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45"/>
  </p:notesMasterIdLst>
  <p:handoutMasterIdLst>
    <p:handoutMasterId r:id="rId46"/>
  </p:handoutMasterIdLst>
  <p:sldIdLst>
    <p:sldId id="264" r:id="rId5"/>
    <p:sldId id="354" r:id="rId6"/>
    <p:sldId id="318" r:id="rId7"/>
    <p:sldId id="315" r:id="rId8"/>
    <p:sldId id="317" r:id="rId9"/>
    <p:sldId id="368" r:id="rId10"/>
    <p:sldId id="319" r:id="rId11"/>
    <p:sldId id="369" r:id="rId12"/>
    <p:sldId id="370" r:id="rId13"/>
    <p:sldId id="371" r:id="rId14"/>
    <p:sldId id="372" r:id="rId15"/>
    <p:sldId id="358" r:id="rId16"/>
    <p:sldId id="323" r:id="rId17"/>
    <p:sldId id="378" r:id="rId18"/>
    <p:sldId id="331" r:id="rId19"/>
    <p:sldId id="332" r:id="rId20"/>
    <p:sldId id="351" r:id="rId21"/>
    <p:sldId id="360" r:id="rId22"/>
    <p:sldId id="335" r:id="rId23"/>
    <p:sldId id="348" r:id="rId24"/>
    <p:sldId id="338" r:id="rId25"/>
    <p:sldId id="343" r:id="rId26"/>
    <p:sldId id="342" r:id="rId27"/>
    <p:sldId id="373" r:id="rId28"/>
    <p:sldId id="374" r:id="rId29"/>
    <p:sldId id="375" r:id="rId30"/>
    <p:sldId id="376" r:id="rId31"/>
    <p:sldId id="339" r:id="rId32"/>
    <p:sldId id="377" r:id="rId33"/>
    <p:sldId id="341" r:id="rId34"/>
    <p:sldId id="362" r:id="rId35"/>
    <p:sldId id="363" r:id="rId36"/>
    <p:sldId id="366" r:id="rId37"/>
    <p:sldId id="365" r:id="rId38"/>
    <p:sldId id="345" r:id="rId39"/>
    <p:sldId id="344" r:id="rId40"/>
    <p:sldId id="285" r:id="rId41"/>
    <p:sldId id="286" r:id="rId42"/>
    <p:sldId id="287" r:id="rId43"/>
    <p:sldId id="367" r:id="rId44"/>
  </p:sldIdLst>
  <p:sldSz cx="9144000" cy="6858000" type="screen4x3"/>
  <p:notesSz cx="6819900" cy="99187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CC67B-E741-4C31-B12B-C2A5DE19F461}" v="217" dt="2021-11-25T17:52:20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8" autoAdjust="0"/>
    <p:restoredTop sz="93140" autoAdjust="0"/>
  </p:normalViewPr>
  <p:slideViewPr>
    <p:cSldViewPr snapToGrid="0" snapToObjects="1">
      <p:cViewPr varScale="1">
        <p:scale>
          <a:sx n="121" d="100"/>
          <a:sy n="121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714F53F-035D-40CB-BA37-2DA3C06D1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DFF9EB-9E0E-4FB5-8F57-9093F6D4B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05603EA3-1AA2-4C47-BC4A-A9B5E20032E6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CC1C49-6726-45B5-A631-FD927BDA6B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83E350-1814-45FD-B23D-8D4270CFA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6EE0D53-FF61-4AC4-91B1-984FF8722FF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8AD7E3-509A-4C42-A737-082FC19D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B873C0-FAEB-4549-B1F8-FC1FEC09CC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C57AC505-CB81-453A-BE56-9774615B5475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783A9C0-F2CA-4597-85F1-814B348233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09D49FF-2929-4A7D-A039-7C1CC6066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710113"/>
            <a:ext cx="5454650" cy="4464050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0EBD3C-90A2-4B8F-AF46-3C9F4BBC30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814BF9-5548-4385-8DDF-128565406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520F7D2-3924-401E-9E63-5A34175511E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0F7D2-3924-401E-9E63-5A34175511E7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795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’image des diapositives 1">
            <a:extLst>
              <a:ext uri="{FF2B5EF4-FFF2-40B4-BE49-F238E27FC236}">
                <a16:creationId xmlns:a16="http://schemas.microsoft.com/office/drawing/2014/main" id="{5062550F-1BB6-470F-8C00-DE511C9DC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>
            <a:extLst>
              <a:ext uri="{FF2B5EF4-FFF2-40B4-BE49-F238E27FC236}">
                <a16:creationId xmlns:a16="http://schemas.microsoft.com/office/drawing/2014/main" id="{40F499AF-E6FB-43BE-BA28-F4B8E42D46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A0FA191F-FFDD-4746-BE36-42B4DAA4D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F1093B-1496-4C52-A83A-75C50E33A4B2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308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’image des diapositives 1">
            <a:extLst>
              <a:ext uri="{FF2B5EF4-FFF2-40B4-BE49-F238E27FC236}">
                <a16:creationId xmlns:a16="http://schemas.microsoft.com/office/drawing/2014/main" id="{AAEF3358-7A3C-4A78-893B-DAFF427CBA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8DB319E0-A7A0-4676-BD56-977973E57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BB7EED5A-A308-4D87-88E1-3209F2048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36DE527-A523-4AFA-82F2-6C60FEA32C40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’image des diapositives 1">
            <a:extLst>
              <a:ext uri="{FF2B5EF4-FFF2-40B4-BE49-F238E27FC236}">
                <a16:creationId xmlns:a16="http://schemas.microsoft.com/office/drawing/2014/main" id="{5062550F-1BB6-470F-8C00-DE511C9DC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>
            <a:extLst>
              <a:ext uri="{FF2B5EF4-FFF2-40B4-BE49-F238E27FC236}">
                <a16:creationId xmlns:a16="http://schemas.microsoft.com/office/drawing/2014/main" id="{40F499AF-E6FB-43BE-BA28-F4B8E42D46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A0FA191F-FFDD-4746-BE36-42B4DAA4D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F1093B-1496-4C52-A83A-75C50E33A4B2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187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’image des diapositives 1">
            <a:extLst>
              <a:ext uri="{FF2B5EF4-FFF2-40B4-BE49-F238E27FC236}">
                <a16:creationId xmlns:a16="http://schemas.microsoft.com/office/drawing/2014/main" id="{3DC51221-51FE-4C38-A647-4F4BB05260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>
            <a:extLst>
              <a:ext uri="{FF2B5EF4-FFF2-40B4-BE49-F238E27FC236}">
                <a16:creationId xmlns:a16="http://schemas.microsoft.com/office/drawing/2014/main" id="{5E09852E-377E-46B2-95AB-C4B1BED69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49156" name="Espace réservé du numéro de diapositive 3">
            <a:extLst>
              <a:ext uri="{FF2B5EF4-FFF2-40B4-BE49-F238E27FC236}">
                <a16:creationId xmlns:a16="http://schemas.microsoft.com/office/drawing/2014/main" id="{E781C4CB-3CEB-46F7-A97C-28D5168F0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C8DD24D-8823-4BA4-8E36-84ED654DE764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’image des diapositives 1">
            <a:extLst>
              <a:ext uri="{FF2B5EF4-FFF2-40B4-BE49-F238E27FC236}">
                <a16:creationId xmlns:a16="http://schemas.microsoft.com/office/drawing/2014/main" id="{F700E20B-751B-4804-962A-9F8A9B2DC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>
            <a:extLst>
              <a:ext uri="{FF2B5EF4-FFF2-40B4-BE49-F238E27FC236}">
                <a16:creationId xmlns:a16="http://schemas.microsoft.com/office/drawing/2014/main" id="{4CC84575-C4E0-43B7-8D86-36DEB1107F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51204" name="Espace réservé du numéro de diapositive 3">
            <a:extLst>
              <a:ext uri="{FF2B5EF4-FFF2-40B4-BE49-F238E27FC236}">
                <a16:creationId xmlns:a16="http://schemas.microsoft.com/office/drawing/2014/main" id="{EE676699-2EE3-43C2-BA76-691B28CF5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5F1400C-2CFC-43E5-B32E-7207C8AD2465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’image des diapositives 1">
            <a:extLst>
              <a:ext uri="{FF2B5EF4-FFF2-40B4-BE49-F238E27FC236}">
                <a16:creationId xmlns:a16="http://schemas.microsoft.com/office/drawing/2014/main" id="{645A442A-7D8D-4218-B5C5-48394D1D0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>
            <a:extLst>
              <a:ext uri="{FF2B5EF4-FFF2-40B4-BE49-F238E27FC236}">
                <a16:creationId xmlns:a16="http://schemas.microsoft.com/office/drawing/2014/main" id="{E8DFA789-6226-4D4B-A66D-91B0F01443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53252" name="Espace réservé du numéro de diapositive 3">
            <a:extLst>
              <a:ext uri="{FF2B5EF4-FFF2-40B4-BE49-F238E27FC236}">
                <a16:creationId xmlns:a16="http://schemas.microsoft.com/office/drawing/2014/main" id="{0DF86D04-77DB-4045-B7C7-D23B1C9B1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96C4BD-A10E-4A39-846A-9CBDA66349A1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117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’image des diapositives 1">
            <a:extLst>
              <a:ext uri="{FF2B5EF4-FFF2-40B4-BE49-F238E27FC236}">
                <a16:creationId xmlns:a16="http://schemas.microsoft.com/office/drawing/2014/main" id="{645A442A-7D8D-4218-B5C5-48394D1D0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>
            <a:extLst>
              <a:ext uri="{FF2B5EF4-FFF2-40B4-BE49-F238E27FC236}">
                <a16:creationId xmlns:a16="http://schemas.microsoft.com/office/drawing/2014/main" id="{E8DFA789-6226-4D4B-A66D-91B0F01443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53252" name="Espace réservé du numéro de diapositive 3">
            <a:extLst>
              <a:ext uri="{FF2B5EF4-FFF2-40B4-BE49-F238E27FC236}">
                <a16:creationId xmlns:a16="http://schemas.microsoft.com/office/drawing/2014/main" id="{0DF86D04-77DB-4045-B7C7-D23B1C9B1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96C4BD-A10E-4A39-846A-9CBDA66349A1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1959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’image des diapositives 1">
            <a:extLst>
              <a:ext uri="{FF2B5EF4-FFF2-40B4-BE49-F238E27FC236}">
                <a16:creationId xmlns:a16="http://schemas.microsoft.com/office/drawing/2014/main" id="{D533F76B-2CE3-4E1E-8E81-F4AB75BE13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>
            <a:extLst>
              <a:ext uri="{FF2B5EF4-FFF2-40B4-BE49-F238E27FC236}">
                <a16:creationId xmlns:a16="http://schemas.microsoft.com/office/drawing/2014/main" id="{20D9D1F5-ED3E-44F0-905B-476F936912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9396" name="Espace réservé du numéro de diapositive 3">
            <a:extLst>
              <a:ext uri="{FF2B5EF4-FFF2-40B4-BE49-F238E27FC236}">
                <a16:creationId xmlns:a16="http://schemas.microsoft.com/office/drawing/2014/main" id="{9A7F2924-DF74-4CCE-81F4-88BB44430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9D2570-491C-4808-AB10-438E263CCD57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’image des diapositives 1">
            <a:extLst>
              <a:ext uri="{FF2B5EF4-FFF2-40B4-BE49-F238E27FC236}">
                <a16:creationId xmlns:a16="http://schemas.microsoft.com/office/drawing/2014/main" id="{3B277C43-3D43-4E34-962D-186B448F0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>
            <a:extLst>
              <a:ext uri="{FF2B5EF4-FFF2-40B4-BE49-F238E27FC236}">
                <a16:creationId xmlns:a16="http://schemas.microsoft.com/office/drawing/2014/main" id="{CC9A4E79-5C53-4654-B1BA-4A085E5D0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E9749A46-1E45-42D3-A5D7-80B91F623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75B066-2E4F-4315-B77B-690D1A959E6E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’image des diapositives 1">
            <a:extLst>
              <a:ext uri="{FF2B5EF4-FFF2-40B4-BE49-F238E27FC236}">
                <a16:creationId xmlns:a16="http://schemas.microsoft.com/office/drawing/2014/main" id="{27F971D3-C90B-4000-BB27-4FAD7CD02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>
            <a:extLst>
              <a:ext uri="{FF2B5EF4-FFF2-40B4-BE49-F238E27FC236}">
                <a16:creationId xmlns:a16="http://schemas.microsoft.com/office/drawing/2014/main" id="{7CD87822-F77D-4AFB-B628-ED350C9059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63492" name="Espace réservé du numéro de diapositive 3">
            <a:extLst>
              <a:ext uri="{FF2B5EF4-FFF2-40B4-BE49-F238E27FC236}">
                <a16:creationId xmlns:a16="http://schemas.microsoft.com/office/drawing/2014/main" id="{132E38B6-B91C-4425-BCBD-07E966A41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E65EA5-460B-4CED-AA01-4FC8AB0B8C6C}" type="slidenum">
              <a:rPr lang="fr-FR" altLang="fr-FR" smtClean="0"/>
              <a:pPr/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0F7D2-3924-401E-9E63-5A34175511E7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2588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’image des diapositives 1">
            <a:extLst>
              <a:ext uri="{FF2B5EF4-FFF2-40B4-BE49-F238E27FC236}">
                <a16:creationId xmlns:a16="http://schemas.microsoft.com/office/drawing/2014/main" id="{F3000D8D-557D-4B44-BCAD-1A802D52E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>
            <a:extLst>
              <a:ext uri="{FF2B5EF4-FFF2-40B4-BE49-F238E27FC236}">
                <a16:creationId xmlns:a16="http://schemas.microsoft.com/office/drawing/2014/main" id="{59F8D668-E22A-4D24-A353-65E182B01F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3732" name="Espace réservé du numéro de diapositive 3">
            <a:extLst>
              <a:ext uri="{FF2B5EF4-FFF2-40B4-BE49-F238E27FC236}">
                <a16:creationId xmlns:a16="http://schemas.microsoft.com/office/drawing/2014/main" id="{0E5E9635-0924-42DF-8710-4927E0CD8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7136B85-1A3F-4593-930E-579E521523BE}" type="slidenum">
              <a:rPr lang="fr-FR" altLang="fr-FR" smtClean="0"/>
              <a:pPr/>
              <a:t>22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’image des diapositives 1">
            <a:extLst>
              <a:ext uri="{FF2B5EF4-FFF2-40B4-BE49-F238E27FC236}">
                <a16:creationId xmlns:a16="http://schemas.microsoft.com/office/drawing/2014/main" id="{53090346-3B2A-4813-A13F-CB092E1DD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>
            <a:extLst>
              <a:ext uri="{FF2B5EF4-FFF2-40B4-BE49-F238E27FC236}">
                <a16:creationId xmlns:a16="http://schemas.microsoft.com/office/drawing/2014/main" id="{AC132211-1D37-4E09-93D7-4FCDE1314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1684" name="Espace réservé du numéro de diapositive 3">
            <a:extLst>
              <a:ext uri="{FF2B5EF4-FFF2-40B4-BE49-F238E27FC236}">
                <a16:creationId xmlns:a16="http://schemas.microsoft.com/office/drawing/2014/main" id="{81D9E078-B602-4D3E-9DF2-ADB4F90C3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78DBEC5-2A71-45DA-A970-FF5B6260389F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’image des diapositives 1">
            <a:extLst>
              <a:ext uri="{FF2B5EF4-FFF2-40B4-BE49-F238E27FC236}">
                <a16:creationId xmlns:a16="http://schemas.microsoft.com/office/drawing/2014/main" id="{252796C1-7B20-4B1D-AE52-F82D72C8A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id="{34BE35DD-58A5-40DB-AFDC-3F1775770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A79C9394-6E32-43EF-8D9F-82DC6D37F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F5A9E6-2584-413B-B9C2-01DBA3A4947E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’image des diapositives 1">
            <a:extLst>
              <a:ext uri="{FF2B5EF4-FFF2-40B4-BE49-F238E27FC236}">
                <a16:creationId xmlns:a16="http://schemas.microsoft.com/office/drawing/2014/main" id="{D533F76B-2CE3-4E1E-8E81-F4AB75BE13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>
            <a:extLst>
              <a:ext uri="{FF2B5EF4-FFF2-40B4-BE49-F238E27FC236}">
                <a16:creationId xmlns:a16="http://schemas.microsoft.com/office/drawing/2014/main" id="{20D9D1F5-ED3E-44F0-905B-476F936912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59396" name="Espace réservé du numéro de diapositive 3">
            <a:extLst>
              <a:ext uri="{FF2B5EF4-FFF2-40B4-BE49-F238E27FC236}">
                <a16:creationId xmlns:a16="http://schemas.microsoft.com/office/drawing/2014/main" id="{9A7F2924-DF74-4CCE-81F4-88BB44430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9D2570-491C-4808-AB10-438E263CCD57}" type="slidenum">
              <a:rPr lang="fr-FR" altLang="fr-FR" smtClean="0"/>
              <a:pPr/>
              <a:t>25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’image des diapositives 1">
            <a:extLst>
              <a:ext uri="{FF2B5EF4-FFF2-40B4-BE49-F238E27FC236}">
                <a16:creationId xmlns:a16="http://schemas.microsoft.com/office/drawing/2014/main" id="{1CCA5660-8ADC-4F5A-BA11-F80CEF608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>
            <a:extLst>
              <a:ext uri="{FF2B5EF4-FFF2-40B4-BE49-F238E27FC236}">
                <a16:creationId xmlns:a16="http://schemas.microsoft.com/office/drawing/2014/main" id="{BC768FE7-512D-4B5D-AD3B-63E06FE23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61444" name="Espace réservé du numéro de diapositive 3">
            <a:extLst>
              <a:ext uri="{FF2B5EF4-FFF2-40B4-BE49-F238E27FC236}">
                <a16:creationId xmlns:a16="http://schemas.microsoft.com/office/drawing/2014/main" id="{2902B31D-D948-47D6-B98A-C194F5AFB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4AB7C7D-1107-4526-B08F-EA0ECB71722F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448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’image des diapositives 1">
            <a:extLst>
              <a:ext uri="{FF2B5EF4-FFF2-40B4-BE49-F238E27FC236}">
                <a16:creationId xmlns:a16="http://schemas.microsoft.com/office/drawing/2014/main" id="{1778638B-6EFA-4C2B-8287-2796A7470C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88A30017-51BB-4A48-A63F-4243EDE37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27506409-FE60-48CE-AD09-7F0CEEE29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C87267E-8EC6-4607-9583-418FBABD5BBD}" type="slidenum">
              <a:rPr lang="fr-FR" altLang="fr-FR" smtClean="0"/>
              <a:pPr/>
              <a:t>28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4551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’image des diapositives 1">
            <a:extLst>
              <a:ext uri="{FF2B5EF4-FFF2-40B4-BE49-F238E27FC236}">
                <a16:creationId xmlns:a16="http://schemas.microsoft.com/office/drawing/2014/main" id="{57BE9211-695E-4713-A9E8-20D402043C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>
            <a:extLst>
              <a:ext uri="{FF2B5EF4-FFF2-40B4-BE49-F238E27FC236}">
                <a16:creationId xmlns:a16="http://schemas.microsoft.com/office/drawing/2014/main" id="{27980DAB-FABC-485E-870B-89B91FA4E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69636" name="Espace réservé du numéro de diapositive 3">
            <a:extLst>
              <a:ext uri="{FF2B5EF4-FFF2-40B4-BE49-F238E27FC236}">
                <a16:creationId xmlns:a16="http://schemas.microsoft.com/office/drawing/2014/main" id="{0E105E12-4774-47F2-B26D-067C06FD3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BCFCEC-F44F-48F4-AA4E-FEA1420C4E37}" type="slidenum">
              <a:rPr lang="fr-FR" altLang="fr-FR" smtClean="0"/>
              <a:pPr/>
              <a:t>30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515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’image des diapositives 1">
            <a:extLst>
              <a:ext uri="{FF2B5EF4-FFF2-40B4-BE49-F238E27FC236}">
                <a16:creationId xmlns:a16="http://schemas.microsoft.com/office/drawing/2014/main" id="{5815B3A0-DF26-438F-A296-3FBECF5466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21BABC4F-CF2D-4760-9807-9CDDD5DE4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70729EC0-DDDE-4E49-9AB2-4508D19F4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CB1F82-2C20-4475-AEA1-4E624E449B96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2851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8205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3046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’image des diapositives 1">
            <a:extLst>
              <a:ext uri="{FF2B5EF4-FFF2-40B4-BE49-F238E27FC236}">
                <a16:creationId xmlns:a16="http://schemas.microsoft.com/office/drawing/2014/main" id="{D959E2C2-FC89-4ACF-9A81-BB639A690E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AE4AB14C-334E-454A-AB9F-95C5AFF35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B247E9C6-AD92-4C80-BD3C-B2A65FAC4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08EC284-1DE4-42BA-8E58-5FEB0976E0A7}" type="slidenum">
              <a:rPr lang="fr-FR" altLang="fr-FR" smtClean="0"/>
              <a:pPr/>
              <a:t>35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36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504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4473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’image des diapositives 1">
            <a:extLst>
              <a:ext uri="{FF2B5EF4-FFF2-40B4-BE49-F238E27FC236}">
                <a16:creationId xmlns:a16="http://schemas.microsoft.com/office/drawing/2014/main" id="{20CFBF77-0899-4B9A-B2E3-DB78E3FBE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3066E093-73E8-44A2-9D7B-C67E54537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303A4217-9013-4198-B8C0-92A353C71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A234D-4F74-4CCD-AADF-20FC72688ADB}" type="slidenum">
              <a:rPr lang="fr-FR" altLang="fr-FR" smtClean="0"/>
              <a:pPr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693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’image des diapositives 1">
            <a:extLst>
              <a:ext uri="{FF2B5EF4-FFF2-40B4-BE49-F238E27FC236}">
                <a16:creationId xmlns:a16="http://schemas.microsoft.com/office/drawing/2014/main" id="{5815B3A0-DF26-438F-A296-3FBECF5466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21BABC4F-CF2D-4760-9807-9CDDD5DE4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70729EC0-DDDE-4E49-9AB2-4508D19F4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CB1F82-2C20-4475-AEA1-4E624E449B96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401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’image des diapositives 1">
            <a:extLst>
              <a:ext uri="{FF2B5EF4-FFF2-40B4-BE49-F238E27FC236}">
                <a16:creationId xmlns:a16="http://schemas.microsoft.com/office/drawing/2014/main" id="{ED0B93A6-2B28-47A9-A2D5-C942F07C98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87D5731C-11AC-4D1B-9B32-838DB4F00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99E17CCB-787D-47FD-891C-53184DB27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C011C1-3AD1-4D4B-AF01-493982C9032C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’image des diapositives 1">
            <a:extLst>
              <a:ext uri="{FF2B5EF4-FFF2-40B4-BE49-F238E27FC236}">
                <a16:creationId xmlns:a16="http://schemas.microsoft.com/office/drawing/2014/main" id="{87BA5657-9E0F-461E-AFA4-22B01B3808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>
            <a:extLst>
              <a:ext uri="{FF2B5EF4-FFF2-40B4-BE49-F238E27FC236}">
                <a16:creationId xmlns:a16="http://schemas.microsoft.com/office/drawing/2014/main" id="{D3DFB7C9-FD3F-476F-8B07-86546B61A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id="{9BD64073-6D2F-4DCD-B1D1-D9E55349F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3BE4337-2D83-4AA7-A965-9521FA451DDF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’image des diapositives 1">
            <a:extLst>
              <a:ext uri="{FF2B5EF4-FFF2-40B4-BE49-F238E27FC236}">
                <a16:creationId xmlns:a16="http://schemas.microsoft.com/office/drawing/2014/main" id="{FD7F92E1-207A-403A-9AAA-A58BB6E63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>
            <a:extLst>
              <a:ext uri="{FF2B5EF4-FFF2-40B4-BE49-F238E27FC236}">
                <a16:creationId xmlns:a16="http://schemas.microsoft.com/office/drawing/2014/main" id="{158F0B67-C971-4864-8B2E-998AAD540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36868" name="Espace réservé du numéro de diapositive 3">
            <a:extLst>
              <a:ext uri="{FF2B5EF4-FFF2-40B4-BE49-F238E27FC236}">
                <a16:creationId xmlns:a16="http://schemas.microsoft.com/office/drawing/2014/main" id="{DF7B944C-2ADB-46BF-8F4A-E6238B017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0B39BB-C723-4432-BB86-34765ECA9D90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’image des diapositives 1">
            <a:extLst>
              <a:ext uri="{FF2B5EF4-FFF2-40B4-BE49-F238E27FC236}">
                <a16:creationId xmlns:a16="http://schemas.microsoft.com/office/drawing/2014/main" id="{AAEF3358-7A3C-4A78-893B-DAFF427CBA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8DB319E0-A7A0-4676-BD56-977973E57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BB7EED5A-A308-4D87-88E1-3209F2048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36DE527-A523-4AFA-82F2-6C60FEA32C40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’image des diapositives 1">
            <a:extLst>
              <a:ext uri="{FF2B5EF4-FFF2-40B4-BE49-F238E27FC236}">
                <a16:creationId xmlns:a16="http://schemas.microsoft.com/office/drawing/2014/main" id="{5062550F-1BB6-470F-8C00-DE511C9DC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>
            <a:extLst>
              <a:ext uri="{FF2B5EF4-FFF2-40B4-BE49-F238E27FC236}">
                <a16:creationId xmlns:a16="http://schemas.microsoft.com/office/drawing/2014/main" id="{40F499AF-E6FB-43BE-BA28-F4B8E42D46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A0FA191F-FFDD-4746-BE36-42B4DAA4D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F1093B-1496-4C52-A83A-75C50E33A4B2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675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DF495DC0-FD08-4B46-958C-E8967C704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439-3B31-45AC-81BA-346A39E3C0E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20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3FCBD08-DA98-4E8B-8526-A322C57E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DA12-C072-47DF-BF8F-5705E9424BF6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DA1DC5F-35E7-449C-B2AD-C2265EA96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8C17-7D75-4B87-A5FF-5D6ADF4E2A9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583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8A23D79-FD0C-4D3F-B804-8B1C5A4B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fld id="{DDCB2BCE-B679-4BCE-95F8-D4F951365D00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4090EE5-A5D8-47F2-8913-882E30ABC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2C67-7561-4DBB-B66B-7E385C757F9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446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26ADDC-7C36-43CE-B1C2-07572C0F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F36831-7B20-4F15-9EC4-4694C130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E1EF8D-F4F1-4EFD-805B-02AEA399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0C085D-980A-4610-9CBC-B37A27C225A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5808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8F9FF2-5863-4BFA-8417-7E524134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6A2443E-EA3A-4A4A-A4D2-3504FB3E5F62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768FFA72-980C-41DD-8102-3509B0E68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21A1-F938-4B26-957C-576FA5849E9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404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EB8BC-7C8C-403A-96C2-BA9B9F812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9CAF6E3-6B62-43EA-85E9-6FF9EA14F24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>
            <a:extLst>
              <a:ext uri="{FF2B5EF4-FFF2-40B4-BE49-F238E27FC236}">
                <a16:creationId xmlns:a16="http://schemas.microsoft.com/office/drawing/2014/main" id="{8D7057C0-AA6A-4297-84DF-F74AFAB33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8758820F-8A0E-4293-A01F-C20803031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009E8ED2-6852-4DE7-A4A8-EAB94C61722A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9283246-287E-4278-B5F1-015C35E1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E3270F4-34D8-43FE-8E08-1AD5AB8DBC9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>
            <a:extLst>
              <a:ext uri="{FF2B5EF4-FFF2-40B4-BE49-F238E27FC236}">
                <a16:creationId xmlns:a16="http://schemas.microsoft.com/office/drawing/2014/main" id="{C7BE08CB-0BB5-4039-813C-DFB7DBD82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C82EA66-0D49-4260-8E79-AD54B27F8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fld id="{2475F2BE-3181-471E-B55C-F13D2994CD69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49E98AA-7055-4E87-8594-AFF373A8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37002CB-CA51-43D5-A849-86D2981F2D5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3077" name="Espace réservé du titre 6">
            <a:extLst>
              <a:ext uri="{FF2B5EF4-FFF2-40B4-BE49-F238E27FC236}">
                <a16:creationId xmlns:a16="http://schemas.microsoft.com/office/drawing/2014/main" id="{AC18B17D-72C3-4C81-9928-27A1A6AC28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Name of the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9" r:id="rId2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6">
            <a:extLst>
              <a:ext uri="{FF2B5EF4-FFF2-40B4-BE49-F238E27FC236}">
                <a16:creationId xmlns:a16="http://schemas.microsoft.com/office/drawing/2014/main" id="{3AA7DA76-6BF5-4EBF-93E4-1DA96D9C47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Nom de la présentation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D5ECAA77-6EE0-4EA1-97A0-5409DBB2C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55D8B5FA-310F-40E6-9671-5E320665D51B}" type="datetime1">
              <a:rPr lang="fr-FR" altLang="en-US"/>
              <a:pPr>
                <a:defRPr/>
              </a:pPr>
              <a:t>29/11/2021</a:t>
            </a:fld>
            <a:endParaRPr lang="fr-FR" altLang="en-US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BA3E61CD-6FF5-4642-998B-5D5D302DE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CA45051-02A5-4758-96EC-A1471915C80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recommendation-199-2018-action-plan-sturgeon/1680a0189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oe.int/bern-convention/Pages/result_details.aspx?ObjectId=0900001680746a07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tpvs11e-2021-recommendation-ias-and-e-commerce-draft-/1680a3a8e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9BF9B873-50A6-46D3-8DE5-E6B3DEB6304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-3318" y="4099175"/>
            <a:ext cx="9144000" cy="12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sz="3400" b="1" dirty="0">
                <a:solidFill>
                  <a:srgbClr val="0D347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en-GB" sz="3400" b="1" baseline="30000" dirty="0">
                <a:solidFill>
                  <a:srgbClr val="0D347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3400" b="1" dirty="0">
                <a:solidFill>
                  <a:srgbClr val="0D347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3400" b="1" dirty="0">
                <a:solidFill>
                  <a:srgbClr val="0D347D"/>
                </a:solidFill>
                <a:latin typeface="Arial Narrow" panose="020B0606020202030204" pitchFamily="34" charset="0"/>
              </a:rPr>
              <a:t>meeting of the Standing Committee to the </a:t>
            </a:r>
            <a:br>
              <a:rPr lang="fr-FR" altLang="en-US" sz="34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altLang="en-US" sz="3400" b="1" dirty="0">
                <a:solidFill>
                  <a:srgbClr val="0D347D"/>
                </a:solidFill>
                <a:latin typeface="Arial Narrow" panose="020B0606020202030204" pitchFamily="34" charset="0"/>
              </a:rPr>
              <a:t>Bern Convention </a:t>
            </a:r>
            <a:br>
              <a:rPr lang="fr-FR" altLang="en-US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endParaRPr lang="fr-F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Image 2">
            <a:extLst>
              <a:ext uri="{FF2B5EF4-FFF2-40B4-BE49-F238E27FC236}">
                <a16:creationId xmlns:a16="http://schemas.microsoft.com/office/drawing/2014/main" id="{93E70344-70FD-4B43-9F92-DA2C5ECF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98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02A1CB-B52A-45A9-80E3-27441B93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91" y="5176157"/>
            <a:ext cx="2246019" cy="16251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>
            <a:extLst>
              <a:ext uri="{FF2B5EF4-FFF2-40B4-BE49-F238E27FC236}">
                <a16:creationId xmlns:a16="http://schemas.microsoft.com/office/drawing/2014/main" id="{093151E7-D08B-4BB2-8E11-A94727AC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41" y="2315055"/>
            <a:ext cx="8362017" cy="395521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  <a:defRPr/>
            </a:pPr>
            <a:r>
              <a:rPr lang="en-US" altLang="en-US" sz="2400" dirty="0">
                <a:solidFill>
                  <a:srgbClr val="002A40"/>
                </a:solidFill>
              </a:rPr>
              <a:t>Group of Experts on Amphibians and Reptiles meeting took place virtually on 28 September 2021.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Contracting parties submitted their </a:t>
            </a:r>
            <a:r>
              <a:rPr lang="en-US" sz="2400" b="1" dirty="0"/>
              <a:t>reports on the implementation of Recommendation No. 176 (2015)</a:t>
            </a:r>
            <a:r>
              <a:rPr lang="en-US" sz="2400" dirty="0">
                <a:solidFill>
                  <a:srgbClr val="004489"/>
                </a:solidFill>
              </a:rPr>
              <a:t> </a:t>
            </a:r>
            <a:r>
              <a:rPr lang="en-US" sz="2400" dirty="0"/>
              <a:t>on the prevention and control of the Batrachochytrium </a:t>
            </a:r>
            <a:r>
              <a:rPr lang="en-US" sz="2400" dirty="0" err="1"/>
              <a:t>salamandrivorans</a:t>
            </a:r>
            <a:r>
              <a:rPr lang="en-US" sz="2400" dirty="0"/>
              <a:t> chytrid fungus.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8C5174C-96BC-48C9-8176-05D1227A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1" y="1148993"/>
            <a:ext cx="798467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Amphibians and Reptiles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7806E18-36C1-45F6-9B50-04ED4367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5.3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B318F-EC72-4B0F-9451-38C73780D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>
            <a:extLst>
              <a:ext uri="{FF2B5EF4-FFF2-40B4-BE49-F238E27FC236}">
                <a16:creationId xmlns:a16="http://schemas.microsoft.com/office/drawing/2014/main" id="{48347E90-B212-4F60-963D-48905D1E2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2908621"/>
            <a:ext cx="8410208" cy="40601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meeting of the </a:t>
            </a:r>
            <a:r>
              <a:rPr lang="en-US" sz="2400" i="1" dirty="0"/>
              <a:t>ad hoc </a:t>
            </a:r>
            <a:r>
              <a:rPr lang="en-US" sz="2400" dirty="0"/>
              <a:t>Working Group on marine turtles’ conservation took place virtually on 2 November 2021.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round of national online consultations with Cypriot stakeholders held virtually on 8-9 November 2021.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GB" altLang="en-US" sz="2400" dirty="0"/>
              <a:t>Ongoing work</a:t>
            </a:r>
            <a:r>
              <a:rPr lang="en-US" altLang="en-US" sz="2400" dirty="0"/>
              <a:t> to identify global good practices in relation to the co-existence of economic development and marine turtles' protection. </a:t>
            </a:r>
            <a:endParaRPr lang="en-US" sz="2400" dirty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2380ECC-22E3-4CFE-91E5-13392E19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5.4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DA3A1D2D-1E44-4151-95CA-DC5EA48E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201738"/>
            <a:ext cx="8004175" cy="101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Guidance tool for the Conservation of Marine Turtles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076C9-1590-4E15-8F51-CF44F331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1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>
            <a:extLst>
              <a:ext uri="{FF2B5EF4-FFF2-40B4-BE49-F238E27FC236}">
                <a16:creationId xmlns:a16="http://schemas.microsoft.com/office/drawing/2014/main" id="{48347E90-B212-4F60-963D-48905D1E2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2105025"/>
            <a:ext cx="8004175" cy="43211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hlinkClick r:id="rId3"/>
              </a:rPr>
              <a:t>Recommendation No. 199 (2018)</a:t>
            </a:r>
            <a:r>
              <a:rPr lang="en-US" dirty="0"/>
              <a:t> on the pan-European Action Plan for the Conservation of the Sturgeon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List of nominated National Focal Points for the    Pan-European Action Plan for Sturgeons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                    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T-PVS/Inf(2021)59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2380ECC-22E3-4CFE-91E5-13392E19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5.5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DA3A1D2D-1E44-4151-95CA-DC5EA48E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201738"/>
            <a:ext cx="8004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Pan-European Action Plan for Sturgeons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9F787-9294-4ACE-9F9C-0B65EC7B2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>
            <a:extLst>
              <a:ext uri="{FF2B5EF4-FFF2-40B4-BE49-F238E27FC236}">
                <a16:creationId xmlns:a16="http://schemas.microsoft.com/office/drawing/2014/main" id="{093151E7-D08B-4BB2-8E11-A94727AC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41" y="1904642"/>
            <a:ext cx="8144097" cy="39552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600" dirty="0"/>
              <a:t>Recommendation No. 209 (2020) on the eradication of the ruddy duck (</a:t>
            </a:r>
            <a:r>
              <a:rPr lang="en-GB" sz="2600" dirty="0" err="1"/>
              <a:t>Oxyura</a:t>
            </a:r>
            <a:r>
              <a:rPr lang="en-GB" sz="2600" dirty="0"/>
              <a:t> </a:t>
            </a:r>
            <a:r>
              <a:rPr lang="en-GB" sz="2600" dirty="0" err="1"/>
              <a:t>jamaicensis</a:t>
            </a:r>
            <a:r>
              <a:rPr lang="en-GB" sz="2600" dirty="0"/>
              <a:t>) in the Western Palaearctic by 2025</a:t>
            </a:r>
            <a:endParaRPr lang="en-US" sz="2600" dirty="0"/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600" dirty="0"/>
              <a:t>Report of the Expert Meeting on the Implementation of the Action Plan for the Eradication of the Ruddy Duck in the Western Palaearctic, 2021-2025</a:t>
            </a:r>
            <a:r>
              <a:rPr lang="en-GB" sz="2400" dirty="0"/>
              <a:t>                                                                                         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T-PVS(2021)18 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600" dirty="0"/>
              <a:t>Progress report on the implementation of the Action Plan                                  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T-PVS(2021)16</a:t>
            </a:r>
            <a:endParaRPr lang="en-US" sz="2400" dirty="0"/>
          </a:p>
          <a:p>
            <a:pPr marL="0" indent="0"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8C5174C-96BC-48C9-8176-05D1227A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1" y="1148993"/>
            <a:ext cx="798467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Eradication of the Ruddy Duck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7806E18-36C1-45F6-9B50-04ED4367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5.6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4E0DA-C468-43A5-9B5E-C13E63D6C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>
            <a:extLst>
              <a:ext uri="{FF2B5EF4-FFF2-40B4-BE49-F238E27FC236}">
                <a16:creationId xmlns:a16="http://schemas.microsoft.com/office/drawing/2014/main" id="{48347E90-B212-4F60-963D-48905D1E2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2105025"/>
            <a:ext cx="8004175" cy="43211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A Review of European progress towards the Global Strategy for Plant Conservation 2011-2020 published in Autumn 2021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2380ECC-22E3-4CFE-91E5-13392E19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5.7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DA3A1D2D-1E44-4151-95CA-DC5EA48E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201738"/>
            <a:ext cx="8004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Review of the Plant Conservation Strategy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28A76-FAA8-4676-9216-49E47B93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contenu 1">
            <a:extLst>
              <a:ext uri="{FF2B5EF4-FFF2-40B4-BE49-F238E27FC236}">
                <a16:creationId xmlns:a16="http://schemas.microsoft.com/office/drawing/2014/main" id="{D735A519-2998-4112-8099-6BAD37C8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239765"/>
            <a:ext cx="8595359" cy="444091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en-US" sz="2600" dirty="0"/>
              <a:t>Report of the 12</a:t>
            </a:r>
            <a:r>
              <a:rPr lang="en-US" altLang="en-US" sz="2600" baseline="30000" dirty="0"/>
              <a:t>th</a:t>
            </a:r>
            <a:r>
              <a:rPr lang="en-US" altLang="en-US" sz="2600" dirty="0"/>
              <a:t> meeting of the Group of Experts on Protected Areas and Ecological Networks</a:t>
            </a:r>
            <a:r>
              <a:rPr lang="en-US" altLang="en-US" sz="2400" dirty="0"/>
              <a:t>                 </a:t>
            </a:r>
            <a:br>
              <a:rPr lang="en-US" altLang="en-US" sz="2400" dirty="0"/>
            </a:br>
            <a:r>
              <a:rPr lang="en-US" altLang="en-US" sz="2200" dirty="0">
                <a:solidFill>
                  <a:schemeClr val="bg1">
                    <a:lumMod val="50000"/>
                  </a:schemeClr>
                </a:solidFill>
              </a:rPr>
              <a:t>T-PVS/PA(2021)08</a:t>
            </a:r>
            <a:endParaRPr lang="en-US" alt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en-US" i="1" dirty="0"/>
              <a:t>Legal framework of the Emerald Network</a:t>
            </a:r>
          </a:p>
          <a:p>
            <a:pPr>
              <a:spcAft>
                <a:spcPts val="600"/>
              </a:spcAft>
            </a:pPr>
            <a:r>
              <a:rPr lang="en-US" altLang="en-US" sz="2600" dirty="0"/>
              <a:t>Obligations of Bern Convention Parties regarding the conservation of candidate and adopted Emerald Network sites: a legal analysis</a:t>
            </a:r>
            <a:r>
              <a:rPr lang="en-US" altLang="en-US" sz="2000" dirty="0"/>
              <a:t>                   </a:t>
            </a:r>
            <a:r>
              <a:rPr lang="en-US" altLang="en-US" sz="2200" dirty="0">
                <a:solidFill>
                  <a:schemeClr val="bg1">
                    <a:lumMod val="50000"/>
                  </a:schemeClr>
                </a:solidFill>
              </a:rPr>
              <a:t>T-PVS/PA(2020)07</a:t>
            </a:r>
            <a:endParaRPr lang="en-US" alt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altLang="en-US" sz="2600" dirty="0"/>
              <a:t>Future work on the legal framework of the Emerald Network – possible next steps</a:t>
            </a:r>
            <a:r>
              <a:rPr lang="en-US" altLang="en-US" sz="2000" dirty="0"/>
              <a:t>                 </a:t>
            </a:r>
            <a:br>
              <a:rPr lang="en-US" altLang="en-US" sz="2000" dirty="0"/>
            </a:br>
            <a:r>
              <a:rPr lang="en-US" altLang="en-US" sz="2200" dirty="0">
                <a:solidFill>
                  <a:schemeClr val="bg1">
                    <a:lumMod val="50000"/>
                  </a:schemeClr>
                </a:solidFill>
              </a:rPr>
              <a:t>T-PVS/PA(2021)01 </a:t>
            </a:r>
            <a:endParaRPr lang="en-US" alt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altLang="en-US" sz="2600" dirty="0"/>
              <a:t>Aspects to be considered in the future work on the legal framework of the Emerald Network</a:t>
            </a:r>
            <a:r>
              <a:rPr lang="en-GB" altLang="en-US" sz="2400" dirty="0"/>
              <a:t>                                                         </a:t>
            </a:r>
            <a:r>
              <a:rPr lang="en-GB" altLang="en-US" sz="2200" dirty="0">
                <a:solidFill>
                  <a:schemeClr val="bg1">
                    <a:lumMod val="50000"/>
                  </a:schemeClr>
                </a:solidFill>
              </a:rPr>
              <a:t>T-PVS/PA(2021)09   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82BEB3B-EDCC-4385-B99D-3E2CB812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5.8.1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E69B8CBA-A89F-4512-9EB7-FDB6B772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78" y="1058969"/>
            <a:ext cx="7834045" cy="9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GB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Conservation of habitats: </a:t>
            </a: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Protected Areas and Ecological Networks</a:t>
            </a:r>
            <a:r>
              <a:rPr lang="en-GB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45250-DE45-4EA7-8CCD-ECFBF1659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>
            <a:extLst>
              <a:ext uri="{FF2B5EF4-FFF2-40B4-BE49-F238E27FC236}">
                <a16:creationId xmlns:a16="http://schemas.microsoft.com/office/drawing/2014/main" id="{B02F2F2C-338C-4135-8993-A7F11439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2203450"/>
            <a:ext cx="8004175" cy="465455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 startAt="2"/>
            </a:pPr>
            <a:r>
              <a:rPr lang="en-GB" altLang="en-US" sz="2600" i="1" dirty="0"/>
              <a:t>Emerald Network Barometer and update on the Emerald Network IT tools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 startAt="2"/>
            </a:pPr>
            <a:r>
              <a:rPr lang="en-GB" altLang="en-US" sz="2600" i="1" dirty="0"/>
              <a:t>Emerald Network data mobilisation in the Western Balkans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 startAt="2"/>
            </a:pPr>
            <a:r>
              <a:rPr lang="en-GB" altLang="en-US" sz="2600" i="1" dirty="0"/>
              <a:t>Draft updated list of adopted Emerald Network sites and draft updated list of candidate Emerald Network sites                         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altLang="en-US" sz="2200" dirty="0">
                <a:solidFill>
                  <a:schemeClr val="bg1">
                    <a:lumMod val="50000"/>
                  </a:schemeClr>
                </a:solidFill>
              </a:rPr>
              <a:t>T-PVS/PA(2021)10 - Draft list of candidate Emerald Network Sites        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altLang="en-US" sz="2200" dirty="0">
                <a:solidFill>
                  <a:schemeClr val="bg1">
                    <a:lumMod val="50000"/>
                  </a:schemeClr>
                </a:solidFill>
              </a:rPr>
              <a:t>T-PVS/PA(2021)11 – Draft list of adopted Emerald Network Sites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C09377E-92EF-4150-A94C-CCA38A26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5.8.1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0B81EA-8425-45FE-AC5A-A254A971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1" y="1058969"/>
            <a:ext cx="7844319" cy="9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GB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Conservation of habitats: </a:t>
            </a: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Protected Areas and Ecological Networks</a:t>
            </a:r>
            <a:r>
              <a:rPr lang="en-GB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D3167-1089-47F0-924C-A88255F4A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contenu 1">
            <a:extLst>
              <a:ext uri="{FF2B5EF4-FFF2-40B4-BE49-F238E27FC236}">
                <a16:creationId xmlns:a16="http://schemas.microsoft.com/office/drawing/2014/main" id="{F4FF944F-F012-4D29-8DC7-A0EEDF1E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2" y="2143303"/>
            <a:ext cx="8004175" cy="454447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700" dirty="0"/>
              <a:t>Report of the meeting of the Group of Specialists on the EDPA </a:t>
            </a:r>
            <a:br>
              <a:rPr lang="en-US" dirty="0"/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T-PVS/DE(2021)06</a:t>
            </a:r>
          </a:p>
          <a:p>
            <a:pPr>
              <a:spcAft>
                <a:spcPts val="600"/>
              </a:spcAft>
            </a:pPr>
            <a:r>
              <a:rPr lang="en-GB" sz="2700" dirty="0"/>
              <a:t>Draft Resolution on the extension of the European Diploma </a:t>
            </a:r>
            <a:br>
              <a:rPr lang="en-US" dirty="0"/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T-PVS/DE(2021)04</a:t>
            </a:r>
          </a:p>
          <a:p>
            <a:pPr>
              <a:spcAft>
                <a:spcPts val="600"/>
              </a:spcAft>
            </a:pPr>
            <a:r>
              <a:rPr lang="en-GB" sz="2700" dirty="0"/>
              <a:t>Draft resolutions regarding the renewal of the EDPA to 2 Dutch sites                           </a:t>
            </a:r>
            <a:r>
              <a:rPr lang="en-US" sz="2700" dirty="0"/>
              <a:t>                                           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T-PVS/DE(2020)11rev </a:t>
            </a:r>
          </a:p>
          <a:p>
            <a:pPr>
              <a:spcAft>
                <a:spcPts val="600"/>
              </a:spcAft>
            </a:pPr>
            <a:r>
              <a:rPr lang="en-GB" sz="2700" dirty="0"/>
              <a:t>Renewal of the European Diploma in 2022: List of areas which could be visited in 2021</a:t>
            </a:r>
            <a:br>
              <a:rPr lang="en-US" sz="2700" dirty="0"/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T-PVS/DE(2020)20</a:t>
            </a:r>
            <a:endParaRPr lang="en-GB" altLang="fr-FR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FD2B188-CE29-4658-BA02-25EF6435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5.8.2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4ECA61F-7DDD-4CD0-8D06-2D6A9A2D1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1" y="1058969"/>
            <a:ext cx="7844319" cy="9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GB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Conservation of habitats: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i="1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European Diploma for Protected Areas</a:t>
            </a:r>
            <a:endParaRPr lang="en-GB" altLang="fr-FR" sz="3600" i="1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7E922-D6FF-4181-94F5-079BAC503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contenu 1">
            <a:extLst>
              <a:ext uri="{FF2B5EF4-FFF2-40B4-BE49-F238E27FC236}">
                <a16:creationId xmlns:a16="http://schemas.microsoft.com/office/drawing/2014/main" id="{F4FF944F-F012-4D29-8DC7-A0EEDF1E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2" y="2143303"/>
            <a:ext cx="8004175" cy="4544477"/>
          </a:xfrm>
        </p:spPr>
        <p:txBody>
          <a:bodyPr>
            <a:normAutofit/>
          </a:bodyPr>
          <a:lstStyle/>
          <a:p>
            <a:endParaRPr lang="en-US" sz="2700" dirty="0"/>
          </a:p>
          <a:p>
            <a:pPr>
              <a:spcAft>
                <a:spcPts val="600"/>
              </a:spcAft>
            </a:pPr>
            <a:r>
              <a:rPr lang="en-GB" sz="2700" dirty="0"/>
              <a:t>Opinions about the reporting under the Resolution No. 8 (2012): assessment of the past reporting exercise and pointers for the future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T-PVS/PA(2021)04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sz="2600" dirty="0"/>
              <a:t>Draft Terms of Reference for the Creation of an Ad hoc Working Group on Reporting                                              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T-PVS/PA(2021)06 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FD2B188-CE29-4658-BA02-25EF6435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5.9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4ECA61F-7DDD-4CD0-8D06-2D6A9A2D1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21" y="1058969"/>
            <a:ext cx="8036959" cy="10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Reporting under Resolution No. 8 (2012) on the conservation status of species and habitats</a:t>
            </a:r>
            <a:endParaRPr lang="en-GB" altLang="fr-FR" sz="3600" i="1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678BA-5A1B-4E4F-AE22-2009F778F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D8DD4C70-6329-4664-82D3-7CC3CBBD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6.1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BD84D80C-A939-48FA-B45C-9529F374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74739"/>
            <a:ext cx="8091487" cy="5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fr-FR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Case-file system reflection and possible improvements </a:t>
            </a:r>
            <a:endParaRPr lang="en-GB" altLang="fr-FR" dirty="0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F653D273-354B-4B86-9446-FD6C3BBD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22" y="1580444"/>
            <a:ext cx="8782756" cy="5277556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000"/>
              </a:spcBef>
              <a:buNone/>
              <a:defRPr/>
            </a:pPr>
            <a:r>
              <a:rPr lang="en-US" altLang="fr-FR" sz="1800" b="1" dirty="0"/>
              <a:t>The need for a reflection and possible changes…</a:t>
            </a:r>
          </a:p>
          <a:p>
            <a:pPr marL="285750" lvl="1" indent="-285750" algn="just">
              <a:spcBef>
                <a:spcPts val="1000"/>
              </a:spcBef>
              <a:defRPr/>
            </a:pPr>
            <a:r>
              <a:rPr lang="en-US" altLang="fr-FR" sz="1600" dirty="0"/>
              <a:t>200 case files, 40 active, large proportion of Bureau &amp; </a:t>
            </a:r>
            <a:r>
              <a:rPr lang="en-US" altLang="fr-FR" sz="1600" dirty="0" err="1"/>
              <a:t>StC</a:t>
            </a:r>
            <a:r>
              <a:rPr lang="en-US" altLang="fr-FR" sz="1600" dirty="0"/>
              <a:t> time</a:t>
            </a:r>
          </a:p>
          <a:p>
            <a:pPr marL="285750" lvl="1" indent="-285750" algn="just">
              <a:spcBef>
                <a:spcPts val="1000"/>
              </a:spcBef>
              <a:defRPr/>
            </a:pPr>
            <a:r>
              <a:rPr lang="en-US" altLang="fr-FR" sz="1600" b="1" dirty="0"/>
              <a:t>Good timing</a:t>
            </a:r>
            <a:r>
              <a:rPr lang="en-US" altLang="fr-FR" sz="1600" dirty="0"/>
              <a:t>: WG on Vision &amp; Strategy, WG on Finances, </a:t>
            </a:r>
            <a:r>
              <a:rPr lang="en-US" altLang="fr-FR" sz="1600" dirty="0" err="1"/>
              <a:t>CoE</a:t>
            </a:r>
            <a:r>
              <a:rPr lang="en-US" altLang="fr-FR" sz="1600" dirty="0"/>
              <a:t> and global ENV awareness</a:t>
            </a:r>
          </a:p>
          <a:p>
            <a:pPr marL="0" indent="0" algn="just">
              <a:buNone/>
              <a:defRPr/>
            </a:pPr>
            <a:r>
              <a:rPr lang="en-US" altLang="fr-FR" sz="1800" b="1" dirty="0"/>
              <a:t>Possible elements </a:t>
            </a:r>
          </a:p>
          <a:p>
            <a:pPr algn="just">
              <a:defRPr/>
            </a:pPr>
            <a:r>
              <a:rPr lang="en-US" altLang="fr-FR" sz="1600" dirty="0"/>
              <a:t>Submission of new complaints, complaint form criteria, registry and classification</a:t>
            </a:r>
          </a:p>
          <a:p>
            <a:pPr algn="just">
              <a:defRPr/>
            </a:pPr>
            <a:r>
              <a:rPr lang="en-US" altLang="fr-FR" sz="1600" dirty="0"/>
              <a:t>Information request deadlines, and report sharing</a:t>
            </a:r>
          </a:p>
          <a:p>
            <a:pPr algn="just">
              <a:defRPr/>
            </a:pPr>
            <a:r>
              <a:rPr lang="en-US" altLang="fr-FR" sz="1600" dirty="0"/>
              <a:t>Rules regarding decisions on case-files of the Bureau or Standing Committee (OSAs)</a:t>
            </a:r>
          </a:p>
          <a:p>
            <a:pPr algn="just">
              <a:defRPr/>
            </a:pPr>
            <a:r>
              <a:rPr lang="en-US" altLang="fr-FR" sz="1600" dirty="0"/>
              <a:t>Cluster similar cases: use the </a:t>
            </a:r>
            <a:r>
              <a:rPr lang="en-US" altLang="fr-FR" sz="1600" dirty="0" err="1"/>
              <a:t>GoEs</a:t>
            </a:r>
            <a:r>
              <a:rPr lang="en-US" altLang="fr-FR" sz="1600" dirty="0"/>
              <a:t>, past experience</a:t>
            </a:r>
          </a:p>
          <a:p>
            <a:pPr algn="just">
              <a:defRPr/>
            </a:pPr>
            <a:r>
              <a:rPr lang="en-US" altLang="fr-FR" sz="1600" dirty="0"/>
              <a:t>Collaborate more closely with the competent international </a:t>
            </a:r>
            <a:r>
              <a:rPr lang="en-US" altLang="fr-FR" sz="1600" dirty="0" err="1"/>
              <a:t>organisation</a:t>
            </a:r>
            <a:r>
              <a:rPr lang="en-US" altLang="fr-FR" sz="1600" dirty="0"/>
              <a:t>, relations with EC</a:t>
            </a:r>
          </a:p>
          <a:p>
            <a:pPr algn="just">
              <a:defRPr/>
            </a:pPr>
            <a:r>
              <a:rPr lang="en-US" altLang="fr-FR" sz="1600" dirty="0"/>
              <a:t>Use more frequently experts (both OSAs and outside of OSAs)</a:t>
            </a:r>
          </a:p>
          <a:p>
            <a:pPr algn="just">
              <a:defRPr/>
            </a:pPr>
            <a:r>
              <a:rPr lang="en-US" altLang="fr-FR" sz="1600" dirty="0"/>
              <a:t>Stricter follow-ups to Recommendations</a:t>
            </a:r>
          </a:p>
          <a:p>
            <a:pPr algn="just">
              <a:defRPr/>
            </a:pPr>
            <a:r>
              <a:rPr lang="en-US" altLang="fr-FR" sz="1600" dirty="0"/>
              <a:t>Admin: template for reporting, create case-file dashboard, better accessibility</a:t>
            </a:r>
          </a:p>
          <a:p>
            <a:pPr marL="0" indent="0" algn="just">
              <a:buNone/>
              <a:defRPr/>
            </a:pPr>
            <a:r>
              <a:rPr lang="en-US" altLang="fr-FR" sz="1800" b="1" dirty="0"/>
              <a:t>Next steps?</a:t>
            </a:r>
          </a:p>
          <a:p>
            <a:pPr>
              <a:defRPr/>
            </a:pPr>
            <a:r>
              <a:rPr lang="en-US" altLang="fr-FR" sz="1600" dirty="0"/>
              <a:t>Endorse or adopt texts? Mandate a wider consultation and reflection?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414A4-5C68-413D-8152-60E8217E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6EB91B09-3E1F-4F2B-A9D1-30B4A920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0173"/>
            <a:ext cx="8305800" cy="485241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en-US" sz="2400" dirty="0"/>
              <a:t>Reports of the </a:t>
            </a:r>
            <a:r>
              <a:rPr lang="en-GB" altLang="en-US" sz="2400" dirty="0"/>
              <a:t>Intersessional Working Group on Finances         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T-PVS(2021)01, T-PVS(2021)03, T-PVS(2021)06, T-PVS(2021)22</a:t>
            </a:r>
            <a:endParaRPr lang="en-US" altLang="en-US" sz="2400" dirty="0"/>
          </a:p>
          <a:p>
            <a:pPr>
              <a:spcAft>
                <a:spcPts val="1800"/>
              </a:spcAft>
            </a:pPr>
            <a:r>
              <a:rPr lang="en-US" altLang="en-US" sz="2400" dirty="0"/>
              <a:t>Voluntary Contributions and Resolution No. 9 (2019)</a:t>
            </a:r>
            <a:br>
              <a:rPr lang="en-US" altLang="en-US" sz="2400" dirty="0"/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T-PVS/Inf(2021)07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altLang="en-US" sz="2400" dirty="0"/>
              <a:t>3.1.1 Enlarged Partial Agreement (EPA)	                                           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TPVS/Inf (2021)06rev – Draft Resolution establishing an EPA for the conservation of European wildlife and natural habitats, as amended by the GR-C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en-US" sz="2400" dirty="0"/>
          </a:p>
          <a:p>
            <a:pPr>
              <a:spcAft>
                <a:spcPts val="1800"/>
              </a:spcAft>
            </a:pPr>
            <a:r>
              <a:rPr lang="en-GB" altLang="en-US" sz="2400" dirty="0"/>
              <a:t>3.1.2 Amendment of the Bern Convention 			         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TPVS/Inf (2021)62 – Amendment of the Bern Convention – State of play</a:t>
            </a:r>
            <a:br>
              <a:rPr lang="en-US" altLang="en-US" sz="2000" dirty="0"/>
            </a:br>
            <a:endParaRPr lang="en-US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B9CC2B1-C4D9-493C-86EF-5CF26B433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3.1 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A33976-D9F7-49FA-9AC2-E59B583A5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839" y="1132460"/>
            <a:ext cx="686632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</a:rPr>
              <a:t>Financing</a:t>
            </a: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of the Bern Convention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D78C5-A32D-4153-BE78-1A89DAE46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contenu 1">
            <a:extLst>
              <a:ext uri="{FF2B5EF4-FFF2-40B4-BE49-F238E27FC236}">
                <a16:creationId xmlns:a16="http://schemas.microsoft.com/office/drawing/2014/main" id="{06A4D74D-164A-4171-BE0D-2809541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6" y="2149474"/>
            <a:ext cx="8245474" cy="453120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GB" altLang="fr-FR" sz="2200" i="1" dirty="0"/>
              <a:t>Rise in wind farm development on Black Sea coast – negative impact on main migratory routes in Europe</a:t>
            </a:r>
          </a:p>
          <a:p>
            <a:pPr marL="0" indent="0">
              <a:buNone/>
              <a:defRPr/>
            </a:pPr>
            <a:r>
              <a:rPr lang="en-GB" sz="2500" b="1" dirty="0"/>
              <a:t>2020 Standing Committee</a:t>
            </a:r>
            <a:r>
              <a:rPr lang="en-GB" sz="2500" dirty="0"/>
              <a:t>: </a:t>
            </a:r>
          </a:p>
          <a:p>
            <a:pPr algn="just">
              <a:defRPr/>
            </a:pPr>
            <a:r>
              <a:rPr lang="en-US" altLang="fr-FR" sz="2200" dirty="0"/>
              <a:t>welcomed certain developments, but </a:t>
            </a:r>
            <a:r>
              <a:rPr lang="en-GB" altLang="fr-FR" sz="2200" dirty="0"/>
              <a:t>regretted not receiving many concrete updates on progress on Rec 200 (2018) or collaboration with civil society</a:t>
            </a:r>
            <a:r>
              <a:rPr lang="en-US" altLang="fr-FR" sz="2200" dirty="0"/>
              <a:t>.</a:t>
            </a:r>
          </a:p>
          <a:p>
            <a:pPr marL="0" indent="0">
              <a:buNone/>
              <a:defRPr/>
            </a:pPr>
            <a:r>
              <a:rPr lang="en-US" sz="2500" b="1" dirty="0"/>
              <a:t>Sep 2021 Bureau:</a:t>
            </a:r>
          </a:p>
          <a:p>
            <a:pPr algn="just">
              <a:spcAft>
                <a:spcPts val="600"/>
              </a:spcAft>
              <a:defRPr/>
            </a:pPr>
            <a:r>
              <a:rPr lang="en-GB" altLang="fr-FR" sz="2200" dirty="0"/>
              <a:t>urged the authorities to ensure a participatory, multi-stakeholder approach when elaborating its Energy and Climate Plan, and to ensure the previous recommendations on this case, as well as other international guidelines are respected.</a:t>
            </a:r>
            <a:endParaRPr lang="en-US" altLang="fr-FR" sz="22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highlight>
                  <a:srgbClr val="00FF00"/>
                </a:highlight>
              </a:rPr>
              <a:t>Government report received in August 2021</a:t>
            </a:r>
            <a:r>
              <a:rPr lang="en-US" sz="2200" b="1" dirty="0"/>
              <a:t> -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</a:rPr>
              <a:t>T-PVS/Files(2021)73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highlight>
                  <a:srgbClr val="00FF00"/>
                </a:highlight>
              </a:rPr>
              <a:t>Complainant report received in August 2021</a:t>
            </a:r>
            <a:r>
              <a:rPr lang="en-US" sz="2200" b="1" dirty="0"/>
              <a:t> -</a:t>
            </a:r>
            <a:r>
              <a:rPr lang="en-US" sz="1900" b="1" dirty="0"/>
              <a:t>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</a:rPr>
              <a:t>T-PVS/Files(2021)70</a:t>
            </a:r>
            <a:endParaRPr lang="en-GB" altLang="fr-FR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9D7C62F-A61E-4799-9303-D47531B7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C2DB0435-C500-4F21-96D0-B8A15109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7" y="1074738"/>
            <a:ext cx="809148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2004/2: Bulgaria: Wind farms in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Balchik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and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Kaliakra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– Via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Pontica</a:t>
            </a:r>
            <a:endParaRPr lang="en-GB" altLang="fr-FR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60FFC-F875-46CE-83A3-A8F5EE68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contenu 1">
            <a:extLst>
              <a:ext uri="{FF2B5EF4-FFF2-40B4-BE49-F238E27FC236}">
                <a16:creationId xmlns:a16="http://schemas.microsoft.com/office/drawing/2014/main" id="{53D0D0D1-E256-4367-AE33-801FE85B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106202"/>
            <a:ext cx="8275319" cy="46717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altLang="fr-FR" sz="2200" i="1" dirty="0"/>
              <a:t>Threats to ecologically valuable candidate Emerald site from construction of several hydro-power plants and supporting infrastructures </a:t>
            </a:r>
          </a:p>
          <a:p>
            <a:pPr marL="0" indent="0" algn="just">
              <a:buNone/>
            </a:pPr>
            <a:r>
              <a:rPr lang="en-GB" sz="2400" b="1" dirty="0"/>
              <a:t>2020 Standing Committee</a:t>
            </a:r>
            <a:r>
              <a:rPr lang="en-GB" sz="2400" dirty="0"/>
              <a:t>: </a:t>
            </a:r>
          </a:p>
          <a:p>
            <a:pPr algn="just"/>
            <a:r>
              <a:rPr lang="en-US" altLang="fr-FR" sz="2200" dirty="0"/>
              <a:t>Reiterated call for an OSA, which could be done online.</a:t>
            </a:r>
          </a:p>
          <a:p>
            <a:pPr algn="just"/>
            <a:r>
              <a:rPr lang="en-US" altLang="fr-FR" sz="2200" dirty="0"/>
              <a:t>Again urged the authorities to suspend all developments until the expert mission delivers its recommendations.</a:t>
            </a:r>
          </a:p>
          <a:p>
            <a:pPr algn="just"/>
            <a:r>
              <a:rPr lang="en-US" sz="2000" b="1" i="1" dirty="0"/>
              <a:t>During the online advisory mission, May 2021, m</a:t>
            </a:r>
            <a:r>
              <a:rPr lang="en-GB" sz="2000" b="1" i="1" dirty="0" err="1"/>
              <a:t>eetings</a:t>
            </a:r>
            <a:r>
              <a:rPr lang="en-GB" sz="2000" b="1" i="1" dirty="0"/>
              <a:t> were held between all concerned stakeholders and the two independent experts.</a:t>
            </a:r>
            <a:r>
              <a:rPr lang="en-GB" sz="1800" dirty="0"/>
              <a:t> </a:t>
            </a:r>
          </a:p>
          <a:p>
            <a:pPr marL="0" indent="0" algn="just">
              <a:buNone/>
            </a:pPr>
            <a:r>
              <a:rPr lang="en-US" sz="2400" b="1" dirty="0"/>
              <a:t>Sep 2021 Bureau:</a:t>
            </a:r>
          </a:p>
          <a:p>
            <a:pPr algn="just"/>
            <a:r>
              <a:rPr lang="en-GB" sz="2200" dirty="0"/>
              <a:t>Thanked both parties and involved stakeholders for their excellent cooperation, and looked forward to feedback of the OSA at the </a:t>
            </a:r>
            <a:r>
              <a:rPr lang="en-GB" sz="2200" dirty="0" err="1"/>
              <a:t>StC</a:t>
            </a:r>
            <a:r>
              <a:rPr lang="en-GB" sz="22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b="1" dirty="0">
                <a:highlight>
                  <a:srgbClr val="00FF00"/>
                </a:highlight>
              </a:rPr>
              <a:t>Advisory Mission Report </a:t>
            </a:r>
            <a:r>
              <a:rPr lang="en-US" sz="2000" b="1" dirty="0"/>
              <a:t>-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T-PVS/Files(2021)76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b="1" dirty="0">
                <a:highlight>
                  <a:srgbClr val="00FF00"/>
                </a:highlight>
              </a:rPr>
              <a:t>Draft Recommendation </a:t>
            </a:r>
            <a:r>
              <a:rPr lang="en-GB" sz="2200" b="1" dirty="0"/>
              <a:t>on Hydro power development within the   territory of the </a:t>
            </a:r>
            <a:r>
              <a:rPr lang="en-GB" sz="2200" b="1" dirty="0" err="1"/>
              <a:t>Mavrovo</a:t>
            </a:r>
            <a:r>
              <a:rPr lang="en-GB" sz="2200" b="1" dirty="0"/>
              <a:t> National Park </a:t>
            </a:r>
            <a:r>
              <a:rPr lang="en-US" sz="2000" b="1" dirty="0"/>
              <a:t>-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T-PVS(2021)23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/>
            <a:endParaRPr lang="en-GB" altLang="fr-FR" sz="1600" dirty="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5B45935-F3D2-4C4C-9C64-84A1C40B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85323743-0621-4722-B1AB-415D829B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43" y="1074739"/>
            <a:ext cx="8661114" cy="10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2013/1: North Macedonia: Hydro power development within the territory of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Mavrovo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National Park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C7095-51BA-4306-A5E3-BBA97C093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contenu 1">
            <a:extLst>
              <a:ext uri="{FF2B5EF4-FFF2-40B4-BE49-F238E27FC236}">
                <a16:creationId xmlns:a16="http://schemas.microsoft.com/office/drawing/2014/main" id="{ACF9752C-3483-43F7-B3B4-57B61EDC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1" y="2054831"/>
            <a:ext cx="8437944" cy="4723159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GB" altLang="fr-FR" sz="2200" i="1" dirty="0"/>
              <a:t>Threats from massive HPP developments on the </a:t>
            </a:r>
            <a:r>
              <a:rPr lang="en-GB" altLang="fr-FR" sz="2200" i="1" dirty="0" err="1"/>
              <a:t>Vjosa</a:t>
            </a:r>
            <a:r>
              <a:rPr lang="en-GB" altLang="fr-FR" sz="2200" i="1" dirty="0"/>
              <a:t> river and its tributaries, particularly the </a:t>
            </a:r>
            <a:r>
              <a:rPr lang="en-GB" altLang="fr-FR" sz="2200" i="1" dirty="0" err="1"/>
              <a:t>Poçem</a:t>
            </a:r>
            <a:r>
              <a:rPr lang="en-GB" altLang="fr-FR" sz="2200" i="1" dirty="0"/>
              <a:t> and </a:t>
            </a:r>
            <a:r>
              <a:rPr lang="en-GB" altLang="fr-FR" sz="2200" i="1" dirty="0" err="1"/>
              <a:t>Kalivac</a:t>
            </a:r>
            <a:r>
              <a:rPr lang="en-GB" altLang="fr-FR" sz="2200" i="1" dirty="0"/>
              <a:t> HPP projects; OSA and Rec 202 in 2018</a:t>
            </a:r>
          </a:p>
          <a:p>
            <a:pPr marL="0" indent="0" algn="just">
              <a:buNone/>
            </a:pPr>
            <a:r>
              <a:rPr lang="en-GB" sz="2400" b="1" dirty="0"/>
              <a:t>2020 Standing Committee</a:t>
            </a:r>
            <a:r>
              <a:rPr lang="en-GB" sz="2400" dirty="0"/>
              <a:t>:</a:t>
            </a:r>
            <a:endParaRPr lang="en-US" altLang="fr-FR" sz="2400" dirty="0"/>
          </a:p>
          <a:p>
            <a:pPr algn="just"/>
            <a:r>
              <a:rPr lang="en-GB" altLang="fr-FR" sz="2200" dirty="0"/>
              <a:t>called on authorities to ensure EIAs, collaborate with local stakeholders and in compliance with international guidelines when developing the </a:t>
            </a:r>
            <a:r>
              <a:rPr lang="en-GB" altLang="fr-FR" sz="2200" dirty="0" err="1"/>
              <a:t>Vjosa</a:t>
            </a:r>
            <a:r>
              <a:rPr lang="en-GB" altLang="fr-FR" sz="2200" dirty="0"/>
              <a:t> river management plan and revised PAs network; concerned about </a:t>
            </a:r>
            <a:r>
              <a:rPr lang="en-GB" altLang="fr-FR" sz="2200" dirty="0" err="1"/>
              <a:t>Narta</a:t>
            </a:r>
            <a:r>
              <a:rPr lang="en-GB" altLang="fr-FR" sz="2200" dirty="0"/>
              <a:t> Airport</a:t>
            </a:r>
            <a:endParaRPr lang="en-US" altLang="fr-FR" sz="2200" dirty="0"/>
          </a:p>
          <a:p>
            <a:pPr marL="0" indent="0" algn="just">
              <a:buNone/>
            </a:pPr>
            <a:r>
              <a:rPr lang="en-US" sz="2400" b="1" dirty="0"/>
              <a:t>Sep 2021 Bureau:</a:t>
            </a:r>
          </a:p>
          <a:p>
            <a:pPr algn="just">
              <a:spcAft>
                <a:spcPts val="600"/>
              </a:spcAft>
            </a:pPr>
            <a:r>
              <a:rPr lang="en-GB" sz="2200" dirty="0"/>
              <a:t>deep concern regarding: urbanisation plans for </a:t>
            </a:r>
            <a:r>
              <a:rPr lang="en-GB" sz="2200" dirty="0" err="1"/>
              <a:t>Vjosë-Nartë</a:t>
            </a:r>
            <a:r>
              <a:rPr lang="en-GB" sz="2200" dirty="0"/>
              <a:t> PA including construction of airport; potential reduction of the national network of PAs; and delays of River Basin Management Plan preparation</a:t>
            </a:r>
            <a:endParaRPr lang="en-US" sz="22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highlight>
                  <a:srgbClr val="00FF00"/>
                </a:highlight>
              </a:rPr>
              <a:t>Government report received in August 2021</a:t>
            </a:r>
            <a:r>
              <a:rPr lang="en-US" sz="2200" b="1" dirty="0"/>
              <a:t> </a:t>
            </a:r>
            <a:r>
              <a:rPr lang="en-US" sz="1900" b="1" dirty="0"/>
              <a:t>-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T-PVS/Files(2021)68</a:t>
            </a:r>
            <a:endParaRPr lang="fr-FR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highlight>
                  <a:srgbClr val="00FF00"/>
                </a:highlight>
              </a:rPr>
              <a:t>Complainant report received in July 2021</a:t>
            </a:r>
            <a:r>
              <a:rPr lang="en-US" sz="2200" b="1" dirty="0"/>
              <a:t> - 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T-PVS/Files(2021)57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77A4B60-BFCE-42AA-AB56-DF95DEFA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CC6B0DC3-87BC-4123-94BB-4402381C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7" y="1074738"/>
            <a:ext cx="8091487" cy="98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2016/5: Albania: Presumed negative impact of hydro-power plant development on the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Vjosa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river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FBE9F-9063-47DA-BFAC-4D5EB094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contenu 1">
            <a:extLst>
              <a:ext uri="{FF2B5EF4-FFF2-40B4-BE49-F238E27FC236}">
                <a16:creationId xmlns:a16="http://schemas.microsoft.com/office/drawing/2014/main" id="{1E77BAD3-8645-4EA6-B3C5-F90BACB7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2160270"/>
            <a:ext cx="8391646" cy="460629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altLang="fr-FR" sz="2600" i="1" dirty="0"/>
              <a:t>Threat to the site due to approval of Porto </a:t>
            </a:r>
            <a:r>
              <a:rPr lang="en-GB" altLang="fr-FR" sz="2600" i="1" dirty="0" err="1"/>
              <a:t>Skadar</a:t>
            </a:r>
            <a:r>
              <a:rPr lang="en-GB" altLang="fr-FR" sz="2600" i="1" dirty="0"/>
              <a:t> Lake project within the Zone III of the </a:t>
            </a:r>
            <a:r>
              <a:rPr lang="en-GB" altLang="fr-FR" sz="2600" i="1" dirty="0" err="1"/>
              <a:t>Skadar</a:t>
            </a:r>
            <a:r>
              <a:rPr lang="en-GB" altLang="fr-FR" sz="2600" i="1" dirty="0"/>
              <a:t> Lake NP; OSA and Rec. 201 in 2018</a:t>
            </a:r>
            <a:endParaRPr lang="en-GB" altLang="fr-FR" sz="2600" dirty="0"/>
          </a:p>
          <a:p>
            <a:pPr marL="0" indent="0" algn="just">
              <a:buNone/>
            </a:pPr>
            <a:r>
              <a:rPr lang="en-GB" b="1" dirty="0"/>
              <a:t>2020 Standing Committee</a:t>
            </a:r>
            <a:r>
              <a:rPr lang="en-GB" dirty="0"/>
              <a:t>:</a:t>
            </a:r>
            <a:endParaRPr lang="en-US" altLang="fr-FR" dirty="0"/>
          </a:p>
          <a:p>
            <a:pPr algn="just"/>
            <a:r>
              <a:rPr lang="en-US" altLang="fr-FR" sz="2600" dirty="0"/>
              <a:t>noted some progress of authorities but true progress on Rec 201 seems low.</a:t>
            </a:r>
          </a:p>
          <a:p>
            <a:pPr algn="just"/>
            <a:r>
              <a:rPr lang="en-GB" altLang="fr-FR" sz="2600" dirty="0"/>
              <a:t>urged authorities to cancel any unsustainable construction developments; consider alternative routes for the Bar – </a:t>
            </a:r>
            <a:r>
              <a:rPr lang="en-GB" altLang="fr-FR" sz="2600" dirty="0" err="1"/>
              <a:t>Boljare</a:t>
            </a:r>
            <a:r>
              <a:rPr lang="en-GB" altLang="fr-FR" sz="2600" dirty="0"/>
              <a:t> Highway; encouraged a revision of the Spatial Plan; enforcement of existing legislation</a:t>
            </a:r>
            <a:r>
              <a:rPr lang="en-US" altLang="fr-FR" sz="2600" dirty="0"/>
              <a:t>.</a:t>
            </a:r>
          </a:p>
          <a:p>
            <a:pPr marL="0" indent="0" algn="just">
              <a:buNone/>
            </a:pPr>
            <a:r>
              <a:rPr lang="en-US" b="1" dirty="0"/>
              <a:t>Sep 2021 Bureau:</a:t>
            </a:r>
          </a:p>
          <a:p>
            <a:pPr algn="just"/>
            <a:r>
              <a:rPr lang="en-US" altLang="fr-FR" sz="2600" dirty="0"/>
              <a:t>Appreciated first steps of collaboration between parties.</a:t>
            </a:r>
          </a:p>
          <a:p>
            <a:pPr algn="just"/>
            <a:r>
              <a:rPr lang="en-US" altLang="fr-FR" sz="2600" dirty="0"/>
              <a:t>Concerned about UNESCO rejection.</a:t>
            </a:r>
          </a:p>
          <a:p>
            <a:pPr algn="just">
              <a:spcAft>
                <a:spcPts val="600"/>
              </a:spcAft>
            </a:pPr>
            <a:r>
              <a:rPr lang="en-US" altLang="fr-FR" sz="2600" dirty="0"/>
              <a:t>Reiterated key concerns and calls to the authorities.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600" b="1" dirty="0">
                <a:highlight>
                  <a:srgbClr val="00FF00"/>
                </a:highlight>
              </a:rPr>
              <a:t>Government report received in August 2021</a:t>
            </a:r>
            <a:r>
              <a:rPr lang="en-US" sz="2600" b="1" dirty="0"/>
              <a:t> -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T-PVS/Files(2021)46</a:t>
            </a: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>
                <a:highlight>
                  <a:srgbClr val="00FF00"/>
                </a:highlight>
              </a:rPr>
              <a:t>Complainant report received in October 2021</a:t>
            </a:r>
            <a:r>
              <a:rPr lang="en-US" sz="2600" b="1" dirty="0"/>
              <a:t> </a:t>
            </a:r>
            <a:r>
              <a:rPr lang="fr-FR" sz="2600" dirty="0"/>
              <a:t>-</a:t>
            </a:r>
            <a:r>
              <a:rPr lang="fr-FR" sz="3600" dirty="0"/>
              <a:t> 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T-PVS/Files(2021)17</a:t>
            </a:r>
            <a:endParaRPr lang="en-U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F4D7359-21E4-427F-AF3B-862CCD47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28BEBD7E-78EC-4E52-A87C-1CEAE619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92" y="1074738"/>
            <a:ext cx="8620017" cy="9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2016/4: Montenegro: Development of a commercial project in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Skadar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Lake NP and candidate Emerald 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6401F0-ECCB-4B90-B78A-33FD4BF72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>
            <a:extLst>
              <a:ext uri="{FF2B5EF4-FFF2-40B4-BE49-F238E27FC236}">
                <a16:creationId xmlns:a16="http://schemas.microsoft.com/office/drawing/2014/main" id="{D22BA77B-41C8-486F-8BE2-D377E5645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83772"/>
            <a:ext cx="8497559" cy="507422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  <a:defRPr/>
            </a:pPr>
            <a:r>
              <a:rPr lang="en-GB" sz="1800" i="1" dirty="0"/>
              <a:t>Tourist developments with detrimental effect on valuable turtle nesting habitat; 2 OSAs (2002 &amp; 2016), latter resulting in Rec. No. 191 (2016)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1800" b="1" dirty="0"/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2000" b="1" dirty="0"/>
              <a:t>Sep 2021 Bureau: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1800" dirty="0"/>
              <a:t>welcomed progress in relation to the development of a Local Development Plan and the issuance of a Ministerial Decree, but noted that bureaucracy is slowing down progress;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  <a:defRPr/>
            </a:pPr>
            <a:r>
              <a:rPr lang="en-US" sz="1800" dirty="0"/>
              <a:t>noted the information provided by the complainant that several proposals for the expansion of existing or the creation of new quarries within and adjacent to the </a:t>
            </a:r>
            <a:r>
              <a:rPr lang="en-US" sz="1800" dirty="0" err="1"/>
              <a:t>Akamas</a:t>
            </a:r>
            <a:r>
              <a:rPr lang="en-US" sz="1800" dirty="0"/>
              <a:t> Peninsula Natura 2000 area have been put forward.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highlight>
                  <a:srgbClr val="00FF00"/>
                </a:highlight>
              </a:rPr>
              <a:t>Government report received August 2021</a:t>
            </a:r>
            <a:r>
              <a:rPr lang="en-US" sz="1800" dirty="0">
                <a:highlight>
                  <a:srgbClr val="00FF00"/>
                </a:highlight>
              </a:rPr>
              <a:t>-</a:t>
            </a:r>
            <a:r>
              <a:rPr lang="en-US" sz="1800" dirty="0"/>
              <a:t>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T-PVS/Files(2021)60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highlight>
                  <a:srgbClr val="00FF00"/>
                </a:highlight>
              </a:rPr>
              <a:t>Complainant report received November 2021</a:t>
            </a:r>
            <a:r>
              <a:rPr lang="en-US" sz="1800" b="1" dirty="0"/>
              <a:t> </a:t>
            </a:r>
            <a:r>
              <a:rPr lang="en-US" sz="1800" dirty="0"/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T-PVS/Files(2021)61</a:t>
            </a: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E6B2D59-769F-48C6-97D3-A26EFFBE8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DB0EB94-E870-48D7-A12B-36AD83B0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7" y="1090613"/>
            <a:ext cx="80914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1995/6: Cyprus: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Akamas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peninsula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D7442-7573-443E-AECE-D2313891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>
            <a:extLst>
              <a:ext uri="{FF2B5EF4-FFF2-40B4-BE49-F238E27FC236}">
                <a16:creationId xmlns:a16="http://schemas.microsoft.com/office/drawing/2014/main" id="{7A569790-99AD-4E36-8B86-A306B0F1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91" y="1957755"/>
            <a:ext cx="8636601" cy="477292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GB" sz="1800" i="1" dirty="0"/>
              <a:t>Unsustainable developments on a Natura 2000 site affecting valuable turtle nesting habitat; OSA in 2014 - Rec. No. 174 (2014)</a:t>
            </a:r>
          </a:p>
          <a:p>
            <a:pPr marL="0" indent="0" algn="just">
              <a:spcBef>
                <a:spcPts val="1200"/>
              </a:spcBef>
              <a:spcAft>
                <a:spcPts val="300"/>
              </a:spcAft>
              <a:buNone/>
              <a:defRPr/>
            </a:pPr>
            <a:r>
              <a:rPr lang="en-US" sz="2000" b="1" dirty="0"/>
              <a:t>Sep 2021 Bureau: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welcomed the adoption of the 6-year Action Plan on Caretta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caretta</a:t>
            </a:r>
            <a:r>
              <a:rPr lang="en-GB" sz="1800" dirty="0">
                <a:ea typeface="Times New Roman" panose="02020603050405020304" pitchFamily="18" charset="0"/>
              </a:rPr>
              <a:t> and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the development of the project on the regulation of human activities on the beaches within the jurisdiction of the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Kotychi-Strophylia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Wetlands Management Body;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Font typeface="Arial" charset="0"/>
              <a:buChar char="•"/>
              <a:defRPr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took note of the concerns of the complainant that the government has achieved little progress on the implementation of Rec 174 (2014), due to insufficient enforcement. </a:t>
            </a:r>
            <a:endParaRPr lang="en-GB" sz="1800" dirty="0"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highlight>
                  <a:srgbClr val="00FF00"/>
                </a:highlight>
              </a:rPr>
              <a:t>Government report received November 2021</a:t>
            </a:r>
            <a:r>
              <a:rPr lang="en-GB" sz="1800" b="0" i="0" u="none" strike="noStrike" dirty="0">
                <a:solidFill>
                  <a:srgbClr val="007BC8"/>
                </a:solidFill>
                <a:effectLst/>
              </a:rPr>
              <a:t>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- T-PVS/Files(2021)47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highlight>
                  <a:srgbClr val="00FF00"/>
                </a:highlight>
              </a:rPr>
              <a:t>Complainant report received in August 2021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T-PVS/Files(2021)32</a:t>
            </a:r>
          </a:p>
          <a:p>
            <a:pPr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GB" sz="1800" b="1" dirty="0">
                <a:highlight>
                  <a:srgbClr val="00FF00"/>
                </a:highlight>
              </a:rPr>
              <a:t>NGO report received in November 2021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T-PVS/Files(2021)80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8DD4C70-6329-4664-82D3-7CC3CBBD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BD84D80C-A939-48FA-B45C-9529F374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" y="1041647"/>
            <a:ext cx="809148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2010/5: Greece: Threats to marine turtles in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Thines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Kiparissias</a:t>
            </a:r>
            <a:endParaRPr lang="en-GB" altLang="fr-FR" sz="3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034E0-D567-4B04-A347-606D5FA8D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contenu 1">
            <a:extLst>
              <a:ext uri="{FF2B5EF4-FFF2-40B4-BE49-F238E27FC236}">
                <a16:creationId xmlns:a16="http://schemas.microsoft.com/office/drawing/2014/main" id="{754EC687-8A55-4905-A70A-AC2DA8E8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2063750"/>
            <a:ext cx="8461247" cy="479425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altLang="fr-FR" sz="1800" i="1" dirty="0"/>
              <a:t>Threats to marine turtles due to lack of adequate management; OSA in 2015 - Rec.  182 (2015) on </a:t>
            </a:r>
            <a:r>
              <a:rPr lang="en-GB" altLang="fr-FR" sz="1800" i="1" dirty="0" err="1"/>
              <a:t>Patara</a:t>
            </a:r>
            <a:r>
              <a:rPr lang="en-GB" altLang="fr-FR" sz="1800" i="1" dirty="0"/>
              <a:t> and Rec. 183 (2015) on </a:t>
            </a:r>
            <a:r>
              <a:rPr lang="en-GB" altLang="fr-FR" sz="1800" i="1" dirty="0" err="1"/>
              <a:t>Fethiye</a:t>
            </a:r>
            <a:endParaRPr lang="en-GB" altLang="fr-FR" sz="1800" i="1" dirty="0"/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en-US" sz="2000" b="1" dirty="0"/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2000" b="1" dirty="0"/>
              <a:t>Sep 2021 Bureau: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welcomed the information on renewal of lighting on the public beach of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Fethiye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renewed its request to the authorities to share more information regarding the management plan prepared for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Patara</a:t>
            </a:r>
            <a:r>
              <a:rPr lang="en-GB" sz="1800" dirty="0">
                <a:ea typeface="Times New Roman" panose="02020603050405020304" pitchFamily="18" charset="0"/>
              </a:rPr>
              <a:t>;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noted that issues of illegal buildings have not been resolved and asked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clarifications regarding the ongoing redetermination of the SPA’s zoning in 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Patara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defRPr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highlight>
                  <a:srgbClr val="00FF00"/>
                </a:highlight>
              </a:rPr>
              <a:t>Government report received in November 2021</a:t>
            </a:r>
            <a:r>
              <a:rPr lang="en-US" sz="2000" b="1" dirty="0"/>
              <a:t> </a:t>
            </a:r>
            <a:r>
              <a:rPr lang="en-US" sz="1800" b="1" dirty="0"/>
              <a:t>- </a:t>
            </a:r>
            <a:r>
              <a:rPr lang="en-GB" sz="1800" b="0" i="0" u="none" strike="noStrike" dirty="0">
                <a:solidFill>
                  <a:srgbClr val="007BC8"/>
                </a:solidFill>
                <a:effectLst/>
              </a:rPr>
              <a:t>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T-PVS/Files(2021)28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highlight>
                  <a:srgbClr val="00FF00"/>
                </a:highlight>
              </a:rPr>
              <a:t>Complainant report received in August 2021</a:t>
            </a:r>
            <a:r>
              <a:rPr lang="en-US" sz="2000" b="1" dirty="0"/>
              <a:t> </a:t>
            </a:r>
            <a:r>
              <a:rPr lang="en-US" sz="1800" b="1" dirty="0"/>
              <a:t>-</a:t>
            </a:r>
            <a:r>
              <a:rPr lang="fr-FR" sz="1800" dirty="0"/>
              <a:t> </a:t>
            </a:r>
            <a:r>
              <a:rPr lang="en-GB" sz="1800" b="0" i="0" dirty="0">
                <a:solidFill>
                  <a:srgbClr val="0077B3"/>
                </a:solidFill>
                <a:effectLst/>
              </a:rPr>
              <a:t> </a:t>
            </a: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T-PVS/Files(2021)62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A91FA78-512C-4BD5-84F7-AD9E69C1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CEF65BA4-A196-4683-B9A4-F4CD4CF4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7" y="1074738"/>
            <a:ext cx="80914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2012/9: Turkey: Presumed degradation of nesting beaches in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Fethiye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and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Patara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SPAs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6544A-CD42-4561-A9DB-71F12730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contenu 1">
            <a:extLst>
              <a:ext uri="{FF2B5EF4-FFF2-40B4-BE49-F238E27FC236}">
                <a16:creationId xmlns:a16="http://schemas.microsoft.com/office/drawing/2014/main" id="{7C590352-CBBD-494B-99BC-49ECCDB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9" y="2085654"/>
            <a:ext cx="8522208" cy="47723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i="1" dirty="0"/>
              <a:t>Oldest active case-file: unsustainable developments affecting valuable turtle nesting habitat; Rec. No. 9 (1987)</a:t>
            </a:r>
            <a:endParaRPr lang="en-GB" sz="1800" b="1" i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000" b="1" dirty="0"/>
              <a:t>2020 Standing Committee</a:t>
            </a:r>
            <a:r>
              <a:rPr lang="en-GB" sz="2000" dirty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effectLst/>
                <a:ea typeface="Times New Roman" panose="02020603050405020304" pitchFamily="18" charset="0"/>
              </a:rPr>
              <a:t>urged the national authorities to enforce existing legislation, to raise awareness and to impose penalties when the law is not upheld and r</a:t>
            </a:r>
            <a:r>
              <a:rPr lang="en-GB" sz="1800" dirty="0">
                <a:ea typeface="Times New Roman" panose="02020603050405020304" pitchFamily="18" charset="0"/>
              </a:rPr>
              <a:t>e-opened the file.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b="1" dirty="0"/>
              <a:t>Sep 2021 Bureau: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welcomed the national authorities’ monitoring and mitigation initiatives and encouraged them to strengthen efforts for the enforcement of national law.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Authorities were asked to clarify if the entirety of </a:t>
            </a:r>
            <a:r>
              <a:rPr lang="en-US" sz="1800" dirty="0" err="1"/>
              <a:t>Laganas</a:t>
            </a:r>
            <a:r>
              <a:rPr lang="en-US" sz="1800" dirty="0"/>
              <a:t> Bay qualifies as an area of ‘absolute nature protection’ according to Art 218 of Law 4782/2021.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highlight>
                  <a:srgbClr val="00FF00"/>
                </a:highlight>
              </a:rPr>
              <a:t>Government report received November 2021</a:t>
            </a:r>
            <a:r>
              <a:rPr lang="en-GB" sz="1800" dirty="0">
                <a:solidFill>
                  <a:srgbClr val="007BC8"/>
                </a:solidFill>
              </a:rPr>
              <a:t> </a:t>
            </a:r>
            <a:r>
              <a:rPr lang="en-GB" sz="1800" b="0" i="0" u="none" strike="noStrike" dirty="0">
                <a:solidFill>
                  <a:srgbClr val="007BC8"/>
                </a:solidFill>
                <a:effectLst/>
              </a:rPr>
              <a:t>- </a:t>
            </a: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T-PVS/Files(2021)48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highlight>
                  <a:srgbClr val="00FF00"/>
                </a:highlight>
              </a:rPr>
              <a:t>Complainant report received in August 2021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T-PVS/Files(2021)19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sz="1800" b="1" dirty="0">
                <a:highlight>
                  <a:srgbClr val="00FF00"/>
                </a:highlight>
              </a:rPr>
              <a:t>NGO report received in November 2021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T-PVS/Files(2021)79</a:t>
            </a: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4738"/>
            <a:ext cx="9144000" cy="10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Open file 1986/8: </a:t>
            </a:r>
            <a:r>
              <a:rPr lang="en-US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Greece: Recommendation No. 9 (1987) on the protection of Caretta </a:t>
            </a:r>
            <a:r>
              <a:rPr lang="en-US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Caretta</a:t>
            </a:r>
            <a:r>
              <a:rPr lang="en-US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in </a:t>
            </a:r>
            <a:r>
              <a:rPr lang="en-US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Laganas</a:t>
            </a:r>
            <a:r>
              <a:rPr lang="en-US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bay, Zakynthos</a:t>
            </a:r>
            <a:endParaRPr lang="en-GB" altLang="fr-FR" sz="30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317E9-1DC6-4D3F-824A-E4439234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contenu 1">
            <a:extLst>
              <a:ext uri="{FF2B5EF4-FFF2-40B4-BE49-F238E27FC236}">
                <a16:creationId xmlns:a16="http://schemas.microsoft.com/office/drawing/2014/main" id="{B45D9AB9-05BB-41ED-8181-DE053E4B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2097088"/>
            <a:ext cx="8507392" cy="468090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altLang="fr-FR" sz="2900" i="1" dirty="0"/>
              <a:t>Alleged threat to the unique biodiversity of the </a:t>
            </a:r>
            <a:r>
              <a:rPr lang="en-GB" altLang="fr-FR" sz="2900" i="1" dirty="0" err="1"/>
              <a:t>Kresna</a:t>
            </a:r>
            <a:r>
              <a:rPr lang="en-GB" altLang="fr-FR" sz="2900" i="1" dirty="0"/>
              <a:t> Gorge due to construction of the 17 km-long Struma motorway</a:t>
            </a:r>
          </a:p>
          <a:p>
            <a:pPr marL="0" indent="0" algn="just">
              <a:buNone/>
            </a:pPr>
            <a:r>
              <a:rPr lang="en-GB" sz="3100" b="1" dirty="0"/>
              <a:t>2020 Standing Committee</a:t>
            </a:r>
            <a:r>
              <a:rPr lang="en-GB" sz="3100" dirty="0"/>
              <a:t>:</a:t>
            </a:r>
            <a:endParaRPr lang="en-US" altLang="fr-FR" sz="3100" dirty="0"/>
          </a:p>
          <a:p>
            <a:pPr algn="just"/>
            <a:r>
              <a:rPr lang="en-US" altLang="fr-FR" sz="2900" dirty="0"/>
              <a:t>Mandated an OSA in 2021, which could be held online. </a:t>
            </a:r>
          </a:p>
          <a:p>
            <a:pPr algn="just"/>
            <a:r>
              <a:rPr lang="en-US" altLang="fr-FR" sz="2900" dirty="0"/>
              <a:t>Following a vote, File remained “Possible”.</a:t>
            </a:r>
          </a:p>
          <a:p>
            <a:r>
              <a:rPr lang="en-US" sz="3000" b="1" i="1" dirty="0"/>
              <a:t>During the online advisory mission, August 2021, m</a:t>
            </a:r>
            <a:r>
              <a:rPr lang="en-GB" sz="3000" b="1" i="1" dirty="0" err="1"/>
              <a:t>eetings</a:t>
            </a:r>
            <a:r>
              <a:rPr lang="en-GB" sz="3000" b="1" i="1" dirty="0"/>
              <a:t> were held between all concerned stakeholders and the two independent experts.</a:t>
            </a:r>
            <a:endParaRPr lang="en-US" sz="3000" b="1" dirty="0"/>
          </a:p>
          <a:p>
            <a:pPr marL="0" indent="0">
              <a:buNone/>
            </a:pPr>
            <a:r>
              <a:rPr lang="en-US" sz="3100" b="1" dirty="0"/>
              <a:t>Sep 2021 Bureau:</a:t>
            </a:r>
          </a:p>
          <a:p>
            <a:pPr algn="just">
              <a:spcAft>
                <a:spcPts val="1200"/>
              </a:spcAft>
            </a:pPr>
            <a:r>
              <a:rPr lang="en-GB" sz="2900" dirty="0"/>
              <a:t>Thanked both parties and involved stakeholders for their excellent cooperation, and looked forward to feedback of the OSA at the </a:t>
            </a:r>
            <a:r>
              <a:rPr lang="en-GB" sz="2900" dirty="0" err="1"/>
              <a:t>StC</a:t>
            </a:r>
            <a:r>
              <a:rPr lang="en-GB" sz="3300" dirty="0"/>
              <a:t>.</a:t>
            </a:r>
            <a:endParaRPr lang="en-GB" sz="31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900" b="1" dirty="0">
                <a:highlight>
                  <a:srgbClr val="00FF00"/>
                </a:highlight>
              </a:rPr>
              <a:t>Joint Govt/Comp report received in November 2021 </a:t>
            </a:r>
            <a:r>
              <a:rPr lang="en-US" sz="2900" b="1" dirty="0"/>
              <a:t>-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T-PVS/Files(2021)82</a:t>
            </a:r>
            <a:endParaRPr lang="en-US" sz="29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900" b="1" dirty="0">
                <a:highlight>
                  <a:srgbClr val="00FF00"/>
                </a:highlight>
              </a:rPr>
              <a:t>Advisory Mission Report </a:t>
            </a:r>
            <a:r>
              <a:rPr lang="en-US" sz="3200" b="1" dirty="0"/>
              <a:t>-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T-PVS/Files(2021)75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b="1" dirty="0">
                <a:highlight>
                  <a:srgbClr val="00FF00"/>
                </a:highlight>
              </a:rPr>
              <a:t>Draft Recommendation </a:t>
            </a:r>
            <a:r>
              <a:rPr lang="en-GB" sz="2900" b="1" dirty="0"/>
              <a:t>on the project to build a motorway through            the Kresna Gorge </a:t>
            </a:r>
            <a:r>
              <a:rPr lang="en-US" sz="3200" b="1" dirty="0"/>
              <a:t>-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T-PVS(2021)24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altLang="fr-FR" sz="1800" dirty="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A2F6438-23E9-460A-890D-1C607BA5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6.3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FB76010F-133C-435F-8834-9593F4FF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7" y="1074738"/>
            <a:ext cx="80914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Possible file 2001/4: Bulgaria: Motorway through the </a:t>
            </a:r>
            <a:r>
              <a:rPr lang="en-GB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Kresna</a:t>
            </a: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Gorge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A516E-2B1E-4C2B-BFAC-C123C5323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contenu 1">
            <a:extLst>
              <a:ext uri="{FF2B5EF4-FFF2-40B4-BE49-F238E27FC236}">
                <a16:creationId xmlns:a16="http://schemas.microsoft.com/office/drawing/2014/main" id="{7C590352-CBBD-494B-99BC-49ECCDB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085655"/>
            <a:ext cx="8435340" cy="468090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400"/>
              </a:spcAft>
              <a:buNone/>
            </a:pPr>
            <a:r>
              <a:rPr lang="en-GB" sz="1800" i="1" dirty="0"/>
              <a:t>Unsustainable developments affecting extremely valuable turtle nesting habitats</a:t>
            </a:r>
            <a:endParaRPr lang="en-GB" sz="1800" b="1" i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000" b="1" dirty="0"/>
              <a:t>2020 Standing Committee</a:t>
            </a:r>
            <a:r>
              <a:rPr lang="en-GB" sz="2000" dirty="0"/>
              <a:t>: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urged the national authorities to halt any current or future development works of the local Municipality on the nesting habitat and encouraged them to enforce the already existing legislation.</a:t>
            </a:r>
          </a:p>
          <a:p>
            <a:pPr marL="0" indent="0" algn="just">
              <a:spcAft>
                <a:spcPts val="400"/>
              </a:spcAft>
              <a:buNone/>
            </a:pPr>
            <a:r>
              <a:rPr lang="en-US" sz="2000" b="1" dirty="0"/>
              <a:t>Sep 2021 Bureau: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noted that following the OSA of a group of scientific experts, the project on coastal development/beach arrangement had been amended to move certain components to more suitable locations.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Turkish authorities were invited to share more details on Mersin Metropolitan Municipality’s approval of the Municipality’s request to change the established protection zone.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00"/>
                </a:highlight>
              </a:rPr>
              <a:t>Government report received in November 2021</a:t>
            </a:r>
            <a:r>
              <a:rPr lang="en-US" sz="2000" b="1" dirty="0"/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T-PVS/Files(2021)29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00"/>
                </a:highlight>
              </a:rPr>
              <a:t>Complainant report received in August 2021</a:t>
            </a:r>
            <a:r>
              <a:rPr lang="en-US" sz="2000" b="1" dirty="0"/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T-PVS/Files(2021)27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6.3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4738"/>
            <a:ext cx="9144000" cy="10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Possible file </a:t>
            </a:r>
            <a:r>
              <a:rPr lang="en-US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2019/05: Turkey: Habitat destruction in Mersin </a:t>
            </a:r>
            <a:r>
              <a:rPr lang="en-US" altLang="fr-FR" sz="30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Anamur</a:t>
            </a:r>
            <a:r>
              <a:rPr lang="en-US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Beach</a:t>
            </a:r>
            <a:endParaRPr lang="en-GB" altLang="fr-FR" sz="30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159BF-18BA-44E9-BB65-95D9EE3E5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3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6EB91B09-3E1F-4F2B-A9D1-30B4A920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32" y="1971676"/>
            <a:ext cx="7743824" cy="45079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altLang="en-US" sz="2000" dirty="0" err="1"/>
              <a:t>Unsolved</a:t>
            </a:r>
            <a:r>
              <a:rPr lang="sk-SK" altLang="en-US" sz="2000" dirty="0"/>
              <a:t> </a:t>
            </a:r>
            <a:r>
              <a:rPr lang="sk-SK" altLang="en-US" sz="2000" b="1" dirty="0" err="1"/>
              <a:t>financing</a:t>
            </a:r>
            <a:r>
              <a:rPr lang="sk-SK" altLang="en-US" sz="2000" b="1" dirty="0"/>
              <a:t> </a:t>
            </a:r>
            <a:r>
              <a:rPr lang="sk-SK" altLang="en-US" sz="2000" dirty="0"/>
              <a:t>– more </a:t>
            </a:r>
            <a:r>
              <a:rPr lang="sk-SK" altLang="en-US" sz="2000" dirty="0" err="1"/>
              <a:t>discussion</a:t>
            </a:r>
            <a:r>
              <a:rPr lang="sk-SK" altLang="en-US" sz="2000" dirty="0"/>
              <a:t> </a:t>
            </a:r>
            <a:r>
              <a:rPr lang="sk-SK" altLang="en-US" sz="2000" dirty="0" err="1"/>
              <a:t>needed</a:t>
            </a:r>
            <a:r>
              <a:rPr lang="sk-SK" altLang="en-US" sz="2000" dirty="0"/>
              <a:t> to </a:t>
            </a:r>
            <a:r>
              <a:rPr lang="sk-SK" altLang="en-US" sz="2000" dirty="0" err="1"/>
              <a:t>decide</a:t>
            </a:r>
            <a:r>
              <a:rPr lang="sk-SK" altLang="en-US" sz="2000" dirty="0"/>
              <a:t> on </a:t>
            </a:r>
            <a:r>
              <a:rPr lang="sk-SK" altLang="en-US" sz="2000" dirty="0" err="1"/>
              <a:t>financial</a:t>
            </a:r>
            <a:r>
              <a:rPr lang="sk-SK" altLang="en-US" sz="2000" dirty="0"/>
              <a:t> </a:t>
            </a:r>
            <a:r>
              <a:rPr lang="sk-SK" altLang="en-US" sz="2000" dirty="0" err="1"/>
              <a:t>options</a:t>
            </a:r>
            <a:r>
              <a:rPr lang="sk-SK" altLang="en-US" sz="2000" dirty="0"/>
              <a:t> – </a:t>
            </a:r>
            <a:r>
              <a:rPr lang="sk-SK" altLang="en-US" sz="2000" dirty="0" err="1"/>
              <a:t>need</a:t>
            </a:r>
            <a:r>
              <a:rPr lang="sk-SK" altLang="en-US" sz="2000" dirty="0"/>
              <a:t> to </a:t>
            </a:r>
            <a:r>
              <a:rPr lang="sk-SK" altLang="en-US" sz="2000" dirty="0" err="1"/>
              <a:t>finalized</a:t>
            </a:r>
            <a:r>
              <a:rPr lang="sk-SK" altLang="en-US" sz="2000" dirty="0"/>
              <a:t> in 2022!!!</a:t>
            </a:r>
            <a:endParaRPr lang="en-GB" altLang="en-US" sz="2000" dirty="0"/>
          </a:p>
          <a:p>
            <a:pPr>
              <a:buFont typeface="Wingdings" panose="05000000000000000000" pitchFamily="2" charset="2"/>
              <a:buChar char="ü"/>
            </a:pPr>
            <a:endParaRPr lang="sk-SK" alt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altLang="en-US" sz="2000" b="1" dirty="0" err="1"/>
              <a:t>Continuing</a:t>
            </a:r>
            <a:r>
              <a:rPr lang="sk-SK" altLang="en-US" sz="2000" b="1" dirty="0"/>
              <a:t> role of </a:t>
            </a:r>
            <a:r>
              <a:rPr lang="sk-SK" altLang="en-US" sz="2000" b="1" dirty="0" err="1"/>
              <a:t>the</a:t>
            </a:r>
            <a:r>
              <a:rPr lang="sk-SK" altLang="en-US" sz="2000" b="1" dirty="0"/>
              <a:t> Bern </a:t>
            </a:r>
            <a:r>
              <a:rPr lang="sk-SK" altLang="en-US" sz="2000" b="1" dirty="0" err="1"/>
              <a:t>Convention</a:t>
            </a:r>
            <a:r>
              <a:rPr lang="sk-SK" altLang="en-US" sz="2000" b="1" dirty="0"/>
              <a:t> </a:t>
            </a:r>
            <a:r>
              <a:rPr lang="sk-SK" altLang="en-US" sz="2000" dirty="0"/>
              <a:t>at </a:t>
            </a:r>
            <a:r>
              <a:rPr lang="sk-SK" altLang="en-US" sz="2000" dirty="0" err="1"/>
              <a:t>the</a:t>
            </a:r>
            <a:r>
              <a:rPr lang="sk-SK" altLang="en-US" sz="2000" dirty="0"/>
              <a:t> </a:t>
            </a:r>
            <a:r>
              <a:rPr lang="sk-SK" altLang="en-US" sz="2000" dirty="0" err="1"/>
              <a:t>pan-European</a:t>
            </a:r>
            <a:r>
              <a:rPr lang="sk-SK" altLang="en-US" sz="2000" dirty="0"/>
              <a:t> level in </a:t>
            </a:r>
            <a:r>
              <a:rPr lang="sk-SK" altLang="en-US" sz="2000" dirty="0" err="1"/>
              <a:t>nature</a:t>
            </a:r>
            <a:r>
              <a:rPr lang="sk-SK" altLang="en-US" sz="2000" dirty="0"/>
              <a:t>/</a:t>
            </a:r>
            <a:r>
              <a:rPr lang="sk-SK" altLang="en-US" sz="2000" dirty="0" err="1"/>
              <a:t>biodiversity</a:t>
            </a:r>
            <a:r>
              <a:rPr lang="sk-SK" altLang="en-US" sz="2000" dirty="0"/>
              <a:t> </a:t>
            </a:r>
            <a:r>
              <a:rPr lang="sk-SK" altLang="en-US" sz="2000" dirty="0" err="1"/>
              <a:t>protection</a:t>
            </a:r>
            <a:r>
              <a:rPr lang="sk-SK" altLang="en-US" sz="20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altLang="en-US" sz="1600" dirty="0" err="1"/>
              <a:t>Cooperation</a:t>
            </a:r>
            <a:r>
              <a:rPr lang="sk-SK" altLang="en-US" sz="1600" dirty="0"/>
              <a:t> EU/</a:t>
            </a:r>
            <a:r>
              <a:rPr lang="sk-SK" altLang="en-US" sz="1600" dirty="0" err="1"/>
              <a:t>non</a:t>
            </a:r>
            <a:r>
              <a:rPr lang="sk-SK" altLang="en-US" sz="1600" dirty="0"/>
              <a:t> EU </a:t>
            </a:r>
            <a:r>
              <a:rPr lang="sk-SK" altLang="en-US" sz="1600" dirty="0" err="1"/>
              <a:t>countries</a:t>
            </a:r>
            <a:r>
              <a:rPr lang="sk-SK" altLang="en-US" sz="1600" dirty="0"/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altLang="en-US" sz="1600" dirty="0"/>
              <a:t>Expert </a:t>
            </a:r>
            <a:r>
              <a:rPr lang="sk-SK" altLang="en-US" sz="1600" dirty="0" err="1"/>
              <a:t>groups</a:t>
            </a:r>
            <a:r>
              <a:rPr lang="sk-SK" altLang="en-US" sz="1600" dirty="0"/>
              <a:t> and </a:t>
            </a:r>
            <a:r>
              <a:rPr lang="sk-SK" altLang="en-US" sz="1600" dirty="0" err="1"/>
              <a:t>networks</a:t>
            </a:r>
            <a:endParaRPr lang="sk-SK" altLang="en-US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k-SK" altLang="en-US" sz="1600" dirty="0" err="1"/>
              <a:t>NGOs</a:t>
            </a:r>
            <a:r>
              <a:rPr lang="sk-SK" altLang="en-US" sz="1600" dirty="0"/>
              <a:t> </a:t>
            </a:r>
            <a:r>
              <a:rPr lang="sk-SK" altLang="en-US" sz="1600" dirty="0" err="1"/>
              <a:t>involvement</a:t>
            </a:r>
            <a:endParaRPr lang="sk-SK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altLang="en-US" sz="2000" dirty="0" err="1"/>
              <a:t>Opportunity</a:t>
            </a:r>
            <a:r>
              <a:rPr lang="sk-SK" altLang="en-US" sz="2000" dirty="0"/>
              <a:t> of </a:t>
            </a:r>
            <a:r>
              <a:rPr lang="sk-SK" altLang="en-US" sz="2000" dirty="0" err="1"/>
              <a:t>the</a:t>
            </a:r>
            <a:r>
              <a:rPr lang="sk-SK" altLang="en-US" sz="2000" dirty="0"/>
              <a:t> Bern </a:t>
            </a:r>
            <a:r>
              <a:rPr lang="sk-SK" altLang="en-US" sz="2000" dirty="0" err="1"/>
              <a:t>Convention</a:t>
            </a:r>
            <a:r>
              <a:rPr lang="sk-SK" altLang="en-US" sz="2000" dirty="0"/>
              <a:t> </a:t>
            </a:r>
            <a:r>
              <a:rPr lang="sk-SK" altLang="en-US" sz="2000" b="1" dirty="0" err="1"/>
              <a:t>within</a:t>
            </a:r>
            <a:r>
              <a:rPr lang="sk-SK" altLang="en-US" sz="2000" b="1" dirty="0"/>
              <a:t> </a:t>
            </a:r>
            <a:r>
              <a:rPr lang="sk-SK" altLang="en-US" sz="2000" b="1" dirty="0" err="1"/>
              <a:t>the</a:t>
            </a:r>
            <a:r>
              <a:rPr lang="sk-SK" altLang="en-US" sz="2000" b="1" dirty="0"/>
              <a:t> </a:t>
            </a:r>
            <a:r>
              <a:rPr lang="sk-SK" altLang="en-US" sz="2000" b="1" dirty="0" err="1"/>
              <a:t>Council</a:t>
            </a:r>
            <a:r>
              <a:rPr lang="sk-SK" altLang="en-US" sz="2000" b="1" dirty="0"/>
              <a:t> of </a:t>
            </a:r>
            <a:r>
              <a:rPr lang="sk-SK" altLang="en-US" sz="2000" b="1" dirty="0" err="1"/>
              <a:t>Europe</a:t>
            </a:r>
            <a:r>
              <a:rPr lang="sk-SK" altLang="en-US" sz="2000" dirty="0"/>
              <a:t> </a:t>
            </a:r>
            <a:r>
              <a:rPr lang="sk-SK" altLang="en-US" sz="2000" dirty="0" err="1"/>
              <a:t>priorities</a:t>
            </a:r>
            <a:r>
              <a:rPr lang="sk-SK" altLang="en-US" sz="2000" dirty="0"/>
              <a:t> (</a:t>
            </a:r>
            <a:r>
              <a:rPr lang="sk-SK" altLang="en-US" sz="2000" dirty="0" err="1"/>
              <a:t>environment</a:t>
            </a:r>
            <a:r>
              <a:rPr lang="sk-SK" altLang="en-US" sz="2000" dirty="0"/>
              <a:t> and </a:t>
            </a:r>
            <a:r>
              <a:rPr lang="sk-SK" altLang="en-US" sz="2000" dirty="0" err="1"/>
              <a:t>human</a:t>
            </a:r>
            <a:r>
              <a:rPr lang="sk-SK" altLang="en-US" sz="2000" dirty="0"/>
              <a:t> </a:t>
            </a:r>
            <a:r>
              <a:rPr lang="sk-SK" altLang="en-US" sz="2000" dirty="0" err="1"/>
              <a:t>rights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healthy</a:t>
            </a:r>
            <a:r>
              <a:rPr lang="sk-SK" altLang="en-US" sz="2000" dirty="0"/>
              <a:t> </a:t>
            </a:r>
            <a:r>
              <a:rPr lang="sk-SK" altLang="en-US" sz="2000" dirty="0" err="1"/>
              <a:t>environment</a:t>
            </a:r>
            <a:r>
              <a:rPr lang="sk-SK" altLang="en-US" sz="2000" dirty="0"/>
              <a:t>) and </a:t>
            </a:r>
            <a:r>
              <a:rPr lang="sk-SK" altLang="en-US" sz="2000" b="1" dirty="0" err="1"/>
              <a:t>within</a:t>
            </a:r>
            <a:r>
              <a:rPr lang="sk-SK" altLang="en-US" sz="2000" b="1" dirty="0"/>
              <a:t> </a:t>
            </a:r>
            <a:r>
              <a:rPr lang="sk-SK" altLang="en-US" sz="2000" b="1" dirty="0" err="1"/>
              <a:t>global</a:t>
            </a:r>
            <a:r>
              <a:rPr lang="sk-SK" altLang="en-US" sz="2000" b="1" dirty="0"/>
              <a:t> </a:t>
            </a:r>
            <a:r>
              <a:rPr lang="sk-SK" altLang="en-US" sz="2000" b="1" dirty="0" err="1"/>
              <a:t>biodiversity</a:t>
            </a:r>
            <a:r>
              <a:rPr lang="sk-SK" altLang="en-US" sz="2000" b="1" dirty="0"/>
              <a:t> </a:t>
            </a:r>
            <a:r>
              <a:rPr lang="sk-SK" altLang="en-US" sz="2000" b="1" dirty="0" err="1"/>
              <a:t>targets</a:t>
            </a:r>
            <a:endParaRPr lang="sk-SK" altLang="en-US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altLang="en-US" sz="2000" dirty="0" err="1"/>
              <a:t>Despite</a:t>
            </a:r>
            <a:r>
              <a:rPr lang="sk-SK" altLang="en-US" sz="2000" dirty="0"/>
              <a:t> </a:t>
            </a:r>
            <a:r>
              <a:rPr lang="sk-SK" altLang="en-US" sz="2000" dirty="0" err="1"/>
              <a:t>pandemic</a:t>
            </a:r>
            <a:r>
              <a:rPr lang="sk-SK" altLang="en-US" sz="2000" dirty="0"/>
              <a:t> </a:t>
            </a:r>
            <a:r>
              <a:rPr lang="sk-SK" altLang="en-US" sz="2000" dirty="0" err="1"/>
              <a:t>restrictions</a:t>
            </a:r>
            <a:r>
              <a:rPr lang="sk-SK" altLang="en-US" sz="2000" dirty="0"/>
              <a:t> – </a:t>
            </a:r>
            <a:r>
              <a:rPr lang="sk-SK" altLang="en-US" sz="2000" dirty="0" err="1"/>
              <a:t>meetings</a:t>
            </a:r>
            <a:r>
              <a:rPr lang="sk-SK" altLang="en-US" sz="2000" dirty="0"/>
              <a:t> </a:t>
            </a:r>
            <a:r>
              <a:rPr lang="sk-SK" altLang="en-US" sz="2000" dirty="0" err="1"/>
              <a:t>held</a:t>
            </a:r>
            <a:r>
              <a:rPr lang="sk-SK" altLang="en-US" sz="2000" dirty="0"/>
              <a:t> </a:t>
            </a:r>
            <a:r>
              <a:rPr lang="sk-SK" altLang="en-US" sz="2000" dirty="0" err="1"/>
              <a:t>virtually</a:t>
            </a:r>
            <a:r>
              <a:rPr lang="sk-SK" altLang="en-US" sz="2000" dirty="0"/>
              <a:t>, on </a:t>
            </a:r>
            <a:r>
              <a:rPr lang="sk-SK" altLang="en-US" sz="2000" dirty="0" err="1"/>
              <a:t>the</a:t>
            </a:r>
            <a:r>
              <a:rPr lang="sk-SK" altLang="en-US" sz="2000" dirty="0"/>
              <a:t> spot </a:t>
            </a:r>
            <a:r>
              <a:rPr lang="sk-SK" altLang="en-US" sz="2000" dirty="0" err="1"/>
              <a:t>appraisals</a:t>
            </a:r>
            <a:r>
              <a:rPr lang="sk-SK" altLang="en-US" sz="2000" dirty="0"/>
              <a:t> </a:t>
            </a:r>
            <a:r>
              <a:rPr lang="sk-SK" altLang="en-US" sz="2000" dirty="0" err="1"/>
              <a:t>could</a:t>
            </a:r>
            <a:r>
              <a:rPr lang="sk-SK" altLang="en-US" sz="2000" dirty="0"/>
              <a:t> </a:t>
            </a:r>
            <a:r>
              <a:rPr lang="sk-SK" altLang="en-US" sz="2000" dirty="0" err="1"/>
              <a:t>not</a:t>
            </a:r>
            <a:r>
              <a:rPr lang="sk-SK" altLang="en-US" sz="2000" dirty="0"/>
              <a:t> </a:t>
            </a:r>
            <a:r>
              <a:rPr lang="sk-SK" altLang="en-US" sz="2000" dirty="0" err="1"/>
              <a:t>be</a:t>
            </a:r>
            <a:r>
              <a:rPr lang="sk-SK" altLang="en-US" sz="2000" dirty="0"/>
              <a:t> </a:t>
            </a:r>
            <a:r>
              <a:rPr lang="sk-SK" altLang="en-US" sz="2000" dirty="0" err="1"/>
              <a:t>implemented</a:t>
            </a:r>
            <a:r>
              <a:rPr lang="sk-SK" altLang="en-US" sz="2000" dirty="0"/>
              <a:t> – </a:t>
            </a:r>
            <a:r>
              <a:rPr lang="sk-SK" altLang="en-US" sz="2000" dirty="0" err="1"/>
              <a:t>planned</a:t>
            </a:r>
            <a:r>
              <a:rPr lang="sk-SK" altLang="en-US" sz="2000" dirty="0"/>
              <a:t> </a:t>
            </a:r>
            <a:r>
              <a:rPr lang="sk-SK" altLang="en-US" sz="2000" b="1" dirty="0" err="1"/>
              <a:t>activities</a:t>
            </a:r>
            <a:r>
              <a:rPr lang="sk-SK" altLang="en-US" sz="2000" b="1" dirty="0"/>
              <a:t> </a:t>
            </a:r>
            <a:r>
              <a:rPr lang="sk-SK" altLang="en-US" sz="2000" b="1" dirty="0" err="1"/>
              <a:t>implemented</a:t>
            </a:r>
            <a:r>
              <a:rPr lang="sk-SK" altLang="en-US" sz="1800" b="1" dirty="0"/>
              <a:t> 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B9CC2B1-C4D9-493C-86EF-5CF26B433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032" y="1046560"/>
            <a:ext cx="2836069" cy="4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fr-FR" altLang="fr-FR" sz="27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2 </a:t>
            </a:r>
            <a:endParaRPr lang="en-GB" altLang="fr-FR" sz="27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47B720-8F1F-4A28-B8C6-95B1175F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" y="1198960"/>
            <a:ext cx="78438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3600" dirty="0">
                <a:solidFill>
                  <a:srgbClr val="0D347D"/>
                </a:solidFill>
                <a:latin typeface="Arial Narrow" panose="020B0606020202030204" pitchFamily="34" charset="0"/>
              </a:rPr>
              <a:t>Bern Convention</a:t>
            </a:r>
            <a:r>
              <a:rPr lang="sk-SK" altLang="fr-FR" sz="3600" dirty="0">
                <a:solidFill>
                  <a:srgbClr val="0D347D"/>
                </a:solidFill>
                <a:latin typeface="Arial Narrow" panose="020B0606020202030204" pitchFamily="34" charset="0"/>
              </a:rPr>
              <a:t> – </a:t>
            </a:r>
            <a:r>
              <a:rPr lang="sk-SK" altLang="fr-FR" sz="3600" dirty="0" err="1">
                <a:solidFill>
                  <a:srgbClr val="0D347D"/>
                </a:solidFill>
                <a:latin typeface="Arial Narrow" panose="020B0606020202030204" pitchFamily="34" charset="0"/>
              </a:rPr>
              <a:t>where</a:t>
            </a:r>
            <a:r>
              <a:rPr lang="sk-SK" altLang="fr-FR" sz="3600" dirty="0">
                <a:solidFill>
                  <a:srgbClr val="0D347D"/>
                </a:solidFill>
                <a:latin typeface="Arial Narrow" panose="020B0606020202030204" pitchFamily="34" charset="0"/>
              </a:rPr>
              <a:t> </a:t>
            </a:r>
            <a:r>
              <a:rPr lang="sk-SK" altLang="fr-FR" sz="3600" dirty="0" err="1">
                <a:solidFill>
                  <a:srgbClr val="0D347D"/>
                </a:solidFill>
                <a:latin typeface="Arial Narrow" panose="020B0606020202030204" pitchFamily="34" charset="0"/>
              </a:rPr>
              <a:t>we</a:t>
            </a:r>
            <a:r>
              <a:rPr lang="sk-SK" altLang="fr-FR" sz="3600" dirty="0">
                <a:solidFill>
                  <a:srgbClr val="0D347D"/>
                </a:solidFill>
                <a:latin typeface="Arial Narrow" panose="020B0606020202030204" pitchFamily="34" charset="0"/>
              </a:rPr>
              <a:t> are i</a:t>
            </a:r>
            <a:r>
              <a:rPr lang="en-US" altLang="fr-FR" sz="3600" dirty="0">
                <a:solidFill>
                  <a:srgbClr val="0D347D"/>
                </a:solidFill>
                <a:latin typeface="Arial Narrow" panose="020B0606020202030204" pitchFamily="34" charset="0"/>
              </a:rPr>
              <a:t>n 2021 </a:t>
            </a:r>
            <a:endParaRPr lang="en-GB" altLang="fr-FR" sz="3600" dirty="0">
              <a:solidFill>
                <a:srgbClr val="0D347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C7E7A6A-3CFB-401B-99E8-F9941F5A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057E4-1F5E-44BD-95FF-B47F3213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contenu 1">
            <a:extLst>
              <a:ext uri="{FF2B5EF4-FFF2-40B4-BE49-F238E27FC236}">
                <a16:creationId xmlns:a16="http://schemas.microsoft.com/office/drawing/2014/main" id="{A10A86ED-1814-46AE-AD9F-4A4C479F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9" y="2097088"/>
            <a:ext cx="8588414" cy="45905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Background to new complaint</a:t>
            </a:r>
            <a:r>
              <a:rPr lang="en-GB" sz="2400" dirty="0"/>
              <a:t>:</a:t>
            </a:r>
            <a:endParaRPr lang="en-US" altLang="fr-FR" sz="2400" dirty="0"/>
          </a:p>
          <a:p>
            <a:pPr algn="just"/>
            <a:r>
              <a:rPr lang="en-GB" altLang="fr-FR" sz="2200" dirty="0"/>
              <a:t>Alleged violation of Articles 3 &amp; 4 and Rec 157 (2011) on the status of candidate Emerald sites and guidelines on the criteria for their nomination.</a:t>
            </a:r>
          </a:p>
          <a:p>
            <a:pPr algn="just"/>
            <a:r>
              <a:rPr lang="en-GB" altLang="fr-FR" sz="2200" dirty="0"/>
              <a:t>Development of the </a:t>
            </a:r>
            <a:r>
              <a:rPr lang="en-GB" altLang="fr-FR" sz="2200" dirty="0" err="1"/>
              <a:t>Ulog</a:t>
            </a:r>
            <a:r>
              <a:rPr lang="en-GB" altLang="fr-FR" sz="2200" dirty="0"/>
              <a:t> HPP and the HES “</a:t>
            </a:r>
            <a:r>
              <a:rPr lang="en-GB" altLang="fr-FR" sz="2200" dirty="0" err="1"/>
              <a:t>Gornja</a:t>
            </a:r>
            <a:r>
              <a:rPr lang="en-GB" altLang="fr-FR" sz="2200" dirty="0"/>
              <a:t> Neretva” that consists of 7 small HPPs on the upper Neretva (</a:t>
            </a:r>
            <a:r>
              <a:rPr lang="en-GB" altLang="fr-FR" sz="2200" dirty="0" err="1"/>
              <a:t>Gornja</a:t>
            </a:r>
            <a:r>
              <a:rPr lang="en-GB" altLang="fr-FR" sz="2200" dirty="0"/>
              <a:t> Neretva) and its tributaries.</a:t>
            </a:r>
          </a:p>
          <a:p>
            <a:pPr algn="just"/>
            <a:r>
              <a:rPr lang="en-GB" altLang="fr-FR" sz="2200" dirty="0"/>
              <a:t>significant adverse impact on protected habitats and species in Appendices I, II and III and Res 4 (1996) and Res 6 (1998)</a:t>
            </a:r>
            <a:r>
              <a:rPr lang="en-US" altLang="fr-FR" sz="2200" dirty="0"/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altLang="fr-FR" sz="2400" b="1" dirty="0"/>
              <a:t>Sep 2021 Bureau: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altLang="fr-FR" sz="2200" dirty="0"/>
              <a:t>Expressed deep concern that works are reported to have begun in the Emerald site, and decided to elevate the complaint to a Possible File</a:t>
            </a:r>
            <a:r>
              <a:rPr lang="en-US" altLang="fr-FR" sz="19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highlight>
                  <a:srgbClr val="00FF00"/>
                </a:highlight>
              </a:rPr>
              <a:t>Government report received in October 2021</a:t>
            </a:r>
            <a:r>
              <a:rPr lang="en-US" sz="2200" b="1" dirty="0"/>
              <a:t> -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</a:rPr>
              <a:t>T-PVS/Files(2021)40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highlight>
                  <a:srgbClr val="00FF00"/>
                </a:highlight>
              </a:rPr>
              <a:t>Complainant report received in August 2021</a:t>
            </a:r>
            <a:r>
              <a:rPr lang="en-US" sz="2200" b="1" dirty="0"/>
              <a:t> -</a:t>
            </a:r>
            <a:r>
              <a:rPr lang="en-US" sz="1900" b="1" dirty="0"/>
              <a:t> </a:t>
            </a:r>
            <a:r>
              <a:rPr lang="fr-FR" sz="1900" dirty="0">
                <a:solidFill>
                  <a:schemeClr val="bg1">
                    <a:lumMod val="50000"/>
                  </a:schemeClr>
                </a:solidFill>
              </a:rPr>
              <a:t>T-PVS/Files(2021)65</a:t>
            </a: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altLang="fr-FR" sz="2000" dirty="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529B6D2-823B-4CC2-983E-8DB62BBB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6.3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BA2DB013-E483-4DD5-AB7C-CAE3998FB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4" y="1074738"/>
            <a:ext cx="8867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altLang="fr-FR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Possible File 2020/09: Bosnia and Herzegovina: Possible negative impact of hydro-power plant development on the Neretva river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A16A6-652D-4132-B598-3CD33C02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contenu 1">
            <a:extLst>
              <a:ext uri="{FF2B5EF4-FFF2-40B4-BE49-F238E27FC236}">
                <a16:creationId xmlns:a16="http://schemas.microsoft.com/office/drawing/2014/main" id="{7C590352-CBBD-494B-99BC-49ECCDB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93050"/>
            <a:ext cx="8655270" cy="506324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5500" i="1" dirty="0"/>
              <a:t>     New road to be built through potential candidate Emerald Site of high biodiversity value</a:t>
            </a:r>
            <a:endParaRPr lang="en-GB" sz="5500" b="1" i="1" dirty="0"/>
          </a:p>
          <a:p>
            <a:pPr marL="0" indent="0" algn="just">
              <a:buNone/>
            </a:pPr>
            <a:r>
              <a:rPr lang="en-GB" sz="6200" b="1" dirty="0"/>
              <a:t>2020 Standing Committee</a:t>
            </a:r>
            <a:r>
              <a:rPr lang="en-GB" sz="6200" dirty="0"/>
              <a:t>: </a:t>
            </a:r>
          </a:p>
          <a:p>
            <a:pPr algn="just"/>
            <a:r>
              <a:rPr lang="en-US" altLang="fr-FR" sz="5500" dirty="0"/>
              <a:t>Mandated an OSA which could be done online, after which the status of the case would be assessed. U</a:t>
            </a:r>
            <a:r>
              <a:rPr lang="en-GB" altLang="fr-FR" sz="5500" dirty="0" err="1"/>
              <a:t>rged</a:t>
            </a:r>
            <a:r>
              <a:rPr lang="en-GB" altLang="fr-FR" sz="5500" dirty="0"/>
              <a:t> authorities to cease any works in the area until after the OSA.</a:t>
            </a:r>
            <a:endParaRPr lang="en-US" sz="5500" dirty="0"/>
          </a:p>
          <a:p>
            <a:pPr marL="0" indent="0">
              <a:buNone/>
            </a:pPr>
            <a:r>
              <a:rPr lang="en-US" sz="6200" b="1" dirty="0"/>
              <a:t>Sep 2021 Bureau: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GB" sz="5500" dirty="0"/>
              <a:t>Recalled that it seemed unlikely that an OSA could take place this year due to delays including the change in national focal point of Iceland</a:t>
            </a:r>
            <a:r>
              <a:rPr lang="en-US" sz="5500" dirty="0"/>
              <a:t>.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GB" sz="5500" dirty="0"/>
              <a:t>took note that road construction has begun despite the numerous calls of the Bureau and </a:t>
            </a:r>
            <a:r>
              <a:rPr lang="en-GB" sz="5500" dirty="0" err="1"/>
              <a:t>StC</a:t>
            </a:r>
            <a:r>
              <a:rPr lang="en-GB" sz="5500" dirty="0"/>
              <a:t> to halt any works until an OSA has taken place.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5500" dirty="0"/>
              <a:t>noted progress and willingness of the authorities to finally move ahead with the proposal of sites for the Emerald Network.</a:t>
            </a:r>
            <a:endParaRPr lang="en-US" sz="55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5500" b="1" dirty="0">
                <a:highlight>
                  <a:srgbClr val="00FF00"/>
                </a:highlight>
              </a:rPr>
              <a:t>Government report received in October 2021</a:t>
            </a:r>
            <a:r>
              <a:rPr lang="en-US" sz="5500" b="1" dirty="0"/>
              <a:t> </a:t>
            </a:r>
            <a:r>
              <a:rPr lang="en-US" sz="49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fr-FR" sz="4900" dirty="0">
                <a:solidFill>
                  <a:schemeClr val="bg1">
                    <a:lumMod val="50000"/>
                  </a:schemeClr>
                </a:solidFill>
              </a:rPr>
              <a:t>T-PVS/Files(2021)64</a:t>
            </a:r>
            <a:endParaRPr lang="fr-FR" sz="34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5200" dirty="0"/>
              <a:t>Proposes an online OSA in 2022 focusing on mitigation measures.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5500" b="1" dirty="0">
                <a:highlight>
                  <a:srgbClr val="00FF00"/>
                </a:highlight>
              </a:rPr>
              <a:t>Complainant report received in September 2021</a:t>
            </a:r>
            <a:r>
              <a:rPr lang="en-US" sz="5500" b="1" dirty="0"/>
              <a:t> </a:t>
            </a:r>
            <a:r>
              <a:rPr lang="en-US" sz="49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fr-FR" sz="4900" dirty="0">
                <a:solidFill>
                  <a:schemeClr val="bg1">
                    <a:lumMod val="50000"/>
                  </a:schemeClr>
                </a:solidFill>
              </a:rPr>
              <a:t>T-PVS/Files(2021)24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6.4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932"/>
            <a:ext cx="9144000" cy="8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fr-FR" sz="27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Complaint on stand-by 2017/6: Iceland: Possible negative impact on </a:t>
            </a:r>
            <a:r>
              <a:rPr lang="en-US" altLang="fr-FR" sz="27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Breiðafjörður</a:t>
            </a:r>
            <a:r>
              <a:rPr lang="en-US" altLang="fr-FR" sz="27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NR’s authentic birch woods from new road infrastructure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198CE-1083-414F-967F-D1752075C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4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contenu 1">
            <a:extLst>
              <a:ext uri="{FF2B5EF4-FFF2-40B4-BE49-F238E27FC236}">
                <a16:creationId xmlns:a16="http://schemas.microsoft.com/office/drawing/2014/main" id="{7C590352-CBBD-494B-99BC-49ECCDB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167847"/>
            <a:ext cx="8435340" cy="459871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2000" i="1" dirty="0"/>
              <a:t>Development of wind farms threatening valuable Emerald Site</a:t>
            </a:r>
            <a:endParaRPr lang="en-GB" sz="2000" b="1" i="1" dirty="0"/>
          </a:p>
          <a:p>
            <a:pPr marL="0" indent="0" algn="just">
              <a:buNone/>
            </a:pPr>
            <a:r>
              <a:rPr lang="en-GB" sz="2200" b="1" dirty="0"/>
              <a:t>2020 Standing Committee</a:t>
            </a:r>
            <a:r>
              <a:rPr lang="en-GB" sz="2200" dirty="0"/>
              <a:t>: </a:t>
            </a:r>
          </a:p>
          <a:p>
            <a:pPr algn="just"/>
            <a:r>
              <a:rPr lang="en-US" altLang="fr-FR" sz="2000" dirty="0"/>
              <a:t>Mandated an OSA which could be done online, after which the status of the case would be assessed.</a:t>
            </a:r>
          </a:p>
          <a:p>
            <a:pPr algn="just"/>
            <a:r>
              <a:rPr lang="en-GB" altLang="fr-FR" sz="2000" dirty="0"/>
              <a:t>Called on the authorities to halt any works before the conclusions of the OSA</a:t>
            </a:r>
            <a:r>
              <a:rPr lang="en-US" altLang="fr-FR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000" b="1" i="1" dirty="0"/>
              <a:t>During the online advisory mission, September 2021, m</a:t>
            </a:r>
            <a:r>
              <a:rPr lang="en-GB" sz="2000" b="1" i="1" dirty="0" err="1"/>
              <a:t>eetings</a:t>
            </a:r>
            <a:r>
              <a:rPr lang="en-GB" sz="2000" b="1" i="1" dirty="0"/>
              <a:t> were held between all concerned stakeholders and the two independent experts.</a:t>
            </a:r>
            <a:r>
              <a:rPr lang="en-GB" sz="1800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00"/>
                </a:highlight>
              </a:rPr>
              <a:t>Advisory Mission Report </a:t>
            </a:r>
            <a:r>
              <a:rPr lang="en-US" sz="2000" b="1" dirty="0"/>
              <a:t>-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T-PVS/Files(2021)77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highlight>
                  <a:srgbClr val="00FF00"/>
                </a:highlight>
              </a:rPr>
              <a:t>Draft Recommendation </a:t>
            </a:r>
            <a:r>
              <a:rPr lang="en-GB" sz="2000" b="1" dirty="0"/>
              <a:t>on  the  presumed  threat  to  Emerald  Network  site  “</a:t>
            </a:r>
            <a:r>
              <a:rPr lang="en-GB" sz="2000" b="1" dirty="0" err="1"/>
              <a:t>PoloninaBorzhava</a:t>
            </a:r>
            <a:r>
              <a:rPr lang="en-GB" sz="2000" b="1" dirty="0"/>
              <a:t>” from wind energy development (UA0000263)          </a:t>
            </a:r>
            <a:r>
              <a:rPr lang="en-US" sz="2000" b="1" dirty="0"/>
              <a:t>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T-PVS(2021)25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6.4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4738"/>
            <a:ext cx="9144000" cy="10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fr-FR" sz="29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Complaint on stand-by 2018/1: Ukraine: Presumed threat to Emerald site “</a:t>
            </a:r>
            <a:r>
              <a:rPr lang="en-US" altLang="fr-FR" sz="29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Polonina</a:t>
            </a:r>
            <a:r>
              <a:rPr lang="en-US" altLang="fr-FR" sz="29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fr-FR" sz="29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Borzhava</a:t>
            </a:r>
            <a:r>
              <a:rPr lang="en-US" altLang="fr-FR" sz="29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” from wind energy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73B4-A166-4CEB-8F9F-E1F8418AF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0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contenu 1">
            <a:extLst>
              <a:ext uri="{FF2B5EF4-FFF2-40B4-BE49-F238E27FC236}">
                <a16:creationId xmlns:a16="http://schemas.microsoft.com/office/drawing/2014/main" id="{7C590352-CBBD-494B-99BC-49ECCDB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356378"/>
            <a:ext cx="8696325" cy="44960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i="1" dirty="0"/>
              <a:t>Infrastructure developments in 2 protected areas; UNESCO, Ramsar &amp; IUCN also involved</a:t>
            </a:r>
          </a:p>
          <a:p>
            <a:pPr marL="0" indent="0">
              <a:buNone/>
            </a:pPr>
            <a:r>
              <a:rPr lang="en-US" sz="2400" b="1" dirty="0"/>
              <a:t>UNESCO update August 2021:</a:t>
            </a:r>
          </a:p>
          <a:p>
            <a:r>
              <a:rPr lang="en-GB" sz="2200" dirty="0"/>
              <a:t>Despite the draft decision to include the site on the List of World Heritage in Danger, an amendment meant this decision did not go through.</a:t>
            </a:r>
            <a:endParaRPr lang="en-US" sz="2200" dirty="0"/>
          </a:p>
          <a:p>
            <a:pPr marL="0" indent="0">
              <a:buNone/>
            </a:pPr>
            <a:r>
              <a:rPr lang="en-US" sz="2400" b="1" dirty="0"/>
              <a:t>Sep 2021 Bureau:</a:t>
            </a:r>
          </a:p>
          <a:p>
            <a:r>
              <a:rPr lang="en-GB" sz="2200" dirty="0"/>
              <a:t>Strongly regretted continued lack of a report from the authorities, and deeply concerned with the very negative picture painted by the complainant and </a:t>
            </a:r>
            <a:r>
              <a:rPr lang="en-GB" sz="2200" dirty="0" err="1"/>
              <a:t>intl</a:t>
            </a:r>
            <a:r>
              <a:rPr lang="en-GB" sz="2200" dirty="0"/>
              <a:t>’ organisations of the situation on the ground.</a:t>
            </a:r>
          </a:p>
          <a:p>
            <a:pPr>
              <a:spcAft>
                <a:spcPts val="600"/>
              </a:spcAft>
            </a:pPr>
            <a:r>
              <a:rPr lang="en-GB" sz="2200" dirty="0"/>
              <a:t>Decided to exceptionally bring this complaint to the agenda of the 41</a:t>
            </a:r>
            <a:r>
              <a:rPr lang="en-GB" sz="2200" baseline="30000" dirty="0"/>
              <a:t>st</a:t>
            </a:r>
            <a:r>
              <a:rPr lang="en-GB" sz="2200" dirty="0"/>
              <a:t> </a:t>
            </a:r>
            <a:r>
              <a:rPr lang="en-GB" sz="2200" dirty="0" err="1"/>
              <a:t>StC</a:t>
            </a:r>
            <a:r>
              <a:rPr lang="en-GB" sz="2200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highlight>
                  <a:srgbClr val="FF0000"/>
                </a:highlight>
              </a:rPr>
              <a:t>No Government report received in 2021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highlight>
                  <a:srgbClr val="00FF00"/>
                </a:highlight>
              </a:rPr>
              <a:t>Complainant report received in August 2021</a:t>
            </a:r>
            <a:r>
              <a:rPr lang="en-US" sz="2200" b="1" dirty="0"/>
              <a:t> 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2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T-PVS/Files(2021)37</a:t>
            </a: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GB" sz="2000" dirty="0"/>
          </a:p>
          <a:p>
            <a:pPr marL="0" indent="0" algn="just">
              <a:spcAft>
                <a:spcPts val="600"/>
              </a:spcAft>
              <a:buNone/>
            </a:pPr>
            <a:endParaRPr lang="en-US" sz="2600" b="1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6.4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4738"/>
            <a:ext cx="9144000" cy="128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altLang="fr-FR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Complaint on stand-by 2017/02: North Macedonia: Alleged negative impacts to Lake </a:t>
            </a:r>
            <a:r>
              <a:rPr lang="en-GB" altLang="fr-FR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Ohrid</a:t>
            </a:r>
            <a:r>
              <a:rPr lang="en-GB" altLang="fr-FR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and </a:t>
            </a:r>
            <a:r>
              <a:rPr lang="en-GB" altLang="fr-FR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Galichica</a:t>
            </a:r>
            <a:r>
              <a:rPr lang="en-GB" altLang="fr-FR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National Park candidate Emerald Sites due to infrastructure developments</a:t>
            </a:r>
            <a:endParaRPr lang="en-US" altLang="fr-FR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C4A8E-316C-48BF-A4E2-E582A8581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8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contenu 1">
            <a:extLst>
              <a:ext uri="{FF2B5EF4-FFF2-40B4-BE49-F238E27FC236}">
                <a16:creationId xmlns:a16="http://schemas.microsoft.com/office/drawing/2014/main" id="{7C590352-CBBD-494B-99BC-49ECCDB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306717"/>
            <a:ext cx="8435340" cy="429887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400"/>
              </a:spcAft>
              <a:buNone/>
            </a:pPr>
            <a:r>
              <a:rPr lang="en-US" sz="2000" i="1" dirty="0"/>
              <a:t>The presence of a chrome factory, greenhouses and other developments as well as erosion issues on the </a:t>
            </a:r>
            <a:r>
              <a:rPr lang="en-US" sz="2000" i="1" dirty="0" err="1"/>
              <a:t>Kanzali</a:t>
            </a:r>
            <a:r>
              <a:rPr lang="en-US" sz="2000" i="1" dirty="0"/>
              <a:t> beach putting at risk the long-term conservation of this nesting site</a:t>
            </a:r>
          </a:p>
          <a:p>
            <a:pPr marL="0" indent="0" algn="just">
              <a:spcAft>
                <a:spcPts val="400"/>
              </a:spcAft>
              <a:buNone/>
            </a:pPr>
            <a:endParaRPr lang="en-US" sz="2000" i="1" dirty="0"/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200" b="1" dirty="0"/>
              <a:t>2019 Standing Committee</a:t>
            </a:r>
            <a:r>
              <a:rPr lang="en-GB" sz="2200" dirty="0"/>
              <a:t>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expressed its concern about the continuing pressures on the area and in particular the erosion of the beach;</a:t>
            </a:r>
            <a:endParaRPr lang="en-GB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sz="2000" dirty="0" err="1">
                <a:effectLst/>
                <a:ea typeface="Times New Roman" panose="02020603050405020304" pitchFamily="18" charset="0"/>
              </a:rPr>
              <a:t>urged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the Turkish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authorities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to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implement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all conditions of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Recommendation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No. 95 (2002) and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requested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an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updated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report in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two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Times New Roman" panose="02020603050405020304" pitchFamily="18" charset="0"/>
              </a:rPr>
              <a:t>years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00"/>
                </a:highlight>
              </a:rPr>
              <a:t>Government report received in October 2021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GB" sz="20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T-PVS/Files(2021)81</a:t>
            </a:r>
            <a:r>
              <a:rPr lang="en-GB" sz="20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00"/>
                </a:highlight>
              </a:rPr>
              <a:t>MEDASSET report received in August 2021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GB" sz="20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T-PVS/Files(2021)78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6.5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4738"/>
            <a:ext cx="9144000" cy="10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Aft>
                <a:spcPts val="600"/>
              </a:spcAft>
              <a:buNone/>
              <a:tabLst>
                <a:tab pos="-796290" algn="l"/>
                <a:tab pos="434340" algn="l"/>
                <a:tab pos="3559810" algn="l"/>
              </a:tabLst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</a:rPr>
              <a:t>Follow-up of </a:t>
            </a:r>
            <a:r>
              <a:rPr lang="en-GB" sz="3000" dirty="0">
                <a:solidFill>
                  <a:srgbClr val="004489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 No. 95 (2002)</a:t>
            </a:r>
            <a:r>
              <a:rPr lang="en-GB" sz="3000" dirty="0">
                <a:solidFill>
                  <a:srgbClr val="004489"/>
                </a:solidFill>
                <a:latin typeface="Arial Narrow" panose="020B0606020202030204" pitchFamily="34" charset="0"/>
              </a:rPr>
              <a:t> on the conservation of marine turtles in </a:t>
            </a:r>
            <a:r>
              <a:rPr lang="en-GB" sz="3000" dirty="0" err="1">
                <a:solidFill>
                  <a:srgbClr val="004489"/>
                </a:solidFill>
                <a:latin typeface="Arial Narrow" panose="020B0606020202030204" pitchFamily="34" charset="0"/>
              </a:rPr>
              <a:t>Kazanli</a:t>
            </a:r>
            <a:r>
              <a:rPr lang="en-GB" sz="3000" dirty="0">
                <a:solidFill>
                  <a:srgbClr val="004489"/>
                </a:solidFill>
                <a:latin typeface="Arial Narrow" panose="020B0606020202030204" pitchFamily="34" charset="0"/>
              </a:rPr>
              <a:t> beach, Turkey</a:t>
            </a:r>
          </a:p>
          <a:p>
            <a:pPr algn="ctr">
              <a:buNone/>
            </a:pPr>
            <a:r>
              <a:rPr lang="en-GB" altLang="fr-FR" sz="32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753BA-516F-40AF-955F-159F071AC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32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>
            <a:extLst>
              <a:ext uri="{FF2B5EF4-FFF2-40B4-BE49-F238E27FC236}">
                <a16:creationId xmlns:a16="http://schemas.microsoft.com/office/drawing/2014/main" id="{C9EFD90F-DE8E-4646-A6FD-47F1CEC4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70" y="2446020"/>
            <a:ext cx="8454090" cy="433197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400"/>
              </a:spcAft>
              <a:buNone/>
            </a:pPr>
            <a:r>
              <a:rPr lang="en-US" sz="2000" i="1" dirty="0"/>
              <a:t>Forestry activities impacting wildlife; OSA and Rec 190 in 2016.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200" b="1" dirty="0"/>
              <a:t>2019 Standing Committee</a:t>
            </a:r>
            <a:r>
              <a:rPr lang="en-GB" sz="2200" dirty="0"/>
              <a:t>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expressed its concern regarding the absence of a written report and reminded the authorities that they should send an annual report on the follow-up to Rec 190 to both the </a:t>
            </a:r>
            <a:r>
              <a:rPr lang="en-GB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StC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AEWA.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200" b="1" dirty="0"/>
              <a:t>Sep 2021 Bureau</a:t>
            </a:r>
            <a:r>
              <a:rPr lang="en-GB" sz="2200" dirty="0"/>
              <a:t>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Welcomed reported progress of the government, but took note of concerns of the NGO that the draft nation-wide plan for forestry fails to take into account Recommendation 190 (2016) and that it undermines the progress made since 2016.</a:t>
            </a:r>
          </a:p>
          <a:p>
            <a:endParaRPr lang="en-US" sz="2000" dirty="0"/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00"/>
                </a:highlight>
              </a:rPr>
              <a:t>Government report received in November 2021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T-PVS/Files(2021)74</a:t>
            </a: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 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00FF00"/>
                </a:highlight>
              </a:rPr>
              <a:t>NGO report received in July 2021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T-PVS/Files(2021)69</a:t>
            </a:r>
            <a:endParaRPr lang="en-GB" sz="2000" dirty="0">
              <a:highlight>
                <a:srgbClr val="FFFF00"/>
              </a:highlight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7389FC3-13C2-4BA0-8B50-B326C8C1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6.5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BD23C6BE-C033-46AD-ABE5-D5FE6244E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4738"/>
            <a:ext cx="9144000" cy="127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altLang="fr-FR" sz="30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Follow-up to Recommendation No.190 (2016) on the conservation of natural habitats and wildlife, especially birds, in afforestation of lowland in Iceland</a:t>
            </a:r>
            <a:endParaRPr lang="en-US" altLang="fr-FR" sz="30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5450B-C503-48C1-ABEE-7B5C2988A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8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7" y="1007055"/>
            <a:ext cx="4743450" cy="46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fr-FR" sz="32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Awareness and Visibility</a:t>
            </a:r>
            <a:endParaRPr lang="en-GB" altLang="fr-FR" sz="32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DD98661C-1108-4FEE-A120-89BC9F64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27" y="2237676"/>
            <a:ext cx="5815374" cy="44390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32A8706-90D2-4666-ACF0-8ED47EFD212A}"/>
              </a:ext>
            </a:extLst>
          </p:cNvPr>
          <p:cNvSpPr txBox="1">
            <a:spLocks/>
          </p:cNvSpPr>
          <p:nvPr/>
        </p:nvSpPr>
        <p:spPr>
          <a:xfrm>
            <a:off x="2641282" y="1538074"/>
            <a:ext cx="3566160" cy="69960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 eaLnBrk="1" hangingPunct="1"/>
            <a:r>
              <a:rPr lang="en-GB" altLang="fr-FR" sz="4000" b="1" dirty="0">
                <a:solidFill>
                  <a:schemeClr val="accent2"/>
                </a:solidFill>
              </a:rPr>
              <a:t>#VoicesOfNature</a:t>
            </a:r>
            <a:endParaRPr lang="en-US" altLang="fr-FR" sz="4000" b="1" dirty="0">
              <a:solidFill>
                <a:schemeClr val="accent2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8112F-BBA3-4C44-98E4-1618C9F25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4A99AF2-DECF-4B5C-B851-3E9CC2EC5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r="18299" b="3"/>
          <a:stretch/>
        </p:blipFill>
        <p:spPr bwMode="auto">
          <a:xfrm>
            <a:off x="137090" y="2558694"/>
            <a:ext cx="2120899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B70A4CF-4815-4620-99F2-8785274F4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1" r="20629" b="3"/>
          <a:stretch/>
        </p:blipFill>
        <p:spPr bwMode="auto">
          <a:xfrm>
            <a:off x="2385570" y="2558694"/>
            <a:ext cx="2120898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83AA5D-A467-47E0-82A7-EB36223F4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r="20861" b="3"/>
          <a:stretch/>
        </p:blipFill>
        <p:spPr bwMode="auto">
          <a:xfrm>
            <a:off x="4634049" y="2558694"/>
            <a:ext cx="2120899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4745EDD6-F185-4068-9EC4-94F8D5129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23687" b="3"/>
          <a:stretch/>
        </p:blipFill>
        <p:spPr bwMode="auto">
          <a:xfrm>
            <a:off x="6882529" y="2558694"/>
            <a:ext cx="2120899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913A997-D530-4085-A74C-282EF2B0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8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A939730-710B-4FFB-B697-30A7E106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7" y="1007055"/>
            <a:ext cx="4743450" cy="46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fr-FR" sz="32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Awareness and Visibility</a:t>
            </a:r>
            <a:endParaRPr lang="en-GB" altLang="fr-FR" sz="32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ED23C4-563B-4353-B78F-60E77DE2BD60}"/>
              </a:ext>
            </a:extLst>
          </p:cNvPr>
          <p:cNvSpPr txBox="1">
            <a:spLocks/>
          </p:cNvSpPr>
          <p:nvPr/>
        </p:nvSpPr>
        <p:spPr>
          <a:xfrm>
            <a:off x="1276351" y="1664741"/>
            <a:ext cx="6448424" cy="69960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defRPr>
            </a:lvl9pPr>
          </a:lstStyle>
          <a:p>
            <a:pPr algn="ctr" defTabSz="914400" eaLnBrk="1" hangingPunct="1"/>
            <a:r>
              <a:rPr lang="en-GB" altLang="fr-FR" sz="4000" b="1" dirty="0">
                <a:solidFill>
                  <a:schemeClr val="accent2"/>
                </a:solidFill>
              </a:rPr>
              <a:t>World Forum for Democracy</a:t>
            </a:r>
            <a:endParaRPr lang="en-US" altLang="fr-FR" sz="4000" b="1" dirty="0">
              <a:solidFill>
                <a:schemeClr val="accent2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80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iagram&#10;&#10;Description automatically generated">
            <a:extLst>
              <a:ext uri="{FF2B5EF4-FFF2-40B4-BE49-F238E27FC236}">
                <a16:creationId xmlns:a16="http://schemas.microsoft.com/office/drawing/2014/main" id="{E8FCD883-A73E-434B-BCB9-31E43B296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r="-4" b="6840"/>
          <a:stretch/>
        </p:blipFill>
        <p:spPr bwMode="auto">
          <a:xfrm>
            <a:off x="241579" y="999912"/>
            <a:ext cx="4086272" cy="29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D9E6501D-091F-4D3C-A8FB-63A89EC19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798" b="-4"/>
          <a:stretch/>
        </p:blipFill>
        <p:spPr bwMode="auto">
          <a:xfrm>
            <a:off x="241579" y="4192316"/>
            <a:ext cx="1927301" cy="26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A944F1A-166F-4D31-AE0D-C95FA2AA2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0247" b="2"/>
          <a:stretch/>
        </p:blipFill>
        <p:spPr bwMode="auto">
          <a:xfrm>
            <a:off x="2369942" y="4183258"/>
            <a:ext cx="2042869" cy="26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iagram&#10;&#10;Description automatically generated">
            <a:extLst>
              <a:ext uri="{FF2B5EF4-FFF2-40B4-BE49-F238E27FC236}">
                <a16:creationId xmlns:a16="http://schemas.microsoft.com/office/drawing/2014/main" id="{C7AD7525-3A0F-4807-9CF3-9794A070A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8468" b="2"/>
          <a:stretch/>
        </p:blipFill>
        <p:spPr bwMode="auto">
          <a:xfrm>
            <a:off x="4646808" y="1117600"/>
            <a:ext cx="408627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A5F967D-DFB3-4EFD-A837-5E1AE027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8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73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8A27BBDB-CB2A-4E36-BD50-F165B5DE0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r="10026"/>
          <a:stretch/>
        </p:blipFill>
        <p:spPr bwMode="auto">
          <a:xfrm>
            <a:off x="101619" y="1393444"/>
            <a:ext cx="4298239" cy="53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F58AAA1B-4B41-4C0E-8F6B-2000C0CBA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r="5" b="1346"/>
          <a:stretch/>
        </p:blipFill>
        <p:spPr bwMode="auto">
          <a:xfrm>
            <a:off x="5579860" y="1022587"/>
            <a:ext cx="3307538" cy="31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958E536-EBC6-4804-AAE9-C53CE96B6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4194"/>
          <a:stretch/>
        </p:blipFill>
        <p:spPr bwMode="auto">
          <a:xfrm>
            <a:off x="4744144" y="4090583"/>
            <a:ext cx="2750904" cy="26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B65FF18-2F10-4627-B94F-FD49807E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8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6EB91B09-3E1F-4F2B-A9D1-30B4A920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21602"/>
            <a:ext cx="8412480" cy="4766145"/>
          </a:xfrm>
        </p:spPr>
        <p:txBody>
          <a:bodyPr>
            <a:noAutofit/>
          </a:bodyPr>
          <a:lstStyle/>
          <a:p>
            <a:r>
              <a:rPr lang="en-GB" altLang="en-US" sz="2400" dirty="0"/>
              <a:t>2 ordinary and 1 extraordinary </a:t>
            </a:r>
            <a:r>
              <a:rPr lang="en-GB" altLang="en-US" sz="2400" b="1" dirty="0"/>
              <a:t>Bureau</a:t>
            </a:r>
            <a:r>
              <a:rPr lang="en-GB" altLang="en-US" sz="2400" dirty="0"/>
              <a:t> meeting</a:t>
            </a:r>
          </a:p>
          <a:p>
            <a:r>
              <a:rPr lang="en-GB" altLang="en-US" sz="2400" dirty="0"/>
              <a:t>Group of Specialists meeting on </a:t>
            </a:r>
            <a:r>
              <a:rPr lang="en-GB" altLang="en-US" sz="2400" b="1" dirty="0"/>
              <a:t>EDPA</a:t>
            </a:r>
          </a:p>
          <a:p>
            <a:r>
              <a:rPr lang="en-GB" altLang="en-US" sz="2400" dirty="0"/>
              <a:t>4 meetings of Inter-sessional Working Group on </a:t>
            </a:r>
            <a:r>
              <a:rPr lang="en-GB" altLang="en-US" sz="2400" b="1" dirty="0"/>
              <a:t>Finances</a:t>
            </a:r>
          </a:p>
          <a:p>
            <a:r>
              <a:rPr lang="en-GB" altLang="en-US" sz="2400" dirty="0"/>
              <a:t>2 meetings of WG on the </a:t>
            </a:r>
            <a:r>
              <a:rPr lang="en-GB" altLang="en-US" sz="2400" b="1" dirty="0"/>
              <a:t>Vision</a:t>
            </a:r>
          </a:p>
          <a:p>
            <a:r>
              <a:rPr lang="en-GB" altLang="en-US" sz="2400" dirty="0"/>
              <a:t>Group of Experts meeting on </a:t>
            </a:r>
            <a:r>
              <a:rPr lang="en-GB" altLang="en-US" sz="2400" b="1" dirty="0"/>
              <a:t>IAS, Ruddy Duck, IKB, Amphibians &amp; Reptiles, Protected Areas &amp; Ecological Networks</a:t>
            </a:r>
          </a:p>
          <a:p>
            <a:r>
              <a:rPr lang="en-GB" altLang="en-US" sz="2400" dirty="0"/>
              <a:t>Development of </a:t>
            </a:r>
            <a:r>
              <a:rPr lang="en-GB" altLang="en-US" sz="2400" b="1" dirty="0"/>
              <a:t>Emerald Network </a:t>
            </a:r>
            <a:r>
              <a:rPr lang="en-GB" altLang="en-US" sz="2400" dirty="0"/>
              <a:t>online tools</a:t>
            </a:r>
          </a:p>
          <a:p>
            <a:r>
              <a:rPr lang="en-GB" altLang="en-US" sz="2400" b="1" dirty="0"/>
              <a:t>Marine Turtle initiative</a:t>
            </a:r>
            <a:r>
              <a:rPr lang="en-GB" altLang="en-US" sz="2400" dirty="0"/>
              <a:t> consultative meetings</a:t>
            </a:r>
          </a:p>
          <a:p>
            <a:r>
              <a:rPr lang="en-GB" altLang="en-US" sz="2400" dirty="0"/>
              <a:t>38 </a:t>
            </a:r>
            <a:r>
              <a:rPr lang="en-GB" altLang="en-US" sz="2400" b="1" dirty="0"/>
              <a:t>case-files</a:t>
            </a:r>
            <a:r>
              <a:rPr lang="en-GB" altLang="en-US" sz="2400" dirty="0"/>
              <a:t> assessed including 8 new complaints, and 3 online OSAs</a:t>
            </a:r>
          </a:p>
          <a:p>
            <a:r>
              <a:rPr lang="en-GB" altLang="en-US" sz="2400" dirty="0"/>
              <a:t>Ongoing work on other thematic topics such as </a:t>
            </a:r>
            <a:r>
              <a:rPr lang="en-GB" altLang="en-US" sz="2400" b="1" dirty="0"/>
              <a:t>plant           strategy, sturgeon,</a:t>
            </a:r>
            <a:r>
              <a:rPr lang="en-GB" altLang="en-US" sz="2400" dirty="0"/>
              <a:t> and more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B9CC2B1-C4D9-493C-86EF-5CF26B433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47B720-8F1F-4A28-B8C6-95B1175F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" y="1098785"/>
            <a:ext cx="77803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Bern Convention’s Work Programme in 2021 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872E2-8927-4DA4-B283-68EF36F3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contenu 1">
            <a:extLst>
              <a:ext uri="{FF2B5EF4-FFF2-40B4-BE49-F238E27FC236}">
                <a16:creationId xmlns:a16="http://schemas.microsoft.com/office/drawing/2014/main" id="{7C590352-CBBD-494B-99BC-49ECCDB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2732925"/>
            <a:ext cx="8004175" cy="383614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altLang="en-US" sz="2400" dirty="0"/>
              <a:t>Draft Programme of Activities for 2022-2023</a:t>
            </a:r>
            <a:br>
              <a:rPr lang="en-US" altLang="en-US" sz="2000" dirty="0"/>
            </a:b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T-PVS(2021)26</a:t>
            </a: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altLang="en-US" sz="2400" dirty="0"/>
              <a:t>Draft Calendar of meetings for 2022</a:t>
            </a:r>
            <a:br>
              <a:rPr lang="en-US" altLang="en-US" sz="2000" dirty="0"/>
            </a:b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T-PVS/Inf(2021)54</a:t>
            </a:r>
          </a:p>
          <a:p>
            <a:pPr marL="0" indent="0" algn="just">
              <a:buNone/>
            </a:pPr>
            <a:endParaRPr lang="en-US" altLang="fr-FR" sz="2200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639D0E8-7043-4192-8229-632DC574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9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D6ACA271-32A4-4FD2-9986-01A24D5B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7" y="1074738"/>
            <a:ext cx="8091487" cy="96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fr-FR" sz="32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Draft Programme of Activities and Budget for 2022-2023</a:t>
            </a:r>
            <a:endParaRPr lang="en-GB" altLang="fr-FR" sz="32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62B38-3D55-4797-B5F4-B8C222CD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17DD327-0E09-4FC2-9141-0E297907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3.2 </a:t>
            </a:r>
            <a:endParaRPr lang="en-GB" altLang="fr-FR" sz="360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BF9E97-6686-4945-89E9-3BAABB1C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340863"/>
            <a:ext cx="8619744" cy="426472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600" dirty="0"/>
              <a:t>Terms of Reference of the Working Group on a Vision           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T-PVS/Inf(2020)08</a:t>
            </a:r>
          </a:p>
          <a:p>
            <a:pPr>
              <a:spcAft>
                <a:spcPts val="600"/>
              </a:spcAft>
            </a:pPr>
            <a:r>
              <a:rPr lang="en-GB" altLang="en-US" sz="2600" dirty="0"/>
              <a:t>List of nominated members of the Working Group                 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T-PVS/Inf(2021)2</a:t>
            </a:r>
          </a:p>
          <a:p>
            <a:pPr>
              <a:spcAft>
                <a:spcPts val="600"/>
              </a:spcAft>
            </a:pPr>
            <a:r>
              <a:rPr lang="en-GB" altLang="en-US" sz="2600" dirty="0"/>
              <a:t>Reports of the 3 meetings of the Working Group in 2021     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T-PVS(2021)02, T-PVS(2021)07, T-PVS(2021)13 </a:t>
            </a:r>
            <a:endParaRPr lang="en-GB" alt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altLang="en-US" sz="2600" b="1" dirty="0"/>
              <a:t>Draft Vision for the Bern Convention for the period to 2030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T-PVS(2021)14 </a:t>
            </a:r>
            <a:endParaRPr lang="en-GB" alt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altLang="en-US" sz="2600" dirty="0"/>
              <a:t>Draft Strategy for the Bern Convention for the period to 2030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T-PVS/Inf(2021)50  </a:t>
            </a:r>
            <a:endParaRPr lang="en-GB" alt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F4DBB5-ACB7-426B-990F-C360C70A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" y="1127125"/>
            <a:ext cx="7780338" cy="10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Vision for the Bern Convention for the post-2020 decade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53B39-3F11-4828-983A-83607C2B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17DD327-0E09-4FC2-9141-0E297907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3.3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BF9E97-6686-4945-89E9-3BAABB1C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340863"/>
            <a:ext cx="8619744" cy="426472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 altLang="en-US" sz="2600" dirty="0"/>
          </a:p>
          <a:p>
            <a:pPr>
              <a:spcAft>
                <a:spcPts val="600"/>
              </a:spcAft>
            </a:pPr>
            <a:r>
              <a:rPr lang="en-GB" altLang="en-US" sz="2600" dirty="0"/>
              <a:t>Proposed amendments to the Rules of Procedure of the Standing Committee</a:t>
            </a:r>
            <a:r>
              <a:rPr lang="en-US" altLang="en-US" sz="2600" dirty="0"/>
              <a:t>                                                                       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T-PVS/Inf(2021)44 </a:t>
            </a:r>
          </a:p>
          <a:p>
            <a:pPr>
              <a:spcAft>
                <a:spcPts val="600"/>
              </a:spcAft>
            </a:pPr>
            <a:r>
              <a:rPr lang="en-GB" altLang="en-US" sz="2600" dirty="0"/>
              <a:t>Explanatory table of proposed amendments to the Rules of Procedure of the Standing Committee                                        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T-PVS/Inf(2021)38 </a:t>
            </a:r>
          </a:p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F4DBB5-ACB7-426B-990F-C360C70A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" y="1127125"/>
            <a:ext cx="7780338" cy="7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GB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Rules of Procedure - Possible modifications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DA4C6-BAC0-432C-92AD-3E6B1325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1">
            <a:extLst>
              <a:ext uri="{FF2B5EF4-FFF2-40B4-BE49-F238E27FC236}">
                <a16:creationId xmlns:a16="http://schemas.microsoft.com/office/drawing/2014/main" id="{41186565-BC9C-4EB1-A3BA-F03365CDD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657350"/>
            <a:ext cx="8283575" cy="452437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altLang="en-US" sz="2600" i="1" dirty="0"/>
              <a:t>Summary tables of reporting</a:t>
            </a:r>
            <a:r>
              <a:rPr lang="en-GB" altLang="en-US" i="1" dirty="0"/>
              <a:t>                                                    </a:t>
            </a:r>
            <a:r>
              <a:rPr lang="en-GB" altLang="en-US" sz="2000" i="1" dirty="0">
                <a:solidFill>
                  <a:schemeClr val="bg1">
                    <a:lumMod val="50000"/>
                  </a:schemeClr>
                </a:solidFill>
              </a:rPr>
              <a:t>T-PVS/Inf (2021)58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2600" i="1" dirty="0"/>
              <a:t>Joint Note from the EU and Bern Convention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altLang="en-US" sz="2600" dirty="0"/>
              <a:t>26 Parties submitted (full Bern report or all/part of 3 EU reports) for 2019/2020</a:t>
            </a:r>
          </a:p>
          <a:p>
            <a:pPr>
              <a:spcAft>
                <a:spcPts val="600"/>
              </a:spcAft>
            </a:pPr>
            <a:r>
              <a:rPr lang="en-GB" altLang="en-US" sz="2600" i="1" dirty="0"/>
              <a:t>Kindly submit 2019/2020 and any older reports as soon as possible.</a:t>
            </a:r>
          </a:p>
          <a:p>
            <a:pPr>
              <a:spcAft>
                <a:spcPts val="600"/>
              </a:spcAft>
            </a:pPr>
            <a:r>
              <a:rPr lang="en-GB" altLang="en-US" sz="2600" dirty="0"/>
              <a:t>Signed a maintenance contract with UNEP/WCMC to fix ORS technical issues</a:t>
            </a:r>
          </a:p>
          <a:p>
            <a:pPr>
              <a:spcAft>
                <a:spcPts val="600"/>
              </a:spcAft>
            </a:pPr>
            <a:endParaRPr lang="en-GB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4C53946-8760-4E85-BA12-92965FA1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3463"/>
            <a:ext cx="91440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2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Biennial</a:t>
            </a:r>
            <a:r>
              <a:rPr lang="fr-FR" altLang="fr-FR" sz="32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fr-FR" altLang="fr-FR" sz="32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reporting</a:t>
            </a:r>
            <a:r>
              <a:rPr lang="fr-FR" altLang="fr-FR" sz="32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fr-FR" altLang="fr-FR" sz="3200" dirty="0" err="1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under</a:t>
            </a:r>
            <a:r>
              <a:rPr lang="fr-FR" altLang="fr-FR" sz="32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Article 9 and ORS</a:t>
            </a:r>
            <a:endParaRPr lang="en-GB" altLang="fr-FR" sz="32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8087C50-D116-4CA9-96F2-6D562F1A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4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4D3B8-C2CD-4506-BCDA-2231173F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1">
            <a:extLst>
              <a:ext uri="{FF2B5EF4-FFF2-40B4-BE49-F238E27FC236}">
                <a16:creationId xmlns:a16="http://schemas.microsoft.com/office/drawing/2014/main" id="{51B3E959-BD50-4C38-8018-0AB8BD0E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7" y="1963738"/>
            <a:ext cx="8339311" cy="44165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rgbClr val="002A40"/>
                </a:solidFill>
              </a:rPr>
              <a:t>Group of Experts on IAS meeting took place virtually on 6 July 2021.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rgbClr val="002A40"/>
                </a:solidFill>
              </a:rPr>
              <a:t>Guidance on e-commerce and IAS </a:t>
            </a:r>
            <a:r>
              <a:rPr lang="en-US" altLang="en-US" sz="2400" dirty="0"/>
              <a:t>ready for possible adoption. </a:t>
            </a:r>
            <a:r>
              <a:rPr lang="en-US" altLang="en-US" sz="2400" b="1" dirty="0"/>
              <a:t>Draft Recommendation on e-commerce and IAS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T-PVS(2021)11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altLang="en-US" sz="2400" dirty="0">
                <a:solidFill>
                  <a:srgbClr val="002A40"/>
                </a:solidFill>
              </a:rPr>
              <a:t>Draft </a:t>
            </a:r>
            <a:r>
              <a:rPr lang="en-GB" altLang="en-US" sz="2400" b="1" dirty="0">
                <a:solidFill>
                  <a:srgbClr val="002A40"/>
                </a:solidFill>
              </a:rPr>
              <a:t>position paper on non-native species and climate change </a:t>
            </a:r>
            <a:r>
              <a:rPr lang="en-GB" altLang="en-US" sz="2400" dirty="0"/>
              <a:t>presented to discuss, if appropriate, its possible follow-up.</a:t>
            </a:r>
            <a:endParaRPr lang="en-US" altLang="en-US" sz="2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altLang="en-US" sz="2400" dirty="0"/>
              <a:t>Ongoing work of 2 studies: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en-US" sz="2400" b="1">
                <a:solidFill>
                  <a:srgbClr val="002A40"/>
                </a:solidFill>
              </a:rPr>
              <a:t>Study </a:t>
            </a:r>
            <a:r>
              <a:rPr lang="en-US" altLang="en-US" sz="2400" b="1" dirty="0">
                <a:solidFill>
                  <a:srgbClr val="002A40"/>
                </a:solidFill>
              </a:rPr>
              <a:t>on Alien Pathogens and Pathogens spread by IAS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400" b="1" dirty="0">
                <a:solidFill>
                  <a:srgbClr val="002A40"/>
                </a:solidFill>
              </a:rPr>
              <a:t>Guidance on communication and IAS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/>
              <a:t>FACE and IAF published the 2021 Report on the implementation of the Code of Conduct on Hunting and IAS.</a:t>
            </a:r>
            <a:endParaRPr lang="en-GB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644D09A-DC7A-4534-BA1A-52609292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1" y="1208088"/>
            <a:ext cx="7916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GB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Invasive Alien Species</a:t>
            </a: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E80D81A2-21C9-4056-87FA-41DB0D81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5.1 </a:t>
            </a:r>
            <a:endParaRPr lang="en-GB" altLang="fr-FR" sz="360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9C721-F62C-43EE-A4C8-E37F5DC4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>
            <a:extLst>
              <a:ext uri="{FF2B5EF4-FFF2-40B4-BE49-F238E27FC236}">
                <a16:creationId xmlns:a16="http://schemas.microsoft.com/office/drawing/2014/main" id="{DB2772CE-7137-42E9-A01D-69E61262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2225480"/>
            <a:ext cx="8461248" cy="4504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Joint meeting of the Bern Convention Network of Special Focal Points on IKB and CMS Task Force took place virtually on 9-11 June 2021.</a:t>
            </a:r>
          </a:p>
          <a:p>
            <a:pPr marL="0" indent="0" algn="just">
              <a:buNone/>
            </a:pPr>
            <a:r>
              <a:rPr lang="en-US" sz="2400" dirty="0"/>
              <a:t>Updated </a:t>
            </a:r>
            <a:r>
              <a:rPr lang="en-US" sz="2400" b="1" dirty="0"/>
              <a:t>assessment report of the 2nd Scoreboard reporting</a:t>
            </a:r>
            <a:r>
              <a:rPr lang="en-GB" sz="2400" dirty="0"/>
              <a:t>.</a:t>
            </a:r>
            <a:r>
              <a:rPr lang="en-GB" sz="2400" dirty="0">
                <a:solidFill>
                  <a:srgbClr val="007BC8"/>
                </a:solidFill>
              </a:rPr>
              <a:t> </a:t>
            </a:r>
            <a:r>
              <a:rPr lang="en-GB" sz="2400" dirty="0"/>
              <a:t>Scoreboard original data published online.</a:t>
            </a:r>
          </a:p>
          <a:p>
            <a:pPr marL="0" indent="0" algn="just">
              <a:buNone/>
            </a:pPr>
            <a:r>
              <a:rPr lang="en-GB" sz="2400" dirty="0"/>
              <a:t>Two documents presented for the Standing Committee’s possible endorsement:</a:t>
            </a:r>
          </a:p>
          <a:p>
            <a:pPr algn="just"/>
            <a:r>
              <a:rPr lang="en-GB" sz="2400" b="1" dirty="0"/>
              <a:t>Paper on the baseline and methodology</a:t>
            </a:r>
            <a:r>
              <a:rPr lang="en-GB" sz="2400" dirty="0">
                <a:solidFill>
                  <a:srgbClr val="004489"/>
                </a:solidFill>
              </a:rPr>
              <a:t> </a:t>
            </a:r>
            <a:r>
              <a:rPr lang="en-GB" sz="24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for assessing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24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progress toward achieving the Rome Strategic Plan 2020- 2030 </a:t>
            </a:r>
            <a:endParaRPr lang="en-US" sz="2400" dirty="0"/>
          </a:p>
          <a:p>
            <a:r>
              <a:rPr lang="en-GB" sz="2400" b="1" dirty="0"/>
              <a:t>Proposal for future periodic assessment and frequency             and format of future joint meetings 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CC26F73-80FF-4EA3-8481-27C694F0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59" y="1085850"/>
            <a:ext cx="7977883" cy="11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fr-FR" sz="3600" dirty="0">
                <a:solidFill>
                  <a:srgbClr val="0044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Conservation of birds: eradication of illegal killing, trapping and trade of wild birds</a:t>
            </a:r>
            <a:endParaRPr lang="en-GB" altLang="fr-FR" sz="3600" dirty="0">
              <a:solidFill>
                <a:srgbClr val="0044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43945DE5-33BC-4A29-A3C1-2ACEB6402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252413"/>
            <a:ext cx="3781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 item 5.2 </a:t>
            </a:r>
            <a:endParaRPr lang="en-GB" altLang="fr-FR" sz="3600" dirty="0">
              <a:solidFill>
                <a:schemeClr val="bg1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AF472-C628-43E9-95DB-F87986C2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6081223"/>
            <a:ext cx="999744" cy="723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3905</Words>
  <Application>Microsoft Office PowerPoint</Application>
  <PresentationFormat>On-screen Show (4:3)</PresentationFormat>
  <Paragraphs>347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41st meeting of the Standing Committee to the  Bern Convention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2021-11-29T08:18:48Z</dcterms:modified>
</cp:coreProperties>
</file>