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8" r:id="rId3"/>
    <p:sldId id="312" r:id="rId4"/>
    <p:sldId id="310" r:id="rId5"/>
    <p:sldId id="305" r:id="rId6"/>
    <p:sldId id="313" r:id="rId7"/>
    <p:sldId id="316" r:id="rId8"/>
    <p:sldId id="314" r:id="rId9"/>
    <p:sldId id="315" r:id="rId10"/>
    <p:sldId id="317" r:id="rId11"/>
    <p:sldId id="319" r:id="rId12"/>
    <p:sldId id="320" r:id="rId13"/>
    <p:sldId id="318" r:id="rId14"/>
    <p:sldId id="321"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AD5BE4F-1EF8-4E52-B2B1-A95728A19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xmlns="" id="{2819AC4F-B12B-4188-8D92-CC7605CA7E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CAE42-246E-40C7-8C4C-19BE95ADA566}" type="datetimeFigureOut">
              <a:rPr lang="el-GR" smtClean="0"/>
              <a:t>31/10/2018</a:t>
            </a:fld>
            <a:endParaRPr lang="el-GR"/>
          </a:p>
        </p:txBody>
      </p:sp>
      <p:sp>
        <p:nvSpPr>
          <p:cNvPr id="4" name="Footer Placeholder 3">
            <a:extLst>
              <a:ext uri="{FF2B5EF4-FFF2-40B4-BE49-F238E27FC236}">
                <a16:creationId xmlns:a16="http://schemas.microsoft.com/office/drawing/2014/main" xmlns="" id="{D5DC41DB-64D8-47E8-9840-B6D2F7F8BB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xmlns="" id="{E302588F-B4B4-49E2-9544-98DA3F448B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9CDFC6-C066-45C3-AD36-B4CF5824B10C}" type="slidenum">
              <a:rPr lang="el-GR" smtClean="0"/>
              <a:t>‹#›</a:t>
            </a:fld>
            <a:endParaRPr lang="el-GR"/>
          </a:p>
        </p:txBody>
      </p:sp>
    </p:spTree>
    <p:extLst>
      <p:ext uri="{BB962C8B-B14F-4D97-AF65-F5344CB8AC3E}">
        <p14:creationId xmlns:p14="http://schemas.microsoft.com/office/powerpoint/2010/main" val="142419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1B9A6-81D0-4E47-815E-C186D83C3E28}" type="datetimeFigureOut">
              <a:rPr lang="el-GR" smtClean="0"/>
              <a:t>31/10/2018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CF95F-C778-4E8A-BA10-CF9E4BDCCEDE}" type="slidenum">
              <a:rPr lang="el-GR" smtClean="0"/>
              <a:t>‹#›</a:t>
            </a:fld>
            <a:endParaRPr lang="el-GR"/>
          </a:p>
        </p:txBody>
      </p:sp>
    </p:spTree>
    <p:extLst>
      <p:ext uri="{BB962C8B-B14F-4D97-AF65-F5344CB8AC3E}">
        <p14:creationId xmlns:p14="http://schemas.microsoft.com/office/powerpoint/2010/main" val="89055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434CD-48A0-4032-B7D4-E3D28F516285}"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396433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434CD-48A0-4032-B7D4-E3D28F516285}"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2626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434CD-48A0-4032-B7D4-E3D28F516285}"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328324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434CD-48A0-4032-B7D4-E3D28F516285}"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223970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434CD-48A0-4032-B7D4-E3D28F516285}"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66322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434CD-48A0-4032-B7D4-E3D28F516285}"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12796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434CD-48A0-4032-B7D4-E3D28F516285}"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261217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434CD-48A0-4032-B7D4-E3D28F516285}"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325526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434CD-48A0-4032-B7D4-E3D28F516285}"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311659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6434CD-48A0-4032-B7D4-E3D28F516285}"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96425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6434CD-48A0-4032-B7D4-E3D28F516285}"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28562-7D50-4529-970F-C8D3A350387B}" type="slidenum">
              <a:rPr lang="en-US" smtClean="0"/>
              <a:t>‹#›</a:t>
            </a:fld>
            <a:endParaRPr lang="en-US"/>
          </a:p>
        </p:txBody>
      </p:sp>
    </p:spTree>
    <p:extLst>
      <p:ext uri="{BB962C8B-B14F-4D97-AF65-F5344CB8AC3E}">
        <p14:creationId xmlns:p14="http://schemas.microsoft.com/office/powerpoint/2010/main" val="379851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434CD-48A0-4032-B7D4-E3D28F516285}" type="datetimeFigureOut">
              <a:rPr lang="en-US" smtClean="0"/>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28562-7D50-4529-970F-C8D3A350387B}" type="slidenum">
              <a:rPr lang="en-US" smtClean="0"/>
              <a:t>‹#›</a:t>
            </a:fld>
            <a:endParaRPr lang="en-US"/>
          </a:p>
        </p:txBody>
      </p:sp>
    </p:spTree>
    <p:extLst>
      <p:ext uri="{BB962C8B-B14F-4D97-AF65-F5344CB8AC3E}">
        <p14:creationId xmlns:p14="http://schemas.microsoft.com/office/powerpoint/2010/main" val="221896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karma@central.ntua.g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vigilfuoco.it/aspx/notizia.aspx?codnews=4775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 y="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05048" y="1630507"/>
            <a:ext cx="7136780" cy="646331"/>
          </a:xfrm>
          <a:prstGeom prst="rect">
            <a:avLst/>
          </a:prstGeom>
          <a:noFill/>
        </p:spPr>
        <p:txBody>
          <a:bodyPr wrap="square" rtlCol="0">
            <a:spAutoFit/>
          </a:bodyPr>
          <a:lstStyle/>
          <a:p>
            <a:pPr algn="ctr"/>
            <a:r>
              <a:rPr lang="en-US" b="1" dirty="0"/>
              <a:t>Joint Meeting of Permanent Correspondents and Directors of Centers,</a:t>
            </a:r>
          </a:p>
          <a:p>
            <a:pPr algn="ctr"/>
            <a:r>
              <a:rPr lang="en-US" b="1" dirty="0"/>
              <a:t>Z</a:t>
            </a:r>
            <a:r>
              <a:rPr lang="el-GR" b="1" dirty="0"/>
              <a:t>a</a:t>
            </a:r>
            <a:r>
              <a:rPr lang="en-US" b="1" dirty="0"/>
              <a:t>g</a:t>
            </a:r>
            <a:r>
              <a:rPr lang="el-GR" b="1" dirty="0"/>
              <a:t>r</a:t>
            </a:r>
            <a:r>
              <a:rPr lang="en-US" b="1" dirty="0"/>
              <a:t>e</a:t>
            </a:r>
            <a:r>
              <a:rPr lang="el-GR" b="1" dirty="0" smtClean="0"/>
              <a:t>b, </a:t>
            </a:r>
            <a:r>
              <a:rPr lang="en-US" b="1" dirty="0"/>
              <a:t>6</a:t>
            </a:r>
            <a:r>
              <a:rPr lang="en-US" b="1" dirty="0" smtClean="0"/>
              <a:t>-7 </a:t>
            </a:r>
            <a:r>
              <a:rPr lang="en-US" b="1" dirty="0"/>
              <a:t>November 201</a:t>
            </a:r>
            <a:r>
              <a:rPr lang="el-GR" b="1" dirty="0"/>
              <a:t>8</a:t>
            </a:r>
            <a:endParaRPr lang="en-US" b="1" dirty="0"/>
          </a:p>
        </p:txBody>
      </p:sp>
      <p:sp>
        <p:nvSpPr>
          <p:cNvPr id="6" name="TextBox 5"/>
          <p:cNvSpPr txBox="1"/>
          <p:nvPr/>
        </p:nvSpPr>
        <p:spPr>
          <a:xfrm>
            <a:off x="266700" y="2726897"/>
            <a:ext cx="8610600" cy="1384995"/>
          </a:xfrm>
          <a:prstGeom prst="rect">
            <a:avLst/>
          </a:prstGeom>
          <a:noFill/>
        </p:spPr>
        <p:txBody>
          <a:bodyPr wrap="square" rtlCol="0">
            <a:spAutoFit/>
          </a:bodyPr>
          <a:lstStyle/>
          <a:p>
            <a:pPr algn="ctr"/>
            <a:r>
              <a:rPr lang="en-US" sz="2800" b="1" dirty="0">
                <a:solidFill>
                  <a:srgbClr val="002060"/>
                </a:solidFill>
              </a:rPr>
              <a:t>“Resume of Activities 201</a:t>
            </a:r>
            <a:r>
              <a:rPr lang="el-GR" sz="2800" b="1" dirty="0">
                <a:solidFill>
                  <a:srgbClr val="002060"/>
                </a:solidFill>
              </a:rPr>
              <a:t>8</a:t>
            </a:r>
            <a:endParaRPr lang="en-US" sz="2800" b="1" dirty="0">
              <a:solidFill>
                <a:srgbClr val="002060"/>
              </a:solidFill>
            </a:endParaRPr>
          </a:p>
          <a:p>
            <a:pPr algn="ctr"/>
            <a:r>
              <a:rPr lang="en-US" sz="2800" b="1" dirty="0">
                <a:solidFill>
                  <a:srgbClr val="002060"/>
                </a:solidFill>
              </a:rPr>
              <a:t> of the European Center for Forest Fires (ECFF)”</a:t>
            </a:r>
          </a:p>
          <a:p>
            <a:pPr algn="ctr"/>
            <a:endParaRPr lang="en-US" sz="2800" b="1" dirty="0">
              <a:solidFill>
                <a:srgbClr val="002060"/>
              </a:solidFill>
            </a:endParaRPr>
          </a:p>
        </p:txBody>
      </p:sp>
      <p:sp>
        <p:nvSpPr>
          <p:cNvPr id="7" name="TextBox 6"/>
          <p:cNvSpPr txBox="1"/>
          <p:nvPr/>
        </p:nvSpPr>
        <p:spPr>
          <a:xfrm>
            <a:off x="0" y="4647612"/>
            <a:ext cx="9296400" cy="1938992"/>
          </a:xfrm>
          <a:prstGeom prst="rect">
            <a:avLst/>
          </a:prstGeom>
          <a:noFill/>
        </p:spPr>
        <p:txBody>
          <a:bodyPr wrap="square" rtlCol="0">
            <a:spAutoFit/>
          </a:bodyPr>
          <a:lstStyle/>
          <a:p>
            <a:r>
              <a:rPr lang="en-US" sz="2400" b="1" i="1" dirty="0"/>
              <a:t>Sofia Karma, Dr. Chemical Engineer</a:t>
            </a:r>
            <a:endParaRPr lang="el-GR" sz="2400" b="1" i="1" dirty="0"/>
          </a:p>
          <a:p>
            <a:r>
              <a:rPr lang="en-US" sz="2400" b="1" i="1" dirty="0"/>
              <a:t>Laboratory Teaching Staff</a:t>
            </a:r>
            <a:r>
              <a:rPr lang="el-GR" sz="2400" b="1" i="1" dirty="0"/>
              <a:t>, </a:t>
            </a:r>
            <a:r>
              <a:rPr lang="en-US" sz="2400" b="1" i="1" dirty="0"/>
              <a:t>N</a:t>
            </a:r>
            <a:r>
              <a:rPr lang="el-GR" sz="2400" b="1" i="1" dirty="0"/>
              <a:t>a</a:t>
            </a:r>
            <a:r>
              <a:rPr lang="en-US" sz="2400" b="1" i="1" dirty="0"/>
              <a:t>t</a:t>
            </a:r>
            <a:r>
              <a:rPr lang="el-GR" sz="2400" b="1" i="1" dirty="0"/>
              <a:t>i</a:t>
            </a:r>
            <a:r>
              <a:rPr lang="en-US" sz="2400" b="1" i="1" dirty="0"/>
              <a:t>o</a:t>
            </a:r>
            <a:r>
              <a:rPr lang="el-GR" sz="2400" b="1" i="1" dirty="0"/>
              <a:t>n</a:t>
            </a:r>
            <a:r>
              <a:rPr lang="en-US" sz="2400" b="1" i="1" dirty="0"/>
              <a:t>a</a:t>
            </a:r>
            <a:r>
              <a:rPr lang="el-GR" sz="2400" b="1" i="1" dirty="0"/>
              <a:t>l </a:t>
            </a:r>
            <a:r>
              <a:rPr lang="en-US" sz="2400" b="1" i="1" dirty="0"/>
              <a:t>T</a:t>
            </a:r>
            <a:r>
              <a:rPr lang="el-GR" sz="2400" b="1" i="1" dirty="0"/>
              <a:t>e</a:t>
            </a:r>
            <a:r>
              <a:rPr lang="en-US" sz="2400" b="1" i="1" dirty="0"/>
              <a:t>c</a:t>
            </a:r>
            <a:r>
              <a:rPr lang="el-GR" sz="2400" b="1" i="1" dirty="0"/>
              <a:t>h</a:t>
            </a:r>
            <a:r>
              <a:rPr lang="en-US" sz="2400" b="1" i="1" dirty="0"/>
              <a:t>n</a:t>
            </a:r>
            <a:r>
              <a:rPr lang="el-GR" sz="2400" b="1" i="1" dirty="0"/>
              <a:t>i</a:t>
            </a:r>
            <a:r>
              <a:rPr lang="en-US" sz="2400" b="1" i="1" dirty="0"/>
              <a:t>c</a:t>
            </a:r>
            <a:r>
              <a:rPr lang="el-GR" sz="2400" b="1" i="1" dirty="0"/>
              <a:t>a</a:t>
            </a:r>
            <a:r>
              <a:rPr lang="en-US" sz="2400" b="1" i="1" dirty="0"/>
              <a:t>l</a:t>
            </a:r>
            <a:r>
              <a:rPr lang="el-GR" sz="2400" b="1" i="1" dirty="0"/>
              <a:t> </a:t>
            </a:r>
            <a:r>
              <a:rPr lang="en-US" sz="2400" b="1" i="1" dirty="0"/>
              <a:t>U</a:t>
            </a:r>
            <a:r>
              <a:rPr lang="el-GR" sz="2400" b="1" i="1" dirty="0"/>
              <a:t>n</a:t>
            </a:r>
            <a:r>
              <a:rPr lang="en-US" sz="2400" b="1" i="1" dirty="0" err="1"/>
              <a:t>i</a:t>
            </a:r>
            <a:r>
              <a:rPr lang="el-GR" sz="2400" b="1" i="1" dirty="0"/>
              <a:t>v</a:t>
            </a:r>
            <a:r>
              <a:rPr lang="en-US" sz="2400" b="1" i="1" dirty="0"/>
              <a:t>e</a:t>
            </a:r>
            <a:r>
              <a:rPr lang="el-GR" sz="2400" b="1" i="1" dirty="0" err="1"/>
              <a:t>rsity</a:t>
            </a:r>
            <a:r>
              <a:rPr lang="el-GR" sz="2400" b="1" i="1" dirty="0"/>
              <a:t> of </a:t>
            </a:r>
            <a:r>
              <a:rPr lang="el-GR" sz="2400" b="1" i="1" dirty="0" err="1"/>
              <a:t>Athens</a:t>
            </a:r>
            <a:r>
              <a:rPr lang="el-GR" sz="2400" b="1" i="1" dirty="0"/>
              <a:t> </a:t>
            </a:r>
          </a:p>
          <a:p>
            <a:r>
              <a:rPr lang="en-US" sz="2400" b="1" i="1" dirty="0"/>
              <a:t>ECFF</a:t>
            </a:r>
            <a:r>
              <a:rPr lang="el-GR" sz="2400" b="1" i="1" dirty="0"/>
              <a:t>, </a:t>
            </a:r>
            <a:r>
              <a:rPr lang="en-US" sz="2400" b="1" i="1" dirty="0"/>
              <a:t>Sc</a:t>
            </a:r>
            <a:r>
              <a:rPr lang="el-GR" sz="2400" b="1" i="1" dirty="0"/>
              <a:t>i</a:t>
            </a:r>
            <a:r>
              <a:rPr lang="en-US" sz="2400" b="1" i="1" dirty="0"/>
              <a:t>e</a:t>
            </a:r>
            <a:r>
              <a:rPr lang="el-GR" sz="2400" b="1" i="1" dirty="0"/>
              <a:t>n</a:t>
            </a:r>
            <a:r>
              <a:rPr lang="en-US" sz="2400" b="1" i="1" dirty="0"/>
              <a:t>t</a:t>
            </a:r>
            <a:r>
              <a:rPr lang="el-GR" sz="2400" b="1" i="1" dirty="0" err="1"/>
              <a:t>ific</a:t>
            </a:r>
            <a:r>
              <a:rPr lang="el-GR" sz="2400" b="1" i="1" dirty="0"/>
              <a:t> </a:t>
            </a:r>
            <a:r>
              <a:rPr lang="en-US" sz="2400" b="1" i="1" dirty="0"/>
              <a:t>A</a:t>
            </a:r>
            <a:r>
              <a:rPr lang="el-GR" sz="2400" b="1" i="1" dirty="0"/>
              <a:t>s</a:t>
            </a:r>
            <a:r>
              <a:rPr lang="en-US" sz="2400" b="1" i="1" dirty="0"/>
              <a:t>s</a:t>
            </a:r>
            <a:r>
              <a:rPr lang="el-GR" sz="2400" b="1" i="1" dirty="0"/>
              <a:t>i</a:t>
            </a:r>
            <a:r>
              <a:rPr lang="en-US" sz="2400" b="1" i="1" dirty="0"/>
              <a:t>s</a:t>
            </a:r>
            <a:r>
              <a:rPr lang="el-GR" sz="2400" b="1" i="1" dirty="0"/>
              <a:t>t</a:t>
            </a:r>
            <a:r>
              <a:rPr lang="en-US" sz="2400" b="1" i="1" dirty="0"/>
              <a:t>a</a:t>
            </a:r>
            <a:r>
              <a:rPr lang="el-GR" sz="2400" b="1" i="1" dirty="0"/>
              <a:t>n</a:t>
            </a:r>
            <a:r>
              <a:rPr lang="en-US" sz="2400" b="1" i="1" dirty="0"/>
              <a:t>t</a:t>
            </a:r>
            <a:endParaRPr lang="el-GR" sz="2400" b="1" i="1" dirty="0"/>
          </a:p>
          <a:p>
            <a:r>
              <a:rPr lang="en-US" sz="2400" b="1" i="1" dirty="0">
                <a:hlinkClick r:id="rId3"/>
              </a:rPr>
              <a:t>skarma@central.ntua.gr</a:t>
            </a:r>
            <a:endParaRPr lang="en-US" sz="2400" b="1" i="1" dirty="0"/>
          </a:p>
          <a:p>
            <a:endParaRPr lang="en-US" sz="2400" b="1" i="1" dirty="0"/>
          </a:p>
        </p:txBody>
      </p:sp>
    </p:spTree>
    <p:extLst>
      <p:ext uri="{BB962C8B-B14F-4D97-AF65-F5344CB8AC3E}">
        <p14:creationId xmlns:p14="http://schemas.microsoft.com/office/powerpoint/2010/main" val="2390330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D1A3CE0-7B32-44DE-8A58-CCB851F170AF}"/>
              </a:ext>
            </a:extLst>
          </p:cNvPr>
          <p:cNvSpPr/>
          <p:nvPr/>
        </p:nvSpPr>
        <p:spPr>
          <a:xfrm>
            <a:off x="304800" y="1917710"/>
            <a:ext cx="8763000" cy="830997"/>
          </a:xfrm>
          <a:prstGeom prst="rect">
            <a:avLst/>
          </a:prstGeom>
        </p:spPr>
        <p:txBody>
          <a:bodyPr wrap="square">
            <a:spAutoFit/>
          </a:bodyPr>
          <a:lstStyle/>
          <a:p>
            <a:pPr marL="285750" indent="-285750">
              <a:buFont typeface="Wingdings" panose="05000000000000000000" pitchFamily="2" charset="2"/>
              <a:buChar char="ü"/>
            </a:pPr>
            <a:r>
              <a:rPr lang="en-US" sz="1600" b="1" dirty="0"/>
              <a:t>The automatic fire extinguishing system is activated </a:t>
            </a:r>
            <a:r>
              <a:rPr lang="en-US" sz="1600" dirty="0"/>
              <a:t>to limit the spread of the fire and the air supply is deactivated to avoid smoke inflow into the building</a:t>
            </a:r>
          </a:p>
          <a:p>
            <a:pPr marL="285750" indent="-285750">
              <a:buFont typeface="Wingdings" panose="05000000000000000000" pitchFamily="2" charset="2"/>
              <a:buChar char="ü"/>
            </a:pPr>
            <a:endParaRPr lang="el-GR" sz="1600" dirty="0"/>
          </a:p>
        </p:txBody>
      </p:sp>
      <p:pic>
        <p:nvPicPr>
          <p:cNvPr id="7" name="Picture 6">
            <a:extLst>
              <a:ext uri="{FF2B5EF4-FFF2-40B4-BE49-F238E27FC236}">
                <a16:creationId xmlns:a16="http://schemas.microsoft.com/office/drawing/2014/main" xmlns="" id="{303E157B-5843-4960-8F5A-FD8ACABAF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xmlns="" id="{38F89155-B8E1-44F9-BAC0-63BFF1EAA7FD}"/>
              </a:ext>
            </a:extLst>
          </p:cNvPr>
          <p:cNvSpPr txBox="1"/>
          <p:nvPr/>
        </p:nvSpPr>
        <p:spPr>
          <a:xfrm>
            <a:off x="152400" y="1351735"/>
            <a:ext cx="3352800" cy="369332"/>
          </a:xfrm>
          <a:prstGeom prst="rect">
            <a:avLst/>
          </a:prstGeom>
          <a:noFill/>
        </p:spPr>
        <p:txBody>
          <a:bodyPr wrap="square" rtlCol="0">
            <a:spAutoFit/>
          </a:bodyPr>
          <a:lstStyle/>
          <a:p>
            <a:pPr marL="285750" indent="-285750">
              <a:buFont typeface="Wingdings" panose="05000000000000000000" pitchFamily="2" charset="2"/>
              <a:buChar char="§"/>
            </a:pPr>
            <a:r>
              <a:rPr lang="en-US" b="1" dirty="0"/>
              <a:t>After the Fire Ignition</a:t>
            </a:r>
            <a:endParaRPr lang="el-GR" b="1" dirty="0"/>
          </a:p>
        </p:txBody>
      </p:sp>
      <p:sp>
        <p:nvSpPr>
          <p:cNvPr id="9" name="Rectangle 8">
            <a:extLst>
              <a:ext uri="{FF2B5EF4-FFF2-40B4-BE49-F238E27FC236}">
                <a16:creationId xmlns:a16="http://schemas.microsoft.com/office/drawing/2014/main" xmlns="" id="{927A2E91-124A-49C3-8B65-74BE23DD0643}"/>
              </a:ext>
            </a:extLst>
          </p:cNvPr>
          <p:cNvSpPr/>
          <p:nvPr/>
        </p:nvSpPr>
        <p:spPr>
          <a:xfrm>
            <a:off x="304800" y="2418951"/>
            <a:ext cx="8839200" cy="1084912"/>
          </a:xfrm>
          <a:prstGeom prst="rect">
            <a:avLst/>
          </a:prstGeom>
        </p:spPr>
        <p:txBody>
          <a:bodyPr wrap="square">
            <a:spAutoFit/>
          </a:bodyPr>
          <a:lstStyle/>
          <a:p>
            <a:pPr marL="171450" indent="-1714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The GC in conjunction with the CEO and the Nursing Director decide to </a:t>
            </a:r>
            <a:r>
              <a:rPr lang="en-US" sz="1600" b="1" dirty="0">
                <a:solidFill>
                  <a:srgbClr val="C00000"/>
                </a:solidFill>
              </a:rPr>
              <a:t>immediately evacuate the 1st, 2nd basements, the Ground floor and for precaution reasons the Infants Intensive Care Unit (IICU) of the first floor.</a:t>
            </a:r>
            <a:endParaRPr lang="el-GR" sz="1600" b="1" dirty="0">
              <a:solidFill>
                <a:srgbClr val="C00000"/>
              </a:solidFill>
            </a:endParaRPr>
          </a:p>
        </p:txBody>
      </p:sp>
      <p:sp>
        <p:nvSpPr>
          <p:cNvPr id="11" name="Rectangle 10">
            <a:extLst>
              <a:ext uri="{FF2B5EF4-FFF2-40B4-BE49-F238E27FC236}">
                <a16:creationId xmlns:a16="http://schemas.microsoft.com/office/drawing/2014/main" xmlns="" id="{FD79B2CB-7898-49AA-834D-9A7A82A04E94}"/>
              </a:ext>
            </a:extLst>
          </p:cNvPr>
          <p:cNvSpPr/>
          <p:nvPr/>
        </p:nvSpPr>
        <p:spPr>
          <a:xfrm>
            <a:off x="342900" y="3644650"/>
            <a:ext cx="8763000" cy="338554"/>
          </a:xfrm>
          <a:prstGeom prst="rect">
            <a:avLst/>
          </a:prstGeom>
        </p:spPr>
        <p:txBody>
          <a:bodyPr wrap="square">
            <a:spAutoFit/>
          </a:bodyPr>
          <a:lstStyle/>
          <a:p>
            <a:pPr marL="285750" indent="-285750">
              <a:buFont typeface="Wingdings" panose="05000000000000000000" pitchFamily="2" charset="2"/>
              <a:buChar char="ü"/>
            </a:pPr>
            <a:r>
              <a:rPr lang="en-US" sz="1600" b="1" dirty="0"/>
              <a:t>Announcement of Evacuation through the Central Speaker System</a:t>
            </a:r>
            <a:endParaRPr lang="el-GR" sz="1600" dirty="0"/>
          </a:p>
        </p:txBody>
      </p:sp>
      <p:sp>
        <p:nvSpPr>
          <p:cNvPr id="12" name="Rectangle 11">
            <a:extLst>
              <a:ext uri="{FF2B5EF4-FFF2-40B4-BE49-F238E27FC236}">
                <a16:creationId xmlns:a16="http://schemas.microsoft.com/office/drawing/2014/main" xmlns="" id="{281E9031-0496-4234-A44F-C6B069DF4088}"/>
              </a:ext>
            </a:extLst>
          </p:cNvPr>
          <p:cNvSpPr/>
          <p:nvPr/>
        </p:nvSpPr>
        <p:spPr>
          <a:xfrm>
            <a:off x="381000" y="4123991"/>
            <a:ext cx="8686800" cy="2308324"/>
          </a:xfrm>
          <a:prstGeom prst="rect">
            <a:avLst/>
          </a:prstGeom>
        </p:spPr>
        <p:txBody>
          <a:bodyPr wrap="square">
            <a:spAutoFit/>
          </a:bodyPr>
          <a:lstStyle/>
          <a:p>
            <a:pPr marL="285750" indent="-285750">
              <a:buFont typeface="Wingdings" panose="05000000000000000000" pitchFamily="2" charset="2"/>
              <a:buChar char="ü"/>
            </a:pPr>
            <a:r>
              <a:rPr lang="en-US" dirty="0"/>
              <a:t>The GC notifies the </a:t>
            </a:r>
            <a:r>
              <a:rPr lang="en-US" b="1" dirty="0"/>
              <a:t>Hellenic Fire Brigade </a:t>
            </a:r>
            <a:r>
              <a:rPr lang="en-US" dirty="0"/>
              <a:t>(199),  informing on the location of the fire, its size, its rate of spread and the burning material. Two firefighting vehicles arrive in 10 minutes. A representative of the Fire Safety Team guides the Fire Brigades at the points they will act on. Four firefighters operate at the first basement to completely extinguish the fire.</a:t>
            </a:r>
          </a:p>
          <a:p>
            <a:endParaRPr lang="en-US" dirty="0"/>
          </a:p>
          <a:p>
            <a:pPr marL="285750" indent="-285750">
              <a:buFont typeface="Wingdings" panose="05000000000000000000" pitchFamily="2" charset="2"/>
              <a:buChar char="ü"/>
            </a:pPr>
            <a:r>
              <a:rPr lang="en-US" dirty="0"/>
              <a:t>The GC informs</a:t>
            </a:r>
            <a:r>
              <a:rPr lang="en-US" b="1" dirty="0"/>
              <a:t> Hellenic Police Force </a:t>
            </a:r>
            <a:r>
              <a:rPr lang="en-US" dirty="0"/>
              <a:t>(100) to arrange the traffic at the Central Entrance of the Hospital</a:t>
            </a:r>
            <a:endParaRPr lang="el-GR" dirty="0"/>
          </a:p>
        </p:txBody>
      </p:sp>
    </p:spTree>
    <p:extLst>
      <p:ext uri="{BB962C8B-B14F-4D97-AF65-F5344CB8AC3E}">
        <p14:creationId xmlns:p14="http://schemas.microsoft.com/office/powerpoint/2010/main" val="62766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leto.gr/articlefiles/1276-264-2013_04_30_gr.jpg">
            <a:extLst>
              <a:ext uri="{FF2B5EF4-FFF2-40B4-BE49-F238E27FC236}">
                <a16:creationId xmlns:a16="http://schemas.microsoft.com/office/drawing/2014/main" xmlns="" id="{8355C89C-3F63-4499-82A8-D6A195929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74424"/>
            <a:ext cx="4038600" cy="3130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FFD1DA46-2629-4CE8-8BFD-34B04D5F8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5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xmlns="" id="{BE451F73-8340-4D82-9486-3F79C8EC1E3C}"/>
              </a:ext>
            </a:extLst>
          </p:cNvPr>
          <p:cNvSpPr/>
          <p:nvPr/>
        </p:nvSpPr>
        <p:spPr>
          <a:xfrm>
            <a:off x="457200" y="2691319"/>
            <a:ext cx="4572000" cy="2585323"/>
          </a:xfrm>
          <a:prstGeom prst="rect">
            <a:avLst/>
          </a:prstGeom>
        </p:spPr>
        <p:txBody>
          <a:bodyPr>
            <a:spAutoFit/>
          </a:bodyPr>
          <a:lstStyle/>
          <a:p>
            <a:pPr marL="285750" indent="-285750">
              <a:buFont typeface="Arial" panose="020B0604020202020204" pitchFamily="34" charset="0"/>
              <a:buChar char="•"/>
            </a:pPr>
            <a:r>
              <a:rPr lang="en-US" dirty="0">
                <a:solidFill>
                  <a:srgbClr val="FF0000"/>
                </a:solidFill>
              </a:rPr>
              <a:t>8 newborns in baby cots </a:t>
            </a:r>
          </a:p>
          <a:p>
            <a:pPr marL="285750" indent="-285750">
              <a:buFont typeface="Arial" panose="020B0604020202020204" pitchFamily="34" charset="0"/>
              <a:buChar char="•"/>
            </a:pPr>
            <a:r>
              <a:rPr lang="en-US" dirty="0">
                <a:solidFill>
                  <a:srgbClr val="FF0000"/>
                </a:solidFill>
              </a:rPr>
              <a:t>a newborn with mechanical support at incubator</a:t>
            </a:r>
          </a:p>
          <a:p>
            <a:pPr marL="285750" indent="-285750">
              <a:buFont typeface="Arial" panose="020B0604020202020204" pitchFamily="34" charset="0"/>
              <a:buChar char="•"/>
            </a:pPr>
            <a:r>
              <a:rPr lang="en-US" dirty="0">
                <a:solidFill>
                  <a:srgbClr val="00B050"/>
                </a:solidFill>
              </a:rPr>
              <a:t>2 ambulatory patients </a:t>
            </a:r>
          </a:p>
          <a:p>
            <a:pPr marL="285750" indent="-285750">
              <a:buFont typeface="Arial" panose="020B0604020202020204" pitchFamily="34" charset="0"/>
              <a:buChar char="•"/>
            </a:pPr>
            <a:r>
              <a:rPr lang="en-US" dirty="0"/>
              <a:t>8 nurses</a:t>
            </a:r>
          </a:p>
          <a:p>
            <a:pPr marL="285750" indent="-285750">
              <a:buFont typeface="Arial" panose="020B0604020202020204" pitchFamily="34" charset="0"/>
              <a:buChar char="•"/>
            </a:pPr>
            <a:r>
              <a:rPr lang="en-US" dirty="0"/>
              <a:t>2 doctors</a:t>
            </a:r>
          </a:p>
          <a:p>
            <a:pPr marL="285750" indent="-285750">
              <a:buFont typeface="Arial" panose="020B0604020202020204" pitchFamily="34" charset="0"/>
              <a:buChar char="•"/>
            </a:pPr>
            <a:r>
              <a:rPr lang="en-US" dirty="0"/>
              <a:t>2 guests at the lobby of 1</a:t>
            </a:r>
            <a:r>
              <a:rPr lang="en-US" baseline="30000" dirty="0"/>
              <a:t>st</a:t>
            </a:r>
            <a:r>
              <a:rPr lang="en-US" dirty="0"/>
              <a:t> floor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xmlns="" id="{23B946F0-16B9-4FA8-A3B4-DF11134F0359}"/>
              </a:ext>
            </a:extLst>
          </p:cNvPr>
          <p:cNvSpPr txBox="1"/>
          <p:nvPr/>
        </p:nvSpPr>
        <p:spPr>
          <a:xfrm>
            <a:off x="73981" y="1465125"/>
            <a:ext cx="46482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1</a:t>
            </a:r>
            <a:r>
              <a:rPr lang="en-US" b="1" baseline="30000" dirty="0"/>
              <a:t>st</a:t>
            </a:r>
            <a:r>
              <a:rPr lang="en-US" b="1" dirty="0"/>
              <a:t> Floor- Infants Intensive Care Unit (IICU)</a:t>
            </a:r>
            <a:endParaRPr lang="el-GR" b="1" dirty="0"/>
          </a:p>
        </p:txBody>
      </p:sp>
      <p:sp>
        <p:nvSpPr>
          <p:cNvPr id="10" name="TextBox 9">
            <a:extLst>
              <a:ext uri="{FF2B5EF4-FFF2-40B4-BE49-F238E27FC236}">
                <a16:creationId xmlns:a16="http://schemas.microsoft.com/office/drawing/2014/main" xmlns="" id="{F196E7CB-AC60-4692-87C2-F759B31715B3}"/>
              </a:ext>
            </a:extLst>
          </p:cNvPr>
          <p:cNvSpPr txBox="1"/>
          <p:nvPr/>
        </p:nvSpPr>
        <p:spPr>
          <a:xfrm>
            <a:off x="4911941" y="5223598"/>
            <a:ext cx="4038600" cy="338554"/>
          </a:xfrm>
          <a:prstGeom prst="rect">
            <a:avLst/>
          </a:prstGeom>
          <a:noFill/>
        </p:spPr>
        <p:txBody>
          <a:bodyPr wrap="square" rtlCol="0">
            <a:spAutoFit/>
          </a:bodyPr>
          <a:lstStyle/>
          <a:p>
            <a:r>
              <a:rPr lang="el-GR" sz="1600" dirty="0"/>
              <a:t>Ι</a:t>
            </a:r>
            <a:r>
              <a:rPr lang="en-US" sz="1600" dirty="0" err="1"/>
              <a:t>ncubators</a:t>
            </a:r>
            <a:r>
              <a:rPr lang="en-US" sz="1600" dirty="0"/>
              <a:t> at Leto Infants Intensive Care Unit  </a:t>
            </a:r>
            <a:endParaRPr lang="el-GR" sz="1600" dirty="0"/>
          </a:p>
        </p:txBody>
      </p:sp>
      <p:sp>
        <p:nvSpPr>
          <p:cNvPr id="11" name="Rectangle 10">
            <a:extLst>
              <a:ext uri="{FF2B5EF4-FFF2-40B4-BE49-F238E27FC236}">
                <a16:creationId xmlns:a16="http://schemas.microsoft.com/office/drawing/2014/main" xmlns="" id="{20DD06C0-FCE8-4963-92A3-3FB2171FEE23}"/>
              </a:ext>
            </a:extLst>
          </p:cNvPr>
          <p:cNvSpPr/>
          <p:nvPr/>
        </p:nvSpPr>
        <p:spPr>
          <a:xfrm>
            <a:off x="73981" y="2203789"/>
            <a:ext cx="3729675" cy="369332"/>
          </a:xfrm>
          <a:prstGeom prst="rect">
            <a:avLst/>
          </a:prstGeom>
        </p:spPr>
        <p:txBody>
          <a:bodyPr wrap="none">
            <a:spAutoFit/>
          </a:bodyPr>
          <a:lstStyle/>
          <a:p>
            <a:r>
              <a:rPr lang="en-US" dirty="0"/>
              <a:t>On the 1st floor there are is a total of:</a:t>
            </a:r>
          </a:p>
        </p:txBody>
      </p:sp>
    </p:spTree>
    <p:extLst>
      <p:ext uri="{BB962C8B-B14F-4D97-AF65-F5344CB8AC3E}">
        <p14:creationId xmlns:p14="http://schemas.microsoft.com/office/powerpoint/2010/main" val="3777464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CF9F71F-6569-4E5A-B243-F91A16C00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2F592DA0-0547-4B38-8748-C00063335126}"/>
              </a:ext>
            </a:extLst>
          </p:cNvPr>
          <p:cNvPicPr>
            <a:picLocks noChangeAspect="1"/>
          </p:cNvPicPr>
          <p:nvPr/>
        </p:nvPicPr>
        <p:blipFill>
          <a:blip r:embed="rId3"/>
          <a:stretch>
            <a:fillRect/>
          </a:stretch>
        </p:blipFill>
        <p:spPr>
          <a:xfrm>
            <a:off x="73980" y="3155272"/>
            <a:ext cx="8996039" cy="3702728"/>
          </a:xfrm>
          <a:prstGeom prst="rect">
            <a:avLst/>
          </a:prstGeom>
        </p:spPr>
      </p:pic>
      <p:sp>
        <p:nvSpPr>
          <p:cNvPr id="8" name="Rectangle 7">
            <a:extLst>
              <a:ext uri="{FF2B5EF4-FFF2-40B4-BE49-F238E27FC236}">
                <a16:creationId xmlns:a16="http://schemas.microsoft.com/office/drawing/2014/main" xmlns="" id="{8A316803-941A-4553-B375-180DC8ABC0EC}"/>
              </a:ext>
            </a:extLst>
          </p:cNvPr>
          <p:cNvSpPr/>
          <p:nvPr/>
        </p:nvSpPr>
        <p:spPr>
          <a:xfrm>
            <a:off x="96174" y="1184676"/>
            <a:ext cx="8996038" cy="1754326"/>
          </a:xfrm>
          <a:prstGeom prst="rect">
            <a:avLst/>
          </a:prstGeom>
        </p:spPr>
        <p:txBody>
          <a:bodyPr wrap="square">
            <a:spAutoFit/>
          </a:bodyPr>
          <a:lstStyle/>
          <a:p>
            <a:pPr marL="285750" indent="-285750">
              <a:buFont typeface="Arial" panose="020B0604020202020204" pitchFamily="34" charset="0"/>
              <a:buChar char="•"/>
            </a:pPr>
            <a:r>
              <a:rPr lang="en-US" dirty="0"/>
              <a:t>The 8 newborns are transported to the 3rd floor by 4 nurses, using special means (baby carrier of 2 positions). Stretchers lift is used after the order of the GC, in consultation with the Fire Safety Team and the Fire Brigade (alternatively via the auxiliary Stairway).</a:t>
            </a:r>
          </a:p>
          <a:p>
            <a:endParaRPr lang="en-US" dirty="0"/>
          </a:p>
          <a:p>
            <a:pPr marL="285750" indent="-285750">
              <a:buFont typeface="Arial" panose="020B0604020202020204" pitchFamily="34" charset="0"/>
              <a:buChar char="•"/>
            </a:pPr>
            <a:r>
              <a:rPr lang="en-US" dirty="0"/>
              <a:t>The newborn with the mechanical support needs to be preventively transferred to a nearby Maternity Hospital (with a portable incubator</a:t>
            </a:r>
            <a:r>
              <a:rPr lang="el-GR" dirty="0"/>
              <a:t>)</a:t>
            </a:r>
            <a:r>
              <a:rPr lang="en-US" dirty="0"/>
              <a:t>.</a:t>
            </a:r>
            <a:endParaRPr lang="el-GR" dirty="0"/>
          </a:p>
        </p:txBody>
      </p:sp>
    </p:spTree>
    <p:extLst>
      <p:ext uri="{BB962C8B-B14F-4D97-AF65-F5344CB8AC3E}">
        <p14:creationId xmlns:p14="http://schemas.microsoft.com/office/powerpoint/2010/main" val="394835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3E7D35-6214-40CD-90ED-50BF7964E2BE}"/>
              </a:ext>
            </a:extLst>
          </p:cNvPr>
          <p:cNvSpPr txBox="1"/>
          <p:nvPr/>
        </p:nvSpPr>
        <p:spPr>
          <a:xfrm>
            <a:off x="190130" y="1180179"/>
            <a:ext cx="6019800" cy="461665"/>
          </a:xfrm>
          <a:prstGeom prst="rect">
            <a:avLst/>
          </a:prstGeom>
          <a:noFill/>
        </p:spPr>
        <p:txBody>
          <a:bodyPr wrap="square" rtlCol="0">
            <a:spAutoFit/>
          </a:bodyPr>
          <a:lstStyle/>
          <a:p>
            <a:r>
              <a:rPr lang="en-US" sz="2400" b="1" dirty="0"/>
              <a:t>2. Dissemination Activities</a:t>
            </a:r>
            <a:endParaRPr lang="el-GR" sz="2400" b="1" dirty="0"/>
          </a:p>
        </p:txBody>
      </p:sp>
      <p:pic>
        <p:nvPicPr>
          <p:cNvPr id="5" name="Picture 4">
            <a:extLst>
              <a:ext uri="{FF2B5EF4-FFF2-40B4-BE49-F238E27FC236}">
                <a16:creationId xmlns:a16="http://schemas.microsoft.com/office/drawing/2014/main" xmlns="" id="{20BFEA90-8F49-42FC-BF9F-EB4B62CD2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xmlns="" id="{260B7942-E9C7-4EFD-A232-BCB4E06DF5A2}"/>
              </a:ext>
            </a:extLst>
          </p:cNvPr>
          <p:cNvSpPr txBox="1"/>
          <p:nvPr/>
        </p:nvSpPr>
        <p:spPr>
          <a:xfrm>
            <a:off x="-102337" y="1828800"/>
            <a:ext cx="4724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Poster Presentation at the </a:t>
            </a:r>
            <a:r>
              <a:rPr lang="en-US" b="1" dirty="0"/>
              <a:t>5</a:t>
            </a:r>
            <a:r>
              <a:rPr lang="en-US" b="1" baseline="30000" dirty="0"/>
              <a:t>th</a:t>
            </a:r>
            <a:r>
              <a:rPr lang="en-US" b="1" dirty="0"/>
              <a:t> International Conference for Civil Protection and New Technologies SAFEKOZANI 2018,</a:t>
            </a:r>
            <a:r>
              <a:rPr lang="en-US" dirty="0"/>
              <a:t> </a:t>
            </a:r>
            <a:endParaRPr lang="en-US" dirty="0" smtClean="0"/>
          </a:p>
          <a:p>
            <a:r>
              <a:rPr lang="en-US" dirty="0"/>
              <a:t> </a:t>
            </a:r>
            <a:r>
              <a:rPr lang="en-US" dirty="0" smtClean="0"/>
              <a:t>   </a:t>
            </a:r>
            <a:r>
              <a:rPr lang="en-US" dirty="0" smtClean="0"/>
              <a:t>31 </a:t>
            </a:r>
            <a:r>
              <a:rPr lang="en-US" dirty="0"/>
              <a:t>October- 3 November, </a:t>
            </a:r>
            <a:r>
              <a:rPr lang="en-US" dirty="0" err="1"/>
              <a:t>Kozani</a:t>
            </a:r>
            <a:r>
              <a:rPr lang="en-US" dirty="0"/>
              <a:t>, Greece</a:t>
            </a:r>
            <a:endParaRPr lang="el-GR" dirty="0"/>
          </a:p>
        </p:txBody>
      </p:sp>
      <p:sp>
        <p:nvSpPr>
          <p:cNvPr id="9" name="TextBox 8">
            <a:extLst>
              <a:ext uri="{FF2B5EF4-FFF2-40B4-BE49-F238E27FC236}">
                <a16:creationId xmlns:a16="http://schemas.microsoft.com/office/drawing/2014/main" xmlns="" id="{D063525C-38BC-4442-A7F4-D566198FAF21}"/>
              </a:ext>
            </a:extLst>
          </p:cNvPr>
          <p:cNvSpPr txBox="1"/>
          <p:nvPr/>
        </p:nvSpPr>
        <p:spPr>
          <a:xfrm>
            <a:off x="126263" y="3366463"/>
            <a:ext cx="4267200" cy="1077218"/>
          </a:xfrm>
          <a:prstGeom prst="rect">
            <a:avLst/>
          </a:prstGeom>
          <a:noFill/>
        </p:spPr>
        <p:txBody>
          <a:bodyPr wrap="square" rtlCol="0">
            <a:spAutoFit/>
          </a:bodyPr>
          <a:lstStyle/>
          <a:p>
            <a:r>
              <a:rPr lang="en-US" sz="1600" i="1" dirty="0"/>
              <a:t>Title: Disaster </a:t>
            </a:r>
            <a:r>
              <a:rPr lang="en-US" sz="1600" i="1" dirty="0" smtClean="0"/>
              <a:t>Preparedness &amp; </a:t>
            </a:r>
            <a:r>
              <a:rPr lang="en-US" sz="1600" i="1" dirty="0"/>
              <a:t>Response for vulnerable groups of population: Evacuation Planning of Critical Infrastructures in case of an Earthquake or a fire for people with Disabilities</a:t>
            </a:r>
            <a:endParaRPr lang="el-GR" sz="1600" i="1" dirty="0"/>
          </a:p>
        </p:txBody>
      </p:sp>
      <p:sp>
        <p:nvSpPr>
          <p:cNvPr id="10" name="TextBox 9">
            <a:extLst>
              <a:ext uri="{FF2B5EF4-FFF2-40B4-BE49-F238E27FC236}">
                <a16:creationId xmlns:a16="http://schemas.microsoft.com/office/drawing/2014/main" xmlns="" id="{2B80C028-A410-4143-B19E-C41EE74DC881}"/>
              </a:ext>
            </a:extLst>
          </p:cNvPr>
          <p:cNvSpPr txBox="1"/>
          <p:nvPr/>
        </p:nvSpPr>
        <p:spPr>
          <a:xfrm>
            <a:off x="155359" y="4857215"/>
            <a:ext cx="4419600" cy="1477328"/>
          </a:xfrm>
          <a:prstGeom prst="rect">
            <a:avLst/>
          </a:prstGeom>
          <a:noFill/>
        </p:spPr>
        <p:txBody>
          <a:bodyPr wrap="square" rtlCol="0">
            <a:spAutoFit/>
          </a:bodyPr>
          <a:lstStyle/>
          <a:p>
            <a:r>
              <a:rPr lang="en-US" sz="1400" i="1" dirty="0"/>
              <a:t> Prepared By:</a:t>
            </a:r>
          </a:p>
          <a:p>
            <a:endParaRPr lang="en-US" sz="500" i="1" dirty="0"/>
          </a:p>
          <a:p>
            <a:r>
              <a:rPr lang="en-US" sz="1400" i="1" dirty="0"/>
              <a:t>S. Karma, M. </a:t>
            </a:r>
            <a:r>
              <a:rPr lang="en-US" sz="1400" i="1" dirty="0" err="1"/>
              <a:t>Statheropoulos</a:t>
            </a:r>
            <a:r>
              <a:rPr lang="en-US" sz="1400" i="1" dirty="0"/>
              <a:t> (NTUA, ECFF)</a:t>
            </a:r>
          </a:p>
          <a:p>
            <a:r>
              <a:rPr lang="en-US" sz="1400" i="1" dirty="0"/>
              <a:t>O. </a:t>
            </a:r>
            <a:r>
              <a:rPr lang="en-US" sz="1400" i="1" dirty="0" err="1"/>
              <a:t>Kakaliagou</a:t>
            </a:r>
            <a:r>
              <a:rPr lang="en-US" sz="1400" i="1" dirty="0"/>
              <a:t>, </a:t>
            </a:r>
            <a:r>
              <a:rPr lang="en-US" sz="1400" i="1" dirty="0" err="1"/>
              <a:t>I.Boukis</a:t>
            </a:r>
            <a:r>
              <a:rPr lang="en-US" sz="1400" i="1" dirty="0"/>
              <a:t> (GSCP)</a:t>
            </a:r>
          </a:p>
          <a:p>
            <a:r>
              <a:rPr lang="en-US" sz="1400" i="1" dirty="0"/>
              <a:t>E. </a:t>
            </a:r>
            <a:r>
              <a:rPr lang="en-US" sz="1400" i="1" dirty="0" err="1"/>
              <a:t>Pelli</a:t>
            </a:r>
            <a:r>
              <a:rPr lang="en-US" sz="1400" i="1" dirty="0"/>
              <a:t> (ECPFE)</a:t>
            </a:r>
          </a:p>
          <a:p>
            <a:r>
              <a:rPr lang="en-US" sz="1400" i="1" dirty="0" err="1"/>
              <a:t>M.Chalaris</a:t>
            </a:r>
            <a:r>
              <a:rPr lang="en-US" sz="1400" i="1" dirty="0"/>
              <a:t> (Hellenic Fire Corps)</a:t>
            </a:r>
          </a:p>
          <a:p>
            <a:endParaRPr lang="el-GR" sz="1400" i="1" dirty="0"/>
          </a:p>
        </p:txBody>
      </p:sp>
      <p:pic>
        <p:nvPicPr>
          <p:cNvPr id="11" name="Picture 10">
            <a:extLst>
              <a:ext uri="{FF2B5EF4-FFF2-40B4-BE49-F238E27FC236}">
                <a16:creationId xmlns:a16="http://schemas.microsoft.com/office/drawing/2014/main" xmlns="" id="{542902BF-0444-49F7-9B5B-ECB45332CDEB}"/>
              </a:ext>
            </a:extLst>
          </p:cNvPr>
          <p:cNvPicPr>
            <a:picLocks noChangeAspect="1"/>
          </p:cNvPicPr>
          <p:nvPr/>
        </p:nvPicPr>
        <p:blipFill>
          <a:blip r:embed="rId3"/>
          <a:stretch>
            <a:fillRect/>
          </a:stretch>
        </p:blipFill>
        <p:spPr>
          <a:xfrm>
            <a:off x="4393463" y="1295400"/>
            <a:ext cx="4596657" cy="5591934"/>
          </a:xfrm>
          <a:prstGeom prst="rect">
            <a:avLst/>
          </a:prstGeom>
        </p:spPr>
      </p:pic>
    </p:spTree>
    <p:extLst>
      <p:ext uri="{BB962C8B-B14F-4D97-AF65-F5344CB8AC3E}">
        <p14:creationId xmlns:p14="http://schemas.microsoft.com/office/powerpoint/2010/main" val="1179833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BFEA90-8F49-42FC-BF9F-EB4B62CD2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896" y="880997"/>
            <a:ext cx="5410200" cy="437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880998"/>
            <a:ext cx="35052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Oral presentation as invited speaker at the Conference:</a:t>
            </a:r>
          </a:p>
          <a:p>
            <a:endParaRPr lang="en-US" dirty="0"/>
          </a:p>
          <a:p>
            <a:r>
              <a:rPr lang="en-US" b="1" dirty="0" smtClean="0"/>
              <a:t>" </a:t>
            </a:r>
            <a:r>
              <a:rPr lang="en-US" b="1" dirty="0"/>
              <a:t>Help for All",</a:t>
            </a:r>
            <a:r>
              <a:rPr lang="en-US" dirty="0"/>
              <a:t> </a:t>
            </a:r>
            <a:r>
              <a:rPr lang="en-US" b="1" dirty="0"/>
              <a:t>organized by the Italian National Fire Department, National Fire Academy </a:t>
            </a:r>
            <a:endParaRPr lang="en-US" b="1" dirty="0" smtClean="0"/>
          </a:p>
          <a:p>
            <a:r>
              <a:rPr lang="en-US" dirty="0" smtClean="0"/>
              <a:t>5 April 2018, Rome </a:t>
            </a:r>
          </a:p>
          <a:p>
            <a:r>
              <a:rPr lang="en-US" dirty="0" smtClean="0"/>
              <a:t>(</a:t>
            </a:r>
            <a:r>
              <a:rPr lang="en-US" dirty="0">
                <a:hlinkClick r:id="rId4"/>
              </a:rPr>
              <a:t>http://www.vigilfuoco.it/aspx/notizia.aspx?codnews=47754</a:t>
            </a:r>
            <a:r>
              <a:rPr lang="en-US" dirty="0" smtClean="0"/>
              <a:t>)</a:t>
            </a:r>
          </a:p>
          <a:p>
            <a:endParaRPr lang="el-GR"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44" y="3657601"/>
            <a:ext cx="356905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14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8341" y="2967335"/>
            <a:ext cx="5247334" cy="584775"/>
          </a:xfrm>
          <a:prstGeom prst="rect">
            <a:avLst/>
          </a:prstGeom>
          <a:noFill/>
        </p:spPr>
        <p:txBody>
          <a:bodyPr wrap="none" lIns="91440" tIns="45720" rIns="91440" bIns="45720">
            <a:spAutoFit/>
          </a:bodyPr>
          <a:lstStyle/>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 you for your Attention</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23533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7942" y="4420322"/>
            <a:ext cx="7829088" cy="1631216"/>
          </a:xfrm>
          <a:prstGeom prst="rect">
            <a:avLst/>
          </a:prstGeom>
          <a:noFill/>
        </p:spPr>
        <p:txBody>
          <a:bodyPr wrap="square" rtlCol="0">
            <a:spAutoFit/>
          </a:bodyPr>
          <a:lstStyle/>
          <a:p>
            <a:endParaRPr lang="en-GB" sz="2000" dirty="0"/>
          </a:p>
          <a:p>
            <a:pPr marL="285750" indent="-285750">
              <a:buFont typeface="Wingdings" panose="05000000000000000000" pitchFamily="2" charset="2"/>
              <a:buChar char="Ø"/>
            </a:pPr>
            <a:r>
              <a:rPr lang="el-GR" sz="2000" b="1" dirty="0"/>
              <a:t>D</a:t>
            </a:r>
            <a:r>
              <a:rPr lang="en-US" sz="2000" b="1" dirty="0"/>
              <a:t>I</a:t>
            </a:r>
            <a:r>
              <a:rPr lang="el-GR" sz="2000" b="1" dirty="0"/>
              <a:t>S</a:t>
            </a:r>
            <a:r>
              <a:rPr lang="en-US" sz="2000" b="1" dirty="0"/>
              <a:t>A</a:t>
            </a:r>
            <a:r>
              <a:rPr lang="el-GR" sz="2000" b="1" dirty="0"/>
              <a:t>S</a:t>
            </a:r>
            <a:r>
              <a:rPr lang="en-US" sz="2000" b="1" dirty="0"/>
              <a:t>T</a:t>
            </a:r>
            <a:r>
              <a:rPr lang="el-GR" sz="2000" b="1" dirty="0"/>
              <a:t>E</a:t>
            </a:r>
            <a:r>
              <a:rPr lang="en-US" sz="2000" b="1" dirty="0"/>
              <a:t>R</a:t>
            </a:r>
            <a:r>
              <a:rPr lang="el-GR" sz="2000" b="1" dirty="0"/>
              <a:t> SCENARIO: </a:t>
            </a:r>
            <a:r>
              <a:rPr lang="el-GR" sz="2000" dirty="0"/>
              <a:t>E</a:t>
            </a:r>
            <a:r>
              <a:rPr lang="en-GB" sz="2000" dirty="0" err="1"/>
              <a:t>arthquake</a:t>
            </a:r>
            <a:r>
              <a:rPr lang="en-GB" sz="2000" dirty="0"/>
              <a:t> </a:t>
            </a:r>
            <a:r>
              <a:rPr lang="en-US" sz="2000" dirty="0"/>
              <a:t>or</a:t>
            </a:r>
            <a:r>
              <a:rPr lang="en-GB" sz="2000" dirty="0"/>
              <a:t> a fire </a:t>
            </a:r>
          </a:p>
          <a:p>
            <a:endParaRPr lang="en-GB" sz="2000" dirty="0"/>
          </a:p>
          <a:p>
            <a:pPr marL="342900" indent="-342900">
              <a:buFont typeface="Wingdings" panose="05000000000000000000" pitchFamily="2" charset="2"/>
              <a:buChar char="Ø"/>
            </a:pPr>
            <a:r>
              <a:rPr lang="en-US" sz="2000" b="1" dirty="0"/>
              <a:t>SCOPE: </a:t>
            </a:r>
            <a:r>
              <a:rPr lang="en-US" sz="2000" dirty="0"/>
              <a:t>Prepare </a:t>
            </a:r>
            <a:r>
              <a:rPr lang="en-US" sz="2000" b="1" dirty="0">
                <a:solidFill>
                  <a:srgbClr val="0070C0"/>
                </a:solidFill>
              </a:rPr>
              <a:t>a Table- Top Exercise template </a:t>
            </a:r>
            <a:r>
              <a:rPr lang="en-US" sz="2000" dirty="0"/>
              <a:t>to be used for emergency response training</a:t>
            </a:r>
          </a:p>
        </p:txBody>
      </p:sp>
      <p:sp>
        <p:nvSpPr>
          <p:cNvPr id="2" name="Rectangle 1">
            <a:extLst>
              <a:ext uri="{FF2B5EF4-FFF2-40B4-BE49-F238E27FC236}">
                <a16:creationId xmlns:a16="http://schemas.microsoft.com/office/drawing/2014/main" xmlns="" id="{62BE2501-089F-4BD4-A830-6F31818C73B0}"/>
              </a:ext>
            </a:extLst>
          </p:cNvPr>
          <p:cNvSpPr/>
          <p:nvPr/>
        </p:nvSpPr>
        <p:spPr>
          <a:xfrm>
            <a:off x="152400" y="1691177"/>
            <a:ext cx="8382000" cy="738664"/>
          </a:xfrm>
          <a:prstGeom prst="rect">
            <a:avLst/>
          </a:prstGeom>
        </p:spPr>
        <p:txBody>
          <a:bodyPr wrap="square">
            <a:spAutoFit/>
          </a:bodyPr>
          <a:lstStyle/>
          <a:p>
            <a:r>
              <a:rPr lang="en-US" sz="2400" b="1" dirty="0"/>
              <a:t>1. Enhance D</a:t>
            </a:r>
            <a:r>
              <a:rPr lang="el-GR" sz="2400" b="1" dirty="0"/>
              <a:t>i</a:t>
            </a:r>
            <a:r>
              <a:rPr lang="en-US" sz="2400" b="1" dirty="0"/>
              <a:t>s</a:t>
            </a:r>
            <a:r>
              <a:rPr lang="el-GR" sz="2400" b="1" dirty="0"/>
              <a:t>a</a:t>
            </a:r>
            <a:r>
              <a:rPr lang="en-US" sz="2400" b="1" dirty="0"/>
              <a:t>s</a:t>
            </a:r>
            <a:r>
              <a:rPr lang="el-GR" sz="2400" b="1" dirty="0"/>
              <a:t>t</a:t>
            </a:r>
            <a:r>
              <a:rPr lang="en-US" sz="2400" b="1" dirty="0"/>
              <a:t>e</a:t>
            </a:r>
            <a:r>
              <a:rPr lang="el-GR" sz="2400" b="1" dirty="0"/>
              <a:t>r </a:t>
            </a:r>
            <a:r>
              <a:rPr lang="en-US" sz="2400" b="1" dirty="0"/>
              <a:t>p</a:t>
            </a:r>
            <a:r>
              <a:rPr lang="el-GR" sz="2400" b="1" dirty="0"/>
              <a:t>r</a:t>
            </a:r>
            <a:r>
              <a:rPr lang="en-US" sz="2400" b="1" dirty="0"/>
              <a:t>e</a:t>
            </a:r>
            <a:r>
              <a:rPr lang="el-GR" sz="2400" b="1" dirty="0"/>
              <a:t>p</a:t>
            </a:r>
            <a:r>
              <a:rPr lang="en-US" sz="2400" b="1" dirty="0"/>
              <a:t>a</a:t>
            </a:r>
            <a:r>
              <a:rPr lang="el-GR" sz="2400" b="1" dirty="0"/>
              <a:t>r</a:t>
            </a:r>
            <a:r>
              <a:rPr lang="en-US" sz="2400" b="1" dirty="0"/>
              <a:t>e</a:t>
            </a:r>
            <a:r>
              <a:rPr lang="el-GR" sz="2400" b="1" dirty="0"/>
              <a:t>d</a:t>
            </a:r>
            <a:r>
              <a:rPr lang="en-US" sz="2400" b="1" dirty="0"/>
              <a:t>n</a:t>
            </a:r>
            <a:r>
              <a:rPr lang="el-GR" sz="2400" b="1" dirty="0"/>
              <a:t>e</a:t>
            </a:r>
            <a:r>
              <a:rPr lang="en-US" sz="2400" b="1" dirty="0"/>
              <a:t>s</a:t>
            </a:r>
            <a:r>
              <a:rPr lang="el-GR" sz="2400" b="1" dirty="0"/>
              <a:t>s </a:t>
            </a:r>
            <a:r>
              <a:rPr lang="en-US" sz="2400" b="1" dirty="0"/>
              <a:t>f</a:t>
            </a:r>
            <a:r>
              <a:rPr lang="el-GR" sz="2400" b="1" dirty="0"/>
              <a:t>o</a:t>
            </a:r>
            <a:r>
              <a:rPr lang="en-US" sz="2400" b="1" dirty="0"/>
              <a:t>c</a:t>
            </a:r>
            <a:r>
              <a:rPr lang="el-GR" sz="2400" b="1" dirty="0"/>
              <a:t>u</a:t>
            </a:r>
            <a:r>
              <a:rPr lang="en-US" sz="2400" b="1" dirty="0"/>
              <a:t>s</a:t>
            </a:r>
            <a:r>
              <a:rPr lang="el-GR" sz="2400" b="1" dirty="0"/>
              <a:t>i</a:t>
            </a:r>
            <a:r>
              <a:rPr lang="en-US" sz="2400" b="1" dirty="0"/>
              <a:t>n</a:t>
            </a:r>
            <a:r>
              <a:rPr lang="el-GR" sz="2400" b="1" dirty="0"/>
              <a:t>g </a:t>
            </a:r>
            <a:r>
              <a:rPr lang="en-US" sz="2400" b="1" dirty="0"/>
              <a:t>o</a:t>
            </a:r>
            <a:r>
              <a:rPr lang="el-GR" sz="2400" b="1" dirty="0"/>
              <a:t>n </a:t>
            </a:r>
            <a:r>
              <a:rPr lang="en-US" sz="2400" b="1" dirty="0"/>
              <a:t>v</a:t>
            </a:r>
            <a:r>
              <a:rPr lang="el-GR" sz="2400" b="1" dirty="0"/>
              <a:t>u</a:t>
            </a:r>
            <a:r>
              <a:rPr lang="en-US" sz="2400" b="1" dirty="0"/>
              <a:t>l</a:t>
            </a:r>
            <a:r>
              <a:rPr lang="el-GR" sz="2400" b="1" dirty="0"/>
              <a:t>n</a:t>
            </a:r>
            <a:r>
              <a:rPr lang="en-US" sz="2400" b="1" dirty="0"/>
              <a:t>e</a:t>
            </a:r>
            <a:r>
              <a:rPr lang="el-GR" sz="2400" b="1" dirty="0" err="1"/>
              <a:t>rable</a:t>
            </a:r>
            <a:r>
              <a:rPr lang="el-GR" sz="2400" b="1" dirty="0"/>
              <a:t> </a:t>
            </a:r>
            <a:r>
              <a:rPr lang="el-GR" sz="2400" b="1" dirty="0" err="1"/>
              <a:t>grou</a:t>
            </a:r>
            <a:r>
              <a:rPr lang="en-US" sz="2400" b="1" dirty="0"/>
              <a:t>p</a:t>
            </a:r>
            <a:r>
              <a:rPr lang="el-GR" sz="2400" b="1" dirty="0"/>
              <a:t>s</a:t>
            </a:r>
            <a:endParaRPr lang="en-US" sz="2400" b="1" dirty="0"/>
          </a:p>
          <a:p>
            <a:r>
              <a:rPr lang="en-US" b="1" i="1" dirty="0">
                <a:solidFill>
                  <a:srgbClr val="0070C0"/>
                </a:solidFill>
              </a:rPr>
              <a:t>(Priority 4, Sendai 2015-2030)</a:t>
            </a:r>
            <a:endParaRPr lang="el-GR" b="1" i="1" dirty="0">
              <a:solidFill>
                <a:srgbClr val="0070C0"/>
              </a:solidFill>
            </a:endParaRPr>
          </a:p>
        </p:txBody>
      </p:sp>
      <p:sp>
        <p:nvSpPr>
          <p:cNvPr id="6" name="TextBox 5">
            <a:extLst>
              <a:ext uri="{FF2B5EF4-FFF2-40B4-BE49-F238E27FC236}">
                <a16:creationId xmlns:a16="http://schemas.microsoft.com/office/drawing/2014/main" xmlns="" id="{94469F36-9FBE-455B-A03F-555AB0B3A5C9}"/>
              </a:ext>
            </a:extLst>
          </p:cNvPr>
          <p:cNvSpPr txBox="1"/>
          <p:nvPr/>
        </p:nvSpPr>
        <p:spPr>
          <a:xfrm>
            <a:off x="740546" y="3708737"/>
            <a:ext cx="8029113" cy="707886"/>
          </a:xfrm>
          <a:prstGeom prst="rect">
            <a:avLst/>
          </a:prstGeom>
          <a:noFill/>
        </p:spPr>
        <p:txBody>
          <a:bodyPr wrap="square" rtlCol="0">
            <a:spAutoFit/>
          </a:bodyPr>
          <a:lstStyle/>
          <a:p>
            <a:pPr marL="285750" indent="-285750">
              <a:buFont typeface="Wingdings" panose="05000000000000000000" pitchFamily="2" charset="2"/>
              <a:buChar char="Ø"/>
            </a:pPr>
            <a:r>
              <a:rPr lang="el-GR" sz="2000" b="1" dirty="0"/>
              <a:t>TARGET GROUP: </a:t>
            </a:r>
            <a:r>
              <a:rPr lang="el-GR" sz="2000" dirty="0"/>
              <a:t>I</a:t>
            </a:r>
            <a:r>
              <a:rPr lang="en-US" sz="2000" dirty="0" err="1"/>
              <a:t>nfants</a:t>
            </a:r>
            <a:r>
              <a:rPr lang="en-US" sz="2000" dirty="0"/>
              <a:t>, pregnant women and/or people with </a:t>
            </a:r>
            <a:r>
              <a:rPr lang="el-GR" sz="2000" dirty="0" err="1"/>
              <a:t>spe</a:t>
            </a:r>
            <a:r>
              <a:rPr lang="en-US" sz="2000" dirty="0"/>
              <a:t>c</a:t>
            </a:r>
            <a:r>
              <a:rPr lang="el-GR" sz="2000" dirty="0"/>
              <a:t>i</a:t>
            </a:r>
            <a:r>
              <a:rPr lang="en-US" sz="2000" dirty="0"/>
              <a:t>a</a:t>
            </a:r>
            <a:r>
              <a:rPr lang="el-GR" sz="2000" dirty="0"/>
              <a:t>l </a:t>
            </a:r>
            <a:r>
              <a:rPr lang="en-US" sz="2000" dirty="0"/>
              <a:t>n</a:t>
            </a:r>
            <a:r>
              <a:rPr lang="el-GR" sz="2000" dirty="0"/>
              <a:t>e</a:t>
            </a:r>
            <a:r>
              <a:rPr lang="en-US" sz="2000" dirty="0"/>
              <a:t>e</a:t>
            </a:r>
            <a:r>
              <a:rPr lang="el-GR" sz="2000" dirty="0"/>
              <a:t>d</a:t>
            </a:r>
            <a:r>
              <a:rPr lang="en-US" sz="2000" dirty="0"/>
              <a:t>s</a:t>
            </a:r>
            <a:r>
              <a:rPr lang="el-GR" sz="2000" dirty="0"/>
              <a:t> (</a:t>
            </a:r>
            <a:r>
              <a:rPr lang="en-US" sz="2000" dirty="0"/>
              <a:t>e</a:t>
            </a:r>
            <a:r>
              <a:rPr lang="el-GR" sz="2000" dirty="0"/>
              <a:t>.</a:t>
            </a:r>
            <a:r>
              <a:rPr lang="en-US" sz="2000" dirty="0"/>
              <a:t>g</a:t>
            </a:r>
            <a:r>
              <a:rPr lang="el-GR" sz="2000" dirty="0"/>
              <a:t>. </a:t>
            </a:r>
            <a:r>
              <a:rPr lang="el-GR" sz="2000" dirty="0" err="1"/>
              <a:t>wh</a:t>
            </a:r>
            <a:r>
              <a:rPr lang="en-US" sz="2000" dirty="0"/>
              <a:t>e</a:t>
            </a:r>
            <a:r>
              <a:rPr lang="el-GR" sz="2000" dirty="0"/>
              <a:t>e</a:t>
            </a:r>
            <a:r>
              <a:rPr lang="en-US" sz="2000" dirty="0"/>
              <a:t>l</a:t>
            </a:r>
            <a:r>
              <a:rPr lang="el-GR" sz="2000" dirty="0"/>
              <a:t>c</a:t>
            </a:r>
            <a:r>
              <a:rPr lang="en-US" sz="2000" dirty="0"/>
              <a:t>h</a:t>
            </a:r>
            <a:r>
              <a:rPr lang="el-GR" sz="2000" dirty="0"/>
              <a:t>a</a:t>
            </a:r>
            <a:r>
              <a:rPr lang="en-US" sz="2000" dirty="0" err="1"/>
              <a:t>i</a:t>
            </a:r>
            <a:r>
              <a:rPr lang="el-GR" sz="2000" dirty="0"/>
              <a:t>r </a:t>
            </a:r>
            <a:r>
              <a:rPr lang="en-US" sz="2000" dirty="0"/>
              <a:t>u</a:t>
            </a:r>
            <a:r>
              <a:rPr lang="el-GR" sz="2000" dirty="0"/>
              <a:t>s</a:t>
            </a:r>
            <a:r>
              <a:rPr lang="en-US" sz="2000" dirty="0"/>
              <a:t>e</a:t>
            </a:r>
            <a:r>
              <a:rPr lang="el-GR" sz="2000" dirty="0"/>
              <a:t>r</a:t>
            </a:r>
            <a:r>
              <a:rPr lang="en-US" sz="2000" dirty="0"/>
              <a:t>s</a:t>
            </a:r>
            <a:r>
              <a:rPr lang="el-GR" sz="2000" dirty="0"/>
              <a:t>)</a:t>
            </a:r>
          </a:p>
        </p:txBody>
      </p:sp>
      <p:sp>
        <p:nvSpPr>
          <p:cNvPr id="7" name="Rectangle 6">
            <a:extLst>
              <a:ext uri="{FF2B5EF4-FFF2-40B4-BE49-F238E27FC236}">
                <a16:creationId xmlns:a16="http://schemas.microsoft.com/office/drawing/2014/main" xmlns="" id="{C300CB8C-4C77-4ECB-A4DE-27685BA9DF89}"/>
              </a:ext>
            </a:extLst>
          </p:cNvPr>
          <p:cNvSpPr/>
          <p:nvPr/>
        </p:nvSpPr>
        <p:spPr>
          <a:xfrm>
            <a:off x="747942" y="2949208"/>
            <a:ext cx="5649303" cy="400110"/>
          </a:xfrm>
          <a:prstGeom prst="rect">
            <a:avLst/>
          </a:prstGeom>
        </p:spPr>
        <p:txBody>
          <a:bodyPr wrap="none">
            <a:spAutoFit/>
          </a:bodyPr>
          <a:lstStyle/>
          <a:p>
            <a:pPr marL="285750" indent="-285750">
              <a:buFont typeface="Wingdings" panose="05000000000000000000" pitchFamily="2" charset="2"/>
              <a:buChar char="Ø"/>
            </a:pPr>
            <a:r>
              <a:rPr lang="en-US" sz="2000" b="1" dirty="0"/>
              <a:t>CASE STUDY: </a:t>
            </a:r>
            <a:r>
              <a:rPr lang="en-US" sz="2000" dirty="0"/>
              <a:t>Evacuation of a </a:t>
            </a:r>
            <a:r>
              <a:rPr lang="el-GR" sz="2000" dirty="0"/>
              <a:t>M</a:t>
            </a:r>
            <a:r>
              <a:rPr lang="en-US" sz="2000" dirty="0"/>
              <a:t>a</a:t>
            </a:r>
            <a:r>
              <a:rPr lang="el-GR" sz="2000" dirty="0"/>
              <a:t>t</a:t>
            </a:r>
            <a:r>
              <a:rPr lang="en-US" sz="2000" dirty="0"/>
              <a:t>e</a:t>
            </a:r>
            <a:r>
              <a:rPr lang="el-GR" sz="2000" dirty="0"/>
              <a:t>r</a:t>
            </a:r>
            <a:r>
              <a:rPr lang="en-US" sz="2000" dirty="0"/>
              <a:t>n</a:t>
            </a:r>
            <a:r>
              <a:rPr lang="el-GR" sz="2000" dirty="0"/>
              <a:t>i</a:t>
            </a:r>
            <a:r>
              <a:rPr lang="en-US" sz="2000" dirty="0"/>
              <a:t>t</a:t>
            </a:r>
            <a:r>
              <a:rPr lang="el-GR" sz="2000" dirty="0"/>
              <a:t>y </a:t>
            </a:r>
            <a:r>
              <a:rPr lang="en-US" sz="2000" dirty="0"/>
              <a:t>H</a:t>
            </a:r>
            <a:r>
              <a:rPr lang="el-GR" sz="2000" dirty="0"/>
              <a:t>o</a:t>
            </a:r>
            <a:r>
              <a:rPr lang="en-US" sz="2000" dirty="0"/>
              <a:t>s</a:t>
            </a:r>
            <a:r>
              <a:rPr lang="el-GR" sz="2000" dirty="0"/>
              <a:t>p</a:t>
            </a:r>
            <a:r>
              <a:rPr lang="en-US" sz="2000" dirty="0" err="1"/>
              <a:t>i</a:t>
            </a:r>
            <a:r>
              <a:rPr lang="el-GR" sz="2000" dirty="0"/>
              <a:t>t</a:t>
            </a:r>
            <a:r>
              <a:rPr lang="en-US" sz="2000" dirty="0"/>
              <a:t>a</a:t>
            </a:r>
            <a:r>
              <a:rPr lang="el-GR" sz="2000" dirty="0"/>
              <a:t>l</a:t>
            </a:r>
          </a:p>
        </p:txBody>
      </p:sp>
    </p:spTree>
    <p:extLst>
      <p:ext uri="{BB962C8B-B14F-4D97-AF65-F5344CB8AC3E}">
        <p14:creationId xmlns:p14="http://schemas.microsoft.com/office/powerpoint/2010/main" val="2786697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700" y="1676400"/>
            <a:ext cx="8610600" cy="290695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000" b="1" dirty="0"/>
              <a:t> Main Objectives of the Table-Top Exercise Template</a:t>
            </a:r>
          </a:p>
          <a:p>
            <a:pPr>
              <a:lnSpc>
                <a:spcPct val="150000"/>
              </a:lnSpc>
            </a:pPr>
            <a:endParaRPr lang="en-US" sz="1000" b="1" dirty="0"/>
          </a:p>
          <a:p>
            <a:pPr marL="342900" indent="-342900">
              <a:lnSpc>
                <a:spcPct val="150000"/>
              </a:lnSpc>
              <a:buFont typeface="Wingdings" panose="05000000000000000000" pitchFamily="2" charset="2"/>
              <a:buChar char="ü"/>
            </a:pPr>
            <a:r>
              <a:rPr lang="en-US" sz="2000" dirty="0"/>
              <a:t>Education and Training of the Hospital’s personnel in order to effectively response in case of an earthquake or a fire</a:t>
            </a:r>
          </a:p>
          <a:p>
            <a:pPr>
              <a:lnSpc>
                <a:spcPct val="150000"/>
              </a:lnSpc>
            </a:pPr>
            <a:endParaRPr lang="en-US" sz="1400" dirty="0"/>
          </a:p>
          <a:p>
            <a:pPr marL="342900" indent="-342900">
              <a:lnSpc>
                <a:spcPct val="150000"/>
              </a:lnSpc>
              <a:buFont typeface="Wingdings" panose="05000000000000000000" pitchFamily="2" charset="2"/>
              <a:buChar char="ü"/>
            </a:pPr>
            <a:r>
              <a:rPr lang="en-US" sz="2000" dirty="0"/>
              <a:t>Prepare on the safe evacuation of vulnerable groups, such as infants and women after operation that encounter mobility difficulties </a:t>
            </a:r>
            <a:endParaRPr lang="el-GR" sz="2000" dirty="0"/>
          </a:p>
        </p:txBody>
      </p:sp>
    </p:spTree>
    <p:extLst>
      <p:ext uri="{BB962C8B-B14F-4D97-AF65-F5344CB8AC3E}">
        <p14:creationId xmlns:p14="http://schemas.microsoft.com/office/powerpoint/2010/main" val="872438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1CA2AE1-5849-4E17-927F-3AA7728B87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771634"/>
            <a:ext cx="6229626" cy="4009209"/>
          </a:xfrm>
          <a:prstGeom prst="rect">
            <a:avLst/>
          </a:prstGeom>
        </p:spPr>
      </p:pic>
      <p:sp>
        <p:nvSpPr>
          <p:cNvPr id="6" name="TextBox 5">
            <a:extLst>
              <a:ext uri="{FF2B5EF4-FFF2-40B4-BE49-F238E27FC236}">
                <a16:creationId xmlns:a16="http://schemas.microsoft.com/office/drawing/2014/main" xmlns="" id="{30734D4A-3AF2-4E29-B69C-890C8F6F44BB}"/>
              </a:ext>
            </a:extLst>
          </p:cNvPr>
          <p:cNvSpPr txBox="1"/>
          <p:nvPr/>
        </p:nvSpPr>
        <p:spPr>
          <a:xfrm>
            <a:off x="2514600" y="5867400"/>
            <a:ext cx="4254500" cy="369332"/>
          </a:xfrm>
          <a:prstGeom prst="rect">
            <a:avLst/>
          </a:prstGeom>
          <a:noFill/>
        </p:spPr>
        <p:txBody>
          <a:bodyPr wrap="square" rtlCol="0">
            <a:spAutoFit/>
          </a:bodyPr>
          <a:lstStyle/>
          <a:p>
            <a:pPr algn="ctr"/>
            <a:r>
              <a:rPr lang="en-US" dirty="0"/>
              <a:t>The </a:t>
            </a:r>
            <a:r>
              <a:rPr lang="el-GR" dirty="0"/>
              <a:t>L</a:t>
            </a:r>
            <a:r>
              <a:rPr lang="en-US" dirty="0"/>
              <a:t>E</a:t>
            </a:r>
            <a:r>
              <a:rPr lang="el-GR" dirty="0"/>
              <a:t>T</a:t>
            </a:r>
            <a:r>
              <a:rPr lang="en-US" dirty="0"/>
              <a:t>O</a:t>
            </a:r>
            <a:r>
              <a:rPr lang="el-GR" dirty="0"/>
              <a:t> </a:t>
            </a:r>
            <a:r>
              <a:rPr lang="en-US" dirty="0"/>
              <a:t>Maternity Hospital in Athens</a:t>
            </a:r>
            <a:endParaRPr lang="el-GR" dirty="0"/>
          </a:p>
        </p:txBody>
      </p:sp>
      <p:pic>
        <p:nvPicPr>
          <p:cNvPr id="7" name="Picture 3">
            <a:extLst>
              <a:ext uri="{FF2B5EF4-FFF2-40B4-BE49-F238E27FC236}">
                <a16:creationId xmlns:a16="http://schemas.microsoft.com/office/drawing/2014/main" xmlns="" id="{C15417EC-4335-48D0-A7FF-0487F9EF4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1386A936-6C45-4B05-95AB-5EE7F651C6B0}"/>
              </a:ext>
            </a:extLst>
          </p:cNvPr>
          <p:cNvSpPr/>
          <p:nvPr/>
        </p:nvSpPr>
        <p:spPr>
          <a:xfrm>
            <a:off x="4572000" y="1771634"/>
            <a:ext cx="2061718" cy="369332"/>
          </a:xfrm>
          <a:prstGeom prst="rect">
            <a:avLst/>
          </a:prstGeom>
        </p:spPr>
        <p:txBody>
          <a:bodyPr wrap="none">
            <a:spAutoFit/>
          </a:bodyPr>
          <a:lstStyle/>
          <a:p>
            <a:r>
              <a:rPr lang="en-US" dirty="0"/>
              <a:t>http://www.leto.gr/</a:t>
            </a:r>
            <a:endParaRPr lang="el-GR" dirty="0"/>
          </a:p>
        </p:txBody>
      </p:sp>
    </p:spTree>
    <p:extLst>
      <p:ext uri="{BB962C8B-B14F-4D97-AF65-F5344CB8AC3E}">
        <p14:creationId xmlns:p14="http://schemas.microsoft.com/office/powerpoint/2010/main" val="3165011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83056"/>
            <a:ext cx="8610600" cy="2246769"/>
          </a:xfrm>
          <a:prstGeom prst="rect">
            <a:avLst/>
          </a:prstGeom>
          <a:noFill/>
        </p:spPr>
        <p:txBody>
          <a:bodyPr wrap="square" rtlCol="0">
            <a:spAutoFit/>
          </a:bodyPr>
          <a:lstStyle/>
          <a:p>
            <a:pPr marL="342900" indent="-342900">
              <a:buFont typeface="Wingdings" panose="05000000000000000000" pitchFamily="2" charset="2"/>
              <a:buChar char="q"/>
            </a:pPr>
            <a:r>
              <a:rPr lang="en-US" sz="2000" b="1" dirty="0"/>
              <a:t>The Earthquake Scenario</a:t>
            </a:r>
          </a:p>
          <a:p>
            <a:pPr marL="342900" indent="-342900">
              <a:buFont typeface="Wingdings" panose="05000000000000000000" pitchFamily="2" charset="2"/>
              <a:buChar char="§"/>
            </a:pPr>
            <a:endParaRPr lang="en-US" sz="2000" b="1" dirty="0"/>
          </a:p>
          <a:p>
            <a:pPr algn="just"/>
            <a:r>
              <a:rPr lang="en-US" sz="2000" b="1" dirty="0"/>
              <a:t>On December 5, 2018 at 11:00 am there is a </a:t>
            </a:r>
            <a:r>
              <a:rPr lang="el-GR" sz="2000" b="1" dirty="0"/>
              <a:t>6</a:t>
            </a:r>
            <a:r>
              <a:rPr lang="en-US" sz="2000" b="1" dirty="0" smtClean="0"/>
              <a:t> </a:t>
            </a:r>
            <a:r>
              <a:rPr lang="en-US" sz="2000" b="1" dirty="0"/>
              <a:t>degree earthquake of the Richter scale, of short duration and with a focus on </a:t>
            </a:r>
            <a:r>
              <a:rPr lang="en-US" sz="2000" b="1" dirty="0" err="1"/>
              <a:t>Parnitha</a:t>
            </a:r>
            <a:r>
              <a:rPr lang="en-US" sz="2000" b="1" dirty="0"/>
              <a:t> Mountain, which is particularly noticeable in Attica. The major earthquake follows trans-sections of up to 5.0 degrees of the Richter scale.</a:t>
            </a:r>
          </a:p>
          <a:p>
            <a:r>
              <a:rPr lang="en-US" sz="2000" b="1" dirty="0"/>
              <a:t> </a:t>
            </a:r>
          </a:p>
        </p:txBody>
      </p:sp>
      <p:pic>
        <p:nvPicPr>
          <p:cNvPr id="11" name="Picture 10">
            <a:extLst>
              <a:ext uri="{FF2B5EF4-FFF2-40B4-BE49-F238E27FC236}">
                <a16:creationId xmlns:a16="http://schemas.microsoft.com/office/drawing/2014/main" xmlns="" id="{BB8196E9-6BB8-4612-93EF-42D9743592CD}"/>
              </a:ext>
            </a:extLst>
          </p:cNvPr>
          <p:cNvPicPr>
            <a:picLocks noChangeAspect="1"/>
          </p:cNvPicPr>
          <p:nvPr/>
        </p:nvPicPr>
        <p:blipFill>
          <a:blip r:embed="rId3"/>
          <a:stretch>
            <a:fillRect/>
          </a:stretch>
        </p:blipFill>
        <p:spPr>
          <a:xfrm>
            <a:off x="2895600" y="3598753"/>
            <a:ext cx="3352799" cy="3124199"/>
          </a:xfrm>
          <a:prstGeom prst="rect">
            <a:avLst/>
          </a:prstGeom>
        </p:spPr>
      </p:pic>
    </p:spTree>
    <p:extLst>
      <p:ext uri="{BB962C8B-B14F-4D97-AF65-F5344CB8AC3E}">
        <p14:creationId xmlns:p14="http://schemas.microsoft.com/office/powerpoint/2010/main" val="2615588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A7E6B76-E8C6-466E-84CC-56D02ABC4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
            <a:ext cx="9144000" cy="115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xmlns="" id="{605F91BD-4A17-4F57-B14A-3D7F7AE8816B}"/>
              </a:ext>
            </a:extLst>
          </p:cNvPr>
          <p:cNvSpPr/>
          <p:nvPr/>
        </p:nvSpPr>
        <p:spPr>
          <a:xfrm>
            <a:off x="609600" y="2565318"/>
            <a:ext cx="7924800" cy="1900777"/>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A problem has been identified on the 3rd floor with </a:t>
            </a:r>
            <a:r>
              <a:rPr lang="en-US" sz="1600" b="1" dirty="0"/>
              <a:t>cracks in the masonry</a:t>
            </a:r>
            <a:r>
              <a:rPr lang="en-US" sz="1600" dirty="0"/>
              <a:t>, in the columns of the frame and there are fallen plasters from the walls</a:t>
            </a:r>
          </a:p>
          <a:p>
            <a:pPr marL="285750" indent="-285750">
              <a:lnSpc>
                <a:spcPct val="150000"/>
              </a:lnSpc>
              <a:buFont typeface="Arial" panose="020B0604020202020204" pitchFamily="34" charset="0"/>
              <a:buChar char="•"/>
            </a:pPr>
            <a:r>
              <a:rPr lang="en-US" sz="1600" dirty="0"/>
              <a:t>One of the patients on the third floor is injured by the fall of building materials</a:t>
            </a:r>
          </a:p>
          <a:p>
            <a:pPr marL="285750" indent="-285750">
              <a:lnSpc>
                <a:spcPct val="150000"/>
              </a:lnSpc>
              <a:buFont typeface="Arial" panose="020B0604020202020204" pitchFamily="34" charset="0"/>
              <a:buChar char="•"/>
            </a:pPr>
            <a:r>
              <a:rPr lang="en-US" sz="1600" dirty="0"/>
              <a:t>The emergency exit of the 2nd basement is blocked by a fallen object and hence two persons are trapped but they are not injured</a:t>
            </a:r>
            <a:endParaRPr lang="el-GR" sz="1600" dirty="0"/>
          </a:p>
        </p:txBody>
      </p:sp>
      <p:sp>
        <p:nvSpPr>
          <p:cNvPr id="11" name="TextBox 10">
            <a:extLst>
              <a:ext uri="{FF2B5EF4-FFF2-40B4-BE49-F238E27FC236}">
                <a16:creationId xmlns:a16="http://schemas.microsoft.com/office/drawing/2014/main" xmlns="" id="{572FECD5-F806-4562-BB6D-A997CB77E4FD}"/>
              </a:ext>
            </a:extLst>
          </p:cNvPr>
          <p:cNvSpPr txBox="1"/>
          <p:nvPr/>
        </p:nvSpPr>
        <p:spPr>
          <a:xfrm>
            <a:off x="0" y="1344762"/>
            <a:ext cx="4038600" cy="381000"/>
          </a:xfrm>
          <a:prstGeom prst="rect">
            <a:avLst/>
          </a:prstGeom>
          <a:noFill/>
        </p:spPr>
        <p:txBody>
          <a:bodyPr wrap="square" rtlCol="0">
            <a:spAutoFit/>
          </a:bodyPr>
          <a:lstStyle/>
          <a:p>
            <a:pPr marL="285750" indent="-285750">
              <a:buFont typeface="Wingdings" panose="05000000000000000000" pitchFamily="2" charset="2"/>
              <a:buChar char="§"/>
            </a:pPr>
            <a:r>
              <a:rPr lang="en-US" b="1" dirty="0"/>
              <a:t>After the Earthquake</a:t>
            </a:r>
            <a:endParaRPr lang="el-GR" b="1" dirty="0"/>
          </a:p>
        </p:txBody>
      </p:sp>
      <p:sp>
        <p:nvSpPr>
          <p:cNvPr id="13" name="Rectangle 12">
            <a:extLst>
              <a:ext uri="{FF2B5EF4-FFF2-40B4-BE49-F238E27FC236}">
                <a16:creationId xmlns:a16="http://schemas.microsoft.com/office/drawing/2014/main" xmlns="" id="{715977A2-5FD9-456F-8B67-7E9DA457DAA4}"/>
              </a:ext>
            </a:extLst>
          </p:cNvPr>
          <p:cNvSpPr/>
          <p:nvPr/>
        </p:nvSpPr>
        <p:spPr>
          <a:xfrm>
            <a:off x="184212" y="1910263"/>
            <a:ext cx="8382000" cy="584775"/>
          </a:xfrm>
          <a:prstGeom prst="rect">
            <a:avLst/>
          </a:prstGeom>
        </p:spPr>
        <p:txBody>
          <a:bodyPr wrap="square">
            <a:spAutoFit/>
          </a:bodyPr>
          <a:lstStyle/>
          <a:p>
            <a:pPr marL="285750" indent="-285750">
              <a:buFont typeface="Wingdings" panose="05000000000000000000" pitchFamily="2" charset="2"/>
              <a:buChar char="ü"/>
            </a:pPr>
            <a:r>
              <a:rPr lang="en-US" sz="1600" dirty="0"/>
              <a:t>The </a:t>
            </a:r>
            <a:r>
              <a:rPr lang="en-US" sz="1600" dirty="0" smtClean="0"/>
              <a:t>Technical </a:t>
            </a:r>
            <a:r>
              <a:rPr lang="en-US" sz="1600" dirty="0"/>
              <a:t>Support Team inspects </a:t>
            </a:r>
            <a:r>
              <a:rPr lang="en-US" sz="1600" dirty="0" smtClean="0"/>
              <a:t>immediately the </a:t>
            </a:r>
            <a:r>
              <a:rPr lang="en-US" sz="1600" dirty="0"/>
              <a:t>entire Hospital Unit and </a:t>
            </a:r>
            <a:r>
              <a:rPr lang="en-US" sz="1600" dirty="0" smtClean="0"/>
              <a:t>the Head of the Team informs </a:t>
            </a:r>
            <a:r>
              <a:rPr lang="en-US" sz="1600" dirty="0"/>
              <a:t>the General coordinator (GC):</a:t>
            </a:r>
            <a:endParaRPr lang="el-GR" sz="1600" dirty="0"/>
          </a:p>
        </p:txBody>
      </p:sp>
      <p:sp>
        <p:nvSpPr>
          <p:cNvPr id="14" name="Rectangle 13">
            <a:extLst>
              <a:ext uri="{FF2B5EF4-FFF2-40B4-BE49-F238E27FC236}">
                <a16:creationId xmlns:a16="http://schemas.microsoft.com/office/drawing/2014/main" xmlns="" id="{BF404F50-0C9E-443A-90B4-C845A817BE6C}"/>
              </a:ext>
            </a:extLst>
          </p:cNvPr>
          <p:cNvSpPr/>
          <p:nvPr/>
        </p:nvSpPr>
        <p:spPr>
          <a:xfrm>
            <a:off x="-17755" y="4876800"/>
            <a:ext cx="8583967" cy="646331"/>
          </a:xfrm>
          <a:prstGeom prst="rect">
            <a:avLst/>
          </a:prstGeom>
        </p:spPr>
        <p:txBody>
          <a:bodyPr wrap="square">
            <a:spAutoFit/>
          </a:bodyPr>
          <a:lstStyle/>
          <a:p>
            <a:pPr marL="285750" indent="-285750" algn="ctr">
              <a:buFont typeface="Wingdings" panose="05000000000000000000" pitchFamily="2" charset="2"/>
              <a:buChar char="ü"/>
            </a:pPr>
            <a:r>
              <a:rPr lang="en-US" dirty="0">
                <a:solidFill>
                  <a:srgbClr val="C00000"/>
                </a:solidFill>
              </a:rPr>
              <a:t>The General Coordinator in conjunction with the CEO and the Nursing Director </a:t>
            </a:r>
          </a:p>
          <a:p>
            <a:pPr algn="ctr"/>
            <a:r>
              <a:rPr lang="en-US" b="1" dirty="0">
                <a:solidFill>
                  <a:srgbClr val="C00000"/>
                </a:solidFill>
              </a:rPr>
              <a:t>decides to proceed in partial evacuation of Wing 319-326 </a:t>
            </a:r>
            <a:endParaRPr lang="el-GR" dirty="0">
              <a:solidFill>
                <a:srgbClr val="C00000"/>
              </a:solidFill>
            </a:endParaRPr>
          </a:p>
        </p:txBody>
      </p:sp>
    </p:spTree>
    <p:extLst>
      <p:ext uri="{BB962C8B-B14F-4D97-AF65-F5344CB8AC3E}">
        <p14:creationId xmlns:p14="http://schemas.microsoft.com/office/powerpoint/2010/main" val="3019046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9459298-9F38-495F-B529-9D7F7680BB70}"/>
              </a:ext>
            </a:extLst>
          </p:cNvPr>
          <p:cNvPicPr>
            <a:picLocks noChangeAspect="1"/>
          </p:cNvPicPr>
          <p:nvPr/>
        </p:nvPicPr>
        <p:blipFill>
          <a:blip r:embed="rId2"/>
          <a:stretch>
            <a:fillRect/>
          </a:stretch>
        </p:blipFill>
        <p:spPr>
          <a:xfrm>
            <a:off x="152400" y="3443056"/>
            <a:ext cx="8458200" cy="3414944"/>
          </a:xfrm>
          <a:prstGeom prst="rect">
            <a:avLst/>
          </a:prstGeom>
        </p:spPr>
      </p:pic>
      <p:sp>
        <p:nvSpPr>
          <p:cNvPr id="5" name="Rectangle 4">
            <a:extLst>
              <a:ext uri="{FF2B5EF4-FFF2-40B4-BE49-F238E27FC236}">
                <a16:creationId xmlns:a16="http://schemas.microsoft.com/office/drawing/2014/main" xmlns="" id="{4A862ECF-3A00-42AE-8755-C2C1D2DD385C}"/>
              </a:ext>
            </a:extLst>
          </p:cNvPr>
          <p:cNvSpPr/>
          <p:nvPr/>
        </p:nvSpPr>
        <p:spPr>
          <a:xfrm>
            <a:off x="0" y="1222733"/>
            <a:ext cx="6781800" cy="423449"/>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1600" b="1" dirty="0"/>
              <a:t>Announcement of Evacuation through the Central Speaker System</a:t>
            </a:r>
            <a:endParaRPr lang="el-GR" sz="1600" b="1" dirty="0"/>
          </a:p>
        </p:txBody>
      </p:sp>
      <p:sp>
        <p:nvSpPr>
          <p:cNvPr id="6" name="TextBox 5">
            <a:extLst>
              <a:ext uri="{FF2B5EF4-FFF2-40B4-BE49-F238E27FC236}">
                <a16:creationId xmlns:a16="http://schemas.microsoft.com/office/drawing/2014/main" xmlns="" id="{CECD16C4-83BB-4A3A-AC0D-B5793EDE6CC6}"/>
              </a:ext>
            </a:extLst>
          </p:cNvPr>
          <p:cNvSpPr txBox="1"/>
          <p:nvPr/>
        </p:nvSpPr>
        <p:spPr>
          <a:xfrm>
            <a:off x="0" y="1774518"/>
            <a:ext cx="9144000" cy="338554"/>
          </a:xfrm>
          <a:prstGeom prst="rect">
            <a:avLst/>
          </a:prstGeom>
          <a:noFill/>
        </p:spPr>
        <p:txBody>
          <a:bodyPr wrap="square" rtlCol="0">
            <a:spAutoFit/>
          </a:bodyPr>
          <a:lstStyle/>
          <a:p>
            <a:pPr marL="285750" indent="-285750" algn="just">
              <a:buFont typeface="Wingdings" panose="05000000000000000000" pitchFamily="2" charset="2"/>
              <a:buChar char="ü"/>
            </a:pPr>
            <a:r>
              <a:rPr lang="en-US" sz="1600" b="1" dirty="0"/>
              <a:t>Vertical Evacuation of the 3</a:t>
            </a:r>
            <a:r>
              <a:rPr lang="en-US" sz="1600" b="1" baseline="30000" dirty="0"/>
              <a:t>rd</a:t>
            </a:r>
            <a:r>
              <a:rPr lang="en-US" sz="1600" b="1" dirty="0"/>
              <a:t> floor </a:t>
            </a:r>
            <a:r>
              <a:rPr lang="en-US" sz="1600" dirty="0"/>
              <a:t>to the 2</a:t>
            </a:r>
            <a:r>
              <a:rPr lang="en-US" sz="1600" baseline="30000" dirty="0"/>
              <a:t>nd</a:t>
            </a:r>
            <a:r>
              <a:rPr lang="en-US" sz="1600" dirty="0"/>
              <a:t>  floor through the Central Stairwell (Stairwell A)</a:t>
            </a:r>
            <a:endParaRPr lang="el-GR" sz="1600" dirty="0"/>
          </a:p>
        </p:txBody>
      </p:sp>
      <p:pic>
        <p:nvPicPr>
          <p:cNvPr id="7" name="Picture 6">
            <a:extLst>
              <a:ext uri="{FF2B5EF4-FFF2-40B4-BE49-F238E27FC236}">
                <a16:creationId xmlns:a16="http://schemas.microsoft.com/office/drawing/2014/main" xmlns="" id="{BEDFB1E1-9A1F-48F1-9969-A0D228EE6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5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xmlns="" id="{06F435EF-A0B2-4040-96DA-81E0B0C7FDFB}"/>
              </a:ext>
            </a:extLst>
          </p:cNvPr>
          <p:cNvSpPr/>
          <p:nvPr/>
        </p:nvSpPr>
        <p:spPr>
          <a:xfrm>
            <a:off x="-34031" y="2322151"/>
            <a:ext cx="9144000" cy="1162113"/>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1600" dirty="0"/>
              <a:t>The GC notifies the </a:t>
            </a:r>
            <a:r>
              <a:rPr lang="en-US" sz="1600" b="1" dirty="0"/>
              <a:t>National </a:t>
            </a:r>
            <a:r>
              <a:rPr lang="en-US" sz="1600" b="1" dirty="0" err="1"/>
              <a:t>Instand</a:t>
            </a:r>
            <a:r>
              <a:rPr lang="en-US" sz="1600" b="1" dirty="0"/>
              <a:t> Aid Centre (H.Q.) (E.K.A.B.) </a:t>
            </a:r>
            <a:r>
              <a:rPr lang="en-US" sz="1600" dirty="0"/>
              <a:t>(166) and the </a:t>
            </a:r>
            <a:r>
              <a:rPr lang="en-US" sz="1600" b="1" dirty="0"/>
              <a:t>Hellenic Fire Service </a:t>
            </a:r>
            <a:r>
              <a:rPr lang="en-US" sz="1600" dirty="0"/>
              <a:t>(199) and updates the situation. Two Fire Brigade Vehicles arrive within 15 minutes. A representative of the Fire Safety Team guides the fire fighters at the sites of the search &amp; rescue operation</a:t>
            </a:r>
            <a:endParaRPr lang="el-GR" sz="1600" dirty="0"/>
          </a:p>
        </p:txBody>
      </p:sp>
    </p:spTree>
    <p:extLst>
      <p:ext uri="{BB962C8B-B14F-4D97-AF65-F5344CB8AC3E}">
        <p14:creationId xmlns:p14="http://schemas.microsoft.com/office/powerpoint/2010/main" val="99235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4D3DA56-A6D8-483D-ADE2-61339EA6BB16}"/>
              </a:ext>
            </a:extLst>
          </p:cNvPr>
          <p:cNvSpPr/>
          <p:nvPr/>
        </p:nvSpPr>
        <p:spPr>
          <a:xfrm>
            <a:off x="228599" y="1518562"/>
            <a:ext cx="8077200" cy="1815882"/>
          </a:xfrm>
          <a:prstGeom prst="rect">
            <a:avLst/>
          </a:prstGeom>
        </p:spPr>
        <p:txBody>
          <a:bodyPr wrap="square">
            <a:spAutoFit/>
          </a:bodyPr>
          <a:lstStyle/>
          <a:p>
            <a:r>
              <a:rPr lang="en-US" sz="1600" dirty="0"/>
              <a:t>On the 3rd floor there is a total of:</a:t>
            </a:r>
          </a:p>
          <a:p>
            <a:pPr marL="285750" indent="-285750">
              <a:buFont typeface="Arial" panose="020B0604020202020204" pitchFamily="34" charset="0"/>
              <a:buChar char="•"/>
            </a:pPr>
            <a:r>
              <a:rPr lang="en-US" sz="1600" dirty="0">
                <a:solidFill>
                  <a:srgbClr val="00B050"/>
                </a:solidFill>
              </a:rPr>
              <a:t>10 ambulatory patients</a:t>
            </a:r>
          </a:p>
          <a:p>
            <a:pPr marL="285750" indent="-285750">
              <a:buFont typeface="Arial" panose="020B0604020202020204" pitchFamily="34" charset="0"/>
              <a:buChar char="•"/>
            </a:pPr>
            <a:r>
              <a:rPr lang="en-US" sz="1600" dirty="0">
                <a:solidFill>
                  <a:schemeClr val="accent6">
                    <a:lumMod val="75000"/>
                  </a:schemeClr>
                </a:solidFill>
              </a:rPr>
              <a:t>2 with a wheelchair</a:t>
            </a:r>
          </a:p>
          <a:p>
            <a:pPr marL="285750" indent="-285750">
              <a:buFont typeface="Arial" panose="020B0604020202020204" pitchFamily="34" charset="0"/>
              <a:buChar char="•"/>
            </a:pPr>
            <a:r>
              <a:rPr lang="en-US" sz="1600" dirty="0">
                <a:solidFill>
                  <a:schemeClr val="accent6">
                    <a:lumMod val="75000"/>
                  </a:schemeClr>
                </a:solidFill>
              </a:rPr>
              <a:t>6 newborns</a:t>
            </a:r>
          </a:p>
          <a:p>
            <a:pPr marL="285750" indent="-285750">
              <a:buFont typeface="Arial" panose="020B0604020202020204" pitchFamily="34" charset="0"/>
              <a:buChar char="•"/>
            </a:pPr>
            <a:r>
              <a:rPr lang="en-US" sz="1600" dirty="0"/>
              <a:t>1 doctor</a:t>
            </a:r>
          </a:p>
          <a:p>
            <a:pPr marL="285750" indent="-285750">
              <a:buFont typeface="Arial" panose="020B0604020202020204" pitchFamily="34" charset="0"/>
              <a:buChar char="•"/>
            </a:pPr>
            <a:r>
              <a:rPr lang="en-US" sz="1600" dirty="0"/>
              <a:t>4 nurses</a:t>
            </a:r>
          </a:p>
          <a:p>
            <a:pPr marL="285750" indent="-285750">
              <a:buFont typeface="Arial" panose="020B0604020202020204" pitchFamily="34" charset="0"/>
              <a:buChar char="•"/>
            </a:pPr>
            <a:r>
              <a:rPr lang="en-US" sz="1600" dirty="0"/>
              <a:t>5 guests-escorts</a:t>
            </a:r>
            <a:endParaRPr lang="el-GR" sz="1600" dirty="0"/>
          </a:p>
        </p:txBody>
      </p:sp>
      <p:pic>
        <p:nvPicPr>
          <p:cNvPr id="6" name="Picture 5">
            <a:extLst>
              <a:ext uri="{FF2B5EF4-FFF2-40B4-BE49-F238E27FC236}">
                <a16:creationId xmlns:a16="http://schemas.microsoft.com/office/drawing/2014/main" xmlns="" id="{1B55E5AE-22DF-496E-8FE4-4D16356C5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8"/>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www.leto.gr/articlefiles/1270-236-2013_04_30_gr.jpg">
            <a:extLst>
              <a:ext uri="{FF2B5EF4-FFF2-40B4-BE49-F238E27FC236}">
                <a16:creationId xmlns:a16="http://schemas.microsoft.com/office/drawing/2014/main" xmlns="" id="{F6F3534A-138A-4520-A4DC-B5EDD818D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6832"/>
            <a:ext cx="3388681" cy="2031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1B97F2ED-1DBF-4B7B-8766-3FD5A257141A}"/>
              </a:ext>
            </a:extLst>
          </p:cNvPr>
          <p:cNvSpPr txBox="1"/>
          <p:nvPr/>
        </p:nvSpPr>
        <p:spPr>
          <a:xfrm>
            <a:off x="4361340" y="3233707"/>
            <a:ext cx="3809999" cy="338554"/>
          </a:xfrm>
          <a:prstGeom prst="rect">
            <a:avLst/>
          </a:prstGeom>
          <a:noFill/>
        </p:spPr>
        <p:txBody>
          <a:bodyPr wrap="square" rtlCol="0">
            <a:spAutoFit/>
          </a:bodyPr>
          <a:lstStyle/>
          <a:p>
            <a:r>
              <a:rPr lang="en-US" sz="1600" dirty="0"/>
              <a:t>Room of the Wing 319-326 at Leto Hospital </a:t>
            </a:r>
            <a:endParaRPr lang="el-GR" sz="1600" dirty="0"/>
          </a:p>
        </p:txBody>
      </p:sp>
      <p:sp>
        <p:nvSpPr>
          <p:cNvPr id="10" name="Rectangle 9">
            <a:extLst>
              <a:ext uri="{FF2B5EF4-FFF2-40B4-BE49-F238E27FC236}">
                <a16:creationId xmlns:a16="http://schemas.microsoft.com/office/drawing/2014/main" xmlns="" id="{836B2241-A726-412A-A7B2-95457CCF9119}"/>
              </a:ext>
            </a:extLst>
          </p:cNvPr>
          <p:cNvSpPr/>
          <p:nvPr/>
        </p:nvSpPr>
        <p:spPr>
          <a:xfrm>
            <a:off x="-35512" y="4362511"/>
            <a:ext cx="4226511" cy="830997"/>
          </a:xfrm>
          <a:prstGeom prst="rect">
            <a:avLst/>
          </a:prstGeom>
        </p:spPr>
        <p:txBody>
          <a:bodyPr wrap="square">
            <a:spAutoFit/>
          </a:bodyPr>
          <a:lstStyle/>
          <a:p>
            <a:pPr marL="285750" indent="-285750">
              <a:buFont typeface="Wingdings" panose="05000000000000000000" pitchFamily="2" charset="2"/>
              <a:buChar char="ü"/>
            </a:pPr>
            <a:r>
              <a:rPr lang="en-US" sz="1600" dirty="0"/>
              <a:t>The 6 newborns of the 3</a:t>
            </a:r>
            <a:r>
              <a:rPr lang="en-US" sz="1600" baseline="30000" dirty="0"/>
              <a:t>rd</a:t>
            </a:r>
            <a:r>
              <a:rPr lang="en-US" sz="1600" dirty="0"/>
              <a:t> floor are transferred to the </a:t>
            </a:r>
            <a:r>
              <a:rPr lang="en-US" sz="1600" b="1" dirty="0"/>
              <a:t>Infants Intensive Care Unit of the 2</a:t>
            </a:r>
            <a:r>
              <a:rPr lang="en-US" sz="1600" b="1" baseline="30000" dirty="0"/>
              <a:t>nd</a:t>
            </a:r>
            <a:r>
              <a:rPr lang="en-US" sz="1600" b="1" dirty="0"/>
              <a:t> floor</a:t>
            </a:r>
            <a:endParaRPr lang="el-GR" sz="1600" b="1" dirty="0"/>
          </a:p>
        </p:txBody>
      </p:sp>
      <p:pic>
        <p:nvPicPr>
          <p:cNvPr id="11" name="Picture 8" descr="http://www.leto.gr/articlefiles/1276-260-2013_04_30_gr.jpg">
            <a:extLst>
              <a:ext uri="{FF2B5EF4-FFF2-40B4-BE49-F238E27FC236}">
                <a16:creationId xmlns:a16="http://schemas.microsoft.com/office/drawing/2014/main" xmlns="" id="{83438D5A-5660-4974-8B41-69BBC6E80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39113"/>
            <a:ext cx="3581399" cy="270879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F8B7683E-B934-4E14-9D0B-EABF016D12EC}"/>
              </a:ext>
            </a:extLst>
          </p:cNvPr>
          <p:cNvSpPr/>
          <p:nvPr/>
        </p:nvSpPr>
        <p:spPr>
          <a:xfrm>
            <a:off x="4267200" y="6547905"/>
            <a:ext cx="4967001" cy="338554"/>
          </a:xfrm>
          <a:prstGeom prst="rect">
            <a:avLst/>
          </a:prstGeom>
        </p:spPr>
        <p:txBody>
          <a:bodyPr wrap="none">
            <a:spAutoFit/>
          </a:bodyPr>
          <a:lstStyle/>
          <a:p>
            <a:r>
              <a:rPr lang="en-US" sz="1600" dirty="0"/>
              <a:t>Infants Intensive Care Unit of the 2</a:t>
            </a:r>
            <a:r>
              <a:rPr lang="en-US" sz="1600" baseline="30000" dirty="0"/>
              <a:t>nd</a:t>
            </a:r>
            <a:r>
              <a:rPr lang="en-US" sz="1600" dirty="0"/>
              <a:t> floor at Leto Hospital</a:t>
            </a:r>
            <a:endParaRPr lang="el-GR" sz="1600" dirty="0"/>
          </a:p>
        </p:txBody>
      </p:sp>
      <p:sp>
        <p:nvSpPr>
          <p:cNvPr id="13" name="Rectangle 12">
            <a:extLst>
              <a:ext uri="{FF2B5EF4-FFF2-40B4-BE49-F238E27FC236}">
                <a16:creationId xmlns:a16="http://schemas.microsoft.com/office/drawing/2014/main" xmlns="" id="{71871491-18ED-4F9C-BAE4-F9CF55B2BBEC}"/>
              </a:ext>
            </a:extLst>
          </p:cNvPr>
          <p:cNvSpPr/>
          <p:nvPr/>
        </p:nvSpPr>
        <p:spPr>
          <a:xfrm>
            <a:off x="-35512" y="5445657"/>
            <a:ext cx="4378912" cy="1323439"/>
          </a:xfrm>
          <a:prstGeom prst="rect">
            <a:avLst/>
          </a:prstGeom>
        </p:spPr>
        <p:txBody>
          <a:bodyPr wrap="square">
            <a:spAutoFit/>
          </a:bodyPr>
          <a:lstStyle/>
          <a:p>
            <a:pPr marL="285750" indent="-285750">
              <a:buFont typeface="Wingdings" panose="05000000000000000000" pitchFamily="2" charset="2"/>
              <a:buChar char="ü"/>
            </a:pPr>
            <a:r>
              <a:rPr lang="en-US" sz="1600" dirty="0"/>
              <a:t>The Head of the Evacuation Team asks the Coordinator for the </a:t>
            </a:r>
            <a:r>
              <a:rPr lang="en-US" sz="1600" b="1" dirty="0"/>
              <a:t>assistance of four people to help the 2 wheelchair patients</a:t>
            </a:r>
            <a:r>
              <a:rPr lang="en-US" sz="1600" dirty="0"/>
              <a:t> </a:t>
            </a:r>
            <a:r>
              <a:rPr lang="en-US" sz="1600" b="1" dirty="0"/>
              <a:t>to</a:t>
            </a:r>
            <a:r>
              <a:rPr lang="en-US" sz="1600" dirty="0"/>
              <a:t> </a:t>
            </a:r>
            <a:r>
              <a:rPr lang="en-US" sz="1600" b="1" dirty="0"/>
              <a:t>evacuate</a:t>
            </a:r>
            <a:r>
              <a:rPr lang="en-US" sz="1600" dirty="0"/>
              <a:t> through the Stairwell A and be transferred to the </a:t>
            </a:r>
            <a:r>
              <a:rPr lang="en-US" sz="1600" b="1" dirty="0"/>
              <a:t>2</a:t>
            </a:r>
            <a:r>
              <a:rPr lang="en-US" sz="1600" b="1" baseline="30000" dirty="0"/>
              <a:t>nd</a:t>
            </a:r>
            <a:r>
              <a:rPr lang="en-US" sz="1600" b="1" dirty="0"/>
              <a:t> Floor’s Lobby Area </a:t>
            </a:r>
            <a:r>
              <a:rPr lang="en-US" sz="1600" dirty="0"/>
              <a:t>(Refuge Area)</a:t>
            </a:r>
            <a:endParaRPr lang="el-GR" sz="1600" dirty="0"/>
          </a:p>
        </p:txBody>
      </p:sp>
    </p:spTree>
    <p:extLst>
      <p:ext uri="{BB962C8B-B14F-4D97-AF65-F5344CB8AC3E}">
        <p14:creationId xmlns:p14="http://schemas.microsoft.com/office/powerpoint/2010/main" val="138564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D817450-69F2-4970-B2D0-48586878F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8E57157B-206A-46C0-9AC5-5271410CA074}"/>
              </a:ext>
            </a:extLst>
          </p:cNvPr>
          <p:cNvSpPr txBox="1"/>
          <p:nvPr/>
        </p:nvSpPr>
        <p:spPr>
          <a:xfrm>
            <a:off x="152400" y="1371600"/>
            <a:ext cx="3276600" cy="400110"/>
          </a:xfrm>
          <a:prstGeom prst="rect">
            <a:avLst/>
          </a:prstGeom>
          <a:noFill/>
        </p:spPr>
        <p:txBody>
          <a:bodyPr wrap="square" rtlCol="0">
            <a:spAutoFit/>
          </a:bodyPr>
          <a:lstStyle/>
          <a:p>
            <a:pPr marL="285750" indent="-285750">
              <a:buFont typeface="Wingdings" panose="05000000000000000000" pitchFamily="2" charset="2"/>
              <a:buChar char="q"/>
            </a:pPr>
            <a:r>
              <a:rPr lang="en-US" sz="2000" b="1" dirty="0"/>
              <a:t>The Fire Scenario</a:t>
            </a:r>
            <a:endParaRPr lang="el-GR" sz="2000" b="1" dirty="0"/>
          </a:p>
        </p:txBody>
      </p:sp>
      <p:sp>
        <p:nvSpPr>
          <p:cNvPr id="6" name="Rectangle 5">
            <a:extLst>
              <a:ext uri="{FF2B5EF4-FFF2-40B4-BE49-F238E27FC236}">
                <a16:creationId xmlns:a16="http://schemas.microsoft.com/office/drawing/2014/main" xmlns="" id="{A8F794D9-7FE7-4C31-AF9B-81C6518A042F}"/>
              </a:ext>
            </a:extLst>
          </p:cNvPr>
          <p:cNvSpPr/>
          <p:nvPr/>
        </p:nvSpPr>
        <p:spPr>
          <a:xfrm>
            <a:off x="152400" y="1997839"/>
            <a:ext cx="8763000" cy="1477328"/>
          </a:xfrm>
          <a:prstGeom prst="rect">
            <a:avLst/>
          </a:prstGeom>
        </p:spPr>
        <p:txBody>
          <a:bodyPr wrap="square">
            <a:spAutoFit/>
          </a:bodyPr>
          <a:lstStyle/>
          <a:p>
            <a:r>
              <a:rPr lang="en-US" b="1" dirty="0"/>
              <a:t>On October 10, 2018 at 12:00 pm, a fire breaks out at the kitchen area, which is located at the 1st basement of the Hospital. Dense smoke is produced, which is mainly dispersed internally on the ground floor (Central Lobby of the Hospital) and partially on the first floor, where the Infants Intensive Care Unit (IICU) is situated. The outside windows of the IICU are always closed and the air condition is continuously in operation.</a:t>
            </a:r>
            <a:endParaRPr lang="el-GR" b="1" dirty="0"/>
          </a:p>
        </p:txBody>
      </p:sp>
      <p:pic>
        <p:nvPicPr>
          <p:cNvPr id="7" name="Picture 4" descr="http://www.leto.gr/articlefiles/1278-268-2013_04_30_gr.jpg">
            <a:extLst>
              <a:ext uri="{FF2B5EF4-FFF2-40B4-BE49-F238E27FC236}">
                <a16:creationId xmlns:a16="http://schemas.microsoft.com/office/drawing/2014/main" xmlns="" id="{97DC2956-5E2D-4257-8B39-51AEEBC89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371" y="3947755"/>
            <a:ext cx="4370551" cy="2376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323B0AFD-CE54-46D2-8870-A8807990C47D}"/>
              </a:ext>
            </a:extLst>
          </p:cNvPr>
          <p:cNvSpPr/>
          <p:nvPr/>
        </p:nvSpPr>
        <p:spPr>
          <a:xfrm>
            <a:off x="2217031" y="6324242"/>
            <a:ext cx="4812151" cy="369332"/>
          </a:xfrm>
          <a:prstGeom prst="rect">
            <a:avLst/>
          </a:prstGeom>
        </p:spPr>
        <p:txBody>
          <a:bodyPr wrap="none">
            <a:spAutoFit/>
          </a:bodyPr>
          <a:lstStyle/>
          <a:p>
            <a:r>
              <a:rPr lang="en-US" dirty="0"/>
              <a:t>Central Lobby of the Leto Hospital (Ground Floor)</a:t>
            </a:r>
            <a:endParaRPr lang="el-GR" dirty="0"/>
          </a:p>
        </p:txBody>
      </p:sp>
    </p:spTree>
    <p:extLst>
      <p:ext uri="{BB962C8B-B14F-4D97-AF65-F5344CB8AC3E}">
        <p14:creationId xmlns:p14="http://schemas.microsoft.com/office/powerpoint/2010/main" val="963020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1172</Words>
  <Application>Microsoft Office PowerPoint</Application>
  <PresentationFormat>On-screen Show (4:3)</PresentationFormat>
  <Paragraphs>87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HygeiaGroup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dc:creator>
  <cp:lastModifiedBy>SOFIA</cp:lastModifiedBy>
  <cp:revision>195</cp:revision>
  <dcterms:created xsi:type="dcterms:W3CDTF">2016-11-26T15:21:15Z</dcterms:created>
  <dcterms:modified xsi:type="dcterms:W3CDTF">2018-10-31T12:16:54Z</dcterms:modified>
</cp:coreProperties>
</file>