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60" r:id="rId2"/>
    <p:sldId id="261" r:id="rId3"/>
    <p:sldId id="275" r:id="rId4"/>
    <p:sldId id="262" r:id="rId5"/>
    <p:sldId id="263" r:id="rId6"/>
    <p:sldId id="264" r:id="rId7"/>
    <p:sldId id="276" r:id="rId8"/>
    <p:sldId id="273" r:id="rId9"/>
    <p:sldId id="269" r:id="rId10"/>
    <p:sldId id="268" r:id="rId11"/>
    <p:sldId id="270" r:id="rId12"/>
    <p:sldId id="271" r:id="rId13"/>
    <p:sldId id="265" r:id="rId14"/>
    <p:sldId id="266" r:id="rId15"/>
    <p:sldId id="267" r:id="rId16"/>
    <p:sldId id="272" r:id="rId17"/>
  </p:sldIdLst>
  <p:sldSz cx="9144000" cy="6858000" type="screen4x3"/>
  <p:notesSz cx="6819900" cy="9918700"/>
  <p:defaultTextStyle>
    <a:defPPr>
      <a:defRPr lang="en-IE"/>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303" autoAdjust="0"/>
    <p:restoredTop sz="90510" autoAdjust="0"/>
  </p:normalViewPr>
  <p:slideViewPr>
    <p:cSldViewPr>
      <p:cViewPr varScale="1">
        <p:scale>
          <a:sx n="60" d="100"/>
          <a:sy n="60" d="100"/>
        </p:scale>
        <p:origin x="-708"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54586" cy="49641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IE" altLang="en-US"/>
          </a:p>
        </p:txBody>
      </p:sp>
      <p:sp>
        <p:nvSpPr>
          <p:cNvPr id="69635" name="Rectangle 3"/>
          <p:cNvSpPr>
            <a:spLocks noGrp="1" noChangeArrowheads="1"/>
          </p:cNvSpPr>
          <p:nvPr>
            <p:ph type="dt" sz="quarter" idx="1"/>
          </p:nvPr>
        </p:nvSpPr>
        <p:spPr bwMode="auto">
          <a:xfrm>
            <a:off x="3863690" y="0"/>
            <a:ext cx="2954586" cy="49641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IE" altLang="en-US"/>
          </a:p>
        </p:txBody>
      </p:sp>
      <p:sp>
        <p:nvSpPr>
          <p:cNvPr id="69636" name="Rectangle 4"/>
          <p:cNvSpPr>
            <a:spLocks noGrp="1" noChangeArrowheads="1"/>
          </p:cNvSpPr>
          <p:nvPr>
            <p:ph type="ftr" sz="quarter" idx="2"/>
          </p:nvPr>
        </p:nvSpPr>
        <p:spPr bwMode="auto">
          <a:xfrm>
            <a:off x="0" y="9420703"/>
            <a:ext cx="2954586" cy="496411"/>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IE" altLang="en-US"/>
          </a:p>
        </p:txBody>
      </p:sp>
      <p:sp>
        <p:nvSpPr>
          <p:cNvPr id="69637" name="Rectangle 5"/>
          <p:cNvSpPr>
            <a:spLocks noGrp="1" noChangeArrowheads="1"/>
          </p:cNvSpPr>
          <p:nvPr>
            <p:ph type="sldNum" sz="quarter" idx="3"/>
          </p:nvPr>
        </p:nvSpPr>
        <p:spPr bwMode="auto">
          <a:xfrm>
            <a:off x="3863690" y="9420703"/>
            <a:ext cx="2954586" cy="496411"/>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175ACED-E507-4458-9E4B-2D87F1BDF211}" type="slidenum">
              <a:rPr lang="en-IE" altLang="en-US"/>
              <a:pPr/>
              <a:t>‹N°›</a:t>
            </a:fld>
            <a:endParaRPr lang="en-IE" altLang="en-US"/>
          </a:p>
        </p:txBody>
      </p:sp>
    </p:spTree>
    <p:extLst>
      <p:ext uri="{BB962C8B-B14F-4D97-AF65-F5344CB8AC3E}">
        <p14:creationId xmlns:p14="http://schemas.microsoft.com/office/powerpoint/2010/main" val="1389571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54586" cy="49641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IE" altLang="en-US"/>
          </a:p>
        </p:txBody>
      </p:sp>
      <p:sp>
        <p:nvSpPr>
          <p:cNvPr id="58371" name="Rectangle 3"/>
          <p:cNvSpPr>
            <a:spLocks noGrp="1" noChangeArrowheads="1"/>
          </p:cNvSpPr>
          <p:nvPr>
            <p:ph type="dt" idx="1"/>
          </p:nvPr>
        </p:nvSpPr>
        <p:spPr bwMode="auto">
          <a:xfrm>
            <a:off x="3863690" y="0"/>
            <a:ext cx="2954586" cy="496411"/>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IE" altLang="en-US"/>
          </a:p>
        </p:txBody>
      </p:sp>
      <p:sp>
        <p:nvSpPr>
          <p:cNvPr id="3076" name="Rectangle 4"/>
          <p:cNvSpPr>
            <a:spLocks noGrp="1" noRot="1" noChangeAspect="1" noChangeArrowheads="1" noTextEdit="1"/>
          </p:cNvSpPr>
          <p:nvPr>
            <p:ph type="sldImg" idx="2"/>
          </p:nvPr>
        </p:nvSpPr>
        <p:spPr bwMode="auto">
          <a:xfrm>
            <a:off x="931863" y="744538"/>
            <a:ext cx="4957762" cy="3717925"/>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1828" y="4711939"/>
            <a:ext cx="5456245" cy="4462939"/>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IE" altLang="en-US" noProof="0" smtClean="0"/>
              <a:t>Click to edit Master text styles</a:t>
            </a:r>
          </a:p>
          <a:p>
            <a:pPr lvl="1"/>
            <a:r>
              <a:rPr lang="en-IE" altLang="en-US" noProof="0" smtClean="0"/>
              <a:t>Second level</a:t>
            </a:r>
          </a:p>
          <a:p>
            <a:pPr lvl="2"/>
            <a:r>
              <a:rPr lang="en-IE" altLang="en-US" noProof="0" smtClean="0"/>
              <a:t>Third level</a:t>
            </a:r>
          </a:p>
          <a:p>
            <a:pPr lvl="3"/>
            <a:r>
              <a:rPr lang="en-IE" altLang="en-US" noProof="0" smtClean="0"/>
              <a:t>Fourth level</a:t>
            </a:r>
          </a:p>
          <a:p>
            <a:pPr lvl="4"/>
            <a:r>
              <a:rPr lang="en-IE" altLang="en-US" noProof="0" smtClean="0"/>
              <a:t>Fifth level</a:t>
            </a:r>
          </a:p>
        </p:txBody>
      </p:sp>
      <p:sp>
        <p:nvSpPr>
          <p:cNvPr id="58374" name="Rectangle 6"/>
          <p:cNvSpPr>
            <a:spLocks noGrp="1" noChangeArrowheads="1"/>
          </p:cNvSpPr>
          <p:nvPr>
            <p:ph type="ftr" sz="quarter" idx="4"/>
          </p:nvPr>
        </p:nvSpPr>
        <p:spPr bwMode="auto">
          <a:xfrm>
            <a:off x="0" y="9420703"/>
            <a:ext cx="2954586" cy="496411"/>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IE" altLang="en-US"/>
          </a:p>
        </p:txBody>
      </p:sp>
      <p:sp>
        <p:nvSpPr>
          <p:cNvPr id="58375" name="Rectangle 7"/>
          <p:cNvSpPr>
            <a:spLocks noGrp="1" noChangeArrowheads="1"/>
          </p:cNvSpPr>
          <p:nvPr>
            <p:ph type="sldNum" sz="quarter" idx="5"/>
          </p:nvPr>
        </p:nvSpPr>
        <p:spPr bwMode="auto">
          <a:xfrm>
            <a:off x="3863690" y="9420703"/>
            <a:ext cx="2954586" cy="496411"/>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38B209A-627E-479C-95D3-442895B1C0BD}" type="slidenum">
              <a:rPr lang="en-IE" altLang="en-US"/>
              <a:pPr/>
              <a:t>‹N°›</a:t>
            </a:fld>
            <a:endParaRPr lang="en-IE" altLang="en-US"/>
          </a:p>
        </p:txBody>
      </p:sp>
    </p:spTree>
    <p:extLst>
      <p:ext uri="{BB962C8B-B14F-4D97-AF65-F5344CB8AC3E}">
        <p14:creationId xmlns:p14="http://schemas.microsoft.com/office/powerpoint/2010/main" val="3331045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smtClean="0"/>
          </a:p>
        </p:txBody>
      </p:sp>
      <p:sp>
        <p:nvSpPr>
          <p:cNvPr id="10244" name="Slide Number Placeholder 3"/>
          <p:cNvSpPr>
            <a:spLocks noGrp="1"/>
          </p:cNvSpPr>
          <p:nvPr>
            <p:ph type="sldNum" sz="quarter" idx="5"/>
          </p:nvPr>
        </p:nvSpPr>
        <p:spPr>
          <a:noFill/>
          <a:ln>
            <a:miter lim="800000"/>
            <a:headEnd/>
            <a:tailEnd/>
          </a:ln>
        </p:spPr>
        <p:txBody>
          <a:bodyPr/>
          <a:lstStyle/>
          <a:p>
            <a:fld id="{AE5A2469-3B44-4330-A430-A5B021AA8D72}" type="slidenum">
              <a:rPr lang="en-IE" altLang="en-US"/>
              <a:pPr/>
              <a:t>5</a:t>
            </a:fld>
            <a:endParaRPr lang="en-I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dirty="0" smtClean="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grpSp>
      </p:grpSp>
      <p:sp>
        <p:nvSpPr>
          <p:cNvPr id="133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IE" altLang="en-US" noProof="0" smtClean="0"/>
              <a:t>Click to edit Master title style</a:t>
            </a:r>
          </a:p>
        </p:txBody>
      </p:sp>
      <p:sp>
        <p:nvSpPr>
          <p:cNvPr id="133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IE" alt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IE" altLang="en-US"/>
          </a:p>
        </p:txBody>
      </p:sp>
      <p:sp>
        <p:nvSpPr>
          <p:cNvPr id="19" name="Rectangle 17"/>
          <p:cNvSpPr>
            <a:spLocks noGrp="1" noChangeArrowheads="1"/>
          </p:cNvSpPr>
          <p:nvPr>
            <p:ph type="ftr" sz="quarter" idx="11"/>
          </p:nvPr>
        </p:nvSpPr>
        <p:spPr/>
        <p:txBody>
          <a:bodyPr/>
          <a:lstStyle>
            <a:lvl1pPr>
              <a:defRPr/>
            </a:lvl1pPr>
          </a:lstStyle>
          <a:p>
            <a:pPr>
              <a:defRPr/>
            </a:pPr>
            <a:endParaRPr lang="en-IE" altLang="en-US"/>
          </a:p>
        </p:txBody>
      </p:sp>
      <p:sp>
        <p:nvSpPr>
          <p:cNvPr id="20" name="Rectangle 18"/>
          <p:cNvSpPr>
            <a:spLocks noGrp="1" noChangeArrowheads="1"/>
          </p:cNvSpPr>
          <p:nvPr>
            <p:ph type="sldNum" sz="quarter" idx="12"/>
          </p:nvPr>
        </p:nvSpPr>
        <p:spPr/>
        <p:txBody>
          <a:bodyPr/>
          <a:lstStyle>
            <a:lvl1pPr>
              <a:defRPr/>
            </a:lvl1pPr>
          </a:lstStyle>
          <a:p>
            <a:fld id="{D8B211BE-FD46-4092-B1BD-25F102AD150F}" type="slidenum">
              <a:rPr lang="en-IE" altLang="en-US"/>
              <a:pPr/>
              <a:t>‹N°›</a:t>
            </a:fld>
            <a:endParaRPr lang="en-IE"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
          <p:cNvSpPr>
            <a:spLocks noGrp="1" noChangeArrowheads="1"/>
          </p:cNvSpPr>
          <p:nvPr>
            <p:ph type="ftr" sz="quarter" idx="10"/>
          </p:nvPr>
        </p:nvSpPr>
        <p:spPr>
          <a:ln/>
        </p:spPr>
        <p:txBody>
          <a:bodyPr/>
          <a:lstStyle>
            <a:lvl1pPr>
              <a:defRPr/>
            </a:lvl1pPr>
          </a:lstStyle>
          <a:p>
            <a:pPr>
              <a:defRPr/>
            </a:pPr>
            <a:endParaRPr lang="en-IE" altLang="en-US"/>
          </a:p>
        </p:txBody>
      </p:sp>
      <p:sp>
        <p:nvSpPr>
          <p:cNvPr id="5" name="Rectangle 3"/>
          <p:cNvSpPr>
            <a:spLocks noGrp="1" noChangeArrowheads="1"/>
          </p:cNvSpPr>
          <p:nvPr>
            <p:ph type="sldNum" sz="quarter" idx="11"/>
          </p:nvPr>
        </p:nvSpPr>
        <p:spPr>
          <a:ln/>
        </p:spPr>
        <p:txBody>
          <a:bodyPr/>
          <a:lstStyle>
            <a:lvl1pPr>
              <a:defRPr/>
            </a:lvl1pPr>
          </a:lstStyle>
          <a:p>
            <a:fld id="{4EF5029E-6439-43FA-B0DB-5619491044B7}" type="slidenum">
              <a:rPr lang="en-IE" altLang="en-US"/>
              <a:pPr/>
              <a:t>‹N°›</a:t>
            </a:fld>
            <a:endParaRPr lang="en-IE"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IE"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
          <p:cNvSpPr>
            <a:spLocks noGrp="1" noChangeArrowheads="1"/>
          </p:cNvSpPr>
          <p:nvPr>
            <p:ph type="ftr" sz="quarter" idx="10"/>
          </p:nvPr>
        </p:nvSpPr>
        <p:spPr>
          <a:ln/>
        </p:spPr>
        <p:txBody>
          <a:bodyPr/>
          <a:lstStyle>
            <a:lvl1pPr>
              <a:defRPr/>
            </a:lvl1pPr>
          </a:lstStyle>
          <a:p>
            <a:pPr>
              <a:defRPr/>
            </a:pPr>
            <a:endParaRPr lang="en-IE" altLang="en-US"/>
          </a:p>
        </p:txBody>
      </p:sp>
      <p:sp>
        <p:nvSpPr>
          <p:cNvPr id="5" name="Rectangle 3"/>
          <p:cNvSpPr>
            <a:spLocks noGrp="1" noChangeArrowheads="1"/>
          </p:cNvSpPr>
          <p:nvPr>
            <p:ph type="sldNum" sz="quarter" idx="11"/>
          </p:nvPr>
        </p:nvSpPr>
        <p:spPr>
          <a:ln/>
        </p:spPr>
        <p:txBody>
          <a:bodyPr/>
          <a:lstStyle>
            <a:lvl1pPr>
              <a:defRPr/>
            </a:lvl1pPr>
          </a:lstStyle>
          <a:p>
            <a:fld id="{4A53E256-73B4-4DAF-8C90-AF3B73EF8498}" type="slidenum">
              <a:rPr lang="en-IE" altLang="en-US"/>
              <a:pPr/>
              <a:t>‹N°›</a:t>
            </a:fld>
            <a:endParaRPr lang="en-IE"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IE"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2"/>
          <p:cNvSpPr>
            <a:spLocks noGrp="1" noChangeArrowheads="1"/>
          </p:cNvSpPr>
          <p:nvPr>
            <p:ph type="ftr" sz="quarter" idx="10"/>
          </p:nvPr>
        </p:nvSpPr>
        <p:spPr>
          <a:ln/>
        </p:spPr>
        <p:txBody>
          <a:bodyPr/>
          <a:lstStyle>
            <a:lvl1pPr>
              <a:defRPr/>
            </a:lvl1pPr>
          </a:lstStyle>
          <a:p>
            <a:pPr>
              <a:defRPr/>
            </a:pPr>
            <a:endParaRPr lang="en-IE" altLang="en-US"/>
          </a:p>
        </p:txBody>
      </p:sp>
      <p:sp>
        <p:nvSpPr>
          <p:cNvPr id="5" name="Rectangle 3"/>
          <p:cNvSpPr>
            <a:spLocks noGrp="1" noChangeArrowheads="1"/>
          </p:cNvSpPr>
          <p:nvPr>
            <p:ph type="sldNum" sz="quarter" idx="11"/>
          </p:nvPr>
        </p:nvSpPr>
        <p:spPr>
          <a:ln/>
        </p:spPr>
        <p:txBody>
          <a:bodyPr/>
          <a:lstStyle>
            <a:lvl1pPr>
              <a:defRPr/>
            </a:lvl1pPr>
          </a:lstStyle>
          <a:p>
            <a:fld id="{ADDB0DC9-9587-41F0-A6F8-7325C484AF79}" type="slidenum">
              <a:rPr lang="en-IE" altLang="en-US"/>
              <a:pPr/>
              <a:t>‹N°›</a:t>
            </a:fld>
            <a:endParaRPr lang="en-IE"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IE"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IE" altLang="en-US"/>
          </a:p>
        </p:txBody>
      </p:sp>
      <p:sp>
        <p:nvSpPr>
          <p:cNvPr id="5" name="Rectangle 3"/>
          <p:cNvSpPr>
            <a:spLocks noGrp="1" noChangeArrowheads="1"/>
          </p:cNvSpPr>
          <p:nvPr>
            <p:ph type="sldNum" sz="quarter" idx="11"/>
          </p:nvPr>
        </p:nvSpPr>
        <p:spPr>
          <a:ln/>
        </p:spPr>
        <p:txBody>
          <a:bodyPr/>
          <a:lstStyle>
            <a:lvl1pPr>
              <a:defRPr/>
            </a:lvl1pPr>
          </a:lstStyle>
          <a:p>
            <a:fld id="{2D3A34D1-8D35-4AED-AA02-9BD3E31B3228}" type="slidenum">
              <a:rPr lang="en-IE" altLang="en-US"/>
              <a:pPr/>
              <a:t>‹N°›</a:t>
            </a:fld>
            <a:endParaRPr lang="en-IE"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IE"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2"/>
          <p:cNvSpPr>
            <a:spLocks noGrp="1" noChangeArrowheads="1"/>
          </p:cNvSpPr>
          <p:nvPr>
            <p:ph type="ftr" sz="quarter" idx="10"/>
          </p:nvPr>
        </p:nvSpPr>
        <p:spPr>
          <a:ln/>
        </p:spPr>
        <p:txBody>
          <a:bodyPr/>
          <a:lstStyle>
            <a:lvl1pPr>
              <a:defRPr/>
            </a:lvl1pPr>
          </a:lstStyle>
          <a:p>
            <a:pPr>
              <a:defRPr/>
            </a:pPr>
            <a:endParaRPr lang="en-IE" altLang="en-US"/>
          </a:p>
        </p:txBody>
      </p:sp>
      <p:sp>
        <p:nvSpPr>
          <p:cNvPr id="6" name="Rectangle 3"/>
          <p:cNvSpPr>
            <a:spLocks noGrp="1" noChangeArrowheads="1"/>
          </p:cNvSpPr>
          <p:nvPr>
            <p:ph type="sldNum" sz="quarter" idx="11"/>
          </p:nvPr>
        </p:nvSpPr>
        <p:spPr>
          <a:ln/>
        </p:spPr>
        <p:txBody>
          <a:bodyPr/>
          <a:lstStyle>
            <a:lvl1pPr>
              <a:defRPr/>
            </a:lvl1pPr>
          </a:lstStyle>
          <a:p>
            <a:fld id="{B73B39F1-EF8E-46E7-970B-824CCD3F2ED8}" type="slidenum">
              <a:rPr lang="en-IE" altLang="en-US"/>
              <a:pPr/>
              <a:t>‹N°›</a:t>
            </a:fld>
            <a:endParaRPr lang="en-IE"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IE"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Rectangle 2"/>
          <p:cNvSpPr>
            <a:spLocks noGrp="1" noChangeArrowheads="1"/>
          </p:cNvSpPr>
          <p:nvPr>
            <p:ph type="ftr" sz="quarter" idx="10"/>
          </p:nvPr>
        </p:nvSpPr>
        <p:spPr>
          <a:ln/>
        </p:spPr>
        <p:txBody>
          <a:bodyPr/>
          <a:lstStyle>
            <a:lvl1pPr>
              <a:defRPr/>
            </a:lvl1pPr>
          </a:lstStyle>
          <a:p>
            <a:pPr>
              <a:defRPr/>
            </a:pPr>
            <a:endParaRPr lang="en-IE" altLang="en-US"/>
          </a:p>
        </p:txBody>
      </p:sp>
      <p:sp>
        <p:nvSpPr>
          <p:cNvPr id="8" name="Rectangle 3"/>
          <p:cNvSpPr>
            <a:spLocks noGrp="1" noChangeArrowheads="1"/>
          </p:cNvSpPr>
          <p:nvPr>
            <p:ph type="sldNum" sz="quarter" idx="11"/>
          </p:nvPr>
        </p:nvSpPr>
        <p:spPr>
          <a:ln/>
        </p:spPr>
        <p:txBody>
          <a:bodyPr/>
          <a:lstStyle>
            <a:lvl1pPr>
              <a:defRPr/>
            </a:lvl1pPr>
          </a:lstStyle>
          <a:p>
            <a:fld id="{2EC531F0-CA8F-46E5-814E-50159311BDE5}" type="slidenum">
              <a:rPr lang="en-IE" altLang="en-US"/>
              <a:pPr/>
              <a:t>‹N°›</a:t>
            </a:fld>
            <a:endParaRPr lang="en-IE" altLang="en-US"/>
          </a:p>
        </p:txBody>
      </p:sp>
      <p:sp>
        <p:nvSpPr>
          <p:cNvPr id="9" name="Rectangle 16"/>
          <p:cNvSpPr>
            <a:spLocks noGrp="1" noChangeArrowheads="1"/>
          </p:cNvSpPr>
          <p:nvPr>
            <p:ph type="dt" sz="half" idx="12"/>
          </p:nvPr>
        </p:nvSpPr>
        <p:spPr>
          <a:ln/>
        </p:spPr>
        <p:txBody>
          <a:bodyPr/>
          <a:lstStyle>
            <a:lvl1pPr>
              <a:defRPr/>
            </a:lvl1pPr>
          </a:lstStyle>
          <a:p>
            <a:pPr>
              <a:defRPr/>
            </a:pPr>
            <a:endParaRPr lang="en-IE"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Rectangle 2"/>
          <p:cNvSpPr>
            <a:spLocks noGrp="1" noChangeArrowheads="1"/>
          </p:cNvSpPr>
          <p:nvPr>
            <p:ph type="ftr" sz="quarter" idx="10"/>
          </p:nvPr>
        </p:nvSpPr>
        <p:spPr>
          <a:ln/>
        </p:spPr>
        <p:txBody>
          <a:bodyPr/>
          <a:lstStyle>
            <a:lvl1pPr>
              <a:defRPr/>
            </a:lvl1pPr>
          </a:lstStyle>
          <a:p>
            <a:pPr>
              <a:defRPr/>
            </a:pPr>
            <a:endParaRPr lang="en-IE" altLang="en-US"/>
          </a:p>
        </p:txBody>
      </p:sp>
      <p:sp>
        <p:nvSpPr>
          <p:cNvPr id="4" name="Rectangle 3"/>
          <p:cNvSpPr>
            <a:spLocks noGrp="1" noChangeArrowheads="1"/>
          </p:cNvSpPr>
          <p:nvPr>
            <p:ph type="sldNum" sz="quarter" idx="11"/>
          </p:nvPr>
        </p:nvSpPr>
        <p:spPr>
          <a:ln/>
        </p:spPr>
        <p:txBody>
          <a:bodyPr/>
          <a:lstStyle>
            <a:lvl1pPr>
              <a:defRPr/>
            </a:lvl1pPr>
          </a:lstStyle>
          <a:p>
            <a:fld id="{A81CA876-06CC-4C58-898E-D85167F2149F}" type="slidenum">
              <a:rPr lang="en-IE" altLang="en-US"/>
              <a:pPr/>
              <a:t>‹N°›</a:t>
            </a:fld>
            <a:endParaRPr lang="en-IE" altLang="en-US"/>
          </a:p>
        </p:txBody>
      </p:sp>
      <p:sp>
        <p:nvSpPr>
          <p:cNvPr id="5" name="Rectangle 16"/>
          <p:cNvSpPr>
            <a:spLocks noGrp="1" noChangeArrowheads="1"/>
          </p:cNvSpPr>
          <p:nvPr>
            <p:ph type="dt" sz="half" idx="12"/>
          </p:nvPr>
        </p:nvSpPr>
        <p:spPr>
          <a:ln/>
        </p:spPr>
        <p:txBody>
          <a:bodyPr/>
          <a:lstStyle>
            <a:lvl1pPr>
              <a:defRPr/>
            </a:lvl1pPr>
          </a:lstStyle>
          <a:p>
            <a:pPr>
              <a:defRPr/>
            </a:pPr>
            <a:endParaRPr lang="en-IE"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IE" altLang="en-US"/>
          </a:p>
        </p:txBody>
      </p:sp>
      <p:sp>
        <p:nvSpPr>
          <p:cNvPr id="3" name="Rectangle 3"/>
          <p:cNvSpPr>
            <a:spLocks noGrp="1" noChangeArrowheads="1"/>
          </p:cNvSpPr>
          <p:nvPr>
            <p:ph type="sldNum" sz="quarter" idx="11"/>
          </p:nvPr>
        </p:nvSpPr>
        <p:spPr>
          <a:ln/>
        </p:spPr>
        <p:txBody>
          <a:bodyPr/>
          <a:lstStyle>
            <a:lvl1pPr>
              <a:defRPr/>
            </a:lvl1pPr>
          </a:lstStyle>
          <a:p>
            <a:fld id="{5409EF36-9FA7-45C0-AB91-5EF74CAACE64}" type="slidenum">
              <a:rPr lang="en-IE" altLang="en-US"/>
              <a:pPr/>
              <a:t>‹N°›</a:t>
            </a:fld>
            <a:endParaRPr lang="en-IE" altLang="en-US"/>
          </a:p>
        </p:txBody>
      </p:sp>
      <p:sp>
        <p:nvSpPr>
          <p:cNvPr id="4" name="Rectangle 16"/>
          <p:cNvSpPr>
            <a:spLocks noGrp="1" noChangeArrowheads="1"/>
          </p:cNvSpPr>
          <p:nvPr>
            <p:ph type="dt" sz="half" idx="12"/>
          </p:nvPr>
        </p:nvSpPr>
        <p:spPr>
          <a:ln/>
        </p:spPr>
        <p:txBody>
          <a:bodyPr/>
          <a:lstStyle>
            <a:lvl1pPr>
              <a:defRPr/>
            </a:lvl1pPr>
          </a:lstStyle>
          <a:p>
            <a:pPr>
              <a:defRPr/>
            </a:pPr>
            <a:endParaRPr lang="en-IE"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IE" altLang="en-US"/>
          </a:p>
        </p:txBody>
      </p:sp>
      <p:sp>
        <p:nvSpPr>
          <p:cNvPr id="6" name="Rectangle 3"/>
          <p:cNvSpPr>
            <a:spLocks noGrp="1" noChangeArrowheads="1"/>
          </p:cNvSpPr>
          <p:nvPr>
            <p:ph type="sldNum" sz="quarter" idx="11"/>
          </p:nvPr>
        </p:nvSpPr>
        <p:spPr>
          <a:ln/>
        </p:spPr>
        <p:txBody>
          <a:bodyPr/>
          <a:lstStyle>
            <a:lvl1pPr>
              <a:defRPr/>
            </a:lvl1pPr>
          </a:lstStyle>
          <a:p>
            <a:fld id="{3C10527D-8544-488A-A905-0BD721C96A9D}" type="slidenum">
              <a:rPr lang="en-IE" altLang="en-US"/>
              <a:pPr/>
              <a:t>‹N°›</a:t>
            </a:fld>
            <a:endParaRPr lang="en-IE"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IE"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IE" altLang="en-US"/>
          </a:p>
        </p:txBody>
      </p:sp>
      <p:sp>
        <p:nvSpPr>
          <p:cNvPr id="6" name="Rectangle 3"/>
          <p:cNvSpPr>
            <a:spLocks noGrp="1" noChangeArrowheads="1"/>
          </p:cNvSpPr>
          <p:nvPr>
            <p:ph type="sldNum" sz="quarter" idx="11"/>
          </p:nvPr>
        </p:nvSpPr>
        <p:spPr>
          <a:ln/>
        </p:spPr>
        <p:txBody>
          <a:bodyPr/>
          <a:lstStyle>
            <a:lvl1pPr>
              <a:defRPr/>
            </a:lvl1pPr>
          </a:lstStyle>
          <a:p>
            <a:fld id="{BCF90A86-1CE0-4CAB-8E95-CF87B5064FC6}" type="slidenum">
              <a:rPr lang="en-IE" altLang="en-US"/>
              <a:pPr/>
              <a:t>‹N°›</a:t>
            </a:fld>
            <a:endParaRPr lang="en-IE" altLang="en-US"/>
          </a:p>
        </p:txBody>
      </p:sp>
      <p:sp>
        <p:nvSpPr>
          <p:cNvPr id="7" name="Rectangle 16"/>
          <p:cNvSpPr>
            <a:spLocks noGrp="1" noChangeArrowheads="1"/>
          </p:cNvSpPr>
          <p:nvPr>
            <p:ph type="dt" sz="half" idx="12"/>
          </p:nvPr>
        </p:nvSpPr>
        <p:spPr>
          <a:ln/>
        </p:spPr>
        <p:txBody>
          <a:bodyPr/>
          <a:lstStyle>
            <a:lvl1pPr>
              <a:defRPr/>
            </a:lvl1pPr>
          </a:lstStyle>
          <a:p>
            <a:pPr>
              <a:defRPr/>
            </a:pPr>
            <a:endParaRPr lang="en-IE"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IE" altLang="en-US"/>
          </a:p>
        </p:txBody>
      </p:sp>
      <p:sp>
        <p:nvSpPr>
          <p:cNvPr id="12291" name="Rectangle 3"/>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158F15E6-C366-436D-A73E-4DAEB129DB9B}" type="slidenum">
              <a:rPr lang="en-IE" altLang="en-US"/>
              <a:pPr/>
              <a:t>‹N°›</a:t>
            </a:fld>
            <a:endParaRPr lang="en-IE" alt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defRPr/>
              </a:pPr>
              <a:endParaRPr lang="en-US" altLang="en-US" dirty="0" smtClean="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1800" dirty="0"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1800" dirty="0"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1800" dirty="0"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1800" dirty="0"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dirty="0" smtClean="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1800" dirty="0"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endParaRPr lang="en-US" altLang="en-US" sz="1800" dirty="0" smtClean="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IE"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IE" altLang="en-US" smtClean="0"/>
              <a:t>Click to edit Master text styles</a:t>
            </a:r>
          </a:p>
          <a:p>
            <a:pPr lvl="1"/>
            <a:r>
              <a:rPr lang="en-IE" altLang="en-US" smtClean="0"/>
              <a:t>Second level</a:t>
            </a:r>
          </a:p>
          <a:p>
            <a:pPr lvl="2"/>
            <a:r>
              <a:rPr lang="en-IE" altLang="en-US" smtClean="0"/>
              <a:t>Third level</a:t>
            </a:r>
          </a:p>
          <a:p>
            <a:pPr lvl="3"/>
            <a:r>
              <a:rPr lang="en-IE" altLang="en-US" smtClean="0"/>
              <a:t>Fourth level</a:t>
            </a:r>
          </a:p>
          <a:p>
            <a:pPr lvl="4"/>
            <a:r>
              <a:rPr lang="en-IE" altLang="en-US" smtClean="0"/>
              <a:t>Fifth level</a:t>
            </a:r>
          </a:p>
        </p:txBody>
      </p:sp>
      <p:sp>
        <p:nvSpPr>
          <p:cNvPr id="12304" name="Rectangle 1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IE" altLang="en-US"/>
          </a:p>
        </p:txBody>
      </p:sp>
    </p:spTree>
  </p:cSld>
  <p:clrMap bg1="lt1" tx1="dk1" bg2="lt2" tx2="dk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800" fill="hold">
                                          <p:stCondLst>
                                            <p:cond delay="0"/>
                                          </p:stCondLst>
                                        </p:cTn>
                                        <p:tgtEl>
                                          <p:spTgt spid="1029"/>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02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030">
                                            <p:txEl>
                                              <p:pRg st="0" end="0"/>
                                            </p:txEl>
                                          </p:spTgt>
                                        </p:tgtEl>
                                        <p:attrNameLst>
                                          <p:attrName>style.visibility</p:attrName>
                                        </p:attrNameLst>
                                      </p:cBhvr>
                                      <p:to>
                                        <p:strVal val="visible"/>
                                      </p:to>
                                    </p:set>
                                    <p:animEffect transition="in" filter="fade">
                                      <p:cBhvr>
                                        <p:cTn id="13" dur="1000"/>
                                        <p:tgtEl>
                                          <p:spTgt spid="1030">
                                            <p:txEl>
                                              <p:pRg st="0" end="0"/>
                                            </p:txEl>
                                          </p:spTgt>
                                        </p:tgtEl>
                                      </p:cBhvr>
                                    </p:animEffect>
                                    <p:anim calcmode="lin" valueType="num">
                                      <p:cBhvr>
                                        <p:cTn id="14" dur="1000" fill="hold"/>
                                        <p:tgtEl>
                                          <p:spTgt spid="1030">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030">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1030">
                                            <p:txEl>
                                              <p:pRg st="1" end="1"/>
                                            </p:txEl>
                                          </p:spTgt>
                                        </p:tgtEl>
                                        <p:attrNameLst>
                                          <p:attrName>style.visibility</p:attrName>
                                        </p:attrNameLst>
                                      </p:cBhvr>
                                      <p:to>
                                        <p:strVal val="visible"/>
                                      </p:to>
                                    </p:set>
                                    <p:animEffect transition="in" filter="fade">
                                      <p:cBhvr>
                                        <p:cTn id="18" dur="1000"/>
                                        <p:tgtEl>
                                          <p:spTgt spid="1030">
                                            <p:txEl>
                                              <p:pRg st="1" end="1"/>
                                            </p:txEl>
                                          </p:spTgt>
                                        </p:tgtEl>
                                      </p:cBhvr>
                                    </p:animEffect>
                                    <p:anim calcmode="lin" valueType="num">
                                      <p:cBhvr>
                                        <p:cTn id="19" dur="1000" fill="hold"/>
                                        <p:tgtEl>
                                          <p:spTgt spid="1030">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030">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1030">
                                            <p:txEl>
                                              <p:pRg st="2" end="2"/>
                                            </p:txEl>
                                          </p:spTgt>
                                        </p:tgtEl>
                                        <p:attrNameLst>
                                          <p:attrName>style.visibility</p:attrName>
                                        </p:attrNameLst>
                                      </p:cBhvr>
                                      <p:to>
                                        <p:strVal val="visible"/>
                                      </p:to>
                                    </p:set>
                                    <p:animEffect transition="in" filter="fade">
                                      <p:cBhvr>
                                        <p:cTn id="23" dur="1000"/>
                                        <p:tgtEl>
                                          <p:spTgt spid="1030">
                                            <p:txEl>
                                              <p:pRg st="2" end="2"/>
                                            </p:txEl>
                                          </p:spTgt>
                                        </p:tgtEl>
                                      </p:cBhvr>
                                    </p:animEffect>
                                    <p:anim calcmode="lin" valueType="num">
                                      <p:cBhvr>
                                        <p:cTn id="24" dur="1000" fill="hold"/>
                                        <p:tgtEl>
                                          <p:spTgt spid="1030">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1030">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1030">
                                            <p:txEl>
                                              <p:pRg st="3" end="3"/>
                                            </p:txEl>
                                          </p:spTgt>
                                        </p:tgtEl>
                                        <p:attrNameLst>
                                          <p:attrName>style.visibility</p:attrName>
                                        </p:attrNameLst>
                                      </p:cBhvr>
                                      <p:to>
                                        <p:strVal val="visible"/>
                                      </p:to>
                                    </p:set>
                                    <p:animEffect transition="in" filter="fade">
                                      <p:cBhvr>
                                        <p:cTn id="28" dur="1000"/>
                                        <p:tgtEl>
                                          <p:spTgt spid="1030">
                                            <p:txEl>
                                              <p:pRg st="3" end="3"/>
                                            </p:txEl>
                                          </p:spTgt>
                                        </p:tgtEl>
                                      </p:cBhvr>
                                    </p:animEffect>
                                    <p:anim calcmode="lin" valueType="num">
                                      <p:cBhvr>
                                        <p:cTn id="29" dur="1000" fill="hold"/>
                                        <p:tgtEl>
                                          <p:spTgt spid="1030">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030">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1030">
                                            <p:txEl>
                                              <p:pRg st="4" end="4"/>
                                            </p:txEl>
                                          </p:spTgt>
                                        </p:tgtEl>
                                        <p:attrNameLst>
                                          <p:attrName>style.visibility</p:attrName>
                                        </p:attrNameLst>
                                      </p:cBhvr>
                                      <p:to>
                                        <p:strVal val="visible"/>
                                      </p:to>
                                    </p:set>
                                    <p:animEffect transition="in" filter="fade">
                                      <p:cBhvr>
                                        <p:cTn id="33" dur="1000"/>
                                        <p:tgtEl>
                                          <p:spTgt spid="1030">
                                            <p:txEl>
                                              <p:pRg st="4" end="4"/>
                                            </p:txEl>
                                          </p:spTgt>
                                        </p:tgtEl>
                                      </p:cBhvr>
                                    </p:animEffect>
                                    <p:anim calcmode="lin" valueType="num">
                                      <p:cBhvr>
                                        <p:cTn id="34" dur="1000" fill="hold"/>
                                        <p:tgtEl>
                                          <p:spTgt spid="1030">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103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1030"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1030"/>
                        </p:tgtEl>
                        <p:attrNameLst>
                          <p:attrName>style.visibility</p:attrName>
                        </p:attrNameLst>
                      </p:cBhvr>
                      <p:to>
                        <p:strVal val="visible"/>
                      </p:to>
                    </p:set>
                    <p:animEffect transition="in" filter="fade">
                      <p:cBhvr>
                        <p:cTn dur="1000"/>
                        <p:tgtEl>
                          <p:spTgt spid="1030"/>
                        </p:tgtEl>
                      </p:cBhvr>
                    </p:animEffect>
                    <p:anim calcmode="lin" valueType="num">
                      <p:cBhvr>
                        <p:cTn dur="1000" fill="hold"/>
                        <p:tgtEl>
                          <p:spTgt spid="1030"/>
                        </p:tgtEl>
                        <p:attrNameLst>
                          <p:attrName>ppt_x</p:attrName>
                        </p:attrNameLst>
                      </p:cBhvr>
                      <p:tavLst>
                        <p:tav tm="0">
                          <p:val>
                            <p:strVal val="#ppt_x-.1"/>
                          </p:val>
                        </p:tav>
                        <p:tav tm="100000">
                          <p:val>
                            <p:strVal val="#ppt_x"/>
                          </p:val>
                        </p:tav>
                      </p:tavLst>
                    </p:anim>
                    <p:anim calcmode="lin" valueType="num">
                      <p:cBhvr>
                        <p:cTn dur="1000" fill="hold"/>
                        <p:tgtEl>
                          <p:spTgt spid="1030"/>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1030"/>
                        </p:tgtEl>
                        <p:attrNameLst>
                          <p:attrName>style.visibility</p:attrName>
                        </p:attrNameLst>
                      </p:cBhvr>
                      <p:to>
                        <p:strVal val="visible"/>
                      </p:to>
                    </p:set>
                    <p:animEffect transition="in" filter="fade">
                      <p:cBhvr>
                        <p:cTn dur="1000"/>
                        <p:tgtEl>
                          <p:spTgt spid="1030"/>
                        </p:tgtEl>
                      </p:cBhvr>
                    </p:animEffect>
                    <p:anim calcmode="lin" valueType="num">
                      <p:cBhvr>
                        <p:cTn dur="1000" fill="hold"/>
                        <p:tgtEl>
                          <p:spTgt spid="1030"/>
                        </p:tgtEl>
                        <p:attrNameLst>
                          <p:attrName>ppt_x</p:attrName>
                        </p:attrNameLst>
                      </p:cBhvr>
                      <p:tavLst>
                        <p:tav tm="0">
                          <p:val>
                            <p:strVal val="#ppt_x-.1"/>
                          </p:val>
                        </p:tav>
                        <p:tav tm="100000">
                          <p:val>
                            <p:strVal val="#ppt_x"/>
                          </p:val>
                        </p:tav>
                      </p:tavLst>
                    </p:anim>
                    <p:anim calcmode="lin" valueType="num">
                      <p:cBhvr>
                        <p:cTn dur="1000" fill="hold"/>
                        <p:tgtEl>
                          <p:spTgt spid="1030"/>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1030"/>
                        </p:tgtEl>
                        <p:attrNameLst>
                          <p:attrName>style.visibility</p:attrName>
                        </p:attrNameLst>
                      </p:cBhvr>
                      <p:to>
                        <p:strVal val="visible"/>
                      </p:to>
                    </p:set>
                    <p:animEffect transition="in" filter="fade">
                      <p:cBhvr>
                        <p:cTn dur="1000"/>
                        <p:tgtEl>
                          <p:spTgt spid="1030"/>
                        </p:tgtEl>
                      </p:cBhvr>
                    </p:animEffect>
                    <p:anim calcmode="lin" valueType="num">
                      <p:cBhvr>
                        <p:cTn dur="1000" fill="hold"/>
                        <p:tgtEl>
                          <p:spTgt spid="1030"/>
                        </p:tgtEl>
                        <p:attrNameLst>
                          <p:attrName>ppt_x</p:attrName>
                        </p:attrNameLst>
                      </p:cBhvr>
                      <p:tavLst>
                        <p:tav tm="0">
                          <p:val>
                            <p:strVal val="#ppt_x-.1"/>
                          </p:val>
                        </p:tav>
                        <p:tav tm="100000">
                          <p:val>
                            <p:strVal val="#ppt_x"/>
                          </p:val>
                        </p:tav>
                      </p:tavLst>
                    </p:anim>
                    <p:anim calcmode="lin" valueType="num">
                      <p:cBhvr>
                        <p:cTn dur="1000" fill="hold"/>
                        <p:tgtEl>
                          <p:spTgt spid="1030"/>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1030"/>
                        </p:tgtEl>
                        <p:attrNameLst>
                          <p:attrName>style.visibility</p:attrName>
                        </p:attrNameLst>
                      </p:cBhvr>
                      <p:to>
                        <p:strVal val="visible"/>
                      </p:to>
                    </p:set>
                    <p:animEffect transition="in" filter="fade">
                      <p:cBhvr>
                        <p:cTn dur="1000"/>
                        <p:tgtEl>
                          <p:spTgt spid="1030"/>
                        </p:tgtEl>
                      </p:cBhvr>
                    </p:animEffect>
                    <p:anim calcmode="lin" valueType="num">
                      <p:cBhvr>
                        <p:cTn dur="1000" fill="hold"/>
                        <p:tgtEl>
                          <p:spTgt spid="1030"/>
                        </p:tgtEl>
                        <p:attrNameLst>
                          <p:attrName>ppt_x</p:attrName>
                        </p:attrNameLst>
                      </p:cBhvr>
                      <p:tavLst>
                        <p:tav tm="0">
                          <p:val>
                            <p:strVal val="#ppt_x-.1"/>
                          </p:val>
                        </p:tav>
                        <p:tav tm="100000">
                          <p:val>
                            <p:strVal val="#ppt_x"/>
                          </p:val>
                        </p:tav>
                      </p:tavLst>
                    </p:anim>
                    <p:anim calcmode="lin" valueType="num">
                      <p:cBhvr>
                        <p:cTn dur="1000" fill="hold"/>
                        <p:tgtEl>
                          <p:spTgt spid="1030"/>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1030"/>
                        </p:tgtEl>
                        <p:attrNameLst>
                          <p:attrName>style.visibility</p:attrName>
                        </p:attrNameLst>
                      </p:cBhvr>
                      <p:to>
                        <p:strVal val="visible"/>
                      </p:to>
                    </p:set>
                    <p:animEffect transition="in" filter="fade">
                      <p:cBhvr>
                        <p:cTn dur="1000"/>
                        <p:tgtEl>
                          <p:spTgt spid="1030"/>
                        </p:tgtEl>
                      </p:cBhvr>
                    </p:animEffect>
                    <p:anim calcmode="lin" valueType="num">
                      <p:cBhvr>
                        <p:cTn dur="1000" fill="hold"/>
                        <p:tgtEl>
                          <p:spTgt spid="1030"/>
                        </p:tgtEl>
                        <p:attrNameLst>
                          <p:attrName>ppt_x</p:attrName>
                        </p:attrNameLst>
                      </p:cBhvr>
                      <p:tavLst>
                        <p:tav tm="0">
                          <p:val>
                            <p:strVal val="#ppt_x-.1"/>
                          </p:val>
                        </p:tav>
                        <p:tav tm="100000">
                          <p:val>
                            <p:strVal val="#ppt_x"/>
                          </p:val>
                        </p:tav>
                      </p:tavLst>
                    </p:anim>
                    <p:anim calcmode="lin" valueType="num">
                      <p:cBhvr>
                        <p:cTn dur="1000" fill="hold"/>
                        <p:tgtEl>
                          <p:spTgt spid="1030"/>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IE" altLang="en-US" sz="2000" b="1" smtClean="0">
                <a:solidFill>
                  <a:schemeClr val="bg1"/>
                </a:solidFill>
              </a:rPr>
              <a:t/>
            </a:r>
            <a:br>
              <a:rPr lang="en-IE" altLang="en-US" sz="2000" b="1" smtClean="0">
                <a:solidFill>
                  <a:schemeClr val="bg1"/>
                </a:solidFill>
              </a:rPr>
            </a:br>
            <a:r>
              <a:rPr lang="en-IE" altLang="en-US" sz="2000" b="1" smtClean="0">
                <a:solidFill>
                  <a:schemeClr val="bg1"/>
                </a:solidFill>
              </a:rPr>
              <a:t/>
            </a:r>
            <a:br>
              <a:rPr lang="en-IE" altLang="en-US" sz="2000" b="1" smtClean="0">
                <a:solidFill>
                  <a:schemeClr val="bg1"/>
                </a:solidFill>
              </a:rPr>
            </a:br>
            <a:r>
              <a:rPr lang="en-IE" altLang="en-US" sz="2000" b="1" smtClean="0">
                <a:solidFill>
                  <a:schemeClr val="bg1"/>
                </a:solidFill>
              </a:rPr>
              <a:t>The Budget of the Courts and Judicial System in Ireland </a:t>
            </a:r>
            <a:br>
              <a:rPr lang="en-IE" altLang="en-US" sz="2000" b="1" smtClean="0">
                <a:solidFill>
                  <a:schemeClr val="bg1"/>
                </a:solidFill>
              </a:rPr>
            </a:br>
            <a:r>
              <a:rPr lang="en-IE" altLang="en-US" sz="1600" b="1" smtClean="0">
                <a:solidFill>
                  <a:srgbClr val="00007D"/>
                </a:solidFill>
              </a:rPr>
              <a:t>			</a:t>
            </a:r>
            <a:endParaRPr lang="en-US" altLang="en-US" sz="1600" b="1" smtClean="0">
              <a:solidFill>
                <a:srgbClr val="00007D"/>
              </a:solidFill>
            </a:endParaRPr>
          </a:p>
        </p:txBody>
      </p:sp>
      <p:sp>
        <p:nvSpPr>
          <p:cNvPr id="3075" name="Rectangle 3"/>
          <p:cNvSpPr>
            <a:spLocks noGrp="1" noChangeArrowheads="1"/>
          </p:cNvSpPr>
          <p:nvPr>
            <p:ph type="subTitle" idx="1"/>
          </p:nvPr>
        </p:nvSpPr>
        <p:spPr/>
        <p:txBody>
          <a:bodyPr/>
          <a:lstStyle/>
          <a:p>
            <a:pPr eaLnBrk="1" hangingPunct="1"/>
            <a:r>
              <a:rPr lang="en-IE" altLang="en-US" sz="1600" smtClean="0">
                <a:solidFill>
                  <a:schemeClr val="bg2"/>
                </a:solidFill>
              </a:rPr>
              <a:t>Noel Rubotham</a:t>
            </a:r>
          </a:p>
          <a:p>
            <a:pPr eaLnBrk="1" hangingPunct="1"/>
            <a:r>
              <a:rPr lang="en-IE" altLang="en-US" sz="1600" smtClean="0">
                <a:solidFill>
                  <a:schemeClr val="bg2"/>
                </a:solidFill>
              </a:rPr>
              <a:t>Head of Reform and Development Directorate</a:t>
            </a:r>
          </a:p>
          <a:p>
            <a:pPr eaLnBrk="1" hangingPunct="1"/>
            <a:r>
              <a:rPr lang="en-IE" altLang="en-US" sz="1600" smtClean="0">
                <a:solidFill>
                  <a:schemeClr val="bg2"/>
                </a:solidFill>
              </a:rPr>
              <a:t>Courts Service</a:t>
            </a:r>
          </a:p>
          <a:p>
            <a:pPr eaLnBrk="1" hangingPunct="1"/>
            <a:endParaRPr lang="en-IE" altLang="en-US" sz="1600" smtClean="0">
              <a:solidFill>
                <a:schemeClr val="bg2"/>
              </a:solidFill>
            </a:endParaRPr>
          </a:p>
          <a:p>
            <a:pPr eaLnBrk="1" hangingPunct="1"/>
            <a:endParaRPr lang="en-US" altLang="en-US" sz="2000" smtClean="0">
              <a:solidFill>
                <a:schemeClr val="bg2"/>
              </a:solidFill>
            </a:endParaRPr>
          </a:p>
        </p:txBody>
      </p:sp>
      <p:sp>
        <p:nvSpPr>
          <p:cNvPr id="5124" name="Text Box 4"/>
          <p:cNvSpPr txBox="1">
            <a:spLocks noChangeArrowheads="1"/>
          </p:cNvSpPr>
          <p:nvPr/>
        </p:nvSpPr>
        <p:spPr bwMode="auto">
          <a:xfrm>
            <a:off x="7575550" y="5751513"/>
            <a:ext cx="184150" cy="457200"/>
          </a:xfrm>
          <a:prstGeom prst="rect">
            <a:avLst/>
          </a:prstGeom>
          <a:noFill/>
          <a:ln w="9525">
            <a:noFill/>
            <a:miter lim="800000"/>
            <a:headEnd/>
            <a:tailEnd/>
          </a:ln>
        </p:spPr>
        <p:txBody>
          <a:bodyPr wrap="none">
            <a:spAutoFit/>
          </a:bodyPr>
          <a:lstStyle/>
          <a:p>
            <a:pPr eaLnBrk="1" hangingPunct="1"/>
            <a:endParaRPr lang="en-US" altLang="en-US"/>
          </a:p>
        </p:txBody>
      </p:sp>
      <p:pic>
        <p:nvPicPr>
          <p:cNvPr id="5125" name="Picture 5"/>
          <p:cNvPicPr>
            <a:picLocks noChangeAspect="1" noChangeArrowheads="1"/>
          </p:cNvPicPr>
          <p:nvPr/>
        </p:nvPicPr>
        <p:blipFill>
          <a:blip r:embed="rId2"/>
          <a:srcRect/>
          <a:stretch>
            <a:fillRect/>
          </a:stretch>
        </p:blipFill>
        <p:spPr bwMode="auto">
          <a:xfrm>
            <a:off x="7380288" y="5516563"/>
            <a:ext cx="1584325" cy="1341437"/>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strVal val="#ppt_w*2.5"/>
                                          </p:val>
                                        </p:tav>
                                        <p:tav tm="100000">
                                          <p:val>
                                            <p:strVal val="#ppt_w"/>
                                          </p:val>
                                        </p:tav>
                                      </p:tavLst>
                                    </p:anim>
                                    <p:anim calcmode="lin" valueType="num">
                                      <p:cBhvr>
                                        <p:cTn id="8" dur="2000" fill="hold"/>
                                        <p:tgtEl>
                                          <p:spTgt spid="3074"/>
                                        </p:tgtEl>
                                        <p:attrNameLst>
                                          <p:attrName>ppt_h</p:attrName>
                                        </p:attrNameLst>
                                      </p:cBhvr>
                                      <p:tavLst>
                                        <p:tav tm="0">
                                          <p:val>
                                            <p:strVal val="#ppt_h"/>
                                          </p:val>
                                        </p:tav>
                                        <p:tav tm="100000">
                                          <p:val>
                                            <p:strVal val="#ppt_h"/>
                                          </p:val>
                                        </p:tav>
                                      </p:tavLst>
                                    </p:anim>
                                    <p:anim calcmode="lin" valueType="num">
                                      <p:cBhvr>
                                        <p:cTn id="9" dur="2000" fill="hold"/>
                                        <p:tgtEl>
                                          <p:spTgt spid="307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307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30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75">
                                            <p:txEl>
                                              <p:pRg st="0" end="0"/>
                                            </p:txEl>
                                          </p:spTgt>
                                        </p:tgtEl>
                                        <p:attrNameLst>
                                          <p:attrName>style.visibility</p:attrName>
                                        </p:attrNameLst>
                                      </p:cBhvr>
                                      <p:to>
                                        <p:strVal val="visible"/>
                                      </p:to>
                                    </p:set>
                                    <p:animEffect transition="in" filter="wipe(left)">
                                      <p:cBhvr>
                                        <p:cTn id="16" dur="500"/>
                                        <p:tgtEl>
                                          <p:spTgt spid="307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075">
                                            <p:txEl>
                                              <p:pRg st="1" end="1"/>
                                            </p:txEl>
                                          </p:spTgt>
                                        </p:tgtEl>
                                        <p:attrNameLst>
                                          <p:attrName>style.visibility</p:attrName>
                                        </p:attrNameLst>
                                      </p:cBhvr>
                                      <p:to>
                                        <p:strVal val="visible"/>
                                      </p:to>
                                    </p:set>
                                    <p:animEffect transition="in" filter="wipe(left)">
                                      <p:cBhvr>
                                        <p:cTn id="21" dur="500"/>
                                        <p:tgtEl>
                                          <p:spTgt spid="307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75">
                                            <p:txEl>
                                              <p:pRg st="2" end="2"/>
                                            </p:txEl>
                                          </p:spTgt>
                                        </p:tgtEl>
                                        <p:attrNameLst>
                                          <p:attrName>style.visibility</p:attrName>
                                        </p:attrNameLst>
                                      </p:cBhvr>
                                      <p:to>
                                        <p:strVal val="visible"/>
                                      </p:to>
                                    </p:set>
                                    <p:animEffect transition="in" filter="wipe(left)">
                                      <p:cBhvr>
                                        <p:cTn id="26"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1331913" y="333375"/>
            <a:ext cx="6696075" cy="460375"/>
          </a:xfrm>
          <a:prstGeom prst="rect">
            <a:avLst/>
          </a:prstGeom>
          <a:noFill/>
          <a:ln w="9525">
            <a:noFill/>
            <a:miter lim="800000"/>
            <a:headEnd/>
            <a:tailEnd/>
          </a:ln>
        </p:spPr>
        <p:txBody>
          <a:bodyPr>
            <a:spAutoFit/>
          </a:bodyPr>
          <a:lstStyle/>
          <a:p>
            <a:r>
              <a:rPr lang="en-IE" altLang="en-US"/>
              <a:t>            </a:t>
            </a:r>
            <a:r>
              <a:rPr lang="en-IE" altLang="en-US" sz="1800" b="1"/>
              <a:t>Courts Service Vote Estimate Part III</a:t>
            </a:r>
          </a:p>
        </p:txBody>
      </p:sp>
      <p:pic>
        <p:nvPicPr>
          <p:cNvPr id="15363" name="Picture 7"/>
          <p:cNvPicPr>
            <a:picLocks noChangeAspect="1" noChangeArrowheads="1"/>
          </p:cNvPicPr>
          <p:nvPr/>
        </p:nvPicPr>
        <p:blipFill>
          <a:blip r:embed="rId2"/>
          <a:srcRect l="4303" t="9717" r="3612" b="14359"/>
          <a:stretch>
            <a:fillRect/>
          </a:stretch>
        </p:blipFill>
        <p:spPr bwMode="auto">
          <a:xfrm>
            <a:off x="0" y="692150"/>
            <a:ext cx="9144000" cy="61658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1692275" y="333375"/>
            <a:ext cx="5183188" cy="368300"/>
          </a:xfrm>
          <a:prstGeom prst="rect">
            <a:avLst/>
          </a:prstGeom>
          <a:noFill/>
          <a:ln w="9525">
            <a:noFill/>
            <a:miter lim="800000"/>
            <a:headEnd/>
            <a:tailEnd/>
          </a:ln>
        </p:spPr>
        <p:txBody>
          <a:bodyPr>
            <a:spAutoFit/>
          </a:bodyPr>
          <a:lstStyle/>
          <a:p>
            <a:r>
              <a:rPr lang="en-IE" altLang="en-US" sz="1800" b="1"/>
              <a:t>Courts Service Vote Estimate Part III contd.</a:t>
            </a:r>
          </a:p>
        </p:txBody>
      </p:sp>
      <p:pic>
        <p:nvPicPr>
          <p:cNvPr id="16387" name="Picture 4"/>
          <p:cNvPicPr>
            <a:picLocks noChangeAspect="1" noChangeArrowheads="1"/>
          </p:cNvPicPr>
          <p:nvPr/>
        </p:nvPicPr>
        <p:blipFill>
          <a:blip r:embed="rId2"/>
          <a:srcRect l="17548" t="10722" r="13676" b="8214"/>
          <a:stretch>
            <a:fillRect/>
          </a:stretch>
        </p:blipFill>
        <p:spPr bwMode="auto">
          <a:xfrm>
            <a:off x="611188" y="620713"/>
            <a:ext cx="7416800" cy="6237287"/>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srcRect l="9468" t="46925" r="6509" b="23566"/>
          <a:stretch>
            <a:fillRect/>
          </a:stretch>
        </p:blipFill>
        <p:spPr bwMode="auto">
          <a:xfrm>
            <a:off x="179388" y="1700213"/>
            <a:ext cx="7921625" cy="3816350"/>
          </a:xfrm>
          <a:prstGeom prst="rect">
            <a:avLst/>
          </a:prstGeom>
          <a:noFill/>
          <a:ln w="9525">
            <a:noFill/>
            <a:miter lim="800000"/>
            <a:headEnd/>
            <a:tailEnd/>
          </a:ln>
        </p:spPr>
      </p:pic>
      <p:sp>
        <p:nvSpPr>
          <p:cNvPr id="17411" name="TextBox 4"/>
          <p:cNvSpPr txBox="1">
            <a:spLocks noChangeArrowheads="1"/>
          </p:cNvSpPr>
          <p:nvPr/>
        </p:nvSpPr>
        <p:spPr bwMode="auto">
          <a:xfrm>
            <a:off x="1258888" y="836613"/>
            <a:ext cx="7208837" cy="369887"/>
          </a:xfrm>
          <a:prstGeom prst="rect">
            <a:avLst/>
          </a:prstGeom>
          <a:noFill/>
          <a:ln w="9525">
            <a:noFill/>
            <a:miter lim="800000"/>
            <a:headEnd/>
            <a:tailEnd/>
          </a:ln>
        </p:spPr>
        <p:txBody>
          <a:bodyPr>
            <a:spAutoFit/>
          </a:bodyPr>
          <a:lstStyle/>
          <a:p>
            <a:r>
              <a:rPr lang="en-IE" altLang="en-US" sz="1800" b="1"/>
              <a:t>        Courts Service Vote Estimate Part III contd.</a:t>
            </a: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467850" cy="6203950"/>
          </a:xfrm>
          <a:prstGeom prst="rect">
            <a:avLst/>
          </a:prstGeom>
          <a:noFill/>
        </p:spPr>
        <p:txBody>
          <a:bodyPr>
            <a:spAutoFit/>
          </a:bodyPr>
          <a:lstStyle/>
          <a:p>
            <a:endParaRPr lang="en-IE" sz="1600"/>
          </a:p>
          <a:p>
            <a:pPr algn="ctr"/>
            <a:endParaRPr lang="en-IE" sz="1800" b="1"/>
          </a:p>
          <a:p>
            <a:pPr algn="ctr"/>
            <a:r>
              <a:rPr lang="en-IE" sz="1800" b="1"/>
              <a:t>Budget Control/Monitoring (Internal)</a:t>
            </a:r>
          </a:p>
          <a:p>
            <a:pPr>
              <a:buFont typeface="Arial" charset="0"/>
              <a:buChar char="•"/>
            </a:pPr>
            <a:r>
              <a:rPr lang="en-IE" sz="1400"/>
              <a:t>Board has overall responsibility for the internal financial control of Courts Service, but delegates to Audit &amp; Risk Committee monitoring of effectiveness of risk management and internal control environment</a:t>
            </a:r>
          </a:p>
          <a:p>
            <a:pPr>
              <a:buFont typeface="Arial" charset="0"/>
              <a:buChar char="•"/>
            </a:pPr>
            <a:endParaRPr lang="en-IE" sz="1400"/>
          </a:p>
          <a:p>
            <a:pPr>
              <a:buFont typeface="Arial" charset="0"/>
              <a:buChar char="•"/>
            </a:pPr>
            <a:r>
              <a:rPr lang="en-IE" sz="1400"/>
              <a:t>Audit &amp; Risk Committee receives regular reports from management, Chief Risk Officer and internal audit</a:t>
            </a:r>
          </a:p>
          <a:p>
            <a:pPr>
              <a:buFont typeface="Arial" charset="0"/>
              <a:buChar char="•"/>
            </a:pPr>
            <a:endParaRPr lang="en-IE" sz="1400"/>
          </a:p>
          <a:p>
            <a:pPr>
              <a:buFont typeface="Arial" charset="0"/>
              <a:buChar char="•"/>
            </a:pPr>
            <a:r>
              <a:rPr lang="en-IE" sz="1400"/>
              <a:t>Responsibility for heads of expenditure devolved to the 5 Courts Service Directorates and CEO’s Office- expenditure may only be made if Directorate budget-holder authorises it</a:t>
            </a:r>
          </a:p>
          <a:p>
            <a:pPr>
              <a:buFont typeface="Arial" charset="0"/>
              <a:buChar char="•"/>
            </a:pPr>
            <a:endParaRPr lang="en-IE" sz="1400"/>
          </a:p>
          <a:p>
            <a:pPr>
              <a:buFont typeface="Arial" charset="0"/>
              <a:buChar char="•"/>
            </a:pPr>
            <a:r>
              <a:rPr lang="en-IE" sz="1400"/>
              <a:t>Directorate budget-holder reports monthly on expenditure to Resource Management Directorate</a:t>
            </a:r>
          </a:p>
          <a:p>
            <a:pPr>
              <a:buFont typeface="Arial" charset="0"/>
              <a:buChar char="•"/>
            </a:pPr>
            <a:endParaRPr lang="en-IE" sz="1400" b="1"/>
          </a:p>
          <a:p>
            <a:pPr>
              <a:buFont typeface="Arial" charset="0"/>
              <a:buChar char="•"/>
            </a:pPr>
            <a:r>
              <a:rPr lang="en-IE" sz="1400"/>
              <a:t>Monthly Financial Report provided to Senior Management Team of Courts Service covering:</a:t>
            </a:r>
          </a:p>
          <a:p>
            <a:r>
              <a:rPr lang="en-IE" sz="1400"/>
              <a:t>	1. Financial Position an end of previous month</a:t>
            </a:r>
          </a:p>
          <a:p>
            <a:r>
              <a:rPr lang="en-IE" sz="1400"/>
              <a:t>	2. Explanations of any variances (underspends or overspends) in expenditure over planned</a:t>
            </a:r>
          </a:p>
          <a:p>
            <a:r>
              <a:rPr lang="en-IE" sz="1400"/>
              <a:t>                   expenditure on Pay, Non Pay, Capital (ICT, Courthouse Capital, PPP, 	Revenue) </a:t>
            </a:r>
          </a:p>
          <a:p>
            <a:r>
              <a:rPr lang="en-IE" sz="1400"/>
              <a:t>	3. Management Oversight items </a:t>
            </a:r>
          </a:p>
          <a:p>
            <a:r>
              <a:rPr lang="en-IE" sz="1400"/>
              <a:t>	- Details of purchase orders of a value greater than €20,000 are set out at Appendix B. </a:t>
            </a:r>
          </a:p>
          <a:p>
            <a:r>
              <a:rPr lang="en-IE" sz="1400"/>
              <a:t>	- Prompt Payment Interest Liabilities (if any) arising</a:t>
            </a:r>
          </a:p>
          <a:p>
            <a:r>
              <a:rPr lang="en-IE" sz="1400"/>
              <a:t>	4. Detailed Expenditure Chart (items on this are further broken down into more detailed</a:t>
            </a:r>
          </a:p>
          <a:p>
            <a:r>
              <a:rPr lang="en-IE" sz="1400"/>
              <a:t>                 costs centres and court items in the Courts Service's Chart of Accounts) </a:t>
            </a:r>
          </a:p>
          <a:p>
            <a:endParaRPr lang="en-IE" sz="1400"/>
          </a:p>
          <a:p>
            <a:pPr>
              <a:buFont typeface="Arial" charset="0"/>
              <a:buChar char="•"/>
            </a:pPr>
            <a:r>
              <a:rPr lang="en-IE" sz="1400"/>
              <a:t>Internal Audit Unit conducts a programme of audits each year on operational and support areas  </a:t>
            </a:r>
          </a:p>
          <a:p>
            <a:r>
              <a:rPr lang="en-IE" sz="1400"/>
              <a:t>            - reports to Audit Committee of Courts Service (sub-committee of Board) </a:t>
            </a:r>
          </a:p>
          <a:p>
            <a:r>
              <a:rPr lang="en-IE" sz="1400"/>
              <a:t>            - Budget-holders attend before Audit Committee to answer inquiries </a:t>
            </a:r>
          </a:p>
          <a:p>
            <a:endParaRPr lang="en-IE" sz="1400"/>
          </a:p>
          <a:p>
            <a:pPr>
              <a:buFont typeface="Arial" charset="0"/>
              <a:buChar char="•"/>
            </a:pPr>
            <a:r>
              <a:rPr lang="en-IE" sz="1400"/>
              <a:t> Audit Committee reports to Courts Service Board</a:t>
            </a:r>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388" y="846138"/>
          <a:ext cx="8785225" cy="5967412"/>
        </p:xfrm>
        <a:graphic>
          <a:graphicData uri="http://schemas.openxmlformats.org/drawingml/2006/table">
            <a:tbl>
              <a:tblPr>
                <a:tableStyleId>{5C22544A-7EE6-4342-B048-85BDC9FD1C3A}</a:tableStyleId>
              </a:tblPr>
              <a:tblGrid>
                <a:gridCol w="3031936">
                  <a:extLst>
                    <a:ext uri="{9D8B030D-6E8A-4147-A177-3AD203B41FA5}">
                      <a16:colId xmlns="" xmlns:a16="http://schemas.microsoft.com/office/drawing/2014/main" val="167985936"/>
                    </a:ext>
                  </a:extLst>
                </a:gridCol>
                <a:gridCol w="994521">
                  <a:extLst>
                    <a:ext uri="{9D8B030D-6E8A-4147-A177-3AD203B41FA5}">
                      <a16:colId xmlns="" xmlns:a16="http://schemas.microsoft.com/office/drawing/2014/main" val="1561936205"/>
                    </a:ext>
                  </a:extLst>
                </a:gridCol>
                <a:gridCol w="994521">
                  <a:extLst>
                    <a:ext uri="{9D8B030D-6E8A-4147-A177-3AD203B41FA5}">
                      <a16:colId xmlns="" xmlns:a16="http://schemas.microsoft.com/office/drawing/2014/main" val="979437"/>
                    </a:ext>
                  </a:extLst>
                </a:gridCol>
                <a:gridCol w="994521">
                  <a:extLst>
                    <a:ext uri="{9D8B030D-6E8A-4147-A177-3AD203B41FA5}">
                      <a16:colId xmlns="" xmlns:a16="http://schemas.microsoft.com/office/drawing/2014/main" val="2174860347"/>
                    </a:ext>
                  </a:extLst>
                </a:gridCol>
                <a:gridCol w="1194784">
                  <a:extLst>
                    <a:ext uri="{9D8B030D-6E8A-4147-A177-3AD203B41FA5}">
                      <a16:colId xmlns="" xmlns:a16="http://schemas.microsoft.com/office/drawing/2014/main" val="1630726314"/>
                    </a:ext>
                  </a:extLst>
                </a:gridCol>
                <a:gridCol w="1574942">
                  <a:extLst>
                    <a:ext uri="{9D8B030D-6E8A-4147-A177-3AD203B41FA5}">
                      <a16:colId xmlns="" xmlns:a16="http://schemas.microsoft.com/office/drawing/2014/main" val="4275820713"/>
                    </a:ext>
                  </a:extLst>
                </a:gridCol>
              </a:tblGrid>
              <a:tr h="458546">
                <a:tc>
                  <a:txBody>
                    <a:bodyPr/>
                    <a:lstStyle/>
                    <a:p>
                      <a:pPr>
                        <a:spcAft>
                          <a:spcPts val="0"/>
                        </a:spcAft>
                      </a:pPr>
                      <a:r>
                        <a:rPr lang="en-IE" sz="600" dirty="0">
                          <a:effectLst/>
                        </a:rPr>
                        <a:t>Description</a:t>
                      </a:r>
                      <a:endParaRPr lang="en-IE" sz="700" dirty="0">
                        <a:effectLst/>
                        <a:latin typeface="Times New Roman" panose="02020603050405020304" pitchFamily="18" charset="0"/>
                        <a:ea typeface="Times New Roman" panose="02020603050405020304" pitchFamily="18" charset="0"/>
                      </a:endParaRPr>
                    </a:p>
                  </a:txBody>
                  <a:tcPr marL="40420" marR="40420" marT="0" marB="0"/>
                </a:tc>
                <a:tc>
                  <a:txBody>
                    <a:bodyPr/>
                    <a:lstStyle/>
                    <a:p>
                      <a:pPr algn="ctr">
                        <a:spcAft>
                          <a:spcPts val="0"/>
                        </a:spcAft>
                      </a:pPr>
                      <a:r>
                        <a:rPr lang="en-IE" sz="600" dirty="0">
                          <a:effectLst/>
                        </a:rPr>
                        <a:t>Budget 2017</a:t>
                      </a:r>
                      <a:endParaRPr lang="en-IE" sz="700" dirty="0">
                        <a:effectLst/>
                        <a:latin typeface="Times New Roman" panose="02020603050405020304" pitchFamily="18" charset="0"/>
                        <a:ea typeface="Times New Roman" panose="02020603050405020304" pitchFamily="18" charset="0"/>
                      </a:endParaRPr>
                    </a:p>
                  </a:txBody>
                  <a:tcPr marL="40420" marR="40420" marT="0" marB="0"/>
                </a:tc>
                <a:tc>
                  <a:txBody>
                    <a:bodyPr/>
                    <a:lstStyle/>
                    <a:p>
                      <a:pPr algn="ctr">
                        <a:spcAft>
                          <a:spcPts val="0"/>
                        </a:spcAft>
                      </a:pPr>
                      <a:r>
                        <a:rPr lang="en-IE" sz="600" dirty="0">
                          <a:effectLst/>
                        </a:rPr>
                        <a:t>Budget YTD</a:t>
                      </a:r>
                      <a:endParaRPr lang="en-IE" sz="700" dirty="0">
                        <a:effectLst/>
                        <a:latin typeface="Times New Roman" panose="02020603050405020304" pitchFamily="18" charset="0"/>
                        <a:ea typeface="Times New Roman" panose="02020603050405020304" pitchFamily="18" charset="0"/>
                      </a:endParaRPr>
                    </a:p>
                  </a:txBody>
                  <a:tcPr marL="40420" marR="40420" marT="0" marB="0"/>
                </a:tc>
                <a:tc>
                  <a:txBody>
                    <a:bodyPr/>
                    <a:lstStyle/>
                    <a:p>
                      <a:pPr algn="ctr">
                        <a:spcAft>
                          <a:spcPts val="0"/>
                        </a:spcAft>
                      </a:pPr>
                      <a:r>
                        <a:rPr lang="en-IE" sz="600" dirty="0">
                          <a:effectLst/>
                        </a:rPr>
                        <a:t>Actual YTD</a:t>
                      </a:r>
                      <a:endParaRPr lang="en-IE" sz="700" dirty="0">
                        <a:effectLst/>
                        <a:latin typeface="Times New Roman" panose="02020603050405020304" pitchFamily="18" charset="0"/>
                        <a:ea typeface="Times New Roman" panose="02020603050405020304" pitchFamily="18" charset="0"/>
                      </a:endParaRPr>
                    </a:p>
                  </a:txBody>
                  <a:tcPr marL="40420" marR="40420" marT="0" marB="0"/>
                </a:tc>
                <a:tc>
                  <a:txBody>
                    <a:bodyPr/>
                    <a:lstStyle/>
                    <a:p>
                      <a:pPr algn="ctr">
                        <a:spcAft>
                          <a:spcPts val="0"/>
                        </a:spcAft>
                      </a:pPr>
                      <a:r>
                        <a:rPr lang="en-IE" sz="600" dirty="0">
                          <a:effectLst/>
                        </a:rPr>
                        <a:t>Actual YTD V  Budget YTD</a:t>
                      </a:r>
                      <a:endParaRPr lang="en-IE" sz="700" dirty="0">
                        <a:effectLst/>
                        <a:latin typeface="Times New Roman" panose="02020603050405020304" pitchFamily="18" charset="0"/>
                        <a:ea typeface="Times New Roman" panose="02020603050405020304" pitchFamily="18" charset="0"/>
                      </a:endParaRPr>
                    </a:p>
                  </a:txBody>
                  <a:tcPr marL="40420" marR="40420" marT="0" marB="0"/>
                </a:tc>
                <a:tc>
                  <a:txBody>
                    <a:bodyPr/>
                    <a:lstStyle/>
                    <a:p>
                      <a:pPr algn="ctr">
                        <a:spcAft>
                          <a:spcPts val="0"/>
                        </a:spcAft>
                      </a:pPr>
                      <a:r>
                        <a:rPr lang="en-IE" sz="600" dirty="0">
                          <a:effectLst/>
                        </a:rPr>
                        <a:t>Forecast</a:t>
                      </a:r>
                      <a:endParaRPr lang="en-IE" sz="700" dirty="0">
                        <a:effectLst/>
                        <a:latin typeface="Times New Roman" panose="02020603050405020304" pitchFamily="18" charset="0"/>
                        <a:ea typeface="Times New Roman" panose="02020603050405020304" pitchFamily="18" charset="0"/>
                      </a:endParaRPr>
                    </a:p>
                  </a:txBody>
                  <a:tcPr marL="40420" marR="40420" marT="0" marB="0"/>
                </a:tc>
                <a:extLst>
                  <a:ext uri="{0D108BD9-81ED-4DB2-BD59-A6C34878D82A}">
                    <a16:rowId xmlns="" xmlns:a16="http://schemas.microsoft.com/office/drawing/2014/main" val="4004909057"/>
                  </a:ext>
                </a:extLst>
              </a:tr>
              <a:tr h="152848">
                <a:tc>
                  <a:txBody>
                    <a:bodyPr/>
                    <a:lstStyle/>
                    <a:p>
                      <a:pPr>
                        <a:spcAft>
                          <a:spcPts val="0"/>
                        </a:spcAft>
                      </a:pPr>
                      <a:r>
                        <a:rPr lang="en-IE" sz="600" dirty="0">
                          <a:effectLst/>
                        </a:rPr>
                        <a:t>Current Expenditure</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ctr">
                        <a:spcAft>
                          <a:spcPts val="0"/>
                        </a:spcAft>
                      </a:pPr>
                      <a:r>
                        <a:rPr lang="en-IE" sz="600" dirty="0">
                          <a:effectLst/>
                        </a:rPr>
                        <a:t>€ '000</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ctr">
                        <a:spcAft>
                          <a:spcPts val="0"/>
                        </a:spcAft>
                      </a:pPr>
                      <a:r>
                        <a:rPr lang="en-IE" sz="600" dirty="0">
                          <a:effectLst/>
                        </a:rPr>
                        <a:t>€ '000</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ctr">
                        <a:spcAft>
                          <a:spcPts val="0"/>
                        </a:spcAft>
                      </a:pPr>
                      <a:r>
                        <a:rPr lang="en-IE" sz="600" dirty="0">
                          <a:effectLst/>
                        </a:rPr>
                        <a:t>€ '000</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ctr">
                        <a:spcAft>
                          <a:spcPts val="0"/>
                        </a:spcAft>
                      </a:pPr>
                      <a:r>
                        <a:rPr lang="en-IE" sz="600" dirty="0">
                          <a:effectLst/>
                        </a:rPr>
                        <a:t>€ '000</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ctr">
                        <a:spcAft>
                          <a:spcPts val="0"/>
                        </a:spcAft>
                      </a:pPr>
                      <a:r>
                        <a:rPr lang="en-IE" sz="600" dirty="0">
                          <a:effectLst/>
                        </a:rPr>
                        <a:t>€ '000</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2530862891"/>
                  </a:ext>
                </a:extLst>
              </a:tr>
              <a:tr h="152848">
                <a:tc>
                  <a:txBody>
                    <a:bodyPr/>
                    <a:lstStyle/>
                    <a:p>
                      <a:pPr>
                        <a:spcAft>
                          <a:spcPts val="0"/>
                        </a:spcAft>
                      </a:pPr>
                      <a:r>
                        <a:rPr lang="en-IE" sz="600" dirty="0">
                          <a:effectLst/>
                        </a:rPr>
                        <a:t>Salaries, Wages and Allowances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166124205"/>
                  </a:ext>
                </a:extLst>
              </a:tr>
              <a:tr h="152848">
                <a:tc>
                  <a:txBody>
                    <a:bodyPr/>
                    <a:lstStyle/>
                    <a:p>
                      <a:pPr>
                        <a:spcAft>
                          <a:spcPts val="0"/>
                        </a:spcAft>
                      </a:pPr>
                      <a:r>
                        <a:rPr lang="en-IE" sz="600" dirty="0">
                          <a:effectLst/>
                        </a:rPr>
                        <a:t>Overtime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2474007583"/>
                  </a:ext>
                </a:extLst>
              </a:tr>
              <a:tr h="152848">
                <a:tc>
                  <a:txBody>
                    <a:bodyPr/>
                    <a:lstStyle/>
                    <a:p>
                      <a:pPr>
                        <a:spcAft>
                          <a:spcPts val="0"/>
                        </a:spcAft>
                      </a:pPr>
                      <a:r>
                        <a:rPr lang="en-IE" sz="600" dirty="0">
                          <a:effectLst/>
                        </a:rPr>
                        <a:t>Total Pay</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3565001"/>
                  </a:ext>
                </a:extLst>
              </a:tr>
              <a:tr h="152848">
                <a:tc>
                  <a:txBody>
                    <a:bodyPr/>
                    <a:lstStyle/>
                    <a:p>
                      <a:pPr>
                        <a:spcAft>
                          <a:spcPts val="0"/>
                        </a:spcAft>
                      </a:pPr>
                      <a:r>
                        <a:rPr lang="en-IE" sz="600" dirty="0">
                          <a:effectLst/>
                        </a:rPr>
                        <a:t>Travel and Subsistence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750885784"/>
                  </a:ext>
                </a:extLst>
              </a:tr>
              <a:tr h="152848">
                <a:tc>
                  <a:txBody>
                    <a:bodyPr/>
                    <a:lstStyle/>
                    <a:p>
                      <a:pPr>
                        <a:spcAft>
                          <a:spcPts val="0"/>
                        </a:spcAft>
                      </a:pPr>
                      <a:r>
                        <a:rPr lang="en-IE" sz="600" dirty="0">
                          <a:effectLst/>
                        </a:rPr>
                        <a:t>Official Function Expenses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4025461031"/>
                  </a:ext>
                </a:extLst>
              </a:tr>
              <a:tr h="152848">
                <a:tc>
                  <a:txBody>
                    <a:bodyPr/>
                    <a:lstStyle/>
                    <a:p>
                      <a:pPr>
                        <a:spcAft>
                          <a:spcPts val="0"/>
                        </a:spcAft>
                      </a:pPr>
                      <a:r>
                        <a:rPr lang="en-IE" sz="600" dirty="0">
                          <a:effectLst/>
                        </a:rPr>
                        <a:t>Staff Training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565515902"/>
                  </a:ext>
                </a:extLst>
              </a:tr>
              <a:tr h="152848">
                <a:tc>
                  <a:txBody>
                    <a:bodyPr/>
                    <a:lstStyle/>
                    <a:p>
                      <a:pPr>
                        <a:spcAft>
                          <a:spcPts val="0"/>
                        </a:spcAft>
                      </a:pPr>
                      <a:r>
                        <a:rPr lang="en-IE" sz="600" dirty="0">
                          <a:effectLst/>
                        </a:rPr>
                        <a:t>Judicial Training</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766000505"/>
                  </a:ext>
                </a:extLst>
              </a:tr>
              <a:tr h="152848">
                <a:tc>
                  <a:txBody>
                    <a:bodyPr/>
                    <a:lstStyle/>
                    <a:p>
                      <a:pPr>
                        <a:spcAft>
                          <a:spcPts val="0"/>
                        </a:spcAft>
                      </a:pPr>
                      <a:r>
                        <a:rPr lang="en-IE" sz="600" dirty="0">
                          <a:effectLst/>
                        </a:rPr>
                        <a:t>Advertising</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243770938"/>
                  </a:ext>
                </a:extLst>
              </a:tr>
              <a:tr h="152848">
                <a:tc>
                  <a:txBody>
                    <a:bodyPr/>
                    <a:lstStyle/>
                    <a:p>
                      <a:pPr>
                        <a:spcAft>
                          <a:spcPts val="0"/>
                        </a:spcAft>
                      </a:pPr>
                      <a:r>
                        <a:rPr lang="en-IE" sz="600" dirty="0">
                          <a:effectLst/>
                        </a:rPr>
                        <a:t>Contract Services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2382204888"/>
                  </a:ext>
                </a:extLst>
              </a:tr>
              <a:tr h="152848">
                <a:tc>
                  <a:txBody>
                    <a:bodyPr/>
                    <a:lstStyle/>
                    <a:p>
                      <a:pPr>
                        <a:spcAft>
                          <a:spcPts val="0"/>
                        </a:spcAft>
                      </a:pPr>
                      <a:r>
                        <a:rPr lang="en-IE" sz="600" dirty="0">
                          <a:effectLst/>
                        </a:rPr>
                        <a:t>Conveyance of Cash</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342061172"/>
                  </a:ext>
                </a:extLst>
              </a:tr>
              <a:tr h="152848">
                <a:tc>
                  <a:txBody>
                    <a:bodyPr/>
                    <a:lstStyle/>
                    <a:p>
                      <a:pPr>
                        <a:spcAft>
                          <a:spcPts val="0"/>
                        </a:spcAft>
                      </a:pPr>
                      <a:r>
                        <a:rPr lang="en-IE" sz="600" dirty="0">
                          <a:effectLst/>
                        </a:rPr>
                        <a:t>Judges Attire</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453549164"/>
                  </a:ext>
                </a:extLst>
              </a:tr>
              <a:tr h="152848">
                <a:tc>
                  <a:txBody>
                    <a:bodyPr/>
                    <a:lstStyle/>
                    <a:p>
                      <a:pPr>
                        <a:spcAft>
                          <a:spcPts val="0"/>
                        </a:spcAft>
                      </a:pPr>
                      <a:r>
                        <a:rPr lang="en-IE" sz="600" dirty="0">
                          <a:effectLst/>
                        </a:rPr>
                        <a:t>Law Books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579248633"/>
                  </a:ext>
                </a:extLst>
              </a:tr>
              <a:tr h="152848">
                <a:tc>
                  <a:txBody>
                    <a:bodyPr/>
                    <a:lstStyle/>
                    <a:p>
                      <a:pPr>
                        <a:spcAft>
                          <a:spcPts val="0"/>
                        </a:spcAft>
                      </a:pPr>
                      <a:r>
                        <a:rPr lang="en-IE" sz="600" dirty="0">
                          <a:effectLst/>
                        </a:rPr>
                        <a:t>Meals Jurors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2873051311"/>
                  </a:ext>
                </a:extLst>
              </a:tr>
              <a:tr h="152848">
                <a:tc>
                  <a:txBody>
                    <a:bodyPr/>
                    <a:lstStyle/>
                    <a:p>
                      <a:pPr>
                        <a:spcAft>
                          <a:spcPts val="0"/>
                        </a:spcAft>
                      </a:pPr>
                      <a:r>
                        <a:rPr lang="en-IE" sz="600" dirty="0">
                          <a:effectLst/>
                        </a:rPr>
                        <a:t>Newspapers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205388610"/>
                  </a:ext>
                </a:extLst>
              </a:tr>
              <a:tr h="152848">
                <a:tc>
                  <a:txBody>
                    <a:bodyPr/>
                    <a:lstStyle/>
                    <a:p>
                      <a:pPr>
                        <a:spcAft>
                          <a:spcPts val="0"/>
                        </a:spcAft>
                      </a:pPr>
                      <a:r>
                        <a:rPr lang="en-IE" sz="600" dirty="0">
                          <a:effectLst/>
                        </a:rPr>
                        <a:t>Other Misc</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851317466"/>
                  </a:ext>
                </a:extLst>
              </a:tr>
              <a:tr h="152848">
                <a:tc>
                  <a:txBody>
                    <a:bodyPr/>
                    <a:lstStyle/>
                    <a:p>
                      <a:pPr>
                        <a:spcAft>
                          <a:spcPts val="0"/>
                        </a:spcAft>
                      </a:pPr>
                      <a:r>
                        <a:rPr lang="en-IE" sz="600" dirty="0">
                          <a:effectLst/>
                        </a:rPr>
                        <a:t>Refreshments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62655356"/>
                  </a:ext>
                </a:extLst>
              </a:tr>
              <a:tr h="152848">
                <a:tc>
                  <a:txBody>
                    <a:bodyPr/>
                    <a:lstStyle/>
                    <a:p>
                      <a:pPr>
                        <a:spcAft>
                          <a:spcPts val="0"/>
                        </a:spcAft>
                      </a:pPr>
                      <a:r>
                        <a:rPr lang="en-IE" sz="600" dirty="0">
                          <a:effectLst/>
                        </a:rPr>
                        <a:t>Interpreting</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320290253"/>
                  </a:ext>
                </a:extLst>
              </a:tr>
              <a:tr h="152848">
                <a:tc>
                  <a:txBody>
                    <a:bodyPr/>
                    <a:lstStyle/>
                    <a:p>
                      <a:pPr>
                        <a:spcAft>
                          <a:spcPts val="0"/>
                        </a:spcAft>
                      </a:pPr>
                      <a:r>
                        <a:rPr lang="en-IE" sz="600" dirty="0">
                          <a:effectLst/>
                        </a:rPr>
                        <a:t>Medical Reports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3322102885"/>
                  </a:ext>
                </a:extLst>
              </a:tr>
              <a:tr h="152848">
                <a:tc>
                  <a:txBody>
                    <a:bodyPr/>
                    <a:lstStyle/>
                    <a:p>
                      <a:pPr>
                        <a:spcAft>
                          <a:spcPts val="0"/>
                        </a:spcAft>
                      </a:pPr>
                      <a:r>
                        <a:rPr lang="en-IE" sz="600" dirty="0">
                          <a:effectLst/>
                        </a:rPr>
                        <a:t>DAR</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3195988454"/>
                  </a:ext>
                </a:extLst>
              </a:tr>
              <a:tr h="152848">
                <a:tc>
                  <a:txBody>
                    <a:bodyPr/>
                    <a:lstStyle/>
                    <a:p>
                      <a:pPr>
                        <a:spcAft>
                          <a:spcPts val="0"/>
                        </a:spcAft>
                      </a:pPr>
                      <a:r>
                        <a:rPr lang="en-IE" sz="600" dirty="0">
                          <a:effectLst/>
                        </a:rPr>
                        <a:t>Legal Services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082500026"/>
                  </a:ext>
                </a:extLst>
              </a:tr>
              <a:tr h="152848">
                <a:tc>
                  <a:txBody>
                    <a:bodyPr/>
                    <a:lstStyle/>
                    <a:p>
                      <a:pPr>
                        <a:spcAft>
                          <a:spcPts val="0"/>
                        </a:spcAft>
                      </a:pPr>
                      <a:r>
                        <a:rPr lang="en-IE" sz="600" dirty="0">
                          <a:effectLst/>
                        </a:rPr>
                        <a:t>Compensation</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2522046454"/>
                  </a:ext>
                </a:extLst>
              </a:tr>
              <a:tr h="152848">
                <a:tc>
                  <a:txBody>
                    <a:bodyPr/>
                    <a:lstStyle/>
                    <a:p>
                      <a:pPr>
                        <a:spcAft>
                          <a:spcPts val="0"/>
                        </a:spcAft>
                      </a:pPr>
                      <a:r>
                        <a:rPr lang="en-IE" sz="600" dirty="0">
                          <a:effectLst/>
                        </a:rPr>
                        <a:t>Postal Services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696630255"/>
                  </a:ext>
                </a:extLst>
              </a:tr>
              <a:tr h="152848">
                <a:tc>
                  <a:txBody>
                    <a:bodyPr/>
                    <a:lstStyle/>
                    <a:p>
                      <a:pPr>
                        <a:spcAft>
                          <a:spcPts val="0"/>
                        </a:spcAft>
                      </a:pPr>
                      <a:r>
                        <a:rPr lang="en-IE" sz="600" dirty="0">
                          <a:effectLst/>
                        </a:rPr>
                        <a:t>Telecommunication Current</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507289137"/>
                  </a:ext>
                </a:extLst>
              </a:tr>
              <a:tr h="152848">
                <a:tc>
                  <a:txBody>
                    <a:bodyPr/>
                    <a:lstStyle/>
                    <a:p>
                      <a:pPr>
                        <a:spcAft>
                          <a:spcPts val="0"/>
                        </a:spcAft>
                      </a:pPr>
                      <a:r>
                        <a:rPr lang="en-IE" sz="600" dirty="0">
                          <a:effectLst/>
                        </a:rPr>
                        <a:t>Photocopying/Managed Print Service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147223509"/>
                  </a:ext>
                </a:extLst>
              </a:tr>
              <a:tr h="152848">
                <a:tc>
                  <a:txBody>
                    <a:bodyPr/>
                    <a:lstStyle/>
                    <a:p>
                      <a:pPr>
                        <a:spcAft>
                          <a:spcPts val="0"/>
                        </a:spcAft>
                      </a:pPr>
                      <a:r>
                        <a:rPr lang="en-IE" sz="600" dirty="0">
                          <a:effectLst/>
                        </a:rPr>
                        <a:t>Office Equipment</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932826541"/>
                  </a:ext>
                </a:extLst>
              </a:tr>
              <a:tr h="166744">
                <a:tc>
                  <a:txBody>
                    <a:bodyPr/>
                    <a:lstStyle/>
                    <a:p>
                      <a:pPr>
                        <a:spcAft>
                          <a:spcPts val="0"/>
                        </a:spcAft>
                      </a:pPr>
                      <a:r>
                        <a:rPr lang="en-IE" sz="700" dirty="0">
                          <a:effectLst/>
                        </a:rPr>
                        <a:t>Printing/Online Publishing</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3750986562"/>
                  </a:ext>
                </a:extLst>
              </a:tr>
              <a:tr h="152848">
                <a:tc>
                  <a:txBody>
                    <a:bodyPr/>
                    <a:lstStyle/>
                    <a:p>
                      <a:pPr>
                        <a:spcAft>
                          <a:spcPts val="0"/>
                        </a:spcAft>
                      </a:pPr>
                      <a:r>
                        <a:rPr lang="en-IE" sz="600" dirty="0">
                          <a:effectLst/>
                        </a:rPr>
                        <a:t>Stationery</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4148517123"/>
                  </a:ext>
                </a:extLst>
              </a:tr>
              <a:tr h="167903">
                <a:tc>
                  <a:txBody>
                    <a:bodyPr/>
                    <a:lstStyle/>
                    <a:p>
                      <a:pPr>
                        <a:spcAft>
                          <a:spcPts val="0"/>
                        </a:spcAft>
                      </a:pPr>
                      <a:r>
                        <a:rPr lang="en-IE" sz="600" dirty="0">
                          <a:effectLst/>
                        </a:rPr>
                        <a:t>Courthouse Maintenance</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296769007"/>
                  </a:ext>
                </a:extLst>
              </a:tr>
              <a:tr h="152848">
                <a:tc>
                  <a:txBody>
                    <a:bodyPr/>
                    <a:lstStyle/>
                    <a:p>
                      <a:pPr>
                        <a:spcAft>
                          <a:spcPts val="0"/>
                        </a:spcAft>
                      </a:pPr>
                      <a:r>
                        <a:rPr lang="en-IE" sz="600" dirty="0">
                          <a:effectLst/>
                        </a:rPr>
                        <a:t>Light, Heat &amp; Fuel</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090289776"/>
                  </a:ext>
                </a:extLst>
              </a:tr>
              <a:tr h="152848">
                <a:tc>
                  <a:txBody>
                    <a:bodyPr/>
                    <a:lstStyle/>
                    <a:p>
                      <a:pPr>
                        <a:spcAft>
                          <a:spcPts val="0"/>
                        </a:spcAft>
                      </a:pPr>
                      <a:r>
                        <a:rPr lang="en-IE" sz="600" dirty="0">
                          <a:effectLst/>
                        </a:rPr>
                        <a:t>Furniture &amp; Fittings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3937483779"/>
                  </a:ext>
                </a:extLst>
              </a:tr>
              <a:tr h="152848">
                <a:tc>
                  <a:txBody>
                    <a:bodyPr/>
                    <a:lstStyle/>
                    <a:p>
                      <a:pPr>
                        <a:spcAft>
                          <a:spcPts val="0"/>
                        </a:spcAft>
                      </a:pPr>
                      <a:r>
                        <a:rPr lang="en-IE" sz="600" dirty="0">
                          <a:effectLst/>
                        </a:rPr>
                        <a:t>General Premises Expenses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3374418512"/>
                  </a:ext>
                </a:extLst>
              </a:tr>
              <a:tr h="152848">
                <a:tc>
                  <a:txBody>
                    <a:bodyPr/>
                    <a:lstStyle/>
                    <a:p>
                      <a:pPr>
                        <a:spcAft>
                          <a:spcPts val="0"/>
                        </a:spcAft>
                      </a:pPr>
                      <a:r>
                        <a:rPr lang="en-IE" sz="600" dirty="0">
                          <a:effectLst/>
                        </a:rPr>
                        <a:t>Leases</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843097403"/>
                  </a:ext>
                </a:extLst>
              </a:tr>
              <a:tr h="174850">
                <a:tc>
                  <a:txBody>
                    <a:bodyPr/>
                    <a:lstStyle/>
                    <a:p>
                      <a:pPr>
                        <a:spcAft>
                          <a:spcPts val="0"/>
                        </a:spcAft>
                      </a:pPr>
                      <a:r>
                        <a:rPr lang="en-IE" sz="600" dirty="0">
                          <a:effectLst/>
                        </a:rPr>
                        <a:t>Consultancy</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2995482943"/>
                  </a:ext>
                </a:extLst>
              </a:tr>
              <a:tr h="152848">
                <a:tc>
                  <a:txBody>
                    <a:bodyPr/>
                    <a:lstStyle/>
                    <a:p>
                      <a:pPr>
                        <a:spcAft>
                          <a:spcPts val="0"/>
                        </a:spcAft>
                      </a:pPr>
                      <a:r>
                        <a:rPr lang="en-IE" sz="600" dirty="0">
                          <a:effectLst/>
                        </a:rPr>
                        <a:t>Total Non Pay</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436897664"/>
                  </a:ext>
                </a:extLst>
              </a:tr>
              <a:tr h="108234">
                <a:tc>
                  <a:txBody>
                    <a:bodyPr/>
                    <a:lstStyle/>
                    <a:p>
                      <a:pPr>
                        <a:spcAft>
                          <a:spcPts val="0"/>
                        </a:spcAft>
                      </a:pPr>
                      <a:r>
                        <a:rPr lang="en-IE" sz="600" dirty="0">
                          <a:effectLst/>
                        </a:rPr>
                        <a:t>Total Current Expenditure</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tc>
                  <a:txBody>
                    <a:bodyPr/>
                    <a:lstStyle/>
                    <a:p>
                      <a:pPr algn="r">
                        <a:spcAft>
                          <a:spcPts val="0"/>
                        </a:spcAft>
                      </a:pPr>
                      <a:r>
                        <a:rPr lang="en-IE" sz="600" dirty="0">
                          <a:effectLst/>
                        </a:rPr>
                        <a:t> </a:t>
                      </a:r>
                      <a:endParaRPr lang="en-IE" sz="700" dirty="0">
                        <a:effectLst/>
                        <a:latin typeface="Times New Roman" panose="02020603050405020304" pitchFamily="18" charset="0"/>
                        <a:ea typeface="Times New Roman" panose="02020603050405020304" pitchFamily="18" charset="0"/>
                      </a:endParaRPr>
                    </a:p>
                  </a:txBody>
                  <a:tcPr marL="40420" marR="40420" marT="0" marB="0" anchor="b"/>
                </a:tc>
                <a:extLst>
                  <a:ext uri="{0D108BD9-81ED-4DB2-BD59-A6C34878D82A}">
                    <a16:rowId xmlns="" xmlns:a16="http://schemas.microsoft.com/office/drawing/2014/main" val="1034359268"/>
                  </a:ext>
                </a:extLst>
              </a:tr>
            </a:tbl>
          </a:graphicData>
        </a:graphic>
      </p:graphicFrame>
      <p:sp>
        <p:nvSpPr>
          <p:cNvPr id="19726" name="Rectangle 4"/>
          <p:cNvSpPr>
            <a:spLocks noChangeArrowheads="1"/>
          </p:cNvSpPr>
          <p:nvPr/>
        </p:nvSpPr>
        <p:spPr bwMode="auto">
          <a:xfrm>
            <a:off x="1257300" y="2071688"/>
            <a:ext cx="15298738" cy="276225"/>
          </a:xfrm>
          <a:prstGeom prst="rect">
            <a:avLst/>
          </a:prstGeom>
          <a:noFill/>
          <a:ln w="9525">
            <a:noFill/>
            <a:miter lim="800000"/>
            <a:headEnd/>
            <a:tailEnd/>
          </a:ln>
          <a:effectLst/>
        </p:spPr>
        <p:txBody>
          <a:bodyPr anchor="ctr">
            <a:spAutoFit/>
          </a:bodyPr>
          <a:lstStyle/>
          <a:p>
            <a:r>
              <a:rPr lang="en-IE" altLang="en-US" sz="1200" b="1">
                <a:cs typeface="Times New Roman" pitchFamily="18" charset="0"/>
              </a:rPr>
              <a:t> </a:t>
            </a:r>
            <a:endParaRPr lang="en-IE" altLang="en-US"/>
          </a:p>
        </p:txBody>
      </p:sp>
      <p:sp>
        <p:nvSpPr>
          <p:cNvPr id="19727" name="TextBox 3"/>
          <p:cNvSpPr txBox="1">
            <a:spLocks noChangeArrowheads="1"/>
          </p:cNvSpPr>
          <p:nvPr/>
        </p:nvSpPr>
        <p:spPr bwMode="auto">
          <a:xfrm>
            <a:off x="611188" y="476250"/>
            <a:ext cx="7777162" cy="369888"/>
          </a:xfrm>
          <a:prstGeom prst="rect">
            <a:avLst/>
          </a:prstGeom>
          <a:noFill/>
          <a:ln w="9525">
            <a:noFill/>
            <a:miter lim="800000"/>
            <a:headEnd/>
            <a:tailEnd/>
          </a:ln>
        </p:spPr>
        <p:txBody>
          <a:bodyPr>
            <a:spAutoFit/>
          </a:bodyPr>
          <a:lstStyle/>
          <a:p>
            <a:pPr algn="ctr"/>
            <a:r>
              <a:rPr lang="en-IE" altLang="en-US" sz="1800"/>
              <a:t>Monthly Financial Report Expenditure and Income Chart</a:t>
            </a:r>
          </a:p>
        </p:txBody>
      </p:sp>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395288" y="1484313"/>
          <a:ext cx="8424862" cy="2376487"/>
        </p:xfrm>
        <a:graphic>
          <a:graphicData uri="http://schemas.openxmlformats.org/drawingml/2006/table">
            <a:tbl>
              <a:tblPr>
                <a:tableStyleId>{5C22544A-7EE6-4342-B048-85BDC9FD1C3A}</a:tableStyleId>
              </a:tblPr>
              <a:tblGrid>
                <a:gridCol w="2979622">
                  <a:extLst>
                    <a:ext uri="{9D8B030D-6E8A-4147-A177-3AD203B41FA5}">
                      <a16:colId xmlns="" xmlns:a16="http://schemas.microsoft.com/office/drawing/2014/main" val="3235561538"/>
                    </a:ext>
                  </a:extLst>
                </a:gridCol>
                <a:gridCol w="941272">
                  <a:extLst>
                    <a:ext uri="{9D8B030D-6E8A-4147-A177-3AD203B41FA5}">
                      <a16:colId xmlns="" xmlns:a16="http://schemas.microsoft.com/office/drawing/2014/main" val="549231188"/>
                    </a:ext>
                  </a:extLst>
                </a:gridCol>
                <a:gridCol w="941272">
                  <a:extLst>
                    <a:ext uri="{9D8B030D-6E8A-4147-A177-3AD203B41FA5}">
                      <a16:colId xmlns="" xmlns:a16="http://schemas.microsoft.com/office/drawing/2014/main" val="591506580"/>
                    </a:ext>
                  </a:extLst>
                </a:gridCol>
                <a:gridCol w="941272">
                  <a:extLst>
                    <a:ext uri="{9D8B030D-6E8A-4147-A177-3AD203B41FA5}">
                      <a16:colId xmlns="" xmlns:a16="http://schemas.microsoft.com/office/drawing/2014/main" val="3470731584"/>
                    </a:ext>
                  </a:extLst>
                </a:gridCol>
                <a:gridCol w="1130811">
                  <a:extLst>
                    <a:ext uri="{9D8B030D-6E8A-4147-A177-3AD203B41FA5}">
                      <a16:colId xmlns="" xmlns:a16="http://schemas.microsoft.com/office/drawing/2014/main" val="152144925"/>
                    </a:ext>
                  </a:extLst>
                </a:gridCol>
                <a:gridCol w="1490614">
                  <a:extLst>
                    <a:ext uri="{9D8B030D-6E8A-4147-A177-3AD203B41FA5}">
                      <a16:colId xmlns="" xmlns:a16="http://schemas.microsoft.com/office/drawing/2014/main" val="2793894731"/>
                    </a:ext>
                  </a:extLst>
                </a:gridCol>
              </a:tblGrid>
              <a:tr h="169749">
                <a:tc>
                  <a:txBody>
                    <a:bodyPr/>
                    <a:lstStyle/>
                    <a:p>
                      <a:pPr>
                        <a:spcAft>
                          <a:spcPts val="0"/>
                        </a:spcAft>
                      </a:pPr>
                      <a:r>
                        <a:rPr lang="en-IE" sz="1100" dirty="0">
                          <a:effectLst/>
                        </a:rPr>
                        <a:t>Capital Expenditure</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396241417"/>
                  </a:ext>
                </a:extLst>
              </a:tr>
              <a:tr h="169749">
                <a:tc>
                  <a:txBody>
                    <a:bodyPr/>
                    <a:lstStyle/>
                    <a:p>
                      <a:pPr>
                        <a:spcAft>
                          <a:spcPts val="0"/>
                        </a:spcAft>
                      </a:pPr>
                      <a:r>
                        <a:rPr lang="en-IE" sz="1100" dirty="0">
                          <a:effectLst/>
                        </a:rPr>
                        <a:t>ICT</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3273052332"/>
                  </a:ext>
                </a:extLst>
              </a:tr>
              <a:tr h="169749">
                <a:tc>
                  <a:txBody>
                    <a:bodyPr/>
                    <a:lstStyle/>
                    <a:p>
                      <a:pPr>
                        <a:spcAft>
                          <a:spcPts val="0"/>
                        </a:spcAft>
                      </a:pPr>
                      <a:r>
                        <a:rPr lang="en-IE" sz="1100" dirty="0">
                          <a:effectLst/>
                        </a:rPr>
                        <a:t>Capital Works - Courthouses</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94209579"/>
                  </a:ext>
                </a:extLst>
              </a:tr>
              <a:tr h="169749">
                <a:tc>
                  <a:txBody>
                    <a:bodyPr/>
                    <a:lstStyle/>
                    <a:p>
                      <a:pPr>
                        <a:spcAft>
                          <a:spcPts val="0"/>
                        </a:spcAft>
                      </a:pPr>
                      <a:r>
                        <a:rPr lang="en-IE" sz="1100" dirty="0">
                          <a:effectLst/>
                        </a:rPr>
                        <a:t>PPP - Unitary Payment</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542925381"/>
                  </a:ext>
                </a:extLst>
              </a:tr>
              <a:tr h="169749">
                <a:tc>
                  <a:txBody>
                    <a:bodyPr/>
                    <a:lstStyle/>
                    <a:p>
                      <a:pPr>
                        <a:spcAft>
                          <a:spcPts val="0"/>
                        </a:spcAft>
                      </a:pPr>
                      <a:r>
                        <a:rPr lang="en-IE" sz="1100" dirty="0">
                          <a:effectLst/>
                        </a:rPr>
                        <a:t>PPP - Regional Unitary Payment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332766054"/>
                  </a:ext>
                </a:extLst>
              </a:tr>
              <a:tr h="169749">
                <a:tc>
                  <a:txBody>
                    <a:bodyPr/>
                    <a:lstStyle/>
                    <a:p>
                      <a:pPr>
                        <a:spcAft>
                          <a:spcPts val="0"/>
                        </a:spcAft>
                      </a:pPr>
                      <a:r>
                        <a:rPr lang="en-IE" sz="1100" dirty="0">
                          <a:effectLst/>
                        </a:rPr>
                        <a:t>PPP VAT payment</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979708144"/>
                  </a:ext>
                </a:extLst>
              </a:tr>
              <a:tr h="169749">
                <a:tc>
                  <a:txBody>
                    <a:bodyPr/>
                    <a:lstStyle/>
                    <a:p>
                      <a:pPr>
                        <a:spcAft>
                          <a:spcPts val="0"/>
                        </a:spcAft>
                      </a:pPr>
                      <a:r>
                        <a:rPr lang="en-IE" sz="1100" dirty="0">
                          <a:effectLst/>
                        </a:rPr>
                        <a:t>Carryover</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3625247592"/>
                  </a:ext>
                </a:extLst>
              </a:tr>
              <a:tr h="169749">
                <a:tc>
                  <a:txBody>
                    <a:bodyPr/>
                    <a:lstStyle/>
                    <a:p>
                      <a:pPr>
                        <a:spcAft>
                          <a:spcPts val="0"/>
                        </a:spcAft>
                      </a:pPr>
                      <a:r>
                        <a:rPr lang="en-IE" sz="1100" dirty="0">
                          <a:effectLst/>
                        </a:rPr>
                        <a:t>Total Capital Expenditure</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2197845274"/>
                  </a:ext>
                </a:extLst>
              </a:tr>
              <a:tr h="169749">
                <a:tc>
                  <a:txBody>
                    <a:bodyPr/>
                    <a:lstStyle/>
                    <a:p>
                      <a:pPr>
                        <a:spcAft>
                          <a:spcPts val="0"/>
                        </a:spcAft>
                      </a:pPr>
                      <a:r>
                        <a:rPr lang="en-IE" sz="1100" dirty="0">
                          <a:effectLst/>
                        </a:rPr>
                        <a:t>Total Gross Expenditure</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4149304418"/>
                  </a:ext>
                </a:extLst>
              </a:tr>
              <a:tr h="169749">
                <a:tc>
                  <a:txBody>
                    <a:bodyPr/>
                    <a:lstStyle/>
                    <a:p>
                      <a:pPr>
                        <a:spcAft>
                          <a:spcPts val="0"/>
                        </a:spcAft>
                      </a:pPr>
                      <a:r>
                        <a:rPr lang="en-IE" sz="1100" dirty="0">
                          <a:effectLst/>
                        </a:rPr>
                        <a:t>Income (Appropriations in Aid)</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691975312"/>
                  </a:ext>
                </a:extLst>
              </a:tr>
              <a:tr h="169749">
                <a:tc>
                  <a:txBody>
                    <a:bodyPr/>
                    <a:lstStyle/>
                    <a:p>
                      <a:pPr>
                        <a:spcAft>
                          <a:spcPts val="0"/>
                        </a:spcAft>
                      </a:pPr>
                      <a:r>
                        <a:rPr lang="en-IE" sz="1100" dirty="0">
                          <a:effectLst/>
                        </a:rPr>
                        <a:t>Fees</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3249003435"/>
                  </a:ext>
                </a:extLst>
              </a:tr>
              <a:tr h="169749">
                <a:tc>
                  <a:txBody>
                    <a:bodyPr/>
                    <a:lstStyle/>
                    <a:p>
                      <a:pPr>
                        <a:spcAft>
                          <a:spcPts val="0"/>
                        </a:spcAft>
                      </a:pPr>
                      <a:r>
                        <a:rPr lang="en-IE" sz="1100" dirty="0">
                          <a:effectLst/>
                        </a:rPr>
                        <a:t>Miscellaneous Income</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288836245"/>
                  </a:ext>
                </a:extLst>
              </a:tr>
              <a:tr h="169749">
                <a:tc>
                  <a:txBody>
                    <a:bodyPr/>
                    <a:lstStyle/>
                    <a:p>
                      <a:pPr>
                        <a:spcAft>
                          <a:spcPts val="0"/>
                        </a:spcAft>
                      </a:pPr>
                      <a:r>
                        <a:rPr lang="en-IE" sz="1100" dirty="0">
                          <a:effectLst/>
                        </a:rPr>
                        <a:t>Pension Levy</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1853366148"/>
                  </a:ext>
                </a:extLst>
              </a:tr>
              <a:tr h="169749">
                <a:tc>
                  <a:txBody>
                    <a:bodyPr/>
                    <a:lstStyle/>
                    <a:p>
                      <a:pPr>
                        <a:spcAft>
                          <a:spcPts val="0"/>
                        </a:spcAft>
                      </a:pPr>
                      <a:r>
                        <a:rPr lang="en-IE" sz="1100" dirty="0">
                          <a:effectLst/>
                        </a:rPr>
                        <a:t>Total Income</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tc>
                  <a:txBody>
                    <a:bodyPr/>
                    <a:lstStyle/>
                    <a:p>
                      <a:pPr algn="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79" marR="68579" marT="0" marB="0" anchor="b"/>
                </a:tc>
                <a:extLst>
                  <a:ext uri="{0D108BD9-81ED-4DB2-BD59-A6C34878D82A}">
                    <a16:rowId xmlns="" xmlns:a16="http://schemas.microsoft.com/office/drawing/2014/main" val="974827321"/>
                  </a:ext>
                </a:extLst>
              </a:tr>
            </a:tbl>
          </a:graphicData>
        </a:graphic>
      </p:graphicFrame>
      <p:sp>
        <p:nvSpPr>
          <p:cNvPr id="20589" name="TextBox 8"/>
          <p:cNvSpPr txBox="1">
            <a:spLocks noChangeArrowheads="1"/>
          </p:cNvSpPr>
          <p:nvPr/>
        </p:nvSpPr>
        <p:spPr bwMode="auto">
          <a:xfrm>
            <a:off x="250825" y="863600"/>
            <a:ext cx="8642350" cy="368300"/>
          </a:xfrm>
          <a:prstGeom prst="rect">
            <a:avLst/>
          </a:prstGeom>
          <a:noFill/>
          <a:ln w="9525">
            <a:noFill/>
            <a:miter lim="800000"/>
            <a:headEnd/>
            <a:tailEnd/>
          </a:ln>
        </p:spPr>
        <p:txBody>
          <a:bodyPr>
            <a:spAutoFit/>
          </a:bodyPr>
          <a:lstStyle/>
          <a:p>
            <a:pPr algn="ctr"/>
            <a:r>
              <a:rPr lang="en-IE" altLang="en-US" sz="1800"/>
              <a:t>Monthly Financial Report Expenditure and Income Chart (Contd.)</a:t>
            </a:r>
          </a:p>
        </p:txBody>
      </p:sp>
      <p:sp>
        <p:nvSpPr>
          <p:cNvPr id="20590" name="TextBox 9"/>
          <p:cNvSpPr txBox="1">
            <a:spLocks noChangeArrowheads="1"/>
          </p:cNvSpPr>
          <p:nvPr/>
        </p:nvSpPr>
        <p:spPr bwMode="auto">
          <a:xfrm>
            <a:off x="395288" y="4319588"/>
            <a:ext cx="74612" cy="461962"/>
          </a:xfrm>
          <a:prstGeom prst="rect">
            <a:avLst/>
          </a:prstGeom>
          <a:noFill/>
          <a:ln w="9525">
            <a:noFill/>
            <a:miter lim="800000"/>
            <a:headEnd/>
            <a:tailEnd/>
          </a:ln>
        </p:spPr>
        <p:txBody>
          <a:bodyPr>
            <a:spAutoFit/>
          </a:bodyPr>
          <a:lstStyle/>
          <a:p>
            <a:endParaRPr lang="en-US" altLang="en-US"/>
          </a:p>
        </p:txBody>
      </p:sp>
      <p:graphicFrame>
        <p:nvGraphicFramePr>
          <p:cNvPr id="11" name="Table 10"/>
          <p:cNvGraphicFramePr>
            <a:graphicFrameLocks noGrp="1"/>
          </p:cNvGraphicFramePr>
          <p:nvPr/>
        </p:nvGraphicFramePr>
        <p:xfrm>
          <a:off x="703263" y="4319588"/>
          <a:ext cx="7397750" cy="1846262"/>
        </p:xfrm>
        <a:graphic>
          <a:graphicData uri="http://schemas.openxmlformats.org/drawingml/2006/table">
            <a:tbl>
              <a:tblPr>
                <a:tableStyleId>{5C22544A-7EE6-4342-B048-85BDC9FD1C3A}</a:tableStyleId>
              </a:tblPr>
              <a:tblGrid>
                <a:gridCol w="2309360">
                  <a:extLst>
                    <a:ext uri="{9D8B030D-6E8A-4147-A177-3AD203B41FA5}">
                      <a16:colId xmlns="" xmlns:a16="http://schemas.microsoft.com/office/drawing/2014/main" val="1273299162"/>
                    </a:ext>
                  </a:extLst>
                </a:gridCol>
                <a:gridCol w="686081">
                  <a:extLst>
                    <a:ext uri="{9D8B030D-6E8A-4147-A177-3AD203B41FA5}">
                      <a16:colId xmlns="" xmlns:a16="http://schemas.microsoft.com/office/drawing/2014/main" val="1339382410"/>
                    </a:ext>
                  </a:extLst>
                </a:gridCol>
                <a:gridCol w="116914">
                  <a:extLst>
                    <a:ext uri="{9D8B030D-6E8A-4147-A177-3AD203B41FA5}">
                      <a16:colId xmlns="" xmlns:a16="http://schemas.microsoft.com/office/drawing/2014/main" val="2093699912"/>
                    </a:ext>
                  </a:extLst>
                </a:gridCol>
                <a:gridCol w="3591840">
                  <a:extLst>
                    <a:ext uri="{9D8B030D-6E8A-4147-A177-3AD203B41FA5}">
                      <a16:colId xmlns="" xmlns:a16="http://schemas.microsoft.com/office/drawing/2014/main" val="3596338075"/>
                    </a:ext>
                  </a:extLst>
                </a:gridCol>
                <a:gridCol w="693555">
                  <a:extLst>
                    <a:ext uri="{9D8B030D-6E8A-4147-A177-3AD203B41FA5}">
                      <a16:colId xmlns="" xmlns:a16="http://schemas.microsoft.com/office/drawing/2014/main" val="3718082693"/>
                    </a:ext>
                  </a:extLst>
                </a:gridCol>
              </a:tblGrid>
              <a:tr h="615421">
                <a:tc>
                  <a:txBody>
                    <a:bodyPr/>
                    <a:lstStyle/>
                    <a:p>
                      <a:pPr>
                        <a:spcAft>
                          <a:spcPts val="0"/>
                        </a:spcAft>
                      </a:pPr>
                      <a:r>
                        <a:rPr lang="en-IE" sz="1100" dirty="0">
                          <a:effectLst/>
                        </a:rPr>
                        <a:t>Supplier Name</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gridSpan="2">
                  <a:txBody>
                    <a:bodyPr/>
                    <a:lstStyle/>
                    <a:p>
                      <a:pPr algn="ctr">
                        <a:spcAft>
                          <a:spcPts val="0"/>
                        </a:spcAft>
                      </a:pPr>
                      <a:r>
                        <a:rPr lang="en-IE" sz="1100" dirty="0">
                          <a:effectLst/>
                        </a:rPr>
                        <a:t>Amount</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hMerge="1">
                  <a:txBody>
                    <a:bodyPr/>
                    <a:lstStyle/>
                    <a:p>
                      <a:endParaRPr lang="en-IE"/>
                    </a:p>
                  </a:txBody>
                  <a:tcPr/>
                </a:tc>
                <a:tc>
                  <a:txBody>
                    <a:bodyPr/>
                    <a:lstStyle/>
                    <a:p>
                      <a:pPr>
                        <a:spcAft>
                          <a:spcPts val="0"/>
                        </a:spcAft>
                      </a:pPr>
                      <a:r>
                        <a:rPr lang="en-IE" sz="1100" dirty="0">
                          <a:effectLst/>
                        </a:rPr>
                        <a:t>Description</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a:txBody>
                    <a:bodyPr/>
                    <a:lstStyle/>
                    <a:p>
                      <a:pPr algn="ctr">
                        <a:spcAft>
                          <a:spcPts val="0"/>
                        </a:spcAft>
                      </a:pPr>
                      <a:r>
                        <a:rPr lang="en-IE" sz="1100" dirty="0">
                          <a:effectLst/>
                        </a:rPr>
                        <a:t>Paid Yes/No</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extLst>
                  <a:ext uri="{0D108BD9-81ED-4DB2-BD59-A6C34878D82A}">
                    <a16:rowId xmlns="" xmlns:a16="http://schemas.microsoft.com/office/drawing/2014/main" val="3172745889"/>
                  </a:ext>
                </a:extLst>
              </a:tr>
              <a:tr h="205140">
                <a:tc>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gridSpan="2">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hMerge="1">
                  <a:txBody>
                    <a:bodyPr/>
                    <a:lstStyle/>
                    <a:p>
                      <a:endParaRPr lang="en-IE"/>
                    </a:p>
                  </a:txBody>
                  <a:tcPr/>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extLst>
                  <a:ext uri="{0D108BD9-81ED-4DB2-BD59-A6C34878D82A}">
                    <a16:rowId xmlns="" xmlns:a16="http://schemas.microsoft.com/office/drawing/2014/main" val="2615352209"/>
                  </a:ext>
                </a:extLst>
              </a:tr>
              <a:tr h="205140">
                <a:tc>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gridSpan="2">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hMerge="1">
                  <a:txBody>
                    <a:bodyPr/>
                    <a:lstStyle/>
                    <a:p>
                      <a:endParaRPr lang="en-IE"/>
                    </a:p>
                  </a:txBody>
                  <a:tcPr/>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extLst>
                  <a:ext uri="{0D108BD9-81ED-4DB2-BD59-A6C34878D82A}">
                    <a16:rowId xmlns="" xmlns:a16="http://schemas.microsoft.com/office/drawing/2014/main" val="3249734219"/>
                  </a:ext>
                </a:extLst>
              </a:tr>
              <a:tr h="205140">
                <a:tc>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gridSpan="2">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hMerge="1">
                  <a:txBody>
                    <a:bodyPr/>
                    <a:lstStyle/>
                    <a:p>
                      <a:endParaRPr lang="en-IE"/>
                    </a:p>
                  </a:txBody>
                  <a:tcPr/>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extLst>
                  <a:ext uri="{0D108BD9-81ED-4DB2-BD59-A6C34878D82A}">
                    <a16:rowId xmlns="" xmlns:a16="http://schemas.microsoft.com/office/drawing/2014/main" val="2794343512"/>
                  </a:ext>
                </a:extLst>
              </a:tr>
              <a:tr h="205140">
                <a:tc>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gridSpan="2">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hMerge="1">
                  <a:txBody>
                    <a:bodyPr/>
                    <a:lstStyle/>
                    <a:p>
                      <a:endParaRPr lang="en-IE"/>
                    </a:p>
                  </a:txBody>
                  <a:tcPr/>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extLst>
                  <a:ext uri="{0D108BD9-81ED-4DB2-BD59-A6C34878D82A}">
                    <a16:rowId xmlns="" xmlns:a16="http://schemas.microsoft.com/office/drawing/2014/main" val="3682010162"/>
                  </a:ext>
                </a:extLst>
              </a:tr>
              <a:tr h="205140">
                <a:tc>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gridSpan="2">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hMerge="1">
                  <a:txBody>
                    <a:bodyPr/>
                    <a:lstStyle/>
                    <a:p>
                      <a:endParaRPr lang="en-IE"/>
                    </a:p>
                  </a:txBody>
                  <a:tcPr/>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extLst>
                  <a:ext uri="{0D108BD9-81ED-4DB2-BD59-A6C34878D82A}">
                    <a16:rowId xmlns="" xmlns:a16="http://schemas.microsoft.com/office/drawing/2014/main" val="3570458901"/>
                  </a:ext>
                </a:extLst>
              </a:tr>
              <a:tr h="205140">
                <a:tc>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a:txBody>
                    <a:bodyPr/>
                    <a:lstStyle/>
                    <a:p>
                      <a:pPr algn="ctr">
                        <a:spcAft>
                          <a:spcPts val="0"/>
                        </a:spcAft>
                      </a:pPr>
                      <a:r>
                        <a:rPr lang="en-IE" sz="1100" dirty="0">
                          <a:effectLst/>
                        </a:rPr>
                        <a:t>Total: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gridSpan="2">
                  <a:txBody>
                    <a:bodyPr/>
                    <a:lstStyle/>
                    <a:p>
                      <a:pP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tc hMerge="1">
                  <a:txBody>
                    <a:bodyPr/>
                    <a:lstStyle/>
                    <a:p>
                      <a:endParaRPr lang="en-IE"/>
                    </a:p>
                  </a:txBody>
                  <a:tcPr/>
                </a:tc>
                <a:tc>
                  <a:txBody>
                    <a:bodyPr/>
                    <a:lstStyle/>
                    <a:p>
                      <a:pPr algn="ctr">
                        <a:spcAft>
                          <a:spcPts val="0"/>
                        </a:spcAft>
                      </a:pPr>
                      <a:r>
                        <a:rPr lang="en-IE" sz="1100" dirty="0">
                          <a:effectLst/>
                        </a:rPr>
                        <a:t> </a:t>
                      </a:r>
                      <a:endParaRPr lang="en-IE" sz="1200" dirty="0">
                        <a:effectLst/>
                        <a:latin typeface="Times New Roman" panose="02020603050405020304" pitchFamily="18" charset="0"/>
                        <a:ea typeface="Times New Roman" panose="02020603050405020304" pitchFamily="18" charset="0"/>
                      </a:endParaRPr>
                    </a:p>
                  </a:txBody>
                  <a:tcPr marL="68583" marR="68583" marT="0" marB="0" anchor="b"/>
                </a:tc>
                <a:extLst>
                  <a:ext uri="{0D108BD9-81ED-4DB2-BD59-A6C34878D82A}">
                    <a16:rowId xmlns="" xmlns:a16="http://schemas.microsoft.com/office/drawing/2014/main" val="552458290"/>
                  </a:ext>
                </a:extLst>
              </a:tr>
            </a:tbl>
          </a:graphicData>
        </a:graphic>
      </p:graphicFrame>
      <p:sp>
        <p:nvSpPr>
          <p:cNvPr id="20634" name="Rectangle 2"/>
          <p:cNvSpPr>
            <a:spLocks noChangeArrowheads="1"/>
          </p:cNvSpPr>
          <p:nvPr/>
        </p:nvSpPr>
        <p:spPr bwMode="auto">
          <a:xfrm>
            <a:off x="250825" y="3962400"/>
            <a:ext cx="10461625" cy="430213"/>
          </a:xfrm>
          <a:prstGeom prst="rect">
            <a:avLst/>
          </a:prstGeom>
          <a:noFill/>
          <a:ln w="9525">
            <a:noFill/>
            <a:miter lim="800000"/>
            <a:headEnd/>
            <a:tailEnd/>
          </a:ln>
          <a:effectLst/>
        </p:spPr>
        <p:txBody>
          <a:bodyPr anchor="ctr">
            <a:spAutoFit/>
          </a:bodyPr>
          <a:lstStyle/>
          <a:p>
            <a:r>
              <a:rPr lang="en-IE" altLang="en-US" sz="1100" b="1">
                <a:cs typeface="Times New Roman" pitchFamily="18" charset="0"/>
              </a:rPr>
              <a:t>			Details of purchase orders of a value greater than €20,000									</a:t>
            </a:r>
            <a:endParaRPr lang="en-IE" altLang="en-US"/>
          </a:p>
        </p:txBody>
      </p:sp>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964613" cy="12280900"/>
          </a:xfrm>
          <a:prstGeom prst="rect">
            <a:avLst/>
          </a:prstGeom>
          <a:noFill/>
        </p:spPr>
        <p:txBody>
          <a:bodyPr>
            <a:spAutoFit/>
          </a:bodyPr>
          <a:lstStyle/>
          <a:p>
            <a:pPr algn="ctr">
              <a:defRPr/>
            </a:pPr>
            <a:endParaRPr lang="en-IE" b="1" dirty="0">
              <a:latin typeface="Arial" panose="020B0604020202020204" pitchFamily="34" charset="0"/>
            </a:endParaRPr>
          </a:p>
          <a:p>
            <a:pPr algn="ctr">
              <a:defRPr/>
            </a:pPr>
            <a:r>
              <a:rPr lang="en-IE" sz="1800" b="1" dirty="0">
                <a:latin typeface="Arial" panose="020B0604020202020204" pitchFamily="34" charset="0"/>
              </a:rPr>
              <a:t>Budget Control/Monitoring (External)</a:t>
            </a:r>
          </a:p>
          <a:p>
            <a:pPr algn="ctr">
              <a:defRPr/>
            </a:pPr>
            <a:endParaRPr lang="en-IE" sz="1800" b="1" dirty="0">
              <a:latin typeface="Arial" panose="020B0604020202020204" pitchFamily="34" charset="0"/>
            </a:endParaRPr>
          </a:p>
          <a:p>
            <a:pPr marL="285750" indent="-285750">
              <a:buFont typeface="Arial" panose="020B0604020202020204" pitchFamily="34" charset="0"/>
              <a:buChar char="•"/>
              <a:defRPr/>
            </a:pPr>
            <a:r>
              <a:rPr lang="en-IE" sz="1600" dirty="0">
                <a:latin typeface="Arial" panose="020B0604020202020204" pitchFamily="34" charset="0"/>
              </a:rPr>
              <a:t>Courts Service CEO is statutory Accounting Officer for Courts Service</a:t>
            </a:r>
          </a:p>
          <a:p>
            <a:pPr marL="285750" indent="-285750">
              <a:buFont typeface="Arial" panose="020B0604020202020204" pitchFamily="34" charset="0"/>
              <a:buChar char="•"/>
              <a:defRPr/>
            </a:pPr>
            <a:endParaRPr lang="en-IE" sz="1600" dirty="0">
              <a:latin typeface="Arial" panose="020B0604020202020204" pitchFamily="34" charset="0"/>
            </a:endParaRPr>
          </a:p>
          <a:p>
            <a:pPr marL="285750" indent="-285750">
              <a:buFont typeface="Arial" panose="020B0604020202020204" pitchFamily="34" charset="0"/>
              <a:buChar char="•"/>
              <a:defRPr/>
            </a:pPr>
            <a:r>
              <a:rPr lang="en-IE" sz="1600" dirty="0">
                <a:latin typeface="Arial" panose="020B0604020202020204" pitchFamily="34" charset="0"/>
              </a:rPr>
              <a:t>Courts Service’s annual financial account (the “Appropriation Account”) is submitted annually by CEO to State Comptroller and Auditor General (C&amp;AG) for external audit</a:t>
            </a:r>
          </a:p>
          <a:p>
            <a:pPr>
              <a:defRPr/>
            </a:pPr>
            <a:r>
              <a:rPr lang="en-IE" sz="1600" dirty="0">
                <a:latin typeface="Arial" panose="020B0604020202020204" pitchFamily="34" charset="0"/>
              </a:rPr>
              <a:t>          -   for accuracy and regularity and </a:t>
            </a:r>
          </a:p>
          <a:p>
            <a:pPr>
              <a:defRPr/>
            </a:pPr>
            <a:r>
              <a:rPr lang="en-IE" sz="1600" dirty="0">
                <a:latin typeface="Arial" panose="020B0604020202020204" pitchFamily="34" charset="0"/>
              </a:rPr>
              <a:t>           -  carry out such examinations as C&amp;AG considers appropriate in regard to economy and</a:t>
            </a:r>
          </a:p>
          <a:p>
            <a:pPr>
              <a:defRPr/>
            </a:pPr>
            <a:r>
              <a:rPr lang="en-IE" sz="1600" dirty="0">
                <a:latin typeface="Arial" panose="020B0604020202020204" pitchFamily="34" charset="0"/>
              </a:rPr>
              <a:t>              efficiency on the use of resources and the effectiveness of management systems (i.e.</a:t>
            </a:r>
          </a:p>
          <a:p>
            <a:pPr>
              <a:defRPr/>
            </a:pPr>
            <a:r>
              <a:rPr lang="en-IE" sz="1600" dirty="0">
                <a:latin typeface="Arial" panose="020B0604020202020204" pitchFamily="34" charset="0"/>
              </a:rPr>
              <a:t>               Value-for-Money Audit)</a:t>
            </a:r>
          </a:p>
          <a:p>
            <a:pPr>
              <a:defRPr/>
            </a:pPr>
            <a:endParaRPr lang="en-IE" sz="1600" dirty="0">
              <a:latin typeface="Arial" panose="020B0604020202020204" pitchFamily="34" charset="0"/>
            </a:endParaRPr>
          </a:p>
          <a:p>
            <a:pPr marL="285750" indent="-285750">
              <a:buFont typeface="Arial" panose="020B0604020202020204" pitchFamily="34" charset="0"/>
              <a:buChar char="•"/>
              <a:defRPr/>
            </a:pPr>
            <a:r>
              <a:rPr lang="en-IE" sz="1600" dirty="0">
                <a:latin typeface="Arial" panose="020B0604020202020204" pitchFamily="34" charset="0"/>
              </a:rPr>
              <a:t>Appropriation Account is accompanied by Statement of Internal Financial Control signed by CEO certifying internal control environment within Courts Service including financial control environment, framework of administration, management reporting, compliance with procurement guidelines and internal control</a:t>
            </a:r>
          </a:p>
          <a:p>
            <a:pPr marL="285750" indent="-285750">
              <a:buFont typeface="Arial" panose="020B0604020202020204" pitchFamily="34" charset="0"/>
              <a:buChar char="•"/>
              <a:defRPr/>
            </a:pPr>
            <a:endParaRPr lang="en-IE" sz="1600" dirty="0">
              <a:latin typeface="Arial" panose="020B0604020202020204" pitchFamily="34" charset="0"/>
            </a:endParaRPr>
          </a:p>
          <a:p>
            <a:pPr marL="285750" indent="-285750">
              <a:buFont typeface="Arial" panose="020B0604020202020204" pitchFamily="34" charset="0"/>
              <a:buChar char="•"/>
              <a:defRPr/>
            </a:pPr>
            <a:r>
              <a:rPr lang="en-IE" sz="1600" dirty="0">
                <a:latin typeface="Arial" panose="020B0604020202020204" pitchFamily="34" charset="0"/>
              </a:rPr>
              <a:t>Courts Service Audit Committee reviews with C&amp;AG C&amp;AG’s findings, including any major issues arise during audit resolved and unresolved; key accounting and audit assumptions underlying audit; levels of errors identified, obtaining explanations from management on issues / errors</a:t>
            </a:r>
          </a:p>
          <a:p>
            <a:pPr>
              <a:defRPr/>
            </a:pPr>
            <a:endParaRPr lang="en-IE" sz="1600" dirty="0">
              <a:latin typeface="Arial" panose="020B0604020202020204" pitchFamily="34" charset="0"/>
            </a:endParaRPr>
          </a:p>
          <a:p>
            <a:pPr marL="285750" indent="-285750">
              <a:buFont typeface="Arial" panose="020B0604020202020204" pitchFamily="34" charset="0"/>
              <a:buChar char="•"/>
              <a:defRPr/>
            </a:pPr>
            <a:r>
              <a:rPr lang="en-IE" sz="1600" dirty="0">
                <a:latin typeface="Arial" panose="020B0604020202020204" pitchFamily="34" charset="0"/>
              </a:rPr>
              <a:t>Funds of beneficiaries lodged with courts are subject to external audit by a private audit firm</a:t>
            </a:r>
          </a:p>
          <a:p>
            <a:pPr marL="285750" indent="-285750">
              <a:buFont typeface="Arial" panose="020B0604020202020204" pitchFamily="34" charset="0"/>
              <a:buChar char="•"/>
              <a:defRPr/>
            </a:pPr>
            <a:endParaRPr lang="en-IE" sz="1600"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a:p>
            <a:pPr algn="ctr">
              <a:defRPr/>
            </a:pPr>
            <a:endParaRPr lang="en-IE" sz="1800" b="1" dirty="0">
              <a:latin typeface="Arial" panose="020B0604020202020204" pitchFamily="34" charset="0"/>
            </a:endParaRPr>
          </a:p>
        </p:txBody>
      </p:sp>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49275"/>
            <a:ext cx="9202738" cy="6308725"/>
          </a:xfrm>
          <a:prstGeom prst="rect">
            <a:avLst/>
          </a:prstGeom>
          <a:noFill/>
        </p:spPr>
        <p:txBody>
          <a:bodyPr>
            <a:spAutoFit/>
          </a:bodyPr>
          <a:lstStyle/>
          <a:p>
            <a:pPr algn="ctr">
              <a:defRPr/>
            </a:pPr>
            <a:r>
              <a:rPr lang="en-IE" sz="1800" b="1" dirty="0">
                <a:latin typeface="Arial" panose="020B0604020202020204" pitchFamily="34" charset="0"/>
              </a:rPr>
              <a:t>Our organisational and institutional environment</a:t>
            </a:r>
          </a:p>
          <a:p>
            <a:pPr algn="ctr">
              <a:defRPr/>
            </a:pPr>
            <a:endParaRPr lang="en-IE" sz="1800" b="1" dirty="0">
              <a:latin typeface="Arial" panose="020B0604020202020204" pitchFamily="34" charset="0"/>
            </a:endParaRPr>
          </a:p>
          <a:p>
            <a:pPr marL="285750" indent="-285750">
              <a:buFont typeface="Arial" panose="020B0604020202020204" pitchFamily="34" charset="0"/>
              <a:buChar char="•"/>
              <a:defRPr/>
            </a:pPr>
            <a:r>
              <a:rPr lang="en-IE" sz="1600" dirty="0">
                <a:latin typeface="Arial" panose="020B0604020202020204" pitchFamily="34" charset="0"/>
              </a:rPr>
              <a:t>Courts Service established as agency in 1998 with statutory mandate to:</a:t>
            </a:r>
          </a:p>
          <a:p>
            <a:pPr>
              <a:defRPr/>
            </a:pPr>
            <a:r>
              <a:rPr lang="en-IE" sz="1600" dirty="0">
                <a:latin typeface="Arial" panose="020B0604020202020204" pitchFamily="34" charset="0"/>
              </a:rPr>
              <a:t>   manage the courts; provide support services for the judges; provide information on</a:t>
            </a:r>
          </a:p>
          <a:p>
            <a:pPr>
              <a:defRPr/>
            </a:pPr>
            <a:r>
              <a:rPr lang="en-IE" sz="1600" dirty="0">
                <a:latin typeface="Arial" panose="020B0604020202020204" pitchFamily="34" charset="0"/>
              </a:rPr>
              <a:t>   courts system to the public; provide, manage and maintain court buildings; provide</a:t>
            </a:r>
          </a:p>
          <a:p>
            <a:pPr>
              <a:defRPr/>
            </a:pPr>
            <a:r>
              <a:rPr lang="en-IE" sz="1600" dirty="0">
                <a:latin typeface="Arial" panose="020B0604020202020204" pitchFamily="34" charset="0"/>
              </a:rPr>
              <a:t>  facilities for court users</a:t>
            </a:r>
          </a:p>
          <a:p>
            <a:pPr>
              <a:defRPr/>
            </a:pPr>
            <a:endParaRPr lang="en-IE" sz="1600" dirty="0">
              <a:latin typeface="Arial" panose="020B0604020202020204" pitchFamily="34" charset="0"/>
            </a:endParaRPr>
          </a:p>
          <a:p>
            <a:pPr marL="285750" indent="-285750">
              <a:buFont typeface="Arial" panose="020B0604020202020204" pitchFamily="34" charset="0"/>
              <a:buChar char="•"/>
              <a:defRPr/>
            </a:pPr>
            <a:r>
              <a:rPr lang="en-IE" sz="1600" dirty="0">
                <a:latin typeface="Arial" panose="020B0604020202020204" pitchFamily="34" charset="0"/>
              </a:rPr>
              <a:t>Transfer of court administration from Ministry of Justice to  independent agency -  </a:t>
            </a:r>
          </a:p>
          <a:p>
            <a:pPr>
              <a:defRPr/>
            </a:pPr>
            <a:r>
              <a:rPr lang="en-IE" sz="1600" dirty="0">
                <a:latin typeface="Arial" panose="020B0604020202020204" pitchFamily="34" charset="0"/>
              </a:rPr>
              <a:t>   “a fundamental shift in the “philosophy” of the courts system, requiring it to take</a:t>
            </a:r>
          </a:p>
          <a:p>
            <a:pPr>
              <a:defRPr/>
            </a:pPr>
            <a:r>
              <a:rPr lang="en-IE" sz="1600" dirty="0">
                <a:latin typeface="Arial" panose="020B0604020202020204" pitchFamily="34" charset="0"/>
              </a:rPr>
              <a:t>   account of the concepts of quality, service and competitiveness more associated</a:t>
            </a:r>
          </a:p>
          <a:p>
            <a:pPr>
              <a:defRPr/>
            </a:pPr>
            <a:r>
              <a:rPr lang="en-IE" sz="1600" dirty="0">
                <a:latin typeface="Arial" panose="020B0604020202020204" pitchFamily="34" charset="0"/>
              </a:rPr>
              <a:t>   heretofore with the private sector...”</a:t>
            </a:r>
          </a:p>
          <a:p>
            <a:pPr>
              <a:defRPr/>
            </a:pPr>
            <a:endParaRPr lang="en-IE" sz="1600" dirty="0">
              <a:latin typeface="Arial" panose="020B0604020202020204" pitchFamily="34" charset="0"/>
            </a:endParaRPr>
          </a:p>
          <a:p>
            <a:pPr marL="285750" indent="-285750">
              <a:buFont typeface="Arial" panose="020B0604020202020204" pitchFamily="34" charset="0"/>
              <a:buChar char="•"/>
              <a:defRPr/>
            </a:pPr>
            <a:r>
              <a:rPr lang="en-IE" sz="1600" dirty="0">
                <a:latin typeface="Arial" panose="020B0604020202020204" pitchFamily="34" charset="0"/>
              </a:rPr>
              <a:t>Courts Service manages the courts – it does not manage the judiciary and is</a:t>
            </a:r>
          </a:p>
          <a:p>
            <a:pPr>
              <a:defRPr/>
            </a:pPr>
            <a:r>
              <a:rPr lang="en-IE" sz="1600" dirty="0">
                <a:latin typeface="Arial" panose="020B0604020202020204" pitchFamily="34" charset="0"/>
              </a:rPr>
              <a:t>    precluded by law from interfering with the judicial function</a:t>
            </a:r>
          </a:p>
          <a:p>
            <a:pPr>
              <a:defRPr/>
            </a:pPr>
            <a:endParaRPr lang="en-IE" sz="1600" dirty="0">
              <a:latin typeface="Arial" panose="020B0604020202020204" pitchFamily="34" charset="0"/>
            </a:endParaRPr>
          </a:p>
          <a:p>
            <a:pPr marL="285750" indent="-285750">
              <a:buFont typeface="Arial" panose="020B0604020202020204" pitchFamily="34" charset="0"/>
              <a:buChar char="•"/>
              <a:defRPr/>
            </a:pPr>
            <a:r>
              <a:rPr lang="en-IE" sz="1600" dirty="0">
                <a:latin typeface="Arial" panose="020B0604020202020204" pitchFamily="34" charset="0"/>
              </a:rPr>
              <a:t>Courts Service does not manage the prosecutorial function – completely separate</a:t>
            </a:r>
          </a:p>
          <a:p>
            <a:pPr>
              <a:defRPr/>
            </a:pPr>
            <a:r>
              <a:rPr lang="en-IE" sz="1600" dirty="0">
                <a:latin typeface="Arial" panose="020B0604020202020204" pitchFamily="34" charset="0"/>
              </a:rPr>
              <a:t>     from and independent of the court system</a:t>
            </a:r>
          </a:p>
          <a:p>
            <a:pPr>
              <a:defRPr/>
            </a:pPr>
            <a:endParaRPr lang="en-IE" sz="1600" dirty="0">
              <a:latin typeface="Arial" panose="020B0604020202020204" pitchFamily="34" charset="0"/>
            </a:endParaRPr>
          </a:p>
          <a:p>
            <a:pPr marL="285750" indent="-285750">
              <a:buFont typeface="Arial" panose="020B0604020202020204" pitchFamily="34" charset="0"/>
              <a:buChar char="•"/>
              <a:defRPr/>
            </a:pPr>
            <a:r>
              <a:rPr lang="en-IE" sz="1600" dirty="0">
                <a:latin typeface="Arial" panose="020B0604020202020204" pitchFamily="34" charset="0"/>
              </a:rPr>
              <a:t>Courts Service has a governing board chaired by Chief Justice - majority (10 out of 18) are judges. Includes nominee of Ministry of Justice (1), legal professional bodies</a:t>
            </a:r>
          </a:p>
          <a:p>
            <a:pPr>
              <a:defRPr/>
            </a:pPr>
            <a:r>
              <a:rPr lang="en-IE" sz="1600" dirty="0">
                <a:latin typeface="Arial" panose="020B0604020202020204" pitchFamily="34" charset="0"/>
              </a:rPr>
              <a:t>    (2) court users (1), and the Trades Unions (1), an expert in commerce, finance or</a:t>
            </a:r>
          </a:p>
          <a:p>
            <a:pPr>
              <a:defRPr/>
            </a:pPr>
            <a:r>
              <a:rPr lang="en-IE" sz="1600" dirty="0">
                <a:latin typeface="Arial" panose="020B0604020202020204" pitchFamily="34" charset="0"/>
              </a:rPr>
              <a:t>   administration nominated by Minister (1),  and elected staff member (1)</a:t>
            </a:r>
          </a:p>
          <a:p>
            <a:pPr>
              <a:defRPr/>
            </a:pPr>
            <a:endParaRPr lang="en-IE" sz="1600" dirty="0">
              <a:latin typeface="Arial" panose="020B0604020202020204" pitchFamily="34" charset="0"/>
            </a:endParaRPr>
          </a:p>
          <a:p>
            <a:pPr marL="285750" indent="-285750">
              <a:buFont typeface="Arial" panose="020B0604020202020204" pitchFamily="34" charset="0"/>
              <a:buChar char="•"/>
              <a:defRPr/>
            </a:pPr>
            <a:r>
              <a:rPr lang="en-IE" sz="1600" dirty="0">
                <a:latin typeface="Arial" panose="020B0604020202020204" pitchFamily="34" charset="0"/>
              </a:rPr>
              <a:t>Board assisted by committees including Finance Committee and Audit and Risk Committee</a:t>
            </a:r>
          </a:p>
          <a:p>
            <a:pPr marL="285750" indent="-285750">
              <a:buFont typeface="Arial" panose="020B0604020202020204" pitchFamily="34" charset="0"/>
              <a:buChar char="•"/>
              <a:defRPr/>
            </a:pPr>
            <a:endParaRPr lang="en-IE" sz="1600" dirty="0">
              <a:latin typeface="Arial" panose="020B0604020202020204" pitchFamily="34" charset="0"/>
            </a:endParaRPr>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395288" y="1125538"/>
            <a:ext cx="7993062" cy="4548187"/>
            <a:chOff x="1611" y="2002"/>
            <a:chExt cx="8306" cy="6295"/>
          </a:xfrm>
        </p:grpSpPr>
        <p:grpSp>
          <p:nvGrpSpPr>
            <p:cNvPr id="7172" name="Group 3"/>
            <p:cNvGrpSpPr>
              <a:grpSpLocks/>
            </p:cNvGrpSpPr>
            <p:nvPr/>
          </p:nvGrpSpPr>
          <p:grpSpPr bwMode="auto">
            <a:xfrm>
              <a:off x="1611" y="2002"/>
              <a:ext cx="8306" cy="6295"/>
              <a:chOff x="1855" y="1853"/>
              <a:chExt cx="8306" cy="6295"/>
            </a:xfrm>
          </p:grpSpPr>
          <p:grpSp>
            <p:nvGrpSpPr>
              <p:cNvPr id="7175" name="Group 4"/>
              <p:cNvGrpSpPr>
                <a:grpSpLocks/>
              </p:cNvGrpSpPr>
              <p:nvPr/>
            </p:nvGrpSpPr>
            <p:grpSpPr bwMode="auto">
              <a:xfrm>
                <a:off x="1855" y="1853"/>
                <a:ext cx="8306" cy="6295"/>
                <a:chOff x="1856" y="1853"/>
                <a:chExt cx="8305" cy="6295"/>
              </a:xfrm>
            </p:grpSpPr>
            <p:sp>
              <p:nvSpPr>
                <p:cNvPr id="7177" name="Text Box 5"/>
                <p:cNvSpPr txBox="1">
                  <a:spLocks noChangeArrowheads="1"/>
                </p:cNvSpPr>
                <p:nvPr/>
              </p:nvSpPr>
              <p:spPr bwMode="auto">
                <a:xfrm>
                  <a:off x="2340" y="2753"/>
                  <a:ext cx="1077" cy="540"/>
                </a:xfrm>
                <a:prstGeom prst="rect">
                  <a:avLst/>
                </a:prstGeom>
                <a:noFill/>
                <a:ln w="3175" algn="in">
                  <a:solidFill>
                    <a:srgbClr val="003366"/>
                  </a:solidFill>
                  <a:miter lim="800000"/>
                  <a:headEnd/>
                  <a:tailEnd/>
                </a:ln>
              </p:spPr>
              <p:txBody>
                <a:bodyPr lIns="36576" tIns="36576" rIns="36576" bIns="36576"/>
                <a:lstStyle/>
                <a:p>
                  <a:pPr algn="ctr" eaLnBrk="1" hangingPunct="1"/>
                  <a:r>
                    <a:rPr lang="en-IE" altLang="en-US" sz="900" b="1">
                      <a:latin typeface="Times New Roman" pitchFamily="18" charset="0"/>
                      <a:cs typeface="Arial" charset="0"/>
                    </a:rPr>
                    <a:t>Audit &amp; Risk</a:t>
                  </a:r>
                  <a:br>
                    <a:rPr lang="en-IE" altLang="en-US" sz="900" b="1">
                      <a:latin typeface="Times New Roman" pitchFamily="18" charset="0"/>
                      <a:cs typeface="Arial" charset="0"/>
                    </a:rPr>
                  </a:br>
                  <a:r>
                    <a:rPr lang="en-IE" altLang="en-US" sz="900" b="1">
                      <a:latin typeface="Times New Roman" pitchFamily="18" charset="0"/>
                      <a:cs typeface="Arial" charset="0"/>
                    </a:rPr>
                    <a:t>Committee</a:t>
                  </a:r>
                  <a:endParaRPr lang="da-DK" altLang="en-US" sz="1800">
                    <a:cs typeface="Arial" charset="0"/>
                  </a:endParaRPr>
                </a:p>
              </p:txBody>
            </p:sp>
            <p:sp>
              <p:nvSpPr>
                <p:cNvPr id="7178" name="Text Box 6"/>
                <p:cNvSpPr txBox="1">
                  <a:spLocks noChangeArrowheads="1"/>
                </p:cNvSpPr>
                <p:nvPr/>
              </p:nvSpPr>
              <p:spPr bwMode="auto">
                <a:xfrm>
                  <a:off x="3600" y="2753"/>
                  <a:ext cx="1077" cy="540"/>
                </a:xfrm>
                <a:prstGeom prst="rect">
                  <a:avLst/>
                </a:prstGeom>
                <a:noFill/>
                <a:ln w="3175" algn="in">
                  <a:solidFill>
                    <a:srgbClr val="003366"/>
                  </a:solidFill>
                  <a:miter lim="800000"/>
                  <a:headEnd/>
                  <a:tailEnd/>
                </a:ln>
              </p:spPr>
              <p:txBody>
                <a:bodyPr lIns="36576" tIns="36576" rIns="36576" bIns="36576"/>
                <a:lstStyle/>
                <a:p>
                  <a:pPr algn="ctr" eaLnBrk="1" hangingPunct="1"/>
                  <a:r>
                    <a:rPr lang="en-IE" altLang="en-US" sz="900" b="1">
                      <a:latin typeface="Times New Roman" pitchFamily="18" charset="0"/>
                      <a:cs typeface="Arial" charset="0"/>
                    </a:rPr>
                    <a:t>Finance</a:t>
                  </a:r>
                  <a:br>
                    <a:rPr lang="en-IE" altLang="en-US" sz="900" b="1">
                      <a:latin typeface="Times New Roman" pitchFamily="18" charset="0"/>
                      <a:cs typeface="Arial" charset="0"/>
                    </a:rPr>
                  </a:br>
                  <a:r>
                    <a:rPr lang="en-IE" altLang="en-US" sz="900" b="1">
                      <a:latin typeface="Times New Roman" pitchFamily="18" charset="0"/>
                      <a:cs typeface="Arial" charset="0"/>
                    </a:rPr>
                    <a:t>Committee</a:t>
                  </a:r>
                  <a:endParaRPr lang="da-DK" altLang="en-US" sz="1800">
                    <a:cs typeface="Arial" charset="0"/>
                  </a:endParaRPr>
                </a:p>
              </p:txBody>
            </p:sp>
            <p:sp>
              <p:nvSpPr>
                <p:cNvPr id="7179" name="Text Box 7"/>
                <p:cNvSpPr txBox="1">
                  <a:spLocks noChangeArrowheads="1"/>
                </p:cNvSpPr>
                <p:nvPr/>
              </p:nvSpPr>
              <p:spPr bwMode="auto">
                <a:xfrm>
                  <a:off x="4017" y="3652"/>
                  <a:ext cx="1080" cy="540"/>
                </a:xfrm>
                <a:prstGeom prst="rect">
                  <a:avLst/>
                </a:prstGeom>
                <a:noFill/>
                <a:ln w="3175" algn="in">
                  <a:solidFill>
                    <a:srgbClr val="003366"/>
                  </a:solidFill>
                  <a:miter lim="800000"/>
                  <a:headEnd/>
                  <a:tailEnd/>
                </a:ln>
              </p:spPr>
              <p:txBody>
                <a:bodyPr lIns="36576" tIns="28800" rIns="36576" bIns="28800"/>
                <a:lstStyle/>
                <a:p>
                  <a:pPr algn="ctr" eaLnBrk="1" hangingPunct="1"/>
                  <a:r>
                    <a:rPr lang="en-IE" altLang="en-US" sz="900" b="1">
                      <a:latin typeface="Times New Roman" pitchFamily="18" charset="0"/>
                      <a:cs typeface="Arial" charset="0"/>
                    </a:rPr>
                    <a:t>Internal</a:t>
                  </a:r>
                  <a:br>
                    <a:rPr lang="en-IE" altLang="en-US" sz="900" b="1">
                      <a:latin typeface="Times New Roman" pitchFamily="18" charset="0"/>
                      <a:cs typeface="Arial" charset="0"/>
                    </a:rPr>
                  </a:br>
                  <a:r>
                    <a:rPr lang="en-IE" altLang="en-US" sz="900" b="1">
                      <a:latin typeface="Times New Roman" pitchFamily="18" charset="0"/>
                      <a:cs typeface="Arial" charset="0"/>
                    </a:rPr>
                    <a:t>Auditor</a:t>
                  </a:r>
                  <a:endParaRPr lang="da-DK" altLang="en-US" sz="1800">
                    <a:cs typeface="Arial" charset="0"/>
                  </a:endParaRPr>
                </a:p>
              </p:txBody>
            </p:sp>
            <p:sp>
              <p:nvSpPr>
                <p:cNvPr id="7180" name="Text Box 8"/>
                <p:cNvSpPr txBox="1">
                  <a:spLocks noChangeArrowheads="1"/>
                </p:cNvSpPr>
                <p:nvPr/>
              </p:nvSpPr>
              <p:spPr bwMode="auto">
                <a:xfrm>
                  <a:off x="8637" y="2753"/>
                  <a:ext cx="1260" cy="540"/>
                </a:xfrm>
                <a:prstGeom prst="rect">
                  <a:avLst/>
                </a:prstGeom>
                <a:noFill/>
                <a:ln w="3175" algn="in">
                  <a:solidFill>
                    <a:srgbClr val="003366"/>
                  </a:solidFill>
                  <a:miter lim="800000"/>
                  <a:headEnd/>
                  <a:tailEnd/>
                </a:ln>
              </p:spPr>
              <p:txBody>
                <a:bodyPr lIns="36576" tIns="36576" rIns="36576" bIns="36576"/>
                <a:lstStyle/>
                <a:p>
                  <a:pPr algn="ctr" eaLnBrk="1" hangingPunct="1"/>
                  <a:r>
                    <a:rPr lang="en-IE" altLang="en-US" sz="900" b="1">
                      <a:latin typeface="Times New Roman" pitchFamily="18" charset="0"/>
                      <a:cs typeface="Arial" charset="0"/>
                    </a:rPr>
                    <a:t>Specific Issue Committee</a:t>
                  </a:r>
                  <a:endParaRPr lang="da-DK" altLang="en-US" sz="1800">
                    <a:cs typeface="Arial" charset="0"/>
                  </a:endParaRPr>
                </a:p>
              </p:txBody>
            </p:sp>
            <p:sp>
              <p:nvSpPr>
                <p:cNvPr id="7181" name="Text Box 9"/>
                <p:cNvSpPr txBox="1">
                  <a:spLocks noChangeArrowheads="1"/>
                </p:cNvSpPr>
                <p:nvPr/>
              </p:nvSpPr>
              <p:spPr bwMode="auto">
                <a:xfrm>
                  <a:off x="4859" y="2753"/>
                  <a:ext cx="1077" cy="540"/>
                </a:xfrm>
                <a:prstGeom prst="rect">
                  <a:avLst/>
                </a:prstGeom>
                <a:noFill/>
                <a:ln w="3175" algn="in">
                  <a:solidFill>
                    <a:srgbClr val="003366"/>
                  </a:solidFill>
                  <a:miter lim="800000"/>
                  <a:headEnd/>
                  <a:tailEnd/>
                </a:ln>
              </p:spPr>
              <p:txBody>
                <a:bodyPr lIns="36576" tIns="36576" rIns="36576" bIns="36576"/>
                <a:lstStyle/>
                <a:p>
                  <a:pPr algn="ctr" eaLnBrk="1" hangingPunct="1"/>
                  <a:r>
                    <a:rPr lang="en-IE" altLang="en-US" sz="900" b="1">
                      <a:latin typeface="Times New Roman" pitchFamily="18" charset="0"/>
                      <a:cs typeface="Arial" charset="0"/>
                    </a:rPr>
                    <a:t>Building</a:t>
                  </a:r>
                  <a:br>
                    <a:rPr lang="en-IE" altLang="en-US" sz="900" b="1">
                      <a:latin typeface="Times New Roman" pitchFamily="18" charset="0"/>
                      <a:cs typeface="Arial" charset="0"/>
                    </a:rPr>
                  </a:br>
                  <a:r>
                    <a:rPr lang="en-IE" altLang="en-US" sz="900" b="1">
                      <a:latin typeface="Times New Roman" pitchFamily="18" charset="0"/>
                      <a:cs typeface="Arial" charset="0"/>
                    </a:rPr>
                    <a:t>Committee</a:t>
                  </a:r>
                  <a:endParaRPr lang="da-DK" altLang="en-US" sz="1800">
                    <a:cs typeface="Arial" charset="0"/>
                  </a:endParaRPr>
                </a:p>
              </p:txBody>
            </p:sp>
            <p:sp>
              <p:nvSpPr>
                <p:cNvPr id="7182" name="Text Box 10"/>
                <p:cNvSpPr txBox="1">
                  <a:spLocks noChangeArrowheads="1"/>
                </p:cNvSpPr>
                <p:nvPr/>
              </p:nvSpPr>
              <p:spPr bwMode="auto">
                <a:xfrm>
                  <a:off x="6297" y="2753"/>
                  <a:ext cx="2160" cy="540"/>
                </a:xfrm>
                <a:prstGeom prst="rect">
                  <a:avLst/>
                </a:prstGeom>
                <a:noFill/>
                <a:ln w="3175" algn="in">
                  <a:solidFill>
                    <a:srgbClr val="003366"/>
                  </a:solidFill>
                  <a:miter lim="800000"/>
                  <a:headEnd/>
                  <a:tailEnd/>
                </a:ln>
              </p:spPr>
              <p:txBody>
                <a:bodyPr lIns="36576" tIns="36576" rIns="36576" bIns="36576"/>
                <a:lstStyle/>
                <a:p>
                  <a:pPr algn="ctr" eaLnBrk="1" hangingPunct="1"/>
                  <a:r>
                    <a:rPr lang="en-IE" altLang="en-US" sz="900" b="1">
                      <a:latin typeface="Times New Roman" pitchFamily="18" charset="0"/>
                      <a:cs typeface="Arial" charset="0"/>
                    </a:rPr>
                    <a:t>Family Law Court Development Committee</a:t>
                  </a:r>
                  <a:endParaRPr lang="da-DK" altLang="en-US" sz="1800">
                    <a:cs typeface="Arial" charset="0"/>
                  </a:endParaRPr>
                </a:p>
              </p:txBody>
            </p:sp>
            <p:sp>
              <p:nvSpPr>
                <p:cNvPr id="7183" name="Text Box 11"/>
                <p:cNvSpPr txBox="1">
                  <a:spLocks noChangeArrowheads="1"/>
                </p:cNvSpPr>
                <p:nvPr/>
              </p:nvSpPr>
              <p:spPr bwMode="auto">
                <a:xfrm>
                  <a:off x="4820" y="7068"/>
                  <a:ext cx="2520" cy="1080"/>
                </a:xfrm>
                <a:prstGeom prst="rect">
                  <a:avLst/>
                </a:prstGeom>
                <a:noFill/>
                <a:ln w="3175" algn="in">
                  <a:solidFill>
                    <a:srgbClr val="003366"/>
                  </a:solidFill>
                  <a:miter lim="800000"/>
                  <a:headEnd/>
                  <a:tailEnd/>
                </a:ln>
              </p:spPr>
              <p:txBody>
                <a:bodyPr lIns="28800" tIns="28800" rIns="28800" bIns="28800"/>
                <a:lstStyle/>
                <a:p>
                  <a:pPr eaLnBrk="1" hangingPunct="1"/>
                  <a:r>
                    <a:rPr lang="en-IE" altLang="en-US" sz="900" b="1">
                      <a:latin typeface="Times New Roman" pitchFamily="18" charset="0"/>
                      <a:cs typeface="Arial" charset="0"/>
                    </a:rPr>
                    <a:t>Head of Resource Management</a:t>
                  </a:r>
                </a:p>
                <a:p>
                  <a:pPr lvl="1" eaLnBrk="1" hangingPunct="1">
                    <a:buClr>
                      <a:srgbClr val="003366"/>
                    </a:buClr>
                    <a:buFont typeface="Wingdings" pitchFamily="2" charset="2"/>
                    <a:buChar char="§"/>
                  </a:pPr>
                  <a:r>
                    <a:rPr lang="en-IE" altLang="en-US" sz="900">
                      <a:latin typeface="Times New Roman" pitchFamily="18" charset="0"/>
                      <a:cs typeface="Arial" charset="0"/>
                    </a:rPr>
                    <a:t>Finance</a:t>
                  </a:r>
                </a:p>
                <a:p>
                  <a:pPr lvl="1" eaLnBrk="1" hangingPunct="1">
                    <a:buClr>
                      <a:srgbClr val="003366"/>
                    </a:buClr>
                    <a:buFont typeface="Wingdings" pitchFamily="2" charset="2"/>
                    <a:buChar char="§"/>
                  </a:pPr>
                  <a:r>
                    <a:rPr lang="en-IE" altLang="en-US" sz="900">
                      <a:latin typeface="Times New Roman" pitchFamily="18" charset="0"/>
                      <a:cs typeface="Arial" charset="0"/>
                    </a:rPr>
                    <a:t>Organisation Development &amp; Training</a:t>
                  </a:r>
                </a:p>
                <a:p>
                  <a:pPr lvl="1" eaLnBrk="1" hangingPunct="1">
                    <a:buClr>
                      <a:srgbClr val="003366"/>
                    </a:buClr>
                    <a:buFont typeface="Wingdings" pitchFamily="2" charset="2"/>
                    <a:buChar char="§"/>
                  </a:pPr>
                  <a:r>
                    <a:rPr lang="en-IE" altLang="en-US" sz="900">
                      <a:latin typeface="Times New Roman" pitchFamily="18" charset="0"/>
                      <a:cs typeface="Arial" charset="0"/>
                    </a:rPr>
                    <a:t>Human Resources</a:t>
                  </a:r>
                </a:p>
                <a:p>
                  <a:pPr eaLnBrk="1" hangingPunct="1">
                    <a:buClr>
                      <a:srgbClr val="003366"/>
                    </a:buClr>
                    <a:buFont typeface="Wingdings" pitchFamily="2" charset="2"/>
                    <a:buChar char="§"/>
                  </a:pPr>
                  <a:endParaRPr lang="da-DK" altLang="en-US" sz="1800">
                    <a:cs typeface="Arial" charset="0"/>
                  </a:endParaRPr>
                </a:p>
              </p:txBody>
            </p:sp>
            <p:sp>
              <p:nvSpPr>
                <p:cNvPr id="7184" name="Text Box 12"/>
                <p:cNvSpPr txBox="1">
                  <a:spLocks noChangeArrowheads="1"/>
                </p:cNvSpPr>
                <p:nvPr/>
              </p:nvSpPr>
              <p:spPr bwMode="auto">
                <a:xfrm>
                  <a:off x="7993" y="6086"/>
                  <a:ext cx="1620" cy="360"/>
                </a:xfrm>
                <a:prstGeom prst="rect">
                  <a:avLst/>
                </a:prstGeom>
                <a:noFill/>
                <a:ln w="3175" algn="in">
                  <a:solidFill>
                    <a:srgbClr val="003366"/>
                  </a:solidFill>
                  <a:miter lim="800000"/>
                  <a:headEnd/>
                  <a:tailEnd/>
                </a:ln>
              </p:spPr>
              <p:txBody>
                <a:bodyPr lIns="36576" tIns="36576" rIns="36576" bIns="36576"/>
                <a:lstStyle/>
                <a:p>
                  <a:pPr eaLnBrk="1" hangingPunct="1"/>
                  <a:r>
                    <a:rPr lang="en-IE" altLang="en-US" sz="900">
                      <a:latin typeface="Times New Roman" pitchFamily="18" charset="0"/>
                      <a:cs typeface="Arial" charset="0"/>
                    </a:rPr>
                    <a:t>Regional Offices (4)</a:t>
                  </a:r>
                  <a:endParaRPr lang="da-DK" altLang="en-US" sz="1800">
                    <a:cs typeface="Arial" charset="0"/>
                  </a:endParaRPr>
                </a:p>
              </p:txBody>
            </p:sp>
            <p:sp>
              <p:nvSpPr>
                <p:cNvPr id="7185" name="Text Box 13"/>
                <p:cNvSpPr txBox="1">
                  <a:spLocks noChangeArrowheads="1"/>
                </p:cNvSpPr>
                <p:nvPr/>
              </p:nvSpPr>
              <p:spPr bwMode="auto">
                <a:xfrm>
                  <a:off x="7197" y="5158"/>
                  <a:ext cx="1620" cy="720"/>
                </a:xfrm>
                <a:prstGeom prst="rect">
                  <a:avLst/>
                </a:prstGeom>
                <a:noFill/>
                <a:ln w="3175" algn="in">
                  <a:solidFill>
                    <a:srgbClr val="003366"/>
                  </a:solidFill>
                  <a:miter lim="800000"/>
                  <a:headEnd/>
                  <a:tailEnd/>
                </a:ln>
              </p:spPr>
              <p:txBody>
                <a:bodyPr lIns="36576" tIns="36576" rIns="36576" bIns="36576"/>
                <a:lstStyle/>
                <a:p>
                  <a:pPr algn="ctr" eaLnBrk="1" hangingPunct="1"/>
                  <a:r>
                    <a:rPr lang="en-IE" altLang="en-US" sz="900" b="1">
                      <a:latin typeface="Times New Roman" pitchFamily="18" charset="0"/>
                      <a:cs typeface="Arial" charset="0"/>
                    </a:rPr>
                    <a:t>Head of</a:t>
                  </a:r>
                  <a:br>
                    <a:rPr lang="en-IE" altLang="en-US" sz="900" b="1">
                      <a:latin typeface="Times New Roman" pitchFamily="18" charset="0"/>
                      <a:cs typeface="Arial" charset="0"/>
                    </a:rPr>
                  </a:br>
                  <a:r>
                    <a:rPr lang="en-IE" altLang="en-US" sz="900" b="1">
                      <a:latin typeface="Times New Roman" pitchFamily="18" charset="0"/>
                      <a:cs typeface="Arial" charset="0"/>
                    </a:rPr>
                    <a:t>Circuit &amp; District Courts Operations</a:t>
                  </a:r>
                  <a:endParaRPr lang="da-DK" altLang="en-US" sz="1800">
                    <a:cs typeface="Arial" charset="0"/>
                  </a:endParaRPr>
                </a:p>
              </p:txBody>
            </p:sp>
            <p:sp>
              <p:nvSpPr>
                <p:cNvPr id="7186" name="Text Box 14"/>
                <p:cNvSpPr txBox="1">
                  <a:spLocks noChangeArrowheads="1"/>
                </p:cNvSpPr>
                <p:nvPr/>
              </p:nvSpPr>
              <p:spPr bwMode="auto">
                <a:xfrm>
                  <a:off x="3417" y="5158"/>
                  <a:ext cx="1620" cy="720"/>
                </a:xfrm>
                <a:prstGeom prst="rect">
                  <a:avLst/>
                </a:prstGeom>
                <a:noFill/>
                <a:ln w="3175" algn="in">
                  <a:solidFill>
                    <a:srgbClr val="003366"/>
                  </a:solidFill>
                  <a:miter lim="800000"/>
                  <a:headEnd/>
                  <a:tailEnd/>
                </a:ln>
              </p:spPr>
              <p:txBody>
                <a:bodyPr lIns="36576" tIns="36576" rIns="36576" bIns="36576"/>
                <a:lstStyle/>
                <a:p>
                  <a:pPr algn="ctr" eaLnBrk="1" hangingPunct="1"/>
                  <a:r>
                    <a:rPr lang="en-IE" altLang="en-US" sz="900" b="1">
                      <a:latin typeface="Times New Roman" pitchFamily="18" charset="0"/>
                      <a:cs typeface="Arial" charset="0"/>
                    </a:rPr>
                    <a:t>Head of</a:t>
                  </a:r>
                  <a:br>
                    <a:rPr lang="en-IE" altLang="en-US" sz="900" b="1">
                      <a:latin typeface="Times New Roman" pitchFamily="18" charset="0"/>
                      <a:cs typeface="Arial" charset="0"/>
                    </a:rPr>
                  </a:br>
                  <a:r>
                    <a:rPr lang="en-IE" altLang="en-US" sz="900" b="1">
                      <a:latin typeface="Times New Roman" pitchFamily="18" charset="0"/>
                      <a:cs typeface="Arial" charset="0"/>
                    </a:rPr>
                    <a:t>Superior Courts  Operations</a:t>
                  </a:r>
                  <a:endParaRPr lang="da-DK" altLang="en-US" sz="1800">
                    <a:cs typeface="Arial" charset="0"/>
                  </a:endParaRPr>
                </a:p>
              </p:txBody>
            </p:sp>
            <p:sp>
              <p:nvSpPr>
                <p:cNvPr id="7187" name="Text Box 15"/>
                <p:cNvSpPr txBox="1">
                  <a:spLocks noChangeArrowheads="1"/>
                </p:cNvSpPr>
                <p:nvPr/>
              </p:nvSpPr>
              <p:spPr bwMode="auto">
                <a:xfrm>
                  <a:off x="5396" y="4372"/>
                  <a:ext cx="1440" cy="540"/>
                </a:xfrm>
                <a:prstGeom prst="rect">
                  <a:avLst/>
                </a:prstGeom>
                <a:noFill/>
                <a:ln w="3175" algn="in">
                  <a:solidFill>
                    <a:srgbClr val="003366"/>
                  </a:solidFill>
                  <a:miter lim="800000"/>
                  <a:headEnd/>
                  <a:tailEnd/>
                </a:ln>
              </p:spPr>
              <p:txBody>
                <a:bodyPr lIns="36576" tIns="28800" rIns="36576" bIns="28800"/>
                <a:lstStyle/>
                <a:p>
                  <a:pPr algn="ctr" eaLnBrk="1" hangingPunct="1"/>
                  <a:r>
                    <a:rPr lang="en-IE" altLang="en-US" sz="900" b="1">
                      <a:latin typeface="Times New Roman" pitchFamily="18" charset="0"/>
                      <a:cs typeface="Arial" charset="0"/>
                    </a:rPr>
                    <a:t>Chief Executive </a:t>
                  </a:r>
                </a:p>
                <a:p>
                  <a:pPr algn="ctr" eaLnBrk="1" hangingPunct="1"/>
                  <a:r>
                    <a:rPr lang="en-IE" altLang="en-US" sz="900" b="1">
                      <a:latin typeface="Times New Roman" pitchFamily="18" charset="0"/>
                      <a:cs typeface="Arial" charset="0"/>
                    </a:rPr>
                    <a:t>Officer</a:t>
                  </a:r>
                  <a:endParaRPr lang="da-DK" altLang="en-US" sz="1800">
                    <a:cs typeface="Arial" charset="0"/>
                  </a:endParaRPr>
                </a:p>
              </p:txBody>
            </p:sp>
            <p:sp>
              <p:nvSpPr>
                <p:cNvPr id="7188" name="Text Box 16"/>
                <p:cNvSpPr txBox="1">
                  <a:spLocks noChangeArrowheads="1"/>
                </p:cNvSpPr>
                <p:nvPr/>
              </p:nvSpPr>
              <p:spPr bwMode="auto">
                <a:xfrm>
                  <a:off x="7641" y="6725"/>
                  <a:ext cx="2520" cy="1272"/>
                </a:xfrm>
                <a:prstGeom prst="rect">
                  <a:avLst/>
                </a:prstGeom>
                <a:noFill/>
                <a:ln w="3175" algn="in">
                  <a:solidFill>
                    <a:srgbClr val="003366"/>
                  </a:solidFill>
                  <a:miter lim="800000"/>
                  <a:headEnd/>
                  <a:tailEnd/>
                </a:ln>
              </p:spPr>
              <p:txBody>
                <a:bodyPr lIns="36576" tIns="32400" rIns="36576" bIns="32400"/>
                <a:lstStyle/>
                <a:p>
                  <a:pPr eaLnBrk="1" hangingPunct="1"/>
                  <a:r>
                    <a:rPr lang="en-IE" altLang="en-US" sz="900" b="1">
                      <a:latin typeface="Times New Roman" pitchFamily="18" charset="0"/>
                      <a:cs typeface="Arial" charset="0"/>
                    </a:rPr>
                    <a:t>Head of Reform &amp; Development</a:t>
                  </a:r>
                </a:p>
                <a:p>
                  <a:pPr lvl="1" eaLnBrk="1" hangingPunct="1">
                    <a:buClr>
                      <a:srgbClr val="003366"/>
                    </a:buClr>
                    <a:buFont typeface="Wingdings" pitchFamily="2" charset="2"/>
                    <a:buChar char="§"/>
                  </a:pPr>
                  <a:r>
                    <a:rPr lang="en-IE" altLang="en-US" sz="900">
                      <a:latin typeface="Times New Roman" pitchFamily="18" charset="0"/>
                      <a:cs typeface="Arial" charset="0"/>
                    </a:rPr>
                    <a:t> Court reform initiatives</a:t>
                  </a:r>
                </a:p>
                <a:p>
                  <a:pPr lvl="1" eaLnBrk="1" hangingPunct="1">
                    <a:buClr>
                      <a:srgbClr val="003366"/>
                    </a:buClr>
                    <a:buFont typeface="Wingdings" pitchFamily="2" charset="2"/>
                    <a:buChar char="§"/>
                  </a:pPr>
                  <a:r>
                    <a:rPr lang="en-IE" altLang="en-US" sz="900">
                      <a:latin typeface="Times New Roman" pitchFamily="18" charset="0"/>
                      <a:cs typeface="Arial" charset="0"/>
                    </a:rPr>
                    <a:t> Modernisation of court rules, practices and procedures</a:t>
                  </a:r>
                </a:p>
                <a:p>
                  <a:pPr lvl="1" eaLnBrk="1" hangingPunct="1">
                    <a:buClr>
                      <a:srgbClr val="003366"/>
                    </a:buClr>
                    <a:buFont typeface="Wingdings" pitchFamily="2" charset="2"/>
                    <a:buChar char="§"/>
                  </a:pPr>
                  <a:r>
                    <a:rPr lang="en-IE" altLang="en-US" sz="900">
                      <a:latin typeface="Times New Roman" pitchFamily="18" charset="0"/>
                      <a:cs typeface="Arial" charset="0"/>
                    </a:rPr>
                    <a:t> Judges’ library</a:t>
                  </a:r>
                </a:p>
                <a:p>
                  <a:pPr lvl="1" eaLnBrk="1" hangingPunct="1">
                    <a:buClr>
                      <a:srgbClr val="003366"/>
                    </a:buClr>
                    <a:buFont typeface="Wingdings" pitchFamily="2" charset="2"/>
                    <a:buChar char="§"/>
                  </a:pPr>
                  <a:endParaRPr lang="da-DK" altLang="en-US" sz="1800">
                    <a:cs typeface="Arial" charset="0"/>
                  </a:endParaRPr>
                </a:p>
              </p:txBody>
            </p:sp>
            <p:sp>
              <p:nvSpPr>
                <p:cNvPr id="7189" name="Text Box 17"/>
                <p:cNvSpPr txBox="1">
                  <a:spLocks noChangeArrowheads="1"/>
                </p:cNvSpPr>
                <p:nvPr/>
              </p:nvSpPr>
              <p:spPr bwMode="auto">
                <a:xfrm>
                  <a:off x="1856" y="6544"/>
                  <a:ext cx="2700" cy="1524"/>
                </a:xfrm>
                <a:prstGeom prst="rect">
                  <a:avLst/>
                </a:prstGeom>
                <a:noFill/>
                <a:ln w="3175" algn="in">
                  <a:solidFill>
                    <a:srgbClr val="003366"/>
                  </a:solidFill>
                  <a:miter lim="800000"/>
                  <a:headEnd/>
                  <a:tailEnd/>
                </a:ln>
              </p:spPr>
              <p:txBody>
                <a:bodyPr lIns="36576" tIns="28800" rIns="36576" bIns="28800"/>
                <a:lstStyle/>
                <a:p>
                  <a:pPr eaLnBrk="1" hangingPunct="1"/>
                  <a:r>
                    <a:rPr lang="en-IE" altLang="en-US" sz="900" b="1">
                      <a:latin typeface="Times New Roman" pitchFamily="18" charset="0"/>
                      <a:cs typeface="Arial" charset="0"/>
                    </a:rPr>
                    <a:t>Head of Infrastructure Services</a:t>
                  </a:r>
                </a:p>
                <a:p>
                  <a:pPr lvl="1" eaLnBrk="1" hangingPunct="1">
                    <a:buClr>
                      <a:srgbClr val="003366"/>
                    </a:buClr>
                    <a:buFont typeface="Wingdings" pitchFamily="2" charset="2"/>
                    <a:buChar char="§"/>
                  </a:pPr>
                  <a:r>
                    <a:rPr lang="en-IE" altLang="en-US" sz="900">
                      <a:latin typeface="Times New Roman" pitchFamily="18" charset="0"/>
                      <a:cs typeface="Arial" charset="0"/>
                    </a:rPr>
                    <a:t>Information &amp; Communications Technology </a:t>
                  </a:r>
                </a:p>
                <a:p>
                  <a:pPr lvl="1" eaLnBrk="1" hangingPunct="1">
                    <a:buClr>
                      <a:srgbClr val="003366"/>
                    </a:buClr>
                    <a:buFont typeface="Wingdings" pitchFamily="2" charset="2"/>
                    <a:buChar char="§"/>
                  </a:pPr>
                  <a:r>
                    <a:rPr lang="en-IE" altLang="en-US" sz="900">
                      <a:latin typeface="Times New Roman" pitchFamily="18" charset="0"/>
                      <a:cs typeface="Arial" charset="0"/>
                    </a:rPr>
                    <a:t>Estates &amp; Buildings</a:t>
                  </a:r>
                </a:p>
                <a:p>
                  <a:pPr lvl="1" eaLnBrk="1" hangingPunct="1">
                    <a:buClr>
                      <a:srgbClr val="003366"/>
                    </a:buClr>
                    <a:buFont typeface="Wingdings" pitchFamily="2" charset="2"/>
                    <a:buChar char="§"/>
                  </a:pPr>
                  <a:r>
                    <a:rPr lang="en-IE" altLang="en-US" sz="900">
                      <a:latin typeface="Times New Roman" pitchFamily="18" charset="0"/>
                      <a:cs typeface="Arial" charset="0"/>
                    </a:rPr>
                    <a:t> Information services</a:t>
                  </a:r>
                  <a:endParaRPr lang="da-DK" altLang="en-US" sz="1800">
                    <a:cs typeface="Arial" charset="0"/>
                  </a:endParaRPr>
                </a:p>
              </p:txBody>
            </p:sp>
            <p:sp>
              <p:nvSpPr>
                <p:cNvPr id="7190" name="Freeform 18"/>
                <p:cNvSpPr>
                  <a:spLocks/>
                </p:cNvSpPr>
                <p:nvPr/>
              </p:nvSpPr>
              <p:spPr bwMode="auto">
                <a:xfrm>
                  <a:off x="6117" y="2213"/>
                  <a:ext cx="3156" cy="539"/>
                </a:xfrm>
                <a:custGeom>
                  <a:avLst/>
                  <a:gdLst>
                    <a:gd name="T0" fmla="*/ 0 w 3156"/>
                    <a:gd name="T1" fmla="*/ 0 h 539"/>
                    <a:gd name="T2" fmla="*/ 3156 w 3156"/>
                    <a:gd name="T3" fmla="*/ 539 h 539"/>
                    <a:gd name="T4" fmla="*/ 0 60000 65536"/>
                    <a:gd name="T5" fmla="*/ 0 60000 65536"/>
                    <a:gd name="T6" fmla="*/ 0 w 3156"/>
                    <a:gd name="T7" fmla="*/ 0 h 539"/>
                    <a:gd name="T8" fmla="*/ 3156 w 3156"/>
                    <a:gd name="T9" fmla="*/ 539 h 539"/>
                  </a:gdLst>
                  <a:ahLst/>
                  <a:cxnLst>
                    <a:cxn ang="T4">
                      <a:pos x="T0" y="T1"/>
                    </a:cxn>
                    <a:cxn ang="T5">
                      <a:pos x="T2" y="T3"/>
                    </a:cxn>
                  </a:cxnLst>
                  <a:rect l="T6" t="T7" r="T8" b="T9"/>
                  <a:pathLst>
                    <a:path w="3156" h="539">
                      <a:moveTo>
                        <a:pt x="0" y="0"/>
                      </a:moveTo>
                      <a:lnTo>
                        <a:pt x="3156" y="539"/>
                      </a:lnTo>
                    </a:path>
                  </a:pathLst>
                </a:custGeom>
                <a:noFill/>
                <a:ln w="6350">
                  <a:solidFill>
                    <a:srgbClr val="003366"/>
                  </a:solidFill>
                  <a:round/>
                  <a:headEnd/>
                  <a:tailEnd/>
                </a:ln>
              </p:spPr>
              <p:txBody>
                <a:bodyPr lIns="36576" tIns="36576" rIns="36576" bIns="36576"/>
                <a:lstStyle/>
                <a:p>
                  <a:endParaRPr lang="en-US"/>
                </a:p>
              </p:txBody>
            </p:sp>
            <p:sp>
              <p:nvSpPr>
                <p:cNvPr id="7191" name="Freeform 19"/>
                <p:cNvSpPr>
                  <a:spLocks/>
                </p:cNvSpPr>
                <p:nvPr/>
              </p:nvSpPr>
              <p:spPr bwMode="auto">
                <a:xfrm>
                  <a:off x="2877" y="3292"/>
                  <a:ext cx="1136" cy="352"/>
                </a:xfrm>
                <a:custGeom>
                  <a:avLst/>
                  <a:gdLst>
                    <a:gd name="T0" fmla="*/ 0 w 1166"/>
                    <a:gd name="T1" fmla="*/ 0 h 358"/>
                    <a:gd name="T2" fmla="*/ 972 w 1166"/>
                    <a:gd name="T3" fmla="*/ 318 h 358"/>
                    <a:gd name="T4" fmla="*/ 0 60000 65536"/>
                    <a:gd name="T5" fmla="*/ 0 60000 65536"/>
                    <a:gd name="T6" fmla="*/ 0 w 1166"/>
                    <a:gd name="T7" fmla="*/ 0 h 358"/>
                    <a:gd name="T8" fmla="*/ 1166 w 1166"/>
                    <a:gd name="T9" fmla="*/ 358 h 358"/>
                  </a:gdLst>
                  <a:ahLst/>
                  <a:cxnLst>
                    <a:cxn ang="T4">
                      <a:pos x="T0" y="T1"/>
                    </a:cxn>
                    <a:cxn ang="T5">
                      <a:pos x="T2" y="T3"/>
                    </a:cxn>
                  </a:cxnLst>
                  <a:rect l="T6" t="T7" r="T8" b="T9"/>
                  <a:pathLst>
                    <a:path w="1166" h="358">
                      <a:moveTo>
                        <a:pt x="0" y="0"/>
                      </a:moveTo>
                      <a:lnTo>
                        <a:pt x="1166" y="358"/>
                      </a:lnTo>
                    </a:path>
                  </a:pathLst>
                </a:custGeom>
                <a:noFill/>
                <a:ln w="6350">
                  <a:solidFill>
                    <a:srgbClr val="003366"/>
                  </a:solidFill>
                  <a:round/>
                  <a:headEnd/>
                  <a:tailEnd/>
                </a:ln>
              </p:spPr>
              <p:txBody>
                <a:bodyPr lIns="36576" tIns="36576" rIns="36576" bIns="36576"/>
                <a:lstStyle/>
                <a:p>
                  <a:endParaRPr lang="en-US"/>
                </a:p>
              </p:txBody>
            </p:sp>
            <p:sp>
              <p:nvSpPr>
                <p:cNvPr id="7192" name="Line 20"/>
                <p:cNvSpPr>
                  <a:spLocks noChangeShapeType="1"/>
                </p:cNvSpPr>
                <p:nvPr/>
              </p:nvSpPr>
              <p:spPr bwMode="auto">
                <a:xfrm flipH="1">
                  <a:off x="5037" y="4978"/>
                  <a:ext cx="1085" cy="180"/>
                </a:xfrm>
                <a:prstGeom prst="line">
                  <a:avLst/>
                </a:prstGeom>
                <a:noFill/>
                <a:ln w="6350">
                  <a:solidFill>
                    <a:srgbClr val="003366"/>
                  </a:solidFill>
                  <a:round/>
                  <a:headEnd/>
                  <a:tailEnd/>
                </a:ln>
              </p:spPr>
              <p:txBody>
                <a:bodyPr lIns="36576" tIns="36576" rIns="36576" bIns="36576"/>
                <a:lstStyle/>
                <a:p>
                  <a:endParaRPr lang="en-US"/>
                </a:p>
              </p:txBody>
            </p:sp>
            <p:sp>
              <p:nvSpPr>
                <p:cNvPr id="7193" name="Line 21"/>
                <p:cNvSpPr>
                  <a:spLocks noChangeShapeType="1"/>
                </p:cNvSpPr>
                <p:nvPr/>
              </p:nvSpPr>
              <p:spPr bwMode="auto">
                <a:xfrm flipH="1" flipV="1">
                  <a:off x="6117" y="4978"/>
                  <a:ext cx="1080" cy="180"/>
                </a:xfrm>
                <a:prstGeom prst="line">
                  <a:avLst/>
                </a:prstGeom>
                <a:noFill/>
                <a:ln w="6350">
                  <a:solidFill>
                    <a:srgbClr val="003366"/>
                  </a:solidFill>
                  <a:round/>
                  <a:headEnd/>
                  <a:tailEnd/>
                </a:ln>
              </p:spPr>
              <p:txBody>
                <a:bodyPr lIns="36576" tIns="36576" rIns="36576" bIns="36576"/>
                <a:lstStyle/>
                <a:p>
                  <a:endParaRPr lang="en-US"/>
                </a:p>
              </p:txBody>
            </p:sp>
            <p:sp>
              <p:nvSpPr>
                <p:cNvPr id="7194" name="Line 22"/>
                <p:cNvSpPr>
                  <a:spLocks noChangeShapeType="1"/>
                </p:cNvSpPr>
                <p:nvPr/>
              </p:nvSpPr>
              <p:spPr bwMode="auto">
                <a:xfrm flipH="1">
                  <a:off x="4557" y="4978"/>
                  <a:ext cx="1560" cy="1564"/>
                </a:xfrm>
                <a:prstGeom prst="line">
                  <a:avLst/>
                </a:prstGeom>
                <a:noFill/>
                <a:ln w="6350">
                  <a:solidFill>
                    <a:srgbClr val="003366"/>
                  </a:solidFill>
                  <a:round/>
                  <a:headEnd/>
                  <a:tailEnd/>
                </a:ln>
              </p:spPr>
              <p:txBody>
                <a:bodyPr lIns="36576" tIns="36576" rIns="36576" bIns="36576"/>
                <a:lstStyle/>
                <a:p>
                  <a:endParaRPr lang="en-US"/>
                </a:p>
              </p:txBody>
            </p:sp>
            <p:sp>
              <p:nvSpPr>
                <p:cNvPr id="7195" name="Line 23"/>
                <p:cNvSpPr>
                  <a:spLocks noChangeShapeType="1"/>
                </p:cNvSpPr>
                <p:nvPr/>
              </p:nvSpPr>
              <p:spPr bwMode="auto">
                <a:xfrm>
                  <a:off x="6117" y="4978"/>
                  <a:ext cx="1524" cy="1740"/>
                </a:xfrm>
                <a:prstGeom prst="line">
                  <a:avLst/>
                </a:prstGeom>
                <a:noFill/>
                <a:ln w="6350">
                  <a:solidFill>
                    <a:srgbClr val="003366"/>
                  </a:solidFill>
                  <a:round/>
                  <a:headEnd/>
                  <a:tailEnd/>
                </a:ln>
              </p:spPr>
              <p:txBody>
                <a:bodyPr lIns="36576" tIns="36576" rIns="36576" bIns="36576"/>
                <a:lstStyle/>
                <a:p>
                  <a:endParaRPr lang="en-US"/>
                </a:p>
              </p:txBody>
            </p:sp>
            <p:sp>
              <p:nvSpPr>
                <p:cNvPr id="7196" name="Text Box 24"/>
                <p:cNvSpPr txBox="1">
                  <a:spLocks noChangeArrowheads="1"/>
                </p:cNvSpPr>
                <p:nvPr/>
              </p:nvSpPr>
              <p:spPr bwMode="auto">
                <a:xfrm>
                  <a:off x="2229" y="3664"/>
                  <a:ext cx="1260" cy="540"/>
                </a:xfrm>
                <a:prstGeom prst="rect">
                  <a:avLst/>
                </a:prstGeom>
                <a:noFill/>
                <a:ln w="3175" algn="in">
                  <a:solidFill>
                    <a:srgbClr val="003366"/>
                  </a:solidFill>
                  <a:miter lim="800000"/>
                  <a:headEnd/>
                  <a:tailEnd/>
                </a:ln>
              </p:spPr>
              <p:txBody>
                <a:bodyPr lIns="28800" tIns="28800" rIns="28800" bIns="28800"/>
                <a:lstStyle/>
                <a:p>
                  <a:pPr algn="ctr" eaLnBrk="1" hangingPunct="1"/>
                  <a:r>
                    <a:rPr lang="en-IE" altLang="en-US" sz="900" b="1">
                      <a:latin typeface="Times New Roman" pitchFamily="18" charset="0"/>
                      <a:cs typeface="Arial" charset="0"/>
                    </a:rPr>
                    <a:t>Chief</a:t>
                  </a:r>
                </a:p>
                <a:p>
                  <a:pPr algn="ctr" eaLnBrk="1" hangingPunct="1"/>
                  <a:r>
                    <a:rPr lang="en-IE" altLang="en-US" sz="900" b="1">
                      <a:latin typeface="Times New Roman" pitchFamily="18" charset="0"/>
                      <a:cs typeface="Arial" charset="0"/>
                    </a:rPr>
                    <a:t>Risk Officer</a:t>
                  </a:r>
                  <a:endParaRPr lang="da-DK" altLang="en-US" sz="1800">
                    <a:cs typeface="Arial" charset="0"/>
                  </a:endParaRPr>
                </a:p>
              </p:txBody>
            </p:sp>
            <p:sp>
              <p:nvSpPr>
                <p:cNvPr id="7197" name="Line 25"/>
                <p:cNvSpPr>
                  <a:spLocks noChangeShapeType="1"/>
                </p:cNvSpPr>
                <p:nvPr/>
              </p:nvSpPr>
              <p:spPr bwMode="auto">
                <a:xfrm flipH="1">
                  <a:off x="2697" y="3292"/>
                  <a:ext cx="180" cy="360"/>
                </a:xfrm>
                <a:prstGeom prst="line">
                  <a:avLst/>
                </a:prstGeom>
                <a:noFill/>
                <a:ln w="6350">
                  <a:solidFill>
                    <a:srgbClr val="003366"/>
                  </a:solidFill>
                  <a:round/>
                  <a:headEnd/>
                  <a:tailEnd/>
                </a:ln>
              </p:spPr>
              <p:txBody>
                <a:bodyPr lIns="36576" tIns="36576" rIns="36576" bIns="36576"/>
                <a:lstStyle/>
                <a:p>
                  <a:endParaRPr lang="en-US"/>
                </a:p>
              </p:txBody>
            </p:sp>
            <p:sp>
              <p:nvSpPr>
                <p:cNvPr id="7198" name="Line 26"/>
                <p:cNvSpPr>
                  <a:spLocks noChangeShapeType="1"/>
                </p:cNvSpPr>
                <p:nvPr/>
              </p:nvSpPr>
              <p:spPr bwMode="auto">
                <a:xfrm>
                  <a:off x="6116" y="4912"/>
                  <a:ext cx="0" cy="2156"/>
                </a:xfrm>
                <a:prstGeom prst="line">
                  <a:avLst/>
                </a:prstGeom>
                <a:noFill/>
                <a:ln w="6350">
                  <a:solidFill>
                    <a:srgbClr val="003366"/>
                  </a:solidFill>
                  <a:round/>
                  <a:headEnd/>
                  <a:tailEnd/>
                </a:ln>
              </p:spPr>
              <p:txBody>
                <a:bodyPr/>
                <a:lstStyle/>
                <a:p>
                  <a:endParaRPr lang="en-US"/>
                </a:p>
              </p:txBody>
            </p:sp>
            <p:sp>
              <p:nvSpPr>
                <p:cNvPr id="7199" name="Line 27"/>
                <p:cNvSpPr>
                  <a:spLocks noChangeShapeType="1"/>
                </p:cNvSpPr>
                <p:nvPr/>
              </p:nvSpPr>
              <p:spPr bwMode="auto">
                <a:xfrm>
                  <a:off x="6117" y="2213"/>
                  <a:ext cx="1260" cy="540"/>
                </a:xfrm>
                <a:prstGeom prst="line">
                  <a:avLst/>
                </a:prstGeom>
                <a:noFill/>
                <a:ln w="6350">
                  <a:solidFill>
                    <a:srgbClr val="003366"/>
                  </a:solidFill>
                  <a:round/>
                  <a:headEnd/>
                  <a:tailEnd/>
                </a:ln>
              </p:spPr>
              <p:txBody>
                <a:bodyPr lIns="36576" tIns="36576" rIns="36576" bIns="36576"/>
                <a:lstStyle/>
                <a:p>
                  <a:endParaRPr lang="en-US"/>
                </a:p>
              </p:txBody>
            </p:sp>
            <p:sp>
              <p:nvSpPr>
                <p:cNvPr id="7200" name="Line 28"/>
                <p:cNvSpPr>
                  <a:spLocks noChangeShapeType="1"/>
                </p:cNvSpPr>
                <p:nvPr/>
              </p:nvSpPr>
              <p:spPr bwMode="auto">
                <a:xfrm>
                  <a:off x="6117" y="2213"/>
                  <a:ext cx="0" cy="2160"/>
                </a:xfrm>
                <a:prstGeom prst="line">
                  <a:avLst/>
                </a:prstGeom>
                <a:noFill/>
                <a:ln w="6350">
                  <a:solidFill>
                    <a:srgbClr val="003366"/>
                  </a:solidFill>
                  <a:round/>
                  <a:headEnd/>
                  <a:tailEnd/>
                </a:ln>
              </p:spPr>
              <p:txBody>
                <a:bodyPr lIns="36576" tIns="36576" rIns="36576" bIns="36576"/>
                <a:lstStyle/>
                <a:p>
                  <a:endParaRPr lang="en-US"/>
                </a:p>
              </p:txBody>
            </p:sp>
            <p:sp>
              <p:nvSpPr>
                <p:cNvPr id="7201" name="Text Box 29"/>
                <p:cNvSpPr txBox="1">
                  <a:spLocks noChangeArrowheads="1"/>
                </p:cNvSpPr>
                <p:nvPr/>
              </p:nvSpPr>
              <p:spPr bwMode="auto">
                <a:xfrm>
                  <a:off x="4857" y="1853"/>
                  <a:ext cx="2520" cy="360"/>
                </a:xfrm>
                <a:prstGeom prst="rect">
                  <a:avLst/>
                </a:prstGeom>
                <a:noFill/>
                <a:ln w="6350" algn="in">
                  <a:solidFill>
                    <a:srgbClr val="003366"/>
                  </a:solidFill>
                  <a:miter lim="800000"/>
                  <a:headEnd/>
                  <a:tailEnd/>
                </a:ln>
              </p:spPr>
              <p:txBody>
                <a:bodyPr lIns="36576" tIns="36576" rIns="36576" bIns="36576"/>
                <a:lstStyle/>
                <a:p>
                  <a:pPr algn="ctr" eaLnBrk="1" hangingPunct="1"/>
                  <a:r>
                    <a:rPr lang="en-IE" altLang="en-US" sz="900" b="1">
                      <a:latin typeface="Times New Roman" pitchFamily="18" charset="0"/>
                      <a:cs typeface="Arial" charset="0"/>
                    </a:rPr>
                    <a:t>Courts Service Board</a:t>
                  </a:r>
                  <a:endParaRPr lang="da-DK" altLang="en-US" sz="1800">
                    <a:cs typeface="Arial" charset="0"/>
                  </a:endParaRPr>
                </a:p>
              </p:txBody>
            </p:sp>
            <p:sp>
              <p:nvSpPr>
                <p:cNvPr id="7202" name="Line 30"/>
                <p:cNvSpPr>
                  <a:spLocks noChangeShapeType="1"/>
                </p:cNvSpPr>
                <p:nvPr/>
              </p:nvSpPr>
              <p:spPr bwMode="auto">
                <a:xfrm flipH="1">
                  <a:off x="2877" y="2213"/>
                  <a:ext cx="3243" cy="540"/>
                </a:xfrm>
                <a:prstGeom prst="line">
                  <a:avLst/>
                </a:prstGeom>
                <a:noFill/>
                <a:ln w="6350">
                  <a:solidFill>
                    <a:srgbClr val="003366"/>
                  </a:solidFill>
                  <a:round/>
                  <a:headEnd/>
                  <a:tailEnd/>
                </a:ln>
              </p:spPr>
              <p:txBody>
                <a:bodyPr lIns="36576" tIns="36576" rIns="36576" bIns="36576"/>
                <a:lstStyle/>
                <a:p>
                  <a:endParaRPr lang="en-US"/>
                </a:p>
              </p:txBody>
            </p:sp>
            <p:sp>
              <p:nvSpPr>
                <p:cNvPr id="7203" name="Line 31"/>
                <p:cNvSpPr>
                  <a:spLocks noChangeShapeType="1"/>
                </p:cNvSpPr>
                <p:nvPr/>
              </p:nvSpPr>
              <p:spPr bwMode="auto">
                <a:xfrm flipH="1">
                  <a:off x="4137" y="2213"/>
                  <a:ext cx="1980" cy="540"/>
                </a:xfrm>
                <a:prstGeom prst="line">
                  <a:avLst/>
                </a:prstGeom>
                <a:noFill/>
                <a:ln w="6350">
                  <a:solidFill>
                    <a:srgbClr val="003366"/>
                  </a:solidFill>
                  <a:round/>
                  <a:headEnd/>
                  <a:tailEnd/>
                </a:ln>
              </p:spPr>
              <p:txBody>
                <a:bodyPr lIns="36576" tIns="36576" rIns="36576" bIns="36576"/>
                <a:lstStyle/>
                <a:p>
                  <a:endParaRPr lang="en-US"/>
                </a:p>
              </p:txBody>
            </p:sp>
            <p:sp>
              <p:nvSpPr>
                <p:cNvPr id="7204" name="Line 32"/>
                <p:cNvSpPr>
                  <a:spLocks noChangeShapeType="1"/>
                </p:cNvSpPr>
                <p:nvPr/>
              </p:nvSpPr>
              <p:spPr bwMode="auto">
                <a:xfrm flipH="1">
                  <a:off x="5397" y="2213"/>
                  <a:ext cx="716" cy="540"/>
                </a:xfrm>
                <a:prstGeom prst="line">
                  <a:avLst/>
                </a:prstGeom>
                <a:noFill/>
                <a:ln w="6350">
                  <a:solidFill>
                    <a:srgbClr val="003366"/>
                  </a:solidFill>
                  <a:round/>
                  <a:headEnd/>
                  <a:tailEnd/>
                </a:ln>
              </p:spPr>
              <p:txBody>
                <a:bodyPr/>
                <a:lstStyle/>
                <a:p>
                  <a:endParaRPr lang="en-US"/>
                </a:p>
              </p:txBody>
            </p:sp>
            <p:sp>
              <p:nvSpPr>
                <p:cNvPr id="7205" name="Line 33"/>
                <p:cNvSpPr>
                  <a:spLocks noChangeShapeType="1"/>
                </p:cNvSpPr>
                <p:nvPr/>
              </p:nvSpPr>
              <p:spPr bwMode="auto">
                <a:xfrm>
                  <a:off x="8813" y="5875"/>
                  <a:ext cx="0" cy="212"/>
                </a:xfrm>
                <a:prstGeom prst="line">
                  <a:avLst/>
                </a:prstGeom>
                <a:noFill/>
                <a:ln w="9525">
                  <a:solidFill>
                    <a:srgbClr val="000000"/>
                  </a:solidFill>
                  <a:round/>
                  <a:headEnd/>
                  <a:tailEnd/>
                </a:ln>
              </p:spPr>
              <p:txBody>
                <a:bodyPr/>
                <a:lstStyle/>
                <a:p>
                  <a:endParaRPr lang="en-US"/>
                </a:p>
              </p:txBody>
            </p:sp>
          </p:grpSp>
          <p:sp>
            <p:nvSpPr>
              <p:cNvPr id="7176" name="Text Box 34"/>
              <p:cNvSpPr txBox="1">
                <a:spLocks noChangeArrowheads="1"/>
              </p:cNvSpPr>
              <p:nvPr/>
            </p:nvSpPr>
            <p:spPr bwMode="auto">
              <a:xfrm>
                <a:off x="7119" y="3652"/>
                <a:ext cx="1074" cy="540"/>
              </a:xfrm>
              <a:prstGeom prst="rect">
                <a:avLst/>
              </a:prstGeom>
              <a:noFill/>
              <a:ln w="3175" algn="in">
                <a:solidFill>
                  <a:srgbClr val="003366"/>
                </a:solidFill>
                <a:miter lim="800000"/>
                <a:headEnd/>
                <a:tailEnd/>
              </a:ln>
            </p:spPr>
            <p:txBody>
              <a:bodyPr lIns="28800" tIns="28800" rIns="28800" bIns="28800"/>
              <a:lstStyle/>
              <a:p>
                <a:pPr algn="ctr" eaLnBrk="1" hangingPunct="1"/>
                <a:r>
                  <a:rPr lang="en-IE" altLang="en-US" sz="900" b="1">
                    <a:latin typeface="Times New Roman" pitchFamily="18" charset="0"/>
                    <a:cs typeface="Arial" charset="0"/>
                  </a:rPr>
                  <a:t>Office of the CEO</a:t>
                </a:r>
                <a:endParaRPr lang="da-DK" altLang="en-US" sz="1800">
                  <a:cs typeface="Arial" charset="0"/>
                </a:endParaRPr>
              </a:p>
            </p:txBody>
          </p:sp>
        </p:grpSp>
        <p:sp>
          <p:nvSpPr>
            <p:cNvPr id="7173" name="Freeform 35"/>
            <p:cNvSpPr>
              <a:spLocks/>
            </p:cNvSpPr>
            <p:nvPr/>
          </p:nvSpPr>
          <p:spPr bwMode="auto">
            <a:xfrm>
              <a:off x="4849" y="4347"/>
              <a:ext cx="290" cy="178"/>
            </a:xfrm>
            <a:custGeom>
              <a:avLst/>
              <a:gdLst>
                <a:gd name="T0" fmla="*/ 0 w 1166"/>
                <a:gd name="T1" fmla="*/ 0 h 358"/>
                <a:gd name="T2" fmla="*/ 0 w 1166"/>
                <a:gd name="T3" fmla="*/ 2 h 358"/>
                <a:gd name="T4" fmla="*/ 0 60000 65536"/>
                <a:gd name="T5" fmla="*/ 0 60000 65536"/>
                <a:gd name="T6" fmla="*/ 0 w 1166"/>
                <a:gd name="T7" fmla="*/ 0 h 358"/>
                <a:gd name="T8" fmla="*/ 1166 w 1166"/>
                <a:gd name="T9" fmla="*/ 358 h 358"/>
              </a:gdLst>
              <a:ahLst/>
              <a:cxnLst>
                <a:cxn ang="T4">
                  <a:pos x="T0" y="T1"/>
                </a:cxn>
                <a:cxn ang="T5">
                  <a:pos x="T2" y="T3"/>
                </a:cxn>
              </a:cxnLst>
              <a:rect l="T6" t="T7" r="T8" b="T9"/>
              <a:pathLst>
                <a:path w="1166" h="358">
                  <a:moveTo>
                    <a:pt x="0" y="0"/>
                  </a:moveTo>
                  <a:lnTo>
                    <a:pt x="1166" y="358"/>
                  </a:lnTo>
                </a:path>
              </a:pathLst>
            </a:custGeom>
            <a:noFill/>
            <a:ln w="6350">
              <a:solidFill>
                <a:srgbClr val="003366"/>
              </a:solidFill>
              <a:round/>
              <a:headEnd/>
              <a:tailEnd/>
            </a:ln>
          </p:spPr>
          <p:txBody>
            <a:bodyPr lIns="36576" tIns="36576" rIns="36576" bIns="36576"/>
            <a:lstStyle/>
            <a:p>
              <a:endParaRPr lang="en-US"/>
            </a:p>
          </p:txBody>
        </p:sp>
        <p:sp>
          <p:nvSpPr>
            <p:cNvPr id="7174" name="Freeform 36"/>
            <p:cNvSpPr>
              <a:spLocks/>
            </p:cNvSpPr>
            <p:nvPr/>
          </p:nvSpPr>
          <p:spPr bwMode="auto">
            <a:xfrm flipH="1">
              <a:off x="6582" y="4335"/>
              <a:ext cx="286" cy="190"/>
            </a:xfrm>
            <a:custGeom>
              <a:avLst/>
              <a:gdLst>
                <a:gd name="T0" fmla="*/ 0 w 1166"/>
                <a:gd name="T1" fmla="*/ 0 h 358"/>
                <a:gd name="T2" fmla="*/ 0 w 1166"/>
                <a:gd name="T3" fmla="*/ 4 h 358"/>
                <a:gd name="T4" fmla="*/ 0 60000 65536"/>
                <a:gd name="T5" fmla="*/ 0 60000 65536"/>
                <a:gd name="T6" fmla="*/ 0 w 1166"/>
                <a:gd name="T7" fmla="*/ 0 h 358"/>
                <a:gd name="T8" fmla="*/ 1166 w 1166"/>
                <a:gd name="T9" fmla="*/ 358 h 358"/>
              </a:gdLst>
              <a:ahLst/>
              <a:cxnLst>
                <a:cxn ang="T4">
                  <a:pos x="T0" y="T1"/>
                </a:cxn>
                <a:cxn ang="T5">
                  <a:pos x="T2" y="T3"/>
                </a:cxn>
              </a:cxnLst>
              <a:rect l="T6" t="T7" r="T8" b="T9"/>
              <a:pathLst>
                <a:path w="1166" h="358">
                  <a:moveTo>
                    <a:pt x="0" y="0"/>
                  </a:moveTo>
                  <a:lnTo>
                    <a:pt x="1166" y="358"/>
                  </a:lnTo>
                </a:path>
              </a:pathLst>
            </a:custGeom>
            <a:noFill/>
            <a:ln w="6350">
              <a:solidFill>
                <a:srgbClr val="003366"/>
              </a:solidFill>
              <a:round/>
              <a:headEnd/>
              <a:tailEnd/>
            </a:ln>
          </p:spPr>
          <p:txBody>
            <a:bodyPr lIns="36576" tIns="36576" rIns="36576" bIns="36576"/>
            <a:lstStyle/>
            <a:p>
              <a:endParaRPr lang="en-US"/>
            </a:p>
          </p:txBody>
        </p:sp>
      </p:grpSp>
      <p:sp>
        <p:nvSpPr>
          <p:cNvPr id="7171" name="Rectangle 37"/>
          <p:cNvSpPr>
            <a:spLocks noChangeArrowheads="1"/>
          </p:cNvSpPr>
          <p:nvPr/>
        </p:nvSpPr>
        <p:spPr bwMode="auto">
          <a:xfrm>
            <a:off x="0" y="414338"/>
            <a:ext cx="9144000" cy="368300"/>
          </a:xfrm>
          <a:prstGeom prst="rect">
            <a:avLst/>
          </a:prstGeom>
          <a:noFill/>
          <a:ln w="9525">
            <a:noFill/>
            <a:miter lim="800000"/>
            <a:headEnd/>
            <a:tailEnd/>
          </a:ln>
        </p:spPr>
        <p:txBody>
          <a:bodyPr anchor="ctr">
            <a:spAutoFit/>
          </a:bodyPr>
          <a:lstStyle/>
          <a:p>
            <a:pPr algn="ctr" eaLnBrk="1" hangingPunct="1"/>
            <a:r>
              <a:rPr lang="en-IE" altLang="en-US" sz="1800" b="1">
                <a:ea typeface="Times New Roman" pitchFamily="18" charset="0"/>
                <a:cs typeface="Arial" charset="0"/>
              </a:rPr>
              <a:t>Courts Service Organisational Structure</a:t>
            </a:r>
          </a:p>
        </p:txBody>
      </p:sp>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4813"/>
            <a:ext cx="9036050" cy="6770687"/>
          </a:xfrm>
          <a:prstGeom prst="rect">
            <a:avLst/>
          </a:prstGeom>
          <a:noFill/>
        </p:spPr>
        <p:txBody>
          <a:bodyPr>
            <a:spAutoFit/>
          </a:bodyPr>
          <a:lstStyle/>
          <a:p>
            <a:pPr algn="ctr">
              <a:defRPr/>
            </a:pPr>
            <a:r>
              <a:rPr lang="en-IE" sz="1800" b="1" dirty="0">
                <a:latin typeface="Arial" panose="020B0604020202020204" pitchFamily="34" charset="0"/>
              </a:rPr>
              <a:t>Our </a:t>
            </a:r>
            <a:r>
              <a:rPr lang="en-IE" sz="1800" b="1">
                <a:latin typeface="Arial" panose="020B0604020202020204" pitchFamily="34" charset="0"/>
              </a:rPr>
              <a:t>organisational and institutional </a:t>
            </a:r>
            <a:r>
              <a:rPr lang="en-IE" sz="1800" b="1" dirty="0">
                <a:latin typeface="Arial" panose="020B0604020202020204" pitchFamily="34" charset="0"/>
              </a:rPr>
              <a:t>environment (contd.)</a:t>
            </a:r>
          </a:p>
          <a:p>
            <a:pPr>
              <a:defRPr/>
            </a:pPr>
            <a:endParaRPr lang="en-IE" sz="1600" dirty="0">
              <a:latin typeface="Arial" panose="020B0604020202020204" pitchFamily="34" charset="0"/>
            </a:endParaRPr>
          </a:p>
          <a:p>
            <a:pPr>
              <a:defRPr/>
            </a:pPr>
            <a:r>
              <a:rPr lang="en-IE" sz="1400" dirty="0">
                <a:latin typeface="Arial" panose="020B0604020202020204" pitchFamily="34" charset="0"/>
              </a:rPr>
              <a:t>Courts Service is statutorily independent, but subject to limitations, viz.:</a:t>
            </a:r>
          </a:p>
          <a:p>
            <a:pPr marL="285750" indent="-285750">
              <a:buFont typeface="Arial" panose="020B0604020202020204" pitchFamily="34" charset="0"/>
              <a:buChar cha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In performing its functions Board must have regard to</a:t>
            </a:r>
          </a:p>
          <a:p>
            <a:pPr>
              <a:defRPr/>
            </a:pPr>
            <a:r>
              <a:rPr lang="en-IE" sz="1400" dirty="0">
                <a:latin typeface="Arial" panose="020B0604020202020204" pitchFamily="34" charset="0"/>
              </a:rPr>
              <a:t>   (a) need to secure the most beneficial, effective and efficient use of Courts Service's resources</a:t>
            </a:r>
          </a:p>
          <a:p>
            <a:pPr>
              <a:defRPr/>
            </a:pPr>
            <a:r>
              <a:rPr lang="en-IE" sz="1400" dirty="0">
                <a:latin typeface="Arial" panose="020B0604020202020204" pitchFamily="34" charset="0"/>
              </a:rPr>
              <a:t>   and</a:t>
            </a:r>
          </a:p>
          <a:p>
            <a:pPr>
              <a:defRPr/>
            </a:pPr>
            <a:r>
              <a:rPr lang="en-IE" sz="1400" dirty="0">
                <a:latin typeface="Arial" panose="020B0604020202020204" pitchFamily="34" charset="0"/>
              </a:rPr>
              <a:t>   (b) Government/Ministerial policies or objectives relating to Courts Service's functions</a:t>
            </a:r>
          </a:p>
          <a:p>
            <a:pP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Ministry of Justice (Department of Justice and Equality) retained responsibility for</a:t>
            </a:r>
          </a:p>
          <a:p>
            <a:pPr>
              <a:defRPr/>
            </a:pPr>
            <a:r>
              <a:rPr lang="en-IE" sz="1400" dirty="0">
                <a:latin typeface="Arial" panose="020B0604020202020204" pitchFamily="34" charset="0"/>
              </a:rPr>
              <a:t>     securing annual vote of funds from Parliament for Courts Service</a:t>
            </a:r>
          </a:p>
          <a:p>
            <a:pP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Minister for Justice approves, with Minister for Public Expenditure and Reform's consent, Courts Service staff numbers, grades of staff and numbers in grades</a:t>
            </a:r>
          </a:p>
          <a:p>
            <a:pP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Courts Service must submit for Minister for Justice's approval a strategic plan every 3 years – Minister remits plan to Parliament after approval</a:t>
            </a:r>
          </a:p>
          <a:p>
            <a:pPr marL="285750" indent="-285750">
              <a:buFont typeface="Arial" panose="020B0604020202020204" pitchFamily="34" charset="0"/>
              <a:buChar cha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Courts Service must submit Annual Report to Minister for Justice on its activities / </a:t>
            </a:r>
          </a:p>
          <a:p>
            <a:pPr>
              <a:defRPr/>
            </a:pPr>
            <a:r>
              <a:rPr lang="en-IE" sz="1400" dirty="0">
                <a:latin typeface="Arial" panose="020B0604020202020204" pitchFamily="34" charset="0"/>
              </a:rPr>
              <a:t>     performance - Minister remits plan to Parliament after approval</a:t>
            </a:r>
          </a:p>
          <a:p>
            <a:pP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Minister may require Courts Service to provide information relating to policy and activities of Courts Service generally, any specific matter or account prepared by it, or an annual report</a:t>
            </a:r>
          </a:p>
          <a:p>
            <a:pPr marL="285750" indent="-285750">
              <a:buFont typeface="Arial" panose="020B0604020202020204" pitchFamily="34" charset="0"/>
              <a:buChar cha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annual Agency Framework Agreement between Courts Service and Ministry defines the Ministry’s expectations of Courts Service, Court Service’s expectations of Ministry and the inputs, outputs and expected outcome of the activities of the Courts Service</a:t>
            </a:r>
          </a:p>
          <a:p>
            <a:pPr marL="285750" indent="-285750">
              <a:buFont typeface="Arial" panose="020B0604020202020204" pitchFamily="34" charset="0"/>
              <a:buChar char="•"/>
              <a:defRPr/>
            </a:pPr>
            <a:endParaRPr lang="en-IE" sz="1600" dirty="0">
              <a:latin typeface="Arial" panose="020B0604020202020204" pitchFamily="34" charset="0"/>
            </a:endParaRPr>
          </a:p>
          <a:p>
            <a:pPr marL="285750" indent="-285750">
              <a:buFont typeface="Arial" panose="020B0604020202020204" pitchFamily="34" charset="0"/>
              <a:buChar char="•"/>
              <a:defRPr/>
            </a:pPr>
            <a:endParaRPr lang="en-IE" sz="1600" dirty="0">
              <a:latin typeface="Arial" panose="020B0604020202020204" pitchFamily="34" charset="0"/>
            </a:endParaRPr>
          </a:p>
          <a:p>
            <a:pPr marL="285750" indent="-285750">
              <a:buFont typeface="Arial" panose="020B0604020202020204" pitchFamily="34" charset="0"/>
              <a:buChar char="•"/>
              <a:defRPr/>
            </a:pPr>
            <a:endParaRPr lang="en-IE" sz="1800" dirty="0">
              <a:latin typeface="Arial" panose="020B0604020202020204" pitchFamily="34" charset="0"/>
            </a:endParaRPr>
          </a:p>
        </p:txBody>
      </p:sp>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4813"/>
            <a:ext cx="9036050" cy="6478587"/>
          </a:xfrm>
          <a:prstGeom prst="rect">
            <a:avLst/>
          </a:prstGeom>
          <a:noFill/>
        </p:spPr>
        <p:txBody>
          <a:bodyPr>
            <a:spAutoFit/>
          </a:bodyPr>
          <a:lstStyle/>
          <a:p>
            <a:pPr algn="ctr"/>
            <a:r>
              <a:rPr lang="en-IE" sz="1800" b="1"/>
              <a:t>Our budgetary environment</a:t>
            </a:r>
          </a:p>
          <a:p>
            <a:pPr algn="ctr"/>
            <a:endParaRPr lang="en-IE" sz="1800" b="1"/>
          </a:p>
          <a:p>
            <a:pPr algn="ctr"/>
            <a:endParaRPr lang="en-IE" sz="1800" b="1"/>
          </a:p>
          <a:p>
            <a:pPr>
              <a:buFont typeface="Arial" charset="0"/>
              <a:buChar char="•"/>
            </a:pPr>
            <a:r>
              <a:rPr lang="en-IE" sz="1400"/>
              <a:t>Ireland has: </a:t>
            </a:r>
          </a:p>
          <a:p>
            <a:pPr>
              <a:buFontTx/>
              <a:buChar char="-"/>
            </a:pPr>
            <a:r>
              <a:rPr lang="en-IE" sz="1400"/>
              <a:t>lowest ratio of judges to population in Europe – 3.5 professional judges per 100,000 (Council of Europe average is  20.7 per 100,000)*</a:t>
            </a:r>
          </a:p>
          <a:p>
            <a:pPr>
              <a:buFontTx/>
              <a:buChar char="-"/>
            </a:pPr>
            <a:r>
              <a:rPr lang="en-IE" sz="1400"/>
              <a:t>second lowest ratio of court support staff to population in Europe - 20 per 100,000</a:t>
            </a:r>
          </a:p>
          <a:p>
            <a:r>
              <a:rPr lang="en-IE" sz="1400"/>
              <a:t>    (Council of Europe average is 70 per 100,000)*</a:t>
            </a:r>
          </a:p>
          <a:p>
            <a:endParaRPr lang="en-IE" sz="1400"/>
          </a:p>
          <a:p>
            <a:pPr>
              <a:buFont typeface="Arial" charset="0"/>
              <a:buChar char="•"/>
            </a:pPr>
            <a:r>
              <a:rPr lang="en-IE" sz="1400"/>
              <a:t>Global financial crisis of 2008 severely affected Ireland's public finances: major fiscal adjustment between 2008-2014 -  total of 9 ‘budgetary events’ involving approx. €30 billion of consolidation measures</a:t>
            </a:r>
          </a:p>
          <a:p>
            <a:endParaRPr lang="en-IE" sz="1400"/>
          </a:p>
          <a:p>
            <a:pPr>
              <a:buFont typeface="Arial" charset="0"/>
              <a:buChar char="•"/>
            </a:pPr>
            <a:r>
              <a:rPr lang="en-IE" sz="1400"/>
              <a:t>Between 2009 and 2014 funding for the Courts Service decreased significantly with a 44% reduction in non pay current expenditure, an 18% reduction in pay and a 73% reduction in capital provision</a:t>
            </a:r>
          </a:p>
          <a:p>
            <a:endParaRPr lang="en-IE" sz="1400"/>
          </a:p>
          <a:p>
            <a:pPr>
              <a:buFont typeface="Arial" charset="0"/>
              <a:buChar char="•"/>
            </a:pPr>
            <a:r>
              <a:rPr lang="en-IE" sz="1400"/>
              <a:t>Since 2015, funding allocation to Courts Service gradually recovering</a:t>
            </a:r>
          </a:p>
          <a:p>
            <a:pPr>
              <a:buFont typeface="Arial" charset="0"/>
              <a:buChar char="•"/>
            </a:pPr>
            <a:endParaRPr lang="en-IE" sz="1400"/>
          </a:p>
          <a:p>
            <a:pPr>
              <a:buFont typeface="Arial" charset="0"/>
              <a:buChar char="•"/>
            </a:pPr>
            <a:r>
              <a:rPr lang="en-IE" sz="1400"/>
              <a:t>Ireland’s per capita spend in the courts (€</a:t>
            </a:r>
            <a:r>
              <a:rPr lang="it-IT" sz="1400"/>
              <a:t>48,1) is quite low i</a:t>
            </a:r>
            <a:r>
              <a:rPr lang="en-IE" sz="1400"/>
              <a:t>n comparison with GDP</a:t>
            </a:r>
          </a:p>
          <a:p>
            <a:r>
              <a:rPr lang="en-IE" sz="1400"/>
              <a:t>     (Poland, with a quarter of Ireland’s per capita GDP, spends €48.5 per capita)*</a:t>
            </a:r>
          </a:p>
          <a:p>
            <a:endParaRPr lang="en-IE" sz="1400"/>
          </a:p>
          <a:p>
            <a:pPr>
              <a:buFont typeface="Arial" charset="0"/>
              <a:buChar char="•"/>
            </a:pPr>
            <a:r>
              <a:rPr lang="en-IE" sz="1400"/>
              <a:t>Courts Service relies heavily on the Public Private Partnership (PPP) model for its courthouse building/refurbishment programme – enables costs of building and hard &amp; soft facilities management to be spread over 20 to 25 year periods</a:t>
            </a:r>
          </a:p>
          <a:p>
            <a:pPr>
              <a:buFont typeface="Arial" charset="0"/>
              <a:buChar char="•"/>
            </a:pPr>
            <a:endParaRPr lang="en-IE" sz="1400"/>
          </a:p>
          <a:p>
            <a:pPr>
              <a:buFont typeface="Arial" charset="0"/>
              <a:buChar char="•"/>
            </a:pPr>
            <a:r>
              <a:rPr lang="en-IE" sz="1400"/>
              <a:t> High proportion of Courts Service budget represented by court fee income – approx. 60%</a:t>
            </a:r>
          </a:p>
          <a:p>
            <a:pPr>
              <a:buFont typeface="Arial" charset="0"/>
              <a:buChar char="•"/>
            </a:pPr>
            <a:endParaRPr lang="en-IE" sz="1400"/>
          </a:p>
          <a:p>
            <a:pPr>
              <a:buFont typeface="Arial" charset="0"/>
              <a:buChar char="•"/>
            </a:pPr>
            <a:r>
              <a:rPr lang="en-IE" sz="1400"/>
              <a:t>Judges' remuneration is not part of Courts Service's budget - paid from the Central Fund as “non-voted” expenditure</a:t>
            </a:r>
          </a:p>
          <a:p>
            <a:r>
              <a:rPr lang="en-IE" sz="1600"/>
              <a:t>                             *</a:t>
            </a:r>
            <a:r>
              <a:rPr lang="en-IE" sz="1200"/>
              <a:t> CEPEJ European judicial systems Efficiency and Quality of Justice 2016 (2014 data) </a:t>
            </a:r>
            <a:endParaRPr lang="en-IE"/>
          </a:p>
        </p:txBody>
      </p:sp>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110413"/>
          </a:xfrm>
          <a:prstGeom prst="rect">
            <a:avLst/>
          </a:prstGeom>
          <a:noFill/>
        </p:spPr>
        <p:txBody>
          <a:bodyPr>
            <a:spAutoFit/>
          </a:bodyPr>
          <a:lstStyle/>
          <a:p>
            <a:pPr algn="ctr">
              <a:defRPr/>
            </a:pPr>
            <a:endParaRPr lang="en-IE" sz="1800" b="1" dirty="0">
              <a:solidFill>
                <a:srgbClr val="000000"/>
              </a:solidFill>
              <a:latin typeface="Arial" panose="020B0604020202020204" pitchFamily="34" charset="0"/>
            </a:endParaRPr>
          </a:p>
          <a:p>
            <a:pPr algn="ctr">
              <a:defRPr/>
            </a:pPr>
            <a:r>
              <a:rPr lang="en-IE" sz="1800" b="1" dirty="0">
                <a:solidFill>
                  <a:srgbClr val="000000"/>
                </a:solidFill>
                <a:latin typeface="Arial" panose="020B0604020202020204" pitchFamily="34" charset="0"/>
              </a:rPr>
              <a:t>The Budget Process</a:t>
            </a:r>
          </a:p>
          <a:p>
            <a:pPr marL="285750" indent="-285750">
              <a:buFont typeface="Arial" panose="020B0604020202020204" pitchFamily="34" charset="0"/>
              <a:buChar char="•"/>
              <a:defRPr/>
            </a:pPr>
            <a:r>
              <a:rPr lang="en-IE" sz="1400" dirty="0">
                <a:solidFill>
                  <a:srgbClr val="000000"/>
                </a:solidFill>
                <a:latin typeface="Arial" panose="020B0604020202020204" pitchFamily="34" charset="0"/>
              </a:rPr>
              <a:t>Courts Service’s annual budget comes from “voted expenditure” viz. expenditure proposed by Government to Lower House of Parliament to fund ordinary services of Government - broken into Vote Groups associated with the various Departments (Ministries) of Government.</a:t>
            </a:r>
          </a:p>
          <a:p>
            <a:pPr marL="285750" indent="-285750">
              <a:buFont typeface="Arial" panose="020B0604020202020204" pitchFamily="34" charset="0"/>
              <a:buChar char="•"/>
              <a:defRPr/>
            </a:pPr>
            <a:endParaRPr lang="en-IE" sz="1400" dirty="0">
              <a:solidFill>
                <a:srgbClr val="000000"/>
              </a:solidFill>
              <a:latin typeface="Arial" panose="020B0604020202020204" pitchFamily="34" charset="0"/>
            </a:endParaRPr>
          </a:p>
          <a:p>
            <a:pPr marL="285750" indent="-285750">
              <a:buFont typeface="Arial" panose="020B0604020202020204" pitchFamily="34" charset="0"/>
              <a:buChar char="•"/>
              <a:defRPr/>
            </a:pPr>
            <a:r>
              <a:rPr lang="en-IE" sz="1400" dirty="0">
                <a:solidFill>
                  <a:srgbClr val="000000"/>
                </a:solidFill>
                <a:latin typeface="Arial" panose="020B0604020202020204" pitchFamily="34" charset="0"/>
              </a:rPr>
              <a:t>Public moneys may be allocated for expenditure only on authority of Lower House of Parliament</a:t>
            </a:r>
          </a:p>
          <a:p>
            <a:pPr marL="285750" indent="-285750">
              <a:buFont typeface="Arial" panose="020B0604020202020204" pitchFamily="34" charset="0"/>
              <a:buChar char="•"/>
              <a:defRPr/>
            </a:pPr>
            <a:endParaRPr lang="en-IE" sz="1400" dirty="0">
              <a:solidFill>
                <a:srgbClr val="000000"/>
              </a:solidFill>
              <a:latin typeface="Arial" panose="020B0604020202020204" pitchFamily="34" charset="0"/>
            </a:endParaRPr>
          </a:p>
          <a:p>
            <a:pPr marL="285750" indent="-285750">
              <a:buFont typeface="Arial" panose="020B0604020202020204" pitchFamily="34" charset="0"/>
              <a:buChar char="•"/>
              <a:defRPr/>
            </a:pPr>
            <a:r>
              <a:rPr lang="en-IE" sz="1400" dirty="0">
                <a:solidFill>
                  <a:srgbClr val="000000"/>
                </a:solidFill>
                <a:latin typeface="Arial" panose="020B0604020202020204" pitchFamily="34" charset="0"/>
              </a:rPr>
              <a:t>Courts Service’s Resource Management Directorate liaises regularly with Courts Service Directorate budget-holders during year on spending trends and by June / July identifies proposed spend for following year in time to prepare spending proposals for approval by Senior Management and submission to Department of Public Expenditure (DEPR) and Department of Justice and Equality (Finance Committee and Board are briefed) </a:t>
            </a:r>
          </a:p>
          <a:p>
            <a:pPr marL="285750" indent="-285750">
              <a:buFont typeface="Arial" panose="020B0604020202020204" pitchFamily="34" charset="0"/>
              <a:buChar char="•"/>
              <a:defRPr/>
            </a:pPr>
            <a:endParaRPr lang="en-IE" sz="1400" dirty="0">
              <a:solidFill>
                <a:srgbClr val="000000"/>
              </a:solidFill>
              <a:latin typeface="Arial" panose="020B0604020202020204" pitchFamily="34" charset="0"/>
            </a:endParaRPr>
          </a:p>
          <a:p>
            <a:pPr marL="285750" indent="-285750">
              <a:buFont typeface="Arial" panose="020B0604020202020204" pitchFamily="34" charset="0"/>
              <a:buChar char="•"/>
              <a:defRPr/>
            </a:pPr>
            <a:r>
              <a:rPr lang="en-IE" sz="1400" dirty="0">
                <a:solidFill>
                  <a:srgbClr val="000000"/>
                </a:solidFill>
                <a:latin typeface="Arial" panose="020B0604020202020204" pitchFamily="34" charset="0"/>
              </a:rPr>
              <a:t>By 15th October each year, Government presents Estimates of expenditures and receipts based on projections provided by Government Departments and Agencies to Lower House for consideration</a:t>
            </a:r>
          </a:p>
          <a:p>
            <a:pPr marL="285750" indent="-285750">
              <a:buFont typeface="Arial" panose="020B0604020202020204" pitchFamily="34" charset="0"/>
              <a:buChar char="•"/>
              <a:defRPr/>
            </a:pPr>
            <a:endParaRPr lang="en-IE" sz="1400" dirty="0">
              <a:solidFill>
                <a:srgbClr val="000000"/>
              </a:solidFill>
              <a:latin typeface="Arial" panose="020B0604020202020204" pitchFamily="34" charset="0"/>
            </a:endParaRPr>
          </a:p>
          <a:p>
            <a:pPr marL="285750" indent="-285750">
              <a:buFont typeface="Arial" panose="020B0604020202020204" pitchFamily="34" charset="0"/>
              <a:buChar char="•"/>
              <a:defRPr/>
            </a:pPr>
            <a:r>
              <a:rPr lang="en-IE" sz="1400" dirty="0">
                <a:solidFill>
                  <a:srgbClr val="000000"/>
                </a:solidFill>
                <a:latin typeface="Arial" panose="020B0604020202020204" pitchFamily="34" charset="0"/>
              </a:rPr>
              <a:t>Each Estimate is given a Vote number and is associated with a Programme/Programmes  of activity. The Courts Service Vote (No. 22) is included within the Department of Justice and Equality Vote Group , which also includes Votes of other Justice agencies (e.g. Police, Prisons)</a:t>
            </a:r>
          </a:p>
          <a:p>
            <a:pPr marL="285750" indent="-285750">
              <a:buFont typeface="Arial" panose="020B0604020202020204" pitchFamily="34" charset="0"/>
              <a:buChar char="•"/>
              <a:defRPr/>
            </a:pPr>
            <a:endParaRPr lang="en-IE" sz="1400" dirty="0">
              <a:solidFill>
                <a:srgbClr val="000000"/>
              </a:solidFill>
              <a:latin typeface="Arial" panose="020B0604020202020204" pitchFamily="34" charset="0"/>
            </a:endParaRPr>
          </a:p>
          <a:p>
            <a:pPr marL="285750" indent="-285750">
              <a:buFont typeface="Arial" panose="020B0604020202020204" pitchFamily="34" charset="0"/>
              <a:buChar char="•"/>
              <a:defRPr/>
            </a:pPr>
            <a:r>
              <a:rPr lang="en-IE" sz="1400" dirty="0">
                <a:solidFill>
                  <a:srgbClr val="000000"/>
                </a:solidFill>
                <a:latin typeface="Arial" panose="020B0604020202020204" pitchFamily="34" charset="0"/>
              </a:rPr>
              <a:t>Each Vote costs Financial &amp; Human Resource Inputs and lists Key Outputs and Public Service Activities</a:t>
            </a:r>
          </a:p>
          <a:p>
            <a:pPr marL="285750" indent="-285750">
              <a:buFont typeface="Arial" panose="020B0604020202020204" pitchFamily="34" charset="0"/>
              <a:buChar char="•"/>
              <a:defRPr/>
            </a:pPr>
            <a:endParaRPr lang="en-IE" sz="1400" dirty="0">
              <a:solidFill>
                <a:srgbClr val="000000"/>
              </a:solidFill>
              <a:latin typeface="Arial" panose="020B0604020202020204" pitchFamily="34" charset="0"/>
            </a:endParaRPr>
          </a:p>
          <a:p>
            <a:pPr marL="285750" indent="-285750">
              <a:buFont typeface="Arial" panose="020B0604020202020204" pitchFamily="34" charset="0"/>
              <a:buChar char="•"/>
              <a:defRPr/>
            </a:pPr>
            <a:r>
              <a:rPr lang="en-IE" sz="1400" dirty="0">
                <a:solidFill>
                  <a:srgbClr val="000000"/>
                </a:solidFill>
                <a:latin typeface="Arial" panose="020B0604020202020204" pitchFamily="34" charset="0"/>
              </a:rPr>
              <a:t>Key Outputs and Public Service Activities are broken down into a set of:</a:t>
            </a:r>
          </a:p>
          <a:p>
            <a:pPr>
              <a:defRPr/>
            </a:pPr>
            <a:r>
              <a:rPr lang="en-IE" sz="1400" dirty="0">
                <a:solidFill>
                  <a:srgbClr val="000000"/>
                </a:solidFill>
                <a:latin typeface="Arial" panose="020B0604020202020204" pitchFamily="34" charset="0"/>
              </a:rPr>
              <a:t>	(i) Key High Level Metrics and (ii) Qualitative Statements of Outputs and Activities</a:t>
            </a:r>
          </a:p>
          <a:p>
            <a:pPr marL="285750" indent="-285750">
              <a:buFont typeface="Arial" panose="020B0604020202020204" pitchFamily="34" charset="0"/>
              <a:buChar char="•"/>
              <a:defRPr/>
            </a:pPr>
            <a:endParaRPr lang="en-IE" sz="1400" dirty="0">
              <a:solidFill>
                <a:srgbClr val="000000"/>
              </a:solidFill>
              <a:latin typeface="Arial" panose="020B0604020202020204" pitchFamily="34" charset="0"/>
            </a:endParaRPr>
          </a:p>
          <a:p>
            <a:pPr marL="285750" indent="-285750">
              <a:buFont typeface="Arial" panose="020B0604020202020204" pitchFamily="34" charset="0"/>
              <a:buChar char="•"/>
              <a:defRPr/>
            </a:pPr>
            <a:r>
              <a:rPr lang="en-IE" sz="1400" dirty="0">
                <a:solidFill>
                  <a:srgbClr val="000000"/>
                </a:solidFill>
                <a:latin typeface="Arial" panose="020B0604020202020204" pitchFamily="34" charset="0"/>
              </a:rPr>
              <a:t>Lower House adopts budgetary measures for next year on provisional basis, followed by legislation of same</a:t>
            </a:r>
          </a:p>
          <a:p>
            <a:pPr marL="285750" indent="-285750">
              <a:buFont typeface="Arial" panose="020B0604020202020204" pitchFamily="34" charset="0"/>
              <a:buChar char="•"/>
              <a:defRPr/>
            </a:pPr>
            <a:endParaRPr lang="en-IE" sz="1400" dirty="0">
              <a:solidFill>
                <a:srgbClr val="000000"/>
              </a:solidFill>
              <a:latin typeface="Arial" panose="020B0604020202020204" pitchFamily="34" charset="0"/>
            </a:endParaRPr>
          </a:p>
          <a:p>
            <a:pPr marL="285750" indent="-285750">
              <a:buFont typeface="Arial" panose="020B0604020202020204" pitchFamily="34" charset="0"/>
              <a:buChar char="•"/>
              <a:defRPr/>
            </a:pPr>
            <a:r>
              <a:rPr lang="en-IE" sz="1400" dirty="0">
                <a:solidFill>
                  <a:srgbClr val="000000"/>
                </a:solidFill>
                <a:latin typeface="Arial" panose="020B0604020202020204" pitchFamily="34" charset="0"/>
              </a:rPr>
              <a:t>Courts Service CEO and Senior Management Team finalise annual budget based on funding allocation in the annual estimates approved by Parliament </a:t>
            </a:r>
          </a:p>
          <a:p>
            <a:pPr marL="285750" indent="-285750">
              <a:buFont typeface="Arial" panose="020B0604020202020204" pitchFamily="34" charset="0"/>
              <a:buChar char="•"/>
              <a:defRPr/>
            </a:pPr>
            <a:endParaRPr lang="en-IE" sz="1400" dirty="0">
              <a:solidFill>
                <a:srgbClr val="000000"/>
              </a:solidFill>
              <a:latin typeface="Arial" panose="020B0604020202020204" pitchFamily="34" charset="0"/>
            </a:endParaRPr>
          </a:p>
          <a:p>
            <a:pPr marL="285750" indent="-285750">
              <a:buFont typeface="Arial" panose="020B0604020202020204" pitchFamily="34" charset="0"/>
              <a:buChar char="•"/>
              <a:defRPr/>
            </a:pPr>
            <a:r>
              <a:rPr lang="en-IE" sz="1400" dirty="0">
                <a:solidFill>
                  <a:srgbClr val="000000"/>
                </a:solidFill>
                <a:latin typeface="Arial" panose="020B0604020202020204" pitchFamily="34" charset="0"/>
              </a:rPr>
              <a:t>Annual budget is recommended for approval by Finance Committee to Board.</a:t>
            </a:r>
            <a:endParaRPr lang="en-IE" dirty="0">
              <a:latin typeface="Arial" panose="020B0604020202020204" pitchFamily="34" charset="0"/>
            </a:endParaRPr>
          </a:p>
        </p:txBody>
      </p:sp>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800" y="260350"/>
            <a:ext cx="8712200" cy="4186238"/>
          </a:xfrm>
          <a:prstGeom prst="rect">
            <a:avLst/>
          </a:prstGeom>
          <a:noFill/>
        </p:spPr>
        <p:txBody>
          <a:bodyPr>
            <a:spAutoFit/>
          </a:bodyPr>
          <a:lstStyle/>
          <a:p>
            <a:pPr>
              <a:defRPr/>
            </a:pPr>
            <a:endParaRPr lang="en-IE" dirty="0">
              <a:latin typeface="Arial" panose="020B0604020202020204" pitchFamily="34" charset="0"/>
            </a:endParaRPr>
          </a:p>
          <a:p>
            <a:pPr algn="ctr">
              <a:defRPr/>
            </a:pPr>
            <a:r>
              <a:rPr lang="en-IE" sz="1800" b="1" dirty="0">
                <a:latin typeface="Arial" panose="020B0604020202020204" pitchFamily="34" charset="0"/>
              </a:rPr>
              <a:t>The Budget Process – Multi-annual budgeting</a:t>
            </a:r>
          </a:p>
          <a:p>
            <a:pP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The annual budget process takes place within the constraints of EU Stability and Growth Pact rules and national rules on multi-annual budgeting</a:t>
            </a:r>
          </a:p>
          <a:p>
            <a:pP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The Medium Term Budgetary Framework sets out </a:t>
            </a:r>
          </a:p>
          <a:p>
            <a:pPr>
              <a:defRPr/>
            </a:pPr>
            <a:r>
              <a:rPr lang="en-IE" sz="1400" dirty="0">
                <a:latin typeface="Arial" panose="020B0604020202020204" pitchFamily="34" charset="0"/>
              </a:rPr>
              <a:t> - medium term expenditure ceilings in accordance with the EU Directive on Medium-Term Budgetary </a:t>
            </a:r>
          </a:p>
          <a:p>
            <a:pPr>
              <a:defRPr/>
            </a:pPr>
            <a:r>
              <a:rPr lang="en-IE" sz="1400" dirty="0">
                <a:latin typeface="Arial" panose="020B0604020202020204" pitchFamily="34" charset="0"/>
              </a:rPr>
              <a:t>    Frameworks, acting as upper limit on expenditure for each year and </a:t>
            </a:r>
          </a:p>
          <a:p>
            <a:pPr>
              <a:defRPr/>
            </a:pPr>
            <a:r>
              <a:rPr lang="en-IE" sz="1400" dirty="0">
                <a:latin typeface="Arial" panose="020B0604020202020204" pitchFamily="34" charset="0"/>
              </a:rPr>
              <a:t> - limited circumstances under which revisions to the ceilings can be made</a:t>
            </a:r>
          </a:p>
          <a:p>
            <a:pPr>
              <a:defRPr/>
            </a:pPr>
            <a:r>
              <a:rPr lang="en-IE" sz="1400" dirty="0">
                <a:latin typeface="Arial" panose="020B0604020202020204" pitchFamily="34" charset="0"/>
              </a:rPr>
              <a:t> - further clarifies rules and procedures for how ceilings are to be set by DPER</a:t>
            </a:r>
          </a:p>
          <a:p>
            <a:pPr>
              <a:defRPr/>
            </a:pPr>
            <a:r>
              <a:rPr lang="en-IE" sz="1400" dirty="0">
                <a:latin typeface="Arial" panose="020B0604020202020204" pitchFamily="34" charset="0"/>
              </a:rPr>
              <a:t> - the responsibility of the Minister and Heads of Departments to ensure that the ceilings are adhered to and</a:t>
            </a:r>
          </a:p>
          <a:p>
            <a:pPr>
              <a:defRPr/>
            </a:pPr>
            <a:r>
              <a:rPr lang="en-IE" sz="1400" dirty="0">
                <a:latin typeface="Arial" panose="020B0604020202020204" pitchFamily="34" charset="0"/>
              </a:rPr>
              <a:t>   to reprioritise as necessary within them.</a:t>
            </a:r>
          </a:p>
          <a:p>
            <a:pP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Each year an Expenditure Report sets out Ministerial Expenditure Ceilings for the next three years, calculated to ensure compliance with the Expenditure Benchmark (one of the pillars of the fiscal rules).</a:t>
            </a:r>
          </a:p>
          <a:p>
            <a:pPr>
              <a:defRPr/>
            </a:pPr>
            <a:endParaRPr lang="en-IE" sz="1400" dirty="0">
              <a:latin typeface="Arial" panose="020B0604020202020204" pitchFamily="34" charset="0"/>
            </a:endParaRPr>
          </a:p>
          <a:p>
            <a:pPr>
              <a:defRPr/>
            </a:pPr>
            <a:endParaRPr lang="en-IE" sz="1400" dirty="0">
              <a:latin typeface="Arial" panose="020B0604020202020204" pitchFamily="34" charset="0"/>
            </a:endParaRPr>
          </a:p>
        </p:txBody>
      </p:sp>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04813"/>
            <a:ext cx="9137650" cy="6032500"/>
          </a:xfrm>
          <a:prstGeom prst="rect">
            <a:avLst/>
          </a:prstGeom>
          <a:noFill/>
        </p:spPr>
        <p:txBody>
          <a:bodyPr>
            <a:spAutoFit/>
          </a:bodyPr>
          <a:lstStyle/>
          <a:p>
            <a:pPr algn="ctr">
              <a:defRPr/>
            </a:pPr>
            <a:r>
              <a:rPr lang="en-IE" sz="1800" b="1" dirty="0">
                <a:latin typeface="Arial" panose="020B0604020202020204" pitchFamily="34" charset="0"/>
              </a:rPr>
              <a:t>Performance/Input-Output budgeting </a:t>
            </a:r>
          </a:p>
          <a:p>
            <a:pPr algn="ctr">
              <a:defRPr/>
            </a:pPr>
            <a:endParaRPr lang="en-IE" sz="1800" b="1"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Programme for Government (2011-2016) introduced  significant reforms to the traditional budget system, including-</a:t>
            </a:r>
          </a:p>
          <a:p>
            <a:pPr>
              <a:defRPr/>
            </a:pPr>
            <a:r>
              <a:rPr lang="en-IE" sz="1400" dirty="0">
                <a:latin typeface="Arial" panose="020B0604020202020204" pitchFamily="34" charset="0"/>
              </a:rPr>
              <a:t>           - a multi-annual expenditure framework allowing for greater transparency about the  </a:t>
            </a:r>
          </a:p>
          <a:p>
            <a:pPr>
              <a:defRPr/>
            </a:pPr>
            <a:r>
              <a:rPr lang="en-IE" sz="1400" dirty="0">
                <a:latin typeface="Arial" panose="020B0604020202020204" pitchFamily="34" charset="0"/>
              </a:rPr>
              <a:t>           allocations available to each Government Department/agency over a 3 year period</a:t>
            </a:r>
          </a:p>
          <a:p>
            <a:pPr>
              <a:defRPr/>
            </a:pPr>
            <a:r>
              <a:rPr lang="en-IE" sz="1400" dirty="0">
                <a:latin typeface="Arial" panose="020B0604020202020204" pitchFamily="34" charset="0"/>
              </a:rPr>
              <a:t>           - an emphasis on performance-based budgeting, involving presentation of Estimates  </a:t>
            </a:r>
          </a:p>
          <a:p>
            <a:pPr>
              <a:defRPr/>
            </a:pPr>
            <a:r>
              <a:rPr lang="en-IE" sz="1400" dirty="0">
                <a:latin typeface="Arial" panose="020B0604020202020204" pitchFamily="34" charset="0"/>
              </a:rPr>
              <a:t>           in a new format, organised on the basis of “strategic programmes” rather than accounting</a:t>
            </a:r>
          </a:p>
          <a:p>
            <a:pPr>
              <a:defRPr/>
            </a:pPr>
            <a:r>
              <a:rPr lang="en-IE" sz="1400" dirty="0">
                <a:latin typeface="Arial" panose="020B0604020202020204" pitchFamily="34" charset="0"/>
              </a:rPr>
              <a:t>           “subheads.” </a:t>
            </a:r>
          </a:p>
          <a:p>
            <a:pPr>
              <a:defRPr/>
            </a:pPr>
            <a:r>
              <a:rPr lang="en-IE" sz="1400" dirty="0">
                <a:latin typeface="Arial" panose="020B0604020202020204" pitchFamily="34" charset="0"/>
              </a:rPr>
              <a:t> </a:t>
            </a:r>
          </a:p>
          <a:p>
            <a:pPr marL="285750" indent="-285750">
              <a:buFont typeface="Arial" panose="020B0604020202020204" pitchFamily="34" charset="0"/>
              <a:buChar char="•"/>
              <a:defRPr/>
            </a:pPr>
            <a:r>
              <a:rPr lang="en-IE" sz="1400" dirty="0">
                <a:latin typeface="Arial" panose="020B0604020202020204" pitchFamily="34" charset="0"/>
              </a:rPr>
              <a:t>Under performance-based budgeting approach, Estimate identifies financial and human resource “inputs” and public service and activity “outputs” </a:t>
            </a:r>
          </a:p>
          <a:p>
            <a:pP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This is intended to link the Estimates process directly with the three-year Statements of Strategy which each Government Department/Agency is required to issue, and enable performance information to be scrutinised by Parliamentary Committees at the same time that public money is being requested. </a:t>
            </a:r>
          </a:p>
          <a:p>
            <a:pP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The input/output-based approach will be evident from the Courts Service Vote Estimate (see following slides)</a:t>
            </a:r>
          </a:p>
          <a:p>
            <a:pPr marL="285750" indent="-285750">
              <a:buFont typeface="Arial" panose="020B0604020202020204" pitchFamily="34" charset="0"/>
              <a:buChar cha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For Each Activity Programme:</a:t>
            </a:r>
          </a:p>
          <a:p>
            <a:pPr>
              <a:defRPr/>
            </a:pPr>
            <a:r>
              <a:rPr lang="en-IE" sz="1400" dirty="0">
                <a:latin typeface="Arial" panose="020B0604020202020204" pitchFamily="34" charset="0"/>
              </a:rPr>
              <a:t>	(a) Financial &amp; Human Resource Inputs are costed</a:t>
            </a:r>
          </a:p>
          <a:p>
            <a:pPr>
              <a:defRPr/>
            </a:pPr>
            <a:r>
              <a:rPr lang="en-IE" sz="1400" dirty="0">
                <a:latin typeface="Arial" panose="020B0604020202020204" pitchFamily="34" charset="0"/>
              </a:rPr>
              <a:t>	(b) Key Outputs and Public Service Activities are set out. </a:t>
            </a:r>
          </a:p>
          <a:p>
            <a:pPr>
              <a:defRPr/>
            </a:pPr>
            <a:endParaRPr lang="en-IE" sz="1400" dirty="0">
              <a:latin typeface="Arial" panose="020B0604020202020204" pitchFamily="34" charset="0"/>
            </a:endParaRPr>
          </a:p>
          <a:p>
            <a:pPr marL="285750" indent="-285750">
              <a:buFont typeface="Arial" panose="020B0604020202020204" pitchFamily="34" charset="0"/>
              <a:buChar char="•"/>
              <a:defRPr/>
            </a:pPr>
            <a:r>
              <a:rPr lang="en-IE" sz="1400" dirty="0">
                <a:latin typeface="Arial" panose="020B0604020202020204" pitchFamily="34" charset="0"/>
              </a:rPr>
              <a:t>Key Outputs and Public Service Activities are broken down into a set of:</a:t>
            </a:r>
          </a:p>
          <a:p>
            <a:pPr>
              <a:defRPr/>
            </a:pPr>
            <a:r>
              <a:rPr lang="en-IE" sz="1400" dirty="0">
                <a:latin typeface="Arial" panose="020B0604020202020204" pitchFamily="34" charset="0"/>
              </a:rPr>
              <a:t>	(i) Key High Level Metrics and (ii) Qualitative Statements of Outputs and Activities</a:t>
            </a:r>
          </a:p>
          <a:p>
            <a:pPr>
              <a:defRPr/>
            </a:pPr>
            <a:endParaRPr lang="en-IE" sz="1400" dirty="0">
              <a:latin typeface="Arial" panose="020B0604020202020204" pitchFamily="34" charset="0"/>
            </a:endParaRPr>
          </a:p>
          <a:p>
            <a:pPr>
              <a:defRPr/>
            </a:pPr>
            <a:endParaRPr lang="en-IE" sz="1400" dirty="0">
              <a:latin typeface="Arial" panose="020B0604020202020204" pitchFamily="34" charset="0"/>
            </a:endParaRPr>
          </a:p>
        </p:txBody>
      </p:sp>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p:cNvPicPr>
            <a:picLocks noChangeAspect="1" noChangeArrowheads="1"/>
          </p:cNvPicPr>
          <p:nvPr/>
        </p:nvPicPr>
        <p:blipFill>
          <a:blip r:embed="rId2"/>
          <a:srcRect l="14890" t="9306" r="12790" b="5383"/>
          <a:stretch>
            <a:fillRect/>
          </a:stretch>
        </p:blipFill>
        <p:spPr bwMode="auto">
          <a:xfrm>
            <a:off x="827088" y="404813"/>
            <a:ext cx="7129462" cy="6453187"/>
          </a:xfrm>
          <a:prstGeom prst="rect">
            <a:avLst/>
          </a:prstGeom>
          <a:noFill/>
          <a:ln w="9525">
            <a:noFill/>
            <a:miter lim="800000"/>
            <a:headEnd/>
            <a:tailEnd/>
          </a:ln>
        </p:spPr>
      </p:pic>
      <p:sp>
        <p:nvSpPr>
          <p:cNvPr id="14339" name="TextBox 6"/>
          <p:cNvSpPr txBox="1">
            <a:spLocks noChangeArrowheads="1"/>
          </p:cNvSpPr>
          <p:nvPr/>
        </p:nvSpPr>
        <p:spPr bwMode="auto">
          <a:xfrm>
            <a:off x="0" y="0"/>
            <a:ext cx="9144000" cy="738188"/>
          </a:xfrm>
          <a:prstGeom prst="rect">
            <a:avLst/>
          </a:prstGeom>
          <a:noFill/>
          <a:ln w="9525">
            <a:noFill/>
            <a:miter lim="800000"/>
            <a:headEnd/>
            <a:tailEnd/>
          </a:ln>
        </p:spPr>
        <p:txBody>
          <a:bodyPr>
            <a:spAutoFit/>
          </a:bodyPr>
          <a:lstStyle/>
          <a:p>
            <a:pPr algn="ctr"/>
            <a:r>
              <a:rPr lang="en-IE" altLang="en-US" b="1"/>
              <a:t> </a:t>
            </a:r>
          </a:p>
          <a:p>
            <a:pPr algn="ctr"/>
            <a:r>
              <a:rPr lang="en-IE" altLang="en-US" sz="1800" b="1"/>
              <a:t>Courts Service Vote Estimate Parts I and II</a:t>
            </a:r>
            <a:endParaRPr lang="en-IE" altLang="en-US" sz="1800"/>
          </a:p>
        </p:txBody>
      </p:sp>
    </p:spTree>
  </p:cSld>
  <p:clrMapOvr>
    <a:masterClrMapping/>
  </p:clrMapOvr>
  <p:transition>
    <p:push dir="r"/>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FFFFFF"/>
        </a:dk1>
        <a:lt1>
          <a:srgbClr val="FFFFFF"/>
        </a:lt1>
        <a:dk2>
          <a:srgbClr val="000000"/>
        </a:dk2>
        <a:lt2>
          <a:srgbClr val="00007D"/>
        </a:lt2>
        <a:accent1>
          <a:srgbClr val="9999FF"/>
        </a:accent1>
        <a:accent2>
          <a:srgbClr val="9999CC"/>
        </a:accent2>
        <a:accent3>
          <a:srgbClr val="FFFFFF"/>
        </a:accent3>
        <a:accent4>
          <a:srgbClr val="DADADA"/>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6060</TotalTime>
  <Words>1763</Words>
  <Application>Microsoft Office PowerPoint</Application>
  <PresentationFormat>Affichage à l'écran (4:3)</PresentationFormat>
  <Paragraphs>565</Paragraphs>
  <Slides>16</Slides>
  <Notes>1</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Pixel</vt:lpstr>
      <vt:lpstr>  The Budget of the Courts and Judicial System in Ireland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Courts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rubothamn</dc:creator>
  <cp:lastModifiedBy>SATTEL Annette</cp:lastModifiedBy>
  <cp:revision>161</cp:revision>
  <cp:lastPrinted>2017-12-01T13:31:44Z</cp:lastPrinted>
  <dcterms:created xsi:type="dcterms:W3CDTF">2012-03-27T21:39:21Z</dcterms:created>
  <dcterms:modified xsi:type="dcterms:W3CDTF">2017-12-01T13:31:55Z</dcterms:modified>
</cp:coreProperties>
</file>