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8" r:id="rId3"/>
  </p:sldMasterIdLst>
  <p:notesMasterIdLst>
    <p:notesMasterId r:id="rId18"/>
  </p:notesMasterIdLst>
  <p:sldIdLst>
    <p:sldId id="321" r:id="rId4"/>
    <p:sldId id="330" r:id="rId5"/>
    <p:sldId id="338" r:id="rId6"/>
    <p:sldId id="365" r:id="rId7"/>
    <p:sldId id="340" r:id="rId8"/>
    <p:sldId id="317" r:id="rId9"/>
    <p:sldId id="292" r:id="rId10"/>
    <p:sldId id="293" r:id="rId11"/>
    <p:sldId id="294" r:id="rId12"/>
    <p:sldId id="319" r:id="rId13"/>
    <p:sldId id="302" r:id="rId14"/>
    <p:sldId id="320" r:id="rId15"/>
    <p:sldId id="324" r:id="rId16"/>
    <p:sldId id="369" r:id="rId17"/>
  </p:sldIdLst>
  <p:sldSz cx="9144000" cy="6858000" type="screen4x3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 showGuides="1">
      <p:cViewPr>
        <p:scale>
          <a:sx n="90" d="100"/>
          <a:sy n="90" d="100"/>
        </p:scale>
        <p:origin x="-80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6B80B-B6F9-4110-B915-3EF662A7F64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AE105F3-D707-41D0-AA05-B28694B3FB17}">
      <dgm:prSet phldrT="[Teksti]" custT="1"/>
      <dgm:spPr/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Strategic Level Steering</a:t>
          </a:r>
        </a:p>
        <a:p>
          <a:r>
            <a:rPr lang="fi-FI" sz="1400" dirty="0" smtClean="0">
              <a:solidFill>
                <a:schemeClr val="tx1"/>
              </a:solidFill>
            </a:rPr>
            <a:t>- </a:t>
          </a:r>
          <a:r>
            <a:rPr lang="fi-FI" sz="1400" dirty="0" err="1" smtClean="0">
              <a:solidFill>
                <a:schemeClr val="tx1"/>
              </a:solidFill>
            </a:rPr>
            <a:t>Government</a:t>
          </a:r>
          <a:r>
            <a:rPr lang="fi-FI" sz="1400" dirty="0" smtClean="0">
              <a:solidFill>
                <a:schemeClr val="tx1"/>
              </a:solidFill>
            </a:rPr>
            <a:t> </a:t>
          </a:r>
          <a:r>
            <a:rPr lang="fi-FI" sz="1400" dirty="0" err="1" smtClean="0">
              <a:solidFill>
                <a:schemeClr val="tx1"/>
              </a:solidFill>
            </a:rPr>
            <a:t>Programme</a:t>
          </a:r>
          <a:r>
            <a:rPr lang="fi-FI" sz="1400" dirty="0" smtClean="0">
              <a:solidFill>
                <a:schemeClr val="tx1"/>
              </a:solidFill>
            </a:rPr>
            <a:t> and </a:t>
          </a:r>
          <a:r>
            <a:rPr lang="fi-FI" sz="1400" dirty="0" err="1" smtClean="0">
              <a:solidFill>
                <a:schemeClr val="tx1"/>
              </a:solidFill>
            </a:rPr>
            <a:t>its</a:t>
          </a:r>
          <a:r>
            <a:rPr lang="fi-FI" sz="1400" dirty="0" smtClean="0">
              <a:solidFill>
                <a:schemeClr val="tx1"/>
              </a:solidFill>
            </a:rPr>
            <a:t> </a:t>
          </a:r>
          <a:r>
            <a:rPr lang="fi-FI" sz="1400" dirty="0" err="1" smtClean="0">
              <a:solidFill>
                <a:schemeClr val="tx1"/>
              </a:solidFill>
            </a:rPr>
            <a:t>Implementation</a:t>
          </a:r>
          <a:r>
            <a:rPr lang="fi-FI" sz="1400" dirty="0" smtClean="0">
              <a:solidFill>
                <a:schemeClr val="tx1"/>
              </a:solidFill>
            </a:rPr>
            <a:t> </a:t>
          </a:r>
          <a:r>
            <a:rPr lang="fi-FI" sz="1400" dirty="0" err="1" smtClean="0">
              <a:solidFill>
                <a:schemeClr val="tx1"/>
              </a:solidFill>
            </a:rPr>
            <a:t>Plan</a:t>
          </a:r>
          <a:endParaRPr lang="fi-FI" sz="1400" dirty="0" smtClean="0">
            <a:solidFill>
              <a:schemeClr val="tx1"/>
            </a:solidFill>
          </a:endParaRPr>
        </a:p>
        <a:p>
          <a:r>
            <a:rPr lang="fi-FI" sz="1400" dirty="0" smtClean="0">
              <a:solidFill>
                <a:schemeClr val="tx1"/>
              </a:solidFill>
            </a:rPr>
            <a:t>- Steering </a:t>
          </a:r>
          <a:r>
            <a:rPr lang="fi-FI" sz="1400" dirty="0" err="1" smtClean="0">
              <a:solidFill>
                <a:schemeClr val="tx1"/>
              </a:solidFill>
            </a:rPr>
            <a:t>Policies</a:t>
          </a:r>
          <a:endParaRPr lang="en-GB" sz="1400" dirty="0"/>
        </a:p>
      </dgm:t>
    </dgm:pt>
    <dgm:pt modelId="{56AB9F7B-FF7E-4ACA-BC00-263306C51D97}" type="parTrans" cxnId="{5A523B97-04BF-41BD-82CF-37761B8787C6}">
      <dgm:prSet/>
      <dgm:spPr/>
      <dgm:t>
        <a:bodyPr/>
        <a:lstStyle/>
        <a:p>
          <a:endParaRPr lang="en-GB"/>
        </a:p>
      </dgm:t>
    </dgm:pt>
    <dgm:pt modelId="{422226AB-BA4A-451D-99BB-BB2FDDB44FCA}" type="sibTrans" cxnId="{5A523B97-04BF-41BD-82CF-37761B8787C6}">
      <dgm:prSet/>
      <dgm:spPr/>
      <dgm:t>
        <a:bodyPr/>
        <a:lstStyle/>
        <a:p>
          <a:endParaRPr lang="en-GB"/>
        </a:p>
      </dgm:t>
    </dgm:pt>
    <dgm:pt modelId="{DCFEFFD1-1173-4F61-97C6-217A48A270F9}">
      <dgm:prSet phldrT="[Teksti]" custT="1"/>
      <dgm:spPr/>
      <dgm:t>
        <a:bodyPr/>
        <a:lstStyle/>
        <a:p>
          <a:endParaRPr lang="fi-FI" sz="900" b="1" dirty="0" smtClean="0">
            <a:solidFill>
              <a:schemeClr val="tx1"/>
            </a:solidFill>
          </a:endParaRPr>
        </a:p>
        <a:p>
          <a:r>
            <a:rPr lang="fi-FI" sz="1400" b="1" dirty="0" smtClean="0">
              <a:solidFill>
                <a:schemeClr val="tx1"/>
              </a:solidFill>
            </a:rPr>
            <a:t>Steering of Resources</a:t>
          </a:r>
        </a:p>
        <a:p>
          <a:r>
            <a:rPr lang="fi-FI" sz="1400" b="0" dirty="0" smtClean="0">
              <a:solidFill>
                <a:schemeClr val="tx1"/>
              </a:solidFill>
            </a:rPr>
            <a:t>- General </a:t>
          </a:r>
          <a:r>
            <a:rPr lang="fi-FI" sz="1400" b="0" dirty="0" err="1" smtClean="0">
              <a:solidFill>
                <a:schemeClr val="tx1"/>
              </a:solidFill>
            </a:rPr>
            <a:t>Government</a:t>
          </a:r>
          <a:r>
            <a:rPr lang="fi-FI" sz="1400" b="0" dirty="0" smtClean="0">
              <a:solidFill>
                <a:schemeClr val="tx1"/>
              </a:solidFill>
            </a:rPr>
            <a:t> </a:t>
          </a:r>
          <a:r>
            <a:rPr lang="fi-FI" sz="1400" b="0" dirty="0" err="1" smtClean="0">
              <a:solidFill>
                <a:schemeClr val="tx1"/>
              </a:solidFill>
            </a:rPr>
            <a:t>Fiscal</a:t>
          </a:r>
          <a:r>
            <a:rPr lang="fi-FI" sz="1400" b="0" dirty="0" smtClean="0">
              <a:solidFill>
                <a:schemeClr val="tx1"/>
              </a:solidFill>
            </a:rPr>
            <a:t> </a:t>
          </a:r>
          <a:r>
            <a:rPr lang="fi-FI" sz="1400" b="0" dirty="0" err="1" smtClean="0">
              <a:solidFill>
                <a:schemeClr val="tx1"/>
              </a:solidFill>
            </a:rPr>
            <a:t>Plan</a:t>
          </a:r>
          <a:endParaRPr lang="fi-FI" sz="1400" b="0" dirty="0" smtClean="0">
            <a:solidFill>
              <a:schemeClr val="tx1"/>
            </a:solidFill>
          </a:endParaRPr>
        </a:p>
        <a:p>
          <a:r>
            <a:rPr lang="fi-FI" sz="1400" b="0" dirty="0" smtClean="0">
              <a:solidFill>
                <a:schemeClr val="tx1"/>
              </a:solidFill>
            </a:rPr>
            <a:t>- </a:t>
          </a:r>
          <a:r>
            <a:rPr lang="fi-FI" sz="1400" b="0" dirty="0" err="1" smtClean="0">
              <a:solidFill>
                <a:schemeClr val="tx1"/>
              </a:solidFill>
            </a:rPr>
            <a:t>Budget</a:t>
          </a:r>
          <a:r>
            <a:rPr lang="fi-FI" sz="1400" b="0" dirty="0" smtClean="0">
              <a:solidFill>
                <a:schemeClr val="tx1"/>
              </a:solidFill>
            </a:rPr>
            <a:t> </a:t>
          </a:r>
          <a:r>
            <a:rPr lang="fi-FI" sz="1400" b="0" dirty="0" err="1" smtClean="0">
              <a:solidFill>
                <a:schemeClr val="tx1"/>
              </a:solidFill>
            </a:rPr>
            <a:t>Process</a:t>
          </a:r>
          <a:r>
            <a:rPr lang="fi-FI" sz="1400" b="0" dirty="0" smtClean="0">
              <a:solidFill>
                <a:schemeClr val="tx1"/>
              </a:solidFill>
            </a:rPr>
            <a:t> </a:t>
          </a:r>
        </a:p>
        <a:p>
          <a:r>
            <a:rPr lang="fi-FI" sz="1400" b="0" dirty="0" smtClean="0">
              <a:solidFill>
                <a:schemeClr val="tx1"/>
              </a:solidFill>
            </a:rPr>
            <a:t>- Performance Management</a:t>
          </a:r>
          <a:endParaRPr lang="en-GB" sz="1400" dirty="0"/>
        </a:p>
      </dgm:t>
    </dgm:pt>
    <dgm:pt modelId="{FF5F8FF5-B74E-43FF-A36D-854FCECB3F23}" type="parTrans" cxnId="{7EB4AE2D-FCBF-4300-8040-9F3EDD1E015A}">
      <dgm:prSet/>
      <dgm:spPr/>
      <dgm:t>
        <a:bodyPr/>
        <a:lstStyle/>
        <a:p>
          <a:endParaRPr lang="en-GB"/>
        </a:p>
      </dgm:t>
    </dgm:pt>
    <dgm:pt modelId="{263DAF23-04E0-4FC4-A36C-30B7943ACE04}" type="sibTrans" cxnId="{7EB4AE2D-FCBF-4300-8040-9F3EDD1E015A}">
      <dgm:prSet/>
      <dgm:spPr/>
      <dgm:t>
        <a:bodyPr/>
        <a:lstStyle/>
        <a:p>
          <a:endParaRPr lang="en-GB"/>
        </a:p>
      </dgm:t>
    </dgm:pt>
    <dgm:pt modelId="{E95AB189-25BC-421E-B3DE-60D2723B0F81}">
      <dgm:prSet phldrT="[Teksti]" custT="1"/>
      <dgm:spPr/>
      <dgm:t>
        <a:bodyPr/>
        <a:lstStyle/>
        <a:p>
          <a:r>
            <a:rPr lang="fi-FI" sz="1400" b="1" dirty="0" err="1" smtClean="0">
              <a:solidFill>
                <a:schemeClr val="tx1"/>
              </a:solidFill>
            </a:rPr>
            <a:t>Normative</a:t>
          </a:r>
          <a:r>
            <a:rPr lang="fi-FI" sz="1400" b="1" dirty="0" smtClean="0">
              <a:solidFill>
                <a:schemeClr val="tx1"/>
              </a:solidFill>
            </a:rPr>
            <a:t> Steering</a:t>
          </a:r>
        </a:p>
        <a:p>
          <a:r>
            <a:rPr lang="fi-FI" sz="1400" b="0" dirty="0" smtClean="0">
              <a:solidFill>
                <a:schemeClr val="tx1"/>
              </a:solidFill>
            </a:rPr>
            <a:t>- </a:t>
          </a:r>
          <a:r>
            <a:rPr lang="fi-FI" sz="1400" b="0" dirty="0" err="1" smtClean="0">
              <a:solidFill>
                <a:schemeClr val="tx1"/>
              </a:solidFill>
            </a:rPr>
            <a:t>Acts</a:t>
          </a:r>
          <a:r>
            <a:rPr lang="fi-FI" sz="1400" b="0" dirty="0" smtClean="0">
              <a:solidFill>
                <a:schemeClr val="tx1"/>
              </a:solidFill>
            </a:rPr>
            <a:t> and </a:t>
          </a:r>
          <a:r>
            <a:rPr lang="fi-FI" sz="1400" b="0" dirty="0" err="1" smtClean="0">
              <a:solidFill>
                <a:schemeClr val="tx1"/>
              </a:solidFill>
            </a:rPr>
            <a:t>Decrees</a:t>
          </a:r>
          <a:endParaRPr lang="fi-FI" sz="1400" b="0" dirty="0" smtClean="0">
            <a:solidFill>
              <a:schemeClr val="tx1"/>
            </a:solidFill>
          </a:endParaRPr>
        </a:p>
        <a:p>
          <a:r>
            <a:rPr lang="fi-FI" sz="1400" b="0" dirty="0" smtClean="0">
              <a:solidFill>
                <a:schemeClr val="tx1"/>
              </a:solidFill>
            </a:rPr>
            <a:t>- </a:t>
          </a:r>
          <a:r>
            <a:rPr lang="fi-FI" sz="1400" b="0" dirty="0" err="1" smtClean="0">
              <a:solidFill>
                <a:schemeClr val="tx1"/>
              </a:solidFill>
            </a:rPr>
            <a:t>Regulations</a:t>
          </a:r>
          <a:r>
            <a:rPr lang="fi-FI" sz="1400" b="0" dirty="0" smtClean="0">
              <a:solidFill>
                <a:schemeClr val="tx1"/>
              </a:solidFill>
            </a:rPr>
            <a:t> and </a:t>
          </a:r>
          <a:r>
            <a:rPr lang="fi-FI" sz="1400" b="0" dirty="0" err="1" smtClean="0">
              <a:solidFill>
                <a:schemeClr val="tx1"/>
              </a:solidFill>
            </a:rPr>
            <a:t>directives</a:t>
          </a:r>
          <a:r>
            <a:rPr lang="fi-FI" sz="1400" b="0" dirty="0" smtClean="0">
              <a:solidFill>
                <a:schemeClr val="tx1"/>
              </a:solidFill>
            </a:rPr>
            <a:t> of EU</a:t>
          </a:r>
        </a:p>
        <a:p>
          <a:r>
            <a:rPr lang="fi-FI" sz="1400" b="0" dirty="0" smtClean="0">
              <a:solidFill>
                <a:schemeClr val="tx1"/>
              </a:solidFill>
            </a:rPr>
            <a:t>- </a:t>
          </a:r>
          <a:r>
            <a:rPr lang="fi-FI" sz="1400" b="0" dirty="0" err="1" smtClean="0">
              <a:solidFill>
                <a:schemeClr val="tx1"/>
              </a:solidFill>
            </a:rPr>
            <a:t>Other</a:t>
          </a:r>
          <a:r>
            <a:rPr lang="fi-FI" sz="1400" b="0" dirty="0" smtClean="0">
              <a:solidFill>
                <a:schemeClr val="tx1"/>
              </a:solidFill>
            </a:rPr>
            <a:t> </a:t>
          </a:r>
          <a:r>
            <a:rPr lang="fi-FI" sz="1400" b="0" dirty="0" err="1" smtClean="0">
              <a:solidFill>
                <a:schemeClr val="tx1"/>
              </a:solidFill>
            </a:rPr>
            <a:t>regulation</a:t>
          </a:r>
          <a:endParaRPr lang="en-GB" sz="1400" dirty="0"/>
        </a:p>
      </dgm:t>
    </dgm:pt>
    <dgm:pt modelId="{B262286B-4DB3-4D2A-B064-F6880246FF1D}" type="parTrans" cxnId="{393BDDA5-C9BD-442C-8B22-35D337A39C5D}">
      <dgm:prSet/>
      <dgm:spPr/>
      <dgm:t>
        <a:bodyPr/>
        <a:lstStyle/>
        <a:p>
          <a:endParaRPr lang="en-GB"/>
        </a:p>
      </dgm:t>
    </dgm:pt>
    <dgm:pt modelId="{6A3A7C23-AAAD-41BA-A08D-163306A4B44C}" type="sibTrans" cxnId="{393BDDA5-C9BD-442C-8B22-35D337A39C5D}">
      <dgm:prSet/>
      <dgm:spPr/>
      <dgm:t>
        <a:bodyPr/>
        <a:lstStyle/>
        <a:p>
          <a:endParaRPr lang="en-GB"/>
        </a:p>
      </dgm:t>
    </dgm:pt>
    <dgm:pt modelId="{C8EC327C-BCC6-47BB-9C5F-B57C60002335}">
      <dgm:prSet phldrT="[Teksti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Corporate Steering</a:t>
          </a:r>
          <a:endParaRPr lang="en-GB" sz="1400" dirty="0"/>
        </a:p>
      </dgm:t>
    </dgm:pt>
    <dgm:pt modelId="{8B835AD9-8B02-4D9D-BFE1-73B7D42D3E21}" type="parTrans" cxnId="{305D2DE0-CF29-434D-B710-098F2293CE86}">
      <dgm:prSet/>
      <dgm:spPr/>
      <dgm:t>
        <a:bodyPr/>
        <a:lstStyle/>
        <a:p>
          <a:endParaRPr lang="en-GB"/>
        </a:p>
      </dgm:t>
    </dgm:pt>
    <dgm:pt modelId="{C2D6C000-E050-4CF0-BA98-9E806E758052}" type="sibTrans" cxnId="{305D2DE0-CF29-434D-B710-098F2293CE86}">
      <dgm:prSet/>
      <dgm:spPr/>
      <dgm:t>
        <a:bodyPr/>
        <a:lstStyle/>
        <a:p>
          <a:endParaRPr lang="en-GB"/>
        </a:p>
      </dgm:t>
    </dgm:pt>
    <dgm:pt modelId="{89C7EFEF-7253-470C-BF31-C6D121736E86}">
      <dgm:prSet phldrT="[Teksti]" custT="1"/>
      <dgm:spPr/>
      <dgm:t>
        <a:bodyPr/>
        <a:lstStyle/>
        <a:p>
          <a:r>
            <a:rPr lang="fi-FI" sz="1200" b="1" dirty="0" err="1" smtClean="0">
              <a:solidFill>
                <a:schemeClr val="tx1"/>
              </a:solidFill>
            </a:rPr>
            <a:t>Other</a:t>
          </a:r>
          <a:r>
            <a:rPr lang="fi-FI" sz="1200" b="1" dirty="0" smtClean="0">
              <a:solidFill>
                <a:schemeClr val="tx1"/>
              </a:solidFill>
            </a:rPr>
            <a:t> Steering </a:t>
          </a:r>
          <a:r>
            <a:rPr lang="fi-FI" sz="1200" b="1" dirty="0" err="1" smtClean="0">
              <a:solidFill>
                <a:schemeClr val="tx1"/>
              </a:solidFill>
            </a:rPr>
            <a:t>instruments</a:t>
          </a:r>
          <a:endParaRPr lang="fi-FI" sz="1200" b="1" dirty="0" smtClean="0">
            <a:solidFill>
              <a:schemeClr val="tx1"/>
            </a:solidFill>
          </a:endParaRPr>
        </a:p>
        <a:p>
          <a:r>
            <a:rPr lang="fi-FI" sz="1200" b="0" dirty="0" smtClean="0">
              <a:solidFill>
                <a:schemeClr val="tx1"/>
              </a:solidFill>
            </a:rPr>
            <a:t>- </a:t>
          </a:r>
          <a:r>
            <a:rPr lang="fi-FI" sz="1200" b="0" dirty="0" err="1" smtClean="0">
              <a:solidFill>
                <a:schemeClr val="tx1"/>
              </a:solidFill>
            </a:rPr>
            <a:t>Leadership</a:t>
          </a:r>
          <a:endParaRPr lang="fi-FI" sz="1200" b="0" dirty="0" smtClean="0">
            <a:solidFill>
              <a:schemeClr val="tx1"/>
            </a:solidFill>
          </a:endParaRPr>
        </a:p>
        <a:p>
          <a:r>
            <a:rPr lang="fi-FI" sz="1200" b="0" dirty="0" smtClean="0">
              <a:solidFill>
                <a:schemeClr val="tx1"/>
              </a:solidFill>
            </a:rPr>
            <a:t>- </a:t>
          </a:r>
          <a:r>
            <a:rPr lang="fi-FI" sz="1200" b="0" dirty="0" err="1" smtClean="0">
              <a:solidFill>
                <a:schemeClr val="tx1"/>
              </a:solidFill>
            </a:rPr>
            <a:t>Organisational</a:t>
          </a:r>
          <a:r>
            <a:rPr lang="fi-FI" sz="1200" b="0" dirty="0" smtClean="0">
              <a:solidFill>
                <a:schemeClr val="tx1"/>
              </a:solidFill>
            </a:rPr>
            <a:t> </a:t>
          </a:r>
          <a:r>
            <a:rPr lang="fi-FI" sz="1200" b="0" dirty="0" err="1" smtClean="0">
              <a:solidFill>
                <a:schemeClr val="tx1"/>
              </a:solidFill>
            </a:rPr>
            <a:t>Structures</a:t>
          </a:r>
          <a:endParaRPr lang="fi-FI" sz="1200" b="0" dirty="0" smtClean="0">
            <a:solidFill>
              <a:schemeClr val="tx1"/>
            </a:solidFill>
          </a:endParaRPr>
        </a:p>
        <a:p>
          <a:r>
            <a:rPr lang="fi-FI" sz="1200" b="0" dirty="0" smtClean="0">
              <a:solidFill>
                <a:schemeClr val="tx1"/>
              </a:solidFill>
            </a:rPr>
            <a:t>- </a:t>
          </a:r>
          <a:r>
            <a:rPr lang="fi-FI" sz="1200" b="0" dirty="0" err="1" smtClean="0">
              <a:solidFill>
                <a:schemeClr val="tx1"/>
              </a:solidFill>
            </a:rPr>
            <a:t>Strategies</a:t>
          </a:r>
          <a:endParaRPr lang="fi-FI" sz="1200" b="0" dirty="0" smtClean="0">
            <a:solidFill>
              <a:schemeClr val="tx1"/>
            </a:solidFill>
          </a:endParaRPr>
        </a:p>
        <a:p>
          <a:r>
            <a:rPr lang="fi-FI" sz="1200" b="0" dirty="0" smtClean="0">
              <a:solidFill>
                <a:schemeClr val="tx1"/>
              </a:solidFill>
            </a:rPr>
            <a:t>- </a:t>
          </a:r>
          <a:r>
            <a:rPr lang="fi-FI" sz="1200" b="0" dirty="0" err="1" smtClean="0">
              <a:solidFill>
                <a:schemeClr val="tx1"/>
              </a:solidFill>
            </a:rPr>
            <a:t>Information</a:t>
          </a:r>
          <a:r>
            <a:rPr lang="fi-FI" sz="1200" b="0" dirty="0" smtClean="0">
              <a:solidFill>
                <a:schemeClr val="tx1"/>
              </a:solidFill>
            </a:rPr>
            <a:t> Steering and Training</a:t>
          </a:r>
        </a:p>
        <a:p>
          <a:r>
            <a:rPr lang="fi-FI" sz="1200" b="0" dirty="0" smtClean="0">
              <a:solidFill>
                <a:schemeClr val="tx1"/>
              </a:solidFill>
            </a:rPr>
            <a:t>- </a:t>
          </a:r>
          <a:r>
            <a:rPr lang="fi-FI" sz="1200" b="0" dirty="0" err="1" smtClean="0">
              <a:solidFill>
                <a:schemeClr val="tx1"/>
              </a:solidFill>
            </a:rPr>
            <a:t>Incentive</a:t>
          </a:r>
          <a:r>
            <a:rPr lang="fi-FI" sz="1200" b="0" dirty="0" smtClean="0">
              <a:solidFill>
                <a:schemeClr val="tx1"/>
              </a:solidFill>
            </a:rPr>
            <a:t> Systems</a:t>
          </a:r>
          <a:endParaRPr lang="en-GB" sz="1200" dirty="0"/>
        </a:p>
      </dgm:t>
    </dgm:pt>
    <dgm:pt modelId="{8687574B-1DE9-497E-9390-BC968D91FCCD}" type="parTrans" cxnId="{E2435327-14D2-4845-9C96-0D1D2968A2B4}">
      <dgm:prSet/>
      <dgm:spPr/>
      <dgm:t>
        <a:bodyPr/>
        <a:lstStyle/>
        <a:p>
          <a:endParaRPr lang="en-GB"/>
        </a:p>
      </dgm:t>
    </dgm:pt>
    <dgm:pt modelId="{071A2BFD-A7D6-46B1-A395-845538CC0E0B}" type="sibTrans" cxnId="{E2435327-14D2-4845-9C96-0D1D2968A2B4}">
      <dgm:prSet/>
      <dgm:spPr/>
      <dgm:t>
        <a:bodyPr/>
        <a:lstStyle/>
        <a:p>
          <a:endParaRPr lang="en-GB"/>
        </a:p>
      </dgm:t>
    </dgm:pt>
    <dgm:pt modelId="{3643EFC0-8E28-4354-BC60-C53B83B10445}" type="pres">
      <dgm:prSet presAssocID="{85E6B80B-B6F9-4110-B915-3EF662A7F6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34BBC8-67E0-47F9-97EA-7F398849439B}" type="pres">
      <dgm:prSet presAssocID="{AAE105F3-D707-41D0-AA05-B28694B3FB17}" presName="node" presStyleLbl="node1" presStyleIdx="0" presStyleCnt="5" custScaleX="138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73791F-6E93-4F84-B5CD-895859D1C951}" type="pres">
      <dgm:prSet presAssocID="{422226AB-BA4A-451D-99BB-BB2FDDB44FCA}" presName="sibTrans" presStyleCnt="0"/>
      <dgm:spPr/>
    </dgm:pt>
    <dgm:pt modelId="{29E4DFB9-0E7E-427E-8777-205F175E1EA4}" type="pres">
      <dgm:prSet presAssocID="{DCFEFFD1-1173-4F61-97C6-217A48A270F9}" presName="node" presStyleLbl="node1" presStyleIdx="1" presStyleCnt="5" custScaleX="1425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B1CAE1-FA6B-4286-AFF0-099320CC81D2}" type="pres">
      <dgm:prSet presAssocID="{263DAF23-04E0-4FC4-A36C-30B7943ACE04}" presName="sibTrans" presStyleCnt="0"/>
      <dgm:spPr/>
    </dgm:pt>
    <dgm:pt modelId="{650A8C6D-DF5C-4AE6-A50A-15BFC2A63304}" type="pres">
      <dgm:prSet presAssocID="{E95AB189-25BC-421E-B3DE-60D2723B0F81}" presName="node" presStyleLbl="node1" presStyleIdx="2" presStyleCnt="5" custScaleX="147727" custLinFactNeighborX="-17736" custLinFactNeighborY="27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A66D5E-0C2B-41E2-9639-BDFD64036532}" type="pres">
      <dgm:prSet presAssocID="{6A3A7C23-AAAD-41BA-A08D-163306A4B44C}" presName="sibTrans" presStyleCnt="0"/>
      <dgm:spPr/>
    </dgm:pt>
    <dgm:pt modelId="{14F9D438-BA78-4494-A7C0-02E61FDAAEB8}" type="pres">
      <dgm:prSet presAssocID="{C8EC327C-BCC6-47BB-9C5F-B57C60002335}" presName="node" presStyleLbl="node1" presStyleIdx="3" presStyleCnt="5" custScaleX="127095" custLinFactNeighborX="-8222" custLinFactNeighborY="27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23C1C9-14AC-439F-9421-8903CB141725}" type="pres">
      <dgm:prSet presAssocID="{C2D6C000-E050-4CF0-BA98-9E806E758052}" presName="sibTrans" presStyleCnt="0"/>
      <dgm:spPr/>
    </dgm:pt>
    <dgm:pt modelId="{DFE6A9BC-F44A-46CC-A1C8-D48005167FBF}" type="pres">
      <dgm:prSet presAssocID="{89C7EFEF-7253-470C-BF31-C6D121736E86}" presName="node" presStyleLbl="node1" presStyleIdx="4" presStyleCnt="5" custScaleX="12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5EAC83-56C4-4AB3-8FE2-BE3E50EC6524}" type="presOf" srcId="{E95AB189-25BC-421E-B3DE-60D2723B0F81}" destId="{650A8C6D-DF5C-4AE6-A50A-15BFC2A63304}" srcOrd="0" destOrd="0" presId="urn:microsoft.com/office/officeart/2005/8/layout/default"/>
    <dgm:cxn modelId="{E2435327-14D2-4845-9C96-0D1D2968A2B4}" srcId="{85E6B80B-B6F9-4110-B915-3EF662A7F64D}" destId="{89C7EFEF-7253-470C-BF31-C6D121736E86}" srcOrd="4" destOrd="0" parTransId="{8687574B-1DE9-497E-9390-BC968D91FCCD}" sibTransId="{071A2BFD-A7D6-46B1-A395-845538CC0E0B}"/>
    <dgm:cxn modelId="{7EB4AE2D-FCBF-4300-8040-9F3EDD1E015A}" srcId="{85E6B80B-B6F9-4110-B915-3EF662A7F64D}" destId="{DCFEFFD1-1173-4F61-97C6-217A48A270F9}" srcOrd="1" destOrd="0" parTransId="{FF5F8FF5-B74E-43FF-A36D-854FCECB3F23}" sibTransId="{263DAF23-04E0-4FC4-A36C-30B7943ACE04}"/>
    <dgm:cxn modelId="{D671A189-91C0-44F3-9463-DF13E22B9157}" type="presOf" srcId="{C8EC327C-BCC6-47BB-9C5F-B57C60002335}" destId="{14F9D438-BA78-4494-A7C0-02E61FDAAEB8}" srcOrd="0" destOrd="0" presId="urn:microsoft.com/office/officeart/2005/8/layout/default"/>
    <dgm:cxn modelId="{393BDDA5-C9BD-442C-8B22-35D337A39C5D}" srcId="{85E6B80B-B6F9-4110-B915-3EF662A7F64D}" destId="{E95AB189-25BC-421E-B3DE-60D2723B0F81}" srcOrd="2" destOrd="0" parTransId="{B262286B-4DB3-4D2A-B064-F6880246FF1D}" sibTransId="{6A3A7C23-AAAD-41BA-A08D-163306A4B44C}"/>
    <dgm:cxn modelId="{D9FFF9D0-0796-4BA7-9C2B-0CB56C13B59B}" type="presOf" srcId="{85E6B80B-B6F9-4110-B915-3EF662A7F64D}" destId="{3643EFC0-8E28-4354-BC60-C53B83B10445}" srcOrd="0" destOrd="0" presId="urn:microsoft.com/office/officeart/2005/8/layout/default"/>
    <dgm:cxn modelId="{5A523B97-04BF-41BD-82CF-37761B8787C6}" srcId="{85E6B80B-B6F9-4110-B915-3EF662A7F64D}" destId="{AAE105F3-D707-41D0-AA05-B28694B3FB17}" srcOrd="0" destOrd="0" parTransId="{56AB9F7B-FF7E-4ACA-BC00-263306C51D97}" sibTransId="{422226AB-BA4A-451D-99BB-BB2FDDB44FCA}"/>
    <dgm:cxn modelId="{60BFF863-A2E1-4456-BD4F-AF30EA4CF4BB}" type="presOf" srcId="{DCFEFFD1-1173-4F61-97C6-217A48A270F9}" destId="{29E4DFB9-0E7E-427E-8777-205F175E1EA4}" srcOrd="0" destOrd="0" presId="urn:microsoft.com/office/officeart/2005/8/layout/default"/>
    <dgm:cxn modelId="{305D2DE0-CF29-434D-B710-098F2293CE86}" srcId="{85E6B80B-B6F9-4110-B915-3EF662A7F64D}" destId="{C8EC327C-BCC6-47BB-9C5F-B57C60002335}" srcOrd="3" destOrd="0" parTransId="{8B835AD9-8B02-4D9D-BFE1-73B7D42D3E21}" sibTransId="{C2D6C000-E050-4CF0-BA98-9E806E758052}"/>
    <dgm:cxn modelId="{98717E3F-7683-4546-8A97-DBBA7A9C482A}" type="presOf" srcId="{AAE105F3-D707-41D0-AA05-B28694B3FB17}" destId="{FA34BBC8-67E0-47F9-97EA-7F398849439B}" srcOrd="0" destOrd="0" presId="urn:microsoft.com/office/officeart/2005/8/layout/default"/>
    <dgm:cxn modelId="{BFB2E948-76E6-4DCA-AD3D-A60CCCAA17D3}" type="presOf" srcId="{89C7EFEF-7253-470C-BF31-C6D121736E86}" destId="{DFE6A9BC-F44A-46CC-A1C8-D48005167FBF}" srcOrd="0" destOrd="0" presId="urn:microsoft.com/office/officeart/2005/8/layout/default"/>
    <dgm:cxn modelId="{17EE3300-BA3C-442F-928F-A7291AB13DED}" type="presParOf" srcId="{3643EFC0-8E28-4354-BC60-C53B83B10445}" destId="{FA34BBC8-67E0-47F9-97EA-7F398849439B}" srcOrd="0" destOrd="0" presId="urn:microsoft.com/office/officeart/2005/8/layout/default"/>
    <dgm:cxn modelId="{ED3C576F-A137-468A-B179-256BFCF3A638}" type="presParOf" srcId="{3643EFC0-8E28-4354-BC60-C53B83B10445}" destId="{9273791F-6E93-4F84-B5CD-895859D1C951}" srcOrd="1" destOrd="0" presId="urn:microsoft.com/office/officeart/2005/8/layout/default"/>
    <dgm:cxn modelId="{FDDBAF0B-212A-4AE0-861C-400E16CE2975}" type="presParOf" srcId="{3643EFC0-8E28-4354-BC60-C53B83B10445}" destId="{29E4DFB9-0E7E-427E-8777-205F175E1EA4}" srcOrd="2" destOrd="0" presId="urn:microsoft.com/office/officeart/2005/8/layout/default"/>
    <dgm:cxn modelId="{76C7C6BF-AEA4-4CA7-91C5-41895FC6BDFA}" type="presParOf" srcId="{3643EFC0-8E28-4354-BC60-C53B83B10445}" destId="{DDB1CAE1-FA6B-4286-AFF0-099320CC81D2}" srcOrd="3" destOrd="0" presId="urn:microsoft.com/office/officeart/2005/8/layout/default"/>
    <dgm:cxn modelId="{4FFD63DB-3700-4E9F-A0A4-851FA9B6A0F0}" type="presParOf" srcId="{3643EFC0-8E28-4354-BC60-C53B83B10445}" destId="{650A8C6D-DF5C-4AE6-A50A-15BFC2A63304}" srcOrd="4" destOrd="0" presId="urn:microsoft.com/office/officeart/2005/8/layout/default"/>
    <dgm:cxn modelId="{249FA6EE-F32A-40B5-8992-3D6ADBB9ADC5}" type="presParOf" srcId="{3643EFC0-8E28-4354-BC60-C53B83B10445}" destId="{A3A66D5E-0C2B-41E2-9639-BDFD64036532}" srcOrd="5" destOrd="0" presId="urn:microsoft.com/office/officeart/2005/8/layout/default"/>
    <dgm:cxn modelId="{6911AE60-185E-43E6-B091-35C06C1A9C73}" type="presParOf" srcId="{3643EFC0-8E28-4354-BC60-C53B83B10445}" destId="{14F9D438-BA78-4494-A7C0-02E61FDAAEB8}" srcOrd="6" destOrd="0" presId="urn:microsoft.com/office/officeart/2005/8/layout/default"/>
    <dgm:cxn modelId="{5D5EA71E-9722-46BF-B753-E6E6B5124C62}" type="presParOf" srcId="{3643EFC0-8E28-4354-BC60-C53B83B10445}" destId="{B623C1C9-14AC-439F-9421-8903CB141725}" srcOrd="7" destOrd="0" presId="urn:microsoft.com/office/officeart/2005/8/layout/default"/>
    <dgm:cxn modelId="{8674A71F-E5A5-4278-A1B8-56E8C72BA4C5}" type="presParOf" srcId="{3643EFC0-8E28-4354-BC60-C53B83B10445}" destId="{DFE6A9BC-F44A-46CC-A1C8-D48005167FB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4BBC8-67E0-47F9-97EA-7F398849439B}">
      <dsp:nvSpPr>
        <dsp:cNvPr id="0" name=""/>
        <dsp:cNvSpPr/>
      </dsp:nvSpPr>
      <dsp:spPr>
        <a:xfrm>
          <a:off x="95677" y="1984"/>
          <a:ext cx="2807531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Strategic Level Steering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solidFill>
                <a:schemeClr val="tx1"/>
              </a:solidFill>
            </a:rPr>
            <a:t>- </a:t>
          </a:r>
          <a:r>
            <a:rPr lang="fi-FI" sz="1400" kern="1200" dirty="0" err="1" smtClean="0">
              <a:solidFill>
                <a:schemeClr val="tx1"/>
              </a:solidFill>
            </a:rPr>
            <a:t>Government</a:t>
          </a:r>
          <a:r>
            <a:rPr lang="fi-FI" sz="1400" kern="1200" dirty="0" smtClean="0">
              <a:solidFill>
                <a:schemeClr val="tx1"/>
              </a:solidFill>
            </a:rPr>
            <a:t> </a:t>
          </a:r>
          <a:r>
            <a:rPr lang="fi-FI" sz="1400" kern="1200" dirty="0" err="1" smtClean="0">
              <a:solidFill>
                <a:schemeClr val="tx1"/>
              </a:solidFill>
            </a:rPr>
            <a:t>Programme</a:t>
          </a:r>
          <a:r>
            <a:rPr lang="fi-FI" sz="1400" kern="1200" dirty="0" smtClean="0">
              <a:solidFill>
                <a:schemeClr val="tx1"/>
              </a:solidFill>
            </a:rPr>
            <a:t> and </a:t>
          </a:r>
          <a:r>
            <a:rPr lang="fi-FI" sz="1400" kern="1200" dirty="0" err="1" smtClean="0">
              <a:solidFill>
                <a:schemeClr val="tx1"/>
              </a:solidFill>
            </a:rPr>
            <a:t>its</a:t>
          </a:r>
          <a:r>
            <a:rPr lang="fi-FI" sz="1400" kern="1200" dirty="0" smtClean="0">
              <a:solidFill>
                <a:schemeClr val="tx1"/>
              </a:solidFill>
            </a:rPr>
            <a:t> </a:t>
          </a:r>
          <a:r>
            <a:rPr lang="fi-FI" sz="1400" kern="1200" dirty="0" err="1" smtClean="0">
              <a:solidFill>
                <a:schemeClr val="tx1"/>
              </a:solidFill>
            </a:rPr>
            <a:t>Implementation</a:t>
          </a:r>
          <a:r>
            <a:rPr lang="fi-FI" sz="1400" kern="1200" dirty="0" smtClean="0">
              <a:solidFill>
                <a:schemeClr val="tx1"/>
              </a:solidFill>
            </a:rPr>
            <a:t> </a:t>
          </a:r>
          <a:r>
            <a:rPr lang="fi-FI" sz="1400" kern="1200" dirty="0" err="1" smtClean="0">
              <a:solidFill>
                <a:schemeClr val="tx1"/>
              </a:solidFill>
            </a:rPr>
            <a:t>Plan</a:t>
          </a:r>
          <a:endParaRPr lang="fi-FI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solidFill>
                <a:schemeClr val="tx1"/>
              </a:solidFill>
            </a:rPr>
            <a:t>- Steering </a:t>
          </a:r>
          <a:r>
            <a:rPr lang="fi-FI" sz="1400" kern="1200" dirty="0" err="1" smtClean="0">
              <a:solidFill>
                <a:schemeClr val="tx1"/>
              </a:solidFill>
            </a:rPr>
            <a:t>Policies</a:t>
          </a:r>
          <a:endParaRPr lang="en-GB" sz="1400" kern="1200" dirty="0"/>
        </a:p>
      </dsp:txBody>
      <dsp:txXfrm>
        <a:off x="95677" y="1984"/>
        <a:ext cx="2807531" cy="1218009"/>
      </dsp:txXfrm>
    </dsp:sp>
    <dsp:sp modelId="{29E4DFB9-0E7E-427E-8777-205F175E1EA4}">
      <dsp:nvSpPr>
        <dsp:cNvPr id="0" name=""/>
        <dsp:cNvSpPr/>
      </dsp:nvSpPr>
      <dsp:spPr>
        <a:xfrm>
          <a:off x="3106210" y="1984"/>
          <a:ext cx="2894112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900" b="1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Steering of Resources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dirty="0" smtClean="0">
              <a:solidFill>
                <a:schemeClr val="tx1"/>
              </a:solidFill>
            </a:rPr>
            <a:t>- General </a:t>
          </a:r>
          <a:r>
            <a:rPr lang="fi-FI" sz="1400" b="0" kern="1200" dirty="0" err="1" smtClean="0">
              <a:solidFill>
                <a:schemeClr val="tx1"/>
              </a:solidFill>
            </a:rPr>
            <a:t>Government</a:t>
          </a:r>
          <a:r>
            <a:rPr lang="fi-FI" sz="1400" b="0" kern="1200" dirty="0" smtClean="0">
              <a:solidFill>
                <a:schemeClr val="tx1"/>
              </a:solidFill>
            </a:rPr>
            <a:t> </a:t>
          </a:r>
          <a:r>
            <a:rPr lang="fi-FI" sz="1400" b="0" kern="1200" dirty="0" err="1" smtClean="0">
              <a:solidFill>
                <a:schemeClr val="tx1"/>
              </a:solidFill>
            </a:rPr>
            <a:t>Fiscal</a:t>
          </a:r>
          <a:r>
            <a:rPr lang="fi-FI" sz="1400" b="0" kern="1200" dirty="0" smtClean="0">
              <a:solidFill>
                <a:schemeClr val="tx1"/>
              </a:solidFill>
            </a:rPr>
            <a:t> </a:t>
          </a:r>
          <a:r>
            <a:rPr lang="fi-FI" sz="1400" b="0" kern="1200" dirty="0" err="1" smtClean="0">
              <a:solidFill>
                <a:schemeClr val="tx1"/>
              </a:solidFill>
            </a:rPr>
            <a:t>Plan</a:t>
          </a:r>
          <a:endParaRPr lang="fi-FI" sz="1400" b="0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dirty="0" smtClean="0">
              <a:solidFill>
                <a:schemeClr val="tx1"/>
              </a:solidFill>
            </a:rPr>
            <a:t>- </a:t>
          </a:r>
          <a:r>
            <a:rPr lang="fi-FI" sz="1400" b="0" kern="1200" dirty="0" err="1" smtClean="0">
              <a:solidFill>
                <a:schemeClr val="tx1"/>
              </a:solidFill>
            </a:rPr>
            <a:t>Budget</a:t>
          </a:r>
          <a:r>
            <a:rPr lang="fi-FI" sz="1400" b="0" kern="1200" dirty="0" smtClean="0">
              <a:solidFill>
                <a:schemeClr val="tx1"/>
              </a:solidFill>
            </a:rPr>
            <a:t> </a:t>
          </a:r>
          <a:r>
            <a:rPr lang="fi-FI" sz="1400" b="0" kern="1200" dirty="0" err="1" smtClean="0">
              <a:solidFill>
                <a:schemeClr val="tx1"/>
              </a:solidFill>
            </a:rPr>
            <a:t>Process</a:t>
          </a:r>
          <a:r>
            <a:rPr lang="fi-FI" sz="1400" b="0" kern="1200" dirty="0" smtClean="0">
              <a:solidFill>
                <a:schemeClr val="tx1"/>
              </a:solidFill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dirty="0" smtClean="0">
              <a:solidFill>
                <a:schemeClr val="tx1"/>
              </a:solidFill>
            </a:rPr>
            <a:t>- Performance Management</a:t>
          </a:r>
          <a:endParaRPr lang="en-GB" sz="1400" kern="1200" dirty="0"/>
        </a:p>
      </dsp:txBody>
      <dsp:txXfrm>
        <a:off x="3106210" y="1984"/>
        <a:ext cx="2894112" cy="1218009"/>
      </dsp:txXfrm>
    </dsp:sp>
    <dsp:sp modelId="{650A8C6D-DF5C-4AE6-A50A-15BFC2A63304}">
      <dsp:nvSpPr>
        <dsp:cNvPr id="0" name=""/>
        <dsp:cNvSpPr/>
      </dsp:nvSpPr>
      <dsp:spPr>
        <a:xfrm>
          <a:off x="0" y="1455930"/>
          <a:ext cx="2998881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err="1" smtClean="0">
              <a:solidFill>
                <a:schemeClr val="tx1"/>
              </a:solidFill>
            </a:rPr>
            <a:t>Normative</a:t>
          </a:r>
          <a:r>
            <a:rPr lang="fi-FI" sz="1400" b="1" kern="1200" dirty="0" smtClean="0">
              <a:solidFill>
                <a:schemeClr val="tx1"/>
              </a:solidFill>
            </a:rPr>
            <a:t> Steering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dirty="0" smtClean="0">
              <a:solidFill>
                <a:schemeClr val="tx1"/>
              </a:solidFill>
            </a:rPr>
            <a:t>- </a:t>
          </a:r>
          <a:r>
            <a:rPr lang="fi-FI" sz="1400" b="0" kern="1200" dirty="0" err="1" smtClean="0">
              <a:solidFill>
                <a:schemeClr val="tx1"/>
              </a:solidFill>
            </a:rPr>
            <a:t>Acts</a:t>
          </a:r>
          <a:r>
            <a:rPr lang="fi-FI" sz="1400" b="0" kern="1200" dirty="0" smtClean="0">
              <a:solidFill>
                <a:schemeClr val="tx1"/>
              </a:solidFill>
            </a:rPr>
            <a:t> and </a:t>
          </a:r>
          <a:r>
            <a:rPr lang="fi-FI" sz="1400" b="0" kern="1200" dirty="0" err="1" smtClean="0">
              <a:solidFill>
                <a:schemeClr val="tx1"/>
              </a:solidFill>
            </a:rPr>
            <a:t>Decrees</a:t>
          </a:r>
          <a:endParaRPr lang="fi-FI" sz="1400" b="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dirty="0" smtClean="0">
              <a:solidFill>
                <a:schemeClr val="tx1"/>
              </a:solidFill>
            </a:rPr>
            <a:t>- </a:t>
          </a:r>
          <a:r>
            <a:rPr lang="fi-FI" sz="1400" b="0" kern="1200" dirty="0" err="1" smtClean="0">
              <a:solidFill>
                <a:schemeClr val="tx1"/>
              </a:solidFill>
            </a:rPr>
            <a:t>Regulations</a:t>
          </a:r>
          <a:r>
            <a:rPr lang="fi-FI" sz="1400" b="0" kern="1200" dirty="0" smtClean="0">
              <a:solidFill>
                <a:schemeClr val="tx1"/>
              </a:solidFill>
            </a:rPr>
            <a:t> and </a:t>
          </a:r>
          <a:r>
            <a:rPr lang="fi-FI" sz="1400" b="0" kern="1200" dirty="0" err="1" smtClean="0">
              <a:solidFill>
                <a:schemeClr val="tx1"/>
              </a:solidFill>
            </a:rPr>
            <a:t>directives</a:t>
          </a:r>
          <a:r>
            <a:rPr lang="fi-FI" sz="1400" b="0" kern="1200" dirty="0" smtClean="0">
              <a:solidFill>
                <a:schemeClr val="tx1"/>
              </a:solidFill>
            </a:rPr>
            <a:t> of EU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dirty="0" smtClean="0">
              <a:solidFill>
                <a:schemeClr val="tx1"/>
              </a:solidFill>
            </a:rPr>
            <a:t>- </a:t>
          </a:r>
          <a:r>
            <a:rPr lang="fi-FI" sz="1400" b="0" kern="1200" dirty="0" err="1" smtClean="0">
              <a:solidFill>
                <a:schemeClr val="tx1"/>
              </a:solidFill>
            </a:rPr>
            <a:t>Other</a:t>
          </a:r>
          <a:r>
            <a:rPr lang="fi-FI" sz="1400" b="0" kern="1200" dirty="0" smtClean="0">
              <a:solidFill>
                <a:schemeClr val="tx1"/>
              </a:solidFill>
            </a:rPr>
            <a:t> </a:t>
          </a:r>
          <a:r>
            <a:rPr lang="fi-FI" sz="1400" b="0" kern="1200" dirty="0" err="1" smtClean="0">
              <a:solidFill>
                <a:schemeClr val="tx1"/>
              </a:solidFill>
            </a:rPr>
            <a:t>regulation</a:t>
          </a:r>
          <a:endParaRPr lang="en-GB" sz="1400" kern="1200" dirty="0"/>
        </a:p>
      </dsp:txBody>
      <dsp:txXfrm>
        <a:off x="0" y="1455930"/>
        <a:ext cx="2998881" cy="1218009"/>
      </dsp:txXfrm>
    </dsp:sp>
    <dsp:sp modelId="{14F9D438-BA78-4494-A7C0-02E61FDAAEB8}">
      <dsp:nvSpPr>
        <dsp:cNvPr id="0" name=""/>
        <dsp:cNvSpPr/>
      </dsp:nvSpPr>
      <dsp:spPr>
        <a:xfrm>
          <a:off x="3192009" y="1455942"/>
          <a:ext cx="2580048" cy="1218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Corporate Steering</a:t>
          </a:r>
          <a:endParaRPr lang="en-GB" sz="1400" kern="1200" dirty="0"/>
        </a:p>
      </dsp:txBody>
      <dsp:txXfrm>
        <a:off x="3192009" y="1455942"/>
        <a:ext cx="2580048" cy="1218009"/>
      </dsp:txXfrm>
    </dsp:sp>
    <dsp:sp modelId="{DFE6A9BC-F44A-46CC-A1C8-D48005167FBF}">
      <dsp:nvSpPr>
        <dsp:cNvPr id="0" name=""/>
        <dsp:cNvSpPr/>
      </dsp:nvSpPr>
      <dsp:spPr>
        <a:xfrm>
          <a:off x="1823859" y="2844006"/>
          <a:ext cx="2448280" cy="1218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err="1" smtClean="0">
              <a:solidFill>
                <a:schemeClr val="tx1"/>
              </a:solidFill>
            </a:rPr>
            <a:t>Other</a:t>
          </a:r>
          <a:r>
            <a:rPr lang="fi-FI" sz="1200" b="1" kern="1200" dirty="0" smtClean="0">
              <a:solidFill>
                <a:schemeClr val="tx1"/>
              </a:solidFill>
            </a:rPr>
            <a:t> Steering </a:t>
          </a:r>
          <a:r>
            <a:rPr lang="fi-FI" sz="1200" b="1" kern="1200" dirty="0" err="1" smtClean="0">
              <a:solidFill>
                <a:schemeClr val="tx1"/>
              </a:solidFill>
            </a:rPr>
            <a:t>instruments</a:t>
          </a:r>
          <a:endParaRPr lang="fi-FI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0" kern="1200" dirty="0" smtClean="0">
              <a:solidFill>
                <a:schemeClr val="tx1"/>
              </a:solidFill>
            </a:rPr>
            <a:t>- </a:t>
          </a:r>
          <a:r>
            <a:rPr lang="fi-FI" sz="1200" b="0" kern="1200" dirty="0" err="1" smtClean="0">
              <a:solidFill>
                <a:schemeClr val="tx1"/>
              </a:solidFill>
            </a:rPr>
            <a:t>Leadership</a:t>
          </a:r>
          <a:endParaRPr lang="fi-FI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0" kern="1200" dirty="0" smtClean="0">
              <a:solidFill>
                <a:schemeClr val="tx1"/>
              </a:solidFill>
            </a:rPr>
            <a:t>- </a:t>
          </a:r>
          <a:r>
            <a:rPr lang="fi-FI" sz="1200" b="0" kern="1200" dirty="0" err="1" smtClean="0">
              <a:solidFill>
                <a:schemeClr val="tx1"/>
              </a:solidFill>
            </a:rPr>
            <a:t>Organisational</a:t>
          </a:r>
          <a:r>
            <a:rPr lang="fi-FI" sz="1200" b="0" kern="1200" dirty="0" smtClean="0">
              <a:solidFill>
                <a:schemeClr val="tx1"/>
              </a:solidFill>
            </a:rPr>
            <a:t> </a:t>
          </a:r>
          <a:r>
            <a:rPr lang="fi-FI" sz="1200" b="0" kern="1200" dirty="0" err="1" smtClean="0">
              <a:solidFill>
                <a:schemeClr val="tx1"/>
              </a:solidFill>
            </a:rPr>
            <a:t>Structures</a:t>
          </a:r>
          <a:endParaRPr lang="fi-FI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0" kern="1200" dirty="0" smtClean="0">
              <a:solidFill>
                <a:schemeClr val="tx1"/>
              </a:solidFill>
            </a:rPr>
            <a:t>- </a:t>
          </a:r>
          <a:r>
            <a:rPr lang="fi-FI" sz="1200" b="0" kern="1200" dirty="0" err="1" smtClean="0">
              <a:solidFill>
                <a:schemeClr val="tx1"/>
              </a:solidFill>
            </a:rPr>
            <a:t>Strategies</a:t>
          </a:r>
          <a:endParaRPr lang="fi-FI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0" kern="1200" dirty="0" smtClean="0">
              <a:solidFill>
                <a:schemeClr val="tx1"/>
              </a:solidFill>
            </a:rPr>
            <a:t>- </a:t>
          </a:r>
          <a:r>
            <a:rPr lang="fi-FI" sz="1200" b="0" kern="1200" dirty="0" err="1" smtClean="0">
              <a:solidFill>
                <a:schemeClr val="tx1"/>
              </a:solidFill>
            </a:rPr>
            <a:t>Information</a:t>
          </a:r>
          <a:r>
            <a:rPr lang="fi-FI" sz="1200" b="0" kern="1200" dirty="0" smtClean="0">
              <a:solidFill>
                <a:schemeClr val="tx1"/>
              </a:solidFill>
            </a:rPr>
            <a:t> Steering and Training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b="0" kern="1200" dirty="0" smtClean="0">
              <a:solidFill>
                <a:schemeClr val="tx1"/>
              </a:solidFill>
            </a:rPr>
            <a:t>- </a:t>
          </a:r>
          <a:r>
            <a:rPr lang="fi-FI" sz="1200" b="0" kern="1200" dirty="0" err="1" smtClean="0">
              <a:solidFill>
                <a:schemeClr val="tx1"/>
              </a:solidFill>
            </a:rPr>
            <a:t>Incentive</a:t>
          </a:r>
          <a:r>
            <a:rPr lang="fi-FI" sz="1200" b="0" kern="1200" dirty="0" smtClean="0">
              <a:solidFill>
                <a:schemeClr val="tx1"/>
              </a:solidFill>
            </a:rPr>
            <a:t> Systems</a:t>
          </a:r>
          <a:endParaRPr lang="en-GB" sz="1200" kern="1200" dirty="0"/>
        </a:p>
      </dsp:txBody>
      <dsp:txXfrm>
        <a:off x="1823859" y="2844006"/>
        <a:ext cx="2448280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17.10.2017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17.10.2017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17.10.2017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6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08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>
                <a:solidFill>
                  <a:srgbClr val="304E88"/>
                </a:solidFill>
              </a:rPr>
              <a:pPr/>
              <a:t>17.10.2017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0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>
                <a:solidFill>
                  <a:srgbClr val="304E88"/>
                </a:solidFill>
              </a:rPr>
              <a:pPr/>
              <a:t>17.10.2017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8227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>
                <a:solidFill>
                  <a:srgbClr val="304E88"/>
                </a:solidFill>
              </a:rPr>
              <a:pPr/>
              <a:t>17.10.2017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39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>
                <a:solidFill>
                  <a:srgbClr val="304E88"/>
                </a:solidFill>
              </a:rPr>
              <a:pPr/>
              <a:t>17.10.2017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1557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>
                <a:solidFill>
                  <a:srgbClr val="304E88"/>
                </a:solidFill>
              </a:rPr>
              <a:pPr/>
              <a:t>17.10.2017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06094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>
                <a:solidFill>
                  <a:srgbClr val="304E88"/>
                </a:solidFill>
              </a:rPr>
              <a:pPr/>
              <a:t>17.10.2017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6519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>
                <a:solidFill>
                  <a:srgbClr val="304E88"/>
                </a:solidFill>
              </a:rPr>
              <a:pPr/>
              <a:t>17.10.2017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930640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>
                <a:solidFill>
                  <a:srgbClr val="304E88"/>
                </a:solidFill>
              </a:rPr>
              <a:pPr/>
              <a:t>17.10.2017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48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>
                <a:solidFill>
                  <a:srgbClr val="304E88"/>
                </a:solidFill>
              </a:rPr>
              <a:pPr/>
              <a:t>17.10.2017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25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>
                <a:solidFill>
                  <a:srgbClr val="304E88"/>
                </a:solidFill>
              </a:rPr>
              <a:pPr/>
              <a:t>17.10.2017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18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07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17.10.2017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5590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301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4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etusivu_kuv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9613"/>
            <a:ext cx="9144000" cy="3621087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2239963"/>
            <a:ext cx="7200900" cy="1649412"/>
          </a:xfrm>
        </p:spPr>
        <p:txBody>
          <a:bodyPr/>
          <a:lstStyle>
            <a:lvl1pPr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171950"/>
            <a:ext cx="7191375" cy="1011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6505" name="Picture 9" descr="suomi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613" y="377825"/>
            <a:ext cx="2136775" cy="126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961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B8AB12-65C4-4542-8111-69DD1D629D32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71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6555A9-320B-43B6-8E15-F3A89530CD9D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91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6900" y="1381125"/>
            <a:ext cx="3900488" cy="4745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9788" y="1381125"/>
            <a:ext cx="3900487" cy="4745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F9C0F0-9873-4B0F-9A76-BB33E3A9E756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40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89FF9E-BF22-44C2-B3FC-58B6DB986085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79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D909D1-52CD-4630-8518-36573CE82814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74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CAB903-7AB4-47A9-B3BB-3D0E987AC2B4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1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17.10.2017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9972DE-7038-4BC8-971A-D043EFAEAF85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9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C64052-6C31-450F-B08B-F82E7C08784D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18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4F807F-70D6-4CF7-ACBF-EF1071FC5CD5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24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67488" y="234950"/>
            <a:ext cx="1989137" cy="58912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96900" y="234950"/>
            <a:ext cx="5818188" cy="58912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6674A-6DA9-4E0B-B6D8-5899088BE1FF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6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17.10.2017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17.10.2017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17.10.2017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17.10.2017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17.10.2017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17.10.2017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>
                <a:solidFill>
                  <a:srgbClr val="304E88"/>
                </a:solidFill>
              </a:rPr>
              <a:pPr/>
              <a:t>17.10.2017</a:t>
            </a:fld>
            <a:endParaRPr lang="fi-FI">
              <a:solidFill>
                <a:srgbClr val="304E88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>
              <a:solidFill>
                <a:srgbClr val="304E88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>
                <a:solidFill>
                  <a:srgbClr val="304E88"/>
                </a:solidFill>
              </a:rPr>
              <a:pPr/>
              <a:t>‹#›</a:t>
            </a:fld>
            <a:endParaRPr lang="fi-FI">
              <a:solidFill>
                <a:srgbClr val="304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7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7413625" y="6405563"/>
            <a:ext cx="1042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000">
                <a:solidFill>
                  <a:srgbClr val="FFFFFF"/>
                </a:solidFill>
                <a:latin typeface="Arial Narrow" pitchFamily="34" charset="0"/>
              </a:rPr>
              <a:t>pp.kk.vvvv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298700" y="6369050"/>
            <a:ext cx="800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b="1">
                <a:solidFill>
                  <a:srgbClr val="FFFFFF"/>
                </a:solidFill>
                <a:latin typeface="Arial Narrow" pitchFamily="34" charset="0"/>
              </a:rPr>
              <a:t>Osasto 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6219825"/>
            <a:ext cx="9144000" cy="638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8988" y="6372225"/>
            <a:ext cx="482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53E350-10A7-42C7-AF0F-41A1C50B6354}" type="slidenum">
              <a:rPr lang="fi-F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2311400" y="6369050"/>
            <a:ext cx="754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>
                <a:solidFill>
                  <a:srgbClr val="FFFFFF"/>
                </a:solidFill>
                <a:latin typeface="Arial Narrow" pitchFamily="34" charset="0"/>
              </a:rPr>
              <a:t>Osasto </a:t>
            </a:r>
          </a:p>
        </p:txBody>
      </p:sp>
      <p:pic>
        <p:nvPicPr>
          <p:cNvPr id="105481" name="Picture 9" descr="kuvio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23313" y="0"/>
            <a:ext cx="420687" cy="868363"/>
          </a:xfrm>
          <a:prstGeom prst="rect">
            <a:avLst/>
          </a:prstGeom>
          <a:noFill/>
        </p:spPr>
      </p:pic>
      <p:sp>
        <p:nvSpPr>
          <p:cNvPr id="1054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234950"/>
            <a:ext cx="7959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54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381125"/>
            <a:ext cx="7953375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3862388" y="339248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i-FI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7321550" y="6365875"/>
            <a:ext cx="1042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000">
                <a:solidFill>
                  <a:srgbClr val="FFFFFF"/>
                </a:solidFill>
                <a:latin typeface="Arial Narrow" pitchFamily="34" charset="0"/>
              </a:rPr>
              <a:t>pp.kk.vvvv</a:t>
            </a:r>
          </a:p>
        </p:txBody>
      </p:sp>
      <p:pic>
        <p:nvPicPr>
          <p:cNvPr id="105488" name="Picture 16" descr="VM nimi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788" y="6411913"/>
            <a:ext cx="1863725" cy="13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44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304E88"/>
          </a:solidFill>
          <a:latin typeface="Arial Narrow" pitchFamily="34" charset="0"/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7813" algn="l" rtl="0" fontAlgn="base">
        <a:spcBef>
          <a:spcPct val="20000"/>
        </a:spcBef>
        <a:spcAft>
          <a:spcPct val="0"/>
        </a:spcAft>
        <a:buClr>
          <a:srgbClr val="304E88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616075" indent="-3206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2239963" indent="-307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30257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34829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39401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43973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4854575" indent="-4572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488832" cy="1781065"/>
          </a:xfrm>
        </p:spPr>
        <p:txBody>
          <a:bodyPr/>
          <a:lstStyle/>
          <a:p>
            <a:r>
              <a:rPr lang="en-US" sz="2400" dirty="0" smtClean="0"/>
              <a:t>Steering Systems, Strategic Steering and Performance </a:t>
            </a:r>
            <a:r>
              <a:rPr lang="en-US" sz="2400" dirty="0"/>
              <a:t>Management </a:t>
            </a:r>
            <a:r>
              <a:rPr lang="en-US" sz="2400" dirty="0" smtClean="0"/>
              <a:t>in Finnish Context</a:t>
            </a:r>
            <a:endParaRPr lang="fi-FI" sz="2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3789040"/>
            <a:ext cx="7200800" cy="756614"/>
          </a:xfrm>
        </p:spPr>
        <p:txBody>
          <a:bodyPr/>
          <a:lstStyle/>
          <a:p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New Performance Management</a:t>
            </a:r>
            <a:br>
              <a:rPr lang="en-GB" sz="3200" dirty="0" smtClean="0"/>
            </a:br>
            <a:r>
              <a:rPr lang="en-GB" sz="3200" dirty="0" smtClean="0"/>
              <a:t>- more strategic</a:t>
            </a:r>
            <a:r>
              <a:rPr lang="en-GB" sz="3200" dirty="0"/>
              <a:t>, </a:t>
            </a:r>
            <a:r>
              <a:rPr lang="en-GB" sz="3200" dirty="0" smtClean="0"/>
              <a:t>horizontal</a:t>
            </a:r>
            <a:r>
              <a:rPr lang="en-GB" sz="3200" dirty="0"/>
              <a:t>, </a:t>
            </a:r>
            <a:r>
              <a:rPr lang="en-GB" sz="3200" dirty="0" smtClean="0"/>
              <a:t>integrated </a:t>
            </a:r>
            <a:r>
              <a:rPr lang="en-GB" sz="3200" dirty="0"/>
              <a:t>and </a:t>
            </a:r>
            <a:r>
              <a:rPr lang="en-GB" sz="3200" dirty="0" smtClean="0"/>
              <a:t>less administrative burden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03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yöristetty suorakulmio 8"/>
          <p:cNvSpPr/>
          <p:nvPr/>
        </p:nvSpPr>
        <p:spPr>
          <a:xfrm>
            <a:off x="551175" y="589542"/>
            <a:ext cx="8208912" cy="5472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971600" y="1340768"/>
            <a:ext cx="7272808" cy="1008112"/>
          </a:xfrm>
          <a:prstGeom prst="roundRect">
            <a:avLst/>
          </a:prstGeom>
          <a:solidFill>
            <a:srgbClr val="5FA7E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err="1" smtClean="0"/>
              <a:t>More</a:t>
            </a:r>
            <a:r>
              <a:rPr lang="fi-FI" sz="3600" smtClean="0"/>
              <a:t> </a:t>
            </a:r>
            <a:r>
              <a:rPr lang="fi-FI" sz="3600" err="1" smtClean="0"/>
              <a:t>strategic</a:t>
            </a:r>
            <a:endParaRPr lang="fi-FI" sz="3600"/>
          </a:p>
        </p:txBody>
      </p:sp>
      <p:sp>
        <p:nvSpPr>
          <p:cNvPr id="5" name="Pyöristetty suorakulmio 4"/>
          <p:cNvSpPr/>
          <p:nvPr/>
        </p:nvSpPr>
        <p:spPr>
          <a:xfrm>
            <a:off x="971600" y="2564904"/>
            <a:ext cx="7272808" cy="1008112"/>
          </a:xfrm>
          <a:prstGeom prst="roundRect">
            <a:avLst/>
          </a:prstGeom>
          <a:solidFill>
            <a:srgbClr val="EB919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err="1" smtClean="0"/>
              <a:t>Less</a:t>
            </a:r>
            <a:r>
              <a:rPr lang="fi-FI" sz="3600" smtClean="0"/>
              <a:t> </a:t>
            </a:r>
            <a:r>
              <a:rPr lang="fi-FI" sz="3600" err="1" smtClean="0"/>
              <a:t>administrative</a:t>
            </a:r>
            <a:r>
              <a:rPr lang="fi-FI" sz="3600" smtClean="0"/>
              <a:t> </a:t>
            </a:r>
            <a:r>
              <a:rPr lang="fi-FI" sz="3600" err="1" smtClean="0"/>
              <a:t>burden</a:t>
            </a:r>
            <a:endParaRPr lang="fi-FI" sz="3600"/>
          </a:p>
        </p:txBody>
      </p:sp>
      <p:sp>
        <p:nvSpPr>
          <p:cNvPr id="6" name="Pyöristetty suorakulmio 5"/>
          <p:cNvSpPr/>
          <p:nvPr/>
        </p:nvSpPr>
        <p:spPr>
          <a:xfrm>
            <a:off x="1043608" y="3717032"/>
            <a:ext cx="7272808" cy="1008112"/>
          </a:xfrm>
          <a:prstGeom prst="roundRect">
            <a:avLst/>
          </a:prstGeom>
          <a:solidFill>
            <a:srgbClr val="F7944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err="1" smtClean="0"/>
              <a:t>More</a:t>
            </a:r>
            <a:r>
              <a:rPr lang="fi-FI" sz="3600" smtClean="0"/>
              <a:t> </a:t>
            </a:r>
            <a:r>
              <a:rPr lang="fi-FI" sz="3600" err="1" smtClean="0"/>
              <a:t>horisontal</a:t>
            </a:r>
            <a:endParaRPr lang="fi-FI" sz="3600"/>
          </a:p>
        </p:txBody>
      </p:sp>
      <p:sp>
        <p:nvSpPr>
          <p:cNvPr id="7" name="Pyöristetty suorakulmio 6"/>
          <p:cNvSpPr/>
          <p:nvPr/>
        </p:nvSpPr>
        <p:spPr>
          <a:xfrm>
            <a:off x="1043608" y="4941168"/>
            <a:ext cx="7272808" cy="1008112"/>
          </a:xfrm>
          <a:prstGeom prst="roundRect">
            <a:avLst/>
          </a:prstGeom>
          <a:solidFill>
            <a:srgbClr val="1BC7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err="1" smtClean="0"/>
              <a:t>More</a:t>
            </a:r>
            <a:r>
              <a:rPr lang="fi-FI" sz="3600" smtClean="0"/>
              <a:t> </a:t>
            </a:r>
            <a:r>
              <a:rPr lang="fi-FI" sz="3600" err="1" smtClean="0"/>
              <a:t>integrated</a:t>
            </a:r>
            <a:endParaRPr lang="fi-FI" sz="3600"/>
          </a:p>
        </p:txBody>
      </p:sp>
      <p:sp>
        <p:nvSpPr>
          <p:cNvPr id="8" name="Tekstikehys 7"/>
          <p:cNvSpPr txBox="1"/>
          <p:nvPr/>
        </p:nvSpPr>
        <p:spPr>
          <a:xfrm>
            <a:off x="1595886" y="664234"/>
            <a:ext cx="6236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smtClean="0">
                <a:solidFill>
                  <a:schemeClr val="tx2"/>
                </a:solidFill>
              </a:rPr>
              <a:t>6</a:t>
            </a:r>
            <a:r>
              <a:rPr lang="fi-FI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fi-FI" sz="2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Travelling</a:t>
            </a:r>
            <a:r>
              <a:rPr lang="fi-FI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towards</a:t>
            </a:r>
            <a:r>
              <a:rPr lang="fi-FI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new </a:t>
            </a:r>
            <a:r>
              <a:rPr lang="fi-FI" sz="2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performance</a:t>
            </a:r>
            <a:r>
              <a:rPr lang="fi-FI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management</a:t>
            </a:r>
            <a:endParaRPr lang="fi-FI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3200" dirty="0" smtClean="0"/>
              <a:t>- Support </a:t>
            </a:r>
            <a:r>
              <a:rPr lang="en-GB" sz="3200" dirty="0"/>
              <a:t>to Government's Strategic </a:t>
            </a:r>
            <a:r>
              <a:rPr lang="en-GB" sz="3200" dirty="0" smtClean="0"/>
              <a:t>Objectives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- New </a:t>
            </a:r>
            <a:r>
              <a:rPr lang="en-GB" sz="3200" dirty="0"/>
              <a:t>Corporate Steering Package</a:t>
            </a:r>
            <a:br>
              <a:rPr lang="en-GB" sz="32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81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2469952" cy="14401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Kuva 4" descr="budjetti-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722636"/>
            <a:ext cx="2520280" cy="15001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1" name="Kuva 10" descr="tulosohjaus_pysty_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8394" y="4540466"/>
            <a:ext cx="2551176" cy="1414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cxnSp>
        <p:nvCxnSpPr>
          <p:cNvPr id="15" name="Suora nuoliyhdysviiva 14"/>
          <p:cNvCxnSpPr/>
          <p:nvPr/>
        </p:nvCxnSpPr>
        <p:spPr>
          <a:xfrm>
            <a:off x="3851920" y="692696"/>
            <a:ext cx="4680520" cy="331236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H="1" flipV="1">
            <a:off x="467544" y="2996952"/>
            <a:ext cx="4680520" cy="331236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ikehys 23"/>
          <p:cNvSpPr txBox="1"/>
          <p:nvPr/>
        </p:nvSpPr>
        <p:spPr>
          <a:xfrm>
            <a:off x="5004048" y="260648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More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strategic</a:t>
            </a:r>
            <a:r>
              <a:rPr lang="fi-FI" sz="2000" dirty="0" smtClean="0">
                <a:solidFill>
                  <a:schemeClr val="tx2"/>
                </a:solidFill>
              </a:rPr>
              <a:t> and </a:t>
            </a:r>
            <a:r>
              <a:rPr lang="fi-FI" sz="2000" dirty="0" err="1" smtClean="0">
                <a:solidFill>
                  <a:schemeClr val="tx2"/>
                </a:solidFill>
              </a:rPr>
              <a:t>clear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target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setting</a:t>
            </a:r>
            <a:endParaRPr lang="fi-FI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i-FI" sz="2000" dirty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Restricted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amount</a:t>
            </a:r>
            <a:r>
              <a:rPr lang="fi-FI" sz="2000" dirty="0" smtClean="0">
                <a:solidFill>
                  <a:schemeClr val="tx2"/>
                </a:solidFill>
              </a:rPr>
              <a:t> of </a:t>
            </a:r>
            <a:r>
              <a:rPr lang="fi-FI" sz="2000" dirty="0" err="1" smtClean="0">
                <a:solidFill>
                  <a:schemeClr val="tx2"/>
                </a:solidFill>
              </a:rPr>
              <a:t>targets</a:t>
            </a:r>
            <a:endParaRPr lang="fi-FI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Genuinely</a:t>
            </a:r>
            <a:r>
              <a:rPr lang="fi-FI" sz="2000" dirty="0" smtClean="0">
                <a:solidFill>
                  <a:schemeClr val="tx2"/>
                </a:solidFill>
              </a:rPr>
              <a:t> common </a:t>
            </a:r>
            <a:r>
              <a:rPr lang="fi-FI" sz="2000" dirty="0" err="1" smtClean="0">
                <a:solidFill>
                  <a:schemeClr val="tx2"/>
                </a:solidFill>
              </a:rPr>
              <a:t>targets</a:t>
            </a:r>
            <a:endParaRPr lang="fi-FI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tx2"/>
                </a:solidFill>
              </a:rPr>
              <a:t>  </a:t>
            </a:r>
            <a:r>
              <a:rPr lang="fi-FI" sz="2000" dirty="0" err="1" smtClean="0">
                <a:solidFill>
                  <a:schemeClr val="tx2"/>
                </a:solidFill>
              </a:rPr>
              <a:t>Shared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process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including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strategic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decisions</a:t>
            </a:r>
            <a:r>
              <a:rPr lang="fi-FI" sz="2000" dirty="0" smtClean="0">
                <a:solidFill>
                  <a:schemeClr val="tx2"/>
                </a:solidFill>
              </a:rPr>
              <a:t> and </a:t>
            </a:r>
            <a:r>
              <a:rPr lang="fi-FI" sz="2000" dirty="0" err="1" smtClean="0">
                <a:solidFill>
                  <a:schemeClr val="tx2"/>
                </a:solidFill>
              </a:rPr>
              <a:t>use</a:t>
            </a:r>
            <a:r>
              <a:rPr lang="fi-FI" sz="2000" dirty="0" smtClean="0">
                <a:solidFill>
                  <a:schemeClr val="tx2"/>
                </a:solidFill>
              </a:rPr>
              <a:t> of </a:t>
            </a:r>
            <a:r>
              <a:rPr lang="fi-FI" sz="2000" dirty="0" err="1" smtClean="0">
                <a:solidFill>
                  <a:schemeClr val="tx2"/>
                </a:solidFill>
              </a:rPr>
              <a:t>resources</a:t>
            </a:r>
            <a:endParaRPr lang="fi-FI" sz="2000" dirty="0">
              <a:solidFill>
                <a:schemeClr val="tx2"/>
              </a:solidFill>
            </a:endParaRPr>
          </a:p>
        </p:txBody>
      </p:sp>
      <p:sp>
        <p:nvSpPr>
          <p:cNvPr id="25" name="Tekstikehys 24"/>
          <p:cNvSpPr txBox="1"/>
          <p:nvPr/>
        </p:nvSpPr>
        <p:spPr>
          <a:xfrm>
            <a:off x="251520" y="508518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Information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based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decision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making</a:t>
            </a:r>
            <a:endParaRPr lang="fi-FI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i-FI" dirty="0" err="1" smtClean="0">
                <a:solidFill>
                  <a:schemeClr val="tx2"/>
                </a:solidFill>
              </a:rPr>
              <a:t>Indicators</a:t>
            </a:r>
            <a:r>
              <a:rPr lang="fi-FI" dirty="0" smtClean="0">
                <a:solidFill>
                  <a:schemeClr val="tx2"/>
                </a:solidFill>
              </a:rPr>
              <a:t> and </a:t>
            </a:r>
            <a:r>
              <a:rPr lang="fi-FI" dirty="0" err="1" smtClean="0">
                <a:solidFill>
                  <a:schemeClr val="tx2"/>
                </a:solidFill>
              </a:rPr>
              <a:t>follow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up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are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key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areas</a:t>
            </a:r>
            <a:r>
              <a:rPr lang="fi-FI" dirty="0" smtClean="0">
                <a:solidFill>
                  <a:schemeClr val="tx2"/>
                </a:solidFill>
              </a:rPr>
              <a:t> of </a:t>
            </a:r>
            <a:r>
              <a:rPr lang="fi-FI" dirty="0" err="1" smtClean="0">
                <a:solidFill>
                  <a:schemeClr val="tx2"/>
                </a:solidFill>
              </a:rPr>
              <a:t>interest</a:t>
            </a: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>Support </a:t>
            </a:r>
            <a:r>
              <a:rPr lang="en-GB" sz="2700" dirty="0"/>
              <a:t>to Government’s Strategic </a:t>
            </a:r>
            <a:r>
              <a:rPr lang="en-GB" sz="2700" dirty="0" smtClean="0"/>
              <a:t>Objectives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Common targets in performance management </a:t>
            </a:r>
            <a:r>
              <a:rPr lang="en-GB" dirty="0"/>
              <a:t>support implementation of common policies set up by the Government</a:t>
            </a:r>
          </a:p>
          <a:p>
            <a:endParaRPr lang="en-GB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Common </a:t>
            </a:r>
            <a:r>
              <a:rPr lang="en-GB" dirty="0"/>
              <a:t>targets consist of 5 Strategic Priorities materialised in </a:t>
            </a:r>
            <a:r>
              <a:rPr lang="en-GB" dirty="0" smtClean="0"/>
              <a:t>the </a:t>
            </a:r>
            <a:r>
              <a:rPr lang="en-GB" dirty="0"/>
              <a:t>form of 26 key projects in the Government Programme and its Implementation plan</a:t>
            </a:r>
          </a:p>
          <a:p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Ministry </a:t>
            </a:r>
            <a:r>
              <a:rPr lang="en-GB" dirty="0"/>
              <a:t>(owner) and Agency (steered  party) negotiate and select relevant targets under 5 strategic priorities to each agency. They may employ targets as such or derive more functional ones to each steering relationship. </a:t>
            </a:r>
          </a:p>
          <a:p>
            <a:endParaRPr lang="en-GB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Performance </a:t>
            </a:r>
            <a:r>
              <a:rPr lang="en-GB" dirty="0"/>
              <a:t>Management Database supports the presentation and reporting of targets</a:t>
            </a:r>
          </a:p>
          <a:p>
            <a:endParaRPr lang="en-GB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1600" dirty="0"/>
              <a:t>Common </a:t>
            </a:r>
            <a:r>
              <a:rPr lang="en-GB" sz="1600" dirty="0" smtClean="0"/>
              <a:t>Targets Support</a:t>
            </a:r>
            <a:endParaRPr lang="en-GB" sz="1600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4644000" y="1484313"/>
            <a:ext cx="3752506" cy="432520"/>
          </a:xfrm>
        </p:spPr>
        <p:txBody>
          <a:bodyPr/>
          <a:lstStyle/>
          <a:p>
            <a:r>
              <a:rPr lang="en-GB" sz="1600" dirty="0"/>
              <a:t>Common </a:t>
            </a:r>
            <a:r>
              <a:rPr lang="en-GB" sz="1600" dirty="0" smtClean="0"/>
              <a:t>Targets Consist</a:t>
            </a:r>
            <a:endParaRPr lang="en-GB" sz="1600" dirty="0"/>
          </a:p>
          <a:p>
            <a:endParaRPr lang="en-GB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sz="1600" dirty="0" smtClean="0"/>
              <a:t>Negotiate and Agree</a:t>
            </a:r>
            <a:endParaRPr lang="en-GB" sz="1600" dirty="0"/>
          </a:p>
          <a:p>
            <a:endParaRPr lang="en-GB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1600" dirty="0" smtClean="0"/>
              <a:t>Database  Available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3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Steering </a:t>
            </a:r>
            <a:r>
              <a:rPr lang="en-US" dirty="0" smtClean="0"/>
              <a:t>Policy</a:t>
            </a:r>
            <a:r>
              <a:rPr lang="fi-FI" dirty="0" smtClean="0"/>
              <a:t> and Steering Systems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46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 smtClean="0"/>
              <a:t>Steering </a:t>
            </a:r>
            <a:r>
              <a:rPr lang="fi-FI" altLang="fi-FI" sz="3200" dirty="0" err="1" smtClean="0"/>
              <a:t>Policy</a:t>
            </a:r>
            <a:r>
              <a:rPr lang="fi-FI" altLang="fi-FI" sz="3200" dirty="0" smtClean="0"/>
              <a:t> and Steering Systems </a:t>
            </a:r>
          </a:p>
        </p:txBody>
      </p:sp>
      <p:sp>
        <p:nvSpPr>
          <p:cNvPr id="12291" name="Sisällön paikkamerkki 3"/>
          <p:cNvSpPr>
            <a:spLocks noGrp="1"/>
          </p:cNvSpPr>
          <p:nvPr>
            <p:ph idx="1"/>
          </p:nvPr>
        </p:nvSpPr>
        <p:spPr>
          <a:xfrm>
            <a:off x="468313" y="1412874"/>
            <a:ext cx="8424862" cy="4824437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1600" dirty="0" smtClean="0"/>
              <a:t>Steering </a:t>
            </a:r>
            <a:r>
              <a:rPr lang="fi-FI" altLang="fi-FI" sz="1600" dirty="0" err="1" smtClean="0"/>
              <a:t>Policy</a:t>
            </a:r>
            <a:endParaRPr lang="fi-FI" altLang="fi-FI" sz="1600" dirty="0"/>
          </a:p>
          <a:p>
            <a:pPr>
              <a:buFontTx/>
              <a:buChar char="-"/>
            </a:pPr>
            <a:r>
              <a:rPr lang="fi-FI" altLang="fi-FI" sz="1400" dirty="0" err="1" smtClean="0"/>
              <a:t>Defines</a:t>
            </a:r>
            <a:r>
              <a:rPr lang="fi-FI" altLang="fi-FI" sz="1400" dirty="0" smtClean="0"/>
              <a:t> a big </a:t>
            </a:r>
            <a:r>
              <a:rPr lang="fi-FI" altLang="fi-FI" sz="1400" dirty="0" err="1" smtClean="0"/>
              <a:t>picture</a:t>
            </a:r>
            <a:r>
              <a:rPr lang="fi-FI" altLang="fi-FI" sz="1400" dirty="0" smtClean="0"/>
              <a:t> of </a:t>
            </a:r>
            <a:r>
              <a:rPr lang="fi-FI" altLang="fi-FI" sz="1400" dirty="0" err="1" smtClean="0"/>
              <a:t>steering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policies</a:t>
            </a:r>
            <a:r>
              <a:rPr lang="fi-FI" altLang="fi-FI" sz="1400" dirty="0" smtClean="0"/>
              <a:t> in </a:t>
            </a:r>
            <a:r>
              <a:rPr lang="fi-FI" altLang="fi-FI" sz="1400" dirty="0" err="1" smtClean="0"/>
              <a:t>time</a:t>
            </a:r>
            <a:r>
              <a:rPr lang="fi-FI" altLang="fi-FI" sz="1400" dirty="0" smtClean="0"/>
              <a:t> (</a:t>
            </a:r>
            <a:r>
              <a:rPr lang="fi-FI" altLang="fi-FI" sz="1400" dirty="0" err="1" smtClean="0"/>
              <a:t>privatisation</a:t>
            </a:r>
            <a:r>
              <a:rPr lang="fi-FI" altLang="fi-FI" sz="1400" dirty="0" smtClean="0"/>
              <a:t>, </a:t>
            </a:r>
            <a:r>
              <a:rPr lang="fi-FI" altLang="fi-FI" sz="1400" dirty="0" err="1" smtClean="0"/>
              <a:t>public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service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delivery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through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state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agencies</a:t>
            </a:r>
            <a:r>
              <a:rPr lang="fi-FI" altLang="fi-FI" sz="1400" dirty="0" smtClean="0"/>
              <a:t>) </a:t>
            </a:r>
          </a:p>
          <a:p>
            <a:pPr>
              <a:buFontTx/>
              <a:buChar char="-"/>
            </a:pPr>
            <a:r>
              <a:rPr lang="fi-FI" altLang="fi-FI" sz="1400" dirty="0" err="1" smtClean="0"/>
              <a:t>Political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point</a:t>
            </a:r>
            <a:r>
              <a:rPr lang="fi-FI" altLang="fi-FI" sz="1400" dirty="0" smtClean="0"/>
              <a:t> of </a:t>
            </a:r>
            <a:r>
              <a:rPr lang="fi-FI" altLang="fi-FI" sz="1400" dirty="0" err="1" smtClean="0"/>
              <a:t>view</a:t>
            </a:r>
            <a:r>
              <a:rPr lang="fi-FI" altLang="fi-FI" sz="1400" dirty="0" smtClean="0"/>
              <a:t>: </a:t>
            </a:r>
            <a:r>
              <a:rPr lang="fi-FI" altLang="fi-FI" sz="1400" dirty="0" err="1" smtClean="0"/>
              <a:t>rules</a:t>
            </a:r>
            <a:r>
              <a:rPr lang="fi-FI" altLang="fi-FI" sz="1400" dirty="0" smtClean="0"/>
              <a:t> and </a:t>
            </a:r>
            <a:r>
              <a:rPr lang="fi-FI" altLang="fi-FI" sz="1400" dirty="0" err="1" smtClean="0"/>
              <a:t>principles</a:t>
            </a:r>
            <a:r>
              <a:rPr lang="fi-FI" altLang="fi-FI" sz="1400" dirty="0" smtClean="0"/>
              <a:t> set </a:t>
            </a:r>
            <a:r>
              <a:rPr lang="fi-FI" altLang="fi-FI" sz="1400" dirty="0" err="1" smtClean="0"/>
              <a:t>up</a:t>
            </a:r>
            <a:r>
              <a:rPr lang="fi-FI" altLang="fi-FI" sz="1400" dirty="0" smtClean="0"/>
              <a:t> in the </a:t>
            </a:r>
            <a:r>
              <a:rPr lang="fi-FI" altLang="fi-FI" sz="1400" dirty="0" err="1" smtClean="0"/>
              <a:t>Government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Programme</a:t>
            </a:r>
            <a:r>
              <a:rPr lang="fi-FI" altLang="fi-FI" sz="1400" dirty="0" smtClean="0"/>
              <a:t> and </a:t>
            </a:r>
            <a:r>
              <a:rPr lang="fi-FI" altLang="fi-FI" sz="1400" dirty="0" err="1" smtClean="0"/>
              <a:t>its</a:t>
            </a:r>
            <a:r>
              <a:rPr lang="fi-FI" altLang="fi-FI" sz="1400" dirty="0" smtClean="0"/>
              <a:t> </a:t>
            </a:r>
            <a:r>
              <a:rPr lang="fi-FI" altLang="fi-FI" sz="1400" dirty="0" err="1"/>
              <a:t>I</a:t>
            </a:r>
            <a:r>
              <a:rPr lang="fi-FI" altLang="fi-FI" sz="1400" dirty="0" err="1" smtClean="0"/>
              <a:t>mplementation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plan</a:t>
            </a:r>
            <a:endParaRPr lang="fi-FI" altLang="fi-FI" sz="1400" dirty="0" smtClean="0"/>
          </a:p>
          <a:p>
            <a:pPr lvl="1">
              <a:buFontTx/>
              <a:buChar char="-"/>
            </a:pPr>
            <a:r>
              <a:rPr lang="en-US" altLang="fi-FI" sz="1400" dirty="0" smtClean="0"/>
              <a:t>Currents issues: </a:t>
            </a:r>
            <a:r>
              <a:rPr lang="en-US" altLang="fi-FI" sz="1400" dirty="0"/>
              <a:t>r</a:t>
            </a:r>
            <a:r>
              <a:rPr lang="en-US" altLang="fi-FI" sz="1400" dirty="0" smtClean="0"/>
              <a:t>eform of social welfare and healthcare and regional </a:t>
            </a:r>
            <a:r>
              <a:rPr lang="en-US" altLang="fi-FI" sz="1400" dirty="0"/>
              <a:t>a</a:t>
            </a:r>
            <a:r>
              <a:rPr lang="en-US" altLang="fi-FI" sz="1400" dirty="0" smtClean="0"/>
              <a:t>dministration </a:t>
            </a:r>
            <a:r>
              <a:rPr lang="en-US" altLang="fi-FI" sz="1400" dirty="0"/>
              <a:t>r</a:t>
            </a:r>
            <a:r>
              <a:rPr lang="en-US" altLang="fi-FI" sz="1400" dirty="0" smtClean="0"/>
              <a:t>eform </a:t>
            </a:r>
          </a:p>
          <a:p>
            <a:pPr>
              <a:buFontTx/>
              <a:buChar char="-"/>
            </a:pPr>
            <a:r>
              <a:rPr lang="en-US" altLang="fi-FI" sz="1400" dirty="0" smtClean="0"/>
              <a:t>Actor: Government and all the ministries</a:t>
            </a:r>
          </a:p>
          <a:p>
            <a:pPr>
              <a:buFontTx/>
              <a:buChar char="-"/>
            </a:pPr>
            <a:r>
              <a:rPr lang="en-US" altLang="fi-FI" sz="1400" dirty="0" smtClean="0"/>
              <a:t>Ministry of Finance has a role to steer state administration </a:t>
            </a:r>
          </a:p>
          <a:p>
            <a:pPr lvl="1">
              <a:buFontTx/>
              <a:buChar char="-"/>
            </a:pPr>
            <a:r>
              <a:rPr lang="en-US" altLang="fi-FI" sz="1400" dirty="0" smtClean="0"/>
              <a:t>Interest of </a:t>
            </a:r>
            <a:r>
              <a:rPr lang="en-US" altLang="fi-FI" sz="1400" dirty="0"/>
              <a:t>p</a:t>
            </a:r>
            <a:r>
              <a:rPr lang="en-US" altLang="fi-FI" sz="1400" dirty="0" smtClean="0"/>
              <a:t>ublic finances, efficiency and quality of service production</a:t>
            </a:r>
            <a:endParaRPr lang="fi-FI" altLang="fi-FI" sz="1400" dirty="0" smtClean="0"/>
          </a:p>
          <a:p>
            <a:pPr marL="0" indent="0">
              <a:buNone/>
            </a:pPr>
            <a:r>
              <a:rPr lang="fi-FI" altLang="fi-FI" sz="1600" dirty="0" smtClean="0"/>
              <a:t>Steering Instruments</a:t>
            </a:r>
          </a:p>
          <a:p>
            <a:pPr>
              <a:buFontTx/>
              <a:buChar char="-"/>
            </a:pPr>
            <a:r>
              <a:rPr lang="fi-FI" altLang="fi-FI" sz="1400" dirty="0" smtClean="0"/>
              <a:t>Steering </a:t>
            </a:r>
            <a:r>
              <a:rPr lang="fi-FI" altLang="fi-FI" sz="1400" dirty="0" err="1" smtClean="0"/>
              <a:t>instruments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refer</a:t>
            </a:r>
            <a:r>
              <a:rPr lang="fi-FI" altLang="fi-FI" sz="1400" dirty="0" smtClean="0"/>
              <a:t> to </a:t>
            </a:r>
            <a:r>
              <a:rPr lang="fi-FI" altLang="fi-FI" sz="1400" dirty="0" err="1" smtClean="0"/>
              <a:t>processes</a:t>
            </a:r>
            <a:r>
              <a:rPr lang="fi-FI" altLang="fi-FI" sz="1400" dirty="0" smtClean="0"/>
              <a:t>, </a:t>
            </a:r>
            <a:r>
              <a:rPr lang="fi-FI" altLang="fi-FI" sz="1400" dirty="0" err="1" smtClean="0"/>
              <a:t>documents</a:t>
            </a:r>
            <a:r>
              <a:rPr lang="fi-FI" altLang="fi-FI" sz="1400" dirty="0" smtClean="0"/>
              <a:t> and </a:t>
            </a:r>
            <a:r>
              <a:rPr lang="fi-FI" altLang="fi-FI" sz="1400" dirty="0" err="1" smtClean="0"/>
              <a:t>instruments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seeking</a:t>
            </a:r>
            <a:r>
              <a:rPr lang="fi-FI" altLang="fi-FI" sz="1400" dirty="0" smtClean="0"/>
              <a:t> to </a:t>
            </a:r>
            <a:r>
              <a:rPr lang="fi-FI" altLang="fi-FI" sz="1400" dirty="0" err="1" smtClean="0"/>
              <a:t>obtain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targets</a:t>
            </a:r>
            <a:r>
              <a:rPr lang="fi-FI" altLang="fi-FI" sz="1400" dirty="0" smtClean="0"/>
              <a:t> set </a:t>
            </a:r>
            <a:r>
              <a:rPr lang="fi-FI" altLang="fi-FI" sz="1400" dirty="0" err="1" smtClean="0"/>
              <a:t>up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by</a:t>
            </a:r>
            <a:r>
              <a:rPr lang="fi-FI" altLang="fi-FI" sz="1400" dirty="0" smtClean="0"/>
              <a:t> the </a:t>
            </a:r>
            <a:r>
              <a:rPr lang="fi-FI" altLang="fi-FI" sz="1400" dirty="0" err="1" smtClean="0"/>
              <a:t>Government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or</a:t>
            </a:r>
            <a:r>
              <a:rPr lang="fi-FI" altLang="fi-FI" sz="1400" dirty="0" smtClean="0"/>
              <a:t> the </a:t>
            </a:r>
            <a:r>
              <a:rPr lang="fi-FI" altLang="fi-FI" sz="1400" dirty="0" err="1" smtClean="0"/>
              <a:t>administration</a:t>
            </a:r>
            <a:r>
              <a:rPr lang="fi-FI" altLang="fi-FI" sz="1400" dirty="0" smtClean="0"/>
              <a:t> </a:t>
            </a:r>
          </a:p>
          <a:p>
            <a:pPr lvl="1">
              <a:buFontTx/>
              <a:buChar char="-"/>
            </a:pPr>
            <a:r>
              <a:rPr lang="fi-FI" altLang="fi-FI" sz="1400" dirty="0" err="1" smtClean="0"/>
              <a:t>Measures</a:t>
            </a:r>
            <a:r>
              <a:rPr lang="fi-FI" altLang="fi-FI" sz="1400" dirty="0" smtClean="0"/>
              <a:t> of </a:t>
            </a:r>
            <a:r>
              <a:rPr lang="fi-FI" altLang="fi-FI" sz="1400" dirty="0" err="1"/>
              <a:t>e</a:t>
            </a:r>
            <a:r>
              <a:rPr lang="fi-FI" altLang="fi-FI" sz="1400" dirty="0" err="1" smtClean="0"/>
              <a:t>conomic</a:t>
            </a:r>
            <a:r>
              <a:rPr lang="fi-FI" altLang="fi-FI" sz="1400" dirty="0" smtClean="0"/>
              <a:t> </a:t>
            </a:r>
            <a:r>
              <a:rPr lang="fi-FI" altLang="fi-FI" sz="1400" dirty="0" err="1"/>
              <a:t>p</a:t>
            </a:r>
            <a:r>
              <a:rPr lang="fi-FI" altLang="fi-FI" sz="1400" dirty="0" err="1" smtClean="0"/>
              <a:t>olicy</a:t>
            </a:r>
            <a:r>
              <a:rPr lang="fi-FI" altLang="fi-FI" sz="1400" dirty="0" smtClean="0"/>
              <a:t> and </a:t>
            </a:r>
            <a:r>
              <a:rPr lang="fi-FI" altLang="fi-FI" sz="1400" dirty="0" err="1"/>
              <a:t>m</a:t>
            </a:r>
            <a:r>
              <a:rPr lang="fi-FI" altLang="fi-FI" sz="1400" dirty="0" err="1" smtClean="0"/>
              <a:t>easures</a:t>
            </a:r>
            <a:r>
              <a:rPr lang="fi-FI" altLang="fi-FI" sz="1400" dirty="0" smtClean="0"/>
              <a:t> of </a:t>
            </a:r>
            <a:r>
              <a:rPr lang="fi-FI" altLang="fi-FI" sz="1400" dirty="0" err="1"/>
              <a:t>g</a:t>
            </a:r>
            <a:r>
              <a:rPr lang="fi-FI" altLang="fi-FI" sz="1400" dirty="0" err="1" smtClean="0"/>
              <a:t>overnance</a:t>
            </a:r>
            <a:r>
              <a:rPr lang="fi-FI" altLang="fi-FI" sz="1400" dirty="0" smtClean="0"/>
              <a:t> </a:t>
            </a:r>
            <a:r>
              <a:rPr lang="fi-FI" altLang="fi-FI" sz="1400" dirty="0" err="1"/>
              <a:t>p</a:t>
            </a:r>
            <a:r>
              <a:rPr lang="fi-FI" altLang="fi-FI" sz="1400" dirty="0" err="1" smtClean="0"/>
              <a:t>olicy</a:t>
            </a:r>
            <a:endParaRPr lang="fi-FI" altLang="fi-FI" sz="1400" dirty="0" smtClean="0"/>
          </a:p>
          <a:p>
            <a:pPr lvl="1">
              <a:buFontTx/>
              <a:buChar char="-"/>
            </a:pPr>
            <a:r>
              <a:rPr lang="fi-FI" altLang="fi-FI" sz="1400" dirty="0" smtClean="0"/>
              <a:t>Management and </a:t>
            </a:r>
            <a:r>
              <a:rPr lang="fi-FI" altLang="fi-FI" sz="1400" dirty="0" err="1" smtClean="0"/>
              <a:t>leadership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key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areas</a:t>
            </a:r>
            <a:r>
              <a:rPr lang="fi-FI" altLang="fi-FI" sz="1400" dirty="0" smtClean="0"/>
              <a:t> in </a:t>
            </a:r>
            <a:r>
              <a:rPr lang="fi-FI" altLang="fi-FI" sz="1400" dirty="0" err="1" smtClean="0"/>
              <a:t>implementation</a:t>
            </a:r>
            <a:endParaRPr lang="fi-FI" altLang="fi-FI" sz="1400" dirty="0"/>
          </a:p>
          <a:p>
            <a:pPr>
              <a:buFontTx/>
              <a:buChar char="-"/>
            </a:pPr>
            <a:r>
              <a:rPr lang="fi-FI" altLang="fi-FI" sz="1400" dirty="0" err="1" smtClean="0"/>
              <a:t>Objective</a:t>
            </a:r>
            <a:r>
              <a:rPr lang="fi-FI" altLang="fi-FI" sz="1400" dirty="0" smtClean="0"/>
              <a:t> is to </a:t>
            </a:r>
            <a:r>
              <a:rPr lang="fi-FI" altLang="fi-FI" sz="1400" dirty="0" err="1" smtClean="0"/>
              <a:t>seek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balance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between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public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finances</a:t>
            </a:r>
            <a:r>
              <a:rPr lang="fi-FI" altLang="fi-FI" sz="1400" dirty="0" smtClean="0"/>
              <a:t> and </a:t>
            </a:r>
            <a:r>
              <a:rPr lang="fi-FI" altLang="fi-FI" sz="1400" dirty="0" err="1" smtClean="0"/>
              <a:t>state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operations</a:t>
            </a:r>
            <a:r>
              <a:rPr lang="fi-FI" altLang="fi-FI" sz="1400" dirty="0" smtClean="0"/>
              <a:t>, to </a:t>
            </a:r>
            <a:r>
              <a:rPr lang="fi-FI" altLang="fi-FI" sz="1400" dirty="0" err="1" smtClean="0"/>
              <a:t>develop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efficient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steering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mechanisms</a:t>
            </a:r>
            <a:r>
              <a:rPr lang="fi-FI" altLang="fi-FI" sz="1400" dirty="0" smtClean="0"/>
              <a:t> and </a:t>
            </a:r>
            <a:r>
              <a:rPr lang="fi-FI" altLang="fi-FI" sz="1400" dirty="0" err="1" smtClean="0"/>
              <a:t>guarantee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clear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processies</a:t>
            </a:r>
            <a:r>
              <a:rPr lang="fi-FI" altLang="fi-FI" sz="1400" dirty="0" smtClean="0"/>
              <a:t> and </a:t>
            </a:r>
            <a:r>
              <a:rPr lang="fi-FI" altLang="fi-FI" sz="1400" dirty="0" err="1" smtClean="0"/>
              <a:t>logical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system</a:t>
            </a:r>
            <a:endParaRPr lang="fi-FI" altLang="fi-FI" sz="1400" dirty="0" smtClean="0"/>
          </a:p>
          <a:p>
            <a:pPr>
              <a:buFontTx/>
              <a:buChar char="-"/>
            </a:pPr>
            <a:r>
              <a:rPr lang="fi-FI" altLang="fi-FI" sz="1400" dirty="0" err="1" smtClean="0"/>
              <a:t>Interest</a:t>
            </a:r>
            <a:r>
              <a:rPr lang="fi-FI" altLang="fi-FI" sz="1400" dirty="0" smtClean="0"/>
              <a:t> of </a:t>
            </a:r>
            <a:r>
              <a:rPr lang="fi-FI" altLang="fi-FI" sz="1400" dirty="0" err="1" smtClean="0"/>
              <a:t>Corporate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steering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becomes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more</a:t>
            </a:r>
            <a:r>
              <a:rPr lang="fi-FI" altLang="fi-FI" sz="1400" dirty="0" smtClean="0"/>
              <a:t> and </a:t>
            </a:r>
            <a:r>
              <a:rPr lang="fi-FI" altLang="fi-FI" sz="1400" dirty="0" err="1" smtClean="0"/>
              <a:t>more</a:t>
            </a:r>
            <a:r>
              <a:rPr lang="fi-FI" altLang="fi-FI" sz="1400" dirty="0" smtClean="0"/>
              <a:t> </a:t>
            </a:r>
            <a:r>
              <a:rPr lang="fi-FI" altLang="fi-FI" sz="1400" dirty="0" err="1" smtClean="0"/>
              <a:t>important</a:t>
            </a:r>
            <a:endParaRPr lang="fi-FI" altLang="fi-FI" sz="1400" dirty="0" smtClean="0"/>
          </a:p>
          <a:p>
            <a:pPr marL="355600" lvl="1" indent="0">
              <a:buNone/>
            </a:pPr>
            <a:endParaRPr lang="fi-FI" altLang="fi-FI" sz="1400" u="sng" dirty="0" smtClean="0"/>
          </a:p>
          <a:p>
            <a:pPr marL="1828800" lvl="4" indent="0">
              <a:buFont typeface="Wingdings" pitchFamily="2" charset="2"/>
              <a:buNone/>
            </a:pPr>
            <a:r>
              <a:rPr lang="fi-FI" altLang="fi-FI" sz="1400" dirty="0" smtClean="0"/>
              <a:t>			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57ECB-4585-45FC-8FF1-CF5EE9F4F8C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0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29762698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2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Corporate Steering: Joint Service </a:t>
            </a:r>
            <a:r>
              <a:rPr lang="en-GB" dirty="0"/>
              <a:t>P</a:t>
            </a:r>
            <a:r>
              <a:rPr lang="en-GB" dirty="0" smtClean="0"/>
              <a:t>roviders</a:t>
            </a:r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6" y="1385888"/>
            <a:ext cx="6581683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4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Performance Management</a:t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6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Key ideas and principles </a:t>
            </a: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endParaRPr lang="en-GB" sz="1600" dirty="0" smtClean="0"/>
          </a:p>
          <a:p>
            <a:pPr lvl="1">
              <a:lnSpc>
                <a:spcPct val="90000"/>
              </a:lnSpc>
            </a:pPr>
            <a:r>
              <a:rPr lang="en-GB" sz="1600" dirty="0" smtClean="0">
                <a:cs typeface="Calibri" pitchFamily="34" charset="0"/>
              </a:rPr>
              <a:t>Performance management (PM) is an agreement based steering model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>
                <a:cs typeface="Calibri" pitchFamily="34" charset="0"/>
              </a:rPr>
              <a:t>Parties negotiate and then agree. Reporting and  follow up</a:t>
            </a:r>
          </a:p>
          <a:p>
            <a:pPr lvl="2">
              <a:lnSpc>
                <a:spcPct val="90000"/>
              </a:lnSpc>
            </a:pPr>
            <a:endParaRPr lang="en-GB" sz="1600" dirty="0" smtClean="0"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1600" dirty="0" smtClean="0">
                <a:cs typeface="Calibri" pitchFamily="34" charset="0"/>
              </a:rPr>
              <a:t>PM’s main purposes:</a:t>
            </a:r>
          </a:p>
          <a:p>
            <a:pPr lvl="1">
              <a:lnSpc>
                <a:spcPct val="90000"/>
              </a:lnSpc>
            </a:pPr>
            <a:endParaRPr lang="en-GB" sz="1600" dirty="0" smtClean="0">
              <a:cs typeface="Calibri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sz="1400" dirty="0" smtClean="0">
                <a:cs typeface="Calibri" pitchFamily="34" charset="0"/>
              </a:rPr>
              <a:t>To find balance between resources and targets</a:t>
            </a:r>
          </a:p>
          <a:p>
            <a:pPr lvl="2">
              <a:lnSpc>
                <a:spcPct val="90000"/>
              </a:lnSpc>
            </a:pPr>
            <a:endParaRPr lang="en-GB" sz="1400" dirty="0" smtClean="0">
              <a:cs typeface="Calibri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sz="1400" dirty="0" smtClean="0">
                <a:cs typeface="Calibri" pitchFamily="34" charset="0"/>
              </a:rPr>
              <a:t>To improve quality of public services</a:t>
            </a:r>
          </a:p>
          <a:p>
            <a:pPr lvl="2">
              <a:lnSpc>
                <a:spcPct val="90000"/>
              </a:lnSpc>
            </a:pPr>
            <a:endParaRPr lang="en-GB" sz="1400" dirty="0" smtClean="0">
              <a:cs typeface="Calibri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sz="1400" dirty="0" smtClean="0">
                <a:cs typeface="Calibri" pitchFamily="34" charset="0"/>
              </a:rPr>
              <a:t>To ensure cost- efficiency in service production </a:t>
            </a:r>
          </a:p>
          <a:p>
            <a:pPr lvl="2">
              <a:lnSpc>
                <a:spcPct val="90000"/>
              </a:lnSpc>
            </a:pPr>
            <a:endParaRPr lang="en-GB" sz="1400" dirty="0" smtClean="0">
              <a:cs typeface="Calibri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GB" sz="1400" dirty="0" smtClean="0">
                <a:cs typeface="Calibri" pitchFamily="34" charset="0"/>
              </a:rPr>
              <a:t>Societal advantages must be also considered</a:t>
            </a:r>
          </a:p>
          <a:p>
            <a:pPr lvl="1">
              <a:lnSpc>
                <a:spcPct val="90000"/>
              </a:lnSpc>
            </a:pPr>
            <a:endParaRPr lang="en-GB" sz="1400" dirty="0" smtClean="0"/>
          </a:p>
          <a:p>
            <a:pPr lvl="1">
              <a:lnSpc>
                <a:spcPct val="90000"/>
              </a:lnSpc>
              <a:buNone/>
            </a:pPr>
            <a:endParaRPr lang="en-GB" sz="1400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5204F-1475-4275-A9AE-6DCCFD11E2F4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3074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301" y="2741003"/>
            <a:ext cx="1773022" cy="1824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7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>
                <a:latin typeface="Calibri" pitchFamily="34" charset="0"/>
                <a:cs typeface="Calibri" pitchFamily="34" charset="0"/>
              </a:rPr>
              <a:t>Key </a:t>
            </a:r>
            <a:r>
              <a:rPr lang="fi-FI" sz="2800" dirty="0" err="1" smtClean="0">
                <a:latin typeface="Calibri" pitchFamily="34" charset="0"/>
                <a:cs typeface="Calibri" pitchFamily="34" charset="0"/>
              </a:rPr>
              <a:t>ideas</a:t>
            </a:r>
            <a:r>
              <a:rPr lang="fi-FI" sz="2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fi-FI" sz="2800" dirty="0" err="1" smtClean="0">
                <a:latin typeface="Calibri" pitchFamily="34" charset="0"/>
                <a:cs typeface="Calibri" pitchFamily="34" charset="0"/>
              </a:rPr>
              <a:t>principles</a:t>
            </a:r>
            <a:endParaRPr lang="fi-FI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principal instrument for performance management is the annual central government budget 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Includes: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and the agreed targets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 to analyse achievement of the targets</a:t>
            </a:r>
          </a:p>
          <a:p>
            <a:pPr>
              <a:lnSpc>
                <a:spcPct val="90000"/>
              </a:lnSpc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Other main instruments of performance management: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four year financial framework for Public Finances compiled by the Government (Fiscal Plan)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agreements between sector Ministries and agencies on the respective administrative sector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reports and statements upon results achieved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government and ministries report to the parliament in the Annual Central Government Report 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Legal framework: no single enactment but legal provisions in a few acts</a:t>
            </a:r>
          </a:p>
          <a:p>
            <a:pPr lvl="1">
              <a:lnSpc>
                <a:spcPct val="90000"/>
              </a:lnSpc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Budget Act, Budget Decree, Government Rules of Procedure</a:t>
            </a:r>
          </a:p>
          <a:p>
            <a:pPr lvl="1">
              <a:lnSpc>
                <a:spcPct val="90000"/>
              </a:lnSpc>
            </a:pPr>
            <a:endParaRPr lang="en-US" sz="1000" dirty="0" smtClean="0">
              <a:latin typeface="Calibri" pitchFamily="34" charset="0"/>
              <a:cs typeface="Calibri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5204F-1475-4275-A9AE-6DCCFD11E2F4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122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Actors and roles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Ministry of Finance is responsible for the development of performance management as a steering system in state administration</a:t>
            </a:r>
          </a:p>
          <a:p>
            <a:pPr lvl="1"/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management process</a:t>
            </a:r>
          </a:p>
          <a:p>
            <a:pPr lvl="1"/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Budget process and budget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State Treasury has supportive role under the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MoF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 support regarding the development of the whole steering system  </a:t>
            </a:r>
          </a:p>
          <a:p>
            <a:pPr lvl="1"/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Responsible for State performance and reporting system Netra</a:t>
            </a:r>
          </a:p>
          <a:p>
            <a:pPr lvl="1"/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practical consultation to certain extent (performance analysis, indicators, reporting)</a:t>
            </a:r>
          </a:p>
          <a:p>
            <a:pPr lvl="2"/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Line ministries are responsible to execute performance management in their administrative branch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Government financial controller's function is the Government's joint supervisor of performance and finances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State Audit Office: fulfils its external audit task by conducting financial audit, compliance audit, performance audit, fiscal policy audit</a:t>
            </a:r>
          </a:p>
          <a:p>
            <a:pPr lvl="1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role of administrational controller and independent supervisory authority</a:t>
            </a:r>
          </a:p>
          <a:p>
            <a:pPr lvl="1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financial accountability</a:t>
            </a:r>
            <a:endParaRPr lang="en-GB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5204F-1475-4275-A9AE-6DCCFD11E2F4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91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M_malliesitys_eng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M_esityspohja_suomi">
  <a:themeElements>
    <a:clrScheme name="VM_esityspohja_suomi 1">
      <a:dk1>
        <a:srgbClr val="000000"/>
      </a:dk1>
      <a:lt1>
        <a:srgbClr val="FFFFFF"/>
      </a:lt1>
      <a:dk2>
        <a:srgbClr val="304E88"/>
      </a:dk2>
      <a:lt2>
        <a:srgbClr val="DDDDDD"/>
      </a:lt2>
      <a:accent1>
        <a:srgbClr val="98A7C4"/>
      </a:accent1>
      <a:accent2>
        <a:srgbClr val="C2CBDC"/>
      </a:accent2>
      <a:accent3>
        <a:srgbClr val="FFFFFF"/>
      </a:accent3>
      <a:accent4>
        <a:srgbClr val="000000"/>
      </a:accent4>
      <a:accent5>
        <a:srgbClr val="CAD0DE"/>
      </a:accent5>
      <a:accent6>
        <a:srgbClr val="B0B8C7"/>
      </a:accent6>
      <a:hlink>
        <a:srgbClr val="969696"/>
      </a:hlink>
      <a:folHlink>
        <a:srgbClr val="6F84AC"/>
      </a:folHlink>
    </a:clrScheme>
    <a:fontScheme name="VM_esityspohja_suomi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M_esityspohja_suomi 1">
        <a:dk1>
          <a:srgbClr val="000000"/>
        </a:dk1>
        <a:lt1>
          <a:srgbClr val="FFFFFF"/>
        </a:lt1>
        <a:dk2>
          <a:srgbClr val="304E88"/>
        </a:dk2>
        <a:lt2>
          <a:srgbClr val="DDDDDD"/>
        </a:lt2>
        <a:accent1>
          <a:srgbClr val="98A7C4"/>
        </a:accent1>
        <a:accent2>
          <a:srgbClr val="C2CBDC"/>
        </a:accent2>
        <a:accent3>
          <a:srgbClr val="FFFFFF"/>
        </a:accent3>
        <a:accent4>
          <a:srgbClr val="000000"/>
        </a:accent4>
        <a:accent5>
          <a:srgbClr val="CAD0DE"/>
        </a:accent5>
        <a:accent6>
          <a:srgbClr val="B0B8C7"/>
        </a:accent6>
        <a:hlink>
          <a:srgbClr val="969696"/>
        </a:hlink>
        <a:folHlink>
          <a:srgbClr val="6F84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VM_malliesitys_fin_v2015-10-07</Template>
  <TotalTime>3432</TotalTime>
  <Words>704</Words>
  <Application>Microsoft Office PowerPoint</Application>
  <PresentationFormat>Näytössä katseltava diaesitys (4:3)</PresentationFormat>
  <Paragraphs>116</Paragraphs>
  <Slides>14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VM_malliesitys_fin_v2015-10-07</vt:lpstr>
      <vt:lpstr>VM_malliesitys_eng_v2015-10-07</vt:lpstr>
      <vt:lpstr>VM_esityspohja_suomi</vt:lpstr>
      <vt:lpstr>Steering Systems, Strategic Steering and Performance Management in Finnish Context</vt:lpstr>
      <vt:lpstr>Steering Policy and Steering Systems </vt:lpstr>
      <vt:lpstr>Steering Policy and Steering Systems </vt:lpstr>
      <vt:lpstr>PowerPoint-esitys</vt:lpstr>
      <vt:lpstr>Corporate Steering: Joint Service Providers</vt:lpstr>
      <vt:lpstr>Performance Management </vt:lpstr>
      <vt:lpstr>Key ideas and principles </vt:lpstr>
      <vt:lpstr>Key ideas and principles</vt:lpstr>
      <vt:lpstr>Actors and roles</vt:lpstr>
      <vt:lpstr>New Performance Management - more strategic, horizontal, integrated and less administrative burden</vt:lpstr>
      <vt:lpstr>PowerPoint-esitys</vt:lpstr>
      <vt:lpstr>- Support to Government's Strategic Objectives  - New Corporate Steering Package </vt:lpstr>
      <vt:lpstr>PowerPoint-esitys</vt:lpstr>
      <vt:lpstr>  Support to Government’s Strategic Objectives  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Mechanisms and Performance Management in State Administration: an overview and current development work in Finland</dc:title>
  <dc:creator>Siltanen Markus VM</dc:creator>
  <cp:lastModifiedBy>Kiesiläinen Kari</cp:lastModifiedBy>
  <cp:revision>117</cp:revision>
  <cp:lastPrinted>2017-10-17T11:36:40Z</cp:lastPrinted>
  <dcterms:created xsi:type="dcterms:W3CDTF">2016-04-28T13:31:42Z</dcterms:created>
  <dcterms:modified xsi:type="dcterms:W3CDTF">2017-10-17T13:33:10Z</dcterms:modified>
</cp:coreProperties>
</file>