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138" r:id="rId9"/>
    <p:sldId id="587" r:id="rId10"/>
    <p:sldId id="588" r:id="rId11"/>
    <p:sldId id="553" r:id="rId12"/>
    <p:sldId id="799" r:id="rId13"/>
    <p:sldId id="800" r:id="rId14"/>
    <p:sldId id="801" r:id="rId15"/>
    <p:sldId id="1139" r:id="rId16"/>
    <p:sldId id="735"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58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8" autoAdjust="0"/>
    <p:restoredTop sz="54182" autoAdjust="0"/>
  </p:normalViewPr>
  <p:slideViewPr>
    <p:cSldViewPr snapToGrid="0" snapToObjects="1">
      <p:cViewPr varScale="1">
        <p:scale>
          <a:sx n="46" d="100"/>
          <a:sy n="46" d="100"/>
        </p:scale>
        <p:origin x="2702" y="34"/>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¿Cuál de los siguientes es un tratado mundial que tiene disposiciones especializadas de asistencia mutua relacionadas con las pruebas electrónicas?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Convenio de Asistencia Judicial en Materia Penal entre los Estados miembros de la Unión Europea</a:t>
          </a:r>
          <a:endParaRPr lang="es-E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Convención de las Naciones Unidas contra la Delincuencia Organizada Transnacional</a:t>
          </a:r>
          <a:endParaRPr lang="es-E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chemeClr val="tx1"/>
              </a:solidFill>
            </a:rPr>
            <a:t>c) Convenio sobre la Ciberdelincuencia del Consejo de Europa (Convenio de Budapest)</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Convención de la Unión Africana sobre Ciberseguridad y Protección de Datos Personales (Convención de Malabo)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¿Cuál de los siguientes es un tratado mundial que tiene disposiciones especializadas de asistencia mutua relacionadas con las pruebas electrónicas?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Convenio de Asistencia Judicial en Materia Penal entre los Estados miembros de la Unión Europea</a:t>
          </a:r>
          <a:endParaRPr lang="es-E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Convención de las Naciones Unidas contra la Delincuencia Organizada Transnacional</a:t>
          </a:r>
          <a:endParaRPr lang="es-E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rgbClr val="FF0000"/>
              </a:solidFill>
            </a:rPr>
            <a:t>c) Convenio sobre la Ciberdelincuencia del Consejo de Europa (Convenio de Budapest)</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Convención de la Unión Africana sobre Ciberseguridad y Protección de Datos Personales (Convención de Malabo)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¿Cuál de los siguientes es un tratado mundial que tiene disposiciones especializadas de asistencia mutua relacionadas con las pruebas electrónicas?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t>a) Convenio de Asistencia Judicial en Materia Penal entre los Estados miembros de la Unión Europea</a:t>
          </a:r>
          <a:endParaRPr lang="es-ES" sz="20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GB" sz="2000" b="1" kern="1200" dirty="0"/>
            <a:t>b) Convención de las Naciones Unidas contra la Delincuencia Organizada Transnacional</a:t>
          </a:r>
          <a:endParaRPr lang="es-ES" sz="20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solidFill>
                <a:schemeClr val="tx1"/>
              </a:solidFill>
            </a:rPr>
            <a:t>c) Convenio sobre la Ciberdelincuencia del Consejo de Europa (Convenio de Budapest)</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t>d) Convención de la Unión Africana sobre Ciberseguridad y Protección de Datos Personales (Convención de Malabo)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¿Cuál de los siguientes es un tratado mundial que tiene disposiciones especializadas de asistencia mutua relacionadas con las pruebas electrónicas?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t>a) Convenio de Asistencia Judicial en Materia Penal entre los Estados miembros de la Unión Europea</a:t>
          </a:r>
          <a:endParaRPr lang="es-ES" sz="20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GB" sz="2000" b="1" kern="1200" dirty="0"/>
            <a:t>b) Convención de las Naciones Unidas contra la Delincuencia Organizada Transnacional</a:t>
          </a:r>
          <a:endParaRPr lang="es-ES" sz="20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solidFill>
                <a:srgbClr val="FF0000"/>
              </a:solidFill>
            </a:rPr>
            <a:t>c) Convenio sobre la Ciberdelincuencia del Consejo de Europa (Convenio de Budapest)</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just" defTabSz="889000">
            <a:lnSpc>
              <a:spcPct val="90000"/>
            </a:lnSpc>
            <a:spcBef>
              <a:spcPct val="0"/>
            </a:spcBef>
            <a:spcAft>
              <a:spcPct val="35000"/>
            </a:spcAft>
            <a:buNone/>
          </a:pPr>
          <a:r>
            <a:rPr lang="en-US" sz="2000" b="1" kern="1200" dirty="0"/>
            <a:t>d) Convención de la Unión Africana sobre Ciberseguridad y Protección de Datos Personales (Convención de Malabo)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dirty="0"/>
              <a:t>Esta sesión se dividirá en 5 partes.</a:t>
            </a:r>
          </a:p>
          <a:p>
            <a:r>
              <a:rPr lang="es-ES" sz="1200" dirty="0"/>
              <a:t>La primera parte de la sesión consistirá en un repaso sobre la ciberdelincuencia y las pruebas electrónicas. </a:t>
            </a:r>
          </a:p>
          <a:p>
            <a:r>
              <a:rPr lang="es-ES" sz="1200" dirty="0"/>
              <a:t>Durante la segunda parte de la sesión se examinarán los enfoques en materia de cooperación internacional oficial. </a:t>
            </a:r>
          </a:p>
          <a:p>
            <a:r>
              <a:rPr lang="es-ES" sz="1200" dirty="0"/>
              <a:t>En la tercera parte de la sesión se ofrecerá una visión general del Convenio de Budapest. </a:t>
            </a:r>
          </a:p>
          <a:p>
            <a:r>
              <a:rPr lang="es-ES" sz="1200" dirty="0"/>
              <a:t>En la cuarta parte de la sesión se ofrecerá una visión general del Segundo Protocolo Adicional al Convenio de Budapest.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Durante la quinta parte se resumirán los objetivos de la sesión.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kern="1200" dirty="0">
                <a:solidFill>
                  <a:schemeClr val="tx1"/>
                </a:solidFill>
                <a:latin typeface="+mn-lt"/>
              </a:rPr>
              <a:t>En esta diapositiva se muestran los tres pilares del Convenio de Budapest: el derecho sustantivo, el derecho procesal y la cooperación internacional. En el pilar destacado se enumeran los diferentes instrumentos procesales que deben incorporarse al derecho interno. Esto incluye: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Conservación rápida de datos informáticos almacenados (artículo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Conservación y revelación parcial rápidas de los datos relativos al tráfico (artículo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Orden de presentación (artículo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Registro y la confiscación de datos informáticos (artículo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Obtención en tiempo real de datos relativos al tráfico (artículo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Interceptación de datos relativos al contenido (artículo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es-ES" sz="1200"/>
          </a:p>
        </p:txBody>
      </p:sp>
    </p:spTree>
    <p:extLst>
      <p:ext uri="{BB962C8B-B14F-4D97-AF65-F5344CB8AC3E}">
        <p14:creationId xmlns:p14="http://schemas.microsoft.com/office/powerpoint/2010/main" val="2666315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kern="1200" dirty="0">
                <a:solidFill>
                  <a:schemeClr val="tx1"/>
                </a:solidFill>
                <a:latin typeface="+mn-lt"/>
              </a:rPr>
              <a:t>En esta diapositiva se muestran los tres pilares del Convenio de Budapest: el derecho sustantivo, el derecho procesal y la cooperación internacional. En el pilar destacado se enumeran las diferentes disposiciones de cooperación internacional del Convenio de Budapest. Entre ellas se encuentran las siguientes disposiciones: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Principios generales relativos a la cooperación internacional (artículo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Extradición (artículo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Principios generales relativos a la asistencia mutua (artículo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Información espontánea (artículo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Procedimientos relativos a las solicitudes de asistencia mutua en ausencia de acuerdos internacionales aplicables (artículo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Confidencialidad y restricciones de uso</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Conservación rápida de datos informáticos almacenados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Revelación rápida de datos conservados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Asistencia mutua en relación con el acceso a datos almacenados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Acceso transfronterizo a datos almacenados, con consentimiento o cuando sean accesibles al público</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Asistencia mutua para la obtención en tiempo real de datos relativos al tráfico</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Asistencia mutua en relación con la interceptación de datos relativos al contenido</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Red 24/7 </a:t>
            </a:r>
          </a:p>
          <a:p>
            <a:pPr marL="0" indent="0" eaLnBrk="1" hangingPunct="1">
              <a:spcBef>
                <a:spcPct val="0"/>
              </a:spcBef>
              <a:buFontTx/>
              <a:buNone/>
            </a:pPr>
            <a:endParaRPr lang="es-E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es-ES" sz="1200"/>
          </a:p>
        </p:txBody>
      </p:sp>
    </p:spTree>
    <p:extLst>
      <p:ext uri="{BB962C8B-B14F-4D97-AF65-F5344CB8AC3E}">
        <p14:creationId xmlns:p14="http://schemas.microsoft.com/office/powerpoint/2010/main" val="334794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primera parte se ofrece una visión general de los enfoques relativos a la cooperación internacional oficial.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653624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enumeran diferentes mecanismos mundiales que permiten la cooperación internacional en diferentes ámbitos. El formador puede repasar la lista y explicar que cada uno de ellos se explicará en detalle en las siguientes diapositivas.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372789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s-ES" b="1"/>
              <a:t>La Convención de las Naciones Unidas contra la Delincuencia Organizada Transnacional (Convención de Palermo)</a:t>
            </a:r>
            <a:r>
              <a:rPr lang="es-ES"/>
              <a:t> fue aprobada por la resolución 55/25 de la Asamblea General, de 15 de noviembre de 2000, como el principal instrumento internacional en la lucha contra la delincuencia organizada transnacional.  La Convención entró en vigor el 29 de septiembre de 2003. </a:t>
            </a:r>
          </a:p>
          <a:p>
            <a:endParaRPr lang="es-ES" dirty="0"/>
          </a:p>
          <a:p>
            <a:r>
              <a:rPr lang="es-ES"/>
              <a:t>La Convención se complementa además con tres Protocolos, que se dirigen a ámbitos y manifestaciones específicas de la delincuencia organizada, a saber:</a:t>
            </a:r>
          </a:p>
          <a:p>
            <a:pPr marL="228600" indent="-228600">
              <a:buAutoNum type="arabicParenR"/>
            </a:pPr>
            <a:r>
              <a:rPr lang="es-ES"/>
              <a:t>Protocolo para Prevenir, Reprimir y Sancionar la Trata de Personas, Especialmente Mujeres y Niños; </a:t>
            </a:r>
          </a:p>
          <a:p>
            <a:pPr marL="228600" indent="-228600">
              <a:buAutoNum type="arabicParenR"/>
            </a:pPr>
            <a:r>
              <a:rPr lang="es-ES"/>
              <a:t>Protocolo contra el Tráfico Ilícito de Migrantes por Tierra, Mar y Aire; </a:t>
            </a:r>
          </a:p>
          <a:p>
            <a:pPr marL="228600" indent="-228600">
              <a:buAutoNum type="arabicParenR"/>
            </a:pPr>
            <a:r>
              <a:rPr lang="es-ES"/>
              <a:t>Protocolo contra la Fabricación y el Tráfico Ilícitos de Armas de Fuego, sus Piezas y Componentes y Municiones. </a:t>
            </a:r>
          </a:p>
          <a:p>
            <a:pPr marL="0" indent="0">
              <a:buNone/>
            </a:pPr>
            <a:endParaRPr lang="es-ES" dirty="0"/>
          </a:p>
          <a:p>
            <a:pPr marL="0" indent="0">
              <a:buNone/>
            </a:pPr>
            <a:r>
              <a:rPr lang="es-ES"/>
              <a:t>Los países deben ser parte en la Convención misma antes de poder ser parte en cualquiera de los Protocolos.</a:t>
            </a:r>
          </a:p>
          <a:p>
            <a:pPr marL="0" indent="0">
              <a:buNone/>
            </a:pPr>
            <a:endParaRPr lang="es-ES" dirty="0"/>
          </a:p>
          <a:p>
            <a:pPr marL="0" indent="0">
              <a:buNone/>
            </a:pPr>
            <a:r>
              <a:rPr lang="es-ES"/>
              <a:t>El formador debe hacer hincapié en que la Convención de Palermo no contiene ninguna disposición ESPECÍFICA relativa a la cooperación internacional en relación con la ciberdelincuencia o el intercambio de pruebas electrónicas.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38026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a:t>La Convención de las Naciones Unidas contra la Delincuencia Organizada Transnacional (Convención de Palermo)</a:t>
            </a:r>
            <a:r>
              <a:rPr lang="es-ES"/>
              <a:t> abarca un ámbito limitado de delitos, en particular la participación en un grupo delictivo organizado, el blanqueo del producto del delito, la corrupción y la obstrucción a la justicia. </a:t>
            </a:r>
          </a:p>
          <a:p>
            <a:endParaRPr lang="es-ES" dirty="0"/>
          </a:p>
          <a:p>
            <a:r>
              <a:rPr lang="es-ES"/>
              <a:t>Prevé el ejercicio de determinadas competencias procesales en relación con los delitos contemplados en el Convenio de Budapest, incluidas las disposiciones relativas al enjuiciamiento, la adjudicación y las sanciones, el decomiso y la confiscación y la disposición de los productos del delito. </a:t>
            </a:r>
          </a:p>
          <a:p>
            <a:endParaRPr lang="es-ES" dirty="0"/>
          </a:p>
          <a:p>
            <a:r>
              <a:rPr lang="es-ES"/>
              <a:t>Es importante destacar que la Convención de Palermo establece una serie de disposiciones relacionadas con la asistencia mutua, que teóricamente podrían ejercerse en relación con la asistencia mutua respecto al intercambio de pruebas electrónicas. Sin embargo, la Convención de Palermo no contiene ninguna disposición especializada que sea necesaria para las pruebas electrónicas, ni sus disposiciones de asistencia mutua se aplican en relación con todos los delitos que implican pruebas electrónicas.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213834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a:t>La Convención de las Naciones Unidas contra la Corrupción (Convención contra la Corrupción)</a:t>
            </a:r>
            <a:r>
              <a:rPr lang="es-ES"/>
              <a:t> es el único instrumento universal anticorrupción jurídicamente vinculante. Tiene un enfoque de gran alcance y el carácter obligatorio de muchas de sus disposiciones la convierten en una herramienta única para preparar una respuesta integral a un problema mundial. La gran mayoría de los Estados Miembros de las Naciones Unidas son parte en la Convención. El texto de la Convención de las Naciones Unidas contra la Corrupción se negoció durante siete sesiones del Comité Especial para la Negociación de la Convención contra la Corrupción, celebradas entre el 21 de enero de 2002 y el 1 de octubre de 2003.</a:t>
            </a:r>
          </a:p>
          <a:p>
            <a:endParaRPr lang="es-ES" dirty="0"/>
          </a:p>
          <a:p>
            <a:r>
              <a:rPr lang="es-ES"/>
              <a:t>La Convención contra la Corrupción cuenta actualmente con 140 signatarios.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317834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a:t>La Convención de las Naciones Unidas contra la Corrupción (Convención contra la Corrupción)</a:t>
            </a:r>
            <a:r>
              <a:rPr lang="es-ES"/>
              <a:t> abarca cinco áreas principales: medidas preventivas, penalización y aplicación de la ley, cooperación internacional, recuperación de activos y asistencia técnica e intercambio de información. La Convención abarca muchas formas diferentes de corrupción, como el soborno, el tráfico de influencias, el abuso de funciones y diversos actos de corrupción en el sector privado. En esta diapositiva se han señalado las disposiciones específicas. </a:t>
            </a:r>
          </a:p>
          <a:p>
            <a:endParaRPr lang="es-ES" dirty="0"/>
          </a:p>
          <a:p>
            <a:r>
              <a:rPr lang="es-ES"/>
              <a:t>El formador debe destacar que los delitos contemplados en la Convención contra la Corrupción no son ciberdelitos, que no existen facultades procesales especializadas que permitan la obtención de pruebas electrónicas y que no existen disposiciones de cooperación internacional especializadas que permitan el intercambio de pruebas electrónicas con otros países.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2352207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El Convenio de Asistencia Judicial en Materia Penal del Consejo de Europa</a:t>
            </a:r>
            <a:r>
              <a:rPr lang="es-ES" b="0" dirty="0"/>
              <a:t> es un instrumento del Consejo de Europa que se firmó en 1959 y entró en vigor en 1962. Ha sido firmado por 50 Estados miembros del Consejo de Europa junto con Chile, Israel y Corea del Sur.</a:t>
            </a:r>
          </a:p>
          <a:p>
            <a:endParaRPr lang="es-ES" b="0" dirty="0"/>
          </a:p>
          <a:p>
            <a:r>
              <a:rPr lang="es-ES"/>
              <a:t>En virtud de este Convenio, las Partes se comprometen a prestarse la más amplia asistencia mutua para la obtención de pruebas, la declaración de testigos, peritos y procesados, etc. El Convenio establece normas para la ejecución de comisiones rogatorias por parte de las autoridades de una Parte ("Parte requerida") que tienen por objeto la obtención de pruebas (declaración de testigos, peritos y personas procesadas, notificación de mandatos y actas de sentencias judiciales) o la comunicación de las pruebas (actas o documentos) en los procedimientos penales emprendidos por las autoridades judiciales de otra Parte ("Parte requirente"). En el Convenio también se especifican los requisitos que deben cumplir las solicitudes de asistencia mutua y las comisiones rogatorias (autoridades remitentes, idiomas, denegación de asistencia mutua).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1142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El Convenio de Asistencia Judicial en Materia Penal</a:t>
            </a:r>
            <a:r>
              <a:rPr lang="es-ES"/>
              <a:t> </a:t>
            </a:r>
            <a:r>
              <a:rPr lang="es-ES" b="0" dirty="0"/>
              <a:t>contiene disposiciones generales que permiten la asistencia mutua. El formador puede utilizar esta diapositiva para demostrar que el Convenio carece de disposiciones especializadas de asistencia mutua que serían necesarias con respecto a las pruebas electrónicas, en particular la conservación rápida de los datos informáticos almacenados, la revelación de los datos relativos al tráfico, la asistencia mutua en relación con el acceso a los datos almacenados, el acceso transfronterizo con consentimiento, la asistencia mutua en relación con la obtención en tiempo real de datos relativos al tráfico y la asistencia mutua en relación con la interceptación de los datos relativos al contenido.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199958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describen los objetivos de esta sesión. Se pone de relieve los conocimientos que los participantes deben aprender mediante las diapositivas. Se puede informar a los participantes de que esta diapositiva se revisará al final de la sesión para evaluar si se han cumplido los objetivos. </a:t>
            </a:r>
          </a:p>
          <a:p>
            <a:endParaRPr lang="es-ES" sz="1200"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exponen algunos mecanismos regionales que permiten la cooperación regional en materia penal.</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87746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exponen algunos mecanismos regionales que permiten la cooperación regional en materia penal.</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413952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exponen algunos mecanismos regionales que permiten la cooperación regional en materia penal.</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285523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c) Convenio sobre la Ciberdelincuencia del Consejo de Europa (Convenio de Budapest)</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18592538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c) Convenio sobre la Ciberdelincuencia del Consejo de Europa (Convenio de Budapest)</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s-ES"/>
          </a:p>
        </p:txBody>
      </p:sp>
    </p:spTree>
    <p:extLst>
      <p:ext uri="{BB962C8B-B14F-4D97-AF65-F5344CB8AC3E}">
        <p14:creationId xmlns:p14="http://schemas.microsoft.com/office/powerpoint/2010/main" val="189844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repiten los objetivos de esta sesión. El formador puede repasar estos objetivos para asegurarse de que estos aspectos se han cubierto en este módulo.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s-ES"/>
          </a:p>
        </p:txBody>
      </p:sp>
    </p:spTree>
    <p:extLst>
      <p:ext uri="{BB962C8B-B14F-4D97-AF65-F5344CB8AC3E}">
        <p14:creationId xmlns:p14="http://schemas.microsoft.com/office/powerpoint/2010/main" val="372904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La primera parte consistirá en un repaso sobre la ciberdelincuencia y las pruebas electrónicas.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s-ES"/>
          </a:p>
        </p:txBody>
      </p:sp>
    </p:spTree>
    <p:extLst>
      <p:ext uri="{BB962C8B-B14F-4D97-AF65-F5344CB8AC3E}">
        <p14:creationId xmlns:p14="http://schemas.microsoft.com/office/powerpoint/2010/main"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El formador debe pedir a los delegados que expliquen cómo definirían la ciberdelincuencia. Para animar el debate, el formador puede empezar con ejemplos más claros de ciberdelincuencia, como el acceso a un ordenador sin autorización, la interferencia con datos y sistemas informáticos, etc. A continuación, el formador puede dar ejemplos de delitos </a:t>
            </a:r>
            <a:r>
              <a:rPr lang="es-ES" i="1"/>
              <a:t>tradicionales</a:t>
            </a:r>
            <a:r>
              <a:rPr lang="es-ES"/>
              <a:t> que implican el uso de un sistema informático (por ejemplo, un asesinato coordinado mediante el uso de un teléfono móvil) y preguntar si entrarían en el ámbito de un ciberdelito.</a:t>
            </a:r>
            <a:r>
              <a:rPr lang="es-ES" i="0" dirty="0"/>
              <a:t>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En esta parte izquierda de la diapositiva se muestra lo que NO constituye un ciberdelito. El formador debe hacer hincapié en que el hecho de que un delito se cometa a través de un sistema informático o implique pruebas electrónicas no lo convierte en un ciberdelito.</a:t>
            </a:r>
          </a:p>
          <a:p>
            <a:endParaRPr lang="es-ES" dirty="0"/>
          </a:p>
          <a:p>
            <a:r>
              <a:rPr lang="es-ES" dirty="0"/>
              <a:t>En la parte derecha de la diapositiva se explica por qué todas las conductas cometidas a través de un sistema informático o que impliquen pruebas electrónicas no deben considerarse ciberdelitos, ya que, si se hiciera una interpretación tan amplia, la mayoría de los delitos serían ciberdelitos. Esto se debe a que casi todos los delitos implican el uso de un ordenador o implican pruebas electrónicas de una u otra forma.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parte izquierda de la diapositiva se muestra lo que constituye un ciberdelito. Esto incluye:</a:t>
            </a:r>
          </a:p>
          <a:p>
            <a:r>
              <a:rPr lang="es-ES"/>
              <a:t>a) Delitos contra la confidencialidad, integridad y disponibilidad de los datos y sistemas informáticos. Esto abarca los delitos de acceso ilícito, interceptación ilícita, ataques a la integridad de los datos, ataques a la integridad del sistema y el abuso de los dispositivos</a:t>
            </a:r>
          </a:p>
          <a:p>
            <a:r>
              <a:rPr lang="es-ES"/>
              <a:t>b) Delitos informáticos. Esto abarca los delitos de falsificación informática y fraude informático</a:t>
            </a:r>
          </a:p>
          <a:p>
            <a:r>
              <a:rPr lang="es-ES"/>
              <a:t>c) Delitos relacionados con el contenido. Esto abarca el delito de pornografía infantil.</a:t>
            </a:r>
          </a:p>
          <a:p>
            <a:r>
              <a:rPr lang="es-ES"/>
              <a:t>d) Delitos relacionados con la propiedad intelectual y derechos afines Esto abarca el delito de infracción de la propiedad intelectual. </a:t>
            </a:r>
          </a:p>
          <a:p>
            <a:endParaRPr lang="es-ES" dirty="0"/>
          </a:p>
          <a:p>
            <a:r>
              <a:rPr lang="es-ES"/>
              <a:t>En la parte derecha de la diapositiva se explica por qué el Convenio de Budapest tipificó como delito, de forma excepcional, la pornografía infantil y la infracción de la propiedad intelectual a pesar de que la misma conducta estaría penalizada si se cometiera fuera de Internet. El formador debe aprovechar esto para explicar que estos dos delitos son excepciones, y que no deben utilizarse como base para tipificar como delito todas las conductas tradicionales cometidas por medio de un sistema informático.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ofrece información sobre el número total de partes del Convenio de Budapest (65), así como de los países que han firmado el Convenio de Budapest pero que aún no lo han ratificado (3) y, por último, de los países que han sido invitados a adherirse (9). El formador debe subrayar que 153 países de todo el mundo, incluidos países que no son parte, que no han firmado el Convenio de Budapest ni han sido invitados a adherirse, han utilizado el Convenio de Budapest como directriz para su legislación nacional.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2797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Esta diapositiva muestra diferentes Estados que han ratificado el Convenio de Budapest, que lo han firmado, que han sido invitados a adherirse a él y países que han utilizado el Convenio de Budapest como directriz para elaborar su legislación nacional. El formador puede utilizar esta diapositiva para demostrar que el Convenio de Budapest es realmente un tratado mundial. </a:t>
            </a:r>
            <a:endParaRPr lang="es-E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s-ES"/>
          </a:p>
        </p:txBody>
      </p:sp>
    </p:spTree>
    <p:extLst>
      <p:ext uri="{BB962C8B-B14F-4D97-AF65-F5344CB8AC3E}">
        <p14:creationId xmlns:p14="http://schemas.microsoft.com/office/powerpoint/2010/main" val="889865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xmlns:mc="http://schemas.openxmlformats.org/markup-compatibility/2006"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kern="1200" dirty="0">
                <a:solidFill>
                  <a:schemeClr val="tx1"/>
                </a:solidFill>
                <a:latin typeface="+mn-lt"/>
              </a:rPr>
              <a:t>En esta diapositiva se muestran los tres pilares del Convenio de Budapest: el derecho sustantivo, el derecho procesal y la cooperación internacional. En el pilar destacado se enumeran las diferentes conductas que se penalizan en virtud del Convenio de Budapest. Esto incluye: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Acceso ilícito (artículo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Interceptación ilícita (artículo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Ataques a la integridad de los datos (artículo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Ataques a la integridad del sistema (artículo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Abuso de los dispositivos (artículo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Falsificación informática (artículo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Fraude informático (artículo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Pornografía infantil (artículo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Infracción de la propiedad intelectual (artículo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Tentativa, complicidad e instigación (artículo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s-ES" sz="1200" kern="1200" dirty="0">
                <a:solidFill>
                  <a:schemeClr val="tx1"/>
                </a:solidFill>
                <a:latin typeface="+mn-lt"/>
              </a:rPr>
              <a:t>Responsabilidad de las personas jurídicas (artículo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s-ES"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es-ES" sz="1200"/>
          </a:p>
        </p:txBody>
      </p:sp>
    </p:spTree>
    <p:extLst>
      <p:ext uri="{BB962C8B-B14F-4D97-AF65-F5344CB8AC3E}">
        <p14:creationId xmlns:p14="http://schemas.microsoft.com/office/powerpoint/2010/main" val="159090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626631"/>
            <a:ext cx="8750206" cy="3662541"/>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dirty="0">
                <a:solidFill>
                  <a:schemeClr val="tx2"/>
                </a:solidFill>
              </a:rPr>
              <a:t>Sesión 1.3</a:t>
            </a:r>
          </a:p>
          <a:p>
            <a:pPr marL="0" indent="0" algn="ctr">
              <a:buFont typeface="Arial" charset="0"/>
              <a:buNone/>
              <a:defRPr/>
            </a:pPr>
            <a:r>
              <a:rPr lang="es-ES" sz="3200" b="1" dirty="0">
                <a:solidFill>
                  <a:schemeClr val="tx2"/>
                </a:solidFill>
              </a:rPr>
              <a:t>Visión general de la base jurídica de la cooperación internacional en relación con la ciberdelincuencia y las pruebas electrónicas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es-ES" sz="2800" b="1" dirty="0">
                <a:solidFill>
                  <a:schemeClr val="tx2"/>
                </a:solidFill>
              </a:rPr>
              <a:t>- versión en línea -</a:t>
            </a:r>
            <a:endParaRPr lang="es-E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2800" b="1" dirty="0"/>
              <a:t>El Convenio de Budapest sobre la Ciberdelincuencia </a:t>
            </a:r>
            <a:br>
              <a:rPr sz="2800" dirty="0"/>
            </a:br>
            <a:r>
              <a:rPr lang="es-ES" altLang="sr-Latn-RS" sz="2800" b="1" dirty="0"/>
              <a:t>del Consejo de Europa</a:t>
            </a:r>
            <a:endParaRPr lang="es-ES"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5693866"/>
          </a:xfrm>
          <a:prstGeom prst="rect">
            <a:avLst/>
          </a:prstGeom>
        </p:spPr>
        <p:txBody>
          <a:bodyPr>
            <a:spAutoFit/>
          </a:bodyPr>
          <a:lstStyle/>
          <a:p>
            <a:pPr marL="342900" indent="-342900">
              <a:buFont typeface="Wingdings" pitchFamily="2" charset="2"/>
              <a:buChar char="ü"/>
              <a:defRPr/>
            </a:pPr>
            <a:r>
              <a:rPr lang="es-ES" sz="2000" b="1" dirty="0"/>
              <a:t>Abierto a la firma el 23 de noviembre de 2001 en Budapest</a:t>
            </a:r>
          </a:p>
          <a:p>
            <a:pPr marL="342900" indent="-342900">
              <a:buFont typeface="Wingdings" pitchFamily="2" charset="2"/>
              <a:buChar char="ü"/>
              <a:defRPr/>
            </a:pPr>
            <a:r>
              <a:rPr lang="es-ES" sz="2000" b="1" dirty="0"/>
              <a:t>Seguido por el Comité del Convenio sobre la Ciberdelincuencia (T-CY) </a:t>
            </a:r>
          </a:p>
          <a:p>
            <a:pPr marL="342900" indent="-342900">
              <a:buFont typeface="Wingdings" pitchFamily="2" charset="2"/>
              <a:buChar char="ü"/>
              <a:defRPr/>
            </a:pPr>
            <a:r>
              <a:rPr lang="es-ES" sz="2000" b="1" dirty="0"/>
              <a:t>Abierto a la adhesión de cualquier Estado</a:t>
            </a:r>
          </a:p>
          <a:p>
            <a:pPr>
              <a:defRPr/>
            </a:pPr>
            <a:endParaRPr lang="es-ES" sz="2000" b="1" dirty="0"/>
          </a:p>
          <a:p>
            <a:pPr marL="457200" indent="-457200">
              <a:buFont typeface="Wingdings" pitchFamily="2" charset="2"/>
              <a:buChar char="ü"/>
              <a:defRPr/>
            </a:pPr>
            <a:r>
              <a:rPr lang="es-ES" sz="2000" b="1" dirty="0"/>
              <a:t>Desde noviembre de 2020:</a:t>
            </a:r>
          </a:p>
          <a:p>
            <a:pPr marL="342900" indent="-342900">
              <a:buFont typeface="Arial" pitchFamily="34" charset="0"/>
              <a:buChar char="•"/>
              <a:defRPr/>
            </a:pPr>
            <a:r>
              <a:rPr lang="es-ES" b="1" dirty="0"/>
              <a:t>65 partes</a:t>
            </a:r>
            <a:r>
              <a:rPr lang="es-ES" dirty="0"/>
              <a:t> (44 Estados miembros del Consejo de Europa, además de la Argentina, Australia, Cabo Verde, el Canadá, Chile, Colombia, Costa Rica, los Estados Unidos, Filipinas, Ghana, Israel, el Japón, Mauricio, Marruecos, Panamá, el Paraguay, el Perú, la República Dominicana, el Senegal, Sri Lanka y Tonga)</a:t>
            </a:r>
          </a:p>
          <a:p>
            <a:pPr>
              <a:defRPr/>
            </a:pPr>
            <a:endParaRPr lang="es-ES" sz="2200" b="1" dirty="0"/>
          </a:p>
          <a:p>
            <a:pPr marL="800100" lvl="1" indent="-342900">
              <a:buFont typeface="Wingdings" pitchFamily="2" charset="2"/>
              <a:buChar char="ü"/>
            </a:pPr>
            <a:endParaRPr lang="es-ES" sz="22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Arial" pitchFamily="34" charset="0"/>
              <a:buChar char="•"/>
              <a:defRPr/>
            </a:pPr>
            <a:r>
              <a:rPr lang="es-ES" sz="2000" b="1" dirty="0"/>
              <a:t>Número total de firmas no seguidas de ratificaciones: 3 </a:t>
            </a:r>
          </a:p>
          <a:p>
            <a:pPr marL="342900" indent="-342900">
              <a:buFont typeface="Arial" pitchFamily="34" charset="0"/>
              <a:buChar char="•"/>
              <a:defRPr/>
            </a:pPr>
            <a:r>
              <a:rPr lang="es-ES" sz="2000" dirty="0"/>
              <a:t>(Irlanda, Suecia, Sudáfrica)</a:t>
            </a:r>
          </a:p>
          <a:p>
            <a:pPr marL="342900" indent="-342900">
              <a:buFont typeface="Arial" pitchFamily="34" charset="0"/>
              <a:buChar char="•"/>
              <a:defRPr/>
            </a:pPr>
            <a:endParaRPr lang="es-ES" sz="2000" dirty="0"/>
          </a:p>
          <a:p>
            <a:pPr marL="342900" indent="-342900">
              <a:buFont typeface="Arial" pitchFamily="34" charset="0"/>
              <a:buChar char="•"/>
              <a:defRPr/>
            </a:pPr>
            <a:r>
              <a:rPr lang="es-ES" b="1"/>
              <a:t>Número total de invitaciones a firmar y ratificar:</a:t>
            </a:r>
            <a:r>
              <a:rPr lang="es-ES" sz="2000" dirty="0"/>
              <a:t> </a:t>
            </a:r>
            <a:r>
              <a:rPr lang="es-ES" sz="2000" b="1" dirty="0"/>
              <a:t>9</a:t>
            </a:r>
            <a:r>
              <a:rPr lang="es-ES"/>
              <a:t> </a:t>
            </a:r>
          </a:p>
          <a:p>
            <a:pPr marL="342900" indent="-342900">
              <a:buFont typeface="Arial" pitchFamily="34" charset="0"/>
              <a:buChar char="•"/>
              <a:defRPr/>
            </a:pPr>
            <a:r>
              <a:rPr lang="es-ES" sz="2000" dirty="0"/>
              <a:t>(Benin, Brasil, Burkina Faso, Guatemala, Nueva Zelanda, Níger, Nigeria, Túnez)</a:t>
            </a:r>
          </a:p>
          <a:p>
            <a:pPr marL="342900" indent="-342900">
              <a:buFont typeface="Arial" pitchFamily="34" charset="0"/>
              <a:buChar char="•"/>
              <a:defRPr/>
            </a:pPr>
            <a:endParaRPr lang="es-ES" sz="2000" dirty="0"/>
          </a:p>
          <a:p>
            <a:pPr marL="342900" indent="-342900">
              <a:buFont typeface="Arial" pitchFamily="34" charset="0"/>
              <a:buChar char="•"/>
              <a:defRPr/>
            </a:pPr>
            <a:r>
              <a:rPr lang="es-ES" sz="2000" b="1" dirty="0"/>
              <a:t>Número total de ratificaciones, firmas e invitaciones en octubre de 2020: 77</a:t>
            </a:r>
          </a:p>
          <a:p>
            <a:pPr>
              <a:defRPr/>
            </a:pPr>
            <a:r>
              <a:rPr lang="es-ES"/>
              <a:t> </a:t>
            </a:r>
          </a:p>
          <a:p>
            <a:pPr marL="342900" indent="-342900">
              <a:buFont typeface="Arial" panose="020B0604020202020204" pitchFamily="34" charset="0"/>
              <a:buChar char="•"/>
              <a:defRPr/>
            </a:pPr>
            <a:r>
              <a:rPr lang="es-ES" sz="2000" b="1" dirty="0"/>
              <a:t>Muchos más han utilizado el Convenio de Budapest como guía para la legislación nacional</a:t>
            </a:r>
          </a:p>
        </p:txBody>
      </p:sp>
    </p:spTree>
    <p:extLst>
      <p:ext uri="{BB962C8B-B14F-4D97-AF65-F5344CB8AC3E}">
        <p14:creationId xmlns:p14="http://schemas.microsoft.com/office/powerpoint/2010/main" val="104419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2800" b="1" dirty="0"/>
              <a:t>El Convenio de Budapest sobre la Ciberdelincuencia </a:t>
            </a:r>
            <a:br>
              <a:rPr sz="2800" dirty="0"/>
            </a:br>
            <a:r>
              <a:rPr lang="es-ES" altLang="sr-Latn-RS" sz="2800" b="1" dirty="0"/>
              <a:t>del Consejo de Europa</a:t>
            </a:r>
            <a:endParaRPr lang="es-ES" sz="2800" dirty="0"/>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050" b="1" dirty="0">
                <a:latin typeface="Verdana" charset="0"/>
              </a:rPr>
              <a:t>Más de 130</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Convenio de Budapest</a:t>
            </a:r>
          </a:p>
          <a:p>
            <a:r>
              <a:rPr lang="es-ES" sz="1400" b="1" dirty="0">
                <a:latin typeface="Verdana" charset="0"/>
              </a:rPr>
              <a:t>Lo han ratificado/se han adherido: </a:t>
            </a:r>
            <a:r>
              <a:rPr lang="es-ES" sz="2800" b="1" dirty="0">
                <a:solidFill>
                  <a:srgbClr val="FF0000"/>
                </a:solidFill>
                <a:latin typeface="Verdana" charset="0"/>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Lo han firmado: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Invitados a adherirse: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396456" y="5206546"/>
            <a:ext cx="53451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200" b="1" dirty="0">
                <a:latin typeface="Verdana" charset="0"/>
              </a:rPr>
              <a:t>Otros Estados con leyes/proyectos de ley que se ajustan en gran medida al Convenio de Budapest = 20</a:t>
            </a:r>
          </a:p>
        </p:txBody>
      </p:sp>
      <p:sp>
        <p:nvSpPr>
          <p:cNvPr id="407" name="Oval 406">
            <a:extLst>
              <a:ext uri="{FF2B5EF4-FFF2-40B4-BE49-F238E27FC236}">
                <a16:creationId xmlns:a16="http://schemas.microsoft.com/office/drawing/2014/main"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432968" y="5801859"/>
            <a:ext cx="53451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200" b="1" dirty="0">
                <a:latin typeface="Verdana" charset="0"/>
              </a:rPr>
              <a:t>Más Estados que recurren al Convenio de Budapest para legislar = Más de 50</a:t>
            </a: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b="1" dirty="0">
                <a:solidFill>
                  <a:schemeClr val="accent1">
                    <a:lumMod val="50000"/>
                  </a:schemeClr>
                </a:solidFill>
                <a:latin typeface="Verdana" panose="020B0604030504040204" pitchFamily="34" charset="0"/>
              </a:rPr>
              <a:t>Más de 150</a:t>
            </a:r>
          </a:p>
        </p:txBody>
      </p:sp>
    </p:spTree>
    <p:extLst>
      <p:ext uri="{BB962C8B-B14F-4D97-AF65-F5344CB8AC3E}">
        <p14:creationId xmlns:p14="http://schemas.microsoft.com/office/powerpoint/2010/main" val="14701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062924"/>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es-ES" sz="1900" b="1" dirty="0">
                <a:latin typeface="Verdana"/>
              </a:rPr>
              <a:t>Conducta delictiva</a:t>
            </a:r>
          </a:p>
          <a:p>
            <a:pPr marL="342900" indent="-342900" fontAlgn="auto">
              <a:spcBef>
                <a:spcPts val="0"/>
              </a:spcBef>
              <a:spcAft>
                <a:spcPts val="0"/>
              </a:spcAft>
              <a:buFont typeface="Wingdings" pitchFamily="2" charset="2"/>
              <a:buChar char="§"/>
              <a:defRPr/>
            </a:pPr>
            <a:r>
              <a:rPr lang="es-ES" sz="1600" dirty="0">
                <a:latin typeface="Verdana"/>
              </a:rPr>
              <a:t>Acceso ilícito</a:t>
            </a:r>
          </a:p>
          <a:p>
            <a:pPr marL="342900" indent="-342900" fontAlgn="auto">
              <a:spcBef>
                <a:spcPts val="0"/>
              </a:spcBef>
              <a:spcAft>
                <a:spcPts val="0"/>
              </a:spcAft>
              <a:buFont typeface="Wingdings" pitchFamily="2" charset="2"/>
              <a:buChar char="§"/>
              <a:defRPr/>
            </a:pPr>
            <a:r>
              <a:rPr lang="es-ES" sz="1600" dirty="0">
                <a:latin typeface="Verdana"/>
              </a:rPr>
              <a:t>Interceptación ilícita</a:t>
            </a:r>
          </a:p>
          <a:p>
            <a:pPr marL="342900" indent="-342900" fontAlgn="auto">
              <a:spcBef>
                <a:spcPts val="0"/>
              </a:spcBef>
              <a:spcAft>
                <a:spcPts val="0"/>
              </a:spcAft>
              <a:buFont typeface="Wingdings" pitchFamily="2" charset="2"/>
              <a:buChar char="§"/>
              <a:defRPr/>
            </a:pPr>
            <a:r>
              <a:rPr lang="es-ES" sz="1600" dirty="0">
                <a:latin typeface="Verdana"/>
              </a:rPr>
              <a:t>Ataques a la integridad de los datos</a:t>
            </a:r>
          </a:p>
          <a:p>
            <a:pPr marL="342900" indent="-342900" fontAlgn="auto">
              <a:spcBef>
                <a:spcPts val="0"/>
              </a:spcBef>
              <a:spcAft>
                <a:spcPts val="0"/>
              </a:spcAft>
              <a:buFont typeface="Wingdings" pitchFamily="2" charset="2"/>
              <a:buChar char="§"/>
              <a:defRPr/>
            </a:pPr>
            <a:r>
              <a:rPr lang="es-ES" sz="1600" dirty="0">
                <a:latin typeface="Verdana"/>
              </a:rPr>
              <a:t>Ataques a la integridad del sistema</a:t>
            </a:r>
          </a:p>
          <a:p>
            <a:pPr marL="342900" indent="-342900" fontAlgn="auto">
              <a:spcBef>
                <a:spcPts val="0"/>
              </a:spcBef>
              <a:spcAft>
                <a:spcPts val="0"/>
              </a:spcAft>
              <a:buFont typeface="Wingdings" pitchFamily="2" charset="2"/>
              <a:buChar char="§"/>
              <a:defRPr/>
            </a:pPr>
            <a:r>
              <a:rPr lang="es-ES" sz="1600" dirty="0">
                <a:latin typeface="Verdana"/>
              </a:rPr>
              <a:t>Abuso de los dispositivos</a:t>
            </a:r>
          </a:p>
          <a:p>
            <a:pPr marL="342900" indent="-342900" fontAlgn="auto">
              <a:spcBef>
                <a:spcPts val="0"/>
              </a:spcBef>
              <a:spcAft>
                <a:spcPts val="0"/>
              </a:spcAft>
              <a:buFont typeface="Wingdings" pitchFamily="2" charset="2"/>
              <a:buChar char="§"/>
              <a:defRPr/>
            </a:pPr>
            <a:r>
              <a:rPr lang="es-ES" sz="1600" dirty="0">
                <a:latin typeface="Verdana"/>
              </a:rPr>
              <a:t>Fraude y falsificación</a:t>
            </a:r>
          </a:p>
          <a:p>
            <a:pPr marL="342900" indent="-342900" fontAlgn="auto">
              <a:spcBef>
                <a:spcPts val="0"/>
              </a:spcBef>
              <a:spcAft>
                <a:spcPts val="0"/>
              </a:spcAft>
              <a:buFont typeface="Wingdings" pitchFamily="2" charset="2"/>
              <a:buChar char="§"/>
              <a:defRPr/>
            </a:pPr>
            <a:r>
              <a:rPr lang="es-ES" sz="1600" dirty="0">
                <a:latin typeface="Verdana"/>
              </a:rPr>
              <a:t>Pornografía infantil</a:t>
            </a:r>
          </a:p>
          <a:p>
            <a:pPr marL="342900" indent="-342900" fontAlgn="auto">
              <a:spcBef>
                <a:spcPts val="0"/>
              </a:spcBef>
              <a:spcAft>
                <a:spcPts val="0"/>
              </a:spcAft>
              <a:buFont typeface="Wingdings" pitchFamily="2" charset="2"/>
              <a:buChar char="§"/>
              <a:defRPr/>
            </a:pPr>
            <a:r>
              <a:rPr lang="es-ES" sz="1600" dirty="0">
                <a:latin typeface="Verdana"/>
              </a:rPr>
              <a:t>Delitos relacionados con DPI</a:t>
            </a:r>
            <a:endParaRPr lang="es-ES" sz="1600" dirty="0">
              <a:latin typeface="Verdana"/>
              <a:cs typeface="Verdana"/>
            </a:endParaRPr>
          </a:p>
          <a:p>
            <a:pPr marL="342900" indent="-342900" fontAlgn="auto">
              <a:spcBef>
                <a:spcPts val="0"/>
              </a:spcBef>
              <a:spcAft>
                <a:spcPts val="0"/>
              </a:spcAft>
              <a:buFont typeface="Wingdings" pitchFamily="2" charset="2"/>
              <a:buChar char="§"/>
              <a:defRPr/>
            </a:pPr>
            <a:r>
              <a:rPr lang="es-ES" sz="1600" dirty="0">
                <a:latin typeface="Verdana"/>
              </a:rPr>
              <a:t>Tentativa, complicidad e instigación</a:t>
            </a:r>
          </a:p>
          <a:p>
            <a:pPr marL="342900" indent="-342900" fontAlgn="auto">
              <a:spcBef>
                <a:spcPts val="0"/>
              </a:spcBef>
              <a:spcAft>
                <a:spcPts val="0"/>
              </a:spcAft>
              <a:buFont typeface="Wingdings" pitchFamily="2" charset="2"/>
              <a:buChar char="§"/>
              <a:defRPr/>
            </a:pPr>
            <a:r>
              <a:rPr lang="es-ES" sz="1600" dirty="0">
                <a:latin typeface="Verdana"/>
              </a:rPr>
              <a:t>Responsabilidad de las personas jurídicas</a:t>
            </a:r>
          </a:p>
        </p:txBody>
      </p:sp>
      <p:sp>
        <p:nvSpPr>
          <p:cNvPr id="21" name="Textfeld 4"/>
          <p:cNvSpPr txBox="1"/>
          <p:nvPr/>
        </p:nvSpPr>
        <p:spPr>
          <a:xfrm>
            <a:off x="6394447" y="988127"/>
            <a:ext cx="2570163" cy="5201424"/>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Cooperación Internacional</a:t>
            </a:r>
          </a:p>
          <a:p>
            <a:pPr marL="361950" indent="-361950" fontAlgn="auto">
              <a:spcBef>
                <a:spcPts val="0"/>
              </a:spcBef>
              <a:spcAft>
                <a:spcPts val="0"/>
              </a:spcAft>
              <a:buFont typeface="Wingdings" pitchFamily="2" charset="2"/>
              <a:buChar char="§"/>
              <a:defRPr/>
            </a:pPr>
            <a:r>
              <a:rPr lang="es-ES" sz="1400" dirty="0">
                <a:latin typeface="Verdana"/>
              </a:rPr>
              <a:t>Extradición</a:t>
            </a:r>
          </a:p>
          <a:p>
            <a:pPr marL="361950" indent="-361950" fontAlgn="auto">
              <a:spcBef>
                <a:spcPts val="0"/>
              </a:spcBef>
              <a:spcAft>
                <a:spcPts val="0"/>
              </a:spcAft>
              <a:buFont typeface="Wingdings" pitchFamily="2" charset="2"/>
              <a:buChar char="§"/>
              <a:defRPr/>
            </a:pPr>
            <a:r>
              <a:rPr lang="es-ES" sz="1400" dirty="0">
                <a:latin typeface="Verdana"/>
              </a:rPr>
              <a:t>Asistencia jurídica mutua</a:t>
            </a:r>
          </a:p>
          <a:p>
            <a:pPr marL="361950" indent="-361950" fontAlgn="auto">
              <a:spcBef>
                <a:spcPts val="0"/>
              </a:spcBef>
              <a:spcAft>
                <a:spcPts val="0"/>
              </a:spcAft>
              <a:buFont typeface="Wingdings" pitchFamily="2" charset="2"/>
              <a:buChar char="§"/>
              <a:defRPr/>
            </a:pPr>
            <a:r>
              <a:rPr lang="es-ES" sz="1400" dirty="0">
                <a:latin typeface="Verdana"/>
              </a:rPr>
              <a:t>Información espontánea</a:t>
            </a:r>
          </a:p>
          <a:p>
            <a:pPr marL="361950" indent="-361950" fontAlgn="auto">
              <a:spcBef>
                <a:spcPts val="0"/>
              </a:spcBef>
              <a:spcAft>
                <a:spcPts val="0"/>
              </a:spcAft>
              <a:buFont typeface="Wingdings" pitchFamily="2" charset="2"/>
              <a:buChar char="§"/>
              <a:defRPr/>
            </a:pPr>
            <a:r>
              <a:rPr lang="es-ES" sz="1400" dirty="0">
                <a:latin typeface="Verdana"/>
              </a:rPr>
              <a:t>Conservación rápida</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Revelación rápida de datos relativos al tráfico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acceso</a:t>
            </a:r>
          </a:p>
          <a:p>
            <a:pPr marL="361950" indent="-361950">
              <a:buFont typeface="Wingdings" pitchFamily="2" charset="2"/>
              <a:buChar char="§"/>
              <a:defRPr/>
            </a:pPr>
            <a:r>
              <a:rPr lang="es-ES" sz="1400" dirty="0">
                <a:latin typeface="Verdana"/>
              </a:rPr>
              <a:t>Acceso transfronterizo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datos relativos al tráfico en tiempo real</a:t>
            </a:r>
          </a:p>
          <a:p>
            <a:pPr marL="361950" indent="-361950" fontAlgn="auto">
              <a:spcBef>
                <a:spcPts val="0"/>
              </a:spcBef>
              <a:spcAft>
                <a:spcPts val="0"/>
              </a:spcAft>
              <a:buFont typeface="Wingdings" pitchFamily="2" charset="2"/>
              <a:buChar char="§"/>
              <a:defRPr/>
            </a:pPr>
            <a:r>
              <a:rPr lang="es-ES" sz="1400" dirty="0">
                <a:latin typeface="Verdana"/>
              </a:rPr>
              <a:t>Asistencia jurídica mutua para la interceptación</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Puntos de contacto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dirty="0">
                <a:latin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a:latin typeface="Verdana" charset="0"/>
              </a:rPr>
              <a:t>+</a:t>
            </a:r>
          </a:p>
        </p:txBody>
      </p:sp>
      <p:cxnSp>
        <p:nvCxnSpPr>
          <p:cNvPr id="25" name="Form 20"/>
          <p:cNvCxnSpPr>
            <a:stCxn id="19" idx="2"/>
          </p:cNvCxnSpPr>
          <p:nvPr/>
        </p:nvCxnSpPr>
        <p:spPr>
          <a:xfrm rot="5400000" flipH="1" flipV="1">
            <a:off x="3737975" y="3510506"/>
            <a:ext cx="490919" cy="4822030"/>
          </a:xfrm>
          <a:prstGeom prst="bentConnector4">
            <a:avLst>
              <a:gd name="adj1" fmla="val -46566"/>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662815"/>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Instrumentos de procedimiento</a:t>
            </a:r>
          </a:p>
          <a:p>
            <a:pPr marL="361950" indent="-361950" fontAlgn="auto">
              <a:spcBef>
                <a:spcPts val="0"/>
              </a:spcBef>
              <a:spcAft>
                <a:spcPts val="0"/>
              </a:spcAft>
              <a:buFont typeface="Wingdings" pitchFamily="2" charset="2"/>
              <a:buChar char="§"/>
              <a:defRPr/>
            </a:pPr>
            <a:r>
              <a:rPr lang="es-ES" sz="1600" dirty="0">
                <a:latin typeface="Verdana"/>
              </a:rPr>
              <a:t>Conservación rápida</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Revelación de datos relativos al tráfico</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Registro y confiscación</a:t>
            </a:r>
          </a:p>
          <a:p>
            <a:pPr marL="361950" indent="-361950" fontAlgn="auto">
              <a:spcBef>
                <a:spcPts val="0"/>
              </a:spcBef>
              <a:spcAft>
                <a:spcPts val="0"/>
              </a:spcAft>
              <a:buFont typeface="Wingdings" pitchFamily="2" charset="2"/>
              <a:buChar char="§"/>
              <a:defRPr/>
            </a:pPr>
            <a:r>
              <a:rPr lang="es-ES" sz="1600" dirty="0">
                <a:latin typeface="Verdana"/>
              </a:rPr>
              <a:t>Orden de presentación</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Datos relativos al tráfico en tiempo real</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Interceptación de datos relativos al contenido</a:t>
            </a:r>
            <a:endParaRPr lang="es-ES" sz="16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s-ES" sz="1600" b="1" dirty="0">
                <a:solidFill>
                  <a:schemeClr val="tx1">
                    <a:lumMod val="65000"/>
                    <a:lumOff val="35000"/>
                  </a:schemeClr>
                </a:solidFill>
                <a:latin typeface="Verdana"/>
              </a:rPr>
              <a:t>Armonización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2800" b="1" dirty="0"/>
              <a:t>El Convenio de Budapest sobre la Ciberdelincuencia </a:t>
            </a:r>
            <a:br>
              <a:rPr sz="2800" dirty="0"/>
            </a:br>
            <a:r>
              <a:rPr lang="es-ES" altLang="sr-Latn-RS" sz="2800" b="1" dirty="0"/>
              <a:t>del Consejo de Europa</a:t>
            </a:r>
            <a:endParaRPr lang="es-ES" sz="28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7815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062924"/>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s-ES" sz="1900" b="1" dirty="0">
                <a:latin typeface="Verdana"/>
              </a:rPr>
              <a:t>Conducta delictiva</a:t>
            </a:r>
          </a:p>
          <a:p>
            <a:pPr marL="342900" indent="-342900" fontAlgn="auto">
              <a:spcBef>
                <a:spcPts val="0"/>
              </a:spcBef>
              <a:spcAft>
                <a:spcPts val="0"/>
              </a:spcAft>
              <a:buFont typeface="Wingdings" pitchFamily="2" charset="2"/>
              <a:buChar char="§"/>
              <a:defRPr/>
            </a:pPr>
            <a:r>
              <a:rPr lang="es-ES" sz="1600" dirty="0">
                <a:latin typeface="Verdana"/>
              </a:rPr>
              <a:t>Acceso ilícito</a:t>
            </a:r>
          </a:p>
          <a:p>
            <a:pPr marL="342900" indent="-342900" fontAlgn="auto">
              <a:spcBef>
                <a:spcPts val="0"/>
              </a:spcBef>
              <a:spcAft>
                <a:spcPts val="0"/>
              </a:spcAft>
              <a:buFont typeface="Wingdings" pitchFamily="2" charset="2"/>
              <a:buChar char="§"/>
              <a:defRPr/>
            </a:pPr>
            <a:r>
              <a:rPr lang="es-ES" sz="1600" dirty="0">
                <a:latin typeface="Verdana"/>
              </a:rPr>
              <a:t>Interceptación ilícita</a:t>
            </a:r>
          </a:p>
          <a:p>
            <a:pPr marL="342900" indent="-342900" fontAlgn="auto">
              <a:spcBef>
                <a:spcPts val="0"/>
              </a:spcBef>
              <a:spcAft>
                <a:spcPts val="0"/>
              </a:spcAft>
              <a:buFont typeface="Wingdings" pitchFamily="2" charset="2"/>
              <a:buChar char="§"/>
              <a:defRPr/>
            </a:pPr>
            <a:r>
              <a:rPr lang="es-ES" sz="1600" dirty="0">
                <a:latin typeface="Verdana"/>
              </a:rPr>
              <a:t>Ataques a la integridad de los datos</a:t>
            </a:r>
          </a:p>
          <a:p>
            <a:pPr marL="342900" indent="-342900" fontAlgn="auto">
              <a:spcBef>
                <a:spcPts val="0"/>
              </a:spcBef>
              <a:spcAft>
                <a:spcPts val="0"/>
              </a:spcAft>
              <a:buFont typeface="Wingdings" pitchFamily="2" charset="2"/>
              <a:buChar char="§"/>
              <a:defRPr/>
            </a:pPr>
            <a:r>
              <a:rPr lang="es-ES" sz="1600" dirty="0">
                <a:latin typeface="Verdana"/>
              </a:rPr>
              <a:t>Ataques a la integridad del sistema</a:t>
            </a:r>
          </a:p>
          <a:p>
            <a:pPr marL="342900" indent="-342900" fontAlgn="auto">
              <a:spcBef>
                <a:spcPts val="0"/>
              </a:spcBef>
              <a:spcAft>
                <a:spcPts val="0"/>
              </a:spcAft>
              <a:buFont typeface="Wingdings" pitchFamily="2" charset="2"/>
              <a:buChar char="§"/>
              <a:defRPr/>
            </a:pPr>
            <a:r>
              <a:rPr lang="es-ES" sz="1600" dirty="0">
                <a:latin typeface="Verdana"/>
              </a:rPr>
              <a:t>Abuso de los dispositivos</a:t>
            </a:r>
          </a:p>
          <a:p>
            <a:pPr marL="342900" indent="-342900" fontAlgn="auto">
              <a:spcBef>
                <a:spcPts val="0"/>
              </a:spcBef>
              <a:spcAft>
                <a:spcPts val="0"/>
              </a:spcAft>
              <a:buFont typeface="Wingdings" pitchFamily="2" charset="2"/>
              <a:buChar char="§"/>
              <a:defRPr/>
            </a:pPr>
            <a:r>
              <a:rPr lang="es-ES" sz="1600" dirty="0">
                <a:latin typeface="Verdana"/>
              </a:rPr>
              <a:t>Fraude y falsificación</a:t>
            </a:r>
          </a:p>
          <a:p>
            <a:pPr marL="342900" indent="-342900" fontAlgn="auto">
              <a:spcBef>
                <a:spcPts val="0"/>
              </a:spcBef>
              <a:spcAft>
                <a:spcPts val="0"/>
              </a:spcAft>
              <a:buFont typeface="Wingdings" pitchFamily="2" charset="2"/>
              <a:buChar char="§"/>
              <a:defRPr/>
            </a:pPr>
            <a:r>
              <a:rPr lang="es-ES" sz="1600" dirty="0">
                <a:latin typeface="Verdana"/>
              </a:rPr>
              <a:t>Pornografía infantil</a:t>
            </a:r>
          </a:p>
          <a:p>
            <a:pPr marL="342900" indent="-342900" fontAlgn="auto">
              <a:spcBef>
                <a:spcPts val="0"/>
              </a:spcBef>
              <a:spcAft>
                <a:spcPts val="0"/>
              </a:spcAft>
              <a:buFont typeface="Wingdings" pitchFamily="2" charset="2"/>
              <a:buChar char="§"/>
              <a:defRPr/>
            </a:pPr>
            <a:r>
              <a:rPr lang="es-ES" sz="1600" dirty="0">
                <a:latin typeface="Verdana"/>
              </a:rPr>
              <a:t>Delitos relacionados con DPI</a:t>
            </a:r>
            <a:endParaRPr lang="es-ES" sz="1600" dirty="0">
              <a:latin typeface="Verdana"/>
              <a:cs typeface="Verdana"/>
            </a:endParaRPr>
          </a:p>
          <a:p>
            <a:pPr marL="342900" indent="-342900" fontAlgn="auto">
              <a:spcBef>
                <a:spcPts val="0"/>
              </a:spcBef>
              <a:spcAft>
                <a:spcPts val="0"/>
              </a:spcAft>
              <a:buFont typeface="Wingdings" pitchFamily="2" charset="2"/>
              <a:buChar char="§"/>
              <a:defRPr/>
            </a:pPr>
            <a:r>
              <a:rPr lang="es-ES" sz="1600" dirty="0">
                <a:latin typeface="Verdana"/>
              </a:rPr>
              <a:t>Tentativa, complicidad e instigación</a:t>
            </a:r>
          </a:p>
          <a:p>
            <a:pPr marL="342900" indent="-342900" fontAlgn="auto">
              <a:spcBef>
                <a:spcPts val="0"/>
              </a:spcBef>
              <a:spcAft>
                <a:spcPts val="0"/>
              </a:spcAft>
              <a:buFont typeface="Wingdings" pitchFamily="2" charset="2"/>
              <a:buChar char="§"/>
              <a:defRPr/>
            </a:pPr>
            <a:r>
              <a:rPr lang="es-ES" sz="1600" dirty="0">
                <a:latin typeface="Verdana"/>
              </a:rPr>
              <a:t>Responsabilidad de las personas jurídicas</a:t>
            </a:r>
          </a:p>
        </p:txBody>
      </p:sp>
      <p:sp>
        <p:nvSpPr>
          <p:cNvPr id="21" name="Textfeld 4"/>
          <p:cNvSpPr txBox="1"/>
          <p:nvPr/>
        </p:nvSpPr>
        <p:spPr>
          <a:xfrm>
            <a:off x="6394447" y="988127"/>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Cooperación Internacional</a:t>
            </a:r>
          </a:p>
          <a:p>
            <a:pPr marL="361950" indent="-361950" fontAlgn="auto">
              <a:spcBef>
                <a:spcPts val="0"/>
              </a:spcBef>
              <a:spcAft>
                <a:spcPts val="0"/>
              </a:spcAft>
              <a:buFont typeface="Wingdings" pitchFamily="2" charset="2"/>
              <a:buChar char="§"/>
              <a:defRPr/>
            </a:pPr>
            <a:r>
              <a:rPr lang="es-ES" sz="1400" dirty="0">
                <a:latin typeface="Verdana"/>
              </a:rPr>
              <a:t>Extradición</a:t>
            </a:r>
          </a:p>
          <a:p>
            <a:pPr marL="361950" indent="-361950" fontAlgn="auto">
              <a:spcBef>
                <a:spcPts val="0"/>
              </a:spcBef>
              <a:spcAft>
                <a:spcPts val="0"/>
              </a:spcAft>
              <a:buFont typeface="Wingdings" pitchFamily="2" charset="2"/>
              <a:buChar char="§"/>
              <a:defRPr/>
            </a:pPr>
            <a:r>
              <a:rPr lang="es-ES" sz="1400" dirty="0">
                <a:latin typeface="Verdana"/>
              </a:rPr>
              <a:t>Asistencia jurídica mutua</a:t>
            </a:r>
          </a:p>
          <a:p>
            <a:pPr marL="361950" indent="-361950" fontAlgn="auto">
              <a:spcBef>
                <a:spcPts val="0"/>
              </a:spcBef>
              <a:spcAft>
                <a:spcPts val="0"/>
              </a:spcAft>
              <a:buFont typeface="Wingdings" pitchFamily="2" charset="2"/>
              <a:buChar char="§"/>
              <a:defRPr/>
            </a:pPr>
            <a:r>
              <a:rPr lang="es-ES" sz="1400" dirty="0">
                <a:latin typeface="Verdana"/>
              </a:rPr>
              <a:t>Información espontánea</a:t>
            </a:r>
          </a:p>
          <a:p>
            <a:pPr marL="361950" indent="-361950" fontAlgn="auto">
              <a:spcBef>
                <a:spcPts val="0"/>
              </a:spcBef>
              <a:spcAft>
                <a:spcPts val="0"/>
              </a:spcAft>
              <a:buFont typeface="Wingdings" pitchFamily="2" charset="2"/>
              <a:buChar char="§"/>
              <a:defRPr/>
            </a:pPr>
            <a:r>
              <a:rPr lang="es-ES" sz="1400" dirty="0">
                <a:latin typeface="Verdana"/>
              </a:rPr>
              <a:t>Conservación rápida</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Revelación rápida de datos relativos al tráfico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acceso</a:t>
            </a:r>
          </a:p>
          <a:p>
            <a:pPr marL="361950" indent="-361950">
              <a:buFont typeface="Wingdings" pitchFamily="2" charset="2"/>
              <a:buChar char="§"/>
              <a:defRPr/>
            </a:pPr>
            <a:r>
              <a:rPr lang="es-ES" sz="1400" dirty="0">
                <a:latin typeface="Verdana"/>
              </a:rPr>
              <a:t>Acceso transfronterizo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datos relativos al tráfico en tiempo real</a:t>
            </a:r>
          </a:p>
          <a:p>
            <a:pPr marL="361950" indent="-361950" fontAlgn="auto">
              <a:spcBef>
                <a:spcPts val="0"/>
              </a:spcBef>
              <a:spcAft>
                <a:spcPts val="0"/>
              </a:spcAft>
              <a:buFont typeface="Wingdings" pitchFamily="2" charset="2"/>
              <a:buChar char="§"/>
              <a:defRPr/>
            </a:pPr>
            <a:r>
              <a:rPr lang="es-ES" sz="1400" dirty="0">
                <a:latin typeface="Verdana"/>
              </a:rPr>
              <a:t>Asistencia jurídica mutua para la interceptación</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Puntos de contacto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dirty="0">
                <a:latin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a:latin typeface="Verdana" charset="0"/>
              </a:rPr>
              <a:t>+</a:t>
            </a:r>
          </a:p>
        </p:txBody>
      </p:sp>
      <p:cxnSp>
        <p:nvCxnSpPr>
          <p:cNvPr id="25" name="Form 20"/>
          <p:cNvCxnSpPr>
            <a:stCxn id="19" idx="2"/>
          </p:cNvCxnSpPr>
          <p:nvPr/>
        </p:nvCxnSpPr>
        <p:spPr>
          <a:xfrm rot="5400000" flipH="1" flipV="1">
            <a:off x="3737975" y="3510506"/>
            <a:ext cx="490919" cy="4822030"/>
          </a:xfrm>
          <a:prstGeom prst="bentConnector4">
            <a:avLst>
              <a:gd name="adj1" fmla="val -46566"/>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662815"/>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Instrumentos de procedimiento</a:t>
            </a:r>
          </a:p>
          <a:p>
            <a:pPr marL="361950" indent="-361950" fontAlgn="auto">
              <a:spcBef>
                <a:spcPts val="0"/>
              </a:spcBef>
              <a:spcAft>
                <a:spcPts val="0"/>
              </a:spcAft>
              <a:buFont typeface="Wingdings" pitchFamily="2" charset="2"/>
              <a:buChar char="§"/>
              <a:defRPr/>
            </a:pPr>
            <a:r>
              <a:rPr lang="es-ES" sz="1600" dirty="0">
                <a:latin typeface="Verdana"/>
              </a:rPr>
              <a:t>Conservación rápida</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Revelación de datos relativos al tráfico</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Registro y confiscación</a:t>
            </a:r>
          </a:p>
          <a:p>
            <a:pPr marL="361950" indent="-361950" fontAlgn="auto">
              <a:spcBef>
                <a:spcPts val="0"/>
              </a:spcBef>
              <a:spcAft>
                <a:spcPts val="0"/>
              </a:spcAft>
              <a:buFont typeface="Wingdings" pitchFamily="2" charset="2"/>
              <a:buChar char="§"/>
              <a:defRPr/>
            </a:pPr>
            <a:r>
              <a:rPr lang="es-ES" sz="1600" dirty="0">
                <a:latin typeface="Verdana"/>
              </a:rPr>
              <a:t>Orden de presentación</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Datos relativos al tráfico en tiempo real</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Interceptación de datos relativos al contenido</a:t>
            </a:r>
            <a:endParaRPr lang="es-ES" sz="16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s-ES" sz="1600" b="1" dirty="0">
                <a:solidFill>
                  <a:schemeClr val="tx1">
                    <a:lumMod val="65000"/>
                    <a:lumOff val="35000"/>
                  </a:schemeClr>
                </a:solidFill>
                <a:latin typeface="Verdana"/>
              </a:rPr>
              <a:t>Armonización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2800" b="1" dirty="0"/>
              <a:t>El Convenio de Budapest sobre la Ciberdelincuencia </a:t>
            </a:r>
            <a:br>
              <a:rPr sz="2800" dirty="0"/>
            </a:br>
            <a:r>
              <a:rPr lang="es-ES" altLang="sr-Latn-RS" sz="2800" b="1" dirty="0"/>
              <a:t>del Consejo de Europa</a:t>
            </a:r>
            <a:endParaRPr lang="es-ES" sz="28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5462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062924"/>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s-ES" sz="1900" b="1" dirty="0">
                <a:latin typeface="Verdana"/>
              </a:rPr>
              <a:t>Conducta delictiva</a:t>
            </a:r>
          </a:p>
          <a:p>
            <a:pPr marL="342900" indent="-342900" fontAlgn="auto">
              <a:spcBef>
                <a:spcPts val="0"/>
              </a:spcBef>
              <a:spcAft>
                <a:spcPts val="0"/>
              </a:spcAft>
              <a:buFont typeface="Wingdings" pitchFamily="2" charset="2"/>
              <a:buChar char="§"/>
              <a:defRPr/>
            </a:pPr>
            <a:r>
              <a:rPr lang="es-ES" sz="1600" dirty="0">
                <a:latin typeface="Verdana"/>
              </a:rPr>
              <a:t>Acceso ilícito</a:t>
            </a:r>
          </a:p>
          <a:p>
            <a:pPr marL="342900" indent="-342900" fontAlgn="auto">
              <a:spcBef>
                <a:spcPts val="0"/>
              </a:spcBef>
              <a:spcAft>
                <a:spcPts val="0"/>
              </a:spcAft>
              <a:buFont typeface="Wingdings" pitchFamily="2" charset="2"/>
              <a:buChar char="§"/>
              <a:defRPr/>
            </a:pPr>
            <a:r>
              <a:rPr lang="es-ES" sz="1600" dirty="0">
                <a:latin typeface="Verdana"/>
              </a:rPr>
              <a:t>Interceptación ilícita</a:t>
            </a:r>
          </a:p>
          <a:p>
            <a:pPr marL="342900" indent="-342900" fontAlgn="auto">
              <a:spcBef>
                <a:spcPts val="0"/>
              </a:spcBef>
              <a:spcAft>
                <a:spcPts val="0"/>
              </a:spcAft>
              <a:buFont typeface="Wingdings" pitchFamily="2" charset="2"/>
              <a:buChar char="§"/>
              <a:defRPr/>
            </a:pPr>
            <a:r>
              <a:rPr lang="es-ES" sz="1600" dirty="0">
                <a:latin typeface="Verdana"/>
              </a:rPr>
              <a:t>Ataques a la integridad de los datos</a:t>
            </a:r>
          </a:p>
          <a:p>
            <a:pPr marL="342900" indent="-342900" fontAlgn="auto">
              <a:spcBef>
                <a:spcPts val="0"/>
              </a:spcBef>
              <a:spcAft>
                <a:spcPts val="0"/>
              </a:spcAft>
              <a:buFont typeface="Wingdings" pitchFamily="2" charset="2"/>
              <a:buChar char="§"/>
              <a:defRPr/>
            </a:pPr>
            <a:r>
              <a:rPr lang="es-ES" sz="1600" dirty="0">
                <a:latin typeface="Verdana"/>
              </a:rPr>
              <a:t>Ataques a la integridad del sistema</a:t>
            </a:r>
          </a:p>
          <a:p>
            <a:pPr marL="342900" indent="-342900" fontAlgn="auto">
              <a:spcBef>
                <a:spcPts val="0"/>
              </a:spcBef>
              <a:spcAft>
                <a:spcPts val="0"/>
              </a:spcAft>
              <a:buFont typeface="Wingdings" pitchFamily="2" charset="2"/>
              <a:buChar char="§"/>
              <a:defRPr/>
            </a:pPr>
            <a:r>
              <a:rPr lang="es-ES" sz="1600" dirty="0">
                <a:latin typeface="Verdana"/>
              </a:rPr>
              <a:t>Abuso de los dispositivos</a:t>
            </a:r>
          </a:p>
          <a:p>
            <a:pPr marL="342900" indent="-342900" fontAlgn="auto">
              <a:spcBef>
                <a:spcPts val="0"/>
              </a:spcBef>
              <a:spcAft>
                <a:spcPts val="0"/>
              </a:spcAft>
              <a:buFont typeface="Wingdings" pitchFamily="2" charset="2"/>
              <a:buChar char="§"/>
              <a:defRPr/>
            </a:pPr>
            <a:r>
              <a:rPr lang="es-ES" sz="1600" dirty="0">
                <a:latin typeface="Verdana"/>
              </a:rPr>
              <a:t>Fraude y falsificación</a:t>
            </a:r>
          </a:p>
          <a:p>
            <a:pPr marL="342900" indent="-342900" fontAlgn="auto">
              <a:spcBef>
                <a:spcPts val="0"/>
              </a:spcBef>
              <a:spcAft>
                <a:spcPts val="0"/>
              </a:spcAft>
              <a:buFont typeface="Wingdings" pitchFamily="2" charset="2"/>
              <a:buChar char="§"/>
              <a:defRPr/>
            </a:pPr>
            <a:r>
              <a:rPr lang="es-ES" sz="1600" dirty="0">
                <a:latin typeface="Verdana"/>
              </a:rPr>
              <a:t>Pornografía infantil</a:t>
            </a:r>
          </a:p>
          <a:p>
            <a:pPr marL="342900" indent="-342900" fontAlgn="auto">
              <a:spcBef>
                <a:spcPts val="0"/>
              </a:spcBef>
              <a:spcAft>
                <a:spcPts val="0"/>
              </a:spcAft>
              <a:buFont typeface="Wingdings" pitchFamily="2" charset="2"/>
              <a:buChar char="§"/>
              <a:defRPr/>
            </a:pPr>
            <a:r>
              <a:rPr lang="es-ES" sz="1600" dirty="0">
                <a:latin typeface="Verdana"/>
              </a:rPr>
              <a:t>Delitos relacionados con DPI</a:t>
            </a:r>
            <a:endParaRPr lang="es-ES" sz="1600" dirty="0">
              <a:latin typeface="Verdana"/>
              <a:cs typeface="Verdana"/>
            </a:endParaRPr>
          </a:p>
          <a:p>
            <a:pPr marL="342900" indent="-342900" fontAlgn="auto">
              <a:spcBef>
                <a:spcPts val="0"/>
              </a:spcBef>
              <a:spcAft>
                <a:spcPts val="0"/>
              </a:spcAft>
              <a:buFont typeface="Wingdings" pitchFamily="2" charset="2"/>
              <a:buChar char="§"/>
              <a:defRPr/>
            </a:pPr>
            <a:r>
              <a:rPr lang="es-ES" sz="1600" dirty="0">
                <a:latin typeface="Verdana"/>
              </a:rPr>
              <a:t>Tentativa, complicidad e instigación</a:t>
            </a:r>
          </a:p>
          <a:p>
            <a:pPr marL="342900" indent="-342900" fontAlgn="auto">
              <a:spcBef>
                <a:spcPts val="0"/>
              </a:spcBef>
              <a:spcAft>
                <a:spcPts val="0"/>
              </a:spcAft>
              <a:buFont typeface="Wingdings" pitchFamily="2" charset="2"/>
              <a:buChar char="§"/>
              <a:defRPr/>
            </a:pPr>
            <a:r>
              <a:rPr lang="es-ES" sz="1600" dirty="0">
                <a:latin typeface="Verdana"/>
              </a:rPr>
              <a:t>Responsabilidad de las personas jurídicas</a:t>
            </a:r>
          </a:p>
        </p:txBody>
      </p:sp>
      <p:sp>
        <p:nvSpPr>
          <p:cNvPr id="21" name="Textfeld 4"/>
          <p:cNvSpPr txBox="1"/>
          <p:nvPr/>
        </p:nvSpPr>
        <p:spPr>
          <a:xfrm>
            <a:off x="6394447" y="988127"/>
            <a:ext cx="2570163" cy="5355312"/>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Cooperación Internacional</a:t>
            </a:r>
          </a:p>
          <a:p>
            <a:pPr marL="361950" indent="-361950" fontAlgn="auto">
              <a:spcBef>
                <a:spcPts val="0"/>
              </a:spcBef>
              <a:spcAft>
                <a:spcPts val="0"/>
              </a:spcAft>
              <a:buFont typeface="Wingdings" pitchFamily="2" charset="2"/>
              <a:buChar char="§"/>
              <a:defRPr/>
            </a:pPr>
            <a:r>
              <a:rPr lang="es-ES" sz="1400" dirty="0">
                <a:latin typeface="Verdana"/>
              </a:rPr>
              <a:t>Extradición</a:t>
            </a:r>
          </a:p>
          <a:p>
            <a:pPr marL="361950" indent="-361950" fontAlgn="auto">
              <a:spcBef>
                <a:spcPts val="0"/>
              </a:spcBef>
              <a:spcAft>
                <a:spcPts val="0"/>
              </a:spcAft>
              <a:buFont typeface="Wingdings" pitchFamily="2" charset="2"/>
              <a:buChar char="§"/>
              <a:defRPr/>
            </a:pPr>
            <a:r>
              <a:rPr lang="es-ES" sz="1400" dirty="0">
                <a:latin typeface="Verdana"/>
              </a:rPr>
              <a:t>Asistencia jurídica mutua</a:t>
            </a:r>
          </a:p>
          <a:p>
            <a:pPr marL="361950" indent="-361950" fontAlgn="auto">
              <a:spcBef>
                <a:spcPts val="0"/>
              </a:spcBef>
              <a:spcAft>
                <a:spcPts val="0"/>
              </a:spcAft>
              <a:buFont typeface="Wingdings" pitchFamily="2" charset="2"/>
              <a:buChar char="§"/>
              <a:defRPr/>
            </a:pPr>
            <a:r>
              <a:rPr lang="es-ES" sz="1400" dirty="0">
                <a:latin typeface="Verdana"/>
              </a:rPr>
              <a:t>Información espontánea</a:t>
            </a:r>
          </a:p>
          <a:p>
            <a:pPr marL="361950" indent="-361950" fontAlgn="auto">
              <a:spcBef>
                <a:spcPts val="0"/>
              </a:spcBef>
              <a:spcAft>
                <a:spcPts val="0"/>
              </a:spcAft>
              <a:buFont typeface="Wingdings" pitchFamily="2" charset="2"/>
              <a:buChar char="§"/>
              <a:defRPr/>
            </a:pPr>
            <a:r>
              <a:rPr lang="es-ES" sz="1400" dirty="0">
                <a:latin typeface="Verdana"/>
              </a:rPr>
              <a:t>Conservación rápida</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Revelación rápida de datos relativos al tráfico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acceso</a:t>
            </a:r>
          </a:p>
          <a:p>
            <a:pPr marL="361950" indent="-361950">
              <a:buFont typeface="Wingdings" pitchFamily="2" charset="2"/>
              <a:buChar char="§"/>
              <a:defRPr/>
            </a:pPr>
            <a:r>
              <a:rPr lang="es-ES" sz="1400" dirty="0">
                <a:latin typeface="Verdana"/>
              </a:rPr>
              <a:t>Acceso transfronterizo</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Asistencia jurídica mutua para datos relativos al tráfico en tiempo real</a:t>
            </a:r>
          </a:p>
          <a:p>
            <a:pPr marL="361950" indent="-361950" fontAlgn="auto">
              <a:spcBef>
                <a:spcPts val="0"/>
              </a:spcBef>
              <a:spcAft>
                <a:spcPts val="0"/>
              </a:spcAft>
              <a:buFont typeface="Wingdings" pitchFamily="2" charset="2"/>
              <a:buChar char="§"/>
              <a:defRPr/>
            </a:pPr>
            <a:r>
              <a:rPr lang="es-ES" sz="1400" dirty="0">
                <a:latin typeface="Verdana"/>
              </a:rPr>
              <a:t>Asistencia jurídica mutua para la interceptación</a:t>
            </a:r>
            <a:endParaRPr lang="es-ES" sz="1400" dirty="0">
              <a:latin typeface="Verdana"/>
              <a:cs typeface="Verdana"/>
            </a:endParaRPr>
          </a:p>
          <a:p>
            <a:pPr marL="361950" indent="-361950" fontAlgn="auto">
              <a:spcBef>
                <a:spcPts val="0"/>
              </a:spcBef>
              <a:spcAft>
                <a:spcPts val="0"/>
              </a:spcAft>
              <a:buFont typeface="Wingdings" pitchFamily="2" charset="2"/>
              <a:buChar char="§"/>
              <a:defRPr/>
            </a:pPr>
            <a:r>
              <a:rPr lang="es-ES" sz="1400" dirty="0">
                <a:latin typeface="Verdana"/>
              </a:rPr>
              <a:t>Puntos de contacto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dirty="0">
                <a:latin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es-ES" sz="4400" b="1">
                <a:latin typeface="Verdana" charset="0"/>
              </a:rPr>
              <a:t>+</a:t>
            </a:r>
          </a:p>
        </p:txBody>
      </p:sp>
      <p:cxnSp>
        <p:nvCxnSpPr>
          <p:cNvPr id="25" name="Form 20"/>
          <p:cNvCxnSpPr>
            <a:stCxn id="19" idx="2"/>
          </p:cNvCxnSpPr>
          <p:nvPr/>
        </p:nvCxnSpPr>
        <p:spPr>
          <a:xfrm rot="5400000" flipH="1" flipV="1">
            <a:off x="3737975" y="3510506"/>
            <a:ext cx="490919" cy="4822030"/>
          </a:xfrm>
          <a:prstGeom prst="bentConnector4">
            <a:avLst>
              <a:gd name="adj1" fmla="val -46566"/>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662815"/>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s-ES" sz="1900" b="1" dirty="0">
                <a:latin typeface="Verdana"/>
              </a:rPr>
              <a:t>Instrumentos de procedimiento</a:t>
            </a:r>
          </a:p>
          <a:p>
            <a:pPr marL="361950" indent="-361950" fontAlgn="auto">
              <a:spcBef>
                <a:spcPts val="0"/>
              </a:spcBef>
              <a:spcAft>
                <a:spcPts val="0"/>
              </a:spcAft>
              <a:buFont typeface="Wingdings" pitchFamily="2" charset="2"/>
              <a:buChar char="§"/>
              <a:defRPr/>
            </a:pPr>
            <a:r>
              <a:rPr lang="es-ES" sz="1600" dirty="0">
                <a:latin typeface="Verdana"/>
              </a:rPr>
              <a:t>Conservación rápida</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Revelación de datos relativos al tráfico</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Registro y confiscación</a:t>
            </a:r>
          </a:p>
          <a:p>
            <a:pPr marL="361950" indent="-361950" fontAlgn="auto">
              <a:spcBef>
                <a:spcPts val="0"/>
              </a:spcBef>
              <a:spcAft>
                <a:spcPts val="0"/>
              </a:spcAft>
              <a:buFont typeface="Wingdings" pitchFamily="2" charset="2"/>
              <a:buChar char="§"/>
              <a:defRPr/>
            </a:pPr>
            <a:r>
              <a:rPr lang="es-ES" sz="1600" dirty="0">
                <a:latin typeface="Verdana"/>
              </a:rPr>
              <a:t>Orden de presentación</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Datos relativos al tráfico en tiempo real</a:t>
            </a:r>
            <a:endParaRPr lang="es-ES" sz="1600" dirty="0">
              <a:latin typeface="Verdana"/>
              <a:cs typeface="Verdana"/>
            </a:endParaRPr>
          </a:p>
          <a:p>
            <a:pPr marL="361950" indent="-361950" fontAlgn="auto">
              <a:spcBef>
                <a:spcPts val="0"/>
              </a:spcBef>
              <a:spcAft>
                <a:spcPts val="0"/>
              </a:spcAft>
              <a:buFont typeface="Wingdings" pitchFamily="2" charset="2"/>
              <a:buChar char="§"/>
              <a:defRPr/>
            </a:pPr>
            <a:r>
              <a:rPr lang="es-ES" sz="1600" dirty="0">
                <a:latin typeface="Verdana"/>
              </a:rPr>
              <a:t>Interceptación de datos relativos al contenido</a:t>
            </a:r>
            <a:endParaRPr lang="es-ES" sz="16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s-ES" sz="1600" b="1" dirty="0">
                <a:solidFill>
                  <a:schemeClr val="tx1">
                    <a:lumMod val="65000"/>
                    <a:lumOff val="35000"/>
                  </a:schemeClr>
                </a:solidFill>
                <a:latin typeface="Verdana"/>
              </a:rPr>
              <a:t>Armonización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2800" b="1" dirty="0"/>
              <a:t>El Convenio de Budapest sobre la Ciberdelincuencia </a:t>
            </a:r>
            <a:br>
              <a:rPr sz="2800" dirty="0"/>
            </a:br>
            <a:r>
              <a:rPr lang="es-ES" altLang="sr-Latn-RS" sz="2800" b="1" dirty="0"/>
              <a:t>del Consejo de Europa</a:t>
            </a:r>
            <a:endParaRPr lang="es-ES" sz="28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417162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s-ES" sz="3200" b="1" dirty="0"/>
              <a:t>Parte 3</a:t>
            </a:r>
          </a:p>
          <a:p>
            <a:pPr algn="ctr" eaLnBrk="1" hangingPunct="1">
              <a:lnSpc>
                <a:spcPct val="80000"/>
              </a:lnSpc>
            </a:pPr>
            <a:br/>
            <a:r>
              <a:rPr lang="es-ES" sz="3200" b="1" dirty="0"/>
              <a:t>Enfoques relativos a la cooperación internacional oficial – otros tratados y mecanismos</a:t>
            </a:r>
            <a:endParaRPr lang="es-ES" sz="3200" dirty="0"/>
          </a:p>
        </p:txBody>
      </p:sp>
    </p:spTree>
    <p:extLst>
      <p:ext uri="{BB962C8B-B14F-4D97-AF65-F5344CB8AC3E}">
        <p14:creationId xmlns:p14="http://schemas.microsoft.com/office/powerpoint/2010/main"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Visión general de mecanismos mundiales y regionales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653114" cy="5016758"/>
          </a:xfrm>
          <a:prstGeom prst="rect">
            <a:avLst/>
          </a:prstGeom>
        </p:spPr>
        <p:txBody>
          <a:bodyPr wrap="square">
            <a:spAutoFit/>
          </a:bodyPr>
          <a:lstStyle/>
          <a:p>
            <a:pPr marL="342900" indent="-342900">
              <a:buFont typeface="Wingdings" pitchFamily="2" charset="2"/>
              <a:buChar char="Ø"/>
            </a:pPr>
            <a:r>
              <a:rPr lang="es-ES" sz="2000" dirty="0"/>
              <a:t>Convención de las Naciones Unidas contra la Delincuencia Organizada Transnacional (</a:t>
            </a:r>
            <a:r>
              <a:rPr lang="es-ES" sz="2000" b="1" dirty="0"/>
              <a:t>Convención de Palermo</a:t>
            </a:r>
            <a:r>
              <a:rPr lang="es-ES" sz="2000" dirty="0"/>
              <a:t>)</a:t>
            </a:r>
          </a:p>
          <a:p>
            <a:pPr marL="342900" indent="-342900">
              <a:buFont typeface="Wingdings" pitchFamily="2" charset="2"/>
              <a:buChar char="Ø"/>
            </a:pPr>
            <a:endParaRPr lang="es-ES" sz="2000" dirty="0"/>
          </a:p>
          <a:p>
            <a:pPr marL="342900" indent="-342900">
              <a:buFont typeface="Wingdings" pitchFamily="2" charset="2"/>
              <a:buChar char="Ø"/>
            </a:pPr>
            <a:r>
              <a:rPr lang="es-ES" sz="2000" dirty="0"/>
              <a:t>Convención de las Naciones Unidas contra la Corrupción (</a:t>
            </a:r>
            <a:r>
              <a:rPr lang="es-ES" sz="2000" b="1" dirty="0"/>
              <a:t>Convención contra la Corrupción</a:t>
            </a:r>
            <a:r>
              <a:rPr lang="es-ES" sz="2000" dirty="0"/>
              <a:t>)</a:t>
            </a:r>
          </a:p>
          <a:p>
            <a:pPr marL="342900" indent="-342900">
              <a:buFont typeface="Wingdings" pitchFamily="2" charset="2"/>
              <a:buChar char="Ø"/>
            </a:pPr>
            <a:endParaRPr lang="es-ES" sz="2000" dirty="0"/>
          </a:p>
          <a:p>
            <a:pPr marL="342900" indent="-342900">
              <a:buFont typeface="Wingdings" pitchFamily="2" charset="2"/>
              <a:buChar char="Ø"/>
            </a:pPr>
            <a:r>
              <a:rPr lang="es-ES" sz="2000" dirty="0"/>
              <a:t>Convenio de Asistencia Judicial en Materia Penal del Consejo de Europa</a:t>
            </a:r>
          </a:p>
          <a:p>
            <a:pPr marL="342900" indent="-342900">
              <a:buFont typeface="Wingdings" pitchFamily="2" charset="2"/>
              <a:buChar char="Ø"/>
            </a:pPr>
            <a:endParaRPr lang="es-ES" sz="2000" dirty="0"/>
          </a:p>
          <a:p>
            <a:pPr marL="342900" indent="-342900">
              <a:buFont typeface="Wingdings" pitchFamily="2" charset="2"/>
              <a:buChar char="Ø"/>
            </a:pPr>
            <a:r>
              <a:rPr lang="es-ES" sz="2000" dirty="0"/>
              <a:t>Otros mecanismos regionales (Unión Africana, ASEAN, Commonwealth, OEA, etc.)</a:t>
            </a:r>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Convención de Palermo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es-ES" sz="2200" dirty="0"/>
              <a:t>Año de la firma: 2000</a:t>
            </a:r>
          </a:p>
          <a:p>
            <a:pPr marL="342900" indent="-342900">
              <a:buFont typeface="Wingdings" pitchFamily="2" charset="2"/>
              <a:buChar char="Ø"/>
            </a:pPr>
            <a:endParaRPr lang="es-ES" sz="2200" dirty="0"/>
          </a:p>
          <a:p>
            <a:pPr marL="342900" indent="-342900">
              <a:buFont typeface="Wingdings" pitchFamily="2" charset="2"/>
              <a:buChar char="Ø"/>
            </a:pPr>
            <a:r>
              <a:rPr lang="es-ES" sz="2200" dirty="0"/>
              <a:t>Entrada en vigor: 2003</a:t>
            </a:r>
          </a:p>
          <a:p>
            <a:pPr marL="342900" indent="-342900">
              <a:buFont typeface="Wingdings" pitchFamily="2" charset="2"/>
              <a:buChar char="Ø"/>
            </a:pPr>
            <a:endParaRPr lang="es-ES" sz="2200" dirty="0"/>
          </a:p>
          <a:p>
            <a:pPr marL="342900" indent="-342900">
              <a:buFont typeface="Wingdings" pitchFamily="2" charset="2"/>
              <a:buChar char="Ø"/>
            </a:pPr>
            <a:r>
              <a:rPr lang="es-ES" sz="2200" dirty="0"/>
              <a:t>Número de firmantes: 147</a:t>
            </a:r>
          </a:p>
          <a:p>
            <a:pPr marL="342900" indent="-342900">
              <a:buFont typeface="Wingdings" pitchFamily="2" charset="2"/>
              <a:buChar char="Ø"/>
            </a:pPr>
            <a:endParaRPr lang="es-ES" sz="2200" dirty="0"/>
          </a:p>
          <a:p>
            <a:pPr marL="342900" indent="-342900" algn="just">
              <a:buFont typeface="Wingdings" pitchFamily="2" charset="2"/>
              <a:buChar char="Ø"/>
            </a:pPr>
            <a:r>
              <a:rPr lang="es-ES" sz="2200" dirty="0"/>
              <a:t>Propósito: promover la cooperación para prevenir y combatir más eficazmente la delincuencia organizada transnacional</a:t>
            </a:r>
          </a:p>
          <a:p>
            <a:pPr algn="just"/>
            <a:endParaRPr lang="es-ES"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3816429"/>
          </a:xfrm>
          <a:prstGeom prst="rect">
            <a:avLst/>
          </a:prstGeom>
        </p:spPr>
        <p:txBody>
          <a:bodyPr>
            <a:spAutoFit/>
          </a:bodyPr>
          <a:lstStyle/>
          <a:p>
            <a:pPr marL="342900" indent="-342900">
              <a:buFont typeface="Wingdings" pitchFamily="2" charset="2"/>
              <a:buChar char="ü"/>
            </a:pPr>
            <a:r>
              <a:rPr lang="es-ES" sz="2200" dirty="0"/>
              <a:t>Permite la cooperación internacional para los delitos transnacionales en los que intervienen grupos delictivos organizados:</a:t>
            </a:r>
          </a:p>
          <a:p>
            <a:pPr marL="800100" lvl="1" indent="-342900">
              <a:buFont typeface="Wingdings" pitchFamily="2" charset="2"/>
              <a:buChar char="ü"/>
            </a:pPr>
            <a:endParaRPr lang="es-ES" sz="2200" dirty="0"/>
          </a:p>
          <a:p>
            <a:pPr marL="800100" lvl="1" indent="-342900">
              <a:buFont typeface="Wingdings" pitchFamily="2" charset="2"/>
              <a:buChar char="ü"/>
            </a:pPr>
            <a:r>
              <a:rPr lang="es-ES" sz="2200" dirty="0"/>
              <a:t>Delitos graves (pena mínima de 4 años)</a:t>
            </a:r>
          </a:p>
          <a:p>
            <a:pPr lvl="1" algn="ctr"/>
            <a:r>
              <a:rPr lang="es-ES" sz="2200" dirty="0"/>
              <a:t>+</a:t>
            </a:r>
          </a:p>
          <a:p>
            <a:pPr lvl="1" algn="ctr"/>
            <a:endParaRPr lang="es-ES" sz="2200" dirty="0"/>
          </a:p>
          <a:p>
            <a:pPr marL="800100" lvl="1" indent="-342900">
              <a:buFont typeface="Wingdings" pitchFamily="2" charset="2"/>
              <a:buChar char="ü"/>
            </a:pPr>
            <a:r>
              <a:rPr lang="es-ES" sz="2200" dirty="0"/>
              <a:t>Delitos tipificados en la Convención</a:t>
            </a:r>
          </a:p>
        </p:txBody>
      </p:sp>
    </p:spTree>
    <p:extLst>
      <p:ext uri="{BB962C8B-B14F-4D97-AF65-F5344CB8AC3E}">
        <p14:creationId xmlns:p14="http://schemas.microsoft.com/office/powerpoint/2010/main"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Convención de Palermo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5509200"/>
          </a:xfrm>
          <a:prstGeom prst="rect">
            <a:avLst/>
          </a:prstGeom>
        </p:spPr>
        <p:txBody>
          <a:bodyPr wrap="square">
            <a:spAutoFit/>
          </a:bodyPr>
          <a:lstStyle/>
          <a:p>
            <a:pPr marL="342900" indent="-342900">
              <a:buFont typeface="Wingdings" pitchFamily="2" charset="2"/>
              <a:buChar char="Ø"/>
            </a:pPr>
            <a:r>
              <a:rPr lang="es-ES" sz="2200" b="1" dirty="0"/>
              <a:t>Delitos:</a:t>
            </a:r>
          </a:p>
          <a:p>
            <a:pPr marL="800100" lvl="1" indent="-342900">
              <a:buFont typeface="Wingdings" pitchFamily="2" charset="2"/>
              <a:buChar char="Ø"/>
            </a:pPr>
            <a:r>
              <a:rPr lang="es-ES" sz="2200" dirty="0"/>
              <a:t>Participación en un grupo delictivo organizado</a:t>
            </a:r>
          </a:p>
          <a:p>
            <a:pPr marL="800100" lvl="1" indent="-342900">
              <a:buFont typeface="Wingdings" pitchFamily="2" charset="2"/>
              <a:buChar char="Ø"/>
            </a:pPr>
            <a:r>
              <a:rPr lang="es-ES" sz="2200" dirty="0"/>
              <a:t>Blanqueo del producto del delito</a:t>
            </a:r>
          </a:p>
          <a:p>
            <a:pPr marL="800100" lvl="1" indent="-342900">
              <a:buFont typeface="Wingdings" pitchFamily="2" charset="2"/>
              <a:buChar char="Ø"/>
            </a:pPr>
            <a:r>
              <a:rPr lang="es-ES" sz="2200" dirty="0"/>
              <a:t>Corrupción </a:t>
            </a:r>
          </a:p>
          <a:p>
            <a:pPr marL="800100" lvl="1" indent="-342900">
              <a:buFont typeface="Wingdings" pitchFamily="2" charset="2"/>
              <a:buChar char="Ø"/>
            </a:pPr>
            <a:r>
              <a:rPr lang="es-ES" sz="2200" dirty="0"/>
              <a:t>Obstrucción a la justicia</a:t>
            </a:r>
          </a:p>
          <a:p>
            <a:pPr marL="800100" lvl="1" indent="-342900">
              <a:buFont typeface="Wingdings" pitchFamily="2" charset="2"/>
              <a:buChar char="Ø"/>
            </a:pPr>
            <a:endParaRPr lang="es-ES" sz="2200" dirty="0"/>
          </a:p>
          <a:p>
            <a:pPr marL="342900" indent="-342900">
              <a:buFont typeface="Wingdings" pitchFamily="2" charset="2"/>
              <a:buChar char="ü"/>
            </a:pPr>
            <a:r>
              <a:rPr lang="es-ES" sz="2200" b="1" dirty="0"/>
              <a:t>Facultades procesales:</a:t>
            </a:r>
          </a:p>
          <a:p>
            <a:pPr marL="800100" lvl="1" indent="-342900">
              <a:buFont typeface="Wingdings" pitchFamily="2" charset="2"/>
              <a:buChar char="ü"/>
            </a:pPr>
            <a:r>
              <a:rPr lang="es-ES" sz="2200" dirty="0"/>
              <a:t>Proceso, fallo y sanciones</a:t>
            </a:r>
          </a:p>
          <a:p>
            <a:pPr marL="800100" lvl="1" indent="-342900">
              <a:buFont typeface="Wingdings" pitchFamily="2" charset="2"/>
              <a:buChar char="ü"/>
            </a:pPr>
            <a:r>
              <a:rPr lang="es-ES" sz="2200" dirty="0"/>
              <a:t>Decomiso y confiscación</a:t>
            </a:r>
          </a:p>
          <a:p>
            <a:pPr marL="800100" lvl="1" indent="-342900">
              <a:buFont typeface="Wingdings" pitchFamily="2" charset="2"/>
              <a:buChar char="ü"/>
            </a:pPr>
            <a:r>
              <a:rPr lang="es-ES" sz="2200" dirty="0"/>
              <a:t>Disposición del producto del delito</a:t>
            </a:r>
          </a:p>
          <a:p>
            <a:pPr marL="342900" indent="-342900">
              <a:buFont typeface="Wingdings" pitchFamily="2" charset="2"/>
              <a:buChar char="ü"/>
            </a:pPr>
            <a:endParaRPr lang="es-ES" sz="2200" dirty="0"/>
          </a:p>
          <a:p>
            <a:pPr marL="342900" indent="-342900">
              <a:buFont typeface="Wingdings" pitchFamily="2" charset="2"/>
              <a:buChar char="ü"/>
            </a:pPr>
            <a:r>
              <a:rPr lang="es-ES" sz="2200" b="1" dirty="0"/>
              <a:t>Extradición</a:t>
            </a:r>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5509200"/>
          </a:xfrm>
          <a:prstGeom prst="rect">
            <a:avLst/>
          </a:prstGeom>
        </p:spPr>
        <p:txBody>
          <a:bodyPr wrap="square">
            <a:spAutoFit/>
          </a:bodyPr>
          <a:lstStyle/>
          <a:p>
            <a:pPr marL="342900" indent="-342900">
              <a:buFont typeface="Wingdings" pitchFamily="2" charset="2"/>
              <a:buChar char="ü"/>
            </a:pPr>
            <a:r>
              <a:rPr lang="es-ES" sz="2200" b="1" dirty="0"/>
              <a:t>Asistencia mutua:</a:t>
            </a:r>
          </a:p>
          <a:p>
            <a:pPr marL="1257300" lvl="2" indent="-342900">
              <a:buFont typeface="Wingdings" pitchFamily="2" charset="2"/>
              <a:buChar char="ü"/>
            </a:pPr>
            <a:r>
              <a:rPr lang="es-ES" sz="2200" dirty="0"/>
              <a:t>Recibir testimonios o tomar declaraciones</a:t>
            </a:r>
          </a:p>
          <a:p>
            <a:pPr marL="1257300" lvl="2" indent="-342900">
              <a:buFont typeface="Wingdings" pitchFamily="2" charset="2"/>
              <a:buChar char="ü"/>
            </a:pPr>
            <a:r>
              <a:rPr lang="es-ES" sz="2200" dirty="0"/>
              <a:t>Notificaciones</a:t>
            </a:r>
          </a:p>
          <a:p>
            <a:pPr marL="1257300" lvl="2" indent="-342900">
              <a:buFont typeface="Wingdings" pitchFamily="2" charset="2"/>
              <a:buChar char="ü"/>
            </a:pPr>
            <a:r>
              <a:rPr lang="es-ES" sz="2200" dirty="0"/>
              <a:t>Ejecución de registros, confiscaciones y embargos</a:t>
            </a:r>
          </a:p>
          <a:p>
            <a:pPr marL="1257300" lvl="2" indent="-342900">
              <a:buFont typeface="Wingdings" pitchFamily="2" charset="2"/>
              <a:buChar char="ü"/>
            </a:pPr>
            <a:r>
              <a:rPr lang="es-ES" sz="2200" dirty="0"/>
              <a:t>Examinar objetos y lugares</a:t>
            </a:r>
          </a:p>
          <a:p>
            <a:pPr marL="1257300" lvl="2" indent="-342900">
              <a:buFont typeface="Wingdings" pitchFamily="2" charset="2"/>
              <a:buChar char="ü"/>
            </a:pPr>
            <a:r>
              <a:rPr lang="es-ES" sz="2200" dirty="0"/>
              <a:t>Proporcionar información, pruebas y evaluaciones</a:t>
            </a:r>
          </a:p>
          <a:p>
            <a:pPr marL="1257300" lvl="2" indent="-342900">
              <a:buFont typeface="Wingdings" pitchFamily="2" charset="2"/>
              <a:buChar char="ü"/>
            </a:pPr>
            <a:r>
              <a:rPr lang="es-ES" sz="2200" dirty="0"/>
              <a:t>Proporcionar registros</a:t>
            </a:r>
          </a:p>
          <a:p>
            <a:pPr marL="1257300" lvl="2" indent="-342900">
              <a:buFont typeface="Wingdings" pitchFamily="2" charset="2"/>
              <a:buChar char="ü"/>
            </a:pPr>
            <a:r>
              <a:rPr lang="es-ES" sz="2200" dirty="0"/>
              <a:t>Identificación o rastreo de productos e instrumentos del delito</a:t>
            </a:r>
          </a:p>
          <a:p>
            <a:pPr marL="1257300" lvl="2" indent="-342900">
              <a:buFont typeface="Wingdings" pitchFamily="2" charset="2"/>
              <a:buChar char="ü"/>
            </a:pPr>
            <a:r>
              <a:rPr lang="es-ES" sz="2200" dirty="0"/>
              <a:t>Otro tipo de asistencia que no sea contraria al derecho interno</a:t>
            </a:r>
          </a:p>
          <a:p>
            <a:pPr lvl="1"/>
            <a:endParaRPr lang="es-ES" sz="2200" dirty="0"/>
          </a:p>
        </p:txBody>
      </p:sp>
    </p:spTree>
    <p:extLst>
      <p:ext uri="{BB962C8B-B14F-4D97-AF65-F5344CB8AC3E}">
        <p14:creationId xmlns:p14="http://schemas.microsoft.com/office/powerpoint/2010/main"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es-ES" sz="2000" b="1" dirty="0"/>
              <a:t>Parte 1</a:t>
            </a:r>
          </a:p>
          <a:p>
            <a:pPr marL="342900" indent="-342900" algn="just" eaLnBrk="1" hangingPunct="1">
              <a:buFont typeface="Wingdings" pitchFamily="2" charset="2"/>
              <a:buChar char="ü"/>
            </a:pPr>
            <a:r>
              <a:rPr lang="es-ES" sz="2000" i="1" dirty="0"/>
              <a:t>Repaso sobre ciberdelincuencia y pruebas electrónicas</a:t>
            </a:r>
          </a:p>
          <a:p>
            <a:pPr marL="0" indent="0" algn="just" eaLnBrk="1" hangingPunct="1">
              <a:buNone/>
            </a:pPr>
            <a:endParaRPr lang="es-ES" sz="2000" dirty="0"/>
          </a:p>
          <a:p>
            <a:pPr marL="342900" indent="-342900" algn="just" eaLnBrk="1" hangingPunct="1">
              <a:buFont typeface="Wingdings" pitchFamily="2" charset="2"/>
              <a:buChar char="Ø"/>
            </a:pPr>
            <a:r>
              <a:rPr lang="es-ES" sz="2000" b="1" dirty="0"/>
              <a:t>Parte 3</a:t>
            </a:r>
          </a:p>
          <a:p>
            <a:pPr marL="342900" indent="-342900" algn="just">
              <a:buFont typeface="Wingdings" pitchFamily="2" charset="2"/>
              <a:buChar char="ü"/>
            </a:pPr>
            <a:r>
              <a:rPr lang="es-ES" sz="2000" i="1" dirty="0"/>
              <a:t>Visión general del Convenio de Budapest </a:t>
            </a:r>
          </a:p>
          <a:p>
            <a:pPr algn="just"/>
            <a:endParaRPr lang="es-ES" sz="2000" i="1" dirty="0"/>
          </a:p>
          <a:p>
            <a:pPr marL="342900" indent="-342900" algn="just" eaLnBrk="1" hangingPunct="1">
              <a:buFont typeface="Wingdings" pitchFamily="2" charset="2"/>
              <a:buChar char="Ø"/>
            </a:pPr>
            <a:r>
              <a:rPr lang="es-ES" sz="2000" b="1" dirty="0"/>
              <a:t>Parte 2</a:t>
            </a:r>
          </a:p>
          <a:p>
            <a:pPr marL="342900" indent="-342900" algn="just" eaLnBrk="1" hangingPunct="1">
              <a:buFont typeface="Wingdings" pitchFamily="2" charset="2"/>
              <a:buChar char="ü"/>
            </a:pPr>
            <a:r>
              <a:rPr lang="es-ES" sz="2000" i="1" dirty="0"/>
              <a:t>Enfoques relativos a la cooperación internacional oficial</a:t>
            </a:r>
          </a:p>
          <a:p>
            <a:pPr marL="0" indent="0" algn="just" eaLnBrk="1" hangingPunct="1">
              <a:buNone/>
            </a:pPr>
            <a:endParaRPr lang="es-ES" sz="2000"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es-ES" sz="2000" b="1" dirty="0"/>
              <a:t>Parte 4</a:t>
            </a:r>
          </a:p>
          <a:p>
            <a:pPr marL="342900" indent="-342900" algn="just">
              <a:lnSpc>
                <a:spcPct val="80000"/>
              </a:lnSpc>
              <a:buFont typeface="Wingdings" pitchFamily="2" charset="2"/>
              <a:buChar char="ü"/>
            </a:pPr>
            <a:r>
              <a:rPr lang="es-ES" sz="2000" i="1" dirty="0"/>
              <a:t>Visión general del Segundo Protocolo Adicional </a:t>
            </a:r>
          </a:p>
          <a:p>
            <a:pPr marL="0" indent="0" algn="just" eaLnBrk="1" hangingPunct="1">
              <a:lnSpc>
                <a:spcPct val="80000"/>
              </a:lnSpc>
              <a:buNone/>
            </a:pPr>
            <a:endParaRPr lang="es-ES" sz="2000" dirty="0"/>
          </a:p>
          <a:p>
            <a:pPr marL="342900" indent="-342900" algn="just" eaLnBrk="1" hangingPunct="1">
              <a:lnSpc>
                <a:spcPct val="80000"/>
              </a:lnSpc>
              <a:buFont typeface="Wingdings" pitchFamily="2" charset="2"/>
              <a:buChar char="Ø"/>
            </a:pPr>
            <a:r>
              <a:rPr lang="es-ES" sz="2000" b="1" dirty="0"/>
              <a:t>Parte 5</a:t>
            </a:r>
          </a:p>
          <a:p>
            <a:pPr marL="342900" indent="-342900" algn="just">
              <a:lnSpc>
                <a:spcPct val="80000"/>
              </a:lnSpc>
              <a:buFont typeface="Wingdings" pitchFamily="2" charset="2"/>
              <a:buChar char="ü"/>
            </a:pPr>
            <a:r>
              <a:rPr lang="es-ES" sz="2000" i="1" dirty="0"/>
              <a:t>Resumen</a:t>
            </a:r>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Convención contra la Corrupción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es-ES" sz="2400" dirty="0"/>
              <a:t>Año de la firma: 2003</a:t>
            </a:r>
          </a:p>
          <a:p>
            <a:pPr marL="342900" indent="-342900">
              <a:buFont typeface="Wingdings" pitchFamily="2" charset="2"/>
              <a:buChar char="Ø"/>
            </a:pPr>
            <a:endParaRPr lang="es-ES" sz="2400" dirty="0"/>
          </a:p>
          <a:p>
            <a:pPr marL="342900" indent="-342900">
              <a:buFont typeface="Wingdings" pitchFamily="2" charset="2"/>
              <a:buChar char="Ø"/>
            </a:pPr>
            <a:r>
              <a:rPr lang="es-ES" sz="2400" dirty="0"/>
              <a:t>Entrada en vigor: 2005</a:t>
            </a:r>
          </a:p>
          <a:p>
            <a:pPr marL="342900" indent="-342900">
              <a:buFont typeface="Wingdings" pitchFamily="2" charset="2"/>
              <a:buChar char="Ø"/>
            </a:pPr>
            <a:endParaRPr lang="es-ES" sz="2400" dirty="0"/>
          </a:p>
          <a:p>
            <a:pPr marL="342900" indent="-342900">
              <a:buFont typeface="Wingdings" pitchFamily="2" charset="2"/>
              <a:buChar char="Ø"/>
            </a:pPr>
            <a:r>
              <a:rPr lang="es-ES" sz="2400" dirty="0"/>
              <a:t>Número de firmantes: 140</a:t>
            </a:r>
          </a:p>
          <a:p>
            <a:pPr marL="342900" indent="-342900">
              <a:buFont typeface="Wingdings" pitchFamily="2" charset="2"/>
              <a:buChar char="Ø"/>
            </a:pPr>
            <a:endParaRPr lang="es-ES" sz="2400" dirty="0"/>
          </a:p>
          <a:p>
            <a:pPr marL="342900" indent="-342900" algn="just">
              <a:buFont typeface="Wingdings" pitchFamily="2" charset="2"/>
              <a:buChar char="Ø"/>
            </a:pPr>
            <a:r>
              <a:rPr lang="es-ES" sz="2400" dirty="0"/>
              <a:t>Entre sus propósitos está el de promover, facilitar y apoyar la cooperación internacional y la asistencia técnica en la prevención y la lucha contra la corrupción</a:t>
            </a:r>
          </a:p>
          <a:p>
            <a:pPr algn="just"/>
            <a:endParaRPr lang="es-ES" sz="2400" dirty="0"/>
          </a:p>
          <a:p>
            <a:endParaRPr lang="es-ES"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es-ES" sz="2400" dirty="0"/>
              <a:t>Permite la cooperación internacional para los delitos tipificados en la Convención</a:t>
            </a:r>
          </a:p>
        </p:txBody>
      </p:sp>
    </p:spTree>
    <p:extLst>
      <p:ext uri="{BB962C8B-B14F-4D97-AF65-F5344CB8AC3E}">
        <p14:creationId xmlns:p14="http://schemas.microsoft.com/office/powerpoint/2010/main"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Convención contra la Corrupción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909310"/>
          </a:xfrm>
          <a:prstGeom prst="rect">
            <a:avLst/>
          </a:prstGeom>
        </p:spPr>
        <p:txBody>
          <a:bodyPr wrap="square">
            <a:spAutoFit/>
          </a:bodyPr>
          <a:lstStyle/>
          <a:p>
            <a:pPr marL="342900" indent="-342900">
              <a:buFont typeface="Wingdings" pitchFamily="2" charset="2"/>
              <a:buChar char="Ø"/>
            </a:pPr>
            <a:r>
              <a:rPr lang="es-ES" sz="2100" b="1" dirty="0"/>
              <a:t>Delitos:</a:t>
            </a:r>
          </a:p>
          <a:p>
            <a:pPr marL="800100" lvl="1" indent="-342900">
              <a:buFont typeface="Wingdings" pitchFamily="2" charset="2"/>
              <a:buChar char="Ø"/>
            </a:pPr>
            <a:r>
              <a:rPr lang="es-ES" sz="2100" dirty="0"/>
              <a:t>Soborno</a:t>
            </a:r>
          </a:p>
          <a:p>
            <a:pPr marL="800100" lvl="1" indent="-342900">
              <a:buFont typeface="Wingdings" pitchFamily="2" charset="2"/>
              <a:buChar char="Ø"/>
            </a:pPr>
            <a:r>
              <a:rPr lang="es-ES" sz="2100" dirty="0"/>
              <a:t>Malversación o peculado o apropiación indebida</a:t>
            </a:r>
          </a:p>
          <a:p>
            <a:pPr marL="800100" lvl="1" indent="-342900">
              <a:buFont typeface="Wingdings" pitchFamily="2" charset="2"/>
              <a:buChar char="Ø"/>
            </a:pPr>
            <a:r>
              <a:rPr lang="es-ES" sz="2100" dirty="0"/>
              <a:t>Tráfico de influencias</a:t>
            </a:r>
          </a:p>
          <a:p>
            <a:pPr marL="800100" lvl="1" indent="-342900">
              <a:buFont typeface="Wingdings" pitchFamily="2" charset="2"/>
              <a:buChar char="Ø"/>
            </a:pPr>
            <a:r>
              <a:rPr lang="es-ES" sz="2100" dirty="0"/>
              <a:t>Abuso de funciones</a:t>
            </a:r>
          </a:p>
          <a:p>
            <a:pPr marL="800100" lvl="1" indent="-342900">
              <a:buFont typeface="Wingdings" pitchFamily="2" charset="2"/>
              <a:buChar char="Ø"/>
            </a:pPr>
            <a:r>
              <a:rPr lang="es-ES" sz="2100" dirty="0"/>
              <a:t>Enriquecimiento ilícito </a:t>
            </a:r>
          </a:p>
          <a:p>
            <a:pPr marL="800100" lvl="1" indent="-342900">
              <a:buFont typeface="Wingdings" pitchFamily="2" charset="2"/>
              <a:buChar char="Ø"/>
            </a:pPr>
            <a:r>
              <a:rPr lang="es-ES" sz="2100" dirty="0"/>
              <a:t>Blanqueo del producto del delito</a:t>
            </a:r>
          </a:p>
          <a:p>
            <a:pPr marL="800100" lvl="1" indent="-342900">
              <a:buFont typeface="Wingdings" pitchFamily="2" charset="2"/>
              <a:buChar char="Ø"/>
            </a:pPr>
            <a:r>
              <a:rPr lang="es-ES" sz="2100" dirty="0"/>
              <a:t>Encubrimiento </a:t>
            </a:r>
          </a:p>
          <a:p>
            <a:pPr marL="800100" lvl="1" indent="-342900">
              <a:buFont typeface="Wingdings" pitchFamily="2" charset="2"/>
              <a:buChar char="Ø"/>
            </a:pPr>
            <a:r>
              <a:rPr lang="es-ES" sz="2100" dirty="0"/>
              <a:t>Obstrucción a la justicia </a:t>
            </a:r>
          </a:p>
          <a:p>
            <a:pPr lvl="1"/>
            <a:endParaRPr lang="es-ES" sz="2100" dirty="0"/>
          </a:p>
          <a:p>
            <a:pPr marL="342900" indent="-342900">
              <a:buFont typeface="Wingdings" pitchFamily="2" charset="2"/>
              <a:buChar char="ü"/>
            </a:pPr>
            <a:r>
              <a:rPr lang="es-ES" sz="2100" b="1" dirty="0"/>
              <a:t>Facultades procesales:</a:t>
            </a:r>
          </a:p>
          <a:p>
            <a:pPr marL="800100" lvl="1" indent="-342900">
              <a:buFont typeface="Wingdings" pitchFamily="2" charset="2"/>
              <a:buChar char="ü"/>
            </a:pPr>
            <a:r>
              <a:rPr lang="es-ES" sz="2100" dirty="0"/>
              <a:t>Proceso, fallo y sanciones</a:t>
            </a:r>
          </a:p>
          <a:p>
            <a:pPr marL="800100" lvl="1" indent="-342900">
              <a:buFont typeface="Wingdings" pitchFamily="2" charset="2"/>
              <a:buChar char="ü"/>
            </a:pPr>
            <a:r>
              <a:rPr lang="es-ES" sz="2100" dirty="0"/>
              <a:t>Decomiso y confiscación</a:t>
            </a:r>
          </a:p>
          <a:p>
            <a:pPr marL="800100" lvl="1" indent="-342900">
              <a:buFont typeface="Wingdings" pitchFamily="2" charset="2"/>
              <a:buChar char="ü"/>
            </a:pPr>
            <a:r>
              <a:rPr lang="es-ES" sz="2100" dirty="0"/>
              <a:t>Obligar a cooperar con el sector privado y las fuerzas del orden</a:t>
            </a:r>
          </a:p>
          <a:p>
            <a:pPr lvl="1"/>
            <a:endParaRPr lang="es-ES"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3816429"/>
          </a:xfrm>
          <a:prstGeom prst="rect">
            <a:avLst/>
          </a:prstGeom>
        </p:spPr>
        <p:txBody>
          <a:bodyPr wrap="square">
            <a:spAutoFit/>
          </a:bodyPr>
          <a:lstStyle/>
          <a:p>
            <a:pPr marL="342900" indent="-342900">
              <a:buFont typeface="Wingdings" pitchFamily="2" charset="2"/>
              <a:buChar char="ü"/>
            </a:pPr>
            <a:r>
              <a:rPr lang="es-ES" sz="2200" b="1" dirty="0"/>
              <a:t>Cooperación Internacional:</a:t>
            </a:r>
          </a:p>
          <a:p>
            <a:pPr marL="1257300" lvl="2" indent="-342900">
              <a:buFont typeface="Wingdings" pitchFamily="2" charset="2"/>
              <a:buChar char="ü"/>
            </a:pPr>
            <a:r>
              <a:rPr lang="es-ES" sz="2200" dirty="0"/>
              <a:t>Extradición</a:t>
            </a:r>
          </a:p>
          <a:p>
            <a:pPr marL="1257300" lvl="2" indent="-342900">
              <a:buFont typeface="Wingdings" pitchFamily="2" charset="2"/>
              <a:buChar char="ü"/>
            </a:pPr>
            <a:r>
              <a:rPr lang="es-ES" sz="2200" dirty="0"/>
              <a:t>Traslado de personas condenadas </a:t>
            </a:r>
          </a:p>
          <a:p>
            <a:pPr marL="1257300" lvl="2" indent="-342900">
              <a:buFont typeface="Wingdings" pitchFamily="2" charset="2"/>
              <a:buChar char="ü"/>
            </a:pPr>
            <a:r>
              <a:rPr lang="es-ES" sz="2200" dirty="0"/>
              <a:t>Asistencia jurídica mutua </a:t>
            </a:r>
          </a:p>
          <a:p>
            <a:pPr marL="1257300" lvl="2" indent="-342900">
              <a:buFont typeface="Wingdings" pitchFamily="2" charset="2"/>
              <a:buChar char="ü"/>
            </a:pPr>
            <a:r>
              <a:rPr lang="es-ES" sz="2200" dirty="0"/>
              <a:t>Transmisión de procedimientos</a:t>
            </a:r>
          </a:p>
          <a:p>
            <a:pPr marL="1257300" lvl="2" indent="-342900">
              <a:buFont typeface="Wingdings" pitchFamily="2" charset="2"/>
              <a:buChar char="ü"/>
            </a:pPr>
            <a:r>
              <a:rPr lang="es-ES" sz="2200" dirty="0"/>
              <a:t>Cooperación en materia de cumplimiento de la ley</a:t>
            </a:r>
          </a:p>
          <a:p>
            <a:pPr marL="1257300" lvl="2" indent="-342900">
              <a:buFont typeface="Wingdings" pitchFamily="2" charset="2"/>
              <a:buChar char="ü"/>
            </a:pPr>
            <a:r>
              <a:rPr lang="es-ES" sz="2200" dirty="0"/>
              <a:t>Investigaciones conjuntas</a:t>
            </a:r>
          </a:p>
          <a:p>
            <a:pPr marL="1257300" lvl="2" indent="-342900">
              <a:buFont typeface="Wingdings" pitchFamily="2" charset="2"/>
              <a:buChar char="ü"/>
            </a:pPr>
            <a:r>
              <a:rPr lang="es-ES" sz="2200" dirty="0"/>
              <a:t>Técnicas especiales de investigación</a:t>
            </a:r>
          </a:p>
        </p:txBody>
      </p:sp>
    </p:spTree>
    <p:extLst>
      <p:ext uri="{BB962C8B-B14F-4D97-AF65-F5344CB8AC3E}">
        <p14:creationId xmlns:p14="http://schemas.microsoft.com/office/powerpoint/2010/main"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Convenio Europeo de </a:t>
            </a:r>
          </a:p>
          <a:p>
            <a:pPr algn="r"/>
            <a:r>
              <a:rPr lang="es-ES" sz="3200" b="1" dirty="0"/>
              <a:t>Asistencia Judicial 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509200"/>
          </a:xfrm>
          <a:prstGeom prst="rect">
            <a:avLst/>
          </a:prstGeom>
        </p:spPr>
        <p:txBody>
          <a:bodyPr>
            <a:spAutoFit/>
          </a:bodyPr>
          <a:lstStyle/>
          <a:p>
            <a:pPr marL="342900" indent="-342900">
              <a:buFont typeface="Wingdings" pitchFamily="2" charset="2"/>
              <a:buChar char="Ø"/>
            </a:pPr>
            <a:r>
              <a:rPr lang="es-ES" sz="2200" dirty="0"/>
              <a:t>Año de la firma: 1959</a:t>
            </a:r>
          </a:p>
          <a:p>
            <a:pPr marL="342900" indent="-342900">
              <a:buFont typeface="Wingdings" pitchFamily="2" charset="2"/>
              <a:buChar char="Ø"/>
            </a:pPr>
            <a:endParaRPr lang="es-ES" sz="2200" dirty="0"/>
          </a:p>
          <a:p>
            <a:pPr marL="342900" indent="-342900">
              <a:buFont typeface="Wingdings" pitchFamily="2" charset="2"/>
              <a:buChar char="Ø"/>
            </a:pPr>
            <a:r>
              <a:rPr lang="es-ES" sz="2200" dirty="0"/>
              <a:t>Entrada en vigor: 1962</a:t>
            </a:r>
          </a:p>
          <a:p>
            <a:pPr marL="342900" indent="-342900">
              <a:buFont typeface="Wingdings" pitchFamily="2" charset="2"/>
              <a:buChar char="Ø"/>
            </a:pPr>
            <a:endParaRPr lang="es-ES" sz="2200" dirty="0"/>
          </a:p>
          <a:p>
            <a:pPr marL="342900" indent="-342900">
              <a:buFont typeface="Wingdings" pitchFamily="2" charset="2"/>
              <a:buChar char="Ø"/>
            </a:pPr>
            <a:r>
              <a:rPr lang="es-ES" sz="2200" dirty="0"/>
              <a:t>Número de firmantes: 50 (Estados miembros del Consejo de Europa + Chile, Israel y Corea del Sur)</a:t>
            </a:r>
          </a:p>
          <a:p>
            <a:pPr marL="342900" indent="-342900">
              <a:buFont typeface="Wingdings" pitchFamily="2" charset="2"/>
              <a:buChar char="Ø"/>
            </a:pPr>
            <a:endParaRPr lang="es-ES" sz="2200" dirty="0"/>
          </a:p>
          <a:p>
            <a:pPr marL="342900" indent="-342900" algn="just">
              <a:buFont typeface="Wingdings" pitchFamily="2" charset="2"/>
              <a:buChar char="Ø"/>
            </a:pPr>
            <a:r>
              <a:rPr lang="es-ES" sz="2200" dirty="0"/>
              <a:t>Propósito: que las partes se presten la más amplia asistencia mutua en los procedimientos en materia penal</a:t>
            </a:r>
          </a:p>
          <a:p>
            <a:pPr algn="just"/>
            <a:endParaRPr lang="es-ES" sz="2200" dirty="0"/>
          </a:p>
          <a:p>
            <a:endParaRPr lang="es-ES"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es-ES" sz="2200" dirty="0"/>
              <a:t>Permite la asistencia mutua respecto a los procedimientos relacionados con los delitos que son competencia de la parte requirente</a:t>
            </a:r>
          </a:p>
        </p:txBody>
      </p:sp>
    </p:spTree>
    <p:extLst>
      <p:ext uri="{BB962C8B-B14F-4D97-AF65-F5344CB8AC3E}">
        <p14:creationId xmlns:p14="http://schemas.microsoft.com/office/powerpoint/2010/main"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Convenio Europeo de </a:t>
            </a:r>
          </a:p>
          <a:p>
            <a:pPr algn="r"/>
            <a:r>
              <a:rPr lang="es-ES" sz="3200" b="1" dirty="0"/>
              <a:t>Asistencia Judicial en Materia Penal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4832092"/>
          </a:xfrm>
          <a:prstGeom prst="rect">
            <a:avLst/>
          </a:prstGeom>
        </p:spPr>
        <p:txBody>
          <a:bodyPr wrap="square">
            <a:spAutoFit/>
          </a:bodyPr>
          <a:lstStyle/>
          <a:p>
            <a:pPr marL="342900" indent="-342900">
              <a:buFont typeface="Wingdings" pitchFamily="2" charset="2"/>
              <a:buChar char="Ø"/>
            </a:pPr>
            <a:r>
              <a:rPr lang="es-ES" sz="2200" dirty="0"/>
              <a:t>Asistencia mutua</a:t>
            </a:r>
          </a:p>
          <a:p>
            <a:pPr marL="800100" lvl="1" indent="-342900">
              <a:buFont typeface="Wingdings" pitchFamily="2" charset="2"/>
              <a:buChar char="Ø"/>
            </a:pPr>
            <a:r>
              <a:rPr lang="es-ES" sz="2200" dirty="0"/>
              <a:t>Disposiciones generales</a:t>
            </a:r>
          </a:p>
          <a:p>
            <a:pPr marL="800100" lvl="1" indent="-342900">
              <a:buFont typeface="Wingdings" pitchFamily="2" charset="2"/>
              <a:buChar char="Ø"/>
            </a:pPr>
            <a:r>
              <a:rPr lang="es-ES" sz="2200" dirty="0"/>
              <a:t>Motivos de denegación</a:t>
            </a:r>
          </a:p>
          <a:p>
            <a:pPr marL="800100" lvl="1" indent="-342900">
              <a:buFont typeface="Wingdings" pitchFamily="2" charset="2"/>
              <a:buChar char="Ø"/>
            </a:pPr>
            <a:r>
              <a:rPr lang="es-ES" sz="2200" dirty="0"/>
              <a:t>Ejecución de comisiones rogatorias</a:t>
            </a:r>
          </a:p>
          <a:p>
            <a:pPr marL="800100" lvl="1" indent="-342900">
              <a:buFont typeface="Wingdings" pitchFamily="2" charset="2"/>
              <a:buChar char="Ø"/>
            </a:pPr>
            <a:r>
              <a:rPr lang="es-ES" sz="2200" dirty="0"/>
              <a:t>Notificación de mandatos y actas de sentencias judiciales</a:t>
            </a:r>
          </a:p>
          <a:p>
            <a:pPr marL="800100" lvl="1" indent="-342900">
              <a:buFont typeface="Wingdings" pitchFamily="2" charset="2"/>
              <a:buChar char="Ø"/>
            </a:pPr>
            <a:r>
              <a:rPr lang="es-ES" sz="2200" dirty="0"/>
              <a:t>Obligación de comparecencia de testigos, peritos y procesados</a:t>
            </a:r>
          </a:p>
          <a:p>
            <a:pPr marL="800100" lvl="1" indent="-342900">
              <a:buFont typeface="Wingdings" pitchFamily="2" charset="2"/>
              <a:buChar char="Ø"/>
            </a:pPr>
            <a:r>
              <a:rPr lang="es-ES" sz="2200" dirty="0"/>
              <a:t>Comunicación de extractos e información relativa a los expedientes judiciales </a:t>
            </a:r>
          </a:p>
          <a:p>
            <a:pPr marL="800100" lvl="1" indent="-342900">
              <a:buFont typeface="Wingdings" pitchFamily="2" charset="2"/>
              <a:buChar char="Ø"/>
            </a:pPr>
            <a:endParaRPr lang="es-ES" sz="2200" dirty="0"/>
          </a:p>
          <a:p>
            <a:pPr lvl="1"/>
            <a:endParaRPr lang="es-ES"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3139321"/>
          </a:xfrm>
          <a:prstGeom prst="rect">
            <a:avLst/>
          </a:prstGeom>
        </p:spPr>
        <p:txBody>
          <a:bodyPr wrap="square">
            <a:spAutoFit/>
          </a:bodyPr>
          <a:lstStyle/>
          <a:p>
            <a:pPr marL="342900" indent="-342900">
              <a:buFont typeface="Wingdings" pitchFamily="2" charset="2"/>
              <a:buChar char="Ø"/>
            </a:pPr>
            <a:endParaRPr lang="es-ES" sz="2200" dirty="0"/>
          </a:p>
          <a:p>
            <a:pPr marL="800100" lvl="1" indent="-342900">
              <a:buFont typeface="Wingdings" pitchFamily="2" charset="2"/>
              <a:buChar char="Ø"/>
            </a:pPr>
            <a:r>
              <a:rPr lang="es-ES" sz="2200" dirty="0"/>
              <a:t>Contenido de las solicitudes</a:t>
            </a:r>
          </a:p>
          <a:p>
            <a:pPr marL="800100" lvl="1" indent="-342900">
              <a:buFont typeface="Wingdings" pitchFamily="2" charset="2"/>
              <a:buChar char="Ø"/>
            </a:pPr>
            <a:r>
              <a:rPr lang="es-ES" sz="2200" dirty="0"/>
              <a:t>Procedimiento </a:t>
            </a:r>
          </a:p>
          <a:p>
            <a:pPr marL="800100" lvl="1" indent="-342900">
              <a:buFont typeface="Wingdings" pitchFamily="2" charset="2"/>
              <a:buChar char="Ø"/>
            </a:pPr>
            <a:r>
              <a:rPr lang="es-ES" sz="2200" dirty="0"/>
              <a:t>Presentación de información en relación con los procedimientos</a:t>
            </a:r>
          </a:p>
          <a:p>
            <a:pPr marL="800100" lvl="1" indent="-342900">
              <a:buFont typeface="Wingdings" pitchFamily="2" charset="2"/>
              <a:buChar char="Ø"/>
            </a:pPr>
            <a:r>
              <a:rPr lang="es-ES" sz="2200" dirty="0"/>
              <a:t>Intercambio de información de los registros judiciales </a:t>
            </a:r>
          </a:p>
          <a:p>
            <a:pPr marL="800100" lvl="1" indent="-342900">
              <a:buFont typeface="Wingdings" pitchFamily="2" charset="2"/>
              <a:buChar char="Ø"/>
            </a:pPr>
            <a:endParaRPr lang="es-ES" sz="2200" dirty="0"/>
          </a:p>
          <a:p>
            <a:pPr lvl="1"/>
            <a:endParaRPr lang="es-ES" sz="2200" dirty="0"/>
          </a:p>
        </p:txBody>
      </p:sp>
    </p:spTree>
    <p:extLst>
      <p:ext uri="{BB962C8B-B14F-4D97-AF65-F5344CB8AC3E}">
        <p14:creationId xmlns:p14="http://schemas.microsoft.com/office/powerpoint/2010/main"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Visión general de mecanismos regionales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509200"/>
          </a:xfrm>
          <a:prstGeom prst="rect">
            <a:avLst/>
          </a:prstGeom>
        </p:spPr>
        <p:txBody>
          <a:bodyPr wrap="square">
            <a:spAutoFit/>
          </a:bodyPr>
          <a:lstStyle/>
          <a:p>
            <a:pPr marL="342900" indent="-342900" algn="just">
              <a:buFont typeface="Wingdings" pitchFamily="2" charset="2"/>
              <a:buChar char="Ø"/>
            </a:pPr>
            <a:r>
              <a:rPr lang="es-ES" sz="2200" dirty="0"/>
              <a:t>Convenio de Asistencia Judicial en Materia Penal entre los Estados miembros de la Unión Europea</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r>
              <a:rPr lang="es-ES" sz="2200" dirty="0"/>
              <a:t>Convención Interamericana sobre Asistencia Mutua en Materia Penal</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r>
              <a:rPr lang="es-ES" sz="2200" dirty="0"/>
              <a:t>Plan sobre Asistencia Judicial Recíproca de la Commonwealth (Plan de Harare)</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Visión general de mecanismos regionales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es-ES" sz="2200" dirty="0"/>
              <a:t>Tratado de la ASEAN de Asistencia Judicial Recíproca en Materia Penal</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r>
              <a:rPr lang="es-ES" sz="2200" dirty="0"/>
              <a:t>Convenio de Asistencia Judicial en Materia Penal de la SAARC</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r>
              <a:rPr lang="es-ES" sz="2200" dirty="0"/>
              <a:t>Convención sobre Asistencia Judicial y Relaciones Jurídicas en Cuestiones Civiles, Familiares y Penales 2002 de la CEI</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Visión general de mecanismos regionales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es-ES" sz="2200" dirty="0"/>
              <a:t>Convención de la Liga de los Estados Árabes sobre la Lucha contra los Delitos de la Tecnología de la Información</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marL="342900" indent="-342900" algn="just">
              <a:buFont typeface="Wingdings" pitchFamily="2" charset="2"/>
              <a:buChar char="Ø"/>
            </a:pPr>
            <a:r>
              <a:rPr lang="es-ES" sz="2200" dirty="0"/>
              <a:t>Convención de la Unión Africana sobre Ciberseguridad y Protección de Datos Personales (Convención de Malabo) </a:t>
            </a:r>
          </a:p>
          <a:p>
            <a:pPr marL="342900" indent="-342900" algn="just">
              <a:buFont typeface="Wingdings" pitchFamily="2" charset="2"/>
              <a:buChar char="Ø"/>
            </a:pPr>
            <a:endParaRPr lang="es-ES" sz="2200" dirty="0"/>
          </a:p>
          <a:p>
            <a:pPr marL="342900" indent="-342900" algn="just">
              <a:buFont typeface="Wingdings" pitchFamily="2" charset="2"/>
              <a:buChar char="Ø"/>
            </a:pPr>
            <a:endParaRPr lang="es-ES" sz="2200" dirty="0"/>
          </a:p>
          <a:p>
            <a:pPr algn="just"/>
            <a:endParaRPr lang="es-E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s-E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6305768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s-ES"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s-ES"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 tipo encuesta</a:t>
            </a:r>
            <a:endParaRPr lang="es-ES"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s-E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7018451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s-ES"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 tipo encuesta</a:t>
            </a:r>
            <a:endParaRPr lang="es-ES"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Repasar los conceptos relativos a la ciberdelincuencia y las pruebas electrónicas y las disposiciones pertinentes del Convenio de Budapest</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los diferentes canales y mecanismos de cooperación internacional oficial</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Debatir una visión general del Convenio de Budapest como herramienta principal para la cooperación en el ámbito de la ciberdelincuencia y las pruebas electrónicas</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Identificar las similitudes entre los diferentes canales y mecanismos de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Debatir una visión general del Segundo Protocolo Adicional como mecanismo para permitir la cooperación internacional</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s-ES" sz="3200" b="1" dirty="0"/>
              <a:t>Parte 4</a:t>
            </a:r>
          </a:p>
          <a:p>
            <a:pPr algn="ctr" eaLnBrk="1" hangingPunct="1">
              <a:lnSpc>
                <a:spcPct val="80000"/>
              </a:lnSpc>
            </a:pPr>
            <a:endParaRPr lang="es-ES" sz="3200" b="1" dirty="0">
              <a:ea typeface="ＭＳ Ｐゴシック" charset="0"/>
            </a:endParaRPr>
          </a:p>
          <a:p>
            <a:pPr algn="ctr" eaLnBrk="1" hangingPunct="1">
              <a:lnSpc>
                <a:spcPct val="80000"/>
              </a:lnSpc>
            </a:pPr>
            <a:r>
              <a:rPr lang="es-ES" sz="3200" b="1" dirty="0"/>
              <a:t>Resumen</a:t>
            </a:r>
          </a:p>
          <a:p>
            <a:pPr algn="ctr">
              <a:lnSpc>
                <a:spcPct val="80000"/>
              </a:lnSpc>
            </a:pPr>
            <a:endParaRPr lang="es-ES"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Resumen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Repasar los conceptos relativos a la ciberdelincuencia y las pruebas electrónicas y las disposiciones pertinentes del Convenio de Budapest</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los diferentes canales y mecanismos de cooperación internacional oficial</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Debatir una visión general del Convenio de Budapest como herramienta principal para la cooperación en el ámbito de la ciberdelincuencia y las pruebas electrónicas</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Identificar las similitudes entre los diferentes canales y mecanismos de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Debatir una visión general del Segundo Protocolo Adicional como mecanismo para permitir la cooperación internacional</a:t>
            </a:r>
          </a:p>
        </p:txBody>
      </p:sp>
    </p:spTree>
    <p:extLst>
      <p:ext uri="{BB962C8B-B14F-4D97-AF65-F5344CB8AC3E}">
        <p14:creationId xmlns:p14="http://schemas.microsoft.com/office/powerpoint/2010/main"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dirty="0"/>
              <a:t>Repaso sobre el Convenio de Budapest y los instrumentos de 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s-ES" sz="3200" b="1" dirty="0"/>
              <a:t>Parte 1</a:t>
            </a:r>
          </a:p>
          <a:p>
            <a:pPr algn="ctr" eaLnBrk="1" hangingPunct="1">
              <a:lnSpc>
                <a:spcPct val="80000"/>
              </a:lnSpc>
            </a:pPr>
            <a:br/>
            <a:r>
              <a:rPr lang="es-ES" sz="3200" b="1" dirty="0"/>
              <a:t>Repaso sobre ciberdelincuencia y pruebas electrónicas </a:t>
            </a:r>
            <a:endParaRPr lang="es-ES"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latin typeface="Arial" panose="020B0604020202020204" pitchFamily="34" charset="0"/>
              </a:rPr>
              <a:t>Definición de ciberdelincuencia</a:t>
            </a:r>
            <a:endParaRPr lang="es-ES" sz="3200" dirty="0">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5631719" y="6521212"/>
            <a:ext cx="3672408" cy="430887"/>
          </a:xfrm>
          <a:prstGeom prst="rect">
            <a:avLst/>
          </a:prstGeom>
          <a:noFill/>
        </p:spPr>
        <p:txBody>
          <a:bodyPr wrap="square" rtlCol="0">
            <a:spAutoFit/>
          </a:bodyPr>
          <a:lstStyle/>
          <a:p>
            <a:r>
              <a:rPr lang="es-ES" sz="2200" b="1" dirty="0">
                <a:solidFill>
                  <a:schemeClr val="bg1"/>
                </a:solidFill>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es-ES" sz="3600" i="1" dirty="0"/>
              <a:t>¿Cómo definiría </a:t>
            </a:r>
            <a:r>
              <a:rPr lang="es-ES" sz="3600" b="1" i="1" dirty="0"/>
              <a:t>usted</a:t>
            </a:r>
            <a:r>
              <a:rPr lang="es-ES" sz="3600" i="1" dirty="0"/>
              <a:t> la ciberdelincuencia?</a:t>
            </a:r>
          </a:p>
        </p:txBody>
      </p:sp>
    </p:spTree>
    <p:extLst>
      <p:ext uri="{BB962C8B-B14F-4D97-AF65-F5344CB8AC3E}">
        <p14:creationId xmlns:p14="http://schemas.microsoft.com/office/powerpoint/2010/main"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Definición de ciberdelincuencia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600986"/>
          </a:xfrm>
          <a:prstGeom prst="rect">
            <a:avLst/>
          </a:prstGeom>
        </p:spPr>
        <p:txBody>
          <a:bodyPr wrap="square">
            <a:spAutoFit/>
          </a:bodyPr>
          <a:lstStyle/>
          <a:p>
            <a:pPr marL="342900" indent="-342900" algn="just">
              <a:buFont typeface="Wingdings" panose="05000000000000000000" pitchFamily="2" charset="2"/>
              <a:buChar char="Ø"/>
            </a:pPr>
            <a:r>
              <a:rPr lang="es-ES" sz="2200" dirty="0"/>
              <a:t>NO se considera ciberdelincuencia:</a:t>
            </a:r>
          </a:p>
          <a:p>
            <a:pPr marL="800100" lvl="1" indent="-342900" algn="just">
              <a:buFont typeface="Wingdings" panose="05000000000000000000" pitchFamily="2" charset="2"/>
              <a:buChar char="v"/>
            </a:pPr>
            <a:endParaRPr lang="es-E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sz="2000" dirty="0"/>
              <a:t>Todos los delitos cometidos mediante un sistema informático</a:t>
            </a:r>
          </a:p>
          <a:p>
            <a:pPr marL="800100" lvl="1" indent="-342900" algn="just">
              <a:buFont typeface="Wingdings" panose="05000000000000000000" pitchFamily="2" charset="2"/>
              <a:buChar char="v"/>
            </a:pPr>
            <a:endParaRPr lang="es-E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sz="2000" dirty="0"/>
              <a:t>Todos los delitos que implican pruebas electrónicas</a:t>
            </a:r>
            <a:endParaRPr lang="es-ES" sz="2000" dirty="0">
              <a:ea typeface="Verdana" panose="020B0604030504040204" pitchFamily="34" charset="0"/>
              <a:cs typeface="Arial" panose="020B0604020202020204" pitchFamily="34" charset="0"/>
            </a:endParaRPr>
          </a:p>
          <a:p>
            <a:pPr algn="just"/>
            <a:endParaRPr lang="es-ES"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es-ES" sz="2200" dirty="0"/>
              <a:t>¿Por qué?</a:t>
            </a:r>
          </a:p>
          <a:p>
            <a:pPr marL="800100" lvl="1"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s-ES" sz="2000" dirty="0"/>
              <a:t>Los ordenadores y los datos son una parte integral de la vida </a:t>
            </a:r>
          </a:p>
          <a:p>
            <a:pPr marL="800100" lvl="1" indent="-342900" algn="just">
              <a:buFont typeface="Wingdings" panose="05000000000000000000" pitchFamily="2" charset="2"/>
              <a:buChar char="Ø"/>
            </a:pPr>
            <a:endParaRPr lang="es-E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s-ES" sz="2000" dirty="0"/>
              <a:t>Si todos los delitos relacionados con los ordenadores y los datos fueran ciberdelitos, toda conducta delictiva sería un ciberdelito</a:t>
            </a:r>
          </a:p>
          <a:p>
            <a:pPr marL="800100" lvl="1" indent="-342900" algn="just">
              <a:buFont typeface="Wingdings" panose="05000000000000000000" pitchFamily="2" charset="2"/>
              <a:buChar char="Ø"/>
            </a:pPr>
            <a:endParaRPr lang="es-ES" sz="20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s-ES" sz="2000" dirty="0"/>
              <a:t>Esto significaría que todo el código penal debería ser replicado en una ley de ciberdelincuencia</a:t>
            </a:r>
          </a:p>
        </p:txBody>
      </p:sp>
    </p:spTree>
    <p:extLst>
      <p:ext uri="{BB962C8B-B14F-4D97-AF65-F5344CB8AC3E}">
        <p14:creationId xmlns:p14="http://schemas.microsoft.com/office/powerpoint/2010/main"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Definición de ciberdelincuencia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4411872" cy="5047536"/>
          </a:xfrm>
          <a:prstGeom prst="rect">
            <a:avLst/>
          </a:prstGeom>
        </p:spPr>
        <p:txBody>
          <a:bodyPr wrap="square">
            <a:spAutoFit/>
          </a:bodyPr>
          <a:lstStyle/>
          <a:p>
            <a:pPr marL="342900" indent="-342900" algn="just">
              <a:buFont typeface="Wingdings" panose="05000000000000000000" pitchFamily="2" charset="2"/>
              <a:buChar char="Ø"/>
            </a:pPr>
            <a:r>
              <a:rPr lang="es-ES" sz="2200" dirty="0"/>
              <a:t>SÍ se considera ciberdelincuencia:</a:t>
            </a:r>
          </a:p>
          <a:p>
            <a:pPr marL="800100" lvl="1" indent="-342900" algn="just">
              <a:buFont typeface="Wingdings" panose="05000000000000000000" pitchFamily="2" charset="2"/>
              <a:buChar char="v"/>
            </a:pPr>
            <a:endParaRPr lang="es-E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dirty="0"/>
              <a:t>Delitos contra la confidencialidad, integridad y disponibilidad de los datos y sistemas informáticos</a:t>
            </a:r>
          </a:p>
          <a:p>
            <a:pPr marL="800100" lvl="1" indent="-342900" algn="just">
              <a:buFont typeface="Wingdings" panose="05000000000000000000" pitchFamily="2" charset="2"/>
              <a:buChar char="v"/>
            </a:pPr>
            <a:endParaRPr lang="es-ES"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dirty="0"/>
              <a:t>Delitos informáticos</a:t>
            </a:r>
          </a:p>
          <a:p>
            <a:pPr marL="800100" lvl="1" indent="-342900" algn="just">
              <a:buFont typeface="Wingdings" panose="05000000000000000000" pitchFamily="2" charset="2"/>
              <a:buChar char="v"/>
            </a:pPr>
            <a:endParaRPr lang="es-ES"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dirty="0"/>
              <a:t>Delitos relacionados con el contenido (pornografía infantil)</a:t>
            </a:r>
          </a:p>
          <a:p>
            <a:pPr marL="800100" lvl="1" indent="-342900" algn="just">
              <a:buFont typeface="Wingdings" panose="05000000000000000000" pitchFamily="2" charset="2"/>
              <a:buChar char="v"/>
            </a:pPr>
            <a:endParaRPr lang="es-ES"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s-ES" dirty="0"/>
              <a:t>Delitos relacionados con la propiedad intelectual y derechos afines (infracción de la propiedad intelectual) </a:t>
            </a:r>
          </a:p>
          <a:p>
            <a:pPr algn="just"/>
            <a:endParaRPr lang="es-ES"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612839" y="1166842"/>
            <a:ext cx="4309091" cy="4154984"/>
          </a:xfrm>
          <a:prstGeom prst="rect">
            <a:avLst/>
          </a:prstGeom>
        </p:spPr>
        <p:txBody>
          <a:bodyPr wrap="square">
            <a:spAutoFit/>
          </a:bodyPr>
          <a:lstStyle/>
          <a:p>
            <a:pPr marL="342900" indent="-342900" algn="just">
              <a:buFont typeface="Wingdings" panose="05000000000000000000" pitchFamily="2" charset="2"/>
              <a:buChar char="Ø"/>
            </a:pPr>
            <a:r>
              <a:rPr lang="es-ES" sz="2200" dirty="0"/>
              <a:t>¿Por qué la pornografía infantil?</a:t>
            </a:r>
          </a:p>
          <a:p>
            <a:pPr marL="800100" lvl="1" indent="-342900" algn="just">
              <a:buFont typeface="Wingdings" panose="05000000000000000000" pitchFamily="2" charset="2"/>
              <a:buChar char="Ø"/>
            </a:pPr>
            <a:r>
              <a:rPr lang="es-ES" dirty="0"/>
              <a:t>Consenso mundial sobre la atrocidad de los delitos</a:t>
            </a:r>
          </a:p>
          <a:p>
            <a:pPr marL="800100" lvl="1" indent="-342900" algn="just">
              <a:buFont typeface="Wingdings" panose="05000000000000000000" pitchFamily="2" charset="2"/>
              <a:buChar char="Ø"/>
            </a:pPr>
            <a:endParaRPr lang="es-ES"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dirty="0"/>
              <a:t>¿Por qué la infracción de los derechos de autor?</a:t>
            </a:r>
          </a:p>
          <a:p>
            <a:pPr marL="800100" lvl="1" indent="-342900" algn="just">
              <a:buFont typeface="Wingdings" panose="05000000000000000000" pitchFamily="2" charset="2"/>
              <a:buChar char="Ø"/>
            </a:pPr>
            <a:r>
              <a:rPr lang="es-ES" dirty="0"/>
              <a:t>Uno de los delitos más cometidos en Internet</a:t>
            </a:r>
          </a:p>
          <a:p>
            <a:pPr marL="800100" lvl="1" indent="-342900" algn="just">
              <a:buFont typeface="Wingdings" panose="05000000000000000000" pitchFamily="2" charset="2"/>
              <a:buChar char="Ø"/>
            </a:pPr>
            <a:r>
              <a:rPr lang="es-ES" dirty="0"/>
              <a:t>La facilidad de la infracción y la magnitud de la reproducción y la difusión hicieron que fuera necesaria la tipificación como delito </a:t>
            </a:r>
          </a:p>
        </p:txBody>
      </p:sp>
    </p:spTree>
    <p:extLst>
      <p:ext uri="{BB962C8B-B14F-4D97-AF65-F5344CB8AC3E}">
        <p14:creationId xmlns:p14="http://schemas.microsoft.com/office/powerpoint/2010/main"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s-ES" sz="3200" b="1" dirty="0"/>
              <a:t>Parte 2</a:t>
            </a:r>
          </a:p>
          <a:p>
            <a:pPr algn="ctr">
              <a:lnSpc>
                <a:spcPct val="80000"/>
              </a:lnSpc>
            </a:pPr>
            <a:br/>
            <a:r>
              <a:rPr lang="es-ES" sz="3200" b="1" dirty="0"/>
              <a:t>Introducción al Convenio de Budapest </a:t>
            </a:r>
          </a:p>
          <a:p>
            <a:pPr algn="ctr" eaLnBrk="1" hangingPunct="1">
              <a:lnSpc>
                <a:spcPct val="80000"/>
              </a:lnSpc>
            </a:pPr>
            <a:endParaRPr lang="es-ES" sz="3200" dirty="0"/>
          </a:p>
        </p:txBody>
      </p:sp>
    </p:spTree>
    <p:extLst>
      <p:ext uri="{BB962C8B-B14F-4D97-AF65-F5344CB8AC3E}">
        <p14:creationId xmlns:p14="http://schemas.microsoft.com/office/powerpoint/2010/main"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16563</TotalTime>
  <Words>4777</Words>
  <Application>Microsoft Office PowerPoint</Application>
  <PresentationFormat>Presentación en pantalla (4:3)</PresentationFormat>
  <Paragraphs>595</Paragraphs>
  <Slides>32</Slides>
  <Notes>26</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32</vt:i4>
      </vt:variant>
    </vt:vector>
  </HeadingPairs>
  <TitlesOfParts>
    <vt:vector size="39" baseType="lpstr">
      <vt:lpstr>Arial</vt:lpstr>
      <vt:lpstr>Arial Narrow</vt:lpstr>
      <vt:lpstr>Calibri</vt:lpstr>
      <vt:lpstr>Segoe UI</vt:lpstr>
      <vt:lpstr>Verdana</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421</cp:revision>
  <dcterms:created xsi:type="dcterms:W3CDTF">2012-01-25T15:22:10Z</dcterms:created>
  <dcterms:modified xsi:type="dcterms:W3CDTF">2021-05-29T08:34:21Z</dcterms:modified>
</cp:coreProperties>
</file>