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1"/>
  </p:notesMasterIdLst>
  <p:sldIdLst>
    <p:sldId id="355" r:id="rId2"/>
    <p:sldId id="568" r:id="rId3"/>
    <p:sldId id="735" r:id="rId4"/>
    <p:sldId id="599" r:id="rId5"/>
    <p:sldId id="854" r:id="rId6"/>
    <p:sldId id="574" r:id="rId7"/>
    <p:sldId id="853" r:id="rId8"/>
    <p:sldId id="855" r:id="rId9"/>
    <p:sldId id="1120" r:id="rId10"/>
    <p:sldId id="1121" r:id="rId11"/>
    <p:sldId id="857" r:id="rId12"/>
    <p:sldId id="859" r:id="rId13"/>
    <p:sldId id="862" r:id="rId14"/>
    <p:sldId id="861" r:id="rId15"/>
    <p:sldId id="863" r:id="rId16"/>
    <p:sldId id="864" r:id="rId17"/>
    <p:sldId id="867" r:id="rId18"/>
    <p:sldId id="505" r:id="rId19"/>
    <p:sldId id="866" r:id="rId20"/>
    <p:sldId id="873" r:id="rId21"/>
    <p:sldId id="603" r:id="rId22"/>
    <p:sldId id="889" r:id="rId23"/>
    <p:sldId id="878" r:id="rId24"/>
    <p:sldId id="877" r:id="rId25"/>
    <p:sldId id="901" r:id="rId26"/>
    <p:sldId id="874" r:id="rId27"/>
    <p:sldId id="880" r:id="rId28"/>
    <p:sldId id="876" r:id="rId29"/>
    <p:sldId id="872" r:id="rId30"/>
    <p:sldId id="868" r:id="rId31"/>
    <p:sldId id="601" r:id="rId32"/>
    <p:sldId id="480" r:id="rId33"/>
    <p:sldId id="481" r:id="rId34"/>
    <p:sldId id="485" r:id="rId35"/>
    <p:sldId id="499" r:id="rId36"/>
    <p:sldId id="589" r:id="rId37"/>
    <p:sldId id="616" r:id="rId38"/>
    <p:sldId id="850" r:id="rId39"/>
    <p:sldId id="852" r:id="rId40"/>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97" autoAdjust="0"/>
    <p:restoredTop sz="85393" autoAdjust="0"/>
  </p:normalViewPr>
  <p:slideViewPr>
    <p:cSldViewPr snapToGrid="0" snapToObjects="1">
      <p:cViewPr varScale="1">
        <p:scale>
          <a:sx n="74" d="100"/>
          <a:sy n="74" d="100"/>
        </p:scale>
        <p:origin x="1608" y="58"/>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en-US" sz="2600" b="1" dirty="0"/>
            <a:t>¿Cuál es el principal desafío que plantean los largos procesos de asistencia mutua específicamente para el intercambio de pruebas electrónicas? </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l"/>
          <a:r>
            <a:rPr lang="en-US" b="1" dirty="0">
              <a:solidFill>
                <a:schemeClr val="tx1"/>
              </a:solidFill>
            </a:rPr>
            <a:t>a) Retrasos en el juicio </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r>
            <a:rPr lang="en-US" b="1" dirty="0">
              <a:solidFill>
                <a:schemeClr val="tx1"/>
              </a:solidFill>
            </a:rPr>
            <a:t>b) Las pruebas electrónicas son volátiles </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r>
            <a:rPr lang="en-US" b="1" dirty="0">
              <a:solidFill>
                <a:schemeClr val="tx1"/>
              </a:solidFill>
            </a:rPr>
            <a:t>c) Gran cantidad de trámites </a:t>
          </a:r>
        </a:p>
      </dgm:t>
    </dgm:pt>
    <dgm:pt modelId="{6643C99F-6929-4115-B10C-449964C298DB}" type="parTrans" cxnId="{5441ACF7-001D-47E8-BE90-D77A819FBE03}">
      <dgm:prSet/>
      <dgm:spPr/>
      <dgm:t>
        <a:bodyPr/>
        <a:lstStyle/>
        <a:p>
          <a:endParaRPr lang="en-PK"/>
        </a:p>
      </dgm:t>
    </dgm:pt>
    <dgm:pt modelId="{9EB8D1B3-16DB-4A75-A7E2-3B79ADD997CE}" type="sibTrans" cxnId="{5441ACF7-001D-47E8-BE90-D77A819FBE03}">
      <dgm:prSet/>
      <dgm:spPr/>
      <dgm:t>
        <a:bodyPr/>
        <a:lstStyle/>
        <a:p>
          <a:endParaRPr lang="en-PK"/>
        </a:p>
      </dgm:t>
    </dgm:pt>
    <dgm:pt modelId="{9EFF4F62-79ED-4EA0-85C1-51F88755C8EE}">
      <dgm:prSet phldrT="[Text]"/>
      <dgm:spPr/>
      <dgm:t>
        <a:bodyPr/>
        <a:lstStyle/>
        <a:p>
          <a:r>
            <a:rPr lang="en-US" b="1" dirty="0">
              <a:solidFill>
                <a:schemeClr val="tx1"/>
              </a:solidFill>
            </a:rPr>
            <a:t>d) Las pruebas electrónicas no se pueden conservar </a:t>
          </a:r>
        </a:p>
      </dgm:t>
    </dgm:pt>
    <dgm:pt modelId="{8EAFCDE7-4869-4D95-9359-6DA608AB28F0}" type="parTrans" cxnId="{40F08CBE-C0FF-49E9-A14D-59F0F70F60CC}">
      <dgm:prSet/>
      <dgm:spPr/>
      <dgm:t>
        <a:bodyPr/>
        <a:lstStyle/>
        <a:p>
          <a:endParaRPr lang="en-PK"/>
        </a:p>
      </dgm:t>
    </dgm:pt>
    <dgm:pt modelId="{D3274077-7919-4B64-B4D8-786A32E9EF73}" type="sibTrans" cxnId="{40F08CBE-C0FF-49E9-A14D-59F0F70F60CC}">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5" custScaleX="194813"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5"/>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4"/>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5"/>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4"/>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5"/>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4"/>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5"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4"/>
      <dgm:spPr/>
    </dgm:pt>
    <dgm:pt modelId="{E5F9CA9F-91E3-425C-B99F-A98D8F0B0A7F}" type="pres">
      <dgm:prSet presAssocID="{9EFF4F62-79ED-4EA0-85C1-51F88755C8EE}"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C774A1C-BB1C-4347-A758-A94A436F7244}" type="doc">
      <dgm:prSet loTypeId="urn:microsoft.com/office/officeart/2008/layout/LinedList" loCatId="" qsTypeId="urn:microsoft.com/office/officeart/2005/8/quickstyle/simple1" qsCatId="simple" csTypeId="urn:microsoft.com/office/officeart/2005/8/colors/accent1_2" csCatId="accent1" phldr="1"/>
      <dgm:spPr/>
      <dgm:t>
        <a:bodyPr/>
        <a:lstStyle/>
        <a:p>
          <a:endParaRPr lang="en-US"/>
        </a:p>
      </dgm:t>
    </dgm:pt>
    <dgm:pt modelId="{8E61202A-36DD-0240-811A-270D9611A395}">
      <dgm:prSet phldrT="[Text]" custT="1"/>
      <dgm:spPr/>
      <dgm:t>
        <a:bodyPr/>
        <a:lstStyle/>
        <a:p>
          <a:pPr algn="just"/>
          <a:r>
            <a:rPr lang="en-US" sz="2600" b="1" dirty="0"/>
            <a:t>¿Cuál es el principal desafío que plantean los largos procesos de asistencia mutua específicamente para el intercambio de pruebas electrónicas? </a:t>
          </a:r>
        </a:p>
      </dgm:t>
    </dgm:pt>
    <dgm:pt modelId="{B1168E5A-BE86-1A40-8851-D878ACC39274}" type="parTrans" cxnId="{D2DD020B-3DFC-B348-B676-6EC163FF5FEB}">
      <dgm:prSet/>
      <dgm:spPr/>
      <dgm:t>
        <a:bodyPr/>
        <a:lstStyle/>
        <a:p>
          <a:endParaRPr lang="en-US"/>
        </a:p>
      </dgm:t>
    </dgm:pt>
    <dgm:pt modelId="{8978AB35-F5FB-FF43-BA08-4C259A445311}" type="sibTrans" cxnId="{D2DD020B-3DFC-B348-B676-6EC163FF5FEB}">
      <dgm:prSet/>
      <dgm:spPr/>
      <dgm:t>
        <a:bodyPr/>
        <a:lstStyle/>
        <a:p>
          <a:endParaRPr lang="en-US"/>
        </a:p>
      </dgm:t>
    </dgm:pt>
    <dgm:pt modelId="{7029F5E8-D056-AE49-BD66-3C193010DDE8}">
      <dgm:prSet phldrT="[Text]"/>
      <dgm:spPr/>
      <dgm:t>
        <a:bodyPr/>
        <a:lstStyle/>
        <a:p>
          <a:pPr algn="l"/>
          <a:r>
            <a:rPr lang="en-US" b="1" dirty="0">
              <a:solidFill>
                <a:schemeClr val="tx1"/>
              </a:solidFill>
            </a:rPr>
            <a:t>a) Retrasos en el juicio </a:t>
          </a:r>
        </a:p>
      </dgm:t>
    </dgm:pt>
    <dgm:pt modelId="{ACE97453-93D9-C642-95ED-D55F9984F778}" type="parTrans" cxnId="{99EB5834-3593-6644-A836-6C8D5595A820}">
      <dgm:prSet/>
      <dgm:spPr/>
      <dgm:t>
        <a:bodyPr/>
        <a:lstStyle/>
        <a:p>
          <a:endParaRPr lang="en-US"/>
        </a:p>
      </dgm:t>
    </dgm:pt>
    <dgm:pt modelId="{3346CD8C-3206-F84A-BEA2-B5492B6B7347}" type="sibTrans" cxnId="{99EB5834-3593-6644-A836-6C8D5595A820}">
      <dgm:prSet/>
      <dgm:spPr/>
      <dgm:t>
        <a:bodyPr/>
        <a:lstStyle/>
        <a:p>
          <a:endParaRPr lang="en-US"/>
        </a:p>
      </dgm:t>
    </dgm:pt>
    <dgm:pt modelId="{412DA8CB-B9E5-F44F-9FDD-EF35DF68306D}">
      <dgm:prSet phldrT="[Text]"/>
      <dgm:spPr/>
      <dgm:t>
        <a:bodyPr/>
        <a:lstStyle/>
        <a:p>
          <a:r>
            <a:rPr lang="en-US" b="1" dirty="0">
              <a:solidFill>
                <a:srgbClr val="FF0000"/>
              </a:solidFill>
            </a:rPr>
            <a:t>b) Las pruebas electrónicas son volátiles </a:t>
          </a:r>
        </a:p>
      </dgm:t>
    </dgm:pt>
    <dgm:pt modelId="{7E8B7982-18DC-F246-BFD4-7B9D4C9DB2CA}" type="parTrans" cxnId="{AFD2487F-444F-4C44-A623-9AAFEB90AC49}">
      <dgm:prSet/>
      <dgm:spPr/>
      <dgm:t>
        <a:bodyPr/>
        <a:lstStyle/>
        <a:p>
          <a:endParaRPr lang="en-US"/>
        </a:p>
      </dgm:t>
    </dgm:pt>
    <dgm:pt modelId="{960A4A2E-B23E-7544-9A93-1312898E2DC4}" type="sibTrans" cxnId="{AFD2487F-444F-4C44-A623-9AAFEB90AC49}">
      <dgm:prSet/>
      <dgm:spPr/>
      <dgm:t>
        <a:bodyPr/>
        <a:lstStyle/>
        <a:p>
          <a:endParaRPr lang="en-US"/>
        </a:p>
      </dgm:t>
    </dgm:pt>
    <dgm:pt modelId="{D907F82D-4934-4260-A319-D0C1005DB73A}">
      <dgm:prSet phldrT="[Text]"/>
      <dgm:spPr/>
      <dgm:t>
        <a:bodyPr/>
        <a:lstStyle/>
        <a:p>
          <a:r>
            <a:rPr lang="en-US" b="1" dirty="0">
              <a:solidFill>
                <a:schemeClr val="tx1"/>
              </a:solidFill>
            </a:rPr>
            <a:t>c) Gran cantidad de trámites </a:t>
          </a:r>
        </a:p>
      </dgm:t>
    </dgm:pt>
    <dgm:pt modelId="{6643C99F-6929-4115-B10C-449964C298DB}" type="parTrans" cxnId="{5441ACF7-001D-47E8-BE90-D77A819FBE03}">
      <dgm:prSet/>
      <dgm:spPr/>
      <dgm:t>
        <a:bodyPr/>
        <a:lstStyle/>
        <a:p>
          <a:endParaRPr lang="en-PK"/>
        </a:p>
      </dgm:t>
    </dgm:pt>
    <dgm:pt modelId="{9EB8D1B3-16DB-4A75-A7E2-3B79ADD997CE}" type="sibTrans" cxnId="{5441ACF7-001D-47E8-BE90-D77A819FBE03}">
      <dgm:prSet/>
      <dgm:spPr/>
      <dgm:t>
        <a:bodyPr/>
        <a:lstStyle/>
        <a:p>
          <a:endParaRPr lang="en-PK"/>
        </a:p>
      </dgm:t>
    </dgm:pt>
    <dgm:pt modelId="{9EFF4F62-79ED-4EA0-85C1-51F88755C8EE}">
      <dgm:prSet phldrT="[Text]"/>
      <dgm:spPr/>
      <dgm:t>
        <a:bodyPr/>
        <a:lstStyle/>
        <a:p>
          <a:r>
            <a:rPr lang="en-US" b="1" dirty="0">
              <a:solidFill>
                <a:schemeClr val="tx1"/>
              </a:solidFill>
            </a:rPr>
            <a:t>d) Las pruebas electrónicas no se pueden conservar </a:t>
          </a:r>
        </a:p>
      </dgm:t>
    </dgm:pt>
    <dgm:pt modelId="{8EAFCDE7-4869-4D95-9359-6DA608AB28F0}" type="parTrans" cxnId="{40F08CBE-C0FF-49E9-A14D-59F0F70F60CC}">
      <dgm:prSet/>
      <dgm:spPr/>
      <dgm:t>
        <a:bodyPr/>
        <a:lstStyle/>
        <a:p>
          <a:endParaRPr lang="en-PK"/>
        </a:p>
      </dgm:t>
    </dgm:pt>
    <dgm:pt modelId="{D3274077-7919-4B64-B4D8-786A32E9EF73}" type="sibTrans" cxnId="{40F08CBE-C0FF-49E9-A14D-59F0F70F60CC}">
      <dgm:prSet/>
      <dgm:spPr/>
      <dgm:t>
        <a:bodyPr/>
        <a:lstStyle/>
        <a:p>
          <a:endParaRPr lang="en-PK"/>
        </a:p>
      </dgm:t>
    </dgm:pt>
    <dgm:pt modelId="{9CA50A65-40FA-E945-A868-9E3FE840B07E}" type="pres">
      <dgm:prSet presAssocID="{3C774A1C-BB1C-4347-A758-A94A436F7244}" presName="vert0" presStyleCnt="0">
        <dgm:presLayoutVars>
          <dgm:dir/>
          <dgm:animOne val="branch"/>
          <dgm:animLvl val="lvl"/>
        </dgm:presLayoutVars>
      </dgm:prSet>
      <dgm:spPr/>
    </dgm:pt>
    <dgm:pt modelId="{D5C7DCB4-3723-4443-ADD7-DBEB1005841A}" type="pres">
      <dgm:prSet presAssocID="{8E61202A-36DD-0240-811A-270D9611A395}" presName="thickLine" presStyleLbl="alignNode1" presStyleIdx="0" presStyleCnt="1"/>
      <dgm:spPr/>
    </dgm:pt>
    <dgm:pt modelId="{9F8ADD56-4647-5947-BF4A-89820DB0503F}" type="pres">
      <dgm:prSet presAssocID="{8E61202A-36DD-0240-811A-270D9611A395}" presName="horz1" presStyleCnt="0"/>
      <dgm:spPr/>
    </dgm:pt>
    <dgm:pt modelId="{CFE00427-EDF8-324F-9A5C-A181E81A4D48}" type="pres">
      <dgm:prSet presAssocID="{8E61202A-36DD-0240-811A-270D9611A395}" presName="tx1" presStyleLbl="revTx" presStyleIdx="0" presStyleCnt="5" custScaleX="194813" custScaleY="100196" custLinFactNeighborX="-1407"/>
      <dgm:spPr/>
    </dgm:pt>
    <dgm:pt modelId="{71554259-89F3-DC41-AF38-A80F6823C6AB}" type="pres">
      <dgm:prSet presAssocID="{8E61202A-36DD-0240-811A-270D9611A395}" presName="vert1" presStyleCnt="0"/>
      <dgm:spPr/>
    </dgm:pt>
    <dgm:pt modelId="{D0431CA8-5100-6745-A242-ED330061BD73}" type="pres">
      <dgm:prSet presAssocID="{7029F5E8-D056-AE49-BD66-3C193010DDE8}" presName="vertSpace2a" presStyleCnt="0"/>
      <dgm:spPr/>
    </dgm:pt>
    <dgm:pt modelId="{FE55CC5A-C0EF-DF45-AF1E-C9A5EF0E713C}" type="pres">
      <dgm:prSet presAssocID="{7029F5E8-D056-AE49-BD66-3C193010DDE8}" presName="horz2" presStyleCnt="0"/>
      <dgm:spPr/>
    </dgm:pt>
    <dgm:pt modelId="{D79F8CF2-80EE-C747-9C26-26414E55692C}" type="pres">
      <dgm:prSet presAssocID="{7029F5E8-D056-AE49-BD66-3C193010DDE8}" presName="horzSpace2" presStyleCnt="0"/>
      <dgm:spPr/>
    </dgm:pt>
    <dgm:pt modelId="{5D9EDF3F-7B20-8E47-A431-F9F24450F874}" type="pres">
      <dgm:prSet presAssocID="{7029F5E8-D056-AE49-BD66-3C193010DDE8}" presName="tx2" presStyleLbl="revTx" presStyleIdx="1" presStyleCnt="5"/>
      <dgm:spPr/>
    </dgm:pt>
    <dgm:pt modelId="{EB933D24-ABB6-0C44-A5A7-05F1CB99F1EB}" type="pres">
      <dgm:prSet presAssocID="{7029F5E8-D056-AE49-BD66-3C193010DDE8}" presName="vert2" presStyleCnt="0"/>
      <dgm:spPr/>
    </dgm:pt>
    <dgm:pt modelId="{EB798B99-5590-864A-A2C1-F553D99D3FAA}" type="pres">
      <dgm:prSet presAssocID="{7029F5E8-D056-AE49-BD66-3C193010DDE8}" presName="thinLine2b" presStyleLbl="callout" presStyleIdx="0" presStyleCnt="4"/>
      <dgm:spPr/>
    </dgm:pt>
    <dgm:pt modelId="{9C715A5E-13B0-3F4D-85BD-4FA3A97839C5}" type="pres">
      <dgm:prSet presAssocID="{7029F5E8-D056-AE49-BD66-3C193010DDE8}" presName="vertSpace2b" presStyleCnt="0"/>
      <dgm:spPr/>
    </dgm:pt>
    <dgm:pt modelId="{A4B3FD2E-63E5-E445-B87B-210177B3706B}" type="pres">
      <dgm:prSet presAssocID="{412DA8CB-B9E5-F44F-9FDD-EF35DF68306D}" presName="horz2" presStyleCnt="0"/>
      <dgm:spPr/>
    </dgm:pt>
    <dgm:pt modelId="{B4FE7B28-4407-5045-AAC1-7786FB86FE88}" type="pres">
      <dgm:prSet presAssocID="{412DA8CB-B9E5-F44F-9FDD-EF35DF68306D}" presName="horzSpace2" presStyleCnt="0"/>
      <dgm:spPr/>
    </dgm:pt>
    <dgm:pt modelId="{B9E57DF2-F223-F848-B6AB-FEB0F6FB4076}" type="pres">
      <dgm:prSet presAssocID="{412DA8CB-B9E5-F44F-9FDD-EF35DF68306D}" presName="tx2" presStyleLbl="revTx" presStyleIdx="2" presStyleCnt="5"/>
      <dgm:spPr/>
    </dgm:pt>
    <dgm:pt modelId="{84017E13-6661-1647-9DB1-F43BB49DC0FD}" type="pres">
      <dgm:prSet presAssocID="{412DA8CB-B9E5-F44F-9FDD-EF35DF68306D}" presName="vert2" presStyleCnt="0"/>
      <dgm:spPr/>
    </dgm:pt>
    <dgm:pt modelId="{1E88F2A9-FC8F-2A4F-ABF4-2C5837CA76E5}" type="pres">
      <dgm:prSet presAssocID="{412DA8CB-B9E5-F44F-9FDD-EF35DF68306D}" presName="thinLine2b" presStyleLbl="callout" presStyleIdx="1" presStyleCnt="4"/>
      <dgm:spPr/>
    </dgm:pt>
    <dgm:pt modelId="{02B19E4E-8333-4B4F-AA1E-19B5E7CAD48B}" type="pres">
      <dgm:prSet presAssocID="{412DA8CB-B9E5-F44F-9FDD-EF35DF68306D}" presName="vertSpace2b" presStyleCnt="0"/>
      <dgm:spPr/>
    </dgm:pt>
    <dgm:pt modelId="{5121BA32-9249-455A-8A20-08E85B86269F}" type="pres">
      <dgm:prSet presAssocID="{D907F82D-4934-4260-A319-D0C1005DB73A}" presName="horz2" presStyleCnt="0"/>
      <dgm:spPr/>
    </dgm:pt>
    <dgm:pt modelId="{E379A0C3-13D3-46B9-950A-CF0A08724A6D}" type="pres">
      <dgm:prSet presAssocID="{D907F82D-4934-4260-A319-D0C1005DB73A}" presName="horzSpace2" presStyleCnt="0"/>
      <dgm:spPr/>
    </dgm:pt>
    <dgm:pt modelId="{576A2C98-791A-4E50-8CB8-1914215BEA2D}" type="pres">
      <dgm:prSet presAssocID="{D907F82D-4934-4260-A319-D0C1005DB73A}" presName="tx2" presStyleLbl="revTx" presStyleIdx="3" presStyleCnt="5"/>
      <dgm:spPr/>
    </dgm:pt>
    <dgm:pt modelId="{3EC880A3-8E6D-40A4-857F-9A4C9ED1B22A}" type="pres">
      <dgm:prSet presAssocID="{D907F82D-4934-4260-A319-D0C1005DB73A}" presName="vert2" presStyleCnt="0"/>
      <dgm:spPr/>
    </dgm:pt>
    <dgm:pt modelId="{45167FBC-5EE3-4C8A-A94C-30BB5DE89AD6}" type="pres">
      <dgm:prSet presAssocID="{D907F82D-4934-4260-A319-D0C1005DB73A}" presName="thinLine2b" presStyleLbl="callout" presStyleIdx="2" presStyleCnt="4"/>
      <dgm:spPr/>
    </dgm:pt>
    <dgm:pt modelId="{BC5CA65E-0C6F-472F-B2E2-282C2CDDDC9F}" type="pres">
      <dgm:prSet presAssocID="{D907F82D-4934-4260-A319-D0C1005DB73A}" presName="vertSpace2b" presStyleCnt="0"/>
      <dgm:spPr/>
    </dgm:pt>
    <dgm:pt modelId="{DFE917DE-2459-4110-B5CA-909F8A25E9B3}" type="pres">
      <dgm:prSet presAssocID="{9EFF4F62-79ED-4EA0-85C1-51F88755C8EE}" presName="horz2" presStyleCnt="0"/>
      <dgm:spPr/>
    </dgm:pt>
    <dgm:pt modelId="{BFFB7145-8402-485B-85FA-7C375AFB0A2C}" type="pres">
      <dgm:prSet presAssocID="{9EFF4F62-79ED-4EA0-85C1-51F88755C8EE}" presName="horzSpace2" presStyleCnt="0"/>
      <dgm:spPr/>
    </dgm:pt>
    <dgm:pt modelId="{0DEDE790-6650-4E13-B812-9DA3ABBAEB7C}" type="pres">
      <dgm:prSet presAssocID="{9EFF4F62-79ED-4EA0-85C1-51F88755C8EE}" presName="tx2" presStyleLbl="revTx" presStyleIdx="4" presStyleCnt="5" custLinFactNeighborX="706"/>
      <dgm:spPr/>
    </dgm:pt>
    <dgm:pt modelId="{CC02E1CA-72BE-493C-916D-08B08D649491}" type="pres">
      <dgm:prSet presAssocID="{9EFF4F62-79ED-4EA0-85C1-51F88755C8EE}" presName="vert2" presStyleCnt="0"/>
      <dgm:spPr/>
    </dgm:pt>
    <dgm:pt modelId="{41DAB04F-B76E-41A3-BF92-19D36F058A9E}" type="pres">
      <dgm:prSet presAssocID="{9EFF4F62-79ED-4EA0-85C1-51F88755C8EE}" presName="thinLine2b" presStyleLbl="callout" presStyleIdx="3" presStyleCnt="4"/>
      <dgm:spPr/>
    </dgm:pt>
    <dgm:pt modelId="{E5F9CA9F-91E3-425C-B99F-A98D8F0B0A7F}" type="pres">
      <dgm:prSet presAssocID="{9EFF4F62-79ED-4EA0-85C1-51F88755C8EE}" presName="vertSpace2b" presStyleCnt="0"/>
      <dgm:spPr/>
    </dgm:pt>
  </dgm:ptLst>
  <dgm:cxnLst>
    <dgm:cxn modelId="{D2DD020B-3DFC-B348-B676-6EC163FF5FEB}" srcId="{3C774A1C-BB1C-4347-A758-A94A436F7244}" destId="{8E61202A-36DD-0240-811A-270D9611A395}" srcOrd="0" destOrd="0" parTransId="{B1168E5A-BE86-1A40-8851-D878ACC39274}" sibTransId="{8978AB35-F5FB-FF43-BA08-4C259A445311}"/>
    <dgm:cxn modelId="{B7396B30-5537-DB48-BB49-F8121197A4DF}" type="presOf" srcId="{3C774A1C-BB1C-4347-A758-A94A436F7244}" destId="{9CA50A65-40FA-E945-A868-9E3FE840B07E}" srcOrd="0" destOrd="0" presId="urn:microsoft.com/office/officeart/2008/layout/LinedList"/>
    <dgm:cxn modelId="{99EB5834-3593-6644-A836-6C8D5595A820}" srcId="{8E61202A-36DD-0240-811A-270D9611A395}" destId="{7029F5E8-D056-AE49-BD66-3C193010DDE8}" srcOrd="0" destOrd="0" parTransId="{ACE97453-93D9-C642-95ED-D55F9984F778}" sibTransId="{3346CD8C-3206-F84A-BEA2-B5492B6B7347}"/>
    <dgm:cxn modelId="{1659B53A-B0D8-4FDB-81D9-7CC7CA347ADA}" type="presOf" srcId="{9EFF4F62-79ED-4EA0-85C1-51F88755C8EE}" destId="{0DEDE790-6650-4E13-B812-9DA3ABBAEB7C}" srcOrd="0" destOrd="0" presId="urn:microsoft.com/office/officeart/2008/layout/LinedList"/>
    <dgm:cxn modelId="{5D951241-AB7E-4F09-8C62-6D80C3079C3A}" type="presOf" srcId="{D907F82D-4934-4260-A319-D0C1005DB73A}" destId="{576A2C98-791A-4E50-8CB8-1914215BEA2D}" srcOrd="0" destOrd="0" presId="urn:microsoft.com/office/officeart/2008/layout/LinedList"/>
    <dgm:cxn modelId="{AFD2487F-444F-4C44-A623-9AAFEB90AC49}" srcId="{8E61202A-36DD-0240-811A-270D9611A395}" destId="{412DA8CB-B9E5-F44F-9FDD-EF35DF68306D}" srcOrd="1" destOrd="0" parTransId="{7E8B7982-18DC-F246-BFD4-7B9D4C9DB2CA}" sibTransId="{960A4A2E-B23E-7544-9A93-1312898E2DC4}"/>
    <dgm:cxn modelId="{E42CFA93-E9F6-A445-8E93-048104D9A8A0}" type="presOf" srcId="{412DA8CB-B9E5-F44F-9FDD-EF35DF68306D}" destId="{B9E57DF2-F223-F848-B6AB-FEB0F6FB4076}" srcOrd="0" destOrd="0" presId="urn:microsoft.com/office/officeart/2008/layout/LinedList"/>
    <dgm:cxn modelId="{40F08CBE-C0FF-49E9-A14D-59F0F70F60CC}" srcId="{8E61202A-36DD-0240-811A-270D9611A395}" destId="{9EFF4F62-79ED-4EA0-85C1-51F88755C8EE}" srcOrd="3" destOrd="0" parTransId="{8EAFCDE7-4869-4D95-9359-6DA608AB28F0}" sibTransId="{D3274077-7919-4B64-B4D8-786A32E9EF73}"/>
    <dgm:cxn modelId="{797E83DF-D7B0-A04A-90A7-428F119E43A8}" type="presOf" srcId="{8E61202A-36DD-0240-811A-270D9611A395}" destId="{CFE00427-EDF8-324F-9A5C-A181E81A4D48}" srcOrd="0" destOrd="0" presId="urn:microsoft.com/office/officeart/2008/layout/LinedList"/>
    <dgm:cxn modelId="{4DAC53F3-3AC5-2A4F-8860-05DE12816360}" type="presOf" srcId="{7029F5E8-D056-AE49-BD66-3C193010DDE8}" destId="{5D9EDF3F-7B20-8E47-A431-F9F24450F874}" srcOrd="0" destOrd="0" presId="urn:microsoft.com/office/officeart/2008/layout/LinedList"/>
    <dgm:cxn modelId="{5441ACF7-001D-47E8-BE90-D77A819FBE03}" srcId="{8E61202A-36DD-0240-811A-270D9611A395}" destId="{D907F82D-4934-4260-A319-D0C1005DB73A}" srcOrd="2" destOrd="0" parTransId="{6643C99F-6929-4115-B10C-449964C298DB}" sibTransId="{9EB8D1B3-16DB-4A75-A7E2-3B79ADD997CE}"/>
    <dgm:cxn modelId="{0B5E7DED-E6E7-5C45-AC57-7E95F03E4540}" type="presParOf" srcId="{9CA50A65-40FA-E945-A868-9E3FE840B07E}" destId="{D5C7DCB4-3723-4443-ADD7-DBEB1005841A}" srcOrd="0" destOrd="0" presId="urn:microsoft.com/office/officeart/2008/layout/LinedList"/>
    <dgm:cxn modelId="{851345BC-963D-2748-B4D3-2E5A6571284B}" type="presParOf" srcId="{9CA50A65-40FA-E945-A868-9E3FE840B07E}" destId="{9F8ADD56-4647-5947-BF4A-89820DB0503F}" srcOrd="1" destOrd="0" presId="urn:microsoft.com/office/officeart/2008/layout/LinedList"/>
    <dgm:cxn modelId="{1B5DD6A5-4950-6347-AC6B-C7C40E59DEEC}" type="presParOf" srcId="{9F8ADD56-4647-5947-BF4A-89820DB0503F}" destId="{CFE00427-EDF8-324F-9A5C-A181E81A4D48}" srcOrd="0" destOrd="0" presId="urn:microsoft.com/office/officeart/2008/layout/LinedList"/>
    <dgm:cxn modelId="{219D8055-F2F8-2240-9C7F-FD1EE3387B56}" type="presParOf" srcId="{9F8ADD56-4647-5947-BF4A-89820DB0503F}" destId="{71554259-89F3-DC41-AF38-A80F6823C6AB}" srcOrd="1" destOrd="0" presId="urn:microsoft.com/office/officeart/2008/layout/LinedList"/>
    <dgm:cxn modelId="{76A1619F-126A-0A4E-BD71-BAFA130B537A}" type="presParOf" srcId="{71554259-89F3-DC41-AF38-A80F6823C6AB}" destId="{D0431CA8-5100-6745-A242-ED330061BD73}" srcOrd="0" destOrd="0" presId="urn:microsoft.com/office/officeart/2008/layout/LinedList"/>
    <dgm:cxn modelId="{47312413-8F92-BF41-9AB6-1863E189EE16}" type="presParOf" srcId="{71554259-89F3-DC41-AF38-A80F6823C6AB}" destId="{FE55CC5A-C0EF-DF45-AF1E-C9A5EF0E713C}" srcOrd="1" destOrd="0" presId="urn:microsoft.com/office/officeart/2008/layout/LinedList"/>
    <dgm:cxn modelId="{B27CAB73-BFFC-E841-BB8F-91E448CC3DDC}" type="presParOf" srcId="{FE55CC5A-C0EF-DF45-AF1E-C9A5EF0E713C}" destId="{D79F8CF2-80EE-C747-9C26-26414E55692C}" srcOrd="0" destOrd="0" presId="urn:microsoft.com/office/officeart/2008/layout/LinedList"/>
    <dgm:cxn modelId="{12375E5A-B2FF-184C-B5B0-CB55A596F796}" type="presParOf" srcId="{FE55CC5A-C0EF-DF45-AF1E-C9A5EF0E713C}" destId="{5D9EDF3F-7B20-8E47-A431-F9F24450F874}" srcOrd="1" destOrd="0" presId="urn:microsoft.com/office/officeart/2008/layout/LinedList"/>
    <dgm:cxn modelId="{0B8EA39F-45D5-6D49-B1AE-A7E84D3506EF}" type="presParOf" srcId="{FE55CC5A-C0EF-DF45-AF1E-C9A5EF0E713C}" destId="{EB933D24-ABB6-0C44-A5A7-05F1CB99F1EB}" srcOrd="2" destOrd="0" presId="urn:microsoft.com/office/officeart/2008/layout/LinedList"/>
    <dgm:cxn modelId="{61095020-5250-E749-9DAE-23B38479887F}" type="presParOf" srcId="{71554259-89F3-DC41-AF38-A80F6823C6AB}" destId="{EB798B99-5590-864A-A2C1-F553D99D3FAA}" srcOrd="2" destOrd="0" presId="urn:microsoft.com/office/officeart/2008/layout/LinedList"/>
    <dgm:cxn modelId="{63076DEF-D233-D14D-8968-479E65720310}" type="presParOf" srcId="{71554259-89F3-DC41-AF38-A80F6823C6AB}" destId="{9C715A5E-13B0-3F4D-85BD-4FA3A97839C5}" srcOrd="3" destOrd="0" presId="urn:microsoft.com/office/officeart/2008/layout/LinedList"/>
    <dgm:cxn modelId="{C2E47F5A-39F7-DF43-BE84-E18F61610EDB}" type="presParOf" srcId="{71554259-89F3-DC41-AF38-A80F6823C6AB}" destId="{A4B3FD2E-63E5-E445-B87B-210177B3706B}" srcOrd="4" destOrd="0" presId="urn:microsoft.com/office/officeart/2008/layout/LinedList"/>
    <dgm:cxn modelId="{B8F39B2C-0931-F444-8A8B-87C644B7E636}" type="presParOf" srcId="{A4B3FD2E-63E5-E445-B87B-210177B3706B}" destId="{B4FE7B28-4407-5045-AAC1-7786FB86FE88}" srcOrd="0" destOrd="0" presId="urn:microsoft.com/office/officeart/2008/layout/LinedList"/>
    <dgm:cxn modelId="{3DD6F65C-559F-F743-B728-B6EFA10684B7}" type="presParOf" srcId="{A4B3FD2E-63E5-E445-B87B-210177B3706B}" destId="{B9E57DF2-F223-F848-B6AB-FEB0F6FB4076}" srcOrd="1" destOrd="0" presId="urn:microsoft.com/office/officeart/2008/layout/LinedList"/>
    <dgm:cxn modelId="{BCA53905-0B18-F840-B913-B3EBE6071D86}" type="presParOf" srcId="{A4B3FD2E-63E5-E445-B87B-210177B3706B}" destId="{84017E13-6661-1647-9DB1-F43BB49DC0FD}" srcOrd="2" destOrd="0" presId="urn:microsoft.com/office/officeart/2008/layout/LinedList"/>
    <dgm:cxn modelId="{7E60B3BA-3552-3844-A53B-D12C6CE5EB6A}" type="presParOf" srcId="{71554259-89F3-DC41-AF38-A80F6823C6AB}" destId="{1E88F2A9-FC8F-2A4F-ABF4-2C5837CA76E5}" srcOrd="5" destOrd="0" presId="urn:microsoft.com/office/officeart/2008/layout/LinedList"/>
    <dgm:cxn modelId="{36F882B9-374E-704C-A5A8-4D4EB195D1D4}" type="presParOf" srcId="{71554259-89F3-DC41-AF38-A80F6823C6AB}" destId="{02B19E4E-8333-4B4F-AA1E-19B5E7CAD48B}" srcOrd="6" destOrd="0" presId="urn:microsoft.com/office/officeart/2008/layout/LinedList"/>
    <dgm:cxn modelId="{1A1A74D1-A7E8-414F-979A-0ECA62D7357C}" type="presParOf" srcId="{71554259-89F3-DC41-AF38-A80F6823C6AB}" destId="{5121BA32-9249-455A-8A20-08E85B86269F}" srcOrd="7" destOrd="0" presId="urn:microsoft.com/office/officeart/2008/layout/LinedList"/>
    <dgm:cxn modelId="{C0B922BA-DA25-4E61-AB14-28E181B8EF67}" type="presParOf" srcId="{5121BA32-9249-455A-8A20-08E85B86269F}" destId="{E379A0C3-13D3-46B9-950A-CF0A08724A6D}" srcOrd="0" destOrd="0" presId="urn:microsoft.com/office/officeart/2008/layout/LinedList"/>
    <dgm:cxn modelId="{A3867A53-E995-4D02-A36A-C52959A63BBC}" type="presParOf" srcId="{5121BA32-9249-455A-8A20-08E85B86269F}" destId="{576A2C98-791A-4E50-8CB8-1914215BEA2D}" srcOrd="1" destOrd="0" presId="urn:microsoft.com/office/officeart/2008/layout/LinedList"/>
    <dgm:cxn modelId="{3B6D10B5-4EBB-40B7-867A-07A117276A91}" type="presParOf" srcId="{5121BA32-9249-455A-8A20-08E85B86269F}" destId="{3EC880A3-8E6D-40A4-857F-9A4C9ED1B22A}" srcOrd="2" destOrd="0" presId="urn:microsoft.com/office/officeart/2008/layout/LinedList"/>
    <dgm:cxn modelId="{6CA4DBEE-8063-48B2-80F2-9B6623157AD7}" type="presParOf" srcId="{71554259-89F3-DC41-AF38-A80F6823C6AB}" destId="{45167FBC-5EE3-4C8A-A94C-30BB5DE89AD6}" srcOrd="8" destOrd="0" presId="urn:microsoft.com/office/officeart/2008/layout/LinedList"/>
    <dgm:cxn modelId="{A3B4CA1A-9E25-49FF-B702-9945F5BFB8C2}" type="presParOf" srcId="{71554259-89F3-DC41-AF38-A80F6823C6AB}" destId="{BC5CA65E-0C6F-472F-B2E2-282C2CDDDC9F}" srcOrd="9" destOrd="0" presId="urn:microsoft.com/office/officeart/2008/layout/LinedList"/>
    <dgm:cxn modelId="{C5592F84-1CC1-4E3F-9BF2-3ED9BC9FAF18}" type="presParOf" srcId="{71554259-89F3-DC41-AF38-A80F6823C6AB}" destId="{DFE917DE-2459-4110-B5CA-909F8A25E9B3}" srcOrd="10" destOrd="0" presId="urn:microsoft.com/office/officeart/2008/layout/LinedList"/>
    <dgm:cxn modelId="{61DC63D3-5FAE-46FD-B3DA-E917F25D4B31}" type="presParOf" srcId="{DFE917DE-2459-4110-B5CA-909F8A25E9B3}" destId="{BFFB7145-8402-485B-85FA-7C375AFB0A2C}" srcOrd="0" destOrd="0" presId="urn:microsoft.com/office/officeart/2008/layout/LinedList"/>
    <dgm:cxn modelId="{C86D12D5-6FA4-4B90-8BEE-3583CB370095}" type="presParOf" srcId="{DFE917DE-2459-4110-B5CA-909F8A25E9B3}" destId="{0DEDE790-6650-4E13-B812-9DA3ABBAEB7C}" srcOrd="1" destOrd="0" presId="urn:microsoft.com/office/officeart/2008/layout/LinedList"/>
    <dgm:cxn modelId="{A1C3EB53-713D-4A17-8C70-82184DE951EB}" type="presParOf" srcId="{DFE917DE-2459-4110-B5CA-909F8A25E9B3}" destId="{CC02E1CA-72BE-493C-916D-08B08D649491}" srcOrd="2" destOrd="0" presId="urn:microsoft.com/office/officeart/2008/layout/LinedList"/>
    <dgm:cxn modelId="{BE6FADF7-261C-4CCD-BDCF-0C08EF8538BD}" type="presParOf" srcId="{71554259-89F3-DC41-AF38-A80F6823C6AB}" destId="{41DAB04F-B76E-41A3-BF92-19D36F058A9E}" srcOrd="11" destOrd="0" presId="urn:microsoft.com/office/officeart/2008/layout/LinedList"/>
    <dgm:cxn modelId="{8716999E-BC46-4A7F-8317-ACF82C748A51}" type="presParOf" srcId="{71554259-89F3-DC41-AF38-A80F6823C6AB}" destId="{E5F9CA9F-91E3-425C-B99F-A98D8F0B0A7F}" srcOrd="12" destOrd="0" presId="urn:microsoft.com/office/officeart/2008/layout/Line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76809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2869139"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just" defTabSz="1155700">
            <a:lnSpc>
              <a:spcPct val="90000"/>
            </a:lnSpc>
            <a:spcBef>
              <a:spcPct val="0"/>
            </a:spcBef>
            <a:spcAft>
              <a:spcPct val="35000"/>
            </a:spcAft>
            <a:buNone/>
          </a:pPr>
          <a:r>
            <a:rPr lang="en-US" sz="2600" b="1" kern="1200" dirty="0"/>
            <a:t>¿Cuál es el principal desafío que plantean los largos procesos de asistencia mutua específicamente para el intercambio de pruebas electrónicas? </a:t>
          </a:r>
        </a:p>
      </dsp:txBody>
      <dsp:txXfrm>
        <a:off x="0" y="2466"/>
        <a:ext cx="2869139" cy="5052045"/>
      </dsp:txXfrm>
    </dsp:sp>
    <dsp:sp modelId="{5D9EDF3F-7B20-8E47-A431-F9F24450F874}">
      <dsp:nvSpPr>
        <dsp:cNvPr id="0" name=""/>
        <dsp:cNvSpPr/>
      </dsp:nvSpPr>
      <dsp:spPr>
        <a:xfrm>
          <a:off x="2979596" y="61738"/>
          <a:ext cx="5780606"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l" defTabSz="1466850">
            <a:lnSpc>
              <a:spcPct val="90000"/>
            </a:lnSpc>
            <a:spcBef>
              <a:spcPct val="0"/>
            </a:spcBef>
            <a:spcAft>
              <a:spcPct val="35000"/>
            </a:spcAft>
            <a:buNone/>
          </a:pPr>
          <a:r>
            <a:rPr lang="en-US" sz="3300" b="1" kern="1200" dirty="0">
              <a:solidFill>
                <a:schemeClr val="tx1"/>
              </a:solidFill>
            </a:rPr>
            <a:t>a) Retrasos en el juicio </a:t>
          </a:r>
        </a:p>
      </dsp:txBody>
      <dsp:txXfrm>
        <a:off x="2979596" y="61738"/>
        <a:ext cx="5780606" cy="1185449"/>
      </dsp:txXfrm>
    </dsp:sp>
    <dsp:sp modelId="{EB798B99-5590-864A-A2C1-F553D99D3FAA}">
      <dsp:nvSpPr>
        <dsp:cNvPr id="0" name=""/>
        <dsp:cNvSpPr/>
      </dsp:nvSpPr>
      <dsp:spPr>
        <a:xfrm>
          <a:off x="2869139" y="1247188"/>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979596" y="1306461"/>
          <a:ext cx="5780606"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l" defTabSz="1466850">
            <a:lnSpc>
              <a:spcPct val="90000"/>
            </a:lnSpc>
            <a:spcBef>
              <a:spcPct val="0"/>
            </a:spcBef>
            <a:spcAft>
              <a:spcPct val="35000"/>
            </a:spcAft>
            <a:buNone/>
          </a:pPr>
          <a:r>
            <a:rPr lang="en-US" sz="3300" b="1" kern="1200" dirty="0">
              <a:solidFill>
                <a:schemeClr val="tx1"/>
              </a:solidFill>
            </a:rPr>
            <a:t>b) Las pruebas electrónicas son volátiles </a:t>
          </a:r>
        </a:p>
      </dsp:txBody>
      <dsp:txXfrm>
        <a:off x="2979596" y="1306461"/>
        <a:ext cx="5780606" cy="1185449"/>
      </dsp:txXfrm>
    </dsp:sp>
    <dsp:sp modelId="{1E88F2A9-FC8F-2A4F-ABF4-2C5837CA76E5}">
      <dsp:nvSpPr>
        <dsp:cNvPr id="0" name=""/>
        <dsp:cNvSpPr/>
      </dsp:nvSpPr>
      <dsp:spPr>
        <a:xfrm>
          <a:off x="2869139" y="2491911"/>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2979596" y="2551183"/>
          <a:ext cx="5780606"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l" defTabSz="1466850">
            <a:lnSpc>
              <a:spcPct val="90000"/>
            </a:lnSpc>
            <a:spcBef>
              <a:spcPct val="0"/>
            </a:spcBef>
            <a:spcAft>
              <a:spcPct val="35000"/>
            </a:spcAft>
            <a:buNone/>
          </a:pPr>
          <a:r>
            <a:rPr lang="en-US" sz="3300" b="1" kern="1200" dirty="0">
              <a:solidFill>
                <a:schemeClr val="tx1"/>
              </a:solidFill>
            </a:rPr>
            <a:t>c) Gran cantidad de trámites </a:t>
          </a:r>
        </a:p>
      </dsp:txBody>
      <dsp:txXfrm>
        <a:off x="2979596" y="2551183"/>
        <a:ext cx="5780606" cy="1185449"/>
      </dsp:txXfrm>
    </dsp:sp>
    <dsp:sp modelId="{45167FBC-5EE3-4C8A-A94C-30BB5DE89AD6}">
      <dsp:nvSpPr>
        <dsp:cNvPr id="0" name=""/>
        <dsp:cNvSpPr/>
      </dsp:nvSpPr>
      <dsp:spPr>
        <a:xfrm>
          <a:off x="2869139" y="3736633"/>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2987488" y="3795905"/>
          <a:ext cx="5780606"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l" defTabSz="1466850">
            <a:lnSpc>
              <a:spcPct val="90000"/>
            </a:lnSpc>
            <a:spcBef>
              <a:spcPct val="0"/>
            </a:spcBef>
            <a:spcAft>
              <a:spcPct val="35000"/>
            </a:spcAft>
            <a:buNone/>
          </a:pPr>
          <a:r>
            <a:rPr lang="en-US" sz="3300" b="1" kern="1200" dirty="0">
              <a:solidFill>
                <a:schemeClr val="tx1"/>
              </a:solidFill>
            </a:rPr>
            <a:t>d) Las pruebas electrónicas no se pueden conservar </a:t>
          </a:r>
        </a:p>
      </dsp:txBody>
      <dsp:txXfrm>
        <a:off x="2987488" y="3795905"/>
        <a:ext cx="5780606" cy="1185449"/>
      </dsp:txXfrm>
    </dsp:sp>
    <dsp:sp modelId="{41DAB04F-B76E-41A3-BF92-19D36F058A9E}">
      <dsp:nvSpPr>
        <dsp:cNvPr id="0" name=""/>
        <dsp:cNvSpPr/>
      </dsp:nvSpPr>
      <dsp:spPr>
        <a:xfrm>
          <a:off x="2869139" y="4981355"/>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C7DCB4-3723-4443-ADD7-DBEB1005841A}">
      <dsp:nvSpPr>
        <dsp:cNvPr id="0" name=""/>
        <dsp:cNvSpPr/>
      </dsp:nvSpPr>
      <dsp:spPr>
        <a:xfrm>
          <a:off x="0" y="2466"/>
          <a:ext cx="8768095"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E00427-EDF8-324F-9A5C-A181E81A4D48}">
      <dsp:nvSpPr>
        <dsp:cNvPr id="0" name=""/>
        <dsp:cNvSpPr/>
      </dsp:nvSpPr>
      <dsp:spPr>
        <a:xfrm>
          <a:off x="0" y="2466"/>
          <a:ext cx="2869139" cy="50520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t" anchorCtr="0">
          <a:noAutofit/>
        </a:bodyPr>
        <a:lstStyle/>
        <a:p>
          <a:pPr marL="0" lvl="0" indent="0" algn="just" defTabSz="1155700">
            <a:lnSpc>
              <a:spcPct val="90000"/>
            </a:lnSpc>
            <a:spcBef>
              <a:spcPct val="0"/>
            </a:spcBef>
            <a:spcAft>
              <a:spcPct val="35000"/>
            </a:spcAft>
            <a:buNone/>
          </a:pPr>
          <a:r>
            <a:rPr lang="en-US" sz="2600" b="1" kern="1200" dirty="0"/>
            <a:t>¿Cuál es el principal desafío que plantean los largos procesos de asistencia mutua específicamente para el intercambio de pruebas electrónicas? </a:t>
          </a:r>
        </a:p>
      </dsp:txBody>
      <dsp:txXfrm>
        <a:off x="0" y="2466"/>
        <a:ext cx="2869139" cy="5052045"/>
      </dsp:txXfrm>
    </dsp:sp>
    <dsp:sp modelId="{5D9EDF3F-7B20-8E47-A431-F9F24450F874}">
      <dsp:nvSpPr>
        <dsp:cNvPr id="0" name=""/>
        <dsp:cNvSpPr/>
      </dsp:nvSpPr>
      <dsp:spPr>
        <a:xfrm>
          <a:off x="2979596" y="61738"/>
          <a:ext cx="5780606"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l" defTabSz="1466850">
            <a:lnSpc>
              <a:spcPct val="90000"/>
            </a:lnSpc>
            <a:spcBef>
              <a:spcPct val="0"/>
            </a:spcBef>
            <a:spcAft>
              <a:spcPct val="35000"/>
            </a:spcAft>
            <a:buNone/>
          </a:pPr>
          <a:r>
            <a:rPr lang="en-US" sz="3300" b="1" kern="1200" dirty="0">
              <a:solidFill>
                <a:schemeClr val="tx1"/>
              </a:solidFill>
            </a:rPr>
            <a:t>a) Retrasos en el juicio </a:t>
          </a:r>
        </a:p>
      </dsp:txBody>
      <dsp:txXfrm>
        <a:off x="2979596" y="61738"/>
        <a:ext cx="5780606" cy="1185449"/>
      </dsp:txXfrm>
    </dsp:sp>
    <dsp:sp modelId="{EB798B99-5590-864A-A2C1-F553D99D3FAA}">
      <dsp:nvSpPr>
        <dsp:cNvPr id="0" name=""/>
        <dsp:cNvSpPr/>
      </dsp:nvSpPr>
      <dsp:spPr>
        <a:xfrm>
          <a:off x="2869139" y="1247188"/>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E57DF2-F223-F848-B6AB-FEB0F6FB4076}">
      <dsp:nvSpPr>
        <dsp:cNvPr id="0" name=""/>
        <dsp:cNvSpPr/>
      </dsp:nvSpPr>
      <dsp:spPr>
        <a:xfrm>
          <a:off x="2979596" y="1306461"/>
          <a:ext cx="5780606"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l" defTabSz="1466850">
            <a:lnSpc>
              <a:spcPct val="90000"/>
            </a:lnSpc>
            <a:spcBef>
              <a:spcPct val="0"/>
            </a:spcBef>
            <a:spcAft>
              <a:spcPct val="35000"/>
            </a:spcAft>
            <a:buNone/>
          </a:pPr>
          <a:r>
            <a:rPr lang="en-US" sz="3300" b="1" kern="1200" dirty="0">
              <a:solidFill>
                <a:srgbClr val="FF0000"/>
              </a:solidFill>
            </a:rPr>
            <a:t>b) Las pruebas electrónicas son volátiles </a:t>
          </a:r>
        </a:p>
      </dsp:txBody>
      <dsp:txXfrm>
        <a:off x="2979596" y="1306461"/>
        <a:ext cx="5780606" cy="1185449"/>
      </dsp:txXfrm>
    </dsp:sp>
    <dsp:sp modelId="{1E88F2A9-FC8F-2A4F-ABF4-2C5837CA76E5}">
      <dsp:nvSpPr>
        <dsp:cNvPr id="0" name=""/>
        <dsp:cNvSpPr/>
      </dsp:nvSpPr>
      <dsp:spPr>
        <a:xfrm>
          <a:off x="2869139" y="2491911"/>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6A2C98-791A-4E50-8CB8-1914215BEA2D}">
      <dsp:nvSpPr>
        <dsp:cNvPr id="0" name=""/>
        <dsp:cNvSpPr/>
      </dsp:nvSpPr>
      <dsp:spPr>
        <a:xfrm>
          <a:off x="2979596" y="2551183"/>
          <a:ext cx="5780606"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l" defTabSz="1466850">
            <a:lnSpc>
              <a:spcPct val="90000"/>
            </a:lnSpc>
            <a:spcBef>
              <a:spcPct val="0"/>
            </a:spcBef>
            <a:spcAft>
              <a:spcPct val="35000"/>
            </a:spcAft>
            <a:buNone/>
          </a:pPr>
          <a:r>
            <a:rPr lang="en-US" sz="3300" b="1" kern="1200" dirty="0">
              <a:solidFill>
                <a:schemeClr val="tx1"/>
              </a:solidFill>
            </a:rPr>
            <a:t>c) Gran cantidad de trámites </a:t>
          </a:r>
        </a:p>
      </dsp:txBody>
      <dsp:txXfrm>
        <a:off x="2979596" y="2551183"/>
        <a:ext cx="5780606" cy="1185449"/>
      </dsp:txXfrm>
    </dsp:sp>
    <dsp:sp modelId="{45167FBC-5EE3-4C8A-A94C-30BB5DE89AD6}">
      <dsp:nvSpPr>
        <dsp:cNvPr id="0" name=""/>
        <dsp:cNvSpPr/>
      </dsp:nvSpPr>
      <dsp:spPr>
        <a:xfrm>
          <a:off x="2869139" y="3736633"/>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DEDE790-6650-4E13-B812-9DA3ABBAEB7C}">
      <dsp:nvSpPr>
        <dsp:cNvPr id="0" name=""/>
        <dsp:cNvSpPr/>
      </dsp:nvSpPr>
      <dsp:spPr>
        <a:xfrm>
          <a:off x="2987488" y="3795905"/>
          <a:ext cx="5780606" cy="11854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l" defTabSz="1466850">
            <a:lnSpc>
              <a:spcPct val="90000"/>
            </a:lnSpc>
            <a:spcBef>
              <a:spcPct val="0"/>
            </a:spcBef>
            <a:spcAft>
              <a:spcPct val="35000"/>
            </a:spcAft>
            <a:buNone/>
          </a:pPr>
          <a:r>
            <a:rPr lang="en-US" sz="3300" b="1" kern="1200" dirty="0">
              <a:solidFill>
                <a:schemeClr val="tx1"/>
              </a:solidFill>
            </a:rPr>
            <a:t>d) Las pruebas electrónicas no se pueden conservar </a:t>
          </a:r>
        </a:p>
      </dsp:txBody>
      <dsp:txXfrm>
        <a:off x="2987488" y="3795905"/>
        <a:ext cx="5780606" cy="1185449"/>
      </dsp:txXfrm>
    </dsp:sp>
    <dsp:sp modelId="{41DAB04F-B76E-41A3-BF92-19D36F058A9E}">
      <dsp:nvSpPr>
        <dsp:cNvPr id="0" name=""/>
        <dsp:cNvSpPr/>
      </dsp:nvSpPr>
      <dsp:spPr>
        <a:xfrm>
          <a:off x="2869139" y="4981355"/>
          <a:ext cx="5891063"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5/29/2021</a:t>
            </a:fld>
            <a:endParaRPr lang="es-E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‹Nº›</a:t>
            </a:fld>
            <a:endParaRPr lang="es-ES"/>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shutterstock.com/image-vector/translation-icon-vector-1134316640"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s://www.shutterstock.com/image-vector/world-map-color-bright-political-vector-1723875631"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PK"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a:t>
            </a:fld>
            <a:endParaRPr lang="es-ES"/>
          </a:p>
        </p:txBody>
      </p:sp>
    </p:spTree>
    <p:extLst>
      <p:ext uri="{BB962C8B-B14F-4D97-AF65-F5344CB8AC3E}">
        <p14:creationId xmlns:p14="http://schemas.microsoft.com/office/powerpoint/2010/main" val="1893174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a:t>La respuesta correcta es b) Las pruebas electrónicas son volátiles. </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s-ES"/>
          </a:p>
        </p:txBody>
      </p:sp>
    </p:spTree>
    <p:extLst>
      <p:ext uri="{BB962C8B-B14F-4D97-AF65-F5344CB8AC3E}">
        <p14:creationId xmlns:p14="http://schemas.microsoft.com/office/powerpoint/2010/main" val="7628112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En esta diapositiva se identifica el segundo desafío asociado a la cooperación internacional en relación con las pruebas electrónicas. </a:t>
            </a:r>
          </a:p>
          <a:p>
            <a:endParaRPr lang="es-ES" dirty="0"/>
          </a:p>
          <a:p>
            <a:r>
              <a:rPr lang="es-ES"/>
              <a:t>El formador debe explicar brevemente el desafío del idioma. Los distintos países tienen sus propias lenguas oficiales en las que funcionan sus ordenamientos jurídicos y en las que pueden tramitar las solicitudes de asistencia mutua. El siguiente enlace ofrece información sobre las diferentes lenguas oficiales reconocidas por los distintos países: https://en.wikipedia.org/wiki/List_of_official_languages</a:t>
            </a:r>
          </a:p>
          <a:p>
            <a:endParaRPr lang="es-ES" dirty="0"/>
          </a:p>
          <a:p>
            <a:r>
              <a:rPr lang="es-ES"/>
              <a:t>Enlace a la imagen: </a:t>
            </a:r>
            <a:r>
              <a:rPr lang="es-ES" dirty="0">
                <a:hlinkClick r:id="rId3"/>
              </a:rPr>
              <a:t>https://www.shutterstock.com/image-vector/translation-icon-vector-1134316640</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s-ES"/>
          </a:p>
        </p:txBody>
      </p:sp>
    </p:spTree>
    <p:extLst>
      <p:ext uri="{BB962C8B-B14F-4D97-AF65-F5344CB8AC3E}">
        <p14:creationId xmlns:p14="http://schemas.microsoft.com/office/powerpoint/2010/main" val="31299248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a:t>En esta diapositiva se explica el desafío del idioma: el hecho de que los ordenamientos jurídicos de los distintos países utilizan lenguas diferentes. Un desafío conexo es que algunos países solo reconocen las traducciones que realizan los traductores autorizados o autentificados, que a menudo deben certificarse ante notario o de otro modo.</a:t>
            </a:r>
            <a:endParaRPr lang="es-ES" dirty="0"/>
          </a:p>
          <a:p>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s-ES"/>
          </a:p>
        </p:txBody>
      </p:sp>
    </p:spTree>
    <p:extLst>
      <p:ext uri="{BB962C8B-B14F-4D97-AF65-F5344CB8AC3E}">
        <p14:creationId xmlns:p14="http://schemas.microsoft.com/office/powerpoint/2010/main" val="10318901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En esta diapositiva se muestran las diferentes lenguas que se hablan en los mayores centros de población y economías del mundo. </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s-ES"/>
          </a:p>
        </p:txBody>
      </p:sp>
    </p:spTree>
    <p:extLst>
      <p:ext uri="{BB962C8B-B14F-4D97-AF65-F5344CB8AC3E}">
        <p14:creationId xmlns:p14="http://schemas.microsoft.com/office/powerpoint/2010/main" val="12403766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En esta diapositiva se describe la solución a los desafíos lingüísticos asociados a la cooperación internacional en materia de pruebas electrónicas, que consiste en presentar siempre las solicitudes en el idioma de los países requeridos. Algunos países, por ley, solo aceptan solicitudes de asistencia mutua en un idioma específico. Una Parte puede buscar esta información en la red 24/7 de esa Parte o a través de un manual de asistencia jurídica mutua si está disponible. </a:t>
            </a:r>
          </a:p>
          <a:p>
            <a:endParaRPr lang="es-ES" dirty="0"/>
          </a:p>
          <a:p>
            <a:r>
              <a:rPr lang="es-ES"/>
              <a:t>Es importante que no solo la solicitud de asistencia mutua se haga en el idioma correcto, sino que todos los documentos justificativos (por ejemplo, informes policiales, detalles de la investigación, órdenes judiciales) se traduzcan también al idioma aceptado por el país requerido. Estas traducciones deben cumplir todas las formalidades legales, como las de la traducción (por ejemplo, uso de traductores autorizados o autentificados). </a:t>
            </a:r>
          </a:p>
          <a:p>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s-ES"/>
          </a:p>
        </p:txBody>
      </p:sp>
    </p:spTree>
    <p:extLst>
      <p:ext uri="{BB962C8B-B14F-4D97-AF65-F5344CB8AC3E}">
        <p14:creationId xmlns:p14="http://schemas.microsoft.com/office/powerpoint/2010/main" val="13442281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En esta diapositiva se identifica el tercer desafío asociado a la cooperación internacional en relación con las pruebas electrónicas. </a:t>
            </a:r>
          </a:p>
          <a:p>
            <a:endParaRPr lang="es-ES" dirty="0"/>
          </a:p>
          <a:p>
            <a:r>
              <a:rPr lang="es-ES"/>
              <a:t>El formador debe explicar brevemente el desafío del tiempo. Hay que subrayar que este desafío se refiere específicamente al desafío de tener diferentes zonas horarias.</a:t>
            </a:r>
            <a:endParaRPr lang="es-ES" dirty="0"/>
          </a:p>
          <a:p>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s-ES"/>
          </a:p>
        </p:txBody>
      </p:sp>
    </p:spTree>
    <p:extLst>
      <p:ext uri="{BB962C8B-B14F-4D97-AF65-F5344CB8AC3E}">
        <p14:creationId xmlns:p14="http://schemas.microsoft.com/office/powerpoint/2010/main" val="41309903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Los delitos transnacionales pueden tener lugar en diferentes rincones del mundo, que pueden no estar en las mismas zonas horarias o incluso en el mismo día en un momento dado. Esto puede suponer un grave problema, como se pondrá de manifiesto en las siguientes diapositivas.</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s-ES"/>
          </a:p>
        </p:txBody>
      </p:sp>
    </p:spTree>
    <p:extLst>
      <p:ext uri="{BB962C8B-B14F-4D97-AF65-F5344CB8AC3E}">
        <p14:creationId xmlns:p14="http://schemas.microsoft.com/office/powerpoint/2010/main" val="2974008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En esta diapositiva se muestra un ejemplo de regiones con gran diferencia horaria entre sí. </a:t>
            </a:r>
          </a:p>
          <a:p>
            <a:endParaRPr lang="es-ES" dirty="0"/>
          </a:p>
          <a:p>
            <a:r>
              <a:rPr lang="es-ES"/>
              <a:t>Wellington (Nueva Zelanda) y Hawai (EE.UU.) tienen 22 horas de diferencia horaria, lo que significa que, en la mayoría de las horas del día, la fecha de Nueva Zelanda y Hawai son diferentes.</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s-ES"/>
          </a:p>
        </p:txBody>
      </p:sp>
    </p:spTree>
    <p:extLst>
      <p:ext uri="{BB962C8B-B14F-4D97-AF65-F5344CB8AC3E}">
        <p14:creationId xmlns:p14="http://schemas.microsoft.com/office/powerpoint/2010/main" val="21865759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87D992BB-F2EF-46C3-B104-BD756EADB4E9}" type="slidenum">
              <a:rPr lang="en-GB" altLang="en-US">
                <a:solidFill>
                  <a:srgbClr val="000000"/>
                </a:solidFill>
              </a:rPr>
              <a:pPr eaLnBrk="1" hangingPunct="1">
                <a:spcBef>
                  <a:spcPct val="0"/>
                </a:spcBef>
              </a:pPr>
              <a:t>18</a:t>
            </a:fld>
            <a:endParaRPr lang="es-ES" altLang="en-US">
              <a:solidFill>
                <a:srgbClr val="000000"/>
              </a:solidFill>
            </a:endParaRPr>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p:spPr>
        <p:txBody>
          <a:bodyPr>
            <a:normAutofit fontScale="85000" lnSpcReduction="20000"/>
          </a:bodyPr>
          <a:lstStyle/>
          <a:p>
            <a:pPr eaLnBrk="1" hangingPunct="1"/>
            <a:r>
              <a:rPr lang="es-ES" altLang="en-US" b="0" dirty="0"/>
              <a:t>La razón por la que las zonas horarias plantean un desafío muy serio es que la mayoría de las pruebas electrónicas están asociadas a una marca de tiempo determinada. Esto significa que en una solicitud de asistencia mutua se suele especificar una hora concreta respecto a los datos que se deben buscar. Por ejemplo, una parte puede solicitar a otra que conserve los datos informáticos almacenados que se comunicaron en un momento determinado. Si no se establece claramente la zona horaria, es posible que la parte requerida conserve los datos correspondientes a una hora diferente y se pierdan los datos reales que se deseaban obtener.</a:t>
            </a:r>
          </a:p>
          <a:p>
            <a:pPr eaLnBrk="1" hangingPunct="1"/>
            <a:endParaRPr lang="es-ES" altLang="en-US" b="0" dirty="0"/>
          </a:p>
          <a:p>
            <a:pPr eaLnBrk="1" hangingPunct="1"/>
            <a:r>
              <a:rPr lang="es-ES" altLang="en-US" b="0" dirty="0"/>
              <a:t>La importancia de las zonas horarias se acentúa cuando se trata de utilizar las direcciones IP para identificar a los sospechosos. Es importante que el formador explique la diferencia entre una dirección IP estática y una dirección IP dinámica:</a:t>
            </a:r>
          </a:p>
          <a:p>
            <a:pPr marL="228600" indent="-228600" eaLnBrk="1" hangingPunct="1">
              <a:buAutoNum type="alphaLcParenR"/>
            </a:pPr>
            <a:r>
              <a:rPr lang="es-ES" altLang="en-US" b="0" dirty="0"/>
              <a:t>Una dirección IP estática es cuando se asigna una única dirección IP de forma permanente a un único ordenador </a:t>
            </a:r>
          </a:p>
          <a:p>
            <a:pPr marL="228600" indent="-228600" eaLnBrk="1" hangingPunct="1">
              <a:buAutoNum type="alphaLcParenR"/>
            </a:pPr>
            <a:r>
              <a:rPr lang="es-ES" altLang="en-US" b="0" dirty="0"/>
              <a:t>Una dirección IP dinámica es cuando se asigna una dirección IP a un cliente mientras dura una sesión de Internet. Es posible reasignar la misma dirección IP a otro cliente inmediatamente después de que el primero se desconecte.</a:t>
            </a:r>
          </a:p>
          <a:p>
            <a:pPr marL="228600" indent="-228600" eaLnBrk="1" hangingPunct="1">
              <a:buAutoNum type="alphaLcParenR"/>
            </a:pPr>
            <a:endParaRPr lang="es-ES" altLang="en-US" b="0" dirty="0"/>
          </a:p>
          <a:p>
            <a:pPr marL="0" indent="0" eaLnBrk="1" hangingPunct="1">
              <a:buNone/>
            </a:pPr>
            <a:r>
              <a:rPr lang="es-ES" altLang="en-US" b="0" dirty="0"/>
              <a:t>El formador debe explicar que la hora y las zonas horarias no son tan importantes para identificar a las personas que utilizan direcciones IP estáticas, pero son extremadamente importantes cuando se trata de personas que utilizan direcciones IP dinámicas. Esto se debe a que una marca de tiempo errónea puede llevar a la identificación de la persona equivocada y a la implicación de una persona inocente.</a:t>
            </a:r>
          </a:p>
          <a:p>
            <a:pPr marL="0" indent="0" eaLnBrk="1" hangingPunct="1">
              <a:buNone/>
            </a:pPr>
            <a:endParaRPr lang="es-ES" altLang="en-US" b="0" dirty="0"/>
          </a:p>
          <a:p>
            <a:pPr marL="0" indent="0" eaLnBrk="1" hangingPunct="1">
              <a:buNone/>
            </a:pPr>
            <a:r>
              <a:rPr lang="es-ES" altLang="en-US" b="0" dirty="0"/>
              <a:t>Como ejemplo ilustrativo, el formador puede explicar lo siguiente:</a:t>
            </a:r>
          </a:p>
          <a:p>
            <a:pPr marL="0" indent="0" eaLnBrk="1" hangingPunct="1">
              <a:buNone/>
            </a:pPr>
            <a:r>
              <a:rPr lang="es-ES" altLang="en-US" b="0" dirty="0"/>
              <a:t>Nueva Zelanda envía una solicitud de información en relación con una comunicación de un individuo en Hawai el lunes a las 12 de la noche, hora de Wellington (domingo a las 10 de la mañana, hora de Hawai). No menciona la zona horaria en su solicitud. El Estado que responde supone que la hora especificada es la hora estándar de Hawai y proporciona esa información. Esto hace que Nueva Zelanda identifique a la persona equivocada.</a:t>
            </a:r>
          </a:p>
        </p:txBody>
      </p:sp>
    </p:spTree>
    <p:extLst>
      <p:ext uri="{BB962C8B-B14F-4D97-AF65-F5344CB8AC3E}">
        <p14:creationId xmlns:p14="http://schemas.microsoft.com/office/powerpoint/2010/main" val="30947859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En esta diapositiva se describe la solución a los desafíos temporales asociados a la cooperación internacional con respecto a las pruebas electrónicas, que consiste en especificar siempre la zona horaria con cada marca. </a:t>
            </a:r>
          </a:p>
          <a:p>
            <a:endParaRPr lang="es-ES" dirty="0"/>
          </a:p>
          <a:p>
            <a:r>
              <a:rPr lang="es-ES"/>
              <a:t>Además, como medida de precaución adicional, el Estado requirente debe evitar intercambiar zonas horarias en una misma solicitud (por ejemplo, mencionar en un lugar la hora estándar de Nueva Zelanda y en otro lugar la hora estándar de Hawai, ya que esto daría lugar a un problema de comunicación). </a:t>
            </a:r>
          </a:p>
          <a:p>
            <a:endParaRPr lang="es-ES" dirty="0"/>
          </a:p>
          <a:p>
            <a:r>
              <a:rPr lang="es-ES"/>
              <a:t>Como mejor práctica, a menos que el Estado requerido solicite lo contrario, es útil utilizar el Tiempo Universal Coordinado (UTC) o la zona horaria del Estado requerido. </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s-ES"/>
          </a:p>
        </p:txBody>
      </p:sp>
    </p:spTree>
    <p:extLst>
      <p:ext uri="{BB962C8B-B14F-4D97-AF65-F5344CB8AC3E}">
        <p14:creationId xmlns:p14="http://schemas.microsoft.com/office/powerpoint/2010/main" val="177011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sz="1200" dirty="0"/>
              <a:t>En esta diapositiva se describen los objetivos de esta sesión. Se pone de relieve los conocimientos que los participantes deben aprender mediante las diapositivas. Se puede informar a los participantes de que esta diapositiva se revisará al final de la sesión para evaluar si se han cumplido los objetivos. </a:t>
            </a:r>
          </a:p>
          <a:p>
            <a:endParaRPr lang="es-ES" dirty="0"/>
          </a:p>
          <a:p>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s-ES"/>
          </a:p>
        </p:txBody>
      </p:sp>
    </p:spTree>
    <p:extLst>
      <p:ext uri="{BB962C8B-B14F-4D97-AF65-F5344CB8AC3E}">
        <p14:creationId xmlns:p14="http://schemas.microsoft.com/office/powerpoint/2010/main" val="27402401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En esta diapositiva se identifica el cuarto desafío asociado a la cooperación internacional en relación con las pruebas electrónicas. </a:t>
            </a:r>
          </a:p>
          <a:p>
            <a:endParaRPr lang="es-ES" dirty="0"/>
          </a:p>
          <a:p>
            <a:r>
              <a:rPr lang="es-ES"/>
              <a:t>El formador debe explicar brevemente el desafío de las distintas tradiciones jurídicas. Hay que subrayar que éste es uno de los mayores desafíos en materia de cooperación internacional, tanto en general como en lo que respecta a las pruebas electrónicas. </a:t>
            </a:r>
            <a:endParaRPr lang="es-ES" dirty="0"/>
          </a:p>
          <a:p>
            <a:endParaRPr lang="es-ES" dirty="0"/>
          </a:p>
          <a:p>
            <a:r>
              <a:rPr lang="es-ES"/>
              <a:t>Fuente de la imagen: </a:t>
            </a:r>
            <a:r>
              <a:rPr lang="es-ES" dirty="0">
                <a:hlinkClick r:id="rId3"/>
              </a:rPr>
              <a:t>https://www.shutterstock.com/image-vector/world-map-color-bright-political-vector-1723875631</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s-ES"/>
          </a:p>
        </p:txBody>
      </p:sp>
    </p:spTree>
    <p:extLst>
      <p:ext uri="{BB962C8B-B14F-4D97-AF65-F5344CB8AC3E}">
        <p14:creationId xmlns:p14="http://schemas.microsoft.com/office/powerpoint/2010/main" val="36238240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25000" lnSpcReduction="20000"/>
          </a:bodyPr>
          <a:lstStyle/>
          <a:p>
            <a:r>
              <a:rPr lang="es-ES"/>
              <a:t>El formador puede utilizar esta diapositiva para presentar las tres principales tradiciones jurídicas que existen en el mundo: la tradición del derecho consuetudinario, la tradición del derecho civil y la tradición del derecho islámico. El formador puede explicar que la mayoría de los países han adoptado un ordenamiento jurídico híbrido, que combina una o varias tradiciones jurídicas. </a:t>
            </a:r>
          </a:p>
          <a:p>
            <a:endParaRPr lang="es-ES" dirty="0"/>
          </a:p>
          <a:p>
            <a:r>
              <a:rPr lang="es-ES"/>
              <a:t>El formador puede explicar que cada ordenamiento jurídico se examinará en términos generales, ya que las diferencias entre ellos plantean problemas importantes para agilizar la cooperación internacional, sobre todo porque los requisitos jurídicos con respecto a los procedimientos y la admisibilidad varían en cada ordenamiento jurídico. </a:t>
            </a:r>
          </a:p>
          <a:p>
            <a:endParaRPr lang="es-ES" dirty="0"/>
          </a:p>
          <a:p>
            <a:pPr marL="342900" indent="-342900" algn="just">
              <a:buFont typeface="Wingdings" pitchFamily="2" charset="2"/>
              <a:buChar char="ü"/>
            </a:pPr>
            <a:r>
              <a:rPr lang="es-ES" altLang="en-US" sz="2600" b="1" dirty="0"/>
              <a:t>Derecho consuetudinario</a:t>
            </a:r>
          </a:p>
          <a:p>
            <a:pPr marL="800100" lvl="1" indent="-342900" algn="just">
              <a:buFont typeface="Wingdings" pitchFamily="2" charset="2"/>
              <a:buChar char="ü"/>
            </a:pPr>
            <a:r>
              <a:rPr lang="es-ES" altLang="en-US" sz="2600" dirty="0"/>
              <a:t>Se remonta a la monarquía inglesa </a:t>
            </a:r>
          </a:p>
          <a:p>
            <a:pPr marL="800100" lvl="1" indent="-342900" algn="just">
              <a:buFont typeface="Wingdings" pitchFamily="2" charset="2"/>
              <a:buChar char="ü"/>
            </a:pPr>
            <a:r>
              <a:rPr lang="es-ES" altLang="en-US" sz="2600" dirty="0"/>
              <a:t>La jurisprudencia es primordial</a:t>
            </a:r>
          </a:p>
          <a:p>
            <a:pPr marL="800100" lvl="1" indent="-342900" algn="just">
              <a:buFont typeface="Wingdings" pitchFamily="2" charset="2"/>
              <a:buChar char="ü"/>
            </a:pPr>
            <a:r>
              <a:rPr lang="es-ES" altLang="en-US" sz="2600" dirty="0"/>
              <a:t>Sistema acusatorio (los abogados presentan cargos, examinan a los testigos y hacen la presentación ante el juez, y el juez aplica las medidas)</a:t>
            </a:r>
          </a:p>
          <a:p>
            <a:pPr marL="800100" lvl="1" indent="-342900" algn="just">
              <a:buFont typeface="Wingdings" pitchFamily="2" charset="2"/>
              <a:buChar char="ü"/>
            </a:pPr>
            <a:r>
              <a:rPr lang="es-ES" altLang="en-US" sz="2600" dirty="0"/>
              <a:t>Algunos ejemplos:</a:t>
            </a:r>
          </a:p>
          <a:p>
            <a:pPr marL="1257300" lvl="2" indent="-342900" algn="just">
              <a:buFont typeface="Wingdings" pitchFamily="2" charset="2"/>
              <a:buChar char="ü"/>
            </a:pPr>
            <a:r>
              <a:rPr lang="es-ES" altLang="en-US" sz="2600" dirty="0"/>
              <a:t>Reino Unido</a:t>
            </a:r>
          </a:p>
          <a:p>
            <a:pPr marL="1257300" lvl="2" indent="-342900" algn="just">
              <a:buFont typeface="Wingdings" pitchFamily="2" charset="2"/>
              <a:buChar char="ü"/>
            </a:pPr>
            <a:r>
              <a:rPr lang="es-ES" altLang="en-US" sz="2600" dirty="0"/>
              <a:t>Estados Unidos</a:t>
            </a:r>
          </a:p>
          <a:p>
            <a:pPr marL="1257300" lvl="2" indent="-342900" algn="just">
              <a:buFont typeface="Wingdings" pitchFamily="2" charset="2"/>
              <a:buChar char="ü"/>
            </a:pPr>
            <a:r>
              <a:rPr lang="es-ES" altLang="en-US" sz="2600" dirty="0"/>
              <a:t>Canadá</a:t>
            </a:r>
          </a:p>
          <a:p>
            <a:pPr marL="1257300" lvl="2" indent="-342900" algn="just">
              <a:buFont typeface="Wingdings" pitchFamily="2" charset="2"/>
              <a:buChar char="ü"/>
            </a:pPr>
            <a:r>
              <a:rPr lang="es-ES" altLang="en-US" sz="2600" dirty="0"/>
              <a:t>Australia </a:t>
            </a:r>
          </a:p>
          <a:p>
            <a:endParaRPr lang="es-ES" dirty="0"/>
          </a:p>
          <a:p>
            <a:pPr marL="342900" indent="-342900" algn="just">
              <a:buFont typeface="Wingdings" pitchFamily="2" charset="2"/>
              <a:buChar char="ü"/>
            </a:pPr>
            <a:r>
              <a:rPr lang="es-ES" altLang="en-US" sz="2600" b="1" dirty="0"/>
              <a:t>Elementos de Derecho civil</a:t>
            </a:r>
          </a:p>
          <a:p>
            <a:pPr marL="800100" lvl="1" indent="-342900" algn="just">
              <a:buFont typeface="Wingdings" pitchFamily="2" charset="2"/>
              <a:buChar char="ü"/>
            </a:pPr>
            <a:r>
              <a:rPr lang="es-ES" altLang="en-US" sz="2600" dirty="0"/>
              <a:t>Se remonta al Imperio Romano </a:t>
            </a:r>
          </a:p>
          <a:p>
            <a:pPr marL="800100" lvl="1" indent="-342900" algn="just">
              <a:buFont typeface="Wingdings" pitchFamily="2" charset="2"/>
              <a:buChar char="ü"/>
            </a:pPr>
            <a:r>
              <a:rPr lang="es-ES" altLang="en-US" sz="2600" dirty="0"/>
              <a:t>El estatuto codificado es de importancia primordial</a:t>
            </a:r>
          </a:p>
          <a:p>
            <a:pPr marL="800100" lvl="1" indent="-342900" algn="just">
              <a:buFont typeface="Wingdings" pitchFamily="2" charset="2"/>
              <a:buChar char="ü"/>
            </a:pPr>
            <a:r>
              <a:rPr lang="es-ES" altLang="en-US" sz="2600" dirty="0"/>
              <a:t>Sistema inquisitorial (los jueces presentan cargos, establecen los hechos a través de las declaraciones de los testigos y aplican las medidas)</a:t>
            </a:r>
          </a:p>
          <a:p>
            <a:pPr marL="800100" lvl="1" indent="-342900" algn="just">
              <a:buFont typeface="Wingdings" pitchFamily="2" charset="2"/>
              <a:buChar char="ü"/>
            </a:pPr>
            <a:r>
              <a:rPr lang="es-ES" altLang="en-US" sz="2600" dirty="0"/>
              <a:t>Algunos ejemplos:</a:t>
            </a:r>
          </a:p>
          <a:p>
            <a:pPr marL="1257300" lvl="2" indent="-342900" algn="just">
              <a:buFont typeface="Wingdings" pitchFamily="2" charset="2"/>
              <a:buChar char="ü"/>
            </a:pPr>
            <a:r>
              <a:rPr lang="es-ES" altLang="en-US" sz="2600" dirty="0"/>
              <a:t>Francia</a:t>
            </a:r>
          </a:p>
          <a:p>
            <a:pPr marL="1257300" lvl="2" indent="-342900" algn="just">
              <a:buFont typeface="Wingdings" pitchFamily="2" charset="2"/>
              <a:buChar char="ü"/>
            </a:pPr>
            <a:r>
              <a:rPr lang="es-ES" altLang="en-US" sz="2600" dirty="0"/>
              <a:t>Alemania</a:t>
            </a:r>
          </a:p>
          <a:p>
            <a:pPr marL="1257300" lvl="2" indent="-342900" algn="just">
              <a:buFont typeface="Wingdings" pitchFamily="2" charset="2"/>
              <a:buChar char="ü"/>
            </a:pPr>
            <a:r>
              <a:rPr lang="es-ES" altLang="en-US" sz="2600" dirty="0"/>
              <a:t>China</a:t>
            </a:r>
          </a:p>
          <a:p>
            <a:pPr marL="1257300" lvl="2" indent="-342900" algn="just">
              <a:buFont typeface="Wingdings" pitchFamily="2" charset="2"/>
              <a:buChar char="ü"/>
            </a:pPr>
            <a:r>
              <a:rPr lang="es-ES" altLang="en-US" sz="2600" dirty="0"/>
              <a:t>Japón </a:t>
            </a:r>
          </a:p>
          <a:p>
            <a:endParaRPr lang="es-ES" dirty="0"/>
          </a:p>
          <a:p>
            <a:pPr marL="342900" indent="-342900" algn="just">
              <a:buFont typeface="Wingdings" pitchFamily="2" charset="2"/>
              <a:buChar char="ü"/>
            </a:pPr>
            <a:r>
              <a:rPr lang="es-ES" altLang="en-US" sz="2500" b="1" dirty="0"/>
              <a:t>Derecho islámico</a:t>
            </a:r>
          </a:p>
          <a:p>
            <a:pPr marL="800100" lvl="1" indent="-342900" algn="just">
              <a:buFont typeface="Wingdings" pitchFamily="2" charset="2"/>
              <a:buChar char="ü"/>
            </a:pPr>
            <a:r>
              <a:rPr lang="es-ES" altLang="en-US" sz="2500" dirty="0"/>
              <a:t>Se remonta al imperio islámico del siglo VII</a:t>
            </a:r>
          </a:p>
          <a:p>
            <a:pPr marL="800100" lvl="1" indent="-342900" algn="just">
              <a:buFont typeface="Wingdings" pitchFamily="2" charset="2"/>
              <a:buChar char="ü"/>
            </a:pPr>
            <a:r>
              <a:rPr lang="es-ES" altLang="en-US" sz="2500" dirty="0"/>
              <a:t>El Corán, la Sunna, el consenso judicial y el razonamiento analógico tienen una importancia primordial</a:t>
            </a:r>
            <a:endParaRPr lang="es-ES" altLang="en-US" sz="2500" dirty="0">
              <a:ea typeface="Verdana" panose="020B0604030504040204" pitchFamily="34" charset="0"/>
              <a:cs typeface="Arial" panose="020B0604020202020204" pitchFamily="34" charset="0"/>
            </a:endParaRPr>
          </a:p>
          <a:p>
            <a:pPr marL="800100" lvl="1" indent="-342900" algn="just">
              <a:buFont typeface="Wingdings" pitchFamily="2" charset="2"/>
              <a:buChar char="ü"/>
            </a:pPr>
            <a:r>
              <a:rPr lang="es-ES" altLang="en-US" sz="2500" dirty="0"/>
              <a:t>Los ordenamientos jurídicos islámicos tienen requisitos probatorios únicos</a:t>
            </a:r>
          </a:p>
          <a:p>
            <a:pPr marL="1257300" lvl="2" indent="-342900" algn="just">
              <a:buFont typeface="Wingdings" pitchFamily="2" charset="2"/>
              <a:buChar char="ü"/>
            </a:pPr>
            <a:r>
              <a:rPr lang="es-ES" altLang="en-US" sz="2500" dirty="0"/>
              <a:t>Por ejemplo, el valor del testimonio de las mujeres en algunos ordenamientos jurídicos islámicos tiene menos valor que el de los hombres</a:t>
            </a:r>
          </a:p>
          <a:p>
            <a:pPr marL="800100" lvl="1" indent="-342900" algn="just">
              <a:buFont typeface="Wingdings" pitchFamily="2" charset="2"/>
              <a:buChar char="ü"/>
            </a:pPr>
            <a:r>
              <a:rPr lang="es-ES" altLang="en-US" sz="2500" dirty="0"/>
              <a:t>Algunos ejemplos:</a:t>
            </a:r>
          </a:p>
          <a:p>
            <a:pPr marL="1257300" lvl="2" indent="-342900" algn="just">
              <a:buFont typeface="Wingdings" pitchFamily="2" charset="2"/>
              <a:buChar char="ü"/>
            </a:pPr>
            <a:r>
              <a:rPr lang="es-ES" altLang="en-US" sz="2500" dirty="0"/>
              <a:t>Arabia Saudí </a:t>
            </a:r>
          </a:p>
          <a:p>
            <a:endParaRPr lang="es-E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s-ES"/>
              <a:t>El formador también puede explicar que los ejemplos de países que tienen ordenamientos jurídicos de derecho consuetudinario, ordenamientos jurídicos de derecho civil y ordenamientos jurídicos islámicos de las diapositivas anteriores tienen técnicamente ordenamientos jurídicos híbridos, ya que han adoptado características de otros ordenamientos, aunque sea de forma muy limitada. </a:t>
            </a:r>
            <a:endParaRPr lang="es-ES" dirty="0"/>
          </a:p>
          <a:p>
            <a:endParaRPr lang="es-ES" dirty="0"/>
          </a:p>
          <a:p>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s-ES"/>
          </a:p>
        </p:txBody>
      </p:sp>
    </p:spTree>
    <p:extLst>
      <p:ext uri="{BB962C8B-B14F-4D97-AF65-F5344CB8AC3E}">
        <p14:creationId xmlns:p14="http://schemas.microsoft.com/office/powerpoint/2010/main" val="19044157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En esta diapositiva se distingue el papel de la policía en los países de derecho consuetudinario y de derecho civil. El formador debe explicar que las distinciones que aparecen en la diapositiva son estándar, y que cada país puede tener variaciones aplicadas a través de la legislación local. La idea que hay que transmitir en la diapositiva es que, en general, la policía tiene unos poderes de investigación mucho más independientes en los países de derecho consuetudinario que en los de derecho civil, donde el fiscal desempeña un papel importante. </a:t>
            </a:r>
          </a:p>
          <a:p>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s-ES"/>
          </a:p>
        </p:txBody>
      </p:sp>
    </p:spTree>
    <p:extLst>
      <p:ext uri="{BB962C8B-B14F-4D97-AF65-F5344CB8AC3E}">
        <p14:creationId xmlns:p14="http://schemas.microsoft.com/office/powerpoint/2010/main" val="28344832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En esta diapositiva se destacan dos desafíos relacionados que plantean las distintas tradiciones jurídicas.</a:t>
            </a:r>
          </a:p>
          <a:p>
            <a:endParaRPr lang="es-ES" dirty="0"/>
          </a:p>
          <a:p>
            <a:r>
              <a:rPr lang="es-ES"/>
              <a:t>El primero es la doble tipificación penal. El formador debe explicar que muchos tratados bilaterales y multilaterales de asistencia mutua, incluido el Convenio de Budapest, tienen disposiciones que permiten a un país rechazar una solicitud si ésta se refiere a un delito que no está tipificado en su legislación nacional. Por ello, muchos países exigen la doble tipificación penal como condición previa para prestar asistencia a otros países.</a:t>
            </a:r>
          </a:p>
          <a:p>
            <a:endParaRPr lang="es-ES" dirty="0"/>
          </a:p>
          <a:p>
            <a:r>
              <a:rPr lang="es-ES"/>
              <a:t>El segundo es la variedad terminológica en cuanto a los delitos. Esto está relacionado con la doble tipificación penal, porque cuando se utiliza una terminología diferente para describir los delitos, puede haber problemas cuando un país interpreta la existencia de la doble tipificación penal. </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s-ES"/>
          </a:p>
        </p:txBody>
      </p:sp>
    </p:spTree>
    <p:extLst>
      <p:ext uri="{BB962C8B-B14F-4D97-AF65-F5344CB8AC3E}">
        <p14:creationId xmlns:p14="http://schemas.microsoft.com/office/powerpoint/2010/main" val="397271072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a:t>En esta diapositiva se destacan dos desafíos que plantean las distintas tradiciones jurídicas.</a:t>
            </a:r>
          </a:p>
          <a:p>
            <a:endParaRPr lang="es-ES" dirty="0"/>
          </a:p>
          <a:p>
            <a:r>
              <a:rPr lang="es-ES"/>
              <a:t>El primero es que la terminología del procedimiento varía en los distintos países. Con el aumento de las solicitudes, la mayoría de los países están familiarizados con la terminología estándar adoptada por otros ordenamientos jurídicos, aunque a menudo resulta útil utilizar una terminología que describa las medidas procesales emprendidas de manera que sean comprendidas por el país requerido. </a:t>
            </a:r>
          </a:p>
          <a:p>
            <a:endParaRPr lang="es-ES" dirty="0"/>
          </a:p>
          <a:p>
            <a:pPr marL="0" marR="0" lvl="0" indent="0" algn="l" defTabSz="457200" rtl="0" eaLnBrk="0" fontAlgn="base" latinLnBrk="0" hangingPunct="0">
              <a:lnSpc>
                <a:spcPct val="100000"/>
              </a:lnSpc>
              <a:spcBef>
                <a:spcPct val="30000"/>
              </a:spcBef>
              <a:spcAft>
                <a:spcPct val="0"/>
              </a:spcAft>
              <a:buClrTx/>
              <a:buSzTx/>
              <a:buFontTx/>
              <a:buNone/>
              <a:tabLst/>
              <a:defRPr/>
            </a:pPr>
            <a:r>
              <a:rPr lang="es-ES"/>
              <a:t>El segundo es que pueden existir distintas tradiciones jurídicas en torno al mantenimiento de la confidencialidad. Cuando un país concede una solicitud de asistencia mutua, pero la condiciona a que las pruebas que se compartan no sean reveladas al público, esto puede no ser efectivo en un sistema de derecho consuetudinario, en el que normalmente el sospechoso tiene derecho a acceder a las pruebas que se están utilizando en su contra, de modo que pueda tratar de rebatir dichas pruebas dentro del sistema de juicio acusatorio. </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s-ES"/>
          </a:p>
        </p:txBody>
      </p:sp>
    </p:spTree>
    <p:extLst>
      <p:ext uri="{BB962C8B-B14F-4D97-AF65-F5344CB8AC3E}">
        <p14:creationId xmlns:p14="http://schemas.microsoft.com/office/powerpoint/2010/main" val="38079289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a:t>En esta diapositiva se destacan dos desafíos que plantean las distintas tradiciones jurídicas.</a:t>
            </a:r>
          </a:p>
          <a:p>
            <a:endParaRPr lang="es-ES" dirty="0"/>
          </a:p>
          <a:p>
            <a:r>
              <a:rPr lang="es-ES"/>
              <a:t>El primero es la cuestión de las variaciones en la forma de identificar a los individuos en determinados países. El formador puede poner el ejemplo de Oriente Medio y del Sur de Asia, donde los individuos se identifican no solo por su nombre completo, sino también por el nombre completo de su padre. Si no se produce esta identificación, puede resultar difícil para estos países identificar fácilmente a los posibles sospechosos y testigos y cooperar a nivel internacional. </a:t>
            </a:r>
          </a:p>
          <a:p>
            <a:endParaRPr lang="es-ES" dirty="0"/>
          </a:p>
          <a:p>
            <a:r>
              <a:rPr lang="es-ES"/>
              <a:t>El segundo aborda las diferentes normas probatorias de los distintos países. En la diapositiva se presenta el ejemplo de algunos ordenamientos jurídicos islámicos, que no dan al testimonio de una mujer el mismo valor que al de un hombre en todos los asuntos. Esto sería pertinente cuando una determinada actividad de investigación deba llevarse a cabo en presencia de testigos. Si un país requirente tiene alguna norma probatoria única que se deba tener en cuenta mientras el país requerido ejecuta una solicitud, esto se deberá especificar claramente en la solicitud. </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s-ES"/>
          </a:p>
        </p:txBody>
      </p:sp>
    </p:spTree>
    <p:extLst>
      <p:ext uri="{BB962C8B-B14F-4D97-AF65-F5344CB8AC3E}">
        <p14:creationId xmlns:p14="http://schemas.microsoft.com/office/powerpoint/2010/main" val="3605627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a:t>En esta diapositiva se muestra un ejemplo de una posibilidad en el caso de que la India haya presentado una solicitud al Reino Unido para llevar a cabo el registro de un lugar. El formador debe subrayar que se trata de un ejemplo ilustrativo destinado a mostrar el impacto de las distintas tradiciones jurídicas en la eficacia de la cooperación internacional. </a:t>
            </a:r>
            <a:endParaRPr lang="es-ES" dirty="0"/>
          </a:p>
          <a:p>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s-ES"/>
          </a:p>
        </p:txBody>
      </p:sp>
    </p:spTree>
    <p:extLst>
      <p:ext uri="{BB962C8B-B14F-4D97-AF65-F5344CB8AC3E}">
        <p14:creationId xmlns:p14="http://schemas.microsoft.com/office/powerpoint/2010/main" val="408785580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En esta diapositiva se presentan algunas soluciones al desafío que plantea la diversidad de tradiciones jurídicas. </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s-ES"/>
          </a:p>
        </p:txBody>
      </p:sp>
    </p:spTree>
    <p:extLst>
      <p:ext uri="{BB962C8B-B14F-4D97-AF65-F5344CB8AC3E}">
        <p14:creationId xmlns:p14="http://schemas.microsoft.com/office/powerpoint/2010/main" val="47755392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a:t>En esta diapositiva se expone otra solución al desafío de las distintas tradiciones jurídicas, que consiste en confiar en la red 24/7 para obtener información jurídica en torno a cualquier requisito específico de la legislación local según el cual deban obtenerse las pruebas, etc. </a:t>
            </a:r>
            <a:endParaRPr lang="es-ES" dirty="0"/>
          </a:p>
          <a:p>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s-ES"/>
          </a:p>
        </p:txBody>
      </p:sp>
    </p:spTree>
    <p:extLst>
      <p:ext uri="{BB962C8B-B14F-4D97-AF65-F5344CB8AC3E}">
        <p14:creationId xmlns:p14="http://schemas.microsoft.com/office/powerpoint/2010/main" val="69786261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En esta diapositiva se identifica el quinto desafío asociado a la cooperación internacional en relación con las pruebas electrónicas. </a:t>
            </a:r>
          </a:p>
          <a:p>
            <a:endParaRPr lang="es-ES" dirty="0"/>
          </a:p>
          <a:p>
            <a:r>
              <a:rPr lang="es-ES"/>
              <a:t>El formador debe explicar brevemente el desafío de la atribución. La atribución con respecto a las pruebas electrónicas constituye generalmente un desafío, y una parte importante de la identificación y el enjuiciamiento de los sospechosos correctos. La atribución se vuelve más difícil cuando se trata de una dimensión internacional. </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s-ES"/>
          </a:p>
        </p:txBody>
      </p:sp>
    </p:spTree>
    <p:extLst>
      <p:ext uri="{BB962C8B-B14F-4D97-AF65-F5344CB8AC3E}">
        <p14:creationId xmlns:p14="http://schemas.microsoft.com/office/powerpoint/2010/main" val="16444011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En esta diapositiva se identifica el primer desafío asociado a la cooperación internacional en relación con las pruebas electrónicas. </a:t>
            </a:r>
          </a:p>
          <a:p>
            <a:endParaRPr lang="es-ES" dirty="0"/>
          </a:p>
          <a:p>
            <a:r>
              <a:rPr lang="es-ES"/>
              <a:t>El formador debe explicar brevemente el desafío de la rapidez. Los procesos jurídicos mutuos son intrínsecamente lentos por naturaleza. Esto no siempre constituye un gran desafío en la investigación de delitos que implican pruebas físicas, porque en la mayoría de los casos, las pruebas físicas son relativamente fáciles de preservar. Las pruebas electrónicas tienden a ser siempre vulnerables a la pérdida y la modificación, por lo que la rapidez es de suma importancia cuando se trata de la asistencia mutua relacionada con las pruebas electrónicas. </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s-ES"/>
          </a:p>
        </p:txBody>
      </p:sp>
    </p:spTree>
    <p:extLst>
      <p:ext uri="{BB962C8B-B14F-4D97-AF65-F5344CB8AC3E}">
        <p14:creationId xmlns:p14="http://schemas.microsoft.com/office/powerpoint/2010/main" val="30791023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Habida cuenta de que muchas investigaciones en las que intervienen pruebas electrónicas se basan en la vinculación de un sospechoso con un dispositivo concreto en un momento determinado, es necesario disponer de una serie de pruebas electrónicas, que pueden almacenarse en diversas fuentes de ámbito internacional, como se indica en la siguiente diapositiva. </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30</a:t>
            </a:fld>
            <a:endParaRPr lang="es-ES"/>
          </a:p>
        </p:txBody>
      </p:sp>
    </p:spTree>
    <p:extLst>
      <p:ext uri="{BB962C8B-B14F-4D97-AF65-F5344CB8AC3E}">
        <p14:creationId xmlns:p14="http://schemas.microsoft.com/office/powerpoint/2010/main" val="300100942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r>
              <a:rPr lang="es-ES"/>
              <a:t>En esta diapositiva se presenta un estudio de caso de cómo la atribución puede ser un desafío. </a:t>
            </a:r>
          </a:p>
          <a:p>
            <a:endParaRPr lang="es-ES" dirty="0"/>
          </a:p>
          <a:p>
            <a:r>
              <a:rPr lang="es-ES"/>
              <a:t>http://www.nydailynews.com/news/national/fake-threat-shut-los-angeles-schools-article-1.2468707</a:t>
            </a:r>
          </a:p>
          <a:p>
            <a:endParaRPr lang="es-ES" dirty="0"/>
          </a:p>
          <a:p>
            <a:r>
              <a:rPr lang="es-ES" i="1" dirty="0"/>
              <a:t>Les envío un correo electrónico para informarles de lo que va a ocurrir 15/12/15.</a:t>
            </a:r>
            <a:endParaRPr lang="es-ES" dirty="0"/>
          </a:p>
          <a:p>
            <a:r>
              <a:rPr lang="es-ES" i="1" dirty="0"/>
              <a:t>Algo importante va a pasar. Algo muy importante. Llegará a los titulares nacionales. Tal vez, incluso los internacionales.  Verán, mis últimos 4 años aquí en una de las escuelas secundarias del distrito han sido un infierno absoluto.  Pura agonía sin paliativos. El acoso, la soledad, el rechazo... es interminable. ¿Y por qué? ¿Solo por ser «diferente»?</a:t>
            </a:r>
            <a:endParaRPr lang="es-ES" dirty="0"/>
          </a:p>
          <a:p>
            <a:r>
              <a:rPr lang="es-ES" i="1" dirty="0"/>
              <a:t>No. Se acabó. Soy un musulmán devoto, y antes estaba en contra de la violencia, pero me he unido a una célula yihadista local, ya que es la única manera de poder llevar a cabo mi masacre de la manera correcta. No sería capaz de hacerlo solo. Yo, y mis 32 camaradas, moriremos mañana en el nombre de Alá. Todas las escuelas del distrito de L.A. Unified son nuestro objetivo. Hemos escondido bombas en taquillas de varias escuelas. Las hemos colocado estratégicamente con el fin de volar los cimientos de los mismos edificios que generan tanto odio y discriminación. Son bombas de olla a presión, escondidas en mochilas por las escuelas. Están cargadas con 9 kilos de pólvora, para causar el máximo daño. Las detonaremos a través de un teléfono móvil. No solo hay bombas, sino que hay agentes de gas nervioso programados para estallar en un momento específico: durante la hora del almuerzo. Para rematar, mis hermanos en Alá y yo tenemos rifles Kalashnikov, pistolas Glock 18 y múltiples granadas de mano. Masacraremos sin piedad a los  estudiantes de todas las escuelas del distrito de L.A. Unified. Y no hay nada que puedan hacer para evitarlo.</a:t>
            </a:r>
            <a:endParaRPr lang="es-ES" dirty="0"/>
          </a:p>
          <a:p>
            <a:r>
              <a:rPr lang="es-ES" i="1" dirty="0"/>
              <a:t>No importa que refuercen su seguridad o que cancelen las clases. Su seguridad no podrá detenernos. Somos un ejército de Alá. Si cancelan las clases, los atentados tendrán lugar a pesar de todo, y llevaremos nuestras armas a las calles y oficinas de Los Ángeles, San Bernardino, Bakersfield y San Diego.</a:t>
            </a:r>
            <a:endParaRPr lang="es-ES" dirty="0"/>
          </a:p>
          <a:p>
            <a:r>
              <a:rPr lang="es-ES" i="1" dirty="0"/>
              <a:t>Les deseo la mejor de las suertes. Es hora de rezar a Alá, ya que este puede ser su último día.</a:t>
            </a:r>
            <a:endParaRPr lang="es-ES" dirty="0"/>
          </a:p>
        </p:txBody>
      </p:sp>
      <p:sp>
        <p:nvSpPr>
          <p:cNvPr id="4" name="Slide Number Placeholder 3"/>
          <p:cNvSpPr>
            <a:spLocks noGrp="1"/>
          </p:cNvSpPr>
          <p:nvPr>
            <p:ph type="sldNum" sz="quarter" idx="10"/>
          </p:nvPr>
        </p:nvSpPr>
        <p:spPr/>
        <p:txBody>
          <a:bodyPr/>
          <a:lstStyle/>
          <a:p>
            <a:fld id="{F4AF2A8B-5D3B-4B50-A5B3-7F29CC5E2C44}" type="slidenum">
              <a:rPr lang="en-GB" smtClean="0"/>
              <a:t>32</a:t>
            </a:fld>
            <a:endParaRPr lang="es-ES"/>
          </a:p>
        </p:txBody>
      </p:sp>
    </p:spTree>
    <p:extLst>
      <p:ext uri="{BB962C8B-B14F-4D97-AF65-F5344CB8AC3E}">
        <p14:creationId xmlns:p14="http://schemas.microsoft.com/office/powerpoint/2010/main" val="126093086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s-ES"/>
              <a:t>http://www.nydailynews.com/news/national/fake-threat-shut-los-angeles-schools-article-1.2468707</a:t>
            </a:r>
          </a:p>
          <a:p>
            <a:endParaRPr lang="es-ES" dirty="0"/>
          </a:p>
          <a:p>
            <a:r>
              <a:rPr lang="es-ES" i="1" dirty="0"/>
              <a:t>Les envío un correo electrónico para informarles de lo que va a ocurrir 15/12/15.</a:t>
            </a:r>
            <a:endParaRPr lang="es-ES" dirty="0"/>
          </a:p>
          <a:p>
            <a:r>
              <a:rPr lang="es-ES" i="1" dirty="0"/>
              <a:t>Algo importante va a pasar. Algo muy importante. Llegará a los titulares nacionales. Tal vez, incluso los internacionales. Verán, mis últimos 4 años aquí en una de las escuelas secundarias del distrito han sido un infierno absoluto. Pura agonía sin paliativos. El acoso, la soledad, el rechazo... es interminable. ¿Y por qué? ¿Solo por ser «diferente»?</a:t>
            </a:r>
            <a:endParaRPr lang="es-ES" dirty="0"/>
          </a:p>
          <a:p>
            <a:r>
              <a:rPr lang="es-ES" i="1" dirty="0"/>
              <a:t>No. Se acabó. Soy un musulmán devoto, y antes estaba en contra de la violencia, pero me he unido a una célula yihadista local, ya que es la única manera de poder llevar a cabo mi masacre de la manera correcta. No sería capaz de hacerlo solo. Yo, y mis 32 camaradas, moriremos mañana en el nombre de Alá. Todas las escuelas del distrito de L.A. Unified son nuestro objetivo. Hemos escondido bombas en taquillas de varias escuelas. Las hemos colocado estratégicamente con el fin de volar los cimientos de los mismos edificios que generan tanto odio y discriminación. Son bombas de olla a presión, escondidas en mochilas por las escuelas. Están cargadas con 9 kilos de pólvora, para causar el máximo daño. Las detonaremos a través de un teléfono móvil. No solo hay bombas, sino que hay agentes de gas nervioso programados para estallar en un momento específico: durante la hora del almuerzo. Para rematar, mis hermanos en Alá y yo tenemos rifles Kalashnikov, pistolas Glock 18 y múltiples granadas de mano. Masacraremos sin piedad a los estudiantes de todas las escuelas del distrito de L.A. Unified. Y no hay nada que puedan hacer para evitarlo.</a:t>
            </a:r>
            <a:endParaRPr lang="es-ES" dirty="0"/>
          </a:p>
          <a:p>
            <a:r>
              <a:rPr lang="es-ES" i="1" dirty="0"/>
              <a:t>No importa que refuercen su seguridad o que cancelen las clases. Su seguridad no podrá detenernos. Somos un ejército de Alá. Si cancelan las clases, los atentados tendrán lugar a pesar de todo, y llevaremos nuestras armas a las calles y oficinas de Los Ángeles, San Bernardino, Bakersfield y San Diego.</a:t>
            </a:r>
            <a:endParaRPr lang="es-ES" dirty="0"/>
          </a:p>
          <a:p>
            <a:r>
              <a:rPr lang="es-ES" i="1" dirty="0"/>
              <a:t>Les deseo la mejor de las suertes. Es hora de rezar a Alá, ya que este puede ser su último día.</a:t>
            </a:r>
            <a:endParaRPr lang="es-ES" dirty="0"/>
          </a:p>
          <a:p>
            <a:endParaRPr lang="es-ES" dirty="0"/>
          </a:p>
          <a:p>
            <a:endParaRPr lang="es-ES" dirty="0"/>
          </a:p>
        </p:txBody>
      </p:sp>
      <p:sp>
        <p:nvSpPr>
          <p:cNvPr id="4" name="Slide Number Placeholder 3"/>
          <p:cNvSpPr>
            <a:spLocks noGrp="1"/>
          </p:cNvSpPr>
          <p:nvPr>
            <p:ph type="sldNum" sz="quarter" idx="10"/>
          </p:nvPr>
        </p:nvSpPr>
        <p:spPr/>
        <p:txBody>
          <a:bodyPr/>
          <a:lstStyle/>
          <a:p>
            <a:fld id="{F4AF2A8B-5D3B-4B50-A5B3-7F29CC5E2C44}" type="slidenum">
              <a:rPr lang="en-GB" smtClean="0"/>
              <a:t>33</a:t>
            </a:fld>
            <a:endParaRPr lang="es-ES"/>
          </a:p>
        </p:txBody>
      </p:sp>
    </p:spTree>
    <p:extLst>
      <p:ext uri="{BB962C8B-B14F-4D97-AF65-F5344CB8AC3E}">
        <p14:creationId xmlns:p14="http://schemas.microsoft.com/office/powerpoint/2010/main" val="330873316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s-ES"/>
              <a:t>Lo que la citación ordenó revelar: ESTA ES UNA LISTA BASTANTE TIPICA - muestra muchos detalles que se habían guardado, pero no ayudó a identificar al sospechoso</a:t>
            </a:r>
            <a:endParaRPr lang="es-ES" dirty="0"/>
          </a:p>
          <a:p>
            <a:endParaRPr lang="es-ES" dirty="0"/>
          </a:p>
          <a:p>
            <a:r>
              <a:rPr lang="es-ES"/>
              <a:t>http://www.nydailynews.com/news/national/fake-threat-shut-los-angeles-schools-article-1.2468707</a:t>
            </a:r>
          </a:p>
          <a:p>
            <a:endParaRPr lang="es-ES" dirty="0"/>
          </a:p>
          <a:p>
            <a:r>
              <a:rPr lang="es-ES" i="1" dirty="0"/>
              <a:t>Les envío un correo electrónico para informarles de lo que va a ocurrir 15/12/15.</a:t>
            </a:r>
            <a:endParaRPr lang="es-ES" dirty="0"/>
          </a:p>
          <a:p>
            <a:r>
              <a:rPr lang="es-ES" i="1" dirty="0"/>
              <a:t>Algo importante va a pasar. Algo muy importante. Llegará a los titulares nacionales. Tal vez, incluso los internacionales. Verán, mis últimos 4 años aquí en una de las escuelas secundarias del distrito han sido un infierno absoluto. Pura agonía sin paliativos. El acoso, la soledad, el rechazo... es interminable. ¿Y por qué? ¿Solo por ser «diferente»?</a:t>
            </a:r>
            <a:endParaRPr lang="es-ES" dirty="0"/>
          </a:p>
          <a:p>
            <a:r>
              <a:rPr lang="es-ES" i="1" dirty="0"/>
              <a:t>No. Se acabó. Soy un musulmán devoto, y antes estaba en contra de la violencia, pero me he unido a una célula yihadista local, ya que es la única manera de poder llevar a cabo mi masacre de la manera correcta. No sería capaz de hacerlo solo. Yo, y mis 32 camaradas, moriremos mañana en el nombre de Alá. Todas las escuelas del distrito de L.A. Unified son nuestro objetivo. Hemos escondido bombas en taquillas de varias escuelas. Las hemos colocado estratégicamente con el fin de volar los cimientos de los mismos edificios que generan tanto odio y discriminación. Son bombas de olla a presión, escondidas en mochilas por las escuelas. Están cargadas con 9 kilos de pólvora, para causar el máximo daño. Las detonaremos a través de un teléfono móvil. No solo hay bombas, sino que hay agentes de gas nervioso programados para estallar en un momento específico: durante la hora del almuerzo. Para rematar, mis hermanos en Alá y yo tenemos rifles Kalashnikov, pistolas Glock 18 y múltiples granadas de mano. Masacraremos sin piedad a los estudiantes de todas las escuelas del distrito de L.A. Unified. Y no hay nada que puedan hacer para evitarlo.</a:t>
            </a:r>
            <a:endParaRPr lang="es-ES" dirty="0"/>
          </a:p>
          <a:p>
            <a:r>
              <a:rPr lang="es-ES" i="1" dirty="0"/>
              <a:t>No importa que refuercen su seguridad o que cancelen las clases. Su seguridad no podrá detenernos. Somos un ejército de Alá. Si cancelan las clases, los atentados tendrán lugar a pesar de todo, y llevaremos nuestras armas a las calles y oficinas de Los Ángeles, San Bernardino, Bakersfield y San Diego.</a:t>
            </a:r>
            <a:endParaRPr lang="es-ES" dirty="0"/>
          </a:p>
          <a:p>
            <a:r>
              <a:rPr lang="es-ES" i="1" dirty="0"/>
              <a:t>Les deseo la mejor de las suertes. Es hora de rezar a Alá, ya que este puede ser su último día.</a:t>
            </a:r>
            <a:endParaRPr lang="es-ES" dirty="0"/>
          </a:p>
          <a:p>
            <a:endParaRPr lang="es-ES" dirty="0"/>
          </a:p>
          <a:p>
            <a:endParaRPr lang="es-ES" dirty="0"/>
          </a:p>
        </p:txBody>
      </p:sp>
      <p:sp>
        <p:nvSpPr>
          <p:cNvPr id="4" name="Slide Number Placeholder 3"/>
          <p:cNvSpPr>
            <a:spLocks noGrp="1"/>
          </p:cNvSpPr>
          <p:nvPr>
            <p:ph type="sldNum" sz="quarter" idx="10"/>
          </p:nvPr>
        </p:nvSpPr>
        <p:spPr/>
        <p:txBody>
          <a:bodyPr/>
          <a:lstStyle/>
          <a:p>
            <a:fld id="{F4AF2A8B-5D3B-4B50-A5B3-7F29CC5E2C44}" type="slidenum">
              <a:rPr lang="en-GB" smtClean="0"/>
              <a:t>34</a:t>
            </a:fld>
            <a:endParaRPr lang="es-ES"/>
          </a:p>
        </p:txBody>
      </p:sp>
    </p:spTree>
    <p:extLst>
      <p:ext uri="{BB962C8B-B14F-4D97-AF65-F5344CB8AC3E}">
        <p14:creationId xmlns:p14="http://schemas.microsoft.com/office/powerpoint/2010/main" val="409981101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s-ES"/>
              <a:t>A pesar de toda esta información, no se produjo ninguna detención.  Punto muerto. Aun así, se hizo un seguimiento de las pruebas existentes.</a:t>
            </a:r>
            <a:endParaRPr lang="es-ES" dirty="0"/>
          </a:p>
          <a:p>
            <a:endParaRPr lang="es-ES" dirty="0"/>
          </a:p>
          <a:p>
            <a:r>
              <a:rPr lang="es-ES"/>
              <a:t>http://www.nydailynews.com/news/national/fake-threat-shut-los-angeles-schools-article-1.2468707</a:t>
            </a:r>
          </a:p>
          <a:p>
            <a:endParaRPr lang="es-ES" dirty="0"/>
          </a:p>
          <a:p>
            <a:r>
              <a:rPr lang="es-ES" i="1" dirty="0"/>
              <a:t>Les envío un correo electrónico para informarles de lo que va a ocurrir 15/12/15.</a:t>
            </a:r>
            <a:endParaRPr lang="es-ES" dirty="0"/>
          </a:p>
          <a:p>
            <a:r>
              <a:rPr lang="es-ES" i="1" dirty="0"/>
              <a:t>Algo importante va a pasar. Algo muy importante. Llegará a los titulares nacionales. Tal vez, incluso los internacionales. Verán, mis últimos 4 años aquí en una de las escuelas secundarias del distrito han sido un infierno absoluto. Pura agonía sin paliativos. El acoso, la soledad, el rechazo... es interminable. ¿Y por qué? ¿Solo por ser «diferente»?</a:t>
            </a:r>
            <a:endParaRPr lang="es-ES" dirty="0"/>
          </a:p>
          <a:p>
            <a:r>
              <a:rPr lang="es-ES" i="1" dirty="0"/>
              <a:t>No. Se acabó. Soy un musulmán devoto, y antes estaba en contra de la violencia, pero me he unido a una célula yihadista local, ya que es la única manera de poder llevar a cabo mi masacre de la manera correcta. No sería capaz de hacerlo solo. Yo, y mis 32 camaradas, moriremos mañana en el nombre de Alá. Todas las escuelas del distrito de L.A. Unified son nuestro objetivo. Hemos escondido bombas en taquillas de varias escuelas. Las hemos colocado estratégicamente con el fin de volar los cimientos de los mismos edificios que generan tanto odio y discriminación. Son bombas de olla a presión, escondidas en mochilas por las escuelas. Están cargadas con 9 kilos de pólvora, para causar el máximo daño. Las detonaremos a través de un teléfono móvil. No solo hay bombas, sino que hay agentes de gas nervioso programados para estallar en un momento específico: durante la hora del almuerzo. Para rematar, mis hermanos en Alá y yo tenemos rifles Kalashnikov, pistolas Glock 18 y múltiples granadas de mano. Masacraremos sin piedad a los estudiantes de todas las escuelas del distrito de L.A. Unified. Y no hay nada que puedan hacer para evitarlo.</a:t>
            </a:r>
            <a:endParaRPr lang="es-ES" dirty="0"/>
          </a:p>
          <a:p>
            <a:r>
              <a:rPr lang="es-ES" i="1" dirty="0"/>
              <a:t>No importa que refuercen su seguridad o que cancelen las clases. Su seguridad no podrá detenernos. Somos un ejército de Alá. Si cancelan las clases, los atentados tendrán lugar a pesar de todo, y llevaremos nuestras armas a las calles y oficinas de Los Ángeles, San Bernardino, Bakersfield y San Diego.</a:t>
            </a:r>
            <a:endParaRPr lang="es-ES" dirty="0"/>
          </a:p>
          <a:p>
            <a:r>
              <a:rPr lang="es-ES" i="1" dirty="0"/>
              <a:t>Les deseo la mejor de las suertes. Es hora de rezar a Alá, ya que este puede ser su último día.</a:t>
            </a:r>
            <a:endParaRPr lang="es-ES" dirty="0"/>
          </a:p>
          <a:p>
            <a:endParaRPr lang="es-ES" dirty="0"/>
          </a:p>
          <a:p>
            <a:endParaRPr lang="es-ES" dirty="0"/>
          </a:p>
        </p:txBody>
      </p:sp>
      <p:sp>
        <p:nvSpPr>
          <p:cNvPr id="4" name="Slide Number Placeholder 3"/>
          <p:cNvSpPr>
            <a:spLocks noGrp="1"/>
          </p:cNvSpPr>
          <p:nvPr>
            <p:ph type="sldNum" sz="quarter" idx="10"/>
          </p:nvPr>
        </p:nvSpPr>
        <p:spPr/>
        <p:txBody>
          <a:bodyPr/>
          <a:lstStyle/>
          <a:p>
            <a:fld id="{F4AF2A8B-5D3B-4B50-A5B3-7F29CC5E2C44}" type="slidenum">
              <a:rPr lang="en-GB" smtClean="0"/>
              <a:t>35</a:t>
            </a:fld>
            <a:endParaRPr lang="es-ES"/>
          </a:p>
        </p:txBody>
      </p:sp>
    </p:spTree>
    <p:extLst>
      <p:ext uri="{BB962C8B-B14F-4D97-AF65-F5344CB8AC3E}">
        <p14:creationId xmlns:p14="http://schemas.microsoft.com/office/powerpoint/2010/main" val="53854927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sz="1200" dirty="0"/>
              <a:t>En esta diapositiva se repiten los objetivos de esta sesión. El formador puede repasar estos objetivos para asegurarse de que estos aspectos se han cubierto en este módulo. </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38</a:t>
            </a:fld>
            <a:endParaRPr lang="es-ES"/>
          </a:p>
        </p:txBody>
      </p:sp>
    </p:spTree>
    <p:extLst>
      <p:ext uri="{BB962C8B-B14F-4D97-AF65-F5344CB8AC3E}">
        <p14:creationId xmlns:p14="http://schemas.microsoft.com/office/powerpoint/2010/main" val="42006294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s-ES"/>
              <a:t>En esta diapositiva se señalan las razones por las que las solicitudes relacionadas con las pruebas electrónicas deben tramitarse sin demora. El formador debe explicar las cuestiones relacionadas con la retención de datos, y cómo los proveedores de servicios, los individuos y las empresas no siempre llevan a cabo este procedimiento. Se puede explicar que la razón por la que no se retienen los datos puede ser por motivos prácticos, por consideraciones de coste o por restricciones de tipo jurídico. </a:t>
            </a:r>
          </a:p>
          <a:p>
            <a:endParaRPr lang="es-ES" dirty="0"/>
          </a:p>
          <a:p>
            <a:r>
              <a:rPr lang="es-ES"/>
              <a:t>Con respecto a la Directiva de Retención de Datos de la UE, el formador puede explicar que la Directiva exige a los Estados miembros de la UE que almacenen los datos de telecomunicaciones de los ciudadanos durante un mínimo de seis meses y un máximo de 24. Esto significaría que los países de la UE retendrían los datos durante un periodo de tiempo para permitir las solicitudes. En 2014, el Tribunal de Justicia de la Unión Europea declaró inválida la Directiva en respuesta a un caso presentado por Digital Rights Ireland contra diferentes autoridades por considerar que la recopilación general de datos violaba el derecho a la intimidad garantizado por la Carta de Derechos Fundamentales de la UE. </a:t>
            </a:r>
          </a:p>
          <a:p>
            <a:endParaRPr lang="es-ES" dirty="0"/>
          </a:p>
          <a:p>
            <a:r>
              <a:rPr lang="es-ES"/>
              <a:t>El formador debe explicar que, al haber sido declarada legal la Directiva de Retención de Datos de la UE, los proveedores de servicios en la UE no tienen ninguna base jurídica para la retención de datos general e indiscriminada. Esto aumenta la importancia de abordar el desafío de la rapidez. </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4</a:t>
            </a:fld>
            <a:endParaRPr lang="es-ES"/>
          </a:p>
        </p:txBody>
      </p:sp>
    </p:spTree>
    <p:extLst>
      <p:ext uri="{BB962C8B-B14F-4D97-AF65-F5344CB8AC3E}">
        <p14:creationId xmlns:p14="http://schemas.microsoft.com/office/powerpoint/2010/main" val="23550685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En esta diapositiva se explica el desafío de la rapidez, basándose en el hecho de que los procesos de asistencia jurídica mutua son intrínsecamente lentos. En la siguiente diapositiva se muestra un ejemplo de un proceso típico. </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s-ES"/>
          </a:p>
        </p:txBody>
      </p:sp>
    </p:spTree>
    <p:extLst>
      <p:ext uri="{BB962C8B-B14F-4D97-AF65-F5344CB8AC3E}">
        <p14:creationId xmlns:p14="http://schemas.microsoft.com/office/powerpoint/2010/main" val="39531193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s-ES"/>
              <a:t>En esta diapositiva se muestra el típico proceso de asistencia jurídica mutua que adoptan muchos países desde la perspectiva del país requerido hasta el momento en que se emprende la acción solicitada. Se describen los pasos siguientes:</a:t>
            </a:r>
          </a:p>
          <a:p>
            <a:pPr marL="228600" indent="-228600">
              <a:buAutoNum type="arabicPeriod"/>
            </a:pPr>
            <a:r>
              <a:rPr lang="es-ES"/>
              <a:t>Solicitud entrante</a:t>
            </a:r>
          </a:p>
          <a:p>
            <a:pPr marL="228600" indent="-228600">
              <a:buAutoNum type="arabicPeriod"/>
            </a:pPr>
            <a:r>
              <a:rPr lang="es-ES"/>
              <a:t>Solicitud recibida por el Ministerio de Asuntos Exteriores (cuando actúa como autoridad central)</a:t>
            </a:r>
          </a:p>
          <a:p>
            <a:pPr marL="228600" indent="-228600">
              <a:buAutoNum type="arabicPeriod"/>
            </a:pPr>
            <a:r>
              <a:rPr lang="es-ES"/>
              <a:t>El Ministerio de Asuntos Exteriores envía una copia de la solicitud al Servicio de Seguridad Nacional</a:t>
            </a:r>
          </a:p>
          <a:p>
            <a:pPr marL="228600" indent="-228600">
              <a:buAutoNum type="arabicPeriod"/>
            </a:pPr>
            <a:r>
              <a:rPr lang="es-ES"/>
              <a:t>El Ministerio de Asuntos Exteriores la envía al Registro del Fiscal General</a:t>
            </a:r>
          </a:p>
          <a:p>
            <a:pPr marL="228600" indent="-228600">
              <a:buAutoNum type="arabicPeriod"/>
            </a:pPr>
            <a:r>
              <a:rPr lang="es-ES"/>
              <a:t>El Registro del Fiscal General asigna un fiscal a la solicitud</a:t>
            </a:r>
          </a:p>
          <a:p>
            <a:pPr marL="228600" indent="-228600">
              <a:buAutoNum type="arabicPeriod"/>
            </a:pPr>
            <a:r>
              <a:rPr lang="es-ES"/>
              <a:t>El fiscal asignado envía la solicitud al Registro de Investigadores</a:t>
            </a:r>
          </a:p>
          <a:p>
            <a:pPr marL="228600" indent="-228600">
              <a:buAutoNum type="arabicPeriod"/>
            </a:pPr>
            <a:r>
              <a:rPr lang="es-ES"/>
              <a:t>El Registro de Investigadores asigna un investigador a la solicitud</a:t>
            </a:r>
          </a:p>
          <a:p>
            <a:pPr marL="228600" indent="-228600">
              <a:buAutoNum type="arabicPeriod"/>
            </a:pPr>
            <a:r>
              <a:rPr lang="es-ES"/>
              <a:t>El investigador envía la solicitud al Registro de la Milicia</a:t>
            </a:r>
          </a:p>
          <a:p>
            <a:pPr marL="228600" indent="-228600">
              <a:buAutoNum type="arabicPeriod"/>
            </a:pPr>
            <a:r>
              <a:rPr lang="es-ES"/>
              <a:t>El Registro de la Milicia asigna a un oficial de la milicia</a:t>
            </a:r>
          </a:p>
          <a:p>
            <a:pPr marL="228600" indent="-228600">
              <a:buAutoNum type="arabicPeriod"/>
            </a:pPr>
            <a:r>
              <a:rPr lang="es-ES"/>
              <a:t>El oficial de la milicia lleva a cabo la acción</a:t>
            </a:r>
          </a:p>
          <a:p>
            <a:pPr marL="228600" indent="-228600">
              <a:buAutoNum type="arabicPeriod"/>
            </a:pPr>
            <a:endParaRPr lang="es-ES" dirty="0"/>
          </a:p>
          <a:p>
            <a:pPr marL="0" indent="0">
              <a:buNone/>
            </a:pPr>
            <a:r>
              <a:rPr lang="es-ES"/>
              <a:t>El formador debe hacer hincapié en que este flujo de procesos es meramente ilustrativo y puede variar en función de los requisitos jurídicos locales del país requerido. El proceso puede retrasarse aún más si la asistencia solicitada requiere una autorización judicial u otra autorización independiente en virtud de la legislación del país requerido. </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s-ES"/>
          </a:p>
        </p:txBody>
      </p:sp>
    </p:spTree>
    <p:extLst>
      <p:ext uri="{BB962C8B-B14F-4D97-AF65-F5344CB8AC3E}">
        <p14:creationId xmlns:p14="http://schemas.microsoft.com/office/powerpoint/2010/main" val="33330927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s-ES"/>
              <a:t>En esta diapositiva se muestra el típico proceso de asistencia jurídica mutua que adoptan muchos países desde la perspectiva del país requerido después de que se emprende la acción solicitada. Se describen los pasos siguientes:</a:t>
            </a:r>
          </a:p>
          <a:p>
            <a:pPr marL="228600" indent="-228600">
              <a:buAutoNum type="arabicPeriod"/>
            </a:pPr>
            <a:r>
              <a:rPr lang="es-ES"/>
              <a:t>El oficial de la milicia obtiene las pruebas necesarias</a:t>
            </a:r>
          </a:p>
          <a:p>
            <a:pPr marL="228600" indent="-228600">
              <a:buAutoNum type="arabicPeriod"/>
            </a:pPr>
            <a:r>
              <a:rPr lang="es-ES"/>
              <a:t>El oficial de la milicia prepara los detalles de las pruebas</a:t>
            </a:r>
          </a:p>
          <a:p>
            <a:pPr marL="228600" indent="-228600">
              <a:buAutoNum type="arabicPeriod"/>
            </a:pPr>
            <a:r>
              <a:rPr lang="es-ES"/>
              <a:t>El oficial de la milicia envía las pruebas al registro de la milicia</a:t>
            </a:r>
          </a:p>
          <a:p>
            <a:pPr marL="228600" indent="-228600">
              <a:buAutoNum type="arabicPeriod"/>
            </a:pPr>
            <a:r>
              <a:rPr lang="es-ES"/>
              <a:t>El Registro de la milicia envía las pruebas al investigador</a:t>
            </a:r>
          </a:p>
          <a:p>
            <a:pPr marL="228600" indent="-228600">
              <a:buAutoNum type="arabicPeriod"/>
            </a:pPr>
            <a:r>
              <a:rPr lang="es-ES"/>
              <a:t>El investigador revisa las pruebas</a:t>
            </a:r>
          </a:p>
          <a:p>
            <a:pPr marL="228600" indent="-228600">
              <a:buAutoNum type="arabicPeriod"/>
            </a:pPr>
            <a:r>
              <a:rPr lang="es-ES"/>
              <a:t>El investigador envía las pruebas al Registro de Investigadores</a:t>
            </a:r>
          </a:p>
          <a:p>
            <a:pPr marL="228600" indent="-228600">
              <a:buAutoNum type="arabicPeriod"/>
            </a:pPr>
            <a:r>
              <a:rPr lang="es-ES"/>
              <a:t>El Registro de Investigadores envía las pruebas al fiscal </a:t>
            </a:r>
          </a:p>
          <a:p>
            <a:pPr marL="228600" indent="-228600">
              <a:buAutoNum type="arabicPeriod"/>
            </a:pPr>
            <a:r>
              <a:rPr lang="es-ES"/>
              <a:t>El fiscal revisa y aprueba las pruebas</a:t>
            </a:r>
          </a:p>
          <a:p>
            <a:pPr marL="228600" indent="-228600">
              <a:buAutoNum type="arabicPeriod"/>
            </a:pPr>
            <a:r>
              <a:rPr lang="es-ES"/>
              <a:t>El fiscal envía las pruebas al Registro del Fiscal General</a:t>
            </a:r>
          </a:p>
          <a:p>
            <a:pPr marL="228600" indent="-228600">
              <a:buAutoNum type="arabicPeriod"/>
            </a:pPr>
            <a:r>
              <a:rPr lang="es-ES"/>
              <a:t>El Registro del Fiscal General envía las pruebas al Ministerio de Asuntos Exteriores (que actúa como autoridad central del país requerido)</a:t>
            </a:r>
          </a:p>
          <a:p>
            <a:pPr marL="228600" indent="-228600">
              <a:buAutoNum type="arabicPeriod"/>
            </a:pPr>
            <a:r>
              <a:rPr lang="es-ES"/>
              <a:t>El Ministerio de Asuntos Exteriores envía una copia de las pruebas al Servicio de Seguridad Nacional</a:t>
            </a:r>
          </a:p>
          <a:p>
            <a:pPr marL="228600" indent="-228600">
              <a:buAutoNum type="arabicPeriod"/>
            </a:pPr>
            <a:r>
              <a:rPr lang="es-ES"/>
              <a:t>El Ministerio de Asuntos Exteriores envía las pruebas a la autoridad central del país requirente </a:t>
            </a:r>
          </a:p>
          <a:p>
            <a:pPr marL="228600" indent="-228600">
              <a:buAutoNum type="arabicPeriod"/>
            </a:pPr>
            <a:endParaRPr lang="es-ES" dirty="0"/>
          </a:p>
          <a:p>
            <a:pPr marL="0" indent="0">
              <a:buNone/>
            </a:pPr>
            <a:r>
              <a:rPr lang="es-ES"/>
              <a:t>El formador debe hacer hincapié en que este flujo de procesos es meramente ilustrativo y puede variar en función de los requisitos jurídicos locales del país requerido. El proceso puede retrasarse aún más si la asistencia solicitada requiere una autorización judicial u otra autorización independiente en virtud de la legislación del país requerido. </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s-ES"/>
          </a:p>
        </p:txBody>
      </p:sp>
    </p:spTree>
    <p:extLst>
      <p:ext uri="{BB962C8B-B14F-4D97-AF65-F5344CB8AC3E}">
        <p14:creationId xmlns:p14="http://schemas.microsoft.com/office/powerpoint/2010/main" val="35395860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a:t>En esta diapositiva se describe la solución a los desafíos relacionados con la rapidez asociados a la cooperación internacional con respecto a las pruebas electrónicas, es decir, la búsqueda de la conservación de los datos informáticos que se va a buscar mediante una solicitud de asistencia mutua.</a:t>
            </a:r>
          </a:p>
          <a:p>
            <a:endParaRPr lang="es-ES" dirty="0"/>
          </a:p>
          <a:p>
            <a:r>
              <a:rPr lang="es-ES"/>
              <a:t>El artículo 29 del Convenio de Budapest permite específicamente a las Partes enviar solicitudes a otras Partes para la rápida conservación de los datos, cuando la Parte tiene la intención de presentar una solicitud de asistencia mutua. Las Partes suelen contar con procedimientos rápidos para la conservación de los datos informáticos. Esto se puede comunicar a través de la Red 24/7 de la otra Parte en lugar de pasar por el proceso más largo de asistencia mutua descrito en las diapositivas anteriores.</a:t>
            </a: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s-ES"/>
          </a:p>
        </p:txBody>
      </p:sp>
    </p:spTree>
    <p:extLst>
      <p:ext uri="{BB962C8B-B14F-4D97-AF65-F5344CB8AC3E}">
        <p14:creationId xmlns:p14="http://schemas.microsoft.com/office/powerpoint/2010/main" val="39880651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s-ES"/>
              <a:t>La respuesta correcta es b) Las pruebas electrónicas son volátiles. </a:t>
            </a:r>
            <a:endParaRPr lang="es-E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s-ES"/>
          </a:p>
        </p:txBody>
      </p:sp>
    </p:spTree>
    <p:extLst>
      <p:ext uri="{BB962C8B-B14F-4D97-AF65-F5344CB8AC3E}">
        <p14:creationId xmlns:p14="http://schemas.microsoft.com/office/powerpoint/2010/main" val="40508474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5/29/2021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‹Nº›</a:t>
            </a:fld>
            <a:endParaRPr lang="en-US"/>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t>5/29/2021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‹Nº›</a:t>
            </a:fld>
            <a:endParaRPr lang="en-US"/>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t>5/29/2021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‹Nº›</a:t>
            </a:fld>
            <a:endParaRPr lang="en-US"/>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t>5/29/2021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‹Nº›</a:t>
            </a:fld>
            <a:endParaRPr lang="en-US"/>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t>5/29/2021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‹Nº›</a:t>
            </a:fld>
            <a:endParaRPr lang="en-US"/>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t>5/29/2021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‹Nº›</a:t>
            </a:fld>
            <a:endParaRPr lang="en-US"/>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t>5/29/2021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‹Nº›</a:t>
            </a:fld>
            <a:endParaRPr lang="en-US"/>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t>5/29/2021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‹Nº›</a:t>
            </a:fld>
            <a:endParaRPr lang="en-US"/>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5/29/2021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‹Nº›</a:t>
            </a:fld>
            <a:endParaRPr lang="en-US"/>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t>5/29/2021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‹Nº›</a:t>
            </a:fld>
            <a:endParaRPr lang="en-US"/>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t>5/29/2021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‹Nº›</a:t>
            </a:fld>
            <a:endParaRPr lang="en-US"/>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t>5/29/2021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‹Nº›</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4.jpeg"/><Relationship Id="rId7" Type="http://schemas.openxmlformats.org/officeDocument/2006/relationships/diagramQuickStyle" Target="../diagrams/quickStyle2.xm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1.png"/><Relationship Id="rId9" Type="http://schemas.microsoft.com/office/2007/relationships/diagramDrawing" Target="../diagrams/drawing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1.png"/><Relationship Id="rId7"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microsoft.com/office/2007/relationships/hdphoto" Target="../media/hdphoto1.wdp"/><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1.png"/><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image" Target="../media/image18.jpeg"/><Relationship Id="rId5" Type="http://schemas.openxmlformats.org/officeDocument/2006/relationships/image" Target="../media/image17.png"/><Relationship Id="rId4" Type="http://schemas.openxmlformats.org/officeDocument/2006/relationships/image" Target="../media/image16.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4.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3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4.jpeg"/><Relationship Id="rId7" Type="http://schemas.openxmlformats.org/officeDocument/2006/relationships/diagramQuickStyle" Target="../diagrams/quickStyle1.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1.png"/><Relationship Id="rId9" Type="http://schemas.microsoft.com/office/2007/relationships/diagramDrawing" Target="../diagrams/drawing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altLang="en-US" sz="2400" b="1" i="0" u="none" strike="noStrike" cap="none" normalizeH="0" baseline="0" dirty="0">
                <a:ln>
                  <a:noFill/>
                </a:ln>
                <a:solidFill>
                  <a:srgbClr val="2F618F"/>
                </a:solidFill>
                <a:effectLst/>
                <a:latin typeface="Arial Narrow" panose="020B0606020202030204" pitchFamily="34" charset="0"/>
              </a:rPr>
              <a:t>www.coe.int/cybercrime</a:t>
            </a:r>
            <a:endParaRPr kumimoji="0" lang="es-ES" altLang="en-US" sz="2400" b="0" i="0" u="none" strike="noStrike" cap="none" normalizeH="0" baseline="0" dirty="0">
              <a:ln>
                <a:noFill/>
              </a:ln>
              <a:solidFill>
                <a:schemeClr val="tx1"/>
              </a:solidFill>
              <a:effectLst/>
              <a:latin typeface="Arial Narrow" panose="020B0606020202030204" pitchFamily="34" charset="0"/>
              <a:cs typeface="Arial" pitchFamily="34" charset="0"/>
            </a:endParaRPr>
          </a:p>
        </p:txBody>
      </p:sp>
      <p:sp>
        <p:nvSpPr>
          <p:cNvPr id="10" name="Rectangle 9"/>
          <p:cNvSpPr/>
          <p:nvPr/>
        </p:nvSpPr>
        <p:spPr>
          <a:xfrm>
            <a:off x="179512" y="1727299"/>
            <a:ext cx="8750206" cy="2954655"/>
          </a:xfrm>
          <a:prstGeom prst="rect">
            <a:avLst/>
          </a:prstGeom>
          <a:ln>
            <a:noFill/>
          </a:ln>
        </p:spPr>
        <p:txBody>
          <a:bodyPr wrap="square">
            <a:spAutoFit/>
          </a:bodyPr>
          <a:lstStyle/>
          <a:p>
            <a:pPr algn="ctr"/>
            <a:r>
              <a:rPr lang="es-ES" sz="3600" b="1" i="1" dirty="0">
                <a:solidFill>
                  <a:schemeClr val="tx2"/>
                </a:solidFill>
              </a:rPr>
              <a:t>Curso Judicial Especializado sobre Cooperación Internacional</a:t>
            </a:r>
            <a:endParaRPr lang="es-ES" b="1" dirty="0"/>
          </a:p>
          <a:p>
            <a:pPr algn="ctr"/>
            <a:endParaRPr lang="es-ES" b="1" dirty="0"/>
          </a:p>
          <a:p>
            <a:pPr marL="0" indent="0" algn="ctr">
              <a:buFont typeface="Arial" charset="0"/>
              <a:buNone/>
              <a:defRPr/>
            </a:pPr>
            <a:r>
              <a:rPr lang="es-ES"/>
              <a:t> </a:t>
            </a:r>
            <a:endParaRPr lang="es-ES" sz="3200" b="1" dirty="0">
              <a:solidFill>
                <a:schemeClr val="tx2"/>
              </a:solidFill>
            </a:endParaRPr>
          </a:p>
          <a:p>
            <a:pPr marL="0" indent="0" algn="ctr">
              <a:buFont typeface="Arial" charset="0"/>
              <a:buNone/>
              <a:defRPr/>
            </a:pPr>
            <a:r>
              <a:rPr lang="es-ES" sz="3200" b="1">
                <a:solidFill>
                  <a:schemeClr val="tx2"/>
                </a:solidFill>
              </a:rPr>
              <a:t>Sesión 2.3</a:t>
            </a:r>
            <a:endParaRPr lang="es-ES" sz="3200" b="1" dirty="0">
              <a:solidFill>
                <a:schemeClr val="tx2"/>
              </a:solidFill>
            </a:endParaRPr>
          </a:p>
          <a:p>
            <a:pPr marL="0" indent="0" algn="ctr">
              <a:buFont typeface="Arial" charset="0"/>
              <a:buNone/>
              <a:defRPr/>
            </a:pPr>
            <a:r>
              <a:rPr lang="es-ES" sz="3200" b="1" dirty="0">
                <a:solidFill>
                  <a:schemeClr val="tx2"/>
                </a:solidFill>
              </a:rPr>
              <a:t>Desafíos </a:t>
            </a:r>
          </a:p>
        </p:txBody>
      </p:sp>
      <p:sp>
        <p:nvSpPr>
          <p:cNvPr id="11" name="Rectangle 10">
            <a:extLst>
              <a:ext uri="{FF2B5EF4-FFF2-40B4-BE49-F238E27FC236}">
                <a16:creationId xmlns:a16="http://schemas.microsoft.com/office/drawing/2014/main"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id="{753D533C-3528-6B42-B05B-8356FF76FC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3">
            <a:extLst>
              <a:ext uri="{FF2B5EF4-FFF2-40B4-BE49-F238E27FC236}">
                <a16:creationId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id="{5F39A16C-F9D3-2A4D-98FE-6E0DFED1E2A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8">
            <a:extLst>
              <a:ext uri="{FF2B5EF4-FFF2-40B4-BE49-F238E27FC236}">
                <a16:creationId xmlns:a16="http://schemas.microsoft.com/office/drawing/2014/main" id="{1EF6372D-B3A1-4EBE-9077-4B0A1809EB7B}"/>
              </a:ext>
            </a:extLst>
          </p:cNvPr>
          <p:cNvSpPr txBox="1"/>
          <p:nvPr/>
        </p:nvSpPr>
        <p:spPr>
          <a:xfrm>
            <a:off x="2167970" y="5219218"/>
            <a:ext cx="4594034" cy="523220"/>
          </a:xfrm>
          <a:prstGeom prst="rect">
            <a:avLst/>
          </a:prstGeom>
          <a:noFill/>
        </p:spPr>
        <p:txBody>
          <a:bodyPr wrap="square">
            <a:spAutoFit/>
          </a:bodyPr>
          <a:ls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pPr algn="ctr"/>
            <a:r>
              <a:rPr lang="es-ES" sz="2800" b="1" dirty="0">
                <a:solidFill>
                  <a:schemeClr val="tx2"/>
                </a:solidFill>
              </a:rPr>
              <a:t>- versión en línea -</a:t>
            </a:r>
            <a:endParaRPr lang="es-ES" sz="2800" dirty="0"/>
          </a:p>
        </p:txBody>
      </p:sp>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3"/>
          <a:stretch>
            <a:fillRect/>
          </a:stretch>
        </p:blipFill>
        <p:spPr>
          <a:xfrm>
            <a:off x="7487000" y="702797"/>
            <a:ext cx="1767076" cy="1767076"/>
          </a:xfrm>
          <a:prstGeom prst="rect">
            <a:avLst/>
          </a:prstGeom>
        </p:spPr>
      </p:pic>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es-ES" sz="3200" b="1" dirty="0"/>
              <a:t>Pregunta tipo encuesta</a:t>
            </a:r>
          </a:p>
        </p:txBody>
      </p:sp>
      <p:pic>
        <p:nvPicPr>
          <p:cNvPr id="17"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297254758"/>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9438775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solidFill>
                  <a:schemeClr val="bg1"/>
                </a:solidFill>
              </a:rPr>
              <a:t>Curso Judicial Especializado sobre </a:t>
            </a:r>
          </a:p>
          <a:p>
            <a:pPr algn="r"/>
            <a:r>
              <a:rPr lang="es-ES" sz="3200" b="1" dirty="0">
                <a:solidFill>
                  <a:schemeClr val="bg1"/>
                </a:solidFill>
              </a:rPr>
              <a:t>Cooperación Internacional</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150080"/>
            <a:ext cx="8525021" cy="880241"/>
          </a:xfrm>
          <a:prstGeom prst="rect">
            <a:avLst/>
          </a:prstGeom>
        </p:spPr>
        <p:txBody>
          <a:bodyPr wrap="square">
            <a:spAutoFit/>
          </a:bodyPr>
          <a:lstStyle/>
          <a:p>
            <a:pPr algn="ctr" eaLnBrk="1" hangingPunct="1">
              <a:lnSpc>
                <a:spcPct val="80000"/>
              </a:lnSpc>
            </a:pPr>
            <a:br/>
            <a:r>
              <a:rPr lang="es-ES" sz="3200" b="1" dirty="0"/>
              <a:t>El desafío del idioma</a:t>
            </a:r>
            <a:endParaRPr lang="es-ES" sz="3200" dirty="0"/>
          </a:p>
        </p:txBody>
      </p:sp>
      <p:pic>
        <p:nvPicPr>
          <p:cNvPr id="7" name="Picture 6">
            <a:extLst>
              <a:ext uri="{FF2B5EF4-FFF2-40B4-BE49-F238E27FC236}">
                <a16:creationId xmlns:a16="http://schemas.microsoft.com/office/drawing/2014/main" id="{96B90A86-F97D-439B-B862-700E55C02A67}"/>
              </a:ext>
            </a:extLst>
          </p:cNvPr>
          <p:cNvPicPr>
            <a:picLocks noChangeAspect="1"/>
          </p:cNvPicPr>
          <p:nvPr/>
        </p:nvPicPr>
        <p:blipFill>
          <a:blip r:embed="rId4"/>
          <a:stretch>
            <a:fillRect/>
          </a:stretch>
        </p:blipFill>
        <p:spPr>
          <a:xfrm>
            <a:off x="3414711" y="3709814"/>
            <a:ext cx="2314575" cy="2286000"/>
          </a:xfrm>
          <a:prstGeom prst="rect">
            <a:avLst/>
          </a:prstGeom>
        </p:spPr>
      </p:pic>
    </p:spTree>
    <p:extLst>
      <p:ext uri="{BB962C8B-B14F-4D97-AF65-F5344CB8AC3E}">
        <p14:creationId xmlns:p14="http://schemas.microsoft.com/office/powerpoint/2010/main" val="40927435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s-ES" sz="3200" b="1" dirty="0"/>
              <a:t>El desafío del idioma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952123"/>
            <a:ext cx="8900912" cy="4832092"/>
          </a:xfrm>
          <a:prstGeom prst="rect">
            <a:avLst/>
          </a:prstGeom>
        </p:spPr>
        <p:txBody>
          <a:bodyPr wrap="square">
            <a:spAutoFit/>
          </a:bodyPr>
          <a:lstStyle/>
          <a:p>
            <a:pPr marL="342900" indent="-342900">
              <a:buFont typeface="Wingdings" pitchFamily="2" charset="2"/>
              <a:buChar char="Ø"/>
              <a:defRPr/>
            </a:pPr>
            <a:endParaRPr lang="es-ES"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s-ES"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s-ES" altLang="en-US" sz="2800" b="1" dirty="0">
              <a:ea typeface="Verdana" panose="020B0604030504040204" pitchFamily="34" charset="0"/>
              <a:cs typeface="Arial" panose="020B0604020202020204" pitchFamily="34" charset="0"/>
            </a:endParaRPr>
          </a:p>
          <a:p>
            <a:pPr algn="ctr">
              <a:defRPr/>
            </a:pPr>
            <a:r>
              <a:rPr lang="es-ES" altLang="en-US" sz="2800" b="1" dirty="0"/>
              <a:t>¿El desafío? </a:t>
            </a:r>
          </a:p>
          <a:p>
            <a:pPr marL="342900" indent="-342900">
              <a:buFont typeface="Wingdings" pitchFamily="2" charset="2"/>
              <a:buChar char="Ø"/>
              <a:defRPr/>
            </a:pPr>
            <a:endParaRPr lang="es-ES" altLang="en-US" sz="2800" b="1" dirty="0">
              <a:ea typeface="Verdana" panose="020B0604030504040204" pitchFamily="34" charset="0"/>
              <a:cs typeface="Arial" panose="020B0604020202020204" pitchFamily="34" charset="0"/>
            </a:endParaRPr>
          </a:p>
          <a:p>
            <a:pPr>
              <a:defRPr/>
            </a:pPr>
            <a:endParaRPr lang="es-ES" altLang="en-US" sz="2800" b="1" dirty="0">
              <a:ea typeface="Verdana" panose="020B0604030504040204" pitchFamily="34" charset="0"/>
              <a:cs typeface="Arial" panose="020B0604020202020204" pitchFamily="34" charset="0"/>
            </a:endParaRPr>
          </a:p>
          <a:p>
            <a:pPr algn="ctr">
              <a:defRPr/>
            </a:pPr>
            <a:r>
              <a:rPr lang="es-ES" altLang="en-US" sz="2800" dirty="0"/>
              <a:t>Los ordenamientos jurídicos de los países utilizan lenguas diferentes</a:t>
            </a:r>
          </a:p>
          <a:p>
            <a:pPr algn="ctr">
              <a:defRPr/>
            </a:pPr>
            <a:endParaRPr lang="es-ES" altLang="en-US" sz="2800" dirty="0">
              <a:ea typeface="Verdana" panose="020B0604030504040204" pitchFamily="34" charset="0"/>
              <a:cs typeface="Arial" panose="020B0604020202020204" pitchFamily="34" charset="0"/>
            </a:endParaRPr>
          </a:p>
          <a:p>
            <a:pPr algn="ctr">
              <a:defRPr/>
            </a:pPr>
            <a:r>
              <a:rPr lang="es-ES" altLang="en-US" sz="2800" dirty="0"/>
              <a:t>Algunos países exigen que se utilicen traductores autorizados/autentificados </a:t>
            </a:r>
          </a:p>
          <a:p>
            <a:pPr algn="ctr">
              <a:defRPr/>
            </a:pPr>
            <a:endParaRPr lang="es-ES" altLang="en-US" sz="28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40278209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ABFEC6D-9B8B-437A-B043-E0E46A9571AE}"/>
              </a:ext>
            </a:extLst>
          </p:cNvPr>
          <p:cNvSpPr>
            <a:spLocks noGrp="1"/>
          </p:cNvSpPr>
          <p:nvPr>
            <p:ph type="sldNum" sz="quarter" idx="12"/>
          </p:nvPr>
        </p:nvSpPr>
        <p:spPr>
          <a:xfrm>
            <a:off x="6553200" y="6356350"/>
            <a:ext cx="2131582" cy="340113"/>
          </a:xfrm>
        </p:spPr>
        <p:txBody>
          <a:bodyPr/>
          <a:lstStyle/>
          <a:p>
            <a:pPr>
              <a:defRPr/>
            </a:pPr>
            <a:fld id="{0E1F2CE5-82EE-4D86-A1BA-A62E2F853B8E}" type="slidenum">
              <a:rPr lang="en-US" smtClean="0"/>
              <a:pPr>
                <a:defRPr/>
              </a:pPr>
              <a:t>13</a:t>
            </a:fld>
            <a:endParaRPr lang="es-ES"/>
          </a:p>
        </p:txBody>
      </p:sp>
      <p:sp>
        <p:nvSpPr>
          <p:cNvPr id="4" name="Slide Number Placeholder 1">
            <a:extLst>
              <a:ext uri="{FF2B5EF4-FFF2-40B4-BE49-F238E27FC236}">
                <a16:creationId xmlns:a16="http://schemas.microsoft.com/office/drawing/2014/main" id="{1C3886D7-7E6C-4E93-86FB-4E06972A1E3E}"/>
              </a:ext>
            </a:extLst>
          </p:cNvPr>
          <p:cNvSpPr txBox="1">
            <a:spLocks/>
          </p:cNvSpPr>
          <p:nvPr/>
        </p:nvSpPr>
        <p:spPr>
          <a:xfrm>
            <a:off x="6409184" y="6495281"/>
            <a:ext cx="2131582" cy="340113"/>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13</a:t>
            </a:fld>
            <a:endParaRPr lang="es-ES" dirty="0"/>
          </a:p>
        </p:txBody>
      </p:sp>
      <p:sp>
        <p:nvSpPr>
          <p:cNvPr id="5" name="TextBox 4">
            <a:extLst>
              <a:ext uri="{FF2B5EF4-FFF2-40B4-BE49-F238E27FC236}">
                <a16:creationId xmlns:a16="http://schemas.microsoft.com/office/drawing/2014/main" id="{32A685FD-4533-45D8-A1C9-B79035DB2D85}"/>
              </a:ext>
            </a:extLst>
          </p:cNvPr>
          <p:cNvSpPr txBox="1"/>
          <p:nvPr/>
        </p:nvSpPr>
        <p:spPr>
          <a:xfrm>
            <a:off x="88522" y="6557282"/>
            <a:ext cx="3668935"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6" name="Slide Number Placeholder 4">
            <a:extLst>
              <a:ext uri="{FF2B5EF4-FFF2-40B4-BE49-F238E27FC236}">
                <a16:creationId xmlns:a16="http://schemas.microsoft.com/office/drawing/2014/main" id="{45F20E68-89FE-40C4-A701-47CCC0A1BC56}"/>
              </a:ext>
            </a:extLst>
          </p:cNvPr>
          <p:cNvSpPr txBox="1">
            <a:spLocks/>
          </p:cNvSpPr>
          <p:nvPr/>
        </p:nvSpPr>
        <p:spPr>
          <a:xfrm>
            <a:off x="8532440" y="6521212"/>
            <a:ext cx="489553" cy="40630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s-ES" dirty="0">
              <a:solidFill>
                <a:schemeClr val="tx1"/>
              </a:solidFill>
            </a:endParaRPr>
          </a:p>
        </p:txBody>
      </p:sp>
      <p:sp>
        <p:nvSpPr>
          <p:cNvPr id="7" name="Rectangle 6">
            <a:extLst>
              <a:ext uri="{FF2B5EF4-FFF2-40B4-BE49-F238E27FC236}">
                <a16:creationId xmlns:a16="http://schemas.microsoft.com/office/drawing/2014/main" id="{ADECC8D5-6427-408A-8C6F-49489FFCD723}"/>
              </a:ext>
            </a:extLst>
          </p:cNvPr>
          <p:cNvSpPr/>
          <p:nvPr/>
        </p:nvSpPr>
        <p:spPr>
          <a:xfrm>
            <a:off x="0" y="6553200"/>
            <a:ext cx="9135352" cy="338815"/>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4">
            <a:extLst>
              <a:ext uri="{FF2B5EF4-FFF2-40B4-BE49-F238E27FC236}">
                <a16:creationId xmlns:a16="http://schemas.microsoft.com/office/drawing/2014/main" id="{D2B2569E-9EA4-45BC-A5D4-E2C9FBCBE3BD}"/>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9" name="Rectangle 8">
            <a:extLst>
              <a:ext uri="{FF2B5EF4-FFF2-40B4-BE49-F238E27FC236}">
                <a16:creationId xmlns:a16="http://schemas.microsoft.com/office/drawing/2014/main" id="{0962DF13-24DB-41FD-9F32-FD621BA91247}"/>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s-ES" sz="3200" b="1" dirty="0"/>
              <a:t>El desafío del idioma</a:t>
            </a:r>
          </a:p>
        </p:txBody>
      </p:sp>
      <p:pic>
        <p:nvPicPr>
          <p:cNvPr id="10" name="Picture 4">
            <a:extLst>
              <a:ext uri="{FF2B5EF4-FFF2-40B4-BE49-F238E27FC236}">
                <a16:creationId xmlns:a16="http://schemas.microsoft.com/office/drawing/2014/main" id="{E45086D2-BDF3-4620-9154-744431B0A9B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Box 10">
            <a:extLst>
              <a:ext uri="{FF2B5EF4-FFF2-40B4-BE49-F238E27FC236}">
                <a16:creationId xmlns:a16="http://schemas.microsoft.com/office/drawing/2014/main" id="{4D2846B2-6B53-4DCB-8612-E80EDC5697AB}"/>
              </a:ext>
            </a:extLst>
          </p:cNvPr>
          <p:cNvSpPr txBox="1"/>
          <p:nvPr/>
        </p:nvSpPr>
        <p:spPr>
          <a:xfrm>
            <a:off x="6279791" y="6457859"/>
            <a:ext cx="302147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15" name="Rectangle 14">
            <a:extLst>
              <a:ext uri="{FF2B5EF4-FFF2-40B4-BE49-F238E27FC236}">
                <a16:creationId xmlns:a16="http://schemas.microsoft.com/office/drawing/2014/main" id="{BEC9758F-3713-438F-A5FF-2FE56011CCA3}"/>
              </a:ext>
            </a:extLst>
          </p:cNvPr>
          <p:cNvSpPr/>
          <p:nvPr/>
        </p:nvSpPr>
        <p:spPr>
          <a:xfrm>
            <a:off x="644790" y="3107487"/>
            <a:ext cx="1567069" cy="523220"/>
          </a:xfrm>
          <a:prstGeom prst="rect">
            <a:avLst/>
          </a:prstGeom>
        </p:spPr>
        <p:txBody>
          <a:bodyPr wrap="square">
            <a:spAutoFit/>
          </a:bodyPr>
          <a:lstStyle/>
          <a:p>
            <a:pPr>
              <a:defRPr/>
            </a:pPr>
            <a:r>
              <a:rPr lang="es-ES" altLang="en-US" sz="2800" b="1" dirty="0"/>
              <a:t>Inglés</a:t>
            </a:r>
            <a:endParaRPr lang="es-ES" altLang="en-US" sz="2800" dirty="0">
              <a:ea typeface="Verdana" panose="020B0604030504040204" pitchFamily="34" charset="0"/>
              <a:cs typeface="Arial" panose="020B0604020202020204" pitchFamily="34" charset="0"/>
            </a:endParaRPr>
          </a:p>
        </p:txBody>
      </p:sp>
      <p:pic>
        <p:nvPicPr>
          <p:cNvPr id="1026" name="Picture 2">
            <a:extLst>
              <a:ext uri="{FF2B5EF4-FFF2-40B4-BE49-F238E27FC236}">
                <a16:creationId xmlns:a16="http://schemas.microsoft.com/office/drawing/2014/main" id="{6A7A8295-D6C8-4FF4-B6AF-495C0D30A1B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328" y="1961097"/>
            <a:ext cx="2211859" cy="1105930"/>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a:extLst>
              <a:ext uri="{FF2B5EF4-FFF2-40B4-BE49-F238E27FC236}">
                <a16:creationId xmlns:a16="http://schemas.microsoft.com/office/drawing/2014/main" id="{0B3A7F82-EB96-42AA-9609-BAAA3284FC6F}"/>
              </a:ext>
            </a:extLst>
          </p:cNvPr>
          <p:cNvPicPr>
            <a:picLocks noChangeAspect="1"/>
          </p:cNvPicPr>
          <p:nvPr/>
        </p:nvPicPr>
        <p:blipFill>
          <a:blip r:embed="rId5"/>
          <a:stretch>
            <a:fillRect/>
          </a:stretch>
        </p:blipFill>
        <p:spPr>
          <a:xfrm>
            <a:off x="3466070" y="1961097"/>
            <a:ext cx="2211859" cy="1099660"/>
          </a:xfrm>
          <a:prstGeom prst="rect">
            <a:avLst/>
          </a:prstGeom>
        </p:spPr>
      </p:pic>
      <p:sp>
        <p:nvSpPr>
          <p:cNvPr id="18" name="Rectangle 17">
            <a:extLst>
              <a:ext uri="{FF2B5EF4-FFF2-40B4-BE49-F238E27FC236}">
                <a16:creationId xmlns:a16="http://schemas.microsoft.com/office/drawing/2014/main" id="{373BFFFA-1051-4191-95D8-D823EFF0505C}"/>
              </a:ext>
            </a:extLst>
          </p:cNvPr>
          <p:cNvSpPr/>
          <p:nvPr/>
        </p:nvSpPr>
        <p:spPr>
          <a:xfrm>
            <a:off x="3788464" y="3107487"/>
            <a:ext cx="1567069" cy="523220"/>
          </a:xfrm>
          <a:prstGeom prst="rect">
            <a:avLst/>
          </a:prstGeom>
        </p:spPr>
        <p:txBody>
          <a:bodyPr wrap="square">
            <a:spAutoFit/>
          </a:bodyPr>
          <a:lstStyle/>
          <a:p>
            <a:pPr>
              <a:defRPr/>
            </a:pPr>
            <a:r>
              <a:rPr lang="es-ES" altLang="en-US" sz="2800" b="1" dirty="0"/>
              <a:t>Francés</a:t>
            </a:r>
            <a:endParaRPr lang="es-ES" altLang="en-US" sz="2800" dirty="0">
              <a:ea typeface="Verdana" panose="020B0604030504040204" pitchFamily="34" charset="0"/>
              <a:cs typeface="Arial" panose="020B0604020202020204" pitchFamily="34" charset="0"/>
            </a:endParaRPr>
          </a:p>
        </p:txBody>
      </p:sp>
      <p:pic>
        <p:nvPicPr>
          <p:cNvPr id="21" name="Picture 20">
            <a:extLst>
              <a:ext uri="{FF2B5EF4-FFF2-40B4-BE49-F238E27FC236}">
                <a16:creationId xmlns:a16="http://schemas.microsoft.com/office/drawing/2014/main" id="{5797D057-CCFD-43C0-8081-C3489275DCDC}"/>
              </a:ext>
            </a:extLst>
          </p:cNvPr>
          <p:cNvPicPr>
            <a:picLocks noChangeAspect="1"/>
          </p:cNvPicPr>
          <p:nvPr/>
        </p:nvPicPr>
        <p:blipFill>
          <a:blip r:embed="rId6"/>
          <a:stretch>
            <a:fillRect/>
          </a:stretch>
        </p:blipFill>
        <p:spPr>
          <a:xfrm>
            <a:off x="6711813" y="1967367"/>
            <a:ext cx="2211859" cy="1099660"/>
          </a:xfrm>
          <a:prstGeom prst="rect">
            <a:avLst/>
          </a:prstGeom>
        </p:spPr>
      </p:pic>
      <p:sp>
        <p:nvSpPr>
          <p:cNvPr id="23" name="Rectangle 22">
            <a:extLst>
              <a:ext uri="{FF2B5EF4-FFF2-40B4-BE49-F238E27FC236}">
                <a16:creationId xmlns:a16="http://schemas.microsoft.com/office/drawing/2014/main" id="{78ABC3E1-EA80-4009-A6B5-2031C05ACB4C}"/>
              </a:ext>
            </a:extLst>
          </p:cNvPr>
          <p:cNvSpPr/>
          <p:nvPr/>
        </p:nvSpPr>
        <p:spPr>
          <a:xfrm>
            <a:off x="7034207" y="3107487"/>
            <a:ext cx="1567069" cy="523220"/>
          </a:xfrm>
          <a:prstGeom prst="rect">
            <a:avLst/>
          </a:prstGeom>
        </p:spPr>
        <p:txBody>
          <a:bodyPr wrap="square">
            <a:spAutoFit/>
          </a:bodyPr>
          <a:lstStyle/>
          <a:p>
            <a:pPr>
              <a:defRPr/>
            </a:pPr>
            <a:r>
              <a:rPr lang="es-ES" altLang="en-US" sz="2800" b="1" dirty="0"/>
              <a:t>Alemán</a:t>
            </a:r>
            <a:endParaRPr lang="es-ES" altLang="en-US" sz="2800" dirty="0">
              <a:ea typeface="Verdana" panose="020B0604030504040204" pitchFamily="34" charset="0"/>
              <a:cs typeface="Arial" panose="020B0604020202020204" pitchFamily="34" charset="0"/>
            </a:endParaRPr>
          </a:p>
        </p:txBody>
      </p:sp>
      <p:pic>
        <p:nvPicPr>
          <p:cNvPr id="26" name="Picture 25">
            <a:extLst>
              <a:ext uri="{FF2B5EF4-FFF2-40B4-BE49-F238E27FC236}">
                <a16:creationId xmlns:a16="http://schemas.microsoft.com/office/drawing/2014/main" id="{87D7B920-AA11-4B69-9A3B-404DB0AA0FEB}"/>
              </a:ext>
            </a:extLst>
          </p:cNvPr>
          <p:cNvPicPr>
            <a:picLocks noChangeAspect="1"/>
          </p:cNvPicPr>
          <p:nvPr/>
        </p:nvPicPr>
        <p:blipFill>
          <a:blip r:embed="rId7"/>
          <a:stretch>
            <a:fillRect/>
          </a:stretch>
        </p:blipFill>
        <p:spPr>
          <a:xfrm>
            <a:off x="3466070" y="4199866"/>
            <a:ext cx="2209766" cy="1111708"/>
          </a:xfrm>
          <a:prstGeom prst="rect">
            <a:avLst/>
          </a:prstGeom>
        </p:spPr>
      </p:pic>
      <p:sp>
        <p:nvSpPr>
          <p:cNvPr id="27" name="Rectangle 26">
            <a:extLst>
              <a:ext uri="{FF2B5EF4-FFF2-40B4-BE49-F238E27FC236}">
                <a16:creationId xmlns:a16="http://schemas.microsoft.com/office/drawing/2014/main" id="{1B768C85-DD13-4899-9F5C-F3C691269E62}"/>
              </a:ext>
            </a:extLst>
          </p:cNvPr>
          <p:cNvSpPr/>
          <p:nvPr/>
        </p:nvSpPr>
        <p:spPr>
          <a:xfrm>
            <a:off x="321276" y="5383434"/>
            <a:ext cx="2108914" cy="523220"/>
          </a:xfrm>
          <a:prstGeom prst="rect">
            <a:avLst/>
          </a:prstGeom>
        </p:spPr>
        <p:txBody>
          <a:bodyPr wrap="square">
            <a:spAutoFit/>
          </a:bodyPr>
          <a:lstStyle/>
          <a:p>
            <a:pPr>
              <a:defRPr/>
            </a:pPr>
            <a:r>
              <a:rPr lang="es-ES" altLang="en-US" sz="2800" b="1" dirty="0"/>
              <a:t>Japonés</a:t>
            </a:r>
            <a:endParaRPr lang="es-ES" altLang="en-US" sz="2800" dirty="0">
              <a:ea typeface="Verdana" panose="020B0604030504040204" pitchFamily="34" charset="0"/>
              <a:cs typeface="Arial" panose="020B0604020202020204" pitchFamily="34" charset="0"/>
            </a:endParaRPr>
          </a:p>
        </p:txBody>
      </p:sp>
      <p:sp>
        <p:nvSpPr>
          <p:cNvPr id="29" name="Rectangle 28">
            <a:extLst>
              <a:ext uri="{FF2B5EF4-FFF2-40B4-BE49-F238E27FC236}">
                <a16:creationId xmlns:a16="http://schemas.microsoft.com/office/drawing/2014/main" id="{045815C8-C675-47B4-8BB0-B5BFE68637C3}"/>
              </a:ext>
            </a:extLst>
          </p:cNvPr>
          <p:cNvSpPr/>
          <p:nvPr/>
        </p:nvSpPr>
        <p:spPr>
          <a:xfrm>
            <a:off x="3786468" y="5383434"/>
            <a:ext cx="1685978" cy="523220"/>
          </a:xfrm>
          <a:prstGeom prst="rect">
            <a:avLst/>
          </a:prstGeom>
        </p:spPr>
        <p:txBody>
          <a:bodyPr wrap="square">
            <a:spAutoFit/>
          </a:bodyPr>
          <a:lstStyle/>
          <a:p>
            <a:pPr>
              <a:defRPr/>
            </a:pPr>
            <a:r>
              <a:rPr lang="es-ES" altLang="en-US" sz="2800" b="1" dirty="0"/>
              <a:t>Ruso</a:t>
            </a:r>
            <a:endParaRPr lang="es-ES" altLang="en-US" sz="2800" dirty="0">
              <a:ea typeface="Verdana" panose="020B0604030504040204" pitchFamily="34" charset="0"/>
              <a:cs typeface="Arial" panose="020B0604020202020204" pitchFamily="34" charset="0"/>
            </a:endParaRPr>
          </a:p>
        </p:txBody>
      </p:sp>
      <p:sp>
        <p:nvSpPr>
          <p:cNvPr id="31" name="Rectangle 30">
            <a:extLst>
              <a:ext uri="{FF2B5EF4-FFF2-40B4-BE49-F238E27FC236}">
                <a16:creationId xmlns:a16="http://schemas.microsoft.com/office/drawing/2014/main" id="{10BDCEDF-2389-4C25-83CB-22424EA75A28}"/>
              </a:ext>
            </a:extLst>
          </p:cNvPr>
          <p:cNvSpPr/>
          <p:nvPr/>
        </p:nvSpPr>
        <p:spPr>
          <a:xfrm>
            <a:off x="7032211" y="5383434"/>
            <a:ext cx="1685978" cy="523220"/>
          </a:xfrm>
          <a:prstGeom prst="rect">
            <a:avLst/>
          </a:prstGeom>
        </p:spPr>
        <p:txBody>
          <a:bodyPr wrap="square">
            <a:spAutoFit/>
          </a:bodyPr>
          <a:lstStyle/>
          <a:p>
            <a:pPr>
              <a:defRPr/>
            </a:pPr>
            <a:r>
              <a:rPr lang="es-ES" altLang="en-US" sz="2800" b="1" dirty="0"/>
              <a:t>Chino</a:t>
            </a:r>
            <a:endParaRPr lang="es-ES" altLang="en-US" sz="2800" dirty="0">
              <a:ea typeface="Verdana" panose="020B0604030504040204" pitchFamily="34" charset="0"/>
              <a:cs typeface="Arial" panose="020B0604020202020204" pitchFamily="34" charset="0"/>
            </a:endParaRPr>
          </a:p>
        </p:txBody>
      </p:sp>
      <p:pic>
        <p:nvPicPr>
          <p:cNvPr id="34" name="Picture 33">
            <a:extLst>
              <a:ext uri="{FF2B5EF4-FFF2-40B4-BE49-F238E27FC236}">
                <a16:creationId xmlns:a16="http://schemas.microsoft.com/office/drawing/2014/main" id="{7875FF4E-4600-4B12-854F-DD0DBA5D5B23}"/>
              </a:ext>
            </a:extLst>
          </p:cNvPr>
          <p:cNvPicPr>
            <a:picLocks noChangeAspect="1"/>
          </p:cNvPicPr>
          <p:nvPr/>
        </p:nvPicPr>
        <p:blipFill>
          <a:blip r:embed="rId8"/>
          <a:stretch>
            <a:fillRect/>
          </a:stretch>
        </p:blipFill>
        <p:spPr>
          <a:xfrm>
            <a:off x="0" y="4147063"/>
            <a:ext cx="2341448" cy="1233162"/>
          </a:xfrm>
          <a:prstGeom prst="rect">
            <a:avLst/>
          </a:prstGeom>
        </p:spPr>
      </p:pic>
      <p:pic>
        <p:nvPicPr>
          <p:cNvPr id="36" name="Picture 35">
            <a:extLst>
              <a:ext uri="{FF2B5EF4-FFF2-40B4-BE49-F238E27FC236}">
                <a16:creationId xmlns:a16="http://schemas.microsoft.com/office/drawing/2014/main" id="{964855F1-0D18-4E1E-BE5D-0879C114C8C4}"/>
              </a:ext>
            </a:extLst>
          </p:cNvPr>
          <p:cNvPicPr>
            <a:picLocks noChangeAspect="1"/>
          </p:cNvPicPr>
          <p:nvPr/>
        </p:nvPicPr>
        <p:blipFill>
          <a:blip r:embed="rId9"/>
          <a:stretch>
            <a:fillRect/>
          </a:stretch>
        </p:blipFill>
        <p:spPr>
          <a:xfrm>
            <a:off x="6711811" y="4199866"/>
            <a:ext cx="2209766" cy="1106923"/>
          </a:xfrm>
          <a:prstGeom prst="rect">
            <a:avLst/>
          </a:prstGeom>
        </p:spPr>
      </p:pic>
    </p:spTree>
    <p:extLst>
      <p:ext uri="{BB962C8B-B14F-4D97-AF65-F5344CB8AC3E}">
        <p14:creationId xmlns:p14="http://schemas.microsoft.com/office/powerpoint/2010/main" val="6887250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s-ES" sz="3200" b="1" dirty="0"/>
              <a:t>El desafío del idioma</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952123"/>
            <a:ext cx="8900912" cy="5262979"/>
          </a:xfrm>
          <a:prstGeom prst="rect">
            <a:avLst/>
          </a:prstGeom>
        </p:spPr>
        <p:txBody>
          <a:bodyPr wrap="square">
            <a:spAutoFit/>
          </a:bodyPr>
          <a:lstStyle/>
          <a:p>
            <a:pPr marL="342900" indent="-342900">
              <a:buFont typeface="Wingdings" pitchFamily="2" charset="2"/>
              <a:buChar char="Ø"/>
              <a:defRPr/>
            </a:pPr>
            <a:endParaRPr lang="es-ES" altLang="en-US" sz="2800" dirty="0">
              <a:ea typeface="Verdana" panose="020B0604030504040204" pitchFamily="34" charset="0"/>
              <a:cs typeface="Arial" panose="020B0604020202020204" pitchFamily="34" charset="0"/>
            </a:endParaRPr>
          </a:p>
          <a:p>
            <a:pPr algn="ctr">
              <a:defRPr/>
            </a:pPr>
            <a:r>
              <a:rPr lang="es-ES" altLang="en-US" sz="2800" b="1" dirty="0"/>
              <a:t>¿La solución? </a:t>
            </a:r>
          </a:p>
          <a:p>
            <a:pPr marL="342900" indent="-342900">
              <a:buFont typeface="Wingdings" pitchFamily="2" charset="2"/>
              <a:buChar char="Ø"/>
              <a:defRPr/>
            </a:pPr>
            <a:endParaRPr lang="es-ES" altLang="en-US" sz="2800" dirty="0">
              <a:ea typeface="Verdana" panose="020B0604030504040204" pitchFamily="34" charset="0"/>
              <a:cs typeface="Arial" panose="020B0604020202020204" pitchFamily="34" charset="0"/>
            </a:endParaRPr>
          </a:p>
          <a:p>
            <a:pPr algn="ctr">
              <a:defRPr/>
            </a:pPr>
            <a:endParaRPr lang="es-ES" altLang="en-US" sz="2800" dirty="0">
              <a:ea typeface="Verdana" panose="020B0604030504040204" pitchFamily="34" charset="0"/>
              <a:cs typeface="Arial" panose="020B0604020202020204" pitchFamily="34" charset="0"/>
            </a:endParaRPr>
          </a:p>
          <a:p>
            <a:pPr algn="ctr">
              <a:defRPr/>
            </a:pPr>
            <a:r>
              <a:rPr lang="es-ES" altLang="en-US" sz="2800" dirty="0"/>
              <a:t>Realizar las solicitudes siempre en la lengua del país requerido </a:t>
            </a:r>
          </a:p>
          <a:p>
            <a:pPr algn="ctr">
              <a:defRPr/>
            </a:pPr>
            <a:endParaRPr lang="es-ES" altLang="en-US" sz="2800" dirty="0">
              <a:ea typeface="Verdana" panose="020B0604030504040204" pitchFamily="34" charset="0"/>
              <a:cs typeface="Arial" panose="020B0604020202020204" pitchFamily="34" charset="0"/>
            </a:endParaRPr>
          </a:p>
          <a:p>
            <a:pPr algn="ctr">
              <a:defRPr/>
            </a:pPr>
            <a:r>
              <a:rPr lang="es-ES" altLang="en-US" sz="2800" dirty="0"/>
              <a:t>Proporcionar traducciones de todos los documentos justificativos </a:t>
            </a:r>
          </a:p>
          <a:p>
            <a:pPr algn="ctr">
              <a:defRPr/>
            </a:pPr>
            <a:endParaRPr lang="es-ES" altLang="en-US" sz="2800" dirty="0">
              <a:ea typeface="Verdana" panose="020B0604030504040204" pitchFamily="34" charset="0"/>
              <a:cs typeface="Arial" panose="020B0604020202020204" pitchFamily="34" charset="0"/>
            </a:endParaRPr>
          </a:p>
          <a:p>
            <a:pPr algn="ctr">
              <a:defRPr/>
            </a:pPr>
            <a:r>
              <a:rPr lang="es-ES" altLang="en-US" sz="2800" dirty="0"/>
              <a:t>Cumplir con todas las formalidades de las traducciones (por ejemplo, traductores autorizados, etc.)</a:t>
            </a:r>
          </a:p>
          <a:p>
            <a:pPr algn="ctr">
              <a:defRPr/>
            </a:pPr>
            <a:endParaRPr lang="es-ES" altLang="en-US" sz="28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1978733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solidFill>
                  <a:schemeClr val="bg1"/>
                </a:solidFill>
              </a:rPr>
              <a:t>Curso Judicial Especializado sobre </a:t>
            </a:r>
          </a:p>
          <a:p>
            <a:pPr algn="r"/>
            <a:r>
              <a:rPr lang="es-ES" sz="3200" b="1" dirty="0">
                <a:solidFill>
                  <a:schemeClr val="bg1"/>
                </a:solidFill>
              </a:rPr>
              <a:t>Cooperación Internacional</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150080"/>
            <a:ext cx="8525021" cy="880241"/>
          </a:xfrm>
          <a:prstGeom prst="rect">
            <a:avLst/>
          </a:prstGeom>
        </p:spPr>
        <p:txBody>
          <a:bodyPr wrap="square">
            <a:spAutoFit/>
          </a:bodyPr>
          <a:lstStyle/>
          <a:p>
            <a:pPr algn="ctr" eaLnBrk="1" hangingPunct="1">
              <a:lnSpc>
                <a:spcPct val="80000"/>
              </a:lnSpc>
            </a:pPr>
            <a:br/>
            <a:r>
              <a:rPr lang="es-ES" sz="3200" b="1" dirty="0"/>
              <a:t>Desafío del tiempo</a:t>
            </a:r>
            <a:endParaRPr lang="es-ES" sz="3200" dirty="0"/>
          </a:p>
        </p:txBody>
      </p:sp>
      <p:pic>
        <p:nvPicPr>
          <p:cNvPr id="6" name="Picture 5">
            <a:extLst>
              <a:ext uri="{FF2B5EF4-FFF2-40B4-BE49-F238E27FC236}">
                <a16:creationId xmlns:a16="http://schemas.microsoft.com/office/drawing/2014/main" id="{51EBFD36-C217-4FBE-BA75-3E88079A0624}"/>
              </a:ext>
            </a:extLst>
          </p:cNvPr>
          <p:cNvPicPr>
            <a:picLocks noChangeAspect="1"/>
          </p:cNvPicPr>
          <p:nvPr/>
        </p:nvPicPr>
        <p:blipFill>
          <a:blip r:embed="rId4" cstate="print">
            <a:duotone>
              <a:schemeClr val="bg2">
                <a:shade val="45000"/>
                <a:satMod val="135000"/>
              </a:schemeClr>
              <a:prstClr val="white"/>
            </a:duotone>
            <a:extLst>
              <a:ext uri="{BEBA8EAE-BF5A-486C-A8C5-ECC9F3942E4B}">
                <a14:imgProps xmlns:a14="http://schemas.microsoft.com/office/drawing/2010/main">
                  <a14:imgLayer r:embed="rId5"/>
                </a14:imgProps>
              </a:ext>
              <a:ext uri="{28A0092B-C50C-407E-A947-70E740481C1C}">
                <a14:useLocalDpi xmlns:a14="http://schemas.microsoft.com/office/drawing/2010/main" val="0"/>
              </a:ext>
            </a:extLst>
          </a:blip>
          <a:stretch>
            <a:fillRect/>
          </a:stretch>
        </p:blipFill>
        <p:spPr>
          <a:xfrm>
            <a:off x="3665785" y="3846568"/>
            <a:ext cx="1812430" cy="1812430"/>
          </a:xfrm>
          <a:prstGeom prst="rect">
            <a:avLst/>
          </a:prstGeom>
        </p:spPr>
      </p:pic>
    </p:spTree>
    <p:extLst>
      <p:ext uri="{BB962C8B-B14F-4D97-AF65-F5344CB8AC3E}">
        <p14:creationId xmlns:p14="http://schemas.microsoft.com/office/powerpoint/2010/main" val="5280876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s-ES" sz="3200" b="1" dirty="0"/>
              <a:t>Desafío del tiempo</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952123"/>
            <a:ext cx="8900912" cy="4401205"/>
          </a:xfrm>
          <a:prstGeom prst="rect">
            <a:avLst/>
          </a:prstGeom>
        </p:spPr>
        <p:txBody>
          <a:bodyPr wrap="square">
            <a:spAutoFit/>
          </a:bodyPr>
          <a:lstStyle/>
          <a:p>
            <a:pPr marL="342900" indent="-342900">
              <a:buFont typeface="Wingdings" pitchFamily="2" charset="2"/>
              <a:buChar char="Ø"/>
              <a:defRPr/>
            </a:pPr>
            <a:endParaRPr lang="es-ES"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s-ES"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s-ES" altLang="en-US" sz="2800" b="1" dirty="0">
              <a:ea typeface="Verdana" panose="020B0604030504040204" pitchFamily="34" charset="0"/>
              <a:cs typeface="Arial" panose="020B0604020202020204" pitchFamily="34" charset="0"/>
            </a:endParaRPr>
          </a:p>
          <a:p>
            <a:pPr algn="ctr">
              <a:defRPr/>
            </a:pPr>
            <a:r>
              <a:rPr lang="es-ES" altLang="en-US" sz="2800" b="1" dirty="0"/>
              <a:t>¿El desafío? </a:t>
            </a:r>
          </a:p>
          <a:p>
            <a:pPr marL="342900" indent="-342900">
              <a:buFont typeface="Wingdings" pitchFamily="2" charset="2"/>
              <a:buChar char="Ø"/>
              <a:defRPr/>
            </a:pPr>
            <a:endParaRPr lang="es-ES" altLang="en-US" sz="2800" b="1" dirty="0">
              <a:ea typeface="Verdana" panose="020B0604030504040204" pitchFamily="34" charset="0"/>
              <a:cs typeface="Arial" panose="020B0604020202020204" pitchFamily="34" charset="0"/>
            </a:endParaRPr>
          </a:p>
          <a:p>
            <a:pPr>
              <a:defRPr/>
            </a:pPr>
            <a:endParaRPr lang="es-ES" altLang="en-US" sz="2800" b="1" dirty="0">
              <a:ea typeface="Verdana" panose="020B0604030504040204" pitchFamily="34" charset="0"/>
              <a:cs typeface="Arial" panose="020B0604020202020204" pitchFamily="34" charset="0"/>
            </a:endParaRPr>
          </a:p>
          <a:p>
            <a:pPr algn="ctr">
              <a:defRPr/>
            </a:pPr>
            <a:r>
              <a:rPr lang="es-ES" altLang="en-US" sz="2800" dirty="0"/>
              <a:t>Las investigaciones internacionales suelen cruzar uno o más husos horarios</a:t>
            </a:r>
          </a:p>
          <a:p>
            <a:pPr algn="ctr">
              <a:defRPr/>
            </a:pPr>
            <a:endParaRPr lang="es-ES" altLang="en-US" sz="2800" dirty="0">
              <a:ea typeface="Verdana" panose="020B0604030504040204" pitchFamily="34" charset="0"/>
              <a:cs typeface="Arial" panose="020B0604020202020204" pitchFamily="34" charset="0"/>
            </a:endParaRPr>
          </a:p>
          <a:p>
            <a:pPr algn="ctr">
              <a:defRPr/>
            </a:pPr>
            <a:endParaRPr lang="es-ES" altLang="en-US" sz="28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11910010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7CE6088-4524-4831-A8CC-F6442FA66015}"/>
              </a:ext>
            </a:extLst>
          </p:cNvPr>
          <p:cNvSpPr>
            <a:spLocks noGrp="1"/>
          </p:cNvSpPr>
          <p:nvPr>
            <p:ph type="sldNum" sz="quarter" idx="12"/>
          </p:nvPr>
        </p:nvSpPr>
        <p:spPr/>
        <p:txBody>
          <a:bodyPr/>
          <a:lstStyle/>
          <a:p>
            <a:pPr>
              <a:defRPr/>
            </a:pPr>
            <a:fld id="{0E1F2CE5-82EE-4D86-A1BA-A62E2F853B8E}" type="slidenum">
              <a:rPr lang="en-US" smtClean="0"/>
              <a:pPr>
                <a:defRPr/>
              </a:pPr>
              <a:t>17</a:t>
            </a:fld>
            <a:endParaRPr lang="es-ES"/>
          </a:p>
        </p:txBody>
      </p:sp>
      <p:pic>
        <p:nvPicPr>
          <p:cNvPr id="4" name="Picture 3">
            <a:extLst>
              <a:ext uri="{FF2B5EF4-FFF2-40B4-BE49-F238E27FC236}">
                <a16:creationId xmlns:a16="http://schemas.microsoft.com/office/drawing/2014/main" id="{A8BF1594-CD0E-4156-8F3A-C5C601736BCF}"/>
              </a:ext>
            </a:extLst>
          </p:cNvPr>
          <p:cNvPicPr>
            <a:picLocks noChangeAspect="1"/>
          </p:cNvPicPr>
          <p:nvPr/>
        </p:nvPicPr>
        <p:blipFill>
          <a:blip r:embed="rId3"/>
          <a:stretch>
            <a:fillRect/>
          </a:stretch>
        </p:blipFill>
        <p:spPr>
          <a:xfrm>
            <a:off x="4866505" y="1720678"/>
            <a:ext cx="4145692" cy="2072846"/>
          </a:xfrm>
          <a:prstGeom prst="rect">
            <a:avLst/>
          </a:prstGeom>
        </p:spPr>
      </p:pic>
      <p:pic>
        <p:nvPicPr>
          <p:cNvPr id="2052" name="Picture 4" descr="Flag of New Zealand - Wikipedia">
            <a:extLst>
              <a:ext uri="{FF2B5EF4-FFF2-40B4-BE49-F238E27FC236}">
                <a16:creationId xmlns:a16="http://schemas.microsoft.com/office/drawing/2014/main" id="{03AE00AE-3348-4B20-90F6-B3F3CB90168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1805" y="1720678"/>
            <a:ext cx="4145692" cy="2072846"/>
          </a:xfrm>
          <a:prstGeom prst="rect">
            <a:avLst/>
          </a:prstGeom>
          <a:noFill/>
          <a:extLst>
            <a:ext uri="{909E8E84-426E-40DD-AFC4-6F175D3DCCD1}">
              <a14:hiddenFill xmlns:a14="http://schemas.microsoft.com/office/drawing/2010/main">
                <a:solidFill>
                  <a:srgbClr val="FFFFFF"/>
                </a:solidFill>
              </a14:hiddenFill>
            </a:ext>
          </a:extLst>
        </p:spPr>
      </p:pic>
      <p:sp>
        <p:nvSpPr>
          <p:cNvPr id="6" name="Slide Number Placeholder 1">
            <a:extLst>
              <a:ext uri="{FF2B5EF4-FFF2-40B4-BE49-F238E27FC236}">
                <a16:creationId xmlns:a16="http://schemas.microsoft.com/office/drawing/2014/main" id="{79A875AF-A335-4734-82C1-454D8B6597A7}"/>
              </a:ext>
            </a:extLst>
          </p:cNvPr>
          <p:cNvSpPr txBox="1">
            <a:spLocks/>
          </p:cNvSpPr>
          <p:nvPr/>
        </p:nvSpPr>
        <p:spPr>
          <a:xfrm>
            <a:off x="6409184" y="6495281"/>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17</a:t>
            </a:fld>
            <a:endParaRPr lang="es-ES" dirty="0"/>
          </a:p>
        </p:txBody>
      </p:sp>
      <p:sp>
        <p:nvSpPr>
          <p:cNvPr id="7" name="TextBox 6">
            <a:extLst>
              <a:ext uri="{FF2B5EF4-FFF2-40B4-BE49-F238E27FC236}">
                <a16:creationId xmlns:a16="http://schemas.microsoft.com/office/drawing/2014/main" id="{B247D20A-621D-4164-99D9-917533A05B4E}"/>
              </a:ext>
            </a:extLst>
          </p:cNvPr>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8" name="Slide Number Placeholder 4">
            <a:extLst>
              <a:ext uri="{FF2B5EF4-FFF2-40B4-BE49-F238E27FC236}">
                <a16:creationId xmlns:a16="http://schemas.microsoft.com/office/drawing/2014/main" id="{FE5A3ADB-84FE-40B7-8EAC-727479912689}"/>
              </a:ext>
            </a:extLst>
          </p:cNvPr>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s-ES" dirty="0">
              <a:solidFill>
                <a:schemeClr val="tx1"/>
              </a:solidFill>
            </a:endParaRPr>
          </a:p>
        </p:txBody>
      </p:sp>
      <p:sp>
        <p:nvSpPr>
          <p:cNvPr id="9" name="Rectangle 8">
            <a:extLst>
              <a:ext uri="{FF2B5EF4-FFF2-40B4-BE49-F238E27FC236}">
                <a16:creationId xmlns:a16="http://schemas.microsoft.com/office/drawing/2014/main" id="{34C8DDE4-C271-43F7-9926-B0AF85C58902}"/>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4">
            <a:extLst>
              <a:ext uri="{FF2B5EF4-FFF2-40B4-BE49-F238E27FC236}">
                <a16:creationId xmlns:a16="http://schemas.microsoft.com/office/drawing/2014/main" id="{000ED984-4C81-4A0C-A870-4C8D237BF6DF}"/>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1" name="Rectangle 10">
            <a:extLst>
              <a:ext uri="{FF2B5EF4-FFF2-40B4-BE49-F238E27FC236}">
                <a16:creationId xmlns:a16="http://schemas.microsoft.com/office/drawing/2014/main" id="{EEEB4ABC-F3A1-4A1E-B13A-A0D01079E814}"/>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s-ES" sz="3200" b="1" dirty="0"/>
              <a:t>Desafío del tiempo</a:t>
            </a:r>
          </a:p>
        </p:txBody>
      </p:sp>
      <p:pic>
        <p:nvPicPr>
          <p:cNvPr id="12" name="Picture 4">
            <a:extLst>
              <a:ext uri="{FF2B5EF4-FFF2-40B4-BE49-F238E27FC236}">
                <a16:creationId xmlns:a16="http://schemas.microsoft.com/office/drawing/2014/main" id="{E744A25C-6B11-47BA-9451-36579E3DAB23}"/>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2">
            <a:extLst>
              <a:ext uri="{FF2B5EF4-FFF2-40B4-BE49-F238E27FC236}">
                <a16:creationId xmlns:a16="http://schemas.microsoft.com/office/drawing/2014/main" id="{0B44EC77-8FC3-4403-AFBF-2FC098DED815}"/>
              </a:ext>
            </a:extLst>
          </p:cNvPr>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15" name="Rectangle 14">
            <a:extLst>
              <a:ext uri="{FF2B5EF4-FFF2-40B4-BE49-F238E27FC236}">
                <a16:creationId xmlns:a16="http://schemas.microsoft.com/office/drawing/2014/main" id="{AE158FE0-762C-4F25-BC96-9643EF21545C}"/>
              </a:ext>
            </a:extLst>
          </p:cNvPr>
          <p:cNvSpPr/>
          <p:nvPr/>
        </p:nvSpPr>
        <p:spPr>
          <a:xfrm>
            <a:off x="131805" y="3860403"/>
            <a:ext cx="4145692" cy="954107"/>
          </a:xfrm>
          <a:prstGeom prst="rect">
            <a:avLst/>
          </a:prstGeom>
        </p:spPr>
        <p:txBody>
          <a:bodyPr wrap="square">
            <a:spAutoFit/>
          </a:bodyPr>
          <a:lstStyle/>
          <a:p>
            <a:pPr algn="ctr">
              <a:defRPr/>
            </a:pPr>
            <a:r>
              <a:rPr lang="es-ES" altLang="en-US" sz="2800" b="1" dirty="0"/>
              <a:t>Wellington, NZ</a:t>
            </a:r>
          </a:p>
          <a:p>
            <a:pPr algn="ctr">
              <a:defRPr/>
            </a:pPr>
            <a:r>
              <a:rPr lang="es-ES" altLang="en-US" sz="2800" b="1" dirty="0"/>
              <a:t>UTC+12</a:t>
            </a:r>
            <a:endParaRPr lang="es-ES" altLang="en-US" sz="2800" dirty="0">
              <a:ea typeface="Verdana" panose="020B0604030504040204" pitchFamily="34" charset="0"/>
              <a:cs typeface="Arial" panose="020B0604020202020204" pitchFamily="34" charset="0"/>
            </a:endParaRPr>
          </a:p>
        </p:txBody>
      </p:sp>
      <p:sp>
        <p:nvSpPr>
          <p:cNvPr id="17" name="Rectangle 16">
            <a:extLst>
              <a:ext uri="{FF2B5EF4-FFF2-40B4-BE49-F238E27FC236}">
                <a16:creationId xmlns:a16="http://schemas.microsoft.com/office/drawing/2014/main" id="{AE02BC93-8FA6-493F-85DA-00163C829B61}"/>
              </a:ext>
            </a:extLst>
          </p:cNvPr>
          <p:cNvSpPr/>
          <p:nvPr/>
        </p:nvSpPr>
        <p:spPr>
          <a:xfrm>
            <a:off x="4866503" y="4012803"/>
            <a:ext cx="4145692" cy="954107"/>
          </a:xfrm>
          <a:prstGeom prst="rect">
            <a:avLst/>
          </a:prstGeom>
        </p:spPr>
        <p:txBody>
          <a:bodyPr wrap="square">
            <a:spAutoFit/>
          </a:bodyPr>
          <a:lstStyle/>
          <a:p>
            <a:pPr algn="ctr">
              <a:defRPr/>
            </a:pPr>
            <a:r>
              <a:rPr lang="es-ES" altLang="en-US" sz="2800" b="1" dirty="0"/>
              <a:t>Hawai, Estados Unidos</a:t>
            </a:r>
          </a:p>
          <a:p>
            <a:pPr algn="ctr">
              <a:defRPr/>
            </a:pPr>
            <a:r>
              <a:rPr lang="es-ES" altLang="en-US" sz="2800" b="1" dirty="0"/>
              <a:t>UTC-10</a:t>
            </a:r>
            <a:endParaRPr lang="es-ES" altLang="en-US" sz="2800" dirty="0">
              <a:ea typeface="Verdana" panose="020B0604030504040204" pitchFamily="34" charset="0"/>
              <a:cs typeface="Arial" panose="020B0604020202020204" pitchFamily="34" charset="0"/>
            </a:endParaRPr>
          </a:p>
        </p:txBody>
      </p:sp>
      <p:sp>
        <p:nvSpPr>
          <p:cNvPr id="19" name="Rectangle 18">
            <a:extLst>
              <a:ext uri="{FF2B5EF4-FFF2-40B4-BE49-F238E27FC236}">
                <a16:creationId xmlns:a16="http://schemas.microsoft.com/office/drawing/2014/main" id="{6AEA5BF1-439B-4158-97BB-49459E9A845F}"/>
              </a:ext>
            </a:extLst>
          </p:cNvPr>
          <p:cNvSpPr/>
          <p:nvPr/>
        </p:nvSpPr>
        <p:spPr>
          <a:xfrm>
            <a:off x="2407508" y="5210414"/>
            <a:ext cx="4145692" cy="523220"/>
          </a:xfrm>
          <a:prstGeom prst="rect">
            <a:avLst/>
          </a:prstGeom>
        </p:spPr>
        <p:txBody>
          <a:bodyPr wrap="square">
            <a:spAutoFit/>
          </a:bodyPr>
          <a:lstStyle/>
          <a:p>
            <a:pPr algn="ctr">
              <a:defRPr/>
            </a:pPr>
            <a:r>
              <a:rPr lang="es-ES" altLang="en-US" sz="2800" b="1" dirty="0"/>
              <a:t>22 horas de diferencia horaria</a:t>
            </a:r>
            <a:endParaRPr lang="es-ES" altLang="en-US" sz="28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12702147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bwMode="auto">
          <a:xfrm>
            <a:off x="481914" y="1260388"/>
            <a:ext cx="8286038" cy="47251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nchor="ctr"/>
          <a:lstStyle/>
          <a:p>
            <a:pPr marL="457200" indent="-457200" algn="just" fontAlgn="base">
              <a:spcBef>
                <a:spcPct val="0"/>
              </a:spcBef>
              <a:spcAft>
                <a:spcPct val="0"/>
              </a:spcAft>
              <a:buFont typeface="Wingdings" panose="05000000000000000000" pitchFamily="2" charset="2"/>
              <a:buChar char="v"/>
              <a:defRPr/>
            </a:pPr>
            <a:endParaRPr lang="es-ES" altLang="en-US" sz="2200" dirty="0">
              <a:ea typeface="Verdana" panose="020B0604030504040204" pitchFamily="34" charset="0"/>
              <a:cs typeface="Arial" panose="020B0604020202020204" pitchFamily="34" charset="0"/>
            </a:endParaRPr>
          </a:p>
          <a:p>
            <a:pPr marL="457200" indent="-457200" algn="just" fontAlgn="base">
              <a:spcBef>
                <a:spcPct val="0"/>
              </a:spcBef>
              <a:spcAft>
                <a:spcPct val="0"/>
              </a:spcAft>
              <a:buFont typeface="Wingdings" panose="05000000000000000000" pitchFamily="2" charset="2"/>
              <a:buChar char="v"/>
              <a:defRPr/>
            </a:pPr>
            <a:endParaRPr lang="es-ES" altLang="en-US" sz="2200" dirty="0">
              <a:ea typeface="Verdana" panose="020B0604030504040204" pitchFamily="34" charset="0"/>
              <a:cs typeface="Arial" panose="020B0604020202020204" pitchFamily="34" charset="0"/>
            </a:endParaRPr>
          </a:p>
          <a:p>
            <a:pPr marL="457200" indent="-457200" algn="just" fontAlgn="base">
              <a:spcBef>
                <a:spcPct val="0"/>
              </a:spcBef>
              <a:spcAft>
                <a:spcPct val="0"/>
              </a:spcAft>
              <a:buFont typeface="Wingdings" panose="05000000000000000000" pitchFamily="2" charset="2"/>
              <a:buChar char="v"/>
              <a:defRPr/>
            </a:pPr>
            <a:endParaRPr lang="es-ES" altLang="en-US" sz="2200" dirty="0">
              <a:ea typeface="Verdana" panose="020B0604030504040204" pitchFamily="34" charset="0"/>
              <a:cs typeface="Arial" panose="020B0604020202020204" pitchFamily="34" charset="0"/>
            </a:endParaRPr>
          </a:p>
          <a:p>
            <a:pPr marL="457200" indent="-457200" algn="just" fontAlgn="base">
              <a:spcBef>
                <a:spcPct val="0"/>
              </a:spcBef>
              <a:spcAft>
                <a:spcPct val="0"/>
              </a:spcAft>
              <a:buFont typeface="Wingdings" panose="05000000000000000000" pitchFamily="2" charset="2"/>
              <a:buChar char="v"/>
              <a:defRPr/>
            </a:pPr>
            <a:r>
              <a:rPr lang="es-ES" altLang="en-US" sz="2000" dirty="0"/>
              <a:t>La hora de un dispositivo puede no estar sincronizada con la hora real, por lo que las marcas de tiempo pueden ser inexactas. </a:t>
            </a:r>
          </a:p>
          <a:p>
            <a:pPr marL="457200" indent="-457200" algn="just" fontAlgn="base">
              <a:spcBef>
                <a:spcPct val="0"/>
              </a:spcBef>
              <a:spcAft>
                <a:spcPct val="0"/>
              </a:spcAft>
              <a:buFont typeface="Wingdings" panose="05000000000000000000" pitchFamily="2" charset="2"/>
              <a:buChar char="v"/>
              <a:defRPr/>
            </a:pPr>
            <a:endParaRPr lang="es-ES" altLang="en-US" sz="2000" dirty="0">
              <a:ea typeface="Verdana" panose="020B0604030504040204" pitchFamily="34" charset="0"/>
              <a:cs typeface="Arial" panose="020B0604020202020204" pitchFamily="34" charset="0"/>
            </a:endParaRPr>
          </a:p>
          <a:p>
            <a:pPr marL="457200" indent="-457200" algn="just" fontAlgn="base">
              <a:spcBef>
                <a:spcPct val="0"/>
              </a:spcBef>
              <a:spcAft>
                <a:spcPct val="0"/>
              </a:spcAft>
              <a:buFont typeface="Wingdings" panose="05000000000000000000" pitchFamily="2" charset="2"/>
              <a:buChar char="v"/>
              <a:defRPr/>
            </a:pPr>
            <a:r>
              <a:rPr lang="es-ES" altLang="en-US" sz="2000" dirty="0"/>
              <a:t>Las direcciones IP pueden ser estáticas o dinámicas</a:t>
            </a:r>
          </a:p>
          <a:p>
            <a:pPr marL="800100" lvl="1" indent="-342900" algn="just">
              <a:buFont typeface="Wingdings" panose="05000000000000000000" pitchFamily="2" charset="2"/>
              <a:buChar char="v"/>
              <a:defRPr/>
            </a:pPr>
            <a:r>
              <a:rPr lang="es-ES" sz="2000" b="1" dirty="0"/>
              <a:t>Dirección IP estática</a:t>
            </a:r>
          </a:p>
          <a:p>
            <a:pPr lvl="2"/>
            <a:r>
              <a:rPr lang="es-ES" sz="2000" dirty="0"/>
              <a:t>La dirección IP se asigna de forma permanente a un solo cliente (puede ser una red que luego asigna subdirecciones IP)</a:t>
            </a:r>
          </a:p>
          <a:p>
            <a:pPr marL="800100" lvl="1" indent="-342900" algn="just">
              <a:buFont typeface="Wingdings" panose="05000000000000000000" pitchFamily="2" charset="2"/>
              <a:buChar char="v"/>
              <a:defRPr/>
            </a:pPr>
            <a:r>
              <a:rPr lang="es-ES" sz="2000" b="1" dirty="0"/>
              <a:t>Dirección IP dinámica</a:t>
            </a:r>
          </a:p>
          <a:p>
            <a:pPr lvl="2"/>
            <a:r>
              <a:rPr lang="es-ES" sz="2000" dirty="0"/>
              <a:t>La dirección IP solo se asigna al cliente mientras dura la sesión de Internet (es decir, desde el inicio hasta el cierre de la sesión). Las direcciones IP pueden reasignarse en el momento en que alguien se desconecta.</a:t>
            </a:r>
          </a:p>
          <a:p>
            <a:endParaRPr lang="es-ES" sz="2000" dirty="0">
              <a:ea typeface="Verdana" panose="020B0604030504040204" pitchFamily="34" charset="0"/>
              <a:cs typeface="Arial" panose="020B0604020202020204" pitchFamily="34" charset="0"/>
            </a:endParaRPr>
          </a:p>
          <a:p>
            <a:r>
              <a:rPr lang="es-ES" sz="2000" i="1" dirty="0"/>
              <a:t>Si una de las partes comete un error con respecto a la hora y la zona horaria, implicará que no ha tenido en cuenta esta circunstancia. </a:t>
            </a:r>
          </a:p>
          <a:p>
            <a:r>
              <a:rPr lang="es-ES" sz="2000" dirty="0"/>
              <a:t> </a:t>
            </a:r>
          </a:p>
        </p:txBody>
      </p:sp>
      <p:sp>
        <p:nvSpPr>
          <p:cNvPr id="5" name="Slide Number Placeholder 1">
            <a:extLst>
              <a:ext uri="{FF2B5EF4-FFF2-40B4-BE49-F238E27FC236}">
                <a16:creationId xmlns:a16="http://schemas.microsoft.com/office/drawing/2014/main" id="{CD68F3BA-A8BD-456A-BB50-EA4CE47449DA}"/>
              </a:ext>
            </a:extLst>
          </p:cNvPr>
          <p:cNvSpPr>
            <a:spLocks noGrp="1"/>
          </p:cNvSpPr>
          <p:nvPr>
            <p:ph type="sldNum" sz="quarter" idx="12"/>
          </p:nvPr>
        </p:nvSpPr>
        <p:spPr>
          <a:xfrm>
            <a:off x="6540843" y="6356350"/>
            <a:ext cx="2133600" cy="365125"/>
          </a:xfrm>
        </p:spPr>
        <p:txBody>
          <a:bodyPr/>
          <a:lstStyle/>
          <a:p>
            <a:pPr>
              <a:defRPr/>
            </a:pPr>
            <a:fld id="{0E1F2CE5-82EE-4D86-A1BA-A62E2F853B8E}" type="slidenum">
              <a:rPr lang="en-US" smtClean="0"/>
              <a:pPr>
                <a:defRPr/>
              </a:pPr>
              <a:t>18</a:t>
            </a:fld>
            <a:endParaRPr lang="es-ES"/>
          </a:p>
        </p:txBody>
      </p:sp>
      <p:sp>
        <p:nvSpPr>
          <p:cNvPr id="6" name="Slide Number Placeholder 1">
            <a:extLst>
              <a:ext uri="{FF2B5EF4-FFF2-40B4-BE49-F238E27FC236}">
                <a16:creationId xmlns:a16="http://schemas.microsoft.com/office/drawing/2014/main" id="{7A44F5D1-06EF-48E6-A75F-E303E4F129F7}"/>
              </a:ext>
            </a:extLst>
          </p:cNvPr>
          <p:cNvSpPr txBox="1">
            <a:spLocks/>
          </p:cNvSpPr>
          <p:nvPr/>
        </p:nvSpPr>
        <p:spPr>
          <a:xfrm>
            <a:off x="6396827" y="6495281"/>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algn="r" defTabSz="457200" rtl="0" fontAlgn="base">
              <a:spcBef>
                <a:spcPct val="0"/>
              </a:spcBef>
              <a:spcAft>
                <a:spcPct val="0"/>
              </a:spcAft>
              <a:defRPr sz="1200" kern="1200">
                <a:solidFill>
                  <a:srgbClr val="898989"/>
                </a:solidFill>
                <a:latin typeface="Calibri"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a:lstStyle>
          <a:p>
            <a:fld id="{B517EF97-6CC0-48A9-BC0E-433EC7B55211}" type="slidenum">
              <a:rPr lang="en-GB" smtClean="0"/>
              <a:pPr/>
              <a:t>18</a:t>
            </a:fld>
            <a:endParaRPr lang="es-ES" dirty="0"/>
          </a:p>
        </p:txBody>
      </p:sp>
      <p:sp>
        <p:nvSpPr>
          <p:cNvPr id="7" name="TextBox 6">
            <a:extLst>
              <a:ext uri="{FF2B5EF4-FFF2-40B4-BE49-F238E27FC236}">
                <a16:creationId xmlns:a16="http://schemas.microsoft.com/office/drawing/2014/main" id="{27146AAB-3337-42A9-9127-95C3019CC742}"/>
              </a:ext>
            </a:extLst>
          </p:cNvPr>
          <p:cNvSpPr txBox="1"/>
          <p:nvPr/>
        </p:nvSpPr>
        <p:spPr>
          <a:xfrm>
            <a:off x="76165"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8" name="Slide Number Placeholder 4">
            <a:extLst>
              <a:ext uri="{FF2B5EF4-FFF2-40B4-BE49-F238E27FC236}">
                <a16:creationId xmlns:a16="http://schemas.microsoft.com/office/drawing/2014/main" id="{672BD20F-293E-4876-8A71-58904236B174}"/>
              </a:ext>
            </a:extLst>
          </p:cNvPr>
          <p:cNvSpPr txBox="1">
            <a:spLocks/>
          </p:cNvSpPr>
          <p:nvPr/>
        </p:nvSpPr>
        <p:spPr>
          <a:xfrm>
            <a:off x="8520083"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s-ES" dirty="0">
              <a:solidFill>
                <a:schemeClr val="tx1"/>
              </a:solidFill>
            </a:endParaRPr>
          </a:p>
        </p:txBody>
      </p:sp>
      <p:sp>
        <p:nvSpPr>
          <p:cNvPr id="9" name="Rectangle 8">
            <a:extLst>
              <a:ext uri="{FF2B5EF4-FFF2-40B4-BE49-F238E27FC236}">
                <a16:creationId xmlns:a16="http://schemas.microsoft.com/office/drawing/2014/main" id="{2A4844D1-D2B0-4134-BD57-FC722D6FC331}"/>
              </a:ext>
            </a:extLst>
          </p:cNvPr>
          <p:cNvSpPr/>
          <p:nvPr/>
        </p:nvSpPr>
        <p:spPr>
          <a:xfrm>
            <a:off x="-12357"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4">
            <a:extLst>
              <a:ext uri="{FF2B5EF4-FFF2-40B4-BE49-F238E27FC236}">
                <a16:creationId xmlns:a16="http://schemas.microsoft.com/office/drawing/2014/main" id="{3049FEFE-F851-4D58-B6A4-D33AAE8E5EA4}"/>
              </a:ext>
            </a:extLst>
          </p:cNvPr>
          <p:cNvSpPr>
            <a:spLocks noChangeArrowheads="1"/>
          </p:cNvSpPr>
          <p:nvPr/>
        </p:nvSpPr>
        <p:spPr bwMode="auto">
          <a:xfrm>
            <a:off x="-12357"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1" name="Rectangle 10">
            <a:extLst>
              <a:ext uri="{FF2B5EF4-FFF2-40B4-BE49-F238E27FC236}">
                <a16:creationId xmlns:a16="http://schemas.microsoft.com/office/drawing/2014/main" id="{7B473651-36BA-45F9-AFBC-4F1A1B4CB15C}"/>
              </a:ext>
            </a:extLst>
          </p:cNvPr>
          <p:cNvSpPr/>
          <p:nvPr/>
        </p:nvSpPr>
        <p:spPr>
          <a:xfrm>
            <a:off x="-12357"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s-ES" sz="3200" b="1" dirty="0"/>
              <a:t>Desafío del tiempo</a:t>
            </a:r>
          </a:p>
        </p:txBody>
      </p:sp>
      <p:pic>
        <p:nvPicPr>
          <p:cNvPr id="12" name="Picture 4">
            <a:extLst>
              <a:ext uri="{FF2B5EF4-FFF2-40B4-BE49-F238E27FC236}">
                <a16:creationId xmlns:a16="http://schemas.microsoft.com/office/drawing/2014/main" id="{A74078A1-994F-4062-8154-E1F4A8494C6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357"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2">
            <a:extLst>
              <a:ext uri="{FF2B5EF4-FFF2-40B4-BE49-F238E27FC236}">
                <a16:creationId xmlns:a16="http://schemas.microsoft.com/office/drawing/2014/main" id="{0E51B9D9-37F3-4A7A-A034-0473D2689FEE}"/>
              </a:ext>
            </a:extLst>
          </p:cNvPr>
          <p:cNvSpPr txBox="1"/>
          <p:nvPr/>
        </p:nvSpPr>
        <p:spPr>
          <a:xfrm>
            <a:off x="6267434"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33944485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s-ES" sz="3200" b="1" dirty="0"/>
              <a:t>Desafío del tiempo</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952123"/>
            <a:ext cx="8900912" cy="4832092"/>
          </a:xfrm>
          <a:prstGeom prst="rect">
            <a:avLst/>
          </a:prstGeom>
        </p:spPr>
        <p:txBody>
          <a:bodyPr wrap="square">
            <a:spAutoFit/>
          </a:bodyPr>
          <a:lstStyle/>
          <a:p>
            <a:pPr marL="342900" indent="-342900">
              <a:buFont typeface="Wingdings" pitchFamily="2" charset="2"/>
              <a:buChar char="Ø"/>
              <a:defRPr/>
            </a:pPr>
            <a:endParaRPr lang="es-ES" altLang="en-US" sz="2800"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s-ES" altLang="en-US" sz="2800" dirty="0">
              <a:ea typeface="Verdana" panose="020B0604030504040204" pitchFamily="34" charset="0"/>
              <a:cs typeface="Arial" panose="020B0604020202020204" pitchFamily="34" charset="0"/>
            </a:endParaRPr>
          </a:p>
          <a:p>
            <a:pPr algn="ctr">
              <a:defRPr/>
            </a:pPr>
            <a:r>
              <a:rPr lang="es-ES" altLang="en-US" sz="2800" b="1" dirty="0"/>
              <a:t>¿La solución? </a:t>
            </a:r>
          </a:p>
          <a:p>
            <a:pPr algn="ctr">
              <a:defRPr/>
            </a:pPr>
            <a:endParaRPr lang="es-ES" altLang="en-US" sz="2800" dirty="0">
              <a:ea typeface="Verdana" panose="020B0604030504040204" pitchFamily="34" charset="0"/>
              <a:cs typeface="Arial" panose="020B0604020202020204" pitchFamily="34" charset="0"/>
            </a:endParaRPr>
          </a:p>
          <a:p>
            <a:pPr algn="ctr">
              <a:defRPr/>
            </a:pPr>
            <a:endParaRPr lang="es-ES" altLang="en-US" sz="2800" dirty="0">
              <a:ea typeface="Verdana" panose="020B0604030504040204" pitchFamily="34" charset="0"/>
              <a:cs typeface="Arial" panose="020B0604020202020204" pitchFamily="34" charset="0"/>
            </a:endParaRPr>
          </a:p>
          <a:p>
            <a:pPr algn="ctr">
              <a:defRPr/>
            </a:pPr>
            <a:r>
              <a:rPr lang="es-ES" altLang="en-US" sz="2800" dirty="0"/>
              <a:t>Especificar siempre la zona horaria con cada marca de tiempo </a:t>
            </a:r>
          </a:p>
          <a:p>
            <a:pPr algn="ctr">
              <a:defRPr/>
            </a:pPr>
            <a:endParaRPr lang="es-ES" altLang="en-US" sz="2800" dirty="0">
              <a:ea typeface="Verdana" panose="020B0604030504040204" pitchFamily="34" charset="0"/>
              <a:cs typeface="Arial" panose="020B0604020202020204" pitchFamily="34" charset="0"/>
            </a:endParaRPr>
          </a:p>
          <a:p>
            <a:pPr algn="ctr">
              <a:defRPr/>
            </a:pPr>
            <a:r>
              <a:rPr lang="es-ES" altLang="en-US" sz="2800" dirty="0"/>
              <a:t>No intercambiar zonas horarias en una sola solicitud</a:t>
            </a:r>
          </a:p>
          <a:p>
            <a:pPr algn="ctr">
              <a:defRPr/>
            </a:pPr>
            <a:endParaRPr lang="es-ES" altLang="en-US" sz="2800" dirty="0">
              <a:ea typeface="Verdana" panose="020B0604030504040204" pitchFamily="34" charset="0"/>
              <a:cs typeface="Arial" panose="020B0604020202020204" pitchFamily="34" charset="0"/>
            </a:endParaRPr>
          </a:p>
          <a:p>
            <a:pPr algn="ctr">
              <a:defRPr/>
            </a:pPr>
            <a:r>
              <a:rPr lang="es-ES" altLang="en-US" sz="2800" dirty="0"/>
              <a:t>Tratar de utilizar el Tiempo Universal Coordinado (UTC) o la zona horaria del Estado requerido. </a:t>
            </a:r>
          </a:p>
        </p:txBody>
      </p:sp>
    </p:spTree>
    <p:extLst>
      <p:ext uri="{BB962C8B-B14F-4D97-AF65-F5344CB8AC3E}">
        <p14:creationId xmlns:p14="http://schemas.microsoft.com/office/powerpoint/2010/main" val="3164427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Objetivos de la sesión</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211015" y="1193778"/>
            <a:ext cx="4677508" cy="4967514"/>
          </a:xfrm>
          <a:prstGeom prst="rect">
            <a:avLst/>
          </a:prstGeom>
        </p:spPr>
        <p:txBody>
          <a:bodyPr wrap="square">
            <a:spAutoFit/>
          </a:bodyPr>
          <a:lstStyle/>
          <a:p>
            <a:pPr marL="342900" indent="-342900" algn="just">
              <a:lnSpc>
                <a:spcPct val="80000"/>
              </a:lnSpc>
              <a:buFont typeface="Wingdings" pitchFamily="2" charset="2"/>
              <a:buChar char="ü"/>
            </a:pPr>
            <a:r>
              <a:rPr lang="es-ES" sz="2200" i="1" dirty="0"/>
              <a:t>Reconocer los principales desafíos asociados a la cooperación internacional en materia de ciberdelincuencia y pruebas electrónicas</a:t>
            </a:r>
          </a:p>
          <a:p>
            <a:pPr marL="342900" indent="-342900" algn="just">
              <a:lnSpc>
                <a:spcPct val="80000"/>
              </a:lnSpc>
              <a:buFont typeface="Wingdings" pitchFamily="2" charset="2"/>
              <a:buChar char="ü"/>
            </a:pPr>
            <a:endParaRPr lang="es-ES" sz="2200" i="1" dirty="0"/>
          </a:p>
          <a:p>
            <a:pPr marL="342900" indent="-342900" algn="just">
              <a:lnSpc>
                <a:spcPct val="80000"/>
              </a:lnSpc>
              <a:buFont typeface="Wingdings" pitchFamily="2" charset="2"/>
              <a:buChar char="ü"/>
            </a:pPr>
            <a:r>
              <a:rPr lang="es-ES" sz="2200" i="1" dirty="0"/>
              <a:t>Identificar las implicaciones prácticas que plantean los principales desafíos asociados a la cooperación internacional </a:t>
            </a:r>
          </a:p>
          <a:p>
            <a:pPr marL="342900" indent="-342900" algn="just">
              <a:lnSpc>
                <a:spcPct val="80000"/>
              </a:lnSpc>
              <a:buFont typeface="Wingdings" pitchFamily="2" charset="2"/>
              <a:buChar char="ü"/>
            </a:pPr>
            <a:endParaRPr lang="es-ES" sz="2200" i="1" dirty="0"/>
          </a:p>
          <a:p>
            <a:pPr marL="342900" indent="-342900" algn="just">
              <a:lnSpc>
                <a:spcPct val="80000"/>
              </a:lnSpc>
              <a:buFont typeface="Wingdings" pitchFamily="2" charset="2"/>
              <a:buChar char="ü"/>
            </a:pPr>
            <a:r>
              <a:rPr lang="es-ES" sz="2200" i="1" dirty="0"/>
              <a:t>Explorar posibles soluciones para abordar los desafíos asociados a la cooperación internacional </a:t>
            </a:r>
          </a:p>
          <a:p>
            <a:pPr marL="342900" indent="-342900" algn="just">
              <a:lnSpc>
                <a:spcPct val="80000"/>
              </a:lnSpc>
              <a:buFont typeface="Wingdings" pitchFamily="2" charset="2"/>
              <a:buChar char="ü"/>
            </a:pPr>
            <a:endParaRPr lang="es-ES" sz="2200" i="1" dirty="0"/>
          </a:p>
          <a:p>
            <a:pPr marL="342900" indent="-342900" algn="just">
              <a:lnSpc>
                <a:spcPct val="80000"/>
              </a:lnSpc>
              <a:buFont typeface="Wingdings" pitchFamily="2" charset="2"/>
              <a:buChar char="ü"/>
            </a:pPr>
            <a:endParaRPr lang="es-ES" sz="2200" i="1" dirty="0"/>
          </a:p>
          <a:p>
            <a:pPr marL="342900" indent="-342900" algn="just">
              <a:lnSpc>
                <a:spcPct val="80000"/>
              </a:lnSpc>
              <a:buFont typeface="Wingdings" pitchFamily="2" charset="2"/>
              <a:buChar char="ü"/>
            </a:pPr>
            <a:endParaRPr lang="es-ES" sz="2200" i="1" dirty="0"/>
          </a:p>
        </p:txBody>
      </p:sp>
    </p:spTree>
    <p:extLst>
      <p:ext uri="{BB962C8B-B14F-4D97-AF65-F5344CB8AC3E}">
        <p14:creationId xmlns:p14="http://schemas.microsoft.com/office/powerpoint/2010/main" val="13014096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solidFill>
                  <a:schemeClr val="bg1"/>
                </a:solidFill>
              </a:rPr>
              <a:t>Curso Judicial Especializado sobre </a:t>
            </a:r>
          </a:p>
          <a:p>
            <a:pPr algn="r"/>
            <a:r>
              <a:rPr lang="es-ES" sz="3200" b="1" dirty="0">
                <a:solidFill>
                  <a:schemeClr val="bg1"/>
                </a:solidFill>
              </a:rPr>
              <a:t>Cooperación Internacional</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150080"/>
            <a:ext cx="8525021" cy="486287"/>
          </a:xfrm>
          <a:prstGeom prst="rect">
            <a:avLst/>
          </a:prstGeom>
        </p:spPr>
        <p:txBody>
          <a:bodyPr wrap="square">
            <a:spAutoFit/>
          </a:bodyPr>
          <a:lstStyle/>
          <a:p>
            <a:pPr algn="ctr" eaLnBrk="1" hangingPunct="1">
              <a:lnSpc>
                <a:spcPct val="80000"/>
              </a:lnSpc>
            </a:pPr>
            <a:r>
              <a:rPr lang="es-ES" sz="3200" b="1" dirty="0"/>
              <a:t>El desafío de las distintas tradiciones jurídicas</a:t>
            </a:r>
            <a:endParaRPr lang="es-ES" sz="3200" dirty="0"/>
          </a:p>
        </p:txBody>
      </p:sp>
      <p:pic>
        <p:nvPicPr>
          <p:cNvPr id="6" name="Picture 5">
            <a:extLst>
              <a:ext uri="{FF2B5EF4-FFF2-40B4-BE49-F238E27FC236}">
                <a16:creationId xmlns:a16="http://schemas.microsoft.com/office/drawing/2014/main" id="{BD741AF8-EC99-42A3-B71D-346BD0348F55}"/>
              </a:ext>
            </a:extLst>
          </p:cNvPr>
          <p:cNvPicPr>
            <a:picLocks noChangeAspect="1"/>
          </p:cNvPicPr>
          <p:nvPr/>
        </p:nvPicPr>
        <p:blipFill>
          <a:blip r:embed="rId4"/>
          <a:stretch>
            <a:fillRect/>
          </a:stretch>
        </p:blipFill>
        <p:spPr>
          <a:xfrm>
            <a:off x="1806402" y="3027406"/>
            <a:ext cx="5814726" cy="3273738"/>
          </a:xfrm>
          <a:prstGeom prst="rect">
            <a:avLst/>
          </a:prstGeom>
        </p:spPr>
      </p:pic>
    </p:spTree>
    <p:extLst>
      <p:ext uri="{BB962C8B-B14F-4D97-AF65-F5344CB8AC3E}">
        <p14:creationId xmlns:p14="http://schemas.microsoft.com/office/powerpoint/2010/main" val="27245916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s-ES" sz="3200" b="1" dirty="0"/>
              <a:t>El desafío de las distintas tradiciones jurídicas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334137" y="1578095"/>
            <a:ext cx="7371471" cy="3293209"/>
          </a:xfrm>
          <a:prstGeom prst="rect">
            <a:avLst/>
          </a:prstGeom>
        </p:spPr>
        <p:txBody>
          <a:bodyPr wrap="square">
            <a:spAutoFit/>
          </a:bodyPr>
          <a:lstStyle/>
          <a:p>
            <a:pPr marL="342900" indent="-342900" algn="just">
              <a:buFont typeface="Wingdings" pitchFamily="2" charset="2"/>
              <a:buChar char="ü"/>
            </a:pPr>
            <a:r>
              <a:rPr lang="es-ES" altLang="en-US" sz="2600" b="1" dirty="0"/>
              <a:t>Existen tres tradiciones jurídicas </a:t>
            </a:r>
            <a:endParaRPr lang="es-ES" altLang="en-US" sz="2600" dirty="0">
              <a:ea typeface="Verdana" panose="020B0604030504040204" pitchFamily="34" charset="0"/>
              <a:cs typeface="Arial" panose="020B0604020202020204" pitchFamily="34" charset="0"/>
            </a:endParaRPr>
          </a:p>
          <a:p>
            <a:pPr marL="914400" lvl="1" indent="-457200" algn="just">
              <a:buFont typeface="Arial" panose="020B0604020202020204" pitchFamily="34" charset="0"/>
              <a:buChar char="•"/>
            </a:pPr>
            <a:r>
              <a:rPr lang="es-ES" altLang="en-US" sz="2600" dirty="0"/>
              <a:t>Tradición del derecho consuetudinario</a:t>
            </a:r>
          </a:p>
          <a:p>
            <a:pPr marL="914400" lvl="1" indent="-457200" algn="just">
              <a:buFont typeface="Arial" panose="020B0604020202020204" pitchFamily="34" charset="0"/>
              <a:buChar char="•"/>
            </a:pPr>
            <a:r>
              <a:rPr lang="es-ES" altLang="en-US" sz="2600" dirty="0"/>
              <a:t>Tradición del derecho civil</a:t>
            </a:r>
          </a:p>
          <a:p>
            <a:pPr marL="914400" lvl="1" indent="-457200" algn="just">
              <a:buFont typeface="Arial" panose="020B0604020202020204" pitchFamily="34" charset="0"/>
              <a:buChar char="•"/>
            </a:pPr>
            <a:r>
              <a:rPr lang="es-ES" altLang="en-US" sz="2600" dirty="0"/>
              <a:t>Tradición de derecho islámico </a:t>
            </a:r>
          </a:p>
          <a:p>
            <a:pPr marL="457200" indent="-457200" algn="just">
              <a:buFont typeface="Wingdings" panose="05000000000000000000" pitchFamily="2" charset="2"/>
              <a:buChar char="ü"/>
            </a:pPr>
            <a:endParaRPr lang="es-ES" altLang="en-US" sz="2600" dirty="0">
              <a:ea typeface="Verdana" panose="020B0604030504040204" pitchFamily="34" charset="0"/>
              <a:cs typeface="Arial" panose="020B0604020202020204" pitchFamily="34" charset="0"/>
            </a:endParaRPr>
          </a:p>
          <a:p>
            <a:pPr marL="457200" indent="-457200" algn="just">
              <a:buFont typeface="Wingdings" panose="05000000000000000000" pitchFamily="2" charset="2"/>
              <a:buChar char="ü"/>
            </a:pPr>
            <a:r>
              <a:rPr lang="es-ES" altLang="en-US" sz="2600" dirty="0"/>
              <a:t>Los requisitos jurídicos relativos a los </a:t>
            </a:r>
            <a:r>
              <a:rPr lang="es-ES" altLang="en-US" sz="2600" b="1" dirty="0"/>
              <a:t>procedimientos</a:t>
            </a:r>
            <a:r>
              <a:rPr lang="es-ES" altLang="en-US" sz="2600" dirty="0"/>
              <a:t> y la </a:t>
            </a:r>
            <a:r>
              <a:rPr lang="es-ES" altLang="en-US" sz="2600" b="1" dirty="0"/>
              <a:t>admisibilidad</a:t>
            </a:r>
            <a:r>
              <a:rPr lang="es-ES" altLang="en-US" sz="2600" dirty="0"/>
              <a:t> varían en cada país</a:t>
            </a:r>
          </a:p>
        </p:txBody>
      </p:sp>
    </p:spTree>
    <p:extLst>
      <p:ext uri="{BB962C8B-B14F-4D97-AF65-F5344CB8AC3E}">
        <p14:creationId xmlns:p14="http://schemas.microsoft.com/office/powerpoint/2010/main" val="9967805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s-ES" sz="3200" b="1" dirty="0"/>
              <a:t>El desafío de las distintas tradiciones jurídicas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613954" y="1159138"/>
            <a:ext cx="7796941" cy="4493538"/>
          </a:xfrm>
          <a:prstGeom prst="rect">
            <a:avLst/>
          </a:prstGeom>
        </p:spPr>
        <p:txBody>
          <a:bodyPr wrap="square">
            <a:spAutoFit/>
          </a:bodyPr>
          <a:lstStyle/>
          <a:p>
            <a:pPr algn="ctr"/>
            <a:r>
              <a:rPr lang="es-ES" altLang="en-US" sz="2600" b="1" dirty="0"/>
              <a:t>Los papeles y funciones varían en los ordenamientos jurídicos</a:t>
            </a:r>
          </a:p>
          <a:p>
            <a:pPr algn="ctr"/>
            <a:endParaRPr lang="es-ES" altLang="en-US" sz="2600" b="1" dirty="0">
              <a:ea typeface="Verdana" panose="020B0604030504040204" pitchFamily="34" charset="0"/>
              <a:cs typeface="Arial" panose="020B0604020202020204" pitchFamily="34" charset="0"/>
            </a:endParaRPr>
          </a:p>
          <a:p>
            <a:pPr algn="ctr"/>
            <a:r>
              <a:rPr lang="es-ES" altLang="en-US" sz="2600" b="1" dirty="0">
                <a:solidFill>
                  <a:srgbClr val="FF0000"/>
                </a:solidFill>
              </a:rPr>
              <a:t>La policía</a:t>
            </a:r>
          </a:p>
          <a:p>
            <a:pPr algn="ctr"/>
            <a:endParaRPr lang="es-ES" altLang="en-US" sz="2600" b="1" dirty="0">
              <a:solidFill>
                <a:srgbClr val="FF0000"/>
              </a:solidFill>
              <a:ea typeface="Verdana" panose="020B0604030504040204" pitchFamily="34" charset="0"/>
              <a:cs typeface="Arial" panose="020B0604020202020204" pitchFamily="34" charset="0"/>
            </a:endParaRPr>
          </a:p>
          <a:p>
            <a:pPr algn="ctr"/>
            <a:r>
              <a:rPr lang="es-ES" altLang="en-US" sz="2600" b="1" dirty="0">
                <a:solidFill>
                  <a:srgbClr val="FF0000"/>
                </a:solidFill>
              </a:rPr>
              <a:t>El fiscal</a:t>
            </a:r>
            <a:endParaRPr lang="es-ES" altLang="en-US" sz="2600" dirty="0">
              <a:solidFill>
                <a:srgbClr val="FF0000"/>
              </a:solidFill>
              <a:ea typeface="Verdana" panose="020B0604030504040204" pitchFamily="34" charset="0"/>
              <a:cs typeface="Arial" panose="020B0604020202020204" pitchFamily="34" charset="0"/>
            </a:endParaRPr>
          </a:p>
          <a:p>
            <a:pPr algn="ctr"/>
            <a:endParaRPr lang="es-ES" altLang="en-US" sz="2600" b="1" dirty="0">
              <a:solidFill>
                <a:srgbClr val="FF0000"/>
              </a:solidFill>
              <a:ea typeface="Verdana" panose="020B0604030504040204" pitchFamily="34" charset="0"/>
              <a:cs typeface="Arial" panose="020B0604020202020204" pitchFamily="34" charset="0"/>
            </a:endParaRPr>
          </a:p>
          <a:p>
            <a:pPr algn="ctr"/>
            <a:r>
              <a:rPr lang="es-ES" altLang="en-US" sz="2600" b="1" dirty="0">
                <a:solidFill>
                  <a:srgbClr val="FF0000"/>
                </a:solidFill>
              </a:rPr>
              <a:t>Juez / juez de instrucción  </a:t>
            </a:r>
          </a:p>
          <a:p>
            <a:pPr algn="ctr"/>
            <a:endParaRPr lang="es-ES" altLang="en-US" sz="2600" b="1" dirty="0">
              <a:solidFill>
                <a:srgbClr val="FF0000"/>
              </a:solidFill>
              <a:ea typeface="Verdana" panose="020B0604030504040204" pitchFamily="34" charset="0"/>
              <a:cs typeface="Arial" panose="020B0604020202020204" pitchFamily="34" charset="0"/>
            </a:endParaRPr>
          </a:p>
          <a:p>
            <a:pPr algn="ctr"/>
            <a:r>
              <a:rPr lang="es-ES" altLang="en-US" sz="2600" b="1" dirty="0">
                <a:solidFill>
                  <a:srgbClr val="FF0000"/>
                </a:solidFill>
              </a:rPr>
              <a:t>Abogado defensor</a:t>
            </a:r>
            <a:endParaRPr lang="es-ES" altLang="en-US" sz="2600" dirty="0">
              <a:solidFill>
                <a:srgbClr val="FF0000"/>
              </a:solidFill>
              <a:ea typeface="Verdana" panose="020B0604030504040204" pitchFamily="34" charset="0"/>
              <a:cs typeface="Arial" panose="020B0604020202020204" pitchFamily="34" charset="0"/>
            </a:endParaRPr>
          </a:p>
          <a:p>
            <a:pPr algn="ctr"/>
            <a:endParaRPr lang="es-ES" altLang="en-US" sz="2600" b="1" dirty="0">
              <a:solidFill>
                <a:srgbClr val="FF0000"/>
              </a:solidFill>
              <a:ea typeface="Verdana" panose="020B0604030504040204" pitchFamily="34" charset="0"/>
              <a:cs typeface="Arial" panose="020B0604020202020204" pitchFamily="34" charset="0"/>
            </a:endParaRPr>
          </a:p>
          <a:p>
            <a:pPr algn="ctr"/>
            <a:r>
              <a:rPr lang="es-ES" altLang="en-US" sz="2600" b="1" dirty="0">
                <a:solidFill>
                  <a:srgbClr val="FF0000"/>
                </a:solidFill>
              </a:rPr>
              <a:t>Otros participantes (testigos, víctimas, peritos)</a:t>
            </a:r>
          </a:p>
        </p:txBody>
      </p:sp>
    </p:spTree>
    <p:extLst>
      <p:ext uri="{BB962C8B-B14F-4D97-AF65-F5344CB8AC3E}">
        <p14:creationId xmlns:p14="http://schemas.microsoft.com/office/powerpoint/2010/main" val="40021170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23</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23</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s-ES" sz="3200" b="1" dirty="0"/>
              <a:t>El desafío de las distintas tradiciones jurídicas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346494" y="1164101"/>
            <a:ext cx="8366432" cy="5324535"/>
          </a:xfrm>
          <a:prstGeom prst="rect">
            <a:avLst/>
          </a:prstGeom>
        </p:spPr>
        <p:txBody>
          <a:bodyPr wrap="square">
            <a:spAutoFit/>
          </a:bodyPr>
          <a:lstStyle/>
          <a:p>
            <a:pPr marL="342900" indent="-342900" algn="just">
              <a:buFont typeface="Wingdings" pitchFamily="2" charset="2"/>
              <a:buChar char="ü"/>
            </a:pPr>
            <a:r>
              <a:rPr lang="es-ES" sz="2000" b="1" dirty="0"/>
              <a:t>Doble tipificación penal</a:t>
            </a:r>
          </a:p>
          <a:p>
            <a:pPr marL="800100" lvl="1" indent="-342900" algn="just">
              <a:buFont typeface="Wingdings" pitchFamily="2" charset="2"/>
              <a:buChar char="ü"/>
            </a:pPr>
            <a:r>
              <a:rPr lang="es-ES" sz="2000" dirty="0"/>
              <a:t>Muchos países exigen la doble tipificación penal para poder prestar asistencia mutua a otros países. Esto también está permitido por el Convenio de Budapest </a:t>
            </a:r>
          </a:p>
          <a:p>
            <a:pPr marL="800100" lvl="1" indent="-342900" algn="just">
              <a:buFont typeface="Wingdings" pitchFamily="2" charset="2"/>
              <a:buChar char="ü"/>
            </a:pPr>
            <a:r>
              <a:rPr lang="es-ES" sz="2000" dirty="0"/>
              <a:t>Estos países solo cooperarán con respecto a los delitos cometidos en otras jurisdicciones, que, si se cometieran en su propia jurisdicción, constituirían un delito</a:t>
            </a:r>
          </a:p>
          <a:p>
            <a:pPr marL="800100" lvl="1" indent="-342900" algn="just">
              <a:buFont typeface="Wingdings" pitchFamily="2" charset="2"/>
              <a:buChar char="ü"/>
            </a:pPr>
            <a:r>
              <a:rPr lang="es-ES" sz="2000" dirty="0"/>
              <a:t>La interpretación de la doble tipificación penal puede plantear desafíos debido a problemas lingüísticos y terminológicos identificados </a:t>
            </a:r>
          </a:p>
          <a:p>
            <a:pPr marL="800100" lvl="1" indent="-342900" algn="just">
              <a:buFont typeface="Wingdings" pitchFamily="2" charset="2"/>
              <a:buChar char="ü"/>
            </a:pPr>
            <a:endParaRPr lang="es-ES" sz="2000" dirty="0">
              <a:ea typeface="Verdana" panose="020B0604030504040204" pitchFamily="34" charset="0"/>
              <a:cs typeface="Arial" panose="020B0604020202020204" pitchFamily="34" charset="0"/>
            </a:endParaRPr>
          </a:p>
          <a:p>
            <a:pPr marL="342900" indent="-342900" algn="just">
              <a:buFont typeface="Wingdings" pitchFamily="2" charset="2"/>
              <a:buChar char="ü"/>
            </a:pPr>
            <a:r>
              <a:rPr lang="es-ES" sz="2000" b="1" dirty="0"/>
              <a:t>La terminología que se emplea para los delitos</a:t>
            </a:r>
            <a:r>
              <a:rPr lang="es-ES" sz="2000" dirty="0"/>
              <a:t> varía: </a:t>
            </a:r>
          </a:p>
          <a:p>
            <a:pPr marL="800100" lvl="1" indent="-342900" algn="just">
              <a:buFont typeface="Wingdings" pitchFamily="2" charset="2"/>
              <a:buChar char="ü"/>
            </a:pPr>
            <a:r>
              <a:rPr lang="es-ES" sz="2000" dirty="0"/>
              <a:t>La terminología de los delitos utilizada varía en los diferentes ordenamientos (derecho consuetudinario: conspiración / derecho civil: asociación de malhechores) </a:t>
            </a:r>
          </a:p>
          <a:p>
            <a:pPr marL="800100" lvl="1" indent="-342900" algn="just">
              <a:buFont typeface="Wingdings" pitchFamily="2" charset="2"/>
              <a:buChar char="ü"/>
            </a:pPr>
            <a:r>
              <a:rPr lang="es-ES" sz="2000" dirty="0"/>
              <a:t>Esto puede provocar problemas en la interpretación de la doble tipificación penal  </a:t>
            </a:r>
          </a:p>
        </p:txBody>
      </p:sp>
    </p:spTree>
    <p:extLst>
      <p:ext uri="{BB962C8B-B14F-4D97-AF65-F5344CB8AC3E}">
        <p14:creationId xmlns:p14="http://schemas.microsoft.com/office/powerpoint/2010/main" val="34001114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24</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24</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s-ES" sz="3200" b="1" dirty="0"/>
              <a:t>El desafío de las distintas tradiciones jurídicas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346494" y="1164101"/>
            <a:ext cx="8056101" cy="4154984"/>
          </a:xfrm>
          <a:prstGeom prst="rect">
            <a:avLst/>
          </a:prstGeom>
        </p:spPr>
        <p:txBody>
          <a:bodyPr wrap="square">
            <a:spAutoFit/>
          </a:bodyPr>
          <a:lstStyle/>
          <a:p>
            <a:pPr marL="342900" indent="-342900" algn="just">
              <a:buFont typeface="Wingdings" pitchFamily="2" charset="2"/>
              <a:buChar char="ü"/>
            </a:pPr>
            <a:r>
              <a:rPr lang="es-ES" b="1"/>
              <a:t>La terminología que se emplea para los procedimientos</a:t>
            </a:r>
            <a:r>
              <a:rPr lang="es-ES"/>
              <a:t> varía:</a:t>
            </a:r>
          </a:p>
          <a:p>
            <a:pPr marL="800100" lvl="1" indent="-342900" algn="just">
              <a:buFont typeface="Wingdings" pitchFamily="2" charset="2"/>
              <a:buChar char="ü"/>
            </a:pPr>
            <a:r>
              <a:rPr lang="es-ES" altLang="en-US" sz="2200" dirty="0"/>
              <a:t>Es posible que los términos "</a:t>
            </a:r>
            <a:r>
              <a:rPr lang="es-ES" altLang="en-US" sz="2200" i="1" dirty="0"/>
              <a:t>declaración jurada</a:t>
            </a:r>
            <a:r>
              <a:rPr lang="es-ES" altLang="en-US" sz="2200" dirty="0"/>
              <a:t>" y "</a:t>
            </a:r>
            <a:r>
              <a:rPr lang="es-ES" altLang="en-US" sz="2200" i="1" dirty="0"/>
              <a:t>auto de habeas corpus</a:t>
            </a:r>
            <a:r>
              <a:rPr lang="es-ES" altLang="en-US" sz="2200" dirty="0"/>
              <a:t>" no resulten familiares a los profesionales del derecho civil </a:t>
            </a:r>
          </a:p>
          <a:p>
            <a:pPr marL="800100" lvl="1" indent="-342900" algn="just">
              <a:buFont typeface="Wingdings" pitchFamily="2" charset="2"/>
              <a:buChar char="ü"/>
            </a:pPr>
            <a:r>
              <a:rPr lang="es-ES" altLang="en-US" sz="2200" dirty="0"/>
              <a:t>Es posible que los términos "</a:t>
            </a:r>
            <a:r>
              <a:rPr lang="es-ES" altLang="en-US" sz="2200" i="1" dirty="0"/>
              <a:t>comisión rogatoria</a:t>
            </a:r>
            <a:r>
              <a:rPr lang="es-ES" altLang="en-US" sz="2200" dirty="0"/>
              <a:t>" y "</a:t>
            </a:r>
            <a:r>
              <a:rPr lang="es-ES" altLang="en-US" sz="2200" i="1" dirty="0"/>
              <a:t>acta</a:t>
            </a:r>
            <a:r>
              <a:rPr lang="es-ES" altLang="en-US" sz="2200" dirty="0"/>
              <a:t>" no resulten familiares a los practicantes del derecho consuetudinario</a:t>
            </a:r>
            <a:r>
              <a:rPr lang="es-ES"/>
              <a:t> </a:t>
            </a:r>
          </a:p>
          <a:p>
            <a:pPr marL="342900" indent="-342900" algn="just">
              <a:buFont typeface="Wingdings" pitchFamily="2" charset="2"/>
              <a:buChar char="ü"/>
            </a:pPr>
            <a:endParaRPr lang="es-ES" sz="2200" b="1" dirty="0">
              <a:ea typeface="Verdana" panose="020B0604030504040204" pitchFamily="34" charset="0"/>
              <a:cs typeface="Arial" panose="020B0604020202020204" pitchFamily="34" charset="0"/>
            </a:endParaRPr>
          </a:p>
          <a:p>
            <a:pPr marL="342900" indent="-342900" algn="just">
              <a:buFont typeface="Wingdings" pitchFamily="2" charset="2"/>
              <a:buChar char="ü"/>
            </a:pPr>
            <a:r>
              <a:rPr lang="es-ES" sz="2200" b="1" dirty="0"/>
              <a:t>Mantenimiento de la confidencialidad </a:t>
            </a:r>
          </a:p>
          <a:p>
            <a:pPr marL="800100" lvl="1" indent="-342900" algn="just">
              <a:buFont typeface="Wingdings" pitchFamily="2" charset="2"/>
              <a:buChar char="ü"/>
            </a:pPr>
            <a:r>
              <a:rPr lang="es-ES" sz="2200" dirty="0"/>
              <a:t>Muchos países de derecho consuetudinario no pueden mantener la confidencialidad, ya que están obligados a proporcionar copia de las pruebas al acusado, lo que las convierte en un registro público </a:t>
            </a:r>
          </a:p>
          <a:p>
            <a:pPr marL="800100" lvl="1" indent="-342900" algn="just">
              <a:buFont typeface="Wingdings" pitchFamily="2" charset="2"/>
              <a:buChar char="ü"/>
            </a:pPr>
            <a:endParaRPr lang="es-ES" sz="2200" dirty="0"/>
          </a:p>
          <a:p>
            <a:pPr marL="800100" lvl="1" indent="-342900" algn="just">
              <a:buFont typeface="Wingdings" pitchFamily="2" charset="2"/>
              <a:buChar char="ü"/>
            </a:pPr>
            <a:endParaRPr lang="es-ES" sz="2200" dirty="0"/>
          </a:p>
        </p:txBody>
      </p:sp>
    </p:spTree>
    <p:extLst>
      <p:ext uri="{BB962C8B-B14F-4D97-AF65-F5344CB8AC3E}">
        <p14:creationId xmlns:p14="http://schemas.microsoft.com/office/powerpoint/2010/main" val="26744902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25</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25</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s-ES" sz="3200" b="1" dirty="0"/>
              <a:t>El desafío de las distintas tradiciones jurídicas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346494" y="1046655"/>
            <a:ext cx="8056101" cy="5324535"/>
          </a:xfrm>
          <a:prstGeom prst="rect">
            <a:avLst/>
          </a:prstGeom>
        </p:spPr>
        <p:txBody>
          <a:bodyPr wrap="square">
            <a:spAutoFit/>
          </a:bodyPr>
          <a:lstStyle/>
          <a:p>
            <a:pPr marL="342900" indent="-342900" algn="just">
              <a:buFont typeface="Wingdings" pitchFamily="2" charset="2"/>
              <a:buChar char="ü"/>
            </a:pPr>
            <a:r>
              <a:rPr lang="es-ES" sz="2000" b="1" dirty="0"/>
              <a:t>Identificadores de personas </a:t>
            </a:r>
          </a:p>
          <a:p>
            <a:pPr marL="800100" lvl="1" indent="-342900" algn="just">
              <a:buFont typeface="Wingdings" pitchFamily="2" charset="2"/>
              <a:buChar char="ü"/>
            </a:pPr>
            <a:r>
              <a:rPr lang="es-ES" sz="2000" dirty="0"/>
              <a:t>En muchos países (incluidos los países con influencia de la tradición jurídica islámica), los nombres de las personas suelen ir seguidos del nombre del padre o del marido. La ausencia de esta información en una solicitud puede plantear dificultades de ejecución </a:t>
            </a:r>
          </a:p>
          <a:p>
            <a:pPr marL="800100" lvl="1" indent="-342900" algn="just">
              <a:buFont typeface="Wingdings" pitchFamily="2" charset="2"/>
              <a:buChar char="ü"/>
            </a:pPr>
            <a:endParaRPr lang="es-ES" sz="2000" dirty="0"/>
          </a:p>
          <a:p>
            <a:pPr marL="342900" indent="-342900" algn="just">
              <a:buFont typeface="Wingdings" pitchFamily="2" charset="2"/>
              <a:buChar char="ü"/>
            </a:pPr>
            <a:r>
              <a:rPr lang="es-ES" sz="2000" b="1" dirty="0"/>
              <a:t>Diferentes normas probatorias </a:t>
            </a:r>
          </a:p>
          <a:p>
            <a:pPr marL="800100" lvl="1" indent="-342900" algn="just">
              <a:buFont typeface="Wingdings" pitchFamily="2" charset="2"/>
              <a:buChar char="ü"/>
            </a:pPr>
            <a:r>
              <a:rPr lang="es-ES" sz="2000" dirty="0"/>
              <a:t>Las normas probatorias varían de un país a otro</a:t>
            </a:r>
          </a:p>
          <a:p>
            <a:pPr marL="800100" lvl="1" indent="-342900" algn="just">
              <a:buFont typeface="Wingdings" pitchFamily="2" charset="2"/>
              <a:buChar char="ü"/>
            </a:pPr>
            <a:r>
              <a:rPr lang="es-ES" sz="2000" dirty="0"/>
              <a:t>Por ejemplo, en algunos países con ordenamientos jurídicos islámicos, el valor probatorio del testimonio de una mujer puede ser menor que el de un hombre</a:t>
            </a:r>
          </a:p>
          <a:p>
            <a:pPr marL="800100" lvl="1" indent="-342900" algn="just">
              <a:buFont typeface="Wingdings" pitchFamily="2" charset="2"/>
              <a:buChar char="ü"/>
            </a:pPr>
            <a:endParaRPr lang="es-ES" sz="2000" dirty="0"/>
          </a:p>
          <a:p>
            <a:pPr marL="342900" indent="-342900" algn="just">
              <a:buFont typeface="Wingdings" pitchFamily="2" charset="2"/>
              <a:buChar char="ü"/>
            </a:pPr>
            <a:r>
              <a:rPr lang="es-ES" sz="2000" b="1" dirty="0"/>
              <a:t>Requisitos del debido procedimiento legal </a:t>
            </a:r>
          </a:p>
          <a:p>
            <a:pPr marL="800100" lvl="1" indent="-342900" algn="just">
              <a:buFont typeface="Wingdings" pitchFamily="2" charset="2"/>
              <a:buChar char="ü"/>
            </a:pPr>
            <a:r>
              <a:rPr lang="es-ES" sz="2000" dirty="0"/>
              <a:t>Los países tienen diferentes requisitos constitucionales y de debido procedimiento legal para la obtención de pruebas </a:t>
            </a:r>
          </a:p>
          <a:p>
            <a:pPr marL="800100" lvl="1" indent="-342900" algn="just">
              <a:buFont typeface="Wingdings" pitchFamily="2" charset="2"/>
              <a:buChar char="ü"/>
            </a:pPr>
            <a:r>
              <a:rPr lang="es-ES" sz="2000" dirty="0"/>
              <a:t>Si las pruebas no se obtienen de acuerdo con estos requisitos, es posible que no sean admisibles a nivel local.</a:t>
            </a:r>
          </a:p>
        </p:txBody>
      </p:sp>
    </p:spTree>
    <p:extLst>
      <p:ext uri="{BB962C8B-B14F-4D97-AF65-F5344CB8AC3E}">
        <p14:creationId xmlns:p14="http://schemas.microsoft.com/office/powerpoint/2010/main" val="20094753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26</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26</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s-ES" sz="3200" b="1" dirty="0"/>
              <a:t>El desafío de las distintas tradiciones jurídicas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296562" y="1041959"/>
            <a:ext cx="8132770" cy="5509200"/>
          </a:xfrm>
          <a:prstGeom prst="rect">
            <a:avLst/>
          </a:prstGeom>
        </p:spPr>
        <p:txBody>
          <a:bodyPr wrap="square">
            <a:spAutoFit/>
          </a:bodyPr>
          <a:lstStyle/>
          <a:p>
            <a:pPr marL="342900" indent="-342900" algn="just">
              <a:buFont typeface="Wingdings" pitchFamily="2" charset="2"/>
              <a:buChar char="ü"/>
            </a:pPr>
            <a:r>
              <a:rPr lang="es-ES" altLang="en-US" sz="2200" b="1" dirty="0"/>
              <a:t>Ejemplo ilustrativo del desafío que supone la existencia de diferentes requisitos del debido procedimiento legal:</a:t>
            </a:r>
          </a:p>
          <a:p>
            <a:pPr marL="342900" indent="-342900" algn="just">
              <a:buFont typeface="Wingdings" pitchFamily="2" charset="2"/>
              <a:buChar char="ü"/>
            </a:pPr>
            <a:endParaRPr lang="es-ES" altLang="en-US" sz="2200" b="1" dirty="0">
              <a:ea typeface="Verdana" panose="020B0604030504040204" pitchFamily="34" charset="0"/>
              <a:cs typeface="Arial" panose="020B0604020202020204" pitchFamily="34" charset="0"/>
            </a:endParaRPr>
          </a:p>
          <a:p>
            <a:pPr algn="just"/>
            <a:r>
              <a:rPr lang="es-ES" altLang="en-US" sz="2200" dirty="0"/>
              <a:t>La India solicita al Reino Unido que realice un registro en un lugar de la India donde se encuentra un sistema informático </a:t>
            </a:r>
          </a:p>
          <a:p>
            <a:pPr algn="just"/>
            <a:endParaRPr lang="es-ES" altLang="en-US" sz="2200" dirty="0">
              <a:ea typeface="Verdana" panose="020B0604030504040204" pitchFamily="34" charset="0"/>
              <a:cs typeface="Arial" panose="020B0604020202020204" pitchFamily="34" charset="0"/>
            </a:endParaRPr>
          </a:p>
          <a:p>
            <a:pPr algn="just"/>
            <a:r>
              <a:rPr lang="es-ES" altLang="en-US" sz="2200" dirty="0"/>
              <a:t>La ley india exige que todos los registros de un lugar se hagan en presencia de dos testigos independientes y respetables </a:t>
            </a:r>
          </a:p>
          <a:p>
            <a:pPr algn="just"/>
            <a:endParaRPr lang="es-ES" altLang="en-US" sz="2200" dirty="0">
              <a:ea typeface="Verdana" panose="020B0604030504040204" pitchFamily="34" charset="0"/>
              <a:cs typeface="Arial" panose="020B0604020202020204" pitchFamily="34" charset="0"/>
            </a:endParaRPr>
          </a:p>
          <a:p>
            <a:pPr algn="just"/>
            <a:r>
              <a:rPr lang="es-ES" altLang="en-US" sz="2200" dirty="0"/>
              <a:t>La ley del Reino Unido no contempla este requisito </a:t>
            </a:r>
          </a:p>
          <a:p>
            <a:pPr algn="just"/>
            <a:endParaRPr lang="es-ES" altLang="en-US" sz="2200" dirty="0">
              <a:ea typeface="Verdana" panose="020B0604030504040204" pitchFamily="34" charset="0"/>
              <a:cs typeface="Arial" panose="020B0604020202020204" pitchFamily="34" charset="0"/>
            </a:endParaRPr>
          </a:p>
          <a:p>
            <a:pPr algn="just"/>
            <a:r>
              <a:rPr lang="es-ES" altLang="en-US" sz="2200" dirty="0"/>
              <a:t>El Reino Unido lleva a cabo la confiscación de acuerdo con su derecho interno en ausencia de dos testigos independientes </a:t>
            </a:r>
          </a:p>
          <a:p>
            <a:pPr algn="just"/>
            <a:endParaRPr lang="es-ES" altLang="en-US" sz="2200" dirty="0">
              <a:ea typeface="Verdana" panose="020B0604030504040204" pitchFamily="34" charset="0"/>
              <a:cs typeface="Arial" panose="020B0604020202020204" pitchFamily="34" charset="0"/>
            </a:endParaRPr>
          </a:p>
          <a:p>
            <a:pPr algn="just"/>
            <a:r>
              <a:rPr lang="es-ES" altLang="en-US" sz="2200" dirty="0"/>
              <a:t>Un juez de la India declara inadmisibles las pruebas obtenidas de un sistema informático en el Reino Unido </a:t>
            </a:r>
          </a:p>
        </p:txBody>
      </p:sp>
      <p:sp>
        <p:nvSpPr>
          <p:cNvPr id="5" name="Arrow: Down 4">
            <a:extLst>
              <a:ext uri="{FF2B5EF4-FFF2-40B4-BE49-F238E27FC236}">
                <a16:creationId xmlns:a16="http://schemas.microsoft.com/office/drawing/2014/main" id="{BCE4D970-D44D-4661-B203-CDA1B09B8E80}"/>
              </a:ext>
            </a:extLst>
          </p:cNvPr>
          <p:cNvSpPr/>
          <p:nvPr/>
        </p:nvSpPr>
        <p:spPr>
          <a:xfrm>
            <a:off x="8412882" y="2071973"/>
            <a:ext cx="593124" cy="49427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PK"/>
          </a:p>
        </p:txBody>
      </p:sp>
      <p:sp>
        <p:nvSpPr>
          <p:cNvPr id="6" name="Arrow: Down 5">
            <a:extLst>
              <a:ext uri="{FF2B5EF4-FFF2-40B4-BE49-F238E27FC236}">
                <a16:creationId xmlns:a16="http://schemas.microsoft.com/office/drawing/2014/main" id="{359ACB81-576C-4777-A883-CCC83CE5F2CB}"/>
              </a:ext>
            </a:extLst>
          </p:cNvPr>
          <p:cNvSpPr/>
          <p:nvPr/>
        </p:nvSpPr>
        <p:spPr>
          <a:xfrm>
            <a:off x="8429332" y="3229430"/>
            <a:ext cx="593124" cy="49427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PK"/>
          </a:p>
        </p:txBody>
      </p:sp>
      <p:sp>
        <p:nvSpPr>
          <p:cNvPr id="8" name="Arrow: Down 7">
            <a:extLst>
              <a:ext uri="{FF2B5EF4-FFF2-40B4-BE49-F238E27FC236}">
                <a16:creationId xmlns:a16="http://schemas.microsoft.com/office/drawing/2014/main" id="{897B8D47-AAF0-43BE-B721-8759B65EEDD7}"/>
              </a:ext>
            </a:extLst>
          </p:cNvPr>
          <p:cNvSpPr/>
          <p:nvPr/>
        </p:nvSpPr>
        <p:spPr>
          <a:xfrm>
            <a:off x="8433621" y="4373760"/>
            <a:ext cx="593124" cy="49427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PK"/>
          </a:p>
        </p:txBody>
      </p:sp>
      <p:sp>
        <p:nvSpPr>
          <p:cNvPr id="9" name="Arrow: Down 8">
            <a:extLst>
              <a:ext uri="{FF2B5EF4-FFF2-40B4-BE49-F238E27FC236}">
                <a16:creationId xmlns:a16="http://schemas.microsoft.com/office/drawing/2014/main" id="{98AEFB3E-8969-4166-8053-85095B1A6A53}"/>
              </a:ext>
            </a:extLst>
          </p:cNvPr>
          <p:cNvSpPr/>
          <p:nvPr/>
        </p:nvSpPr>
        <p:spPr>
          <a:xfrm>
            <a:off x="8433621" y="5497341"/>
            <a:ext cx="593124" cy="49427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PK"/>
          </a:p>
        </p:txBody>
      </p:sp>
    </p:spTree>
    <p:extLst>
      <p:ext uri="{BB962C8B-B14F-4D97-AF65-F5344CB8AC3E}">
        <p14:creationId xmlns:p14="http://schemas.microsoft.com/office/powerpoint/2010/main" val="7241942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27</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27</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s-ES" sz="3200" b="1" dirty="0"/>
              <a:t>El desafío de las distintas tradiciones jurídicas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1128583"/>
            <a:ext cx="8900912" cy="4955203"/>
          </a:xfrm>
          <a:prstGeom prst="rect">
            <a:avLst/>
          </a:prstGeom>
        </p:spPr>
        <p:txBody>
          <a:bodyPr wrap="square">
            <a:spAutoFit/>
          </a:bodyPr>
          <a:lstStyle/>
          <a:p>
            <a:pPr algn="ctr">
              <a:defRPr/>
            </a:pPr>
            <a:r>
              <a:rPr lang="es-ES" altLang="en-US" sz="2800" b="1" dirty="0"/>
              <a:t>¿La solución? </a:t>
            </a:r>
          </a:p>
          <a:p>
            <a:pPr algn="ctr">
              <a:defRPr/>
            </a:pPr>
            <a:endParaRPr lang="es-ES" altLang="en-US" sz="2800" dirty="0">
              <a:ea typeface="Verdana" panose="020B0604030504040204" pitchFamily="34" charset="0"/>
              <a:cs typeface="Arial" panose="020B0604020202020204" pitchFamily="34" charset="0"/>
            </a:endParaRPr>
          </a:p>
          <a:p>
            <a:pPr algn="ctr">
              <a:defRPr/>
            </a:pPr>
            <a:r>
              <a:rPr lang="es-ES" altLang="en-US" sz="2000" dirty="0"/>
              <a:t>Sensibilizar y educar sobre otros ordenamientos jurídicos para reducir los malentendidos</a:t>
            </a:r>
          </a:p>
          <a:p>
            <a:pPr algn="ctr">
              <a:defRPr/>
            </a:pPr>
            <a:endParaRPr lang="es-ES" altLang="en-US" sz="2000" dirty="0">
              <a:ea typeface="Verdana" panose="020B0604030504040204" pitchFamily="34" charset="0"/>
              <a:cs typeface="Arial" panose="020B0604020202020204" pitchFamily="34" charset="0"/>
            </a:endParaRPr>
          </a:p>
          <a:p>
            <a:pPr algn="ctr">
              <a:defRPr/>
            </a:pPr>
            <a:r>
              <a:rPr lang="es-ES" altLang="en-US" sz="2000" dirty="0"/>
              <a:t>Especificar claramente en las solicitudes cualquier requisito jurídico de la parte requirente</a:t>
            </a:r>
          </a:p>
          <a:p>
            <a:pPr algn="ctr">
              <a:defRPr/>
            </a:pPr>
            <a:endParaRPr lang="es-ES" altLang="en-US" sz="2000" dirty="0">
              <a:ea typeface="Verdana" panose="020B0604030504040204" pitchFamily="34" charset="0"/>
              <a:cs typeface="Arial" panose="020B0604020202020204" pitchFamily="34" charset="0"/>
            </a:endParaRPr>
          </a:p>
          <a:p>
            <a:pPr algn="ctr">
              <a:defRPr/>
            </a:pPr>
            <a:r>
              <a:rPr lang="es-ES" altLang="en-US" sz="2000" dirty="0"/>
              <a:t>Mejorar la coordinación con las autoridades centrales respectivas para alinear los requisitos</a:t>
            </a:r>
          </a:p>
          <a:p>
            <a:pPr algn="ctr">
              <a:defRPr/>
            </a:pPr>
            <a:endParaRPr lang="es-ES" altLang="en-US" sz="2000" dirty="0">
              <a:ea typeface="Verdana" panose="020B0604030504040204" pitchFamily="34" charset="0"/>
              <a:cs typeface="Arial" panose="020B0604020202020204" pitchFamily="34" charset="0"/>
            </a:endParaRPr>
          </a:p>
          <a:p>
            <a:pPr algn="ctr">
              <a:defRPr/>
            </a:pPr>
            <a:r>
              <a:rPr lang="es-ES" altLang="en-US" sz="2000" dirty="0"/>
              <a:t>Legislación armonizada</a:t>
            </a:r>
          </a:p>
          <a:p>
            <a:pPr algn="ctr">
              <a:defRPr/>
            </a:pPr>
            <a:endParaRPr lang="es-ES" altLang="en-US" sz="2000" dirty="0">
              <a:ea typeface="Verdana" panose="020B0604030504040204" pitchFamily="34" charset="0"/>
              <a:cs typeface="Arial" panose="020B0604020202020204" pitchFamily="34" charset="0"/>
            </a:endParaRPr>
          </a:p>
          <a:p>
            <a:pPr algn="ctr">
              <a:defRPr/>
            </a:pPr>
            <a:r>
              <a:rPr lang="es-ES" altLang="en-US" sz="2000" dirty="0"/>
              <a:t>Revisar los manuales/directrices de los tratados de asistencia jurídica mutua disponibles</a:t>
            </a:r>
          </a:p>
        </p:txBody>
      </p:sp>
    </p:spTree>
    <p:extLst>
      <p:ext uri="{BB962C8B-B14F-4D97-AF65-F5344CB8AC3E}">
        <p14:creationId xmlns:p14="http://schemas.microsoft.com/office/powerpoint/2010/main" val="140169178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28</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28</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s-ES" sz="3200" b="1" dirty="0"/>
              <a:t>El desafío de las distintas tradiciones jurídicas</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88522" y="753762"/>
            <a:ext cx="8933934" cy="5693866"/>
          </a:xfrm>
          <a:prstGeom prst="rect">
            <a:avLst/>
          </a:prstGeom>
        </p:spPr>
        <p:txBody>
          <a:bodyPr wrap="square">
            <a:spAutoFit/>
          </a:bodyPr>
          <a:lstStyle/>
          <a:p>
            <a:pPr algn="ctr">
              <a:defRPr/>
            </a:pPr>
            <a:r>
              <a:rPr lang="es-ES" altLang="en-US" sz="2800" b="1" dirty="0"/>
              <a:t>¿Otra solución? </a:t>
            </a:r>
          </a:p>
          <a:p>
            <a:pPr algn="ctr">
              <a:defRPr/>
            </a:pPr>
            <a:endParaRPr lang="es-ES" altLang="en-US" sz="2800" dirty="0">
              <a:ea typeface="Verdana" panose="020B0604030504040204" pitchFamily="34" charset="0"/>
              <a:cs typeface="Arial" panose="020B0604020202020204" pitchFamily="34" charset="0"/>
            </a:endParaRPr>
          </a:p>
          <a:p>
            <a:pPr algn="ctr">
              <a:defRPr/>
            </a:pPr>
            <a:r>
              <a:rPr lang="es-ES" altLang="en-US" sz="2800" dirty="0"/>
              <a:t>Utilizar la Red 24/7 para buscar asesoramiento jurídico sobre los requisitos de la legislación local</a:t>
            </a:r>
          </a:p>
          <a:p>
            <a:pPr algn="ctr">
              <a:defRPr/>
            </a:pPr>
            <a:endParaRPr lang="es-ES" altLang="en-US" sz="2800" dirty="0">
              <a:ea typeface="Verdana" panose="020B0604030504040204" pitchFamily="34" charset="0"/>
              <a:cs typeface="Arial" panose="020B0604020202020204" pitchFamily="34" charset="0"/>
            </a:endParaRPr>
          </a:p>
          <a:p>
            <a:pPr lvl="1" algn="just">
              <a:defRPr/>
            </a:pPr>
            <a:r>
              <a:rPr lang="es-ES" altLang="en-US" sz="2800" i="1" dirty="0"/>
              <a:t>“</a:t>
            </a:r>
            <a:r>
              <a:rPr lang="es-ES" altLang="en-US" sz="2800" b="1" i="1" dirty="0"/>
              <a:t>Artículo 35 – Red 24/7 </a:t>
            </a:r>
          </a:p>
          <a:p>
            <a:pPr lvl="1" algn="just">
              <a:defRPr/>
            </a:pPr>
            <a:r>
              <a:rPr lang="es-ES" altLang="en-US" sz="2800" i="1" dirty="0"/>
              <a:t>1 Cada Parte designará un punto de contacto localizable las 24 horas del día, siete días a la semana, con el fin de garantizar … las medidas siguientes:</a:t>
            </a:r>
          </a:p>
          <a:p>
            <a:pPr lvl="1" algn="just">
              <a:defRPr/>
            </a:pPr>
            <a:r>
              <a:rPr lang="es-ES" altLang="en-US" sz="2800" i="1" dirty="0"/>
              <a:t>c la obtención de pruebas, el </a:t>
            </a:r>
            <a:r>
              <a:rPr lang="es-ES" altLang="en-US" sz="2800" b="1" i="1" dirty="0">
                <a:solidFill>
                  <a:srgbClr val="FF0000"/>
                </a:solidFill>
              </a:rPr>
              <a:t>suministro de información de carácter jurídico</a:t>
            </a:r>
            <a:r>
              <a:rPr lang="es-ES" altLang="en-US" sz="2800" i="1" dirty="0"/>
              <a:t> y localización de sospechosos”.</a:t>
            </a:r>
            <a:endParaRPr lang="es-ES" altLang="en-US" sz="2800" i="1"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331163842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29</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29</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solidFill>
                  <a:schemeClr val="bg1"/>
                </a:solidFill>
              </a:rPr>
              <a:t>Curso Judicial Especializado sobre </a:t>
            </a:r>
          </a:p>
          <a:p>
            <a:pPr algn="r"/>
            <a:r>
              <a:rPr lang="es-ES" sz="3200" b="1" dirty="0">
                <a:solidFill>
                  <a:schemeClr val="bg1"/>
                </a:solidFill>
              </a:rPr>
              <a:t>Cooperación Internacional</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150080"/>
            <a:ext cx="8525021" cy="880241"/>
          </a:xfrm>
          <a:prstGeom prst="rect">
            <a:avLst/>
          </a:prstGeom>
        </p:spPr>
        <p:txBody>
          <a:bodyPr wrap="square">
            <a:spAutoFit/>
          </a:bodyPr>
          <a:lstStyle/>
          <a:p>
            <a:pPr algn="ctr" eaLnBrk="1" hangingPunct="1">
              <a:lnSpc>
                <a:spcPct val="80000"/>
              </a:lnSpc>
            </a:pPr>
            <a:br/>
            <a:r>
              <a:rPr lang="es-ES" sz="3200" b="1" dirty="0"/>
              <a:t>Desafío de la atribución</a:t>
            </a:r>
            <a:endParaRPr lang="es-ES" sz="3200" dirty="0"/>
          </a:p>
        </p:txBody>
      </p:sp>
      <p:grpSp>
        <p:nvGrpSpPr>
          <p:cNvPr id="12" name="Group 11">
            <a:extLst>
              <a:ext uri="{FF2B5EF4-FFF2-40B4-BE49-F238E27FC236}">
                <a16:creationId xmlns:a16="http://schemas.microsoft.com/office/drawing/2014/main" id="{CC933CB3-ACDF-4DE9-B3B6-4C2ED9D8EF36}"/>
              </a:ext>
            </a:extLst>
          </p:cNvPr>
          <p:cNvGrpSpPr/>
          <p:nvPr/>
        </p:nvGrpSpPr>
        <p:grpSpPr>
          <a:xfrm>
            <a:off x="2426594" y="4227357"/>
            <a:ext cx="6465886" cy="1900438"/>
            <a:chOff x="2426594" y="4696914"/>
            <a:chExt cx="6465886" cy="1900438"/>
          </a:xfrm>
        </p:grpSpPr>
        <p:sp>
          <p:nvSpPr>
            <p:cNvPr id="16" name="Rectangle 15">
              <a:extLst>
                <a:ext uri="{FF2B5EF4-FFF2-40B4-BE49-F238E27FC236}">
                  <a16:creationId xmlns:a16="http://schemas.microsoft.com/office/drawing/2014/main" id="{A7869902-8588-4872-8F98-009848DE1C6E}"/>
                </a:ext>
              </a:extLst>
            </p:cNvPr>
            <p:cNvSpPr/>
            <p:nvPr/>
          </p:nvSpPr>
          <p:spPr bwMode="auto">
            <a:xfrm>
              <a:off x="8676456" y="6453336"/>
              <a:ext cx="216024" cy="14401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en-GB" b="1">
                <a:solidFill>
                  <a:srgbClr val="000000"/>
                </a:solidFill>
              </a:endParaRPr>
            </a:p>
          </p:txBody>
        </p:sp>
        <p:pic>
          <p:nvPicPr>
            <p:cNvPr id="19" name="Picture 18">
              <a:extLst>
                <a:ext uri="{FF2B5EF4-FFF2-40B4-BE49-F238E27FC236}">
                  <a16:creationId xmlns:a16="http://schemas.microsoft.com/office/drawing/2014/main" id="{7DA92317-7AFF-4F97-B7A9-BADB09600179}"/>
                </a:ext>
              </a:extLst>
            </p:cNvPr>
            <p:cNvPicPr>
              <a:picLocks noChangeAspect="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3567748" y="5243723"/>
              <a:ext cx="805656" cy="339383"/>
            </a:xfrm>
            <a:prstGeom prst="rect">
              <a:avLst/>
            </a:prstGeom>
          </p:spPr>
        </p:pic>
        <p:pic>
          <p:nvPicPr>
            <p:cNvPr id="20" name="Picture 19">
              <a:extLst>
                <a:ext uri="{FF2B5EF4-FFF2-40B4-BE49-F238E27FC236}">
                  <a16:creationId xmlns:a16="http://schemas.microsoft.com/office/drawing/2014/main" id="{E324F911-B4C3-41C1-BA47-EFE15AE39933}"/>
                </a:ext>
              </a:extLst>
            </p:cNvPr>
            <p:cNvPicPr>
              <a:picLocks noChangeAspect="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4198303" y="5252731"/>
              <a:ext cx="805656" cy="339383"/>
            </a:xfrm>
            <a:prstGeom prst="rect">
              <a:avLst/>
            </a:prstGeom>
          </p:spPr>
        </p:pic>
        <p:pic>
          <p:nvPicPr>
            <p:cNvPr id="21" name="Picture 20">
              <a:extLst>
                <a:ext uri="{FF2B5EF4-FFF2-40B4-BE49-F238E27FC236}">
                  <a16:creationId xmlns:a16="http://schemas.microsoft.com/office/drawing/2014/main" id="{5906ADBD-FFC8-410D-A947-866EF13ECF4D}"/>
                </a:ext>
              </a:extLst>
            </p:cNvPr>
            <p:cNvPicPr>
              <a:picLocks noChangeAspect="1"/>
            </p:cNvPicPr>
            <p:nvPr/>
          </p:nvPicPr>
          <p:blipFill>
            <a:blip r:embed="rId4"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4799688" y="5252731"/>
              <a:ext cx="805656" cy="339383"/>
            </a:xfrm>
            <a:prstGeom prst="rect">
              <a:avLst/>
            </a:prstGeom>
          </p:spPr>
        </p:pic>
        <p:pic>
          <p:nvPicPr>
            <p:cNvPr id="22" name="Picture 21">
              <a:extLst>
                <a:ext uri="{FF2B5EF4-FFF2-40B4-BE49-F238E27FC236}">
                  <a16:creationId xmlns:a16="http://schemas.microsoft.com/office/drawing/2014/main" id="{5EEF1F26-11C3-4EC4-9A28-E22D5FDB6AE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26594" y="4696914"/>
              <a:ext cx="1428750" cy="1428750"/>
            </a:xfrm>
            <a:prstGeom prst="rect">
              <a:avLst/>
            </a:prstGeom>
          </p:spPr>
        </p:pic>
        <p:pic>
          <p:nvPicPr>
            <p:cNvPr id="23" name="Picture 22">
              <a:extLst>
                <a:ext uri="{FF2B5EF4-FFF2-40B4-BE49-F238E27FC236}">
                  <a16:creationId xmlns:a16="http://schemas.microsoft.com/office/drawing/2014/main" id="{DA0036EE-F083-489A-BC0D-FF686090732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475452" y="4737342"/>
              <a:ext cx="1347894" cy="1347894"/>
            </a:xfrm>
            <a:prstGeom prst="rect">
              <a:avLst/>
            </a:prstGeom>
          </p:spPr>
        </p:pic>
      </p:grpSp>
    </p:spTree>
    <p:extLst>
      <p:ext uri="{BB962C8B-B14F-4D97-AF65-F5344CB8AC3E}">
        <p14:creationId xmlns:p14="http://schemas.microsoft.com/office/powerpoint/2010/main" val="38864383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solidFill>
                  <a:schemeClr val="bg1"/>
                </a:solidFill>
              </a:rPr>
              <a:t>Curso Judicial Especializado sobre </a:t>
            </a:r>
          </a:p>
          <a:p>
            <a:pPr algn="r"/>
            <a:r>
              <a:rPr lang="es-ES" sz="3200" b="1" dirty="0">
                <a:solidFill>
                  <a:schemeClr val="bg1"/>
                </a:solidFill>
              </a:rPr>
              <a:t>Cooperación Internacional</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09489" y="2594925"/>
            <a:ext cx="8525021" cy="880241"/>
          </a:xfrm>
          <a:prstGeom prst="rect">
            <a:avLst/>
          </a:prstGeom>
        </p:spPr>
        <p:txBody>
          <a:bodyPr wrap="square">
            <a:spAutoFit/>
          </a:bodyPr>
          <a:lstStyle/>
          <a:p>
            <a:pPr algn="ctr" eaLnBrk="1" hangingPunct="1">
              <a:lnSpc>
                <a:spcPct val="80000"/>
              </a:lnSpc>
            </a:pPr>
            <a:br/>
            <a:r>
              <a:rPr lang="es-ES" sz="3200" b="1" dirty="0"/>
              <a:t>Desafío de la rapidez</a:t>
            </a:r>
            <a:endParaRPr lang="es-ES" sz="3200" dirty="0"/>
          </a:p>
        </p:txBody>
      </p:sp>
      <p:pic>
        <p:nvPicPr>
          <p:cNvPr id="6" name="Picture 5">
            <a:extLst>
              <a:ext uri="{FF2B5EF4-FFF2-40B4-BE49-F238E27FC236}">
                <a16:creationId xmlns:a16="http://schemas.microsoft.com/office/drawing/2014/main" id="{D8B6606F-A768-441C-B672-2EC79E8D6FB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28597" y="4267758"/>
            <a:ext cx="1886803" cy="1886803"/>
          </a:xfrm>
          <a:prstGeom prst="rect">
            <a:avLst/>
          </a:prstGeom>
        </p:spPr>
      </p:pic>
    </p:spTree>
    <p:extLst>
      <p:ext uri="{BB962C8B-B14F-4D97-AF65-F5344CB8AC3E}">
        <p14:creationId xmlns:p14="http://schemas.microsoft.com/office/powerpoint/2010/main" val="20641575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30</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30</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s-ES" sz="3200" b="1" dirty="0"/>
              <a:t>Desafío de la atribución</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952123"/>
            <a:ext cx="8900912" cy="4708981"/>
          </a:xfrm>
          <a:prstGeom prst="rect">
            <a:avLst/>
          </a:prstGeom>
        </p:spPr>
        <p:txBody>
          <a:bodyPr wrap="square">
            <a:spAutoFit/>
          </a:bodyPr>
          <a:lstStyle/>
          <a:p>
            <a:pPr marL="342900" indent="-342900">
              <a:buFont typeface="Wingdings" pitchFamily="2" charset="2"/>
              <a:buChar char="Ø"/>
              <a:defRPr/>
            </a:pPr>
            <a:endParaRPr lang="es-ES"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s-ES"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s-ES" altLang="en-US" sz="2800" b="1" dirty="0">
              <a:ea typeface="Verdana" panose="020B0604030504040204" pitchFamily="34" charset="0"/>
              <a:cs typeface="Arial" panose="020B0604020202020204" pitchFamily="34" charset="0"/>
            </a:endParaRPr>
          </a:p>
          <a:p>
            <a:pPr algn="ctr">
              <a:defRPr/>
            </a:pPr>
            <a:r>
              <a:rPr lang="es-ES" altLang="en-US" sz="2800" b="1" dirty="0"/>
              <a:t>¿El desafío? </a:t>
            </a:r>
          </a:p>
          <a:p>
            <a:pPr marL="342900" indent="-342900">
              <a:buFont typeface="Wingdings" pitchFamily="2" charset="2"/>
              <a:buChar char="Ø"/>
              <a:defRPr/>
            </a:pPr>
            <a:endParaRPr lang="es-ES" altLang="en-US" sz="2800" b="1" dirty="0">
              <a:ea typeface="Verdana" panose="020B0604030504040204" pitchFamily="34" charset="0"/>
              <a:cs typeface="Arial" panose="020B0604020202020204" pitchFamily="34" charset="0"/>
            </a:endParaRPr>
          </a:p>
          <a:p>
            <a:pPr algn="ctr">
              <a:defRPr/>
            </a:pPr>
            <a:r>
              <a:rPr lang="es-ES" altLang="en-US" sz="2800" dirty="0"/>
              <a:t>Necesidad de vincular al sospechoso con un dispositivo concreto en el momento pertinente con el estándar de prueba de su tribunal (por ejemplo, más allá de toda duda razonable) </a:t>
            </a:r>
          </a:p>
          <a:p>
            <a:pPr algn="ctr">
              <a:defRPr/>
            </a:pPr>
            <a:endParaRPr lang="es-ES" altLang="en-US" sz="2400" dirty="0">
              <a:ea typeface="Verdana" panose="020B0604030504040204" pitchFamily="34" charset="0"/>
              <a:cs typeface="Arial" panose="020B0604020202020204" pitchFamily="34" charset="0"/>
            </a:endParaRPr>
          </a:p>
          <a:p>
            <a:pPr algn="ctr">
              <a:defRPr/>
            </a:pPr>
            <a:r>
              <a:rPr lang="es-ES" altLang="en-US" sz="2400" dirty="0"/>
              <a:t>(aspectos internacionales de la identificación de un sospechoso)</a:t>
            </a:r>
            <a:endParaRPr lang="es-ES" altLang="en-US" sz="2400" dirty="0">
              <a:ea typeface="Verdana" panose="020B0604030504040204" pitchFamily="34" charset="0"/>
              <a:cs typeface="Arial" panose="020B0604020202020204" pitchFamily="34" charset="0"/>
            </a:endParaRPr>
          </a:p>
          <a:p>
            <a:pPr algn="ctr">
              <a:defRPr/>
            </a:pPr>
            <a:endParaRPr lang="es-ES" altLang="en-US" sz="2800" dirty="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163224578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31</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31</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s-ES" sz="3200" b="1" dirty="0"/>
              <a:t>Desafío de la atribución</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04513" y="1212314"/>
            <a:ext cx="8427927" cy="3477875"/>
          </a:xfrm>
          <a:prstGeom prst="rect">
            <a:avLst/>
          </a:prstGeom>
        </p:spPr>
        <p:txBody>
          <a:bodyPr wrap="square">
            <a:spAutoFit/>
          </a:bodyPr>
          <a:lstStyle/>
          <a:p>
            <a:pPr marL="342900" indent="-342900" algn="just">
              <a:buFont typeface="Wingdings" pitchFamily="2" charset="2"/>
              <a:buChar char="ü"/>
              <a:defRPr/>
            </a:pPr>
            <a:r>
              <a:rPr lang="es-ES" altLang="en-US" sz="2200" dirty="0"/>
              <a:t>Posibles fuentes internacionales:</a:t>
            </a:r>
          </a:p>
          <a:p>
            <a:pPr algn="just">
              <a:defRPr/>
            </a:pPr>
            <a:endParaRPr lang="es-ES" altLang="en-US" sz="2200" dirty="0">
              <a:ea typeface="Verdana" panose="020B0604030504040204" pitchFamily="34" charset="0"/>
              <a:cs typeface="Arial" panose="020B0604020202020204" pitchFamily="34" charset="0"/>
            </a:endParaRPr>
          </a:p>
          <a:p>
            <a:pPr marL="342900" indent="-342900" algn="just">
              <a:buFont typeface="Arial" panose="020B0604020202020204" pitchFamily="34" charset="0"/>
              <a:buChar char="•"/>
              <a:defRPr/>
            </a:pPr>
            <a:r>
              <a:rPr lang="es-ES" altLang="en-US" sz="2200" dirty="0"/>
              <a:t>Registros de servidores web</a:t>
            </a:r>
          </a:p>
          <a:p>
            <a:pPr marL="342900" indent="-342900" algn="just">
              <a:buFont typeface="Arial" panose="020B0604020202020204" pitchFamily="34" charset="0"/>
              <a:buChar char="•"/>
              <a:defRPr/>
            </a:pPr>
            <a:r>
              <a:rPr lang="es-ES" altLang="en-US" sz="2200" dirty="0"/>
              <a:t>Credenciales de inicio de sesión personales utilizadas para acceder a las cuentas (por ejemplo, correo electrónico, chat)</a:t>
            </a:r>
          </a:p>
          <a:p>
            <a:pPr marL="342900" indent="-342900" algn="just">
              <a:buFont typeface="Arial" panose="020B0604020202020204" pitchFamily="34" charset="0"/>
              <a:buChar char="•"/>
              <a:defRPr/>
            </a:pPr>
            <a:r>
              <a:rPr lang="es-ES" altLang="en-US" sz="2200" dirty="0"/>
              <a:t>Afiliación a las redes sociales</a:t>
            </a:r>
          </a:p>
          <a:p>
            <a:pPr marL="342900" indent="-342900" algn="just">
              <a:buFont typeface="Arial" panose="020B0604020202020204" pitchFamily="34" charset="0"/>
              <a:buChar char="•"/>
              <a:defRPr/>
            </a:pPr>
            <a:r>
              <a:rPr lang="es-ES" altLang="en-US" sz="2200" dirty="0"/>
              <a:t>Tipo y naturaleza de las publicaciones en las redes sociales</a:t>
            </a:r>
          </a:p>
          <a:p>
            <a:pPr marL="342900" indent="-342900" algn="just">
              <a:buFont typeface="Arial" panose="020B0604020202020204" pitchFamily="34" charset="0"/>
              <a:buChar char="•"/>
              <a:defRPr/>
            </a:pPr>
            <a:r>
              <a:rPr lang="es-ES" altLang="en-US" sz="2200" dirty="0"/>
              <a:t>Suscripciones a servicios de Internet/Nube</a:t>
            </a:r>
          </a:p>
          <a:p>
            <a:pPr marL="342900" indent="-342900" algn="just">
              <a:buFont typeface="Arial" panose="020B0604020202020204" pitchFamily="34" charset="0"/>
              <a:buChar char="•"/>
              <a:defRPr/>
            </a:pPr>
            <a:r>
              <a:rPr lang="es-ES" altLang="en-US" sz="2200" dirty="0"/>
              <a:t>Programas en el dispositivo personal</a:t>
            </a:r>
            <a:endParaRPr lang="es-ES" altLang="en-US" sz="2200" dirty="0">
              <a:cs typeface="Arial" panose="020B0604020202020204" pitchFamily="34" charset="0"/>
            </a:endParaRPr>
          </a:p>
          <a:p>
            <a:pPr algn="just">
              <a:defRPr/>
            </a:pPr>
            <a:endParaRPr lang="es-ES" altLang="en-US" sz="2200" dirty="0">
              <a:ea typeface="Verdana" panose="020B060403050404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56B72B8A-EFD3-4B16-8160-86C93A2B85A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13655" y="4207269"/>
            <a:ext cx="2916689" cy="2527797"/>
          </a:xfrm>
          <a:prstGeom prst="rect">
            <a:avLst/>
          </a:prstGeom>
          <a:noFill/>
        </p:spPr>
      </p:pic>
    </p:spTree>
    <p:extLst>
      <p:ext uri="{BB962C8B-B14F-4D97-AF65-F5344CB8AC3E}">
        <p14:creationId xmlns:p14="http://schemas.microsoft.com/office/powerpoint/2010/main" val="287107593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8347" y="894204"/>
            <a:ext cx="8282734" cy="59450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b="1" dirty="0">
                <a:solidFill>
                  <a:schemeClr val="tx1"/>
                </a:solidFill>
                <a:latin typeface="Arial" panose="020B0604020202020204" pitchFamily="34" charset="0"/>
              </a:rPr>
              <a:t>martes, 15 de diciembre de 2015</a:t>
            </a:r>
          </a:p>
          <a:p>
            <a:pPr algn="ctr"/>
            <a:r>
              <a:rPr lang="es-ES" sz="2800" b="1" dirty="0">
                <a:solidFill>
                  <a:schemeClr val="tx1"/>
                </a:solidFill>
                <a:latin typeface="Arial" panose="020B0604020202020204" pitchFamily="34" charset="0"/>
              </a:rPr>
              <a:t>Varios colegios de Los Ángeles y Nueva York recibieron amenazas de bomba</a:t>
            </a:r>
          </a:p>
          <a:p>
            <a:pPr algn="ctr"/>
            <a:endParaRPr lang="es-ES" sz="28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es-ES" sz="2800" b="1" dirty="0">
                <a:solidFill>
                  <a:schemeClr val="tx1"/>
                </a:solidFill>
                <a:latin typeface="Arial" panose="020B0604020202020204" pitchFamily="34" charset="0"/>
              </a:rPr>
              <a:t>Dirección de correo electrónico del remitente: </a:t>
            </a:r>
          </a:p>
          <a:p>
            <a:pPr algn="ctr"/>
            <a:endParaRPr lang="es-ES" sz="10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es-ES" sz="3600" b="1" dirty="0">
                <a:solidFill>
                  <a:schemeClr val="tx1"/>
                </a:solidFill>
                <a:latin typeface="Arial" panose="020B0604020202020204" pitchFamily="34" charset="0"/>
              </a:rPr>
              <a:t>madbomber@cock.li </a:t>
            </a:r>
          </a:p>
          <a:p>
            <a:pPr algn="ctr"/>
            <a:endParaRPr lang="es-ES" sz="10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es-ES" sz="2800" b="1" dirty="0">
                <a:solidFill>
                  <a:schemeClr val="tx1"/>
                </a:solidFill>
                <a:latin typeface="Arial" panose="020B0604020202020204" pitchFamily="34" charset="0"/>
              </a:rPr>
              <a:t> .li = Lichtenstein</a:t>
            </a:r>
          </a:p>
          <a:p>
            <a:pPr algn="ctr"/>
            <a:endParaRPr lang="es-ES" sz="28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es-ES" sz="2800" b="1" dirty="0">
                <a:solidFill>
                  <a:schemeClr val="tx1"/>
                </a:solidFill>
                <a:latin typeface="Arial" panose="020B0604020202020204" pitchFamily="34" charset="0"/>
              </a:rPr>
              <a:t>Empresa de alojamiento de correo electrónico propiedad de un ciudadano estadounidense residente en Rumanía</a:t>
            </a:r>
          </a:p>
          <a:p>
            <a:pPr algn="ctr"/>
            <a:endParaRPr lang="es-ES" sz="1400" b="1" dirty="0">
              <a:solidFill>
                <a:schemeClr val="tx1"/>
              </a:solidFill>
              <a:latin typeface="Arial" panose="020B0604020202020204" pitchFamily="34" charset="0"/>
              <a:ea typeface="Verdana" panose="020B0604030504040204" pitchFamily="34" charset="0"/>
              <a:cs typeface="Arial" panose="020B0604020202020204" pitchFamily="34" charset="0"/>
            </a:endParaRPr>
          </a:p>
          <a:p>
            <a:pPr algn="ctr"/>
            <a:r>
              <a:rPr lang="es-ES" sz="2800" b="1" dirty="0">
                <a:solidFill>
                  <a:schemeClr val="tx1"/>
                </a:solidFill>
                <a:latin typeface="Arial" panose="020B0604020202020204" pitchFamily="34" charset="0"/>
              </a:rPr>
              <a:t>Dirección IP ubicada en Fráncfort</a:t>
            </a:r>
          </a:p>
          <a:p>
            <a:pPr algn="ctr"/>
            <a:endParaRPr lang="es-ES" sz="2800" b="1" dirty="0">
              <a:solidFill>
                <a:schemeClr val="tx1"/>
              </a:solidFill>
              <a:latin typeface="Arial" panose="020B0604020202020204" pitchFamily="34" charset="0"/>
              <a:ea typeface="Verdana" panose="020B0604030504040204" pitchFamily="34" charset="0"/>
              <a:cs typeface="Arial" panose="020B0604020202020204" pitchFamily="34" charset="0"/>
            </a:endParaRPr>
          </a:p>
        </p:txBody>
      </p:sp>
      <p:sp>
        <p:nvSpPr>
          <p:cNvPr id="3" name="Rounded Rectangle 2"/>
          <p:cNvSpPr/>
          <p:nvPr/>
        </p:nvSpPr>
        <p:spPr bwMode="auto">
          <a:xfrm>
            <a:off x="1810557" y="3113904"/>
            <a:ext cx="5470634" cy="630194"/>
          </a:xfrm>
          <a:prstGeom prst="roundRect">
            <a:avLst>
              <a:gd name="adj" fmla="val 32576"/>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a:ln>
                <a:noFill/>
              </a:ln>
              <a:solidFill>
                <a:schemeClr val="tx1"/>
              </a:solidFill>
              <a:effectLst/>
              <a:cs typeface="Arial" panose="020B0604020202020204" pitchFamily="34" charset="0"/>
            </a:endParaRPr>
          </a:p>
        </p:txBody>
      </p:sp>
      <p:sp>
        <p:nvSpPr>
          <p:cNvPr id="4" name="Rectangle 3">
            <a:extLst>
              <a:ext uri="{FF2B5EF4-FFF2-40B4-BE49-F238E27FC236}">
                <a16:creationId xmlns:a16="http://schemas.microsoft.com/office/drawing/2014/main" id="{BA1C5BE4-1348-496D-B701-042FC40D55C4}"/>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s-ES" sz="3200" b="1" dirty="0"/>
              <a:t>Desafío de la atribución</a:t>
            </a:r>
          </a:p>
        </p:txBody>
      </p:sp>
      <p:pic>
        <p:nvPicPr>
          <p:cNvPr id="5" name="Picture 4">
            <a:extLst>
              <a:ext uri="{FF2B5EF4-FFF2-40B4-BE49-F238E27FC236}">
                <a16:creationId xmlns:a16="http://schemas.microsoft.com/office/drawing/2014/main" id="{30342878-E08E-46E9-BE33-4B8843392D4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a:extLst>
              <a:ext uri="{FF2B5EF4-FFF2-40B4-BE49-F238E27FC236}">
                <a16:creationId xmlns:a16="http://schemas.microsoft.com/office/drawing/2014/main" id="{039B09CC-3BBF-4B6B-A635-28D8C1C91C7F}"/>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168033E6-F473-4651-8AEA-A175A1106D3F}"/>
              </a:ext>
            </a:extLst>
          </p:cNvPr>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255762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animEffect transition="in" filter="wipe(left)">
                                      <p:cBhvr>
                                        <p:cTn id="7" dur="500"/>
                                        <p:tgtEl>
                                          <p:spTgt spid="2">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5" end="5"/>
                                            </p:txEl>
                                          </p:spTgt>
                                        </p:tgtEl>
                                        <p:attrNameLst>
                                          <p:attrName>style.visibility</p:attrName>
                                        </p:attrNameLst>
                                      </p:cBhvr>
                                      <p:to>
                                        <p:strVal val="visible"/>
                                      </p:to>
                                    </p:set>
                                    <p:animEffect transition="in" filter="fade">
                                      <p:cBhvr>
                                        <p:cTn id="12" dur="500"/>
                                        <p:tgtEl>
                                          <p:spTgt spid="2">
                                            <p:txEl>
                                              <p:pRg st="5" end="5"/>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2">
                                            <p:txEl>
                                              <p:pRg st="7" end="7"/>
                                            </p:txEl>
                                          </p:spTgt>
                                        </p:tgtEl>
                                        <p:attrNameLst>
                                          <p:attrName>style.visibility</p:attrName>
                                        </p:attrNameLst>
                                      </p:cBhvr>
                                      <p:to>
                                        <p:strVal val="visible"/>
                                      </p:to>
                                    </p:set>
                                    <p:animEffect transition="in" filter="wipe(left)">
                                      <p:cBhvr>
                                        <p:cTn id="20" dur="500"/>
                                        <p:tgtEl>
                                          <p:spTgt spid="2">
                                            <p:txEl>
                                              <p:pRg st="7" end="7"/>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2">
                                            <p:txEl>
                                              <p:pRg st="9" end="9"/>
                                            </p:txEl>
                                          </p:spTgt>
                                        </p:tgtEl>
                                        <p:attrNameLst>
                                          <p:attrName>style.visibility</p:attrName>
                                        </p:attrNameLst>
                                      </p:cBhvr>
                                      <p:to>
                                        <p:strVal val="visible"/>
                                      </p:to>
                                    </p:set>
                                    <p:animEffect transition="in" filter="wipe(left)">
                                      <p:cBhvr>
                                        <p:cTn id="25" dur="500"/>
                                        <p:tgtEl>
                                          <p:spTgt spid="2">
                                            <p:txEl>
                                              <p:pRg st="9" end="9"/>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2">
                                            <p:txEl>
                                              <p:pRg st="11" end="11"/>
                                            </p:txEl>
                                          </p:spTgt>
                                        </p:tgtEl>
                                        <p:attrNameLst>
                                          <p:attrName>style.visibility</p:attrName>
                                        </p:attrNameLst>
                                      </p:cBhvr>
                                      <p:to>
                                        <p:strVal val="visible"/>
                                      </p:to>
                                    </p:set>
                                    <p:animEffect transition="in" filter="wipe(left)">
                                      <p:cBhvr>
                                        <p:cTn id="30" dur="5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4933" y="886955"/>
            <a:ext cx="8246534" cy="1241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3200" b="1" dirty="0">
                <a:solidFill>
                  <a:schemeClr val="tx1"/>
                </a:solidFill>
                <a:latin typeface="Arial" panose="020B0604020202020204" pitchFamily="34" charset="0"/>
              </a:rPr>
              <a:t>La dirección del servidor era Fráncfort.</a:t>
            </a:r>
          </a:p>
        </p:txBody>
      </p:sp>
      <p:sp>
        <p:nvSpPr>
          <p:cNvPr id="7" name="Rectangle 6"/>
          <p:cNvSpPr/>
          <p:nvPr/>
        </p:nvSpPr>
        <p:spPr>
          <a:xfrm>
            <a:off x="524933" y="2054825"/>
            <a:ext cx="8246534" cy="1241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3200" b="1" dirty="0">
                <a:solidFill>
                  <a:schemeClr val="tx1"/>
                </a:solidFill>
                <a:latin typeface="Arial" panose="020B0604020202020204" pitchFamily="34" charset="0"/>
              </a:rPr>
              <a:t>El servicio de Cock.li se aloja deliberadamente en Alemania por la mayor protección que se ofrece a los datos personales.</a:t>
            </a:r>
          </a:p>
        </p:txBody>
      </p:sp>
      <p:sp>
        <p:nvSpPr>
          <p:cNvPr id="8" name="Rectangle 7"/>
          <p:cNvSpPr/>
          <p:nvPr/>
        </p:nvSpPr>
        <p:spPr>
          <a:xfrm>
            <a:off x="524933" y="3279083"/>
            <a:ext cx="8067781" cy="1241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3200" b="1" dirty="0">
                <a:solidFill>
                  <a:schemeClr val="tx1"/>
                </a:solidFill>
                <a:latin typeface="Arial" panose="020B0604020202020204" pitchFamily="34" charset="0"/>
              </a:rPr>
              <a:t>Alemania confiscó los servidores</a:t>
            </a:r>
          </a:p>
        </p:txBody>
      </p:sp>
      <p:sp>
        <p:nvSpPr>
          <p:cNvPr id="9" name="Rectangle 8"/>
          <p:cNvSpPr/>
          <p:nvPr/>
        </p:nvSpPr>
        <p:spPr>
          <a:xfrm>
            <a:off x="478634" y="4381797"/>
            <a:ext cx="8067782" cy="12416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3200" b="1" dirty="0">
                <a:solidFill>
                  <a:schemeClr val="tx1"/>
                </a:solidFill>
                <a:latin typeface="Arial" panose="020B0604020202020204" pitchFamily="34" charset="0"/>
              </a:rPr>
              <a:t>El propietario, ciudadano estadounidense, recibió una citación </a:t>
            </a:r>
            <a:r>
              <a:rPr lang="es-ES" sz="3200" b="1" i="1" dirty="0">
                <a:solidFill>
                  <a:schemeClr val="tx1"/>
                </a:solidFill>
                <a:latin typeface="Arial" panose="020B0604020202020204" pitchFamily="34" charset="0"/>
              </a:rPr>
              <a:t>duces mecum</a:t>
            </a:r>
            <a:r>
              <a:rPr lang="es-ES" sz="3200" b="1" dirty="0">
                <a:solidFill>
                  <a:schemeClr val="tx1"/>
                </a:solidFill>
                <a:latin typeface="Arial" panose="020B0604020202020204" pitchFamily="34" charset="0"/>
              </a:rPr>
              <a:t>* del tribunal de Nueva York</a:t>
            </a:r>
          </a:p>
        </p:txBody>
      </p:sp>
      <p:sp>
        <p:nvSpPr>
          <p:cNvPr id="10" name="Rectangle 9"/>
          <p:cNvSpPr/>
          <p:nvPr/>
        </p:nvSpPr>
        <p:spPr>
          <a:xfrm>
            <a:off x="236483" y="5602350"/>
            <a:ext cx="8749862" cy="63062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b="1" dirty="0">
                <a:solidFill>
                  <a:schemeClr val="tx1"/>
                </a:solidFill>
                <a:latin typeface="Arial" panose="020B0604020202020204" pitchFamily="34" charset="0"/>
              </a:rPr>
              <a:t>* Orden judicial para proporcionar información</a:t>
            </a:r>
          </a:p>
        </p:txBody>
      </p:sp>
      <p:sp>
        <p:nvSpPr>
          <p:cNvPr id="11" name="Rectangle 10">
            <a:extLst>
              <a:ext uri="{FF2B5EF4-FFF2-40B4-BE49-F238E27FC236}">
                <a16:creationId xmlns:a16="http://schemas.microsoft.com/office/drawing/2014/main" id="{8D60E8E7-CB49-449F-A74C-D1D32FF2BAAC}"/>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s-ES" sz="3200" b="1" dirty="0"/>
              <a:t>Desafío de la atribución</a:t>
            </a:r>
          </a:p>
        </p:txBody>
      </p:sp>
      <p:pic>
        <p:nvPicPr>
          <p:cNvPr id="12" name="Picture 4">
            <a:extLst>
              <a:ext uri="{FF2B5EF4-FFF2-40B4-BE49-F238E27FC236}">
                <a16:creationId xmlns:a16="http://schemas.microsoft.com/office/drawing/2014/main" id="{E002DCD8-DF42-40B5-A93F-847B7DD0D4A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Rectangle 12">
            <a:extLst>
              <a:ext uri="{FF2B5EF4-FFF2-40B4-BE49-F238E27FC236}">
                <a16:creationId xmlns:a16="http://schemas.microsoft.com/office/drawing/2014/main" id="{F8BD62F5-D370-4967-89B5-48217E1491BA}"/>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5416E8BA-ED8C-487A-8717-075FBCFC42E6}"/>
              </a:ext>
            </a:extLst>
          </p:cNvPr>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1857350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wipe(left)">
                                      <p:cBhvr>
                                        <p:cTn id="12" dur="500"/>
                                        <p:tgtEl>
                                          <p:spTgt spid="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animEffect transition="in" filter="wipe(left)">
                                      <p:cBhvr>
                                        <p:cTn id="17" dur="500"/>
                                        <p:tgtEl>
                                          <p:spTgt spid="8">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wipe(left)">
                                      <p:cBhvr>
                                        <p:cTn id="22" dur="500"/>
                                        <p:tgtEl>
                                          <p:spTgt spid="9">
                                            <p:txEl>
                                              <p:pRg st="0" end="0"/>
                                            </p:txEl>
                                          </p:spTgt>
                                        </p:tgtEl>
                                      </p:cBhvr>
                                    </p:animEffect>
                                  </p:childTnLst>
                                </p:cTn>
                              </p:par>
                              <p:par>
                                <p:cTn id="23" presetID="22" presetClass="entr" presetSubtype="8" fill="hold" nodeType="withEffect">
                                  <p:stCondLst>
                                    <p:cond delay="0"/>
                                  </p:stCondLst>
                                  <p:childTnLst>
                                    <p:set>
                                      <p:cBhvr>
                                        <p:cTn id="24" dur="1" fill="hold">
                                          <p:stCondLst>
                                            <p:cond delay="0"/>
                                          </p:stCondLst>
                                        </p:cTn>
                                        <p:tgtEl>
                                          <p:spTgt spid="10">
                                            <p:txEl>
                                              <p:pRg st="0" end="0"/>
                                            </p:txEl>
                                          </p:spTgt>
                                        </p:tgtEl>
                                        <p:attrNameLst>
                                          <p:attrName>style.visibility</p:attrName>
                                        </p:attrNameLst>
                                      </p:cBhvr>
                                      <p:to>
                                        <p:strVal val="visible"/>
                                      </p:to>
                                    </p:set>
                                    <p:animEffect transition="in" filter="wipe(left)">
                                      <p:cBhvr>
                                        <p:cTn id="25"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872616"/>
            <a:ext cx="9125306" cy="5677505"/>
          </a:xfrm>
          <a:prstGeom prst="rect">
            <a:avLst/>
          </a:prstGeom>
          <a:solidFill>
            <a:schemeClr val="bg1">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600" b="1" dirty="0">
                <a:solidFill>
                  <a:schemeClr val="tx1"/>
                </a:solidFill>
                <a:latin typeface="Arial" panose="020B0604020202020204" pitchFamily="34" charset="0"/>
              </a:rPr>
              <a:t>Nombres de contacto</a:t>
            </a:r>
          </a:p>
          <a:p>
            <a:pPr algn="ctr"/>
            <a:r>
              <a:rPr lang="es-ES" sz="2600" b="1" dirty="0">
                <a:solidFill>
                  <a:schemeClr val="tx1"/>
                </a:solidFill>
                <a:latin typeface="Arial" panose="020B0604020202020204" pitchFamily="34" charset="0"/>
              </a:rPr>
              <a:t>Nombres, números de teléfono y direcciones de los titulares de las cuentas</a:t>
            </a:r>
          </a:p>
          <a:p>
            <a:pPr algn="ctr"/>
            <a:r>
              <a:rPr lang="es-ES" sz="2600" b="1" dirty="0">
                <a:solidFill>
                  <a:schemeClr val="tx1"/>
                </a:solidFill>
                <a:latin typeface="Arial" panose="020B0604020202020204" pitchFamily="34" charset="0"/>
              </a:rPr>
              <a:t>Números de seguridad social</a:t>
            </a:r>
          </a:p>
          <a:p>
            <a:pPr algn="ctr"/>
            <a:r>
              <a:rPr lang="es-ES" sz="2600" b="1" dirty="0">
                <a:solidFill>
                  <a:schemeClr val="tx1"/>
                </a:solidFill>
                <a:latin typeface="Arial" panose="020B0604020202020204" pitchFamily="34" charset="0"/>
              </a:rPr>
              <a:t>Direcciones de facturación</a:t>
            </a:r>
          </a:p>
          <a:p>
            <a:pPr algn="ctr"/>
            <a:r>
              <a:rPr lang="es-ES" sz="2600" b="1" dirty="0">
                <a:solidFill>
                  <a:schemeClr val="tx1"/>
                </a:solidFill>
                <a:latin typeface="Arial" panose="020B0604020202020204" pitchFamily="34" charset="0"/>
              </a:rPr>
              <a:t>Dirección(es) de correo electrónico asociada(s)</a:t>
            </a:r>
          </a:p>
          <a:p>
            <a:pPr algn="ctr"/>
            <a:r>
              <a:rPr lang="es-ES" sz="2600" b="1" dirty="0">
                <a:solidFill>
                  <a:schemeClr val="tx1"/>
                </a:solidFill>
                <a:latin typeface="Arial" panose="020B0604020202020204" pitchFamily="34" charset="0"/>
              </a:rPr>
              <a:t>Fecha de creación</a:t>
            </a:r>
          </a:p>
          <a:p>
            <a:pPr algn="ctr"/>
            <a:r>
              <a:rPr lang="es-ES" sz="2600" b="1" dirty="0">
                <a:solidFill>
                  <a:schemeClr val="tx1"/>
                </a:solidFill>
                <a:latin typeface="Arial" panose="020B0604020202020204" pitchFamily="34" charset="0"/>
              </a:rPr>
              <a:t>Hora de cierre (si procede)</a:t>
            </a:r>
          </a:p>
          <a:p>
            <a:pPr algn="ctr"/>
            <a:r>
              <a:rPr lang="es-ES" sz="2600" b="1" dirty="0">
                <a:solidFill>
                  <a:schemeClr val="tx1"/>
                </a:solidFill>
                <a:latin typeface="Arial" panose="020B0604020202020204" pitchFamily="34" charset="0"/>
              </a:rPr>
              <a:t>Todas las direcciones IP y cada inicio de sesión</a:t>
            </a:r>
          </a:p>
          <a:p>
            <a:pPr algn="ctr"/>
            <a:r>
              <a:rPr lang="es-ES" sz="2600" b="1" dirty="0">
                <a:solidFill>
                  <a:schemeClr val="tx1"/>
                </a:solidFill>
                <a:latin typeface="Arial" panose="020B0604020202020204" pitchFamily="34" charset="0"/>
              </a:rPr>
              <a:t>Direcciones MAC para el rúter y cualquier dispositivo utilizado</a:t>
            </a:r>
          </a:p>
          <a:p>
            <a:pPr algn="ctr"/>
            <a:r>
              <a:rPr lang="es-ES" sz="2600" b="1" dirty="0">
                <a:solidFill>
                  <a:schemeClr val="tx1"/>
                </a:solidFill>
                <a:latin typeface="Arial" panose="020B0604020202020204" pitchFamily="34" charset="0"/>
              </a:rPr>
              <a:t>Historial de vida de estas cuentas</a:t>
            </a:r>
          </a:p>
          <a:p>
            <a:pPr algn="ctr"/>
            <a:r>
              <a:rPr lang="es-ES" sz="2600" b="1" dirty="0">
                <a:solidFill>
                  <a:schemeClr val="tx1"/>
                </a:solidFill>
                <a:latin typeface="Arial" panose="020B0604020202020204" pitchFamily="34" charset="0"/>
              </a:rPr>
              <a:t>Historial de transacciones: horas, fechas, importe, tipos</a:t>
            </a:r>
          </a:p>
          <a:p>
            <a:pPr algn="ctr"/>
            <a:r>
              <a:rPr lang="es-ES" sz="2600" b="1" dirty="0">
                <a:solidFill>
                  <a:schemeClr val="tx1"/>
                </a:solidFill>
                <a:latin typeface="Arial" panose="020B0604020202020204" pitchFamily="34" charset="0"/>
              </a:rPr>
              <a:t>Instrumentos financieros</a:t>
            </a:r>
          </a:p>
        </p:txBody>
      </p:sp>
      <p:sp>
        <p:nvSpPr>
          <p:cNvPr id="3" name="Rectangle 2">
            <a:extLst>
              <a:ext uri="{FF2B5EF4-FFF2-40B4-BE49-F238E27FC236}">
                <a16:creationId xmlns:a16="http://schemas.microsoft.com/office/drawing/2014/main" id="{DC85F820-B478-4E95-9A0F-524F0193911D}"/>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s-ES" sz="3200" b="1" dirty="0"/>
              <a:t>Desafío de la atribución</a:t>
            </a:r>
          </a:p>
        </p:txBody>
      </p:sp>
      <p:pic>
        <p:nvPicPr>
          <p:cNvPr id="5" name="Picture 4">
            <a:extLst>
              <a:ext uri="{FF2B5EF4-FFF2-40B4-BE49-F238E27FC236}">
                <a16:creationId xmlns:a16="http://schemas.microsoft.com/office/drawing/2014/main" id="{EDC92F54-C5D9-49E6-8DDA-7C8C86FDB29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a:extLst>
              <a:ext uri="{FF2B5EF4-FFF2-40B4-BE49-F238E27FC236}">
                <a16:creationId xmlns:a16="http://schemas.microsoft.com/office/drawing/2014/main" id="{02F68566-533C-408C-B8BC-9FBF88DC3EC2}"/>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6FA3C23F-4910-4D2A-B110-ACFE3B748660}"/>
              </a:ext>
            </a:extLst>
          </p:cNvPr>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1599454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8694" y="2935539"/>
            <a:ext cx="9125306" cy="25382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3200" b="1" dirty="0">
                <a:solidFill>
                  <a:schemeClr val="tx1"/>
                </a:solidFill>
                <a:latin typeface="Verdana" panose="020B0604030504040204" pitchFamily="34" charset="0"/>
              </a:rPr>
              <a:t>Ningún arresto hasta la fecha...</a:t>
            </a: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944881" y="1828801"/>
            <a:ext cx="3288352" cy="1705928"/>
          </a:xfrm>
          <a:prstGeom prst="rect">
            <a:avLst/>
          </a:prstGeom>
        </p:spPr>
      </p:pic>
      <p:sp>
        <p:nvSpPr>
          <p:cNvPr id="5" name="Rectangle 4">
            <a:extLst>
              <a:ext uri="{FF2B5EF4-FFF2-40B4-BE49-F238E27FC236}">
                <a16:creationId xmlns:a16="http://schemas.microsoft.com/office/drawing/2014/main" id="{118602B5-6286-486C-8ED6-C6D94618A984}"/>
              </a:ext>
            </a:extLst>
          </p:cNvPr>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s-ES" sz="3200" b="1" dirty="0"/>
              <a:t>Desafío de la atribución</a:t>
            </a:r>
          </a:p>
        </p:txBody>
      </p:sp>
      <p:pic>
        <p:nvPicPr>
          <p:cNvPr id="6" name="Picture 4">
            <a:extLst>
              <a:ext uri="{FF2B5EF4-FFF2-40B4-BE49-F238E27FC236}">
                <a16:creationId xmlns:a16="http://schemas.microsoft.com/office/drawing/2014/main" id="{551F3720-C479-4212-A4E0-991E0E5AFC3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a:extLst>
              <a:ext uri="{FF2B5EF4-FFF2-40B4-BE49-F238E27FC236}">
                <a16:creationId xmlns:a16="http://schemas.microsoft.com/office/drawing/2014/main" id="{25B5A3E2-759B-4578-A66F-F070CEC8EB73}"/>
              </a:ext>
            </a:extLst>
          </p:cNvPr>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992CDF6A-1E76-45DD-80D3-1E8755625885}"/>
              </a:ext>
            </a:extLst>
          </p:cNvPr>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4776740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o="urn:schemas-microsoft-com:office:office" xmlns:v="urn:schemas-microsoft-com:vml" xmlns:wp="http://schemas.openxmlformats.org/drawingml/2006/powerpointprocessingDrawing" xmlns:wne="http://schemas.microsoft.com/office/powerpoint/2006/powerpointml" xmlns:cdr="http://schemas.openxmlformats.org/drawingml/2006/chartDrawing" xmlns:dgm="http://schemas.openxmlformats.org/drawingml/2006/diagram" xmlns:c="http://schemas.openxmlformats.org/drawingml/2006/chart" xmlns:a14="http://schemas.microsoft.com/office/drawing/2010/main">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36</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36</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solidFill>
                  <a:schemeClr val="bg1"/>
                </a:solidFill>
              </a:rPr>
              <a:t>Curso Judicial Especializado sobre </a:t>
            </a:r>
          </a:p>
          <a:p>
            <a:pPr algn="r"/>
            <a:r>
              <a:rPr lang="es-ES" sz="3200" b="1" dirty="0">
                <a:solidFill>
                  <a:schemeClr val="bg1"/>
                </a:solidFill>
              </a:rPr>
              <a:t>Cooperación Internacional</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382670758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37</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37</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solidFill>
                  <a:schemeClr val="bg1"/>
                </a:solidFill>
              </a:rPr>
              <a:t>Curso Judicial Especializado sobre </a:t>
            </a:r>
          </a:p>
          <a:p>
            <a:pPr algn="r"/>
            <a:r>
              <a:rPr lang="es-ES" sz="3200" b="1" dirty="0">
                <a:solidFill>
                  <a:schemeClr val="bg1"/>
                </a:solidFill>
              </a:rPr>
              <a:t>Cooperación Internacional</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id="{7FA81925-418B-D44C-9255-2AEBBFBC0ADA}"/>
              </a:ext>
            </a:extLst>
          </p:cNvPr>
          <p:cNvSpPr/>
          <p:nvPr/>
        </p:nvSpPr>
        <p:spPr>
          <a:xfrm>
            <a:off x="341689" y="2692650"/>
            <a:ext cx="8525021" cy="1274195"/>
          </a:xfrm>
          <a:prstGeom prst="rect">
            <a:avLst/>
          </a:prstGeom>
        </p:spPr>
        <p:txBody>
          <a:bodyPr wrap="square">
            <a:spAutoFit/>
          </a:bodyPr>
          <a:lstStyle/>
          <a:p>
            <a:pPr algn="ctr" eaLnBrk="1" hangingPunct="1">
              <a:lnSpc>
                <a:spcPct val="80000"/>
              </a:lnSpc>
            </a:pPr>
            <a:endParaRPr lang="es-ES" sz="3200" b="1" dirty="0">
              <a:ea typeface="ＭＳ Ｐゴシック" charset="0"/>
            </a:endParaRPr>
          </a:p>
          <a:p>
            <a:pPr algn="ctr" eaLnBrk="1" hangingPunct="1">
              <a:lnSpc>
                <a:spcPct val="80000"/>
              </a:lnSpc>
            </a:pPr>
            <a:r>
              <a:rPr lang="es-ES" sz="3200" b="1" dirty="0"/>
              <a:t>Resumen</a:t>
            </a:r>
          </a:p>
          <a:p>
            <a:pPr algn="ctr">
              <a:lnSpc>
                <a:spcPct val="80000"/>
              </a:lnSpc>
            </a:pPr>
            <a:endParaRPr lang="es-ES" sz="3200" b="1" dirty="0"/>
          </a:p>
        </p:txBody>
      </p:sp>
    </p:spTree>
    <p:extLst>
      <p:ext uri="{BB962C8B-B14F-4D97-AF65-F5344CB8AC3E}">
        <p14:creationId xmlns:p14="http://schemas.microsoft.com/office/powerpoint/2010/main" val="416769158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38</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38</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Resumen</a:t>
            </a:r>
            <a:endParaRPr lang="es-ES"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0F8F911-DA48-43FF-BCC6-0A32085C85C6}"/>
              </a:ext>
            </a:extLst>
          </p:cNvPr>
          <p:cNvSpPr/>
          <p:nvPr/>
        </p:nvSpPr>
        <p:spPr>
          <a:xfrm>
            <a:off x="211015" y="1193778"/>
            <a:ext cx="4677508" cy="4967514"/>
          </a:xfrm>
          <a:prstGeom prst="rect">
            <a:avLst/>
          </a:prstGeom>
        </p:spPr>
        <p:txBody>
          <a:bodyPr wrap="square">
            <a:spAutoFit/>
          </a:bodyPr>
          <a:lstStyle/>
          <a:p>
            <a:pPr marL="342900" indent="-342900" algn="just">
              <a:lnSpc>
                <a:spcPct val="80000"/>
              </a:lnSpc>
              <a:buFont typeface="Wingdings" pitchFamily="2" charset="2"/>
              <a:buChar char="ü"/>
            </a:pPr>
            <a:r>
              <a:rPr lang="es-ES" sz="2200" i="1" dirty="0"/>
              <a:t>Reconocer los principales desafíos asociados a la cooperación internacional en materia de ciberdelincuencia y pruebas electrónicas</a:t>
            </a:r>
          </a:p>
          <a:p>
            <a:pPr marL="342900" indent="-342900" algn="just">
              <a:lnSpc>
                <a:spcPct val="80000"/>
              </a:lnSpc>
              <a:buFont typeface="Wingdings" pitchFamily="2" charset="2"/>
              <a:buChar char="ü"/>
            </a:pPr>
            <a:endParaRPr lang="es-ES" sz="2200" i="1" dirty="0"/>
          </a:p>
          <a:p>
            <a:pPr marL="342900" indent="-342900" algn="just">
              <a:lnSpc>
                <a:spcPct val="80000"/>
              </a:lnSpc>
              <a:buFont typeface="Wingdings" pitchFamily="2" charset="2"/>
              <a:buChar char="ü"/>
            </a:pPr>
            <a:r>
              <a:rPr lang="es-ES" sz="2200" i="1" dirty="0"/>
              <a:t>Identificar las implicaciones prácticas que plantean los principales desafíos asociados a la cooperación internacional </a:t>
            </a:r>
          </a:p>
          <a:p>
            <a:pPr marL="342900" indent="-342900" algn="just">
              <a:lnSpc>
                <a:spcPct val="80000"/>
              </a:lnSpc>
              <a:buFont typeface="Wingdings" pitchFamily="2" charset="2"/>
              <a:buChar char="ü"/>
            </a:pPr>
            <a:endParaRPr lang="es-ES" sz="2200" i="1" dirty="0"/>
          </a:p>
          <a:p>
            <a:pPr marL="342900" indent="-342900" algn="just">
              <a:lnSpc>
                <a:spcPct val="80000"/>
              </a:lnSpc>
              <a:buFont typeface="Wingdings" pitchFamily="2" charset="2"/>
              <a:buChar char="ü"/>
            </a:pPr>
            <a:r>
              <a:rPr lang="es-ES" sz="2200" i="1" dirty="0"/>
              <a:t>Explorar posibles soluciones para abordar los desafíos asociados a la cooperación internacional </a:t>
            </a:r>
          </a:p>
          <a:p>
            <a:pPr marL="342900" indent="-342900" algn="just">
              <a:lnSpc>
                <a:spcPct val="80000"/>
              </a:lnSpc>
              <a:buFont typeface="Wingdings" pitchFamily="2" charset="2"/>
              <a:buChar char="ü"/>
            </a:pPr>
            <a:endParaRPr lang="es-ES" sz="2200" i="1" dirty="0"/>
          </a:p>
          <a:p>
            <a:pPr marL="342900" indent="-342900" algn="just">
              <a:lnSpc>
                <a:spcPct val="80000"/>
              </a:lnSpc>
              <a:buFont typeface="Wingdings" pitchFamily="2" charset="2"/>
              <a:buChar char="ü"/>
            </a:pPr>
            <a:endParaRPr lang="es-ES" sz="2200" i="1" dirty="0"/>
          </a:p>
          <a:p>
            <a:pPr marL="342900" indent="-342900" algn="just">
              <a:lnSpc>
                <a:spcPct val="80000"/>
              </a:lnSpc>
              <a:buFont typeface="Wingdings" pitchFamily="2" charset="2"/>
              <a:buChar char="ü"/>
            </a:pPr>
            <a:endParaRPr lang="es-ES" sz="2200" i="1" dirty="0"/>
          </a:p>
        </p:txBody>
      </p:sp>
    </p:spTree>
    <p:extLst>
      <p:ext uri="{BB962C8B-B14F-4D97-AF65-F5344CB8AC3E}">
        <p14:creationId xmlns:p14="http://schemas.microsoft.com/office/powerpoint/2010/main" val="373278282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39</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39</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solidFill>
                  <a:schemeClr val="bg1"/>
                </a:solidFill>
              </a:rPr>
              <a:t>Curso Judicial Especializado sobre </a:t>
            </a:r>
          </a:p>
          <a:p>
            <a:pPr algn="r"/>
            <a:r>
              <a:rPr lang="es-ES" sz="3200" b="1" dirty="0">
                <a:solidFill>
                  <a:schemeClr val="bg1"/>
                </a:solidFill>
              </a:rPr>
              <a:t>Cooperación Internacional</a:t>
            </a: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5398821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s-ES" sz="3200" b="1" dirty="0"/>
              <a:t>Desafío de la rapidez</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260279" y="1154419"/>
            <a:ext cx="8374270" cy="4801314"/>
          </a:xfrm>
          <a:prstGeom prst="rect">
            <a:avLst/>
          </a:prstGeom>
        </p:spPr>
        <p:txBody>
          <a:bodyPr wrap="square">
            <a:spAutoFit/>
          </a:bodyPr>
          <a:lstStyle/>
          <a:p>
            <a:pPr marL="342900" indent="-342900" algn="just">
              <a:buFont typeface="Wingdings" pitchFamily="2" charset="2"/>
              <a:buChar char="Ø"/>
              <a:defRPr/>
            </a:pPr>
            <a:r>
              <a:rPr lang="es-ES" b="1" dirty="0"/>
              <a:t>Las solicitudes de datos deben ser atendidas lo antes posible porque:</a:t>
            </a:r>
          </a:p>
          <a:p>
            <a:pPr marL="800100" lvl="1" indent="-342900" algn="just">
              <a:buFont typeface="Wingdings" pitchFamily="2" charset="2"/>
              <a:buChar char="Ø"/>
              <a:defRPr/>
            </a:pPr>
            <a:endParaRPr lang="es-ES" altLang="en-US" dirty="0">
              <a:ea typeface="Verdana" panose="020B0604030504040204" pitchFamily="34" charset="0"/>
              <a:cs typeface="Arial" panose="020B0604020202020204" pitchFamily="34" charset="0"/>
            </a:endParaRPr>
          </a:p>
          <a:p>
            <a:pPr marL="800100" lvl="1" indent="-342900" algn="just">
              <a:buFont typeface="Wingdings" pitchFamily="2" charset="2"/>
              <a:buChar char="Ø"/>
              <a:defRPr/>
            </a:pPr>
            <a:r>
              <a:rPr lang="es-ES" altLang="en-US" dirty="0"/>
              <a:t>en algunos países los proveedores de servicios solo conservan los datos el tiempo necesario para la facturación</a:t>
            </a:r>
          </a:p>
          <a:p>
            <a:pPr marL="800100" lvl="1" indent="-342900" algn="just">
              <a:buFont typeface="Wingdings" pitchFamily="2" charset="2"/>
              <a:buChar char="Ø"/>
              <a:defRPr/>
            </a:pPr>
            <a:endParaRPr lang="es-ES" altLang="en-US" dirty="0">
              <a:ea typeface="Verdana" panose="020B0604030504040204" pitchFamily="34" charset="0"/>
              <a:cs typeface="Arial" panose="020B0604020202020204" pitchFamily="34" charset="0"/>
            </a:endParaRPr>
          </a:p>
          <a:p>
            <a:pPr marL="800100" lvl="1" indent="-342900" algn="just">
              <a:buFont typeface="Wingdings" pitchFamily="2" charset="2"/>
              <a:buChar char="Ø"/>
              <a:defRPr/>
            </a:pPr>
            <a:r>
              <a:rPr lang="es-ES" altLang="en-US" dirty="0"/>
              <a:t>el almacenamiento de datos cuesta dinero y se puede cobrar</a:t>
            </a:r>
          </a:p>
          <a:p>
            <a:pPr marL="800100" lvl="1" indent="-342900" algn="just">
              <a:buFont typeface="Wingdings" pitchFamily="2" charset="2"/>
              <a:buChar char="Ø"/>
              <a:defRPr/>
            </a:pPr>
            <a:endParaRPr lang="es-ES" altLang="en-US" dirty="0">
              <a:ea typeface="Verdana" panose="020B0604030504040204" pitchFamily="34" charset="0"/>
              <a:cs typeface="Arial" panose="020B0604020202020204" pitchFamily="34" charset="0"/>
            </a:endParaRPr>
          </a:p>
          <a:p>
            <a:pPr marL="800100" lvl="1" indent="-342900" algn="just">
              <a:buFont typeface="Wingdings" pitchFamily="2" charset="2"/>
              <a:buChar char="Ø"/>
              <a:defRPr/>
            </a:pPr>
            <a:r>
              <a:rPr lang="es-ES" altLang="en-US" dirty="0"/>
              <a:t>a la larga, los datos se eliminan en el marco de un proceso empresarial</a:t>
            </a:r>
          </a:p>
          <a:p>
            <a:pPr marL="800100" lvl="1" indent="-342900" algn="just">
              <a:buFont typeface="Wingdings" pitchFamily="2" charset="2"/>
              <a:buChar char="Ø"/>
              <a:defRPr/>
            </a:pPr>
            <a:endParaRPr lang="es-ES" altLang="en-US" dirty="0">
              <a:ea typeface="Verdana" panose="020B0604030504040204" pitchFamily="34" charset="0"/>
              <a:cs typeface="Arial" panose="020B0604020202020204" pitchFamily="34" charset="0"/>
            </a:endParaRPr>
          </a:p>
          <a:p>
            <a:pPr marL="800100" lvl="1" indent="-342900" algn="just">
              <a:buFont typeface="Wingdings" pitchFamily="2" charset="2"/>
              <a:buChar char="Ø"/>
              <a:defRPr/>
            </a:pPr>
            <a:r>
              <a:rPr lang="es-ES" altLang="en-US" dirty="0"/>
              <a:t>algunos países (por ejemplo, el Reino Unido y Serbia) exigen a los proveedores de servicios que conserven los datos durante un tiempo determinado, normalmente hasta 12 meses</a:t>
            </a:r>
          </a:p>
          <a:p>
            <a:pPr marL="800100" lvl="1" indent="-342900" algn="just">
              <a:buFont typeface="Wingdings" pitchFamily="2" charset="2"/>
              <a:buChar char="Ø"/>
              <a:defRPr/>
            </a:pPr>
            <a:endParaRPr lang="es-ES" altLang="en-US" dirty="0">
              <a:ea typeface="Verdana" panose="020B0604030504040204" pitchFamily="34" charset="0"/>
              <a:cs typeface="Arial" panose="020B0604020202020204" pitchFamily="34" charset="0"/>
            </a:endParaRPr>
          </a:p>
          <a:p>
            <a:pPr marL="800100" lvl="1" indent="-342900" algn="just">
              <a:buFont typeface="Wingdings" pitchFamily="2" charset="2"/>
              <a:buChar char="Ø"/>
              <a:defRPr/>
            </a:pPr>
            <a:r>
              <a:rPr lang="es-ES" altLang="en-US" dirty="0"/>
              <a:t>La Directiva de la UE sobre Conservación de Datos de 2006 se declaró nula en 2014 por considerarse una medida indiscriminada y contraria al derecho a la intimidad, aunque ahora esta decisión se encuentra bajo crítica y posible reconsideración</a:t>
            </a:r>
          </a:p>
        </p:txBody>
      </p:sp>
    </p:spTree>
    <p:extLst>
      <p:ext uri="{BB962C8B-B14F-4D97-AF65-F5344CB8AC3E}">
        <p14:creationId xmlns:p14="http://schemas.microsoft.com/office/powerpoint/2010/main" val="11879438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s-ES" sz="3200" b="1" dirty="0"/>
              <a:t>Desafío de la rapidez</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121544" y="952123"/>
            <a:ext cx="8900912" cy="3970318"/>
          </a:xfrm>
          <a:prstGeom prst="rect">
            <a:avLst/>
          </a:prstGeom>
        </p:spPr>
        <p:txBody>
          <a:bodyPr wrap="square">
            <a:spAutoFit/>
          </a:bodyPr>
          <a:lstStyle/>
          <a:p>
            <a:pPr marL="342900" indent="-342900">
              <a:buFont typeface="Wingdings" pitchFamily="2" charset="2"/>
              <a:buChar char="Ø"/>
              <a:defRPr/>
            </a:pPr>
            <a:endParaRPr lang="es-ES"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s-ES" altLang="en-US" sz="2800" b="1" dirty="0">
              <a:ea typeface="Verdana" panose="020B0604030504040204" pitchFamily="34" charset="0"/>
              <a:cs typeface="Arial" panose="020B0604020202020204" pitchFamily="34" charset="0"/>
            </a:endParaRPr>
          </a:p>
          <a:p>
            <a:pPr marL="342900" indent="-342900">
              <a:buFont typeface="Wingdings" pitchFamily="2" charset="2"/>
              <a:buChar char="Ø"/>
              <a:defRPr/>
            </a:pPr>
            <a:endParaRPr lang="es-ES" altLang="en-US" sz="2800" b="1" dirty="0">
              <a:ea typeface="Verdana" panose="020B0604030504040204" pitchFamily="34" charset="0"/>
              <a:cs typeface="Arial" panose="020B0604020202020204" pitchFamily="34" charset="0"/>
            </a:endParaRPr>
          </a:p>
          <a:p>
            <a:pPr algn="ctr">
              <a:defRPr/>
            </a:pPr>
            <a:r>
              <a:rPr lang="es-ES" altLang="en-US" sz="2800" b="1" dirty="0"/>
              <a:t>¿El desafío? </a:t>
            </a:r>
          </a:p>
          <a:p>
            <a:pPr marL="342900" indent="-342900">
              <a:buFont typeface="Wingdings" pitchFamily="2" charset="2"/>
              <a:buChar char="Ø"/>
              <a:defRPr/>
            </a:pPr>
            <a:endParaRPr lang="es-ES" altLang="en-US" sz="2800" b="1" dirty="0">
              <a:ea typeface="Verdana" panose="020B0604030504040204" pitchFamily="34" charset="0"/>
              <a:cs typeface="Arial" panose="020B0604020202020204" pitchFamily="34" charset="0"/>
            </a:endParaRPr>
          </a:p>
          <a:p>
            <a:pPr>
              <a:defRPr/>
            </a:pPr>
            <a:endParaRPr lang="es-ES" altLang="en-US" sz="2800" b="1" dirty="0">
              <a:ea typeface="Verdana" panose="020B0604030504040204" pitchFamily="34" charset="0"/>
              <a:cs typeface="Arial" panose="020B0604020202020204" pitchFamily="34" charset="0"/>
            </a:endParaRPr>
          </a:p>
          <a:p>
            <a:pPr algn="ctr">
              <a:defRPr/>
            </a:pPr>
            <a:endParaRPr lang="es-ES" altLang="en-US" sz="2800" b="1" dirty="0">
              <a:ea typeface="Verdana" panose="020B0604030504040204" pitchFamily="34" charset="0"/>
              <a:cs typeface="Arial" panose="020B0604020202020204" pitchFamily="34" charset="0"/>
            </a:endParaRPr>
          </a:p>
          <a:p>
            <a:pPr algn="ctr">
              <a:defRPr/>
            </a:pPr>
            <a:r>
              <a:rPr lang="es-ES" altLang="en-US" sz="2800" dirty="0"/>
              <a:t>Los procesos de asistencia jurídica mutua son intrínsecamente lentos...</a:t>
            </a:r>
          </a:p>
        </p:txBody>
      </p:sp>
    </p:spTree>
    <p:extLst>
      <p:ext uri="{BB962C8B-B14F-4D97-AF65-F5344CB8AC3E}">
        <p14:creationId xmlns:p14="http://schemas.microsoft.com/office/powerpoint/2010/main" val="26660300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¿Le resulta familiar?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grpSp>
        <p:nvGrpSpPr>
          <p:cNvPr id="12" name="Group 11">
            <a:extLst>
              <a:ext uri="{FF2B5EF4-FFF2-40B4-BE49-F238E27FC236}">
                <a16:creationId xmlns:a16="http://schemas.microsoft.com/office/drawing/2014/main" id="{9F1762E3-A4DD-4917-9721-3074D35F23B6}"/>
              </a:ext>
            </a:extLst>
          </p:cNvPr>
          <p:cNvGrpSpPr/>
          <p:nvPr/>
        </p:nvGrpSpPr>
        <p:grpSpPr>
          <a:xfrm>
            <a:off x="110285" y="856571"/>
            <a:ext cx="8422155" cy="5727336"/>
            <a:chOff x="110285" y="1016366"/>
            <a:chExt cx="8422155" cy="5727336"/>
          </a:xfrm>
        </p:grpSpPr>
        <p:sp>
          <p:nvSpPr>
            <p:cNvPr id="16" name="Rectangle 15">
              <a:extLst>
                <a:ext uri="{FF2B5EF4-FFF2-40B4-BE49-F238E27FC236}">
                  <a16:creationId xmlns:a16="http://schemas.microsoft.com/office/drawing/2014/main" id="{BFBFCB50-8778-4C6B-B766-4DC21C792359}"/>
                </a:ext>
              </a:extLst>
            </p:cNvPr>
            <p:cNvSpPr/>
            <p:nvPr/>
          </p:nvSpPr>
          <p:spPr>
            <a:xfrm>
              <a:off x="110285" y="1953655"/>
              <a:ext cx="2006380" cy="1020088"/>
            </a:xfrm>
            <a:prstGeom prst="rect">
              <a:avLst/>
            </a:prstGeom>
            <a:noFill/>
            <a:ln>
              <a:solidFill>
                <a:srgbClr val="2E61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b="1" dirty="0">
                  <a:solidFill>
                    <a:srgbClr val="2E618E"/>
                  </a:solidFill>
                  <a:latin typeface="Verdana" panose="020B0604030504040204" pitchFamily="34" charset="0"/>
                </a:rPr>
                <a:t>Un proceso típico</a:t>
              </a:r>
            </a:p>
          </p:txBody>
        </p:sp>
        <p:sp>
          <p:nvSpPr>
            <p:cNvPr id="19" name="Right Arrow 1">
              <a:extLst>
                <a:ext uri="{FF2B5EF4-FFF2-40B4-BE49-F238E27FC236}">
                  <a16:creationId xmlns:a16="http://schemas.microsoft.com/office/drawing/2014/main" id="{3FD77482-A138-4B97-AFAE-29AF4BAF3277}"/>
                </a:ext>
              </a:extLst>
            </p:cNvPr>
            <p:cNvSpPr/>
            <p:nvPr/>
          </p:nvSpPr>
          <p:spPr bwMode="auto">
            <a:xfrm>
              <a:off x="288751" y="3488268"/>
              <a:ext cx="1675514" cy="1168400"/>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dirty="0">
                  <a:ln>
                    <a:noFill/>
                  </a:ln>
                  <a:solidFill>
                    <a:srgbClr val="2E618E"/>
                  </a:solidFill>
                  <a:effectLst/>
                  <a:latin typeface="Arial" charset="0"/>
                </a:rPr>
                <a:t>Solicitud entrante</a:t>
              </a:r>
            </a:p>
          </p:txBody>
        </p:sp>
        <p:sp>
          <p:nvSpPr>
            <p:cNvPr id="20" name="Rectangle 19">
              <a:extLst>
                <a:ext uri="{FF2B5EF4-FFF2-40B4-BE49-F238E27FC236}">
                  <a16:creationId xmlns:a16="http://schemas.microsoft.com/office/drawing/2014/main" id="{58939A80-781E-4EDA-814A-B4443A8B4B5A}"/>
                </a:ext>
              </a:extLst>
            </p:cNvPr>
            <p:cNvSpPr/>
            <p:nvPr/>
          </p:nvSpPr>
          <p:spPr bwMode="auto">
            <a:xfrm>
              <a:off x="2116665" y="3255429"/>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ES"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es-ES" sz="3200" b="1" i="0" u="none" strike="noStrike" cap="none" normalizeH="0" baseline="0" dirty="0">
                  <a:ln>
                    <a:noFill/>
                  </a:ln>
                  <a:solidFill>
                    <a:srgbClr val="2E618E"/>
                  </a:solidFill>
                  <a:effectLst/>
                  <a:latin typeface="Arial" charset="0"/>
                </a:rPr>
                <a:t>MAE</a:t>
              </a:r>
            </a:p>
          </p:txBody>
        </p:sp>
        <p:sp>
          <p:nvSpPr>
            <p:cNvPr id="21" name="Rectangle 20">
              <a:extLst>
                <a:ext uri="{FF2B5EF4-FFF2-40B4-BE49-F238E27FC236}">
                  <a16:creationId xmlns:a16="http://schemas.microsoft.com/office/drawing/2014/main" id="{0FF6A004-F5E6-4516-A10B-EC4121922BF5}"/>
                </a:ext>
              </a:extLst>
            </p:cNvPr>
            <p:cNvSpPr/>
            <p:nvPr/>
          </p:nvSpPr>
          <p:spPr bwMode="auto">
            <a:xfrm>
              <a:off x="4511856" y="3255429"/>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ES"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dirty="0">
                  <a:ln>
                    <a:noFill/>
                  </a:ln>
                  <a:solidFill>
                    <a:srgbClr val="2E618E"/>
                  </a:solidFill>
                  <a:effectLst/>
                  <a:latin typeface="Arial" charset="0"/>
                </a:rPr>
                <a:t>Registro</a:t>
              </a:r>
            </a:p>
            <a:p>
              <a:pPr marL="0" marR="0" indent="0" algn="ctr" defTabSz="914400" rtl="0" eaLnBrk="1" fontAlgn="base" latinLnBrk="0" hangingPunct="1">
                <a:lnSpc>
                  <a:spcPct val="100000"/>
                </a:lnSpc>
                <a:spcBef>
                  <a:spcPct val="0"/>
                </a:spcBef>
                <a:spcAft>
                  <a:spcPct val="0"/>
                </a:spcAft>
                <a:buClrTx/>
                <a:buSzTx/>
                <a:buFontTx/>
                <a:buNone/>
                <a:tabLst/>
              </a:pPr>
              <a:r>
                <a:rPr lang="es-ES" sz="1400" b="1" dirty="0">
                  <a:solidFill>
                    <a:srgbClr val="2E618E"/>
                  </a:solidFill>
                  <a:latin typeface="Arial" charset="0"/>
                </a:rPr>
                <a:t>del Fiscal</a:t>
              </a:r>
            </a:p>
            <a:p>
              <a:pPr marL="0" marR="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dirty="0">
                  <a:ln>
                    <a:noFill/>
                  </a:ln>
                  <a:solidFill>
                    <a:srgbClr val="2E618E"/>
                  </a:solidFill>
                  <a:effectLst/>
                  <a:latin typeface="Arial" charset="0"/>
                </a:rPr>
                <a:t>General</a:t>
              </a:r>
            </a:p>
          </p:txBody>
        </p:sp>
        <p:sp>
          <p:nvSpPr>
            <p:cNvPr id="22" name="Rectangle 21">
              <a:extLst>
                <a:ext uri="{FF2B5EF4-FFF2-40B4-BE49-F238E27FC236}">
                  <a16:creationId xmlns:a16="http://schemas.microsoft.com/office/drawing/2014/main" id="{EC6FD423-E9A1-4385-BE33-E14D31680CA4}"/>
                </a:ext>
              </a:extLst>
            </p:cNvPr>
            <p:cNvSpPr/>
            <p:nvPr/>
          </p:nvSpPr>
          <p:spPr bwMode="auto">
            <a:xfrm>
              <a:off x="4528792" y="5448301"/>
              <a:ext cx="1219200" cy="1295401"/>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ES"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dirty="0">
                  <a:ln>
                    <a:noFill/>
                  </a:ln>
                  <a:solidFill>
                    <a:srgbClr val="2E618E"/>
                  </a:solidFill>
                  <a:effectLst/>
                  <a:latin typeface="Arial" charset="0"/>
                </a:rPr>
                <a:t>Fiscal</a:t>
              </a:r>
            </a:p>
            <a:p>
              <a:pPr marL="0" marR="0" indent="0" algn="ctr" defTabSz="914400" rtl="0" eaLnBrk="1" fontAlgn="base" latinLnBrk="0" hangingPunct="1">
                <a:lnSpc>
                  <a:spcPct val="100000"/>
                </a:lnSpc>
                <a:spcBef>
                  <a:spcPct val="0"/>
                </a:spcBef>
                <a:spcAft>
                  <a:spcPct val="0"/>
                </a:spcAft>
                <a:buClrTx/>
                <a:buSzTx/>
                <a:buFontTx/>
                <a:buNone/>
                <a:tabLst/>
              </a:pPr>
              <a:r>
                <a:rPr lang="es-ES" sz="1400" b="1" dirty="0">
                  <a:solidFill>
                    <a:srgbClr val="2E618E"/>
                  </a:solidFill>
                  <a:latin typeface="Arial" charset="0"/>
                </a:rPr>
                <a:t>asignado</a:t>
              </a:r>
              <a:endParaRPr kumimoji="0" lang="es-ES" sz="1400" b="1" i="0" u="none" strike="noStrike" cap="none" normalizeH="0" baseline="0" dirty="0">
                <a:ln>
                  <a:noFill/>
                </a:ln>
                <a:solidFill>
                  <a:srgbClr val="2E618E"/>
                </a:solidFill>
                <a:effectLst/>
                <a:latin typeface="Arial" charset="0"/>
              </a:endParaRPr>
            </a:p>
          </p:txBody>
        </p:sp>
        <p:sp>
          <p:nvSpPr>
            <p:cNvPr id="23" name="Right Arrow 10">
              <a:extLst>
                <a:ext uri="{FF2B5EF4-FFF2-40B4-BE49-F238E27FC236}">
                  <a16:creationId xmlns:a16="http://schemas.microsoft.com/office/drawing/2014/main" id="{613860FC-C73F-4E7A-B1CE-663AE6656EE3}"/>
                </a:ext>
              </a:extLst>
            </p:cNvPr>
            <p:cNvSpPr/>
            <p:nvPr/>
          </p:nvSpPr>
          <p:spPr bwMode="auto">
            <a:xfrm rot="5400000">
              <a:off x="2146060" y="4478223"/>
              <a:ext cx="1092677" cy="1178629"/>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dirty="0">
                  <a:ln>
                    <a:noFill/>
                  </a:ln>
                  <a:solidFill>
                    <a:srgbClr val="2E618E"/>
                  </a:solidFill>
                  <a:effectLst/>
                  <a:latin typeface="Arial" charset="0"/>
                </a:rPr>
                <a:t>Copia</a:t>
              </a:r>
            </a:p>
            <a:p>
              <a:pPr marL="0" marR="0" indent="0" algn="l" defTabSz="914400" rtl="0" eaLnBrk="1" fontAlgn="base" latinLnBrk="0" hangingPunct="1">
                <a:lnSpc>
                  <a:spcPct val="100000"/>
                </a:lnSpc>
                <a:spcBef>
                  <a:spcPct val="0"/>
                </a:spcBef>
                <a:spcAft>
                  <a:spcPct val="0"/>
                </a:spcAft>
                <a:buClrTx/>
                <a:buSzTx/>
                <a:buFontTx/>
                <a:buNone/>
                <a:tabLst/>
              </a:pPr>
              <a:endParaRPr kumimoji="0" lang="es-ES" sz="1800" b="1" i="0" u="none" strike="noStrike" cap="none" normalizeH="0" baseline="0" dirty="0">
                <a:ln>
                  <a:noFill/>
                </a:ln>
                <a:solidFill>
                  <a:srgbClr val="2E618E"/>
                </a:solidFill>
                <a:effectLst/>
                <a:latin typeface="Arial" charset="0"/>
              </a:endParaRPr>
            </a:p>
          </p:txBody>
        </p:sp>
        <p:sp>
          <p:nvSpPr>
            <p:cNvPr id="24" name="Rectangle 23">
              <a:extLst>
                <a:ext uri="{FF2B5EF4-FFF2-40B4-BE49-F238E27FC236}">
                  <a16:creationId xmlns:a16="http://schemas.microsoft.com/office/drawing/2014/main" id="{CB0EA8F5-6DB2-49BB-880E-6E1198BAA65A}"/>
                </a:ext>
              </a:extLst>
            </p:cNvPr>
            <p:cNvSpPr/>
            <p:nvPr/>
          </p:nvSpPr>
          <p:spPr bwMode="auto">
            <a:xfrm>
              <a:off x="2103084" y="5448301"/>
              <a:ext cx="1219200" cy="1295401"/>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ES"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dirty="0">
                  <a:ln>
                    <a:noFill/>
                  </a:ln>
                  <a:solidFill>
                    <a:srgbClr val="2E618E"/>
                  </a:solidFill>
                  <a:effectLst/>
                  <a:latin typeface="Arial" charset="0"/>
                </a:rPr>
                <a:t>Servicio</a:t>
              </a:r>
            </a:p>
            <a:p>
              <a:pPr marL="0" marR="0" indent="0" algn="ctr" defTabSz="914400" rtl="0" eaLnBrk="1" fontAlgn="base" latinLnBrk="0" hangingPunct="1">
                <a:lnSpc>
                  <a:spcPct val="100000"/>
                </a:lnSpc>
                <a:spcBef>
                  <a:spcPct val="0"/>
                </a:spcBef>
                <a:spcAft>
                  <a:spcPct val="0"/>
                </a:spcAft>
                <a:buClrTx/>
                <a:buSzTx/>
                <a:buFontTx/>
                <a:buNone/>
                <a:tabLst/>
              </a:pPr>
              <a:r>
                <a:rPr lang="es-ES" sz="1400" b="1" dirty="0">
                  <a:solidFill>
                    <a:srgbClr val="2E618E"/>
                  </a:solidFill>
                  <a:latin typeface="Arial" charset="0"/>
                </a:rPr>
                <a:t>de Seguridad</a:t>
              </a:r>
            </a:p>
            <a:p>
              <a:pPr marL="0" marR="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dirty="0">
                  <a:ln>
                    <a:noFill/>
                  </a:ln>
                  <a:solidFill>
                    <a:srgbClr val="2E618E"/>
                  </a:solidFill>
                  <a:effectLst/>
                  <a:latin typeface="Arial" charset="0"/>
                </a:rPr>
                <a:t>Nacional</a:t>
              </a:r>
            </a:p>
          </p:txBody>
        </p:sp>
        <p:sp>
          <p:nvSpPr>
            <p:cNvPr id="25" name="Right Arrow 13">
              <a:extLst>
                <a:ext uri="{FF2B5EF4-FFF2-40B4-BE49-F238E27FC236}">
                  <a16:creationId xmlns:a16="http://schemas.microsoft.com/office/drawing/2014/main" id="{D70B46DB-DC0B-4B34-B25F-727C543D1E19}"/>
                </a:ext>
              </a:extLst>
            </p:cNvPr>
            <p:cNvSpPr/>
            <p:nvPr/>
          </p:nvSpPr>
          <p:spPr bwMode="auto">
            <a:xfrm rot="5400000">
              <a:off x="4674842" y="4635500"/>
              <a:ext cx="927100"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26" name="Right Arrow 14">
              <a:extLst>
                <a:ext uri="{FF2B5EF4-FFF2-40B4-BE49-F238E27FC236}">
                  <a16:creationId xmlns:a16="http://schemas.microsoft.com/office/drawing/2014/main" id="{B23107E9-58FB-44A1-8E7B-4F6D23A0EA26}"/>
                </a:ext>
              </a:extLst>
            </p:cNvPr>
            <p:cNvSpPr/>
            <p:nvPr/>
          </p:nvSpPr>
          <p:spPr bwMode="auto">
            <a:xfrm>
              <a:off x="5909738" y="5825071"/>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27" name="Rectangle 26">
              <a:extLst>
                <a:ext uri="{FF2B5EF4-FFF2-40B4-BE49-F238E27FC236}">
                  <a16:creationId xmlns:a16="http://schemas.microsoft.com/office/drawing/2014/main" id="{0457698A-F0B7-4BDA-9F1F-826D090ED2E1}"/>
                </a:ext>
              </a:extLst>
            </p:cNvPr>
            <p:cNvSpPr/>
            <p:nvPr/>
          </p:nvSpPr>
          <p:spPr bwMode="auto">
            <a:xfrm>
              <a:off x="7065441" y="5506220"/>
              <a:ext cx="1466999" cy="1237482"/>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ES"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dirty="0">
                  <a:ln>
                    <a:noFill/>
                  </a:ln>
                  <a:solidFill>
                    <a:srgbClr val="2E618E"/>
                  </a:solidFill>
                  <a:effectLst/>
                  <a:latin typeface="Arial" charset="0"/>
                </a:rPr>
                <a:t>Registro</a:t>
              </a:r>
            </a:p>
            <a:p>
              <a:pPr marL="0" marR="0" indent="0" algn="ctr" defTabSz="914400" rtl="0" eaLnBrk="1" fontAlgn="base" latinLnBrk="0" hangingPunct="1">
                <a:lnSpc>
                  <a:spcPct val="100000"/>
                </a:lnSpc>
                <a:spcBef>
                  <a:spcPct val="0"/>
                </a:spcBef>
                <a:spcAft>
                  <a:spcPct val="0"/>
                </a:spcAft>
                <a:buClrTx/>
                <a:buSzTx/>
                <a:buFontTx/>
                <a:buNone/>
                <a:tabLst/>
              </a:pPr>
              <a:r>
                <a:rPr lang="es-ES" sz="1400" b="1" dirty="0">
                  <a:solidFill>
                    <a:srgbClr val="2E618E"/>
                  </a:solidFill>
                  <a:latin typeface="Arial" charset="0"/>
                </a:rPr>
                <a:t>de investigadores</a:t>
              </a:r>
              <a:endParaRPr kumimoji="0" lang="es-ES" sz="1400" b="1" i="0" u="none" strike="noStrike" cap="none" normalizeH="0" baseline="0" dirty="0">
                <a:ln>
                  <a:noFill/>
                </a:ln>
                <a:solidFill>
                  <a:srgbClr val="2E618E"/>
                </a:solidFill>
                <a:effectLst/>
                <a:latin typeface="Arial" charset="0"/>
              </a:endParaRPr>
            </a:p>
          </p:txBody>
        </p:sp>
        <p:sp>
          <p:nvSpPr>
            <p:cNvPr id="28" name="Right Arrow 16">
              <a:extLst>
                <a:ext uri="{FF2B5EF4-FFF2-40B4-BE49-F238E27FC236}">
                  <a16:creationId xmlns:a16="http://schemas.microsoft.com/office/drawing/2014/main" id="{0F5D5607-5112-4630-9BA3-C1200429247D}"/>
                </a:ext>
              </a:extLst>
            </p:cNvPr>
            <p:cNvSpPr/>
            <p:nvPr/>
          </p:nvSpPr>
          <p:spPr bwMode="auto">
            <a:xfrm rot="16200000">
              <a:off x="7201261" y="4635498"/>
              <a:ext cx="927101"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29" name="Rectangle 28">
              <a:extLst>
                <a:ext uri="{FF2B5EF4-FFF2-40B4-BE49-F238E27FC236}">
                  <a16:creationId xmlns:a16="http://schemas.microsoft.com/office/drawing/2014/main" id="{A4B71E38-3B83-4464-954D-C677290918B4}"/>
                </a:ext>
              </a:extLst>
            </p:cNvPr>
            <p:cNvSpPr/>
            <p:nvPr/>
          </p:nvSpPr>
          <p:spPr bwMode="auto">
            <a:xfrm>
              <a:off x="7027335" y="3255429"/>
              <a:ext cx="1252198"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ES"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dirty="0">
                  <a:ln>
                    <a:noFill/>
                  </a:ln>
                  <a:solidFill>
                    <a:srgbClr val="2E618E"/>
                  </a:solidFill>
                  <a:effectLst/>
                  <a:latin typeface="Arial" charset="0"/>
                </a:rPr>
                <a:t>Investigador </a:t>
              </a:r>
            </a:p>
            <a:p>
              <a:pPr marL="0" marR="0" indent="0" algn="ctr" defTabSz="914400" rtl="0" eaLnBrk="1" fontAlgn="base" latinLnBrk="0" hangingPunct="1">
                <a:lnSpc>
                  <a:spcPct val="100000"/>
                </a:lnSpc>
                <a:spcBef>
                  <a:spcPct val="0"/>
                </a:spcBef>
                <a:spcAft>
                  <a:spcPct val="0"/>
                </a:spcAft>
                <a:buClrTx/>
                <a:buSzTx/>
                <a:buFontTx/>
                <a:buNone/>
                <a:tabLst/>
              </a:pPr>
              <a:r>
                <a:rPr lang="es-ES" sz="1400" b="1" dirty="0">
                  <a:solidFill>
                    <a:srgbClr val="2E618E"/>
                  </a:solidFill>
                  <a:latin typeface="Arial" charset="0"/>
                </a:rPr>
                <a:t>asignado</a:t>
              </a:r>
              <a:endParaRPr kumimoji="0" lang="es-ES" sz="1400" b="1" i="0" u="none" strike="noStrike" cap="none" normalizeH="0" baseline="0" dirty="0">
                <a:ln>
                  <a:noFill/>
                </a:ln>
                <a:solidFill>
                  <a:srgbClr val="2E618E"/>
                </a:solidFill>
                <a:effectLst/>
                <a:latin typeface="Arial" charset="0"/>
              </a:endParaRPr>
            </a:p>
          </p:txBody>
        </p:sp>
        <p:sp>
          <p:nvSpPr>
            <p:cNvPr id="30" name="Right Arrow 18">
              <a:extLst>
                <a:ext uri="{FF2B5EF4-FFF2-40B4-BE49-F238E27FC236}">
                  <a16:creationId xmlns:a16="http://schemas.microsoft.com/office/drawing/2014/main" id="{B59CC52F-A01F-4CE8-814B-06AAE6246CE9}"/>
                </a:ext>
              </a:extLst>
            </p:cNvPr>
            <p:cNvSpPr/>
            <p:nvPr/>
          </p:nvSpPr>
          <p:spPr bwMode="auto">
            <a:xfrm rot="16200000">
              <a:off x="7201261" y="2362189"/>
              <a:ext cx="927101"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31" name="Rectangle 30">
              <a:extLst>
                <a:ext uri="{FF2B5EF4-FFF2-40B4-BE49-F238E27FC236}">
                  <a16:creationId xmlns:a16="http://schemas.microsoft.com/office/drawing/2014/main" id="{1E63A895-756E-4BD5-A54E-001D6DB327C2}"/>
                </a:ext>
              </a:extLst>
            </p:cNvPr>
            <p:cNvSpPr/>
            <p:nvPr/>
          </p:nvSpPr>
          <p:spPr bwMode="auto">
            <a:xfrm>
              <a:off x="7055211" y="1049840"/>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ES"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dirty="0">
                  <a:ln>
                    <a:noFill/>
                  </a:ln>
                  <a:solidFill>
                    <a:srgbClr val="2E618E"/>
                  </a:solidFill>
                  <a:effectLst/>
                  <a:latin typeface="Arial" charset="0"/>
                </a:rPr>
                <a:t>Registro</a:t>
              </a:r>
            </a:p>
            <a:p>
              <a:pPr marL="0" marR="0" indent="0" algn="ctr" defTabSz="914400" rtl="0" eaLnBrk="1" fontAlgn="base" latinLnBrk="0" hangingPunct="1">
                <a:lnSpc>
                  <a:spcPct val="100000"/>
                </a:lnSpc>
                <a:spcBef>
                  <a:spcPct val="0"/>
                </a:spcBef>
                <a:spcAft>
                  <a:spcPct val="0"/>
                </a:spcAft>
                <a:buClrTx/>
                <a:buSzTx/>
                <a:buFontTx/>
                <a:buNone/>
                <a:tabLst/>
              </a:pPr>
              <a:r>
                <a:rPr lang="es-ES" sz="1400" b="1" dirty="0">
                  <a:solidFill>
                    <a:srgbClr val="2E618E"/>
                  </a:solidFill>
                  <a:latin typeface="Arial" charset="0"/>
                </a:rPr>
                <a:t>de la milicia</a:t>
              </a:r>
              <a:endParaRPr kumimoji="0" lang="es-ES" sz="1400" b="1" i="0" u="none" strike="noStrike" cap="none" normalizeH="0" baseline="0" dirty="0">
                <a:ln>
                  <a:noFill/>
                </a:ln>
                <a:solidFill>
                  <a:srgbClr val="2E618E"/>
                </a:solidFill>
                <a:effectLst/>
                <a:latin typeface="Arial" charset="0"/>
              </a:endParaRPr>
            </a:p>
          </p:txBody>
        </p:sp>
        <p:sp>
          <p:nvSpPr>
            <p:cNvPr id="32" name="Right Arrow 20">
              <a:extLst>
                <a:ext uri="{FF2B5EF4-FFF2-40B4-BE49-F238E27FC236}">
                  <a16:creationId xmlns:a16="http://schemas.microsoft.com/office/drawing/2014/main" id="{4E3EFE2B-E363-4093-A5A3-3CF776CB5B24}"/>
                </a:ext>
              </a:extLst>
            </p:cNvPr>
            <p:cNvSpPr/>
            <p:nvPr/>
          </p:nvSpPr>
          <p:spPr bwMode="auto">
            <a:xfrm rot="10800000">
              <a:off x="5909738" y="1231889"/>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33" name="Rectangle 32">
              <a:extLst>
                <a:ext uri="{FF2B5EF4-FFF2-40B4-BE49-F238E27FC236}">
                  <a16:creationId xmlns:a16="http://schemas.microsoft.com/office/drawing/2014/main" id="{E36EB10D-1358-4A85-A383-D8BD3E28C977}"/>
                </a:ext>
              </a:extLst>
            </p:cNvPr>
            <p:cNvSpPr/>
            <p:nvPr/>
          </p:nvSpPr>
          <p:spPr bwMode="auto">
            <a:xfrm>
              <a:off x="4528792" y="1043582"/>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ES"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dirty="0">
                  <a:ln>
                    <a:noFill/>
                  </a:ln>
                  <a:solidFill>
                    <a:srgbClr val="2E618E"/>
                  </a:solidFill>
                  <a:effectLst/>
                  <a:latin typeface="Arial" charset="0"/>
                </a:rPr>
                <a:t>Oficial</a:t>
              </a:r>
            </a:p>
            <a:p>
              <a:pPr marL="0" marR="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dirty="0">
                  <a:ln>
                    <a:noFill/>
                  </a:ln>
                  <a:solidFill>
                    <a:srgbClr val="2E618E"/>
                  </a:solidFill>
                  <a:effectLst/>
                  <a:latin typeface="Arial" charset="0"/>
                </a:rPr>
                <a:t>de la milicia</a:t>
              </a:r>
            </a:p>
            <a:p>
              <a:pPr marL="0" marR="0" indent="0" algn="ctr" defTabSz="914400" rtl="0" eaLnBrk="1" fontAlgn="base" latinLnBrk="0" hangingPunct="1">
                <a:lnSpc>
                  <a:spcPct val="100000"/>
                </a:lnSpc>
                <a:spcBef>
                  <a:spcPct val="0"/>
                </a:spcBef>
                <a:spcAft>
                  <a:spcPct val="0"/>
                </a:spcAft>
                <a:buClrTx/>
                <a:buSzTx/>
                <a:buFontTx/>
                <a:buNone/>
                <a:tabLst/>
              </a:pPr>
              <a:r>
                <a:rPr lang="es-ES" sz="1400" b="1" dirty="0">
                  <a:solidFill>
                    <a:srgbClr val="2E618E"/>
                  </a:solidFill>
                  <a:latin typeface="Arial" charset="0"/>
                </a:rPr>
                <a:t>asignado</a:t>
              </a:r>
              <a:endParaRPr kumimoji="0" lang="es-ES" sz="1400" b="1" i="0" u="none" strike="noStrike" cap="none" normalizeH="0" baseline="0" dirty="0">
                <a:ln>
                  <a:noFill/>
                </a:ln>
                <a:solidFill>
                  <a:srgbClr val="2E618E"/>
                </a:solidFill>
                <a:effectLst/>
                <a:latin typeface="Arial" charset="0"/>
              </a:endParaRPr>
            </a:p>
          </p:txBody>
        </p:sp>
        <p:sp>
          <p:nvSpPr>
            <p:cNvPr id="34" name="Right Arrow 22">
              <a:extLst>
                <a:ext uri="{FF2B5EF4-FFF2-40B4-BE49-F238E27FC236}">
                  <a16:creationId xmlns:a16="http://schemas.microsoft.com/office/drawing/2014/main" id="{A8701C6C-1931-4E43-82E9-D88540EE3A4E}"/>
                </a:ext>
              </a:extLst>
            </p:cNvPr>
            <p:cNvSpPr/>
            <p:nvPr/>
          </p:nvSpPr>
          <p:spPr bwMode="auto">
            <a:xfrm rot="10800000">
              <a:off x="3413315" y="1231889"/>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35" name="Right Arrow 23">
              <a:extLst>
                <a:ext uri="{FF2B5EF4-FFF2-40B4-BE49-F238E27FC236}">
                  <a16:creationId xmlns:a16="http://schemas.microsoft.com/office/drawing/2014/main" id="{24A17C17-6E5F-4C97-97A2-D3672E872DFA}"/>
                </a:ext>
              </a:extLst>
            </p:cNvPr>
            <p:cNvSpPr/>
            <p:nvPr/>
          </p:nvSpPr>
          <p:spPr bwMode="auto">
            <a:xfrm>
              <a:off x="3413315" y="3505198"/>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36" name="Oval 35">
              <a:extLst>
                <a:ext uri="{FF2B5EF4-FFF2-40B4-BE49-F238E27FC236}">
                  <a16:creationId xmlns:a16="http://schemas.microsoft.com/office/drawing/2014/main" id="{ED24321E-A39C-4030-8509-481638D222FB}"/>
                </a:ext>
              </a:extLst>
            </p:cNvPr>
            <p:cNvSpPr/>
            <p:nvPr/>
          </p:nvSpPr>
          <p:spPr bwMode="auto">
            <a:xfrm>
              <a:off x="1511562" y="1016366"/>
              <a:ext cx="2348965" cy="1070719"/>
            </a:xfrm>
            <a:prstGeom prst="ellipse">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1100" b="1" i="0" u="none" strike="noStrike" cap="none" normalizeH="0" baseline="0" dirty="0">
                <a:ln>
                  <a:noFill/>
                </a:ln>
                <a:solidFill>
                  <a:srgbClr val="2E618E"/>
                </a:solidFill>
                <a:effectLst/>
                <a:latin typeface="Arial" charset="0"/>
              </a:endParaRPr>
            </a:p>
            <a:p>
              <a:pPr marL="0" marR="0" indent="0" algn="l"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dirty="0">
                  <a:ln>
                    <a:noFill/>
                  </a:ln>
                  <a:solidFill>
                    <a:srgbClr val="2E618E"/>
                  </a:solidFill>
                  <a:effectLst/>
                  <a:latin typeface="Arial" charset="0"/>
                </a:rPr>
                <a:t>Medidas adoptadas</a:t>
              </a:r>
            </a:p>
          </p:txBody>
        </p:sp>
        <p:sp>
          <p:nvSpPr>
            <p:cNvPr id="37" name="Rectangle 36">
              <a:extLst>
                <a:ext uri="{FF2B5EF4-FFF2-40B4-BE49-F238E27FC236}">
                  <a16:creationId xmlns:a16="http://schemas.microsoft.com/office/drawing/2014/main" id="{6C90D5EE-1F0D-4F92-AC39-931C1A5E416C}"/>
                </a:ext>
              </a:extLst>
            </p:cNvPr>
            <p:cNvSpPr/>
            <p:nvPr/>
          </p:nvSpPr>
          <p:spPr bwMode="auto">
            <a:xfrm>
              <a:off x="1550002" y="2355229"/>
              <a:ext cx="6332221" cy="830976"/>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ES" sz="2000" b="1" i="0" u="none" strike="noStrike" cap="none" normalizeH="0" baseline="0" dirty="0">
                  <a:ln>
                    <a:noFill/>
                  </a:ln>
                  <a:solidFill>
                    <a:srgbClr val="FF0000"/>
                  </a:solidFill>
                  <a:effectLst/>
                  <a:latin typeface="Verdana" panose="020B0604030504040204" pitchFamily="34" charset="0"/>
                </a:rPr>
                <a:t>¿Quién tiene los conocimientos especializados?</a:t>
              </a:r>
            </a:p>
          </p:txBody>
        </p:sp>
      </p:grpSp>
    </p:spTree>
    <p:extLst>
      <p:ext uri="{BB962C8B-B14F-4D97-AF65-F5344CB8AC3E}">
        <p14:creationId xmlns:p14="http://schemas.microsoft.com/office/powerpoint/2010/main" val="19974081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ES" sz="3200" b="1" dirty="0"/>
              <a:t>¿Le resulta familiar?</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grpSp>
        <p:nvGrpSpPr>
          <p:cNvPr id="38" name="Group 37">
            <a:extLst>
              <a:ext uri="{FF2B5EF4-FFF2-40B4-BE49-F238E27FC236}">
                <a16:creationId xmlns:a16="http://schemas.microsoft.com/office/drawing/2014/main" id="{1F0041A4-5F33-468D-AEDE-ADD1AADB5480}"/>
              </a:ext>
            </a:extLst>
          </p:cNvPr>
          <p:cNvGrpSpPr/>
          <p:nvPr/>
        </p:nvGrpSpPr>
        <p:grpSpPr>
          <a:xfrm>
            <a:off x="88522" y="693212"/>
            <a:ext cx="8443918" cy="5890686"/>
            <a:chOff x="88522" y="853016"/>
            <a:chExt cx="8443918" cy="5890686"/>
          </a:xfrm>
        </p:grpSpPr>
        <p:sp>
          <p:nvSpPr>
            <p:cNvPr id="39" name="Rectangle 38">
              <a:extLst>
                <a:ext uri="{FF2B5EF4-FFF2-40B4-BE49-F238E27FC236}">
                  <a16:creationId xmlns:a16="http://schemas.microsoft.com/office/drawing/2014/main" id="{E5846174-FAD6-402B-99DF-E5C3D7DC6306}"/>
                </a:ext>
              </a:extLst>
            </p:cNvPr>
            <p:cNvSpPr/>
            <p:nvPr/>
          </p:nvSpPr>
          <p:spPr>
            <a:xfrm>
              <a:off x="110285" y="1953655"/>
              <a:ext cx="2006380" cy="1020088"/>
            </a:xfrm>
            <a:prstGeom prst="rect">
              <a:avLst/>
            </a:prstGeom>
            <a:noFill/>
            <a:ln>
              <a:solidFill>
                <a:srgbClr val="2E61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b="1" dirty="0">
                  <a:solidFill>
                    <a:srgbClr val="2E618E"/>
                  </a:solidFill>
                  <a:latin typeface="Verdana" panose="020B0604030504040204" pitchFamily="34" charset="0"/>
                </a:rPr>
                <a:t>Un proceso típico</a:t>
              </a:r>
            </a:p>
          </p:txBody>
        </p:sp>
        <p:sp>
          <p:nvSpPr>
            <p:cNvPr id="40" name="Rectangle 39">
              <a:extLst>
                <a:ext uri="{FF2B5EF4-FFF2-40B4-BE49-F238E27FC236}">
                  <a16:creationId xmlns:a16="http://schemas.microsoft.com/office/drawing/2014/main" id="{C95FDC77-344A-4E17-900C-D93E38DB5559}"/>
                </a:ext>
              </a:extLst>
            </p:cNvPr>
            <p:cNvSpPr/>
            <p:nvPr/>
          </p:nvSpPr>
          <p:spPr bwMode="auto">
            <a:xfrm>
              <a:off x="2116665" y="3255429"/>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ES"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es-ES" sz="3200" b="1" i="0" u="none" strike="noStrike" cap="none" normalizeH="0" baseline="0" dirty="0">
                  <a:ln>
                    <a:noFill/>
                  </a:ln>
                  <a:solidFill>
                    <a:srgbClr val="2E618E"/>
                  </a:solidFill>
                  <a:effectLst/>
                  <a:latin typeface="Arial" charset="0"/>
                </a:rPr>
                <a:t>MAE</a:t>
              </a:r>
            </a:p>
          </p:txBody>
        </p:sp>
        <p:sp>
          <p:nvSpPr>
            <p:cNvPr id="41" name="Rectangle 40">
              <a:extLst>
                <a:ext uri="{FF2B5EF4-FFF2-40B4-BE49-F238E27FC236}">
                  <a16:creationId xmlns:a16="http://schemas.microsoft.com/office/drawing/2014/main" id="{63970073-332B-4B70-B75F-3A8D945E9B3D}"/>
                </a:ext>
              </a:extLst>
            </p:cNvPr>
            <p:cNvSpPr/>
            <p:nvPr/>
          </p:nvSpPr>
          <p:spPr bwMode="auto">
            <a:xfrm>
              <a:off x="4511856" y="3255429"/>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ES"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dirty="0">
                  <a:ln>
                    <a:noFill/>
                  </a:ln>
                  <a:solidFill>
                    <a:srgbClr val="2E618E"/>
                  </a:solidFill>
                  <a:effectLst/>
                  <a:latin typeface="Arial" charset="0"/>
                </a:rPr>
                <a:t>Registro</a:t>
              </a:r>
            </a:p>
            <a:p>
              <a:pPr marL="0" marR="0" indent="0" algn="ctr" defTabSz="914400" rtl="0" eaLnBrk="1" fontAlgn="base" latinLnBrk="0" hangingPunct="1">
                <a:lnSpc>
                  <a:spcPct val="100000"/>
                </a:lnSpc>
                <a:spcBef>
                  <a:spcPct val="0"/>
                </a:spcBef>
                <a:spcAft>
                  <a:spcPct val="0"/>
                </a:spcAft>
                <a:buClrTx/>
                <a:buSzTx/>
                <a:buFontTx/>
                <a:buNone/>
                <a:tabLst/>
              </a:pPr>
              <a:r>
                <a:rPr lang="es-ES" sz="1400" b="1" dirty="0">
                  <a:solidFill>
                    <a:srgbClr val="2E618E"/>
                  </a:solidFill>
                  <a:latin typeface="Arial" charset="0"/>
                </a:rPr>
                <a:t>del Fiscal</a:t>
              </a:r>
            </a:p>
            <a:p>
              <a:pPr marL="0" marR="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dirty="0">
                  <a:ln>
                    <a:noFill/>
                  </a:ln>
                  <a:solidFill>
                    <a:srgbClr val="2E618E"/>
                  </a:solidFill>
                  <a:effectLst/>
                  <a:latin typeface="Arial" charset="0"/>
                </a:rPr>
                <a:t>General</a:t>
              </a:r>
            </a:p>
          </p:txBody>
        </p:sp>
        <p:sp>
          <p:nvSpPr>
            <p:cNvPr id="42" name="Rectangle 41">
              <a:extLst>
                <a:ext uri="{FF2B5EF4-FFF2-40B4-BE49-F238E27FC236}">
                  <a16:creationId xmlns:a16="http://schemas.microsoft.com/office/drawing/2014/main" id="{CDF95422-9AEE-4F2F-800F-C3755A34EA42}"/>
                </a:ext>
              </a:extLst>
            </p:cNvPr>
            <p:cNvSpPr/>
            <p:nvPr/>
          </p:nvSpPr>
          <p:spPr bwMode="auto">
            <a:xfrm>
              <a:off x="4528792" y="5545674"/>
              <a:ext cx="1219200" cy="1198028"/>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ES"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dirty="0">
                  <a:ln>
                    <a:noFill/>
                  </a:ln>
                  <a:solidFill>
                    <a:srgbClr val="2E618E"/>
                  </a:solidFill>
                  <a:effectLst/>
                  <a:latin typeface="Arial" charset="0"/>
                </a:rPr>
                <a:t>Fiscal</a:t>
              </a:r>
            </a:p>
            <a:p>
              <a:pPr marL="0" marR="0" indent="0" algn="ctr" defTabSz="914400" rtl="0" eaLnBrk="1" fontAlgn="base" latinLnBrk="0" hangingPunct="1">
                <a:lnSpc>
                  <a:spcPct val="100000"/>
                </a:lnSpc>
                <a:spcBef>
                  <a:spcPct val="0"/>
                </a:spcBef>
                <a:spcAft>
                  <a:spcPct val="0"/>
                </a:spcAft>
                <a:buClrTx/>
                <a:buSzTx/>
                <a:buFontTx/>
                <a:buNone/>
                <a:tabLst/>
              </a:pPr>
              <a:r>
                <a:rPr lang="es-ES" sz="1400" b="1" dirty="0">
                  <a:solidFill>
                    <a:srgbClr val="2E618E"/>
                  </a:solidFill>
                  <a:latin typeface="Arial" charset="0"/>
                </a:rPr>
                <a:t>aprueba</a:t>
              </a:r>
              <a:endParaRPr kumimoji="0" lang="es-ES" sz="1400" b="1" i="0" u="none" strike="noStrike" cap="none" normalizeH="0" baseline="0" dirty="0">
                <a:ln>
                  <a:noFill/>
                </a:ln>
                <a:solidFill>
                  <a:srgbClr val="2E618E"/>
                </a:solidFill>
                <a:effectLst/>
                <a:latin typeface="Arial" charset="0"/>
              </a:endParaRPr>
            </a:p>
          </p:txBody>
        </p:sp>
        <p:sp>
          <p:nvSpPr>
            <p:cNvPr id="43" name="Right Arrow 10">
              <a:extLst>
                <a:ext uri="{FF2B5EF4-FFF2-40B4-BE49-F238E27FC236}">
                  <a16:creationId xmlns:a16="http://schemas.microsoft.com/office/drawing/2014/main" id="{B15C56E3-9280-4D6A-A288-60E13C007170}"/>
                </a:ext>
              </a:extLst>
            </p:cNvPr>
            <p:cNvSpPr/>
            <p:nvPr/>
          </p:nvSpPr>
          <p:spPr bwMode="auto">
            <a:xfrm rot="5400000">
              <a:off x="2158994" y="4698999"/>
              <a:ext cx="1054102"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dirty="0">
                  <a:ln>
                    <a:noFill/>
                  </a:ln>
                  <a:solidFill>
                    <a:srgbClr val="2E618E"/>
                  </a:solidFill>
                  <a:effectLst/>
                  <a:latin typeface="Arial" charset="0"/>
                </a:rPr>
                <a:t>Copia</a:t>
              </a:r>
            </a:p>
          </p:txBody>
        </p:sp>
        <p:sp>
          <p:nvSpPr>
            <p:cNvPr id="44" name="Rectangle 43">
              <a:extLst>
                <a:ext uri="{FF2B5EF4-FFF2-40B4-BE49-F238E27FC236}">
                  <a16:creationId xmlns:a16="http://schemas.microsoft.com/office/drawing/2014/main" id="{D27038EF-D806-42F4-BF63-5CDA684C6911}"/>
                </a:ext>
              </a:extLst>
            </p:cNvPr>
            <p:cNvSpPr/>
            <p:nvPr/>
          </p:nvSpPr>
          <p:spPr bwMode="auto">
            <a:xfrm>
              <a:off x="2014151" y="5448301"/>
              <a:ext cx="1308133" cy="1295401"/>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ES"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dirty="0">
                  <a:ln>
                    <a:noFill/>
                  </a:ln>
                  <a:solidFill>
                    <a:srgbClr val="2E618E"/>
                  </a:solidFill>
                  <a:effectLst/>
                  <a:latin typeface="Arial" charset="0"/>
                </a:rPr>
                <a:t>Servicio</a:t>
              </a:r>
            </a:p>
            <a:p>
              <a:pPr marL="0" marR="0" indent="0" algn="ctr" defTabSz="914400" rtl="0" eaLnBrk="1" fontAlgn="base" latinLnBrk="0" hangingPunct="1">
                <a:lnSpc>
                  <a:spcPct val="100000"/>
                </a:lnSpc>
                <a:spcBef>
                  <a:spcPct val="0"/>
                </a:spcBef>
                <a:spcAft>
                  <a:spcPct val="0"/>
                </a:spcAft>
                <a:buClrTx/>
                <a:buSzTx/>
                <a:buFontTx/>
                <a:buNone/>
                <a:tabLst/>
              </a:pPr>
              <a:r>
                <a:rPr lang="es-ES" sz="1400" b="1" dirty="0">
                  <a:solidFill>
                    <a:srgbClr val="2E618E"/>
                  </a:solidFill>
                  <a:latin typeface="Arial" charset="0"/>
                </a:rPr>
                <a:t>de Seguridad</a:t>
              </a:r>
            </a:p>
            <a:p>
              <a:pPr marL="0" marR="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dirty="0">
                  <a:ln>
                    <a:noFill/>
                  </a:ln>
                  <a:solidFill>
                    <a:srgbClr val="2E618E"/>
                  </a:solidFill>
                  <a:effectLst/>
                  <a:latin typeface="Arial" charset="0"/>
                </a:rPr>
                <a:t>Nacional</a:t>
              </a:r>
            </a:p>
          </p:txBody>
        </p:sp>
        <p:sp>
          <p:nvSpPr>
            <p:cNvPr id="45" name="Right Arrow 13">
              <a:extLst>
                <a:ext uri="{FF2B5EF4-FFF2-40B4-BE49-F238E27FC236}">
                  <a16:creationId xmlns:a16="http://schemas.microsoft.com/office/drawing/2014/main" id="{673DF0FE-8815-4279-8138-6CDF5237D3E0}"/>
                </a:ext>
              </a:extLst>
            </p:cNvPr>
            <p:cNvSpPr/>
            <p:nvPr/>
          </p:nvSpPr>
          <p:spPr bwMode="auto">
            <a:xfrm rot="16200000">
              <a:off x="4674842" y="4635500"/>
              <a:ext cx="927100"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46" name="Right Arrow 14">
              <a:extLst>
                <a:ext uri="{FF2B5EF4-FFF2-40B4-BE49-F238E27FC236}">
                  <a16:creationId xmlns:a16="http://schemas.microsoft.com/office/drawing/2014/main" id="{9C9FF0C6-78A6-4C65-ADDF-DD6AD43BB77F}"/>
                </a:ext>
              </a:extLst>
            </p:cNvPr>
            <p:cNvSpPr/>
            <p:nvPr/>
          </p:nvSpPr>
          <p:spPr bwMode="auto">
            <a:xfrm rot="10800000">
              <a:off x="5909738" y="5825071"/>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47" name="Rectangle 46">
              <a:extLst>
                <a:ext uri="{FF2B5EF4-FFF2-40B4-BE49-F238E27FC236}">
                  <a16:creationId xmlns:a16="http://schemas.microsoft.com/office/drawing/2014/main" id="{5EB9C29B-FBCA-4DCA-910D-2E35EA16AA04}"/>
                </a:ext>
              </a:extLst>
            </p:cNvPr>
            <p:cNvSpPr/>
            <p:nvPr/>
          </p:nvSpPr>
          <p:spPr bwMode="auto">
            <a:xfrm>
              <a:off x="6971400" y="5399305"/>
              <a:ext cx="1561040" cy="1344397"/>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ES"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dirty="0">
                  <a:ln>
                    <a:noFill/>
                  </a:ln>
                  <a:solidFill>
                    <a:srgbClr val="2E618E"/>
                  </a:solidFill>
                  <a:effectLst/>
                  <a:latin typeface="Arial" charset="0"/>
                </a:rPr>
                <a:t>Registro</a:t>
              </a:r>
            </a:p>
            <a:p>
              <a:pPr marL="0" marR="0" indent="0" algn="ctr" defTabSz="914400" rtl="0" eaLnBrk="1" fontAlgn="base" latinLnBrk="0" hangingPunct="1">
                <a:lnSpc>
                  <a:spcPct val="100000"/>
                </a:lnSpc>
                <a:spcBef>
                  <a:spcPct val="0"/>
                </a:spcBef>
                <a:spcAft>
                  <a:spcPct val="0"/>
                </a:spcAft>
                <a:buClrTx/>
                <a:buSzTx/>
                <a:buFontTx/>
                <a:buNone/>
                <a:tabLst/>
              </a:pPr>
              <a:r>
                <a:rPr lang="es-ES" sz="1400" b="1" dirty="0">
                  <a:solidFill>
                    <a:srgbClr val="2E618E"/>
                  </a:solidFill>
                  <a:latin typeface="Arial" charset="0"/>
                </a:rPr>
                <a:t>de investigadores</a:t>
              </a:r>
              <a:endParaRPr kumimoji="0" lang="es-ES" sz="1400" b="1" i="0" u="none" strike="noStrike" cap="none" normalizeH="0" baseline="0" dirty="0">
                <a:ln>
                  <a:noFill/>
                </a:ln>
                <a:solidFill>
                  <a:srgbClr val="2E618E"/>
                </a:solidFill>
                <a:effectLst/>
                <a:latin typeface="Arial" charset="0"/>
              </a:endParaRPr>
            </a:p>
          </p:txBody>
        </p:sp>
        <p:sp>
          <p:nvSpPr>
            <p:cNvPr id="48" name="Right Arrow 16">
              <a:extLst>
                <a:ext uri="{FF2B5EF4-FFF2-40B4-BE49-F238E27FC236}">
                  <a16:creationId xmlns:a16="http://schemas.microsoft.com/office/drawing/2014/main" id="{D11683ED-A4CA-468E-8994-ADEE86EBFD25}"/>
                </a:ext>
              </a:extLst>
            </p:cNvPr>
            <p:cNvSpPr/>
            <p:nvPr/>
          </p:nvSpPr>
          <p:spPr bwMode="auto">
            <a:xfrm rot="5400000">
              <a:off x="7201261" y="4635498"/>
              <a:ext cx="927101"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49" name="Rectangle 48">
              <a:extLst>
                <a:ext uri="{FF2B5EF4-FFF2-40B4-BE49-F238E27FC236}">
                  <a16:creationId xmlns:a16="http://schemas.microsoft.com/office/drawing/2014/main" id="{ED3B7116-2ACE-4371-A2D3-C386C7C9BE72}"/>
                </a:ext>
              </a:extLst>
            </p:cNvPr>
            <p:cNvSpPr/>
            <p:nvPr/>
          </p:nvSpPr>
          <p:spPr bwMode="auto">
            <a:xfrm>
              <a:off x="6771503" y="3255429"/>
              <a:ext cx="150803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ES"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dirty="0">
                  <a:ln>
                    <a:noFill/>
                  </a:ln>
                  <a:solidFill>
                    <a:srgbClr val="2E618E"/>
                  </a:solidFill>
                  <a:effectLst/>
                  <a:latin typeface="Arial" charset="0"/>
                </a:rPr>
                <a:t>Investigador realiza la revisión</a:t>
              </a:r>
            </a:p>
          </p:txBody>
        </p:sp>
        <p:sp>
          <p:nvSpPr>
            <p:cNvPr id="50" name="Right Arrow 18">
              <a:extLst>
                <a:ext uri="{FF2B5EF4-FFF2-40B4-BE49-F238E27FC236}">
                  <a16:creationId xmlns:a16="http://schemas.microsoft.com/office/drawing/2014/main" id="{BDD40864-9A09-47E9-A51D-48B59FD504C4}"/>
                </a:ext>
              </a:extLst>
            </p:cNvPr>
            <p:cNvSpPr/>
            <p:nvPr/>
          </p:nvSpPr>
          <p:spPr bwMode="auto">
            <a:xfrm rot="5400000">
              <a:off x="7201261" y="2392669"/>
              <a:ext cx="927101" cy="698504"/>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51" name="Rectangle 50">
              <a:extLst>
                <a:ext uri="{FF2B5EF4-FFF2-40B4-BE49-F238E27FC236}">
                  <a16:creationId xmlns:a16="http://schemas.microsoft.com/office/drawing/2014/main" id="{DC329C01-AA48-46C7-B12C-5CD8C48F6048}"/>
                </a:ext>
              </a:extLst>
            </p:cNvPr>
            <p:cNvSpPr/>
            <p:nvPr/>
          </p:nvSpPr>
          <p:spPr bwMode="auto">
            <a:xfrm>
              <a:off x="7055211" y="1049840"/>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ES" sz="16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dirty="0">
                  <a:ln>
                    <a:noFill/>
                  </a:ln>
                  <a:solidFill>
                    <a:srgbClr val="2E618E"/>
                  </a:solidFill>
                  <a:effectLst/>
                  <a:latin typeface="Arial" charset="0"/>
                </a:rPr>
                <a:t>Registro</a:t>
              </a:r>
            </a:p>
            <a:p>
              <a:pPr marL="0" marR="0" indent="0" algn="ctr" defTabSz="914400" rtl="0" eaLnBrk="1" fontAlgn="base" latinLnBrk="0" hangingPunct="1">
                <a:lnSpc>
                  <a:spcPct val="100000"/>
                </a:lnSpc>
                <a:spcBef>
                  <a:spcPct val="0"/>
                </a:spcBef>
                <a:spcAft>
                  <a:spcPct val="0"/>
                </a:spcAft>
                <a:buClrTx/>
                <a:buSzTx/>
                <a:buFontTx/>
                <a:buNone/>
                <a:tabLst/>
              </a:pPr>
              <a:r>
                <a:rPr lang="es-ES" sz="1400" b="1" dirty="0">
                  <a:solidFill>
                    <a:srgbClr val="2E618E"/>
                  </a:solidFill>
                  <a:latin typeface="Arial" charset="0"/>
                </a:rPr>
                <a:t>de la milicia</a:t>
              </a:r>
              <a:endParaRPr kumimoji="0" lang="es-ES" sz="1400" b="1" i="0" u="none" strike="noStrike" cap="none" normalizeH="0" baseline="0" dirty="0">
                <a:ln>
                  <a:noFill/>
                </a:ln>
                <a:solidFill>
                  <a:srgbClr val="2E618E"/>
                </a:solidFill>
                <a:effectLst/>
                <a:latin typeface="Arial" charset="0"/>
              </a:endParaRPr>
            </a:p>
          </p:txBody>
        </p:sp>
        <p:sp>
          <p:nvSpPr>
            <p:cNvPr id="52" name="Right Arrow 20">
              <a:extLst>
                <a:ext uri="{FF2B5EF4-FFF2-40B4-BE49-F238E27FC236}">
                  <a16:creationId xmlns:a16="http://schemas.microsoft.com/office/drawing/2014/main" id="{DB95125E-5F6D-4205-BCE0-73EDD8C4DC3C}"/>
                </a:ext>
              </a:extLst>
            </p:cNvPr>
            <p:cNvSpPr/>
            <p:nvPr/>
          </p:nvSpPr>
          <p:spPr bwMode="auto">
            <a:xfrm>
              <a:off x="5909738" y="1231889"/>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53" name="Rectangle 52">
              <a:extLst>
                <a:ext uri="{FF2B5EF4-FFF2-40B4-BE49-F238E27FC236}">
                  <a16:creationId xmlns:a16="http://schemas.microsoft.com/office/drawing/2014/main" id="{5D58107A-B8C4-467A-85DF-75E832459718}"/>
                </a:ext>
              </a:extLst>
            </p:cNvPr>
            <p:cNvSpPr/>
            <p:nvPr/>
          </p:nvSpPr>
          <p:spPr bwMode="auto">
            <a:xfrm>
              <a:off x="4528792" y="1043582"/>
              <a:ext cx="1219200" cy="1168400"/>
            </a:xfrm>
            <a:prstGeom prst="rect">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ES" sz="8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dirty="0">
                  <a:ln>
                    <a:noFill/>
                  </a:ln>
                  <a:solidFill>
                    <a:srgbClr val="2E618E"/>
                  </a:solidFill>
                  <a:effectLst/>
                  <a:latin typeface="Arial" charset="0"/>
                </a:rPr>
                <a:t>Oficial</a:t>
              </a:r>
            </a:p>
            <a:p>
              <a:pPr marL="0" marR="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dirty="0">
                  <a:ln>
                    <a:noFill/>
                  </a:ln>
                  <a:solidFill>
                    <a:srgbClr val="2E618E"/>
                  </a:solidFill>
                  <a:effectLst/>
                  <a:latin typeface="Arial" charset="0"/>
                </a:rPr>
                <a:t>de la milicia</a:t>
              </a:r>
            </a:p>
            <a:p>
              <a:pPr marL="0" marR="0" indent="0" algn="ctr" defTabSz="914400" rtl="0" eaLnBrk="1" fontAlgn="base" latinLnBrk="0" hangingPunct="1">
                <a:lnSpc>
                  <a:spcPct val="100000"/>
                </a:lnSpc>
                <a:spcBef>
                  <a:spcPct val="0"/>
                </a:spcBef>
                <a:spcAft>
                  <a:spcPct val="0"/>
                </a:spcAft>
                <a:buClrTx/>
                <a:buSzTx/>
                <a:buFontTx/>
                <a:buNone/>
                <a:tabLst/>
              </a:pPr>
              <a:r>
                <a:rPr lang="es-ES" sz="1400" b="1" dirty="0">
                  <a:solidFill>
                    <a:srgbClr val="2E618E"/>
                  </a:solidFill>
                  <a:latin typeface="Arial" charset="0"/>
                </a:rPr>
                <a:t>prepara</a:t>
              </a:r>
            </a:p>
            <a:p>
              <a:pPr marL="0" marR="0" indent="0" algn="ctr" defTabSz="914400" rtl="0" eaLnBrk="1" fontAlgn="base" latinLnBrk="0" hangingPunct="1">
                <a:lnSpc>
                  <a:spcPct val="100000"/>
                </a:lnSpc>
                <a:spcBef>
                  <a:spcPct val="0"/>
                </a:spcBef>
                <a:spcAft>
                  <a:spcPct val="0"/>
                </a:spcAft>
                <a:buClrTx/>
                <a:buSzTx/>
                <a:buFontTx/>
                <a:buNone/>
                <a:tabLst/>
              </a:pPr>
              <a:r>
                <a:rPr kumimoji="0" lang="es-ES" sz="1400" b="1" i="0" u="none" strike="noStrike" cap="none" normalizeH="0" baseline="0" dirty="0">
                  <a:ln>
                    <a:noFill/>
                  </a:ln>
                  <a:solidFill>
                    <a:srgbClr val="2E618E"/>
                  </a:solidFill>
                  <a:effectLst/>
                  <a:latin typeface="Arial" charset="0"/>
                </a:rPr>
                <a:t>detalles</a:t>
              </a:r>
            </a:p>
          </p:txBody>
        </p:sp>
        <p:sp>
          <p:nvSpPr>
            <p:cNvPr id="54" name="Right Arrow 23">
              <a:extLst>
                <a:ext uri="{FF2B5EF4-FFF2-40B4-BE49-F238E27FC236}">
                  <a16:creationId xmlns:a16="http://schemas.microsoft.com/office/drawing/2014/main" id="{DF6589F0-EFF9-4E11-A111-8BC5CF53D6DC}"/>
                </a:ext>
              </a:extLst>
            </p:cNvPr>
            <p:cNvSpPr/>
            <p:nvPr/>
          </p:nvSpPr>
          <p:spPr bwMode="auto">
            <a:xfrm rot="10800000">
              <a:off x="3413315" y="3505198"/>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55" name="Left Arrow 2">
              <a:extLst>
                <a:ext uri="{FF2B5EF4-FFF2-40B4-BE49-F238E27FC236}">
                  <a16:creationId xmlns:a16="http://schemas.microsoft.com/office/drawing/2014/main" id="{A1F80022-8515-4D4A-A8C6-75DA9EB22EFF}"/>
                </a:ext>
              </a:extLst>
            </p:cNvPr>
            <p:cNvSpPr/>
            <p:nvPr/>
          </p:nvSpPr>
          <p:spPr bwMode="auto">
            <a:xfrm>
              <a:off x="88522" y="3505198"/>
              <a:ext cx="1709798" cy="1168400"/>
            </a:xfrm>
            <a:prstGeom prst="lef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dirty="0">
                  <a:ln>
                    <a:noFill/>
                  </a:ln>
                  <a:solidFill>
                    <a:srgbClr val="2E618E"/>
                  </a:solidFill>
                  <a:effectLst/>
                  <a:latin typeface="Arial" charset="0"/>
                </a:rPr>
                <a:t>Solicitud saliente</a:t>
              </a:r>
            </a:p>
          </p:txBody>
        </p:sp>
        <p:sp>
          <p:nvSpPr>
            <p:cNvPr id="56" name="Right Arrow 22">
              <a:extLst>
                <a:ext uri="{FF2B5EF4-FFF2-40B4-BE49-F238E27FC236}">
                  <a16:creationId xmlns:a16="http://schemas.microsoft.com/office/drawing/2014/main" id="{0F22B5E7-E976-4F6A-9700-609131822369}"/>
                </a:ext>
              </a:extLst>
            </p:cNvPr>
            <p:cNvSpPr/>
            <p:nvPr/>
          </p:nvSpPr>
          <p:spPr bwMode="auto">
            <a:xfrm>
              <a:off x="3413315" y="1231889"/>
              <a:ext cx="993958" cy="668861"/>
            </a:xfrm>
            <a:prstGeom prst="rightArrow">
              <a:avLst/>
            </a:prstGeom>
            <a:noFill/>
            <a:ln w="9525" cap="flat" cmpd="sng" algn="ctr">
              <a:solidFill>
                <a:srgbClr val="2E618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2E618E"/>
                </a:solidFill>
                <a:effectLst/>
                <a:latin typeface="Arial" charset="0"/>
              </a:endParaRPr>
            </a:p>
          </p:txBody>
        </p:sp>
        <p:sp>
          <p:nvSpPr>
            <p:cNvPr id="57" name="Oval 56">
              <a:extLst>
                <a:ext uri="{FF2B5EF4-FFF2-40B4-BE49-F238E27FC236}">
                  <a16:creationId xmlns:a16="http://schemas.microsoft.com/office/drawing/2014/main" id="{AB5573E9-9A45-439D-A6A0-FF3D18942C65}"/>
                </a:ext>
              </a:extLst>
            </p:cNvPr>
            <p:cNvSpPr/>
            <p:nvPr/>
          </p:nvSpPr>
          <p:spPr bwMode="auto">
            <a:xfrm>
              <a:off x="1623030" y="853016"/>
              <a:ext cx="1961470" cy="1138368"/>
            </a:xfrm>
            <a:prstGeom prst="ellipse">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1100" b="1" i="0" u="none" strike="noStrike" cap="none" normalizeH="0" baseline="0" dirty="0">
                <a:ln>
                  <a:noFill/>
                </a:ln>
                <a:solidFill>
                  <a:srgbClr val="2E618E"/>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dirty="0">
                  <a:ln>
                    <a:noFill/>
                  </a:ln>
                  <a:solidFill>
                    <a:srgbClr val="2E618E"/>
                  </a:solidFill>
                  <a:effectLst/>
                  <a:latin typeface="Arial" charset="0"/>
                </a:rPr>
                <a:t>Datos</a:t>
              </a:r>
            </a:p>
            <a:p>
              <a:pPr marL="0" marR="0" indent="0" algn="ctr" defTabSz="914400" rtl="0" eaLnBrk="1" fontAlgn="base" latinLnBrk="0" hangingPunct="1">
                <a:lnSpc>
                  <a:spcPct val="100000"/>
                </a:lnSpc>
                <a:spcBef>
                  <a:spcPct val="0"/>
                </a:spcBef>
                <a:spcAft>
                  <a:spcPct val="0"/>
                </a:spcAft>
                <a:buClrTx/>
                <a:buSzTx/>
                <a:buFontTx/>
                <a:buNone/>
                <a:tabLst/>
              </a:pPr>
              <a:r>
                <a:rPr lang="es-ES" b="1" dirty="0">
                  <a:solidFill>
                    <a:srgbClr val="2E618E"/>
                  </a:solidFill>
                  <a:latin typeface="Arial" charset="0"/>
                </a:rPr>
                <a:t>necesarios</a:t>
              </a:r>
              <a:endParaRPr kumimoji="0" lang="es-ES" sz="1800" b="1" i="0" u="none" strike="noStrike" cap="none" normalizeH="0" baseline="0" dirty="0">
                <a:ln>
                  <a:noFill/>
                </a:ln>
                <a:solidFill>
                  <a:srgbClr val="2E618E"/>
                </a:solidFill>
                <a:effectLst/>
                <a:latin typeface="Arial" charset="0"/>
              </a:endParaRPr>
            </a:p>
          </p:txBody>
        </p:sp>
        <p:sp>
          <p:nvSpPr>
            <p:cNvPr id="58" name="Rectangle 57">
              <a:extLst>
                <a:ext uri="{FF2B5EF4-FFF2-40B4-BE49-F238E27FC236}">
                  <a16:creationId xmlns:a16="http://schemas.microsoft.com/office/drawing/2014/main" id="{85952229-C3A6-4E60-9D36-E91CFB8D904C}"/>
                </a:ext>
              </a:extLst>
            </p:cNvPr>
            <p:cNvSpPr/>
            <p:nvPr/>
          </p:nvSpPr>
          <p:spPr bwMode="auto">
            <a:xfrm>
              <a:off x="1623029" y="2417480"/>
              <a:ext cx="6332221" cy="830976"/>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s-ES" sz="2800" b="1" i="0" u="none" strike="noStrike" cap="none" normalizeH="0" baseline="0" dirty="0">
                  <a:ln>
                    <a:noFill/>
                  </a:ln>
                  <a:solidFill>
                    <a:srgbClr val="FF0000"/>
                  </a:solidFill>
                  <a:effectLst/>
                  <a:latin typeface="Verdana" panose="020B0604030504040204" pitchFamily="34" charset="0"/>
                </a:rPr>
                <a:t>¿Cuánto tarda?</a:t>
              </a:r>
            </a:p>
          </p:txBody>
        </p:sp>
      </p:grpSp>
    </p:spTree>
    <p:extLst>
      <p:ext uri="{BB962C8B-B14F-4D97-AF65-F5344CB8AC3E}">
        <p14:creationId xmlns:p14="http://schemas.microsoft.com/office/powerpoint/2010/main" val="3902654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es-ES" sz="3200" b="1" dirty="0"/>
              <a:t>Desafío de la rapidez</a:t>
            </a: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id="{1FCE5F71-B62F-4840-AD46-7690CB1F70D4}"/>
              </a:ext>
            </a:extLst>
          </p:cNvPr>
          <p:cNvSpPr/>
          <p:nvPr/>
        </p:nvSpPr>
        <p:spPr>
          <a:xfrm>
            <a:off x="247136" y="872617"/>
            <a:ext cx="8504978" cy="5570756"/>
          </a:xfrm>
          <a:prstGeom prst="rect">
            <a:avLst/>
          </a:prstGeom>
        </p:spPr>
        <p:txBody>
          <a:bodyPr wrap="square">
            <a:spAutoFit/>
          </a:bodyPr>
          <a:lstStyle/>
          <a:p>
            <a:pPr algn="ctr">
              <a:defRPr/>
            </a:pPr>
            <a:endParaRPr lang="es-ES" altLang="en-US" sz="2800" b="1" dirty="0">
              <a:ea typeface="Verdana" panose="020B0604030504040204" pitchFamily="34" charset="0"/>
              <a:cs typeface="Arial" panose="020B0604020202020204" pitchFamily="34" charset="0"/>
            </a:endParaRPr>
          </a:p>
          <a:p>
            <a:pPr algn="ctr">
              <a:defRPr/>
            </a:pPr>
            <a:r>
              <a:rPr lang="es-ES" altLang="en-US" sz="2800" b="1" dirty="0"/>
              <a:t>¿La solución? </a:t>
            </a:r>
          </a:p>
          <a:p>
            <a:pPr algn="ctr">
              <a:defRPr/>
            </a:pPr>
            <a:endParaRPr lang="es-ES" altLang="en-US" sz="2800" dirty="0">
              <a:ea typeface="Verdana" panose="020B0604030504040204" pitchFamily="34" charset="0"/>
              <a:cs typeface="Arial" panose="020B0604020202020204" pitchFamily="34" charset="0"/>
            </a:endParaRPr>
          </a:p>
          <a:p>
            <a:pPr algn="ctr">
              <a:defRPr/>
            </a:pPr>
            <a:r>
              <a:rPr lang="es-ES" altLang="en-US" sz="2800" dirty="0"/>
              <a:t>Buscar la </a:t>
            </a:r>
            <a:r>
              <a:rPr lang="es-ES" altLang="en-US" sz="2800" b="1" dirty="0"/>
              <a:t>conservación</a:t>
            </a:r>
            <a:r>
              <a:rPr lang="es-ES" altLang="en-US" sz="2800" dirty="0"/>
              <a:t> de los datos informáticos</a:t>
            </a:r>
          </a:p>
          <a:p>
            <a:pPr algn="ctr">
              <a:defRPr/>
            </a:pPr>
            <a:endParaRPr lang="es-ES" altLang="en-US" sz="2400" dirty="0">
              <a:ea typeface="Verdana" panose="020B0604030504040204" pitchFamily="34" charset="0"/>
              <a:cs typeface="Arial" panose="020B0604020202020204" pitchFamily="34" charset="0"/>
            </a:endParaRPr>
          </a:p>
          <a:p>
            <a:pPr algn="ctr">
              <a:buNone/>
            </a:pPr>
            <a:r>
              <a:rPr lang="es-ES" sz="2200" b="1" dirty="0"/>
              <a:t>Artículo 29 - Conservación rápida de datos informáticos almacenados</a:t>
            </a:r>
          </a:p>
          <a:p>
            <a:pPr algn="ctr">
              <a:buNone/>
            </a:pPr>
            <a:endParaRPr lang="es-ES" sz="2200" b="1" dirty="0"/>
          </a:p>
          <a:p>
            <a:pPr algn="just">
              <a:buNone/>
            </a:pPr>
            <a:r>
              <a:rPr lang="es-ES" sz="2200" dirty="0"/>
              <a:t>1 A Una Parte podrá solicitar a otra Parte que ordene u obtenga de otro modo la </a:t>
            </a:r>
            <a:r>
              <a:rPr lang="es-ES" sz="2200" b="1" dirty="0">
                <a:solidFill>
                  <a:srgbClr val="FF0000"/>
                </a:solidFill>
              </a:rPr>
              <a:t>conservación rápida de datos </a:t>
            </a:r>
            <a:r>
              <a:rPr lang="es-ES" sz="2200" dirty="0"/>
              <a:t>almacenados por medio de un sistema informático, situado en el territorio de esa otra Parte y </a:t>
            </a:r>
            <a:r>
              <a:rPr lang="es-ES" sz="2200" b="1" dirty="0">
                <a:solidFill>
                  <a:srgbClr val="FF0000"/>
                </a:solidFill>
              </a:rPr>
              <a:t>respecto del cual la Parte requirente tiene la intención de presentar una solicitud</a:t>
            </a:r>
            <a:r>
              <a:rPr lang="es-ES" sz="2200" dirty="0"/>
              <a:t> de asistencia mutua con vistas al registro o al acceso por un medio similar, la confiscación o la obtención por un medio similar, o la revelación de los datos.</a:t>
            </a:r>
          </a:p>
        </p:txBody>
      </p:sp>
    </p:spTree>
    <p:extLst>
      <p:ext uri="{BB962C8B-B14F-4D97-AF65-F5344CB8AC3E}">
        <p14:creationId xmlns:p14="http://schemas.microsoft.com/office/powerpoint/2010/main" val="16746816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AA7DDA5-F89B-CB44-922E-5F8384666617}"/>
              </a:ext>
            </a:extLst>
          </p:cNvPr>
          <p:cNvPicPr>
            <a:picLocks noChangeAspect="1"/>
          </p:cNvPicPr>
          <p:nvPr/>
        </p:nvPicPr>
        <p:blipFill>
          <a:blip r:embed="rId3"/>
          <a:stretch>
            <a:fillRect/>
          </a:stretch>
        </p:blipFill>
        <p:spPr>
          <a:xfrm>
            <a:off x="7487000" y="702797"/>
            <a:ext cx="1767076" cy="1767076"/>
          </a:xfrm>
          <a:prstGeom prst="rect">
            <a:avLst/>
          </a:prstGeom>
        </p:spPr>
      </p:pic>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s-ES"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s-ES" sz="2000" b="1" dirty="0">
                <a:solidFill>
                  <a:schemeClr val="bg1"/>
                </a:solidFill>
                <a:latin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s-ES"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eaLnBrk="1" hangingPunct="1">
              <a:lnSpc>
                <a:spcPct val="80000"/>
              </a:lnSpc>
            </a:pPr>
            <a:r>
              <a:rPr lang="es-ES" sz="3200" b="1" dirty="0"/>
              <a:t>Pregunta tipo encuesta</a:t>
            </a:r>
          </a:p>
        </p:txBody>
      </p:sp>
      <p:pic>
        <p:nvPicPr>
          <p:cNvPr id="17"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s-ES" sz="2200" b="1" dirty="0">
                <a:solidFill>
                  <a:schemeClr val="bg1"/>
                </a:solidFill>
                <a:latin typeface="Arial Narrow" panose="020B0606020202030204" pitchFamily="34" charset="0"/>
              </a:rPr>
              <a:t>www.coe.int/cybercrime</a:t>
            </a:r>
          </a:p>
        </p:txBody>
      </p:sp>
      <p:graphicFrame>
        <p:nvGraphicFramePr>
          <p:cNvPr id="10" name="Diagram 9">
            <a:extLst>
              <a:ext uri="{FF2B5EF4-FFF2-40B4-BE49-F238E27FC236}">
                <a16:creationId xmlns:a16="http://schemas.microsoft.com/office/drawing/2014/main" id="{4AC94D61-C432-964B-BFBF-EB29D1BBB3DF}"/>
              </a:ext>
            </a:extLst>
          </p:cNvPr>
          <p:cNvGraphicFramePr/>
          <p:nvPr>
            <p:extLst>
              <p:ext uri="{D42A27DB-BD31-4B8C-83A1-F6EECF244321}">
                <p14:modId xmlns:p14="http://schemas.microsoft.com/office/powerpoint/2010/main" val="2636485539"/>
              </p:ext>
            </p:extLst>
          </p:nvPr>
        </p:nvGraphicFramePr>
        <p:xfrm>
          <a:off x="88521" y="1360420"/>
          <a:ext cx="8768095" cy="505697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0113461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14517</TotalTime>
  <Words>7612</Words>
  <Application>Microsoft Office PowerPoint</Application>
  <PresentationFormat>Presentación en pantalla (4:3)</PresentationFormat>
  <Paragraphs>698</Paragraphs>
  <Slides>39</Slides>
  <Notes>35</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39</vt:i4>
      </vt:variant>
    </vt:vector>
  </HeadingPairs>
  <TitlesOfParts>
    <vt:vector size="46" baseType="lpstr">
      <vt:lpstr>Arial</vt:lpstr>
      <vt:lpstr>Arial Narrow</vt:lpstr>
      <vt:lpstr>Calibri</vt:lpstr>
      <vt:lpstr>Segoe UI</vt:lpstr>
      <vt:lpstr>Verdana</vt:lpstr>
      <vt:lpstr>Wingdings</vt:lpstr>
      <vt:lpstr>Office Theme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Technology Risk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Javier Torres</cp:lastModifiedBy>
  <cp:revision>413</cp:revision>
  <dcterms:created xsi:type="dcterms:W3CDTF">2012-01-25T15:22:10Z</dcterms:created>
  <dcterms:modified xsi:type="dcterms:W3CDTF">2021-05-29T09:30:24Z</dcterms:modified>
</cp:coreProperties>
</file>