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2"/>
  </p:notesMasterIdLst>
  <p:sldIdLst>
    <p:sldId id="355" r:id="rId2"/>
    <p:sldId id="567" r:id="rId3"/>
    <p:sldId id="568" r:id="rId4"/>
    <p:sldId id="569" r:id="rId5"/>
    <p:sldId id="570" r:id="rId6"/>
    <p:sldId id="620" r:id="rId7"/>
    <p:sldId id="622" r:id="rId8"/>
    <p:sldId id="625" r:id="rId9"/>
    <p:sldId id="627" r:id="rId10"/>
    <p:sldId id="630" r:id="rId11"/>
    <p:sldId id="631" r:id="rId12"/>
    <p:sldId id="783" r:id="rId13"/>
    <p:sldId id="632" r:id="rId14"/>
    <p:sldId id="634" r:id="rId15"/>
    <p:sldId id="635" r:id="rId16"/>
    <p:sldId id="648" r:id="rId17"/>
    <p:sldId id="616" r:id="rId18"/>
    <p:sldId id="636" r:id="rId19"/>
    <p:sldId id="637" r:id="rId20"/>
    <p:sldId id="638" r:id="rId21"/>
    <p:sldId id="784" r:id="rId22"/>
    <p:sldId id="640" r:id="rId23"/>
    <p:sldId id="642" r:id="rId24"/>
    <p:sldId id="785" r:id="rId25"/>
    <p:sldId id="649" r:id="rId26"/>
    <p:sldId id="643" r:id="rId27"/>
    <p:sldId id="644" r:id="rId28"/>
    <p:sldId id="645" r:id="rId29"/>
    <p:sldId id="646" r:id="rId30"/>
    <p:sldId id="650" r:id="rId31"/>
    <p:sldId id="647" r:id="rId32"/>
    <p:sldId id="651" r:id="rId33"/>
    <p:sldId id="652" r:id="rId34"/>
    <p:sldId id="653" r:id="rId35"/>
    <p:sldId id="654" r:id="rId36"/>
    <p:sldId id="655" r:id="rId37"/>
    <p:sldId id="669" r:id="rId38"/>
    <p:sldId id="657" r:id="rId39"/>
    <p:sldId id="786" r:id="rId40"/>
    <p:sldId id="659" r:id="rId41"/>
    <p:sldId id="660" r:id="rId42"/>
    <p:sldId id="661" r:id="rId43"/>
    <p:sldId id="662" r:id="rId44"/>
    <p:sldId id="663" r:id="rId45"/>
    <p:sldId id="665" r:id="rId46"/>
    <p:sldId id="666" r:id="rId47"/>
    <p:sldId id="667" r:id="rId48"/>
    <p:sldId id="787" r:id="rId49"/>
    <p:sldId id="668" r:id="rId50"/>
    <p:sldId id="619" r:id="rId51"/>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989" autoAdjust="0"/>
    <p:restoredTop sz="83521" autoAdjust="0"/>
  </p:normalViewPr>
  <p:slideViewPr>
    <p:cSldViewPr snapToGrid="0" snapToObjects="1">
      <p:cViewPr varScale="1">
        <p:scale>
          <a:sx n="72" d="100"/>
          <a:sy n="72" d="100"/>
        </p:scale>
        <p:origin x="1608" y="53"/>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r>
            <a:rPr lang="en-US" sz="2800" b="1" dirty="0"/>
            <a:t>El Convenio de “Budapest” tiene:</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en-US" sz="2800" dirty="0"/>
            <a:t>a.) ¿Un Protocolo Adicional?</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r>
            <a:rPr lang="en-US" sz="2800" dirty="0"/>
            <a:t>b.) ¿Dos Protocolos Adicionales?</a:t>
          </a:r>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custT="1"/>
      <dgm:spPr/>
      <dgm:t>
        <a:bodyPr/>
        <a:lstStyle/>
        <a:p>
          <a:r>
            <a:rPr lang="en-US" sz="2800" dirty="0"/>
            <a:t>c.) ¿Tres Protocolos Adicionales?</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4" custScaleX="25307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4"/>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3"/>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4"/>
      <dgm:spPr/>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3"/>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4"/>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3"/>
      <dgm:spPr/>
    </dgm:pt>
    <dgm:pt modelId="{02B19E4E-8333-4B4F-AA1E-19B5E7CAD48B}" type="pres">
      <dgm:prSet presAssocID="{412DA8CB-B9E5-F44F-9FDD-EF35DF68306D}"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2E9FB024-7424-694A-AF48-3FAF0F12021E}" srcId="{8E61202A-36DD-0240-811A-270D9611A395}" destId="{323950B2-6BC2-AE4B-B5B8-B2437BA58494}" srcOrd="1" destOrd="0" parTransId="{7D9EC74E-4481-C849-9F84-FC81A57E126D}" sibTransId="{A9F617AB-9877-BB4B-828A-76F7E3E29AEF}"/>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84510C55-401A-B84B-B242-E565DB29F691}" type="presOf" srcId="{323950B2-6BC2-AE4B-B5B8-B2437BA58494}" destId="{D6847470-F054-2943-A634-F983FF0A0122}" srcOrd="0" destOrd="0" presId="urn:microsoft.com/office/officeart/2008/layout/LinedList"/>
    <dgm:cxn modelId="{AFD2487F-444F-4C44-A623-9AAFEB90AC49}" srcId="{8E61202A-36DD-0240-811A-270D9611A395}" destId="{412DA8CB-B9E5-F44F-9FDD-EF35DF68306D}" srcOrd="2"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F510A3A4-236B-CB4D-A5E8-9023C3F0BE11}" type="presParOf" srcId="{71554259-89F3-DC41-AF38-A80F6823C6AB}" destId="{D06F8563-21D8-9742-9655-9B668CF235AD}" srcOrd="4" destOrd="0" presId="urn:microsoft.com/office/officeart/2008/layout/LinedList"/>
    <dgm:cxn modelId="{16DAFC8A-F1F5-1641-8707-1CE88017FB01}" type="presParOf" srcId="{D06F8563-21D8-9742-9655-9B668CF235AD}" destId="{FC6B0E8A-D5C8-BF42-A0DB-5A2B5E61A3A8}" srcOrd="0" destOrd="0" presId="urn:microsoft.com/office/officeart/2008/layout/LinedList"/>
    <dgm:cxn modelId="{8F33C239-57B9-B445-B38B-FF410079A24B}" type="presParOf" srcId="{D06F8563-21D8-9742-9655-9B668CF235AD}" destId="{D6847470-F054-2943-A634-F983FF0A0122}" srcOrd="1" destOrd="0" presId="urn:microsoft.com/office/officeart/2008/layout/LinedList"/>
    <dgm:cxn modelId="{23C27123-2EAB-2B43-9B0D-2A7AC6298857}" type="presParOf" srcId="{D06F8563-21D8-9742-9655-9B668CF235AD}" destId="{93837557-E77B-4749-A0F8-1876E8CD33B9}" srcOrd="2" destOrd="0" presId="urn:microsoft.com/office/officeart/2008/layout/LinedList"/>
    <dgm:cxn modelId="{D6C3D364-3FB9-8B43-90CA-317CC2DDC326}" type="presParOf" srcId="{71554259-89F3-DC41-AF38-A80F6823C6AB}" destId="{5B901F7D-EE59-304E-B86D-F0C8CC3A841B}" srcOrd="5" destOrd="0" presId="urn:microsoft.com/office/officeart/2008/layout/LinedList"/>
    <dgm:cxn modelId="{11E18F95-DF79-BE4F-8BB1-A35E7C4ED493}" type="presParOf" srcId="{71554259-89F3-DC41-AF38-A80F6823C6AB}" destId="{3A7A15FE-03D5-7B4E-BE07-5A9A9318E5F4}" srcOrd="6" destOrd="0" presId="urn:microsoft.com/office/officeart/2008/layout/LinedList"/>
    <dgm:cxn modelId="{C2E47F5A-39F7-DF43-BE84-E18F61610EDB}" type="presParOf" srcId="{71554259-89F3-DC41-AF38-A80F6823C6AB}" destId="{A4B3FD2E-63E5-E445-B87B-210177B3706B}" srcOrd="7"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8" destOrd="0" presId="urn:microsoft.com/office/officeart/2008/layout/LinedList"/>
    <dgm:cxn modelId="{36F882B9-374E-704C-A5A8-4D4EB195D1D4}" type="presParOf" srcId="{71554259-89F3-DC41-AF38-A80F6823C6AB}" destId="{02B19E4E-8333-4B4F-AA1E-19B5E7CAD48B}" srcOrd="9"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99F815F-D7C7-4692-8EC2-275E2635E161}" type="doc">
      <dgm:prSet loTypeId="urn:microsoft.com/office/officeart/2005/8/layout/hProcess9" loCatId="process" qsTypeId="urn:microsoft.com/office/officeart/2005/8/quickstyle/3d3" qsCatId="3D" csTypeId="urn:microsoft.com/office/officeart/2005/8/colors/accent1_2" csCatId="accent1" phldr="1"/>
      <dgm:spPr/>
    </dgm:pt>
    <dgm:pt modelId="{6453E9DF-F54C-49A5-A040-316F77F21138}">
      <dgm:prSet phldrT="[Text]"/>
      <dgm:spPr/>
      <dgm:t>
        <a:bodyPr/>
        <a:lstStyle/>
        <a:p>
          <a:r>
            <a:t>Información básica</a:t>
          </a:r>
          <a:endParaRPr lang="es-ES" dirty="0"/>
        </a:p>
      </dgm:t>
    </dgm:pt>
    <dgm:pt modelId="{3AE45FBA-4259-41EA-91FE-97B4D7394A60}" type="parTrans" cxnId="{CA28B7BB-DBD9-4D84-A27C-D738FDFC888B}">
      <dgm:prSet/>
      <dgm:spPr/>
      <dgm:t>
        <a:bodyPr/>
        <a:lstStyle/>
        <a:p>
          <a:endParaRPr lang="en-GB"/>
        </a:p>
      </dgm:t>
    </dgm:pt>
    <dgm:pt modelId="{690421DD-C304-4A63-BF30-F292C4119497}" type="sibTrans" cxnId="{CA28B7BB-DBD9-4D84-A27C-D738FDFC888B}">
      <dgm:prSet/>
      <dgm:spPr/>
      <dgm:t>
        <a:bodyPr/>
        <a:lstStyle/>
        <a:p>
          <a:endParaRPr lang="en-GB"/>
        </a:p>
      </dgm:t>
    </dgm:pt>
    <dgm:pt modelId="{73F137A6-5821-41E4-B415-856C989C803A}">
      <dgm:prSet phldrT="[Text]"/>
      <dgm:spPr/>
      <dgm:t>
        <a:bodyPr/>
        <a:lstStyle/>
        <a:p>
          <a:r>
            <a:t>Información adicional</a:t>
          </a:r>
          <a:endParaRPr lang="es-ES" dirty="0"/>
        </a:p>
      </dgm:t>
    </dgm:pt>
    <dgm:pt modelId="{9C2FC2FF-6CA9-4691-9F0F-92C7656CA882}" type="parTrans" cxnId="{2448774E-F842-48E9-974B-3B5229C145C0}">
      <dgm:prSet/>
      <dgm:spPr/>
      <dgm:t>
        <a:bodyPr/>
        <a:lstStyle/>
        <a:p>
          <a:endParaRPr lang="en-GB"/>
        </a:p>
      </dgm:t>
    </dgm:pt>
    <dgm:pt modelId="{2482B687-AD21-4C70-8EB3-FEF873FB1DE1}" type="sibTrans" cxnId="{2448774E-F842-48E9-974B-3B5229C145C0}">
      <dgm:prSet/>
      <dgm:spPr/>
      <dgm:t>
        <a:bodyPr/>
        <a:lstStyle/>
        <a:p>
          <a:endParaRPr lang="en-GB"/>
        </a:p>
      </dgm:t>
    </dgm:pt>
    <dgm:pt modelId="{D4DD07FB-9C74-4BDD-BCCD-0B0C805F8B33}">
      <dgm:prSet phldrT="[Text]"/>
      <dgm:spPr/>
      <dgm:t>
        <a:bodyPr/>
        <a:lstStyle/>
        <a:p>
          <a:r>
            <a:t>Aplicación del derecho interno</a:t>
          </a:r>
          <a:endParaRPr lang="es-ES" dirty="0"/>
        </a:p>
      </dgm:t>
    </dgm:pt>
    <dgm:pt modelId="{5E697569-9484-4E09-89E2-BCDCB8DBF4F1}" type="parTrans" cxnId="{C65E7FE4-E46A-4DCE-AEE2-AB192C5F7C70}">
      <dgm:prSet/>
      <dgm:spPr/>
      <dgm:t>
        <a:bodyPr/>
        <a:lstStyle/>
        <a:p>
          <a:endParaRPr lang="en-GB"/>
        </a:p>
      </dgm:t>
    </dgm:pt>
    <dgm:pt modelId="{B7182E28-E9BD-44F4-A70F-491FF5A71BDD}" type="sibTrans" cxnId="{C65E7FE4-E46A-4DCE-AEE2-AB192C5F7C70}">
      <dgm:prSet/>
      <dgm:spPr/>
      <dgm:t>
        <a:bodyPr/>
        <a:lstStyle/>
        <a:p>
          <a:endParaRPr lang="en-GB"/>
        </a:p>
      </dgm:t>
    </dgm:pt>
    <dgm:pt modelId="{E7E16D95-E60D-4691-9AB6-0DAA5368CBC0}" type="pres">
      <dgm:prSet presAssocID="{099F815F-D7C7-4692-8EC2-275E2635E161}" presName="CompostProcess" presStyleCnt="0">
        <dgm:presLayoutVars>
          <dgm:dir/>
          <dgm:resizeHandles val="exact"/>
        </dgm:presLayoutVars>
      </dgm:prSet>
      <dgm:spPr/>
    </dgm:pt>
    <dgm:pt modelId="{A2F54516-55C0-4C75-9C2C-BBDD7DD40C0E}" type="pres">
      <dgm:prSet presAssocID="{099F815F-D7C7-4692-8EC2-275E2635E161}" presName="arrow" presStyleLbl="bgShp" presStyleIdx="0" presStyleCnt="1"/>
      <dgm:spPr/>
    </dgm:pt>
    <dgm:pt modelId="{6AB407BD-03CA-4D78-81A5-E6A0CA0EA1A7}" type="pres">
      <dgm:prSet presAssocID="{099F815F-D7C7-4692-8EC2-275E2635E161}" presName="linearProcess" presStyleCnt="0"/>
      <dgm:spPr/>
    </dgm:pt>
    <dgm:pt modelId="{824B2713-2598-4860-8F45-C0BB7436738C}" type="pres">
      <dgm:prSet presAssocID="{6453E9DF-F54C-49A5-A040-316F77F21138}" presName="textNode" presStyleLbl="node1" presStyleIdx="0" presStyleCnt="3">
        <dgm:presLayoutVars>
          <dgm:bulletEnabled val="1"/>
        </dgm:presLayoutVars>
      </dgm:prSet>
      <dgm:spPr/>
    </dgm:pt>
    <dgm:pt modelId="{21AB8A55-6FC1-4864-923C-9D342DF94797}" type="pres">
      <dgm:prSet presAssocID="{690421DD-C304-4A63-BF30-F292C4119497}" presName="sibTrans" presStyleCnt="0"/>
      <dgm:spPr/>
    </dgm:pt>
    <dgm:pt modelId="{8A9AFDA2-C209-4BFB-BF86-89C13E5479E7}" type="pres">
      <dgm:prSet presAssocID="{73F137A6-5821-41E4-B415-856C989C803A}" presName="textNode" presStyleLbl="node1" presStyleIdx="1" presStyleCnt="3">
        <dgm:presLayoutVars>
          <dgm:bulletEnabled val="1"/>
        </dgm:presLayoutVars>
      </dgm:prSet>
      <dgm:spPr/>
    </dgm:pt>
    <dgm:pt modelId="{CB2602AC-4D62-4A37-B2A6-B8D488C29039}" type="pres">
      <dgm:prSet presAssocID="{2482B687-AD21-4C70-8EB3-FEF873FB1DE1}" presName="sibTrans" presStyleCnt="0"/>
      <dgm:spPr/>
    </dgm:pt>
    <dgm:pt modelId="{A0B3A59F-9741-43A7-A5A6-EF652106C087}" type="pres">
      <dgm:prSet presAssocID="{D4DD07FB-9C74-4BDD-BCCD-0B0C805F8B33}" presName="textNode" presStyleLbl="node1" presStyleIdx="2" presStyleCnt="3">
        <dgm:presLayoutVars>
          <dgm:bulletEnabled val="1"/>
        </dgm:presLayoutVars>
      </dgm:prSet>
      <dgm:spPr/>
    </dgm:pt>
  </dgm:ptLst>
  <dgm:cxnLst>
    <dgm:cxn modelId="{2448774E-F842-48E9-974B-3B5229C145C0}" srcId="{099F815F-D7C7-4692-8EC2-275E2635E161}" destId="{73F137A6-5821-41E4-B415-856C989C803A}" srcOrd="1" destOrd="0" parTransId="{9C2FC2FF-6CA9-4691-9F0F-92C7656CA882}" sibTransId="{2482B687-AD21-4C70-8EB3-FEF873FB1DE1}"/>
    <dgm:cxn modelId="{1B94C451-3105-4F3B-A77A-EECF27D75FBF}" type="presOf" srcId="{6453E9DF-F54C-49A5-A040-316F77F21138}" destId="{824B2713-2598-4860-8F45-C0BB7436738C}" srcOrd="0" destOrd="0" presId="urn:microsoft.com/office/officeart/2005/8/layout/hProcess9"/>
    <dgm:cxn modelId="{CA28B7BB-DBD9-4D84-A27C-D738FDFC888B}" srcId="{099F815F-D7C7-4692-8EC2-275E2635E161}" destId="{6453E9DF-F54C-49A5-A040-316F77F21138}" srcOrd="0" destOrd="0" parTransId="{3AE45FBA-4259-41EA-91FE-97B4D7394A60}" sibTransId="{690421DD-C304-4A63-BF30-F292C4119497}"/>
    <dgm:cxn modelId="{A47074C3-3251-48FB-AB71-A882F36C7AF5}" type="presOf" srcId="{099F815F-D7C7-4692-8EC2-275E2635E161}" destId="{E7E16D95-E60D-4691-9AB6-0DAA5368CBC0}" srcOrd="0" destOrd="0" presId="urn:microsoft.com/office/officeart/2005/8/layout/hProcess9"/>
    <dgm:cxn modelId="{C65E7FE4-E46A-4DCE-AEE2-AB192C5F7C70}" srcId="{099F815F-D7C7-4692-8EC2-275E2635E161}" destId="{D4DD07FB-9C74-4BDD-BCCD-0B0C805F8B33}" srcOrd="2" destOrd="0" parTransId="{5E697569-9484-4E09-89E2-BCDCB8DBF4F1}" sibTransId="{B7182E28-E9BD-44F4-A70F-491FF5A71BDD}"/>
    <dgm:cxn modelId="{AA8690EF-5068-4EDF-B65D-B7BCA116853E}" type="presOf" srcId="{73F137A6-5821-41E4-B415-856C989C803A}" destId="{8A9AFDA2-C209-4BFB-BF86-89C13E5479E7}" srcOrd="0" destOrd="0" presId="urn:microsoft.com/office/officeart/2005/8/layout/hProcess9"/>
    <dgm:cxn modelId="{CA89C0F0-FE73-45E2-AA27-ED8B70604F3A}" type="presOf" srcId="{D4DD07FB-9C74-4BDD-BCCD-0B0C805F8B33}" destId="{A0B3A59F-9741-43A7-A5A6-EF652106C087}" srcOrd="0" destOrd="0" presId="urn:microsoft.com/office/officeart/2005/8/layout/hProcess9"/>
    <dgm:cxn modelId="{23D98DFE-35F9-4C1E-9F41-F91AF02F44A0}" type="presParOf" srcId="{E7E16D95-E60D-4691-9AB6-0DAA5368CBC0}" destId="{A2F54516-55C0-4C75-9C2C-BBDD7DD40C0E}" srcOrd="0" destOrd="0" presId="urn:microsoft.com/office/officeart/2005/8/layout/hProcess9"/>
    <dgm:cxn modelId="{CBCEFF67-BFF5-4AD1-B928-7A4C96534888}" type="presParOf" srcId="{E7E16D95-E60D-4691-9AB6-0DAA5368CBC0}" destId="{6AB407BD-03CA-4D78-81A5-E6A0CA0EA1A7}" srcOrd="1" destOrd="0" presId="urn:microsoft.com/office/officeart/2005/8/layout/hProcess9"/>
    <dgm:cxn modelId="{AFC18800-C975-444A-9A43-EF5A00A3AD25}" type="presParOf" srcId="{6AB407BD-03CA-4D78-81A5-E6A0CA0EA1A7}" destId="{824B2713-2598-4860-8F45-C0BB7436738C}" srcOrd="0" destOrd="0" presId="urn:microsoft.com/office/officeart/2005/8/layout/hProcess9"/>
    <dgm:cxn modelId="{F12FBE8B-1AB7-467E-8905-D1EEFB82C00F}" type="presParOf" srcId="{6AB407BD-03CA-4D78-81A5-E6A0CA0EA1A7}" destId="{21AB8A55-6FC1-4864-923C-9D342DF94797}" srcOrd="1" destOrd="0" presId="urn:microsoft.com/office/officeart/2005/8/layout/hProcess9"/>
    <dgm:cxn modelId="{9A8497AB-796F-44C5-A485-40B4922CDD07}" type="presParOf" srcId="{6AB407BD-03CA-4D78-81A5-E6A0CA0EA1A7}" destId="{8A9AFDA2-C209-4BFB-BF86-89C13E5479E7}" srcOrd="2" destOrd="0" presId="urn:microsoft.com/office/officeart/2005/8/layout/hProcess9"/>
    <dgm:cxn modelId="{ED944954-5CD1-4C40-8885-E17E64F79EBA}" type="presParOf" srcId="{6AB407BD-03CA-4D78-81A5-E6A0CA0EA1A7}" destId="{CB2602AC-4D62-4A37-B2A6-B8D488C29039}" srcOrd="3" destOrd="0" presId="urn:microsoft.com/office/officeart/2005/8/layout/hProcess9"/>
    <dgm:cxn modelId="{C46EDC61-1E4C-42B7-A3B1-D43F6716A118}" type="presParOf" srcId="{6AB407BD-03CA-4D78-81A5-E6A0CA0EA1A7}" destId="{A0B3A59F-9741-43A7-A5A6-EF652106C087}" srcOrd="4" destOrd="0" presId="urn:microsoft.com/office/officeart/2005/8/layout/hProcess9"/>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r>
            <a:rPr lang="en-GB" sz="2800" b="1" i="0" dirty="0"/>
            <a:t>Las solicitudes de asistencia jurídica mutua deben ejecutarse de acuerdo con:</a:t>
          </a:r>
          <a:endParaRPr lang="es-ES" sz="2800" b="1" i="0" dirty="0"/>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en-US" sz="2800" dirty="0"/>
            <a:t>a.) ¿la legislación de la parte requirente?</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r>
            <a:rPr lang="en-US" sz="2800" dirty="0"/>
            <a:t>b.) ¿la legislación de la parte requerida?</a:t>
          </a:r>
          <a:endParaRPr lang="es-ES" sz="2800" b="0" dirty="0"/>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custT="1"/>
      <dgm:spPr/>
      <dgm:t>
        <a:bodyPr/>
        <a:lstStyle/>
        <a:p>
          <a:r>
            <a:rPr lang="en-US" sz="2800" dirty="0"/>
            <a:t>c.) ¿ambas?</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4" custScaleX="25307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4"/>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3"/>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4"/>
      <dgm:spPr/>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3"/>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4"/>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3"/>
      <dgm:spPr/>
    </dgm:pt>
    <dgm:pt modelId="{02B19E4E-8333-4B4F-AA1E-19B5E7CAD48B}" type="pres">
      <dgm:prSet presAssocID="{412DA8CB-B9E5-F44F-9FDD-EF35DF68306D}"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2E9FB024-7424-694A-AF48-3FAF0F12021E}" srcId="{8E61202A-36DD-0240-811A-270D9611A395}" destId="{323950B2-6BC2-AE4B-B5B8-B2437BA58494}" srcOrd="1" destOrd="0" parTransId="{7D9EC74E-4481-C849-9F84-FC81A57E126D}" sibTransId="{A9F617AB-9877-BB4B-828A-76F7E3E29AEF}"/>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84510C55-401A-B84B-B242-E565DB29F691}" type="presOf" srcId="{323950B2-6BC2-AE4B-B5B8-B2437BA58494}" destId="{D6847470-F054-2943-A634-F983FF0A0122}" srcOrd="0" destOrd="0" presId="urn:microsoft.com/office/officeart/2008/layout/LinedList"/>
    <dgm:cxn modelId="{AFD2487F-444F-4C44-A623-9AAFEB90AC49}" srcId="{8E61202A-36DD-0240-811A-270D9611A395}" destId="{412DA8CB-B9E5-F44F-9FDD-EF35DF68306D}" srcOrd="2"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F510A3A4-236B-CB4D-A5E8-9023C3F0BE11}" type="presParOf" srcId="{71554259-89F3-DC41-AF38-A80F6823C6AB}" destId="{D06F8563-21D8-9742-9655-9B668CF235AD}" srcOrd="4" destOrd="0" presId="urn:microsoft.com/office/officeart/2008/layout/LinedList"/>
    <dgm:cxn modelId="{16DAFC8A-F1F5-1641-8707-1CE88017FB01}" type="presParOf" srcId="{D06F8563-21D8-9742-9655-9B668CF235AD}" destId="{FC6B0E8A-D5C8-BF42-A0DB-5A2B5E61A3A8}" srcOrd="0" destOrd="0" presId="urn:microsoft.com/office/officeart/2008/layout/LinedList"/>
    <dgm:cxn modelId="{8F33C239-57B9-B445-B38B-FF410079A24B}" type="presParOf" srcId="{D06F8563-21D8-9742-9655-9B668CF235AD}" destId="{D6847470-F054-2943-A634-F983FF0A0122}" srcOrd="1" destOrd="0" presId="urn:microsoft.com/office/officeart/2008/layout/LinedList"/>
    <dgm:cxn modelId="{23C27123-2EAB-2B43-9B0D-2A7AC6298857}" type="presParOf" srcId="{D06F8563-21D8-9742-9655-9B668CF235AD}" destId="{93837557-E77B-4749-A0F8-1876E8CD33B9}" srcOrd="2" destOrd="0" presId="urn:microsoft.com/office/officeart/2008/layout/LinedList"/>
    <dgm:cxn modelId="{D6C3D364-3FB9-8B43-90CA-317CC2DDC326}" type="presParOf" srcId="{71554259-89F3-DC41-AF38-A80F6823C6AB}" destId="{5B901F7D-EE59-304E-B86D-F0C8CC3A841B}" srcOrd="5" destOrd="0" presId="urn:microsoft.com/office/officeart/2008/layout/LinedList"/>
    <dgm:cxn modelId="{11E18F95-DF79-BE4F-8BB1-A35E7C4ED493}" type="presParOf" srcId="{71554259-89F3-DC41-AF38-A80F6823C6AB}" destId="{3A7A15FE-03D5-7B4E-BE07-5A9A9318E5F4}" srcOrd="6" destOrd="0" presId="urn:microsoft.com/office/officeart/2008/layout/LinedList"/>
    <dgm:cxn modelId="{C2E47F5A-39F7-DF43-BE84-E18F61610EDB}" type="presParOf" srcId="{71554259-89F3-DC41-AF38-A80F6823C6AB}" destId="{A4B3FD2E-63E5-E445-B87B-210177B3706B}" srcOrd="7"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8" destOrd="0" presId="urn:microsoft.com/office/officeart/2008/layout/LinedList"/>
    <dgm:cxn modelId="{36F882B9-374E-704C-A5A8-4D4EB195D1D4}" type="presParOf" srcId="{71554259-89F3-DC41-AF38-A80F6823C6AB}" destId="{02B19E4E-8333-4B4F-AA1E-19B5E7CAD48B}" srcOrd="9"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r>
            <a:rPr lang="en-GB" sz="2800" b="1" i="0" dirty="0"/>
            <a:t>La transmisión electrónica de las solicitudes de asistencia jurídica mutua:</a:t>
          </a:r>
          <a:endParaRPr lang="es-ES" sz="2800" b="1" i="0" dirty="0"/>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en-US" sz="2800" dirty="0"/>
            <a:t>a.) ¿debe permitirse?</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r>
            <a:rPr lang="en-US" sz="2800" dirty="0"/>
            <a:t>b.) ¿no debe permitirse</a:t>
          </a:r>
          <a:r>
            <a:rPr lang="en-GB" sz="2800" b="0" i="0" dirty="0"/>
            <a:t>?</a:t>
          </a:r>
          <a:endParaRPr lang="es-ES" sz="2800" b="0" dirty="0"/>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custT="1"/>
      <dgm:spPr/>
      <dgm:t>
        <a:bodyPr/>
        <a:lstStyle/>
        <a:p>
          <a:r>
            <a:rPr lang="en-US" sz="2800" dirty="0"/>
            <a:t>c.) ¿no se ha determinado?</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4" custScaleX="25307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4"/>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3"/>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4"/>
      <dgm:spPr/>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3"/>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4"/>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3"/>
      <dgm:spPr/>
    </dgm:pt>
    <dgm:pt modelId="{02B19E4E-8333-4B4F-AA1E-19B5E7CAD48B}" type="pres">
      <dgm:prSet presAssocID="{412DA8CB-B9E5-F44F-9FDD-EF35DF68306D}"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2E9FB024-7424-694A-AF48-3FAF0F12021E}" srcId="{8E61202A-36DD-0240-811A-270D9611A395}" destId="{323950B2-6BC2-AE4B-B5B8-B2437BA58494}" srcOrd="1" destOrd="0" parTransId="{7D9EC74E-4481-C849-9F84-FC81A57E126D}" sibTransId="{A9F617AB-9877-BB4B-828A-76F7E3E29AEF}"/>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84510C55-401A-B84B-B242-E565DB29F691}" type="presOf" srcId="{323950B2-6BC2-AE4B-B5B8-B2437BA58494}" destId="{D6847470-F054-2943-A634-F983FF0A0122}" srcOrd="0" destOrd="0" presId="urn:microsoft.com/office/officeart/2008/layout/LinedList"/>
    <dgm:cxn modelId="{AFD2487F-444F-4C44-A623-9AAFEB90AC49}" srcId="{8E61202A-36DD-0240-811A-270D9611A395}" destId="{412DA8CB-B9E5-F44F-9FDD-EF35DF68306D}" srcOrd="2"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F510A3A4-236B-CB4D-A5E8-9023C3F0BE11}" type="presParOf" srcId="{71554259-89F3-DC41-AF38-A80F6823C6AB}" destId="{D06F8563-21D8-9742-9655-9B668CF235AD}" srcOrd="4" destOrd="0" presId="urn:microsoft.com/office/officeart/2008/layout/LinedList"/>
    <dgm:cxn modelId="{16DAFC8A-F1F5-1641-8707-1CE88017FB01}" type="presParOf" srcId="{D06F8563-21D8-9742-9655-9B668CF235AD}" destId="{FC6B0E8A-D5C8-BF42-A0DB-5A2B5E61A3A8}" srcOrd="0" destOrd="0" presId="urn:microsoft.com/office/officeart/2008/layout/LinedList"/>
    <dgm:cxn modelId="{8F33C239-57B9-B445-B38B-FF410079A24B}" type="presParOf" srcId="{D06F8563-21D8-9742-9655-9B668CF235AD}" destId="{D6847470-F054-2943-A634-F983FF0A0122}" srcOrd="1" destOrd="0" presId="urn:microsoft.com/office/officeart/2008/layout/LinedList"/>
    <dgm:cxn modelId="{23C27123-2EAB-2B43-9B0D-2A7AC6298857}" type="presParOf" srcId="{D06F8563-21D8-9742-9655-9B668CF235AD}" destId="{93837557-E77B-4749-A0F8-1876E8CD33B9}" srcOrd="2" destOrd="0" presId="urn:microsoft.com/office/officeart/2008/layout/LinedList"/>
    <dgm:cxn modelId="{D6C3D364-3FB9-8B43-90CA-317CC2DDC326}" type="presParOf" srcId="{71554259-89F3-DC41-AF38-A80F6823C6AB}" destId="{5B901F7D-EE59-304E-B86D-F0C8CC3A841B}" srcOrd="5" destOrd="0" presId="urn:microsoft.com/office/officeart/2008/layout/LinedList"/>
    <dgm:cxn modelId="{11E18F95-DF79-BE4F-8BB1-A35E7C4ED493}" type="presParOf" srcId="{71554259-89F3-DC41-AF38-A80F6823C6AB}" destId="{3A7A15FE-03D5-7B4E-BE07-5A9A9318E5F4}" srcOrd="6" destOrd="0" presId="urn:microsoft.com/office/officeart/2008/layout/LinedList"/>
    <dgm:cxn modelId="{C2E47F5A-39F7-DF43-BE84-E18F61610EDB}" type="presParOf" srcId="{71554259-89F3-DC41-AF38-A80F6823C6AB}" destId="{A4B3FD2E-63E5-E445-B87B-210177B3706B}" srcOrd="7"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8" destOrd="0" presId="urn:microsoft.com/office/officeart/2008/layout/LinedList"/>
    <dgm:cxn modelId="{36F882B9-374E-704C-A5A8-4D4EB195D1D4}" type="presParOf" srcId="{71554259-89F3-DC41-AF38-A80F6823C6AB}" destId="{02B19E4E-8333-4B4F-AA1E-19B5E7CAD48B}" srcOrd="9"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0"/>
          <a:ext cx="7166858"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0"/>
          <a:ext cx="2773788" cy="406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b="1" kern="1200" dirty="0"/>
            <a:t>El Convenio de “Budapest” tiene:</a:t>
          </a:r>
        </a:p>
      </dsp:txBody>
      <dsp:txXfrm>
        <a:off x="0" y="0"/>
        <a:ext cx="2773788" cy="4064000"/>
      </dsp:txXfrm>
    </dsp:sp>
    <dsp:sp modelId="{5D9EDF3F-7B20-8E47-A431-F9F24450F874}">
      <dsp:nvSpPr>
        <dsp:cNvPr id="0" name=""/>
        <dsp:cNvSpPr/>
      </dsp:nvSpPr>
      <dsp:spPr>
        <a:xfrm>
          <a:off x="2855989" y="63500"/>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a.) ¿Un Protocolo Adicional?</a:t>
          </a:r>
        </a:p>
      </dsp:txBody>
      <dsp:txXfrm>
        <a:off x="2855989" y="63500"/>
        <a:ext cx="4301899" cy="1269999"/>
      </dsp:txXfrm>
    </dsp:sp>
    <dsp:sp modelId="{EB798B99-5590-864A-A2C1-F553D99D3FAA}">
      <dsp:nvSpPr>
        <dsp:cNvPr id="0" name=""/>
        <dsp:cNvSpPr/>
      </dsp:nvSpPr>
      <dsp:spPr>
        <a:xfrm>
          <a:off x="2773788" y="1333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847470-F054-2943-A634-F983FF0A0122}">
      <dsp:nvSpPr>
        <dsp:cNvPr id="0" name=""/>
        <dsp:cNvSpPr/>
      </dsp:nvSpPr>
      <dsp:spPr>
        <a:xfrm>
          <a:off x="2855989" y="13969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b.) ¿Dos Protocolos Adicionales?</a:t>
          </a:r>
        </a:p>
      </dsp:txBody>
      <dsp:txXfrm>
        <a:off x="2855989" y="1396999"/>
        <a:ext cx="4301899" cy="1269999"/>
      </dsp:txXfrm>
    </dsp:sp>
    <dsp:sp modelId="{5B901F7D-EE59-304E-B86D-F0C8CC3A841B}">
      <dsp:nvSpPr>
        <dsp:cNvPr id="0" name=""/>
        <dsp:cNvSpPr/>
      </dsp:nvSpPr>
      <dsp:spPr>
        <a:xfrm>
          <a:off x="2773788" y="26669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855989" y="27304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c.) ¿Tres Protocolos Adicionales?</a:t>
          </a:r>
        </a:p>
      </dsp:txBody>
      <dsp:txXfrm>
        <a:off x="2855989" y="2730499"/>
        <a:ext cx="4301899" cy="1269999"/>
      </dsp:txXfrm>
    </dsp:sp>
    <dsp:sp modelId="{1E88F2A9-FC8F-2A4F-ABF4-2C5837CA76E5}">
      <dsp:nvSpPr>
        <dsp:cNvPr id="0" name=""/>
        <dsp:cNvSpPr/>
      </dsp:nvSpPr>
      <dsp:spPr>
        <a:xfrm>
          <a:off x="2773788" y="4000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F54516-55C0-4C75-9C2C-BBDD7DD40C0E}">
      <dsp:nvSpPr>
        <dsp:cNvPr id="0" name=""/>
        <dsp:cNvSpPr/>
      </dsp:nvSpPr>
      <dsp:spPr>
        <a:xfrm>
          <a:off x="457199" y="0"/>
          <a:ext cx="5181600" cy="4064000"/>
        </a:xfrm>
        <a:prstGeom prst="rightArrow">
          <a:avLst/>
        </a:prstGeom>
        <a:solidFill>
          <a:schemeClr val="accent1">
            <a:tint val="40000"/>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824B2713-2598-4860-8F45-C0BB7436738C}">
      <dsp:nvSpPr>
        <dsp:cNvPr id="0" name=""/>
        <dsp:cNvSpPr/>
      </dsp:nvSpPr>
      <dsp:spPr>
        <a:xfrm>
          <a:off x="6548" y="1219199"/>
          <a:ext cx="1962150" cy="1625600"/>
        </a:xfrm>
        <a:prstGeom prst="round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sz="2500" kern="1200"/>
            <a:t>Información básica</a:t>
          </a:r>
          <a:endParaRPr lang="es-ES" sz="2500" kern="1200" dirty="0"/>
        </a:p>
      </dsp:txBody>
      <dsp:txXfrm>
        <a:off x="85903" y="1298554"/>
        <a:ext cx="1803440" cy="1466890"/>
      </dsp:txXfrm>
    </dsp:sp>
    <dsp:sp modelId="{8A9AFDA2-C209-4BFB-BF86-89C13E5479E7}">
      <dsp:nvSpPr>
        <dsp:cNvPr id="0" name=""/>
        <dsp:cNvSpPr/>
      </dsp:nvSpPr>
      <dsp:spPr>
        <a:xfrm>
          <a:off x="2066925" y="1219199"/>
          <a:ext cx="1962150" cy="1625600"/>
        </a:xfrm>
        <a:prstGeom prst="round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sz="2500" kern="1200"/>
            <a:t>Información adicional</a:t>
          </a:r>
          <a:endParaRPr lang="es-ES" sz="2500" kern="1200" dirty="0"/>
        </a:p>
      </dsp:txBody>
      <dsp:txXfrm>
        <a:off x="2146280" y="1298554"/>
        <a:ext cx="1803440" cy="1466890"/>
      </dsp:txXfrm>
    </dsp:sp>
    <dsp:sp modelId="{A0B3A59F-9741-43A7-A5A6-EF652106C087}">
      <dsp:nvSpPr>
        <dsp:cNvPr id="0" name=""/>
        <dsp:cNvSpPr/>
      </dsp:nvSpPr>
      <dsp:spPr>
        <a:xfrm>
          <a:off x="4127301" y="1219199"/>
          <a:ext cx="1962150" cy="1625600"/>
        </a:xfrm>
        <a:prstGeom prst="round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sz="2500" kern="1200"/>
            <a:t>Aplicación del derecho interno</a:t>
          </a:r>
          <a:endParaRPr lang="es-ES" sz="2500" kern="1200" dirty="0"/>
        </a:p>
      </dsp:txBody>
      <dsp:txXfrm>
        <a:off x="4206656" y="1298554"/>
        <a:ext cx="1803440" cy="146689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0"/>
          <a:ext cx="7166858"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0"/>
          <a:ext cx="2773788" cy="406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GB" sz="2800" b="1" i="0" kern="1200" dirty="0"/>
            <a:t>Las solicitudes de asistencia jurídica mutua deben ejecutarse de acuerdo con:</a:t>
          </a:r>
          <a:endParaRPr lang="es-ES" sz="2800" b="1" i="0" kern="1200" dirty="0"/>
        </a:p>
      </dsp:txBody>
      <dsp:txXfrm>
        <a:off x="0" y="0"/>
        <a:ext cx="2773788" cy="4064000"/>
      </dsp:txXfrm>
    </dsp:sp>
    <dsp:sp modelId="{5D9EDF3F-7B20-8E47-A431-F9F24450F874}">
      <dsp:nvSpPr>
        <dsp:cNvPr id="0" name=""/>
        <dsp:cNvSpPr/>
      </dsp:nvSpPr>
      <dsp:spPr>
        <a:xfrm>
          <a:off x="2855989" y="63500"/>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a.) ¿la legislación de la parte requirente?</a:t>
          </a:r>
        </a:p>
      </dsp:txBody>
      <dsp:txXfrm>
        <a:off x="2855989" y="63500"/>
        <a:ext cx="4301899" cy="1269999"/>
      </dsp:txXfrm>
    </dsp:sp>
    <dsp:sp modelId="{EB798B99-5590-864A-A2C1-F553D99D3FAA}">
      <dsp:nvSpPr>
        <dsp:cNvPr id="0" name=""/>
        <dsp:cNvSpPr/>
      </dsp:nvSpPr>
      <dsp:spPr>
        <a:xfrm>
          <a:off x="2773788" y="1333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847470-F054-2943-A634-F983FF0A0122}">
      <dsp:nvSpPr>
        <dsp:cNvPr id="0" name=""/>
        <dsp:cNvSpPr/>
      </dsp:nvSpPr>
      <dsp:spPr>
        <a:xfrm>
          <a:off x="2855989" y="13969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b.) ¿la legislación de la parte requerida?</a:t>
          </a:r>
          <a:endParaRPr lang="es-ES" sz="2800" b="0" kern="1200" dirty="0"/>
        </a:p>
      </dsp:txBody>
      <dsp:txXfrm>
        <a:off x="2855989" y="1396999"/>
        <a:ext cx="4301899" cy="1269999"/>
      </dsp:txXfrm>
    </dsp:sp>
    <dsp:sp modelId="{5B901F7D-EE59-304E-B86D-F0C8CC3A841B}">
      <dsp:nvSpPr>
        <dsp:cNvPr id="0" name=""/>
        <dsp:cNvSpPr/>
      </dsp:nvSpPr>
      <dsp:spPr>
        <a:xfrm>
          <a:off x="2773788" y="26669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855989" y="27304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c.) ¿ambas?</a:t>
          </a:r>
        </a:p>
      </dsp:txBody>
      <dsp:txXfrm>
        <a:off x="2855989" y="2730499"/>
        <a:ext cx="4301899" cy="1269999"/>
      </dsp:txXfrm>
    </dsp:sp>
    <dsp:sp modelId="{1E88F2A9-FC8F-2A4F-ABF4-2C5837CA76E5}">
      <dsp:nvSpPr>
        <dsp:cNvPr id="0" name=""/>
        <dsp:cNvSpPr/>
      </dsp:nvSpPr>
      <dsp:spPr>
        <a:xfrm>
          <a:off x="2773788" y="4000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0"/>
          <a:ext cx="7166858"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0"/>
          <a:ext cx="2773788" cy="406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GB" sz="2800" b="1" i="0" kern="1200" dirty="0"/>
            <a:t>La transmisión electrónica de las solicitudes de asistencia jurídica mutua:</a:t>
          </a:r>
          <a:endParaRPr lang="es-ES" sz="2800" b="1" i="0" kern="1200" dirty="0"/>
        </a:p>
      </dsp:txBody>
      <dsp:txXfrm>
        <a:off x="0" y="0"/>
        <a:ext cx="2773788" cy="4064000"/>
      </dsp:txXfrm>
    </dsp:sp>
    <dsp:sp modelId="{5D9EDF3F-7B20-8E47-A431-F9F24450F874}">
      <dsp:nvSpPr>
        <dsp:cNvPr id="0" name=""/>
        <dsp:cNvSpPr/>
      </dsp:nvSpPr>
      <dsp:spPr>
        <a:xfrm>
          <a:off x="2855989" y="63500"/>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a.) ¿debe permitirse?</a:t>
          </a:r>
        </a:p>
      </dsp:txBody>
      <dsp:txXfrm>
        <a:off x="2855989" y="63500"/>
        <a:ext cx="4301899" cy="1269999"/>
      </dsp:txXfrm>
    </dsp:sp>
    <dsp:sp modelId="{EB798B99-5590-864A-A2C1-F553D99D3FAA}">
      <dsp:nvSpPr>
        <dsp:cNvPr id="0" name=""/>
        <dsp:cNvSpPr/>
      </dsp:nvSpPr>
      <dsp:spPr>
        <a:xfrm>
          <a:off x="2773788" y="1333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847470-F054-2943-A634-F983FF0A0122}">
      <dsp:nvSpPr>
        <dsp:cNvPr id="0" name=""/>
        <dsp:cNvSpPr/>
      </dsp:nvSpPr>
      <dsp:spPr>
        <a:xfrm>
          <a:off x="2855989" y="13969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b.) ¿no debe permitirse</a:t>
          </a:r>
          <a:r>
            <a:rPr lang="en-GB" sz="2800" b="0" i="0" kern="1200" dirty="0"/>
            <a:t>?</a:t>
          </a:r>
          <a:endParaRPr lang="es-ES" sz="2800" b="0" kern="1200" dirty="0"/>
        </a:p>
      </dsp:txBody>
      <dsp:txXfrm>
        <a:off x="2855989" y="1396999"/>
        <a:ext cx="4301899" cy="1269999"/>
      </dsp:txXfrm>
    </dsp:sp>
    <dsp:sp modelId="{5B901F7D-EE59-304E-B86D-F0C8CC3A841B}">
      <dsp:nvSpPr>
        <dsp:cNvPr id="0" name=""/>
        <dsp:cNvSpPr/>
      </dsp:nvSpPr>
      <dsp:spPr>
        <a:xfrm>
          <a:off x="2773788" y="26669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855989" y="27304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c.) ¿no se ha determinado?</a:t>
          </a:r>
        </a:p>
      </dsp:txBody>
      <dsp:txXfrm>
        <a:off x="2855989" y="2730499"/>
        <a:ext cx="4301899" cy="1269999"/>
      </dsp:txXfrm>
    </dsp:sp>
    <dsp:sp modelId="{1E88F2A9-FC8F-2A4F-ABF4-2C5837CA76E5}">
      <dsp:nvSpPr>
        <dsp:cNvPr id="0" name=""/>
        <dsp:cNvSpPr/>
      </dsp:nvSpPr>
      <dsp:spPr>
        <a:xfrm>
          <a:off x="2773788" y="4000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5/29/2021</a:t>
            </a:fld>
            <a:endParaRPr lang="es-E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‹Nº›</a:t>
            </a:fld>
            <a:endParaRPr lang="es-ES"/>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En esta diapositiva se presenta el programa de esta sesión. Se debe presentar a los delegados parte por parte con una estimación del tiempo necesario para su realización y una parte designada para las preguntas de los delegados.</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s-ES"/>
          </a:p>
        </p:txBody>
      </p:sp>
    </p:spTree>
    <p:extLst>
      <p:ext uri="{BB962C8B-B14F-4D97-AF65-F5344CB8AC3E}">
        <p14:creationId xmlns:p14="http://schemas.microsoft.com/office/powerpoint/2010/main" val="14695335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a:t>a.)</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s-ES"/>
          </a:p>
        </p:txBody>
      </p:sp>
    </p:spTree>
    <p:extLst>
      <p:ext uri="{BB962C8B-B14F-4D97-AF65-F5344CB8AC3E}">
        <p14:creationId xmlns:p14="http://schemas.microsoft.com/office/powerpoint/2010/main" val="301592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s-ES" dirty="0">
                <a:effectLst/>
                <a:latin typeface="Arial" panose="020B0604020202020204" pitchFamily="34" charset="0"/>
              </a:rPr>
              <a:t>En el artículo 4 se establece, en particular, que:</a:t>
            </a:r>
          </a:p>
          <a:p>
            <a:pPr marL="171450" indent="-171450" algn="just">
              <a:buFontTx/>
              <a:buChar char="-"/>
            </a:pPr>
            <a:r>
              <a:rPr lang="es-ES" dirty="0">
                <a:effectLst/>
                <a:latin typeface="Arial" panose="020B0604020202020204" pitchFamily="34" charset="0"/>
              </a:rPr>
              <a:t>como regla general, las solicitudes se hacen por escrito;</a:t>
            </a:r>
          </a:p>
          <a:p>
            <a:pPr marL="171450" indent="-171450" algn="just">
              <a:buFontTx/>
              <a:buChar char="-"/>
            </a:pPr>
            <a:r>
              <a:rPr lang="es-ES" dirty="0">
                <a:effectLst/>
                <a:latin typeface="Arial" panose="020B0604020202020204" pitchFamily="34" charset="0"/>
              </a:rPr>
              <a:t>como norma general, las solicitudes se canalizan a través de</a:t>
            </a:r>
            <a:r>
              <a:rPr lang="es-ES"/>
              <a:t> </a:t>
            </a:r>
            <a:r>
              <a:rPr lang="es-ES" dirty="0">
                <a:effectLst/>
                <a:latin typeface="Arial" panose="020B0604020202020204" pitchFamily="34" charset="0"/>
              </a:rPr>
              <a:t>los Ministerios de Justicia;</a:t>
            </a:r>
          </a:p>
          <a:p>
            <a:pPr marL="171450" indent="-171450" algn="just">
              <a:buFontTx/>
              <a:buChar char="-"/>
            </a:pPr>
            <a:r>
              <a:rPr lang="es-ES" dirty="0">
                <a:effectLst/>
                <a:latin typeface="Arial" panose="020B0604020202020204" pitchFamily="34" charset="0"/>
              </a:rPr>
              <a:t>las comunicaciones mencionadas en el párrafo 2 deben canalizarse siempre a través de los Ministerios</a:t>
            </a:r>
            <a:r>
              <a:rPr lang="es-ES"/>
              <a:t> </a:t>
            </a:r>
            <a:r>
              <a:rPr lang="es-ES" dirty="0">
                <a:effectLst/>
                <a:latin typeface="Arial" panose="020B0604020202020204" pitchFamily="34" charset="0"/>
              </a:rPr>
              <a:t>de Justicia;</a:t>
            </a:r>
          </a:p>
          <a:p>
            <a:pPr marL="171450" indent="-171450" algn="just">
              <a:buFontTx/>
              <a:buChar char="-"/>
            </a:pPr>
            <a:r>
              <a:rPr lang="es-ES" b="1" dirty="0">
                <a:effectLst/>
                <a:latin typeface="Arial" panose="020B0604020202020204" pitchFamily="34" charset="0"/>
              </a:rPr>
              <a:t>como norma general, las solicitudes siempre pueden transmitirse directamente de una autoridad judicial a otra;</a:t>
            </a:r>
          </a:p>
          <a:p>
            <a:pPr marL="171450" indent="-171450" algn="just">
              <a:buFontTx/>
              <a:buChar char="-"/>
            </a:pPr>
            <a:r>
              <a:rPr lang="es-ES" dirty="0">
                <a:effectLst/>
                <a:latin typeface="Arial" panose="020B0604020202020204" pitchFamily="34" charset="0"/>
              </a:rPr>
              <a:t>cuando proceda, las solicitudes relativas a las infracciones "administrativas/penales" podrán transmitirse directamente de una autoridad administrativa a otra, </a:t>
            </a:r>
            <a:r>
              <a:rPr lang="es-ES" b="1" dirty="0">
                <a:effectLst/>
                <a:latin typeface="Arial" panose="020B0604020202020204" pitchFamily="34" charset="0"/>
              </a:rPr>
              <a:t>o a una autoridad judicial cuando ésta sea la autoridad competente.</a:t>
            </a:r>
            <a:r>
              <a:rPr lang="es-ES"/>
              <a:t> </a:t>
            </a:r>
            <a:endParaRPr lang="es-ES" dirty="0">
              <a:effectLst/>
              <a:latin typeface="Arial" panose="020B0604020202020204" pitchFamily="34" charset="0"/>
            </a:endParaRPr>
          </a:p>
          <a:p>
            <a:pPr marL="171450" indent="-171450" algn="just">
              <a:buFontTx/>
              <a:buChar char="-"/>
            </a:pPr>
            <a:endParaRPr lang="es-ES" dirty="0">
              <a:effectLst/>
              <a:latin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s-ES"/>
          </a:p>
        </p:txBody>
      </p:sp>
    </p:spTree>
    <p:extLst>
      <p:ext uri="{BB962C8B-B14F-4D97-AF65-F5344CB8AC3E}">
        <p14:creationId xmlns:p14="http://schemas.microsoft.com/office/powerpoint/2010/main" val="24768942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dirty="0">
                <a:effectLst/>
                <a:latin typeface="Arial" panose="020B0604020202020204" pitchFamily="34" charset="0"/>
              </a:rPr>
              <a:t>El artículo 4</a:t>
            </a:r>
            <a:r>
              <a:rPr lang="es-ES"/>
              <a:t> </a:t>
            </a:r>
            <a:r>
              <a:rPr lang="es-ES" dirty="0">
                <a:effectLst/>
                <a:latin typeface="Arial" panose="020B0604020202020204" pitchFamily="34" charset="0"/>
              </a:rPr>
              <a:t>no</a:t>
            </a:r>
            <a:r>
              <a:rPr lang="es-ES"/>
              <a:t> </a:t>
            </a:r>
            <a:r>
              <a:rPr lang="es-ES" dirty="0">
                <a:effectLst/>
                <a:latin typeface="Arial" panose="020B0604020202020204" pitchFamily="34" charset="0"/>
              </a:rPr>
              <a:t>excluye que una autoridad judicial pueda realizar una remisión a una autoridad administrativa.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s-ES" dirty="0">
              <a:effectLst/>
              <a:latin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s-ES" dirty="0">
                <a:effectLst/>
                <a:latin typeface="Arial" panose="020B0604020202020204" pitchFamily="34" charset="0"/>
              </a:rPr>
              <a:t>Por último, este artículo abre la vía al uso de las telecomunicaciones en la transmisión de solicitudes y otras comunicaciones.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s-ES" dirty="0">
              <a:effectLst/>
              <a:latin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s-ES" dirty="0">
                <a:effectLst/>
                <a:latin typeface="Arial" panose="020B0604020202020204" pitchFamily="34" charset="0"/>
              </a:rPr>
              <a:t>Cabe señalar que el canal de Interpol se deja abierto solo para casos urgentes.</a:t>
            </a:r>
            <a:endParaRPr lang="es-ES" dirty="0"/>
          </a:p>
          <a:p>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s-ES"/>
          </a:p>
        </p:txBody>
      </p:sp>
    </p:spTree>
    <p:extLst>
      <p:ext uri="{BB962C8B-B14F-4D97-AF65-F5344CB8AC3E}">
        <p14:creationId xmlns:p14="http://schemas.microsoft.com/office/powerpoint/2010/main" val="38900540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algn="just"/>
            <a:r>
              <a:rPr lang="es-ES" b="1" dirty="0">
                <a:effectLst/>
                <a:latin typeface="Arial" panose="020B0604020202020204" pitchFamily="34" charset="0"/>
              </a:rPr>
              <a:t>Artículo 11 – Información espontánea</a:t>
            </a:r>
          </a:p>
          <a:p>
            <a:pPr algn="just"/>
            <a:r>
              <a:rPr lang="es-ES" dirty="0">
                <a:effectLst/>
                <a:latin typeface="Arial" panose="020B0604020202020204" pitchFamily="34" charset="0"/>
              </a:rPr>
              <a:t>Este artículo extiende a la asistencia mutua en general lo que hasta ahora solo se reconocía en el ámbito limitado del blanqueo de dinero, a saber, la posibilidad de que las Partes, sin solicitud previa, se transmitan mutuamente información sobre investigaciones o procedimientos que puedan contribuir al objetivo común de responder a la delincuencia. </a:t>
            </a:r>
          </a:p>
          <a:p>
            <a:pPr algn="just"/>
            <a:endParaRPr lang="es-ES" dirty="0">
              <a:effectLst/>
              <a:latin typeface="Arial" panose="020B0604020202020204" pitchFamily="34" charset="0"/>
            </a:endParaRPr>
          </a:p>
          <a:p>
            <a:pPr algn="just"/>
            <a:r>
              <a:rPr lang="es-ES" b="1" dirty="0">
                <a:effectLst/>
                <a:latin typeface="Arial" panose="020B0604020202020204" pitchFamily="34" charset="0"/>
              </a:rPr>
              <a:t>Información espontánea (artículo 26) </a:t>
            </a:r>
          </a:p>
          <a:p>
            <a:pPr algn="just"/>
            <a:r>
              <a:rPr lang="es-ES" dirty="0">
                <a:effectLst/>
                <a:latin typeface="Arial" panose="020B0604020202020204" pitchFamily="34" charset="0"/>
              </a:rPr>
              <a:t>Este artículo se deriva de las disposiciones incluidas en anteriores instrumentos del Consejo de Europa, tales como el artículo 10 del Convenio sobre el blanqueo, investigación, la confiscación y el decomiso del producto del delito (STE núm. 141) y el artículo 28 del Convenio de Derecho penal contra la corrupción del Consejo de Europa (STE núm. 173). Cada vez más frecuentemente, una Parte posee información valiosa que cree que puede ayudar a la otra Parte en una investigación o procedimiento penal, y que la Parte que realiza la investigación o procedimiento no sabe que existe. En tales casos, no se efectuará ningún pedido de asistencia mutua. El párrafo 1 faculta al Estado en posesión de la información a transmitirla a otro Estado sin que medie una demanda previa. La disposición se considera útil, ya que, en virtud de las leyes de algunos Estados, es necesario un permiso positivo de una autoridad judicial para prestar asistencia en ausencia de una demanda. Ninguna Parte está obligada a enviar espontáneamente información a otra Parte; puede ejercer su facultad de discreción a la luz de las circunstancias del caso. Además, la revelación espontánea de información no se opone a que la Parte que revela la misma, si tiene jurisdicción, investigar o entablar procedimientos en relación con los hechos revelados. </a:t>
            </a:r>
          </a:p>
          <a:p>
            <a:pPr algn="just"/>
            <a:endParaRPr lang="es-ES" dirty="0">
              <a:effectLst/>
              <a:latin typeface="Arial" panose="020B0604020202020204" pitchFamily="34" charset="0"/>
            </a:endParaRPr>
          </a:p>
          <a:p>
            <a:pPr algn="just"/>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s-ES"/>
          </a:p>
        </p:txBody>
      </p:sp>
    </p:spTree>
    <p:extLst>
      <p:ext uri="{BB962C8B-B14F-4D97-AF65-F5344CB8AC3E}">
        <p14:creationId xmlns:p14="http://schemas.microsoft.com/office/powerpoint/2010/main" val="29378005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a:t>Tiempo asignado a las preguntas de los delegados.</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s-ES"/>
          </a:p>
        </p:txBody>
      </p:sp>
    </p:spTree>
    <p:extLst>
      <p:ext uri="{BB962C8B-B14F-4D97-AF65-F5344CB8AC3E}">
        <p14:creationId xmlns:p14="http://schemas.microsoft.com/office/powerpoint/2010/main" val="34979342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s-ES" dirty="0">
                <a:effectLst/>
                <a:latin typeface="Arial" panose="020B0604020202020204" pitchFamily="34" charset="0"/>
              </a:rPr>
              <a:t>En el artículo 4 se establece, en particular, que:</a:t>
            </a:r>
          </a:p>
          <a:p>
            <a:pPr marL="171450" indent="-171450" algn="just">
              <a:buFontTx/>
              <a:buChar char="-"/>
            </a:pPr>
            <a:r>
              <a:rPr lang="es-ES" b="1" dirty="0">
                <a:effectLst/>
                <a:latin typeface="Arial" panose="020B0604020202020204" pitchFamily="34" charset="0"/>
              </a:rPr>
              <a:t>como regla general, las solicitudes se hacen por escrito;</a:t>
            </a:r>
          </a:p>
          <a:p>
            <a:pPr marL="171450" indent="-171450" algn="just">
              <a:buFontTx/>
              <a:buChar char="-"/>
            </a:pPr>
            <a:r>
              <a:rPr lang="es-ES" dirty="0">
                <a:effectLst/>
                <a:latin typeface="Arial" panose="020B0604020202020204" pitchFamily="34" charset="0"/>
              </a:rPr>
              <a:t>como norma general, las solicitudes se canalizan a través de</a:t>
            </a:r>
            <a:r>
              <a:rPr lang="es-ES"/>
              <a:t> </a:t>
            </a:r>
            <a:r>
              <a:rPr lang="es-ES" dirty="0">
                <a:effectLst/>
                <a:latin typeface="Arial" panose="020B0604020202020204" pitchFamily="34" charset="0"/>
              </a:rPr>
              <a:t>los Ministerios de Justicia;</a:t>
            </a:r>
          </a:p>
          <a:p>
            <a:pPr marL="171450" indent="-171450" algn="just">
              <a:buFontTx/>
              <a:buChar char="-"/>
            </a:pPr>
            <a:r>
              <a:rPr lang="es-ES" dirty="0">
                <a:effectLst/>
                <a:latin typeface="Arial" panose="020B0604020202020204" pitchFamily="34" charset="0"/>
              </a:rPr>
              <a:t>las comunicaciones mencionadas en el párrafo 2 deben canalizarse siempre a través de los Ministerios</a:t>
            </a:r>
            <a:r>
              <a:rPr lang="es-ES"/>
              <a:t> </a:t>
            </a:r>
            <a:r>
              <a:rPr lang="es-ES" dirty="0">
                <a:effectLst/>
                <a:latin typeface="Arial" panose="020B0604020202020204" pitchFamily="34" charset="0"/>
              </a:rPr>
              <a:t>de Justicia;</a:t>
            </a:r>
          </a:p>
          <a:p>
            <a:pPr marL="171450" indent="-171450" algn="just">
              <a:buFontTx/>
              <a:buChar char="-"/>
            </a:pPr>
            <a:r>
              <a:rPr lang="es-ES" b="0" dirty="0">
                <a:effectLst/>
                <a:latin typeface="Arial" panose="020B0604020202020204" pitchFamily="34" charset="0"/>
              </a:rPr>
              <a:t>como norma general, las solicitudes siempre pueden transmitirse directamente de una autoridad judicial a otra;</a:t>
            </a:r>
          </a:p>
          <a:p>
            <a:pPr marL="171450" indent="-171450" algn="just">
              <a:buFontTx/>
              <a:buChar char="-"/>
            </a:pPr>
            <a:r>
              <a:rPr lang="es-ES" dirty="0">
                <a:effectLst/>
                <a:latin typeface="Arial" panose="020B0604020202020204" pitchFamily="34" charset="0"/>
              </a:rPr>
              <a:t>cuando proceda, las solicitudes relativas a las infracciones "administrativas/penales" podrán transmitirse directamente de una autoridad administrativa a otra, o a una autoridad judicial cuando esta sea la autoridad competente. </a:t>
            </a:r>
            <a:r>
              <a:rPr lang="es-ES" b="0" dirty="0">
                <a:effectLst/>
                <a:latin typeface="Arial" panose="020B0604020202020204" pitchFamily="34" charset="0"/>
              </a:rPr>
              <a:t> </a:t>
            </a:r>
          </a:p>
          <a:p>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s-ES"/>
          </a:p>
        </p:txBody>
      </p:sp>
    </p:spTree>
    <p:extLst>
      <p:ext uri="{BB962C8B-B14F-4D97-AF65-F5344CB8AC3E}">
        <p14:creationId xmlns:p14="http://schemas.microsoft.com/office/powerpoint/2010/main" val="2509494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algn="just"/>
            <a:r>
              <a:rPr lang="es-ES" dirty="0">
                <a:effectLst/>
                <a:latin typeface="Arial" panose="020B0604020202020204" pitchFamily="34" charset="0"/>
              </a:rPr>
              <a:t>El artículo 27 del Convenio</a:t>
            </a:r>
            <a:r>
              <a:rPr lang="es-ES" dirty="0"/>
              <a:t> </a:t>
            </a:r>
            <a:r>
              <a:rPr lang="es-ES" dirty="0">
                <a:effectLst/>
                <a:latin typeface="Arial" panose="020B0604020202020204" pitchFamily="34" charset="0"/>
              </a:rPr>
              <a:t>de Budapest</a:t>
            </a:r>
            <a:r>
              <a:rPr lang="es-ES" dirty="0"/>
              <a:t> </a:t>
            </a:r>
            <a:r>
              <a:rPr lang="es-ES" dirty="0">
                <a:effectLst/>
                <a:latin typeface="Arial" panose="020B0604020202020204" pitchFamily="34" charset="0"/>
              </a:rPr>
              <a:t>(Procedimientos relativos a las solicitudes de asistencia mutua en ausencia de acuerdos internacionales aplicables), en sus apartados de 2 a 10, establece una serie de normas para la prestación de asistencia mutua en ausencia de un tratado de asistencia jurídica mutua o un acuerdo basado</a:t>
            </a:r>
            <a:r>
              <a:rPr lang="es-ES" dirty="0"/>
              <a:t> </a:t>
            </a:r>
            <a:r>
              <a:rPr lang="es-ES" dirty="0">
                <a:effectLst/>
                <a:latin typeface="Arial" panose="020B0604020202020204" pitchFamily="34" charset="0"/>
              </a:rPr>
              <a:t>en una legislación uniforme o recíproca, en particular la designación de autoridades centrales, la imposición de condiciones, los motivos y los procedimientos en caso de aplazamiento o denegación, la confidencialidad de las solicitudes y las comunicaciones directas. </a:t>
            </a:r>
          </a:p>
          <a:p>
            <a:pPr algn="just"/>
            <a:endParaRPr lang="es-ES" dirty="0">
              <a:effectLst/>
              <a:latin typeface="Arial" panose="020B0604020202020204" pitchFamily="34" charset="0"/>
            </a:endParaRPr>
          </a:p>
          <a:p>
            <a:pPr algn="just"/>
            <a:r>
              <a:rPr lang="es-ES" dirty="0">
                <a:effectLst/>
                <a:latin typeface="Arial" panose="020B0604020202020204" pitchFamily="34" charset="0"/>
              </a:rPr>
              <a:t>Con respecto a dichas cuestiones expresamente contemplados en la ausencia de un convenio o acuerdo de asistencia mutua en base a una legislación uniforme o recíproca, se aplicarán las disposiciones del presente artículo en lugar de otras leyes nacionales aplicables en materia de asistencia mutua.</a:t>
            </a:r>
            <a:r>
              <a:rPr lang="es-ES" dirty="0"/>
              <a:t> </a:t>
            </a:r>
            <a:r>
              <a:rPr lang="es-ES" dirty="0">
                <a:effectLst/>
                <a:latin typeface="Arial" panose="020B0604020202020204" pitchFamily="34" charset="0"/>
              </a:rPr>
              <a:t>Al mismo tiempo, el Artículo 27 no establece normas para otras cuestiones que suelen abordarse en la legislación nacional respecto de la asistencia mutua internacional. Por ejemplo, no existe ninguna disposición relativa a la forma y el contenido de las solicitudes, la manera de tomar declaraciones a los testigos en la Parte requerida o la Parte requirente, la provisión de registros oficiales o comerciales, la transferencia de testigos bajo custodia, o la asistencia en caso de que deban efectuarse decomisos. </a:t>
            </a:r>
          </a:p>
          <a:p>
            <a:pPr algn="just"/>
            <a:endParaRPr lang="es-ES" dirty="0">
              <a:effectLst/>
              <a:latin typeface="Arial" panose="020B0604020202020204" pitchFamily="34" charset="0"/>
            </a:endParaRPr>
          </a:p>
          <a:p>
            <a:pPr algn="just"/>
            <a:r>
              <a:rPr lang="es-ES" dirty="0"/>
              <a:t>Por ejemplo, </a:t>
            </a:r>
            <a:r>
              <a:rPr lang="es-ES" dirty="0">
                <a:effectLst/>
                <a:latin typeface="Arial" panose="020B0604020202020204" pitchFamily="34" charset="0"/>
              </a:rPr>
              <a:t>el párrafo 2 establece el contenido de una solicitud de conservación con arreglo a lo dispuesto en este artículo. Teniendo en cuenta que se trata de una medida provisional y que la petición tendrá que ser preparada y transmitida rápidamente, la información suministrada será sumaria e incluirá solo la información mínima necesaria para permitir la conservación de los datos. Además de especificar la autoridad que solicita la conservación y el delito por el cual se solicita la medida, la solicitud debe incluir una síntesis de los hechos, información suficiente para identificar los datos que han de preservarse y su ubicación, y demostrar que los datos son pertinentes para la investigación o el juicio relacionado con el delito en cuestión y que dicha conservación es necesaria. Por último, la Parte requirente debe comprometerse a presentar posteriormente una solicitud de asistencia mutua para poder obtener la presentación de los datos. </a:t>
            </a:r>
          </a:p>
          <a:p>
            <a:pPr algn="just"/>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s-ES"/>
          </a:p>
        </p:txBody>
      </p:sp>
    </p:spTree>
    <p:extLst>
      <p:ext uri="{BB962C8B-B14F-4D97-AF65-F5344CB8AC3E}">
        <p14:creationId xmlns:p14="http://schemas.microsoft.com/office/powerpoint/2010/main" val="8955708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algn="just"/>
            <a:r>
              <a:rPr lang="es-ES"/>
              <a:t>Artículo 25 del Convenio de Budapest, párrafo 4:</a:t>
            </a:r>
          </a:p>
          <a:p>
            <a:pPr algn="just"/>
            <a:endParaRPr lang="es-ES" dirty="0"/>
          </a:p>
          <a:p>
            <a:pPr algn="just"/>
            <a:r>
              <a:rPr lang="es-ES"/>
              <a:t>Salvo en caso de que se disponga expresamente otra cosa en los artículos del presente Capítulo, la asistencia mutua estará sujeta a las condiciones establecidas </a:t>
            </a:r>
            <a:r>
              <a:rPr lang="es-ES" b="1"/>
              <a:t>en el derecho interno de la Parte requerida</a:t>
            </a:r>
            <a:r>
              <a:rPr lang="es-ES"/>
              <a:t> o en los tratados de asistencia mutua aplicables, incluidos los motivos sobre la base de los cuales la Parte requerida puede rechazar la cooperación. La Parte requerida no deberá ejercer su derecho a rehusar la asistencia mutua en relación con los delitos previstos en los artículos 2 a 11 únicamente porque la solicitud se refiera a un delito que dicha Parte considere de carácter fiscal.</a:t>
            </a:r>
          </a:p>
          <a:p>
            <a:pPr algn="just"/>
            <a:endParaRPr lang="es-ES" dirty="0"/>
          </a:p>
          <a:p>
            <a:pPr algn="just"/>
            <a:r>
              <a:rPr lang="es-ES" dirty="0">
                <a:effectLst/>
                <a:latin typeface="Arial" panose="020B0604020202020204" pitchFamily="34" charset="0"/>
              </a:rPr>
              <a:t>Los principios generales que rigen la obligación de prestar asistencia mutua se establecen en el párrafo 1. Las Partes “se prestarán toda la ayuda mutua posible”. Así, al igual que en el Artículo 23 ("Principios generales relativos a la cooperación internacional"), la asistencia mutua ha de ser, en principio, amplia y los obstáculos a la misma deberán estar estrictamente limitados. En segundo lugar, al igual que en el Artículo 23, la obligación de cooperar se aplica en principio tanto a los delitos penales relacionados con sistemas y datos informáticos (es decir, los delitos contemplados en el Artículo 14, párrafo 2, acápites a) y b)), como a la obtención de pruebas en formato electrónico de un delito penal. </a:t>
            </a:r>
          </a:p>
          <a:p>
            <a:pPr algn="just"/>
            <a:endParaRPr lang="es-ES" dirty="0">
              <a:effectLst/>
              <a:latin typeface="Arial" panose="020B0604020202020204" pitchFamily="34" charset="0"/>
            </a:endParaRPr>
          </a:p>
          <a:p>
            <a:pPr algn="just"/>
            <a:r>
              <a:rPr lang="es-ES" dirty="0">
                <a:effectLst/>
                <a:latin typeface="Arial" panose="020B0604020202020204" pitchFamily="34" charset="0"/>
              </a:rPr>
              <a:t>Se acordó imponer la obligación de cooperar respecto de esta amplia clase de delitos porque existe la misma necesidad de contar con mejores mecanismos de cooperación internacional respecto de ambas categorías. Sin embargo, los Artículos 34 y 35 permiten a las Partes establecer un alcance diferente para la aplicación de estas medidas. 254. </a:t>
            </a:r>
          </a:p>
          <a:p>
            <a:pPr algn="just"/>
            <a:endParaRPr lang="es-ES" dirty="0">
              <a:effectLst/>
              <a:latin typeface="Arial" panose="020B0604020202020204" pitchFamily="34" charset="0"/>
            </a:endParaRPr>
          </a:p>
          <a:p>
            <a:pPr algn="just"/>
            <a:r>
              <a:rPr lang="es-ES" dirty="0">
                <a:effectLst/>
                <a:latin typeface="Arial" panose="020B0604020202020204" pitchFamily="34" charset="0"/>
              </a:rPr>
              <a:t>Otras disposiciones de este Capítulo aclararán que la obligación de prestar asistencia mutua se lleva a cabo en general de conformidad con los términos de los tratados, las leyes y los acuerdos de asistencia legal aplicables. En virtud del párrafo 2, cada Parte tiene la obligación de tener una base jurídica para llevar a cabo las formas específicas de cooperación enunciadas en el resto del Capítulo, si sus tratados, leyes y acuerdos no contienen ya tales disposiciones. La disponibilidad de dichos mecanismos, en particular los contenidos en los Artículos 29 a 35 (Disposiciones específicas - Títulos 1, 2 y 3), es vital para una eficaz cooperación en los asuntos penales relacionados con la informática.</a:t>
            </a:r>
            <a:endParaRPr lang="es-ES" dirty="0"/>
          </a:p>
          <a:p>
            <a:pPr algn="just"/>
            <a:endParaRPr lang="es-ES" dirty="0"/>
          </a:p>
          <a:p>
            <a:pPr algn="just"/>
            <a:r>
              <a:rPr lang="es-ES" dirty="0">
                <a:effectLst/>
                <a:latin typeface="Arial" panose="020B0604020202020204" pitchFamily="34" charset="0"/>
              </a:rPr>
              <a:t>El alcance general de la obligación de cooperar: la cooperación abarcará todos los delitos penales relacionados con sistemas y datos informáticos</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s-ES"/>
          </a:p>
        </p:txBody>
      </p:sp>
    </p:spTree>
    <p:extLst>
      <p:ext uri="{BB962C8B-B14F-4D97-AF65-F5344CB8AC3E}">
        <p14:creationId xmlns:p14="http://schemas.microsoft.com/office/powerpoint/2010/main" val="21360361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es-ES"/>
              <a:t>Representación gráfica del proceso de asistencia jurídica mutua.</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s-ES"/>
          </a:p>
        </p:txBody>
      </p:sp>
    </p:spTree>
    <p:extLst>
      <p:ext uri="{BB962C8B-B14F-4D97-AF65-F5344CB8AC3E}">
        <p14:creationId xmlns:p14="http://schemas.microsoft.com/office/powerpoint/2010/main" val="8259564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s-ES" dirty="0">
                <a:effectLst/>
                <a:latin typeface="Arial" panose="020B0604020202020204" pitchFamily="34" charset="0"/>
              </a:rPr>
              <a:t>Una "orden de presentación" representa una medida flexible que las autoridades encargadas de hacer cumplir la ley pueden aplicar en muchos casos, especialmente en lugar de otras medidas que son más invasivos o más onerosas. La aplicación de este tipo de mecanismo procesal también será beneficiosa para los terceros encargados de la custodia de los datos, tales como los ISP, que a menudo están dispuestos a ayudar en forma voluntaria a las autoridades encargadas de hacer cumplir las leyes suministrando los datos que están bajo su control, pero que prefieren que exista una base jurídica adecuada para esa asistencia, que los libere de toda responsabilidad tanto contractual como no contractual. </a:t>
            </a:r>
          </a:p>
          <a:p>
            <a:pPr algn="just"/>
            <a:endParaRPr lang="es-ES" dirty="0">
              <a:effectLst/>
              <a:latin typeface="Arial" panose="020B0604020202020204" pitchFamily="34" charset="0"/>
            </a:endParaRPr>
          </a:p>
          <a:p>
            <a:pPr algn="just"/>
            <a:r>
              <a:rPr lang="es-ES" dirty="0">
                <a:effectLst/>
                <a:latin typeface="Arial" panose="020B0604020202020204" pitchFamily="34" charset="0"/>
              </a:rPr>
              <a:t>La orden de presentación se refiere a datos informáticos o a información sobre los abonados que obren en poder o estén bajo el control de una persona o de un proveedor de servicios. La medida es aplicable solo en la medida en que la persona o el proveedor de servicios mantenga los correspondientes datos o información. Algunos proveedores de servicios, por ejemplo, no conservan registros de sus abonados. </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s-ES"/>
          </a:p>
        </p:txBody>
      </p:sp>
    </p:spTree>
    <p:extLst>
      <p:ext uri="{BB962C8B-B14F-4D97-AF65-F5344CB8AC3E}">
        <p14:creationId xmlns:p14="http://schemas.microsoft.com/office/powerpoint/2010/main" val="22795994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Los objetivos de la sesión están claramente definidos, y los delegados deben ser conscientes de que al final de la sesión, durante el tiempo asignado a las posibles preguntas, los objetivos deben reflejar los conocimientos adquiridos.</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s-ES"/>
          </a:p>
        </p:txBody>
      </p:sp>
    </p:spTree>
    <p:extLst>
      <p:ext uri="{BB962C8B-B14F-4D97-AF65-F5344CB8AC3E}">
        <p14:creationId xmlns:p14="http://schemas.microsoft.com/office/powerpoint/2010/main" val="39955923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algn="just"/>
            <a:r>
              <a:rPr lang="es-ES" dirty="0">
                <a:effectLst/>
                <a:latin typeface="Arial" panose="020B0604020202020204" pitchFamily="34" charset="0"/>
              </a:rPr>
              <a:t>En el entorno de un allanamiento tradicional en relación con documentos o registros, se trata de reunir pruebas que han sido grabadas o registradas en el pasado en forma tangible, por ej., impresos en papel. Los investigadores proceden al allanamiento e inspeccionan dichos datos registrados, confiscando o secuestrando físicamente el registro tangible. </a:t>
            </a:r>
          </a:p>
          <a:p>
            <a:pPr algn="just"/>
            <a:endParaRPr lang="es-ES" dirty="0">
              <a:effectLst/>
              <a:latin typeface="Arial" panose="020B0604020202020204" pitchFamily="34" charset="0"/>
            </a:endParaRPr>
          </a:p>
          <a:p>
            <a:pPr algn="just"/>
            <a:r>
              <a:rPr lang="es-ES" dirty="0">
                <a:effectLst/>
                <a:latin typeface="Arial" panose="020B0604020202020204" pitchFamily="34" charset="0"/>
              </a:rPr>
              <a:t>La recogida de datos tiene lugar durante el allanamiento y guarda relación con los datos existentes en ese momento. La condición previa para obtener la autoridad legal para llevar a cabo un allanamiento es la existencia de razones para creer, conforme a lo que establecen las leyes nacionales y las salvaguardias de los derechos humanos, que dichos datos existen en un lugar en particular y que pueden servir de prueba respecto de un delito penal concreto.</a:t>
            </a:r>
          </a:p>
          <a:p>
            <a:pPr algn="just"/>
            <a:endParaRPr lang="es-ES" dirty="0">
              <a:effectLst/>
              <a:latin typeface="Arial" panose="020B0604020202020204" pitchFamily="34" charset="0"/>
            </a:endParaRPr>
          </a:p>
          <a:p>
            <a:pPr algn="just"/>
            <a:r>
              <a:rPr lang="es-ES" dirty="0">
                <a:effectLst/>
                <a:latin typeface="Arial" panose="020B0604020202020204" pitchFamily="34" charset="0"/>
              </a:rPr>
              <a:t>Sin embargo, por lo que respecta al registro en busca de datos informáticos, son necesarias nuevas disposiciones procesales a fin de garantizar la obtención de los datos informáticos de una manera que sea igualmente eficaz a la del registro y confiscación de un soporte de datos tangibles. Hay varias razones para ello: en primer lugar, los datos se encuentran en forma intangible como, por ej., en forma electromagnética. En segundo lugar, si bien los datos pueden ser leídos con el uso de equipos informáticos, no pueden ser confiscados y secuestrados de la misma manera que cuando se trata de un registro impreso. El medio físico en el que están almacenados los datos intangibles (por ej., el disco duro de un ordenador o un disquete) deben ser confiscados y secuestrados, o se debe hacer una copia de los datos, ya sea en forma tangible (por ej., una copia impresa de los datos informáticos) o en forma intangible en un medio físico (por ej., un disquete), antes de poder confiscar y secuestrar el medio tangible que contiene la copia. En las dos últimas situaciones, cuando se hacen copias de los datos, una copia de los datos queda en el sistema informático o en el dispositivo de almacenamiento. Las leyes de cada país deberían prever la facultad necesaria para hacer tales copias. </a:t>
            </a:r>
          </a:p>
          <a:p>
            <a:pPr algn="just"/>
            <a:endParaRPr lang="es-ES" dirty="0">
              <a:effectLst/>
              <a:latin typeface="Arial" panose="020B0604020202020204" pitchFamily="34" charset="0"/>
            </a:endParaRPr>
          </a:p>
          <a:p>
            <a:pPr algn="just"/>
            <a:r>
              <a:rPr lang="es-ES" dirty="0">
                <a:effectLst/>
                <a:latin typeface="Arial" panose="020B0604020202020204" pitchFamily="34" charset="0"/>
              </a:rPr>
              <a:t>En tercer lugar, debido a la manera en que están conectados los sistemas informáticos, los datos pueden no estar almacenados en el ordenador específico que es revisado, pero esos datos pueden ser de fácil acceso para dicho sistema. Podrían estar almacenados en un dispositivo conexo de almacenamiento de datos conectado directamente al ordenador o indirectamente a través de sistemas de comunicación, tales como Internet. </a:t>
            </a:r>
          </a:p>
          <a:p>
            <a:pPr algn="just"/>
            <a:endParaRPr lang="es-ES" dirty="0">
              <a:effectLst/>
              <a:latin typeface="Arial" panose="020B0604020202020204" pitchFamily="34" charset="0"/>
            </a:endParaRPr>
          </a:p>
          <a:p>
            <a:pPr algn="just"/>
            <a:r>
              <a:rPr lang="es-ES" dirty="0">
                <a:effectLst/>
                <a:latin typeface="Arial" panose="020B0604020202020204" pitchFamily="34" charset="0"/>
              </a:rPr>
              <a:t>Ello puede o no requerir nuevas leyes para permitir una extensión del registro hasta llegar al punto en que los datos estén efectivamente almacenados (o la recuperación de los datos de ese sitio en el ordenador que es objeto del registro), o el uso de las facultades tradicionales de allanamiento de una manera más coordinada y expedita en ambos lugares. </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s-ES"/>
          </a:p>
        </p:txBody>
      </p:sp>
    </p:spTree>
    <p:extLst>
      <p:ext uri="{BB962C8B-B14F-4D97-AF65-F5344CB8AC3E}">
        <p14:creationId xmlns:p14="http://schemas.microsoft.com/office/powerpoint/2010/main" val="18111048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a:t>b.)</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s-ES"/>
          </a:p>
        </p:txBody>
      </p:sp>
    </p:spTree>
    <p:extLst>
      <p:ext uri="{BB962C8B-B14F-4D97-AF65-F5344CB8AC3E}">
        <p14:creationId xmlns:p14="http://schemas.microsoft.com/office/powerpoint/2010/main" val="32631354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a:t>Tiempo asignado a las preguntas de los delegados.</a:t>
            </a:r>
            <a:endParaRPr lang="es-ES" dirty="0"/>
          </a:p>
          <a:p>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s-ES"/>
          </a:p>
        </p:txBody>
      </p:sp>
    </p:spTree>
    <p:extLst>
      <p:ext uri="{BB962C8B-B14F-4D97-AF65-F5344CB8AC3E}">
        <p14:creationId xmlns:p14="http://schemas.microsoft.com/office/powerpoint/2010/main" val="1149874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La lista de consideraciones se presenta en forma de preguntas. Las respuestas dependen del marco jurídico local e internacional del país en relación con la asistencia jurídica mutua y de las consideraciones específicas del caso. También dependen de la organización y la configuración de las autoridades competentes de la parte requirente, tanto las directamente implicadas en el caso como el nivel de cooperación internacional. </a:t>
            </a:r>
          </a:p>
          <a:p>
            <a:endParaRPr lang="es-ES" dirty="0"/>
          </a:p>
          <a:p>
            <a:r>
              <a:rPr lang="es-ES"/>
              <a:t>Como regla general, las autoridades más especializadas y experimentadas que utilizan un marco jurídico adaptado a las necesidades de la asistencia jurídica mutua acelerada obtendrán resultados mejores y más rápidos.</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s-ES"/>
          </a:p>
        </p:txBody>
      </p:sp>
    </p:spTree>
    <p:extLst>
      <p:ext uri="{BB962C8B-B14F-4D97-AF65-F5344CB8AC3E}">
        <p14:creationId xmlns:p14="http://schemas.microsoft.com/office/powerpoint/2010/main" val="23272008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Algunas consideraciones adicionales en nombre de la parte requirente </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s-ES"/>
          </a:p>
        </p:txBody>
      </p:sp>
    </p:spTree>
    <p:extLst>
      <p:ext uri="{BB962C8B-B14F-4D97-AF65-F5344CB8AC3E}">
        <p14:creationId xmlns:p14="http://schemas.microsoft.com/office/powerpoint/2010/main" val="207335155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s-ES"/>
          </a:p>
        </p:txBody>
      </p:sp>
    </p:spTree>
    <p:extLst>
      <p:ext uri="{BB962C8B-B14F-4D97-AF65-F5344CB8AC3E}">
        <p14:creationId xmlns:p14="http://schemas.microsoft.com/office/powerpoint/2010/main" val="78702677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s-ES"/>
          </a:p>
        </p:txBody>
      </p:sp>
    </p:spTree>
    <p:extLst>
      <p:ext uri="{BB962C8B-B14F-4D97-AF65-F5344CB8AC3E}">
        <p14:creationId xmlns:p14="http://schemas.microsoft.com/office/powerpoint/2010/main" val="255378277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a:t>Tiempo asignado a las preguntas de los delegados.</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s-ES"/>
          </a:p>
        </p:txBody>
      </p:sp>
    </p:spTree>
    <p:extLst>
      <p:ext uri="{BB962C8B-B14F-4D97-AF65-F5344CB8AC3E}">
        <p14:creationId xmlns:p14="http://schemas.microsoft.com/office/powerpoint/2010/main" val="376863769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algn="just"/>
            <a:r>
              <a:rPr lang="es-ES" dirty="0">
                <a:effectLst/>
                <a:latin typeface="Arial" panose="020B0604020202020204" pitchFamily="34" charset="0"/>
              </a:rPr>
              <a:t>La asistencia jurídica mutua expeditiva es una de las condiciones más importantes para la adopción de medidas eficaces contra la ciberdelincuencia y otros delitos relacionados con las pruebas electrónicas, dado su carácter transnacional y volátil. En la práctica, sin embargo, se considera que los procedimientos de asistencia jurídica mutua son demasiado complejos, largos y requieren muchos recursos, y por lo tanto son demasiado ineficaces. </a:t>
            </a:r>
          </a:p>
          <a:p>
            <a:pPr algn="just"/>
            <a:endParaRPr lang="es-ES" dirty="0">
              <a:effectLst/>
              <a:latin typeface="Arial" panose="020B0604020202020204" pitchFamily="34" charset="0"/>
            </a:endParaRPr>
          </a:p>
          <a:p>
            <a:pPr algn="just"/>
            <a:r>
              <a:rPr lang="es-ES" dirty="0">
                <a:effectLst/>
                <a:latin typeface="Arial" panose="020B0604020202020204" pitchFamily="34" charset="0"/>
              </a:rPr>
              <a:t>Por ello, el Comité del Convenio sobre la Ciberdelincuencia (T-CY), en su octava sesión plenaria (5 y 6 de diciembre de 2012), decidió evaluar en 2013 la eficacia de algunas de las disposiciones sobre cooperación internacional del capítulo III del Convenio de Budapest sobre la Ciberdelincuencia. En su 10º Pleno (2 y 3 de diciembre de 2013) decidió ampliar esta evaluación hasta 2014. </a:t>
            </a:r>
          </a:p>
          <a:p>
            <a:pPr algn="just"/>
            <a:endParaRPr lang="es-ES" dirty="0">
              <a:effectLst/>
              <a:latin typeface="Arial" panose="020B0604020202020204" pitchFamily="34" charset="0"/>
            </a:endParaRPr>
          </a:p>
          <a:p>
            <a:pPr algn="just"/>
            <a:r>
              <a:rPr lang="es-ES" dirty="0">
                <a:effectLst/>
                <a:latin typeface="Arial" panose="020B0604020202020204" pitchFamily="34" charset="0"/>
              </a:rPr>
              <a:t>El objetivo de la evaluación era identificar soluciones que permitieran una asistencia mutua más "rápida" y hacer más eficiente la cooperación internacional en general. El artículo 31 se evalúa en el contexto del régimen más amplio de cooperación internacional, es decir, en relación con los artículos 23, 25, 26, 27, 28 y 35 del Convenio de Budapest. </a:t>
            </a:r>
          </a:p>
          <a:p>
            <a:pPr algn="just"/>
            <a:endParaRPr lang="es-ES" dirty="0">
              <a:effectLst/>
              <a:latin typeface="Arial" panose="020B0604020202020204" pitchFamily="34" charset="0"/>
            </a:endParaRPr>
          </a:p>
          <a:p>
            <a:pPr algn="just"/>
            <a:r>
              <a:rPr lang="es-ES" dirty="0">
                <a:effectLst/>
                <a:latin typeface="Arial" panose="020B0604020202020204" pitchFamily="34" charset="0"/>
              </a:rPr>
              <a:t>El 18 de febrero de 2013 se distribuyó a las Partes y a los observadores un cuestionario preparado por la Mesa del T-CY con fecha límite del 10 de abril de 2013. El 9º Pleno del T-CY (4-5 de junio de 2013) celebró una primera ronda de debates basada en la recopilación de las respuestas recibidas (véase el cuadro de respuestas recibidas), una segunda ronda en el 10º Pleno los días 2 y 3 de diciembre de 2013 y una tercera ronda en el 11º Pleno los días 17 y 18 de junio. Se recibieron respuestas o comentarios adicionales a raíz de los debates en estos plenos. El informe fue aprobado por el 12º Pleno del T-CY los días 2 y 3 de diciembre de 2014</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32</a:t>
            </a:fld>
            <a:endParaRPr lang="es-ES"/>
          </a:p>
        </p:txBody>
      </p:sp>
    </p:spTree>
    <p:extLst>
      <p:ext uri="{BB962C8B-B14F-4D97-AF65-F5344CB8AC3E}">
        <p14:creationId xmlns:p14="http://schemas.microsoft.com/office/powerpoint/2010/main" val="7969829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algn="just"/>
            <a:r>
              <a:rPr lang="es-ES" dirty="0">
                <a:effectLst/>
                <a:latin typeface="Arial" panose="020B0604020202020204" pitchFamily="34" charset="0"/>
              </a:rPr>
              <a:t>En la mayoría de las respuestas se ha señalado que los datos relativos a los abonados son los más buscados. Esto incluye información para identificar al usuario de una dirección IP (o, a la inversa, información sobre la dirección IP utilizada por una persona concreta) o al propietario de una cuenta de correo electrónico, red social o VoIP, así como información técnica relacionada sobre la ubicación, el equipo utilizado, etc.</a:t>
            </a:r>
          </a:p>
          <a:p>
            <a:pPr algn="just"/>
            <a:endParaRPr lang="es-ES" dirty="0">
              <a:effectLst/>
              <a:latin typeface="Arial" panose="020B0604020202020204" pitchFamily="34" charset="0"/>
            </a:endParaRPr>
          </a:p>
          <a:p>
            <a:pPr algn="just"/>
            <a:r>
              <a:rPr lang="es-ES" dirty="0">
                <a:effectLst/>
                <a:latin typeface="Arial" panose="020B0604020202020204" pitchFamily="34" charset="0"/>
              </a:rPr>
              <a:t>Las solicitudes suelen incluir información sobre los medios de pago o los datos de facturación. A continuación, se solicitan los datos relativos al tráfico, en particular los archivos de registro de teléfonos móviles. Los datos relativos al contenido parecen solicitarse con menos frecuencia. Las solicitudes pueden ser de contenidos de correos electrónicos, cuentas de redes sociales y mensajes de chat o similares, o de contenidos ilícitos como materiales de abuso infantil.</a:t>
            </a:r>
          </a:p>
          <a:p>
            <a:pPr algn="just"/>
            <a:endParaRPr lang="es-ES" dirty="0">
              <a:effectLst/>
              <a:latin typeface="Arial" panose="020B0604020202020204" pitchFamily="34" charset="0"/>
            </a:endParaRPr>
          </a:p>
          <a:p>
            <a:pPr algn="just"/>
            <a:r>
              <a:rPr lang="es-ES" dirty="0">
                <a:effectLst/>
                <a:latin typeface="Arial" panose="020B0604020202020204" pitchFamily="34" charset="0"/>
              </a:rPr>
              <a:t>El fraude y otros delitos financieros se mencionan en casi todas las respuestas. Estos incluyen todas las variantes, desde el fraude con tarjetas de crédito, el fraude de pagos en línea, el fraude en subastas, la suplantación de identidad y otros tipos de falsificación informática y el fraude relacionado con los delitos tradicionales como el abuso de confianza, el soborno, la evasión fiscal, el blanqueo de dinero y similares. Los delitos violentos y graves son los que motivan las solicitudes de datos en muchos Estados. Entre ellos se encuentran el asesinato, la agresión, el tráfico de personas, la trata de seres humanos, el tráfico de drogas, el blanqueo de dinero, el terrorismo y la financiación del terrorismo, la extorsión y, en particular, la pornografía infantil y otras formas de explotación y abuso sexual de los niños. Los delitos contra los sistemas informáticos (acceso ilícito, interceptación ilícita, difusión de programas maliciosos, ataques a la integridad de los datos) también se mencionan en muchas respuestas.</a:t>
            </a:r>
          </a:p>
          <a:p>
            <a:pPr algn="just"/>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33</a:t>
            </a:fld>
            <a:endParaRPr lang="es-ES"/>
          </a:p>
        </p:txBody>
      </p:sp>
    </p:spTree>
    <p:extLst>
      <p:ext uri="{BB962C8B-B14F-4D97-AF65-F5344CB8AC3E}">
        <p14:creationId xmlns:p14="http://schemas.microsoft.com/office/powerpoint/2010/main" val="12851378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es-ES"/>
              <a:t>Un tratado de asistencia jurídica mutua es un acuerdo entre dos o más países con el fin de reunir e intercambiar información en un esfuerzo por hacer cumplir las leyes de carácter público o penal. El nivel básico de la asistencia jurídica mutua se representa en los tratados. Existen varios, empezando por los bilaterales (entre dos países), los multilaterales (entre tres o más países) o los internacionales (entre un número significativo de países, posiblemente intercontinentales).</a:t>
            </a:r>
            <a:endParaRPr lang="es-ES" dirty="0"/>
          </a:p>
          <a:p>
            <a:pPr algn="just"/>
            <a:endParaRPr lang="es-ES" dirty="0"/>
          </a:p>
          <a:p>
            <a:pPr algn="just"/>
            <a:r>
              <a:rPr lang="es-ES"/>
              <a:t>Los Estados modernos han desarrollado mecanismos para solicitar y obtener pruebas para las investigaciones y los procesos penales. Cuando se necesitan pruebas u otras formas de asistencia jurídica, como declaraciones de testigos o la notificación de documentos, por parte de un soberano extranjero, los Estados pueden intentar cooperar de manera no oficial a través de sus respectivos organismos policiales o, en su defecto, recurrir a lo que suele denominarse solicitudes de "asistencia jurídica mutua". </a:t>
            </a:r>
          </a:p>
          <a:p>
            <a:pPr algn="just"/>
            <a:endParaRPr lang="es-ES" dirty="0"/>
          </a:p>
          <a:p>
            <a:pPr algn="just"/>
            <a:r>
              <a:rPr lang="es-ES"/>
              <a:t>La práctica de la asistencia jurídica mutua se desarrolló a partir del sistema de comisiones rogatorias basado en la cortesía, aunque ahora es mucho más común que los Estados hagan solicitudes de asistencia jurídica mutua directamente a la Autoridad Central designada dentro de cada Estado. En la práctica actual, estas solicitudes pueden seguir haciéndose sobre la base de la reciprocidad, pero también pueden hacerse en virtud de tratados bilaterales y multilaterales que obligan a los países a prestar asistencia. </a:t>
            </a:r>
          </a:p>
          <a:p>
            <a:pPr algn="just"/>
            <a:endParaRPr lang="es-ES" dirty="0"/>
          </a:p>
          <a:p>
            <a:pPr algn="just"/>
            <a:r>
              <a:rPr lang="es-ES"/>
              <a:t>En este sentido, existen razones que justifican el fortalecimiento de estos tratados, fundamentalmente porque los principios generales del Derecho Internacional no son vinculantes y porque los países que los firman precisan de una base más sólida para la cooperación en materia penal. En la diapositiva se presentan claramente las ventajas y desventajas al respecto.</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s-ES"/>
          </a:p>
        </p:txBody>
      </p:sp>
    </p:spTree>
    <p:extLst>
      <p:ext uri="{BB962C8B-B14F-4D97-AF65-F5344CB8AC3E}">
        <p14:creationId xmlns:p14="http://schemas.microsoft.com/office/powerpoint/2010/main" val="239769224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s-ES" dirty="0">
                <a:effectLst/>
                <a:latin typeface="Arial" panose="020B0604020202020204" pitchFamily="34" charset="0"/>
              </a:rPr>
              <a:t>La asistencia jurídica mutua está cada vez más descentralizada y las solicitudes se envían o reciben directamente entre las autoridades judiciales competentes y no solo a través de las autoridades centrales. Las autoridades centrales no suelen ejecutar las solicitudes por sí mismas. En el envío o la recepción de las solicitudes y, en particular, en la ejecución de estas, pueden intervenir varias oficinas. </a:t>
            </a:r>
            <a:r>
              <a:rPr lang="en-US" dirty="0">
                <a:effectLst/>
                <a:latin typeface="Arial" panose="020B0604020202020204" pitchFamily="34" charset="0"/>
              </a:rPr>
              <a:t></a:t>
            </a:r>
          </a:p>
          <a:p>
            <a:pPr algn="just"/>
            <a:endParaRPr lang="es-ES" dirty="0">
              <a:effectLst/>
              <a:latin typeface="Arial" panose="020B0604020202020204" pitchFamily="34" charset="0"/>
            </a:endParaRPr>
          </a:p>
          <a:p>
            <a:pPr algn="just"/>
            <a:r>
              <a:rPr lang="es-ES" dirty="0">
                <a:effectLst/>
                <a:latin typeface="Arial" panose="020B0604020202020204" pitchFamily="34" charset="0"/>
              </a:rPr>
              <a:t>Las respuestas sugieren que la asistencia jurídica mutua se considera demasiado compleja, larga y con muchos recursos para obtener pruebas electrónicas, por lo que a menudo no se recurre a ella. Las autoridades policiales tienden a intentar obtener información a través de la cooperación policial para evitar la asistencia jurídica mutua, a pesar de que la información que se obtiene de este modo, en la mayoría de los casos, no puede utilizarse en los procedimientos penales. Con frecuencia, las autoridades se ponen en contacto directamente con los proveedores de servicios extranjeros (en particular con los de Estados Unidos) para obtener los datos relativos a los abonados o al tráfico. A menudo se abandonan las investigaciones.</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34</a:t>
            </a:fld>
            <a:endParaRPr lang="es-ES"/>
          </a:p>
        </p:txBody>
      </p:sp>
    </p:spTree>
    <p:extLst>
      <p:ext uri="{BB962C8B-B14F-4D97-AF65-F5344CB8AC3E}">
        <p14:creationId xmlns:p14="http://schemas.microsoft.com/office/powerpoint/2010/main" val="361628296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algn="just"/>
            <a:r>
              <a:rPr lang="es-ES" dirty="0">
                <a:effectLst/>
                <a:latin typeface="Arial" panose="020B0604020202020204" pitchFamily="34" charset="0"/>
              </a:rPr>
              <a:t>En cuanto a la posibilidad de ponerse en contacto directamente con los titulares de los datos (personas físicas o jurídicas, como los proveedores de servicios de Internet) en jurisdicciones extranjeras para obtener los datos almacenados, unos pocos Estados consideran que esto no está permitido en su legislación nacional, mientras que en la mayoría de los demás esto no está regulado o está permitido. En la práctica, la fiscalía o los servicios policiales de muchos Estados se ponen en contacto directamente con los proveedores de servicios extranjeros.</a:t>
            </a:r>
          </a:p>
          <a:p>
            <a:pPr algn="just"/>
            <a:endParaRPr lang="es-ES" dirty="0">
              <a:effectLst/>
              <a:latin typeface="Arial" panose="020B0604020202020204" pitchFamily="34" charset="0"/>
            </a:endParaRPr>
          </a:p>
          <a:p>
            <a:pPr algn="just"/>
            <a:r>
              <a:rPr lang="es-ES" dirty="0">
                <a:effectLst/>
                <a:latin typeface="Arial" panose="020B0604020202020204" pitchFamily="34" charset="0"/>
              </a:rPr>
              <a:t>Cuando estos cuentan con una representación jurídica en el territorio de la autoridad requirente, las solicitudes pueden adoptar la forma de una orden de presentación nacional, aunque los datos estén almacenados físicamente en el extranjero. En algunos casos, las autoridades policiales tienen acuerdos con proveedores de servicios extranjeros. Los proveedores de servicios extranjeros pueden responder positivamente a una solicitud en determinadas condiciones. Por ejemplo: </a:t>
            </a:r>
          </a:p>
          <a:p>
            <a:pPr marL="171450" indent="-171450" algn="just">
              <a:buFont typeface="Arial" panose="020B0604020202020204" pitchFamily="34" charset="0"/>
              <a:buChar char="•"/>
            </a:pPr>
            <a:r>
              <a:rPr lang="en-US" dirty="0">
                <a:effectLst/>
                <a:latin typeface="Arial" panose="020B0604020202020204" pitchFamily="34" charset="0"/>
              </a:rPr>
              <a:t></a:t>
            </a:r>
            <a:r>
              <a:rPr lang="es-ES" dirty="0">
                <a:effectLst/>
                <a:latin typeface="Arial" panose="020B0604020202020204" pitchFamily="34" charset="0"/>
              </a:rPr>
              <a:t>La revelación de datos debe estar permitida por la legislación nacional del proveedor de servicios (los proveedores estadounidenses pueden revelar los datos relativos al tráfico o a los abonados, pero no los datos relativos al contenido), ya que de lo contrario podrían aplicarse sanciones administrativas o penales.</a:t>
            </a:r>
            <a:r>
              <a:rPr lang="en-US" dirty="0">
                <a:effectLst/>
                <a:latin typeface="Arial" panose="020B0604020202020204" pitchFamily="34" charset="0"/>
              </a:rPr>
              <a:t></a:t>
            </a:r>
          </a:p>
          <a:p>
            <a:pPr marL="171450" indent="-171450" algn="just">
              <a:buFont typeface="Arial" panose="020B0604020202020204" pitchFamily="34" charset="0"/>
              <a:buChar char="•"/>
            </a:pPr>
            <a:r>
              <a:rPr lang="es-ES" dirty="0">
                <a:effectLst/>
                <a:latin typeface="Arial" panose="020B0604020202020204" pitchFamily="34" charset="0"/>
              </a:rPr>
              <a:t>La solicitud debe ser legal (por ejemplo, una orden de presentación).</a:t>
            </a:r>
          </a:p>
          <a:p>
            <a:pPr marL="171450" indent="-171450" algn="just">
              <a:buFont typeface="Arial" panose="020B0604020202020204" pitchFamily="34" charset="0"/>
              <a:buChar char="•"/>
            </a:pPr>
            <a:r>
              <a:rPr lang="es-ES" dirty="0">
                <a:effectLst/>
                <a:latin typeface="Arial" panose="020B0604020202020204" pitchFamily="34" charset="0"/>
              </a:rPr>
              <a:t>Sin embargo, cada vez más, los proveedores pueden exigir que la solicitud se refiera a la jurisdicción de la autoridad requirente (por ejemplo, que se refiera a personas o direcciones IP en el territorio de la autoridad requirente).</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35</a:t>
            </a:fld>
            <a:endParaRPr lang="es-ES"/>
          </a:p>
        </p:txBody>
      </p:sp>
    </p:spTree>
    <p:extLst>
      <p:ext uri="{BB962C8B-B14F-4D97-AF65-F5344CB8AC3E}">
        <p14:creationId xmlns:p14="http://schemas.microsoft.com/office/powerpoint/2010/main" val="194470867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s-ES"/>
              <a:t>Las </a:t>
            </a:r>
            <a:r>
              <a:rPr lang="es-ES" dirty="0">
                <a:effectLst/>
                <a:latin typeface="Arial" panose="020B0604020202020204" pitchFamily="34" charset="0"/>
              </a:rPr>
              <a:t>recomendaciones del informe de evaluación de T-CY apuntan a las medidas que deben tomar las Partes a nivel nacional y/o a los programas de T-CY y de creación de capacidades. </a:t>
            </a:r>
          </a:p>
          <a:p>
            <a:pPr algn="just"/>
            <a:endParaRPr lang="es-ES" dirty="0">
              <a:effectLst/>
              <a:latin typeface="Arial" panose="020B0604020202020204" pitchFamily="34" charset="0"/>
            </a:endParaRPr>
          </a:p>
          <a:p>
            <a:pPr algn="just"/>
            <a:r>
              <a:rPr lang="es-ES" dirty="0">
                <a:effectLst/>
                <a:latin typeface="Arial" panose="020B0604020202020204" pitchFamily="34" charset="0"/>
              </a:rPr>
              <a:t>Es posible que algunas recomendaciones deban cumplirse a través de un Protocolo Adicional. No obstante, con el presente informe y sus recomendaciones no se pretende prejuzgar una decisión sobre la elaboración de un Protocolo.</a:t>
            </a:r>
          </a:p>
          <a:p>
            <a:pPr algn="just"/>
            <a:endParaRPr lang="es-ES" dirty="0">
              <a:effectLst/>
              <a:latin typeface="Arial" panose="020B0604020202020204" pitchFamily="34" charset="0"/>
            </a:endParaRPr>
          </a:p>
          <a:p>
            <a:pPr algn="just"/>
            <a:r>
              <a:rPr lang="es-ES" dirty="0">
                <a:effectLst/>
                <a:latin typeface="Arial" panose="020B0604020202020204" pitchFamily="34" charset="0"/>
              </a:rPr>
              <a:t>Las recomendaciones se dividen en cuatro grupos:</a:t>
            </a:r>
          </a:p>
          <a:p>
            <a:pPr marL="171450" indent="-171450" algn="just">
              <a:buFont typeface="Arial" panose="020B0604020202020204" pitchFamily="34" charset="0"/>
              <a:buChar char="•"/>
            </a:pPr>
            <a:r>
              <a:rPr lang="es-ES" dirty="0">
                <a:effectLst/>
                <a:latin typeface="Arial" panose="020B0604020202020204" pitchFamily="34" charset="0"/>
              </a:rPr>
              <a:t>Recomendaciones que son principalmente responsabilidad de las autoridades nacionales</a:t>
            </a:r>
          </a:p>
          <a:p>
            <a:pPr marL="171450" indent="-171450" algn="just">
              <a:buFont typeface="Arial" panose="020B0604020202020204" pitchFamily="34" charset="0"/>
              <a:buChar char="•"/>
            </a:pPr>
            <a:r>
              <a:rPr lang="es-ES" dirty="0">
                <a:effectLst/>
                <a:latin typeface="Arial" panose="020B0604020202020204" pitchFamily="34" charset="0"/>
              </a:rPr>
              <a:t>Recomendaciones que son principalmente responsabilidad del T-CY</a:t>
            </a:r>
          </a:p>
          <a:p>
            <a:pPr marL="171450" indent="-171450" algn="just">
              <a:buFont typeface="Arial" panose="020B0604020202020204" pitchFamily="34" charset="0"/>
              <a:buChar char="•"/>
            </a:pPr>
            <a:r>
              <a:rPr lang="es-ES" dirty="0">
                <a:effectLst/>
                <a:latin typeface="Arial" panose="020B0604020202020204" pitchFamily="34" charset="0"/>
              </a:rPr>
              <a:t>Recomendaciones que son principalmente responsabilidad de los proyectos de creación de capacidades del Consejo de Europa</a:t>
            </a:r>
          </a:p>
          <a:p>
            <a:pPr marL="171450" indent="-171450" algn="just">
              <a:buFont typeface="Arial" panose="020B0604020202020204" pitchFamily="34" charset="0"/>
              <a:buChar char="•"/>
            </a:pPr>
            <a:r>
              <a:rPr lang="es-ES" dirty="0">
                <a:effectLst/>
                <a:latin typeface="Arial" panose="020B0604020202020204" pitchFamily="34" charset="0"/>
              </a:rPr>
              <a:t>Recomendaciones que podrían tener que atenderse mediante un Protocolo Adicional al Convenio de Budapest sobre la Ciberdelincuencia</a:t>
            </a:r>
          </a:p>
          <a:p>
            <a:pPr marL="171450" indent="-171450" algn="just">
              <a:buFont typeface="Arial" panose="020B0604020202020204" pitchFamily="34" charset="0"/>
              <a:buChar char="•"/>
            </a:pPr>
            <a:endParaRPr lang="es-ES" dirty="0">
              <a:effectLst/>
              <a:latin typeface="Arial" panose="020B0604020202020204" pitchFamily="34" charset="0"/>
            </a:endParaRPr>
          </a:p>
          <a:p>
            <a:pPr algn="just"/>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36</a:t>
            </a:fld>
            <a:endParaRPr lang="es-ES"/>
          </a:p>
        </p:txBody>
      </p:sp>
    </p:spTree>
    <p:extLst>
      <p:ext uri="{BB962C8B-B14F-4D97-AF65-F5344CB8AC3E}">
        <p14:creationId xmlns:p14="http://schemas.microsoft.com/office/powerpoint/2010/main" val="403992360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37</a:t>
            </a:fld>
            <a:endParaRPr lang="es-ES"/>
          </a:p>
        </p:txBody>
      </p:sp>
    </p:spTree>
    <p:extLst>
      <p:ext uri="{BB962C8B-B14F-4D97-AF65-F5344CB8AC3E}">
        <p14:creationId xmlns:p14="http://schemas.microsoft.com/office/powerpoint/2010/main" val="385767951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Los delegados tienen a su disposición numerosas soluciones. En las siguientes diapositivas se presentará dónde encontrarlas en tiempo real durante la presentación de la lección. Si los delegados tienen a su disposición ordenadores, se les debe animar a activar/seguir algunos de los enlaces.</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38</a:t>
            </a:fld>
            <a:endParaRPr lang="es-ES"/>
          </a:p>
        </p:txBody>
      </p:sp>
    </p:spTree>
    <p:extLst>
      <p:ext uri="{BB962C8B-B14F-4D97-AF65-F5344CB8AC3E}">
        <p14:creationId xmlns:p14="http://schemas.microsoft.com/office/powerpoint/2010/main" val="187533524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a:t>a.)</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39</a:t>
            </a:fld>
            <a:endParaRPr lang="es-ES"/>
          </a:p>
        </p:txBody>
      </p:sp>
    </p:spTree>
    <p:extLst>
      <p:ext uri="{BB962C8B-B14F-4D97-AF65-F5344CB8AC3E}">
        <p14:creationId xmlns:p14="http://schemas.microsoft.com/office/powerpoint/2010/main" val="285865019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40</a:t>
            </a:fld>
            <a:endParaRPr lang="es-ES"/>
          </a:p>
        </p:txBody>
      </p:sp>
    </p:spTree>
    <p:extLst>
      <p:ext uri="{BB962C8B-B14F-4D97-AF65-F5344CB8AC3E}">
        <p14:creationId xmlns:p14="http://schemas.microsoft.com/office/powerpoint/2010/main" val="120383580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41</a:t>
            </a:fld>
            <a:endParaRPr lang="es-ES"/>
          </a:p>
        </p:txBody>
      </p:sp>
    </p:spTree>
    <p:extLst>
      <p:ext uri="{BB962C8B-B14F-4D97-AF65-F5344CB8AC3E}">
        <p14:creationId xmlns:p14="http://schemas.microsoft.com/office/powerpoint/2010/main" val="263568058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42</a:t>
            </a:fld>
            <a:endParaRPr lang="es-ES"/>
          </a:p>
        </p:txBody>
      </p:sp>
    </p:spTree>
    <p:extLst>
      <p:ext uri="{BB962C8B-B14F-4D97-AF65-F5344CB8AC3E}">
        <p14:creationId xmlns:p14="http://schemas.microsoft.com/office/powerpoint/2010/main" val="242221864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43</a:t>
            </a:fld>
            <a:endParaRPr lang="es-ES"/>
          </a:p>
        </p:txBody>
      </p:sp>
    </p:spTree>
    <p:extLst>
      <p:ext uri="{BB962C8B-B14F-4D97-AF65-F5344CB8AC3E}">
        <p14:creationId xmlns:p14="http://schemas.microsoft.com/office/powerpoint/2010/main" val="10833747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algn="just"/>
            <a:r>
              <a:rPr lang="es-ES"/>
              <a:t>Los convenios internacionales son tratados o acuerdos entre países. El término "convenio internacional" suele utilizarse indistintamente con términos como "tratado internacional", "acuerdo internacional", "pacto" o "contrato entre Estados". </a:t>
            </a:r>
          </a:p>
          <a:p>
            <a:pPr algn="just"/>
            <a:endParaRPr lang="es-ES" dirty="0"/>
          </a:p>
          <a:p>
            <a:pPr algn="just"/>
            <a:r>
              <a:rPr lang="es-ES"/>
              <a:t>Los convenios pueden ser de carácter general o específico y celebrarse entre dos o varios Estados.  Los convenios entre dos Estados se denominan tratados bilaterales; los convenios entre un pequeño número de Estados (más de dos) se denominan tratados plurilaterales; los convenios entre un gran número de Estados se denominan tratados multilaterales.</a:t>
            </a:r>
          </a:p>
          <a:p>
            <a:pPr algn="just"/>
            <a:endParaRPr lang="es-ES" dirty="0"/>
          </a:p>
          <a:p>
            <a:pPr algn="just"/>
            <a:r>
              <a:rPr lang="es-ES" dirty="0">
                <a:effectLst/>
                <a:latin typeface="Arial" panose="020B0604020202020204" pitchFamily="34" charset="0"/>
              </a:rPr>
              <a:t>En 1953, el Comité de Ministros del Consejo de Europa encargó al Secretario General que convocara un Comité de Expertos Gubernamentales para examinar la posibilidad de establecer ciertos principios de extradición que se plasmarían en un Convenio Europeo de Extradición.</a:t>
            </a:r>
          </a:p>
          <a:p>
            <a:pPr algn="just"/>
            <a:endParaRPr lang="es-ES" dirty="0">
              <a:effectLst/>
              <a:latin typeface="Arial" panose="020B0604020202020204" pitchFamily="34" charset="0"/>
            </a:endParaRPr>
          </a:p>
          <a:p>
            <a:pPr algn="just"/>
            <a:r>
              <a:rPr lang="es-ES" dirty="0">
                <a:effectLst/>
                <a:latin typeface="Arial" panose="020B0604020202020204" pitchFamily="34" charset="0"/>
              </a:rPr>
              <a:t>En el Convenio redactado por los expertos se tratan cuestiones como las comisiones rogatorias para el examen de testigos o peritos, la notificación de documentos oficiales y sentencias judiciales, la citación de testigos, peritos o personas detenidas y la transmisión de información de los expedientes judiciales.</a:t>
            </a:r>
          </a:p>
          <a:p>
            <a:pPr algn="just"/>
            <a:endParaRPr lang="es-ES" dirty="0">
              <a:effectLst/>
              <a:latin typeface="Arial" panose="020B0604020202020204" pitchFamily="34" charset="0"/>
            </a:endParaRPr>
          </a:p>
          <a:p>
            <a:pPr algn="just"/>
            <a:r>
              <a:rPr lang="es-ES" dirty="0">
                <a:effectLst/>
                <a:latin typeface="Arial" panose="020B0604020202020204" pitchFamily="34" charset="0"/>
              </a:rPr>
              <a:t>Se establecieron una serie de principios rectores para la asistencia mutua en materia penal. Se decidió que dicha asistencia debía ser independiente de la extradición, en el sentido de que debía concederse incluso en los casos en que se denegara esta última. Por ejemplo, se acordó que la asistencia debe concederse en el caso de delitos menores y que, por regla general, no es necesario que la infracción sea un delito según la legislación de ambos países. Sin embargo, en el caso de las comisiones rogatorias para el registro y la confiscación, las Partes Contratantes podrían establecer excepciones a estas normas en virtud del artículo 5 del Convenio.</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s-ES"/>
          </a:p>
        </p:txBody>
      </p:sp>
    </p:spTree>
    <p:extLst>
      <p:ext uri="{BB962C8B-B14F-4D97-AF65-F5344CB8AC3E}">
        <p14:creationId xmlns:p14="http://schemas.microsoft.com/office/powerpoint/2010/main" val="283173285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Página en línea de Facebook para la presentación de solicitudes de conservación y revelación parcial de datos.</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44</a:t>
            </a:fld>
            <a:endParaRPr lang="es-ES"/>
          </a:p>
        </p:txBody>
      </p:sp>
    </p:spTree>
    <p:extLst>
      <p:ext uri="{BB962C8B-B14F-4D97-AF65-F5344CB8AC3E}">
        <p14:creationId xmlns:p14="http://schemas.microsoft.com/office/powerpoint/2010/main" val="51535312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45</a:t>
            </a:fld>
            <a:endParaRPr lang="es-ES"/>
          </a:p>
        </p:txBody>
      </p:sp>
    </p:spTree>
    <p:extLst>
      <p:ext uri="{BB962C8B-B14F-4D97-AF65-F5344CB8AC3E}">
        <p14:creationId xmlns:p14="http://schemas.microsoft.com/office/powerpoint/2010/main" val="117157574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Ejemplo de la parte de la lista de Puntos de Contacto 24/7 del Consejo de Europa.</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46</a:t>
            </a:fld>
            <a:endParaRPr lang="es-ES"/>
          </a:p>
        </p:txBody>
      </p:sp>
    </p:spTree>
    <p:extLst>
      <p:ext uri="{BB962C8B-B14F-4D97-AF65-F5344CB8AC3E}">
        <p14:creationId xmlns:p14="http://schemas.microsoft.com/office/powerpoint/2010/main" val="56371698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a:t>Tiempo asignado a las preguntas de los delegados.</a:t>
            </a:r>
            <a:endParaRPr lang="es-ES" dirty="0"/>
          </a:p>
          <a:p>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47</a:t>
            </a:fld>
            <a:endParaRPr lang="es-ES"/>
          </a:p>
        </p:txBody>
      </p:sp>
    </p:spTree>
    <p:extLst>
      <p:ext uri="{BB962C8B-B14F-4D97-AF65-F5344CB8AC3E}">
        <p14:creationId xmlns:p14="http://schemas.microsoft.com/office/powerpoint/2010/main" val="112327557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Resumen de las diapositivas presentadas anteriormente. Los delegados deben participar en un breve debate al respecto.</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49</a:t>
            </a:fld>
            <a:endParaRPr lang="es-ES"/>
          </a:p>
        </p:txBody>
      </p:sp>
    </p:spTree>
    <p:extLst>
      <p:ext uri="{BB962C8B-B14F-4D97-AF65-F5344CB8AC3E}">
        <p14:creationId xmlns:p14="http://schemas.microsoft.com/office/powerpoint/2010/main" val="154195836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Preguntas finales.</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50</a:t>
            </a:fld>
            <a:endParaRPr lang="es-ES"/>
          </a:p>
        </p:txBody>
      </p:sp>
    </p:spTree>
    <p:extLst>
      <p:ext uri="{BB962C8B-B14F-4D97-AF65-F5344CB8AC3E}">
        <p14:creationId xmlns:p14="http://schemas.microsoft.com/office/powerpoint/2010/main" val="5746998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algn="just"/>
            <a:r>
              <a:rPr lang="es-ES" dirty="0">
                <a:effectLst/>
                <a:latin typeface="Arial" panose="020B0604020202020204" pitchFamily="34" charset="0"/>
              </a:rPr>
              <a:t>La revolución de las tecnologías de la información ha modificado radicalmente a la sociedad y probablemente seguirá haciéndolo en un futuro cercano. Muchas tareas son más fáciles de realizar. Si bien en un principio solo algunos sectores específicos de la sociedad habían racionalizado sus procedimientos de trabajo con la ayuda de la tecnología de la información, en la actualidad se ven afectados casi todos los sectores de la sociedad. La tecnología de la información, de un modo o de otro, ha invadido casi todos los aspectos de las actividades humanas. </a:t>
            </a:r>
          </a:p>
          <a:p>
            <a:pPr algn="just"/>
            <a:endParaRPr lang="es-ES" dirty="0">
              <a:effectLst/>
              <a:latin typeface="Arial" panose="020B0604020202020204" pitchFamily="34" charset="0"/>
            </a:endParaRPr>
          </a:p>
          <a:p>
            <a:pPr algn="just"/>
            <a:r>
              <a:rPr lang="es-ES" dirty="0">
                <a:effectLst/>
                <a:latin typeface="Arial" panose="020B0604020202020204" pitchFamily="34" charset="0"/>
              </a:rPr>
              <a:t>Estos acontecimientos han dado lugar a cambios económicos y sociales sin precedentes, pero también tienen un lado oscuro: el surgimiento de nuevos tipos de delitos, así como también la comisión de delitos tradicionales mediante el uso de las nuevas tecnologías. Por otra parte, las consecuencias del comportamiento delictivo pueden tener mayor alcance que antes, porque no están restringidas por los límites geográficos o las fronteras nacionales. La reciente propagación de virus informáticos nocivos por todo el mundo es un buen ejemplo de esta realidad. </a:t>
            </a:r>
          </a:p>
          <a:p>
            <a:pPr algn="just"/>
            <a:endParaRPr lang="es-ES" dirty="0">
              <a:effectLst/>
              <a:latin typeface="Arial" panose="020B0604020202020204" pitchFamily="34" charset="0"/>
            </a:endParaRPr>
          </a:p>
          <a:p>
            <a:pPr algn="just"/>
            <a:r>
              <a:rPr lang="es-ES" dirty="0">
                <a:effectLst/>
                <a:latin typeface="Arial" panose="020B0604020202020204" pitchFamily="34" charset="0"/>
              </a:rPr>
              <a:t>Por consiguiente, el derecho penal debe mantenerse al corriente de estos desarrollos tecnológicos que ofrecen oportunidades muy sofisticadas para hacer un mal uso de las facilidades del ciberespacio y perjudicar intereses legítimos. Dado el carácter transfronterizo de las redes de información, es necesario un esfuerzo internacional concertado para hacer frente a estos usos indebidos. Si bien la Recomendación núm. (89) 9 llevó a cierto grado de aproximación de los conceptos nacionales con respecto a ciertas formas de usos impropios de la informática, únicamente un instrumento internacional de carácter vinculante puede asegurar la eficacia necesaria en la lucha contra estos nuevos fenómenos. En el marco de dicho instrumento, además de las medidas de cooperación internacional, se deberán tratar cuestiones de derecho sustantivo y procesal, así como asuntos estrechamente relacionados con el uso de la tecnología de la información.</a:t>
            </a:r>
          </a:p>
          <a:p>
            <a:pPr algn="just"/>
            <a:endParaRPr lang="es-ES" dirty="0">
              <a:effectLst/>
              <a:latin typeface="Arial" panose="020B0604020202020204" pitchFamily="34" charset="0"/>
            </a:endParaRPr>
          </a:p>
          <a:p>
            <a:pPr algn="just"/>
            <a:r>
              <a:rPr lang="es-ES" dirty="0">
                <a:effectLst/>
                <a:latin typeface="Arial" panose="020B0604020202020204" pitchFamily="34" charset="0"/>
              </a:rPr>
              <a:t>El Convenio tiene como finalidad primordial: 1) armonizar los elementos de los delitos conforme al derecho sustantivo penal de cada país y las disposiciones conexas en materia de delitos informáticos; 2) establecer conforme al derecho procesal penal de cada país los poderes necesarios para la investigación y el procesamiento de dichos delitos, así como también de otros delitos cometidos mediante el uso de un sistema informático o las pruebas conexas que se encuentren en formato electrónico, 3) establecer un régimen rápido y eficaz de cooperación internacional. </a:t>
            </a:r>
          </a:p>
          <a:p>
            <a:pPr algn="just"/>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s-ES"/>
          </a:p>
        </p:txBody>
      </p:sp>
    </p:spTree>
    <p:extLst>
      <p:ext uri="{BB962C8B-B14F-4D97-AF65-F5344CB8AC3E}">
        <p14:creationId xmlns:p14="http://schemas.microsoft.com/office/powerpoint/2010/main" val="29424885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pPr algn="just"/>
            <a:r>
              <a:rPr lang="es-ES" dirty="0">
                <a:effectLst/>
                <a:latin typeface="Arial" panose="020B0604020202020204" pitchFamily="34" charset="0"/>
              </a:rPr>
              <a:t>El párrafo 2 del Artículo 27 requiere el establecimiento de una autoridad o autoridades centrales responsables de enviar y responder a las solicitudes de asistencia. La institución de las autoridades centrales es una característica común de los instrumentos modernos en materia de asistencia mutua sobre asuntos penales, y es especialmente útil para asegurar el tipo de reacción rápida que es tan útil en la lucha contra los delitos informáticos y los delitos relacionados con la informática. Inicialmente, la transmisión directa entre dichas autoridades es más rápida y eficiente que la transmisión realizada a través de los canales diplomáticos. Además, el establecimiento de una autoridad central activa cumple una importante función en garantizar que tanto las solicitudes recibidas como las emitidas se tramitaron diligentemente, que se proporciona asesoramiento a las autoridades extranjeras a cargo de hacer cumplir la ley respecto de la mejor manera de satisfacer los requisitos legales en la Parte requerida, y que las solicitudes particularmente urgentes o sensibles son tratadas adecuadamente. </a:t>
            </a:r>
          </a:p>
          <a:p>
            <a:pPr algn="just"/>
            <a:endParaRPr lang="es-ES" dirty="0">
              <a:effectLst/>
              <a:latin typeface="Arial" panose="020B0604020202020204" pitchFamily="34" charset="0"/>
            </a:endParaRPr>
          </a:p>
          <a:p>
            <a:pPr algn="just"/>
            <a:r>
              <a:rPr lang="es-ES" dirty="0">
                <a:effectLst/>
                <a:latin typeface="Arial" panose="020B0604020202020204" pitchFamily="34" charset="0"/>
              </a:rPr>
              <a:t>Asimismo, el Artículo 27 obliga a las Partes a aplicar determinados procedimientos y condiciones de asistencia mutua cuando no existen tratados o acuerdos de asistencia mutua en base a una legislación uniforme o recíproca vigente entre las Partes requirentes de asistencia mutua y las Partes requeridas. El artículo refuerza de esta forma el principio general de que la asistencia mutua debe llevarse a cabo mediante la aplicación de los tratados pertinentes de asistencia mutua y otros acuerdos similares. Quienes redactaron el Convenio rechazaron la creación de un régimen general separado de asistencia mutua en el presente Convenio que se aplicaría en lugar de otros instrumentos y acuerdos aplicables, acordando en cambio que sería más práctico basarse en los regímenes de los tratados de asistencia mutua existentes como una cuestión general, permitiendo así que quienes practiquen la asistencia mutua utilicen instrumentos y acuerdos con los que estén más familiarizados y evitando la confusión que podría resultar del establecimiento de regímenes que compitan entre sí. </a:t>
            </a:r>
            <a:r>
              <a:rPr lang="es-ES" b="1" dirty="0">
                <a:effectLst/>
                <a:latin typeface="Arial" panose="020B0604020202020204" pitchFamily="34" charset="0"/>
              </a:rPr>
              <a:t>Como se señaló anteriormente, solo con respecto a los mecanismos que son particularmente necesarios para una rápida cooperación eficaz en los asuntos penales relacionados con la informática, tales como los contenidos en los Artículos 29 a 35 (Disposiciones específicas - Títulos 1, 2 y 3), se requiere a que cada Parte establezca un fundamento jurídico que permita el llevar a cabo tales formas de cooperación en caso de que sus tratados, acuerdos y leyes actuales sobre asistencia mutua aún no lo hagan.</a:t>
            </a:r>
          </a:p>
          <a:p>
            <a:pPr algn="just"/>
            <a:endParaRPr lang="es-ES" dirty="0">
              <a:effectLst/>
              <a:latin typeface="Arial" panose="020B0604020202020204" pitchFamily="34" charset="0"/>
            </a:endParaRPr>
          </a:p>
          <a:p>
            <a:pPr algn="just"/>
            <a:r>
              <a:rPr lang="es-ES" dirty="0">
                <a:effectLst/>
                <a:latin typeface="Arial" panose="020B0604020202020204" pitchFamily="34" charset="0"/>
              </a:rPr>
              <a:t>El párrafo 5 del artículo 25 es esencialmente una definición de lo que se entiende por doble tipificación penal a los fines de la asistencia mutua conforme a este Capítulo. Cuando la Parte requerida se permite exigir la doble tipificación penal como condición para la prestación de asistencia (por ej., cuando la Parte requerida se ha reservado el derecho de exigir la doble tipificación penal con respecto a la conservación de los datos en virtud del párrafo 4 del Artículo 29 ("Conservación rápida de datos informáticos almacenados"), se considerará que existe doble tipificación constitutiva del delito por el cual se pide la asistencia es también un delito conforme a las leyes de la Parte requerida, incluso si sus leyes ubican dicho delito dentro de una categoría diferente de delitos o si utilizan una terminología diferente para denominarlo. Esta disposición fue considerada necesaria con el fin de garantizar que las Partes a las que se les pidió la asistencia no adopten una prueba demasiado rígida al aplicar la doble tipificación penal. En vista de las diferencias que existen entre los ordenamientos jurídicos de cada país, es lógico que existan variaciones respecto de la terminología y la clasificación de las conductas delictivas. Si la conducta constituye una violación penal en virtud de ambos sistemas, dichas diferencias técnicas no deberían impedir la asistencia. Más bien, en aquellas cuestiones en las cuales es aplicable la norma de la doble tipificación penal, esta debería aplicarse de manera flexible que facilite la concesión de la ayuda.</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s-ES"/>
          </a:p>
        </p:txBody>
      </p:sp>
    </p:spTree>
    <p:extLst>
      <p:ext uri="{BB962C8B-B14F-4D97-AF65-F5344CB8AC3E}">
        <p14:creationId xmlns:p14="http://schemas.microsoft.com/office/powerpoint/2010/main" val="10855753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32500" lnSpcReduction="20000"/>
          </a:bodyPr>
          <a:lstStyle/>
          <a:p>
            <a:pPr algn="just"/>
            <a:r>
              <a:rPr lang="es-ES" b="1" dirty="0">
                <a:effectLst/>
                <a:latin typeface="Arial" panose="020B0604020202020204" pitchFamily="34" charset="0"/>
              </a:rPr>
              <a:t>Conservación rápida de datos informáticos almacenados (artículo 29) </a:t>
            </a:r>
          </a:p>
          <a:p>
            <a:pPr algn="just"/>
            <a:r>
              <a:rPr lang="es-ES" dirty="0">
                <a:effectLst/>
                <a:latin typeface="Arial" panose="020B0604020202020204" pitchFamily="34" charset="0"/>
              </a:rPr>
              <a:t>Este artículo establece un mecanismo a nivel internacional equivalente al prevista en el Artículo 16 para su uso a nivel nacional. El párrafo 1 de este artículo autoriza a una Parte a hacer una solicitud (y el párrafo 3 establece que cada Parte debe tener la capacidad legal para obtener) la conservación rápida de datos almacenados en el territorio de la Parte requerida por medio de un sistema informático, con el fin de que los datos no sean alterados, retirados o eliminados durante el período de tiempo necesario para preparar, transmitir y ejecutar una solicitud de asistencia mutua para obtener los datos. La conservación es una medida limitada y provisional, concebida para ser aplicada mucho más rápidamente que la ejecución de una solicitud tradicional de asistencia mutua. Como ya se ha indicado previamente, los datos informáticos son muy volátiles. Con unas pocas pulsaciones, o mediante la operación de programas automáticos, pueden ser eliminados, alterados o trasladados, lo que hace imposible seguir la pista de un delito hasta su autor o destruyendo pruebas esenciales de su culpabilidad. Algunas formas de datos informáticos se almacenan solo por cortos períodos de tiempo antes de ser eliminados. Por ello, se acordó que era necesario contar con un mecanismo para asegurar la disponibilidad de dichos datos, que dependían del proceso mucho más largo y complicado de ejecutar una solicitud oficial de asistencia mutua, lo que puede tomar semanas o meses.</a:t>
            </a:r>
          </a:p>
          <a:p>
            <a:pPr algn="just"/>
            <a:endParaRPr lang="es-ES" dirty="0">
              <a:effectLst/>
              <a:latin typeface="Arial" panose="020B0604020202020204" pitchFamily="34" charset="0"/>
            </a:endParaRPr>
          </a:p>
          <a:p>
            <a:pPr algn="just"/>
            <a:r>
              <a:rPr lang="es-ES" b="1" dirty="0">
                <a:effectLst/>
                <a:latin typeface="Arial" panose="020B0604020202020204" pitchFamily="34" charset="0"/>
              </a:rPr>
              <a:t>Revelación rápida de datos conservados relativos al tráfico (Artículo 30) </a:t>
            </a:r>
          </a:p>
          <a:p>
            <a:pPr algn="just"/>
            <a:r>
              <a:rPr lang="es-ES" dirty="0">
                <a:effectLst/>
                <a:latin typeface="Arial" panose="020B0604020202020204" pitchFamily="34" charset="0"/>
              </a:rPr>
              <a:t>Este artículo establece el equivalente internacional de la facultad establecida para el uso a nivel nacional en el Artículo 17. Con frecuencia, a petición de una Parte en la que se cometió un delito, la Parte requerida conservará los datos relativos al tráfico en relación con una transmisión que ha viajado a través de sus ordenadores, con el fin de rastrear la transmisión hasta su origen e identificar al autor del delito, o localizar pruebas esenciales. Al hacerlo, la Parte requerida puede descubrir que los datos relativos al tráfico encontrados en su territorio revelan que la transmisión había sido encaminada desde un proveedor de servicios situado en un tercer Estado, o desde un proveedor de servicios que se encuentra en el mismo Estado requirente. En tales casos, la Parte requerida deberá proporcionar sin demora a la Parte requirente una cantidad suficiente de datos relativos al tráfico que permita la identificación del proveedor de servicios y el trayecto de la comunicación desde el otro Estado. Si la transmisión pasó por un tercer Estado, esta información permitirá a la Parte requirente hacer una solicitud de rápida conservación y asistencia mutua a ese otro Estado a fin de rastrear la transmisión hasta su origen. Si la transmisión ha vuelto al territorio de la Parte requirente, la misma podrá obtener la conservación y la revelación de otros datos relativos al tráfico a través de procesos efectuados a nivel nacional.</a:t>
            </a:r>
          </a:p>
          <a:p>
            <a:pPr algn="just"/>
            <a:endParaRPr lang="es-ES" dirty="0">
              <a:effectLst/>
              <a:latin typeface="Arial" panose="020B0604020202020204" pitchFamily="34" charset="0"/>
            </a:endParaRPr>
          </a:p>
          <a:p>
            <a:pPr algn="just"/>
            <a:r>
              <a:rPr lang="es-ES" b="1" dirty="0">
                <a:effectLst/>
                <a:latin typeface="Arial" panose="020B0604020202020204" pitchFamily="34" charset="0"/>
              </a:rPr>
              <a:t>Asistencia mutua en relación con el acceso a datos almacenados (Artículo 31) </a:t>
            </a:r>
          </a:p>
          <a:p>
            <a:pPr algn="just"/>
            <a:r>
              <a:rPr lang="es-ES" dirty="0">
                <a:effectLst/>
                <a:latin typeface="Arial" panose="020B0604020202020204" pitchFamily="34" charset="0"/>
              </a:rPr>
              <a:t>Cada Parte debe tener, para beneficio de la otra Parte, la capacidad de registrar, o acceder de manera similar, y de confiscar, o conseguir de manera similar, y de revelar los datos almacenados por medio de un sistema informático situado en su territorio -- al igual que en virtud del Artículo 19 (Registro y confiscación de datos informáticos almacenados) debe tener la capacidad de hacerlo a nivel nacional. El párrafo 1 autoriza a una Parte a requerir este tipo de asistencia mutua, y el párrafo 2 establece que la Parte requerida debe poder proporcionarla. El párrafo 2 sigue también el principio de que los términos y condiciones para proveer dicha cooperación deberían ser los establecidos en los tratados aplicables, los acuerdos y las leyes nacionales que rigen la asistencia jurídica mutua en materia penal. En virtud del párrafo 3, deberá darse respuesta a dicha solicitud de forma acelerada cuando (1) existen motivos para creer que los datos pertinentes son particularmente vulnerables a sufrir pérdida o modificación, o (2) cuando esos tratados, acuerdos o leyes así lo establezcan.</a:t>
            </a:r>
          </a:p>
          <a:p>
            <a:pPr algn="just"/>
            <a:endParaRPr lang="es-ES" dirty="0">
              <a:effectLst/>
              <a:latin typeface="Arial" panose="020B0604020202020204" pitchFamily="34" charset="0"/>
            </a:endParaRPr>
          </a:p>
          <a:p>
            <a:pPr algn="just"/>
            <a:r>
              <a:rPr lang="es-ES" b="1" dirty="0">
                <a:effectLst/>
                <a:latin typeface="Arial" panose="020B0604020202020204" pitchFamily="34" charset="0"/>
              </a:rPr>
              <a:t>Acceso transfronterizo a los datos almacenados, con consentimiento o cuando sean accesibles al público (Artículo 32) </a:t>
            </a:r>
          </a:p>
          <a:p>
            <a:pPr algn="just"/>
            <a:r>
              <a:rPr lang="es-ES" dirty="0">
                <a:effectLst/>
                <a:latin typeface="Arial" panose="020B0604020202020204" pitchFamily="34" charset="0"/>
              </a:rPr>
              <a:t>La cuestión de si una Parte puede acceder de forma unilateral a los datos informáticos almacenados en otra Parte sin solicitar la asistencia mutua fue una cuestión que examinaron detenidamente quienes redactaron el Convenio. Hubo un examen detallado de los casos en los cuales puede ser aceptable que los Estados actúen de manera unilateral y aquellos en los que puede no serlo. En última instancia, quienes redactaron el Convenio determinaron que no era posible todavía elaborar un régimen completo y vinculante desde el punto de vista legal que regule este campo. En parte, esto se debió a la falta de experiencias concretas respecto de este tipo de situaciones hasta la fecha, y, en parte, esto se debió a que se consideró que la solución adecuada a menudo es resultado de las circunstancias concretas de cada caso, lo que hace difícil formular normas generales. En última instancia, los redactores decidieron solo enunciados en el artículo 32 de la Convención de las situaciones en las que todos coincidimos en que la acción unilateral es admisible. Acordaron no regulan otras situaciones hasta el momento en que la experiencia ha ido obteniendo más y más debates pueden celebrarse a la luz de la misma. En este sentido, el Artículo 39, párrafo 3 establece que no se autorizan ni se excluyen otras situaciones. </a:t>
            </a:r>
          </a:p>
          <a:p>
            <a:pPr algn="just"/>
            <a:endParaRPr lang="es-ES" dirty="0">
              <a:effectLst/>
              <a:latin typeface="Arial" panose="020B0604020202020204" pitchFamily="34" charset="0"/>
            </a:endParaRPr>
          </a:p>
          <a:p>
            <a:pPr algn="just"/>
            <a:r>
              <a:rPr lang="es-ES" b="1" dirty="0">
                <a:effectLst/>
                <a:latin typeface="Arial" panose="020B0604020202020204" pitchFamily="34" charset="0"/>
              </a:rPr>
              <a:t>Asistencia mutua para la obtención en tiempo real de datos relativos al tráfico (Artículo 33) </a:t>
            </a:r>
          </a:p>
          <a:p>
            <a:pPr algn="just"/>
            <a:r>
              <a:rPr lang="es-ES" dirty="0">
                <a:effectLst/>
                <a:latin typeface="Arial" panose="020B0604020202020204" pitchFamily="34" charset="0"/>
              </a:rPr>
              <a:t>En muchos casos, los investigadores no pueden asegurar que sean capaces de rastrear una comunicación hasta su origen, siguiendo la pista a través de los registros de transmisiones anteriores, ya que los datos esenciales relativos al tráfico pueden haber sido eliminados automáticamente por un proveedor de servicios en la cadena de transmisión antes de poder ser conservados. Por lo tanto, es fundamental que los investigadores en cada Parte tengan la capacidad de obtener los datos relativos al tráfico en tiempo real relacionados con las comunicaciones que pasan a través de un sistema informático en otras Partes. Por consiguiente, conforme al Artículo 33 (Asistencia mutua para la obtención en tiempo real de datos relativos al tráfico), cada Parte tiene la obligación de recopilar en tiempo real los datos relativos al tráfico para la otra Parte. Si bien este artículo requiere que las Partes cooperen con estas cuestiones, aquí, como en otros puntos, se da preferencia a las modalidades existentes respecto de la asistencia mutua. Así, los términos y condiciones mediante los cuales se ha de prestar dicha cooperación en general suelen ser los establecidos en los tratados, acuerdos y leyes aplicables que rigen la asistencia jurídica mutua en materia penal.</a:t>
            </a:r>
          </a:p>
          <a:p>
            <a:pPr algn="just"/>
            <a:endParaRPr lang="es-ES" dirty="0">
              <a:effectLst/>
              <a:latin typeface="Arial" panose="020B0604020202020204" pitchFamily="34" charset="0"/>
            </a:endParaRPr>
          </a:p>
          <a:p>
            <a:pPr algn="just"/>
            <a:r>
              <a:rPr lang="es-ES" b="1" dirty="0">
                <a:effectLst/>
                <a:latin typeface="Arial" panose="020B0604020202020204" pitchFamily="34" charset="0"/>
              </a:rPr>
              <a:t>Asistencia mutua en relación con la interceptación de datos relativos al contenido (Artículo 34) </a:t>
            </a:r>
          </a:p>
          <a:p>
            <a:pPr algn="just"/>
            <a:r>
              <a:rPr lang="es-ES" dirty="0">
                <a:effectLst/>
                <a:latin typeface="Arial" panose="020B0604020202020204" pitchFamily="34" charset="0"/>
              </a:rPr>
              <a:t>Debido al alto grado de intrusividad de la interceptación, la obligación de proveer asistencia mutua para la interceptación de los datos relativos al contenido es restringido. La asistencia se facilitará en la medida que lo permitan las leyes y tratados aplicables de las Partes. Como la prestación de cooperación en los casos de interceptación de contenidos es un área emergente de la práctica de la asistencia mutua, se decidió deferir a los regímenes de ayuda mutua existentes y a las leyes nacionales en lo tocante al alcance y las limitaciones de la obligación de brindar asistencia. En este sentido, se hace referencia a los comentarios sobre los Artículos 14, 15 y 21, así como a la Recomendación núm. R (85) 10 concerniente a la aplicación práctica del Convenio Europeo de Asistencia Judicial en Materia Penal respecto de los exhortos para solicitar la interceptación de las telecomunicaciones. </a:t>
            </a:r>
          </a:p>
          <a:p>
            <a:pPr algn="just"/>
            <a:endParaRPr lang="es-ES" dirty="0">
              <a:effectLst/>
              <a:latin typeface="Arial" panose="020B0604020202020204" pitchFamily="34" charset="0"/>
            </a:endParaRPr>
          </a:p>
          <a:p>
            <a:pPr algn="just"/>
            <a:r>
              <a:rPr lang="es-ES" b="1" dirty="0">
                <a:effectLst/>
                <a:latin typeface="Arial" panose="020B0604020202020204" pitchFamily="34" charset="0"/>
              </a:rPr>
              <a:t>Red 24/7 (artículo 35) </a:t>
            </a:r>
          </a:p>
          <a:p>
            <a:pPr algn="just"/>
            <a:r>
              <a:rPr lang="es-ES" dirty="0">
                <a:effectLst/>
                <a:latin typeface="Arial" panose="020B0604020202020204" pitchFamily="34" charset="0"/>
              </a:rPr>
              <a:t>Como ya se ha discutido previamente, el combatir eficazmente los delitos cometidos mediante el uso de sistemas informáticos y la obtención eficaz de pruebas en formato electrónico exige una respuesta muy rápida. Además, con solo pulsar unas pocas teclas, puede tener lugar una acción en una parte del mundo que produce instantáneamente muchas consecuencias a muchos miles de kilómetros y atravesando muchas zonas horarias. Por esta razón, la cooperación policial existente y las modalidades de asistencia mutua requieren canales complementarios para abordar eficazmente los desafíos de la era informática. El canal establecido en el presente artículo se basa en la experiencia obtenida con una red que está ya en funcionamiento que fue creada bajo los auspicios de las naciones del grupo G8. En virtud de este artículo, cada Parte tiene la obligación de designar un punto de contacto disponible las 24 horas del día, los 7 días de la semana, con el fin de garantizar la asistencia inmediata en las investigaciones y los procedimientos que entren en el ámbito de aplicación de este capítulo, en particular los definidos en el artículo 35, párrafo 1, letra a) - c). Se acordó que la creación de esta red constituye uno de los medios más importantes que ofrece este Convenio para asegurar que las Partes puedan responder eficazmente a los desafíos de aplicación de la ley que plantea la delincuencia informática o relacionada con ella. </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s-ES"/>
          </a:p>
        </p:txBody>
      </p:sp>
    </p:spTree>
    <p:extLst>
      <p:ext uri="{BB962C8B-B14F-4D97-AF65-F5344CB8AC3E}">
        <p14:creationId xmlns:p14="http://schemas.microsoft.com/office/powerpoint/2010/main" val="15685507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pPr algn="just"/>
            <a:r>
              <a:rPr lang="es-ES" dirty="0">
                <a:effectLst/>
                <a:latin typeface="Arial" panose="020B0604020202020204" pitchFamily="34" charset="0"/>
              </a:rPr>
              <a:t>La evolución de las tecnologías de la información y la comunicación -aunque aporta oportunidades sin precedentes para la humanidad- también plantea desafíos, incluso para la justicia penal y, por tanto, para el Estado de Derecho en el ciberespacio. Mientras la ciberdelincuencia y otros delitos que implican pruebas electrónicas en los sistemas informáticos están en auge y mientras dichas pruebas se almacenan cada vez más en servidores situados en jurisdicciones extranjeras, múltiples, cambiantes o desconocidas, es decir, en la nube, las competencias de las fuerzas del orden se ven limitadas por las fronteras territoriales.</a:t>
            </a:r>
          </a:p>
          <a:p>
            <a:pPr algn="just"/>
            <a:endParaRPr lang="es-ES" dirty="0">
              <a:effectLst/>
              <a:latin typeface="Arial" panose="020B0604020202020204" pitchFamily="34" charset="0"/>
            </a:endParaRPr>
          </a:p>
          <a:p>
            <a:pPr algn="just"/>
            <a:r>
              <a:rPr lang="es-ES" dirty="0">
                <a:effectLst/>
                <a:latin typeface="Arial" panose="020B0604020202020204" pitchFamily="34" charset="0"/>
              </a:rPr>
              <a:t>Las Partes en el Convenio de Budapest llevan tiempo buscando soluciones, es decir, de 2012 a 2014 a través de un grupo de trabajo sobre el acceso transfronterizo</a:t>
            </a:r>
            <a:r>
              <a:rPr lang="es-ES"/>
              <a:t> </a:t>
            </a:r>
            <a:r>
              <a:rPr lang="es-ES" dirty="0">
                <a:effectLst/>
                <a:latin typeface="Arial" panose="020B0604020202020204" pitchFamily="34" charset="0"/>
              </a:rPr>
              <a:t>los datos de 2015 a 2017 a través del Grupo de Pruebas de la Nube. Este último propuso que se examinaran las cuestiones específicas siguientes:</a:t>
            </a:r>
          </a:p>
          <a:p>
            <a:pPr marL="171450" indent="-171450" algn="just">
              <a:buFontTx/>
              <a:buChar char="-"/>
            </a:pPr>
            <a:r>
              <a:rPr lang="es-ES" dirty="0">
                <a:effectLst/>
                <a:latin typeface="Arial" panose="020B0604020202020204" pitchFamily="34" charset="0"/>
              </a:rPr>
              <a:t>la necesidad de diferenciar entre los datos de los abonados, los datos relativos al tráfico y los datos relativos al contenido en cuanto a los requisitos y los umbrales de acceso a los datos necesarios en</a:t>
            </a:r>
            <a:r>
              <a:rPr lang="es-ES"/>
              <a:t> </a:t>
            </a:r>
            <a:r>
              <a:rPr lang="es-ES" dirty="0">
                <a:effectLst/>
                <a:latin typeface="Arial" panose="020B0604020202020204" pitchFamily="34" charset="0"/>
              </a:rPr>
              <a:t>investigaciones penales específicas;</a:t>
            </a:r>
          </a:p>
          <a:p>
            <a:pPr marL="171450" indent="-171450" algn="just">
              <a:buFontTx/>
              <a:buChar char="-"/>
            </a:pPr>
            <a:r>
              <a:rPr lang="es-ES" dirty="0">
                <a:effectLst/>
                <a:latin typeface="Arial" panose="020B0604020202020204" pitchFamily="34" charset="0"/>
              </a:rPr>
              <a:t>la escasa eficacia de la asistencia jurídica mutua para la obtención de pruebas electrónicas volátiles;</a:t>
            </a:r>
          </a:p>
          <a:p>
            <a:pPr marL="171450" indent="-171450" algn="just">
              <a:buFontTx/>
              <a:buChar char="-"/>
            </a:pPr>
            <a:r>
              <a:rPr lang="es-ES" dirty="0">
                <a:effectLst/>
                <a:latin typeface="Arial" panose="020B0604020202020204" pitchFamily="34" charset="0"/>
              </a:rPr>
              <a:t>situaciones de pérdida de (conocimiento de) la ubicación de los datos y el hecho de que los Estados recurran cada vez más al acceso transfronterizo unilateral a los datos en ausencia de normas internacionales;</a:t>
            </a:r>
          </a:p>
          <a:p>
            <a:pPr marL="171450" indent="-171450" algn="just">
              <a:buFontTx/>
              <a:buChar char="-"/>
            </a:pPr>
            <a:r>
              <a:rPr lang="es-ES" dirty="0">
                <a:effectLst/>
                <a:latin typeface="Arial" panose="020B0604020202020204" pitchFamily="34" charset="0"/>
              </a:rPr>
              <a:t>la cuestión de cuándo un proveedor de servicios está suficientemente presente u ofrece un servicio en el territorio de una Parte para estar sujeto a los poderes de cumplimiento de esa Parte;</a:t>
            </a:r>
          </a:p>
          <a:p>
            <a:pPr marL="171450" indent="-171450" algn="just">
              <a:buFontTx/>
              <a:buChar char="-"/>
            </a:pPr>
            <a:r>
              <a:rPr lang="es-ES" dirty="0">
                <a:effectLst/>
                <a:latin typeface="Arial" panose="020B0604020202020204" pitchFamily="34" charset="0"/>
              </a:rPr>
              <a:t>el actual régimen de revelación voluntaria de datos por parte de los proveedores estadounidenses,</a:t>
            </a:r>
            <a:r>
              <a:rPr lang="es-ES"/>
              <a:t> </a:t>
            </a:r>
            <a:r>
              <a:rPr lang="es-ES" dirty="0">
                <a:effectLst/>
                <a:latin typeface="Arial" panose="020B0604020202020204" pitchFamily="34" charset="0"/>
              </a:rPr>
              <a:t>que puede contribuir a la aplicación de la ley, pero que también plantea problemas;</a:t>
            </a:r>
          </a:p>
          <a:p>
            <a:pPr marL="171450" indent="-171450" algn="just">
              <a:buFontTx/>
              <a:buChar char="-"/>
            </a:pPr>
            <a:r>
              <a:rPr lang="es-ES" dirty="0">
                <a:effectLst/>
                <a:latin typeface="Arial" panose="020B0604020202020204" pitchFamily="34" charset="0"/>
              </a:rPr>
              <a:t>la cuestión de la revelación rápida de</a:t>
            </a:r>
            <a:r>
              <a:rPr lang="es-ES"/>
              <a:t> </a:t>
            </a:r>
            <a:r>
              <a:rPr lang="es-ES" dirty="0">
                <a:effectLst/>
                <a:latin typeface="Arial" panose="020B0604020202020204" pitchFamily="34" charset="0"/>
              </a:rPr>
              <a:t>datos en situaciones de emergencia;</a:t>
            </a:r>
          </a:p>
          <a:p>
            <a:pPr marL="171450" indent="-171450" algn="just">
              <a:buFontTx/>
              <a:buChar char="-"/>
            </a:pPr>
            <a:r>
              <a:rPr lang="es-ES" dirty="0">
                <a:effectLst/>
                <a:latin typeface="Arial" panose="020B0604020202020204" pitchFamily="34" charset="0"/>
              </a:rPr>
              <a:t>protección de datos y otras salvaguardias del Estado de Derecho.</a:t>
            </a:r>
            <a:endParaRPr lang="es-ES" dirty="0">
              <a:effectLst/>
            </a:endParaRPr>
          </a:p>
          <a:p>
            <a:pPr algn="just"/>
            <a:endParaRPr lang="es-ES" dirty="0">
              <a:effectLst/>
              <a:latin typeface="Arial" panose="020B0604020202020204" pitchFamily="34" charset="0"/>
            </a:endParaRPr>
          </a:p>
          <a:p>
            <a:pPr algn="just"/>
            <a:r>
              <a:rPr lang="es-ES" dirty="0">
                <a:effectLst/>
                <a:latin typeface="Arial" panose="020B0604020202020204" pitchFamily="34" charset="0"/>
              </a:rPr>
              <a:t>A raíz de los resultados del Grupo de Pruebas de la Nube, el T-CY adoptó las siguientes recomendaciones:</a:t>
            </a:r>
          </a:p>
          <a:p>
            <a:pPr marL="228600" indent="-228600" algn="just">
              <a:buAutoNum type="arabicPeriod"/>
            </a:pPr>
            <a:r>
              <a:rPr lang="es-ES" dirty="0">
                <a:effectLst/>
                <a:latin typeface="Arial" panose="020B0604020202020204" pitchFamily="34" charset="0"/>
              </a:rPr>
              <a:t>Mejorar la eficacia del proceso de asistencia jurídica mutua mediante la aplicación de las anteriores recomendaciones adoptadas por el T-CY en diciembre de 2014.</a:t>
            </a:r>
          </a:p>
          <a:p>
            <a:pPr marL="228600" indent="-228600" algn="just">
              <a:buAutoNum type="arabicPeriod"/>
            </a:pPr>
            <a:r>
              <a:rPr lang="es-ES" dirty="0">
                <a:effectLst/>
                <a:latin typeface="Arial" panose="020B0604020202020204" pitchFamily="34" charset="0"/>
              </a:rPr>
              <a:t>Una Nota de orientación sobre el artículo 18 del Convenio de Budapest</a:t>
            </a:r>
            <a:r>
              <a:rPr lang="es-ES"/>
              <a:t> </a:t>
            </a:r>
            <a:r>
              <a:rPr lang="es-ES" dirty="0">
                <a:effectLst/>
                <a:latin typeface="Arial" panose="020B0604020202020204" pitchFamily="34" charset="0"/>
              </a:rPr>
              <a:t>sobre órdenes de presentación con respecto a los datos relativos a los abonados. Esta nota explica cómo se pueden emitir órdenes de presentación nacionales de datos relativos a los abonados a un proveedor nacional, independientemente de la ubicación de los datos (artículo 18.1.a) y a los proveedores que ofrecen un servicio en el territorio de una Parte (artículo 18.1.b).</a:t>
            </a:r>
          </a:p>
          <a:p>
            <a:pPr marL="228600" indent="-228600" algn="just">
              <a:buAutoNum type="arabicPeriod"/>
            </a:pPr>
            <a:r>
              <a:rPr lang="es-ES" dirty="0">
                <a:effectLst/>
                <a:latin typeface="Arial" panose="020B0604020202020204" pitchFamily="34" charset="0"/>
              </a:rPr>
              <a:t>Plena aplicación del artículo 18 por las Partes en su derecho interno.</a:t>
            </a:r>
          </a:p>
          <a:p>
            <a:pPr marL="228600" indent="-228600" algn="just">
              <a:buAutoNum type="arabicPeriod"/>
            </a:pPr>
            <a:r>
              <a:rPr lang="es-ES" dirty="0">
                <a:effectLst/>
                <a:latin typeface="Arial" panose="020B0604020202020204" pitchFamily="34" charset="0"/>
              </a:rPr>
              <a:t>Medidas prácticas para mejorar la cooperación con los proveedores de servicios.</a:t>
            </a:r>
          </a:p>
          <a:p>
            <a:pPr marL="228600" indent="-228600" algn="just">
              <a:buAutoNum type="arabicPeriod"/>
            </a:pPr>
            <a:r>
              <a:rPr lang="es-ES" dirty="0">
                <a:effectLst/>
                <a:latin typeface="Arial" panose="020B0604020202020204" pitchFamily="34" charset="0"/>
              </a:rPr>
              <a:t>Negociación de un 2</a:t>
            </a:r>
            <a:r>
              <a:rPr lang="es-ES" baseline="30000" dirty="0">
                <a:effectLst/>
                <a:latin typeface="Arial" panose="020B0604020202020204" pitchFamily="34" charset="0"/>
              </a:rPr>
              <a:t>º</a:t>
            </a:r>
            <a:r>
              <a:rPr lang="es-ES"/>
              <a:t> </a:t>
            </a:r>
            <a:r>
              <a:rPr lang="es-ES" dirty="0">
                <a:effectLst/>
                <a:latin typeface="Arial" panose="020B0604020202020204" pitchFamily="34" charset="0"/>
              </a:rPr>
              <a:t>Protocolo Adicional al Convenio de Budapest sobre una mayor cooperación internacional.</a:t>
            </a:r>
          </a:p>
          <a:p>
            <a:pPr marL="228600" indent="-228600" algn="just">
              <a:buAutoNum type="arabicPeriod"/>
            </a:pPr>
            <a:endParaRPr lang="es-ES" dirty="0">
              <a:effectLst/>
              <a:latin typeface="Arial" panose="020B0604020202020204" pitchFamily="34" charset="0"/>
            </a:endParaRPr>
          </a:p>
          <a:p>
            <a:pPr marL="0" indent="0" algn="just">
              <a:buNone/>
            </a:pPr>
            <a:r>
              <a:rPr lang="es-ES" dirty="0">
                <a:effectLst/>
                <a:latin typeface="Arial" panose="020B0604020202020204" pitchFamily="34" charset="0"/>
              </a:rPr>
              <a:t>En junio de 2017, el T-CY acordó los términos de referencia</a:t>
            </a:r>
            <a:r>
              <a:rPr lang="es-ES"/>
              <a:t> </a:t>
            </a:r>
            <a:r>
              <a:rPr lang="es-ES" dirty="0">
                <a:effectLst/>
                <a:latin typeface="Arial" panose="020B0604020202020204" pitchFamily="34" charset="0"/>
              </a:rPr>
              <a:t>para la preparación del Protocolo</a:t>
            </a:r>
            <a:r>
              <a:rPr lang="es-ES"/>
              <a:t> </a:t>
            </a:r>
            <a:r>
              <a:rPr lang="es-ES" dirty="0">
                <a:effectLst/>
                <a:latin typeface="Arial" panose="020B0604020202020204" pitchFamily="34" charset="0"/>
              </a:rPr>
              <a:t>y en septiembre de 2017 se iniciaron las negociaciones. Se deben tener en cuenta los elementos siguientes:</a:t>
            </a:r>
          </a:p>
          <a:p>
            <a:pPr marL="228600" indent="-228600" algn="just">
              <a:buAutoNum type="alphaUcPeriod"/>
            </a:pPr>
            <a:r>
              <a:rPr lang="es-ES" dirty="0">
                <a:effectLst/>
                <a:latin typeface="Arial" panose="020B0604020202020204" pitchFamily="34" charset="0"/>
              </a:rPr>
              <a:t>Disposiciones sobre una asistencia jurídica</a:t>
            </a:r>
            <a:r>
              <a:rPr lang="es-ES"/>
              <a:t> </a:t>
            </a:r>
            <a:r>
              <a:rPr lang="es-ES" dirty="0">
                <a:effectLst/>
                <a:latin typeface="Arial" panose="020B0604020202020204" pitchFamily="34" charset="0"/>
              </a:rPr>
              <a:t>mutua más eficaz;</a:t>
            </a:r>
          </a:p>
          <a:p>
            <a:pPr marL="228600" indent="-228600" algn="just">
              <a:buAutoNum type="alphaUcPeriod"/>
            </a:pPr>
            <a:r>
              <a:rPr lang="es-ES" dirty="0">
                <a:effectLst/>
                <a:latin typeface="Arial" panose="020B0604020202020204" pitchFamily="34" charset="0"/>
              </a:rPr>
              <a:t>Disposiciones sobre la cooperación directa con proveedores de otras jurisdicciones;</a:t>
            </a:r>
          </a:p>
          <a:p>
            <a:pPr marL="228600" indent="-228600" algn="just">
              <a:buAutoNum type="alphaUcPeriod"/>
            </a:pPr>
            <a:r>
              <a:rPr lang="es-ES" dirty="0">
                <a:effectLst/>
                <a:latin typeface="Arial" panose="020B0604020202020204" pitchFamily="34" charset="0"/>
              </a:rPr>
              <a:t>Marco y salvaguardias respecto a las prácticas existentes de</a:t>
            </a:r>
            <a:r>
              <a:rPr lang="es-ES"/>
              <a:t> </a:t>
            </a:r>
            <a:r>
              <a:rPr lang="es-ES" dirty="0">
                <a:effectLst/>
                <a:latin typeface="Arial" panose="020B0604020202020204" pitchFamily="34" charset="0"/>
              </a:rPr>
              <a:t>ampliación de las búsquedas transfronterizas;</a:t>
            </a:r>
          </a:p>
          <a:p>
            <a:pPr marL="228600" indent="-228600" algn="just">
              <a:buAutoNum type="alphaUcPeriod"/>
            </a:pPr>
            <a:r>
              <a:rPr lang="es-ES" dirty="0">
                <a:effectLst/>
                <a:latin typeface="Arial" panose="020B0604020202020204" pitchFamily="34" charset="0"/>
              </a:rPr>
              <a:t>Estado de Derecho y salvaguardia de protección de datos.</a:t>
            </a:r>
          </a:p>
          <a:p>
            <a:pPr marL="228600" indent="-228600" algn="just">
              <a:buAutoNum type="alphaUcPeriod"/>
            </a:pP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s-ES"/>
          </a:p>
        </p:txBody>
      </p:sp>
    </p:spTree>
    <p:extLst>
      <p:ext uri="{BB962C8B-B14F-4D97-AF65-F5344CB8AC3E}">
        <p14:creationId xmlns:p14="http://schemas.microsoft.com/office/powerpoint/2010/main" val="14796586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s-ES"/>
          </a:p>
        </p:txBody>
      </p:sp>
    </p:spTree>
    <p:extLst>
      <p:ext uri="{BB962C8B-B14F-4D97-AF65-F5344CB8AC3E}">
        <p14:creationId xmlns:p14="http://schemas.microsoft.com/office/powerpoint/2010/main" val="21084591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5/29/2021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‹Nº›</a:t>
            </a:fld>
            <a:endParaRPr lang="en-US"/>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t>5/29/2021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‹Nº›</a:t>
            </a:fld>
            <a:endParaRPr lang="en-US"/>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t>5/29/2021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‹Nº›</a:t>
            </a:fld>
            <a:endParaRPr lang="en-US"/>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t>5/29/2021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‹Nº›</a:t>
            </a:fld>
            <a:endParaRPr lang="en-US"/>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t>5/29/2021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‹Nº›</a:t>
            </a:fld>
            <a:endParaRPr lang="en-US"/>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t>5/29/2021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‹Nº›</a:t>
            </a:fld>
            <a:endParaRPr lang="en-US"/>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t>5/29/2021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‹Nº›</a:t>
            </a:fld>
            <a:endParaRPr lang="en-US"/>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t>5/29/2021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‹Nº›</a:t>
            </a:fld>
            <a:endParaRPr lang="en-US"/>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5/29/2021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‹Nº›</a:t>
            </a:fld>
            <a:endParaRPr lang="en-US"/>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t>5/29/2021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‹Nº›</a:t>
            </a:fld>
            <a:endParaRPr lang="en-US"/>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t>5/29/2021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‹Nº›</a:t>
            </a:fld>
            <a:endParaRPr lang="en-US"/>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t>5/29/2021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‹Nº›</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hyperlink" Target="https://www.google.com/imgres?imgurl=https%3A%2F%2Fwww.coe.int%2Fdocuments%2F8475493%2F52629233%2FConsultations_Protocol%2Fbc89e202-37bf-06f2-deee-365299a70793%3Ft%3D1527083832000&amp;imgrefurl=https%3A%2F%2Fwww.coe.int%2Fen%2Fweb%2Fcybercrime%2Ft-cy-drafting-group&amp;tbnid=1jufjMq4HuOc7M&amp;vet=12ahUKEwj81Mn4z9nrAhXUt6QKHdwTDckQMygGegUIARCYAQ..i&amp;docid=w0l7fzO55a5vIM&amp;w=960&amp;h=580&amp;q=t-cy%20assessment&amp;client=firefox-b-d&amp;ved=2ahUKEwj81Mn4z9nrAhXUt6QKHdwTDckQMygGegUIARCYAQ"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hyperlink" Target="https://www.google.com/imgres?imgurl=https%3A%2F%2Fwww.coe.int%2Fdocuments%2F8475493%2F52629233%2FConsultations_Protocol%2Fbc89e202-37bf-06f2-deee-365299a70793%3Ft%3D1527083832000&amp;imgrefurl=https%3A%2F%2Fwww.coe.int%2Fen%2Fweb%2Fcybercrime%2Ft-cy-drafting-group&amp;tbnid=1jufjMq4HuOc7M&amp;vet=12ahUKEwj81Mn4z9nrAhXUt6QKHdwTDckQMygGegUIARCYAQ..i&amp;docid=w0l7fzO55a5vIM&amp;w=960&amp;h=580&amp;q=t-cy%20assessment&amp;client=firefox-b-d&amp;ved=2ahUKEwj81Mn4z9nrAhXUt6QKHdwTDckQMygGegUIARCYAQ" TargetMode="External"/></Relationships>
</file>

<file path=ppt/slides/_rels/slide12.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png"/><Relationship Id="rId7" Type="http://schemas.openxmlformats.org/officeDocument/2006/relationships/diagramQuickStyle" Target="../diagrams/quickStyle1.xm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9.jpeg"/><Relationship Id="rId9" Type="http://schemas.microsoft.com/office/2007/relationships/diagramDrawing" Target="../diagrams/drawing1.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png"/><Relationship Id="rId7" Type="http://schemas.openxmlformats.org/officeDocument/2006/relationships/diagramColors" Target="../diagrams/colors2.xml"/><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1.png"/><Relationship Id="rId7" Type="http://schemas.openxmlformats.org/officeDocument/2006/relationships/diagramQuickStyle" Target="../diagrams/quickStyle3.xml"/><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9.jpeg"/><Relationship Id="rId9" Type="http://schemas.microsoft.com/office/2007/relationships/diagramDrawing" Target="../diagrams/drawing3.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 Id="rId5" Type="http://schemas.openxmlformats.org/officeDocument/2006/relationships/image" Target="../media/image12.jpeg"/><Relationship Id="rId4" Type="http://schemas.openxmlformats.org/officeDocument/2006/relationships/hyperlink" Target="https://www.google.com/imgres?imgurl=https%3A%2F%2Fwww.fjg.co.uk%2Fwp-content%2Fuploads%2F2019%2F09%2Fconsiderations.jpg&amp;imgrefurl=https%3A%2F%2Fwww.fjg.co.uk%2Fblog%2F2019%2F09%2F25%2Fpreliminary-considerations-when-buying-or-selling-a-business&amp;tbnid=FY2wjfsd9pOpjM&amp;vet=12ahUKEwjo2YnH0dnrAhVUIMUKHcl3CRkQMygTegUIARDxAQ..i&amp;docid=B-g2a7BXrdQtAM&amp;w=1134&amp;h=756&amp;q=considerations&amp;client=firefox-b-d&amp;ved=2ahUKEwjo2YnH0dnrAhVUIMUKHcl3CRkQMygTegUIARDxAQ"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7.xml"/><Relationship Id="rId5" Type="http://schemas.openxmlformats.org/officeDocument/2006/relationships/image" Target="../media/image14.jpeg"/><Relationship Id="rId4" Type="http://schemas.openxmlformats.org/officeDocument/2006/relationships/hyperlink" Target="https://www.google.com/imgres?imgurl=http%3A%2F%2Fwww.mpsaz.org%2Fassessment%2Fimages%2Fpuzzle-assessment.jpg&amp;imgrefurl=http%3A%2F%2Fwww.mpsaz.org%2Fassessment&amp;tbnid=HP13rF0AKW4ePM&amp;vet=12ahUKEwiFjMGL0dnrAhWRu6QKHVPiCm0QMygGegUIARDaAQ..i&amp;docid=RHKuVRtnKfDZsM&amp;w=1000&amp;h=1040&amp;q=assessment&amp;client=firefox-b-d&amp;ved=2ahUKEwiFjMGL0dnrAhWRu6QKHVPiCm0QMygGegUIARDaAQ"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7.xml"/><Relationship Id="rId5" Type="http://schemas.openxmlformats.org/officeDocument/2006/relationships/image" Target="../media/image15.jpeg"/><Relationship Id="rId4" Type="http://schemas.openxmlformats.org/officeDocument/2006/relationships/hyperlink" Target="https://www.google.com/imgres?imgurl=http%3A%2F%2Fwww.baghtel.com%2Fimages%2Fslider%2F3.jpg&amp;imgrefurl=http%3A%2F%2Fwww.baghtel.com%2F&amp;tbnid=iGWV5ByCJLYktM&amp;vet=12ahUKEwirqs3U0tnrAhWLPOwKHfBgD0cQMygRegUIARD0AQ..i&amp;docid=cnbeivGdZr463M&amp;w=1920&amp;h=800&amp;q=ISP&amp;client=firefox-b-d&amp;ved=2ahUKEwirqs3U0tnrAhWLPOwKHfBgD0cQMygRegUIARD0AQ" TargetMode="External"/></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4.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39.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1.png"/><Relationship Id="rId7" Type="http://schemas.openxmlformats.org/officeDocument/2006/relationships/diagramQuickStyle" Target="../diagrams/quickStyle4.xml"/><Relationship Id="rId2" Type="http://schemas.openxmlformats.org/officeDocument/2006/relationships/notesSlide" Target="../notesSlides/notesSlide35.xml"/><Relationship Id="rId1" Type="http://schemas.openxmlformats.org/officeDocument/2006/relationships/slideLayout" Target="../slideLayouts/slideLayout7.xml"/><Relationship Id="rId6" Type="http://schemas.openxmlformats.org/officeDocument/2006/relationships/diagramLayout" Target="../diagrams/layout4.xml"/><Relationship Id="rId5" Type="http://schemas.openxmlformats.org/officeDocument/2006/relationships/diagramData" Target="../diagrams/data4.xml"/><Relationship Id="rId4" Type="http://schemas.openxmlformats.org/officeDocument/2006/relationships/image" Target="../media/image9.jpeg"/><Relationship Id="rId9" Type="http://schemas.microsoft.com/office/2007/relationships/diagramDrawing" Target="../diagrams/drawing4.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6.xml"/><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hyperlink" Target="https://www.coe.int/en/web/cybercrime/the-budapest-convention" TargetMode="External"/><Relationship Id="rId4" Type="http://schemas.openxmlformats.org/officeDocument/2006/relationships/hyperlink" Target="https://www.coe.int/en/web/cybercrime/home" TargetMode="External"/></Relationships>
</file>

<file path=ppt/slides/_rels/slide4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7.jpeg"/><Relationship Id="rId2" Type="http://schemas.openxmlformats.org/officeDocument/2006/relationships/notesSlide" Target="../notesSlides/notesSlide37.xml"/><Relationship Id="rId1" Type="http://schemas.openxmlformats.org/officeDocument/2006/relationships/slideLayout" Target="../slideLayouts/slideLayout7.xml"/><Relationship Id="rId6" Type="http://schemas.openxmlformats.org/officeDocument/2006/relationships/hyperlink" Target="http://www.coe.int/en/web/cybercrime/preventing-cybercrime" TargetMode="External"/><Relationship Id="rId5" Type="http://schemas.openxmlformats.org/officeDocument/2006/relationships/hyperlink" Target="http://www.coe.int/en/web/cybercrime/all-reports" TargetMode="External"/><Relationship Id="rId4" Type="http://schemas.openxmlformats.org/officeDocument/2006/relationships/hyperlink" Target="https://www.coe.int/en/web/cybercrime/resources" TargetMode="External"/></Relationships>
</file>

<file path=ppt/slides/_rels/slide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8.xml"/><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hyperlink" Target="https://www.coe.int/en/web/cybercrime/protecting-children" TargetMode="External"/><Relationship Id="rId4" Type="http://schemas.openxmlformats.org/officeDocument/2006/relationships/hyperlink" Target="https://www.coe.int/en/web/cybercrime/country-profiles" TargetMode="External"/></Relationships>
</file>

<file path=ppt/slides/_rels/slide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9.xml"/><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hyperlink" Target="https://www.coe.int/en/web/cybercrime/lea-/-isp-cooperation" TargetMode="External"/><Relationship Id="rId4" Type="http://schemas.openxmlformats.org/officeDocument/2006/relationships/hyperlink" Target="https://www.coe.int/en/web/cybercrime/international-cooperation" TargetMode="External"/></Relationships>
</file>

<file path=ppt/slides/_rels/slide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0.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1.xml"/><Relationship Id="rId1" Type="http://schemas.openxmlformats.org/officeDocument/2006/relationships/slideLayout" Target="../slideLayouts/slideLayout7.xml"/><Relationship Id="rId5" Type="http://schemas.openxmlformats.org/officeDocument/2006/relationships/image" Target="../media/image20.jpeg"/><Relationship Id="rId4" Type="http://schemas.openxmlformats.org/officeDocument/2006/relationships/image" Target="../media/image19.jpeg"/></Relationships>
</file>

<file path=ppt/slides/_rels/slide4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2.xml"/><Relationship Id="rId1" Type="http://schemas.openxmlformats.org/officeDocument/2006/relationships/slideLayout" Target="../slideLayouts/slideLayout7.xml"/><Relationship Id="rId4" Type="http://schemas.openxmlformats.org/officeDocument/2006/relationships/image" Target="../media/image21.jpeg"/></Relationships>
</file>

<file path=ppt/slides/_rels/slide4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3.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4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5.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hyperlink" Target="https://www.google.com/imgres?imgurl=http%3A%2F%2Fwww.coe.int%2Fdocuments%2F8475493%2F10577759%2FSignature.jpg%2Fb2d44802-4426-4792-bda1-aff826fdeeab&amp;imgrefurl=https%3A%2F%2Fwww.coe.int%2Fen%2Fweb%2Fcybercrime%2F-%2Faccession-by-chile-and-signature-to-the-budapest-convention-on-cybercrime&amp;tbnid=3M-qGTwcZkQtjM&amp;vet=12ahUKEwjmwKa3z9nrAhWKiqQKHX6aBTMQMygCegUIARCUAQ..i&amp;docid=pSPjkCaWww-iKM&amp;w=870&amp;h=489&amp;q=cybercrime%20convention&amp;client=firefox-b-d&amp;ved=2ahUKEwjmwKa3z9nrAhWKiqQKHX6aBTMQMygCegUIARCUAQ"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hyperlink" Target="https://www.google.com/imgres?imgurl=http%3A%2F%2Fwww.coe.int%2Fdocuments%2F16695%2F8693496%2FTaget_shutterstock_157332656.jpg%2F16a836ff-3a6f-4a43-9cdf-ea36cbef79ec&amp;imgrefurl=https%3A%2F%2Fwww.coe.int%2Fen%2Fweb%2Fportal%2Ffull-news%2F-%2Fasset_publisher%2Fy5xQt7QdunzT%2Fcontent%2Fprotecting-you-and-your-rights-the-budapest-convention-on-cybercrime-fifteen-years-on%3F_101_INSTANCE_y5xQt7QdunzT_inheritRedirect%3Dfalse%26_101_INSTANCE_y5xQt7QdunzT_languageId%3Den_GB&amp;tbnid=M5ZlwVnlGVIX4M&amp;vet=12ahUKEwjmwKa3z9nrAhWKiqQKHX6aBTMQMygIegUIARCgAQ..i&amp;docid=HMI0C1D9e_ICxM&amp;w=870&amp;h=489&amp;q=cybercrime%20convention&amp;client=firefox-b-d&amp;ved=2ahUKEwjmwKa3z9nrAhWKiqQKHX6aBTMQMygIegUIARCgAQ"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hyperlink" Target="https://www.google.com/imgres?imgurl=https%3A%2F%2Fwww.coe.int%2Fdocuments%2F8475493%2F10577762%2FT-CY%2BID%2Fecb6cdfa-644f-4b13-86c8-747bc6da18d5%3Ft%3D1415878754000&amp;imgrefurl=https%3A%2F%2Fwww.coe.int%2Fen%2Fweb%2Fcybercrime%2Fthe-budapest-convention&amp;tbnid=e0XN1vMnCW5N2M&amp;vet=12ahUKEwjd-fuO0tnrAhWSr6QKHZNTDWEQMygAegUIARCPAQ..i&amp;docid=PMLrjF0nIpqp8M&amp;w=240&amp;h=340&amp;q=budapest%20convention&amp;client=firefox-b-d&amp;ved=2ahUKEwjd-fuO0tnrAhWSr6QKHZNTDWEQMygAegUIARCPAQ"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altLang="en-US" sz="2400" b="1" i="0" u="none" strike="noStrike" cap="none" normalizeH="0" baseline="0" dirty="0">
                <a:ln>
                  <a:noFill/>
                </a:ln>
                <a:solidFill>
                  <a:srgbClr val="2F618F"/>
                </a:solidFill>
                <a:effectLst/>
                <a:latin typeface="Arial Narrow" panose="020B0606020202030204" pitchFamily="34" charset="0"/>
              </a:rPr>
              <a:t>www.coe.int/cybercrime</a:t>
            </a:r>
            <a:endParaRPr kumimoji="0" lang="es-ES" altLang="en-US" sz="2400" b="0" i="0" u="none" strike="noStrike" cap="none" normalizeH="0" baseline="0" dirty="0">
              <a:ln>
                <a:noFill/>
              </a:ln>
              <a:solidFill>
                <a:schemeClr val="tx1"/>
              </a:solidFill>
              <a:effectLst/>
              <a:latin typeface="Arial Narrow" panose="020B0606020202030204" pitchFamily="34" charset="0"/>
              <a:cs typeface="Arial" pitchFamily="34" charset="0"/>
            </a:endParaRPr>
          </a:p>
        </p:txBody>
      </p:sp>
      <p:sp>
        <p:nvSpPr>
          <p:cNvPr id="10" name="Rectangle 9"/>
          <p:cNvSpPr/>
          <p:nvPr/>
        </p:nvSpPr>
        <p:spPr>
          <a:xfrm>
            <a:off x="179512" y="1727299"/>
            <a:ext cx="8750206" cy="4431983"/>
          </a:xfrm>
          <a:prstGeom prst="rect">
            <a:avLst/>
          </a:prstGeom>
          <a:ln>
            <a:noFill/>
          </a:ln>
        </p:spPr>
        <p:txBody>
          <a:bodyPr wrap="square">
            <a:spAutoFit/>
          </a:bodyPr>
          <a:lstStyle/>
          <a:p>
            <a:pPr algn="ctr"/>
            <a:r>
              <a:rPr lang="es-ES" sz="3600" b="1" i="1" dirty="0">
                <a:solidFill>
                  <a:schemeClr val="tx2"/>
                </a:solidFill>
              </a:rPr>
              <a:t>Curso Judicial Especializado sobre Cooperación Internacional</a:t>
            </a:r>
            <a:endParaRPr lang="es-ES" b="1" dirty="0"/>
          </a:p>
          <a:p>
            <a:pPr algn="ctr"/>
            <a:endParaRPr lang="es-ES" b="1" dirty="0"/>
          </a:p>
          <a:p>
            <a:pPr marL="0" indent="0" algn="ctr">
              <a:buFont typeface="Arial" charset="0"/>
              <a:buNone/>
              <a:defRPr/>
            </a:pPr>
            <a:r>
              <a:rPr lang="es-ES" dirty="0"/>
              <a:t> </a:t>
            </a:r>
            <a:endParaRPr lang="es-ES" sz="3200" b="1" dirty="0">
              <a:solidFill>
                <a:schemeClr val="tx2"/>
              </a:solidFill>
            </a:endParaRPr>
          </a:p>
          <a:p>
            <a:pPr marL="0" indent="0" algn="ctr">
              <a:buFont typeface="Arial" charset="0"/>
              <a:buNone/>
              <a:defRPr/>
            </a:pPr>
            <a:r>
              <a:rPr lang="es-ES" sz="3200" b="1" dirty="0">
                <a:solidFill>
                  <a:schemeClr val="tx2"/>
                </a:solidFill>
              </a:rPr>
              <a:t>Sesión 1.4</a:t>
            </a:r>
            <a:r>
              <a:rPr lang="es-ES" dirty="0"/>
              <a:t> </a:t>
            </a:r>
            <a:endParaRPr lang="es-ES" sz="3200" b="1" dirty="0">
              <a:solidFill>
                <a:schemeClr val="tx2"/>
              </a:solidFill>
            </a:endParaRPr>
          </a:p>
          <a:p>
            <a:pPr marL="0" indent="0" algn="ctr">
              <a:buFont typeface="Arial" charset="0"/>
              <a:buNone/>
              <a:defRPr/>
            </a:pPr>
            <a:r>
              <a:rPr lang="es-ES" sz="3200" b="1" dirty="0">
                <a:solidFill>
                  <a:schemeClr val="tx2"/>
                </a:solidFill>
              </a:rPr>
              <a:t>Procedimientos y práctica de la asistencia jurídica mutua</a:t>
            </a:r>
          </a:p>
          <a:p>
            <a:pPr marL="0" indent="0" algn="ctr">
              <a:buFont typeface="Arial" charset="0"/>
              <a:buNone/>
              <a:defRPr/>
            </a:pPr>
            <a:endParaRPr lang="es-ES" sz="3200" b="1" dirty="0">
              <a:solidFill>
                <a:schemeClr val="tx2"/>
              </a:solidFill>
            </a:endParaRPr>
          </a:p>
          <a:p>
            <a:pPr marL="0" indent="0" algn="ctr">
              <a:buFont typeface="Arial" charset="0"/>
              <a:buNone/>
              <a:defRPr/>
            </a:pPr>
            <a:r>
              <a:rPr lang="es-ES" sz="2800" b="1" dirty="0">
                <a:solidFill>
                  <a:schemeClr val="tx2"/>
                </a:solidFill>
              </a:rPr>
              <a:t>- versión en línea -</a:t>
            </a:r>
          </a:p>
        </p:txBody>
      </p:sp>
      <p:sp>
        <p:nvSpPr>
          <p:cNvPr id="11" name="Rectangle 10">
            <a:extLst>
              <a:ext uri="{FF2B5EF4-FFF2-40B4-BE49-F238E27FC236}">
                <a16:creationId xmlns:a16="http://schemas.microsoft.com/office/drawing/2014/main"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id="{753D533C-3528-6B42-B05B-8356FF76FC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Estándares</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4524315"/>
          </a:xfrm>
          <a:prstGeom prst="rect">
            <a:avLst/>
          </a:prstGeom>
        </p:spPr>
        <p:txBody>
          <a:bodyPr>
            <a:spAutoFit/>
          </a:bodyPr>
          <a:lstStyle/>
          <a:p>
            <a:pPr marL="342900" indent="-342900">
              <a:buFont typeface="Wingdings" pitchFamily="2" charset="2"/>
              <a:buChar char="Ø"/>
            </a:pPr>
            <a:r>
              <a:rPr lang="es-ES" b="1" dirty="0"/>
              <a:t>Estándares FUTUROS de cooperación internacional en materia de ciberdelincuencia y pruebas electrónicas</a:t>
            </a:r>
          </a:p>
          <a:p>
            <a:pPr>
              <a:buNone/>
            </a:pPr>
            <a:endParaRPr lang="es-ES" dirty="0"/>
          </a:p>
          <a:p>
            <a:pPr marL="342900" indent="-342900">
              <a:buFont typeface="Wingdings" pitchFamily="2" charset="2"/>
              <a:buChar char="ü"/>
            </a:pPr>
            <a:r>
              <a:rPr lang="es-ES" b="1" dirty="0"/>
              <a:t>Artículos </a:t>
            </a:r>
            <a:r>
              <a:rPr lang="es-ES" b="1" dirty="0">
                <a:solidFill>
                  <a:srgbClr val="FF0000"/>
                </a:solidFill>
              </a:rPr>
              <a:t>posibles</a:t>
            </a:r>
            <a:r>
              <a:rPr lang="es-ES" b="1" dirty="0"/>
              <a:t> del 2º Protocolo Adicional del Convenio sobre la Ciberdelincuencia del Consejo de Europa</a:t>
            </a:r>
            <a:r>
              <a:rPr lang="es-ES" dirty="0"/>
              <a:t>:</a:t>
            </a:r>
          </a:p>
          <a:p>
            <a:pPr indent="-342900">
              <a:buFont typeface="Arial" panose="020B0604020202020204" pitchFamily="34" charset="0"/>
              <a:buChar char="•"/>
            </a:pPr>
            <a:r>
              <a:rPr lang="es-ES" i="1" dirty="0"/>
              <a:t>Artículo 2</a:t>
            </a:r>
            <a:r>
              <a:rPr lang="es-ES" dirty="0"/>
              <a:t> - Ámbito de aplicación</a:t>
            </a:r>
          </a:p>
          <a:p>
            <a:pPr indent="-342900">
              <a:buFont typeface="Arial" panose="020B0604020202020204" pitchFamily="34" charset="0"/>
              <a:buChar char="•"/>
            </a:pPr>
            <a:r>
              <a:rPr lang="es-ES" i="1" dirty="0"/>
              <a:t>Artículo 3</a:t>
            </a:r>
            <a:r>
              <a:rPr lang="es-ES" dirty="0"/>
              <a:t> - Definiciones</a:t>
            </a:r>
          </a:p>
          <a:p>
            <a:pPr indent="-342900">
              <a:buFont typeface="Arial" panose="020B0604020202020204" pitchFamily="34" charset="0"/>
              <a:buChar char="•"/>
            </a:pPr>
            <a:r>
              <a:rPr lang="es-ES" i="1" dirty="0"/>
              <a:t>Artículo 4</a:t>
            </a:r>
            <a:r>
              <a:rPr lang="es-ES" dirty="0"/>
              <a:t> - Lengua de la solicitud</a:t>
            </a:r>
          </a:p>
          <a:p>
            <a:pPr marL="342900" indent="-342900">
              <a:buFont typeface="Arial" panose="020B0604020202020204" pitchFamily="34" charset="0"/>
              <a:buChar char="•"/>
            </a:pPr>
            <a:r>
              <a:rPr lang="es-ES" i="1" dirty="0"/>
              <a:t>Artículo 6</a:t>
            </a:r>
            <a:r>
              <a:rPr lang="es-ES" dirty="0"/>
              <a:t> - Disposiciones generales aplicables al capítulo III</a:t>
            </a:r>
          </a:p>
          <a:p>
            <a:pPr marL="342900" indent="-342900">
              <a:buFont typeface="Arial" panose="020B0604020202020204" pitchFamily="34" charset="0"/>
              <a:buChar char="•"/>
            </a:pPr>
            <a:r>
              <a:rPr lang="es-ES" i="1" dirty="0"/>
              <a:t>Artículo 7</a:t>
            </a:r>
            <a:r>
              <a:rPr lang="es-ES" dirty="0"/>
              <a:t> - Extensión de una búsqueda a un sistema informático conectado</a:t>
            </a:r>
          </a:p>
        </p:txBody>
      </p:sp>
      <p:sp>
        <p:nvSpPr>
          <p:cNvPr id="6" name="Rectangle 5">
            <a:extLst>
              <a:ext uri="{FF2B5EF4-FFF2-40B4-BE49-F238E27FC236}">
                <a16:creationId xmlns:a16="http://schemas.microsoft.com/office/drawing/2014/main" id="{581799B2-487B-EB49-9EBA-A92793CD9DF2}"/>
              </a:ext>
            </a:extLst>
          </p:cNvPr>
          <p:cNvSpPr/>
          <p:nvPr/>
        </p:nvSpPr>
        <p:spPr>
          <a:xfrm>
            <a:off x="4732127" y="1156410"/>
            <a:ext cx="4572000" cy="2123658"/>
          </a:xfrm>
          <a:prstGeom prst="rect">
            <a:avLst/>
          </a:prstGeom>
        </p:spPr>
        <p:txBody>
          <a:bodyPr>
            <a:spAutoFit/>
          </a:bodyPr>
          <a:lstStyle/>
          <a:p>
            <a:pPr marL="342900" indent="-342900">
              <a:buFont typeface="Arial" panose="020B0604020202020204" pitchFamily="34" charset="0"/>
              <a:buChar char="•"/>
            </a:pPr>
            <a:r>
              <a:rPr lang="es-ES" i="1" dirty="0"/>
              <a:t>Artículo 8</a:t>
            </a:r>
            <a:r>
              <a:rPr lang="es-ES" dirty="0"/>
              <a:t> - Investigaciones encubiertas mediante sistema informático</a:t>
            </a:r>
          </a:p>
          <a:p>
            <a:pPr marL="342900" indent="-342900">
              <a:buFont typeface="Arial" panose="020B0604020202020204" pitchFamily="34" charset="0"/>
              <a:buChar char="•"/>
            </a:pPr>
            <a:r>
              <a:rPr lang="es-ES" i="1" dirty="0"/>
              <a:t>Artículo 10</a:t>
            </a:r>
            <a:r>
              <a:rPr lang="es-ES" dirty="0"/>
              <a:t> - Videoconferencia</a:t>
            </a:r>
          </a:p>
          <a:p>
            <a:pPr marL="342900" indent="-342900">
              <a:buFont typeface="Arial" panose="020B0604020202020204" pitchFamily="34" charset="0"/>
              <a:buChar char="•"/>
            </a:pPr>
            <a:r>
              <a:rPr lang="es-ES" i="1" dirty="0"/>
              <a:t>Artículo 11</a:t>
            </a:r>
            <a:r>
              <a:rPr lang="es-ES" dirty="0"/>
              <a:t> - Equipos conjuntos de investigación e investigaciones conjuntas</a:t>
            </a:r>
            <a:endParaRPr lang="es-ES" sz="2400" dirty="0"/>
          </a:p>
        </p:txBody>
      </p:sp>
      <p:pic>
        <p:nvPicPr>
          <p:cNvPr id="5" name="Picture 2" descr="Protocol negotiations">
            <a:hlinkClick r:id="rId4"/>
            <a:extLst>
              <a:ext uri="{FF2B5EF4-FFF2-40B4-BE49-F238E27FC236}">
                <a16:creationId xmlns:a16="http://schemas.microsoft.com/office/drawing/2014/main" id="{AA8DA2B0-D0B5-47E7-9446-177F1B402E6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88272" y="3785676"/>
            <a:ext cx="3362995" cy="20351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83683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Estándares</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4862870"/>
          </a:xfrm>
          <a:prstGeom prst="rect">
            <a:avLst/>
          </a:prstGeom>
        </p:spPr>
        <p:txBody>
          <a:bodyPr>
            <a:spAutoFit/>
          </a:bodyPr>
          <a:lstStyle/>
          <a:p>
            <a:pPr marL="342900" indent="-342900">
              <a:buFont typeface="Wingdings" pitchFamily="2" charset="2"/>
              <a:buChar char="Ø"/>
            </a:pPr>
            <a:r>
              <a:rPr lang="es-ES" b="1" dirty="0"/>
              <a:t>Estándares FUTUROS de cooperación internacional en materia de ciberdelincuencia y pruebas electrónicas</a:t>
            </a:r>
          </a:p>
          <a:p>
            <a:pPr>
              <a:buNone/>
            </a:pPr>
            <a:endParaRPr lang="es-ES" dirty="0"/>
          </a:p>
          <a:p>
            <a:pPr marL="342900" indent="-342900">
              <a:buFont typeface="Wingdings" pitchFamily="2" charset="2"/>
              <a:buChar char="ü"/>
            </a:pPr>
            <a:r>
              <a:rPr lang="es-ES" b="1" dirty="0"/>
              <a:t>Artículos </a:t>
            </a:r>
            <a:r>
              <a:rPr lang="es-ES" b="1" dirty="0">
                <a:solidFill>
                  <a:srgbClr val="FF0000"/>
                </a:solidFill>
              </a:rPr>
              <a:t>posibles</a:t>
            </a:r>
            <a:r>
              <a:rPr lang="es-ES" b="1" dirty="0"/>
              <a:t> del 2º Protocolo Adicional del Convenio sobre la Ciberdelincuencia del Consejo de Europa</a:t>
            </a:r>
            <a:r>
              <a:rPr lang="es-ES" dirty="0"/>
              <a:t>:</a:t>
            </a:r>
          </a:p>
          <a:p>
            <a:pPr marL="342900" indent="-342900">
              <a:buFont typeface="Arial" panose="020B0604020202020204" pitchFamily="34" charset="0"/>
              <a:buChar char="•"/>
            </a:pPr>
            <a:r>
              <a:rPr lang="es-ES" i="1" dirty="0"/>
              <a:t>Artículo 13 </a:t>
            </a:r>
            <a:r>
              <a:rPr lang="es-ES" dirty="0"/>
              <a:t>- Asistencia mutua de emergencia</a:t>
            </a:r>
          </a:p>
          <a:p>
            <a:pPr marL="342900" indent="-342900">
              <a:buFont typeface="Arial" panose="020B0604020202020204" pitchFamily="34" charset="0"/>
              <a:buChar char="•"/>
            </a:pPr>
            <a:r>
              <a:rPr lang="es-ES" i="1" dirty="0"/>
              <a:t>Artículo 14 </a:t>
            </a:r>
            <a:r>
              <a:rPr lang="es-ES" dirty="0"/>
              <a:t>- Revelación de los datos relativos a los abonados</a:t>
            </a:r>
          </a:p>
          <a:p>
            <a:pPr marL="342900" indent="-342900">
              <a:buFont typeface="Arial" panose="020B0604020202020204" pitchFamily="34" charset="0"/>
              <a:buChar char="•"/>
            </a:pPr>
            <a:r>
              <a:rPr lang="es-ES" i="1" dirty="0"/>
              <a:t>Artículo 15 </a:t>
            </a:r>
            <a:r>
              <a:rPr lang="es-ES" dirty="0"/>
              <a:t>- Ejecución de órdenes de otra parte para acelerar la producción de datos </a:t>
            </a:r>
          </a:p>
          <a:p>
            <a:pPr marL="342900" indent="-342900">
              <a:buFont typeface="Arial" panose="020B0604020202020204" pitchFamily="34" charset="0"/>
              <a:buChar char="•"/>
            </a:pPr>
            <a:endParaRPr lang="es-ES" sz="2200" dirty="0"/>
          </a:p>
        </p:txBody>
      </p:sp>
      <p:sp>
        <p:nvSpPr>
          <p:cNvPr id="5" name="Rectangle 4">
            <a:extLst>
              <a:ext uri="{FF2B5EF4-FFF2-40B4-BE49-F238E27FC236}">
                <a16:creationId xmlns:a16="http://schemas.microsoft.com/office/drawing/2014/main" id="{489FA2E9-6FAC-414D-8F4F-3A2DD5AFFF3D}"/>
              </a:ext>
            </a:extLst>
          </p:cNvPr>
          <p:cNvSpPr/>
          <p:nvPr/>
        </p:nvSpPr>
        <p:spPr>
          <a:xfrm>
            <a:off x="4507017" y="1120348"/>
            <a:ext cx="4572000" cy="1754326"/>
          </a:xfrm>
          <a:prstGeom prst="rect">
            <a:avLst/>
          </a:prstGeom>
        </p:spPr>
        <p:txBody>
          <a:bodyPr>
            <a:spAutoFit/>
          </a:bodyPr>
          <a:lstStyle/>
          <a:p>
            <a:pPr marL="342900" lvl="1" indent="-342900">
              <a:buFont typeface="Arial" panose="020B0604020202020204" pitchFamily="34" charset="0"/>
              <a:buChar char="•"/>
            </a:pPr>
            <a:r>
              <a:rPr lang="es-ES" i="1" dirty="0"/>
              <a:t>Artículo 16 </a:t>
            </a:r>
            <a:r>
              <a:rPr lang="es-ES" dirty="0"/>
              <a:t>- Revelación rápida de datos en caso de emergencia</a:t>
            </a:r>
          </a:p>
          <a:p>
            <a:pPr marL="342900" lvl="1" indent="-342900">
              <a:buFont typeface="Arial" panose="020B0604020202020204" pitchFamily="34" charset="0"/>
              <a:buChar char="•"/>
            </a:pPr>
            <a:r>
              <a:rPr lang="es-ES" i="1" dirty="0"/>
              <a:t>Artículo 17 </a:t>
            </a:r>
            <a:r>
              <a:rPr lang="es-ES" dirty="0"/>
              <a:t>- Acceso a la información relacionada con los dominios de Internet registrados</a:t>
            </a:r>
          </a:p>
          <a:p>
            <a:pPr marL="342900" lvl="1" indent="-342900">
              <a:buFont typeface="Arial" panose="020B0604020202020204" pitchFamily="34" charset="0"/>
              <a:buChar char="•"/>
            </a:pPr>
            <a:r>
              <a:rPr lang="es-ES" i="1" dirty="0"/>
              <a:t>Artículo 18-19</a:t>
            </a:r>
            <a:r>
              <a:rPr lang="es-ES" dirty="0"/>
              <a:t> - Disposiciones finales</a:t>
            </a:r>
          </a:p>
        </p:txBody>
      </p:sp>
      <p:pic>
        <p:nvPicPr>
          <p:cNvPr id="3074" name="Picture 2" descr="Protocol negotiations">
            <a:hlinkClick r:id="rId4"/>
            <a:extLst>
              <a:ext uri="{FF2B5EF4-FFF2-40B4-BE49-F238E27FC236}">
                <a16:creationId xmlns:a16="http://schemas.microsoft.com/office/drawing/2014/main" id="{7B53C061-D9A5-41BC-8A21-7CA9DF519EB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88272" y="3785676"/>
            <a:ext cx="3362995" cy="20351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6085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Estándares</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4"/>
          <a:stretch>
            <a:fillRect/>
          </a:stretch>
        </p:blipFill>
        <p:spPr>
          <a:xfrm>
            <a:off x="7255380" y="941875"/>
            <a:ext cx="1767076" cy="1767076"/>
          </a:xfrm>
          <a:prstGeom prst="rect">
            <a:avLst/>
          </a:prstGeom>
        </p:spPr>
      </p:pic>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422732942"/>
              </p:ext>
            </p:extLst>
          </p:nvPr>
        </p:nvGraphicFramePr>
        <p:xfrm>
          <a:off x="177501" y="2346187"/>
          <a:ext cx="7166858"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2105587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Canales de comunicación</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4247317"/>
          </a:xfrm>
          <a:prstGeom prst="rect">
            <a:avLst/>
          </a:prstGeom>
        </p:spPr>
        <p:txBody>
          <a:bodyPr>
            <a:spAutoFit/>
          </a:bodyPr>
          <a:lstStyle/>
          <a:p>
            <a:pPr marL="342900" lvl="1" indent="-342900">
              <a:buFont typeface="Wingdings" panose="05000000000000000000" pitchFamily="2" charset="2"/>
              <a:buChar char="Ø"/>
            </a:pPr>
            <a:r>
              <a:rPr lang="es-ES" b="1" dirty="0"/>
              <a:t>Canales de asistencia jurídica mutua:</a:t>
            </a:r>
          </a:p>
          <a:p>
            <a:pPr marL="0" lvl="1"/>
            <a:endParaRPr lang="es-ES" dirty="0"/>
          </a:p>
          <a:p>
            <a:pPr marL="342900" lvl="1" indent="-342900">
              <a:buFont typeface="Wingdings" panose="05000000000000000000" pitchFamily="2" charset="2"/>
              <a:buChar char="ü"/>
            </a:pPr>
            <a:r>
              <a:rPr lang="es-ES" b="1" dirty="0"/>
              <a:t>Transmisión directa entre autoridades judiciales:</a:t>
            </a:r>
          </a:p>
          <a:p>
            <a:pPr marL="0" lvl="1" indent="-342900">
              <a:buFont typeface="Wingdings" pitchFamily="2" charset="2"/>
              <a:buChar char="ü"/>
            </a:pPr>
            <a:endParaRPr lang="es-ES" dirty="0"/>
          </a:p>
          <a:p>
            <a:pPr marL="342900" lvl="1" indent="-342900" algn="just">
              <a:buFont typeface="Arial" panose="020B0604020202020204" pitchFamily="34" charset="0"/>
              <a:buChar char="•"/>
            </a:pPr>
            <a:r>
              <a:rPr lang="es-ES" dirty="0"/>
              <a:t>principalmente en los Estados de la UE, también es una opción en el artículo 4 del 2º Protocolo del Convenio de 1959, pero no es muy utilizada por las partes no pertenecientes a la UE</a:t>
            </a:r>
          </a:p>
          <a:p>
            <a:pPr marL="342900" lvl="1" indent="-342900" algn="just">
              <a:buFont typeface="Arial" panose="020B0604020202020204" pitchFamily="34" charset="0"/>
              <a:buChar char="•"/>
            </a:pPr>
            <a:endParaRPr lang="es-ES" dirty="0"/>
          </a:p>
          <a:p>
            <a:pPr marL="342900" lvl="1" indent="-342900" algn="just">
              <a:buFont typeface="Arial" panose="020B0604020202020204" pitchFamily="34" charset="0"/>
              <a:buChar char="•"/>
            </a:pPr>
            <a:r>
              <a:rPr lang="es-ES" dirty="0"/>
              <a:t>se considera ventajosa, ya que las solicitudes se transmiten directamente entre las autoridades de ejecución</a:t>
            </a:r>
          </a:p>
        </p:txBody>
      </p:sp>
      <p:sp>
        <p:nvSpPr>
          <p:cNvPr id="6" name="Rectangle 5">
            <a:extLst>
              <a:ext uri="{FF2B5EF4-FFF2-40B4-BE49-F238E27FC236}">
                <a16:creationId xmlns:a16="http://schemas.microsoft.com/office/drawing/2014/main" id="{581799B2-487B-EB49-9EBA-A92793CD9DF2}"/>
              </a:ext>
            </a:extLst>
          </p:cNvPr>
          <p:cNvSpPr/>
          <p:nvPr/>
        </p:nvSpPr>
        <p:spPr>
          <a:xfrm>
            <a:off x="4660522" y="1120348"/>
            <a:ext cx="4361934" cy="4801314"/>
          </a:xfrm>
          <a:prstGeom prst="rect">
            <a:avLst/>
          </a:prstGeom>
        </p:spPr>
        <p:txBody>
          <a:bodyPr wrap="square">
            <a:spAutoFit/>
          </a:bodyPr>
          <a:lstStyle/>
          <a:p>
            <a:pPr marL="342900" lvl="2" indent="-342900">
              <a:buFont typeface="Wingdings" pitchFamily="2" charset="2"/>
              <a:buChar char="ü"/>
            </a:pPr>
            <a:r>
              <a:rPr lang="es-ES" b="1" dirty="0"/>
              <a:t>Transmisión entre autoridades centrales:</a:t>
            </a:r>
          </a:p>
          <a:p>
            <a:pPr marL="0" lvl="2"/>
            <a:endParaRPr lang="es-ES" dirty="0"/>
          </a:p>
          <a:p>
            <a:pPr marL="342900" lvl="3" indent="-342900" algn="just">
              <a:buFont typeface="Arial" panose="020B0604020202020204" pitchFamily="34" charset="0"/>
              <a:buChar char="•"/>
            </a:pPr>
            <a:r>
              <a:rPr lang="es-ES" dirty="0"/>
              <a:t>la mayor parte de la cooperación se lleva a cabo a través de las autoridades centrales (por ejemplo, el Ministerio o el Departamento de Justicia) </a:t>
            </a:r>
          </a:p>
          <a:p>
            <a:pPr marL="342900" lvl="3" indent="-342900" algn="just">
              <a:buFont typeface="Arial" panose="020B0604020202020204" pitchFamily="34" charset="0"/>
              <a:buChar char="•"/>
            </a:pPr>
            <a:r>
              <a:rPr lang="es-ES" dirty="0"/>
              <a:t>se considera que añade una capa más al proceso en el que las solicitudes tienen que ser remitidas a la autoridad de ejecución (si no son ejecutadas por la autoridad central) </a:t>
            </a:r>
          </a:p>
          <a:p>
            <a:pPr marL="342900" lvl="3" indent="-342900" algn="just">
              <a:buFont typeface="Arial" panose="020B0604020202020204" pitchFamily="34" charset="0"/>
              <a:buChar char="•"/>
            </a:pPr>
            <a:r>
              <a:rPr lang="es-ES" dirty="0"/>
              <a:t>la eficacia depende en última instancia de la coordinación interna entre las autoridades nacionales (centrales y de ejecución)</a:t>
            </a:r>
          </a:p>
        </p:txBody>
      </p:sp>
    </p:spTree>
    <p:extLst>
      <p:ext uri="{BB962C8B-B14F-4D97-AF65-F5344CB8AC3E}">
        <p14:creationId xmlns:p14="http://schemas.microsoft.com/office/powerpoint/2010/main" val="4708873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Canales de comunicación</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3416320"/>
          </a:xfrm>
          <a:prstGeom prst="rect">
            <a:avLst/>
          </a:prstGeom>
        </p:spPr>
        <p:txBody>
          <a:bodyPr>
            <a:spAutoFit/>
          </a:bodyPr>
          <a:lstStyle/>
          <a:p>
            <a:pPr marL="342900" lvl="1" indent="-342900" algn="just">
              <a:buFont typeface="Wingdings" panose="05000000000000000000" pitchFamily="2" charset="2"/>
              <a:buChar char="Ø"/>
            </a:pPr>
            <a:r>
              <a:rPr lang="es-ES" b="1" dirty="0"/>
              <a:t>Canales de asistencia jurídica mutua:</a:t>
            </a:r>
          </a:p>
          <a:p>
            <a:pPr marL="0" lvl="1" indent="-342900" algn="just">
              <a:buFont typeface="Wingdings" pitchFamily="2" charset="2"/>
              <a:buChar char="Ø"/>
            </a:pPr>
            <a:endParaRPr lang="es-ES" dirty="0"/>
          </a:p>
          <a:p>
            <a:pPr marL="0" lvl="1" indent="-342900" algn="just">
              <a:buFont typeface="Wingdings" pitchFamily="2" charset="2"/>
              <a:buChar char="ü"/>
            </a:pPr>
            <a:r>
              <a:rPr lang="es-ES" b="1" dirty="0"/>
              <a:t>Canales diplomáticos:</a:t>
            </a:r>
          </a:p>
          <a:p>
            <a:pPr marL="342900" lvl="1" indent="-342900" algn="just">
              <a:buFont typeface="Arial" panose="020B0604020202020204" pitchFamily="34" charset="0"/>
              <a:buChar char="•"/>
            </a:pPr>
            <a:r>
              <a:rPr lang="es-ES" dirty="0"/>
              <a:t>reducción del uso desde la creación de las Autoridades Centrales, pero todavía se utilizan en algunos países</a:t>
            </a:r>
          </a:p>
          <a:p>
            <a:pPr marL="342900" lvl="1" indent="-342900" algn="just">
              <a:buFont typeface="Arial" panose="020B0604020202020204" pitchFamily="34" charset="0"/>
              <a:buChar char="•"/>
            </a:pPr>
            <a:r>
              <a:rPr lang="es-ES" dirty="0"/>
              <a:t>se puede recurrir a ellos cuando no existen acuerdos entre las partes y se requiere una comisión rogatoria</a:t>
            </a:r>
          </a:p>
          <a:p>
            <a:pPr marL="342900" lvl="1" indent="-342900" algn="just">
              <a:buFont typeface="Arial" panose="020B0604020202020204" pitchFamily="34" charset="0"/>
              <a:buChar char="•"/>
            </a:pPr>
            <a:r>
              <a:rPr lang="es-ES" dirty="0"/>
              <a:t>se consideran una desventaja, ya que añaden una capa adicional al proceso.</a:t>
            </a:r>
          </a:p>
        </p:txBody>
      </p:sp>
      <p:sp>
        <p:nvSpPr>
          <p:cNvPr id="5" name="Rectangle 4">
            <a:extLst>
              <a:ext uri="{FF2B5EF4-FFF2-40B4-BE49-F238E27FC236}">
                <a16:creationId xmlns:a16="http://schemas.microsoft.com/office/drawing/2014/main" id="{1EACF004-B2A6-D845-ACDC-43A94C95C364}"/>
              </a:ext>
            </a:extLst>
          </p:cNvPr>
          <p:cNvSpPr/>
          <p:nvPr/>
        </p:nvSpPr>
        <p:spPr>
          <a:xfrm>
            <a:off x="4838006" y="1116346"/>
            <a:ext cx="4184449" cy="4247317"/>
          </a:xfrm>
          <a:prstGeom prst="rect">
            <a:avLst/>
          </a:prstGeom>
        </p:spPr>
        <p:txBody>
          <a:bodyPr wrap="square">
            <a:spAutoFit/>
          </a:bodyPr>
          <a:lstStyle/>
          <a:p>
            <a:pPr marL="342900" lvl="2" indent="-342900">
              <a:buFont typeface="Wingdings" pitchFamily="2" charset="2"/>
              <a:buChar char="ü"/>
            </a:pPr>
            <a:r>
              <a:rPr lang="es-ES" b="1" dirty="0"/>
              <a:t>Canal de Interpol:</a:t>
            </a:r>
          </a:p>
          <a:p>
            <a:pPr marL="342900" lvl="2" indent="-342900" algn="just">
              <a:buFont typeface="Arial" panose="020B0604020202020204" pitchFamily="34" charset="0"/>
              <a:buChar char="•"/>
            </a:pPr>
            <a:r>
              <a:rPr lang="es-ES" dirty="0"/>
              <a:t>introducido por el Convenio del CE de 1959 para las solicitudes urgentes, ventaja - rapidez</a:t>
            </a:r>
          </a:p>
          <a:p>
            <a:pPr marL="342900" lvl="2" indent="-342900" algn="just">
              <a:buFont typeface="Arial" panose="020B0604020202020204" pitchFamily="34" charset="0"/>
              <a:buChar char="•"/>
            </a:pPr>
            <a:endParaRPr lang="es-ES" dirty="0"/>
          </a:p>
          <a:p>
            <a:pPr marL="342900" lvl="2" indent="-342900" algn="just">
              <a:buFont typeface="Wingdings" pitchFamily="2" charset="2"/>
              <a:buChar char="ü"/>
            </a:pPr>
            <a:r>
              <a:rPr lang="es-ES" b="1" dirty="0"/>
              <a:t>Comunicaciones rápidas</a:t>
            </a:r>
          </a:p>
          <a:p>
            <a:pPr marL="342900" lvl="2" indent="-342900" algn="just">
              <a:buFont typeface="Arial" panose="020B0604020202020204" pitchFamily="34" charset="0"/>
              <a:buChar char="•"/>
            </a:pPr>
            <a:r>
              <a:rPr lang="es-ES" dirty="0"/>
              <a:t>Los instrumentos de la UE, el CE y la ONU permiten la transmisión electrónica de las solicitudes</a:t>
            </a:r>
          </a:p>
          <a:p>
            <a:pPr marL="342900" lvl="2" indent="-342900" algn="just">
              <a:buFont typeface="Arial" panose="020B0604020202020204" pitchFamily="34" charset="0"/>
              <a:buChar char="•"/>
            </a:pPr>
            <a:r>
              <a:rPr lang="es-ES" dirty="0"/>
              <a:t>la ventaja es la rapidez, aunque se necesita un canal seguro</a:t>
            </a:r>
          </a:p>
          <a:p>
            <a:pPr marL="342900" lvl="2" indent="-342900" algn="just">
              <a:buFont typeface="Arial" panose="020B0604020202020204" pitchFamily="34" charset="0"/>
              <a:buChar char="•"/>
            </a:pPr>
            <a:r>
              <a:rPr lang="es-ES" dirty="0"/>
              <a:t>Los instrumentos de la ONU permiten presentar una solicitud oral siempre que se confirme inmediatamente por escrito  </a:t>
            </a:r>
          </a:p>
        </p:txBody>
      </p:sp>
    </p:spTree>
    <p:extLst>
      <p:ext uri="{BB962C8B-B14F-4D97-AF65-F5344CB8AC3E}">
        <p14:creationId xmlns:p14="http://schemas.microsoft.com/office/powerpoint/2010/main" val="36231668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Canales de comunicación</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3693319"/>
          </a:xfrm>
          <a:prstGeom prst="rect">
            <a:avLst/>
          </a:prstGeom>
        </p:spPr>
        <p:txBody>
          <a:bodyPr>
            <a:spAutoFit/>
          </a:bodyPr>
          <a:lstStyle/>
          <a:p>
            <a:pPr marL="342900" lvl="1" indent="-342900">
              <a:buFont typeface="Wingdings" panose="05000000000000000000" pitchFamily="2" charset="2"/>
              <a:buChar char="Ø"/>
            </a:pPr>
            <a:r>
              <a:rPr lang="es-ES" b="1" dirty="0"/>
              <a:t>Canales de asistencia jurídica mutua:</a:t>
            </a:r>
            <a:endParaRPr lang="es-ES" dirty="0"/>
          </a:p>
          <a:p>
            <a:pPr marL="342900" lvl="1" indent="-342900">
              <a:buFont typeface="Wingdings" panose="05000000000000000000" pitchFamily="2" charset="2"/>
              <a:buChar char="Ø"/>
            </a:pPr>
            <a:endParaRPr lang="es-ES" b="1" dirty="0"/>
          </a:p>
          <a:p>
            <a:pPr marL="342900" lvl="1" indent="-342900">
              <a:buFont typeface="Wingdings" panose="05000000000000000000" pitchFamily="2" charset="2"/>
              <a:buChar char="Ø"/>
            </a:pPr>
            <a:r>
              <a:rPr lang="es-ES" b="1" dirty="0"/>
              <a:t>Canales que apoyan el intercambio de información espontánea de la asistencia jurídica mutua:</a:t>
            </a:r>
          </a:p>
          <a:p>
            <a:pPr marL="0" lvl="2"/>
            <a:endParaRPr lang="es-ES" dirty="0"/>
          </a:p>
          <a:p>
            <a:pPr marL="342900" lvl="2" indent="-342900" algn="just">
              <a:buFont typeface="Arial" panose="020B0604020202020204" pitchFamily="34" charset="0"/>
              <a:buChar char="•"/>
            </a:pPr>
            <a:r>
              <a:rPr lang="es-ES" dirty="0"/>
              <a:t>Artículo 11 del 2º Protocolo Adicional al Convenio de 1959</a:t>
            </a:r>
          </a:p>
          <a:p>
            <a:pPr marL="342900" lvl="2" indent="-342900" algn="just">
              <a:buFont typeface="Arial" panose="020B0604020202020204" pitchFamily="34" charset="0"/>
              <a:buChar char="•"/>
            </a:pPr>
            <a:r>
              <a:rPr lang="es-ES" dirty="0"/>
              <a:t>Artículos 26 y 35 del Convenio sobre la Ciberdelincuencia del CE</a:t>
            </a:r>
          </a:p>
          <a:p>
            <a:pPr marL="342900" lvl="2" indent="-342900" algn="just">
              <a:buFont typeface="Arial" panose="020B0604020202020204" pitchFamily="34" charset="0"/>
              <a:buChar char="•"/>
            </a:pPr>
            <a:r>
              <a:rPr lang="es-ES" dirty="0"/>
              <a:t>Diferentes redes 24/7</a:t>
            </a:r>
          </a:p>
          <a:p>
            <a:pPr marL="342900" lvl="2" indent="-342900" algn="just">
              <a:buFont typeface="Arial" panose="020B0604020202020204" pitchFamily="34" charset="0"/>
              <a:buChar char="•"/>
            </a:pPr>
            <a:r>
              <a:rPr lang="es-ES" dirty="0"/>
              <a:t>Cooperación operativa entre policías                                </a:t>
            </a:r>
          </a:p>
        </p:txBody>
      </p:sp>
      <p:sp>
        <p:nvSpPr>
          <p:cNvPr id="8" name="Rectangle 7">
            <a:extLst>
              <a:ext uri="{FF2B5EF4-FFF2-40B4-BE49-F238E27FC236}">
                <a16:creationId xmlns:a16="http://schemas.microsoft.com/office/drawing/2014/main" id="{6341669B-9096-8040-AECD-5681DBB477E7}"/>
              </a:ext>
            </a:extLst>
          </p:cNvPr>
          <p:cNvSpPr/>
          <p:nvPr/>
        </p:nvSpPr>
        <p:spPr>
          <a:xfrm>
            <a:off x="4693773" y="1151438"/>
            <a:ext cx="4328683" cy="5078313"/>
          </a:xfrm>
          <a:prstGeom prst="rect">
            <a:avLst/>
          </a:prstGeom>
        </p:spPr>
        <p:txBody>
          <a:bodyPr wrap="square">
            <a:spAutoFit/>
          </a:bodyPr>
          <a:lstStyle/>
          <a:p>
            <a:pPr marL="342900" lvl="1" indent="-342900" algn="just">
              <a:buFont typeface="Wingdings" pitchFamily="2" charset="2"/>
              <a:buChar char="ü"/>
            </a:pPr>
            <a:r>
              <a:rPr lang="es-ES" b="1" dirty="0"/>
              <a:t>Canales que apoyan el intercambio de mejores prácticas en materia de ciberdelincuencia y la obtención de pruebas electrónicas:</a:t>
            </a:r>
            <a:endParaRPr lang="es-ES" dirty="0"/>
          </a:p>
          <a:p>
            <a:pPr marL="342900" lvl="1" indent="-342900" algn="just">
              <a:buFont typeface="Wingdings" pitchFamily="2" charset="2"/>
              <a:buChar char="ü"/>
            </a:pPr>
            <a:endParaRPr lang="es-ES" dirty="0"/>
          </a:p>
          <a:p>
            <a:pPr marL="342900" lvl="1" indent="-342900" algn="just">
              <a:buFont typeface="Arial" panose="020B0604020202020204" pitchFamily="34" charset="0"/>
              <a:buChar char="•"/>
            </a:pPr>
            <a:r>
              <a:rPr lang="es-ES" dirty="0"/>
              <a:t>Red Judicial Europea sobre Ciberdelincuencia - RJEC (basada en Eurojust, pero sin limitarse a la UE)</a:t>
            </a:r>
          </a:p>
          <a:p>
            <a:pPr marL="342900" lvl="1" indent="-342900" algn="just">
              <a:buFont typeface="Arial" panose="020B0604020202020204" pitchFamily="34" charset="0"/>
              <a:buChar char="•"/>
            </a:pPr>
            <a:endParaRPr lang="es-ES" b="1" dirty="0"/>
          </a:p>
          <a:p>
            <a:pPr marL="342900" lvl="2" indent="-342900" algn="just">
              <a:buFont typeface="Arial" panose="020B0604020202020204" pitchFamily="34" charset="0"/>
              <a:buChar char="•"/>
            </a:pPr>
            <a:r>
              <a:rPr lang="es-ES" dirty="0"/>
              <a:t>Red Mundial de Fiscales contra la Delincuencia Electrónica (basada en la Asociación Internacional de Fiscales)</a:t>
            </a:r>
          </a:p>
          <a:p>
            <a:pPr marL="342900" lvl="2" indent="-342900" algn="just">
              <a:buFont typeface="Arial" panose="020B0604020202020204" pitchFamily="34" charset="0"/>
              <a:buChar char="•"/>
            </a:pPr>
            <a:endParaRPr lang="es-ES" dirty="0"/>
          </a:p>
          <a:p>
            <a:pPr marL="342900" lvl="2" indent="-342900" algn="just">
              <a:buFont typeface="Wingdings" pitchFamily="2" charset="2"/>
              <a:buChar char="ü"/>
            </a:pPr>
            <a:r>
              <a:rPr lang="es-ES" b="1" dirty="0"/>
              <a:t>Otros canales</a:t>
            </a:r>
            <a:r>
              <a:rPr lang="es-ES" dirty="0"/>
              <a:t>:</a:t>
            </a:r>
          </a:p>
          <a:p>
            <a:pPr marL="342900" lvl="2" indent="-342900" algn="just">
              <a:buFont typeface="Arial" panose="020B0604020202020204" pitchFamily="34" charset="0"/>
              <a:buChar char="•"/>
            </a:pPr>
            <a:r>
              <a:rPr lang="es-ES" dirty="0"/>
              <a:t>Equipos conjuntos de investigación</a:t>
            </a:r>
          </a:p>
        </p:txBody>
      </p:sp>
    </p:spTree>
    <p:extLst>
      <p:ext uri="{BB962C8B-B14F-4D97-AF65-F5344CB8AC3E}">
        <p14:creationId xmlns:p14="http://schemas.microsoft.com/office/powerpoint/2010/main" val="11752000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defRPr/>
            </a:pPr>
            <a:r>
              <a:rPr lang="es-ES" sz="3200" b="1" dirty="0"/>
              <a:t>Canales de comunicación </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37600847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endParaRPr lang="es-ES" sz="3200" b="1" dirty="0">
              <a:solidFill>
                <a:schemeClr val="bg1"/>
              </a:solidFill>
            </a:endParaRPr>
          </a:p>
          <a:p>
            <a:pPr marL="0" indent="0" algn="r">
              <a:buFont typeface="Arial" charset="0"/>
              <a:buNone/>
              <a:defRPr/>
            </a:pPr>
            <a:r>
              <a:rPr lang="es-ES" sz="2400" b="1" dirty="0">
                <a:solidFill>
                  <a:schemeClr val="bg1"/>
                </a:solidFill>
              </a:rPr>
              <a:t>Procedimientos y práctica en materia de asistencia jurídica mutua</a:t>
            </a:r>
            <a:endParaRPr lang="es-ES" sz="24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70567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496437"/>
            <a:ext cx="8525021" cy="1865126"/>
          </a:xfrm>
          <a:prstGeom prst="rect">
            <a:avLst/>
          </a:prstGeom>
        </p:spPr>
        <p:txBody>
          <a:bodyPr wrap="square">
            <a:spAutoFit/>
          </a:bodyPr>
          <a:lstStyle/>
          <a:p>
            <a:pPr algn="ctr" eaLnBrk="1" hangingPunct="1">
              <a:lnSpc>
                <a:spcPct val="80000"/>
              </a:lnSpc>
            </a:pPr>
            <a:r>
              <a:rPr lang="es-ES" sz="3200" b="1" dirty="0"/>
              <a:t>Parte 2</a:t>
            </a:r>
          </a:p>
          <a:p>
            <a:pPr algn="ctr" eaLnBrk="1" hangingPunct="1">
              <a:lnSpc>
                <a:spcPct val="80000"/>
              </a:lnSpc>
            </a:pPr>
            <a:endParaRPr lang="es-ES" sz="3200" b="1" dirty="0">
              <a:ea typeface="ＭＳ Ｐゴシック" charset="0"/>
            </a:endParaRPr>
          </a:p>
          <a:p>
            <a:pPr algn="ctr" eaLnBrk="1" hangingPunct="1"/>
            <a:r>
              <a:rPr lang="es-ES" sz="3200" b="1" dirty="0"/>
              <a:t>Requisitos y consideraciones jurídicos de la asistencia jurídica mutua</a:t>
            </a:r>
          </a:p>
        </p:txBody>
      </p:sp>
    </p:spTree>
    <p:extLst>
      <p:ext uri="{BB962C8B-B14F-4D97-AF65-F5344CB8AC3E}">
        <p14:creationId xmlns:p14="http://schemas.microsoft.com/office/powerpoint/2010/main" val="41676915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Requisitos jurídicos</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799825"/>
            <a:ext cx="4572000" cy="5078313"/>
          </a:xfrm>
          <a:prstGeom prst="rect">
            <a:avLst/>
          </a:prstGeom>
        </p:spPr>
        <p:txBody>
          <a:bodyPr>
            <a:spAutoFit/>
          </a:bodyPr>
          <a:lstStyle/>
          <a:p>
            <a:pPr marL="0" lvl="1" indent="-342900" algn="just">
              <a:buFont typeface="Wingdings" pitchFamily="2" charset="2"/>
              <a:buChar char="Ø"/>
            </a:pPr>
            <a:r>
              <a:rPr lang="es-ES" b="1" dirty="0"/>
              <a:t>Formato de la solicitud</a:t>
            </a:r>
            <a:r>
              <a:rPr lang="es-ES" dirty="0"/>
              <a:t>:</a:t>
            </a:r>
          </a:p>
          <a:p>
            <a:pPr marL="0" lvl="1" indent="-342900" algn="just">
              <a:buFont typeface="Wingdings" pitchFamily="2" charset="2"/>
              <a:buChar char="Ø"/>
            </a:pPr>
            <a:endParaRPr lang="es-ES" i="1" dirty="0"/>
          </a:p>
          <a:p>
            <a:pPr marL="342900" lvl="1" indent="-342900" algn="just">
              <a:buFont typeface="Wingdings" pitchFamily="2" charset="2"/>
              <a:buChar char="ü"/>
            </a:pPr>
            <a:r>
              <a:rPr lang="es-ES" i="1" dirty="0"/>
              <a:t>La solicitud de asistencia jurídica mutua es un mandato otorgado por un Estado a otro para que lleve a cabo determinadas investigaciones y/u otras acciones judiciales en su nombre</a:t>
            </a:r>
          </a:p>
          <a:p>
            <a:pPr marL="342900" lvl="1" indent="-342900" algn="just">
              <a:buFont typeface="Arial" panose="020B0604020202020204" pitchFamily="34" charset="0"/>
              <a:buChar char="•"/>
            </a:pPr>
            <a:r>
              <a:rPr lang="es-ES" dirty="0"/>
              <a:t>consenso entre los instrumentos examinados en la Parte 1 (CE, UE, ONU) en cuanto a la necesidad de presentar por escrito una solicitud de asistencia jurídica mutua</a:t>
            </a:r>
          </a:p>
          <a:p>
            <a:pPr marL="342900" lvl="1" indent="-342900" algn="just">
              <a:buFont typeface="Arial" panose="020B0604020202020204" pitchFamily="34" charset="0"/>
              <a:buChar char="•"/>
            </a:pPr>
            <a:r>
              <a:rPr lang="es-ES" dirty="0"/>
              <a:t>ampliado en los instrumentos de la UE y en el artículo 4 (9) del 2º Protocolo del CE, Convenio de 1959, </a:t>
            </a:r>
            <a:r>
              <a:rPr lang="es-ES" b="1" dirty="0"/>
              <a:t>para incluir las solicitudes realizadas por cualquier medio de producción de un registro escrito</a:t>
            </a:r>
            <a:endParaRPr lang="es-ES" dirty="0"/>
          </a:p>
        </p:txBody>
      </p:sp>
      <p:sp>
        <p:nvSpPr>
          <p:cNvPr id="8" name="Rectangle 7">
            <a:extLst>
              <a:ext uri="{FF2B5EF4-FFF2-40B4-BE49-F238E27FC236}">
                <a16:creationId xmlns:a16="http://schemas.microsoft.com/office/drawing/2014/main" id="{6341669B-9096-8040-AECD-5681DBB477E7}"/>
              </a:ext>
            </a:extLst>
          </p:cNvPr>
          <p:cNvSpPr/>
          <p:nvPr/>
        </p:nvSpPr>
        <p:spPr>
          <a:xfrm>
            <a:off x="4716601" y="1504013"/>
            <a:ext cx="4343750" cy="4247317"/>
          </a:xfrm>
          <a:prstGeom prst="rect">
            <a:avLst/>
          </a:prstGeom>
        </p:spPr>
        <p:txBody>
          <a:bodyPr wrap="square">
            <a:spAutoFit/>
          </a:bodyPr>
          <a:lstStyle/>
          <a:p>
            <a:pPr marL="342900" lvl="3" indent="-342900" algn="just">
              <a:buFont typeface="Arial" panose="020B0604020202020204" pitchFamily="34" charset="0"/>
              <a:buChar char="•"/>
            </a:pPr>
            <a:r>
              <a:rPr lang="es-ES" dirty="0"/>
              <a:t>excepcionalmente, las solicitudes de asistencia jurídica mutua (por ejemplo, la Convención de Palermo y la Convención contra la Corrupción) pueden hacerse oralmente siempre que la solicitud se confirme por escrito</a:t>
            </a:r>
          </a:p>
          <a:p>
            <a:pPr marL="342900" lvl="3" indent="-342900" algn="just">
              <a:buFont typeface="Arial" panose="020B0604020202020204" pitchFamily="34" charset="0"/>
              <a:buChar char="•"/>
            </a:pPr>
            <a:r>
              <a:rPr lang="es-ES" dirty="0"/>
              <a:t>no hay un formulario estándar para la solicitud de asistencia jurídica mutua, aunque los instrumentos se apoyan en diversas herramientas electrónicas</a:t>
            </a:r>
          </a:p>
          <a:p>
            <a:pPr marL="342900" lvl="3" indent="-342900" algn="just">
              <a:buFont typeface="Arial" panose="020B0604020202020204" pitchFamily="34" charset="0"/>
              <a:buChar char="•"/>
            </a:pPr>
            <a:r>
              <a:rPr lang="es-ES" dirty="0"/>
              <a:t>también pueden estar disponibles las orientaciones nacionales emitidas por las autoridades centrales.</a:t>
            </a:r>
          </a:p>
        </p:txBody>
      </p:sp>
    </p:spTree>
    <p:extLst>
      <p:ext uri="{BB962C8B-B14F-4D97-AF65-F5344CB8AC3E}">
        <p14:creationId xmlns:p14="http://schemas.microsoft.com/office/powerpoint/2010/main" val="6762008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Requisitos jurídicos</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989546"/>
            <a:ext cx="4572000" cy="4124206"/>
          </a:xfrm>
          <a:prstGeom prst="rect">
            <a:avLst/>
          </a:prstGeom>
        </p:spPr>
        <p:txBody>
          <a:bodyPr>
            <a:spAutoFit/>
          </a:bodyPr>
          <a:lstStyle/>
          <a:p>
            <a:pPr marL="0" lvl="1" indent="-342900">
              <a:buFont typeface="Wingdings" pitchFamily="2" charset="2"/>
              <a:buChar char="Ø"/>
            </a:pPr>
            <a:r>
              <a:rPr lang="es-ES" sz="2000" b="1" dirty="0"/>
              <a:t>Contenido de la solicitud</a:t>
            </a:r>
            <a:r>
              <a:rPr lang="es-ES" sz="2000" dirty="0"/>
              <a:t>:</a:t>
            </a:r>
          </a:p>
          <a:p>
            <a:pPr marL="0" lvl="1" indent="-342900">
              <a:buFont typeface="Wingdings" pitchFamily="2" charset="2"/>
              <a:buChar char="Ø"/>
            </a:pPr>
            <a:endParaRPr lang="es-ES" sz="2000" dirty="0"/>
          </a:p>
          <a:p>
            <a:pPr marL="0" lvl="1" indent="-342900">
              <a:buFont typeface="Wingdings" pitchFamily="2" charset="2"/>
              <a:buChar char="ü"/>
            </a:pPr>
            <a:r>
              <a:rPr lang="es-ES" sz="2000" b="1" dirty="0"/>
              <a:t>Información básica</a:t>
            </a:r>
            <a:r>
              <a:rPr lang="es-ES" sz="2000" dirty="0"/>
              <a:t> que debe incluirse:</a:t>
            </a:r>
          </a:p>
          <a:p>
            <a:pPr marL="0" lvl="1" indent="-342900">
              <a:buFont typeface="Wingdings" pitchFamily="2" charset="2"/>
              <a:buChar char="ü"/>
            </a:pPr>
            <a:endParaRPr lang="es-ES" sz="2000" dirty="0"/>
          </a:p>
          <a:p>
            <a:pPr marL="342900" lvl="1" indent="-342900">
              <a:buFont typeface="Arial" panose="020B0604020202020204" pitchFamily="34" charset="0"/>
              <a:buChar char="•"/>
            </a:pPr>
            <a:r>
              <a:rPr lang="es-ES" sz="2000" dirty="0"/>
              <a:t>la autoridad que realiza la solicitud</a:t>
            </a:r>
          </a:p>
          <a:p>
            <a:pPr marL="342900" lvl="1" indent="-342900">
              <a:buFont typeface="Arial" panose="020B0604020202020204" pitchFamily="34" charset="0"/>
              <a:buChar char="•"/>
            </a:pPr>
            <a:r>
              <a:rPr lang="es-ES" sz="2000" dirty="0"/>
              <a:t>fundamentos jurídicos de la solicitud</a:t>
            </a:r>
          </a:p>
          <a:p>
            <a:pPr marL="342900" lvl="1" indent="-342900">
              <a:buFont typeface="Arial" panose="020B0604020202020204" pitchFamily="34" charset="0"/>
              <a:buChar char="•"/>
            </a:pPr>
            <a:r>
              <a:rPr lang="es-ES" sz="2000" dirty="0"/>
              <a:t>el objeto y el motivo de la solicitud</a:t>
            </a:r>
          </a:p>
          <a:p>
            <a:pPr marL="342900" lvl="1" indent="-342900">
              <a:buFont typeface="Arial" panose="020B0604020202020204" pitchFamily="34" charset="0"/>
              <a:buChar char="•"/>
            </a:pPr>
            <a:r>
              <a:rPr lang="es-ES" sz="2000" dirty="0"/>
              <a:t>identidad y nacionalidad del interesado</a:t>
            </a:r>
          </a:p>
          <a:p>
            <a:pPr marL="342900" lvl="1" indent="-342900">
              <a:buFont typeface="Arial" panose="020B0604020202020204" pitchFamily="34" charset="0"/>
              <a:buChar char="•"/>
            </a:pPr>
            <a:r>
              <a:rPr lang="es-ES" sz="2000" dirty="0"/>
              <a:t>un resumen de los hechos</a:t>
            </a:r>
          </a:p>
          <a:p>
            <a:pPr marL="0" lvl="1" indent="-342900">
              <a:buFont typeface="Wingdings" pitchFamily="2" charset="2"/>
              <a:buChar char="Ø"/>
            </a:pPr>
            <a:endParaRPr lang="es-ES" sz="2200" dirty="0"/>
          </a:p>
        </p:txBody>
      </p:sp>
      <p:sp>
        <p:nvSpPr>
          <p:cNvPr id="5" name="Rectangle 4">
            <a:extLst>
              <a:ext uri="{FF2B5EF4-FFF2-40B4-BE49-F238E27FC236}">
                <a16:creationId xmlns:a16="http://schemas.microsoft.com/office/drawing/2014/main" id="{E02DD4E3-8786-B44C-A1D2-25F542548DE1}"/>
              </a:ext>
            </a:extLst>
          </p:cNvPr>
          <p:cNvSpPr/>
          <p:nvPr/>
        </p:nvSpPr>
        <p:spPr>
          <a:xfrm>
            <a:off x="4616261" y="1646210"/>
            <a:ext cx="4572000" cy="4739759"/>
          </a:xfrm>
          <a:prstGeom prst="rect">
            <a:avLst/>
          </a:prstGeom>
        </p:spPr>
        <p:txBody>
          <a:bodyPr>
            <a:spAutoFit/>
          </a:bodyPr>
          <a:lstStyle/>
          <a:p>
            <a:pPr marL="342900" lvl="1" indent="-342900">
              <a:buFont typeface="Wingdings" pitchFamily="2" charset="2"/>
              <a:buChar char="ü"/>
            </a:pPr>
            <a:r>
              <a:rPr lang="es-ES" sz="2000" dirty="0"/>
              <a:t>Es posible que se requiera </a:t>
            </a:r>
            <a:r>
              <a:rPr lang="es-ES" sz="2000" b="1" dirty="0"/>
              <a:t>información adicional</a:t>
            </a:r>
            <a:r>
              <a:rPr lang="es-ES" sz="2000" dirty="0"/>
              <a:t>:</a:t>
            </a:r>
          </a:p>
          <a:p>
            <a:pPr marL="342900" lvl="1" indent="-342900">
              <a:buFont typeface="Wingdings" pitchFamily="2" charset="2"/>
              <a:buChar char="ü"/>
            </a:pPr>
            <a:endParaRPr lang="es-ES" sz="2000" dirty="0"/>
          </a:p>
          <a:p>
            <a:pPr marL="342900" lvl="1" indent="-342900">
              <a:buFont typeface="Arial" panose="020B0604020202020204" pitchFamily="34" charset="0"/>
              <a:buChar char="•"/>
            </a:pPr>
            <a:r>
              <a:rPr lang="es-ES" sz="2000" dirty="0"/>
              <a:t>en lo que respecta a las pruebas electrónicas, es necesario ser muy específico en cuanto a los períodos de tiempo de interés</a:t>
            </a:r>
          </a:p>
          <a:p>
            <a:pPr marL="342900" lvl="1" indent="-342900">
              <a:buFont typeface="Arial" panose="020B0604020202020204" pitchFamily="34" charset="0"/>
              <a:buChar char="•"/>
            </a:pPr>
            <a:r>
              <a:rPr lang="es-ES" sz="2000" dirty="0"/>
              <a:t>categorías de datos necesarios, por ejemplo, abonado, tráfico y contenido,</a:t>
            </a:r>
          </a:p>
          <a:p>
            <a:pPr marL="342900" lvl="1" indent="-342900">
              <a:buFont typeface="Arial" panose="020B0604020202020204" pitchFamily="34" charset="0"/>
              <a:buChar char="•"/>
            </a:pPr>
            <a:r>
              <a:rPr lang="es-ES" sz="2000" dirty="0"/>
              <a:t>la dirección y el teléfono del domicilio, así como el correo electrónico y los datos del usuario, entre otros.</a:t>
            </a:r>
          </a:p>
          <a:p>
            <a:pPr marL="342900" lvl="1" indent="-342900">
              <a:buFont typeface="Arial" panose="020B0604020202020204" pitchFamily="34" charset="0"/>
              <a:buChar char="•"/>
            </a:pPr>
            <a:endParaRPr lang="es-ES" sz="2200" dirty="0"/>
          </a:p>
        </p:txBody>
      </p:sp>
    </p:spTree>
    <p:extLst>
      <p:ext uri="{BB962C8B-B14F-4D97-AF65-F5344CB8AC3E}">
        <p14:creationId xmlns:p14="http://schemas.microsoft.com/office/powerpoint/2010/main" val="38125835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Programa</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09522" y="1040990"/>
            <a:ext cx="4933714" cy="5170646"/>
          </a:xfrm>
          <a:prstGeom prst="rect">
            <a:avLst/>
          </a:prstGeom>
        </p:spPr>
        <p:txBody>
          <a:bodyPr wrap="square">
            <a:spAutoFit/>
          </a:bodyPr>
          <a:lstStyle/>
          <a:p>
            <a:pPr marL="342900" indent="-342900" eaLnBrk="1" hangingPunct="1">
              <a:buFont typeface="Wingdings" pitchFamily="2" charset="2"/>
              <a:buChar char="Ø"/>
            </a:pPr>
            <a:r>
              <a:rPr lang="es-ES" sz="2200" b="1" dirty="0"/>
              <a:t>Parte 1</a:t>
            </a:r>
          </a:p>
          <a:p>
            <a:pPr marL="342900" indent="-342900" eaLnBrk="1" hangingPunct="1">
              <a:buFont typeface="Wingdings" pitchFamily="2" charset="2"/>
              <a:buChar char="ü"/>
            </a:pPr>
            <a:r>
              <a:rPr lang="es-ES" sz="2200" i="1" dirty="0"/>
              <a:t>Instrumentos de cooperación, normas y canales de comunicación</a:t>
            </a:r>
          </a:p>
          <a:p>
            <a:pPr marL="0" indent="0" eaLnBrk="1" hangingPunct="1">
              <a:buNone/>
            </a:pPr>
            <a:endParaRPr lang="es-ES" sz="2200" dirty="0"/>
          </a:p>
          <a:p>
            <a:pPr marL="342900" indent="-342900" eaLnBrk="1" hangingPunct="1">
              <a:buFont typeface="Wingdings" pitchFamily="2" charset="2"/>
              <a:buChar char="Ø"/>
            </a:pPr>
            <a:r>
              <a:rPr lang="es-ES" sz="2200" b="1" dirty="0"/>
              <a:t>Parte 2</a:t>
            </a:r>
          </a:p>
          <a:p>
            <a:pPr marL="342900" indent="-342900" eaLnBrk="1" hangingPunct="1">
              <a:buFont typeface="Wingdings" pitchFamily="2" charset="2"/>
              <a:buChar char="ü"/>
            </a:pPr>
            <a:r>
              <a:rPr lang="es-ES" sz="2200" i="1" dirty="0"/>
              <a:t>Requisitos y consideraciones jurídicos de la asistencia jurídica mutua</a:t>
            </a:r>
          </a:p>
          <a:p>
            <a:pPr marL="0" indent="0" eaLnBrk="1" hangingPunct="1">
              <a:buNone/>
            </a:pPr>
            <a:endParaRPr lang="es-ES" sz="2200" dirty="0"/>
          </a:p>
          <a:p>
            <a:pPr marL="342900" indent="-342900" eaLnBrk="1" hangingPunct="1">
              <a:buFont typeface="Wingdings" pitchFamily="2" charset="2"/>
              <a:buChar char="Ø"/>
            </a:pPr>
            <a:r>
              <a:rPr lang="es-ES" sz="2200" b="1" dirty="0"/>
              <a:t>Parte 3</a:t>
            </a:r>
          </a:p>
          <a:p>
            <a:pPr marL="342900" indent="-342900">
              <a:buFont typeface="Wingdings" pitchFamily="2" charset="2"/>
              <a:buChar char="ü"/>
            </a:pPr>
            <a:r>
              <a:rPr lang="es-ES" sz="2200" i="1" dirty="0"/>
              <a:t>Evaluación del Consejo de Europa sobre la asistencia jurídica mutua y otras disposiciones, recomendaciones y herramientas de apoyo existentes</a:t>
            </a:r>
          </a:p>
        </p:txBody>
      </p:sp>
      <p:sp>
        <p:nvSpPr>
          <p:cNvPr id="6" name="Rectangle 5">
            <a:extLst>
              <a:ext uri="{FF2B5EF4-FFF2-40B4-BE49-F238E27FC236}">
                <a16:creationId xmlns:a16="http://schemas.microsoft.com/office/drawing/2014/main" id="{EA3FFC4F-A0C7-6241-A6A3-D4D1CB58E595}"/>
              </a:ext>
            </a:extLst>
          </p:cNvPr>
          <p:cNvSpPr/>
          <p:nvPr/>
        </p:nvSpPr>
        <p:spPr>
          <a:xfrm>
            <a:off x="5143236" y="1040990"/>
            <a:ext cx="4572000" cy="1107996"/>
          </a:xfrm>
          <a:prstGeom prst="rect">
            <a:avLst/>
          </a:prstGeom>
        </p:spPr>
        <p:txBody>
          <a:bodyPr>
            <a:spAutoFit/>
          </a:bodyPr>
          <a:lstStyle/>
          <a:p>
            <a:pPr marL="342900" indent="-342900" eaLnBrk="1" hangingPunct="1">
              <a:buFont typeface="Wingdings" pitchFamily="2" charset="2"/>
              <a:buChar char="Ø"/>
            </a:pPr>
            <a:r>
              <a:rPr lang="es-ES" sz="2200" b="1" dirty="0"/>
              <a:t>Parte 4</a:t>
            </a:r>
          </a:p>
          <a:p>
            <a:pPr marL="342900" indent="-342900">
              <a:buFont typeface="Wingdings" pitchFamily="2" charset="2"/>
              <a:buChar char="ü"/>
            </a:pPr>
            <a:r>
              <a:rPr lang="es-ES" sz="2200" i="1" dirty="0"/>
              <a:t>Resumen</a:t>
            </a:r>
            <a:endParaRPr lang="es-ES" sz="2200" b="1" i="1" dirty="0"/>
          </a:p>
          <a:p>
            <a:pPr marL="0" indent="0" eaLnBrk="1" hangingPunct="1">
              <a:buNone/>
            </a:pPr>
            <a:endParaRPr lang="es-ES" sz="2200" dirty="0"/>
          </a:p>
        </p:txBody>
      </p:sp>
      <p:pic>
        <p:nvPicPr>
          <p:cNvPr id="8" name="Picture 7" descr="A picture containing keyboard&#10;&#10;Description automatically generated">
            <a:extLst>
              <a:ext uri="{FF2B5EF4-FFF2-40B4-BE49-F238E27FC236}">
                <a16:creationId xmlns:a16="http://schemas.microsoft.com/office/drawing/2014/main" id="{47367828-860C-43AF-B9C2-F107C1AD29F9}"/>
              </a:ext>
            </a:extLst>
          </p:cNvPr>
          <p:cNvPicPr>
            <a:picLocks noChangeAspect="1"/>
          </p:cNvPicPr>
          <p:nvPr/>
        </p:nvPicPr>
        <p:blipFill>
          <a:blip r:embed="rId4"/>
          <a:stretch>
            <a:fillRect/>
          </a:stretch>
        </p:blipFill>
        <p:spPr>
          <a:xfrm>
            <a:off x="5143236" y="2882043"/>
            <a:ext cx="3368933" cy="2241872"/>
          </a:xfrm>
          <a:prstGeom prst="rect">
            <a:avLst/>
          </a:prstGeom>
        </p:spPr>
      </p:pic>
    </p:spTree>
    <p:extLst>
      <p:ext uri="{BB962C8B-B14F-4D97-AF65-F5344CB8AC3E}">
        <p14:creationId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Requisitos jurídicos</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376003" cy="5078313"/>
          </a:xfrm>
          <a:prstGeom prst="rect">
            <a:avLst/>
          </a:prstGeom>
        </p:spPr>
        <p:txBody>
          <a:bodyPr wrap="square">
            <a:spAutoFit/>
          </a:bodyPr>
          <a:lstStyle/>
          <a:p>
            <a:pPr marL="0" lvl="1" indent="-342900">
              <a:buFont typeface="Wingdings" pitchFamily="2" charset="2"/>
              <a:buChar char="Ø"/>
            </a:pPr>
            <a:r>
              <a:rPr lang="es-ES" b="1" dirty="0"/>
              <a:t>Aplicación del derecho interno:</a:t>
            </a:r>
          </a:p>
          <a:p>
            <a:pPr marL="0" lvl="1" indent="-342900">
              <a:buFont typeface="Wingdings" pitchFamily="2" charset="2"/>
              <a:buChar char="ü"/>
            </a:pPr>
            <a:endParaRPr lang="es-ES" dirty="0"/>
          </a:p>
          <a:p>
            <a:pPr marL="342900" lvl="1" indent="-342900" algn="just">
              <a:buFont typeface="Wingdings" panose="05000000000000000000" pitchFamily="2" charset="2"/>
              <a:buChar char="ü"/>
            </a:pPr>
            <a:r>
              <a:rPr lang="es-ES" i="1" dirty="0"/>
              <a:t>Las solicitudes de asistencia jurídica mutua deben ejecutarse de acuerdo con la legislación de la parte requerida</a:t>
            </a:r>
          </a:p>
          <a:p>
            <a:pPr marL="342900" lvl="1" indent="-342900" algn="just">
              <a:buFont typeface="Arial" panose="020B0604020202020204" pitchFamily="34" charset="0"/>
              <a:buChar char="•"/>
            </a:pPr>
            <a:r>
              <a:rPr lang="es-ES" dirty="0"/>
              <a:t>El </a:t>
            </a:r>
            <a:r>
              <a:rPr lang="es-ES" b="1" dirty="0"/>
              <a:t>Convenio sobre la Ciberdelincuencia</a:t>
            </a:r>
            <a:r>
              <a:rPr lang="es-ES" dirty="0"/>
              <a:t> exige a todas las partes que promulguen las mismas medidas procesales en el derecho interno (A 29 - 35) - puede aplicarse la doble tipificación penal,</a:t>
            </a:r>
          </a:p>
          <a:p>
            <a:pPr marL="342900" lvl="1" indent="-342900" algn="just">
              <a:buFont typeface="Arial" panose="020B0604020202020204" pitchFamily="34" charset="0"/>
              <a:buChar char="•"/>
            </a:pPr>
            <a:r>
              <a:rPr lang="es-ES" b="1" dirty="0"/>
              <a:t>las medidas estarán sujetas</a:t>
            </a:r>
            <a:r>
              <a:rPr lang="es-ES" dirty="0"/>
              <a:t> a los requisitos jurídicos nacionales </a:t>
            </a:r>
          </a:p>
          <a:p>
            <a:pPr marL="342900" lvl="1" indent="-342900" algn="just">
              <a:buFont typeface="Arial" panose="020B0604020202020204" pitchFamily="34" charset="0"/>
              <a:buChar char="•"/>
            </a:pPr>
            <a:r>
              <a:rPr lang="es-ES" b="1" dirty="0"/>
              <a:t>cualquier requisito procesal o formal</a:t>
            </a:r>
            <a:r>
              <a:rPr lang="es-ES" dirty="0"/>
              <a:t> para la admisibilidad de las pruebas debe mencionarse en la solicitud </a:t>
            </a:r>
          </a:p>
        </p:txBody>
      </p:sp>
      <p:sp>
        <p:nvSpPr>
          <p:cNvPr id="5" name="Rectangle 4">
            <a:extLst>
              <a:ext uri="{FF2B5EF4-FFF2-40B4-BE49-F238E27FC236}">
                <a16:creationId xmlns:a16="http://schemas.microsoft.com/office/drawing/2014/main" id="{E02DD4E3-8786-B44C-A1D2-25F542548DE1}"/>
              </a:ext>
            </a:extLst>
          </p:cNvPr>
          <p:cNvSpPr/>
          <p:nvPr/>
        </p:nvSpPr>
        <p:spPr>
          <a:xfrm>
            <a:off x="4646454" y="894204"/>
            <a:ext cx="4376002" cy="5509200"/>
          </a:xfrm>
          <a:prstGeom prst="rect">
            <a:avLst/>
          </a:prstGeom>
        </p:spPr>
        <p:txBody>
          <a:bodyPr wrap="square">
            <a:spAutoFit/>
          </a:bodyPr>
          <a:lstStyle/>
          <a:p>
            <a:pPr marL="342900" lvl="2" indent="-342900" algn="just">
              <a:buFont typeface="Arial" panose="020B0604020202020204" pitchFamily="34" charset="0"/>
              <a:buChar char="•"/>
            </a:pPr>
            <a:r>
              <a:rPr lang="es-ES" b="1" dirty="0"/>
              <a:t>no se debe dar por sentado</a:t>
            </a:r>
            <a:r>
              <a:rPr lang="es-ES" dirty="0"/>
              <a:t> que los requisitos jurídicos nacionales de otros países son iguales o similares a los propios</a:t>
            </a:r>
          </a:p>
          <a:p>
            <a:pPr marL="342900" lvl="2" indent="-342900" algn="just">
              <a:buFont typeface="Arial" panose="020B0604020202020204" pitchFamily="34" charset="0"/>
              <a:buChar char="•"/>
            </a:pPr>
            <a:r>
              <a:rPr lang="es-ES" b="1" dirty="0"/>
              <a:t>por lo general, cuanto más intrusiva</a:t>
            </a:r>
            <a:r>
              <a:rPr lang="es-ES" dirty="0"/>
              <a:t> sea la medida solicitada, mayor será la justificación que deberá aportar al Estado requerido</a:t>
            </a:r>
          </a:p>
          <a:p>
            <a:pPr marL="342900" lvl="2" indent="-342900" algn="just">
              <a:buFont typeface="Arial" panose="020B0604020202020204" pitchFamily="34" charset="0"/>
              <a:buChar char="•"/>
            </a:pPr>
            <a:r>
              <a:rPr lang="es-ES" b="1" dirty="0"/>
              <a:t>se debe tener en</a:t>
            </a:r>
            <a:r>
              <a:rPr lang="es-ES" dirty="0"/>
              <a:t> cuenta que las autoridades competentes del Estado requerido deberán disponer de información suficiente para satisfacer el derecho interno aplicable a la obtención de una orden de presentación o de registro</a:t>
            </a:r>
          </a:p>
        </p:txBody>
      </p:sp>
    </p:spTree>
    <p:extLst>
      <p:ext uri="{BB962C8B-B14F-4D97-AF65-F5344CB8AC3E}">
        <p14:creationId xmlns:p14="http://schemas.microsoft.com/office/powerpoint/2010/main" val="756757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Requisitos jurídicos</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graphicFrame>
        <p:nvGraphicFramePr>
          <p:cNvPr id="6" name="Diagram 5">
            <a:extLst>
              <a:ext uri="{FF2B5EF4-FFF2-40B4-BE49-F238E27FC236}">
                <a16:creationId xmlns:a16="http://schemas.microsoft.com/office/drawing/2014/main" id="{90B515B2-3871-4A0C-AB20-35DB89A586CE}"/>
              </a:ext>
            </a:extLst>
          </p:cNvPr>
          <p:cNvGraphicFramePr/>
          <p:nvPr>
            <p:extLst>
              <p:ext uri="{D42A27DB-BD31-4B8C-83A1-F6EECF244321}">
                <p14:modId xmlns:p14="http://schemas.microsoft.com/office/powerpoint/2010/main" val="1371024375"/>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1480004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Requisitos jurídicos</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572000" cy="5632311"/>
          </a:xfrm>
          <a:prstGeom prst="rect">
            <a:avLst/>
          </a:prstGeom>
        </p:spPr>
        <p:txBody>
          <a:bodyPr>
            <a:spAutoFit/>
          </a:bodyPr>
          <a:lstStyle/>
          <a:p>
            <a:pPr marL="0" lvl="1" indent="-342900">
              <a:buFont typeface="Wingdings" pitchFamily="2" charset="2"/>
              <a:buChar char="Ø"/>
            </a:pPr>
            <a:r>
              <a:rPr lang="es-ES" b="1"/>
              <a:t>Aplicación del derecho interno:</a:t>
            </a:r>
          </a:p>
          <a:p>
            <a:pPr marL="0" lvl="1" indent="-342900">
              <a:buFont typeface="Wingdings" pitchFamily="2" charset="2"/>
              <a:buChar char="Ø"/>
            </a:pPr>
            <a:endParaRPr lang="es-ES" sz="2200" dirty="0"/>
          </a:p>
          <a:p>
            <a:pPr marL="342900" lvl="1" indent="-342900">
              <a:buFont typeface="Wingdings" pitchFamily="2" charset="2"/>
              <a:buChar char="ü"/>
            </a:pPr>
            <a:r>
              <a:rPr lang="es-ES" sz="2200" i="1" dirty="0"/>
              <a:t>Órdenes de presentación</a:t>
            </a:r>
            <a:r>
              <a:rPr lang="es-ES" sz="2200" dirty="0"/>
              <a:t>:                                                           </a:t>
            </a:r>
          </a:p>
          <a:p>
            <a:pPr marL="342900" lvl="1" indent="-342900">
              <a:buFont typeface="Arial" panose="020B0604020202020204" pitchFamily="34" charset="0"/>
              <a:buChar char="•"/>
            </a:pPr>
            <a:r>
              <a:rPr lang="es-ES" b="1"/>
              <a:t>se consideran menos intrusivas</a:t>
            </a:r>
            <a:r>
              <a:rPr lang="es-ES"/>
              <a:t> que las solicitudes de registro y confiscación</a:t>
            </a:r>
            <a:r>
              <a:rPr lang="es-ES" sz="2100" dirty="0"/>
              <a:t>                       </a:t>
            </a:r>
          </a:p>
          <a:p>
            <a:pPr marL="342900" lvl="1" indent="-342900">
              <a:buFont typeface="Arial" panose="020B0604020202020204" pitchFamily="34" charset="0"/>
              <a:buChar char="•"/>
            </a:pPr>
            <a:r>
              <a:rPr lang="es-ES" b="1"/>
              <a:t>normalmente se utilizan para obtener datos</a:t>
            </a:r>
            <a:r>
              <a:rPr lang="es-ES"/>
              <a:t> de los PSI o de las instituciones financieras</a:t>
            </a:r>
          </a:p>
          <a:p>
            <a:pPr marL="342900" lvl="1" indent="-342900">
              <a:buFont typeface="Arial" panose="020B0604020202020204" pitchFamily="34" charset="0"/>
              <a:buChar char="•"/>
            </a:pPr>
            <a:r>
              <a:rPr lang="es-ES" b="1"/>
              <a:t>tendrán que justificar las intrusiones</a:t>
            </a:r>
            <a:r>
              <a:rPr lang="es-ES"/>
              <a:t> en la intimidad basándose en consideraciones de derechos humanos y en las excepciones a la legislación sobre protección de datos</a:t>
            </a:r>
          </a:p>
          <a:p>
            <a:pPr marL="342900" lvl="1" indent="-342900">
              <a:buFont typeface="Arial" panose="020B0604020202020204" pitchFamily="34" charset="0"/>
              <a:buChar char="•"/>
            </a:pPr>
            <a:r>
              <a:rPr lang="es-ES" b="1"/>
              <a:t>la parte requirente deberá explicar en la solicitud</a:t>
            </a:r>
            <a:r>
              <a:rPr lang="es-ES"/>
              <a:t> por qué la información es necesaria para la investigación, qué se espera que muestre y cómo se utilizará</a:t>
            </a:r>
            <a:endParaRPr lang="es-ES" sz="2200" dirty="0"/>
          </a:p>
        </p:txBody>
      </p:sp>
      <p:pic>
        <p:nvPicPr>
          <p:cNvPr id="6" name="Picture 5" descr="A screenshot of a social media post&#10;&#10;Description automatically generated">
            <a:extLst>
              <a:ext uri="{FF2B5EF4-FFF2-40B4-BE49-F238E27FC236}">
                <a16:creationId xmlns:a16="http://schemas.microsoft.com/office/drawing/2014/main" id="{2394AB1D-B035-4F14-82CB-169D84927649}"/>
              </a:ext>
            </a:extLst>
          </p:cNvPr>
          <p:cNvPicPr>
            <a:picLocks noChangeAspect="1"/>
          </p:cNvPicPr>
          <p:nvPr/>
        </p:nvPicPr>
        <p:blipFill>
          <a:blip r:embed="rId4"/>
          <a:stretch>
            <a:fillRect/>
          </a:stretch>
        </p:blipFill>
        <p:spPr>
          <a:xfrm>
            <a:off x="5369805" y="1412695"/>
            <a:ext cx="3407643" cy="4813972"/>
          </a:xfrm>
          <a:prstGeom prst="rect">
            <a:avLst/>
          </a:prstGeom>
        </p:spPr>
      </p:pic>
    </p:spTree>
    <p:extLst>
      <p:ext uri="{BB962C8B-B14F-4D97-AF65-F5344CB8AC3E}">
        <p14:creationId xmlns:p14="http://schemas.microsoft.com/office/powerpoint/2010/main" val="34489131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23</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23</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Requisitos jurídicos</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572000" cy="5509200"/>
          </a:xfrm>
          <a:prstGeom prst="rect">
            <a:avLst/>
          </a:prstGeom>
        </p:spPr>
        <p:txBody>
          <a:bodyPr>
            <a:spAutoFit/>
          </a:bodyPr>
          <a:lstStyle/>
          <a:p>
            <a:pPr marL="0" lvl="1" indent="-342900">
              <a:buFont typeface="Wingdings" pitchFamily="2" charset="2"/>
              <a:buChar char="Ø"/>
            </a:pPr>
            <a:r>
              <a:rPr lang="es-ES" b="1" dirty="0"/>
              <a:t>Aplicación del derecho interno:</a:t>
            </a:r>
          </a:p>
          <a:p>
            <a:pPr marL="0" lvl="1"/>
            <a:endParaRPr lang="es-ES" sz="2200" dirty="0"/>
          </a:p>
          <a:p>
            <a:pPr marL="342900" lvl="1" indent="-342900">
              <a:buFont typeface="Wingdings" pitchFamily="2" charset="2"/>
              <a:buChar char="ü"/>
            </a:pPr>
            <a:r>
              <a:rPr lang="es-ES" sz="2200" i="1" dirty="0"/>
              <a:t>Registro y confiscación, consideraciones generales</a:t>
            </a:r>
            <a:r>
              <a:rPr lang="es-ES" sz="2200" dirty="0"/>
              <a:t>:</a:t>
            </a:r>
          </a:p>
          <a:p>
            <a:pPr marL="342900" lvl="1" indent="-342900">
              <a:buFont typeface="Arial" panose="020B0604020202020204" pitchFamily="34" charset="0"/>
              <a:buChar char="•"/>
            </a:pPr>
            <a:r>
              <a:rPr lang="es-ES" sz="2200" b="1" dirty="0"/>
              <a:t>se consideran muy intrusivos</a:t>
            </a:r>
          </a:p>
          <a:p>
            <a:pPr marL="342900" lvl="1" indent="-342900">
              <a:buFont typeface="Arial" panose="020B0604020202020204" pitchFamily="34" charset="0"/>
              <a:buChar char="•"/>
            </a:pPr>
            <a:r>
              <a:rPr lang="es-ES" b="1" dirty="0"/>
              <a:t>prevea proporcionar</a:t>
            </a:r>
            <a:r>
              <a:rPr lang="es-ES" dirty="0"/>
              <a:t> información detallada en su solicitud sobre el lugar que se va a registrar y su relación con el caso, así como el tipo de material que se espera recuperar y confiscar</a:t>
            </a:r>
          </a:p>
          <a:p>
            <a:pPr marL="342900" lvl="1" indent="-342900">
              <a:buFont typeface="Arial" panose="020B0604020202020204" pitchFamily="34" charset="0"/>
              <a:buChar char="•"/>
            </a:pPr>
            <a:r>
              <a:rPr lang="es-ES" b="1" dirty="0"/>
              <a:t>relevancia del material</a:t>
            </a:r>
            <a:r>
              <a:rPr lang="es-ES" dirty="0"/>
              <a:t> para el caso y por qué se espera que se encuentre en las instalaciones</a:t>
            </a:r>
          </a:p>
          <a:p>
            <a:pPr marL="0" lvl="1"/>
            <a:endParaRPr lang="es-ES" sz="2200" dirty="0"/>
          </a:p>
        </p:txBody>
      </p:sp>
      <p:sp>
        <p:nvSpPr>
          <p:cNvPr id="5" name="Rectangle 4">
            <a:extLst>
              <a:ext uri="{FF2B5EF4-FFF2-40B4-BE49-F238E27FC236}">
                <a16:creationId xmlns:a16="http://schemas.microsoft.com/office/drawing/2014/main" id="{A9C5C6D1-36EB-DA4A-BBD2-32788D58FEDF}"/>
              </a:ext>
            </a:extLst>
          </p:cNvPr>
          <p:cNvSpPr/>
          <p:nvPr/>
        </p:nvSpPr>
        <p:spPr>
          <a:xfrm>
            <a:off x="4483478" y="920135"/>
            <a:ext cx="4572000" cy="3139321"/>
          </a:xfrm>
          <a:prstGeom prst="rect">
            <a:avLst/>
          </a:prstGeom>
        </p:spPr>
        <p:txBody>
          <a:bodyPr>
            <a:spAutoFit/>
          </a:bodyPr>
          <a:lstStyle/>
          <a:p>
            <a:pPr marL="342900" lvl="1" indent="-342900">
              <a:buFont typeface="Arial" panose="020B0604020202020204" pitchFamily="34" charset="0"/>
              <a:buChar char="•"/>
            </a:pPr>
            <a:r>
              <a:rPr lang="es-ES" sz="2200" b="1" dirty="0"/>
              <a:t>en el caso de los ordenadores, teléfonos inteligentes y otros medios de almacenamiento</a:t>
            </a:r>
            <a:r>
              <a:rPr lang="es-ES" sz="2200" dirty="0"/>
              <a:t>, estos dispositivos siempre contarán con material no contemplado en la orden de registro, sea o no relevante para la solicitud</a:t>
            </a:r>
          </a:p>
          <a:p>
            <a:pPr marL="342900" lvl="1" indent="-342900">
              <a:buFont typeface="Arial" panose="020B0604020202020204" pitchFamily="34" charset="0"/>
              <a:buChar char="•"/>
            </a:pPr>
            <a:r>
              <a:rPr lang="es-ES" b="1"/>
              <a:t>puede ser necesario separar el material</a:t>
            </a:r>
            <a:r>
              <a:rPr lang="es-ES"/>
              <a:t> - un proceso potencialmente largo</a:t>
            </a:r>
          </a:p>
        </p:txBody>
      </p:sp>
    </p:spTree>
    <p:extLst>
      <p:ext uri="{BB962C8B-B14F-4D97-AF65-F5344CB8AC3E}">
        <p14:creationId xmlns:p14="http://schemas.microsoft.com/office/powerpoint/2010/main" val="35498189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24</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24</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Requisitos jurídicos</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4"/>
          <a:stretch>
            <a:fillRect/>
          </a:stretch>
        </p:blipFill>
        <p:spPr>
          <a:xfrm>
            <a:off x="7255380" y="941875"/>
            <a:ext cx="1767076" cy="1767076"/>
          </a:xfrm>
          <a:prstGeom prst="rect">
            <a:avLst/>
          </a:prstGeom>
        </p:spPr>
      </p:pic>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993076515"/>
              </p:ext>
            </p:extLst>
          </p:nvPr>
        </p:nvGraphicFramePr>
        <p:xfrm>
          <a:off x="177501" y="2346187"/>
          <a:ext cx="7166858"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5329374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25</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25</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Requisitos jurídicos</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8036724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26</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26</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Consideraciones</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572000" cy="5355312"/>
          </a:xfrm>
          <a:prstGeom prst="rect">
            <a:avLst/>
          </a:prstGeom>
        </p:spPr>
        <p:txBody>
          <a:bodyPr>
            <a:spAutoFit/>
          </a:bodyPr>
          <a:lstStyle/>
          <a:p>
            <a:pPr marL="342900" lvl="1" indent="-342900">
              <a:buFont typeface="Wingdings" pitchFamily="2" charset="2"/>
              <a:buChar char="Ø"/>
            </a:pPr>
            <a:r>
              <a:rPr lang="es-ES" b="1" dirty="0"/>
              <a:t>Por lo que se refiere a la parte requirente</a:t>
            </a:r>
            <a:r>
              <a:rPr lang="es-ES" dirty="0"/>
              <a:t>:</a:t>
            </a:r>
          </a:p>
          <a:p>
            <a:pPr marL="342900" lvl="1" indent="-342900">
              <a:buFont typeface="Wingdings" pitchFamily="2" charset="2"/>
              <a:buChar char="Ø"/>
            </a:pPr>
            <a:endParaRPr lang="es-ES" dirty="0"/>
          </a:p>
          <a:p>
            <a:pPr marL="342900" lvl="1" indent="-342900">
              <a:buFont typeface="Arial" panose="020B0604020202020204" pitchFamily="34" charset="0"/>
              <a:buChar char="•"/>
            </a:pPr>
            <a:r>
              <a:rPr lang="es-ES" b="1" dirty="0"/>
              <a:t>¿existe </a:t>
            </a:r>
            <a:r>
              <a:rPr lang="es-ES" dirty="0"/>
              <a:t>una necesidad de asistencia jurídica mutua? </a:t>
            </a:r>
          </a:p>
          <a:p>
            <a:pPr marL="342900" lvl="1" indent="-342900">
              <a:buFont typeface="Arial" panose="020B0604020202020204" pitchFamily="34" charset="0"/>
              <a:buChar char="•"/>
            </a:pPr>
            <a:r>
              <a:rPr lang="es-ES" dirty="0"/>
              <a:t>¿</a:t>
            </a:r>
            <a:r>
              <a:rPr lang="es-ES" b="1" dirty="0"/>
              <a:t>qué se puede conseguir </a:t>
            </a:r>
            <a:r>
              <a:rPr lang="es-ES" dirty="0"/>
              <a:t>sin ella?</a:t>
            </a:r>
          </a:p>
          <a:p>
            <a:pPr marL="342900" lvl="1" indent="-342900">
              <a:buFont typeface="Arial" panose="020B0604020202020204" pitchFamily="34" charset="0"/>
              <a:buChar char="•"/>
            </a:pPr>
            <a:r>
              <a:rPr lang="es-ES" dirty="0"/>
              <a:t>¿cooperación </a:t>
            </a:r>
            <a:r>
              <a:rPr lang="es-ES" b="1" dirty="0"/>
              <a:t>interpolicial</a:t>
            </a:r>
            <a:r>
              <a:rPr lang="es-ES" dirty="0"/>
              <a:t>?</a:t>
            </a:r>
          </a:p>
          <a:p>
            <a:pPr marL="342900" lvl="1" indent="-342900">
              <a:buFont typeface="Arial" panose="020B0604020202020204" pitchFamily="34" charset="0"/>
              <a:buChar char="•"/>
            </a:pPr>
            <a:r>
              <a:rPr lang="es-ES" dirty="0"/>
              <a:t>¿se ha identificado el instrumento jurídico pertinente (asistencia jurídica mutua o procedimiento judicial)?</a:t>
            </a:r>
          </a:p>
          <a:p>
            <a:pPr marL="342900" lvl="1" indent="-342900">
              <a:buFont typeface="Arial" panose="020B0604020202020204" pitchFamily="34" charset="0"/>
              <a:buChar char="•"/>
            </a:pPr>
            <a:r>
              <a:rPr lang="es-ES" dirty="0"/>
              <a:t>¿</a:t>
            </a:r>
            <a:r>
              <a:rPr lang="es-ES" b="1" dirty="0"/>
              <a:t>la vulnerabilidad de los datos</a:t>
            </a:r>
            <a:r>
              <a:rPr lang="es-ES" dirty="0"/>
              <a:t> requeridos y la responsabilidad de su destrucción?</a:t>
            </a:r>
          </a:p>
          <a:p>
            <a:pPr marL="342900" lvl="1" indent="-342900">
              <a:buFont typeface="Arial" panose="020B0604020202020204" pitchFamily="34" charset="0"/>
              <a:buChar char="•"/>
            </a:pPr>
            <a:r>
              <a:rPr lang="es-ES" dirty="0"/>
              <a:t>¿</a:t>
            </a:r>
            <a:r>
              <a:rPr lang="es-ES" b="1" dirty="0"/>
              <a:t>es necesario acelerar la solicitud de conservación</a:t>
            </a:r>
            <a:r>
              <a:rPr lang="es-ES" dirty="0"/>
              <a:t> y revelación mientras se prepara la solicitud de asistencia jurídica mutua?</a:t>
            </a:r>
          </a:p>
          <a:p>
            <a:pPr marL="342900" lvl="1" indent="-342900">
              <a:buFont typeface="Arial" panose="020B0604020202020204" pitchFamily="34" charset="0"/>
              <a:buChar char="•"/>
            </a:pPr>
            <a:r>
              <a:rPr lang="es-ES" dirty="0"/>
              <a:t>¿</a:t>
            </a:r>
            <a:r>
              <a:rPr lang="es-ES" b="1" dirty="0"/>
              <a:t>se aplica la conservación de datos</a:t>
            </a:r>
            <a:r>
              <a:rPr lang="es-ES" dirty="0"/>
              <a:t> en el Estado requerido?</a:t>
            </a:r>
          </a:p>
        </p:txBody>
      </p:sp>
      <p:sp>
        <p:nvSpPr>
          <p:cNvPr id="5" name="Rectangle 4">
            <a:extLst>
              <a:ext uri="{FF2B5EF4-FFF2-40B4-BE49-F238E27FC236}">
                <a16:creationId xmlns:a16="http://schemas.microsoft.com/office/drawing/2014/main" id="{A9C5C6D1-36EB-DA4A-BBD2-32788D58FEDF}"/>
              </a:ext>
            </a:extLst>
          </p:cNvPr>
          <p:cNvSpPr/>
          <p:nvPr/>
        </p:nvSpPr>
        <p:spPr>
          <a:xfrm>
            <a:off x="4483478" y="920135"/>
            <a:ext cx="4572000" cy="5586145"/>
          </a:xfrm>
          <a:prstGeom prst="rect">
            <a:avLst/>
          </a:prstGeom>
        </p:spPr>
        <p:txBody>
          <a:bodyPr>
            <a:spAutoFit/>
          </a:bodyPr>
          <a:lstStyle/>
          <a:p>
            <a:pPr marL="342900" lvl="1" indent="-342900">
              <a:buFont typeface="Arial" panose="020B0604020202020204" pitchFamily="34" charset="0"/>
              <a:buChar char="•"/>
            </a:pPr>
            <a:r>
              <a:rPr lang="es-ES" dirty="0"/>
              <a:t>¿</a:t>
            </a:r>
            <a:r>
              <a:rPr lang="es-ES" b="1" dirty="0"/>
              <a:t>se tienen en cuenta las herramientas</a:t>
            </a:r>
            <a:r>
              <a:rPr lang="es-ES" dirty="0"/>
              <a:t> u orientaciones pertinentes?</a:t>
            </a:r>
          </a:p>
          <a:p>
            <a:pPr marL="342900" lvl="1" indent="-342900">
              <a:buFont typeface="Arial" panose="020B0604020202020204" pitchFamily="34" charset="0"/>
              <a:buChar char="•"/>
            </a:pPr>
            <a:r>
              <a:rPr lang="es-ES" dirty="0"/>
              <a:t>¿se prevén las </a:t>
            </a:r>
            <a:r>
              <a:rPr lang="es-ES" b="1" dirty="0"/>
              <a:t>necesidades o requisitos</a:t>
            </a:r>
            <a:r>
              <a:rPr lang="es-ES" dirty="0"/>
              <a:t> del Estado requerido, especialmente si los datos requeridos pueden ser objeto de una medida coercitiva?</a:t>
            </a:r>
          </a:p>
          <a:p>
            <a:pPr marL="342900" lvl="1" indent="-342900">
              <a:buFont typeface="Arial" panose="020B0604020202020204" pitchFamily="34" charset="0"/>
              <a:buChar char="•"/>
            </a:pPr>
            <a:r>
              <a:rPr lang="es-ES" dirty="0"/>
              <a:t>¿es conveniente </a:t>
            </a:r>
            <a:r>
              <a:rPr lang="es-ES" b="1" dirty="0"/>
              <a:t>una consulta con la autoridad central</a:t>
            </a:r>
            <a:r>
              <a:rPr lang="es-ES" dirty="0"/>
              <a:t> del Estado requerido para obtener una aclaración?</a:t>
            </a:r>
          </a:p>
          <a:p>
            <a:pPr marL="342900" lvl="1" indent="-342900">
              <a:buFont typeface="Arial" panose="020B0604020202020204" pitchFamily="34" charset="0"/>
              <a:buChar char="•"/>
            </a:pPr>
            <a:r>
              <a:rPr lang="es-ES" dirty="0"/>
              <a:t>¿debe el Estado requerido seguir </a:t>
            </a:r>
            <a:r>
              <a:rPr lang="es-ES" b="1" dirty="0"/>
              <a:t>algún procedimiento especial</a:t>
            </a:r>
            <a:r>
              <a:rPr lang="es-ES" dirty="0"/>
              <a:t> en la ejecución de la solicitud para asegurar la admisibilidad de las pruebas una vez obtenidas?</a:t>
            </a:r>
          </a:p>
        </p:txBody>
      </p:sp>
    </p:spTree>
    <p:extLst>
      <p:ext uri="{BB962C8B-B14F-4D97-AF65-F5344CB8AC3E}">
        <p14:creationId xmlns:p14="http://schemas.microsoft.com/office/powerpoint/2010/main" val="39391254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27</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27</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Consideraciones</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799825"/>
            <a:ext cx="4572000" cy="5847755"/>
          </a:xfrm>
          <a:prstGeom prst="rect">
            <a:avLst/>
          </a:prstGeom>
        </p:spPr>
        <p:txBody>
          <a:bodyPr>
            <a:spAutoFit/>
          </a:bodyPr>
          <a:lstStyle/>
          <a:p>
            <a:pPr marL="342900" lvl="1" indent="-342900">
              <a:buFont typeface="Wingdings" pitchFamily="2" charset="2"/>
              <a:buChar char="Ø"/>
            </a:pPr>
            <a:r>
              <a:rPr lang="es-ES" sz="2200" b="1" dirty="0"/>
              <a:t>Por lo que se refiere a la parte requirente</a:t>
            </a:r>
            <a:r>
              <a:rPr lang="es-ES" sz="2200" dirty="0"/>
              <a:t>:</a:t>
            </a:r>
          </a:p>
          <a:p>
            <a:pPr marL="342900" lvl="1" indent="-342900">
              <a:buFont typeface="Wingdings" pitchFamily="2" charset="2"/>
              <a:buChar char="Ø"/>
            </a:pPr>
            <a:endParaRPr lang="es-ES" sz="2200" dirty="0"/>
          </a:p>
          <a:p>
            <a:pPr marL="342900" lvl="1" indent="-342900">
              <a:buFont typeface="Arial" panose="020B0604020202020204" pitchFamily="34" charset="0"/>
              <a:buChar char="•"/>
            </a:pPr>
            <a:r>
              <a:rPr lang="es-ES" b="1"/>
              <a:t>identificar los requisitos de traducción</a:t>
            </a:r>
            <a:r>
              <a:rPr lang="es-ES"/>
              <a:t> del Estado requerido</a:t>
            </a:r>
            <a:r>
              <a:rPr lang="es-ES" sz="2200" dirty="0"/>
              <a:t> </a:t>
            </a:r>
          </a:p>
          <a:p>
            <a:pPr marL="342900" lvl="1" indent="-342900">
              <a:buFont typeface="Arial" panose="020B0604020202020204" pitchFamily="34" charset="0"/>
              <a:buChar char="•"/>
            </a:pPr>
            <a:r>
              <a:rPr lang="es-ES" b="1"/>
              <a:t>identificar cualquier motivo de urgencia</a:t>
            </a:r>
            <a:r>
              <a:rPr lang="es-ES"/>
              <a:t> de forma destacada en la solicitud</a:t>
            </a:r>
          </a:p>
          <a:p>
            <a:pPr marL="342900" lvl="1" indent="-342900">
              <a:buFont typeface="Arial" panose="020B0604020202020204" pitchFamily="34" charset="0"/>
              <a:buChar char="•"/>
            </a:pPr>
            <a:r>
              <a:rPr lang="es-ES" b="1"/>
              <a:t>identificar cualquier requisito particular de confidencialidad</a:t>
            </a:r>
          </a:p>
          <a:p>
            <a:pPr marL="342900" lvl="1" indent="-342900">
              <a:buFont typeface="Arial" panose="020B0604020202020204" pitchFamily="34" charset="0"/>
              <a:buChar char="•"/>
            </a:pPr>
            <a:r>
              <a:rPr lang="es-ES" b="1"/>
              <a:t>seleccionar el canal de transmisión adecuado</a:t>
            </a:r>
            <a:r>
              <a:rPr lang="es-ES"/>
              <a:t> en función de la urgencia</a:t>
            </a:r>
          </a:p>
          <a:p>
            <a:pPr marL="342900" lvl="1" indent="-342900">
              <a:buFont typeface="Arial" panose="020B0604020202020204" pitchFamily="34" charset="0"/>
              <a:buChar char="•"/>
            </a:pPr>
            <a:r>
              <a:rPr lang="es-ES" b="1"/>
              <a:t>aclarar la disponibilidad de información</a:t>
            </a:r>
            <a:r>
              <a:rPr lang="es-ES"/>
              <a:t> sobre los procedimientos en el Estado requerido tras la recepción de la solicitud</a:t>
            </a:r>
            <a:r>
              <a:rPr lang="es-ES" sz="2200" dirty="0"/>
              <a:t> </a:t>
            </a:r>
          </a:p>
        </p:txBody>
      </p:sp>
      <p:sp>
        <p:nvSpPr>
          <p:cNvPr id="5" name="Rectangle 4">
            <a:extLst>
              <a:ext uri="{FF2B5EF4-FFF2-40B4-BE49-F238E27FC236}">
                <a16:creationId xmlns:a16="http://schemas.microsoft.com/office/drawing/2014/main" id="{A9C5C6D1-36EB-DA4A-BBD2-32788D58FEDF}"/>
              </a:ext>
            </a:extLst>
          </p:cNvPr>
          <p:cNvSpPr/>
          <p:nvPr/>
        </p:nvSpPr>
        <p:spPr>
          <a:xfrm>
            <a:off x="4483478" y="1504013"/>
            <a:ext cx="4572000" cy="4154984"/>
          </a:xfrm>
          <a:prstGeom prst="rect">
            <a:avLst/>
          </a:prstGeom>
        </p:spPr>
        <p:txBody>
          <a:bodyPr>
            <a:spAutoFit/>
          </a:bodyPr>
          <a:lstStyle/>
          <a:p>
            <a:pPr marL="342900" lvl="4" indent="-342900">
              <a:buFont typeface="Arial" panose="020B0604020202020204" pitchFamily="34" charset="0"/>
              <a:buChar char="•"/>
            </a:pPr>
            <a:r>
              <a:rPr lang="es-ES" b="1"/>
              <a:t>solicitar un acuse de recibo</a:t>
            </a:r>
            <a:r>
              <a:rPr lang="es-ES"/>
              <a:t> de la solicitud e información sobre los plazos de ejecución</a:t>
            </a:r>
          </a:p>
          <a:p>
            <a:pPr marL="342900" lvl="4" indent="-342900">
              <a:buFont typeface="Arial" panose="020B0604020202020204" pitchFamily="34" charset="0"/>
              <a:buChar char="•"/>
            </a:pPr>
            <a:r>
              <a:rPr lang="es-ES" b="1"/>
              <a:t>pedir que</a:t>
            </a:r>
            <a:r>
              <a:rPr lang="es-ES"/>
              <a:t> se le mantenga informado</a:t>
            </a:r>
          </a:p>
          <a:p>
            <a:pPr marL="342900" lvl="4" indent="-342900">
              <a:buFont typeface="Arial" panose="020B0604020202020204" pitchFamily="34" charset="0"/>
              <a:buChar char="•"/>
            </a:pPr>
            <a:r>
              <a:rPr lang="es-ES" sz="2200" b="1" dirty="0"/>
              <a:t>una vez establecido el contacto, ¡seguir en contacto! </a:t>
            </a:r>
          </a:p>
          <a:p>
            <a:pPr marL="342900" lvl="4" indent="-342900">
              <a:buFont typeface="Arial" panose="020B0604020202020204" pitchFamily="34" charset="0"/>
              <a:buChar char="•"/>
            </a:pPr>
            <a:r>
              <a:rPr lang="es-ES" b="1"/>
              <a:t>anotar cualquier cuestión/problema</a:t>
            </a:r>
            <a:r>
              <a:rPr lang="es-ES"/>
              <a:t> relativo a la admisibilidad y presentación de las pruebas una vez devueltas,</a:t>
            </a:r>
          </a:p>
          <a:p>
            <a:pPr marL="0" lvl="4"/>
            <a:endParaRPr lang="es-ES" sz="2200" dirty="0"/>
          </a:p>
        </p:txBody>
      </p:sp>
    </p:spTree>
    <p:extLst>
      <p:ext uri="{BB962C8B-B14F-4D97-AF65-F5344CB8AC3E}">
        <p14:creationId xmlns:p14="http://schemas.microsoft.com/office/powerpoint/2010/main" val="28589531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28</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28</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Consideraciones</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572000" cy="5170646"/>
          </a:xfrm>
          <a:prstGeom prst="rect">
            <a:avLst/>
          </a:prstGeom>
        </p:spPr>
        <p:txBody>
          <a:bodyPr>
            <a:spAutoFit/>
          </a:bodyPr>
          <a:lstStyle/>
          <a:p>
            <a:pPr marL="342900" lvl="1" indent="-342900">
              <a:buFont typeface="Wingdings" pitchFamily="2" charset="2"/>
              <a:buChar char="Ø"/>
            </a:pPr>
            <a:r>
              <a:rPr lang="es-ES" sz="2200" b="1" dirty="0"/>
              <a:t>Por lo que se refiere a la parte requerida</a:t>
            </a:r>
            <a:r>
              <a:rPr lang="es-ES" sz="2200" dirty="0"/>
              <a:t>:</a:t>
            </a:r>
          </a:p>
          <a:p>
            <a:pPr marL="342900" lvl="1" indent="-342900">
              <a:buFont typeface="Wingdings" pitchFamily="2" charset="2"/>
              <a:buChar char="Ø"/>
            </a:pPr>
            <a:endParaRPr lang="es-ES" sz="2200" dirty="0"/>
          </a:p>
          <a:p>
            <a:pPr marL="342900" lvl="1" indent="-342900">
              <a:buFont typeface="Arial" panose="020B0604020202020204" pitchFamily="34" charset="0"/>
              <a:buChar char="•"/>
            </a:pPr>
            <a:r>
              <a:rPr lang="es-ES" b="1"/>
              <a:t>considerar la posibilidad de formular y exponer orientaciones</a:t>
            </a:r>
            <a:r>
              <a:rPr lang="es-ES"/>
              <a:t> en formato electrónico en un sitio web adecuado sobre todos los aspectos del procedimiento de asistencia jurídica mutua</a:t>
            </a:r>
          </a:p>
          <a:p>
            <a:pPr marL="342900" lvl="1" indent="-342900">
              <a:buFont typeface="Arial" panose="020B0604020202020204" pitchFamily="34" charset="0"/>
              <a:buChar char="•"/>
            </a:pPr>
            <a:r>
              <a:rPr lang="es-ES" b="1"/>
              <a:t>asegurar que los acuerdos</a:t>
            </a:r>
            <a:r>
              <a:rPr lang="es-ES"/>
              <a:t> entre las autoridades centrales y las autoridades de ejecución funcionen con eficacia</a:t>
            </a:r>
          </a:p>
          <a:p>
            <a:pPr marL="342900" lvl="1" indent="-342900">
              <a:buFont typeface="Arial" panose="020B0604020202020204" pitchFamily="34" charset="0"/>
              <a:buChar char="•"/>
            </a:pPr>
            <a:r>
              <a:rPr lang="es-ES" b="1"/>
              <a:t>adoptar la práctica</a:t>
            </a:r>
            <a:r>
              <a:rPr lang="es-ES"/>
              <a:t> de enviar un acuse de recibo de una solicitud al Estado requirente de forma habitual</a:t>
            </a:r>
          </a:p>
        </p:txBody>
      </p:sp>
      <p:sp>
        <p:nvSpPr>
          <p:cNvPr id="5" name="Rectangle 4">
            <a:extLst>
              <a:ext uri="{FF2B5EF4-FFF2-40B4-BE49-F238E27FC236}">
                <a16:creationId xmlns:a16="http://schemas.microsoft.com/office/drawing/2014/main" id="{A9C5C6D1-36EB-DA4A-BBD2-32788D58FEDF}"/>
              </a:ext>
            </a:extLst>
          </p:cNvPr>
          <p:cNvSpPr/>
          <p:nvPr/>
        </p:nvSpPr>
        <p:spPr>
          <a:xfrm>
            <a:off x="4572000" y="1657763"/>
            <a:ext cx="4572000" cy="3477875"/>
          </a:xfrm>
          <a:prstGeom prst="rect">
            <a:avLst/>
          </a:prstGeom>
        </p:spPr>
        <p:txBody>
          <a:bodyPr>
            <a:spAutoFit/>
          </a:bodyPr>
          <a:lstStyle/>
          <a:p>
            <a:pPr marL="342900" lvl="1" indent="-342900">
              <a:buFont typeface="Arial" panose="020B0604020202020204" pitchFamily="34" charset="0"/>
              <a:buChar char="•"/>
            </a:pPr>
            <a:r>
              <a:rPr lang="es-ES" b="1"/>
              <a:t>ser proactivo</a:t>
            </a:r>
            <a:r>
              <a:rPr lang="es-ES"/>
              <a:t> a la hora de discutir los problemas o deficiencias que surjan en relación con la ejecución de una solicitud con los Estados requirentes</a:t>
            </a:r>
          </a:p>
          <a:p>
            <a:pPr marL="342900" lvl="1" indent="-342900">
              <a:buFont typeface="Arial" panose="020B0604020202020204" pitchFamily="34" charset="0"/>
              <a:buChar char="•"/>
            </a:pPr>
            <a:r>
              <a:rPr lang="es-ES" b="1"/>
              <a:t>tener en cuenta cualquier requisito de confidencialidad</a:t>
            </a:r>
            <a:r>
              <a:rPr lang="es-ES"/>
              <a:t> y asegurarse de que no se comprometa en el curso de la ejecución de una solicitud.</a:t>
            </a:r>
          </a:p>
          <a:p>
            <a:pPr marL="0" lvl="4"/>
            <a:endParaRPr lang="es-ES" sz="2200" dirty="0"/>
          </a:p>
        </p:txBody>
      </p:sp>
    </p:spTree>
    <p:extLst>
      <p:ext uri="{BB962C8B-B14F-4D97-AF65-F5344CB8AC3E}">
        <p14:creationId xmlns:p14="http://schemas.microsoft.com/office/powerpoint/2010/main" val="200526986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29</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29</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Consideraciones</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02009"/>
            <a:ext cx="4572000" cy="2800767"/>
          </a:xfrm>
          <a:prstGeom prst="rect">
            <a:avLst/>
          </a:prstGeom>
        </p:spPr>
        <p:txBody>
          <a:bodyPr>
            <a:spAutoFit/>
          </a:bodyPr>
          <a:lstStyle/>
          <a:p>
            <a:pPr marL="342900" lvl="1" indent="-342900">
              <a:buFont typeface="Wingdings" pitchFamily="2" charset="2"/>
              <a:buChar char="Ø"/>
            </a:pPr>
            <a:r>
              <a:rPr lang="es-ES" sz="2200" dirty="0"/>
              <a:t>Al final, </a:t>
            </a:r>
            <a:r>
              <a:rPr lang="es-ES" sz="2200" b="1" dirty="0"/>
              <a:t>en ambos lados del proceso</a:t>
            </a:r>
            <a:r>
              <a:rPr lang="es-ES" sz="2200" dirty="0"/>
              <a:t> (requirente y requerido) </a:t>
            </a:r>
            <a:r>
              <a:rPr lang="es-ES" sz="2200" b="1" dirty="0"/>
              <a:t>interviene el mismo personal</a:t>
            </a:r>
            <a:r>
              <a:rPr lang="es-ES" sz="2200" dirty="0"/>
              <a:t> (policía, fiscales, jueces y autoridades centrales) aunque desempeñando diferentes funciones según el lado del proceso en el que intervengan.</a:t>
            </a:r>
          </a:p>
        </p:txBody>
      </p:sp>
      <p:sp>
        <p:nvSpPr>
          <p:cNvPr id="5" name="Rectangle 4">
            <a:extLst>
              <a:ext uri="{FF2B5EF4-FFF2-40B4-BE49-F238E27FC236}">
                <a16:creationId xmlns:a16="http://schemas.microsoft.com/office/drawing/2014/main" id="{A9C5C6D1-36EB-DA4A-BBD2-32788D58FEDF}"/>
              </a:ext>
            </a:extLst>
          </p:cNvPr>
          <p:cNvSpPr/>
          <p:nvPr/>
        </p:nvSpPr>
        <p:spPr>
          <a:xfrm>
            <a:off x="4613388" y="1102009"/>
            <a:ext cx="4572000" cy="2462213"/>
          </a:xfrm>
          <a:prstGeom prst="rect">
            <a:avLst/>
          </a:prstGeom>
        </p:spPr>
        <p:txBody>
          <a:bodyPr>
            <a:spAutoFit/>
          </a:bodyPr>
          <a:lstStyle/>
          <a:p>
            <a:pPr marL="342900" lvl="1" indent="-342900">
              <a:buFont typeface="Wingdings" pitchFamily="2" charset="2"/>
              <a:buChar char="Ø"/>
            </a:pPr>
            <a:r>
              <a:rPr lang="es-ES" sz="2200" dirty="0"/>
              <a:t>Por lo tanto, </a:t>
            </a:r>
            <a:r>
              <a:rPr lang="es-ES" sz="2200" b="1" dirty="0"/>
              <a:t>todas las cuestiones son de interés mutuo</a:t>
            </a:r>
            <a:r>
              <a:rPr lang="es-ES" sz="2200" dirty="0"/>
              <a:t> y a los </a:t>
            </a:r>
            <a:r>
              <a:rPr lang="es-ES" sz="2200" b="1" dirty="0"/>
              <a:t>Estados les interesa</a:t>
            </a:r>
            <a:r>
              <a:rPr lang="es-ES" sz="2200" dirty="0"/>
              <a:t> que ambos aspectos del proceso </a:t>
            </a:r>
            <a:r>
              <a:rPr lang="es-ES" sz="2200" b="1" dirty="0"/>
              <a:t>funcionen con eficacia y eficiencia</a:t>
            </a:r>
            <a:r>
              <a:rPr lang="es-ES" sz="2200" dirty="0"/>
              <a:t>. </a:t>
            </a:r>
          </a:p>
          <a:p>
            <a:pPr marL="342900" lvl="1" indent="-342900">
              <a:buFont typeface="Arial" panose="020B0604020202020204" pitchFamily="34" charset="0"/>
              <a:buChar char="•"/>
            </a:pPr>
            <a:endParaRPr lang="es-ES" sz="2200" dirty="0"/>
          </a:p>
          <a:p>
            <a:pPr marL="0" lvl="4"/>
            <a:endParaRPr lang="es-ES" sz="2200" dirty="0"/>
          </a:p>
        </p:txBody>
      </p:sp>
      <p:pic>
        <p:nvPicPr>
          <p:cNvPr id="5122" name="Picture 2" descr="Preliminary considerations when buying/selling a business, Blog - FJG LLP">
            <a:hlinkClick r:id="rId4"/>
            <a:extLst>
              <a:ext uri="{FF2B5EF4-FFF2-40B4-BE49-F238E27FC236}">
                <a16:creationId xmlns:a16="http://schemas.microsoft.com/office/drawing/2014/main" id="{39D16BAB-1586-49CB-B4E9-6FC8248F6F4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03626" y="4190057"/>
            <a:ext cx="3113792" cy="20758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54948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Objetivos de la sesión</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B0D9B726-2DA9-204B-BF3E-36B6AB6770F1}"/>
              </a:ext>
            </a:extLst>
          </p:cNvPr>
          <p:cNvSpPr/>
          <p:nvPr/>
        </p:nvSpPr>
        <p:spPr>
          <a:xfrm>
            <a:off x="88522" y="1129045"/>
            <a:ext cx="4572000" cy="5170646"/>
          </a:xfrm>
          <a:prstGeom prst="rect">
            <a:avLst/>
          </a:prstGeom>
        </p:spPr>
        <p:txBody>
          <a:bodyPr>
            <a:spAutoFit/>
          </a:bodyPr>
          <a:lstStyle/>
          <a:p>
            <a:pPr marL="342900" lvl="2" indent="-342900">
              <a:buFont typeface="Wingdings" pitchFamily="2" charset="2"/>
              <a:buChar char="ü"/>
            </a:pPr>
            <a:r>
              <a:rPr lang="es-ES" b="1" i="1"/>
              <a:t>Comprender mejor</a:t>
            </a:r>
            <a:r>
              <a:rPr lang="es-ES" i="1"/>
              <a:t> la práctica y los procedimientos de la asistencia jurídica mutua</a:t>
            </a:r>
          </a:p>
          <a:p>
            <a:pPr marL="342900" lvl="2" indent="-342900">
              <a:buFont typeface="Wingdings" pitchFamily="2" charset="2"/>
              <a:buChar char="ü"/>
            </a:pPr>
            <a:endParaRPr lang="es-ES" sz="2200" i="1" dirty="0"/>
          </a:p>
          <a:p>
            <a:pPr marL="342900" lvl="2" indent="-342900">
              <a:buFont typeface="Wingdings" pitchFamily="2" charset="2"/>
              <a:buChar char="ü"/>
            </a:pPr>
            <a:r>
              <a:rPr lang="es-ES" b="1" i="1"/>
              <a:t>Conocer los desafíos del proceso de la asistencia jurídica mutua</a:t>
            </a:r>
            <a:r>
              <a:rPr lang="es-ES" i="1"/>
              <a:t> y cuáles son los factores que influyen en su eficacia</a:t>
            </a:r>
          </a:p>
          <a:p>
            <a:pPr marL="342900" lvl="2" indent="-342900">
              <a:buFont typeface="Wingdings" pitchFamily="2" charset="2"/>
              <a:buChar char="ü"/>
            </a:pPr>
            <a:endParaRPr lang="es-ES" sz="2200" i="1" dirty="0"/>
          </a:p>
          <a:p>
            <a:pPr marL="342900" lvl="2" indent="-342900">
              <a:buFont typeface="Wingdings" pitchFamily="2" charset="2"/>
              <a:buChar char="ü"/>
            </a:pPr>
            <a:r>
              <a:rPr lang="es-ES" b="1" i="1"/>
              <a:t>Conocer los instrumentos de cooperación</a:t>
            </a:r>
            <a:r>
              <a:rPr lang="es-ES" i="1"/>
              <a:t>, las normas y los canales de comunicación</a:t>
            </a:r>
          </a:p>
          <a:p>
            <a:pPr marL="342900" lvl="2" indent="-342900">
              <a:buFont typeface="Wingdings" pitchFamily="2" charset="2"/>
              <a:buChar char="ü"/>
            </a:pPr>
            <a:endParaRPr lang="es-ES" sz="2200" i="1" dirty="0"/>
          </a:p>
          <a:p>
            <a:pPr marL="342900" lvl="2" indent="-342900">
              <a:buFont typeface="Wingdings" pitchFamily="2" charset="2"/>
              <a:buChar char="ü"/>
            </a:pPr>
            <a:r>
              <a:rPr lang="es-ES" b="1" i="1"/>
              <a:t>Entender cuáles son los diferentes</a:t>
            </a:r>
            <a:r>
              <a:rPr lang="es-ES" i="1"/>
              <a:t> requisitos y consideraciones jurídicos</a:t>
            </a:r>
          </a:p>
        </p:txBody>
      </p:sp>
      <p:sp>
        <p:nvSpPr>
          <p:cNvPr id="8" name="Rectangle 7">
            <a:extLst>
              <a:ext uri="{FF2B5EF4-FFF2-40B4-BE49-F238E27FC236}">
                <a16:creationId xmlns:a16="http://schemas.microsoft.com/office/drawing/2014/main" id="{318C602D-ED60-F847-ABCD-A03310105151}"/>
              </a:ext>
            </a:extLst>
          </p:cNvPr>
          <p:cNvSpPr/>
          <p:nvPr/>
        </p:nvSpPr>
        <p:spPr>
          <a:xfrm>
            <a:off x="4732127" y="1163467"/>
            <a:ext cx="4572000" cy="3139321"/>
          </a:xfrm>
          <a:prstGeom prst="rect">
            <a:avLst/>
          </a:prstGeom>
        </p:spPr>
        <p:txBody>
          <a:bodyPr>
            <a:spAutoFit/>
          </a:bodyPr>
          <a:lstStyle/>
          <a:p>
            <a:pPr marL="342900" lvl="2" indent="-342900">
              <a:buFont typeface="Wingdings" pitchFamily="2" charset="2"/>
              <a:buChar char="ü"/>
            </a:pPr>
            <a:r>
              <a:rPr lang="es-ES" b="1" i="1"/>
              <a:t>Conocer las evaluaciones existentes</a:t>
            </a:r>
            <a:r>
              <a:rPr lang="es-ES" i="1"/>
              <a:t> de la asistencia jurídica mutua y sensibilizar sobre las recomendaciones para mejorar el proceso</a:t>
            </a:r>
          </a:p>
          <a:p>
            <a:pPr marL="342900" lvl="2" indent="-342900">
              <a:buFont typeface="Wingdings" pitchFamily="2" charset="2"/>
              <a:buChar char="ü"/>
            </a:pPr>
            <a:endParaRPr lang="es-ES" sz="2200" i="1" dirty="0"/>
          </a:p>
          <a:p>
            <a:pPr marL="342900" lvl="2" indent="-342900">
              <a:buFont typeface="Wingdings" pitchFamily="2" charset="2"/>
              <a:buChar char="ü"/>
            </a:pPr>
            <a:r>
              <a:rPr lang="es-ES" b="1" i="1"/>
              <a:t>Mejorar el conocimiento</a:t>
            </a:r>
            <a:r>
              <a:rPr lang="es-ES" i="1"/>
              <a:t> de las herramientas de apoyo existentes</a:t>
            </a:r>
          </a:p>
          <a:p>
            <a:pPr marL="342900" lvl="2" indent="-342900">
              <a:buFont typeface="Wingdings" pitchFamily="2" charset="2"/>
              <a:buChar char="ü"/>
            </a:pPr>
            <a:endParaRPr lang="es-ES" sz="2200" dirty="0"/>
          </a:p>
        </p:txBody>
      </p:sp>
      <p:pic>
        <p:nvPicPr>
          <p:cNvPr id="5" name="Picture 4">
            <a:extLst>
              <a:ext uri="{FF2B5EF4-FFF2-40B4-BE49-F238E27FC236}">
                <a16:creationId xmlns:a16="http://schemas.microsoft.com/office/drawing/2014/main" id="{13934E03-F77D-407D-8F4B-1CE06F37EA30}"/>
              </a:ext>
            </a:extLst>
          </p:cNvPr>
          <p:cNvPicPr>
            <a:picLocks noChangeAspect="1"/>
          </p:cNvPicPr>
          <p:nvPr/>
        </p:nvPicPr>
        <p:blipFill>
          <a:blip r:embed="rId4"/>
          <a:stretch>
            <a:fillRect/>
          </a:stretch>
        </p:blipFill>
        <p:spPr>
          <a:xfrm>
            <a:off x="5613968" y="4061104"/>
            <a:ext cx="2808317" cy="2150117"/>
          </a:xfrm>
          <a:prstGeom prst="rect">
            <a:avLst/>
          </a:prstGeom>
        </p:spPr>
      </p:pic>
    </p:spTree>
    <p:extLst>
      <p:ext uri="{BB962C8B-B14F-4D97-AF65-F5344CB8AC3E}">
        <p14:creationId xmlns:p14="http://schemas.microsoft.com/office/powerpoint/2010/main" val="13014096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30</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30</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Consideraciones</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122579840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31</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31</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s-ES" sz="3200" b="1" dirty="0">
                <a:solidFill>
                  <a:schemeClr val="bg1"/>
                </a:solidFill>
              </a:rPr>
              <a:t> </a:t>
            </a:r>
          </a:p>
          <a:p>
            <a:pPr marL="0" indent="0" algn="r">
              <a:buFont typeface="Arial" charset="0"/>
              <a:buNone/>
              <a:defRPr/>
            </a:pPr>
            <a:r>
              <a:rPr lang="es-ES" sz="2400" b="1" dirty="0">
                <a:solidFill>
                  <a:schemeClr val="bg1"/>
                </a:solidFill>
              </a:rPr>
              <a:t>Procedimientos y práctica en materia de asistencia jurídica mutua</a:t>
            </a:r>
            <a:endParaRPr lang="es-ES" sz="24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57415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12235" y="2544918"/>
            <a:ext cx="8525021" cy="2357568"/>
          </a:xfrm>
          <a:prstGeom prst="rect">
            <a:avLst/>
          </a:prstGeom>
        </p:spPr>
        <p:txBody>
          <a:bodyPr wrap="square">
            <a:spAutoFit/>
          </a:bodyPr>
          <a:lstStyle/>
          <a:p>
            <a:pPr algn="ctr" eaLnBrk="1" hangingPunct="1">
              <a:lnSpc>
                <a:spcPct val="80000"/>
              </a:lnSpc>
            </a:pPr>
            <a:r>
              <a:rPr lang="es-ES" sz="3200" b="1" dirty="0"/>
              <a:t>Parte 3</a:t>
            </a:r>
          </a:p>
          <a:p>
            <a:pPr algn="ctr" eaLnBrk="1" hangingPunct="1">
              <a:lnSpc>
                <a:spcPct val="80000"/>
              </a:lnSpc>
            </a:pPr>
            <a:endParaRPr lang="es-ES" sz="3200" b="1" dirty="0">
              <a:ea typeface="ＭＳ Ｐゴシック" charset="0"/>
            </a:endParaRPr>
          </a:p>
          <a:p>
            <a:pPr algn="ctr"/>
            <a:r>
              <a:rPr lang="es-ES" sz="3200" b="1" dirty="0"/>
              <a:t>Evaluación del Consejo de Europa sobre la asistencia jurídica mutua y otras disposiciones, recomendaciones y herramientas de apoyo existentes</a:t>
            </a:r>
          </a:p>
        </p:txBody>
      </p:sp>
    </p:spTree>
    <p:extLst>
      <p:ext uri="{BB962C8B-B14F-4D97-AF65-F5344CB8AC3E}">
        <p14:creationId xmlns:p14="http://schemas.microsoft.com/office/powerpoint/2010/main" val="18342437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32</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32</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2800" b="1" dirty="0"/>
              <a:t>Evaluación del CE sobre la asistencia jurídica mutua y</a:t>
            </a:r>
          </a:p>
          <a:p>
            <a:pPr algn="r"/>
            <a:r>
              <a:rPr lang="es-ES" sz="2800" b="1" dirty="0"/>
              <a:t>otras disposiciones</a:t>
            </a:r>
            <a:endParaRPr lang="es-ES" sz="28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572000" cy="4801314"/>
          </a:xfrm>
          <a:prstGeom prst="rect">
            <a:avLst/>
          </a:prstGeom>
        </p:spPr>
        <p:txBody>
          <a:bodyPr>
            <a:spAutoFit/>
          </a:bodyPr>
          <a:lstStyle/>
          <a:p>
            <a:pPr marL="342900" lvl="1" indent="-342900">
              <a:buFont typeface="Wingdings" pitchFamily="2" charset="2"/>
              <a:buChar char="Ø"/>
            </a:pPr>
            <a:r>
              <a:rPr lang="es-ES" b="1" dirty="0"/>
              <a:t>Evaluación del T-CY</a:t>
            </a:r>
            <a:r>
              <a:rPr lang="es-ES" dirty="0"/>
              <a:t> - informe provisional, diciembre de 2014</a:t>
            </a:r>
          </a:p>
          <a:p>
            <a:pPr marL="342900" lvl="1" indent="-342900">
              <a:buFont typeface="Wingdings" pitchFamily="2" charset="2"/>
              <a:buChar char="Ø"/>
            </a:pPr>
            <a:endParaRPr lang="es-ES" dirty="0"/>
          </a:p>
          <a:p>
            <a:pPr marL="342900" lvl="1" indent="-342900">
              <a:buFont typeface="Wingdings" pitchFamily="2" charset="2"/>
              <a:buChar char="ü"/>
            </a:pPr>
            <a:r>
              <a:rPr lang="es-ES" b="1" dirty="0"/>
              <a:t>Principales motivos para la evaluación:</a:t>
            </a:r>
          </a:p>
          <a:p>
            <a:pPr marL="342900" lvl="1" indent="-342900">
              <a:buFont typeface="Arial" panose="020B0604020202020204" pitchFamily="34" charset="0"/>
              <a:buChar char="•"/>
            </a:pPr>
            <a:r>
              <a:rPr lang="es-ES" dirty="0"/>
              <a:t>reconocimiento de la importancia del proceso de asistencia jurídica mutua a efectos de la cooperación en materia de ciberdelincuencia y la obtención de pruebas electrónicas</a:t>
            </a:r>
          </a:p>
          <a:p>
            <a:pPr marL="342900" lvl="1" indent="-342900">
              <a:buFont typeface="Arial" panose="020B0604020202020204" pitchFamily="34" charset="0"/>
              <a:buChar char="•"/>
            </a:pPr>
            <a:r>
              <a:rPr lang="es-ES" b="1" dirty="0"/>
              <a:t>dudas sobre</a:t>
            </a:r>
            <a:r>
              <a:rPr lang="es-ES" dirty="0"/>
              <a:t> la eficacia del proceso</a:t>
            </a:r>
          </a:p>
          <a:p>
            <a:pPr marL="342900" lvl="1" indent="-342900">
              <a:buFont typeface="Arial" panose="020B0604020202020204" pitchFamily="34" charset="0"/>
              <a:buChar char="•"/>
            </a:pPr>
            <a:r>
              <a:rPr lang="es-ES" b="1" dirty="0"/>
              <a:t>enfoque</a:t>
            </a:r>
            <a:r>
              <a:rPr lang="es-ES" dirty="0"/>
              <a:t>: artículo 31 del Convenio sobre la Ciberdelincuencia (asistencia jurídica mutua relativa a los datos informáticos almacenados) y su conjunción con otros artículos de aplicación práctica (23, 25, 27, 28 y 35)</a:t>
            </a:r>
          </a:p>
        </p:txBody>
      </p:sp>
      <p:sp>
        <p:nvSpPr>
          <p:cNvPr id="5" name="Rectangle 4">
            <a:extLst>
              <a:ext uri="{FF2B5EF4-FFF2-40B4-BE49-F238E27FC236}">
                <a16:creationId xmlns:a16="http://schemas.microsoft.com/office/drawing/2014/main" id="{A9C5C6D1-36EB-DA4A-BBD2-32788D58FEDF}"/>
              </a:ext>
            </a:extLst>
          </p:cNvPr>
          <p:cNvSpPr/>
          <p:nvPr/>
        </p:nvSpPr>
        <p:spPr>
          <a:xfrm>
            <a:off x="4660522" y="989546"/>
            <a:ext cx="4059306" cy="5170646"/>
          </a:xfrm>
          <a:prstGeom prst="rect">
            <a:avLst/>
          </a:prstGeom>
        </p:spPr>
        <p:txBody>
          <a:bodyPr wrap="square">
            <a:spAutoFit/>
          </a:bodyPr>
          <a:lstStyle/>
          <a:p>
            <a:pPr marL="800100" lvl="1" indent="-342900">
              <a:buFont typeface="Wingdings" pitchFamily="2" charset="2"/>
              <a:buChar char="ü"/>
            </a:pPr>
            <a:r>
              <a:rPr lang="es-ES" sz="2200" b="1" dirty="0"/>
              <a:t>Alcance</a:t>
            </a:r>
            <a:r>
              <a:rPr lang="es-ES" sz="2200" dirty="0"/>
              <a:t>:</a:t>
            </a:r>
          </a:p>
          <a:p>
            <a:pPr marL="800100" lvl="1" indent="-342900">
              <a:buFont typeface="Arial" panose="020B0604020202020204" pitchFamily="34" charset="0"/>
              <a:buChar char="•"/>
            </a:pPr>
            <a:r>
              <a:rPr lang="es-ES" b="1" dirty="0"/>
              <a:t>42 países</a:t>
            </a:r>
            <a:r>
              <a:rPr lang="es-ES" dirty="0"/>
              <a:t> participantes</a:t>
            </a:r>
          </a:p>
          <a:p>
            <a:pPr marL="800100" lvl="1" indent="-342900">
              <a:buFont typeface="Arial" panose="020B0604020202020204" pitchFamily="34" charset="0"/>
              <a:buChar char="•"/>
            </a:pPr>
            <a:endParaRPr lang="es-ES" sz="2200" dirty="0"/>
          </a:p>
          <a:p>
            <a:pPr marL="800100" lvl="1" indent="-342900">
              <a:buFont typeface="Arial" panose="020B0604020202020204" pitchFamily="34" charset="0"/>
              <a:buChar char="•"/>
            </a:pPr>
            <a:r>
              <a:rPr lang="es-ES" b="1" dirty="0"/>
              <a:t>tipos de datos</a:t>
            </a:r>
            <a:r>
              <a:rPr lang="es-ES" dirty="0"/>
              <a:t> solicitados por la asistencia jurídica mutua y frecuencia de las solicitudes de este tipo de asistencia</a:t>
            </a:r>
          </a:p>
          <a:p>
            <a:pPr marL="800100" lvl="1" indent="-342900">
              <a:buFont typeface="Arial" panose="020B0604020202020204" pitchFamily="34" charset="0"/>
              <a:buChar char="•"/>
            </a:pPr>
            <a:endParaRPr lang="es-ES" sz="2200" dirty="0"/>
          </a:p>
          <a:p>
            <a:pPr marL="800100" lvl="1" indent="-342900">
              <a:buFont typeface="Arial" panose="020B0604020202020204" pitchFamily="34" charset="0"/>
              <a:buChar char="•"/>
            </a:pPr>
            <a:r>
              <a:rPr lang="es-ES" b="1" dirty="0"/>
              <a:t>los procedimientos</a:t>
            </a:r>
            <a:r>
              <a:rPr lang="es-ES" dirty="0"/>
              <a:t> necesarios para que la asistencia jurídica mutua acceda a los datos almacenados</a:t>
            </a:r>
          </a:p>
          <a:p>
            <a:pPr marL="800100" lvl="1" indent="-342900">
              <a:buFont typeface="Arial" panose="020B0604020202020204" pitchFamily="34" charset="0"/>
              <a:buChar char="•"/>
            </a:pPr>
            <a:endParaRPr lang="es-ES" sz="2200" dirty="0"/>
          </a:p>
          <a:p>
            <a:pPr marL="800100" lvl="1" indent="-342900">
              <a:buFont typeface="Arial" panose="020B0604020202020204" pitchFamily="34" charset="0"/>
              <a:buChar char="•"/>
            </a:pPr>
            <a:r>
              <a:rPr lang="es-ES" b="1" dirty="0"/>
              <a:t>los canales</a:t>
            </a:r>
            <a:r>
              <a:rPr lang="es-ES" dirty="0"/>
              <a:t> y medios de cooperación utilizados.</a:t>
            </a:r>
          </a:p>
        </p:txBody>
      </p:sp>
    </p:spTree>
    <p:extLst>
      <p:ext uri="{BB962C8B-B14F-4D97-AF65-F5344CB8AC3E}">
        <p14:creationId xmlns:p14="http://schemas.microsoft.com/office/powerpoint/2010/main" val="25049850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33</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33</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2800" b="1" dirty="0"/>
              <a:t>Evaluación del CE sobre la asistencia jurídica mutua y</a:t>
            </a:r>
          </a:p>
          <a:p>
            <a:pPr algn="r"/>
            <a:r>
              <a:rPr lang="es-ES" sz="2800" b="1" dirty="0"/>
              <a:t>otras disposiciones</a:t>
            </a:r>
            <a:endParaRPr lang="es-ES" sz="28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572000" cy="4832092"/>
          </a:xfrm>
          <a:prstGeom prst="rect">
            <a:avLst/>
          </a:prstGeom>
        </p:spPr>
        <p:txBody>
          <a:bodyPr>
            <a:spAutoFit/>
          </a:bodyPr>
          <a:lstStyle/>
          <a:p>
            <a:pPr marL="342900" lvl="1" indent="-342900">
              <a:buFont typeface="Wingdings" pitchFamily="2" charset="2"/>
              <a:buChar char="Ø"/>
            </a:pPr>
            <a:r>
              <a:rPr lang="es-ES" b="1"/>
              <a:t>Tipos de datos solicitados por la asistencia jurídica mutua:</a:t>
            </a:r>
          </a:p>
          <a:p>
            <a:pPr marL="342900" lvl="1" indent="-342900">
              <a:buFont typeface="Wingdings" pitchFamily="2" charset="2"/>
              <a:buChar char="Ø"/>
            </a:pPr>
            <a:endParaRPr lang="es-ES" sz="2200" dirty="0"/>
          </a:p>
          <a:p>
            <a:pPr marL="342900" lvl="1" indent="-342900">
              <a:buFont typeface="Arial" panose="020B0604020202020204" pitchFamily="34" charset="0"/>
              <a:buChar char="•"/>
            </a:pPr>
            <a:r>
              <a:rPr lang="es-ES" b="1"/>
              <a:t>principalmente datos</a:t>
            </a:r>
            <a:r>
              <a:rPr lang="es-ES"/>
              <a:t> relativos a los </a:t>
            </a:r>
            <a:r>
              <a:rPr lang="es-ES" b="1"/>
              <a:t>abonados</a:t>
            </a:r>
          </a:p>
          <a:p>
            <a:pPr marL="342900" lvl="1" indent="-342900">
              <a:buFont typeface="Arial" panose="020B0604020202020204" pitchFamily="34" charset="0"/>
              <a:buChar char="•"/>
            </a:pPr>
            <a:r>
              <a:rPr lang="es-ES"/>
              <a:t>solicitudes </a:t>
            </a:r>
            <a:r>
              <a:rPr lang="es-ES" b="1"/>
              <a:t>menos frecuentes</a:t>
            </a:r>
            <a:r>
              <a:rPr lang="es-ES"/>
              <a:t> de los datos relativos al tráfico</a:t>
            </a:r>
          </a:p>
          <a:p>
            <a:pPr marL="342900" lvl="1" indent="-342900">
              <a:buFont typeface="Arial" panose="020B0604020202020204" pitchFamily="34" charset="0"/>
              <a:buChar char="•"/>
            </a:pPr>
            <a:r>
              <a:rPr lang="es-ES" sz="2200" dirty="0"/>
              <a:t>datos relativos al contenido, tipo de datos </a:t>
            </a:r>
            <a:r>
              <a:rPr lang="es-ES" sz="2200" b="1" dirty="0"/>
              <a:t>menos solicitados</a:t>
            </a:r>
          </a:p>
          <a:p>
            <a:pPr marL="342900" lvl="1" indent="-342900">
              <a:buFont typeface="Arial" panose="020B0604020202020204" pitchFamily="34" charset="0"/>
              <a:buChar char="•"/>
            </a:pPr>
            <a:r>
              <a:rPr lang="es-ES" b="1"/>
              <a:t>una parte importante</a:t>
            </a:r>
            <a:r>
              <a:rPr lang="es-ES"/>
              <a:t> de las solicitudes se refieren a delitos de fraude, algunas a delitos de violencia y otras a delitos contra los sistemas informáticos</a:t>
            </a:r>
          </a:p>
        </p:txBody>
      </p:sp>
      <p:pic>
        <p:nvPicPr>
          <p:cNvPr id="6" name="Picture 5" descr="A screenshot of a cell phone&#10;&#10;Description automatically generated">
            <a:extLst>
              <a:ext uri="{FF2B5EF4-FFF2-40B4-BE49-F238E27FC236}">
                <a16:creationId xmlns:a16="http://schemas.microsoft.com/office/drawing/2014/main" id="{5D2F7B93-1B01-4699-A7B2-CFA5A6237719}"/>
              </a:ext>
            </a:extLst>
          </p:cNvPr>
          <p:cNvPicPr>
            <a:picLocks noChangeAspect="1"/>
          </p:cNvPicPr>
          <p:nvPr/>
        </p:nvPicPr>
        <p:blipFill>
          <a:blip r:embed="rId4"/>
          <a:stretch>
            <a:fillRect/>
          </a:stretch>
        </p:blipFill>
        <p:spPr>
          <a:xfrm>
            <a:off x="5023128" y="2316808"/>
            <a:ext cx="3616214" cy="2698252"/>
          </a:xfrm>
          <a:prstGeom prst="rect">
            <a:avLst/>
          </a:prstGeom>
        </p:spPr>
      </p:pic>
    </p:spTree>
    <p:extLst>
      <p:ext uri="{BB962C8B-B14F-4D97-AF65-F5344CB8AC3E}">
        <p14:creationId xmlns:p14="http://schemas.microsoft.com/office/powerpoint/2010/main" val="125982799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34</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34</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2800" b="1" dirty="0"/>
              <a:t>Evaluación del CE sobre la asistencia jurídica mutua y</a:t>
            </a:r>
          </a:p>
          <a:p>
            <a:pPr algn="r"/>
            <a:r>
              <a:rPr lang="es-ES" sz="2800" b="1" dirty="0"/>
              <a:t>otras disposiciones</a:t>
            </a:r>
            <a:endParaRPr lang="es-ES" sz="28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572000" cy="5509200"/>
          </a:xfrm>
          <a:prstGeom prst="rect">
            <a:avLst/>
          </a:prstGeom>
        </p:spPr>
        <p:txBody>
          <a:bodyPr>
            <a:spAutoFit/>
          </a:bodyPr>
          <a:lstStyle/>
          <a:p>
            <a:pPr marL="342900" lvl="1" indent="-342900">
              <a:buFont typeface="Wingdings" pitchFamily="2" charset="2"/>
              <a:buChar char="Ø"/>
            </a:pPr>
            <a:r>
              <a:rPr lang="es-ES" b="1" dirty="0"/>
              <a:t>Frecuencia de las solicitudes:</a:t>
            </a:r>
          </a:p>
          <a:p>
            <a:pPr marL="342900" lvl="1" indent="-342900">
              <a:buFont typeface="Wingdings" pitchFamily="2" charset="2"/>
              <a:buChar char="Ø"/>
            </a:pPr>
            <a:endParaRPr lang="es-ES" sz="2200" dirty="0"/>
          </a:p>
          <a:p>
            <a:pPr marL="342900" lvl="1" indent="-342900">
              <a:buFont typeface="Arial" panose="020B0604020202020204" pitchFamily="34" charset="0"/>
              <a:buChar char="•"/>
            </a:pPr>
            <a:r>
              <a:rPr lang="es-ES" b="1" dirty="0"/>
              <a:t>difícil de establecer</a:t>
            </a:r>
            <a:r>
              <a:rPr lang="es-ES" dirty="0"/>
              <a:t> debido a la utilización de la transmisión directa, que evita a las autoridades centrales</a:t>
            </a:r>
          </a:p>
          <a:p>
            <a:pPr marL="342900" lvl="1" indent="-342900">
              <a:buFont typeface="Arial" panose="020B0604020202020204" pitchFamily="34" charset="0"/>
              <a:buChar char="•"/>
            </a:pPr>
            <a:r>
              <a:rPr lang="es-ES" sz="2200" b="1" dirty="0"/>
              <a:t>falta general de información estadística</a:t>
            </a:r>
          </a:p>
          <a:p>
            <a:pPr marL="342900" lvl="1" indent="-342900">
              <a:buFont typeface="Arial" panose="020B0604020202020204" pitchFamily="34" charset="0"/>
              <a:buChar char="•"/>
            </a:pPr>
            <a:r>
              <a:rPr lang="es-ES" b="1" dirty="0"/>
              <a:t>no se mantiene información estadística separada</a:t>
            </a:r>
            <a:r>
              <a:rPr lang="es-ES" dirty="0"/>
              <a:t> para las solicitudes de pruebas electrónicas</a:t>
            </a:r>
          </a:p>
          <a:p>
            <a:pPr marL="342900" lvl="1" indent="-342900">
              <a:buFont typeface="Arial" panose="020B0604020202020204" pitchFamily="34" charset="0"/>
              <a:buChar char="•"/>
            </a:pPr>
            <a:r>
              <a:rPr lang="es-ES" dirty="0"/>
              <a:t>la </a:t>
            </a:r>
            <a:r>
              <a:rPr lang="es-ES" b="1" dirty="0"/>
              <a:t>cooperación </a:t>
            </a:r>
            <a:r>
              <a:rPr lang="es-ES" b="1" dirty="0" err="1"/>
              <a:t>interpolicial</a:t>
            </a:r>
            <a:r>
              <a:rPr lang="es-ES" dirty="0"/>
              <a:t> es más frecuente que la asistencia jurídica, aunque su objetivo es el intercambio de información que a menudo no puede utilizarse como prueba</a:t>
            </a:r>
          </a:p>
        </p:txBody>
      </p:sp>
      <p:sp>
        <p:nvSpPr>
          <p:cNvPr id="5" name="Rectangle 4">
            <a:extLst>
              <a:ext uri="{FF2B5EF4-FFF2-40B4-BE49-F238E27FC236}">
                <a16:creationId xmlns:a16="http://schemas.microsoft.com/office/drawing/2014/main" id="{9BC0AC26-B661-4C44-9929-EFA7A51EF334}"/>
              </a:ext>
            </a:extLst>
          </p:cNvPr>
          <p:cNvSpPr/>
          <p:nvPr/>
        </p:nvSpPr>
        <p:spPr>
          <a:xfrm>
            <a:off x="4572000" y="1553877"/>
            <a:ext cx="4572000" cy="1446550"/>
          </a:xfrm>
          <a:prstGeom prst="rect">
            <a:avLst/>
          </a:prstGeom>
        </p:spPr>
        <p:txBody>
          <a:bodyPr>
            <a:spAutoFit/>
          </a:bodyPr>
          <a:lstStyle/>
          <a:p>
            <a:pPr marL="342900" lvl="1" indent="-342900">
              <a:buFont typeface="Arial" panose="020B0604020202020204" pitchFamily="34" charset="0"/>
              <a:buChar char="•"/>
            </a:pPr>
            <a:r>
              <a:rPr lang="es-ES" sz="2200" b="1" dirty="0"/>
              <a:t>la información</a:t>
            </a:r>
            <a:r>
              <a:rPr lang="es-ES" sz="2200" dirty="0"/>
              <a:t> (tráfico, contenido) </a:t>
            </a:r>
            <a:r>
              <a:rPr lang="es-ES" sz="2200" b="1" dirty="0"/>
              <a:t>requiere el uso de poderes coercitivos</a:t>
            </a:r>
            <a:r>
              <a:rPr lang="es-ES" sz="2200" dirty="0"/>
              <a:t> a nivel nacional, por lo que se requiere una solicitud de asistencia jurídica mutua  </a:t>
            </a:r>
          </a:p>
        </p:txBody>
      </p:sp>
      <p:pic>
        <p:nvPicPr>
          <p:cNvPr id="4098" name="Picture 2" descr="Assessment">
            <a:hlinkClick r:id="rId4"/>
            <a:extLst>
              <a:ext uri="{FF2B5EF4-FFF2-40B4-BE49-F238E27FC236}">
                <a16:creationId xmlns:a16="http://schemas.microsoft.com/office/drawing/2014/main" id="{1C713E03-C3D5-4836-945E-804E08C9FB1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22953" y="3660100"/>
            <a:ext cx="2161714" cy="22362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382313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35</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35</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2800" b="1" dirty="0"/>
              <a:t>Evaluación del CE sobre la asistencia jurídica mutua y</a:t>
            </a:r>
          </a:p>
          <a:p>
            <a:pPr algn="r"/>
            <a:r>
              <a:rPr lang="es-ES" sz="2800" b="1" dirty="0"/>
              <a:t>otras disposiciones</a:t>
            </a:r>
            <a:endParaRPr lang="es-ES" sz="28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572000" cy="4493538"/>
          </a:xfrm>
          <a:prstGeom prst="rect">
            <a:avLst/>
          </a:prstGeom>
        </p:spPr>
        <p:txBody>
          <a:bodyPr>
            <a:spAutoFit/>
          </a:bodyPr>
          <a:lstStyle/>
          <a:p>
            <a:pPr marL="342900" lvl="1" indent="-342900" algn="just">
              <a:buFont typeface="Wingdings" pitchFamily="2" charset="2"/>
              <a:buChar char="Ø"/>
            </a:pPr>
            <a:r>
              <a:rPr lang="es-ES" b="1" dirty="0"/>
              <a:t>Cooperación directa con los PSI en jurisdicciones extranjeras:</a:t>
            </a:r>
          </a:p>
          <a:p>
            <a:pPr marL="342900" lvl="1" indent="-342900" algn="just">
              <a:buFont typeface="Wingdings" pitchFamily="2" charset="2"/>
              <a:buChar char="Ø"/>
            </a:pPr>
            <a:endParaRPr lang="es-ES" sz="2200" dirty="0"/>
          </a:p>
          <a:p>
            <a:pPr marL="342900" lvl="1" indent="-342900" algn="just">
              <a:buFont typeface="Arial" panose="020B0604020202020204" pitchFamily="34" charset="0"/>
              <a:buChar char="•"/>
            </a:pPr>
            <a:r>
              <a:rPr lang="es-ES" b="1" dirty="0"/>
              <a:t>práctica extendida</a:t>
            </a:r>
            <a:r>
              <a:rPr lang="es-ES" dirty="0"/>
              <a:t> entre los Estados</a:t>
            </a:r>
          </a:p>
          <a:p>
            <a:pPr marL="342900" lvl="1" indent="-342900" algn="just">
              <a:buFont typeface="Arial" panose="020B0604020202020204" pitchFamily="34" charset="0"/>
              <a:buChar char="•"/>
            </a:pPr>
            <a:endParaRPr lang="es-ES" sz="2200" dirty="0"/>
          </a:p>
          <a:p>
            <a:pPr marL="342900" lvl="1" indent="-342900" algn="just">
              <a:buFont typeface="Arial" panose="020B0604020202020204" pitchFamily="34" charset="0"/>
              <a:buChar char="•"/>
            </a:pPr>
            <a:r>
              <a:rPr lang="es-ES" sz="2200" dirty="0"/>
              <a:t>La experiencia de los Estados es que los </a:t>
            </a:r>
            <a:r>
              <a:rPr lang="es-ES" sz="2200" b="1" dirty="0"/>
              <a:t>PSI responden positivamente</a:t>
            </a:r>
            <a:r>
              <a:rPr lang="es-ES" sz="2200" dirty="0"/>
              <a:t> (los proveedores estadounidenses revelan los datos de los abonados y los datos relativos al tráfico), depende de que se cumplan ciertas condiciones, incluida la "legalidad" de la solicitud,</a:t>
            </a:r>
          </a:p>
          <a:p>
            <a:pPr marL="342900" lvl="1" indent="-342900" algn="just">
              <a:buFont typeface="Arial" panose="020B0604020202020204" pitchFamily="34" charset="0"/>
              <a:buChar char="•"/>
            </a:pPr>
            <a:endParaRPr lang="es-ES" sz="2200" dirty="0"/>
          </a:p>
        </p:txBody>
      </p:sp>
      <p:sp>
        <p:nvSpPr>
          <p:cNvPr id="12" name="TextBox 11">
            <a:extLst>
              <a:ext uri="{FF2B5EF4-FFF2-40B4-BE49-F238E27FC236}">
                <a16:creationId xmlns:a16="http://schemas.microsoft.com/office/drawing/2014/main" id="{89D5A201-F458-4F49-ABC8-E34AFF238B91}"/>
              </a:ext>
            </a:extLst>
          </p:cNvPr>
          <p:cNvSpPr txBox="1"/>
          <p:nvPr/>
        </p:nvSpPr>
        <p:spPr>
          <a:xfrm>
            <a:off x="4846185" y="1881847"/>
            <a:ext cx="4044099" cy="2123658"/>
          </a:xfrm>
          <a:prstGeom prst="rect">
            <a:avLst/>
          </a:prstGeom>
          <a:noFill/>
        </p:spPr>
        <p:txBody>
          <a:bodyPr wrap="square">
            <a:spAutoFit/>
          </a:bodyPr>
          <a:lstStyle/>
          <a:p>
            <a:pPr marL="342900" lvl="1" indent="-342900" algn="just">
              <a:buFont typeface="Arial" panose="020B0604020202020204" pitchFamily="34" charset="0"/>
              <a:buChar char="•"/>
            </a:pPr>
            <a:r>
              <a:rPr lang="es-ES" b="1"/>
              <a:t>algunos PSI disponen de procedimientos</a:t>
            </a:r>
            <a:r>
              <a:rPr lang="es-ES"/>
              <a:t> para responder a las solicitudes de emergencia, pero a veces esa información no puede servir de prueba</a:t>
            </a:r>
          </a:p>
        </p:txBody>
      </p:sp>
      <p:pic>
        <p:nvPicPr>
          <p:cNvPr id="7170" name="Picture 2" descr="Baghdad Telecom, Internet Service Provider in Iraq, Iraqi ISP">
            <a:hlinkClick r:id="rId4"/>
            <a:extLst>
              <a:ext uri="{FF2B5EF4-FFF2-40B4-BE49-F238E27FC236}">
                <a16:creationId xmlns:a16="http://schemas.microsoft.com/office/drawing/2014/main" id="{A75A804F-6F56-4D5A-BCCD-AE94F3EF0D6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62748" y="4433531"/>
            <a:ext cx="3314700" cy="1381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39924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36</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36</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Recomendaciones</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572000" cy="5324535"/>
          </a:xfrm>
          <a:prstGeom prst="rect">
            <a:avLst/>
          </a:prstGeom>
        </p:spPr>
        <p:txBody>
          <a:bodyPr>
            <a:spAutoFit/>
          </a:bodyPr>
          <a:lstStyle/>
          <a:p>
            <a:pPr marL="342900" lvl="1" indent="-342900">
              <a:buFont typeface="Wingdings" pitchFamily="2" charset="2"/>
              <a:buChar char="Ø"/>
            </a:pPr>
            <a:r>
              <a:rPr lang="es-ES" b="1" dirty="0"/>
              <a:t>Importantes a nivel nacional:</a:t>
            </a:r>
          </a:p>
          <a:p>
            <a:pPr marL="342900" lvl="1" indent="-342900">
              <a:buFont typeface="Wingdings" pitchFamily="2" charset="2"/>
              <a:buChar char="Ø"/>
            </a:pPr>
            <a:endParaRPr lang="es-ES" sz="2200" dirty="0"/>
          </a:p>
          <a:p>
            <a:pPr marL="342900" lvl="1" indent="-342900">
              <a:buFont typeface="Arial" panose="020B0604020202020204" pitchFamily="34" charset="0"/>
              <a:buChar char="•"/>
            </a:pPr>
            <a:r>
              <a:rPr lang="es-ES" sz="2000" b="1" dirty="0"/>
              <a:t>plena aplicación del Convenio de Budapest</a:t>
            </a:r>
          </a:p>
          <a:p>
            <a:pPr marL="342900" lvl="1" indent="-342900" algn="just">
              <a:buFont typeface="Arial" panose="020B0604020202020204" pitchFamily="34" charset="0"/>
              <a:buChar char="•"/>
            </a:pPr>
            <a:r>
              <a:rPr lang="es-ES" sz="2000" b="1" dirty="0">
                <a:effectLst/>
                <a:latin typeface="Arial" panose="020B0604020202020204" pitchFamily="34" charset="0"/>
              </a:rPr>
              <a:t>mantener estadísticas </a:t>
            </a:r>
            <a:r>
              <a:rPr lang="es-ES" sz="2000" dirty="0">
                <a:effectLst/>
                <a:latin typeface="Arial" panose="020B0604020202020204" pitchFamily="34" charset="0"/>
              </a:rPr>
              <a:t>o establecer otros mecanismos para controlar la eficacia de la asistencia jurídica mutua</a:t>
            </a:r>
          </a:p>
          <a:p>
            <a:pPr marL="342900" lvl="1" indent="-342900" algn="just">
              <a:buFont typeface="Arial" panose="020B0604020202020204" pitchFamily="34" charset="0"/>
              <a:buChar char="•"/>
            </a:pPr>
            <a:r>
              <a:rPr lang="es-ES" sz="2000" b="1" dirty="0"/>
              <a:t>a</a:t>
            </a:r>
            <a:r>
              <a:rPr lang="es-ES" sz="2000" b="1" dirty="0">
                <a:effectLst/>
                <a:latin typeface="Arial" panose="020B0604020202020204" pitchFamily="34" charset="0"/>
              </a:rPr>
              <a:t>signar más personal con conocimientos de tecnología </a:t>
            </a:r>
            <a:r>
              <a:rPr lang="es-ES" sz="2000" dirty="0">
                <a:effectLst/>
                <a:latin typeface="Arial" panose="020B0604020202020204" pitchFamily="34" charset="0"/>
              </a:rPr>
              <a:t>para la asistencia jurídica mutua, no solo a nivel central sino también a nivel de las instituciones encargadas de ejecutar las solicitudes</a:t>
            </a:r>
          </a:p>
          <a:p>
            <a:pPr marL="342900" lvl="1" indent="-342900" algn="just">
              <a:buFont typeface="Arial" panose="020B0604020202020204" pitchFamily="34" charset="0"/>
              <a:buChar char="•"/>
            </a:pPr>
            <a:r>
              <a:rPr lang="es-ES" sz="2000" dirty="0">
                <a:effectLst/>
                <a:latin typeface="Arial" panose="020B0604020202020204" pitchFamily="34" charset="0"/>
              </a:rPr>
              <a:t>mejor formación para mejorar la asistencia jurídica mutua</a:t>
            </a:r>
            <a:endParaRPr lang="es-ES" sz="2000" b="1" dirty="0"/>
          </a:p>
        </p:txBody>
      </p:sp>
      <p:sp>
        <p:nvSpPr>
          <p:cNvPr id="16" name="TextBox 15">
            <a:extLst>
              <a:ext uri="{FF2B5EF4-FFF2-40B4-BE49-F238E27FC236}">
                <a16:creationId xmlns:a16="http://schemas.microsoft.com/office/drawing/2014/main" id="{E6C59546-15D6-4230-B91A-9A42D8A8443D}"/>
              </a:ext>
            </a:extLst>
          </p:cNvPr>
          <p:cNvSpPr txBox="1"/>
          <p:nvPr/>
        </p:nvSpPr>
        <p:spPr>
          <a:xfrm>
            <a:off x="4984422" y="1103184"/>
            <a:ext cx="4038034" cy="5693866"/>
          </a:xfrm>
          <a:prstGeom prst="rect">
            <a:avLst/>
          </a:prstGeom>
          <a:noFill/>
        </p:spPr>
        <p:txBody>
          <a:bodyPr wrap="square">
            <a:spAutoFit/>
          </a:bodyPr>
          <a:lstStyle/>
          <a:p>
            <a:pPr marL="285750" indent="-285750" algn="just">
              <a:buFont typeface="Arial" panose="020B0604020202020204" pitchFamily="34" charset="0"/>
              <a:buChar char="•"/>
            </a:pPr>
            <a:r>
              <a:rPr lang="es-ES" sz="2000" b="1" dirty="0"/>
              <a:t>r</a:t>
            </a:r>
            <a:r>
              <a:rPr lang="es-ES" sz="2000" b="1" dirty="0">
                <a:effectLst/>
                <a:latin typeface="Arial" panose="020B0604020202020204" pitchFamily="34" charset="0"/>
              </a:rPr>
              <a:t>eforzar el papel de los puntos de contacto 24/7 </a:t>
            </a:r>
            <a:r>
              <a:rPr lang="es-ES" sz="2000" dirty="0">
                <a:effectLst/>
                <a:latin typeface="Arial" panose="020B0604020202020204" pitchFamily="34" charset="0"/>
              </a:rPr>
              <a:t>de acuerdo con el artículo 35 del Convenio de Budapest</a:t>
            </a:r>
          </a:p>
          <a:p>
            <a:pPr marL="285750" indent="-285750" algn="just">
              <a:buFont typeface="Arial" panose="020B0604020202020204" pitchFamily="34" charset="0"/>
              <a:buChar char="•"/>
            </a:pPr>
            <a:r>
              <a:rPr lang="es-ES" sz="2000" b="1" dirty="0">
                <a:effectLst/>
                <a:latin typeface="Arial" panose="020B0604020202020204" pitchFamily="34" charset="0"/>
              </a:rPr>
              <a:t>agilizar los procedimientos y reducir el número de pasos </a:t>
            </a:r>
            <a:r>
              <a:rPr lang="es-ES" sz="2000" dirty="0">
                <a:effectLst/>
                <a:latin typeface="Arial" panose="020B0604020202020204" pitchFamily="34" charset="0"/>
              </a:rPr>
              <a:t>necesarios para las solicitudes de asistencia mutua a nivel nacional</a:t>
            </a:r>
          </a:p>
          <a:p>
            <a:pPr marL="285750" indent="-285750" algn="just">
              <a:buFont typeface="Arial" panose="020B0604020202020204" pitchFamily="34" charset="0"/>
              <a:buChar char="•"/>
            </a:pPr>
            <a:r>
              <a:rPr lang="es-ES" sz="2000" b="1" dirty="0">
                <a:effectLst/>
                <a:latin typeface="Arial" panose="020B0604020202020204" pitchFamily="34" charset="0"/>
              </a:rPr>
              <a:t>establecer procedimientos de emergencia</a:t>
            </a:r>
            <a:r>
              <a:rPr lang="es-ES" sz="2000" dirty="0"/>
              <a:t> </a:t>
            </a:r>
            <a:r>
              <a:rPr lang="es-ES" sz="2000" dirty="0">
                <a:effectLst/>
                <a:latin typeface="Arial" panose="020B0604020202020204" pitchFamily="34" charset="0"/>
              </a:rPr>
              <a:t>para las solicitudes relacionadas con riesgos para la vida y circunstancias exigentes similares</a:t>
            </a:r>
          </a:p>
          <a:p>
            <a:pPr marL="285750" indent="-285750" algn="just">
              <a:buFont typeface="Arial" panose="020B0604020202020204" pitchFamily="34" charset="0"/>
              <a:buChar char="•"/>
            </a:pPr>
            <a:endParaRPr lang="es-ES" sz="2000" dirty="0">
              <a:effectLst/>
              <a:latin typeface="Arial" panose="020B0604020202020204" pitchFamily="34" charset="0"/>
            </a:endParaRPr>
          </a:p>
          <a:p>
            <a:pPr marL="285750" indent="-285750" algn="just">
              <a:buFont typeface="Arial" panose="020B0604020202020204" pitchFamily="34" charset="0"/>
              <a:buChar char="•"/>
            </a:pPr>
            <a:endParaRPr lang="es-ES" sz="2200" dirty="0">
              <a:effectLst/>
              <a:latin typeface="Arial" panose="020B0604020202020204" pitchFamily="34" charset="0"/>
            </a:endParaRPr>
          </a:p>
          <a:p>
            <a:pPr marL="285750" indent="-285750" algn="just">
              <a:buFont typeface="Arial" panose="020B0604020202020204" pitchFamily="34" charset="0"/>
              <a:buChar char="•"/>
            </a:pPr>
            <a:endParaRPr lang="es-ES" sz="2200" dirty="0"/>
          </a:p>
        </p:txBody>
      </p:sp>
    </p:spTree>
    <p:extLst>
      <p:ext uri="{BB962C8B-B14F-4D97-AF65-F5344CB8AC3E}">
        <p14:creationId xmlns:p14="http://schemas.microsoft.com/office/powerpoint/2010/main" val="113496101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37</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37</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Recomendaciones</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14777"/>
            <a:ext cx="4572000" cy="5847755"/>
          </a:xfrm>
          <a:prstGeom prst="rect">
            <a:avLst/>
          </a:prstGeom>
        </p:spPr>
        <p:txBody>
          <a:bodyPr>
            <a:spAutoFit/>
          </a:bodyPr>
          <a:lstStyle/>
          <a:p>
            <a:pPr marL="342900" lvl="1" indent="-342900">
              <a:buFont typeface="Wingdings" pitchFamily="2" charset="2"/>
              <a:buChar char="Ø"/>
            </a:pPr>
            <a:r>
              <a:rPr lang="es-ES" b="1"/>
              <a:t>Importantes a nivel nacional:</a:t>
            </a:r>
          </a:p>
          <a:p>
            <a:pPr marL="342900" lvl="1" indent="-342900">
              <a:buFont typeface="Wingdings" pitchFamily="2" charset="2"/>
              <a:buChar char="Ø"/>
            </a:pPr>
            <a:endParaRPr lang="es-ES" sz="2200" dirty="0"/>
          </a:p>
          <a:p>
            <a:pPr marL="342900" lvl="1" indent="-342900" algn="just">
              <a:buFont typeface="Arial" panose="020B0604020202020204" pitchFamily="34" charset="0"/>
              <a:buChar char="•"/>
            </a:pPr>
            <a:r>
              <a:rPr lang="es-ES" sz="2200" b="1" dirty="0">
                <a:effectLst/>
                <a:latin typeface="Arial" panose="020B0604020202020204" pitchFamily="34" charset="0"/>
              </a:rPr>
              <a:t>uso de la transmisión electrónica de solicitudes </a:t>
            </a:r>
            <a:r>
              <a:rPr lang="es-ES" sz="2200" dirty="0">
                <a:effectLst/>
                <a:latin typeface="Arial" panose="020B0604020202020204" pitchFamily="34" charset="0"/>
              </a:rPr>
              <a:t>de acuerdo con el artículo 25.3 del Convenio de Budapest sobre medios de comunicación rápidos</a:t>
            </a:r>
          </a:p>
          <a:p>
            <a:pPr marL="342900" lvl="1" indent="-342900" algn="just">
              <a:buFont typeface="Arial" panose="020B0604020202020204" pitchFamily="34" charset="0"/>
              <a:buChar char="•"/>
            </a:pPr>
            <a:r>
              <a:rPr lang="es-ES" sz="2200" dirty="0">
                <a:effectLst/>
                <a:latin typeface="Arial" panose="020B0604020202020204" pitchFamily="34" charset="0"/>
              </a:rPr>
              <a:t>Se recuerda a las Partes que deben </a:t>
            </a:r>
            <a:r>
              <a:rPr lang="es-ES" sz="2200" b="1" dirty="0">
                <a:effectLst/>
                <a:latin typeface="Arial" panose="020B0604020202020204" pitchFamily="34" charset="0"/>
              </a:rPr>
              <a:t>aplicar el criterio de la doble tipificación penal de una manera flexible</a:t>
            </a:r>
            <a:r>
              <a:rPr lang="es-ES" sz="2200" dirty="0">
                <a:effectLst/>
                <a:latin typeface="Arial" panose="020B0604020202020204" pitchFamily="34" charset="0"/>
              </a:rPr>
              <a:t> que facilite la concesión de asistencia</a:t>
            </a:r>
          </a:p>
          <a:p>
            <a:pPr marL="342900" lvl="1" indent="-342900" algn="just">
              <a:buFont typeface="Arial" panose="020B0604020202020204" pitchFamily="34" charset="0"/>
              <a:buChar char="•"/>
            </a:pPr>
            <a:r>
              <a:rPr lang="es-ES" sz="2200" b="1" dirty="0">
                <a:effectLst/>
                <a:latin typeface="Arial" panose="020B0604020202020204" pitchFamily="34" charset="0"/>
              </a:rPr>
              <a:t>consultar con las autoridades de la Parte requerida antes de enviar las solicitudes</a:t>
            </a:r>
            <a:r>
              <a:rPr lang="es-ES" sz="2200" dirty="0">
                <a:effectLst/>
                <a:latin typeface="Arial" panose="020B0604020202020204" pitchFamily="34" charset="0"/>
              </a:rPr>
              <a:t>, cuando sea necesario</a:t>
            </a:r>
            <a:endParaRPr lang="es-ES" sz="2200" b="1" dirty="0"/>
          </a:p>
        </p:txBody>
      </p:sp>
      <p:sp>
        <p:nvSpPr>
          <p:cNvPr id="16" name="TextBox 15">
            <a:extLst>
              <a:ext uri="{FF2B5EF4-FFF2-40B4-BE49-F238E27FC236}">
                <a16:creationId xmlns:a16="http://schemas.microsoft.com/office/drawing/2014/main" id="{E6C59546-15D6-4230-B91A-9A42D8A8443D}"/>
              </a:ext>
            </a:extLst>
          </p:cNvPr>
          <p:cNvSpPr txBox="1"/>
          <p:nvPr/>
        </p:nvSpPr>
        <p:spPr>
          <a:xfrm>
            <a:off x="4984422" y="1103184"/>
            <a:ext cx="4038034" cy="3816429"/>
          </a:xfrm>
          <a:prstGeom prst="rect">
            <a:avLst/>
          </a:prstGeom>
          <a:noFill/>
        </p:spPr>
        <p:txBody>
          <a:bodyPr wrap="square">
            <a:spAutoFit/>
          </a:bodyPr>
          <a:lstStyle/>
          <a:p>
            <a:pPr marL="285750" indent="-285750" algn="just">
              <a:buFont typeface="Arial" panose="020B0604020202020204" pitchFamily="34" charset="0"/>
              <a:buChar char="•"/>
            </a:pPr>
            <a:r>
              <a:rPr lang="es-ES" sz="2200" b="1" dirty="0">
                <a:effectLst/>
                <a:latin typeface="Arial" panose="020B0604020202020204" pitchFamily="34" charset="0"/>
              </a:rPr>
              <a:t>asegurar la transparencia en cuanto a los requisitos para las solicitudes de asistencia mutua</a:t>
            </a:r>
            <a:r>
              <a:rPr lang="es-ES" sz="2200" dirty="0">
                <a:effectLst/>
                <a:latin typeface="Arial" panose="020B0604020202020204" pitchFamily="34" charset="0"/>
              </a:rPr>
              <a:t>, y los motivos de denegación, incluidos los umbrales para casos menores, en los sitios web de las autoridades centrales</a:t>
            </a:r>
          </a:p>
          <a:p>
            <a:pPr marL="285750" indent="-285750" algn="just">
              <a:buFont typeface="Arial" panose="020B0604020202020204" pitchFamily="34" charset="0"/>
              <a:buChar char="•"/>
            </a:pPr>
            <a:endParaRPr lang="es-ES" sz="2200" dirty="0">
              <a:effectLst/>
              <a:latin typeface="Arial" panose="020B0604020202020204" pitchFamily="34" charset="0"/>
            </a:endParaRPr>
          </a:p>
          <a:p>
            <a:pPr marL="285750" indent="-285750" algn="just">
              <a:buFont typeface="Arial" panose="020B0604020202020204" pitchFamily="34" charset="0"/>
              <a:buChar char="•"/>
            </a:pPr>
            <a:endParaRPr lang="es-ES" sz="2200" dirty="0"/>
          </a:p>
        </p:txBody>
      </p:sp>
      <p:pic>
        <p:nvPicPr>
          <p:cNvPr id="6" name="Picture 5" descr="A picture containing toy, colorful, food&#10;&#10;Description automatically generated">
            <a:extLst>
              <a:ext uri="{FF2B5EF4-FFF2-40B4-BE49-F238E27FC236}">
                <a16:creationId xmlns:a16="http://schemas.microsoft.com/office/drawing/2014/main" id="{EA5EFA8A-F0F6-4D59-91FF-02DB856D10DE}"/>
              </a:ext>
            </a:extLst>
          </p:cNvPr>
          <p:cNvPicPr>
            <a:picLocks noChangeAspect="1"/>
          </p:cNvPicPr>
          <p:nvPr/>
        </p:nvPicPr>
        <p:blipFill>
          <a:blip r:embed="rId4"/>
          <a:stretch>
            <a:fillRect/>
          </a:stretch>
        </p:blipFill>
        <p:spPr>
          <a:xfrm>
            <a:off x="5808051" y="4613046"/>
            <a:ext cx="2390775" cy="1371615"/>
          </a:xfrm>
          <a:prstGeom prst="rect">
            <a:avLst/>
          </a:prstGeom>
        </p:spPr>
      </p:pic>
    </p:spTree>
    <p:extLst>
      <p:ext uri="{BB962C8B-B14F-4D97-AF65-F5344CB8AC3E}">
        <p14:creationId xmlns:p14="http://schemas.microsoft.com/office/powerpoint/2010/main" val="157536977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38</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38</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Recomendaciones</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799825"/>
            <a:ext cx="4572000" cy="5847755"/>
          </a:xfrm>
          <a:prstGeom prst="rect">
            <a:avLst/>
          </a:prstGeom>
        </p:spPr>
        <p:txBody>
          <a:bodyPr>
            <a:spAutoFit/>
          </a:bodyPr>
          <a:lstStyle/>
          <a:p>
            <a:pPr marL="342900" lvl="1" indent="-342900">
              <a:buFont typeface="Wingdings" pitchFamily="2" charset="2"/>
              <a:buChar char="Ø"/>
            </a:pPr>
            <a:r>
              <a:rPr lang="es-ES" b="1"/>
              <a:t>Soluciones aportadas por los proyectos de creación de capacidades del Consejo de Europa:</a:t>
            </a:r>
          </a:p>
          <a:p>
            <a:pPr marL="0" lvl="1"/>
            <a:endParaRPr lang="es-ES" sz="2200" dirty="0"/>
          </a:p>
          <a:p>
            <a:pPr marL="342900" lvl="1" indent="-342900" algn="just">
              <a:buFont typeface="Arial" panose="020B0604020202020204" pitchFamily="34" charset="0"/>
              <a:buChar char="•"/>
            </a:pPr>
            <a:r>
              <a:rPr lang="es-ES" b="1"/>
              <a:t>modelo estándar de solicitudes</a:t>
            </a:r>
            <a:r>
              <a:rPr lang="es-ES"/>
              <a:t> (rec. 17 del informe del TCY)</a:t>
            </a:r>
          </a:p>
          <a:p>
            <a:pPr marL="342900" lvl="1" indent="-342900" algn="just">
              <a:buFont typeface="Arial" panose="020B0604020202020204" pitchFamily="34" charset="0"/>
              <a:buChar char="•"/>
            </a:pPr>
            <a:r>
              <a:rPr lang="es-ES" b="1"/>
              <a:t>la previsibilidad de los contenidos</a:t>
            </a:r>
            <a:r>
              <a:rPr lang="es-ES"/>
              <a:t> favorece la velocidad y la eficacia y puede mejorar las traducciones</a:t>
            </a:r>
          </a:p>
          <a:p>
            <a:pPr marL="342900" lvl="1" indent="-342900" algn="just">
              <a:buFont typeface="Arial" panose="020B0604020202020204" pitchFamily="34" charset="0"/>
              <a:buChar char="•"/>
            </a:pPr>
            <a:r>
              <a:rPr lang="es-ES" b="1"/>
              <a:t>diseñadas para ser utilizadas</a:t>
            </a:r>
            <a:r>
              <a:rPr lang="es-ES"/>
              <a:t> para el contacto directo con los PSI</a:t>
            </a:r>
          </a:p>
          <a:p>
            <a:pPr marL="342900" lvl="1" indent="-342900" algn="just">
              <a:buFont typeface="Arial" panose="020B0604020202020204" pitchFamily="34" charset="0"/>
              <a:buChar char="•"/>
            </a:pPr>
            <a:r>
              <a:rPr lang="es-ES"/>
              <a:t>los </a:t>
            </a:r>
            <a:r>
              <a:rPr lang="es-ES" b="1"/>
              <a:t>modelos</a:t>
            </a:r>
            <a:r>
              <a:rPr lang="es-ES"/>
              <a:t> correspondientes a las solicitudes de los </a:t>
            </a:r>
            <a:r>
              <a:rPr lang="es-ES" b="1"/>
              <a:t>artículos</a:t>
            </a:r>
            <a:r>
              <a:rPr lang="es-ES"/>
              <a:t> 29 y 31 elaboradas en el marco del proyecto Cybercrime@EAPII</a:t>
            </a:r>
          </a:p>
          <a:p>
            <a:pPr marL="342900" lvl="1" indent="-342900" algn="just">
              <a:buFont typeface="Arial" panose="020B0604020202020204" pitchFamily="34" charset="0"/>
              <a:buChar char="•"/>
            </a:pPr>
            <a:r>
              <a:rPr lang="es-ES" sz="2200" b="1" dirty="0"/>
              <a:t>uso de los demás recursos en línea proporcionados por el CE</a:t>
            </a:r>
          </a:p>
        </p:txBody>
      </p:sp>
      <p:sp>
        <p:nvSpPr>
          <p:cNvPr id="6" name="Rectangle 5">
            <a:extLst>
              <a:ext uri="{FF2B5EF4-FFF2-40B4-BE49-F238E27FC236}">
                <a16:creationId xmlns:a16="http://schemas.microsoft.com/office/drawing/2014/main" id="{6A1DCD6A-2874-A04E-841E-9617461F4D9B}"/>
              </a:ext>
            </a:extLst>
          </p:cNvPr>
          <p:cNvSpPr/>
          <p:nvPr/>
        </p:nvSpPr>
        <p:spPr>
          <a:xfrm>
            <a:off x="4749044" y="952123"/>
            <a:ext cx="4162967" cy="2462213"/>
          </a:xfrm>
          <a:prstGeom prst="rect">
            <a:avLst/>
          </a:prstGeom>
        </p:spPr>
        <p:txBody>
          <a:bodyPr wrap="square">
            <a:spAutoFit/>
          </a:bodyPr>
          <a:lstStyle/>
          <a:p>
            <a:pPr marL="342900" lvl="1" indent="-342900" algn="just">
              <a:buFont typeface="Arial" panose="020B0604020202020204" pitchFamily="34" charset="0"/>
              <a:buChar char="•"/>
            </a:pPr>
            <a:r>
              <a:rPr lang="es-ES" sz="2200" b="1" dirty="0"/>
              <a:t>Reforzar el papel de los puntos de contacto 24/7 </a:t>
            </a:r>
            <a:r>
              <a:rPr lang="es-ES" sz="2200" dirty="0"/>
              <a:t>de acuerdo con el artículo 53 del Convenio de Budapest</a:t>
            </a:r>
          </a:p>
          <a:p>
            <a:pPr marL="342900" lvl="1" indent="-342900" algn="just">
              <a:buFont typeface="Arial" panose="020B0604020202020204" pitchFamily="34" charset="0"/>
              <a:buChar char="•"/>
            </a:pPr>
            <a:r>
              <a:rPr lang="es-ES" sz="2200" b="1" dirty="0"/>
              <a:t>Modelos del Consejo de Europa</a:t>
            </a:r>
            <a:r>
              <a:rPr lang="es-ES" sz="2200" dirty="0"/>
              <a:t> para diferentes recursos de asistencia jurídica mutua en línea del Consejo de Europa</a:t>
            </a:r>
            <a:endParaRPr lang="es-ES" sz="2200" b="1" dirty="0"/>
          </a:p>
        </p:txBody>
      </p:sp>
      <p:pic>
        <p:nvPicPr>
          <p:cNvPr id="5" name="Picture 4" descr="A picture containing toy, colorful, food&#10;&#10;Description automatically generated">
            <a:extLst>
              <a:ext uri="{FF2B5EF4-FFF2-40B4-BE49-F238E27FC236}">
                <a16:creationId xmlns:a16="http://schemas.microsoft.com/office/drawing/2014/main" id="{7625FEC9-B931-4015-A1EA-907AF1E3AE32}"/>
              </a:ext>
            </a:extLst>
          </p:cNvPr>
          <p:cNvPicPr>
            <a:picLocks noChangeAspect="1"/>
          </p:cNvPicPr>
          <p:nvPr/>
        </p:nvPicPr>
        <p:blipFill>
          <a:blip r:embed="rId4"/>
          <a:stretch>
            <a:fillRect/>
          </a:stretch>
        </p:blipFill>
        <p:spPr>
          <a:xfrm>
            <a:off x="5808051" y="4079662"/>
            <a:ext cx="2390775" cy="1905000"/>
          </a:xfrm>
          <a:prstGeom prst="rect">
            <a:avLst/>
          </a:prstGeom>
        </p:spPr>
      </p:pic>
    </p:spTree>
    <p:extLst>
      <p:ext uri="{BB962C8B-B14F-4D97-AF65-F5344CB8AC3E}">
        <p14:creationId xmlns:p14="http://schemas.microsoft.com/office/powerpoint/2010/main" val="107985861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39</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39</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Recomendaciones</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4"/>
          <a:stretch>
            <a:fillRect/>
          </a:stretch>
        </p:blipFill>
        <p:spPr>
          <a:xfrm>
            <a:off x="7255380" y="941875"/>
            <a:ext cx="1767076" cy="1767076"/>
          </a:xfrm>
          <a:prstGeom prst="rect">
            <a:avLst/>
          </a:prstGeom>
        </p:spPr>
      </p:pic>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153891097"/>
              </p:ext>
            </p:extLst>
          </p:nvPr>
        </p:nvGraphicFramePr>
        <p:xfrm>
          <a:off x="177501" y="2346187"/>
          <a:ext cx="7166858"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9685163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solidFill>
                  <a:schemeClr val="bg1"/>
                </a:solidFill>
              </a:rPr>
              <a:t>Curso Judicial Especializado sobre </a:t>
            </a:r>
          </a:p>
          <a:p>
            <a:pPr algn="r"/>
            <a:r>
              <a:rPr lang="es-ES" sz="3200" b="1" dirty="0">
                <a:solidFill>
                  <a:schemeClr val="bg1"/>
                </a:solidFill>
              </a:rPr>
              <a:t>Cooperación Internacional</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889627"/>
            <a:ext cx="8525021" cy="1668149"/>
          </a:xfrm>
          <a:prstGeom prst="rect">
            <a:avLst/>
          </a:prstGeom>
        </p:spPr>
        <p:txBody>
          <a:bodyPr wrap="square">
            <a:spAutoFit/>
          </a:bodyPr>
          <a:lstStyle/>
          <a:p>
            <a:pPr algn="ctr" eaLnBrk="1" hangingPunct="1">
              <a:lnSpc>
                <a:spcPct val="80000"/>
              </a:lnSpc>
            </a:pPr>
            <a:r>
              <a:rPr lang="es-ES" sz="3200" b="1" dirty="0"/>
              <a:t>Parte 1</a:t>
            </a:r>
          </a:p>
          <a:p>
            <a:pPr algn="ctr">
              <a:lnSpc>
                <a:spcPct val="80000"/>
              </a:lnSpc>
            </a:pPr>
            <a:br/>
            <a:r>
              <a:rPr lang="es-ES" sz="3200" b="1" dirty="0"/>
              <a:t>Instrumentos de cooperación, normas y canales de comunicación</a:t>
            </a:r>
          </a:p>
        </p:txBody>
      </p:sp>
    </p:spTree>
    <p:extLst>
      <p:ext uri="{BB962C8B-B14F-4D97-AF65-F5344CB8AC3E}">
        <p14:creationId xmlns:p14="http://schemas.microsoft.com/office/powerpoint/2010/main" val="27455300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40</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40</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Herramientas de apoyo existentes</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11" name="Rectangle 3" descr="Rectangle: Click to edit Master text styles&#10;Second level&#10;Third level&#10;Fourth level&#10;Fifth level">
            <a:extLst>
              <a:ext uri="{FF2B5EF4-FFF2-40B4-BE49-F238E27FC236}">
                <a16:creationId xmlns:a16="http://schemas.microsoft.com/office/drawing/2014/main" id="{C393376C-29DC-8240-950F-859FA46816B0}"/>
              </a:ext>
            </a:extLst>
          </p:cNvPr>
          <p:cNvSpPr txBox="1">
            <a:spLocks noChangeArrowheads="1"/>
          </p:cNvSpPr>
          <p:nvPr/>
        </p:nvSpPr>
        <p:spPr>
          <a:xfrm>
            <a:off x="654148" y="1680722"/>
            <a:ext cx="8229600" cy="3978275"/>
          </a:xfrm>
          <a:prstGeom prst="rect">
            <a:avLst/>
          </a:prstGeom>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es-ES" sz="2400"/>
              <a:t>Medidas de lucha contra la ciberdelincuencia del Consejo de Europa:</a:t>
            </a:r>
          </a:p>
          <a:p>
            <a:pPr marL="0" indent="0" algn="ctr">
              <a:buFont typeface="Arial" pitchFamily="34" charset="0"/>
              <a:buNone/>
            </a:pPr>
            <a:r>
              <a:rPr lang="es-ES" sz="2400">
                <a:hlinkClick r:id="rId4"/>
              </a:rPr>
              <a:t>https://www.coe.int/en/web/cybercrime/home</a:t>
            </a:r>
            <a:endParaRPr lang="es-ES" sz="2400"/>
          </a:p>
          <a:p>
            <a:pPr algn="ctr"/>
            <a:r>
              <a:rPr lang="es-ES" sz="2400"/>
              <a:t>Convenio sobre la Ciberdelincuencia (STE. 185):</a:t>
            </a:r>
          </a:p>
          <a:p>
            <a:pPr marL="0" indent="0" algn="ctr">
              <a:buFont typeface="Arial" pitchFamily="34" charset="0"/>
              <a:buNone/>
            </a:pPr>
            <a:r>
              <a:rPr lang="es-ES" sz="2400">
                <a:hlinkClick r:id="rId5"/>
              </a:rPr>
              <a:t>https://www.coe.int/en/web/cybercrime/the-budapest-convention</a:t>
            </a:r>
            <a:endParaRPr lang="es-ES" sz="2400"/>
          </a:p>
          <a:p>
            <a:pPr algn="ctr"/>
            <a:endParaRPr lang="es-ES" sz="2400"/>
          </a:p>
          <a:p>
            <a:pPr algn="ctr"/>
            <a:endParaRPr lang="es-ES" sz="2400" b="1" dirty="0">
              <a:ea typeface="ＭＳ Ｐゴシック" pitchFamily="34" charset="-128"/>
            </a:endParaRPr>
          </a:p>
        </p:txBody>
      </p:sp>
      <p:pic>
        <p:nvPicPr>
          <p:cNvPr id="12" name="Picture 2" descr="C:\Users\B.Stam\Desktop\Logo3rd_270 test.jpg">
            <a:extLst>
              <a:ext uri="{FF2B5EF4-FFF2-40B4-BE49-F238E27FC236}">
                <a16:creationId xmlns:a16="http://schemas.microsoft.com/office/drawing/2014/main" id="{4EC42735-75D3-884A-81EB-FC07A955910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24548" y="4171293"/>
            <a:ext cx="2552700" cy="1685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81320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41</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41</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Herramientas de apoyo existentes</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20" name="Rectangle 3" descr="Rectangle: Click to edit Master text styles&#10;Second level&#10;Third level&#10;Fourth level&#10;Fifth level">
            <a:extLst>
              <a:ext uri="{FF2B5EF4-FFF2-40B4-BE49-F238E27FC236}">
                <a16:creationId xmlns:a16="http://schemas.microsoft.com/office/drawing/2014/main" id="{6C884FA0-FA90-7F4B-8F77-692F709A6ED1}"/>
              </a:ext>
            </a:extLst>
          </p:cNvPr>
          <p:cNvSpPr txBox="1">
            <a:spLocks noChangeArrowheads="1"/>
          </p:cNvSpPr>
          <p:nvPr/>
        </p:nvSpPr>
        <p:spPr>
          <a:xfrm>
            <a:off x="457200" y="1450799"/>
            <a:ext cx="8229600" cy="3978275"/>
          </a:xfrm>
          <a:prstGeom prst="rect">
            <a:avLst/>
          </a:prstGeom>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es-ES" sz="2400"/>
              <a:t>Recursos:</a:t>
            </a:r>
          </a:p>
          <a:p>
            <a:pPr marL="0" indent="0" algn="ctr">
              <a:buFont typeface="Arial" pitchFamily="34" charset="0"/>
              <a:buNone/>
            </a:pPr>
            <a:r>
              <a:rPr lang="es-ES" sz="2400">
                <a:hlinkClick r:id="rId4"/>
              </a:rPr>
              <a:t>https://www.coe.int/en/web/cybercrime/resources</a:t>
            </a:r>
            <a:endParaRPr lang="es-ES" sz="2400"/>
          </a:p>
          <a:p>
            <a:pPr algn="ctr"/>
            <a:r>
              <a:rPr lang="es-ES" sz="2400"/>
              <a:t>Informes:</a:t>
            </a:r>
          </a:p>
          <a:p>
            <a:pPr marL="0" indent="0" algn="ctr">
              <a:buFont typeface="Arial" pitchFamily="34" charset="0"/>
              <a:buNone/>
            </a:pPr>
            <a:r>
              <a:rPr lang="es-ES" sz="2400">
                <a:hlinkClick r:id="rId5"/>
              </a:rPr>
              <a:t>http://www.coe.int/en/web/cybercrime/all-reports</a:t>
            </a:r>
            <a:endParaRPr lang="es-ES" sz="2400"/>
          </a:p>
          <a:p>
            <a:pPr algn="ctr"/>
            <a:r>
              <a:rPr lang="es-ES" sz="2400"/>
              <a:t>Prevención:</a:t>
            </a:r>
          </a:p>
          <a:p>
            <a:pPr marL="0" indent="0" algn="ctr">
              <a:buFont typeface="Arial" pitchFamily="34" charset="0"/>
              <a:buNone/>
            </a:pPr>
            <a:r>
              <a:rPr lang="es-ES" sz="2400">
                <a:hlinkClick r:id="rId6"/>
              </a:rPr>
              <a:t>http://www.coe.int/en/web/cybercrime/preventing-cybercrime</a:t>
            </a:r>
            <a:endParaRPr lang="es-ES" sz="2400"/>
          </a:p>
          <a:p>
            <a:pPr algn="ctr"/>
            <a:endParaRPr lang="es-ES" sz="2400"/>
          </a:p>
          <a:p>
            <a:pPr algn="ctr"/>
            <a:endParaRPr lang="es-ES" sz="2400"/>
          </a:p>
          <a:p>
            <a:pPr algn="ctr"/>
            <a:endParaRPr lang="es-ES" sz="2400"/>
          </a:p>
          <a:p>
            <a:pPr algn="ctr"/>
            <a:endParaRPr lang="es-ES" sz="2400" b="1" dirty="0">
              <a:ea typeface="ＭＳ Ｐゴシック" pitchFamily="34" charset="-128"/>
            </a:endParaRPr>
          </a:p>
        </p:txBody>
      </p:sp>
      <p:pic>
        <p:nvPicPr>
          <p:cNvPr id="21" name="Picture 2" descr="C:\Users\B.Stam\Desktop\Logo3rd_270 test.jpg">
            <a:extLst>
              <a:ext uri="{FF2B5EF4-FFF2-40B4-BE49-F238E27FC236}">
                <a16:creationId xmlns:a16="http://schemas.microsoft.com/office/drawing/2014/main" id="{53E864F4-EFA0-9048-8E49-0D10792E83D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27600" y="4310680"/>
            <a:ext cx="2552700" cy="1685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219966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42</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42</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Herramientas de apoyo existentes</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20" name="Rectangle 3" descr="Rectangle: Click to edit Master text styles&#10;Second level&#10;Third level&#10;Fourth level&#10;Fifth level">
            <a:extLst>
              <a:ext uri="{FF2B5EF4-FFF2-40B4-BE49-F238E27FC236}">
                <a16:creationId xmlns:a16="http://schemas.microsoft.com/office/drawing/2014/main" id="{6C884FA0-FA90-7F4B-8F77-692F709A6ED1}"/>
              </a:ext>
            </a:extLst>
          </p:cNvPr>
          <p:cNvSpPr txBox="1">
            <a:spLocks noChangeArrowheads="1"/>
          </p:cNvSpPr>
          <p:nvPr/>
        </p:nvSpPr>
        <p:spPr>
          <a:xfrm>
            <a:off x="457200" y="1450799"/>
            <a:ext cx="8229600" cy="3978275"/>
          </a:xfrm>
          <a:prstGeom prst="rect">
            <a:avLst/>
          </a:prstGeom>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es-ES" sz="2400" dirty="0"/>
              <a:t>Legislación nacional:</a:t>
            </a:r>
          </a:p>
          <a:p>
            <a:pPr marL="0" lvl="0" indent="0" algn="ctr">
              <a:buNone/>
            </a:pPr>
            <a:r>
              <a:rPr lang="es-ES" sz="2400" dirty="0">
                <a:hlinkClick r:id="rId4"/>
              </a:rPr>
              <a:t>https://www.coe.int/en/web/cybercrime/country-profiles</a:t>
            </a:r>
            <a:endParaRPr lang="es-ES" sz="2400" dirty="0"/>
          </a:p>
          <a:p>
            <a:pPr algn="ctr"/>
            <a:r>
              <a:rPr lang="es-ES" sz="2400" dirty="0"/>
              <a:t>Puntos de contacto</a:t>
            </a:r>
          </a:p>
          <a:p>
            <a:pPr algn="ctr"/>
            <a:r>
              <a:rPr lang="es-ES" sz="2400" dirty="0"/>
              <a:t>Protección de la infancia</a:t>
            </a:r>
          </a:p>
          <a:p>
            <a:pPr algn="ctr"/>
            <a:r>
              <a:rPr lang="es-ES" sz="2400" dirty="0">
                <a:hlinkClick r:id="rId5"/>
              </a:rPr>
              <a:t>https://www.coe.int/en/web/cybercrime/protecting-children</a:t>
            </a:r>
            <a:endParaRPr lang="es-ES" sz="2400" dirty="0"/>
          </a:p>
          <a:p>
            <a:pPr algn="ctr"/>
            <a:endParaRPr lang="es-ES" sz="2400" dirty="0"/>
          </a:p>
          <a:p>
            <a:pPr algn="ctr"/>
            <a:endParaRPr lang="es-ES" sz="2400" b="1" dirty="0">
              <a:ea typeface="ＭＳ Ｐゴシック" pitchFamily="34" charset="-128"/>
            </a:endParaRPr>
          </a:p>
        </p:txBody>
      </p:sp>
      <p:pic>
        <p:nvPicPr>
          <p:cNvPr id="21" name="Picture 2" descr="C:\Users\B.Stam\Desktop\Logo3rd_270 test.jpg">
            <a:extLst>
              <a:ext uri="{FF2B5EF4-FFF2-40B4-BE49-F238E27FC236}">
                <a16:creationId xmlns:a16="http://schemas.microsoft.com/office/drawing/2014/main" id="{53E864F4-EFA0-9048-8E49-0D10792E83D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27600" y="4310680"/>
            <a:ext cx="2552700" cy="1685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996712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43</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43</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Herramientas de apoyo existentes</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12" name="Rectangle 3" descr="Rectangle: Click to edit Master text styles&#10;Second level&#10;Third level&#10;Fourth level&#10;Fifth level">
            <a:extLst>
              <a:ext uri="{FF2B5EF4-FFF2-40B4-BE49-F238E27FC236}">
                <a16:creationId xmlns:a16="http://schemas.microsoft.com/office/drawing/2014/main" id="{F73BB1C8-0DF9-9844-96A2-EB9A2EA36324}"/>
              </a:ext>
            </a:extLst>
          </p:cNvPr>
          <p:cNvSpPr txBox="1">
            <a:spLocks noChangeArrowheads="1"/>
          </p:cNvSpPr>
          <p:nvPr/>
        </p:nvSpPr>
        <p:spPr>
          <a:xfrm>
            <a:off x="457200" y="1314119"/>
            <a:ext cx="8229600" cy="3978275"/>
          </a:xfrm>
          <a:prstGeom prst="rect">
            <a:avLst/>
          </a:prstGeom>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es-ES" sz="2400" dirty="0"/>
              <a:t>Cooperación Internacional:</a:t>
            </a:r>
          </a:p>
          <a:p>
            <a:pPr marL="0" indent="0" algn="ctr">
              <a:buFont typeface="Arial" pitchFamily="34" charset="0"/>
              <a:buNone/>
            </a:pPr>
            <a:r>
              <a:rPr lang="es-ES" sz="2400" dirty="0">
                <a:hlinkClick r:id="rId4"/>
              </a:rPr>
              <a:t>https://www.coe.int/en/web/cybercrime/international-cooperation</a:t>
            </a:r>
            <a:endParaRPr lang="es-ES" sz="2400" dirty="0"/>
          </a:p>
          <a:p>
            <a:pPr algn="ctr"/>
            <a:r>
              <a:rPr lang="es-ES" sz="2400" dirty="0"/>
              <a:t>Cooperación autoridades policiales/PSI:</a:t>
            </a:r>
          </a:p>
          <a:p>
            <a:pPr marL="0" indent="0" algn="ctr">
              <a:buFont typeface="Arial" pitchFamily="34" charset="0"/>
              <a:buNone/>
            </a:pPr>
            <a:r>
              <a:rPr lang="es-ES" sz="2400" dirty="0">
                <a:hlinkClick r:id="rId5"/>
              </a:rPr>
              <a:t>https://www.coe.int/en/web/cybercrime/lea-/-isp-cooperation</a:t>
            </a:r>
            <a:endParaRPr lang="es-ES" sz="2400" dirty="0"/>
          </a:p>
          <a:p>
            <a:pPr marL="0" indent="0" algn="ctr">
              <a:buNone/>
            </a:pPr>
            <a:br>
              <a:rPr lang="en-GB" sz="2400" b="1" dirty="0"/>
            </a:br>
            <a:endParaRPr lang="es-ES" sz="2400" dirty="0"/>
          </a:p>
          <a:p>
            <a:pPr algn="ctr"/>
            <a:endParaRPr lang="es-ES" sz="2400" b="1" dirty="0">
              <a:ea typeface="ＭＳ Ｐゴシック" pitchFamily="34" charset="-128"/>
            </a:endParaRPr>
          </a:p>
        </p:txBody>
      </p:sp>
      <p:pic>
        <p:nvPicPr>
          <p:cNvPr id="16" name="Picture 2" descr="C:\Users\B.Stam\Desktop\Logo3rd_270 test.jpg">
            <a:extLst>
              <a:ext uri="{FF2B5EF4-FFF2-40B4-BE49-F238E27FC236}">
                <a16:creationId xmlns:a16="http://schemas.microsoft.com/office/drawing/2014/main" id="{7A451420-867F-934B-8F21-47E92BDFCA5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36565" y="4731473"/>
            <a:ext cx="2552700" cy="1685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460313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44</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44</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Herramientas de apoyo existentes</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pic>
        <p:nvPicPr>
          <p:cNvPr id="19" name="Picture 2">
            <a:extLst>
              <a:ext uri="{FF2B5EF4-FFF2-40B4-BE49-F238E27FC236}">
                <a16:creationId xmlns:a16="http://schemas.microsoft.com/office/drawing/2014/main" id="{225457D2-20D5-F04C-8DB2-B3D625D970E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894204"/>
            <a:ext cx="9144000" cy="55853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9925164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45</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45</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Herramientas de apoyo existentes</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pic>
        <p:nvPicPr>
          <p:cNvPr id="11" name="Picture 2" descr="C:\Users\B.Stam\Desktop\Centralops.jpg">
            <a:extLst>
              <a:ext uri="{FF2B5EF4-FFF2-40B4-BE49-F238E27FC236}">
                <a16:creationId xmlns:a16="http://schemas.microsoft.com/office/drawing/2014/main" id="{2FB11E50-A076-4F4F-A5D3-8BADFA982FE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5595" y="894205"/>
            <a:ext cx="7272809" cy="293819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3" descr="C:\Users\B.Stam\Desktop\Centralops2.jpg">
            <a:extLst>
              <a:ext uri="{FF2B5EF4-FFF2-40B4-BE49-F238E27FC236}">
                <a16:creationId xmlns:a16="http://schemas.microsoft.com/office/drawing/2014/main" id="{6EDDA247-AFCE-D543-97B1-B3647D96BC9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0570" y="3836481"/>
            <a:ext cx="7246348" cy="27167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956566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46</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46</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Herramientas de apoyo existentes</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pic>
        <p:nvPicPr>
          <p:cNvPr id="16" name="Picture 3" descr="C:\Users\B.Stam\Desktop\24-7 list.jpg">
            <a:extLst>
              <a:ext uri="{FF2B5EF4-FFF2-40B4-BE49-F238E27FC236}">
                <a16:creationId xmlns:a16="http://schemas.microsoft.com/office/drawing/2014/main" id="{1584D515-910E-EE41-BF7D-BF6706E48FC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32779"/>
            <a:ext cx="9144000" cy="58697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886255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47</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47</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Recomendaciones y</a:t>
            </a:r>
          </a:p>
          <a:p>
            <a:pPr algn="r"/>
            <a:r>
              <a:rPr lang="es-ES" sz="3200" b="1" dirty="0"/>
              <a:t>herramientas de apoyo existentes</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11489286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48</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48</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s-ES" sz="2200" b="1" dirty="0">
                <a:solidFill>
                  <a:schemeClr val="bg1"/>
                </a:solidFill>
              </a:rPr>
              <a:t>Procedimientos y práctica en materia de asistencia jurídica mutua </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12235" y="2544918"/>
            <a:ext cx="8525021" cy="1372683"/>
          </a:xfrm>
          <a:prstGeom prst="rect">
            <a:avLst/>
          </a:prstGeom>
        </p:spPr>
        <p:txBody>
          <a:bodyPr wrap="square">
            <a:spAutoFit/>
          </a:bodyPr>
          <a:lstStyle/>
          <a:p>
            <a:pPr algn="ctr" eaLnBrk="1" hangingPunct="1">
              <a:lnSpc>
                <a:spcPct val="80000"/>
              </a:lnSpc>
            </a:pPr>
            <a:r>
              <a:rPr lang="es-ES" sz="3200" b="1" dirty="0"/>
              <a:t>Parte 4</a:t>
            </a:r>
          </a:p>
          <a:p>
            <a:pPr algn="ctr" eaLnBrk="1" hangingPunct="1">
              <a:lnSpc>
                <a:spcPct val="80000"/>
              </a:lnSpc>
            </a:pPr>
            <a:endParaRPr lang="es-ES" sz="3200" b="1" dirty="0">
              <a:ea typeface="ＭＳ Ｐゴシック" charset="0"/>
            </a:endParaRPr>
          </a:p>
          <a:p>
            <a:pPr algn="ctr"/>
            <a:r>
              <a:rPr lang="es-ES" sz="3200" b="1" dirty="0"/>
              <a:t>Resumen</a:t>
            </a:r>
          </a:p>
        </p:txBody>
      </p:sp>
    </p:spTree>
    <p:extLst>
      <p:ext uri="{BB962C8B-B14F-4D97-AF65-F5344CB8AC3E}">
        <p14:creationId xmlns:p14="http://schemas.microsoft.com/office/powerpoint/2010/main" val="297593575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49</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49</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Resumen</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4572000" y="1120348"/>
            <a:ext cx="4572000" cy="5016758"/>
          </a:xfrm>
          <a:prstGeom prst="rect">
            <a:avLst/>
          </a:prstGeom>
        </p:spPr>
        <p:txBody>
          <a:bodyPr>
            <a:spAutoFit/>
          </a:bodyPr>
          <a:lstStyle/>
          <a:p>
            <a:pPr marL="285750" lvl="1" indent="-285750">
              <a:buFont typeface="Wingdings" pitchFamily="2" charset="2"/>
              <a:buChar char="Ø"/>
            </a:pPr>
            <a:r>
              <a:rPr lang="es-ES" sz="1600" b="1" dirty="0"/>
              <a:t>Transmisión directa entre autoridades judiciales</a:t>
            </a:r>
            <a:endParaRPr lang="es-ES" sz="1600" dirty="0"/>
          </a:p>
          <a:p>
            <a:pPr marL="285750" lvl="1" indent="-285750">
              <a:buFont typeface="Wingdings" pitchFamily="2" charset="2"/>
              <a:buChar char="Ø"/>
            </a:pPr>
            <a:r>
              <a:rPr lang="es-ES" sz="1600" b="1" dirty="0"/>
              <a:t>Transmisión entre autoridades centrales</a:t>
            </a:r>
            <a:endParaRPr lang="es-ES" sz="1600" dirty="0"/>
          </a:p>
          <a:p>
            <a:pPr marL="342900" lvl="1" indent="-342900">
              <a:buFont typeface="Wingdings" pitchFamily="2" charset="2"/>
              <a:buChar char="Ø"/>
            </a:pPr>
            <a:r>
              <a:rPr lang="es-ES" sz="1600" b="1" dirty="0"/>
              <a:t>Canales diplomáticos Canal de Interpol Canales de comunicaciones rápidas Canales que apoyan la asistencia jurídica mutua</a:t>
            </a:r>
          </a:p>
          <a:p>
            <a:pPr marL="285750" lvl="2" indent="-285750">
              <a:buFont typeface="Wingdings" pitchFamily="2" charset="2"/>
              <a:buChar char="Ø"/>
            </a:pPr>
            <a:r>
              <a:rPr lang="es-ES" sz="1600" b="1" dirty="0"/>
              <a:t>Intercambio de información espontánea Canales que apoyan el intercambio de mejores prácticas en materia de ciberdelincuencia y la obtención de pruebas electrónicas</a:t>
            </a:r>
            <a:endParaRPr lang="es-ES" sz="1600" dirty="0"/>
          </a:p>
          <a:p>
            <a:pPr marL="285750" lvl="2" indent="-285750">
              <a:buFont typeface="Wingdings" pitchFamily="2" charset="2"/>
              <a:buChar char="Ø"/>
            </a:pPr>
            <a:r>
              <a:rPr lang="es-ES" sz="1600" b="1" dirty="0"/>
              <a:t>Formato de la solicitud</a:t>
            </a:r>
            <a:r>
              <a:rPr lang="es-ES" sz="1600" dirty="0"/>
              <a:t>: </a:t>
            </a:r>
            <a:r>
              <a:rPr lang="es-ES" sz="1600" b="1" dirty="0"/>
              <a:t>Contenido de la solicitud</a:t>
            </a:r>
            <a:r>
              <a:rPr lang="es-ES" sz="1600" dirty="0"/>
              <a:t>: </a:t>
            </a:r>
            <a:r>
              <a:rPr lang="es-ES" sz="1600" b="1" dirty="0"/>
              <a:t>Aplicación del derecho interno</a:t>
            </a:r>
          </a:p>
          <a:p>
            <a:pPr marL="285750" lvl="2" indent="-285750">
              <a:buFont typeface="Wingdings" pitchFamily="2" charset="2"/>
              <a:buChar char="Ø"/>
            </a:pPr>
            <a:r>
              <a:rPr lang="es-ES" sz="1600" b="1" dirty="0"/>
              <a:t>Por lo que se refiere a la parte requirente Por lo que se refiere a la parte requerida</a:t>
            </a:r>
          </a:p>
          <a:p>
            <a:pPr marL="285750" lvl="2" indent="-285750">
              <a:buFont typeface="Wingdings" pitchFamily="2" charset="2"/>
              <a:buChar char="Ø"/>
            </a:pPr>
            <a:r>
              <a:rPr lang="es-ES" sz="1600" b="1" dirty="0"/>
              <a:t>Evaluación del T-CY</a:t>
            </a:r>
          </a:p>
          <a:p>
            <a:pPr marL="285750" lvl="2" indent="-285750">
              <a:buFont typeface="Wingdings" pitchFamily="2" charset="2"/>
              <a:buChar char="Ø"/>
            </a:pPr>
            <a:r>
              <a:rPr lang="es-ES" sz="1600" b="1" dirty="0"/>
              <a:t>Soluciones aportadas por los proyectos de creación de capacidades del Consejo de Europa</a:t>
            </a:r>
            <a:endParaRPr lang="es-ES" sz="1600" dirty="0"/>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632311"/>
          </a:xfrm>
          <a:prstGeom prst="rect">
            <a:avLst/>
          </a:prstGeom>
        </p:spPr>
        <p:txBody>
          <a:bodyPr>
            <a:spAutoFit/>
          </a:bodyPr>
          <a:lstStyle/>
          <a:p>
            <a:pPr marL="342900" indent="-342900">
              <a:buFont typeface="Wingdings" pitchFamily="2" charset="2"/>
              <a:buChar char="Ø"/>
            </a:pPr>
            <a:r>
              <a:rPr lang="es-ES" sz="1600" b="1" dirty="0"/>
              <a:t>Nivel básico de la asistencia jurídica mutua - Tratados</a:t>
            </a:r>
          </a:p>
          <a:p>
            <a:pPr marL="342900" indent="-342900">
              <a:buFont typeface="Wingdings" pitchFamily="2" charset="2"/>
              <a:buChar char="Ø"/>
            </a:pPr>
            <a:r>
              <a:rPr lang="es-ES" sz="1600" b="1" dirty="0"/>
              <a:t>Tratados internacionales: Convenios</a:t>
            </a:r>
          </a:p>
          <a:p>
            <a:pPr marL="342900" indent="-342900">
              <a:buFont typeface="Wingdings" pitchFamily="2" charset="2"/>
              <a:buChar char="Ø"/>
            </a:pPr>
            <a:r>
              <a:rPr lang="es-ES" sz="1600" b="1" dirty="0"/>
              <a:t>Convenio sobre la Ciberdelincuencia de 2001 (STE 185)</a:t>
            </a:r>
          </a:p>
          <a:p>
            <a:pPr marL="342900" indent="-342900">
              <a:buFont typeface="Wingdings" pitchFamily="2" charset="2"/>
              <a:buChar char="Ø"/>
            </a:pPr>
            <a:r>
              <a:rPr lang="es-ES" sz="1600" b="1" dirty="0"/>
              <a:t>Estándares de cooperación internacional en materia de ciberdelincuencia y pruebas electrónicas</a:t>
            </a:r>
            <a:endParaRPr lang="es-ES" sz="1600" dirty="0"/>
          </a:p>
          <a:p>
            <a:pPr indent="-342900">
              <a:buFont typeface="Wingdings" pitchFamily="2" charset="2"/>
              <a:buChar char="Ø"/>
            </a:pPr>
            <a:r>
              <a:rPr lang="es-ES" sz="1600" b="1" dirty="0"/>
              <a:t>Convenio sobre la Ciberdelincuencia del Consejo de Europa</a:t>
            </a:r>
          </a:p>
          <a:p>
            <a:pPr indent="-342900">
              <a:buFont typeface="Wingdings" pitchFamily="2" charset="2"/>
              <a:buChar char="Ø"/>
            </a:pPr>
            <a:r>
              <a:rPr lang="es-ES" sz="1600" b="1" dirty="0"/>
              <a:t>Estándares FUTUROS de cooperación</a:t>
            </a:r>
          </a:p>
          <a:p>
            <a:pPr indent="-342900">
              <a:buFont typeface="Wingdings" pitchFamily="2" charset="2"/>
              <a:buChar char="Ø"/>
            </a:pPr>
            <a:r>
              <a:rPr lang="es-ES" sz="1600" b="1" dirty="0"/>
              <a:t>internacional en materia de</a:t>
            </a:r>
          </a:p>
          <a:p>
            <a:pPr indent="-342900">
              <a:buFont typeface="Wingdings" pitchFamily="2" charset="2"/>
              <a:buChar char="Ø"/>
            </a:pPr>
            <a:r>
              <a:rPr lang="es-ES" sz="1600" b="1" dirty="0"/>
              <a:t>ciberdelincuencia y pruebas electrónicas</a:t>
            </a:r>
            <a:endParaRPr lang="es-ES" sz="1600" dirty="0"/>
          </a:p>
          <a:p>
            <a:pPr marL="342900" indent="-342900">
              <a:buFont typeface="Wingdings" pitchFamily="2" charset="2"/>
              <a:buChar char="Ø"/>
            </a:pPr>
            <a:r>
              <a:rPr lang="es-ES" sz="1600" b="1" dirty="0"/>
              <a:t>2º Protocolo Adicional del Convenio sobre la Ciberdelincuencia del Consejo de Europa</a:t>
            </a:r>
          </a:p>
          <a:p>
            <a:pPr marL="342900" indent="-342900">
              <a:buFont typeface="Wingdings" pitchFamily="2" charset="2"/>
              <a:buChar char="Ø"/>
            </a:pPr>
            <a:r>
              <a:rPr lang="es-ES" sz="1600" b="1" dirty="0"/>
              <a:t>Ventajas de los tratados bilaterales</a:t>
            </a:r>
            <a:endParaRPr lang="es-ES" sz="1600" dirty="0"/>
          </a:p>
          <a:p>
            <a:pPr marL="0" lvl="1" indent="-342900">
              <a:buFont typeface="Wingdings" pitchFamily="2" charset="2"/>
              <a:buChar char="Ø"/>
            </a:pPr>
            <a:r>
              <a:rPr lang="es-ES" sz="1600" b="1" dirty="0"/>
              <a:t>Canales de asistencia jurídica mutua</a:t>
            </a:r>
            <a:endParaRPr lang="es-ES" sz="1600" dirty="0"/>
          </a:p>
          <a:p>
            <a:pPr marL="342900" indent="-342900">
              <a:buFont typeface="Wingdings" pitchFamily="2" charset="2"/>
              <a:buChar char="Ø"/>
            </a:pPr>
            <a:endParaRPr lang="es-ES" sz="1600" b="1" dirty="0"/>
          </a:p>
          <a:p>
            <a:pPr marL="342900" indent="-342900">
              <a:buFont typeface="Wingdings" pitchFamily="2" charset="2"/>
              <a:buChar char="Ø"/>
            </a:pPr>
            <a:endParaRPr lang="es-ES" sz="1600" b="1" dirty="0"/>
          </a:p>
          <a:p>
            <a:pPr marL="342900" indent="-342900">
              <a:buFont typeface="Wingdings" pitchFamily="2" charset="2"/>
              <a:buChar char="Ø"/>
            </a:pPr>
            <a:endParaRPr lang="es-ES" sz="1600" b="1" dirty="0"/>
          </a:p>
          <a:p>
            <a:pPr marL="342900" indent="-342900">
              <a:buFont typeface="Wingdings" pitchFamily="2" charset="2"/>
              <a:buChar char="Ø"/>
            </a:pPr>
            <a:endParaRPr lang="es-ES" dirty="0"/>
          </a:p>
        </p:txBody>
      </p:sp>
    </p:spTree>
    <p:extLst>
      <p:ext uri="{BB962C8B-B14F-4D97-AF65-F5344CB8AC3E}">
        <p14:creationId xmlns:p14="http://schemas.microsoft.com/office/powerpoint/2010/main" val="7844271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Instrumentos</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4484914" y="952123"/>
            <a:ext cx="4423416" cy="5355312"/>
          </a:xfrm>
          <a:prstGeom prst="rect">
            <a:avLst/>
          </a:prstGeom>
        </p:spPr>
        <p:txBody>
          <a:bodyPr wrap="square">
            <a:spAutoFit/>
          </a:bodyPr>
          <a:lstStyle/>
          <a:p>
            <a:pPr marL="342900" indent="-342900">
              <a:buFont typeface="Wingdings" pitchFamily="2" charset="2"/>
              <a:buChar char="ü"/>
            </a:pPr>
            <a:r>
              <a:rPr lang="es-ES" b="1" dirty="0"/>
              <a:t>Ventajas de los tratados bilaterales:</a:t>
            </a:r>
          </a:p>
          <a:p>
            <a:pPr marL="342900" indent="-342900">
              <a:buFont typeface="Arial" panose="020B0604020202020204" pitchFamily="34" charset="0"/>
              <a:buChar char="•"/>
            </a:pPr>
            <a:r>
              <a:rPr lang="es-ES" sz="2200" dirty="0"/>
              <a:t>específicamente adaptados a las necesidades de las partes,</a:t>
            </a:r>
          </a:p>
          <a:p>
            <a:pPr marL="342900" indent="-342900">
              <a:buFont typeface="Arial" panose="020B0604020202020204" pitchFamily="34" charset="0"/>
              <a:buChar char="•"/>
            </a:pPr>
            <a:r>
              <a:rPr lang="es-ES" sz="2200" dirty="0"/>
              <a:t>promoción de la confianza mutua</a:t>
            </a:r>
          </a:p>
          <a:p>
            <a:endParaRPr lang="es-ES" sz="2200" dirty="0"/>
          </a:p>
          <a:p>
            <a:pPr marL="342900" indent="-342900">
              <a:buFont typeface="Wingdings" pitchFamily="2" charset="2"/>
              <a:buChar char="§"/>
            </a:pPr>
            <a:r>
              <a:rPr lang="es-ES" b="1" dirty="0"/>
              <a:t>Desventajas:</a:t>
            </a:r>
          </a:p>
          <a:p>
            <a:pPr marL="342900" indent="-342900">
              <a:buFont typeface="Arial" panose="020B0604020202020204" pitchFamily="34" charset="0"/>
              <a:buChar char="•"/>
            </a:pPr>
            <a:r>
              <a:rPr lang="es-ES" sz="2200" dirty="0"/>
              <a:t>la negociación requiere muchos recursos y de forma continua</a:t>
            </a:r>
          </a:p>
          <a:p>
            <a:endParaRPr lang="es-ES" sz="2200" dirty="0"/>
          </a:p>
          <a:p>
            <a:pPr marL="342900" indent="-342900">
              <a:buFont typeface="Wingdings" pitchFamily="2" charset="2"/>
              <a:buChar char="Ø"/>
            </a:pPr>
            <a:r>
              <a:rPr lang="es-ES" b="1" dirty="0"/>
              <a:t>Necesidad de instrumentos multilaterales</a:t>
            </a:r>
            <a:r>
              <a:rPr lang="es-ES" dirty="0"/>
              <a:t> (regionales e internacionales) que permitan a los Estados cooperar sin afectar a los acuerdos bilaterales o de otro tipo existentes</a:t>
            </a:r>
          </a:p>
        </p:txBody>
      </p:sp>
      <p:sp>
        <p:nvSpPr>
          <p:cNvPr id="7" name="Rectangle 6">
            <a:extLst>
              <a:ext uri="{FF2B5EF4-FFF2-40B4-BE49-F238E27FC236}">
                <a16:creationId xmlns:a16="http://schemas.microsoft.com/office/drawing/2014/main" id="{1CAE5D1B-C7CD-DD44-B0C3-576B01C85806}"/>
              </a:ext>
            </a:extLst>
          </p:cNvPr>
          <p:cNvSpPr/>
          <p:nvPr/>
        </p:nvSpPr>
        <p:spPr>
          <a:xfrm>
            <a:off x="82776" y="1120348"/>
            <a:ext cx="4153540" cy="4832092"/>
          </a:xfrm>
          <a:prstGeom prst="rect">
            <a:avLst/>
          </a:prstGeom>
        </p:spPr>
        <p:txBody>
          <a:bodyPr wrap="square">
            <a:spAutoFit/>
          </a:bodyPr>
          <a:lstStyle/>
          <a:p>
            <a:pPr marL="342900" indent="-342900">
              <a:buFont typeface="Wingdings" pitchFamily="2" charset="2"/>
              <a:buChar char="Ø"/>
            </a:pPr>
            <a:r>
              <a:rPr lang="es-ES" sz="2200" b="1" dirty="0"/>
              <a:t>Nivel básico de la asistencia jurídica mutua - Tratados</a:t>
            </a:r>
          </a:p>
          <a:p>
            <a:pPr marL="342900" indent="-342900">
              <a:buFont typeface="Wingdings" pitchFamily="2" charset="2"/>
              <a:buChar char="Ø"/>
            </a:pPr>
            <a:endParaRPr lang="es-ES" sz="2200" dirty="0"/>
          </a:p>
          <a:p>
            <a:pPr marL="342900" indent="-342900">
              <a:buFont typeface="Wingdings" pitchFamily="2" charset="2"/>
              <a:buChar char="ü"/>
            </a:pPr>
            <a:r>
              <a:rPr lang="es-ES" sz="2200" b="1" dirty="0"/>
              <a:t>Tipos</a:t>
            </a:r>
            <a:r>
              <a:rPr lang="es-ES" sz="2200" dirty="0"/>
              <a:t>: bilateral, multilateral (regional), internacional</a:t>
            </a:r>
          </a:p>
          <a:p>
            <a:pPr marL="342900" indent="-342900">
              <a:buFont typeface="Wingdings" pitchFamily="2" charset="2"/>
              <a:buChar char="Ø"/>
            </a:pPr>
            <a:endParaRPr lang="es-ES" sz="2200" dirty="0"/>
          </a:p>
          <a:p>
            <a:pPr marL="342900" indent="-342900">
              <a:buFont typeface="Wingdings" pitchFamily="2" charset="2"/>
              <a:buChar char="Ø"/>
            </a:pPr>
            <a:r>
              <a:rPr lang="es-ES" sz="2200" b="1" dirty="0"/>
              <a:t>Razones</a:t>
            </a:r>
            <a:r>
              <a:rPr lang="es-ES" sz="2200" dirty="0"/>
              <a:t> por las que los Estados recurren a acuerdos de asistencia jurídica mutua basados en tratados: </a:t>
            </a:r>
          </a:p>
          <a:p>
            <a:pPr marL="342900" indent="-342900">
              <a:buFont typeface="Arial" panose="020B0604020202020204" pitchFamily="34" charset="0"/>
              <a:buChar char="•"/>
            </a:pPr>
            <a:r>
              <a:rPr lang="es-ES" sz="2200" dirty="0"/>
              <a:t>Principios de derecho internacional - inexigibles</a:t>
            </a:r>
          </a:p>
          <a:p>
            <a:pPr marL="342900" indent="-342900">
              <a:buFont typeface="Arial" panose="020B0604020202020204" pitchFamily="34" charset="0"/>
              <a:buChar char="•"/>
            </a:pPr>
            <a:r>
              <a:rPr lang="es-ES" sz="2200" dirty="0"/>
              <a:t>Necesidad de seguridad y creación de obligaciones vinculantes. </a:t>
            </a:r>
          </a:p>
        </p:txBody>
      </p:sp>
    </p:spTree>
    <p:extLst>
      <p:ext uri="{BB962C8B-B14F-4D97-AF65-F5344CB8AC3E}">
        <p14:creationId xmlns:p14="http://schemas.microsoft.com/office/powerpoint/2010/main" val="40669289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50</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50</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s-ES" sz="2200" b="1" dirty="0">
                <a:solidFill>
                  <a:schemeClr val="bg1"/>
                </a:solidFill>
              </a:rPr>
              <a:t>Procedimientos y práctica en materia de asistencia jurídica </a:t>
            </a:r>
          </a:p>
          <a:p>
            <a:pPr marL="0" indent="0" algn="r">
              <a:buFont typeface="Arial" charset="0"/>
              <a:buNone/>
              <a:defRPr/>
            </a:pPr>
            <a:r>
              <a:rPr lang="es-ES" sz="2200" b="1" dirty="0">
                <a:solidFill>
                  <a:schemeClr val="bg1"/>
                </a:solidFill>
              </a:rPr>
              <a:t>mutua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6839152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Instrumentos</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4694420" y="1120348"/>
            <a:ext cx="4572000" cy="4832092"/>
          </a:xfrm>
          <a:prstGeom prst="rect">
            <a:avLst/>
          </a:prstGeom>
        </p:spPr>
        <p:txBody>
          <a:bodyPr>
            <a:spAutoFit/>
          </a:bodyPr>
          <a:lstStyle/>
          <a:p>
            <a:pPr marL="342900" indent="-342900">
              <a:buFont typeface="Arial" panose="020B0604020202020204" pitchFamily="34" charset="0"/>
              <a:buChar char="•"/>
            </a:pPr>
            <a:r>
              <a:rPr lang="es-ES" sz="2200" dirty="0"/>
              <a:t>exige a las partes la prestación de la "más amplia" asistencia jurídica mutua sujeta a motivos limitados de denegación</a:t>
            </a:r>
          </a:p>
          <a:p>
            <a:pPr marL="342900" indent="-342900">
              <a:buFont typeface="Arial" panose="020B0604020202020204" pitchFamily="34" charset="0"/>
              <a:buChar char="•"/>
            </a:pPr>
            <a:r>
              <a:rPr lang="es-ES" sz="2200" dirty="0"/>
              <a:t>definió el alcance de la asistencia disponible (ampliada sustancialmente en el 2º Protocolo) a condición de que se declarara específicamente la doble tipificación penal / la aplicación del derecho interno</a:t>
            </a:r>
          </a:p>
          <a:p>
            <a:pPr marL="342900" indent="-342900">
              <a:buFont typeface="Arial" panose="020B0604020202020204" pitchFamily="34" charset="0"/>
              <a:buChar char="•"/>
            </a:pPr>
            <a:r>
              <a:rPr lang="es-ES" b="1"/>
              <a:t>cooperación directa entre las autoridades competentes en materia de asistencia jurídica mutua</a:t>
            </a:r>
            <a:r>
              <a:rPr lang="es-ES"/>
              <a:t> (fiscalías y tribunales)</a:t>
            </a:r>
            <a:r>
              <a:rPr lang="es-ES" sz="2200" dirty="0"/>
              <a:t> </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170646"/>
          </a:xfrm>
          <a:prstGeom prst="rect">
            <a:avLst/>
          </a:prstGeom>
        </p:spPr>
        <p:txBody>
          <a:bodyPr>
            <a:spAutoFit/>
          </a:bodyPr>
          <a:lstStyle/>
          <a:p>
            <a:pPr marL="342900" indent="-342900">
              <a:buFont typeface="Wingdings" pitchFamily="2" charset="2"/>
              <a:buChar char="Ø"/>
            </a:pPr>
            <a:r>
              <a:rPr lang="es-ES" sz="2200" b="1" dirty="0"/>
              <a:t>Tratados internacionales: Convenios</a:t>
            </a:r>
          </a:p>
          <a:p>
            <a:pPr marL="342900" indent="-342900">
              <a:buFont typeface="Wingdings" pitchFamily="2" charset="2"/>
              <a:buChar char="Ø"/>
            </a:pPr>
            <a:endParaRPr lang="es-ES" sz="2200" b="1" dirty="0"/>
          </a:p>
          <a:p>
            <a:pPr marL="342900" indent="-342900">
              <a:buFont typeface="Wingdings" pitchFamily="2" charset="2"/>
              <a:buChar char="Ø"/>
            </a:pPr>
            <a:r>
              <a:rPr lang="es-ES" b="1"/>
              <a:t>Ejemplos del Consejo de Europa:</a:t>
            </a:r>
          </a:p>
          <a:p>
            <a:pPr marL="342900" indent="-342900">
              <a:buFont typeface="Wingdings" pitchFamily="2" charset="2"/>
              <a:buChar char="Ø"/>
            </a:pPr>
            <a:endParaRPr lang="es-ES" sz="2200" dirty="0"/>
          </a:p>
          <a:p>
            <a:pPr marL="342900" indent="-342900">
              <a:buFont typeface="Wingdings" pitchFamily="2" charset="2"/>
              <a:buChar char="ü"/>
            </a:pPr>
            <a:r>
              <a:rPr lang="es-ES" sz="2200" b="1" dirty="0"/>
              <a:t>Convenio Europeo de Asistencia Judicial en Materia Penal de 1959 </a:t>
            </a:r>
          </a:p>
          <a:p>
            <a:pPr marL="342900" indent="-342900">
              <a:buFont typeface="Wingdings" pitchFamily="2" charset="2"/>
              <a:buChar char="ü"/>
            </a:pPr>
            <a:endParaRPr lang="es-ES" sz="2200" b="1" dirty="0"/>
          </a:p>
          <a:p>
            <a:pPr marL="342900" indent="-342900">
              <a:buFont typeface="Arial" panose="020B0604020202020204" pitchFamily="34" charset="0"/>
              <a:buChar char="•"/>
            </a:pPr>
            <a:r>
              <a:rPr lang="es-ES" sz="2200" dirty="0"/>
              <a:t>dos Protocolos adicionales en 1978 y 2001</a:t>
            </a:r>
          </a:p>
          <a:p>
            <a:pPr marL="342900" indent="-342900">
              <a:buFont typeface="Arial" panose="020B0604020202020204" pitchFamily="34" charset="0"/>
              <a:buChar char="•"/>
            </a:pPr>
            <a:r>
              <a:rPr lang="es-ES" sz="2200" dirty="0"/>
              <a:t>puntos clave: primer instrumento multilateral de asistencia jurídica mutua importante en materia de delitos penales</a:t>
            </a:r>
          </a:p>
          <a:p>
            <a:endParaRPr lang="es-ES" sz="2200" dirty="0"/>
          </a:p>
        </p:txBody>
      </p:sp>
    </p:spTree>
    <p:extLst>
      <p:ext uri="{BB962C8B-B14F-4D97-AF65-F5344CB8AC3E}">
        <p14:creationId xmlns:p14="http://schemas.microsoft.com/office/powerpoint/2010/main" val="30535938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Instrumentos</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4832092"/>
          </a:xfrm>
          <a:prstGeom prst="rect">
            <a:avLst/>
          </a:prstGeom>
        </p:spPr>
        <p:txBody>
          <a:bodyPr>
            <a:spAutoFit/>
          </a:bodyPr>
          <a:lstStyle/>
          <a:p>
            <a:pPr marL="342900" indent="-342900">
              <a:buFont typeface="Wingdings" pitchFamily="2" charset="2"/>
              <a:buChar char="ü"/>
            </a:pPr>
            <a:r>
              <a:rPr lang="es-ES" sz="2200" b="1" dirty="0"/>
              <a:t>Convenio sobre la Ciberdelincuencia de 2001 (STE 185)</a:t>
            </a:r>
          </a:p>
          <a:p>
            <a:pPr marL="342900" indent="-342900">
              <a:buFont typeface="Wingdings" pitchFamily="2" charset="2"/>
              <a:buChar char="ü"/>
            </a:pPr>
            <a:endParaRPr lang="es-ES" sz="2200" b="1" dirty="0"/>
          </a:p>
          <a:p>
            <a:pPr marL="342900" indent="-342900">
              <a:buFont typeface="Arial" panose="020B0604020202020204" pitchFamily="34" charset="0"/>
              <a:buChar char="•"/>
            </a:pPr>
            <a:r>
              <a:rPr lang="es-ES" b="1"/>
              <a:t>Protocolo adicional</a:t>
            </a:r>
            <a:r>
              <a:rPr lang="es-ES"/>
              <a:t> relativo a la tipificación como delito de los actos de carácter racista y xenófobo cometidos a través de sistemas informáticos (STE 189 de 2003)</a:t>
            </a:r>
          </a:p>
          <a:p>
            <a:pPr marL="342900" indent="-342900">
              <a:buFont typeface="Arial" panose="020B0604020202020204" pitchFamily="34" charset="0"/>
              <a:buChar char="•"/>
            </a:pPr>
            <a:endParaRPr lang="es-ES" sz="2200" dirty="0"/>
          </a:p>
          <a:p>
            <a:pPr marL="342900" indent="-342900">
              <a:buFont typeface="Arial" panose="020B0604020202020204" pitchFamily="34" charset="0"/>
              <a:buChar char="•"/>
            </a:pPr>
            <a:r>
              <a:rPr lang="es-ES" sz="2200" b="1" dirty="0"/>
              <a:t>Segundo Protocolo Adicional</a:t>
            </a:r>
            <a:r>
              <a:rPr lang="es-ES" sz="2200" dirty="0"/>
              <a:t> relativo a la mejora de la asistencia jurídica mutua en materia de ciberdelincuencia – </a:t>
            </a:r>
            <a:r>
              <a:rPr lang="es-ES" sz="2200" b="1" dirty="0">
                <a:solidFill>
                  <a:srgbClr val="FF0000"/>
                </a:solidFill>
              </a:rPr>
              <a:t>en curso</a:t>
            </a:r>
          </a:p>
        </p:txBody>
      </p:sp>
      <p:sp>
        <p:nvSpPr>
          <p:cNvPr id="6" name="Rectangle 5">
            <a:extLst>
              <a:ext uri="{FF2B5EF4-FFF2-40B4-BE49-F238E27FC236}">
                <a16:creationId xmlns:a16="http://schemas.microsoft.com/office/drawing/2014/main" id="{581799B2-487B-EB49-9EBA-A92793CD9DF2}"/>
              </a:ext>
            </a:extLst>
          </p:cNvPr>
          <p:cNvSpPr/>
          <p:nvPr/>
        </p:nvSpPr>
        <p:spPr>
          <a:xfrm>
            <a:off x="4572000" y="1130899"/>
            <a:ext cx="4572000" cy="1107996"/>
          </a:xfrm>
          <a:prstGeom prst="rect">
            <a:avLst/>
          </a:prstGeom>
        </p:spPr>
        <p:txBody>
          <a:bodyPr>
            <a:spAutoFit/>
          </a:bodyPr>
          <a:lstStyle/>
          <a:p>
            <a:pPr marL="342900" indent="-342900">
              <a:buFont typeface="Arial" panose="020B0604020202020204" pitchFamily="34" charset="0"/>
              <a:buChar char="•"/>
            </a:pPr>
            <a:r>
              <a:rPr lang="es-ES" sz="2200" dirty="0"/>
              <a:t>Hoy en día es el único Convenio que incluye disposiciones sustantivas, procesales y de asistencia jurídica mutua</a:t>
            </a:r>
          </a:p>
        </p:txBody>
      </p:sp>
      <p:pic>
        <p:nvPicPr>
          <p:cNvPr id="1026" name="Picture 2" descr="Accession by Chile to the Budapest Convention on Cybercrime - T-CY News">
            <a:hlinkClick r:id="rId4"/>
            <a:extLst>
              <a:ext uri="{FF2B5EF4-FFF2-40B4-BE49-F238E27FC236}">
                <a16:creationId xmlns:a16="http://schemas.microsoft.com/office/drawing/2014/main" id="{F0CBE0EB-1629-4534-AE69-B038AC29D44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47464" y="3065268"/>
            <a:ext cx="3789328" cy="21346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36039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Estándares</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33542" y="825546"/>
            <a:ext cx="4572000" cy="5355312"/>
          </a:xfrm>
          <a:prstGeom prst="rect">
            <a:avLst/>
          </a:prstGeom>
        </p:spPr>
        <p:txBody>
          <a:bodyPr>
            <a:spAutoFit/>
          </a:bodyPr>
          <a:lstStyle/>
          <a:p>
            <a:pPr marL="342900" indent="-342900" algn="just">
              <a:buFont typeface="Wingdings" panose="05000000000000000000" pitchFamily="2" charset="2"/>
              <a:buChar char="Ø"/>
            </a:pPr>
            <a:r>
              <a:rPr lang="es-ES" b="1" dirty="0"/>
              <a:t>Estándares de cooperación internacional en materia de ciberdelincuencia y pruebas electrónicas</a:t>
            </a:r>
          </a:p>
          <a:p>
            <a:pPr>
              <a:buNone/>
            </a:pPr>
            <a:endParaRPr lang="es-ES" dirty="0"/>
          </a:p>
          <a:p>
            <a:pPr indent="-342900">
              <a:buFont typeface="Wingdings" pitchFamily="2" charset="2"/>
              <a:buChar char="ü"/>
            </a:pPr>
            <a:r>
              <a:rPr lang="es-ES" b="1" dirty="0"/>
              <a:t>Convenio sobre la Ciberdelincuencia del Consejo de Europa</a:t>
            </a:r>
            <a:r>
              <a:rPr lang="es-ES" dirty="0"/>
              <a:t>:</a:t>
            </a:r>
          </a:p>
          <a:p>
            <a:pPr indent="-342900">
              <a:buFont typeface="Wingdings" pitchFamily="2" charset="2"/>
              <a:buChar char="ü"/>
            </a:pPr>
            <a:endParaRPr lang="es-ES" dirty="0"/>
          </a:p>
          <a:p>
            <a:pPr marL="342900" indent="-342900" algn="just">
              <a:buFont typeface="Arial" panose="020B0604020202020204" pitchFamily="34" charset="0"/>
              <a:buChar char="•"/>
            </a:pPr>
            <a:r>
              <a:rPr lang="es-ES" dirty="0"/>
              <a:t>transmisión a través de las autoridades centrales (opción de transmisión directa en el 2º Protocolo)</a:t>
            </a:r>
          </a:p>
          <a:p>
            <a:pPr marL="342900" indent="-342900" algn="just">
              <a:buFont typeface="Arial" panose="020B0604020202020204" pitchFamily="34" charset="0"/>
              <a:buChar char="•"/>
            </a:pPr>
            <a:endParaRPr lang="es-ES" dirty="0"/>
          </a:p>
          <a:p>
            <a:pPr marL="342900" indent="-342900" algn="just">
              <a:buFont typeface="Arial" panose="020B0604020202020204" pitchFamily="34" charset="0"/>
              <a:buChar char="•"/>
            </a:pPr>
            <a:r>
              <a:rPr lang="es-ES" dirty="0"/>
              <a:t>motivos de denegación existentes (más restringidos en el artículo 27)</a:t>
            </a:r>
          </a:p>
          <a:p>
            <a:pPr marL="342900" indent="-342900" algn="just">
              <a:buFont typeface="Arial" panose="020B0604020202020204" pitchFamily="34" charset="0"/>
              <a:buChar char="•"/>
            </a:pPr>
            <a:endParaRPr lang="es-ES" dirty="0"/>
          </a:p>
          <a:p>
            <a:pPr marL="342900" indent="-342900" algn="just">
              <a:buFont typeface="Arial" panose="020B0604020202020204" pitchFamily="34" charset="0"/>
              <a:buChar char="•"/>
            </a:pPr>
            <a:r>
              <a:rPr lang="es-ES" dirty="0"/>
              <a:t>la doble tipificación penal (cuando se aplica) se interpreta de forma flexible en función de la conducta y no de la coincidencia de los delitos</a:t>
            </a:r>
          </a:p>
        </p:txBody>
      </p:sp>
      <p:sp>
        <p:nvSpPr>
          <p:cNvPr id="6" name="Rectangle 5">
            <a:extLst>
              <a:ext uri="{FF2B5EF4-FFF2-40B4-BE49-F238E27FC236}">
                <a16:creationId xmlns:a16="http://schemas.microsoft.com/office/drawing/2014/main" id="{581799B2-487B-EB49-9EBA-A92793CD9DF2}"/>
              </a:ext>
            </a:extLst>
          </p:cNvPr>
          <p:cNvSpPr/>
          <p:nvPr/>
        </p:nvSpPr>
        <p:spPr>
          <a:xfrm>
            <a:off x="4746377" y="952123"/>
            <a:ext cx="4256787" cy="2031325"/>
          </a:xfrm>
          <a:prstGeom prst="rect">
            <a:avLst/>
          </a:prstGeom>
        </p:spPr>
        <p:txBody>
          <a:bodyPr wrap="square">
            <a:spAutoFit/>
          </a:bodyPr>
          <a:lstStyle/>
          <a:p>
            <a:pPr marL="342900" lvl="1" indent="-342900" algn="just">
              <a:buFont typeface="Arial" panose="020B0604020202020204" pitchFamily="34" charset="0"/>
              <a:buChar char="•"/>
            </a:pPr>
            <a:r>
              <a:rPr lang="es-ES" dirty="0"/>
              <a:t>las partes están obligadas a aplicar y ampliar formas específicas de cooperación (medidas procesales) por medio de la asistencia jurídica mutua en relación con los datos informáticos almacenados - Artículos 29 - 35;  </a:t>
            </a:r>
          </a:p>
        </p:txBody>
      </p:sp>
      <p:pic>
        <p:nvPicPr>
          <p:cNvPr id="5" name="Picture 2" descr="Protecting you and your rights: the Budapest Convention on Cybercrime  fifteen years on - Newsroom">
            <a:hlinkClick r:id="rId4"/>
            <a:extLst>
              <a:ext uri="{FF2B5EF4-FFF2-40B4-BE49-F238E27FC236}">
                <a16:creationId xmlns:a16="http://schemas.microsoft.com/office/drawing/2014/main" id="{07034707-8A72-45DA-A233-E40DF41425D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80672" y="4178905"/>
            <a:ext cx="2857500" cy="1609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77021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Estándares</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078313"/>
          </a:xfrm>
          <a:prstGeom prst="rect">
            <a:avLst/>
          </a:prstGeom>
        </p:spPr>
        <p:txBody>
          <a:bodyPr>
            <a:spAutoFit/>
          </a:bodyPr>
          <a:lstStyle/>
          <a:p>
            <a:pPr marL="342900" indent="-342900" algn="just">
              <a:buFont typeface="Wingdings" pitchFamily="2" charset="2"/>
              <a:buChar char="Ø"/>
            </a:pPr>
            <a:r>
              <a:rPr lang="es-ES" b="1" dirty="0"/>
              <a:t>Estándares de cooperación internacional en materia de ciberdelincuencia y pruebas electrónicas</a:t>
            </a:r>
          </a:p>
          <a:p>
            <a:pPr>
              <a:buNone/>
            </a:pPr>
            <a:endParaRPr lang="es-ES" dirty="0"/>
          </a:p>
          <a:p>
            <a:pPr marL="342900" indent="-342900">
              <a:buFont typeface="Wingdings" pitchFamily="2" charset="2"/>
              <a:buChar char="ü"/>
            </a:pPr>
            <a:r>
              <a:rPr lang="es-ES" b="1" dirty="0"/>
              <a:t>Convenio sobre la Ciberdelincuencia del Consejo de Europa</a:t>
            </a:r>
            <a:r>
              <a:rPr lang="es-ES" dirty="0"/>
              <a:t>:</a:t>
            </a:r>
          </a:p>
          <a:p>
            <a:pPr marL="342900" indent="-342900">
              <a:buFont typeface="Arial" panose="020B0604020202020204" pitchFamily="34" charset="0"/>
              <a:buChar char="•"/>
            </a:pPr>
            <a:r>
              <a:rPr lang="es-ES" i="1" dirty="0"/>
              <a:t>Artículo 29 </a:t>
            </a:r>
            <a:r>
              <a:rPr lang="es-ES" dirty="0"/>
              <a:t>- Conservación rápida de datos informáticos almacenados</a:t>
            </a:r>
          </a:p>
          <a:p>
            <a:pPr marL="342900" indent="-342900">
              <a:buFont typeface="Arial" panose="020B0604020202020204" pitchFamily="34" charset="0"/>
              <a:buChar char="•"/>
            </a:pPr>
            <a:r>
              <a:rPr lang="es-ES" i="1" dirty="0"/>
              <a:t>Artículo 30 </a:t>
            </a:r>
            <a:r>
              <a:rPr lang="es-ES" dirty="0"/>
              <a:t>- Revelación rápida de datos conservados</a:t>
            </a:r>
          </a:p>
          <a:p>
            <a:pPr marL="342900" indent="-342900">
              <a:buFont typeface="Arial" panose="020B0604020202020204" pitchFamily="34" charset="0"/>
              <a:buChar char="•"/>
            </a:pPr>
            <a:r>
              <a:rPr lang="es-ES" i="1" dirty="0"/>
              <a:t>Artículo 31 </a:t>
            </a:r>
            <a:r>
              <a:rPr lang="es-ES" dirty="0"/>
              <a:t>– Asistencia jurídica mutua en relación con el acceso a datos almacenados</a:t>
            </a:r>
          </a:p>
          <a:p>
            <a:pPr marL="342900" indent="-342900">
              <a:buFont typeface="Arial" panose="020B0604020202020204" pitchFamily="34" charset="0"/>
              <a:buChar char="•"/>
            </a:pPr>
            <a:r>
              <a:rPr lang="es-ES" i="1" dirty="0"/>
              <a:t>Artículo 32 </a:t>
            </a:r>
            <a:r>
              <a:rPr lang="es-ES" dirty="0"/>
              <a:t>– Acceso transfronterizo a datos almacenados, con consentimiento o cuando sean accesibles al público </a:t>
            </a:r>
          </a:p>
        </p:txBody>
      </p:sp>
      <p:sp>
        <p:nvSpPr>
          <p:cNvPr id="6" name="Rectangle 5">
            <a:extLst>
              <a:ext uri="{FF2B5EF4-FFF2-40B4-BE49-F238E27FC236}">
                <a16:creationId xmlns:a16="http://schemas.microsoft.com/office/drawing/2014/main" id="{581799B2-487B-EB49-9EBA-A92793CD9DF2}"/>
              </a:ext>
            </a:extLst>
          </p:cNvPr>
          <p:cNvSpPr/>
          <p:nvPr/>
        </p:nvSpPr>
        <p:spPr>
          <a:xfrm>
            <a:off x="4572001" y="952123"/>
            <a:ext cx="4450456" cy="2031325"/>
          </a:xfrm>
          <a:prstGeom prst="rect">
            <a:avLst/>
          </a:prstGeom>
        </p:spPr>
        <p:txBody>
          <a:bodyPr wrap="square">
            <a:spAutoFit/>
          </a:bodyPr>
          <a:lstStyle/>
          <a:p>
            <a:pPr marL="342900" lvl="1" indent="-342900">
              <a:buFont typeface="Arial" panose="020B0604020202020204" pitchFamily="34" charset="0"/>
              <a:buChar char="•"/>
            </a:pPr>
            <a:r>
              <a:rPr lang="es-ES" i="1" dirty="0"/>
              <a:t>Artículo 33 - A</a:t>
            </a:r>
            <a:r>
              <a:rPr lang="es-ES" dirty="0"/>
              <a:t>sistencia jurídica mutua para la obtención en tiempo real de datos relativos al tráfico</a:t>
            </a:r>
          </a:p>
          <a:p>
            <a:pPr marL="342900" lvl="1" indent="-342900">
              <a:buFont typeface="Arial" panose="020B0604020202020204" pitchFamily="34" charset="0"/>
              <a:buChar char="•"/>
            </a:pPr>
            <a:r>
              <a:rPr lang="es-ES" i="1" dirty="0"/>
              <a:t>Artículo 34</a:t>
            </a:r>
            <a:r>
              <a:rPr lang="es-ES" dirty="0"/>
              <a:t> – Asistencia jurídica mutua en relación con la interceptación de datos relativos al contenido</a:t>
            </a:r>
          </a:p>
          <a:p>
            <a:pPr marL="342900" lvl="1" indent="-342900">
              <a:buFont typeface="Arial" panose="020B0604020202020204" pitchFamily="34" charset="0"/>
              <a:buChar char="•"/>
            </a:pPr>
            <a:r>
              <a:rPr lang="es-ES" i="1" dirty="0"/>
              <a:t>Artículo 35 </a:t>
            </a:r>
            <a:r>
              <a:rPr lang="es-ES" dirty="0"/>
              <a:t>– Red 24/7 </a:t>
            </a:r>
          </a:p>
        </p:txBody>
      </p:sp>
      <p:pic>
        <p:nvPicPr>
          <p:cNvPr id="6146" name="Picture 2" descr="Budapest Convention and related standards">
            <a:hlinkClick r:id="rId4"/>
            <a:extLst>
              <a:ext uri="{FF2B5EF4-FFF2-40B4-BE49-F238E27FC236}">
                <a16:creationId xmlns:a16="http://schemas.microsoft.com/office/drawing/2014/main" id="{9939F4DB-9605-4001-8824-54AFEF2D33A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33950" y="3296632"/>
            <a:ext cx="2052589" cy="28909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724794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20925</TotalTime>
  <Words>12341</Words>
  <Application>Microsoft Office PowerPoint</Application>
  <PresentationFormat>Presentación en pantalla (4:3)</PresentationFormat>
  <Paragraphs>816</Paragraphs>
  <Slides>50</Slides>
  <Notes>45</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50</vt:i4>
      </vt:variant>
    </vt:vector>
  </HeadingPairs>
  <TitlesOfParts>
    <vt:vector size="56" baseType="lpstr">
      <vt:lpstr>Arial</vt:lpstr>
      <vt:lpstr>Arial Narrow</vt:lpstr>
      <vt:lpstr>Calibri</vt:lpstr>
      <vt:lpstr>Segoe UI</vt:lpstr>
      <vt:lpstr>Wingdings</vt:lpstr>
      <vt:lpstr>Office Theme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Javier Torres</cp:lastModifiedBy>
  <cp:revision>324</cp:revision>
  <dcterms:created xsi:type="dcterms:W3CDTF">2012-01-25T15:22:10Z</dcterms:created>
  <dcterms:modified xsi:type="dcterms:W3CDTF">2021-05-29T08:58:07Z</dcterms:modified>
</cp:coreProperties>
</file>