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3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55" r:id="rId2"/>
    <p:sldId id="567" r:id="rId3"/>
    <p:sldId id="568" r:id="rId4"/>
    <p:sldId id="569" r:id="rId5"/>
    <p:sldId id="570" r:id="rId6"/>
    <p:sldId id="806" r:id="rId7"/>
    <p:sldId id="807" r:id="rId8"/>
    <p:sldId id="1118" r:id="rId9"/>
    <p:sldId id="1119" r:id="rId10"/>
    <p:sldId id="808" r:id="rId11"/>
    <p:sldId id="587" r:id="rId12"/>
    <p:sldId id="814" r:id="rId13"/>
    <p:sldId id="815" r:id="rId14"/>
    <p:sldId id="816" r:id="rId15"/>
    <p:sldId id="817" r:id="rId16"/>
    <p:sldId id="818" r:id="rId17"/>
    <p:sldId id="819" r:id="rId18"/>
    <p:sldId id="830" r:id="rId19"/>
    <p:sldId id="831" r:id="rId20"/>
    <p:sldId id="821" r:id="rId21"/>
    <p:sldId id="822" r:id="rId22"/>
    <p:sldId id="823" r:id="rId23"/>
    <p:sldId id="824" r:id="rId24"/>
    <p:sldId id="1134" r:id="rId25"/>
    <p:sldId id="844" r:id="rId26"/>
    <p:sldId id="845" r:id="rId27"/>
    <p:sldId id="846" r:id="rId28"/>
    <p:sldId id="1135" r:id="rId29"/>
    <p:sldId id="826" r:id="rId30"/>
    <p:sldId id="825" r:id="rId31"/>
    <p:sldId id="829" r:id="rId32"/>
    <p:sldId id="1138" r:id="rId33"/>
    <p:sldId id="1137" r:id="rId34"/>
    <p:sldId id="589" r:id="rId35"/>
    <p:sldId id="590" r:id="rId36"/>
    <p:sldId id="832" r:id="rId37"/>
    <p:sldId id="835" r:id="rId38"/>
    <p:sldId id="609" r:id="rId39"/>
    <p:sldId id="616" r:id="rId40"/>
    <p:sldId id="850" r:id="rId41"/>
    <p:sldId id="852" r:id="rId4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72517" autoAdjust="0"/>
  </p:normalViewPr>
  <p:slideViewPr>
    <p:cSldViewPr snapToGrid="0" snapToObjects="1">
      <p:cViewPr varScale="1">
        <p:scale>
          <a:sx n="62" d="100"/>
          <a:sy n="62" d="100"/>
        </p:scale>
        <p:origin x="1944" y="43"/>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¿Cuál de las siguientes opciones no entraría en la definición de "datos relativos a los abonados"?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Dirección postal del usuario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Correos electrónicos del usuario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Número de teléfono del usuario</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Lista de contactos del usuario</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Número de tarjeta de crédito del usuario</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¿Cuál de las siguientes opciones no entraría en la definición de "datos relativos a los abonados"?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Dirección postal del usuario</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Correos electrónicos del usuario</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Número de teléfono del usuario</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rgbClr val="FF0000"/>
              </a:solidFill>
            </a:rPr>
            <a:t>d) Lista de contactos del usuario</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2D567ECC-EE11-40BE-8D44-12DF75E7AAA4}">
      <dgm:prSet phldrT="[Text]"/>
      <dgm:spPr/>
      <dgm:t>
        <a:bodyPr/>
        <a:lstStyle/>
        <a:p>
          <a:r>
            <a:rPr lang="en-US" b="1" dirty="0">
              <a:solidFill>
                <a:schemeClr val="tx1"/>
              </a:solidFill>
            </a:rPr>
            <a:t>e) Número de tarjeta de crédito del usuario</a:t>
          </a:r>
        </a:p>
      </dgm:t>
    </dgm:pt>
    <dgm:pt modelId="{096A135B-3D51-4C14-B762-4DFFB46136C9}" type="parTrans" cxnId="{45629286-2642-481F-BB3F-C9DC76E6A851}">
      <dgm:prSet/>
      <dgm:spPr/>
      <dgm:t>
        <a:bodyPr/>
        <a:lstStyle/>
        <a:p>
          <a:endParaRPr lang="en-PK"/>
        </a:p>
      </dgm:t>
    </dgm:pt>
    <dgm:pt modelId="{352CE29C-C095-4E8D-B62B-E607F5416469}" type="sib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Para proporcionar datos a un país en virtud de una solicitud de divulgación de emergencia, los proveedores de servicios mundiales requieren la existencia de un tratado de asistencia jurídica mutua con dicho país.</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en-US" sz="3200" b="1" dirty="0">
              <a:solidFill>
                <a:schemeClr val="tx1"/>
              </a:solidFill>
            </a:rPr>
            <a:t>Verdadero</a:t>
          </a:r>
          <a:r>
            <a:rPr sz="4400" dirty="0"/>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en-US" sz="3200" b="1" dirty="0">
              <a:solidFill>
                <a:srgbClr val="FF0000"/>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800" b="1" dirty="0"/>
            <a:t>Según el artículo 18, ¿qué datos no pueden pedirse a los proveedores de servicios del sector privado que ofrecen servicios en su país?</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just"/>
          <a:r>
            <a:rPr lang="en-US" b="1" dirty="0">
              <a:solidFill>
                <a:schemeClr val="tx1"/>
              </a:solidFill>
            </a:rPr>
            <a:t>a) Datos relativos a los abonados de un proveedor de servicios extranjero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pPr algn="just"/>
          <a:r>
            <a:rPr lang="en-US" b="1" dirty="0">
              <a:solidFill>
                <a:srgbClr val="FF0000"/>
              </a:solidFill>
            </a:rPr>
            <a:t>b) Datos relativos al tráfico de un proveedor de servicios extranjero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pPr algn="just"/>
          <a:r>
            <a:rPr lang="en-US" b="1" dirty="0"/>
            <a:t>c) Datos relativos a los abonados de un proveedor de servicios local</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pPr algn="just"/>
          <a:r>
            <a:rPr lang="en-US" b="1" dirty="0"/>
            <a:t>d) Datos relativos al tráfico de un proveedor de servicios local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347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Los proveedores de servicios mundiales son más propensos a revelar voluntariamente los datos a los países que forman parte del Convenio de Budapest.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en-US" sz="3200" b="1" dirty="0">
              <a:solidFill>
                <a:schemeClr val="tx1"/>
              </a:solidFill>
            </a:rPr>
            <a:t>Verdadero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en-US" sz="3200" b="1" dirty="0">
              <a:solidFill>
                <a:schemeClr val="tx1"/>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3400" b="1" dirty="0">
              <a:solidFill>
                <a:schemeClr val="tx1"/>
              </a:solidFill>
            </a:rPr>
            <a:t>Los proveedores de servicios mundiales son más propensos a revelar voluntariamente los datos a los países que forman parte del Convenio de Budapest.</a:t>
          </a:r>
        </a:p>
      </dgm:t>
    </dgm:pt>
    <dgm:pt modelId="{8978AB35-F5FB-FF43-BA08-4C259A445311}" type="sibTrans" cxnId="{D2DD020B-3DFC-B348-B676-6EC163FF5FEB}">
      <dgm:prSet/>
      <dgm:spPr/>
      <dgm:t>
        <a:bodyPr/>
        <a:lstStyle/>
        <a:p>
          <a:endParaRPr lang="en-US"/>
        </a:p>
      </dgm:t>
    </dgm:pt>
    <dgm:pt modelId="{B1168E5A-BE86-1A40-8851-D878ACC39274}" type="parTrans" cxnId="{D2DD020B-3DFC-B348-B676-6EC163FF5FEB}">
      <dgm:prSet/>
      <dgm:spPr/>
      <dgm:t>
        <a:bodyPr/>
        <a:lstStyle/>
        <a:p>
          <a:endParaRPr lang="en-US"/>
        </a:p>
      </dgm:t>
    </dgm:pt>
    <dgm:pt modelId="{7029F5E8-D056-AE49-BD66-3C193010DDE8}">
      <dgm:prSet phldrT="[Text]" custT="1"/>
      <dgm:spPr/>
      <dgm:t>
        <a:bodyPr/>
        <a:lstStyle/>
        <a:p>
          <a:pPr algn="l"/>
          <a:r>
            <a:rPr lang="en-US" sz="3200" b="1" dirty="0">
              <a:solidFill>
                <a:srgbClr val="FF0000"/>
              </a:solidFill>
            </a:rPr>
            <a:t>Verdadero</a:t>
          </a:r>
          <a:r>
            <a:rPr lang="en-US" sz="4400" b="1" dirty="0">
              <a:solidFill>
                <a:srgbClr val="FF0000"/>
              </a:solidFill>
            </a:rPr>
            <a:t> </a:t>
          </a:r>
        </a:p>
      </dgm:t>
    </dgm:pt>
    <dgm:pt modelId="{3346CD8C-3206-F84A-BEA2-B5492B6B7347}" type="sibTrans" cxnId="{99EB5834-3593-6644-A836-6C8D5595A820}">
      <dgm:prSet/>
      <dgm:spPr/>
      <dgm:t>
        <a:bodyPr/>
        <a:lstStyle/>
        <a:p>
          <a:endParaRPr lang="en-US"/>
        </a:p>
      </dgm:t>
    </dgm:pt>
    <dgm:pt modelId="{ACE97453-93D9-C642-95ED-D55F9984F778}" type="parTrans" cxnId="{99EB5834-3593-6644-A836-6C8D5595A820}">
      <dgm:prSet/>
      <dgm:spPr/>
      <dgm:t>
        <a:bodyPr/>
        <a:lstStyle/>
        <a:p>
          <a:endParaRPr lang="en-US"/>
        </a:p>
      </dgm:t>
    </dgm:pt>
    <dgm:pt modelId="{412DA8CB-B9E5-F44F-9FDD-EF35DF68306D}">
      <dgm:prSet phldrT="[Text]" custT="1"/>
      <dgm:spPr/>
      <dgm:t>
        <a:bodyPr/>
        <a:lstStyle/>
        <a:p>
          <a:r>
            <a:rPr lang="en-US" sz="3200" b="1" dirty="0">
              <a:solidFill>
                <a:schemeClr val="tx1"/>
              </a:solidFill>
            </a:rPr>
            <a:t>Falso</a:t>
          </a:r>
        </a:p>
      </dgm:t>
    </dgm:pt>
    <dgm:pt modelId="{960A4A2E-B23E-7544-9A93-1312898E2DC4}" type="sibTrans" cxnId="{AFD2487F-444F-4C44-A623-9AAFEB90AC49}">
      <dgm:prSet/>
      <dgm:spPr/>
      <dgm:t>
        <a:bodyPr/>
        <a:lstStyle/>
        <a:p>
          <a:endParaRPr lang="en-US"/>
        </a:p>
      </dgm:t>
    </dgm:pt>
    <dgm:pt modelId="{7E8B7982-18DC-F246-BFD4-7B9D4C9DB2CA}" type="parTrans" cxnId="{AFD2487F-444F-4C44-A623-9AAFEB90AC49}">
      <dgm:prSet/>
      <dgm:spPr/>
      <dgm:t>
        <a:bodyPr/>
        <a:lstStyle/>
        <a:p>
          <a:endParaRPr lang="en-US"/>
        </a:p>
      </dgm:t>
    </dgm:pt>
    <dgm:pt modelId="{D907F82D-4934-4260-A319-D0C1005DB73A}">
      <dgm:prSet phldrT="[Text]"/>
      <dgm:spPr/>
      <dgm:t>
        <a:bodyPr/>
        <a:lstStyle/>
        <a:p>
          <a:endParaRPr lang="en-US" b="1" dirty="0">
            <a:solidFill>
              <a:schemeClr val="tx1"/>
            </a:solidFill>
          </a:endParaRPr>
        </a:p>
      </dgm:t>
    </dgm:pt>
    <dgm:pt modelId="{9EB8D1B3-16DB-4A75-A7E2-3B79ADD997CE}" type="sibTrans" cxnId="{5441ACF7-001D-47E8-BE90-D77A819FBE03}">
      <dgm:prSet/>
      <dgm:spPr/>
      <dgm:t>
        <a:bodyPr/>
        <a:lstStyle/>
        <a:p>
          <a:endParaRPr lang="en-PK"/>
        </a:p>
      </dgm:t>
    </dgm:pt>
    <dgm:pt modelId="{6643C99F-6929-4115-B10C-449964C298DB}" type="parTrans" cxnId="{5441ACF7-001D-47E8-BE90-D77A819FBE03}">
      <dgm:prSet/>
      <dgm:spPr/>
      <dgm:t>
        <a:bodyPr/>
        <a:lstStyle/>
        <a:p>
          <a:endParaRPr lang="en-PK"/>
        </a:p>
      </dgm:t>
    </dgm:pt>
    <dgm:pt modelId="{9EFF4F62-79ED-4EA0-85C1-51F88755C8EE}">
      <dgm:prSet phldrT="[Text]"/>
      <dgm:spPr/>
      <dgm:t>
        <a:bodyPr/>
        <a:lstStyle/>
        <a:p>
          <a:endParaRPr lang="en-US" b="1" dirty="0">
            <a:solidFill>
              <a:schemeClr val="tx1"/>
            </a:solidFill>
          </a:endParaRPr>
        </a:p>
      </dgm:t>
    </dgm:pt>
    <dgm:pt modelId="{D3274077-7919-4B64-B4D8-786A32E9EF73}" type="sibTrans" cxnId="{40F08CBE-C0FF-49E9-A14D-59F0F70F60CC}">
      <dgm:prSet/>
      <dgm:spPr/>
      <dgm:t>
        <a:bodyPr/>
        <a:lstStyle/>
        <a:p>
          <a:endParaRPr lang="en-PK"/>
        </a:p>
      </dgm:t>
    </dgm:pt>
    <dgm:pt modelId="{8EAFCDE7-4869-4D95-9359-6DA608AB28F0}" type="parTrans" cxnId="{40F08CBE-C0FF-49E9-A14D-59F0F70F60CC}">
      <dgm:prSet/>
      <dgm:spPr/>
      <dgm:t>
        <a:bodyPr/>
        <a:lstStyle/>
        <a:p>
          <a:endParaRPr lang="en-PK"/>
        </a:p>
      </dgm:t>
    </dgm:pt>
    <dgm:pt modelId="{2D567ECC-EE11-40BE-8D44-12DF75E7AAA4}">
      <dgm:prSet phldrT="[Text]"/>
      <dgm:spPr/>
      <dgm:t>
        <a:bodyPr/>
        <a:lstStyle/>
        <a:p>
          <a:endParaRPr lang="en-US" b="1" dirty="0">
            <a:solidFill>
              <a:schemeClr val="tx1"/>
            </a:solidFill>
          </a:endParaRPr>
        </a:p>
      </dgm:t>
    </dgm:pt>
    <dgm:pt modelId="{352CE29C-C095-4E8D-B62B-E607F5416469}" type="sibTrans" cxnId="{45629286-2642-481F-BB3F-C9DC76E6A851}">
      <dgm:prSet/>
      <dgm:spPr/>
      <dgm:t>
        <a:bodyPr/>
        <a:lstStyle/>
        <a:p>
          <a:endParaRPr lang="en-PK"/>
        </a:p>
      </dgm:t>
    </dgm:pt>
    <dgm:pt modelId="{096A135B-3D51-4C14-B762-4DFFB46136C9}" type="parTrans" cxnId="{45629286-2642-481F-BB3F-C9DC76E6A851}">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6" custScaleX="718335"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6"/>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5"/>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6"/>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5"/>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6"/>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5"/>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6"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5"/>
      <dgm:spPr/>
    </dgm:pt>
    <dgm:pt modelId="{E5F9CA9F-91E3-425C-B99F-A98D8F0B0A7F}" type="pres">
      <dgm:prSet presAssocID="{9EFF4F62-79ED-4EA0-85C1-51F88755C8EE}" presName="vertSpace2b" presStyleCnt="0"/>
      <dgm:spPr/>
    </dgm:pt>
    <dgm:pt modelId="{B3DB48DB-4C93-4596-9AC6-3B83B01CF220}" type="pres">
      <dgm:prSet presAssocID="{2D567ECC-EE11-40BE-8D44-12DF75E7AAA4}" presName="horz2" presStyleCnt="0"/>
      <dgm:spPr/>
    </dgm:pt>
    <dgm:pt modelId="{40B7A97C-3464-43FE-BFE9-19588B33F0C0}" type="pres">
      <dgm:prSet presAssocID="{2D567ECC-EE11-40BE-8D44-12DF75E7AAA4}" presName="horzSpace2" presStyleCnt="0"/>
      <dgm:spPr/>
    </dgm:pt>
    <dgm:pt modelId="{27817E14-DB1F-4D8F-A68A-7A628C5AB32E}" type="pres">
      <dgm:prSet presAssocID="{2D567ECC-EE11-40BE-8D44-12DF75E7AAA4}" presName="tx2" presStyleLbl="revTx" presStyleIdx="5" presStyleCnt="6"/>
      <dgm:spPr/>
    </dgm:pt>
    <dgm:pt modelId="{4DA3FBF6-D5DD-4780-9A67-BC9D183196BA}" type="pres">
      <dgm:prSet presAssocID="{2D567ECC-EE11-40BE-8D44-12DF75E7AAA4}" presName="vert2" presStyleCnt="0"/>
      <dgm:spPr/>
    </dgm:pt>
    <dgm:pt modelId="{9B1E8AEA-2A8D-4500-8486-4DCED5C7B4CD}" type="pres">
      <dgm:prSet presAssocID="{2D567ECC-EE11-40BE-8D44-12DF75E7AAA4}" presName="thinLine2b" presStyleLbl="callout" presStyleIdx="4" presStyleCnt="5"/>
      <dgm:spPr/>
    </dgm:pt>
    <dgm:pt modelId="{E3E8A01D-29A2-442B-B2D9-9A8138A25142}" type="pres">
      <dgm:prSet presAssocID="{2D567ECC-EE11-40BE-8D44-12DF75E7AAA4}"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45629286-2642-481F-BB3F-C9DC76E6A851}" srcId="{8E61202A-36DD-0240-811A-270D9611A395}" destId="{2D567ECC-EE11-40BE-8D44-12DF75E7AAA4}" srcOrd="4" destOrd="0" parTransId="{096A135B-3D51-4C14-B762-4DFFB46136C9}" sibTransId="{352CE29C-C095-4E8D-B62B-E607F5416469}"/>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8323BF3-E48D-4AEF-B89F-47E32787CA90}" type="presOf" srcId="{2D567ECC-EE11-40BE-8D44-12DF75E7AAA4}" destId="{27817E14-DB1F-4D8F-A68A-7A628C5AB32E}"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 modelId="{4163162F-EC39-4ED4-99B5-319E02B17886}" type="presParOf" srcId="{71554259-89F3-DC41-AF38-A80F6823C6AB}" destId="{B3DB48DB-4C93-4596-9AC6-3B83B01CF220}" srcOrd="13" destOrd="0" presId="urn:microsoft.com/office/officeart/2008/layout/LinedList"/>
    <dgm:cxn modelId="{B853C27C-47E0-40C6-AA81-C4E2939151BC}" type="presParOf" srcId="{B3DB48DB-4C93-4596-9AC6-3B83B01CF220}" destId="{40B7A97C-3464-43FE-BFE9-19588B33F0C0}" srcOrd="0" destOrd="0" presId="urn:microsoft.com/office/officeart/2008/layout/LinedList"/>
    <dgm:cxn modelId="{ED2F340A-6995-406F-82DA-DE4F7D3FC32C}" type="presParOf" srcId="{B3DB48DB-4C93-4596-9AC6-3B83B01CF220}" destId="{27817E14-DB1F-4D8F-A68A-7A628C5AB32E}" srcOrd="1" destOrd="0" presId="urn:microsoft.com/office/officeart/2008/layout/LinedList"/>
    <dgm:cxn modelId="{33A2D53D-14E5-4C1D-BA97-A5E7215C80DF}" type="presParOf" srcId="{B3DB48DB-4C93-4596-9AC6-3B83B01CF220}" destId="{4DA3FBF6-D5DD-4780-9A67-BC9D183196BA}" srcOrd="2" destOrd="0" presId="urn:microsoft.com/office/officeart/2008/layout/LinedList"/>
    <dgm:cxn modelId="{1E4DC66C-EA47-44F1-BDBA-75EFFC679D32}" type="presParOf" srcId="{71554259-89F3-DC41-AF38-A80F6823C6AB}" destId="{9B1E8AEA-2A8D-4500-8486-4DCED5C7B4CD}" srcOrd="14" destOrd="0" presId="urn:microsoft.com/office/officeart/2008/layout/LinedList"/>
    <dgm:cxn modelId="{08F6BBCA-DDE7-483A-A871-780D15193E18}" type="presParOf" srcId="{71554259-89F3-DC41-AF38-A80F6823C6AB}" destId="{E3E8A01D-29A2-442B-B2D9-9A8138A25142}" srcOrd="15" destOrd="0" presId="urn:microsoft.com/office/officeart/2008/layout/Lin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¿Cuál de las siguientes opciones no entraría en la definición de "datos relativos a los abonados"?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a) Dirección postal del usuario</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b) Correos electrónicos del usuario</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c) Número de teléfono del usuario</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d) Lista de contactos del usuario</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e) Número de tarjeta de crédito del usuario</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¿Cuál de las siguientes opciones no entraría en la definición de "datos relativos a los abonados"? </a:t>
          </a:r>
        </a:p>
      </dsp:txBody>
      <dsp:txXfrm>
        <a:off x="0" y="2466"/>
        <a:ext cx="2869139" cy="5052045"/>
      </dsp:txXfrm>
    </dsp:sp>
    <dsp:sp modelId="{5D9EDF3F-7B20-8E47-A431-F9F24450F874}">
      <dsp:nvSpPr>
        <dsp:cNvPr id="0" name=""/>
        <dsp:cNvSpPr/>
      </dsp:nvSpPr>
      <dsp:spPr>
        <a:xfrm>
          <a:off x="2979596" y="49982"/>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a) Dirección postal del usuario</a:t>
          </a:r>
        </a:p>
      </dsp:txBody>
      <dsp:txXfrm>
        <a:off x="2979596" y="49982"/>
        <a:ext cx="5780606" cy="950329"/>
      </dsp:txXfrm>
    </dsp:sp>
    <dsp:sp modelId="{EB798B99-5590-864A-A2C1-F553D99D3FAA}">
      <dsp:nvSpPr>
        <dsp:cNvPr id="0" name=""/>
        <dsp:cNvSpPr/>
      </dsp:nvSpPr>
      <dsp:spPr>
        <a:xfrm>
          <a:off x="2869139" y="1000312"/>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047828"/>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FF0000"/>
              </a:solidFill>
            </a:rPr>
            <a:t>b) Correos electrónicos del usuario</a:t>
          </a:r>
        </a:p>
      </dsp:txBody>
      <dsp:txXfrm>
        <a:off x="2979596" y="1047828"/>
        <a:ext cx="5780606" cy="950329"/>
      </dsp:txXfrm>
    </dsp:sp>
    <dsp:sp modelId="{1E88F2A9-FC8F-2A4F-ABF4-2C5837CA76E5}">
      <dsp:nvSpPr>
        <dsp:cNvPr id="0" name=""/>
        <dsp:cNvSpPr/>
      </dsp:nvSpPr>
      <dsp:spPr>
        <a:xfrm>
          <a:off x="2869139" y="199815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045674"/>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c) Número de teléfono del usuario</a:t>
          </a:r>
        </a:p>
      </dsp:txBody>
      <dsp:txXfrm>
        <a:off x="2979596" y="2045674"/>
        <a:ext cx="5780606" cy="950329"/>
      </dsp:txXfrm>
    </dsp:sp>
    <dsp:sp modelId="{45167FBC-5EE3-4C8A-A94C-30BB5DE89AD6}">
      <dsp:nvSpPr>
        <dsp:cNvPr id="0" name=""/>
        <dsp:cNvSpPr/>
      </dsp:nvSpPr>
      <dsp:spPr>
        <a:xfrm>
          <a:off x="2869139" y="2996004"/>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043520"/>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rgbClr val="FF0000"/>
              </a:solidFill>
            </a:rPr>
            <a:t>d) Lista de contactos del usuario</a:t>
          </a:r>
        </a:p>
      </dsp:txBody>
      <dsp:txXfrm>
        <a:off x="2987488" y="3043520"/>
        <a:ext cx="5780606" cy="950329"/>
      </dsp:txXfrm>
    </dsp:sp>
    <dsp:sp modelId="{41DAB04F-B76E-41A3-BF92-19D36F058A9E}">
      <dsp:nvSpPr>
        <dsp:cNvPr id="0" name=""/>
        <dsp:cNvSpPr/>
      </dsp:nvSpPr>
      <dsp:spPr>
        <a:xfrm>
          <a:off x="2869139" y="3993850"/>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2979596" y="4041366"/>
          <a:ext cx="5780606"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l" defTabSz="1155700">
            <a:lnSpc>
              <a:spcPct val="90000"/>
            </a:lnSpc>
            <a:spcBef>
              <a:spcPct val="0"/>
            </a:spcBef>
            <a:spcAft>
              <a:spcPct val="35000"/>
            </a:spcAft>
            <a:buNone/>
          </a:pPr>
          <a:r>
            <a:rPr lang="en-US" sz="2600" b="1" kern="1200" dirty="0">
              <a:solidFill>
                <a:schemeClr val="tx1"/>
              </a:solidFill>
            </a:rPr>
            <a:t>e) Número de tarjeta de crédito del usuario</a:t>
          </a:r>
        </a:p>
      </dsp:txBody>
      <dsp:txXfrm>
        <a:off x="2979596" y="4041366"/>
        <a:ext cx="5780606" cy="950329"/>
      </dsp:txXfrm>
    </dsp:sp>
    <dsp:sp modelId="{9B1E8AEA-2A8D-4500-8486-4DCED5C7B4CD}">
      <dsp:nvSpPr>
        <dsp:cNvPr id="0" name=""/>
        <dsp:cNvSpPr/>
      </dsp:nvSpPr>
      <dsp:spPr>
        <a:xfrm>
          <a:off x="2869139" y="4991696"/>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Para proporcionar datos a un país en virtud de una solicitud de divulgación de emergencia, los proveedores de servicios mundiales requieren la existencia de un tratado de asistencia jurídica mutua con dicho país.</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Verdadero</a:t>
          </a:r>
          <a:r>
            <a:rPr sz="4400" kern="1200" dirty="0"/>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Falso</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454262"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753806"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just" defTabSz="1244600">
            <a:lnSpc>
              <a:spcPct val="90000"/>
            </a:lnSpc>
            <a:spcBef>
              <a:spcPct val="0"/>
            </a:spcBef>
            <a:spcAft>
              <a:spcPct val="35000"/>
            </a:spcAft>
            <a:buNone/>
          </a:pPr>
          <a:r>
            <a:rPr lang="en-US" sz="2800" b="1" kern="1200" dirty="0"/>
            <a:t>Según el artículo 18, ¿qué datos no pueden pedirse a los proveedores de servicios del sector privado que ofrecen servicios en su país?</a:t>
          </a:r>
        </a:p>
      </dsp:txBody>
      <dsp:txXfrm>
        <a:off x="0" y="2466"/>
        <a:ext cx="2753806" cy="5052045"/>
      </dsp:txXfrm>
    </dsp:sp>
    <dsp:sp modelId="{5D9EDF3F-7B20-8E47-A431-F9F24450F874}">
      <dsp:nvSpPr>
        <dsp:cNvPr id="0" name=""/>
        <dsp:cNvSpPr/>
      </dsp:nvSpPr>
      <dsp:spPr>
        <a:xfrm>
          <a:off x="2860557" y="61738"/>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just" defTabSz="1200150">
            <a:lnSpc>
              <a:spcPct val="90000"/>
            </a:lnSpc>
            <a:spcBef>
              <a:spcPct val="0"/>
            </a:spcBef>
            <a:spcAft>
              <a:spcPct val="35000"/>
            </a:spcAft>
            <a:buNone/>
          </a:pPr>
          <a:r>
            <a:rPr lang="en-US" sz="2700" b="1" kern="1200" dirty="0">
              <a:solidFill>
                <a:schemeClr val="tx1"/>
              </a:solidFill>
            </a:rPr>
            <a:t>a) Datos relativos a los abonados de un proveedor de servicios extranjero </a:t>
          </a:r>
        </a:p>
      </dsp:txBody>
      <dsp:txXfrm>
        <a:off x="2860557" y="61738"/>
        <a:ext cx="5586665" cy="1185449"/>
      </dsp:txXfrm>
    </dsp:sp>
    <dsp:sp modelId="{EB798B99-5590-864A-A2C1-F553D99D3FAA}">
      <dsp:nvSpPr>
        <dsp:cNvPr id="0" name=""/>
        <dsp:cNvSpPr/>
      </dsp:nvSpPr>
      <dsp:spPr>
        <a:xfrm>
          <a:off x="2753806" y="1247188"/>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860557" y="1306461"/>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just" defTabSz="1200150">
            <a:lnSpc>
              <a:spcPct val="90000"/>
            </a:lnSpc>
            <a:spcBef>
              <a:spcPct val="0"/>
            </a:spcBef>
            <a:spcAft>
              <a:spcPct val="35000"/>
            </a:spcAft>
            <a:buNone/>
          </a:pPr>
          <a:r>
            <a:rPr lang="en-US" sz="2700" b="1" kern="1200" dirty="0">
              <a:solidFill>
                <a:srgbClr val="FF0000"/>
              </a:solidFill>
            </a:rPr>
            <a:t>b) Datos relativos al tráfico de un proveedor de servicios extranjero </a:t>
          </a:r>
        </a:p>
      </dsp:txBody>
      <dsp:txXfrm>
        <a:off x="2860557" y="1306461"/>
        <a:ext cx="5586665" cy="1185449"/>
      </dsp:txXfrm>
    </dsp:sp>
    <dsp:sp modelId="{1E88F2A9-FC8F-2A4F-ABF4-2C5837CA76E5}">
      <dsp:nvSpPr>
        <dsp:cNvPr id="0" name=""/>
        <dsp:cNvSpPr/>
      </dsp:nvSpPr>
      <dsp:spPr>
        <a:xfrm>
          <a:off x="2753806" y="2491911"/>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860557" y="2551183"/>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just" defTabSz="1200150">
            <a:lnSpc>
              <a:spcPct val="90000"/>
            </a:lnSpc>
            <a:spcBef>
              <a:spcPct val="0"/>
            </a:spcBef>
            <a:spcAft>
              <a:spcPct val="35000"/>
            </a:spcAft>
            <a:buNone/>
          </a:pPr>
          <a:r>
            <a:rPr lang="en-US" sz="2700" b="1" kern="1200" dirty="0"/>
            <a:t>c) Datos relativos a los abonados de un proveedor de servicios local</a:t>
          </a:r>
        </a:p>
      </dsp:txBody>
      <dsp:txXfrm>
        <a:off x="2860557" y="2551183"/>
        <a:ext cx="5586665" cy="1185449"/>
      </dsp:txXfrm>
    </dsp:sp>
    <dsp:sp modelId="{45167FBC-5EE3-4C8A-A94C-30BB5DE89AD6}">
      <dsp:nvSpPr>
        <dsp:cNvPr id="0" name=""/>
        <dsp:cNvSpPr/>
      </dsp:nvSpPr>
      <dsp:spPr>
        <a:xfrm>
          <a:off x="2753806" y="3736633"/>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867596" y="3795905"/>
          <a:ext cx="5586665"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870" tIns="102870" rIns="102870" bIns="102870" numCol="1" spcCol="1270" anchor="t" anchorCtr="0">
          <a:noAutofit/>
        </a:bodyPr>
        <a:lstStyle/>
        <a:p>
          <a:pPr marL="0" lvl="0" indent="0" algn="just" defTabSz="1200150">
            <a:lnSpc>
              <a:spcPct val="90000"/>
            </a:lnSpc>
            <a:spcBef>
              <a:spcPct val="0"/>
            </a:spcBef>
            <a:spcAft>
              <a:spcPct val="35000"/>
            </a:spcAft>
            <a:buNone/>
          </a:pPr>
          <a:r>
            <a:rPr lang="en-US" sz="2700" b="1" kern="1200" dirty="0"/>
            <a:t>d) Datos relativos al tráfico de un proveedor de servicios local </a:t>
          </a:r>
        </a:p>
      </dsp:txBody>
      <dsp:txXfrm>
        <a:off x="2867596" y="3795905"/>
        <a:ext cx="5586665" cy="1185449"/>
      </dsp:txXfrm>
    </dsp:sp>
    <dsp:sp modelId="{41DAB04F-B76E-41A3-BF92-19D36F058A9E}">
      <dsp:nvSpPr>
        <dsp:cNvPr id="0" name=""/>
        <dsp:cNvSpPr/>
      </dsp:nvSpPr>
      <dsp:spPr>
        <a:xfrm>
          <a:off x="2753806" y="4981355"/>
          <a:ext cx="5693417"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Los proveedores de servicios mundiales son más propensos a revelar voluntariamente los datos a los países que forman parte del Convenio de Budapest.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Verdadero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Falso</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5627991"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marL="0" lvl="0" indent="0" algn="just" defTabSz="1511300">
            <a:lnSpc>
              <a:spcPct val="90000"/>
            </a:lnSpc>
            <a:spcBef>
              <a:spcPct val="0"/>
            </a:spcBef>
            <a:spcAft>
              <a:spcPct val="35000"/>
            </a:spcAft>
            <a:buNone/>
          </a:pPr>
          <a:r>
            <a:rPr lang="en-US" sz="3400" b="1" kern="1200" dirty="0">
              <a:solidFill>
                <a:schemeClr val="tx1"/>
              </a:solidFill>
            </a:rPr>
            <a:t>Los proveedores de servicios mundiales son más propensos a revelar voluntariamente los datos a los países que forman parte del Convenio de Budapest.</a:t>
          </a:r>
        </a:p>
      </dsp:txBody>
      <dsp:txXfrm>
        <a:off x="0" y="2466"/>
        <a:ext cx="5627991" cy="5052045"/>
      </dsp:txXfrm>
    </dsp:sp>
    <dsp:sp modelId="{5D9EDF3F-7B20-8E47-A431-F9F24450F874}">
      <dsp:nvSpPr>
        <dsp:cNvPr id="0" name=""/>
        <dsp:cNvSpPr/>
      </dsp:nvSpPr>
      <dsp:spPr>
        <a:xfrm>
          <a:off x="5686752" y="49982"/>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rgbClr val="FF0000"/>
              </a:solidFill>
            </a:rPr>
            <a:t>Verdadero</a:t>
          </a:r>
          <a:r>
            <a:rPr lang="en-US" sz="4400" b="1" kern="1200" dirty="0">
              <a:solidFill>
                <a:srgbClr val="FF0000"/>
              </a:solidFill>
            </a:rPr>
            <a:t> </a:t>
          </a:r>
        </a:p>
      </dsp:txBody>
      <dsp:txXfrm>
        <a:off x="5686752" y="49982"/>
        <a:ext cx="3075148" cy="950329"/>
      </dsp:txXfrm>
    </dsp:sp>
    <dsp:sp modelId="{EB798B99-5590-864A-A2C1-F553D99D3FAA}">
      <dsp:nvSpPr>
        <dsp:cNvPr id="0" name=""/>
        <dsp:cNvSpPr/>
      </dsp:nvSpPr>
      <dsp:spPr>
        <a:xfrm>
          <a:off x="5627991" y="1000312"/>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5686752" y="1047828"/>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b="1" kern="1200" dirty="0">
              <a:solidFill>
                <a:schemeClr val="tx1"/>
              </a:solidFill>
            </a:rPr>
            <a:t>Falso</a:t>
          </a:r>
        </a:p>
      </dsp:txBody>
      <dsp:txXfrm>
        <a:off x="5686752" y="1047828"/>
        <a:ext cx="3075148" cy="950329"/>
      </dsp:txXfrm>
    </dsp:sp>
    <dsp:sp modelId="{1E88F2A9-FC8F-2A4F-ABF4-2C5837CA76E5}">
      <dsp:nvSpPr>
        <dsp:cNvPr id="0" name=""/>
        <dsp:cNvSpPr/>
      </dsp:nvSpPr>
      <dsp:spPr>
        <a:xfrm>
          <a:off x="5627991" y="1998158"/>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5686752" y="2045674"/>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2045674"/>
        <a:ext cx="3075148" cy="950329"/>
      </dsp:txXfrm>
    </dsp:sp>
    <dsp:sp modelId="{45167FBC-5EE3-4C8A-A94C-30BB5DE89AD6}">
      <dsp:nvSpPr>
        <dsp:cNvPr id="0" name=""/>
        <dsp:cNvSpPr/>
      </dsp:nvSpPr>
      <dsp:spPr>
        <a:xfrm>
          <a:off x="5627991" y="2996004"/>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5692946" y="3043520"/>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92946" y="3043520"/>
        <a:ext cx="3075148" cy="950329"/>
      </dsp:txXfrm>
    </dsp:sp>
    <dsp:sp modelId="{41DAB04F-B76E-41A3-BF92-19D36F058A9E}">
      <dsp:nvSpPr>
        <dsp:cNvPr id="0" name=""/>
        <dsp:cNvSpPr/>
      </dsp:nvSpPr>
      <dsp:spPr>
        <a:xfrm>
          <a:off x="5627991" y="3993850"/>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7817E14-DB1F-4D8F-A68A-7A628C5AB32E}">
      <dsp:nvSpPr>
        <dsp:cNvPr id="0" name=""/>
        <dsp:cNvSpPr/>
      </dsp:nvSpPr>
      <dsp:spPr>
        <a:xfrm>
          <a:off x="5686752" y="4041366"/>
          <a:ext cx="3075148" cy="9503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640" tIns="167640" rIns="167640" bIns="167640" numCol="1" spcCol="1270" anchor="t" anchorCtr="0">
          <a:noAutofit/>
        </a:bodyPr>
        <a:lstStyle/>
        <a:p>
          <a:pPr marL="0" lvl="0" indent="0" algn="l" defTabSz="1955800">
            <a:lnSpc>
              <a:spcPct val="90000"/>
            </a:lnSpc>
            <a:spcBef>
              <a:spcPct val="0"/>
            </a:spcBef>
            <a:spcAft>
              <a:spcPct val="35000"/>
            </a:spcAft>
            <a:buNone/>
          </a:pPr>
          <a:endParaRPr lang="en-US" sz="4400" b="1" kern="1200" dirty="0">
            <a:solidFill>
              <a:schemeClr val="tx1"/>
            </a:solidFill>
          </a:endParaRPr>
        </a:p>
      </dsp:txBody>
      <dsp:txXfrm>
        <a:off x="5686752" y="4041366"/>
        <a:ext cx="3075148" cy="950329"/>
      </dsp:txXfrm>
    </dsp:sp>
    <dsp:sp modelId="{9B1E8AEA-2A8D-4500-8486-4DCED5C7B4CD}">
      <dsp:nvSpPr>
        <dsp:cNvPr id="0" name=""/>
        <dsp:cNvSpPr/>
      </dsp:nvSpPr>
      <dsp:spPr>
        <a:xfrm>
          <a:off x="5627991" y="4991696"/>
          <a:ext cx="3133908"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dirty="0"/>
              <a:t>Esta sesión se dividirá en 6 partes.</a:t>
            </a:r>
          </a:p>
          <a:p>
            <a:r>
              <a:rPr lang="es-ES" sz="1200" dirty="0"/>
              <a:t>En la primera parte de la sesión se revisarán las definiciones clave.</a:t>
            </a:r>
          </a:p>
          <a:p>
            <a:r>
              <a:rPr lang="es-ES" sz="1200" dirty="0"/>
              <a:t>Durante la segunda parte de la sesión se examinará la cooperación con los proveedores de servicios nacionales.</a:t>
            </a:r>
          </a:p>
          <a:p>
            <a:r>
              <a:rPr lang="es-ES" sz="1200" dirty="0"/>
              <a:t>En la tercera parte de la sesión se examinará la cooperación con proveedores de servicios extranjeros para la obtención de datos. </a:t>
            </a:r>
          </a:p>
          <a:p>
            <a:r>
              <a:rPr lang="es-ES" sz="1200" dirty="0"/>
              <a:t>La cuarta parte de la sesión ofrecerá una visión general de la cooperación con los proveedores de servicios extranjeros para la eliminación de contenidos ilegales.</a:t>
            </a:r>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Durante la quinta parte se resumirán los objetivos de la sesión.</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14079049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Durante la tercera parte se ofrecerá una visión general de la cooperación con proveedores de servicios extranjeros en lo que respecta a la obtención de datos (es decir, la obtención de pruebas electrónicas de proveedores de servicios que no tienen una presencia jurídica en el país que busca las pruebas).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14092432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s-ES"/>
              <a:t>Dada la naturaleza global de Internet, no es raro que cualquier proveedor de servicios ponga a disposición sus servicios en jurisdicciones donde no tiene presencia jurídica. Por ejemplo:</a:t>
            </a:r>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Google tiene oficinas en 40 países</a:t>
            </a:r>
          </a:p>
          <a:p>
            <a:r>
              <a:rPr lang="es-ES"/>
              <a:t>Facebook tiene oficinas en 35 países</a:t>
            </a:r>
          </a:p>
          <a:p>
            <a:r>
              <a:rPr lang="es-ES"/>
              <a:t>Twitter tiene oficinas en 19 países</a:t>
            </a:r>
          </a:p>
          <a:p>
            <a:endParaRPr lang="es-ES" dirty="0"/>
          </a:p>
          <a:p>
            <a:r>
              <a:rPr lang="es-ES"/>
              <a:t>Esta cifra es mucho menor que el número de países en los que operan estas plataformas.</a:t>
            </a:r>
          </a:p>
          <a:p>
            <a:endParaRPr lang="es-ES" dirty="0"/>
          </a:p>
          <a:p>
            <a:r>
              <a:rPr lang="es-ES"/>
              <a:t>Teniendo en cuenta los principios jurídicos tradicionales y las normas de derecho internacional, muchos países tienden a tener dificultades para crear de manera efectiva jurisdicción de largo alcance. En esta diapositiva se destacan algunas opciones de cooperación con proveedores de servicios extranjeros, a saber:</a:t>
            </a:r>
          </a:p>
          <a:p>
            <a:pPr marL="800100" lvl="1" indent="-342900" algn="just">
              <a:buFont typeface="Wingdings" pitchFamily="2" charset="2"/>
              <a:buChar char="ü"/>
              <a:defRPr/>
            </a:pPr>
            <a:r>
              <a:rPr lang="es-ES" sz="1200" dirty="0"/>
              <a:t>Marcos de asistencia jurídica mutua</a:t>
            </a:r>
          </a:p>
          <a:p>
            <a:pPr marL="800100" lvl="1" indent="-342900" algn="just">
              <a:buFont typeface="Wingdings" pitchFamily="2" charset="2"/>
              <a:buChar char="ü"/>
              <a:defRPr/>
            </a:pPr>
            <a:r>
              <a:rPr lang="es-ES" sz="1200" dirty="0"/>
              <a:t>Solicitudes de revelación de emergencia</a:t>
            </a:r>
          </a:p>
          <a:p>
            <a:pPr marL="800100" lvl="1" indent="-342900" algn="just">
              <a:buFont typeface="Wingdings" pitchFamily="2" charset="2"/>
              <a:buChar char="ü"/>
              <a:defRPr/>
            </a:pPr>
            <a:r>
              <a:rPr lang="es-ES" sz="1200" dirty="0"/>
              <a:t>Órdenes de presentación</a:t>
            </a:r>
          </a:p>
          <a:p>
            <a:pPr marL="800100" lvl="1" indent="-342900" algn="just">
              <a:buFont typeface="Wingdings" pitchFamily="2" charset="2"/>
              <a:buChar char="ü"/>
              <a:defRPr/>
            </a:pPr>
            <a:r>
              <a:rPr lang="es-ES" sz="1200" dirty="0"/>
              <a:t>Acceso transfronterizo con consentimiento</a:t>
            </a:r>
          </a:p>
          <a:p>
            <a:pPr marL="800100" lvl="1" indent="-342900" algn="just">
              <a:buFont typeface="Wingdings" pitchFamily="2" charset="2"/>
              <a:buChar char="ü"/>
              <a:defRPr/>
            </a:pPr>
            <a:r>
              <a:rPr lang="es-ES" sz="1200" dirty="0"/>
              <a:t>Cooperación voluntaria </a:t>
            </a:r>
          </a:p>
          <a:p>
            <a:endParaRPr lang="es-ES" dirty="0"/>
          </a:p>
          <a:p>
            <a:endParaRPr lang="es-ES" dirty="0"/>
          </a:p>
          <a:p>
            <a:r>
              <a:rPr lang="es-ES"/>
              <a:t>En la parte derecha de la diapositiva se presenta la cooperación a través de los marcos de asistencia jurídica mutua. Los marcos de asistencia jurídica mutua (normalmente conocidos como tratados de asistencia jurídica mutua) se pueden utilizar para solicitar la cooperación de proveedores de servicios extranjeros. Para ello, la autoridad central del Estado requirente suele presentar una solicitud formal de asistencia mutua a la autoridad central del Estado requerido. La autoridad central del Estado requerido ejercerá entonces las competencias procesales internas de acuerdo con el derecho interno y obtendrá las pruebas del proveedor de servicios. Una vez obtenida esta información, se transmitirá a la autoridad central del Estado requirente.</a:t>
            </a:r>
          </a:p>
          <a:p>
            <a:endParaRPr lang="es-ES" dirty="0"/>
          </a:p>
          <a:p>
            <a:r>
              <a:rPr lang="es-ES"/>
              <a:t>Aunque los marcos de asistencia jurídica mutua son un mecanismo jurídicamente vinculante para obligar a los proveedores de servicios extranjeros, suelen ser relativamente lentos y engorrosos.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994900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cómo muchos proveedores de servicios mundiales, como Google, Facebook y Twitter, exigen que, para revelar los datos relativos a los abonados, se presente una solicitud de conformidad con un tratado de asistencia jurídica mutua.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s-ES"/>
          </a:p>
        </p:txBody>
      </p:sp>
    </p:spTree>
    <p:extLst>
      <p:ext uri="{BB962C8B-B14F-4D97-AF65-F5344CB8AC3E}">
        <p14:creationId xmlns:p14="http://schemas.microsoft.com/office/powerpoint/2010/main" val="53313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b="0" dirty="0"/>
              <a:t>En estas diapositivas se explica cómo se pueden utilizar las solicitudes de revelación de emergencia para obtener la cooperación de los proveedores de servicios extranjeros. </a:t>
            </a:r>
          </a:p>
          <a:p>
            <a:endParaRPr lang="es-ES" dirty="0"/>
          </a:p>
          <a:p>
            <a:endParaRPr lang="es-ES" dirty="0"/>
          </a:p>
          <a:p>
            <a:r>
              <a:rPr lang="es-ES"/>
              <a:t>Como se mencionó en una diapositiva anterior, el proceso para obtener información de los tratados de asistencia jurídica mutua tiende a ser bastante lento y puede no ser apropiado para casos de emergencia. Muchos proveedores de servicios mundiales revelan datos en casos de emergencia, aunque no se haya realizado una solicitud en virtud de un tratado de asistencia jurídica mutua. Estas solicitudes deben demostrar que la revelación es necesaria para evitar la muerte o un daño corporal grave, aunque los diferentes proveedores de servicios tengan diferentes criterios para este tipo de revelación de información. Es importante señalar que la revelación de emergencia, a diferencia de lo que sucede con una solicitud de revelación de información presentada en virtud de un tratado de asistencia jurídica mutua, no es jurídicamente vinculante para los proveedores de servicios extranjeros.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11885830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la plantilla del formulario de solicitud de revelación de emergencia de Google. El formador puede guiar a los participantes a través de cada uno de los campos obligatorios para demostrar, como ejemplo, qué tipo de información debe compartirse con un proveedor de servicios cuando se realiza una solicitud de revelación de emergencia.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2695553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la plantilla del formulario de solicitud de revelación de emergencia de Google. El formador puede guiar a los participantes a través de cada uno de los campos obligatorios para demostrar, como ejemplo, qué tipo de información debe compartirse con un proveedor de servicios cuando se realiza una solicitud de revelación de emergencia.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996292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la plantilla del formulario de solicitud de revelación de emergencia de Google. El formador puede guiar a los participantes a través de cada uno de los campos obligatorios para demostrar, como ejemplo, qué tipo de información debe compartirse con un proveedor de servicios cuando se realiza una solicitud de revelación de emergencia.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3653412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muestra la plantilla del formulario de solicitud de revelación de emergencia de Apple. El formador puede guiar a los participantes a través de cada uno de los campos obligatorios para demostrar, como ejemplo, qué tipo de información debe compartirse con un proveedor de servicios cuando se realiza una solicitud de revelación de emergencia.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s-ES"/>
          </a:p>
        </p:txBody>
      </p:sp>
    </p:spTree>
    <p:extLst>
      <p:ext uri="{BB962C8B-B14F-4D97-AF65-F5344CB8AC3E}">
        <p14:creationId xmlns:p14="http://schemas.microsoft.com/office/powerpoint/2010/main" val="2639771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muestra la plantilla del formulario de solicitud de revelación de emergencia de Apple. El formador puede guiar a los participantes a través de cada uno de los campos obligatorios para demostrar, como ejemplo, qué tipo de información debe compartirse con un proveedor de servicios cuando se realiza una solicitud de revelación de emergencia. </a:t>
            </a:r>
            <a:endParaRPr lang="es-ES" dirty="0"/>
          </a:p>
          <a:p>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11146030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El formador debe utilizar estas diapositivas para realizar una demostración del funcionamiento del portal de solicitudes de emergencia de Facebook.</a:t>
            </a:r>
          </a:p>
          <a:p>
            <a:endParaRPr lang="es-ES" dirty="0"/>
          </a:p>
          <a:p>
            <a:r>
              <a:rPr lang="es-ES"/>
              <a:t>El formador debe explicar que este portal solo está disponible para los agentes encargados de hacer cumplir la ley que utilizan direcciones de correo electrónico aprobadas.</a:t>
            </a:r>
          </a:p>
          <a:p>
            <a:endParaRPr lang="es-ES" dirty="0"/>
          </a:p>
          <a:p>
            <a:r>
              <a:rPr lang="es-ES"/>
              <a:t>En esta captura de pantalla, el funcionario encargado de hacer cumplir la ley debe solicitar primero el acceso, que solo se concede por períodos de una hora.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222787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describen los objetivos de esta sesión. Se pone de relieve los conocimientos que los participantes deben aprender mediante las diapositivas. Se puede informar a los participantes de que esta diapositiva se revisará al final de la sesión para evaluar si se han cumplido los objetivos. </a:t>
            </a:r>
          </a:p>
          <a:p>
            <a:endParaRPr lang="es-ES" sz="1200" dirty="0"/>
          </a:p>
          <a:p>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3994166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Una vez que el funcionario encargado de hacer cumplir la ley tenga acceso al portal, deberá seleccionar "Realizar una solicitud de registro" y, a continuación, rellenar el formulario, proporcionando información sobre el proceso jurídico (es decir, orden judicial o de otro tipo), seleccionar la naturaleza del caso, identificar la cuenta de Facebook o Instagram en cuestión y la fecha en la que se identificó la cuenta, indicar el período para el que se solicitan los registros y, lo que es más importante, proporcionar un contexto adicional. </a:t>
            </a:r>
          </a:p>
          <a:p>
            <a:endParaRPr lang="es-ES" dirty="0"/>
          </a:p>
          <a:p>
            <a:r>
              <a:rPr lang="es-ES"/>
              <a:t>(formulario continúa en la siguiente diapositiva)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2076604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muestran las opciones disponibles al realizar una solicitud de emergencia. El formador debe explicar que el alcance de las solicitudes de emergencia es limitado, y que cubriría casos como los que aparecen en la pantalla. </a:t>
            </a:r>
          </a:p>
          <a:p>
            <a:endParaRPr lang="es-ES" dirty="0"/>
          </a:p>
          <a:p>
            <a:r>
              <a:rPr lang="es-ES"/>
              <a:t>(formulario continúa en la siguiente diapositiva)</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33716200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El funcionario encargado de la aplicación de la ley deberá adjuntar la documentación pertinente, que puede incluir materiales de apoyo como los enumerados en la diapositiva.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22572213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a:t>
            </a:r>
            <a:r>
              <a:rPr lang="es-ES" b="1"/>
              <a:t>Falso</a:t>
            </a:r>
            <a:r>
              <a:rPr lang="es-ES"/>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b="0" dirty="0">
                <a:solidFill>
                  <a:srgbClr val="FF0000"/>
                </a:solidFill>
              </a:rPr>
              <a:t>Muchos proveedores de servicios mundiales revelan datos en virtud de una solicitud de revelación de emergencia, aunque el país en el que tienen su sede no tenga un tratado de asistencia jurídica mutua con el país que presenta la solicitud de revelación de emergencia. </a:t>
            </a:r>
            <a:endParaRPr lang="es-ES"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21505902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s-ES" b="0" dirty="0"/>
              <a:t>En estas diapositivas se explica cómo se pueden utilizar las órdenes de presentación para obtener la cooperación de los proveedores de servicios extranjeros. </a:t>
            </a:r>
          </a:p>
          <a:p>
            <a:endParaRPr lang="es-ES" b="0" dirty="0"/>
          </a:p>
          <a:p>
            <a:endParaRPr lang="es-ES" b="0" dirty="0"/>
          </a:p>
          <a:p>
            <a:r>
              <a:rPr lang="es-ES"/>
              <a:t>En la parte izquierda de esta diapositiva se muestra el texto del artículo 18 del Convenio de Budapest con un elemento </a:t>
            </a:r>
            <a:r>
              <a:rPr lang="es-ES" b="0" dirty="0"/>
              <a:t>(“</a:t>
            </a:r>
            <a:r>
              <a:rPr lang="es-ES" sz="1200" b="0" dirty="0">
                <a:solidFill>
                  <a:srgbClr val="FF0000"/>
                </a:solidFill>
                <a:latin typeface="+mj-lt"/>
              </a:rPr>
              <a:t>ofrecer sus servicios en el territorio</a:t>
            </a:r>
            <a:r>
              <a:rPr lang="es-ES"/>
              <a:t>”) resaltado.</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parte derecha de esta diapositiva se ofrece una explicación del elemento resaltado. </a:t>
            </a:r>
            <a:endParaRPr lang="es-ES" baseline="0" dirty="0"/>
          </a:p>
          <a:p>
            <a:endParaRPr lang="es-ES" baseline="0" dirty="0"/>
          </a:p>
          <a:p>
            <a:pPr marL="0" marR="0" indent="0" algn="l" defTabSz="457200" rtl="0" eaLnBrk="0" fontAlgn="base" latinLnBrk="0" hangingPunct="0">
              <a:lnSpc>
                <a:spcPct val="100000"/>
              </a:lnSpc>
              <a:spcBef>
                <a:spcPct val="30000"/>
              </a:spcBef>
              <a:spcAft>
                <a:spcPct val="0"/>
              </a:spcAft>
              <a:buClrTx/>
              <a:buSzTx/>
              <a:buFontTx/>
              <a:buNone/>
              <a:tabLst/>
              <a:defRPr/>
            </a:pPr>
            <a:r>
              <a:rPr lang="es-ES"/>
              <a:t>El artículo 18.1.b tiene un alcance más limitado en comparación con el artículo 18.1.a, en el sentido de que solo se aplica a los proveedores de servicios; y por lo tanto no se aplica a ninguna persona física o jurídica que no entre en la definición de proveedores de servicios.</a:t>
            </a:r>
          </a:p>
          <a:p>
            <a:pPr marL="0" marR="0" indent="0" algn="l" defTabSz="457200" rtl="0" eaLnBrk="0" fontAlgn="base" latinLnBrk="0" hangingPunct="0">
              <a:lnSpc>
                <a:spcPct val="100000"/>
              </a:lnSpc>
              <a:spcBef>
                <a:spcPct val="30000"/>
              </a:spcBef>
              <a:spcAft>
                <a:spcPct val="0"/>
              </a:spcAft>
              <a:buClrTx/>
              <a:buSzTx/>
              <a:buFontTx/>
              <a:buNone/>
              <a:tabLst/>
              <a:defRPr/>
            </a:pPr>
            <a:endParaRPr lang="es-E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s-ES" sz="1200" kern="1200" baseline="0" dirty="0">
                <a:solidFill>
                  <a:schemeClr val="tx1"/>
                </a:solidFill>
                <a:effectLst/>
                <a:latin typeface="+mn-lt"/>
              </a:rPr>
              <a:t>Sin embargo, no está limitado en términos de ubicación física del proveedor de servicios, y se aplica siempre que este último ofrezca servicios en el territorio de la Parte.</a:t>
            </a:r>
            <a:endParaRPr lang="es-ES" sz="1200" kern="1200" dirty="0">
              <a:solidFill>
                <a:schemeClr val="tx1"/>
              </a:solidFill>
              <a:effectLst/>
              <a:latin typeface="+mn-lt"/>
              <a:ea typeface="+mn-ea"/>
              <a:cs typeface="+mn-cs"/>
            </a:endParaRPr>
          </a:p>
          <a:p>
            <a:endParaRPr lang="es-ES" dirty="0"/>
          </a:p>
          <a:p>
            <a:r>
              <a:rPr lang="es-ES"/>
              <a:t>En la diapositiva se enumeran algunos de los factores determinantes que hay que tener en cuenta para determinar si un proveedor de servicios ofrece servicios en un territorio concreto.</a:t>
            </a:r>
          </a:p>
          <a:p>
            <a:endParaRPr lang="es-ES" baseline="0" dirty="0"/>
          </a:p>
          <a:p>
            <a:r>
              <a:rPr lang="es-ES"/>
              <a:t>El formador puede entonces remitirse a la Nota orientativa sobre el artículo 18 (siguiente diapositiva).</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3831454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b="0" dirty="0"/>
              <a:t>En esta diapositiva se muestra una captura de pantalla de la Nota orientativa sobre el artículo 18, que explica cómo se puede utilizar la competencia del artículo 18.1.b para solicitar la presentación de datos relativos a los abonados a los proveedores de servicios que no tienen presencia jurídica en un país determinado.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2694781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cómo el artículo 18.1.b. permite buscar la cooperación directa de los proveedores de servicios extranjeros mediante la emisión de órdenes de presentación de datos relativos a los abonados.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2952631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b) Datos relativos al tráfico de un proveedor de servicios extranjero.</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b="0" dirty="0"/>
              <a:t>Esto se debe a que el ámbito de aplicación del artículo 18.1.b solo se refiere a los datos relativos a los abonados y no permitiría ordenar la presentación de datos relativos al tráfico a un proveedor de servicios extranjero.</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b="0"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b="0" dirty="0"/>
              <a:t>El resto de las opciones están contempladas en el artículo 181.a. y 18.1.b.</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s-ES"/>
          </a:p>
        </p:txBody>
      </p:sp>
    </p:spTree>
    <p:extLst>
      <p:ext uri="{BB962C8B-B14F-4D97-AF65-F5344CB8AC3E}">
        <p14:creationId xmlns:p14="http://schemas.microsoft.com/office/powerpoint/2010/main" val="1241466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s-ES" b="0" dirty="0"/>
              <a:t>En estas diapositivas se explica cómo pueden utilizarse las disposiciones de acceso transfronterizo para obtener la cooperación de los proveedores de servicios extranjeros. </a:t>
            </a:r>
          </a:p>
          <a:p>
            <a:endParaRPr lang="es-ES" b="0" dirty="0"/>
          </a:p>
          <a:p>
            <a:r>
              <a:rPr lang="es-ES"/>
              <a:t>En la parte izquierda de esta diapositiva se muestra el texto del artículo 32 del Convenio de Budapest con un elemento (“</a:t>
            </a:r>
            <a:r>
              <a:rPr lang="es-ES" b="0" dirty="0"/>
              <a:t>sin autorización de otra</a:t>
            </a:r>
            <a:r>
              <a:rPr lang="es-ES"/>
              <a:t>”) resaltado.</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parte derecha de esta diapositiva se ofrece una explicación del elemento resaltado. </a:t>
            </a:r>
            <a:endParaRPr lang="es-ES" baseline="0" dirty="0"/>
          </a:p>
          <a:p>
            <a:endParaRPr lang="es-ES" baseline="0" dirty="0"/>
          </a:p>
          <a:p>
            <a:r>
              <a:rPr lang="es-ES"/>
              <a:t>El formador debe hacer hincapié en que, si bien la mayoría de las disposiciones de cooperación internacional del Convenio de Budapest requieren la autorización de otro Estado, el artículo 32 es diferente, ya que puede utilizarse para obtener pruebas electrónicas de otra jurisdicción, aunque el Estado donde residen dichas pruebas no conceda su autorización.</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Esta es una de las condiciones que permite el acceso transfronterizo a los datos sin la autorización de la Parte en la que están almacenados, es decir, que los datos sean de acceso público (código abierto). En las diapositivas se explica que, si una parte de un sitio web está cerrada al público en general, no se considerará de acceso público a efectos del artículo 32.a. Los datos sobre la localización geográfica de los datos son irrelevantes cuando se accede a los datos disponibles públicamente, por lo que es irrelevante que se almacenen dentro o fuera de una Parte en el Convenio de Budapest. </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A diferencia de la facultad de acceder a los datos disponibles públicamente, que puede ejercerse en relación con los datos almacenados en cualquier lugar, la facultad de acceder a los datos con consentimiento solo está disponible cuando los datos en cuestión se encuentran en otra Parte en el Convenio de Budapest. </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facultad de acceder a los datos transfronterizos puede ejercerse sobre la base de un consentimiento legal y voluntario obtenido de la persona que tiene autoridad para revelar los datos. En la diapositiva se explica el alcance del término consentimiento legal y voluntario, y cómo puede utilizarse para obtener datos de proveedores de servicios extranjeros sin pasar por los canales de asistencia mutua. Es importante tener en cuenta que, en muchas jurisdicciones, es posible que la aceptación de las "condiciones generales de servicio" de los proveedores de servicios no se considere como el consentimiento específico y explícito que se requeriría para permitir la revelación de información a Gobiernos extranjeros.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cuestión de quién está "legítimamente autorizado" a revelar datos puede variar dependiendo de las circunstancias, la naturaleza de la persona y la ley aplicable de que se trate. Por ejemplo, un proveedor de servicios puede almacenar el correo electrónico de una persona en otro país, o una persona puede almacenar intencionadamente datos en otro país. Estas personas podrán recuperar los datos y, siempre que estén legalmente autorizadas, podrán revelar voluntariamente los datos a los agentes del orden o permitir que dichos agentes accedan a los datos, tal como se establece en el artículo 32.</a:t>
            </a: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s-ES"/>
          </a:p>
        </p:txBody>
      </p:sp>
    </p:spTree>
    <p:extLst>
      <p:ext uri="{BB962C8B-B14F-4D97-AF65-F5344CB8AC3E}">
        <p14:creationId xmlns:p14="http://schemas.microsoft.com/office/powerpoint/2010/main" val="23050582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b="0" dirty="0"/>
              <a:t>En esta diapositiva se explica cómo los países pueden hacer solicitudes de revelación voluntaria a muchos proveedores de servicios. Estas no son jurídicamente vinculantes para los proveedores de servicios extranjeros. En la diapositiva se exponen algunas de las condiciones que los proveedores de servicios extranjeros pueden exigir para revelar datos de forma voluntaria.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4195247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primera parte se repasará el significado de los términos clave, a saber, "proveedor de servicios", "datos relativos al tráfico", "datos relativos a los abonados" y "datos relativos al contenido", que se utilizarán a lo largo de la sesión.</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s-ES"/>
          </a:p>
        </p:txBody>
      </p:sp>
    </p:spTree>
    <p:extLst>
      <p:ext uri="{BB962C8B-B14F-4D97-AF65-F5344CB8AC3E}">
        <p14:creationId xmlns:p14="http://schemas.microsoft.com/office/powerpoint/2010/main" val="6052394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muestran capturas de pantalla de las políticas de dos proveedores de servicios para demostrar que pueden, de forma voluntaria, revelar datos en respuesta a solicitudes jurídicas válidas de fuera de los Estados Unidos.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s-ES"/>
          </a:p>
        </p:txBody>
      </p:sp>
    </p:spTree>
    <p:extLst>
      <p:ext uri="{BB962C8B-B14F-4D97-AF65-F5344CB8AC3E}">
        <p14:creationId xmlns:p14="http://schemas.microsoft.com/office/powerpoint/2010/main" val="41457369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a:t>
            </a:r>
            <a:r>
              <a:rPr lang="es-ES" b="1" dirty="0"/>
              <a:t>Verdadero</a:t>
            </a:r>
            <a:r>
              <a:rPr lang="es-ES"/>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b="0" dirty="0">
                <a:solidFill>
                  <a:srgbClr val="FF0000"/>
                </a:solidFill>
              </a:rPr>
              <a:t>Los proveedores de servicios mundiales son más propensos a revelar voluntariamente los datos a los países que forman parte del Convenio de Budapest, tal y como se desprende de los estudios de sus informes de transparencia. Esto puede deberse a que los países que forman parte del Convenio de Budapest tienen legislaciones armonizadas y condiciones y salvaguardias adecuadas, que son elementos importantes que los proveedores de servicios tienen en cuenta a la hora de determinar si cooperan voluntariamente.  </a:t>
            </a:r>
            <a:endParaRPr lang="es-ES"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s-ES"/>
          </a:p>
        </p:txBody>
      </p:sp>
    </p:spTree>
    <p:extLst>
      <p:ext uri="{BB962C8B-B14F-4D97-AF65-F5344CB8AC3E}">
        <p14:creationId xmlns:p14="http://schemas.microsoft.com/office/powerpoint/2010/main" val="11592276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a:t>
            </a:r>
            <a:r>
              <a:rPr lang="es-ES" b="1" dirty="0"/>
              <a:t>Verdadero</a:t>
            </a:r>
            <a:r>
              <a:rPr lang="es-ES"/>
              <a:t>.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b="0" dirty="0">
                <a:solidFill>
                  <a:srgbClr val="FF0000"/>
                </a:solidFill>
              </a:rPr>
              <a:t>Los proveedores de servicios mundiales son más propensos a revelar voluntariamente los datos a los países que forman parte del Convenio de Budapest, tal y como se desprende de los estudios de sus informes de transparencia. Esto puede deberse a que los países que forman parte del Convenio de Budapest tienen legislaciones armonizadas y condiciones y salvaguardias adecuadas, que son elementos importantes que los proveedores de servicios tienen en cuenta a la hora de determinar si cooperan voluntariamente.  </a:t>
            </a:r>
            <a:endParaRPr lang="es-ES" b="0" dirty="0"/>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33</a:t>
            </a:fld>
            <a:endParaRPr lang="es-ES"/>
          </a:p>
        </p:txBody>
      </p:sp>
    </p:spTree>
    <p:extLst>
      <p:ext uri="{BB962C8B-B14F-4D97-AF65-F5344CB8AC3E}">
        <p14:creationId xmlns:p14="http://schemas.microsoft.com/office/powerpoint/2010/main" val="212303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cuarta parte de la sesión ofrece una visión general de la cooperación con los proveedores de servicios extranjeros en relación con la eliminación de contenidos.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s-ES"/>
          </a:p>
        </p:txBody>
      </p:sp>
    </p:spTree>
    <p:extLst>
      <p:ext uri="{BB962C8B-B14F-4D97-AF65-F5344CB8AC3E}">
        <p14:creationId xmlns:p14="http://schemas.microsoft.com/office/powerpoint/2010/main" val="3313662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ofrece información básica sobre la base en la que cooperan los proveedores de servicios extranjeros en relación con la eliminación de datos.</a:t>
            </a:r>
          </a:p>
          <a:p>
            <a:r>
              <a:rPr lang="es-ES"/>
              <a:t>En la parte derecha de la diapositiva se enumeran las categorías comunes de contenido que están prohibidas por muchos proveedores de servicios mundiales.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36</a:t>
            </a:fld>
            <a:endParaRPr lang="es-ES"/>
          </a:p>
        </p:txBody>
      </p:sp>
    </p:spTree>
    <p:extLst>
      <p:ext uri="{BB962C8B-B14F-4D97-AF65-F5344CB8AC3E}">
        <p14:creationId xmlns:p14="http://schemas.microsoft.com/office/powerpoint/2010/main" val="13762633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En la parte izquierda de la diapositiva se describen algunos de los desafíos que se plantean en relación con la eliminación de contenidos por parte de proveedores de servicios extranjeros, mientras que en la parte derecha se explican los enfoques que suelen funcionar y los que no suelen funcionar cuando se trata de proveedores de servicios extranjeros.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37</a:t>
            </a:fld>
            <a:endParaRPr lang="es-ES"/>
          </a:p>
        </p:txBody>
      </p:sp>
    </p:spTree>
    <p:extLst>
      <p:ext uri="{BB962C8B-B14F-4D97-AF65-F5344CB8AC3E}">
        <p14:creationId xmlns:p14="http://schemas.microsoft.com/office/powerpoint/2010/main" val="11167388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repiten los objetivos de esta sesión. El formador puede repasar estos objetivos para asegurarse de que estos aspectos se han cubierto en este módulo.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40</a:t>
            </a:fld>
            <a:endParaRPr lang="es-ES"/>
          </a:p>
        </p:txBody>
      </p:sp>
    </p:spTree>
    <p:extLst>
      <p:ext uri="{BB962C8B-B14F-4D97-AF65-F5344CB8AC3E}">
        <p14:creationId xmlns:p14="http://schemas.microsoft.com/office/powerpoint/2010/main" val="55789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la parte izquierda de esta diapositiva se muestra el texto del artículo 1.c del Convenio de Budapest, que corresponde a la definición de "proveedor de servicios".</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parte derecha de esta diapositiva se ofrece una explicación de la definición.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altLang="sr-Latn-R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El término "proveedor de servicios", tal como se define en el Convenio de Budapest, abarca a una amplia categoría de personas que desempeñan un papel particular con respecto a la comunicación o el tratamiento de los datos a través de los sistemas informáticos.  Incluye tanto entidades privadas como públicas, abarca la prestación de servicios a un grupo cerrado o al público, servicios gratuitos o de pago.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214406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la parte izquierda de esta diapositiva se muestra el texto del artículo 1.d del Convenio de Budapest, que corresponde a la definición de "datos relativos al tráfico".</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parte derecha de esta diapositiva se ofrece una explicación de la definición.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altLang="sr-Latn-RS" dirty="0"/>
          </a:p>
          <a:p>
            <a:r>
              <a:rPr lang="es-ES" sz="1200" kern="1200" dirty="0">
                <a:solidFill>
                  <a:schemeClr val="tx1"/>
                </a:solidFill>
                <a:latin typeface="+mn-lt"/>
              </a:rPr>
              <a:t>Según se definen en el Convenio de Budapest, los datos relativos al tráfico constituyen una categoría separada de datos informáticos que está sujeto a un régimen jurídico específico. Estos datos son generados por los ordenadores en la cadena de comunicación con el fin de encaminar una comunicación desde su punto de origen hasta su destino. Por tanto, son datos auxiliares a la comunicación misma. En la diapositiva se describen algunas características clave de los datos relativos al tráfico. </a:t>
            </a:r>
            <a:endParaRPr lang="es-ES" sz="1200" kern="1200" dirty="0">
              <a:solidFill>
                <a:schemeClr val="tx1"/>
              </a:solidFill>
              <a:latin typeface="+mn-lt"/>
              <a:ea typeface="MS PGothic" pitchFamily="34" charset="-128"/>
              <a:cs typeface="ＭＳ Ｐゴシック" charset="0"/>
            </a:endParaRP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772908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la parte izquierda de esta diapositiva se muestra el texto del artículo 18.3 del Convenio de Budapest, que corresponde a la definición de "datos relativos a los abonados".</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la parte derecha de esta diapositiva se ofrece una explicación de la definición.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Es importante tener en cuenta que los datos relativos a los abonados no tienen por qué adoptar la forma de datos informáticos; por lo tanto, incluyen los registros físicos que poseen los proveedores de servicios en relación con sus abonados. Los datos relativos a los abonados son, básicamente, los que se refieren a un abonado y podrían ayudar a determinar su identidad, pero no incluyen el contenido de las comunicaciones ni los datos relativos al tráfico.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31710566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b) Los correos electrónicos del usuario, y d) La lista de contactos del usuario. Se considerarían datos relativos al contenido, que están excluidos de la definición de "datos relativos a los abonados".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110448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b) Los correos electrónicos del usuario, y d) La lista de contactos del usuario. Se considerarían datos relativos al contenido, que están excluidos de la definición de "datos relativos a los abonados".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2393902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la parte izquierda, se ha proporcionado la definición de "datos relativos al contenido" que figura en el informe explicativo (ya que el término "datos relativos al contenido" no se ha definido en el Convenio de Budapest).</a:t>
            </a:r>
          </a:p>
          <a:p>
            <a:endParaRPr lang="es-ES" dirty="0"/>
          </a:p>
          <a:p>
            <a:r>
              <a:rPr lang="es-ES"/>
              <a:t>En la parte derecha, se ofrece una explicación de esta definición.</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170210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1.png"/><Relationship Id="rId7" Type="http://schemas.openxmlformats.org/officeDocument/2006/relationships/diagramColors" Target="../diagrams/colors5.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3.jpeg"/></Relationships>
</file>

<file path=ppt/slides/_rels/slide33.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image" Target="../media/image1.png"/><Relationship Id="rId7" Type="http://schemas.openxmlformats.org/officeDocument/2006/relationships/diagramColors" Target="../diagrams/colors6.xml"/><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3.jpeg"/></Relationships>
</file>

<file path=ppt/slides/_rels/slide3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3.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dirty="0">
                <a:solidFill>
                  <a:schemeClr val="tx2"/>
                </a:solidFill>
              </a:rPr>
              <a:t>Sesión 2.4</a:t>
            </a:r>
          </a:p>
          <a:p>
            <a:pPr marL="0" indent="0" algn="ctr">
              <a:buFont typeface="Arial" charset="0"/>
              <a:buNone/>
              <a:defRPr/>
            </a:pPr>
            <a:r>
              <a:rPr lang="es-ES" sz="3200" b="1" dirty="0">
                <a:solidFill>
                  <a:schemeClr val="tx2"/>
                </a:solidFill>
              </a:rPr>
              <a:t>Asociación / Cooperación público-privada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155580"/>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es-ES" sz="2800" b="1" dirty="0">
                <a:solidFill>
                  <a:schemeClr val="tx2"/>
                </a:solidFill>
              </a:rPr>
              <a:t>- versión en línea -</a:t>
            </a:r>
            <a:endParaRPr lang="es-E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Datos relativos al contenido</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1475906"/>
            <a:ext cx="4625266" cy="4154984"/>
          </a:xfrm>
          <a:prstGeom prst="rect">
            <a:avLst/>
          </a:prstGeom>
        </p:spPr>
        <p:txBody>
          <a:bodyPr wrap="square">
            <a:spAutoFit/>
          </a:bodyPr>
          <a:lstStyle/>
          <a:p>
            <a:pPr marL="342900" indent="-342900">
              <a:buFont typeface="Wingdings" pitchFamily="2" charset="2"/>
              <a:buChar char="Ø"/>
            </a:pPr>
            <a:r>
              <a:rPr lang="es-ES" sz="2200" dirty="0"/>
              <a:t>Sí:</a:t>
            </a:r>
          </a:p>
          <a:p>
            <a:pPr marL="800100" lvl="1" indent="-342900" algn="just">
              <a:buFont typeface="Wingdings" pitchFamily="2" charset="2"/>
              <a:buChar char="Ø"/>
            </a:pPr>
            <a:r>
              <a:rPr lang="es-ES" sz="2200" dirty="0"/>
              <a:t>Contenido almacenado</a:t>
            </a:r>
          </a:p>
          <a:p>
            <a:pPr marL="800100" lvl="1" indent="-342900" algn="just">
              <a:buFont typeface="Wingdings" pitchFamily="2" charset="2"/>
              <a:buChar char="Ø"/>
            </a:pPr>
            <a:r>
              <a:rPr lang="es-ES" sz="2200" dirty="0"/>
              <a:t>Contenido futuro </a:t>
            </a:r>
          </a:p>
          <a:p>
            <a:pPr marL="800100" lvl="1" indent="-342900" algn="just">
              <a:buFont typeface="Wingdings" pitchFamily="2" charset="2"/>
              <a:buChar char="Ø"/>
            </a:pPr>
            <a:r>
              <a:rPr lang="es-ES" sz="2200" dirty="0"/>
              <a:t>Ejemplos:</a:t>
            </a:r>
          </a:p>
          <a:p>
            <a:pPr marL="1257300" lvl="2" indent="-342900" algn="just">
              <a:buFont typeface="Wingdings" pitchFamily="2" charset="2"/>
              <a:buChar char="Ø"/>
            </a:pPr>
            <a:r>
              <a:rPr lang="es-ES" sz="2200" dirty="0"/>
              <a:t>Correos electrónicos</a:t>
            </a:r>
          </a:p>
          <a:p>
            <a:pPr marL="1257300" lvl="2" indent="-342900" algn="just">
              <a:buFont typeface="Wingdings" pitchFamily="2" charset="2"/>
              <a:buChar char="Ø"/>
            </a:pPr>
            <a:r>
              <a:rPr lang="es-ES" sz="2200" dirty="0"/>
              <a:t>Imágenes</a:t>
            </a:r>
          </a:p>
          <a:p>
            <a:pPr marL="1257300" lvl="2" indent="-342900" algn="just">
              <a:buFont typeface="Wingdings" pitchFamily="2" charset="2"/>
              <a:buChar char="Ø"/>
            </a:pPr>
            <a:r>
              <a:rPr lang="es-ES" sz="2200" dirty="0"/>
              <a:t>Películas </a:t>
            </a:r>
          </a:p>
          <a:p>
            <a:pPr marL="1257300" lvl="2" indent="-342900" algn="just">
              <a:buFont typeface="Wingdings" pitchFamily="2" charset="2"/>
              <a:buChar char="Ø"/>
            </a:pPr>
            <a:r>
              <a:rPr lang="es-ES" sz="2200" dirty="0"/>
              <a:t>Música</a:t>
            </a:r>
          </a:p>
          <a:p>
            <a:pPr marL="1257300" lvl="2" indent="-342900" algn="just">
              <a:buFont typeface="Wingdings" pitchFamily="2" charset="2"/>
              <a:buChar char="Ø"/>
            </a:pPr>
            <a:endParaRPr lang="es-ES" sz="2200" dirty="0"/>
          </a:p>
          <a:p>
            <a:pPr marL="342900" indent="-342900">
              <a:buFont typeface="Wingdings" pitchFamily="2" charset="2"/>
              <a:buChar char="Ø"/>
            </a:pPr>
            <a:r>
              <a:rPr lang="es-ES" sz="2200" dirty="0"/>
              <a:t>No:</a:t>
            </a:r>
          </a:p>
          <a:p>
            <a:pPr marL="800100" lvl="1" indent="-342900">
              <a:buFont typeface="Wingdings" pitchFamily="2" charset="2"/>
              <a:buChar char="Ø"/>
            </a:pPr>
            <a:r>
              <a:rPr lang="es-ES" sz="2200" dirty="0"/>
              <a:t>Datos relativos al tráfico</a:t>
            </a:r>
          </a:p>
          <a:p>
            <a:pPr marL="800100" lvl="1" indent="-342900">
              <a:buFont typeface="Wingdings" pitchFamily="2" charset="2"/>
              <a:buChar char="Ø"/>
            </a:pPr>
            <a:r>
              <a:rPr lang="es-ES" sz="2200" dirty="0"/>
              <a:t>Datos relativos a los abonados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1498411"/>
            <a:ext cx="3986074" cy="4293483"/>
          </a:xfrm>
          <a:prstGeom prst="rect">
            <a:avLst/>
          </a:prstGeom>
        </p:spPr>
        <p:txBody>
          <a:bodyPr wrap="square">
            <a:spAutoFit/>
          </a:bodyPr>
          <a:lstStyle/>
          <a:p>
            <a:pPr marL="342900" indent="-342900" algn="just">
              <a:buFont typeface="Wingdings" pitchFamily="2" charset="2"/>
              <a:buChar char="Ø"/>
            </a:pPr>
            <a:r>
              <a:rPr lang="es-ES" sz="2100" dirty="0"/>
              <a:t>No se definen en el Convenio de Budapest</a:t>
            </a:r>
          </a:p>
          <a:p>
            <a:pPr marL="342900" indent="-342900" algn="just">
              <a:buFont typeface="Wingdings" pitchFamily="2" charset="2"/>
              <a:buChar char="Ø"/>
            </a:pPr>
            <a:endParaRPr lang="es-ES" sz="2100" dirty="0"/>
          </a:p>
          <a:p>
            <a:pPr marL="342900" indent="-342900" algn="just">
              <a:buFont typeface="Wingdings" pitchFamily="2" charset="2"/>
              <a:buChar char="Ø"/>
            </a:pPr>
            <a:r>
              <a:rPr lang="es-ES" sz="2100" dirty="0"/>
              <a:t>Informe explicativo: Los datos relativos al contenido se refieren a: </a:t>
            </a:r>
          </a:p>
          <a:p>
            <a:pPr lvl="1" algn="just"/>
            <a:r>
              <a:rPr lang="es-ES" sz="2100" dirty="0"/>
              <a:t>contenido comunicativo de la comunicación, es decir, el significado o la finalidad de la comunicación, o el mensaje o información transmitidos por la comunicación (excepto los datos relativos al tráfico).</a:t>
            </a:r>
          </a:p>
        </p:txBody>
      </p:sp>
    </p:spTree>
    <p:extLst>
      <p:ext uri="{BB962C8B-B14F-4D97-AF65-F5344CB8AC3E}">
        <p14:creationId xmlns:p14="http://schemas.microsoft.com/office/powerpoint/2010/main" val="2599340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2062103"/>
          </a:xfrm>
          <a:prstGeom prst="rect">
            <a:avLst/>
          </a:prstGeom>
        </p:spPr>
        <p:txBody>
          <a:bodyPr wrap="square">
            <a:spAutoFit/>
          </a:bodyPr>
          <a:lstStyle/>
          <a:p>
            <a:pPr algn="ctr" eaLnBrk="1" hangingPunct="1">
              <a:lnSpc>
                <a:spcPct val="80000"/>
              </a:lnSpc>
            </a:pPr>
            <a:r>
              <a:rPr lang="es-ES" sz="3200" b="1" dirty="0"/>
              <a:t>Parte 2</a:t>
            </a:r>
          </a:p>
          <a:p>
            <a:pPr algn="ctr">
              <a:lnSpc>
                <a:spcPct val="80000"/>
              </a:lnSpc>
            </a:pPr>
            <a:br/>
            <a:r>
              <a:rPr lang="es-ES" sz="3200" b="1" dirty="0"/>
              <a:t>Cooperación con proveedores de servicios extranjeros</a:t>
            </a:r>
          </a:p>
          <a:p>
            <a:pPr algn="ctr" eaLnBrk="1" hangingPunct="1">
              <a:lnSpc>
                <a:spcPct val="80000"/>
              </a:lnSpc>
            </a:pPr>
            <a:endParaRPr lang="es-ES" sz="3200" dirty="0"/>
          </a:p>
        </p:txBody>
      </p:sp>
    </p:spTree>
    <p:extLst>
      <p:ext uri="{BB962C8B-B14F-4D97-AF65-F5344CB8AC3E}">
        <p14:creationId xmlns:p14="http://schemas.microsoft.com/office/powerpoint/2010/main" val="39030927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Cooperación con proveedores de servicios extranjeros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5355312"/>
          </a:xfrm>
          <a:prstGeom prst="rect">
            <a:avLst/>
          </a:prstGeom>
        </p:spPr>
        <p:txBody>
          <a:bodyPr wrap="square">
            <a:spAutoFit/>
          </a:bodyPr>
          <a:lstStyle/>
          <a:p>
            <a:pPr marL="342900" indent="-342900" algn="just">
              <a:buFont typeface="Wingdings" pitchFamily="2" charset="2"/>
              <a:buChar char="ü"/>
              <a:defRPr/>
            </a:pPr>
            <a:r>
              <a:rPr lang="es-ES" dirty="0"/>
              <a:t>Muchos proveedores de servicios mundiales ofrecen servicios en territorios en los que no tienen presencia jurídica.</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Desafíos en la creación de la jurisdicción de largo alcance a la vista de las normas de derecho internacional existentes</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Las opciones de cooperación incluyen:</a:t>
            </a:r>
          </a:p>
          <a:p>
            <a:pPr marL="800100" lvl="1" indent="-342900" algn="just">
              <a:buFont typeface="Wingdings" pitchFamily="2" charset="2"/>
              <a:buChar char="ü"/>
              <a:defRPr/>
            </a:pPr>
            <a:r>
              <a:rPr lang="es-ES" dirty="0"/>
              <a:t>Marcos de asistencia jurídica mutua</a:t>
            </a:r>
          </a:p>
          <a:p>
            <a:pPr marL="800100" lvl="1" indent="-342900" algn="just">
              <a:buFont typeface="Wingdings" pitchFamily="2" charset="2"/>
              <a:buChar char="ü"/>
              <a:defRPr/>
            </a:pPr>
            <a:r>
              <a:rPr lang="es-ES" dirty="0"/>
              <a:t>Solicitudes de revelación de emergencia</a:t>
            </a:r>
          </a:p>
          <a:p>
            <a:pPr marL="800100" lvl="1" indent="-342900" algn="just">
              <a:buFont typeface="Wingdings" pitchFamily="2" charset="2"/>
              <a:buChar char="ü"/>
              <a:defRPr/>
            </a:pPr>
            <a:r>
              <a:rPr lang="es-ES" dirty="0"/>
              <a:t>Órdenes de presentación</a:t>
            </a:r>
          </a:p>
          <a:p>
            <a:pPr marL="800100" lvl="1" indent="-342900" algn="just">
              <a:buFont typeface="Wingdings" pitchFamily="2" charset="2"/>
              <a:buChar char="ü"/>
              <a:defRPr/>
            </a:pPr>
            <a:r>
              <a:rPr lang="es-ES" dirty="0"/>
              <a:t>Acceso transfronterizo con consentimiento</a:t>
            </a:r>
          </a:p>
          <a:p>
            <a:pPr marL="800100" lvl="1" indent="-342900" algn="just">
              <a:buFont typeface="Wingdings" pitchFamily="2" charset="2"/>
              <a:buChar char="ü"/>
              <a:defRPr/>
            </a:pPr>
            <a:r>
              <a:rPr lang="es-ES" dirty="0"/>
              <a:t>Cooperación voluntaria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1063813"/>
            <a:ext cx="4394956" cy="4847481"/>
          </a:xfrm>
          <a:prstGeom prst="rect">
            <a:avLst/>
          </a:prstGeom>
        </p:spPr>
        <p:txBody>
          <a:bodyPr wrap="square">
            <a:spAutoFit/>
          </a:bodyPr>
          <a:lstStyle/>
          <a:p>
            <a:pPr marL="342900" indent="-342900" algn="just">
              <a:buFont typeface="Wingdings" pitchFamily="2" charset="2"/>
              <a:buChar char="ü"/>
              <a:defRPr/>
            </a:pPr>
            <a:r>
              <a:rPr lang="es-ES" dirty="0"/>
              <a:t>Los países pueden utilizar los marcos de asistencia jurídica mutua existentes para solicitar a los Gobiernos extranjeros que obtengan datos de los proveedores de servicios extranjeros </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Los marcos de asistencia jurídica mutua son un mecanismo jurídicamente vinculante para obligar a los proveedores de servicios extranjeros </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Los marcos de asistencia jurídica mutua pueden ser relativamente lentos y engorrosos</a:t>
            </a:r>
          </a:p>
          <a:p>
            <a:pPr marL="342900" indent="-342900" algn="just">
              <a:buFont typeface="Wingdings" pitchFamily="2" charset="2"/>
              <a:buChar char="ü"/>
              <a:defRPr/>
            </a:pPr>
            <a:endParaRPr lang="es-ES" sz="2100" dirty="0"/>
          </a:p>
        </p:txBody>
      </p:sp>
    </p:spTree>
    <p:extLst>
      <p:ext uri="{BB962C8B-B14F-4D97-AF65-F5344CB8AC3E}">
        <p14:creationId xmlns:p14="http://schemas.microsoft.com/office/powerpoint/2010/main" val="3258533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Marcos de asistencia jurídica mutua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1" y="1072937"/>
            <a:ext cx="8584961" cy="1446550"/>
          </a:xfrm>
          <a:prstGeom prst="rect">
            <a:avLst/>
          </a:prstGeom>
        </p:spPr>
        <p:txBody>
          <a:bodyPr wrap="square">
            <a:spAutoFit/>
          </a:bodyPr>
          <a:lstStyle/>
          <a:p>
            <a:pPr marL="342900" indent="-342900" algn="just">
              <a:buFont typeface="Wingdings" pitchFamily="2" charset="2"/>
              <a:buChar char="ü"/>
              <a:defRPr/>
            </a:pPr>
            <a:r>
              <a:rPr lang="es-ES" sz="2200" dirty="0"/>
              <a:t>La mayoría de los proveedores de servicios mundiales exigen tratados de asistencia jurídica mutua para la revelación de datos relativos a los abonados </a:t>
            </a:r>
          </a:p>
          <a:p>
            <a:pPr marL="342900" indent="-342900" algn="just">
              <a:buFont typeface="Wingdings" pitchFamily="2" charset="2"/>
              <a:buChar char="ü"/>
              <a:defRPr/>
            </a:pPr>
            <a:endParaRPr lang="es-ES" sz="2200" dirty="0"/>
          </a:p>
          <a:p>
            <a:pPr marL="342900" indent="-342900" algn="just">
              <a:buFont typeface="Wingdings" pitchFamily="2" charset="2"/>
              <a:buChar char="ü"/>
              <a:defRPr/>
            </a:pPr>
            <a:endParaRPr lang="es-ES" sz="2200" dirty="0"/>
          </a:p>
        </p:txBody>
      </p:sp>
      <p:pic>
        <p:nvPicPr>
          <p:cNvPr id="12" name="Picture 11">
            <a:extLst>
              <a:ext uri="{FF2B5EF4-FFF2-40B4-BE49-F238E27FC236}">
                <a16:creationId xmlns:a16="http://schemas.microsoft.com/office/drawing/2014/main" id="{BD0526E9-1C13-45A1-ACD1-2FBDFACD6427}"/>
              </a:ext>
            </a:extLst>
          </p:cNvPr>
          <p:cNvPicPr>
            <a:picLocks noChangeAspect="1"/>
          </p:cNvPicPr>
          <p:nvPr/>
        </p:nvPicPr>
        <p:blipFill>
          <a:blip r:embed="rId4"/>
          <a:stretch>
            <a:fillRect/>
          </a:stretch>
        </p:blipFill>
        <p:spPr>
          <a:xfrm>
            <a:off x="587250" y="2163290"/>
            <a:ext cx="1512741" cy="1008494"/>
          </a:xfrm>
          <a:prstGeom prst="rect">
            <a:avLst/>
          </a:prstGeom>
        </p:spPr>
      </p:pic>
      <p:pic>
        <p:nvPicPr>
          <p:cNvPr id="16" name="Picture 15">
            <a:extLst>
              <a:ext uri="{FF2B5EF4-FFF2-40B4-BE49-F238E27FC236}">
                <a16:creationId xmlns:a16="http://schemas.microsoft.com/office/drawing/2014/main" id="{447C6600-1339-4648-B951-B8087204EBC8}"/>
              </a:ext>
            </a:extLst>
          </p:cNvPr>
          <p:cNvPicPr>
            <a:picLocks noChangeAspect="1"/>
          </p:cNvPicPr>
          <p:nvPr/>
        </p:nvPicPr>
        <p:blipFill>
          <a:blip r:embed="rId5"/>
          <a:stretch>
            <a:fillRect/>
          </a:stretch>
        </p:blipFill>
        <p:spPr>
          <a:xfrm>
            <a:off x="2598720" y="2084397"/>
            <a:ext cx="6456759" cy="1458715"/>
          </a:xfrm>
          <a:prstGeom prst="rect">
            <a:avLst/>
          </a:prstGeom>
        </p:spPr>
      </p:pic>
      <p:pic>
        <p:nvPicPr>
          <p:cNvPr id="19" name="Picture 18">
            <a:extLst>
              <a:ext uri="{FF2B5EF4-FFF2-40B4-BE49-F238E27FC236}">
                <a16:creationId xmlns:a16="http://schemas.microsoft.com/office/drawing/2014/main" id="{21025592-B29C-40EA-A72B-EC3C85BE886B}"/>
              </a:ext>
            </a:extLst>
          </p:cNvPr>
          <p:cNvPicPr>
            <a:picLocks noChangeAspect="1"/>
          </p:cNvPicPr>
          <p:nvPr/>
        </p:nvPicPr>
        <p:blipFill rotWithShape="1">
          <a:blip r:embed="rId6"/>
          <a:srcRect l="14251" t="15826" r="52387" b="14112"/>
          <a:stretch/>
        </p:blipFill>
        <p:spPr>
          <a:xfrm>
            <a:off x="775450" y="3543112"/>
            <a:ext cx="1131481" cy="1180606"/>
          </a:xfrm>
          <a:prstGeom prst="rect">
            <a:avLst/>
          </a:prstGeom>
        </p:spPr>
      </p:pic>
      <p:pic>
        <p:nvPicPr>
          <p:cNvPr id="20" name="Picture 19">
            <a:extLst>
              <a:ext uri="{FF2B5EF4-FFF2-40B4-BE49-F238E27FC236}">
                <a16:creationId xmlns:a16="http://schemas.microsoft.com/office/drawing/2014/main" id="{5625F868-5227-467D-973B-0CCFF319A994}"/>
              </a:ext>
            </a:extLst>
          </p:cNvPr>
          <p:cNvPicPr>
            <a:picLocks noChangeAspect="1"/>
          </p:cNvPicPr>
          <p:nvPr/>
        </p:nvPicPr>
        <p:blipFill>
          <a:blip r:embed="rId7"/>
          <a:stretch>
            <a:fillRect/>
          </a:stretch>
        </p:blipFill>
        <p:spPr>
          <a:xfrm>
            <a:off x="2233412" y="3580535"/>
            <a:ext cx="6822067" cy="1232842"/>
          </a:xfrm>
          <a:prstGeom prst="rect">
            <a:avLst/>
          </a:prstGeom>
        </p:spPr>
      </p:pic>
      <p:pic>
        <p:nvPicPr>
          <p:cNvPr id="21" name="Picture 20">
            <a:extLst>
              <a:ext uri="{FF2B5EF4-FFF2-40B4-BE49-F238E27FC236}">
                <a16:creationId xmlns:a16="http://schemas.microsoft.com/office/drawing/2014/main" id="{3398C0E0-B2E3-4331-924B-EFE9357DD1F9}"/>
              </a:ext>
            </a:extLst>
          </p:cNvPr>
          <p:cNvPicPr>
            <a:picLocks noChangeAspect="1"/>
          </p:cNvPicPr>
          <p:nvPr/>
        </p:nvPicPr>
        <p:blipFill>
          <a:blip r:embed="rId8"/>
          <a:stretch>
            <a:fillRect/>
          </a:stretch>
        </p:blipFill>
        <p:spPr>
          <a:xfrm>
            <a:off x="667186" y="5095046"/>
            <a:ext cx="1566226" cy="1270593"/>
          </a:xfrm>
          <a:prstGeom prst="rect">
            <a:avLst/>
          </a:prstGeom>
        </p:spPr>
      </p:pic>
      <p:pic>
        <p:nvPicPr>
          <p:cNvPr id="22" name="Picture 21">
            <a:extLst>
              <a:ext uri="{FF2B5EF4-FFF2-40B4-BE49-F238E27FC236}">
                <a16:creationId xmlns:a16="http://schemas.microsoft.com/office/drawing/2014/main" id="{58136539-3848-4FC2-AFC7-CC56FE379CA2}"/>
              </a:ext>
            </a:extLst>
          </p:cNvPr>
          <p:cNvPicPr>
            <a:picLocks noChangeAspect="1"/>
          </p:cNvPicPr>
          <p:nvPr/>
        </p:nvPicPr>
        <p:blipFill>
          <a:blip r:embed="rId9"/>
          <a:stretch>
            <a:fillRect/>
          </a:stretch>
        </p:blipFill>
        <p:spPr>
          <a:xfrm>
            <a:off x="2684108" y="4927917"/>
            <a:ext cx="4400273" cy="1487620"/>
          </a:xfrm>
          <a:prstGeom prst="rect">
            <a:avLst/>
          </a:prstGeom>
        </p:spPr>
      </p:pic>
    </p:spTree>
    <p:extLst>
      <p:ext uri="{BB962C8B-B14F-4D97-AF65-F5344CB8AC3E}">
        <p14:creationId xmlns:p14="http://schemas.microsoft.com/office/powerpoint/2010/main" val="3405829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Revelación de emergencia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27017" y="1255817"/>
            <a:ext cx="7915767" cy="3816429"/>
          </a:xfrm>
          <a:prstGeom prst="rect">
            <a:avLst/>
          </a:prstGeom>
        </p:spPr>
        <p:txBody>
          <a:bodyPr wrap="square">
            <a:spAutoFit/>
          </a:bodyPr>
          <a:lstStyle/>
          <a:p>
            <a:pPr marL="342900" indent="-342900" algn="just">
              <a:buFont typeface="Wingdings" pitchFamily="2" charset="2"/>
              <a:buChar char="ü"/>
              <a:defRPr/>
            </a:pPr>
            <a:r>
              <a:rPr lang="es-ES" sz="2200" dirty="0"/>
              <a:t>Los proveedores de servicios pueden revelar datos en caso de emergencia, incluso en ausencia de solicitudes relativas a tratados de asistencia jurídica mutua.</a:t>
            </a:r>
          </a:p>
          <a:p>
            <a:pPr marL="342900" indent="-342900" algn="just">
              <a:buFont typeface="Wingdings" pitchFamily="2" charset="2"/>
              <a:buChar char="ü"/>
              <a:defRPr/>
            </a:pPr>
            <a:endParaRPr lang="es-ES" sz="2200" dirty="0"/>
          </a:p>
          <a:p>
            <a:pPr marL="342900" indent="-342900" algn="just">
              <a:buFont typeface="Wingdings" pitchFamily="2" charset="2"/>
              <a:buChar char="ü"/>
              <a:defRPr/>
            </a:pPr>
            <a:r>
              <a:rPr lang="es-ES" sz="2200" dirty="0"/>
              <a:t>Esto ocurre cuando la revelación es necesaria para evitar la muerte o daños corporales graves </a:t>
            </a:r>
          </a:p>
          <a:p>
            <a:pPr marL="342900" indent="-342900" algn="just">
              <a:buFont typeface="Wingdings" pitchFamily="2" charset="2"/>
              <a:buChar char="ü"/>
              <a:defRPr/>
            </a:pPr>
            <a:endParaRPr lang="es-ES" sz="2200" dirty="0"/>
          </a:p>
          <a:p>
            <a:pPr marL="342900" indent="-342900" algn="just">
              <a:buFont typeface="Wingdings" pitchFamily="2" charset="2"/>
              <a:buChar char="ü"/>
              <a:defRPr/>
            </a:pPr>
            <a:r>
              <a:rPr lang="es-ES" sz="2200" dirty="0"/>
              <a:t>Los distintos proveedores de servicios tienen diferentes criterios y procedimientos respecto a la revelación de emergencia </a:t>
            </a:r>
          </a:p>
          <a:p>
            <a:pPr marL="342900" indent="-342900" algn="just">
              <a:buFont typeface="Wingdings" pitchFamily="2" charset="2"/>
              <a:buChar char="ü"/>
              <a:defRPr/>
            </a:pPr>
            <a:endParaRPr lang="es-ES" sz="2200" dirty="0"/>
          </a:p>
          <a:p>
            <a:pPr marL="342900" indent="-342900" algn="just">
              <a:buFont typeface="Wingdings" pitchFamily="2" charset="2"/>
              <a:buChar char="ü"/>
              <a:defRPr/>
            </a:pPr>
            <a:r>
              <a:rPr lang="es-ES" sz="2200" dirty="0"/>
              <a:t>El Estado que solicita la revelación de emergencia no necesita tener un tratado de asistencia jurídica mutua con el país en el que se encuentra el proveedor de servicios </a:t>
            </a:r>
          </a:p>
        </p:txBody>
      </p:sp>
    </p:spTree>
    <p:extLst>
      <p:ext uri="{BB962C8B-B14F-4D97-AF65-F5344CB8AC3E}">
        <p14:creationId xmlns:p14="http://schemas.microsoft.com/office/powerpoint/2010/main" val="1259638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67F605A-4914-46CF-952F-637789E5F28C}"/>
              </a:ext>
            </a:extLst>
          </p:cNvPr>
          <p:cNvSpPr>
            <a:spLocks noGrp="1"/>
          </p:cNvSpPr>
          <p:nvPr>
            <p:ph type="sldNum" sz="quarter" idx="12"/>
          </p:nvPr>
        </p:nvSpPr>
        <p:spPr/>
        <p:txBody>
          <a:bodyPr/>
          <a:lstStyle/>
          <a:p>
            <a:pPr>
              <a:defRPr/>
            </a:pPr>
            <a:fld id="{0E1F2CE5-82EE-4D86-A1BA-A62E2F853B8E}" type="slidenum">
              <a:rPr lang="en-US" smtClean="0"/>
              <a:pPr>
                <a:defRPr/>
              </a:pPr>
              <a:t>15</a:t>
            </a:fld>
            <a:endParaRPr lang="es-ES"/>
          </a:p>
        </p:txBody>
      </p:sp>
      <p:pic>
        <p:nvPicPr>
          <p:cNvPr id="3" name="Picture 2">
            <a:extLst>
              <a:ext uri="{FF2B5EF4-FFF2-40B4-BE49-F238E27FC236}">
                <a16:creationId xmlns:a16="http://schemas.microsoft.com/office/drawing/2014/main" id="{0F9E2DD4-54A3-48CB-B326-186ADF2AA768}"/>
              </a:ext>
            </a:extLst>
          </p:cNvPr>
          <p:cNvPicPr>
            <a:picLocks noChangeAspect="1"/>
          </p:cNvPicPr>
          <p:nvPr/>
        </p:nvPicPr>
        <p:blipFill>
          <a:blip r:embed="rId3"/>
          <a:stretch>
            <a:fillRect/>
          </a:stretch>
        </p:blipFill>
        <p:spPr>
          <a:xfrm>
            <a:off x="0" y="52339"/>
            <a:ext cx="9285523" cy="6776478"/>
          </a:xfrm>
          <a:prstGeom prst="rect">
            <a:avLst/>
          </a:prstGeom>
        </p:spPr>
      </p:pic>
    </p:spTree>
    <p:extLst>
      <p:ext uri="{BB962C8B-B14F-4D97-AF65-F5344CB8AC3E}">
        <p14:creationId xmlns:p14="http://schemas.microsoft.com/office/powerpoint/2010/main" val="14960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7FD4FA-7725-4E7B-B485-F27199E23FE2}"/>
              </a:ext>
            </a:extLst>
          </p:cNvPr>
          <p:cNvSpPr>
            <a:spLocks noGrp="1"/>
          </p:cNvSpPr>
          <p:nvPr>
            <p:ph type="sldNum" sz="quarter" idx="12"/>
          </p:nvPr>
        </p:nvSpPr>
        <p:spPr/>
        <p:txBody>
          <a:bodyPr/>
          <a:lstStyle/>
          <a:p>
            <a:pPr>
              <a:defRPr/>
            </a:pPr>
            <a:fld id="{0E1F2CE5-82EE-4D86-A1BA-A62E2F853B8E}" type="slidenum">
              <a:rPr lang="en-US" smtClean="0"/>
              <a:pPr>
                <a:defRPr/>
              </a:pPr>
              <a:t>16</a:t>
            </a:fld>
            <a:endParaRPr lang="es-ES"/>
          </a:p>
        </p:txBody>
      </p:sp>
      <p:pic>
        <p:nvPicPr>
          <p:cNvPr id="3" name="Picture 2">
            <a:extLst>
              <a:ext uri="{FF2B5EF4-FFF2-40B4-BE49-F238E27FC236}">
                <a16:creationId xmlns:a16="http://schemas.microsoft.com/office/drawing/2014/main" id="{B30A73FF-8C71-434E-855A-0C02496883CA}"/>
              </a:ext>
            </a:extLst>
          </p:cNvPr>
          <p:cNvPicPr>
            <a:picLocks noChangeAspect="1"/>
          </p:cNvPicPr>
          <p:nvPr/>
        </p:nvPicPr>
        <p:blipFill>
          <a:blip r:embed="rId3"/>
          <a:stretch>
            <a:fillRect/>
          </a:stretch>
        </p:blipFill>
        <p:spPr>
          <a:xfrm>
            <a:off x="1" y="0"/>
            <a:ext cx="7972147" cy="4446047"/>
          </a:xfrm>
          <a:prstGeom prst="rect">
            <a:avLst/>
          </a:prstGeom>
        </p:spPr>
      </p:pic>
      <p:pic>
        <p:nvPicPr>
          <p:cNvPr id="5" name="Picture 4">
            <a:extLst>
              <a:ext uri="{FF2B5EF4-FFF2-40B4-BE49-F238E27FC236}">
                <a16:creationId xmlns:a16="http://schemas.microsoft.com/office/drawing/2014/main" id="{D6F8706A-24B2-4A59-B756-9DF68FA0F067}"/>
              </a:ext>
            </a:extLst>
          </p:cNvPr>
          <p:cNvPicPr>
            <a:picLocks noChangeAspect="1"/>
          </p:cNvPicPr>
          <p:nvPr/>
        </p:nvPicPr>
        <p:blipFill rotWithShape="1">
          <a:blip r:embed="rId4"/>
          <a:srcRect t="30523"/>
          <a:stretch/>
        </p:blipFill>
        <p:spPr>
          <a:xfrm>
            <a:off x="106532" y="3404025"/>
            <a:ext cx="8211845" cy="3453975"/>
          </a:xfrm>
          <a:prstGeom prst="rect">
            <a:avLst/>
          </a:prstGeom>
        </p:spPr>
      </p:pic>
    </p:spTree>
    <p:extLst>
      <p:ext uri="{BB962C8B-B14F-4D97-AF65-F5344CB8AC3E}">
        <p14:creationId xmlns:p14="http://schemas.microsoft.com/office/powerpoint/2010/main" val="1263545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9BFAC5-0D98-4694-9A53-2D34631B95F0}"/>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s-ES"/>
          </a:p>
        </p:txBody>
      </p:sp>
      <p:pic>
        <p:nvPicPr>
          <p:cNvPr id="7" name="Picture 6">
            <a:extLst>
              <a:ext uri="{FF2B5EF4-FFF2-40B4-BE49-F238E27FC236}">
                <a16:creationId xmlns:a16="http://schemas.microsoft.com/office/drawing/2014/main" id="{EDEF57B3-6F82-4671-BD65-04F3F7A7B356}"/>
              </a:ext>
            </a:extLst>
          </p:cNvPr>
          <p:cNvPicPr>
            <a:picLocks noChangeAspect="1"/>
          </p:cNvPicPr>
          <p:nvPr/>
        </p:nvPicPr>
        <p:blipFill rotWithShape="1">
          <a:blip r:embed="rId3"/>
          <a:srcRect t="19459"/>
          <a:stretch/>
        </p:blipFill>
        <p:spPr>
          <a:xfrm>
            <a:off x="569223" y="3241255"/>
            <a:ext cx="6096272" cy="3555990"/>
          </a:xfrm>
          <a:prstGeom prst="rect">
            <a:avLst/>
          </a:prstGeom>
        </p:spPr>
      </p:pic>
      <p:pic>
        <p:nvPicPr>
          <p:cNvPr id="9" name="Picture 8">
            <a:extLst>
              <a:ext uri="{FF2B5EF4-FFF2-40B4-BE49-F238E27FC236}">
                <a16:creationId xmlns:a16="http://schemas.microsoft.com/office/drawing/2014/main" id="{319EAA85-1DAB-4CD5-A798-58757B392642}"/>
              </a:ext>
            </a:extLst>
          </p:cNvPr>
          <p:cNvPicPr>
            <a:picLocks noChangeAspect="1"/>
          </p:cNvPicPr>
          <p:nvPr/>
        </p:nvPicPr>
        <p:blipFill>
          <a:blip r:embed="rId4"/>
          <a:stretch>
            <a:fillRect/>
          </a:stretch>
        </p:blipFill>
        <p:spPr>
          <a:xfrm>
            <a:off x="310564" y="0"/>
            <a:ext cx="6477000" cy="3305175"/>
          </a:xfrm>
          <a:prstGeom prst="rect">
            <a:avLst/>
          </a:prstGeom>
        </p:spPr>
      </p:pic>
    </p:spTree>
    <p:extLst>
      <p:ext uri="{BB962C8B-B14F-4D97-AF65-F5344CB8AC3E}">
        <p14:creationId xmlns:p14="http://schemas.microsoft.com/office/powerpoint/2010/main" val="3436106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w to type Apple logo  on iPhone, Mac, Apple TV, Windows &amp; more">
            <a:extLst>
              <a:ext uri="{FF2B5EF4-FFF2-40B4-BE49-F238E27FC236}">
                <a16:creationId xmlns:a16="http://schemas.microsoft.com/office/drawing/2014/main" id="{4C4DAD22-3288-41E5-8DAC-6BE14726EE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659D045B-8AD7-4E76-83A2-9C4AC893D508}"/>
              </a:ext>
            </a:extLst>
          </p:cNvPr>
          <p:cNvSpPr>
            <a:spLocks noGrp="1"/>
          </p:cNvSpPr>
          <p:nvPr>
            <p:ph type="sldNum" sz="quarter" idx="12"/>
          </p:nvPr>
        </p:nvSpPr>
        <p:spPr/>
        <p:txBody>
          <a:bodyPr/>
          <a:lstStyle/>
          <a:p>
            <a:pPr>
              <a:defRPr/>
            </a:pPr>
            <a:fld id="{0E1F2CE5-82EE-4D86-A1BA-A62E2F853B8E}" type="slidenum">
              <a:rPr lang="en-US" smtClean="0"/>
              <a:pPr>
                <a:defRPr/>
              </a:pPr>
              <a:t>18</a:t>
            </a:fld>
            <a:endParaRPr lang="es-ES"/>
          </a:p>
        </p:txBody>
      </p:sp>
      <p:pic>
        <p:nvPicPr>
          <p:cNvPr id="4" name="Picture 3">
            <a:extLst>
              <a:ext uri="{FF2B5EF4-FFF2-40B4-BE49-F238E27FC236}">
                <a16:creationId xmlns:a16="http://schemas.microsoft.com/office/drawing/2014/main" id="{288D95ED-C13C-4E5A-8915-F92B3F7DE386}"/>
              </a:ext>
            </a:extLst>
          </p:cNvPr>
          <p:cNvPicPr>
            <a:picLocks noChangeAspect="1"/>
          </p:cNvPicPr>
          <p:nvPr/>
        </p:nvPicPr>
        <p:blipFill>
          <a:blip r:embed="rId4"/>
          <a:stretch>
            <a:fillRect/>
          </a:stretch>
        </p:blipFill>
        <p:spPr>
          <a:xfrm>
            <a:off x="93310" y="48469"/>
            <a:ext cx="6968971" cy="6858000"/>
          </a:xfrm>
          <a:prstGeom prst="rect">
            <a:avLst/>
          </a:prstGeom>
        </p:spPr>
      </p:pic>
    </p:spTree>
    <p:extLst>
      <p:ext uri="{BB962C8B-B14F-4D97-AF65-F5344CB8AC3E}">
        <p14:creationId xmlns:p14="http://schemas.microsoft.com/office/powerpoint/2010/main" val="36603216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8D65246-920E-4815-9F16-9E93F4B89FFA}"/>
              </a:ext>
            </a:extLst>
          </p:cNvPr>
          <p:cNvSpPr>
            <a:spLocks noGrp="1"/>
          </p:cNvSpPr>
          <p:nvPr>
            <p:ph type="sldNum" sz="quarter" idx="12"/>
          </p:nvPr>
        </p:nvSpPr>
        <p:spPr/>
        <p:txBody>
          <a:bodyPr/>
          <a:lstStyle/>
          <a:p>
            <a:pPr>
              <a:defRPr/>
            </a:pPr>
            <a:fld id="{0E1F2CE5-82EE-4D86-A1BA-A62E2F853B8E}" type="slidenum">
              <a:rPr lang="en-US" smtClean="0"/>
              <a:pPr>
                <a:defRPr/>
              </a:pPr>
              <a:t>19</a:t>
            </a:fld>
            <a:endParaRPr lang="es-ES"/>
          </a:p>
        </p:txBody>
      </p:sp>
      <p:pic>
        <p:nvPicPr>
          <p:cNvPr id="4" name="Picture 3">
            <a:extLst>
              <a:ext uri="{FF2B5EF4-FFF2-40B4-BE49-F238E27FC236}">
                <a16:creationId xmlns:a16="http://schemas.microsoft.com/office/drawing/2014/main" id="{3DE06FD8-2BB2-4761-A3A2-DBAF45F3A0D4}"/>
              </a:ext>
            </a:extLst>
          </p:cNvPr>
          <p:cNvPicPr>
            <a:picLocks noChangeAspect="1"/>
          </p:cNvPicPr>
          <p:nvPr/>
        </p:nvPicPr>
        <p:blipFill>
          <a:blip r:embed="rId3"/>
          <a:stretch>
            <a:fillRect/>
          </a:stretch>
        </p:blipFill>
        <p:spPr>
          <a:xfrm>
            <a:off x="182445" y="0"/>
            <a:ext cx="6968971" cy="6858000"/>
          </a:xfrm>
          <a:prstGeom prst="rect">
            <a:avLst/>
          </a:prstGeom>
        </p:spPr>
      </p:pic>
      <p:pic>
        <p:nvPicPr>
          <p:cNvPr id="6" name="Picture 2" descr="How to type Apple logo  on iPhone, Mac, Apple TV, Windows &amp; more">
            <a:extLst>
              <a:ext uri="{FF2B5EF4-FFF2-40B4-BE49-F238E27FC236}">
                <a16:creationId xmlns:a16="http://schemas.microsoft.com/office/drawing/2014/main" id="{A7F148FA-14BA-42F1-9986-93EB9E11F9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0" y="136525"/>
            <a:ext cx="1140829"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233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Programa</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36290" y="1043731"/>
            <a:ext cx="3791244" cy="2800767"/>
          </a:xfrm>
          <a:prstGeom prst="rect">
            <a:avLst/>
          </a:prstGeom>
        </p:spPr>
        <p:txBody>
          <a:bodyPr wrap="square">
            <a:spAutoFit/>
          </a:bodyPr>
          <a:lstStyle/>
          <a:p>
            <a:pPr marL="342900" indent="-342900" eaLnBrk="1" hangingPunct="1">
              <a:lnSpc>
                <a:spcPct val="80000"/>
              </a:lnSpc>
              <a:buFont typeface="Wingdings" pitchFamily="2" charset="2"/>
              <a:buChar char="Ø"/>
            </a:pPr>
            <a:r>
              <a:rPr lang="es-ES" sz="2000" b="1" dirty="0"/>
              <a:t>Parte 1</a:t>
            </a:r>
          </a:p>
          <a:p>
            <a:pPr marL="342900" indent="-342900" eaLnBrk="1" hangingPunct="1">
              <a:lnSpc>
                <a:spcPct val="80000"/>
              </a:lnSpc>
              <a:buFont typeface="Wingdings" pitchFamily="2" charset="2"/>
              <a:buChar char="ü"/>
            </a:pPr>
            <a:r>
              <a:rPr lang="es-ES" sz="2000" i="1" dirty="0"/>
              <a:t>Revisión de las definiciones clave</a:t>
            </a:r>
          </a:p>
          <a:p>
            <a:pPr marL="342900" indent="-342900" eaLnBrk="1" hangingPunct="1">
              <a:lnSpc>
                <a:spcPct val="80000"/>
              </a:lnSpc>
              <a:buFont typeface="Wingdings" pitchFamily="2" charset="2"/>
              <a:buChar char="ü"/>
            </a:pPr>
            <a:endParaRPr lang="es-ES" sz="2000" dirty="0"/>
          </a:p>
          <a:p>
            <a:pPr marL="342900" indent="-342900" eaLnBrk="1" hangingPunct="1">
              <a:lnSpc>
                <a:spcPct val="80000"/>
              </a:lnSpc>
              <a:buFont typeface="Wingdings" pitchFamily="2" charset="2"/>
              <a:buChar char="Ø"/>
            </a:pPr>
            <a:r>
              <a:rPr lang="es-ES" sz="2000" b="1" dirty="0"/>
              <a:t>Parte 2</a:t>
            </a:r>
          </a:p>
          <a:p>
            <a:pPr marL="342900" indent="-342900">
              <a:lnSpc>
                <a:spcPct val="80000"/>
              </a:lnSpc>
              <a:buFont typeface="Wingdings" pitchFamily="2" charset="2"/>
              <a:buChar char="ü"/>
            </a:pPr>
            <a:r>
              <a:rPr lang="es-ES" sz="2000" i="1" dirty="0"/>
              <a:t>Cooperación con los proveedores de servicios nacionales</a:t>
            </a:r>
          </a:p>
          <a:p>
            <a:pPr marL="0" indent="0" eaLnBrk="1" hangingPunct="1">
              <a:lnSpc>
                <a:spcPct val="80000"/>
              </a:lnSpc>
              <a:buNone/>
            </a:pPr>
            <a:endParaRPr lang="es-ES" sz="2000" dirty="0"/>
          </a:p>
          <a:p>
            <a:pPr marL="342900" indent="-342900" eaLnBrk="1" hangingPunct="1">
              <a:lnSpc>
                <a:spcPct val="80000"/>
              </a:lnSpc>
              <a:buFont typeface="Wingdings" pitchFamily="2" charset="2"/>
              <a:buChar char="Ø"/>
            </a:pPr>
            <a:r>
              <a:rPr lang="es-ES" sz="2000" b="1" dirty="0"/>
              <a:t>Parte 3</a:t>
            </a:r>
          </a:p>
          <a:p>
            <a:pPr marL="342900" indent="-342900">
              <a:lnSpc>
                <a:spcPct val="80000"/>
              </a:lnSpc>
              <a:buFont typeface="Wingdings" pitchFamily="2" charset="2"/>
              <a:buChar char="ü"/>
            </a:pPr>
            <a:r>
              <a:rPr lang="es-ES" sz="2000" i="1" dirty="0"/>
              <a:t>Cooperación con proveedores de servicios extranjeros para la obtención de datos</a:t>
            </a:r>
          </a:p>
        </p:txBody>
      </p:sp>
      <p:sp>
        <p:nvSpPr>
          <p:cNvPr id="6" name="Rectangle 5">
            <a:extLst>
              <a:ext uri="{FF2B5EF4-FFF2-40B4-BE49-F238E27FC236}">
                <a16:creationId xmlns:a16="http://schemas.microsoft.com/office/drawing/2014/main" id="{EA3FFC4F-A0C7-6241-A6A3-D4D1CB58E595}"/>
              </a:ext>
            </a:extLst>
          </p:cNvPr>
          <p:cNvSpPr/>
          <p:nvPr/>
        </p:nvSpPr>
        <p:spPr>
          <a:xfrm>
            <a:off x="4450456" y="1043731"/>
            <a:ext cx="4572000" cy="1815882"/>
          </a:xfrm>
          <a:prstGeom prst="rect">
            <a:avLst/>
          </a:prstGeom>
        </p:spPr>
        <p:txBody>
          <a:bodyPr>
            <a:spAutoFit/>
          </a:bodyPr>
          <a:lstStyle/>
          <a:p>
            <a:pPr marL="342900" indent="-342900" eaLnBrk="1" hangingPunct="1">
              <a:lnSpc>
                <a:spcPct val="80000"/>
              </a:lnSpc>
              <a:buFont typeface="Wingdings" pitchFamily="2" charset="2"/>
              <a:buChar char="Ø"/>
            </a:pPr>
            <a:r>
              <a:rPr lang="es-ES" sz="2000" b="1" dirty="0"/>
              <a:t>Parte 4</a:t>
            </a:r>
          </a:p>
          <a:p>
            <a:pPr marL="342900" indent="-342900">
              <a:lnSpc>
                <a:spcPct val="80000"/>
              </a:lnSpc>
              <a:buFont typeface="Wingdings" pitchFamily="2" charset="2"/>
              <a:buChar char="ü"/>
            </a:pPr>
            <a:r>
              <a:rPr lang="es-ES" sz="2000" i="1" dirty="0"/>
              <a:t>Cooperación con proveedores de servicios extranjeros para la eliminación de contenidos ilegales </a:t>
            </a:r>
          </a:p>
          <a:p>
            <a:pPr marL="342900" indent="-342900">
              <a:lnSpc>
                <a:spcPct val="80000"/>
              </a:lnSpc>
              <a:buFont typeface="Wingdings" pitchFamily="2" charset="2"/>
              <a:buChar char="ü"/>
            </a:pPr>
            <a:endParaRPr lang="es-ES" sz="2000" i="1" dirty="0"/>
          </a:p>
          <a:p>
            <a:pPr marL="342900" indent="-342900" eaLnBrk="1" hangingPunct="1">
              <a:lnSpc>
                <a:spcPct val="80000"/>
              </a:lnSpc>
              <a:buFont typeface="Wingdings" pitchFamily="2" charset="2"/>
              <a:buChar char="Ø"/>
            </a:pPr>
            <a:r>
              <a:rPr lang="es-ES" sz="2000" b="1" dirty="0"/>
              <a:t>Parte 5</a:t>
            </a:r>
          </a:p>
          <a:p>
            <a:pPr marL="342900" indent="-342900">
              <a:lnSpc>
                <a:spcPct val="80000"/>
              </a:lnSpc>
              <a:buFont typeface="Wingdings" pitchFamily="2" charset="2"/>
              <a:buChar char="ü"/>
            </a:pPr>
            <a:r>
              <a:rPr lang="es-ES" sz="2000" i="1" dirty="0"/>
              <a:t>Resumen</a:t>
            </a:r>
          </a:p>
          <a:p>
            <a:pPr>
              <a:lnSpc>
                <a:spcPct val="80000"/>
              </a:lnSpc>
            </a:pPr>
            <a:endParaRPr lang="es-ES" sz="2000" i="1" dirty="0"/>
          </a:p>
        </p:txBody>
      </p:sp>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Demostración – Solicitud de emergencia de Facebook</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5" name="Picture 4">
            <a:extLst>
              <a:ext uri="{FF2B5EF4-FFF2-40B4-BE49-F238E27FC236}">
                <a16:creationId xmlns:a16="http://schemas.microsoft.com/office/drawing/2014/main" id="{79B6DAC5-EE06-4822-ABD0-1D8A5AD71A3F}"/>
              </a:ext>
            </a:extLst>
          </p:cNvPr>
          <p:cNvPicPr>
            <a:picLocks noChangeAspect="1"/>
          </p:cNvPicPr>
          <p:nvPr/>
        </p:nvPicPr>
        <p:blipFill>
          <a:blip r:embed="rId4"/>
          <a:stretch>
            <a:fillRect/>
          </a:stretch>
        </p:blipFill>
        <p:spPr>
          <a:xfrm>
            <a:off x="0" y="1716642"/>
            <a:ext cx="9144000" cy="4836558"/>
          </a:xfrm>
          <a:prstGeom prst="rect">
            <a:avLst/>
          </a:prstGeom>
        </p:spPr>
      </p:pic>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769441"/>
          </a:xfrm>
          <a:prstGeom prst="rect">
            <a:avLst/>
          </a:prstGeom>
        </p:spPr>
        <p:txBody>
          <a:bodyPr wrap="square">
            <a:spAutoFit/>
          </a:bodyPr>
          <a:lstStyle/>
          <a:p>
            <a:pPr algn="ctr">
              <a:defRPr/>
            </a:pPr>
            <a:r>
              <a:rPr lang="es-ES" sz="2200" b="1" dirty="0"/>
              <a:t>Paso 1: Solicitar acceso al sistema de solicitud de las fuerzas del orden</a:t>
            </a:r>
          </a:p>
        </p:txBody>
      </p:sp>
    </p:spTree>
    <p:extLst>
      <p:ext uri="{BB962C8B-B14F-4D97-AF65-F5344CB8AC3E}">
        <p14:creationId xmlns:p14="http://schemas.microsoft.com/office/powerpoint/2010/main" val="249730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Demostración – Solicitud de emergencia de Facebook</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s-ES" sz="2200" b="1" dirty="0"/>
              <a:t>Paso 2: Seleccionar "Realizar una solicitud de registro" y rellenar el formulario</a:t>
            </a:r>
          </a:p>
        </p:txBody>
      </p:sp>
      <p:pic>
        <p:nvPicPr>
          <p:cNvPr id="6" name="Picture 5">
            <a:extLst>
              <a:ext uri="{FF2B5EF4-FFF2-40B4-BE49-F238E27FC236}">
                <a16:creationId xmlns:a16="http://schemas.microsoft.com/office/drawing/2014/main" id="{2D6AEAEF-8D71-480D-B761-6CBF16FAB9E1}"/>
              </a:ext>
            </a:extLst>
          </p:cNvPr>
          <p:cNvPicPr>
            <a:picLocks noChangeAspect="1"/>
          </p:cNvPicPr>
          <p:nvPr/>
        </p:nvPicPr>
        <p:blipFill>
          <a:blip r:embed="rId4"/>
          <a:stretch>
            <a:fillRect/>
          </a:stretch>
        </p:blipFill>
        <p:spPr>
          <a:xfrm>
            <a:off x="0" y="1767015"/>
            <a:ext cx="9143999" cy="4761927"/>
          </a:xfrm>
          <a:prstGeom prst="rect">
            <a:avLst/>
          </a:prstGeom>
        </p:spPr>
      </p:pic>
    </p:spTree>
    <p:extLst>
      <p:ext uri="{BB962C8B-B14F-4D97-AF65-F5344CB8AC3E}">
        <p14:creationId xmlns:p14="http://schemas.microsoft.com/office/powerpoint/2010/main" val="3704811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Demostración – Solicitud de emergencia de Facebook</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s-ES" sz="2200" b="1" dirty="0"/>
              <a:t>Paso 2: Seleccionar "Realizar una solicitud de registro" y rellenar el formulario</a:t>
            </a:r>
          </a:p>
        </p:txBody>
      </p:sp>
      <p:pic>
        <p:nvPicPr>
          <p:cNvPr id="5" name="Picture 4">
            <a:extLst>
              <a:ext uri="{FF2B5EF4-FFF2-40B4-BE49-F238E27FC236}">
                <a16:creationId xmlns:a16="http://schemas.microsoft.com/office/drawing/2014/main" id="{7802C5AB-9DBC-4AA8-8014-65914F305F09}"/>
              </a:ext>
            </a:extLst>
          </p:cNvPr>
          <p:cNvPicPr>
            <a:picLocks noChangeAspect="1"/>
          </p:cNvPicPr>
          <p:nvPr/>
        </p:nvPicPr>
        <p:blipFill>
          <a:blip r:embed="rId4"/>
          <a:stretch>
            <a:fillRect/>
          </a:stretch>
        </p:blipFill>
        <p:spPr>
          <a:xfrm>
            <a:off x="1" y="1902941"/>
            <a:ext cx="9224010" cy="4654342"/>
          </a:xfrm>
          <a:prstGeom prst="rect">
            <a:avLst/>
          </a:prstGeom>
        </p:spPr>
      </p:pic>
    </p:spTree>
    <p:extLst>
      <p:ext uri="{BB962C8B-B14F-4D97-AF65-F5344CB8AC3E}">
        <p14:creationId xmlns:p14="http://schemas.microsoft.com/office/powerpoint/2010/main" val="13330936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Demostración – Solicitud de emergencia de Facebook</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8" name="Rectangle 7">
            <a:extLst>
              <a:ext uri="{FF2B5EF4-FFF2-40B4-BE49-F238E27FC236}">
                <a16:creationId xmlns:a16="http://schemas.microsoft.com/office/drawing/2014/main" id="{87DCA74B-D909-49E7-9149-DA00FEBCD4E9}"/>
              </a:ext>
            </a:extLst>
          </p:cNvPr>
          <p:cNvSpPr/>
          <p:nvPr/>
        </p:nvSpPr>
        <p:spPr>
          <a:xfrm>
            <a:off x="192487" y="947201"/>
            <a:ext cx="8584961" cy="430887"/>
          </a:xfrm>
          <a:prstGeom prst="rect">
            <a:avLst/>
          </a:prstGeom>
        </p:spPr>
        <p:txBody>
          <a:bodyPr wrap="square">
            <a:spAutoFit/>
          </a:bodyPr>
          <a:lstStyle/>
          <a:p>
            <a:pPr algn="ctr">
              <a:defRPr/>
            </a:pPr>
            <a:r>
              <a:rPr lang="es-ES" sz="2200" b="1" dirty="0"/>
              <a:t>Paso 3: Adjuntar documentación</a:t>
            </a:r>
          </a:p>
        </p:txBody>
      </p:sp>
      <p:pic>
        <p:nvPicPr>
          <p:cNvPr id="6" name="Picture 5">
            <a:extLst>
              <a:ext uri="{FF2B5EF4-FFF2-40B4-BE49-F238E27FC236}">
                <a16:creationId xmlns:a16="http://schemas.microsoft.com/office/drawing/2014/main" id="{CD5F1E05-7C5A-459C-9600-05A517DF4B32}"/>
              </a:ext>
            </a:extLst>
          </p:cNvPr>
          <p:cNvPicPr>
            <a:picLocks noChangeAspect="1"/>
          </p:cNvPicPr>
          <p:nvPr/>
        </p:nvPicPr>
        <p:blipFill>
          <a:blip r:embed="rId4"/>
          <a:stretch>
            <a:fillRect/>
          </a:stretch>
        </p:blipFill>
        <p:spPr>
          <a:xfrm>
            <a:off x="190500" y="1798615"/>
            <a:ext cx="8763000" cy="1381125"/>
          </a:xfrm>
          <a:prstGeom prst="rect">
            <a:avLst/>
          </a:prstGeom>
        </p:spPr>
      </p:pic>
      <p:sp>
        <p:nvSpPr>
          <p:cNvPr id="7" name="Rectangle 6">
            <a:extLst>
              <a:ext uri="{FF2B5EF4-FFF2-40B4-BE49-F238E27FC236}">
                <a16:creationId xmlns:a16="http://schemas.microsoft.com/office/drawing/2014/main" id="{AE6DA1C5-7420-4A0C-B902-4E95366F80DC}"/>
              </a:ext>
            </a:extLst>
          </p:cNvPr>
          <p:cNvSpPr/>
          <p:nvPr/>
        </p:nvSpPr>
        <p:spPr>
          <a:xfrm>
            <a:off x="532468" y="3534757"/>
            <a:ext cx="7808343" cy="3139321"/>
          </a:xfrm>
          <a:prstGeom prst="rect">
            <a:avLst/>
          </a:prstGeom>
        </p:spPr>
        <p:txBody>
          <a:bodyPr wrap="square">
            <a:spAutoFit/>
          </a:bodyPr>
          <a:lstStyle/>
          <a:p>
            <a:pPr marL="342900" indent="-342900">
              <a:buFont typeface="Wingdings" pitchFamily="2" charset="2"/>
              <a:buChar char="ü"/>
            </a:pPr>
            <a:r>
              <a:rPr lang="es-ES" sz="2200" dirty="0"/>
              <a:t>Esto puede incluir cualquier material de apoyo como:</a:t>
            </a:r>
          </a:p>
          <a:p>
            <a:pPr marL="800100" lvl="1" indent="-342900">
              <a:buFont typeface="Wingdings" pitchFamily="2" charset="2"/>
              <a:buChar char="ü"/>
            </a:pPr>
            <a:endParaRPr lang="es-ES" sz="2200" dirty="0"/>
          </a:p>
          <a:p>
            <a:pPr marL="800100" lvl="1" indent="-342900">
              <a:buFont typeface="Wingdings" pitchFamily="2" charset="2"/>
              <a:buChar char="ü"/>
            </a:pPr>
            <a:r>
              <a:rPr lang="es-ES" sz="2200" dirty="0"/>
              <a:t>reclamación (con traducción al inglés)</a:t>
            </a:r>
          </a:p>
          <a:p>
            <a:pPr marL="800100" lvl="1" indent="-342900">
              <a:buFont typeface="Wingdings" pitchFamily="2" charset="2"/>
              <a:buChar char="ü"/>
            </a:pPr>
            <a:endParaRPr lang="es-ES" sz="2200" dirty="0"/>
          </a:p>
          <a:p>
            <a:pPr marL="800100" lvl="1" indent="-342900">
              <a:buFont typeface="Wingdings" pitchFamily="2" charset="2"/>
              <a:buChar char="ü"/>
            </a:pPr>
            <a:r>
              <a:rPr lang="es-ES" sz="2200" dirty="0"/>
              <a:t>cualquier prueba disponible (con traducción al inglés)</a:t>
            </a:r>
          </a:p>
          <a:p>
            <a:pPr marL="800100" lvl="1" indent="-342900">
              <a:buFont typeface="Wingdings" pitchFamily="2" charset="2"/>
              <a:buChar char="ü"/>
            </a:pPr>
            <a:endParaRPr lang="es-ES" sz="2200" dirty="0"/>
          </a:p>
          <a:p>
            <a:pPr marL="800100" lvl="1" indent="-342900">
              <a:buFont typeface="Wingdings" pitchFamily="2" charset="2"/>
              <a:buChar char="ü"/>
            </a:pPr>
            <a:r>
              <a:rPr lang="es-ES" sz="2200" dirty="0"/>
              <a:t>orden judicial (con traducción al inglés) (si está disponible)</a:t>
            </a:r>
          </a:p>
          <a:p>
            <a:pPr lvl="1"/>
            <a:endParaRPr lang="es-ES" sz="2200" dirty="0"/>
          </a:p>
        </p:txBody>
      </p:sp>
    </p:spTree>
    <p:extLst>
      <p:ext uri="{BB962C8B-B14F-4D97-AF65-F5344CB8AC3E}">
        <p14:creationId xmlns:p14="http://schemas.microsoft.com/office/powerpoint/2010/main" val="1396062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256207360"/>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871253" y="872616"/>
            <a:ext cx="1291381" cy="1767076"/>
          </a:xfrm>
          <a:prstGeom prst="rect">
            <a:avLst/>
          </a:prstGeom>
        </p:spPr>
      </p:pic>
    </p:spTree>
    <p:extLst>
      <p:ext uri="{BB962C8B-B14F-4D97-AF65-F5344CB8AC3E}">
        <p14:creationId xmlns:p14="http://schemas.microsoft.com/office/powerpoint/2010/main" val="35540454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Órdenes de presentación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3016210"/>
          </a:xfrm>
          <a:prstGeom prst="rect">
            <a:avLst/>
          </a:prstGeom>
        </p:spPr>
        <p:txBody>
          <a:bodyPr wrap="square">
            <a:spAutoFit/>
          </a:bodyPr>
          <a:lstStyle/>
          <a:p>
            <a:pPr marL="342900" indent="-342900" algn="just">
              <a:buFont typeface="Wingdings" pitchFamily="2" charset="2"/>
              <a:buChar char="Ø"/>
            </a:pPr>
            <a:r>
              <a:rPr lang="es-ES" sz="1900" b="1" dirty="0"/>
              <a:t>Artículo 18 - Orden de presentación</a:t>
            </a:r>
          </a:p>
          <a:p>
            <a:pPr algn="just"/>
            <a:r>
              <a:rPr lang="es-ES" sz="1900" dirty="0"/>
              <a:t>1 Cada Parte adoptará las medidas legislativas y de otro tipo que resulten necesarias para facultar a sus autoridades competentes a ordenar: </a:t>
            </a:r>
          </a:p>
          <a:p>
            <a:pPr algn="just"/>
            <a:r>
              <a:rPr lang="es-ES" sz="1900" dirty="0"/>
              <a:t>b </a:t>
            </a:r>
            <a:r>
              <a:rPr lang="es-ES" sz="1900" b="1" dirty="0">
                <a:solidFill>
                  <a:srgbClr val="FF0000"/>
                </a:solidFill>
              </a:rPr>
              <a:t>un proveedor que ofrezca sus servicios en el territorio de dicha Parte</a:t>
            </a:r>
            <a:r>
              <a:rPr lang="es-ES" sz="1900" dirty="0"/>
              <a:t>, que comunique los datos que obren en su poder o bajo su control relativos a los abonados en relación con dichos servicios. </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79428"/>
            <a:ext cx="4414946" cy="5355312"/>
          </a:xfrm>
          <a:prstGeom prst="rect">
            <a:avLst/>
          </a:prstGeom>
        </p:spPr>
        <p:txBody>
          <a:bodyPr wrap="square">
            <a:spAutoFit/>
          </a:bodyPr>
          <a:lstStyle/>
          <a:p>
            <a:pPr marL="342900" indent="-342900" algn="just">
              <a:buFont typeface="Wingdings" pitchFamily="2" charset="2"/>
              <a:buChar char="ü"/>
            </a:pPr>
            <a:r>
              <a:rPr lang="es-ES" dirty="0"/>
              <a:t>La orden de presentación para proveedores de servicios se puede dirigir a los proveedores de servicios extranjeros si prestan servicios en el país </a:t>
            </a:r>
          </a:p>
          <a:p>
            <a:pPr marL="342900" indent="-342900" algn="just">
              <a:buFont typeface="Wingdings" pitchFamily="2" charset="2"/>
              <a:buChar char="ü"/>
            </a:pPr>
            <a:endParaRPr lang="es-ES" dirty="0"/>
          </a:p>
          <a:p>
            <a:pPr marL="342900" indent="-342900" algn="just">
              <a:buFont typeface="Wingdings" pitchFamily="2" charset="2"/>
              <a:buChar char="ü"/>
            </a:pPr>
            <a:r>
              <a:rPr lang="es-ES" dirty="0"/>
              <a:t>El proveedor de servicios debe haber establecido una conexión real y sustancial con el país, por ejemplo:</a:t>
            </a:r>
          </a:p>
          <a:p>
            <a:pPr marL="800100" lvl="1" indent="-342900" algn="just">
              <a:buFont typeface="Wingdings" pitchFamily="2" charset="2"/>
              <a:buChar char="ü"/>
            </a:pPr>
            <a:r>
              <a:rPr lang="es-ES" dirty="0"/>
              <a:t>Publicidad local </a:t>
            </a:r>
          </a:p>
          <a:p>
            <a:pPr marL="800100" lvl="1" indent="-342900" algn="just">
              <a:buFont typeface="Wingdings" pitchFamily="2" charset="2"/>
              <a:buChar char="ü"/>
            </a:pPr>
            <a:r>
              <a:rPr lang="es-ES" dirty="0"/>
              <a:t>Publicidad en el idioma local</a:t>
            </a:r>
          </a:p>
          <a:p>
            <a:pPr marL="800100" lvl="1" indent="-342900" algn="just">
              <a:buFont typeface="Wingdings" pitchFamily="2" charset="2"/>
              <a:buChar char="ü"/>
            </a:pPr>
            <a:r>
              <a:rPr lang="es-ES" dirty="0"/>
              <a:t>Utilizar los datos relativos a los abonados locales y los datos relativos al tráfico en el curso de sus actividades</a:t>
            </a:r>
          </a:p>
          <a:p>
            <a:pPr marL="800100" lvl="1" indent="-342900" algn="just">
              <a:buFont typeface="Wingdings" pitchFamily="2" charset="2"/>
              <a:buChar char="ü"/>
            </a:pPr>
            <a:r>
              <a:rPr lang="es-ES" dirty="0"/>
              <a:t>Interacción con los abonados locales</a:t>
            </a:r>
          </a:p>
          <a:p>
            <a:pPr marL="800100" lvl="1" indent="-342900" algn="just">
              <a:buFont typeface="Wingdings" pitchFamily="2" charset="2"/>
              <a:buChar char="ü"/>
            </a:pPr>
            <a:r>
              <a:rPr lang="es-ES" dirty="0"/>
              <a:t>Por lo demás, se considera establecido a nivel local </a:t>
            </a:r>
          </a:p>
        </p:txBody>
      </p:sp>
    </p:spTree>
    <p:extLst>
      <p:ext uri="{BB962C8B-B14F-4D97-AF65-F5344CB8AC3E}">
        <p14:creationId xmlns:p14="http://schemas.microsoft.com/office/powerpoint/2010/main" val="15407056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F06AC66-23C9-478D-89FF-FAE02BB6DF6D}"/>
              </a:ext>
            </a:extLst>
          </p:cNvPr>
          <p:cNvSpPr>
            <a:spLocks noGrp="1"/>
          </p:cNvSpPr>
          <p:nvPr>
            <p:ph type="sldNum" sz="quarter" idx="12"/>
          </p:nvPr>
        </p:nvSpPr>
        <p:spPr/>
        <p:txBody>
          <a:bodyPr/>
          <a:lstStyle/>
          <a:p>
            <a:pPr>
              <a:defRPr/>
            </a:pPr>
            <a:fld id="{0E1F2CE5-82EE-4D86-A1BA-A62E2F853B8E}" type="slidenum">
              <a:rPr lang="en-US" smtClean="0"/>
              <a:pPr>
                <a:defRPr/>
              </a:pPr>
              <a:t>26</a:t>
            </a:fld>
            <a:endParaRPr lang="es-ES"/>
          </a:p>
        </p:txBody>
      </p:sp>
      <p:pic>
        <p:nvPicPr>
          <p:cNvPr id="3" name="Picture 2">
            <a:extLst>
              <a:ext uri="{FF2B5EF4-FFF2-40B4-BE49-F238E27FC236}">
                <a16:creationId xmlns:a16="http://schemas.microsoft.com/office/drawing/2014/main" id="{A5DAC512-0B7E-4CBA-B98C-5B03A8C7EEEC}"/>
              </a:ext>
            </a:extLst>
          </p:cNvPr>
          <p:cNvPicPr>
            <a:picLocks noChangeAspect="1"/>
          </p:cNvPicPr>
          <p:nvPr/>
        </p:nvPicPr>
        <p:blipFill>
          <a:blip r:embed="rId3"/>
          <a:stretch>
            <a:fillRect/>
          </a:stretch>
        </p:blipFill>
        <p:spPr>
          <a:xfrm>
            <a:off x="668401" y="590063"/>
            <a:ext cx="8105775" cy="5267325"/>
          </a:xfrm>
          <a:prstGeom prst="rect">
            <a:avLst/>
          </a:prstGeom>
        </p:spPr>
      </p:pic>
    </p:spTree>
    <p:extLst>
      <p:ext uri="{BB962C8B-B14F-4D97-AF65-F5344CB8AC3E}">
        <p14:creationId xmlns:p14="http://schemas.microsoft.com/office/powerpoint/2010/main" val="2274783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4DB2DA6-207F-4B5D-83D0-23ECEE8AFF9C}"/>
              </a:ext>
            </a:extLst>
          </p:cNvPr>
          <p:cNvSpPr>
            <a:spLocks noGrp="1"/>
          </p:cNvSpPr>
          <p:nvPr>
            <p:ph type="sldNum" sz="quarter" idx="12"/>
          </p:nvPr>
        </p:nvSpPr>
        <p:spPr/>
        <p:txBody>
          <a:bodyPr/>
          <a:lstStyle/>
          <a:p>
            <a:pPr>
              <a:defRPr/>
            </a:pPr>
            <a:fld id="{0E1F2CE5-82EE-4D86-A1BA-A62E2F853B8E}" type="slidenum">
              <a:rPr lang="en-US" smtClean="0"/>
              <a:pPr>
                <a:defRPr/>
              </a:pPr>
              <a:t>27</a:t>
            </a:fld>
            <a:endParaRPr lang="es-ES"/>
          </a:p>
        </p:txBody>
      </p:sp>
      <p:pic>
        <p:nvPicPr>
          <p:cNvPr id="3" name="Picture 2">
            <a:extLst>
              <a:ext uri="{FF2B5EF4-FFF2-40B4-BE49-F238E27FC236}">
                <a16:creationId xmlns:a16="http://schemas.microsoft.com/office/drawing/2014/main" id="{87D381B4-80C1-41E2-8C41-AA97AB2DA6CD}"/>
              </a:ext>
            </a:extLst>
          </p:cNvPr>
          <p:cNvPicPr>
            <a:picLocks noChangeAspect="1"/>
          </p:cNvPicPr>
          <p:nvPr/>
        </p:nvPicPr>
        <p:blipFill>
          <a:blip r:embed="rId3"/>
          <a:stretch>
            <a:fillRect/>
          </a:stretch>
        </p:blipFill>
        <p:spPr>
          <a:xfrm>
            <a:off x="862012" y="4762"/>
            <a:ext cx="7419975" cy="6848475"/>
          </a:xfrm>
          <a:prstGeom prst="rect">
            <a:avLst/>
          </a:prstGeom>
        </p:spPr>
      </p:pic>
    </p:spTree>
    <p:extLst>
      <p:ext uri="{BB962C8B-B14F-4D97-AF65-F5344CB8AC3E}">
        <p14:creationId xmlns:p14="http://schemas.microsoft.com/office/powerpoint/2010/main" val="13535599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EDF673C-A7BA-4C22-9F2B-652F653CA6B1}"/>
              </a:ext>
            </a:extLst>
          </p:cNvPr>
          <p:cNvSpPr>
            <a:spLocks noGrp="1"/>
          </p:cNvSpPr>
          <p:nvPr>
            <p:ph type="sldNum" sz="quarter" idx="12"/>
          </p:nvPr>
        </p:nvSpPr>
        <p:spPr/>
        <p:txBody>
          <a:bodyPr/>
          <a:lstStyle/>
          <a:p>
            <a:pPr>
              <a:defRPr/>
            </a:pPr>
            <a:fld id="{0E1F2CE5-82EE-4D86-A1BA-A62E2F853B8E}" type="slidenum">
              <a:rPr lang="en-US" smtClean="0"/>
              <a:pPr>
                <a:defRPr/>
              </a:pPr>
              <a:t>28</a:t>
            </a:fld>
            <a:endParaRPr lang="es-ES"/>
          </a:p>
        </p:txBody>
      </p:sp>
      <p:graphicFrame>
        <p:nvGraphicFramePr>
          <p:cNvPr id="4" name="Diagram 3">
            <a:extLst>
              <a:ext uri="{FF2B5EF4-FFF2-40B4-BE49-F238E27FC236}">
                <a16:creationId xmlns:a16="http://schemas.microsoft.com/office/drawing/2014/main" id="{05437733-B3E6-4DBB-8A2D-CA7D17A3901A}"/>
              </a:ext>
            </a:extLst>
          </p:cNvPr>
          <p:cNvGraphicFramePr/>
          <p:nvPr>
            <p:extLst>
              <p:ext uri="{D42A27DB-BD31-4B8C-83A1-F6EECF244321}">
                <p14:modId xmlns:p14="http://schemas.microsoft.com/office/powerpoint/2010/main" val="3234449324"/>
              </p:ext>
            </p:extLst>
          </p:nvPr>
        </p:nvGraphicFramePr>
        <p:xfrm>
          <a:off x="88522" y="1360420"/>
          <a:ext cx="8454262" cy="505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Slide Number Placeholder 1">
            <a:extLst>
              <a:ext uri="{FF2B5EF4-FFF2-40B4-BE49-F238E27FC236}">
                <a16:creationId xmlns:a16="http://schemas.microsoft.com/office/drawing/2014/main" id="{90F7006B-DE37-45CD-BF6B-CC977BA13D56}"/>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28</a:t>
            </a:fld>
            <a:endParaRPr lang="es-ES" dirty="0"/>
          </a:p>
        </p:txBody>
      </p:sp>
      <p:sp>
        <p:nvSpPr>
          <p:cNvPr id="8" name="TextBox 7">
            <a:extLst>
              <a:ext uri="{FF2B5EF4-FFF2-40B4-BE49-F238E27FC236}">
                <a16:creationId xmlns:a16="http://schemas.microsoft.com/office/drawing/2014/main" id="{C974593F-343C-4D52-8D55-2FAFCDF04844}"/>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9" name="Slide Number Placeholder 4">
            <a:extLst>
              <a:ext uri="{FF2B5EF4-FFF2-40B4-BE49-F238E27FC236}">
                <a16:creationId xmlns:a16="http://schemas.microsoft.com/office/drawing/2014/main" id="{A301BD23-97A3-4546-857A-D3F8882B6391}"/>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0" name="Rectangle 9">
            <a:extLst>
              <a:ext uri="{FF2B5EF4-FFF2-40B4-BE49-F238E27FC236}">
                <a16:creationId xmlns:a16="http://schemas.microsoft.com/office/drawing/2014/main" id="{03818E34-C855-45DF-BDFE-F67DF167084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4">
            <a:extLst>
              <a:ext uri="{FF2B5EF4-FFF2-40B4-BE49-F238E27FC236}">
                <a16:creationId xmlns:a16="http://schemas.microsoft.com/office/drawing/2014/main" id="{4E3A4C13-6F8C-4207-8C9C-B6836586825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a16="http://schemas.microsoft.com/office/drawing/2014/main" id="{C6770E81-E009-41AE-87E5-860562C5B32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Pregunta tipo encuesta</a:t>
            </a:r>
            <a:endParaRPr lang="es-ES" sz="3200" dirty="0"/>
          </a:p>
        </p:txBody>
      </p:sp>
      <p:pic>
        <p:nvPicPr>
          <p:cNvPr id="13" name="Picture 4">
            <a:extLst>
              <a:ext uri="{FF2B5EF4-FFF2-40B4-BE49-F238E27FC236}">
                <a16:creationId xmlns:a16="http://schemas.microsoft.com/office/drawing/2014/main" id="{B0BAA402-BFA5-4D5C-A83D-3F02308E59A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a:extLst>
              <a:ext uri="{FF2B5EF4-FFF2-40B4-BE49-F238E27FC236}">
                <a16:creationId xmlns:a16="http://schemas.microsoft.com/office/drawing/2014/main" id="{CAECC6A7-027F-48DB-92CD-AD6FBE3BA382}"/>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7792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Acceso transfronterizo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476172" cy="5078313"/>
          </a:xfrm>
          <a:prstGeom prst="rect">
            <a:avLst/>
          </a:prstGeom>
        </p:spPr>
        <p:txBody>
          <a:bodyPr wrap="square">
            <a:spAutoFit/>
          </a:bodyPr>
          <a:lstStyle/>
          <a:p>
            <a:pPr marL="342900" indent="-342900" algn="just">
              <a:buFont typeface="Wingdings" pitchFamily="2" charset="2"/>
              <a:buChar char="Ø"/>
            </a:pPr>
            <a:r>
              <a:rPr lang="es-ES" b="1" dirty="0"/>
              <a:t>Artículo 32 – Acceso transfronterizo a datos almacenados, con consentimiento o cuando sean accesibles al público </a:t>
            </a:r>
          </a:p>
          <a:p>
            <a:pPr algn="just"/>
            <a:r>
              <a:rPr lang="es-ES" dirty="0"/>
              <a:t>Una Parte podrá, </a:t>
            </a:r>
            <a:r>
              <a:rPr lang="es-ES" b="1" dirty="0">
                <a:solidFill>
                  <a:schemeClr val="accent1"/>
                </a:solidFill>
              </a:rPr>
              <a:t>sin autorización de otra</a:t>
            </a:r>
            <a:r>
              <a:rPr lang="es-ES" dirty="0">
                <a:solidFill>
                  <a:schemeClr val="accent1"/>
                </a:solidFill>
              </a:rPr>
              <a:t>: </a:t>
            </a:r>
          </a:p>
          <a:p>
            <a:pPr algn="just"/>
            <a:r>
              <a:rPr lang="es-ES" dirty="0"/>
              <a:t>a tener acceso a datos informáticos almacenados accesibles al público (fuente abierta), independientemente de la ubicación geográfica de los mismos; o </a:t>
            </a:r>
          </a:p>
          <a:p>
            <a:pPr algn="just"/>
            <a:r>
              <a:rPr lang="es-ES" dirty="0"/>
              <a:t>b tener acceso a datos informáticos almacenados en otro Estado, o recibirlos, a través de un sistema informático situado en su territorio, si dicha Parte obtiene el consentimiento lícito y voluntario de la persona legalmente autorizada a revelárselos por medio de ese sistema informático.</a:t>
            </a:r>
          </a:p>
        </p:txBody>
      </p:sp>
      <p:sp>
        <p:nvSpPr>
          <p:cNvPr id="6" name="Rectangle 5">
            <a:extLst>
              <a:ext uri="{FF2B5EF4-FFF2-40B4-BE49-F238E27FC236}">
                <a16:creationId xmlns:a16="http://schemas.microsoft.com/office/drawing/2014/main" id="{524B6456-681F-2F44-A01A-AD3514E81BD2}"/>
              </a:ext>
            </a:extLst>
          </p:cNvPr>
          <p:cNvSpPr/>
          <p:nvPr/>
        </p:nvSpPr>
        <p:spPr>
          <a:xfrm>
            <a:off x="4607511" y="1058850"/>
            <a:ext cx="4440661" cy="5632311"/>
          </a:xfrm>
          <a:prstGeom prst="rect">
            <a:avLst/>
          </a:prstGeom>
        </p:spPr>
        <p:txBody>
          <a:bodyPr wrap="square">
            <a:spAutoFit/>
          </a:bodyPr>
          <a:lstStyle/>
          <a:p>
            <a:pPr marL="342900" indent="-342900" algn="just">
              <a:buFont typeface="Wingdings" pitchFamily="2" charset="2"/>
              <a:buChar char="ü"/>
            </a:pPr>
            <a:r>
              <a:rPr lang="es-ES" dirty="0"/>
              <a:t>No requiere solicitud de asistencia jurídica mutua ni notificación al país donde se encuentra el proveedor de servicios </a:t>
            </a:r>
          </a:p>
          <a:p>
            <a:pPr marL="342900" indent="-342900" algn="just">
              <a:buFont typeface="Wingdings" pitchFamily="2" charset="2"/>
              <a:buChar char="ü"/>
            </a:pPr>
            <a:endParaRPr lang="es-ES" dirty="0"/>
          </a:p>
          <a:p>
            <a:pPr marL="342900" indent="-342900" algn="just">
              <a:buFont typeface="Wingdings" pitchFamily="2" charset="2"/>
              <a:buChar char="ü"/>
            </a:pPr>
            <a:r>
              <a:rPr lang="es-ES" dirty="0"/>
              <a:t>Permite acceder a los datos disponibles públicamente </a:t>
            </a:r>
          </a:p>
          <a:p>
            <a:pPr marL="342900" indent="-342900" algn="just">
              <a:buFont typeface="Wingdings" pitchFamily="2" charset="2"/>
              <a:buChar char="ü"/>
            </a:pPr>
            <a:endParaRPr lang="es-ES" dirty="0"/>
          </a:p>
          <a:p>
            <a:pPr marL="342900" indent="-342900" algn="just">
              <a:buFont typeface="Wingdings" pitchFamily="2" charset="2"/>
              <a:buChar char="ü"/>
            </a:pPr>
            <a:r>
              <a:rPr lang="es-ES" dirty="0"/>
              <a:t>Los datos deben estar ubicados en otra Parte en el Convenio de Budapest</a:t>
            </a:r>
          </a:p>
          <a:p>
            <a:pPr marL="342900" indent="-342900" algn="just">
              <a:buFont typeface="Wingdings" pitchFamily="2" charset="2"/>
              <a:buChar char="ü"/>
            </a:pPr>
            <a:endParaRPr lang="es-ES" dirty="0"/>
          </a:p>
          <a:p>
            <a:pPr marL="342900" indent="-342900" algn="just">
              <a:buFont typeface="Wingdings" pitchFamily="2" charset="2"/>
              <a:buChar char="ü"/>
            </a:pPr>
            <a:r>
              <a:rPr lang="es-ES" dirty="0"/>
              <a:t>Se puede acceder a los datos sobre la base de un consentimiento legal y voluntario</a:t>
            </a:r>
          </a:p>
          <a:p>
            <a:pPr marL="342900" indent="-342900" algn="just">
              <a:buFont typeface="Wingdings" pitchFamily="2" charset="2"/>
              <a:buChar char="ü"/>
            </a:pPr>
            <a:endParaRPr lang="es-ES" dirty="0"/>
          </a:p>
          <a:p>
            <a:pPr marL="342900" indent="-342900" algn="just">
              <a:buFont typeface="Wingdings" pitchFamily="2" charset="2"/>
              <a:buChar char="ü"/>
            </a:pPr>
            <a:r>
              <a:rPr lang="es-ES" dirty="0"/>
              <a:t>Los proveedores de servicios no suelen tener autoridad legal para revelar los datos de los abonados</a:t>
            </a:r>
          </a:p>
          <a:p>
            <a:pPr marL="342900" indent="-342900" algn="just">
              <a:buFont typeface="Wingdings" pitchFamily="2" charset="2"/>
              <a:buChar char="ü"/>
            </a:pPr>
            <a:endParaRPr lang="es-ES" sz="2000" dirty="0"/>
          </a:p>
        </p:txBody>
      </p:sp>
    </p:spTree>
    <p:extLst>
      <p:ext uri="{BB962C8B-B14F-4D97-AF65-F5344CB8AC3E}">
        <p14:creationId xmlns:p14="http://schemas.microsoft.com/office/powerpoint/2010/main" val="40099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3884140"/>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Revisar las clasificaciones principales de los datos y la información en poder del sector privado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las consideraciones clave a la hora de cooperar con los proveedores de servicios nacionales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Examinar los mecanismos de cooperación con los proveedores de servicios extranjeros para la obtención de datos, incluidos los tratados de asistencia jurídica mutua, las solicitudes de emergencia, las órdenes de presentación de información y la cooperación voluntaria. </a:t>
            </a:r>
          </a:p>
        </p:txBody>
      </p:sp>
      <p:sp>
        <p:nvSpPr>
          <p:cNvPr id="6" name="Rectangle 5">
            <a:extLst>
              <a:ext uri="{FF2B5EF4-FFF2-40B4-BE49-F238E27FC236}">
                <a16:creationId xmlns:a16="http://schemas.microsoft.com/office/drawing/2014/main" id="{3B867BBA-A7A7-F84C-B403-7348B8834D1F}"/>
              </a:ext>
            </a:extLst>
          </p:cNvPr>
          <p:cNvSpPr/>
          <p:nvPr/>
        </p:nvSpPr>
        <p:spPr>
          <a:xfrm>
            <a:off x="4732127" y="1193778"/>
            <a:ext cx="4290329" cy="2259080"/>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Examinar los mecanismos de cooperación con los proveedores de servicios extranjeros en cuanto a la eliminación de contenidos ilegales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las mejores prácticas para cooperar con los proveedores de servicios extranjeros </a:t>
            </a:r>
          </a:p>
        </p:txBody>
      </p:sp>
    </p:spTree>
    <p:extLst>
      <p:ext uri="{BB962C8B-B14F-4D97-AF65-F5344CB8AC3E}">
        <p14:creationId xmlns:p14="http://schemas.microsoft.com/office/powerpoint/2010/main" val="13014096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Solicitudes de revelación voluntaria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95828" y="1139969"/>
            <a:ext cx="4908658" cy="5062924"/>
          </a:xfrm>
          <a:prstGeom prst="rect">
            <a:avLst/>
          </a:prstGeom>
        </p:spPr>
        <p:txBody>
          <a:bodyPr wrap="square">
            <a:spAutoFit/>
          </a:bodyPr>
          <a:lstStyle/>
          <a:p>
            <a:pPr marL="342900" indent="-342900" algn="just">
              <a:buFont typeface="Wingdings" pitchFamily="2" charset="2"/>
              <a:buChar char="Ø"/>
            </a:pPr>
            <a:r>
              <a:rPr lang="es-ES" sz="1900" dirty="0"/>
              <a:t>Las solicitudes de revelación voluntaria no son jurídicamente vinculantes para los proveedores de servicios </a:t>
            </a:r>
          </a:p>
          <a:p>
            <a:pPr marL="342900" indent="-342900" algn="just">
              <a:buFont typeface="Wingdings" pitchFamily="2" charset="2"/>
              <a:buChar char="Ø"/>
            </a:pPr>
            <a:endParaRPr lang="es-ES" sz="1900" dirty="0"/>
          </a:p>
          <a:p>
            <a:pPr marL="342900" indent="-342900" algn="just">
              <a:buFont typeface="Wingdings" pitchFamily="2" charset="2"/>
              <a:buChar char="Ø"/>
            </a:pPr>
            <a:r>
              <a:rPr lang="es-ES" sz="1900" dirty="0"/>
              <a:t>La revelación voluntaria es posible en los siguientes casos: </a:t>
            </a:r>
          </a:p>
          <a:p>
            <a:pPr marL="800100" lvl="1" indent="-342900" algn="just">
              <a:buFont typeface="Wingdings" pitchFamily="2" charset="2"/>
              <a:buChar char="Ø"/>
            </a:pPr>
            <a:r>
              <a:rPr lang="es-ES" sz="1900" dirty="0"/>
              <a:t>La solicitud es coherente con las normas internacionales </a:t>
            </a:r>
          </a:p>
          <a:p>
            <a:pPr marL="800100" lvl="1" indent="-342900" algn="just">
              <a:buFont typeface="Wingdings" pitchFamily="2" charset="2"/>
              <a:buChar char="Ø"/>
            </a:pPr>
            <a:r>
              <a:rPr lang="es-ES" sz="1900" dirty="0"/>
              <a:t>La solicitud es coherente con la legislación de EE.UU. </a:t>
            </a:r>
          </a:p>
          <a:p>
            <a:pPr marL="800100" lvl="1" indent="-342900" algn="just">
              <a:buFont typeface="Wingdings" pitchFamily="2" charset="2"/>
              <a:buChar char="Ø"/>
            </a:pPr>
            <a:r>
              <a:rPr lang="es-ES" sz="1900" dirty="0"/>
              <a:t>La solicitud es coherente con las políticas de la plataforma </a:t>
            </a:r>
          </a:p>
          <a:p>
            <a:pPr marL="800100" lvl="1" indent="-342900" algn="just">
              <a:buFont typeface="Wingdings" pitchFamily="2" charset="2"/>
              <a:buChar char="Ø"/>
            </a:pPr>
            <a:r>
              <a:rPr lang="es-ES" sz="1900" dirty="0"/>
              <a:t>La plataforma cree de buena fe que la respuesta es necesaria según la legislación del país requirente </a:t>
            </a:r>
          </a:p>
          <a:p>
            <a:pPr marL="800100" lvl="1" indent="-342900" algn="just">
              <a:buFont typeface="Wingdings" pitchFamily="2" charset="2"/>
              <a:buChar char="Ø"/>
            </a:pPr>
            <a:r>
              <a:rPr lang="es-ES" sz="1900" dirty="0"/>
              <a:t>La solicitud afecta a los usuarios del país requirente</a:t>
            </a:r>
          </a:p>
        </p:txBody>
      </p:sp>
      <p:sp>
        <p:nvSpPr>
          <p:cNvPr id="7" name="Rectangle 6">
            <a:extLst>
              <a:ext uri="{FF2B5EF4-FFF2-40B4-BE49-F238E27FC236}">
                <a16:creationId xmlns:a16="http://schemas.microsoft.com/office/drawing/2014/main" id="{7CD511F6-2BF4-4DEB-B787-50BBBC094F94}"/>
              </a:ext>
            </a:extLst>
          </p:cNvPr>
          <p:cNvSpPr/>
          <p:nvPr/>
        </p:nvSpPr>
        <p:spPr>
          <a:xfrm>
            <a:off x="5004486" y="1244511"/>
            <a:ext cx="4017970" cy="3600986"/>
          </a:xfrm>
          <a:prstGeom prst="rect">
            <a:avLst/>
          </a:prstGeom>
        </p:spPr>
        <p:txBody>
          <a:bodyPr wrap="square">
            <a:spAutoFit/>
          </a:bodyPr>
          <a:lstStyle/>
          <a:p>
            <a:pPr marL="342900" indent="-342900" algn="just">
              <a:buFont typeface="Wingdings" pitchFamily="2" charset="2"/>
              <a:buChar char="Ø"/>
            </a:pPr>
            <a:r>
              <a:rPr lang="es-ES" sz="1900" dirty="0"/>
              <a:t>La probabilidad de que se acepte una solicitud de revelación voluntaria es mayor en el caso de los datos relativos al tráfico que en el de los datos relativos al contenido </a:t>
            </a:r>
          </a:p>
          <a:p>
            <a:pPr marL="342900" indent="-342900" algn="just">
              <a:buFont typeface="Wingdings" pitchFamily="2" charset="2"/>
              <a:buChar char="Ø"/>
            </a:pPr>
            <a:endParaRPr lang="es-ES" sz="1900" dirty="0"/>
          </a:p>
          <a:p>
            <a:pPr marL="342900" indent="-342900" algn="just">
              <a:buFont typeface="Wingdings" pitchFamily="2" charset="2"/>
              <a:buChar char="Ø"/>
            </a:pPr>
            <a:r>
              <a:rPr lang="es-ES" sz="1900" dirty="0"/>
              <a:t>No todos los proveedores de servicios cuentan con disposiciones para las solicitudes de revelación voluntaria no urgentes </a:t>
            </a:r>
          </a:p>
        </p:txBody>
      </p:sp>
    </p:spTree>
    <p:extLst>
      <p:ext uri="{BB962C8B-B14F-4D97-AF65-F5344CB8AC3E}">
        <p14:creationId xmlns:p14="http://schemas.microsoft.com/office/powerpoint/2010/main" val="15555589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Solicitudes de revelación voluntaria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6" name="Picture 15">
            <a:extLst>
              <a:ext uri="{FF2B5EF4-FFF2-40B4-BE49-F238E27FC236}">
                <a16:creationId xmlns:a16="http://schemas.microsoft.com/office/drawing/2014/main" id="{539AA166-05F0-421C-997C-B804D8244BFD}"/>
              </a:ext>
            </a:extLst>
          </p:cNvPr>
          <p:cNvPicPr>
            <a:picLocks noChangeAspect="1"/>
          </p:cNvPicPr>
          <p:nvPr/>
        </p:nvPicPr>
        <p:blipFill>
          <a:blip r:embed="rId4"/>
          <a:stretch>
            <a:fillRect/>
          </a:stretch>
        </p:blipFill>
        <p:spPr>
          <a:xfrm>
            <a:off x="1932085" y="2074915"/>
            <a:ext cx="7211915" cy="808188"/>
          </a:xfrm>
          <a:prstGeom prst="rect">
            <a:avLst/>
          </a:prstGeom>
        </p:spPr>
      </p:pic>
      <p:pic>
        <p:nvPicPr>
          <p:cNvPr id="19" name="Picture 18">
            <a:extLst>
              <a:ext uri="{FF2B5EF4-FFF2-40B4-BE49-F238E27FC236}">
                <a16:creationId xmlns:a16="http://schemas.microsoft.com/office/drawing/2014/main" id="{EF8B0D10-4912-4D7A-B574-3608AB63C40E}"/>
              </a:ext>
            </a:extLst>
          </p:cNvPr>
          <p:cNvPicPr>
            <a:picLocks noChangeAspect="1"/>
          </p:cNvPicPr>
          <p:nvPr/>
        </p:nvPicPr>
        <p:blipFill rotWithShape="1">
          <a:blip r:embed="rId5"/>
          <a:srcRect r="28327" b="76341"/>
          <a:stretch/>
        </p:blipFill>
        <p:spPr>
          <a:xfrm>
            <a:off x="2184882" y="1551291"/>
            <a:ext cx="6837574" cy="509931"/>
          </a:xfrm>
          <a:prstGeom prst="rect">
            <a:avLst/>
          </a:prstGeom>
        </p:spPr>
      </p:pic>
      <p:pic>
        <p:nvPicPr>
          <p:cNvPr id="20" name="Picture 19">
            <a:extLst>
              <a:ext uri="{FF2B5EF4-FFF2-40B4-BE49-F238E27FC236}">
                <a16:creationId xmlns:a16="http://schemas.microsoft.com/office/drawing/2014/main" id="{57F9C46B-D92A-4160-A149-B163CAB2B982}"/>
              </a:ext>
            </a:extLst>
          </p:cNvPr>
          <p:cNvPicPr>
            <a:picLocks noChangeAspect="1"/>
          </p:cNvPicPr>
          <p:nvPr/>
        </p:nvPicPr>
        <p:blipFill>
          <a:blip r:embed="rId6"/>
          <a:stretch>
            <a:fillRect/>
          </a:stretch>
        </p:blipFill>
        <p:spPr>
          <a:xfrm>
            <a:off x="260769" y="1630541"/>
            <a:ext cx="1512741" cy="1008494"/>
          </a:xfrm>
          <a:prstGeom prst="rect">
            <a:avLst/>
          </a:prstGeom>
        </p:spPr>
      </p:pic>
      <p:pic>
        <p:nvPicPr>
          <p:cNvPr id="21" name="Picture 20">
            <a:extLst>
              <a:ext uri="{FF2B5EF4-FFF2-40B4-BE49-F238E27FC236}">
                <a16:creationId xmlns:a16="http://schemas.microsoft.com/office/drawing/2014/main" id="{0E0B4EEC-5448-4B17-B193-9B3BD085F2E5}"/>
              </a:ext>
            </a:extLst>
          </p:cNvPr>
          <p:cNvPicPr>
            <a:picLocks noChangeAspect="1"/>
          </p:cNvPicPr>
          <p:nvPr/>
        </p:nvPicPr>
        <p:blipFill rotWithShape="1">
          <a:blip r:embed="rId7"/>
          <a:srcRect l="14251" t="15826" r="52387" b="14112"/>
          <a:stretch/>
        </p:blipFill>
        <p:spPr>
          <a:xfrm>
            <a:off x="1064938" y="3813772"/>
            <a:ext cx="1131481" cy="1180606"/>
          </a:xfrm>
          <a:prstGeom prst="rect">
            <a:avLst/>
          </a:prstGeom>
        </p:spPr>
      </p:pic>
      <p:pic>
        <p:nvPicPr>
          <p:cNvPr id="23" name="Picture 22">
            <a:extLst>
              <a:ext uri="{FF2B5EF4-FFF2-40B4-BE49-F238E27FC236}">
                <a16:creationId xmlns:a16="http://schemas.microsoft.com/office/drawing/2014/main" id="{2B1B1254-DDF0-4BFA-9244-807088EF4457}"/>
              </a:ext>
            </a:extLst>
          </p:cNvPr>
          <p:cNvPicPr>
            <a:picLocks noChangeAspect="1"/>
          </p:cNvPicPr>
          <p:nvPr/>
        </p:nvPicPr>
        <p:blipFill>
          <a:blip r:embed="rId8"/>
          <a:stretch>
            <a:fillRect/>
          </a:stretch>
        </p:blipFill>
        <p:spPr>
          <a:xfrm>
            <a:off x="2854205" y="3457561"/>
            <a:ext cx="6024239" cy="1872322"/>
          </a:xfrm>
          <a:prstGeom prst="rect">
            <a:avLst/>
          </a:prstGeom>
        </p:spPr>
      </p:pic>
    </p:spTree>
    <p:extLst>
      <p:ext uri="{BB962C8B-B14F-4D97-AF65-F5344CB8AC3E}">
        <p14:creationId xmlns:p14="http://schemas.microsoft.com/office/powerpoint/2010/main" val="24887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11438599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920681" y="872616"/>
            <a:ext cx="1241954" cy="1767076"/>
          </a:xfrm>
          <a:prstGeom prst="rect">
            <a:avLst/>
          </a:prstGeom>
        </p:spPr>
      </p:pic>
    </p:spTree>
    <p:extLst>
      <p:ext uri="{BB962C8B-B14F-4D97-AF65-F5344CB8AC3E}">
        <p14:creationId xmlns:p14="http://schemas.microsoft.com/office/powerpoint/2010/main" val="22094973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838629843"/>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9"/>
          <a:stretch>
            <a:fillRect/>
          </a:stretch>
        </p:blipFill>
        <p:spPr>
          <a:xfrm>
            <a:off x="7809469" y="872616"/>
            <a:ext cx="1353165" cy="1767076"/>
          </a:xfrm>
          <a:prstGeom prst="rect">
            <a:avLst/>
          </a:prstGeom>
        </p:spPr>
      </p:pic>
    </p:spTree>
    <p:extLst>
      <p:ext uri="{BB962C8B-B14F-4D97-AF65-F5344CB8AC3E}">
        <p14:creationId xmlns:p14="http://schemas.microsoft.com/office/powerpoint/2010/main" val="8452884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262190"/>
            <a:ext cx="8525021" cy="1668149"/>
          </a:xfrm>
          <a:prstGeom prst="rect">
            <a:avLst/>
          </a:prstGeom>
        </p:spPr>
        <p:txBody>
          <a:bodyPr wrap="square">
            <a:spAutoFit/>
          </a:bodyPr>
          <a:lstStyle/>
          <a:p>
            <a:pPr algn="ctr" eaLnBrk="1" hangingPunct="1">
              <a:lnSpc>
                <a:spcPct val="80000"/>
              </a:lnSpc>
            </a:pPr>
            <a:r>
              <a:rPr lang="es-ES" sz="3200" b="1" dirty="0"/>
              <a:t>Parte 3</a:t>
            </a:r>
          </a:p>
          <a:p>
            <a:pPr algn="ctr">
              <a:lnSpc>
                <a:spcPct val="80000"/>
              </a:lnSpc>
            </a:pPr>
            <a:br/>
            <a:r>
              <a:rPr lang="es-ES" sz="3200" b="1" dirty="0"/>
              <a:t>Cooperación con proveedores de servicios extranjeros sobre eliminación de contenidos</a:t>
            </a:r>
            <a:endParaRPr lang="es-ES" sz="3200" dirty="0"/>
          </a:p>
        </p:txBody>
      </p:sp>
    </p:spTree>
    <p:extLst>
      <p:ext uri="{BB962C8B-B14F-4D97-AF65-F5344CB8AC3E}">
        <p14:creationId xmlns:p14="http://schemas.microsoft.com/office/powerpoint/2010/main" val="10563844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Cooperación con proveedores de servicios extranjeros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939814"/>
          </a:xfrm>
          <a:prstGeom prst="rect">
            <a:avLst/>
          </a:prstGeom>
        </p:spPr>
        <p:txBody>
          <a:bodyPr wrap="square">
            <a:spAutoFit/>
          </a:bodyPr>
          <a:lstStyle/>
          <a:p>
            <a:pPr marL="342900" indent="-342900" algn="just">
              <a:buFont typeface="Wingdings" pitchFamily="2" charset="2"/>
              <a:buChar char="ü"/>
              <a:defRPr/>
            </a:pPr>
            <a:r>
              <a:rPr lang="es-ES" dirty="0"/>
              <a:t>La mayoría de los proveedores de servicios mundiales no están sujetos a regulación</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Los proveedores de servicios tienen condiciones de servicio internas con respecto a los contenidos permitidos </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Los proveedores de servicios retiran los contenidos no permitidos de forma proactiva o a petición de los usuarios y de los Gobiernos. </a:t>
            </a:r>
          </a:p>
          <a:p>
            <a:pPr marL="342900" indent="-342900" algn="just">
              <a:buFont typeface="Wingdings" pitchFamily="2" charset="2"/>
              <a:buChar char="ü"/>
              <a:defRPr/>
            </a:pPr>
            <a:endParaRPr lang="es-ES" dirty="0"/>
          </a:p>
          <a:p>
            <a:pPr marL="342900" indent="-342900" algn="just">
              <a:buFont typeface="Wingdings" pitchFamily="2" charset="2"/>
              <a:buChar char="ü"/>
              <a:defRPr/>
            </a:pPr>
            <a:r>
              <a:rPr lang="es-ES" dirty="0"/>
              <a:t>Algunos proveedores de servicios también pueden eliminar contenidos basándose en solicitudes válidas de la legislación local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355312"/>
          </a:xfrm>
          <a:prstGeom prst="rect">
            <a:avLst/>
          </a:prstGeom>
        </p:spPr>
        <p:txBody>
          <a:bodyPr wrap="square">
            <a:spAutoFit/>
          </a:bodyPr>
          <a:lstStyle/>
          <a:p>
            <a:pPr marL="342900" indent="-342900" algn="just">
              <a:buFont typeface="Wingdings" pitchFamily="2" charset="2"/>
              <a:buChar char="ü"/>
              <a:defRPr/>
            </a:pPr>
            <a:r>
              <a:rPr lang="es-ES" dirty="0"/>
              <a:t>Algunas categorías de contenido prohibidas por diferentes proveedores:</a:t>
            </a:r>
          </a:p>
          <a:p>
            <a:pPr marL="800100" lvl="1" indent="-342900" algn="just">
              <a:buFont typeface="Wingdings" pitchFamily="2" charset="2"/>
              <a:buChar char="ü"/>
              <a:defRPr/>
            </a:pPr>
            <a:r>
              <a:rPr lang="es-ES" dirty="0"/>
              <a:t>Discurso de odio e incitación al odio</a:t>
            </a:r>
          </a:p>
          <a:p>
            <a:pPr marL="800100" lvl="1" indent="-342900" algn="just">
              <a:buFont typeface="Wingdings" pitchFamily="2" charset="2"/>
              <a:buChar char="ü"/>
              <a:defRPr/>
            </a:pPr>
            <a:r>
              <a:rPr lang="es-ES" dirty="0"/>
              <a:t>Terrorismo</a:t>
            </a:r>
          </a:p>
          <a:p>
            <a:pPr marL="800100" lvl="1" indent="-342900" algn="just">
              <a:buFont typeface="Wingdings" pitchFamily="2" charset="2"/>
              <a:buChar char="ü"/>
              <a:defRPr/>
            </a:pPr>
            <a:r>
              <a:rPr lang="es-ES" dirty="0"/>
              <a:t>Personas y organizaciones peligrosas</a:t>
            </a:r>
          </a:p>
          <a:p>
            <a:pPr marL="800100" lvl="1" indent="-342900" algn="just">
              <a:buFont typeface="Wingdings" pitchFamily="2" charset="2"/>
              <a:buChar char="ü"/>
              <a:defRPr/>
            </a:pPr>
            <a:r>
              <a:rPr lang="es-ES" dirty="0"/>
              <a:t>Difamación </a:t>
            </a:r>
          </a:p>
          <a:p>
            <a:pPr marL="800100" lvl="1" indent="-342900" algn="just">
              <a:buFont typeface="Wingdings" pitchFamily="2" charset="2"/>
              <a:buChar char="ü"/>
              <a:defRPr/>
            </a:pPr>
            <a:r>
              <a:rPr lang="es-ES" dirty="0"/>
              <a:t>Privacidad</a:t>
            </a:r>
          </a:p>
          <a:p>
            <a:pPr marL="800100" lvl="1" indent="-342900" algn="just">
              <a:buFont typeface="Wingdings" pitchFamily="2" charset="2"/>
              <a:buChar char="ü"/>
              <a:defRPr/>
            </a:pPr>
            <a:r>
              <a:rPr lang="es-ES" dirty="0"/>
              <a:t>Intimidación y acoso</a:t>
            </a:r>
          </a:p>
          <a:p>
            <a:pPr marL="800100" lvl="1" indent="-342900" algn="just">
              <a:buFont typeface="Wingdings" pitchFamily="2" charset="2"/>
              <a:buChar char="ü"/>
              <a:defRPr/>
            </a:pPr>
            <a:r>
              <a:rPr lang="es-ES" dirty="0"/>
              <a:t>Fomento de la delincuencia</a:t>
            </a:r>
          </a:p>
          <a:p>
            <a:pPr marL="800100" lvl="1" indent="-342900" algn="just">
              <a:buFont typeface="Wingdings" pitchFamily="2" charset="2"/>
              <a:buChar char="ü"/>
              <a:defRPr/>
            </a:pPr>
            <a:r>
              <a:rPr lang="es-ES" dirty="0"/>
              <a:t>Infracciones de DPI </a:t>
            </a:r>
          </a:p>
          <a:p>
            <a:pPr marL="800100" lvl="1" indent="-342900" algn="just">
              <a:buFont typeface="Wingdings" pitchFamily="2" charset="2"/>
              <a:buChar char="ü"/>
              <a:defRPr/>
            </a:pPr>
            <a:r>
              <a:rPr lang="es-ES" dirty="0"/>
              <a:t>Desnudez</a:t>
            </a:r>
          </a:p>
          <a:p>
            <a:pPr marL="800100" lvl="1" indent="-342900" algn="just">
              <a:buFont typeface="Wingdings" pitchFamily="2" charset="2"/>
              <a:buChar char="ü"/>
              <a:defRPr/>
            </a:pPr>
            <a:r>
              <a:rPr lang="es-ES" dirty="0"/>
              <a:t>Explotación sexual</a:t>
            </a:r>
          </a:p>
          <a:p>
            <a:pPr marL="800100" lvl="1" indent="-342900" algn="just">
              <a:buFont typeface="Wingdings" pitchFamily="2" charset="2"/>
              <a:buChar char="ü"/>
              <a:defRPr/>
            </a:pPr>
            <a:r>
              <a:rPr lang="es-ES" dirty="0"/>
              <a:t>Solicitudes sexuales </a:t>
            </a:r>
          </a:p>
          <a:p>
            <a:pPr marL="800100" lvl="1" indent="-342900" algn="just">
              <a:buFont typeface="Wingdings" pitchFamily="2" charset="2"/>
              <a:buChar char="ü"/>
              <a:defRPr/>
            </a:pPr>
            <a:r>
              <a:rPr lang="es-ES" dirty="0"/>
              <a:t>Cruel e insensible</a:t>
            </a:r>
          </a:p>
          <a:p>
            <a:pPr marL="800100" lvl="1" indent="-342900" algn="just">
              <a:buFont typeface="Wingdings" pitchFamily="2" charset="2"/>
              <a:buChar char="ü"/>
              <a:defRPr/>
            </a:pPr>
            <a:r>
              <a:rPr lang="es-ES" dirty="0"/>
              <a:t>Spam</a:t>
            </a:r>
          </a:p>
          <a:p>
            <a:pPr marL="800100" lvl="1" indent="-342900" algn="just">
              <a:buFont typeface="Wingdings" pitchFamily="2" charset="2"/>
              <a:buChar char="ü"/>
              <a:defRPr/>
            </a:pPr>
            <a:r>
              <a:rPr lang="es-ES" dirty="0"/>
              <a:t>Mercancías reguladas</a:t>
            </a:r>
          </a:p>
        </p:txBody>
      </p:sp>
    </p:spTree>
    <p:extLst>
      <p:ext uri="{BB962C8B-B14F-4D97-AF65-F5344CB8AC3E}">
        <p14:creationId xmlns:p14="http://schemas.microsoft.com/office/powerpoint/2010/main" val="7505004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altLang="sr-Latn-RS" sz="3200" b="1" dirty="0"/>
              <a:t>Cooperación con proveedores de servicios extranjeros</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1037077"/>
            <a:ext cx="4483478" cy="4524315"/>
          </a:xfrm>
          <a:prstGeom prst="rect">
            <a:avLst/>
          </a:prstGeom>
        </p:spPr>
        <p:txBody>
          <a:bodyPr wrap="square">
            <a:spAutoFit/>
          </a:bodyPr>
          <a:lstStyle/>
          <a:p>
            <a:pPr marL="342900" indent="-342900" algn="just">
              <a:buFont typeface="Wingdings" pitchFamily="2" charset="2"/>
              <a:buChar char="ü"/>
              <a:defRPr/>
            </a:pPr>
            <a:r>
              <a:rPr lang="es-ES" dirty="0"/>
              <a:t>Desafíos:</a:t>
            </a:r>
          </a:p>
          <a:p>
            <a:pPr marL="800100" lvl="1" indent="-342900" algn="just">
              <a:buFont typeface="Wingdings" pitchFamily="2" charset="2"/>
              <a:buChar char="ü"/>
              <a:defRPr/>
            </a:pPr>
            <a:r>
              <a:rPr lang="es-ES" dirty="0"/>
              <a:t>Los diferentes tipos de infracciones de contenido conllevan diferentes requisitos en materia de elaboración de informes y documentación </a:t>
            </a:r>
          </a:p>
          <a:p>
            <a:pPr marL="800100" lvl="1" indent="-342900" algn="just">
              <a:buFont typeface="Wingdings" pitchFamily="2" charset="2"/>
              <a:buChar char="ü"/>
              <a:defRPr/>
            </a:pPr>
            <a:r>
              <a:rPr lang="es-ES" dirty="0"/>
              <a:t>Los proveedores de servicios están obligados a cumplir los requisitos de la legislación local para proteger la libertad de expresión (por ejemplo, la Primera Enmienda en EE.UU.)</a:t>
            </a:r>
          </a:p>
          <a:p>
            <a:pPr marL="800100" lvl="1" indent="-342900" algn="just">
              <a:buFont typeface="Wingdings" pitchFamily="2" charset="2"/>
              <a:buChar char="ü"/>
              <a:defRPr/>
            </a:pPr>
            <a:r>
              <a:rPr lang="es-ES" dirty="0"/>
              <a:t>El ámbito de aplicación de la legislación local es a veces incompatible con los términos y condiciones de la plataforma </a:t>
            </a:r>
          </a:p>
        </p:txBody>
      </p:sp>
      <p:sp>
        <p:nvSpPr>
          <p:cNvPr id="6" name="Rectangle 5">
            <a:extLst>
              <a:ext uri="{FF2B5EF4-FFF2-40B4-BE49-F238E27FC236}">
                <a16:creationId xmlns:a16="http://schemas.microsoft.com/office/drawing/2014/main" id="{4F84165C-D7D1-4222-AF8E-6B601AC28A8A}"/>
              </a:ext>
            </a:extLst>
          </p:cNvPr>
          <p:cNvSpPr/>
          <p:nvPr/>
        </p:nvSpPr>
        <p:spPr>
          <a:xfrm>
            <a:off x="4660522" y="979435"/>
            <a:ext cx="4394956" cy="5078313"/>
          </a:xfrm>
          <a:prstGeom prst="rect">
            <a:avLst/>
          </a:prstGeom>
        </p:spPr>
        <p:txBody>
          <a:bodyPr wrap="square">
            <a:spAutoFit/>
          </a:bodyPr>
          <a:lstStyle/>
          <a:p>
            <a:pPr marL="342900" indent="-342900" algn="just">
              <a:buFont typeface="Wingdings" pitchFamily="2" charset="2"/>
              <a:buChar char="ü"/>
              <a:defRPr/>
            </a:pPr>
            <a:r>
              <a:rPr lang="es-ES" dirty="0"/>
              <a:t>Qué funciona:</a:t>
            </a:r>
          </a:p>
          <a:p>
            <a:pPr marL="800100" lvl="1" indent="-342900" algn="just">
              <a:buFont typeface="Wingdings" pitchFamily="2" charset="2"/>
              <a:buChar char="ü"/>
              <a:defRPr/>
            </a:pPr>
            <a:r>
              <a:rPr lang="es-ES" dirty="0"/>
              <a:t>Comprensión y uso creativo de los términos y condiciones del proveedor de servicios</a:t>
            </a:r>
          </a:p>
          <a:p>
            <a:pPr marL="800100" lvl="1" indent="-342900" algn="just">
              <a:buFont typeface="Wingdings" pitchFamily="2" charset="2"/>
              <a:buChar char="ü"/>
              <a:defRPr/>
            </a:pPr>
            <a:r>
              <a:rPr lang="es-ES" dirty="0"/>
              <a:t>Adhesión a marcos de cooperación internacional como el Convenio de Budapest </a:t>
            </a:r>
          </a:p>
          <a:p>
            <a:pPr marL="800100" lvl="1" indent="-342900" algn="just">
              <a:buFont typeface="Wingdings" pitchFamily="2" charset="2"/>
              <a:buChar char="ü"/>
              <a:defRPr/>
            </a:pPr>
            <a:r>
              <a:rPr lang="es-ES" dirty="0"/>
              <a:t>Cooperación positiva con los proveedores de servicios</a:t>
            </a:r>
          </a:p>
          <a:p>
            <a:pPr marL="800100" lvl="1" indent="-342900" algn="just">
              <a:buFont typeface="Wingdings" pitchFamily="2" charset="2"/>
              <a:buChar char="ü"/>
              <a:defRPr/>
            </a:pPr>
            <a:endParaRPr lang="es-ES" dirty="0"/>
          </a:p>
          <a:p>
            <a:pPr marL="342900" indent="-342900" algn="just">
              <a:buFont typeface="Wingdings" pitchFamily="2" charset="2"/>
              <a:buChar char="ü"/>
              <a:defRPr/>
            </a:pPr>
            <a:r>
              <a:rPr lang="es-ES" dirty="0"/>
              <a:t>Qué no funciona:</a:t>
            </a:r>
          </a:p>
          <a:p>
            <a:pPr marL="800100" lvl="1" indent="-342900" algn="just">
              <a:buFont typeface="Wingdings" pitchFamily="2" charset="2"/>
              <a:buChar char="ü"/>
              <a:defRPr/>
            </a:pPr>
            <a:r>
              <a:rPr lang="es-ES" dirty="0"/>
              <a:t>Legislación local estricta en materia de bloqueo de contenidos</a:t>
            </a:r>
          </a:p>
          <a:p>
            <a:pPr marL="800100" lvl="1" indent="-342900" algn="just">
              <a:buFont typeface="Wingdings" pitchFamily="2" charset="2"/>
              <a:buChar char="ü"/>
              <a:defRPr/>
            </a:pPr>
            <a:r>
              <a:rPr lang="es-ES" dirty="0"/>
              <a:t>Bloqueo de servicios</a:t>
            </a:r>
          </a:p>
          <a:p>
            <a:pPr marL="800100" lvl="1" indent="-342900" algn="just">
              <a:buFont typeface="Wingdings" pitchFamily="2" charset="2"/>
              <a:buChar char="ü"/>
              <a:defRPr/>
            </a:pPr>
            <a:r>
              <a:rPr lang="es-ES" dirty="0"/>
              <a:t>Degradación de los servicios</a:t>
            </a:r>
          </a:p>
          <a:p>
            <a:pPr marL="800100" lvl="1" indent="-342900" algn="just">
              <a:buFont typeface="Wingdings" pitchFamily="2" charset="2"/>
              <a:buChar char="ü"/>
              <a:defRPr/>
            </a:pPr>
            <a:r>
              <a:rPr lang="es-ES" dirty="0"/>
              <a:t>Enfoques severos hacia los proveedores de servicios </a:t>
            </a:r>
          </a:p>
        </p:txBody>
      </p:sp>
    </p:spTree>
    <p:extLst>
      <p:ext uri="{BB962C8B-B14F-4D97-AF65-F5344CB8AC3E}">
        <p14:creationId xmlns:p14="http://schemas.microsoft.com/office/powerpoint/2010/main" val="218812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182670064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668149"/>
          </a:xfrm>
          <a:prstGeom prst="rect">
            <a:avLst/>
          </a:prstGeom>
        </p:spPr>
        <p:txBody>
          <a:bodyPr wrap="square">
            <a:spAutoFit/>
          </a:bodyPr>
          <a:lstStyle/>
          <a:p>
            <a:pPr algn="ctr" eaLnBrk="1" hangingPunct="1">
              <a:lnSpc>
                <a:spcPct val="80000"/>
              </a:lnSpc>
            </a:pPr>
            <a:r>
              <a:rPr lang="es-ES" sz="3200" b="1" dirty="0"/>
              <a:t>Parte 4</a:t>
            </a:r>
          </a:p>
          <a:p>
            <a:pPr algn="ctr" eaLnBrk="1" hangingPunct="1">
              <a:lnSpc>
                <a:spcPct val="80000"/>
              </a:lnSpc>
            </a:pPr>
            <a:endParaRPr lang="es-ES" sz="3200" b="1" dirty="0">
              <a:ea typeface="ＭＳ Ｐゴシック" charset="0"/>
            </a:endParaRPr>
          </a:p>
          <a:p>
            <a:pPr algn="ctr" eaLnBrk="1" hangingPunct="1">
              <a:lnSpc>
                <a:spcPct val="80000"/>
              </a:lnSpc>
            </a:pPr>
            <a:r>
              <a:rPr lang="es-ES" sz="3200" b="1" dirty="0"/>
              <a:t>Resumen</a:t>
            </a:r>
          </a:p>
          <a:p>
            <a:pPr algn="ctr">
              <a:lnSpc>
                <a:spcPct val="80000"/>
              </a:lnSpc>
            </a:pPr>
            <a:endParaRPr lang="es-ES" sz="3200" b="1" dirty="0"/>
          </a:p>
        </p:txBody>
      </p:sp>
    </p:spTree>
    <p:extLst>
      <p:ext uri="{BB962C8B-B14F-4D97-AF65-F5344CB8AC3E}">
        <p14:creationId xmlns:p14="http://schemas.microsoft.com/office/powerpoint/2010/main" val="4167691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1274195"/>
          </a:xfrm>
          <a:prstGeom prst="rect">
            <a:avLst/>
          </a:prstGeom>
        </p:spPr>
        <p:txBody>
          <a:bodyPr wrap="square">
            <a:spAutoFit/>
          </a:bodyPr>
          <a:lstStyle/>
          <a:p>
            <a:pPr algn="ctr" eaLnBrk="1" hangingPunct="1">
              <a:lnSpc>
                <a:spcPct val="80000"/>
              </a:lnSpc>
            </a:pPr>
            <a:r>
              <a:rPr lang="es-ES" sz="3200" b="1" dirty="0"/>
              <a:t>Parte 1</a:t>
            </a:r>
          </a:p>
          <a:p>
            <a:pPr algn="ctr" eaLnBrk="1" hangingPunct="1">
              <a:lnSpc>
                <a:spcPct val="80000"/>
              </a:lnSpc>
            </a:pPr>
            <a:br/>
            <a:r>
              <a:rPr lang="es-ES" sz="3200" b="1" dirty="0"/>
              <a:t>Revisión de las definiciones clave </a:t>
            </a:r>
            <a:endParaRPr lang="es-ES" sz="3200" dirty="0"/>
          </a:p>
        </p:txBody>
      </p:sp>
    </p:spTree>
    <p:extLst>
      <p:ext uri="{BB962C8B-B14F-4D97-AF65-F5344CB8AC3E}">
        <p14:creationId xmlns:p14="http://schemas.microsoft.com/office/powerpoint/2010/main" val="27455300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Resumen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57547" cy="5238357"/>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Revisar las clasificaciones principales de los datos y la información en poder del sector privado</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las consideraciones clave a la hora de cooperar con los proveedores de servicios nacionales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Examinar los mecanismos de cooperación con los proveedores de servicios extranjeros para la obtención de datos, incluidos los tratados de asistencia jurídica mutua, las solicitudes de emergencia, las órdenes de presentación de información y la cooperación voluntaria. </a:t>
            </a:r>
          </a:p>
        </p:txBody>
      </p:sp>
      <p:sp>
        <p:nvSpPr>
          <p:cNvPr id="6" name="Rectangle 5">
            <a:extLst>
              <a:ext uri="{FF2B5EF4-FFF2-40B4-BE49-F238E27FC236}">
                <a16:creationId xmlns:a16="http://schemas.microsoft.com/office/drawing/2014/main" id="{3B867BBA-A7A7-F84C-B403-7348B8834D1F}"/>
              </a:ext>
            </a:extLst>
          </p:cNvPr>
          <p:cNvSpPr/>
          <p:nvPr/>
        </p:nvSpPr>
        <p:spPr>
          <a:xfrm>
            <a:off x="4868562" y="1165439"/>
            <a:ext cx="4153894" cy="3071610"/>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Examinar los mecanismos de cooperación con los proveedores de servicios extranjeros en cuanto a la eliminación de contenidos ilegales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Comprender las mejores prácticas para cooperar con los proveedores de servicios extranjeros </a:t>
            </a:r>
          </a:p>
        </p:txBody>
      </p:sp>
    </p:spTree>
    <p:extLst>
      <p:ext uri="{BB962C8B-B14F-4D97-AF65-F5344CB8AC3E}">
        <p14:creationId xmlns:p14="http://schemas.microsoft.com/office/powerpoint/2010/main" val="3732782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Proveedor de servicios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412201" y="1720146"/>
            <a:ext cx="4518735" cy="4524315"/>
          </a:xfrm>
          <a:prstGeom prst="rect">
            <a:avLst/>
          </a:prstGeom>
        </p:spPr>
        <p:txBody>
          <a:bodyPr wrap="square">
            <a:spAutoFit/>
          </a:bodyPr>
          <a:lstStyle/>
          <a:p>
            <a:pPr marL="342900" indent="-342900">
              <a:buFont typeface="Wingdings" pitchFamily="2" charset="2"/>
              <a:buChar char="Ø"/>
            </a:pPr>
            <a:r>
              <a:rPr lang="es-ES" dirty="0"/>
              <a:t>Sí:</a:t>
            </a:r>
          </a:p>
          <a:p>
            <a:pPr marL="800100" lvl="1" indent="-342900" algn="just">
              <a:buFont typeface="Wingdings" pitchFamily="2" charset="2"/>
              <a:buChar char="Ø"/>
            </a:pPr>
            <a:r>
              <a:rPr lang="es-ES" dirty="0"/>
              <a:t>servicios de comunicaciones o servicios relacionados con el procesamiento de datos (por ejemplo, hospedaje (hosting) como los que ponen copias de los contenidos de los sitios web en dispositivos de almacenamiento temporal (caching))</a:t>
            </a:r>
          </a:p>
          <a:p>
            <a:pPr marL="800100" lvl="1" indent="-342900">
              <a:buFont typeface="Wingdings" pitchFamily="2" charset="2"/>
              <a:buChar char="Ø"/>
            </a:pPr>
            <a:r>
              <a:rPr lang="es-ES" dirty="0"/>
              <a:t>entidades privadas y públicas</a:t>
            </a:r>
          </a:p>
          <a:p>
            <a:pPr marL="800100" lvl="1" indent="-342900">
              <a:buFont typeface="Wingdings" pitchFamily="2" charset="2"/>
              <a:buChar char="Ø"/>
            </a:pPr>
            <a:r>
              <a:rPr lang="es-ES" dirty="0"/>
              <a:t>servicios gratuitos o de pago</a:t>
            </a:r>
          </a:p>
          <a:p>
            <a:pPr marL="800100" lvl="1" indent="-342900">
              <a:buFont typeface="Wingdings" pitchFamily="2" charset="2"/>
              <a:buChar char="Ø"/>
            </a:pPr>
            <a:r>
              <a:rPr lang="es-ES" dirty="0"/>
              <a:t>suministro a grupo cerrado o público</a:t>
            </a:r>
          </a:p>
          <a:p>
            <a:pPr marL="342900" indent="-342900">
              <a:buFont typeface="Wingdings" pitchFamily="2" charset="2"/>
              <a:buChar char="Ø"/>
            </a:pPr>
            <a:endParaRPr lang="es-ES" dirty="0"/>
          </a:p>
          <a:p>
            <a:pPr marL="342900" indent="-342900">
              <a:buFont typeface="Wingdings" pitchFamily="2" charset="2"/>
              <a:buChar char="Ø"/>
            </a:pPr>
            <a:r>
              <a:rPr lang="es-ES" dirty="0"/>
              <a:t>No:</a:t>
            </a:r>
          </a:p>
          <a:p>
            <a:pPr marL="800100" lvl="1" indent="-342900">
              <a:buFont typeface="Wingdings" pitchFamily="2" charset="2"/>
              <a:buChar char="Ø"/>
            </a:pPr>
            <a:r>
              <a:rPr lang="es-ES" dirty="0"/>
              <a:t>proveedores de contenidos</a:t>
            </a:r>
          </a:p>
        </p:txBody>
      </p:sp>
      <p:sp>
        <p:nvSpPr>
          <p:cNvPr id="8" name="Rectangle 7">
            <a:extLst>
              <a:ext uri="{FF2B5EF4-FFF2-40B4-BE49-F238E27FC236}">
                <a16:creationId xmlns:a16="http://schemas.microsoft.com/office/drawing/2014/main" id="{687B7C23-9E4D-47A3-872A-857DE10440B9}"/>
              </a:ext>
            </a:extLst>
          </p:cNvPr>
          <p:cNvSpPr/>
          <p:nvPr/>
        </p:nvSpPr>
        <p:spPr>
          <a:xfrm>
            <a:off x="88522" y="1223320"/>
            <a:ext cx="4110616" cy="2862322"/>
          </a:xfrm>
          <a:prstGeom prst="rect">
            <a:avLst/>
          </a:prstGeom>
        </p:spPr>
        <p:txBody>
          <a:bodyPr wrap="square">
            <a:spAutoFit/>
          </a:bodyPr>
          <a:lstStyle/>
          <a:p>
            <a:pPr marL="342900" indent="-342900" algn="just">
              <a:buFont typeface="Wingdings" pitchFamily="2" charset="2"/>
              <a:buChar char="Ø"/>
            </a:pPr>
            <a:r>
              <a:rPr lang="es-ES" dirty="0"/>
              <a:t>por "</a:t>
            </a:r>
            <a:r>
              <a:rPr lang="es-ES" b="1" dirty="0"/>
              <a:t>proveedor de servicios</a:t>
            </a:r>
            <a:r>
              <a:rPr lang="es-ES" dirty="0"/>
              <a:t>" se entiende: </a:t>
            </a:r>
          </a:p>
          <a:p>
            <a:pPr algn="just"/>
            <a:r>
              <a:rPr lang="es-ES" dirty="0"/>
              <a:t>i toda entidad pública o privada que ofrezca a los usuarios de sus servicios la posibilidad de comunicar a través de un sistema informático, y </a:t>
            </a:r>
          </a:p>
          <a:p>
            <a:pPr algn="just"/>
            <a:r>
              <a:rPr lang="es-ES" dirty="0"/>
              <a:t>i cualquier otra entidad que procese o almacene datos informáticos para dicho servicio de comunicación o para los usuarios del mismo.</a:t>
            </a:r>
          </a:p>
        </p:txBody>
      </p:sp>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Datos relativos al tráfico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4801314"/>
          </a:xfrm>
          <a:prstGeom prst="rect">
            <a:avLst/>
          </a:prstGeom>
        </p:spPr>
        <p:txBody>
          <a:bodyPr wrap="square">
            <a:spAutoFit/>
          </a:bodyPr>
          <a:lstStyle/>
          <a:p>
            <a:pPr marL="342900" indent="-342900">
              <a:buFont typeface="Wingdings" pitchFamily="2" charset="2"/>
              <a:buChar char="Ø"/>
            </a:pPr>
            <a:r>
              <a:rPr lang="es-ES" dirty="0"/>
              <a:t>Sí:</a:t>
            </a:r>
          </a:p>
          <a:p>
            <a:pPr marL="800100" lvl="1" indent="-342900" algn="just">
              <a:buFont typeface="Wingdings" pitchFamily="2" charset="2"/>
              <a:buChar char="Ø"/>
            </a:pPr>
            <a:r>
              <a:rPr lang="es-ES" dirty="0"/>
              <a:t>categoría de datos informáticos</a:t>
            </a:r>
          </a:p>
          <a:p>
            <a:pPr marL="800100" lvl="1" indent="-342900" algn="just">
              <a:buFont typeface="Wingdings" pitchFamily="2" charset="2"/>
              <a:buChar char="Ø"/>
            </a:pPr>
            <a:r>
              <a:rPr lang="es-ES" dirty="0"/>
              <a:t>generado por un ordenador que formaba parte de una cadena de comunicación</a:t>
            </a:r>
          </a:p>
          <a:p>
            <a:pPr marL="800100" lvl="1" indent="-342900" algn="just">
              <a:buFont typeface="Wingdings" pitchFamily="2" charset="2"/>
              <a:buChar char="Ø"/>
            </a:pPr>
            <a:r>
              <a:rPr lang="es-ES" dirty="0"/>
              <a:t>En cuanto a la comunicación indica:</a:t>
            </a:r>
          </a:p>
          <a:p>
            <a:pPr marL="1257300" lvl="2" indent="-342900" algn="just">
              <a:buFont typeface="Wingdings" pitchFamily="2" charset="2"/>
              <a:buChar char="Ø"/>
            </a:pPr>
            <a:r>
              <a:rPr lang="es-ES" dirty="0"/>
              <a:t>origen </a:t>
            </a:r>
          </a:p>
          <a:p>
            <a:pPr marL="1257300" lvl="2" indent="-342900" algn="just">
              <a:buFont typeface="Wingdings" pitchFamily="2" charset="2"/>
              <a:buChar char="Ø"/>
            </a:pPr>
            <a:r>
              <a:rPr lang="es-ES" dirty="0"/>
              <a:t>destino</a:t>
            </a:r>
          </a:p>
          <a:p>
            <a:pPr marL="1257300" lvl="2" indent="-342900" algn="just">
              <a:buFont typeface="Wingdings" pitchFamily="2" charset="2"/>
              <a:buChar char="Ø"/>
            </a:pPr>
            <a:r>
              <a:rPr lang="es-ES" dirty="0"/>
              <a:t>ruta</a:t>
            </a:r>
          </a:p>
          <a:p>
            <a:pPr marL="1257300" lvl="2" indent="-342900" algn="just">
              <a:buFont typeface="Wingdings" pitchFamily="2" charset="2"/>
              <a:buChar char="Ø"/>
            </a:pPr>
            <a:r>
              <a:rPr lang="es-ES" dirty="0"/>
              <a:t>hora</a:t>
            </a:r>
          </a:p>
          <a:p>
            <a:pPr marL="1257300" lvl="2" indent="-342900" algn="just">
              <a:buFont typeface="Wingdings" pitchFamily="2" charset="2"/>
              <a:buChar char="Ø"/>
            </a:pPr>
            <a:r>
              <a:rPr lang="es-ES" dirty="0"/>
              <a:t>Fecha</a:t>
            </a:r>
          </a:p>
          <a:p>
            <a:pPr marL="1257300" lvl="2" indent="-342900" algn="just">
              <a:buFont typeface="Wingdings" pitchFamily="2" charset="2"/>
              <a:buChar char="Ø"/>
            </a:pPr>
            <a:r>
              <a:rPr lang="es-ES" dirty="0"/>
              <a:t>tamaño</a:t>
            </a:r>
          </a:p>
          <a:p>
            <a:pPr marL="1257300" lvl="2" indent="-342900" algn="just">
              <a:buFont typeface="Wingdings" pitchFamily="2" charset="2"/>
              <a:buChar char="Ø"/>
            </a:pPr>
            <a:r>
              <a:rPr lang="es-ES" dirty="0"/>
              <a:t>duración</a:t>
            </a:r>
          </a:p>
          <a:p>
            <a:pPr marL="1257300" lvl="2" indent="-342900" algn="just">
              <a:buFont typeface="Wingdings" pitchFamily="2" charset="2"/>
              <a:buChar char="Ø"/>
            </a:pPr>
            <a:r>
              <a:rPr lang="es-ES" dirty="0"/>
              <a:t>tipo de servicio subyacente</a:t>
            </a:r>
          </a:p>
          <a:p>
            <a:pPr marL="342900" indent="-342900">
              <a:buFont typeface="Wingdings" pitchFamily="2" charset="2"/>
              <a:buChar char="Ø"/>
            </a:pPr>
            <a:r>
              <a:rPr lang="es-ES" dirty="0"/>
              <a:t>No:</a:t>
            </a:r>
          </a:p>
          <a:p>
            <a:pPr marL="800100" lvl="1" indent="-342900">
              <a:buFont typeface="Wingdings" pitchFamily="2" charset="2"/>
              <a:buChar char="Ø"/>
            </a:pPr>
            <a:r>
              <a:rPr lang="es-ES" dirty="0"/>
              <a:t>contenido de la comunicación</a:t>
            </a:r>
          </a:p>
        </p:txBody>
      </p:sp>
      <p:sp>
        <p:nvSpPr>
          <p:cNvPr id="8" name="Rectangle 7">
            <a:extLst>
              <a:ext uri="{FF2B5EF4-FFF2-40B4-BE49-F238E27FC236}">
                <a16:creationId xmlns:a16="http://schemas.microsoft.com/office/drawing/2014/main" id="{687B7C23-9E4D-47A3-872A-857DE10440B9}"/>
              </a:ext>
            </a:extLst>
          </p:cNvPr>
          <p:cNvSpPr/>
          <p:nvPr/>
        </p:nvSpPr>
        <p:spPr>
          <a:xfrm>
            <a:off x="213064" y="1780284"/>
            <a:ext cx="3986074" cy="3416320"/>
          </a:xfrm>
          <a:prstGeom prst="rect">
            <a:avLst/>
          </a:prstGeom>
        </p:spPr>
        <p:txBody>
          <a:bodyPr wrap="square">
            <a:spAutoFit/>
          </a:bodyPr>
          <a:lstStyle/>
          <a:p>
            <a:pPr marL="342900" indent="-342900" algn="just">
              <a:buFont typeface="Wingdings" pitchFamily="2" charset="2"/>
              <a:buChar char="Ø"/>
            </a:pPr>
            <a:r>
              <a:rPr lang="es-ES" dirty="0"/>
              <a:t>por "</a:t>
            </a:r>
            <a:r>
              <a:rPr lang="es-ES" b="1" dirty="0"/>
              <a:t>datos relativos al tráfico</a:t>
            </a:r>
            <a:r>
              <a:rPr lang="es-ES" dirty="0"/>
              <a:t>" se entenderá todos los datos relativos a una comunicación realizada por medio de un sistema informático, generados por este último en tanto que elemento de la cadena de comunicación, y que indiquen el origen, el destino, la ruta, la hora, la fecha, el tamaño y la duración de la comunicación o el tipo de servicio subyacente.</a:t>
            </a:r>
          </a:p>
        </p:txBody>
      </p:sp>
    </p:spTree>
    <p:extLst>
      <p:ext uri="{BB962C8B-B14F-4D97-AF65-F5344CB8AC3E}">
        <p14:creationId xmlns:p14="http://schemas.microsoft.com/office/powerpoint/2010/main" val="777965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Datos relativos a los abonados </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4C52B17A-14C8-4A54-A0DE-FFB2521D3FE2}"/>
              </a:ext>
            </a:extLst>
          </p:cNvPr>
          <p:cNvSpPr/>
          <p:nvPr/>
        </p:nvSpPr>
        <p:spPr>
          <a:xfrm>
            <a:off x="4305670" y="952123"/>
            <a:ext cx="4625266" cy="4031873"/>
          </a:xfrm>
          <a:prstGeom prst="rect">
            <a:avLst/>
          </a:prstGeom>
        </p:spPr>
        <p:txBody>
          <a:bodyPr wrap="square">
            <a:spAutoFit/>
          </a:bodyPr>
          <a:lstStyle/>
          <a:p>
            <a:pPr marL="342900" indent="-342900">
              <a:buFont typeface="Wingdings" pitchFamily="2" charset="2"/>
              <a:buChar char="Ø"/>
            </a:pPr>
            <a:r>
              <a:rPr lang="es-ES" sz="1600" dirty="0"/>
              <a:t>Sí:</a:t>
            </a:r>
          </a:p>
          <a:p>
            <a:pPr marL="800100" lvl="1" indent="-342900" algn="just">
              <a:buFont typeface="Wingdings" pitchFamily="2" charset="2"/>
              <a:buChar char="Ø"/>
            </a:pPr>
            <a:r>
              <a:rPr lang="es-ES" sz="1600" dirty="0"/>
              <a:t>Formato de datos informáticos u otro formato</a:t>
            </a:r>
          </a:p>
          <a:p>
            <a:pPr marL="800100" lvl="1" indent="-342900" algn="just">
              <a:buFont typeface="Wingdings" pitchFamily="2" charset="2"/>
              <a:buChar char="Ø"/>
            </a:pPr>
            <a:r>
              <a:rPr lang="es-ES" sz="1600" dirty="0"/>
              <a:t>En poder del proveedor de servicios</a:t>
            </a:r>
          </a:p>
          <a:p>
            <a:pPr marL="800100" lvl="1" indent="-342900" algn="just">
              <a:buFont typeface="Wingdings" pitchFamily="2" charset="2"/>
              <a:buChar char="Ø"/>
            </a:pPr>
            <a:r>
              <a:rPr lang="es-ES" sz="1600" dirty="0"/>
              <a:t>Se relaciona con el abonado de los servicios, entre ellos:</a:t>
            </a:r>
          </a:p>
          <a:p>
            <a:pPr marL="1257300" lvl="2" indent="-342900" algn="just">
              <a:buFont typeface="Wingdings" pitchFamily="2" charset="2"/>
              <a:buChar char="Ø"/>
            </a:pPr>
            <a:r>
              <a:rPr lang="es-ES" sz="1600" dirty="0"/>
              <a:t>Clientes con acceso gratuito</a:t>
            </a:r>
          </a:p>
          <a:p>
            <a:pPr marL="1257300" lvl="2" indent="-342900" algn="just">
              <a:buFont typeface="Wingdings" pitchFamily="2" charset="2"/>
              <a:buChar char="Ø"/>
            </a:pPr>
            <a:r>
              <a:rPr lang="es-ES" sz="1600" dirty="0"/>
              <a:t>Clientes que pagan según el uso</a:t>
            </a:r>
          </a:p>
          <a:p>
            <a:pPr marL="1257300" lvl="2" indent="-342900" algn="just">
              <a:buFont typeface="Wingdings" pitchFamily="2" charset="2"/>
              <a:buChar char="Ø"/>
            </a:pPr>
            <a:r>
              <a:rPr lang="es-ES" sz="1600" dirty="0"/>
              <a:t>Clientes con suscripción de pago</a:t>
            </a:r>
          </a:p>
          <a:p>
            <a:pPr marL="1257300" lvl="2" indent="-342900" algn="just">
              <a:buFont typeface="Wingdings" pitchFamily="2" charset="2"/>
              <a:buChar char="Ø"/>
            </a:pPr>
            <a:r>
              <a:rPr lang="es-ES" sz="1600" dirty="0"/>
              <a:t>Personas con derecho a utilizar la cuenta de abonado</a:t>
            </a:r>
          </a:p>
          <a:p>
            <a:pPr marL="342900" indent="-342900">
              <a:buFont typeface="Wingdings" pitchFamily="2" charset="2"/>
              <a:buChar char="Ø"/>
            </a:pPr>
            <a:r>
              <a:rPr lang="es-ES" sz="1600" dirty="0"/>
              <a:t>No:</a:t>
            </a:r>
          </a:p>
          <a:p>
            <a:pPr marL="800100" lvl="1" indent="-342900">
              <a:buFont typeface="Wingdings" pitchFamily="2" charset="2"/>
              <a:buChar char="Ø"/>
            </a:pPr>
            <a:r>
              <a:rPr lang="es-ES" sz="1600" dirty="0"/>
              <a:t>contenido de las comunicaciones del abonado</a:t>
            </a:r>
          </a:p>
          <a:p>
            <a:pPr marL="800100" lvl="1" indent="-342900">
              <a:buFont typeface="Wingdings" pitchFamily="2" charset="2"/>
              <a:buChar char="Ø"/>
            </a:pPr>
            <a:r>
              <a:rPr lang="es-ES" sz="1600" dirty="0"/>
              <a:t>datos relativos al tráfico asociados a la cuenta del abonado </a:t>
            </a:r>
          </a:p>
        </p:txBody>
      </p:sp>
      <p:sp>
        <p:nvSpPr>
          <p:cNvPr id="8" name="Rectangle 7">
            <a:extLst>
              <a:ext uri="{FF2B5EF4-FFF2-40B4-BE49-F238E27FC236}">
                <a16:creationId xmlns:a16="http://schemas.microsoft.com/office/drawing/2014/main" id="{687B7C23-9E4D-47A3-872A-857DE10440B9}"/>
              </a:ext>
            </a:extLst>
          </p:cNvPr>
          <p:cNvSpPr/>
          <p:nvPr/>
        </p:nvSpPr>
        <p:spPr>
          <a:xfrm>
            <a:off x="138512" y="974628"/>
            <a:ext cx="3986074" cy="5586145"/>
          </a:xfrm>
          <a:prstGeom prst="rect">
            <a:avLst/>
          </a:prstGeom>
        </p:spPr>
        <p:txBody>
          <a:bodyPr wrap="square">
            <a:spAutoFit/>
          </a:bodyPr>
          <a:lstStyle/>
          <a:p>
            <a:pPr marL="342900" indent="-342900" algn="just">
              <a:buFont typeface="Wingdings" pitchFamily="2" charset="2"/>
              <a:buChar char="Ø"/>
            </a:pPr>
            <a:r>
              <a:rPr lang="es-ES" sz="1600" dirty="0"/>
              <a:t>por «</a:t>
            </a:r>
            <a:r>
              <a:rPr lang="es-ES" sz="1600" b="1" dirty="0"/>
              <a:t>datos relativos a los abonados</a:t>
            </a:r>
            <a:r>
              <a:rPr lang="es-ES" sz="1600" dirty="0"/>
              <a:t>» se entiende cualquier información, en forma de datos informáticos o de cualquier otro modo, que posea un proveedor de servicios y que se refiera a los abonados de sus servicios, diferentes de los datos relativos al tráfico o al contenido, y que permitan determinar:</a:t>
            </a:r>
          </a:p>
          <a:p>
            <a:pPr algn="just"/>
            <a:r>
              <a:rPr lang="es-ES" sz="1600" dirty="0"/>
              <a:t>a el tipo de servicio de comunicación utilizado, las disposiciones técnicas adoptadas y el período de servicio; </a:t>
            </a:r>
          </a:p>
          <a:p>
            <a:pPr algn="just"/>
            <a:r>
              <a:rPr lang="es-ES" sz="1600" dirty="0"/>
              <a:t>b la identidad, la dirección postal o geográfica, el número de teléfono y otros números de acceso, los datos de facturación y de pago del abonado, disponibles en función del acuerdo o convenio de servicio; </a:t>
            </a:r>
          </a:p>
          <a:p>
            <a:pPr algn="just"/>
            <a:r>
              <a:rPr lang="es-ES" sz="1600" dirty="0"/>
              <a:t>c) cualquier otra información sobre el lugar de la instalación de los equipos de comunicación, disponible sobre la base del acuerdo o convenio de servicio.</a:t>
            </a:r>
          </a:p>
        </p:txBody>
      </p:sp>
    </p:spTree>
    <p:extLst>
      <p:ext uri="{BB962C8B-B14F-4D97-AF65-F5344CB8AC3E}">
        <p14:creationId xmlns:p14="http://schemas.microsoft.com/office/powerpoint/2010/main" val="1419584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3718909264"/>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690963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448368467"/>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294292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12920</TotalTime>
  <Words>6062</Words>
  <Application>Microsoft Office PowerPoint</Application>
  <PresentationFormat>Presentación en pantalla (4:3)</PresentationFormat>
  <Paragraphs>572</Paragraphs>
  <Slides>41</Slides>
  <Notes>36</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41</vt:i4>
      </vt:variant>
    </vt:vector>
  </HeadingPairs>
  <TitlesOfParts>
    <vt:vector size="47" baseType="lpstr">
      <vt:lpstr>Arial</vt:lpstr>
      <vt:lpstr>Arial Narrow</vt:lpstr>
      <vt:lpstr>Calibri</vt:lpstr>
      <vt:lpstr>Segoe UI</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313</cp:revision>
  <dcterms:created xsi:type="dcterms:W3CDTF">2012-01-25T15:22:10Z</dcterms:created>
  <dcterms:modified xsi:type="dcterms:W3CDTF">2021-05-29T09:32:12Z</dcterms:modified>
</cp:coreProperties>
</file>