
<file path=[Content_Types].xml><?xml version="1.0" encoding="utf-8"?>
<Types xmlns="http://schemas.openxmlformats.org/package/2006/content-types">
  <Default Extension="glb" ContentType="model/gltf.binary"/>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6"/>
  </p:notesMasterIdLst>
  <p:sldIdLst>
    <p:sldId id="355" r:id="rId2"/>
    <p:sldId id="567" r:id="rId3"/>
    <p:sldId id="568" r:id="rId4"/>
    <p:sldId id="569" r:id="rId5"/>
    <p:sldId id="570" r:id="rId6"/>
    <p:sldId id="734" r:id="rId7"/>
    <p:sldId id="572" r:id="rId8"/>
    <p:sldId id="573" r:id="rId9"/>
    <p:sldId id="575" r:id="rId10"/>
    <p:sldId id="576" r:id="rId11"/>
    <p:sldId id="733" r:id="rId12"/>
    <p:sldId id="582" r:id="rId13"/>
    <p:sldId id="583" r:id="rId14"/>
    <p:sldId id="783" r:id="rId15"/>
    <p:sldId id="586" r:id="rId16"/>
    <p:sldId id="587" r:id="rId17"/>
    <p:sldId id="789" r:id="rId18"/>
    <p:sldId id="584" r:id="rId19"/>
    <p:sldId id="585" r:id="rId20"/>
    <p:sldId id="356" r:id="rId21"/>
    <p:sldId id="785" r:id="rId22"/>
    <p:sldId id="589" r:id="rId23"/>
    <p:sldId id="590" r:id="rId24"/>
    <p:sldId id="593" r:id="rId25"/>
    <p:sldId id="787" r:id="rId26"/>
    <p:sldId id="595" r:id="rId27"/>
    <p:sldId id="594" r:id="rId28"/>
    <p:sldId id="596" r:id="rId29"/>
    <p:sldId id="598" r:id="rId30"/>
    <p:sldId id="599" r:id="rId31"/>
    <p:sldId id="600" r:id="rId32"/>
    <p:sldId id="601" r:id="rId33"/>
    <p:sldId id="603" r:id="rId34"/>
    <p:sldId id="788" r:id="rId35"/>
    <p:sldId id="602" r:id="rId36"/>
    <p:sldId id="604" r:id="rId37"/>
    <p:sldId id="605" r:id="rId38"/>
    <p:sldId id="606" r:id="rId39"/>
    <p:sldId id="607" r:id="rId40"/>
    <p:sldId id="608" r:id="rId41"/>
    <p:sldId id="609" r:id="rId42"/>
    <p:sldId id="616" r:id="rId43"/>
    <p:sldId id="618" r:id="rId44"/>
    <p:sldId id="619" r:id="rId45"/>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009" autoAdjust="0"/>
    <p:restoredTop sz="78152" autoAdjust="0"/>
  </p:normalViewPr>
  <p:slideViewPr>
    <p:cSldViewPr snapToGrid="0" snapToObjects="1">
      <p:cViewPr>
        <p:scale>
          <a:sx n="75" d="100"/>
          <a:sy n="75" d="100"/>
        </p:scale>
        <p:origin x="1330" y="-230"/>
      </p:cViewPr>
      <p:guideLst>
        <p:guide orient="horz" pos="2160"/>
        <p:guide pos="2880"/>
      </p:guideLst>
    </p:cSldViewPr>
  </p:slideViewPr>
  <p:outlineViewPr>
    <p:cViewPr>
      <p:scale>
        <a:sx n="33" d="100"/>
        <a:sy n="33" d="100"/>
      </p:scale>
      <p:origin x="0" y="39756"/>
    </p:cViewPr>
  </p:outlin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r>
            <a:rPr lang="en-US" sz="2800" b="1" dirty="0"/>
            <a:t>EUROJUST es la agencia de la Unión Europea que se ocupa de:</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custT="1"/>
      <dgm:spPr/>
      <dgm:t>
        <a:bodyPr/>
        <a:lstStyle/>
        <a:p>
          <a:pPr algn="l"/>
          <a:r>
            <a:rPr lang="en-US" sz="2800" dirty="0"/>
            <a:t>a.) ¿la cooperación policial?</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323950B2-6BC2-AE4B-B5B8-B2437BA58494}">
      <dgm:prSet phldrT="[Text]" custT="1"/>
      <dgm:spPr/>
      <dgm:t>
        <a:bodyPr/>
        <a:lstStyle/>
        <a:p>
          <a:r>
            <a:rPr lang="en-US" sz="2800" dirty="0"/>
            <a:t>b.) ¿la cooperación gubernamental?</a:t>
          </a:r>
        </a:p>
      </dgm:t>
    </dgm:pt>
    <dgm:pt modelId="{7D9EC74E-4481-C849-9F84-FC81A57E126D}" type="parTrans" cxnId="{2E9FB024-7424-694A-AF48-3FAF0F12021E}">
      <dgm:prSet/>
      <dgm:spPr/>
      <dgm:t>
        <a:bodyPr/>
        <a:lstStyle/>
        <a:p>
          <a:endParaRPr lang="en-US"/>
        </a:p>
      </dgm:t>
    </dgm:pt>
    <dgm:pt modelId="{A9F617AB-9877-BB4B-828A-76F7E3E29AEF}" type="sibTrans" cxnId="{2E9FB024-7424-694A-AF48-3FAF0F12021E}">
      <dgm:prSet/>
      <dgm:spPr/>
      <dgm:t>
        <a:bodyPr/>
        <a:lstStyle/>
        <a:p>
          <a:endParaRPr lang="en-US"/>
        </a:p>
      </dgm:t>
    </dgm:pt>
    <dgm:pt modelId="{412DA8CB-B9E5-F44F-9FDD-EF35DF68306D}">
      <dgm:prSet phldrT="[Text]" custT="1"/>
      <dgm:spPr/>
      <dgm:t>
        <a:bodyPr/>
        <a:lstStyle/>
        <a:p>
          <a:r>
            <a:rPr lang="en-US" sz="2800" dirty="0"/>
            <a:t>c.) ¿la cooperación judicial?</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4" custScaleX="25307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4"/>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3"/>
      <dgm:spPr/>
    </dgm:pt>
    <dgm:pt modelId="{9C715A5E-13B0-3F4D-85BD-4FA3A97839C5}" type="pres">
      <dgm:prSet presAssocID="{7029F5E8-D056-AE49-BD66-3C193010DDE8}" presName="vertSpace2b" presStyleCnt="0"/>
      <dgm:spPr/>
    </dgm:pt>
    <dgm:pt modelId="{D06F8563-21D8-9742-9655-9B668CF235AD}" type="pres">
      <dgm:prSet presAssocID="{323950B2-6BC2-AE4B-B5B8-B2437BA58494}" presName="horz2" presStyleCnt="0"/>
      <dgm:spPr/>
    </dgm:pt>
    <dgm:pt modelId="{FC6B0E8A-D5C8-BF42-A0DB-5A2B5E61A3A8}" type="pres">
      <dgm:prSet presAssocID="{323950B2-6BC2-AE4B-B5B8-B2437BA58494}" presName="horzSpace2" presStyleCnt="0"/>
      <dgm:spPr/>
    </dgm:pt>
    <dgm:pt modelId="{D6847470-F054-2943-A634-F983FF0A0122}" type="pres">
      <dgm:prSet presAssocID="{323950B2-6BC2-AE4B-B5B8-B2437BA58494}" presName="tx2" presStyleLbl="revTx" presStyleIdx="2" presStyleCnt="4"/>
      <dgm:spPr/>
    </dgm:pt>
    <dgm:pt modelId="{93837557-E77B-4749-A0F8-1876E8CD33B9}" type="pres">
      <dgm:prSet presAssocID="{323950B2-6BC2-AE4B-B5B8-B2437BA58494}" presName="vert2" presStyleCnt="0"/>
      <dgm:spPr/>
    </dgm:pt>
    <dgm:pt modelId="{5B901F7D-EE59-304E-B86D-F0C8CC3A841B}" type="pres">
      <dgm:prSet presAssocID="{323950B2-6BC2-AE4B-B5B8-B2437BA58494}" presName="thinLine2b" presStyleLbl="callout" presStyleIdx="1" presStyleCnt="3"/>
      <dgm:spPr/>
    </dgm:pt>
    <dgm:pt modelId="{3A7A15FE-03D5-7B4E-BE07-5A9A9318E5F4}" type="pres">
      <dgm:prSet presAssocID="{323950B2-6BC2-AE4B-B5B8-B2437BA58494}"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3" presStyleCnt="4"/>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2" presStyleCnt="3"/>
      <dgm:spPr/>
    </dgm:pt>
    <dgm:pt modelId="{02B19E4E-8333-4B4F-AA1E-19B5E7CAD48B}" type="pres">
      <dgm:prSet presAssocID="{412DA8CB-B9E5-F44F-9FDD-EF35DF68306D}"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2E9FB024-7424-694A-AF48-3FAF0F12021E}" srcId="{8E61202A-36DD-0240-811A-270D9611A395}" destId="{323950B2-6BC2-AE4B-B5B8-B2437BA58494}" srcOrd="1" destOrd="0" parTransId="{7D9EC74E-4481-C849-9F84-FC81A57E126D}" sibTransId="{A9F617AB-9877-BB4B-828A-76F7E3E29AEF}"/>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84510C55-401A-B84B-B242-E565DB29F691}" type="presOf" srcId="{323950B2-6BC2-AE4B-B5B8-B2437BA58494}" destId="{D6847470-F054-2943-A634-F983FF0A0122}" srcOrd="0" destOrd="0" presId="urn:microsoft.com/office/officeart/2008/layout/LinedList"/>
    <dgm:cxn modelId="{AFD2487F-444F-4C44-A623-9AAFEB90AC49}" srcId="{8E61202A-36DD-0240-811A-270D9611A395}" destId="{412DA8CB-B9E5-F44F-9FDD-EF35DF68306D}" srcOrd="2" destOrd="0" parTransId="{7E8B7982-18DC-F246-BFD4-7B9D4C9DB2CA}" sibTransId="{960A4A2E-B23E-7544-9A93-1312898E2DC4}"/>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F510A3A4-236B-CB4D-A5E8-9023C3F0BE11}" type="presParOf" srcId="{71554259-89F3-DC41-AF38-A80F6823C6AB}" destId="{D06F8563-21D8-9742-9655-9B668CF235AD}" srcOrd="4" destOrd="0" presId="urn:microsoft.com/office/officeart/2008/layout/LinedList"/>
    <dgm:cxn modelId="{16DAFC8A-F1F5-1641-8707-1CE88017FB01}" type="presParOf" srcId="{D06F8563-21D8-9742-9655-9B668CF235AD}" destId="{FC6B0E8A-D5C8-BF42-A0DB-5A2B5E61A3A8}" srcOrd="0" destOrd="0" presId="urn:microsoft.com/office/officeart/2008/layout/LinedList"/>
    <dgm:cxn modelId="{8F33C239-57B9-B445-B38B-FF410079A24B}" type="presParOf" srcId="{D06F8563-21D8-9742-9655-9B668CF235AD}" destId="{D6847470-F054-2943-A634-F983FF0A0122}" srcOrd="1" destOrd="0" presId="urn:microsoft.com/office/officeart/2008/layout/LinedList"/>
    <dgm:cxn modelId="{23C27123-2EAB-2B43-9B0D-2A7AC6298857}" type="presParOf" srcId="{D06F8563-21D8-9742-9655-9B668CF235AD}" destId="{93837557-E77B-4749-A0F8-1876E8CD33B9}" srcOrd="2" destOrd="0" presId="urn:microsoft.com/office/officeart/2008/layout/LinedList"/>
    <dgm:cxn modelId="{D6C3D364-3FB9-8B43-90CA-317CC2DDC326}" type="presParOf" srcId="{71554259-89F3-DC41-AF38-A80F6823C6AB}" destId="{5B901F7D-EE59-304E-B86D-F0C8CC3A841B}" srcOrd="5" destOrd="0" presId="urn:microsoft.com/office/officeart/2008/layout/LinedList"/>
    <dgm:cxn modelId="{11E18F95-DF79-BE4F-8BB1-A35E7C4ED493}" type="presParOf" srcId="{71554259-89F3-DC41-AF38-A80F6823C6AB}" destId="{3A7A15FE-03D5-7B4E-BE07-5A9A9318E5F4}" srcOrd="6" destOrd="0" presId="urn:microsoft.com/office/officeart/2008/layout/LinedList"/>
    <dgm:cxn modelId="{C2E47F5A-39F7-DF43-BE84-E18F61610EDB}" type="presParOf" srcId="{71554259-89F3-DC41-AF38-A80F6823C6AB}" destId="{A4B3FD2E-63E5-E445-B87B-210177B3706B}" srcOrd="7"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8" destOrd="0" presId="urn:microsoft.com/office/officeart/2008/layout/LinedList"/>
    <dgm:cxn modelId="{36F882B9-374E-704C-A5A8-4D4EB195D1D4}" type="presParOf" srcId="{71554259-89F3-DC41-AF38-A80F6823C6AB}" destId="{02B19E4E-8333-4B4F-AA1E-19B5E7CAD48B}" srcOrd="9" destOrd="0" presId="urn:microsoft.com/office/officeart/2008/layout/Lin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r>
            <a:rPr lang="en-US" sz="2800" b="1" dirty="0"/>
            <a:t>El Tratado de Asistencia Jurídica Mutua se refiere a:</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custT="1"/>
      <dgm:spPr/>
      <dgm:t>
        <a:bodyPr/>
        <a:lstStyle/>
        <a:p>
          <a:pPr algn="l"/>
          <a:r>
            <a:rPr lang="en-US" sz="2800" dirty="0"/>
            <a:t>a.) ¿la cooperación oficial entre dos o más países?</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323950B2-6BC2-AE4B-B5B8-B2437BA58494}">
      <dgm:prSet phldrT="[Text]" custT="1"/>
      <dgm:spPr/>
      <dgm:t>
        <a:bodyPr/>
        <a:lstStyle/>
        <a:p>
          <a:r>
            <a:rPr lang="en-US" sz="2800" dirty="0"/>
            <a:t>b.) ¿la cooperación oficial entre dos o más empresas?</a:t>
          </a:r>
        </a:p>
      </dgm:t>
    </dgm:pt>
    <dgm:pt modelId="{7D9EC74E-4481-C849-9F84-FC81A57E126D}" type="parTrans" cxnId="{2E9FB024-7424-694A-AF48-3FAF0F12021E}">
      <dgm:prSet/>
      <dgm:spPr/>
      <dgm:t>
        <a:bodyPr/>
        <a:lstStyle/>
        <a:p>
          <a:endParaRPr lang="en-US"/>
        </a:p>
      </dgm:t>
    </dgm:pt>
    <dgm:pt modelId="{A9F617AB-9877-BB4B-828A-76F7E3E29AEF}" type="sibTrans" cxnId="{2E9FB024-7424-694A-AF48-3FAF0F12021E}">
      <dgm:prSet/>
      <dgm:spPr/>
      <dgm:t>
        <a:bodyPr/>
        <a:lstStyle/>
        <a:p>
          <a:endParaRPr lang="en-US"/>
        </a:p>
      </dgm:t>
    </dgm:pt>
    <dgm:pt modelId="{412DA8CB-B9E5-F44F-9FDD-EF35DF68306D}">
      <dgm:prSet phldrT="[Text]" custT="1"/>
      <dgm:spPr/>
      <dgm:t>
        <a:bodyPr/>
        <a:lstStyle/>
        <a:p>
          <a:r>
            <a:rPr lang="en-US" sz="2800" dirty="0"/>
            <a:t>c.) ¿la cooperación oficial entre dos o más autoridades?</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4" custScaleX="25307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4"/>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3"/>
      <dgm:spPr/>
    </dgm:pt>
    <dgm:pt modelId="{9C715A5E-13B0-3F4D-85BD-4FA3A97839C5}" type="pres">
      <dgm:prSet presAssocID="{7029F5E8-D056-AE49-BD66-3C193010DDE8}" presName="vertSpace2b" presStyleCnt="0"/>
      <dgm:spPr/>
    </dgm:pt>
    <dgm:pt modelId="{D06F8563-21D8-9742-9655-9B668CF235AD}" type="pres">
      <dgm:prSet presAssocID="{323950B2-6BC2-AE4B-B5B8-B2437BA58494}" presName="horz2" presStyleCnt="0"/>
      <dgm:spPr/>
    </dgm:pt>
    <dgm:pt modelId="{FC6B0E8A-D5C8-BF42-A0DB-5A2B5E61A3A8}" type="pres">
      <dgm:prSet presAssocID="{323950B2-6BC2-AE4B-B5B8-B2437BA58494}" presName="horzSpace2" presStyleCnt="0"/>
      <dgm:spPr/>
    </dgm:pt>
    <dgm:pt modelId="{D6847470-F054-2943-A634-F983FF0A0122}" type="pres">
      <dgm:prSet presAssocID="{323950B2-6BC2-AE4B-B5B8-B2437BA58494}" presName="tx2" presStyleLbl="revTx" presStyleIdx="2" presStyleCnt="4"/>
      <dgm:spPr/>
    </dgm:pt>
    <dgm:pt modelId="{93837557-E77B-4749-A0F8-1876E8CD33B9}" type="pres">
      <dgm:prSet presAssocID="{323950B2-6BC2-AE4B-B5B8-B2437BA58494}" presName="vert2" presStyleCnt="0"/>
      <dgm:spPr/>
    </dgm:pt>
    <dgm:pt modelId="{5B901F7D-EE59-304E-B86D-F0C8CC3A841B}" type="pres">
      <dgm:prSet presAssocID="{323950B2-6BC2-AE4B-B5B8-B2437BA58494}" presName="thinLine2b" presStyleLbl="callout" presStyleIdx="1" presStyleCnt="3"/>
      <dgm:spPr/>
    </dgm:pt>
    <dgm:pt modelId="{3A7A15FE-03D5-7B4E-BE07-5A9A9318E5F4}" type="pres">
      <dgm:prSet presAssocID="{323950B2-6BC2-AE4B-B5B8-B2437BA58494}"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3" presStyleCnt="4"/>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2" presStyleCnt="3"/>
      <dgm:spPr/>
    </dgm:pt>
    <dgm:pt modelId="{02B19E4E-8333-4B4F-AA1E-19B5E7CAD48B}" type="pres">
      <dgm:prSet presAssocID="{412DA8CB-B9E5-F44F-9FDD-EF35DF68306D}"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2E9FB024-7424-694A-AF48-3FAF0F12021E}" srcId="{8E61202A-36DD-0240-811A-270D9611A395}" destId="{323950B2-6BC2-AE4B-B5B8-B2437BA58494}" srcOrd="1" destOrd="0" parTransId="{7D9EC74E-4481-C849-9F84-FC81A57E126D}" sibTransId="{A9F617AB-9877-BB4B-828A-76F7E3E29AEF}"/>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84510C55-401A-B84B-B242-E565DB29F691}" type="presOf" srcId="{323950B2-6BC2-AE4B-B5B8-B2437BA58494}" destId="{D6847470-F054-2943-A634-F983FF0A0122}" srcOrd="0" destOrd="0" presId="urn:microsoft.com/office/officeart/2008/layout/LinedList"/>
    <dgm:cxn modelId="{AFD2487F-444F-4C44-A623-9AAFEB90AC49}" srcId="{8E61202A-36DD-0240-811A-270D9611A395}" destId="{412DA8CB-B9E5-F44F-9FDD-EF35DF68306D}" srcOrd="2" destOrd="0" parTransId="{7E8B7982-18DC-F246-BFD4-7B9D4C9DB2CA}" sibTransId="{960A4A2E-B23E-7544-9A93-1312898E2DC4}"/>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F510A3A4-236B-CB4D-A5E8-9023C3F0BE11}" type="presParOf" srcId="{71554259-89F3-DC41-AF38-A80F6823C6AB}" destId="{D06F8563-21D8-9742-9655-9B668CF235AD}" srcOrd="4" destOrd="0" presId="urn:microsoft.com/office/officeart/2008/layout/LinedList"/>
    <dgm:cxn modelId="{16DAFC8A-F1F5-1641-8707-1CE88017FB01}" type="presParOf" srcId="{D06F8563-21D8-9742-9655-9B668CF235AD}" destId="{FC6B0E8A-D5C8-BF42-A0DB-5A2B5E61A3A8}" srcOrd="0" destOrd="0" presId="urn:microsoft.com/office/officeart/2008/layout/LinedList"/>
    <dgm:cxn modelId="{8F33C239-57B9-B445-B38B-FF410079A24B}" type="presParOf" srcId="{D06F8563-21D8-9742-9655-9B668CF235AD}" destId="{D6847470-F054-2943-A634-F983FF0A0122}" srcOrd="1" destOrd="0" presId="urn:microsoft.com/office/officeart/2008/layout/LinedList"/>
    <dgm:cxn modelId="{23C27123-2EAB-2B43-9B0D-2A7AC6298857}" type="presParOf" srcId="{D06F8563-21D8-9742-9655-9B668CF235AD}" destId="{93837557-E77B-4749-A0F8-1876E8CD33B9}" srcOrd="2" destOrd="0" presId="urn:microsoft.com/office/officeart/2008/layout/LinedList"/>
    <dgm:cxn modelId="{D6C3D364-3FB9-8B43-90CA-317CC2DDC326}" type="presParOf" srcId="{71554259-89F3-DC41-AF38-A80F6823C6AB}" destId="{5B901F7D-EE59-304E-B86D-F0C8CC3A841B}" srcOrd="5" destOrd="0" presId="urn:microsoft.com/office/officeart/2008/layout/LinedList"/>
    <dgm:cxn modelId="{11E18F95-DF79-BE4F-8BB1-A35E7C4ED493}" type="presParOf" srcId="{71554259-89F3-DC41-AF38-A80F6823C6AB}" destId="{3A7A15FE-03D5-7B4E-BE07-5A9A9318E5F4}" srcOrd="6" destOrd="0" presId="urn:microsoft.com/office/officeart/2008/layout/LinedList"/>
    <dgm:cxn modelId="{C2E47F5A-39F7-DF43-BE84-E18F61610EDB}" type="presParOf" srcId="{71554259-89F3-DC41-AF38-A80F6823C6AB}" destId="{A4B3FD2E-63E5-E445-B87B-210177B3706B}" srcOrd="7"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8" destOrd="0" presId="urn:microsoft.com/office/officeart/2008/layout/LinedList"/>
    <dgm:cxn modelId="{36F882B9-374E-704C-A5A8-4D4EB195D1D4}" type="presParOf" srcId="{71554259-89F3-DC41-AF38-A80F6823C6AB}" destId="{02B19E4E-8333-4B4F-AA1E-19B5E7CAD48B}" srcOrd="9" destOrd="0" presId="urn:microsoft.com/office/officeart/2008/layout/Lin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ABE02A0-4CF3-4C26-B9F6-82AE9806417F}" type="doc">
      <dgm:prSet loTypeId="urn:microsoft.com/office/officeart/2005/8/layout/vList6" loCatId="list" qsTypeId="urn:microsoft.com/office/officeart/2005/8/quickstyle/simple4" qsCatId="simple" csTypeId="urn:microsoft.com/office/officeart/2005/8/colors/accent1_2" csCatId="accent1" phldr="1"/>
      <dgm:spPr/>
      <dgm:t>
        <a:bodyPr/>
        <a:lstStyle/>
        <a:p>
          <a:endParaRPr lang="en-GB"/>
        </a:p>
      </dgm:t>
    </dgm:pt>
    <dgm:pt modelId="{F9C77FAB-25E4-4E1D-AB61-0E69669909DA}">
      <dgm:prSet phldrT="[Text]"/>
      <dgm:spPr/>
      <dgm:t>
        <a:bodyPr/>
        <a:lstStyle/>
        <a:p>
          <a:r>
            <a:rPr lang="en-US" b="1" dirty="0"/>
            <a:t>Delitos contra la confidencialidad, integridad y disponibilidad de los datos y sistemas informáticos</a:t>
          </a:r>
          <a:endParaRPr lang="es-ES" b="1" dirty="0"/>
        </a:p>
      </dgm:t>
    </dgm:pt>
    <dgm:pt modelId="{D5E50CB4-5E0A-4A49-894B-0F63B5AA6D42}" type="parTrans" cxnId="{C54EF6AC-17FE-4EA5-BCB0-6161B79B0801}">
      <dgm:prSet/>
      <dgm:spPr/>
      <dgm:t>
        <a:bodyPr/>
        <a:lstStyle/>
        <a:p>
          <a:endParaRPr lang="en-GB"/>
        </a:p>
      </dgm:t>
    </dgm:pt>
    <dgm:pt modelId="{F02CCE0E-8EA2-4060-A48F-38FB3AAEE0FC}" type="sibTrans" cxnId="{C54EF6AC-17FE-4EA5-BCB0-6161B79B0801}">
      <dgm:prSet/>
      <dgm:spPr/>
      <dgm:t>
        <a:bodyPr/>
        <a:lstStyle/>
        <a:p>
          <a:endParaRPr lang="en-GB"/>
        </a:p>
      </dgm:t>
    </dgm:pt>
    <dgm:pt modelId="{A4144D8A-77CD-4EA4-981C-2ED56E2256DC}">
      <dgm:prSet phldrT="[Text]" custT="1"/>
      <dgm:spPr/>
      <dgm:t>
        <a:bodyPr/>
        <a:lstStyle/>
        <a:p>
          <a:pPr>
            <a:buFont typeface="Arial" panose="020B0604020202020204" pitchFamily="34" charset="0"/>
            <a:buChar char="•"/>
          </a:pPr>
          <a:r>
            <a:rPr lang="en-US" sz="1600" b="1" dirty="0"/>
            <a:t>Acceso ilícito		</a:t>
          </a:r>
          <a:r>
            <a:rPr lang="en-US" sz="1600" b="1" dirty="0">
              <a:sym typeface="Wingdings" panose="05000000000000000000" pitchFamily="2" charset="2"/>
            </a:rPr>
            <a:t></a:t>
          </a:r>
          <a:r>
            <a:rPr lang="en-US" sz="1600" b="1" dirty="0"/>
            <a:t>  Ataques a la integridad del sistema</a:t>
          </a:r>
          <a:endParaRPr lang="es-ES" sz="1600" b="1" dirty="0"/>
        </a:p>
      </dgm:t>
    </dgm:pt>
    <dgm:pt modelId="{C7B4CECE-B2A8-47DF-A40C-ACD6D9DF85FB}" type="parTrans" cxnId="{25E64750-4766-4975-ACD6-0652CC78C47A}">
      <dgm:prSet/>
      <dgm:spPr/>
      <dgm:t>
        <a:bodyPr/>
        <a:lstStyle/>
        <a:p>
          <a:endParaRPr lang="en-GB"/>
        </a:p>
      </dgm:t>
    </dgm:pt>
    <dgm:pt modelId="{F18188F8-B489-4981-961A-D54B7E5787C3}" type="sibTrans" cxnId="{25E64750-4766-4975-ACD6-0652CC78C47A}">
      <dgm:prSet/>
      <dgm:spPr/>
      <dgm:t>
        <a:bodyPr/>
        <a:lstStyle/>
        <a:p>
          <a:endParaRPr lang="en-GB"/>
        </a:p>
      </dgm:t>
    </dgm:pt>
    <dgm:pt modelId="{E585A2F1-B6D5-484E-AFBF-4B535BEBABA7}">
      <dgm:prSet phldrT="[Text]" custT="1"/>
      <dgm:spPr/>
      <dgm:t>
        <a:bodyPr/>
        <a:lstStyle/>
        <a:p>
          <a:r>
            <a:rPr lang="en-US" sz="1600" b="1" dirty="0"/>
            <a:t>Ataques a la integridad de los datos</a:t>
          </a:r>
          <a:endParaRPr lang="es-ES" sz="1600" b="1" dirty="0"/>
        </a:p>
      </dgm:t>
    </dgm:pt>
    <dgm:pt modelId="{4B4DF0A7-D06A-4711-BBB1-4034E1387C0F}" type="parTrans" cxnId="{3D99C065-7BB3-41D8-8412-C3613F3DD654}">
      <dgm:prSet/>
      <dgm:spPr/>
      <dgm:t>
        <a:bodyPr/>
        <a:lstStyle/>
        <a:p>
          <a:endParaRPr lang="en-GB"/>
        </a:p>
      </dgm:t>
    </dgm:pt>
    <dgm:pt modelId="{F901F0D1-DA05-47F8-9877-D15C54E93FF4}" type="sibTrans" cxnId="{3D99C065-7BB3-41D8-8412-C3613F3DD654}">
      <dgm:prSet/>
      <dgm:spPr/>
      <dgm:t>
        <a:bodyPr/>
        <a:lstStyle/>
        <a:p>
          <a:endParaRPr lang="en-GB"/>
        </a:p>
      </dgm:t>
    </dgm:pt>
    <dgm:pt modelId="{A9F8D38A-C513-4B92-ABBF-CA14331AB504}">
      <dgm:prSet phldrT="[Text]"/>
      <dgm:spPr/>
      <dgm:t>
        <a:bodyPr/>
        <a:lstStyle/>
        <a:p>
          <a:r>
            <a:rPr lang="en-US" b="1" dirty="0"/>
            <a:t>Delitos informáticos</a:t>
          </a:r>
          <a:endParaRPr lang="es-ES" b="1" dirty="0"/>
        </a:p>
      </dgm:t>
    </dgm:pt>
    <dgm:pt modelId="{AC606F3D-9118-4297-A59E-9CE19B16F5B2}" type="parTrans" cxnId="{B4081580-251C-4481-B726-3A1C02FB77F0}">
      <dgm:prSet/>
      <dgm:spPr/>
      <dgm:t>
        <a:bodyPr/>
        <a:lstStyle/>
        <a:p>
          <a:endParaRPr lang="en-GB"/>
        </a:p>
      </dgm:t>
    </dgm:pt>
    <dgm:pt modelId="{841A8C7A-0765-457F-B723-41F68FFE8BEC}" type="sibTrans" cxnId="{B4081580-251C-4481-B726-3A1C02FB77F0}">
      <dgm:prSet/>
      <dgm:spPr/>
      <dgm:t>
        <a:bodyPr/>
        <a:lstStyle/>
        <a:p>
          <a:endParaRPr lang="en-GB"/>
        </a:p>
      </dgm:t>
    </dgm:pt>
    <dgm:pt modelId="{0A56D3AE-1A8C-4C6E-9D3E-130BEBB3528C}">
      <dgm:prSet phldrT="[Text]" custT="1"/>
      <dgm:spPr/>
      <dgm:t>
        <a:bodyPr/>
        <a:lstStyle/>
        <a:p>
          <a:r>
            <a:rPr lang="en-US" sz="1600" b="1" dirty="0"/>
            <a:t>Falsificación informática</a:t>
          </a:r>
          <a:endParaRPr lang="es-ES" sz="1600" b="1" dirty="0"/>
        </a:p>
      </dgm:t>
    </dgm:pt>
    <dgm:pt modelId="{66239F06-69A8-4E2C-BCF5-262D12EB2603}" type="parTrans" cxnId="{FB1C794B-4789-404B-8F55-C9CE800F5F81}">
      <dgm:prSet/>
      <dgm:spPr/>
      <dgm:t>
        <a:bodyPr/>
        <a:lstStyle/>
        <a:p>
          <a:endParaRPr lang="en-GB"/>
        </a:p>
      </dgm:t>
    </dgm:pt>
    <dgm:pt modelId="{999B0966-F4C7-4158-BEFA-1993E95BAD6D}" type="sibTrans" cxnId="{FB1C794B-4789-404B-8F55-C9CE800F5F81}">
      <dgm:prSet/>
      <dgm:spPr/>
      <dgm:t>
        <a:bodyPr/>
        <a:lstStyle/>
        <a:p>
          <a:endParaRPr lang="en-GB"/>
        </a:p>
      </dgm:t>
    </dgm:pt>
    <dgm:pt modelId="{22285006-6A3D-4B16-9A0C-D111454F5E20}">
      <dgm:prSet phldrT="[Text]"/>
      <dgm:spPr/>
      <dgm:t>
        <a:bodyPr/>
        <a:lstStyle/>
        <a:p>
          <a:r>
            <a:rPr lang="en-US" b="1" dirty="0"/>
            <a:t>Delitos relacionados con el contenido</a:t>
          </a:r>
          <a:endParaRPr lang="es-ES" b="1" dirty="0"/>
        </a:p>
      </dgm:t>
    </dgm:pt>
    <dgm:pt modelId="{58F51DAD-7A31-48B1-B4D2-F05C8BD2F281}" type="parTrans" cxnId="{7A2B4F62-EA0E-4FA4-8B03-9ED74B99D590}">
      <dgm:prSet/>
      <dgm:spPr/>
      <dgm:t>
        <a:bodyPr/>
        <a:lstStyle/>
        <a:p>
          <a:endParaRPr lang="en-GB"/>
        </a:p>
      </dgm:t>
    </dgm:pt>
    <dgm:pt modelId="{82493600-E2DF-4757-B436-42F49620D9DE}" type="sibTrans" cxnId="{7A2B4F62-EA0E-4FA4-8B03-9ED74B99D590}">
      <dgm:prSet/>
      <dgm:spPr/>
      <dgm:t>
        <a:bodyPr/>
        <a:lstStyle/>
        <a:p>
          <a:endParaRPr lang="en-GB"/>
        </a:p>
      </dgm:t>
    </dgm:pt>
    <dgm:pt modelId="{502A4BD0-7B16-43CC-9ADE-2F9BA3542F0E}">
      <dgm:prSet phldrT="[Text]"/>
      <dgm:spPr/>
      <dgm:t>
        <a:bodyPr/>
        <a:lstStyle/>
        <a:p>
          <a:r>
            <a:rPr lang="en-US" b="1" dirty="0"/>
            <a:t>Delitos relacionados con infracciones de DPI</a:t>
          </a:r>
          <a:endParaRPr lang="es-ES" b="1" dirty="0"/>
        </a:p>
      </dgm:t>
    </dgm:pt>
    <dgm:pt modelId="{D25807FA-CFB1-4F3A-939A-498706359930}" type="parTrans" cxnId="{FF55A112-9057-437B-9C7B-E9B542BBB089}">
      <dgm:prSet/>
      <dgm:spPr/>
      <dgm:t>
        <a:bodyPr/>
        <a:lstStyle/>
        <a:p>
          <a:endParaRPr lang="en-GB"/>
        </a:p>
      </dgm:t>
    </dgm:pt>
    <dgm:pt modelId="{D7379E6C-4643-4253-A211-6029336DBCFD}" type="sibTrans" cxnId="{FF55A112-9057-437B-9C7B-E9B542BBB089}">
      <dgm:prSet/>
      <dgm:spPr/>
      <dgm:t>
        <a:bodyPr/>
        <a:lstStyle/>
        <a:p>
          <a:endParaRPr lang="en-GB"/>
        </a:p>
      </dgm:t>
    </dgm:pt>
    <dgm:pt modelId="{F86FC095-730B-4ECD-A5C6-612983F8ACBE}">
      <dgm:prSet phldrT="[Text]" custT="1"/>
      <dgm:spPr/>
      <dgm:t>
        <a:bodyPr/>
        <a:lstStyle/>
        <a:p>
          <a:r>
            <a:rPr lang="en-US" sz="1600" b="1" dirty="0"/>
            <a:t>Interceptación ilícita	</a:t>
          </a:r>
          <a:r>
            <a:rPr lang="en-US" sz="1600" b="1" dirty="0">
              <a:sym typeface="Wingdings" panose="05000000000000000000" pitchFamily="2" charset="2"/>
            </a:rPr>
            <a:t></a:t>
          </a:r>
          <a:r>
            <a:rPr lang="en-US" sz="1600" b="1" dirty="0"/>
            <a:t>  Abuso de los dispositivos</a:t>
          </a:r>
          <a:endParaRPr lang="es-ES" sz="1600" b="1" dirty="0"/>
        </a:p>
      </dgm:t>
    </dgm:pt>
    <dgm:pt modelId="{7DF2DEC9-A1B3-4CBD-AFEF-0484ABF6A1D6}" type="parTrans" cxnId="{B55EF17D-B714-4A9E-A1FF-37026006CC2C}">
      <dgm:prSet/>
      <dgm:spPr/>
      <dgm:t>
        <a:bodyPr/>
        <a:lstStyle/>
        <a:p>
          <a:endParaRPr lang="en-GB"/>
        </a:p>
      </dgm:t>
    </dgm:pt>
    <dgm:pt modelId="{EA671ED0-16F2-4E58-9A81-81B6F24F24BB}" type="sibTrans" cxnId="{B55EF17D-B714-4A9E-A1FF-37026006CC2C}">
      <dgm:prSet/>
      <dgm:spPr/>
      <dgm:t>
        <a:bodyPr/>
        <a:lstStyle/>
        <a:p>
          <a:endParaRPr lang="en-GB"/>
        </a:p>
      </dgm:t>
    </dgm:pt>
    <dgm:pt modelId="{05C4D300-DFD1-4FAF-BC10-24C1950BB5CB}">
      <dgm:prSet phldrT="[Text]" custT="1"/>
      <dgm:spPr/>
      <dgm:t>
        <a:bodyPr/>
        <a:lstStyle/>
        <a:p>
          <a:r>
            <a:rPr lang="en-US" sz="1600" b="1" dirty="0"/>
            <a:t>Fraude informático</a:t>
          </a:r>
          <a:endParaRPr lang="es-ES" sz="1600" b="1" dirty="0"/>
        </a:p>
      </dgm:t>
    </dgm:pt>
    <dgm:pt modelId="{E8D22DAA-9FD0-439F-BB5E-6195E5BA2EC7}" type="parTrans" cxnId="{7472C19C-C115-435B-96D5-75A97BFAE21F}">
      <dgm:prSet/>
      <dgm:spPr/>
      <dgm:t>
        <a:bodyPr/>
        <a:lstStyle/>
        <a:p>
          <a:endParaRPr lang="en-GB"/>
        </a:p>
      </dgm:t>
    </dgm:pt>
    <dgm:pt modelId="{A2F39ECF-70C7-49EA-B36C-97D041CE864B}" type="sibTrans" cxnId="{7472C19C-C115-435B-96D5-75A97BFAE21F}">
      <dgm:prSet/>
      <dgm:spPr/>
      <dgm:t>
        <a:bodyPr/>
        <a:lstStyle/>
        <a:p>
          <a:endParaRPr lang="en-GB"/>
        </a:p>
      </dgm:t>
    </dgm:pt>
    <dgm:pt modelId="{2E0A47CD-EFB0-46DF-B7B6-CDEF70175153}">
      <dgm:prSet phldrT="[Text]" custT="1"/>
      <dgm:spPr/>
      <dgm:t>
        <a:bodyPr/>
        <a:lstStyle/>
        <a:p>
          <a:r>
            <a:rPr lang="en-US" sz="1600" b="1" dirty="0"/>
            <a:t>Delitos relacionados con la pornografía infantil</a:t>
          </a:r>
          <a:endParaRPr lang="es-ES" sz="1600" b="1" dirty="0"/>
        </a:p>
      </dgm:t>
    </dgm:pt>
    <dgm:pt modelId="{AA5746C5-0C79-48DD-9A91-F22FD52F4B68}" type="parTrans" cxnId="{0FC61660-A8BF-4D8C-9344-9D94339FB82F}">
      <dgm:prSet/>
      <dgm:spPr/>
      <dgm:t>
        <a:bodyPr/>
        <a:lstStyle/>
        <a:p>
          <a:endParaRPr lang="en-GB"/>
        </a:p>
      </dgm:t>
    </dgm:pt>
    <dgm:pt modelId="{8DCC39E6-8595-46EA-A2ED-863A8BE87FAE}" type="sibTrans" cxnId="{0FC61660-A8BF-4D8C-9344-9D94339FB82F}">
      <dgm:prSet/>
      <dgm:spPr/>
      <dgm:t>
        <a:bodyPr/>
        <a:lstStyle/>
        <a:p>
          <a:endParaRPr lang="en-GB"/>
        </a:p>
      </dgm:t>
    </dgm:pt>
    <dgm:pt modelId="{3414EAA5-752F-49BA-88E5-DE1878A5799B}">
      <dgm:prSet phldrT="[Text]" custT="1"/>
      <dgm:spPr/>
      <dgm:t>
        <a:bodyPr/>
        <a:lstStyle/>
        <a:p>
          <a:r>
            <a:rPr lang="en-US" sz="1600" b="1" dirty="0"/>
            <a:t>Delitos relacionados con infracciones de la propiedad intelectual y de los derechos afines</a:t>
          </a:r>
          <a:endParaRPr lang="es-ES" sz="1600" b="1" dirty="0"/>
        </a:p>
      </dgm:t>
    </dgm:pt>
    <dgm:pt modelId="{B276B595-0663-4F67-BDEF-A1FB4FA4BAC9}" type="parTrans" cxnId="{BCDD8D93-8D41-4734-ACD0-66F452C315A5}">
      <dgm:prSet/>
      <dgm:spPr/>
      <dgm:t>
        <a:bodyPr/>
        <a:lstStyle/>
        <a:p>
          <a:endParaRPr lang="en-GB"/>
        </a:p>
      </dgm:t>
    </dgm:pt>
    <dgm:pt modelId="{269CAB27-4CF0-4C26-838C-987243DF3D45}" type="sibTrans" cxnId="{BCDD8D93-8D41-4734-ACD0-66F452C315A5}">
      <dgm:prSet/>
      <dgm:spPr/>
      <dgm:t>
        <a:bodyPr/>
        <a:lstStyle/>
        <a:p>
          <a:endParaRPr lang="en-GB"/>
        </a:p>
      </dgm:t>
    </dgm:pt>
    <dgm:pt modelId="{2B19552F-D8A0-4AF1-AEEC-D8BAB55B7393}" type="pres">
      <dgm:prSet presAssocID="{EABE02A0-4CF3-4C26-B9F6-82AE9806417F}" presName="Name0" presStyleCnt="0">
        <dgm:presLayoutVars>
          <dgm:dir/>
          <dgm:animLvl val="lvl"/>
          <dgm:resizeHandles/>
        </dgm:presLayoutVars>
      </dgm:prSet>
      <dgm:spPr/>
    </dgm:pt>
    <dgm:pt modelId="{DCD68F17-AAD0-44D3-B7FE-AFA48D801CFE}" type="pres">
      <dgm:prSet presAssocID="{F9C77FAB-25E4-4E1D-AB61-0E69669909DA}" presName="linNode" presStyleCnt="0"/>
      <dgm:spPr/>
    </dgm:pt>
    <dgm:pt modelId="{88C05487-1C3F-40F2-9846-2554FBBE3EEE}" type="pres">
      <dgm:prSet presAssocID="{F9C77FAB-25E4-4E1D-AB61-0E69669909DA}" presName="parentShp" presStyleLbl="node1" presStyleIdx="0" presStyleCnt="4">
        <dgm:presLayoutVars>
          <dgm:bulletEnabled val="1"/>
        </dgm:presLayoutVars>
      </dgm:prSet>
      <dgm:spPr/>
    </dgm:pt>
    <dgm:pt modelId="{BFCC0140-B3F3-4020-894B-DB2AD770F712}" type="pres">
      <dgm:prSet presAssocID="{F9C77FAB-25E4-4E1D-AB61-0E69669909DA}" presName="childShp" presStyleLbl="bgAccFollowNode1" presStyleIdx="0" presStyleCnt="4">
        <dgm:presLayoutVars>
          <dgm:bulletEnabled val="1"/>
        </dgm:presLayoutVars>
      </dgm:prSet>
      <dgm:spPr/>
    </dgm:pt>
    <dgm:pt modelId="{5576A5E8-35C1-4138-BB23-A625E7CB55AF}" type="pres">
      <dgm:prSet presAssocID="{F02CCE0E-8EA2-4060-A48F-38FB3AAEE0FC}" presName="spacing" presStyleCnt="0"/>
      <dgm:spPr/>
    </dgm:pt>
    <dgm:pt modelId="{D193F779-4378-4C25-9F25-E4A05D366AA7}" type="pres">
      <dgm:prSet presAssocID="{A9F8D38A-C513-4B92-ABBF-CA14331AB504}" presName="linNode" presStyleCnt="0"/>
      <dgm:spPr/>
    </dgm:pt>
    <dgm:pt modelId="{F141AC06-7175-48AD-BE0E-58CE68496FC9}" type="pres">
      <dgm:prSet presAssocID="{A9F8D38A-C513-4B92-ABBF-CA14331AB504}" presName="parentShp" presStyleLbl="node1" presStyleIdx="1" presStyleCnt="4">
        <dgm:presLayoutVars>
          <dgm:bulletEnabled val="1"/>
        </dgm:presLayoutVars>
      </dgm:prSet>
      <dgm:spPr/>
    </dgm:pt>
    <dgm:pt modelId="{A3DA15CC-0DF5-422B-A291-1EFD43FF0C31}" type="pres">
      <dgm:prSet presAssocID="{A9F8D38A-C513-4B92-ABBF-CA14331AB504}" presName="childShp" presStyleLbl="bgAccFollowNode1" presStyleIdx="1" presStyleCnt="4">
        <dgm:presLayoutVars>
          <dgm:bulletEnabled val="1"/>
        </dgm:presLayoutVars>
      </dgm:prSet>
      <dgm:spPr/>
    </dgm:pt>
    <dgm:pt modelId="{CB98E91D-B15C-478F-BEEE-5EC0BFADAA4F}" type="pres">
      <dgm:prSet presAssocID="{841A8C7A-0765-457F-B723-41F68FFE8BEC}" presName="spacing" presStyleCnt="0"/>
      <dgm:spPr/>
    </dgm:pt>
    <dgm:pt modelId="{9A4FA5B0-9A24-4126-A81F-74BB8E0BEAC3}" type="pres">
      <dgm:prSet presAssocID="{22285006-6A3D-4B16-9A0C-D111454F5E20}" presName="linNode" presStyleCnt="0"/>
      <dgm:spPr/>
    </dgm:pt>
    <dgm:pt modelId="{3FD68D6D-45DB-46B2-B9C2-0B43EA7FE037}" type="pres">
      <dgm:prSet presAssocID="{22285006-6A3D-4B16-9A0C-D111454F5E20}" presName="parentShp" presStyleLbl="node1" presStyleIdx="2" presStyleCnt="4">
        <dgm:presLayoutVars>
          <dgm:bulletEnabled val="1"/>
        </dgm:presLayoutVars>
      </dgm:prSet>
      <dgm:spPr/>
    </dgm:pt>
    <dgm:pt modelId="{1E91C5ED-10CE-4D62-8591-FCFAF4BE518C}" type="pres">
      <dgm:prSet presAssocID="{22285006-6A3D-4B16-9A0C-D111454F5E20}" presName="childShp" presStyleLbl="bgAccFollowNode1" presStyleIdx="2" presStyleCnt="4">
        <dgm:presLayoutVars>
          <dgm:bulletEnabled val="1"/>
        </dgm:presLayoutVars>
      </dgm:prSet>
      <dgm:spPr/>
    </dgm:pt>
    <dgm:pt modelId="{D72E8FE8-C5BC-441B-8A07-9F9360845DA1}" type="pres">
      <dgm:prSet presAssocID="{82493600-E2DF-4757-B436-42F49620D9DE}" presName="spacing" presStyleCnt="0"/>
      <dgm:spPr/>
    </dgm:pt>
    <dgm:pt modelId="{0A8F626C-07E4-4178-91F3-2DB2C1438C7B}" type="pres">
      <dgm:prSet presAssocID="{502A4BD0-7B16-43CC-9ADE-2F9BA3542F0E}" presName="linNode" presStyleCnt="0"/>
      <dgm:spPr/>
    </dgm:pt>
    <dgm:pt modelId="{E9759D45-B83D-4F01-90A3-1AD743939C4A}" type="pres">
      <dgm:prSet presAssocID="{502A4BD0-7B16-43CC-9ADE-2F9BA3542F0E}" presName="parentShp" presStyleLbl="node1" presStyleIdx="3" presStyleCnt="4">
        <dgm:presLayoutVars>
          <dgm:bulletEnabled val="1"/>
        </dgm:presLayoutVars>
      </dgm:prSet>
      <dgm:spPr/>
    </dgm:pt>
    <dgm:pt modelId="{4CC4130A-EDFF-4218-BDCA-6A62E2B22A2A}" type="pres">
      <dgm:prSet presAssocID="{502A4BD0-7B16-43CC-9ADE-2F9BA3542F0E}" presName="childShp" presStyleLbl="bgAccFollowNode1" presStyleIdx="3" presStyleCnt="4">
        <dgm:presLayoutVars>
          <dgm:bulletEnabled val="1"/>
        </dgm:presLayoutVars>
      </dgm:prSet>
      <dgm:spPr/>
    </dgm:pt>
  </dgm:ptLst>
  <dgm:cxnLst>
    <dgm:cxn modelId="{A6440805-55A8-412C-AE93-F816A9286ACA}" type="presOf" srcId="{22285006-6A3D-4B16-9A0C-D111454F5E20}" destId="{3FD68D6D-45DB-46B2-B9C2-0B43EA7FE037}" srcOrd="0" destOrd="0" presId="urn:microsoft.com/office/officeart/2005/8/layout/vList6"/>
    <dgm:cxn modelId="{92860C11-FED8-498E-8678-4553163B0730}" type="presOf" srcId="{3414EAA5-752F-49BA-88E5-DE1878A5799B}" destId="{4CC4130A-EDFF-4218-BDCA-6A62E2B22A2A}" srcOrd="0" destOrd="0" presId="urn:microsoft.com/office/officeart/2005/8/layout/vList6"/>
    <dgm:cxn modelId="{FF55A112-9057-437B-9C7B-E9B542BBB089}" srcId="{EABE02A0-4CF3-4C26-B9F6-82AE9806417F}" destId="{502A4BD0-7B16-43CC-9ADE-2F9BA3542F0E}" srcOrd="3" destOrd="0" parTransId="{D25807FA-CFB1-4F3A-939A-498706359930}" sibTransId="{D7379E6C-4643-4253-A211-6029336DBCFD}"/>
    <dgm:cxn modelId="{0BA9461E-C4F0-43C3-B5FE-7A3AFB8BA369}" type="presOf" srcId="{A9F8D38A-C513-4B92-ABBF-CA14331AB504}" destId="{F141AC06-7175-48AD-BE0E-58CE68496FC9}" srcOrd="0" destOrd="0" presId="urn:microsoft.com/office/officeart/2005/8/layout/vList6"/>
    <dgm:cxn modelId="{2B10D429-2831-4C57-8FA7-2EEA00DE3B5B}" type="presOf" srcId="{2E0A47CD-EFB0-46DF-B7B6-CDEF70175153}" destId="{1E91C5ED-10CE-4D62-8591-FCFAF4BE518C}" srcOrd="0" destOrd="0" presId="urn:microsoft.com/office/officeart/2005/8/layout/vList6"/>
    <dgm:cxn modelId="{B93B0435-5B41-427B-8EFA-34C1C674BE8C}" type="presOf" srcId="{F9C77FAB-25E4-4E1D-AB61-0E69669909DA}" destId="{88C05487-1C3F-40F2-9846-2554FBBE3EEE}" srcOrd="0" destOrd="0" presId="urn:microsoft.com/office/officeart/2005/8/layout/vList6"/>
    <dgm:cxn modelId="{0FC61660-A8BF-4D8C-9344-9D94339FB82F}" srcId="{22285006-6A3D-4B16-9A0C-D111454F5E20}" destId="{2E0A47CD-EFB0-46DF-B7B6-CDEF70175153}" srcOrd="0" destOrd="0" parTransId="{AA5746C5-0C79-48DD-9A91-F22FD52F4B68}" sibTransId="{8DCC39E6-8595-46EA-A2ED-863A8BE87FAE}"/>
    <dgm:cxn modelId="{7A2B4F62-EA0E-4FA4-8B03-9ED74B99D590}" srcId="{EABE02A0-4CF3-4C26-B9F6-82AE9806417F}" destId="{22285006-6A3D-4B16-9A0C-D111454F5E20}" srcOrd="2" destOrd="0" parTransId="{58F51DAD-7A31-48B1-B4D2-F05C8BD2F281}" sibTransId="{82493600-E2DF-4757-B436-42F49620D9DE}"/>
    <dgm:cxn modelId="{3D99C065-7BB3-41D8-8412-C3613F3DD654}" srcId="{F9C77FAB-25E4-4E1D-AB61-0E69669909DA}" destId="{E585A2F1-B6D5-484E-AFBF-4B535BEBABA7}" srcOrd="2" destOrd="0" parTransId="{4B4DF0A7-D06A-4711-BBB1-4034E1387C0F}" sibTransId="{F901F0D1-DA05-47F8-9877-D15C54E93FF4}"/>
    <dgm:cxn modelId="{FB1C794B-4789-404B-8F55-C9CE800F5F81}" srcId="{A9F8D38A-C513-4B92-ABBF-CA14331AB504}" destId="{0A56D3AE-1A8C-4C6E-9D3E-130BEBB3528C}" srcOrd="0" destOrd="0" parTransId="{66239F06-69A8-4E2C-BCF5-262D12EB2603}" sibTransId="{999B0966-F4C7-4158-BEFA-1993E95BAD6D}"/>
    <dgm:cxn modelId="{DAE9D14B-6920-4E98-8AD5-5313D548F62C}" type="presOf" srcId="{502A4BD0-7B16-43CC-9ADE-2F9BA3542F0E}" destId="{E9759D45-B83D-4F01-90A3-1AD743939C4A}" srcOrd="0" destOrd="0" presId="urn:microsoft.com/office/officeart/2005/8/layout/vList6"/>
    <dgm:cxn modelId="{821EF26F-38B4-412E-B1C7-41ACEC37DC6B}" type="presOf" srcId="{E585A2F1-B6D5-484E-AFBF-4B535BEBABA7}" destId="{BFCC0140-B3F3-4020-894B-DB2AD770F712}" srcOrd="0" destOrd="2" presId="urn:microsoft.com/office/officeart/2005/8/layout/vList6"/>
    <dgm:cxn modelId="{25E64750-4766-4975-ACD6-0652CC78C47A}" srcId="{F9C77FAB-25E4-4E1D-AB61-0E69669909DA}" destId="{A4144D8A-77CD-4EA4-981C-2ED56E2256DC}" srcOrd="0" destOrd="0" parTransId="{C7B4CECE-B2A8-47DF-A40C-ACD6D9DF85FB}" sibTransId="{F18188F8-B489-4981-961A-D54B7E5787C3}"/>
    <dgm:cxn modelId="{B55EF17D-B714-4A9E-A1FF-37026006CC2C}" srcId="{F9C77FAB-25E4-4E1D-AB61-0E69669909DA}" destId="{F86FC095-730B-4ECD-A5C6-612983F8ACBE}" srcOrd="1" destOrd="0" parTransId="{7DF2DEC9-A1B3-4CBD-AFEF-0484ABF6A1D6}" sibTransId="{EA671ED0-16F2-4E58-9A81-81B6F24F24BB}"/>
    <dgm:cxn modelId="{B4081580-251C-4481-B726-3A1C02FB77F0}" srcId="{EABE02A0-4CF3-4C26-B9F6-82AE9806417F}" destId="{A9F8D38A-C513-4B92-ABBF-CA14331AB504}" srcOrd="1" destOrd="0" parTransId="{AC606F3D-9118-4297-A59E-9CE19B16F5B2}" sibTransId="{841A8C7A-0765-457F-B723-41F68FFE8BEC}"/>
    <dgm:cxn modelId="{51174081-1F9E-4048-BBF3-BEEF34D49B2C}" type="presOf" srcId="{EABE02A0-4CF3-4C26-B9F6-82AE9806417F}" destId="{2B19552F-D8A0-4AF1-AEEC-D8BAB55B7393}" srcOrd="0" destOrd="0" presId="urn:microsoft.com/office/officeart/2005/8/layout/vList6"/>
    <dgm:cxn modelId="{8A638193-053B-4BB2-B5F8-BFDFD308FB9E}" type="presOf" srcId="{F86FC095-730B-4ECD-A5C6-612983F8ACBE}" destId="{BFCC0140-B3F3-4020-894B-DB2AD770F712}" srcOrd="0" destOrd="1" presId="urn:microsoft.com/office/officeart/2005/8/layout/vList6"/>
    <dgm:cxn modelId="{BCDD8D93-8D41-4734-ACD0-66F452C315A5}" srcId="{502A4BD0-7B16-43CC-9ADE-2F9BA3542F0E}" destId="{3414EAA5-752F-49BA-88E5-DE1878A5799B}" srcOrd="0" destOrd="0" parTransId="{B276B595-0663-4F67-BDEF-A1FB4FA4BAC9}" sibTransId="{269CAB27-4CF0-4C26-838C-987243DF3D45}"/>
    <dgm:cxn modelId="{7472C19C-C115-435B-96D5-75A97BFAE21F}" srcId="{A9F8D38A-C513-4B92-ABBF-CA14331AB504}" destId="{05C4D300-DFD1-4FAF-BC10-24C1950BB5CB}" srcOrd="1" destOrd="0" parTransId="{E8D22DAA-9FD0-439F-BB5E-6195E5BA2EC7}" sibTransId="{A2F39ECF-70C7-49EA-B36C-97D041CE864B}"/>
    <dgm:cxn modelId="{C54EF6AC-17FE-4EA5-BCB0-6161B79B0801}" srcId="{EABE02A0-4CF3-4C26-B9F6-82AE9806417F}" destId="{F9C77FAB-25E4-4E1D-AB61-0E69669909DA}" srcOrd="0" destOrd="0" parTransId="{D5E50CB4-5E0A-4A49-894B-0F63B5AA6D42}" sibTransId="{F02CCE0E-8EA2-4060-A48F-38FB3AAEE0FC}"/>
    <dgm:cxn modelId="{111353AE-EE82-4DF8-A1A0-51367FCF78DA}" type="presOf" srcId="{0A56D3AE-1A8C-4C6E-9D3E-130BEBB3528C}" destId="{A3DA15CC-0DF5-422B-A291-1EFD43FF0C31}" srcOrd="0" destOrd="0" presId="urn:microsoft.com/office/officeart/2005/8/layout/vList6"/>
    <dgm:cxn modelId="{D6EED9C3-1C81-481F-99C5-0E41EE313CA1}" type="presOf" srcId="{A4144D8A-77CD-4EA4-981C-2ED56E2256DC}" destId="{BFCC0140-B3F3-4020-894B-DB2AD770F712}" srcOrd="0" destOrd="0" presId="urn:microsoft.com/office/officeart/2005/8/layout/vList6"/>
    <dgm:cxn modelId="{16473CCB-6B5A-4D8A-94B7-F0F72CEB2AD6}" type="presOf" srcId="{05C4D300-DFD1-4FAF-BC10-24C1950BB5CB}" destId="{A3DA15CC-0DF5-422B-A291-1EFD43FF0C31}" srcOrd="0" destOrd="1" presId="urn:microsoft.com/office/officeart/2005/8/layout/vList6"/>
    <dgm:cxn modelId="{BA6FE9C7-9E3E-4680-A510-687F9C36D47C}" type="presParOf" srcId="{2B19552F-D8A0-4AF1-AEEC-D8BAB55B7393}" destId="{DCD68F17-AAD0-44D3-B7FE-AFA48D801CFE}" srcOrd="0" destOrd="0" presId="urn:microsoft.com/office/officeart/2005/8/layout/vList6"/>
    <dgm:cxn modelId="{9BBA10C2-2525-43D3-91E1-5C2CEA8D81E3}" type="presParOf" srcId="{DCD68F17-AAD0-44D3-B7FE-AFA48D801CFE}" destId="{88C05487-1C3F-40F2-9846-2554FBBE3EEE}" srcOrd="0" destOrd="0" presId="urn:microsoft.com/office/officeart/2005/8/layout/vList6"/>
    <dgm:cxn modelId="{AE7BFE10-2CCA-46FF-8E8C-A9EDB9B22FF0}" type="presParOf" srcId="{DCD68F17-AAD0-44D3-B7FE-AFA48D801CFE}" destId="{BFCC0140-B3F3-4020-894B-DB2AD770F712}" srcOrd="1" destOrd="0" presId="urn:microsoft.com/office/officeart/2005/8/layout/vList6"/>
    <dgm:cxn modelId="{5DE2CC2E-7711-42AB-9222-26F4D1B2E7FF}" type="presParOf" srcId="{2B19552F-D8A0-4AF1-AEEC-D8BAB55B7393}" destId="{5576A5E8-35C1-4138-BB23-A625E7CB55AF}" srcOrd="1" destOrd="0" presId="urn:microsoft.com/office/officeart/2005/8/layout/vList6"/>
    <dgm:cxn modelId="{3FB38B0F-BB75-4009-A9DE-A412AF6C9566}" type="presParOf" srcId="{2B19552F-D8A0-4AF1-AEEC-D8BAB55B7393}" destId="{D193F779-4378-4C25-9F25-E4A05D366AA7}" srcOrd="2" destOrd="0" presId="urn:microsoft.com/office/officeart/2005/8/layout/vList6"/>
    <dgm:cxn modelId="{168B8910-1B0E-4CDF-9126-FDC7E702DAC4}" type="presParOf" srcId="{D193F779-4378-4C25-9F25-E4A05D366AA7}" destId="{F141AC06-7175-48AD-BE0E-58CE68496FC9}" srcOrd="0" destOrd="0" presId="urn:microsoft.com/office/officeart/2005/8/layout/vList6"/>
    <dgm:cxn modelId="{885956AD-3326-46EF-9D44-9ED6BCF9A3D0}" type="presParOf" srcId="{D193F779-4378-4C25-9F25-E4A05D366AA7}" destId="{A3DA15CC-0DF5-422B-A291-1EFD43FF0C31}" srcOrd="1" destOrd="0" presId="urn:microsoft.com/office/officeart/2005/8/layout/vList6"/>
    <dgm:cxn modelId="{1D07BF25-7AD5-4343-AAE8-B8CC1CD099FF}" type="presParOf" srcId="{2B19552F-D8A0-4AF1-AEEC-D8BAB55B7393}" destId="{CB98E91D-B15C-478F-BEEE-5EC0BFADAA4F}" srcOrd="3" destOrd="0" presId="urn:microsoft.com/office/officeart/2005/8/layout/vList6"/>
    <dgm:cxn modelId="{957BC973-444F-40BA-9718-B62672EF4B6C}" type="presParOf" srcId="{2B19552F-D8A0-4AF1-AEEC-D8BAB55B7393}" destId="{9A4FA5B0-9A24-4126-A81F-74BB8E0BEAC3}" srcOrd="4" destOrd="0" presId="urn:microsoft.com/office/officeart/2005/8/layout/vList6"/>
    <dgm:cxn modelId="{7B3D189C-6DE8-437D-996A-5409C5DE3E59}" type="presParOf" srcId="{9A4FA5B0-9A24-4126-A81F-74BB8E0BEAC3}" destId="{3FD68D6D-45DB-46B2-B9C2-0B43EA7FE037}" srcOrd="0" destOrd="0" presId="urn:microsoft.com/office/officeart/2005/8/layout/vList6"/>
    <dgm:cxn modelId="{DD3EE42B-B8D4-4664-8E3C-98E8465B94F4}" type="presParOf" srcId="{9A4FA5B0-9A24-4126-A81F-74BB8E0BEAC3}" destId="{1E91C5ED-10CE-4D62-8591-FCFAF4BE518C}" srcOrd="1" destOrd="0" presId="urn:microsoft.com/office/officeart/2005/8/layout/vList6"/>
    <dgm:cxn modelId="{CFBEFEE2-0512-456A-ACEA-F05067ABEC0E}" type="presParOf" srcId="{2B19552F-D8A0-4AF1-AEEC-D8BAB55B7393}" destId="{D72E8FE8-C5BC-441B-8A07-9F9360845DA1}" srcOrd="5" destOrd="0" presId="urn:microsoft.com/office/officeart/2005/8/layout/vList6"/>
    <dgm:cxn modelId="{2A7BB052-19B1-4B7E-8A80-E473B5405604}" type="presParOf" srcId="{2B19552F-D8A0-4AF1-AEEC-D8BAB55B7393}" destId="{0A8F626C-07E4-4178-91F3-2DB2C1438C7B}" srcOrd="6" destOrd="0" presId="urn:microsoft.com/office/officeart/2005/8/layout/vList6"/>
    <dgm:cxn modelId="{B5453484-8DAE-46E5-B595-C00409C9CD5F}" type="presParOf" srcId="{0A8F626C-07E4-4178-91F3-2DB2C1438C7B}" destId="{E9759D45-B83D-4F01-90A3-1AD743939C4A}" srcOrd="0" destOrd="0" presId="urn:microsoft.com/office/officeart/2005/8/layout/vList6"/>
    <dgm:cxn modelId="{2560011A-B2CE-427C-93EC-966CFA47DC06}" type="presParOf" srcId="{0A8F626C-07E4-4178-91F3-2DB2C1438C7B}" destId="{4CC4130A-EDFF-4218-BDCA-6A62E2B22A2A}" srcOrd="1" destOrd="0" presId="urn:microsoft.com/office/officeart/2005/8/layout/vList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r>
            <a:rPr lang="en-US" sz="2800" b="1" dirty="0"/>
            <a:t>El momento de la perpetración del acto delictivo cibernético es importante debido a:</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custT="1"/>
      <dgm:spPr/>
      <dgm:t>
        <a:bodyPr/>
        <a:lstStyle/>
        <a:p>
          <a:pPr algn="l"/>
          <a:r>
            <a:rPr lang="en-US" sz="2800" dirty="0"/>
            <a:t>a.) ¿la jurisdicción?</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323950B2-6BC2-AE4B-B5B8-B2437BA58494}">
      <dgm:prSet phldrT="[Text]" custT="1"/>
      <dgm:spPr/>
      <dgm:t>
        <a:bodyPr/>
        <a:lstStyle/>
        <a:p>
          <a:r>
            <a:rPr lang="en-US" sz="2800" dirty="0"/>
            <a:t>b.) </a:t>
          </a:r>
          <a:r>
            <a:rPr lang="en-US" sz="2800" b="0" dirty="0"/>
            <a:t>¿la medición del tiempo de respuesta de las autoridades policiales</a:t>
          </a:r>
          <a:r>
            <a:rPr lang="en-US" sz="2800" dirty="0"/>
            <a:t>?</a:t>
          </a:r>
        </a:p>
      </dgm:t>
    </dgm:pt>
    <dgm:pt modelId="{7D9EC74E-4481-C849-9F84-FC81A57E126D}" type="parTrans" cxnId="{2E9FB024-7424-694A-AF48-3FAF0F12021E}">
      <dgm:prSet/>
      <dgm:spPr/>
      <dgm:t>
        <a:bodyPr/>
        <a:lstStyle/>
        <a:p>
          <a:endParaRPr lang="en-US"/>
        </a:p>
      </dgm:t>
    </dgm:pt>
    <dgm:pt modelId="{A9F617AB-9877-BB4B-828A-76F7E3E29AEF}" type="sibTrans" cxnId="{2E9FB024-7424-694A-AF48-3FAF0F12021E}">
      <dgm:prSet/>
      <dgm:spPr/>
      <dgm:t>
        <a:bodyPr/>
        <a:lstStyle/>
        <a:p>
          <a:endParaRPr lang="en-US"/>
        </a:p>
      </dgm:t>
    </dgm:pt>
    <dgm:pt modelId="{412DA8CB-B9E5-F44F-9FDD-EF35DF68306D}">
      <dgm:prSet phldrT="[Text]" custT="1"/>
      <dgm:spPr/>
      <dgm:t>
        <a:bodyPr/>
        <a:lstStyle/>
        <a:p>
          <a:r>
            <a:rPr lang="en-US" sz="2800" dirty="0"/>
            <a:t>c.) </a:t>
          </a:r>
          <a:r>
            <a:rPr lang="en-US" sz="2800" b="0" dirty="0"/>
            <a:t>¿la identificación de la dirección de protocolo de Internet?</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4" custScaleX="25307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4"/>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3"/>
      <dgm:spPr/>
    </dgm:pt>
    <dgm:pt modelId="{9C715A5E-13B0-3F4D-85BD-4FA3A97839C5}" type="pres">
      <dgm:prSet presAssocID="{7029F5E8-D056-AE49-BD66-3C193010DDE8}" presName="vertSpace2b" presStyleCnt="0"/>
      <dgm:spPr/>
    </dgm:pt>
    <dgm:pt modelId="{D06F8563-21D8-9742-9655-9B668CF235AD}" type="pres">
      <dgm:prSet presAssocID="{323950B2-6BC2-AE4B-B5B8-B2437BA58494}" presName="horz2" presStyleCnt="0"/>
      <dgm:spPr/>
    </dgm:pt>
    <dgm:pt modelId="{FC6B0E8A-D5C8-BF42-A0DB-5A2B5E61A3A8}" type="pres">
      <dgm:prSet presAssocID="{323950B2-6BC2-AE4B-B5B8-B2437BA58494}" presName="horzSpace2" presStyleCnt="0"/>
      <dgm:spPr/>
    </dgm:pt>
    <dgm:pt modelId="{D6847470-F054-2943-A634-F983FF0A0122}" type="pres">
      <dgm:prSet presAssocID="{323950B2-6BC2-AE4B-B5B8-B2437BA58494}" presName="tx2" presStyleLbl="revTx" presStyleIdx="2" presStyleCnt="4"/>
      <dgm:spPr/>
    </dgm:pt>
    <dgm:pt modelId="{93837557-E77B-4749-A0F8-1876E8CD33B9}" type="pres">
      <dgm:prSet presAssocID="{323950B2-6BC2-AE4B-B5B8-B2437BA58494}" presName="vert2" presStyleCnt="0"/>
      <dgm:spPr/>
    </dgm:pt>
    <dgm:pt modelId="{5B901F7D-EE59-304E-B86D-F0C8CC3A841B}" type="pres">
      <dgm:prSet presAssocID="{323950B2-6BC2-AE4B-B5B8-B2437BA58494}" presName="thinLine2b" presStyleLbl="callout" presStyleIdx="1" presStyleCnt="3"/>
      <dgm:spPr/>
    </dgm:pt>
    <dgm:pt modelId="{3A7A15FE-03D5-7B4E-BE07-5A9A9318E5F4}" type="pres">
      <dgm:prSet presAssocID="{323950B2-6BC2-AE4B-B5B8-B2437BA58494}"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3" presStyleCnt="4"/>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2" presStyleCnt="3"/>
      <dgm:spPr/>
    </dgm:pt>
    <dgm:pt modelId="{02B19E4E-8333-4B4F-AA1E-19B5E7CAD48B}" type="pres">
      <dgm:prSet presAssocID="{412DA8CB-B9E5-F44F-9FDD-EF35DF68306D}"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2E9FB024-7424-694A-AF48-3FAF0F12021E}" srcId="{8E61202A-36DD-0240-811A-270D9611A395}" destId="{323950B2-6BC2-AE4B-B5B8-B2437BA58494}" srcOrd="1" destOrd="0" parTransId="{7D9EC74E-4481-C849-9F84-FC81A57E126D}" sibTransId="{A9F617AB-9877-BB4B-828A-76F7E3E29AEF}"/>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84510C55-401A-B84B-B242-E565DB29F691}" type="presOf" srcId="{323950B2-6BC2-AE4B-B5B8-B2437BA58494}" destId="{D6847470-F054-2943-A634-F983FF0A0122}" srcOrd="0" destOrd="0" presId="urn:microsoft.com/office/officeart/2008/layout/LinedList"/>
    <dgm:cxn modelId="{AFD2487F-444F-4C44-A623-9AAFEB90AC49}" srcId="{8E61202A-36DD-0240-811A-270D9611A395}" destId="{412DA8CB-B9E5-F44F-9FDD-EF35DF68306D}" srcOrd="2" destOrd="0" parTransId="{7E8B7982-18DC-F246-BFD4-7B9D4C9DB2CA}" sibTransId="{960A4A2E-B23E-7544-9A93-1312898E2DC4}"/>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F510A3A4-236B-CB4D-A5E8-9023C3F0BE11}" type="presParOf" srcId="{71554259-89F3-DC41-AF38-A80F6823C6AB}" destId="{D06F8563-21D8-9742-9655-9B668CF235AD}" srcOrd="4" destOrd="0" presId="urn:microsoft.com/office/officeart/2008/layout/LinedList"/>
    <dgm:cxn modelId="{16DAFC8A-F1F5-1641-8707-1CE88017FB01}" type="presParOf" srcId="{D06F8563-21D8-9742-9655-9B668CF235AD}" destId="{FC6B0E8A-D5C8-BF42-A0DB-5A2B5E61A3A8}" srcOrd="0" destOrd="0" presId="urn:microsoft.com/office/officeart/2008/layout/LinedList"/>
    <dgm:cxn modelId="{8F33C239-57B9-B445-B38B-FF410079A24B}" type="presParOf" srcId="{D06F8563-21D8-9742-9655-9B668CF235AD}" destId="{D6847470-F054-2943-A634-F983FF0A0122}" srcOrd="1" destOrd="0" presId="urn:microsoft.com/office/officeart/2008/layout/LinedList"/>
    <dgm:cxn modelId="{23C27123-2EAB-2B43-9B0D-2A7AC6298857}" type="presParOf" srcId="{D06F8563-21D8-9742-9655-9B668CF235AD}" destId="{93837557-E77B-4749-A0F8-1876E8CD33B9}" srcOrd="2" destOrd="0" presId="urn:microsoft.com/office/officeart/2008/layout/LinedList"/>
    <dgm:cxn modelId="{D6C3D364-3FB9-8B43-90CA-317CC2DDC326}" type="presParOf" srcId="{71554259-89F3-DC41-AF38-A80F6823C6AB}" destId="{5B901F7D-EE59-304E-B86D-F0C8CC3A841B}" srcOrd="5" destOrd="0" presId="urn:microsoft.com/office/officeart/2008/layout/LinedList"/>
    <dgm:cxn modelId="{11E18F95-DF79-BE4F-8BB1-A35E7C4ED493}" type="presParOf" srcId="{71554259-89F3-DC41-AF38-A80F6823C6AB}" destId="{3A7A15FE-03D5-7B4E-BE07-5A9A9318E5F4}" srcOrd="6" destOrd="0" presId="urn:microsoft.com/office/officeart/2008/layout/LinedList"/>
    <dgm:cxn modelId="{C2E47F5A-39F7-DF43-BE84-E18F61610EDB}" type="presParOf" srcId="{71554259-89F3-DC41-AF38-A80F6823C6AB}" destId="{A4B3FD2E-63E5-E445-B87B-210177B3706B}" srcOrd="7"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8" destOrd="0" presId="urn:microsoft.com/office/officeart/2008/layout/LinedList"/>
    <dgm:cxn modelId="{36F882B9-374E-704C-A5A8-4D4EB195D1D4}" type="presParOf" srcId="{71554259-89F3-DC41-AF38-A80F6823C6AB}" destId="{02B19E4E-8333-4B4F-AA1E-19B5E7CAD48B}" srcOrd="9" destOrd="0" presId="urn:microsoft.com/office/officeart/2008/layout/Lin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0"/>
          <a:ext cx="7166858"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0"/>
          <a:ext cx="2773788" cy="4064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b="1" kern="1200" dirty="0"/>
            <a:t>EUROJUST es la agencia de la Unión Europea que se ocupa de:</a:t>
          </a:r>
        </a:p>
      </dsp:txBody>
      <dsp:txXfrm>
        <a:off x="0" y="0"/>
        <a:ext cx="2773788" cy="4064000"/>
      </dsp:txXfrm>
    </dsp:sp>
    <dsp:sp modelId="{5D9EDF3F-7B20-8E47-A431-F9F24450F874}">
      <dsp:nvSpPr>
        <dsp:cNvPr id="0" name=""/>
        <dsp:cNvSpPr/>
      </dsp:nvSpPr>
      <dsp:spPr>
        <a:xfrm>
          <a:off x="2855989" y="63500"/>
          <a:ext cx="4301899" cy="12699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dirty="0"/>
            <a:t>a.) ¿la cooperación policial?</a:t>
          </a:r>
        </a:p>
      </dsp:txBody>
      <dsp:txXfrm>
        <a:off x="2855989" y="63500"/>
        <a:ext cx="4301899" cy="1269999"/>
      </dsp:txXfrm>
    </dsp:sp>
    <dsp:sp modelId="{EB798B99-5590-864A-A2C1-F553D99D3FAA}">
      <dsp:nvSpPr>
        <dsp:cNvPr id="0" name=""/>
        <dsp:cNvSpPr/>
      </dsp:nvSpPr>
      <dsp:spPr>
        <a:xfrm>
          <a:off x="2773788" y="1333499"/>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6847470-F054-2943-A634-F983FF0A0122}">
      <dsp:nvSpPr>
        <dsp:cNvPr id="0" name=""/>
        <dsp:cNvSpPr/>
      </dsp:nvSpPr>
      <dsp:spPr>
        <a:xfrm>
          <a:off x="2855989" y="1396999"/>
          <a:ext cx="4301899" cy="12699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dirty="0"/>
            <a:t>b.) ¿la cooperación gubernamental?</a:t>
          </a:r>
        </a:p>
      </dsp:txBody>
      <dsp:txXfrm>
        <a:off x="2855989" y="1396999"/>
        <a:ext cx="4301899" cy="1269999"/>
      </dsp:txXfrm>
    </dsp:sp>
    <dsp:sp modelId="{5B901F7D-EE59-304E-B86D-F0C8CC3A841B}">
      <dsp:nvSpPr>
        <dsp:cNvPr id="0" name=""/>
        <dsp:cNvSpPr/>
      </dsp:nvSpPr>
      <dsp:spPr>
        <a:xfrm>
          <a:off x="2773788" y="2666999"/>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855989" y="2730499"/>
          <a:ext cx="4301899" cy="12699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dirty="0"/>
            <a:t>c.) ¿la cooperación judicial?</a:t>
          </a:r>
        </a:p>
      </dsp:txBody>
      <dsp:txXfrm>
        <a:off x="2855989" y="2730499"/>
        <a:ext cx="4301899" cy="1269999"/>
      </dsp:txXfrm>
    </dsp:sp>
    <dsp:sp modelId="{1E88F2A9-FC8F-2A4F-ABF4-2C5837CA76E5}">
      <dsp:nvSpPr>
        <dsp:cNvPr id="0" name=""/>
        <dsp:cNvSpPr/>
      </dsp:nvSpPr>
      <dsp:spPr>
        <a:xfrm>
          <a:off x="2773788" y="4000499"/>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1984"/>
          <a:ext cx="7166858"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1984"/>
          <a:ext cx="2773788" cy="40600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b="1" kern="1200" dirty="0"/>
            <a:t>El Tratado de Asistencia Jurídica Mutua se refiere a:</a:t>
          </a:r>
        </a:p>
      </dsp:txBody>
      <dsp:txXfrm>
        <a:off x="0" y="1984"/>
        <a:ext cx="2773788" cy="4060031"/>
      </dsp:txXfrm>
    </dsp:sp>
    <dsp:sp modelId="{5D9EDF3F-7B20-8E47-A431-F9F24450F874}">
      <dsp:nvSpPr>
        <dsp:cNvPr id="0" name=""/>
        <dsp:cNvSpPr/>
      </dsp:nvSpPr>
      <dsp:spPr>
        <a:xfrm>
          <a:off x="2855989" y="65422"/>
          <a:ext cx="4301899" cy="12687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dirty="0"/>
            <a:t>a.) ¿la cooperación oficial entre dos o más países?</a:t>
          </a:r>
        </a:p>
      </dsp:txBody>
      <dsp:txXfrm>
        <a:off x="2855989" y="65422"/>
        <a:ext cx="4301899" cy="1268759"/>
      </dsp:txXfrm>
    </dsp:sp>
    <dsp:sp modelId="{EB798B99-5590-864A-A2C1-F553D99D3FAA}">
      <dsp:nvSpPr>
        <dsp:cNvPr id="0" name=""/>
        <dsp:cNvSpPr/>
      </dsp:nvSpPr>
      <dsp:spPr>
        <a:xfrm>
          <a:off x="2773788" y="1334182"/>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6847470-F054-2943-A634-F983FF0A0122}">
      <dsp:nvSpPr>
        <dsp:cNvPr id="0" name=""/>
        <dsp:cNvSpPr/>
      </dsp:nvSpPr>
      <dsp:spPr>
        <a:xfrm>
          <a:off x="2855989" y="1397620"/>
          <a:ext cx="4301899" cy="12687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dirty="0"/>
            <a:t>b.) ¿la cooperación oficial entre dos o más empresas?</a:t>
          </a:r>
        </a:p>
      </dsp:txBody>
      <dsp:txXfrm>
        <a:off x="2855989" y="1397620"/>
        <a:ext cx="4301899" cy="1268759"/>
      </dsp:txXfrm>
    </dsp:sp>
    <dsp:sp modelId="{5B901F7D-EE59-304E-B86D-F0C8CC3A841B}">
      <dsp:nvSpPr>
        <dsp:cNvPr id="0" name=""/>
        <dsp:cNvSpPr/>
      </dsp:nvSpPr>
      <dsp:spPr>
        <a:xfrm>
          <a:off x="2773788" y="2666379"/>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855989" y="2729817"/>
          <a:ext cx="4301899" cy="12687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dirty="0"/>
            <a:t>c.) ¿la cooperación oficial entre dos o más autoridades?</a:t>
          </a:r>
        </a:p>
      </dsp:txBody>
      <dsp:txXfrm>
        <a:off x="2855989" y="2729817"/>
        <a:ext cx="4301899" cy="1268759"/>
      </dsp:txXfrm>
    </dsp:sp>
    <dsp:sp modelId="{1E88F2A9-FC8F-2A4F-ABF4-2C5837CA76E5}">
      <dsp:nvSpPr>
        <dsp:cNvPr id="0" name=""/>
        <dsp:cNvSpPr/>
      </dsp:nvSpPr>
      <dsp:spPr>
        <a:xfrm>
          <a:off x="2773788" y="3998577"/>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CC0140-B3F3-4020-894B-DB2AD770F712}">
      <dsp:nvSpPr>
        <dsp:cNvPr id="0" name=""/>
        <dsp:cNvSpPr/>
      </dsp:nvSpPr>
      <dsp:spPr>
        <a:xfrm>
          <a:off x="3464209" y="1562"/>
          <a:ext cx="5196313" cy="1239931"/>
        </a:xfrm>
        <a:prstGeom prst="rightArrow">
          <a:avLst>
            <a:gd name="adj1" fmla="val 75000"/>
            <a:gd name="adj2" fmla="val 5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Font typeface="Arial" panose="020B0604020202020204" pitchFamily="34" charset="0"/>
            <a:buChar char="•"/>
          </a:pPr>
          <a:r>
            <a:rPr lang="en-US" sz="1600" b="1" kern="1200" dirty="0"/>
            <a:t>Acceso ilícito		</a:t>
          </a:r>
          <a:r>
            <a:rPr lang="en-US" sz="1600" b="1" kern="1200" dirty="0">
              <a:sym typeface="Wingdings" panose="05000000000000000000" pitchFamily="2" charset="2"/>
            </a:rPr>
            <a:t></a:t>
          </a:r>
          <a:r>
            <a:rPr lang="en-US" sz="1600" b="1" kern="1200" dirty="0"/>
            <a:t>  Ataques a la integridad del sistema</a:t>
          </a:r>
          <a:endParaRPr lang="es-ES" sz="1600" b="1" kern="1200" dirty="0"/>
        </a:p>
        <a:p>
          <a:pPr marL="171450" lvl="1" indent="-171450" algn="l" defTabSz="711200">
            <a:lnSpc>
              <a:spcPct val="90000"/>
            </a:lnSpc>
            <a:spcBef>
              <a:spcPct val="0"/>
            </a:spcBef>
            <a:spcAft>
              <a:spcPct val="15000"/>
            </a:spcAft>
            <a:buChar char="•"/>
          </a:pPr>
          <a:r>
            <a:rPr lang="en-US" sz="1600" b="1" kern="1200" dirty="0"/>
            <a:t>Interceptación ilícita	</a:t>
          </a:r>
          <a:r>
            <a:rPr lang="en-US" sz="1600" b="1" kern="1200" dirty="0">
              <a:sym typeface="Wingdings" panose="05000000000000000000" pitchFamily="2" charset="2"/>
            </a:rPr>
            <a:t></a:t>
          </a:r>
          <a:r>
            <a:rPr lang="en-US" sz="1600" b="1" kern="1200" dirty="0"/>
            <a:t>  Abuso de los dispositivos</a:t>
          </a:r>
          <a:endParaRPr lang="es-ES" sz="1600" b="1" kern="1200" dirty="0"/>
        </a:p>
        <a:p>
          <a:pPr marL="171450" lvl="1" indent="-171450" algn="l" defTabSz="711200">
            <a:lnSpc>
              <a:spcPct val="90000"/>
            </a:lnSpc>
            <a:spcBef>
              <a:spcPct val="0"/>
            </a:spcBef>
            <a:spcAft>
              <a:spcPct val="15000"/>
            </a:spcAft>
            <a:buChar char="•"/>
          </a:pPr>
          <a:r>
            <a:rPr lang="en-US" sz="1600" b="1" kern="1200" dirty="0"/>
            <a:t>Ataques a la integridad de los datos</a:t>
          </a:r>
          <a:endParaRPr lang="es-ES" sz="1600" b="1" kern="1200" dirty="0"/>
        </a:p>
      </dsp:txBody>
      <dsp:txXfrm>
        <a:off x="3464209" y="156553"/>
        <a:ext cx="4731339" cy="929949"/>
      </dsp:txXfrm>
    </dsp:sp>
    <dsp:sp modelId="{88C05487-1C3F-40F2-9846-2554FBBE3EEE}">
      <dsp:nvSpPr>
        <dsp:cNvPr id="0" name=""/>
        <dsp:cNvSpPr/>
      </dsp:nvSpPr>
      <dsp:spPr>
        <a:xfrm>
          <a:off x="0" y="1562"/>
          <a:ext cx="3464209" cy="1239931"/>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en-US" sz="1800" b="1" kern="1200" dirty="0"/>
            <a:t>Delitos contra la confidencialidad, integridad y disponibilidad de los datos y sistemas informáticos</a:t>
          </a:r>
          <a:endParaRPr lang="es-ES" sz="1800" b="1" kern="1200" dirty="0"/>
        </a:p>
      </dsp:txBody>
      <dsp:txXfrm>
        <a:off x="60528" y="62090"/>
        <a:ext cx="3343153" cy="1118875"/>
      </dsp:txXfrm>
    </dsp:sp>
    <dsp:sp modelId="{A3DA15CC-0DF5-422B-A291-1EFD43FF0C31}">
      <dsp:nvSpPr>
        <dsp:cNvPr id="0" name=""/>
        <dsp:cNvSpPr/>
      </dsp:nvSpPr>
      <dsp:spPr>
        <a:xfrm>
          <a:off x="3464209" y="1365487"/>
          <a:ext cx="5196313" cy="1239931"/>
        </a:xfrm>
        <a:prstGeom prst="rightArrow">
          <a:avLst>
            <a:gd name="adj1" fmla="val 75000"/>
            <a:gd name="adj2" fmla="val 5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en-US" sz="1600" b="1" kern="1200" dirty="0"/>
            <a:t>Falsificación informática</a:t>
          </a:r>
          <a:endParaRPr lang="es-ES" sz="1600" b="1" kern="1200" dirty="0"/>
        </a:p>
        <a:p>
          <a:pPr marL="171450" lvl="1" indent="-171450" algn="l" defTabSz="711200">
            <a:lnSpc>
              <a:spcPct val="90000"/>
            </a:lnSpc>
            <a:spcBef>
              <a:spcPct val="0"/>
            </a:spcBef>
            <a:spcAft>
              <a:spcPct val="15000"/>
            </a:spcAft>
            <a:buChar char="•"/>
          </a:pPr>
          <a:r>
            <a:rPr lang="en-US" sz="1600" b="1" kern="1200" dirty="0"/>
            <a:t>Fraude informático</a:t>
          </a:r>
          <a:endParaRPr lang="es-ES" sz="1600" b="1" kern="1200" dirty="0"/>
        </a:p>
      </dsp:txBody>
      <dsp:txXfrm>
        <a:off x="3464209" y="1520478"/>
        <a:ext cx="4731339" cy="929949"/>
      </dsp:txXfrm>
    </dsp:sp>
    <dsp:sp modelId="{F141AC06-7175-48AD-BE0E-58CE68496FC9}">
      <dsp:nvSpPr>
        <dsp:cNvPr id="0" name=""/>
        <dsp:cNvSpPr/>
      </dsp:nvSpPr>
      <dsp:spPr>
        <a:xfrm>
          <a:off x="0" y="1365487"/>
          <a:ext cx="3464209" cy="1239931"/>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en-US" sz="1800" b="1" kern="1200" dirty="0"/>
            <a:t>Delitos informáticos</a:t>
          </a:r>
          <a:endParaRPr lang="es-ES" sz="1800" b="1" kern="1200" dirty="0"/>
        </a:p>
      </dsp:txBody>
      <dsp:txXfrm>
        <a:off x="60528" y="1426015"/>
        <a:ext cx="3343153" cy="1118875"/>
      </dsp:txXfrm>
    </dsp:sp>
    <dsp:sp modelId="{1E91C5ED-10CE-4D62-8591-FCFAF4BE518C}">
      <dsp:nvSpPr>
        <dsp:cNvPr id="0" name=""/>
        <dsp:cNvSpPr/>
      </dsp:nvSpPr>
      <dsp:spPr>
        <a:xfrm>
          <a:off x="3464209" y="2729412"/>
          <a:ext cx="5196313" cy="1239931"/>
        </a:xfrm>
        <a:prstGeom prst="rightArrow">
          <a:avLst>
            <a:gd name="adj1" fmla="val 75000"/>
            <a:gd name="adj2" fmla="val 5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en-US" sz="1600" b="1" kern="1200" dirty="0"/>
            <a:t>Delitos relacionados con la pornografía infantil</a:t>
          </a:r>
          <a:endParaRPr lang="es-ES" sz="1600" b="1" kern="1200" dirty="0"/>
        </a:p>
      </dsp:txBody>
      <dsp:txXfrm>
        <a:off x="3464209" y="2884403"/>
        <a:ext cx="4731339" cy="929949"/>
      </dsp:txXfrm>
    </dsp:sp>
    <dsp:sp modelId="{3FD68D6D-45DB-46B2-B9C2-0B43EA7FE037}">
      <dsp:nvSpPr>
        <dsp:cNvPr id="0" name=""/>
        <dsp:cNvSpPr/>
      </dsp:nvSpPr>
      <dsp:spPr>
        <a:xfrm>
          <a:off x="0" y="2729412"/>
          <a:ext cx="3464209" cy="1239931"/>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en-US" sz="1800" b="1" kern="1200" dirty="0"/>
            <a:t>Delitos relacionados con el contenido</a:t>
          </a:r>
          <a:endParaRPr lang="es-ES" sz="1800" b="1" kern="1200" dirty="0"/>
        </a:p>
      </dsp:txBody>
      <dsp:txXfrm>
        <a:off x="60528" y="2789940"/>
        <a:ext cx="3343153" cy="1118875"/>
      </dsp:txXfrm>
    </dsp:sp>
    <dsp:sp modelId="{4CC4130A-EDFF-4218-BDCA-6A62E2B22A2A}">
      <dsp:nvSpPr>
        <dsp:cNvPr id="0" name=""/>
        <dsp:cNvSpPr/>
      </dsp:nvSpPr>
      <dsp:spPr>
        <a:xfrm>
          <a:off x="3464209" y="4093337"/>
          <a:ext cx="5196313" cy="1239931"/>
        </a:xfrm>
        <a:prstGeom prst="rightArrow">
          <a:avLst>
            <a:gd name="adj1" fmla="val 75000"/>
            <a:gd name="adj2" fmla="val 5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en-US" sz="1600" b="1" kern="1200" dirty="0"/>
            <a:t>Delitos relacionados con infracciones de la propiedad intelectual y de los derechos afines</a:t>
          </a:r>
          <a:endParaRPr lang="es-ES" sz="1600" b="1" kern="1200" dirty="0"/>
        </a:p>
      </dsp:txBody>
      <dsp:txXfrm>
        <a:off x="3464209" y="4248328"/>
        <a:ext cx="4731339" cy="929949"/>
      </dsp:txXfrm>
    </dsp:sp>
    <dsp:sp modelId="{E9759D45-B83D-4F01-90A3-1AD743939C4A}">
      <dsp:nvSpPr>
        <dsp:cNvPr id="0" name=""/>
        <dsp:cNvSpPr/>
      </dsp:nvSpPr>
      <dsp:spPr>
        <a:xfrm>
          <a:off x="0" y="4093337"/>
          <a:ext cx="3464209" cy="1239931"/>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en-US" sz="1800" b="1" kern="1200" dirty="0"/>
            <a:t>Delitos relacionados con infracciones de DPI</a:t>
          </a:r>
          <a:endParaRPr lang="es-ES" sz="1800" b="1" kern="1200" dirty="0"/>
        </a:p>
      </dsp:txBody>
      <dsp:txXfrm>
        <a:off x="60528" y="4153865"/>
        <a:ext cx="3343153" cy="111887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1984"/>
          <a:ext cx="7166858"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1984"/>
          <a:ext cx="2773788" cy="40600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b="1" kern="1200" dirty="0"/>
            <a:t>El momento de la perpetración del acto delictivo cibernético es importante debido a:</a:t>
          </a:r>
        </a:p>
      </dsp:txBody>
      <dsp:txXfrm>
        <a:off x="0" y="1984"/>
        <a:ext cx="2773788" cy="4060031"/>
      </dsp:txXfrm>
    </dsp:sp>
    <dsp:sp modelId="{5D9EDF3F-7B20-8E47-A431-F9F24450F874}">
      <dsp:nvSpPr>
        <dsp:cNvPr id="0" name=""/>
        <dsp:cNvSpPr/>
      </dsp:nvSpPr>
      <dsp:spPr>
        <a:xfrm>
          <a:off x="2855989" y="65422"/>
          <a:ext cx="4301899" cy="12687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dirty="0"/>
            <a:t>a.) ¿la jurisdicción?</a:t>
          </a:r>
        </a:p>
      </dsp:txBody>
      <dsp:txXfrm>
        <a:off x="2855989" y="65422"/>
        <a:ext cx="4301899" cy="1268759"/>
      </dsp:txXfrm>
    </dsp:sp>
    <dsp:sp modelId="{EB798B99-5590-864A-A2C1-F553D99D3FAA}">
      <dsp:nvSpPr>
        <dsp:cNvPr id="0" name=""/>
        <dsp:cNvSpPr/>
      </dsp:nvSpPr>
      <dsp:spPr>
        <a:xfrm>
          <a:off x="2773788" y="1334182"/>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6847470-F054-2943-A634-F983FF0A0122}">
      <dsp:nvSpPr>
        <dsp:cNvPr id="0" name=""/>
        <dsp:cNvSpPr/>
      </dsp:nvSpPr>
      <dsp:spPr>
        <a:xfrm>
          <a:off x="2855989" y="1397620"/>
          <a:ext cx="4301899" cy="12687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dirty="0"/>
            <a:t>b.) </a:t>
          </a:r>
          <a:r>
            <a:rPr lang="en-US" sz="2800" b="0" kern="1200" dirty="0"/>
            <a:t>¿la medición del tiempo de respuesta de las autoridades policiales</a:t>
          </a:r>
          <a:r>
            <a:rPr lang="en-US" sz="2800" kern="1200" dirty="0"/>
            <a:t>?</a:t>
          </a:r>
        </a:p>
      </dsp:txBody>
      <dsp:txXfrm>
        <a:off x="2855989" y="1397620"/>
        <a:ext cx="4301899" cy="1268759"/>
      </dsp:txXfrm>
    </dsp:sp>
    <dsp:sp modelId="{5B901F7D-EE59-304E-B86D-F0C8CC3A841B}">
      <dsp:nvSpPr>
        <dsp:cNvPr id="0" name=""/>
        <dsp:cNvSpPr/>
      </dsp:nvSpPr>
      <dsp:spPr>
        <a:xfrm>
          <a:off x="2773788" y="2666379"/>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855989" y="2729817"/>
          <a:ext cx="4301899" cy="12687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dirty="0"/>
            <a:t>c.) </a:t>
          </a:r>
          <a:r>
            <a:rPr lang="en-US" sz="2800" b="0" kern="1200" dirty="0"/>
            <a:t>¿la identificación de la dirección de protocolo de Internet?</a:t>
          </a:r>
        </a:p>
      </dsp:txBody>
      <dsp:txXfrm>
        <a:off x="2855989" y="2729817"/>
        <a:ext cx="4301899" cy="1268759"/>
      </dsp:txXfrm>
    </dsp:sp>
    <dsp:sp modelId="{1E88F2A9-FC8F-2A4F-ABF4-2C5837CA76E5}">
      <dsp:nvSpPr>
        <dsp:cNvPr id="0" name=""/>
        <dsp:cNvSpPr/>
      </dsp:nvSpPr>
      <dsp:spPr>
        <a:xfrm>
          <a:off x="2773788" y="3998577"/>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smtClean="0">
                <a:latin typeface="Calibri" pitchFamily="34" charset="0"/>
              </a:defRPr>
            </a:lvl1pPr>
          </a:lstStyle>
          <a:p>
            <a:pPr>
              <a:defRPr/>
            </a:pPr>
            <a:fld id="{C1B3EDF1-F18A-45C1-B6F1-897AB80CF26C}" type="datetime1">
              <a:rPr lang="en-US"/>
              <a:pPr>
                <a:defRPr/>
              </a:pPr>
              <a:t>5/29/2021</a:t>
            </a:fld>
            <a:endParaRPr lang="es-E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smtClean="0">
                <a:latin typeface="Calibri" pitchFamily="34" charset="0"/>
              </a:defRPr>
            </a:lvl1pPr>
          </a:lstStyle>
          <a:p>
            <a:pPr>
              <a:defRPr/>
            </a:pPr>
            <a:fld id="{26CF4C01-59D1-40AC-ABAA-0AE036E9F18B}" type="slidenum">
              <a:rPr lang="en-US"/>
              <a:pPr>
                <a:defRPr/>
              </a:pPr>
              <a:t>‹Nº›</a:t>
            </a:fld>
            <a:endParaRPr lang="es-ES"/>
          </a:p>
        </p:txBody>
      </p:sp>
    </p:spTree>
    <p:extLst>
      <p:ext uri="{BB962C8B-B14F-4D97-AF65-F5344CB8AC3E}">
        <p14:creationId xmlns:p14="http://schemas.microsoft.com/office/powerpoint/2010/main" val="1028704913"/>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ＭＳ Ｐゴシック" pitchFamily="-65"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thecommonwealth.org/node/25" TargetMode="External"/><Relationship Id="rId2" Type="http://schemas.openxmlformats.org/officeDocument/2006/relationships/slide" Target="../slides/slide13.xml"/><Relationship Id="rId1" Type="http://schemas.openxmlformats.org/officeDocument/2006/relationships/notesMaster" Target="../notesMasters/notesMaster1.xml"/><Relationship Id="rId4" Type="http://schemas.openxmlformats.org/officeDocument/2006/relationships/hyperlink" Target="https://thecommonwealth.org/our-charter"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interpol.int/es/Quienes-somos/Secretaria-General" TargetMode="External"/><Relationship Id="rId2" Type="http://schemas.openxmlformats.org/officeDocument/2006/relationships/slide" Target="../slides/slide8.xml"/><Relationship Id="rId1" Type="http://schemas.openxmlformats.org/officeDocument/2006/relationships/notesMaster" Target="../notesMasters/notesMaster1.xml"/><Relationship Id="rId6" Type="http://schemas.openxmlformats.org/officeDocument/2006/relationships/hyperlink" Target="https://www.interpol.int/es/Quienes-somos/Gobernanza/Asamblea-General" TargetMode="External"/><Relationship Id="rId5" Type="http://schemas.openxmlformats.org/officeDocument/2006/relationships/hyperlink" Target="https://www.interpol.int/es/Quienes-somos/Paises-miembros/Oficinas-Centrales-Nacionales-OCN" TargetMode="External"/><Relationship Id="rId4" Type="http://schemas.openxmlformats.org/officeDocument/2006/relationships/hyperlink" Target="https://www.interpol.int/es/Quienes-somos/Secretaria-General/Secretario-General" TargetMode="Externa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europol.europa.eu/activities-services/main-reports/serious-and-organised-crime-threat-assessment" TargetMode="External"/><Relationship Id="rId7" Type="http://schemas.openxmlformats.org/officeDocument/2006/relationships/hyperlink" Target="https://www.europol.europa.eu/crime-areas-and-trends/crime-areas/cybercrime" TargetMode="External"/><Relationship Id="rId2" Type="http://schemas.openxmlformats.org/officeDocument/2006/relationships/slide" Target="../slides/slide9.xml"/><Relationship Id="rId1" Type="http://schemas.openxmlformats.org/officeDocument/2006/relationships/notesMaster" Target="../notesMasters/notesMaster1.xml"/><Relationship Id="rId6" Type="http://schemas.openxmlformats.org/officeDocument/2006/relationships/hyperlink" Target="https://www.europol.europa.eu/activities-services/main-reports/annual-review" TargetMode="External"/><Relationship Id="rId5" Type="http://schemas.openxmlformats.org/officeDocument/2006/relationships/hyperlink" Target="https://www.europol.europa.eu/activities-services/main-reports/internet-organised-crime-threat-assessment" TargetMode="External"/><Relationship Id="rId4" Type="http://schemas.openxmlformats.org/officeDocument/2006/relationships/hyperlink" Target="https://www.europol.europa.eu/activities-services/main-reports/eu-terrorism-situation-and-trend-report" TargetMode="Externa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eurojust.europa.eu/doclibrary/Eurojust-framework/ej-legal-framework/Pages/Eurojust-Regulation.aspx"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a:t>El experto debe presentar brevemente a los delegados el programa y el contenido de la formación.</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a:t>
            </a:fld>
            <a:endParaRPr lang="es-ES"/>
          </a:p>
        </p:txBody>
      </p:sp>
    </p:spTree>
    <p:extLst>
      <p:ext uri="{BB962C8B-B14F-4D97-AF65-F5344CB8AC3E}">
        <p14:creationId xmlns:p14="http://schemas.microsoft.com/office/powerpoint/2010/main" val="11463459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s-ES" dirty="0"/>
              <a:t>La Unión Africana (UA) es un organismo continental formado por los 55 Estados miembros que componen los países del continente africano. Se estableció oficialmente en 2002 como sucesora de la Organización de la Unidad Africana (OUA, 1963-1999).</a:t>
            </a:r>
          </a:p>
          <a:p>
            <a:pPr algn="just"/>
            <a:endParaRPr lang="es-ES" dirty="0"/>
          </a:p>
          <a:p>
            <a:pPr algn="just"/>
            <a:r>
              <a:rPr lang="es-ES" dirty="0"/>
              <a:t>Los principales objetivos de la OUA eran librar al continente de los vestigios restantes de la colonización y el apartheid; promover la unidad y la solidaridad entre los Estados africanos; coordinar e intensificar la cooperación para el desarrollo; salvaguardar la soberanía y la integridad territorial de los Estados miembros y promover la cooperación internacional. </a:t>
            </a:r>
          </a:p>
          <a:p>
            <a:pPr algn="just"/>
            <a:endParaRPr lang="es-ES" dirty="0"/>
          </a:p>
          <a:p>
            <a:pPr algn="just"/>
            <a:r>
              <a:rPr lang="es-ES" b="0" dirty="0"/>
              <a:t>En 2011 se preparó el proyecto de Convención de la Unión Africana sobre Ciberseguridad y Protección de Datos Personales con el fin de establecer un "marco creíble para la ciberseguridad en África mediante la organización de las transacciones electrónicas, la protección de los datos personales, la promoción de la ciberseguridad, la gobernanza electrónica y la lucha contra la ciberdelincuencia".</a:t>
            </a:r>
          </a:p>
          <a:p>
            <a:pPr algn="just"/>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12</a:t>
            </a:fld>
            <a:endParaRPr lang="es-ES"/>
          </a:p>
        </p:txBody>
      </p:sp>
    </p:spTree>
    <p:extLst>
      <p:ext uri="{BB962C8B-B14F-4D97-AF65-F5344CB8AC3E}">
        <p14:creationId xmlns:p14="http://schemas.microsoft.com/office/powerpoint/2010/main" val="26501696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s-ES" dirty="0"/>
              <a:t>La Commonwealth es una asociación voluntaria de </a:t>
            </a:r>
            <a:r>
              <a:rPr lang="es-ES" dirty="0">
                <a:hlinkClick r:id="rId3"/>
              </a:rPr>
              <a:t>54 países independientes y en pie de igualdad</a:t>
            </a:r>
            <a:r>
              <a:rPr lang="es-ES" dirty="0"/>
              <a:t>. Alberga a 2.400 millones de personas, e incluye tanto economías avanzadas como países en desarrollo. Treinta y dos de los miembros son Estados pequeños, entre ellos muchos países insulares. Los Gobiernos de los países miembros han acordado objetivos comunes como el desarrollo, la democracia y la paz. Sus valores y principios se recogen en la </a:t>
            </a:r>
            <a:r>
              <a:rPr lang="es-ES" dirty="0">
                <a:hlinkClick r:id="rId4"/>
              </a:rPr>
              <a:t>Carta de la Commonwealth</a:t>
            </a:r>
            <a:r>
              <a:rPr lang="es-ES" dirty="0"/>
              <a:t>. Las raíces de la Commonwealth se remontan al Imperio Británico. Sin embargo, hoy en día cualquier país puede unirse a la moderna Commonwealth. El último país en hacerlo fue </a:t>
            </a:r>
            <a:r>
              <a:rPr lang="es-ES" dirty="0" err="1"/>
              <a:t>Rwanda</a:t>
            </a:r>
            <a:r>
              <a:rPr lang="es-ES" dirty="0"/>
              <a:t> en 2009.</a:t>
            </a:r>
          </a:p>
          <a:p>
            <a:pPr algn="just"/>
            <a:endParaRPr lang="es-ES" dirty="0"/>
          </a:p>
          <a:p>
            <a:pPr algn="just"/>
            <a:r>
              <a:rPr lang="es-ES" dirty="0"/>
              <a:t>Los Planes de la Commonwealth tienen como objetivo mejorar la cooperación internacional en materia penal. Se centra, en particular, en el Plan sobre Asistencia Judicial Recíproca en Asuntos Penales en el seno de la Commonwealth, comúnmente denominado Plan de Harare. </a:t>
            </a:r>
            <a:r>
              <a:rPr lang="es-ES" dirty="0">
                <a:effectLst/>
                <a:latin typeface="Arial" panose="020B0604020202020204" pitchFamily="34" charset="0"/>
              </a:rPr>
              <a:t>El Plan de la Commonwealth sobre Asistencia Judicial Recíproca en Asuntos Penales fue aprobado originalmente por los Ministros de Justicia de la Commonwealth en su reunión de 1986, celebrada en Harare, Zimbabwe. El plan fue revisado posteriormente por los Ministros de Justicia en abril de 1990, noviembre de 2002 y octubre de 2005.</a:t>
            </a:r>
            <a:endParaRPr lang="es-ES" dirty="0"/>
          </a:p>
          <a:p>
            <a:pPr algn="just"/>
            <a:endParaRPr lang="es-ES" dirty="0"/>
          </a:p>
          <a:p>
            <a:pPr algn="just"/>
            <a:endParaRPr lang="es-ES" dirty="0"/>
          </a:p>
          <a:p>
            <a:pPr algn="just"/>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13</a:t>
            </a:fld>
            <a:endParaRPr lang="es-ES"/>
          </a:p>
        </p:txBody>
      </p:sp>
    </p:spTree>
    <p:extLst>
      <p:ext uri="{BB962C8B-B14F-4D97-AF65-F5344CB8AC3E}">
        <p14:creationId xmlns:p14="http://schemas.microsoft.com/office/powerpoint/2010/main" val="32432456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c.)</a:t>
            </a: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14</a:t>
            </a:fld>
            <a:endParaRPr lang="es-ES"/>
          </a:p>
        </p:txBody>
      </p:sp>
    </p:spTree>
    <p:extLst>
      <p:ext uri="{BB962C8B-B14F-4D97-AF65-F5344CB8AC3E}">
        <p14:creationId xmlns:p14="http://schemas.microsoft.com/office/powerpoint/2010/main" val="301592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a:t>Tiempo asignado a las preguntas de los delegados.</a:t>
            </a: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15</a:t>
            </a:fld>
            <a:endParaRPr lang="es-ES"/>
          </a:p>
        </p:txBody>
      </p:sp>
    </p:spTree>
    <p:extLst>
      <p:ext uri="{BB962C8B-B14F-4D97-AF65-F5344CB8AC3E}">
        <p14:creationId xmlns:p14="http://schemas.microsoft.com/office/powerpoint/2010/main" val="37229469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pPr marR="0" algn="just" rtl="0"/>
            <a:r>
              <a:rPr lang="es-ES" sz="1800" b="0" i="0" u="none" strike="noStrike" baseline="0" dirty="0">
                <a:latin typeface="Times New Roman" panose="02020603050405020304" pitchFamily="18" charset="0"/>
              </a:rPr>
              <a:t>Dada la limitada capacidad de los investigadores y fiscales para ejercer la jurisdicción de aplicación de la ley más allá de sus territorios de competencia, deben recurrir a la cooperación con sus homólogos de otros territorios utilizando mecanismos dirigidos por el Estado. El mecanismo por el que un Estado puede solicitar y obtener formalmente pruebas u otra forma de asistencia de otro Estado se basa en el principio de </a:t>
            </a:r>
            <a:r>
              <a:rPr lang="es-ES" sz="1800" b="0" i="1" u="none" strike="noStrike" baseline="0" dirty="0">
                <a:latin typeface="Times New Roman" panose="02020603050405020304" pitchFamily="18" charset="0"/>
              </a:rPr>
              <a:t>cortesía de las naciones. </a:t>
            </a:r>
            <a:r>
              <a:rPr lang="es-ES" sz="1800" b="0" i="0" u="none" strike="noStrike" baseline="0" dirty="0">
                <a:latin typeface="Times New Roman" panose="02020603050405020304" pitchFamily="18" charset="0"/>
              </a:rPr>
              <a:t>Se trata de un principio de derecho internacional que permite a un Estado reconocer en la mayor medida posible los actos legislativos, ejecutivos y judiciales de otro Estado.              </a:t>
            </a:r>
          </a:p>
          <a:p>
            <a:pPr marR="0" algn="just" rtl="0"/>
            <a:r>
              <a:rPr lang="es-ES"/>
              <a:t>                                                                                                                  </a:t>
            </a:r>
          </a:p>
          <a:p>
            <a:pPr marR="0" algn="just" rtl="0"/>
            <a:r>
              <a:rPr lang="es-ES" sz="1800" b="0" i="0" u="none" strike="noStrike" baseline="0" dirty="0">
                <a:latin typeface="Times New Roman" panose="02020603050405020304" pitchFamily="18" charset="0"/>
              </a:rPr>
              <a:t>El principio de </a:t>
            </a:r>
            <a:r>
              <a:rPr lang="es-ES" sz="1800" b="0" i="1" u="none" strike="noStrike" baseline="0" dirty="0">
                <a:latin typeface="Times New Roman" panose="02020603050405020304" pitchFamily="18" charset="0"/>
              </a:rPr>
              <a:t>reciprocidad</a:t>
            </a:r>
            <a:r>
              <a:rPr lang="es-ES" sz="1800" b="0" i="0" u="none" strike="noStrike" baseline="0" dirty="0">
                <a:latin typeface="Times New Roman" panose="02020603050405020304" pitchFamily="18" charset="0"/>
              </a:rPr>
              <a:t>, estrechamente relacionado con el anterior, se entendía originalmente como un intercambio mutuo de privilegios o cortesías entre Estados. En cuanto a la obtención de pruebas, el principio de reciprocidad significa que el Estado que solicita las pruebas cumpliría (o se comprometería a hacerlo en el futuro) con una solicitud similar del Estado al que pide ayuda.</a:t>
            </a:r>
          </a:p>
          <a:p>
            <a:pPr marR="0" algn="just" rtl="0"/>
            <a:endParaRPr lang="es-ES" sz="1800" b="0" i="0" u="none" strike="noStrike" baseline="0" dirty="0">
              <a:latin typeface="Times New Roman" panose="02020603050405020304" pitchFamily="18" charset="0"/>
            </a:endParaRPr>
          </a:p>
          <a:p>
            <a:pPr marR="0" algn="just" rtl="0"/>
            <a:r>
              <a:rPr lang="es-ES" sz="1800" b="0" i="0" u="none" strike="noStrike" baseline="0" dirty="0">
                <a:latin typeface="Times New Roman" panose="02020603050405020304" pitchFamily="18" charset="0"/>
              </a:rPr>
              <a:t>La práctica que hoy se denomina asistencia mutua en materia penal o asistencia </a:t>
            </a:r>
            <a:r>
              <a:rPr lang="es-ES" sz="1800" b="0" i="1" u="none" strike="noStrike" baseline="0" dirty="0">
                <a:latin typeface="Times New Roman" panose="02020603050405020304" pitchFamily="18" charset="0"/>
              </a:rPr>
              <a:t>jurídica</a:t>
            </a:r>
            <a:r>
              <a:rPr lang="es-ES" sz="1800" b="0" i="0" u="none" strike="noStrike" baseline="0" dirty="0">
                <a:latin typeface="Times New Roman" panose="02020603050405020304" pitchFamily="18" charset="0"/>
              </a:rPr>
              <a:t> mutua se deriva de estos principios. El </a:t>
            </a:r>
            <a:r>
              <a:rPr lang="es-ES" sz="1800" b="0" i="1" u="none" strike="noStrike" baseline="0" dirty="0">
                <a:latin typeface="Times New Roman" panose="02020603050405020304" pitchFamily="18" charset="0"/>
              </a:rPr>
              <a:t>proceso</a:t>
            </a:r>
            <a:r>
              <a:rPr lang="es-ES" sz="1800" b="0" i="0" u="none" strike="noStrike" baseline="0" dirty="0">
                <a:latin typeface="Times New Roman" panose="02020603050405020304" pitchFamily="18" charset="0"/>
              </a:rPr>
              <a:t> original por el que se obtenían estas pruebas era el uso de un sistema de </a:t>
            </a:r>
            <a:r>
              <a:rPr lang="es-ES" sz="1800" b="0" i="1" u="none" strike="noStrike" baseline="0" dirty="0">
                <a:latin typeface="Times New Roman" panose="02020603050405020304" pitchFamily="18" charset="0"/>
              </a:rPr>
              <a:t>comisiones rogatorias</a:t>
            </a:r>
            <a:r>
              <a:rPr lang="es-ES" sz="1800" b="0" i="0" u="none" strike="noStrike" baseline="0" dirty="0">
                <a:latin typeface="Times New Roman" panose="02020603050405020304" pitchFamily="18" charset="0"/>
              </a:rPr>
              <a:t> recíprocas basado en la cortesía.</a:t>
            </a:r>
          </a:p>
          <a:p>
            <a:pPr marR="0" algn="just" rtl="0"/>
            <a:endParaRPr lang="es-ES" sz="1800" b="0" i="0" u="none" strike="noStrike" baseline="0" dirty="0">
              <a:latin typeface="Times New Roman" panose="02020603050405020304" pitchFamily="18" charset="0"/>
            </a:endParaRPr>
          </a:p>
          <a:p>
            <a:pPr marR="0" algn="just" rtl="0"/>
            <a:r>
              <a:rPr lang="es-ES"/>
              <a:t>El proceso de asistencia mutua se basa en la aplicación de la </a:t>
            </a:r>
            <a:r>
              <a:rPr lang="es-ES" i="1"/>
              <a:t>doble tipificación penal</a:t>
            </a:r>
            <a:r>
              <a:rPr lang="es-ES"/>
              <a:t>, es decir, que el delito de fondo respecto del cual se solicita asistencia por parte de un Estado también constituye un delito en el Estado donde se encuentran las pruebas.</a:t>
            </a:r>
            <a:r>
              <a:rPr lang="es-ES" sz="1800" b="0" i="0" u="none" strike="noStrike" baseline="0" dirty="0">
                <a:latin typeface="Times New Roman" panose="02020603050405020304" pitchFamily="18" charset="0"/>
              </a:rPr>
              <a:t> La doble tipificación penal puede evaluarse de forma estricta, en términos de coincidencia de los delitos en cuestión por su nombre y elementos, o de forma más flexible, examinando la tipificación penal de la conducta en cuestión. La interpretación flexible de la doble tipificación penal se denomina interpretación o base de la </a:t>
            </a:r>
            <a:r>
              <a:rPr lang="es-ES" sz="1800" b="0" i="1" u="none" strike="noStrike" baseline="0" dirty="0">
                <a:latin typeface="Times New Roman" panose="02020603050405020304" pitchFamily="18" charset="0"/>
              </a:rPr>
              <a:t>conducta</a:t>
            </a:r>
            <a:r>
              <a:rPr lang="es-ES" sz="1800" b="0" i="0" u="none" strike="noStrike" baseline="0" dirty="0">
                <a:latin typeface="Times New Roman" panose="02020603050405020304" pitchFamily="18" charset="0"/>
              </a:rPr>
              <a:t>.</a:t>
            </a: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17</a:t>
            </a:fld>
            <a:endParaRPr lang="es-ES"/>
          </a:p>
        </p:txBody>
      </p:sp>
    </p:spTree>
    <p:extLst>
      <p:ext uri="{BB962C8B-B14F-4D97-AF65-F5344CB8AC3E}">
        <p14:creationId xmlns:p14="http://schemas.microsoft.com/office/powerpoint/2010/main" val="21697497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algn="just"/>
            <a:r>
              <a:rPr lang="es-ES" dirty="0"/>
              <a:t>La globalización y la creciente movilidad de las personas en todo el mundo crean nuevas oportunidades para la delincuencia transfronteriza. Por ello, la asistencia jurídica mutua y los acuerdos de extradición son esenciales para detener este tipo de delincuencia.</a:t>
            </a:r>
          </a:p>
          <a:p>
            <a:pPr algn="just"/>
            <a:endParaRPr lang="es-ES" dirty="0"/>
          </a:p>
          <a:p>
            <a:pPr algn="just"/>
            <a:r>
              <a:rPr lang="es-ES" dirty="0"/>
              <a:t>La asistencia jurídica mutua es una forma de cooperación entre diferentes países con el fin de recoger e intercambiar información. Las autoridades de un país también pueden pedir y proporcionar pruebas situadas en un país para ayudar en investigaciones o procedimientos penales en otro.</a:t>
            </a:r>
          </a:p>
          <a:p>
            <a:pPr algn="just"/>
            <a:endParaRPr lang="es-ES" dirty="0"/>
          </a:p>
          <a:p>
            <a:pPr algn="just"/>
            <a:r>
              <a:rPr lang="es-ES" dirty="0">
                <a:effectLst/>
              </a:rPr>
              <a:t>El instrumento tradicional de la asistencia jurídica mutua han sido las </a:t>
            </a:r>
            <a:r>
              <a:rPr lang="es-ES" i="1" dirty="0">
                <a:effectLst/>
              </a:rPr>
              <a:t>comisiones rogatorias</a:t>
            </a:r>
            <a:r>
              <a:rPr lang="es-ES" dirty="0">
                <a:effectLst/>
              </a:rPr>
              <a:t>, es decir, una solicitud oficial de la autoridad judicial de un Estado dirigida a una autoridad judicial de otro Estado, en la que se pide a la autoridad judicial requerida que lleve a cabo una o varias acciones específicas, normalmente la recopilación de pruebas y la realización de entrevistas a testigos, en nombre de la autoridad judicial requirente. Estas solicitudes se transmiten convencionalmente mediante canales diplomáticos. Una vez que el fiscal prepara una solicitud, el tribunal nacional competente del Estado requirente se encarga de autenticarla y, a continuación, el Ministerio de Asuntos Exteriores de ese Estado la entrega a la embajada del Estado requerido (Funk, 2014; Efrat y Newman, 2017). La embajada envía la solicitud a las autoridades judiciales competentes del Estado requerido. Una vez completada la solicitud, la secuencia se invierte.</a:t>
            </a:r>
          </a:p>
          <a:p>
            <a:pPr algn="just"/>
            <a:endParaRPr lang="es-ES" dirty="0">
              <a:effectLst/>
            </a:endParaRPr>
          </a:p>
          <a:p>
            <a:pPr algn="just"/>
            <a:r>
              <a:rPr lang="es-ES" dirty="0">
                <a:effectLst/>
              </a:rPr>
              <a:t>Los tratados oficiales han creado una base más sólida para la cooperación internacional. El proceso relativo a las comisiones rogatorias es más largo e imprevisible que el de los tratados de asistencia jurídica mutua. Esto se debe en gran parte a que la ejecución de las comisiones rogatorias es una cuestión de cortesía entre los tribunales, y no se basa en un tratado. Por estas razones, los fiscales suelen considerar las comisiones rogatorias como una opción de último recurso para acceder a las pruebas en el extranjero, que únicamente se ejerce cuando no se dispone de tratados de asistencia jurídica mutua.</a:t>
            </a:r>
          </a:p>
          <a:p>
            <a:pPr algn="just"/>
            <a:endParaRPr lang="es-ES" dirty="0">
              <a:effectLst/>
            </a:endParaRPr>
          </a:p>
          <a:p>
            <a:pPr algn="just"/>
            <a:r>
              <a:rPr lang="es-ES" dirty="0">
                <a:effectLst/>
              </a:rPr>
              <a:t>Los tratados bilaterales (entre dos países) pueden ser negociados entre Estados con un mayor grado de certeza respecto a las obligaciones y expectativas de ambas partes. Pero negociar, redactar y acordar tratados bilaterales puede resultar costoso, además de consumir tiempo y recursos, y no se pueden celebrar tratados bilaterales con todos los países del mundo. </a:t>
            </a:r>
            <a:endParaRPr lang="es-ES" dirty="0"/>
          </a:p>
          <a:p>
            <a:pPr algn="just"/>
            <a:endParaRPr lang="es-ES" dirty="0"/>
          </a:p>
          <a:p>
            <a:pPr algn="just"/>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18</a:t>
            </a:fld>
            <a:endParaRPr lang="es-ES"/>
          </a:p>
        </p:txBody>
      </p:sp>
    </p:spTree>
    <p:extLst>
      <p:ext uri="{BB962C8B-B14F-4D97-AF65-F5344CB8AC3E}">
        <p14:creationId xmlns:p14="http://schemas.microsoft.com/office/powerpoint/2010/main" val="37488899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457200" rtl="0" eaLnBrk="0" fontAlgn="base" latinLnBrk="0" hangingPunct="0">
              <a:lnSpc>
                <a:spcPct val="100000"/>
              </a:lnSpc>
              <a:spcBef>
                <a:spcPct val="30000"/>
              </a:spcBef>
              <a:spcAft>
                <a:spcPct val="0"/>
              </a:spcAft>
              <a:buClrTx/>
              <a:buSzTx/>
              <a:buFontTx/>
              <a:buNone/>
              <a:tabLst/>
              <a:defRPr/>
            </a:pPr>
            <a:r>
              <a:rPr lang="es-ES" dirty="0">
                <a:effectLst/>
              </a:rPr>
              <a:t>Es fundamental armonizar los marcos jurídicos a nivel nacional e internacional. Disponer de procedimientos y legislación similares facilita y agiliza la cooperación. Los tratados multilaterales y regionales sirven a este propósito. </a:t>
            </a:r>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s-ES" dirty="0">
              <a:effectLst/>
            </a:endParaRPr>
          </a:p>
          <a:p>
            <a:pPr marL="0" marR="0" lvl="0" indent="0" algn="just" defTabSz="457200" rtl="0" eaLnBrk="0" fontAlgn="base" latinLnBrk="0" hangingPunct="0">
              <a:lnSpc>
                <a:spcPct val="100000"/>
              </a:lnSpc>
              <a:spcBef>
                <a:spcPct val="30000"/>
              </a:spcBef>
              <a:spcAft>
                <a:spcPct val="0"/>
              </a:spcAft>
              <a:buClrTx/>
              <a:buSzTx/>
              <a:buFontTx/>
              <a:buNone/>
              <a:tabLst/>
              <a:defRPr/>
            </a:pPr>
            <a:r>
              <a:rPr lang="es-ES" dirty="0"/>
              <a:t>Cada vez más, los tratados de asistencia jurídica mutua exigen que los Estados designen una autoridad central (generalmente el Ministerio de Justicia) a la que puedan enviarse las solicitudes, lo que supone una alternativa a los canales diplomáticos. Las autoridades judiciales del Estado requirente pueden entonces comunicarse directamente con la autoridad central.</a:t>
            </a:r>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s-E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es-ES" dirty="0"/>
              <a:t>En la actualidad, se utilizan cada vez más canales directos, ya que un funcionario del Estado requirente puede enviar la solicitud directamente al funcionario correspondiente del otro Estado. Esta tendencia demuestra la importancia de una autoridad central nacional como requisito previo para hacer más eficaz la asistencia jurídica mutua.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19</a:t>
            </a:fld>
            <a:endParaRPr lang="es-ES"/>
          </a:p>
        </p:txBody>
      </p:sp>
    </p:spTree>
    <p:extLst>
      <p:ext uri="{BB962C8B-B14F-4D97-AF65-F5344CB8AC3E}">
        <p14:creationId xmlns:p14="http://schemas.microsoft.com/office/powerpoint/2010/main" val="25581123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457200" rtl="0" eaLnBrk="0" fontAlgn="base" latinLnBrk="0" hangingPunct="0">
              <a:lnSpc>
                <a:spcPct val="100000"/>
              </a:lnSpc>
              <a:spcBef>
                <a:spcPct val="30000"/>
              </a:spcBef>
              <a:spcAft>
                <a:spcPct val="0"/>
              </a:spcAft>
              <a:buClrTx/>
              <a:buSzTx/>
              <a:buFontTx/>
              <a:buNone/>
              <a:tabLst/>
              <a:defRPr/>
            </a:pPr>
            <a:r>
              <a:rPr lang="es-ES" dirty="0">
                <a:effectLst/>
                <a:latin typeface="Arial" panose="020B0604020202020204" pitchFamily="34" charset="0"/>
              </a:rPr>
              <a:t>El capítulo III contiene las disposiciones relativas a la asistencia mutua en relación con los delitos tradicionales y con los delitos relacionados con la informática, así como también las referentes a la extradición. Da cuenta de la asistencia mutua tradicional en dos situaciones: cuando entre las partes no existen fundamentos jurídicos (tratados, leyes de reciprocidad, etc.) -- en cuyo caso corresponde aplicar sus disposiciones -- y cuando existe dicha base -- en cuyo caso los acuerdos existentes también se aplican a la asistencia que se concede en virtud del presente Convenio. La asistencia específica en materia de delitos informáticos o de delitos relacionados con la informática se aplica a ambas situaciones y abarca, sujeto a condiciones adicionales, la misma serie de facultades procesales definidas en el Capítulo II. </a:t>
            </a:r>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s-ES" dirty="0">
              <a:effectLst/>
              <a:latin typeface="Arial" panose="020B0604020202020204" pitchFamily="34" charset="0"/>
            </a:endParaRPr>
          </a:p>
          <a:p>
            <a:pPr marL="0" marR="0" lvl="0" indent="0" algn="just" defTabSz="457200" rtl="0" eaLnBrk="0" fontAlgn="base" latinLnBrk="0" hangingPunct="0">
              <a:lnSpc>
                <a:spcPct val="100000"/>
              </a:lnSpc>
              <a:spcBef>
                <a:spcPct val="30000"/>
              </a:spcBef>
              <a:spcAft>
                <a:spcPct val="0"/>
              </a:spcAft>
              <a:buClrTx/>
              <a:buSzTx/>
              <a:buFontTx/>
              <a:buNone/>
              <a:tabLst/>
              <a:defRPr/>
            </a:pPr>
            <a:r>
              <a:rPr lang="es-ES" dirty="0">
                <a:effectLst/>
                <a:latin typeface="Arial" panose="020B0604020202020204" pitchFamily="34" charset="0"/>
              </a:rPr>
              <a:t>Por otra parte, el Capítulo III contiene una disposición acerca de un tipo específico de acceso transfronterizo a datos informáticos almacenados, que no requiere la asistencia mutua (cuando media un consentimiento o cuando están disponibles públicamente) y prevé el establecimiento de una red que funcione las 24 horas del día los 7 días de la semana con el fin de asegurar una asistencia rápida entre las Partes.</a:t>
            </a:r>
            <a:endParaRPr lang="es-ES" dirty="0">
              <a:effectLst/>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20</a:t>
            </a:fld>
            <a:endParaRPr lang="es-ES"/>
          </a:p>
        </p:txBody>
      </p:sp>
    </p:spTree>
    <p:extLst>
      <p:ext uri="{BB962C8B-B14F-4D97-AF65-F5344CB8AC3E}">
        <p14:creationId xmlns:p14="http://schemas.microsoft.com/office/powerpoint/2010/main" val="28067078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a.)</a:t>
            </a: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21</a:t>
            </a:fld>
            <a:endParaRPr lang="es-ES"/>
          </a:p>
        </p:txBody>
      </p:sp>
    </p:spTree>
    <p:extLst>
      <p:ext uri="{BB962C8B-B14F-4D97-AF65-F5344CB8AC3E}">
        <p14:creationId xmlns:p14="http://schemas.microsoft.com/office/powerpoint/2010/main" val="15229091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Tiempo asignado a las preguntas de los delegados.</a:t>
            </a:r>
            <a:endParaRPr lang="es-ES" dirty="0"/>
          </a:p>
          <a:p>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22</a:t>
            </a:fld>
            <a:endParaRPr lang="es-ES"/>
          </a:p>
        </p:txBody>
      </p:sp>
    </p:spTree>
    <p:extLst>
      <p:ext uri="{BB962C8B-B14F-4D97-AF65-F5344CB8AC3E}">
        <p14:creationId xmlns:p14="http://schemas.microsoft.com/office/powerpoint/2010/main" val="3834977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a:t>El experto debe presentar a los delegados los objetivos de la sesión, por ejemplo, el alcance. Los delegados deben entender cuál es el objetivo de la sesión y qué se espera de ellos al término de esta.</a:t>
            </a:r>
          </a:p>
          <a:p>
            <a:endParaRPr lang="es-ES" dirty="0"/>
          </a:p>
          <a:p>
            <a:r>
              <a:rPr lang="es-ES" dirty="0"/>
              <a:t>El experto debería comprobar cuántos de los delegados han asistido a la Formación Introductoria a la Ciberdelincuencia para Fiscales y Jueces del Consejo de Europa.</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a:t>
            </a:fld>
            <a:endParaRPr lang="es-ES"/>
          </a:p>
        </p:txBody>
      </p:sp>
    </p:spTree>
    <p:extLst>
      <p:ext uri="{BB962C8B-B14F-4D97-AF65-F5344CB8AC3E}">
        <p14:creationId xmlns:p14="http://schemas.microsoft.com/office/powerpoint/2010/main" val="39817030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algn="just"/>
            <a:r>
              <a:rPr lang="es-ES" sz="1800" b="0" i="0" u="none" strike="noStrike" baseline="0" dirty="0">
                <a:latin typeface="Arial" panose="020B0604020202020204" pitchFamily="34" charset="0"/>
              </a:rPr>
              <a:t>La Sección 1 del Capítulo II del Convenio (Derecho penal sustantivo) abarca las disposiciones relativas a los delitos y otras disposiciones conexas referentes al ámbito de los delitos informáticos o los delitos relacionados con el empleo de ordenadores. En primer lugar, define nueve delitos agrupados en cuatro categorías diferentes y más tarde versa sobre las responsabilidades y sanciones conexas.</a:t>
            </a:r>
          </a:p>
          <a:p>
            <a:pPr algn="just"/>
            <a:endParaRPr lang="es-ES" sz="1800" b="0" i="0" u="none" strike="noStrike" baseline="0" dirty="0">
              <a:latin typeface="Arial" panose="020B0604020202020204" pitchFamily="34" charset="0"/>
            </a:endParaRPr>
          </a:p>
          <a:p>
            <a:pPr algn="just"/>
            <a:r>
              <a:rPr lang="es-ES" sz="1800" b="0" i="0" u="none" strike="noStrike" baseline="0" dirty="0">
                <a:latin typeface="Arial,Bold"/>
              </a:rPr>
              <a:t>Los delitos contra la confidencialidad, la integridad y la disponibilidad de los datos y sistemas informáticos</a:t>
            </a:r>
            <a:r>
              <a:rPr lang="es-ES" sz="1800" b="0" i="0" u="none" strike="noStrike" baseline="0" dirty="0">
                <a:latin typeface="Arial" panose="020B0604020202020204" pitchFamily="34" charset="0"/>
              </a:rPr>
              <a:t> están destinados a proteger la confidencialidad, la integridad y la disponibilidad de los datos y sistemas informáticos y no asignan el carácter de delito a las actividades legítimas y comunes inherentes al diseño de las redes, o legítimas y comunes respecto de las prácticas comerciales y de operación.</a:t>
            </a:r>
          </a:p>
          <a:p>
            <a:pPr algn="just"/>
            <a:endParaRPr lang="es-ES" sz="1800" b="0" i="0" u="none" strike="noStrike" baseline="0" dirty="0">
              <a:latin typeface="Arial" panose="020B0604020202020204" pitchFamily="34" charset="0"/>
            </a:endParaRPr>
          </a:p>
          <a:p>
            <a:pPr algn="just"/>
            <a:r>
              <a:rPr lang="es-ES" sz="1800" b="0" i="0" u="none" strike="noStrike" baseline="0" dirty="0">
                <a:latin typeface="Arial,Bold"/>
              </a:rPr>
              <a:t>Los delitos informáticos</a:t>
            </a:r>
            <a:r>
              <a:rPr lang="es-ES" sz="1800" b="0" i="0" u="none" strike="noStrike" baseline="0" dirty="0">
                <a:latin typeface="Arial" panose="020B0604020202020204" pitchFamily="34" charset="0"/>
              </a:rPr>
              <a:t> se refieren a los delitos comunes que se cometen frecuentemente mediante la utilización de un sistema informático. Estos delitos comunes ya han sido tipificados como delitos por la mayoría de los Estados, cuyas leyes existentes pueden o no ser lo suficientemente amplias como para abarcar situaciones relacionadas con las redes informáticas (por ejemplo, las leyes existentes sobre pornografía infantil de algunos Estados pueden no abarcar las imágenes electrónicas). Por lo tanto, a la hora de aplicar estos artículos, los Estados deben examinar sus leyes vigentes para determinar si se aplican a situaciones en que estén involucradas redes y sistemas informáticos. Si los delitos existentes ya abarcan dicha conducta, no existe ninguna obligación de introducir enmiendas a los delitos existentes o de establecer nuevos delitos.</a:t>
            </a:r>
          </a:p>
          <a:p>
            <a:pPr algn="just"/>
            <a:endParaRPr lang="es-ES" sz="1800" b="0" i="0" u="none" strike="noStrike" baseline="0" dirty="0">
              <a:latin typeface="Arial" panose="020B0604020202020204" pitchFamily="34" charset="0"/>
            </a:endParaRPr>
          </a:p>
          <a:p>
            <a:pPr algn="just"/>
            <a:r>
              <a:rPr lang="es-ES" sz="1800" b="0" i="0" u="none" strike="noStrike" baseline="0" dirty="0">
                <a:latin typeface="Arial" panose="020B0604020202020204" pitchFamily="34" charset="0"/>
              </a:rPr>
              <a:t>Sin embargo, la naturaleza evolutiva de las tecnologías informáticas y de la información y su creciente uso en la vida cotidiana tiene un impacto en los procesos penales en el sentido de que cada vez más casos incluyen el componente de uso o abuso de las TIC en su perpetración. Aun así, eso no significa que todos los delitos sean ahora ciberdelitos.</a:t>
            </a:r>
          </a:p>
          <a:p>
            <a:pPr algn="just"/>
            <a:endParaRPr lang="es-ES" sz="1800" b="0" i="0" u="none" strike="noStrike" baseline="0" dirty="0">
              <a:latin typeface="Arial" panose="020B0604020202020204" pitchFamily="34" charset="0"/>
            </a:endParaRPr>
          </a:p>
          <a:p>
            <a:pPr algn="just"/>
            <a:endParaRPr lang="es-ES" sz="1800" b="0" i="0" u="none" strike="noStrike" baseline="0" dirty="0">
              <a:latin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24</a:t>
            </a:fld>
            <a:endParaRPr lang="es-ES"/>
          </a:p>
        </p:txBody>
      </p:sp>
    </p:spTree>
    <p:extLst>
      <p:ext uri="{BB962C8B-B14F-4D97-AF65-F5344CB8AC3E}">
        <p14:creationId xmlns:p14="http://schemas.microsoft.com/office/powerpoint/2010/main" val="8953713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a:r>
              <a:rPr lang="es-ES" sz="1800" b="0" i="0" u="none" strike="noStrike" baseline="0" dirty="0">
                <a:latin typeface="Arial" panose="020B0604020202020204" pitchFamily="34" charset="0"/>
              </a:rPr>
              <a:t>En la diapositiva se representan gráficamente los actos delictivos dentro de cada uno de los grupos, según lo estipulado por el Convenio sobre la Ciberdelincuencia del Consejo de Europa.</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25</a:t>
            </a:fld>
            <a:endParaRPr lang="es-ES"/>
          </a:p>
        </p:txBody>
      </p:sp>
    </p:spTree>
    <p:extLst>
      <p:ext uri="{BB962C8B-B14F-4D97-AF65-F5344CB8AC3E}">
        <p14:creationId xmlns:p14="http://schemas.microsoft.com/office/powerpoint/2010/main" val="18274186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s-ES" b="0" dirty="0"/>
              <a:t>Las pruebas digitales o electrónicas son cualquier información probatoria que se almacena o transmite en forma digital y que una parte de un proceso judicial puede utilizar en el juicio. Antes de aceptar una prueba digital, un tribunal determinará si esta es relevante, si es auténtica, si se trata de un rumor y si se acepta una copia o se requiere el original.</a:t>
            </a:r>
          </a:p>
          <a:p>
            <a:pPr algn="just"/>
            <a:endParaRPr lang="es-ES" b="0" dirty="0"/>
          </a:p>
          <a:p>
            <a:pPr algn="just"/>
            <a:r>
              <a:rPr lang="es-ES" b="0" dirty="0"/>
              <a:t>El uso de pruebas digitales ha aumentado en las últimas décadas, ya que los tribunales han permitido el uso de correos electrónicos, fotografías digitales, registros de transacciones en cajeros automáticos, documentos de procesamiento de textos, historiales de mensajes instantáneos, archivos guardados de programas de contabilidad, hojas de cálculo, historiales de navegadores de Internet, bases de datos, el contenido de la memoria de ordenadores, copias de seguridad de ordenadores, impresiones de ordenadores, pistas del Sistema de Posicionamiento Global, registros de las cerraduras electrónicas de las puertas de hoteles y archivos digitales de vídeo o audio.</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26</a:t>
            </a:fld>
            <a:endParaRPr lang="es-ES"/>
          </a:p>
        </p:txBody>
      </p:sp>
    </p:spTree>
    <p:extLst>
      <p:ext uri="{BB962C8B-B14F-4D97-AF65-F5344CB8AC3E}">
        <p14:creationId xmlns:p14="http://schemas.microsoft.com/office/powerpoint/2010/main" val="18953412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s-ES" dirty="0">
                <a:effectLst/>
                <a:latin typeface="Arial" panose="020B0604020202020204" pitchFamily="34" charset="0"/>
              </a:rPr>
              <a:t>Las pruebas electrónicas proceden de dispositivos electrónicos como ordenadores y sus aparatos periféricos, redes informáticas, teléfonos móviles, cámaras digitales y otros equipos portátiles (incluidos los dispositivos de almacenamiento de datos), así como de Internet.</a:t>
            </a:r>
          </a:p>
          <a:p>
            <a:pPr algn="just"/>
            <a:endParaRPr lang="es-ES" dirty="0">
              <a:effectLst/>
              <a:latin typeface="Arial" panose="020B0604020202020204" pitchFamily="34" charset="0"/>
            </a:endParaRPr>
          </a:p>
          <a:p>
            <a:pPr algn="just"/>
            <a:r>
              <a:rPr lang="es-ES" dirty="0">
                <a:effectLst/>
                <a:latin typeface="Arial" panose="020B0604020202020204" pitchFamily="34" charset="0"/>
              </a:rPr>
              <a:t>La información que contiene no posee una forma física independiente. Sin embargo, en muchos aspectos, las pruebas electrónicas no difieren de las pruebas tradicionales en el sentido de que la parte que las introduce en el procedimiento judicial debe ser capaz de demostrar que reflejan el mismo conjunto de circunstancias e información fáctica que en el momento del delito. En otras palabras, deben poder demostrar que no se han producido (o podrían haberse producido) cambios, supresiones, adiciones u otras alteraciones.</a:t>
            </a:r>
          </a:p>
          <a:p>
            <a:pPr algn="just"/>
            <a:endParaRPr lang="es-ES" dirty="0">
              <a:effectLst/>
              <a:latin typeface="Arial" panose="020B0604020202020204" pitchFamily="34" charset="0"/>
            </a:endParaRPr>
          </a:p>
          <a:p>
            <a:pPr algn="just"/>
            <a:r>
              <a:rPr lang="es-ES" dirty="0">
                <a:effectLst/>
                <a:latin typeface="Arial" panose="020B0604020202020204" pitchFamily="34" charset="0"/>
              </a:rPr>
              <a:t>La naturaleza intangible de cualquier dato e información almacenada en forma electrónica hace que sea mucho más fácil de manipular y más propensa a la alteración que las formas tradicionales de pruebas. Esto ha planteado desafíos especiales para el sistema judicial, que requiere que estos datos se manejen de una manera particular para asegurar la integridad de las pruebas que ofrecen.</a:t>
            </a: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27</a:t>
            </a:fld>
            <a:endParaRPr lang="es-ES"/>
          </a:p>
        </p:txBody>
      </p:sp>
    </p:spTree>
    <p:extLst>
      <p:ext uri="{BB962C8B-B14F-4D97-AF65-F5344CB8AC3E}">
        <p14:creationId xmlns:p14="http://schemas.microsoft.com/office/powerpoint/2010/main" val="23440514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s-ES" dirty="0"/>
              <a:t>Las pruebas electrónicas están expuestas a desafíos similares, pero significativamente más importantes, en cuanto a su búsqueda, obtención, análisis y utilización en el curso de los procedimientos penales. En las próximas diapositivas se tratarán algunos aspectos importantes al respecto.</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29</a:t>
            </a:fld>
            <a:endParaRPr lang="es-ES"/>
          </a:p>
        </p:txBody>
      </p:sp>
    </p:spTree>
    <p:extLst>
      <p:ext uri="{BB962C8B-B14F-4D97-AF65-F5344CB8AC3E}">
        <p14:creationId xmlns:p14="http://schemas.microsoft.com/office/powerpoint/2010/main" val="32215805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s-ES"/>
              <a:t>La rapidez es crucial para encontrar y obtener las pruebas electrónicas. Los distintos países tienen normas diferentes en materia de conservación y almacenamiento de las pruebas electrónicas. Algunos países cuentan con un régimen de conservación de datos, mientras que otros no. Sin embargo, cabe señalar que la obtención de pruebas electrónicas no es algo que pueda realizarse de forma indefinida. Por el contrario, debe entenderse que se debe actuar lo más rápidamente posible para asegurarlas.</a:t>
            </a: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30</a:t>
            </a:fld>
            <a:endParaRPr lang="es-ES"/>
          </a:p>
        </p:txBody>
      </p:sp>
    </p:spTree>
    <p:extLst>
      <p:ext uri="{BB962C8B-B14F-4D97-AF65-F5344CB8AC3E}">
        <p14:creationId xmlns:p14="http://schemas.microsoft.com/office/powerpoint/2010/main" val="24309955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s-ES"/>
              <a:t>Es posible que, en ocasiones, no se tenga en cuenta el hecho de que el tiempo constituye un elemento importante para la investigación de la ciberdelincuencia, así como la búsqueda y la obtención de pruebas electrónicas. Existen 24 zonas horarias en el mundo y la diferencia horaria máxima puede ser de hasta 12 horas. Teniendo en cuenta que un segundo puede marcar la diferencia entre uno y otro usuario de una dirección IP dinámica, es de vital importancia que se establezca correctamente la hora exacta de la comisión del delito.</a:t>
            </a: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31</a:t>
            </a:fld>
            <a:endParaRPr lang="es-ES"/>
          </a:p>
        </p:txBody>
      </p:sp>
    </p:spTree>
    <p:extLst>
      <p:ext uri="{BB962C8B-B14F-4D97-AF65-F5344CB8AC3E}">
        <p14:creationId xmlns:p14="http://schemas.microsoft.com/office/powerpoint/2010/main" val="35062156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s-ES" dirty="0"/>
              <a:t>Las pruebas electrónicas proceden de una fuente; es decir, un ordenador que ejecuta un programa informático que utiliza un ser humano. Debe existir una conexión entre ellos para identificar al verdadero sospechoso, que más tarde se convertirá en acusado. Lo más importante es que este proceso se lleve a cabo de acuerdo con las normas de procedimiento vigentes. De no ser así, todo el procedimiento corre el riesgo de ser anulado en una segunda o posterior instancia de apelación.</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32</a:t>
            </a:fld>
            <a:endParaRPr lang="es-ES"/>
          </a:p>
        </p:txBody>
      </p:sp>
    </p:spTree>
    <p:extLst>
      <p:ext uri="{BB962C8B-B14F-4D97-AF65-F5344CB8AC3E}">
        <p14:creationId xmlns:p14="http://schemas.microsoft.com/office/powerpoint/2010/main" val="28974555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s-ES"/>
              <a:t>En 2020, el mundo cuenta con 195 países y varios ordenamientos jurídicos diferentes. Los sistemas de justicia penal son complejos, y hoy en día pueden presentarse no solo en su formato clásico, como el derecho consuetudinario o el derecho civil, sino también en formato híbrido, combinando diferentes procedimientos de varios sistemas. En el ámbito de la cooperación internacional, este hecho se debería observar y examinar de manera adicional.</a:t>
            </a: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33</a:t>
            </a:fld>
            <a:endParaRPr lang="es-ES"/>
          </a:p>
        </p:txBody>
      </p:sp>
    </p:spTree>
    <p:extLst>
      <p:ext uri="{BB962C8B-B14F-4D97-AF65-F5344CB8AC3E}">
        <p14:creationId xmlns:p14="http://schemas.microsoft.com/office/powerpoint/2010/main" val="34384957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c.)</a:t>
            </a: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34</a:t>
            </a:fld>
            <a:endParaRPr lang="es-ES"/>
          </a:p>
        </p:txBody>
      </p:sp>
    </p:spTree>
    <p:extLst>
      <p:ext uri="{BB962C8B-B14F-4D97-AF65-F5344CB8AC3E}">
        <p14:creationId xmlns:p14="http://schemas.microsoft.com/office/powerpoint/2010/main" val="34206564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a:t>Durante la Formación Introductoria a la Ciberdelincuencia para Fiscales y Jueces los delegados deberían ya estar familiarizados con los conceptos básicos de la cooperación internacional.  La primera parte de esta sesión está dedicada a refrescar los conocimientos básicos que, esperamos, ya se conocen sobre el tema. </a:t>
            </a:r>
          </a:p>
          <a:p>
            <a:endParaRPr lang="es-ES" dirty="0"/>
          </a:p>
          <a:p>
            <a:r>
              <a:rPr lang="es-ES"/>
              <a:t>Sin embargo, puede ocurrir que algunos de los delegados no hayan asistido a la formación introductoria. Por lo tanto, el experto debe tener en cuenta esta posibilidad y estar preparado para repetir algunos de los principios más importantes de esa formación durante esta sesión.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a:t>
            </a:fld>
            <a:endParaRPr lang="es-ES"/>
          </a:p>
        </p:txBody>
      </p:sp>
    </p:spTree>
    <p:extLst>
      <p:ext uri="{BB962C8B-B14F-4D97-AF65-F5344CB8AC3E}">
        <p14:creationId xmlns:p14="http://schemas.microsoft.com/office/powerpoint/2010/main" val="17871822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a:t>En las diapositivas siguientes se explican algunos aspectos de la cooperación internacional en la mayoría de las capacidades actuales.</a:t>
            </a: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36</a:t>
            </a:fld>
            <a:endParaRPr lang="es-ES"/>
          </a:p>
        </p:txBody>
      </p:sp>
    </p:spTree>
    <p:extLst>
      <p:ext uri="{BB962C8B-B14F-4D97-AF65-F5344CB8AC3E}">
        <p14:creationId xmlns:p14="http://schemas.microsoft.com/office/powerpoint/2010/main" val="35995352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s-ES" dirty="0"/>
              <a:t>La cooperación oficial es la forma más presente de la cooperación internacional. Tiene sus aspectos positivos y negativos. </a:t>
            </a:r>
          </a:p>
          <a:p>
            <a:pPr algn="just"/>
            <a:endParaRPr lang="es-ES" dirty="0"/>
          </a:p>
          <a:p>
            <a:pPr algn="just"/>
            <a:r>
              <a:rPr lang="es-ES" dirty="0"/>
              <a:t>Sin embargo, hoy en día parece que los aspectos negativos superan a los positivos y que constituyen más un problema que una solución.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37</a:t>
            </a:fld>
            <a:endParaRPr lang="es-ES"/>
          </a:p>
        </p:txBody>
      </p:sp>
    </p:spTree>
    <p:extLst>
      <p:ext uri="{BB962C8B-B14F-4D97-AF65-F5344CB8AC3E}">
        <p14:creationId xmlns:p14="http://schemas.microsoft.com/office/powerpoint/2010/main" val="20696757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s-ES"/>
              <a:t>La cooperación cuasi no oficial es bastante popular entre las autoridades con funciones coercitivas y la fiscalía, ya que utiliza canales de comunicación establecidos formalmente, pero sin la necesidad de que se deban obtener diferentes aprobaciones u órdenes por parte de diferentes autoridades competentes directas o conexas. </a:t>
            </a:r>
          </a:p>
          <a:p>
            <a:pPr algn="just"/>
            <a:endParaRPr lang="es-ES" dirty="0"/>
          </a:p>
          <a:p>
            <a:pPr algn="just"/>
            <a:r>
              <a:rPr lang="es-ES"/>
              <a:t>Sin embargo, la cuestión de la admisibilidad de las pruebas puede ser un problema más adelante en los procedimientos.</a:t>
            </a: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38</a:t>
            </a:fld>
            <a:endParaRPr lang="es-ES"/>
          </a:p>
        </p:txBody>
      </p:sp>
    </p:spTree>
    <p:extLst>
      <p:ext uri="{BB962C8B-B14F-4D97-AF65-F5344CB8AC3E}">
        <p14:creationId xmlns:p14="http://schemas.microsoft.com/office/powerpoint/2010/main" val="14418754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s-ES"/>
              <a:t>La cooperación no oficial suele representar el inicio de todas las investigaciones en materia de ciberdelincuencia, tanto a nivel nacional como internacional. </a:t>
            </a:r>
          </a:p>
          <a:p>
            <a:pPr algn="just"/>
            <a:endParaRPr lang="es-ES" dirty="0"/>
          </a:p>
          <a:p>
            <a:pPr algn="just"/>
            <a:r>
              <a:rPr lang="es-ES"/>
              <a:t>Sin embargo, plantea numerosos aspectos negativos que deben ser abordados.</a:t>
            </a: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39</a:t>
            </a:fld>
            <a:endParaRPr lang="es-ES"/>
          </a:p>
        </p:txBody>
      </p:sp>
    </p:spTree>
    <p:extLst>
      <p:ext uri="{BB962C8B-B14F-4D97-AF65-F5344CB8AC3E}">
        <p14:creationId xmlns:p14="http://schemas.microsoft.com/office/powerpoint/2010/main" val="11487646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a:t>La cooperación público-privada en materia de ciberdelincuencia en lo que respecta a los aspectos internacionales del delito es un componente extremadamente importante de la investigación y de la fase principal del juicio. Los proveedores del sector privado de los servicios relacionados con las tecnologías de la información y la comunicación (TIC) son los principales poseedores de la información más útil para los investigadores de delitos, fiscales y jueces. </a:t>
            </a:r>
          </a:p>
          <a:p>
            <a:endParaRPr lang="es-ES" dirty="0"/>
          </a:p>
          <a:p>
            <a:r>
              <a:rPr lang="es-ES"/>
              <a:t>La cooperación con ellos para encontrar la manera de agilizar la cooperación y hacerla más precisa y útil es de suma importancia si lo que desea es lograr rapidez en la detección y obtención de pruebas. Por lo tanto, dentro de los límites legales, se deben explorar y establecer todas las formas de dicha cooperación, no solo sobre la base de medidas y órdenes coercitivas, sino sobre los acuerdos voluntarios y formas similares de cooperación.</a:t>
            </a: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40</a:t>
            </a:fld>
            <a:endParaRPr lang="es-ES"/>
          </a:p>
        </p:txBody>
      </p:sp>
    </p:spTree>
    <p:extLst>
      <p:ext uri="{BB962C8B-B14F-4D97-AF65-F5344CB8AC3E}">
        <p14:creationId xmlns:p14="http://schemas.microsoft.com/office/powerpoint/2010/main" val="383395061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a:t>El experto debe comprobar con los delegados si se han cumplido los objetivos de la sesión. </a:t>
            </a:r>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43</a:t>
            </a:fld>
            <a:endParaRPr lang="es-ES"/>
          </a:p>
        </p:txBody>
      </p:sp>
    </p:spTree>
    <p:extLst>
      <p:ext uri="{BB962C8B-B14F-4D97-AF65-F5344CB8AC3E}">
        <p14:creationId xmlns:p14="http://schemas.microsoft.com/office/powerpoint/2010/main" val="24999641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s-ES"/>
              <a:t>Las preguntas difíciles son, de hecho, cuestiones básicas sobre la asistencia jurídica mutua en materia penal. El experto debe presentarlas como prefacio a los procedimientos posteriores que se vayan a producir. </a:t>
            </a:r>
          </a:p>
          <a:p>
            <a:pPr algn="just"/>
            <a:endParaRPr lang="es-ES" dirty="0"/>
          </a:p>
          <a:p>
            <a:pPr algn="just"/>
            <a:r>
              <a:rPr lang="es-ES"/>
              <a:t>En los procedimientos de asistencia jurídica mutua, al igual que en las investigaciones nacionales, las autoridades competentes se enfrentarán a cuestiones de jurisdicción territorial, de autoridad y de autoridad interna o de competencia de la autoridad o autoridades encargadas. Como en muchos países, el lugar de la autoría será el hecho definitorio para establecer la competencia adecuada. </a:t>
            </a:r>
          </a:p>
          <a:p>
            <a:pPr algn="just"/>
            <a:endParaRPr lang="es-ES" dirty="0"/>
          </a:p>
          <a:p>
            <a:pPr algn="just"/>
            <a:r>
              <a:rPr lang="es-ES"/>
              <a:t>Los delegados deben ser conscientes de que existen ciertas dificultades en relación con las investigaciones que sobrepasan las fronteras nacionales. Pueden ser factores limitantes como la necesidad de una investigación transfronteriza y el acceso al lugar de almacenamiento de los datos en el entorno técnico de la "nube" que se han explicado durante la sesión de pruebas electrónicas en la formación introductoria.</a:t>
            </a:r>
          </a:p>
          <a:p>
            <a:pPr algn="just"/>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a:t>
            </a:fld>
            <a:endParaRPr lang="es-ES"/>
          </a:p>
        </p:txBody>
      </p:sp>
    </p:spTree>
    <p:extLst>
      <p:ext uri="{BB962C8B-B14F-4D97-AF65-F5344CB8AC3E}">
        <p14:creationId xmlns:p14="http://schemas.microsoft.com/office/powerpoint/2010/main" val="35057198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a:t>Son muchas las organizaciones internacionales que están tratando de encontrar un enfoque adecuado al fenómeno de la ciberdelincuencia. Las seis siguientes son las que cuentan con las herramientas o iniciativas más importantes.</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a:t>
            </a:fld>
            <a:endParaRPr lang="es-ES"/>
          </a:p>
        </p:txBody>
      </p:sp>
    </p:spTree>
    <p:extLst>
      <p:ext uri="{BB962C8B-B14F-4D97-AF65-F5344CB8AC3E}">
        <p14:creationId xmlns:p14="http://schemas.microsoft.com/office/powerpoint/2010/main" val="6318838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s-ES"/>
              <a:t>Breve descripción de la base de miembros, los objetivos y los programas de ciberdelincuencia de INTERPOL.</a:t>
            </a:r>
          </a:p>
          <a:p>
            <a:endParaRPr lang="es-ES" dirty="0"/>
          </a:p>
          <a:p>
            <a:r>
              <a:rPr lang="es-ES"/>
              <a:t>La </a:t>
            </a:r>
            <a:r>
              <a:rPr lang="es-ES" dirty="0">
                <a:hlinkClick r:id="rId3"/>
              </a:rPr>
              <a:t>Secretaría General</a:t>
            </a:r>
            <a:r>
              <a:rPr lang="es-ES"/>
              <a:t> coordina las actividades cotidianas de lucha contra una serie de delitos. Bajo la dirección del </a:t>
            </a:r>
            <a:r>
              <a:rPr lang="es-ES" dirty="0">
                <a:hlinkClick r:id="rId4"/>
              </a:rPr>
              <a:t>Secretario General</a:t>
            </a:r>
            <a:r>
              <a:rPr lang="es-ES"/>
              <a:t>, cuenta con personal policial y civil, tiene su sede en Lyon, cuenta con un complejo mundial para la innovación en Singapur y varias oficinas satélites en distintas regiones.</a:t>
            </a:r>
          </a:p>
          <a:p>
            <a:endParaRPr lang="es-ES" dirty="0"/>
          </a:p>
          <a:p>
            <a:r>
              <a:rPr lang="es-ES"/>
              <a:t>En cada país, una </a:t>
            </a:r>
            <a:r>
              <a:rPr lang="es-ES" dirty="0">
                <a:hlinkClick r:id="rId5"/>
              </a:rPr>
              <a:t>Oficina Central Nacional (OCN)</a:t>
            </a:r>
            <a:r>
              <a:rPr lang="es-ES"/>
              <a:t> de INTERPOL constituye el punto de contacto central para la Secretaría General y las demás OCN. Una OCN está dirigida por funcionarios de la policía nacional y suele depender del ministerio gubernamental responsable de la policía.</a:t>
            </a:r>
          </a:p>
          <a:p>
            <a:endParaRPr lang="es-ES" dirty="0"/>
          </a:p>
          <a:p>
            <a:r>
              <a:rPr lang="es-ES"/>
              <a:t>La </a:t>
            </a:r>
            <a:r>
              <a:rPr lang="es-ES" dirty="0">
                <a:hlinkClick r:id="rId6"/>
              </a:rPr>
              <a:t>Asamblea General</a:t>
            </a:r>
            <a:r>
              <a:rPr lang="es-ES"/>
              <a:t> es el órgano de gobierno y reúne a todos los países una vez al año para tomar decisiones.</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a:t>
            </a:fld>
            <a:endParaRPr lang="es-ES"/>
          </a:p>
        </p:txBody>
      </p:sp>
    </p:spTree>
    <p:extLst>
      <p:ext uri="{BB962C8B-B14F-4D97-AF65-F5344CB8AC3E}">
        <p14:creationId xmlns:p14="http://schemas.microsoft.com/office/powerpoint/2010/main" val="39096167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algn="just"/>
            <a:r>
              <a:rPr lang="es-ES" dirty="0"/>
              <a:t>EUROPOL es un importante facilitador de la cooperación policial entre los Estados miembros de la UE y otros que han firmado el acuerdo de cooperación con este organismo.</a:t>
            </a:r>
          </a:p>
          <a:p>
            <a:pPr algn="just"/>
            <a:endParaRPr lang="es-ES" dirty="0"/>
          </a:p>
          <a:p>
            <a:pPr algn="just"/>
            <a:r>
              <a:rPr lang="es-ES" dirty="0"/>
              <a:t>Con sede en La Haya (Países Bajos), apoya a los 27 Estados miembros de la UE en su lucha contra el terrorismo, la ciberdelincuencia y otras formas graves y organizadas de delincuencia. Trabaja con muchos Estados asociados no pertenecientes a la UE y con organizaciones internacionales.</a:t>
            </a:r>
          </a:p>
          <a:p>
            <a:pPr algn="just"/>
            <a:endParaRPr lang="es-ES" dirty="0"/>
          </a:p>
          <a:p>
            <a:pPr algn="just"/>
            <a:r>
              <a:rPr lang="es-ES" dirty="0"/>
              <a:t>EUROPOL ofrece una gama única de servicios y sirve de:</a:t>
            </a:r>
          </a:p>
          <a:p>
            <a:pPr algn="just">
              <a:buFont typeface="Arial" panose="020B0604020202020204" pitchFamily="34" charset="0"/>
              <a:buChar char="•"/>
            </a:pPr>
            <a:r>
              <a:rPr lang="es-ES" dirty="0"/>
              <a:t>centro de apoyo a las operaciones policiales;</a:t>
            </a:r>
          </a:p>
          <a:p>
            <a:pPr algn="just">
              <a:buFont typeface="Arial" panose="020B0604020202020204" pitchFamily="34" charset="0"/>
              <a:buChar char="•"/>
            </a:pPr>
            <a:r>
              <a:rPr lang="es-ES" dirty="0"/>
              <a:t>centro de información sobre actividades delictivas;</a:t>
            </a:r>
          </a:p>
          <a:p>
            <a:pPr algn="just">
              <a:buFont typeface="Arial" panose="020B0604020202020204" pitchFamily="34" charset="0"/>
              <a:buChar char="•"/>
            </a:pPr>
            <a:r>
              <a:rPr lang="es-ES" dirty="0"/>
              <a:t>centro de conocimientos policiales.</a:t>
            </a:r>
          </a:p>
          <a:p>
            <a:pPr algn="just"/>
            <a:endParaRPr lang="es-ES" b="1" u="none" dirty="0"/>
          </a:p>
          <a:p>
            <a:pPr algn="just"/>
            <a:r>
              <a:rPr lang="es-ES" b="1" u="none" dirty="0"/>
              <a:t>EUROPOL EN CIFRAS</a:t>
            </a:r>
          </a:p>
          <a:p>
            <a:pPr algn="just">
              <a:buFont typeface="Arial" panose="020B0604020202020204" pitchFamily="34" charset="0"/>
              <a:buChar char="•"/>
            </a:pPr>
            <a:r>
              <a:rPr lang="es-ES" u="none" dirty="0"/>
              <a:t>Más de 1.000 empleados</a:t>
            </a:r>
          </a:p>
          <a:p>
            <a:pPr algn="just">
              <a:buFont typeface="Arial" panose="020B0604020202020204" pitchFamily="34" charset="0"/>
              <a:buChar char="•"/>
            </a:pPr>
            <a:r>
              <a:rPr lang="es-ES" dirty="0"/>
              <a:t>220 funcionarios de enlace de Europol</a:t>
            </a:r>
          </a:p>
          <a:p>
            <a:pPr algn="just">
              <a:buFont typeface="Arial" panose="020B0604020202020204" pitchFamily="34" charset="0"/>
              <a:buChar char="•"/>
            </a:pPr>
            <a:r>
              <a:rPr lang="es-ES" dirty="0"/>
              <a:t>Cerca de 100 analistas especializados en delincuencia</a:t>
            </a:r>
          </a:p>
          <a:p>
            <a:pPr algn="just">
              <a:buFont typeface="Arial" panose="020B0604020202020204" pitchFamily="34" charset="0"/>
              <a:buChar char="•"/>
            </a:pPr>
            <a:r>
              <a:rPr lang="es-ES" dirty="0"/>
              <a:t>Apoyo a más de 40 000 investigaciones internacionales cada año </a:t>
            </a:r>
          </a:p>
          <a:p>
            <a:pPr algn="just">
              <a:buFont typeface="Arial" panose="020B0604020202020204" pitchFamily="34" charset="0"/>
              <a:buChar char="•"/>
            </a:pPr>
            <a:endParaRPr lang="es-ES" dirty="0"/>
          </a:p>
          <a:p>
            <a:pPr algn="just"/>
            <a:r>
              <a:rPr lang="es-ES" dirty="0"/>
              <a:t>La realización de análisis es la base de sus actividades. EUROPOL elabora periódicamente evaluaciones que ofrecen análisis exhaustivos y prospectivos de la delincuencia y el terrorismo en la UE, entre los que se incluyen los siguientes:</a:t>
            </a:r>
          </a:p>
          <a:p>
            <a:pPr algn="just"/>
            <a:endParaRPr lang="es-ES" dirty="0"/>
          </a:p>
          <a:p>
            <a:pPr algn="just">
              <a:buFont typeface="Arial" panose="020B0604020202020204" pitchFamily="34" charset="0"/>
              <a:buChar char="•"/>
            </a:pPr>
            <a:r>
              <a:rPr lang="es-ES" dirty="0">
                <a:hlinkClick r:id="rId3"/>
              </a:rPr>
              <a:t>Evaluación de la amenaza de la delincuencia grave y organizada (SOCTA) de la UE</a:t>
            </a:r>
            <a:r>
              <a:rPr lang="es-ES" dirty="0"/>
              <a:t>, que pone al día a la comunidad policial europea y a los responsables de la toma de decisiones sobre la evolución de la delincuencia grave y organizada y las amenazas que plantea;</a:t>
            </a:r>
          </a:p>
          <a:p>
            <a:pPr algn="just">
              <a:buFont typeface="Arial" panose="020B0604020202020204" pitchFamily="34" charset="0"/>
              <a:buChar char="•"/>
            </a:pPr>
            <a:r>
              <a:rPr lang="es-ES" dirty="0">
                <a:hlinkClick r:id="rId4"/>
              </a:rPr>
              <a:t>Informe sobre la situación y las tendencias del terrorismo en Europa (TE-SAT) de la UE</a:t>
            </a:r>
            <a:r>
              <a:rPr lang="es-ES" dirty="0"/>
              <a:t>, que da cuenta detallada de la situación del terrorismo en la UE;</a:t>
            </a:r>
          </a:p>
          <a:p>
            <a:pPr algn="just">
              <a:buFont typeface="Arial" panose="020B0604020202020204" pitchFamily="34" charset="0"/>
              <a:buChar char="•"/>
            </a:pPr>
            <a:r>
              <a:rPr lang="es-ES" dirty="0">
                <a:hlinkClick r:id="rId5"/>
              </a:rPr>
              <a:t>Evaluación de la amenaza de la delincuencia organizada en Internet (IOCTA),</a:t>
            </a:r>
            <a:r>
              <a:rPr lang="es-ES" dirty="0"/>
              <a:t> que informa sobre las principales conclusiones y las nuevas amenazas y novedades en materia de ciberdelincuencia;</a:t>
            </a:r>
          </a:p>
          <a:p>
            <a:pPr algn="just">
              <a:buFont typeface="Arial" panose="020B0604020202020204" pitchFamily="34" charset="0"/>
              <a:buChar char="•"/>
            </a:pPr>
            <a:r>
              <a:rPr lang="es-ES" dirty="0">
                <a:hlinkClick r:id="rId6"/>
              </a:rPr>
              <a:t>Europol Review</a:t>
            </a:r>
            <a:r>
              <a:rPr lang="es-ES" dirty="0"/>
              <a:t>, una publicación anual en la que se detallan los progresos realizados por el organismo y sus socios en la lucha contra la delincuencia.</a:t>
            </a:r>
          </a:p>
          <a:p>
            <a:pPr algn="just"/>
            <a:endParaRPr lang="es-ES" dirty="0"/>
          </a:p>
          <a:p>
            <a:pPr algn="just"/>
            <a:r>
              <a:rPr lang="es-ES" b="1" dirty="0"/>
              <a:t>La Europol creó el Centro Europeo de Ciberdelincuencia (EC3) en 2013</a:t>
            </a:r>
            <a:r>
              <a:rPr lang="es-ES" dirty="0"/>
              <a:t> para reforzar la respuesta policial a la ciberdelincuencia en la UE y contribuir así a proteger a los ciudadanos, las empresas y los Gobiernos europeos frente a la delincuencia en línea. Desde su creación, el EC3 ha contribuido de forma significativa a la lucha contra la ciberdelincuencia: ha participado en decenas de operaciones de gran repercusión y en cientos de despliegues de apoyo operativo sobre el terreno que han dado lugar a cientos de detenciones, y ha analizado cientos de miles de archivos, la gran mayoría de los cuales han resultado ser maliciosos.</a:t>
            </a:r>
          </a:p>
          <a:p>
            <a:pPr algn="just"/>
            <a:endParaRPr lang="es-ES" dirty="0"/>
          </a:p>
          <a:p>
            <a:pPr algn="just"/>
            <a:r>
              <a:rPr lang="es-ES" dirty="0"/>
              <a:t>Cada año, el EC3 publica la </a:t>
            </a:r>
            <a:r>
              <a:rPr lang="es-ES" dirty="0">
                <a:hlinkClick r:id="rId5"/>
              </a:rPr>
              <a:t>Evaluación de la amenaza de la delincuencia organizada en Internet (IOCTA),</a:t>
            </a:r>
            <a:r>
              <a:rPr lang="es-ES" dirty="0"/>
              <a:t> su principal informe estratégico sobre sobre las principales conclusiones y las nuevas amenazas y novedades en materia de ciberdelincuencia.</a:t>
            </a:r>
          </a:p>
          <a:p>
            <a:pPr algn="just"/>
            <a:endParaRPr lang="es-ES" dirty="0"/>
          </a:p>
          <a:p>
            <a:pPr algn="just"/>
            <a:r>
              <a:rPr lang="es-ES" dirty="0"/>
              <a:t>La IOCTA demuestra lo amplia y variada que es la ciberdelincuencia y cómo el EC3 es una parte fundamental de la respuesta de Europol y de la UE. El EC3 adopta un triple enfoque en la lucha contra la </a:t>
            </a:r>
            <a:r>
              <a:rPr lang="es-ES" dirty="0">
                <a:hlinkClick r:id="rId7"/>
              </a:rPr>
              <a:t>ciberdelincuencia</a:t>
            </a:r>
            <a:r>
              <a:rPr lang="es-ES" dirty="0"/>
              <a:t>: análisis forense, estrategia y operaciones.</a:t>
            </a:r>
          </a:p>
          <a:p>
            <a:pPr algn="just"/>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a:t>
            </a:fld>
            <a:endParaRPr lang="es-ES"/>
          </a:p>
        </p:txBody>
      </p:sp>
    </p:spTree>
    <p:extLst>
      <p:ext uri="{BB962C8B-B14F-4D97-AF65-F5344CB8AC3E}">
        <p14:creationId xmlns:p14="http://schemas.microsoft.com/office/powerpoint/2010/main" val="17594101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algn="just"/>
            <a:r>
              <a:rPr lang="es-ES" dirty="0"/>
              <a:t>EUROJUST es una agencia de la Unión Europea que se ocupa de la cooperación judicial en materia penal entre los organismos de los Estados miembros. Tiene su sede en La Haya (Países Bajos). </a:t>
            </a:r>
          </a:p>
          <a:p>
            <a:pPr algn="just"/>
            <a:endParaRPr lang="es-ES" dirty="0"/>
          </a:p>
          <a:p>
            <a:pPr algn="just"/>
            <a:r>
              <a:rPr lang="es-ES" dirty="0"/>
              <a:t>El Consejo Europeo, en su Conclusión 46, acordó la creación de una unidad (Eurojust) compuesta por fiscales, magistrados o policías nacionales de competencia equivalente, desvinculados de cada Estado miembro según su propio ordenamiento jurídico.</a:t>
            </a:r>
          </a:p>
          <a:p>
            <a:pPr algn="just"/>
            <a:endParaRPr lang="es-ES" dirty="0"/>
          </a:p>
          <a:p>
            <a:pPr algn="just"/>
            <a:r>
              <a:rPr lang="es-ES" dirty="0"/>
              <a:t>El 14 de diciembre de 2000 se creó una unidad provisional de cooperación judicial con el nombre de Pro Eurojust, que opera desde el edificio del Consejo en Bruselas. Los miembros nacionales se llamaban entonces corresponsales nacionales. Esta unidad fue la precursora de Eurojust, cuyo propósito era ser una caja de resonancia de los fiscales de todos los Estados miembros, y donde se probarían los principios de Eurojust.</a:t>
            </a:r>
          </a:p>
          <a:p>
            <a:pPr algn="just"/>
            <a:endParaRPr lang="es-ES" dirty="0"/>
          </a:p>
          <a:p>
            <a:pPr algn="just"/>
            <a:r>
              <a:rPr lang="es-ES" dirty="0"/>
              <a:t>Pro Eurojust comenzó a operar formalmente el 1 de marzo de 2001.</a:t>
            </a:r>
          </a:p>
          <a:p>
            <a:pPr algn="just"/>
            <a:endParaRPr lang="es-ES" dirty="0"/>
          </a:p>
          <a:p>
            <a:pPr algn="just"/>
            <a:r>
              <a:rPr lang="es-ES" dirty="0"/>
              <a:t>El Consejo Europeo aprobó la nueva Decisión del Consejo por la que se refuerza Eurojust, que fue ratificada en diciembre de 2008 y publicada el 4 de junio de 2009. El objetivo de la nueva Decisión era mejorar las capacidades operativas de Eurojust, aumentar el intercambio de información entre las partes interesadas, facilitar y reforzar la cooperación entre las autoridades nacionales y Eurojust, así como fortalecer y establecer relaciones con asociados y terceros Estados.</a:t>
            </a:r>
          </a:p>
          <a:p>
            <a:pPr algn="just"/>
            <a:endParaRPr lang="es-ES" dirty="0"/>
          </a:p>
          <a:p>
            <a:pPr algn="just"/>
            <a:r>
              <a:rPr lang="es-ES" dirty="0"/>
              <a:t>El Tratado de Lisboa contenía un capítulo importante en cuanto al desarrollo de Eurojust en su artículo 85, donde se menciona a Eurojust y se define su misión,</a:t>
            </a:r>
            <a:r>
              <a:rPr lang="es-ES" i="1" dirty="0"/>
              <a:t> «apoyar y reforzar la coordinación y la cooperación entre las autoridades nacionales encargadas de investigar y perseguir la delincuencia grave que afecte a dos o más Estados miembros […]»</a:t>
            </a:r>
            <a:r>
              <a:rPr lang="es-ES" dirty="0"/>
              <a:t>. </a:t>
            </a:r>
          </a:p>
          <a:p>
            <a:pPr algn="just"/>
            <a:endParaRPr lang="es-ES" dirty="0"/>
          </a:p>
          <a:p>
            <a:pPr algn="just"/>
            <a:r>
              <a:rPr lang="es-ES" dirty="0"/>
              <a:t>En julio de 2013, la Comisión Europea presentó al Parlamento Europeo y al Consejo una propuesta de nuevo reglamento sobre Eurojust para proporcionar un "marco jurídico único y renovado para una nueva Agencia de Cooperación en materia de Justicia Penal (Eurojust)", la sucesora legal de Eurojust tal y como se creó en 2002.</a:t>
            </a:r>
          </a:p>
          <a:p>
            <a:pPr algn="just"/>
            <a:endParaRPr lang="es-ES" dirty="0"/>
          </a:p>
          <a:p>
            <a:pPr algn="just"/>
            <a:r>
              <a:rPr lang="es-ES" dirty="0"/>
              <a:t>En noviembre de 2018, tras extensas negociaciones, el Parlamento Europeo y el Consejo adoptaron el </a:t>
            </a:r>
            <a:r>
              <a:rPr lang="es-ES" b="1" i="1" dirty="0">
                <a:hlinkClick r:id="rId3"/>
              </a:rPr>
              <a:t>Reglamento sobre la Agencia Europea de Cooperación en materia de Justicia Penal</a:t>
            </a:r>
            <a:r>
              <a:rPr lang="es-ES" dirty="0"/>
              <a:t>. El Reglamento estableció un nuevo sistema de gobernanza, aclaró la relación entre Eurojust y la Fiscalía Europea, prescribió un nuevo régimen de protección de datos, adoptó nuevas normas para las relaciones exteriores de Eurojust y reforzó el papel del Parlamento Europeo y de los parlamentos nacionales en el control democrático de las actividades de Eurojust. El Reglamento comenzó a aplicarse el 12 de diciembre de 2019.</a:t>
            </a:r>
          </a:p>
          <a:p>
            <a:pPr algn="just"/>
            <a:endParaRPr lang="es-ES" dirty="0"/>
          </a:p>
          <a:p>
            <a:pPr algn="just"/>
            <a:r>
              <a:rPr lang="es-ES" dirty="0"/>
              <a:t>Tras la salida del Reino Unido de la Unión Europea, el 31 de enero de 2020, el número de unidades nacionales es de 26. </a:t>
            </a:r>
          </a:p>
          <a:p>
            <a:pPr algn="just"/>
            <a:endParaRPr lang="es-E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a:t>
            </a:fld>
            <a:endParaRPr lang="es-ES"/>
          </a:p>
        </p:txBody>
      </p:sp>
    </p:spTree>
    <p:extLst>
      <p:ext uri="{BB962C8B-B14F-4D97-AF65-F5344CB8AC3E}">
        <p14:creationId xmlns:p14="http://schemas.microsoft.com/office/powerpoint/2010/main" val="38314880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s-ES"/>
              <a:t>La </a:t>
            </a:r>
            <a:r>
              <a:rPr lang="es-ES" b="1"/>
              <a:t>Red Judicial Europea sobre Ciberdelincuencia</a:t>
            </a:r>
            <a:r>
              <a:rPr lang="es-ES"/>
              <a:t> (RJEC) se creó en 2016, durante la Presidencia neerlandesa de la UE, para fomentar los contactos entre los profesionales especializados en la lucha contra los desafíos que plantean la ciberdelincuencia, los delitos por medios informáticos y las investigaciones en el ciberespacio, así como para aumentar la eficacia de las investigaciones y los enjuiciamientos.</a:t>
            </a:r>
          </a:p>
          <a:p>
            <a:pPr algn="just"/>
            <a:endParaRPr lang="es-ES" dirty="0"/>
          </a:p>
          <a:p>
            <a:pPr algn="just"/>
            <a:r>
              <a:rPr lang="es-ES"/>
              <a:t>La RJEC facilita y mejora la cooperación entre las autoridades judiciales competentes al permitir el intercambio de experiencia, mejores prácticas y otros conocimientos pertinentes en relación con la investigación y el enjuiciamiento de la ciberdelincuencia. La red también fomenta el diálogo entre los diferentes actores y partes interesadas que desempeñan un papel en asegurar el estado de derecho en el ciberespacio.</a:t>
            </a:r>
          </a:p>
          <a:p>
            <a:pPr algn="just"/>
            <a:endParaRPr lang="es-ES" dirty="0"/>
          </a:p>
          <a:p>
            <a:pPr algn="just"/>
            <a:r>
              <a:rPr lang="es-ES"/>
              <a:t>En consonancia con las Conclusiones del Consejo de 9 de junio de 2016, Eurojust apoya la red y asegura una estrecha cooperación.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11</a:t>
            </a:fld>
            <a:endParaRPr lang="es-ES"/>
          </a:p>
        </p:txBody>
      </p:sp>
    </p:spTree>
    <p:extLst>
      <p:ext uri="{BB962C8B-B14F-4D97-AF65-F5344CB8AC3E}">
        <p14:creationId xmlns:p14="http://schemas.microsoft.com/office/powerpoint/2010/main" val="8172264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7F985A80-396C-432A-AED1-BB91A46A9726}" type="datetime1">
              <a:rPr lang="en-US" smtClean="0"/>
              <a:t>5/29/2021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BAC3DF9-EB27-4BC5-A9AA-9B5C3DCB30A7}" type="slidenum">
              <a:rPr lang="en-US"/>
              <a:pPr>
                <a:defRPr/>
              </a:pPr>
              <a:t>‹Nº›</a:t>
            </a:fld>
            <a:endParaRPr lang="en-US"/>
          </a:p>
        </p:txBody>
      </p:sp>
    </p:spTree>
    <p:extLst>
      <p:ext uri="{BB962C8B-B14F-4D97-AF65-F5344CB8AC3E}">
        <p14:creationId xmlns:p14="http://schemas.microsoft.com/office/powerpoint/2010/main" val="30413563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65D87E4E-3D49-4E25-B91F-1AF555572B9A}" type="datetime1">
              <a:rPr lang="en-US" smtClean="0"/>
              <a:t>5/29/2021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58759AC-EF4E-4891-8C4E-2B6B0574FFCB}" type="slidenum">
              <a:rPr lang="en-US"/>
              <a:pPr>
                <a:defRPr/>
              </a:pPr>
              <a:t>‹Nº›</a:t>
            </a:fld>
            <a:endParaRPr lang="en-US"/>
          </a:p>
        </p:txBody>
      </p:sp>
    </p:spTree>
    <p:extLst>
      <p:ext uri="{BB962C8B-B14F-4D97-AF65-F5344CB8AC3E}">
        <p14:creationId xmlns:p14="http://schemas.microsoft.com/office/powerpoint/2010/main" val="31279942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1FA30660-A67E-4513-A4DA-263C7D4FFDA1}" type="datetime1">
              <a:rPr lang="en-US" smtClean="0"/>
              <a:t>5/29/2021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51468EF-0C7D-4815-977B-643162CBB358}" type="slidenum">
              <a:rPr lang="en-US"/>
              <a:pPr>
                <a:defRPr/>
              </a:pPr>
              <a:t>‹Nº›</a:t>
            </a:fld>
            <a:endParaRPr lang="en-US"/>
          </a:p>
        </p:txBody>
      </p:sp>
    </p:spTree>
    <p:extLst>
      <p:ext uri="{BB962C8B-B14F-4D97-AF65-F5344CB8AC3E}">
        <p14:creationId xmlns:p14="http://schemas.microsoft.com/office/powerpoint/2010/main" val="952416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02A1A101-F5D9-4E0F-A2E3-31653A394A9B}" type="datetime1">
              <a:rPr lang="en-US" smtClean="0"/>
              <a:t>5/29/2021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E62E50F-F83A-42AC-8BE7-462956D58F63}" type="slidenum">
              <a:rPr lang="en-US"/>
              <a:pPr>
                <a:defRPr/>
              </a:pPr>
              <a:t>‹Nº›</a:t>
            </a:fld>
            <a:endParaRPr lang="en-US"/>
          </a:p>
        </p:txBody>
      </p:sp>
    </p:spTree>
    <p:extLst>
      <p:ext uri="{BB962C8B-B14F-4D97-AF65-F5344CB8AC3E}">
        <p14:creationId xmlns:p14="http://schemas.microsoft.com/office/powerpoint/2010/main" val="23455806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lvl1pPr>
              <a:defRPr/>
            </a:lvl1pPr>
          </a:lstStyle>
          <a:p>
            <a:pPr>
              <a:defRPr/>
            </a:pPr>
            <a:fld id="{F237E559-1D42-4C9E-AF2B-8C267B8483A3}" type="datetime1">
              <a:rPr lang="en-US" smtClean="0"/>
              <a:t>5/29/2021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EAF6ED3-4F23-422B-A4EE-4F2AB80A7581}" type="slidenum">
              <a:rPr lang="en-US"/>
              <a:pPr>
                <a:defRPr/>
              </a:pPr>
              <a:t>‹Nº›</a:t>
            </a:fld>
            <a:endParaRPr lang="en-US"/>
          </a:p>
        </p:txBody>
      </p:sp>
    </p:spTree>
    <p:extLst>
      <p:ext uri="{BB962C8B-B14F-4D97-AF65-F5344CB8AC3E}">
        <p14:creationId xmlns:p14="http://schemas.microsoft.com/office/powerpoint/2010/main" val="10304616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3"/>
          <p:cNvSpPr>
            <a:spLocks noGrp="1"/>
          </p:cNvSpPr>
          <p:nvPr>
            <p:ph type="dt" sz="half" idx="10"/>
          </p:nvPr>
        </p:nvSpPr>
        <p:spPr/>
        <p:txBody>
          <a:bodyPr/>
          <a:lstStyle>
            <a:lvl1pPr>
              <a:defRPr/>
            </a:lvl1pPr>
          </a:lstStyle>
          <a:p>
            <a:pPr>
              <a:defRPr/>
            </a:pPr>
            <a:fld id="{1D44EE50-C615-4D24-A3C7-A3917EF0D195}" type="datetime1">
              <a:rPr lang="en-US" smtClean="0"/>
              <a:t>5/29/2021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1016F37-E157-4A71-B74F-13F2098F89EA}" type="slidenum">
              <a:rPr lang="en-US"/>
              <a:pPr>
                <a:defRPr/>
              </a:pPr>
              <a:t>‹Nº›</a:t>
            </a:fld>
            <a:endParaRPr lang="en-US"/>
          </a:p>
        </p:txBody>
      </p:sp>
    </p:spTree>
    <p:extLst>
      <p:ext uri="{BB962C8B-B14F-4D97-AF65-F5344CB8AC3E}">
        <p14:creationId xmlns:p14="http://schemas.microsoft.com/office/powerpoint/2010/main" val="2411197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3"/>
          <p:cNvSpPr>
            <a:spLocks noGrp="1"/>
          </p:cNvSpPr>
          <p:nvPr>
            <p:ph type="dt" sz="half" idx="10"/>
          </p:nvPr>
        </p:nvSpPr>
        <p:spPr/>
        <p:txBody>
          <a:bodyPr/>
          <a:lstStyle>
            <a:lvl1pPr>
              <a:defRPr/>
            </a:lvl1pPr>
          </a:lstStyle>
          <a:p>
            <a:pPr>
              <a:defRPr/>
            </a:pPr>
            <a:fld id="{73BDF75B-5A96-4B4E-909F-7188D5946C4A}" type="datetime1">
              <a:rPr lang="en-US" smtClean="0"/>
              <a:t>5/29/2021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E6CED92E-D081-4650-BDA2-FDC72F732BC2}" type="slidenum">
              <a:rPr lang="en-US"/>
              <a:pPr>
                <a:defRPr/>
              </a:pPr>
              <a:t>‹Nº›</a:t>
            </a:fld>
            <a:endParaRPr lang="en-US"/>
          </a:p>
        </p:txBody>
      </p:sp>
    </p:spTree>
    <p:extLst>
      <p:ext uri="{BB962C8B-B14F-4D97-AF65-F5344CB8AC3E}">
        <p14:creationId xmlns:p14="http://schemas.microsoft.com/office/powerpoint/2010/main" val="29682362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C745634-5B54-4CAE-83D1-A8AF6AAE209A}" type="datetime1">
              <a:rPr lang="en-US" smtClean="0"/>
              <a:t>5/29/2021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21119672-D0A0-4718-8BBB-2A72124EA1FA}" type="slidenum">
              <a:rPr lang="en-US"/>
              <a:pPr>
                <a:defRPr/>
              </a:pPr>
              <a:t>‹Nº›</a:t>
            </a:fld>
            <a:endParaRPr lang="en-US"/>
          </a:p>
        </p:txBody>
      </p:sp>
    </p:spTree>
    <p:extLst>
      <p:ext uri="{BB962C8B-B14F-4D97-AF65-F5344CB8AC3E}">
        <p14:creationId xmlns:p14="http://schemas.microsoft.com/office/powerpoint/2010/main" val="4421053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BF79A50-A670-4F3D-AEBB-FB493323224A}" type="datetime1">
              <a:rPr lang="en-US" smtClean="0"/>
              <a:t>5/29/2021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0E1F2CE5-82EE-4D86-A1BA-A62E2F853B8E}" type="slidenum">
              <a:rPr lang="en-US"/>
              <a:pPr>
                <a:defRPr/>
              </a:pPr>
              <a:t>‹Nº›</a:t>
            </a:fld>
            <a:endParaRPr lang="en-US"/>
          </a:p>
        </p:txBody>
      </p:sp>
    </p:spTree>
    <p:extLst>
      <p:ext uri="{BB962C8B-B14F-4D97-AF65-F5344CB8AC3E}">
        <p14:creationId xmlns:p14="http://schemas.microsoft.com/office/powerpoint/2010/main" val="11945749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4292BC24-DDCD-4AF4-94D4-31CBBA7DC30E}" type="datetime1">
              <a:rPr lang="en-US" smtClean="0"/>
              <a:t>5/29/2021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60783FF-B27A-4DA4-8DF3-25C8A2D9A4EA}" type="slidenum">
              <a:rPr lang="en-US"/>
              <a:pPr>
                <a:defRPr/>
              </a:pPr>
              <a:t>‹Nº›</a:t>
            </a:fld>
            <a:endParaRPr lang="en-US"/>
          </a:p>
        </p:txBody>
      </p:sp>
    </p:spTree>
    <p:extLst>
      <p:ext uri="{BB962C8B-B14F-4D97-AF65-F5344CB8AC3E}">
        <p14:creationId xmlns:p14="http://schemas.microsoft.com/office/powerpoint/2010/main" val="12595784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99F740F2-BF0B-43DC-8CFA-2E210D9DDBF7}" type="datetime1">
              <a:rPr lang="en-US" smtClean="0"/>
              <a:t>5/29/2021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A79B6B6-9482-44D1-B9B3-C0B6ADDE66E2}" type="slidenum">
              <a:rPr lang="en-US"/>
              <a:pPr>
                <a:defRPr/>
              </a:pPr>
              <a:t>‹Nº›</a:t>
            </a:fld>
            <a:endParaRPr lang="en-US"/>
          </a:p>
        </p:txBody>
      </p:sp>
    </p:spTree>
    <p:extLst>
      <p:ext uri="{BB962C8B-B14F-4D97-AF65-F5344CB8AC3E}">
        <p14:creationId xmlns:p14="http://schemas.microsoft.com/office/powerpoint/2010/main" val="33142570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t>Click to edit Master title style</a:t>
            </a:r>
            <a:endParaRPr lang="en-US"/>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smtClean="0">
                <a:solidFill>
                  <a:srgbClr val="898989"/>
                </a:solidFill>
                <a:latin typeface="Calibri" pitchFamily="34" charset="0"/>
              </a:defRPr>
            </a:lvl1pPr>
          </a:lstStyle>
          <a:p>
            <a:pPr>
              <a:defRPr/>
            </a:pPr>
            <a:fld id="{3D6731DF-1C75-45F0-AD20-F5D76F80E562}" type="datetime1">
              <a:rPr lang="en-US" smtClean="0"/>
              <a:t>5/29/2021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898989"/>
                </a:solidFill>
                <a:latin typeface="Calibri" pitchFamily="34" charset="0"/>
              </a:defRPr>
            </a:lvl1pPr>
          </a:lstStyle>
          <a:p>
            <a:pPr>
              <a:defRPr/>
            </a:pPr>
            <a:fld id="{33356E94-CB88-43B7-8FBD-51FAC28F172A}" type="slidenum">
              <a:rPr lang="en-US"/>
              <a:pPr>
                <a:defRPr/>
              </a:pPr>
              <a:t>‹Nº›</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png"/><Relationship Id="rId7" Type="http://schemas.openxmlformats.org/officeDocument/2006/relationships/diagramQuickStyle" Target="../diagrams/quickStyle1.xm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16.jpeg"/><Relationship Id="rId9" Type="http://schemas.microsoft.com/office/2007/relationships/diagramDrawing" Target="../diagrams/drawing1.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18.png"/><Relationship Id="rId4" Type="http://schemas.microsoft.com/office/2017/06/relationships/model3d" Target="../media/model3d1.glb"/></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1.png"/><Relationship Id="rId7" Type="http://schemas.openxmlformats.org/officeDocument/2006/relationships/diagramQuickStyle" Target="../diagrams/quickStyle2.xml"/><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16.jpeg"/><Relationship Id="rId9" Type="http://schemas.microsoft.com/office/2007/relationships/diagramDrawing" Target="../diagrams/drawing2.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png"/><Relationship Id="rId7" Type="http://schemas.openxmlformats.org/officeDocument/2006/relationships/diagramColors" Target="../diagrams/colors3.xml"/><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image" Target="../media/image1.png"/><Relationship Id="rId7" Type="http://schemas.openxmlformats.org/officeDocument/2006/relationships/diagramQuickStyle" Target="../diagrams/quickStyle4.xml"/><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diagramLayout" Target="../diagrams/layout4.xml"/><Relationship Id="rId5" Type="http://schemas.openxmlformats.org/officeDocument/2006/relationships/diagramData" Target="../diagrams/data4.xml"/><Relationship Id="rId4" Type="http://schemas.openxmlformats.org/officeDocument/2006/relationships/image" Target="../media/image16.jpeg"/><Relationship Id="rId9" Type="http://schemas.microsoft.com/office/2007/relationships/diagramDrawing" Target="../diagrams/drawing4.xml"/></Relationships>
</file>

<file path=ppt/slides/_rels/slide3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24.jpg"/></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4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png"/><Relationship Id="rId7"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2928926" y="6279703"/>
            <a:ext cx="307212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altLang="en-US" sz="2400" b="1" i="0" u="none" strike="noStrike" cap="none" normalizeH="0" baseline="0" dirty="0">
                <a:ln>
                  <a:noFill/>
                </a:ln>
                <a:solidFill>
                  <a:srgbClr val="2F618F"/>
                </a:solidFill>
                <a:effectLst/>
                <a:latin typeface="Arial Narrow" panose="020B0606020202030204" pitchFamily="34" charset="0"/>
              </a:rPr>
              <a:t>www.coe.int/cybercrime</a:t>
            </a:r>
            <a:endParaRPr kumimoji="0" lang="es-ES" altLang="en-US" sz="2400" b="0" i="0" u="none" strike="noStrike" cap="none" normalizeH="0" baseline="0" dirty="0">
              <a:ln>
                <a:noFill/>
              </a:ln>
              <a:solidFill>
                <a:schemeClr val="tx1"/>
              </a:solidFill>
              <a:effectLst/>
              <a:latin typeface="Arial Narrow" panose="020B0606020202030204" pitchFamily="34" charset="0"/>
              <a:cs typeface="Arial" pitchFamily="34" charset="0"/>
            </a:endParaRPr>
          </a:p>
        </p:txBody>
      </p:sp>
      <p:sp>
        <p:nvSpPr>
          <p:cNvPr id="10" name="Rectangle 9"/>
          <p:cNvSpPr/>
          <p:nvPr/>
        </p:nvSpPr>
        <p:spPr>
          <a:xfrm>
            <a:off x="179512" y="1727299"/>
            <a:ext cx="8750206" cy="4431983"/>
          </a:xfrm>
          <a:prstGeom prst="rect">
            <a:avLst/>
          </a:prstGeom>
          <a:ln>
            <a:noFill/>
          </a:ln>
        </p:spPr>
        <p:txBody>
          <a:bodyPr wrap="square">
            <a:spAutoFit/>
          </a:bodyPr>
          <a:lstStyle/>
          <a:p>
            <a:pPr algn="ctr"/>
            <a:r>
              <a:rPr lang="es-ES" sz="3600" b="1" i="1" dirty="0">
                <a:solidFill>
                  <a:schemeClr val="tx2"/>
                </a:solidFill>
              </a:rPr>
              <a:t>Curso Judicial Especializado sobre Cooperación Internacional</a:t>
            </a:r>
            <a:endParaRPr lang="es-ES" b="1" dirty="0"/>
          </a:p>
          <a:p>
            <a:pPr algn="ctr"/>
            <a:endParaRPr lang="es-ES" b="1" dirty="0"/>
          </a:p>
          <a:p>
            <a:pPr marL="0" indent="0" algn="ctr">
              <a:buFont typeface="Arial" charset="0"/>
              <a:buNone/>
              <a:defRPr/>
            </a:pPr>
            <a:r>
              <a:rPr lang="es-ES" dirty="0"/>
              <a:t> </a:t>
            </a:r>
            <a:endParaRPr lang="es-ES" sz="3200" b="1" dirty="0">
              <a:solidFill>
                <a:schemeClr val="tx2"/>
              </a:solidFill>
            </a:endParaRPr>
          </a:p>
          <a:p>
            <a:pPr marL="0" indent="0" algn="ctr">
              <a:buFont typeface="Arial" charset="0"/>
              <a:buNone/>
              <a:defRPr/>
            </a:pPr>
            <a:r>
              <a:rPr lang="es-ES" sz="3200" b="1" dirty="0">
                <a:solidFill>
                  <a:schemeClr val="tx2"/>
                </a:solidFill>
              </a:rPr>
              <a:t>Sesión 1.2</a:t>
            </a:r>
            <a:r>
              <a:rPr lang="es-ES" dirty="0"/>
              <a:t> </a:t>
            </a:r>
          </a:p>
          <a:p>
            <a:pPr marL="0" indent="0" algn="ctr">
              <a:buFont typeface="Arial" charset="0"/>
              <a:buNone/>
              <a:defRPr/>
            </a:pPr>
            <a:r>
              <a:rPr lang="es-ES" sz="3200" b="1" dirty="0">
                <a:solidFill>
                  <a:schemeClr val="tx2"/>
                </a:solidFill>
              </a:rPr>
              <a:t>Cooperación Internacional en una </a:t>
            </a:r>
          </a:p>
          <a:p>
            <a:pPr marL="0" indent="0" algn="ctr">
              <a:buFont typeface="Arial" charset="0"/>
              <a:buNone/>
              <a:defRPr/>
            </a:pPr>
            <a:r>
              <a:rPr lang="es-ES" sz="3200" b="1" dirty="0">
                <a:solidFill>
                  <a:schemeClr val="tx2"/>
                </a:solidFill>
              </a:rPr>
              <a:t>Economía Mundial</a:t>
            </a:r>
          </a:p>
          <a:p>
            <a:pPr marL="0" indent="0" algn="ctr">
              <a:buFont typeface="Arial" charset="0"/>
              <a:buNone/>
              <a:defRPr/>
            </a:pPr>
            <a:endParaRPr lang="es-ES" sz="3200" b="1" dirty="0">
              <a:solidFill>
                <a:schemeClr val="tx2"/>
              </a:solidFill>
            </a:endParaRPr>
          </a:p>
          <a:p>
            <a:pPr marL="0" indent="0" algn="ctr">
              <a:buFont typeface="Arial" charset="0"/>
              <a:buNone/>
              <a:defRPr/>
            </a:pPr>
            <a:r>
              <a:rPr lang="es-ES" sz="2400" b="1" dirty="0">
                <a:solidFill>
                  <a:schemeClr val="tx2"/>
                </a:solidFill>
              </a:rPr>
              <a:t> - versión en línea -</a:t>
            </a:r>
          </a:p>
        </p:txBody>
      </p:sp>
      <p:sp>
        <p:nvSpPr>
          <p:cNvPr id="11" name="Rectangle 10">
            <a:extLst>
              <a:ext uri="{FF2B5EF4-FFF2-40B4-BE49-F238E27FC236}">
                <a16:creationId xmlns:a16="http://schemas.microsoft.com/office/drawing/2014/main" id="{28D03BE2-FB8E-7347-AE47-AF895B0A6135}"/>
              </a:ext>
            </a:extLst>
          </p:cNvPr>
          <p:cNvSpPr/>
          <p:nvPr/>
        </p:nvSpPr>
        <p:spPr>
          <a:xfrm>
            <a:off x="-16565" y="-4763"/>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pic>
        <p:nvPicPr>
          <p:cNvPr id="19" name="Picture 4">
            <a:extLst>
              <a:ext uri="{FF2B5EF4-FFF2-40B4-BE49-F238E27FC236}">
                <a16:creationId xmlns:a16="http://schemas.microsoft.com/office/drawing/2014/main" id="{753D533C-3528-6B42-B05B-8356FF76FC1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565" y="-4254"/>
            <a:ext cx="1321766" cy="107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13">
            <a:extLst>
              <a:ext uri="{FF2B5EF4-FFF2-40B4-BE49-F238E27FC236}">
                <a16:creationId xmlns:a16="http://schemas.microsoft.com/office/drawing/2014/main" id="{E9D04F56-8666-F64D-B157-6DE9DDF12FF0}"/>
              </a:ext>
            </a:extLst>
          </p:cNvPr>
          <p:cNvSpPr txBox="1">
            <a:spLocks noChangeArrowheads="1"/>
          </p:cNvSpPr>
          <p:nvPr/>
        </p:nvSpPr>
        <p:spPr bwMode="auto">
          <a:xfrm>
            <a:off x="1278836" y="-11113"/>
            <a:ext cx="381793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sr-Latn-CS" altLang="en-US" sz="1400" dirty="0">
              <a:solidFill>
                <a:schemeClr val="bg1"/>
              </a:solidFill>
              <a:ea typeface="MS PGothic" panose="020B0600070205080204" pitchFamily="34" charset="-128"/>
            </a:endParaRPr>
          </a:p>
          <a:p>
            <a:pPr eaLnBrk="1" hangingPunct="1">
              <a:spcBef>
                <a:spcPct val="0"/>
              </a:spcBef>
              <a:buFontTx/>
              <a:buNone/>
            </a:pPr>
            <a:endParaRPr lang="sr-Latn-CS" altLang="en-US" sz="1600" b="1" dirty="0">
              <a:solidFill>
                <a:schemeClr val="bg1"/>
              </a:solidFill>
              <a:latin typeface="Arial Narrow" panose="020B0604020202020204" pitchFamily="34" charset="0"/>
              <a:ea typeface="MS PGothic" panose="020B0600070205080204" pitchFamily="34" charset="-128"/>
            </a:endParaRPr>
          </a:p>
        </p:txBody>
      </p:sp>
      <p:pic>
        <p:nvPicPr>
          <p:cNvPr id="21" name="Picture 8" descr="http://www.coe.int/documents/16695/995226/Funded+EU%2BCOE+-+Implemented+COE+dark+background.png/643b8f9d-517b-4fad-82f4-488bde2625b0?t=1375371137000?t=1375371137000">
            <a:extLst>
              <a:ext uri="{FF2B5EF4-FFF2-40B4-BE49-F238E27FC236}">
                <a16:creationId xmlns:a16="http://schemas.microsoft.com/office/drawing/2014/main" id="{5F39A16C-F9D3-2A4D-98FE-6E0DFED1E2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96748" y="211138"/>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423288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EUROJUST</a:t>
            </a:r>
            <a:endParaRPr lang="es-ES"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522" y="1085294"/>
            <a:ext cx="4262761" cy="3477875"/>
          </a:xfrm>
          <a:prstGeom prst="rect">
            <a:avLst/>
          </a:prstGeom>
        </p:spPr>
        <p:txBody>
          <a:bodyPr wrap="square">
            <a:spAutoFit/>
          </a:bodyPr>
          <a:lstStyle/>
          <a:p>
            <a:pPr marL="342900" indent="-342900">
              <a:buFont typeface="Wingdings" pitchFamily="2" charset="2"/>
              <a:buChar char="Ø"/>
            </a:pPr>
            <a:r>
              <a:rPr lang="es-ES" sz="2200" b="1" dirty="0"/>
              <a:t>Cooperación en la lucha contra la delincuencia</a:t>
            </a:r>
            <a:endParaRPr lang="es-ES" sz="2200" dirty="0"/>
          </a:p>
          <a:p>
            <a:pPr marL="342900" indent="-342900">
              <a:buFont typeface="Arial" panose="020B0604020202020204" pitchFamily="34" charset="0"/>
              <a:buChar char="•"/>
            </a:pPr>
            <a:endParaRPr lang="es-ES" sz="2200" dirty="0"/>
          </a:p>
          <a:p>
            <a:pPr marL="342900" indent="-342900">
              <a:buFont typeface="Wingdings" pitchFamily="2" charset="2"/>
              <a:buChar char="ü"/>
            </a:pPr>
            <a:r>
              <a:rPr lang="es-ES" sz="2200" b="1" dirty="0"/>
              <a:t>objetivo de coordinar</a:t>
            </a:r>
            <a:r>
              <a:rPr lang="es-ES" sz="2200" dirty="0"/>
              <a:t> las actividades llevadas a cabo por las autoridades nacionales responsables de la persecución y la investigación;</a:t>
            </a:r>
          </a:p>
          <a:p>
            <a:pPr lvl="1"/>
            <a:r>
              <a:rPr lang="es-ES"/>
              <a:t> </a:t>
            </a:r>
          </a:p>
          <a:p>
            <a:pPr lvl="1"/>
            <a:endParaRPr lang="es-ES" sz="2200" dirty="0"/>
          </a:p>
        </p:txBody>
      </p:sp>
      <p:sp>
        <p:nvSpPr>
          <p:cNvPr id="5" name="Rectangle 4">
            <a:extLst>
              <a:ext uri="{FF2B5EF4-FFF2-40B4-BE49-F238E27FC236}">
                <a16:creationId xmlns:a16="http://schemas.microsoft.com/office/drawing/2014/main" id="{82A8EE1A-5A3B-7E45-8186-1DFFF9541C04}"/>
              </a:ext>
            </a:extLst>
          </p:cNvPr>
          <p:cNvSpPr/>
          <p:nvPr/>
        </p:nvSpPr>
        <p:spPr>
          <a:xfrm>
            <a:off x="4572000" y="1117533"/>
            <a:ext cx="4355722" cy="4493538"/>
          </a:xfrm>
          <a:prstGeom prst="rect">
            <a:avLst/>
          </a:prstGeom>
        </p:spPr>
        <p:txBody>
          <a:bodyPr wrap="square">
            <a:spAutoFit/>
          </a:bodyPr>
          <a:lstStyle/>
          <a:p>
            <a:pPr marL="342900" indent="-342900">
              <a:buFont typeface="Wingdings" pitchFamily="2" charset="2"/>
              <a:buChar char="Ø"/>
            </a:pPr>
            <a:r>
              <a:rPr lang="es-ES" b="1"/>
              <a:t>Eurojust tiene competencia para:</a:t>
            </a:r>
          </a:p>
          <a:p>
            <a:pPr marL="342900" indent="-342900">
              <a:buFont typeface="Wingdings" pitchFamily="2" charset="2"/>
              <a:buChar char="Ø"/>
            </a:pPr>
            <a:endParaRPr lang="es-ES" sz="2200" dirty="0"/>
          </a:p>
          <a:p>
            <a:pPr marL="342900" indent="-342900">
              <a:buFont typeface="Wingdings" pitchFamily="2" charset="2"/>
              <a:buChar char="ü"/>
            </a:pPr>
            <a:r>
              <a:rPr lang="es-ES" b="1"/>
              <a:t>promover la coordinación</a:t>
            </a:r>
            <a:r>
              <a:rPr lang="es-ES"/>
              <a:t> entre las autoridades competentes de los distintos Estados miembros</a:t>
            </a:r>
          </a:p>
          <a:p>
            <a:pPr marL="342900" indent="-342900">
              <a:buFont typeface="Wingdings" pitchFamily="2" charset="2"/>
              <a:buChar char="ü"/>
            </a:pPr>
            <a:endParaRPr lang="es-ES" sz="2200" dirty="0"/>
          </a:p>
          <a:p>
            <a:pPr marL="342900" indent="-342900">
              <a:buFont typeface="Wingdings" pitchFamily="2" charset="2"/>
              <a:buChar char="ü"/>
            </a:pPr>
            <a:r>
              <a:rPr lang="es-ES" b="1"/>
              <a:t>facilitar la implementación</a:t>
            </a:r>
            <a:r>
              <a:rPr lang="es-ES"/>
              <a:t> de la asistencia jurídica mutua internacional y de las solicitudes de extradición</a:t>
            </a:r>
            <a:endParaRPr lang="es-ES" sz="2200" dirty="0"/>
          </a:p>
        </p:txBody>
      </p:sp>
      <p:pic>
        <p:nvPicPr>
          <p:cNvPr id="12" name="Picture 11">
            <a:extLst>
              <a:ext uri="{FF2B5EF4-FFF2-40B4-BE49-F238E27FC236}">
                <a16:creationId xmlns:a16="http://schemas.microsoft.com/office/drawing/2014/main" id="{E4FDA029-4E1C-184A-B0B7-4E42836AC773}"/>
              </a:ext>
            </a:extLst>
          </p:cNvPr>
          <p:cNvPicPr>
            <a:picLocks noChangeAspect="1"/>
          </p:cNvPicPr>
          <p:nvPr/>
        </p:nvPicPr>
        <p:blipFill>
          <a:blip r:embed="rId4"/>
          <a:stretch>
            <a:fillRect/>
          </a:stretch>
        </p:blipFill>
        <p:spPr>
          <a:xfrm>
            <a:off x="1168268" y="4232886"/>
            <a:ext cx="2592662" cy="1949521"/>
          </a:xfrm>
          <a:prstGeom prst="rect">
            <a:avLst/>
          </a:prstGeom>
        </p:spPr>
      </p:pic>
    </p:spTree>
    <p:extLst>
      <p:ext uri="{BB962C8B-B14F-4D97-AF65-F5344CB8AC3E}">
        <p14:creationId xmlns:p14="http://schemas.microsoft.com/office/powerpoint/2010/main" val="42049275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11</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11</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2800" b="1" dirty="0"/>
              <a:t>RJEC - Red Judicial Europea sobre Ciberdelincuencia</a:t>
            </a:r>
            <a:endParaRPr lang="es-ES" sz="28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CAE5D1B-C7CD-DD44-B0C3-576B01C85806}"/>
              </a:ext>
            </a:extLst>
          </p:cNvPr>
          <p:cNvSpPr/>
          <p:nvPr/>
        </p:nvSpPr>
        <p:spPr>
          <a:xfrm>
            <a:off x="88522" y="1120348"/>
            <a:ext cx="4572000" cy="4154984"/>
          </a:xfrm>
          <a:prstGeom prst="rect">
            <a:avLst/>
          </a:prstGeom>
        </p:spPr>
        <p:txBody>
          <a:bodyPr>
            <a:spAutoFit/>
          </a:bodyPr>
          <a:lstStyle/>
          <a:p>
            <a:pPr>
              <a:spcAft>
                <a:spcPts val="0"/>
              </a:spcAft>
              <a:buFont typeface="Wingdings" pitchFamily="2" charset="2"/>
              <a:buChar char="Ø"/>
            </a:pPr>
            <a:r>
              <a:rPr lang="es-ES" sz="2200" b="1" dirty="0"/>
              <a:t> Red Judicial sobre Ciberdelincuencia de Eurojust (RJEC)</a:t>
            </a:r>
            <a:r>
              <a:rPr lang="es-ES" sz="2200" dirty="0"/>
              <a:t>:</a:t>
            </a:r>
          </a:p>
          <a:p>
            <a:pPr>
              <a:spcAft>
                <a:spcPts val="0"/>
              </a:spcAft>
              <a:buFont typeface="Wingdings" pitchFamily="2" charset="2"/>
              <a:buChar char="Ø"/>
            </a:pPr>
            <a:endParaRPr lang="es-ES" sz="2200" dirty="0"/>
          </a:p>
          <a:p>
            <a:pPr algn="just" eaLnBrk="1" fontAlgn="auto" hangingPunct="1">
              <a:spcAft>
                <a:spcPts val="0"/>
              </a:spcAft>
              <a:buFont typeface="Wingdings" pitchFamily="2" charset="2"/>
              <a:buChar char="ü"/>
              <a:defRPr/>
            </a:pPr>
            <a:r>
              <a:rPr lang="es-ES" sz="2200" dirty="0"/>
              <a:t> se estableció en 2016, </a:t>
            </a:r>
            <a:r>
              <a:rPr lang="es-ES" sz="2200" b="1" dirty="0"/>
              <a:t>para fomentar los contactos entre los profesionales especializados en la lucha contra los desafíos que plantean la ciberdelincuencia</a:t>
            </a:r>
            <a:r>
              <a:rPr lang="es-ES" sz="2200" dirty="0"/>
              <a:t>, los delitos por medios informáticos y las investigaciones en el ciberespacio, </a:t>
            </a:r>
            <a:r>
              <a:rPr lang="es-ES" sz="2200" b="1" dirty="0"/>
              <a:t>así como para aumentar la eficacia de las investigaciones y los enjuiciamientos</a:t>
            </a:r>
          </a:p>
        </p:txBody>
      </p:sp>
      <p:pic>
        <p:nvPicPr>
          <p:cNvPr id="5" name="Picture 4">
            <a:extLst>
              <a:ext uri="{FF2B5EF4-FFF2-40B4-BE49-F238E27FC236}">
                <a16:creationId xmlns:a16="http://schemas.microsoft.com/office/drawing/2014/main" id="{31F9D497-259E-ED4C-B6FF-68AA10F47355}"/>
              </a:ext>
            </a:extLst>
          </p:cNvPr>
          <p:cNvPicPr>
            <a:picLocks noChangeAspect="1"/>
          </p:cNvPicPr>
          <p:nvPr/>
        </p:nvPicPr>
        <p:blipFill>
          <a:blip r:embed="rId4"/>
          <a:stretch>
            <a:fillRect/>
          </a:stretch>
        </p:blipFill>
        <p:spPr>
          <a:xfrm>
            <a:off x="5401994" y="1899565"/>
            <a:ext cx="2945175" cy="3037212"/>
          </a:xfrm>
          <a:prstGeom prst="rect">
            <a:avLst/>
          </a:prstGeom>
        </p:spPr>
      </p:pic>
    </p:spTree>
    <p:extLst>
      <p:ext uri="{BB962C8B-B14F-4D97-AF65-F5344CB8AC3E}">
        <p14:creationId xmlns:p14="http://schemas.microsoft.com/office/powerpoint/2010/main" val="38823758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12</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12</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altLang="en-US" sz="3200" b="1" dirty="0"/>
              <a:t>Unión Africana</a:t>
            </a:r>
            <a:endParaRPr lang="es-ES"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522" y="1085294"/>
            <a:ext cx="5148256" cy="5509200"/>
          </a:xfrm>
          <a:prstGeom prst="rect">
            <a:avLst/>
          </a:prstGeom>
        </p:spPr>
        <p:txBody>
          <a:bodyPr wrap="square">
            <a:spAutoFit/>
          </a:bodyPr>
          <a:lstStyle/>
          <a:p>
            <a:pPr marL="342900" indent="-342900" eaLnBrk="1" hangingPunct="1">
              <a:buFont typeface="Wingdings" pitchFamily="2" charset="2"/>
              <a:buChar char="Ø"/>
              <a:defRPr/>
            </a:pPr>
            <a:r>
              <a:rPr lang="es-ES" sz="2200" b="1" dirty="0"/>
              <a:t>Convención sobre Ciberseguridad </a:t>
            </a:r>
          </a:p>
          <a:p>
            <a:pPr marL="0" indent="0" eaLnBrk="1" hangingPunct="1">
              <a:buFont typeface="Arial" panose="020B0604020202020204" pitchFamily="34" charset="0"/>
              <a:buNone/>
              <a:defRPr/>
            </a:pPr>
            <a:r>
              <a:rPr lang="es-ES" sz="2200" b="1" dirty="0"/>
              <a:t>y Protección de Datos Personales</a:t>
            </a:r>
          </a:p>
          <a:p>
            <a:pPr marL="0" indent="0">
              <a:buNone/>
            </a:pPr>
            <a:endParaRPr lang="es-ES" sz="2200" dirty="0"/>
          </a:p>
          <a:p>
            <a:pPr marL="342900" indent="-342900">
              <a:buFont typeface="Wingdings" pitchFamily="2" charset="2"/>
              <a:buChar char="ü"/>
            </a:pPr>
            <a:r>
              <a:rPr lang="es-ES" sz="2200" dirty="0"/>
              <a:t>La Convención de la Unión Africana sobre Ciberseguridad y Protección de Datos Personales es un tratado multilateral firmado por los miembros de la Unión Africana. </a:t>
            </a:r>
          </a:p>
          <a:p>
            <a:pPr marL="0" indent="0">
              <a:buNone/>
            </a:pPr>
            <a:endParaRPr lang="es-ES" sz="2200" dirty="0"/>
          </a:p>
          <a:p>
            <a:pPr marL="342900" indent="-342900">
              <a:buFont typeface="Wingdings" pitchFamily="2" charset="2"/>
              <a:buChar char="ü"/>
            </a:pPr>
            <a:r>
              <a:rPr lang="es-ES" sz="2200" dirty="0"/>
              <a:t>Establece principios legislativos con respecto a:</a:t>
            </a:r>
          </a:p>
          <a:p>
            <a:pPr marL="742950" indent="-742950">
              <a:buFont typeface="+mj-lt"/>
              <a:buAutoNum type="arabicPeriod"/>
            </a:pPr>
            <a:r>
              <a:rPr lang="es-ES" sz="2200" dirty="0"/>
              <a:t>transacciones electrónicas</a:t>
            </a:r>
          </a:p>
          <a:p>
            <a:pPr marL="742950" indent="-742950">
              <a:buFont typeface="+mj-lt"/>
              <a:buAutoNum type="arabicPeriod"/>
            </a:pPr>
            <a:r>
              <a:rPr lang="es-ES" sz="2200" dirty="0"/>
              <a:t>protección de datos personales</a:t>
            </a:r>
          </a:p>
          <a:p>
            <a:pPr marL="742950" indent="-742950">
              <a:buFont typeface="+mj-lt"/>
              <a:buAutoNum type="arabicPeriod"/>
            </a:pPr>
            <a:r>
              <a:rPr lang="es-ES" sz="2200" dirty="0"/>
              <a:t>ciberseguridad y ciberdelincuencia</a:t>
            </a:r>
          </a:p>
          <a:p>
            <a:pPr lvl="1"/>
            <a:endParaRPr lang="es-ES" sz="2200" dirty="0"/>
          </a:p>
        </p:txBody>
      </p:sp>
      <p:pic>
        <p:nvPicPr>
          <p:cNvPr id="11" name="Picture 10">
            <a:extLst>
              <a:ext uri="{FF2B5EF4-FFF2-40B4-BE49-F238E27FC236}">
                <a16:creationId xmlns:a16="http://schemas.microsoft.com/office/drawing/2014/main" id="{F3D82F51-3C42-C74D-A382-9F2EA882EB3C}"/>
              </a:ext>
            </a:extLst>
          </p:cNvPr>
          <p:cNvPicPr>
            <a:picLocks noChangeAspect="1"/>
          </p:cNvPicPr>
          <p:nvPr/>
        </p:nvPicPr>
        <p:blipFill>
          <a:blip r:embed="rId4"/>
          <a:stretch>
            <a:fillRect/>
          </a:stretch>
        </p:blipFill>
        <p:spPr>
          <a:xfrm>
            <a:off x="5518449" y="2363983"/>
            <a:ext cx="3024335" cy="2716776"/>
          </a:xfrm>
          <a:prstGeom prst="rect">
            <a:avLst/>
          </a:prstGeom>
        </p:spPr>
      </p:pic>
    </p:spTree>
    <p:extLst>
      <p:ext uri="{BB962C8B-B14F-4D97-AF65-F5344CB8AC3E}">
        <p14:creationId xmlns:p14="http://schemas.microsoft.com/office/powerpoint/2010/main" val="39864601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13</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13</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altLang="en-US" sz="3200" b="1" dirty="0"/>
              <a:t>Commonwealth</a:t>
            </a:r>
            <a:endParaRPr lang="es-ES"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522" y="1085294"/>
            <a:ext cx="4572000" cy="2616101"/>
          </a:xfrm>
          <a:prstGeom prst="rect">
            <a:avLst/>
          </a:prstGeom>
        </p:spPr>
        <p:txBody>
          <a:bodyPr>
            <a:spAutoFit/>
          </a:bodyPr>
          <a:lstStyle/>
          <a:p>
            <a:pPr marL="571500" lvl="2" indent="-571500" eaLnBrk="1" hangingPunct="1">
              <a:spcAft>
                <a:spcPts val="1200"/>
              </a:spcAft>
              <a:buFont typeface="Wingdings" pitchFamily="2" charset="2"/>
              <a:buChar char="Ø"/>
              <a:defRPr/>
            </a:pPr>
            <a:r>
              <a:rPr lang="es-ES" sz="2200" b="1" dirty="0"/>
              <a:t>Ley Modelo</a:t>
            </a:r>
          </a:p>
          <a:p>
            <a:pPr marL="571500" lvl="2" indent="-571500" eaLnBrk="1" hangingPunct="1">
              <a:spcAft>
                <a:spcPts val="1200"/>
              </a:spcAft>
              <a:buFont typeface="Wingdings" pitchFamily="2" charset="2"/>
              <a:buChar char="ü"/>
              <a:defRPr/>
            </a:pPr>
            <a:r>
              <a:rPr lang="es-ES"/>
              <a:t>El </a:t>
            </a:r>
            <a:r>
              <a:rPr lang="es-ES" i="1"/>
              <a:t>Plan de Harare</a:t>
            </a:r>
            <a:r>
              <a:rPr lang="es-ES"/>
              <a:t> permite aumentar el nivel y el alcance de la cooperación entre los Gobiernos de la Commonwealth en materia penal, incluidos los asuntos de ciberdelincuencia.</a:t>
            </a:r>
          </a:p>
        </p:txBody>
      </p:sp>
      <p:sp>
        <p:nvSpPr>
          <p:cNvPr id="5" name="Rectangle 4">
            <a:extLst>
              <a:ext uri="{FF2B5EF4-FFF2-40B4-BE49-F238E27FC236}">
                <a16:creationId xmlns:a16="http://schemas.microsoft.com/office/drawing/2014/main" id="{50E34DCD-BB8C-DD4E-A006-1BDD3384150B}"/>
              </a:ext>
            </a:extLst>
          </p:cNvPr>
          <p:cNvSpPr/>
          <p:nvPr/>
        </p:nvSpPr>
        <p:spPr>
          <a:xfrm>
            <a:off x="4450456" y="1114520"/>
            <a:ext cx="4572000" cy="5232202"/>
          </a:xfrm>
          <a:prstGeom prst="rect">
            <a:avLst/>
          </a:prstGeom>
        </p:spPr>
        <p:txBody>
          <a:bodyPr>
            <a:spAutoFit/>
          </a:bodyPr>
          <a:lstStyle/>
          <a:p>
            <a:pPr marL="800100" lvl="3" indent="-342900" eaLnBrk="1" hangingPunct="1">
              <a:spcAft>
                <a:spcPts val="1200"/>
              </a:spcAft>
              <a:buFont typeface="Wingdings" pitchFamily="2" charset="2"/>
              <a:buChar char="ü"/>
              <a:defRPr/>
            </a:pPr>
            <a:r>
              <a:rPr lang="es-ES" sz="2200" dirty="0"/>
              <a:t>Incluye, entre otros:</a:t>
            </a:r>
          </a:p>
          <a:p>
            <a:pPr marL="1028700" lvl="3" indent="-571500" eaLnBrk="1" hangingPunct="1">
              <a:spcAft>
                <a:spcPts val="1200"/>
              </a:spcAft>
              <a:buFont typeface="Arial" panose="020B0604020202020204" pitchFamily="34" charset="0"/>
              <a:buChar char="•"/>
              <a:defRPr/>
            </a:pPr>
            <a:r>
              <a:rPr lang="es-ES" sz="2200" dirty="0"/>
              <a:t>Identificar y localizar a personas</a:t>
            </a:r>
          </a:p>
          <a:p>
            <a:pPr marL="1028700" lvl="3" indent="-571500" eaLnBrk="1" hangingPunct="1">
              <a:spcAft>
                <a:spcPts val="1200"/>
              </a:spcAft>
              <a:buFont typeface="Arial" panose="020B0604020202020204" pitchFamily="34" charset="0"/>
              <a:buChar char="•"/>
              <a:defRPr/>
            </a:pPr>
            <a:r>
              <a:rPr lang="es-ES" sz="2200" dirty="0"/>
              <a:t>Transmitir documentos</a:t>
            </a:r>
          </a:p>
          <a:p>
            <a:pPr marL="1028700" lvl="3" indent="-571500" eaLnBrk="1" hangingPunct="1">
              <a:spcAft>
                <a:spcPts val="1200"/>
              </a:spcAft>
              <a:buFont typeface="Arial" panose="020B0604020202020204" pitchFamily="34" charset="0"/>
              <a:buChar char="•"/>
              <a:defRPr/>
            </a:pPr>
            <a:r>
              <a:rPr lang="es-ES" sz="2200" dirty="0"/>
              <a:t>Registro y confiscación</a:t>
            </a:r>
          </a:p>
          <a:p>
            <a:pPr marL="1028700" lvl="3" indent="-571500" eaLnBrk="1" hangingPunct="1">
              <a:spcAft>
                <a:spcPts val="1200"/>
              </a:spcAft>
              <a:buFont typeface="Arial" panose="020B0604020202020204" pitchFamily="34" charset="0"/>
              <a:buChar char="•"/>
              <a:defRPr/>
            </a:pPr>
            <a:r>
              <a:rPr lang="es-ES" sz="2200" dirty="0"/>
              <a:t>Obtención de pruebas</a:t>
            </a:r>
          </a:p>
          <a:p>
            <a:pPr marL="1028700" lvl="3" indent="-571500" eaLnBrk="1" hangingPunct="1">
              <a:spcAft>
                <a:spcPts val="1200"/>
              </a:spcAft>
              <a:buFont typeface="Arial" panose="020B0604020202020204" pitchFamily="34" charset="0"/>
              <a:buChar char="•"/>
              <a:defRPr/>
            </a:pPr>
            <a:r>
              <a:rPr lang="es-ES" sz="2200" dirty="0"/>
              <a:t>Seguimiento, confiscación y</a:t>
            </a:r>
          </a:p>
          <a:p>
            <a:pPr marL="1028700" lvl="3" indent="-571500" eaLnBrk="1" hangingPunct="1">
              <a:spcAft>
                <a:spcPts val="1200"/>
              </a:spcAft>
              <a:buFont typeface="Arial" panose="020B0604020202020204" pitchFamily="34" charset="0"/>
              <a:buChar char="•"/>
              <a:defRPr/>
            </a:pPr>
            <a:r>
              <a:rPr lang="es-ES" sz="2200" dirty="0"/>
              <a:t>decomisos de productos del delito</a:t>
            </a:r>
          </a:p>
          <a:p>
            <a:pPr marL="1028700" lvl="3" indent="-571500" eaLnBrk="1" hangingPunct="1">
              <a:spcAft>
                <a:spcPts val="1200"/>
              </a:spcAft>
              <a:buFont typeface="Arial" panose="020B0604020202020204" pitchFamily="34" charset="0"/>
              <a:buChar char="•"/>
              <a:defRPr/>
            </a:pPr>
            <a:r>
              <a:rPr lang="es-ES" sz="2200" dirty="0"/>
              <a:t>instrumentos de la delincuencia.</a:t>
            </a:r>
          </a:p>
        </p:txBody>
      </p:sp>
      <p:pic>
        <p:nvPicPr>
          <p:cNvPr id="12" name="Picture 11">
            <a:extLst>
              <a:ext uri="{FF2B5EF4-FFF2-40B4-BE49-F238E27FC236}">
                <a16:creationId xmlns:a16="http://schemas.microsoft.com/office/drawing/2014/main" id="{67E93319-A1E9-0C43-BD6B-4F4B00C73FD6}"/>
              </a:ext>
            </a:extLst>
          </p:cNvPr>
          <p:cNvPicPr>
            <a:picLocks noChangeAspect="1"/>
          </p:cNvPicPr>
          <p:nvPr/>
        </p:nvPicPr>
        <p:blipFill>
          <a:blip r:embed="rId4"/>
          <a:stretch>
            <a:fillRect/>
          </a:stretch>
        </p:blipFill>
        <p:spPr>
          <a:xfrm>
            <a:off x="912000" y="4148889"/>
            <a:ext cx="3261360" cy="1956816"/>
          </a:xfrm>
          <a:prstGeom prst="rect">
            <a:avLst/>
          </a:prstGeom>
        </p:spPr>
      </p:pic>
    </p:spTree>
    <p:extLst>
      <p:ext uri="{BB962C8B-B14F-4D97-AF65-F5344CB8AC3E}">
        <p14:creationId xmlns:p14="http://schemas.microsoft.com/office/powerpoint/2010/main" val="3546910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14</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14</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Refrescando lo aprendido</a:t>
            </a:r>
            <a:endParaRPr lang="es-ES"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4"/>
          <a:stretch>
            <a:fillRect/>
          </a:stretch>
        </p:blipFill>
        <p:spPr>
          <a:xfrm>
            <a:off x="7255380" y="941875"/>
            <a:ext cx="1767076" cy="1767076"/>
          </a:xfrm>
          <a:prstGeom prst="rect">
            <a:avLst/>
          </a:prstGeom>
        </p:spPr>
      </p:pic>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2519720383"/>
              </p:ext>
            </p:extLst>
          </p:nvPr>
        </p:nvGraphicFramePr>
        <p:xfrm>
          <a:off x="177501" y="2346187"/>
          <a:ext cx="7166858"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2105587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15</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15</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s-ES" sz="2800" b="1" dirty="0"/>
              <a:t>Actualización sobre la dimensión internacional y la respuesta a la ciberdelincuencia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6353410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16</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16</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solidFill>
                  <a:schemeClr val="bg1"/>
                </a:solidFill>
              </a:rPr>
              <a:t>Curso Judicial Especializado sobre </a:t>
            </a:r>
          </a:p>
          <a:p>
            <a:pPr algn="r"/>
            <a:r>
              <a:rPr lang="es-ES" sz="3200" b="1" dirty="0">
                <a:solidFill>
                  <a:schemeClr val="bg1"/>
                </a:solidFill>
              </a:rPr>
              <a:t>Cooperación Internacional</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09489" y="2101719"/>
            <a:ext cx="8525021" cy="2456057"/>
          </a:xfrm>
          <a:prstGeom prst="rect">
            <a:avLst/>
          </a:prstGeom>
        </p:spPr>
        <p:txBody>
          <a:bodyPr wrap="square">
            <a:spAutoFit/>
          </a:bodyPr>
          <a:lstStyle/>
          <a:p>
            <a:pPr algn="ctr" eaLnBrk="1" hangingPunct="1">
              <a:lnSpc>
                <a:spcPct val="80000"/>
              </a:lnSpc>
            </a:pPr>
            <a:r>
              <a:rPr lang="es-ES" sz="3200" b="1" dirty="0"/>
              <a:t>Parte 2</a:t>
            </a:r>
          </a:p>
          <a:p>
            <a:pPr algn="ctr">
              <a:lnSpc>
                <a:spcPct val="80000"/>
              </a:lnSpc>
            </a:pPr>
            <a:br/>
            <a:r>
              <a:rPr lang="es-ES" sz="3200" b="1" dirty="0"/>
              <a:t>Conceptos básicos de cooperación internacional en materia de ciberdelincuencia y pruebas electrónicas</a:t>
            </a:r>
          </a:p>
          <a:p>
            <a:pPr algn="ctr" eaLnBrk="1" hangingPunct="1">
              <a:lnSpc>
                <a:spcPct val="80000"/>
              </a:lnSpc>
            </a:pPr>
            <a:endParaRPr lang="es-ES" sz="3200" dirty="0"/>
          </a:p>
        </p:txBody>
      </p:sp>
    </p:spTree>
    <p:extLst>
      <p:ext uri="{BB962C8B-B14F-4D97-AF65-F5344CB8AC3E}">
        <p14:creationId xmlns:p14="http://schemas.microsoft.com/office/powerpoint/2010/main" val="39030927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17</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17</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Principios fundamentales de la cooperación internacional</a:t>
            </a:r>
            <a:endParaRPr lang="es-ES"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9A3C28A1-FC1F-4084-9F3B-8B4BB004B11E}"/>
              </a:ext>
            </a:extLst>
          </p:cNvPr>
          <p:cNvSpPr/>
          <p:nvPr/>
        </p:nvSpPr>
        <p:spPr>
          <a:xfrm>
            <a:off x="88521" y="1033883"/>
            <a:ext cx="5570873" cy="5309146"/>
          </a:xfrm>
          <a:prstGeom prst="rect">
            <a:avLst/>
          </a:prstGeom>
        </p:spPr>
        <p:txBody>
          <a:bodyPr wrap="square">
            <a:spAutoFit/>
          </a:bodyPr>
          <a:lstStyle/>
          <a:p>
            <a:pPr algn="just">
              <a:spcBef>
                <a:spcPts val="600"/>
              </a:spcBef>
            </a:pPr>
            <a:r>
              <a:rPr lang="es-ES" sz="2400" b="1" dirty="0"/>
              <a:t>Principios fundamentales que sustentan la cooperación internacional:</a:t>
            </a:r>
          </a:p>
          <a:p>
            <a:pPr marL="342900" indent="-342900" algn="just">
              <a:spcBef>
                <a:spcPts val="600"/>
              </a:spcBef>
              <a:buFont typeface="Wingdings" pitchFamily="2" charset="2"/>
              <a:buChar char="ü"/>
            </a:pPr>
            <a:r>
              <a:rPr lang="es-ES" b="1" dirty="0"/>
              <a:t>La cortesía de las naciones: </a:t>
            </a:r>
            <a:r>
              <a:rPr lang="es-ES" dirty="0"/>
              <a:t>se trata de un principio de derecho internacional que permite a un Estado reconocer en la mayor medida posible los actos legislativos, ejecutivos y judiciales de otro Estado;</a:t>
            </a:r>
            <a:endParaRPr lang="es-ES" b="1" dirty="0"/>
          </a:p>
          <a:p>
            <a:pPr marL="342900" indent="-342900" algn="just">
              <a:spcBef>
                <a:spcPts val="600"/>
              </a:spcBef>
              <a:buFont typeface="Wingdings" pitchFamily="2" charset="2"/>
              <a:buChar char="ü"/>
            </a:pPr>
            <a:r>
              <a:rPr lang="es-ES" b="1" dirty="0"/>
              <a:t>Reciprocidad: </a:t>
            </a:r>
            <a:r>
              <a:rPr lang="es-ES" dirty="0"/>
              <a:t>el Estado que solicita las pruebas cumpliría (o se comprometería a hacerlo en el futuro) con una solicitud similar del Estado al que pide asistencia (base del moderno proceso de asistencia jurídica mutua);</a:t>
            </a:r>
            <a:endParaRPr lang="es-ES" b="1" dirty="0"/>
          </a:p>
          <a:p>
            <a:pPr marL="342900" indent="-342900" algn="just">
              <a:spcBef>
                <a:spcPts val="600"/>
              </a:spcBef>
              <a:buFont typeface="Wingdings" pitchFamily="2" charset="2"/>
              <a:buChar char="ü"/>
            </a:pPr>
            <a:r>
              <a:rPr lang="es-ES" b="1" dirty="0"/>
              <a:t>Doble tipificación penal: </a:t>
            </a:r>
            <a:r>
              <a:rPr lang="es-ES" dirty="0"/>
              <a:t>el delito de fondo respecto del cual se solicita asistencia por parte de un Estado también constituye un delito en el Estado donde se encuentran las pruebas.</a:t>
            </a:r>
          </a:p>
        </p:txBody>
      </p:sp>
      <mc:AlternateContent xmlns:mc="http://schemas.openxmlformats.org/markup-compatibility/2006">
        <mc:Choice xmlns:am3d="http://schemas.microsoft.com/office/drawing/2017/model3d" Requires="am3d">
          <p:graphicFrame>
            <p:nvGraphicFramePr>
              <p:cNvPr id="6" name="3D Model 5" descr="Horseshoe U Shaped Magnet">
                <a:extLst>
                  <a:ext uri="{FF2B5EF4-FFF2-40B4-BE49-F238E27FC236}">
                    <a16:creationId xmlns:a16="http://schemas.microsoft.com/office/drawing/2014/main" id="{2BDF18F0-4D7C-4696-80E0-CD2ECB33074B}"/>
                  </a:ext>
                </a:extLst>
              </p:cNvPr>
              <p:cNvGraphicFramePr>
                <a:graphicFrameLocks noChangeAspect="1"/>
              </p:cNvGraphicFramePr>
              <p:nvPr>
                <p:extLst>
                  <p:ext uri="{D42A27DB-BD31-4B8C-83A1-F6EECF244321}">
                    <p14:modId xmlns:p14="http://schemas.microsoft.com/office/powerpoint/2010/main" val="1534431958"/>
                  </p:ext>
                </p:extLst>
              </p:nvPr>
            </p:nvGraphicFramePr>
            <p:xfrm>
              <a:off x="6279790" y="1805000"/>
              <a:ext cx="2775687" cy="4568655"/>
            </p:xfrm>
            <a:graphic>
              <a:graphicData uri="http://schemas.microsoft.com/office/drawing/2017/model3d">
                <am3d:model3d r:embed="rId4">
                  <am3d:spPr>
                    <a:xfrm>
                      <a:off x="0" y="0"/>
                      <a:ext cx="2775687" cy="4568655"/>
                    </a:xfrm>
                    <a:prstGeom prst="rect">
                      <a:avLst/>
                    </a:prstGeom>
                  </am3d:spPr>
                  <am3d:camera>
                    <am3d:pos x="0" y="0" z="58287500"/>
                    <am3d:up dx="0" dy="36000000" dz="0"/>
                    <am3d:lookAt x="0" y="0" z="0"/>
                    <am3d:perspective fov="2700000"/>
                  </am3d:camera>
                  <am3d:trans>
                    <am3d:meterPerModelUnit n="3937007" d="1000000"/>
                    <am3d:preTrans dx="-547688" dy="3638131" dz="319325"/>
                    <am3d:scale>
                      <am3d:sx n="1000000" d="1000000"/>
                      <am3d:sy n="1000000" d="1000000"/>
                      <am3d:sz n="1000000" d="1000000"/>
                    </am3d:scale>
                    <am3d:rot ax="2551607" ay="2075643" az="1650414"/>
                    <am3d:postTrans dx="0" dy="0" dz="0"/>
                  </am3d:trans>
                  <am3d:raster rName="Office3DRenderer" rVer="16.0.8326">
                    <am3d:blip r:embed="rId5"/>
                  </am3d:raster>
                  <am3d:objViewport viewportSz="4483779"/>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6" name="3D Model 5" descr="Horseshoe U Shaped Magnet">
                <a:extLst>
                  <a:ext uri="{FF2B5EF4-FFF2-40B4-BE49-F238E27FC236}">
                    <a16:creationId xmlns:a16="http://schemas.microsoft.com/office/drawing/2014/main" id="{2BDF18F0-4D7C-4696-80E0-CD2ECB33074B}"/>
                  </a:ext>
                </a:extLst>
              </p:cNvPr>
              <p:cNvPicPr>
                <a:picLocks noGrp="1" noRot="1" noChangeAspect="1" noMove="1" noResize="1" noEditPoints="1" noAdjustHandles="1" noChangeArrowheads="1" noChangeShapeType="1" noCrop="1"/>
              </p:cNvPicPr>
              <p:nvPr/>
            </p:nvPicPr>
            <p:blipFill>
              <a:blip r:embed="rId5"/>
              <a:stretch>
                <a:fillRect/>
              </a:stretch>
            </p:blipFill>
            <p:spPr>
              <a:xfrm>
                <a:off x="6279790" y="1805000"/>
                <a:ext cx="2775687" cy="4568655"/>
              </a:xfrm>
              <a:prstGeom prst="rect">
                <a:avLst/>
              </a:prstGeom>
            </p:spPr>
          </p:pic>
        </mc:Fallback>
      </mc:AlternateContent>
    </p:spTree>
    <p:extLst>
      <p:ext uri="{BB962C8B-B14F-4D97-AF65-F5344CB8AC3E}">
        <p14:creationId xmlns:p14="http://schemas.microsoft.com/office/powerpoint/2010/main" val="19775330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18</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18</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Tratados de asistencia jurídica mutua</a:t>
            </a:r>
            <a:endParaRPr lang="es-ES"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7D74F92D-1919-734A-8396-392CE79FF5B5}"/>
              </a:ext>
            </a:extLst>
          </p:cNvPr>
          <p:cNvPicPr>
            <a:picLocks noChangeAspect="1"/>
          </p:cNvPicPr>
          <p:nvPr/>
        </p:nvPicPr>
        <p:blipFill>
          <a:blip r:embed="rId4"/>
          <a:stretch>
            <a:fillRect/>
          </a:stretch>
        </p:blipFill>
        <p:spPr>
          <a:xfrm>
            <a:off x="5235421" y="2539920"/>
            <a:ext cx="3787035" cy="2272221"/>
          </a:xfrm>
          <a:prstGeom prst="rect">
            <a:avLst/>
          </a:prstGeom>
        </p:spPr>
      </p:pic>
      <p:sp>
        <p:nvSpPr>
          <p:cNvPr id="5" name="Rectangle 4">
            <a:extLst>
              <a:ext uri="{FF2B5EF4-FFF2-40B4-BE49-F238E27FC236}">
                <a16:creationId xmlns:a16="http://schemas.microsoft.com/office/drawing/2014/main" id="{33E2E4FA-9DD3-4832-9714-3BDB5FECCA16}"/>
              </a:ext>
            </a:extLst>
          </p:cNvPr>
          <p:cNvSpPr/>
          <p:nvPr/>
        </p:nvSpPr>
        <p:spPr>
          <a:xfrm>
            <a:off x="88522" y="1259985"/>
            <a:ext cx="4572000" cy="4832092"/>
          </a:xfrm>
          <a:prstGeom prst="rect">
            <a:avLst/>
          </a:prstGeom>
        </p:spPr>
        <p:txBody>
          <a:bodyPr>
            <a:spAutoFit/>
          </a:bodyPr>
          <a:lstStyle/>
          <a:p>
            <a:pPr marL="342900" indent="-342900" algn="just">
              <a:buFont typeface="Wingdings" pitchFamily="2" charset="2"/>
              <a:buChar char="ü"/>
            </a:pPr>
            <a:r>
              <a:rPr lang="es-ES" b="1"/>
              <a:t>cooperación oficial</a:t>
            </a:r>
            <a:r>
              <a:rPr lang="es-ES"/>
              <a:t> entre dos o más países</a:t>
            </a:r>
          </a:p>
          <a:p>
            <a:pPr marL="342900" indent="-342900" algn="just">
              <a:buFont typeface="Wingdings" pitchFamily="2" charset="2"/>
              <a:buChar char="ü"/>
            </a:pPr>
            <a:endParaRPr lang="es-ES" sz="2200" dirty="0"/>
          </a:p>
          <a:p>
            <a:pPr marL="342900" indent="-342900" algn="just">
              <a:buFont typeface="Wingdings" pitchFamily="2" charset="2"/>
              <a:buChar char="ü"/>
            </a:pPr>
            <a:r>
              <a:rPr lang="es-ES" b="1"/>
              <a:t>suelen incluir disposiciones</a:t>
            </a:r>
            <a:r>
              <a:rPr lang="es-ES"/>
              <a:t> para la recopilación y el intercambio de información</a:t>
            </a:r>
          </a:p>
          <a:p>
            <a:pPr marL="342900" indent="-342900" algn="just">
              <a:buFont typeface="Wingdings" pitchFamily="2" charset="2"/>
              <a:buChar char="ü"/>
            </a:pPr>
            <a:endParaRPr lang="es-ES" sz="2200" dirty="0"/>
          </a:p>
          <a:p>
            <a:pPr marL="342900" indent="-342900" algn="just">
              <a:buFont typeface="Wingdings" pitchFamily="2" charset="2"/>
              <a:buChar char="ü"/>
            </a:pPr>
            <a:r>
              <a:rPr lang="es-ES" b="1"/>
              <a:t>suelen prever situaciones</a:t>
            </a:r>
            <a:r>
              <a:rPr lang="es-ES"/>
              <a:t> en las que se pueden denegar las solicitudes</a:t>
            </a:r>
          </a:p>
          <a:p>
            <a:pPr marL="342900" indent="-342900" algn="just">
              <a:buFont typeface="Wingdings" pitchFamily="2" charset="2"/>
              <a:buChar char="ü"/>
            </a:pPr>
            <a:endParaRPr lang="es-ES" sz="2200" dirty="0"/>
          </a:p>
          <a:p>
            <a:pPr marL="342900" indent="-342900" algn="just">
              <a:buFont typeface="Wingdings" pitchFamily="2" charset="2"/>
              <a:buChar char="ü"/>
            </a:pPr>
            <a:r>
              <a:rPr lang="es-ES" b="1"/>
              <a:t>suelen establecer los requisitos</a:t>
            </a:r>
            <a:r>
              <a:rPr lang="es-ES"/>
              <a:t> que deben cumplir las solicitudes de asistencia</a:t>
            </a:r>
            <a:r>
              <a:rPr lang="es-ES" sz="2200" dirty="0"/>
              <a:t> </a:t>
            </a:r>
          </a:p>
        </p:txBody>
      </p:sp>
    </p:spTree>
    <p:extLst>
      <p:ext uri="{BB962C8B-B14F-4D97-AF65-F5344CB8AC3E}">
        <p14:creationId xmlns:p14="http://schemas.microsoft.com/office/powerpoint/2010/main" val="23588014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19</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19</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Leyes en materia de asistencia jurídica mutua</a:t>
            </a:r>
            <a:endParaRPr lang="es-ES"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522" y="1085294"/>
            <a:ext cx="4572000" cy="5509200"/>
          </a:xfrm>
          <a:prstGeom prst="rect">
            <a:avLst/>
          </a:prstGeom>
        </p:spPr>
        <p:txBody>
          <a:bodyPr>
            <a:spAutoFit/>
          </a:bodyPr>
          <a:lstStyle/>
          <a:p>
            <a:pPr marL="342900" indent="-342900" algn="just">
              <a:buFont typeface="Wingdings" pitchFamily="2" charset="2"/>
              <a:buChar char="ü"/>
            </a:pPr>
            <a:r>
              <a:rPr lang="es-ES" b="1"/>
              <a:t>la legislación nacional puede prever mecanismos</a:t>
            </a:r>
            <a:r>
              <a:rPr lang="es-ES"/>
              <a:t> de cooperación con los países, exista o no un tratado de asistencia jurídica mutua con ellos</a:t>
            </a:r>
          </a:p>
          <a:p>
            <a:pPr marL="342900" indent="-342900" algn="just">
              <a:buFont typeface="Wingdings" pitchFamily="2" charset="2"/>
              <a:buChar char="ü"/>
            </a:pPr>
            <a:endParaRPr lang="es-ES" sz="2200" dirty="0"/>
          </a:p>
          <a:p>
            <a:pPr marL="342900" indent="-342900" algn="just">
              <a:buFont typeface="Wingdings" pitchFamily="2" charset="2"/>
              <a:buChar char="ü"/>
            </a:pPr>
            <a:r>
              <a:rPr lang="es-ES" b="1"/>
              <a:t>estas leyes pueden contener disposiciones</a:t>
            </a:r>
            <a:r>
              <a:rPr lang="es-ES"/>
              <a:t> que permitan la cooperación en diferentes ámbitos, como la realización o la presentación de solicitudes de conservación rápida de los datos almacenados, la búsqueda y la confiscación de datos, la interceptación de los datos relativos al contenido y la recopilación de los datos relativos al tráfico</a:t>
            </a:r>
          </a:p>
          <a:p>
            <a:pPr marL="800100" lvl="1" indent="-342900">
              <a:buFont typeface="Wingdings" pitchFamily="2" charset="2"/>
              <a:buChar char="ü"/>
            </a:pPr>
            <a:endParaRPr lang="es-ES" sz="2200" dirty="0"/>
          </a:p>
        </p:txBody>
      </p:sp>
      <p:pic>
        <p:nvPicPr>
          <p:cNvPr id="11" name="Picture 10">
            <a:extLst>
              <a:ext uri="{FF2B5EF4-FFF2-40B4-BE49-F238E27FC236}">
                <a16:creationId xmlns:a16="http://schemas.microsoft.com/office/drawing/2014/main" id="{33EADB6B-570B-7542-B6FE-AE373DFA8033}"/>
              </a:ext>
            </a:extLst>
          </p:cNvPr>
          <p:cNvPicPr>
            <a:picLocks noChangeAspect="1"/>
          </p:cNvPicPr>
          <p:nvPr/>
        </p:nvPicPr>
        <p:blipFill>
          <a:blip r:embed="rId4"/>
          <a:stretch>
            <a:fillRect/>
          </a:stretch>
        </p:blipFill>
        <p:spPr>
          <a:xfrm>
            <a:off x="4904738" y="2456410"/>
            <a:ext cx="4117718" cy="1945180"/>
          </a:xfrm>
          <a:prstGeom prst="rect">
            <a:avLst/>
          </a:prstGeom>
        </p:spPr>
      </p:pic>
    </p:spTree>
    <p:extLst>
      <p:ext uri="{BB962C8B-B14F-4D97-AF65-F5344CB8AC3E}">
        <p14:creationId xmlns:p14="http://schemas.microsoft.com/office/powerpoint/2010/main" val="28340042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Programa</a:t>
            </a:r>
            <a:endParaRPr lang="es-ES"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36290" y="1338433"/>
            <a:ext cx="3791244" cy="5016758"/>
          </a:xfrm>
          <a:prstGeom prst="rect">
            <a:avLst/>
          </a:prstGeom>
        </p:spPr>
        <p:txBody>
          <a:bodyPr wrap="square">
            <a:spAutoFit/>
          </a:bodyPr>
          <a:lstStyle/>
          <a:p>
            <a:pPr marL="342900" indent="-342900" eaLnBrk="1" hangingPunct="1">
              <a:lnSpc>
                <a:spcPct val="80000"/>
              </a:lnSpc>
              <a:buFont typeface="Wingdings" pitchFamily="2" charset="2"/>
              <a:buChar char="Ø"/>
            </a:pPr>
            <a:r>
              <a:rPr lang="es-ES" sz="2000" b="1" dirty="0"/>
              <a:t>Parte 1</a:t>
            </a:r>
          </a:p>
          <a:p>
            <a:pPr marL="342900" indent="-342900" eaLnBrk="1" hangingPunct="1">
              <a:lnSpc>
                <a:spcPct val="80000"/>
              </a:lnSpc>
              <a:buFont typeface="Wingdings" pitchFamily="2" charset="2"/>
              <a:buChar char="ü"/>
            </a:pPr>
            <a:r>
              <a:rPr lang="es-ES" sz="2000" i="1" dirty="0"/>
              <a:t>Actualización sobre la dimensión internacional y la respuesta a la ciberdelincuencia</a:t>
            </a:r>
          </a:p>
          <a:p>
            <a:pPr marL="0" indent="0" eaLnBrk="1" hangingPunct="1">
              <a:lnSpc>
                <a:spcPct val="80000"/>
              </a:lnSpc>
              <a:buNone/>
            </a:pPr>
            <a:endParaRPr lang="es-ES" sz="2000" dirty="0"/>
          </a:p>
          <a:p>
            <a:pPr marL="342900" indent="-342900" eaLnBrk="1" hangingPunct="1">
              <a:lnSpc>
                <a:spcPct val="80000"/>
              </a:lnSpc>
              <a:buFont typeface="Wingdings" pitchFamily="2" charset="2"/>
              <a:buChar char="Ø"/>
            </a:pPr>
            <a:r>
              <a:rPr lang="es-ES" sz="2000" b="1" dirty="0"/>
              <a:t>Parte 2</a:t>
            </a:r>
          </a:p>
          <a:p>
            <a:pPr marL="342900" indent="-342900" eaLnBrk="1" hangingPunct="1">
              <a:lnSpc>
                <a:spcPct val="80000"/>
              </a:lnSpc>
              <a:buFont typeface="Wingdings" pitchFamily="2" charset="2"/>
              <a:buChar char="ü"/>
            </a:pPr>
            <a:r>
              <a:rPr lang="es-ES" sz="2000" i="1" dirty="0"/>
              <a:t>Actualización sobre la respuesta internacional a la ciberdelincuencia: Convenio de Budapest sobre la Ciberdelincuencia y herramientas de cooperación internacional</a:t>
            </a:r>
          </a:p>
          <a:p>
            <a:pPr marL="0" indent="0" eaLnBrk="1" hangingPunct="1">
              <a:lnSpc>
                <a:spcPct val="80000"/>
              </a:lnSpc>
              <a:buNone/>
            </a:pPr>
            <a:endParaRPr lang="es-ES" sz="2000" dirty="0"/>
          </a:p>
          <a:p>
            <a:pPr marL="342900" indent="-342900" eaLnBrk="1" hangingPunct="1">
              <a:lnSpc>
                <a:spcPct val="80000"/>
              </a:lnSpc>
              <a:buFont typeface="Wingdings" pitchFamily="2" charset="2"/>
              <a:buChar char="Ø"/>
            </a:pPr>
            <a:r>
              <a:rPr lang="es-ES" sz="2000" b="1" dirty="0"/>
              <a:t>Parte 3</a:t>
            </a:r>
          </a:p>
          <a:p>
            <a:pPr marL="342900" indent="-342900">
              <a:lnSpc>
                <a:spcPct val="80000"/>
              </a:lnSpc>
              <a:buFont typeface="Wingdings" pitchFamily="2" charset="2"/>
              <a:buChar char="ü"/>
            </a:pPr>
            <a:r>
              <a:rPr lang="es-ES" sz="2000" i="1" dirty="0"/>
              <a:t>Pruebas electrónicas y cooperación internacional: principales características y desafíos para su obtención</a:t>
            </a:r>
          </a:p>
        </p:txBody>
      </p:sp>
      <p:sp>
        <p:nvSpPr>
          <p:cNvPr id="6" name="Rectangle 5">
            <a:extLst>
              <a:ext uri="{FF2B5EF4-FFF2-40B4-BE49-F238E27FC236}">
                <a16:creationId xmlns:a16="http://schemas.microsoft.com/office/drawing/2014/main" id="{EA3FFC4F-A0C7-6241-A6A3-D4D1CB58E595}"/>
              </a:ext>
            </a:extLst>
          </p:cNvPr>
          <p:cNvSpPr/>
          <p:nvPr/>
        </p:nvSpPr>
        <p:spPr>
          <a:xfrm>
            <a:off x="4450456" y="1338433"/>
            <a:ext cx="4572000" cy="1815882"/>
          </a:xfrm>
          <a:prstGeom prst="rect">
            <a:avLst/>
          </a:prstGeom>
        </p:spPr>
        <p:txBody>
          <a:bodyPr>
            <a:spAutoFit/>
          </a:bodyPr>
          <a:lstStyle/>
          <a:p>
            <a:pPr marL="342900" indent="-342900" eaLnBrk="1" hangingPunct="1">
              <a:lnSpc>
                <a:spcPct val="80000"/>
              </a:lnSpc>
              <a:buFont typeface="Wingdings" pitchFamily="2" charset="2"/>
              <a:buChar char="Ø"/>
            </a:pPr>
            <a:r>
              <a:rPr lang="es-ES" sz="2000" b="1" dirty="0"/>
              <a:t>Parte 4</a:t>
            </a:r>
          </a:p>
          <a:p>
            <a:pPr marL="342900" indent="-342900">
              <a:lnSpc>
                <a:spcPct val="80000"/>
              </a:lnSpc>
              <a:buFont typeface="Wingdings" pitchFamily="2" charset="2"/>
              <a:buChar char="ü"/>
            </a:pPr>
            <a:r>
              <a:rPr lang="es-ES" sz="2000" i="1" dirty="0"/>
              <a:t>Cooperación en la capacidad oficial, cuasi no oficial, no oficial y del sector privado</a:t>
            </a:r>
          </a:p>
          <a:p>
            <a:pPr marL="0" indent="0" eaLnBrk="1" hangingPunct="1">
              <a:lnSpc>
                <a:spcPct val="80000"/>
              </a:lnSpc>
              <a:buNone/>
            </a:pPr>
            <a:endParaRPr lang="es-ES" sz="2000" dirty="0"/>
          </a:p>
          <a:p>
            <a:pPr marL="342900" indent="-342900" eaLnBrk="1" hangingPunct="1">
              <a:lnSpc>
                <a:spcPct val="80000"/>
              </a:lnSpc>
              <a:buFont typeface="Wingdings" pitchFamily="2" charset="2"/>
              <a:buChar char="Ø"/>
            </a:pPr>
            <a:r>
              <a:rPr lang="es-ES" sz="2000" b="1" dirty="0"/>
              <a:t>Parte 5</a:t>
            </a:r>
          </a:p>
          <a:p>
            <a:pPr marL="342900" indent="-342900">
              <a:lnSpc>
                <a:spcPct val="80000"/>
              </a:lnSpc>
              <a:buFont typeface="Wingdings" pitchFamily="2" charset="2"/>
              <a:buChar char="ü"/>
            </a:pPr>
            <a:r>
              <a:rPr lang="es-ES" sz="2000" i="1" dirty="0"/>
              <a:t>Resumen</a:t>
            </a:r>
          </a:p>
        </p:txBody>
      </p:sp>
      <p:pic>
        <p:nvPicPr>
          <p:cNvPr id="7" name="Picture 6" descr="A picture containing keyboard&#10;&#10;Description automatically generated">
            <a:extLst>
              <a:ext uri="{FF2B5EF4-FFF2-40B4-BE49-F238E27FC236}">
                <a16:creationId xmlns:a16="http://schemas.microsoft.com/office/drawing/2014/main" id="{4481AE4C-03BD-48F0-8CEC-9EBF00DFF485}"/>
              </a:ext>
            </a:extLst>
          </p:cNvPr>
          <p:cNvPicPr>
            <a:picLocks noChangeAspect="1"/>
          </p:cNvPicPr>
          <p:nvPr/>
        </p:nvPicPr>
        <p:blipFill>
          <a:blip r:embed="rId4"/>
          <a:stretch>
            <a:fillRect/>
          </a:stretch>
        </p:blipFill>
        <p:spPr>
          <a:xfrm>
            <a:off x="5215630" y="3718177"/>
            <a:ext cx="3316810" cy="2207186"/>
          </a:xfrm>
          <a:prstGeom prst="rect">
            <a:avLst/>
          </a:prstGeom>
        </p:spPr>
      </p:pic>
    </p:spTree>
    <p:extLst>
      <p:ext uri="{BB962C8B-B14F-4D97-AF65-F5344CB8AC3E}">
        <p14:creationId xmlns:p14="http://schemas.microsoft.com/office/powerpoint/2010/main" val="22972558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20</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20</a:t>
            </a:fld>
            <a:endParaRPr lang="es-ES" dirty="0">
              <a:solidFill>
                <a:schemeClr val="tx1"/>
              </a:solidFill>
            </a:endParaRPr>
          </a:p>
        </p:txBody>
      </p:sp>
      <p:sp>
        <p:nvSpPr>
          <p:cNvPr id="13" name="Rectangle 12"/>
          <p:cNvSpPr/>
          <p:nvPr/>
        </p:nvSpPr>
        <p:spPr>
          <a:xfrm>
            <a:off x="-34881" y="6515580"/>
            <a:ext cx="9215393" cy="40135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0000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1101450" y="-86618"/>
            <a:ext cx="7921006" cy="1077218"/>
          </a:xfrm>
          <a:prstGeom prst="rect">
            <a:avLst/>
          </a:prstGeom>
          <a:noFill/>
        </p:spPr>
        <p:txBody>
          <a:bodyPr wrap="square" rtlCol="0">
            <a:spAutoFit/>
          </a:bodyPr>
          <a:lstStyle/>
          <a:p>
            <a:pPr marL="892175" indent="-892175" algn="r"/>
            <a:r>
              <a:rPr lang="es-ES" sz="3200" b="1" dirty="0">
                <a:solidFill>
                  <a:schemeClr val="bg1"/>
                </a:solidFill>
                <a:latin typeface="+mn-lt"/>
              </a:rPr>
              <a:t>Ejemplo del Convenio de Budapest: </a:t>
            </a:r>
          </a:p>
          <a:p>
            <a:pPr marL="892175" indent="-892175" algn="r"/>
            <a:r>
              <a:rPr lang="es-ES" sz="3200" b="1" dirty="0">
                <a:solidFill>
                  <a:schemeClr val="bg1"/>
                </a:solidFill>
                <a:latin typeface="+mn-lt"/>
              </a:rPr>
              <a:t>principios de la cooperación internacional</a:t>
            </a:r>
          </a:p>
        </p:txBody>
      </p:sp>
      <p:pic>
        <p:nvPicPr>
          <p:cNvPr id="1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6" name="TextBox 5"/>
          <p:cNvSpPr txBox="1"/>
          <p:nvPr/>
        </p:nvSpPr>
        <p:spPr>
          <a:xfrm>
            <a:off x="130062" y="945497"/>
            <a:ext cx="8892394" cy="5724644"/>
          </a:xfrm>
          <a:prstGeom prst="rect">
            <a:avLst/>
          </a:prstGeom>
          <a:noFill/>
          <a:ln>
            <a:noFill/>
          </a:ln>
        </p:spPr>
        <p:txBody>
          <a:bodyPr wrap="square" rtlCol="0">
            <a:spAutoFit/>
          </a:bodyPr>
          <a:lstStyle/>
          <a:p>
            <a:pPr marL="342900" indent="-342900">
              <a:spcAft>
                <a:spcPts val="1200"/>
              </a:spcAft>
              <a:buFont typeface="Wingdings" pitchFamily="2" charset="2"/>
              <a:buChar char="ü"/>
            </a:pPr>
            <a:r>
              <a:rPr lang="es-ES" b="1" dirty="0"/>
              <a:t>Cooperación "en la mayor medida posible"</a:t>
            </a:r>
          </a:p>
          <a:p>
            <a:pPr marL="342900" indent="-342900">
              <a:spcAft>
                <a:spcPts val="600"/>
              </a:spcAft>
              <a:buFont typeface="Wingdings" pitchFamily="2" charset="2"/>
              <a:buChar char="ü"/>
            </a:pPr>
            <a:r>
              <a:rPr lang="es-ES" b="1" dirty="0"/>
              <a:t>Cooperación en todos</a:t>
            </a:r>
            <a:r>
              <a:rPr lang="es-ES" dirty="0"/>
              <a:t> los delitos </a:t>
            </a:r>
            <a:r>
              <a:rPr lang="es-ES" b="1" dirty="0"/>
              <a:t>informáticos</a:t>
            </a:r>
            <a:r>
              <a:rPr lang="es-ES" dirty="0"/>
              <a:t> y pruebas electrónicas;</a:t>
            </a:r>
          </a:p>
          <a:p>
            <a:pPr marL="342900" indent="-342900">
              <a:spcAft>
                <a:spcPts val="600"/>
              </a:spcAft>
              <a:buFont typeface="Wingdings" pitchFamily="2" charset="2"/>
              <a:buChar char="ü"/>
            </a:pPr>
            <a:r>
              <a:rPr lang="es-ES" b="1" dirty="0"/>
              <a:t>Cooperación basada</a:t>
            </a:r>
            <a:r>
              <a:rPr lang="es-ES" dirty="0"/>
              <a:t> tanto en el Convenio como:</a:t>
            </a:r>
          </a:p>
          <a:p>
            <a:pPr marL="800100" lvl="1" indent="-342900">
              <a:spcAft>
                <a:spcPts val="600"/>
              </a:spcAft>
              <a:buFont typeface="Arial" panose="020B0604020202020204" pitchFamily="34" charset="0"/>
              <a:buChar char="•"/>
            </a:pPr>
            <a:r>
              <a:rPr lang="es-ES" dirty="0"/>
              <a:t> mediante la aplicación de los instrumentos internacionales pertinentes sobre cooperación internacional en materia penal, </a:t>
            </a:r>
          </a:p>
          <a:p>
            <a:pPr marL="800100" lvl="1" indent="-342900">
              <a:spcAft>
                <a:spcPts val="600"/>
              </a:spcAft>
              <a:buFont typeface="Arial" panose="020B0604020202020204" pitchFamily="34" charset="0"/>
              <a:buChar char="•"/>
            </a:pPr>
            <a:r>
              <a:rPr lang="es-ES" dirty="0"/>
              <a:t>los acuerdos pactados sobre la base de una legislación uniforme o recíproca, y</a:t>
            </a:r>
          </a:p>
          <a:p>
            <a:pPr marL="800100" lvl="1" indent="-342900">
              <a:spcAft>
                <a:spcPts val="600"/>
              </a:spcAft>
              <a:buFont typeface="Arial" panose="020B0604020202020204" pitchFamily="34" charset="0"/>
              <a:buChar char="•"/>
            </a:pPr>
            <a:r>
              <a:rPr lang="es-ES" dirty="0"/>
              <a:t>leyes nacionales</a:t>
            </a:r>
            <a:endParaRPr lang="es-ES" b="1" dirty="0">
              <a:cs typeface="Arial" panose="020B0604020202020204" pitchFamily="34" charset="0"/>
            </a:endParaRPr>
          </a:p>
          <a:p>
            <a:pPr marL="342900" lvl="1" indent="-342900">
              <a:spcAft>
                <a:spcPts val="600"/>
              </a:spcAft>
              <a:buFont typeface="Wingdings" pitchFamily="2" charset="2"/>
              <a:buChar char="ü"/>
            </a:pPr>
            <a:r>
              <a:rPr lang="es-ES" b="1" dirty="0"/>
              <a:t>Principios de asistencia jurídica mutua:</a:t>
            </a:r>
          </a:p>
          <a:p>
            <a:pPr marL="800100" lvl="2" indent="-342900">
              <a:spcAft>
                <a:spcPts val="600"/>
              </a:spcAft>
              <a:buFont typeface="Arial" panose="020B0604020202020204" pitchFamily="34" charset="0"/>
              <a:buChar char="•"/>
            </a:pPr>
            <a:r>
              <a:rPr lang="es-ES" dirty="0"/>
              <a:t>base jurídica nacional en relación con las medidas previstas en los artículos 29 a 35 del Convenio;</a:t>
            </a:r>
          </a:p>
          <a:p>
            <a:pPr marL="800100" lvl="2" indent="-342900">
              <a:spcAft>
                <a:spcPts val="600"/>
              </a:spcAft>
              <a:buFont typeface="Arial" panose="020B0604020202020204" pitchFamily="34" charset="0"/>
              <a:buChar char="•"/>
            </a:pPr>
            <a:r>
              <a:rPr lang="es-ES" dirty="0"/>
              <a:t>uso de medios de comunicación rápidos;</a:t>
            </a:r>
          </a:p>
          <a:p>
            <a:pPr marL="800100" lvl="2" indent="-342900">
              <a:spcAft>
                <a:spcPts val="600"/>
              </a:spcAft>
              <a:buFont typeface="Arial" panose="020B0604020202020204" pitchFamily="34" charset="0"/>
              <a:buChar char="•"/>
            </a:pPr>
            <a:r>
              <a:rPr lang="es-ES" dirty="0"/>
              <a:t>con sujeción a los términos de los tratados de asistencia jurídica mutua aplicables y a las leyes nacionales;</a:t>
            </a:r>
          </a:p>
          <a:p>
            <a:pPr marL="800100" lvl="2" indent="-342900">
              <a:spcAft>
                <a:spcPts val="600"/>
              </a:spcAft>
              <a:buFont typeface="Arial" panose="020B0604020202020204" pitchFamily="34" charset="0"/>
              <a:buChar char="•"/>
            </a:pPr>
            <a:r>
              <a:rPr lang="es-ES" dirty="0"/>
              <a:t>dependencia del principio de la doble tipificación penal</a:t>
            </a:r>
          </a:p>
          <a:p>
            <a:pPr marL="347663" lvl="1" indent="-342900">
              <a:spcAft>
                <a:spcPts val="600"/>
              </a:spcAft>
              <a:buFont typeface="Wingdings" pitchFamily="2" charset="2"/>
              <a:buChar char="ü"/>
            </a:pPr>
            <a:r>
              <a:rPr lang="es-ES" b="1" dirty="0"/>
              <a:t>Asistencia jurídica mutua posible</a:t>
            </a:r>
            <a:r>
              <a:rPr lang="es-ES" dirty="0"/>
              <a:t> en ausencia de acuerdos pertinentes (artículo 27)</a:t>
            </a:r>
          </a:p>
        </p:txBody>
      </p:sp>
    </p:spTree>
    <p:extLst>
      <p:ext uri="{BB962C8B-B14F-4D97-AF65-F5344CB8AC3E}">
        <p14:creationId xmlns:p14="http://schemas.microsoft.com/office/powerpoint/2010/main" val="8308516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21</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21</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s-ES" sz="3200" b="1" dirty="0"/>
              <a:t>Repaso sobre la asistencia jurídica mutua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4"/>
          <a:stretch>
            <a:fillRect/>
          </a:stretch>
        </p:blipFill>
        <p:spPr>
          <a:xfrm>
            <a:off x="7255380" y="941875"/>
            <a:ext cx="1767076" cy="1767076"/>
          </a:xfrm>
          <a:prstGeom prst="rect">
            <a:avLst/>
          </a:prstGeom>
        </p:spPr>
      </p:pic>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1830533624"/>
              </p:ext>
            </p:extLst>
          </p:nvPr>
        </p:nvGraphicFramePr>
        <p:xfrm>
          <a:off x="177501" y="2346187"/>
          <a:ext cx="7166858"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6738453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22</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22</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s-ES" sz="3200" b="1" dirty="0"/>
              <a:t>Repaso sobre el Convenio de Budapest y los instrumentos de cooperación internacional</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38267075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23</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23</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solidFill>
                  <a:schemeClr val="bg1"/>
                </a:solidFill>
              </a:rPr>
              <a:t>Curso Judicial Especializado sobre </a:t>
            </a:r>
          </a:p>
          <a:p>
            <a:pPr algn="r"/>
            <a:r>
              <a:rPr lang="es-ES" sz="3200" b="1" dirty="0">
                <a:solidFill>
                  <a:schemeClr val="bg1"/>
                </a:solidFill>
              </a:rPr>
              <a:t>Cooperación Internacional</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09489" y="2298696"/>
            <a:ext cx="8525021" cy="2850011"/>
          </a:xfrm>
          <a:prstGeom prst="rect">
            <a:avLst/>
          </a:prstGeom>
        </p:spPr>
        <p:txBody>
          <a:bodyPr wrap="square">
            <a:spAutoFit/>
          </a:bodyPr>
          <a:lstStyle/>
          <a:p>
            <a:pPr algn="ctr" eaLnBrk="1" hangingPunct="1">
              <a:lnSpc>
                <a:spcPct val="80000"/>
              </a:lnSpc>
            </a:pPr>
            <a:r>
              <a:rPr lang="es-ES" sz="3200" b="1" dirty="0"/>
              <a:t>Parte 3</a:t>
            </a:r>
          </a:p>
          <a:p>
            <a:pPr algn="ctr">
              <a:lnSpc>
                <a:spcPct val="80000"/>
              </a:lnSpc>
            </a:pPr>
            <a:br/>
            <a:r>
              <a:rPr lang="es-ES" sz="3200" b="1" dirty="0"/>
              <a:t>Pruebas electrónicas y cooperación internacional:</a:t>
            </a:r>
          </a:p>
          <a:p>
            <a:pPr algn="ctr">
              <a:lnSpc>
                <a:spcPct val="80000"/>
              </a:lnSpc>
            </a:pPr>
            <a:endParaRPr lang="es-ES" sz="3200" b="1" dirty="0"/>
          </a:p>
          <a:p>
            <a:pPr algn="ctr">
              <a:lnSpc>
                <a:spcPct val="80000"/>
              </a:lnSpc>
            </a:pPr>
            <a:r>
              <a:rPr lang="es-ES" sz="3200" b="1" dirty="0"/>
              <a:t>principales características definitorias y desafíos para su obtención</a:t>
            </a:r>
          </a:p>
        </p:txBody>
      </p:sp>
    </p:spTree>
    <p:extLst>
      <p:ext uri="{BB962C8B-B14F-4D97-AF65-F5344CB8AC3E}">
        <p14:creationId xmlns:p14="http://schemas.microsoft.com/office/powerpoint/2010/main" val="10563844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24</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24</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Principales características definitorias</a:t>
            </a:r>
            <a:endParaRPr lang="es-ES"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522" y="967958"/>
            <a:ext cx="7371471" cy="5509200"/>
          </a:xfrm>
          <a:prstGeom prst="rect">
            <a:avLst/>
          </a:prstGeom>
        </p:spPr>
        <p:txBody>
          <a:bodyPr wrap="square">
            <a:spAutoFit/>
          </a:bodyPr>
          <a:lstStyle/>
          <a:p>
            <a:pPr marL="342900" indent="-342900">
              <a:buFont typeface="Wingdings" pitchFamily="2" charset="2"/>
              <a:buChar char="ü"/>
            </a:pPr>
            <a:r>
              <a:rPr lang="es-ES" sz="2200" b="1" dirty="0"/>
              <a:t>Delitos cibernéticos</a:t>
            </a:r>
            <a:r>
              <a:rPr lang="es-ES" sz="2200" dirty="0"/>
              <a:t> contra la red, ordenadores, programas o datos:</a:t>
            </a:r>
          </a:p>
          <a:p>
            <a:pPr marL="342900" indent="-342900">
              <a:buFont typeface="Wingdings" panose="05000000000000000000" pitchFamily="2" charset="2"/>
              <a:buChar char="v"/>
            </a:pPr>
            <a:endParaRPr lang="es-ES" sz="2200" dirty="0">
              <a:ea typeface="Verdana" panose="020B0604030504040204" pitchFamily="34" charset="0"/>
              <a:cs typeface="Arial" panose="020B0604020202020204" pitchFamily="34" charset="0"/>
            </a:endParaRPr>
          </a:p>
          <a:p>
            <a:pPr marL="800100" lvl="1" indent="-342900">
              <a:buFont typeface="Arial" panose="020B0604020202020204" pitchFamily="34" charset="0"/>
              <a:buChar char="•"/>
            </a:pPr>
            <a:r>
              <a:rPr lang="es-ES" sz="2200" dirty="0"/>
              <a:t>Delitos contra la confidencialidad, integridad y disponibilidad de los datos y sistemas informáticos</a:t>
            </a:r>
          </a:p>
          <a:p>
            <a:pPr marL="800100" lvl="1" indent="-342900">
              <a:buFont typeface="Arial" panose="020B0604020202020204" pitchFamily="34" charset="0"/>
              <a:buChar char="•"/>
            </a:pPr>
            <a:endParaRPr lang="es-ES" sz="2200" dirty="0">
              <a:ea typeface="Verdana" panose="020B0604030504040204" pitchFamily="34" charset="0"/>
              <a:cs typeface="Arial" panose="020B0604020202020204" pitchFamily="34" charset="0"/>
            </a:endParaRPr>
          </a:p>
          <a:p>
            <a:pPr marL="800100" lvl="1" indent="-342900">
              <a:buFont typeface="Arial" panose="020B0604020202020204" pitchFamily="34" charset="0"/>
              <a:buChar char="•"/>
            </a:pPr>
            <a:r>
              <a:rPr lang="es-ES" sz="2200" dirty="0"/>
              <a:t>Delitos informáticos</a:t>
            </a:r>
          </a:p>
          <a:p>
            <a:pPr marL="800100" lvl="1" indent="-342900">
              <a:buFont typeface="Arial" panose="020B0604020202020204" pitchFamily="34" charset="0"/>
              <a:buChar char="•"/>
            </a:pPr>
            <a:endParaRPr lang="es-ES" sz="2200" dirty="0">
              <a:ea typeface="Verdana" panose="020B0604030504040204" pitchFamily="34" charset="0"/>
              <a:cs typeface="Arial" panose="020B0604020202020204" pitchFamily="34" charset="0"/>
            </a:endParaRPr>
          </a:p>
          <a:p>
            <a:pPr marL="800100" lvl="1" indent="-342900">
              <a:buFont typeface="Arial" panose="020B0604020202020204" pitchFamily="34" charset="0"/>
              <a:buChar char="•"/>
            </a:pPr>
            <a:r>
              <a:rPr lang="es-ES" sz="2200" dirty="0"/>
              <a:t>Delitos relacionados con el contenido</a:t>
            </a:r>
          </a:p>
          <a:p>
            <a:pPr marL="800100" lvl="1" indent="-342900">
              <a:buFont typeface="Arial" panose="020B0604020202020204" pitchFamily="34" charset="0"/>
              <a:buChar char="•"/>
            </a:pPr>
            <a:endParaRPr lang="es-ES" sz="2200" dirty="0">
              <a:ea typeface="Verdana" panose="020B0604030504040204" pitchFamily="34" charset="0"/>
              <a:cs typeface="Arial" panose="020B0604020202020204" pitchFamily="34" charset="0"/>
            </a:endParaRPr>
          </a:p>
          <a:p>
            <a:pPr marL="800100" lvl="1" indent="-342900">
              <a:buFont typeface="Arial" panose="020B0604020202020204" pitchFamily="34" charset="0"/>
              <a:buChar char="•"/>
            </a:pPr>
            <a:r>
              <a:rPr lang="es-ES" sz="2200" dirty="0"/>
              <a:t>Delitos relacionados con los derechos de propiedad intelectual y derechos similares</a:t>
            </a:r>
          </a:p>
          <a:p>
            <a:endParaRPr lang="es-ES" sz="2200" dirty="0">
              <a:ea typeface="Verdana" panose="020B0604030504040204" pitchFamily="34" charset="0"/>
              <a:cs typeface="Arial" panose="020B0604020202020204" pitchFamily="34" charset="0"/>
            </a:endParaRPr>
          </a:p>
          <a:p>
            <a:pPr marL="342900" indent="-342900">
              <a:buFont typeface="Wingdings" pitchFamily="2" charset="2"/>
              <a:buChar char="ü"/>
            </a:pPr>
            <a:r>
              <a:rPr lang="es-ES" b="1"/>
              <a:t>Uso delictivo de Internet</a:t>
            </a:r>
            <a:r>
              <a:rPr lang="es-ES"/>
              <a:t> para cometer delitos tradicionales</a:t>
            </a:r>
          </a:p>
          <a:p>
            <a:pPr marL="342900" indent="-342900">
              <a:buFont typeface="Wingdings" pitchFamily="2" charset="2"/>
              <a:buChar char="ü"/>
            </a:pPr>
            <a:r>
              <a:rPr lang="es-ES" sz="2200" b="1" dirty="0"/>
              <a:t>No todo se puede considerar ciberdelincuencia</a:t>
            </a:r>
          </a:p>
        </p:txBody>
      </p:sp>
    </p:spTree>
    <p:extLst>
      <p:ext uri="{BB962C8B-B14F-4D97-AF65-F5344CB8AC3E}">
        <p14:creationId xmlns:p14="http://schemas.microsoft.com/office/powerpoint/2010/main" val="15276537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25</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25</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Principales características definitorias</a:t>
            </a:r>
            <a:endParaRPr lang="es-ES"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graphicFrame>
        <p:nvGraphicFramePr>
          <p:cNvPr id="5" name="Diagram 4">
            <a:extLst>
              <a:ext uri="{FF2B5EF4-FFF2-40B4-BE49-F238E27FC236}">
                <a16:creationId xmlns:a16="http://schemas.microsoft.com/office/drawing/2014/main" id="{EEBC737E-2C7E-45BA-A52C-1C03F9F4A3EA}"/>
              </a:ext>
            </a:extLst>
          </p:cNvPr>
          <p:cNvGraphicFramePr/>
          <p:nvPr>
            <p:extLst>
              <p:ext uri="{D42A27DB-BD31-4B8C-83A1-F6EECF244321}">
                <p14:modId xmlns:p14="http://schemas.microsoft.com/office/powerpoint/2010/main" val="3230751224"/>
              </p:ext>
            </p:extLst>
          </p:nvPr>
        </p:nvGraphicFramePr>
        <p:xfrm>
          <a:off x="210207" y="1082566"/>
          <a:ext cx="8660523" cy="53348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2725162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26</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26</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Principales características definitorias</a:t>
            </a:r>
            <a:endParaRPr lang="es-ES"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204587" y="1046041"/>
            <a:ext cx="7848181" cy="5016758"/>
          </a:xfrm>
          <a:prstGeom prst="rect">
            <a:avLst/>
          </a:prstGeom>
        </p:spPr>
        <p:txBody>
          <a:bodyPr wrap="square">
            <a:spAutoFit/>
          </a:bodyPr>
          <a:lstStyle/>
          <a:p>
            <a:pPr marL="342900" indent="-342900">
              <a:buFont typeface="Wingdings" pitchFamily="2" charset="2"/>
              <a:buChar char="ü"/>
            </a:pPr>
            <a:r>
              <a:rPr lang="es-ES" sz="2000" b="1" dirty="0"/>
              <a:t>Pruebas utilizadas para vincular físicamente</a:t>
            </a:r>
            <a:r>
              <a:rPr lang="es-ES" sz="2000" dirty="0"/>
              <a:t> de forma directa o indirecta a la escena del delito</a:t>
            </a:r>
          </a:p>
          <a:p>
            <a:pPr marL="342900" indent="-342900">
              <a:buFont typeface="Wingdings" pitchFamily="2" charset="2"/>
              <a:buChar char="ü"/>
            </a:pPr>
            <a:endParaRPr lang="es-ES" sz="2000" dirty="0">
              <a:ea typeface="Verdana" panose="020B0604030504040204" pitchFamily="34" charset="0"/>
              <a:cs typeface="Arial" panose="020B0604020202020204" pitchFamily="34" charset="0"/>
            </a:endParaRPr>
          </a:p>
          <a:p>
            <a:pPr marL="342900" indent="-342900">
              <a:buFont typeface="Wingdings" pitchFamily="2" charset="2"/>
              <a:buChar char="ü"/>
            </a:pPr>
            <a:r>
              <a:rPr lang="es-ES" sz="2000" b="1" dirty="0"/>
              <a:t>Las pruebas electrónicas pueden hallarse</a:t>
            </a:r>
            <a:r>
              <a:rPr lang="es-ES" sz="2000" dirty="0"/>
              <a:t>:</a:t>
            </a:r>
          </a:p>
          <a:p>
            <a:endParaRPr lang="es-ES" sz="2000"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r>
              <a:rPr lang="es-ES" sz="2000" dirty="0"/>
              <a:t>en un dispositivo en la escena del delito</a:t>
            </a:r>
          </a:p>
          <a:p>
            <a:pPr marL="446088" indent="-342900">
              <a:buFont typeface="Arial" panose="020B0604020202020204" pitchFamily="34" charset="0"/>
              <a:buChar char="•"/>
            </a:pPr>
            <a:endParaRPr lang="es-ES" sz="2000"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r>
              <a:rPr lang="es-ES" sz="2000" dirty="0"/>
              <a:t>en un dispositivo en posesión del sospechoso/testigo/víctima</a:t>
            </a:r>
          </a:p>
          <a:p>
            <a:pPr marL="446088" indent="-342900">
              <a:buFont typeface="Arial" panose="020B0604020202020204" pitchFamily="34" charset="0"/>
              <a:buChar char="•"/>
            </a:pPr>
            <a:endParaRPr lang="es-ES" sz="2000"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r>
              <a:rPr lang="es-ES" sz="2000" dirty="0"/>
              <a:t>en una red cableada conectada a ese dispositivo</a:t>
            </a:r>
          </a:p>
          <a:p>
            <a:pPr marL="446088" indent="-342900">
              <a:buFont typeface="Arial" panose="020B0604020202020204" pitchFamily="34" charset="0"/>
              <a:buChar char="•"/>
            </a:pPr>
            <a:endParaRPr lang="es-ES" sz="2000"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r>
              <a:rPr lang="es-ES" sz="2000" dirty="0"/>
              <a:t>en una red inalámbrica conectada a ese dispositivo</a:t>
            </a:r>
          </a:p>
          <a:p>
            <a:pPr marL="446088" indent="-342900">
              <a:buFont typeface="Arial" panose="020B0604020202020204" pitchFamily="34" charset="0"/>
              <a:buChar char="•"/>
            </a:pPr>
            <a:endParaRPr lang="es-ES" sz="2000"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r>
              <a:rPr lang="es-ES" sz="2000" dirty="0"/>
              <a:t>almacenadas en la jurisdicción</a:t>
            </a:r>
          </a:p>
          <a:p>
            <a:pPr marL="446088" indent="-342900">
              <a:buFont typeface="Arial" panose="020B0604020202020204" pitchFamily="34" charset="0"/>
              <a:buChar char="•"/>
            </a:pPr>
            <a:endParaRPr lang="es-ES" sz="2000"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r>
              <a:rPr lang="es-ES" sz="2000" dirty="0"/>
              <a:t>almacenadas en cualquier lugar del mundo</a:t>
            </a:r>
            <a:endParaRPr lang="es-ES" sz="2000" dirty="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4878902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27</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27</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es-ES" sz="3200" b="1" dirty="0"/>
              <a:t>Desafíos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204048" y="989546"/>
            <a:ext cx="7371471" cy="4832092"/>
          </a:xfrm>
          <a:prstGeom prst="rect">
            <a:avLst/>
          </a:prstGeom>
        </p:spPr>
        <p:txBody>
          <a:bodyPr wrap="square">
            <a:spAutoFit/>
          </a:bodyPr>
          <a:lstStyle/>
          <a:p>
            <a:pPr marL="342900" indent="-342900">
              <a:buFont typeface="Wingdings" pitchFamily="2" charset="2"/>
              <a:buChar char="ü"/>
            </a:pPr>
            <a:r>
              <a:rPr lang="es-ES" b="1"/>
              <a:t>Desafíos inherentes a las pruebas electrónicas:</a:t>
            </a:r>
          </a:p>
          <a:p>
            <a:endParaRPr lang="es-ES"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r>
              <a:rPr lang="es-ES" sz="2200" dirty="0"/>
              <a:t>identificar y localizar las pruebas</a:t>
            </a:r>
          </a:p>
          <a:p>
            <a:pPr marL="342900" indent="-342900">
              <a:buFont typeface="Arial" panose="020B0604020202020204" pitchFamily="34" charset="0"/>
              <a:buChar char="•"/>
            </a:pPr>
            <a:endParaRPr lang="es-ES"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r>
              <a:rPr lang="es-ES" sz="2200" dirty="0"/>
              <a:t>asegurar el hardware</a:t>
            </a:r>
          </a:p>
          <a:p>
            <a:pPr marL="342900" indent="-342900">
              <a:buFont typeface="Arial" panose="020B0604020202020204" pitchFamily="34" charset="0"/>
              <a:buChar char="•"/>
            </a:pPr>
            <a:endParaRPr lang="es-ES"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r>
              <a:rPr lang="es-ES" sz="2200" dirty="0"/>
              <a:t>capturar y analizar los datos</a:t>
            </a:r>
          </a:p>
          <a:p>
            <a:pPr marL="342900" indent="-342900">
              <a:buFont typeface="Arial" panose="020B0604020202020204" pitchFamily="34" charset="0"/>
              <a:buChar char="•"/>
            </a:pPr>
            <a:endParaRPr lang="es-ES"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r>
              <a:rPr lang="es-ES" sz="2200" dirty="0"/>
              <a:t>mantener la integridad y la cadena de custodia </a:t>
            </a:r>
          </a:p>
          <a:p>
            <a:pPr marL="342900" indent="-342900">
              <a:buFont typeface="Arial" panose="020B0604020202020204" pitchFamily="34" charset="0"/>
              <a:buChar char="•"/>
            </a:pPr>
            <a:endParaRPr lang="es-ES"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r>
              <a:rPr lang="es-ES" sz="2200" dirty="0"/>
              <a:t>cumplir con las normas judiciales y de admisibilidad</a:t>
            </a:r>
          </a:p>
          <a:p>
            <a:pPr marL="342900" indent="-342900">
              <a:buFont typeface="Arial" panose="020B0604020202020204" pitchFamily="34" charset="0"/>
              <a:buChar char="•"/>
            </a:pPr>
            <a:endParaRPr lang="es-ES"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r>
              <a:rPr lang="es-ES" sz="2200" dirty="0"/>
              <a:t>vincular al sospechoso con el uso del dispositivo en el momento pertinente ("Atribución")</a:t>
            </a:r>
          </a:p>
        </p:txBody>
      </p:sp>
    </p:spTree>
    <p:extLst>
      <p:ext uri="{BB962C8B-B14F-4D97-AF65-F5344CB8AC3E}">
        <p14:creationId xmlns:p14="http://schemas.microsoft.com/office/powerpoint/2010/main" val="16256969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28</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28</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es-ES" sz="3200" b="1" dirty="0"/>
              <a:t>Desafíos</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6264" y="948578"/>
            <a:ext cx="7371471" cy="5386090"/>
          </a:xfrm>
          <a:prstGeom prst="rect">
            <a:avLst/>
          </a:prstGeom>
        </p:spPr>
        <p:txBody>
          <a:bodyPr wrap="square">
            <a:spAutoFit/>
          </a:bodyPr>
          <a:lstStyle/>
          <a:p>
            <a:pPr algn="just">
              <a:spcAft>
                <a:spcPts val="1200"/>
              </a:spcAft>
            </a:pPr>
            <a:r>
              <a:rPr lang="es-ES" sz="2100" dirty="0"/>
              <a:t>“</a:t>
            </a:r>
            <a:r>
              <a:rPr lang="es-ES" sz="2100" i="1" dirty="0"/>
              <a:t>Las pruebas electrónicas abarcan diferentes tipos de datos informáticos; pueden incluir</a:t>
            </a:r>
            <a:r>
              <a:rPr lang="es-ES" sz="2100" dirty="0"/>
              <a:t>:</a:t>
            </a:r>
            <a:r>
              <a:rPr lang="es-ES" sz="2100" i="1" dirty="0"/>
              <a:t>    </a:t>
            </a:r>
          </a:p>
          <a:p>
            <a:pPr marL="342900" lvl="0" indent="-342900">
              <a:spcAft>
                <a:spcPts val="1000"/>
              </a:spcAft>
              <a:buFont typeface="Calibri" panose="020F0502020204030204" pitchFamily="34" charset="0"/>
              <a:buChar char="-"/>
            </a:pPr>
            <a:r>
              <a:rPr lang="es-ES" sz="2100" i="1" dirty="0"/>
              <a:t>datos relativos a los abonados, se trata de datos en poder de un proveedor de servicios e incluyen el nombre, la dirección y los datos de contacto de una persona abonada a un servicio de telecomunicaciones,  </a:t>
            </a:r>
          </a:p>
          <a:p>
            <a:pPr marL="342900" lvl="0" indent="-342900">
              <a:spcAft>
                <a:spcPts val="1000"/>
              </a:spcAft>
              <a:buFont typeface="Calibri" panose="020F0502020204030204" pitchFamily="34" charset="0"/>
              <a:buChar char="-"/>
            </a:pPr>
            <a:r>
              <a:rPr lang="es-ES" sz="2100" i="1" dirty="0"/>
              <a:t>datos relativos al tráfico o datos de transmisión son los datos informáticos relativos a una comunicación que muestran la fecha, el origen, la ruta y el destino de una comunicación, </a:t>
            </a:r>
          </a:p>
          <a:p>
            <a:pPr marL="342900" lvl="0" indent="-342900">
              <a:spcAft>
                <a:spcPts val="1000"/>
              </a:spcAft>
              <a:buFont typeface="Calibri" panose="020F0502020204030204" pitchFamily="34" charset="0"/>
              <a:buChar char="-"/>
            </a:pPr>
            <a:r>
              <a:rPr lang="es-ES" i="1" dirty="0"/>
              <a:t>datos relativos al contenido, se trata de datos que muestran el fondo de una comunicación o el contenido ilícito adjunto a una comunicación</a:t>
            </a:r>
            <a:r>
              <a:rPr lang="es-ES" sz="2100" i="1" dirty="0"/>
              <a:t>”</a:t>
            </a:r>
          </a:p>
          <a:p>
            <a:pPr lvl="0" algn="r">
              <a:spcAft>
                <a:spcPts val="0"/>
              </a:spcAft>
            </a:pPr>
            <a:r>
              <a:rPr lang="es-ES" sz="2100" b="1" dirty="0"/>
              <a:t>GLACY - Manual sobre Cooperación Internacional sobre </a:t>
            </a:r>
          </a:p>
          <a:p>
            <a:pPr lvl="0" algn="r">
              <a:spcAft>
                <a:spcPts val="0"/>
              </a:spcAft>
            </a:pPr>
            <a:r>
              <a:rPr lang="es-ES" sz="2100" b="1" dirty="0"/>
              <a:t>Ciberdelincuencia y Pruebas Electrónicas</a:t>
            </a:r>
          </a:p>
        </p:txBody>
      </p:sp>
    </p:spTree>
    <p:extLst>
      <p:ext uri="{BB962C8B-B14F-4D97-AF65-F5344CB8AC3E}">
        <p14:creationId xmlns:p14="http://schemas.microsoft.com/office/powerpoint/2010/main" val="35458247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29</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29</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es-ES" sz="3200" b="1" dirty="0"/>
              <a:t>Desafíos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6264" y="1707765"/>
            <a:ext cx="7371471" cy="4031873"/>
          </a:xfrm>
          <a:prstGeom prst="rect">
            <a:avLst/>
          </a:prstGeom>
        </p:spPr>
        <p:txBody>
          <a:bodyPr wrap="square">
            <a:spAutoFit/>
          </a:bodyPr>
          <a:lstStyle/>
          <a:p>
            <a:pPr marL="457200" indent="-457200" algn="ctr">
              <a:buFont typeface="Wingdings" pitchFamily="2" charset="2"/>
              <a:buChar char="Ø"/>
            </a:pPr>
            <a:r>
              <a:rPr lang="es-ES" sz="3200" b="1" dirty="0">
                <a:solidFill>
                  <a:srgbClr val="FF0000"/>
                </a:solidFill>
              </a:rPr>
              <a:t>Desafío de la rapidez</a:t>
            </a:r>
          </a:p>
          <a:p>
            <a:pPr marL="457200" indent="-457200" algn="ctr">
              <a:buFont typeface="Wingdings" pitchFamily="2" charset="2"/>
              <a:buChar char="Ø"/>
            </a:pPr>
            <a:endParaRPr lang="es-ES" sz="3200" b="1" dirty="0">
              <a:solidFill>
                <a:srgbClr val="FF0000"/>
              </a:solidFill>
              <a:ea typeface="Verdana" panose="020B0604030504040204" pitchFamily="34" charset="0"/>
              <a:cs typeface="Arial" panose="020B0604020202020204" pitchFamily="34" charset="0"/>
            </a:endParaRPr>
          </a:p>
          <a:p>
            <a:pPr marL="457200" indent="-457200" algn="ctr">
              <a:buFont typeface="Wingdings" pitchFamily="2" charset="2"/>
              <a:buChar char="Ø"/>
            </a:pPr>
            <a:r>
              <a:rPr lang="es-ES" sz="3200" b="1" dirty="0">
                <a:solidFill>
                  <a:srgbClr val="FF0000"/>
                </a:solidFill>
              </a:rPr>
              <a:t>Desafío del tiempo</a:t>
            </a:r>
          </a:p>
          <a:p>
            <a:pPr marL="457200" indent="-457200" algn="ctr">
              <a:buFont typeface="Wingdings" pitchFamily="2" charset="2"/>
              <a:buChar char="Ø"/>
            </a:pPr>
            <a:endParaRPr lang="es-ES" sz="3200" b="1" dirty="0">
              <a:solidFill>
                <a:srgbClr val="FF0000"/>
              </a:solidFill>
              <a:ea typeface="Verdana" panose="020B0604030504040204" pitchFamily="34" charset="0"/>
              <a:cs typeface="Arial" panose="020B0604020202020204" pitchFamily="34" charset="0"/>
            </a:endParaRPr>
          </a:p>
          <a:p>
            <a:pPr marL="457200" indent="-457200" algn="ctr">
              <a:buFont typeface="Wingdings" pitchFamily="2" charset="2"/>
              <a:buChar char="Ø"/>
            </a:pPr>
            <a:r>
              <a:rPr lang="es-ES" sz="3200" b="1" dirty="0">
                <a:solidFill>
                  <a:srgbClr val="FF0000"/>
                </a:solidFill>
              </a:rPr>
              <a:t>Desafío de la atribución</a:t>
            </a:r>
          </a:p>
          <a:p>
            <a:pPr marL="457200" indent="-457200" algn="ctr">
              <a:buFont typeface="Wingdings" pitchFamily="2" charset="2"/>
              <a:buChar char="Ø"/>
            </a:pPr>
            <a:endParaRPr lang="es-ES" sz="3200" b="1" dirty="0">
              <a:solidFill>
                <a:srgbClr val="FF0000"/>
              </a:solidFill>
              <a:ea typeface="Verdana" panose="020B0604030504040204" pitchFamily="34" charset="0"/>
              <a:cs typeface="Arial" panose="020B0604020202020204" pitchFamily="34" charset="0"/>
            </a:endParaRPr>
          </a:p>
          <a:p>
            <a:pPr marL="457200" indent="-457200" algn="ctr">
              <a:buFont typeface="Wingdings" pitchFamily="2" charset="2"/>
              <a:buChar char="Ø"/>
            </a:pPr>
            <a:r>
              <a:rPr lang="es-ES" sz="3200" b="1" dirty="0">
                <a:solidFill>
                  <a:srgbClr val="FF0000"/>
                </a:solidFill>
              </a:rPr>
              <a:t>Desafío del ordenamiento jurídico y las normas aplicadas</a:t>
            </a:r>
          </a:p>
        </p:txBody>
      </p:sp>
    </p:spTree>
    <p:extLst>
      <p:ext uri="{BB962C8B-B14F-4D97-AF65-F5344CB8AC3E}">
        <p14:creationId xmlns:p14="http://schemas.microsoft.com/office/powerpoint/2010/main" val="13633447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Objetivos de la sesión</a:t>
            </a:r>
            <a:endParaRPr lang="es-ES"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134984" y="1239945"/>
            <a:ext cx="4266392" cy="4967514"/>
          </a:xfrm>
          <a:prstGeom prst="rect">
            <a:avLst/>
          </a:prstGeom>
        </p:spPr>
        <p:txBody>
          <a:bodyPr wrap="square">
            <a:spAutoFit/>
          </a:bodyPr>
          <a:lstStyle/>
          <a:p>
            <a:pPr marL="342900" indent="-342900">
              <a:lnSpc>
                <a:spcPct val="80000"/>
              </a:lnSpc>
              <a:buFont typeface="Wingdings" pitchFamily="2" charset="2"/>
              <a:buChar char="ü"/>
            </a:pPr>
            <a:r>
              <a:rPr lang="es-ES" b="1" i="1"/>
              <a:t>Reconocer la dimensión mundial de Internet</a:t>
            </a:r>
            <a:r>
              <a:rPr lang="es-ES"/>
              <a:t> y la dimensión internacional de la ciberdelincuencia</a:t>
            </a:r>
          </a:p>
          <a:p>
            <a:pPr marL="342900" indent="-342900">
              <a:lnSpc>
                <a:spcPct val="80000"/>
              </a:lnSpc>
              <a:buFont typeface="Wingdings" pitchFamily="2" charset="2"/>
              <a:buChar char="ü"/>
            </a:pPr>
            <a:endParaRPr lang="es-ES" sz="2200" i="1" dirty="0"/>
          </a:p>
          <a:p>
            <a:pPr marL="342900" indent="-342900">
              <a:lnSpc>
                <a:spcPct val="80000"/>
              </a:lnSpc>
              <a:buFont typeface="Wingdings" pitchFamily="2" charset="2"/>
              <a:buChar char="ü"/>
            </a:pPr>
            <a:r>
              <a:rPr lang="es-ES" b="1" i="1"/>
              <a:t>Explicar la importancia de la cooperación internacional</a:t>
            </a:r>
            <a:r>
              <a:rPr lang="es-ES"/>
              <a:t> y reconocer los instrumentos disponibles para la cooperación internacional en el ámbito de la ciberdelincuencia</a:t>
            </a:r>
          </a:p>
          <a:p>
            <a:pPr marL="342900" indent="-342900">
              <a:lnSpc>
                <a:spcPct val="80000"/>
              </a:lnSpc>
              <a:buFont typeface="Wingdings" pitchFamily="2" charset="2"/>
              <a:buChar char="ü"/>
            </a:pPr>
            <a:endParaRPr lang="es-ES" sz="2200" i="1" dirty="0"/>
          </a:p>
          <a:p>
            <a:pPr marL="342900" indent="-342900">
              <a:lnSpc>
                <a:spcPct val="80000"/>
              </a:lnSpc>
              <a:buFont typeface="Wingdings" pitchFamily="2" charset="2"/>
              <a:buChar char="ü"/>
            </a:pPr>
            <a:r>
              <a:rPr lang="es-ES" b="1" i="1"/>
              <a:t>Detectar la necesidad de disponer de canales muy rápidos y eficientes</a:t>
            </a:r>
            <a:r>
              <a:rPr lang="es-ES"/>
              <a:t> para la cooperación internacional y los instrumentos disponibles, las formas de utilizarlos, los plazos y la eficacia</a:t>
            </a:r>
          </a:p>
        </p:txBody>
      </p:sp>
      <p:sp>
        <p:nvSpPr>
          <p:cNvPr id="6" name="Rectangle 5">
            <a:extLst>
              <a:ext uri="{FF2B5EF4-FFF2-40B4-BE49-F238E27FC236}">
                <a16:creationId xmlns:a16="http://schemas.microsoft.com/office/drawing/2014/main" id="{3B867BBA-A7A7-F84C-B403-7348B8834D1F}"/>
              </a:ext>
            </a:extLst>
          </p:cNvPr>
          <p:cNvSpPr/>
          <p:nvPr/>
        </p:nvSpPr>
        <p:spPr>
          <a:xfrm>
            <a:off x="4742625" y="1239945"/>
            <a:ext cx="4096575" cy="3071610"/>
          </a:xfrm>
          <a:prstGeom prst="rect">
            <a:avLst/>
          </a:prstGeom>
        </p:spPr>
        <p:txBody>
          <a:bodyPr wrap="square">
            <a:spAutoFit/>
          </a:bodyPr>
          <a:lstStyle/>
          <a:p>
            <a:pPr marL="342900" indent="-342900">
              <a:lnSpc>
                <a:spcPct val="80000"/>
              </a:lnSpc>
              <a:buFont typeface="Wingdings" pitchFamily="2" charset="2"/>
              <a:buChar char="ü"/>
            </a:pPr>
            <a:r>
              <a:rPr lang="es-ES" b="1" i="1"/>
              <a:t>Describir los esfuerzos de las organizaciones internacionales</a:t>
            </a:r>
            <a:r>
              <a:rPr lang="es-ES"/>
              <a:t> en relación con la aplicación de nuevas modalidades de cooperación internacional</a:t>
            </a:r>
          </a:p>
          <a:p>
            <a:pPr marL="342900" indent="-342900">
              <a:lnSpc>
                <a:spcPct val="80000"/>
              </a:lnSpc>
              <a:buFont typeface="Wingdings" pitchFamily="2" charset="2"/>
              <a:buChar char="ü"/>
            </a:pPr>
            <a:endParaRPr lang="es-ES" sz="2200" b="1" i="1" dirty="0"/>
          </a:p>
          <a:p>
            <a:pPr marL="342900" indent="-342900">
              <a:lnSpc>
                <a:spcPct val="80000"/>
              </a:lnSpc>
              <a:buFont typeface="Wingdings" pitchFamily="2" charset="2"/>
              <a:buChar char="ü"/>
            </a:pPr>
            <a:r>
              <a:rPr lang="es-ES" b="1" i="1"/>
              <a:t>Debatir el Convenio de Budapest</a:t>
            </a:r>
            <a:r>
              <a:rPr lang="es-ES"/>
              <a:t> sobre la Ciberdelincuencia - identificar sus principios generales</a:t>
            </a:r>
            <a:r>
              <a:rPr lang="es-ES" sz="2200" i="1" dirty="0"/>
              <a:t> </a:t>
            </a:r>
          </a:p>
        </p:txBody>
      </p:sp>
      <p:pic>
        <p:nvPicPr>
          <p:cNvPr id="7" name="Picture 6">
            <a:extLst>
              <a:ext uri="{FF2B5EF4-FFF2-40B4-BE49-F238E27FC236}">
                <a16:creationId xmlns:a16="http://schemas.microsoft.com/office/drawing/2014/main" id="{6BC30AF5-87C6-4343-AB3E-1B8AF654871F}"/>
              </a:ext>
            </a:extLst>
          </p:cNvPr>
          <p:cNvPicPr>
            <a:picLocks noChangeAspect="1"/>
          </p:cNvPicPr>
          <p:nvPr/>
        </p:nvPicPr>
        <p:blipFill>
          <a:blip r:embed="rId4"/>
          <a:stretch>
            <a:fillRect/>
          </a:stretch>
        </p:blipFill>
        <p:spPr>
          <a:xfrm>
            <a:off x="5639874" y="4174226"/>
            <a:ext cx="2808317" cy="2150117"/>
          </a:xfrm>
          <a:prstGeom prst="rect">
            <a:avLst/>
          </a:prstGeom>
        </p:spPr>
      </p:pic>
    </p:spTree>
    <p:extLst>
      <p:ext uri="{BB962C8B-B14F-4D97-AF65-F5344CB8AC3E}">
        <p14:creationId xmlns:p14="http://schemas.microsoft.com/office/powerpoint/2010/main" val="13014096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30</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30</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es-ES" sz="3200" b="1" dirty="0"/>
              <a:t>Desafío de la rapidez</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121544" y="952123"/>
            <a:ext cx="7371471" cy="5355312"/>
          </a:xfrm>
          <a:prstGeom prst="rect">
            <a:avLst/>
          </a:prstGeom>
        </p:spPr>
        <p:txBody>
          <a:bodyPr wrap="square">
            <a:spAutoFit/>
          </a:bodyPr>
          <a:lstStyle/>
          <a:p>
            <a:pPr marL="342900" indent="-342900">
              <a:buFont typeface="Wingdings" pitchFamily="2" charset="2"/>
              <a:buChar char="Ø"/>
              <a:defRPr/>
            </a:pPr>
            <a:r>
              <a:rPr lang="es-ES" b="1" dirty="0"/>
              <a:t>Las solicitudes de datos deben ser atendidas lo antes posible porque:</a:t>
            </a:r>
          </a:p>
          <a:p>
            <a:pPr marL="342900" indent="-342900">
              <a:buFont typeface="Wingdings" pitchFamily="2" charset="2"/>
              <a:buChar char="Ø"/>
              <a:defRPr/>
            </a:pPr>
            <a:endParaRPr lang="es-ES" altLang="en-US" dirty="0">
              <a:ea typeface="Verdana" panose="020B0604030504040204" pitchFamily="34" charset="0"/>
              <a:cs typeface="Arial" panose="020B0604020202020204" pitchFamily="34" charset="0"/>
            </a:endParaRPr>
          </a:p>
          <a:p>
            <a:pPr marL="342900" indent="-342900">
              <a:buFont typeface="Arial" panose="020B0604020202020204" pitchFamily="34" charset="0"/>
              <a:buChar char="•"/>
              <a:defRPr/>
            </a:pPr>
            <a:r>
              <a:rPr lang="es-ES" altLang="en-US" dirty="0"/>
              <a:t>en algunos países los proveedores de servicios solo conservan los datos el tiempo necesario para la facturación</a:t>
            </a:r>
          </a:p>
          <a:p>
            <a:pPr marL="342900" indent="-342900">
              <a:buFont typeface="Arial" panose="020B0604020202020204" pitchFamily="34" charset="0"/>
              <a:buChar char="•"/>
              <a:defRPr/>
            </a:pPr>
            <a:endParaRPr lang="es-ES" altLang="en-US" dirty="0">
              <a:ea typeface="Verdana" panose="020B0604030504040204" pitchFamily="34" charset="0"/>
              <a:cs typeface="Arial" panose="020B0604020202020204" pitchFamily="34" charset="0"/>
            </a:endParaRPr>
          </a:p>
          <a:p>
            <a:pPr marL="342900" indent="-342900">
              <a:buFont typeface="Arial" panose="020B0604020202020204" pitchFamily="34" charset="0"/>
              <a:buChar char="•"/>
              <a:defRPr/>
            </a:pPr>
            <a:r>
              <a:rPr lang="es-ES" altLang="en-US" dirty="0"/>
              <a:t>el almacenamiento de datos cuesta dinero y se puede cobrar</a:t>
            </a:r>
          </a:p>
          <a:p>
            <a:pPr marL="342900" indent="-342900">
              <a:buFont typeface="Arial" panose="020B0604020202020204" pitchFamily="34" charset="0"/>
              <a:buChar char="•"/>
              <a:defRPr/>
            </a:pPr>
            <a:endParaRPr lang="es-ES" altLang="en-US" dirty="0">
              <a:ea typeface="Verdana" panose="020B0604030504040204" pitchFamily="34" charset="0"/>
              <a:cs typeface="Arial" panose="020B0604020202020204" pitchFamily="34" charset="0"/>
            </a:endParaRPr>
          </a:p>
          <a:p>
            <a:pPr marL="342900" indent="-342900">
              <a:buFont typeface="Arial" panose="020B0604020202020204" pitchFamily="34" charset="0"/>
              <a:buChar char="•"/>
              <a:defRPr/>
            </a:pPr>
            <a:r>
              <a:rPr lang="es-ES" altLang="en-US" dirty="0"/>
              <a:t>a la larga, los datos se eliminan en el marco de un proceso empresarial</a:t>
            </a:r>
          </a:p>
          <a:p>
            <a:pPr marL="342900" indent="-342900">
              <a:buFont typeface="Arial" panose="020B0604020202020204" pitchFamily="34" charset="0"/>
              <a:buChar char="•"/>
              <a:defRPr/>
            </a:pPr>
            <a:endParaRPr lang="es-ES" altLang="en-US" dirty="0">
              <a:ea typeface="Verdana" panose="020B0604030504040204" pitchFamily="34" charset="0"/>
              <a:cs typeface="Arial" panose="020B0604020202020204" pitchFamily="34" charset="0"/>
            </a:endParaRPr>
          </a:p>
          <a:p>
            <a:pPr marL="342900" indent="-342900">
              <a:buFont typeface="Arial" panose="020B0604020202020204" pitchFamily="34" charset="0"/>
              <a:buChar char="•"/>
              <a:defRPr/>
            </a:pPr>
            <a:r>
              <a:rPr lang="es-ES" altLang="en-US" dirty="0"/>
              <a:t>algunos países (por ejemplo, el Reino Unido y Serbia) exigen a los proveedores de servicios que conserven los datos durante un tiempo determinado, normalmente hasta 12 meses</a:t>
            </a:r>
          </a:p>
          <a:p>
            <a:pPr marL="342900" indent="-342900">
              <a:buFont typeface="Arial" panose="020B0604020202020204" pitchFamily="34" charset="0"/>
              <a:buChar char="•"/>
              <a:defRPr/>
            </a:pPr>
            <a:endParaRPr lang="es-ES" altLang="en-US" dirty="0">
              <a:ea typeface="Verdana" panose="020B0604030504040204" pitchFamily="34" charset="0"/>
              <a:cs typeface="Arial" panose="020B0604020202020204" pitchFamily="34" charset="0"/>
            </a:endParaRPr>
          </a:p>
          <a:p>
            <a:pPr marL="342900" indent="-342900">
              <a:buFont typeface="Arial" panose="020B0604020202020204" pitchFamily="34" charset="0"/>
              <a:buChar char="•"/>
              <a:defRPr/>
            </a:pPr>
            <a:r>
              <a:rPr lang="es-ES" altLang="en-US" dirty="0"/>
              <a:t>La Directiva de la UE sobre Conservación de Datos de 2006 se declaró nula en 2014 por considerarse una medida indiscriminada y contraria al derecho a la intimidad, aunque ahora esta decisión se encuentra bajo crítica y posible reconsideración</a:t>
            </a:r>
          </a:p>
        </p:txBody>
      </p:sp>
    </p:spTree>
    <p:extLst>
      <p:ext uri="{BB962C8B-B14F-4D97-AF65-F5344CB8AC3E}">
        <p14:creationId xmlns:p14="http://schemas.microsoft.com/office/powerpoint/2010/main" val="11879438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31</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31</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es-ES" sz="3200" b="1" dirty="0"/>
              <a:t>Desafío del tiempo</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112937" y="1218620"/>
            <a:ext cx="4332939" cy="5170646"/>
          </a:xfrm>
          <a:prstGeom prst="rect">
            <a:avLst/>
          </a:prstGeom>
        </p:spPr>
        <p:txBody>
          <a:bodyPr wrap="square">
            <a:spAutoFit/>
          </a:bodyPr>
          <a:lstStyle/>
          <a:p>
            <a:pPr marL="457200" indent="-457200">
              <a:buFont typeface="Wingdings" pitchFamily="2" charset="2"/>
              <a:buChar char="ü"/>
              <a:defRPr/>
            </a:pPr>
            <a:r>
              <a:rPr lang="es-ES" altLang="en-US" sz="2000" b="1" dirty="0"/>
              <a:t>Las investigaciones internacionales suelen cruzar uno o más husos horarios</a:t>
            </a:r>
          </a:p>
          <a:p>
            <a:pPr marL="342900" indent="-342900">
              <a:buFont typeface="Wingdings" pitchFamily="2" charset="2"/>
              <a:buChar char="ü"/>
              <a:defRPr/>
            </a:pPr>
            <a:endParaRPr lang="es-ES" altLang="en-US" sz="2000" b="1" dirty="0">
              <a:ea typeface="Verdana" panose="020B0604030504040204" pitchFamily="34" charset="0"/>
              <a:cs typeface="Arial" panose="020B0604020202020204" pitchFamily="34" charset="0"/>
            </a:endParaRPr>
          </a:p>
          <a:p>
            <a:pPr marL="457200" indent="-457200">
              <a:buFont typeface="Wingdings" pitchFamily="2" charset="2"/>
              <a:buChar char="ü"/>
              <a:defRPr/>
            </a:pPr>
            <a:r>
              <a:rPr lang="es-ES" altLang="en-US" sz="2000" b="1" dirty="0"/>
              <a:t>La hora de un dispositivo puede no estar sincronizada con la hora real, por lo que las marcas de tiempo pueden ser inexactas </a:t>
            </a:r>
          </a:p>
          <a:p>
            <a:pPr marL="457200" indent="-457200">
              <a:buFont typeface="Wingdings" pitchFamily="2" charset="2"/>
              <a:buChar char="ü"/>
              <a:defRPr/>
            </a:pPr>
            <a:endParaRPr lang="es-ES" altLang="en-US" sz="2000" b="1" dirty="0">
              <a:ea typeface="Verdana" panose="020B0604030504040204" pitchFamily="34" charset="0"/>
              <a:cs typeface="Arial" panose="020B0604020202020204" pitchFamily="34" charset="0"/>
            </a:endParaRPr>
          </a:p>
          <a:p>
            <a:pPr marL="457200" indent="-457200">
              <a:buFont typeface="Wingdings" pitchFamily="2" charset="2"/>
              <a:buChar char="ü"/>
              <a:defRPr/>
            </a:pPr>
            <a:r>
              <a:rPr lang="es-ES" altLang="en-US" sz="2000" b="1" dirty="0"/>
              <a:t>Las direcciones IP pueden ser estáticas o dinámicas</a:t>
            </a:r>
          </a:p>
          <a:p>
            <a:pPr marL="457200" indent="-457200">
              <a:buFont typeface="Wingdings" pitchFamily="2" charset="2"/>
              <a:buChar char="ü"/>
              <a:defRPr/>
            </a:pPr>
            <a:endParaRPr lang="es-ES" altLang="en-US" sz="2000" b="1" dirty="0">
              <a:ea typeface="Verdana" panose="020B0604030504040204" pitchFamily="34" charset="0"/>
              <a:cs typeface="Arial" panose="020B0604020202020204" pitchFamily="34" charset="0"/>
            </a:endParaRPr>
          </a:p>
          <a:p>
            <a:pPr marL="457200" indent="-457200">
              <a:buFont typeface="Wingdings" pitchFamily="2" charset="2"/>
              <a:buChar char="ü"/>
              <a:defRPr/>
            </a:pPr>
            <a:r>
              <a:rPr lang="es-ES" altLang="en-US" sz="2000" b="1" dirty="0"/>
              <a:t>El tiempo de respuesta de la autoridad extranjera puede variar</a:t>
            </a:r>
          </a:p>
        </p:txBody>
      </p:sp>
      <p:pic>
        <p:nvPicPr>
          <p:cNvPr id="5" name="Picture 4">
            <a:extLst>
              <a:ext uri="{FF2B5EF4-FFF2-40B4-BE49-F238E27FC236}">
                <a16:creationId xmlns:a16="http://schemas.microsoft.com/office/drawing/2014/main" id="{16E648F3-B4F7-4E50-A345-96796FDD807D}"/>
              </a:ext>
            </a:extLst>
          </p:cNvPr>
          <p:cNvPicPr>
            <a:picLocks noChangeAspect="1"/>
          </p:cNvPicPr>
          <p:nvPr/>
        </p:nvPicPr>
        <p:blipFill>
          <a:blip r:embed="rId4"/>
          <a:stretch>
            <a:fillRect/>
          </a:stretch>
        </p:blipFill>
        <p:spPr>
          <a:xfrm>
            <a:off x="4445876" y="2332895"/>
            <a:ext cx="4448175" cy="2942095"/>
          </a:xfrm>
          <a:prstGeom prst="rect">
            <a:avLst/>
          </a:prstGeom>
        </p:spPr>
      </p:pic>
    </p:spTree>
    <p:extLst>
      <p:ext uri="{BB962C8B-B14F-4D97-AF65-F5344CB8AC3E}">
        <p14:creationId xmlns:p14="http://schemas.microsoft.com/office/powerpoint/2010/main" val="3105012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32</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32</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es-ES" sz="3200" b="1" dirty="0"/>
              <a:t>Desafío de la atribución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104513" y="1212314"/>
            <a:ext cx="7371471" cy="4832092"/>
          </a:xfrm>
          <a:prstGeom prst="rect">
            <a:avLst/>
          </a:prstGeom>
        </p:spPr>
        <p:txBody>
          <a:bodyPr wrap="square">
            <a:spAutoFit/>
          </a:bodyPr>
          <a:lstStyle/>
          <a:p>
            <a:pPr marL="342900" indent="-342900" algn="just">
              <a:buFont typeface="Wingdings" pitchFamily="2" charset="2"/>
              <a:buChar char="Ø"/>
              <a:defRPr/>
            </a:pPr>
            <a:r>
              <a:rPr lang="es-ES" b="1"/>
              <a:t>Necesidad de vincular al sospechoso con un dispositivo concreto</a:t>
            </a:r>
            <a:r>
              <a:rPr lang="es-ES"/>
              <a:t> en el momento pertinente con el estándar de prueba de su tribunal (por ejemplo, más allá de toda duda razonable)</a:t>
            </a:r>
          </a:p>
          <a:p>
            <a:pPr algn="just">
              <a:defRPr/>
            </a:pPr>
            <a:endParaRPr lang="es-ES" altLang="en-US" sz="2200" dirty="0">
              <a:ea typeface="Verdana" panose="020B0604030504040204" pitchFamily="34" charset="0"/>
              <a:cs typeface="Arial" panose="020B0604020202020204" pitchFamily="34" charset="0"/>
            </a:endParaRPr>
          </a:p>
          <a:p>
            <a:pPr marL="342900" indent="-342900" algn="just">
              <a:buFont typeface="Wingdings" pitchFamily="2" charset="2"/>
              <a:buChar char="ü"/>
              <a:defRPr/>
            </a:pPr>
            <a:r>
              <a:rPr lang="es-ES" altLang="en-US" sz="2200" dirty="0"/>
              <a:t>Posibles fuentes internacionales:</a:t>
            </a:r>
          </a:p>
          <a:p>
            <a:pPr algn="just">
              <a:defRPr/>
            </a:pPr>
            <a:endParaRPr lang="es-ES" altLang="en-US" sz="2200" dirty="0">
              <a:ea typeface="Verdana" panose="020B0604030504040204" pitchFamily="34" charset="0"/>
              <a:cs typeface="Arial" panose="020B0604020202020204" pitchFamily="34" charset="0"/>
            </a:endParaRPr>
          </a:p>
          <a:p>
            <a:pPr marL="342900" indent="-342900" algn="just">
              <a:buFont typeface="Arial" panose="020B0604020202020204" pitchFamily="34" charset="0"/>
              <a:buChar char="•"/>
              <a:defRPr/>
            </a:pPr>
            <a:r>
              <a:rPr lang="es-ES" altLang="en-US" sz="2200" dirty="0"/>
              <a:t>Registros de servidores web</a:t>
            </a:r>
          </a:p>
          <a:p>
            <a:pPr marL="342900" indent="-342900" algn="just">
              <a:buFont typeface="Arial" panose="020B0604020202020204" pitchFamily="34" charset="0"/>
              <a:buChar char="•"/>
              <a:defRPr/>
            </a:pPr>
            <a:r>
              <a:rPr lang="es-ES" altLang="en-US" sz="2200" dirty="0"/>
              <a:t>Credenciales de inicio de sesión personales utilizadas para acceder a las cuentas (por ejemplo, correo electrónico, chat)</a:t>
            </a:r>
          </a:p>
          <a:p>
            <a:pPr marL="342900" indent="-342900" algn="just">
              <a:buFont typeface="Arial" panose="020B0604020202020204" pitchFamily="34" charset="0"/>
              <a:buChar char="•"/>
              <a:defRPr/>
            </a:pPr>
            <a:r>
              <a:rPr lang="es-ES" altLang="en-US" sz="2200" dirty="0"/>
              <a:t>Afiliación a las redes sociales</a:t>
            </a:r>
          </a:p>
          <a:p>
            <a:pPr marL="342900" indent="-342900" algn="just">
              <a:buFont typeface="Arial" panose="020B0604020202020204" pitchFamily="34" charset="0"/>
              <a:buChar char="•"/>
              <a:defRPr/>
            </a:pPr>
            <a:r>
              <a:rPr lang="es-ES" altLang="en-US" sz="2200" dirty="0"/>
              <a:t>Tipo y naturaleza de las publicaciones en las redes sociales</a:t>
            </a:r>
          </a:p>
          <a:p>
            <a:pPr marL="342900" indent="-342900" algn="just">
              <a:buFont typeface="Arial" panose="020B0604020202020204" pitchFamily="34" charset="0"/>
              <a:buChar char="•"/>
              <a:defRPr/>
            </a:pPr>
            <a:r>
              <a:rPr lang="es-ES" altLang="en-US" sz="2200" dirty="0"/>
              <a:t>Suscripciones a servicios de Internet/Nube</a:t>
            </a:r>
          </a:p>
          <a:p>
            <a:pPr marL="342900" indent="-342900" algn="just">
              <a:buFont typeface="Arial" panose="020B0604020202020204" pitchFamily="34" charset="0"/>
              <a:buChar char="•"/>
              <a:defRPr/>
            </a:pPr>
            <a:r>
              <a:rPr lang="es-ES" altLang="en-US" sz="2200" dirty="0"/>
              <a:t>Programas en el dispositivo personal</a:t>
            </a:r>
            <a:endParaRPr lang="es-ES" altLang="en-US" sz="2200" dirty="0">
              <a:cs typeface="Arial" panose="020B0604020202020204" pitchFamily="34" charset="0"/>
            </a:endParaRPr>
          </a:p>
          <a:p>
            <a:pPr algn="just">
              <a:defRPr/>
            </a:pPr>
            <a:endParaRPr lang="es-ES" altLang="en-US" sz="2200" dirty="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14675075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33</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33</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es-ES" sz="3200" b="1" dirty="0"/>
              <a:t>Desafío del ordenamiento jurídico y las normas aplicadas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104513" y="1212314"/>
            <a:ext cx="7371471" cy="4832092"/>
          </a:xfrm>
          <a:prstGeom prst="rect">
            <a:avLst/>
          </a:prstGeom>
        </p:spPr>
        <p:txBody>
          <a:bodyPr wrap="square">
            <a:spAutoFit/>
          </a:bodyPr>
          <a:lstStyle/>
          <a:p>
            <a:pPr marL="342900" indent="-342900">
              <a:buFont typeface="Wingdings" pitchFamily="2" charset="2"/>
              <a:buChar char="ü"/>
            </a:pPr>
            <a:r>
              <a:rPr lang="es-ES" altLang="en-US" sz="2200" b="1" dirty="0"/>
              <a:t>Ordenamiento jurídico</a:t>
            </a:r>
            <a:r>
              <a:rPr lang="es-ES" altLang="en-US" sz="2200" dirty="0"/>
              <a:t>:</a:t>
            </a:r>
          </a:p>
          <a:p>
            <a:pPr marL="914400" lvl="1" indent="-457200">
              <a:buFont typeface="Arial" panose="020B0604020202020204" pitchFamily="34" charset="0"/>
              <a:buChar char="•"/>
            </a:pPr>
            <a:r>
              <a:rPr lang="es-ES" altLang="en-US" sz="2200" dirty="0"/>
              <a:t>Derecho consuetudinario</a:t>
            </a:r>
          </a:p>
          <a:p>
            <a:pPr marL="914400" lvl="1" indent="-457200">
              <a:buFont typeface="Arial" panose="020B0604020202020204" pitchFamily="34" charset="0"/>
              <a:buChar char="•"/>
            </a:pPr>
            <a:r>
              <a:rPr lang="es-ES" altLang="en-US" sz="2200" dirty="0"/>
              <a:t>Derecho civil</a:t>
            </a:r>
          </a:p>
          <a:p>
            <a:pPr marL="914400" lvl="1" indent="-457200">
              <a:buFont typeface="Arial" panose="020B0604020202020204" pitchFamily="34" charset="0"/>
              <a:buChar char="•"/>
            </a:pPr>
            <a:r>
              <a:rPr lang="es-ES" altLang="en-US" sz="2200" dirty="0"/>
              <a:t>Híbrido</a:t>
            </a:r>
          </a:p>
          <a:p>
            <a:pPr marL="914400" lvl="1" indent="-457200">
              <a:buFont typeface="Arial" panose="020B0604020202020204" pitchFamily="34" charset="0"/>
              <a:buChar char="•"/>
            </a:pPr>
            <a:r>
              <a:rPr lang="es-ES" altLang="en-US" sz="2200" dirty="0"/>
              <a:t>Ley islámica</a:t>
            </a:r>
          </a:p>
          <a:p>
            <a:pPr marL="914400" lvl="1" indent="-457200">
              <a:buFont typeface="Wingdings" panose="05000000000000000000" pitchFamily="2" charset="2"/>
              <a:buChar char="v"/>
            </a:pPr>
            <a:endParaRPr lang="es-ES" altLang="en-US" sz="2200" dirty="0">
              <a:ea typeface="Verdana" panose="020B0604030504040204" pitchFamily="34" charset="0"/>
              <a:cs typeface="Arial" panose="020B0604020202020204" pitchFamily="34" charset="0"/>
            </a:endParaRPr>
          </a:p>
          <a:p>
            <a:pPr marL="342900" lvl="1" indent="-342900">
              <a:buFont typeface="Wingdings" pitchFamily="2" charset="2"/>
              <a:buChar char="ü"/>
            </a:pPr>
            <a:r>
              <a:rPr lang="es-ES" b="1"/>
              <a:t>Diferentes poderes y funciones, el mismo nombre:</a:t>
            </a:r>
          </a:p>
          <a:p>
            <a:pPr marL="982663" lvl="1" indent="-342900">
              <a:buFont typeface="Arial" panose="020B0604020202020204" pitchFamily="34" charset="0"/>
              <a:buChar char="•"/>
            </a:pPr>
            <a:r>
              <a:rPr lang="es-ES" altLang="en-US" sz="2200" dirty="0"/>
              <a:t>Fiscales/policía</a:t>
            </a:r>
          </a:p>
          <a:p>
            <a:pPr marL="982663" lvl="1" indent="-342900">
              <a:buFont typeface="Wingdings" panose="05000000000000000000" pitchFamily="2" charset="2"/>
              <a:buChar char="v"/>
            </a:pPr>
            <a:endParaRPr lang="es-ES" altLang="en-US" sz="2200" dirty="0">
              <a:ea typeface="Verdana" panose="020B0604030504040204" pitchFamily="34" charset="0"/>
              <a:cs typeface="Arial" panose="020B0604020202020204" pitchFamily="34" charset="0"/>
            </a:endParaRPr>
          </a:p>
          <a:p>
            <a:pPr marL="342900" lvl="1" indent="-342900">
              <a:buFont typeface="Wingdings" pitchFamily="2" charset="2"/>
              <a:buChar char="ü"/>
            </a:pPr>
            <a:r>
              <a:rPr lang="es-ES" b="1"/>
              <a:t>Diferentes códigos de procedimiento:</a:t>
            </a:r>
          </a:p>
          <a:p>
            <a:pPr marL="896938" lvl="1" indent="-342900">
              <a:buFont typeface="Arial" panose="020B0604020202020204" pitchFamily="34" charset="0"/>
              <a:buChar char="•"/>
            </a:pPr>
            <a:r>
              <a:rPr lang="es-ES" altLang="en-US" sz="2200" dirty="0"/>
              <a:t>Plazos de custodia</a:t>
            </a:r>
          </a:p>
          <a:p>
            <a:pPr marL="896938" lvl="1" indent="-342900">
              <a:buFont typeface="Arial" panose="020B0604020202020204" pitchFamily="34" charset="0"/>
              <a:buChar char="•"/>
            </a:pPr>
            <a:r>
              <a:rPr lang="es-ES" altLang="en-US" sz="2200" dirty="0"/>
              <a:t>Poderes de entrada, registro y confiscación</a:t>
            </a:r>
          </a:p>
          <a:p>
            <a:pPr marL="896938" lvl="1" indent="-342900">
              <a:buFont typeface="Arial" panose="020B0604020202020204" pitchFamily="34" charset="0"/>
              <a:buChar char="•"/>
            </a:pPr>
            <a:r>
              <a:rPr lang="es-ES" altLang="en-US" sz="2200" dirty="0"/>
              <a:t>Poderes de vigilancia (técnicos y físicos)</a:t>
            </a:r>
          </a:p>
          <a:p>
            <a:pPr algn="just">
              <a:defRPr/>
            </a:pPr>
            <a:endParaRPr lang="es-ES" altLang="en-US" sz="2200" dirty="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42838635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34</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34</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s-ES" sz="3200" b="1" dirty="0"/>
              <a:t>Desafíos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4"/>
          <a:stretch>
            <a:fillRect/>
          </a:stretch>
        </p:blipFill>
        <p:spPr>
          <a:xfrm>
            <a:off x="7255380" y="941875"/>
            <a:ext cx="1767076" cy="1767076"/>
          </a:xfrm>
          <a:prstGeom prst="rect">
            <a:avLst/>
          </a:prstGeom>
        </p:spPr>
      </p:pic>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382954521"/>
              </p:ext>
            </p:extLst>
          </p:nvPr>
        </p:nvGraphicFramePr>
        <p:xfrm>
          <a:off x="177501" y="2346187"/>
          <a:ext cx="7166858"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6026012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35</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35</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s-ES" sz="3200" b="1" dirty="0"/>
              <a:t>Repaso sobre el Convenio de Budapest y los instrumentos de cooperación internacional</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17619850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36</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36</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solidFill>
                  <a:schemeClr val="bg1"/>
                </a:solidFill>
              </a:rPr>
              <a:t>Curso Judicial Especializado sobre </a:t>
            </a:r>
          </a:p>
          <a:p>
            <a:pPr algn="r"/>
            <a:r>
              <a:rPr lang="es-ES" sz="3200" b="1" dirty="0">
                <a:solidFill>
                  <a:schemeClr val="bg1"/>
                </a:solidFill>
              </a:rPr>
              <a:t>Cooperación Internacional</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09489" y="2644979"/>
            <a:ext cx="8525021" cy="2062103"/>
          </a:xfrm>
          <a:prstGeom prst="rect">
            <a:avLst/>
          </a:prstGeom>
        </p:spPr>
        <p:txBody>
          <a:bodyPr wrap="square">
            <a:spAutoFit/>
          </a:bodyPr>
          <a:lstStyle/>
          <a:p>
            <a:pPr algn="ctr" eaLnBrk="1" hangingPunct="1">
              <a:lnSpc>
                <a:spcPct val="80000"/>
              </a:lnSpc>
            </a:pPr>
            <a:r>
              <a:rPr lang="es-ES" sz="3200" b="1" dirty="0"/>
              <a:t>Parte 4</a:t>
            </a:r>
          </a:p>
          <a:p>
            <a:pPr algn="ctr">
              <a:lnSpc>
                <a:spcPct val="80000"/>
              </a:lnSpc>
            </a:pPr>
            <a:br/>
            <a:r>
              <a:rPr lang="es-ES" sz="3200" b="1" dirty="0"/>
              <a:t>Cooperación en la capacidad oficial, cuasi no oficial, no oficial y del sector privado</a:t>
            </a:r>
            <a:br/>
            <a:endParaRPr lang="es-ES" sz="3200" b="1" dirty="0"/>
          </a:p>
        </p:txBody>
      </p:sp>
    </p:spTree>
    <p:extLst>
      <p:ext uri="{BB962C8B-B14F-4D97-AF65-F5344CB8AC3E}">
        <p14:creationId xmlns:p14="http://schemas.microsoft.com/office/powerpoint/2010/main" val="26480409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37</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37</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es-ES" sz="3200" b="1" dirty="0"/>
              <a:t>Cooperación oficial</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913006" y="1139969"/>
            <a:ext cx="7192797" cy="5355312"/>
          </a:xfrm>
          <a:prstGeom prst="rect">
            <a:avLst/>
          </a:prstGeom>
        </p:spPr>
        <p:txBody>
          <a:bodyPr wrap="square">
            <a:spAutoFit/>
          </a:bodyPr>
          <a:lstStyle/>
          <a:p>
            <a:pPr marL="1509713" indent="-342900">
              <a:buFont typeface="Wingdings" pitchFamily="2" charset="2"/>
              <a:buChar char="Ø"/>
            </a:pPr>
            <a:r>
              <a:rPr lang="es-ES" b="1"/>
              <a:t>Aspectos positivos:</a:t>
            </a:r>
          </a:p>
          <a:p>
            <a:pPr marL="1624013" indent="-457200">
              <a:buFont typeface="Wingdings" pitchFamily="2" charset="2"/>
              <a:buChar char="ü"/>
            </a:pPr>
            <a:r>
              <a:rPr lang="es-ES" altLang="en-US" sz="2200" dirty="0"/>
              <a:t>Pruebas admisibles</a:t>
            </a:r>
          </a:p>
          <a:p>
            <a:pPr marL="1624013" indent="-457200">
              <a:buFont typeface="Wingdings" pitchFamily="2" charset="2"/>
              <a:buChar char="ü"/>
            </a:pPr>
            <a:r>
              <a:rPr lang="es-ES" altLang="en-US" sz="2200" dirty="0"/>
              <a:t>Cadena de custodia asegurada</a:t>
            </a:r>
          </a:p>
          <a:p>
            <a:pPr marL="1624013" indent="-457200">
              <a:buFont typeface="Wingdings" pitchFamily="2" charset="2"/>
              <a:buChar char="ü"/>
            </a:pPr>
            <a:r>
              <a:rPr lang="es-ES" altLang="en-US" sz="2200" dirty="0"/>
              <a:t>Normas verificables</a:t>
            </a:r>
          </a:p>
          <a:p>
            <a:pPr marL="1624013" indent="-457200">
              <a:buFont typeface="Wingdings" pitchFamily="2" charset="2"/>
              <a:buChar char="ü"/>
            </a:pPr>
            <a:r>
              <a:rPr lang="es-ES" altLang="en-US" sz="2200" dirty="0"/>
              <a:t>Puede utilizarse para justificar otras acciones</a:t>
            </a:r>
          </a:p>
          <a:p>
            <a:pPr marL="1624013" indent="-457200">
              <a:buFont typeface="Wingdings" pitchFamily="2" charset="2"/>
              <a:buChar char="ü"/>
            </a:pPr>
            <a:r>
              <a:rPr lang="es-ES" altLang="en-US" sz="2200" dirty="0"/>
              <a:t>Rendición de cuentas clara</a:t>
            </a:r>
          </a:p>
          <a:p>
            <a:pPr marL="1624013" indent="-457200">
              <a:buFont typeface="Wingdings" pitchFamily="2" charset="2"/>
              <a:buChar char="ü"/>
            </a:pPr>
            <a:endParaRPr lang="es-ES" altLang="en-US" sz="2200" dirty="0">
              <a:ea typeface="Verdana" panose="020B0604030504040204" pitchFamily="34" charset="0"/>
              <a:cs typeface="Arial" panose="020B0604020202020204" pitchFamily="34" charset="0"/>
            </a:endParaRPr>
          </a:p>
          <a:p>
            <a:pPr marL="1509713" indent="-342900">
              <a:buFont typeface="Wingdings" pitchFamily="2" charset="2"/>
              <a:buChar char="Ø"/>
            </a:pPr>
            <a:r>
              <a:rPr lang="es-ES" altLang="en-US" sz="2200" b="1" dirty="0"/>
              <a:t>Aspectos negativos</a:t>
            </a:r>
            <a:r>
              <a:rPr lang="es-ES" altLang="en-US" sz="2200" dirty="0"/>
              <a:t>:</a:t>
            </a:r>
          </a:p>
          <a:p>
            <a:pPr marL="1528763" indent="-457200">
              <a:buFont typeface="Wingdings" pitchFamily="2" charset="2"/>
              <a:buChar char="ü"/>
            </a:pPr>
            <a:r>
              <a:rPr lang="es-ES" altLang="en-US" sz="2200" dirty="0"/>
              <a:t>Puede ser lenta (engorrosa)</a:t>
            </a:r>
          </a:p>
          <a:p>
            <a:pPr marL="2052638" indent="-342900">
              <a:buFont typeface="Arial" panose="020B0604020202020204" pitchFamily="34" charset="0"/>
              <a:buChar char="•"/>
            </a:pPr>
            <a:r>
              <a:rPr lang="es-ES" altLang="en-US" sz="2200" dirty="0"/>
              <a:t>Dentro de las partes del Convenio de Budapest, el tiempo medio de respuesta es de 6 a 24 meses</a:t>
            </a:r>
          </a:p>
          <a:p>
            <a:pPr marL="1528763" indent="-457200">
              <a:buFont typeface="Wingdings" pitchFamily="2" charset="2"/>
              <a:buChar char="ü"/>
            </a:pPr>
            <a:r>
              <a:rPr lang="es-ES" altLang="en-US" sz="2200" dirty="0"/>
              <a:t>Es posible que los datos se hayan borrado</a:t>
            </a:r>
          </a:p>
          <a:p>
            <a:pPr marL="1528763" indent="-457200">
              <a:buFont typeface="Wingdings" pitchFamily="2" charset="2"/>
              <a:buChar char="ü"/>
            </a:pPr>
            <a:r>
              <a:rPr lang="es-ES" altLang="en-US" sz="2200" dirty="0"/>
              <a:t>Puede depender de la persona</a:t>
            </a:r>
          </a:p>
          <a:p>
            <a:pPr marL="1528763" indent="-457200">
              <a:buFont typeface="Wingdings" pitchFamily="2" charset="2"/>
              <a:buChar char="ü"/>
            </a:pPr>
            <a:r>
              <a:rPr lang="es-ES" altLang="en-US" sz="2200" dirty="0"/>
              <a:t>Puede ser burocrática</a:t>
            </a:r>
          </a:p>
          <a:p>
            <a:pPr marL="1509713" indent="-342900">
              <a:buFont typeface="Wingdings" pitchFamily="2" charset="2"/>
              <a:buChar char="ü"/>
            </a:pPr>
            <a:endParaRPr lang="es-ES" altLang="en-US" sz="2200" dirty="0">
              <a:ea typeface="Verdana" panose="020B060403050404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F02AC09D-7BB9-4E26-B459-48F99A7B8FC7}"/>
              </a:ext>
            </a:extLst>
          </p:cNvPr>
          <p:cNvPicPr>
            <a:picLocks noChangeAspect="1"/>
          </p:cNvPicPr>
          <p:nvPr/>
        </p:nvPicPr>
        <p:blipFill>
          <a:blip r:embed="rId4"/>
          <a:stretch>
            <a:fillRect/>
          </a:stretch>
        </p:blipFill>
        <p:spPr>
          <a:xfrm>
            <a:off x="5391807" y="1381741"/>
            <a:ext cx="3382256" cy="2254837"/>
          </a:xfrm>
          <a:prstGeom prst="rect">
            <a:avLst/>
          </a:prstGeom>
        </p:spPr>
      </p:pic>
    </p:spTree>
    <p:extLst>
      <p:ext uri="{BB962C8B-B14F-4D97-AF65-F5344CB8AC3E}">
        <p14:creationId xmlns:p14="http://schemas.microsoft.com/office/powerpoint/2010/main" val="425825943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38</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38</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es-ES" sz="3200" b="1" dirty="0"/>
              <a:t>Cooperación cuasi no oficial</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913006" y="1351508"/>
            <a:ext cx="7192797" cy="4154984"/>
          </a:xfrm>
          <a:prstGeom prst="rect">
            <a:avLst/>
          </a:prstGeom>
        </p:spPr>
        <p:txBody>
          <a:bodyPr wrap="square">
            <a:spAutoFit/>
          </a:bodyPr>
          <a:lstStyle/>
          <a:p>
            <a:pPr marL="1509713" indent="-342900">
              <a:buFont typeface="Wingdings" pitchFamily="2" charset="2"/>
              <a:buChar char="Ø"/>
            </a:pPr>
            <a:r>
              <a:rPr lang="es-ES" b="1"/>
              <a:t>Aspectos positivos:</a:t>
            </a:r>
          </a:p>
          <a:p>
            <a:pPr marL="1509713" indent="-342900" algn="just">
              <a:buFont typeface="Arial" panose="020B0604020202020204" pitchFamily="34" charset="0"/>
              <a:buChar char="•"/>
            </a:pPr>
            <a:r>
              <a:rPr lang="es-ES" altLang="en-US" sz="2200" dirty="0"/>
              <a:t>los canales oficiales de comunicación y cooperación establecidos por los tratados bilaterales o multilaterales (por ejemplo, Interpol, Europol) se pueden utilizar para el intercambio y/o la obtención de información o incluso de pruebas sin necesidad de solicitudes oficiales</a:t>
            </a:r>
          </a:p>
          <a:p>
            <a:pPr marL="1509713" indent="-342900" algn="just">
              <a:buFont typeface="Arial" panose="020B0604020202020204" pitchFamily="34" charset="0"/>
              <a:buChar char="•"/>
            </a:pPr>
            <a:r>
              <a:rPr lang="es-ES" altLang="en-US" sz="2200" dirty="0"/>
              <a:t>rapidez de la obtención</a:t>
            </a:r>
          </a:p>
          <a:p>
            <a:pPr marL="1624013" indent="-457200">
              <a:buFont typeface="Wingdings" pitchFamily="2" charset="2"/>
              <a:buChar char="ü"/>
            </a:pPr>
            <a:endParaRPr lang="es-ES" altLang="en-US" sz="2200" dirty="0">
              <a:ea typeface="Verdana" panose="020B0604030504040204" pitchFamily="34" charset="0"/>
              <a:cs typeface="Arial" panose="020B0604020202020204" pitchFamily="34" charset="0"/>
            </a:endParaRPr>
          </a:p>
          <a:p>
            <a:pPr marL="1509713" indent="-342900">
              <a:buFont typeface="Wingdings" pitchFamily="2" charset="2"/>
              <a:buChar char="Ø"/>
            </a:pPr>
            <a:r>
              <a:rPr lang="es-ES" altLang="en-US" sz="2200" b="1" dirty="0"/>
              <a:t>Aspectos negativos</a:t>
            </a:r>
            <a:r>
              <a:rPr lang="es-ES" altLang="en-US" sz="2200" dirty="0"/>
              <a:t>:</a:t>
            </a:r>
          </a:p>
          <a:p>
            <a:pPr marL="1509713" indent="-342900" algn="just">
              <a:buFont typeface="Arial" panose="020B0604020202020204" pitchFamily="34" charset="0"/>
              <a:buChar char="•"/>
            </a:pPr>
            <a:r>
              <a:rPr lang="es-ES" altLang="en-US" sz="2200" dirty="0"/>
              <a:t>cuestión de la admisibilidad de la prueba</a:t>
            </a:r>
          </a:p>
          <a:p>
            <a:pPr marL="1509713" indent="-342900">
              <a:buFont typeface="Wingdings" pitchFamily="2" charset="2"/>
              <a:buChar char="ü"/>
            </a:pPr>
            <a:endParaRPr lang="es-ES" altLang="en-US" sz="2200" dirty="0">
              <a:ea typeface="Verdana" panose="020B060403050404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465243BA-3C9F-44D5-938F-E621552351AB}"/>
              </a:ext>
            </a:extLst>
          </p:cNvPr>
          <p:cNvPicPr>
            <a:picLocks noChangeAspect="1"/>
          </p:cNvPicPr>
          <p:nvPr/>
        </p:nvPicPr>
        <p:blipFill>
          <a:blip r:embed="rId4"/>
          <a:stretch>
            <a:fillRect/>
          </a:stretch>
        </p:blipFill>
        <p:spPr>
          <a:xfrm>
            <a:off x="6906134" y="2543175"/>
            <a:ext cx="1771650" cy="1771650"/>
          </a:xfrm>
          <a:prstGeom prst="rect">
            <a:avLst/>
          </a:prstGeom>
        </p:spPr>
      </p:pic>
    </p:spTree>
    <p:extLst>
      <p:ext uri="{BB962C8B-B14F-4D97-AF65-F5344CB8AC3E}">
        <p14:creationId xmlns:p14="http://schemas.microsoft.com/office/powerpoint/2010/main" val="9258501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39</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39</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es-ES" sz="3200" b="1" dirty="0"/>
              <a:t>Cooperación no oficial</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B8505D1-CD57-8949-98F2-A2F1E606B311}"/>
              </a:ext>
            </a:extLst>
          </p:cNvPr>
          <p:cNvSpPr/>
          <p:nvPr/>
        </p:nvSpPr>
        <p:spPr>
          <a:xfrm>
            <a:off x="-831799" y="1351508"/>
            <a:ext cx="7923952" cy="4154984"/>
          </a:xfrm>
          <a:prstGeom prst="rect">
            <a:avLst/>
          </a:prstGeom>
        </p:spPr>
        <p:txBody>
          <a:bodyPr wrap="square">
            <a:spAutoFit/>
          </a:bodyPr>
          <a:lstStyle/>
          <a:p>
            <a:pPr marL="1509713" indent="-342900">
              <a:buFont typeface="Wingdings" pitchFamily="2" charset="2"/>
              <a:buChar char="Ø"/>
            </a:pPr>
            <a:r>
              <a:rPr lang="es-ES" b="1"/>
              <a:t>Aspectos positivos:</a:t>
            </a:r>
          </a:p>
          <a:p>
            <a:pPr marL="1528763" indent="-457200">
              <a:buFont typeface="Wingdings" pitchFamily="2" charset="2"/>
              <a:buChar char="ü"/>
            </a:pPr>
            <a:r>
              <a:rPr lang="es-ES" altLang="en-US" sz="2200" dirty="0"/>
              <a:t>Puede ser rápida</a:t>
            </a:r>
          </a:p>
          <a:p>
            <a:pPr marL="1528763" indent="-457200">
              <a:buFont typeface="Wingdings" pitchFamily="2" charset="2"/>
              <a:buChar char="ü"/>
            </a:pPr>
            <a:r>
              <a:rPr lang="es-ES" altLang="en-US" sz="2200" dirty="0"/>
              <a:t>Puede intentar conservar los datos que de otro modo se borrarían</a:t>
            </a:r>
          </a:p>
          <a:p>
            <a:pPr marL="1528763" indent="-457200">
              <a:buFont typeface="Wingdings" pitchFamily="2" charset="2"/>
              <a:buChar char="ü"/>
            </a:pPr>
            <a:r>
              <a:rPr lang="es-ES" altLang="en-US" sz="2200" dirty="0"/>
              <a:t>Puede ser menos burocrática</a:t>
            </a:r>
          </a:p>
          <a:p>
            <a:pPr marL="1528763" indent="-457200">
              <a:buFont typeface="Wingdings" pitchFamily="2" charset="2"/>
              <a:buChar char="ü"/>
            </a:pPr>
            <a:r>
              <a:rPr lang="es-ES" altLang="en-US" sz="2200" dirty="0"/>
              <a:t>Más fácil, puede "promover" una mayor cooperación</a:t>
            </a:r>
          </a:p>
          <a:p>
            <a:pPr marL="1624013" indent="-457200">
              <a:buFont typeface="Wingdings" pitchFamily="2" charset="2"/>
              <a:buChar char="ü"/>
            </a:pPr>
            <a:endParaRPr lang="es-ES" altLang="en-US" sz="2200" dirty="0">
              <a:ea typeface="Verdana" panose="020B0604030504040204" pitchFamily="34" charset="0"/>
              <a:cs typeface="Arial" panose="020B0604020202020204" pitchFamily="34" charset="0"/>
            </a:endParaRPr>
          </a:p>
          <a:p>
            <a:pPr marL="1509713" indent="-342900">
              <a:buFont typeface="Wingdings" pitchFamily="2" charset="2"/>
              <a:buChar char="Ø"/>
            </a:pPr>
            <a:r>
              <a:rPr lang="es-ES" altLang="en-US" sz="2200" b="1" dirty="0"/>
              <a:t>Aspectos negativos</a:t>
            </a:r>
            <a:r>
              <a:rPr lang="es-ES" altLang="en-US" sz="2200" dirty="0"/>
              <a:t>:</a:t>
            </a:r>
          </a:p>
          <a:p>
            <a:pPr marL="1624013" indent="-457200">
              <a:buFont typeface="Wingdings" pitchFamily="2" charset="2"/>
              <a:buChar char="ü"/>
            </a:pPr>
            <a:r>
              <a:rPr lang="es-ES" altLang="en-US" sz="2200" dirty="0"/>
              <a:t>Problemas de admisibilidad (la información no constituye una prueba)</a:t>
            </a:r>
          </a:p>
          <a:p>
            <a:pPr marL="1624013" indent="-457200">
              <a:buFont typeface="Wingdings" pitchFamily="2" charset="2"/>
              <a:buChar char="ü"/>
            </a:pPr>
            <a:r>
              <a:rPr lang="es-ES" altLang="en-US" sz="2200" dirty="0"/>
              <a:t>Preguntas sobre la cadena de custodia</a:t>
            </a:r>
          </a:p>
          <a:p>
            <a:pPr marL="1624013" indent="-457200">
              <a:buFont typeface="Wingdings" pitchFamily="2" charset="2"/>
              <a:buChar char="ü"/>
            </a:pPr>
            <a:r>
              <a:rPr lang="es-ES" altLang="en-US" sz="2200" dirty="0"/>
              <a:t>Rendición de cuentas poco clara</a:t>
            </a:r>
          </a:p>
          <a:p>
            <a:pPr marL="1624013" indent="-457200">
              <a:buFont typeface="Wingdings" pitchFamily="2" charset="2"/>
              <a:buChar char="ü"/>
            </a:pPr>
            <a:r>
              <a:rPr lang="es-ES" altLang="en-US" sz="2200" dirty="0"/>
              <a:t>Se basa en las redes y relaciones personales</a:t>
            </a:r>
          </a:p>
        </p:txBody>
      </p:sp>
      <p:pic>
        <p:nvPicPr>
          <p:cNvPr id="7" name="Picture 6" descr="A close up of a card&#10;&#10;Description automatically generated">
            <a:extLst>
              <a:ext uri="{FF2B5EF4-FFF2-40B4-BE49-F238E27FC236}">
                <a16:creationId xmlns:a16="http://schemas.microsoft.com/office/drawing/2014/main" id="{E74B37D4-DCA7-4425-89D9-99A378435032}"/>
              </a:ext>
            </a:extLst>
          </p:cNvPr>
          <p:cNvPicPr>
            <a:picLocks noChangeAspect="1"/>
          </p:cNvPicPr>
          <p:nvPr/>
        </p:nvPicPr>
        <p:blipFill>
          <a:blip r:embed="rId4"/>
          <a:stretch>
            <a:fillRect/>
          </a:stretch>
        </p:blipFill>
        <p:spPr>
          <a:xfrm>
            <a:off x="6158277" y="2407921"/>
            <a:ext cx="2709227" cy="1899920"/>
          </a:xfrm>
          <a:prstGeom prst="rect">
            <a:avLst/>
          </a:prstGeom>
        </p:spPr>
      </p:pic>
    </p:spTree>
    <p:extLst>
      <p:ext uri="{BB962C8B-B14F-4D97-AF65-F5344CB8AC3E}">
        <p14:creationId xmlns:p14="http://schemas.microsoft.com/office/powerpoint/2010/main" val="31491487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solidFill>
                  <a:schemeClr val="bg1"/>
                </a:solidFill>
              </a:rPr>
              <a:t>Curso Judicial Especializado sobre </a:t>
            </a:r>
          </a:p>
          <a:p>
            <a:pPr algn="r"/>
            <a:r>
              <a:rPr lang="es-ES" sz="3200" b="1" dirty="0">
                <a:solidFill>
                  <a:schemeClr val="bg1"/>
                </a:solidFill>
              </a:rPr>
              <a:t>Cooperación Internacional</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09489" y="2889627"/>
            <a:ext cx="8525021" cy="1668149"/>
          </a:xfrm>
          <a:prstGeom prst="rect">
            <a:avLst/>
          </a:prstGeom>
        </p:spPr>
        <p:txBody>
          <a:bodyPr wrap="square">
            <a:spAutoFit/>
          </a:bodyPr>
          <a:lstStyle/>
          <a:p>
            <a:pPr algn="ctr" eaLnBrk="1" hangingPunct="1">
              <a:lnSpc>
                <a:spcPct val="80000"/>
              </a:lnSpc>
            </a:pPr>
            <a:r>
              <a:rPr lang="es-ES" sz="3200" b="1" dirty="0"/>
              <a:t>Parte 1</a:t>
            </a:r>
          </a:p>
          <a:p>
            <a:pPr algn="ctr" eaLnBrk="1" hangingPunct="1">
              <a:lnSpc>
                <a:spcPct val="80000"/>
              </a:lnSpc>
            </a:pPr>
            <a:br/>
            <a:r>
              <a:rPr lang="es-ES" sz="3200" b="1" dirty="0"/>
              <a:t>Actualización sobre la dimensión internacional y la respuesta a la ciberdelincuencia</a:t>
            </a:r>
            <a:endParaRPr lang="es-ES" sz="3200" dirty="0"/>
          </a:p>
        </p:txBody>
      </p:sp>
    </p:spTree>
    <p:extLst>
      <p:ext uri="{BB962C8B-B14F-4D97-AF65-F5344CB8AC3E}">
        <p14:creationId xmlns:p14="http://schemas.microsoft.com/office/powerpoint/2010/main" val="27455300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40</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40</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es-ES" sz="3200" b="1" dirty="0"/>
              <a:t>Cooperación con el sector privado</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48310" y="1071768"/>
            <a:ext cx="7192797" cy="5601533"/>
          </a:xfrm>
          <a:prstGeom prst="rect">
            <a:avLst/>
          </a:prstGeom>
        </p:spPr>
        <p:txBody>
          <a:bodyPr wrap="square">
            <a:spAutoFit/>
          </a:bodyPr>
          <a:lstStyle/>
          <a:p>
            <a:pPr marL="1509713" indent="-342900">
              <a:buFont typeface="Wingdings" pitchFamily="2" charset="2"/>
              <a:buChar char="Ø"/>
            </a:pPr>
            <a:r>
              <a:rPr lang="es-ES" sz="1700" b="1" dirty="0"/>
              <a:t>Aspectos positivos:</a:t>
            </a:r>
          </a:p>
          <a:p>
            <a:pPr marL="1509713" indent="-342900" algn="just">
              <a:buFont typeface="Arial" panose="020B0604020202020204" pitchFamily="34" charset="0"/>
              <a:buChar char="•"/>
            </a:pPr>
            <a:r>
              <a:rPr lang="es-ES" sz="1700" b="1" dirty="0"/>
              <a:t>Cooperación directa con los PSI en jurisdicciones extranjeras</a:t>
            </a:r>
            <a:r>
              <a:rPr lang="es-ES" sz="1700" dirty="0"/>
              <a:t>, práctica extendida entre los Estados - incluye la cooperación cuando el PSI tiene representación en el Estado en cuestión, </a:t>
            </a:r>
          </a:p>
          <a:p>
            <a:pPr marL="1509713" indent="-342900" algn="just">
              <a:buFont typeface="Arial" panose="020B0604020202020204" pitchFamily="34" charset="0"/>
              <a:buChar char="•"/>
            </a:pPr>
            <a:r>
              <a:rPr lang="es-ES" sz="1700" dirty="0"/>
              <a:t>algunas autoridades policiales tienen acuerdos con PSI extranjeros,</a:t>
            </a:r>
          </a:p>
          <a:p>
            <a:pPr marL="1509713" indent="-342900" algn="just">
              <a:buFont typeface="Arial" panose="020B0604020202020204" pitchFamily="34" charset="0"/>
              <a:buChar char="•"/>
            </a:pPr>
            <a:r>
              <a:rPr lang="es-ES" sz="1700" dirty="0"/>
              <a:t>La experiencia de los Estados es que los PSI responden positivamente (los proveedores estadounidenses revelan los datos de los abonados y los datos relativos al tráfico), depende de que se cumplan ciertas condiciones, incluida la "legalidad" de la solicitud</a:t>
            </a:r>
          </a:p>
          <a:p>
            <a:pPr marL="1624013" indent="-457200" algn="just">
              <a:buFont typeface="Wingdings" pitchFamily="2" charset="2"/>
              <a:buChar char="ü"/>
            </a:pPr>
            <a:endParaRPr lang="es-ES" altLang="en-US" sz="1700" dirty="0">
              <a:ea typeface="Verdana" panose="020B0604030504040204" pitchFamily="34" charset="0"/>
              <a:cs typeface="Arial" panose="020B0604020202020204" pitchFamily="34" charset="0"/>
            </a:endParaRPr>
          </a:p>
          <a:p>
            <a:pPr marL="1509713" indent="-342900" algn="just">
              <a:buFont typeface="Wingdings" pitchFamily="2" charset="2"/>
              <a:buChar char="Ø"/>
            </a:pPr>
            <a:r>
              <a:rPr lang="es-ES" altLang="en-US" sz="1700" b="1" dirty="0"/>
              <a:t>Aspectos negativos</a:t>
            </a:r>
            <a:r>
              <a:rPr lang="es-ES" altLang="en-US" sz="1700" dirty="0"/>
              <a:t>:</a:t>
            </a:r>
          </a:p>
          <a:p>
            <a:pPr marL="1509713" indent="-342900" algn="just">
              <a:buFont typeface="Arial" panose="020B0604020202020204" pitchFamily="34" charset="0"/>
              <a:buChar char="•"/>
            </a:pPr>
            <a:r>
              <a:rPr lang="es-ES" sz="1700" dirty="0"/>
              <a:t>La cooperación voluntaria puede rechazarse y dirigirse al procedimiento ordinario de asistencia jurídica mutua</a:t>
            </a:r>
          </a:p>
          <a:p>
            <a:pPr marL="1509713" indent="-342900" algn="just">
              <a:buFont typeface="Arial" panose="020B0604020202020204" pitchFamily="34" charset="0"/>
              <a:buChar char="•"/>
            </a:pPr>
            <a:r>
              <a:rPr lang="es-ES" sz="1700" dirty="0"/>
              <a:t>algunos PSI disponen de procedimientos para responder a las solicitudes de emergencia, pero a veces esa información no puede servir de prueba</a:t>
            </a:r>
            <a:endParaRPr lang="es-ES" altLang="en-US" sz="1700" dirty="0">
              <a:ea typeface="Verdana" panose="020B0604030504040204" pitchFamily="34" charset="0"/>
              <a:cs typeface="Arial" panose="020B0604020202020204" pitchFamily="34" charset="0"/>
            </a:endParaRPr>
          </a:p>
          <a:p>
            <a:pPr marL="1509713" indent="-342900">
              <a:buFont typeface="Wingdings" pitchFamily="2" charset="2"/>
              <a:buChar char="ü"/>
            </a:pPr>
            <a:endParaRPr lang="es-ES" altLang="en-US" sz="2200" dirty="0">
              <a:ea typeface="Verdana" panose="020B060403050404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CEC3FD27-8D15-409D-8613-F93965B87508}"/>
              </a:ext>
            </a:extLst>
          </p:cNvPr>
          <p:cNvPicPr>
            <a:picLocks noChangeAspect="1"/>
          </p:cNvPicPr>
          <p:nvPr/>
        </p:nvPicPr>
        <p:blipFill>
          <a:blip r:embed="rId4"/>
          <a:stretch>
            <a:fillRect/>
          </a:stretch>
        </p:blipFill>
        <p:spPr>
          <a:xfrm>
            <a:off x="6530718" y="3136737"/>
            <a:ext cx="2522482" cy="1078587"/>
          </a:xfrm>
          <a:prstGeom prst="rect">
            <a:avLst/>
          </a:prstGeom>
        </p:spPr>
      </p:pic>
    </p:spTree>
    <p:extLst>
      <p:ext uri="{BB962C8B-B14F-4D97-AF65-F5344CB8AC3E}">
        <p14:creationId xmlns:p14="http://schemas.microsoft.com/office/powerpoint/2010/main" val="392655522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41</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41</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s-ES" sz="3200" b="1" dirty="0"/>
              <a:t>Repaso sobre el Convenio de Budapest y los instrumentos de cooperación internacional</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182670064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42</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42</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solidFill>
                  <a:schemeClr val="bg1"/>
                </a:solidFill>
              </a:rPr>
              <a:t>Curso Judicial Especializado sobre </a:t>
            </a:r>
          </a:p>
          <a:p>
            <a:pPr algn="r"/>
            <a:r>
              <a:rPr lang="es-ES" sz="3200" b="1" dirty="0">
                <a:solidFill>
                  <a:schemeClr val="bg1"/>
                </a:solidFill>
              </a:rPr>
              <a:t>Cooperación Internacional</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41689" y="2692650"/>
            <a:ext cx="8525021" cy="1668149"/>
          </a:xfrm>
          <a:prstGeom prst="rect">
            <a:avLst/>
          </a:prstGeom>
        </p:spPr>
        <p:txBody>
          <a:bodyPr wrap="square">
            <a:spAutoFit/>
          </a:bodyPr>
          <a:lstStyle/>
          <a:p>
            <a:pPr algn="ctr" eaLnBrk="1" hangingPunct="1">
              <a:lnSpc>
                <a:spcPct val="80000"/>
              </a:lnSpc>
            </a:pPr>
            <a:r>
              <a:rPr lang="es-ES" sz="3200" b="1" dirty="0"/>
              <a:t>Parte 5</a:t>
            </a:r>
            <a:endParaRPr lang="es-ES" sz="3200" b="1" dirty="0">
              <a:ea typeface="ＭＳ Ｐゴシック" charset="0"/>
              <a:cs typeface="ＭＳ Ｐゴシック" charset="0"/>
            </a:endParaRPr>
          </a:p>
          <a:p>
            <a:pPr algn="ctr" eaLnBrk="1" hangingPunct="1">
              <a:lnSpc>
                <a:spcPct val="80000"/>
              </a:lnSpc>
            </a:pPr>
            <a:endParaRPr lang="es-ES" sz="3200" b="1" dirty="0">
              <a:ea typeface="ＭＳ Ｐゴシック" charset="0"/>
            </a:endParaRPr>
          </a:p>
          <a:p>
            <a:pPr algn="ctr" eaLnBrk="1" hangingPunct="1">
              <a:lnSpc>
                <a:spcPct val="80000"/>
              </a:lnSpc>
            </a:pPr>
            <a:r>
              <a:rPr lang="es-ES" sz="3200" b="1" dirty="0"/>
              <a:t>Resumen</a:t>
            </a:r>
          </a:p>
          <a:p>
            <a:pPr algn="ctr">
              <a:lnSpc>
                <a:spcPct val="80000"/>
              </a:lnSpc>
            </a:pPr>
            <a:endParaRPr lang="es-ES" sz="3200" b="1" dirty="0"/>
          </a:p>
        </p:txBody>
      </p:sp>
    </p:spTree>
    <p:extLst>
      <p:ext uri="{BB962C8B-B14F-4D97-AF65-F5344CB8AC3E}">
        <p14:creationId xmlns:p14="http://schemas.microsoft.com/office/powerpoint/2010/main" val="416769158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43</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43</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Resumen</a:t>
            </a:r>
            <a:endParaRPr lang="es-ES"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211015" y="1239945"/>
            <a:ext cx="4677508" cy="4967514"/>
          </a:xfrm>
          <a:prstGeom prst="rect">
            <a:avLst/>
          </a:prstGeom>
        </p:spPr>
        <p:txBody>
          <a:bodyPr wrap="square">
            <a:spAutoFit/>
          </a:bodyPr>
          <a:lstStyle/>
          <a:p>
            <a:pPr marL="342900" indent="-342900">
              <a:lnSpc>
                <a:spcPct val="80000"/>
              </a:lnSpc>
              <a:buFont typeface="Wingdings" pitchFamily="2" charset="2"/>
              <a:buChar char="ü"/>
            </a:pPr>
            <a:r>
              <a:rPr lang="es-ES" sz="2200" i="1" dirty="0"/>
              <a:t>Reconocer la dimensión mundial de Internet y la dimensión internacional de la ciberdelincuencia</a:t>
            </a:r>
          </a:p>
          <a:p>
            <a:pPr marL="342900" indent="-342900">
              <a:lnSpc>
                <a:spcPct val="80000"/>
              </a:lnSpc>
              <a:buFont typeface="Wingdings" pitchFamily="2" charset="2"/>
              <a:buChar char="ü"/>
            </a:pPr>
            <a:endParaRPr lang="es-ES" sz="2200" i="1" dirty="0"/>
          </a:p>
          <a:p>
            <a:pPr marL="342900" indent="-342900">
              <a:lnSpc>
                <a:spcPct val="80000"/>
              </a:lnSpc>
              <a:buFont typeface="Wingdings" pitchFamily="2" charset="2"/>
              <a:buChar char="ü"/>
            </a:pPr>
            <a:r>
              <a:rPr lang="es-ES" sz="2200" i="1" dirty="0"/>
              <a:t>Explicar la importancia de la cooperación internacional y reconocer los instrumentos disponibles para la cooperación internacional en el ámbito de la ciberdelincuencia</a:t>
            </a:r>
          </a:p>
          <a:p>
            <a:pPr marL="342900" indent="-342900">
              <a:lnSpc>
                <a:spcPct val="80000"/>
              </a:lnSpc>
              <a:buFont typeface="Wingdings" pitchFamily="2" charset="2"/>
              <a:buChar char="ü"/>
            </a:pPr>
            <a:endParaRPr lang="es-ES" sz="2200" i="1" dirty="0"/>
          </a:p>
          <a:p>
            <a:pPr marL="342900" indent="-342900">
              <a:lnSpc>
                <a:spcPct val="80000"/>
              </a:lnSpc>
              <a:buFont typeface="Wingdings" pitchFamily="2" charset="2"/>
              <a:buChar char="ü"/>
            </a:pPr>
            <a:r>
              <a:rPr lang="es-ES" sz="2200" i="1" dirty="0"/>
              <a:t>Detectar la necesidad de disponer de canales muy rápidos y eficientes para la cooperación internacional y los instrumentos disponibles, las formas de utilizarlos, los plazos y la eficacia</a:t>
            </a:r>
          </a:p>
          <a:p>
            <a:pPr marL="342900" indent="-342900" eaLnBrk="1" hangingPunct="1">
              <a:lnSpc>
                <a:spcPct val="80000"/>
              </a:lnSpc>
              <a:buFont typeface="Arial" panose="020B0604020202020204" pitchFamily="34" charset="0"/>
              <a:buChar char="•"/>
            </a:pPr>
            <a:endParaRPr lang="es-ES" sz="2200" dirty="0"/>
          </a:p>
        </p:txBody>
      </p:sp>
      <p:sp>
        <p:nvSpPr>
          <p:cNvPr id="6" name="Rectangle 5">
            <a:extLst>
              <a:ext uri="{FF2B5EF4-FFF2-40B4-BE49-F238E27FC236}">
                <a16:creationId xmlns:a16="http://schemas.microsoft.com/office/drawing/2014/main" id="{3B867BBA-A7A7-F84C-B403-7348B8834D1F}"/>
              </a:ext>
            </a:extLst>
          </p:cNvPr>
          <p:cNvSpPr/>
          <p:nvPr/>
        </p:nvSpPr>
        <p:spPr>
          <a:xfrm>
            <a:off x="4673938" y="1285665"/>
            <a:ext cx="4572000" cy="2529923"/>
          </a:xfrm>
          <a:prstGeom prst="rect">
            <a:avLst/>
          </a:prstGeom>
        </p:spPr>
        <p:txBody>
          <a:bodyPr>
            <a:spAutoFit/>
          </a:bodyPr>
          <a:lstStyle/>
          <a:p>
            <a:pPr marL="342900" indent="-342900">
              <a:lnSpc>
                <a:spcPct val="80000"/>
              </a:lnSpc>
              <a:buFont typeface="Wingdings" pitchFamily="2" charset="2"/>
              <a:buChar char="ü"/>
            </a:pPr>
            <a:r>
              <a:rPr lang="es-ES" sz="2200" i="1" dirty="0"/>
              <a:t>Describir los esfuerzos de las organizaciones internacionales en relación con la aplicación de nuevas modalidades de cooperación internacional</a:t>
            </a:r>
          </a:p>
          <a:p>
            <a:pPr marL="342900" indent="-342900">
              <a:lnSpc>
                <a:spcPct val="80000"/>
              </a:lnSpc>
              <a:buFont typeface="Wingdings" pitchFamily="2" charset="2"/>
              <a:buChar char="ü"/>
            </a:pPr>
            <a:endParaRPr lang="es-ES" sz="2200" i="1" dirty="0"/>
          </a:p>
          <a:p>
            <a:pPr marL="342900" indent="-342900">
              <a:lnSpc>
                <a:spcPct val="80000"/>
              </a:lnSpc>
              <a:buFont typeface="Wingdings" pitchFamily="2" charset="2"/>
              <a:buChar char="ü"/>
            </a:pPr>
            <a:r>
              <a:rPr lang="es-ES" sz="2200" i="1" dirty="0"/>
              <a:t>Debatir el Convenio de Budapest sobre la Ciberdelincuencia - identificar sus principios generales</a:t>
            </a:r>
          </a:p>
        </p:txBody>
      </p:sp>
    </p:spTree>
    <p:extLst>
      <p:ext uri="{BB962C8B-B14F-4D97-AF65-F5344CB8AC3E}">
        <p14:creationId xmlns:p14="http://schemas.microsoft.com/office/powerpoint/2010/main" val="342896047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44</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44</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s-ES" sz="3200" dirty="0"/>
              <a:t>Repaso sobre el Convenio de Budapest y los instrumentos de cooperación internacional</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6839152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Refrescando lo aprendido</a:t>
            </a:r>
            <a:endParaRPr lang="es-ES"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184532" y="1166842"/>
            <a:ext cx="4227342" cy="5078313"/>
          </a:xfrm>
          <a:prstGeom prst="rect">
            <a:avLst/>
          </a:prstGeom>
        </p:spPr>
        <p:txBody>
          <a:bodyPr wrap="square">
            <a:spAutoFit/>
          </a:bodyPr>
          <a:lstStyle/>
          <a:p>
            <a:pPr marL="342900" indent="-342900">
              <a:buFont typeface="Arial" panose="020B0604020202020204" pitchFamily="34" charset="0"/>
              <a:buChar char="•"/>
            </a:pPr>
            <a:r>
              <a:rPr lang="es-ES" b="1"/>
              <a:t>Internet está disponible en todo el mundo</a:t>
            </a:r>
            <a:r>
              <a:rPr lang="es-ES"/>
              <a:t>, lo que crea más oportunidades para los delincuentes</a:t>
            </a:r>
            <a:endParaRPr lang="es-ES" sz="2200" b="1" dirty="0"/>
          </a:p>
          <a:p>
            <a:pPr marL="342900" indent="-342900">
              <a:buFont typeface="Arial" panose="020B0604020202020204" pitchFamily="34" charset="0"/>
              <a:buChar char="•"/>
            </a:pPr>
            <a:r>
              <a:rPr lang="es-ES" b="1"/>
              <a:t>es utilizada por casi todo el mundo</a:t>
            </a:r>
            <a:r>
              <a:rPr lang="es-ES"/>
              <a:t> en el planeta y permite cometer delitos a distancia</a:t>
            </a:r>
          </a:p>
          <a:p>
            <a:pPr marL="342900" indent="-342900">
              <a:buFont typeface="Arial" panose="020B0604020202020204" pitchFamily="34" charset="0"/>
              <a:buChar char="•"/>
            </a:pPr>
            <a:r>
              <a:rPr lang="es-ES" b="1"/>
              <a:t>la ciberdelincuencia debe abordarse</a:t>
            </a:r>
            <a:r>
              <a:rPr lang="es-ES"/>
              <a:t> como un fenómeno mundial</a:t>
            </a:r>
          </a:p>
          <a:p>
            <a:pPr marL="342900" indent="-342900">
              <a:buFont typeface="Arial" panose="020B0604020202020204" pitchFamily="34" charset="0"/>
              <a:buChar char="•"/>
            </a:pPr>
            <a:r>
              <a:rPr lang="es-ES" b="1"/>
              <a:t>la dimensión internacional</a:t>
            </a:r>
            <a:r>
              <a:rPr lang="es-ES"/>
              <a:t> es esencial para comprender adecuadamente toda la realidad de la delincuencia informática</a:t>
            </a:r>
          </a:p>
          <a:p>
            <a:pPr marL="0" indent="0" eaLnBrk="1" hangingPunct="1">
              <a:lnSpc>
                <a:spcPct val="80000"/>
              </a:lnSpc>
              <a:buNone/>
            </a:pPr>
            <a:endParaRPr lang="es-ES" sz="2000" dirty="0"/>
          </a:p>
        </p:txBody>
      </p:sp>
      <p:sp>
        <p:nvSpPr>
          <p:cNvPr id="6" name="Rectangle 5">
            <a:extLst>
              <a:ext uri="{FF2B5EF4-FFF2-40B4-BE49-F238E27FC236}">
                <a16:creationId xmlns:a16="http://schemas.microsoft.com/office/drawing/2014/main" id="{AC27F312-0B6C-0449-8FCC-B5B66A2714AD}"/>
              </a:ext>
            </a:extLst>
          </p:cNvPr>
          <p:cNvSpPr/>
          <p:nvPr/>
        </p:nvSpPr>
        <p:spPr>
          <a:xfrm>
            <a:off x="4732127" y="1166842"/>
            <a:ext cx="4227341" cy="2800767"/>
          </a:xfrm>
          <a:prstGeom prst="rect">
            <a:avLst/>
          </a:prstGeom>
        </p:spPr>
        <p:txBody>
          <a:bodyPr wrap="square">
            <a:spAutoFit/>
          </a:bodyPr>
          <a:lstStyle/>
          <a:p>
            <a:pPr marL="342900" indent="-342900">
              <a:buFont typeface="Arial" panose="020B0604020202020204" pitchFamily="34" charset="0"/>
              <a:buChar char="•"/>
            </a:pPr>
            <a:r>
              <a:rPr lang="es-ES" b="1"/>
              <a:t>la ciberdelincuencia es el más transnacional</a:t>
            </a:r>
            <a:r>
              <a:rPr lang="es-ES"/>
              <a:t> de todos los delitos</a:t>
            </a:r>
          </a:p>
          <a:p>
            <a:pPr marL="342900" indent="-342900">
              <a:buFont typeface="Arial" panose="020B0604020202020204" pitchFamily="34" charset="0"/>
              <a:buChar char="•"/>
            </a:pPr>
            <a:r>
              <a:rPr lang="es-ES" b="1"/>
              <a:t>la investigación de la ciberdelincuencia</a:t>
            </a:r>
            <a:r>
              <a:rPr lang="es-ES"/>
              <a:t> requiere una cooperación internacional eficaz</a:t>
            </a:r>
          </a:p>
          <a:p>
            <a:pPr marL="342900" indent="-342900">
              <a:buFont typeface="Arial" panose="020B0604020202020204" pitchFamily="34" charset="0"/>
              <a:buChar char="•"/>
            </a:pPr>
            <a:r>
              <a:rPr lang="es-ES" b="1"/>
              <a:t>sin esa cooperación</a:t>
            </a:r>
            <a:r>
              <a:rPr lang="es-ES"/>
              <a:t>, es poco probable que las investigaciones tengan éxito</a:t>
            </a:r>
          </a:p>
        </p:txBody>
      </p:sp>
    </p:spTree>
    <p:extLst>
      <p:ext uri="{BB962C8B-B14F-4D97-AF65-F5344CB8AC3E}">
        <p14:creationId xmlns:p14="http://schemas.microsoft.com/office/powerpoint/2010/main" val="4066928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Refrescando lo aprendido</a:t>
            </a:r>
            <a:endParaRPr lang="es-ES"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88522" y="2271699"/>
            <a:ext cx="4216192" cy="4185761"/>
          </a:xfrm>
          <a:prstGeom prst="rect">
            <a:avLst/>
          </a:prstGeom>
        </p:spPr>
        <p:txBody>
          <a:bodyPr wrap="square">
            <a:spAutoFit/>
          </a:bodyPr>
          <a:lstStyle/>
          <a:p>
            <a:pPr marL="514350" indent="-514350" algn="just">
              <a:buAutoNum type="arabicPeriod"/>
            </a:pPr>
            <a:r>
              <a:rPr lang="es-ES" sz="2800" b="1" dirty="0">
                <a:solidFill>
                  <a:srgbClr val="FF0000"/>
                </a:solidFill>
              </a:rPr>
              <a:t>La ubicación de un delito: ¿dónde se cometió?</a:t>
            </a:r>
          </a:p>
          <a:p>
            <a:pPr marL="514350" indent="-514350">
              <a:buAutoNum type="arabicPeriod"/>
            </a:pPr>
            <a:endParaRPr lang="es-ES" sz="2800" i="1" dirty="0"/>
          </a:p>
          <a:p>
            <a:pPr marL="342900" indent="-342900">
              <a:buFont typeface="Arial" panose="020B0604020202020204" pitchFamily="34" charset="0"/>
              <a:buChar char="•"/>
            </a:pPr>
            <a:r>
              <a:rPr lang="es-ES" sz="2200" dirty="0"/>
              <a:t>¿Qué información o pruebas tenemos sobre el lugar de la autoría?</a:t>
            </a:r>
          </a:p>
          <a:p>
            <a:pPr marL="342900" indent="-342900">
              <a:buFont typeface="Arial" panose="020B0604020202020204" pitchFamily="34" charset="0"/>
              <a:buChar char="•"/>
            </a:pPr>
            <a:endParaRPr lang="es-ES" sz="2200" dirty="0"/>
          </a:p>
          <a:p>
            <a:pPr marL="342900" indent="-342900">
              <a:buFont typeface="Arial" panose="020B0604020202020204" pitchFamily="34" charset="0"/>
              <a:buChar char="•"/>
            </a:pPr>
            <a:r>
              <a:rPr lang="es-ES" sz="2200" dirty="0"/>
              <a:t>¿A qué autoridad hay que dirigirse para pedir ayuda y cómo hacerlo?</a:t>
            </a:r>
          </a:p>
        </p:txBody>
      </p:sp>
      <p:sp>
        <p:nvSpPr>
          <p:cNvPr id="7" name="Rectangle 6">
            <a:extLst>
              <a:ext uri="{FF2B5EF4-FFF2-40B4-BE49-F238E27FC236}">
                <a16:creationId xmlns:a16="http://schemas.microsoft.com/office/drawing/2014/main" id="{DBE60575-DD4A-B441-877C-92F4E7FF41F7}"/>
              </a:ext>
            </a:extLst>
          </p:cNvPr>
          <p:cNvSpPr/>
          <p:nvPr/>
        </p:nvSpPr>
        <p:spPr>
          <a:xfrm>
            <a:off x="4839288" y="2271699"/>
            <a:ext cx="4183168" cy="4093428"/>
          </a:xfrm>
          <a:prstGeom prst="rect">
            <a:avLst/>
          </a:prstGeom>
        </p:spPr>
        <p:txBody>
          <a:bodyPr wrap="square">
            <a:spAutoFit/>
          </a:bodyPr>
          <a:lstStyle/>
          <a:p>
            <a:r>
              <a:rPr lang="es-ES" sz="2800" b="1" dirty="0">
                <a:solidFill>
                  <a:srgbClr val="FF0000"/>
                </a:solidFill>
              </a:rPr>
              <a:t>2. Jurisdicción: ¿quién va a llevar el caso?</a:t>
            </a:r>
          </a:p>
          <a:p>
            <a:endParaRPr lang="es-ES" sz="2800" i="1" dirty="0"/>
          </a:p>
          <a:p>
            <a:pPr marL="342900" indent="-342900">
              <a:buFont typeface="Arial" panose="020B0604020202020204" pitchFamily="34" charset="0"/>
              <a:buChar char="•"/>
            </a:pPr>
            <a:endParaRPr lang="es-ES" sz="2200" dirty="0"/>
          </a:p>
          <a:p>
            <a:pPr marL="342900" indent="-342900">
              <a:buFont typeface="Arial" panose="020B0604020202020204" pitchFamily="34" charset="0"/>
              <a:buChar char="•"/>
            </a:pPr>
            <a:r>
              <a:rPr lang="es-ES" sz="2200" dirty="0"/>
              <a:t>¿Quién es la autoridad competente para la investigación/juicio?</a:t>
            </a:r>
          </a:p>
          <a:p>
            <a:pPr marL="342900" indent="-342900">
              <a:buFont typeface="Arial" panose="020B0604020202020204" pitchFamily="34" charset="0"/>
              <a:buChar char="•"/>
            </a:pPr>
            <a:endParaRPr lang="es-ES" sz="2200" dirty="0"/>
          </a:p>
          <a:p>
            <a:pPr marL="342900" indent="-342900">
              <a:buFont typeface="Arial" panose="020B0604020202020204" pitchFamily="34" charset="0"/>
              <a:buChar char="•"/>
            </a:pPr>
            <a:r>
              <a:rPr lang="es-ES" sz="2200" dirty="0"/>
              <a:t>¿Va a ser necesaria la investigación transfronteriza?</a:t>
            </a:r>
          </a:p>
        </p:txBody>
      </p:sp>
      <p:sp>
        <p:nvSpPr>
          <p:cNvPr id="16" name="Title 1">
            <a:extLst>
              <a:ext uri="{FF2B5EF4-FFF2-40B4-BE49-F238E27FC236}">
                <a16:creationId xmlns:a16="http://schemas.microsoft.com/office/drawing/2014/main" id="{D6858E7F-F8F6-F645-B08A-5A0BB30DDA54}"/>
              </a:ext>
            </a:extLst>
          </p:cNvPr>
          <p:cNvSpPr txBox="1">
            <a:spLocks/>
          </p:cNvSpPr>
          <p:nvPr/>
        </p:nvSpPr>
        <p:spPr>
          <a:xfrm>
            <a:off x="457200" y="1241767"/>
            <a:ext cx="8229600" cy="773112"/>
          </a:xfrm>
          <a:prstGeom prst="rect">
            <a:avLst/>
          </a:prstGeom>
        </p:spPr>
        <p:txBody>
          <a:bodyPr/>
          <a:lst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s-ES" altLang="en-US" b="1" dirty="0"/>
              <a:t>¿Preguntas principales?</a:t>
            </a:r>
            <a:endParaRPr lang="es-ES" b="1" dirty="0">
              <a:ea typeface="ＭＳ Ｐゴシック" pitchFamily="34" charset="-128"/>
            </a:endParaRPr>
          </a:p>
        </p:txBody>
      </p:sp>
    </p:spTree>
    <p:extLst>
      <p:ext uri="{BB962C8B-B14F-4D97-AF65-F5344CB8AC3E}">
        <p14:creationId xmlns:p14="http://schemas.microsoft.com/office/powerpoint/2010/main" val="17227145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Refrescando lo aprendido</a:t>
            </a:r>
            <a:endParaRPr lang="es-ES"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Title 1">
            <a:extLst>
              <a:ext uri="{FF2B5EF4-FFF2-40B4-BE49-F238E27FC236}">
                <a16:creationId xmlns:a16="http://schemas.microsoft.com/office/drawing/2014/main" id="{D6858E7F-F8F6-F645-B08A-5A0BB30DDA54}"/>
              </a:ext>
            </a:extLst>
          </p:cNvPr>
          <p:cNvSpPr txBox="1">
            <a:spLocks/>
          </p:cNvSpPr>
          <p:nvPr/>
        </p:nvSpPr>
        <p:spPr>
          <a:xfrm>
            <a:off x="457200" y="1296103"/>
            <a:ext cx="8229600" cy="773112"/>
          </a:xfrm>
          <a:prstGeom prst="rect">
            <a:avLst/>
          </a:prstGeom>
        </p:spPr>
        <p:txBody>
          <a:bodyPr/>
          <a:lst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s-ES" altLang="en-US" sz="3200" b="1" dirty="0"/>
              <a:t>Ejemplos de respuestas internacionales</a:t>
            </a:r>
            <a:endParaRPr lang="es-ES" sz="3200" b="1" dirty="0">
              <a:ea typeface="ＭＳ Ｐゴシック" pitchFamily="34" charset="-128"/>
            </a:endParaRPr>
          </a:p>
        </p:txBody>
      </p:sp>
      <p:pic>
        <p:nvPicPr>
          <p:cNvPr id="19" name="Picture 18">
            <a:extLst>
              <a:ext uri="{FF2B5EF4-FFF2-40B4-BE49-F238E27FC236}">
                <a16:creationId xmlns:a16="http://schemas.microsoft.com/office/drawing/2014/main" id="{8DE4B5C6-8866-BF41-B8D6-B4E44EAEB9B5}"/>
              </a:ext>
            </a:extLst>
          </p:cNvPr>
          <p:cNvPicPr>
            <a:picLocks noChangeAspect="1"/>
          </p:cNvPicPr>
          <p:nvPr/>
        </p:nvPicPr>
        <p:blipFill>
          <a:blip r:embed="rId4"/>
          <a:stretch>
            <a:fillRect/>
          </a:stretch>
        </p:blipFill>
        <p:spPr>
          <a:xfrm>
            <a:off x="6280176" y="1971204"/>
            <a:ext cx="2534089" cy="2027271"/>
          </a:xfrm>
          <a:prstGeom prst="rect">
            <a:avLst/>
          </a:prstGeom>
        </p:spPr>
      </p:pic>
      <p:pic>
        <p:nvPicPr>
          <p:cNvPr id="21" name="Picture 20">
            <a:extLst>
              <a:ext uri="{FF2B5EF4-FFF2-40B4-BE49-F238E27FC236}">
                <a16:creationId xmlns:a16="http://schemas.microsoft.com/office/drawing/2014/main" id="{1A248CB5-0275-C54D-AD06-F9FD87B58A6B}"/>
              </a:ext>
            </a:extLst>
          </p:cNvPr>
          <p:cNvPicPr>
            <a:picLocks noChangeAspect="1"/>
          </p:cNvPicPr>
          <p:nvPr/>
        </p:nvPicPr>
        <p:blipFill>
          <a:blip r:embed="rId5"/>
          <a:stretch>
            <a:fillRect/>
          </a:stretch>
        </p:blipFill>
        <p:spPr>
          <a:xfrm>
            <a:off x="329735" y="2168077"/>
            <a:ext cx="2379916" cy="1580820"/>
          </a:xfrm>
          <a:prstGeom prst="rect">
            <a:avLst/>
          </a:prstGeom>
        </p:spPr>
      </p:pic>
      <p:pic>
        <p:nvPicPr>
          <p:cNvPr id="28" name="Picture 27">
            <a:extLst>
              <a:ext uri="{FF2B5EF4-FFF2-40B4-BE49-F238E27FC236}">
                <a16:creationId xmlns:a16="http://schemas.microsoft.com/office/drawing/2014/main" id="{3A6F8094-8854-3C45-8713-5EFBCA089F57}"/>
              </a:ext>
            </a:extLst>
          </p:cNvPr>
          <p:cNvPicPr>
            <a:picLocks noChangeAspect="1"/>
          </p:cNvPicPr>
          <p:nvPr/>
        </p:nvPicPr>
        <p:blipFill>
          <a:blip r:embed="rId6"/>
          <a:stretch>
            <a:fillRect/>
          </a:stretch>
        </p:blipFill>
        <p:spPr>
          <a:xfrm>
            <a:off x="3417217" y="4189370"/>
            <a:ext cx="2344740" cy="2106292"/>
          </a:xfrm>
          <a:prstGeom prst="rect">
            <a:avLst/>
          </a:prstGeom>
        </p:spPr>
      </p:pic>
      <p:pic>
        <p:nvPicPr>
          <p:cNvPr id="29" name="Picture 28">
            <a:extLst>
              <a:ext uri="{FF2B5EF4-FFF2-40B4-BE49-F238E27FC236}">
                <a16:creationId xmlns:a16="http://schemas.microsoft.com/office/drawing/2014/main" id="{E82DE7AF-59DC-6643-BD72-29349B227678}"/>
              </a:ext>
            </a:extLst>
          </p:cNvPr>
          <p:cNvPicPr>
            <a:picLocks noChangeAspect="1"/>
          </p:cNvPicPr>
          <p:nvPr/>
        </p:nvPicPr>
        <p:blipFill>
          <a:blip r:embed="rId7"/>
          <a:stretch>
            <a:fillRect/>
          </a:stretch>
        </p:blipFill>
        <p:spPr>
          <a:xfrm>
            <a:off x="3382041" y="2168077"/>
            <a:ext cx="2379916" cy="1580820"/>
          </a:xfrm>
          <a:prstGeom prst="rect">
            <a:avLst/>
          </a:prstGeom>
        </p:spPr>
      </p:pic>
      <p:pic>
        <p:nvPicPr>
          <p:cNvPr id="30" name="Picture 29">
            <a:extLst>
              <a:ext uri="{FF2B5EF4-FFF2-40B4-BE49-F238E27FC236}">
                <a16:creationId xmlns:a16="http://schemas.microsoft.com/office/drawing/2014/main" id="{43672656-6FE7-8B45-92E7-B0C651520F0D}"/>
              </a:ext>
            </a:extLst>
          </p:cNvPr>
          <p:cNvPicPr>
            <a:picLocks noChangeAspect="1"/>
          </p:cNvPicPr>
          <p:nvPr/>
        </p:nvPicPr>
        <p:blipFill>
          <a:blip r:embed="rId8"/>
          <a:stretch>
            <a:fillRect/>
          </a:stretch>
        </p:blipFill>
        <p:spPr>
          <a:xfrm>
            <a:off x="457200" y="4082163"/>
            <a:ext cx="2258645" cy="2065598"/>
          </a:xfrm>
          <a:prstGeom prst="rect">
            <a:avLst/>
          </a:prstGeom>
        </p:spPr>
      </p:pic>
      <p:pic>
        <p:nvPicPr>
          <p:cNvPr id="2" name="Picture 1">
            <a:extLst>
              <a:ext uri="{FF2B5EF4-FFF2-40B4-BE49-F238E27FC236}">
                <a16:creationId xmlns:a16="http://schemas.microsoft.com/office/drawing/2014/main" id="{11B0E566-65FB-4591-8237-FDA3852B6B7D}"/>
              </a:ext>
            </a:extLst>
          </p:cNvPr>
          <p:cNvPicPr>
            <a:picLocks noChangeAspect="1"/>
          </p:cNvPicPr>
          <p:nvPr/>
        </p:nvPicPr>
        <p:blipFill>
          <a:blip r:embed="rId9"/>
          <a:stretch>
            <a:fillRect/>
          </a:stretch>
        </p:blipFill>
        <p:spPr>
          <a:xfrm>
            <a:off x="6179565" y="4452106"/>
            <a:ext cx="2634700" cy="1580820"/>
          </a:xfrm>
          <a:prstGeom prst="rect">
            <a:avLst/>
          </a:prstGeom>
        </p:spPr>
      </p:pic>
    </p:spTree>
    <p:extLst>
      <p:ext uri="{BB962C8B-B14F-4D97-AF65-F5344CB8AC3E}">
        <p14:creationId xmlns:p14="http://schemas.microsoft.com/office/powerpoint/2010/main" val="15691680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INTERPOL</a:t>
            </a:r>
            <a:endParaRPr lang="es-ES"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243664" y="1001915"/>
            <a:ext cx="4067216" cy="5755422"/>
          </a:xfrm>
          <a:prstGeom prst="rect">
            <a:avLst/>
          </a:prstGeom>
        </p:spPr>
        <p:txBody>
          <a:bodyPr wrap="square">
            <a:spAutoFit/>
          </a:bodyPr>
          <a:lstStyle/>
          <a:p>
            <a:pPr marL="342900" indent="-342900">
              <a:buFont typeface="Wingdings" pitchFamily="2" charset="2"/>
              <a:buChar char="Ø"/>
            </a:pPr>
            <a:r>
              <a:rPr lang="es-ES" sz="2200" b="1" dirty="0"/>
              <a:t>194 miembros </a:t>
            </a:r>
            <a:r>
              <a:rPr lang="es-ES" sz="2200" dirty="0"/>
              <a:t>(en 2020)</a:t>
            </a:r>
          </a:p>
          <a:p>
            <a:r>
              <a:rPr lang="es-ES" sz="2200" dirty="0"/>
              <a:t>Fuerzas del orden </a:t>
            </a:r>
          </a:p>
          <a:p>
            <a:r>
              <a:rPr lang="es-ES" sz="2200" dirty="0"/>
              <a:t>de todo el mundo – todos los continentes;</a:t>
            </a:r>
          </a:p>
          <a:p>
            <a:endParaRPr lang="es-ES" sz="2200" dirty="0"/>
          </a:p>
          <a:p>
            <a:pPr marL="342900" indent="-342900" algn="just" eaLnBrk="1" fontAlgn="auto" hangingPunct="1">
              <a:spcAft>
                <a:spcPts val="0"/>
              </a:spcAft>
              <a:buFont typeface="Wingdings" pitchFamily="2" charset="2"/>
              <a:buChar char="ü"/>
              <a:defRPr/>
            </a:pPr>
            <a:r>
              <a:rPr lang="es-ES" b="1"/>
              <a:t>Uno de los tres programas sobre delincuencia de INTERPOL</a:t>
            </a:r>
            <a:r>
              <a:rPr lang="es-ES"/>
              <a:t> </a:t>
            </a:r>
            <a:r>
              <a:rPr lang="es-ES" b="1"/>
              <a:t>se centra en</a:t>
            </a:r>
            <a:r>
              <a:rPr lang="es-ES"/>
              <a:t> la ciberdelincuencia, haciendo hincapié en la red oscura y las criptomonedas, en particular las pruebas digitales, los dominios maliciosos, el ransomware, malware para la obtención de datos, las redes zombi y el robo de monedas digitales, entre otros.</a:t>
            </a:r>
            <a:endParaRPr lang="es-ES" sz="2200" dirty="0"/>
          </a:p>
          <a:p>
            <a:pPr marL="0" indent="0" eaLnBrk="1" hangingPunct="1">
              <a:lnSpc>
                <a:spcPct val="80000"/>
              </a:lnSpc>
              <a:buNone/>
            </a:pPr>
            <a:endParaRPr lang="es-ES" sz="2000" dirty="0"/>
          </a:p>
        </p:txBody>
      </p:sp>
      <p:sp>
        <p:nvSpPr>
          <p:cNvPr id="6" name="Rectangle 5">
            <a:extLst>
              <a:ext uri="{FF2B5EF4-FFF2-40B4-BE49-F238E27FC236}">
                <a16:creationId xmlns:a16="http://schemas.microsoft.com/office/drawing/2014/main" id="{524B6456-681F-2F44-A01A-AD3514E81BD2}"/>
              </a:ext>
            </a:extLst>
          </p:cNvPr>
          <p:cNvSpPr/>
          <p:nvPr/>
        </p:nvSpPr>
        <p:spPr>
          <a:xfrm>
            <a:off x="4732127" y="1166842"/>
            <a:ext cx="4572000" cy="3139321"/>
          </a:xfrm>
          <a:prstGeom prst="rect">
            <a:avLst/>
          </a:prstGeom>
        </p:spPr>
        <p:txBody>
          <a:bodyPr>
            <a:spAutoFit/>
          </a:bodyPr>
          <a:lstStyle/>
          <a:p>
            <a:pPr marL="342900" indent="-342900">
              <a:buFont typeface="Wingdings" pitchFamily="2" charset="2"/>
              <a:buChar char="ü"/>
            </a:pPr>
            <a:r>
              <a:rPr lang="en-US"/>
              <a:t>	</a:t>
            </a:r>
            <a:r>
              <a:rPr lang="es-ES" sz="2200" b="1" dirty="0"/>
              <a:t>Objetivo</a:t>
            </a:r>
            <a:r>
              <a:rPr lang="es-ES" sz="2200" dirty="0"/>
              <a:t>:</a:t>
            </a:r>
          </a:p>
          <a:p>
            <a:pPr marL="800100" lvl="1" indent="-342900">
              <a:buFont typeface="Arial" panose="020B0604020202020204" pitchFamily="34" charset="0"/>
              <a:buChar char="•"/>
            </a:pPr>
            <a:r>
              <a:rPr lang="es-ES" sz="2200" dirty="0"/>
              <a:t>mejorar y facilitar la cooperación policial internacional</a:t>
            </a:r>
          </a:p>
          <a:p>
            <a:pPr marL="800100" lvl="1" indent="-342900">
              <a:buFont typeface="Arial" panose="020B0604020202020204" pitchFamily="34" charset="0"/>
              <a:buChar char="•"/>
            </a:pPr>
            <a:r>
              <a:rPr lang="es-ES" sz="2200" dirty="0"/>
              <a:t>organizar un sistema mundial de comunicación policial </a:t>
            </a:r>
          </a:p>
          <a:p>
            <a:pPr marL="800100" lvl="1" indent="-342900">
              <a:buFont typeface="Arial" panose="020B0604020202020204" pitchFamily="34" charset="0"/>
              <a:buChar char="•"/>
            </a:pPr>
            <a:r>
              <a:rPr lang="es-ES" sz="2200" dirty="0"/>
              <a:t>desarrollar bases de datos específicas y análisis de información policial</a:t>
            </a:r>
          </a:p>
        </p:txBody>
      </p:sp>
      <p:pic>
        <p:nvPicPr>
          <p:cNvPr id="12" name="Picture 11">
            <a:extLst>
              <a:ext uri="{FF2B5EF4-FFF2-40B4-BE49-F238E27FC236}">
                <a16:creationId xmlns:a16="http://schemas.microsoft.com/office/drawing/2014/main" id="{4E8AD6AD-745A-7748-847F-9D5A1B6BE391}"/>
              </a:ext>
            </a:extLst>
          </p:cNvPr>
          <p:cNvPicPr>
            <a:picLocks noChangeAspect="1"/>
          </p:cNvPicPr>
          <p:nvPr/>
        </p:nvPicPr>
        <p:blipFill>
          <a:blip r:embed="rId4"/>
          <a:stretch>
            <a:fillRect/>
          </a:stretch>
        </p:blipFill>
        <p:spPr>
          <a:xfrm>
            <a:off x="5474650" y="4819135"/>
            <a:ext cx="3324692" cy="1456693"/>
          </a:xfrm>
          <a:prstGeom prst="rect">
            <a:avLst/>
          </a:prstGeom>
        </p:spPr>
      </p:pic>
    </p:spTree>
    <p:extLst>
      <p:ext uri="{BB962C8B-B14F-4D97-AF65-F5344CB8AC3E}">
        <p14:creationId xmlns:p14="http://schemas.microsoft.com/office/powerpoint/2010/main" val="20501244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a:t>
            </a:fld>
            <a:endParaRPr lang="es-ES"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s-ES" sz="2000" b="1" dirty="0">
                <a:solidFill>
                  <a:schemeClr val="bg1"/>
                </a:solidFill>
                <a:latin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a:t>
            </a:fld>
            <a:endParaRPr lang="es-ES"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s-ES" sz="3200" b="1" dirty="0"/>
              <a:t>EUROPOL</a:t>
            </a:r>
            <a:endParaRPr lang="es-ES"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s-ES"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0" y="904604"/>
            <a:ext cx="4660522" cy="5509200"/>
          </a:xfrm>
          <a:prstGeom prst="rect">
            <a:avLst/>
          </a:prstGeom>
        </p:spPr>
        <p:txBody>
          <a:bodyPr wrap="square">
            <a:spAutoFit/>
          </a:bodyPr>
          <a:lstStyle/>
          <a:p>
            <a:pPr marL="342900" indent="-342900">
              <a:buFont typeface="Wingdings" pitchFamily="2" charset="2"/>
              <a:buChar char="Ø"/>
            </a:pPr>
            <a:r>
              <a:rPr lang="es-ES" sz="2200" b="1" dirty="0"/>
              <a:t>El papel de EUROPOL </a:t>
            </a:r>
          </a:p>
          <a:p>
            <a:endParaRPr lang="es-ES" sz="2200" dirty="0"/>
          </a:p>
          <a:p>
            <a:pPr marL="342900" indent="-342900" algn="just">
              <a:buFont typeface="Wingdings" pitchFamily="2" charset="2"/>
              <a:buChar char="ü"/>
            </a:pPr>
            <a:r>
              <a:rPr lang="es-ES" sz="2200" dirty="0"/>
              <a:t>mejorar la eficacia de la cooperación entre las autoridades policiales de cada Estado miembro de la Unión Europea</a:t>
            </a:r>
          </a:p>
          <a:p>
            <a:pPr algn="just"/>
            <a:endParaRPr lang="es-ES" sz="2200" dirty="0"/>
          </a:p>
          <a:p>
            <a:pPr marL="342900" indent="-342900" algn="just">
              <a:buFont typeface="Wingdings" pitchFamily="2" charset="2"/>
              <a:buChar char="ü"/>
            </a:pPr>
            <a:r>
              <a:rPr lang="es-ES" sz="2200" dirty="0"/>
              <a:t>operativa desde 1999, facilita el análisis de la información penal y el intercambio de datos entre los Estados miembros </a:t>
            </a:r>
          </a:p>
          <a:p>
            <a:pPr marL="342900" indent="-342900" algn="just">
              <a:buFont typeface="Wingdings" pitchFamily="2" charset="2"/>
              <a:buChar char="ü"/>
            </a:pPr>
            <a:endParaRPr lang="es-ES" sz="2200" dirty="0"/>
          </a:p>
          <a:p>
            <a:pPr marL="342900" indent="-342900" algn="just">
              <a:buFont typeface="Wingdings" pitchFamily="2" charset="2"/>
              <a:buChar char="ü"/>
            </a:pPr>
            <a:r>
              <a:rPr lang="es-ES" sz="2200" b="1" dirty="0"/>
              <a:t>Centro Europeo de Ciberdelincuencia, EC3 (inaugurado en enero de 2013)</a:t>
            </a:r>
            <a:r>
              <a:rPr lang="es-ES" dirty="0"/>
              <a:t> </a:t>
            </a:r>
          </a:p>
        </p:txBody>
      </p:sp>
      <p:pic>
        <p:nvPicPr>
          <p:cNvPr id="11" name="Picture 10">
            <a:extLst>
              <a:ext uri="{FF2B5EF4-FFF2-40B4-BE49-F238E27FC236}">
                <a16:creationId xmlns:a16="http://schemas.microsoft.com/office/drawing/2014/main" id="{A2E64B05-FADA-2E48-A3B3-E6B540767013}"/>
              </a:ext>
            </a:extLst>
          </p:cNvPr>
          <p:cNvPicPr>
            <a:picLocks noChangeAspect="1"/>
          </p:cNvPicPr>
          <p:nvPr/>
        </p:nvPicPr>
        <p:blipFill>
          <a:blip r:embed="rId4"/>
          <a:stretch>
            <a:fillRect/>
          </a:stretch>
        </p:blipFill>
        <p:spPr>
          <a:xfrm>
            <a:off x="5709880" y="1919641"/>
            <a:ext cx="3067568" cy="2306621"/>
          </a:xfrm>
          <a:prstGeom prst="rect">
            <a:avLst/>
          </a:prstGeom>
        </p:spPr>
      </p:pic>
      <p:pic>
        <p:nvPicPr>
          <p:cNvPr id="12" name="Picture 11">
            <a:extLst>
              <a:ext uri="{FF2B5EF4-FFF2-40B4-BE49-F238E27FC236}">
                <a16:creationId xmlns:a16="http://schemas.microsoft.com/office/drawing/2014/main" id="{FFD4209B-374F-2740-8BC3-DE8626D9F63D}"/>
              </a:ext>
            </a:extLst>
          </p:cNvPr>
          <p:cNvPicPr>
            <a:picLocks noChangeAspect="1"/>
          </p:cNvPicPr>
          <p:nvPr/>
        </p:nvPicPr>
        <p:blipFill>
          <a:blip r:embed="rId5"/>
          <a:stretch>
            <a:fillRect/>
          </a:stretch>
        </p:blipFill>
        <p:spPr>
          <a:xfrm>
            <a:off x="5709880" y="5151831"/>
            <a:ext cx="3067568" cy="743243"/>
          </a:xfrm>
          <a:prstGeom prst="rect">
            <a:avLst/>
          </a:prstGeom>
        </p:spPr>
      </p:pic>
    </p:spTree>
    <p:extLst>
      <p:ext uri="{BB962C8B-B14F-4D97-AF65-F5344CB8AC3E}">
        <p14:creationId xmlns:p14="http://schemas.microsoft.com/office/powerpoint/2010/main" val="26197496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12914</TotalTime>
  <Words>7999</Words>
  <Application>Microsoft Office PowerPoint</Application>
  <PresentationFormat>Presentación en pantalla (4:3)</PresentationFormat>
  <Paragraphs>693</Paragraphs>
  <Slides>44</Slides>
  <Notes>35</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44</vt:i4>
      </vt:variant>
    </vt:vector>
  </HeadingPairs>
  <TitlesOfParts>
    <vt:vector size="52" baseType="lpstr">
      <vt:lpstr>Arial</vt:lpstr>
      <vt:lpstr>Arial Narrow</vt:lpstr>
      <vt:lpstr>Arial,Bold</vt:lpstr>
      <vt:lpstr>Calibri</vt:lpstr>
      <vt:lpstr>Segoe UI</vt:lpstr>
      <vt:lpstr>Times New Roman</vt:lpstr>
      <vt:lpstr>Wingdings</vt:lpstr>
      <vt:lpstr>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Technology Risk Limited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Cybercrime Training for Judges and Prosecutors</dc:title>
  <dc:creator>Nigel Jones</dc:creator>
  <cp:lastModifiedBy>Javier Torres</cp:lastModifiedBy>
  <cp:revision>302</cp:revision>
  <dcterms:created xsi:type="dcterms:W3CDTF">2012-01-25T15:22:10Z</dcterms:created>
  <dcterms:modified xsi:type="dcterms:W3CDTF">2021-05-29T08:12:17Z</dcterms:modified>
</cp:coreProperties>
</file>