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355" r:id="rId2"/>
    <p:sldId id="567" r:id="rId3"/>
    <p:sldId id="568" r:id="rId4"/>
    <p:sldId id="569" r:id="rId5"/>
    <p:sldId id="1013" r:id="rId6"/>
    <p:sldId id="1014" r:id="rId7"/>
    <p:sldId id="1015" r:id="rId8"/>
    <p:sldId id="1016" r:id="rId9"/>
    <p:sldId id="1018" r:id="rId10"/>
    <p:sldId id="1019" r:id="rId11"/>
    <p:sldId id="1011" r:id="rId12"/>
    <p:sldId id="1038" r:id="rId13"/>
    <p:sldId id="1022" r:id="rId14"/>
    <p:sldId id="1024" r:id="rId15"/>
    <p:sldId id="1025" r:id="rId16"/>
    <p:sldId id="1026" r:id="rId17"/>
    <p:sldId id="1027" r:id="rId18"/>
    <p:sldId id="1036" r:id="rId19"/>
    <p:sldId id="616" r:id="rId20"/>
    <p:sldId id="1000" r:id="rId21"/>
    <p:sldId id="619" r:id="rId2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09" autoAdjust="0"/>
    <p:restoredTop sz="58052" autoAdjust="0"/>
  </p:normalViewPr>
  <p:slideViewPr>
    <p:cSldViewPr snapToGrid="0" snapToObjects="1">
      <p:cViewPr varScale="1">
        <p:scale>
          <a:sx n="50" d="100"/>
          <a:sy n="50" d="100"/>
        </p:scale>
        <p:origin x="2050" y="34"/>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5/29/2021</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‹Nº›</a:t>
            </a:fld>
            <a:endParaRPr lang="es-E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coe.int/en/web/cybercrime-staging/glacy"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dirty="0"/>
              <a:t>Esta sesión se dividirá en 4 partes.</a:t>
            </a:r>
          </a:p>
          <a:p>
            <a:r>
              <a:rPr lang="es-ES" sz="1200" dirty="0"/>
              <a:t>La primera parte de la sesión ofrecerá una visión general de la C-PROC y de la labor que está llevando a cabo. </a:t>
            </a:r>
          </a:p>
          <a:p>
            <a:r>
              <a:rPr lang="es-ES" sz="1200" dirty="0"/>
              <a:t>Durante la segunda parte de la sesión se examinará la estructura del Curso Judicial Especializado sobre Cooperación Internacional.</a:t>
            </a:r>
          </a:p>
          <a:p>
            <a:r>
              <a:rPr lang="es-ES" sz="1200" dirty="0"/>
              <a:t>En la tercera parte de la sesión, los participantes tendrán la oportunidad de presentarse.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s-ES" sz="1200" dirty="0"/>
              <a:t>Durante la cuarta parte se resumirán los objetivos de la sesión.</a:t>
            </a:r>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s-ES"/>
          </a:p>
        </p:txBody>
      </p:sp>
    </p:spTree>
    <p:extLst>
      <p:ext uri="{BB962C8B-B14F-4D97-AF65-F5344CB8AC3E}">
        <p14:creationId xmlns:p14="http://schemas.microsoft.com/office/powerpoint/2010/main" val="14179926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sz="1200" kern="1200" dirty="0">
                <a:solidFill>
                  <a:schemeClr val="tx1"/>
                </a:solidFill>
                <a:latin typeface="+mn-lt"/>
              </a:rPr>
              <a:t>En esta diapositiva se ofrece información sobre la Oficina del Programa de Lucha contra la Ciberdelincuencia (C-PROC). Este es el principal organismo responsable de promover el enfoque del Consejo de Europa para apoyar la creación de capacidades en términos de justicia penal sobre ciberdelincuencia y pruebas electrónicas. </a:t>
            </a:r>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11</a:t>
            </a:fld>
            <a:endParaRPr lang="es-ES"/>
          </a:p>
        </p:txBody>
      </p:sp>
    </p:spTree>
    <p:extLst>
      <p:ext uri="{BB962C8B-B14F-4D97-AF65-F5344CB8AC3E}">
        <p14:creationId xmlns:p14="http://schemas.microsoft.com/office/powerpoint/2010/main" val="23185027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r>
              <a:rPr lang="es-ES" sz="1200" kern="1200" dirty="0">
                <a:solidFill>
                  <a:schemeClr val="tx1"/>
                </a:solidFill>
                <a:latin typeface="+mn-lt"/>
              </a:rPr>
              <a:t>En esta diapositiva se enumeran diferentes proyectos en curso que lleva a cabo la Oficina del Programa de Lucha contra la Ciberdelincuencia (C-PROC). El formador puede explicar que, desde que la C-PROC entró en funcionamiento en abril de 2014, ha iniciado una serie de proyectos, muchos de los cuales han concluido. El formador puede explicar los proyectos en curso. El formador puede compartir los detalles de los programas que aparecen en la diapositiva:</a:t>
            </a:r>
          </a:p>
          <a:p>
            <a:endParaRPr lang="es-ES" sz="1200" kern="1200" dirty="0">
              <a:solidFill>
                <a:schemeClr val="tx1"/>
              </a:solidFill>
              <a:latin typeface="+mn-lt"/>
              <a:ea typeface="MS PGothic" pitchFamily="34" charset="-128"/>
              <a:cs typeface="ＭＳ Ｐゴシック" charset="0"/>
            </a:endParaRPr>
          </a:p>
          <a:p>
            <a:r>
              <a:rPr lang="es-ES" b="1" dirty="0">
                <a:effectLst/>
                <a:latin typeface="Open Sans"/>
              </a:rPr>
              <a:t>GLACY+ </a:t>
            </a:r>
            <a:r>
              <a:rPr lang="es-ES" dirty="0">
                <a:effectLst/>
                <a:latin typeface="Open Sans"/>
              </a:rPr>
              <a:t>es un proyecto conjunto de la Unión Europea (Instrumento de Contribución a la Paz y la Estabilidad) y el Consejo de Europa.</a:t>
            </a:r>
          </a:p>
          <a:p>
            <a:r>
              <a:rPr lang="es-ES" dirty="0">
                <a:effectLst/>
                <a:latin typeface="Open Sans"/>
              </a:rPr>
              <a:t>El objetivo de GLACY+ es ampliar la experiencia del </a:t>
            </a:r>
            <a:r>
              <a:rPr lang="es-ES" u="none" strike="noStrike" dirty="0">
                <a:solidFill>
                  <a:srgbClr val="007BC8"/>
                </a:solidFill>
                <a:effectLst/>
                <a:latin typeface="Open Sans"/>
                <a:hlinkClick r:id="rId3"/>
              </a:rPr>
              <a:t>proyecto GLACY</a:t>
            </a:r>
            <a:r>
              <a:rPr lang="es-ES" dirty="0">
                <a:effectLst/>
                <a:latin typeface="Open Sans"/>
              </a:rPr>
              <a:t> (2013 - 2016) y apoya a quince países prioritarios y centrales de África, Asia-Pacífico y la región de América Latina y el Caribe: Benin, Burkina Faso, Cabo Verde, Chile, Costa Rica, República Dominicana, Ghana, Mauricio, Marruecos, Nigeria, Paraguay, Filipinas, Senegal, Sri Lanka y Tonga. Estos países pueden servir de centros para compartir su experiencia dentro de sus respectivas regiones.</a:t>
            </a:r>
          </a:p>
          <a:p>
            <a:r>
              <a:rPr lang="es-ES" b="0" dirty="0">
                <a:effectLst/>
                <a:latin typeface="Open Sans"/>
              </a:rPr>
              <a:t>Objetivos:</a:t>
            </a:r>
          </a:p>
          <a:p>
            <a:r>
              <a:rPr lang="es-ES" dirty="0">
                <a:effectLst/>
                <a:latin typeface="Open Sans"/>
              </a:rPr>
              <a:t>Fortalecer las capacidades de los Estados de todo el mundo para aplicar la legislación en materia de ciberdelincuencia y pruebas electrónicas y mejorar sus capacidades para una cooperación internacional eficaz en este ámbito.</a:t>
            </a:r>
          </a:p>
          <a:p>
            <a:pPr>
              <a:buFont typeface="+mj-lt"/>
              <a:buAutoNum type="arabicPeriod"/>
            </a:pPr>
            <a:r>
              <a:rPr lang="es-ES" dirty="0">
                <a:effectLst/>
              </a:rPr>
              <a:t>Promover una legislación, políticas y estrategias coherentes en materia de ciberdelincuencia;</a:t>
            </a:r>
          </a:p>
          <a:p>
            <a:pPr>
              <a:buFont typeface="+mj-lt"/>
              <a:buAutoNum type="arabicPeriod"/>
            </a:pPr>
            <a:r>
              <a:rPr lang="es-ES" dirty="0">
                <a:effectLst/>
              </a:rPr>
              <a:t>Fortalecer la capacidad de las autoridades policiales para investigar la ciberdelincuencia y entablar una cooperación eficaz entre policías, así como con las unidades de ciberdelincuencia de Europa y otras regiones;</a:t>
            </a:r>
          </a:p>
          <a:p>
            <a:pPr>
              <a:buFont typeface="+mj-lt"/>
              <a:buAutoNum type="arabicPeriod"/>
            </a:pPr>
            <a:r>
              <a:rPr lang="es-ES" dirty="0">
                <a:effectLst/>
              </a:rPr>
              <a:t>Permitir a las autoridades de justicia penal aplicar la legislación y perseguir y juzgar los casos de ciberdelincuencia y las pruebas electrónicas y participar en la cooperación internacional.</a:t>
            </a:r>
          </a:p>
          <a:p>
            <a:br>
              <a:rPr dirty="0"/>
            </a:br>
            <a:r>
              <a:rPr lang="es-ES" sz="1200" b="1" kern="1200" dirty="0">
                <a:solidFill>
                  <a:schemeClr val="tx1"/>
                </a:solidFill>
                <a:latin typeface="+mn-lt"/>
              </a:rPr>
              <a:t>CyberEast</a:t>
            </a:r>
            <a:r>
              <a:rPr lang="es-ES" dirty="0"/>
              <a:t> </a:t>
            </a:r>
            <a:r>
              <a:rPr lang="es-ES" sz="1200" kern="1200" dirty="0">
                <a:solidFill>
                  <a:schemeClr val="tx1"/>
                </a:solidFill>
                <a:latin typeface="+mn-lt"/>
              </a:rPr>
              <a:t>es un proyecto conjunto de la Unión Europea y el Consejo de Europa, ejecutado en la región de la Asociación Oriental por el Consejo de Europa en el marco del Instrumento Europeo de Vecindad Oriental (ENI). </a:t>
            </a:r>
          </a:p>
          <a:p>
            <a:r>
              <a:rPr lang="es-ES" sz="1200" kern="1200" dirty="0">
                <a:solidFill>
                  <a:schemeClr val="tx1"/>
                </a:solidFill>
                <a:latin typeface="+mn-lt"/>
              </a:rPr>
              <a:t>Países participantes: Armenia, Azerbaiyán, Bielorrusia, Georgia, Moldavia y Ucrania. </a:t>
            </a:r>
          </a:p>
          <a:p>
            <a:r>
              <a:rPr lang="es-ES" sz="1200" kern="1200" dirty="0">
                <a:solidFill>
                  <a:schemeClr val="tx1"/>
                </a:solidFill>
                <a:latin typeface="+mn-lt"/>
              </a:rPr>
              <a:t>El proyecto tiene como objetivo la adopción de marcos legislativos y políticos conformes con el Convenio de Budapest sobre la Ciberdelincuencia y los instrumentos conexos, el fortalecimiento de las capacidades de las autoridades judiciales y policiales y la cooperación interinstitucional, así como el aumento de la cooperación internacional eficaz y la confianza en materia de justicia penal, ciberdelincuencia y pruebas electrónicas, en particular entre los proveedores de servicios y las autoridades policiales.</a:t>
            </a:r>
          </a:p>
          <a:p>
            <a:endParaRPr lang="es-ES" sz="1200" kern="1200" dirty="0">
              <a:solidFill>
                <a:schemeClr val="tx1"/>
              </a:solidFill>
              <a:latin typeface="+mn-lt"/>
              <a:ea typeface="MS PGothic" pitchFamily="34" charset="-128"/>
              <a:cs typeface="ＭＳ Ｐゴシック" charset="0"/>
            </a:endParaRPr>
          </a:p>
          <a:p>
            <a:r>
              <a:rPr lang="es-ES" sz="1200" b="1" kern="1200" dirty="0">
                <a:solidFill>
                  <a:schemeClr val="tx1"/>
                </a:solidFill>
                <a:latin typeface="+mn-lt"/>
              </a:rPr>
              <a:t>iPROCEEDS – 2: </a:t>
            </a:r>
            <a:r>
              <a:rPr lang="es-ES" sz="1200" kern="1200" dirty="0">
                <a:solidFill>
                  <a:schemeClr val="tx1"/>
                </a:solidFill>
                <a:latin typeface="+mn-lt"/>
              </a:rPr>
              <a:t>cooperación en materia de ciberdelincuencia en el marco del Instrumento de Ayuda de Preadhesión (IPA) - es un proyecto conjunto de la Unión Europea y el Consejo de Europa. Países participantes/áreas: Albania, Bosnia y Herzegovina, Montenegro, Macedonia del Norte, Serbia, Turquía y Kosovo* Objetivo: seguir fortaleciendo la capacidad de las autoridades de los países y áreas del proyecto para buscar, incautar y decomisar el producto de la ciberdelincuencia y prevenir el blanqueo de dinero en Internet, así como para asegurar la obtención de pruebas electrónicas. *Esta designación se entiende sin perjuicio de las posiciones sobre su estatuto y está en consonancia con la RCSNU 1244 y con el dictamen de la CIJ sobre la declaración de independencia de Kosovo. </a:t>
            </a:r>
          </a:p>
          <a:p>
            <a:endParaRPr lang="es-ES" sz="1200" kern="1200" dirty="0">
              <a:solidFill>
                <a:schemeClr val="tx1"/>
              </a:solidFill>
              <a:latin typeface="+mn-lt"/>
              <a:ea typeface="MS PGothic" pitchFamily="34" charset="-128"/>
              <a:cs typeface="ＭＳ Ｐゴシック" charset="0"/>
            </a:endParaRPr>
          </a:p>
          <a:p>
            <a:r>
              <a:rPr lang="es-ES" sz="1200" b="1" kern="1200" dirty="0">
                <a:solidFill>
                  <a:schemeClr val="tx1"/>
                </a:solidFill>
                <a:latin typeface="+mn-lt"/>
              </a:rPr>
              <a:t>CyberSouth</a:t>
            </a:r>
            <a:r>
              <a:rPr lang="es-ES" dirty="0"/>
              <a:t> </a:t>
            </a:r>
            <a:r>
              <a:rPr lang="es-ES" sz="1200" kern="1200" dirty="0">
                <a:solidFill>
                  <a:schemeClr val="tx1"/>
                </a:solidFill>
                <a:latin typeface="+mn-lt"/>
              </a:rPr>
              <a:t>es un proyecto conjunto de la Unión Europea (Instrumento de Vecindad Europea) y el Consejo de Europa. El objetivo de CyberSouth es fortalecer la legislación y las capacidades institucionales en materia de ciberdelincuencia y pruebas electrónicas en la región de la Vecindad Meridional, en consonancia con los requisitos de los derechos humanos y el Estado de Derecho. </a:t>
            </a:r>
          </a:p>
          <a:p>
            <a:r>
              <a:rPr lang="es-ES" sz="1200" kern="1200" dirty="0">
                <a:solidFill>
                  <a:schemeClr val="tx1"/>
                </a:solidFill>
                <a:latin typeface="+mn-lt"/>
              </a:rPr>
              <a:t>Área del proyecto: región Vecindad Meridional </a:t>
            </a:r>
          </a:p>
          <a:p>
            <a:r>
              <a:rPr lang="es-ES" sz="1200" kern="1200" dirty="0">
                <a:solidFill>
                  <a:schemeClr val="tx1"/>
                </a:solidFill>
                <a:latin typeface="+mn-lt"/>
              </a:rPr>
              <a:t>Áreas prioritarias iniciales: Argelia, Jordania, Líbano, Marruecos y Túnez </a:t>
            </a:r>
          </a:p>
          <a:p>
            <a:r>
              <a:rPr lang="es-ES" sz="1200" kern="1200" dirty="0">
                <a:solidFill>
                  <a:schemeClr val="tx1"/>
                </a:solidFill>
                <a:latin typeface="+mn-lt"/>
              </a:rPr>
              <a:t>Objetivos: </a:t>
            </a:r>
          </a:p>
          <a:p>
            <a:pPr marL="228600" indent="-228600">
              <a:buAutoNum type="arabicPeriod"/>
            </a:pPr>
            <a:r>
              <a:rPr lang="es-ES" sz="1200" kern="1200" dirty="0">
                <a:solidFill>
                  <a:schemeClr val="tx1"/>
                </a:solidFill>
                <a:latin typeface="+mn-lt"/>
              </a:rPr>
              <a:t>Legislación </a:t>
            </a:r>
          </a:p>
          <a:p>
            <a:pPr marL="228600" indent="-228600">
              <a:buAutoNum type="arabicPeriod"/>
            </a:pPr>
            <a:r>
              <a:rPr lang="es-ES" sz="1200" kern="1200" dirty="0">
                <a:solidFill>
                  <a:schemeClr val="tx1"/>
                </a:solidFill>
                <a:latin typeface="+mn-lt"/>
              </a:rPr>
              <a:t>Servicios especializados y cooperación interinstitucional y público-privada </a:t>
            </a:r>
          </a:p>
          <a:p>
            <a:pPr marL="228600" indent="-228600">
              <a:buAutoNum type="arabicPeriod"/>
            </a:pPr>
            <a:r>
              <a:rPr lang="es-ES" sz="1200" kern="1200" dirty="0">
                <a:solidFill>
                  <a:schemeClr val="tx1"/>
                </a:solidFill>
                <a:latin typeface="+mn-lt"/>
              </a:rPr>
              <a:t>Formación judicial </a:t>
            </a:r>
          </a:p>
          <a:p>
            <a:pPr marL="228600" indent="-228600">
              <a:buAutoNum type="arabicPeriod"/>
            </a:pPr>
            <a:r>
              <a:rPr lang="es-ES" sz="1200" kern="1200" dirty="0">
                <a:solidFill>
                  <a:schemeClr val="tx1"/>
                </a:solidFill>
                <a:latin typeface="+mn-lt"/>
              </a:rPr>
              <a:t>Cooperación Internacional </a:t>
            </a:r>
          </a:p>
          <a:p>
            <a:pPr marL="228600" indent="-228600">
              <a:buAutoNum type="arabicPeriod"/>
            </a:pPr>
            <a:r>
              <a:rPr lang="es-ES" sz="1200" kern="1200" dirty="0">
                <a:solidFill>
                  <a:schemeClr val="tx1"/>
                </a:solidFill>
                <a:latin typeface="+mn-lt"/>
              </a:rPr>
              <a:t>Prioridades estratégicas en materia de ciberdelincuencia y pruebas electrónicas</a:t>
            </a:r>
          </a:p>
          <a:p>
            <a:pPr marL="228600" indent="-228600">
              <a:buAutoNum type="arabicPeriod"/>
            </a:pPr>
            <a:endParaRPr lang="es-ES" sz="1200" kern="1200" dirty="0">
              <a:solidFill>
                <a:schemeClr val="tx1"/>
              </a:solidFill>
              <a:latin typeface="+mn-lt"/>
              <a:ea typeface="MS PGothic" pitchFamily="34" charset="-128"/>
              <a:cs typeface="ＭＳ Ｐゴシック" charset="0"/>
            </a:endParaRPr>
          </a:p>
          <a:p>
            <a:pPr marL="0" indent="0">
              <a:buNone/>
            </a:pPr>
            <a:r>
              <a:rPr lang="es-ES" sz="1200" b="1" kern="1200" dirty="0">
                <a:solidFill>
                  <a:schemeClr val="tx1"/>
                </a:solidFill>
                <a:latin typeface="+mn-lt"/>
              </a:rPr>
              <a:t>End Online Child Sexual Exploitation and Abuse@Europe (EndOCSEA@Europe) </a:t>
            </a:r>
            <a:r>
              <a:rPr lang="es-ES" sz="1200" b="0" kern="1200" dirty="0">
                <a:solidFill>
                  <a:schemeClr val="tx1"/>
                </a:solidFill>
                <a:latin typeface="+mn-lt"/>
              </a:rPr>
              <a:t>es un proyecto que ejecuta la División de Derechos del Niño del Consejo de Europa, en cooperación con la Oficina del Programa de Lucha contra la Ciberdelincuencia (C-PROC) de Bucarest, Rumania.  </a:t>
            </a:r>
          </a:p>
          <a:p>
            <a:pPr marL="0" indent="0">
              <a:buNone/>
            </a:pPr>
            <a:r>
              <a:rPr lang="es-ES" sz="1200" b="0" kern="1200" dirty="0">
                <a:solidFill>
                  <a:schemeClr val="tx1"/>
                </a:solidFill>
                <a:latin typeface="+mn-lt"/>
              </a:rPr>
              <a:t>Objetivo: </a:t>
            </a:r>
          </a:p>
          <a:p>
            <a:pPr marL="0" indent="0">
              <a:buNone/>
            </a:pPr>
            <a:r>
              <a:rPr lang="es-ES" sz="1200" b="0" kern="1200" dirty="0">
                <a:solidFill>
                  <a:schemeClr val="tx1"/>
                </a:solidFill>
                <a:latin typeface="+mn-lt"/>
              </a:rPr>
              <a:t>El objetivo principal de este proyecto es asegurar la protección de los derechos de los niños a través de una cooperación multinacional, interdisciplinaria y transectorial eficaz y de medidas adaptadas a los niños con el fin de prevenir y combatir la explotación y el abuso sexuales de los niños gracias a las TIC (OCSEA) a nivel paneuropeo. </a:t>
            </a:r>
          </a:p>
          <a:p>
            <a:pPr marL="0" indent="0">
              <a:buNone/>
            </a:pPr>
            <a:r>
              <a:rPr lang="es-ES" sz="1200" b="0" kern="1200" dirty="0">
                <a:solidFill>
                  <a:schemeClr val="tx1"/>
                </a:solidFill>
                <a:latin typeface="+mn-lt"/>
              </a:rPr>
              <a:t>El proyecto incluye tres componentes que se refuerzan mutuamente, cada uno de ellos con el objetivo de: </a:t>
            </a:r>
          </a:p>
          <a:p>
            <a:pPr marL="228600" indent="-228600">
              <a:buAutoNum type="arabicPeriod"/>
            </a:pPr>
            <a:r>
              <a:rPr lang="es-ES" sz="1200" b="0" kern="1200" dirty="0">
                <a:solidFill>
                  <a:schemeClr val="tx1"/>
                </a:solidFill>
                <a:latin typeface="+mn-lt"/>
              </a:rPr>
              <a:t>crear entornos propicios para la colaboración intersectorial y multidisciplinar a nivel nacional y regional, mediante el fortalecimiento de las estructuras nacionales de gobernanza y la realización de análisis de situación de los riesgos y las respuestas del OCSEA en contextos nacionales y paneuropeos;</a:t>
            </a:r>
          </a:p>
          <a:p>
            <a:pPr marL="228600" indent="-228600">
              <a:buAutoNum type="arabicPeriod"/>
            </a:pPr>
            <a:r>
              <a:rPr lang="es-ES" sz="1200" b="0" kern="1200" dirty="0">
                <a:solidFill>
                  <a:schemeClr val="tx1"/>
                </a:solidFill>
                <a:latin typeface="+mn-lt"/>
              </a:rPr>
              <a:t>apoyar las reformas legislativas y de procedimiento, la formación y la mejora de las capacidades de los funcionarios encargados de hacer cumplir la ley, la judicatura y la fiscalía, y promover la cooperación interinstitucional multidisciplinar con el fin de prestar un apoyo integral a las víctimas; </a:t>
            </a:r>
          </a:p>
          <a:p>
            <a:pPr marL="228600" indent="-228600">
              <a:buAutoNum type="arabicPeriod"/>
            </a:pPr>
            <a:r>
              <a:rPr lang="es-ES" sz="1200" b="0" kern="1200" dirty="0">
                <a:solidFill>
                  <a:schemeClr val="tx1"/>
                </a:solidFill>
                <a:latin typeface="+mn-lt"/>
              </a:rPr>
              <a:t>abordar las capacidades de la sociedad haciendo hincapié en la sensibilización, la educación de los grupos objetivo clave y el empoderamiento de los niños.</a:t>
            </a:r>
          </a:p>
          <a:p>
            <a:pPr marL="0" indent="0">
              <a:buNone/>
            </a:pPr>
            <a:r>
              <a:rPr lang="es-ES" sz="1200" b="0" kern="1200" dirty="0">
                <a:solidFill>
                  <a:schemeClr val="tx1"/>
                </a:solidFill>
                <a:latin typeface="+mn-lt"/>
              </a:rPr>
              <a:t>Este proyecto, que se ejecuta en el marco de la Estrategia del Consejo de Europa para los Derechos del Niño (2016-2021), apoyará la aplicación de las normas internacionales y europeas pertinentes, en particular el Convenio del Consejo de Europa para la Protección de los Niños contra la Explotación y el Abuso Sexual (Convenio de Lanzarote), y ocho de las capacidades que se indican en el Modelo de Respuesta Nacional de WePROTECT.</a:t>
            </a:r>
          </a:p>
          <a:p>
            <a:pPr marL="0" indent="0">
              <a:buNone/>
            </a:pPr>
            <a:r>
              <a:rPr lang="es-ES" sz="1200" b="0" kern="1200" dirty="0">
                <a:solidFill>
                  <a:schemeClr val="tx1"/>
                </a:solidFill>
                <a:latin typeface="+mn-lt"/>
              </a:rPr>
              <a:t>Beneficiarios: </a:t>
            </a:r>
          </a:p>
          <a:p>
            <a:pPr marL="0" indent="0">
              <a:buNone/>
            </a:pPr>
            <a:r>
              <a:rPr lang="es-ES" sz="1200" b="0" kern="1200" dirty="0">
                <a:solidFill>
                  <a:schemeClr val="tx1"/>
                </a:solidFill>
                <a:latin typeface="+mn-lt"/>
              </a:rPr>
              <a:t>Los 47 Estados miembros del Consejo de Europa, especialmente Albania, Armenia, Azerbaiyán, Bosnia y Herzegovina, Georgia, la República de Moldova, Montenegro, Serbia, Turquía, Ucrania</a:t>
            </a:r>
          </a:p>
          <a:p>
            <a:pPr marL="0" indent="0">
              <a:buNone/>
            </a:pPr>
            <a:endParaRPr lang="es-ES" sz="1200" b="1" kern="1200" dirty="0">
              <a:solidFill>
                <a:schemeClr val="tx1"/>
              </a:solidFill>
              <a:latin typeface="+mn-lt"/>
              <a:ea typeface="MS PGothic" pitchFamily="34" charset="-128"/>
              <a:cs typeface="ＭＳ Ｐゴシック" charset="0"/>
            </a:endParaRPr>
          </a:p>
          <a:p>
            <a:pPr marL="0" indent="0">
              <a:buNone/>
            </a:pPr>
            <a:endParaRPr lang="es-ES" sz="1200" b="1" kern="1200" dirty="0">
              <a:solidFill>
                <a:schemeClr val="tx1"/>
              </a:solidFill>
              <a:latin typeface="+mn-lt"/>
              <a:ea typeface="MS PGothic" pitchFamily="34" charset="-128"/>
              <a:cs typeface="ＭＳ Ｐゴシック" charset="0"/>
            </a:endParaRPr>
          </a:p>
          <a:p>
            <a:pPr marL="0" indent="0">
              <a:buNone/>
            </a:pPr>
            <a:r>
              <a:rPr lang="es-ES" sz="1200" b="1" kern="1200" dirty="0">
                <a:solidFill>
                  <a:schemeClr val="tx1"/>
                </a:solidFill>
                <a:latin typeface="+mn-lt"/>
              </a:rPr>
              <a:t>Cybercrime@Octopus</a:t>
            </a:r>
            <a:r>
              <a:rPr lang="es-ES" dirty="0"/>
              <a:t> </a:t>
            </a:r>
            <a:r>
              <a:rPr lang="es-ES" sz="1200" kern="1200" dirty="0">
                <a:solidFill>
                  <a:schemeClr val="tx1"/>
                </a:solidFill>
                <a:latin typeface="+mn-lt"/>
              </a:rPr>
              <a:t>es un proyecto del Consejo de Europa que se basa en contribuciones voluntarias con el objetivo de ayudar a los países de todo el mundo a aplicar el Convenio de Budapest sobre la Ciberdelincuencia y reforzar la protección de los datos y las garantías del Estado de Derecho </a:t>
            </a:r>
          </a:p>
          <a:p>
            <a:pPr marL="0" indent="0">
              <a:buNone/>
            </a:pPr>
            <a:r>
              <a:rPr lang="es-ES" sz="1200" kern="1200" dirty="0">
                <a:solidFill>
                  <a:schemeClr val="tx1"/>
                </a:solidFill>
                <a:latin typeface="+mn-lt"/>
              </a:rPr>
              <a:t>Se esperan resultados en los siguientes ámbitos: </a:t>
            </a:r>
          </a:p>
          <a:p>
            <a:pPr marL="228600" indent="-228600">
              <a:buAutoNum type="arabicPeriod"/>
            </a:pPr>
            <a:r>
              <a:rPr lang="es-ES" sz="1200" kern="1200" dirty="0">
                <a:solidFill>
                  <a:schemeClr val="tx1"/>
                </a:solidFill>
                <a:latin typeface="+mn-lt"/>
              </a:rPr>
              <a:t>Asegurar la organización de las conferencias anuales Octopus</a:t>
            </a:r>
          </a:p>
          <a:p>
            <a:pPr marL="228600" indent="-228600">
              <a:buAutoNum type="arabicPeriod"/>
            </a:pPr>
            <a:r>
              <a:rPr lang="es-ES" sz="1200" kern="1200" dirty="0">
                <a:solidFill>
                  <a:schemeClr val="tx1"/>
                </a:solidFill>
                <a:latin typeface="+mn-lt"/>
              </a:rPr>
              <a:t>Cofinanciar y apoyar el funcionamiento del Comité del Convenio sobre la Ciberdelincuencia con la ampliación de sus miembros, funciones y número de reuniones</a:t>
            </a:r>
          </a:p>
          <a:p>
            <a:pPr marL="228600" indent="-228600">
              <a:buAutoNum type="arabicPeriod"/>
            </a:pPr>
            <a:r>
              <a:rPr lang="es-ES" sz="1200" kern="1200" dirty="0">
                <a:solidFill>
                  <a:schemeClr val="tx1"/>
                </a:solidFill>
                <a:latin typeface="+mn-lt"/>
              </a:rPr>
              <a:t>Proporcionar asesoramiento y otro tipo de asistencia a los países que están preparados para aplicar el Convenio de Budapest y los instrumentos conexos en materia de protección de datos y protección de los niños. </a:t>
            </a:r>
          </a:p>
          <a:p>
            <a:pPr marL="0" indent="0">
              <a:buNone/>
            </a:pPr>
            <a:r>
              <a:rPr lang="es-ES" sz="1200" kern="1200" dirty="0">
                <a:solidFill>
                  <a:schemeClr val="tx1"/>
                </a:solidFill>
                <a:latin typeface="+mn-lt"/>
              </a:rPr>
              <a:t>Duración del proyecto: 1 de enero de 2014 - 31 de diciembre de 2020.</a:t>
            </a:r>
          </a:p>
          <a:p>
            <a:endParaRPr lang="es-E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12</a:t>
            </a:fld>
            <a:endParaRPr lang="es-ES"/>
          </a:p>
        </p:txBody>
      </p:sp>
    </p:spTree>
    <p:extLst>
      <p:ext uri="{BB962C8B-B14F-4D97-AF65-F5344CB8AC3E}">
        <p14:creationId xmlns:p14="http://schemas.microsoft.com/office/powerpoint/2010/main" val="6268805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En la segunda parte se ofrecerá una visión general de la estructura del curso.</a:t>
            </a:r>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s-ES"/>
          </a:p>
        </p:txBody>
      </p:sp>
    </p:spTree>
    <p:extLst>
      <p:ext uri="{BB962C8B-B14F-4D97-AF65-F5344CB8AC3E}">
        <p14:creationId xmlns:p14="http://schemas.microsoft.com/office/powerpoint/2010/main" val="29416135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El formador debe repasar la estructura del curso. En esta diapositiva se detallan los cursos que se impartirán el primer día.</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s-ES"/>
          </a:p>
        </p:txBody>
      </p:sp>
    </p:spTree>
    <p:extLst>
      <p:ext uri="{BB962C8B-B14F-4D97-AF65-F5344CB8AC3E}">
        <p14:creationId xmlns:p14="http://schemas.microsoft.com/office/powerpoint/2010/main" val="21767971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El formador debe repasar la estructura del curso. En esta diapositiva se detallan los cursos que se impartirán el segundo día.</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s-ES"/>
          </a:p>
        </p:txBody>
      </p:sp>
    </p:spTree>
    <p:extLst>
      <p:ext uri="{BB962C8B-B14F-4D97-AF65-F5344CB8AC3E}">
        <p14:creationId xmlns:p14="http://schemas.microsoft.com/office/powerpoint/2010/main" val="868492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El formador debe repasar la estructura del curso. En esta diapositiva se detallan los cursos que se impartirán el tercer día.</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s-ES"/>
          </a:p>
        </p:txBody>
      </p:sp>
    </p:spTree>
    <p:extLst>
      <p:ext uri="{BB962C8B-B14F-4D97-AF65-F5344CB8AC3E}">
        <p14:creationId xmlns:p14="http://schemas.microsoft.com/office/powerpoint/2010/main" val="4096004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sz="1200" dirty="0"/>
              <a:t>En esta diapositiva se repiten los objetivos de esta sesión. El formador puede repasar estos objetivos para asegurarse de que estos aspectos se han cubierto en este módulo. </a:t>
            </a:r>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s-ES"/>
          </a:p>
        </p:txBody>
      </p:sp>
    </p:spTree>
    <p:extLst>
      <p:ext uri="{BB962C8B-B14F-4D97-AF65-F5344CB8AC3E}">
        <p14:creationId xmlns:p14="http://schemas.microsoft.com/office/powerpoint/2010/main" val="2025372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sz="1200" dirty="0"/>
              <a:t>En esta diapositiva se describen los objetivos de esta sesión. Se pone de relieve los conocimientos que los participantes deben aprender mediante las diapositivas. Se puede informar a los participantes de que esta diapositiva se revisará al final de la sesión para evaluar si se han cumplido los objetivos. </a:t>
            </a:r>
          </a:p>
          <a:p>
            <a:endParaRPr lang="es-ES" sz="1200" dirty="0"/>
          </a:p>
          <a:p>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s-ES"/>
          </a:p>
        </p:txBody>
      </p:sp>
    </p:spTree>
    <p:extLst>
      <p:ext uri="{BB962C8B-B14F-4D97-AF65-F5344CB8AC3E}">
        <p14:creationId xmlns:p14="http://schemas.microsoft.com/office/powerpoint/2010/main" val="949985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En esta primera parte se ofrecerá una visión general de la C-PROC y de la labor que está llevando a cabo en el marco de sus distintos proyectos.</a:t>
            </a:r>
            <a:r>
              <a:rPr lang="es-ES" sz="1200" dirty="0"/>
              <a:t> También se ofrecerá una visión general sobre el alcance y el ámbito de aplicación del Convenio de Budapest.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s-ES"/>
          </a:p>
        </p:txBody>
      </p:sp>
    </p:spTree>
    <p:extLst>
      <p:ext uri="{BB962C8B-B14F-4D97-AF65-F5344CB8AC3E}">
        <p14:creationId xmlns:p14="http://schemas.microsoft.com/office/powerpoint/2010/main" val="2360895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presentan algunos de los desafíos principales que la ciberdelincuencia plantea al sistema de justicia penal.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s-ES"/>
          </a:p>
        </p:txBody>
      </p:sp>
    </p:spTree>
    <p:extLst>
      <p:ext uri="{BB962C8B-B14F-4D97-AF65-F5344CB8AC3E}">
        <p14:creationId xmlns:p14="http://schemas.microsoft.com/office/powerpoint/2010/main" val="2318410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En esta diapositiva se presentan algunos de los desafíos principales que la ciberdelincuencia plantea al sistema de justicia penal. </a:t>
            </a:r>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s-ES"/>
          </a:p>
        </p:txBody>
      </p:sp>
    </p:spTree>
    <p:extLst>
      <p:ext uri="{BB962C8B-B14F-4D97-AF65-F5344CB8AC3E}">
        <p14:creationId xmlns:p14="http://schemas.microsoft.com/office/powerpoint/2010/main" val="1445983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ofrece una visión general de alto nivel del Convenio de Budapest. El formador debe subrayar que estas disposiciones, en particular las relativas a la cooperación internacional, se tratarán en profundidad en este curso.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s-ES"/>
          </a:p>
        </p:txBody>
      </p:sp>
    </p:spTree>
    <p:extLst>
      <p:ext uri="{BB962C8B-B14F-4D97-AF65-F5344CB8AC3E}">
        <p14:creationId xmlns:p14="http://schemas.microsoft.com/office/powerpoint/2010/main" val="2338122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Esta diapositiva muestra diferentes Estados que han ratificado el Convenio de Budapest, que lo han firmado, que han sido invitados a adherirse a él y países que han utilizado el Convenio de Budapest como directriz para elaborar su legislación nacional. El formador puede utilizar esta diapositiva para demostrar que el Convenio de Budapest es realmente un tratado mundial. </a:t>
            </a:r>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s-ES"/>
          </a:p>
        </p:txBody>
      </p:sp>
    </p:spTree>
    <p:extLst>
      <p:ext uri="{BB962C8B-B14F-4D97-AF65-F5344CB8AC3E}">
        <p14:creationId xmlns:p14="http://schemas.microsoft.com/office/powerpoint/2010/main" val="3234081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dirty="0"/>
              <a:t>El artículo 37, 1 del Convenio de Budapest permite a los Estados que no son miembros del Consejo de Europa adherirse al Convenio de Budapest. </a:t>
            </a:r>
            <a:r>
              <a:rPr lang="es-ES" i="1" dirty="0"/>
              <a:t>“A partir de la entrada en vigor del presente Convenio, el Comité de Ministros del Consejo de Europa podrá, previa consulta con los Estados contratantes del Convenio y habiendo obtenido su consentimiento unánime, invitar a adherirse al presente Convenio a cualquier Estado que no sea miembro del Consejo de Europa y que no haya participado en su elaboración. La decisión se adoptará respetando la mayoría establecida en el artículo 20.d del Estatuto del Consejo de Europa y con el voto unánime de los representantes de los Estados contratantes con derecho a formar parte del Comité de Ministros”.</a:t>
            </a:r>
          </a:p>
          <a:p>
            <a:endParaRPr lang="es-ES" dirty="0"/>
          </a:p>
          <a:p>
            <a:r>
              <a:rPr lang="es-ES" dirty="0"/>
              <a:t>En esta diapositiva se presenta el proceso por el que dichos Estados pueden adherirse al Convenio de Budapest. </a:t>
            </a:r>
          </a:p>
          <a:p>
            <a:endParaRPr lang="es-ES" dirty="0"/>
          </a:p>
          <a:p>
            <a:r>
              <a:rPr lang="es-ES" dirty="0"/>
              <a:t>Paso 1: El Estado debe presentar una expresión de interés al Consejo de Europa.</a:t>
            </a:r>
          </a:p>
          <a:p>
            <a:r>
              <a:rPr lang="es-ES" dirty="0"/>
              <a:t>Paso 2: El Consejo de Europa realizará un análisis de la legislación estatal y del contexto pertinente.</a:t>
            </a:r>
          </a:p>
          <a:p>
            <a:r>
              <a:rPr lang="es-ES" dirty="0"/>
              <a:t>Paso 3: El Consejo de Europa llevará a cabo una misión de asesoramiento sobre la legislación en materia de ciberdelincuencia para ayudar a los países a adaptar su legislación a los requisitos del Convenio de Budapest.</a:t>
            </a:r>
          </a:p>
          <a:p>
            <a:r>
              <a:rPr lang="es-ES" dirty="0"/>
              <a:t>Paso 4: A continuación, el Estado debe adaptar su legislación a las disposiciones del Convenio de Budapest. </a:t>
            </a:r>
          </a:p>
          <a:p>
            <a:r>
              <a:rPr lang="es-ES" dirty="0"/>
              <a:t>Paso 5: El Estado debe presentar al Consejo de Europa una solicitud formal de adhesión al Convenio de Budapest.</a:t>
            </a:r>
          </a:p>
          <a:p>
            <a:r>
              <a:rPr lang="es-ES" dirty="0"/>
              <a:t>Paso 6: La Oficina de Tratados realizará un análisis de la solicitud y el Comité del Convenio sobre la Ciberdelincuencia (T-CY).</a:t>
            </a:r>
          </a:p>
          <a:p>
            <a:r>
              <a:rPr lang="es-ES" dirty="0"/>
              <a:t>Paso 7: Se invita al Estado a adherirse al Convenio de Budapest. </a:t>
            </a:r>
          </a:p>
          <a:p>
            <a:r>
              <a:rPr lang="es-ES" dirty="0"/>
              <a:t>Paso 8: El Estado deposita la ratificación y los instrumentos de adhesión en Estrasburgo.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s-ES"/>
          </a:p>
        </p:txBody>
      </p:sp>
    </p:spTree>
    <p:extLst>
      <p:ext uri="{BB962C8B-B14F-4D97-AF65-F5344CB8AC3E}">
        <p14:creationId xmlns:p14="http://schemas.microsoft.com/office/powerpoint/2010/main" val="55870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s-ES" sz="1200" kern="1200" dirty="0">
                <a:solidFill>
                  <a:schemeClr val="tx1"/>
                </a:solidFill>
                <a:latin typeface="+mn-lt"/>
              </a:rPr>
              <a:t>En esta diapositiva se muestra el triple enfoque adoptado por el Consejo de Europa para su objetivo de "Protegerle a usted y a sus derechos en el ciberespacio". El formador debe explicar cada uno de estos tres objetivos:</a:t>
            </a:r>
          </a:p>
          <a:p>
            <a:pPr marL="228600" indent="-228600">
              <a:buAutoNum type="arabicPeriod"/>
            </a:pPr>
            <a:r>
              <a:rPr lang="es-ES" sz="1200" kern="1200" dirty="0">
                <a:solidFill>
                  <a:schemeClr val="tx1"/>
                </a:solidFill>
                <a:latin typeface="+mn-lt"/>
              </a:rPr>
              <a:t>El primer enfoque se refiere a la promoción de normas comunes para la legislación en materia de ciberdelincuencia a nivel mundial.  El formador puede explicar que esto se logra por medio del Convenio de Budapest, que establece normas mínimas que sirven de orientación para que los países elaboren legislaciones armonizadas que sean coherentes con las mejores prácticas internacionales. Debido a la naturaleza transnacional de la ciberdelincuencia, es importante que todas las jurisdicciones adopten normas comunes para permitir un enfoque unificado en la lucha contra esta.</a:t>
            </a:r>
          </a:p>
          <a:p>
            <a:pPr marL="228600" indent="-228600">
              <a:buAutoNum type="arabicPeriod"/>
            </a:pPr>
            <a:endParaRPr lang="es-ES" sz="1200" kern="1200" dirty="0">
              <a:solidFill>
                <a:schemeClr val="tx1"/>
              </a:solidFill>
              <a:latin typeface="+mn-lt"/>
              <a:ea typeface="MS PGothic" pitchFamily="34" charset="-128"/>
              <a:cs typeface="ＭＳ Ｐゴシック" charset="0"/>
            </a:endParaRPr>
          </a:p>
          <a:p>
            <a:pPr marL="228600" indent="-228600">
              <a:buAutoNum type="arabicPeriod"/>
            </a:pPr>
            <a:r>
              <a:rPr lang="es-ES" sz="1200" kern="1200" dirty="0">
                <a:solidFill>
                  <a:schemeClr val="tx1"/>
                </a:solidFill>
                <a:latin typeface="+mn-lt"/>
              </a:rPr>
              <a:t>El segundo enfoque se refiere al seguimiento y las evaluaciones. De ello se encarga el Comité del Convenio sobre la Ciberdelincuencia (T-CY), que desempeña un papel importante en la evaluación de la eficacia de las disposiciones del Convenio de Budapest y en la labor para su mejora. El formador puede poner como ejemplo el papel desempeñado por el T-CY en la formulación del Protocolo Adicional al Convenio sobre la Ciberdelincuencia, relativo a la penalización de los actos de carácter racista y xenófobo cometidos a través de los sistemas informáticos, así como la labor en curso sobre el Segundo Protocolo Adicional sobre Cooperación Internacional.  El formador también puede utilizar como ejemplo las diversas notas de orientación publicadas por el T-CY, a saber: </a:t>
            </a:r>
          </a:p>
          <a:p>
            <a:pPr marL="1200150" lvl="1" indent="-457200" algn="just" eaLnBrk="1" hangingPunct="1">
              <a:buFont typeface="+mj-lt"/>
              <a:buAutoNum type="arabicPeriod"/>
              <a:defRPr/>
            </a:pPr>
            <a:r>
              <a:rPr lang="es-ES" sz="1200" dirty="0">
                <a:latin typeface="Verdana" panose="020B0604030504040204" pitchFamily="34" charset="0"/>
              </a:rPr>
              <a:t>Nota de orientación núm. 1 sobre sistemas informáticos</a:t>
            </a:r>
          </a:p>
          <a:p>
            <a:pPr marL="1200150" lvl="1" indent="-457200" algn="just" eaLnBrk="1" hangingPunct="1">
              <a:buFont typeface="+mj-lt"/>
              <a:buAutoNum type="arabicPeriod"/>
              <a:defRPr/>
            </a:pPr>
            <a:r>
              <a:rPr lang="es-ES" sz="1200" dirty="0">
                <a:latin typeface="Verdana" panose="020B0604030504040204" pitchFamily="34" charset="0"/>
              </a:rPr>
              <a:t>Nota de orientación núm. 2 sobre redes zombi</a:t>
            </a:r>
          </a:p>
          <a:p>
            <a:pPr marL="1200150" lvl="1" indent="-457200" algn="just" eaLnBrk="1" hangingPunct="1">
              <a:buFont typeface="+mj-lt"/>
              <a:buAutoNum type="arabicPeriod"/>
              <a:defRPr/>
            </a:pPr>
            <a:r>
              <a:rPr lang="es-ES" sz="1200" dirty="0">
                <a:latin typeface="Verdana" panose="020B0604030504040204" pitchFamily="34" charset="0"/>
              </a:rPr>
              <a:t>Nota de orientación núm. 3 sobre acceso transfronterizo</a:t>
            </a:r>
          </a:p>
          <a:p>
            <a:pPr marL="1200150" lvl="1" indent="-457200" algn="just" eaLnBrk="1" hangingPunct="1">
              <a:buFont typeface="+mj-lt"/>
              <a:buAutoNum type="arabicPeriod"/>
              <a:defRPr/>
            </a:pPr>
            <a:r>
              <a:rPr lang="es-ES" sz="1200" dirty="0">
                <a:latin typeface="Verdana" panose="020B0604030504040204" pitchFamily="34" charset="0"/>
              </a:rPr>
              <a:t>Nota de orientación núm. 4 sobre usurpación de identidad </a:t>
            </a:r>
          </a:p>
          <a:p>
            <a:pPr marL="1200150" lvl="1" indent="-457200" algn="just" eaLnBrk="1" hangingPunct="1">
              <a:buFont typeface="+mj-lt"/>
              <a:buAutoNum type="arabicPeriod"/>
              <a:defRPr/>
            </a:pPr>
            <a:r>
              <a:rPr lang="es-ES" sz="1200" dirty="0">
                <a:latin typeface="Verdana" panose="020B0604030504040204" pitchFamily="34" charset="0"/>
              </a:rPr>
              <a:t>Nota de orientación núm. 5 sobre ataques DDOS</a:t>
            </a:r>
          </a:p>
          <a:p>
            <a:pPr marL="1200150" lvl="1" indent="-457200" algn="just" eaLnBrk="1" hangingPunct="1">
              <a:buFont typeface="+mj-lt"/>
              <a:buAutoNum type="arabicPeriod"/>
              <a:defRPr/>
            </a:pPr>
            <a:r>
              <a:rPr lang="es-ES" sz="1200" dirty="0">
                <a:latin typeface="Verdana" panose="020B0604030504040204" pitchFamily="34" charset="0"/>
              </a:rPr>
              <a:t>Nota de orientación núm. 6 sobre ataques a infraestructuras críticas</a:t>
            </a:r>
          </a:p>
          <a:p>
            <a:pPr marL="1200150" lvl="1" indent="-457200" algn="just" eaLnBrk="1" hangingPunct="1">
              <a:buFont typeface="+mj-lt"/>
              <a:buAutoNum type="arabicPeriod"/>
              <a:defRPr/>
            </a:pPr>
            <a:r>
              <a:rPr lang="es-ES" sz="1200" dirty="0">
                <a:latin typeface="Verdana" panose="020B0604030504040204" pitchFamily="34" charset="0"/>
              </a:rPr>
              <a:t>Nota de orientación núm. 7 sobre malware </a:t>
            </a:r>
          </a:p>
          <a:p>
            <a:pPr marL="1200150" lvl="1" indent="-457200" algn="just" eaLnBrk="1" hangingPunct="1">
              <a:buFont typeface="+mj-lt"/>
              <a:buAutoNum type="arabicPeriod"/>
              <a:defRPr/>
            </a:pPr>
            <a:r>
              <a:rPr lang="es-ES" sz="1200" dirty="0">
                <a:latin typeface="Verdana" panose="020B0604030504040204" pitchFamily="34" charset="0"/>
              </a:rPr>
              <a:t>Nota de orientación núm. 8 sobre spam</a:t>
            </a:r>
          </a:p>
          <a:p>
            <a:pPr marL="1200150" lvl="1" indent="-457200" algn="just" eaLnBrk="1" hangingPunct="1">
              <a:buFont typeface="+mj-lt"/>
              <a:buAutoNum type="arabicPeriod"/>
              <a:defRPr/>
            </a:pPr>
            <a:r>
              <a:rPr lang="es-ES" sz="1200" dirty="0">
                <a:latin typeface="Verdana" panose="020B0604030504040204" pitchFamily="34" charset="0"/>
              </a:rPr>
              <a:t>Nota de orientación núm. 9 sobre interferencia en procesos electorales </a:t>
            </a:r>
          </a:p>
          <a:p>
            <a:pPr marL="1200150" lvl="1" indent="-457200" algn="just" eaLnBrk="1" hangingPunct="1">
              <a:buFont typeface="+mj-lt"/>
              <a:buAutoNum type="arabicPeriod"/>
              <a:defRPr/>
            </a:pPr>
            <a:r>
              <a:rPr lang="es-ES" sz="1200" dirty="0">
                <a:latin typeface="Verdana" panose="020B0604030504040204" pitchFamily="34" charset="0"/>
              </a:rPr>
              <a:t>Nota de orientación núm. 10 sobre órdenes de presentación de información relativa a abonados</a:t>
            </a:r>
          </a:p>
          <a:p>
            <a:pPr marL="1200150" lvl="1" indent="-457200" algn="just" eaLnBrk="1" hangingPunct="1">
              <a:buFont typeface="+mj-lt"/>
              <a:buAutoNum type="arabicPeriod"/>
              <a:defRPr/>
            </a:pPr>
            <a:r>
              <a:rPr lang="es-ES" sz="1200" dirty="0">
                <a:latin typeface="Verdana" panose="020B0604030504040204" pitchFamily="34" charset="0"/>
              </a:rPr>
              <a:t>Nota de orientación núm. 11 sobre terrorismo </a:t>
            </a:r>
            <a:endParaRPr lang="es-ES" sz="1200" kern="1200" dirty="0">
              <a:solidFill>
                <a:schemeClr val="tx1"/>
              </a:solidFill>
              <a:latin typeface="+mn-lt"/>
              <a:ea typeface="MS PGothic" pitchFamily="34" charset="-128"/>
              <a:cs typeface="Verdana" panose="020B0604030504040204" pitchFamily="34" charset="0"/>
            </a:endParaRPr>
          </a:p>
          <a:p>
            <a:pPr marL="1200150" lvl="1" indent="-457200" algn="just" eaLnBrk="1" hangingPunct="1">
              <a:buFont typeface="+mj-lt"/>
              <a:buAutoNum type="arabicPeriod"/>
              <a:defRPr/>
            </a:pPr>
            <a:endParaRPr lang="es-ES" sz="1200" kern="1200" dirty="0">
              <a:solidFill>
                <a:schemeClr val="tx1"/>
              </a:solidFill>
              <a:latin typeface="+mn-lt"/>
              <a:ea typeface="MS PGothic" pitchFamily="34" charset="-128"/>
              <a:cs typeface="Verdana" panose="020B0604030504040204" pitchFamily="34" charset="0"/>
            </a:endParaRPr>
          </a:p>
          <a:p>
            <a:pPr marL="742950" lvl="0" indent="-457200" algn="just" eaLnBrk="1" hangingPunct="1">
              <a:buFont typeface="+mj-lt"/>
              <a:buAutoNum type="arabicPeriod"/>
              <a:defRPr/>
            </a:pPr>
            <a:r>
              <a:rPr lang="es-ES" sz="1200" kern="1200" dirty="0">
                <a:solidFill>
                  <a:schemeClr val="tx1"/>
                </a:solidFill>
                <a:latin typeface="+mn-lt"/>
              </a:rPr>
              <a:t>El tercer enfoque está relacionado con la creación de capacidad. De ello se encarga la Oficina del Programa de Lucha contra la Ciberdelincuencia (C-PROC) y se implementa mediante programas de cooperación técnica.  El formador puede pasar a las siguientes diapositivas, en las que se describe el trabajo de la C-PROC y sus diferentes programas. </a:t>
            </a:r>
            <a:endParaRPr lang="es-ES" sz="1200" kern="1200" dirty="0">
              <a:solidFill>
                <a:schemeClr val="tx1"/>
              </a:solidFill>
              <a:latin typeface="+mn-lt"/>
              <a:ea typeface="MS PGothic" pitchFamily="34" charset="-128"/>
              <a:cs typeface="Verdana" panose="020B0604030504040204" pitchFamily="34" charset="0"/>
            </a:endParaRPr>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s-ES"/>
          </a:p>
        </p:txBody>
      </p:sp>
    </p:spTree>
    <p:extLst>
      <p:ext uri="{BB962C8B-B14F-4D97-AF65-F5344CB8AC3E}">
        <p14:creationId xmlns:p14="http://schemas.microsoft.com/office/powerpoint/2010/main" val="1729552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‹Nº›</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‹Nº›</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‹Nº›</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‹Nº›</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‹Nº›</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‹Nº›</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5/29/2021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‹Nº›</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5/29/2021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‹Nº›</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5/29/2021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‹Nº›</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‹Nº›</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‹Nº›</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5/29/2021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en-US" sz="2400" b="1" i="0" u="none" strike="noStrike" cap="none" normalizeH="0" baseline="0" dirty="0">
                <a:ln>
                  <a:noFill/>
                </a:ln>
                <a:solidFill>
                  <a:srgbClr val="2F618F"/>
                </a:solidFill>
                <a:effectLst/>
                <a:latin typeface="Arial Narrow" panose="020B0606020202030204" pitchFamily="34" charset="0"/>
              </a:rPr>
              <a:t>www.coe.int/cybercrime</a:t>
            </a:r>
            <a:endParaRPr kumimoji="0" lang="es-ES"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es-ES" sz="3600" b="1" i="1" dirty="0">
                <a:solidFill>
                  <a:schemeClr val="tx2"/>
                </a:solidFill>
              </a:rPr>
              <a:t>Curso Judicial Especializado sobre Cooperación Internacional</a:t>
            </a:r>
            <a:endParaRPr lang="es-ES" b="1" dirty="0"/>
          </a:p>
          <a:p>
            <a:pPr algn="ctr"/>
            <a:endParaRPr lang="es-ES" b="1" dirty="0"/>
          </a:p>
          <a:p>
            <a:pPr marL="0" indent="0" algn="ctr">
              <a:buFont typeface="Arial" charset="0"/>
              <a:buNone/>
              <a:defRPr/>
            </a:pPr>
            <a:r>
              <a:rPr lang="es-ES"/>
              <a:t> </a:t>
            </a:r>
            <a:endParaRPr lang="es-ES" sz="3200" b="1" dirty="0">
              <a:solidFill>
                <a:schemeClr val="tx2"/>
              </a:solidFill>
            </a:endParaRPr>
          </a:p>
          <a:p>
            <a:pPr marL="0" indent="0" algn="ctr">
              <a:buFont typeface="Arial" charset="0"/>
              <a:buNone/>
              <a:defRPr/>
            </a:pPr>
            <a:r>
              <a:rPr lang="es-ES" sz="3200" b="1" dirty="0">
                <a:solidFill>
                  <a:schemeClr val="tx2"/>
                </a:solidFill>
              </a:rPr>
              <a:t>Sesión 1.1</a:t>
            </a:r>
          </a:p>
          <a:p>
            <a:pPr marL="0" indent="0" algn="ctr">
              <a:buFont typeface="Arial" charset="0"/>
              <a:buNone/>
              <a:defRPr/>
            </a:pPr>
            <a:r>
              <a:rPr lang="es-ES" sz="3200" b="1" dirty="0">
                <a:solidFill>
                  <a:schemeClr val="tx2"/>
                </a:solidFill>
              </a:rPr>
              <a:t>Introducción al curso </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10</a:t>
            </a:fld>
            <a:endParaRPr lang="es-ES"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10</a:t>
            </a:fld>
            <a:endParaRPr lang="es-ES"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latin typeface="Arial" panose="020B0604020202020204" pitchFamily="34" charset="0"/>
              </a:rPr>
              <a:t>El enfoque del Consejo de Europa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Isosceles Triangle 15">
            <a:extLst>
              <a:ext uri="{FF2B5EF4-FFF2-40B4-BE49-F238E27FC236}">
                <a16:creationId xmlns:a16="http://schemas.microsoft.com/office/drawing/2014/main" id="{E58818D9-E243-4E48-AEAB-F3B6BD13F567}"/>
              </a:ext>
            </a:extLst>
          </p:cNvPr>
          <p:cNvSpPr/>
          <p:nvPr/>
        </p:nvSpPr>
        <p:spPr>
          <a:xfrm>
            <a:off x="2484438" y="2017713"/>
            <a:ext cx="3948112" cy="3095625"/>
          </a:xfrm>
          <a:prstGeom prst="triangle">
            <a:avLst/>
          </a:prstGeom>
          <a:solidFill>
            <a:srgbClr val="2F618F"/>
          </a:solidFill>
          <a:ln>
            <a:solidFill>
              <a:srgbClr val="2F61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400">
              <a:latin typeface="Arial" panose="020B0604020202020204" pitchFamily="34" charset="0"/>
              <a:cs typeface="Arial" panose="020B0604020202020204" pitchFamily="34" charset="0"/>
            </a:endParaRPr>
          </a:p>
        </p:txBody>
      </p:sp>
      <p:sp>
        <p:nvSpPr>
          <p:cNvPr id="19" name="TextBox 12">
            <a:extLst>
              <a:ext uri="{FF2B5EF4-FFF2-40B4-BE49-F238E27FC236}">
                <a16:creationId xmlns:a16="http://schemas.microsoft.com/office/drawing/2014/main" id="{999EA554-4E3F-4FB2-9CD8-4EF6BA7CCFBB}"/>
              </a:ext>
            </a:extLst>
          </p:cNvPr>
          <p:cNvSpPr txBox="1">
            <a:spLocks noChangeArrowheads="1"/>
          </p:cNvSpPr>
          <p:nvPr/>
        </p:nvSpPr>
        <p:spPr bwMode="auto">
          <a:xfrm>
            <a:off x="3317875" y="3544888"/>
            <a:ext cx="22621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es-ES" sz="1800" b="1">
                <a:solidFill>
                  <a:schemeClr val="bg1"/>
                </a:solidFill>
                <a:latin typeface="Arial" panose="020B0604020202020204" pitchFamily="34" charset="0"/>
              </a:rPr>
              <a:t>“Protegerle a usted y a sus derechos en el ciberespacio”</a:t>
            </a:r>
          </a:p>
        </p:txBody>
      </p:sp>
      <p:sp>
        <p:nvSpPr>
          <p:cNvPr id="20" name="TextBox 13">
            <a:extLst>
              <a:ext uri="{FF2B5EF4-FFF2-40B4-BE49-F238E27FC236}">
                <a16:creationId xmlns:a16="http://schemas.microsoft.com/office/drawing/2014/main" id="{8124BEA4-2864-4287-8544-2561552B6E50}"/>
              </a:ext>
            </a:extLst>
          </p:cNvPr>
          <p:cNvSpPr txBox="1">
            <a:spLocks noChangeArrowheads="1"/>
          </p:cNvSpPr>
          <p:nvPr/>
        </p:nvSpPr>
        <p:spPr bwMode="auto">
          <a:xfrm>
            <a:off x="1547813" y="1144588"/>
            <a:ext cx="58324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es-ES" sz="1800" b="1">
                <a:latin typeface="Arial" panose="020B0604020202020204" pitchFamily="34" charset="0"/>
              </a:rPr>
              <a:t>1 Normas comunes: Convenio de Budapest sobre la Ciberdelincuencia y normas afines</a:t>
            </a:r>
          </a:p>
        </p:txBody>
      </p:sp>
      <p:sp>
        <p:nvSpPr>
          <p:cNvPr id="21" name="TextBox 15">
            <a:extLst>
              <a:ext uri="{FF2B5EF4-FFF2-40B4-BE49-F238E27FC236}">
                <a16:creationId xmlns:a16="http://schemas.microsoft.com/office/drawing/2014/main" id="{A9A5CF14-C84B-4A45-85E4-9E25158628D5}"/>
              </a:ext>
            </a:extLst>
          </p:cNvPr>
          <p:cNvSpPr txBox="1">
            <a:spLocks noChangeArrowheads="1"/>
          </p:cNvSpPr>
          <p:nvPr/>
        </p:nvSpPr>
        <p:spPr bwMode="auto">
          <a:xfrm>
            <a:off x="184731" y="4803650"/>
            <a:ext cx="2914069"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s-ES" sz="1800" b="1" dirty="0">
                <a:latin typeface="Arial" panose="020B0604020202020204" pitchFamily="34" charset="0"/>
              </a:rPr>
              <a:t>2 Seguimiento y evaluaciones:</a:t>
            </a:r>
          </a:p>
          <a:p>
            <a:r>
              <a:rPr lang="es-ES" sz="1800" b="1" dirty="0">
                <a:latin typeface="Arial" panose="020B0604020202020204" pitchFamily="34" charset="0"/>
              </a:rPr>
              <a:t>Comité del Convenio sobre la Ciberdelincuencia (T-CY)</a:t>
            </a:r>
          </a:p>
        </p:txBody>
      </p:sp>
      <p:cxnSp>
        <p:nvCxnSpPr>
          <p:cNvPr id="22" name="Straight Arrow Connector 21">
            <a:extLst>
              <a:ext uri="{FF2B5EF4-FFF2-40B4-BE49-F238E27FC236}">
                <a16:creationId xmlns:a16="http://schemas.microsoft.com/office/drawing/2014/main" id="{A0AB8322-D4CC-44DB-8C9D-8D94DF7FC787}"/>
              </a:ext>
            </a:extLst>
          </p:cNvPr>
          <p:cNvCxnSpPr/>
          <p:nvPr/>
        </p:nvCxnSpPr>
        <p:spPr>
          <a:xfrm flipH="1">
            <a:off x="2268538" y="2076450"/>
            <a:ext cx="1871662"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B255B26-CDAC-4A5C-9C1B-406506019FCD}"/>
              </a:ext>
            </a:extLst>
          </p:cNvPr>
          <p:cNvCxnSpPr/>
          <p:nvPr/>
        </p:nvCxnSpPr>
        <p:spPr>
          <a:xfrm flipH="1">
            <a:off x="2771775" y="5387975"/>
            <a:ext cx="3384550" cy="0"/>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57D7F9B-0DC1-4EAB-889B-224945161722}"/>
              </a:ext>
            </a:extLst>
          </p:cNvPr>
          <p:cNvCxnSpPr/>
          <p:nvPr/>
        </p:nvCxnSpPr>
        <p:spPr>
          <a:xfrm>
            <a:off x="4799013" y="2068513"/>
            <a:ext cx="1860550"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5" name="TextBox 19">
            <a:extLst>
              <a:ext uri="{FF2B5EF4-FFF2-40B4-BE49-F238E27FC236}">
                <a16:creationId xmlns:a16="http://schemas.microsoft.com/office/drawing/2014/main" id="{97D3F667-6A24-4DB2-9BDC-B6DAB12B94D4}"/>
              </a:ext>
            </a:extLst>
          </p:cNvPr>
          <p:cNvSpPr txBox="1">
            <a:spLocks noChangeArrowheads="1"/>
          </p:cNvSpPr>
          <p:nvPr/>
        </p:nvSpPr>
        <p:spPr bwMode="auto">
          <a:xfrm>
            <a:off x="6227763" y="5119688"/>
            <a:ext cx="29527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s-ES" sz="1800" b="1">
                <a:latin typeface="Arial" panose="020B0604020202020204" pitchFamily="34" charset="0"/>
              </a:rPr>
              <a:t>3 Creación de capacidad:</a:t>
            </a:r>
          </a:p>
          <a:p>
            <a:r>
              <a:rPr lang="es-ES" sz="1800" b="1">
                <a:latin typeface="Arial" panose="020B0604020202020204" pitchFamily="34" charset="0"/>
              </a:rPr>
              <a:t>C-PROC </a:t>
            </a:r>
            <a:r>
              <a:rPr lang="en-GB" sz="1800" b="1">
                <a:latin typeface="Arial" panose="020B0604020202020204" pitchFamily="34" charset="0"/>
                <a:sym typeface="Wingdings 3" charset="0"/>
              </a:rPr>
              <a:t></a:t>
            </a:r>
            <a:endParaRPr lang="es-ES" sz="1800" b="1">
              <a:latin typeface="Arial" panose="020B0604020202020204" pitchFamily="34" charset="0"/>
              <a:cs typeface="Arial" panose="020B0604020202020204" pitchFamily="34" charset="0"/>
            </a:endParaRPr>
          </a:p>
          <a:p>
            <a:r>
              <a:rPr lang="es-ES" sz="1800" b="1">
                <a:latin typeface="Arial" panose="020B0604020202020204" pitchFamily="34" charset="0"/>
              </a:rPr>
              <a:t>Programas de cooperación técnica</a:t>
            </a:r>
          </a:p>
        </p:txBody>
      </p:sp>
      <p:sp>
        <p:nvSpPr>
          <p:cNvPr id="5" name="TextBox 4">
            <a:extLst>
              <a:ext uri="{FF2B5EF4-FFF2-40B4-BE49-F238E27FC236}">
                <a16:creationId xmlns:a16="http://schemas.microsoft.com/office/drawing/2014/main" id="{040B7A39-FD1B-4FD1-BABE-A14A095A848C}"/>
              </a:ext>
            </a:extLst>
          </p:cNvPr>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313900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9" name="TextBox 13"/>
          <p:cNvSpPr txBox="1">
            <a:spLocks noChangeArrowheads="1"/>
          </p:cNvSpPr>
          <p:nvPr/>
        </p:nvSpPr>
        <p:spPr bwMode="auto">
          <a:xfrm>
            <a:off x="0" y="1874812"/>
            <a:ext cx="8970963" cy="2862322"/>
          </a:xfrm>
          <a:prstGeom prst="rect">
            <a:avLst/>
          </a:prstGeom>
          <a:noFill/>
          <a:ln w="9525">
            <a:solidFill>
              <a:srgbClr val="2F618F"/>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342900" indent="-342900">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spcAft>
                <a:spcPts val="1200"/>
              </a:spcAft>
              <a:buFont typeface="Wingdings" charset="0"/>
              <a:buChar char="§"/>
            </a:pPr>
            <a:r>
              <a:rPr lang="es-ES" sz="2000" b="1" dirty="0">
                <a:latin typeface="Arial" panose="020B0604020202020204" pitchFamily="34" charset="0"/>
              </a:rPr>
              <a:t>Decisión del Comité de Ministros de octubre de 2013</a:t>
            </a:r>
          </a:p>
          <a:p>
            <a:pPr>
              <a:spcAft>
                <a:spcPts val="1200"/>
              </a:spcAft>
              <a:buFont typeface="Wingdings" charset="0"/>
              <a:buChar char="§"/>
            </a:pPr>
            <a:r>
              <a:rPr lang="es-ES" sz="2000" b="1" dirty="0">
                <a:latin typeface="Arial" panose="020B0604020202020204" pitchFamily="34" charset="0"/>
              </a:rPr>
              <a:t>Operativa desde abril de 2014</a:t>
            </a:r>
          </a:p>
          <a:p>
            <a:pPr>
              <a:spcAft>
                <a:spcPts val="1200"/>
              </a:spcAft>
              <a:buFont typeface="Wingdings" charset="0"/>
              <a:buChar char="§"/>
            </a:pPr>
            <a:r>
              <a:rPr lang="es-ES" sz="2000" b="1" dirty="0">
                <a:latin typeface="Arial" panose="020B0604020202020204" pitchFamily="34" charset="0"/>
              </a:rPr>
              <a:t>Actualmente cuenta con 6 proyectos en curso</a:t>
            </a:r>
          </a:p>
          <a:p>
            <a:pPr>
              <a:spcAft>
                <a:spcPts val="1200"/>
              </a:spcAft>
              <a:buFont typeface="Wingdings" charset="0"/>
              <a:buChar char="§"/>
            </a:pPr>
            <a:endParaRPr lang="es-ES" sz="2000" b="1" dirty="0">
              <a:latin typeface="Arial" panose="020B0604020202020204" pitchFamily="34" charset="0"/>
              <a:cs typeface="Arial" panose="020B0604020202020204" pitchFamily="34" charset="0"/>
            </a:endParaRPr>
          </a:p>
          <a:p>
            <a:pPr>
              <a:spcAft>
                <a:spcPts val="1200"/>
              </a:spcAft>
              <a:buFont typeface="Wingdings" charset="0"/>
              <a:buChar char="§"/>
            </a:pPr>
            <a:r>
              <a:rPr lang="es-ES" sz="2000" b="1" dirty="0">
                <a:latin typeface="Arial" panose="020B0604020202020204" pitchFamily="34" charset="0"/>
              </a:rPr>
              <a:t>Labor: apoyo a países de todo el mundo para reforzar sus capacidades de justicia penal en materia de ciberdelincuencia y pruebas electrónicas</a:t>
            </a:r>
          </a:p>
        </p:txBody>
      </p:sp>
      <p:sp>
        <p:nvSpPr>
          <p:cNvPr id="9" name="Slide Number Placeholder 1">
            <a:extLst>
              <a:ext uri="{FF2B5EF4-FFF2-40B4-BE49-F238E27FC236}">
                <a16:creationId xmlns:a16="http://schemas.microsoft.com/office/drawing/2014/main" id="{59A8AF8E-6E9E-4FF2-B413-54E502C7D6A9}"/>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11</a:t>
            </a:fld>
            <a:endParaRPr lang="es-ES"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AB98A80D-570E-454C-BB19-0353CAE37496}"/>
              </a:ext>
            </a:extLst>
          </p:cNvPr>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rPr>
              <a:t>www.coe.int/cybercrime</a:t>
            </a:r>
          </a:p>
        </p:txBody>
      </p:sp>
      <p:sp>
        <p:nvSpPr>
          <p:cNvPr id="12" name="Slide Number Placeholder 4">
            <a:extLst>
              <a:ext uri="{FF2B5EF4-FFF2-40B4-BE49-F238E27FC236}">
                <a16:creationId xmlns:a16="http://schemas.microsoft.com/office/drawing/2014/main" id="{43C142B2-7307-49DB-A37A-6489B79D65B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11</a:t>
            </a:fld>
            <a:endParaRPr lang="es-ES" dirty="0">
              <a:solidFill>
                <a:schemeClr val="tx1"/>
              </a:solidFill>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60007D24-972D-4ABA-AB9C-323F33A04264}"/>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a:extLst>
              <a:ext uri="{FF2B5EF4-FFF2-40B4-BE49-F238E27FC236}">
                <a16:creationId xmlns:a16="http://schemas.microsoft.com/office/drawing/2014/main" id="{F6E4E475-B2E3-4777-8E46-2874C09A6447}"/>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a:extLst>
              <a:ext uri="{FF2B5EF4-FFF2-40B4-BE49-F238E27FC236}">
                <a16:creationId xmlns:a16="http://schemas.microsoft.com/office/drawing/2014/main" id="{41F11137-4F91-4AF2-9B75-9FD73CED5F5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2100" b="1" dirty="0">
                <a:solidFill>
                  <a:schemeClr val="bg1"/>
                </a:solidFill>
                <a:latin typeface="Arial" panose="020B0604020202020204" pitchFamily="34" charset="0"/>
              </a:rPr>
              <a:t>Oficina del Programa de Lucha contra la Ciberdelincuencia del </a:t>
            </a:r>
          </a:p>
          <a:p>
            <a:pPr algn="r"/>
            <a:r>
              <a:rPr lang="es-ES" sz="2100" b="1" dirty="0">
                <a:solidFill>
                  <a:schemeClr val="bg1"/>
                </a:solidFill>
                <a:latin typeface="Arial" panose="020B0604020202020204" pitchFamily="34" charset="0"/>
              </a:rPr>
              <a:t>Consejo de Europa en Bucarest (C-PROC)</a:t>
            </a:r>
            <a:endParaRPr lang="es-ES" sz="2100" b="1" dirty="0">
              <a:solidFill>
                <a:schemeClr val="bg1"/>
              </a:solidFill>
              <a:latin typeface="Arial" panose="020B0604020202020204" pitchFamily="34" charset="0"/>
              <a:cs typeface="Arial" panose="020B0604020202020204" pitchFamily="34" charset="0"/>
            </a:endParaRPr>
          </a:p>
        </p:txBody>
      </p:sp>
      <p:pic>
        <p:nvPicPr>
          <p:cNvPr id="16" name="Picture 4">
            <a:extLst>
              <a:ext uri="{FF2B5EF4-FFF2-40B4-BE49-F238E27FC236}">
                <a16:creationId xmlns:a16="http://schemas.microsoft.com/office/drawing/2014/main" id="{A7E41809-D68A-453E-9F98-0131A819EA5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9E94DDF-2A25-49D6-830C-09E0DB8DD2CA}"/>
              </a:ext>
            </a:extLst>
          </p:cNvPr>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4425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302" name="Picture 1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741920" y="5059454"/>
            <a:ext cx="800864"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p:cNvSpPr/>
          <p:nvPr/>
        </p:nvSpPr>
        <p:spPr>
          <a:xfrm>
            <a:off x="323850" y="1181100"/>
            <a:ext cx="8461375" cy="50332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Arial" panose="020B0604020202020204" pitchFamily="34" charset="0"/>
              <a:cs typeface="Arial" panose="020B0604020202020204" pitchFamily="34" charset="0"/>
            </a:endParaRPr>
          </a:p>
        </p:txBody>
      </p:sp>
      <p:sp>
        <p:nvSpPr>
          <p:cNvPr id="55304" name="TextBox 14"/>
          <p:cNvSpPr txBox="1">
            <a:spLocks noChangeArrowheads="1"/>
          </p:cNvSpPr>
          <p:nvPr/>
        </p:nvSpPr>
        <p:spPr bwMode="auto">
          <a:xfrm>
            <a:off x="303212" y="3002312"/>
            <a:ext cx="7874000"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s-ES" dirty="0">
                <a:latin typeface="Arial" panose="020B0604020202020204" pitchFamily="34" charset="0"/>
              </a:rPr>
              <a:t>GLACY+ </a:t>
            </a:r>
            <a:r>
              <a:rPr lang="es-ES" sz="1400" dirty="0">
                <a:latin typeface="Arial" panose="020B0604020202020204" pitchFamily="34" charset="0"/>
              </a:rPr>
              <a:t>Proyecto conjunto UE/CE de acción global contra la ciberdelincuencia</a:t>
            </a:r>
          </a:p>
        </p:txBody>
      </p:sp>
      <p:sp>
        <p:nvSpPr>
          <p:cNvPr id="55305" name="TextBox 15"/>
          <p:cNvSpPr txBox="1">
            <a:spLocks noChangeArrowheads="1"/>
          </p:cNvSpPr>
          <p:nvPr/>
        </p:nvSpPr>
        <p:spPr bwMode="auto">
          <a:xfrm>
            <a:off x="323850" y="2425643"/>
            <a:ext cx="778986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08000" rIns="90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s-ES"/>
              <a:t>CyberEast Asociación Oriental UE/CE</a:t>
            </a:r>
            <a:r>
              <a:rPr lang="es-ES" sz="1400" dirty="0">
                <a:latin typeface="Arial" panose="020B0604020202020204" pitchFamily="34" charset="0"/>
              </a:rPr>
              <a:t>  </a:t>
            </a:r>
          </a:p>
        </p:txBody>
      </p:sp>
      <p:sp>
        <p:nvSpPr>
          <p:cNvPr id="55307" name="TextBox 17"/>
          <p:cNvSpPr txBox="1">
            <a:spLocks noChangeArrowheads="1"/>
          </p:cNvSpPr>
          <p:nvPr/>
        </p:nvSpPr>
        <p:spPr bwMode="auto">
          <a:xfrm>
            <a:off x="323850" y="3558555"/>
            <a:ext cx="848201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s-ES" dirty="0">
                <a:latin typeface="Arial" panose="020B0604020202020204" pitchFamily="34" charset="0"/>
              </a:rPr>
              <a:t>iPROCEEDS-2 </a:t>
            </a:r>
            <a:r>
              <a:rPr lang="es-ES" sz="1400" dirty="0">
                <a:latin typeface="Arial" panose="020B0604020202020204" pitchFamily="34" charset="0"/>
              </a:rPr>
              <a:t>Proyecto conjunto UE/CE centrado en el producto del delito en Internet </a:t>
            </a:r>
          </a:p>
        </p:txBody>
      </p:sp>
      <p:sp>
        <p:nvSpPr>
          <p:cNvPr id="55308" name="TextBox 18"/>
          <p:cNvSpPr txBox="1">
            <a:spLocks noChangeArrowheads="1"/>
          </p:cNvSpPr>
          <p:nvPr/>
        </p:nvSpPr>
        <p:spPr bwMode="auto">
          <a:xfrm>
            <a:off x="323850" y="5501904"/>
            <a:ext cx="7762875" cy="595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es-ES" dirty="0">
                <a:latin typeface="Arial" panose="020B0604020202020204" pitchFamily="34" charset="0"/>
              </a:rPr>
              <a:t>CyberCrime@Octopus</a:t>
            </a:r>
            <a:r>
              <a:rPr lang="es-ES"/>
              <a:t> </a:t>
            </a:r>
            <a:r>
              <a:rPr lang="es-ES" sz="1400" dirty="0">
                <a:latin typeface="Arial" panose="020B0604020202020204" pitchFamily="34" charset="0"/>
              </a:rPr>
              <a:t>(proyecto financiado con contribuciones voluntarias) </a:t>
            </a:r>
          </a:p>
        </p:txBody>
      </p:sp>
      <p:pic>
        <p:nvPicPr>
          <p:cNvPr id="55309" name="Picture 19"/>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88169" y="1357685"/>
            <a:ext cx="4687887"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7"/>
          <p:cNvSpPr txBox="1">
            <a:spLocks noChangeArrowheads="1"/>
          </p:cNvSpPr>
          <p:nvPr/>
        </p:nvSpPr>
        <p:spPr bwMode="auto">
          <a:xfrm>
            <a:off x="323528" y="4077181"/>
            <a:ext cx="8820472" cy="585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s-ES" dirty="0">
                <a:latin typeface="Arial" panose="020B0604020202020204" pitchFamily="34" charset="0"/>
              </a:rPr>
              <a:t>CyberSouth</a:t>
            </a:r>
            <a:r>
              <a:rPr lang="es-ES" dirty="0"/>
              <a:t> </a:t>
            </a:r>
            <a:r>
              <a:rPr lang="es-ES" sz="1400" dirty="0">
                <a:latin typeface="Arial" panose="020B0604020202020204" pitchFamily="34" charset="0"/>
              </a:rPr>
              <a:t>Proyecto conjunto UE/CE centrado en la ciberdelincuencia y las pruebas electrónicas</a:t>
            </a:r>
          </a:p>
        </p:txBody>
      </p:sp>
      <p:sp>
        <p:nvSpPr>
          <p:cNvPr id="16" name="Slide Number Placeholder 1">
            <a:extLst>
              <a:ext uri="{FF2B5EF4-FFF2-40B4-BE49-F238E27FC236}">
                <a16:creationId xmlns:a16="http://schemas.microsoft.com/office/drawing/2014/main" id="{7F10AA3D-7A56-4B1F-BA80-631032029E7A}"/>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12</a:t>
            </a:fld>
            <a:endParaRPr lang="es-ES"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9B32B1DA-3931-4280-B0F7-64DEDC27227D}"/>
              </a:ext>
            </a:extLst>
          </p:cNvPr>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rPr>
              <a:t>www.coe.int/cybercrime</a:t>
            </a:r>
          </a:p>
        </p:txBody>
      </p:sp>
      <p:sp>
        <p:nvSpPr>
          <p:cNvPr id="19" name="Slide Number Placeholder 4">
            <a:extLst>
              <a:ext uri="{FF2B5EF4-FFF2-40B4-BE49-F238E27FC236}">
                <a16:creationId xmlns:a16="http://schemas.microsoft.com/office/drawing/2014/main" id="{BDF7F0E1-5449-47A4-9380-FBCCF178EC22}"/>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12</a:t>
            </a:fld>
            <a:endParaRPr lang="es-ES" dirty="0">
              <a:solidFill>
                <a:schemeClr val="tx1"/>
              </a:solidFill>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C2BE4651-A8FB-44A2-A4FC-1C4C099C135F}"/>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2" name="Rectangle 4">
            <a:extLst>
              <a:ext uri="{FF2B5EF4-FFF2-40B4-BE49-F238E27FC236}">
                <a16:creationId xmlns:a16="http://schemas.microsoft.com/office/drawing/2014/main" id="{182FB8F0-18B7-4E07-A897-D820D65F380C}"/>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23" name="Rectangle 22">
            <a:extLst>
              <a:ext uri="{FF2B5EF4-FFF2-40B4-BE49-F238E27FC236}">
                <a16:creationId xmlns:a16="http://schemas.microsoft.com/office/drawing/2014/main" id="{9669AB9D-540C-4FA4-B301-7F61956A80F0}"/>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latin typeface="Arial" panose="020B0604020202020204" pitchFamily="34" charset="0"/>
              </a:rPr>
              <a:t>Programas actuales de creación de capacidades</a:t>
            </a:r>
          </a:p>
        </p:txBody>
      </p:sp>
      <p:pic>
        <p:nvPicPr>
          <p:cNvPr id="24" name="Picture 4">
            <a:extLst>
              <a:ext uri="{FF2B5EF4-FFF2-40B4-BE49-F238E27FC236}">
                <a16:creationId xmlns:a16="http://schemas.microsoft.com/office/drawing/2014/main" id="{80D0A419-A036-4F76-BAEC-DB3BBC27BAE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a:extLst>
              <a:ext uri="{FF2B5EF4-FFF2-40B4-BE49-F238E27FC236}">
                <a16:creationId xmlns:a16="http://schemas.microsoft.com/office/drawing/2014/main" id="{2EB3FB8C-8BFC-44EF-9AE3-92FB7E34C867}"/>
              </a:ext>
            </a:extLst>
          </p:cNvPr>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2" name="TextBox 18">
            <a:extLst>
              <a:ext uri="{FF2B5EF4-FFF2-40B4-BE49-F238E27FC236}">
                <a16:creationId xmlns:a16="http://schemas.microsoft.com/office/drawing/2014/main" id="{CB4EFE07-E816-4514-A17F-CCDE597BBFBF}"/>
              </a:ext>
            </a:extLst>
          </p:cNvPr>
          <p:cNvSpPr txBox="1">
            <a:spLocks noChangeArrowheads="1"/>
          </p:cNvSpPr>
          <p:nvPr/>
        </p:nvSpPr>
        <p:spPr bwMode="auto">
          <a:xfrm>
            <a:off x="323528" y="4594191"/>
            <a:ext cx="8057048" cy="1006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es-ES" dirty="0">
                <a:latin typeface="Arial" panose="020B0604020202020204" pitchFamily="34" charset="0"/>
              </a:rPr>
              <a:t>End Online Child Sexual Exploitation and Abuse@Europe (EndOCSEA@Europe)</a:t>
            </a:r>
            <a:r>
              <a:rPr lang="es-ES" dirty="0"/>
              <a:t> </a:t>
            </a:r>
            <a:r>
              <a:rPr lang="es-ES" sz="1400" dirty="0">
                <a:latin typeface="Arial" panose="020B0604020202020204" pitchFamily="34" charset="0"/>
              </a:rPr>
              <a:t>(Fondo para poner fin a la violencia contra los niños.) </a:t>
            </a:r>
          </a:p>
        </p:txBody>
      </p:sp>
    </p:spTree>
    <p:extLst>
      <p:ext uri="{BB962C8B-B14F-4D97-AF65-F5344CB8AC3E}">
        <p14:creationId xmlns:p14="http://schemas.microsoft.com/office/powerpoint/2010/main" val="15288208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s-ES" sz="3200" b="1" dirty="0"/>
              <a:t>El Consejo de Europa y la Oficina del Programa de Lucha contra la Ciberdelincuencia (C-PROC)</a:t>
            </a:r>
            <a:endParaRPr lang="es-ES"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694875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es-ES" sz="3200" b="1" dirty="0"/>
              <a:t>Parte 2</a:t>
            </a:r>
          </a:p>
          <a:p>
            <a:pPr algn="ctr" eaLnBrk="1" hangingPunct="1">
              <a:lnSpc>
                <a:spcPct val="80000"/>
              </a:lnSpc>
            </a:pPr>
            <a:br/>
            <a:r>
              <a:rPr lang="es-ES" sz="3200" b="1" dirty="0"/>
              <a:t>Estructura del curso </a:t>
            </a:r>
            <a:endParaRPr lang="es-ES" sz="3200" dirty="0"/>
          </a:p>
        </p:txBody>
      </p:sp>
    </p:spTree>
    <p:extLst>
      <p:ext uri="{BB962C8B-B14F-4D97-AF65-F5344CB8AC3E}">
        <p14:creationId xmlns:p14="http://schemas.microsoft.com/office/powerpoint/2010/main" val="31245592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Estructura del curso </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5170646"/>
          </a:xfrm>
          <a:prstGeom prst="rect">
            <a:avLst/>
          </a:prstGeom>
        </p:spPr>
        <p:txBody>
          <a:bodyPr wrap="square">
            <a:spAutoFit/>
          </a:bodyPr>
          <a:lstStyle/>
          <a:p>
            <a:pPr algn="just"/>
            <a:r>
              <a:rPr lang="es-ES" sz="2200" b="1" dirty="0"/>
              <a:t>Día 1:</a:t>
            </a:r>
          </a:p>
          <a:p>
            <a:pPr marL="342900" indent="-342900" algn="just">
              <a:buFont typeface="Wingdings" panose="05000000000000000000" pitchFamily="2" charset="2"/>
              <a:buChar char="Ø"/>
            </a:pPr>
            <a:endParaRPr lang="es-E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s-ES" sz="2200" dirty="0"/>
              <a:t>Sesión 1.1 - Introducción al curso</a:t>
            </a:r>
          </a:p>
          <a:p>
            <a:pPr marL="342900" indent="-342900" algn="just">
              <a:buFont typeface="Wingdings" panose="05000000000000000000" pitchFamily="2" charset="2"/>
              <a:buChar char="Ø"/>
            </a:pPr>
            <a:endParaRPr lang="es-E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s-ES" sz="2200" dirty="0"/>
              <a:t>Sesión 1.2 - Cooperación internacional en una economía mundial</a:t>
            </a:r>
          </a:p>
          <a:p>
            <a:pPr marL="342900" indent="-342900" algn="just">
              <a:buFont typeface="Wingdings" panose="05000000000000000000" pitchFamily="2" charset="2"/>
              <a:buChar char="Ø"/>
            </a:pPr>
            <a:endParaRPr lang="es-E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s-ES" sz="2200" dirty="0"/>
              <a:t>Sesión 1.3 - Visión general de la base jurídica de la cooperación internacional en relación con la ciberdelincuencia y las pruebas electrónicas </a:t>
            </a:r>
            <a:endParaRPr lang="es-ES"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785104"/>
          </a:xfrm>
          <a:prstGeom prst="rect">
            <a:avLst/>
          </a:prstGeom>
        </p:spPr>
        <p:txBody>
          <a:bodyPr wrap="square">
            <a:spAutoFit/>
          </a:bodyPr>
          <a:lstStyle/>
          <a:p>
            <a:pPr marL="342900" indent="-342900" algn="just">
              <a:buFont typeface="Wingdings" panose="05000000000000000000" pitchFamily="2" charset="2"/>
              <a:buChar char="Ø"/>
            </a:pPr>
            <a:endParaRPr lang="es-E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s-E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s-ES" sz="2200" dirty="0"/>
              <a:t>Sesión 1.4 - Práctica y procedimiento de asistencia jurídica mutua </a:t>
            </a:r>
          </a:p>
        </p:txBody>
      </p:sp>
    </p:spTree>
    <p:extLst>
      <p:ext uri="{BB962C8B-B14F-4D97-AF65-F5344CB8AC3E}">
        <p14:creationId xmlns:p14="http://schemas.microsoft.com/office/powerpoint/2010/main" val="3270961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Estructura del curso </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5170646"/>
          </a:xfrm>
          <a:prstGeom prst="rect">
            <a:avLst/>
          </a:prstGeom>
        </p:spPr>
        <p:txBody>
          <a:bodyPr wrap="square">
            <a:spAutoFit/>
          </a:bodyPr>
          <a:lstStyle/>
          <a:p>
            <a:pPr algn="just"/>
            <a:r>
              <a:rPr lang="es-ES" sz="2200" b="1" dirty="0"/>
              <a:t>Día 2:</a:t>
            </a:r>
          </a:p>
          <a:p>
            <a:pPr marL="342900" indent="-342900" algn="just">
              <a:buFont typeface="Wingdings" panose="05000000000000000000" pitchFamily="2" charset="2"/>
              <a:buChar char="Ø"/>
            </a:pPr>
            <a:endParaRPr lang="es-E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s-ES" sz="2200" dirty="0"/>
              <a:t>Sesión 2.1 - Mecanismos del Convenio de Budapest para facilitar la cooperación internacional </a:t>
            </a:r>
          </a:p>
          <a:p>
            <a:pPr marL="342900" indent="-342900" algn="just">
              <a:buFont typeface="Wingdings" panose="05000000000000000000" pitchFamily="2" charset="2"/>
              <a:buChar char="Ø"/>
            </a:pPr>
            <a:endParaRPr lang="es-E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s-ES" sz="2200" dirty="0"/>
              <a:t>Sesión 2.2 - Métodos no oficiales de cooperación internacional </a:t>
            </a:r>
          </a:p>
          <a:p>
            <a:pPr marL="342900" indent="-342900" algn="just">
              <a:buFont typeface="Wingdings" panose="05000000000000000000" pitchFamily="2" charset="2"/>
              <a:buChar char="Ø"/>
            </a:pPr>
            <a:endParaRPr lang="es-E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s-ES" sz="2200" dirty="0"/>
              <a:t>Sesión 2.3 - Utilización de la obtención de pruebas digitales mediante mecanismos de cooperación internacional</a:t>
            </a:r>
            <a:endParaRPr lang="es-ES"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446550"/>
          </a:xfrm>
          <a:prstGeom prst="rect">
            <a:avLst/>
          </a:prstGeom>
        </p:spPr>
        <p:txBody>
          <a:bodyPr wrap="square">
            <a:spAutoFit/>
          </a:bodyPr>
          <a:lstStyle/>
          <a:p>
            <a:pPr marL="342900" indent="-342900" algn="just">
              <a:buFont typeface="Wingdings" panose="05000000000000000000" pitchFamily="2" charset="2"/>
              <a:buChar char="Ø"/>
            </a:pPr>
            <a:endParaRPr lang="es-E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s-E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s-ES" sz="2200" dirty="0"/>
              <a:t>Sesión 2.4 - Desafíos</a:t>
            </a:r>
          </a:p>
        </p:txBody>
      </p:sp>
    </p:spTree>
    <p:extLst>
      <p:ext uri="{BB962C8B-B14F-4D97-AF65-F5344CB8AC3E}">
        <p14:creationId xmlns:p14="http://schemas.microsoft.com/office/powerpoint/2010/main" val="20286494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Estructura del curso </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4493538"/>
          </a:xfrm>
          <a:prstGeom prst="rect">
            <a:avLst/>
          </a:prstGeom>
        </p:spPr>
        <p:txBody>
          <a:bodyPr wrap="square">
            <a:spAutoFit/>
          </a:bodyPr>
          <a:lstStyle/>
          <a:p>
            <a:pPr algn="just"/>
            <a:r>
              <a:rPr lang="es-ES" sz="2200" b="1" dirty="0"/>
              <a:t>Día 3:</a:t>
            </a:r>
          </a:p>
          <a:p>
            <a:pPr marL="342900" indent="-342900" algn="just">
              <a:buFont typeface="Wingdings" panose="05000000000000000000" pitchFamily="2" charset="2"/>
              <a:buChar char="Ø"/>
            </a:pPr>
            <a:endParaRPr lang="es-E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s-ES" sz="2200" dirty="0"/>
              <a:t>Sesión 3.1 - Asociación / Cooperación público-privada </a:t>
            </a:r>
          </a:p>
          <a:p>
            <a:pPr marL="342900" indent="-342900" algn="just">
              <a:buFont typeface="Wingdings" panose="05000000000000000000" pitchFamily="2" charset="2"/>
              <a:buChar char="Ø"/>
            </a:pPr>
            <a:endParaRPr lang="es-E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s-ES" sz="2200" dirty="0"/>
              <a:t>Sesión 3.2 - Desarrollo de competencias en materia de ciberdelincuencia</a:t>
            </a:r>
          </a:p>
          <a:p>
            <a:pPr marL="342900" indent="-342900" algn="just">
              <a:buFont typeface="Wingdings" panose="05000000000000000000" pitchFamily="2" charset="2"/>
              <a:buChar char="Ø"/>
            </a:pPr>
            <a:endParaRPr lang="es-E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s-ES" sz="2200" dirty="0"/>
              <a:t>Sesión 3.3 - Desarrollo de competencias en materia de ciberdelincuencia (informe de grupo)</a:t>
            </a:r>
            <a:endParaRPr lang="es-E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s-ES"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785104"/>
          </a:xfrm>
          <a:prstGeom prst="rect">
            <a:avLst/>
          </a:prstGeom>
        </p:spPr>
        <p:txBody>
          <a:bodyPr wrap="square">
            <a:spAutoFit/>
          </a:bodyPr>
          <a:lstStyle/>
          <a:p>
            <a:pPr marL="342900" indent="-342900" algn="just">
              <a:buFont typeface="Wingdings" panose="05000000000000000000" pitchFamily="2" charset="2"/>
              <a:buChar char="Ø"/>
            </a:pPr>
            <a:endParaRPr lang="es-E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s-E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s-ES" sz="2200" dirty="0"/>
              <a:t>Sesión 3.4 - Foro abierto</a:t>
            </a:r>
          </a:p>
          <a:p>
            <a:pPr marL="342900" indent="-342900" algn="just">
              <a:buFont typeface="Wingdings" panose="05000000000000000000" pitchFamily="2" charset="2"/>
              <a:buChar char="Ø"/>
            </a:pPr>
            <a:endParaRPr lang="es-E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s-ES"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26462914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s-ES" sz="3200" b="1" dirty="0"/>
              <a:t>Curso Judicial Especializado sobre </a:t>
            </a:r>
          </a:p>
          <a:p>
            <a:pPr algn="r" eaLnBrk="1" hangingPunct="1">
              <a:lnSpc>
                <a:spcPct val="80000"/>
              </a:lnSpc>
            </a:pPr>
            <a:r>
              <a:rPr lang="es-ES" sz="3200" b="1" dirty="0"/>
              <a:t>Cooperación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4638576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es-ES" sz="3200" b="1" dirty="0"/>
              <a:t>Parte 3</a:t>
            </a:r>
          </a:p>
          <a:p>
            <a:pPr algn="ctr" eaLnBrk="1" hangingPunct="1">
              <a:lnSpc>
                <a:spcPct val="80000"/>
              </a:lnSpc>
            </a:pPr>
            <a:endParaRPr lang="es-ES" sz="3200" b="1" dirty="0">
              <a:ea typeface="ＭＳ Ｐゴシック" charset="0"/>
            </a:endParaRPr>
          </a:p>
          <a:p>
            <a:pPr algn="ctr" eaLnBrk="1" hangingPunct="1">
              <a:lnSpc>
                <a:spcPct val="80000"/>
              </a:lnSpc>
            </a:pPr>
            <a:r>
              <a:rPr lang="es-ES" sz="3200" b="1" dirty="0"/>
              <a:t>Resumen</a:t>
            </a:r>
          </a:p>
          <a:p>
            <a:pPr algn="ctr">
              <a:lnSpc>
                <a:spcPct val="80000"/>
              </a:lnSpc>
            </a:pPr>
            <a:endParaRPr lang="es-ES" sz="3200" b="1" dirty="0"/>
          </a:p>
        </p:txBody>
      </p:sp>
    </p:spTree>
    <p:extLst>
      <p:ext uri="{BB962C8B-B14F-4D97-AF65-F5344CB8AC3E}">
        <p14:creationId xmlns:p14="http://schemas.microsoft.com/office/powerpoint/2010/main" val="4167691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Programa</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90" y="1213548"/>
            <a:ext cx="3791244" cy="4278094"/>
          </a:xfrm>
          <a:prstGeom prst="rect">
            <a:avLst/>
          </a:prstGeom>
        </p:spPr>
        <p:txBody>
          <a:bodyPr wrap="square">
            <a:spAutoFit/>
          </a:bodyPr>
          <a:lstStyle/>
          <a:p>
            <a:pPr marL="342900" indent="-342900" algn="just" eaLnBrk="1" hangingPunct="1">
              <a:buFont typeface="Wingdings" pitchFamily="2" charset="2"/>
              <a:buChar char="Ø"/>
            </a:pPr>
            <a:r>
              <a:rPr lang="es-ES" sz="2000" b="1" dirty="0"/>
              <a:t>Parte 1</a:t>
            </a:r>
          </a:p>
          <a:p>
            <a:pPr marL="342900" indent="-342900" algn="just" eaLnBrk="1" hangingPunct="1">
              <a:buFont typeface="Wingdings" pitchFamily="2" charset="2"/>
              <a:buChar char="ü"/>
            </a:pPr>
            <a:r>
              <a:rPr lang="es-ES" sz="2000" i="1" dirty="0"/>
              <a:t>El Consejo de Europa y la Oficina del Programa de Lucha contra la Ciberdelincuencia (C-PROC)</a:t>
            </a:r>
          </a:p>
          <a:p>
            <a:pPr marL="0" indent="0" algn="just" eaLnBrk="1" hangingPunct="1">
              <a:buNone/>
            </a:pPr>
            <a:endParaRPr lang="es-ES" sz="2000" dirty="0"/>
          </a:p>
          <a:p>
            <a:pPr marL="342900" indent="-342900" algn="just" eaLnBrk="1" hangingPunct="1">
              <a:buFont typeface="Wingdings" pitchFamily="2" charset="2"/>
              <a:buChar char="Ø"/>
            </a:pPr>
            <a:r>
              <a:rPr lang="es-ES" sz="2000" b="1" dirty="0"/>
              <a:t>Parte 2</a:t>
            </a:r>
          </a:p>
          <a:p>
            <a:pPr marL="342900" indent="-342900" algn="just" eaLnBrk="1" hangingPunct="1">
              <a:buFont typeface="Wingdings" pitchFamily="2" charset="2"/>
              <a:buChar char="ü"/>
            </a:pPr>
            <a:r>
              <a:rPr lang="es-ES" sz="2000" i="1" dirty="0"/>
              <a:t>Estructura del curso </a:t>
            </a:r>
          </a:p>
          <a:p>
            <a:pPr marL="0" indent="0" algn="just" eaLnBrk="1" hangingPunct="1">
              <a:buNone/>
            </a:pPr>
            <a:endParaRPr lang="es-ES" sz="2000" dirty="0"/>
          </a:p>
          <a:p>
            <a:pPr marL="342900" indent="-342900" algn="just" eaLnBrk="1" hangingPunct="1">
              <a:buFont typeface="Wingdings" pitchFamily="2" charset="2"/>
              <a:buChar char="Ø"/>
            </a:pPr>
            <a:r>
              <a:rPr lang="es-ES" sz="2000" b="1" dirty="0"/>
              <a:t>Parte 3</a:t>
            </a:r>
          </a:p>
          <a:p>
            <a:pPr marL="342900" indent="-342900" algn="just">
              <a:buFont typeface="Wingdings" pitchFamily="2" charset="2"/>
              <a:buChar char="ü"/>
            </a:pPr>
            <a:r>
              <a:rPr lang="es-ES" sz="2000" i="1" dirty="0"/>
              <a:t>Presentaciones</a:t>
            </a:r>
          </a:p>
          <a:p>
            <a:pPr marL="342900" indent="-342900" algn="just">
              <a:buFont typeface="Wingdings" pitchFamily="2" charset="2"/>
              <a:buChar char="ü"/>
            </a:pPr>
            <a:endParaRPr lang="es-ES" sz="2000" i="1" dirty="0"/>
          </a:p>
          <a:p>
            <a:pPr marL="342900" indent="-342900" algn="just" eaLnBrk="1" hangingPunct="1">
              <a:lnSpc>
                <a:spcPct val="80000"/>
              </a:lnSpc>
              <a:buFont typeface="Wingdings" pitchFamily="2" charset="2"/>
              <a:buChar char="Ø"/>
            </a:pPr>
            <a:r>
              <a:rPr lang="es-ES" sz="2000" b="1" dirty="0"/>
              <a:t>Parte 4</a:t>
            </a:r>
          </a:p>
          <a:p>
            <a:pPr marL="342900" indent="-342900" algn="just">
              <a:lnSpc>
                <a:spcPct val="80000"/>
              </a:lnSpc>
              <a:buFont typeface="Wingdings" pitchFamily="2" charset="2"/>
              <a:buChar char="ü"/>
            </a:pPr>
            <a:r>
              <a:rPr lang="es-ES" sz="2000" i="1" dirty="0"/>
              <a:t>Resumen</a:t>
            </a:r>
          </a:p>
          <a:p>
            <a:pPr marL="342900" indent="-342900" algn="just">
              <a:buFont typeface="Wingdings" pitchFamily="2" charset="2"/>
              <a:buChar char="ü"/>
            </a:pPr>
            <a:endParaRPr lang="es-ES"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Resumen</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10" name="Rectangle 9">
            <a:extLst>
              <a:ext uri="{FF2B5EF4-FFF2-40B4-BE49-F238E27FC236}">
                <a16:creationId xmlns:a16="http://schemas.microsoft.com/office/drawing/2014/main" id="{6073A521-F9C6-4E31-AEB1-7A413E034870}"/>
              </a:ext>
            </a:extLst>
          </p:cNvPr>
          <p:cNvSpPr/>
          <p:nvPr/>
        </p:nvSpPr>
        <p:spPr>
          <a:xfrm>
            <a:off x="513601" y="1463117"/>
            <a:ext cx="4138917" cy="4425827"/>
          </a:xfrm>
          <a:prstGeom prst="rect">
            <a:avLst/>
          </a:prstGeom>
        </p:spPr>
        <p:txBody>
          <a:bodyPr wrap="square">
            <a:spAutoFit/>
          </a:bodyPr>
          <a:lstStyle/>
          <a:p>
            <a:pPr marL="342900" indent="-342900" algn="just">
              <a:lnSpc>
                <a:spcPct val="80000"/>
              </a:lnSpc>
              <a:buFont typeface="Wingdings" pitchFamily="2" charset="2"/>
              <a:buChar char="ü"/>
            </a:pPr>
            <a:r>
              <a:rPr lang="es-ES" sz="2200" i="1" dirty="0"/>
              <a:t>Comprender el alcance y la labor del Consejo de Europa y de la Oficina del Programa de Lucha contra la Ciberdelincuencia (C-PROC)</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r>
              <a:rPr lang="es-ES" sz="2200" i="1" dirty="0"/>
              <a:t>Revisar la estructura, las metas y los objetivos de este curso</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r>
              <a:rPr lang="es-ES" sz="2200" i="1" dirty="0"/>
              <a:t>Compartir cualquier preocupación o resultado esperado del curso</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r>
              <a:rPr lang="es-ES" sz="2200" i="1" dirty="0"/>
              <a:t>Discutir los conceptos básicos que se tratarán en el curso </a:t>
            </a:r>
          </a:p>
          <a:p>
            <a:pPr algn="just">
              <a:lnSpc>
                <a:spcPct val="80000"/>
              </a:lnSpc>
            </a:pPr>
            <a:endParaRPr lang="es-ES" sz="2200" i="1" dirty="0"/>
          </a:p>
        </p:txBody>
      </p:sp>
    </p:spTree>
    <p:extLst>
      <p:ext uri="{BB962C8B-B14F-4D97-AF65-F5344CB8AC3E}">
        <p14:creationId xmlns:p14="http://schemas.microsoft.com/office/powerpoint/2010/main" val="1247466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s-ES" sz="3200" b="1" dirty="0"/>
              <a:t>Curso Judicial Especializado sobre </a:t>
            </a:r>
          </a:p>
          <a:p>
            <a:pPr algn="r" eaLnBrk="1" hangingPunct="1">
              <a:lnSpc>
                <a:spcPct val="80000"/>
              </a:lnSpc>
            </a:pPr>
            <a:r>
              <a:rPr lang="es-ES" sz="3200" b="1" dirty="0"/>
              <a:t>Cooperación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Objetivos de la sesión</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463117"/>
            <a:ext cx="4138917" cy="4425827"/>
          </a:xfrm>
          <a:prstGeom prst="rect">
            <a:avLst/>
          </a:prstGeom>
        </p:spPr>
        <p:txBody>
          <a:bodyPr wrap="square">
            <a:spAutoFit/>
          </a:bodyPr>
          <a:lstStyle/>
          <a:p>
            <a:pPr marL="342900" indent="-342900" algn="just">
              <a:lnSpc>
                <a:spcPct val="80000"/>
              </a:lnSpc>
              <a:buFont typeface="Wingdings" pitchFamily="2" charset="2"/>
              <a:buChar char="ü"/>
            </a:pPr>
            <a:r>
              <a:rPr lang="es-ES" sz="2200" i="1" dirty="0"/>
              <a:t>Comprender el alcance y la labor del Consejo de Europa y de la Oficina del Programa de Lucha contra la Ciberdelincuencia (C-PROC)</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r>
              <a:rPr lang="es-ES" sz="2200" i="1" dirty="0"/>
              <a:t>Revisar la estructura, las metas y los objetivos de este curso</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r>
              <a:rPr lang="es-ES" sz="2200" i="1" dirty="0"/>
              <a:t>Compartir cualquier preocupación o resultado esperado del curso</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r>
              <a:rPr lang="es-ES" sz="2200" i="1" dirty="0"/>
              <a:t>Discutir los conceptos básicos que se tratarán en el curso </a:t>
            </a:r>
          </a:p>
          <a:p>
            <a:pPr algn="just">
              <a:lnSpc>
                <a:spcPct val="80000"/>
              </a:lnSpc>
            </a:pPr>
            <a:endParaRPr lang="es-ES" sz="2200" i="1" dirty="0"/>
          </a:p>
        </p:txBody>
      </p:sp>
    </p:spTree>
    <p:extLst>
      <p:ext uri="{BB962C8B-B14F-4D97-AF65-F5344CB8AC3E}">
        <p14:creationId xmlns:p14="http://schemas.microsoft.com/office/powerpoint/2010/main" val="1301409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es-ES" sz="3200" b="1" dirty="0"/>
              <a:t>Parte 1</a:t>
            </a:r>
          </a:p>
          <a:p>
            <a:pPr algn="ctr" eaLnBrk="1" hangingPunct="1">
              <a:lnSpc>
                <a:spcPct val="80000"/>
              </a:lnSpc>
            </a:pPr>
            <a:br/>
            <a:r>
              <a:rPr lang="es-ES" sz="3200" b="1" dirty="0"/>
              <a:t>El Consejo de Europa y la Oficina del Programa de Lucha contra la Ciberdelincuencia (C-PROC)</a:t>
            </a:r>
            <a:endParaRPr lang="es-ES" sz="3200" dirty="0"/>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5</a:t>
            </a:fld>
            <a:endParaRPr lang="es-ES"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5</a:t>
            </a:fld>
            <a:endParaRPr lang="es-ES"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2200" b="1" dirty="0">
                <a:solidFill>
                  <a:schemeClr val="bg1"/>
                </a:solidFill>
                <a:latin typeface="Arial" panose="020B0604020202020204" pitchFamily="34" charset="0"/>
              </a:rPr>
              <a:t> La ciberdelincuencia como un asunto de justicia penal – </a:t>
            </a:r>
          </a:p>
          <a:p>
            <a:pPr algn="r"/>
            <a:r>
              <a:rPr lang="es-ES" sz="2200" b="1" dirty="0">
                <a:solidFill>
                  <a:schemeClr val="bg1"/>
                </a:solidFill>
                <a:latin typeface="Arial" panose="020B0604020202020204" pitchFamily="34" charset="0"/>
              </a:rPr>
              <a:t>Desafíos principales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Content Placeholder 2">
            <a:extLst>
              <a:ext uri="{FF2B5EF4-FFF2-40B4-BE49-F238E27FC236}">
                <a16:creationId xmlns:a16="http://schemas.microsoft.com/office/drawing/2014/main" id="{AAA86FD6-2D9F-462F-A3CA-0DF322E36466}"/>
              </a:ext>
            </a:extLst>
          </p:cNvPr>
          <p:cNvSpPr txBox="1">
            <a:spLocks/>
          </p:cNvSpPr>
          <p:nvPr/>
        </p:nvSpPr>
        <p:spPr>
          <a:xfrm>
            <a:off x="532469" y="1099426"/>
            <a:ext cx="8352928" cy="5184576"/>
          </a:xfrm>
          <a:prstGeom prst="rect">
            <a:avLst/>
          </a:prstGeom>
        </p:spPr>
        <p:txBody>
          <a:bodyPr>
            <a:normAutofit fontScale="55000" lnSpcReduction="200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defRPr/>
            </a:pPr>
            <a:r>
              <a:rPr lang="es-ES" b="1" dirty="0"/>
              <a:t>Falta de entendimiento común</a:t>
            </a:r>
            <a:r>
              <a:rPr lang="es-ES" dirty="0"/>
              <a:t> sobre la ciberdelincuencia entre las autoridades de justicia penal</a:t>
            </a:r>
          </a:p>
          <a:p>
            <a:pPr>
              <a:lnSpc>
                <a:spcPct val="120000"/>
              </a:lnSpc>
              <a:defRPr/>
            </a:pPr>
            <a:endParaRPr lang="es-ES" dirty="0">
              <a:latin typeface="Arial" panose="020B0604020202020204" pitchFamily="34" charset="0"/>
              <a:cs typeface="Arial" panose="020B0604020202020204" pitchFamily="34" charset="0"/>
            </a:endParaRPr>
          </a:p>
          <a:p>
            <a:pPr>
              <a:lnSpc>
                <a:spcPct val="120000"/>
              </a:lnSpc>
              <a:defRPr/>
            </a:pPr>
            <a:r>
              <a:rPr lang="es-ES" b="1" dirty="0">
                <a:latin typeface="Arial" panose="020B0604020202020204" pitchFamily="34" charset="0"/>
              </a:rPr>
              <a:t>Legislación en materia de ciberdelincuencia – Armonización</a:t>
            </a:r>
          </a:p>
          <a:p>
            <a:pPr lvl="1">
              <a:lnSpc>
                <a:spcPct val="120000"/>
              </a:lnSpc>
              <a:defRPr/>
            </a:pPr>
            <a:r>
              <a:rPr lang="es-ES" sz="2700" dirty="0">
                <a:latin typeface="Arial" panose="020B0604020202020204" pitchFamily="34" charset="0"/>
              </a:rPr>
              <a:t>Definición de los ciberdelitos</a:t>
            </a:r>
          </a:p>
          <a:p>
            <a:pPr lvl="1">
              <a:lnSpc>
                <a:spcPct val="120000"/>
              </a:lnSpc>
              <a:defRPr/>
            </a:pPr>
            <a:r>
              <a:rPr lang="es-ES" sz="2700" dirty="0">
                <a:latin typeface="Arial" panose="020B0604020202020204" pitchFamily="34" charset="0"/>
              </a:rPr>
              <a:t>¿Dónde se cometió el delito? ¿Qué país tiene jurisdicción?</a:t>
            </a:r>
            <a:endParaRPr lang="es-ES" sz="2700" dirty="0">
              <a:latin typeface="Arial" panose="020B0604020202020204" pitchFamily="34" charset="0"/>
              <a:ea typeface="Verdana" panose="020B0604030504040204" pitchFamily="34" charset="0"/>
              <a:cs typeface="Arial" panose="020B0604020202020204" pitchFamily="34" charset="0"/>
            </a:endParaRPr>
          </a:p>
          <a:p>
            <a:pPr lvl="1">
              <a:lnSpc>
                <a:spcPct val="120000"/>
              </a:lnSpc>
              <a:defRPr/>
            </a:pPr>
            <a:r>
              <a:rPr lang="es-ES" sz="2700" dirty="0">
                <a:latin typeface="Arial" panose="020B0604020202020204" pitchFamily="34" charset="0"/>
              </a:rPr>
              <a:t>Necesidad de adoptar normas mundiales, Tratados internacionales – Tratado de la ONU – ¿Estado?</a:t>
            </a:r>
          </a:p>
          <a:p>
            <a:pPr>
              <a:lnSpc>
                <a:spcPct val="120000"/>
              </a:lnSpc>
              <a:defRPr/>
            </a:pPr>
            <a:endParaRPr lang="es-ES" dirty="0">
              <a:latin typeface="Arial" panose="020B0604020202020204" pitchFamily="34" charset="0"/>
              <a:ea typeface="Verdana" panose="020B0604030504040204" pitchFamily="34" charset="0"/>
              <a:cs typeface="Arial" panose="020B0604020202020204" pitchFamily="34" charset="0"/>
            </a:endParaRPr>
          </a:p>
          <a:p>
            <a:pPr>
              <a:lnSpc>
                <a:spcPct val="120000"/>
              </a:lnSpc>
              <a:defRPr/>
            </a:pPr>
            <a:r>
              <a:rPr lang="es-ES" dirty="0">
                <a:latin typeface="Arial" panose="020B0604020202020204" pitchFamily="34" charset="0"/>
              </a:rPr>
              <a:t>Cómo hacer frente a los </a:t>
            </a:r>
            <a:r>
              <a:rPr lang="es-ES" b="1" dirty="0">
                <a:latin typeface="Arial" panose="020B0604020202020204" pitchFamily="34" charset="0"/>
              </a:rPr>
              <a:t>nuevos paradigmas tecnológicos</a:t>
            </a:r>
          </a:p>
          <a:p>
            <a:pPr lvl="1">
              <a:lnSpc>
                <a:spcPct val="120000"/>
              </a:lnSpc>
              <a:defRPr/>
            </a:pPr>
            <a:r>
              <a:rPr lang="es-ES" sz="2700" dirty="0">
                <a:latin typeface="Arial" panose="020B0604020202020204" pitchFamily="34" charset="0"/>
              </a:rPr>
              <a:t>Computación en la nube – "Pruebas en la nube"</a:t>
            </a:r>
          </a:p>
          <a:p>
            <a:pPr lvl="1">
              <a:lnSpc>
                <a:spcPct val="120000"/>
              </a:lnSpc>
              <a:defRPr/>
            </a:pPr>
            <a:r>
              <a:rPr lang="es-ES" sz="2700" dirty="0">
                <a:latin typeface="Arial" panose="020B0604020202020204" pitchFamily="34" charset="0"/>
              </a:rPr>
              <a:t>Red oscura y monedas virtuales</a:t>
            </a:r>
          </a:p>
          <a:p>
            <a:pPr lvl="1">
              <a:lnSpc>
                <a:spcPct val="120000"/>
              </a:lnSpc>
              <a:defRPr/>
            </a:pPr>
            <a:r>
              <a:rPr lang="es-ES" sz="2700" dirty="0">
                <a:latin typeface="Arial" panose="020B0604020202020204" pitchFamily="34" charset="0"/>
              </a:rPr>
              <a:t>Internet de las cosas</a:t>
            </a:r>
          </a:p>
          <a:p>
            <a:pPr>
              <a:lnSpc>
                <a:spcPct val="120000"/>
              </a:lnSpc>
              <a:defRPr/>
            </a:pPr>
            <a:endParaRPr lang="es-ES" b="1" dirty="0">
              <a:latin typeface="Arial" panose="020B0604020202020204" pitchFamily="34" charset="0"/>
              <a:cs typeface="Arial" panose="020B0604020202020204" pitchFamily="34" charset="0"/>
            </a:endParaRPr>
          </a:p>
          <a:p>
            <a:pPr>
              <a:lnSpc>
                <a:spcPct val="120000"/>
              </a:lnSpc>
              <a:defRPr/>
            </a:pPr>
            <a:r>
              <a:rPr lang="es-ES" b="1" dirty="0"/>
              <a:t>Dimensión del fenómeno</a:t>
            </a:r>
            <a:r>
              <a:rPr lang="es-ES" dirty="0"/>
              <a:t> no medible por no disponer de estadísticas fiables</a:t>
            </a:r>
          </a:p>
          <a:p>
            <a:pPr lvl="1">
              <a:lnSpc>
                <a:spcPct val="120000"/>
              </a:lnSpc>
              <a:defRPr/>
            </a:pPr>
            <a:r>
              <a:rPr lang="es-ES" dirty="0">
                <a:latin typeface="Arial" panose="020B0604020202020204" pitchFamily="34" charset="0"/>
              </a:rPr>
              <a:t>Casos denunciados, investigados, perseguidos y juzgados</a:t>
            </a:r>
          </a:p>
          <a:p>
            <a:pPr lvl="1">
              <a:lnSpc>
                <a:spcPct val="120000"/>
              </a:lnSpc>
              <a:defRPr/>
            </a:pPr>
            <a:r>
              <a:rPr lang="es-ES" dirty="0">
                <a:latin typeface="Arial" panose="020B0604020202020204" pitchFamily="34" charset="0"/>
              </a:rPr>
              <a:t>Número y tipos de pruebas electrónicas extraídas, dispositivos analizados</a:t>
            </a:r>
            <a:endParaRPr lang="es-ES"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C0EF1910-49B1-4CAB-9FBD-479E45A28C10}"/>
              </a:ext>
            </a:extLst>
          </p:cNvPr>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70540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6</a:t>
            </a:fld>
            <a:endParaRPr lang="es-ES"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6</a:t>
            </a:fld>
            <a:endParaRPr lang="es-ES"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2200" b="1" dirty="0">
                <a:solidFill>
                  <a:schemeClr val="bg1"/>
                </a:solidFill>
                <a:latin typeface="Arial" panose="020B0604020202020204" pitchFamily="34" charset="0"/>
              </a:rPr>
              <a:t> La ciberdelincuencia como un asunto de justicia penal – </a:t>
            </a:r>
          </a:p>
          <a:p>
            <a:pPr algn="r"/>
            <a:r>
              <a:rPr lang="es-ES" sz="2200" b="1" dirty="0">
                <a:solidFill>
                  <a:schemeClr val="bg1"/>
                </a:solidFill>
                <a:latin typeface="Arial" panose="020B0604020202020204" pitchFamily="34" charset="0"/>
              </a:rPr>
              <a:t>Desafíos principales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Content Placeholder 2">
            <a:extLst>
              <a:ext uri="{FF2B5EF4-FFF2-40B4-BE49-F238E27FC236}">
                <a16:creationId xmlns:a16="http://schemas.microsoft.com/office/drawing/2014/main" id="{CF5246E5-C2E1-45A7-A318-037541CE9643}"/>
              </a:ext>
            </a:extLst>
          </p:cNvPr>
          <p:cNvSpPr txBox="1">
            <a:spLocks/>
          </p:cNvSpPr>
          <p:nvPr/>
        </p:nvSpPr>
        <p:spPr>
          <a:xfrm>
            <a:off x="395536" y="1484784"/>
            <a:ext cx="8363272" cy="4824536"/>
          </a:xfrm>
          <a:prstGeom prst="rect">
            <a:avLst/>
          </a:prstGeom>
        </p:spPr>
        <p:txBody>
          <a:bodyPr>
            <a:normAutofit fontScale="47500" lnSpcReduction="200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defRPr/>
            </a:pPr>
            <a:r>
              <a:rPr lang="es-ES" dirty="0">
                <a:latin typeface="Arial" panose="020B0604020202020204" pitchFamily="34" charset="0"/>
              </a:rPr>
              <a:t>Las unidades de investigación de la ciberdelincuencia suelen carecer de personal y no cuentan con la </a:t>
            </a:r>
            <a:r>
              <a:rPr lang="es-ES" b="1" dirty="0">
                <a:latin typeface="Arial" panose="020B0604020202020204" pitchFamily="34" charset="0"/>
              </a:rPr>
              <a:t>formación y las competencias adecuadas</a:t>
            </a:r>
          </a:p>
          <a:p>
            <a:pPr lvl="1">
              <a:lnSpc>
                <a:spcPct val="120000"/>
              </a:lnSpc>
              <a:defRPr/>
            </a:pPr>
            <a:r>
              <a:rPr lang="es-ES" dirty="0">
                <a:latin typeface="Arial" panose="020B0604020202020204" pitchFamily="34" charset="0"/>
              </a:rPr>
              <a:t>Uso de VPN/ </a:t>
            </a:r>
            <a:r>
              <a:rPr lang="es-ES" i="1" dirty="0" err="1">
                <a:latin typeface="Arial" panose="020B0604020202020204" pitchFamily="34" charset="0"/>
              </a:rPr>
              <a:t>Tunneling</a:t>
            </a:r>
            <a:r>
              <a:rPr lang="es-ES" dirty="0">
                <a:latin typeface="Arial" panose="020B0604020202020204" pitchFamily="34" charset="0"/>
              </a:rPr>
              <a:t> y Proxy/ Uso de redes oscuras y monedas virtuales</a:t>
            </a:r>
          </a:p>
          <a:p>
            <a:pPr lvl="1">
              <a:lnSpc>
                <a:spcPct val="120000"/>
              </a:lnSpc>
              <a:defRPr/>
            </a:pPr>
            <a:r>
              <a:rPr lang="es-ES" dirty="0">
                <a:latin typeface="Arial" panose="020B0604020202020204" pitchFamily="34" charset="0"/>
              </a:rPr>
              <a:t>Comprensión del </a:t>
            </a:r>
            <a:r>
              <a:rPr lang="es-ES" i="1" dirty="0">
                <a:latin typeface="Arial" panose="020B0604020202020204" pitchFamily="34" charset="0"/>
              </a:rPr>
              <a:t>modus operandi</a:t>
            </a:r>
            <a:r>
              <a:rPr lang="es-ES" dirty="0">
                <a:latin typeface="Arial" panose="020B0604020202020204" pitchFamily="34" charset="0"/>
              </a:rPr>
              <a:t>/ pruebas que se deben reunir</a:t>
            </a:r>
          </a:p>
          <a:p>
            <a:pPr lvl="1">
              <a:lnSpc>
                <a:spcPct val="120000"/>
              </a:lnSpc>
              <a:defRPr/>
            </a:pPr>
            <a:r>
              <a:rPr lang="es-ES" dirty="0">
                <a:latin typeface="Arial" panose="020B0604020202020204" pitchFamily="34" charset="0"/>
              </a:rPr>
              <a:t>Investigación de posibles formas de delincuencia organizada frente a la delincuencia individual</a:t>
            </a:r>
          </a:p>
          <a:p>
            <a:pPr>
              <a:lnSpc>
                <a:spcPct val="120000"/>
              </a:lnSpc>
              <a:defRPr/>
            </a:pPr>
            <a:endParaRPr lang="es-ES" dirty="0">
              <a:latin typeface="Arial" panose="020B0604020202020204" pitchFamily="34" charset="0"/>
              <a:cs typeface="Arial" panose="020B0604020202020204" pitchFamily="34" charset="0"/>
            </a:endParaRPr>
          </a:p>
          <a:p>
            <a:pPr>
              <a:lnSpc>
                <a:spcPct val="120000"/>
              </a:lnSpc>
              <a:defRPr/>
            </a:pPr>
            <a:r>
              <a:rPr lang="es-ES" b="1" dirty="0"/>
              <a:t>Capacidades técnicas limitadas</a:t>
            </a:r>
            <a:r>
              <a:rPr lang="es-ES" dirty="0"/>
              <a:t> para apoyar una investigación exitosa</a:t>
            </a:r>
          </a:p>
          <a:p>
            <a:pPr lvl="1">
              <a:lnSpc>
                <a:spcPct val="120000"/>
              </a:lnSpc>
              <a:defRPr/>
            </a:pPr>
            <a:r>
              <a:rPr lang="es-ES" dirty="0">
                <a:latin typeface="Arial" panose="020B0604020202020204" pitchFamily="34" charset="0"/>
              </a:rPr>
              <a:t>Datos/laboratorios forenses móviles obsoletos</a:t>
            </a:r>
          </a:p>
          <a:p>
            <a:pPr lvl="1">
              <a:lnSpc>
                <a:spcPct val="120000"/>
              </a:lnSpc>
              <a:defRPr/>
            </a:pPr>
            <a:r>
              <a:rPr lang="es-ES" dirty="0">
                <a:latin typeface="Arial" panose="020B0604020202020204" pitchFamily="34" charset="0"/>
              </a:rPr>
              <a:t>Capacidades de análisis forense de malware e ingeniería inversa</a:t>
            </a:r>
          </a:p>
          <a:p>
            <a:pPr lvl="1">
              <a:lnSpc>
                <a:spcPct val="120000"/>
              </a:lnSpc>
              <a:defRPr/>
            </a:pPr>
            <a:r>
              <a:rPr lang="es-ES" dirty="0">
                <a:latin typeface="Arial" panose="020B0604020202020204" pitchFamily="34" charset="0"/>
              </a:rPr>
              <a:t>Colaboración con los proveedores locales de servicios de telecomunicaciones</a:t>
            </a:r>
          </a:p>
          <a:p>
            <a:pPr>
              <a:lnSpc>
                <a:spcPct val="120000"/>
              </a:lnSpc>
              <a:defRPr/>
            </a:pPr>
            <a:endParaRPr lang="es-ES" dirty="0">
              <a:latin typeface="Arial" panose="020B0604020202020204" pitchFamily="34" charset="0"/>
              <a:cs typeface="Arial" panose="020B0604020202020204" pitchFamily="34" charset="0"/>
            </a:endParaRPr>
          </a:p>
          <a:p>
            <a:pPr>
              <a:lnSpc>
                <a:spcPct val="120000"/>
              </a:lnSpc>
              <a:defRPr/>
            </a:pPr>
            <a:r>
              <a:rPr lang="es-ES" b="1" dirty="0">
                <a:latin typeface="Arial" panose="020B0604020202020204" pitchFamily="34" charset="0"/>
              </a:rPr>
              <a:t>Cooperación Internacional </a:t>
            </a:r>
          </a:p>
          <a:p>
            <a:pPr lvl="1">
              <a:lnSpc>
                <a:spcPct val="120000"/>
              </a:lnSpc>
              <a:defRPr/>
            </a:pPr>
            <a:r>
              <a:rPr lang="es-ES" dirty="0">
                <a:latin typeface="Arial" panose="020B0604020202020204" pitchFamily="34" charset="0"/>
              </a:rPr>
              <a:t>De policía a policía</a:t>
            </a:r>
          </a:p>
          <a:p>
            <a:pPr lvl="1">
              <a:lnSpc>
                <a:spcPct val="120000"/>
              </a:lnSpc>
              <a:defRPr/>
            </a:pPr>
            <a:r>
              <a:rPr lang="es-ES" dirty="0">
                <a:latin typeface="Arial" panose="020B0604020202020204" pitchFamily="34" charset="0"/>
              </a:rPr>
              <a:t>Cooperación judicial internacional</a:t>
            </a:r>
          </a:p>
          <a:p>
            <a:pPr lvl="1">
              <a:lnSpc>
                <a:spcPct val="120000"/>
              </a:lnSpc>
              <a:defRPr/>
            </a:pPr>
            <a:r>
              <a:rPr lang="es-ES" dirty="0">
                <a:latin typeface="Arial" panose="020B0604020202020204" pitchFamily="34" charset="0"/>
              </a:rPr>
              <a:t>Interacciones con grandes proveedores de servicios internacionales (redes sociales, etc.)</a:t>
            </a:r>
          </a:p>
          <a:p>
            <a:pPr lvl="1">
              <a:lnSpc>
                <a:spcPct val="120000"/>
              </a:lnSpc>
              <a:defRPr/>
            </a:pPr>
            <a:endParaRPr lang="es-ES"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5102A458-CA1A-4B20-8381-FFC894FC070B}"/>
              </a:ext>
            </a:extLst>
          </p:cNvPr>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41126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7</a:t>
            </a:fld>
            <a:endParaRPr lang="es-ES"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7</a:t>
            </a:fld>
            <a:endParaRPr lang="es-ES"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2100" b="1" dirty="0">
                <a:solidFill>
                  <a:schemeClr val="bg1"/>
                </a:solidFill>
                <a:latin typeface="Arial" panose="020B0604020202020204" pitchFamily="34" charset="0"/>
              </a:rPr>
              <a:t>Convenio del Consejo de Europa sobre la Ciberdelincuencia</a:t>
            </a:r>
          </a:p>
          <a:p>
            <a:pPr algn="r"/>
            <a:r>
              <a:rPr lang="es-ES" sz="2100" b="1" dirty="0">
                <a:solidFill>
                  <a:schemeClr val="bg1"/>
                </a:solidFill>
                <a:latin typeface="Arial" panose="020B0604020202020204" pitchFamily="34" charset="0"/>
              </a:rPr>
              <a:t>El Convenio de Budapest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a:extLst>
              <a:ext uri="{FF2B5EF4-FFF2-40B4-BE49-F238E27FC236}">
                <a16:creationId xmlns:a16="http://schemas.microsoft.com/office/drawing/2014/main" id="{5AC8533C-0FEE-4437-BD19-21B88068C45C}"/>
              </a:ext>
            </a:extLst>
          </p:cNvPr>
          <p:cNvSpPr txBox="1">
            <a:spLocks/>
          </p:cNvSpPr>
          <p:nvPr/>
        </p:nvSpPr>
        <p:spPr>
          <a:xfrm>
            <a:off x="323528" y="1340768"/>
            <a:ext cx="8435280" cy="4968552"/>
          </a:xfrm>
          <a:prstGeom prst="rect">
            <a:avLst/>
          </a:prstGeom>
        </p:spPr>
        <p:txBody>
          <a:bodyPr>
            <a:normAutofit fontScale="925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Bef>
                <a:spcPts val="600"/>
              </a:spcBef>
              <a:spcAft>
                <a:spcPts val="600"/>
              </a:spcAft>
              <a:defRPr/>
            </a:pPr>
            <a:r>
              <a:rPr lang="es-ES" sz="1800" dirty="0">
                <a:latin typeface="Arial" panose="020B0604020202020204" pitchFamily="34" charset="0"/>
              </a:rPr>
              <a:t>Abierto a la firma en noviembre de 2001 en Budapest</a:t>
            </a:r>
          </a:p>
          <a:p>
            <a:pPr>
              <a:lnSpc>
                <a:spcPct val="120000"/>
              </a:lnSpc>
              <a:spcBef>
                <a:spcPts val="600"/>
              </a:spcBef>
              <a:spcAft>
                <a:spcPts val="600"/>
              </a:spcAft>
              <a:defRPr/>
            </a:pPr>
            <a:r>
              <a:rPr lang="es-ES" sz="1800" dirty="0">
                <a:latin typeface="Arial" panose="020B0604020202020204" pitchFamily="34" charset="0"/>
              </a:rPr>
              <a:t>Seguido por el Comité del Convenio sobre la Ciberdelincuencia (T-CY) </a:t>
            </a:r>
          </a:p>
          <a:p>
            <a:pPr>
              <a:lnSpc>
                <a:spcPct val="120000"/>
              </a:lnSpc>
              <a:spcBef>
                <a:spcPts val="600"/>
              </a:spcBef>
              <a:spcAft>
                <a:spcPts val="600"/>
              </a:spcAft>
              <a:defRPr/>
            </a:pPr>
            <a:r>
              <a:rPr lang="es-ES" sz="1800" dirty="0">
                <a:latin typeface="Arial" panose="020B0604020202020204" pitchFamily="34" charset="0"/>
              </a:rPr>
              <a:t>Abierto a la adhesión de cualquier Estado</a:t>
            </a:r>
          </a:p>
          <a:p>
            <a:pPr>
              <a:lnSpc>
                <a:spcPct val="120000"/>
              </a:lnSpc>
              <a:spcBef>
                <a:spcPts val="600"/>
              </a:spcBef>
              <a:spcAft>
                <a:spcPts val="600"/>
              </a:spcAft>
              <a:defRPr/>
            </a:pPr>
            <a:r>
              <a:rPr lang="es-ES" sz="1800" dirty="0">
                <a:latin typeface="Arial" panose="020B0604020202020204" pitchFamily="34" charset="0"/>
              </a:rPr>
              <a:t>A día de hoy, el único </a:t>
            </a:r>
            <a:r>
              <a:rPr lang="es-ES" sz="1800" b="1" dirty="0">
                <a:latin typeface="Arial" panose="020B0604020202020204" pitchFamily="34" charset="0"/>
              </a:rPr>
              <a:t>tratado internacional sobre ciberdelincuencia y pruebas electrónicas</a:t>
            </a:r>
          </a:p>
          <a:p>
            <a:pPr>
              <a:lnSpc>
                <a:spcPct val="120000"/>
              </a:lnSpc>
              <a:spcBef>
                <a:spcPts val="600"/>
              </a:spcBef>
              <a:spcAft>
                <a:spcPts val="600"/>
              </a:spcAft>
              <a:defRPr/>
            </a:pPr>
            <a:r>
              <a:rPr lang="es-ES" sz="1800" dirty="0">
                <a:latin typeface="Arial" panose="020B0604020202020204" pitchFamily="34" charset="0"/>
              </a:rPr>
              <a:t>Ofrece definiciones de alto nivel y tecnológicamente neutras de los ciberdelitos</a:t>
            </a:r>
          </a:p>
          <a:p>
            <a:pPr>
              <a:lnSpc>
                <a:spcPct val="120000"/>
              </a:lnSpc>
              <a:spcBef>
                <a:spcPts val="600"/>
              </a:spcBef>
              <a:spcAft>
                <a:spcPts val="600"/>
              </a:spcAft>
              <a:defRPr/>
            </a:pPr>
            <a:r>
              <a:rPr lang="es-ES" sz="1800" dirty="0">
                <a:latin typeface="Arial" panose="020B0604020202020204" pitchFamily="34" charset="0"/>
              </a:rPr>
              <a:t>Define los procedimientos estándar de investigación y acción penal a nivel nacional, y establece las obligaciones pertinentes para las partes implicadas</a:t>
            </a:r>
          </a:p>
          <a:p>
            <a:pPr>
              <a:lnSpc>
                <a:spcPct val="120000"/>
              </a:lnSpc>
              <a:spcBef>
                <a:spcPts val="600"/>
              </a:spcBef>
              <a:spcAft>
                <a:spcPts val="600"/>
              </a:spcAft>
              <a:defRPr/>
            </a:pPr>
            <a:r>
              <a:rPr lang="es-ES" sz="1800" dirty="0">
                <a:latin typeface="Arial" panose="020B0604020202020204" pitchFamily="34" charset="0"/>
              </a:rPr>
              <a:t>Define las disposiciones de procedimiento en materia de cooperación internacional, policial y judicial</a:t>
            </a:r>
          </a:p>
          <a:p>
            <a:pPr>
              <a:lnSpc>
                <a:spcPct val="120000"/>
              </a:lnSpc>
              <a:spcBef>
                <a:spcPts val="600"/>
              </a:spcBef>
              <a:spcAft>
                <a:spcPts val="600"/>
              </a:spcAft>
              <a:defRPr/>
            </a:pPr>
            <a:r>
              <a:rPr lang="es-ES" sz="1800" dirty="0">
                <a:latin typeface="Arial" panose="020B0604020202020204" pitchFamily="34" charset="0"/>
              </a:rPr>
              <a:t>Proporciona condiciones y salvaguardias para cumplir con el Estado de Derecho</a:t>
            </a:r>
          </a:p>
          <a:p>
            <a:pPr>
              <a:lnSpc>
                <a:spcPct val="120000"/>
              </a:lnSpc>
              <a:spcBef>
                <a:spcPts val="600"/>
              </a:spcBef>
              <a:spcAft>
                <a:spcPts val="600"/>
              </a:spcAft>
              <a:defRPr/>
            </a:pPr>
            <a:r>
              <a:rPr lang="es-ES" sz="1800" dirty="0"/>
              <a:t>El Comité del Convenio sobre la Ciberdelincuencia publica </a:t>
            </a:r>
            <a:r>
              <a:rPr lang="es-ES" sz="1800" b="1" dirty="0"/>
              <a:t>notas de orientación</a:t>
            </a:r>
            <a:r>
              <a:rPr lang="es-ES" sz="1800" dirty="0"/>
              <a:t> para interpretar las disposiciones del Convenio de Budapest a la luz de las nuevas amenazas y los nuevos paradigmas tecnológicos</a:t>
            </a:r>
          </a:p>
        </p:txBody>
      </p:sp>
      <p:sp>
        <p:nvSpPr>
          <p:cNvPr id="6" name="TextBox 5">
            <a:extLst>
              <a:ext uri="{FF2B5EF4-FFF2-40B4-BE49-F238E27FC236}">
                <a16:creationId xmlns:a16="http://schemas.microsoft.com/office/drawing/2014/main" id="{7D1578F7-23B3-4DBF-9300-A54FEA4651C1}"/>
              </a:ext>
            </a:extLst>
          </p:cNvPr>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519789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8</a:t>
            </a:fld>
            <a:endParaRPr lang="es-ES"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8</a:t>
            </a:fld>
            <a:endParaRPr lang="es-ES"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latin typeface="Arial" panose="020B0604020202020204" pitchFamily="34" charset="0"/>
              </a:rPr>
              <a:t>Alcance del Convenio de Budapest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65507052-E3E9-4B96-AA52-2E8414B2C194}"/>
              </a:ext>
            </a:extLst>
          </p:cNvPr>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156" name="TextBox 143">
            <a:extLst>
              <a:ext uri="{FF2B5EF4-FFF2-40B4-BE49-F238E27FC236}">
                <a16:creationId xmlns:a16="http://schemas.microsoft.com/office/drawing/2014/main" id="{A5535D03-9713-4021-9030-D1C1FD4C4F57}"/>
              </a:ext>
            </a:extLst>
          </p:cNvPr>
          <p:cNvSpPr txBox="1">
            <a:spLocks noChangeArrowheads="1"/>
          </p:cNvSpPr>
          <p:nvPr/>
        </p:nvSpPr>
        <p:spPr bwMode="auto">
          <a:xfrm>
            <a:off x="288131" y="3622221"/>
            <a:ext cx="219551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s-ES" sz="1200" b="1" dirty="0">
                <a:solidFill>
                  <a:srgbClr val="FF0000"/>
                </a:solidFill>
                <a:latin typeface="Verdana" charset="0"/>
              </a:rPr>
              <a:t>Más de 130</a:t>
            </a:r>
          </a:p>
        </p:txBody>
      </p:sp>
      <p:grpSp>
        <p:nvGrpSpPr>
          <p:cNvPr id="157" name="Group 156">
            <a:extLst>
              <a:ext uri="{FF2B5EF4-FFF2-40B4-BE49-F238E27FC236}">
                <a16:creationId xmlns:a16="http://schemas.microsoft.com/office/drawing/2014/main" id="{7043C83C-872A-4F02-96A3-FB00C5BE0ADB}"/>
              </a:ext>
            </a:extLst>
          </p:cNvPr>
          <p:cNvGrpSpPr>
            <a:grpSpLocks/>
          </p:cNvGrpSpPr>
          <p:nvPr/>
        </p:nvGrpSpPr>
        <p:grpSpPr bwMode="auto">
          <a:xfrm>
            <a:off x="359569" y="1180646"/>
            <a:ext cx="8424862" cy="3757613"/>
            <a:chOff x="-30650" y="0"/>
            <a:chExt cx="9372924" cy="4653136"/>
          </a:xfrm>
        </p:grpSpPr>
        <p:pic>
          <p:nvPicPr>
            <p:cNvPr id="158" name="Picture 157">
              <a:extLst>
                <a:ext uri="{FF2B5EF4-FFF2-40B4-BE49-F238E27FC236}">
                  <a16:creationId xmlns:a16="http://schemas.microsoft.com/office/drawing/2014/main" id="{11027F92-9876-4FBD-8219-33B781259BA1}"/>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159" name="Oval 158">
              <a:extLst>
                <a:ext uri="{FF2B5EF4-FFF2-40B4-BE49-F238E27FC236}">
                  <a16:creationId xmlns:a16="http://schemas.microsoft.com/office/drawing/2014/main" id="{C2F5ED15-F71B-42C0-822A-78F3D5924E2E}"/>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0" name="Oval 159">
              <a:extLst>
                <a:ext uri="{FF2B5EF4-FFF2-40B4-BE49-F238E27FC236}">
                  <a16:creationId xmlns:a16="http://schemas.microsoft.com/office/drawing/2014/main" id="{D36570DD-D6AE-4E5B-8312-AEB4FACC358F}"/>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1" name="Oval 160">
              <a:extLst>
                <a:ext uri="{FF2B5EF4-FFF2-40B4-BE49-F238E27FC236}">
                  <a16:creationId xmlns:a16="http://schemas.microsoft.com/office/drawing/2014/main" id="{65D89256-677E-427A-9B8C-2B2C1D952EE7}"/>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2" name="Oval 161">
              <a:extLst>
                <a:ext uri="{FF2B5EF4-FFF2-40B4-BE49-F238E27FC236}">
                  <a16:creationId xmlns:a16="http://schemas.microsoft.com/office/drawing/2014/main" id="{452BFF0E-B8D5-4B41-8ABC-7A662B9BA1F6}"/>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3" name="Oval 162">
              <a:extLst>
                <a:ext uri="{FF2B5EF4-FFF2-40B4-BE49-F238E27FC236}">
                  <a16:creationId xmlns:a16="http://schemas.microsoft.com/office/drawing/2014/main" id="{4E9CE6FA-12B8-4553-BDE2-CBE3B0DFAFFE}"/>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4" name="Oval 163">
              <a:extLst>
                <a:ext uri="{FF2B5EF4-FFF2-40B4-BE49-F238E27FC236}">
                  <a16:creationId xmlns:a16="http://schemas.microsoft.com/office/drawing/2014/main" id="{5249D32B-5A60-436A-AE92-FE42CD89934C}"/>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5" name="Oval 164">
              <a:extLst>
                <a:ext uri="{FF2B5EF4-FFF2-40B4-BE49-F238E27FC236}">
                  <a16:creationId xmlns:a16="http://schemas.microsoft.com/office/drawing/2014/main" id="{05F839AB-D44E-49B6-A781-A2F8723F36E5}"/>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6" name="Oval 165">
              <a:extLst>
                <a:ext uri="{FF2B5EF4-FFF2-40B4-BE49-F238E27FC236}">
                  <a16:creationId xmlns:a16="http://schemas.microsoft.com/office/drawing/2014/main" id="{00BAD024-8482-4A55-A269-F463A1CC0870}"/>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7" name="Oval 166">
              <a:extLst>
                <a:ext uri="{FF2B5EF4-FFF2-40B4-BE49-F238E27FC236}">
                  <a16:creationId xmlns:a16="http://schemas.microsoft.com/office/drawing/2014/main" id="{3FE8050C-D7E7-4AE3-8777-F654A480DD33}"/>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8" name="Oval 167">
              <a:extLst>
                <a:ext uri="{FF2B5EF4-FFF2-40B4-BE49-F238E27FC236}">
                  <a16:creationId xmlns:a16="http://schemas.microsoft.com/office/drawing/2014/main" id="{242904D1-A265-4403-9270-70CAF535952A}"/>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9" name="Oval 168">
              <a:extLst>
                <a:ext uri="{FF2B5EF4-FFF2-40B4-BE49-F238E27FC236}">
                  <a16:creationId xmlns:a16="http://schemas.microsoft.com/office/drawing/2014/main" id="{19628BD1-A68E-4421-BAD0-2248EC6A8CFF}"/>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0" name="Oval 169">
              <a:extLst>
                <a:ext uri="{FF2B5EF4-FFF2-40B4-BE49-F238E27FC236}">
                  <a16:creationId xmlns:a16="http://schemas.microsoft.com/office/drawing/2014/main" id="{F173A920-8C4B-4F83-95F1-C17EC6A93014}"/>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1" name="Oval 170">
              <a:extLst>
                <a:ext uri="{FF2B5EF4-FFF2-40B4-BE49-F238E27FC236}">
                  <a16:creationId xmlns:a16="http://schemas.microsoft.com/office/drawing/2014/main" id="{2E7F794E-3AE4-4F5D-A6EB-3956BA73C203}"/>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2" name="Oval 171">
              <a:extLst>
                <a:ext uri="{FF2B5EF4-FFF2-40B4-BE49-F238E27FC236}">
                  <a16:creationId xmlns:a16="http://schemas.microsoft.com/office/drawing/2014/main" id="{593FB721-CA4F-43AF-9577-DA9375A622B5}"/>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3" name="Oval 172">
              <a:extLst>
                <a:ext uri="{FF2B5EF4-FFF2-40B4-BE49-F238E27FC236}">
                  <a16:creationId xmlns:a16="http://schemas.microsoft.com/office/drawing/2014/main" id="{780D759C-52C6-496F-9AF5-19DEAFAAB1D8}"/>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4" name="Oval 173">
              <a:extLst>
                <a:ext uri="{FF2B5EF4-FFF2-40B4-BE49-F238E27FC236}">
                  <a16:creationId xmlns:a16="http://schemas.microsoft.com/office/drawing/2014/main" id="{74F0134B-4CA7-4392-853C-BDD9AD10DF59}"/>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5" name="Oval 174">
              <a:extLst>
                <a:ext uri="{FF2B5EF4-FFF2-40B4-BE49-F238E27FC236}">
                  <a16:creationId xmlns:a16="http://schemas.microsoft.com/office/drawing/2014/main" id="{DC04ACF4-5592-4959-ABCB-376280A5A21A}"/>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6" name="Oval 175">
              <a:extLst>
                <a:ext uri="{FF2B5EF4-FFF2-40B4-BE49-F238E27FC236}">
                  <a16:creationId xmlns:a16="http://schemas.microsoft.com/office/drawing/2014/main" id="{FCE994D3-7F9F-4562-86F6-260E807F9E45}"/>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7" name="Oval 176">
              <a:extLst>
                <a:ext uri="{FF2B5EF4-FFF2-40B4-BE49-F238E27FC236}">
                  <a16:creationId xmlns:a16="http://schemas.microsoft.com/office/drawing/2014/main" id="{352B21C2-93D4-48D3-87BA-77CC793ED829}"/>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8" name="Oval 177">
              <a:extLst>
                <a:ext uri="{FF2B5EF4-FFF2-40B4-BE49-F238E27FC236}">
                  <a16:creationId xmlns:a16="http://schemas.microsoft.com/office/drawing/2014/main" id="{067B3CE4-2737-4878-800D-62E1B5FD8A91}"/>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9" name="Oval 178">
              <a:extLst>
                <a:ext uri="{FF2B5EF4-FFF2-40B4-BE49-F238E27FC236}">
                  <a16:creationId xmlns:a16="http://schemas.microsoft.com/office/drawing/2014/main" id="{0081E758-3FC5-4875-BCAC-DE9412B9CD40}"/>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0" name="Oval 179">
              <a:extLst>
                <a:ext uri="{FF2B5EF4-FFF2-40B4-BE49-F238E27FC236}">
                  <a16:creationId xmlns:a16="http://schemas.microsoft.com/office/drawing/2014/main" id="{5279ACDB-35B6-440B-80A7-CCABD651C0BC}"/>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1" name="Oval 180">
              <a:extLst>
                <a:ext uri="{FF2B5EF4-FFF2-40B4-BE49-F238E27FC236}">
                  <a16:creationId xmlns:a16="http://schemas.microsoft.com/office/drawing/2014/main" id="{34486118-0FAE-4D31-84DE-2C89AF205569}"/>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2" name="Oval 181">
              <a:extLst>
                <a:ext uri="{FF2B5EF4-FFF2-40B4-BE49-F238E27FC236}">
                  <a16:creationId xmlns:a16="http://schemas.microsoft.com/office/drawing/2014/main" id="{4B845411-5474-4EF1-A60F-DF4EC802FAD3}"/>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3" name="Oval 182">
              <a:extLst>
                <a:ext uri="{FF2B5EF4-FFF2-40B4-BE49-F238E27FC236}">
                  <a16:creationId xmlns:a16="http://schemas.microsoft.com/office/drawing/2014/main" id="{C570A16D-AEFF-441C-9205-2238004B7BA4}"/>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4" name="Oval 183">
              <a:extLst>
                <a:ext uri="{FF2B5EF4-FFF2-40B4-BE49-F238E27FC236}">
                  <a16:creationId xmlns:a16="http://schemas.microsoft.com/office/drawing/2014/main" id="{5BFEA4C7-67D0-4081-8B83-35C54FC03EC7}"/>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5" name="Oval 184">
              <a:extLst>
                <a:ext uri="{FF2B5EF4-FFF2-40B4-BE49-F238E27FC236}">
                  <a16:creationId xmlns:a16="http://schemas.microsoft.com/office/drawing/2014/main" id="{F2339610-1A1E-40EC-841B-DB483466A58D}"/>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6" name="Oval 185">
              <a:extLst>
                <a:ext uri="{FF2B5EF4-FFF2-40B4-BE49-F238E27FC236}">
                  <a16:creationId xmlns:a16="http://schemas.microsoft.com/office/drawing/2014/main" id="{6D577286-A7EC-450E-B284-690D1888E1DB}"/>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7" name="Oval 186">
              <a:extLst>
                <a:ext uri="{FF2B5EF4-FFF2-40B4-BE49-F238E27FC236}">
                  <a16:creationId xmlns:a16="http://schemas.microsoft.com/office/drawing/2014/main" id="{801D04DA-9B60-418B-841B-9E617CC0A1F3}"/>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8" name="Oval 187">
              <a:extLst>
                <a:ext uri="{FF2B5EF4-FFF2-40B4-BE49-F238E27FC236}">
                  <a16:creationId xmlns:a16="http://schemas.microsoft.com/office/drawing/2014/main" id="{A50D4ADD-62F4-46DE-B04A-4606EB08E150}"/>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9" name="Oval 188">
              <a:extLst>
                <a:ext uri="{FF2B5EF4-FFF2-40B4-BE49-F238E27FC236}">
                  <a16:creationId xmlns:a16="http://schemas.microsoft.com/office/drawing/2014/main" id="{78758E1A-5BA1-4663-8A1A-4FEE89815763}"/>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0" name="Oval 189">
              <a:extLst>
                <a:ext uri="{FF2B5EF4-FFF2-40B4-BE49-F238E27FC236}">
                  <a16:creationId xmlns:a16="http://schemas.microsoft.com/office/drawing/2014/main" id="{E8942A67-DA12-4581-A0B3-2FA6FDB7CB3F}"/>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1" name="Oval 190">
              <a:extLst>
                <a:ext uri="{FF2B5EF4-FFF2-40B4-BE49-F238E27FC236}">
                  <a16:creationId xmlns:a16="http://schemas.microsoft.com/office/drawing/2014/main" id="{51AA2C41-9A09-4697-AF84-0554C481D576}"/>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2" name="Oval 191">
              <a:extLst>
                <a:ext uri="{FF2B5EF4-FFF2-40B4-BE49-F238E27FC236}">
                  <a16:creationId xmlns:a16="http://schemas.microsoft.com/office/drawing/2014/main" id="{2B5A8CE7-9E8A-408A-9AF0-E9B480D5262C}"/>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3" name="Oval 192">
              <a:extLst>
                <a:ext uri="{FF2B5EF4-FFF2-40B4-BE49-F238E27FC236}">
                  <a16:creationId xmlns:a16="http://schemas.microsoft.com/office/drawing/2014/main" id="{F1D749C4-79C1-431B-9075-110CFB7EC734}"/>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4" name="Oval 193">
              <a:extLst>
                <a:ext uri="{FF2B5EF4-FFF2-40B4-BE49-F238E27FC236}">
                  <a16:creationId xmlns:a16="http://schemas.microsoft.com/office/drawing/2014/main" id="{E74515D5-B53D-4B1A-8462-F60D4D9E26EC}"/>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5" name="Oval 194">
              <a:extLst>
                <a:ext uri="{FF2B5EF4-FFF2-40B4-BE49-F238E27FC236}">
                  <a16:creationId xmlns:a16="http://schemas.microsoft.com/office/drawing/2014/main" id="{DEDA2E91-F147-4F07-9850-EA5F5ACC56D1}"/>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6" name="Oval 195">
              <a:extLst>
                <a:ext uri="{FF2B5EF4-FFF2-40B4-BE49-F238E27FC236}">
                  <a16:creationId xmlns:a16="http://schemas.microsoft.com/office/drawing/2014/main" id="{DA8CC775-95E3-4B5E-AA82-5B14E763D4D6}"/>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7" name="Oval 196">
              <a:extLst>
                <a:ext uri="{FF2B5EF4-FFF2-40B4-BE49-F238E27FC236}">
                  <a16:creationId xmlns:a16="http://schemas.microsoft.com/office/drawing/2014/main" id="{56C9C345-C095-47A9-8A50-A7A146FC9B18}"/>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8" name="Oval 197">
              <a:extLst>
                <a:ext uri="{FF2B5EF4-FFF2-40B4-BE49-F238E27FC236}">
                  <a16:creationId xmlns:a16="http://schemas.microsoft.com/office/drawing/2014/main" id="{43D861C6-CA75-4711-A5C0-2330F682FFDA}"/>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9" name="Oval 198">
              <a:extLst>
                <a:ext uri="{FF2B5EF4-FFF2-40B4-BE49-F238E27FC236}">
                  <a16:creationId xmlns:a16="http://schemas.microsoft.com/office/drawing/2014/main" id="{947AC189-0954-4535-A736-7868DAD0AAA0}"/>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0" name="Oval 199">
              <a:extLst>
                <a:ext uri="{FF2B5EF4-FFF2-40B4-BE49-F238E27FC236}">
                  <a16:creationId xmlns:a16="http://schemas.microsoft.com/office/drawing/2014/main" id="{357F1B48-A5E0-44C8-855F-332A8C4D0F3C}"/>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1" name="Oval 200">
              <a:extLst>
                <a:ext uri="{FF2B5EF4-FFF2-40B4-BE49-F238E27FC236}">
                  <a16:creationId xmlns:a16="http://schemas.microsoft.com/office/drawing/2014/main" id="{E3EB9187-1E46-4444-86D2-93BA2246E610}"/>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2" name="Oval 201">
              <a:extLst>
                <a:ext uri="{FF2B5EF4-FFF2-40B4-BE49-F238E27FC236}">
                  <a16:creationId xmlns:a16="http://schemas.microsoft.com/office/drawing/2014/main" id="{AC651C7F-C9D3-4469-8363-0CE5A9CFF701}"/>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3" name="Oval 202">
              <a:extLst>
                <a:ext uri="{FF2B5EF4-FFF2-40B4-BE49-F238E27FC236}">
                  <a16:creationId xmlns:a16="http://schemas.microsoft.com/office/drawing/2014/main" id="{843A1379-FF79-4F80-9008-FBBF44C04860}"/>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4" name="Oval 203">
              <a:extLst>
                <a:ext uri="{FF2B5EF4-FFF2-40B4-BE49-F238E27FC236}">
                  <a16:creationId xmlns:a16="http://schemas.microsoft.com/office/drawing/2014/main" id="{14D25A9F-0BD4-4C5E-8048-C9D89B57D6E2}"/>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5" name="Oval 204">
              <a:extLst>
                <a:ext uri="{FF2B5EF4-FFF2-40B4-BE49-F238E27FC236}">
                  <a16:creationId xmlns:a16="http://schemas.microsoft.com/office/drawing/2014/main" id="{99917810-548C-452F-AB73-964064F84F13}"/>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6" name="Oval 205">
              <a:extLst>
                <a:ext uri="{FF2B5EF4-FFF2-40B4-BE49-F238E27FC236}">
                  <a16:creationId xmlns:a16="http://schemas.microsoft.com/office/drawing/2014/main" id="{0F6006B4-A551-4EC2-9D00-6F361FCA739D}"/>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7" name="Oval 206">
              <a:extLst>
                <a:ext uri="{FF2B5EF4-FFF2-40B4-BE49-F238E27FC236}">
                  <a16:creationId xmlns:a16="http://schemas.microsoft.com/office/drawing/2014/main" id="{EE8DA2C6-9383-4FF6-AC45-0A49F23585AF}"/>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8" name="Oval 207">
              <a:extLst>
                <a:ext uri="{FF2B5EF4-FFF2-40B4-BE49-F238E27FC236}">
                  <a16:creationId xmlns:a16="http://schemas.microsoft.com/office/drawing/2014/main" id="{97AA50C7-4B65-43FB-8CC7-4C3A9A3DC2D5}"/>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9" name="Oval 208">
              <a:extLst>
                <a:ext uri="{FF2B5EF4-FFF2-40B4-BE49-F238E27FC236}">
                  <a16:creationId xmlns:a16="http://schemas.microsoft.com/office/drawing/2014/main" id="{68E99C77-0C0F-47A3-9CB2-84FFFE7ABCC1}"/>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0" name="Oval 209">
              <a:extLst>
                <a:ext uri="{FF2B5EF4-FFF2-40B4-BE49-F238E27FC236}">
                  <a16:creationId xmlns:a16="http://schemas.microsoft.com/office/drawing/2014/main" id="{B123E2A7-7C1C-4579-88B3-CB3086597B4D}"/>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1" name="Oval 210">
              <a:extLst>
                <a:ext uri="{FF2B5EF4-FFF2-40B4-BE49-F238E27FC236}">
                  <a16:creationId xmlns:a16="http://schemas.microsoft.com/office/drawing/2014/main" id="{46B8D3AA-4EAE-492D-8FC1-4942BA0CC992}"/>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2" name="Oval 211">
              <a:extLst>
                <a:ext uri="{FF2B5EF4-FFF2-40B4-BE49-F238E27FC236}">
                  <a16:creationId xmlns:a16="http://schemas.microsoft.com/office/drawing/2014/main" id="{418B8038-6961-455A-9F82-3A145AE1AD19}"/>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3" name="Oval 212">
              <a:extLst>
                <a:ext uri="{FF2B5EF4-FFF2-40B4-BE49-F238E27FC236}">
                  <a16:creationId xmlns:a16="http://schemas.microsoft.com/office/drawing/2014/main" id="{F6799559-D65C-4BC0-ADC9-09C61EFAE0CE}"/>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4" name="Oval 213">
              <a:extLst>
                <a:ext uri="{FF2B5EF4-FFF2-40B4-BE49-F238E27FC236}">
                  <a16:creationId xmlns:a16="http://schemas.microsoft.com/office/drawing/2014/main" id="{9EC7DDA9-A76F-4C2B-A9D2-91A7A4AD32B8}"/>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5" name="Oval 214">
              <a:extLst>
                <a:ext uri="{FF2B5EF4-FFF2-40B4-BE49-F238E27FC236}">
                  <a16:creationId xmlns:a16="http://schemas.microsoft.com/office/drawing/2014/main" id="{67BC6C70-9C16-4026-84F4-F5A012A928BB}"/>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6" name="Oval 215">
              <a:extLst>
                <a:ext uri="{FF2B5EF4-FFF2-40B4-BE49-F238E27FC236}">
                  <a16:creationId xmlns:a16="http://schemas.microsoft.com/office/drawing/2014/main" id="{B1099DB9-E335-4ED3-AAEE-16CEDDD0889C}"/>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7" name="Oval 216">
              <a:extLst>
                <a:ext uri="{FF2B5EF4-FFF2-40B4-BE49-F238E27FC236}">
                  <a16:creationId xmlns:a16="http://schemas.microsoft.com/office/drawing/2014/main" id="{40937832-7F0E-4102-8798-2A4F78A6D1A8}"/>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8" name="Oval 217">
              <a:extLst>
                <a:ext uri="{FF2B5EF4-FFF2-40B4-BE49-F238E27FC236}">
                  <a16:creationId xmlns:a16="http://schemas.microsoft.com/office/drawing/2014/main" id="{8DEF2324-A0F4-45DA-95CA-ADDF96FAA7CE}"/>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9" name="Oval 218">
              <a:extLst>
                <a:ext uri="{FF2B5EF4-FFF2-40B4-BE49-F238E27FC236}">
                  <a16:creationId xmlns:a16="http://schemas.microsoft.com/office/drawing/2014/main" id="{004A041E-42E9-4143-9F28-9F2A646407F6}"/>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0" name="Oval 219">
              <a:extLst>
                <a:ext uri="{FF2B5EF4-FFF2-40B4-BE49-F238E27FC236}">
                  <a16:creationId xmlns:a16="http://schemas.microsoft.com/office/drawing/2014/main" id="{FB6A55B0-FFD5-4C60-96DE-6E689104AB98}"/>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1" name="Oval 220">
              <a:extLst>
                <a:ext uri="{FF2B5EF4-FFF2-40B4-BE49-F238E27FC236}">
                  <a16:creationId xmlns:a16="http://schemas.microsoft.com/office/drawing/2014/main" id="{D8A433E2-C5D4-4FF5-9D04-658F53992F21}"/>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2" name="Oval 221">
              <a:extLst>
                <a:ext uri="{FF2B5EF4-FFF2-40B4-BE49-F238E27FC236}">
                  <a16:creationId xmlns:a16="http://schemas.microsoft.com/office/drawing/2014/main" id="{006BB177-8E82-4684-A6FA-AACDD43908E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3" name="Oval 222">
              <a:extLst>
                <a:ext uri="{FF2B5EF4-FFF2-40B4-BE49-F238E27FC236}">
                  <a16:creationId xmlns:a16="http://schemas.microsoft.com/office/drawing/2014/main" id="{22B804ED-8182-47C9-803A-078913A17AD2}"/>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4" name="Oval 223">
              <a:extLst>
                <a:ext uri="{FF2B5EF4-FFF2-40B4-BE49-F238E27FC236}">
                  <a16:creationId xmlns:a16="http://schemas.microsoft.com/office/drawing/2014/main" id="{FBB0C07B-36D8-4D13-9E36-F7B812675B33}"/>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5" name="Oval 224">
              <a:extLst>
                <a:ext uri="{FF2B5EF4-FFF2-40B4-BE49-F238E27FC236}">
                  <a16:creationId xmlns:a16="http://schemas.microsoft.com/office/drawing/2014/main" id="{09EA2047-D2D7-406D-8268-E5CBCE90D2AD}"/>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6" name="Oval 225">
              <a:extLst>
                <a:ext uri="{FF2B5EF4-FFF2-40B4-BE49-F238E27FC236}">
                  <a16:creationId xmlns:a16="http://schemas.microsoft.com/office/drawing/2014/main" id="{F7F904B4-5770-4CE7-8667-E039B18DAFA1}"/>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7" name="Oval 226">
              <a:extLst>
                <a:ext uri="{FF2B5EF4-FFF2-40B4-BE49-F238E27FC236}">
                  <a16:creationId xmlns:a16="http://schemas.microsoft.com/office/drawing/2014/main" id="{7F35954E-F044-416C-95D3-9D60DEAB3FB4}"/>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8" name="Oval 227">
              <a:extLst>
                <a:ext uri="{FF2B5EF4-FFF2-40B4-BE49-F238E27FC236}">
                  <a16:creationId xmlns:a16="http://schemas.microsoft.com/office/drawing/2014/main" id="{A5EC08C7-FC2E-4082-B7A1-3CF75D309FF3}"/>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9" name="Oval 228">
              <a:extLst>
                <a:ext uri="{FF2B5EF4-FFF2-40B4-BE49-F238E27FC236}">
                  <a16:creationId xmlns:a16="http://schemas.microsoft.com/office/drawing/2014/main" id="{BF08B9AD-5044-4E1E-80F3-D4619CBEAD62}"/>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0" name="Oval 229">
              <a:extLst>
                <a:ext uri="{FF2B5EF4-FFF2-40B4-BE49-F238E27FC236}">
                  <a16:creationId xmlns:a16="http://schemas.microsoft.com/office/drawing/2014/main" id="{4CA09E23-390D-4A39-96A4-C9578872D803}"/>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1" name="Oval 230">
              <a:extLst>
                <a:ext uri="{FF2B5EF4-FFF2-40B4-BE49-F238E27FC236}">
                  <a16:creationId xmlns:a16="http://schemas.microsoft.com/office/drawing/2014/main" id="{65B76F48-0260-48B5-A59F-9C100C60D41F}"/>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2" name="Oval 231">
              <a:extLst>
                <a:ext uri="{FF2B5EF4-FFF2-40B4-BE49-F238E27FC236}">
                  <a16:creationId xmlns:a16="http://schemas.microsoft.com/office/drawing/2014/main" id="{5B470EA3-F786-486F-A8BC-F6223C185BBE}"/>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3" name="Oval 232">
              <a:extLst>
                <a:ext uri="{FF2B5EF4-FFF2-40B4-BE49-F238E27FC236}">
                  <a16:creationId xmlns:a16="http://schemas.microsoft.com/office/drawing/2014/main" id="{C6AC99CC-AFFA-4FDB-BD6C-7F59B00CD5B1}"/>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4" name="Oval 233">
              <a:extLst>
                <a:ext uri="{FF2B5EF4-FFF2-40B4-BE49-F238E27FC236}">
                  <a16:creationId xmlns:a16="http://schemas.microsoft.com/office/drawing/2014/main" id="{43FD2EDF-FC66-4417-B9E5-B7824DFB64DC}"/>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5" name="Oval 234">
              <a:extLst>
                <a:ext uri="{FF2B5EF4-FFF2-40B4-BE49-F238E27FC236}">
                  <a16:creationId xmlns:a16="http://schemas.microsoft.com/office/drawing/2014/main" id="{F5A2A25F-210A-4A4F-9EE5-BAB53A5143C9}"/>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6" name="Oval 235">
              <a:extLst>
                <a:ext uri="{FF2B5EF4-FFF2-40B4-BE49-F238E27FC236}">
                  <a16:creationId xmlns:a16="http://schemas.microsoft.com/office/drawing/2014/main" id="{F09C3E5C-AC5D-4F29-9C68-48C8099622F0}"/>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7" name="Oval 236">
              <a:extLst>
                <a:ext uri="{FF2B5EF4-FFF2-40B4-BE49-F238E27FC236}">
                  <a16:creationId xmlns:a16="http://schemas.microsoft.com/office/drawing/2014/main" id="{C57C79F8-42CA-42AB-93A9-6119D924B020}"/>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8" name="Oval 237">
              <a:extLst>
                <a:ext uri="{FF2B5EF4-FFF2-40B4-BE49-F238E27FC236}">
                  <a16:creationId xmlns:a16="http://schemas.microsoft.com/office/drawing/2014/main" id="{ADCDF7C2-67BE-4DEE-B22F-46E7EE7DBD5B}"/>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9" name="Oval 238">
              <a:extLst>
                <a:ext uri="{FF2B5EF4-FFF2-40B4-BE49-F238E27FC236}">
                  <a16:creationId xmlns:a16="http://schemas.microsoft.com/office/drawing/2014/main" id="{74DF6394-37A5-4A36-A7EB-98498FF1A966}"/>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0" name="Oval 239">
              <a:extLst>
                <a:ext uri="{FF2B5EF4-FFF2-40B4-BE49-F238E27FC236}">
                  <a16:creationId xmlns:a16="http://schemas.microsoft.com/office/drawing/2014/main" id="{D7EBC812-BBE7-4F03-93D0-B21959DB0920}"/>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1" name="Oval 240">
              <a:extLst>
                <a:ext uri="{FF2B5EF4-FFF2-40B4-BE49-F238E27FC236}">
                  <a16:creationId xmlns:a16="http://schemas.microsoft.com/office/drawing/2014/main" id="{E2AEF502-D2B2-4024-A8EA-890B3C0C782D}"/>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2" name="Oval 241">
              <a:extLst>
                <a:ext uri="{FF2B5EF4-FFF2-40B4-BE49-F238E27FC236}">
                  <a16:creationId xmlns:a16="http://schemas.microsoft.com/office/drawing/2014/main" id="{7EB53800-0F46-43D7-817F-2746F9432AA7}"/>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3" name="Oval 242">
              <a:extLst>
                <a:ext uri="{FF2B5EF4-FFF2-40B4-BE49-F238E27FC236}">
                  <a16:creationId xmlns:a16="http://schemas.microsoft.com/office/drawing/2014/main" id="{15C148C4-DF7E-439B-9C1E-DB1DD4867650}"/>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4" name="Oval 243">
              <a:extLst>
                <a:ext uri="{FF2B5EF4-FFF2-40B4-BE49-F238E27FC236}">
                  <a16:creationId xmlns:a16="http://schemas.microsoft.com/office/drawing/2014/main" id="{BA30FF41-9DAB-4752-9BF3-C24FEB33C7A5}"/>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5" name="Oval 244">
              <a:extLst>
                <a:ext uri="{FF2B5EF4-FFF2-40B4-BE49-F238E27FC236}">
                  <a16:creationId xmlns:a16="http://schemas.microsoft.com/office/drawing/2014/main" id="{A8B7C1AB-4413-4CD9-B0A8-61D76EEEF919}"/>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6" name="Oval 245">
              <a:extLst>
                <a:ext uri="{FF2B5EF4-FFF2-40B4-BE49-F238E27FC236}">
                  <a16:creationId xmlns:a16="http://schemas.microsoft.com/office/drawing/2014/main" id="{07FB796C-C634-419A-8CA4-C1B89CA5E9A0}"/>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7" name="Oval 246">
              <a:extLst>
                <a:ext uri="{FF2B5EF4-FFF2-40B4-BE49-F238E27FC236}">
                  <a16:creationId xmlns:a16="http://schemas.microsoft.com/office/drawing/2014/main" id="{04D322D1-80F6-4E4B-A1C9-660ED63D28B7}"/>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8" name="Oval 247">
              <a:extLst>
                <a:ext uri="{FF2B5EF4-FFF2-40B4-BE49-F238E27FC236}">
                  <a16:creationId xmlns:a16="http://schemas.microsoft.com/office/drawing/2014/main" id="{F53F274D-F848-4477-B152-5C094C6C4796}"/>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9" name="Oval 248">
              <a:extLst>
                <a:ext uri="{FF2B5EF4-FFF2-40B4-BE49-F238E27FC236}">
                  <a16:creationId xmlns:a16="http://schemas.microsoft.com/office/drawing/2014/main" id="{A2F460F8-6401-442D-8F72-7EBB49F43699}"/>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0" name="Oval 249">
              <a:extLst>
                <a:ext uri="{FF2B5EF4-FFF2-40B4-BE49-F238E27FC236}">
                  <a16:creationId xmlns:a16="http://schemas.microsoft.com/office/drawing/2014/main" id="{35EB19B4-317C-4D56-953F-F4B692A7C602}"/>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1" name="Oval 250">
              <a:extLst>
                <a:ext uri="{FF2B5EF4-FFF2-40B4-BE49-F238E27FC236}">
                  <a16:creationId xmlns:a16="http://schemas.microsoft.com/office/drawing/2014/main" id="{3C21C4E8-FE60-4389-B3DF-2871E10E0852}"/>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2" name="Oval 251">
              <a:extLst>
                <a:ext uri="{FF2B5EF4-FFF2-40B4-BE49-F238E27FC236}">
                  <a16:creationId xmlns:a16="http://schemas.microsoft.com/office/drawing/2014/main" id="{6BD6CF37-DEB2-4660-A324-656B7D55FB12}"/>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3" name="Oval 252">
              <a:extLst>
                <a:ext uri="{FF2B5EF4-FFF2-40B4-BE49-F238E27FC236}">
                  <a16:creationId xmlns:a16="http://schemas.microsoft.com/office/drawing/2014/main" id="{29B94810-41A4-49D1-A4A0-8FAAF1E8D43E}"/>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4" name="Oval 253">
              <a:extLst>
                <a:ext uri="{FF2B5EF4-FFF2-40B4-BE49-F238E27FC236}">
                  <a16:creationId xmlns:a16="http://schemas.microsoft.com/office/drawing/2014/main" id="{F52E403F-13F1-4AE2-94C7-FDA309984EB2}"/>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5" name="Oval 254">
              <a:extLst>
                <a:ext uri="{FF2B5EF4-FFF2-40B4-BE49-F238E27FC236}">
                  <a16:creationId xmlns:a16="http://schemas.microsoft.com/office/drawing/2014/main" id="{0F32E47F-A870-4F36-B49C-DD699A47606B}"/>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6" name="Oval 255">
              <a:extLst>
                <a:ext uri="{FF2B5EF4-FFF2-40B4-BE49-F238E27FC236}">
                  <a16:creationId xmlns:a16="http://schemas.microsoft.com/office/drawing/2014/main" id="{DA8E6E2E-6FD4-4B42-B652-5391D818B03C}"/>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7" name="Oval 256">
              <a:extLst>
                <a:ext uri="{FF2B5EF4-FFF2-40B4-BE49-F238E27FC236}">
                  <a16:creationId xmlns:a16="http://schemas.microsoft.com/office/drawing/2014/main" id="{B16FF088-DA92-4EC8-A7A0-CDF2A2A08CCA}"/>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8" name="Oval 257">
              <a:extLst>
                <a:ext uri="{FF2B5EF4-FFF2-40B4-BE49-F238E27FC236}">
                  <a16:creationId xmlns:a16="http://schemas.microsoft.com/office/drawing/2014/main" id="{7F01D978-8A8D-48BF-9EE1-7961997399F4}"/>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9" name="Oval 258">
              <a:extLst>
                <a:ext uri="{FF2B5EF4-FFF2-40B4-BE49-F238E27FC236}">
                  <a16:creationId xmlns:a16="http://schemas.microsoft.com/office/drawing/2014/main" id="{E19CFDAA-8EA9-4B92-BFCF-0E084226F624}"/>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0" name="Oval 259">
              <a:extLst>
                <a:ext uri="{FF2B5EF4-FFF2-40B4-BE49-F238E27FC236}">
                  <a16:creationId xmlns:a16="http://schemas.microsoft.com/office/drawing/2014/main" id="{75562719-217D-4B10-94F9-E1EA66B07981}"/>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1" name="Oval 260">
              <a:extLst>
                <a:ext uri="{FF2B5EF4-FFF2-40B4-BE49-F238E27FC236}">
                  <a16:creationId xmlns:a16="http://schemas.microsoft.com/office/drawing/2014/main" id="{79544C62-A309-474B-811F-52AE1F0E21D6}"/>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2" name="Oval 261">
              <a:extLst>
                <a:ext uri="{FF2B5EF4-FFF2-40B4-BE49-F238E27FC236}">
                  <a16:creationId xmlns:a16="http://schemas.microsoft.com/office/drawing/2014/main" id="{D49EE9D9-A776-415C-8C49-B6ECFC92178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3" name="Oval 262">
              <a:extLst>
                <a:ext uri="{FF2B5EF4-FFF2-40B4-BE49-F238E27FC236}">
                  <a16:creationId xmlns:a16="http://schemas.microsoft.com/office/drawing/2014/main" id="{5A888D46-3943-47B5-B147-68CAE9170200}"/>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4" name="Oval 263">
              <a:extLst>
                <a:ext uri="{FF2B5EF4-FFF2-40B4-BE49-F238E27FC236}">
                  <a16:creationId xmlns:a16="http://schemas.microsoft.com/office/drawing/2014/main" id="{FB1E1049-D3C5-491B-96C3-C78151F49886}"/>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5" name="Oval 264">
              <a:extLst>
                <a:ext uri="{FF2B5EF4-FFF2-40B4-BE49-F238E27FC236}">
                  <a16:creationId xmlns:a16="http://schemas.microsoft.com/office/drawing/2014/main" id="{5A1375B8-9CD1-4CB0-A04C-803254E26F75}"/>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6" name="Oval 265">
              <a:extLst>
                <a:ext uri="{FF2B5EF4-FFF2-40B4-BE49-F238E27FC236}">
                  <a16:creationId xmlns:a16="http://schemas.microsoft.com/office/drawing/2014/main" id="{42950462-D9A1-4696-B1EB-3E2F098973CF}"/>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7" name="Oval 266">
              <a:extLst>
                <a:ext uri="{FF2B5EF4-FFF2-40B4-BE49-F238E27FC236}">
                  <a16:creationId xmlns:a16="http://schemas.microsoft.com/office/drawing/2014/main" id="{E4D7FACC-2E48-4494-978F-CB98B5D3E8DD}"/>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8" name="Oval 267">
              <a:extLst>
                <a:ext uri="{FF2B5EF4-FFF2-40B4-BE49-F238E27FC236}">
                  <a16:creationId xmlns:a16="http://schemas.microsoft.com/office/drawing/2014/main" id="{91D9C619-E394-4F58-9866-F96B2D7AC977}"/>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9" name="Oval 268">
              <a:extLst>
                <a:ext uri="{FF2B5EF4-FFF2-40B4-BE49-F238E27FC236}">
                  <a16:creationId xmlns:a16="http://schemas.microsoft.com/office/drawing/2014/main" id="{4E4AA0C0-D537-4921-926F-F65895CAEAEB}"/>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0" name="Oval 269">
              <a:extLst>
                <a:ext uri="{FF2B5EF4-FFF2-40B4-BE49-F238E27FC236}">
                  <a16:creationId xmlns:a16="http://schemas.microsoft.com/office/drawing/2014/main" id="{9A4F83E5-2BB9-477A-977F-091B0777FAAC}"/>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1" name="Oval 270">
              <a:extLst>
                <a:ext uri="{FF2B5EF4-FFF2-40B4-BE49-F238E27FC236}">
                  <a16:creationId xmlns:a16="http://schemas.microsoft.com/office/drawing/2014/main" id="{D3552CE4-E0D8-4B46-B676-E34BDAD51B00}"/>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2" name="Oval 271">
              <a:extLst>
                <a:ext uri="{FF2B5EF4-FFF2-40B4-BE49-F238E27FC236}">
                  <a16:creationId xmlns:a16="http://schemas.microsoft.com/office/drawing/2014/main" id="{DFDE22DA-C295-4F8E-B16A-5AC350DC337D}"/>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3" name="Oval 272">
              <a:extLst>
                <a:ext uri="{FF2B5EF4-FFF2-40B4-BE49-F238E27FC236}">
                  <a16:creationId xmlns:a16="http://schemas.microsoft.com/office/drawing/2014/main" id="{7EC8D846-0BC3-4FF4-96D2-5B1AD6F123C1}"/>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4" name="Oval 273">
              <a:extLst>
                <a:ext uri="{FF2B5EF4-FFF2-40B4-BE49-F238E27FC236}">
                  <a16:creationId xmlns:a16="http://schemas.microsoft.com/office/drawing/2014/main" id="{A8911ED3-E9F9-4DA1-A506-42D8FF7AA6ED}"/>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5" name="Oval 274">
              <a:extLst>
                <a:ext uri="{FF2B5EF4-FFF2-40B4-BE49-F238E27FC236}">
                  <a16:creationId xmlns:a16="http://schemas.microsoft.com/office/drawing/2014/main" id="{18685FD3-EAE2-49E8-AA9F-E660EE533A3A}"/>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6" name="Oval 275">
              <a:extLst>
                <a:ext uri="{FF2B5EF4-FFF2-40B4-BE49-F238E27FC236}">
                  <a16:creationId xmlns:a16="http://schemas.microsoft.com/office/drawing/2014/main" id="{AF896776-A827-4CE6-A5BA-EF58D70D8024}"/>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277" name="TextBox 134">
            <a:extLst>
              <a:ext uri="{FF2B5EF4-FFF2-40B4-BE49-F238E27FC236}">
                <a16:creationId xmlns:a16="http://schemas.microsoft.com/office/drawing/2014/main" id="{007A98AF-2096-43E6-9C12-9914C4EC1198}"/>
              </a:ext>
            </a:extLst>
          </p:cNvPr>
          <p:cNvSpPr txBox="1">
            <a:spLocks noChangeArrowheads="1"/>
          </p:cNvSpPr>
          <p:nvPr/>
        </p:nvSpPr>
        <p:spPr bwMode="auto">
          <a:xfrm>
            <a:off x="143669" y="5063671"/>
            <a:ext cx="27590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s-ES" sz="1400" b="1" dirty="0">
                <a:latin typeface="Verdana" charset="0"/>
              </a:rPr>
              <a:t>Convenio de Budapest</a:t>
            </a:r>
          </a:p>
          <a:p>
            <a:r>
              <a:rPr lang="es-ES" sz="1200" b="1" dirty="0">
                <a:latin typeface="Verdana" charset="0"/>
              </a:rPr>
              <a:t>Lo han ratificado/se han adherido: </a:t>
            </a:r>
            <a:r>
              <a:rPr lang="es-ES" sz="1600" b="1" dirty="0">
                <a:solidFill>
                  <a:srgbClr val="FF0000"/>
                </a:solidFill>
                <a:latin typeface="Verdana" charset="0"/>
              </a:rPr>
              <a:t>65</a:t>
            </a:r>
          </a:p>
        </p:txBody>
      </p:sp>
      <p:sp>
        <p:nvSpPr>
          <p:cNvPr id="278" name="TextBox 135">
            <a:extLst>
              <a:ext uri="{FF2B5EF4-FFF2-40B4-BE49-F238E27FC236}">
                <a16:creationId xmlns:a16="http://schemas.microsoft.com/office/drawing/2014/main" id="{AAE0504E-B95A-4588-B262-710CE58472E8}"/>
              </a:ext>
            </a:extLst>
          </p:cNvPr>
          <p:cNvSpPr txBox="1">
            <a:spLocks noChangeArrowheads="1"/>
          </p:cNvSpPr>
          <p:nvPr/>
        </p:nvSpPr>
        <p:spPr bwMode="auto">
          <a:xfrm>
            <a:off x="143669" y="5781692"/>
            <a:ext cx="27590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s-ES" sz="1400" b="1" dirty="0">
                <a:latin typeface="Verdana" charset="0"/>
              </a:rPr>
              <a:t>Lo han firmado: 3</a:t>
            </a:r>
          </a:p>
        </p:txBody>
      </p:sp>
      <p:sp>
        <p:nvSpPr>
          <p:cNvPr id="279" name="TextBox 136">
            <a:extLst>
              <a:ext uri="{FF2B5EF4-FFF2-40B4-BE49-F238E27FC236}">
                <a16:creationId xmlns:a16="http://schemas.microsoft.com/office/drawing/2014/main" id="{B064B17D-C0A7-4157-95EA-C11CC3B1E897}"/>
              </a:ext>
            </a:extLst>
          </p:cNvPr>
          <p:cNvSpPr txBox="1">
            <a:spLocks noChangeArrowheads="1"/>
          </p:cNvSpPr>
          <p:nvPr/>
        </p:nvSpPr>
        <p:spPr bwMode="auto">
          <a:xfrm>
            <a:off x="143669" y="6213938"/>
            <a:ext cx="2759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s-ES" sz="1400" b="1" dirty="0">
                <a:latin typeface="Verdana" charset="0"/>
              </a:rPr>
              <a:t>Invitados a adherirse:  9</a:t>
            </a:r>
          </a:p>
        </p:txBody>
      </p:sp>
      <p:sp>
        <p:nvSpPr>
          <p:cNvPr id="280" name="TextBox 137">
            <a:extLst>
              <a:ext uri="{FF2B5EF4-FFF2-40B4-BE49-F238E27FC236}">
                <a16:creationId xmlns:a16="http://schemas.microsoft.com/office/drawing/2014/main" id="{28DF8872-DF93-465C-AFF6-2774EE9AE504}"/>
              </a:ext>
            </a:extLst>
          </p:cNvPr>
          <p:cNvSpPr txBox="1">
            <a:spLocks noChangeArrowheads="1"/>
          </p:cNvSpPr>
          <p:nvPr/>
        </p:nvSpPr>
        <p:spPr bwMode="auto">
          <a:xfrm>
            <a:off x="3440906" y="5158922"/>
            <a:ext cx="53006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s-ES" sz="1200" b="1" dirty="0">
                <a:latin typeface="Verdana" charset="0"/>
              </a:rPr>
              <a:t>Otros Estados con leyes/proyectos de ley que se ajustan en gran medida al Convenio de Budapest = 20</a:t>
            </a:r>
          </a:p>
        </p:txBody>
      </p:sp>
      <p:sp>
        <p:nvSpPr>
          <p:cNvPr id="281" name="Oval 280">
            <a:extLst>
              <a:ext uri="{FF2B5EF4-FFF2-40B4-BE49-F238E27FC236}">
                <a16:creationId xmlns:a16="http://schemas.microsoft.com/office/drawing/2014/main" id="{F38AAE3A-A171-46A6-AFE0-39A16F72AA54}"/>
              </a:ext>
            </a:extLst>
          </p:cNvPr>
          <p:cNvSpPr/>
          <p:nvPr/>
        </p:nvSpPr>
        <p:spPr>
          <a:xfrm>
            <a:off x="2807494"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2" name="Oval 281">
            <a:extLst>
              <a:ext uri="{FF2B5EF4-FFF2-40B4-BE49-F238E27FC236}">
                <a16:creationId xmlns:a16="http://schemas.microsoft.com/office/drawing/2014/main" id="{2E4F6651-E8BF-483C-9DDD-FFCF9754A257}"/>
              </a:ext>
            </a:extLst>
          </p:cNvPr>
          <p:cNvSpPr/>
          <p:nvPr/>
        </p:nvSpPr>
        <p:spPr>
          <a:xfrm>
            <a:off x="2807494"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3" name="Oval 282">
            <a:extLst>
              <a:ext uri="{FF2B5EF4-FFF2-40B4-BE49-F238E27FC236}">
                <a16:creationId xmlns:a16="http://schemas.microsoft.com/office/drawing/2014/main" id="{90BF7D76-FF65-4CDE-8141-BF6DC50860D3}"/>
              </a:ext>
            </a:extLst>
          </p:cNvPr>
          <p:cNvSpPr/>
          <p:nvPr/>
        </p:nvSpPr>
        <p:spPr>
          <a:xfrm>
            <a:off x="2807494"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4" name="Oval 283">
            <a:extLst>
              <a:ext uri="{FF2B5EF4-FFF2-40B4-BE49-F238E27FC236}">
                <a16:creationId xmlns:a16="http://schemas.microsoft.com/office/drawing/2014/main" id="{393E2274-386F-450D-9FF8-580DABC34300}"/>
              </a:ext>
            </a:extLst>
          </p:cNvPr>
          <p:cNvSpPr/>
          <p:nvPr/>
        </p:nvSpPr>
        <p:spPr>
          <a:xfrm>
            <a:off x="8352631" y="5314496"/>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5" name="TextBox 142">
            <a:extLst>
              <a:ext uri="{FF2B5EF4-FFF2-40B4-BE49-F238E27FC236}">
                <a16:creationId xmlns:a16="http://schemas.microsoft.com/office/drawing/2014/main" id="{407E8751-FB1B-4A8D-AC5F-4BD75DE8516A}"/>
              </a:ext>
            </a:extLst>
          </p:cNvPr>
          <p:cNvSpPr txBox="1">
            <a:spLocks noChangeArrowheads="1"/>
          </p:cNvSpPr>
          <p:nvPr/>
        </p:nvSpPr>
        <p:spPr bwMode="auto">
          <a:xfrm>
            <a:off x="3396456" y="5839959"/>
            <a:ext cx="53816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s-ES" sz="1200" b="1" dirty="0">
                <a:latin typeface="Verdana" charset="0"/>
              </a:rPr>
              <a:t>Más Estados que recurren al Convenio de Budapest para legislar = Más de 50</a:t>
            </a:r>
          </a:p>
        </p:txBody>
      </p:sp>
      <p:sp>
        <p:nvSpPr>
          <p:cNvPr id="286" name="Oval 285">
            <a:extLst>
              <a:ext uri="{FF2B5EF4-FFF2-40B4-BE49-F238E27FC236}">
                <a16:creationId xmlns:a16="http://schemas.microsoft.com/office/drawing/2014/main" id="{430BEF88-8793-48F2-A373-ED69B32F3D28}"/>
              </a:ext>
            </a:extLst>
          </p:cNvPr>
          <p:cNvSpPr/>
          <p:nvPr/>
        </p:nvSpPr>
        <p:spPr>
          <a:xfrm>
            <a:off x="8352631" y="5882821"/>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7" name="Oval 286">
            <a:extLst>
              <a:ext uri="{FF2B5EF4-FFF2-40B4-BE49-F238E27FC236}">
                <a16:creationId xmlns:a16="http://schemas.microsoft.com/office/drawing/2014/main" id="{6C875117-E6BD-4139-A58B-DDDB7B9DC5F3}"/>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8" name="Oval 287">
            <a:extLst>
              <a:ext uri="{FF2B5EF4-FFF2-40B4-BE49-F238E27FC236}">
                <a16:creationId xmlns:a16="http://schemas.microsoft.com/office/drawing/2014/main" id="{541A807B-8922-40C7-90B5-370A2A87077F}"/>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9" name="Oval 288">
            <a:extLst>
              <a:ext uri="{FF2B5EF4-FFF2-40B4-BE49-F238E27FC236}">
                <a16:creationId xmlns:a16="http://schemas.microsoft.com/office/drawing/2014/main" id="{E3B2F6EB-2CC0-4D7D-9E45-0AF8FFB28758}"/>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0" name="Oval 289">
            <a:extLst>
              <a:ext uri="{FF2B5EF4-FFF2-40B4-BE49-F238E27FC236}">
                <a16:creationId xmlns:a16="http://schemas.microsoft.com/office/drawing/2014/main" id="{C8127321-509D-4B8F-9530-DC0CD734072B}"/>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1" name="Oval 290">
            <a:extLst>
              <a:ext uri="{FF2B5EF4-FFF2-40B4-BE49-F238E27FC236}">
                <a16:creationId xmlns:a16="http://schemas.microsoft.com/office/drawing/2014/main" id="{EF4679F0-531B-401B-BEEC-5C4C77ECF784}"/>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2" name="Oval 291">
            <a:extLst>
              <a:ext uri="{FF2B5EF4-FFF2-40B4-BE49-F238E27FC236}">
                <a16:creationId xmlns:a16="http://schemas.microsoft.com/office/drawing/2014/main" id="{39EE60B3-6120-462C-8BD2-03A11B6AF992}"/>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3" name="Oval 292">
            <a:extLst>
              <a:ext uri="{FF2B5EF4-FFF2-40B4-BE49-F238E27FC236}">
                <a16:creationId xmlns:a16="http://schemas.microsoft.com/office/drawing/2014/main" id="{F9398CEF-5430-467D-BCF9-5AC20DBF3C64}"/>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4" name="Oval 293">
            <a:extLst>
              <a:ext uri="{FF2B5EF4-FFF2-40B4-BE49-F238E27FC236}">
                <a16:creationId xmlns:a16="http://schemas.microsoft.com/office/drawing/2014/main" id="{B179BBD7-DB28-43C2-AA69-B289267D7886}"/>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5" name="Oval 294">
            <a:extLst>
              <a:ext uri="{FF2B5EF4-FFF2-40B4-BE49-F238E27FC236}">
                <a16:creationId xmlns:a16="http://schemas.microsoft.com/office/drawing/2014/main" id="{3F5B3EBC-D101-48A8-9011-245B1227BF97}"/>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6" name="Oval 295">
            <a:extLst>
              <a:ext uri="{FF2B5EF4-FFF2-40B4-BE49-F238E27FC236}">
                <a16:creationId xmlns:a16="http://schemas.microsoft.com/office/drawing/2014/main" id="{582EEB7B-3869-4933-BFC6-74DB7C2379A6}"/>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7" name="TextBox 282">
            <a:extLst>
              <a:ext uri="{FF2B5EF4-FFF2-40B4-BE49-F238E27FC236}">
                <a16:creationId xmlns:a16="http://schemas.microsoft.com/office/drawing/2014/main" id="{634636A8-EAC3-4402-8950-6CEBA6D96B85}"/>
              </a:ext>
            </a:extLst>
          </p:cNvPr>
          <p:cNvSpPr txBox="1"/>
          <p:nvPr/>
        </p:nvSpPr>
        <p:spPr>
          <a:xfrm>
            <a:off x="291640" y="4233282"/>
            <a:ext cx="2328529"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s-ES" sz="2400" b="1" dirty="0">
                <a:solidFill>
                  <a:schemeClr val="accent1">
                    <a:lumMod val="50000"/>
                  </a:schemeClr>
                </a:solidFill>
                <a:latin typeface="Verdana" panose="020B0604030504040204" pitchFamily="34" charset="0"/>
              </a:rPr>
              <a:t>Más de 150</a:t>
            </a:r>
          </a:p>
        </p:txBody>
      </p:sp>
    </p:spTree>
    <p:extLst>
      <p:ext uri="{BB962C8B-B14F-4D97-AF65-F5344CB8AC3E}">
        <p14:creationId xmlns:p14="http://schemas.microsoft.com/office/powerpoint/2010/main" val="1991183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9</a:t>
            </a:fld>
            <a:endParaRPr lang="es-ES"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9</a:t>
            </a:fld>
            <a:endParaRPr lang="es-ES"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latin typeface="Arial" panose="020B0604020202020204" pitchFamily="34" charset="0"/>
              </a:rPr>
              <a:t>El proceso de adhesión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2">
            <a:extLst>
              <a:ext uri="{FF2B5EF4-FFF2-40B4-BE49-F238E27FC236}">
                <a16:creationId xmlns:a16="http://schemas.microsoft.com/office/drawing/2014/main" id="{07DD1915-02FE-4841-97F9-5C35390869CD}"/>
              </a:ext>
            </a:extLst>
          </p:cNvPr>
          <p:cNvSpPr txBox="1">
            <a:spLocks/>
          </p:cNvSpPr>
          <p:nvPr/>
        </p:nvSpPr>
        <p:spPr>
          <a:xfrm>
            <a:off x="323528" y="1268760"/>
            <a:ext cx="8435280" cy="5112568"/>
          </a:xfrm>
          <a:prstGeom prst="rect">
            <a:avLst/>
          </a:prstGeom>
        </p:spPr>
        <p:txBody>
          <a:bodyPr>
            <a:normAutofit fontScale="550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lnSpc>
                <a:spcPct val="120000"/>
              </a:lnSpc>
              <a:spcBef>
                <a:spcPts val="600"/>
              </a:spcBef>
              <a:spcAft>
                <a:spcPts val="600"/>
              </a:spcAft>
              <a:buFont typeface="+mj-lt"/>
              <a:buAutoNum type="arabicPeriod"/>
              <a:defRPr/>
            </a:pPr>
            <a:r>
              <a:rPr lang="es-ES" b="1" dirty="0">
                <a:latin typeface="Arial" panose="020B0604020202020204" pitchFamily="34" charset="0"/>
              </a:rPr>
              <a:t>Expresión de interés</a:t>
            </a:r>
          </a:p>
          <a:p>
            <a:pPr marL="514350" indent="-514350">
              <a:lnSpc>
                <a:spcPct val="120000"/>
              </a:lnSpc>
              <a:spcBef>
                <a:spcPts val="600"/>
              </a:spcBef>
              <a:spcAft>
                <a:spcPts val="600"/>
              </a:spcAft>
              <a:buFont typeface="+mj-lt"/>
              <a:buAutoNum type="arabicPeriod"/>
              <a:defRPr/>
            </a:pPr>
            <a:r>
              <a:rPr lang="es-ES" b="1" dirty="0">
                <a:latin typeface="Arial" panose="020B0604020202020204" pitchFamily="34" charset="0"/>
              </a:rPr>
              <a:t>Análisis de la legislación y del contexto</a:t>
            </a:r>
          </a:p>
          <a:p>
            <a:pPr marL="514350" indent="-514350">
              <a:lnSpc>
                <a:spcPct val="120000"/>
              </a:lnSpc>
              <a:spcBef>
                <a:spcPts val="600"/>
              </a:spcBef>
              <a:spcAft>
                <a:spcPts val="600"/>
              </a:spcAft>
              <a:buFont typeface="+mj-lt"/>
              <a:buAutoNum type="arabicPeriod"/>
              <a:defRPr/>
            </a:pPr>
            <a:r>
              <a:rPr lang="es-ES" b="1" dirty="0">
                <a:latin typeface="Arial" panose="020B0604020202020204" pitchFamily="34" charset="0"/>
              </a:rPr>
              <a:t>Misión de asesoramiento sobre legislación en materia de ciberdelincuencia</a:t>
            </a:r>
          </a:p>
          <a:p>
            <a:pPr marL="514350" indent="-514350">
              <a:lnSpc>
                <a:spcPct val="120000"/>
              </a:lnSpc>
              <a:spcBef>
                <a:spcPts val="600"/>
              </a:spcBef>
              <a:spcAft>
                <a:spcPts val="600"/>
              </a:spcAft>
              <a:buFont typeface="+mj-lt"/>
              <a:buAutoNum type="arabicPeriod"/>
              <a:defRPr/>
            </a:pPr>
            <a:r>
              <a:rPr lang="es-ES" b="1" dirty="0">
                <a:latin typeface="Arial" panose="020B0604020202020204" pitchFamily="34" charset="0"/>
              </a:rPr>
              <a:t>Legislación acorde con las disposiciones del Convenio de Budapest</a:t>
            </a:r>
          </a:p>
          <a:p>
            <a:pPr marL="514350" indent="-514350">
              <a:lnSpc>
                <a:spcPct val="120000"/>
              </a:lnSpc>
              <a:spcBef>
                <a:spcPts val="600"/>
              </a:spcBef>
              <a:spcAft>
                <a:spcPts val="600"/>
              </a:spcAft>
              <a:buFont typeface="+mj-lt"/>
              <a:buAutoNum type="arabicPeriod"/>
              <a:defRPr/>
            </a:pPr>
            <a:r>
              <a:rPr lang="es-ES" b="1" dirty="0">
                <a:latin typeface="Arial" panose="020B0604020202020204" pitchFamily="34" charset="0"/>
              </a:rPr>
              <a:t>Solicitud de adhesión al Convenio de Budapest, formalizada por el Gobierno y enviada al Consejo de Europa</a:t>
            </a:r>
          </a:p>
          <a:p>
            <a:pPr marL="514350" indent="-514350">
              <a:lnSpc>
                <a:spcPct val="120000"/>
              </a:lnSpc>
              <a:spcBef>
                <a:spcPts val="600"/>
              </a:spcBef>
              <a:spcAft>
                <a:spcPts val="600"/>
              </a:spcAft>
              <a:buFont typeface="+mj-lt"/>
              <a:buAutoNum type="arabicPeriod"/>
              <a:defRPr/>
            </a:pPr>
            <a:r>
              <a:rPr lang="es-ES" b="1" dirty="0">
                <a:latin typeface="Arial" panose="020B0604020202020204" pitchFamily="34" charset="0"/>
              </a:rPr>
              <a:t>Análisis de la solicitud de la Oficina de Tratados y de la decisión del Comité del Convenio sobre la Ciberdelincuencia</a:t>
            </a:r>
          </a:p>
          <a:p>
            <a:pPr marL="514350" indent="-514350">
              <a:lnSpc>
                <a:spcPct val="120000"/>
              </a:lnSpc>
              <a:spcBef>
                <a:spcPts val="600"/>
              </a:spcBef>
              <a:spcAft>
                <a:spcPts val="600"/>
              </a:spcAft>
              <a:buFont typeface="+mj-lt"/>
              <a:buAutoNum type="arabicPeriod"/>
              <a:defRPr/>
            </a:pPr>
            <a:r>
              <a:rPr lang="es-ES" b="1" dirty="0">
                <a:latin typeface="Arial" panose="020B0604020202020204" pitchFamily="34" charset="0"/>
              </a:rPr>
              <a:t>Invitación al país a unirse al Convenio de Budapest</a:t>
            </a:r>
          </a:p>
          <a:p>
            <a:pPr marL="514350" indent="-514350">
              <a:lnSpc>
                <a:spcPct val="120000"/>
              </a:lnSpc>
              <a:spcBef>
                <a:spcPts val="600"/>
              </a:spcBef>
              <a:spcAft>
                <a:spcPts val="600"/>
              </a:spcAft>
              <a:buFont typeface="+mj-lt"/>
              <a:buAutoNum type="arabicPeriod"/>
              <a:defRPr/>
            </a:pPr>
            <a:r>
              <a:rPr lang="es-ES" b="1" dirty="0">
                <a:latin typeface="Arial" panose="020B0604020202020204" pitchFamily="34" charset="0"/>
              </a:rPr>
              <a:t>Ratificación e instrumentos de adhesión depositados en Estrasburgo</a:t>
            </a:r>
          </a:p>
        </p:txBody>
      </p:sp>
      <p:sp>
        <p:nvSpPr>
          <p:cNvPr id="7" name="Rounded Rectangle 1">
            <a:extLst>
              <a:ext uri="{FF2B5EF4-FFF2-40B4-BE49-F238E27FC236}">
                <a16:creationId xmlns:a16="http://schemas.microsoft.com/office/drawing/2014/main" id="{9DC4FF4E-1B71-4657-AA41-52944EAE3822}"/>
              </a:ext>
            </a:extLst>
          </p:cNvPr>
          <p:cNvSpPr/>
          <p:nvPr/>
        </p:nvSpPr>
        <p:spPr>
          <a:xfrm>
            <a:off x="323528" y="2731008"/>
            <a:ext cx="8712522" cy="62598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8" name="Rounded Rectangle 10">
            <a:extLst>
              <a:ext uri="{FF2B5EF4-FFF2-40B4-BE49-F238E27FC236}">
                <a16:creationId xmlns:a16="http://schemas.microsoft.com/office/drawing/2014/main" id="{2C857D2B-5A3C-4597-8539-B3BBFD7C0BD0}"/>
              </a:ext>
            </a:extLst>
          </p:cNvPr>
          <p:cNvSpPr/>
          <p:nvPr/>
        </p:nvSpPr>
        <p:spPr>
          <a:xfrm>
            <a:off x="323528" y="3356992"/>
            <a:ext cx="8712522" cy="504056"/>
          </a:xfrm>
          <a:prstGeom prst="roundRect">
            <a:avLst>
              <a:gd name="adj" fmla="val 19745"/>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9" name="Rounded Rectangle 11">
            <a:extLst>
              <a:ext uri="{FF2B5EF4-FFF2-40B4-BE49-F238E27FC236}">
                <a16:creationId xmlns:a16="http://schemas.microsoft.com/office/drawing/2014/main" id="{29151DA5-5ABE-4ABA-A8B4-10B45D26E159}"/>
              </a:ext>
            </a:extLst>
          </p:cNvPr>
          <p:cNvSpPr/>
          <p:nvPr/>
        </p:nvSpPr>
        <p:spPr>
          <a:xfrm>
            <a:off x="323526" y="4494604"/>
            <a:ext cx="8712523" cy="50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0" name="Rounded Rectangle 12">
            <a:extLst>
              <a:ext uri="{FF2B5EF4-FFF2-40B4-BE49-F238E27FC236}">
                <a16:creationId xmlns:a16="http://schemas.microsoft.com/office/drawing/2014/main" id="{AA07272E-4439-46E9-B529-AC893B205E40}"/>
              </a:ext>
            </a:extLst>
          </p:cNvPr>
          <p:cNvSpPr/>
          <p:nvPr/>
        </p:nvSpPr>
        <p:spPr>
          <a:xfrm>
            <a:off x="323528" y="5094002"/>
            <a:ext cx="8712522" cy="50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B6AB50EC-3009-43FA-932C-F58109F5943A}"/>
              </a:ext>
            </a:extLst>
          </p:cNvPr>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0341411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14546</TotalTime>
  <Words>3898</Words>
  <Application>Microsoft Office PowerPoint</Application>
  <PresentationFormat>Presentación en pantalla (4:3)</PresentationFormat>
  <Paragraphs>355</Paragraphs>
  <Slides>21</Slides>
  <Notes>16</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21</vt:i4>
      </vt:variant>
    </vt:vector>
  </HeadingPairs>
  <TitlesOfParts>
    <vt:vector size="29" baseType="lpstr">
      <vt:lpstr>Arial</vt:lpstr>
      <vt:lpstr>Arial Narrow</vt:lpstr>
      <vt:lpstr>Calibri</vt:lpstr>
      <vt:lpstr>Open Sans</vt:lpstr>
      <vt:lpstr>Segoe UI</vt:lpstr>
      <vt:lpstr>Verdana</vt:lpstr>
      <vt:lpstr>Wingdings</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Javier Torres</cp:lastModifiedBy>
  <cp:revision>363</cp:revision>
  <dcterms:created xsi:type="dcterms:W3CDTF">2012-01-25T15:22:10Z</dcterms:created>
  <dcterms:modified xsi:type="dcterms:W3CDTF">2021-05-29T07:30:12Z</dcterms:modified>
</cp:coreProperties>
</file>