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4"/>
  </p:notesMasterIdLst>
  <p:sldIdLst>
    <p:sldId id="355" r:id="rId2"/>
    <p:sldId id="567" r:id="rId3"/>
    <p:sldId id="765" r:id="rId4"/>
    <p:sldId id="569" r:id="rId5"/>
    <p:sldId id="570" r:id="rId6"/>
    <p:sldId id="766" r:id="rId7"/>
    <p:sldId id="767" r:id="rId8"/>
    <p:sldId id="768" r:id="rId9"/>
    <p:sldId id="770" r:id="rId10"/>
    <p:sldId id="747" r:id="rId11"/>
    <p:sldId id="769" r:id="rId12"/>
    <p:sldId id="771" r:id="rId13"/>
    <p:sldId id="586" r:id="rId14"/>
    <p:sldId id="772" r:id="rId15"/>
    <p:sldId id="587" r:id="rId16"/>
    <p:sldId id="773" r:id="rId17"/>
    <p:sldId id="781" r:id="rId18"/>
    <p:sldId id="782" r:id="rId19"/>
    <p:sldId id="777" r:id="rId20"/>
    <p:sldId id="778" r:id="rId21"/>
    <p:sldId id="783" r:id="rId22"/>
    <p:sldId id="780" r:id="rId23"/>
  </p:sldIdLst>
  <p:sldSz cx="9144000" cy="6858000" type="screen4x3"/>
  <p:notesSz cx="6858000" cy="9144000"/>
  <p:defaultTextStyle>
    <a:defPPr>
      <a:defRPr lang="en-US"/>
    </a:defPPr>
    <a:lvl1pPr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1pPr>
    <a:lvl2pPr marL="4572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2pPr>
    <a:lvl3pPr marL="9144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3pPr>
    <a:lvl4pPr marL="13716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4pPr>
    <a:lvl5pPr marL="18288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5pPr>
    <a:lvl6pPr marL="2286000" algn="l" defTabSz="914400" rtl="0" eaLnBrk="1" latinLnBrk="0" hangingPunct="1">
      <a:defRPr kern="1200">
        <a:solidFill>
          <a:schemeClr val="tx1"/>
        </a:solidFill>
        <a:latin typeface="Arial" pitchFamily="34" charset="0"/>
        <a:ea typeface="ＭＳ Ｐゴシック" pitchFamily="34" charset="-128"/>
        <a:cs typeface="+mn-cs"/>
      </a:defRPr>
    </a:lvl6pPr>
    <a:lvl7pPr marL="2743200" algn="l" defTabSz="914400" rtl="0" eaLnBrk="1" latinLnBrk="0" hangingPunct="1">
      <a:defRPr kern="1200">
        <a:solidFill>
          <a:schemeClr val="tx1"/>
        </a:solidFill>
        <a:latin typeface="Arial" pitchFamily="34" charset="0"/>
        <a:ea typeface="ＭＳ Ｐゴシック" pitchFamily="34" charset="-128"/>
        <a:cs typeface="+mn-cs"/>
      </a:defRPr>
    </a:lvl7pPr>
    <a:lvl8pPr marL="3200400" algn="l" defTabSz="914400" rtl="0" eaLnBrk="1" latinLnBrk="0" hangingPunct="1">
      <a:defRPr kern="1200">
        <a:solidFill>
          <a:schemeClr val="tx1"/>
        </a:solidFill>
        <a:latin typeface="Arial" pitchFamily="34" charset="0"/>
        <a:ea typeface="ＭＳ Ｐゴシック" pitchFamily="34" charset="-128"/>
        <a:cs typeface="+mn-cs"/>
      </a:defRPr>
    </a:lvl8pPr>
    <a:lvl9pPr marL="3657600" algn="l" defTabSz="914400" rtl="0" eaLnBrk="1" latinLnBrk="0" hangingPunct="1">
      <a:defRPr kern="1200">
        <a:solidFill>
          <a:schemeClr val="tx1"/>
        </a:solidFill>
        <a:latin typeface="Arial" pitchFamily="34" charset="0"/>
        <a:ea typeface="ＭＳ Ｐゴシック" pitchFamily="34"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38072" autoAdjust="0"/>
    <p:restoredTop sz="72485" autoAdjust="0"/>
  </p:normalViewPr>
  <p:slideViewPr>
    <p:cSldViewPr snapToGrid="0" snapToObjects="1">
      <p:cViewPr varScale="1">
        <p:scale>
          <a:sx n="62" d="100"/>
          <a:sy n="62" d="100"/>
        </p:scale>
        <p:origin x="1469" y="43"/>
      </p:cViewPr>
      <p:guideLst>
        <p:guide orient="horz" pos="2160"/>
        <p:guide pos="2880"/>
      </p:guideLst>
    </p:cSldViewPr>
  </p:slideViewPr>
  <p:outlineViewPr>
    <p:cViewPr>
      <p:scale>
        <a:sx n="33" d="100"/>
        <a:sy n="33" d="100"/>
      </p:scale>
      <p:origin x="0" y="39756"/>
    </p:cViewPr>
  </p:outlineViewPr>
  <p:notesTextViewPr>
    <p:cViewPr>
      <p:scale>
        <a:sx n="125" d="100"/>
        <a:sy n="125"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ea typeface="+mn-ea"/>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smtClean="0">
                <a:latin typeface="Calibri" pitchFamily="34" charset="0"/>
              </a:defRPr>
            </a:lvl1pPr>
          </a:lstStyle>
          <a:p>
            <a:pPr>
              <a:defRPr/>
            </a:pPr>
            <a:fld id="{C1B3EDF1-F18A-45C1-B6F1-897AB80CF26C}" type="datetime1">
              <a:rPr lang="en-US"/>
              <a:pPr>
                <a:defRPr/>
              </a:pPr>
              <a:t>5/29/2021</a:t>
            </a:fld>
            <a:endParaRPr lang="es-E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wrap="square" lIns="91440" tIns="45720" rIns="91440" bIns="45720" numCol="1" anchor="t" anchorCtr="0" compatLnSpc="1">
            <a:prstTxWarp prst="textNoShape">
              <a:avLst/>
            </a:prstTxWarp>
            <a:normAutofit/>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endParaRPr lang="en-US"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ea typeface="+mn-ea"/>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smtClean="0">
                <a:latin typeface="Calibri" pitchFamily="34" charset="0"/>
              </a:defRPr>
            </a:lvl1pPr>
          </a:lstStyle>
          <a:p>
            <a:pPr>
              <a:defRPr/>
            </a:pPr>
            <a:fld id="{26CF4C01-59D1-40AC-ABAA-0AE036E9F18B}" type="slidenum">
              <a:rPr lang="en-US"/>
              <a:pPr>
                <a:defRPr/>
              </a:pPr>
              <a:t>‹Nº›</a:t>
            </a:fld>
            <a:endParaRPr lang="es-ES"/>
          </a:p>
        </p:txBody>
      </p:sp>
    </p:spTree>
    <p:extLst>
      <p:ext uri="{BB962C8B-B14F-4D97-AF65-F5344CB8AC3E}">
        <p14:creationId xmlns:p14="http://schemas.microsoft.com/office/powerpoint/2010/main" val="1028704913"/>
      </p:ext>
    </p:extLst>
  </p:cSld>
  <p:clrMap bg1="lt1" tx1="dk1" bg2="lt2" tx2="dk2" accent1="accent1" accent2="accent2" accent3="accent3" accent4="accent4" accent5="accent5" accent6="accent6" hlink="hlink" folHlink="folHlink"/>
  <p:notesStyle>
    <a:lvl1pPr algn="l" defTabSz="457200" rtl="0" eaLnBrk="0" fontAlgn="base" hangingPunct="0">
      <a:spcBef>
        <a:spcPct val="30000"/>
      </a:spcBef>
      <a:spcAft>
        <a:spcPct val="0"/>
      </a:spcAft>
      <a:defRPr sz="1200" kern="1200">
        <a:solidFill>
          <a:schemeClr val="tx1"/>
        </a:solidFill>
        <a:latin typeface="+mn-lt"/>
        <a:ea typeface="ＭＳ Ｐゴシック" pitchFamily="-65" charset="-128"/>
        <a:cs typeface="ＭＳ Ｐゴシック" pitchFamily="-65" charset="-128"/>
      </a:defRPr>
    </a:lvl1pPr>
    <a:lvl2pPr marL="457200" algn="l" defTabSz="457200" rtl="0" eaLnBrk="0" fontAlgn="base" hangingPunct="0">
      <a:spcBef>
        <a:spcPct val="30000"/>
      </a:spcBef>
      <a:spcAft>
        <a:spcPct val="0"/>
      </a:spcAft>
      <a:defRPr sz="1200" kern="1200">
        <a:solidFill>
          <a:schemeClr val="tx1"/>
        </a:solidFill>
        <a:latin typeface="+mn-lt"/>
        <a:ea typeface="ＭＳ Ｐゴシック" pitchFamily="-65" charset="-128"/>
        <a:cs typeface="+mn-cs"/>
      </a:defRPr>
    </a:lvl2pPr>
    <a:lvl3pPr marL="914400" algn="l" defTabSz="457200" rtl="0" eaLnBrk="0" fontAlgn="base" hangingPunct="0">
      <a:spcBef>
        <a:spcPct val="30000"/>
      </a:spcBef>
      <a:spcAft>
        <a:spcPct val="0"/>
      </a:spcAft>
      <a:defRPr sz="1200" kern="1200">
        <a:solidFill>
          <a:schemeClr val="tx1"/>
        </a:solidFill>
        <a:latin typeface="+mn-lt"/>
        <a:ea typeface="ＭＳ Ｐゴシック" pitchFamily="-65" charset="-128"/>
        <a:cs typeface="+mn-cs"/>
      </a:defRPr>
    </a:lvl3pPr>
    <a:lvl4pPr marL="1371600" algn="l" defTabSz="457200" rtl="0" eaLnBrk="0" fontAlgn="base" hangingPunct="0">
      <a:spcBef>
        <a:spcPct val="30000"/>
      </a:spcBef>
      <a:spcAft>
        <a:spcPct val="0"/>
      </a:spcAft>
      <a:defRPr sz="1200" kern="1200">
        <a:solidFill>
          <a:schemeClr val="tx1"/>
        </a:solidFill>
        <a:latin typeface="+mn-lt"/>
        <a:ea typeface="ＭＳ Ｐゴシック" pitchFamily="-65" charset="-128"/>
        <a:cs typeface="+mn-cs"/>
      </a:defRPr>
    </a:lvl4pPr>
    <a:lvl5pPr marL="1828800" algn="l" defTabSz="457200" rtl="0" eaLnBrk="0" fontAlgn="base" hangingPunct="0">
      <a:spcBef>
        <a:spcPct val="30000"/>
      </a:spcBef>
      <a:spcAft>
        <a:spcPct val="0"/>
      </a:spcAft>
      <a:defRPr sz="1200" kern="1200">
        <a:solidFill>
          <a:schemeClr val="tx1"/>
        </a:solidFill>
        <a:latin typeface="+mn-lt"/>
        <a:ea typeface="ＭＳ Ｐゴシック" pitchFamily="-65"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5</a:t>
            </a:fld>
            <a:endParaRPr lang="es-ES"/>
          </a:p>
        </p:txBody>
      </p:sp>
    </p:spTree>
    <p:extLst>
      <p:ext uri="{BB962C8B-B14F-4D97-AF65-F5344CB8AC3E}">
        <p14:creationId xmlns:p14="http://schemas.microsoft.com/office/powerpoint/2010/main" val="272287250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18</a:t>
            </a:fld>
            <a:endParaRPr lang="es-ES"/>
          </a:p>
        </p:txBody>
      </p:sp>
    </p:spTree>
    <p:extLst>
      <p:ext uri="{BB962C8B-B14F-4D97-AF65-F5344CB8AC3E}">
        <p14:creationId xmlns:p14="http://schemas.microsoft.com/office/powerpoint/2010/main" val="174837820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6</a:t>
            </a:fld>
            <a:endParaRPr lang="es-ES"/>
          </a:p>
        </p:txBody>
      </p:sp>
    </p:spTree>
    <p:extLst>
      <p:ext uri="{BB962C8B-B14F-4D97-AF65-F5344CB8AC3E}">
        <p14:creationId xmlns:p14="http://schemas.microsoft.com/office/powerpoint/2010/main" val="383793860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7</a:t>
            </a:fld>
            <a:endParaRPr lang="es-ES"/>
          </a:p>
        </p:txBody>
      </p:sp>
    </p:spTree>
    <p:extLst>
      <p:ext uri="{BB962C8B-B14F-4D97-AF65-F5344CB8AC3E}">
        <p14:creationId xmlns:p14="http://schemas.microsoft.com/office/powerpoint/2010/main" val="167750386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9</a:t>
            </a:fld>
            <a:endParaRPr lang="es-ES"/>
          </a:p>
        </p:txBody>
      </p:sp>
    </p:spTree>
    <p:extLst>
      <p:ext uri="{BB962C8B-B14F-4D97-AF65-F5344CB8AC3E}">
        <p14:creationId xmlns:p14="http://schemas.microsoft.com/office/powerpoint/2010/main" val="321008854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10</a:t>
            </a:fld>
            <a:endParaRPr lang="es-ES"/>
          </a:p>
        </p:txBody>
      </p:sp>
    </p:spTree>
    <p:extLst>
      <p:ext uri="{BB962C8B-B14F-4D97-AF65-F5344CB8AC3E}">
        <p14:creationId xmlns:p14="http://schemas.microsoft.com/office/powerpoint/2010/main" val="380807525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11</a:t>
            </a:fld>
            <a:endParaRPr lang="es-ES"/>
          </a:p>
        </p:txBody>
      </p:sp>
    </p:spTree>
    <p:extLst>
      <p:ext uri="{BB962C8B-B14F-4D97-AF65-F5344CB8AC3E}">
        <p14:creationId xmlns:p14="http://schemas.microsoft.com/office/powerpoint/2010/main" val="83301968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12</a:t>
            </a:fld>
            <a:endParaRPr lang="es-ES"/>
          </a:p>
        </p:txBody>
      </p:sp>
    </p:spTree>
    <p:extLst>
      <p:ext uri="{BB962C8B-B14F-4D97-AF65-F5344CB8AC3E}">
        <p14:creationId xmlns:p14="http://schemas.microsoft.com/office/powerpoint/2010/main" val="362158162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16</a:t>
            </a:fld>
            <a:endParaRPr lang="es-ES"/>
          </a:p>
        </p:txBody>
      </p:sp>
    </p:spTree>
    <p:extLst>
      <p:ext uri="{BB962C8B-B14F-4D97-AF65-F5344CB8AC3E}">
        <p14:creationId xmlns:p14="http://schemas.microsoft.com/office/powerpoint/2010/main" val="185092594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17</a:t>
            </a:fld>
            <a:endParaRPr lang="es-ES"/>
          </a:p>
        </p:txBody>
      </p:sp>
    </p:spTree>
    <p:extLst>
      <p:ext uri="{BB962C8B-B14F-4D97-AF65-F5344CB8AC3E}">
        <p14:creationId xmlns:p14="http://schemas.microsoft.com/office/powerpoint/2010/main" val="248890730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7F985A80-396C-432A-AED1-BB91A46A9726}" type="datetime1">
              <a:rPr lang="en-US" smtClean="0"/>
              <a:t>5/29/2021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5BAC3DF9-EB27-4BC5-A9AA-9B5C3DCB30A7}" type="slidenum">
              <a:rPr lang="en-US"/>
              <a:pPr>
                <a:defRPr/>
              </a:pPr>
              <a:t>‹Nº›</a:t>
            </a:fld>
            <a:endParaRPr lang="en-US"/>
          </a:p>
        </p:txBody>
      </p:sp>
    </p:spTree>
    <p:extLst>
      <p:ext uri="{BB962C8B-B14F-4D97-AF65-F5344CB8AC3E}">
        <p14:creationId xmlns:p14="http://schemas.microsoft.com/office/powerpoint/2010/main" val="304135637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lvl1pPr>
              <a:defRPr/>
            </a:lvl1pPr>
          </a:lstStyle>
          <a:p>
            <a:pPr>
              <a:defRPr/>
            </a:pPr>
            <a:fld id="{65D87E4E-3D49-4E25-B91F-1AF555572B9A}" type="datetime1">
              <a:rPr lang="en-US" smtClean="0"/>
              <a:t>5/29/2021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758759AC-EF4E-4891-8C4E-2B6B0574FFCB}" type="slidenum">
              <a:rPr lang="en-US"/>
              <a:pPr>
                <a:defRPr/>
              </a:pPr>
              <a:t>‹Nº›</a:t>
            </a:fld>
            <a:endParaRPr lang="en-US"/>
          </a:p>
        </p:txBody>
      </p:sp>
    </p:spTree>
    <p:extLst>
      <p:ext uri="{BB962C8B-B14F-4D97-AF65-F5344CB8AC3E}">
        <p14:creationId xmlns:p14="http://schemas.microsoft.com/office/powerpoint/2010/main" val="312799427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GB"/>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lvl1pPr>
              <a:defRPr/>
            </a:lvl1pPr>
          </a:lstStyle>
          <a:p>
            <a:pPr>
              <a:defRPr/>
            </a:pPr>
            <a:fld id="{1FA30660-A67E-4513-A4DA-263C7D4FFDA1}" type="datetime1">
              <a:rPr lang="en-US" smtClean="0"/>
              <a:t>5/29/2021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B51468EF-0C7D-4815-977B-643162CBB358}" type="slidenum">
              <a:rPr lang="en-US"/>
              <a:pPr>
                <a:defRPr/>
              </a:pPr>
              <a:t>‹Nº›</a:t>
            </a:fld>
            <a:endParaRPr lang="en-US"/>
          </a:p>
        </p:txBody>
      </p:sp>
    </p:spTree>
    <p:extLst>
      <p:ext uri="{BB962C8B-B14F-4D97-AF65-F5344CB8AC3E}">
        <p14:creationId xmlns:p14="http://schemas.microsoft.com/office/powerpoint/2010/main" val="95241680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lvl1pPr>
              <a:defRPr/>
            </a:lvl1pPr>
          </a:lstStyle>
          <a:p>
            <a:pPr>
              <a:defRPr/>
            </a:pPr>
            <a:fld id="{02A1A101-F5D9-4E0F-A2E3-31653A394A9B}" type="datetime1">
              <a:rPr lang="en-US" smtClean="0"/>
              <a:t>5/29/2021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0E62E50F-F83A-42AC-8BE7-462956D58F63}" type="slidenum">
              <a:rPr lang="en-US"/>
              <a:pPr>
                <a:defRPr/>
              </a:pPr>
              <a:t>‹Nº›</a:t>
            </a:fld>
            <a:endParaRPr lang="en-US"/>
          </a:p>
        </p:txBody>
      </p:sp>
    </p:spTree>
    <p:extLst>
      <p:ext uri="{BB962C8B-B14F-4D97-AF65-F5344CB8AC3E}">
        <p14:creationId xmlns:p14="http://schemas.microsoft.com/office/powerpoint/2010/main" val="234558063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lvl1pPr>
              <a:defRPr/>
            </a:lvl1pPr>
          </a:lstStyle>
          <a:p>
            <a:pPr>
              <a:defRPr/>
            </a:pPr>
            <a:fld id="{F237E559-1D42-4C9E-AF2B-8C267B8483A3}" type="datetime1">
              <a:rPr lang="en-US" smtClean="0"/>
              <a:t>5/29/2021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AEAF6ED3-4F23-422B-A4EE-4F2AB80A7581}" type="slidenum">
              <a:rPr lang="en-US"/>
              <a:pPr>
                <a:defRPr/>
              </a:pPr>
              <a:t>‹Nº›</a:t>
            </a:fld>
            <a:endParaRPr lang="en-US"/>
          </a:p>
        </p:txBody>
      </p:sp>
    </p:spTree>
    <p:extLst>
      <p:ext uri="{BB962C8B-B14F-4D97-AF65-F5344CB8AC3E}">
        <p14:creationId xmlns:p14="http://schemas.microsoft.com/office/powerpoint/2010/main" val="103046168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3"/>
          <p:cNvSpPr>
            <a:spLocks noGrp="1"/>
          </p:cNvSpPr>
          <p:nvPr>
            <p:ph type="dt" sz="half" idx="10"/>
          </p:nvPr>
        </p:nvSpPr>
        <p:spPr/>
        <p:txBody>
          <a:bodyPr/>
          <a:lstStyle>
            <a:lvl1pPr>
              <a:defRPr/>
            </a:lvl1pPr>
          </a:lstStyle>
          <a:p>
            <a:pPr>
              <a:defRPr/>
            </a:pPr>
            <a:fld id="{1D44EE50-C615-4D24-A3C7-A3917EF0D195}" type="datetime1">
              <a:rPr lang="en-US" smtClean="0"/>
              <a:t>5/29/2021</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31016F37-E157-4A71-B74F-13F2098F89EA}" type="slidenum">
              <a:rPr lang="en-US"/>
              <a:pPr>
                <a:defRPr/>
              </a:pPr>
              <a:t>‹Nº›</a:t>
            </a:fld>
            <a:endParaRPr lang="en-US"/>
          </a:p>
        </p:txBody>
      </p:sp>
    </p:spTree>
    <p:extLst>
      <p:ext uri="{BB962C8B-B14F-4D97-AF65-F5344CB8AC3E}">
        <p14:creationId xmlns:p14="http://schemas.microsoft.com/office/powerpoint/2010/main" val="24111975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3"/>
          <p:cNvSpPr>
            <a:spLocks noGrp="1"/>
          </p:cNvSpPr>
          <p:nvPr>
            <p:ph type="dt" sz="half" idx="10"/>
          </p:nvPr>
        </p:nvSpPr>
        <p:spPr/>
        <p:txBody>
          <a:bodyPr/>
          <a:lstStyle>
            <a:lvl1pPr>
              <a:defRPr/>
            </a:lvl1pPr>
          </a:lstStyle>
          <a:p>
            <a:pPr>
              <a:defRPr/>
            </a:pPr>
            <a:fld id="{73BDF75B-5A96-4B4E-909F-7188D5946C4A}" type="datetime1">
              <a:rPr lang="en-US" smtClean="0"/>
              <a:t>5/29/2021</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E6CED92E-D081-4650-BDA2-FDC72F732BC2}" type="slidenum">
              <a:rPr lang="en-US"/>
              <a:pPr>
                <a:defRPr/>
              </a:pPr>
              <a:t>‹Nº›</a:t>
            </a:fld>
            <a:endParaRPr lang="en-US"/>
          </a:p>
        </p:txBody>
      </p:sp>
    </p:spTree>
    <p:extLst>
      <p:ext uri="{BB962C8B-B14F-4D97-AF65-F5344CB8AC3E}">
        <p14:creationId xmlns:p14="http://schemas.microsoft.com/office/powerpoint/2010/main" val="296823621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CC745634-5B54-4CAE-83D1-A8AF6AAE209A}" type="datetime1">
              <a:rPr lang="en-US" smtClean="0"/>
              <a:t>5/29/2021</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21119672-D0A0-4718-8BBB-2A72124EA1FA}" type="slidenum">
              <a:rPr lang="en-US"/>
              <a:pPr>
                <a:defRPr/>
              </a:pPr>
              <a:t>‹Nº›</a:t>
            </a:fld>
            <a:endParaRPr lang="en-US"/>
          </a:p>
        </p:txBody>
      </p:sp>
    </p:spTree>
    <p:extLst>
      <p:ext uri="{BB962C8B-B14F-4D97-AF65-F5344CB8AC3E}">
        <p14:creationId xmlns:p14="http://schemas.microsoft.com/office/powerpoint/2010/main" val="44210530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4BF79A50-A670-4F3D-AEBB-FB493323224A}" type="datetime1">
              <a:rPr lang="en-US" smtClean="0"/>
              <a:t>5/29/2021</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0E1F2CE5-82EE-4D86-A1BA-A62E2F853B8E}" type="slidenum">
              <a:rPr lang="en-US"/>
              <a:pPr>
                <a:defRPr/>
              </a:pPr>
              <a:t>‹Nº›</a:t>
            </a:fld>
            <a:endParaRPr lang="en-US"/>
          </a:p>
        </p:txBody>
      </p:sp>
    </p:spTree>
    <p:extLst>
      <p:ext uri="{BB962C8B-B14F-4D97-AF65-F5344CB8AC3E}">
        <p14:creationId xmlns:p14="http://schemas.microsoft.com/office/powerpoint/2010/main" val="119457495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3"/>
          <p:cNvSpPr>
            <a:spLocks noGrp="1"/>
          </p:cNvSpPr>
          <p:nvPr>
            <p:ph type="dt" sz="half" idx="10"/>
          </p:nvPr>
        </p:nvSpPr>
        <p:spPr/>
        <p:txBody>
          <a:bodyPr/>
          <a:lstStyle>
            <a:lvl1pPr>
              <a:defRPr/>
            </a:lvl1pPr>
          </a:lstStyle>
          <a:p>
            <a:pPr>
              <a:defRPr/>
            </a:pPr>
            <a:fld id="{4292BC24-DDCD-4AF4-94D4-31CBBA7DC30E}" type="datetime1">
              <a:rPr lang="en-US" smtClean="0"/>
              <a:t>5/29/2021</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F60783FF-B27A-4DA4-8DF3-25C8A2D9A4EA}" type="slidenum">
              <a:rPr lang="en-US"/>
              <a:pPr>
                <a:defRPr/>
              </a:pPr>
              <a:t>‹Nº›</a:t>
            </a:fld>
            <a:endParaRPr lang="en-US"/>
          </a:p>
        </p:txBody>
      </p:sp>
    </p:spTree>
    <p:extLst>
      <p:ext uri="{BB962C8B-B14F-4D97-AF65-F5344CB8AC3E}">
        <p14:creationId xmlns:p14="http://schemas.microsoft.com/office/powerpoint/2010/main" val="125957845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3"/>
          <p:cNvSpPr>
            <a:spLocks noGrp="1"/>
          </p:cNvSpPr>
          <p:nvPr>
            <p:ph type="dt" sz="half" idx="10"/>
          </p:nvPr>
        </p:nvSpPr>
        <p:spPr/>
        <p:txBody>
          <a:bodyPr/>
          <a:lstStyle>
            <a:lvl1pPr>
              <a:defRPr/>
            </a:lvl1pPr>
          </a:lstStyle>
          <a:p>
            <a:pPr>
              <a:defRPr/>
            </a:pPr>
            <a:fld id="{99F740F2-BF0B-43DC-8CFA-2E210D9DDBF7}" type="datetime1">
              <a:rPr lang="en-US" smtClean="0"/>
              <a:t>5/29/2021</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4A79B6B6-9482-44D1-B9B3-C0B6ADDE66E2}" type="slidenum">
              <a:rPr lang="en-US"/>
              <a:pPr>
                <a:defRPr/>
              </a:pPr>
              <a:t>‹Nº›</a:t>
            </a:fld>
            <a:endParaRPr lang="en-US"/>
          </a:p>
        </p:txBody>
      </p:sp>
    </p:spTree>
    <p:extLst>
      <p:ext uri="{BB962C8B-B14F-4D97-AF65-F5344CB8AC3E}">
        <p14:creationId xmlns:p14="http://schemas.microsoft.com/office/powerpoint/2010/main" val="331425706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GB"/>
              <a:t>Click to edit Master title style</a:t>
            </a:r>
            <a:endParaRPr lang="en-US"/>
          </a:p>
        </p:txBody>
      </p:sp>
      <p:sp>
        <p:nvSpPr>
          <p:cNvPr id="1027"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wrap="square" lIns="91440" tIns="45720" rIns="91440" bIns="45720" numCol="1" anchor="ctr" anchorCtr="0" compatLnSpc="1">
            <a:prstTxWarp prst="textNoShape">
              <a:avLst/>
            </a:prstTxWarp>
          </a:bodyPr>
          <a:lstStyle>
            <a:lvl1pPr>
              <a:defRPr sz="1200" smtClean="0">
                <a:solidFill>
                  <a:srgbClr val="898989"/>
                </a:solidFill>
                <a:latin typeface="Calibri" pitchFamily="34" charset="0"/>
              </a:defRPr>
            </a:lvl1pPr>
          </a:lstStyle>
          <a:p>
            <a:pPr>
              <a:defRPr/>
            </a:pPr>
            <a:fld id="{3D6731DF-1C75-45F0-AD20-F5D76F80E562}" type="datetime1">
              <a:rPr lang="en-US" smtClean="0"/>
              <a:t>5/29/2021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ea typeface="+mn-ea"/>
                <a:cs typeface="+mn-cs"/>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1200" smtClean="0">
                <a:solidFill>
                  <a:srgbClr val="898989"/>
                </a:solidFill>
                <a:latin typeface="Calibri" pitchFamily="34" charset="0"/>
              </a:defRPr>
            </a:lvl1pPr>
          </a:lstStyle>
          <a:p>
            <a:pPr>
              <a:defRPr/>
            </a:pPr>
            <a:fld id="{33356E94-CB88-43B7-8FBD-51FAC28F172A}" type="slidenum">
              <a:rPr lang="en-US"/>
              <a:pPr>
                <a:defRPr/>
              </a:pPr>
              <a:t>‹Nº›</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457200" rtl="0" eaLnBrk="0" fontAlgn="base" hangingPunct="0">
        <a:spcBef>
          <a:spcPct val="0"/>
        </a:spcBef>
        <a:spcAft>
          <a:spcPct val="0"/>
        </a:spcAft>
        <a:defRPr sz="4400" kern="1200">
          <a:solidFill>
            <a:schemeClr val="tx1"/>
          </a:solidFill>
          <a:latin typeface="+mj-lt"/>
          <a:ea typeface="ＭＳ Ｐゴシック" pitchFamily="-65" charset="-128"/>
          <a:cs typeface="ＭＳ Ｐゴシック" pitchFamily="-65" charset="-128"/>
        </a:defRPr>
      </a:lvl1pPr>
      <a:lvl2pPr algn="ctr" defTabSz="457200" rtl="0" eaLnBrk="0" fontAlgn="base" hangingPunct="0">
        <a:spcBef>
          <a:spcPct val="0"/>
        </a:spcBef>
        <a:spcAft>
          <a:spcPct val="0"/>
        </a:spcAft>
        <a:defRPr sz="4400">
          <a:solidFill>
            <a:schemeClr val="tx1"/>
          </a:solidFill>
          <a:latin typeface="Calibri" pitchFamily="34" charset="0"/>
          <a:ea typeface="ＭＳ Ｐゴシック" pitchFamily="-65" charset="-128"/>
          <a:cs typeface="ＭＳ Ｐゴシック" pitchFamily="-65" charset="-128"/>
        </a:defRPr>
      </a:lvl2pPr>
      <a:lvl3pPr algn="ctr" defTabSz="457200" rtl="0" eaLnBrk="0" fontAlgn="base" hangingPunct="0">
        <a:spcBef>
          <a:spcPct val="0"/>
        </a:spcBef>
        <a:spcAft>
          <a:spcPct val="0"/>
        </a:spcAft>
        <a:defRPr sz="4400">
          <a:solidFill>
            <a:schemeClr val="tx1"/>
          </a:solidFill>
          <a:latin typeface="Calibri" pitchFamily="34" charset="0"/>
          <a:ea typeface="ＭＳ Ｐゴシック" pitchFamily="-65" charset="-128"/>
          <a:cs typeface="ＭＳ Ｐゴシック" pitchFamily="-65" charset="-128"/>
        </a:defRPr>
      </a:lvl3pPr>
      <a:lvl4pPr algn="ctr" defTabSz="457200" rtl="0" eaLnBrk="0" fontAlgn="base" hangingPunct="0">
        <a:spcBef>
          <a:spcPct val="0"/>
        </a:spcBef>
        <a:spcAft>
          <a:spcPct val="0"/>
        </a:spcAft>
        <a:defRPr sz="4400">
          <a:solidFill>
            <a:schemeClr val="tx1"/>
          </a:solidFill>
          <a:latin typeface="Calibri" pitchFamily="34" charset="0"/>
          <a:ea typeface="ＭＳ Ｐゴシック" pitchFamily="-65" charset="-128"/>
          <a:cs typeface="ＭＳ Ｐゴシック" pitchFamily="-65" charset="-128"/>
        </a:defRPr>
      </a:lvl4pPr>
      <a:lvl5pPr algn="ctr" defTabSz="457200" rtl="0" eaLnBrk="0" fontAlgn="base" hangingPunct="0">
        <a:spcBef>
          <a:spcPct val="0"/>
        </a:spcBef>
        <a:spcAft>
          <a:spcPct val="0"/>
        </a:spcAft>
        <a:defRPr sz="4400">
          <a:solidFill>
            <a:schemeClr val="tx1"/>
          </a:solidFill>
          <a:latin typeface="Calibri" pitchFamily="34" charset="0"/>
          <a:ea typeface="ＭＳ Ｐゴシック" pitchFamily="-65" charset="-128"/>
          <a:cs typeface="ＭＳ Ｐゴシック" pitchFamily="-65" charset="-128"/>
        </a:defRPr>
      </a:lvl5pPr>
      <a:lvl6pPr marL="457200" algn="ctr" defTabSz="457200" rtl="0" fontAlgn="base">
        <a:spcBef>
          <a:spcPct val="0"/>
        </a:spcBef>
        <a:spcAft>
          <a:spcPct val="0"/>
        </a:spcAft>
        <a:defRPr sz="4400">
          <a:solidFill>
            <a:schemeClr val="tx1"/>
          </a:solidFill>
          <a:latin typeface="Calibri" pitchFamily="34" charset="0"/>
        </a:defRPr>
      </a:lvl6pPr>
      <a:lvl7pPr marL="914400" algn="ctr" defTabSz="457200" rtl="0" fontAlgn="base">
        <a:spcBef>
          <a:spcPct val="0"/>
        </a:spcBef>
        <a:spcAft>
          <a:spcPct val="0"/>
        </a:spcAft>
        <a:defRPr sz="4400">
          <a:solidFill>
            <a:schemeClr val="tx1"/>
          </a:solidFill>
          <a:latin typeface="Calibri" pitchFamily="34" charset="0"/>
        </a:defRPr>
      </a:lvl7pPr>
      <a:lvl8pPr marL="1371600" algn="ctr" defTabSz="457200" rtl="0" fontAlgn="base">
        <a:spcBef>
          <a:spcPct val="0"/>
        </a:spcBef>
        <a:spcAft>
          <a:spcPct val="0"/>
        </a:spcAft>
        <a:defRPr sz="4400">
          <a:solidFill>
            <a:schemeClr val="tx1"/>
          </a:solidFill>
          <a:latin typeface="Calibri" pitchFamily="34" charset="0"/>
        </a:defRPr>
      </a:lvl8pPr>
      <a:lvl9pPr marL="1828800" algn="ctr" defTabSz="457200" rtl="0" fontAlgn="base">
        <a:spcBef>
          <a:spcPct val="0"/>
        </a:spcBef>
        <a:spcAft>
          <a:spcPct val="0"/>
        </a:spcAft>
        <a:defRPr sz="4400">
          <a:solidFill>
            <a:schemeClr val="tx1"/>
          </a:solidFill>
          <a:latin typeface="Calibri" pitchFamily="34" charset="0"/>
        </a:defRPr>
      </a:lvl9pPr>
    </p:titleStyle>
    <p:bodyStyle>
      <a:lvl1pPr marL="342900" indent="-342900" algn="l" defTabSz="457200" rtl="0" eaLnBrk="0" fontAlgn="base" hangingPunct="0">
        <a:spcBef>
          <a:spcPct val="20000"/>
        </a:spcBef>
        <a:spcAft>
          <a:spcPct val="0"/>
        </a:spcAft>
        <a:buFont typeface="Arial" pitchFamily="34" charset="0"/>
        <a:buChar char="•"/>
        <a:defRPr sz="3200" kern="1200">
          <a:solidFill>
            <a:schemeClr val="tx1"/>
          </a:solidFill>
          <a:latin typeface="+mn-lt"/>
          <a:ea typeface="ＭＳ Ｐゴシック" pitchFamily="-65" charset="-128"/>
          <a:cs typeface="ＭＳ Ｐゴシック" pitchFamily="-65" charset="-128"/>
        </a:defRPr>
      </a:lvl1pPr>
      <a:lvl2pPr marL="742950" indent="-285750" algn="l" defTabSz="457200" rtl="0" eaLnBrk="0" fontAlgn="base" hangingPunct="0">
        <a:spcBef>
          <a:spcPct val="20000"/>
        </a:spcBef>
        <a:spcAft>
          <a:spcPct val="0"/>
        </a:spcAft>
        <a:buFont typeface="Arial" pitchFamily="34" charset="0"/>
        <a:buChar char="–"/>
        <a:defRPr sz="2800" kern="1200">
          <a:solidFill>
            <a:schemeClr val="tx1"/>
          </a:solidFill>
          <a:latin typeface="+mn-lt"/>
          <a:ea typeface="ＭＳ Ｐゴシック" pitchFamily="-65" charset="-128"/>
          <a:cs typeface="+mn-cs"/>
        </a:defRPr>
      </a:lvl2pPr>
      <a:lvl3pPr marL="1143000" indent="-228600" algn="l" defTabSz="457200" rtl="0" eaLnBrk="0" fontAlgn="base" hangingPunct="0">
        <a:spcBef>
          <a:spcPct val="20000"/>
        </a:spcBef>
        <a:spcAft>
          <a:spcPct val="0"/>
        </a:spcAft>
        <a:buFont typeface="Arial" pitchFamily="34" charset="0"/>
        <a:buChar char="•"/>
        <a:defRPr sz="2400" kern="1200">
          <a:solidFill>
            <a:schemeClr val="tx1"/>
          </a:solidFill>
          <a:latin typeface="+mn-lt"/>
          <a:ea typeface="ＭＳ Ｐゴシック" pitchFamily="-65" charset="-128"/>
          <a:cs typeface="+mn-cs"/>
        </a:defRPr>
      </a:lvl3pPr>
      <a:lvl4pPr marL="16002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65" charset="-128"/>
          <a:cs typeface="+mn-cs"/>
        </a:defRPr>
      </a:lvl4pPr>
      <a:lvl5pPr marL="20574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65"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8.xml"/><Relationship Id="rId1" Type="http://schemas.openxmlformats.org/officeDocument/2006/relationships/slideLayout" Target="../slideLayouts/slideLayout7.xml"/><Relationship Id="rId4" Type="http://schemas.openxmlformats.org/officeDocument/2006/relationships/image" Target="../media/image6.jpeg"/></Relationships>
</file>

<file path=ppt/slides/_rels/slide1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9.xml"/><Relationship Id="rId1" Type="http://schemas.openxmlformats.org/officeDocument/2006/relationships/slideLayout" Target="../slideLayouts/slideLayout7.xml"/><Relationship Id="rId4" Type="http://schemas.openxmlformats.org/officeDocument/2006/relationships/image" Target="../media/image6.jpeg"/></Relationships>
</file>

<file path=ppt/slides/_rels/slide1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0.xml"/><Relationship Id="rId1" Type="http://schemas.openxmlformats.org/officeDocument/2006/relationships/slideLayout" Target="../slideLayouts/slideLayout7.xml"/><Relationship Id="rId4" Type="http://schemas.openxmlformats.org/officeDocument/2006/relationships/image" Target="../media/image6.jpeg"/></Relationships>
</file>

<file path=ppt/slides/_rels/slide19.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5.jpeg"/></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7.xml"/><Relationship Id="rId4" Type="http://schemas.openxmlformats.org/officeDocument/2006/relationships/image" Target="../media/image6.jpeg"/></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7.xml"/><Relationship Id="rId4" Type="http://schemas.openxmlformats.org/officeDocument/2006/relationships/image" Target="../media/image7.png"/></Relationships>
</file>

<file path=ppt/slides/_rels/slide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ChangeArrowheads="1"/>
          </p:cNvSpPr>
          <p:nvPr/>
        </p:nvSpPr>
        <p:spPr bwMode="auto">
          <a:xfrm>
            <a:off x="2928926" y="6279703"/>
            <a:ext cx="3072123"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altLang="en-US" sz="2400" b="1" i="0" u="none" strike="noStrike" cap="none" normalizeH="0" baseline="0" dirty="0">
                <a:ln>
                  <a:noFill/>
                </a:ln>
                <a:solidFill>
                  <a:srgbClr val="2F618F"/>
                </a:solidFill>
                <a:effectLst/>
                <a:latin typeface="Arial Narrow" panose="020B0606020202030204" pitchFamily="34" charset="0"/>
              </a:rPr>
              <a:t>www.coe.int/cybercrime</a:t>
            </a:r>
            <a:endParaRPr kumimoji="0" lang="es-ES" altLang="en-US" sz="2400" b="0" i="0" u="none" strike="noStrike" cap="none" normalizeH="0" baseline="0" dirty="0">
              <a:ln>
                <a:noFill/>
              </a:ln>
              <a:solidFill>
                <a:schemeClr val="tx1"/>
              </a:solidFill>
              <a:effectLst/>
              <a:latin typeface="Arial Narrow" panose="020B0606020202030204" pitchFamily="34" charset="0"/>
              <a:cs typeface="Arial" pitchFamily="34" charset="0"/>
            </a:endParaRPr>
          </a:p>
        </p:txBody>
      </p:sp>
      <p:sp>
        <p:nvSpPr>
          <p:cNvPr id="10" name="Rectangle 9"/>
          <p:cNvSpPr/>
          <p:nvPr/>
        </p:nvSpPr>
        <p:spPr>
          <a:xfrm>
            <a:off x="179512" y="1727299"/>
            <a:ext cx="8750206" cy="2954655"/>
          </a:xfrm>
          <a:prstGeom prst="rect">
            <a:avLst/>
          </a:prstGeom>
          <a:ln>
            <a:noFill/>
          </a:ln>
        </p:spPr>
        <p:txBody>
          <a:bodyPr wrap="square">
            <a:spAutoFit/>
          </a:bodyPr>
          <a:lstStyle/>
          <a:p>
            <a:pPr algn="ctr"/>
            <a:r>
              <a:rPr lang="es-ES" sz="3600" b="1" i="1" dirty="0">
                <a:solidFill>
                  <a:schemeClr val="tx2"/>
                </a:solidFill>
              </a:rPr>
              <a:t>Curso Judicial Especializado sobre Cooperación Internacional</a:t>
            </a:r>
            <a:endParaRPr lang="es-ES" sz="3600" b="1" dirty="0"/>
          </a:p>
          <a:p>
            <a:pPr algn="ctr"/>
            <a:endParaRPr lang="es-ES" b="1" dirty="0"/>
          </a:p>
          <a:p>
            <a:pPr marL="0" indent="0" algn="ctr">
              <a:buFont typeface="Arial" charset="0"/>
              <a:buNone/>
              <a:defRPr/>
            </a:pPr>
            <a:r>
              <a:rPr lang="es-ES"/>
              <a:t> </a:t>
            </a:r>
            <a:endParaRPr lang="es-ES" sz="3200" b="1" dirty="0">
              <a:solidFill>
                <a:schemeClr val="tx2"/>
              </a:solidFill>
            </a:endParaRPr>
          </a:p>
          <a:p>
            <a:pPr marL="0" indent="0" algn="ctr">
              <a:buFont typeface="Arial" charset="0"/>
              <a:buNone/>
              <a:defRPr/>
            </a:pPr>
            <a:r>
              <a:rPr lang="es-ES" sz="3200" b="1">
                <a:solidFill>
                  <a:schemeClr val="tx2"/>
                </a:solidFill>
              </a:rPr>
              <a:t>Sesión 3</a:t>
            </a:r>
            <a:endParaRPr lang="es-ES" sz="3200" b="1" dirty="0">
              <a:solidFill>
                <a:schemeClr val="tx2"/>
              </a:solidFill>
            </a:endParaRPr>
          </a:p>
          <a:p>
            <a:pPr marL="0" indent="0" algn="ctr">
              <a:buFont typeface="Arial" charset="0"/>
              <a:buNone/>
              <a:defRPr/>
            </a:pPr>
            <a:r>
              <a:rPr lang="es-ES" sz="3200" b="1" dirty="0">
                <a:solidFill>
                  <a:schemeClr val="tx2"/>
                </a:solidFill>
              </a:rPr>
              <a:t>Capacitación en materia de ciberdelincuencia</a:t>
            </a:r>
          </a:p>
        </p:txBody>
      </p:sp>
      <p:sp>
        <p:nvSpPr>
          <p:cNvPr id="11" name="Rectangle 10">
            <a:extLst>
              <a:ext uri="{FF2B5EF4-FFF2-40B4-BE49-F238E27FC236}">
                <a16:creationId xmlns:a16="http://schemas.microsoft.com/office/drawing/2014/main" id="{28D03BE2-FB8E-7347-AE47-AF895B0A6135}"/>
              </a:ext>
            </a:extLst>
          </p:cNvPr>
          <p:cNvSpPr/>
          <p:nvPr/>
        </p:nvSpPr>
        <p:spPr>
          <a:xfrm>
            <a:off x="-16565" y="-4763"/>
            <a:ext cx="9180513"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GB"/>
          </a:p>
        </p:txBody>
      </p:sp>
      <p:pic>
        <p:nvPicPr>
          <p:cNvPr id="19" name="Picture 4">
            <a:extLst>
              <a:ext uri="{FF2B5EF4-FFF2-40B4-BE49-F238E27FC236}">
                <a16:creationId xmlns:a16="http://schemas.microsoft.com/office/drawing/2014/main" id="{753D533C-3528-6B42-B05B-8356FF76FC1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565" y="-4254"/>
            <a:ext cx="1321766" cy="10789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 name="TextBox 13">
            <a:extLst>
              <a:ext uri="{FF2B5EF4-FFF2-40B4-BE49-F238E27FC236}">
                <a16:creationId xmlns:a16="http://schemas.microsoft.com/office/drawing/2014/main" id="{E9D04F56-8666-F64D-B157-6DE9DDF12FF0}"/>
              </a:ext>
            </a:extLst>
          </p:cNvPr>
          <p:cNvSpPr txBox="1">
            <a:spLocks noChangeArrowheads="1"/>
          </p:cNvSpPr>
          <p:nvPr/>
        </p:nvSpPr>
        <p:spPr bwMode="auto">
          <a:xfrm>
            <a:off x="1278836" y="-11113"/>
            <a:ext cx="3817937"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endParaRPr lang="sr-Latn-CS" altLang="en-US" sz="1400" dirty="0">
              <a:solidFill>
                <a:schemeClr val="bg1"/>
              </a:solidFill>
              <a:ea typeface="MS PGothic" panose="020B0600070205080204" pitchFamily="34" charset="-128"/>
            </a:endParaRPr>
          </a:p>
          <a:p>
            <a:pPr eaLnBrk="1" hangingPunct="1">
              <a:spcBef>
                <a:spcPct val="0"/>
              </a:spcBef>
              <a:buFontTx/>
              <a:buNone/>
            </a:pPr>
            <a:endParaRPr lang="sr-Latn-CS" altLang="en-US" sz="1600" b="1" dirty="0">
              <a:solidFill>
                <a:schemeClr val="bg1"/>
              </a:solidFill>
              <a:latin typeface="Arial Narrow" panose="020B0604020202020204" pitchFamily="34" charset="0"/>
              <a:ea typeface="MS PGothic" panose="020B0600070205080204" pitchFamily="34" charset="-128"/>
            </a:endParaRPr>
          </a:p>
        </p:txBody>
      </p:sp>
      <p:pic>
        <p:nvPicPr>
          <p:cNvPr id="21" name="Picture 8" descr="http://www.coe.int/documents/16695/995226/Funded+EU%2BCOE+-+Implemented+COE+dark+background.png/643b8f9d-517b-4fad-82f4-488bde2625b0?t=1375371137000?t=1375371137000">
            <a:extLst>
              <a:ext uri="{FF2B5EF4-FFF2-40B4-BE49-F238E27FC236}">
                <a16:creationId xmlns:a16="http://schemas.microsoft.com/office/drawing/2014/main" id="{5F39A16C-F9D3-2A4D-98FE-6E0DFED1E2A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96748" y="211138"/>
            <a:ext cx="4087813" cy="711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64232881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10</a:t>
            </a:fld>
            <a:endParaRPr lang="es-ES"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s-ES" sz="2000" b="1" dirty="0">
                <a:solidFill>
                  <a:schemeClr val="bg1"/>
                </a:solidFill>
                <a:latin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10</a:t>
            </a:fld>
            <a:endParaRPr lang="es-ES"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s-ES" sz="3200" b="1" dirty="0"/>
              <a:t>Estudio de caso</a:t>
            </a:r>
            <a:endParaRPr lang="es-ES"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s-ES"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327073" y="952123"/>
            <a:ext cx="8489853" cy="5324535"/>
          </a:xfrm>
          <a:prstGeom prst="rect">
            <a:avLst/>
          </a:prstGeom>
        </p:spPr>
        <p:txBody>
          <a:bodyPr wrap="square">
            <a:spAutoFit/>
          </a:bodyPr>
          <a:lstStyle/>
          <a:p>
            <a:pPr algn="just"/>
            <a:r>
              <a:rPr lang="es-ES" sz="2000" i="1" dirty="0"/>
              <a:t>El FBI envía información a su punto de contacto 24/7 sobre las cuentas bancarias afectadas en su país y sobre Boris y Teresa para su posterior identificación. También se envió información al país U, también afectado, que ya ha iniciado una investigación. </a:t>
            </a:r>
          </a:p>
          <a:p>
            <a:pPr algn="just"/>
            <a:endParaRPr lang="es-ES" sz="2000" i="1" dirty="0"/>
          </a:p>
          <a:p>
            <a:pPr algn="just"/>
            <a:r>
              <a:rPr lang="es-ES" sz="2000" i="1" dirty="0"/>
              <a:t>Justo cuando recibe la información del FBI, uno de los mayores bancos de su país transmite a las autoridades policiales la información de que varios de sus clientes han sido víctimas de piratería y que se ha robado dinero de sus cuentas y se ha transferido a "mulas" en su país y en otros países. Esta información fue recopilada por el departamento de TI del banco en el curso de una investigación interna sobre transferencias de dinero y consiste en direcciones IP, detalles de cuentas bancarias, etc. Una de las mulas en su país ha sido identificada como Margaret Jones y es ciudadana del país U. </a:t>
            </a:r>
          </a:p>
          <a:p>
            <a:pPr algn="just"/>
            <a:endParaRPr lang="es-ES" sz="2000" i="1" dirty="0"/>
          </a:p>
          <a:p>
            <a:pPr algn="just"/>
            <a:r>
              <a:rPr lang="es-ES" sz="2000" i="1" dirty="0"/>
              <a:t>Algunos de los números de cuentas bancarias proporcionados por el banco coinciden con la información enviada por el FBI.</a:t>
            </a:r>
          </a:p>
        </p:txBody>
      </p:sp>
    </p:spTree>
    <p:extLst>
      <p:ext uri="{BB962C8B-B14F-4D97-AF65-F5344CB8AC3E}">
        <p14:creationId xmlns:p14="http://schemas.microsoft.com/office/powerpoint/2010/main" val="261113225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11</a:t>
            </a:fld>
            <a:endParaRPr lang="es-ES"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s-ES" sz="2000" b="1" dirty="0">
                <a:solidFill>
                  <a:schemeClr val="bg1"/>
                </a:solidFill>
                <a:latin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11</a:t>
            </a:fld>
            <a:endParaRPr lang="es-ES"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s-ES" sz="3200" b="1" dirty="0"/>
              <a:t>Estudio de caso </a:t>
            </a:r>
            <a:endParaRPr lang="es-ES"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s-ES"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327073" y="971552"/>
            <a:ext cx="8489853" cy="4708981"/>
          </a:xfrm>
          <a:prstGeom prst="rect">
            <a:avLst/>
          </a:prstGeom>
        </p:spPr>
        <p:txBody>
          <a:bodyPr wrap="square">
            <a:spAutoFit/>
          </a:bodyPr>
          <a:lstStyle/>
          <a:p>
            <a:pPr algn="just"/>
            <a:r>
              <a:rPr lang="es-ES" sz="2000" i="1" dirty="0"/>
              <a:t>Recibe información del país U e inicia una investigación contra Boris. Durante la ejecución de una orden de registro en su domicilio, se encuentra a Boris frente a su ordenador, pero consigue escapar. En la pantalla del ordenador aparecía el sitio web del foro de piratería, así como sesiones de chat con posibles piratas informáticos que ofrecían datos recién pirateados. Boris también tiene una cuenta de Gmail y otra de Yahoo! que no estaban abiertas en el ordenador en el momento del registro. Junto al ordenador hay un documento en papel con una lista de nombres de usuario y contraseñas de varias cuentas de Gmail, cuentas de PayPal, sitios web y algunas cuentas bancarias de su país y de otros países. </a:t>
            </a:r>
          </a:p>
          <a:p>
            <a:pPr algn="just"/>
            <a:endParaRPr lang="es-ES" sz="2000" i="1" dirty="0"/>
          </a:p>
          <a:p>
            <a:pPr algn="just"/>
            <a:r>
              <a:rPr lang="es-ES" sz="2000" i="1" dirty="0"/>
              <a:t>También hay algunos documentos que contienen cifras y cálculos y que implican a Teresa y Margaret. Usted sabe que Yahoo! ha abierto recientemente una oficina (que sirve de sede regional) en su país. </a:t>
            </a:r>
          </a:p>
        </p:txBody>
      </p:sp>
    </p:spTree>
    <p:extLst>
      <p:ext uri="{BB962C8B-B14F-4D97-AF65-F5344CB8AC3E}">
        <p14:creationId xmlns:p14="http://schemas.microsoft.com/office/powerpoint/2010/main" val="198257340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12</a:t>
            </a:fld>
            <a:endParaRPr lang="es-ES"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s-ES" sz="2000" b="1" dirty="0">
                <a:solidFill>
                  <a:schemeClr val="bg1"/>
                </a:solidFill>
                <a:latin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12</a:t>
            </a:fld>
            <a:endParaRPr lang="es-ES"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s-ES" sz="3200" b="1" dirty="0"/>
              <a:t>Estudio de caso</a:t>
            </a:r>
            <a:endParaRPr lang="es-ES"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s-ES"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344657" y="1166842"/>
            <a:ext cx="8489853" cy="4493538"/>
          </a:xfrm>
          <a:prstGeom prst="rect">
            <a:avLst/>
          </a:prstGeom>
        </p:spPr>
        <p:txBody>
          <a:bodyPr wrap="square">
            <a:spAutoFit/>
          </a:bodyPr>
          <a:lstStyle/>
          <a:p>
            <a:pPr algn="just"/>
            <a:r>
              <a:rPr lang="es-ES" sz="2200" i="1" dirty="0"/>
              <a:t>Detienen a Boris en posesión de un pasaporte falso en el principal aeropuerto de su país y a Teresa y Margaret en la frontera de su país con el país G. El país U ha emitido solicitudes de extradición para Teresa y Margaret y el FBI ha indicado que las autoridades estadounidenses están interesadas en que Boris sea extraditado a Estados Unidos.</a:t>
            </a:r>
          </a:p>
          <a:p>
            <a:pPr algn="just"/>
            <a:endParaRPr lang="es-ES" sz="2200" i="1" dirty="0"/>
          </a:p>
          <a:p>
            <a:pPr algn="just"/>
            <a:r>
              <a:rPr lang="es-ES" sz="2200" i="1" dirty="0"/>
              <a:t>Boris admite su participación en el foro de piratería, pero mantiene que trabajaba para Teresa, que estaba a cargo de la empresa. En base a sus investigaciones de los datos, la cuenta de Gmail es muy significativa para probar el alcance de la participación de Boris. </a:t>
            </a:r>
          </a:p>
          <a:p>
            <a:pPr algn="just"/>
            <a:endParaRPr lang="es-ES" sz="2200" i="1" dirty="0"/>
          </a:p>
        </p:txBody>
      </p:sp>
    </p:spTree>
    <p:extLst>
      <p:ext uri="{BB962C8B-B14F-4D97-AF65-F5344CB8AC3E}">
        <p14:creationId xmlns:p14="http://schemas.microsoft.com/office/powerpoint/2010/main" val="71063561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13</a:t>
            </a:fld>
            <a:endParaRPr lang="es-ES"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s-ES" sz="2000" b="1" dirty="0">
                <a:solidFill>
                  <a:schemeClr val="bg1"/>
                </a:solidFill>
                <a:latin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13</a:t>
            </a:fld>
            <a:endParaRPr lang="es-ES"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s-ES" sz="3200" b="1" dirty="0"/>
              <a:t>Estudio de caso</a:t>
            </a:r>
            <a:endParaRPr lang="es-ES" sz="3200" dirty="0"/>
          </a:p>
        </p:txBody>
      </p:sp>
      <p:pic>
        <p:nvPicPr>
          <p:cNvPr id="17"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s-ES" sz="2200" b="1" dirty="0">
                <a:solidFill>
                  <a:schemeClr val="bg1"/>
                </a:solidFill>
                <a:latin typeface="Arial Narrow" panose="020B0606020202030204" pitchFamily="34" charset="0"/>
              </a:rPr>
              <a:t>www.coe.int/cybercrime</a:t>
            </a:r>
          </a:p>
        </p:txBody>
      </p:sp>
      <p:pic>
        <p:nvPicPr>
          <p:cNvPr id="11" name="Picture 10">
            <a:extLst>
              <a:ext uri="{FF2B5EF4-FFF2-40B4-BE49-F238E27FC236}">
                <a16:creationId xmlns:a16="http://schemas.microsoft.com/office/drawing/2014/main" id="{6C59456A-02DA-0F46-BF32-314184E697A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706029" y="2029522"/>
            <a:ext cx="3731941" cy="2798956"/>
          </a:xfrm>
          <a:prstGeom prst="rect">
            <a:avLst/>
          </a:prstGeom>
        </p:spPr>
      </p:pic>
    </p:spTree>
    <p:extLst>
      <p:ext uri="{BB962C8B-B14F-4D97-AF65-F5344CB8AC3E}">
        <p14:creationId xmlns:p14="http://schemas.microsoft.com/office/powerpoint/2010/main" val="63534106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14</a:t>
            </a:fld>
            <a:endParaRPr lang="es-ES"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s-ES" sz="2000" b="1" dirty="0">
                <a:solidFill>
                  <a:schemeClr val="bg1"/>
                </a:solidFill>
                <a:latin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14</a:t>
            </a:fld>
            <a:endParaRPr lang="es-ES"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s-ES" sz="3200" b="1" dirty="0"/>
              <a:t>Estudio de caso</a:t>
            </a:r>
            <a:endParaRPr lang="es-ES" sz="3200" dirty="0"/>
          </a:p>
        </p:txBody>
      </p:sp>
      <p:pic>
        <p:nvPicPr>
          <p:cNvPr id="17"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s-ES" sz="2200" b="1" dirty="0">
                <a:solidFill>
                  <a:schemeClr val="bg1"/>
                </a:solidFill>
                <a:latin typeface="Arial Narrow" panose="020B0606020202030204" pitchFamily="34" charset="0"/>
              </a:rPr>
              <a:t>www.coe.int/cybercrime</a:t>
            </a:r>
          </a:p>
        </p:txBody>
      </p:sp>
      <p:pic>
        <p:nvPicPr>
          <p:cNvPr id="6" name="Picture 5">
            <a:extLst>
              <a:ext uri="{FF2B5EF4-FFF2-40B4-BE49-F238E27FC236}">
                <a16:creationId xmlns:a16="http://schemas.microsoft.com/office/drawing/2014/main" id="{0F1DC6F3-4C07-9848-B296-763385A163DE}"/>
              </a:ext>
            </a:extLst>
          </p:cNvPr>
          <p:cNvPicPr>
            <a:picLocks noChangeAspect="1"/>
          </p:cNvPicPr>
          <p:nvPr/>
        </p:nvPicPr>
        <p:blipFill>
          <a:blip r:embed="rId3"/>
          <a:stretch>
            <a:fillRect/>
          </a:stretch>
        </p:blipFill>
        <p:spPr>
          <a:xfrm>
            <a:off x="2160563" y="2424234"/>
            <a:ext cx="4822874" cy="2009531"/>
          </a:xfrm>
          <a:prstGeom prst="rect">
            <a:avLst/>
          </a:prstGeom>
        </p:spPr>
      </p:pic>
    </p:spTree>
    <p:extLst>
      <p:ext uri="{BB962C8B-B14F-4D97-AF65-F5344CB8AC3E}">
        <p14:creationId xmlns:p14="http://schemas.microsoft.com/office/powerpoint/2010/main" val="158236895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15</a:t>
            </a:fld>
            <a:endParaRPr lang="es-ES"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s-ES" sz="2000" b="1" dirty="0">
                <a:solidFill>
                  <a:schemeClr val="bg1"/>
                </a:solidFill>
                <a:latin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15</a:t>
            </a:fld>
            <a:endParaRPr lang="es-ES"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lgn="r">
              <a:buFont typeface="Arial" charset="0"/>
              <a:buNone/>
              <a:defRPr/>
            </a:pPr>
            <a:r>
              <a:rPr lang="es-ES" sz="3200" b="1" dirty="0">
                <a:solidFill>
                  <a:schemeClr val="bg1"/>
                </a:solidFill>
              </a:rPr>
              <a:t>Capacitación en materia de ciberdelincuencia</a:t>
            </a:r>
          </a:p>
        </p:txBody>
      </p:sp>
      <p:pic>
        <p:nvPicPr>
          <p:cNvPr id="17"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s-ES"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309489" y="2594925"/>
            <a:ext cx="8525021" cy="1274195"/>
          </a:xfrm>
          <a:prstGeom prst="rect">
            <a:avLst/>
          </a:prstGeom>
        </p:spPr>
        <p:txBody>
          <a:bodyPr wrap="square">
            <a:spAutoFit/>
          </a:bodyPr>
          <a:lstStyle/>
          <a:p>
            <a:pPr algn="ctr" eaLnBrk="1" hangingPunct="1">
              <a:lnSpc>
                <a:spcPct val="80000"/>
              </a:lnSpc>
            </a:pPr>
            <a:r>
              <a:rPr lang="es-ES" sz="3200" b="1" dirty="0"/>
              <a:t>Parte 3</a:t>
            </a:r>
          </a:p>
          <a:p>
            <a:pPr algn="ctr">
              <a:lnSpc>
                <a:spcPct val="80000"/>
              </a:lnSpc>
            </a:pPr>
            <a:br/>
            <a:r>
              <a:rPr lang="es-ES" sz="3200" b="1" dirty="0"/>
              <a:t>Informe de grupo</a:t>
            </a:r>
          </a:p>
        </p:txBody>
      </p:sp>
    </p:spTree>
    <p:extLst>
      <p:ext uri="{BB962C8B-B14F-4D97-AF65-F5344CB8AC3E}">
        <p14:creationId xmlns:p14="http://schemas.microsoft.com/office/powerpoint/2010/main" val="390309272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16</a:t>
            </a:fld>
            <a:endParaRPr lang="es-ES"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s-ES" sz="2000" b="1" dirty="0">
                <a:solidFill>
                  <a:schemeClr val="bg1"/>
                </a:solidFill>
                <a:latin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16</a:t>
            </a:fld>
            <a:endParaRPr lang="es-ES"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s-ES" sz="3200" b="1" dirty="0"/>
              <a:t>¿Preguntas?</a:t>
            </a:r>
            <a:endParaRPr lang="es-ES"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s-ES" sz="2200" b="1" dirty="0">
                <a:solidFill>
                  <a:schemeClr val="bg1"/>
                </a:solidFill>
                <a:latin typeface="Arial Narrow" panose="020B0606020202030204" pitchFamily="34" charset="0"/>
              </a:rPr>
              <a:t>www.coe.int/cybercrime</a:t>
            </a:r>
          </a:p>
        </p:txBody>
      </p:sp>
      <p:pic>
        <p:nvPicPr>
          <p:cNvPr id="9" name="Picture 8">
            <a:extLst>
              <a:ext uri="{FF2B5EF4-FFF2-40B4-BE49-F238E27FC236}">
                <a16:creationId xmlns:a16="http://schemas.microsoft.com/office/drawing/2014/main" id="{1039E094-4EB0-B34C-AC8A-850BF9448A2D}"/>
              </a:ext>
            </a:extLst>
          </p:cNvPr>
          <p:cNvPicPr>
            <a:picLocks noChangeAspect="1"/>
          </p:cNvPicPr>
          <p:nvPr/>
        </p:nvPicPr>
        <p:blipFill>
          <a:blip r:embed="rId4"/>
          <a:stretch>
            <a:fillRect/>
          </a:stretch>
        </p:blipFill>
        <p:spPr>
          <a:xfrm>
            <a:off x="5182654" y="2877133"/>
            <a:ext cx="3961346" cy="1598043"/>
          </a:xfrm>
          <a:prstGeom prst="rect">
            <a:avLst/>
          </a:prstGeom>
        </p:spPr>
      </p:pic>
      <p:sp>
        <p:nvSpPr>
          <p:cNvPr id="6" name="Rectangle 5">
            <a:extLst>
              <a:ext uri="{FF2B5EF4-FFF2-40B4-BE49-F238E27FC236}">
                <a16:creationId xmlns:a16="http://schemas.microsoft.com/office/drawing/2014/main" id="{0A4FC797-8B21-1944-9EC4-92F965F16FF8}"/>
              </a:ext>
            </a:extLst>
          </p:cNvPr>
          <p:cNvSpPr/>
          <p:nvPr/>
        </p:nvSpPr>
        <p:spPr>
          <a:xfrm>
            <a:off x="130982" y="989546"/>
            <a:ext cx="5051672" cy="5355312"/>
          </a:xfrm>
          <a:prstGeom prst="rect">
            <a:avLst/>
          </a:prstGeom>
        </p:spPr>
        <p:txBody>
          <a:bodyPr wrap="square">
            <a:spAutoFit/>
          </a:bodyPr>
          <a:lstStyle/>
          <a:p>
            <a:pPr marL="342900" indent="-342900" algn="just">
              <a:buFont typeface="Arial" panose="020B0604020202020204" pitchFamily="34" charset="0"/>
              <a:buChar char="•"/>
            </a:pPr>
            <a:r>
              <a:rPr lang="es-ES" sz="1900" i="1" dirty="0"/>
              <a:t>¿Puede iniciar una investigación en su país a partir de la información recibida?   </a:t>
            </a:r>
          </a:p>
          <a:p>
            <a:pPr marL="342900" indent="-342900" algn="just">
              <a:buFont typeface="Arial" panose="020B0604020202020204" pitchFamily="34" charset="0"/>
              <a:buChar char="•"/>
            </a:pPr>
            <a:endParaRPr lang="es-ES" sz="1900" i="1" dirty="0"/>
          </a:p>
          <a:p>
            <a:pPr marL="342900" indent="-342900" algn="just">
              <a:buFont typeface="Arial" panose="020B0604020202020204" pitchFamily="34" charset="0"/>
              <a:buChar char="•"/>
            </a:pPr>
            <a:r>
              <a:rPr lang="es-ES" sz="1900" i="1" dirty="0"/>
              <a:t>¿Es admisible como prueba la información del FBI, incluida la obtenida mediante la operación encubierta? </a:t>
            </a:r>
          </a:p>
          <a:p>
            <a:pPr marL="342900" indent="-342900" algn="just">
              <a:buFont typeface="Arial" panose="020B0604020202020204" pitchFamily="34" charset="0"/>
              <a:buChar char="•"/>
            </a:pPr>
            <a:endParaRPr lang="es-ES" sz="1900" i="1" dirty="0"/>
          </a:p>
          <a:p>
            <a:pPr marL="342900" indent="-342900" algn="just">
              <a:buFont typeface="Arial" panose="020B0604020202020204" pitchFamily="34" charset="0"/>
              <a:buChar char="•"/>
            </a:pPr>
            <a:r>
              <a:rPr lang="es-ES" sz="1900" i="1" dirty="0"/>
              <a:t>Si no es así, ¿qué medidas tomaría para asegurar la información de modo que pueda utilizarse como prueba?  Suponiendo que pudiera iniciar una investigación, ¿qué posibles delitos investigaría? Explique las funciones y las responsabilidades en la toma de decisiones de sus autoridades nacionales (puntos de contacto 24/7, policía, fiscal, autoridades judiciales en estas etapas del proceso).</a:t>
            </a:r>
          </a:p>
        </p:txBody>
      </p:sp>
    </p:spTree>
    <p:extLst>
      <p:ext uri="{BB962C8B-B14F-4D97-AF65-F5344CB8AC3E}">
        <p14:creationId xmlns:p14="http://schemas.microsoft.com/office/powerpoint/2010/main" val="372830283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17</a:t>
            </a:fld>
            <a:endParaRPr lang="es-ES"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s-ES" sz="2000" b="1" dirty="0">
                <a:solidFill>
                  <a:schemeClr val="bg1"/>
                </a:solidFill>
                <a:latin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17</a:t>
            </a:fld>
            <a:endParaRPr lang="es-ES"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s-ES" sz="3200" b="1" dirty="0"/>
              <a:t>¿Preguntas?</a:t>
            </a:r>
            <a:endParaRPr lang="es-ES"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s-ES" sz="2200" b="1" dirty="0">
                <a:solidFill>
                  <a:schemeClr val="bg1"/>
                </a:solidFill>
                <a:latin typeface="Arial Narrow" panose="020B0606020202030204" pitchFamily="34" charset="0"/>
              </a:rPr>
              <a:t>www.coe.int/cybercrime</a:t>
            </a:r>
          </a:p>
        </p:txBody>
      </p:sp>
      <p:pic>
        <p:nvPicPr>
          <p:cNvPr id="9" name="Picture 8">
            <a:extLst>
              <a:ext uri="{FF2B5EF4-FFF2-40B4-BE49-F238E27FC236}">
                <a16:creationId xmlns:a16="http://schemas.microsoft.com/office/drawing/2014/main" id="{1039E094-4EB0-B34C-AC8A-850BF9448A2D}"/>
              </a:ext>
            </a:extLst>
          </p:cNvPr>
          <p:cNvPicPr>
            <a:picLocks noChangeAspect="1"/>
          </p:cNvPicPr>
          <p:nvPr/>
        </p:nvPicPr>
        <p:blipFill>
          <a:blip r:embed="rId4"/>
          <a:stretch>
            <a:fillRect/>
          </a:stretch>
        </p:blipFill>
        <p:spPr>
          <a:xfrm>
            <a:off x="5800118" y="2877133"/>
            <a:ext cx="3343882" cy="1598043"/>
          </a:xfrm>
          <a:prstGeom prst="rect">
            <a:avLst/>
          </a:prstGeom>
        </p:spPr>
      </p:pic>
      <p:sp>
        <p:nvSpPr>
          <p:cNvPr id="6" name="Rectangle 5">
            <a:extLst>
              <a:ext uri="{FF2B5EF4-FFF2-40B4-BE49-F238E27FC236}">
                <a16:creationId xmlns:a16="http://schemas.microsoft.com/office/drawing/2014/main" id="{0A4FC797-8B21-1944-9EC4-92F965F16FF8}"/>
              </a:ext>
            </a:extLst>
          </p:cNvPr>
          <p:cNvSpPr/>
          <p:nvPr/>
        </p:nvSpPr>
        <p:spPr>
          <a:xfrm>
            <a:off x="130981" y="989546"/>
            <a:ext cx="5669137" cy="5355312"/>
          </a:xfrm>
          <a:prstGeom prst="rect">
            <a:avLst/>
          </a:prstGeom>
        </p:spPr>
        <p:txBody>
          <a:bodyPr wrap="square">
            <a:spAutoFit/>
          </a:bodyPr>
          <a:lstStyle/>
          <a:p>
            <a:pPr marL="342900" indent="-342900" algn="just">
              <a:buFont typeface="Arial" panose="020B0604020202020204" pitchFamily="34" charset="0"/>
              <a:buChar char="•"/>
            </a:pPr>
            <a:r>
              <a:rPr lang="es-ES" sz="1900" i="1" dirty="0"/>
              <a:t>¿Inicia una investigación contra Margaret?</a:t>
            </a:r>
          </a:p>
          <a:p>
            <a:pPr marL="342900" indent="-342900" algn="just">
              <a:buFont typeface="Arial" panose="020B0604020202020204" pitchFamily="34" charset="0"/>
              <a:buChar char="•"/>
            </a:pPr>
            <a:endParaRPr lang="es-ES" sz="1900" i="1" dirty="0"/>
          </a:p>
          <a:p>
            <a:pPr marL="342900" indent="-342900" algn="just">
              <a:buFont typeface="Arial" panose="020B0604020202020204" pitchFamily="34" charset="0"/>
              <a:buChar char="•"/>
            </a:pPr>
            <a:r>
              <a:rPr lang="es-ES" sz="1900" i="1" dirty="0"/>
              <a:t>¿Puede utilizar la información del banco como prueba? </a:t>
            </a:r>
          </a:p>
          <a:p>
            <a:pPr marL="342900" indent="-342900" algn="just">
              <a:buFont typeface="Arial" panose="020B0604020202020204" pitchFamily="34" charset="0"/>
              <a:buChar char="•"/>
            </a:pPr>
            <a:endParaRPr lang="es-ES" sz="1900" i="1" dirty="0"/>
          </a:p>
          <a:p>
            <a:pPr marL="342900" indent="-342900" algn="just">
              <a:buFont typeface="Arial" panose="020B0604020202020204" pitchFamily="34" charset="0"/>
              <a:buChar char="•"/>
            </a:pPr>
            <a:r>
              <a:rPr lang="es-ES" sz="1900" i="1" dirty="0"/>
              <a:t>Si no es así, ¿qué medidas toma para asegurarla?                  </a:t>
            </a:r>
          </a:p>
          <a:p>
            <a:pPr marL="342900" indent="-342900" algn="just">
              <a:buFont typeface="Arial" panose="020B0604020202020204" pitchFamily="34" charset="0"/>
              <a:buChar char="•"/>
            </a:pPr>
            <a:endParaRPr lang="es-ES" sz="1900" i="1" dirty="0"/>
          </a:p>
          <a:p>
            <a:pPr marL="342900" indent="-342900" algn="just">
              <a:buFont typeface="Arial" panose="020B0604020202020204" pitchFamily="34" charset="0"/>
              <a:buChar char="•"/>
            </a:pPr>
            <a:r>
              <a:rPr lang="es-ES" sz="1900" i="1" dirty="0"/>
              <a:t>Sabe que el país U ha iniciado una investigación, ¿qué medidas toma con respecto a él?</a:t>
            </a:r>
          </a:p>
          <a:p>
            <a:pPr marL="342900" indent="-342900" algn="just">
              <a:buFont typeface="Arial" panose="020B0604020202020204" pitchFamily="34" charset="0"/>
              <a:buChar char="•"/>
            </a:pPr>
            <a:endParaRPr lang="es-ES" sz="1900" i="1" dirty="0"/>
          </a:p>
          <a:p>
            <a:pPr marL="342900" indent="-342900" algn="just">
              <a:buFont typeface="Arial" panose="020B0604020202020204" pitchFamily="34" charset="0"/>
              <a:buChar char="•"/>
            </a:pPr>
            <a:r>
              <a:rPr lang="es-ES" sz="1900" i="1" dirty="0"/>
              <a:t>¿Qué medidas tomaría en relación con el sitio web del foro de piratería y las sesiones de chat: se limitaría a consultarlos o realizaría una copia de los mismos? (tanto si la respuesta es afirmativa como negativa, justifique su respuesta basándose en su marco legislativo).  </a:t>
            </a:r>
            <a:r>
              <a:rPr lang="es-ES" dirty="0"/>
              <a:t>                                                                                                                                    </a:t>
            </a:r>
            <a:endParaRPr lang="es-ES" sz="1900" dirty="0"/>
          </a:p>
        </p:txBody>
      </p:sp>
    </p:spTree>
    <p:extLst>
      <p:ext uri="{BB962C8B-B14F-4D97-AF65-F5344CB8AC3E}">
        <p14:creationId xmlns:p14="http://schemas.microsoft.com/office/powerpoint/2010/main" val="222770537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18</a:t>
            </a:fld>
            <a:endParaRPr lang="es-ES"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s-ES" sz="2000" b="1" dirty="0">
                <a:solidFill>
                  <a:schemeClr val="bg1"/>
                </a:solidFill>
                <a:latin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18</a:t>
            </a:fld>
            <a:endParaRPr lang="es-ES"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s-ES" sz="3200" b="1" dirty="0"/>
              <a:t>¿Preguntas?</a:t>
            </a:r>
            <a:endParaRPr lang="es-ES"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s-ES" sz="2200" b="1" dirty="0">
                <a:solidFill>
                  <a:schemeClr val="bg1"/>
                </a:solidFill>
                <a:latin typeface="Arial Narrow" panose="020B0606020202030204" pitchFamily="34" charset="0"/>
              </a:rPr>
              <a:t>www.coe.int/cybercrime</a:t>
            </a:r>
          </a:p>
        </p:txBody>
      </p:sp>
      <p:pic>
        <p:nvPicPr>
          <p:cNvPr id="9" name="Picture 8">
            <a:extLst>
              <a:ext uri="{FF2B5EF4-FFF2-40B4-BE49-F238E27FC236}">
                <a16:creationId xmlns:a16="http://schemas.microsoft.com/office/drawing/2014/main" id="{1039E094-4EB0-B34C-AC8A-850BF9448A2D}"/>
              </a:ext>
            </a:extLst>
          </p:cNvPr>
          <p:cNvPicPr>
            <a:picLocks noChangeAspect="1"/>
          </p:cNvPicPr>
          <p:nvPr/>
        </p:nvPicPr>
        <p:blipFill>
          <a:blip r:embed="rId4"/>
          <a:stretch>
            <a:fillRect/>
          </a:stretch>
        </p:blipFill>
        <p:spPr>
          <a:xfrm>
            <a:off x="5182654" y="2877133"/>
            <a:ext cx="3961346" cy="1598043"/>
          </a:xfrm>
          <a:prstGeom prst="rect">
            <a:avLst/>
          </a:prstGeom>
        </p:spPr>
      </p:pic>
      <p:sp>
        <p:nvSpPr>
          <p:cNvPr id="6" name="Rectangle 5">
            <a:extLst>
              <a:ext uri="{FF2B5EF4-FFF2-40B4-BE49-F238E27FC236}">
                <a16:creationId xmlns:a16="http://schemas.microsoft.com/office/drawing/2014/main" id="{0A4FC797-8B21-1944-9EC4-92F965F16FF8}"/>
              </a:ext>
            </a:extLst>
          </p:cNvPr>
          <p:cNvSpPr/>
          <p:nvPr/>
        </p:nvSpPr>
        <p:spPr>
          <a:xfrm>
            <a:off x="130982" y="989546"/>
            <a:ext cx="4572000" cy="5647700"/>
          </a:xfrm>
          <a:prstGeom prst="rect">
            <a:avLst/>
          </a:prstGeom>
        </p:spPr>
        <p:txBody>
          <a:bodyPr>
            <a:spAutoFit/>
          </a:bodyPr>
          <a:lstStyle/>
          <a:p>
            <a:pPr marL="285750" indent="-285750" algn="just">
              <a:buFont typeface="Arial" panose="020B0604020202020204" pitchFamily="34" charset="0"/>
              <a:buChar char="•"/>
            </a:pPr>
            <a:r>
              <a:rPr lang="es-ES" sz="1900" i="1" dirty="0"/>
              <a:t>¿Puede acceder a las cuentas de Gmail utilizando los nombres de usuario y las contraseñas sin obtener el consentimiento de Boris?  </a:t>
            </a:r>
          </a:p>
          <a:p>
            <a:pPr marL="285750" indent="-285750" algn="just">
              <a:buFont typeface="Arial" panose="020B0604020202020204" pitchFamily="34" charset="0"/>
              <a:buChar char="•"/>
            </a:pPr>
            <a:endParaRPr lang="es-ES" sz="1900" i="1" dirty="0"/>
          </a:p>
          <a:p>
            <a:pPr marL="285750" indent="-285750" algn="just">
              <a:buFont typeface="Arial" panose="020B0604020202020204" pitchFamily="34" charset="0"/>
              <a:buChar char="•"/>
            </a:pPr>
            <a:r>
              <a:rPr lang="es-ES" sz="1900" i="1" dirty="0"/>
              <a:t>¿Qué medidas adopta?</a:t>
            </a:r>
          </a:p>
          <a:p>
            <a:pPr marL="285750" indent="-285750" algn="just">
              <a:buFont typeface="Arial" panose="020B0604020202020204" pitchFamily="34" charset="0"/>
              <a:buChar char="•"/>
            </a:pPr>
            <a:endParaRPr lang="es-ES" sz="1900" i="1" dirty="0"/>
          </a:p>
          <a:p>
            <a:pPr marL="285750" indent="-285750" algn="just">
              <a:buFont typeface="Arial" panose="020B0604020202020204" pitchFamily="34" charset="0"/>
              <a:buChar char="•"/>
            </a:pPr>
            <a:r>
              <a:rPr lang="es-ES" sz="1900" i="1" dirty="0"/>
              <a:t>¿Qué medidas adopta con respecto a la cuenta de Yahoo!?  </a:t>
            </a:r>
          </a:p>
          <a:p>
            <a:pPr marL="285750" indent="-285750" algn="just">
              <a:buFont typeface="Arial" panose="020B0604020202020204" pitchFamily="34" charset="0"/>
              <a:buChar char="•"/>
            </a:pPr>
            <a:endParaRPr lang="es-ES" sz="1900" i="1" dirty="0"/>
          </a:p>
          <a:p>
            <a:pPr marL="285750" indent="-285750" algn="just">
              <a:buFont typeface="Arial" panose="020B0604020202020204" pitchFamily="34" charset="0"/>
              <a:buChar char="•"/>
            </a:pPr>
            <a:r>
              <a:rPr lang="es-ES" sz="1900" i="1" dirty="0"/>
              <a:t>¿Qué medidas adopta con respecto a las cuentas de PayPal?</a:t>
            </a:r>
          </a:p>
          <a:p>
            <a:pPr marL="285750" indent="-285750" algn="just">
              <a:buFont typeface="Arial" panose="020B0604020202020204" pitchFamily="34" charset="0"/>
              <a:buChar char="•"/>
            </a:pPr>
            <a:endParaRPr lang="es-ES" sz="1900" i="1" dirty="0"/>
          </a:p>
          <a:p>
            <a:pPr marL="285750" indent="-285750" algn="just">
              <a:buFont typeface="Arial" panose="020B0604020202020204" pitchFamily="34" charset="0"/>
              <a:buChar char="•"/>
            </a:pPr>
            <a:r>
              <a:rPr lang="es-ES" sz="1900" i="1" dirty="0"/>
              <a:t>¿Qué hace con la información de las cuentas bancarias de su país, de otros países? </a:t>
            </a:r>
          </a:p>
          <a:p>
            <a:pPr marL="285750" indent="-285750" algn="just">
              <a:buFont typeface="Arial" panose="020B0604020202020204" pitchFamily="34" charset="0"/>
              <a:buChar char="•"/>
            </a:pPr>
            <a:endParaRPr lang="es-ES" sz="1900" i="1" dirty="0"/>
          </a:p>
          <a:p>
            <a:pPr marL="285750" indent="-285750" algn="just">
              <a:buFont typeface="Arial" panose="020B0604020202020204" pitchFamily="34" charset="0"/>
              <a:buChar char="•"/>
            </a:pPr>
            <a:r>
              <a:rPr lang="es-ES" sz="1900" i="1" dirty="0"/>
              <a:t>¿Modelo del artículo 31?</a:t>
            </a:r>
          </a:p>
        </p:txBody>
      </p:sp>
    </p:spTree>
    <p:extLst>
      <p:ext uri="{BB962C8B-B14F-4D97-AF65-F5344CB8AC3E}">
        <p14:creationId xmlns:p14="http://schemas.microsoft.com/office/powerpoint/2010/main" val="374975493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19</a:t>
            </a:fld>
            <a:endParaRPr lang="es-ES"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s-ES" sz="2000" b="1" dirty="0">
                <a:solidFill>
                  <a:schemeClr val="bg1"/>
                </a:solidFill>
                <a:latin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19</a:t>
            </a:fld>
            <a:endParaRPr lang="es-ES"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s-ES" sz="3200" b="1" dirty="0"/>
              <a:t>Estudio de caso</a:t>
            </a:r>
            <a:endParaRPr lang="es-ES" sz="3200" dirty="0"/>
          </a:p>
        </p:txBody>
      </p:sp>
      <p:pic>
        <p:nvPicPr>
          <p:cNvPr id="17"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s-ES" sz="2200" b="1" dirty="0">
                <a:solidFill>
                  <a:schemeClr val="bg1"/>
                </a:solidFill>
                <a:latin typeface="Arial Narrow" panose="020B0606020202030204" pitchFamily="34" charset="0"/>
              </a:rPr>
              <a:t>www.coe.int/cybercrime</a:t>
            </a:r>
          </a:p>
        </p:txBody>
      </p:sp>
      <p:pic>
        <p:nvPicPr>
          <p:cNvPr id="11" name="Picture 10">
            <a:extLst>
              <a:ext uri="{FF2B5EF4-FFF2-40B4-BE49-F238E27FC236}">
                <a16:creationId xmlns:a16="http://schemas.microsoft.com/office/drawing/2014/main" id="{6C59456A-02DA-0F46-BF32-314184E697A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706029" y="2029522"/>
            <a:ext cx="3731941" cy="2798956"/>
          </a:xfrm>
          <a:prstGeom prst="rect">
            <a:avLst/>
          </a:prstGeom>
        </p:spPr>
      </p:pic>
    </p:spTree>
    <p:extLst>
      <p:ext uri="{BB962C8B-B14F-4D97-AF65-F5344CB8AC3E}">
        <p14:creationId xmlns:p14="http://schemas.microsoft.com/office/powerpoint/2010/main" val="157342134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a:t>
            </a:fld>
            <a:endParaRPr lang="es-ES"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s-ES" sz="2000" b="1" dirty="0">
                <a:solidFill>
                  <a:schemeClr val="bg1"/>
                </a:solidFill>
                <a:latin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a:t>
            </a:fld>
            <a:endParaRPr lang="es-ES"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s-ES" sz="3200" b="1" dirty="0"/>
              <a:t>Programa</a:t>
            </a:r>
            <a:endParaRPr lang="es-ES" sz="3200" dirty="0"/>
          </a:p>
        </p:txBody>
      </p:sp>
      <p:pic>
        <p:nvPicPr>
          <p:cNvPr id="17"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s-ES"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336288" y="1584655"/>
            <a:ext cx="3791244" cy="3539430"/>
          </a:xfrm>
          <a:prstGeom prst="rect">
            <a:avLst/>
          </a:prstGeom>
        </p:spPr>
        <p:txBody>
          <a:bodyPr wrap="square">
            <a:spAutoFit/>
          </a:bodyPr>
          <a:lstStyle/>
          <a:p>
            <a:pPr marL="342900" indent="-342900" eaLnBrk="1" hangingPunct="1">
              <a:lnSpc>
                <a:spcPct val="80000"/>
              </a:lnSpc>
              <a:buFont typeface="Wingdings" pitchFamily="2" charset="2"/>
              <a:buChar char="Ø"/>
            </a:pPr>
            <a:r>
              <a:rPr lang="es-ES" sz="2000" b="1" dirty="0"/>
              <a:t>Parte 1</a:t>
            </a:r>
          </a:p>
          <a:p>
            <a:pPr marL="342900" indent="-342900" eaLnBrk="1" hangingPunct="1">
              <a:lnSpc>
                <a:spcPct val="80000"/>
              </a:lnSpc>
              <a:buFont typeface="Wingdings" pitchFamily="2" charset="2"/>
              <a:buChar char="ü"/>
            </a:pPr>
            <a:r>
              <a:rPr lang="es-ES" sz="2000" i="1" dirty="0"/>
              <a:t>Introducción</a:t>
            </a:r>
          </a:p>
          <a:p>
            <a:pPr marL="0" indent="0" eaLnBrk="1" hangingPunct="1">
              <a:lnSpc>
                <a:spcPct val="80000"/>
              </a:lnSpc>
              <a:buNone/>
            </a:pPr>
            <a:endParaRPr lang="es-ES" sz="2000" dirty="0"/>
          </a:p>
          <a:p>
            <a:pPr marL="342900" indent="-342900" eaLnBrk="1" hangingPunct="1">
              <a:lnSpc>
                <a:spcPct val="80000"/>
              </a:lnSpc>
              <a:buFont typeface="Wingdings" pitchFamily="2" charset="2"/>
              <a:buChar char="Ø"/>
            </a:pPr>
            <a:r>
              <a:rPr lang="es-ES" sz="2000" b="1" dirty="0"/>
              <a:t>Parte 2</a:t>
            </a:r>
          </a:p>
          <a:p>
            <a:pPr marL="342900" indent="-342900" eaLnBrk="1" hangingPunct="1">
              <a:lnSpc>
                <a:spcPct val="80000"/>
              </a:lnSpc>
              <a:buFont typeface="Wingdings" pitchFamily="2" charset="2"/>
              <a:buChar char="ü"/>
            </a:pPr>
            <a:r>
              <a:rPr lang="es-ES" sz="2000" i="1" dirty="0"/>
              <a:t>Sinopsis de un estudio de caso</a:t>
            </a:r>
          </a:p>
          <a:p>
            <a:pPr marL="0" indent="0" eaLnBrk="1" hangingPunct="1">
              <a:lnSpc>
                <a:spcPct val="80000"/>
              </a:lnSpc>
              <a:buNone/>
            </a:pPr>
            <a:endParaRPr lang="es-ES" sz="2000" dirty="0"/>
          </a:p>
          <a:p>
            <a:pPr marL="342900" indent="-342900" eaLnBrk="1" hangingPunct="1">
              <a:lnSpc>
                <a:spcPct val="80000"/>
              </a:lnSpc>
              <a:buFont typeface="Wingdings" pitchFamily="2" charset="2"/>
              <a:buChar char="Ø"/>
            </a:pPr>
            <a:r>
              <a:rPr lang="es-ES" sz="2000" b="1" dirty="0"/>
              <a:t>Parte 3</a:t>
            </a:r>
          </a:p>
          <a:p>
            <a:pPr marL="342900" indent="-342900">
              <a:lnSpc>
                <a:spcPct val="80000"/>
              </a:lnSpc>
              <a:buFont typeface="Wingdings" pitchFamily="2" charset="2"/>
              <a:buChar char="ü"/>
            </a:pPr>
            <a:r>
              <a:rPr lang="es-ES" sz="2000" i="1" dirty="0"/>
              <a:t>Trabajo en grupo</a:t>
            </a:r>
          </a:p>
          <a:p>
            <a:pPr marL="342900" indent="-342900">
              <a:lnSpc>
                <a:spcPct val="80000"/>
              </a:lnSpc>
              <a:buFont typeface="Wingdings" pitchFamily="2" charset="2"/>
              <a:buChar char="ü"/>
            </a:pPr>
            <a:endParaRPr lang="es-ES" sz="2000" i="1" dirty="0">
              <a:ea typeface="ＭＳ Ｐゴシック" charset="0"/>
            </a:endParaRPr>
          </a:p>
          <a:p>
            <a:pPr marL="342900" indent="-342900" eaLnBrk="1" hangingPunct="1">
              <a:lnSpc>
                <a:spcPct val="80000"/>
              </a:lnSpc>
              <a:buFont typeface="Wingdings" pitchFamily="2" charset="2"/>
              <a:buChar char="Ø"/>
            </a:pPr>
            <a:r>
              <a:rPr lang="es-ES" sz="2000" b="1" dirty="0"/>
              <a:t>Parte 4</a:t>
            </a:r>
          </a:p>
          <a:p>
            <a:pPr marL="342900" indent="-342900">
              <a:lnSpc>
                <a:spcPct val="80000"/>
              </a:lnSpc>
              <a:buFont typeface="Wingdings" pitchFamily="2" charset="2"/>
              <a:buChar char="ü"/>
            </a:pPr>
            <a:r>
              <a:rPr lang="es-ES" sz="2000" i="1" dirty="0"/>
              <a:t>Informe de grupo</a:t>
            </a:r>
          </a:p>
          <a:p>
            <a:pPr marL="342900" indent="-342900">
              <a:lnSpc>
                <a:spcPct val="80000"/>
              </a:lnSpc>
              <a:buFont typeface="Wingdings" pitchFamily="2" charset="2"/>
              <a:buChar char="ü"/>
            </a:pPr>
            <a:endParaRPr lang="es-ES" sz="2000" i="1" dirty="0"/>
          </a:p>
          <a:p>
            <a:pPr marL="342900" indent="-342900">
              <a:lnSpc>
                <a:spcPct val="80000"/>
              </a:lnSpc>
              <a:buFont typeface="Wingdings" pitchFamily="2" charset="2"/>
              <a:buChar char="Ø"/>
            </a:pPr>
            <a:r>
              <a:rPr lang="es-ES" sz="2000" b="1" dirty="0"/>
              <a:t>Parte 5</a:t>
            </a:r>
            <a:endParaRPr lang="es-ES" sz="2000" dirty="0"/>
          </a:p>
          <a:p>
            <a:pPr marL="342900" indent="-342900">
              <a:lnSpc>
                <a:spcPct val="80000"/>
              </a:lnSpc>
              <a:buFont typeface="Wingdings" pitchFamily="2" charset="2"/>
              <a:buChar char="ü"/>
            </a:pPr>
            <a:r>
              <a:rPr lang="es-ES" sz="2000" i="1" dirty="0"/>
              <a:t>Conclusiones</a:t>
            </a:r>
          </a:p>
        </p:txBody>
      </p:sp>
      <p:sp>
        <p:nvSpPr>
          <p:cNvPr id="6" name="Rectangle 5">
            <a:extLst>
              <a:ext uri="{FF2B5EF4-FFF2-40B4-BE49-F238E27FC236}">
                <a16:creationId xmlns:a16="http://schemas.microsoft.com/office/drawing/2014/main" id="{EA3FFC4F-A0C7-6241-A6A3-D4D1CB58E595}"/>
              </a:ext>
            </a:extLst>
          </p:cNvPr>
          <p:cNvSpPr/>
          <p:nvPr/>
        </p:nvSpPr>
        <p:spPr>
          <a:xfrm>
            <a:off x="4450456" y="1043731"/>
            <a:ext cx="4572000" cy="584775"/>
          </a:xfrm>
          <a:prstGeom prst="rect">
            <a:avLst/>
          </a:prstGeom>
        </p:spPr>
        <p:txBody>
          <a:bodyPr>
            <a:spAutoFit/>
          </a:bodyPr>
          <a:lstStyle/>
          <a:p>
            <a:pPr marL="0" indent="0" eaLnBrk="1" hangingPunct="1">
              <a:lnSpc>
                <a:spcPct val="80000"/>
              </a:lnSpc>
              <a:buNone/>
            </a:pPr>
            <a:endParaRPr lang="en-GB" sz="2000" dirty="0"/>
          </a:p>
          <a:p>
            <a:pPr marL="342900" indent="-342900" eaLnBrk="1" hangingPunct="1">
              <a:lnSpc>
                <a:spcPct val="80000"/>
              </a:lnSpc>
              <a:buFont typeface="Wingdings" pitchFamily="2" charset="2"/>
              <a:buChar char="Ø"/>
            </a:pPr>
            <a:endParaRPr lang="en-US" sz="2000" i="1" dirty="0"/>
          </a:p>
        </p:txBody>
      </p:sp>
      <p:pic>
        <p:nvPicPr>
          <p:cNvPr id="7" name="Picture 6">
            <a:extLst>
              <a:ext uri="{FF2B5EF4-FFF2-40B4-BE49-F238E27FC236}">
                <a16:creationId xmlns:a16="http://schemas.microsoft.com/office/drawing/2014/main" id="{F1C6340C-3120-7B4F-8C6E-D20141E89477}"/>
              </a:ext>
            </a:extLst>
          </p:cNvPr>
          <p:cNvPicPr>
            <a:picLocks noChangeAspect="1"/>
          </p:cNvPicPr>
          <p:nvPr/>
        </p:nvPicPr>
        <p:blipFill>
          <a:blip r:embed="rId3"/>
          <a:stretch>
            <a:fillRect/>
          </a:stretch>
        </p:blipFill>
        <p:spPr>
          <a:xfrm>
            <a:off x="5016470" y="2607361"/>
            <a:ext cx="3345197" cy="2221992"/>
          </a:xfrm>
          <a:prstGeom prst="rect">
            <a:avLst/>
          </a:prstGeom>
        </p:spPr>
      </p:pic>
    </p:spTree>
    <p:extLst>
      <p:ext uri="{BB962C8B-B14F-4D97-AF65-F5344CB8AC3E}">
        <p14:creationId xmlns:p14="http://schemas.microsoft.com/office/powerpoint/2010/main" val="229725584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20</a:t>
            </a:fld>
            <a:endParaRPr lang="es-ES"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s-ES" sz="2000" b="1" dirty="0">
                <a:solidFill>
                  <a:schemeClr val="bg1"/>
                </a:solidFill>
                <a:latin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20</a:t>
            </a:fld>
            <a:endParaRPr lang="es-ES"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lgn="r">
              <a:buFont typeface="Arial" charset="0"/>
              <a:buNone/>
              <a:defRPr/>
            </a:pPr>
            <a:r>
              <a:rPr lang="es-ES" sz="3200" b="1" dirty="0">
                <a:solidFill>
                  <a:schemeClr val="bg1"/>
                </a:solidFill>
              </a:rPr>
              <a:t>Capacitación en materia de ciberdelincuencia</a:t>
            </a:r>
          </a:p>
        </p:txBody>
      </p:sp>
      <p:pic>
        <p:nvPicPr>
          <p:cNvPr id="17"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s-ES"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309489" y="2791902"/>
            <a:ext cx="8525021" cy="1274195"/>
          </a:xfrm>
          <a:prstGeom prst="rect">
            <a:avLst/>
          </a:prstGeom>
        </p:spPr>
        <p:txBody>
          <a:bodyPr wrap="square">
            <a:spAutoFit/>
          </a:bodyPr>
          <a:lstStyle/>
          <a:p>
            <a:pPr algn="ctr" eaLnBrk="1" hangingPunct="1">
              <a:lnSpc>
                <a:spcPct val="80000"/>
              </a:lnSpc>
            </a:pPr>
            <a:r>
              <a:rPr lang="es-ES" sz="3200" b="1" dirty="0"/>
              <a:t>Parte 5</a:t>
            </a:r>
          </a:p>
          <a:p>
            <a:pPr algn="ctr" eaLnBrk="1" hangingPunct="1">
              <a:lnSpc>
                <a:spcPct val="80000"/>
              </a:lnSpc>
            </a:pPr>
            <a:br/>
            <a:r>
              <a:rPr lang="es-ES" sz="3200" b="1" dirty="0"/>
              <a:t>Conclusiones</a:t>
            </a:r>
            <a:endParaRPr lang="es-ES" sz="3200" dirty="0"/>
          </a:p>
        </p:txBody>
      </p:sp>
    </p:spTree>
    <p:extLst>
      <p:ext uri="{BB962C8B-B14F-4D97-AF65-F5344CB8AC3E}">
        <p14:creationId xmlns:p14="http://schemas.microsoft.com/office/powerpoint/2010/main" val="196560612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21</a:t>
            </a:fld>
            <a:endParaRPr lang="es-ES"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s-ES" sz="2000" b="1" dirty="0">
                <a:solidFill>
                  <a:schemeClr val="bg1"/>
                </a:solidFill>
                <a:latin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21</a:t>
            </a:fld>
            <a:endParaRPr lang="es-ES"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s-ES" sz="3200" b="1" dirty="0"/>
              <a:t>Objetivos de la sesión</a:t>
            </a:r>
            <a:endParaRPr lang="es-ES" sz="3200" dirty="0"/>
          </a:p>
        </p:txBody>
      </p:sp>
      <p:pic>
        <p:nvPicPr>
          <p:cNvPr id="17"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s-ES"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239150" y="1486930"/>
            <a:ext cx="4677508" cy="3884140"/>
          </a:xfrm>
          <a:prstGeom prst="rect">
            <a:avLst/>
          </a:prstGeom>
        </p:spPr>
        <p:txBody>
          <a:bodyPr wrap="square">
            <a:spAutoFit/>
          </a:bodyPr>
          <a:lstStyle/>
          <a:p>
            <a:pPr marL="342900" indent="-342900">
              <a:lnSpc>
                <a:spcPct val="80000"/>
              </a:lnSpc>
              <a:buFont typeface="Wingdings" pitchFamily="2" charset="2"/>
              <a:buChar char="ü"/>
            </a:pPr>
            <a:r>
              <a:rPr lang="es-ES" sz="2200" i="1" dirty="0"/>
              <a:t>Analizar la sinopsis del estudio de un caso en un entorno de trabajo en grupo</a:t>
            </a:r>
          </a:p>
          <a:p>
            <a:pPr marL="342900" indent="-342900">
              <a:lnSpc>
                <a:spcPct val="80000"/>
              </a:lnSpc>
              <a:buFont typeface="Wingdings" pitchFamily="2" charset="2"/>
              <a:buChar char="ü"/>
            </a:pPr>
            <a:endParaRPr lang="es-ES" sz="2200" i="1" dirty="0"/>
          </a:p>
          <a:p>
            <a:pPr marL="342900" indent="-342900">
              <a:lnSpc>
                <a:spcPct val="80000"/>
              </a:lnSpc>
              <a:buFont typeface="Wingdings" pitchFamily="2" charset="2"/>
              <a:buChar char="ü"/>
            </a:pPr>
            <a:r>
              <a:rPr lang="es-ES" sz="2200" i="1" dirty="0"/>
              <a:t>Aplicar los conocimientos adquiridos durante el Curso Judicial Especializado sobre Cooperación Internacional en el estudio del caso</a:t>
            </a:r>
          </a:p>
          <a:p>
            <a:pPr marL="342900" indent="-342900">
              <a:lnSpc>
                <a:spcPct val="80000"/>
              </a:lnSpc>
              <a:buFont typeface="Wingdings" pitchFamily="2" charset="2"/>
              <a:buChar char="ü"/>
            </a:pPr>
            <a:endParaRPr lang="es-ES" sz="2200" i="1" dirty="0"/>
          </a:p>
          <a:p>
            <a:pPr marL="342900" indent="-342900">
              <a:lnSpc>
                <a:spcPct val="80000"/>
              </a:lnSpc>
              <a:buFont typeface="Wingdings" pitchFamily="2" charset="2"/>
              <a:buChar char="ü"/>
            </a:pPr>
            <a:r>
              <a:rPr lang="es-ES" sz="2200" i="1" dirty="0"/>
              <a:t>Informar sobre las conclusiones del estudio de caso</a:t>
            </a:r>
          </a:p>
          <a:p>
            <a:pPr marL="342900" indent="-342900">
              <a:lnSpc>
                <a:spcPct val="80000"/>
              </a:lnSpc>
              <a:buFont typeface="Wingdings" pitchFamily="2" charset="2"/>
              <a:buChar char="ü"/>
            </a:pPr>
            <a:endParaRPr lang="es-ES" sz="2200" i="1" dirty="0"/>
          </a:p>
          <a:p>
            <a:pPr marL="342900" indent="-342900">
              <a:lnSpc>
                <a:spcPct val="80000"/>
              </a:lnSpc>
              <a:buFont typeface="Wingdings" pitchFamily="2" charset="2"/>
              <a:buChar char="ü"/>
            </a:pPr>
            <a:r>
              <a:rPr lang="es-ES" sz="2200" i="1" dirty="0"/>
              <a:t>Entender cuáles son las lagunas que aún existen y qué hay que hacer al respecto</a:t>
            </a:r>
          </a:p>
        </p:txBody>
      </p:sp>
      <p:pic>
        <p:nvPicPr>
          <p:cNvPr id="11" name="Picture 10">
            <a:extLst>
              <a:ext uri="{FF2B5EF4-FFF2-40B4-BE49-F238E27FC236}">
                <a16:creationId xmlns:a16="http://schemas.microsoft.com/office/drawing/2014/main" id="{249073E3-42AF-5842-818A-0F30053CD193}"/>
              </a:ext>
            </a:extLst>
          </p:cNvPr>
          <p:cNvPicPr>
            <a:picLocks noChangeAspect="1"/>
          </p:cNvPicPr>
          <p:nvPr/>
        </p:nvPicPr>
        <p:blipFill>
          <a:blip r:embed="rId3"/>
          <a:stretch>
            <a:fillRect/>
          </a:stretch>
        </p:blipFill>
        <p:spPr>
          <a:xfrm>
            <a:off x="5969131" y="2600972"/>
            <a:ext cx="2808317" cy="2150117"/>
          </a:xfrm>
          <a:prstGeom prst="rect">
            <a:avLst/>
          </a:prstGeom>
        </p:spPr>
      </p:pic>
    </p:spTree>
    <p:extLst>
      <p:ext uri="{BB962C8B-B14F-4D97-AF65-F5344CB8AC3E}">
        <p14:creationId xmlns:p14="http://schemas.microsoft.com/office/powerpoint/2010/main" val="115809552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22</a:t>
            </a:fld>
            <a:endParaRPr lang="es-ES"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s-ES" sz="2000" b="1" dirty="0">
                <a:solidFill>
                  <a:schemeClr val="bg1"/>
                </a:solidFill>
                <a:latin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22</a:t>
            </a:fld>
            <a:endParaRPr lang="es-ES"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s-ES" sz="3200" b="1" dirty="0"/>
              <a:t>Capacitación en materia de ciberdelincuencia</a:t>
            </a:r>
            <a:endParaRPr lang="es-ES" sz="3200" dirty="0"/>
          </a:p>
        </p:txBody>
      </p:sp>
      <p:pic>
        <p:nvPicPr>
          <p:cNvPr id="17"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s-ES" sz="2200" b="1" dirty="0">
                <a:solidFill>
                  <a:schemeClr val="bg1"/>
                </a:solidFill>
                <a:latin typeface="Arial Narrow" panose="020B0606020202030204" pitchFamily="34" charset="0"/>
              </a:rPr>
              <a:t>www.coe.int/cybercrime</a:t>
            </a:r>
          </a:p>
        </p:txBody>
      </p:sp>
      <p:pic>
        <p:nvPicPr>
          <p:cNvPr id="11" name="Picture 10">
            <a:extLst>
              <a:ext uri="{FF2B5EF4-FFF2-40B4-BE49-F238E27FC236}">
                <a16:creationId xmlns:a16="http://schemas.microsoft.com/office/drawing/2014/main" id="{6C59456A-02DA-0F46-BF32-314184E697A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706029" y="2029522"/>
            <a:ext cx="3731941" cy="2798956"/>
          </a:xfrm>
          <a:prstGeom prst="rect">
            <a:avLst/>
          </a:prstGeom>
        </p:spPr>
      </p:pic>
    </p:spTree>
    <p:extLst>
      <p:ext uri="{BB962C8B-B14F-4D97-AF65-F5344CB8AC3E}">
        <p14:creationId xmlns:p14="http://schemas.microsoft.com/office/powerpoint/2010/main" val="188654114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a:t>
            </a:fld>
            <a:endParaRPr lang="es-ES"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s-ES" sz="2000" b="1" dirty="0">
                <a:solidFill>
                  <a:schemeClr val="bg1"/>
                </a:solidFill>
                <a:latin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a:t>
            </a:fld>
            <a:endParaRPr lang="es-ES"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s-ES" sz="3200" b="1" dirty="0"/>
              <a:t>Objetivos de la sesión</a:t>
            </a:r>
            <a:endParaRPr lang="es-ES" sz="3200" dirty="0"/>
          </a:p>
        </p:txBody>
      </p:sp>
      <p:pic>
        <p:nvPicPr>
          <p:cNvPr id="17"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s-ES"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239150" y="1486930"/>
            <a:ext cx="4677508" cy="3884140"/>
          </a:xfrm>
          <a:prstGeom prst="rect">
            <a:avLst/>
          </a:prstGeom>
        </p:spPr>
        <p:txBody>
          <a:bodyPr wrap="square">
            <a:spAutoFit/>
          </a:bodyPr>
          <a:lstStyle/>
          <a:p>
            <a:pPr marL="342900" indent="-342900">
              <a:lnSpc>
                <a:spcPct val="80000"/>
              </a:lnSpc>
              <a:buFont typeface="Wingdings" pitchFamily="2" charset="2"/>
              <a:buChar char="ü"/>
            </a:pPr>
            <a:r>
              <a:rPr lang="es-ES" sz="2200" i="1" dirty="0"/>
              <a:t>Analizar la sinopsis del estudio de un caso en un entorno de trabajo en grupo</a:t>
            </a:r>
          </a:p>
          <a:p>
            <a:pPr marL="342900" indent="-342900">
              <a:lnSpc>
                <a:spcPct val="80000"/>
              </a:lnSpc>
              <a:buFont typeface="Wingdings" pitchFamily="2" charset="2"/>
              <a:buChar char="ü"/>
            </a:pPr>
            <a:endParaRPr lang="es-ES" sz="2200" i="1" dirty="0"/>
          </a:p>
          <a:p>
            <a:pPr marL="342900" indent="-342900">
              <a:lnSpc>
                <a:spcPct val="80000"/>
              </a:lnSpc>
              <a:buFont typeface="Wingdings" pitchFamily="2" charset="2"/>
              <a:buChar char="ü"/>
            </a:pPr>
            <a:r>
              <a:rPr lang="es-ES" sz="2200" i="1" dirty="0"/>
              <a:t>Aplicar los conocimientos adquiridos durante el Curso Judicial Especializado sobre Cooperación Internacional en el estudio del caso</a:t>
            </a:r>
          </a:p>
          <a:p>
            <a:pPr marL="342900" indent="-342900">
              <a:lnSpc>
                <a:spcPct val="80000"/>
              </a:lnSpc>
              <a:buFont typeface="Wingdings" pitchFamily="2" charset="2"/>
              <a:buChar char="ü"/>
            </a:pPr>
            <a:endParaRPr lang="es-ES" sz="2200" i="1" dirty="0"/>
          </a:p>
          <a:p>
            <a:pPr marL="342900" indent="-342900">
              <a:lnSpc>
                <a:spcPct val="80000"/>
              </a:lnSpc>
              <a:buFont typeface="Wingdings" pitchFamily="2" charset="2"/>
              <a:buChar char="ü"/>
            </a:pPr>
            <a:r>
              <a:rPr lang="es-ES" sz="2200" i="1" dirty="0"/>
              <a:t>Informar sobre las conclusiones del estudio de caso</a:t>
            </a:r>
          </a:p>
          <a:p>
            <a:pPr marL="342900" indent="-342900">
              <a:lnSpc>
                <a:spcPct val="80000"/>
              </a:lnSpc>
              <a:buFont typeface="Wingdings" pitchFamily="2" charset="2"/>
              <a:buChar char="ü"/>
            </a:pPr>
            <a:endParaRPr lang="es-ES" sz="2200" i="1" dirty="0"/>
          </a:p>
          <a:p>
            <a:pPr marL="342900" indent="-342900">
              <a:lnSpc>
                <a:spcPct val="80000"/>
              </a:lnSpc>
              <a:buFont typeface="Wingdings" pitchFamily="2" charset="2"/>
              <a:buChar char="ü"/>
            </a:pPr>
            <a:r>
              <a:rPr lang="es-ES" sz="2200" i="1" dirty="0"/>
              <a:t>Entender cuáles son las lagunas que aún existen y qué hay que hacer al respecto</a:t>
            </a:r>
          </a:p>
        </p:txBody>
      </p:sp>
      <p:pic>
        <p:nvPicPr>
          <p:cNvPr id="11" name="Picture 10">
            <a:extLst>
              <a:ext uri="{FF2B5EF4-FFF2-40B4-BE49-F238E27FC236}">
                <a16:creationId xmlns:a16="http://schemas.microsoft.com/office/drawing/2014/main" id="{249073E3-42AF-5842-818A-0F30053CD193}"/>
              </a:ext>
            </a:extLst>
          </p:cNvPr>
          <p:cNvPicPr>
            <a:picLocks noChangeAspect="1"/>
          </p:cNvPicPr>
          <p:nvPr/>
        </p:nvPicPr>
        <p:blipFill>
          <a:blip r:embed="rId3"/>
          <a:stretch>
            <a:fillRect/>
          </a:stretch>
        </p:blipFill>
        <p:spPr>
          <a:xfrm>
            <a:off x="5969131" y="2600972"/>
            <a:ext cx="2808317" cy="2150117"/>
          </a:xfrm>
          <a:prstGeom prst="rect">
            <a:avLst/>
          </a:prstGeom>
        </p:spPr>
      </p:pic>
    </p:spTree>
    <p:extLst>
      <p:ext uri="{BB962C8B-B14F-4D97-AF65-F5344CB8AC3E}">
        <p14:creationId xmlns:p14="http://schemas.microsoft.com/office/powerpoint/2010/main" val="231389296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4</a:t>
            </a:fld>
            <a:endParaRPr lang="es-ES"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s-ES" sz="2000" b="1" dirty="0">
                <a:solidFill>
                  <a:schemeClr val="bg1"/>
                </a:solidFill>
                <a:latin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4</a:t>
            </a:fld>
            <a:endParaRPr lang="es-ES"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lgn="r">
              <a:buFont typeface="Arial" charset="0"/>
              <a:buNone/>
              <a:defRPr/>
            </a:pPr>
            <a:r>
              <a:rPr lang="es-ES" sz="3200" b="1" dirty="0">
                <a:solidFill>
                  <a:schemeClr val="bg1"/>
                </a:solidFill>
              </a:rPr>
              <a:t>Capacitación en materia de ciberdelincuencia</a:t>
            </a:r>
          </a:p>
        </p:txBody>
      </p:sp>
      <p:pic>
        <p:nvPicPr>
          <p:cNvPr id="17"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s-ES"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309489" y="2791902"/>
            <a:ext cx="8525021" cy="1274195"/>
          </a:xfrm>
          <a:prstGeom prst="rect">
            <a:avLst/>
          </a:prstGeom>
        </p:spPr>
        <p:txBody>
          <a:bodyPr wrap="square">
            <a:spAutoFit/>
          </a:bodyPr>
          <a:lstStyle/>
          <a:p>
            <a:pPr algn="ctr" eaLnBrk="1" hangingPunct="1">
              <a:lnSpc>
                <a:spcPct val="80000"/>
              </a:lnSpc>
            </a:pPr>
            <a:r>
              <a:rPr lang="es-ES" sz="3200" b="1" dirty="0"/>
              <a:t>Parte 1</a:t>
            </a:r>
          </a:p>
          <a:p>
            <a:pPr algn="ctr" eaLnBrk="1" hangingPunct="1">
              <a:lnSpc>
                <a:spcPct val="80000"/>
              </a:lnSpc>
            </a:pPr>
            <a:br/>
            <a:r>
              <a:rPr lang="es-ES" sz="3200" b="1" dirty="0"/>
              <a:t>Introducción</a:t>
            </a:r>
            <a:endParaRPr lang="es-ES" sz="3200" dirty="0"/>
          </a:p>
        </p:txBody>
      </p:sp>
    </p:spTree>
    <p:extLst>
      <p:ext uri="{BB962C8B-B14F-4D97-AF65-F5344CB8AC3E}">
        <p14:creationId xmlns:p14="http://schemas.microsoft.com/office/powerpoint/2010/main" val="274553008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5</a:t>
            </a:fld>
            <a:endParaRPr lang="es-ES"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s-ES" sz="2000" b="1" dirty="0">
                <a:solidFill>
                  <a:schemeClr val="bg1"/>
                </a:solidFill>
                <a:latin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5</a:t>
            </a:fld>
            <a:endParaRPr lang="es-ES"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s-ES" sz="3200" b="1" dirty="0"/>
              <a:t>Introducción</a:t>
            </a:r>
            <a:endParaRPr lang="es-ES"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s-ES"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157745" y="1040990"/>
            <a:ext cx="6490189" cy="5509200"/>
          </a:xfrm>
          <a:prstGeom prst="rect">
            <a:avLst/>
          </a:prstGeom>
        </p:spPr>
        <p:txBody>
          <a:bodyPr wrap="square">
            <a:spAutoFit/>
          </a:bodyPr>
          <a:lstStyle/>
          <a:p>
            <a:pPr marL="342900" indent="-342900">
              <a:buFont typeface="Wingdings" pitchFamily="2" charset="2"/>
              <a:buChar char="Ø"/>
            </a:pPr>
            <a:r>
              <a:rPr lang="es-ES" sz="2200" b="1" dirty="0"/>
              <a:t>Hasta ahora nos hemos familiarizado con:</a:t>
            </a:r>
          </a:p>
          <a:p>
            <a:pPr marL="342900" indent="-342900">
              <a:buFont typeface="Wingdings" pitchFamily="2" charset="2"/>
              <a:buChar char="ü"/>
            </a:pPr>
            <a:r>
              <a:rPr lang="es-ES" sz="2200" i="1" dirty="0"/>
              <a:t>Cooperación internacional en una economía mundial</a:t>
            </a:r>
          </a:p>
          <a:p>
            <a:pPr marL="342900" indent="-342900">
              <a:buFont typeface="Wingdings" pitchFamily="2" charset="2"/>
              <a:buChar char="ü"/>
            </a:pPr>
            <a:r>
              <a:rPr lang="es-ES" sz="2200" i="1" dirty="0"/>
              <a:t>Métodos oficiales y no oficiales de cooperación en materia de asistencia jurídica mutua</a:t>
            </a:r>
          </a:p>
          <a:p>
            <a:pPr marL="342900" indent="-342900">
              <a:buFont typeface="Wingdings" pitchFamily="2" charset="2"/>
              <a:buChar char="ü"/>
            </a:pPr>
            <a:r>
              <a:rPr lang="es-ES" sz="2200" i="1" dirty="0"/>
              <a:t>Utilización de las pruebas digitales a través de la cooperación internacional</a:t>
            </a:r>
          </a:p>
          <a:p>
            <a:pPr marL="342900" indent="-342900">
              <a:buFont typeface="Wingdings" pitchFamily="2" charset="2"/>
              <a:buChar char="ü"/>
            </a:pPr>
            <a:r>
              <a:rPr lang="es-ES" sz="2200" i="1" dirty="0"/>
              <a:t>Cooperación público-privada</a:t>
            </a:r>
          </a:p>
          <a:p>
            <a:endParaRPr lang="es-ES" sz="2200" b="1" dirty="0"/>
          </a:p>
          <a:p>
            <a:pPr marL="342900" indent="-342900">
              <a:buFont typeface="Wingdings" pitchFamily="2" charset="2"/>
              <a:buChar char="Ø"/>
            </a:pPr>
            <a:r>
              <a:rPr lang="es-ES" sz="2200" b="1" dirty="0"/>
              <a:t>Lo que hemos aprendido sobre la asistencia jurídica mutua:</a:t>
            </a:r>
          </a:p>
          <a:p>
            <a:pPr marL="342900" indent="-342900">
              <a:buFont typeface="Wingdings" pitchFamily="2" charset="2"/>
              <a:buChar char="ü"/>
            </a:pPr>
            <a:r>
              <a:rPr lang="es-ES" sz="2200" i="1" dirty="0"/>
              <a:t>Base jurídica de la cooperación internacional</a:t>
            </a:r>
          </a:p>
          <a:p>
            <a:pPr marL="342900" indent="-342900">
              <a:buFont typeface="Wingdings" pitchFamily="2" charset="2"/>
              <a:buChar char="ü"/>
            </a:pPr>
            <a:r>
              <a:rPr lang="es-ES" sz="2200" i="1" dirty="0"/>
              <a:t>Práctica y procedimientos en materia de asistencia jurídica mutua</a:t>
            </a:r>
          </a:p>
          <a:p>
            <a:pPr marL="342900" indent="-342900">
              <a:buFont typeface="Wingdings" pitchFamily="2" charset="2"/>
              <a:buChar char="ü"/>
            </a:pPr>
            <a:r>
              <a:rPr lang="es-ES" sz="2200" i="1" dirty="0"/>
              <a:t>Mecanismos en el marco de la STE 185</a:t>
            </a:r>
          </a:p>
          <a:p>
            <a:endParaRPr lang="es-ES" sz="2200" dirty="0"/>
          </a:p>
        </p:txBody>
      </p:sp>
      <p:pic>
        <p:nvPicPr>
          <p:cNvPr id="6" name="Picture 5">
            <a:extLst>
              <a:ext uri="{FF2B5EF4-FFF2-40B4-BE49-F238E27FC236}">
                <a16:creationId xmlns:a16="http://schemas.microsoft.com/office/drawing/2014/main" id="{0335DF00-542D-424E-9B11-3FE1D686EC66}"/>
              </a:ext>
            </a:extLst>
          </p:cNvPr>
          <p:cNvPicPr>
            <a:picLocks noChangeAspect="1"/>
          </p:cNvPicPr>
          <p:nvPr/>
        </p:nvPicPr>
        <p:blipFill>
          <a:blip r:embed="rId4"/>
          <a:stretch>
            <a:fillRect/>
          </a:stretch>
        </p:blipFill>
        <p:spPr>
          <a:xfrm>
            <a:off x="6647934" y="2897820"/>
            <a:ext cx="2374522" cy="1587789"/>
          </a:xfrm>
          <a:prstGeom prst="rect">
            <a:avLst/>
          </a:prstGeom>
        </p:spPr>
      </p:pic>
    </p:spTree>
    <p:extLst>
      <p:ext uri="{BB962C8B-B14F-4D97-AF65-F5344CB8AC3E}">
        <p14:creationId xmlns:p14="http://schemas.microsoft.com/office/powerpoint/2010/main" val="40669289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6</a:t>
            </a:fld>
            <a:endParaRPr lang="es-ES"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s-ES" sz="2000" b="1" dirty="0">
                <a:solidFill>
                  <a:schemeClr val="bg1"/>
                </a:solidFill>
                <a:latin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6</a:t>
            </a:fld>
            <a:endParaRPr lang="es-ES"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s-ES" sz="3200" b="1" dirty="0"/>
              <a:t>Introducción</a:t>
            </a:r>
            <a:endParaRPr lang="es-ES"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s-ES"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232116" y="967958"/>
            <a:ext cx="5286331" cy="5262979"/>
          </a:xfrm>
          <a:prstGeom prst="rect">
            <a:avLst/>
          </a:prstGeom>
        </p:spPr>
        <p:txBody>
          <a:bodyPr wrap="square">
            <a:spAutoFit/>
          </a:bodyPr>
          <a:lstStyle/>
          <a:p>
            <a:pPr marL="342900" indent="-342900" algn="just">
              <a:buFont typeface="Wingdings" pitchFamily="2" charset="2"/>
              <a:buChar char="Ø"/>
            </a:pPr>
            <a:r>
              <a:rPr lang="es-ES" sz="2100" b="1" dirty="0">
                <a:solidFill>
                  <a:srgbClr val="FF0000"/>
                </a:solidFill>
              </a:rPr>
              <a:t>Ahora vamos a poner en práctica todos esos nuevos y maravillosos conocimientos.</a:t>
            </a:r>
          </a:p>
          <a:p>
            <a:pPr marL="342900" indent="-342900" algn="just">
              <a:buFont typeface="Wingdings" pitchFamily="2" charset="2"/>
              <a:buChar char="Ø"/>
            </a:pPr>
            <a:r>
              <a:rPr lang="es-ES" sz="2100" b="1" dirty="0"/>
              <a:t>Tenemos que dividirnos en grupos de trabajo de 4 o 5 delegados</a:t>
            </a:r>
          </a:p>
          <a:p>
            <a:pPr marL="342900" indent="-342900" algn="just">
              <a:buFont typeface="Wingdings" pitchFamily="2" charset="2"/>
              <a:buChar char="Ø"/>
            </a:pPr>
            <a:r>
              <a:rPr lang="es-ES" sz="2100" b="1" dirty="0"/>
              <a:t>Los delegados deben unirse a sus grupos</a:t>
            </a:r>
          </a:p>
          <a:p>
            <a:pPr marL="342900" indent="-342900" algn="just">
              <a:buFont typeface="Wingdings" pitchFamily="2" charset="2"/>
              <a:buChar char="Ø"/>
            </a:pPr>
            <a:r>
              <a:rPr lang="es-ES" sz="2100" b="1" dirty="0"/>
              <a:t>A cada grupo se le entregará un estudio de caso y material adicional</a:t>
            </a:r>
          </a:p>
          <a:p>
            <a:pPr marL="342900" indent="-342900" algn="just">
              <a:buFont typeface="Wingdings" pitchFamily="2" charset="2"/>
              <a:buChar char="Ø"/>
            </a:pPr>
            <a:r>
              <a:rPr lang="es-ES" sz="2100" b="1" dirty="0"/>
              <a:t>Se dedicarán más de 60 minutos para analizar y preparar el informe sobre el caso</a:t>
            </a:r>
          </a:p>
          <a:p>
            <a:pPr marL="342900" indent="-342900" algn="just">
              <a:buFont typeface="Wingdings" pitchFamily="2" charset="2"/>
              <a:buChar char="Ø"/>
            </a:pPr>
            <a:r>
              <a:rPr lang="es-ES" sz="2100" b="1" dirty="0"/>
              <a:t>Se dedicarán más de 20 minutos a la presentación de las conclusiones por parte del portavoz del grupo o de todo el grupo</a:t>
            </a:r>
          </a:p>
        </p:txBody>
      </p:sp>
      <p:pic>
        <p:nvPicPr>
          <p:cNvPr id="9" name="Picture 8">
            <a:extLst>
              <a:ext uri="{FF2B5EF4-FFF2-40B4-BE49-F238E27FC236}">
                <a16:creationId xmlns:a16="http://schemas.microsoft.com/office/drawing/2014/main" id="{1039E094-4EB0-B34C-AC8A-850BF9448A2D}"/>
              </a:ext>
            </a:extLst>
          </p:cNvPr>
          <p:cNvPicPr>
            <a:picLocks noChangeAspect="1"/>
          </p:cNvPicPr>
          <p:nvPr/>
        </p:nvPicPr>
        <p:blipFill>
          <a:blip r:embed="rId4"/>
          <a:stretch>
            <a:fillRect/>
          </a:stretch>
        </p:blipFill>
        <p:spPr>
          <a:xfrm>
            <a:off x="5671750" y="2877133"/>
            <a:ext cx="3472249" cy="1598043"/>
          </a:xfrm>
          <a:prstGeom prst="rect">
            <a:avLst/>
          </a:prstGeom>
        </p:spPr>
      </p:pic>
    </p:spTree>
    <p:extLst>
      <p:ext uri="{BB962C8B-B14F-4D97-AF65-F5344CB8AC3E}">
        <p14:creationId xmlns:p14="http://schemas.microsoft.com/office/powerpoint/2010/main" val="320644788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7</a:t>
            </a:fld>
            <a:endParaRPr lang="es-ES"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s-ES" sz="2000" b="1" dirty="0">
                <a:solidFill>
                  <a:schemeClr val="bg1"/>
                </a:solidFill>
                <a:latin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7</a:t>
            </a:fld>
            <a:endParaRPr lang="es-ES"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s-ES" sz="3200" b="1" dirty="0"/>
              <a:t>Introducción</a:t>
            </a:r>
            <a:endParaRPr lang="es-ES"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s-ES" sz="2200" b="1" dirty="0">
                <a:solidFill>
                  <a:schemeClr val="bg1"/>
                </a:solidFill>
                <a:latin typeface="Arial Narrow" panose="020B0606020202030204" pitchFamily="34" charset="0"/>
              </a:rPr>
              <a:t>www.coe.int/cybercrime</a:t>
            </a:r>
          </a:p>
        </p:txBody>
      </p:sp>
      <p:pic>
        <p:nvPicPr>
          <p:cNvPr id="8" name="Picture 7">
            <a:extLst>
              <a:ext uri="{FF2B5EF4-FFF2-40B4-BE49-F238E27FC236}">
                <a16:creationId xmlns:a16="http://schemas.microsoft.com/office/drawing/2014/main" id="{9BD740DA-813B-CE40-8F0D-DCE7A7E8F321}"/>
              </a:ext>
            </a:extLst>
          </p:cNvPr>
          <p:cNvPicPr>
            <a:picLocks noChangeAspect="1"/>
          </p:cNvPicPr>
          <p:nvPr/>
        </p:nvPicPr>
        <p:blipFill>
          <a:blip r:embed="rId4"/>
          <a:stretch>
            <a:fillRect/>
          </a:stretch>
        </p:blipFill>
        <p:spPr>
          <a:xfrm>
            <a:off x="1325960" y="2016369"/>
            <a:ext cx="6492079" cy="3414665"/>
          </a:xfrm>
          <a:prstGeom prst="rect">
            <a:avLst/>
          </a:prstGeom>
        </p:spPr>
      </p:pic>
    </p:spTree>
    <p:extLst>
      <p:ext uri="{BB962C8B-B14F-4D97-AF65-F5344CB8AC3E}">
        <p14:creationId xmlns:p14="http://schemas.microsoft.com/office/powerpoint/2010/main" val="244451593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8</a:t>
            </a:fld>
            <a:endParaRPr lang="es-ES"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s-ES" sz="2000" b="1" dirty="0">
                <a:solidFill>
                  <a:schemeClr val="bg1"/>
                </a:solidFill>
                <a:latin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8</a:t>
            </a:fld>
            <a:endParaRPr lang="es-ES"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lgn="r">
              <a:buFont typeface="Arial" charset="0"/>
              <a:buNone/>
              <a:defRPr/>
            </a:pPr>
            <a:r>
              <a:rPr lang="es-ES" sz="3200" b="1" dirty="0">
                <a:solidFill>
                  <a:schemeClr val="bg1"/>
                </a:solidFill>
              </a:rPr>
              <a:t>Capacitación en materia de ciberdelincuencia</a:t>
            </a:r>
          </a:p>
        </p:txBody>
      </p:sp>
      <p:pic>
        <p:nvPicPr>
          <p:cNvPr id="17"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s-ES"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309489" y="2791902"/>
            <a:ext cx="8525021" cy="1274195"/>
          </a:xfrm>
          <a:prstGeom prst="rect">
            <a:avLst/>
          </a:prstGeom>
        </p:spPr>
        <p:txBody>
          <a:bodyPr wrap="square">
            <a:spAutoFit/>
          </a:bodyPr>
          <a:lstStyle/>
          <a:p>
            <a:pPr algn="ctr" eaLnBrk="1" hangingPunct="1">
              <a:lnSpc>
                <a:spcPct val="80000"/>
              </a:lnSpc>
            </a:pPr>
            <a:r>
              <a:rPr lang="es-ES" sz="3200" b="1" dirty="0"/>
              <a:t>Parte 2</a:t>
            </a:r>
          </a:p>
          <a:p>
            <a:pPr algn="ctr" eaLnBrk="1" hangingPunct="1">
              <a:lnSpc>
                <a:spcPct val="80000"/>
              </a:lnSpc>
            </a:pPr>
            <a:br/>
            <a:r>
              <a:rPr lang="es-ES" sz="3200" b="1" dirty="0"/>
              <a:t>Estudio de caso</a:t>
            </a:r>
            <a:endParaRPr lang="es-ES" sz="3200" dirty="0"/>
          </a:p>
        </p:txBody>
      </p:sp>
    </p:spTree>
    <p:extLst>
      <p:ext uri="{BB962C8B-B14F-4D97-AF65-F5344CB8AC3E}">
        <p14:creationId xmlns:p14="http://schemas.microsoft.com/office/powerpoint/2010/main" val="142076388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9</a:t>
            </a:fld>
            <a:endParaRPr lang="es-ES"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s-ES" sz="2000" b="1" dirty="0">
                <a:solidFill>
                  <a:schemeClr val="bg1"/>
                </a:solidFill>
                <a:latin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9</a:t>
            </a:fld>
            <a:endParaRPr lang="es-ES"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s-ES" sz="3200" b="1" dirty="0"/>
              <a:t>Estudio de caso</a:t>
            </a:r>
            <a:endParaRPr lang="es-ES"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s-ES"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344657" y="1166842"/>
            <a:ext cx="8489853" cy="5170646"/>
          </a:xfrm>
          <a:prstGeom prst="rect">
            <a:avLst/>
          </a:prstGeom>
        </p:spPr>
        <p:txBody>
          <a:bodyPr wrap="square">
            <a:spAutoFit/>
          </a:bodyPr>
          <a:lstStyle/>
          <a:p>
            <a:pPr algn="just"/>
            <a:r>
              <a:rPr lang="es-ES" sz="2200" i="1" dirty="0"/>
              <a:t>En el transcurso de una investigación relacionada con actividades de piratería a gran escala relacionadas con los bancos, el FBI estadounidense ha estado vigilando un foro de piratería utilizando agentes encubiertos y descubre que los datos de las cuentas bancarias estadounidenses y europeas pirateadas se están vendiendo para su posterior explotación. El FBI llevó a cabo una operación encubierta y consiguió comprar datos (números de cuenta y códigos PIN y de acceso) a varios individuos.</a:t>
            </a:r>
          </a:p>
          <a:p>
            <a:pPr algn="just"/>
            <a:endParaRPr lang="es-ES" sz="2200" i="1" dirty="0"/>
          </a:p>
          <a:p>
            <a:pPr algn="just"/>
            <a:r>
              <a:rPr lang="es-ES" sz="2200" i="1" dirty="0"/>
              <a:t>Como resultado del análisis de los datos, el FBI identificó a dos individuos responsables de la venta de datos; se trata de Boris Smith, que parece haber estado vendiendo dichos datos durante varios años, y Teresa Brown, que se ha unido al foro más recientemente. Aparentemente, ambos viven en su país (A), pero Teresa es ciudadana de su país vecino (U).</a:t>
            </a:r>
          </a:p>
          <a:p>
            <a:pPr algn="just"/>
            <a:endParaRPr lang="es-ES" sz="2200" i="1" dirty="0"/>
          </a:p>
        </p:txBody>
      </p:sp>
    </p:spTree>
    <p:extLst>
      <p:ext uri="{BB962C8B-B14F-4D97-AF65-F5344CB8AC3E}">
        <p14:creationId xmlns:p14="http://schemas.microsoft.com/office/powerpoint/2010/main" val="300348638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14396</TotalTime>
  <Words>1635</Words>
  <Application>Microsoft Office PowerPoint</Application>
  <PresentationFormat>Presentación en pantalla (4:3)</PresentationFormat>
  <Paragraphs>212</Paragraphs>
  <Slides>22</Slides>
  <Notes>10</Notes>
  <HiddenSlides>0</HiddenSlides>
  <MMClips>0</MMClips>
  <ScaleCrop>false</ScaleCrop>
  <HeadingPairs>
    <vt:vector size="6" baseType="variant">
      <vt:variant>
        <vt:lpstr>Fuentes usadas</vt:lpstr>
      </vt:variant>
      <vt:variant>
        <vt:i4>5</vt:i4>
      </vt:variant>
      <vt:variant>
        <vt:lpstr>Tema</vt:lpstr>
      </vt:variant>
      <vt:variant>
        <vt:i4>1</vt:i4>
      </vt:variant>
      <vt:variant>
        <vt:lpstr>Títulos de diapositiva</vt:lpstr>
      </vt:variant>
      <vt:variant>
        <vt:i4>22</vt:i4>
      </vt:variant>
    </vt:vector>
  </HeadingPairs>
  <TitlesOfParts>
    <vt:vector size="28" baseType="lpstr">
      <vt:lpstr>Arial</vt:lpstr>
      <vt:lpstr>Arial Narrow</vt:lpstr>
      <vt:lpstr>Calibri</vt:lpstr>
      <vt:lpstr>Segoe UI</vt:lpstr>
      <vt:lpstr>Wingdings</vt:lpstr>
      <vt:lpstr>Office Theme</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Company>Technology Risk Limited</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Introductory Cybercrime Training for Judges and Prosecutors</dc:title>
  <dc:creator>Nigel Jones</dc:creator>
  <cp:lastModifiedBy>Javier Torres</cp:lastModifiedBy>
  <cp:revision>285</cp:revision>
  <dcterms:created xsi:type="dcterms:W3CDTF">2012-01-25T15:22:10Z</dcterms:created>
  <dcterms:modified xsi:type="dcterms:W3CDTF">2021-05-29T09:35:13Z</dcterms:modified>
</cp:coreProperties>
</file>