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3.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7.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38.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4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49.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5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57.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6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70.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74.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96.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567" r:id="rId3"/>
    <p:sldId id="568" r:id="rId4"/>
    <p:sldId id="587" r:id="rId5"/>
    <p:sldId id="997" r:id="rId6"/>
    <p:sldId id="973" r:id="rId7"/>
    <p:sldId id="974" r:id="rId8"/>
    <p:sldId id="957" r:id="rId9"/>
    <p:sldId id="1139" r:id="rId10"/>
    <p:sldId id="1140" r:id="rId11"/>
    <p:sldId id="806" r:id="rId12"/>
    <p:sldId id="1141" r:id="rId13"/>
    <p:sldId id="1142" r:id="rId14"/>
    <p:sldId id="1163" r:id="rId15"/>
    <p:sldId id="998" r:id="rId16"/>
    <p:sldId id="325" r:id="rId17"/>
    <p:sldId id="1143" r:id="rId18"/>
    <p:sldId id="1144" r:id="rId19"/>
    <p:sldId id="1145" r:id="rId20"/>
    <p:sldId id="980" r:id="rId21"/>
    <p:sldId id="981" r:id="rId22"/>
    <p:sldId id="1146" r:id="rId23"/>
    <p:sldId id="1124" r:id="rId24"/>
    <p:sldId id="982" r:id="rId25"/>
    <p:sldId id="983" r:id="rId26"/>
    <p:sldId id="984" r:id="rId27"/>
    <p:sldId id="985" r:id="rId28"/>
    <p:sldId id="1147" r:id="rId29"/>
    <p:sldId id="1148" r:id="rId30"/>
    <p:sldId id="986" r:id="rId31"/>
    <p:sldId id="1149" r:id="rId32"/>
    <p:sldId id="994" r:id="rId33"/>
    <p:sldId id="995" r:id="rId34"/>
    <p:sldId id="1150" r:id="rId35"/>
    <p:sldId id="1151" r:id="rId36"/>
    <p:sldId id="1164" r:id="rId37"/>
    <p:sldId id="999" r:id="rId38"/>
    <p:sldId id="1152" r:id="rId39"/>
    <p:sldId id="1153" r:id="rId40"/>
    <p:sldId id="1154" r:id="rId41"/>
    <p:sldId id="1155" r:id="rId42"/>
    <p:sldId id="987" r:id="rId43"/>
    <p:sldId id="1156" r:id="rId44"/>
    <p:sldId id="988" r:id="rId45"/>
    <p:sldId id="1157" r:id="rId46"/>
    <p:sldId id="1158" r:id="rId47"/>
    <p:sldId id="989" r:id="rId48"/>
    <p:sldId id="992" r:id="rId49"/>
    <p:sldId id="991" r:id="rId50"/>
    <p:sldId id="993" r:id="rId51"/>
    <p:sldId id="1159" r:id="rId52"/>
    <p:sldId id="1160" r:id="rId53"/>
    <p:sldId id="1165" r:id="rId54"/>
    <p:sldId id="735" r:id="rId55"/>
    <p:sldId id="979" r:id="rId56"/>
    <p:sldId id="1118" r:id="rId57"/>
    <p:sldId id="1117" r:id="rId58"/>
    <p:sldId id="1129" r:id="rId59"/>
    <p:sldId id="1130" r:id="rId60"/>
    <p:sldId id="1120" r:id="rId61"/>
    <p:sldId id="1119" r:id="rId62"/>
    <p:sldId id="1131" r:id="rId63"/>
    <p:sldId id="1132" r:id="rId64"/>
    <p:sldId id="1133" r:id="rId65"/>
    <p:sldId id="1134" r:id="rId66"/>
    <p:sldId id="1121" r:id="rId67"/>
    <p:sldId id="1122" r:id="rId68"/>
    <p:sldId id="912" r:id="rId69"/>
    <p:sldId id="913" r:id="rId70"/>
    <p:sldId id="1123" r:id="rId71"/>
    <p:sldId id="919" r:id="rId72"/>
    <p:sldId id="923" r:id="rId73"/>
    <p:sldId id="1125" r:id="rId74"/>
    <p:sldId id="1126" r:id="rId75"/>
    <p:sldId id="1135" r:id="rId76"/>
    <p:sldId id="1136" r:id="rId77"/>
    <p:sldId id="1128" r:id="rId78"/>
    <p:sldId id="1127" r:id="rId79"/>
    <p:sldId id="1137" r:id="rId80"/>
    <p:sldId id="1138" r:id="rId81"/>
    <p:sldId id="609" r:id="rId82"/>
    <p:sldId id="610" r:id="rId83"/>
    <p:sldId id="853" r:id="rId84"/>
    <p:sldId id="854" r:id="rId85"/>
    <p:sldId id="469" r:id="rId86"/>
    <p:sldId id="470" r:id="rId87"/>
    <p:sldId id="857" r:id="rId88"/>
    <p:sldId id="868" r:id="rId89"/>
    <p:sldId id="869" r:id="rId90"/>
    <p:sldId id="472" r:id="rId91"/>
    <p:sldId id="864" r:id="rId92"/>
    <p:sldId id="865" r:id="rId93"/>
    <p:sldId id="866" r:id="rId94"/>
    <p:sldId id="867" r:id="rId95"/>
    <p:sldId id="851" r:id="rId96"/>
    <p:sldId id="590" r:id="rId97"/>
    <p:sldId id="807" r:id="rId98"/>
    <p:sldId id="809" r:id="rId99"/>
    <p:sldId id="810" r:id="rId100"/>
    <p:sldId id="1055" r:id="rId101"/>
    <p:sldId id="813" r:id="rId102"/>
    <p:sldId id="1161" r:id="rId103"/>
    <p:sldId id="1162"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51" autoAdjust="0"/>
    <p:restoredTop sz="85643" autoAdjust="0"/>
  </p:normalViewPr>
  <p:slideViewPr>
    <p:cSldViewPr snapToGrid="0" snapToObjects="1">
      <p:cViewPr>
        <p:scale>
          <a:sx n="75" d="100"/>
          <a:sy n="75" d="100"/>
        </p:scale>
        <p:origin x="1421" y="58"/>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400" b="1" dirty="0"/>
            <a:t>¿Cuál de las siguientes opciones no entraría en la definición de "proveedor de servicios"?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chemeClr val="tx1"/>
              </a:solidFill>
            </a:rPr>
            <a:t>c) Canal de YouTube del Consejo de Europa</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294"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¿Cuál de los siguientes elementos no constituiría pornografía infantil según el Convenio de Budapest?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0" dirty="0">
              <a:solidFill>
                <a:schemeClr val="tx1"/>
              </a:solidFill>
            </a:rPr>
            <a:t>a) Vídeo de menores participando en conductas sexuales explícitas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0" dirty="0"/>
            <a:t>b) Vídeo con una simulación de pornografía infantil generada por ordenador</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Clip de audio de menores participando en conductos sexuales explícitas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0" dirty="0"/>
            <a:t>d) Vídeo de personas que parecen menores participando en conductas sexuales explícitas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El Director ejecutivo de una empresa comete un fraude informático utilizando un ordenador de la empresa. Todo el producto del delito va a parar a su cuenta bancaria personal. La empresa puede ser considerada responsable de los actos del Director ejecutivo.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sz="3200" dirty="0"/>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El Director ejecutivo de una empresa comete un fraude informático utilizando un ordenador de la empresa. Todo el producto del delito va a parar a su cuenta bancaria personal. La empresa puede ser considerada responsable de los actos del Director ejecutivo.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sz="4400" dirty="0"/>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Las disposiciones de derecho procesal del capítulo II, parte 2, del Convenio de Budapest solo se pueden ejercer en relación con los delitos establecidos de conformidad con el Convenio de Budapest.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sz="4400" dirty="0"/>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Las disposiciones de derecho procesal del capítulo II, parte 2, del Convenio de Budapest solo se pueden ejercer en relación con los delitos establecidos de conformidad con el Convenio de Budapest.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sz="4400" dirty="0"/>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CB62AA32-34F0-4ADE-948F-A4607EB65DF6}">
      <dgm:prSet phldrT="[Text]" custT="1"/>
      <dgm:spPr/>
      <dgm:t>
        <a:bodyPr/>
        <a:lstStyle/>
        <a:p>
          <a:r>
            <a:rPr lang="en-US" sz="1400" b="1" dirty="0"/>
            <a:t>Orden de presentación</a:t>
          </a:r>
          <a:endParaRPr lang="es-ES" sz="1400" b="1" dirty="0"/>
        </a:p>
      </dgm:t>
    </dgm:pt>
    <dgm:pt modelId="{51386EDD-AA3A-43A6-AA95-73FB04EC42C9}" type="parTrans" cxnId="{2A864DDA-62EE-4187-9CA8-EC46C89A8E3B}">
      <dgm:prSet/>
      <dgm:spPr/>
      <dgm:t>
        <a:bodyPr/>
        <a:lstStyle/>
        <a:p>
          <a:endParaRPr lang="en-PK"/>
        </a:p>
      </dgm:t>
    </dgm:pt>
    <dgm:pt modelId="{94972244-6440-4472-B4CD-01DE0741D639}" type="sibTrans" cxnId="{2A864DDA-62EE-4187-9CA8-EC46C89A8E3B}">
      <dgm:prSet/>
      <dgm:spPr/>
      <dgm:t>
        <a:bodyPr/>
        <a:lstStyle/>
        <a:p>
          <a:endParaRPr lang="en-PK"/>
        </a:p>
      </dgm:t>
    </dgm:pt>
    <dgm:pt modelId="{C6240533-08D9-4608-8B00-A4C7D3FCB475}">
      <dgm:prSet phldrT="[Text]" custT="1"/>
      <dgm:spPr/>
      <dgm:t>
        <a:bodyPr/>
        <a:lstStyle/>
        <a:p>
          <a:r>
            <a:rPr lang="en-US" sz="1000" b="1" dirty="0"/>
            <a:t>Revelación parcial de datos relativos al tráfico</a:t>
          </a:r>
          <a:endParaRPr lang="es-ES" sz="1000" b="1" dirty="0"/>
        </a:p>
      </dgm:t>
    </dgm:pt>
    <dgm:pt modelId="{8487AB02-FCED-4BD2-A66F-7F04C18AE8EF}" type="sibTrans" cxnId="{7CCE4CD3-B2C1-4AAC-AA41-AE23E1135E33}">
      <dgm:prSet/>
      <dgm:spPr/>
      <dgm:t>
        <a:bodyPr/>
        <a:lstStyle/>
        <a:p>
          <a:endParaRPr lang="en-PK"/>
        </a:p>
      </dgm:t>
    </dgm:pt>
    <dgm:pt modelId="{D941B2FE-C827-4B8F-9E1E-4B37347B8A22}" type="parTrans" cxnId="{7CCE4CD3-B2C1-4AAC-AA41-AE23E1135E33}">
      <dgm:prSet/>
      <dgm:spPr/>
      <dgm:t>
        <a:bodyPr/>
        <a:lstStyle/>
        <a:p>
          <a:endParaRPr lang="en-PK"/>
        </a:p>
      </dgm:t>
    </dgm:pt>
    <dgm:pt modelId="{B5C9E112-70BE-4142-B1EC-080F116C25B7}">
      <dgm:prSet phldrT="[Text]" custT="1"/>
      <dgm:spPr/>
      <dgm:t>
        <a:bodyPr anchor="t" anchorCtr="0"/>
        <a:lstStyle/>
        <a:p>
          <a:endParaRPr lang="es-ES" sz="300" b="1" dirty="0"/>
        </a:p>
        <a:p>
          <a:r>
            <a:rPr lang="en-US" sz="1200" b="1" dirty="0"/>
            <a:t>Conservación rápida </a:t>
          </a:r>
          <a:endParaRPr lang="es-ES" sz="1200" b="1" dirty="0"/>
        </a:p>
      </dgm:t>
    </dgm:pt>
    <dgm:pt modelId="{3377ABEE-F251-4596-8DB8-11B3D718B7D4}" type="sibTrans" cxnId="{78E78CAD-2DB6-4DAC-8F86-0AAC09B361AD}">
      <dgm:prSet/>
      <dgm:spPr/>
      <dgm:t>
        <a:bodyPr/>
        <a:lstStyle/>
        <a:p>
          <a:endParaRPr lang="en-PK"/>
        </a:p>
      </dgm:t>
    </dgm:pt>
    <dgm:pt modelId="{BB95637E-03DC-4AEC-87F9-4686BA9783A2}" type="parTrans" cxnId="{78E78CAD-2DB6-4DAC-8F86-0AAC09B361AD}">
      <dgm:prSet/>
      <dgm:spPr/>
      <dgm:t>
        <a:bodyPr/>
        <a:lstStyle/>
        <a:p>
          <a:endParaRPr lang="en-PK"/>
        </a:p>
      </dgm:t>
    </dgm:pt>
    <dgm:pt modelId="{189F11AD-C336-4E0D-ABF0-2444B2A1E37F}">
      <dgm:prSet phldrT="[Text]" custT="1"/>
      <dgm:spPr/>
      <dgm:t>
        <a:bodyPr/>
        <a:lstStyle/>
        <a:p>
          <a:r>
            <a:rPr lang="en-US" sz="1400" b="1" dirty="0"/>
            <a:t>Registro y confiscación</a:t>
          </a:r>
          <a:endParaRPr lang="es-ES" sz="1400" b="1" dirty="0"/>
        </a:p>
      </dgm:t>
    </dgm:pt>
    <dgm:pt modelId="{080213BC-5289-4819-B92E-5772E3036040}" type="parTrans" cxnId="{76DD5D7E-F6A9-4071-B85E-2CB45226CAE8}">
      <dgm:prSet/>
      <dgm:spPr/>
      <dgm:t>
        <a:bodyPr/>
        <a:lstStyle/>
        <a:p>
          <a:endParaRPr lang="en-PK"/>
        </a:p>
      </dgm:t>
    </dgm:pt>
    <dgm:pt modelId="{2659DEB4-6809-4ED1-A6E1-1E136EBE4819}" type="sibTrans" cxnId="{76DD5D7E-F6A9-4071-B85E-2CB45226CAE8}">
      <dgm:prSet/>
      <dgm:spPr/>
      <dgm:t>
        <a:bodyPr/>
        <a:lstStyle/>
        <a:p>
          <a:endParaRPr lang="en-PK"/>
        </a:p>
      </dgm:t>
    </dgm:pt>
    <dgm:pt modelId="{B2EEC4EA-DCBB-4F45-8E01-C3B1D149D96E}">
      <dgm:prSet phldrT="[Text]" custT="1"/>
      <dgm:spPr/>
      <dgm:t>
        <a:bodyPr/>
        <a:lstStyle/>
        <a:p>
          <a:r>
            <a:rPr lang="en-US" sz="1400" b="1" dirty="0"/>
            <a:t>Obtención en tiempo real de datos relativos al tráfico</a:t>
          </a:r>
          <a:endParaRPr lang="es-ES" sz="1400" b="1" dirty="0"/>
        </a:p>
      </dgm:t>
    </dgm:pt>
    <dgm:pt modelId="{196B25F1-1C79-4686-8D1B-50CCC426AFB1}" type="parTrans" cxnId="{18CCF446-4F1D-4C7B-8747-8BAD501D1337}">
      <dgm:prSet/>
      <dgm:spPr/>
      <dgm:t>
        <a:bodyPr/>
        <a:lstStyle/>
        <a:p>
          <a:endParaRPr lang="en-PK"/>
        </a:p>
      </dgm:t>
    </dgm:pt>
    <dgm:pt modelId="{D6D169D9-04AF-4284-9364-5FEBC6E72C2F}" type="sibTrans" cxnId="{18CCF446-4F1D-4C7B-8747-8BAD501D1337}">
      <dgm:prSet/>
      <dgm:spPr/>
      <dgm:t>
        <a:bodyPr/>
        <a:lstStyle/>
        <a:p>
          <a:endParaRPr lang="en-PK"/>
        </a:p>
      </dgm:t>
    </dgm:pt>
    <dgm:pt modelId="{70FE494B-4267-4F22-99A7-8B2FB99AB38D}">
      <dgm:prSet phldrT="[Text]" custT="1"/>
      <dgm:spPr/>
      <dgm:t>
        <a:bodyPr/>
        <a:lstStyle/>
        <a:p>
          <a:r>
            <a:rPr lang="en-US" sz="1400" b="1" dirty="0"/>
            <a:t>Interceptación de datos relativos al contenido</a:t>
          </a:r>
          <a:endParaRPr lang="es-ES" sz="1400" b="1" dirty="0"/>
        </a:p>
      </dgm:t>
    </dgm:pt>
    <dgm:pt modelId="{88D57A9B-1444-485E-81BA-743C0A7650E0}" type="parTrans" cxnId="{56AF98E9-492A-43F1-8995-919BD5BCD12C}">
      <dgm:prSet/>
      <dgm:spPr/>
      <dgm:t>
        <a:bodyPr/>
        <a:lstStyle/>
        <a:p>
          <a:endParaRPr lang="en-PK"/>
        </a:p>
      </dgm:t>
    </dgm:pt>
    <dgm:pt modelId="{D4EEEB41-F527-4B12-9DAB-E0639A14CFBF}" type="sibTrans" cxnId="{56AF98E9-492A-43F1-8995-919BD5BCD12C}">
      <dgm:prSet/>
      <dgm:spPr/>
      <dgm:t>
        <a:bodyPr/>
        <a:lstStyle/>
        <a:p>
          <a:endParaRPr lang="en-PK"/>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6" custLinFactNeighborY="-33072">
        <dgm:presLayoutVars>
          <dgm:chMax val="1"/>
          <dgm:bulletEnabled val="1"/>
        </dgm:presLayoutVars>
      </dgm:prSet>
      <dgm:spPr/>
    </dgm:pt>
    <dgm:pt modelId="{71B40B14-0D88-4426-B5EA-0A69F47F906B}" type="pres">
      <dgm:prSet presAssocID="{70FE494B-4267-4F22-99A7-8B2FB99AB38D}" presName="levelTx" presStyleLbl="revTx" presStyleIdx="0" presStyleCnt="0">
        <dgm:presLayoutVars>
          <dgm:chMax val="1"/>
          <dgm:bulletEnabled val="1"/>
        </dgm:presLayoutVars>
      </dgm:prSet>
      <dgm:spPr/>
    </dgm:pt>
    <dgm:pt modelId="{0606AFFD-56B8-4DB4-B45E-F7C2FBD918CA}" type="pres">
      <dgm:prSet presAssocID="{B2EEC4EA-DCBB-4F45-8E01-C3B1D149D96E}" presName="Name8" presStyleCnt="0"/>
      <dgm:spPr/>
    </dgm:pt>
    <dgm:pt modelId="{37638A15-F53B-4722-A3A9-504F0872E3E9}" type="pres">
      <dgm:prSet presAssocID="{B2EEC4EA-DCBB-4F45-8E01-C3B1D149D96E}" presName="level" presStyleLbl="node1" presStyleIdx="1" presStyleCnt="6">
        <dgm:presLayoutVars>
          <dgm:chMax val="1"/>
          <dgm:bulletEnabled val="1"/>
        </dgm:presLayoutVars>
      </dgm:prSet>
      <dgm:spPr/>
    </dgm:pt>
    <dgm:pt modelId="{4C0C98E8-F66C-410F-AE1A-13AEFB236C83}" type="pres">
      <dgm:prSet presAssocID="{B2EEC4EA-DCBB-4F45-8E01-C3B1D149D96E}" presName="levelTx" presStyleLbl="revTx" presStyleIdx="0" presStyleCnt="0">
        <dgm:presLayoutVars>
          <dgm:chMax val="1"/>
          <dgm:bulletEnabled val="1"/>
        </dgm:presLayoutVars>
      </dgm:prSet>
      <dgm:spPr/>
    </dgm:pt>
    <dgm:pt modelId="{33C778BB-2316-4D41-99E5-AC20C36E52EA}" type="pres">
      <dgm:prSet presAssocID="{189F11AD-C336-4E0D-ABF0-2444B2A1E37F}" presName="Name8" presStyleCnt="0"/>
      <dgm:spPr/>
    </dgm:pt>
    <dgm:pt modelId="{D3458357-E8D2-45B2-A250-AF9A09B0DC07}" type="pres">
      <dgm:prSet presAssocID="{189F11AD-C336-4E0D-ABF0-2444B2A1E37F}" presName="level" presStyleLbl="node1" presStyleIdx="2" presStyleCnt="6">
        <dgm:presLayoutVars>
          <dgm:chMax val="1"/>
          <dgm:bulletEnabled val="1"/>
        </dgm:presLayoutVars>
      </dgm:prSet>
      <dgm:spPr/>
    </dgm:pt>
    <dgm:pt modelId="{EB888798-5870-43B1-AB7D-F677306DEFC6}" type="pres">
      <dgm:prSet presAssocID="{189F11AD-C336-4E0D-ABF0-2444B2A1E37F}" presName="levelTx" presStyleLbl="revTx" presStyleIdx="0" presStyleCnt="0">
        <dgm:presLayoutVars>
          <dgm:chMax val="1"/>
          <dgm:bulletEnabled val="1"/>
        </dgm:presLayoutVars>
      </dgm:prSet>
      <dgm:spPr/>
    </dgm:pt>
    <dgm:pt modelId="{6F265E88-1775-473F-AD79-24A26C390243}" type="pres">
      <dgm:prSet presAssocID="{CB62AA32-34F0-4ADE-948F-A4607EB65DF6}" presName="Name8" presStyleCnt="0"/>
      <dgm:spPr/>
    </dgm:pt>
    <dgm:pt modelId="{2E9841CB-D369-4D50-B3DF-91B1CB432857}" type="pres">
      <dgm:prSet presAssocID="{CB62AA32-34F0-4ADE-948F-A4607EB65DF6}" presName="level" presStyleLbl="node1" presStyleIdx="3" presStyleCnt="6" custLinFactNeighborX="362">
        <dgm:presLayoutVars>
          <dgm:chMax val="1"/>
          <dgm:bulletEnabled val="1"/>
        </dgm:presLayoutVars>
      </dgm:prSet>
      <dgm:spPr/>
    </dgm:pt>
    <dgm:pt modelId="{403E7FD9-7F60-4265-82F6-8F5070EF3B1C}" type="pres">
      <dgm:prSet presAssocID="{CB62AA32-34F0-4ADE-948F-A4607EB65DF6}" presName="levelTx" presStyleLbl="revTx" presStyleIdx="0" presStyleCnt="0">
        <dgm:presLayoutVars>
          <dgm:chMax val="1"/>
          <dgm:bulletEnabled val="1"/>
        </dgm:presLayoutVars>
      </dgm:prSet>
      <dgm:spPr/>
    </dgm:pt>
    <dgm:pt modelId="{A741954E-C559-4C56-962C-C0CA99C16132}" type="pres">
      <dgm:prSet presAssocID="{C6240533-08D9-4608-8B00-A4C7D3FCB475}" presName="Name8" presStyleCnt="0"/>
      <dgm:spPr/>
    </dgm:pt>
    <dgm:pt modelId="{BC23AC2C-C589-473D-B07A-EA5CA8DD25B7}" type="pres">
      <dgm:prSet presAssocID="{C6240533-08D9-4608-8B00-A4C7D3FCB475}" presName="level" presStyleLbl="node1" presStyleIdx="4" presStyleCnt="6">
        <dgm:presLayoutVars>
          <dgm:chMax val="1"/>
          <dgm:bulletEnabled val="1"/>
        </dgm:presLayoutVars>
      </dgm:prSet>
      <dgm:spPr/>
    </dgm:pt>
    <dgm:pt modelId="{69B29AEE-CCC1-48E7-9DD7-F832D199978A}" type="pres">
      <dgm:prSet presAssocID="{C6240533-08D9-4608-8B00-A4C7D3FCB475}" presName="levelTx" presStyleLbl="revTx" presStyleIdx="0" presStyleCnt="0">
        <dgm:presLayoutVars>
          <dgm:chMax val="1"/>
          <dgm:bulletEnabled val="1"/>
        </dgm:presLayoutVars>
      </dgm:prSet>
      <dgm:spPr/>
    </dgm:pt>
    <dgm:pt modelId="{53F4106B-472C-4D80-A1AC-7360B9B6A941}" type="pres">
      <dgm:prSet presAssocID="{B5C9E112-70BE-4142-B1EC-080F116C25B7}" presName="Name8" presStyleCnt="0"/>
      <dgm:spPr/>
    </dgm:pt>
    <dgm:pt modelId="{EFBE9C48-68C3-41E1-8414-F6D586349D59}" type="pres">
      <dgm:prSet presAssocID="{B5C9E112-70BE-4142-B1EC-080F116C25B7}" presName="level" presStyleLbl="node1" presStyleIdx="5" presStyleCnt="6">
        <dgm:presLayoutVars>
          <dgm:chMax val="1"/>
          <dgm:bulletEnabled val="1"/>
        </dgm:presLayoutVars>
      </dgm:prSet>
      <dgm:spPr/>
    </dgm:pt>
    <dgm:pt modelId="{7B36EE55-B69D-45B2-AD38-C172D4AFDE63}" type="pres">
      <dgm:prSet presAssocID="{B5C9E112-70BE-4142-B1EC-080F116C25B7}" presName="levelTx" presStyleLbl="revTx" presStyleIdx="0" presStyleCnt="0">
        <dgm:presLayoutVars>
          <dgm:chMax val="1"/>
          <dgm:bulletEnabled val="1"/>
        </dgm:presLayoutVars>
      </dgm:prSet>
      <dgm:spPr/>
    </dgm:pt>
  </dgm:ptLst>
  <dgm:cxnLst>
    <dgm:cxn modelId="{08157C28-76C8-4410-8CAF-F641B2FB5125}" type="presOf" srcId="{89FC4093-77EC-4A67-A554-798814E7FABC}" destId="{912E7169-AF04-4E0C-802E-EFD5E069E710}" srcOrd="0" destOrd="0" presId="urn:microsoft.com/office/officeart/2005/8/layout/pyramid3"/>
    <dgm:cxn modelId="{6ABE9D33-02BF-4B61-BC3B-7C912F0BE30D}" type="presOf" srcId="{CB62AA32-34F0-4ADE-948F-A4607EB65DF6}" destId="{2E9841CB-D369-4D50-B3DF-91B1CB432857}" srcOrd="0" destOrd="0" presId="urn:microsoft.com/office/officeart/2005/8/layout/pyramid3"/>
    <dgm:cxn modelId="{18CCF446-4F1D-4C7B-8747-8BAD501D1337}" srcId="{89FC4093-77EC-4A67-A554-798814E7FABC}" destId="{B2EEC4EA-DCBB-4F45-8E01-C3B1D149D96E}" srcOrd="1" destOrd="0" parTransId="{196B25F1-1C79-4686-8D1B-50CCC426AFB1}" sibTransId="{D6D169D9-04AF-4284-9364-5FEBC6E72C2F}"/>
    <dgm:cxn modelId="{76DD5D7E-F6A9-4071-B85E-2CB45226CAE8}" srcId="{89FC4093-77EC-4A67-A554-798814E7FABC}" destId="{189F11AD-C336-4E0D-ABF0-2444B2A1E37F}" srcOrd="2" destOrd="0" parTransId="{080213BC-5289-4819-B92E-5772E3036040}" sibTransId="{2659DEB4-6809-4ED1-A6E1-1E136EBE4819}"/>
    <dgm:cxn modelId="{C1EA198D-E586-42F7-8E96-07CEA5ED183C}" type="presOf" srcId="{B5C9E112-70BE-4142-B1EC-080F116C25B7}" destId="{7B36EE55-B69D-45B2-AD38-C172D4AFDE63}" srcOrd="1" destOrd="0" presId="urn:microsoft.com/office/officeart/2005/8/layout/pyramid3"/>
    <dgm:cxn modelId="{1E44E499-0245-4944-A4EB-3897376DFC84}" type="presOf" srcId="{70FE494B-4267-4F22-99A7-8B2FB99AB38D}" destId="{71B40B14-0D88-4426-B5EA-0A69F47F906B}" srcOrd="1" destOrd="0" presId="urn:microsoft.com/office/officeart/2005/8/layout/pyramid3"/>
    <dgm:cxn modelId="{40BAC19D-986A-4777-8DDF-87F0D9DAA4BA}" type="presOf" srcId="{189F11AD-C336-4E0D-ABF0-2444B2A1E37F}" destId="{D3458357-E8D2-45B2-A250-AF9A09B0DC07}" srcOrd="0" destOrd="0" presId="urn:microsoft.com/office/officeart/2005/8/layout/pyramid3"/>
    <dgm:cxn modelId="{78E78CAD-2DB6-4DAC-8F86-0AAC09B361AD}" srcId="{89FC4093-77EC-4A67-A554-798814E7FABC}" destId="{B5C9E112-70BE-4142-B1EC-080F116C25B7}" srcOrd="5" destOrd="0" parTransId="{BB95637E-03DC-4AEC-87F9-4686BA9783A2}" sibTransId="{3377ABEE-F251-4596-8DB8-11B3D718B7D4}"/>
    <dgm:cxn modelId="{208A0EB7-0215-4973-B556-A53497476DB0}" type="presOf" srcId="{C6240533-08D9-4608-8B00-A4C7D3FCB475}" destId="{69B29AEE-CCC1-48E7-9DD7-F832D199978A}" srcOrd="1" destOrd="0" presId="urn:microsoft.com/office/officeart/2005/8/layout/pyramid3"/>
    <dgm:cxn modelId="{DF3157C6-B752-4469-A754-CD74AC33F059}" type="presOf" srcId="{B2EEC4EA-DCBB-4F45-8E01-C3B1D149D96E}" destId="{37638A15-F53B-4722-A3A9-504F0872E3E9}" srcOrd="0" destOrd="0" presId="urn:microsoft.com/office/officeart/2005/8/layout/pyramid3"/>
    <dgm:cxn modelId="{AE70D7C6-0944-4F91-BE35-D4227E19A9C0}" type="presOf" srcId="{CB62AA32-34F0-4ADE-948F-A4607EB65DF6}" destId="{403E7FD9-7F60-4265-82F6-8F5070EF3B1C}" srcOrd="1" destOrd="0" presId="urn:microsoft.com/office/officeart/2005/8/layout/pyramid3"/>
    <dgm:cxn modelId="{10175AC9-7CCE-43A8-BD6D-710FCB681750}" type="presOf" srcId="{70FE494B-4267-4F22-99A7-8B2FB99AB38D}" destId="{9EB6C696-8BAE-43F5-A7AE-876CEB660999}" srcOrd="0" destOrd="0" presId="urn:microsoft.com/office/officeart/2005/8/layout/pyramid3"/>
    <dgm:cxn modelId="{7CCE4CD3-B2C1-4AAC-AA41-AE23E1135E33}" srcId="{89FC4093-77EC-4A67-A554-798814E7FABC}" destId="{C6240533-08D9-4608-8B00-A4C7D3FCB475}" srcOrd="4" destOrd="0" parTransId="{D941B2FE-C827-4B8F-9E1E-4B37347B8A22}" sibTransId="{8487AB02-FCED-4BD2-A66F-7F04C18AE8EF}"/>
    <dgm:cxn modelId="{2A864DDA-62EE-4187-9CA8-EC46C89A8E3B}" srcId="{89FC4093-77EC-4A67-A554-798814E7FABC}" destId="{CB62AA32-34F0-4ADE-948F-A4607EB65DF6}" srcOrd="3" destOrd="0" parTransId="{51386EDD-AA3A-43A6-AA95-73FB04EC42C9}" sibTransId="{94972244-6440-4472-B4CD-01DE0741D639}"/>
    <dgm:cxn modelId="{56AF98E9-492A-43F1-8995-919BD5BCD12C}" srcId="{89FC4093-77EC-4A67-A554-798814E7FABC}" destId="{70FE494B-4267-4F22-99A7-8B2FB99AB38D}" srcOrd="0" destOrd="0" parTransId="{88D57A9B-1444-485E-81BA-743C0A7650E0}" sibTransId="{D4EEEB41-F527-4B12-9DAB-E0639A14CFBF}"/>
    <dgm:cxn modelId="{EBD6EAF0-E0D4-4618-9A06-42ED1A00C450}" type="presOf" srcId="{B2EEC4EA-DCBB-4F45-8E01-C3B1D149D96E}" destId="{4C0C98E8-F66C-410F-AE1A-13AEFB236C83}" srcOrd="1" destOrd="0" presId="urn:microsoft.com/office/officeart/2005/8/layout/pyramid3"/>
    <dgm:cxn modelId="{ED250BF9-3847-4B8A-BA04-DB2C356B8A83}" type="presOf" srcId="{B5C9E112-70BE-4142-B1EC-080F116C25B7}" destId="{EFBE9C48-68C3-41E1-8414-F6D586349D59}" srcOrd="0" destOrd="0" presId="urn:microsoft.com/office/officeart/2005/8/layout/pyramid3"/>
    <dgm:cxn modelId="{72BA94FD-3FC8-4D68-8CEC-32DEE22614FC}" type="presOf" srcId="{189F11AD-C336-4E0D-ABF0-2444B2A1E37F}" destId="{EB888798-5870-43B1-AB7D-F677306DEFC6}" srcOrd="1" destOrd="0" presId="urn:microsoft.com/office/officeart/2005/8/layout/pyramid3"/>
    <dgm:cxn modelId="{6DCEB8FD-B7A4-4E41-A922-F7448B8BBA72}" type="presOf" srcId="{C6240533-08D9-4608-8B00-A4C7D3FCB475}" destId="{BC23AC2C-C589-473D-B07A-EA5CA8DD25B7}" srcOrd="0" destOrd="0" presId="urn:microsoft.com/office/officeart/2005/8/layout/pyramid3"/>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3CF0320D-EB0C-4C38-8EDF-D19A0BF6F05A}" type="presParOf" srcId="{912E7169-AF04-4E0C-802E-EFD5E069E710}" destId="{0606AFFD-56B8-4DB4-B45E-F7C2FBD918CA}" srcOrd="1" destOrd="0" presId="urn:microsoft.com/office/officeart/2005/8/layout/pyramid3"/>
    <dgm:cxn modelId="{48A00676-7CC6-44DB-B4A5-193526346E9E}" type="presParOf" srcId="{0606AFFD-56B8-4DB4-B45E-F7C2FBD918CA}" destId="{37638A15-F53B-4722-A3A9-504F0872E3E9}" srcOrd="0" destOrd="0" presId="urn:microsoft.com/office/officeart/2005/8/layout/pyramid3"/>
    <dgm:cxn modelId="{098E8333-C8BB-40ED-917C-2706A5D1B136}" type="presParOf" srcId="{0606AFFD-56B8-4DB4-B45E-F7C2FBD918CA}" destId="{4C0C98E8-F66C-410F-AE1A-13AEFB236C83}" srcOrd="1" destOrd="0" presId="urn:microsoft.com/office/officeart/2005/8/layout/pyramid3"/>
    <dgm:cxn modelId="{6C19AD56-1DDA-44A1-A92F-80E8B51898EC}" type="presParOf" srcId="{912E7169-AF04-4E0C-802E-EFD5E069E710}" destId="{33C778BB-2316-4D41-99E5-AC20C36E52EA}" srcOrd="2" destOrd="0" presId="urn:microsoft.com/office/officeart/2005/8/layout/pyramid3"/>
    <dgm:cxn modelId="{C6F89A6A-43F1-4461-9BFC-D36F8C5AEC5B}" type="presParOf" srcId="{33C778BB-2316-4D41-99E5-AC20C36E52EA}" destId="{D3458357-E8D2-45B2-A250-AF9A09B0DC07}" srcOrd="0" destOrd="0" presId="urn:microsoft.com/office/officeart/2005/8/layout/pyramid3"/>
    <dgm:cxn modelId="{E6982F4C-553F-4352-93F0-D936BFF571BC}" type="presParOf" srcId="{33C778BB-2316-4D41-99E5-AC20C36E52EA}" destId="{EB888798-5870-43B1-AB7D-F677306DEFC6}" srcOrd="1" destOrd="0" presId="urn:microsoft.com/office/officeart/2005/8/layout/pyramid3"/>
    <dgm:cxn modelId="{28A649C3-7EED-46C5-9B05-883D224D3E74}" type="presParOf" srcId="{912E7169-AF04-4E0C-802E-EFD5E069E710}" destId="{6F265E88-1775-473F-AD79-24A26C390243}" srcOrd="3" destOrd="0" presId="urn:microsoft.com/office/officeart/2005/8/layout/pyramid3"/>
    <dgm:cxn modelId="{87496712-542A-4BC3-9342-9F4953FC695B}" type="presParOf" srcId="{6F265E88-1775-473F-AD79-24A26C390243}" destId="{2E9841CB-D369-4D50-B3DF-91B1CB432857}" srcOrd="0" destOrd="0" presId="urn:microsoft.com/office/officeart/2005/8/layout/pyramid3"/>
    <dgm:cxn modelId="{6A53B011-F9E0-4FAA-AE23-6B8D2B2E52C2}" type="presParOf" srcId="{6F265E88-1775-473F-AD79-24A26C390243}" destId="{403E7FD9-7F60-4265-82F6-8F5070EF3B1C}" srcOrd="1" destOrd="0" presId="urn:microsoft.com/office/officeart/2005/8/layout/pyramid3"/>
    <dgm:cxn modelId="{0A4CDEC9-EC12-4DFB-B802-C6B443E963E6}" type="presParOf" srcId="{912E7169-AF04-4E0C-802E-EFD5E069E710}" destId="{A741954E-C559-4C56-962C-C0CA99C16132}" srcOrd="4" destOrd="0" presId="urn:microsoft.com/office/officeart/2005/8/layout/pyramid3"/>
    <dgm:cxn modelId="{F588E366-280F-4BB6-9D53-714FDA0B9B03}" type="presParOf" srcId="{A741954E-C559-4C56-962C-C0CA99C16132}" destId="{BC23AC2C-C589-473D-B07A-EA5CA8DD25B7}" srcOrd="0" destOrd="0" presId="urn:microsoft.com/office/officeart/2005/8/layout/pyramid3"/>
    <dgm:cxn modelId="{4CE877C5-BB87-4CB7-AD62-3E860F85756D}" type="presParOf" srcId="{A741954E-C559-4C56-962C-C0CA99C16132}" destId="{69B29AEE-CCC1-48E7-9DD7-F832D199978A}" srcOrd="1" destOrd="0" presId="urn:microsoft.com/office/officeart/2005/8/layout/pyramid3"/>
    <dgm:cxn modelId="{C9D8B9F8-E6B7-4A66-836D-91345B0BA609}" type="presParOf" srcId="{912E7169-AF04-4E0C-802E-EFD5E069E710}" destId="{53F4106B-472C-4D80-A1AC-7360B9B6A941}" srcOrd="5" destOrd="0" presId="urn:microsoft.com/office/officeart/2005/8/layout/pyramid3"/>
    <dgm:cxn modelId="{19826D87-F800-48C7-9857-0B958DD3EF09}" type="presParOf" srcId="{53F4106B-472C-4D80-A1AC-7360B9B6A941}" destId="{EFBE9C48-68C3-41E1-8414-F6D586349D59}" srcOrd="0" destOrd="0" presId="urn:microsoft.com/office/officeart/2005/8/layout/pyramid3"/>
    <dgm:cxn modelId="{21993B89-DD5E-4ABB-8E04-6C41116C9726}" type="presParOf" srcId="{53F4106B-472C-4D80-A1AC-7360B9B6A941}" destId="{7B36EE55-B69D-45B2-AD38-C172D4AFDE63}" srcOrd="1" destOrd="0" presId="urn:microsoft.com/office/officeart/2005/8/layout/pyramid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¿Cuál de las siguientes órdenes de presentación NO puede emitir un juez de su país en virtud del artículo 18?</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Datos relativos a los abonados de un proveedor de servicios extranjero que ofrece servicios en su país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t>b) Datos relativos al contenido de un proveedor de servicios extranjero que ofrece servicios en su país</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Datos informáticos de una persona de su país que controla los datos almacenados fuera de su país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c) Datos informáticos de una persona de su país que posee datos almacenados en su país</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¿Cuál de las siguientes órdenes de presentación NO puede emitir un juez de su país en virtud del artículo 18?</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solidFill>
                <a:schemeClr val="tx1"/>
              </a:solidFill>
            </a:rPr>
            <a:t>a) Datos relativos a los abonados de un proveedor de servicios extranjero que ofrece servicios en su país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US" b="1" dirty="0">
              <a:solidFill>
                <a:srgbClr val="FF0000"/>
              </a:solidFill>
            </a:rPr>
            <a:t>b) Datos relativos al contenido de un proveedor de servicios extranjero que ofrece servicios en su país</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en-US" b="1" dirty="0"/>
            <a:t>c) Datos informáticos de una persona de su país que controla los datos almacenados fuera de su país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c) Datos informáticos de una persona de su país que posee datos almacenados en su país</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Puede emitir una orden de interceptación de datos relativos al contenido para un caso relacionado con el robo. El delito conlleva una pena de 6 meses de prisión.</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sz="4400" dirty="0"/>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Puede emitir una orden de interceptación de datos relativos al contenido para un caso relacionado con el robo. El delito conlleva una pena de 6 meses de prisión.</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sz="4400" dirty="0"/>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¿Cuál de las siguientes opciones no entraría en la definición de "proveedor de servicios"?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c) Canal de YouTube del Consejo de Europa</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chemeClr val="tx1"/>
              </a:solidFill>
            </a:rPr>
            <a:t>d) WhatsApp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chemeClr val="tx1"/>
              </a:solidFill>
            </a:rPr>
            <a:t>e) Dropbox</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¿En cuál de los siguientes delitos permitiría el Convenio de Budapest la cooperación internacional?</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Piratería</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Delito de carácter político </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Falsificación informática</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Ataque DDoS</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Posesión de pornografía infantil en USB</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¿En cuál de los siguientes delitos permitiría el Convenio de Budapest la cooperación internacional?</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a) Piratería</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t>b) Delito de carácter político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c) Falsificación informática</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rgbClr val="FF0000"/>
              </a:solidFill>
            </a:rPr>
            <a:t>d) Ataque DDoS</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rgbClr val="FF0000"/>
              </a:solidFill>
            </a:rPr>
            <a:t>e) Posesión de pornografía infantil en USB</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El Convenio de Budapest permite que una Parte deniegue la prestación de asistencia si la otra Parte utiliza una terminología diferente para definir un delito, aunque la conducta subyacente sea un delito en ambos países. ¿Verdadero o falso?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lang="en-US" sz="4400"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El Convenio de Budapest no exige que una Parte preste asistencia mutua si otra Parte utiliza una terminología diferente para definir un delito, aunque la conducta subyacente sea un delito en ambos países. ¿Verdadero o falso?</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¿Tiene el Convenio de Budapest primacía sobre las disposiciones procesales y de confidencialidad de los acuerdos existentes relativos a la asistencia mutua en materia penal entre países?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lang="en-US" sz="4400"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¿Tiene el Convenio de Budapest primacía sobre las disposiciones procesales y de confidencialidad de los acuerdos existentes relativos a la asistencia mutua en materia penal entre países?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200" b="1" dirty="0">
              <a:solidFill>
                <a:schemeClr val="tx1"/>
              </a:solidFill>
            </a:rPr>
            <a:t>Las Partes no están obligadas a presentar una solicitud de asistencia mutua para la revelación de los datos relativos al tráfico recogidos por otra Parte en virtud de una solicitud de conservación de datos. La otra Parte deberá revelar los datos relativos al tráfico sin necesidad de solicitarlo</a:t>
          </a:r>
          <a:r>
            <a:rPr lang="en-US" sz="3400" b="1" dirty="0">
              <a:solidFill>
                <a:schemeClr val="tx1"/>
              </a:solidFill>
            </a:rPr>
            <a: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rgbClr val="FF0000"/>
              </a:solidFill>
            </a:rPr>
            <a:t>Verdadero</a:t>
          </a:r>
          <a:r>
            <a:rPr lang="en-US" sz="4400" b="1" dirty="0">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100" b="1" dirty="0"/>
            <a:t>¿En qué situaciones permitiría el Convenio de Budapest que una Parte accediera a datos en otra jurisdicción sin autorización de otra Parte?</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Datos privados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Datos de acceso público</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Todos los datos almacenados con el consentimiento legal o voluntario de la persona autorizada a divulgarlos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Datos relativos al tráfico</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Datos relativos al contenido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100" b="1" dirty="0"/>
            <a:t>¿En qué situaciones permitiría el Convenio de Budapest que una Parte accediera a datos en otra jurisdicción sin autorización de otra Parte?</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Datos privados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solidFill>
                <a:srgbClr val="FF0000"/>
              </a:solidFill>
            </a:rPr>
            <a:t>b) Datos de acceso público</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solidFill>
                <a:srgbClr val="FF0000"/>
              </a:solidFill>
            </a:rPr>
            <a:t>c) Todos los datos almacenados con el consentimiento legal o voluntario de la persona autorizada a divulgarlos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Datos relativos al tráfico</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Datos relativos al contenido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Una Parte se niega a prestar asistencia mutua en relación con la interceptación de datos relativos al contenido a otra Parte porque no lo permite su legislación nacional. La Parte ha infringido el artículo 34 del Convenio de Budapest.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lang="en-US" sz="4400"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¿Cuáles de los siguientes datos no se incluyen en los datos relativos al tráfico?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t>a) Contenido del cuerpo del correo electrónico</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t>b) Hora de correo electrónico</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t>c) Tamaño del correo electrónico</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t>d) Tipo de servicio subyacente</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t>e) Título del asunto del correo electrónico</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Una Parte se niega a prestar asistencia mutua en relación con la interceptación de datos relativos al contenido a otra Parte porque no lo permite su legislación nacional. La Parte ha infringido el artículo 34 del Convenio de Budapest.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a:t>
          </a:r>
          <a:r>
            <a:rPr lang="en-US" sz="4400" b="1" dirty="0">
              <a:solidFill>
                <a:schemeClr val="tx1"/>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¿Cuál de las siguientes opciones no se está considerando incluir en el Segundo Protocolo Adicional?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t>a) Revelación de datos en situaciones de emergencia</a:t>
          </a:r>
          <a:endParaRPr lang="es-E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GB" b="1" dirty="0"/>
            <a:t>b) Racismo y xenofobia </a:t>
          </a:r>
          <a:endParaRPr lang="es-ES" b="1" dirty="0"/>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en-US" b="1" dirty="0">
              <a:solidFill>
                <a:schemeClr val="tx1"/>
              </a:solidFill>
            </a:rPr>
            <a:t>c) Investigaciones encubiertas</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Solicitud de información de WHOIS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¿Cuál de las siguientes opciones no se está considerando incluir en el Segundo Protocolo Adicional?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en-US" b="1" dirty="0"/>
            <a:t>a) Revelación de datos en situaciones de emergencia</a:t>
          </a:r>
          <a:endParaRPr lang="es-ES" b="1" dirty="0">
            <a:solidFill>
              <a:schemeClr val="tx1"/>
            </a:solidFill>
          </a:endParaRP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en-GB" b="1" dirty="0">
              <a:solidFill>
                <a:srgbClr val="FF0000"/>
              </a:solidFill>
            </a:rPr>
            <a:t>b) Racismo y xenofobia </a:t>
          </a:r>
          <a:endParaRPr lang="es-ES" b="1" dirty="0">
            <a:solidFill>
              <a:srgbClr val="FF0000"/>
            </a:solidFill>
          </a:endParaRP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en-US" b="1" dirty="0">
              <a:solidFill>
                <a:schemeClr val="tx1"/>
              </a:solidFill>
            </a:rPr>
            <a:t>c) Investigaciones encubiertas</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pPr algn="just"/>
          <a:r>
            <a:rPr lang="en-US" b="1" dirty="0"/>
            <a:t>d) Solicitud de información de WHOIS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¿Cuáles de los siguientes datos no se incluyen en los datos relativos al tráfico?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a) Contenido del cuerpo del correo electrónico</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t>b) Hora de correo electrónico</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t>c) Tamaño del correo electrónico</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t>d) Tipo de servicio subyacente</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rgbClr val="FF0000"/>
              </a:solidFill>
            </a:rPr>
            <a:t>e) Título del asunto del correo electrónico</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Un hombre se conecta a una red Wi-Fi pública y utiliza un software para interceptar una comunicación privada por correo electrónico entre otros dos usuarios de la red Wi-Fi. Esto no constituye un delito según el artículo 3.</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Un hombre se conecta a una red Wi-Fi pública y utiliza un software para interceptar una comunicación privada por correo electrónico entre otros dos usuarios de la red Wi-Fi. Esto no constituye un delito según el artículo 3.</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rgbClr val="FF0000"/>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Una persona corta el suministro eléctrico de un sistema informático, con lo que obstaculiza su funcionamiento. No se trata de un ataque a la integridad del sistema en virtud del artículo 5 del Convenio de Budapest.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chemeClr val="tx1"/>
              </a:solidFill>
            </a:rPr>
            <a:t>Verdadero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Una persona corta el suministro eléctrico de un sistema informático, con lo que obstaculiza su funcionamiento. No se trata de un ataque a la integridad del sistema en virtud del artículo 5 del Convenio de Budapest.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custT="1"/>
      <dgm:spPr/>
      <dgm:t>
        <a:bodyPr/>
        <a:lstStyle/>
        <a:p>
          <a:pPr algn="l"/>
          <a:r>
            <a:rPr lang="en-US" sz="3200" b="1" dirty="0">
              <a:solidFill>
                <a:srgbClr val="FF0000"/>
              </a:solidFill>
            </a:rPr>
            <a:t>Verdadero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custT="1"/>
      <dgm:spPr/>
      <dgm:t>
        <a:bodyPr/>
        <a:lstStyle/>
        <a:p>
          <a:r>
            <a:rPr lang="en-US" sz="3200" b="1" dirty="0">
              <a:solidFill>
                <a:schemeClr val="tx1"/>
              </a:solidFill>
            </a:rPr>
            <a:t>Falso</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¿Cuál de los siguientes elementos no constituiría pornografía infantil según el Convenio de Budapest?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0" dirty="0">
              <a:solidFill>
                <a:schemeClr val="tx1"/>
              </a:solidFill>
            </a:rPr>
            <a:t>a) Vídeo de menores participando en conductas sexuales explícitas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t>b) Vídeo con una simulación de pornografía infantil generada por ordenador</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t>c) Clip de audio de menores participando en conductos sexuales explícitas </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t>d) Vídeo de personas que parecen menores participando en conductas sexuales explícitas </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72"/>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72"/>
          <a:ext cx="2869139" cy="50520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just" defTabSz="1066800">
            <a:lnSpc>
              <a:spcPct val="90000"/>
            </a:lnSpc>
            <a:spcBef>
              <a:spcPct val="0"/>
            </a:spcBef>
            <a:spcAft>
              <a:spcPct val="35000"/>
            </a:spcAft>
            <a:buNone/>
          </a:pPr>
          <a:r>
            <a:rPr lang="en-US" sz="2400" b="1" kern="1200" dirty="0"/>
            <a:t>¿Cuál de las siguientes opciones no entraría en la definición de "proveedor de servicios"? </a:t>
          </a:r>
        </a:p>
      </dsp:txBody>
      <dsp:txXfrm>
        <a:off x="0" y="2472"/>
        <a:ext cx="2869139" cy="5052033"/>
      </dsp:txXfrm>
    </dsp:sp>
    <dsp:sp modelId="{5D9EDF3F-7B20-8E47-A431-F9F24450F874}">
      <dsp:nvSpPr>
        <dsp:cNvPr id="0" name=""/>
        <dsp:cNvSpPr/>
      </dsp:nvSpPr>
      <dsp:spPr>
        <a:xfrm>
          <a:off x="2979596" y="49942"/>
          <a:ext cx="5780606" cy="94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a) Facebook</a:t>
          </a:r>
        </a:p>
      </dsp:txBody>
      <dsp:txXfrm>
        <a:off x="2979596" y="49942"/>
        <a:ext cx="5780606" cy="949398"/>
      </dsp:txXfrm>
    </dsp:sp>
    <dsp:sp modelId="{EB798B99-5590-864A-A2C1-F553D99D3FAA}">
      <dsp:nvSpPr>
        <dsp:cNvPr id="0" name=""/>
        <dsp:cNvSpPr/>
      </dsp:nvSpPr>
      <dsp:spPr>
        <a:xfrm>
          <a:off x="2869139" y="99934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6810"/>
          <a:ext cx="5780606" cy="94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b) TikTok</a:t>
          </a:r>
        </a:p>
      </dsp:txBody>
      <dsp:txXfrm>
        <a:off x="2979596" y="1046810"/>
        <a:ext cx="5780606" cy="949398"/>
      </dsp:txXfrm>
    </dsp:sp>
    <dsp:sp modelId="{1E88F2A9-FC8F-2A4F-ABF4-2C5837CA76E5}">
      <dsp:nvSpPr>
        <dsp:cNvPr id="0" name=""/>
        <dsp:cNvSpPr/>
      </dsp:nvSpPr>
      <dsp:spPr>
        <a:xfrm>
          <a:off x="2869139" y="1996209"/>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3679"/>
          <a:ext cx="5780606" cy="94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c) Canal de YouTube del Consejo de Europa</a:t>
          </a:r>
        </a:p>
      </dsp:txBody>
      <dsp:txXfrm>
        <a:off x="2979596" y="2043679"/>
        <a:ext cx="5780606" cy="949398"/>
      </dsp:txXfrm>
    </dsp:sp>
    <dsp:sp modelId="{45167FBC-5EE3-4C8A-A94C-30BB5DE89AD6}">
      <dsp:nvSpPr>
        <dsp:cNvPr id="0" name=""/>
        <dsp:cNvSpPr/>
      </dsp:nvSpPr>
      <dsp:spPr>
        <a:xfrm>
          <a:off x="2869139" y="299307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0548"/>
          <a:ext cx="5780606" cy="94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d) WhatsApp </a:t>
          </a:r>
        </a:p>
      </dsp:txBody>
      <dsp:txXfrm>
        <a:off x="2987488" y="3040548"/>
        <a:ext cx="5780606" cy="949398"/>
      </dsp:txXfrm>
    </dsp:sp>
    <dsp:sp modelId="{41DAB04F-B76E-41A3-BF92-19D36F058A9E}">
      <dsp:nvSpPr>
        <dsp:cNvPr id="0" name=""/>
        <dsp:cNvSpPr/>
      </dsp:nvSpPr>
      <dsp:spPr>
        <a:xfrm>
          <a:off x="2869139" y="398994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37416"/>
          <a:ext cx="5780606" cy="949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e) Dropbox</a:t>
          </a:r>
        </a:p>
      </dsp:txBody>
      <dsp:txXfrm>
        <a:off x="2979596" y="4037416"/>
        <a:ext cx="5780606" cy="949398"/>
      </dsp:txXfrm>
    </dsp:sp>
    <dsp:sp modelId="{9B1E8AEA-2A8D-4500-8486-4DCED5C7B4CD}">
      <dsp:nvSpPr>
        <dsp:cNvPr id="0" name=""/>
        <dsp:cNvSpPr/>
      </dsp:nvSpPr>
      <dsp:spPr>
        <a:xfrm>
          <a:off x="2869139" y="4986815"/>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¿Cuál de los siguientes elementos no constituiría pornografía infantil según el Convenio de Budapest? </a:t>
          </a:r>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0" kern="1200" dirty="0">
              <a:solidFill>
                <a:schemeClr val="tx1"/>
              </a:solidFill>
            </a:rPr>
            <a:t>a) Vídeo de menores participando en conductas sexuales explícitas</a:t>
          </a: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0" kern="1200" dirty="0"/>
            <a:t>b) Vídeo con una simulación de pornografía infantil generada por ordenador</a:t>
          </a:r>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Clip de audio de menores participando en conductos sexuales explícitas </a:t>
          </a: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0" kern="1200" dirty="0"/>
            <a:t>d) Vídeo de personas que parecen menores participando en conductas sexuales explícitas </a:t>
          </a: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El Director ejecutivo de una empresa comete un fraude informático utilizando un ordenador de la empresa. Todo el producto del delito va a parar a su cuenta bancaria personal. La empresa puede ser considerada responsable de los actos del Director ejecutivo.</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sz="3200" kern="1200" dirty="0"/>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El Director ejecutivo de una empresa comete un fraude informático utilizando un ordenador de la empresa. Todo el producto del delito va a parar a su cuenta bancaria personal. La empresa puede ser considerada responsable de los actos del Director ejecutivo.</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sz="4400" kern="1200" dirty="0"/>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Las disposiciones de derecho procesal del capítulo II, parte 2, del Convenio de Budapest solo se pueden ejercer en relación con los delitos establecidos de conformidad con el Convenio de Budapest.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sz="4400" kern="1200" dirty="0"/>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Las disposiciones de derecho procesal del capítulo II, parte 2, del Convenio de Budapest solo se pueden ejercer en relación con los delitos establecidos de conformidad con el Convenio de Budapest.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sz="4400" kern="1200" dirty="0"/>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B6C696-8BAE-43F5-A7AE-876CEB660999}">
      <dsp:nvSpPr>
        <dsp:cNvPr id="0" name=""/>
        <dsp:cNvSpPr/>
      </dsp:nvSpPr>
      <dsp:spPr>
        <a:xfrm rot="10800000">
          <a:off x="0" y="0"/>
          <a:ext cx="4476172"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Interceptación de datos relativos al contenido</a:t>
          </a:r>
          <a:endParaRPr lang="es-ES" sz="1400" b="1" kern="1200" dirty="0"/>
        </a:p>
      </dsp:txBody>
      <dsp:txXfrm rot="-10800000">
        <a:off x="783330" y="0"/>
        <a:ext cx="2909511" cy="754052"/>
      </dsp:txXfrm>
    </dsp:sp>
    <dsp:sp modelId="{37638A15-F53B-4722-A3A9-504F0872E3E9}">
      <dsp:nvSpPr>
        <dsp:cNvPr id="0" name=""/>
        <dsp:cNvSpPr/>
      </dsp:nvSpPr>
      <dsp:spPr>
        <a:xfrm rot="10800000">
          <a:off x="373014" y="754052"/>
          <a:ext cx="3730143"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Obtención en tiempo real de datos relativos al tráfico</a:t>
          </a:r>
          <a:endParaRPr lang="es-ES" sz="1400" b="1" kern="1200" dirty="0"/>
        </a:p>
      </dsp:txBody>
      <dsp:txXfrm rot="-10800000">
        <a:off x="1025789" y="754052"/>
        <a:ext cx="2424593" cy="754052"/>
      </dsp:txXfrm>
    </dsp:sp>
    <dsp:sp modelId="{D3458357-E8D2-45B2-A250-AF9A09B0DC07}">
      <dsp:nvSpPr>
        <dsp:cNvPr id="0" name=""/>
        <dsp:cNvSpPr/>
      </dsp:nvSpPr>
      <dsp:spPr>
        <a:xfrm rot="10800000">
          <a:off x="746028" y="1508105"/>
          <a:ext cx="2984114"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Registro y confiscación</a:t>
          </a:r>
          <a:endParaRPr lang="es-ES" sz="1400" b="1" kern="1200" dirty="0"/>
        </a:p>
      </dsp:txBody>
      <dsp:txXfrm rot="-10800000">
        <a:off x="1268248" y="1508105"/>
        <a:ext cx="1939674" cy="754052"/>
      </dsp:txXfrm>
    </dsp:sp>
    <dsp:sp modelId="{2E9841CB-D369-4D50-B3DF-91B1CB432857}">
      <dsp:nvSpPr>
        <dsp:cNvPr id="0" name=""/>
        <dsp:cNvSpPr/>
      </dsp:nvSpPr>
      <dsp:spPr>
        <a:xfrm rot="10800000">
          <a:off x="1127144" y="2262158"/>
          <a:ext cx="2238086"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t>Orden de presentación</a:t>
          </a:r>
          <a:endParaRPr lang="es-ES" sz="1400" b="1" kern="1200" dirty="0"/>
        </a:p>
      </dsp:txBody>
      <dsp:txXfrm rot="-10800000">
        <a:off x="1518809" y="2262158"/>
        <a:ext cx="1454755" cy="754052"/>
      </dsp:txXfrm>
    </dsp:sp>
    <dsp:sp modelId="{BC23AC2C-C589-473D-B07A-EA5CA8DD25B7}">
      <dsp:nvSpPr>
        <dsp:cNvPr id="0" name=""/>
        <dsp:cNvSpPr/>
      </dsp:nvSpPr>
      <dsp:spPr>
        <a:xfrm rot="10800000">
          <a:off x="1492057" y="3016210"/>
          <a:ext cx="1492057" cy="754052"/>
        </a:xfrm>
        <a:prstGeom prst="trapezoid">
          <a:avLst>
            <a:gd name="adj" fmla="val 49468"/>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t>Revelación parcial de datos relativos al tráfico</a:t>
          </a:r>
          <a:endParaRPr lang="es-ES" sz="1000" b="1" kern="1200" dirty="0"/>
        </a:p>
      </dsp:txBody>
      <dsp:txXfrm rot="-10800000">
        <a:off x="1753167" y="3016210"/>
        <a:ext cx="969837" cy="754052"/>
      </dsp:txXfrm>
    </dsp:sp>
    <dsp:sp modelId="{EFBE9C48-68C3-41E1-8414-F6D586349D59}">
      <dsp:nvSpPr>
        <dsp:cNvPr id="0" name=""/>
        <dsp:cNvSpPr/>
      </dsp:nvSpPr>
      <dsp:spPr>
        <a:xfrm rot="10800000">
          <a:off x="1865071" y="3770263"/>
          <a:ext cx="746028" cy="754052"/>
        </a:xfrm>
        <a:prstGeom prst="trapezoid">
          <a:avLst>
            <a:gd name="adj" fmla="val 5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t" anchorCtr="0">
          <a:noAutofit/>
        </a:bodyPr>
        <a:lstStyle/>
        <a:p>
          <a:pPr marL="0" lvl="0" indent="0" algn="ctr" defTabSz="133350">
            <a:lnSpc>
              <a:spcPct val="90000"/>
            </a:lnSpc>
            <a:spcBef>
              <a:spcPct val="0"/>
            </a:spcBef>
            <a:spcAft>
              <a:spcPct val="35000"/>
            </a:spcAft>
            <a:buNone/>
          </a:pPr>
          <a:endParaRPr lang="es-ES" sz="300" b="1" kern="1200" dirty="0"/>
        </a:p>
        <a:p>
          <a:pPr marL="0" lvl="0" indent="0" algn="ctr" defTabSz="133350">
            <a:lnSpc>
              <a:spcPct val="90000"/>
            </a:lnSpc>
            <a:spcBef>
              <a:spcPct val="0"/>
            </a:spcBef>
            <a:spcAft>
              <a:spcPct val="35000"/>
            </a:spcAft>
            <a:buNone/>
          </a:pPr>
          <a:r>
            <a:rPr lang="en-US" sz="1200" b="1" kern="1200" dirty="0"/>
            <a:t>Conservación rápida </a:t>
          </a:r>
          <a:endParaRPr lang="es-ES" sz="1200" b="1" kern="1200" dirty="0"/>
        </a:p>
      </dsp:txBody>
      <dsp:txXfrm rot="-10800000">
        <a:off x="1865071" y="3770263"/>
        <a:ext cx="746028" cy="75405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¿Cuál de las siguientes órdenes de presentación NO puede emitir un juez de su país en virtud del artículo 18?</a:t>
          </a:r>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solidFill>
                <a:schemeClr val="tx1"/>
              </a:solidFill>
            </a:rPr>
            <a:t>a) Datos relativos a los abonados de un proveedor de servicios extranjero que ofrece servicios en su país</a:t>
          </a: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b) Datos relativos al contenido de un proveedor de servicios extranjero que ofrece servicios en su país</a:t>
          </a: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Datos informáticos de una persona de su país que controla los datos almacenados fuera de su país </a:t>
          </a:r>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Datos informáticos de una persona de su país que posee datos almacenados en su país</a:t>
          </a:r>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026172"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¿Cuál de las siguientes órdenes de presentación NO puede emitir un juez de su país en virtud del artículo 18?</a:t>
          </a:r>
        </a:p>
      </dsp:txBody>
      <dsp:txXfrm>
        <a:off x="0" y="2466"/>
        <a:ext cx="3026172" cy="5052045"/>
      </dsp:txXfrm>
    </dsp:sp>
    <dsp:sp modelId="{5D9EDF3F-7B20-8E47-A431-F9F24450F874}">
      <dsp:nvSpPr>
        <dsp:cNvPr id="0" name=""/>
        <dsp:cNvSpPr/>
      </dsp:nvSpPr>
      <dsp:spPr>
        <a:xfrm>
          <a:off x="3127846" y="61738"/>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solidFill>
                <a:schemeClr val="tx1"/>
              </a:solidFill>
            </a:rPr>
            <a:t>a) Datos relativos a los abonados de un proveedor de servicios extranjero que ofrece servicios en su país</a:t>
          </a:r>
        </a:p>
      </dsp:txBody>
      <dsp:txXfrm>
        <a:off x="3127846" y="61738"/>
        <a:ext cx="5320942" cy="1185449"/>
      </dsp:txXfrm>
    </dsp:sp>
    <dsp:sp modelId="{EB798B99-5590-864A-A2C1-F553D99D3FAA}">
      <dsp:nvSpPr>
        <dsp:cNvPr id="0" name=""/>
        <dsp:cNvSpPr/>
      </dsp:nvSpPr>
      <dsp:spPr>
        <a:xfrm>
          <a:off x="3026172" y="1247188"/>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127846" y="1306461"/>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solidFill>
                <a:srgbClr val="FF0000"/>
              </a:solidFill>
            </a:rPr>
            <a:t>b) Datos relativos al contenido de un proveedor de servicios extranjero que ofrece servicios en su país</a:t>
          </a:r>
        </a:p>
      </dsp:txBody>
      <dsp:txXfrm>
        <a:off x="3127846" y="1306461"/>
        <a:ext cx="5320942" cy="1185449"/>
      </dsp:txXfrm>
    </dsp:sp>
    <dsp:sp modelId="{1E88F2A9-FC8F-2A4F-ABF4-2C5837CA76E5}">
      <dsp:nvSpPr>
        <dsp:cNvPr id="0" name=""/>
        <dsp:cNvSpPr/>
      </dsp:nvSpPr>
      <dsp:spPr>
        <a:xfrm>
          <a:off x="3026172" y="2491911"/>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127846" y="2551183"/>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Datos informáticos de una persona de su país que controla los datos almacenados fuera de su país </a:t>
          </a:r>
        </a:p>
      </dsp:txBody>
      <dsp:txXfrm>
        <a:off x="3127846" y="2551183"/>
        <a:ext cx="5320942" cy="1185449"/>
      </dsp:txXfrm>
    </dsp:sp>
    <dsp:sp modelId="{45167FBC-5EE3-4C8A-A94C-30BB5DE89AD6}">
      <dsp:nvSpPr>
        <dsp:cNvPr id="0" name=""/>
        <dsp:cNvSpPr/>
      </dsp:nvSpPr>
      <dsp:spPr>
        <a:xfrm>
          <a:off x="3026172" y="3736633"/>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133319" y="3795905"/>
          <a:ext cx="5320942"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lang="en-US" sz="2300" b="1" kern="1200" dirty="0"/>
            <a:t>c) Datos informáticos de una persona de su país que posee datos almacenados en su país</a:t>
          </a:r>
        </a:p>
      </dsp:txBody>
      <dsp:txXfrm>
        <a:off x="3133319" y="3795905"/>
        <a:ext cx="5320942" cy="1185449"/>
      </dsp:txXfrm>
    </dsp:sp>
    <dsp:sp modelId="{41DAB04F-B76E-41A3-BF92-19D36F058A9E}">
      <dsp:nvSpPr>
        <dsp:cNvPr id="0" name=""/>
        <dsp:cNvSpPr/>
      </dsp:nvSpPr>
      <dsp:spPr>
        <a:xfrm>
          <a:off x="3026172" y="4981355"/>
          <a:ext cx="542261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Puede emitir una orden de interceptación de datos relativos al contenido para un caso relacionado con el robo. El delito conlleva una pena de 6 meses de prisión.</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sz="4400" kern="1200" dirty="0"/>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Puede emitir una orden de interceptación de datos relativos al contenido para un caso relacionado con el robo. El delito conlleva una pena de 6 meses de prisión.</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sz="4400" kern="1200" dirty="0"/>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¿Cuál de las siguientes opciones no entraría en la definición de "proveedor de servicios"? </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a) Facebook</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b) TikTok</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c) Canal de YouTube del Consejo de Europa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d) WhatsApp </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chemeClr val="tx1"/>
              </a:solidFill>
            </a:rPr>
            <a:t>e) Dropbox</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¿En cuál de los siguientes delitos permitiría el Convenio de Budapest la cooperación internacional?</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a) Piratería</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b) Delito de carácter político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c) Falsificación informática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d) Ataque DDoS</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e) Posesión de pornografía infantil en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¿En cuál de los siguientes delitos permitiría el Convenio de Budapest la cooperación internacional?</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a) Piratería</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b) Delito de carácter político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c) Falsificación informática</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d) Ataque DDoS</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e) Posesión de pornografía infantil en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El Convenio de Budapest permite que una Parte deniegue la prestación de asistencia si la otra Parte utiliza una terminología diferente para definir un delito, aunque la conducta subyacente sea un delito en ambos países. ¿Verdadero o falso?</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El Convenio de Budapest no exige que una Parte preste asistencia mutua si otra Parte utiliza una terminología diferente para definir un delito, aunque la conducta subyacente sea un delito en ambos países. ¿Verdadero o falso?</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¿Tiene el Convenio de Budapest primacía sobre las disposiciones procesales y de confidencialidad de los acuerdos existentes relativos a la asistencia mutua en materia penal entre países?</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¿Tiene el Convenio de Budapest primacía sobre las disposiciones procesales y de confidencialidad de los acuerdos existentes relativos a la asistencia mutua en materia penal entre países?</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US" sz="3200" b="1" kern="1200" dirty="0">
              <a:solidFill>
                <a:schemeClr val="tx1"/>
              </a:solidFill>
            </a:rPr>
            <a:t>Las Partes no están obligadas a presentar una solicitud de asistencia mutua para la revelación de los datos relativos al tráfico recogidos por otra Parte en virtud de una solicitud de conservación de datos. La otra Parte deberá revelar los datos relativos al tráfico sin necesidad de solicitarlo</a:t>
          </a:r>
          <a:r>
            <a:rPr lang="en-US" sz="3400" b="1" kern="1200" dirty="0">
              <a:solidFill>
                <a:schemeClr val="tx1"/>
              </a:solidFill>
            </a:rPr>
            <a: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Verdadero</a:t>
          </a:r>
          <a:r>
            <a:rPr lang="en-US" sz="4400" b="1" kern="1200" dirty="0">
              <a:solidFill>
                <a:srgbClr val="FF0000"/>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en-US" sz="3100" b="1" kern="1200" dirty="0"/>
            <a:t>¿En qué situaciones permitiría el Convenio de Budapest que una Parte accediera a datos en otra jurisdicción sin autorización de otra Parte?</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a) Datos privados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b) Datos de acceso público</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c) Todos los datos almacenados con el consentimiento legal o voluntario de la persona autorizada a divulgarlos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d) Datos relativos al tráfico</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e) Datos relativos al contenido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en-US" sz="3100" b="1" kern="1200" dirty="0"/>
            <a:t>¿En qué situaciones permitiría el Convenio de Budapest que una Parte accediera a datos en otra jurisdicción sin autorización de otra Parte?</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a) Datos privados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solidFill>
                <a:srgbClr val="FF0000"/>
              </a:solidFill>
            </a:rPr>
            <a:t>b) Datos de acceso público</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solidFill>
                <a:srgbClr val="FF0000"/>
              </a:solidFill>
            </a:rPr>
            <a:t>c) Todos los datos almacenados con el consentimiento legal o voluntario de la persona autorizada a divulgarlos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d) Datos relativos al tráfico</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1" kern="1200" dirty="0"/>
            <a:t>e) Datos relativos al contenido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Una Parte se niega a prestar asistencia mutua en relación con la interceptación de datos relativos al contenido a otra Parte porque no lo permite su legislación nacional. La Parte ha infringido el artículo 34 del Convenio de Budapest.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¿Cuáles de los siguientes datos no se incluyen en los datos relativos al tráfico?</a:t>
          </a:r>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a) Contenido del cuerpo del correo electrónico</a:t>
          </a: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b) Hora de correo electrónico</a:t>
          </a:r>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c) Tamaño del correo electrónico</a:t>
          </a:r>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d) Tipo de servicio subyacente</a:t>
          </a:r>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e) Título del asunto del correo electrónico</a:t>
          </a: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Una Parte se niega a prestar asistencia mutua en relación con la interceptación de datos relativos al contenido a otra Parte porque no lo permite su legislación nacional. La Parte ha infringido el artículo 34 del Convenio de Budapest.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a:t>
          </a:r>
          <a:r>
            <a:rPr lang="en-US" sz="4400" b="1" kern="1200" dirty="0">
              <a:solidFill>
                <a:schemeClr val="tx1"/>
              </a:solidFill>
            </a:rPr>
            <a:t>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¿Cuál de las siguientes opciones no se está considerando incluir en el Segundo Protocolo Adicional? </a:t>
          </a:r>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US" sz="3200" b="1" kern="1200" dirty="0"/>
            <a:t>a) Revelación de datos en situaciones de emergencia</a:t>
          </a:r>
          <a:endParaRPr lang="es-ES" sz="32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GB" sz="3200" b="1" kern="1200" dirty="0"/>
            <a:t>b) Racismo y xenofobia </a:t>
          </a:r>
          <a:endParaRPr lang="es-ES" sz="3200" b="1" kern="1200" dirty="0"/>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c) Investigaciones encubiertas</a:t>
          </a: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US" sz="3200" b="1" kern="1200" dirty="0"/>
            <a:t>d) Solicitud de información de WHOIS </a:t>
          </a:r>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649803"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¿Cuál de las siguientes opciones no se está considerando incluir en el Segundo Protocolo Adicional? </a:t>
          </a:r>
        </a:p>
      </dsp:txBody>
      <dsp:txXfrm>
        <a:off x="0" y="2466"/>
        <a:ext cx="3649803" cy="5052045"/>
      </dsp:txXfrm>
    </dsp:sp>
    <dsp:sp modelId="{5D9EDF3F-7B20-8E47-A431-F9F24450F874}">
      <dsp:nvSpPr>
        <dsp:cNvPr id="0" name=""/>
        <dsp:cNvSpPr/>
      </dsp:nvSpPr>
      <dsp:spPr>
        <a:xfrm>
          <a:off x="3739836" y="61738"/>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US" sz="3200" b="1" kern="1200" dirty="0"/>
            <a:t>a) Revelación de datos en situaciones de emergencia</a:t>
          </a:r>
          <a:endParaRPr lang="es-ES" sz="3200" b="1" kern="1200" dirty="0">
            <a:solidFill>
              <a:schemeClr val="tx1"/>
            </a:solidFill>
          </a:endParaRPr>
        </a:p>
      </dsp:txBody>
      <dsp:txXfrm>
        <a:off x="3739836" y="61738"/>
        <a:ext cx="4711723" cy="1185449"/>
      </dsp:txXfrm>
    </dsp:sp>
    <dsp:sp modelId="{EB798B99-5590-864A-A2C1-F553D99D3FAA}">
      <dsp:nvSpPr>
        <dsp:cNvPr id="0" name=""/>
        <dsp:cNvSpPr/>
      </dsp:nvSpPr>
      <dsp:spPr>
        <a:xfrm>
          <a:off x="3649803" y="1247188"/>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739836" y="1306461"/>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GB" sz="3200" b="1" kern="1200" dirty="0">
              <a:solidFill>
                <a:srgbClr val="FF0000"/>
              </a:solidFill>
            </a:rPr>
            <a:t>b) Racismo y xenofobia </a:t>
          </a:r>
          <a:endParaRPr lang="es-ES" sz="3200" b="1" kern="1200" dirty="0">
            <a:solidFill>
              <a:srgbClr val="FF0000"/>
            </a:solidFill>
          </a:endParaRPr>
        </a:p>
      </dsp:txBody>
      <dsp:txXfrm>
        <a:off x="3739836" y="1306461"/>
        <a:ext cx="4711723" cy="1185449"/>
      </dsp:txXfrm>
    </dsp:sp>
    <dsp:sp modelId="{1E88F2A9-FC8F-2A4F-ABF4-2C5837CA76E5}">
      <dsp:nvSpPr>
        <dsp:cNvPr id="0" name=""/>
        <dsp:cNvSpPr/>
      </dsp:nvSpPr>
      <dsp:spPr>
        <a:xfrm>
          <a:off x="3649803" y="2491911"/>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739836" y="2551183"/>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c) Investigaciones encubiertas</a:t>
          </a:r>
        </a:p>
      </dsp:txBody>
      <dsp:txXfrm>
        <a:off x="3739836" y="2551183"/>
        <a:ext cx="4711723" cy="1185449"/>
      </dsp:txXfrm>
    </dsp:sp>
    <dsp:sp modelId="{45167FBC-5EE3-4C8A-A94C-30BB5DE89AD6}">
      <dsp:nvSpPr>
        <dsp:cNvPr id="0" name=""/>
        <dsp:cNvSpPr/>
      </dsp:nvSpPr>
      <dsp:spPr>
        <a:xfrm>
          <a:off x="3649803" y="3736633"/>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742538" y="3795905"/>
          <a:ext cx="471172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just" defTabSz="1422400">
            <a:lnSpc>
              <a:spcPct val="90000"/>
            </a:lnSpc>
            <a:spcBef>
              <a:spcPct val="0"/>
            </a:spcBef>
            <a:spcAft>
              <a:spcPct val="35000"/>
            </a:spcAft>
            <a:buNone/>
          </a:pPr>
          <a:r>
            <a:rPr lang="en-US" sz="3200" b="1" kern="1200" dirty="0"/>
            <a:t>d) Solicitud de información de WHOIS </a:t>
          </a:r>
        </a:p>
      </dsp:txBody>
      <dsp:txXfrm>
        <a:off x="3742538" y="3795905"/>
        <a:ext cx="4711723" cy="1185449"/>
      </dsp:txXfrm>
    </dsp:sp>
    <dsp:sp modelId="{41DAB04F-B76E-41A3-BF92-19D36F058A9E}">
      <dsp:nvSpPr>
        <dsp:cNvPr id="0" name=""/>
        <dsp:cNvSpPr/>
      </dsp:nvSpPr>
      <dsp:spPr>
        <a:xfrm>
          <a:off x="3649803" y="4981355"/>
          <a:ext cx="4801756"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¿Cuáles de los siguientes datos no se incluyen en los datos relativos al tráfico?</a:t>
          </a:r>
        </a:p>
      </dsp:txBody>
      <dsp:txXfrm>
        <a:off x="0" y="2466"/>
        <a:ext cx="2766445" cy="5052045"/>
      </dsp:txXfrm>
    </dsp:sp>
    <dsp:sp modelId="{5D9EDF3F-7B20-8E47-A431-F9F24450F874}">
      <dsp:nvSpPr>
        <dsp:cNvPr id="0" name=""/>
        <dsp:cNvSpPr/>
      </dsp:nvSpPr>
      <dsp:spPr>
        <a:xfrm>
          <a:off x="2872949" y="49982"/>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a) Contenido del cuerpo del correo electrónico</a:t>
          </a:r>
        </a:p>
      </dsp:txBody>
      <dsp:txXfrm>
        <a:off x="2872949" y="49982"/>
        <a:ext cx="5573703" cy="950329"/>
      </dsp:txXfrm>
    </dsp:sp>
    <dsp:sp modelId="{EB798B99-5590-864A-A2C1-F553D99D3FAA}">
      <dsp:nvSpPr>
        <dsp:cNvPr id="0" name=""/>
        <dsp:cNvSpPr/>
      </dsp:nvSpPr>
      <dsp:spPr>
        <a:xfrm>
          <a:off x="2766445" y="1000312"/>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047828"/>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b) Hora de correo electrónico</a:t>
          </a:r>
        </a:p>
      </dsp:txBody>
      <dsp:txXfrm>
        <a:off x="2872949" y="1047828"/>
        <a:ext cx="5573703" cy="950329"/>
      </dsp:txXfrm>
    </dsp:sp>
    <dsp:sp modelId="{1E88F2A9-FC8F-2A4F-ABF4-2C5837CA76E5}">
      <dsp:nvSpPr>
        <dsp:cNvPr id="0" name=""/>
        <dsp:cNvSpPr/>
      </dsp:nvSpPr>
      <dsp:spPr>
        <a:xfrm>
          <a:off x="2766445" y="199815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045674"/>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c) Tamaño del correo electrónico</a:t>
          </a:r>
        </a:p>
      </dsp:txBody>
      <dsp:txXfrm>
        <a:off x="2872949" y="2045674"/>
        <a:ext cx="5573703" cy="950329"/>
      </dsp:txXfrm>
    </dsp:sp>
    <dsp:sp modelId="{45167FBC-5EE3-4C8A-A94C-30BB5DE89AD6}">
      <dsp:nvSpPr>
        <dsp:cNvPr id="0" name=""/>
        <dsp:cNvSpPr/>
      </dsp:nvSpPr>
      <dsp:spPr>
        <a:xfrm>
          <a:off x="2766445" y="2996004"/>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043520"/>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sz="2600" kern="1200"/>
            <a:t>d) Tipo de servicio subyacente</a:t>
          </a:r>
        </a:p>
      </dsp:txBody>
      <dsp:txXfrm>
        <a:off x="2880558" y="3043520"/>
        <a:ext cx="5573703" cy="950329"/>
      </dsp:txXfrm>
    </dsp:sp>
    <dsp:sp modelId="{41DAB04F-B76E-41A3-BF92-19D36F058A9E}">
      <dsp:nvSpPr>
        <dsp:cNvPr id="0" name=""/>
        <dsp:cNvSpPr/>
      </dsp:nvSpPr>
      <dsp:spPr>
        <a:xfrm>
          <a:off x="2766445" y="3993850"/>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872949" y="4041366"/>
          <a:ext cx="5573703"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e) Título del asunto del correo electrónico</a:t>
          </a:r>
        </a:p>
      </dsp:txBody>
      <dsp:txXfrm>
        <a:off x="2872949" y="4041366"/>
        <a:ext cx="5573703" cy="950329"/>
      </dsp:txXfrm>
    </dsp:sp>
    <dsp:sp modelId="{9B1E8AEA-2A8D-4500-8486-4DCED5C7B4CD}">
      <dsp:nvSpPr>
        <dsp:cNvPr id="0" name=""/>
        <dsp:cNvSpPr/>
      </dsp:nvSpPr>
      <dsp:spPr>
        <a:xfrm>
          <a:off x="2766445" y="4991696"/>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Un hombre se conecta a una red Wi-Fi pública y utiliza un software para interceptar una comunicación privada por correo electrónico entre otros dos usuarios de la red Wi-Fi. Esto no constituye un delito según el artículo 3.</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Un hombre se conecta a una red Wi-Fi pública y utiliza un software para interceptar una comunicación privada por correo electrónico entre otros dos usuarios de la red Wi-Fi. Esto no constituye un delito según el artículo 3.</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Una persona corta el suministro eléctrico de un sistema informático, con lo que obstaculiza su funcionamiento. No se trata de un ataque a la integridad del sistema en virtud del artículo 5 del Convenio de Budapest.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Verdadero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Una persona corta el suministro eléctrico de un sistema informático, con lo que obstaculiza su funcionamiento. No se trata de un ataque a la integridad del sistema en virtud del artículo 5 del Convenio de Budapest.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rgbClr val="FF0000"/>
              </a:solidFill>
            </a:rPr>
            <a:t>Verdadero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b="1" kern="1200" dirty="0">
              <a:solidFill>
                <a:schemeClr val="tx1"/>
              </a:solidFill>
            </a:rPr>
            <a:t>Falso</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45426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766445"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¿Cuál de los siguientes elementos no constituiría pornografía infantil según el Convenio de Budapest? </a:t>
          </a:r>
        </a:p>
      </dsp:txBody>
      <dsp:txXfrm>
        <a:off x="0" y="2466"/>
        <a:ext cx="2766445" cy="5052045"/>
      </dsp:txXfrm>
    </dsp:sp>
    <dsp:sp modelId="{5D9EDF3F-7B20-8E47-A431-F9F24450F874}">
      <dsp:nvSpPr>
        <dsp:cNvPr id="0" name=""/>
        <dsp:cNvSpPr/>
      </dsp:nvSpPr>
      <dsp:spPr>
        <a:xfrm>
          <a:off x="2872949" y="61738"/>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b="0" kern="1200" dirty="0">
              <a:solidFill>
                <a:schemeClr val="tx1"/>
              </a:solidFill>
            </a:rPr>
            <a:t>a) Vídeo de menores participando en conductas sexuales explícitas</a:t>
          </a:r>
        </a:p>
      </dsp:txBody>
      <dsp:txXfrm>
        <a:off x="2872949" y="61738"/>
        <a:ext cx="5573703" cy="1185449"/>
      </dsp:txXfrm>
    </dsp:sp>
    <dsp:sp modelId="{EB798B99-5590-864A-A2C1-F553D99D3FAA}">
      <dsp:nvSpPr>
        <dsp:cNvPr id="0" name=""/>
        <dsp:cNvSpPr/>
      </dsp:nvSpPr>
      <dsp:spPr>
        <a:xfrm>
          <a:off x="2766445" y="1247188"/>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72949" y="1306461"/>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sz="2300" kern="1200"/>
            <a:t>b) Vídeo con una simulación de pornografía infantil generada por ordenador</a:t>
          </a:r>
        </a:p>
      </dsp:txBody>
      <dsp:txXfrm>
        <a:off x="2872949" y="1306461"/>
        <a:ext cx="5573703" cy="1185449"/>
      </dsp:txXfrm>
    </dsp:sp>
    <dsp:sp modelId="{1E88F2A9-FC8F-2A4F-ABF4-2C5837CA76E5}">
      <dsp:nvSpPr>
        <dsp:cNvPr id="0" name=""/>
        <dsp:cNvSpPr/>
      </dsp:nvSpPr>
      <dsp:spPr>
        <a:xfrm>
          <a:off x="2766445" y="2491911"/>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872949" y="2551183"/>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just" defTabSz="1022350">
            <a:lnSpc>
              <a:spcPct val="90000"/>
            </a:lnSpc>
            <a:spcBef>
              <a:spcPct val="0"/>
            </a:spcBef>
            <a:spcAft>
              <a:spcPct val="35000"/>
            </a:spcAft>
            <a:buNone/>
          </a:pPr>
          <a:r>
            <a:rPr sz="2300" kern="1200"/>
            <a:t>c) Clip de audio de menores participando en conductos sexuales explícitas </a:t>
          </a:r>
        </a:p>
      </dsp:txBody>
      <dsp:txXfrm>
        <a:off x="2872949" y="2551183"/>
        <a:ext cx="5573703" cy="1185449"/>
      </dsp:txXfrm>
    </dsp:sp>
    <dsp:sp modelId="{45167FBC-5EE3-4C8A-A94C-30BB5DE89AD6}">
      <dsp:nvSpPr>
        <dsp:cNvPr id="0" name=""/>
        <dsp:cNvSpPr/>
      </dsp:nvSpPr>
      <dsp:spPr>
        <a:xfrm>
          <a:off x="2766445" y="3736633"/>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880558" y="3795905"/>
          <a:ext cx="5573703" cy="11854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sz="2300" kern="1200"/>
            <a:t>d) Vídeo de personas que parecen menores participando en conductas sexuales explícitas </a:t>
          </a:r>
        </a:p>
      </dsp:txBody>
      <dsp:txXfrm>
        <a:off x="2880558" y="3795905"/>
        <a:ext cx="5573703" cy="1185449"/>
      </dsp:txXfrm>
    </dsp:sp>
    <dsp:sp modelId="{41DAB04F-B76E-41A3-BF92-19D36F058A9E}">
      <dsp:nvSpPr>
        <dsp:cNvPr id="0" name=""/>
        <dsp:cNvSpPr/>
      </dsp:nvSpPr>
      <dsp:spPr>
        <a:xfrm>
          <a:off x="2766445" y="4981355"/>
          <a:ext cx="5680207"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5/29/2021</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‹Nº›</a:t>
            </a:fld>
            <a:endParaRPr lang="es-E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dirty="0"/>
              <a:t>Esta sesión se dividirá en 5 partes.</a:t>
            </a:r>
          </a:p>
          <a:p>
            <a:r>
              <a:rPr lang="es-ES" sz="1200" dirty="0"/>
              <a:t>En la primera parte de la sesión se revisarán las disposiciones generales del Convenio de Budapest en relación con la cooperación internacional y la asistencia mutua. </a:t>
            </a:r>
          </a:p>
          <a:p>
            <a:r>
              <a:rPr lang="es-ES" sz="1200" dirty="0"/>
              <a:t>Durante la segunda parte de la sesión se examinarán las disposiciones específicas en relación con la cooperación internacional y la asistencia mutua. </a:t>
            </a:r>
          </a:p>
          <a:p>
            <a:r>
              <a:rPr lang="es-ES" sz="1200" dirty="0"/>
              <a:t>En la tercera parte de la sesión se examinarán algunas de las disposiciones del proyecto de Segundo Protocolo Adicional al Convenio de Budapest. </a:t>
            </a:r>
          </a:p>
          <a:p>
            <a:r>
              <a:rPr lang="es-ES" sz="1200" dirty="0"/>
              <a:t>En la cuarta parte de la sesión se examinarán algunas plantillas de formularios de asistencia jurídica mutua.</a:t>
            </a:r>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Durante la quinta parte se resumirán los objetivos de la sesión.</a:t>
            </a:r>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s-ES"/>
          </a:p>
        </p:txBody>
      </p:sp>
    </p:spTree>
    <p:extLst>
      <p:ext uri="{BB962C8B-B14F-4D97-AF65-F5344CB8AC3E}">
        <p14:creationId xmlns:p14="http://schemas.microsoft.com/office/powerpoint/2010/main"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la parte izquierda de esta diapositiva se muestra el texto del artículo 1.d del Convenio de Budapest, que corresponde a la definición de "datos relativos al tráfico".</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parte derecha de esta diapositiva se ofrece una explicación de la definición.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r>
              <a:rPr lang="es-ES" sz="1200" kern="1200" dirty="0">
                <a:solidFill>
                  <a:schemeClr val="tx1"/>
                </a:solidFill>
                <a:latin typeface="+mn-lt"/>
              </a:rPr>
              <a:t>Según se definen en el Convenio de Budapest, los datos relativos al tráfico constituyen una categoría separada de datos informáticos que está sujeto a un régimen jurídico específico. Estos datos son generados por los ordenadores en la cadena de comunicación con el fin de encaminar una comunicación desde su punto de origen hasta su destino. Por tanto, son datos auxiliares a la comunicación misma. En la diapositiva se describen algunas características clave de los datos relativos al tráfico. </a:t>
            </a:r>
            <a:endParaRPr lang="es-ES" sz="1200" kern="1200" dirty="0">
              <a:solidFill>
                <a:schemeClr val="tx1"/>
              </a:solidFill>
              <a:latin typeface="+mn-lt"/>
              <a:ea typeface="MS PGothic" pitchFamily="34" charset="-128"/>
              <a:cs typeface="ＭＳ Ｐゴシック" charset="0"/>
            </a:endParaRP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s-ES"/>
          </a:p>
        </p:txBody>
      </p:sp>
    </p:spTree>
    <p:extLst>
      <p:ext uri="{BB962C8B-B14F-4D97-AF65-F5344CB8AC3E}">
        <p14:creationId xmlns:p14="http://schemas.microsoft.com/office/powerpoint/2010/main" val="201701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 Contenido del cuerpo del correo electrónico, y e) Título del asunto del correo electrónico.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se debe a que los datos relativos al tráfico se refieren a los datos sobre una comunicación y no al contenido real que se comunica (es decir, el contenido del cuerpo del correo electrónico y el título del asunto)</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s-ES"/>
          </a:p>
        </p:txBody>
      </p:sp>
    </p:spTree>
    <p:extLst>
      <p:ext uri="{BB962C8B-B14F-4D97-AF65-F5344CB8AC3E}">
        <p14:creationId xmlns:p14="http://schemas.microsoft.com/office/powerpoint/2010/main" val="238555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 Contenido del cuerpo del correo electrónico, y e) Título del asunto del correo electrónico.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se debe a que los datos relativos al tráfico se refieren a los datos sobre una comunicación y no al contenido real que se comunica (es decir, el contenido del cuerpo del correo electrónico y el título del asunto)</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s-ES"/>
          </a:p>
        </p:txBody>
      </p:sp>
    </p:spTree>
    <p:extLst>
      <p:ext uri="{BB962C8B-B14F-4D97-AF65-F5344CB8AC3E}">
        <p14:creationId xmlns:p14="http://schemas.microsoft.com/office/powerpoint/2010/main" val="82931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siguiente serie de diapositivas se examinan las disposiciones de derecho sustantivo del capítulo II, sección 1, del Convenio de Budapest.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s-ES"/>
          </a:p>
        </p:txBody>
      </p:sp>
    </p:spTree>
    <p:extLst>
      <p:ext uri="{BB962C8B-B14F-4D97-AF65-F5344CB8AC3E}">
        <p14:creationId xmlns:p14="http://schemas.microsoft.com/office/powerpoint/2010/main" val="243441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55000" lnSpcReduction="20000"/>
          </a:bodyPr>
          <a:lstStyle/>
          <a:p>
            <a:pPr eaLnBrk="1" hangingPunct="1"/>
            <a:r>
              <a:rPr lang="es-ES"/>
              <a:t>El delito de acceso ilícito lo cometen quienes acceden de manera ilegítima a la totalidad o a una parte de un sistema informático. Esta acción debe ser intencionada y se describe en el artículo 2 del Convenio de Budapest. </a:t>
            </a:r>
          </a:p>
          <a:p>
            <a:pPr eaLnBrk="1" hangingPunct="1"/>
            <a:endParaRPr lang="es-E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s-ES"/>
              <a:t>A menudo se denomina </a:t>
            </a:r>
            <a:r>
              <a:rPr lang="es-ES" i="1"/>
              <a:t>piratería</a:t>
            </a:r>
            <a:r>
              <a:rPr lang="es-ES"/>
              <a:t> y es uno de los delitos informáticos más comunes. Sin embargo, hay otros fenómenos, además de la </a:t>
            </a:r>
            <a:r>
              <a:rPr lang="es-ES" i="1"/>
              <a:t>piratería</a:t>
            </a:r>
            <a:r>
              <a:rPr lang="es-ES"/>
              <a:t>, que pueden clasificarse como acceso ilícito; de hecho, la piratería se utiliza, normalmente, para describir el acto de acceder de forma ilegítima a un sistema informático, por medio de la tecnología. Pero el acceso ilícito también abarca cualquier entrada no autorizada en un sistema, independientemente de la tecnología utilizada o incluso del uso o no de esta. Este caso, por ejemplo, sería cuando el delincuente obtiene una contraseña de forma ilegítima. El interés que se protege aquí es la confidencialidad de un sistema informático o de datos informáticos.</a:t>
            </a:r>
            <a:endParaRPr lang="es-E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s-E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s-ES"/>
              <a:t>El elemento fundamental y la conducta requerida según el artículo 2 es el término "acceso". El término se refiere al acto de entrar en la totalidad o cualquier parte de un sistema informático.  El artículo 2 es neutral desde el punto de vista tecnológico y no especifica los medios por los que debe realizarse el acceso.  En la diapositiva se explica lo que supone y lo que no supone el acceso. </a:t>
            </a:r>
            <a:endParaRPr lang="es-E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s-E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s-ES"/>
              <a:t>Se utilizan ejemplos para explicar lo que significa el término "parte del sistema informático" a los efectos del artículo 2.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s-E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s-ES"/>
              <a:t>Muchos de los delitos contemplados en el Convenio deben cometerse "de manera ilegítima", o sin autorización de la persona o entidad correspondiente. La autoridad puede ser de orden legislativo, ejecutivo, administrativo, judicial, contractual o consensual en cualquier caso. Las conductas autorizadas no están tipificadas como delito; tampoco lo está el acceso a un sistema informático que permite el acceso libre y gratuito del público. El formador puede relacionar esto con la definición de "acceso no autorizado" expuesta anteriormente para explicar cómo se puede determinar el hecho de la autorización</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s-E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s-ES"/>
              <a:t>El formador puede hacer hincapié en que la definición de "no autorizado" puede ser diferente en relación con ciertos delitos como el acceso ilegítimo, los ataques a la integridad de los datos y los ataques a la integridad del sistema. Por ello, muchos países cuentan con diferentes definiciones de "modificación no autorizada" y "acto no autorizado", por ejemplo. </a:t>
            </a:r>
            <a:endParaRPr lang="es-E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s-E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s-ES"/>
              <a:t>Las partes pueden restringir el ámbito de aplicación del artículo 2, que prevé la penalización general del acceso ilícito, con ciertas matizaciones. Por ejemplo, las partes pueden exigir que para que una conducta de acceso sea ilícita se deberán infringir las medidas de seguridad (por ejemplo, las contraseñas u otros códigos de acceso), o de otro modo con intención deshonesta o para obtener datos informáticos del sistema informático al que se accede o de cualquier otro sistema informático. En esta diapositiva se enumeran todas las matizaciones que las partes pueden adoptar en su legislación nacional.</a:t>
            </a:r>
            <a:endParaRPr lang="es-E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eaLnBrk="1" hangingPunct="1"/>
            <a:r>
              <a:rPr lang="es-ES"/>
              <a:t>La interceptación ilícita, descrita en el artículo 3 del Convenio de Budapest, constituye también una infracción intencionada. La comete quien, de manera ilegítima, intercepta, por medios técnicos, transmisiones no públicas de datos informáticos dirigidas a un sistema informático, originadas en un sistema informático o efectuadas dentro del mismo, por medios técnicos.</a:t>
            </a:r>
          </a:p>
          <a:p>
            <a:pPr eaLnBrk="1" hangingPunct="1"/>
            <a:endParaRPr lang="es-ES" altLang="sr-Latn-RS" dirty="0"/>
          </a:p>
          <a:p>
            <a:r>
              <a:rPr lang="es-ES"/>
              <a:t>Esta disposición protege la integridad de las transmisiones no públicas de datos informáticos, penalizando su interceptación no autorizada.</a:t>
            </a:r>
          </a:p>
          <a:p>
            <a:r>
              <a:rPr lang="es-ES"/>
              <a:t> </a:t>
            </a:r>
          </a:p>
          <a:p>
            <a:r>
              <a:rPr lang="es-ES"/>
              <a:t>Las transmisiones de datos dirigidas a un sistema informático, originadas en un sistema informático o efectuadas dentro del mismo, son una realidad muy relevante en el ámbito de las redes de hoy en día.</a:t>
            </a:r>
          </a:p>
          <a:p>
            <a:r>
              <a:rPr lang="es-ES"/>
              <a:t> </a:t>
            </a:r>
          </a:p>
          <a:p>
            <a:r>
              <a:rPr lang="es-ES"/>
              <a:t>Técnicamente, puede ser muy fácil interceptar las comunicaciones si la red y la comunicación no están debidamente protegidas. La interceptación de las comunicaciones puede revelar, por ejemplo, qué sitios web ha visitado alguien, o los mensajes de correo electrónico que ha enviado o recibido.</a:t>
            </a:r>
          </a:p>
          <a:p>
            <a:r>
              <a:rPr lang="es-ES"/>
              <a:t> </a:t>
            </a:r>
          </a:p>
          <a:p>
            <a:r>
              <a:rPr lang="es-ES"/>
              <a:t>El delito de interceptación ilícita pretende, por tanto, enfatizar la vulnerabilidad de la tecnología de las comunicaciones, en relación con la confidencialidad de las comunicaciones no públicas. </a:t>
            </a:r>
            <a:endParaRPr lang="es-ES" altLang="sr-Latn-RS" dirty="0"/>
          </a:p>
          <a:p>
            <a:endParaRPr lang="es-ES" dirty="0"/>
          </a:p>
          <a:p>
            <a:r>
              <a:rPr lang="es-ES"/>
              <a:t>El formador debe distinguir entre el delito de "acceso" y el de "interceptación" desde el punto de vista conceptual. El delito de acceso se refiere al acceso a un ordenador o a datos informáticos cuando están estáticos, mientras que el delito de interceptación se refiere a la interceptación de transmisiones de datos informáticos (es decir, datos en movimiento). La transmisión podría estar dirigida a un sistema informático, originada en un sistema informático o efectuada dentro del mismo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elemento fundamental y la conducta requerida según el artículo 2 es el término "interceptar". La interceptación se refiere a escuchar, monitorear o vigilar las comunicaciones. La interceptación afecta a la privacidad de las comunicaciones de datos; y el artículo 3 del Convenio pretende proteger contra la interceptación de transmisiones no públicas de datos.</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Muchos de los delitos contemplados en el Convenio deben cometerse "de manera ilegítima", o sin autorización de la persona o entidad correspondiente. La autoridad puede ser de orden legislativo, ejecutivo, administrativo, judicial, contractual o consensual en cualquier caso. En caso de interceptación, es posible que la conducta se realice con autorización; posiblemente por parte de agentes de la ley o de personas autorizadas a realizar actividades de prueba o protección. Así pues, la interceptación legítima realizada "de manera legítima" no entra en el ámbito de aplicación del artículo 3.</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3 no contempla la penalización de la interceptación no técnica de las transmisiones, y se aplica cuando una persona accede a un sistema informático y lo utiliza para interceptar una transmisión, utiliza un dispositivo electrónico para escuchar en forma secreta o para intervenir conversaciones. En esta diapositiva se muestran algunos ejemplos de formas de interceptación que estarían cubiertas por los "medios técnicos".</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interceptación de transmisiones públicas no es un delito en virtud del artículo 3, que especifica que el ámbito de aplicación del artículo se refiere únicamente a las transmisiones que no son públicas. Es importante distinguir entre transmisiones no públicas y datos no públicos, ya que el artículo 3 no tiene en cuenta la naturaleza de los datos, sino la transmisión. Por lo tanto, la interceptación de información confidencial comunicada a través de una transmisión de datos de acceso público no constituiría un delito; mientras que la interceptación de información de acceso público comunicada a través de una transmisión de datos no pública constituiría un delito en virtud del artículo 3.</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interceptación de transmisiones dirigidas a un sistema informático, originadas en un sistema informático o efectuadas dentro del mismo no constituye un delito. En esta diapositiva se ofrecen ejemplos que explican el alcance del artículo 3 a este respecto y la diferencia entre estos tres elementos.</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Aparte de la interceptación de datos informáticos, el Convenio de Budapest también tipifica como delito la interceptación de transmisiones de emisiones electromagnéticas, que no entran en la definición de "datos informáticos" del Convenio de Budapest en su artículo 1. Los sistemas informáticos suelen realizar emisiones electromagnéticas que contienen datos. La interceptación de las emisiones electromagnéticas se ha tipificado como delito, ya que es posible reconstruir los datos informáticos a partir de estas, por lo que dejar este elemento sin tipificar supondría una laguna en la ley.</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3 prevé la penalización general de la interceptación intencionada e ilegítima, realizada por medios técnicos, de transmisiones no públicas de datos informáticos. Las Partes pueden limitar el ámbito de aplicación del artículo 3 exigiendo que se cumplan ciertas matizaciones. Aquí se enumeran las matizaciones que pueden adoptar las partes. </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s-ES"/>
          </a:p>
        </p:txBody>
      </p:sp>
    </p:spTree>
    <p:extLst>
      <p:ext uri="{BB962C8B-B14F-4D97-AF65-F5344CB8AC3E}">
        <p14:creationId xmlns:p14="http://schemas.microsoft.com/office/powerpoint/2010/main" val="37118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la red Wi-Fi es pública, la transmisión de la comunicación por correo electrónico no es pública y su interceptación por dicha persona no es legítima. Por lo tanto, se trata de un delito en virtud del artículo 3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s-ES"/>
          </a:p>
        </p:txBody>
      </p:sp>
    </p:spTree>
    <p:extLst>
      <p:ext uri="{BB962C8B-B14F-4D97-AF65-F5344CB8AC3E}">
        <p14:creationId xmlns:p14="http://schemas.microsoft.com/office/powerpoint/2010/main" val="38892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la red Wi-Fi es pública, la transmisión de la comunicación por correo electrónico no es pública y su interceptación por dicha persona no es legítima. Por lo tanto, se trata de un delito en virtud del artículo 3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s-ES"/>
          </a:p>
        </p:txBody>
      </p:sp>
    </p:spTree>
    <p:extLst>
      <p:ext uri="{BB962C8B-B14F-4D97-AF65-F5344CB8AC3E}">
        <p14:creationId xmlns:p14="http://schemas.microsoft.com/office/powerpoint/2010/main" val="1747210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r>
              <a:rPr lang="es-ES"/>
              <a:t>La conducta consistente en dañar, borrar, deteriorar, alterar o suprimir de manera deliberada e ilegítima los datos informáticos será constitutiva del delito de ataques a la integridad de los datos previsto en el artículo 4 del Convenio de Budapest.</a:t>
            </a:r>
          </a:p>
          <a:p>
            <a:pPr eaLnBrk="1" hangingPunct="1"/>
            <a:endParaRPr lang="es-ES" altLang="sr-Latn-RS" dirty="0"/>
          </a:p>
          <a:p>
            <a:r>
              <a:rPr lang="es-ES"/>
              <a:t>Este artículo protege la integridad de los datos contra ataques no autorizados. El propietario de los datos tiene derecho a mantenerlos como están, como el propietario de un bien, en la vida real, tiene derecho a mantener su propiedad a salvo de la interferencia de otros. En algunas jurisdicciones, el daño regular y clásico también cubre los ataques a la integridad de los datos; en otras, es necesario describir por separado el daño sobre los datos informáticos, o los ataques a su integridad. </a:t>
            </a:r>
          </a:p>
          <a:p>
            <a:r>
              <a:rPr lang="es-ES"/>
              <a:t> </a:t>
            </a:r>
          </a:p>
          <a:p>
            <a:r>
              <a:rPr lang="es-ES"/>
              <a:t>Este delito pone de relieve el gran aumento actual en la generación de datos relevantes (datos informáticos). Los datos informáticos son muy vulnerables y pueden ser destruidos o manipulados muy fácilmente. Esta norma penal protege su integridad y su disponibilidad.</a:t>
            </a:r>
          </a:p>
          <a:p>
            <a:r>
              <a:rPr lang="es-ES"/>
              <a:t> </a:t>
            </a:r>
          </a:p>
          <a:p>
            <a:r>
              <a:rPr lang="es-ES"/>
              <a:t>Uno de los casos más frecuentes de ataques a la integridad de los datos es el resultado de la acción de los virus, que de manera ilegítima se instalan en el ordenador de la víctima y, por ejemplo, borran los datos. </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daño y deterioro de los datos informáticos de manera ilegítima hacen referencia a la alteración negativa de la integridad o del contenido informativo de los datos y programas. Ambos términos son actos superpuestos.</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borrado se refiere a la destrucción de datos, con lo que la información que se borra queda irreconocible.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alteración se refiere a la modificación de los datos existentes (pero no a la supresión de los mismos). Los datos se pueden alterar de varias maneras, incluida la introducción de códigos maliciosos, como virus y troyanos.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supresión de datos se refiere a cualquier acción que impida o ponga fin a la disponibilidad de los datos para la persona que tiene acceso a ellos o al medio de almacenamiento en el que están guardados. A diferencia del borrado de datos, la supresión de datos no implica la destrucción de los mismos, sino su no disponibilidad.</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Muchos de los delitos contemplados en el Convenio deben cometerse "de manera ilegítima", o sin autorización de la persona o entidad correspondiente. En muchos casos, es posible que la persona que interfiere en los datos lo haga "de forma legítima". En esta diapositiva se presentan algunos ejemplos en los que una persona puede interferir legítimamente en los datos sin incurrir en responsabilidad penal en virtud del artículo 4.</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Dado que el delito de ataques a la integridad de los datos tiene un amplio alcance, las partes pueden optar por restringir este delito exigiendo que la conducta produzca un daño grave. El artículo 4 no ofrece ninguna definición específica de perjuicio grave, y los criterios pueden determinarse en el derecho interno.</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s-ES"/>
          </a:p>
        </p:txBody>
      </p:sp>
    </p:spTree>
    <p:extLst>
      <p:ext uri="{BB962C8B-B14F-4D97-AF65-F5344CB8AC3E}">
        <p14:creationId xmlns:p14="http://schemas.microsoft.com/office/powerpoint/2010/main" val="3454174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defRPr/>
            </a:pPr>
            <a:r>
              <a:rPr lang="es-ES"/>
              <a:t>Los ataques a la integridad del sistema son la obstaculización grave del funcionamiento de un sistema informático – la obstaculización grave: El artículo 5 del Convenio de Budapest no cubre la obstaculización no grave. Este efecto puede ser el resultado de introducir, transmitir, dañar, borrar, deteriorar, alterar o suprimir datos informáticos, si se comete de forma intencionada e ilegítima. </a:t>
            </a:r>
            <a:endParaRPr lang="es-ES" altLang="en-US" dirty="0">
              <a:ea typeface="ＭＳ Ｐゴシック" panose="020B0600070205080204" pitchFamily="34" charset="-128"/>
            </a:endParaRPr>
          </a:p>
          <a:p>
            <a:pPr eaLnBrk="1" hangingPunct="1">
              <a:defRPr/>
            </a:pPr>
            <a:endParaRPr lang="es-ES" altLang="sr-Latn-RS" dirty="0">
              <a:ea typeface="ＭＳ Ｐゴシック" panose="020B0600070205080204" pitchFamily="34" charset="-128"/>
            </a:endParaRPr>
          </a:p>
          <a:p>
            <a:pPr>
              <a:defRPr/>
            </a:pPr>
            <a:r>
              <a:rPr lang="es-ES"/>
              <a:t>Este aspecto particular excluye, en general, por ejemplo, las pruebas de seguridad, realizadas por el administrador de la red. Esta infracción abarca una amplia gama de actos, capaces de interferir en el funcionamiento normal y adecuado de una red. De hecho, el Convenio de Budapest reconoce la importancia de los sistemas de comunicación y de la tecnología informática en la vida cotidiana: la disponibilidad de estos sistemas es crucial para el funcionamiento regular de las actividades públicas, económicas y sociales. Pero este tipo de delito no solo abarca las interferencias a gran escala, como los ataques de denegación de servicio. </a:t>
            </a:r>
          </a:p>
          <a:p>
            <a:pPr>
              <a:defRPr/>
            </a:pPr>
            <a:r>
              <a:rPr lang="es-ES"/>
              <a:t> </a:t>
            </a:r>
          </a:p>
          <a:p>
            <a:pPr>
              <a:defRPr/>
            </a:pPr>
            <a:r>
              <a:rPr lang="es-ES"/>
              <a:t>Incluso las acciones de poca envergadura, que solo afectan a un ordenador, pueden suponer un ataque a la integridad del sistema, como el </a:t>
            </a:r>
            <a:r>
              <a:rPr lang="es-ES" i="1"/>
              <a:t>bombardeo de correo electrónico</a:t>
            </a:r>
            <a:r>
              <a:rPr lang="es-ES"/>
              <a:t>. De hecho, siempre que un delincuente sature un sistema con un número de peticiones superior al que éste puede gestionar, se tratará de un delito de ataque a la integridad del sistema.</a:t>
            </a:r>
          </a:p>
          <a:p>
            <a:pPr>
              <a:defRPr/>
            </a:pPr>
            <a:r>
              <a:rPr lang="es-ES"/>
              <a:t> </a:t>
            </a:r>
          </a:p>
          <a:p>
            <a:pPr>
              <a:defRPr/>
            </a:pPr>
            <a:r>
              <a:rPr lang="es-ES"/>
              <a:t>Este delito prevé proteger el acceso a las redes de comunicación, protegiendo tanto a los operadores del sistema como al usuario final.</a:t>
            </a:r>
          </a:p>
          <a:p>
            <a:pPr>
              <a:defRPr/>
            </a:pPr>
            <a:endParaRPr lang="es-ES" altLang="sr-Latn-RS" dirty="0">
              <a:ea typeface="ＭＳ Ｐゴシック" panose="020B0600070205080204" pitchFamily="34" charset="-128"/>
            </a:endParaRPr>
          </a:p>
          <a:p>
            <a:pPr>
              <a:defRPr/>
            </a:pPr>
            <a:r>
              <a:rPr lang="es-ES"/>
              <a:t>El formador debe hacer hincapié en que el alcance de este delito es diferente al del acceso ilícito contemplado en el artículo 2. Puede haber casos en los que se interfiera en un ordenador sin que se acceda a él, por ejemplo cuando se produce un ataque de denegación de servicio distribuido. Además, también podría haber casos en los que el acceso fuera "legítimo" pero la acción posterior de interferencia fuera "ilegítima". </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elemento de "gravedad" se ha incluido para restringir el alcance del delito y evitar la penalización excesiva de las obstaculizaciones que no son de naturaleza grave. La gravedad de una obstaculización debe determinarse con arreglo a la legislación nacional, y puede depender de la forma, el tamaño, la frecuencia de la obstaculización o la repercusión de la misma en la capacidad para seguir utilizando el ordenador.</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delito de ataque a la integridad del sistema requiere una conducta que tenga como resultado la obstaculización del correcto funcionamiento de un sistema informático. El artículo 4 especifica que dicha obstaculización debe producirse mediante (i) la introducción (ii) la transmisión (iii) el daño (iv) la alteración y (v) la supresión de datos informáticos.  Las explicaciones de cada uno de estos términos ya se han tratado en el marco del delito de los ataques a la integridad de los datos (artículo 4), y las mismas explicaciones se aplicarán a los ataques a la integridad del sistema.</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Muchos de los delitos contemplados en el Convenio deben cometerse "de manera ilegítima", o sin autorización de la persona o entidad correspondiente. En muchos casos, es posible que la persona que interfiere en el sistema informático lo haga "de forma legítima". En esta diapositiva se presentan algunos ejemplos en los que una persona puede interferir legítimamente en un sistema informático sin incurrir en responsabilidad penal en virtud del artículo 5.</a:t>
            </a:r>
          </a:p>
          <a:p>
            <a:pPr>
              <a:defRPr/>
            </a:pPr>
            <a:endParaRPr lang="es-ES" altLang="sr-Latn-RS" dirty="0">
              <a:ea typeface="ＭＳ Ｐゴシック" panose="020B0600070205080204" pitchFamily="34" charset="-128"/>
            </a:endParaRPr>
          </a:p>
          <a:p>
            <a:pPr>
              <a:defRPr/>
            </a:pPr>
            <a:endParaRPr lang="es-ES"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s-ES"/>
          </a:p>
        </p:txBody>
      </p:sp>
    </p:spTree>
    <p:extLst>
      <p:ext uri="{BB962C8B-B14F-4D97-AF65-F5344CB8AC3E}">
        <p14:creationId xmlns:p14="http://schemas.microsoft.com/office/powerpoint/2010/main" val="203686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En esta diapositiva se describen los objetivos de esta sesión. Se pone de relieve los conocimientos que los participantes deben aprender mediante las diapositivas. Se puede informar a los participantes de que esta diapositiva se revisará al final de la sesión para evaluar si se han cumplido los objetivos. </a:t>
            </a:r>
          </a:p>
          <a:p>
            <a:endParaRPr lang="es-ES" sz="1200"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s-ES"/>
          </a:p>
        </p:txBody>
      </p:sp>
    </p:spTree>
    <p:extLst>
      <p:ext uri="{BB962C8B-B14F-4D97-AF65-F5344CB8AC3E}">
        <p14:creationId xmlns:p14="http://schemas.microsoft.com/office/powerpoint/2010/main"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dirty="0"/>
              <a:t>Verdadero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corte del suministro eléctrico no entra en el ámbito de aplicación del artículo 5 del Convenio de Budapest. El artículo 5 solo cubre los ataques a la integridad del sistema cometidos mediante la introducción, transmisión, daño, borrado, deterioro, alteración o supresión de datos informáticos, y no el acto físico de cortar los cables eléctricos.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s-ES"/>
          </a:p>
        </p:txBody>
      </p:sp>
    </p:spTree>
    <p:extLst>
      <p:ext uri="{BB962C8B-B14F-4D97-AF65-F5344CB8AC3E}">
        <p14:creationId xmlns:p14="http://schemas.microsoft.com/office/powerpoint/2010/main" val="179856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dirty="0"/>
              <a:t>Verdadero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corte del suministro eléctrico no entra en el ámbito de aplicación del artículo 5 del Convenio de Budapest. El artículo 5 solo cubre los ataques a la integridad del sistema cometidos mediante la introducción, transmisión, daño, borrado, deterioro, alteración o supresión de datos informáticos, y no el acto físico de cortar los cables eléctricos.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s-ES"/>
          </a:p>
        </p:txBody>
      </p:sp>
    </p:spTree>
    <p:extLst>
      <p:ext uri="{BB962C8B-B14F-4D97-AF65-F5344CB8AC3E}">
        <p14:creationId xmlns:p14="http://schemas.microsoft.com/office/powerpoint/2010/main" val="159443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defRPr/>
            </a:pPr>
            <a:r>
              <a:rPr lang="es-ES"/>
              <a:t>Uno de los delitos más importantes del Convenio de Budapest es el delito de abuso de dispositivos - artículo 6.</a:t>
            </a:r>
          </a:p>
          <a:p>
            <a:pPr>
              <a:defRPr/>
            </a:pPr>
            <a:r>
              <a:rPr lang="es-ES"/>
              <a:t> </a:t>
            </a:r>
          </a:p>
          <a:p>
            <a:pPr>
              <a:defRPr/>
            </a:pPr>
            <a:r>
              <a:rPr lang="es-ES"/>
              <a:t>Al igual que en otros delitos, la acción debe ser intencionada e ilegítima. Este delito abarca una amplia gama de actividades, todas ellas relacionadas con el abuso de dispositivos. </a:t>
            </a:r>
          </a:p>
          <a:p>
            <a:pPr>
              <a:defRPr/>
            </a:pPr>
            <a:endParaRPr lang="es-ES" altLang="sr-Latn-RS" dirty="0">
              <a:ea typeface="ＭＳ Ｐゴシック" panose="020B0600070205080204" pitchFamily="34" charset="-128"/>
            </a:endParaRPr>
          </a:p>
          <a:p>
            <a:pPr>
              <a:defRPr/>
            </a:pPr>
            <a:r>
              <a:rPr lang="es-ES"/>
              <a:t>Se trata de un delito muy "nuevo", no incluido en la Recomendación de 1989. También es muy innovador: los hechos que ahí se describen no estaban reconocidos anteriormente como delito en muchas de las legislaciones nacionales. </a:t>
            </a:r>
          </a:p>
          <a:p>
            <a:pPr>
              <a:defRPr/>
            </a:pPr>
            <a:r>
              <a:rPr lang="es-ES"/>
              <a:t> </a:t>
            </a:r>
          </a:p>
          <a:p>
            <a:pPr>
              <a:defRPr/>
            </a:pPr>
            <a:r>
              <a:rPr lang="es-ES"/>
              <a:t>Básicamente, prohíbe la producción, la venta, la obtención para su utilización, la importación, la difusión o cualquier otra forma de puesta a disposición de dispositivos, incluido programas informáticos, que estén diseñados o adaptados principalmente para cometer cualquiera de los otros delitos sustanciales mencionados en el Convenio de Budapest. </a:t>
            </a:r>
          </a:p>
          <a:p>
            <a:pPr>
              <a:defRPr/>
            </a:pPr>
            <a:endParaRPr lang="es-ES" altLang="sr-Latn-RS" dirty="0">
              <a:ea typeface="ＭＳ Ｐゴシック" panose="020B0600070205080204" pitchFamily="34" charset="-128"/>
            </a:endParaRPr>
          </a:p>
          <a:p>
            <a:pPr>
              <a:defRPr/>
            </a:pPr>
            <a:r>
              <a:rPr lang="es-ES"/>
              <a:t>Asimismo, tipifica como delito la venta de contraseñas informáticas, códigos de acceso o datos similares mediante los cuales se pueda acceder a la totalidad o a una parte de un sistema informático. </a:t>
            </a:r>
          </a:p>
          <a:p>
            <a:pPr>
              <a:defRPr/>
            </a:pPr>
            <a:endParaRPr lang="es-ES" altLang="en-US" dirty="0">
              <a:ea typeface="ＭＳ Ｐゴシック" panose="020B0600070205080204" pitchFamily="34" charset="-128"/>
            </a:endParaRPr>
          </a:p>
          <a:p>
            <a:pPr>
              <a:defRPr/>
            </a:pPr>
            <a:r>
              <a:rPr lang="es-ES"/>
              <a:t>Con esta disposición, el Convenio reconoce la necesidad de incriminar el floreciente y cada vez más importante económicamente "mercado secundario" de "equipos facilitadores de la delincuencia": piratas informáticos que venden en línea sus herramientas de trabajo, kits de virus de fabricación propia ampliamente disponibles en línea y eliminación al por mayor de contraseñas robadas mediante troyanos y otros dispositivos. Esto significa que introducirse en un sistema informático ya no es cosa de programadores altamente cualificados. Cualquier delincuente "normal" puede comprar fácilmente las herramientas necesarias, o directamente las contraseñas robadas - muy a menudo el vendedor delincuente ofrece también un "servicio al cliente" y ayuda a su cliente a configurar su ordenador para la comisión de un delito.</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6 tipifica como delito la producción, venta, obtención para su utilización, importación, distribución u otra forma de puesta a disposición de dispositivos diseñados o adaptados principalmente para cometer ciberdelitos. </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6 se extiende tanto al abuso de dispositivos como de programas informáticos. Esto significa que el artículo 6 incluye la producción, venta, etc. de programas diseñados para alterar o destruir datos, o interferir en el funcionamiento de los sistemas informáticos. Esto significa que los programas de virus que no están contenidos en los dispositivos también entran en el ámbito de aplicación del artículo 6, aunque no se trate de un abuso de un dispositivo físico. </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Los redactores del Convenio de Budapest tuvieron que decidir si incluían o excluían los dispositivos de uso dual del ámbito del artículo 6. La inclusión de dispositivos de uso dual puede haber dado lugar a una penalización excesiva de la producción y distribución de dispositivos, aunque estos se produzcan y distribuyan con fines no delictivos. La exclusión de los dispositivos de uso dual sería una medida demasiado estricta, ya que exigiría que se demostrara que los dispositivos han sido producidos específicamente y con el fin de cometer ciberdelitos. El Convenio de Budapest ha adoptado un enfoque equilibrado según el cual los dispositivos diseñados o adaptados principalmente, si bien no de forma exclusiva, para la comisión de un ciberdelito establecido de conformidad con los artículos 2 a 5 del Convenio de Budapest (acceso ilícito, interceptación ilícita, ataques a la integridad de los datos y ataques a la integridad del sistema) están cubiertos por el artículo 6.</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Además del abuso de dispositivos y programas informáticos, el artículo 6 también tipifica como delito la producción, venta, etc. de códigos de acceso, contraseñas informáticas y otros datos similares que permitan el acceso a la totalidad o a una parte de un sistema informático. </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Además de la producción o distribución de dispositivos, programas informáticos, contraseñas, códigos de acceso, etc., el artículo 6 también tipifica como delito la posesión de los mismos en caso de que se posean con la intención de cometer un ciberdelito. Permite que las partes solo penalicen la posesión en un número determinado de ocasiones (lo que podría utilizarse únicamente para penalizar la posesión con fines comerciales). </a:t>
            </a:r>
          </a:p>
          <a:p>
            <a:pPr>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Con esta conducta se explican algunas excepciones al ámbito de aplicación de este delito. Al igual que otros delitos contemplados en el Convenio de Budapest, el artículo 6 no se extiende a las conductas cometidas "de manera legítima". Esto incluiría, como ejemplo, la conducta seguida para la comprobación autorizada de un sistema informático. </a:t>
            </a:r>
            <a:endParaRPr lang="es-ES" dirty="0"/>
          </a:p>
          <a:p>
            <a:pPr>
              <a:defRPr/>
            </a:pPr>
            <a:endParaRPr lang="es-ES" altLang="sr-Latn-RS" dirty="0">
              <a:ea typeface="ＭＳ Ｐゴシック" panose="020B0600070205080204" pitchFamily="34" charset="-128"/>
            </a:endParaRPr>
          </a:p>
          <a:p>
            <a:pPr>
              <a:defRPr/>
            </a:pPr>
            <a:endParaRPr lang="es-ES"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s-ES"/>
          </a:p>
        </p:txBody>
      </p:sp>
    </p:spTree>
    <p:extLst>
      <p:ext uri="{BB962C8B-B14F-4D97-AF65-F5344CB8AC3E}">
        <p14:creationId xmlns:p14="http://schemas.microsoft.com/office/powerpoint/2010/main" val="399907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s-ES"/>
              <a:t>La falsificación informática, descrita en el artículo 7 del Convenio de Budapest, es una modalidad particular de falsificación. En la mayoría de los países la falsificación es una infracción penal tradicional. Pero normalmente se refiere a objetos tangibles y a veces no se puede utilizar para penalizar la falsificación informática, o la falsificación de datos informáticos que no requiera la legibilidad visual de las afirmaciones o declaraciones plasmadas en un documento físico. </a:t>
            </a:r>
          </a:p>
          <a:p>
            <a:endParaRPr lang="es-ES" altLang="en-US" dirty="0"/>
          </a:p>
          <a:p>
            <a:r>
              <a:rPr lang="es-ES"/>
              <a:t>Esa fue la razón de la introducción en el Convenio del artículo 7 del Convenio de Budapest.</a:t>
            </a:r>
          </a:p>
          <a:p>
            <a:r>
              <a:rPr lang="es-ES"/>
              <a:t> </a:t>
            </a:r>
          </a:p>
          <a:p>
            <a:r>
              <a:rPr lang="es-ES"/>
              <a:t>A este respecto, el Convenio pretende introducir un delito paralelo a la falsificación tradicional de documentos (documentos tangibles). Pero en este caso, el objeto del delito son los datos informáticos. Este delito lo cometen quienes introducen, alteran, borran o suprimen datos informáticos, lo que da lugar a datos carentes de autenticidad con la intención de que sea tomados o utilizados a efectos jurídicos como auténticos.</a:t>
            </a:r>
            <a:r>
              <a:rPr lang="en-US"/>
              <a:t>
</a:t>
            </a:r>
            <a:br/>
            <a:endParaRPr/>
          </a:p>
          <a:p>
            <a:r>
              <a:rPr lang="es-ES"/>
              <a:t> </a:t>
            </a:r>
          </a:p>
          <a:p>
            <a:r>
              <a:rPr lang="es-ES"/>
              <a:t>Para considerarse como delito, por supuesto, la acción debe ser intencionada e ilegítima.</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Estos son los cuatro medios por los que puede producirse la falsificación de un documento auténtico en virtud del artículo 7:</a:t>
            </a:r>
          </a:p>
          <a:p>
            <a:pPr marL="228600" indent="-228600" eaLnBrk="1" hangingPunct="1">
              <a:buFontTx/>
              <a:buAutoNum type="arabicPeriod"/>
              <a:defRPr/>
            </a:pPr>
            <a:r>
              <a:rPr lang="es-ES"/>
              <a:t>Introducción de datos correctos o incorrectos (en el momento de su creación o introducción)</a:t>
            </a:r>
          </a:p>
          <a:p>
            <a:pPr marL="228600" indent="-228600" eaLnBrk="1" hangingPunct="1">
              <a:buFontTx/>
              <a:buAutoNum type="arabicPeriod"/>
              <a:defRPr/>
            </a:pPr>
            <a:r>
              <a:rPr lang="es-ES"/>
              <a:t>Alteraciones posteriores (lo que incluye modificaciones, variaciones o cambios parciales)</a:t>
            </a:r>
          </a:p>
          <a:p>
            <a:pPr marL="228600" indent="-228600" eaLnBrk="1" hangingPunct="1">
              <a:buFontTx/>
              <a:buAutoNum type="arabicPeriod"/>
              <a:defRPr/>
            </a:pPr>
            <a:r>
              <a:rPr lang="es-ES"/>
              <a:t>Borrado (eliminación de datos del soporte de datos)</a:t>
            </a:r>
          </a:p>
          <a:p>
            <a:pPr marL="228600" indent="-228600" eaLnBrk="1" hangingPunct="1">
              <a:buFontTx/>
              <a:buAutoNum type="arabicPeriod"/>
              <a:defRPr/>
            </a:pPr>
            <a:r>
              <a:rPr lang="es-ES"/>
              <a:t>Supresión (retención u ocultación de datos)</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Como se señala en el informe explicativo del Convenio de Budapest, "los conceptos de falsificación varían mucho en la legislación interna de los diferentes países. En algunos, el concepto se basa en la autenticidad respecto del autor del documento y en otros está basado en la veracidad de la declaración contenida en el documento. A pesar de ello, se llegó al acuerdo de que el engaño respecto de la autenticidad se refiere, como mínimo, al autor de los datos, independientemente de la exactitud o la veracidad de los contenidos de los mismos. Las Partes pueden ampliar este concepto e incluir en el término "autenticidad" el carácter genuino de los datos.</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Además del requisito de que la falsificación informática se debe cometer intencionadamente, también según el artículo 7 la persona debe incurrir en la conducta necesaria con la intención de que el documento falsificado sea tomado o utilizado a efectos jurídicos (es decir, transacciones jurídicas y documentos jurídicamente relevantes). Además, las Partes pueden exigir que el objeto de la conducta sea la intención de defraudar a otra persona.</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latin typeface="+mj-lt"/>
              </a:rPr>
              <a:t>Los datos no auténticos no tienen por qué ser directamente legibles por humanos o inteligibles. Este es un aspecto único de la falsificación informática, que, a diferencia de la falsificación tradicional, no requiere necesariamente que los datos falsificados puedan ser leídos por humanos.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Partes pueden restringir el ámbito de aplicación del artículo 7, que prevé la penalización general de la falsificación informática, con ciertas matizaciones. En particular, las Partes pueden exigir que la falsificación informática deba cometerse con la intención de defraudar o con una intención deshonesta similar. </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s-ES"/>
          </a:p>
        </p:txBody>
      </p:sp>
    </p:spTree>
    <p:extLst>
      <p:ext uri="{BB962C8B-B14F-4D97-AF65-F5344CB8AC3E}">
        <p14:creationId xmlns:p14="http://schemas.microsoft.com/office/powerpoint/2010/main" val="428632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r>
              <a:rPr lang="es-ES"/>
              <a:t>El fraude informático, tal y como se recoge en el artículo 8 del Convenio de Budapest, tipifica como delito el hecho de causar un perjuicio patrimonial a otra persona de forma intencionada e ilegítima, mediante la introducción, alteración, borrado o supresión de datos informáticos, o cualquier interferencia en el funcionamiento de un sistema informático, con la intención fraudulenta o dolosa de obtener, de manera ilegítima, un beneficio económico para uno mismo o para otra persona.</a:t>
            </a:r>
          </a:p>
          <a:p>
            <a:pPr eaLnBrk="1" hangingPunct="1"/>
            <a:endParaRPr lang="es-ES" altLang="sr-Latn-RS" dirty="0"/>
          </a:p>
          <a:p>
            <a:pPr eaLnBrk="1" hangingPunct="1"/>
            <a:r>
              <a:rPr lang="es-ES"/>
              <a:t>Se trata de un delito importante, sobre todo porque los activos representados o administrados en sistemas informáticos, como los fondos electrónicos, el dinero en depósito, etc., se han convertido en objeto de manipulaciones, similares a las formas tradicionales de patrimonio. Debido a la naturaleza única de la forma en que se puede cometer el fraude en relación con los activos administrados en los sistemas informáticos (es decir, a través de manipulaciones de entradas o de programas), el Convenio de Budapest exige a las Partes que adopten medidas legislativas para penalizarlo.</a:t>
            </a:r>
            <a:endParaRPr lang="es-ES" altLang="sr-Latn-R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Convenio recoge los cinco medios por los que se puede causar una pérdida de bienes en virtud del artículo 8. Son los siguientes:</a:t>
            </a:r>
          </a:p>
          <a:p>
            <a:pPr marL="228600" indent="-228600" eaLnBrk="1" hangingPunct="1">
              <a:buFontTx/>
              <a:buAutoNum type="arabicPeriod"/>
              <a:defRPr/>
            </a:pPr>
            <a:r>
              <a:rPr lang="es-ES"/>
              <a:t>Introducción de datos correctos o incorrectos (en el momento de su creación o introducción)</a:t>
            </a:r>
          </a:p>
          <a:p>
            <a:pPr marL="228600" indent="-228600" eaLnBrk="1" hangingPunct="1">
              <a:buFontTx/>
              <a:buAutoNum type="arabicPeriod"/>
              <a:defRPr/>
            </a:pPr>
            <a:r>
              <a:rPr lang="es-ES"/>
              <a:t>Alteraciones posteriores (lo que incluye modificaciones, variaciones o cambios parciales)</a:t>
            </a:r>
          </a:p>
          <a:p>
            <a:pPr marL="228600" indent="-228600" eaLnBrk="1" hangingPunct="1">
              <a:buFontTx/>
              <a:buAutoNum type="arabicPeriod"/>
              <a:defRPr/>
            </a:pPr>
            <a:r>
              <a:rPr lang="es-ES"/>
              <a:t>Borrado (eliminación de datos del soporte de datos)</a:t>
            </a:r>
          </a:p>
          <a:p>
            <a:pPr marL="228600" indent="-228600" eaLnBrk="1" hangingPunct="1">
              <a:buFontTx/>
              <a:buAutoNum type="arabicPeriod"/>
              <a:defRPr/>
            </a:pPr>
            <a:r>
              <a:rPr lang="es-ES"/>
              <a:t>Supresión (retención u ocultación de datos)</a:t>
            </a:r>
          </a:p>
          <a:p>
            <a:pPr marL="228600" indent="-228600" eaLnBrk="1" hangingPunct="1">
              <a:buFontTx/>
              <a:buAutoNum type="arabicPeriod"/>
              <a:defRPr/>
            </a:pPr>
            <a:r>
              <a:rPr lang="es-ES"/>
              <a:t>Interferencia (con el funcionamiento de un sistema informático)</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Con respecto al delito de fraude informático, es necesario que la conducta tenga como resultado la pérdida económica o de posesión directa de los bienes de otra persona. Esto puede incluir la pérdida de dinero, bienes tangibles e intangibles con un valor económico.</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Además del requisito de que el fraude informático se cometa intencionadamente, el artículo 8 también exige que una persona cometa la conducta necesaria con la intención fraudulenta o dolosa de obtener sin derecho un beneficio económico para sí mismo o para otra persona. Así, por ejemplo, no se pretende incluir en el delito establecido por este artículo aquellas prácticas comerciales con respecto a la competencia en el mercado, que pueden causar un perjuicio patrimonial a una persona y beneficiar a otra, pero que no son llevadas a cabo con una intención fraudulenta o dolosa. </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s-ES"/>
          </a:p>
        </p:txBody>
      </p:sp>
    </p:spTree>
    <p:extLst>
      <p:ext uri="{BB962C8B-B14F-4D97-AF65-F5344CB8AC3E}">
        <p14:creationId xmlns:p14="http://schemas.microsoft.com/office/powerpoint/2010/main" val="1678903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a:defRPr/>
            </a:pPr>
            <a:r>
              <a:rPr lang="es-ES"/>
              <a:t>El artículo 9 del Convenio de Budapest revela una de las grandes innovaciones de este tratado: penaliza los actos de pornografía infantil cometidos por medio de un sistema informático.</a:t>
            </a:r>
          </a:p>
          <a:p>
            <a:pPr algn="just">
              <a:defRPr/>
            </a:pPr>
            <a:r>
              <a:rPr lang="es-ES"/>
              <a:t> </a:t>
            </a:r>
          </a:p>
          <a:p>
            <a:pPr algn="just">
              <a:defRPr/>
            </a:pPr>
            <a:r>
              <a:rPr lang="es-ES"/>
              <a:t>El comercio con la pornografía infantil aumentó enormemente con la llegada de Internet. Las redes de comunicación e información ofrecen un gran número de ventajas y posibilidades para quienes buscan este tipo de contenidos. Además, en Internet, los usuarios pueden ser anónimos, al tiempo que acceden a material de abuso infantil en línea.</a:t>
            </a:r>
          </a:p>
          <a:p>
            <a:pPr algn="just">
              <a:defRPr/>
            </a:pPr>
            <a:endParaRPr lang="es-ES" altLang="en-US" dirty="0">
              <a:ea typeface="ＭＳ Ｐゴシック" panose="020B0600070205080204" pitchFamily="34" charset="-128"/>
            </a:endParaRPr>
          </a:p>
          <a:p>
            <a:pPr algn="just">
              <a:defRPr/>
            </a:pPr>
            <a:r>
              <a:rPr lang="es-ES"/>
              <a:t>En cuanto a los delitos de pornografía infantil, hay un aspecto especialmente polémico: la penalización de las "pseudoimágenes". Los artículos de la Convención cubren no solo las situaciones de imágenes en las que se fotografía a un niño real durante la actividad sexual, sino también las representaciones falsas de niños, por ejemplo, las imágenes de niños creadas completamente por ordenador (transformando, por ejemplo, la cabeza de un niño en el cuerpo del adulto que comete el acto sexual) o las imágenes de adultos que fingen (de forma convincente) ser niños. </a:t>
            </a:r>
          </a:p>
          <a:p>
            <a:pPr algn="just">
              <a:defRPr/>
            </a:pPr>
            <a:endParaRPr lang="es-ES" altLang="en-US" dirty="0">
              <a:ea typeface="ＭＳ Ｐゴシック" panose="020B0600070205080204" pitchFamily="34" charset="-128"/>
            </a:endParaRPr>
          </a:p>
          <a:p>
            <a:pPr algn="just">
              <a:defRPr/>
            </a:pPr>
            <a:r>
              <a:rPr lang="es-ES"/>
              <a:t>Es preciso debatir un segundo aspecto importante, ya que se contempla ampliamente en el texto del Convenio: el castigo de la mera posesión de material de pornografía infantil. El artículo 9, 1 define como infracción la mera posesión de este tipo de material, dentro de un sistema informático y también la obtención de dichas imágenes para uso puramente personal. Este enfoque es el que suelen adoptar otros foros internacionales que han estudiado el tema.</a:t>
            </a:r>
          </a:p>
          <a:p>
            <a:pPr>
              <a:defRPr/>
            </a:pPr>
            <a:r>
              <a:rPr lang="es-ES"/>
              <a:t> </a:t>
            </a:r>
          </a:p>
          <a:p>
            <a:pPr>
              <a:defRPr/>
            </a:pPr>
            <a:r>
              <a:rPr lang="es-ES"/>
              <a:t>La tipificación como delito de la mera posesión de material de pornografía infantil está facilitando mucho la investigación penal sobre este tema, ya que, en virtud de esta disposición, cualquier persona que tenga en su poder este tipo de material puede ser procesada, y no es necesario demostrar la intención específica de utilizar las imágenes de una determinada manera (por ejemplo, venderlas) o de participar en su producción. Esto también significa que los sospechosos de pederastia pueden ser castigados sin ninguna prueba de que hayan actuado según sus impulsos hacia un niño. Y, por supuesto, la policía y los tribunales pueden investigar y condenar de este modo a los presuntos proveedores de pornografía infantil (aunque sea por la mera posesión), con o sin pruebas de que haya habido realmente actividad comercial. </a:t>
            </a:r>
          </a:p>
          <a:p>
            <a:pPr>
              <a:defRPr/>
            </a:pPr>
            <a:r>
              <a:rPr lang="es-ES"/>
              <a:t> </a:t>
            </a:r>
          </a:p>
          <a:p>
            <a:pPr>
              <a:defRPr/>
            </a:pPr>
            <a:r>
              <a:rPr lang="es-ES"/>
              <a:t>En este sentido, es importante considerar también la opción jurídica de la Unión Europea. Durante muchos años, la Unión Europea decidió penalizar la mera posesión de material de pornografía infantil, desde la Decisión del Consejo de 29 de mayo de 2000. Más recientemente, la Directiva 2011/92/UE del Parlamento Europeo y del Consejo, de 13 de diciembre de 2011, relativa a la lucha contra los abusos sexuales y la explotación sexual de los menores y la pornografía infantil y por la que se sustituye la Decisión Marco 2004/68/JAI del Consejo, estableció que los Estados miembros de la Unión Europea debían tipificar como delito, entre otras conductas ilícitas, la adquisición o posesión de pornografía infantil (artículo 5, 2). Sin embargo, el mismo documento deja a la discreción de cada uno de los Estados miembros decidir si esta incriminación se aplica a los casos en que ese material pornográfico sea poseído por el productor únicamente para su uso privado (en la medida en que no se haya utilizado material pornográfico para su producción y siempre que el acto no implique riesgo de difusión del material).</a:t>
            </a:r>
          </a:p>
          <a:p>
            <a:pPr>
              <a:defRPr/>
            </a:pPr>
            <a:r>
              <a:rPr lang="es-ES"/>
              <a:t> </a:t>
            </a:r>
          </a:p>
          <a:p>
            <a:pPr>
              <a:defRPr/>
            </a:pPr>
            <a:r>
              <a:rPr lang="es-ES"/>
              <a:t>Esta opción de la Unión Europea está absolutamente en consonancia con el artículo 9 del Convenio de Budapest, que incrimina la producción, la oferta o la puesta a disposición, la difusión o la transmisión, la adquisición o la mera posesión de pornografía infantil en un sistema informático o en un soporte de datos informáticos. Sin embargo, la inclusión de "adquirir" o "poseer" permite que las Partes en el Convenio formulen reservas al respecto.</a:t>
            </a:r>
          </a:p>
          <a:p>
            <a:pPr>
              <a:defRPr/>
            </a:pPr>
            <a:r>
              <a:rPr lang="es-ES"/>
              <a:t> </a:t>
            </a:r>
          </a:p>
          <a:p>
            <a:pPr>
              <a:defRPr/>
            </a:pPr>
            <a:r>
              <a:rPr lang="es-ES"/>
              <a:t>Esta opción fue reforzada por el Convenio para la Protección de los Niños (STCE 201), publicado por el Consejo de Europa y abierto a la firma en 2007. El objetivo de este tratado es armonizar las disposiciones de derecho penal, dentro de las Partes, con el fin de proteger a los niños de la explotación sexual. De acuerdo con el artículo 20, entre otras cosas, debe tipificarse como delito el "</a:t>
            </a:r>
            <a:r>
              <a:rPr lang="es-ES" i="1"/>
              <a:t>la adquisición para sí o para otro de pornografía infantil</a:t>
            </a:r>
            <a:r>
              <a:rPr lang="es-ES"/>
              <a:t>" y la "</a:t>
            </a:r>
            <a:r>
              <a:rPr lang="es-ES" i="1"/>
              <a:t>posesión de pornografía infantil</a:t>
            </a:r>
            <a:r>
              <a:rPr lang="es-ES"/>
              <a:t>".</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Muchos de los delitos contemplados en el Convenio de Budapest deben cometerse "de manera ilegítima", o sin autorización de la persona o entidad correspondiente. Es posible que la conducta descrita en el artículo 9 se realice "de manera legítima". Existen otras defensas ante la conducta descrita en el artículo 9; por ejemplo, que el material pornográfico tenga un mérito artístico, médico, científico o similar.</a:t>
            </a:r>
            <a:endParaRPr lang="es-ES" altLang="sr-Latn-RS" dirty="0"/>
          </a:p>
          <a:p>
            <a:endParaRPr lang="es-ES" dirty="0"/>
          </a:p>
          <a:p>
            <a:r>
              <a:rPr lang="es-ES"/>
              <a:t>En particular, en esta diapositiva se explican los criterios para determinar si un material es de naturaleza pornográfica.  El contenido se determinará según las normas nacionales relativas a la obscenidad, la moralidad pública, etc.</a:t>
            </a:r>
          </a:p>
          <a:p>
            <a:endParaRPr lang="es-ES" altLang="fr-FR" dirty="0"/>
          </a:p>
          <a:p>
            <a:r>
              <a:rPr lang="es-ES"/>
              <a:t>Aunque el lenguaje del artículo 9 sugiere que el material pornográfico debe constituir una representación visual, también se pretende incluir los datos almacenados en un sistema informático o en un medio de almacenamiento de datos informáticos susceptibles de convertirse en imágenes visuales.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Se esbozan unos criterios mínimos para determinar si el material en cuestión representa una "conducta sexualmente explícita". Las Partes son libres de utilizar una definición más amplia. Es importante señalar que la conducta sexualmente explícita que se representa no tiene por qué ser una conducta sexualmente explícita real; y puede ser simulada.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Se señala y explica el objeto de la representación según el artículo 9. Representaciones de abuso sexual de niños reales; imágenes que muestran a una persona que parece ser un menor (sea o no realmente un menor) participando en una conducta sexualmente explícita; e imágenes que, aunque sean realistas, no implican de hecho a un niño real involucrado en una conducta sexualmente explícita.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Se define el término "menor" tal y como se utiliza en el artículo 9.  El alcance de esta definición se limita a la representación de niños reales/ficticios como objetos sexuales; y no se relaciona de ninguna manera con la determinación de la edad de consentimiento para las relaciones sexuales. </a:t>
            </a:r>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s-ES"/>
          </a:p>
        </p:txBody>
      </p:sp>
    </p:spTree>
    <p:extLst>
      <p:ext uri="{BB962C8B-B14F-4D97-AF65-F5344CB8AC3E}">
        <p14:creationId xmlns:p14="http://schemas.microsoft.com/office/powerpoint/2010/main" val="389456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c) Clip de audio de menores participando en conductos sexuales explícitas.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se debe a que el artículo 9 del Convenio de Budapest solo incluye en la definición de pornografía infantil las representaciones VISUALES. Esto no incluye las representaciones de audio.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s-ES"/>
          </a:p>
        </p:txBody>
      </p:sp>
    </p:spTree>
    <p:extLst>
      <p:ext uri="{BB962C8B-B14F-4D97-AF65-F5344CB8AC3E}">
        <p14:creationId xmlns:p14="http://schemas.microsoft.com/office/powerpoint/2010/main" val="1619200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c) Clip de audio de menores participando en conductos sexuales explícitas.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se debe a que el artículo 9 del Convenio de Budapest solo incluye en la definición de pornografía infantil las representaciones VISUALES. Esto no incluye las representaciones de audio.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s-ES"/>
          </a:p>
        </p:txBody>
      </p:sp>
    </p:spTree>
    <p:extLst>
      <p:ext uri="{BB962C8B-B14F-4D97-AF65-F5344CB8AC3E}">
        <p14:creationId xmlns:p14="http://schemas.microsoft.com/office/powerpoint/2010/main" val="1680838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Convenio de Budapest no incluye ninguna infracción específica en materia de propiedad intelectual. Más bien, el artículo 10 del Convenio de Budapest solo subraya que las normas existentes y bien establecidas sobre propiedad intelectual en el derecho internacional deben aplicarse al entorno en línea: lo que está prohibido en la vida real también debe estar prohibido en línea. Las infracciones de la propiedad intelectual en línea, o cometidas por medio de un sistema informático, deben ser castigadas como si se cometieran en el mundo real. Por ello, el Convenio de Budapest se remite a los tratados y acuerdos internacionales ya existentes en esta materia (Acuerdo de París de 24 de julio de 1971, Convenio de Berna y tratados de la OMPI).</a:t>
            </a:r>
            <a:endParaRPr lang="es-ES" altLang="en-U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10 se refiere a la infracción de la propiedad intelectual (y derechos afines), pero no a los derechos morales. De acuerdo con el Convenio de Budapest, las Partes solo deben ampliar las obligaciones que ya tienen en virtud de los distintos instrumentos internacionales con respecto a las infracciones cometidas por medio de un sistema informático. Si, por ejemplo, una Parte no tiene ninguna obligación de este tipo, no necesita aplicar el artículo 10 del Convenio de Budapest. Del mismo modo, si una Parte tiene reservas con respecto a los instrumentos internacionales existentes relacionados con la propiedad intelectual, puede aplicar las mismas reservas con respecto a la aplicación del artículo 10.</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10 se extiende a las infracciones de la propiedad intelectual en una venta comercial, con lo que se pretende estar en consonancia con el marco internacional existente en el Acuerdo sobre los ADPIC. Las Partes pueden tratar de ampliarlo a todas las formas de infracción, aunque no se cometan a escala comercial.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Esta diapositiva es idéntica a la anterior, aunque en lugar de tratar la "propiedad intelectual", trata los "derechos afines". Los derechos afines, también denominados "derechos conexos", se refieren a los derechos de una obra creativa no relacionados con el autor real de la obra, como por ejemplo los derechos de los intérpretes o ejecutantes.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Aclara que existe una amplia exención a la imposición de responsabilidad penal cuando existen otros recursos efectivos, como las medidas civiles o administrativas.</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s-ES"/>
          </a:p>
        </p:txBody>
      </p:sp>
    </p:spTree>
    <p:extLst>
      <p:ext uri="{BB962C8B-B14F-4D97-AF65-F5344CB8AC3E}">
        <p14:creationId xmlns:p14="http://schemas.microsoft.com/office/powerpoint/2010/main" val="252621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Se trata de tipificar como delito la tentativa o la complicidad deliberadas de cualquier delito establecido de conformidad con el Convenio de Budapest (artículos 2 a 10). El autor debe tener la intención de cometer dicho delito para que esta disposición sea aplicable. Se trata de un requisito importante, ya que excluiría a los proveedores de servicios, que pueden ayudar o ser cómplices de un delito proporcionando un conducto, pero no tendrían intención delictiva.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Por ejemplo, la tentativa de acceso ilícito, el abuso de dispositivos y ciertos aspectos de la pornografía infantil no se penalizarían porque es difícil determinar los delitos en grado de tentativa. El Convenio de Budapest exige que la tentativa sea intencionada para que se incurra en responsabilidad penal. </a:t>
            </a:r>
            <a:endParaRPr lang="es-ES" dirty="0"/>
          </a:p>
          <a:p>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s-ES"/>
          </a:p>
        </p:txBody>
      </p:sp>
    </p:spTree>
    <p:extLst>
      <p:ext uri="{BB962C8B-B14F-4D97-AF65-F5344CB8AC3E}">
        <p14:creationId xmlns:p14="http://schemas.microsoft.com/office/powerpoint/2010/main" val="112551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segunda parte se examinarán las disposiciones especiales del Convenio de Budapest relativas a la cooperación internacional y la asistencia mutua.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s-ES"/>
          </a:p>
        </p:txBody>
      </p:sp>
    </p:spTree>
    <p:extLst>
      <p:ext uri="{BB962C8B-B14F-4D97-AF65-F5344CB8AC3E}">
        <p14:creationId xmlns:p14="http://schemas.microsoft.com/office/powerpoint/2010/main" val="2385938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la parte izquierda de la diapositiva se muestra el texto del artículo 12 del Convenio de Budapest con un elemento</a:t>
            </a:r>
            <a:r>
              <a:rPr lang="es-ES" b="0" dirty="0"/>
              <a:t> (“</a:t>
            </a:r>
            <a:r>
              <a:rPr lang="es-ES" sz="1200" b="0" dirty="0">
                <a:solidFill>
                  <a:srgbClr val="FF0000"/>
                </a:solidFill>
                <a:latin typeface="+mj-lt"/>
              </a:rPr>
              <a:t>pueda exigirse responsabilidad a las personas jurídicas…. cuando éstos sean cometidos por cuenta de las mismas por una persona física…. Que ejerza funciones directivas…. poder de representación… autorización para tomar decisiones… autorización para ejercer funciones de control</a:t>
            </a:r>
            <a:r>
              <a:rPr lang="es-ES"/>
              <a:t>”) resaltado.</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parte derecha de esta diapositiva se ofrece una explicación del elemento resaltado. </a:t>
            </a:r>
          </a:p>
          <a:p>
            <a:endParaRPr lang="es-ES" dirty="0"/>
          </a:p>
          <a:p>
            <a:r>
              <a:rPr lang="es-ES"/>
              <a:t>Tanto las perspectivas de la Unión Europea como del Consejo de Europa incluyen, al menos, cualquier tipo (penal o no) de responsabilidad de las empresas y otras personas jurídicas por actos delictivos de sus representantes, actuando en su representación e interés. Además, el Convenio establece que la responsabilidad de las personas jurídicas se produce también en caso de falta de supervisión o control de un representante jurídico de la empresa u otra persona jurídica sobre alguien bajo su supervisión. En cuanto a los requisitos previos para atraer la responsabilidad de las empresas, el Convenio de Budapest exige las cuatro condiciones señaladas en la diapositiva. Se trata de asegurar que las personas jurídicas no sean penalizadas indebidamente por conductas cometidas por personas físicas a título individual.</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s-ES"/>
          </a:p>
        </p:txBody>
      </p:sp>
    </p:spTree>
    <p:extLst>
      <p:ext uri="{BB962C8B-B14F-4D97-AF65-F5344CB8AC3E}">
        <p14:creationId xmlns:p14="http://schemas.microsoft.com/office/powerpoint/2010/main" val="222533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la parte izquierda de la diapositiva se muestra el texto del artículo 12 del Convenio de Budapest con un elemento</a:t>
            </a:r>
            <a:r>
              <a:rPr lang="es-ES" b="0" dirty="0"/>
              <a:t> (“</a:t>
            </a:r>
            <a:r>
              <a:rPr lang="es-ES" sz="1200" b="0" dirty="0">
                <a:solidFill>
                  <a:srgbClr val="FF0000"/>
                </a:solidFill>
                <a:latin typeface="+mj-lt"/>
              </a:rPr>
              <a:t>ausencia de vigilancia o de control por parte de cualquier persona física mencionada en el párrafo 1…. Haya permitido…. La comisión…. Por una persona física que actúe por cuenta de dicha persona jurídica y bajo su autoridad</a:t>
            </a:r>
            <a:r>
              <a:rPr lang="es-ES"/>
              <a:t>”) resaltado.</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parte derecha de esta diapositiva se ofrece una explicación del elemento resaltado. </a:t>
            </a:r>
          </a:p>
          <a:p>
            <a:endParaRPr lang="es-ES" dirty="0"/>
          </a:p>
          <a:p>
            <a:r>
              <a:rPr lang="es-ES"/>
              <a:t>Este elemento sugiere que, además de las cuatro condiciones señaladas en la diapositiva anterior, una persona jurídica puede ser considerada responsable si la comisión del delito fue posible debido a la ausencia de vigilancia, aunque para ello es necesario que el delito haya sido cometido en beneficio de la persona jurídica por una persona física que actúe bajo la autoridad de esta última. </a:t>
            </a:r>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s-ES"/>
          </a:p>
        </p:txBody>
      </p:sp>
    </p:spTree>
    <p:extLst>
      <p:ext uri="{BB962C8B-B14F-4D97-AF65-F5344CB8AC3E}">
        <p14:creationId xmlns:p14="http://schemas.microsoft.com/office/powerpoint/2010/main" val="3864353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Para que se aplique la responsabilidad de las personas jurídicas en virtud del artículo 12 del Convenio de Budapest, el delito debe cometerse en beneficio de la empresa. En este caso, solo el Director ejecutivo, a título personal, se está beneficiando de la comisión del delito.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s-ES"/>
          </a:p>
        </p:txBody>
      </p:sp>
    </p:spTree>
    <p:extLst>
      <p:ext uri="{BB962C8B-B14F-4D97-AF65-F5344CB8AC3E}">
        <p14:creationId xmlns:p14="http://schemas.microsoft.com/office/powerpoint/2010/main" val="75716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Para que se aplique la responsabilidad de las personas jurídicas en virtud del artículo 12 del Convenio de Budapest, el delito debe cometerse en beneficio de la empresa. En este caso, solo el Director ejecutivo, a título personal, se está beneficiando de la comisión del delito.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s-ES"/>
          </a:p>
        </p:txBody>
      </p:sp>
    </p:spTree>
    <p:extLst>
      <p:ext uri="{BB962C8B-B14F-4D97-AF65-F5344CB8AC3E}">
        <p14:creationId xmlns:p14="http://schemas.microsoft.com/office/powerpoint/2010/main" val="421473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siguiente serie de diapositivas se examinan las disposiciones de derecho procesal del capítulo II, sección 2, del Convenio de Budapest. </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s-ES"/>
          </a:p>
        </p:txBody>
      </p:sp>
    </p:spTree>
    <p:extLst>
      <p:ext uri="{BB962C8B-B14F-4D97-AF65-F5344CB8AC3E}">
        <p14:creationId xmlns:p14="http://schemas.microsoft.com/office/powerpoint/2010/main" val="3209171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propósito de este elemento es aclarar que los poderes procesales esbozados en el capítulo II, sección 2, del Convenio de Budapest solo pueden ejercerse en relación con investigaciones o procedimientos penales específicos. Las disposiciones del Convenio de Budapest no imponen medidas legislativas para otros fines, como la recopilación de datos de inteligencia general.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ea typeface="ＭＳ Ｐゴシック" panose="020B0600070205080204" pitchFamily="34" charset="-128"/>
            </a:endParaRPr>
          </a:p>
          <a:p>
            <a:pPr eaLnBrk="1" hangingPunct="1">
              <a:spcBef>
                <a:spcPct val="0"/>
              </a:spcBef>
            </a:pPr>
            <a:r>
              <a:rPr lang="es-ES"/>
              <a:t>Esta disposición resume uno de los aspectos clave que hacen del Convenio de Budapest una propuesta tan valiosa. Según el artículo 14, el Convenio de Budapest será aplicable, obviamente, cuando el delito investigado sea uno de los enumerados en el Convenio de Budapest. Sin embargo, también incluye dos extensiones de gran alcance y valor: </a:t>
            </a:r>
          </a:p>
          <a:p>
            <a:pPr marL="171450" indent="-171450" eaLnBrk="1" hangingPunct="1">
              <a:spcBef>
                <a:spcPct val="0"/>
              </a:spcBef>
              <a:buFontTx/>
              <a:buChar char="-"/>
            </a:pPr>
            <a:r>
              <a:rPr lang="es-ES"/>
              <a:t>En primer lugar, las normas procesales pueden utilizarse en la investigación de cualquier delito si se ha cometido por medio de un sistema informático; </a:t>
            </a:r>
          </a:p>
          <a:p>
            <a:pPr marL="171450" indent="-171450" eaLnBrk="1" hangingPunct="1">
              <a:spcBef>
                <a:spcPct val="0"/>
              </a:spcBef>
              <a:buFontTx/>
              <a:buChar char="-"/>
            </a:pPr>
            <a:r>
              <a:rPr lang="es-ES"/>
              <a:t>En segundo lugar, las normas también pueden ser aplicables a la obtención de pruebas en cualquier investigación si las pruebas, en el caso, se almacenan en cualquier tipo de registro digital: esto significa que todo delito entra potencialmente en las normas procesales del Convenio de Budapest.</a:t>
            </a:r>
          </a:p>
          <a:p>
            <a:pPr marL="171450" indent="-171450" eaLnBrk="1" hangingPunct="1">
              <a:spcBef>
                <a:spcPct val="0"/>
              </a:spcBef>
              <a:buFontTx/>
              <a:buChar char="-"/>
            </a:pPr>
            <a:endParaRPr lang="es-ES" dirty="0"/>
          </a:p>
          <a:p>
            <a:pPr marL="0" indent="0" eaLnBrk="1" hangingPunct="1">
              <a:spcBef>
                <a:spcPct val="0"/>
              </a:spcBef>
              <a:buFontTx/>
              <a:buNone/>
            </a:pPr>
            <a:r>
              <a:rPr lang="es-ES"/>
              <a:t>El formador debe hacer hincapié en que el Convenio de Budapest no es, por tanto, únicamente un convenio sobre ciberdelincuencia, sino un convenio sobre ciberdelincuencia y PRUEBAS ELECTRÓNICAS.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s-ES"/>
          </a:p>
        </p:txBody>
      </p:sp>
    </p:spTree>
    <p:extLst>
      <p:ext uri="{BB962C8B-B14F-4D97-AF65-F5344CB8AC3E}">
        <p14:creationId xmlns:p14="http://schemas.microsoft.com/office/powerpoint/2010/main" val="2052653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disposiciones del derecho procesal también se pueden ejercer en relación con la obtención de pruebas electrónicas en cualquier delito.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s-ES"/>
          </a:p>
        </p:txBody>
      </p:sp>
    </p:spTree>
    <p:extLst>
      <p:ext uri="{BB962C8B-B14F-4D97-AF65-F5344CB8AC3E}">
        <p14:creationId xmlns:p14="http://schemas.microsoft.com/office/powerpoint/2010/main" val="2418973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disposiciones del derecho procesal también se pueden ejercer en relación con la obtención de pruebas electrónicas en cualquier delito.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s-ES"/>
          </a:p>
        </p:txBody>
      </p:sp>
    </p:spTree>
    <p:extLst>
      <p:ext uri="{BB962C8B-B14F-4D97-AF65-F5344CB8AC3E}">
        <p14:creationId xmlns:p14="http://schemas.microsoft.com/office/powerpoint/2010/main" val="2447414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eaLnBrk="1" hangingPunct="1">
              <a:spcBef>
                <a:spcPct val="0"/>
              </a:spcBef>
            </a:pPr>
            <a:r>
              <a:rPr lang="es-ES" b="0" i="0" baseline="0" dirty="0"/>
              <a:t>La protección de los derechos humanos es un proceso iterativo que se debe asegurar teniendo en cuenta todas las circunstancias precisas. Por esta razón, la determinación de las salvaguardias adecuadas debe hacerse en cada etapa de la vida de una norma procesal: </a:t>
            </a:r>
            <a:r>
              <a:rPr lang="es-ES"/>
              <a:t>s</a:t>
            </a:r>
            <a:r>
              <a:rPr lang="es-ES" b="0" i="1" baseline="0" dirty="0"/>
              <a:t>u establecimiento </a:t>
            </a:r>
            <a:r>
              <a:rPr lang="es-ES" b="0" i="0" baseline="0" dirty="0"/>
              <a:t>(es decir, su incorporación al derecho interno), </a:t>
            </a:r>
            <a:r>
              <a:rPr lang="es-ES" b="0" i="1" baseline="0" dirty="0">
                <a:solidFill>
                  <a:srgbClr val="FF0000"/>
                </a:solidFill>
              </a:rPr>
              <a:t>su puesta en práctica (es decir, la organización interna para permitir que el poder o el procedimiento tenga lugar) y después su aplicación (es decir, su aplicación concreta en un caso particular dado)</a:t>
            </a:r>
            <a:r>
              <a:rPr lang="es-ES" b="0" i="0" baseline="0" dirty="0"/>
              <a:t>. La anticipación es, además, una acción especialmente importante que permite preservar los Derechos Humanos "por diseño" —en su caso—, lo que significa básicamente que, si se ha diseñado una salvaguardia para que se incluya en un determinado procedimiento en el momento en que éste se ha definido, esta salvaguardia será totalmente compatible con la aplicación de dicho procedimiento, lo que permitirá tanto ahorrar esfuerzos en la aplicación de la salvaguardia como asegurar la correcta aplicación de la misma en beneficio de la protección de los derechos fundamentales.</a:t>
            </a:r>
          </a:p>
          <a:p>
            <a:pPr algn="just" eaLnBrk="1" hangingPunct="1">
              <a:spcBef>
                <a:spcPct val="0"/>
              </a:spcBef>
            </a:pPr>
            <a:r>
              <a:rPr lang="en-US"/>
              <a:t>	</a:t>
            </a:r>
          </a:p>
          <a:p>
            <a:pPr algn="just" eaLnBrk="1" hangingPunct="1">
              <a:spcBef>
                <a:spcPct val="0"/>
              </a:spcBef>
            </a:pPr>
            <a:r>
              <a:rPr lang="es-ES" b="0" i="0" baseline="0" dirty="0"/>
              <a:t>El otro aspecto del elemento destacado es el principio de la base jurídica. Las salvaguardias deben estar previstas en el derecho interno, lo que permite tanto su eficacia como su conocimiento público (gracias al cual los ciudadanos podrán conocer sus derechos y obligaciones). </a:t>
            </a:r>
            <a:r>
              <a:rPr lang="es-ES"/>
              <a:t>Sin embargo, la noción de "Derecho interno" se entiende aquí en su sentido sustantivo, y se refiere a los actos legislativos, pero también a las normas constitucionales y a otras fuentes jurídicas como la jurisprudencia constante (fuente: informe explicativo del Convenio sobre la Ciberdelincuencia, que corresponde a la posición del Tribunal Europeo de Derechos Humanos del Consejo de Europa - TEDH).</a:t>
            </a:r>
          </a:p>
          <a:p>
            <a:pPr algn="just" eaLnBrk="1" hangingPunct="1">
              <a:spcBef>
                <a:spcPct val="0"/>
              </a:spcBef>
            </a:pPr>
            <a:endParaRPr lang="es-ES" i="0" baseline="0" dirty="0"/>
          </a:p>
          <a:p>
            <a:pPr eaLnBrk="1" hangingPunct="1">
              <a:spcBef>
                <a:spcPct val="0"/>
              </a:spcBef>
            </a:pPr>
            <a:r>
              <a:rPr lang="es-ES" b="0" baseline="0" dirty="0"/>
              <a:t>Según el Convenio de Budapest, las salvaguardias deben asegurar, como mínimo, el principio de proporcionalidad. </a:t>
            </a:r>
            <a:r>
              <a:rPr lang="es-ES"/>
              <a:t>El principio de proporcionalidad es otro principio importante, cuyo significado puede variar según los ordenamientos jurídicos. El principio de proporcionalidad exige que exista una relación razonable entre el objetivo concreto que se pretende alcanzar y los medios utilizados para lograrlo. </a:t>
            </a:r>
          </a:p>
          <a:p>
            <a:pPr eaLnBrk="1" hangingPunct="1">
              <a:spcBef>
                <a:spcPct val="0"/>
              </a:spcBef>
            </a:pPr>
            <a:endParaRPr lang="es-ES" baseline="0" dirty="0"/>
          </a:p>
          <a:p>
            <a:pPr eaLnBrk="1" hangingPunct="1">
              <a:spcBef>
                <a:spcPct val="0"/>
              </a:spcBef>
            </a:pPr>
            <a:r>
              <a:rPr lang="es-ES"/>
              <a:t>En los países vinculados por el TEDH, el principio de proporcionalidad asegura que ningún otro poder o procedimiento menos intrusivo permita alcanzar adecuadamente el objetivo de este poder o procedimiento, teniendo en cuenta tanto la naturaleza y las circunstancias del delito como la naturaleza y la legitimidad de los derechos fundamentales afectados. </a:t>
            </a:r>
          </a:p>
          <a:p>
            <a:pPr eaLnBrk="1" hangingPunct="1">
              <a:spcBef>
                <a:spcPct val="0"/>
              </a:spcBef>
            </a:pPr>
            <a:endParaRPr lang="es-ES" baseline="0" dirty="0"/>
          </a:p>
          <a:p>
            <a:pPr eaLnBrk="1" hangingPunct="1">
              <a:spcBef>
                <a:spcPct val="0"/>
              </a:spcBef>
            </a:pPr>
            <a:r>
              <a:rPr lang="es-ES"/>
              <a:t>En el marco del TEDH, se entiende que este principio incluye o va acompañado de otro principio que es el de "necesidad" del poder o del procedimiento. Se refiere a:</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
              <a:t>¿existe una necesidad social imperiosa de restringir los derechos fundamentales?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
              <a:t>En caso afirmativo, ¿responde la restricción concreta a esta necesidad?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s-ES"/>
              <a:t>Si es así, ¿es una respuesta proporcionada a esa necesidad? </a:t>
            </a:r>
          </a:p>
          <a:p>
            <a:pPr algn="just" eaLnBrk="1" hangingPunct="1">
              <a:spcBef>
                <a:spcPct val="0"/>
              </a:spcBef>
            </a:pPr>
            <a:endParaRPr lang="es-ES" i="0" baseline="0" dirty="0"/>
          </a:p>
          <a:p>
            <a:pPr eaLnBrk="1" hangingPunct="1">
              <a:spcBef>
                <a:spcPct val="0"/>
              </a:spcBef>
            </a:pPr>
            <a:r>
              <a:rPr lang="es-ES"/>
              <a:t>El Convenio de Budapest no limita los tipos de condiciones y salvaguardias que pueden aplicarse.</a:t>
            </a:r>
            <a:r>
              <a:rPr lang="es-ES" b="0" dirty="0"/>
              <a:t> Este artículo solo establece una lista de salvaguardias que deben aplicarse como mínimo, en su caso, teniendo en cuenta la naturaleza del procedimiento o poder en cuestión (según el carácter más o menos intrusivo del poder o procedimiento).</a:t>
            </a:r>
          </a:p>
          <a:p>
            <a:pPr eaLnBrk="1" hangingPunct="1">
              <a:spcBef>
                <a:spcPct val="0"/>
              </a:spcBef>
            </a:pPr>
            <a:endParaRPr lang="es-ES" b="0" baseline="0" dirty="0"/>
          </a:p>
          <a:p>
            <a:pPr eaLnBrk="1" hangingPunct="1">
              <a:spcBef>
                <a:spcPct val="0"/>
              </a:spcBef>
            </a:pPr>
            <a:r>
              <a:rPr lang="es-ES" b="0" baseline="0" dirty="0"/>
              <a:t>En la diapositiva se presenta una pirámide invertida que demuestra el alcance de las condiciones y salvaguardias necesarias para cada poder procesal en función del nivel de intrusión del poder. El formador puede mencionar que cada uno de los poderes se examinará posteriormente. </a:t>
            </a:r>
          </a:p>
          <a:p>
            <a:pPr algn="just" eaLnBrk="1" hangingPunct="1">
              <a:spcBef>
                <a:spcPct val="0"/>
              </a:spcBef>
            </a:pPr>
            <a:endParaRPr lang="es-ES" i="0" baseline="0" dirty="0"/>
          </a:p>
          <a:p>
            <a:pPr eaLnBrk="1" hangingPunct="1">
              <a:spcBef>
                <a:spcPct val="0"/>
              </a:spcBef>
            </a:pPr>
            <a:r>
              <a:rPr lang="es-ES"/>
              <a:t>Entre las posibles salvaguardias se encuentran:</a:t>
            </a:r>
          </a:p>
          <a:p>
            <a:pPr marL="171450" indent="-171450" eaLnBrk="1" hangingPunct="1">
              <a:spcBef>
                <a:spcPct val="0"/>
              </a:spcBef>
              <a:buFont typeface="Arial" panose="020B0604020202020204" pitchFamily="34" charset="0"/>
              <a:buChar char="•"/>
            </a:pPr>
            <a:r>
              <a:rPr lang="es-ES"/>
              <a:t>una supervisión judicial u otra de tipo independiente, </a:t>
            </a:r>
          </a:p>
          <a:p>
            <a:pPr marL="171450" indent="-171450" eaLnBrk="1" hangingPunct="1">
              <a:spcBef>
                <a:spcPct val="0"/>
              </a:spcBef>
              <a:buFont typeface="Arial" panose="020B0604020202020204" pitchFamily="34" charset="0"/>
              <a:buChar char="•"/>
            </a:pPr>
            <a:r>
              <a:rPr lang="es-ES"/>
              <a:t>motivos que justifican la aplicación, </a:t>
            </a:r>
          </a:p>
          <a:p>
            <a:pPr marL="171450" indent="-171450" eaLnBrk="1" hangingPunct="1">
              <a:spcBef>
                <a:spcPct val="0"/>
              </a:spcBef>
              <a:buFont typeface="Arial" panose="020B0604020202020204" pitchFamily="34" charset="0"/>
              <a:buChar char="•"/>
            </a:pPr>
            <a:r>
              <a:rPr lang="es-ES"/>
              <a:t>y la limitación del alcance y la vigencia de dicho poder o procedimiento. </a:t>
            </a:r>
          </a:p>
          <a:p>
            <a:pPr eaLnBrk="1" hangingPunct="1">
              <a:spcBef>
                <a:spcPct val="0"/>
              </a:spcBef>
            </a:pPr>
            <a:endParaRPr lang="es-ES" dirty="0"/>
          </a:p>
          <a:p>
            <a:pPr eaLnBrk="1" hangingPunct="1">
              <a:spcBef>
                <a:spcPct val="0"/>
              </a:spcBef>
            </a:pPr>
            <a:r>
              <a:rPr lang="es-ES" b="0" dirty="0"/>
              <a:t>La supervisión independiente y la limitación del alcance y del tiempo son salvaguardias tradicionales que aseguran la proporcionalidad de las medidas intrusivas, imponiendo límites a estas medidas y permitiendo la verificación independiente del respeto de estas limitaciones y de los demás principios que aseguran la protección de los derechos. </a:t>
            </a:r>
          </a:p>
          <a:p>
            <a:pPr eaLnBrk="1" hangingPunct="1">
              <a:spcBef>
                <a:spcPct val="0"/>
              </a:spcBef>
            </a:pPr>
            <a:endParaRPr lang="es-ES" baseline="0" dirty="0"/>
          </a:p>
          <a:p>
            <a:pPr eaLnBrk="1" hangingPunct="1">
              <a:spcBef>
                <a:spcPct val="0"/>
              </a:spcBef>
            </a:pPr>
            <a:r>
              <a:rPr lang="es-ES" b="0" baseline="0" dirty="0"/>
              <a:t>La especificación de los motivos que justifican la medida intrusiva es otro de los principios que tradicionalmente aseguran tanto la necesidad como la proporcionalidad de esta medida (esta especificación permite verificar si la medida que limita las libertades es efectivamente necesaria, y si esta medida es proporcionada con respecto al objetivo específico que se pretende alcanzar). </a:t>
            </a:r>
          </a:p>
          <a:p>
            <a:pPr eaLnBrk="1" hangingPunct="1">
              <a:spcBef>
                <a:spcPct val="0"/>
              </a:spcBef>
            </a:pPr>
            <a:endParaRPr lang="es-ES" b="0" baseline="0" dirty="0"/>
          </a:p>
          <a:p>
            <a:pPr eaLnBrk="1" hangingPunct="1">
              <a:spcBef>
                <a:spcPct val="0"/>
              </a:spcBef>
            </a:pPr>
            <a:r>
              <a:rPr lang="es-ES"/>
              <a:t>Este elemento limita la necesidad de reducir los impactos del poder o del procedimiento a la situación en la que esta reducción es "coherente con el interés público, en particular con la buena administración de la justicia". Esto significa que el impacto de los poderes o procedimientos debe evaluarse en primer lugar en relación con la buena administración de justicia y otros intereses públicos (por ejemplo, la seguridad y la salud públicas y otros intereses, incluidos los intereses de las víctimas y el respeto a la vida privada). En la medida en que la limitación del impacto del poder o del procedimiento sobre otros derechos e intereses sea compatible con la salvaguardia de estos intereses públicos, deberán aplicarse otras salvaguardias para salvaguardar estos otros intereses, como "la minimización de la interrupción de los servicios a los consumidores, la exención de responsabilidad por revelar o facilitar la revelación de información a que hace referencia este capítulo, o la protección de intereses patrimoniales" (véase [1] el informe explicativo del Convenio sobre la Ciberdelincuencia, § 148).</a:t>
            </a:r>
          </a:p>
          <a:p>
            <a:pPr eaLnBrk="1" hangingPunct="1">
              <a:spcBef>
                <a:spcPct val="0"/>
              </a:spcBef>
            </a:pPr>
            <a:endParaRPr lang="es-ES" baseline="0" dirty="0"/>
          </a:p>
          <a:p>
            <a:pPr marL="0" marR="0" indent="0" algn="l" defTabSz="457200" rtl="0" eaLnBrk="1" fontAlgn="base" latinLnBrk="0" hangingPunct="1">
              <a:lnSpc>
                <a:spcPct val="100000"/>
              </a:lnSpc>
              <a:spcBef>
                <a:spcPct val="0"/>
              </a:spcBef>
              <a:spcAft>
                <a:spcPct val="0"/>
              </a:spcAft>
              <a:buClrTx/>
              <a:buSzTx/>
              <a:buFontTx/>
              <a:buNone/>
              <a:tabLst/>
              <a:defRPr/>
            </a:pPr>
            <a:r>
              <a:rPr lang="es-ES" b="1" i="1" u="sng" dirty="0"/>
              <a:t>Referencias:</a:t>
            </a:r>
          </a:p>
          <a:p>
            <a:pPr marL="0" marR="0" indent="0" algn="l" defTabSz="457200" rtl="0" eaLnBrk="1" fontAlgn="base" latinLnBrk="0" hangingPunct="1">
              <a:lnSpc>
                <a:spcPct val="100000"/>
              </a:lnSpc>
              <a:spcBef>
                <a:spcPct val="0"/>
              </a:spcBef>
              <a:spcAft>
                <a:spcPct val="0"/>
              </a:spcAft>
              <a:buClrTx/>
              <a:buSzTx/>
              <a:buFontTx/>
              <a:buNone/>
              <a:tabLst/>
              <a:defRPr/>
            </a:pPr>
            <a:r>
              <a:rPr lang="es-ES" sz="1200" baseline="30000" dirty="0"/>
              <a:t>[1] </a:t>
            </a:r>
            <a:r>
              <a:rPr lang="es-ES" sz="1200" dirty="0"/>
              <a:t>Informe explicativo del Convenio sobre la Ciberdelincuencia, §148.</a:t>
            </a:r>
            <a:endParaRPr lang="es-ES" b="0" baseline="0" dirty="0"/>
          </a:p>
          <a:p>
            <a:pPr algn="just" eaLnBrk="1" hangingPunct="1">
              <a:spcBef>
                <a:spcPct val="0"/>
              </a:spcBef>
            </a:pPr>
            <a:endParaRPr lang="es-ES" i="0"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s-ES"/>
          </a:p>
        </p:txBody>
      </p:sp>
    </p:spTree>
    <p:extLst>
      <p:ext uri="{BB962C8B-B14F-4D97-AF65-F5344CB8AC3E}">
        <p14:creationId xmlns:p14="http://schemas.microsoft.com/office/powerpoint/2010/main" val="2527136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r>
              <a:rPr lang="es-ES"/>
              <a:t>Las pruebas tradicionales permanecerán en la escena del crimen, en última instancia, durante un largo período de tiempo, pero los datos digitales —pruebas electrónicas—, son muy volátiles y pueden desaparecer muy rápidamente: una vez perdidos o destruidos, serán difíciles de recuperar. </a:t>
            </a:r>
          </a:p>
          <a:p>
            <a:pPr eaLnBrk="1" fontAlgn="auto" hangingPunct="1">
              <a:spcBef>
                <a:spcPts val="0"/>
              </a:spcBef>
              <a:spcAft>
                <a:spcPts val="0"/>
              </a:spcAft>
              <a:defRPr/>
            </a:pPr>
            <a:endParaRPr lang="es-ES" i="1" dirty="0"/>
          </a:p>
          <a:p>
            <a:pPr eaLnBrk="1" fontAlgn="auto" hangingPunct="1">
              <a:spcBef>
                <a:spcPts val="0"/>
              </a:spcBef>
              <a:spcAft>
                <a:spcPts val="0"/>
              </a:spcAft>
              <a:defRPr/>
            </a:pPr>
            <a:r>
              <a:rPr lang="es-ES" i="0" dirty="0"/>
              <a:t>Los datos relativos al tráfico, por ejemplo, son muy útiles para identificar al autor de un delito. Pero este tipo de información no está disponible sistemáticamente. Por lo tanto, asegurar su conservación implica la existencia de un instrumento jurídico que permita a los agentes de la ley ordenar la conservación de dicha información volátil y comunicarla a otros servicios.</a:t>
            </a:r>
          </a:p>
          <a:p>
            <a:pPr eaLnBrk="1" fontAlgn="auto" hangingPunct="1">
              <a:spcBef>
                <a:spcPts val="0"/>
              </a:spcBef>
              <a:spcAft>
                <a:spcPts val="0"/>
              </a:spcAft>
              <a:defRPr/>
            </a:pPr>
            <a:endParaRPr lang="es-ES" i="1" dirty="0"/>
          </a:p>
          <a:p>
            <a:pPr eaLnBrk="1" fontAlgn="auto" hangingPunct="1">
              <a:spcBef>
                <a:spcPts val="0"/>
              </a:spcBef>
              <a:spcAft>
                <a:spcPts val="0"/>
              </a:spcAft>
              <a:defRPr/>
            </a:pPr>
            <a:r>
              <a:rPr lang="es-ES" i="1" dirty="0"/>
              <a:t>  Algunos países aplican una legislación sobre la conservación de datos. Fuera de Europa, la mayoría de los países aún no han aplicado dicha legislación. </a:t>
            </a:r>
            <a:r>
              <a:rPr lang="es-ES" b="0" i="1" u="none" dirty="0">
                <a:solidFill>
                  <a:srgbClr val="FF0000"/>
                </a:solidFill>
              </a:rPr>
              <a:t>Dentro de la Unión Europea, algunas legislaciones nacionales de conservación de datos han sido declaradas contrarias a la Constitución nacional por falta de salvaguardias adecuadas (por ejemplo, en Alemania y en Eslovenia), y la propia Directiva de conservación de datos de la UE ha sido declarada desproporcionada por el Tribunal de Justicia Europeo (debido a que su ámbito de aplicación es demasiado amplio y a la falta de salvaguardias) y, por tanto, contraria a la Carta de los Derechos Fundamentales de la UE y al Convenio Europeo de Derechos Humanos (</a:t>
            </a:r>
            <a:r>
              <a:rPr lang="es-ES" sz="1200" b="0" i="1" u="none" kern="1200" dirty="0">
                <a:solidFill>
                  <a:srgbClr val="FF0000"/>
                </a:solidFill>
                <a:effectLst/>
                <a:latin typeface="+mn-lt"/>
              </a:rPr>
              <a:t>sentencia del Tribunal, de 8 de abril de 2014, asuntos acumulados C-293/12 y C-594/12, caso "Digital Rights Ireland Ltd“</a:t>
            </a:r>
            <a:r>
              <a:rPr lang="es-ES" b="0" i="1" u="none" dirty="0">
                <a:solidFill>
                  <a:srgbClr val="FF0000"/>
                </a:solidFill>
              </a:rPr>
              <a:t>). Esta situación proporciona una primera visión de la importancia del artículo 15 del Convenio de Budapest sobre las condiciones y salvaguardias, que se examinará en la Parte II. </a:t>
            </a:r>
          </a:p>
          <a:p>
            <a:pPr eaLnBrk="1" fontAlgn="auto" hangingPunct="1">
              <a:spcBef>
                <a:spcPts val="0"/>
              </a:spcBef>
              <a:spcAft>
                <a:spcPts val="0"/>
              </a:spcAft>
              <a:defRPr/>
            </a:pP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r>
              <a:rPr lang="es-ES"/>
              <a:t>El Convenio de Budapest </a:t>
            </a:r>
            <a:r>
              <a:rPr lang="es-ES" sz="1200" kern="1200" dirty="0">
                <a:solidFill>
                  <a:schemeClr val="tx1"/>
                </a:solidFill>
                <a:effectLst/>
                <a:latin typeface="+mn-lt"/>
              </a:rPr>
              <a:t>no contiene ninguna disposición sobre la conservación de datos. Los artículos 16 y 17 se refieren a datos específicos necesarios en una investigación o procedimiento concreto. No se aplican a la recopilación y conservación en tiempo real de los datos relativos al tráfico futuro ni al acceso en tiempo real a los datos relativos al contenido. Estos artículos organizan</a:t>
            </a:r>
            <a:r>
              <a:rPr lang="es-ES"/>
              <a:t> la “conservación rápida” como medida provisional inmediata para conservar las pruebas y conceder tiempo para obtener órdenes judiciales de confiscación o divulgación de los datos. El artículo 16 se refiere a los datos relativos al tráfico y al contenido. El artículo 17 se refiere más específicamente a los datos relativos al tráfico. </a:t>
            </a:r>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r>
              <a:rPr lang="es-ES"/>
              <a:t>Notas: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s-ES"/>
              <a:t>La distinción entre los datos relativos al tráfico y los datos relativos al contenido se justifica por el hecho de que los primeros son más sensibles;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s-ES"/>
              <a:t>Las Partes en el Convenio pueden ir más allá de los niveles mínimos aquí descritos.</a:t>
            </a:r>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En particular, en esta diapositiva se enumeran los posibles medios a través de los cuales se puede efectuar la conservación rápida de los datos informáticos almacenados. El Convenio de Budapest es flexible y permite a las Partes especificar en su legislación nacional los medios a través de los cuales debe ejercerse el poder de conservar de manera rápida los datos informáticos almacenados.</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La conservación rápida es uno de los poderes procesales clave en asuntos relacionados con las pruebas electrónicas. Dada la volatilidad de los datos informáticos y la facilidad con la que se pueden borrar, modificar o alterar, y dado que muchos proveedores de servicios y personas no los retienen durante largos periodos de tiempo, es necesario que exista un poder procesal que asegure una conservación rápida.  El uso de este poder protege contra el borrado, la alteración, la modificación o cualquier otro cambio en el estado o la calidad de los datos informáticos.</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El poder de ordenar u obtener de forma similar la conservación rápida de los datos no es equivalente al concepto de retención de datos, por lo que es necesario que la autoridad competente que ordena u obtiene de forma similar la conservación rápida de los datos informáticos almacenados pueda hacer lo mismo solo con respecto a los datos especificados, y no imponer de forma general la obligación de que las personas retengan cantidades indeterminadas o indiscriminadas de datos.</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Este poder procesal no se puede utilizar para obligar a ninguna persona a conservar datos que ya no existen; o que no han sido almacenados por medio de un sistema informático.  Esto se diferencia una vez más de la obligación de retener datos, que puede aplicarse a datos que no existen.</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En algunas jurisdicciones, los funcionarios encargados de la aplicación de la ley deben convencer a las autoridades competentes de que los datos informáticos almacenados cuya conservación rápida se solicita son vulnerables a la pérdida o a la modificación. Esto incluye tanto la vulnerabilidad a la pérdida/modificación intencionada de los datos informáticos, como la pérdida/modificación no intencionada como resultado del almacenamiento no seguro de los datos informáticos.</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La autoridad competente solo podrá ordenar a una persona que conserve los datos informáticos almacenados cuando dichos datos informáticos especificados estén en posesión o bajo el control de dicha persona. En esta diapositiva se distingue entre la posesión (es decir, la posesión física) y el control (es decir, el libre control sobre los datos, aunque no estén en su posesión física). </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Es importante reconocer que la conservación es un poder temporal; y no permite a los funcionarios encargados de la aplicación de la ley ordenar a las personas que conserven los datos indefinidamente. Se trata de una medida meramente temporal que no pretende frustrar el ejercicio de otros poderes procesales, a saber, la presentación o el registro y confiscación de datos informáticos. El Convenio de Budapest exige que las Partes establezcan un plazo máximo de 90 días para ordenar la conservación, mientras que el plazo específico para un caso concreto debe especificarse en la orden de conservación.</a:t>
            </a:r>
            <a:endParaRPr lang="es-ES" dirty="0"/>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457200" rtl="0" eaLnBrk="1" fontAlgn="auto" latinLnBrk="0" hangingPunct="1">
              <a:lnSpc>
                <a:spcPct val="100000"/>
              </a:lnSpc>
              <a:spcBef>
                <a:spcPts val="0"/>
              </a:spcBef>
              <a:spcAft>
                <a:spcPts val="0"/>
              </a:spcAft>
              <a:buClrTx/>
              <a:buSzTx/>
              <a:buFontTx/>
              <a:buNone/>
              <a:tabLst/>
              <a:defRPr/>
            </a:pPr>
            <a:r>
              <a:rPr lang="es-ES"/>
              <a:t>Es fundamental que el destinatario de la orden de presentación mantenga la confidencialidad en relación con la adopción de las medidas de conservación, ya que de lo contrario la medida podría verse frustrada.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s-ES"/>
          </a:p>
        </p:txBody>
      </p:sp>
    </p:spTree>
    <p:extLst>
      <p:ext uri="{BB962C8B-B14F-4D97-AF65-F5344CB8AC3E}">
        <p14:creationId xmlns:p14="http://schemas.microsoft.com/office/powerpoint/2010/main" val="1723270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la siguiente serie de diapositivas se examinan las definiciones del capítulo I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s-ES"/>
          </a:p>
        </p:txBody>
      </p:sp>
    </p:spTree>
    <p:extLst>
      <p:ext uri="{BB962C8B-B14F-4D97-AF65-F5344CB8AC3E}">
        <p14:creationId xmlns:p14="http://schemas.microsoft.com/office/powerpoint/2010/main"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s-ES"/>
              <a:t>Dado que generalmente hay más de un proveedor de servicios implicado en la cadena de transmisión de cualquier comunicación, es difícil para las fuerzas del orden identificar a dichos proveedores para poder ejercer otros poderes (incluidas las órdenes de presentación y los registros y confiscación) sobre cada uno de ellos. Así, el artículo 17 del Convenio de Budapest otorga un mandato jurídico a las autoridades competentes para que soliciten la revelación parcial de los datos relativos al tráfico con el fin de permitir la identificación de los proveedores de servicios implicados en la cadena. </a:t>
            </a:r>
          </a:p>
          <a:p>
            <a:endParaRPr lang="es-E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Un recordatorio sobre "datos relativos al tráfico": todos los datos relativos a una comunicación realizada por medio de un sistema informático, generados por este último en tanto que elemento de la cadena de comunicación, y que indiquen el origen, el destino, la ruta, la hora, la fecha, el tamaño y la duración de la comunicación o el tipo de servicio subyacente.</a:t>
            </a:r>
            <a:endParaRPr lang="es-ES" baseline="0" dirty="0"/>
          </a:p>
          <a:p>
            <a:endParaRPr lang="es-ES" baseline="0" dirty="0"/>
          </a:p>
          <a:p>
            <a:r>
              <a:rPr lang="es-ES"/>
              <a:t>En esta diapositiva también se indican las distintas formas en que se pueden notificar las órdenes a múltiples proveedores de servicios (por ejemplo, órdenes separadas a medida que se identifica a cada proveedor de servicios subsiguiente implicado en la cadena de transmisión; una única orden que se notifica secuencialmente a cada proveedor de servicios subsiguiente a medida que se identifica; o una única orden notificada a un único proveedor de servicios que está obligado en virtud de la orden a notificar al siguiente proveedor de servicios implicado en la cadena de transmisión).</a:t>
            </a:r>
          </a:p>
          <a:p>
            <a:endParaRPr lang="es-E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 importante que el destinatario de la orden de revelación parcial de los datos relativos al tráfico reciba el mandato de revelar los datos relativos al tráfico suficientes para poder identificar a otros proveedores de servicios implicados en la transmisión de la comunicación. Si no se dispone de este poder, sería muy difícil identificar a los diferentes proveedores de servicios implicados y, por tanto, ejercer los poderes adecuados en consecuencia.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s-ES"/>
          </a:p>
        </p:txBody>
      </p:sp>
    </p:spTree>
    <p:extLst>
      <p:ext uri="{BB962C8B-B14F-4D97-AF65-F5344CB8AC3E}">
        <p14:creationId xmlns:p14="http://schemas.microsoft.com/office/powerpoint/2010/main" val="18131809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eaLnBrk="1" fontAlgn="auto" hangingPunct="1">
              <a:spcBef>
                <a:spcPts val="0"/>
              </a:spcBef>
              <a:spcAft>
                <a:spcPts val="0"/>
              </a:spcAft>
              <a:defRPr/>
            </a:pPr>
            <a:r>
              <a:rPr lang="es-ES"/>
              <a:t>La disposición del artículo 18 también es muy interesante. Según ella, cada Parte debe adoptar medidas legislativas para facultar a sus fuerzas del orden con la posibilidad de emitir "órdenes de presentación". Esta orden judicial puede ser emitida por las fuerzas del orden para los ciudadanos y para los proveedores de servicios de Internet, ordenándoles que proporcionen a las autoridades competentes los datos almacenados en un sistema informático, bajo su responsabilidad, o que proporcionen los datos de los abonados.</a:t>
            </a:r>
          </a:p>
          <a:p>
            <a:pPr eaLnBrk="1" fontAlgn="auto" hangingPunct="1">
              <a:spcBef>
                <a:spcPts val="0"/>
              </a:spcBef>
              <a:spcAft>
                <a:spcPts val="0"/>
              </a:spcAft>
              <a:defRPr/>
            </a:pPr>
            <a:r>
              <a:rPr lang="es-ES"/>
              <a:t> </a:t>
            </a:r>
          </a:p>
          <a:p>
            <a:pPr marL="0" marR="0" indent="0" algn="l" defTabSz="457200" rtl="0" eaLnBrk="1" fontAlgn="auto" latinLnBrk="0" hangingPunct="1">
              <a:lnSpc>
                <a:spcPct val="100000"/>
              </a:lnSpc>
              <a:spcBef>
                <a:spcPts val="0"/>
              </a:spcBef>
              <a:spcAft>
                <a:spcPts val="0"/>
              </a:spcAft>
              <a:buClrTx/>
              <a:buSzTx/>
              <a:buFontTx/>
              <a:buNone/>
              <a:tabLst/>
              <a:defRPr/>
            </a:pPr>
            <a:r>
              <a:rPr lang="es-ES"/>
              <a:t>Según el Convenio, la orden de presentación debe especificar la naturaleza y el alcance de los datos requeridos: está muy claro que los datos requeridos por la investigación se deben determinar previamente y que, por lo tanto, están prohibidas las </a:t>
            </a:r>
            <a:r>
              <a:rPr lang="es-ES" i="1"/>
              <a:t>expediciones de pesca</a:t>
            </a:r>
            <a:r>
              <a:rPr lang="es-ES"/>
              <a:t>. El propósito de este límite jurídico es imponer una importante salvaguardia para la protección de los derechos humanos y las libertades en el ejercicio de estos poderes de investigación por parte de los encargados de hacer cumplir la ley; asegura que el registro y la incautación de información se restringe a la información directamente relacionada con un caso que se está investigando. Esta limitación es aún más importante que las limitaciones similares que enmarcan el registro y la confiscación en el mundo real, donde estas operaciones tienen la mayoría de las veces un alcance práctico limitado. En el mundo digital, si la norma fuera permitir el acceso a toda la información que acompaña a un equipo, se permitiría acceder a todo tipo de información almacenada en ese equipo, a menudo sin relación con el delito que se investiga y (por ejemplo, en el caso de la comunicación por correo electrónico) implicando también a terceros. </a:t>
            </a:r>
          </a:p>
          <a:p>
            <a:pPr eaLnBrk="1" fontAlgn="auto" hangingPunct="1">
              <a:spcBef>
                <a:spcPts val="0"/>
              </a:spcBef>
              <a:spcAft>
                <a:spcPts val="0"/>
              </a:spcAft>
              <a:defRPr/>
            </a:pPr>
            <a:endParaRPr lang="es-ES" dirty="0"/>
          </a:p>
          <a:p>
            <a:pPr eaLnBrk="1" fontAlgn="auto" hangingPunct="1">
              <a:spcBef>
                <a:spcPts val="0"/>
              </a:spcBef>
              <a:spcAft>
                <a:spcPts val="0"/>
              </a:spcAft>
              <a:defRPr/>
            </a:pPr>
            <a:r>
              <a:rPr lang="es-ES"/>
              <a:t>Como ya se ha mencionado, a partir del artículo 16 se puede crear la obligación, para un proveedor de servicios, de conservar los datos informáticos. La revelación de los datos relativos al tráfico a las fuerzas del orden está regulada por el artículo 17, según el cual solo se permite la revelación de los datos relativos al tráfico. La posibilidad de revelar a las fuerzas del orden cualquier otro tipo de información almacenada en un soporte digital está regulada por el artículo 18, en virtud o no de una orden de conservación emitida sobre la base del artículo 16.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18.1.a se aplica a cualquier persona en el territorio de la Parte. Así, si bien no se exige que los datos informáticos objeto de una orden de presentación se encuentren en el territorio, sí se exige que la persona a la que se dirige la orden esté físicamente presente en el territorio. El término persona es amplio e incluye tanto a las personas físicas como a las jurídicas, incluidos los proveedores de servicios.</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 necesario que la autoridad competente que ordena la presentación de datos informáticos pueda hacer lo mismo solo con respecto a datos específicos, y no solicitar de manera general grandes volúmenes de datos de manera indiscriminada. Por lo tanto, en virtud del artículo 18, no se podría emitir una orden de presentación para que una persona presente todos los datos almacenados en su sistema informático.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autoridad competente solo podrá ordenar a una persona que presente los datos informáticos almacenados cuando estos estén en posesión o bajo el control de dicha persona. En esta diapositiva se distingue entre la posesión (es decir, la posesión física) y el control (es decir, el libre control sobre los datos, aunque no estén en su posesión física).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órdenes de presentación solo pueden realizarse con respecto a los datos existentes que se encuentran en un sistema informático o en un medio de almacenamiento de datos informáticos. No se puede utilizar para ordenar a una persona que retenga datos; o para presentar datos que existirán en una fecha futura.</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s-ES"/>
              <a:t>El artículo 18.1.b tiene un alcance más limitado en comparación con el artículo 18.1.a, en el sentido de que solo se aplica a los proveedores de servicios; y por lo tanto no se aplica a ninguna persona física o jurídica que no entre en la definición de proveedores de servicios.</a:t>
            </a:r>
          </a:p>
          <a:p>
            <a:pPr marL="0" marR="0" indent="0" algn="l" defTabSz="457200" rtl="0" eaLnBrk="0" fontAlgn="base" latinLnBrk="0" hangingPunct="0">
              <a:lnSpc>
                <a:spcPct val="100000"/>
              </a:lnSpc>
              <a:spcBef>
                <a:spcPct val="30000"/>
              </a:spcBef>
              <a:spcAft>
                <a:spcPct val="0"/>
              </a:spcAft>
              <a:buClrTx/>
              <a:buSzTx/>
              <a:buFontTx/>
              <a:buNone/>
              <a:tabLst/>
              <a:defRPr/>
            </a:pPr>
            <a:endParaRPr lang="es-ES" sz="1200" kern="1200" baseline="0" dirty="0">
              <a:solidFill>
                <a:schemeClr val="tx1"/>
              </a:solidFill>
              <a:effectLst/>
              <a:latin typeface="+mn-lt"/>
              <a:ea typeface="+mn-ea"/>
              <a:cs typeface="+mn-cs"/>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s-ES" sz="1200" kern="1200" baseline="0" dirty="0">
                <a:solidFill>
                  <a:schemeClr val="tx1"/>
                </a:solidFill>
                <a:effectLst/>
                <a:latin typeface="+mn-lt"/>
              </a:rPr>
              <a:t>Sin embargo, no está limitado en términos de ubicación física del proveedor de servicios, y se aplica siempre que este último ofrezca servicios en el territorio de la Parte.</a:t>
            </a:r>
            <a:endParaRPr lang="es-ES" sz="1200" kern="1200" dirty="0">
              <a:solidFill>
                <a:schemeClr val="tx1"/>
              </a:solidFill>
              <a:effectLst/>
              <a:latin typeface="+mn-lt"/>
              <a:ea typeface="+mn-ea"/>
              <a:cs typeface="+mn-cs"/>
            </a:endParaRPr>
          </a:p>
          <a:p>
            <a:endParaRPr lang="es-ES" dirty="0"/>
          </a:p>
          <a:p>
            <a:r>
              <a:rPr lang="es-ES"/>
              <a:t>En la diapositiva se enumeran algunos de los factores determinantes que hay que tener en cuenta para determinar si un proveedor de servicios ofrece servicios en un territorio concreto.</a:t>
            </a:r>
          </a:p>
          <a:p>
            <a:endParaRPr lang="es-ES" baseline="0" dirty="0"/>
          </a:p>
          <a:p>
            <a:r>
              <a:rPr lang="es-ES"/>
              <a:t>El formador puede entonces remitirse a la Nota de orientación del T-CY sobre el artículo 18.</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 diapositiva se explica la definición de los datos relativos a los abonados según el artículo 18 del Convenio de Budapest. Es importante tener en cuenta que los datos relativos a los abonados no tienen por qué adoptar la forma de datos informáticos; por lo tanto, incluyen los registros físicos que poseen los proveedores de servicios en relación con sus abonados.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limita el alcance de los datos relativos a los abonados que pueden ser objeto de una orden de presentación a la información de los abonados relacionada con los servicios ofrecidos por un proveedor de servicios en el territorio.</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autoridad competente solo podrá ordenar a un proveedor de servicios que presente los datos relativos a los abonados cuando dichos datos estén en posesión o bajo el control de dicho proveedor de servicios. En esta diapositiva se distingue entre la posesión (es decir, la posesión física) y el control (es decir, el libre control sobre la información, aunque no estén en su posesión física).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Asimismo, se debatirá con más detalle el artículo 18 en el módulo de cooperación público-privada.</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s-ES"/>
          </a:p>
        </p:txBody>
      </p:sp>
    </p:spTree>
    <p:extLst>
      <p:ext uri="{BB962C8B-B14F-4D97-AF65-F5344CB8AC3E}">
        <p14:creationId xmlns:p14="http://schemas.microsoft.com/office/powerpoint/2010/main" val="1887818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b) Datos relativos al contenido de un proveedor de servicios extranjero que ofrece servicios en su país.</a:t>
            </a:r>
            <a:r>
              <a:rPr lang="es-ES" b="0"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b="0" dirty="0"/>
              <a:t>Esto se debe a que el ámbito de aplicación del artículo 18.1.b solo se refiere a los datos relativos a los abonados y no permitiría ordenar la presentación de datos relativos al contenido a un proveedor de servicios extranjero.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b="0" dirty="0"/>
              <a:t>Aunque los datos contemplados en la opción (c) se almacenan fuera de su país, la persona que tiene el control de dichos datos se encuentra dentro de su país, por lo que se puede ordenar a dicha persona que presente los datos en virtud del artículo 18.1.a.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s-ES"/>
          </a:p>
        </p:txBody>
      </p:sp>
    </p:spTree>
    <p:extLst>
      <p:ext uri="{BB962C8B-B14F-4D97-AF65-F5344CB8AC3E}">
        <p14:creationId xmlns:p14="http://schemas.microsoft.com/office/powerpoint/2010/main" val="1258981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b) Datos relativos al contenido de un proveedor de servicios extranjero que ofrece servicios en su país.</a:t>
            </a:r>
            <a:r>
              <a:rPr lang="es-ES" b="0"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b="0" dirty="0"/>
              <a:t>Esto se debe a que el ámbito de aplicación del artículo 18.1.b solo se refiere a los datos relativos a los abonados y no permitiría ordenar la presentación de datos relativos al contenido a un proveedor de servicios extranjero.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b="0" dirty="0"/>
              <a:t>Aunque los datos contemplados en la opción (c) se almacenan fuera de su país, la persona que tiene el control de dichos datos se encuentra dentro de su país, por lo que se puede ordenar a dicha persona que presente los datos en virtud del artículo 18.1.a.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s-ES"/>
          </a:p>
        </p:txBody>
      </p:sp>
    </p:spTree>
    <p:extLst>
      <p:ext uri="{BB962C8B-B14F-4D97-AF65-F5344CB8AC3E}">
        <p14:creationId xmlns:p14="http://schemas.microsoft.com/office/powerpoint/2010/main" val="2341210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spcBef>
                <a:spcPct val="0"/>
              </a:spcBef>
            </a:pPr>
            <a:r>
              <a:rPr lang="es-ES"/>
              <a:t>El registro y la confiscación se describen en el artículo 19 del Convenio de Budapest. </a:t>
            </a:r>
          </a:p>
          <a:p>
            <a:pPr eaLnBrk="1" hangingPunct="1">
              <a:spcBef>
                <a:spcPct val="0"/>
              </a:spcBef>
            </a:pPr>
            <a:endParaRPr lang="es-ES" dirty="0"/>
          </a:p>
          <a:p>
            <a:pPr eaLnBrk="1" hangingPunct="1">
              <a:spcBef>
                <a:spcPct val="0"/>
              </a:spcBef>
            </a:pPr>
            <a:r>
              <a:rPr lang="es-ES"/>
              <a:t>La mayoría de las normas procesales nacionales incluyen normas generales para el registro y la confiscación, pero no todas tienen normas específicas que regulen dicha actividad en relación con el ámbito informático. Muchas jurisdicciones pueden limitarse simplemente a los registros y confiscaciones tradicionales. Sin embargo, el mundo real enseña que las investigaciones digitales se enfrentan a desafíos hasta ahora desconocidos causados, por ejemplo, por la interconexión de los sistemas informáticos.</a:t>
            </a:r>
          </a:p>
          <a:p>
            <a:pPr eaLnBrk="1" hangingPunct="1">
              <a:spcBef>
                <a:spcPct val="0"/>
              </a:spcBef>
            </a:pPr>
            <a:endParaRPr lang="es-ES" dirty="0"/>
          </a:p>
          <a:p>
            <a:pPr marL="0" marR="0" lvl="1" indent="0" algn="l" defTabSz="457200" rtl="0" eaLnBrk="1" fontAlgn="base" latinLnBrk="0" hangingPunct="1">
              <a:lnSpc>
                <a:spcPct val="100000"/>
              </a:lnSpc>
              <a:spcBef>
                <a:spcPct val="0"/>
              </a:spcBef>
              <a:spcAft>
                <a:spcPct val="0"/>
              </a:spcAft>
              <a:buClrTx/>
              <a:buSzTx/>
              <a:buFontTx/>
              <a:buNone/>
              <a:tabLst/>
              <a:defRPr/>
            </a:pPr>
            <a:r>
              <a:rPr lang="es-ES"/>
              <a:t>Para hacer frente a este tipo de cuestiones, el Convenio de Budapest creó normas específicas para tratar los registros y las confiscaciones en el mundo digital. Por ello, establece la posibilidad de que se realicen búsquedas en un sistema informático, en un dispositivo de almacenamiento y en un sistema informático disponible desde un principio. Esta última posibilidad permite a la autoridad ampliar "con rapidez" el registro a otro sistema cuando, </a:t>
            </a:r>
            <a:r>
              <a:rPr lang="es-ES" sz="3000" kern="1200" dirty="0">
                <a:solidFill>
                  <a:schemeClr val="tx1"/>
                </a:solidFill>
                <a:latin typeface="+mn-lt"/>
              </a:rPr>
              <a:t>durante un registro legal en un sistema informático específico o en una parte del mismo, esta autoridad </a:t>
            </a:r>
            <a:r>
              <a:rPr lang="es-ES" sz="3200" dirty="0"/>
              <a:t>llega a la conclusión razonable de que los datos en cuestión están almacenados en otro sistema informático en su territorio. </a:t>
            </a:r>
          </a:p>
          <a:p>
            <a:pPr marL="0" marR="0" lvl="1" indent="0" algn="l" defTabSz="457200" rtl="0" eaLnBrk="1" fontAlgn="base" latinLnBrk="0" hangingPunct="1">
              <a:lnSpc>
                <a:spcPct val="100000"/>
              </a:lnSpc>
              <a:spcBef>
                <a:spcPct val="0"/>
              </a:spcBef>
              <a:spcAft>
                <a:spcPct val="0"/>
              </a:spcAft>
              <a:buClrTx/>
              <a:buSzTx/>
              <a:buFontTx/>
              <a:buNone/>
              <a:tabLst/>
              <a:defRPr/>
            </a:pPr>
            <a:endParaRPr lang="es-ES" sz="3200" kern="1200" dirty="0">
              <a:solidFill>
                <a:schemeClr val="tx1"/>
              </a:solidFill>
              <a:latin typeface="+mn-lt"/>
              <a:ea typeface="+mn-ea"/>
              <a:cs typeface="+mn-cs"/>
            </a:endParaRPr>
          </a:p>
          <a:p>
            <a:pPr eaLnBrk="1" hangingPunct="1">
              <a:spcBef>
                <a:spcPct val="0"/>
              </a:spcBef>
            </a:pPr>
            <a:r>
              <a:rPr lang="es-ES"/>
              <a:t>En cuanto a los poderes de investigación, el artículo 19 establece que los investigadores están facultados para "confiscar u obtener de un modo similar" los datos informáticos a los que se ha accedido, y para ordenar a cualquier persona que tenga conocimiento del funcionamiento del sistema informático o de las medidas aplicadas para proteger los datos informáticos en él, que proporcione, en la medida de lo razonable, la información necesaria, para permitir el registro y la confiscación.</a:t>
            </a:r>
            <a:endParaRPr lang="es-ES" dirty="0"/>
          </a:p>
          <a:p>
            <a:pPr eaLnBrk="1" hangingPunct="1">
              <a:spcBef>
                <a:spcPct val="0"/>
              </a:spcBef>
            </a:pPr>
            <a:endParaRPr lang="es-ES" dirty="0"/>
          </a:p>
          <a:p>
            <a:pPr eaLnBrk="1" hangingPunct="1">
              <a:spcBef>
                <a:spcPct val="0"/>
              </a:spcBef>
            </a:pPr>
            <a:r>
              <a:rPr lang="es-ES"/>
              <a:t>Dadas las diversas posibilidades y formas más eficaces que existen para confiscar datos informáticos, el Convenio de Budapest ofrece una lista de acciones básicas que los investigadores deben estar facultados para realizar... (siguiente diapositiva)</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s-ES"/>
          </a:p>
        </p:txBody>
      </p:sp>
    </p:spTree>
    <p:extLst>
      <p:ext uri="{BB962C8B-B14F-4D97-AF65-F5344CB8AC3E}">
        <p14:creationId xmlns:p14="http://schemas.microsoft.com/office/powerpoint/2010/main" val="2308615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s-ES"/>
              <a:t>Las acciones básicas que los investigadores deben estar facultados por la ley para realizar durante el proceso de una confiscación legal de datos informáticos, según el Convenio de Budapest, son las siguientes:</a:t>
            </a:r>
          </a:p>
          <a:p>
            <a:pPr eaLnBrk="1" hangingPunct="1">
              <a:spcBef>
                <a:spcPct val="0"/>
              </a:spcBef>
            </a:pPr>
            <a:endParaRPr lang="es-ES" dirty="0"/>
          </a:p>
          <a:p>
            <a:pPr eaLnBrk="1" hangingPunct="1">
              <a:spcBef>
                <a:spcPct val="0"/>
              </a:spcBef>
            </a:pPr>
            <a:r>
              <a:rPr lang="es-ES"/>
              <a:t>a) secuestrar físicamente un sistema informático,</a:t>
            </a:r>
            <a:endParaRPr lang="es-ES" dirty="0"/>
          </a:p>
          <a:p>
            <a:pPr eaLnBrk="1" hangingPunct="1">
              <a:spcBef>
                <a:spcPct val="0"/>
              </a:spcBef>
            </a:pPr>
            <a:endParaRPr lang="es-ES" dirty="0"/>
          </a:p>
          <a:p>
            <a:pPr eaLnBrk="1" hangingPunct="1">
              <a:spcBef>
                <a:spcPct val="0"/>
              </a:spcBef>
            </a:pPr>
            <a:r>
              <a:rPr lang="es-ES"/>
              <a:t>b) realizar y retener una copia de esos datos informáticos (lo que es importante en caso de que los datos se almacenen en un servidor principal, donde la eliminación física es imposible, y también cuando el secuestro físico interferiría demasiado significativamente con los derechos de otras personas para acceder a esa máquina - por ejemplo, el servidor de una gran empresa)</a:t>
            </a:r>
            <a:endParaRPr lang="es-ES" dirty="0"/>
          </a:p>
          <a:p>
            <a:pPr eaLnBrk="1" hangingPunct="1">
              <a:spcBef>
                <a:spcPct val="0"/>
              </a:spcBef>
            </a:pPr>
            <a:endParaRPr lang="es-ES" dirty="0"/>
          </a:p>
          <a:p>
            <a:pPr eaLnBrk="1" hangingPunct="1">
              <a:spcBef>
                <a:spcPct val="0"/>
              </a:spcBef>
            </a:pPr>
            <a:r>
              <a:rPr lang="es-ES"/>
              <a:t>c) mantener la integridad de los datos informáticos almacenados y, por último,  </a:t>
            </a:r>
            <a:endParaRPr lang="es-ES" dirty="0"/>
          </a:p>
          <a:p>
            <a:pPr eaLnBrk="1" hangingPunct="1">
              <a:spcBef>
                <a:spcPct val="0"/>
              </a:spcBef>
            </a:pPr>
            <a:endParaRPr lang="es-ES" dirty="0"/>
          </a:p>
          <a:p>
            <a:pPr eaLnBrk="1" hangingPunct="1">
              <a:spcBef>
                <a:spcPct val="0"/>
              </a:spcBef>
            </a:pPr>
            <a:r>
              <a:rPr lang="es-ES"/>
              <a:t>d) hacer inaccesibles o eliminar esos datos informáticos en el sistema informático al que se ha accedido.</a:t>
            </a:r>
            <a:endParaRPr lang="es-ES" dirty="0"/>
          </a:p>
          <a:p>
            <a:pPr eaLnBrk="1" hangingPunct="1">
              <a:spcBef>
                <a:spcPct val="0"/>
              </a:spcBef>
            </a:pPr>
            <a:endParaRPr lang="es-ES" dirty="0"/>
          </a:p>
          <a:p>
            <a:pPr eaLnBrk="1" hangingPunct="1">
              <a:spcBef>
                <a:spcPct val="0"/>
              </a:spcBef>
            </a:pPr>
            <a:r>
              <a:rPr lang="es-ES"/>
              <a:t>Esta última disposición es pertinente, por ejemplo, cuando el secuestro físico es imposible, aunque se podría producir un daño real si un tercero tuviera acceso a los datos.  </a:t>
            </a:r>
            <a:endParaRPr lang="es-ES" dirty="0"/>
          </a:p>
          <a:p>
            <a:pPr eaLnBrk="1" hangingPunct="1">
              <a:spcBef>
                <a:spcPct val="0"/>
              </a:spcBef>
            </a:pPr>
            <a:r>
              <a:rPr lang="es-ES"/>
              <a:t>A excepción de la mera confiscación de datos en su propio y original registro, todas estas posibilidades procesales son medidas específicas en el entorno digital.</a:t>
            </a:r>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s-ES"/>
          </a:p>
        </p:txBody>
      </p:sp>
    </p:spTree>
    <p:extLst>
      <p:ext uri="{BB962C8B-B14F-4D97-AF65-F5344CB8AC3E}">
        <p14:creationId xmlns:p14="http://schemas.microsoft.com/office/powerpoint/2010/main" val="21959161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s-ES"/>
              <a:t>A veces, el investigador necesita más información reciente, en lugar de la que se obtiene con el registro o la confiscación de los datos almacenados. </a:t>
            </a:r>
          </a:p>
          <a:p>
            <a:pPr eaLnBrk="1" hangingPunct="1">
              <a:spcBef>
                <a:spcPct val="0"/>
              </a:spcBef>
            </a:pPr>
            <a:endParaRPr lang="es-ES" i="1" dirty="0"/>
          </a:p>
          <a:p>
            <a:pPr eaLnBrk="1" hangingPunct="1">
              <a:spcBef>
                <a:spcPct val="0"/>
              </a:spcBef>
            </a:pPr>
            <a:r>
              <a:rPr lang="es-ES"/>
              <a:t>La obtención </a:t>
            </a:r>
            <a:r>
              <a:rPr lang="es-ES" i="1"/>
              <a:t>en tiempo real</a:t>
            </a:r>
            <a:r>
              <a:rPr lang="es-ES"/>
              <a:t> de datos informáticos permite realizar investigaciones directas y se describe en el artículo 20 del Convenio de Budapest. Este tipo de medidas intrusivas requiere una legislación adecuada que permita a las fuerzas del orden obtener o registrar, por medios técnicos, datos en tiempo real, y también la facultad de obligar a los proveedores de servicios a obtener o registrar datos de sus clientes, dentro de su actividad normal, en tiempo real.</a:t>
            </a:r>
          </a:p>
          <a:p>
            <a:pPr eaLnBrk="1" hangingPunct="1">
              <a:spcBef>
                <a:spcPct val="0"/>
              </a:spcBef>
            </a:pPr>
            <a:endParaRPr lang="es-ES" dirty="0"/>
          </a:p>
          <a:p>
            <a:pPr eaLnBrk="1" hangingPunct="1">
              <a:spcBef>
                <a:spcPct val="0"/>
              </a:spcBef>
            </a:pPr>
            <a:r>
              <a:rPr lang="es-ES"/>
              <a:t>Este tipo de herramienta de investigación puede ser muy importante, por ejemplo, para establecer el origen de una comunicación, con vistas a identificar a un autor, en tiempo real.</a:t>
            </a:r>
          </a:p>
          <a:p>
            <a:pPr eaLnBrk="1" hangingPunct="1">
              <a:spcBef>
                <a:spcPct val="0"/>
              </a:spcBef>
            </a:pPr>
            <a:endParaRPr lang="es-ES" dirty="0"/>
          </a:p>
          <a:p>
            <a:r>
              <a:rPr lang="es-ES"/>
              <a:t>Cabe señalar que el §3 del artículo 20 impone a </a:t>
            </a:r>
            <a:r>
              <a:rPr lang="es-ES" sz="1200" kern="1200" dirty="0">
                <a:solidFill>
                  <a:schemeClr val="tx1"/>
                </a:solidFill>
                <a:effectLst/>
                <a:latin typeface="+mn-lt"/>
              </a:rPr>
              <a:t>las Partes la adopción de las medidas legislativas y de otro tipo que sean necesarias para obligar a los proveedores de servicios a mantener la confidencialidad del hecho de la ejecución de cualquier poder previsto en este artículo y de cualquier información relacionada con el mismo.</a:t>
            </a:r>
          </a:p>
          <a:p>
            <a:r>
              <a:rPr lang="es-ES" sz="1200" kern="1200" dirty="0">
                <a:solidFill>
                  <a:schemeClr val="tx1"/>
                </a:solidFill>
                <a:effectLst/>
                <a:latin typeface="+mn-lt"/>
              </a:rPr>
              <a:t> </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s-ES"/>
          </a:p>
        </p:txBody>
      </p:sp>
    </p:spTree>
    <p:extLst>
      <p:ext uri="{BB962C8B-B14F-4D97-AF65-F5344CB8AC3E}">
        <p14:creationId xmlns:p14="http://schemas.microsoft.com/office/powerpoint/2010/main" val="38387963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eaLnBrk="1" hangingPunct="1">
              <a:spcBef>
                <a:spcPct val="0"/>
              </a:spcBef>
            </a:pPr>
            <a:r>
              <a:rPr lang="es-ES"/>
              <a:t>Por último, aunque no por ello menos importante, en el artículo 21 se describe la interceptación de datos relativos al contenido. </a:t>
            </a:r>
          </a:p>
          <a:p>
            <a:pPr eaLnBrk="1" hangingPunct="1">
              <a:spcBef>
                <a:spcPct val="0"/>
              </a:spcBef>
            </a:pPr>
            <a:r>
              <a:rPr lang="es-ES"/>
              <a:t>Además de los datos relativos al tráfico, en ocasiones las fuerzas del orden pueden necesitar conocer el contenido real de las comunicaciones entre los sospechosos de un delito. Algunos países ya cuentan con disposiciones sobre las interceptaciones telefónicas, pero no todos permiten a las fuerzas del orden interceptar específicamente las comunicaciones que no sean telefónicas.</a:t>
            </a:r>
            <a:endParaRPr lang="es-ES" dirty="0"/>
          </a:p>
          <a:p>
            <a:pPr eaLnBrk="1" hangingPunct="1">
              <a:spcBef>
                <a:spcPct val="0"/>
              </a:spcBef>
            </a:pPr>
            <a:endParaRPr lang="es-ES" dirty="0"/>
          </a:p>
          <a:p>
            <a:pPr eaLnBrk="1" hangingPunct="1">
              <a:spcBef>
                <a:spcPct val="0"/>
              </a:spcBef>
            </a:pPr>
            <a:r>
              <a:rPr lang="es-ES"/>
              <a:t>Por eso, en el artículo 21, concretamente, el Convenio de Budapest incluye disposiciones que permiten a los investigadores interceptar y grabar las comunicaciones de datos.</a:t>
            </a:r>
          </a:p>
          <a:p>
            <a:pPr eaLnBrk="1" hangingPunct="1">
              <a:spcBef>
                <a:spcPct val="0"/>
              </a:spcBef>
            </a:pPr>
            <a:endParaRPr lang="es-ES" dirty="0"/>
          </a:p>
          <a:p>
            <a:pPr eaLnBrk="1" hangingPunct="1">
              <a:spcBef>
                <a:spcPct val="0"/>
              </a:spcBef>
            </a:pPr>
            <a:r>
              <a:rPr lang="es-ES"/>
              <a:t>Además de ser una herramienta de investigación muy poderosa, la interceptación de las comunicaciones constituye también una medida muy intrusiva y solo está permitida, según los términos del Convenio, en relación con una serie de delitos graves que deben ser determinados por las leyes nacionales.</a:t>
            </a:r>
          </a:p>
          <a:p>
            <a:pPr eaLnBrk="1" hangingPunct="1">
              <a:spcBef>
                <a:spcPct val="0"/>
              </a:spcBef>
            </a:pPr>
            <a:endParaRPr lang="es-ES" dirty="0"/>
          </a:p>
          <a:p>
            <a:r>
              <a:rPr lang="es-ES"/>
              <a:t>Para conocer las salvaguardias adicionales relativas a la vigilancia encubierta (incluida la interceptación de datos relativos al contenido) que deben establecer las Partes del Convenio Europeo de Derechos Humanos en su legislación nacional, véase una recopilación de la jurisprudencia pertinente del Tribunal Europeo de Derechos Humanos elaborada sobre la base del artículo 8 (</a:t>
            </a:r>
            <a:r>
              <a:rPr lang="es-ES" sz="1200" kern="1200" dirty="0">
                <a:solidFill>
                  <a:schemeClr val="tx1"/>
                </a:solidFill>
                <a:effectLst/>
                <a:latin typeface="+mn-lt"/>
              </a:rPr>
              <a:t>derecho al respeto de la vida privada y familiar</a:t>
            </a:r>
            <a:r>
              <a:rPr lang="es-ES"/>
              <a:t> </a:t>
            </a:r>
            <a:r>
              <a:rPr lang="es-ES" sz="1200" kern="1200" dirty="0">
                <a:solidFill>
                  <a:schemeClr val="tx1"/>
                </a:solidFill>
                <a:effectLst/>
                <a:latin typeface="+mn-lt"/>
              </a:rPr>
              <a:t>, del hogar y de la correspondencia</a:t>
            </a:r>
            <a:r>
              <a:rPr lang="es-ES"/>
              <a:t>): http://www.echr.coe.int/Documents/FS_Mass_surveillance_ENG.pdf</a:t>
            </a:r>
          </a:p>
          <a:p>
            <a:pPr eaLnBrk="1" hangingPunct="1">
              <a:spcBef>
                <a:spcPct val="0"/>
              </a:spcBef>
            </a:pPr>
            <a:endParaRPr lang="es-ES" dirty="0"/>
          </a:p>
          <a:p>
            <a:pPr marL="0" marR="0" indent="0" algn="l" defTabSz="457200" rtl="0" eaLnBrk="1" fontAlgn="base" latinLnBrk="0" hangingPunct="1">
              <a:lnSpc>
                <a:spcPct val="100000"/>
              </a:lnSpc>
              <a:spcBef>
                <a:spcPct val="0"/>
              </a:spcBef>
              <a:spcAft>
                <a:spcPct val="0"/>
              </a:spcAft>
              <a:buClrTx/>
              <a:buSzTx/>
              <a:buFontTx/>
              <a:buNone/>
              <a:tabLst/>
              <a:defRPr/>
            </a:pPr>
            <a:r>
              <a:rPr lang="es-ES"/>
              <a:t>Cabe señalar que el §3 del artículo 21 impone a </a:t>
            </a:r>
            <a:r>
              <a:rPr lang="es-ES" sz="1200" kern="1200" dirty="0">
                <a:solidFill>
                  <a:schemeClr val="tx1"/>
                </a:solidFill>
                <a:effectLst/>
                <a:latin typeface="+mn-lt"/>
              </a:rPr>
              <a:t>las Partes la adopción de las medidas legislativas y de otro tipo que sean necesarias para obligar a los proveedores de servicios a mantener la confidencialidad del hecho de la ejecución de cualquier poder previsto en este artículo y de cualquier información relacionada con el mismo.</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s-ES"/>
          </a:p>
        </p:txBody>
      </p:sp>
    </p:spTree>
    <p:extLst>
      <p:ext uri="{BB962C8B-B14F-4D97-AF65-F5344CB8AC3E}">
        <p14:creationId xmlns:p14="http://schemas.microsoft.com/office/powerpoint/2010/main" val="2247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b="0" dirty="0">
                <a:solidFill>
                  <a:srgbClr val="FF0000"/>
                </a:solidFill>
              </a:rPr>
              <a:t>La interceptación de datos relativos al contenido en virtud del artículo 21 solo puede ejercerse en relación con delitos graves, probablemente no con delitos con penas mínimas.</a:t>
            </a:r>
            <a:endParaRPr lang="es-ES"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s-ES"/>
          </a:p>
        </p:txBody>
      </p:sp>
    </p:spTree>
    <p:extLst>
      <p:ext uri="{BB962C8B-B14F-4D97-AF65-F5344CB8AC3E}">
        <p14:creationId xmlns:p14="http://schemas.microsoft.com/office/powerpoint/2010/main" val="2150590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b="0" dirty="0">
                <a:solidFill>
                  <a:srgbClr val="FF0000"/>
                </a:solidFill>
              </a:rPr>
              <a:t>La interceptación de datos relativos al contenido en virtud del artículo 21 solo puede ejercerse en relación con delitos graves, probablemente no con delitos con penas mínimas.</a:t>
            </a:r>
            <a:endParaRPr lang="es-ES"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s-ES"/>
          </a:p>
        </p:txBody>
      </p:sp>
    </p:spTree>
    <p:extLst>
      <p:ext uri="{BB962C8B-B14F-4D97-AF65-F5344CB8AC3E}">
        <p14:creationId xmlns:p14="http://schemas.microsoft.com/office/powerpoint/2010/main" val="1433610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s-ES" dirty="0"/>
              <a:t>En la parte izquierda de esta diapositiva se muestra el texto del artículo 1.a del Convenio de Budapest, que corresponde a la definición de "sistema informático".</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dirty="0"/>
              <a:t>En la parte derecha de esta diapositiva se ofrece una explicación de la definición.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eaLnBrk="1" hangingPunct="1"/>
            <a:r>
              <a:rPr lang="es-ES" dirty="0"/>
              <a:t>A los efectos de este Convenio, un sistema informático es un dispositivo que consta de hardware y software cuya función es el tratamiento automatizado de datos digitales. Puede incluir facilidades de entrada (input), salida (output) y almacenamiento. Puede funcionar en forma independiente o estar conectado a una red con otros dispositivos similares.</a:t>
            </a:r>
          </a:p>
          <a:p>
            <a:pPr eaLnBrk="1" hangingPunct="1"/>
            <a:endParaRPr lang="es-ES" sz="1200" kern="1200" dirty="0">
              <a:solidFill>
                <a:schemeClr val="tx1"/>
              </a:solidFill>
              <a:latin typeface="+mn-lt"/>
              <a:ea typeface="MS PGothic" pitchFamily="34" charset="-128"/>
              <a:cs typeface="ＭＳ Ｐゴシック" charset="0"/>
            </a:endParaRPr>
          </a:p>
          <a:p>
            <a:pPr eaLnBrk="1" hangingPunct="1"/>
            <a:r>
              <a:rPr lang="es-ES" sz="1200" kern="1200" dirty="0">
                <a:solidFill>
                  <a:schemeClr val="tx1"/>
                </a:solidFill>
                <a:latin typeface="+mn-lt"/>
              </a:rPr>
              <a:t>Un sistema informático por lo general consta de diferentes dispositivos, diferenciándose entre el procesador o unidad de procesamiento central y los periféricos. Un "periférico" es un dispositivo que realiza ciertas funciones específicas interactuando con la unidad de procesamiento, como puede ser una impresora, una pantalla de video, un dispositivo para leer o escribir CD u otros dispositivos de almacenamiento de datos. </a:t>
            </a:r>
          </a:p>
          <a:p>
            <a:pPr eaLnBrk="1" hangingPunct="1"/>
            <a:endParaRPr lang="es-ES" sz="1200" kern="1200" dirty="0">
              <a:solidFill>
                <a:schemeClr val="tx1"/>
              </a:solidFill>
              <a:latin typeface="+mn-lt"/>
              <a:ea typeface="MS PGothic" pitchFamily="34" charset="-128"/>
              <a:cs typeface="ＭＳ Ｐゴシック" charset="0"/>
            </a:endParaRPr>
          </a:p>
          <a:p>
            <a:pPr eaLnBrk="1" hangingPunct="1"/>
            <a:r>
              <a:rPr lang="es-ES" sz="1200" kern="1200" dirty="0">
                <a:solidFill>
                  <a:schemeClr val="tx1"/>
                </a:solidFill>
                <a:latin typeface="+mn-lt"/>
              </a:rPr>
              <a:t>Los sistemas informáticos pueden estar conectados a la red como nodos o pueden ser un instrumento para brindar asistencia en la comunicación a través de la red. Lo esencial es el intercambio de datos a través de la red.</a:t>
            </a:r>
          </a:p>
          <a:p>
            <a:pPr eaLnBrk="1" hangingPunct="1"/>
            <a:endParaRPr lang="es-ES" sz="1200" kern="1200" dirty="0">
              <a:solidFill>
                <a:schemeClr val="tx1"/>
              </a:solidFill>
              <a:latin typeface="+mn-lt"/>
              <a:ea typeface="MS PGothic" pitchFamily="34" charset="-128"/>
              <a:cs typeface="ＭＳ Ｐゴシック" charset="0"/>
            </a:endParaRPr>
          </a:p>
          <a:p>
            <a:pPr eaLnBrk="1" hangingPunct="1"/>
            <a:r>
              <a:rPr lang="es-ES" sz="1200" kern="1200" dirty="0">
                <a:solidFill>
                  <a:schemeClr val="tx1"/>
                </a:solidFill>
                <a:latin typeface="+mn-lt"/>
              </a:rPr>
              <a:t>El formador puede compartir un recurso adicional de la Nota de orientación nº 1: http://rm.coe.int/CoERMPublicCommonSearchServices/DisplayDCTMContent?documentId=09000016802e79e6</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s-ES"/>
          </a:p>
        </p:txBody>
      </p:sp>
    </p:spTree>
    <p:extLst>
      <p:ext uri="{BB962C8B-B14F-4D97-AF65-F5344CB8AC3E}">
        <p14:creationId xmlns:p14="http://schemas.microsoft.com/office/powerpoint/2010/main" val="16619175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primera parte se examinarán las disposiciones generales del Convenio de Budapest relativas a la cooperación internacional y la asistencia mutua.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s-ES"/>
          </a:p>
        </p:txBody>
      </p:sp>
    </p:spTree>
    <p:extLst>
      <p:ext uri="{BB962C8B-B14F-4D97-AF65-F5344CB8AC3E}">
        <p14:creationId xmlns:p14="http://schemas.microsoft.com/office/powerpoint/2010/main" val="37833988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Convenio de Budapest reconoce otros instrumentos internacionales y bilaterales, así como las leyes nacionales que se relacionan con la cooperación internacional y la hacen posible. Exige el uso de estos instrumentos y de las leyes nacionales para la cooperación internacional en materia penal.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el Convenio de Budapest se considera en gran medida un convenio sobre ciberdelincuencia que permite la cooperación internacional en este ámbito, su alcance es en realidad mucho más amplio. Los elementos destacados muestran que el Convenio de Budapest permite y ordena la cooperación internacional en relación con:</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s-ES"/>
              <a:t>Delitos relacionados con los sistemas y datos informáticos (ciberdelincuencia)</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s-ES"/>
              <a:t>Obtención de pruebas para cualquier delito (ciberdelincuencia y no ciberdelincuencia).</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significa que el Convenio de Budapest permite la cooperación con respecto al intercambio de pruebas electrónicas, independientemente de que el delito investigado sea un delito cibernético.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s-ES"/>
          </a:p>
        </p:txBody>
      </p:sp>
    </p:spTree>
    <p:extLst>
      <p:ext uri="{BB962C8B-B14F-4D97-AF65-F5344CB8AC3E}">
        <p14:creationId xmlns:p14="http://schemas.microsoft.com/office/powerpoint/2010/main" val="371184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respuestas correctas son: a) Piratería c) Falsificación informática d) DDoS e) Posesión de pornografía infantil en USB</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s-ES"/>
          </a:p>
        </p:txBody>
      </p:sp>
    </p:spTree>
    <p:extLst>
      <p:ext uri="{BB962C8B-B14F-4D97-AF65-F5344CB8AC3E}">
        <p14:creationId xmlns:p14="http://schemas.microsoft.com/office/powerpoint/2010/main" val="3684728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respuestas correctas son: a) Piratería c) Falsificación informática d) DDoS e) Posesión de pornografía infantil en USB</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s-ES"/>
          </a:p>
        </p:txBody>
      </p:sp>
    </p:spTree>
    <p:extLst>
      <p:ext uri="{BB962C8B-B14F-4D97-AF65-F5344CB8AC3E}">
        <p14:creationId xmlns:p14="http://schemas.microsoft.com/office/powerpoint/2010/main" val="116697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El Convenio de Budapest no es por lo general un tratado de extradición, si bien obliga a las Partes a extraditar a los presuntos delincuentes en determinadas circunstancias en relación con los delitos que en él se tipifican. El delito debe ser punible en ambos países durante al menos un año, aunque las Partes pueden acordar una pena diferente sobre la base de la legislación o de un tratado de extradición.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indent="0" algn="just">
              <a:buFont typeface="Wingdings" pitchFamily="2" charset="2"/>
              <a:buNone/>
            </a:pPr>
            <a:r>
              <a:rPr lang="es-ES" sz="1200" dirty="0"/>
              <a:t>El Convenio de Budapest no es por lo general un tratado de extradición, y en lugar de prescribir un procedimiento específico para la extradición, prevé que los delitos que en él se tipifican se consideren incluidos como delitos que pueden dar lugar a extradición en cualquier tratado de extradición. Esto significa que los procedimientos existentes aceptados por cada Parte se aplicarían en relación con los delitos establecidos de conformidad con el Convenio de Budapest.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Esta disposición permite la extradición con respecto a los delitos establecidos de acuerdo con el Convenio de Budapest, incluso en ausencia de un tratado de extradición —con lo que, si una Parte requiere una base jurídica para extraditar, podrá utilizar el Convenio a tal efecto. En este escenario limitado, el propio Convenio de Budapest actuaría como tratado de extradición.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Las disposiciones de extradición del Convenio de Budapest no anulan las condiciones que existen en los tratados de extradición, incluidos los motivos por los que una Parte requerida puede denegar la extradición. Esto significa que las Partes siguen teniendo flexibilidad, sobre la base de los tratados de extradición existentes, para aceptar o denegar las extradiciones en las condiciones que se hayan aceptado mutuamente.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Si la Parte requerida rechaza la extradición en base a la nacionalidad de la persona o si considera que es competente para el delito, deberá procesar al individuo y notificar a la Parte requirente el resultado del procesamiento. Sin embargo, la Parte requerida debe llevar a cabo la investigación y el procesamiento de la misma manera que el delito comparable en la legislación local.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s-ES"/>
          </a:p>
        </p:txBody>
      </p:sp>
    </p:spTree>
    <p:extLst>
      <p:ext uri="{BB962C8B-B14F-4D97-AF65-F5344CB8AC3E}">
        <p14:creationId xmlns:p14="http://schemas.microsoft.com/office/powerpoint/2010/main" val="1350239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el Convenio de Budapest se considera en gran medida un convenio sobre ciberdelincuencia que permite la asistencia mutua en este ámbito, su alcance es en realidad mucho más amplio. Los elementos destacados muestran que el Convenio de Budapest permite y ordena la asistencia mutua en relación con:</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s-ES"/>
              <a:t>Delitos relacionados con los sistemas y datos informáticos (ciberdelincuencia)</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s-ES"/>
              <a:t>Obtención de pruebas para cualquier delito (ciberdelincuencia y no ciberdelincuencia).</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significa que el Convenio de Budapest permite la asistencia mutua con respecto al intercambio de pruebas electrónicas, independientemente de que el delito investigado sea un delito cibernético.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r>
              <a:rPr lang="es-ES" sz="1200" dirty="0">
                <a:solidFill>
                  <a:srgbClr val="000000"/>
                </a:solidFill>
                <a:latin typeface="Arial" panose="020B0604020202020204" pitchFamily="34" charset="0"/>
              </a:rPr>
              <a:t>Los datos informáticos son muy volátiles. Al pulsar unas pocas teclas o mediante la operación de programas automáticos, estos pueden ser eliminados, haciendo imposible seguir la pista de un delito hasta su autor o destruyendo pruebas esenciales de su culpabilidad. Algunas formas de datos informáticos están almacenados solo por cortos períodos de tiempo antes de ser eliminados. En otros casos, se puede causar un daño significativo a personas o bienes si las pruebas no se reúnen con rapidez. En esos casos urgentes, no solo el pedido, sino también la respuesta debe hacerse de una manera acelerada. Por ello, las disposiciones destacadas del Convenio de Budapest permiten el uso de medios de comunicación rápidos (que incluyen, entre otros, el fax o el correo electrónico) para realizar solicitudes de asistencia mutua en circunstancias urgentes. Tras utilizar estos medios de comunicación rápidos se utilizarían los tradicionales documentos escritos y sellados a través de valijas diplomáticas o sistemas de entrega de correspondencia, si así lo requiere la Parte requerida.</a:t>
            </a:r>
          </a:p>
          <a:p>
            <a:endParaRPr lang="es-ES" sz="1200" dirty="0">
              <a:solidFill>
                <a:srgbClr val="000000"/>
              </a:solidFill>
              <a:latin typeface="Arial" panose="020B0604020202020204" pitchFamily="34" charset="0"/>
            </a:endParaRPr>
          </a:p>
          <a:p>
            <a:r>
              <a:rPr lang="es-ES" sz="1200" dirty="0">
                <a:solidFill>
                  <a:srgbClr val="000000"/>
                </a:solidFill>
                <a:latin typeface="Arial" panose="020B0604020202020204" pitchFamily="34" charset="0"/>
              </a:rPr>
              <a:t>Además de permitir la utilización de medios de comunicación rápidos, el Convenio de Budapest también permite a las Partes decidir entre ellas cómo asegurar la autenticidad de las comunicaciones y si existe la necesidad de establecer protecciones especiales de seguridad (incluido el cifrado) que puede ser necesarias en casos especialmente sensibles.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Un mito común sobre el Convenio de Budapest es que permite el acceso sin restricciones a los datos de un país determinado. De hecho, en el Convenio de Budapest se reconoce claramente que toda asistencia mutua estará sujeta a las condiciones previstas en los tratados de asistencia jurídica mutua o en la legislación interna de la parte requerida. Esto incluye los motivos de denegación de asistencia. El Convenio de Budapest prohíbe a las partes denegar la asistencia mutua únicamente porque la solicitud se refiera a un delito que se considere de tipo fiscal.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r>
              <a:rPr lang="es-ES"/>
              <a:t>En esta diapositiva se presenta de manera efectiva la definición de la doble tipificación penal. Como se señala en el informe explicativo del Convenio de Budapest: “Se considerará que existe doble tipificación constitutiva del delito por el cual se pide la asistencia es también un delito conforme a las leyes de la Parte requerida, incluso si sus leyes ubican dicho delito dentro de una categoría diferente de delitos o si utilizan una terminología diferente para denominar el delito. Esta disposición fue considerada necesaria con el fin de garantizar que las Partes a las que se les pidió la asistencia no adopten una prueba demasiado rígida al aplicar la doble tipificación penal. En vista de las diferencias que existen entre los ordenamientos jurídicos de cada país, es lógico que existan variaciones respecto de la terminología y la clasificación de las conductas delictivas. Si la conducta constituye una violación penal en virtud de ambos sistemas, dichas diferencias técnicas no deberían impedir la asistencia. Más bien, en aquellas cuestiones en las cuales es aplicable la norma de la doble tipificación penal, esta debería aplicarse de manera flexible que facilite la concesión de la ayuda”. (Párrafo 259). </a:t>
            </a:r>
          </a:p>
          <a:p>
            <a:endParaRPr lang="es-ES" dirty="0"/>
          </a:p>
          <a:p>
            <a:r>
              <a:rPr lang="es-ES"/>
              <a:t>Las Partes pueden establecer la doble tipificación penal como condición para todas las formas de asistencia mutua, excepto en determinados casos con respecto a la conservación de datos en virtud del artículo 29.4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s-ES"/>
          </a:p>
        </p:txBody>
      </p:sp>
    </p:spTree>
    <p:extLst>
      <p:ext uri="{BB962C8B-B14F-4D97-AF65-F5344CB8AC3E}">
        <p14:creationId xmlns:p14="http://schemas.microsoft.com/office/powerpoint/2010/main" val="1960755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el Convenio de Budapest permite a las Partes rechazar la cooperación en ausencia de doble tipificación penal, mide la presencia de esta última basándose en si la conducta subyacente al delito está tipificada en ambos países, independientemente de la terminología utilizada. En otras palabras, aunque las Partes utilicen una terminología diferente para definir un delito, si la conducta subyacente está tipificada como delito en ambos países, no se puede alegar la ausencia de doble tipificación penal.</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s-ES"/>
          </a:p>
        </p:txBody>
      </p:sp>
    </p:spTree>
    <p:extLst>
      <p:ext uri="{BB962C8B-B14F-4D97-AF65-F5344CB8AC3E}">
        <p14:creationId xmlns:p14="http://schemas.microsoft.com/office/powerpoint/2010/main" val="3889265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el Convenio de Budapest permite a las Partes rechazar la cooperación en ausencia de doble tipificación penal, mide la presencia de esta última basándose en si la conducta subyacente al delito está tipificada en ambos países, independientemente de la terminología utilizada. En otras palabras, aunque las Partes utilicen una terminología diferente para definir un delito, si la conducta subyacente está tipificada como delito en ambos países, no se puede alegar la ausencia de doble tipificación penal.</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s-ES"/>
          </a:p>
        </p:txBody>
      </p:sp>
    </p:spTree>
    <p:extLst>
      <p:ext uri="{BB962C8B-B14F-4D97-AF65-F5344CB8AC3E}">
        <p14:creationId xmlns:p14="http://schemas.microsoft.com/office/powerpoint/2010/main" val="1755567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No es infrecuente que un país posea información valiosa que cree que puede ayudar a otro país en una investigación o procedimiento penal, y que el otro país que lleva a cabo la investigación o el procedimiento no sepa que existe. En estos casos, no se solicitaría la asistencia mutua. El Convenio de Budapest, como muchos otros convenios internacionales, faculta al país que está en posesión de la información a remitirla al otro país sin necesidad de una solicitud previa. Esto es particularmente útil cuando los Estados requieren una base jurídica positiva o autorización para enviar información a otro país. Esta disposición no constituye un mandato jurídico de cooperación.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Cuando se trata de información sensible, los países que la envían pueden exigir que se mantenga su carácter confidencial o que se utilice de acuerdo con determinadas condiciones. El Convenio de Budapest permite a las Partes solicitar que se mantenga la confidencialidad de la información que se va a compartir de forma espontánea o que se utilice de acuerdo con dichas condiciones. Si el país receptor acepta estas condiciones, estará obligado a cumplirlas. Sin embargo, tendrá la oportunidad de notificar al otro país que no puede satisfacer las condiciones, en cuyo caso el país proveedor tendrá la oportunidad de reevaluar si desea proporcionar la información sin las condiciones objetadas.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s-ES"/>
          </a:p>
        </p:txBody>
      </p:sp>
    </p:spTree>
    <p:extLst>
      <p:ext uri="{BB962C8B-B14F-4D97-AF65-F5344CB8AC3E}">
        <p14:creationId xmlns:p14="http://schemas.microsoft.com/office/powerpoint/2010/main" val="2459171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el Convenio de Budapest busca principalmente apoyarse en los canales existentes de asistencia mutua (como los tratados de asistencia jurídica mutua u otros acuerdos internacionales aplicables), el artículo 27 establece un procedimiento relativo a la asistencia mutua en los casos en los que las Partes no disponen de un tratado de asistencia jurídica mutua o de acuerdos internacionales que permitan la aplicación del Convenio de Budapest. </a:t>
            </a:r>
            <a:endParaRPr lang="es-ES" dirty="0"/>
          </a:p>
          <a:p>
            <a:endParaRPr lang="es-ES" dirty="0"/>
          </a:p>
          <a:p>
            <a:r>
              <a:rPr lang="es-ES"/>
              <a:t>El Convenio de Budapest requiere el establecimiento de una autoridad o autoridades centrales responsables de enviar y responder a las solicitudes de asistencia. La institución de autoridades centrales es una característica común a todos los tratados de asistencia mutua en materia penal. Más aún, dada la naturaleza de la cooperación con respecto a las pruebas electrónicas, es útil contar con una autoridad que pueda llevar a cabo una comunicación rápida y eficiente y que asegure que tanto las solicitudes entrantes como las salientes se lleven a cabo con diligencia, que se proporcione asesoramiento a los socios extranjeros de las fuerzas del orden sobre la mejor manera de satisfacer los requisitos jurídicos en el país solicitado, y que las solicitudes especialmente urgentes o sensibles se traten adecuadamente.</a:t>
            </a:r>
          </a:p>
          <a:p>
            <a:endParaRPr lang="es-ES" dirty="0"/>
          </a:p>
          <a:p>
            <a:r>
              <a:rPr lang="es-ES"/>
              <a:t>Un país puede tener más de una autoridad central si es apropiado dentro de su ordenamiento jurídico, aunque por lo general es más eficaz contar con solo una. </a:t>
            </a:r>
          </a:p>
          <a:p>
            <a:endParaRPr lang="es-ES" dirty="0"/>
          </a:p>
          <a:p>
            <a:r>
              <a:rPr lang="es-ES"/>
              <a:t>Es importante que las autoridades centrales tengan la autoridad y la capacidad de comunicarse directamente entre sí con el fin de asegurar que puedan trabajar eficazmente.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r>
              <a:rPr lang="es-ES"/>
              <a:t>Dado que el objetivo principal de la solicitud de asistencia mutua en virtud del Convenio de Budapest es obtener pruebas electrónicas para su uso en un juicio penal, es importante que las pruebas se obtengan de acuerdo con los procedimientos especificados por el país requirente, de modo que puedan ser utilizadas por este último en un juicio penal. Sin embargo, cabe la posibilidad de que el país requirente no aplique el procedimiento especificado por el país requerido si es incompatible con su legislación interna.</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Convenio de Budapest permite la denegación de solicitudes distintas de las establecidas de acuerdo con su legislación interna o en los tratados de asistencia jurídica mutua por los siguientes motivos:</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s-ES"/>
              <a:t>El delito es de carácter político </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s-ES"/>
              <a:t>La ejecución de la solicitud puede atentar contra su:</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s-ES"/>
              <a:t>Soberanía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s-ES"/>
              <a:t>Seguridad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s-ES"/>
              <a:t>Orden público</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s-ES"/>
              <a:t>Otros intereses esenciales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Se espera que los países interpreten estos motivos de forma restrictiva y los ejerzan con moderación.</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solidFill>
                  <a:srgbClr val="000000"/>
                </a:solidFill>
                <a:latin typeface="Arial" panose="020B0604020202020204" pitchFamily="34" charset="0"/>
              </a:rPr>
              <a:t>El Convenio de Budapest permite a la Parte requerida aplazar, en lugar de rechazar, la asistencia cuando una acción inmediata sobre la solicitud pueda ser perjudicial para las investigaciones o procedimientos en la Parte requerida. Por ejemplo, cuando la Parte requirente ha tratado de obtener pruebas o el testimonio de testigos con el fin de realizar una investigación o para un juicio, y las mismas pruebas o testimonios son necesarios para ser utilizados en un juicio que esté a punto de comenzar en la Parte requerida, ésta tendría una justificación para posponer la prestación de asistencia.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solidFill>
                  <a:srgbClr val="000000"/>
                </a:solidFill>
                <a:latin typeface="Arial" panose="020B0604020202020204" pitchFamily="34" charset="0"/>
              </a:rPr>
              <a:t>El Convenio de Budapest permite a la Parte requerida estudiar si una determinada solicitud puede concederse parcialmente o con alguna condición, antes de denegar o aplazar la asistencia. Esto puede hacerse mediante consultas con la Parte requirente.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solidFill>
                  <a:srgbClr val="000000"/>
                </a:solidFill>
                <a:latin typeface="Arial" panose="020B0604020202020204" pitchFamily="34" charset="0"/>
              </a:rPr>
              <a:t>Se debe mantener informada a la Parte requirente del resultado de la solicitud, y se exige que se expliquen los motivos en caso de denegación o aplazamiento de la asistencia. Las razones que se aduzcan pueden, entre otras cosas, ayudar a la Parte requirente a cómo ha interpretado la Parte requerida las disposiciones del presente artículo, establecer una base para realizar consultas, a fin de mejorar la eficiencia futura respecto de la asistencia mutua, y proporcionar a la Parte requirente información objetiva previamente desconocida acerca de la disponibilidad o la condición de los testigos o las pruebas.</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s-ES"/>
          </a:p>
        </p:txBody>
      </p:sp>
    </p:spTree>
    <p:extLst>
      <p:ext uri="{BB962C8B-B14F-4D97-AF65-F5344CB8AC3E}">
        <p14:creationId xmlns:p14="http://schemas.microsoft.com/office/powerpoint/2010/main" val="278660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la parte izquierda de esta diapositiva se muestra el texto del artículo 1.b del Convenio de Budapest, que corresponde a la definición de "datos informáticos".</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parte derecha de esta diapositiva se ofrece una explicación de la definición.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eaLnBrk="1" hangingPunct="1"/>
            <a:r>
              <a:rPr lang="es-ES"/>
              <a:t>La definición de “datos informáticos” se basa en la definición de datos de la ISO. Esta definición contiene las palabras "que se preste a tratamiento informático". Esto significa que los datos están en un formato tal que pueden ser procesados directamente por un sistema informático. Con el fin de aclarar que en el presente Convenio el término “datos” debe entenderse como datos en formato electrónico u otro formato que se preste a tratamiento informático directamente, se introduce el concepto de "datos informáticos". </a:t>
            </a:r>
          </a:p>
          <a:p>
            <a:pPr eaLnBrk="1" hangingPunct="1"/>
            <a:endParaRPr lang="es-ES" altLang="sr-Latn-RS" dirty="0"/>
          </a:p>
          <a:p>
            <a:pPr eaLnBrk="1" hangingPunct="1"/>
            <a:r>
              <a:rPr lang="es-ES"/>
              <a:t>Los datos informáticos definidos pueden ser objeto de uno de los delitos definidos en el Convenio de Budapest (en el capítulo 2, sección 1), así como objeto de la solicitud de una de las medidas de investigación definidas en este Convenio de Budapest (en el capítulo 2, sección 2).</a:t>
            </a:r>
            <a:endParaRPr lang="es-ES" sz="1200" kern="1200" dirty="0">
              <a:solidFill>
                <a:schemeClr val="tx1"/>
              </a:solidFill>
              <a:latin typeface="+mn-lt"/>
              <a:ea typeface="MS PGothic" pitchFamily="34" charset="-128"/>
              <a:cs typeface="ＭＳ Ｐゴシック" charset="0"/>
            </a:endParaRP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s-ES"/>
          </a:p>
        </p:txBody>
      </p:sp>
    </p:spTree>
    <p:extLst>
      <p:ext uri="{BB962C8B-B14F-4D97-AF65-F5344CB8AC3E}">
        <p14:creationId xmlns:p14="http://schemas.microsoft.com/office/powerpoint/2010/main" val="1633351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solidFill>
                  <a:srgbClr val="000000"/>
                </a:solidFill>
                <a:latin typeface="Arial" panose="020B0604020202020204" pitchFamily="34" charset="0"/>
              </a:rPr>
              <a:t>La Parte requirente tiene derecho, en virtud del Convenio de Budapest, a solicitar que se mantenga la confidencialidad del hecho de la solicitud. Esto es especialmente importante para los casos delicados en los que la revelación pública de la solicitud puede perjudicar una investigación. Esto no restringiría la revelación necesaria para ejecutar la solicitud, como en las condiciones indicadas en la diapositiva.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Mientras que el Convenio de Budapest ordena que se constituyan autoridades centrales que se comuniquen directamente entre sí con respecto a las solicitudes de asistencia mutua, en caso de urgencia, las solicitudes de asistencia jurídica mutua pueden ser enviadas directamente por los jueces y fiscales de la Parte requirente a los jueces y fiscales de la Parte requerida. El juez o el fiscal que siga este procedimiento debe también dirigir una copia de la solicitud efectuada a su propia autoridad central para que sea transmitida a la autoridad central de la Parte requerida. El Convenio de Budapest también permite realizar solicitudes u otras comunicaciones a través de Interpol. Las solicitudes podrán transmitirse también directamente, sin la intervención de las autoridades centrales, incluso si no son urgentes, siempre y cuando la autoridad de la Parte requerida pueda cumplir con el pedido sin hacer uso de medidas coercitivas.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Podrá exigirse a la Parte requirente que explique el uso que se ha hecho de la información o el material que ha recibido en condiciones para que la Parte requerida pueda comprobar si se ha cumplido dicha condición. Se acordó que la Parte requerida no puede pedir un control demasiado gravoso, por ej., de cada una de las veces que se ha accedido al material o a la información suministrada.</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s-ES"/>
          </a:p>
        </p:txBody>
      </p:sp>
    </p:spTree>
    <p:extLst>
      <p:ext uri="{BB962C8B-B14F-4D97-AF65-F5344CB8AC3E}">
        <p14:creationId xmlns:p14="http://schemas.microsoft.com/office/powerpoint/2010/main" val="1411071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Al igual que el artículo 27, el artículo 28 solo se aplica cuando no existe ningún otro tratado o acuerdo de asistencia mutua que permita la asistencia mutua prevista en el Convenio de Budapest. Si existe otro tratado o acuerdo, se aplicarán las disposiciones de confidencialidad y restricciones de uso dicho tratado o acuerdo, salvo que las Partes acuerden lo contrario. Esto tiene por objeto permitir que las Partes utilicen un régimen ya establecido y bien entendido, en lugar de dar lugar a dos instrumentos en competencia y posiblemente contradictorios.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Parte requerida, al responder a una solicitud de asistencia mutua, puede imponer dos tipos de condiciones. La primera condición, que se destaca en esta diapositiva, permite que la Parte requerida solicite que la información o el material proporcionado sea confidencial cuando la solicitud no pueda cumplirse en ausencia de dicha condición, como cuando se trata de la identidad de un informante confidencial. No es apropiado exigir absoluta confidencialidad en los casos en que la Parte requerida tiene la obligación de prestar la asistencia solicitada, ya que ello, en muchos casos, coartaría la capacidad de la Parte requirente para investigar o juzgar con éxito el delito, por ej., utilizando las pruebas en un juicio público (incluidos los procedimientos obligatorios para la presentación de pruebas).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Parte requerida, al responder a una solicitud de asistencia mutua, puede imponer dos tipos de condiciones. La segunda condición, que se destaca en esta diapositiva, permite a la Parte requerida solicitar que la información o el material proporcionado no se utilice para investigaciones o procedimientos distintos de los indicados en la solicitud. Para que esta condición se aplique, debe ser invocada expresamente por la Parte requerida; de lo contrario, no existe tal limitación de uso para la Parte requirente. En los casos en que se invoque, esta condición asegurará que la información y el material solo pueden utilizarse para los fines previstos en la solicitud, lo que excluye el uso del material para otros fines sin el consentimiento de la Parte requerida.</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Si la Parte a la cual se transmite la información no puede cumplir con la condición impuesta deberá notificar a la Parte emisora, la que entonces tiene la opción de no proveer la información. Sin embargo, si la Parte receptora acepta la condición, debe cumplirla.</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s-ES"/>
          </a:p>
        </p:txBody>
      </p:sp>
    </p:spTree>
    <p:extLst>
      <p:ext uri="{BB962C8B-B14F-4D97-AF65-F5344CB8AC3E}">
        <p14:creationId xmlns:p14="http://schemas.microsoft.com/office/powerpoint/2010/main" val="1398905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Convenio de Budapest respeta las disposiciones de procedimiento y confidencialidad de los acuerdos existentes. El artículo 27 del Convenio de Budapest establece un procedimiento que solo será aplicable en ausencia de acuerdos existentes, mientras que el artículo 28 del Convenio de Budapest establece requisitos de confidencialidad que solo serán aplicables en ausencia de acuerdos existentes.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s-ES"/>
          </a:p>
        </p:txBody>
      </p:sp>
    </p:spTree>
    <p:extLst>
      <p:ext uri="{BB962C8B-B14F-4D97-AF65-F5344CB8AC3E}">
        <p14:creationId xmlns:p14="http://schemas.microsoft.com/office/powerpoint/2010/main" val="1693057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Convenio de Budapest respeta las disposiciones de procedimiento y confidencialidad de los acuerdos existentes. El artículo 27 del Convenio de Budapest establece un procedimiento que solo será aplicable en ausencia de acuerdos existentes, mientras que el artículo 28 del Convenio de Budapest establece requisitos de confidencialidad que solo serán aplicables en ausencia de acuerdos existentes.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s-ES"/>
          </a:p>
        </p:txBody>
      </p:sp>
    </p:spTree>
    <p:extLst>
      <p:ext uri="{BB962C8B-B14F-4D97-AF65-F5344CB8AC3E}">
        <p14:creationId xmlns:p14="http://schemas.microsoft.com/office/powerpoint/2010/main" val="4004262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 diapositiva se resumen algunas características clave del artículo 29 del Convenio de Budapest, que se refiere a la conservación rápida de datos informáticos almacenados en otra jurisdicción. </a:t>
            </a:r>
            <a:r>
              <a:rPr lang="es-ES" sz="1200" dirty="0"/>
              <a:t>Es el equivalente internacional de la competencia nacional del artículo 16 del Convenio de Budapest.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facultad de solicitar la conservación es una medida provisional que tiene por objeto permitir la conservación rápida de las pruebas electrónicas volátiles mientras la Parte requirente presenta una solicitud de revelación de los datos a través de los canales de asistencia mutua más lentos. Así, el Convenio de Budapest exige que la Parte requirente tenga la intención de presentar una solicitud de asistencia mutua para la revelación de datos (de conformidad con el artículo 31) a fin de solicitar la conservación en relación con dichos datos.</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Esto establece la norma general del Convenio de Budapest de que, a diferencia de otras disposiciones de asistencia mutua en el Convenio, no debe exigirse la doble tipificación penal como condición previa para que se lleve a cabo la conservación. Esto se debe a que el poder de conservación no implica la revelación de datos y, por tanto, no es un poder intrusivo. A menudo se tarda en determinar de forma concluyente si existe la doble tipificación penal, lo que plantea el riesgo de que las pruebas que se pretenden conservar sean eliminadas antes de su conservación.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Aunque la doble tipificación penal no debe exigirse como condición previa para proceder a la conservación, una Parte puede rechazar la solicitud de conservación en los casos en que (i) exija la doble tipificación penal como condición para la asistencia mutua  con vistas al registro o al acceso por un medio similar, a la confiscación o a la obtención por un medio similar, o a la revelación de los datos informáticos almacenados, y (ii) si tiene razones para creer que la condición de la doble tipificación penal no puede cumplirse en el momento de la revelación. Se trata de una excepción limitada a la regla general de que no se debe denegar la conservación rápida por la ausencia de una doble tipificación penal.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Los motivos por los que se puede denegar la conservación rápida son limitados.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Si la Parte requerida se da cuenta de que es probable que el custodio de los datos puede tomar medidas que amenazan la confidencialidad, o causarían prejuicio a la investigación de la Parte (requirente, por ejemplo, cuando los datos que se desean conservar están en poder de un proveedor de servicios controlado por un grupo criminal, o por quien es objeto de la investigación misma). En tales situaciones, la Parte requirente deberá ser notificada sin demora, de modo que pueda evaluar si corre el riesgo planteado y sigue adelante con la solicitud de conservación, o si busca una manera más intrusiva, pero más segura, de procurar la asistencia mutua, como el procedimiento de registro y confiscación.</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finalidad de la facultad de conservación rápida es dar a la Parte requirente el tiempo suficiente para presentar una solicitud de revelación de datos. Por lo tanto, el plazo mínimo de conservación se ha fijado en 60 días, lo que daría tiempo suficiente para solicitar el registro o el acceso por un medio similar, la confiscación o la obtención por un medio similar, o la revelación de los datos. Una vez que se realiza dicha solicitud, los datos deben conservarse hasta que se tome una decisión definitiva sobre la misma.  De este modo se asegura que los datos se han conservado adecuadamente y estarán disponibles para su revelación si la Parte requerida acepta la solicitud.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s-ES"/>
          </a:p>
        </p:txBody>
      </p:sp>
    </p:spTree>
    <p:extLst>
      <p:ext uri="{BB962C8B-B14F-4D97-AF65-F5344CB8AC3E}">
        <p14:creationId xmlns:p14="http://schemas.microsoft.com/office/powerpoint/2010/main" val="1921240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 diapositiva se resumen algunas características clave del artículo 30 del Convenio de Budapest, que se refiere a la revelación de los datos relativos al tráfico en otra jurisdicción. </a:t>
            </a:r>
            <a:r>
              <a:rPr lang="es-ES" sz="1200" dirty="0"/>
              <a:t>Es el equivalente internacional de la competencia nacional del artículo 17 del Convenio de Budapest.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 diferencia de la mayoría de las demás disposiciones de asistencia mutua del Convenio de Budapest, el artículo 30 no exige que una Parte presente una solicitud a otra Parte. Por el contrario, impone a la Parte que ejecuta una solicitud de conservación de conformidad con el artículo 29 la obligación de revelar automáticamente y sin necesidad de solicitud los datos relativos al tráfico a otra Parte si descubre que un proveedor de servicios de otra jurisdicción ha participado en la transmisión de la comunicación. Esto permite a la Parte que solicitó la conservación solicitar rápidamente la conservación de los datos en poder de dichos proveedores de servicios en otras jurisdicciones. Esta es una facultad importante que ayuda a asegurar que se pueda identificar y conservar el rastro completo de las pruebas relacionadas con una comunicación de interés. </a:t>
            </a:r>
            <a:endParaRPr lang="es-ES" dirty="0"/>
          </a:p>
          <a:p>
            <a:endParaRPr lang="es-ES" dirty="0"/>
          </a:p>
          <a:p>
            <a:r>
              <a:rPr lang="es-ES"/>
              <a:t>La Parte que descubra que un proveedor de servicios de otra jurisdicción está implicado en la transmisión de una comunicación está obligada a revelar suficientes datos relativos al tráfico que permitan identificar: </a:t>
            </a:r>
          </a:p>
          <a:p>
            <a:pPr marL="800100" lvl="1" indent="-342900" algn="just">
              <a:buFont typeface="Wingdings" panose="05000000000000000000" pitchFamily="2" charset="2"/>
              <a:buChar char="Ø"/>
              <a:defRPr/>
            </a:pPr>
            <a:r>
              <a:rPr lang="es-ES" sz="1200" dirty="0"/>
              <a:t>Proveedor de servicios en otra jurisdicción que participa en la transmisión de la comunicación</a:t>
            </a:r>
          </a:p>
          <a:p>
            <a:pPr marL="800100" lvl="1" indent="-342900" algn="just">
              <a:buFont typeface="Wingdings" panose="05000000000000000000" pitchFamily="2" charset="2"/>
              <a:buChar char="Ø"/>
              <a:defRPr/>
            </a:pPr>
            <a:r>
              <a:rPr lang="es-ES" sz="1200" dirty="0"/>
              <a:t>Vía por la que se transmitió la comunicación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Existen circunstancias específicas en las que una Parte puede retener los datos que está obligada a revelar en virtud del artículo 30. </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s-ES"/>
          </a:p>
        </p:txBody>
      </p:sp>
    </p:spTree>
    <p:extLst>
      <p:ext uri="{BB962C8B-B14F-4D97-AF65-F5344CB8AC3E}">
        <p14:creationId xmlns:p14="http://schemas.microsoft.com/office/powerpoint/2010/main" val="1670626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dirty="0"/>
              <a:t>Verdadero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30 obliga a las Partes a revelar los datos relativos al tráfico recogidos por otra Parte en virtud de una solicitud de conservación de datos que identifique a los proveedores de servicios fuera de su jurisdicción, de forma automática y sin necesidad de que la otra Parte lo solicite.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s-ES"/>
          </a:p>
        </p:txBody>
      </p:sp>
    </p:spTree>
    <p:extLst>
      <p:ext uri="{BB962C8B-B14F-4D97-AF65-F5344CB8AC3E}">
        <p14:creationId xmlns:p14="http://schemas.microsoft.com/office/powerpoint/2010/main" val="3276356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 diapositiva se resumen algunas de las características principales del artículo 31 del Convenio de Budapest, que se refiere a la asistencia mutua en relación con el registro o al acceso por un medio similar, la confiscación o la obtención por un medio similar y la revelación de datos por medio de un sistema informático almacenado en otra jurisdicción.</a:t>
            </a:r>
            <a:r>
              <a:rPr lang="es-ES" sz="1200" dirty="0"/>
              <a:t> Es el equivalente internacional de la competencia nacional del artículo 19 del Convenio de Budapest.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El artículo 31 permite a las Partes enviar solicitudes de registro o acceso por un medio similar, confiscación u obtención por un medio similar y revelación de datos informáticos almacenados en un sistema informático situado en el territorio de otra Parte, incluidos los datos conservados en virtud del artículo 29 del Convenio de Budapest. Es el equivalente internacional de la competencia nacional del artículo 19 del Convenio de Budapest.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Los términos y condiciones para la prestación de asistencia mutua en virtud del artículo 31 serán los establecidos en los tratados, acuerdos y leyes nacionales aplicables que rigen la asistencia jurídica mutua, y en su defecto, los artículos 27 y 28 del Convenio de Budapest.</a:t>
            </a:r>
            <a:endParaRPr lang="es-ES" sz="1200" dirty="0">
              <a:ea typeface="+mn-ea"/>
              <a:cs typeface="Arial" panose="020B0604020202020204" pitchFamily="34" charset="0"/>
            </a:endParaRP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Una solicitud presentada en virtud del artículo 31 debe ser respondida de forma rápida cuando (1) cuando existan motivos para creer que los datos pertinentes están particularmente expuestos al riesgo de pérdida o de modificación, o (2) cuando esos tratados, acuerdos o leyes así lo establezcan.</a:t>
            </a:r>
            <a:endParaRPr lang="es-ES" sz="1200" dirty="0">
              <a:ea typeface="+mn-ea"/>
              <a:cs typeface="Arial" panose="020B0604020202020204" pitchFamily="34" charset="0"/>
            </a:endParaRP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s-ES"/>
          </a:p>
        </p:txBody>
      </p:sp>
    </p:spTree>
    <p:extLst>
      <p:ext uri="{BB962C8B-B14F-4D97-AF65-F5344CB8AC3E}">
        <p14:creationId xmlns:p14="http://schemas.microsoft.com/office/powerpoint/2010/main" val="3130795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 diapositiva se resumen algunas de las características principales del artículo 32 del Convenio de Budapest, que se refiere al acceso transfronterizo a los datos informáticos cuando son de acceso público o con consentimiento. </a:t>
            </a:r>
            <a:endParaRPr lang="es-ES" sz="1200" dirty="0">
              <a:ea typeface="+mn-ea"/>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formador debe hacer hincapié en que, si bien la mayoría de las disposiciones de cooperación internacional del Convenio de Budapest requieren la autorización de otro Estado, el artículo 32 es diferente, ya que puede utilizarse para obtener pruebas electrónicas de otra jurisdicción, aunque el Estado donde residen dichas pruebas no conceda su autorización.</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Una de las condiciones que permite el acceso transfronterizo a los datos sin la autorización de la Parte en la que están almacenados, es decir, que los datos sean de acceso público (código abierto). En las diapositivas se explica que, si una parte de un sitio web está cerrada al público en general, no se considerará de acceso público a efectos del artículo 32.a. Los datos sobre la localización geográfica de los datos son irrelevantes cuando se accede a los datos disponibles públicamente, por lo que es irrelevante que se almacenen dentro o fuera de una Parte en el Convenio de Budapest.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A diferencia de la facultad de acceder a los datos disponibles públicamente, que puede ejercerse en relación con los datos almacenados en cualquier lugar, la facultad de acceder a los datos con consentimiento solo está disponible cuando los datos en cuestión se encuentran en otra Parte en el Convenio de Budapest.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facultad de acceder a los datos transfronterizos puede ejercerse sobre la base de un consentimiento legal y voluntario obtenido de la persona que tiene autoridad para revelar los datos. En la diapositiva se explica el alcance del término consentimiento legal y voluntario, y cómo puede utilizarse para obtener datos de proveedores de servicios extranjeros sin pasar por los canales de asistencia mutua. Es importante tener en cuenta que, en muchas jurisdicciones, es posible que la aceptación de las "condiciones generales de servicio" de los proveedores de servicios no se considere como el consentimiento específico y explícito que se requeriría para permitir la revelación de información a Gobiernos extranjeros. </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cuestión de quién está "legítimamente autorizado" a revelar datos puede variar dependiendo de las circunstancias, la naturaleza de la persona y la ley aplicable de que se trate. Por ejemplo, un proveedor de servicios puede almacenar el correo electrónico de una persona en otro país, o una persona puede almacenar intencionadamente datos en otro país. Estas personas podrán recuperar los datos y, siempre que estén legalmente autorizadas, podrán revelar voluntariamente los datos a los agentes del orden o permitir que dichos agentes accedan a los datos, tal como se establece en el artículo 32.</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s-ES"/>
          </a:p>
        </p:txBody>
      </p:sp>
    </p:spTree>
    <p:extLst>
      <p:ext uri="{BB962C8B-B14F-4D97-AF65-F5344CB8AC3E}">
        <p14:creationId xmlns:p14="http://schemas.microsoft.com/office/powerpoint/2010/main" val="40096135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respuestas correctas son: b) Datos de acceso público y c) Todos los datos almacenados con el consentimiento legal o voluntario de la persona autorizada a divulgarlos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Estas facultades están disponibles en virtud del artículo 32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s-ES"/>
          </a:p>
        </p:txBody>
      </p:sp>
    </p:spTree>
    <p:extLst>
      <p:ext uri="{BB962C8B-B14F-4D97-AF65-F5344CB8AC3E}">
        <p14:creationId xmlns:p14="http://schemas.microsoft.com/office/powerpoint/2010/main" val="393320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En la parte izquierda de esta diapositiva se muestra el texto del artículo 1.c del Convenio de Budapest, que corresponde a la definición de "proveedor de servicios".</a:t>
            </a:r>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dirty="0"/>
              <a:t>En la parte derecha de esta diapositiva se ofrece una explicación de la definición.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dirty="0"/>
              <a:t>El término "proveedor de servicios", tal como se define en el Convenio de Budapest, abarca a una amplia categoría de personas que desempeñan un papel particular con respecto a la comunicación o el tratamiento de los datos a través de los sistemas informáticos.  Incluye tanto entidades privadas como públicas, abarca la prestación de servicios a un grupo cerrado o al público, servicios gratuitos o de pago.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s-ES"/>
          </a:p>
        </p:txBody>
      </p:sp>
    </p:spTree>
    <p:extLst>
      <p:ext uri="{BB962C8B-B14F-4D97-AF65-F5344CB8AC3E}">
        <p14:creationId xmlns:p14="http://schemas.microsoft.com/office/powerpoint/2010/main" val="14881783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Las respuestas correctas son: b) Datos de acceso público y c) Todos los datos almacenados con el consentimiento legal o voluntario de la persona autorizada a divulgarlos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Estas facultades están disponibles en virtud del artículo 32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s-ES"/>
          </a:p>
        </p:txBody>
      </p:sp>
    </p:spTree>
    <p:extLst>
      <p:ext uri="{BB962C8B-B14F-4D97-AF65-F5344CB8AC3E}">
        <p14:creationId xmlns:p14="http://schemas.microsoft.com/office/powerpoint/2010/main" val="24304417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indent="0" algn="just">
              <a:buFont typeface="Wingdings" pitchFamily="2" charset="2"/>
              <a:buNone/>
            </a:pPr>
            <a:r>
              <a:rPr lang="es-ES" sz="1200" dirty="0"/>
              <a:t>Esta disposición permite a los investigadores tener la capacidad de obtener en tiempo real los datos relativos al tráfico de las comunicaciones que pasan por un sistema informático de otras Partes Es el equivalente internacional del poder de derecho interno establecido de conformidad con el artículo 20 del Convenio de Budapest. Este poder es importante, ya que las comunicaciones suelen atravesar las fronteras territoriales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Como se indica en la diapositiva, las solicitudes de obtención de datos relativos al tráfico que se hagan de conformidad con el artículo 33 deben estar asociadas a comunicaciones específicas identificadas por los Estados requirentes. </a:t>
            </a:r>
            <a:r>
              <a:rPr lang="es-ES"/>
              <a:t>Dada la preocupación por la privacidad asociada a la obtención en tiempo real de los datos relativos al tráfico, el ejercicio de los poderes en virtud de este artículo deberá realizarse con respecto a comunicaciones específicas y no otorgar poderes de vigilancia generales o indiscriminados a las autoridades competentes.</a:t>
            </a:r>
            <a:endParaRPr lang="es-E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La disposición de asistencia mutua prevista en el artículo 33 debe ser aplicada por la Parte requerida de conformidad con las condiciones y procedimientos aplicables previstos en su legislación interna (es decir, los poderes establecidos de conformidad con el artículo 20 del Convenio de Budapest).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Las Partes están obligadas a prestarse asistencia mutua en virtud del artículo 33 al menos en relación con los delitos para los que se dispondría del mismo poder (equivalente al artículo 20 del Convenio de Budapest) en un caso nacional.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s-ES"/>
          </a:p>
        </p:txBody>
      </p:sp>
    </p:spTree>
    <p:extLst>
      <p:ext uri="{BB962C8B-B14F-4D97-AF65-F5344CB8AC3E}">
        <p14:creationId xmlns:p14="http://schemas.microsoft.com/office/powerpoint/2010/main" val="42614812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Esta disposición permite a los investigadores tener la capacidad de obtener en tiempo real los datos relativos al contenido de las comunicaciones que pasan por un sistema informático de otras Partes Es el equivalente internacional del poder de derecho interno establecido de conformidad con el artículo 21 del Convenio de Budapest. Este poder es importante, ya que las comunicaciones suelen atravesar las fronteras territoriales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Como se indica en la diapositiva, las solicitudes de registro u obtención de datos relativos al contenido que se hagan de conformidad con el artículo 34 deben estar asociadas a comunicaciones específicas identificadas por los Estados requirentes. </a:t>
            </a:r>
            <a:r>
              <a:rPr lang="es-ES"/>
              <a:t>Dada la elevada preocupación por la privacidad asociada a este poder, el ejercicio de los poderes en virtud de este artículo deberá realizarse con respecto a comunicaciones específicas y no otorgar poderes de vigilancia generales o indiscriminados a las autoridades competentes.</a:t>
            </a:r>
            <a:endParaRPr lang="es-E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Las Partes están obligadas a prestarse asistencia mutua en virtud del artículo 34 en la medida en que lo permita su legislación nacional. Dado que se trata de una medida muy intrusiva, las Partes tienen plena discreción para limitar el alcance de la asistencia mutua que están dispuestas a prestar en relación con la interceptación de datos relativos al contenido.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s-ES"/>
          </a:p>
        </p:txBody>
      </p:sp>
    </p:spTree>
    <p:extLst>
      <p:ext uri="{BB962C8B-B14F-4D97-AF65-F5344CB8AC3E}">
        <p14:creationId xmlns:p14="http://schemas.microsoft.com/office/powerpoint/2010/main" val="1912803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34 del Convenio de Budapest permite a las Partes denegar la asistencia mutua en materia de interceptación de datos relativos al contenido a otra Parte basándose en que no está permitida por su legislación nacional.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s-ES"/>
          </a:p>
        </p:txBody>
      </p:sp>
    </p:spTree>
    <p:extLst>
      <p:ext uri="{BB962C8B-B14F-4D97-AF65-F5344CB8AC3E}">
        <p14:creationId xmlns:p14="http://schemas.microsoft.com/office/powerpoint/2010/main" val="493411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a:t>
            </a:r>
            <a:r>
              <a:rPr lang="es-ES" b="1"/>
              <a:t>Falso</a:t>
            </a:r>
            <a:r>
              <a:rPr lang="es-ES"/>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a:t>El artículo 34 del Convenio de Budapest permite a las Partes denegar la asistencia mutua en materia de interceptación de datos relativos al contenido a otra Parte basándose en que no está permitida por su legislación nacional.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s-ES"/>
          </a:p>
        </p:txBody>
      </p:sp>
    </p:spTree>
    <p:extLst>
      <p:ext uri="{BB962C8B-B14F-4D97-AF65-F5344CB8AC3E}">
        <p14:creationId xmlns:p14="http://schemas.microsoft.com/office/powerpoint/2010/main" val="944509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Como se señala en el informe explicativo del Convenio de Budapest, “el combatir eficazmente los delitos cometidos mediante el uso de sistemas informáticos y la obtención eficaz de pruebas en formato electrónico exige una respuesta muy rápida. Además, con solo pulsar unas pocas teclas, puede tener lugar una acción en una parte del mundo que produce instantáneamente muchas consecuencias a muchos miles de kilómetros y atravesando muchas zonas horarias. Por esta razón, la cooperación policial existente y las modalidades de asistencia mutua requieren canales complementarios para abordar eficazmente los desafíos de la era informática. El canal establecido en el presente artículo se basa en la experiencia obtenida con una red que está ya en funcionamiento que fue creada bajo los auspicios de las naciones del grupo G8”.</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En este sentido, el artículo 35 exige a las partes que designen un punto de contacto disponible las 24 horas del día, los 7 días de la semana, con el fin de garantizar la asistencia inmediata en las investigaciones y los procedimientos que entren en el ámbito de aplicación del capítulo III del Convenio de Budapest.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El objetivo de la red 24/7 es proporcionar asistencia inmediata a efectos de investigaciones o procedimientos: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a) Concernientes a delitos relacionados con los sistemas y datos informáticos</a:t>
            </a:r>
          </a:p>
          <a:p>
            <a:r>
              <a:rPr lang="es-ES"/>
              <a:t>b) Obtención de pruebas en formato electrónico de cualquier delito</a:t>
            </a:r>
          </a:p>
          <a:p>
            <a:endParaRPr lang="es-ES" dirty="0"/>
          </a:p>
          <a:p>
            <a:r>
              <a:rPr lang="es-ES"/>
              <a:t>Esto significa que, al igual que el resto de la cooperación internacional y la asistencia mutua del Convenio de Budapest, el artículo 35 se refiere no solo a la ciberdelincuencia, sino también, de forma más amplia, a las pruebas electrónicas. </a:t>
            </a:r>
          </a:p>
          <a:p>
            <a:pPr marL="0" indent="0" algn="just">
              <a:buFont typeface="Wingdings" pitchFamily="2" charset="2"/>
              <a:buNone/>
            </a:pPr>
            <a:endParaRPr lang="es-ES" sz="1200" dirty="0"/>
          </a:p>
          <a:p>
            <a:pPr marL="0" indent="0" algn="just">
              <a:buFont typeface="Wingdings" pitchFamily="2" charset="2"/>
              <a:buNone/>
            </a:pPr>
            <a:r>
              <a:rPr lang="es-ES" sz="2000" dirty="0"/>
              <a:t>La asistencia de los puntos de contacto 24/7 se puede relacionar con:</a:t>
            </a:r>
          </a:p>
          <a:p>
            <a:pPr marL="285750" marR="0" indent="-285750">
              <a:lnSpc>
                <a:spcPct val="115000"/>
              </a:lnSpc>
              <a:spcBef>
                <a:spcPts val="0"/>
              </a:spcBef>
              <a:spcAft>
                <a:spcPts val="1000"/>
              </a:spcAft>
              <a:buFont typeface="Arial" panose="020B0604020202020204" pitchFamily="34" charset="0"/>
              <a:buChar char="•"/>
            </a:pPr>
            <a:r>
              <a:rPr lang="es-ES" sz="1800" dirty="0">
                <a:effectLst/>
                <a:latin typeface="Calibri" panose="020F0502020204030204" pitchFamily="34" charset="0"/>
              </a:rPr>
              <a:t>Asesoramiento técnico para detener o rastrear un ataque</a:t>
            </a:r>
          </a:p>
          <a:p>
            <a:pPr marL="285750" marR="0" indent="-285750">
              <a:lnSpc>
                <a:spcPct val="115000"/>
              </a:lnSpc>
              <a:spcBef>
                <a:spcPts val="0"/>
              </a:spcBef>
              <a:spcAft>
                <a:spcPts val="1000"/>
              </a:spcAft>
              <a:buFont typeface="Arial" panose="020B0604020202020204" pitchFamily="34" charset="0"/>
              <a:buChar char="•"/>
            </a:pPr>
            <a:r>
              <a:rPr lang="es-ES" sz="1800" dirty="0">
                <a:effectLst/>
                <a:latin typeface="Calibri" panose="020F0502020204030204" pitchFamily="34" charset="0"/>
              </a:rPr>
              <a:t>Conservación de datos en virtud de una solicitud (para permitir una conservación más rápida que a través de la autoridad central)</a:t>
            </a:r>
          </a:p>
          <a:p>
            <a:pPr marL="285750" marR="0" indent="-285750">
              <a:lnSpc>
                <a:spcPct val="115000"/>
              </a:lnSpc>
              <a:spcBef>
                <a:spcPts val="0"/>
              </a:spcBef>
              <a:spcAft>
                <a:spcPts val="1000"/>
              </a:spcAft>
              <a:buFont typeface="Arial" panose="020B0604020202020204" pitchFamily="34" charset="0"/>
              <a:buChar char="•"/>
            </a:pPr>
            <a:r>
              <a:rPr lang="es-ES" sz="1800" dirty="0">
                <a:effectLst/>
                <a:latin typeface="Calibri" panose="020F0502020204030204" pitchFamily="34" charset="0"/>
              </a:rPr>
              <a:t>Obtención de pruebas </a:t>
            </a:r>
          </a:p>
          <a:p>
            <a:pPr marL="285750" marR="0" indent="-285750">
              <a:lnSpc>
                <a:spcPct val="115000"/>
              </a:lnSpc>
              <a:spcBef>
                <a:spcPts val="0"/>
              </a:spcBef>
              <a:spcAft>
                <a:spcPts val="1000"/>
              </a:spcAft>
              <a:buFont typeface="Arial" panose="020B0604020202020204" pitchFamily="34" charset="0"/>
              <a:buChar char="•"/>
            </a:pPr>
            <a:r>
              <a:rPr lang="es-ES" sz="1800" dirty="0">
                <a:effectLst/>
                <a:latin typeface="Calibri" panose="020F0502020204030204" pitchFamily="34" charset="0"/>
              </a:rPr>
              <a:t>Suministro de información jurídica (como los requisitos jurídicos previos para la prestación de asistencia)</a:t>
            </a:r>
          </a:p>
          <a:p>
            <a:pPr marL="285750" marR="0" indent="-285750">
              <a:lnSpc>
                <a:spcPct val="115000"/>
              </a:lnSpc>
              <a:spcBef>
                <a:spcPts val="0"/>
              </a:spcBef>
              <a:spcAft>
                <a:spcPts val="1000"/>
              </a:spcAft>
              <a:buFont typeface="Arial" panose="020B0604020202020204" pitchFamily="34" charset="0"/>
              <a:buChar char="•"/>
            </a:pPr>
            <a:r>
              <a:rPr lang="es-ES" sz="1800" dirty="0">
                <a:effectLst/>
                <a:latin typeface="Calibri" panose="020F0502020204030204" pitchFamily="34" charset="0"/>
              </a:rPr>
              <a:t>Localización de sospechosos</a:t>
            </a:r>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es-ES" sz="2000" dirty="0"/>
              <a:t>Esta lista no es de carácter exhaustivo. </a:t>
            </a:r>
          </a:p>
          <a:p>
            <a:pPr marL="0" indent="0" algn="just">
              <a:buFont typeface="Wingdings" pitchFamily="2" charset="2"/>
              <a:buNone/>
            </a:pPr>
            <a:endParaRPr lang="es-ES" sz="20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s-ES"/>
          </a:p>
        </p:txBody>
      </p:sp>
    </p:spTree>
    <p:extLst>
      <p:ext uri="{BB962C8B-B14F-4D97-AF65-F5344CB8AC3E}">
        <p14:creationId xmlns:p14="http://schemas.microsoft.com/office/powerpoint/2010/main" val="24679777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En esta diapositiva se describen las necesidades de capacidad de la Red 24/7. </a:t>
            </a:r>
            <a:endParaRPr lang="es-ES" dirty="0"/>
          </a:p>
          <a:p>
            <a:endParaRPr lang="es-ES" dirty="0"/>
          </a:p>
          <a:p>
            <a:r>
              <a:rPr lang="es-ES"/>
              <a:t>La lista del equipo puede incluir:</a:t>
            </a:r>
          </a:p>
          <a:p>
            <a:pPr marL="800100" lvl="1" indent="-342900" algn="just">
              <a:buFont typeface="Wingdings" pitchFamily="2" charset="2"/>
              <a:buChar char="ü"/>
            </a:pPr>
            <a:r>
              <a:rPr lang="es-ES" sz="1200" dirty="0"/>
              <a:t>Un teléfono de última generación</a:t>
            </a:r>
          </a:p>
          <a:p>
            <a:pPr marL="800100" lvl="1" indent="-342900" algn="just">
              <a:buFont typeface="Wingdings" pitchFamily="2" charset="2"/>
              <a:buChar char="ü"/>
            </a:pPr>
            <a:r>
              <a:rPr lang="es-ES" sz="1200" dirty="0"/>
              <a:t>Un fax</a:t>
            </a:r>
          </a:p>
          <a:p>
            <a:pPr marL="800100" lvl="1" indent="-342900" algn="just">
              <a:buFont typeface="Wingdings" pitchFamily="2" charset="2"/>
              <a:buChar char="ü"/>
            </a:pPr>
            <a:r>
              <a:rPr lang="es-ES" sz="1200" dirty="0"/>
              <a:t>Un equipo informático</a:t>
            </a:r>
          </a:p>
          <a:p>
            <a:pPr marL="800100" lvl="1" indent="-342900" algn="just">
              <a:buFont typeface="Wingdings" pitchFamily="2" charset="2"/>
              <a:buChar char="ü"/>
            </a:pPr>
            <a:r>
              <a:rPr lang="es-ES" sz="1200" dirty="0"/>
              <a:t>Otras formas de comunicación</a:t>
            </a:r>
          </a:p>
          <a:p>
            <a:pPr marL="800100" lvl="1" indent="-342900" algn="just">
              <a:buFont typeface="Wingdings" pitchFamily="2" charset="2"/>
              <a:buChar char="ü"/>
            </a:pPr>
            <a:r>
              <a:rPr lang="es-ES" sz="1200" dirty="0"/>
              <a:t>Equipos analíticos</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s-ES"/>
          </a:p>
        </p:txBody>
      </p:sp>
    </p:spTree>
    <p:extLst>
      <p:ext uri="{BB962C8B-B14F-4D97-AF65-F5344CB8AC3E}">
        <p14:creationId xmlns:p14="http://schemas.microsoft.com/office/powerpoint/2010/main" val="406168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la cuarta parte se examinarán algunos modelos de formularios de asistencia jurídica mutua.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s-ES"/>
          </a:p>
        </p:txBody>
      </p:sp>
    </p:spTree>
    <p:extLst>
      <p:ext uri="{BB962C8B-B14F-4D97-AF65-F5344CB8AC3E}">
        <p14:creationId xmlns:p14="http://schemas.microsoft.com/office/powerpoint/2010/main" val="25740853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esta diapositiva se muestra una captura de pantalla del formulario estándar de solicitud de asistencia en materia penal a la RAE de Hong Kong de Hong Kong. Esto forma parte de las Directrices para la Presentación de Solicitudes en virtud de la Ordenanza de Asistencia Jurídica Mutua en Asuntos Penales, publicadas por el Departamento de Justicia de la RAE de Hong Kong.  </a:t>
            </a:r>
          </a:p>
          <a:p>
            <a:endParaRPr lang="es-ES" dirty="0"/>
          </a:p>
          <a:p>
            <a:r>
              <a:rPr lang="es-ES"/>
              <a:t>Incluye:</a:t>
            </a:r>
          </a:p>
          <a:p>
            <a:pPr marL="228600" indent="-228600">
              <a:buAutoNum type="alphaLcParenR"/>
            </a:pPr>
            <a:r>
              <a:rPr lang="es-ES"/>
              <a:t>Presentación de la persona y de la oficina que presenta la solicitud </a:t>
            </a:r>
          </a:p>
          <a:p>
            <a:pPr marL="228600" indent="-228600">
              <a:buAutoNum type="alphaLcParenR"/>
            </a:pPr>
            <a:r>
              <a:rPr lang="es-ES"/>
              <a:t>Garantías obligatorias sobre la naturaleza de la solicitud (es decir, que no se realiza en relación con un delito político, con el fin de causar un perjuicio a una persona a causa de las características protegidas de esa persona, y no implica una doble incriminación, y no es principalmente un delito fiscal). </a:t>
            </a:r>
          </a:p>
          <a:p>
            <a:pPr marL="228600" indent="-228600">
              <a:buAutoNum type="alphaLcParenR"/>
            </a:pPr>
            <a:r>
              <a:rPr lang="es-ES"/>
              <a:t>Resumen de los hechos</a:t>
            </a:r>
          </a:p>
          <a:p>
            <a:pPr marL="228600" indent="-228600">
              <a:buAutoNum type="alphaLcParenR"/>
            </a:pPr>
            <a:r>
              <a:rPr lang="es-ES"/>
              <a:t>Descripción de la asistencia solicitada</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s-ES"/>
          </a:p>
        </p:txBody>
      </p:sp>
    </p:spTree>
    <p:extLst>
      <p:ext uri="{BB962C8B-B14F-4D97-AF65-F5344CB8AC3E}">
        <p14:creationId xmlns:p14="http://schemas.microsoft.com/office/powerpoint/2010/main" val="226662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esta diapositiva se muestra una captura de pantalla de las "Solicitudes de Asistencia Jurídica Mutua en Materia Penal - Directrices para Autoridades de Fuera del Reino Unido - 2015" publicadas por el Ministerio del Interior del Reino Unido. El formador puede compartir la URL de la diapositiva con los participantes interesados en consultar esta publicación.</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s-ES"/>
          </a:p>
        </p:txBody>
      </p:sp>
    </p:spTree>
    <p:extLst>
      <p:ext uri="{BB962C8B-B14F-4D97-AF65-F5344CB8AC3E}">
        <p14:creationId xmlns:p14="http://schemas.microsoft.com/office/powerpoint/2010/main" val="52235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c) El canal de YouTube del Consejo de Europa. Esto se debe a que la definición de "proveedor de servicios" excluye a los proveedores de contenidos.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s-ES"/>
          </a:p>
        </p:txBody>
      </p:sp>
    </p:spTree>
    <p:extLst>
      <p:ext uri="{BB962C8B-B14F-4D97-AF65-F5344CB8AC3E}">
        <p14:creationId xmlns:p14="http://schemas.microsoft.com/office/powerpoint/2010/main" val="11044848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formador puede presentar a los participantes los modelos del Consejo de Europa para solicitar la conservación de los datos en virtud de los artículos 29 y 31 del Convenio de Budapest. </a:t>
            </a:r>
          </a:p>
          <a:p>
            <a:endParaRPr lang="es-ES" dirty="0"/>
          </a:p>
          <a:p>
            <a:r>
              <a:rPr lang="es-ES"/>
              <a:t>El formador puede explicar por qué el Consejo de Europa preparó los artículos 29/30, principalmente para minimizar el tiempo de preparación de las solicitudes, proporcionar orientación a los puntos de contacto establecidos y a los nuevos y, a largo plazo, crear una práctica más uniforme para las solicitudes de conservación en el futuro. Como parte de las iniciativas de creación de capacidad del proyecto Cybercrime&amp;EAP, varios Estados probaron y elaboraron modelos iniciales para los artículos 29 y 31 del Convenio de Budapest. </a:t>
            </a:r>
          </a:p>
          <a:p>
            <a:endParaRPr lang="es-ES" dirty="0"/>
          </a:p>
          <a:p>
            <a:pPr marL="0" lvl="0" indent="0">
              <a:spcBef>
                <a:spcPts val="600"/>
              </a:spcBef>
              <a:spcAft>
                <a:spcPts val="600"/>
              </a:spcAft>
              <a:buFont typeface="Arial" pitchFamily="34" charset="0"/>
              <a:buNone/>
            </a:pPr>
            <a:r>
              <a:rPr lang="es-ES"/>
              <a:t>Los modelos se presentaron y revisaron en la primera reunión de los puntos de contacto 24/7 en La Haya en septiembre de 2017.</a:t>
            </a:r>
            <a:r>
              <a:rPr lang="es-ES" dirty="0">
                <a:latin typeface="Arial Narrow" panose="020B0606020202030204" pitchFamily="34" charset="0"/>
              </a:rPr>
              <a:t> El modelo se adoptó como documento no vinculante</a:t>
            </a:r>
          </a:p>
          <a:p>
            <a:pPr marL="0" lvl="0" indent="0">
              <a:spcBef>
                <a:spcPts val="600"/>
              </a:spcBef>
              <a:spcAft>
                <a:spcPts val="600"/>
              </a:spcAft>
              <a:buFont typeface="Arial" pitchFamily="34" charset="0"/>
              <a:buNone/>
            </a:pPr>
            <a:endParaRPr lang="es-ES" dirty="0">
              <a:latin typeface="Arial Narrow" panose="020B0606020202030204" pitchFamily="34" charset="0"/>
            </a:endParaRPr>
          </a:p>
          <a:p>
            <a:pPr marL="0" lvl="0" indent="0">
              <a:spcBef>
                <a:spcPts val="600"/>
              </a:spcBef>
              <a:spcAft>
                <a:spcPts val="600"/>
              </a:spcAft>
              <a:buFont typeface="Arial" pitchFamily="34" charset="0"/>
              <a:buNone/>
            </a:pPr>
            <a:r>
              <a:rPr lang="es-ES" dirty="0">
                <a:latin typeface="Arial Narrow" panose="020B0606020202030204" pitchFamily="34" charset="0"/>
              </a:rPr>
              <a:t>Tras nuevas presentaciones y debates a través de la lista de correo y la Mesa del T-CY en 2017 y 2018, la versión final fue revisada y adoptada por el 19º Pleno del T-CY los días 9 y 10 de julio de 2018.</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s-ES"/>
          </a:p>
        </p:txBody>
      </p:sp>
    </p:spTree>
    <p:extLst>
      <p:ext uri="{BB962C8B-B14F-4D97-AF65-F5344CB8AC3E}">
        <p14:creationId xmlns:p14="http://schemas.microsoft.com/office/powerpoint/2010/main" val="518907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esta diapositiva se enumeran las principales características del modelo del artículo 29/30.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s-ES"/>
          </a:p>
        </p:txBody>
      </p:sp>
    </p:spTree>
    <p:extLst>
      <p:ext uri="{BB962C8B-B14F-4D97-AF65-F5344CB8AC3E}">
        <p14:creationId xmlns:p14="http://schemas.microsoft.com/office/powerpoint/2010/main" val="440031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estas diapositivas se muestran capturas de pantalla de todo el modelo del artículo 29/30.</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s-ES"/>
          </a:p>
        </p:txBody>
      </p:sp>
    </p:spTree>
    <p:extLst>
      <p:ext uri="{BB962C8B-B14F-4D97-AF65-F5344CB8AC3E}">
        <p14:creationId xmlns:p14="http://schemas.microsoft.com/office/powerpoint/2010/main" val="3577138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estas diapositivas se muestran capturas de pantalla de todo el modelo del artículo 29/30.</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s-ES"/>
          </a:p>
        </p:txBody>
      </p:sp>
    </p:spTree>
    <p:extLst>
      <p:ext uri="{BB962C8B-B14F-4D97-AF65-F5344CB8AC3E}">
        <p14:creationId xmlns:p14="http://schemas.microsoft.com/office/powerpoint/2010/main" val="28747952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estas diapositivas se muestran capturas de pantalla de todo el modelo del artículo 29/30.</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s-ES"/>
          </a:p>
        </p:txBody>
      </p:sp>
    </p:spTree>
    <p:extLst>
      <p:ext uri="{BB962C8B-B14F-4D97-AF65-F5344CB8AC3E}">
        <p14:creationId xmlns:p14="http://schemas.microsoft.com/office/powerpoint/2010/main" val="312049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 diapositiva se enumeran las principales características del modelo del artículo 31. </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s-ES"/>
          </a:p>
        </p:txBody>
      </p:sp>
    </p:spTree>
    <p:extLst>
      <p:ext uri="{BB962C8B-B14F-4D97-AF65-F5344CB8AC3E}">
        <p14:creationId xmlns:p14="http://schemas.microsoft.com/office/powerpoint/2010/main" val="18284594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estas diapositivas se muestran capturas de pantalla de todo el modelo del artículo 31.</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s-ES"/>
          </a:p>
        </p:txBody>
      </p:sp>
    </p:spTree>
    <p:extLst>
      <p:ext uri="{BB962C8B-B14F-4D97-AF65-F5344CB8AC3E}">
        <p14:creationId xmlns:p14="http://schemas.microsoft.com/office/powerpoint/2010/main" val="7029945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estas diapositivas se muestran capturas de pantalla de todo el modelo del artículo 31.</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s-ES"/>
          </a:p>
        </p:txBody>
      </p:sp>
    </p:spTree>
    <p:extLst>
      <p:ext uri="{BB962C8B-B14F-4D97-AF65-F5344CB8AC3E}">
        <p14:creationId xmlns:p14="http://schemas.microsoft.com/office/powerpoint/2010/main" val="16682978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estas diapositivas se muestran capturas de pantalla de todo el modelo del artículo 31.</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s-ES"/>
          </a:p>
        </p:txBody>
      </p:sp>
    </p:spTree>
    <p:extLst>
      <p:ext uri="{BB962C8B-B14F-4D97-AF65-F5344CB8AC3E}">
        <p14:creationId xmlns:p14="http://schemas.microsoft.com/office/powerpoint/2010/main" val="23821196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En estas diapositivas se muestran capturas de pantalla de todo el modelo del artículo 31.</a:t>
            </a:r>
            <a:endParaRPr lang="es-ES" dirty="0"/>
          </a:p>
          <a:p>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s-ES"/>
          </a:p>
        </p:txBody>
      </p:sp>
    </p:spTree>
    <p:extLst>
      <p:ext uri="{BB962C8B-B14F-4D97-AF65-F5344CB8AC3E}">
        <p14:creationId xmlns:p14="http://schemas.microsoft.com/office/powerpoint/2010/main" val="175637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c) El canal de YouTube del Consejo de Europa. Esto se debe a que la definición de "proveedor de servicios" excluye a los proveedores de contenidos.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s-ES"/>
          </a:p>
        </p:txBody>
      </p:sp>
    </p:spTree>
    <p:extLst>
      <p:ext uri="{BB962C8B-B14F-4D97-AF65-F5344CB8AC3E}">
        <p14:creationId xmlns:p14="http://schemas.microsoft.com/office/powerpoint/2010/main" val="11669745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esta diapositiva se ofrece un contexto para la elaboración del Segundo Protocolo Adicional. Se explica que uno de los principales desafíos a los que se enfrentan las Partes en el Convenio de Budapest es el uso creciente de servidores en jurisdicciones extranjeras, múltiples, cambiantes o conocidas, especialmente en lo que respecta a los datos almacenados en la nube. Los poderes procesales en virtud del Convenio de Budapest están restringidos por los límites territoriales, por lo que las Partes trataron de elaborar una solución que permitiera modificar las disposiciones del Convenio de Budapest en función de estos avances tecnológicos.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s-ES"/>
          </a:p>
        </p:txBody>
      </p:sp>
    </p:spTree>
    <p:extLst>
      <p:ext uri="{BB962C8B-B14F-4D97-AF65-F5344CB8AC3E}">
        <p14:creationId xmlns:p14="http://schemas.microsoft.com/office/powerpoint/2010/main" val="8616727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a:t>
            </a:r>
            <a:r>
              <a:rPr lang="es-ES" b="1"/>
              <a:t>Grupo Transfronterizo</a:t>
            </a:r>
            <a:r>
              <a:rPr lang="es-ES"/>
              <a:t> ("Subgrupo ad hoc del T-CY sobre jurisdicción y acceso transfronterizo a los datos y flujos de datos") recibió el encargo de elaborar un instrumento —como una enmienda al Convenio, un Protocolo o una Recomendación— para regular en mayor medida el acceso transfronterizo a los datos y los flujos de datos, así como el uso de medidas de investigación transfronterizas en Internet y cuestiones afines, y de presentar un informe con sus conclusiones al Comité. Sus conclusiones culminaron en la adopción posterior de la Nota Orientativa sobre Acceso Transfronterizo (Nota orientativa nº 3). El Grupo Transfronterizo también hizo una serie de propuestas para ampliar el alcance de la capacidad de acceso a los datos transfronterizos, incluso más allá de las disposiciones del artículo 32 del Convenio de Budapest.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s-ES"/>
          </a:p>
        </p:txBody>
      </p:sp>
    </p:spTree>
    <p:extLst>
      <p:ext uri="{BB962C8B-B14F-4D97-AF65-F5344CB8AC3E}">
        <p14:creationId xmlns:p14="http://schemas.microsoft.com/office/powerpoint/2010/main" val="408732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a:t>
            </a:r>
            <a:r>
              <a:rPr lang="es-ES" b="1"/>
              <a:t>Grupo de Pruebas de la Nube</a:t>
            </a:r>
            <a:r>
              <a:rPr lang="es-ES"/>
              <a:t> se reunió entre 2015 y 2017 para explorar soluciones sobre el acceso de la justicia penal a las pruebas almacenadas en servidores en la nube y en jurisdicciones extranjeras, incluso a través de la asistencia jurídica mutua. Identificó una serie de problemas planteados por la computación en la nube en las capacidades de justicia penal de los Estados, en particular cuando se trata de la naturaleza transnacional del almacenamiento de pruebas electrónicas. Estos incluyen: </a:t>
            </a:r>
          </a:p>
          <a:p>
            <a:pPr lvl="0"/>
            <a:r>
              <a:rPr lang="es-ES" sz="1200" i="0" kern="1200" dirty="0">
                <a:solidFill>
                  <a:schemeClr val="tx1"/>
                </a:solidFill>
                <a:effectLst/>
                <a:latin typeface="+mn-lt"/>
              </a:rPr>
              <a:t>-          Ubicación de las pruebas</a:t>
            </a:r>
            <a:endParaRPr lang="es-ES" i="0" dirty="0">
              <a:effectLst/>
            </a:endParaRPr>
          </a:p>
          <a:p>
            <a:pPr lvl="0"/>
            <a:r>
              <a:rPr lang="es-ES" sz="1200" i="0" kern="1200" dirty="0">
                <a:solidFill>
                  <a:schemeClr val="tx1"/>
                </a:solidFill>
                <a:effectLst/>
                <a:latin typeface="+mn-lt"/>
              </a:rPr>
              <a:t>-          Ubicación de los delincuentes</a:t>
            </a:r>
            <a:endParaRPr lang="es-ES" i="0" dirty="0">
              <a:effectLst/>
            </a:endParaRPr>
          </a:p>
          <a:p>
            <a:pPr lvl="0"/>
            <a:r>
              <a:rPr lang="es-ES" sz="1200" i="0" kern="1200" dirty="0">
                <a:solidFill>
                  <a:schemeClr val="tx1"/>
                </a:solidFill>
                <a:effectLst/>
                <a:latin typeface="+mn-lt"/>
              </a:rPr>
              <a:t>-          Ubicación de las víctimas</a:t>
            </a:r>
            <a:endParaRPr lang="es-ES" i="0" dirty="0">
              <a:effectLst/>
            </a:endParaRPr>
          </a:p>
          <a:p>
            <a:pPr lvl="0"/>
            <a:r>
              <a:rPr lang="es-ES" sz="1200" i="0" kern="1200" dirty="0">
                <a:solidFill>
                  <a:schemeClr val="tx1"/>
                </a:solidFill>
                <a:effectLst/>
                <a:latin typeface="+mn-lt"/>
              </a:rPr>
              <a:t>-          Titularidad de los datos</a:t>
            </a:r>
            <a:endParaRPr lang="es-ES" i="0" dirty="0">
              <a:effectLst/>
            </a:endParaRPr>
          </a:p>
          <a:p>
            <a:pPr lvl="0"/>
            <a:r>
              <a:rPr lang="es-ES" sz="1200" i="0" kern="1200" dirty="0">
                <a:solidFill>
                  <a:schemeClr val="tx1"/>
                </a:solidFill>
                <a:effectLst/>
                <a:latin typeface="+mn-lt"/>
              </a:rPr>
              <a:t>-          Ubicación física del proveedor de servicios</a:t>
            </a:r>
            <a:endParaRPr lang="es-ES" i="0" dirty="0">
              <a:effectLst/>
            </a:endParaRPr>
          </a:p>
          <a:p>
            <a:pPr lvl="0"/>
            <a:r>
              <a:rPr lang="es-ES" sz="1200" i="0" kern="1200" dirty="0">
                <a:solidFill>
                  <a:schemeClr val="tx1"/>
                </a:solidFill>
                <a:effectLst/>
                <a:latin typeface="+mn-lt"/>
              </a:rPr>
              <a:t>-          Residencia legal de los proveedores de servicios</a:t>
            </a:r>
            <a:endParaRPr lang="es-ES" i="0" dirty="0">
              <a:effectLst/>
            </a:endParaRPr>
          </a:p>
          <a:p>
            <a:endParaRPr lang="es-ES" dirty="0"/>
          </a:p>
          <a:p>
            <a:r>
              <a:rPr lang="es-ES" sz="1200" kern="1200" dirty="0">
                <a:solidFill>
                  <a:schemeClr val="tx1"/>
                </a:solidFill>
                <a:effectLst/>
                <a:latin typeface="+mn-lt"/>
              </a:rPr>
              <a:t>El documento final preparado por el Grupo de Pruebas en la Nube puede se encuentra en: </a:t>
            </a:r>
            <a:r>
              <a:rPr lang="es-ES" sz="1200" u="sng" kern="1200" dirty="0">
                <a:solidFill>
                  <a:schemeClr val="tx1"/>
                </a:solidFill>
                <a:effectLst/>
                <a:latin typeface="+mn-lt"/>
                <a:hlinkClick r:id="rId3"/>
              </a:rPr>
              <a:t>https://rm.coe.int/CoERMPublicCommonSearchServices/DisplayDCTMContent?documentId=09000016806a495e</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s-ES"/>
          </a:p>
        </p:txBody>
      </p:sp>
    </p:spTree>
    <p:extLst>
      <p:ext uri="{BB962C8B-B14F-4D97-AF65-F5344CB8AC3E}">
        <p14:creationId xmlns:p14="http://schemas.microsoft.com/office/powerpoint/2010/main" val="16908516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b="1" dirty="0"/>
              <a:t>Idioma de la solicitud</a:t>
            </a:r>
            <a:r>
              <a:rPr lang="es-ES"/>
              <a:t>: </a:t>
            </a:r>
            <a:r>
              <a:rPr lang="es-ES" sz="1200" kern="1200" dirty="0">
                <a:solidFill>
                  <a:schemeClr val="tx1"/>
                </a:solidFill>
                <a:effectLst/>
                <a:latin typeface="+mn-lt"/>
              </a:rPr>
              <a:t>este artículo proporciona un marco para los idiomas que se pueden utilizar al dirigirse a las Partes y a los proveedores de servicios. Aunque en la práctica las Partes puedan trabajar en idiomas distintos de los oficiales, esa posibilidad puede no estar prevista en la legislación nacional o en los tratados. El objetivo de este artículo es proporcionar una flexibilidad adicional en el marco de este Protocolo. </a:t>
            </a:r>
            <a:endParaRPr lang="es-ES"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s-ES" b="1" dirty="0"/>
              <a:t>Videoconferencia</a:t>
            </a:r>
            <a:r>
              <a:rPr lang="es-ES"/>
              <a:t>: e</a:t>
            </a:r>
            <a:r>
              <a:rPr lang="es-ES" sz="1200" kern="1200" dirty="0">
                <a:solidFill>
                  <a:schemeClr val="tx1"/>
                </a:solidFill>
                <a:effectLst/>
                <a:latin typeface="+mn-lt"/>
              </a:rPr>
              <a:t>l artículo aborda principalmente el uso de la tecnología de videoconferencia para tomar testimonio o declaraciones. Es posible que esta forma de cooperación esté prevista en los tratados bilaterales y multilaterales de asistencia mutua existentes, por ejemplo, el STE 182 (Segundo Protocolo Adicional al Convenio de Asistencia Mutua en Materia Penal). A fin de no sustituir las disposiciones específicamente concebidas para satisfacer los requisitos de las Partes en dichos tratados o convenios, el artículo [ ], al igual que otros artículos del presente Protocolo, se aplica en ausencia de un tratado de asistencia jurídica mutua, o de un acuerdo sobre la base de una legislación uniforme o recíproca, en vigor entre las Partes requirente y requerida. Estos artículos siguen el mismo enfoque que el artículo 27 del Convenio de Budapest.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sz="1200" kern="1200" dirty="0">
              <a:solidFill>
                <a:schemeClr val="tx1"/>
              </a:solidFill>
              <a:effectLst/>
              <a:latin typeface="+mn-lt"/>
              <a:ea typeface="ＭＳ Ｐゴシック" pitchFamily="-65" charset="-128"/>
            </a:endParaRPr>
          </a:p>
          <a:p>
            <a:r>
              <a:rPr lang="es-ES" sz="1200" b="1" kern="1200" dirty="0">
                <a:solidFill>
                  <a:schemeClr val="tx1"/>
                </a:solidFill>
                <a:effectLst/>
                <a:latin typeface="+mn-lt"/>
              </a:rPr>
              <a:t>Equipos conjuntos de investigación e investigaciones conjuntas</a:t>
            </a:r>
            <a:r>
              <a:rPr lang="es-ES" sz="1200" kern="1200" dirty="0">
                <a:solidFill>
                  <a:schemeClr val="tx1"/>
                </a:solidFill>
                <a:effectLst/>
                <a:latin typeface="+mn-lt"/>
              </a:rPr>
              <a:t>: dada la naturaleza transnacional de la ciberdelincuencia y las pruebas electrónicas, las investigaciones y los procesos relacionados con la ciberdelincuencia y las pruebas electrónicas suelen tener vínculos con otros Estados. Los equipos conjuntos de investigación pueden ser un medio eficaz de cooperación o coordinación operativa entre dos o más Estados. El artículo [ ] proporciona una base para estas formas de cooperación. </a:t>
            </a:r>
          </a:p>
          <a:p>
            <a:endParaRPr lang="es-ES" sz="1200" b="1"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b="1" kern="1200" dirty="0">
                <a:solidFill>
                  <a:schemeClr val="tx1"/>
                </a:solidFill>
                <a:effectLst/>
                <a:latin typeface="+mn-lt"/>
              </a:rPr>
              <a:t>Asistencia mutua de emergencia</a:t>
            </a:r>
            <a:r>
              <a:rPr lang="es-ES" sz="1200" kern="1200" dirty="0">
                <a:solidFill>
                  <a:schemeClr val="tx1"/>
                </a:solidFill>
                <a:effectLst/>
                <a:latin typeface="+mn-lt"/>
              </a:rPr>
              <a:t>:  el artículo tiene por objeto establecer un procedimiento lo más rápido posible para las solicitudes de asistencia mutua formuladas en situaciones de emergencia. En el apartado 1 se define como emergencia la situación en la que existe un riesgo importante e inminente para la vida o la seguridad de una persona física. Con esta definición se pretende abarcar las situaciones en las que el riesgo es inminente, lo que significa que no incluye las situaciones en las que el riesgo para la vida o la seguridad de la persona ya ha pasado, o en las que puede haber un riesgo futuro que no es inminente. El motivo por el cual se utiliza esta definición tan precisa es que el artículo impone a la Parte requerida y a la Parte requirente la obligación de reaccionar de forma sumamente rápida en caso de emergencia, lo que exige que las solicitudes de emergencia tengan mayor prioridad que otros casos importantes, pero algo menos urgentes, aunque se hayan presentado antes.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sz="1200"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b="1" kern="1200" dirty="0">
                <a:solidFill>
                  <a:schemeClr val="tx1"/>
                </a:solidFill>
                <a:effectLst/>
                <a:latin typeface="+mn-lt"/>
              </a:rPr>
              <a:t>Revelación directa de los datos relativos a los abonados: </a:t>
            </a:r>
            <a:r>
              <a:rPr lang="es-ES" sz="1200" kern="1200" dirty="0">
                <a:solidFill>
                  <a:schemeClr val="tx1"/>
                </a:solidFill>
                <a:effectLst/>
                <a:latin typeface="+mn-lt"/>
              </a:rPr>
              <a:t>este artículo establece un procedimiento que prevé la cooperación directa entre las autoridades de una Parte y un proveedor de servicios en el territorio de otra Parte para obtener datos relativos a los abonados. El procedimiento se basa en las conclusiones del Grupo de Pruebas en la Nube del Comité del Convenio y en la Nota orientativa sobre el artículo 18 del Convenio, reconociendo la importancia del acceso transfronterizo oportuno a las pruebas electrónicas en las investigaciones y procedimientos penales, habida cuenta de las dificultades que plantean los procedimientos existentes para obtener pruebas electrónicas de los proveedores de servicios en otros países. </a:t>
            </a:r>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b="1" dirty="0"/>
          </a:p>
          <a:p>
            <a:r>
              <a:rPr lang="es-ES" b="1" dirty="0"/>
              <a:t>Ejecución de órdenes: </a:t>
            </a:r>
            <a:r>
              <a:rPr lang="es-ES" sz="1200" kern="1200" dirty="0">
                <a:solidFill>
                  <a:schemeClr val="tx1"/>
                </a:solidFill>
                <a:effectLst/>
                <a:latin typeface="+mn-lt"/>
              </a:rPr>
              <a:t>el propósito de este artículo es que una Parte requirente tenga la capacidad de emitir una orden </a:t>
            </a:r>
            <a:endParaRPr lang="es-ES" dirty="0"/>
          </a:p>
          <a:p>
            <a:r>
              <a:rPr lang="es-ES" sz="1200" kern="1200" dirty="0">
                <a:solidFill>
                  <a:schemeClr val="tx1"/>
                </a:solidFill>
                <a:effectLst/>
                <a:latin typeface="+mn-lt"/>
              </a:rPr>
              <a:t>que se presentará a una Parte requerida y que esta última tenga la capacidad de hacer efectiva dicha orden obligando a un proveedor de servicios en su territorio a presentar los datos relativos a los abonados o al tráfico que estén en su poder o bajo su control. </a:t>
            </a:r>
            <a:endParaRPr lang="es-ES" b="1" dirty="0"/>
          </a:p>
          <a:p>
            <a:endParaRPr lang="es-E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s-ES"/>
          </a:p>
        </p:txBody>
      </p:sp>
    </p:spTree>
    <p:extLst>
      <p:ext uri="{BB962C8B-B14F-4D97-AF65-F5344CB8AC3E}">
        <p14:creationId xmlns:p14="http://schemas.microsoft.com/office/powerpoint/2010/main" val="4048806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Las reuniones del grupo de redacción del protocolo continuaron durante la pandemia de COVID-19 mediante reuniones en línea. Se están llevando a cabo varios </a:t>
            </a:r>
            <a:r>
              <a:rPr lang="es-ES" sz="1200" kern="1200" dirty="0">
                <a:solidFill>
                  <a:schemeClr val="tx1"/>
                </a:solidFill>
                <a:effectLst/>
                <a:latin typeface="+mn-lt"/>
              </a:rPr>
              <a:t>debates sobre el valor añadido y sobre</a:t>
            </a:r>
            <a:r>
              <a:rPr lang="es-ES" dirty="0">
                <a:effectLst/>
              </a:rPr>
              <a:t> la viabilidad del elemento </a:t>
            </a:r>
            <a:r>
              <a:rPr lang="es-ES" sz="1200" kern="1200" dirty="0">
                <a:solidFill>
                  <a:schemeClr val="tx1"/>
                </a:solidFill>
                <a:effectLst/>
                <a:latin typeface="+mn-lt"/>
              </a:rPr>
              <a:t>de la cooperación internacional de las investigaciones encubiertas.</a:t>
            </a:r>
          </a:p>
          <a:p>
            <a:endParaRPr lang="es-ES" sz="1200" kern="1200" dirty="0">
              <a:solidFill>
                <a:schemeClr val="tx1"/>
              </a:solidFill>
              <a:effectLst/>
              <a:latin typeface="+mn-lt"/>
              <a:ea typeface="ＭＳ Ｐゴシック" pitchFamily="-65" charset="-128"/>
            </a:endParaRPr>
          </a:p>
          <a:p>
            <a:r>
              <a:rPr lang="es-ES" sz="1200" kern="1200" dirty="0">
                <a:solidFill>
                  <a:schemeClr val="tx1"/>
                </a:solidFill>
                <a:effectLst/>
                <a:latin typeface="+mn-lt"/>
              </a:rPr>
              <a:t>Esta diapositiva y las anteriores se actualizarán a medida que avancen los trabajos de adopción del proyecto de disposiciones.</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s-ES"/>
          </a:p>
        </p:txBody>
      </p:sp>
    </p:spTree>
    <p:extLst>
      <p:ext uri="{BB962C8B-B14F-4D97-AF65-F5344CB8AC3E}">
        <p14:creationId xmlns:p14="http://schemas.microsoft.com/office/powerpoint/2010/main" val="71105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b) Racismo y Xenofobia. Esto está contemplado en el Primer Protocolo Adicional al Convenio de Budapest.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s-ES"/>
          </a:p>
        </p:txBody>
      </p:sp>
    </p:spTree>
    <p:extLst>
      <p:ext uri="{BB962C8B-B14F-4D97-AF65-F5344CB8AC3E}">
        <p14:creationId xmlns:p14="http://schemas.microsoft.com/office/powerpoint/2010/main" val="41160917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La respuesta correcta es b) Racismo y Xenofobia. Esto está contemplado en el Primer Protocolo Adicional al Convenio de Budapest.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s-ES"/>
          </a:p>
        </p:txBody>
      </p:sp>
    </p:spTree>
    <p:extLst>
      <p:ext uri="{BB962C8B-B14F-4D97-AF65-F5344CB8AC3E}">
        <p14:creationId xmlns:p14="http://schemas.microsoft.com/office/powerpoint/2010/main" val="1528915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sz="1200" dirty="0"/>
              <a:t>En esta diapositiva se repiten los objetivos de esta sesión. El formador puede repasar estos objetivos para asegurarse de que estos aspectos se han cubierto en este módulo. </a:t>
            </a:r>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s-ES"/>
          </a:p>
        </p:txBody>
      </p:sp>
    </p:spTree>
    <p:extLst>
      <p:ext uri="{BB962C8B-B14F-4D97-AF65-F5344CB8AC3E}">
        <p14:creationId xmlns:p14="http://schemas.microsoft.com/office/powerpoint/2010/main" val="1722851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‹Nº›</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‹Nº›</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‹Nº›</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‹Nº›</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‹Nº›</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5/29/2021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‹Nº›</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5/29/2021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‹Nº›</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5/29/2021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‹Nº›</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5/29/2021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‹Nº›</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5/29/2021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‹Nº›</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5/29/2021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‹Nº›</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5/29/2021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19.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35.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 Id="rId9" Type="http://schemas.openxmlformats.org/officeDocument/2006/relationships/image" Target="../media/image3.jpeg"/></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 Id="rId9"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 Id="rId9" Type="http://schemas.openxmlformats.org/officeDocument/2006/relationships/image" Target="../media/image3.jpeg"/></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microsoft.com/office/2007/relationships/diagramDrawing" Target="../diagrams/drawing18.xml"/><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 Id="rId9" Type="http://schemas.openxmlformats.org/officeDocument/2006/relationships/image" Target="../media/image3.jpeg"/></Relationships>
</file>

<file path=ppt/slides/_rels/slide52.xml.rels><?xml version="1.0" encoding="UTF-8" standalone="yes"?>
<Relationships xmlns="http://schemas.openxmlformats.org/package/2006/relationships"><Relationship Id="rId8" Type="http://schemas.microsoft.com/office/2007/relationships/diagramDrawing" Target="../diagrams/drawing19.xml"/><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 Id="rId9" Type="http://schemas.openxmlformats.org/officeDocument/2006/relationships/image" Target="../media/image3.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microsoft.com/office/2007/relationships/diagramDrawing" Target="../diagrams/drawing20.xml"/><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 Id="rId9" Type="http://schemas.openxmlformats.org/officeDocument/2006/relationships/image" Target="../media/image3.jpeg"/></Relationships>
</file>

<file path=ppt/slides/_rels/slide57.xml.rels><?xml version="1.0" encoding="UTF-8" standalone="yes"?>
<Relationships xmlns="http://schemas.openxmlformats.org/package/2006/relationships"><Relationship Id="rId8" Type="http://schemas.microsoft.com/office/2007/relationships/diagramDrawing" Target="../diagrams/drawing21.xml"/><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 Id="rId9" Type="http://schemas.openxmlformats.org/officeDocument/2006/relationships/image" Target="../media/image3.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 Id="rId9" Type="http://schemas.openxmlformats.org/officeDocument/2006/relationships/image" Target="../media/image3.jpeg"/></Relationships>
</file>

<file path=ppt/slides/_rels/slide61.xml.rels><?xml version="1.0" encoding="UTF-8" standalone="yes"?>
<Relationships xmlns="http://schemas.openxmlformats.org/package/2006/relationships"><Relationship Id="rId8" Type="http://schemas.microsoft.com/office/2007/relationships/diagramDrawing" Target="../diagrams/drawing23.xml"/><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 Id="rId9" Type="http://schemas.openxmlformats.org/officeDocument/2006/relationships/image" Target="../media/image3.jpe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microsoft.com/office/2007/relationships/diagramDrawing" Target="../diagrams/drawing24.xml"/><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 Id="rId9" Type="http://schemas.openxmlformats.org/officeDocument/2006/relationships/image" Target="../media/image3.jpeg"/></Relationships>
</file>

<file path=ppt/slides/_rels/slide67.xml.rels><?xml version="1.0" encoding="UTF-8" standalone="yes"?>
<Relationships xmlns="http://schemas.openxmlformats.org/package/2006/relationships"><Relationship Id="rId8" Type="http://schemas.microsoft.com/office/2007/relationships/diagramDrawing" Target="../diagrams/drawing25.xml"/><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 Id="rId9" Type="http://schemas.openxmlformats.org/officeDocument/2006/relationships/image" Target="../media/image3.jpe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microsoft.com/office/2007/relationships/diagramDrawing" Target="../diagrams/drawing26.xml"/><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 Id="rId9" Type="http://schemas.openxmlformats.org/officeDocument/2006/relationships/image" Target="../media/image3.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microsoft.com/office/2007/relationships/diagramDrawing" Target="../diagrams/drawing27.xml"/><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28.xml"/><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microsoft.com/office/2007/relationships/diagramDrawing" Target="../diagrams/drawing29.xml"/><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 Id="rId9" Type="http://schemas.openxmlformats.org/officeDocument/2006/relationships/image" Target="../media/image3.jpeg"/></Relationships>
</file>

<file path=ppt/slides/_rels/slide78.xml.rels><?xml version="1.0" encoding="UTF-8" standalone="yes"?>
<Relationships xmlns="http://schemas.openxmlformats.org/package/2006/relationships"><Relationship Id="rId8" Type="http://schemas.microsoft.com/office/2007/relationships/diagramDrawing" Target="../diagrams/drawing30.xml"/><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 Id="rId9" Type="http://schemas.openxmlformats.org/officeDocument/2006/relationships/image" Target="../media/image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5" Type="http://schemas.openxmlformats.org/officeDocument/2006/relationships/image" Target="../media/image13.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en-US" sz="2400" b="1" i="0" u="none" strike="noStrike" cap="none" normalizeH="0" baseline="0" dirty="0">
                <a:ln>
                  <a:noFill/>
                </a:ln>
                <a:solidFill>
                  <a:srgbClr val="2F618F"/>
                </a:solidFill>
                <a:effectLst/>
                <a:latin typeface="Arial Narrow" panose="020B0606020202030204" pitchFamily="34" charset="0"/>
              </a:rPr>
              <a:t>www.coe.int/cybercrime</a:t>
            </a:r>
            <a:endParaRPr kumimoji="0" lang="es-ES"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es-ES" sz="3600" b="1" i="1" dirty="0">
                <a:solidFill>
                  <a:schemeClr val="tx2"/>
                </a:solidFill>
              </a:rPr>
              <a:t>Curso Judicial Especializado sobre Cooperación Internacional</a:t>
            </a:r>
            <a:endParaRPr lang="es-ES" b="1" dirty="0"/>
          </a:p>
          <a:p>
            <a:pPr algn="ctr"/>
            <a:endParaRPr lang="es-ES" b="1" dirty="0"/>
          </a:p>
          <a:p>
            <a:pPr marL="0" indent="0" algn="ctr">
              <a:buFont typeface="Arial" charset="0"/>
              <a:buNone/>
              <a:defRPr/>
            </a:pPr>
            <a:r>
              <a:rPr lang="es-ES"/>
              <a:t> </a:t>
            </a:r>
            <a:endParaRPr lang="es-ES" sz="3200" b="1" dirty="0">
              <a:solidFill>
                <a:schemeClr val="tx2"/>
              </a:solidFill>
            </a:endParaRPr>
          </a:p>
          <a:p>
            <a:pPr marL="0" indent="0" algn="ctr">
              <a:buFont typeface="Arial" charset="0"/>
              <a:buNone/>
              <a:defRPr/>
            </a:pPr>
            <a:r>
              <a:rPr lang="es-ES" sz="3200" b="1" dirty="0">
                <a:solidFill>
                  <a:schemeClr val="tx2"/>
                </a:solidFill>
              </a:rPr>
              <a:t>Sesión 2.1</a:t>
            </a:r>
          </a:p>
          <a:p>
            <a:pPr marL="0" indent="0" algn="ctr">
              <a:buFont typeface="Arial" charset="0"/>
              <a:buNone/>
              <a:defRPr/>
            </a:pPr>
            <a:r>
              <a:rPr lang="es-ES" sz="3200" b="1" dirty="0">
                <a:solidFill>
                  <a:schemeClr val="tx2"/>
                </a:solidFill>
              </a:rPr>
              <a:t>Mecanismos del Convenio de Budapest</a:t>
            </a: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1EF6372D-B3A1-4EBE-9077-4B0A1809EB7B}"/>
              </a:ext>
            </a:extLst>
          </p:cNvPr>
          <p:cNvSpPr txBox="1"/>
          <p:nvPr/>
        </p:nvSpPr>
        <p:spPr>
          <a:xfrm>
            <a:off x="2167970" y="5465755"/>
            <a:ext cx="4594034" cy="523220"/>
          </a:xfrm>
          <a:prstGeom prst="rect">
            <a:avLst/>
          </a:prstGeom>
          <a:noFill/>
        </p:spPr>
        <p:txBody>
          <a:bodyPr wrap="square">
            <a:spAutoFit/>
          </a:bodyPr>
          <a:lstStyle/>
          <a:p>
            <a:pPr algn="ctr"/>
            <a:r>
              <a:rPr lang="es-ES" sz="2800" b="1" dirty="0">
                <a:solidFill>
                  <a:schemeClr val="tx2"/>
                </a:solidFill>
              </a:rPr>
              <a:t>- versión en línea -</a:t>
            </a:r>
            <a:endParaRPr lang="es-ES" sz="2800" dirty="0"/>
          </a:p>
        </p:txBody>
      </p:sp>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40555148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800" b="1" dirty="0"/>
              <a:t>Grupo de Redacción de Protocolo </a:t>
            </a:r>
          </a:p>
          <a:p>
            <a:pPr algn="r"/>
            <a:r>
              <a:rPr lang="es-ES" sz="2800" b="1" dirty="0"/>
              <a:t>Aprobación de proyecto de artículos (mayo de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es-ES" sz="2200" dirty="0"/>
              <a:t>Idioma de las solicitudes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Videoconferencia (para tomar declaración a los testigos)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Equipos conjuntos de investigación e investigaciones conjuntas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Asistencia mutua de emergencia</a:t>
            </a:r>
          </a:p>
          <a:p>
            <a:pPr marL="342900" indent="-342900">
              <a:buFont typeface="Wingdings" pitchFamily="2" charset="2"/>
              <a:buChar char="Ø"/>
            </a:pPr>
            <a:endParaRPr lang="es-ES"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es-ES" sz="2200" dirty="0"/>
              <a:t>Revelación directa de los datos relativos a los abonados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Ejecución de órdenes de otra parte para acelerar la presentación de datos </a:t>
            </a:r>
          </a:p>
        </p:txBody>
      </p:sp>
    </p:spTree>
    <p:extLst>
      <p:ext uri="{BB962C8B-B14F-4D97-AF65-F5344CB8AC3E}">
        <p14:creationId xmlns:p14="http://schemas.microsoft.com/office/powerpoint/2010/main" val="5802543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Grupo de Redacción de Protocolo </a:t>
            </a:r>
          </a:p>
          <a:p>
            <a:pPr algn="r"/>
            <a:r>
              <a:rPr lang="es-ES" sz="3200" b="1" dirty="0"/>
              <a:t>Proyecto de artículos en desarrollo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es-ES" sz="2200" dirty="0"/>
              <a:t>Disposiciones comunes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Condiciones y salvaguardias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Extensión de una búsqueda a un sistema informático conectado</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Investigaciones encubiertas mediante sistema informático (a nivel nacional)</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Investigaciones encubiertas (a nivel internacional)</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Principios generales</a:t>
            </a:r>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es-ES" sz="2200" dirty="0"/>
              <a:t>Conservación directa de los datos por parte de los proveedores de servicios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Revelación de datos en situaciones de emergencia</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Acceso a la información relativa a los dominios de Internet registrados - Solicitud de información sobre el registro de nombres de dominio [WHOIS]</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Disposiciones finales</a:t>
            </a:r>
          </a:p>
        </p:txBody>
      </p:sp>
    </p:spTree>
    <p:extLst>
      <p:ext uri="{BB962C8B-B14F-4D97-AF65-F5344CB8AC3E}">
        <p14:creationId xmlns:p14="http://schemas.microsoft.com/office/powerpoint/2010/main" val="3471180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0565477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39687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s-ES" sz="3200" b="1" dirty="0"/>
              <a:t>Parte 5</a:t>
            </a:r>
          </a:p>
          <a:p>
            <a:pPr algn="ctr" eaLnBrk="1" hangingPunct="1">
              <a:lnSpc>
                <a:spcPct val="80000"/>
              </a:lnSpc>
            </a:pPr>
            <a:endParaRPr lang="es-ES" sz="3200" b="1" dirty="0">
              <a:ea typeface="ＭＳ Ｐゴシック" charset="0"/>
            </a:endParaRPr>
          </a:p>
          <a:p>
            <a:pPr algn="ctr" eaLnBrk="1" hangingPunct="1">
              <a:lnSpc>
                <a:spcPct val="80000"/>
              </a:lnSpc>
            </a:pPr>
            <a:r>
              <a:rPr lang="es-ES" sz="3200" b="1" dirty="0"/>
              <a:t>Resumen</a:t>
            </a:r>
          </a:p>
          <a:p>
            <a:pPr algn="ctr">
              <a:lnSpc>
                <a:spcPct val="80000"/>
              </a:lnSpc>
            </a:pPr>
            <a:endParaRPr lang="es-ES" sz="3200" b="1" dirty="0"/>
          </a:p>
        </p:txBody>
      </p:sp>
    </p:spTree>
    <p:extLst>
      <p:ext uri="{BB962C8B-B14F-4D97-AF65-F5344CB8AC3E}">
        <p14:creationId xmlns:p14="http://schemas.microsoft.com/office/powerpoint/2010/main"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Resumen</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4" y="962421"/>
            <a:ext cx="4993715" cy="5780044"/>
          </a:xfrm>
          <a:prstGeom prst="rect">
            <a:avLst/>
          </a:prstGeom>
        </p:spPr>
        <p:txBody>
          <a:bodyPr wrap="square">
            <a:spAutoFit/>
          </a:bodyPr>
          <a:lstStyle/>
          <a:p>
            <a:pPr marL="342900" indent="-342900" algn="just">
              <a:lnSpc>
                <a:spcPct val="80000"/>
              </a:lnSpc>
              <a:buFont typeface="Wingdings" pitchFamily="2" charset="2"/>
              <a:buChar char="ü"/>
            </a:pPr>
            <a:r>
              <a:rPr lang="es-ES" sz="2200" i="1" dirty="0"/>
              <a:t>Comprender el derecho sustantivo y los poderes procesales en virtud del Convenio de Budapest </a:t>
            </a:r>
          </a:p>
          <a:p>
            <a:pPr marL="342900" indent="-342900" algn="just">
              <a:lnSpc>
                <a:spcPct val="80000"/>
              </a:lnSpc>
              <a:buFont typeface="Wingdings" pitchFamily="2" charset="2"/>
              <a:buChar char="ü"/>
            </a:pPr>
            <a:endParaRPr lang="es-ES" sz="2200" i="1" dirty="0"/>
          </a:p>
          <a:p>
            <a:pPr marL="342900" indent="-342900" algn="just">
              <a:lnSpc>
                <a:spcPct val="80000"/>
              </a:lnSpc>
              <a:buFont typeface="Wingdings" pitchFamily="2" charset="2"/>
              <a:buChar char="ü"/>
            </a:pPr>
            <a:r>
              <a:rPr lang="es-ES" sz="2200" i="1" dirty="0"/>
              <a:t>Revisar las disposiciones específicas de cooperación internacional y asistencia mutua en el marco del Convenio de Budapest</a:t>
            </a:r>
          </a:p>
          <a:p>
            <a:pPr algn="just">
              <a:lnSpc>
                <a:spcPct val="80000"/>
              </a:lnSpc>
            </a:pPr>
            <a:endParaRPr lang="es-ES" sz="2200" i="1" dirty="0"/>
          </a:p>
          <a:p>
            <a:pPr marL="342900" indent="-342900" algn="just">
              <a:lnSpc>
                <a:spcPct val="80000"/>
              </a:lnSpc>
              <a:buFont typeface="Wingdings" pitchFamily="2" charset="2"/>
              <a:buChar char="ü"/>
            </a:pPr>
            <a:r>
              <a:rPr lang="es-ES" sz="2200" i="1" dirty="0"/>
              <a:t>Comprender cómo utilizar los diferentes mecanismos del Convenio de Budapest para buscar cooperación</a:t>
            </a:r>
          </a:p>
          <a:p>
            <a:pPr marL="342900" indent="-342900" algn="just">
              <a:lnSpc>
                <a:spcPct val="80000"/>
              </a:lnSpc>
              <a:buFont typeface="Wingdings" pitchFamily="2" charset="2"/>
              <a:buChar char="ü"/>
            </a:pPr>
            <a:endParaRPr lang="es-ES" sz="2200" i="1" dirty="0"/>
          </a:p>
          <a:p>
            <a:pPr marL="342900" indent="-342900" algn="just">
              <a:lnSpc>
                <a:spcPct val="80000"/>
              </a:lnSpc>
              <a:buFont typeface="Wingdings" pitchFamily="2" charset="2"/>
              <a:buChar char="ü"/>
            </a:pPr>
            <a:r>
              <a:rPr lang="es-ES" sz="2200" i="1" dirty="0"/>
              <a:t>Introducción a los modelos del T-CY para las solicitudes de asistencia jurídica mutua</a:t>
            </a:r>
          </a:p>
          <a:p>
            <a:pPr marL="342900" indent="-342900" algn="just">
              <a:lnSpc>
                <a:spcPct val="80000"/>
              </a:lnSpc>
              <a:buFont typeface="Wingdings" pitchFamily="2" charset="2"/>
              <a:buChar char="ü"/>
            </a:pPr>
            <a:endParaRPr lang="es-ES" sz="2200" i="1" dirty="0"/>
          </a:p>
          <a:p>
            <a:pPr marL="342900" indent="-342900" algn="just">
              <a:lnSpc>
                <a:spcPct val="80000"/>
              </a:lnSpc>
              <a:buFont typeface="Wingdings" pitchFamily="2" charset="2"/>
              <a:buChar char="ü"/>
            </a:pPr>
            <a:r>
              <a:rPr lang="es-ES" sz="2200" i="1" dirty="0"/>
              <a:t>Introducción al Segundo Protocolo Adicional del Convenio</a:t>
            </a:r>
          </a:p>
          <a:p>
            <a:pPr marL="342900" indent="-342900" algn="just">
              <a:lnSpc>
                <a:spcPct val="80000"/>
              </a:lnSpc>
              <a:buFont typeface="Wingdings" pitchFamily="2" charset="2"/>
              <a:buChar char="ü"/>
            </a:pPr>
            <a:endParaRPr lang="es-ES" sz="2200" i="1" dirty="0"/>
          </a:p>
        </p:txBody>
      </p:sp>
      <p:pic>
        <p:nvPicPr>
          <p:cNvPr id="1026" name="Picture 2">
            <a:extLst>
              <a:ext uri="{FF2B5EF4-FFF2-40B4-BE49-F238E27FC236}">
                <a16:creationId xmlns:a16="http://schemas.microsoft.com/office/drawing/2014/main" id="{F6730FAE-07F1-4E01-A84E-87A839049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1" y="1193778"/>
            <a:ext cx="3291048" cy="4652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Datos relativos al tráfico </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199138" y="952123"/>
            <a:ext cx="4731798" cy="5324535"/>
          </a:xfrm>
          <a:prstGeom prst="rect">
            <a:avLst/>
          </a:prstGeom>
        </p:spPr>
        <p:txBody>
          <a:bodyPr wrap="square">
            <a:spAutoFit/>
          </a:bodyPr>
          <a:lstStyle/>
          <a:p>
            <a:pPr marL="342900" indent="-342900">
              <a:buFont typeface="Wingdings" pitchFamily="2" charset="2"/>
              <a:buChar char="Ø"/>
            </a:pPr>
            <a:r>
              <a:rPr lang="es-ES" sz="2000" dirty="0"/>
              <a:t>Sí:</a:t>
            </a:r>
          </a:p>
          <a:p>
            <a:pPr marL="800100" lvl="1" indent="-342900" algn="just">
              <a:buFont typeface="Wingdings" pitchFamily="2" charset="2"/>
              <a:buChar char="Ø"/>
            </a:pPr>
            <a:r>
              <a:rPr lang="es-ES" sz="2000" dirty="0"/>
              <a:t>categoría de datos informáticos</a:t>
            </a:r>
          </a:p>
          <a:p>
            <a:pPr marL="800100" lvl="1" indent="-342900" algn="just">
              <a:buFont typeface="Wingdings" pitchFamily="2" charset="2"/>
              <a:buChar char="Ø"/>
            </a:pPr>
            <a:r>
              <a:rPr lang="es-ES" sz="2000" dirty="0"/>
              <a:t>generado por un ordenador que formaba parte de una cadena de comunicación</a:t>
            </a:r>
          </a:p>
          <a:p>
            <a:pPr marL="800100" lvl="1" indent="-342900" algn="just">
              <a:buFont typeface="Wingdings" pitchFamily="2" charset="2"/>
              <a:buChar char="Ø"/>
            </a:pPr>
            <a:r>
              <a:rPr lang="es-ES" sz="2000" dirty="0"/>
              <a:t>En cuanto a la comunicación indica:</a:t>
            </a:r>
          </a:p>
          <a:p>
            <a:pPr marL="1257300" lvl="2" indent="-342900" algn="just">
              <a:buFont typeface="Wingdings" pitchFamily="2" charset="2"/>
              <a:buChar char="Ø"/>
            </a:pPr>
            <a:r>
              <a:rPr lang="es-ES" sz="2000" dirty="0"/>
              <a:t>origen </a:t>
            </a:r>
          </a:p>
          <a:p>
            <a:pPr marL="1257300" lvl="2" indent="-342900" algn="just">
              <a:buFont typeface="Wingdings" pitchFamily="2" charset="2"/>
              <a:buChar char="Ø"/>
            </a:pPr>
            <a:r>
              <a:rPr lang="es-ES" sz="2000" dirty="0"/>
              <a:t>destino</a:t>
            </a:r>
          </a:p>
          <a:p>
            <a:pPr marL="1257300" lvl="2" indent="-342900" algn="just">
              <a:buFont typeface="Wingdings" pitchFamily="2" charset="2"/>
              <a:buChar char="Ø"/>
            </a:pPr>
            <a:r>
              <a:rPr lang="es-ES" sz="2000" dirty="0"/>
              <a:t>ruta</a:t>
            </a:r>
          </a:p>
          <a:p>
            <a:pPr marL="1257300" lvl="2" indent="-342900" algn="just">
              <a:buFont typeface="Wingdings" pitchFamily="2" charset="2"/>
              <a:buChar char="Ø"/>
            </a:pPr>
            <a:r>
              <a:rPr lang="es-ES" sz="2000" dirty="0"/>
              <a:t>hora</a:t>
            </a:r>
          </a:p>
          <a:p>
            <a:pPr marL="1257300" lvl="2" indent="-342900" algn="just">
              <a:buFont typeface="Wingdings" pitchFamily="2" charset="2"/>
              <a:buChar char="Ø"/>
            </a:pPr>
            <a:r>
              <a:rPr lang="es-ES" sz="2000" dirty="0"/>
              <a:t>fecha</a:t>
            </a:r>
          </a:p>
          <a:p>
            <a:pPr marL="1257300" lvl="2" indent="-342900" algn="just">
              <a:buFont typeface="Wingdings" pitchFamily="2" charset="2"/>
              <a:buChar char="Ø"/>
            </a:pPr>
            <a:r>
              <a:rPr lang="es-ES" sz="2000" dirty="0"/>
              <a:t>tamaño</a:t>
            </a:r>
          </a:p>
          <a:p>
            <a:pPr marL="1257300" lvl="2" indent="-342900" algn="just">
              <a:buFont typeface="Wingdings" pitchFamily="2" charset="2"/>
              <a:buChar char="Ø"/>
            </a:pPr>
            <a:r>
              <a:rPr lang="es-ES" sz="2000" dirty="0"/>
              <a:t>duración</a:t>
            </a:r>
          </a:p>
          <a:p>
            <a:pPr marL="1257300" lvl="2" indent="-342900" algn="just">
              <a:buFont typeface="Wingdings" pitchFamily="2" charset="2"/>
              <a:buChar char="Ø"/>
            </a:pPr>
            <a:r>
              <a:rPr lang="es-ES" sz="2000" dirty="0"/>
              <a:t>tipo de servicio subyacente</a:t>
            </a:r>
          </a:p>
          <a:p>
            <a:pPr marL="342900" indent="-342900">
              <a:buFont typeface="Wingdings" pitchFamily="2" charset="2"/>
              <a:buChar char="Ø"/>
            </a:pPr>
            <a:r>
              <a:rPr lang="es-ES" sz="2000" dirty="0"/>
              <a:t>No:</a:t>
            </a:r>
          </a:p>
          <a:p>
            <a:pPr marL="800100" lvl="1" indent="-342900">
              <a:buFont typeface="Wingdings" pitchFamily="2" charset="2"/>
              <a:buChar char="Ø"/>
            </a:pPr>
            <a:r>
              <a:rPr lang="es-ES" sz="2000" dirty="0"/>
              <a:t>contenido de la comunicación</a:t>
            </a:r>
          </a:p>
        </p:txBody>
      </p:sp>
      <p:sp>
        <p:nvSpPr>
          <p:cNvPr id="8" name="Rectangle 7">
            <a:extLst>
              <a:ext uri="{FF2B5EF4-FFF2-40B4-BE49-F238E27FC236}">
                <a16:creationId xmlns:a16="http://schemas.microsoft.com/office/drawing/2014/main" id="{687B7C23-9E4D-47A3-872A-857DE10440B9}"/>
              </a:ext>
            </a:extLst>
          </p:cNvPr>
          <p:cNvSpPr/>
          <p:nvPr/>
        </p:nvSpPr>
        <p:spPr>
          <a:xfrm>
            <a:off x="0" y="986081"/>
            <a:ext cx="4199138" cy="4949187"/>
          </a:xfrm>
          <a:prstGeom prst="rect">
            <a:avLst/>
          </a:prstGeom>
        </p:spPr>
        <p:txBody>
          <a:bodyPr wrap="square">
            <a:spAutoFit/>
          </a:bodyPr>
          <a:lstStyle/>
          <a:p>
            <a:pPr marL="342900" indent="-342900" algn="just">
              <a:buFont typeface="Wingdings" pitchFamily="2" charset="2"/>
              <a:buChar char="Ø"/>
            </a:pPr>
            <a:r>
              <a:rPr lang="es-ES" sz="2200" dirty="0"/>
              <a:t>por "</a:t>
            </a:r>
            <a:r>
              <a:rPr lang="es-ES" sz="2200" b="1" dirty="0"/>
              <a:t>datos relativos al tráfico</a:t>
            </a:r>
            <a:r>
              <a:rPr lang="es-ES" sz="2200" dirty="0"/>
              <a:t>" se entenderá todos los datos relativos a una comunicación realizada por medio de un sistema informático, generados por este último en tanto que elemento de la cadena de comunicación, y que indiquen el origen, el destino, la ruta, la hora, la fecha, el tamaño y la duración de la comunicación o el tipo de servicio subyacente.</a:t>
            </a:r>
          </a:p>
        </p:txBody>
      </p:sp>
    </p:spTree>
    <p:extLst>
      <p:ext uri="{BB962C8B-B14F-4D97-AF65-F5344CB8AC3E}">
        <p14:creationId xmlns:p14="http://schemas.microsoft.com/office/powerpoint/2010/main" val="77796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2600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3EA6618-8109-4CEE-A00D-3C263DE3DFA3}"/>
              </a:ext>
            </a:extLst>
          </p:cNvPr>
          <p:cNvPicPr>
            <a:picLocks noChangeAspect="1"/>
          </p:cNvPicPr>
          <p:nvPr/>
        </p:nvPicPr>
        <p:blipFill>
          <a:blip r:embed="rId8"/>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73686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s-E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es-ES" sz="3200" b="1" dirty="0"/>
              <a:t>Derecho sustantivo</a:t>
            </a:r>
            <a:endParaRPr lang="es-ES"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s-ES"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s-ES"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El Convenio de Budapest</a:t>
            </a:r>
            <a:endParaRPr lang="es-ES"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36992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s-ES" altLang="sr-Latn-RS" sz="2800">
              <a:cs typeface="Times New Roman" panose="02020603050405020304" pitchFamily="18" charset="0"/>
            </a:endParaRPr>
          </a:p>
          <a:p>
            <a:pPr algn="ctr" eaLnBrk="1" hangingPunct="1">
              <a:lnSpc>
                <a:spcPct val="80000"/>
              </a:lnSpc>
              <a:buFont typeface="Arial" panose="020B0604020202020204" pitchFamily="34" charset="0"/>
              <a:buNone/>
            </a:pPr>
            <a:r>
              <a:rPr lang="es-ES" altLang="sr-Latn-RS" b="1" i="1"/>
              <a:t>Acceso ilícito</a:t>
            </a:r>
          </a:p>
          <a:p>
            <a:pPr algn="ctr" eaLnBrk="1" hangingPunct="1">
              <a:lnSpc>
                <a:spcPct val="80000"/>
              </a:lnSpc>
              <a:buFont typeface="Arial" panose="020B0604020202020204" pitchFamily="34" charset="0"/>
              <a:buNone/>
            </a:pPr>
            <a:r>
              <a:rPr lang="es-ES" altLang="sr-Latn-RS" b="1" i="1"/>
              <a:t>(Artículo 2 - Convenio de Budapest)</a:t>
            </a:r>
          </a:p>
          <a:p>
            <a:pPr eaLnBrk="1" hangingPunct="1">
              <a:lnSpc>
                <a:spcPct val="80000"/>
              </a:lnSpc>
              <a:buFont typeface="Arial" panose="020B0604020202020204" pitchFamily="34" charset="0"/>
              <a:buNone/>
            </a:pPr>
            <a:endParaRPr lang="es-ES" altLang="sr-Latn-RS">
              <a:cs typeface="Times New Roman" panose="02020603050405020304" pitchFamily="18" charset="0"/>
            </a:endParaRPr>
          </a:p>
          <a:p>
            <a:pPr eaLnBrk="1" hangingPunct="1">
              <a:lnSpc>
                <a:spcPct val="80000"/>
              </a:lnSpc>
              <a:buFont typeface="Arial" panose="020B0604020202020204" pitchFamily="34" charset="0"/>
              <a:buNone/>
            </a:pPr>
            <a:endParaRPr lang="es-ES" altLang="sr-Latn-RS">
              <a:cs typeface="Times New Roman" panose="02020603050405020304" pitchFamily="18" charset="0"/>
            </a:endParaRPr>
          </a:p>
          <a:p>
            <a:pPr algn="ctr" eaLnBrk="1" hangingPunct="1">
              <a:lnSpc>
                <a:spcPct val="80000"/>
              </a:lnSpc>
            </a:pPr>
            <a:r>
              <a:rPr lang="es-ES" altLang="sr-Latn-RS" i="1"/>
              <a:t>Acceso ilegítimo a todo o parte de un sistema informático </a:t>
            </a:r>
          </a:p>
          <a:p>
            <a:pPr algn="ctr" eaLnBrk="1" hangingPunct="1">
              <a:lnSpc>
                <a:spcPct val="80000"/>
              </a:lnSpc>
            </a:pPr>
            <a:endParaRPr lang="es-ES" altLang="sr-Latn-RS" i="1">
              <a:cs typeface="Times New Roman" panose="02020603050405020304" pitchFamily="18" charset="0"/>
            </a:endParaRPr>
          </a:p>
          <a:p>
            <a:pPr algn="ctr" eaLnBrk="1" hangingPunct="1">
              <a:lnSpc>
                <a:spcPct val="80000"/>
              </a:lnSpc>
            </a:pPr>
            <a:r>
              <a:rPr lang="es-ES" altLang="sr-Latn-RS" i="1"/>
              <a:t>De forma deliberada</a:t>
            </a:r>
          </a:p>
          <a:p>
            <a:pPr algn="ctr" eaLnBrk="1" hangingPunct="1">
              <a:lnSpc>
                <a:spcPct val="80000"/>
              </a:lnSpc>
              <a:buFont typeface="Arial" panose="020B0604020202020204" pitchFamily="34" charset="0"/>
              <a:buNone/>
            </a:pPr>
            <a:endParaRPr lang="es-ES" altLang="sr-Latn-RS">
              <a:cs typeface="Times New Roman" panose="02020603050405020304" pitchFamily="18" charset="0"/>
            </a:endParaRPr>
          </a:p>
        </p:txBody>
      </p:sp>
      <p:sp>
        <p:nvSpPr>
          <p:cNvPr id="9219" name="Slide Number Placeholder 1">
            <a:extLst>
              <a:ext uri="{FF2B5EF4-FFF2-40B4-BE49-F238E27FC236}">
                <a16:creationId xmlns:a16="http://schemas.microsoft.com/office/drawing/2014/main"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s-ES" altLang="fr-FR" sz="1200">
              <a:solidFill>
                <a:srgbClr val="898989"/>
              </a:solidFill>
            </a:endParaRPr>
          </a:p>
        </p:txBody>
      </p:sp>
      <p:sp>
        <p:nvSpPr>
          <p:cNvPr id="4" name="Slide Number Placeholder 1">
            <a:extLst>
              <a:ext uri="{FF2B5EF4-FFF2-40B4-BE49-F238E27FC236}">
                <a16:creationId xmlns:a16="http://schemas.microsoft.com/office/drawing/2014/main"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s-ES" dirty="0"/>
          </a:p>
        </p:txBody>
      </p:sp>
      <p:sp>
        <p:nvSpPr>
          <p:cNvPr id="5" name="TextBox 4">
            <a:extLst>
              <a:ext uri="{FF2B5EF4-FFF2-40B4-BE49-F238E27FC236}">
                <a16:creationId xmlns:a16="http://schemas.microsoft.com/office/drawing/2014/main" id="{346A3927-B076-4806-A4B2-7E8929254F82}"/>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6" name="Slide Number Placeholder 4">
            <a:extLst>
              <a:ext uri="{FF2B5EF4-FFF2-40B4-BE49-F238E27FC236}">
                <a16:creationId xmlns:a16="http://schemas.microsoft.com/office/drawing/2014/main"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s-ES" dirty="0">
              <a:solidFill>
                <a:schemeClr val="tx1"/>
              </a:solidFill>
            </a:endParaRPr>
          </a:p>
        </p:txBody>
      </p:sp>
      <p:sp>
        <p:nvSpPr>
          <p:cNvPr id="7" name="Rectangle 6">
            <a:extLst>
              <a:ext uri="{FF2B5EF4-FFF2-40B4-BE49-F238E27FC236}">
                <a16:creationId xmlns:a16="http://schemas.microsoft.com/office/drawing/2014/main"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 – Acceso ilícito</a:t>
            </a:r>
          </a:p>
        </p:txBody>
      </p:sp>
      <p:pic>
        <p:nvPicPr>
          <p:cNvPr id="10" name="Picture 4">
            <a:extLst>
              <a:ext uri="{FF2B5EF4-FFF2-40B4-BE49-F238E27FC236}">
                <a16:creationId xmlns:a16="http://schemas.microsoft.com/office/drawing/2014/main"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3 – Interceptación ilícita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s-ES"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s-ES" altLang="sr-Latn-RS" sz="2800" b="1" i="1" dirty="0"/>
              <a:t>Interceptación ilícita</a:t>
            </a:r>
          </a:p>
          <a:p>
            <a:pPr algn="ctr" eaLnBrk="1" hangingPunct="1">
              <a:lnSpc>
                <a:spcPct val="80000"/>
              </a:lnSpc>
              <a:buFont typeface="Arial" panose="020B0604020202020204" pitchFamily="34" charset="0"/>
              <a:buNone/>
            </a:pPr>
            <a:r>
              <a:rPr lang="es-ES" altLang="sr-Latn-RS" sz="2800" b="1" i="1" dirty="0"/>
              <a:t>(Artículo 3 - Convenio de Budapest)</a:t>
            </a:r>
          </a:p>
          <a:p>
            <a:pPr eaLnBrk="1" hangingPunct="1">
              <a:lnSpc>
                <a:spcPct val="80000"/>
              </a:lnSpc>
              <a:buFont typeface="Arial" pitchFamily="34" charset="0"/>
              <a:buNone/>
            </a:pPr>
            <a:endParaRPr lang="es-ES" altLang="sr-Latn-RS" sz="2800" dirty="0">
              <a:cs typeface="Times New Roman" panose="02020603050405020304" pitchFamily="18" charset="0"/>
            </a:endParaRPr>
          </a:p>
          <a:p>
            <a:pPr algn="ctr" eaLnBrk="1" hangingPunct="1">
              <a:lnSpc>
                <a:spcPct val="80000"/>
              </a:lnSpc>
            </a:pPr>
            <a:r>
              <a:rPr lang="es-ES" altLang="sr-Latn-RS" sz="2800" i="1" dirty="0"/>
              <a:t>De forma intencionada e ilegítima</a:t>
            </a:r>
          </a:p>
          <a:p>
            <a:pPr algn="ctr" eaLnBrk="1" hangingPunct="1">
              <a:lnSpc>
                <a:spcPct val="80000"/>
              </a:lnSpc>
            </a:pPr>
            <a:endParaRPr lang="es-ES" altLang="sr-Latn-RS" sz="2800" i="1" dirty="0">
              <a:cs typeface="Times New Roman" panose="02020603050405020304" pitchFamily="18" charset="0"/>
            </a:endParaRPr>
          </a:p>
          <a:p>
            <a:pPr algn="ctr" eaLnBrk="1" hangingPunct="1">
              <a:lnSpc>
                <a:spcPct val="80000"/>
              </a:lnSpc>
            </a:pPr>
            <a:r>
              <a:rPr lang="es-ES" altLang="sr-Latn-RS" sz="2800" i="1" dirty="0"/>
              <a:t>Interceptar, por medios técnicos, transmisiones no públicas de datos informáticos</a:t>
            </a:r>
          </a:p>
          <a:p>
            <a:pPr algn="ctr" eaLnBrk="1" hangingPunct="1">
              <a:lnSpc>
                <a:spcPct val="80000"/>
              </a:lnSpc>
            </a:pPr>
            <a:endParaRPr lang="es-ES" altLang="sr-Latn-RS" sz="2800" i="1" dirty="0">
              <a:cs typeface="Times New Roman" panose="02020603050405020304" pitchFamily="18" charset="0"/>
            </a:endParaRPr>
          </a:p>
          <a:p>
            <a:pPr algn="ctr" eaLnBrk="1" hangingPunct="1">
              <a:lnSpc>
                <a:spcPct val="80000"/>
              </a:lnSpc>
            </a:pPr>
            <a:r>
              <a:rPr lang="es-ES" altLang="sr-Latn-RS" sz="2800" i="1" dirty="0"/>
              <a:t>Dirigidas a un sistema informático, originadas en un sistema informático o efectuadas dentro del mismo</a:t>
            </a:r>
          </a:p>
          <a:p>
            <a:pPr algn="ctr" eaLnBrk="1" hangingPunct="1">
              <a:lnSpc>
                <a:spcPct val="80000"/>
              </a:lnSpc>
            </a:pPr>
            <a:endParaRPr lang="es-ES" altLang="sr-Latn-RS" dirty="0">
              <a:cs typeface="Times New Roman" panose="02020603050405020304" pitchFamily="18" charset="0"/>
            </a:endParaRPr>
          </a:p>
        </p:txBody>
      </p:sp>
    </p:spTree>
    <p:extLst>
      <p:ext uri="{BB962C8B-B14F-4D97-AF65-F5344CB8AC3E}">
        <p14:creationId xmlns:p14="http://schemas.microsoft.com/office/powerpoint/2010/main" val="124507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71394800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956885" y="872616"/>
            <a:ext cx="1205750" cy="1767076"/>
          </a:xfrm>
          <a:prstGeom prst="rect">
            <a:avLst/>
          </a:prstGeom>
        </p:spPr>
      </p:pic>
    </p:spTree>
    <p:extLst>
      <p:ext uri="{BB962C8B-B14F-4D97-AF65-F5344CB8AC3E}">
        <p14:creationId xmlns:p14="http://schemas.microsoft.com/office/powerpoint/2010/main" val="2973122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39549249"/>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668125" y="872616"/>
            <a:ext cx="1494509" cy="1767076"/>
          </a:xfrm>
          <a:prstGeom prst="rect">
            <a:avLst/>
          </a:prstGeom>
        </p:spPr>
      </p:pic>
    </p:spTree>
    <p:extLst>
      <p:ext uri="{BB962C8B-B14F-4D97-AF65-F5344CB8AC3E}">
        <p14:creationId xmlns:p14="http://schemas.microsoft.com/office/powerpoint/2010/main" val="388449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Programa</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es-ES" sz="2000" b="1" dirty="0"/>
              <a:t>Parte 1</a:t>
            </a:r>
          </a:p>
          <a:p>
            <a:pPr marL="342900" indent="-342900" algn="just" eaLnBrk="1" hangingPunct="1">
              <a:lnSpc>
                <a:spcPct val="80000"/>
              </a:lnSpc>
              <a:buFont typeface="Wingdings" pitchFamily="2" charset="2"/>
              <a:buChar char="ü"/>
            </a:pPr>
            <a:r>
              <a:rPr lang="es-ES" sz="2000" i="1" dirty="0"/>
              <a:t>Disposiciones generales</a:t>
            </a:r>
          </a:p>
          <a:p>
            <a:pPr marL="342900" indent="-342900" algn="just" eaLnBrk="1" hangingPunct="1">
              <a:lnSpc>
                <a:spcPct val="80000"/>
              </a:lnSpc>
              <a:buFont typeface="Wingdings" pitchFamily="2" charset="2"/>
              <a:buChar char="ü"/>
            </a:pPr>
            <a:endParaRPr lang="es-ES" sz="2000" dirty="0"/>
          </a:p>
          <a:p>
            <a:pPr marL="342900" indent="-342900" algn="just" eaLnBrk="1" hangingPunct="1">
              <a:lnSpc>
                <a:spcPct val="80000"/>
              </a:lnSpc>
              <a:buFont typeface="Wingdings" pitchFamily="2" charset="2"/>
              <a:buChar char="Ø"/>
            </a:pPr>
            <a:r>
              <a:rPr lang="es-ES" sz="2000" b="1" dirty="0"/>
              <a:t>Parte 2</a:t>
            </a:r>
          </a:p>
          <a:p>
            <a:pPr marL="342900" indent="-342900" algn="just">
              <a:lnSpc>
                <a:spcPct val="80000"/>
              </a:lnSpc>
              <a:buFont typeface="Wingdings" pitchFamily="2" charset="2"/>
              <a:buChar char="ü"/>
            </a:pPr>
            <a:r>
              <a:rPr lang="es-ES" sz="2000" i="1" dirty="0"/>
              <a:t>Disposiciones específicas </a:t>
            </a:r>
          </a:p>
          <a:p>
            <a:pPr marL="0" indent="0" algn="just" eaLnBrk="1" hangingPunct="1">
              <a:lnSpc>
                <a:spcPct val="80000"/>
              </a:lnSpc>
              <a:buNone/>
            </a:pPr>
            <a:endParaRPr lang="es-ES" sz="2000" dirty="0"/>
          </a:p>
          <a:p>
            <a:pPr marL="342900" indent="-342900" algn="just" eaLnBrk="1" hangingPunct="1">
              <a:lnSpc>
                <a:spcPct val="80000"/>
              </a:lnSpc>
              <a:buFont typeface="Wingdings" pitchFamily="2" charset="2"/>
              <a:buChar char="Ø"/>
            </a:pPr>
            <a:r>
              <a:rPr lang="es-ES" sz="2000" b="1" dirty="0"/>
              <a:t>Parte 3</a:t>
            </a:r>
          </a:p>
          <a:p>
            <a:pPr marL="342900" indent="-342900" algn="just">
              <a:lnSpc>
                <a:spcPct val="80000"/>
              </a:lnSpc>
              <a:buFont typeface="Wingdings" pitchFamily="2" charset="2"/>
              <a:buChar char="ü"/>
            </a:pPr>
            <a:r>
              <a:rPr lang="es-ES" sz="2000" i="1" dirty="0"/>
              <a:t>Disposiciones del proyecto de Segundo Protocolo Adicional</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es-ES" sz="2000" b="1" dirty="0"/>
              <a:t>Parte 4</a:t>
            </a:r>
          </a:p>
          <a:p>
            <a:pPr marL="342900" indent="-342900" algn="just">
              <a:lnSpc>
                <a:spcPct val="80000"/>
              </a:lnSpc>
              <a:buFont typeface="Wingdings" pitchFamily="2" charset="2"/>
              <a:buChar char="ü"/>
            </a:pPr>
            <a:r>
              <a:rPr lang="es-ES" sz="2000" i="1" dirty="0"/>
              <a:t>Modelos de formularios de asistencia jurídica mutua </a:t>
            </a:r>
          </a:p>
          <a:p>
            <a:pPr marL="342900" indent="-342900" algn="just">
              <a:lnSpc>
                <a:spcPct val="80000"/>
              </a:lnSpc>
              <a:buFont typeface="Wingdings" pitchFamily="2" charset="2"/>
              <a:buChar char="ü"/>
            </a:pPr>
            <a:endParaRPr lang="es-ES" sz="2000" i="1" dirty="0"/>
          </a:p>
          <a:p>
            <a:pPr marL="342900" indent="-342900" algn="just" eaLnBrk="1" hangingPunct="1">
              <a:lnSpc>
                <a:spcPct val="80000"/>
              </a:lnSpc>
              <a:buFont typeface="Wingdings" pitchFamily="2" charset="2"/>
              <a:buChar char="Ø"/>
            </a:pPr>
            <a:r>
              <a:rPr lang="es-ES" sz="2000" b="1" dirty="0"/>
              <a:t>Parte 5</a:t>
            </a:r>
          </a:p>
          <a:p>
            <a:pPr marL="342900" indent="-342900" algn="just">
              <a:lnSpc>
                <a:spcPct val="80000"/>
              </a:lnSpc>
              <a:buFont typeface="Wingdings" pitchFamily="2" charset="2"/>
              <a:buChar char="ü"/>
            </a:pPr>
            <a:r>
              <a:rPr lang="es-ES" sz="2000" i="1" dirty="0"/>
              <a:t>Resumen</a:t>
            </a:r>
          </a:p>
          <a:p>
            <a:pPr algn="just">
              <a:lnSpc>
                <a:spcPct val="80000"/>
              </a:lnSpc>
            </a:pPr>
            <a:endParaRPr lang="es-ES" sz="2000" i="1" dirty="0"/>
          </a:p>
        </p:txBody>
      </p:sp>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4 – Ataques a la integridad de los datos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s-ES"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s-ES" altLang="sr-Latn-RS" sz="2800" b="1" i="1" dirty="0"/>
              <a:t>Ataques a la integridad de los datos</a:t>
            </a:r>
          </a:p>
          <a:p>
            <a:pPr algn="ctr" eaLnBrk="1" hangingPunct="1">
              <a:lnSpc>
                <a:spcPct val="80000"/>
              </a:lnSpc>
              <a:buFont typeface="Arial" panose="020B0604020202020204" pitchFamily="34" charset="0"/>
              <a:buNone/>
            </a:pPr>
            <a:r>
              <a:rPr lang="es-ES" altLang="sr-Latn-RS" sz="2800" b="1" i="1" dirty="0"/>
              <a:t>(Artículo 4 - Convenio de Budapest)</a:t>
            </a:r>
            <a:endParaRPr lang="es-ES" altLang="sr-Latn-RS" sz="2800" dirty="0">
              <a:cs typeface="Times New Roman" panose="02020603050405020304" pitchFamily="18" charset="0"/>
            </a:endParaRPr>
          </a:p>
          <a:p>
            <a:pPr eaLnBrk="1" hangingPunct="1">
              <a:lnSpc>
                <a:spcPct val="80000"/>
              </a:lnSpc>
              <a:buFont typeface="Arial" pitchFamily="34" charset="0"/>
              <a:buNone/>
            </a:pPr>
            <a:endParaRPr lang="es-ES" altLang="sr-Latn-RS" sz="2800" dirty="0">
              <a:cs typeface="Times New Roman" panose="02020603050405020304" pitchFamily="18" charset="0"/>
            </a:endParaRPr>
          </a:p>
          <a:p>
            <a:pPr algn="ctr" eaLnBrk="1" hangingPunct="1">
              <a:lnSpc>
                <a:spcPct val="80000"/>
              </a:lnSpc>
            </a:pPr>
            <a:r>
              <a:rPr lang="es-ES" sz="2800" dirty="0"/>
              <a:t>Daño, borrado, deterioro, alteración o supresión de datos informáticos</a:t>
            </a:r>
            <a:r>
              <a:rPr lang="en-US" altLang="sr-Latn-RS" sz="2800" i="1" dirty="0"/>
              <a:t>
</a:t>
            </a:r>
            <a:br>
              <a:rPr sz="2800" dirty="0"/>
            </a:br>
            <a:endParaRPr sz="2800" dirty="0"/>
          </a:p>
          <a:p>
            <a:pPr algn="ctr" eaLnBrk="1" hangingPunct="1">
              <a:lnSpc>
                <a:spcPct val="80000"/>
              </a:lnSpc>
            </a:pPr>
            <a:endParaRPr lang="es-ES" altLang="sr-Latn-RS" sz="2800" i="1" dirty="0">
              <a:cs typeface="Times New Roman" panose="02020603050405020304" pitchFamily="18" charset="0"/>
            </a:endParaRPr>
          </a:p>
          <a:p>
            <a:pPr algn="ctr" eaLnBrk="1" hangingPunct="1">
              <a:lnSpc>
                <a:spcPct val="80000"/>
              </a:lnSpc>
            </a:pPr>
            <a:r>
              <a:rPr lang="es-ES" altLang="sr-Latn-RS" sz="2800" i="1" dirty="0"/>
              <a:t>De manera deliberada e ilegítima</a:t>
            </a:r>
          </a:p>
          <a:p>
            <a:pPr algn="ctr" eaLnBrk="1" hangingPunct="1">
              <a:lnSpc>
                <a:spcPct val="80000"/>
              </a:lnSpc>
              <a:buFont typeface="Arial" pitchFamily="34" charset="0"/>
              <a:buNone/>
            </a:pPr>
            <a:endParaRPr lang="es-ES" altLang="sr-Latn-RS" sz="2800" dirty="0">
              <a:cs typeface="Times New Roman" panose="02020603050405020304" pitchFamily="18" charset="0"/>
            </a:endParaRPr>
          </a:p>
          <a:p>
            <a:pPr algn="ctr" eaLnBrk="1" hangingPunct="1">
              <a:lnSpc>
                <a:spcPct val="80000"/>
              </a:lnSpc>
              <a:buFont typeface="Arial" pitchFamily="34" charset="0"/>
              <a:buNone/>
            </a:pPr>
            <a:endParaRPr lang="es-ES" altLang="sr-Latn-RS" dirty="0">
              <a:cs typeface="Times New Roman" panose="02020603050405020304" pitchFamily="18" charset="0"/>
            </a:endParaRPr>
          </a:p>
        </p:txBody>
      </p:sp>
    </p:spTree>
    <p:extLst>
      <p:ext uri="{BB962C8B-B14F-4D97-AF65-F5344CB8AC3E}">
        <p14:creationId xmlns:p14="http://schemas.microsoft.com/office/powerpoint/2010/main"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5 – Ataques a la integridad del sistema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s-ES"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s-ES" altLang="sr-Latn-RS" sz="2400" b="1" i="1" dirty="0"/>
              <a:t>Ataques a la integridad del sistema</a:t>
            </a:r>
          </a:p>
          <a:p>
            <a:pPr algn="ctr" eaLnBrk="1" hangingPunct="1">
              <a:lnSpc>
                <a:spcPct val="80000"/>
              </a:lnSpc>
              <a:buFont typeface="Arial" panose="020B0604020202020204" pitchFamily="34" charset="0"/>
              <a:buNone/>
            </a:pPr>
            <a:r>
              <a:rPr lang="es-ES" altLang="sr-Latn-RS" sz="2400" b="1" i="1" dirty="0"/>
              <a:t>(Artículo 5 - Convenio de Budapest)</a:t>
            </a:r>
          </a:p>
          <a:p>
            <a:pPr algn="ctr" eaLnBrk="1" hangingPunct="1">
              <a:lnSpc>
                <a:spcPct val="80000"/>
              </a:lnSpc>
              <a:buFont typeface="Arial" panose="020B0604020202020204" pitchFamily="34" charset="0"/>
              <a:buNone/>
            </a:pPr>
            <a:endParaRPr lang="es-ES" altLang="sr-Latn-RS" sz="2400" i="1" dirty="0">
              <a:cs typeface="Times New Roman" panose="02020603050405020304" pitchFamily="18" charset="0"/>
            </a:endParaRPr>
          </a:p>
          <a:p>
            <a:pPr algn="ctr" eaLnBrk="1" hangingPunct="1">
              <a:lnSpc>
                <a:spcPct val="80000"/>
              </a:lnSpc>
            </a:pPr>
            <a:r>
              <a:rPr lang="es-ES" altLang="sr-Latn-RS" sz="2400" i="1" dirty="0"/>
              <a:t>La obstaculación grave del funcionamiento de un sistema informático</a:t>
            </a:r>
          </a:p>
          <a:p>
            <a:pPr algn="ctr" eaLnBrk="1" hangingPunct="1">
              <a:lnSpc>
                <a:spcPct val="80000"/>
              </a:lnSpc>
              <a:buFont typeface="Arial" panose="020B0604020202020204" pitchFamily="34" charset="0"/>
              <a:buNone/>
            </a:pPr>
            <a:endParaRPr lang="es-ES" altLang="sr-Latn-RS" sz="2400" i="1" dirty="0">
              <a:cs typeface="Times New Roman" panose="02020603050405020304" pitchFamily="18" charset="0"/>
            </a:endParaRPr>
          </a:p>
          <a:p>
            <a:pPr algn="ctr" eaLnBrk="1" hangingPunct="1">
              <a:lnSpc>
                <a:spcPct val="80000"/>
              </a:lnSpc>
            </a:pPr>
            <a:r>
              <a:rPr lang="es-ES" altLang="sr-Latn-RS" sz="2400" i="1" dirty="0"/>
              <a:t>Mediante la introducción, transmisión, daño, borrado, deterioro, alteración o supresión de datos informáticos</a:t>
            </a:r>
            <a:r>
              <a:rPr lang="en-US" altLang="sr-Latn-RS" sz="2400" i="1" dirty="0"/>
              <a:t>
</a:t>
            </a:r>
            <a:endParaRPr sz="2400" dirty="0"/>
          </a:p>
          <a:p>
            <a:pPr algn="ctr" eaLnBrk="1" hangingPunct="1">
              <a:lnSpc>
                <a:spcPct val="80000"/>
              </a:lnSpc>
            </a:pPr>
            <a:endParaRPr lang="es-ES" altLang="sr-Latn-RS" sz="2400" i="1" dirty="0">
              <a:cs typeface="Times New Roman" panose="02020603050405020304" pitchFamily="18" charset="0"/>
            </a:endParaRPr>
          </a:p>
          <a:p>
            <a:pPr algn="ctr" eaLnBrk="1" hangingPunct="1">
              <a:lnSpc>
                <a:spcPct val="80000"/>
              </a:lnSpc>
            </a:pPr>
            <a:r>
              <a:rPr lang="es-ES" altLang="sr-Latn-RS" sz="2400" i="1" dirty="0"/>
              <a:t>De manera deliberada e ilegítima </a:t>
            </a:r>
          </a:p>
        </p:txBody>
      </p:sp>
    </p:spTree>
    <p:extLst>
      <p:ext uri="{BB962C8B-B14F-4D97-AF65-F5344CB8AC3E}">
        <p14:creationId xmlns:p14="http://schemas.microsoft.com/office/powerpoint/2010/main"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3030272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48337" y="872616"/>
            <a:ext cx="1414298" cy="1767076"/>
          </a:xfrm>
          <a:prstGeom prst="rect">
            <a:avLst/>
          </a:prstGeom>
        </p:spPr>
      </p:pic>
    </p:spTree>
    <p:extLst>
      <p:ext uri="{BB962C8B-B14F-4D97-AF65-F5344CB8AC3E}">
        <p14:creationId xmlns:p14="http://schemas.microsoft.com/office/powerpoint/2010/main" val="2399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90394528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892715" y="872616"/>
            <a:ext cx="1269919" cy="1767076"/>
          </a:xfrm>
          <a:prstGeom prst="rect">
            <a:avLst/>
          </a:prstGeom>
        </p:spPr>
      </p:pic>
    </p:spTree>
    <p:extLst>
      <p:ext uri="{BB962C8B-B14F-4D97-AF65-F5344CB8AC3E}">
        <p14:creationId xmlns:p14="http://schemas.microsoft.com/office/powerpoint/2010/main" val="3483058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6 – Abuso de los dispositivos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s-ES" altLang="sr-Latn-RS" sz="1600" b="1" i="1" dirty="0">
              <a:cs typeface="Times New Roman" panose="02020603050405020304" pitchFamily="18" charset="0"/>
            </a:endParaRPr>
          </a:p>
          <a:p>
            <a:pPr algn="ctr" eaLnBrk="1" hangingPunct="1">
              <a:buFont typeface="Arial" panose="020B0604020202020204" pitchFamily="34" charset="0"/>
              <a:buNone/>
            </a:pPr>
            <a:r>
              <a:rPr lang="es-ES" altLang="sr-Latn-RS" b="1" i="1" dirty="0"/>
              <a:t>Abuso de los dispositivos</a:t>
            </a:r>
          </a:p>
          <a:p>
            <a:pPr algn="ctr" eaLnBrk="1" hangingPunct="1">
              <a:buFont typeface="Arial" panose="020B0604020202020204" pitchFamily="34" charset="0"/>
              <a:buNone/>
            </a:pPr>
            <a:r>
              <a:rPr lang="es-ES" altLang="sr-Latn-RS" b="1" i="1" dirty="0"/>
              <a:t>(Artículo 6 - Convenio de Budapest)</a:t>
            </a:r>
          </a:p>
          <a:p>
            <a:pPr algn="ctr" eaLnBrk="1" hangingPunct="1">
              <a:buFont typeface="Arial" panose="020B0604020202020204" pitchFamily="34" charset="0"/>
              <a:buNone/>
            </a:pPr>
            <a:endParaRPr lang="es-ES" altLang="sr-Latn-RS" i="1" dirty="0">
              <a:cs typeface="Times New Roman" panose="02020603050405020304" pitchFamily="18" charset="0"/>
            </a:endParaRPr>
          </a:p>
          <a:p>
            <a:pPr algn="ctr" eaLnBrk="1" hangingPunct="1"/>
            <a:r>
              <a:rPr lang="es-ES" altLang="sr-Latn-RS" sz="2800" i="1" dirty="0"/>
              <a:t>De forma intencionada e ilegítima</a:t>
            </a:r>
          </a:p>
          <a:p>
            <a:pPr algn="ctr" eaLnBrk="1" hangingPunct="1"/>
            <a:endParaRPr lang="es-ES" altLang="sr-Latn-RS" sz="2800" i="1" dirty="0">
              <a:cs typeface="Times New Roman" panose="02020603050405020304" pitchFamily="18" charset="0"/>
            </a:endParaRPr>
          </a:p>
          <a:p>
            <a:pPr algn="ctr" eaLnBrk="1" hangingPunct="1"/>
            <a:r>
              <a:rPr lang="es-ES" altLang="sr-Latn-RS" sz="2800" i="1" dirty="0"/>
              <a:t>Poseer alguno de los elementos contemplados en los párrafos (a)(1) o</a:t>
            </a:r>
            <a:r>
              <a:rPr lang="es-ES"/>
              <a:t> </a:t>
            </a:r>
            <a:r>
              <a:rPr lang="es-ES" altLang="sr-Latn-RS" sz="2800" i="1" dirty="0"/>
              <a:t>(2) anteriores, con intención de que sean utilizados para cometer cualquiera de los delitos previstos en los artículos 2 a 5.</a:t>
            </a:r>
          </a:p>
          <a:p>
            <a:pPr algn="ctr" eaLnBrk="1" hangingPunct="1">
              <a:buFont typeface="Arial" pitchFamily="34" charset="0"/>
              <a:buNone/>
            </a:pPr>
            <a:endParaRPr lang="es-ES" altLang="sr-Latn-RS" i="1" dirty="0">
              <a:cs typeface="Times New Roman" panose="02020603050405020304" pitchFamily="18" charset="0"/>
            </a:endParaRPr>
          </a:p>
        </p:txBody>
      </p:sp>
      <p:sp>
        <p:nvSpPr>
          <p:cNvPr id="16" name="Slide Number Placeholder 1">
            <a:extLst>
              <a:ext uri="{FF2B5EF4-FFF2-40B4-BE49-F238E27FC236}">
                <a16:creationId xmlns:a16="http://schemas.microsoft.com/office/drawing/2014/main"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es-ES" altLang="fr-FR"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s-ES" altLang="fr-FR" sz="1200">
              <a:solidFill>
                <a:srgbClr val="898989"/>
              </a:solidFill>
            </a:endParaRPr>
          </a:p>
        </p:txBody>
      </p:sp>
    </p:spTree>
    <p:extLst>
      <p:ext uri="{BB962C8B-B14F-4D97-AF65-F5344CB8AC3E}">
        <p14:creationId xmlns:p14="http://schemas.microsoft.com/office/powerpoint/2010/main"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7 – Falsificación informática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035F0EF-A7AE-4832-9845-FFD77FBF9D5B}"/>
              </a:ext>
            </a:extLst>
          </p:cNvPr>
          <p:cNvSpPr txBox="1">
            <a:spLocks/>
          </p:cNvSpPr>
          <p:nvPr/>
        </p:nvSpPr>
        <p:spPr>
          <a:xfrm>
            <a:off x="532469" y="989546"/>
            <a:ext cx="8229600" cy="5531666"/>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s-ES" altLang="sr-Latn-RS" sz="2700" b="1" i="1" dirty="0">
              <a:cs typeface="Times New Roman" pitchFamily="18" charset="0"/>
            </a:endParaRPr>
          </a:p>
          <a:p>
            <a:pPr marL="0" indent="0" algn="ctr" eaLnBrk="1" hangingPunct="1">
              <a:lnSpc>
                <a:spcPct val="90000"/>
              </a:lnSpc>
              <a:buFont typeface="Arial" panose="020B0604020202020204" pitchFamily="34" charset="0"/>
              <a:buNone/>
              <a:defRPr/>
            </a:pPr>
            <a:r>
              <a:rPr lang="es-ES" altLang="sr-Latn-RS" sz="2800" b="1" i="1" dirty="0"/>
              <a:t>Falsificación informática</a:t>
            </a:r>
          </a:p>
          <a:p>
            <a:pPr marL="0" indent="0" algn="ctr" eaLnBrk="1" hangingPunct="1">
              <a:lnSpc>
                <a:spcPct val="90000"/>
              </a:lnSpc>
              <a:buFont typeface="Arial" panose="020B0604020202020204" pitchFamily="34" charset="0"/>
              <a:buNone/>
              <a:defRPr/>
            </a:pPr>
            <a:r>
              <a:rPr lang="es-ES" altLang="sr-Latn-RS" sz="2800" b="1" i="1" dirty="0"/>
              <a:t>(Artículo 7 - Convenio de Budapest)</a:t>
            </a:r>
          </a:p>
          <a:p>
            <a:pPr algn="ctr" eaLnBrk="1" hangingPunct="1">
              <a:lnSpc>
                <a:spcPct val="90000"/>
              </a:lnSpc>
              <a:defRPr/>
            </a:pPr>
            <a:endParaRPr lang="es-ES" altLang="fr-FR" sz="2700" i="1" dirty="0">
              <a:cs typeface="Times New Roman" pitchFamily="18" charset="0"/>
            </a:endParaRPr>
          </a:p>
          <a:p>
            <a:pPr algn="ctr" eaLnBrk="1" hangingPunct="1">
              <a:lnSpc>
                <a:spcPct val="90000"/>
              </a:lnSpc>
              <a:defRPr/>
            </a:pPr>
            <a:r>
              <a:rPr lang="es-ES" altLang="fr-FR" sz="2700" i="1" dirty="0"/>
              <a:t>Establece un delito paralelo al de falsificación de documentos tangibles</a:t>
            </a:r>
          </a:p>
          <a:p>
            <a:pPr algn="ctr" eaLnBrk="1" hangingPunct="1">
              <a:lnSpc>
                <a:spcPct val="90000"/>
              </a:lnSpc>
              <a:defRPr/>
            </a:pPr>
            <a:endParaRPr lang="es-ES" altLang="fr-FR" sz="2700" i="1" dirty="0">
              <a:cs typeface="Times New Roman" pitchFamily="18" charset="0"/>
            </a:endParaRPr>
          </a:p>
          <a:p>
            <a:pPr algn="ctr" eaLnBrk="1" hangingPunct="1">
              <a:lnSpc>
                <a:spcPct val="90000"/>
              </a:lnSpc>
              <a:defRPr/>
            </a:pPr>
            <a:r>
              <a:rPr lang="es-ES" altLang="fr-FR" sz="2700" i="1" dirty="0"/>
              <a:t>Laguna en el derecho penal, ya que el delito de falsificación tradicional requiere la legibilidad visual de las afirmaciones o declaraciones contenidas en un documento</a:t>
            </a:r>
            <a:endParaRPr lang="es-ES" altLang="fr-FR" sz="2700" i="1" dirty="0">
              <a:cs typeface="Times New Roman" pitchFamily="18" charset="0"/>
            </a:endParaRPr>
          </a:p>
          <a:p>
            <a:pPr algn="ctr" eaLnBrk="1" hangingPunct="1">
              <a:lnSpc>
                <a:spcPct val="90000"/>
              </a:lnSpc>
              <a:defRPr/>
            </a:pPr>
            <a:r>
              <a:rPr lang="es-ES" altLang="fr-FR" sz="2700" i="1" dirty="0"/>
              <a:t>La falsificación tradicional no se aplica a los datos electrónicos </a:t>
            </a:r>
          </a:p>
        </p:txBody>
      </p:sp>
    </p:spTree>
    <p:extLst>
      <p:ext uri="{BB962C8B-B14F-4D97-AF65-F5344CB8AC3E}">
        <p14:creationId xmlns:p14="http://schemas.microsoft.com/office/powerpoint/2010/main"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8 – Fraude informático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s-ES" altLang="sr-Latn-RS" sz="1400" b="1" i="1">
              <a:cs typeface="Times New Roman" pitchFamily="18" charset="0"/>
            </a:endParaRPr>
          </a:p>
          <a:p>
            <a:pPr marL="0" indent="0" algn="ctr" eaLnBrk="1" hangingPunct="1">
              <a:lnSpc>
                <a:spcPct val="90000"/>
              </a:lnSpc>
              <a:buFont typeface="Arial" panose="020B0604020202020204" pitchFamily="34" charset="0"/>
              <a:buNone/>
              <a:defRPr/>
            </a:pPr>
            <a:r>
              <a:rPr lang="es-ES" altLang="sr-Latn-RS" b="1" i="1"/>
              <a:t>Fraude informático</a:t>
            </a:r>
          </a:p>
          <a:p>
            <a:pPr marL="0" indent="0" algn="ctr" eaLnBrk="1" hangingPunct="1">
              <a:lnSpc>
                <a:spcPct val="90000"/>
              </a:lnSpc>
              <a:buFont typeface="Arial" panose="020B0604020202020204" pitchFamily="34" charset="0"/>
              <a:buNone/>
              <a:defRPr/>
            </a:pPr>
            <a:r>
              <a:rPr lang="es-ES" altLang="sr-Latn-RS" b="1" i="1"/>
              <a:t>(Artículo 8 - Convenio de Budapest)</a:t>
            </a:r>
          </a:p>
          <a:p>
            <a:pPr algn="ctr" eaLnBrk="1" hangingPunct="1">
              <a:lnSpc>
                <a:spcPct val="90000"/>
              </a:lnSpc>
              <a:defRPr/>
            </a:pPr>
            <a:endParaRPr lang="es-ES" altLang="fr-FR" i="1">
              <a:cs typeface="Times New Roman" pitchFamily="18" charset="0"/>
            </a:endParaRPr>
          </a:p>
          <a:p>
            <a:pPr algn="ctr" eaLnBrk="1" hangingPunct="1">
              <a:lnSpc>
                <a:spcPct val="90000"/>
              </a:lnSpc>
              <a:defRPr/>
            </a:pPr>
            <a:r>
              <a:rPr lang="es-ES" altLang="fr-FR" sz="2800" i="1"/>
              <a:t>Establece un delito paralelo al de fraude en relación con delitos tangibles</a:t>
            </a:r>
            <a:endParaRPr lang="es-ES" altLang="fr-FR" sz="2800" i="1" dirty="0">
              <a:cs typeface="Times New Roman" pitchFamily="18" charset="0"/>
            </a:endParaRPr>
          </a:p>
        </p:txBody>
      </p:sp>
    </p:spTree>
    <p:extLst>
      <p:ext uri="{BB962C8B-B14F-4D97-AF65-F5344CB8AC3E}">
        <p14:creationId xmlns:p14="http://schemas.microsoft.com/office/powerpoint/2010/main"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s-ES" dirty="0">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9 – Delitos relacionados con </a:t>
            </a:r>
          </a:p>
          <a:p>
            <a:pPr algn="r"/>
            <a:r>
              <a:rPr lang="es-ES" sz="3200" b="1" dirty="0"/>
              <a:t>la pornografía infantil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Font typeface="Arial" panose="020B0604020202020204" pitchFamily="34" charset="0"/>
              <a:buNone/>
              <a:defRPr/>
            </a:pPr>
            <a:r>
              <a:rPr lang="es-ES" altLang="sr-Latn-RS" sz="3000" b="1" i="1" dirty="0"/>
              <a:t>Pornografía infantil</a:t>
            </a:r>
          </a:p>
          <a:p>
            <a:pPr marL="0" indent="0" algn="ctr" eaLnBrk="1" hangingPunct="1">
              <a:lnSpc>
                <a:spcPct val="80000"/>
              </a:lnSpc>
              <a:buFont typeface="Arial" panose="020B0604020202020204" pitchFamily="34" charset="0"/>
              <a:buNone/>
              <a:defRPr/>
            </a:pPr>
            <a:r>
              <a:rPr lang="es-ES" altLang="sr-Latn-RS" sz="3000" b="1" i="1" dirty="0"/>
              <a:t>(Artículo 9 - Convenio de Budapest)</a:t>
            </a:r>
          </a:p>
          <a:p>
            <a:pPr eaLnBrk="1" hangingPunct="1">
              <a:lnSpc>
                <a:spcPct val="80000"/>
              </a:lnSpc>
              <a:buFont typeface="Arial" charset="0"/>
              <a:buChar char="•"/>
              <a:defRPr/>
            </a:pPr>
            <a:endParaRPr lang="es-ES" altLang="sr-Latn-RS" sz="2000" dirty="0">
              <a:ea typeface="ＭＳ Ｐゴシック" pitchFamily="34" charset="-128"/>
            </a:endParaRPr>
          </a:p>
          <a:p>
            <a:pPr algn="ctr" eaLnBrk="1" hangingPunct="1">
              <a:lnSpc>
                <a:spcPct val="80000"/>
              </a:lnSpc>
              <a:buFont typeface="Arial" charset="0"/>
              <a:buChar char="•"/>
              <a:defRPr/>
            </a:pPr>
            <a:r>
              <a:rPr lang="es-ES" altLang="sr-Latn-RS" sz="2600" i="1" dirty="0"/>
              <a:t>Gran innovación </a:t>
            </a:r>
          </a:p>
          <a:p>
            <a:pPr algn="ctr" eaLnBrk="1" hangingPunct="1">
              <a:lnSpc>
                <a:spcPct val="80000"/>
              </a:lnSpc>
              <a:buFont typeface="Arial" charset="0"/>
              <a:buChar char="•"/>
              <a:defRPr/>
            </a:pPr>
            <a:r>
              <a:rPr lang="es-ES" altLang="sr-Latn-RS" sz="2600" i="1" dirty="0"/>
              <a:t>Penalización de los actos de pornografía infantil, cometidos por medio de un sistema informático</a:t>
            </a:r>
          </a:p>
          <a:p>
            <a:pPr eaLnBrk="1" hangingPunct="1">
              <a:lnSpc>
                <a:spcPct val="80000"/>
              </a:lnSpc>
              <a:buFont typeface="Arial" charset="0"/>
              <a:buChar char="•"/>
              <a:defRPr/>
            </a:pPr>
            <a:endParaRPr lang="es-ES" altLang="sr-Latn-RS" sz="2800" i="1" dirty="0">
              <a:ea typeface="ＭＳ Ｐゴシック" pitchFamily="34" charset="-128"/>
            </a:endParaRPr>
          </a:p>
          <a:p>
            <a:pPr eaLnBrk="1" hangingPunct="1">
              <a:lnSpc>
                <a:spcPct val="80000"/>
              </a:lnSpc>
              <a:buFont typeface="Arial" charset="0"/>
              <a:buChar char="•"/>
              <a:defRPr/>
            </a:pPr>
            <a:r>
              <a:rPr lang="es-ES" altLang="sr-Latn-RS" sz="2600" i="1" dirty="0"/>
              <a:t>Aspectos importantes: </a:t>
            </a:r>
          </a:p>
          <a:p>
            <a:pPr lvl="1" eaLnBrk="1" hangingPunct="1">
              <a:lnSpc>
                <a:spcPct val="80000"/>
              </a:lnSpc>
              <a:buFont typeface="Arial" charset="0"/>
              <a:buChar char="•"/>
              <a:defRPr/>
            </a:pPr>
            <a:r>
              <a:rPr lang="es-ES" sz="2200" i="1" dirty="0"/>
              <a:t>Penalización de “pseudoimágenes”;</a:t>
            </a:r>
          </a:p>
          <a:p>
            <a:pPr lvl="1" eaLnBrk="1" hangingPunct="1">
              <a:lnSpc>
                <a:spcPct val="80000"/>
              </a:lnSpc>
              <a:buFont typeface="Arial" charset="0"/>
              <a:buChar char="•"/>
              <a:defRPr/>
            </a:pPr>
            <a:r>
              <a:rPr lang="es-ES" altLang="sr-Latn-RS" sz="2200" i="1" dirty="0"/>
              <a:t>Castigo a la mera posesión de material de pornografía infantil </a:t>
            </a:r>
          </a:p>
          <a:p>
            <a:pPr lvl="2" eaLnBrk="1" hangingPunct="1">
              <a:lnSpc>
                <a:spcPct val="80000"/>
              </a:lnSpc>
              <a:buFont typeface="Arial" charset="0"/>
              <a:buChar char="•"/>
              <a:defRPr/>
            </a:pPr>
            <a:r>
              <a:rPr lang="es-ES" altLang="sr-Latn-RS" sz="1500" i="1" dirty="0"/>
              <a:t>No está contemplado en muchas de las legislaciones</a:t>
            </a:r>
          </a:p>
          <a:p>
            <a:pPr lvl="2" eaLnBrk="1" hangingPunct="1">
              <a:lnSpc>
                <a:spcPct val="80000"/>
              </a:lnSpc>
              <a:buFont typeface="Arial" charset="0"/>
              <a:buChar char="•"/>
              <a:defRPr/>
            </a:pPr>
            <a:r>
              <a:rPr lang="es-ES" altLang="sr-Latn-RS" sz="1500" i="1" dirty="0"/>
              <a:t>Enfoque muy común de todos los foros internacionales (por ejemplo, la ONU)</a:t>
            </a:r>
          </a:p>
          <a:p>
            <a:pPr lvl="2" eaLnBrk="1" hangingPunct="1">
              <a:lnSpc>
                <a:spcPct val="80000"/>
              </a:lnSpc>
              <a:buFont typeface="Arial" charset="0"/>
              <a:buChar char="•"/>
              <a:defRPr/>
            </a:pPr>
            <a:r>
              <a:rPr lang="es-ES" altLang="sr-Latn-RS" sz="1500" i="1" dirty="0"/>
              <a:t>Unión Europea </a:t>
            </a:r>
          </a:p>
          <a:p>
            <a:pPr lvl="3" eaLnBrk="1" hangingPunct="1">
              <a:lnSpc>
                <a:spcPct val="80000"/>
              </a:lnSpc>
              <a:buFont typeface="Arial" charset="0"/>
              <a:buChar char="•"/>
              <a:defRPr/>
            </a:pPr>
            <a:r>
              <a:rPr lang="es-ES" altLang="sr-Latn-RS" sz="1500" i="1" dirty="0"/>
              <a:t>Pone de relieve la mera posesión de material de pornografía infantil</a:t>
            </a:r>
          </a:p>
          <a:p>
            <a:pPr lvl="3" eaLnBrk="1" hangingPunct="1">
              <a:lnSpc>
                <a:spcPct val="80000"/>
              </a:lnSpc>
              <a:buFont typeface="Arial" charset="0"/>
              <a:buChar char="•"/>
              <a:defRPr/>
            </a:pPr>
            <a:r>
              <a:rPr lang="es-ES" altLang="sr-Latn-RS" sz="1500" i="1" dirty="0"/>
              <a:t>Directiva 2011/92/UE, del Parlamento Europeo y del Consejo</a:t>
            </a:r>
          </a:p>
        </p:txBody>
      </p:sp>
    </p:spTree>
    <p:extLst>
      <p:ext uri="{BB962C8B-B14F-4D97-AF65-F5344CB8AC3E}">
        <p14:creationId xmlns:p14="http://schemas.microsoft.com/office/powerpoint/2010/main"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828728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12951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Objetivos de la sesión</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es-ES" sz="2200" i="1" dirty="0"/>
              <a:t>Revisar las disposiciones generales de cooperación internacional y asistencia mutua en el marco del Convenio de Budapest </a:t>
            </a:r>
          </a:p>
          <a:p>
            <a:pPr marL="342900" indent="-342900" algn="just">
              <a:lnSpc>
                <a:spcPct val="80000"/>
              </a:lnSpc>
              <a:buFont typeface="Wingdings" pitchFamily="2" charset="2"/>
              <a:buChar char="ü"/>
            </a:pPr>
            <a:endParaRPr lang="es-ES" sz="2200" i="1" dirty="0"/>
          </a:p>
          <a:p>
            <a:pPr marL="342900" indent="-342900" algn="just">
              <a:lnSpc>
                <a:spcPct val="80000"/>
              </a:lnSpc>
              <a:buFont typeface="Wingdings" pitchFamily="2" charset="2"/>
              <a:buChar char="ü"/>
            </a:pPr>
            <a:r>
              <a:rPr lang="es-ES" sz="2200" i="1" dirty="0"/>
              <a:t>Revisar las disposiciones específicas de cooperación internacional y asistencia mutua en el marco del Convenio de Budapest</a:t>
            </a:r>
          </a:p>
          <a:p>
            <a:pPr marL="342900" indent="-342900" algn="just">
              <a:lnSpc>
                <a:spcPct val="80000"/>
              </a:lnSpc>
              <a:buFont typeface="Wingdings" pitchFamily="2" charset="2"/>
              <a:buChar char="ü"/>
            </a:pPr>
            <a:endParaRPr lang="es-ES" sz="2200" i="1" dirty="0"/>
          </a:p>
          <a:p>
            <a:pPr marL="342900" indent="-342900" algn="just">
              <a:lnSpc>
                <a:spcPct val="80000"/>
              </a:lnSpc>
              <a:buFont typeface="Wingdings" pitchFamily="2" charset="2"/>
              <a:buChar char="ü"/>
            </a:pPr>
            <a:r>
              <a:rPr lang="es-ES" sz="2200" i="1" dirty="0"/>
              <a:t>Debatir las disposiciones del Segundo Protocolo Adicional al Convenio de Budapest </a:t>
            </a:r>
          </a:p>
        </p:txBody>
      </p:sp>
      <p:sp>
        <p:nvSpPr>
          <p:cNvPr id="6" name="Rectangle 5">
            <a:extLst>
              <a:ext uri="{FF2B5EF4-FFF2-40B4-BE49-F238E27FC236}">
                <a16:creationId xmlns:a16="http://schemas.microsoft.com/office/drawing/2014/main" id="{3B867BBA-A7A7-F84C-B403-7348B8834D1F}"/>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es-ES" sz="2200" i="1" dirty="0"/>
              <a:t>Comprender cómo utilizar los diferentes mecanismos del Convenio de Budapest para buscar cooperación</a:t>
            </a:r>
          </a:p>
          <a:p>
            <a:pPr marL="342900" indent="-342900" algn="just">
              <a:lnSpc>
                <a:spcPct val="80000"/>
              </a:lnSpc>
              <a:buFont typeface="Wingdings" pitchFamily="2" charset="2"/>
              <a:buChar char="ü"/>
            </a:pPr>
            <a:endParaRPr lang="es-ES" sz="2200" i="1" dirty="0"/>
          </a:p>
          <a:p>
            <a:pPr marL="342900" indent="-342900" algn="just">
              <a:lnSpc>
                <a:spcPct val="80000"/>
              </a:lnSpc>
              <a:buFont typeface="Wingdings" pitchFamily="2" charset="2"/>
              <a:buChar char="ü"/>
            </a:pPr>
            <a:r>
              <a:rPr lang="es-ES" sz="2200" i="1" dirty="0"/>
              <a:t>Introducción a los diferentes modelos de solicitudes de asistencia jurídica mutua</a:t>
            </a:r>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800" b="1" dirty="0"/>
              <a:t>Artículo 10 – Delitos relacionados con infracciones </a:t>
            </a:r>
          </a:p>
          <a:p>
            <a:pPr algn="r"/>
            <a:r>
              <a:rPr lang="es-ES" sz="2800" b="1" dirty="0"/>
              <a:t>de la propiedad intelectual y de los derechos afines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r>
              <a:rPr lang="es-ES" altLang="sr-Latn-RS" sz="2800" b="1" i="1" dirty="0"/>
              <a:t>Derechos de propiedad intelectual</a:t>
            </a:r>
          </a:p>
          <a:p>
            <a:pPr marL="0" indent="0" algn="ctr" eaLnBrk="1" hangingPunct="1">
              <a:lnSpc>
                <a:spcPct val="90000"/>
              </a:lnSpc>
              <a:buFont typeface="Arial" panose="020B0604020202020204" pitchFamily="34" charset="0"/>
              <a:buNone/>
              <a:defRPr/>
            </a:pPr>
            <a:r>
              <a:rPr lang="es-ES" altLang="sr-Latn-RS" sz="2800" b="1" i="1" dirty="0"/>
              <a:t>(Artículo 10 - Convenio de Budapest)</a:t>
            </a:r>
            <a:r>
              <a:rPr lang="es-ES" dirty="0"/>
              <a:t> </a:t>
            </a:r>
          </a:p>
          <a:p>
            <a:pPr algn="ctr" eaLnBrk="1" hangingPunct="1">
              <a:lnSpc>
                <a:spcPct val="90000"/>
              </a:lnSpc>
              <a:defRPr/>
            </a:pPr>
            <a:endParaRPr lang="es-ES" altLang="sr-Latn-RS" sz="2400" dirty="0"/>
          </a:p>
          <a:p>
            <a:pPr algn="ctr" eaLnBrk="1" hangingPunct="1">
              <a:lnSpc>
                <a:spcPct val="90000"/>
              </a:lnSpc>
              <a:defRPr/>
            </a:pPr>
            <a:r>
              <a:rPr lang="es-ES" altLang="sr-Latn-RS" sz="1800" i="1" dirty="0"/>
              <a:t>no crea una nueva normativa al respecto</a:t>
            </a:r>
          </a:p>
          <a:p>
            <a:pPr algn="ctr" eaLnBrk="1" hangingPunct="1">
              <a:lnSpc>
                <a:spcPct val="90000"/>
              </a:lnSpc>
              <a:defRPr/>
            </a:pPr>
            <a:r>
              <a:rPr lang="es-ES" altLang="sr-Latn-RS" sz="1800" i="1" dirty="0"/>
              <a:t>propósito del Convenio de Budapest</a:t>
            </a:r>
          </a:p>
          <a:p>
            <a:pPr lvl="1" algn="ctr" eaLnBrk="1" hangingPunct="1">
              <a:lnSpc>
                <a:spcPct val="90000"/>
              </a:lnSpc>
              <a:defRPr/>
            </a:pPr>
            <a:r>
              <a:rPr lang="es-ES" altLang="sr-Latn-RS" sz="1800" i="1" dirty="0"/>
              <a:t>aplicar las normas anteriores sobre propiedad intelectual: lo que se cumple en el mundo real debe cumplirse también en la realidad en línea</a:t>
            </a:r>
          </a:p>
          <a:p>
            <a:pPr lvl="1" algn="ctr" eaLnBrk="1" hangingPunct="1">
              <a:lnSpc>
                <a:spcPct val="90000"/>
              </a:lnSpc>
              <a:defRPr/>
            </a:pPr>
            <a:r>
              <a:rPr lang="es-ES" altLang="sr-Latn-RS" sz="1800" i="1" dirty="0"/>
              <a:t>las infracciones de la propiedad intelectual en línea, o cometidas por medio de un sistema informático, deben ser castigadas como si se cometieran en el mundo real</a:t>
            </a:r>
          </a:p>
          <a:p>
            <a:pPr lvl="2" eaLnBrk="1" hangingPunct="1">
              <a:lnSpc>
                <a:spcPct val="90000"/>
              </a:lnSpc>
              <a:defRPr/>
            </a:pPr>
            <a:endParaRPr lang="es-ES" altLang="sr-Latn-RS" sz="1800" dirty="0"/>
          </a:p>
          <a:p>
            <a:pPr eaLnBrk="1" hangingPunct="1">
              <a:lnSpc>
                <a:spcPct val="90000"/>
              </a:lnSpc>
              <a:defRPr/>
            </a:pPr>
            <a:r>
              <a:rPr lang="es-ES" altLang="sr-Latn-RS" sz="1800" dirty="0"/>
              <a:t>El Convenio de Budapest hace referencia a los tratados internacionales existentes </a:t>
            </a:r>
          </a:p>
          <a:p>
            <a:pPr lvl="1" eaLnBrk="1" hangingPunct="1">
              <a:lnSpc>
                <a:spcPct val="90000"/>
              </a:lnSpc>
              <a:defRPr/>
            </a:pPr>
            <a:r>
              <a:rPr lang="es-ES" altLang="sr-Latn-RS" sz="1800" dirty="0"/>
              <a:t>Acuerdo de París del 24 de julio de 1971</a:t>
            </a:r>
          </a:p>
          <a:p>
            <a:pPr lvl="1" eaLnBrk="1" hangingPunct="1">
              <a:lnSpc>
                <a:spcPct val="90000"/>
              </a:lnSpc>
              <a:defRPr/>
            </a:pPr>
            <a:r>
              <a:rPr lang="es-ES" altLang="sr-Latn-RS" sz="1800" dirty="0"/>
              <a:t>Convenio de Berna</a:t>
            </a:r>
          </a:p>
          <a:p>
            <a:pPr lvl="1" eaLnBrk="1" hangingPunct="1">
              <a:lnSpc>
                <a:spcPct val="90000"/>
              </a:lnSpc>
              <a:defRPr/>
            </a:pPr>
            <a:r>
              <a:rPr lang="es-ES" altLang="sr-Latn-RS" sz="1800" dirty="0"/>
              <a:t>Tratados de la OMPI</a:t>
            </a:r>
          </a:p>
        </p:txBody>
      </p:sp>
    </p:spTree>
    <p:extLst>
      <p:ext uri="{BB962C8B-B14F-4D97-AF65-F5344CB8AC3E}">
        <p14:creationId xmlns:p14="http://schemas.microsoft.com/office/powerpoint/2010/main"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11 – Tentativa y complicidad</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90000"/>
              </a:lnSpc>
              <a:defRPr/>
            </a:pPr>
            <a:endParaRPr lang="es-ES" altLang="sr-Latn-RS" sz="2400" i="1" dirty="0"/>
          </a:p>
          <a:p>
            <a:pPr algn="ctr" eaLnBrk="1" hangingPunct="1">
              <a:lnSpc>
                <a:spcPct val="90000"/>
              </a:lnSpc>
              <a:defRPr/>
            </a:pPr>
            <a:r>
              <a:rPr lang="es-ES" altLang="sr-Latn-RS" sz="2400" i="1" dirty="0"/>
              <a:t>El Convenio de Budapest exige la tipificación como delito de la tentativa o complicidad de cualquier delito tipificado con arreglo a sus disposiciones </a:t>
            </a:r>
          </a:p>
          <a:p>
            <a:pPr algn="ctr" eaLnBrk="1" hangingPunct="1">
              <a:lnSpc>
                <a:spcPct val="90000"/>
              </a:lnSpc>
              <a:defRPr/>
            </a:pPr>
            <a:endParaRPr lang="es-ES" altLang="sr-Latn-RS" sz="2400" i="1" dirty="0"/>
          </a:p>
          <a:p>
            <a:pPr algn="ctr" eaLnBrk="1" hangingPunct="1">
              <a:lnSpc>
                <a:spcPct val="90000"/>
              </a:lnSpc>
              <a:defRPr/>
            </a:pPr>
            <a:r>
              <a:rPr lang="es-ES" altLang="sr-Latn-RS" sz="2400" i="1" dirty="0"/>
              <a:t>Debe haber intención de cometer el delito </a:t>
            </a:r>
          </a:p>
          <a:p>
            <a:pPr algn="ctr" eaLnBrk="1" hangingPunct="1">
              <a:lnSpc>
                <a:spcPct val="90000"/>
              </a:lnSpc>
              <a:defRPr/>
            </a:pPr>
            <a:endParaRPr lang="es-ES" altLang="sr-Latn-RS" sz="2400" i="1" dirty="0"/>
          </a:p>
          <a:p>
            <a:pPr algn="ctr" eaLnBrk="1" hangingPunct="1">
              <a:lnSpc>
                <a:spcPct val="90000"/>
              </a:lnSpc>
              <a:defRPr/>
            </a:pPr>
            <a:r>
              <a:rPr lang="es-ES" altLang="sr-Latn-RS" sz="2400" i="1" dirty="0"/>
              <a:t>El Convenio de Budapest no exige la penalización de la tentativa de todos los delitos</a:t>
            </a:r>
          </a:p>
          <a:p>
            <a:pPr algn="ctr" eaLnBrk="1" hangingPunct="1">
              <a:lnSpc>
                <a:spcPct val="90000"/>
              </a:lnSpc>
              <a:defRPr/>
            </a:pPr>
            <a:endParaRPr lang="es-ES" altLang="sr-Latn-RS" sz="2400" i="1" dirty="0"/>
          </a:p>
          <a:p>
            <a:pPr algn="ctr" eaLnBrk="1" hangingPunct="1">
              <a:lnSpc>
                <a:spcPct val="90000"/>
              </a:lnSpc>
              <a:defRPr/>
            </a:pPr>
            <a:r>
              <a:rPr lang="es-ES" altLang="sr-Latn-RS" sz="2400" i="1" dirty="0"/>
              <a:t>Las Partes tienen la facultad de no penalizar las tentativas en su totalidad o en parte</a:t>
            </a:r>
          </a:p>
        </p:txBody>
      </p:sp>
    </p:spTree>
    <p:extLst>
      <p:ext uri="{BB962C8B-B14F-4D97-AF65-F5344CB8AC3E}">
        <p14:creationId xmlns:p14="http://schemas.microsoft.com/office/powerpoint/2010/main" val="3640485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12 – Responsabilidad de las personas jurídicas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031873"/>
          </a:xfrm>
          <a:prstGeom prst="rect">
            <a:avLst/>
          </a:prstGeom>
        </p:spPr>
        <p:txBody>
          <a:bodyPr wrap="square">
            <a:spAutoFit/>
          </a:bodyPr>
          <a:lstStyle/>
          <a:p>
            <a:pPr marL="342900" indent="-342900" algn="just">
              <a:buFont typeface="Wingdings" pitchFamily="2" charset="2"/>
              <a:buChar char="Ø"/>
            </a:pPr>
            <a:r>
              <a:rPr lang="es-ES" sz="1600" dirty="0"/>
              <a:t>1 Cada Parte adoptará las medidas legislativas y de otro tipo que resulten necesarias para que pueda exigirse </a:t>
            </a:r>
            <a:r>
              <a:rPr lang="es-ES" sz="1600" b="1" dirty="0">
                <a:solidFill>
                  <a:srgbClr val="FF0000"/>
                </a:solidFill>
              </a:rPr>
              <a:t>responsabilidad a las personas jurídicas</a:t>
            </a:r>
            <a:r>
              <a:rPr lang="es-ES" sz="1600" dirty="0"/>
              <a:t> por los delitos previstos en aplicación del presente Convenio, </a:t>
            </a:r>
            <a:r>
              <a:rPr lang="es-ES" sz="1600" b="1" dirty="0">
                <a:solidFill>
                  <a:srgbClr val="FF0000"/>
                </a:solidFill>
              </a:rPr>
              <a:t>cuando estos sean cometidos por cuenta de las mismas por una persona física</a:t>
            </a:r>
            <a:r>
              <a:rPr lang="es-ES" sz="1600" dirty="0"/>
              <a:t>, ya sea a título individual o como miembro de un órgano de dicha persona jurídica, que ejerza </a:t>
            </a:r>
            <a:r>
              <a:rPr lang="es-ES" sz="1600" b="1" dirty="0">
                <a:solidFill>
                  <a:srgbClr val="FF0000"/>
                </a:solidFill>
              </a:rPr>
              <a:t>funciones directivas </a:t>
            </a:r>
            <a:r>
              <a:rPr lang="es-ES" sz="1600" dirty="0"/>
              <a:t>en su seño, en virtud de: </a:t>
            </a:r>
          </a:p>
          <a:p>
            <a:pPr lvl="1" algn="just"/>
            <a:r>
              <a:rPr lang="es-ES" sz="1600" dirty="0"/>
              <a:t>a un</a:t>
            </a:r>
            <a:r>
              <a:rPr lang="es-ES"/>
              <a:t> </a:t>
            </a:r>
            <a:r>
              <a:rPr lang="es-ES" sz="1600" b="1" dirty="0">
                <a:solidFill>
                  <a:srgbClr val="FF0000"/>
                </a:solidFill>
              </a:rPr>
              <a:t>poder de representación </a:t>
            </a:r>
            <a:r>
              <a:rPr lang="es-ES" sz="1600" dirty="0"/>
              <a:t>de la persona jurídica; </a:t>
            </a:r>
          </a:p>
          <a:p>
            <a:pPr lvl="1" algn="just"/>
            <a:r>
              <a:rPr lang="es-ES" sz="1600" dirty="0"/>
              <a:t>b una</a:t>
            </a:r>
            <a:r>
              <a:rPr lang="es-ES" sz="1600" b="1" dirty="0">
                <a:solidFill>
                  <a:srgbClr val="FF0000"/>
                </a:solidFill>
              </a:rPr>
              <a:t> autorización para tomar decisiones </a:t>
            </a:r>
            <a:r>
              <a:rPr lang="es-ES" sz="1600" dirty="0"/>
              <a:t>en nombre de la persona jurídica; </a:t>
            </a:r>
          </a:p>
          <a:p>
            <a:pPr lvl="1" algn="just"/>
            <a:r>
              <a:rPr lang="es-ES" sz="1600" dirty="0"/>
              <a:t>c una </a:t>
            </a:r>
            <a:r>
              <a:rPr lang="es-ES" sz="1600" b="1" dirty="0">
                <a:solidFill>
                  <a:srgbClr val="FF0000"/>
                </a:solidFill>
              </a:rPr>
              <a:t>autorización para ejercer funciones de control </a:t>
            </a:r>
            <a:r>
              <a:rPr lang="es-ES" sz="1600" dirty="0"/>
              <a:t>en el seno de la persona jurídica.</a:t>
            </a:r>
          </a:p>
        </p:txBody>
      </p:sp>
      <p:sp>
        <p:nvSpPr>
          <p:cNvPr id="6" name="Rectangle 5">
            <a:extLst>
              <a:ext uri="{FF2B5EF4-FFF2-40B4-BE49-F238E27FC236}">
                <a16:creationId xmlns:a16="http://schemas.microsoft.com/office/drawing/2014/main" id="{524B6456-681F-2F44-A01A-AD3514E81BD2}"/>
              </a:ext>
            </a:extLst>
          </p:cNvPr>
          <p:cNvSpPr/>
          <p:nvPr/>
        </p:nvSpPr>
        <p:spPr>
          <a:xfrm>
            <a:off x="4376057" y="1061434"/>
            <a:ext cx="4608326" cy="5355312"/>
          </a:xfrm>
          <a:prstGeom prst="rect">
            <a:avLst/>
          </a:prstGeom>
        </p:spPr>
        <p:txBody>
          <a:bodyPr wrap="square">
            <a:spAutoFit/>
          </a:bodyPr>
          <a:lstStyle/>
          <a:p>
            <a:pPr marL="342900" indent="-342900" algn="just">
              <a:buFont typeface="Wingdings" pitchFamily="2" charset="2"/>
              <a:buChar char="ü"/>
            </a:pPr>
            <a:r>
              <a:rPr lang="es-ES" dirty="0"/>
              <a:t>Se deben cumplir cuatro condiciones para que se genere la responsabilidad de las personas jurídicas:</a:t>
            </a:r>
          </a:p>
          <a:p>
            <a:pPr marL="800100" lvl="1" indent="-342900" algn="just">
              <a:buFont typeface="Wingdings" pitchFamily="2" charset="2"/>
              <a:buChar char="ü"/>
            </a:pPr>
            <a:r>
              <a:rPr lang="es-ES" dirty="0"/>
              <a:t>Comisión de un delito en virtud del Convenio de Budapest</a:t>
            </a:r>
          </a:p>
          <a:p>
            <a:pPr marL="800100" lvl="1" indent="-342900" algn="just">
              <a:buFont typeface="Wingdings" pitchFamily="2" charset="2"/>
              <a:buChar char="ü"/>
            </a:pPr>
            <a:r>
              <a:rPr lang="es-ES" dirty="0"/>
              <a:t>El delito debe haberse cometido en beneficio de una persona jurídica</a:t>
            </a:r>
          </a:p>
          <a:p>
            <a:pPr marL="800100" lvl="1" indent="-342900" algn="just">
              <a:buFont typeface="Wingdings" pitchFamily="2" charset="2"/>
              <a:buChar char="ü"/>
            </a:pPr>
            <a:r>
              <a:rPr lang="es-ES" dirty="0"/>
              <a:t>La persona que tiene un "cargo directivo" (alto cargo en la organización) debe haber cometido el delito </a:t>
            </a:r>
          </a:p>
          <a:p>
            <a:pPr marL="800100" lvl="1" indent="-342900" algn="just">
              <a:buFont typeface="Wingdings" pitchFamily="2" charset="2"/>
              <a:buChar char="ü"/>
            </a:pPr>
            <a:r>
              <a:rPr lang="es-ES" dirty="0"/>
              <a:t>La persona que ejerza funciones directivas debe haber actuado sobre la base de:</a:t>
            </a:r>
          </a:p>
          <a:p>
            <a:pPr marL="1257300" lvl="2" indent="-342900" algn="just">
              <a:buFont typeface="Wingdings" pitchFamily="2" charset="2"/>
              <a:buChar char="ü"/>
            </a:pPr>
            <a:r>
              <a:rPr lang="es-ES" dirty="0"/>
              <a:t>un poder de representación</a:t>
            </a:r>
          </a:p>
          <a:p>
            <a:pPr marL="1257300" lvl="2" indent="-342900" algn="just">
              <a:buFont typeface="Wingdings" pitchFamily="2" charset="2"/>
              <a:buChar char="ü"/>
            </a:pPr>
            <a:r>
              <a:rPr lang="es-ES" dirty="0"/>
              <a:t>una autorización para tomar decisiones</a:t>
            </a:r>
          </a:p>
          <a:p>
            <a:pPr marL="1257300" lvl="2" indent="-342900" algn="just">
              <a:buFont typeface="Wingdings" pitchFamily="2" charset="2"/>
              <a:buChar char="ü"/>
            </a:pPr>
            <a:r>
              <a:rPr lang="es-ES" dirty="0"/>
              <a:t>una autorización para ejercer funciones de control</a:t>
            </a:r>
          </a:p>
        </p:txBody>
      </p:sp>
    </p:spTree>
    <p:extLst>
      <p:ext uri="{BB962C8B-B14F-4D97-AF65-F5344CB8AC3E}">
        <p14:creationId xmlns:p14="http://schemas.microsoft.com/office/powerpoint/2010/main" val="3999699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12 – Responsabilidad de las personas jurídicas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1039367"/>
            <a:ext cx="4376057" cy="4524315"/>
          </a:xfrm>
          <a:prstGeom prst="rect">
            <a:avLst/>
          </a:prstGeom>
        </p:spPr>
        <p:txBody>
          <a:bodyPr wrap="square">
            <a:spAutoFit/>
          </a:bodyPr>
          <a:lstStyle/>
          <a:p>
            <a:pPr marL="342900" indent="-342900" algn="just">
              <a:buFont typeface="Wingdings" pitchFamily="2" charset="2"/>
              <a:buChar char="Ø"/>
            </a:pPr>
            <a:r>
              <a:rPr lang="es-ES" sz="1600" dirty="0"/>
              <a:t>2 Además de los casos previstos en el párrafo 1 del presente artículo, Cada Parte adoptará las medidas necesarias para garantizar que pueda exigirse responsabilidad a una persona jurídica cuando la </a:t>
            </a:r>
            <a:r>
              <a:rPr lang="es-ES" sz="1600" b="1" dirty="0">
                <a:solidFill>
                  <a:srgbClr val="FF0000"/>
                </a:solidFill>
              </a:rPr>
              <a:t>ausencia de vigilancia o de control por parte de cualquier persona física mencionada en el párrafo 1</a:t>
            </a:r>
            <a:r>
              <a:rPr lang="es-ES" sz="1600" dirty="0"/>
              <a:t> haya </a:t>
            </a:r>
            <a:r>
              <a:rPr lang="es-ES" sz="1600" b="1" dirty="0">
                <a:solidFill>
                  <a:srgbClr val="FF0000"/>
                </a:solidFill>
              </a:rPr>
              <a:t>permitido </a:t>
            </a:r>
            <a:r>
              <a:rPr lang="es-ES" sz="1600" dirty="0"/>
              <a:t>la </a:t>
            </a:r>
            <a:r>
              <a:rPr lang="es-ES" sz="1600" b="1" dirty="0">
                <a:solidFill>
                  <a:srgbClr val="FF0000"/>
                </a:solidFill>
              </a:rPr>
              <a:t>comisión </a:t>
            </a:r>
            <a:r>
              <a:rPr lang="es-ES" sz="1600" dirty="0"/>
              <a:t>de un delito previsto en aplicación del presente Convenio </a:t>
            </a:r>
            <a:r>
              <a:rPr lang="es-ES" sz="1600" b="1" dirty="0">
                <a:solidFill>
                  <a:srgbClr val="FF0000"/>
                </a:solidFill>
              </a:rPr>
              <a:t>por una persona física que actúe por cuenta de dicha persona jurídica y bajo su autoridad.</a:t>
            </a:r>
            <a:r>
              <a:rPr lang="es-ES"/>
              <a:t> </a:t>
            </a:r>
          </a:p>
          <a:p>
            <a:pPr marL="342900" indent="-342900" algn="just">
              <a:buFont typeface="Wingdings" pitchFamily="2" charset="2"/>
              <a:buChar char="Ø"/>
            </a:pPr>
            <a:r>
              <a:rPr lang="es-ES" sz="1600" dirty="0"/>
              <a:t>Dependiendo de los principios jurídicos de cada Parte, la responsabilidad de una persona jurídica podrá ser penal, civil o administrativa. </a:t>
            </a:r>
          </a:p>
          <a:p>
            <a:pPr marL="342900" indent="-342900" algn="just">
              <a:buFont typeface="Wingdings" pitchFamily="2" charset="2"/>
              <a:buChar char="Ø"/>
            </a:pPr>
            <a:r>
              <a:rPr lang="es-ES" sz="1600" dirty="0"/>
              <a:t>Dicha responsabilidad se entenderá sin perjuicio de la responsabilidad penal de las personas físicas que hayan cometido el delito.</a:t>
            </a:r>
          </a:p>
        </p:txBody>
      </p:sp>
      <p:sp>
        <p:nvSpPr>
          <p:cNvPr id="6" name="Rectangle 5">
            <a:extLst>
              <a:ext uri="{FF2B5EF4-FFF2-40B4-BE49-F238E27FC236}">
                <a16:creationId xmlns:a16="http://schemas.microsoft.com/office/drawing/2014/main" id="{524B6456-681F-2F44-A01A-AD3514E81BD2}"/>
              </a:ext>
            </a:extLst>
          </p:cNvPr>
          <p:cNvSpPr/>
          <p:nvPr/>
        </p:nvSpPr>
        <p:spPr>
          <a:xfrm>
            <a:off x="4414130" y="1287212"/>
            <a:ext cx="4608326" cy="5062924"/>
          </a:xfrm>
          <a:prstGeom prst="rect">
            <a:avLst/>
          </a:prstGeom>
        </p:spPr>
        <p:txBody>
          <a:bodyPr wrap="square">
            <a:spAutoFit/>
          </a:bodyPr>
          <a:lstStyle/>
          <a:p>
            <a:pPr marL="342900" indent="-342900" algn="just">
              <a:buFont typeface="Wingdings" pitchFamily="2" charset="2"/>
              <a:buChar char="ü"/>
            </a:pPr>
            <a:r>
              <a:rPr lang="es-ES" dirty="0"/>
              <a:t>La persona jurídica también puede ser considerada responsable si el delito lo comete alguien que no es la que ejerce funciones directivas (por ejemplo, un empleado o agente que actúa dentro del ámbito de su autoridad) si:</a:t>
            </a:r>
          </a:p>
          <a:p>
            <a:pPr marL="800100" lvl="1" indent="-342900" algn="just">
              <a:buFont typeface="Wingdings" pitchFamily="2" charset="2"/>
              <a:buChar char="ü"/>
            </a:pPr>
            <a:r>
              <a:rPr lang="es-ES" dirty="0"/>
              <a:t>el delito fue cometido por dicho empleado o agente </a:t>
            </a:r>
          </a:p>
          <a:p>
            <a:pPr marL="800100" lvl="1" indent="-342900" algn="just">
              <a:buFont typeface="Wingdings" pitchFamily="2" charset="2"/>
              <a:buChar char="ü"/>
            </a:pPr>
            <a:r>
              <a:rPr lang="es-ES" dirty="0"/>
              <a:t>el delito fue cometido en beneficio de una persona jurídica</a:t>
            </a:r>
          </a:p>
          <a:p>
            <a:pPr marL="800100" lvl="1" indent="-342900" algn="just">
              <a:buFont typeface="Wingdings" pitchFamily="2" charset="2"/>
              <a:buChar char="ü"/>
            </a:pPr>
            <a:r>
              <a:rPr lang="es-ES" dirty="0"/>
              <a:t>la comisión fue posible debido a que la persona que ejercía las funciones directivas no tomó las medidas razonables o apropiadas para supervisar al empleado o agente en cuestión</a:t>
            </a:r>
          </a:p>
          <a:p>
            <a:pPr marL="342900" indent="-342900" algn="just">
              <a:buFont typeface="Wingdings" pitchFamily="2" charset="2"/>
              <a:buChar char="ü"/>
            </a:pPr>
            <a:r>
              <a:rPr lang="es-ES" dirty="0"/>
              <a:t>No ordena la vigilancia general de las comunicaciones de los empleados</a:t>
            </a:r>
          </a:p>
        </p:txBody>
      </p:sp>
    </p:spTree>
    <p:extLst>
      <p:ext uri="{BB962C8B-B14F-4D97-AF65-F5344CB8AC3E}">
        <p14:creationId xmlns:p14="http://schemas.microsoft.com/office/powerpoint/2010/main" val="2132910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18334153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96463" y="872616"/>
            <a:ext cx="1366172" cy="1767076"/>
          </a:xfrm>
          <a:prstGeom prst="rect">
            <a:avLst/>
          </a:prstGeom>
        </p:spPr>
      </p:pic>
    </p:spTree>
    <p:extLst>
      <p:ext uri="{BB962C8B-B14F-4D97-AF65-F5344CB8AC3E}">
        <p14:creationId xmlns:p14="http://schemas.microsoft.com/office/powerpoint/2010/main" val="2908632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138289624"/>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956883" y="872616"/>
            <a:ext cx="1205751" cy="1767076"/>
          </a:xfrm>
          <a:prstGeom prst="rect">
            <a:avLst/>
          </a:prstGeom>
        </p:spPr>
      </p:pic>
    </p:spTree>
    <p:extLst>
      <p:ext uri="{BB962C8B-B14F-4D97-AF65-F5344CB8AC3E}">
        <p14:creationId xmlns:p14="http://schemas.microsoft.com/office/powerpoint/2010/main" val="3031154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s-E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es-ES" sz="3200" b="1" dirty="0"/>
              <a:t>Medidas procesales y salvaguardias</a:t>
            </a:r>
            <a:endParaRPr lang="es-ES"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s-ES"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s-ES"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El Convenio de Budapest</a:t>
            </a:r>
            <a:endParaRPr lang="es-ES"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14 – Ámbito de aplicación de las disposiciones de procedimiento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es-ES" sz="1000" i="1" dirty="0">
              <a:ea typeface="ＭＳ Ｐゴシック" pitchFamily="34" charset="-128"/>
            </a:endParaRPr>
          </a:p>
          <a:p>
            <a:pPr eaLnBrk="1" hangingPunct="1">
              <a:lnSpc>
                <a:spcPct val="80000"/>
              </a:lnSpc>
              <a:spcBef>
                <a:spcPts val="600"/>
              </a:spcBef>
              <a:spcAft>
                <a:spcPts val="1200"/>
              </a:spcAft>
              <a:defRPr/>
            </a:pPr>
            <a:r>
              <a:rPr lang="es-ES" sz="2000" i="1" dirty="0"/>
              <a:t>Las Partes deben adoptar las medidas necesarias para establecer los poderes y procedimientos de los artículos 16 a 21 del Convenio de Budapest  </a:t>
            </a:r>
            <a:endParaRPr lang="es-ES" altLang="sr-Latn-RS" sz="2000" i="1" dirty="0">
              <a:ea typeface="ＭＳ Ｐゴシック" pitchFamily="34" charset="-128"/>
            </a:endParaRPr>
          </a:p>
          <a:p>
            <a:pPr eaLnBrk="1" hangingPunct="1">
              <a:lnSpc>
                <a:spcPct val="80000"/>
              </a:lnSpc>
              <a:spcBef>
                <a:spcPts val="600"/>
              </a:spcBef>
              <a:spcAft>
                <a:spcPts val="1200"/>
              </a:spcAft>
              <a:defRPr/>
            </a:pPr>
            <a:r>
              <a:rPr lang="es-ES" altLang="sr-Latn-RS" sz="2000" i="1" dirty="0"/>
              <a:t>Estos poderes se deben ejercer en relación con investigaciones o procedimientos penales específicos (es decir, no para la obtención de datos de inteligencia general) </a:t>
            </a:r>
          </a:p>
          <a:p>
            <a:pPr marR="0" lvl="0" eaLnBrk="1" latinLnBrk="0" hangingPunct="1">
              <a:lnSpc>
                <a:spcPct val="80000"/>
              </a:lnSpc>
              <a:spcBef>
                <a:spcPts val="600"/>
              </a:spcBef>
              <a:spcAft>
                <a:spcPts val="1200"/>
              </a:spcAft>
              <a:buClrTx/>
              <a:buSzTx/>
              <a:tabLst/>
              <a:defRPr/>
            </a:pPr>
            <a:r>
              <a:rPr lang="es-ES" sz="2000" i="1" dirty="0"/>
              <a:t>Los poderes procesales establecidos de acuerdo con el Convenio de Budapest no se refieren únicamente a los ciberdelitos</a:t>
            </a:r>
          </a:p>
          <a:p>
            <a:pPr marL="0" marR="0" lvl="0" indent="0" eaLnBrk="1" latinLnBrk="0" hangingPunct="1">
              <a:lnSpc>
                <a:spcPct val="80000"/>
              </a:lnSpc>
              <a:spcBef>
                <a:spcPts val="600"/>
              </a:spcBef>
              <a:spcAft>
                <a:spcPts val="1200"/>
              </a:spcAft>
              <a:buClrTx/>
              <a:buSzTx/>
              <a:buNone/>
              <a:tabLst/>
              <a:defRPr/>
            </a:pPr>
            <a:r>
              <a:rPr lang="es-ES" sz="2000" i="1" dirty="0"/>
              <a:t>Estos poderes pueden ejercerse en relación con:</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es-ES" sz="2000" i="1" dirty="0"/>
              <a:t>Delitos establecidos de acuerdo con el Convenio de Budapest</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es-ES" sz="2000" i="1" dirty="0"/>
              <a:t>Otros delitos cometidos por medio de un ordenador </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es-ES" sz="2000" i="1" dirty="0"/>
              <a:t>Obtención de pruebas para cualquier delito</a:t>
            </a:r>
            <a:endParaRPr lang="es-ES" altLang="sr-Latn-RS" sz="2000" i="1" dirty="0">
              <a:ea typeface="ＭＳ Ｐゴシック" pitchFamily="34" charset="-128"/>
            </a:endParaRPr>
          </a:p>
        </p:txBody>
      </p:sp>
      <p:pic>
        <p:nvPicPr>
          <p:cNvPr id="6" name="Graphic 5" descr="Quotes">
            <a:extLst>
              <a:ext uri="{FF2B5EF4-FFF2-40B4-BE49-F238E27FC236}">
                <a16:creationId xmlns:a16="http://schemas.microsoft.com/office/drawing/2014/main" id="{62240A6B-5281-496D-B63E-802CE272DD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val="3046130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758028674"/>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16253" y="872616"/>
            <a:ext cx="1446382" cy="1767076"/>
          </a:xfrm>
          <a:prstGeom prst="rect">
            <a:avLst/>
          </a:prstGeom>
        </p:spPr>
      </p:pic>
    </p:spTree>
    <p:extLst>
      <p:ext uri="{BB962C8B-B14F-4D97-AF65-F5344CB8AC3E}">
        <p14:creationId xmlns:p14="http://schemas.microsoft.com/office/powerpoint/2010/main" val="28758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es-ES" sz="3200" b="1" dirty="0"/>
              <a:t>Parte 1</a:t>
            </a:r>
          </a:p>
          <a:p>
            <a:pPr algn="ctr">
              <a:lnSpc>
                <a:spcPct val="80000"/>
              </a:lnSpc>
            </a:pPr>
            <a:br/>
            <a:r>
              <a:rPr lang="es-ES" sz="3200" b="1" dirty="0"/>
              <a:t>Derecho sustantivo y competencias procesales</a:t>
            </a:r>
          </a:p>
          <a:p>
            <a:pPr algn="ctr" eaLnBrk="1" hangingPunct="1">
              <a:lnSpc>
                <a:spcPct val="80000"/>
              </a:lnSpc>
            </a:pPr>
            <a:endParaRPr lang="es-ES" sz="3200" dirty="0"/>
          </a:p>
        </p:txBody>
      </p:sp>
    </p:spTree>
    <p:extLst>
      <p:ext uri="{BB962C8B-B14F-4D97-AF65-F5344CB8AC3E}">
        <p14:creationId xmlns:p14="http://schemas.microsoft.com/office/powerpoint/2010/main" val="2257111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19425904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00211" y="872616"/>
            <a:ext cx="1462424" cy="1767076"/>
          </a:xfrm>
          <a:prstGeom prst="rect">
            <a:avLst/>
          </a:prstGeom>
        </p:spPr>
      </p:pic>
    </p:spTree>
    <p:extLst>
      <p:ext uri="{BB962C8B-B14F-4D97-AF65-F5344CB8AC3E}">
        <p14:creationId xmlns:p14="http://schemas.microsoft.com/office/powerpoint/2010/main" val="3501300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15 – Condiciones y salvaguardias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graphicFrame>
        <p:nvGraphicFramePr>
          <p:cNvPr id="5" name="Diagram 4">
            <a:extLst>
              <a:ext uri="{FF2B5EF4-FFF2-40B4-BE49-F238E27FC236}">
                <a16:creationId xmlns:a16="http://schemas.microsoft.com/office/drawing/2014/main" id="{8CEC8775-ABFC-4457-8200-57647F059C51}"/>
              </a:ext>
            </a:extLst>
          </p:cNvPr>
          <p:cNvGraphicFramePr/>
          <p:nvPr>
            <p:extLst>
              <p:ext uri="{D42A27DB-BD31-4B8C-83A1-F6EECF244321}">
                <p14:modId xmlns:p14="http://schemas.microsoft.com/office/powerpoint/2010/main" val="1580590933"/>
              </p:ext>
            </p:extLst>
          </p:nvPr>
        </p:nvGraphicFramePr>
        <p:xfrm>
          <a:off x="4301276" y="1433314"/>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extBox 15">
            <a:extLst>
              <a:ext uri="{FF2B5EF4-FFF2-40B4-BE49-F238E27FC236}">
                <a16:creationId xmlns:a16="http://schemas.microsoft.com/office/drawing/2014/main" id="{7C686A23-9C79-416C-9679-A4B0C23A3EB5}"/>
              </a:ext>
            </a:extLst>
          </p:cNvPr>
          <p:cNvSpPr txBox="1"/>
          <p:nvPr/>
        </p:nvSpPr>
        <p:spPr>
          <a:xfrm>
            <a:off x="262298" y="2198427"/>
            <a:ext cx="3934724" cy="830997"/>
          </a:xfrm>
          <a:prstGeom prst="rect">
            <a:avLst/>
          </a:prstGeom>
          <a:noFill/>
        </p:spPr>
        <p:txBody>
          <a:bodyPr wrap="square">
            <a:spAutoFit/>
          </a:bodyPr>
          <a:lstStyle/>
          <a:p>
            <a:pPr marL="342900" indent="-342900" algn="just">
              <a:buFont typeface="Wingdings" pitchFamily="2" charset="2"/>
              <a:buChar char="ü"/>
            </a:pPr>
            <a:r>
              <a:rPr lang="es-ES" sz="1600" i="1" dirty="0"/>
              <a:t>El poder o procedimiento debe ser proporcional a la naturaleza y las circunstancias del delito</a:t>
            </a:r>
          </a:p>
        </p:txBody>
      </p:sp>
      <p:sp>
        <p:nvSpPr>
          <p:cNvPr id="19" name="TextBox 18">
            <a:extLst>
              <a:ext uri="{FF2B5EF4-FFF2-40B4-BE49-F238E27FC236}">
                <a16:creationId xmlns:a16="http://schemas.microsoft.com/office/drawing/2014/main" id="{8F595C04-F650-4D7D-A690-15AFBD2F427A}"/>
              </a:ext>
            </a:extLst>
          </p:cNvPr>
          <p:cNvSpPr txBox="1"/>
          <p:nvPr/>
        </p:nvSpPr>
        <p:spPr>
          <a:xfrm>
            <a:off x="281752" y="1066090"/>
            <a:ext cx="4066607" cy="1077218"/>
          </a:xfrm>
          <a:prstGeom prst="rect">
            <a:avLst/>
          </a:prstGeom>
          <a:noFill/>
        </p:spPr>
        <p:txBody>
          <a:bodyPr wrap="square">
            <a:spAutoFit/>
          </a:bodyPr>
          <a:lstStyle/>
          <a:p>
            <a:pPr marL="342900" indent="-342900" algn="just">
              <a:buFont typeface="Wingdings" pitchFamily="2" charset="2"/>
              <a:buChar char="ü"/>
            </a:pPr>
            <a:r>
              <a:rPr lang="es-ES" sz="1600" i="1" dirty="0"/>
              <a:t>Garantizar un equilibrio entre las exigencias de la aplicación de la ley y la protección de los derechos humanos y las libertades</a:t>
            </a:r>
          </a:p>
        </p:txBody>
      </p:sp>
      <p:sp>
        <p:nvSpPr>
          <p:cNvPr id="20" name="TextBox 19">
            <a:extLst>
              <a:ext uri="{FF2B5EF4-FFF2-40B4-BE49-F238E27FC236}">
                <a16:creationId xmlns:a16="http://schemas.microsoft.com/office/drawing/2014/main" id="{37292A80-BEEC-4F6E-A6EE-E56260FAC022}"/>
              </a:ext>
            </a:extLst>
          </p:cNvPr>
          <p:cNvSpPr txBox="1"/>
          <p:nvPr/>
        </p:nvSpPr>
        <p:spPr>
          <a:xfrm>
            <a:off x="265269" y="3077106"/>
            <a:ext cx="3934724" cy="1569660"/>
          </a:xfrm>
          <a:prstGeom prst="rect">
            <a:avLst/>
          </a:prstGeom>
          <a:noFill/>
        </p:spPr>
        <p:txBody>
          <a:bodyPr wrap="square">
            <a:spAutoFit/>
          </a:bodyPr>
          <a:lstStyle/>
          <a:p>
            <a:pPr marL="342900" indent="-342900" algn="just">
              <a:buFont typeface="Wingdings" pitchFamily="2" charset="2"/>
              <a:buChar char="ü"/>
            </a:pPr>
            <a:r>
              <a:rPr lang="es-ES" sz="1600" i="1" dirty="0"/>
              <a:t>Condiciones y salvaguardias para proteger los derechos humanos y las libertades de conformidad con las obligaciones derivadas de los instrumentos de derechos humanos aplicables</a:t>
            </a:r>
          </a:p>
        </p:txBody>
      </p:sp>
      <p:sp>
        <p:nvSpPr>
          <p:cNvPr id="22" name="TextBox 21">
            <a:extLst>
              <a:ext uri="{FF2B5EF4-FFF2-40B4-BE49-F238E27FC236}">
                <a16:creationId xmlns:a16="http://schemas.microsoft.com/office/drawing/2014/main" id="{36F503B6-5667-49E4-A218-E0C3D11DCC32}"/>
              </a:ext>
            </a:extLst>
          </p:cNvPr>
          <p:cNvSpPr txBox="1"/>
          <p:nvPr/>
        </p:nvSpPr>
        <p:spPr>
          <a:xfrm>
            <a:off x="105555" y="4551290"/>
            <a:ext cx="4617052" cy="1569660"/>
          </a:xfrm>
          <a:prstGeom prst="rect">
            <a:avLst/>
          </a:prstGeom>
          <a:noFill/>
        </p:spPr>
        <p:txBody>
          <a:bodyPr wrap="square">
            <a:spAutoFit/>
          </a:bodyPr>
          <a:lstStyle/>
          <a:p>
            <a:pPr marL="800100" lvl="1" indent="-342900" algn="just">
              <a:buFont typeface="Wingdings" pitchFamily="2" charset="2"/>
              <a:buChar char="ü"/>
            </a:pPr>
            <a:r>
              <a:rPr lang="es-ES" sz="1600" i="1" dirty="0"/>
              <a:t>Supervisión judicial</a:t>
            </a:r>
          </a:p>
          <a:p>
            <a:pPr marL="800100" lvl="1" indent="-342900" algn="just">
              <a:buFont typeface="Wingdings" pitchFamily="2" charset="2"/>
              <a:buChar char="ü"/>
            </a:pPr>
            <a:r>
              <a:rPr lang="es-ES" sz="1600" i="1" dirty="0"/>
              <a:t>Otra supervisión independiente</a:t>
            </a:r>
          </a:p>
          <a:p>
            <a:pPr marL="800100" lvl="1" indent="-342900" algn="just">
              <a:buFont typeface="Wingdings" pitchFamily="2" charset="2"/>
              <a:buChar char="ü"/>
            </a:pPr>
            <a:r>
              <a:rPr lang="es-ES" sz="1600" i="1" dirty="0"/>
              <a:t>Motivos que justifican la aplicación de las competencias procesales</a:t>
            </a:r>
          </a:p>
          <a:p>
            <a:pPr marL="800100" lvl="1" indent="-342900" algn="just">
              <a:buFont typeface="Wingdings" pitchFamily="2" charset="2"/>
              <a:buChar char="ü"/>
            </a:pPr>
            <a:r>
              <a:rPr lang="es-ES" sz="1600" i="1" dirty="0"/>
              <a:t>Limitación del alcance de los poderes</a:t>
            </a:r>
          </a:p>
          <a:p>
            <a:pPr marL="800100" lvl="1" indent="-342900" algn="just">
              <a:buFont typeface="Wingdings" pitchFamily="2" charset="2"/>
              <a:buChar char="ü"/>
            </a:pPr>
            <a:r>
              <a:rPr lang="es-ES" sz="1600" i="1" dirty="0"/>
              <a:t>Limitación de la vigencia de los poderes</a:t>
            </a:r>
          </a:p>
        </p:txBody>
      </p:sp>
    </p:spTree>
    <p:extLst>
      <p:ext uri="{BB962C8B-B14F-4D97-AF65-F5344CB8AC3E}">
        <p14:creationId xmlns:p14="http://schemas.microsoft.com/office/powerpoint/2010/main" val="4008659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16 - Conservación rápida de datos informáticos almacenados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spcBef>
                <a:spcPts val="600"/>
              </a:spcBef>
              <a:spcAft>
                <a:spcPts val="0"/>
              </a:spcAft>
              <a:buFont typeface="Arial" pitchFamily="34" charset="0"/>
              <a:buNone/>
              <a:defRPr/>
            </a:pPr>
            <a:endParaRPr lang="es-ES" altLang="sr-Latn-RS" sz="1000" i="1" dirty="0">
              <a:ea typeface="ＭＳ Ｐゴシック" pitchFamily="34" charset="-128"/>
            </a:endParaRPr>
          </a:p>
          <a:p>
            <a:pPr marL="539750" defTabSz="365125" eaLnBrk="1" hangingPunct="1">
              <a:spcBef>
                <a:spcPts val="600"/>
              </a:spcBef>
              <a:spcAft>
                <a:spcPts val="0"/>
              </a:spcAft>
              <a:buFont typeface="Arial" charset="0"/>
              <a:buChar char="•"/>
              <a:defRPr/>
            </a:pPr>
            <a:r>
              <a:rPr lang="es-ES" altLang="sr-Latn-RS" sz="1600" i="1" dirty="0"/>
              <a:t>Los datos existentes en forma almacenada se deben proteger de cualquier cosa que pueda hacer que su calidad o condición actual cambie o se deteriore </a:t>
            </a:r>
          </a:p>
          <a:p>
            <a:pPr marL="539750" defTabSz="365125" eaLnBrk="1" hangingPunct="1">
              <a:spcBef>
                <a:spcPts val="600"/>
              </a:spcBef>
              <a:spcAft>
                <a:spcPts val="0"/>
              </a:spcAft>
              <a:buFont typeface="Arial" charset="0"/>
              <a:buChar char="•"/>
              <a:defRPr/>
            </a:pPr>
            <a:r>
              <a:rPr lang="es-ES" altLang="sr-Latn-RS" sz="1600" i="1" dirty="0"/>
              <a:t>Los datos deben mantenerse a salvo de la modificación, el deterioro o la supresión</a:t>
            </a:r>
          </a:p>
          <a:p>
            <a:pPr marL="539750" defTabSz="365125" eaLnBrk="1" hangingPunct="1">
              <a:spcBef>
                <a:spcPts val="600"/>
              </a:spcBef>
              <a:spcAft>
                <a:spcPts val="0"/>
              </a:spcAft>
              <a:buFont typeface="Arial" charset="0"/>
              <a:buChar char="•"/>
              <a:defRPr/>
            </a:pPr>
            <a:r>
              <a:rPr lang="es-ES" altLang="sr-Latn-RS" sz="1600" i="1" dirty="0"/>
              <a:t>El poder se extiende a todos los datos informáticos (abonado, tráfico, contenido)</a:t>
            </a:r>
          </a:p>
          <a:p>
            <a:pPr marL="539750" defTabSz="365125" eaLnBrk="1" hangingPunct="1">
              <a:spcBef>
                <a:spcPts val="600"/>
              </a:spcBef>
              <a:spcAft>
                <a:spcPts val="0"/>
              </a:spcAft>
              <a:buFont typeface="Arial" charset="0"/>
              <a:buChar char="•"/>
              <a:defRPr/>
            </a:pPr>
            <a:r>
              <a:rPr lang="es-ES" altLang="sr-Latn-RS" sz="1600" i="1" dirty="0"/>
              <a:t>Debe aplicarse en relación con la investigación de un caso concreto y en relación con datos informáticos específicos (no cantidades indiscriminadas de datos)</a:t>
            </a:r>
          </a:p>
          <a:p>
            <a:pPr marL="539750" defTabSz="365125" eaLnBrk="1" hangingPunct="1">
              <a:spcBef>
                <a:spcPts val="600"/>
              </a:spcBef>
              <a:spcAft>
                <a:spcPts val="0"/>
              </a:spcAft>
              <a:buFont typeface="Arial" charset="0"/>
              <a:buChar char="•"/>
              <a:defRPr/>
            </a:pPr>
            <a:r>
              <a:rPr lang="es-ES" altLang="sr-Latn-RS" sz="1600" i="1" dirty="0"/>
              <a:t>Los datos que se quieren conservar deben estar ya almacenados en un sistema informático</a:t>
            </a:r>
          </a:p>
          <a:p>
            <a:pPr marL="539750" defTabSz="365125" eaLnBrk="1" hangingPunct="1">
              <a:spcBef>
                <a:spcPts val="600"/>
              </a:spcBef>
              <a:spcAft>
                <a:spcPts val="0"/>
              </a:spcAft>
              <a:buFont typeface="Arial" charset="0"/>
              <a:buChar char="•"/>
              <a:defRPr/>
            </a:pPr>
            <a:r>
              <a:rPr lang="es-ES" altLang="sr-Latn-RS" sz="1600" i="1" dirty="0"/>
              <a:t>Debe haber motivos para que los datos informáticos sean especialmente vulnerables a la pérdida o modificación</a:t>
            </a:r>
          </a:p>
          <a:p>
            <a:pPr marL="539750" defTabSz="365125" eaLnBrk="1" hangingPunct="1">
              <a:spcBef>
                <a:spcPts val="600"/>
              </a:spcBef>
              <a:spcAft>
                <a:spcPts val="0"/>
              </a:spcAft>
              <a:buFont typeface="Arial" charset="0"/>
              <a:buChar char="•"/>
              <a:defRPr/>
            </a:pPr>
            <a:r>
              <a:rPr lang="es-ES" altLang="sr-Latn-RS" sz="1600" i="1" dirty="0"/>
              <a:t>La conservación es un poder temporal para proteger los datos mientras las autoridades competentes solicitan la presentación de los datos o su registro y confiscación</a:t>
            </a:r>
          </a:p>
          <a:p>
            <a:pPr marL="539750" defTabSz="365125" eaLnBrk="1" hangingPunct="1">
              <a:spcBef>
                <a:spcPts val="600"/>
              </a:spcBef>
              <a:spcAft>
                <a:spcPts val="0"/>
              </a:spcAft>
              <a:buFont typeface="Arial" charset="0"/>
              <a:buChar char="•"/>
              <a:defRPr/>
            </a:pPr>
            <a:r>
              <a:rPr lang="es-ES" altLang="sr-Latn-RS" sz="1600" i="1" dirty="0"/>
              <a:t>La conservación debe ser rápida y realizarse durante un tiempo determinado</a:t>
            </a:r>
          </a:p>
          <a:p>
            <a:pPr marL="539750" defTabSz="365125" eaLnBrk="1" hangingPunct="1">
              <a:spcBef>
                <a:spcPts val="600"/>
              </a:spcBef>
              <a:spcAft>
                <a:spcPts val="0"/>
              </a:spcAft>
              <a:buFont typeface="Arial" charset="0"/>
              <a:buChar char="•"/>
              <a:defRPr/>
            </a:pPr>
            <a:r>
              <a:rPr lang="es-ES" altLang="sr-Latn-RS" sz="1600" i="1" dirty="0"/>
              <a:t>La conservación puede ser ordenada u obtenida de forma similar a través de otros medios (por ejemplo, orden de registro y confiscación o de presentación)</a:t>
            </a:r>
          </a:p>
        </p:txBody>
      </p:sp>
    </p:spTree>
    <p:extLst>
      <p:ext uri="{BB962C8B-B14F-4D97-AF65-F5344CB8AC3E}">
        <p14:creationId xmlns:p14="http://schemas.microsoft.com/office/powerpoint/2010/main"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17 – Conservación y revelación parcial rápidas de los datos relativos al tráfico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es-ES" altLang="sr-Latn-RS" sz="2000" i="1" dirty="0"/>
              <a:t>En las transmisiones de comunicaciones suelen intervenir varios proveedores de servicios </a:t>
            </a:r>
          </a:p>
          <a:p>
            <a:pPr eaLnBrk="1" hangingPunct="1">
              <a:lnSpc>
                <a:spcPct val="80000"/>
              </a:lnSpc>
              <a:spcBef>
                <a:spcPts val="600"/>
              </a:spcBef>
              <a:spcAft>
                <a:spcPts val="1200"/>
              </a:spcAft>
              <a:defRPr/>
            </a:pPr>
            <a:r>
              <a:rPr lang="es-ES" altLang="sr-Latn-RS" sz="2000" i="1" dirty="0"/>
              <a:t>A menudo, los datos relativos al tráfico se comparten entre proveedores de servicios con fines comerciales, de seguridad o técnicos </a:t>
            </a:r>
          </a:p>
          <a:p>
            <a:pPr eaLnBrk="1" hangingPunct="1">
              <a:lnSpc>
                <a:spcPct val="80000"/>
              </a:lnSpc>
              <a:spcBef>
                <a:spcPts val="600"/>
              </a:spcBef>
              <a:spcAft>
                <a:spcPts val="1200"/>
              </a:spcAft>
              <a:defRPr/>
            </a:pPr>
            <a:r>
              <a:rPr lang="es-ES" altLang="sr-Latn-RS" sz="2000" i="1" dirty="0"/>
              <a:t>Por lo general, ningún proveedor de servicios posee suficientes datos relativos al tráfico para determinar el origen y el destino de una comunicación (la información de que disponen es siempre parcial)</a:t>
            </a:r>
          </a:p>
          <a:p>
            <a:pPr eaLnBrk="1" hangingPunct="1">
              <a:lnSpc>
                <a:spcPct val="80000"/>
              </a:lnSpc>
              <a:spcBef>
                <a:spcPts val="600"/>
              </a:spcBef>
              <a:spcAft>
                <a:spcPts val="1200"/>
              </a:spcAft>
              <a:defRPr/>
            </a:pPr>
            <a:r>
              <a:rPr lang="es-ES" altLang="sr-Latn-RS" sz="2000" i="1" dirty="0"/>
              <a:t>Las Partes pueden notificar órdenes separadas a cada proveedor de servicios o una sola orden que se notifica secuencialmente a medida que se identifica a cada proveedor de servicios siguiente</a:t>
            </a:r>
          </a:p>
          <a:p>
            <a:pPr eaLnBrk="1" hangingPunct="1">
              <a:lnSpc>
                <a:spcPct val="80000"/>
              </a:lnSpc>
              <a:spcBef>
                <a:spcPts val="600"/>
              </a:spcBef>
              <a:spcAft>
                <a:spcPts val="1200"/>
              </a:spcAft>
              <a:defRPr/>
            </a:pPr>
            <a:r>
              <a:rPr lang="es-ES" altLang="sr-Latn-RS" sz="2000" i="1" dirty="0"/>
              <a:t>Este poder no se limita a la preservación: también requiere la revelación rápida de suficientes datos relativos al tráfico para identificar a otros proveedores de servicios implicados en la transmisión y el recorrido de una comunicación</a:t>
            </a:r>
          </a:p>
          <a:p>
            <a:pPr eaLnBrk="1" hangingPunct="1">
              <a:lnSpc>
                <a:spcPct val="80000"/>
              </a:lnSpc>
              <a:spcBef>
                <a:spcPts val="600"/>
              </a:spcBef>
              <a:spcAft>
                <a:spcPts val="1200"/>
              </a:spcAft>
              <a:defRPr/>
            </a:pPr>
            <a:r>
              <a:rPr lang="es-ES" altLang="sr-Latn-RS" sz="2000" i="1" dirty="0"/>
              <a:t>El objetivo es permitir la identificación de todos los proveedores de servicios para que se puedan adoptar las medidas procesales adecuadas </a:t>
            </a:r>
          </a:p>
          <a:p>
            <a:pPr eaLnBrk="1" hangingPunct="1">
              <a:lnSpc>
                <a:spcPct val="80000"/>
              </a:lnSpc>
              <a:spcBef>
                <a:spcPts val="600"/>
              </a:spcBef>
              <a:spcAft>
                <a:spcPts val="1200"/>
              </a:spcAft>
              <a:defRPr/>
            </a:pPr>
            <a:endParaRPr lang="es-ES" altLang="sr-Latn-RS" sz="2000" i="1" dirty="0">
              <a:ea typeface="ＭＳ Ｐゴシック" pitchFamily="34" charset="-128"/>
            </a:endParaRPr>
          </a:p>
        </p:txBody>
      </p:sp>
    </p:spTree>
    <p:extLst>
      <p:ext uri="{BB962C8B-B14F-4D97-AF65-F5344CB8AC3E}">
        <p14:creationId xmlns:p14="http://schemas.microsoft.com/office/powerpoint/2010/main" val="3167324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18 - Orden de presentación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7CDF275-D7EF-44BD-A16E-17251EE6E430}"/>
              </a:ext>
            </a:extLst>
          </p:cNvPr>
          <p:cNvSpPr txBox="1">
            <a:spLocks/>
          </p:cNvSpPr>
          <p:nvPr/>
        </p:nvSpPr>
        <p:spPr bwMode="auto">
          <a:xfrm>
            <a:off x="348345" y="1110343"/>
            <a:ext cx="8364582" cy="5290452"/>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s-ES" altLang="sr-Latn-RS" sz="1600" b="1" i="1" dirty="0"/>
              <a:t>Órdenes de presentación</a:t>
            </a:r>
          </a:p>
          <a:p>
            <a:pPr marL="0" indent="0" algn="ctr" eaLnBrk="1" hangingPunct="1">
              <a:lnSpc>
                <a:spcPct val="80000"/>
              </a:lnSpc>
              <a:spcBef>
                <a:spcPts val="600"/>
              </a:spcBef>
              <a:spcAft>
                <a:spcPts val="1200"/>
              </a:spcAft>
              <a:buFont typeface="Arial" pitchFamily="34" charset="0"/>
              <a:buNone/>
              <a:defRPr/>
            </a:pPr>
            <a:r>
              <a:rPr lang="es-ES" altLang="sr-Latn-RS" sz="1600" b="1" i="1" dirty="0"/>
              <a:t>(Artículo 18 - Convenio de Budapest)</a:t>
            </a:r>
          </a:p>
          <a:p>
            <a:pPr algn="ctr" eaLnBrk="1" hangingPunct="1">
              <a:lnSpc>
                <a:spcPct val="80000"/>
              </a:lnSpc>
              <a:spcBef>
                <a:spcPts val="600"/>
              </a:spcBef>
              <a:spcAft>
                <a:spcPts val="1200"/>
              </a:spcAft>
              <a:defRPr/>
            </a:pPr>
            <a:r>
              <a:rPr lang="es-ES" altLang="sr-Latn-RS" sz="1600" i="1" dirty="0"/>
              <a:t>También muy innovador</a:t>
            </a:r>
          </a:p>
          <a:p>
            <a:pPr marL="539750" defTabSz="365125" eaLnBrk="1" hangingPunct="1">
              <a:lnSpc>
                <a:spcPct val="80000"/>
              </a:lnSpc>
              <a:spcBef>
                <a:spcPts val="600"/>
              </a:spcBef>
              <a:spcAft>
                <a:spcPts val="1200"/>
              </a:spcAft>
              <a:defRPr/>
            </a:pPr>
            <a:r>
              <a:rPr lang="es-ES" altLang="sr-Latn-RS" sz="1600" i="1" dirty="0"/>
              <a:t>Capacitar a las fuerzas del orden para emitir órdenes de presentación </a:t>
            </a:r>
          </a:p>
          <a:p>
            <a:pPr marL="539750" defTabSz="365125" eaLnBrk="1" hangingPunct="1">
              <a:lnSpc>
                <a:spcPct val="80000"/>
              </a:lnSpc>
              <a:spcBef>
                <a:spcPts val="600"/>
              </a:spcBef>
              <a:spcAft>
                <a:spcPts val="1200"/>
              </a:spcAft>
              <a:defRPr/>
            </a:pPr>
            <a:r>
              <a:rPr lang="es-ES" altLang="sr-Latn-RS" sz="1600" i="1" dirty="0"/>
              <a:t>Esta orden puede ser emitida por las fuerzas del orden y destinada a particulares y a proveedores de servicios</a:t>
            </a:r>
          </a:p>
          <a:p>
            <a:pPr marL="539750" defTabSz="365125" eaLnBrk="1" hangingPunct="1">
              <a:lnSpc>
                <a:spcPct val="80000"/>
              </a:lnSpc>
              <a:spcBef>
                <a:spcPts val="600"/>
              </a:spcBef>
              <a:spcAft>
                <a:spcPts val="1200"/>
              </a:spcAft>
              <a:defRPr/>
            </a:pPr>
            <a:r>
              <a:rPr lang="es-ES" altLang="sr-Latn-RS" sz="1600" i="1" dirty="0"/>
              <a:t>Orden para proporcionar </a:t>
            </a:r>
          </a:p>
          <a:p>
            <a:pPr marL="939800" lvl="1" defTabSz="365125" eaLnBrk="1" hangingPunct="1">
              <a:lnSpc>
                <a:spcPct val="80000"/>
              </a:lnSpc>
              <a:spcBef>
                <a:spcPts val="600"/>
              </a:spcBef>
              <a:spcAft>
                <a:spcPts val="1200"/>
              </a:spcAft>
              <a:defRPr/>
            </a:pPr>
            <a:r>
              <a:rPr lang="es-ES" altLang="sr-Latn-RS" sz="1600" i="1" dirty="0"/>
              <a:t>datos almacenados en un sistema informático bajo su responsabilidad </a:t>
            </a:r>
          </a:p>
          <a:p>
            <a:pPr marL="939800" lvl="1" defTabSz="365125" eaLnBrk="1" hangingPunct="1">
              <a:lnSpc>
                <a:spcPct val="80000"/>
              </a:lnSpc>
              <a:spcBef>
                <a:spcPts val="600"/>
              </a:spcBef>
              <a:spcAft>
                <a:spcPts val="1200"/>
              </a:spcAft>
              <a:defRPr/>
            </a:pPr>
            <a:r>
              <a:rPr lang="es-ES" altLang="sr-Latn-RS" sz="1600" i="1" dirty="0"/>
              <a:t>datos relativos a los abonados</a:t>
            </a:r>
          </a:p>
          <a:p>
            <a:pPr marL="539750" defTabSz="365125" eaLnBrk="1" hangingPunct="1">
              <a:lnSpc>
                <a:spcPct val="80000"/>
              </a:lnSpc>
              <a:spcBef>
                <a:spcPts val="600"/>
              </a:spcBef>
              <a:spcAft>
                <a:spcPts val="1200"/>
              </a:spcAft>
              <a:defRPr/>
            </a:pPr>
            <a:r>
              <a:rPr lang="es-ES" altLang="sr-Latn-RS" sz="1600" i="1" dirty="0"/>
              <a:t>La orden de presentación debe especificar la naturaleza y el alcance de los datos requeridos </a:t>
            </a:r>
          </a:p>
          <a:p>
            <a:pPr marL="539750" defTabSz="365125" eaLnBrk="1" hangingPunct="1">
              <a:lnSpc>
                <a:spcPct val="80000"/>
              </a:lnSpc>
              <a:spcBef>
                <a:spcPts val="600"/>
              </a:spcBef>
              <a:spcAft>
                <a:spcPts val="1200"/>
              </a:spcAft>
              <a:defRPr/>
            </a:pPr>
            <a:r>
              <a:rPr lang="es-ES" altLang="sr-Latn-RS" sz="1600" i="1" dirty="0"/>
              <a:t>Los datos que requiere la investigación deben haberse determinado previamente</a:t>
            </a:r>
          </a:p>
        </p:txBody>
      </p:sp>
    </p:spTree>
    <p:extLst>
      <p:ext uri="{BB962C8B-B14F-4D97-AF65-F5344CB8AC3E}">
        <p14:creationId xmlns:p14="http://schemas.microsoft.com/office/powerpoint/2010/main"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990525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s-ES"/>
          </a:p>
        </p:txBody>
      </p:sp>
      <p:graphicFrame>
        <p:nvGraphicFramePr>
          <p:cNvPr id="4" name="Diagram 3">
            <a:extLst>
              <a:ext uri="{FF2B5EF4-FFF2-40B4-BE49-F238E27FC236}">
                <a16:creationId xmlns:a16="http://schemas.microsoft.com/office/drawing/2014/main"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s-ES" dirty="0"/>
          </a:p>
        </p:txBody>
      </p:sp>
      <p:sp>
        <p:nvSpPr>
          <p:cNvPr id="8" name="TextBox 7">
            <a:extLst>
              <a:ext uri="{FF2B5EF4-FFF2-40B4-BE49-F238E27FC236}">
                <a16:creationId xmlns:a16="http://schemas.microsoft.com/office/drawing/2014/main" id="{C974593F-343C-4D52-8D55-2FAFCDF0484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9" name="Slide Number Placeholder 4">
            <a:extLst>
              <a:ext uri="{FF2B5EF4-FFF2-40B4-BE49-F238E27FC236}">
                <a16:creationId xmlns:a16="http://schemas.microsoft.com/office/drawing/2014/main"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s-ES" dirty="0">
              <a:solidFill>
                <a:schemeClr val="tx1"/>
              </a:solidFill>
            </a:endParaRPr>
          </a:p>
        </p:txBody>
      </p:sp>
      <p:sp>
        <p:nvSpPr>
          <p:cNvPr id="10" name="Rectangle 9">
            <a:extLst>
              <a:ext uri="{FF2B5EF4-FFF2-40B4-BE49-F238E27FC236}">
                <a16:creationId xmlns:a16="http://schemas.microsoft.com/office/drawing/2014/main"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Pregunta tipo encuesta</a:t>
            </a:r>
            <a:endParaRPr lang="es-ES" sz="3200" dirty="0"/>
          </a:p>
        </p:txBody>
      </p:sp>
      <p:pic>
        <p:nvPicPr>
          <p:cNvPr id="13" name="Picture 4">
            <a:extLst>
              <a:ext uri="{FF2B5EF4-FFF2-40B4-BE49-F238E27FC236}">
                <a16:creationId xmlns:a16="http://schemas.microsoft.com/office/drawing/2014/main"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a:extLst>
              <a:ext uri="{FF2B5EF4-FFF2-40B4-BE49-F238E27FC236}">
                <a16:creationId xmlns:a16="http://schemas.microsoft.com/office/drawing/2014/main"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284362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19 – Registro y confiscación de </a:t>
            </a:r>
          </a:p>
          <a:p>
            <a:pPr algn="r"/>
            <a:r>
              <a:rPr lang="es-ES" sz="3200" b="1" dirty="0"/>
              <a:t>datos informáticos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69D06C5-AD37-4D56-868C-9D81A182EE60}"/>
              </a:ext>
            </a:extLst>
          </p:cNvPr>
          <p:cNvSpPr txBox="1">
            <a:spLocks/>
          </p:cNvSpPr>
          <p:nvPr/>
        </p:nvSpPr>
        <p:spPr bwMode="auto">
          <a:xfrm>
            <a:off x="348344" y="1130869"/>
            <a:ext cx="8519885" cy="512169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s-ES" altLang="sr-Latn-RS" sz="2800" b="1" i="1" dirty="0"/>
              <a:t>Registro y confiscación de datos informáticos almacenados</a:t>
            </a:r>
          </a:p>
          <a:p>
            <a:pPr marL="0" indent="0" algn="ctr" eaLnBrk="1" hangingPunct="1">
              <a:lnSpc>
                <a:spcPct val="80000"/>
              </a:lnSpc>
              <a:spcBef>
                <a:spcPts val="600"/>
              </a:spcBef>
              <a:spcAft>
                <a:spcPts val="1200"/>
              </a:spcAft>
              <a:buFont typeface="Arial" pitchFamily="34" charset="0"/>
              <a:buNone/>
              <a:defRPr/>
            </a:pPr>
            <a:r>
              <a:rPr lang="es-ES" altLang="sr-Latn-RS" sz="2800" b="1" i="1" dirty="0"/>
              <a:t>(Artículo 19 - Convenio de Budapest)</a:t>
            </a:r>
          </a:p>
          <a:p>
            <a:pPr eaLnBrk="1" hangingPunct="1">
              <a:lnSpc>
                <a:spcPct val="80000"/>
              </a:lnSpc>
              <a:spcBef>
                <a:spcPts val="600"/>
              </a:spcBef>
              <a:spcAft>
                <a:spcPts val="1200"/>
              </a:spcAft>
              <a:defRPr/>
            </a:pPr>
            <a:r>
              <a:rPr lang="es-ES" altLang="sr-Latn-RS" sz="1600" b="1" i="1" dirty="0"/>
              <a:t>Dónde</a:t>
            </a:r>
            <a:r>
              <a:rPr lang="es-ES" altLang="sr-Latn-RS" sz="1600" i="1" dirty="0"/>
              <a:t>:</a:t>
            </a:r>
          </a:p>
          <a:p>
            <a:pPr lvl="1" eaLnBrk="1" hangingPunct="1">
              <a:lnSpc>
                <a:spcPct val="80000"/>
              </a:lnSpc>
              <a:spcBef>
                <a:spcPts val="600"/>
              </a:spcBef>
              <a:spcAft>
                <a:spcPts val="1200"/>
              </a:spcAft>
              <a:defRPr/>
            </a:pPr>
            <a:r>
              <a:rPr lang="es-ES" altLang="sr-Latn-RS" sz="1600" i="1" dirty="0"/>
              <a:t>En un sistema informático o parte de él</a:t>
            </a:r>
          </a:p>
          <a:p>
            <a:pPr lvl="1" eaLnBrk="1" hangingPunct="1">
              <a:lnSpc>
                <a:spcPct val="80000"/>
              </a:lnSpc>
              <a:spcBef>
                <a:spcPts val="600"/>
              </a:spcBef>
              <a:spcAft>
                <a:spcPts val="1200"/>
              </a:spcAft>
              <a:defRPr/>
            </a:pPr>
            <a:r>
              <a:rPr lang="es-ES" altLang="sr-Latn-RS" sz="1600" i="1" dirty="0"/>
              <a:t>En un dispositivo de almacenamiento </a:t>
            </a:r>
          </a:p>
          <a:p>
            <a:pPr lvl="1" eaLnBrk="1" hangingPunct="1">
              <a:lnSpc>
                <a:spcPct val="80000"/>
              </a:lnSpc>
              <a:spcBef>
                <a:spcPts val="600"/>
              </a:spcBef>
              <a:spcAft>
                <a:spcPts val="1200"/>
              </a:spcAft>
              <a:defRPr/>
            </a:pPr>
            <a:r>
              <a:rPr lang="es-ES" altLang="sr-Latn-RS" sz="1600" i="1" dirty="0"/>
              <a:t>En un sistema informático accesible desde un principio (ampliación acelerada de la búsqueda)</a:t>
            </a:r>
          </a:p>
          <a:p>
            <a:pPr eaLnBrk="1" hangingPunct="1">
              <a:lnSpc>
                <a:spcPct val="80000"/>
              </a:lnSpc>
              <a:spcBef>
                <a:spcPts val="600"/>
              </a:spcBef>
              <a:spcAft>
                <a:spcPts val="1200"/>
              </a:spcAft>
              <a:defRPr/>
            </a:pPr>
            <a:r>
              <a:rPr lang="es-ES" altLang="sr-Latn-RS" sz="1600" b="1" i="1" dirty="0"/>
              <a:t>Qué</a:t>
            </a:r>
            <a:r>
              <a:rPr lang="es-ES" altLang="sr-Latn-RS" sz="1600" i="1" dirty="0"/>
              <a:t>: </a:t>
            </a:r>
          </a:p>
          <a:p>
            <a:pPr lvl="1" eaLnBrk="1" hangingPunct="1">
              <a:lnSpc>
                <a:spcPct val="80000"/>
              </a:lnSpc>
              <a:spcBef>
                <a:spcPts val="600"/>
              </a:spcBef>
              <a:spcAft>
                <a:spcPts val="1200"/>
              </a:spcAft>
              <a:defRPr/>
            </a:pPr>
            <a:r>
              <a:rPr lang="es-ES" altLang="sr-Latn-RS" sz="1600" i="1" dirty="0"/>
              <a:t>Confiscar o asegurar de forma similar los datos informáticos a los que se ha accedido</a:t>
            </a:r>
          </a:p>
          <a:p>
            <a:pPr lvl="1" eaLnBrk="1" hangingPunct="1">
              <a:lnSpc>
                <a:spcPct val="80000"/>
              </a:lnSpc>
              <a:spcBef>
                <a:spcPts val="600"/>
              </a:spcBef>
              <a:spcAft>
                <a:spcPts val="1200"/>
              </a:spcAft>
              <a:defRPr/>
            </a:pPr>
            <a:r>
              <a:rPr lang="es-ES" altLang="sr-Latn-RS" sz="1600" i="1" dirty="0"/>
              <a:t>Poder de exigir la información necesaria para entender el funcionamiento del sistema</a:t>
            </a:r>
          </a:p>
        </p:txBody>
      </p:sp>
    </p:spTree>
    <p:extLst>
      <p:ext uri="{BB962C8B-B14F-4D97-AF65-F5344CB8AC3E}">
        <p14:creationId xmlns:p14="http://schemas.microsoft.com/office/powerpoint/2010/main" val="3436298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19 – Registro y confiscación de </a:t>
            </a:r>
          </a:p>
          <a:p>
            <a:pPr algn="r"/>
            <a:r>
              <a:rPr lang="es-ES" sz="3200" b="1" dirty="0"/>
              <a:t>Datos informáticos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3">
            <a:extLst>
              <a:ext uri="{FF2B5EF4-FFF2-40B4-BE49-F238E27FC236}">
                <a16:creationId xmlns:a16="http://schemas.microsoft.com/office/drawing/2014/main" id="{E1718D79-515C-47A0-AAAF-D84C77BC1862}"/>
              </a:ext>
            </a:extLst>
          </p:cNvPr>
          <p:cNvSpPr txBox="1">
            <a:spLocks/>
          </p:cNvSpPr>
          <p:nvPr/>
        </p:nvSpPr>
        <p:spPr bwMode="auto">
          <a:xfrm>
            <a:off x="348344" y="1173480"/>
            <a:ext cx="8519885" cy="4678679"/>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s-ES" altLang="sr-Latn-RS" sz="2800" b="1" i="1" dirty="0"/>
              <a:t>Confiscar o asegurar de forma similar los datos informáticos a los que se ha accedido</a:t>
            </a:r>
          </a:p>
          <a:p>
            <a:pPr eaLnBrk="1" hangingPunct="1">
              <a:lnSpc>
                <a:spcPct val="80000"/>
              </a:lnSpc>
              <a:spcBef>
                <a:spcPts val="600"/>
              </a:spcBef>
              <a:spcAft>
                <a:spcPts val="1200"/>
              </a:spcAft>
              <a:defRPr/>
            </a:pPr>
            <a:endParaRPr lang="es-ES" altLang="sr-Latn-RS" sz="1800" dirty="0">
              <a:ea typeface="ＭＳ Ｐゴシック" pitchFamily="34" charset="-128"/>
            </a:endParaRPr>
          </a:p>
          <a:p>
            <a:pPr algn="ctr" eaLnBrk="1" hangingPunct="1">
              <a:lnSpc>
                <a:spcPct val="80000"/>
              </a:lnSpc>
              <a:spcBef>
                <a:spcPts val="600"/>
              </a:spcBef>
              <a:spcAft>
                <a:spcPts val="1200"/>
              </a:spcAft>
              <a:defRPr/>
            </a:pPr>
            <a:r>
              <a:rPr lang="es-ES" altLang="sr-Latn-RS" sz="2400" i="1" dirty="0"/>
              <a:t>Secuestro físico</a:t>
            </a:r>
          </a:p>
          <a:p>
            <a:pPr algn="ctr" eaLnBrk="1" hangingPunct="1">
              <a:lnSpc>
                <a:spcPct val="80000"/>
              </a:lnSpc>
              <a:spcBef>
                <a:spcPts val="600"/>
              </a:spcBef>
              <a:spcAft>
                <a:spcPts val="1200"/>
              </a:spcAft>
              <a:defRPr/>
            </a:pPr>
            <a:r>
              <a:rPr lang="es-ES" altLang="sr-Latn-RS" sz="2400" i="1" dirty="0"/>
              <a:t>Confiscación mediante una simple copia de los datos</a:t>
            </a:r>
          </a:p>
          <a:p>
            <a:pPr algn="ctr" eaLnBrk="1" hangingPunct="1">
              <a:lnSpc>
                <a:spcPct val="80000"/>
              </a:lnSpc>
              <a:spcBef>
                <a:spcPts val="600"/>
              </a:spcBef>
              <a:spcAft>
                <a:spcPts val="1200"/>
              </a:spcAft>
              <a:defRPr/>
            </a:pPr>
            <a:r>
              <a:rPr lang="es-ES" altLang="sr-Latn-RS" sz="2400" i="1" dirty="0"/>
              <a:t>Confiscación como el mantenimiento de la integridad de esos datos, manteniendo los datos en el ordenador donde están almacenados</a:t>
            </a:r>
          </a:p>
          <a:p>
            <a:pPr algn="ctr" eaLnBrk="1" hangingPunct="1">
              <a:lnSpc>
                <a:spcPct val="80000"/>
              </a:lnSpc>
              <a:spcBef>
                <a:spcPts val="600"/>
              </a:spcBef>
              <a:spcAft>
                <a:spcPts val="1200"/>
              </a:spcAft>
              <a:defRPr/>
            </a:pPr>
            <a:r>
              <a:rPr lang="es-ES" altLang="sr-Latn-RS" sz="2400" i="1" dirty="0"/>
              <a:t>Confiscación, mediante la imposición de la imposibilidad de acceso a los datos, o incluso la eliminación de datos específicos de un ordenador o sistema informático determinado</a:t>
            </a:r>
          </a:p>
        </p:txBody>
      </p:sp>
    </p:spTree>
    <p:extLst>
      <p:ext uri="{BB962C8B-B14F-4D97-AF65-F5344CB8AC3E}">
        <p14:creationId xmlns:p14="http://schemas.microsoft.com/office/powerpoint/2010/main" val="2372075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20 – Obtención en tiempo real de datos relativos al tráfico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946484"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E3CDF5EA-36B1-46C0-B8AE-3BDC8A0FAA47}"/>
              </a:ext>
            </a:extLst>
          </p:cNvPr>
          <p:cNvSpPr txBox="1">
            <a:spLocks/>
          </p:cNvSpPr>
          <p:nvPr/>
        </p:nvSpPr>
        <p:spPr bwMode="auto">
          <a:xfrm>
            <a:off x="348344" y="1211170"/>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s-ES" altLang="sr-Latn-RS" sz="2800" b="1" i="1" dirty="0"/>
              <a:t>Obtención en tiempo real de datos relativos al tráfico</a:t>
            </a:r>
          </a:p>
          <a:p>
            <a:pPr marL="0" indent="0" algn="ctr" eaLnBrk="1" hangingPunct="1">
              <a:lnSpc>
                <a:spcPct val="80000"/>
              </a:lnSpc>
              <a:spcBef>
                <a:spcPts val="600"/>
              </a:spcBef>
              <a:spcAft>
                <a:spcPts val="1200"/>
              </a:spcAft>
              <a:buFont typeface="Arial" pitchFamily="34" charset="0"/>
              <a:buNone/>
              <a:defRPr/>
            </a:pPr>
            <a:r>
              <a:rPr lang="es-ES" altLang="sr-Latn-RS" sz="2800" b="1" i="1" dirty="0"/>
              <a:t>(Artículo 20 - Convenio de Budapest)</a:t>
            </a:r>
          </a:p>
          <a:p>
            <a:pPr marL="0" indent="0" algn="ctr" eaLnBrk="1" hangingPunct="1">
              <a:lnSpc>
                <a:spcPct val="80000"/>
              </a:lnSpc>
              <a:spcBef>
                <a:spcPts val="600"/>
              </a:spcBef>
              <a:spcAft>
                <a:spcPts val="1200"/>
              </a:spcAft>
              <a:buFont typeface="Arial" pitchFamily="34" charset="0"/>
              <a:buNone/>
              <a:defRPr/>
            </a:pPr>
            <a:endParaRPr lang="es-ES" altLang="sr-Latn-RS" sz="2800" b="1" i="1" dirty="0">
              <a:ea typeface="ＭＳ Ｐゴシック" pitchFamily="34" charset="-128"/>
            </a:endParaRPr>
          </a:p>
          <a:p>
            <a:pPr algn="ctr" eaLnBrk="1" hangingPunct="1">
              <a:lnSpc>
                <a:spcPct val="80000"/>
              </a:lnSpc>
              <a:spcBef>
                <a:spcPts val="600"/>
              </a:spcBef>
              <a:spcAft>
                <a:spcPts val="1200"/>
              </a:spcAft>
              <a:defRPr/>
            </a:pPr>
            <a:r>
              <a:rPr lang="es-ES" altLang="sr-Latn-RS" sz="2800" i="1" dirty="0"/>
              <a:t>Permite investigaciones directas</a:t>
            </a:r>
          </a:p>
          <a:p>
            <a:pPr algn="ctr" eaLnBrk="1" hangingPunct="1">
              <a:lnSpc>
                <a:spcPct val="80000"/>
              </a:lnSpc>
              <a:spcBef>
                <a:spcPts val="600"/>
              </a:spcBef>
              <a:spcAft>
                <a:spcPts val="1200"/>
              </a:spcAft>
              <a:defRPr/>
            </a:pPr>
            <a:r>
              <a:rPr lang="es-ES" altLang="sr-Latn-RS" sz="2800" i="1" dirty="0"/>
              <a:t>Medida intrusiva, requiere una legislación adecuada </a:t>
            </a:r>
          </a:p>
          <a:p>
            <a:pPr algn="ctr" eaLnBrk="1" hangingPunct="1">
              <a:lnSpc>
                <a:spcPct val="80000"/>
              </a:lnSpc>
              <a:spcBef>
                <a:spcPts val="600"/>
              </a:spcBef>
              <a:spcAft>
                <a:spcPts val="1200"/>
              </a:spcAft>
              <a:defRPr/>
            </a:pPr>
            <a:r>
              <a:rPr lang="es-ES" altLang="sr-Latn-RS" sz="2800" i="1" dirty="0"/>
              <a:t>Las fuerzas del orden pueden obtener o registrar, por medios técnicos, datos en tiempo real, y </a:t>
            </a:r>
          </a:p>
          <a:p>
            <a:pPr algn="ctr" eaLnBrk="1" hangingPunct="1">
              <a:lnSpc>
                <a:spcPct val="80000"/>
              </a:lnSpc>
              <a:spcBef>
                <a:spcPts val="600"/>
              </a:spcBef>
              <a:spcAft>
                <a:spcPts val="1200"/>
              </a:spcAft>
              <a:defRPr/>
            </a:pPr>
            <a:r>
              <a:rPr lang="es-ES" altLang="sr-Latn-RS" sz="2800" i="1" dirty="0"/>
              <a:t>Poder para obligar a los proveedores de servicios a obtener o registrar datos de sus clientes, en tiempo real.</a:t>
            </a:r>
          </a:p>
        </p:txBody>
      </p:sp>
    </p:spTree>
    <p:extLst>
      <p:ext uri="{BB962C8B-B14F-4D97-AF65-F5344CB8AC3E}">
        <p14:creationId xmlns:p14="http://schemas.microsoft.com/office/powerpoint/2010/main" val="1527496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s-ES"/>
          </a:p>
        </p:txBody>
      </p:sp>
      <p:sp>
        <p:nvSpPr>
          <p:cNvPr id="4" name="Rectangle 3">
            <a:extLst>
              <a:ext uri="{FF2B5EF4-FFF2-40B4-BE49-F238E27FC236}">
                <a16:creationId xmlns:a16="http://schemas.microsoft.com/office/drawing/2014/main"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es-ES" sz="3200" b="1" dirty="0"/>
              <a:t>Definiciones </a:t>
            </a:r>
            <a:endParaRPr lang="es-ES" sz="3200" dirty="0"/>
          </a:p>
        </p:txBody>
      </p:sp>
      <p:sp>
        <p:nvSpPr>
          <p:cNvPr id="5" name="Slide Number Placeholder 1">
            <a:extLst>
              <a:ext uri="{FF2B5EF4-FFF2-40B4-BE49-F238E27FC236}">
                <a16:creationId xmlns:a16="http://schemas.microsoft.com/office/drawing/2014/main"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s-ES" dirty="0"/>
          </a:p>
        </p:txBody>
      </p:sp>
      <p:sp>
        <p:nvSpPr>
          <p:cNvPr id="6" name="TextBox 5">
            <a:extLst>
              <a:ext uri="{FF2B5EF4-FFF2-40B4-BE49-F238E27FC236}">
                <a16:creationId xmlns:a16="http://schemas.microsoft.com/office/drawing/2014/main" id="{944AA4B6-13D1-4B75-92D9-A2969A20C12D}"/>
              </a:ext>
            </a:extLst>
          </p:cNvPr>
          <p:cNvSpPr txBox="1"/>
          <p:nvPr/>
        </p:nvSpPr>
        <p:spPr>
          <a:xfrm>
            <a:off x="88522" y="6583408"/>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s-ES" dirty="0">
              <a:solidFill>
                <a:schemeClr val="tx1"/>
              </a:solidFill>
            </a:endParaRPr>
          </a:p>
        </p:txBody>
      </p:sp>
      <p:sp>
        <p:nvSpPr>
          <p:cNvPr id="8" name="Rectangle 7">
            <a:extLst>
              <a:ext uri="{FF2B5EF4-FFF2-40B4-BE49-F238E27FC236}">
                <a16:creationId xmlns:a16="http://schemas.microsoft.com/office/drawing/2014/main"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El Convenio de Budapest</a:t>
            </a:r>
            <a:endParaRPr lang="es-ES" sz="3200" dirty="0"/>
          </a:p>
        </p:txBody>
      </p:sp>
      <p:pic>
        <p:nvPicPr>
          <p:cNvPr id="11" name="Picture 4">
            <a:extLst>
              <a:ext uri="{FF2B5EF4-FFF2-40B4-BE49-F238E27FC236}">
                <a16:creationId xmlns:a16="http://schemas.microsoft.com/office/drawing/2014/main"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21 – Interceptación de datos relativos al contenido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850232"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id="{12500359-85B2-4D13-8A9E-4E87B00B60BD}"/>
              </a:ext>
            </a:extLst>
          </p:cNvPr>
          <p:cNvSpPr txBox="1">
            <a:spLocks/>
          </p:cNvSpPr>
          <p:nvPr/>
        </p:nvSpPr>
        <p:spPr bwMode="auto">
          <a:xfrm>
            <a:off x="348344" y="1385757"/>
            <a:ext cx="8519885" cy="463804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es-ES" altLang="sr-Latn-RS" sz="2800" b="1" i="1" dirty="0"/>
              <a:t>Interceptación de datos relativos al contenido</a:t>
            </a:r>
          </a:p>
          <a:p>
            <a:pPr marL="0" indent="0" algn="ctr" eaLnBrk="1" hangingPunct="1">
              <a:lnSpc>
                <a:spcPct val="80000"/>
              </a:lnSpc>
              <a:spcBef>
                <a:spcPts val="600"/>
              </a:spcBef>
              <a:spcAft>
                <a:spcPts val="1200"/>
              </a:spcAft>
              <a:buFont typeface="Arial" pitchFamily="34" charset="0"/>
              <a:buNone/>
              <a:defRPr/>
            </a:pPr>
            <a:r>
              <a:rPr lang="es-ES" altLang="sr-Latn-RS" sz="2800" b="1" i="1" dirty="0"/>
              <a:t>(Artículo 21 - Convenio de Budapest)</a:t>
            </a:r>
          </a:p>
          <a:p>
            <a:pPr algn="ctr" eaLnBrk="1" hangingPunct="1">
              <a:lnSpc>
                <a:spcPct val="80000"/>
              </a:lnSpc>
              <a:spcBef>
                <a:spcPts val="600"/>
              </a:spcBef>
              <a:spcAft>
                <a:spcPts val="1200"/>
              </a:spcAft>
              <a:defRPr/>
            </a:pPr>
            <a:endParaRPr lang="es-ES" altLang="sr-Latn-RS" sz="2800" i="1" dirty="0">
              <a:ea typeface="ＭＳ Ｐゴシック" pitchFamily="34" charset="-128"/>
            </a:endParaRPr>
          </a:p>
          <a:p>
            <a:pPr algn="ctr" eaLnBrk="1" hangingPunct="1">
              <a:lnSpc>
                <a:spcPct val="80000"/>
              </a:lnSpc>
              <a:spcBef>
                <a:spcPts val="600"/>
              </a:spcBef>
              <a:spcAft>
                <a:spcPts val="1200"/>
              </a:spcAft>
              <a:defRPr/>
            </a:pPr>
            <a:r>
              <a:rPr lang="es-ES" altLang="sr-Latn-RS" sz="2800" i="1" dirty="0"/>
              <a:t>Una herramienta de investigación muy potente, pero también muy intrusiva </a:t>
            </a:r>
          </a:p>
          <a:p>
            <a:pPr algn="ctr" eaLnBrk="1" hangingPunct="1">
              <a:lnSpc>
                <a:spcPct val="80000"/>
              </a:lnSpc>
              <a:spcBef>
                <a:spcPts val="600"/>
              </a:spcBef>
              <a:spcAft>
                <a:spcPts val="1200"/>
              </a:spcAft>
              <a:defRPr/>
            </a:pPr>
            <a:r>
              <a:rPr lang="es-ES" altLang="sr-Latn-RS" sz="2800" i="1" dirty="0"/>
              <a:t>Solo se permite en relación con una serie de delitos graves que se determinan en las legislaciones nacionales</a:t>
            </a:r>
          </a:p>
          <a:p>
            <a:pPr algn="ctr" eaLnBrk="1" hangingPunct="1">
              <a:lnSpc>
                <a:spcPct val="80000"/>
              </a:lnSpc>
              <a:spcBef>
                <a:spcPts val="600"/>
              </a:spcBef>
              <a:spcAft>
                <a:spcPts val="1200"/>
              </a:spcAft>
              <a:defRPr/>
            </a:pPr>
            <a:r>
              <a:rPr lang="es-ES" altLang="sr-Latn-RS" sz="2800" i="1" dirty="0"/>
              <a:t>Es necesario establecer salvaguardias adecuadas</a:t>
            </a:r>
          </a:p>
        </p:txBody>
      </p:sp>
    </p:spTree>
    <p:extLst>
      <p:ext uri="{BB962C8B-B14F-4D97-AF65-F5344CB8AC3E}">
        <p14:creationId xmlns:p14="http://schemas.microsoft.com/office/powerpoint/2010/main" val="1091628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68104863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636041" y="872616"/>
            <a:ext cx="1526593" cy="1767076"/>
          </a:xfrm>
          <a:prstGeom prst="rect">
            <a:avLst/>
          </a:prstGeom>
        </p:spPr>
      </p:pic>
    </p:spTree>
    <p:extLst>
      <p:ext uri="{BB962C8B-B14F-4D97-AF65-F5344CB8AC3E}">
        <p14:creationId xmlns:p14="http://schemas.microsoft.com/office/powerpoint/2010/main" val="3554045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677984806"/>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96463" y="872616"/>
            <a:ext cx="1366172" cy="1767076"/>
          </a:xfrm>
          <a:prstGeom prst="rect">
            <a:avLst/>
          </a:prstGeom>
        </p:spPr>
      </p:pic>
    </p:spTree>
    <p:extLst>
      <p:ext uri="{BB962C8B-B14F-4D97-AF65-F5344CB8AC3E}">
        <p14:creationId xmlns:p14="http://schemas.microsoft.com/office/powerpoint/2010/main" val="423477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es-ES" sz="3200" b="1" dirty="0"/>
              <a:t>Parte 2</a:t>
            </a:r>
          </a:p>
          <a:p>
            <a:pPr algn="ctr" eaLnBrk="1" hangingPunct="1">
              <a:lnSpc>
                <a:spcPct val="80000"/>
              </a:lnSpc>
            </a:pPr>
            <a:br/>
            <a:r>
              <a:rPr lang="es-ES" sz="3200" b="1" dirty="0"/>
              <a:t>Disposiciones de cooperación internacional</a:t>
            </a:r>
            <a:endParaRPr lang="es-ES" sz="3200" dirty="0"/>
          </a:p>
        </p:txBody>
      </p:sp>
    </p:spTree>
    <p:extLst>
      <p:ext uri="{BB962C8B-B14F-4D97-AF65-F5344CB8AC3E}">
        <p14:creationId xmlns:p14="http://schemas.microsoft.com/office/powerpoint/2010/main"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23 – Principios generales relativos a la cooperación internacional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pPr>
            <a:r>
              <a:rPr lang="es-ES" altLang="sr-Latn-RS" sz="2400" i="1" dirty="0"/>
              <a:t>Exige la cooperación internacional a través de:</a:t>
            </a:r>
          </a:p>
          <a:p>
            <a:pPr lvl="1" algn="just" eaLnBrk="1" hangingPunct="1">
              <a:lnSpc>
                <a:spcPct val="80000"/>
              </a:lnSpc>
            </a:pPr>
            <a:r>
              <a:rPr lang="es-ES" altLang="sr-Latn-RS" sz="2400" i="1" dirty="0"/>
              <a:t>Aplicación de los instrumentos internacionales pertinentes en materia de cooperación en asuntos penales (por ejemplo, Convención contra la Corrupción, Convención de Palermo, etc.)</a:t>
            </a:r>
          </a:p>
          <a:p>
            <a:pPr lvl="1" algn="just" eaLnBrk="1" hangingPunct="1">
              <a:lnSpc>
                <a:spcPct val="80000"/>
              </a:lnSpc>
            </a:pPr>
            <a:r>
              <a:rPr lang="es-ES" altLang="sr-Latn-RS" sz="2400" i="1" dirty="0"/>
              <a:t>Acuerdos basados en una legislación uniforme o recíproca (por ejemplo, acuerdos bilaterales)</a:t>
            </a:r>
          </a:p>
          <a:p>
            <a:pPr lvl="1" algn="just" eaLnBrk="1" hangingPunct="1">
              <a:lnSpc>
                <a:spcPct val="80000"/>
              </a:lnSpc>
            </a:pPr>
            <a:r>
              <a:rPr lang="es-ES" altLang="sr-Latn-RS" sz="2400" i="1" dirty="0"/>
              <a:t>Leyes nacionales </a:t>
            </a:r>
          </a:p>
          <a:p>
            <a:pPr lvl="1" algn="just" eaLnBrk="1" hangingPunct="1">
              <a:lnSpc>
                <a:spcPct val="80000"/>
              </a:lnSpc>
            </a:pPr>
            <a:endParaRPr lang="es-ES" altLang="sr-Latn-RS" sz="24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es-ES" altLang="sr-Latn-RS" sz="2400" i="1" dirty="0"/>
              <a:t>El Convenio de Budapest permite la cooperación internacional para:</a:t>
            </a:r>
            <a:endParaRPr lang="es-ES" altLang="sr-Latn-RS" sz="2400" i="1" dirty="0">
              <a:cs typeface="Times New Roman" panose="02020603050405020304" pitchFamily="18" charset="0"/>
            </a:endParaRPr>
          </a:p>
          <a:p>
            <a:pPr lvl="1" algn="just" eaLnBrk="1" hangingPunct="1">
              <a:lnSpc>
                <a:spcPct val="80000"/>
              </a:lnSpc>
            </a:pPr>
            <a:r>
              <a:rPr lang="es-ES" altLang="sr-Latn-RS" sz="2400" i="1" dirty="0"/>
              <a:t>Delitos relacionados con los sistemas y datos informáticos </a:t>
            </a:r>
          </a:p>
          <a:p>
            <a:pPr lvl="1" algn="just" eaLnBrk="1" hangingPunct="1">
              <a:lnSpc>
                <a:spcPct val="80000"/>
              </a:lnSpc>
            </a:pPr>
            <a:r>
              <a:rPr lang="es-ES" altLang="sr-Latn-RS" sz="2400" i="1" dirty="0"/>
              <a:t>Obtención de pruebas para cualquier delito</a:t>
            </a:r>
          </a:p>
          <a:p>
            <a:pPr marL="342900" lvl="1" indent="-342900" algn="just" eaLnBrk="1" hangingPunct="1">
              <a:lnSpc>
                <a:spcPct val="80000"/>
              </a:lnSpc>
              <a:buFont typeface="Arial" pitchFamily="34" charset="0"/>
              <a:buChar char="•"/>
            </a:pPr>
            <a:endParaRPr lang="es-ES" altLang="sr-Latn-RS" sz="24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es-ES" altLang="sr-Latn-RS" sz="2400" i="1" dirty="0"/>
              <a:t>La cooperación internacional deberá ser lo más amplia posible </a:t>
            </a:r>
          </a:p>
          <a:p>
            <a:pPr lvl="1" algn="just" eaLnBrk="1" hangingPunct="1">
              <a:lnSpc>
                <a:spcPct val="80000"/>
              </a:lnSpc>
            </a:pPr>
            <a:endParaRPr lang="es-ES" altLang="sr-Latn-RS" i="1" dirty="0">
              <a:cs typeface="Times New Roman" panose="02020603050405020304" pitchFamily="18" charset="0"/>
            </a:endParaRPr>
          </a:p>
        </p:txBody>
      </p:sp>
    </p:spTree>
    <p:extLst>
      <p:ext uri="{BB962C8B-B14F-4D97-AF65-F5344CB8AC3E}">
        <p14:creationId xmlns:p14="http://schemas.microsoft.com/office/powerpoint/2010/main" val="27915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77324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366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24 – Extradición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s-ES" altLang="sr-Latn-RS" sz="2000" i="1" dirty="0"/>
              <a:t>Requisito para la extradición: El delito debe estar castigado en ambos países con al menos un año de prisión </a:t>
            </a:r>
          </a:p>
          <a:p>
            <a:pPr algn="just" eaLnBrk="1" hangingPunct="1">
              <a:lnSpc>
                <a:spcPct val="80000"/>
              </a:lnSpc>
              <a:spcBef>
                <a:spcPts val="600"/>
              </a:spcBef>
              <a:spcAft>
                <a:spcPts val="600"/>
              </a:spcAft>
            </a:pPr>
            <a:r>
              <a:rPr lang="es-ES" altLang="sr-Latn-RS" sz="2000" i="1" dirty="0"/>
              <a:t>Las Partes pueden acordar una pena mínima diferente en función del acuerdo o del tratado de extradición aplicable</a:t>
            </a:r>
          </a:p>
          <a:p>
            <a:pPr algn="just" eaLnBrk="1" hangingPunct="1">
              <a:lnSpc>
                <a:spcPct val="80000"/>
              </a:lnSpc>
              <a:spcBef>
                <a:spcPts val="600"/>
              </a:spcBef>
              <a:spcAft>
                <a:spcPts val="600"/>
              </a:spcAft>
            </a:pPr>
            <a:r>
              <a:rPr lang="es-ES" altLang="sr-Latn-RS" sz="2000" i="1" dirty="0"/>
              <a:t>Los delitos tipificados en el Convenio de Budapest se consideran delitos que pueden dar lugar a extradición en virtud de los tratados existentes entre las Partes</a:t>
            </a:r>
          </a:p>
          <a:p>
            <a:pPr algn="just" eaLnBrk="1" hangingPunct="1">
              <a:lnSpc>
                <a:spcPct val="80000"/>
              </a:lnSpc>
              <a:spcBef>
                <a:spcPts val="600"/>
              </a:spcBef>
              <a:spcAft>
                <a:spcPts val="600"/>
              </a:spcAft>
            </a:pPr>
            <a:r>
              <a:rPr lang="es-ES" altLang="sr-Latn-RS" sz="2000" i="1" dirty="0"/>
              <a:t> Las Partes pueden utilizar el Convenio de Budapest como base para la extradición por delitos establecidos de conformidad con este último. </a:t>
            </a:r>
          </a:p>
          <a:p>
            <a:pPr algn="just" eaLnBrk="1" hangingPunct="1">
              <a:lnSpc>
                <a:spcPct val="80000"/>
              </a:lnSpc>
              <a:spcBef>
                <a:spcPts val="600"/>
              </a:spcBef>
              <a:spcAft>
                <a:spcPts val="600"/>
              </a:spcAft>
            </a:pPr>
            <a:r>
              <a:rPr lang="es-ES" altLang="sr-Latn-RS" sz="2000" i="1" dirty="0"/>
              <a:t>Todas las solicitudes de extradición están sujetas a las condiciones previstas en los tratados de extradición o en la legislación de la Parte requerida</a:t>
            </a:r>
          </a:p>
          <a:p>
            <a:pPr algn="just" eaLnBrk="1" hangingPunct="1">
              <a:lnSpc>
                <a:spcPct val="80000"/>
              </a:lnSpc>
              <a:spcBef>
                <a:spcPts val="600"/>
              </a:spcBef>
              <a:spcAft>
                <a:spcPts val="600"/>
              </a:spcAft>
            </a:pPr>
            <a:r>
              <a:rPr lang="es-ES" altLang="sr-Latn-RS" sz="2000" i="1" dirty="0"/>
              <a:t>Si la Parte requerida rechaza la extradición en base a la nacionalidad de la persona o si considera que es competente para el delito, deberá procesar al individuo y notificar a la Parte requirente el resultado del procesamiento</a:t>
            </a: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25 – Principios generales relativos a la  </a:t>
            </a:r>
          </a:p>
          <a:p>
            <a:pPr algn="r"/>
            <a:r>
              <a:rPr lang="es-ES" sz="3200" b="1" dirty="0"/>
              <a:t>asistencia mutua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s-ES" altLang="sr-Latn-RS" sz="2000" i="1" dirty="0"/>
              <a:t>El Convenio de Budapest permite la asistencia mutua en relación con:</a:t>
            </a:r>
          </a:p>
          <a:p>
            <a:pPr lvl="1" algn="just" eaLnBrk="1" hangingPunct="1">
              <a:lnSpc>
                <a:spcPct val="80000"/>
              </a:lnSpc>
              <a:spcBef>
                <a:spcPts val="600"/>
              </a:spcBef>
              <a:spcAft>
                <a:spcPts val="600"/>
              </a:spcAft>
            </a:pPr>
            <a:r>
              <a:rPr lang="es-ES" altLang="sr-Latn-RS" sz="2000" i="1" dirty="0"/>
              <a:t>Delitos relacionados con los sistemas y datos informáticos </a:t>
            </a:r>
          </a:p>
          <a:p>
            <a:pPr lvl="1" algn="just" eaLnBrk="1" hangingPunct="1">
              <a:lnSpc>
                <a:spcPct val="80000"/>
              </a:lnSpc>
              <a:spcBef>
                <a:spcPts val="600"/>
              </a:spcBef>
              <a:spcAft>
                <a:spcPts val="600"/>
              </a:spcAft>
            </a:pPr>
            <a:r>
              <a:rPr lang="es-ES" altLang="sr-Latn-RS" sz="2000" i="1" dirty="0"/>
              <a:t>Obtención de pruebas para cualquier delito</a:t>
            </a:r>
          </a:p>
          <a:p>
            <a:pPr algn="just" eaLnBrk="1" hangingPunct="1">
              <a:lnSpc>
                <a:spcPct val="80000"/>
              </a:lnSpc>
              <a:spcBef>
                <a:spcPts val="600"/>
              </a:spcBef>
              <a:spcAft>
                <a:spcPts val="600"/>
              </a:spcAft>
            </a:pPr>
            <a:r>
              <a:rPr lang="es-ES" altLang="sr-Latn-RS" sz="2000" i="1" dirty="0"/>
              <a:t>La asistencia mutua se realizará en la mayor medida posible </a:t>
            </a:r>
          </a:p>
          <a:p>
            <a:pPr algn="just" eaLnBrk="1" hangingPunct="1">
              <a:lnSpc>
                <a:spcPct val="80000"/>
              </a:lnSpc>
              <a:spcBef>
                <a:spcPts val="600"/>
              </a:spcBef>
              <a:spcAft>
                <a:spcPts val="600"/>
              </a:spcAft>
            </a:pPr>
            <a:r>
              <a:rPr lang="es-ES" altLang="sr-Latn-RS" sz="2000" i="1" dirty="0"/>
              <a:t>El Convenio de Budapest reconoce que los datos informáticos son volátiles y que es posible que algunas solicitudes deban enviarse con urgencia </a:t>
            </a:r>
          </a:p>
          <a:p>
            <a:pPr algn="just" eaLnBrk="1" hangingPunct="1">
              <a:lnSpc>
                <a:spcPct val="80000"/>
              </a:lnSpc>
              <a:spcBef>
                <a:spcPts val="600"/>
              </a:spcBef>
              <a:spcAft>
                <a:spcPts val="600"/>
              </a:spcAft>
            </a:pPr>
            <a:r>
              <a:rPr lang="es-ES" altLang="sr-Latn-RS" sz="2000" i="1" dirty="0"/>
              <a:t>Las Partes pueden utilizar cualquier medio de comunicación rápido, entre ellos (aunque no exclusivamente) el fax y el correo electrónico </a:t>
            </a:r>
          </a:p>
          <a:p>
            <a:pPr algn="just" eaLnBrk="1" hangingPunct="1">
              <a:lnSpc>
                <a:spcPct val="80000"/>
              </a:lnSpc>
              <a:spcBef>
                <a:spcPts val="600"/>
              </a:spcBef>
              <a:spcAft>
                <a:spcPts val="600"/>
              </a:spcAft>
            </a:pPr>
            <a:r>
              <a:rPr lang="es-ES" altLang="sr-Latn-RS" sz="2000" i="1" dirty="0"/>
              <a:t>La asistencia mutua (incluidos los motivos de denegación) está sujeta a los tratados de asistencia mutua jurídica y a las leyes nacionales </a:t>
            </a:r>
          </a:p>
          <a:p>
            <a:pPr algn="just" eaLnBrk="1" hangingPunct="1">
              <a:lnSpc>
                <a:spcPct val="80000"/>
              </a:lnSpc>
              <a:spcBef>
                <a:spcPts val="600"/>
              </a:spcBef>
              <a:spcAft>
                <a:spcPts val="600"/>
              </a:spcAft>
            </a:pPr>
            <a:r>
              <a:rPr lang="es-ES" altLang="sr-Latn-RS" sz="2000" i="1" dirty="0"/>
              <a:t>Definición de la doble tipificación penal según el Convenio de Budapest: </a:t>
            </a:r>
          </a:p>
          <a:p>
            <a:pPr lvl="1" algn="just" eaLnBrk="1" hangingPunct="1">
              <a:lnSpc>
                <a:spcPct val="80000"/>
              </a:lnSpc>
              <a:spcBef>
                <a:spcPts val="600"/>
              </a:spcBef>
              <a:spcAft>
                <a:spcPts val="600"/>
              </a:spcAft>
            </a:pPr>
            <a:r>
              <a:rPr lang="es-ES" altLang="sr-Latn-RS" sz="2000" i="1" dirty="0"/>
              <a:t>La conducta subyacente debe ser un delito en ambos países</a:t>
            </a:r>
          </a:p>
          <a:p>
            <a:pPr lvl="1" algn="just" eaLnBrk="1" hangingPunct="1">
              <a:lnSpc>
                <a:spcPct val="80000"/>
              </a:lnSpc>
              <a:spcBef>
                <a:spcPts val="600"/>
              </a:spcBef>
              <a:spcAft>
                <a:spcPts val="600"/>
              </a:spcAft>
            </a:pPr>
            <a:r>
              <a:rPr lang="es-ES" altLang="sr-Latn-RS" sz="2000" i="1" dirty="0"/>
              <a:t>El hecho de que el delito esté en la misma categoría o que se utilice la misma terminología es irrelevante </a:t>
            </a: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Sistema informático</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042611" y="1720146"/>
            <a:ext cx="4888325" cy="4493538"/>
          </a:xfrm>
          <a:prstGeom prst="rect">
            <a:avLst/>
          </a:prstGeom>
        </p:spPr>
        <p:txBody>
          <a:bodyPr wrap="square">
            <a:spAutoFit/>
          </a:bodyPr>
          <a:lstStyle/>
          <a:p>
            <a:pPr marL="342900" indent="-342900" algn="just">
              <a:buFont typeface="Wingdings" pitchFamily="2" charset="2"/>
              <a:buChar char="Ø"/>
            </a:pPr>
            <a:r>
              <a:rPr lang="es-ES" sz="2200" dirty="0"/>
              <a:t>Dispositivo que consta de hardware y software cuya función es el tratamiento automatizado de datos informáticos</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El dispositivo puede ser autónomo o estar conectado en red </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Incluye:</a:t>
            </a:r>
          </a:p>
          <a:p>
            <a:pPr marL="800100" lvl="1" indent="-342900" algn="just">
              <a:buFont typeface="Wingdings" pitchFamily="2" charset="2"/>
              <a:buChar char="Ø"/>
            </a:pPr>
            <a:r>
              <a:rPr lang="es-ES" sz="2200" dirty="0"/>
              <a:t>Dispositivos de entrada</a:t>
            </a:r>
          </a:p>
          <a:p>
            <a:pPr marL="800100" lvl="1" indent="-342900" algn="just">
              <a:buFont typeface="Wingdings" pitchFamily="2" charset="2"/>
              <a:buChar char="Ø"/>
            </a:pPr>
            <a:r>
              <a:rPr lang="es-ES" sz="2200" dirty="0"/>
              <a:t>Dispositivos de salida </a:t>
            </a:r>
          </a:p>
          <a:p>
            <a:pPr marL="800100" lvl="1" indent="-342900" algn="just">
              <a:buFont typeface="Wingdings" pitchFamily="2" charset="2"/>
              <a:buChar char="Ø"/>
            </a:pPr>
            <a:r>
              <a:rPr lang="es-ES" sz="2200" dirty="0"/>
              <a:t>Facilidades de almacenamiento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es-ES" sz="2200" dirty="0"/>
              <a:t>por "</a:t>
            </a:r>
            <a:r>
              <a:rPr lang="es-ES" sz="2200" b="1" dirty="0"/>
              <a:t>sistema informático</a:t>
            </a:r>
            <a:r>
              <a:rPr lang="es-ES" sz="2200" dirty="0"/>
              <a:t>" se entenderá todo dispositivo aislado o conjunto de dispositivos interconectados o relacionados entre sí, cuya función, o la de alguno de sus elementos, sea el tratamiento automatizado de datos en ejecución de un programa;</a:t>
            </a:r>
          </a:p>
        </p:txBody>
      </p:sp>
    </p:spTree>
    <p:extLst>
      <p:ext uri="{BB962C8B-B14F-4D97-AF65-F5344CB8AC3E}">
        <p14:creationId xmlns:p14="http://schemas.microsoft.com/office/powerpoint/2010/main" val="4157180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62099034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876673" y="872616"/>
            <a:ext cx="1285961" cy="1767076"/>
          </a:xfrm>
          <a:prstGeom prst="rect">
            <a:avLst/>
          </a:prstGeom>
        </p:spPr>
      </p:pic>
    </p:spTree>
    <p:extLst>
      <p:ext uri="{BB962C8B-B14F-4D97-AF65-F5344CB8AC3E}">
        <p14:creationId xmlns:p14="http://schemas.microsoft.com/office/powerpoint/2010/main" val="30664122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77408282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892715" y="872616"/>
            <a:ext cx="1269919" cy="1767076"/>
          </a:xfrm>
          <a:prstGeom prst="rect">
            <a:avLst/>
          </a:prstGeom>
        </p:spPr>
      </p:pic>
    </p:spTree>
    <p:extLst>
      <p:ext uri="{BB962C8B-B14F-4D97-AF65-F5344CB8AC3E}">
        <p14:creationId xmlns:p14="http://schemas.microsoft.com/office/powerpoint/2010/main" val="3094247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26 – Información espontánea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s-ES" altLang="sr-Latn-RS" sz="2000" i="1" dirty="0"/>
              <a:t>Algunos países exigen un permiso positivo de una autoridad judicial para compartir información con otros países</a:t>
            </a:r>
          </a:p>
          <a:p>
            <a:pPr algn="just" eaLnBrk="1" hangingPunct="1">
              <a:lnSpc>
                <a:spcPct val="80000"/>
              </a:lnSpc>
              <a:spcBef>
                <a:spcPts val="600"/>
              </a:spcBef>
              <a:spcAft>
                <a:spcPts val="600"/>
              </a:spcAft>
            </a:pPr>
            <a:r>
              <a:rPr lang="es-ES" altLang="sr-Latn-RS" sz="2000" i="1" dirty="0"/>
              <a:t>Esta disposición no impone la obligación de transmitir espontáneamente la información a otras Partes, sino que es discrecional. </a:t>
            </a:r>
          </a:p>
          <a:p>
            <a:pPr algn="just" eaLnBrk="1" hangingPunct="1">
              <a:lnSpc>
                <a:spcPct val="80000"/>
              </a:lnSpc>
              <a:spcBef>
                <a:spcPts val="600"/>
              </a:spcBef>
              <a:spcAft>
                <a:spcPts val="600"/>
              </a:spcAft>
            </a:pPr>
            <a:r>
              <a:rPr lang="es-ES" altLang="sr-Latn-RS" sz="2000" i="1" dirty="0"/>
              <a:t>La revelación no se opone a que la Parte que revela la misma investigue o entable procedimientos en relación con los hechos revelados. </a:t>
            </a:r>
          </a:p>
          <a:p>
            <a:pPr algn="just" eaLnBrk="1" hangingPunct="1">
              <a:lnSpc>
                <a:spcPct val="80000"/>
              </a:lnSpc>
              <a:spcBef>
                <a:spcPts val="600"/>
              </a:spcBef>
              <a:spcAft>
                <a:spcPts val="600"/>
              </a:spcAft>
            </a:pPr>
            <a:r>
              <a:rPr lang="es-ES" altLang="sr-Latn-RS" sz="2000" i="1" dirty="0"/>
              <a:t>La Parte que revela la información tiene derecho a solicitar que se mantenga la confidencialidad de la información transmitida o que se utilice bajo condiciones específicas. Estas condiciones serán vinculantes si son aceptadas por la Parte receptora</a:t>
            </a:r>
          </a:p>
          <a:p>
            <a:pPr algn="just" eaLnBrk="1" hangingPunct="1">
              <a:lnSpc>
                <a:spcPct val="80000"/>
              </a:lnSpc>
              <a:spcBef>
                <a:spcPts val="600"/>
              </a:spcBef>
              <a:spcAft>
                <a:spcPts val="600"/>
              </a:spcAft>
            </a:pPr>
            <a:r>
              <a:rPr lang="es-ES" altLang="sr-Latn-RS" sz="2000" i="1" dirty="0"/>
              <a:t>Si la Parte receptora no puede satisfacer una condición (por ejemplo, no puede mantener la confidencialidad de la información, ya que tiene que ser utilizada en un juicio público), deberá informar a la Parte que revela la información, que puede decidir si proporciona esta última </a:t>
            </a: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es-ES" sz="2000" b="1" i="0" u="none" strike="noStrike" kern="1200" cap="none" spc="0" normalizeH="0" baseline="0" noProof="0" dirty="0">
                <a:ln>
                  <a:noFill/>
                </a:ln>
                <a:solidFill>
                  <a:prstClr val="white"/>
                </a:solidFill>
                <a:effectLst/>
                <a:uLnTx/>
                <a:uFillTx/>
                <a:latin typeface="Calibri"/>
              </a:rPr>
              <a:t>    Artículo 27 – Procedimientos relativos a las solicitudes de asistencia mutua </a:t>
            </a:r>
          </a:p>
          <a:p>
            <a:pPr marL="0" marR="0" lvl="0" indent="0" algn="r" defTabSz="457200" rtl="0" eaLnBrk="1" fontAlgn="base" latinLnBrk="0" hangingPunct="1">
              <a:lnSpc>
                <a:spcPct val="100000"/>
              </a:lnSpc>
              <a:spcBef>
                <a:spcPct val="0"/>
              </a:spcBef>
              <a:spcAft>
                <a:spcPct val="0"/>
              </a:spcAft>
              <a:buClrTx/>
              <a:buSzTx/>
              <a:buFontTx/>
              <a:buNone/>
              <a:tabLst/>
              <a:defRPr/>
            </a:pPr>
            <a:r>
              <a:rPr kumimoji="0" lang="es-ES" sz="2000" b="1" i="0" u="none" strike="noStrike" kern="1200" cap="none" spc="0" normalizeH="0" baseline="0" noProof="0" dirty="0">
                <a:ln>
                  <a:noFill/>
                </a:ln>
                <a:solidFill>
                  <a:prstClr val="white"/>
                </a:solidFill>
                <a:effectLst/>
                <a:uLnTx/>
                <a:uFillTx/>
                <a:latin typeface="Calibri"/>
              </a:rPr>
              <a:t>en ausencia de acuerdos internacionales aplicables</a:t>
            </a:r>
            <a:r>
              <a:rPr kumimoji="0" lang="en-US" sz="2000" b="1" i="0" u="none" strike="noStrike" kern="1200" cap="none" spc="0" normalizeH="0" baseline="0" noProof="0" dirty="0">
                <a:ln>
                  <a:noFill/>
                </a:ln>
                <a:solidFill>
                  <a:prstClr val="white"/>
                </a:solidFill>
                <a:effectLst/>
                <a:uLnTx/>
                <a:uFillTx/>
                <a:latin typeface="Calibri"/>
              </a:rPr>
              <a:t>
</a:t>
            </a:r>
            <a:br>
              <a:rPr sz="2000" dirty="0"/>
            </a:br>
            <a:endParaRPr kumimoji="0" lang="es-ES" sz="2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r>
              <a:rPr lang="es-ES" altLang="sr-Latn-RS" sz="2400" i="1" dirty="0"/>
              <a:t>El Convenio de Budapest da prioridad a los procesos existentes en el marco de la asistencia jurídica mutua u otros acuerdos</a:t>
            </a:r>
          </a:p>
          <a:p>
            <a:pPr algn="just" eaLnBrk="1" hangingPunct="1">
              <a:lnSpc>
                <a:spcPct val="80000"/>
              </a:lnSpc>
              <a:spcBef>
                <a:spcPts val="600"/>
              </a:spcBef>
              <a:spcAft>
                <a:spcPts val="600"/>
              </a:spcAft>
            </a:pPr>
            <a:r>
              <a:rPr lang="es-ES" altLang="sr-Latn-RS" sz="2400" i="1" dirty="0"/>
              <a:t>Las autoridades centrales deben ser más rápidas que los canales diplomáticos </a:t>
            </a:r>
          </a:p>
          <a:p>
            <a:pPr algn="just" eaLnBrk="1" hangingPunct="1">
              <a:lnSpc>
                <a:spcPct val="80000"/>
              </a:lnSpc>
              <a:spcBef>
                <a:spcPts val="600"/>
              </a:spcBef>
              <a:spcAft>
                <a:spcPts val="600"/>
              </a:spcAft>
            </a:pPr>
            <a:r>
              <a:rPr lang="es-ES" altLang="sr-Latn-RS" sz="2400" i="1" dirty="0"/>
              <a:t>Es imperativo que el Estado requirente reciba las pruebas de manera que se ajusten a sus requisitos probatorios locales</a:t>
            </a:r>
          </a:p>
          <a:p>
            <a:pPr algn="just" eaLnBrk="1" hangingPunct="1">
              <a:lnSpc>
                <a:spcPct val="80000"/>
              </a:lnSpc>
              <a:spcBef>
                <a:spcPts val="600"/>
              </a:spcBef>
              <a:spcAft>
                <a:spcPts val="600"/>
              </a:spcAft>
            </a:pPr>
            <a:r>
              <a:rPr lang="es-ES" altLang="sr-Latn-RS" sz="2400" i="1" dirty="0"/>
              <a:t>Las salvaguardias procesales fundamentales de la Parte solicitada seguirán aplicándose</a:t>
            </a:r>
          </a:p>
          <a:p>
            <a:pPr algn="just" eaLnBrk="1" hangingPunct="1">
              <a:lnSpc>
                <a:spcPct val="80000"/>
              </a:lnSpc>
              <a:spcBef>
                <a:spcPts val="600"/>
              </a:spcBef>
              <a:spcAft>
                <a:spcPts val="600"/>
              </a:spcAft>
            </a:pPr>
            <a:r>
              <a:rPr lang="es-ES" altLang="sr-Latn-RS" sz="2400" i="1" dirty="0"/>
              <a:t>Los motivos de denegación establecidos deben ser limitados y ejercerse con moderación</a:t>
            </a:r>
          </a:p>
          <a:p>
            <a:pPr algn="just" eaLnBrk="1" hangingPunct="1">
              <a:lnSpc>
                <a:spcPct val="80000"/>
              </a:lnSpc>
              <a:spcBef>
                <a:spcPts val="600"/>
              </a:spcBef>
              <a:spcAft>
                <a:spcPts val="600"/>
              </a:spcAft>
            </a:pPr>
            <a:r>
              <a:rPr lang="es-ES" altLang="sr-Latn-RS" sz="2400" i="1" dirty="0"/>
              <a:t>Las Partes deben tratar de imponer condiciones en lugar de rechazar la cooperación </a:t>
            </a:r>
          </a:p>
        </p:txBody>
      </p:sp>
    </p:spTree>
    <p:extLst>
      <p:ext uri="{BB962C8B-B14F-4D97-AF65-F5344CB8AC3E}">
        <p14:creationId xmlns:p14="http://schemas.microsoft.com/office/powerpoint/2010/main"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es-ES" sz="2000" b="1" i="0" u="none" strike="noStrike" kern="1200" cap="none" spc="0" normalizeH="0" baseline="0" noProof="0" dirty="0">
                <a:ln>
                  <a:noFill/>
                </a:ln>
                <a:solidFill>
                  <a:prstClr val="white"/>
                </a:solidFill>
                <a:effectLst/>
                <a:uLnTx/>
                <a:uFillTx/>
                <a:latin typeface="Calibri"/>
              </a:rPr>
              <a:t>Artículo 27 – Procedimientos relativos a las solicitudes de asistencia mutua </a:t>
            </a:r>
          </a:p>
          <a:p>
            <a:pPr marL="0" marR="0" lvl="0" indent="0" algn="r" defTabSz="457200" rtl="0" eaLnBrk="1" fontAlgn="base" latinLnBrk="0" hangingPunct="1">
              <a:lnSpc>
                <a:spcPct val="100000"/>
              </a:lnSpc>
              <a:spcBef>
                <a:spcPct val="0"/>
              </a:spcBef>
              <a:spcAft>
                <a:spcPct val="0"/>
              </a:spcAft>
              <a:buClrTx/>
              <a:buSzTx/>
              <a:buFontTx/>
              <a:buNone/>
              <a:tabLst/>
              <a:defRPr/>
            </a:pPr>
            <a:r>
              <a:rPr kumimoji="0" lang="es-ES" sz="2000" b="1" i="0" u="none" strike="noStrike" kern="1200" cap="none" spc="0" normalizeH="0" baseline="0" noProof="0" dirty="0">
                <a:ln>
                  <a:noFill/>
                </a:ln>
                <a:solidFill>
                  <a:prstClr val="white"/>
                </a:solidFill>
                <a:effectLst/>
                <a:uLnTx/>
                <a:uFillTx/>
                <a:latin typeface="Calibri"/>
              </a:rPr>
              <a:t>en ausencia de acuerdos internacionales aplicables</a:t>
            </a:r>
            <a:endParaRPr kumimoji="0" lang="es-ES" sz="20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r>
              <a:rPr lang="es-ES" altLang="sr-Latn-RS" sz="2400" i="1" dirty="0"/>
              <a:t>La Parte requirente puede pedir que se mantenga la confidencialidad del hecho y del objeto de la solicitud</a:t>
            </a:r>
          </a:p>
          <a:p>
            <a:pPr algn="just" eaLnBrk="1" hangingPunct="1">
              <a:lnSpc>
                <a:spcPct val="80000"/>
              </a:lnSpc>
              <a:spcBef>
                <a:spcPts val="600"/>
              </a:spcBef>
              <a:spcAft>
                <a:spcPts val="600"/>
              </a:spcAft>
            </a:pPr>
            <a:r>
              <a:rPr lang="es-ES" altLang="sr-Latn-RS" sz="2400" i="1" dirty="0"/>
              <a:t>La confidencialidad no puede restringir las revelaciones necesarias para ejecutar la solicitud como:</a:t>
            </a:r>
          </a:p>
          <a:p>
            <a:pPr lvl="1" algn="just" eaLnBrk="1" hangingPunct="1">
              <a:lnSpc>
                <a:spcPct val="80000"/>
              </a:lnSpc>
              <a:spcBef>
                <a:spcPts val="600"/>
              </a:spcBef>
              <a:spcAft>
                <a:spcPts val="600"/>
              </a:spcAft>
            </a:pPr>
            <a:r>
              <a:rPr lang="es-ES" altLang="sr-Latn-RS" sz="2000" i="1" dirty="0"/>
              <a:t>a los particulares que posean pruebas</a:t>
            </a:r>
          </a:p>
          <a:p>
            <a:pPr lvl="1" algn="just" eaLnBrk="1" hangingPunct="1">
              <a:lnSpc>
                <a:spcPct val="80000"/>
              </a:lnSpc>
              <a:spcBef>
                <a:spcPts val="600"/>
              </a:spcBef>
              <a:spcAft>
                <a:spcPts val="600"/>
              </a:spcAft>
            </a:pPr>
            <a:r>
              <a:rPr lang="es-ES" altLang="sr-Latn-RS" sz="2000" i="1" dirty="0"/>
              <a:t>al tribunal para obtener una orden judicial</a:t>
            </a:r>
          </a:p>
          <a:p>
            <a:pPr algn="just" eaLnBrk="1" hangingPunct="1">
              <a:lnSpc>
                <a:spcPct val="80000"/>
              </a:lnSpc>
              <a:spcBef>
                <a:spcPts val="600"/>
              </a:spcBef>
              <a:spcAft>
                <a:spcPts val="600"/>
              </a:spcAft>
            </a:pPr>
            <a:r>
              <a:rPr lang="es-ES" altLang="sr-Latn-RS" sz="2400" i="1" dirty="0"/>
              <a:t>El artículo 27 permite:</a:t>
            </a:r>
          </a:p>
          <a:p>
            <a:pPr lvl="1" algn="just" eaLnBrk="1" hangingPunct="1">
              <a:lnSpc>
                <a:spcPct val="80000"/>
              </a:lnSpc>
              <a:spcBef>
                <a:spcPts val="600"/>
              </a:spcBef>
              <a:spcAft>
                <a:spcPts val="600"/>
              </a:spcAft>
            </a:pPr>
            <a:r>
              <a:rPr lang="es-ES" altLang="sr-Latn-RS" sz="2000" i="1" dirty="0"/>
              <a:t>que las autoridades judiciales de un país envíen solicitudes a otro (con copia a la autoridad central) cuando haya urgencia</a:t>
            </a:r>
          </a:p>
          <a:p>
            <a:pPr lvl="1" algn="just" eaLnBrk="1" hangingPunct="1">
              <a:lnSpc>
                <a:spcPct val="80000"/>
              </a:lnSpc>
              <a:spcBef>
                <a:spcPts val="600"/>
              </a:spcBef>
              <a:spcAft>
                <a:spcPts val="600"/>
              </a:spcAft>
            </a:pPr>
            <a:r>
              <a:rPr lang="es-ES" altLang="sr-Latn-RS" sz="2000" i="1" dirty="0"/>
              <a:t>enviar solicitudes a través de Interpol </a:t>
            </a:r>
          </a:p>
          <a:p>
            <a:pPr lvl="1" algn="just" eaLnBrk="1" hangingPunct="1">
              <a:lnSpc>
                <a:spcPct val="80000"/>
              </a:lnSpc>
              <a:spcBef>
                <a:spcPts val="600"/>
              </a:spcBef>
              <a:spcAft>
                <a:spcPts val="600"/>
              </a:spcAft>
            </a:pPr>
            <a:r>
              <a:rPr lang="es-ES" altLang="sr-Latn-RS" sz="2000" i="1" dirty="0"/>
              <a:t>que la autoridad competente de un país envíe la solicitud directamente a la autoridad competente de otro país cuando no haya medidas coercitivas.</a:t>
            </a: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400" b="1" dirty="0"/>
              <a:t>Artículo 28 – Confidencialidad y restricciones de uso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es-ES" altLang="sr-Latn-RS" sz="2200" i="1" dirty="0"/>
              <a:t>Esta disposición destaca la capacidad de las Partes para imponer condiciones de confidencialidad y restricciones de uso de los datos obtenidos a través de la asistencia jurídica mutua</a:t>
            </a:r>
          </a:p>
          <a:p>
            <a:pPr algn="just" eaLnBrk="1" hangingPunct="1">
              <a:lnSpc>
                <a:spcPct val="80000"/>
              </a:lnSpc>
              <a:spcBef>
                <a:spcPts val="600"/>
              </a:spcBef>
              <a:spcAft>
                <a:spcPts val="600"/>
              </a:spcAft>
            </a:pPr>
            <a:r>
              <a:rPr lang="es-ES" altLang="sr-Latn-RS" sz="2200" i="1" dirty="0"/>
              <a:t>La primera condición es la confidencialidad </a:t>
            </a:r>
          </a:p>
          <a:p>
            <a:pPr algn="just" eaLnBrk="1" hangingPunct="1">
              <a:lnSpc>
                <a:spcPct val="80000"/>
              </a:lnSpc>
              <a:spcBef>
                <a:spcPts val="600"/>
              </a:spcBef>
              <a:spcAft>
                <a:spcPts val="600"/>
              </a:spcAft>
            </a:pPr>
            <a:r>
              <a:rPr lang="es-ES" altLang="sr-Latn-RS" sz="2200" i="1" dirty="0"/>
              <a:t>Esta confidencialidad solo puede imponerse cuando la solicitud no pueda cumplirse en ausencia de confidencialidad (por ejemplo, cuando se trate del nombre de un informante confidencial)</a:t>
            </a:r>
          </a:p>
          <a:p>
            <a:pPr algn="just" eaLnBrk="1" hangingPunct="1">
              <a:lnSpc>
                <a:spcPct val="80000"/>
              </a:lnSpc>
              <a:spcBef>
                <a:spcPts val="600"/>
              </a:spcBef>
              <a:spcAft>
                <a:spcPts val="600"/>
              </a:spcAft>
            </a:pPr>
            <a:r>
              <a:rPr lang="es-ES" altLang="sr-Latn-RS" sz="2200" i="1" dirty="0"/>
              <a:t>La segunda condición se refiere a las restricciones de uso, que deben ser invocadas expresamente por la Parte requerida</a:t>
            </a:r>
          </a:p>
          <a:p>
            <a:pPr algn="just" eaLnBrk="1" hangingPunct="1">
              <a:lnSpc>
                <a:spcPct val="80000"/>
              </a:lnSpc>
              <a:spcBef>
                <a:spcPts val="600"/>
              </a:spcBef>
              <a:spcAft>
                <a:spcPts val="600"/>
              </a:spcAft>
            </a:pPr>
            <a:r>
              <a:rPr lang="es-ES" altLang="sr-Latn-RS" sz="2200" i="1" dirty="0"/>
              <a:t>Si la Parte requirente no puede cumplir la condición impuesta, deberá informar a la Parte requerida</a:t>
            </a:r>
          </a:p>
          <a:p>
            <a:pPr algn="just" eaLnBrk="1" hangingPunct="1">
              <a:lnSpc>
                <a:spcPct val="80000"/>
              </a:lnSpc>
              <a:spcBef>
                <a:spcPts val="600"/>
              </a:spcBef>
              <a:spcAft>
                <a:spcPts val="600"/>
              </a:spcAft>
            </a:pPr>
            <a:r>
              <a:rPr lang="es-ES" altLang="sr-Latn-RS" sz="2200" i="1" dirty="0"/>
              <a:t>Se puede pedir a la Parte requirente que explique el uso que se ha hecho de la información obtenida de forma condicionada para que la Parte requerida pueda comprobar que se han cumplido las condiciones</a:t>
            </a: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296680999"/>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817005" y="872616"/>
            <a:ext cx="1345630" cy="1767076"/>
          </a:xfrm>
          <a:prstGeom prst="rect">
            <a:avLst/>
          </a:prstGeom>
        </p:spPr>
      </p:pic>
    </p:spTree>
    <p:extLst>
      <p:ext uri="{BB962C8B-B14F-4D97-AF65-F5344CB8AC3E}">
        <p14:creationId xmlns:p14="http://schemas.microsoft.com/office/powerpoint/2010/main" val="3895315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870133628"/>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872761" y="872616"/>
            <a:ext cx="1289874" cy="1767076"/>
          </a:xfrm>
          <a:prstGeom prst="rect">
            <a:avLst/>
          </a:prstGeom>
        </p:spPr>
      </p:pic>
    </p:spTree>
    <p:extLst>
      <p:ext uri="{BB962C8B-B14F-4D97-AF65-F5344CB8AC3E}">
        <p14:creationId xmlns:p14="http://schemas.microsoft.com/office/powerpoint/2010/main" val="39518654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29 – Conservación rápida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724045" cy="5632311"/>
          </a:xfrm>
          <a:prstGeom prst="rect">
            <a:avLst/>
          </a:prstGeom>
        </p:spPr>
        <p:txBody>
          <a:bodyPr wrap="square">
            <a:spAutoFit/>
          </a:bodyPr>
          <a:lstStyle/>
          <a:p>
            <a:pPr marL="342900" indent="-342900" algn="just">
              <a:buFont typeface="Wingdings" panose="05000000000000000000" pitchFamily="2" charset="2"/>
              <a:buChar char="Ø"/>
            </a:pPr>
            <a:r>
              <a:rPr lang="es-ES" sz="2000" dirty="0"/>
              <a:t>Conservación rápida de datos almacenados en un sistema informático </a:t>
            </a:r>
          </a:p>
          <a:p>
            <a:pPr marL="342900" indent="-342900" algn="just">
              <a:buFont typeface="Wingdings" panose="05000000000000000000" pitchFamily="2" charset="2"/>
              <a:buChar char="Ø"/>
            </a:pPr>
            <a:endParaRPr lang="es-E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s-ES" sz="2000" dirty="0"/>
              <a:t>El marco paralelo a la disposición interna permite a una Parte exigir a la otra la conservación rápida de los datos si al mismo tiempo expresa su intención de enviar una solicitud formal de asistencia para un registro, o una confiscación, o cualquier medida similar </a:t>
            </a:r>
          </a:p>
          <a:p>
            <a:pPr marL="342900" indent="-342900" algn="just">
              <a:buFont typeface="Wingdings" panose="05000000000000000000" pitchFamily="2" charset="2"/>
              <a:buChar char="Ø"/>
            </a:pPr>
            <a:endParaRPr lang="es-E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s-ES" sz="2000" dirty="0"/>
              <a:t>La Parte requerida debe actuar con la debida diligencia, para conservar los datos solicitados, de acuerdo con su propia legislación nacional </a:t>
            </a:r>
          </a:p>
          <a:p>
            <a:pPr marL="342900" indent="-342900" algn="just">
              <a:buFont typeface="Wingdings" panose="05000000000000000000" pitchFamily="2" charset="2"/>
              <a:buChar char="Ø"/>
            </a:pPr>
            <a:endParaRPr lang="es-E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750419" y="1166842"/>
            <a:ext cx="4297571" cy="2862322"/>
          </a:xfrm>
          <a:prstGeom prst="rect">
            <a:avLst/>
          </a:prstGeom>
        </p:spPr>
        <p:txBody>
          <a:bodyPr wrap="square">
            <a:spAutoFit/>
          </a:bodyPr>
          <a:lstStyle/>
          <a:p>
            <a:pPr marL="342900" indent="-342900" algn="just">
              <a:buFont typeface="Wingdings" panose="05000000000000000000" pitchFamily="2" charset="2"/>
              <a:buChar char="Ø"/>
            </a:pPr>
            <a:r>
              <a:rPr lang="es-ES" sz="2000" dirty="0"/>
              <a:t>La doble tipificación penal no puede ser exigida por la Parte requerida, como condición para la conservación de los datos (excepto los delitos distintos del artículo 2-11 o los intereses políticos, la soberanía, la seguridad, el orden público u otros intereses esenciales)</a:t>
            </a:r>
            <a:endParaRPr lang="es-ES" sz="2000" dirty="0">
              <a:ea typeface="Verdana" panose="020B0604030504040204" pitchFamily="34" charset="0"/>
              <a:cs typeface="Arial" panose="020B0604020202020204" pitchFamily="34" charset="0"/>
            </a:endParaRP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4124506"/>
            <a:ext cx="2430493" cy="2274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800" b="1" dirty="0"/>
              <a:t>Artículo 30 – Revelación de datos relativos al tráfico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401205"/>
          </a:xfrm>
          <a:prstGeom prst="rect">
            <a:avLst/>
          </a:prstGeom>
        </p:spPr>
        <p:txBody>
          <a:bodyPr wrap="square">
            <a:spAutoFit/>
          </a:bodyPr>
          <a:lstStyle/>
          <a:p>
            <a:pPr marL="342900" indent="-342900" algn="just">
              <a:buFont typeface="Wingdings" panose="05000000000000000000" pitchFamily="2" charset="2"/>
              <a:buChar char="Ø"/>
            </a:pPr>
            <a:r>
              <a:rPr lang="es-ES" sz="2000" dirty="0"/>
              <a:t>La revelación de una cantidad suficiente de datos relativos al tráfico tiene como fin identificar al proveedor de servicios y la trayectoria de una comunicación</a:t>
            </a:r>
          </a:p>
          <a:p>
            <a:pPr marL="342900" indent="-342900" algn="just">
              <a:buFont typeface="Wingdings" panose="05000000000000000000" pitchFamily="2" charset="2"/>
              <a:buChar char="Ø"/>
            </a:pPr>
            <a:endParaRPr lang="es-E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s-ES" sz="2000" dirty="0"/>
              <a:t>La revelación se podrá suspender en los casos siguientes: </a:t>
            </a:r>
          </a:p>
          <a:p>
            <a:pPr marL="800100" lvl="1" indent="-342900" algn="just">
              <a:buFont typeface="Wingdings" panose="05000000000000000000" pitchFamily="2" charset="2"/>
              <a:buChar char="Ø"/>
            </a:pPr>
            <a:r>
              <a:rPr lang="es-ES" sz="2000" dirty="0"/>
              <a:t>Solicitud en relación con un delito político </a:t>
            </a:r>
          </a:p>
          <a:p>
            <a:pPr marL="800100" lvl="1" indent="-342900" algn="just">
              <a:buFont typeface="Wingdings" panose="05000000000000000000" pitchFamily="2" charset="2"/>
              <a:buChar char="Ø"/>
            </a:pPr>
            <a:r>
              <a:rPr lang="es-ES" sz="2000" dirty="0"/>
              <a:t>La ejecución de la solicitud perjudica la soberanía, la seguridad, el orden público u otros intereses esenciales</a:t>
            </a: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Datos informáticos</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199139" y="1347537"/>
            <a:ext cx="4731798" cy="4866147"/>
          </a:xfrm>
          <a:prstGeom prst="rect">
            <a:avLst/>
          </a:prstGeom>
        </p:spPr>
        <p:txBody>
          <a:bodyPr wrap="square">
            <a:spAutoFit/>
          </a:bodyPr>
          <a:lstStyle/>
          <a:p>
            <a:pPr marL="342900" indent="-342900" algn="just">
              <a:buFont typeface="Wingdings" pitchFamily="2" charset="2"/>
              <a:buChar char="Ø"/>
            </a:pPr>
            <a:r>
              <a:rPr lang="es-ES" sz="2200" dirty="0"/>
              <a:t>Los datos informáticos son todos los datos que están en un formato que puede ser procesado directamente por un sistema informático</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Los datos informáticos que se procesan automáticamente pueden ser objeto de uno de los delitos definidos en el Convenio de Budapest, así como el objeto de la solicitud de una de las medidas de investigación definidas en el Convenio. </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139321"/>
          </a:xfrm>
          <a:prstGeom prst="rect">
            <a:avLst/>
          </a:prstGeom>
        </p:spPr>
        <p:txBody>
          <a:bodyPr wrap="square">
            <a:spAutoFit/>
          </a:bodyPr>
          <a:lstStyle/>
          <a:p>
            <a:pPr marL="342900" indent="-342900" algn="just">
              <a:buFont typeface="Wingdings" pitchFamily="2" charset="2"/>
              <a:buChar char="Ø"/>
            </a:pPr>
            <a:r>
              <a:rPr lang="es-ES" sz="2200" dirty="0"/>
              <a:t>por "</a:t>
            </a:r>
            <a:r>
              <a:rPr lang="es-ES" sz="2200" b="1" dirty="0"/>
              <a:t>datos informáticos</a:t>
            </a:r>
            <a:r>
              <a:rPr lang="es-ES" sz="2200" dirty="0"/>
              <a:t>" se entenderá toda representación de hechos, información o conceptos expresados de cualquier forma que se preste a tratamiento informático, incluidos los programas diseñados para que un sistema informático ejecute una función;</a:t>
            </a:r>
          </a:p>
        </p:txBody>
      </p:sp>
    </p:spTree>
    <p:extLst>
      <p:ext uri="{BB962C8B-B14F-4D97-AF65-F5344CB8AC3E}">
        <p14:creationId xmlns:p14="http://schemas.microsoft.com/office/powerpoint/2010/main" val="9066284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761160034"/>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27795" y="872616"/>
            <a:ext cx="1434840" cy="1767076"/>
          </a:xfrm>
          <a:prstGeom prst="rect">
            <a:avLst/>
          </a:prstGeom>
        </p:spPr>
      </p:pic>
    </p:spTree>
    <p:extLst>
      <p:ext uri="{BB962C8B-B14F-4D97-AF65-F5344CB8AC3E}">
        <p14:creationId xmlns:p14="http://schemas.microsoft.com/office/powerpoint/2010/main" val="1584834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31 – Asistencia mutua en relación con </a:t>
            </a:r>
          </a:p>
          <a:p>
            <a:pPr algn="r"/>
            <a:r>
              <a:rPr lang="es-ES" sz="3200" b="1" dirty="0"/>
              <a:t>el acceso a datos almacenados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es-ES" sz="2200" dirty="0"/>
              <a:t>Solicitud a otro Estado para que registre o confisque (y revele) datos almacenados mediante un sistema informático</a:t>
            </a:r>
          </a:p>
          <a:p>
            <a:pPr marL="800100" lvl="1" indent="-342900" algn="just">
              <a:buFont typeface="Wingdings" panose="05000000000000000000" pitchFamily="2" charset="2"/>
              <a:buChar char="Ø"/>
            </a:pPr>
            <a:r>
              <a:rPr lang="es-ES" sz="2200" dirty="0"/>
              <a:t>Situado en el territorio del Estado requerido</a:t>
            </a:r>
          </a:p>
          <a:p>
            <a:pPr marL="800100" lvl="1" indent="-342900" algn="just">
              <a:buFont typeface="Wingdings" panose="05000000000000000000" pitchFamily="2" charset="2"/>
              <a:buChar char="Ø"/>
            </a:pPr>
            <a:r>
              <a:rPr lang="es-ES" sz="2200" dirty="0"/>
              <a:t>Incluidos los datos que se han conservado en virtud del artículo 29</a:t>
            </a:r>
          </a:p>
          <a:p>
            <a:pPr marL="342900" indent="-342900" algn="just">
              <a:buFont typeface="Wingdings" panose="05000000000000000000" pitchFamily="2" charset="2"/>
              <a:buChar char="Ø"/>
            </a:pPr>
            <a:endParaRPr lang="es-E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s-E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32 – Acceso transfronterizo</a:t>
            </a:r>
            <a:r>
              <a:rPr lang="en-US" sz="3200" b="1" dirty="0"/>
              <a:t>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1" y="1166842"/>
            <a:ext cx="5319819" cy="5262979"/>
          </a:xfrm>
          <a:prstGeom prst="rect">
            <a:avLst/>
          </a:prstGeom>
        </p:spPr>
        <p:txBody>
          <a:bodyPr wrap="square">
            <a:spAutoFit/>
          </a:bodyPr>
          <a:lstStyle/>
          <a:p>
            <a:pPr marL="342900" indent="-342900" algn="just">
              <a:buFont typeface="Wingdings" panose="05000000000000000000" pitchFamily="2" charset="2"/>
              <a:buChar char="Ø"/>
            </a:pPr>
            <a:r>
              <a:rPr lang="es-ES" sz="2100" dirty="0"/>
              <a:t>Se ofrece la posibilidad a las fuerzas del orden de una Parte de obtener pruebas almacenadas en un ordenador situado físicamente en el territorio de la otra Parte</a:t>
            </a:r>
          </a:p>
          <a:p>
            <a:pPr marL="342900" indent="-342900" algn="just">
              <a:buFont typeface="Wingdings" panose="05000000000000000000" pitchFamily="2" charset="2"/>
              <a:buChar char="Ø"/>
            </a:pPr>
            <a:endParaRPr lang="es-ES" sz="2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s-ES" sz="2100" dirty="0"/>
              <a:t>Sin ninguna solicitud de cooperación internacional si, durante una investigación concreta, los funcionarios encargados </a:t>
            </a:r>
          </a:p>
          <a:p>
            <a:pPr marL="800100" lvl="1" indent="-342900" algn="just">
              <a:buFont typeface="Wingdings" panose="05000000000000000000" pitchFamily="2" charset="2"/>
              <a:buChar char="Ø"/>
            </a:pPr>
            <a:r>
              <a:rPr lang="es-ES" sz="2100" dirty="0"/>
              <a:t>necesitan obtener información de código abierto de un ordenador situado en un país extranjero; o</a:t>
            </a:r>
          </a:p>
          <a:p>
            <a:pPr marL="800100" lvl="1" indent="-342900" algn="just">
              <a:buFont typeface="Wingdings" panose="05000000000000000000" pitchFamily="2" charset="2"/>
              <a:buChar char="Ø"/>
            </a:pPr>
            <a:r>
              <a:rPr lang="es-ES" sz="2100" dirty="0"/>
              <a:t>acceden a los datos con el consentimiento legal y voluntario de la persona legalmente autorizada</a:t>
            </a:r>
            <a:endParaRPr lang="es-ES" sz="2100" dirty="0">
              <a:ea typeface="Verdana" panose="020B0604030504040204" pitchFamily="34" charset="0"/>
              <a:cs typeface="Arial" panose="020B0604020202020204" pitchFamily="34" charset="0"/>
            </a:endParaRPr>
          </a:p>
        </p:txBody>
      </p:sp>
      <mc:AlternateContent xmlns:mc="http://schemas.openxmlformats.org/markup-compatibility/2006">
        <mc:Choice xmlns:am3d="http://schemas.microsoft.com/office/drawing/2017/model3d" Requires="am3d">
          <p:graphicFrame>
            <p:nvGraphicFramePr>
              <p:cNvPr id="5" name="3D Model 4" descr="Earth">
                <a:extLst>
                  <a:ext uri="{FF2B5EF4-FFF2-40B4-BE49-F238E27FC236}">
                    <a16:creationId xmlns:a16="http://schemas.microsoft.com/office/drawing/2014/main" id="{A5650E59-AD87-4EA3-BA56-AA565B541EAC}"/>
                  </a:ext>
                </a:extLst>
              </p:cNvPr>
              <p:cNvGraphicFramePr>
                <a:graphicFrameLocks noChangeAspect="1"/>
              </p:cNvGraphicFramePr>
              <p:nvPr>
                <p:extLst>
                  <p:ext uri="{D42A27DB-BD31-4B8C-83A1-F6EECF244321}">
                    <p14:modId xmlns:p14="http://schemas.microsoft.com/office/powerpoint/2010/main" val="4028400008"/>
                  </p:ext>
                </p:extLst>
              </p:nvPr>
            </p:nvGraphicFramePr>
            <p:xfrm>
              <a:off x="5742878" y="1843734"/>
              <a:ext cx="3119518" cy="3569251"/>
            </p:xfrm>
            <a:graphic>
              <a:graphicData uri="http://schemas.microsoft.com/office/drawing/2017/model3d">
                <am3d:model3d r:embed="rId4">
                  <am3d:spPr>
                    <a:xfrm>
                      <a:off x="0" y="0"/>
                      <a:ext cx="3119518" cy="3569251"/>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550330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Earth">
                <a:extLst>
                  <a:ext uri="{FF2B5EF4-FFF2-40B4-BE49-F238E27FC236}">
                    <a16:creationId xmlns:a16="http://schemas.microsoft.com/office/drawing/2014/main" id="{A5650E59-AD87-4EA3-BA56-AA565B541EAC}"/>
                  </a:ext>
                </a:extLst>
              </p:cNvPr>
              <p:cNvPicPr>
                <a:picLocks noGrp="1" noRot="1" noChangeAspect="1" noMove="1" noResize="1" noEditPoints="1" noAdjustHandles="1" noChangeArrowheads="1" noChangeShapeType="1" noCrop="1"/>
              </p:cNvPicPr>
              <p:nvPr/>
            </p:nvPicPr>
            <p:blipFill>
              <a:blip r:embed="rId5"/>
              <a:stretch>
                <a:fillRect/>
              </a:stretch>
            </p:blipFill>
            <p:spPr>
              <a:xfrm>
                <a:off x="5742878" y="1843734"/>
                <a:ext cx="3119518" cy="3569251"/>
              </a:xfrm>
              <a:prstGeom prst="rect">
                <a:avLst/>
              </a:prstGeom>
            </p:spPr>
          </p:pic>
        </mc:Fallback>
      </mc:AlternateContent>
    </p:spTree>
    <p:extLst>
      <p:ext uri="{BB962C8B-B14F-4D97-AF65-F5344CB8AC3E}">
        <p14:creationId xmlns:p14="http://schemas.microsoft.com/office/powerpoint/2010/main"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7812038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05814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6898792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727975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400" b="1" dirty="0"/>
              <a:t>Artículo 33 – Asistencia mutua para </a:t>
            </a:r>
          </a:p>
          <a:p>
            <a:pPr algn="r"/>
            <a:r>
              <a:rPr lang="es-ES" sz="2400" b="1" dirty="0"/>
              <a:t>la obtención en tiempo real de datos relativos al tráfico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r>
              <a:rPr lang="es-ES" altLang="sr-Latn-RS" sz="2000" i="1" dirty="0"/>
              <a:t>Esta disposición permite a los investigadores tener la capacidad de obtener en tiempo real los datos relativos al tráfico de las comunicaciones que pasan por un sistema informático de otras Partes</a:t>
            </a:r>
          </a:p>
          <a:p>
            <a:pPr algn="just" eaLnBrk="1" hangingPunct="1">
              <a:lnSpc>
                <a:spcPct val="80000"/>
              </a:lnSpc>
              <a:spcBef>
                <a:spcPts val="600"/>
              </a:spcBef>
              <a:spcAft>
                <a:spcPts val="600"/>
              </a:spcAft>
            </a:pPr>
            <a:r>
              <a:rPr lang="es-ES" altLang="sr-Latn-RS" sz="2000" i="1" dirty="0"/>
              <a:t>Las solicitudes de obtención de datos relativos al tráfico deben estar asociadas a comunicaciones específicas identificadas por los Estados requirentes</a:t>
            </a:r>
          </a:p>
          <a:p>
            <a:pPr algn="just" eaLnBrk="1" hangingPunct="1">
              <a:lnSpc>
                <a:spcPct val="80000"/>
              </a:lnSpc>
              <a:spcBef>
                <a:spcPts val="600"/>
              </a:spcBef>
              <a:spcAft>
                <a:spcPts val="600"/>
              </a:spcAft>
            </a:pPr>
            <a:r>
              <a:rPr lang="es-ES" altLang="sr-Latn-RS" sz="2000" i="1" dirty="0"/>
              <a:t>No está permitido solicitar la vigilancia y obtención generalizada o indiscriminada de grandes volúmenes de datos relativos al tráfico </a:t>
            </a:r>
          </a:p>
          <a:p>
            <a:pPr algn="just" eaLnBrk="1" hangingPunct="1">
              <a:lnSpc>
                <a:spcPct val="80000"/>
              </a:lnSpc>
              <a:spcBef>
                <a:spcPts val="600"/>
              </a:spcBef>
              <a:spcAft>
                <a:spcPts val="600"/>
              </a:spcAft>
            </a:pPr>
            <a:r>
              <a:rPr lang="es-ES" altLang="sr-Latn-RS" sz="2000" i="1" dirty="0"/>
              <a:t>Los términos y condiciones mediante los cuales se ha de prestar dicha cooperación en general suelen ser los establecidos en los tratados, acuerdos y leyes aplicables que rigen la asistencia jurídica mutua en materia penal.</a:t>
            </a:r>
          </a:p>
          <a:p>
            <a:pPr algn="just" eaLnBrk="1" hangingPunct="1">
              <a:lnSpc>
                <a:spcPct val="80000"/>
              </a:lnSpc>
              <a:spcBef>
                <a:spcPts val="600"/>
              </a:spcBef>
              <a:spcAft>
                <a:spcPts val="600"/>
              </a:spcAft>
            </a:pPr>
            <a:r>
              <a:rPr lang="es-ES" altLang="sr-Latn-RS" sz="2000" i="1" dirty="0"/>
              <a:t>La obtención en tiempo real de los datos relativos al tráfico constituye una medida intrusiva, por lo que las Partes tienen cierto margen de maniobra para limitar el alcance de la cooperación</a:t>
            </a: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400" b="1" dirty="0"/>
              <a:t>Artículo 34 – Asistencia mutua en relación con </a:t>
            </a:r>
          </a:p>
          <a:p>
            <a:pPr algn="r"/>
            <a:r>
              <a:rPr lang="es-ES" sz="2400" b="1" dirty="0"/>
              <a:t>la interceptación de datos relativos al contenido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r>
              <a:rPr lang="es-ES" altLang="sr-Latn-RS" sz="2000" i="1" dirty="0"/>
              <a:t>Esta disposición permite a los investigadores tener la capacidad de obtener datos relativos al contenido de comunicaciones específicas transmitidas por un sistema informático de otra Parte. </a:t>
            </a:r>
          </a:p>
          <a:p>
            <a:pPr algn="just" eaLnBrk="1" hangingPunct="1">
              <a:lnSpc>
                <a:spcPct val="80000"/>
              </a:lnSpc>
              <a:spcBef>
                <a:spcPts val="600"/>
              </a:spcBef>
              <a:spcAft>
                <a:spcPts val="600"/>
              </a:spcAft>
            </a:pPr>
            <a:r>
              <a:rPr lang="es-ES" altLang="sr-Latn-RS" sz="2000" i="1" dirty="0"/>
              <a:t>Las solicitudes de interceptación de datos relativos al contenido deben estar asociadas a comunicaciones específicas identificadas por los Estados requirentes</a:t>
            </a:r>
          </a:p>
          <a:p>
            <a:pPr algn="just" eaLnBrk="1" hangingPunct="1">
              <a:lnSpc>
                <a:spcPct val="80000"/>
              </a:lnSpc>
              <a:spcBef>
                <a:spcPts val="600"/>
              </a:spcBef>
              <a:spcAft>
                <a:spcPts val="600"/>
              </a:spcAft>
            </a:pPr>
            <a:r>
              <a:rPr lang="es-ES" altLang="sr-Latn-RS" sz="2000" i="1" dirty="0"/>
              <a:t>No está permitido solicitar la vigilancia y obtención generalizada o indiscriminada de grandes volúmenes de datos relativos al contenido </a:t>
            </a:r>
          </a:p>
          <a:p>
            <a:pPr algn="just" eaLnBrk="1" hangingPunct="1">
              <a:lnSpc>
                <a:spcPct val="80000"/>
              </a:lnSpc>
              <a:spcBef>
                <a:spcPts val="600"/>
              </a:spcBef>
              <a:spcAft>
                <a:spcPts val="600"/>
              </a:spcAft>
            </a:pPr>
            <a:r>
              <a:rPr lang="es-ES" altLang="sr-Latn-RS" sz="2000" i="1" dirty="0"/>
              <a:t>La interceptación de datos relativos al contenido constituye una medida muy intrusiva, por lo que las Partes tienen plena discreción para limitar el alcance de la cooperación</a:t>
            </a:r>
          </a:p>
          <a:p>
            <a:pPr algn="just" eaLnBrk="1" hangingPunct="1">
              <a:lnSpc>
                <a:spcPct val="80000"/>
              </a:lnSpc>
              <a:spcBef>
                <a:spcPts val="600"/>
              </a:spcBef>
              <a:spcAft>
                <a:spcPts val="600"/>
              </a:spcAft>
            </a:pPr>
            <a:r>
              <a:rPr lang="es-ES" altLang="sr-Latn-RS" sz="2000" i="1" dirty="0"/>
              <a:t>El derecho interno y los tratados aplicables pueden limitar el alcance de la cooperación </a:t>
            </a: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0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s-ES" altLang="sr-Latn-RS" sz="2400" i="1" dirty="0">
              <a:cs typeface="Times New Roman" panose="02020603050405020304" pitchFamily="18" charset="0"/>
            </a:endParaRPr>
          </a:p>
          <a:p>
            <a:pPr algn="just" eaLnBrk="1" hangingPunct="1">
              <a:lnSpc>
                <a:spcPct val="80000"/>
              </a:lnSpc>
            </a:pPr>
            <a:endParaRPr lang="es-ES" altLang="sr-Latn-RS" sz="2400" i="1" dirty="0">
              <a:cs typeface="Times New Roman" panose="02020603050405020304" pitchFamily="18" charset="0"/>
            </a:endParaRPr>
          </a:p>
        </p:txBody>
      </p:sp>
    </p:spTree>
    <p:extLst>
      <p:ext uri="{BB962C8B-B14F-4D97-AF65-F5344CB8AC3E}">
        <p14:creationId xmlns:p14="http://schemas.microsoft.com/office/powerpoint/2010/main"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3284163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802879" y="872616"/>
            <a:ext cx="1359755" cy="1767076"/>
          </a:xfrm>
          <a:prstGeom prst="rect">
            <a:avLst/>
          </a:prstGeom>
        </p:spPr>
      </p:pic>
    </p:spTree>
    <p:extLst>
      <p:ext uri="{BB962C8B-B14F-4D97-AF65-F5344CB8AC3E}">
        <p14:creationId xmlns:p14="http://schemas.microsoft.com/office/powerpoint/2010/main" val="2824581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034002921"/>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741919" y="872616"/>
            <a:ext cx="1420715" cy="1767076"/>
          </a:xfrm>
          <a:prstGeom prst="rect">
            <a:avLst/>
          </a:prstGeom>
        </p:spPr>
      </p:pic>
    </p:spTree>
    <p:extLst>
      <p:ext uri="{BB962C8B-B14F-4D97-AF65-F5344CB8AC3E}">
        <p14:creationId xmlns:p14="http://schemas.microsoft.com/office/powerpoint/2010/main" val="37845654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35 – Red 24/7</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840990" cy="5386090"/>
          </a:xfrm>
          <a:prstGeom prst="rect">
            <a:avLst/>
          </a:prstGeom>
        </p:spPr>
        <p:txBody>
          <a:bodyPr wrap="square">
            <a:spAutoFit/>
          </a:bodyPr>
          <a:lstStyle/>
          <a:p>
            <a:pPr marL="342900" indent="-342900" algn="just">
              <a:buFont typeface="Wingdings" pitchFamily="2" charset="2"/>
              <a:buChar char="ü"/>
            </a:pPr>
            <a:r>
              <a:rPr lang="es-ES" sz="2200" dirty="0"/>
              <a:t>La obtención efectiva de pruebas electrónicas requiere una respuesta rápida</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sz="2200" dirty="0"/>
              <a:t>Cada Parte en el Convenio establecerá un punto de contacto disponible las 24 horas del día para la prestación de asistencia inmediata </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sz="2200" dirty="0"/>
              <a:t>Los puntos de contacto 24/7 deben proporcionar asistencia inmediata para:</a:t>
            </a:r>
          </a:p>
          <a:p>
            <a:pPr marL="800100" lvl="1" indent="-342900" algn="just">
              <a:buFont typeface="Wingdings" pitchFamily="2" charset="2"/>
              <a:buChar char="ü"/>
            </a:pPr>
            <a:r>
              <a:rPr lang="es-ES" sz="2000" dirty="0"/>
              <a:t>Delitos relacionados con los sistemas y datos informáticos </a:t>
            </a:r>
          </a:p>
          <a:p>
            <a:pPr marL="800100" lvl="1" indent="-342900" algn="just">
              <a:buFont typeface="Wingdings" pitchFamily="2" charset="2"/>
              <a:buChar char="ü"/>
            </a:pPr>
            <a:r>
              <a:rPr lang="es-ES" sz="2000" dirty="0"/>
              <a:t>Obtención de pruebas para </a:t>
            </a:r>
            <a:r>
              <a:rPr lang="es-ES" sz="2000" u="sng" dirty="0"/>
              <a:t>cualquier</a:t>
            </a:r>
            <a:r>
              <a:rPr lang="es-ES" sz="2000" dirty="0"/>
              <a:t> delito</a:t>
            </a:r>
          </a:p>
          <a:p>
            <a:pPr marL="800100" lvl="1" indent="-342900" algn="just">
              <a:buFont typeface="Wingdings" pitchFamily="2" charset="2"/>
              <a:buChar char="ü"/>
            </a:pPr>
            <a:endParaRPr lang="es-ES" sz="2000" dirty="0"/>
          </a:p>
          <a:p>
            <a:pPr marL="342900" lvl="1" indent="-342900" algn="just">
              <a:buFont typeface="Wingdings" pitchFamily="2" charset="2"/>
              <a:buChar char="ü"/>
            </a:pPr>
            <a:r>
              <a:rPr lang="es-ES" sz="2200" dirty="0"/>
              <a:t>Las redes 24/7 pueden facilitar o prestar directamente asistencia </a:t>
            </a:r>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1150026945"/>
                  </p:ext>
                </p:extLst>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Proveedor de servicios </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4C52B17A-14C8-4A54-A0DE-FFB2521D3FE2}"/>
              </a:ext>
            </a:extLst>
          </p:cNvPr>
          <p:cNvSpPr/>
          <p:nvPr/>
        </p:nvSpPr>
        <p:spPr>
          <a:xfrm>
            <a:off x="4199137" y="921588"/>
            <a:ext cx="4731799" cy="5447645"/>
          </a:xfrm>
          <a:prstGeom prst="rect">
            <a:avLst/>
          </a:prstGeom>
        </p:spPr>
        <p:txBody>
          <a:bodyPr wrap="square">
            <a:spAutoFit/>
          </a:bodyPr>
          <a:lstStyle/>
          <a:p>
            <a:pPr marL="342900" indent="-342900">
              <a:buFont typeface="Wingdings" pitchFamily="2" charset="2"/>
              <a:buChar char="Ø"/>
            </a:pPr>
            <a:r>
              <a:rPr lang="es-ES" sz="2200" dirty="0"/>
              <a:t>Sí:</a:t>
            </a:r>
          </a:p>
          <a:p>
            <a:pPr marL="800100" lvl="1" indent="-342900" algn="just">
              <a:buFont typeface="Wingdings" pitchFamily="2" charset="2"/>
              <a:buChar char="Ø"/>
            </a:pPr>
            <a:r>
              <a:rPr lang="es-ES" sz="2000" dirty="0"/>
              <a:t>servicios de comunicaciones o servicios relacionados con el procesamiento de datos (por ejemplo, hospedaje (hosting) como los que ponen copias de los contenidos de los sitios web en dispositivos de almacenamiento temporal (caching))</a:t>
            </a:r>
          </a:p>
          <a:p>
            <a:pPr marL="800100" lvl="1" indent="-342900">
              <a:buFont typeface="Wingdings" pitchFamily="2" charset="2"/>
              <a:buChar char="Ø"/>
            </a:pPr>
            <a:r>
              <a:rPr lang="es-ES" sz="2000" dirty="0"/>
              <a:t>entidades privadas y públicas</a:t>
            </a:r>
          </a:p>
          <a:p>
            <a:pPr marL="800100" lvl="1" indent="-342900">
              <a:buFont typeface="Wingdings" pitchFamily="2" charset="2"/>
              <a:buChar char="Ø"/>
            </a:pPr>
            <a:r>
              <a:rPr lang="es-ES" sz="2000" dirty="0"/>
              <a:t>servicios gratuitos o de pago</a:t>
            </a:r>
          </a:p>
          <a:p>
            <a:pPr marL="800100" lvl="1" indent="-342900">
              <a:buFont typeface="Wingdings" pitchFamily="2" charset="2"/>
              <a:buChar char="Ø"/>
            </a:pPr>
            <a:r>
              <a:rPr lang="es-ES" sz="2000" dirty="0"/>
              <a:t>suministro a grupo cerrado o público</a:t>
            </a:r>
          </a:p>
          <a:p>
            <a:pPr marL="342900" indent="-342900">
              <a:buFont typeface="Wingdings" pitchFamily="2" charset="2"/>
              <a:buChar char="Ø"/>
            </a:pPr>
            <a:endParaRPr lang="es-ES" sz="2200" dirty="0"/>
          </a:p>
          <a:p>
            <a:pPr marL="342900" indent="-342900">
              <a:buFont typeface="Wingdings" pitchFamily="2" charset="2"/>
              <a:buChar char="Ø"/>
            </a:pPr>
            <a:r>
              <a:rPr lang="es-ES" sz="2200" dirty="0"/>
              <a:t>No:</a:t>
            </a:r>
          </a:p>
          <a:p>
            <a:pPr marL="800100" lvl="1" indent="-342900">
              <a:buFont typeface="Wingdings" pitchFamily="2" charset="2"/>
              <a:buChar char="Ø"/>
            </a:pPr>
            <a:r>
              <a:rPr lang="es-ES" sz="2200" dirty="0"/>
              <a:t>proveedores de contenidos</a:t>
            </a:r>
          </a:p>
        </p:txBody>
      </p:sp>
      <p:sp>
        <p:nvSpPr>
          <p:cNvPr id="8" name="Rectangle 7">
            <a:extLst>
              <a:ext uri="{FF2B5EF4-FFF2-40B4-BE49-F238E27FC236}">
                <a16:creationId xmlns:a16="http://schemas.microsoft.com/office/drawing/2014/main" id="{687B7C23-9E4D-47A3-872A-857DE10440B9}"/>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es-ES" sz="2200" dirty="0"/>
              <a:t>por "</a:t>
            </a:r>
            <a:r>
              <a:rPr lang="es-ES" sz="2200" b="1" dirty="0"/>
              <a:t>proveedor de servicios</a:t>
            </a:r>
            <a:r>
              <a:rPr lang="es-ES" sz="2200" dirty="0"/>
              <a:t>" se entiende: </a:t>
            </a:r>
          </a:p>
          <a:p>
            <a:pPr algn="just"/>
            <a:r>
              <a:rPr lang="es-ES" sz="2200" dirty="0"/>
              <a:t>i toda entidad pública o privada que ofrezca a los usuarios de sus servicios la posibilidad de comunicar a través de un sistema informático, y </a:t>
            </a:r>
          </a:p>
          <a:p>
            <a:pPr algn="just"/>
            <a:r>
              <a:rPr lang="es-ES" sz="2200" dirty="0"/>
              <a:t>i cualquier otra entidad que procese o almacene datos informáticos para dicho servicio de comunicación o para los usuarios del mismo.</a:t>
            </a:r>
          </a:p>
        </p:txBody>
      </p:sp>
    </p:spTree>
    <p:extLst>
      <p:ext uri="{BB962C8B-B14F-4D97-AF65-F5344CB8AC3E}">
        <p14:creationId xmlns:p14="http://schemas.microsoft.com/office/powerpoint/2010/main" val="366621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Artículo 35 – Red 24/7</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904086"/>
            <a:ext cx="5597370" cy="6524863"/>
          </a:xfrm>
          <a:prstGeom prst="rect">
            <a:avLst/>
          </a:prstGeom>
        </p:spPr>
        <p:txBody>
          <a:bodyPr wrap="square">
            <a:spAutoFit/>
          </a:bodyPr>
          <a:lstStyle/>
          <a:p>
            <a:pPr marL="342900" indent="-342900" algn="just">
              <a:buFont typeface="Wingdings" pitchFamily="2" charset="2"/>
              <a:buChar char="ü"/>
            </a:pPr>
            <a:endParaRPr lang="es-ES" sz="2200" dirty="0"/>
          </a:p>
          <a:p>
            <a:pPr marL="342900" indent="-342900" algn="just">
              <a:buFont typeface="Wingdings" pitchFamily="2" charset="2"/>
              <a:buChar char="ü"/>
            </a:pPr>
            <a:r>
              <a:rPr lang="es-ES" sz="2200" dirty="0"/>
              <a:t>La red 24/7 debe tener capacidad para comunicarse con otras redes 24/7 y con las autoridades nacionales pertinentes (por ejemplo, la fiscalía) de forma rápida y las 24 horas del día los 7 días de la semana</a:t>
            </a:r>
          </a:p>
          <a:p>
            <a:pPr algn="just"/>
            <a:endParaRPr lang="es-ES" sz="2200" dirty="0"/>
          </a:p>
          <a:p>
            <a:pPr marL="342900" indent="-342900" algn="just">
              <a:buFont typeface="Wingdings" pitchFamily="2" charset="2"/>
              <a:buChar char="ü"/>
            </a:pPr>
            <a:r>
              <a:rPr lang="es-ES" sz="2200" dirty="0"/>
              <a:t>La red 24/7 debe tener un equipo de comunicaciones adecuado</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sz="2200" dirty="0"/>
              <a:t>El personal de la Red 24/7 debe recibir una formación adecuada en materia de ciberdelincuencia y pruebas electrónicas, así como para responder eficazmente a las solicitudes </a:t>
            </a:r>
          </a:p>
          <a:p>
            <a:pPr marL="342900" indent="-342900" algn="just">
              <a:buFont typeface="Wingdings" pitchFamily="2" charset="2"/>
              <a:buChar char="ü"/>
            </a:pPr>
            <a:endParaRPr lang="es-ES" sz="2200" dirty="0"/>
          </a:p>
          <a:p>
            <a:pPr marL="342900" indent="-342900" algn="just">
              <a:buFont typeface="Wingdings" pitchFamily="2" charset="2"/>
              <a:buChar char="ü"/>
            </a:pPr>
            <a:endParaRPr lang="es-ES" sz="2200" dirty="0"/>
          </a:p>
          <a:p>
            <a:pPr marL="342900" indent="-342900" algn="just">
              <a:buFont typeface="Wingdings" pitchFamily="2" charset="2"/>
              <a:buChar char="ü"/>
            </a:pPr>
            <a:endParaRPr lang="es-ES" sz="2200" dirty="0"/>
          </a:p>
        </p:txBody>
      </p:sp>
      <mc:AlternateContent xmlns:mc="http://schemas.openxmlformats.org/markup-compatibility/2006">
        <mc:Choice xmlns:am3d="http://schemas.microsoft.com/office/drawing/2017/model3d"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2212688876"/>
                  </p:ext>
                </p:extLst>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id="{2335123E-4A65-4294-81AE-5843D66822A2}"/>
                  </a:ext>
                </a:extLst>
              </p:cNvPr>
              <p:cNvPicPr>
                <a:picLocks noGrp="1" noRot="1" noChangeAspect="1" noMove="1" noResize="1" noEditPoints="1" noAdjustHandles="1" noChangeArrowheads="1" noChangeShapeType="1" noCrop="1"/>
              </p:cNvPicPr>
              <p:nvPr/>
            </p:nvPicPr>
            <p:blipFill>
              <a:blip r:embed="rId5"/>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s-ES" sz="3200" b="1" dirty="0"/>
              <a:t>Parte 3</a:t>
            </a:r>
          </a:p>
          <a:p>
            <a:pPr algn="ctr">
              <a:lnSpc>
                <a:spcPct val="80000"/>
              </a:lnSpc>
            </a:pPr>
            <a:br/>
            <a:r>
              <a:rPr lang="es-ES" sz="3200" b="1" dirty="0"/>
              <a:t>Modelos de cooperación internacional</a:t>
            </a:r>
          </a:p>
          <a:p>
            <a:pPr algn="ctr">
              <a:lnSpc>
                <a:spcPct val="80000"/>
              </a:lnSpc>
            </a:pPr>
            <a:endParaRPr lang="es-ES" sz="3200" b="1" dirty="0"/>
          </a:p>
        </p:txBody>
      </p:sp>
    </p:spTree>
    <p:extLst>
      <p:ext uri="{BB962C8B-B14F-4D97-AF65-F5344CB8AC3E}">
        <p14:creationId xmlns:p14="http://schemas.microsoft.com/office/powerpoint/2010/main" val="4113070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s-E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s-ES"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s-ES"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Hong Kong</a:t>
            </a: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s-ES" sz="2400" b="1" dirty="0">
                <a:hlinkClick r:id="rId7"/>
              </a:rPr>
              <a:t>http://www.doj.gov.hk/lawdoc/mla.pdf</a:t>
            </a:r>
            <a:endParaRPr lang="es-ES" sz="2400" b="1" dirty="0"/>
          </a:p>
          <a:p>
            <a:pPr marL="0" indent="0" algn="ctr">
              <a:buFont typeface="Arial" pitchFamily="34" charset="0"/>
              <a:buNone/>
            </a:pPr>
            <a:endParaRPr lang="es-ES" sz="2000" b="1" dirty="0"/>
          </a:p>
          <a:p>
            <a:pPr marL="0" indent="0" algn="ctr">
              <a:buFont typeface="Arial" pitchFamily="34" charset="0"/>
              <a:buNone/>
            </a:pPr>
            <a:endParaRPr lang="es-ES" sz="2000" b="1" dirty="0"/>
          </a:p>
        </p:txBody>
      </p:sp>
    </p:spTree>
    <p:extLst>
      <p:ext uri="{BB962C8B-B14F-4D97-AF65-F5344CB8AC3E}">
        <p14:creationId xmlns:p14="http://schemas.microsoft.com/office/powerpoint/2010/main" val="23014677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s-E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s-ES"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s-ES"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Reino Unido</a:t>
            </a: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s-ES" sz="2400" b="1" dirty="0">
                <a:hlinkClick r:id="rId4"/>
              </a:rPr>
              <a:t>https://www.gov.uk/government/uploads/system/uploads/attachment_data/file/415038/MLA_Guidelines_2015.pdf</a:t>
            </a:r>
            <a:endParaRPr lang="es-ES" sz="2400" b="1" dirty="0"/>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val="35434673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s-ES" dirty="0">
              <a:solidFill>
                <a:schemeClr val="tx1"/>
              </a:solidFill>
            </a:endParaRPr>
          </a:p>
        </p:txBody>
      </p:sp>
      <p:sp>
        <p:nvSpPr>
          <p:cNvPr id="5" name="TextBox 4"/>
          <p:cNvSpPr txBox="1"/>
          <p:nvPr/>
        </p:nvSpPr>
        <p:spPr>
          <a:xfrm>
            <a:off x="88522" y="1011207"/>
            <a:ext cx="8933934" cy="4324261"/>
          </a:xfrm>
          <a:prstGeom prst="rect">
            <a:avLst/>
          </a:prstGeom>
          <a:noFill/>
        </p:spPr>
        <p:txBody>
          <a:bodyPr wrap="square" rtlCol="0">
            <a:spAutoFit/>
          </a:bodyPr>
          <a:lstStyle/>
          <a:p>
            <a:r>
              <a:rPr lang="es-ES" b="1" dirty="0">
                <a:solidFill>
                  <a:schemeClr val="tx2"/>
                </a:solidFill>
                <a:latin typeface="Verdana" panose="020B0604030504040204" pitchFamily="34" charset="0"/>
              </a:rPr>
              <a:t>Antecedentes</a:t>
            </a:r>
          </a:p>
          <a:p>
            <a:endParaRPr lang="es-ES"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s-ES" sz="1400" dirty="0">
                <a:latin typeface="Verdana" panose="020B0604030504040204" pitchFamily="34" charset="0"/>
              </a:rPr>
              <a:t>Razones para seguir adelante con el modelo de conservación de datos del artículo 29/30:</a:t>
            </a:r>
          </a:p>
          <a:p>
            <a:pPr marL="914400" lvl="1" indent="-457200">
              <a:spcBef>
                <a:spcPts val="600"/>
              </a:spcBef>
              <a:spcAft>
                <a:spcPts val="600"/>
              </a:spcAft>
              <a:buFont typeface="Arial" pitchFamily="34" charset="0"/>
              <a:buChar char="•"/>
            </a:pPr>
            <a:r>
              <a:rPr lang="es-ES" sz="1400" dirty="0">
                <a:latin typeface="Verdana" panose="020B0604030504040204" pitchFamily="34" charset="0"/>
              </a:rPr>
              <a:t>Texto del artículo 35 del Convenio tomado como modelo para los campos obligatorios;</a:t>
            </a:r>
          </a:p>
          <a:p>
            <a:pPr marL="914400" lvl="1" indent="-457200">
              <a:spcBef>
                <a:spcPts val="600"/>
              </a:spcBef>
              <a:spcAft>
                <a:spcPts val="600"/>
              </a:spcAft>
              <a:buFont typeface="Arial" pitchFamily="34" charset="0"/>
              <a:buChar char="•"/>
            </a:pPr>
            <a:r>
              <a:rPr lang="es-ES" sz="1400" dirty="0">
                <a:latin typeface="Verdana" panose="020B0604030504040204" pitchFamily="34" charset="0"/>
              </a:rPr>
              <a:t>Minimización de las entradas y, por tanto, menos tiempo de procesamiento;</a:t>
            </a:r>
          </a:p>
          <a:p>
            <a:pPr marL="914400" lvl="1" indent="-457200">
              <a:spcBef>
                <a:spcPts val="600"/>
              </a:spcBef>
              <a:spcAft>
                <a:spcPts val="600"/>
              </a:spcAft>
              <a:buFont typeface="Arial" pitchFamily="34" charset="0"/>
              <a:buChar char="•"/>
            </a:pPr>
            <a:r>
              <a:rPr lang="es-ES" sz="1400" dirty="0">
                <a:latin typeface="Verdana" panose="020B0604030504040204" pitchFamily="34" charset="0"/>
              </a:rPr>
              <a:t>Orientación para los puntos de contacto recién creados o de próxima creación;</a:t>
            </a:r>
          </a:p>
          <a:p>
            <a:pPr marL="914400" lvl="1" indent="-457200">
              <a:spcBef>
                <a:spcPts val="600"/>
              </a:spcBef>
              <a:spcAft>
                <a:spcPts val="600"/>
              </a:spcAft>
              <a:buFont typeface="Arial" pitchFamily="34" charset="0"/>
              <a:buChar char="•"/>
            </a:pPr>
            <a:r>
              <a:rPr lang="es-ES" sz="1400" dirty="0">
                <a:latin typeface="Verdana" panose="020B0604030504040204" pitchFamily="34" charset="0"/>
              </a:rPr>
              <a:t>Una práctica más uniforme de las solicitudes de conservación en todas las jurisdicciones.</a:t>
            </a:r>
          </a:p>
          <a:p>
            <a:pPr marL="457200" lvl="0" indent="-457200">
              <a:spcBef>
                <a:spcPts val="600"/>
              </a:spcBef>
              <a:spcAft>
                <a:spcPts val="600"/>
              </a:spcAft>
              <a:buFont typeface="Arial" pitchFamily="34" charset="0"/>
              <a:buChar char="•"/>
            </a:pPr>
            <a:r>
              <a:rPr lang="es-ES" sz="1400" dirty="0">
                <a:latin typeface="Verdana" panose="020B0604030504040204" pitchFamily="34" charset="0"/>
              </a:rPr>
              <a:t>Iniciativas de creación de capacidades (reuniones regionales, formación) 2016 y 2017;</a:t>
            </a:r>
            <a:endParaRPr lang="es-ES" sz="1400"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s-ES" sz="1400" dirty="0">
                <a:latin typeface="Verdana" panose="020B0604030504040204" pitchFamily="34" charset="0"/>
              </a:rPr>
              <a:t>Modelos iniciales (Art. 29 y 31 del Convenio de Budapest) probados por varios Estados;</a:t>
            </a:r>
            <a:endParaRPr lang="es-ES" sz="1400"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s-ES" sz="1400" dirty="0">
                <a:latin typeface="Verdana" panose="020B0604030504040204" pitchFamily="34" charset="0"/>
              </a:rPr>
              <a:t>Otras presentaciones y debates a través de la lista de correo y la Mesa del T-CY (2017 y 2018);</a:t>
            </a:r>
          </a:p>
          <a:p>
            <a:pPr marL="457200" lvl="0" indent="-457200">
              <a:spcBef>
                <a:spcPts val="600"/>
              </a:spcBef>
              <a:spcAft>
                <a:spcPts val="600"/>
              </a:spcAft>
              <a:buFont typeface="Arial" pitchFamily="34" charset="0"/>
              <a:buChar char="•"/>
            </a:pPr>
            <a:r>
              <a:rPr lang="es-ES" sz="1400" dirty="0">
                <a:latin typeface="Verdana" panose="020B0604030504040204" pitchFamily="34" charset="0"/>
              </a:rPr>
              <a:t>Versión final revisada y adoptada por el 19º Pleno del T-CY (9-10 de julio de 2018).</a:t>
            </a:r>
            <a:endParaRPr lang="es-ES" sz="1400" dirty="0">
              <a:latin typeface="Verdana" panose="020B0604030504040204" pitchFamily="34" charset="0"/>
              <a:ea typeface="Verdana" panose="020B0604030504040204" pitchFamily="34" charset="0"/>
            </a:endParaRP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b="1" dirty="0">
                <a:solidFill>
                  <a:srgbClr val="FFFFFF"/>
                </a:solidFill>
                <a:latin typeface="Arial Narrow" panose="020B0606020202030204" pitchFamily="34" charset="0"/>
              </a:rPr>
              <a:t>www.coe.int/cybercrime</a:t>
            </a:r>
            <a:endParaRPr lang="es-ES" dirty="0"/>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Modelos del Consejo de Europa: Antecedentes</a:t>
            </a: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4520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170646"/>
          </a:xfrm>
          <a:prstGeom prst="rect">
            <a:avLst/>
          </a:prstGeom>
          <a:noFill/>
        </p:spPr>
        <p:txBody>
          <a:bodyPr wrap="square" rtlCol="0">
            <a:spAutoFit/>
          </a:bodyPr>
          <a:lstStyle/>
          <a:p>
            <a:pPr>
              <a:spcAft>
                <a:spcPts val="600"/>
              </a:spcAft>
            </a:pPr>
            <a:r>
              <a:rPr lang="es-ES" b="1" dirty="0">
                <a:solidFill>
                  <a:schemeClr val="tx2"/>
                </a:solidFill>
                <a:latin typeface="Verdana" panose="020B0604030504040204" pitchFamily="34" charset="0"/>
              </a:rPr>
              <a:t>Modelo artículo 29/30 – características principales</a:t>
            </a:r>
          </a:p>
          <a:p>
            <a:pPr>
              <a:spcAft>
                <a:spcPts val="600"/>
              </a:spcAft>
            </a:pPr>
            <a:endParaRPr lang="es-ES"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es-ES" sz="1600" dirty="0">
                <a:latin typeface="Verdana" panose="020B0604030504040204" pitchFamily="34" charset="0"/>
              </a:rPr>
              <a:t>Marcar los elementos obligatorios con un asterisco (requisitos del art. 35);</a:t>
            </a:r>
          </a:p>
          <a:p>
            <a:pPr marL="457200" lvl="0" indent="-457200">
              <a:spcAft>
                <a:spcPts val="600"/>
              </a:spcAft>
              <a:buFont typeface="Arial" pitchFamily="34" charset="0"/>
              <a:buChar char="•"/>
            </a:pPr>
            <a:r>
              <a:rPr lang="es-ES" sz="1600" dirty="0">
                <a:latin typeface="Verdana" panose="020B0604030504040204" pitchFamily="34" charset="0"/>
              </a:rPr>
              <a:t>Referencia/estado del caso;</a:t>
            </a:r>
          </a:p>
          <a:p>
            <a:pPr marL="457200" lvl="0" indent="-457200">
              <a:spcAft>
                <a:spcPts val="600"/>
              </a:spcAft>
              <a:buFont typeface="Arial" pitchFamily="34" charset="0"/>
              <a:buChar char="•"/>
            </a:pPr>
            <a:r>
              <a:rPr lang="es-ES" sz="1600" dirty="0">
                <a:latin typeface="Verdana" panose="020B0604030504040204" pitchFamily="34" charset="0"/>
              </a:rPr>
              <a:t>Solicitud de menos detalles / más detalles sobre la autoridad requirente;</a:t>
            </a:r>
          </a:p>
          <a:p>
            <a:pPr marL="457200" indent="-457200">
              <a:spcAft>
                <a:spcPts val="600"/>
              </a:spcAft>
              <a:buFont typeface="Arial" pitchFamily="34" charset="0"/>
              <a:buChar char="•"/>
            </a:pPr>
            <a:r>
              <a:rPr lang="es-ES" sz="1600" dirty="0">
                <a:latin typeface="Verdana" panose="020B0604030504040204" pitchFamily="34" charset="0"/>
              </a:rPr>
              <a:t>Datos de las autoridades encargadas de la investigación y el enjuiciamiento (por separado);</a:t>
            </a:r>
          </a:p>
          <a:p>
            <a:pPr marL="457200" indent="-457200">
              <a:spcAft>
                <a:spcPts val="600"/>
              </a:spcAft>
              <a:buFont typeface="Arial" pitchFamily="34" charset="0"/>
              <a:buChar char="•"/>
            </a:pPr>
            <a:r>
              <a:rPr lang="es-ES" sz="1600" dirty="0">
                <a:latin typeface="Verdana" panose="020B0604030504040204" pitchFamily="34" charset="0"/>
              </a:rPr>
              <a:t>Detalles de la persona de contacto para una confirmación adicional;</a:t>
            </a:r>
          </a:p>
          <a:p>
            <a:pPr marL="457200" lvl="0" indent="-457200">
              <a:spcAft>
                <a:spcPts val="600"/>
              </a:spcAft>
              <a:buFont typeface="Arial" pitchFamily="34" charset="0"/>
              <a:buChar char="•"/>
            </a:pPr>
            <a:r>
              <a:rPr lang="es-ES" sz="1600" dirty="0">
                <a:latin typeface="Verdana" panose="020B0604030504040204" pitchFamily="34" charset="0"/>
              </a:rPr>
              <a:t>Elección de los medios de respuesta;</a:t>
            </a:r>
          </a:p>
          <a:p>
            <a:pPr marL="457200" lvl="0" indent="-457200">
              <a:spcAft>
                <a:spcPts val="600"/>
              </a:spcAft>
              <a:buFont typeface="Arial" pitchFamily="34" charset="0"/>
              <a:buChar char="•"/>
            </a:pPr>
            <a:r>
              <a:rPr lang="es-ES" sz="1600" dirty="0">
                <a:latin typeface="Verdana" panose="020B0604030504040204" pitchFamily="34" charset="0"/>
              </a:rPr>
              <a:t>Posibilidad de adjuntar la solicitud de asistencia jurídica mutua;</a:t>
            </a:r>
          </a:p>
          <a:p>
            <a:pPr marL="457200" lvl="0" indent="-457200">
              <a:spcAft>
                <a:spcPts val="600"/>
              </a:spcAft>
              <a:buFont typeface="Arial" pitchFamily="34" charset="0"/>
              <a:buChar char="•"/>
            </a:pPr>
            <a:r>
              <a:rPr lang="es-ES" sz="1600" dirty="0">
                <a:latin typeface="Verdana" panose="020B0604030504040204" pitchFamily="34" charset="0"/>
              </a:rPr>
              <a:t>Simplificación de la sección de "delitos";</a:t>
            </a:r>
          </a:p>
          <a:p>
            <a:pPr marL="457200" lvl="0" indent="-457200">
              <a:spcAft>
                <a:spcPts val="600"/>
              </a:spcAft>
              <a:buFont typeface="Arial" pitchFamily="34" charset="0"/>
              <a:buChar char="•"/>
            </a:pPr>
            <a:r>
              <a:rPr lang="es-ES" sz="1600" dirty="0">
                <a:latin typeface="Verdana" panose="020B0604030504040204" pitchFamily="34" charset="0"/>
              </a:rPr>
              <a:t>Descripción de los datos solicitados/anexo (formulario de especificación);</a:t>
            </a:r>
          </a:p>
          <a:p>
            <a:pPr marL="457200" lvl="0" indent="-457200">
              <a:spcAft>
                <a:spcPts val="600"/>
              </a:spcAft>
              <a:buFont typeface="Arial" pitchFamily="34" charset="0"/>
              <a:buChar char="•"/>
            </a:pPr>
            <a:r>
              <a:rPr lang="es-ES" sz="1600" dirty="0">
                <a:latin typeface="Verdana" panose="020B0604030504040204" pitchFamily="34" charset="0"/>
              </a:rPr>
              <a:t>Información de identificación de la persona u organización;</a:t>
            </a:r>
          </a:p>
          <a:p>
            <a:pPr marL="457200" lvl="0" indent="-457200">
              <a:spcAft>
                <a:spcPts val="600"/>
              </a:spcAft>
              <a:buFont typeface="Arial" pitchFamily="34" charset="0"/>
              <a:buChar char="•"/>
            </a:pPr>
            <a:r>
              <a:rPr lang="es-ES" sz="1600" dirty="0">
                <a:latin typeface="Verdana" panose="020B0604030504040204" pitchFamily="34" charset="0"/>
              </a:rPr>
              <a:t>Referencia del artículo 30;</a:t>
            </a:r>
          </a:p>
          <a:p>
            <a:pPr marL="457200" lvl="0" indent="-457200">
              <a:spcAft>
                <a:spcPts val="600"/>
              </a:spcAft>
              <a:buFont typeface="Arial" pitchFamily="34" charset="0"/>
              <a:buChar char="•"/>
            </a:pPr>
            <a:r>
              <a:rPr lang="es-ES" sz="1600" dirty="0">
                <a:latin typeface="Verdana" panose="020B0604030504040204" pitchFamily="34" charset="0"/>
              </a:rPr>
              <a:t>Estado del caso / urgencia (elementos predefinidos) / confidencialidad;</a:t>
            </a:r>
          </a:p>
          <a:p>
            <a:pPr marL="457200" lvl="0" indent="-457200">
              <a:spcAft>
                <a:spcPts val="600"/>
              </a:spcAft>
              <a:buFont typeface="Arial" pitchFamily="34" charset="0"/>
              <a:buChar char="•"/>
            </a:pPr>
            <a:r>
              <a:rPr lang="es-ES" sz="1600" dirty="0"/>
              <a:t>Opciones de confirmación/notificación.</a:t>
            </a: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s-ES" dirty="0"/>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s-ES" dirty="0">
              <a:solidFill>
                <a:schemeClr val="tx1"/>
              </a:solidFill>
            </a:endParaRPr>
          </a:p>
        </p:txBody>
      </p:sp>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400" b="1" dirty="0">
                <a:solidFill>
                  <a:schemeClr val="bg1"/>
                </a:solidFill>
              </a:rPr>
              <a:t>Modelo artículo 29/30 – Solicitud de asistencia jurídica </a:t>
            </a:r>
          </a:p>
          <a:p>
            <a:pPr algn="r"/>
            <a:r>
              <a:rPr lang="es-ES" sz="2400" b="1" dirty="0">
                <a:solidFill>
                  <a:schemeClr val="bg1"/>
                </a:solidFill>
              </a:rPr>
              <a:t>Mutua en materia de conservación</a:t>
            </a: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4772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29/30</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15161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29/30</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8145746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29/30</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762621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Pregunta tipo encuesta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318530818"/>
              </p:ext>
            </p:extLst>
          </p:nvPr>
        </p:nvGraphicFramePr>
        <p:xfrm>
          <a:off x="88522" y="1211811"/>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69096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4939814"/>
          </a:xfrm>
          <a:prstGeom prst="rect">
            <a:avLst/>
          </a:prstGeom>
          <a:noFill/>
        </p:spPr>
        <p:txBody>
          <a:bodyPr wrap="square" rtlCol="0">
            <a:spAutoFit/>
          </a:bodyPr>
          <a:lstStyle/>
          <a:p>
            <a:pPr>
              <a:spcAft>
                <a:spcPts val="600"/>
              </a:spcAft>
            </a:pPr>
            <a:r>
              <a:rPr lang="es-ES" b="1" dirty="0">
                <a:solidFill>
                  <a:schemeClr val="tx2"/>
                </a:solidFill>
                <a:latin typeface="Verdana" panose="020B0604030504040204" pitchFamily="34" charset="0"/>
              </a:rPr>
              <a:t>Modelo del artículo 31 – Solicitud de asistencia jurídica mutua en materia de datos relativos a los abonados</a:t>
            </a:r>
          </a:p>
          <a:p>
            <a:pPr>
              <a:spcAft>
                <a:spcPts val="600"/>
              </a:spcAft>
            </a:pPr>
            <a:endParaRPr lang="es-ES"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es-ES" sz="1400" dirty="0">
                <a:latin typeface="Verdana" panose="020B0604030504040204" pitchFamily="34" charset="0"/>
              </a:rPr>
              <a:t>Sincronizado para el contenido aplicable del modelo del artículo 29/30;</a:t>
            </a:r>
          </a:p>
          <a:p>
            <a:pPr marL="457200" lvl="0" indent="-457200">
              <a:spcAft>
                <a:spcPts val="600"/>
              </a:spcAft>
              <a:buFont typeface="Arial" pitchFamily="34" charset="0"/>
              <a:buChar char="•"/>
            </a:pPr>
            <a:r>
              <a:rPr lang="es-ES" sz="1400" dirty="0">
                <a:latin typeface="Verdana" panose="020B0604030504040204" pitchFamily="34" charset="0"/>
              </a:rPr>
              <a:t>Se centra exclusivamente en los datos relativos a los abonados;</a:t>
            </a:r>
          </a:p>
          <a:p>
            <a:pPr marL="457200" lvl="0" indent="-457200">
              <a:spcAft>
                <a:spcPts val="600"/>
              </a:spcAft>
              <a:buFont typeface="Arial" pitchFamily="34" charset="0"/>
              <a:buChar char="•"/>
            </a:pPr>
            <a:r>
              <a:rPr lang="es-ES" sz="1400" dirty="0">
                <a:latin typeface="Verdana" panose="020B0604030504040204" pitchFamily="34" charset="0"/>
              </a:rPr>
              <a:t>No hay elementos específicamente obligatorios, lo que permite una mayor flexibilidad;</a:t>
            </a:r>
          </a:p>
          <a:p>
            <a:pPr marL="457200" lvl="0" indent="-457200">
              <a:spcAft>
                <a:spcPts val="600"/>
              </a:spcAft>
              <a:buFont typeface="Arial" pitchFamily="34" charset="0"/>
              <a:buChar char="•"/>
            </a:pPr>
            <a:r>
              <a:rPr lang="es-ES" sz="1400" dirty="0">
                <a:latin typeface="Verdana" panose="020B0604030504040204" pitchFamily="34" charset="0"/>
              </a:rPr>
              <a:t>Detalles sobre la solicitud previa de asistencia jurídica mutua o de conservación;</a:t>
            </a:r>
          </a:p>
          <a:p>
            <a:pPr marL="457200" lvl="0" indent="-457200">
              <a:spcAft>
                <a:spcPts val="600"/>
              </a:spcAft>
              <a:buFont typeface="Arial" pitchFamily="34" charset="0"/>
              <a:buChar char="•"/>
            </a:pPr>
            <a:r>
              <a:rPr lang="es-ES" sz="1400" dirty="0">
                <a:latin typeface="Verdana" panose="020B0604030504040204" pitchFamily="34" charset="0"/>
              </a:rPr>
              <a:t>Lista simplificada de delitos;</a:t>
            </a:r>
          </a:p>
          <a:p>
            <a:pPr marL="457200" lvl="0" indent="-457200">
              <a:spcAft>
                <a:spcPts val="600"/>
              </a:spcAft>
              <a:buFont typeface="Arial" pitchFamily="34" charset="0"/>
              <a:buChar char="•"/>
            </a:pPr>
            <a:r>
              <a:rPr lang="es-ES" sz="1400" dirty="0">
                <a:latin typeface="Verdana" panose="020B0604030504040204" pitchFamily="34" charset="0"/>
              </a:rPr>
              <a:t>Sección aparte sobre la base jurídica nacional;</a:t>
            </a:r>
          </a:p>
          <a:p>
            <a:pPr marL="457200" lvl="0" indent="-457200">
              <a:spcAft>
                <a:spcPts val="600"/>
              </a:spcAft>
              <a:buFont typeface="Arial" pitchFamily="34" charset="0"/>
              <a:buChar char="•"/>
            </a:pPr>
            <a:r>
              <a:rPr lang="es-ES" sz="1400" dirty="0">
                <a:latin typeface="Verdana" panose="020B0604030504040204" pitchFamily="34" charset="0"/>
              </a:rPr>
              <a:t>Enfoque en la información para identificar al proveedor de servicios; </a:t>
            </a:r>
          </a:p>
          <a:p>
            <a:pPr marL="457200" lvl="0" indent="-457200">
              <a:spcAft>
                <a:spcPts val="600"/>
              </a:spcAft>
              <a:buFont typeface="Arial" pitchFamily="34" charset="0"/>
              <a:buChar char="•"/>
            </a:pPr>
            <a:r>
              <a:rPr lang="es-ES" sz="1400" dirty="0">
                <a:latin typeface="Verdana" panose="020B0604030504040204" pitchFamily="34" charset="0"/>
              </a:rPr>
              <a:t>Anexos aparte para los datos relativos a los abonados necesarios para las direcciones IP, y para los datos relativos a los abonados necesarios para las cuentas;</a:t>
            </a:r>
          </a:p>
          <a:p>
            <a:pPr marL="457200" lvl="0" indent="-457200">
              <a:spcAft>
                <a:spcPts val="600"/>
              </a:spcAft>
              <a:buFont typeface="Arial" pitchFamily="34" charset="0"/>
              <a:buChar char="•"/>
            </a:pPr>
            <a:r>
              <a:rPr lang="es-ES" sz="1400" dirty="0">
                <a:latin typeface="Verdana" panose="020B0604030504040204" pitchFamily="34" charset="0"/>
              </a:rPr>
              <a:t>Perspectivas de futuro: </a:t>
            </a:r>
          </a:p>
          <a:p>
            <a:pPr marL="914400" lvl="1" indent="-457200">
              <a:spcAft>
                <a:spcPts val="600"/>
              </a:spcAft>
              <a:buFont typeface="Arial" pitchFamily="34" charset="0"/>
              <a:buChar char="•"/>
            </a:pPr>
            <a:r>
              <a:rPr lang="es-ES" sz="1400" dirty="0">
                <a:latin typeface="Verdana" panose="020B0604030504040204" pitchFamily="34" charset="0"/>
              </a:rPr>
              <a:t>Las modelos de asistencia jurídica mutua deben ser multilingües para ahorrar tiempo de traducción y procesamiento;</a:t>
            </a:r>
          </a:p>
          <a:p>
            <a:pPr marL="914400" lvl="1" indent="-457200">
              <a:spcAft>
                <a:spcPts val="600"/>
              </a:spcAft>
              <a:buFont typeface="Arial" pitchFamily="34" charset="0"/>
              <a:buChar char="•"/>
            </a:pPr>
            <a:r>
              <a:rPr lang="es-ES" sz="1400" dirty="0">
                <a:latin typeface="Verdana" panose="020B0604030504040204" pitchFamily="34" charset="0"/>
              </a:rPr>
              <a:t>La idea del modelo es que sea electrónico / actualmente editable en formato PDF;</a:t>
            </a:r>
          </a:p>
          <a:p>
            <a:pPr marL="914400" lvl="1" indent="-457200">
              <a:spcAft>
                <a:spcPts val="600"/>
              </a:spcAft>
              <a:buFont typeface="Arial" pitchFamily="34" charset="0"/>
              <a:buChar char="•"/>
            </a:pPr>
            <a:r>
              <a:rPr lang="es-ES" sz="1400" dirty="0">
                <a:latin typeface="Verdana" panose="020B0604030504040204" pitchFamily="34" charset="0"/>
              </a:rPr>
              <a:t>Identificación/firma (comparable a la Red 24/7).</a:t>
            </a: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s-ES" dirty="0"/>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s-ES" dirty="0">
              <a:solidFill>
                <a:schemeClr val="tx1"/>
              </a:solidFill>
            </a:endParaRPr>
          </a:p>
        </p:txBody>
      </p:sp>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1400" b="1" dirty="0">
                <a:solidFill>
                  <a:schemeClr val="bg1"/>
                </a:solidFill>
              </a:rPr>
              <a:t>Modelo del artículo 31 – Solicitud de asistencia jurídica mutua en materia de datos relativos a los abonados</a:t>
            </a:r>
            <a:r>
              <a:rPr lang="es-ES" b="1" dirty="0">
                <a:solidFill>
                  <a:schemeClr val="bg1"/>
                </a:solidFill>
              </a:rPr>
              <a:t> </a:t>
            </a:r>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899160"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99246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31</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1910064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31</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7360924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31</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20558141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s-E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s-ES"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s-ES"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Modelo del artículo 31</a:t>
            </a: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71514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es-ES" sz="3200" b="1" dirty="0"/>
              <a:t>Parte 4</a:t>
            </a:r>
          </a:p>
          <a:p>
            <a:pPr algn="ctr">
              <a:lnSpc>
                <a:spcPct val="80000"/>
              </a:lnSpc>
            </a:pPr>
            <a:br/>
            <a:r>
              <a:rPr lang="es-ES" sz="3200" b="1" dirty="0"/>
              <a:t>Visión general del Segundo Protocolo Adicional al Convenio de Budapest </a:t>
            </a:r>
            <a:endParaRPr lang="es-ES" sz="3200" dirty="0"/>
          </a:p>
        </p:txBody>
      </p:sp>
    </p:spTree>
    <p:extLst>
      <p:ext uri="{BB962C8B-B14F-4D97-AF65-F5344CB8AC3E}">
        <p14:creationId xmlns:p14="http://schemas.microsoft.com/office/powerpoint/2010/main" val="1056384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Visión general del Segundo Protocolo Adicional</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760930" y="1490178"/>
            <a:ext cx="5261526" cy="4832092"/>
          </a:xfrm>
          <a:prstGeom prst="rect">
            <a:avLst/>
          </a:prstGeom>
        </p:spPr>
        <p:txBody>
          <a:bodyPr wrap="square">
            <a:spAutoFit/>
          </a:bodyPr>
          <a:lstStyle/>
          <a:p>
            <a:pPr marL="342900" indent="-342900" algn="just">
              <a:buFont typeface="Wingdings" pitchFamily="2" charset="2"/>
              <a:buChar char="Ø"/>
            </a:pPr>
            <a:r>
              <a:rPr lang="es-ES" sz="2200" dirty="0"/>
              <a:t>Uso creciente de servidores en jurisdicciones extranjeras, múltiples, cambiantes o desconocidas (nube) para almacenar pruebas</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Las competencias policiales están cada vez más limitadas por las fronteras territoriales</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Las Partes en el Convenio de Budapest han tratado de elaborar una solución</a:t>
            </a:r>
            <a:r>
              <a:rPr lang="en-US" sz="2200" dirty="0"/>
              <a:t>	</a:t>
            </a:r>
          </a:p>
          <a:p>
            <a:pPr marL="800100" lvl="1" indent="-342900" algn="just">
              <a:buFont typeface="Wingdings" pitchFamily="2" charset="2"/>
              <a:buChar char="Ø"/>
            </a:pPr>
            <a:r>
              <a:rPr lang="es-ES" sz="2200" dirty="0"/>
              <a:t>Grupo de Trabajo Transfronterizo</a:t>
            </a:r>
          </a:p>
          <a:p>
            <a:pPr marL="800100" lvl="1" indent="-342900" algn="just">
              <a:buFont typeface="Wingdings" pitchFamily="2" charset="2"/>
              <a:buChar char="Ø"/>
            </a:pPr>
            <a:r>
              <a:rPr lang="es-ES" sz="2200" dirty="0"/>
              <a:t>Grupo de Pruebas de la Nube </a:t>
            </a:r>
          </a:p>
        </p:txBody>
      </p:sp>
      <p:pic>
        <p:nvPicPr>
          <p:cNvPr id="10" name="Picture 6" descr="Council of Europe - Wikipedia">
            <a:extLst>
              <a:ext uri="{FF2B5EF4-FFF2-40B4-BE49-F238E27FC236}">
                <a16:creationId xmlns:a16="http://schemas.microsoft.com/office/drawing/2014/main"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Grupo de Trabajo Transfronterizo</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4369342" y="1490178"/>
            <a:ext cx="4653114" cy="3477875"/>
          </a:xfrm>
          <a:prstGeom prst="rect">
            <a:avLst/>
          </a:prstGeom>
        </p:spPr>
        <p:txBody>
          <a:bodyPr wrap="square">
            <a:spAutoFit/>
          </a:bodyPr>
          <a:lstStyle/>
          <a:p>
            <a:pPr marL="342900" indent="-342900" algn="just">
              <a:buFont typeface="Wingdings" pitchFamily="2" charset="2"/>
              <a:buChar char="Ø"/>
            </a:pPr>
            <a:r>
              <a:rPr lang="es-ES" sz="2200" dirty="0"/>
              <a:t>Período: 2012-2014 </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Culminó con la Nota de orientación núm. 3 Acceso transfronterizo a los datos)</a:t>
            </a:r>
          </a:p>
          <a:p>
            <a:pPr marL="342900" indent="-342900" algn="just">
              <a:buFont typeface="Wingdings" pitchFamily="2" charset="2"/>
              <a:buChar char="Ø"/>
            </a:pPr>
            <a:endParaRPr lang="es-ES" sz="2200" dirty="0"/>
          </a:p>
          <a:p>
            <a:pPr marL="342900" indent="-342900" algn="just">
              <a:buFont typeface="Wingdings" pitchFamily="2" charset="2"/>
              <a:buChar char="Ø"/>
            </a:pPr>
            <a:r>
              <a:rPr lang="es-ES" sz="2200" dirty="0"/>
              <a:t>Ha hecho una serie de propuestas para la elaboración de un protocolo adicional que amplíe el alcance del acceso transfronterizo (más allá del artículo 32b)</a:t>
            </a:r>
          </a:p>
          <a:p>
            <a:pPr marL="342900" indent="-342900" algn="just">
              <a:buFont typeface="Wingdings" pitchFamily="2" charset="2"/>
              <a:buChar char="Ø"/>
            </a:pPr>
            <a:endParaRPr lang="es-ES" sz="2200" dirty="0"/>
          </a:p>
        </p:txBody>
      </p:sp>
      <p:pic>
        <p:nvPicPr>
          <p:cNvPr id="5" name="Picture 4">
            <a:extLst>
              <a:ext uri="{FF2B5EF4-FFF2-40B4-BE49-F238E27FC236}">
                <a16:creationId xmlns:a16="http://schemas.microsoft.com/office/drawing/2014/main" id="{277D4BBE-B9F1-41FB-8DAF-6463078CA638}"/>
              </a:ext>
            </a:extLst>
          </p:cNvPr>
          <p:cNvPicPr>
            <a:picLocks noChangeAspect="1"/>
          </p:cNvPicPr>
          <p:nvPr/>
        </p:nvPicPr>
        <p:blipFill>
          <a:blip r:embed="rId4"/>
          <a:stretch>
            <a:fillRect/>
          </a:stretch>
        </p:blipFill>
        <p:spPr>
          <a:xfrm>
            <a:off x="257279" y="2389586"/>
            <a:ext cx="3771023" cy="2674964"/>
          </a:xfrm>
          <a:prstGeom prst="rect">
            <a:avLst/>
          </a:prstGeom>
        </p:spPr>
      </p:pic>
    </p:spTree>
    <p:extLst>
      <p:ext uri="{BB962C8B-B14F-4D97-AF65-F5344CB8AC3E}">
        <p14:creationId xmlns:p14="http://schemas.microsoft.com/office/powerpoint/2010/main" val="2678387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Grupo de Pruebas de la Nube</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id="{7E2C615F-9A8F-46E4-9E28-82E78BE611E2}"/>
              </a:ext>
            </a:extLst>
          </p:cNvPr>
          <p:cNvSpPr/>
          <p:nvPr/>
        </p:nvSpPr>
        <p:spPr>
          <a:xfrm>
            <a:off x="3317588" y="872617"/>
            <a:ext cx="5704868" cy="6678751"/>
          </a:xfrm>
          <a:prstGeom prst="rect">
            <a:avLst/>
          </a:prstGeom>
        </p:spPr>
        <p:txBody>
          <a:bodyPr wrap="square">
            <a:spAutoFit/>
          </a:bodyPr>
          <a:lstStyle/>
          <a:p>
            <a:pPr marL="342900" indent="-342900" algn="just">
              <a:buFont typeface="Wingdings" pitchFamily="2" charset="2"/>
              <a:buChar char="Ø"/>
            </a:pPr>
            <a:r>
              <a:rPr lang="es-ES" sz="2000" dirty="0"/>
              <a:t>Período: 2015-2017</a:t>
            </a:r>
          </a:p>
          <a:p>
            <a:pPr marL="342900" indent="-342900" algn="just">
              <a:buFont typeface="Wingdings" pitchFamily="2" charset="2"/>
              <a:buChar char="Ø"/>
            </a:pPr>
            <a:endParaRPr lang="es-ES" sz="2000" dirty="0"/>
          </a:p>
          <a:p>
            <a:pPr marL="342900" indent="-342900" algn="just">
              <a:buFont typeface="Wingdings" pitchFamily="2" charset="2"/>
              <a:buChar char="Ø"/>
            </a:pPr>
            <a:r>
              <a:rPr lang="es-ES" sz="2000" dirty="0"/>
              <a:t>Identificó las cuestiones que deben tratarse en el Protocolo Adicional, entre ellas:</a:t>
            </a:r>
          </a:p>
          <a:p>
            <a:pPr marL="800100" lvl="1" indent="-342900" algn="just">
              <a:buFont typeface="Wingdings" pitchFamily="2" charset="2"/>
              <a:buChar char="Ø"/>
            </a:pPr>
            <a:r>
              <a:rPr lang="es-ES" dirty="0"/>
              <a:t>Necesidad de distinguir entre los umbrales de los datos relativos a los abonados, el tráfico y el contenido</a:t>
            </a:r>
          </a:p>
          <a:p>
            <a:pPr marL="800100" lvl="1" indent="-342900" algn="just">
              <a:buFont typeface="Wingdings" pitchFamily="2" charset="2"/>
              <a:buChar char="Ø"/>
            </a:pPr>
            <a:r>
              <a:rPr lang="es-ES" dirty="0"/>
              <a:t>La escasa eficacia de la asistencia jurídica mutua para la obtención de pruebas electrónicas volátiles</a:t>
            </a:r>
          </a:p>
          <a:p>
            <a:pPr marL="800100" lvl="1" indent="-342900" algn="just">
              <a:buFont typeface="Wingdings" pitchFamily="2" charset="2"/>
              <a:buChar char="Ø"/>
            </a:pPr>
            <a:r>
              <a:rPr lang="es-ES" dirty="0"/>
              <a:t>Situaciones de pérdida de información sobre la ubicación de los datos</a:t>
            </a:r>
          </a:p>
          <a:p>
            <a:pPr marL="800100" lvl="1" indent="-342900" algn="just">
              <a:buFont typeface="Wingdings" pitchFamily="2" charset="2"/>
              <a:buChar char="Ø"/>
            </a:pPr>
            <a:r>
              <a:rPr lang="es-ES" dirty="0"/>
              <a:t>Cuestión de si el proveedor de servicios está suficientemente presente u ofrece servicios en el territorio</a:t>
            </a:r>
          </a:p>
          <a:p>
            <a:pPr marL="800100" lvl="1" indent="-342900" algn="just">
              <a:buFont typeface="Wingdings" pitchFamily="2" charset="2"/>
              <a:buChar char="Ø"/>
            </a:pPr>
            <a:r>
              <a:rPr lang="es-ES" dirty="0"/>
              <a:t>Régimen de revelación voluntaria por parte de los proveedores estadounidenses</a:t>
            </a:r>
          </a:p>
          <a:p>
            <a:pPr marL="800100" lvl="1" indent="-342900" algn="just">
              <a:buFont typeface="Wingdings" pitchFamily="2" charset="2"/>
              <a:buChar char="Ø"/>
            </a:pPr>
            <a:r>
              <a:rPr lang="es-ES" dirty="0"/>
              <a:t>Revelación rápida en casos de emergencia </a:t>
            </a:r>
          </a:p>
          <a:p>
            <a:pPr marL="800100" lvl="1" indent="-342900" algn="just">
              <a:buFont typeface="Wingdings" pitchFamily="2" charset="2"/>
              <a:buChar char="Ø"/>
            </a:pPr>
            <a:r>
              <a:rPr lang="es-ES" dirty="0"/>
              <a:t>Protección de datos y salvaguardias del Estado de Derecho</a:t>
            </a:r>
          </a:p>
          <a:p>
            <a:pPr marL="800100" lvl="1" indent="-342900" algn="just">
              <a:buFont typeface="Wingdings" pitchFamily="2" charset="2"/>
              <a:buChar char="Ø"/>
            </a:pPr>
            <a:endParaRPr lang="es-ES" sz="2000" dirty="0"/>
          </a:p>
          <a:p>
            <a:pPr marL="342900" indent="-342900" algn="just">
              <a:buFont typeface="Wingdings" pitchFamily="2" charset="2"/>
              <a:buChar char="Ø"/>
            </a:pPr>
            <a:endParaRPr lang="es-ES" sz="2000" dirty="0"/>
          </a:p>
          <a:p>
            <a:pPr marL="342900" indent="-342900" algn="just">
              <a:buFont typeface="Wingdings" pitchFamily="2" charset="2"/>
              <a:buChar char="Ø"/>
            </a:pPr>
            <a:endParaRPr lang="es-ES" sz="2000" dirty="0"/>
          </a:p>
        </p:txBody>
      </p:sp>
      <p:pic>
        <p:nvPicPr>
          <p:cNvPr id="8" name="Picture 7">
            <a:extLst>
              <a:ext uri="{FF2B5EF4-FFF2-40B4-BE49-F238E27FC236}">
                <a16:creationId xmlns:a16="http://schemas.microsoft.com/office/drawing/2014/main" id="{D2483154-2E4B-4AF7-874C-F5FA451997E3}"/>
              </a:ext>
            </a:extLst>
          </p:cNvPr>
          <p:cNvPicPr>
            <a:picLocks noChangeAspect="1"/>
          </p:cNvPicPr>
          <p:nvPr/>
        </p:nvPicPr>
        <p:blipFill>
          <a:blip r:embed="rId4"/>
          <a:stretch>
            <a:fillRect/>
          </a:stretch>
        </p:blipFill>
        <p:spPr>
          <a:xfrm>
            <a:off x="356644" y="2030227"/>
            <a:ext cx="2927846" cy="2320361"/>
          </a:xfrm>
          <a:prstGeom prst="rect">
            <a:avLst/>
          </a:prstGeom>
        </p:spPr>
      </p:pic>
    </p:spTree>
    <p:extLst>
      <p:ext uri="{BB962C8B-B14F-4D97-AF65-F5344CB8AC3E}">
        <p14:creationId xmlns:p14="http://schemas.microsoft.com/office/powerpoint/2010/main" val="1009545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14814</TotalTime>
  <Words>29402</Words>
  <Application>Microsoft Office PowerPoint</Application>
  <PresentationFormat>Presentación en pantalla (4:3)</PresentationFormat>
  <Paragraphs>1942</Paragraphs>
  <Slides>106</Slides>
  <Notes>97</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106</vt:i4>
      </vt:variant>
    </vt:vector>
  </HeadingPairs>
  <TitlesOfParts>
    <vt:vector size="113" baseType="lpstr">
      <vt:lpstr>Arial</vt:lpstr>
      <vt:lpstr>Arial Narrow</vt:lpstr>
      <vt:lpstr>Calibri</vt:lpstr>
      <vt:lpstr>Segoe UI</vt:lpstr>
      <vt:lpstr>Verdana</vt:lpstr>
      <vt:lpstr>Wingdings</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Javier Torres</cp:lastModifiedBy>
  <cp:revision>464</cp:revision>
  <dcterms:created xsi:type="dcterms:W3CDTF">2012-01-25T15:22:10Z</dcterms:created>
  <dcterms:modified xsi:type="dcterms:W3CDTF">2021-05-29T09:21:00Z</dcterms:modified>
</cp:coreProperties>
</file>