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24" autoAdjust="0"/>
    <p:restoredTop sz="80774" autoAdjust="0"/>
  </p:normalViewPr>
  <p:slideViewPr>
    <p:cSldViewPr snapToGrid="0" snapToObjects="1">
      <p:cViewPr varScale="1">
        <p:scale>
          <a:sx n="70" d="100"/>
          <a:sy n="70" d="100"/>
        </p:scale>
        <p:origin x="1469"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Una solicitud de registro y confiscación es: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¿una solicitud oficial de asistencia jurídica mutua?</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¿una solicitud no oficial de asistencia jurídica mutua?</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¿no es una solicitud de asistencia jurídica mutua en absoluto?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600" b="1" dirty="0"/>
            <a:t>Una OCN de Interpol n</a:t>
          </a:r>
          <a:r>
            <a:rPr lang="es-ES" sz="2600" b="1" dirty="0"/>
            <a:t>o se puede utilizar para solicitar urgentemente la conservación</a:t>
          </a:r>
          <a:r>
            <a:rPr lang="en-US" sz="2600" b="1" dirty="0"/>
            <a:t> de datos informáticos o la conservación de los datos relativos al tráfico o cualquier tipo de medida para obtener o conservar pruebas: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¿verdadero?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¿falso?</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¿depende de la solicitud?</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800" b="1" dirty="0"/>
            <a:t>El artículo 35 del Convenio de “Budapest” estipula que el punto de contacto 24/7:</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¿es obligatorio?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¿no es obligatorio?</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¿depende del país?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t>Requisitos jurídicos</a:t>
          </a:r>
          <a:endParaRPr lang="es-ES"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t>Gestión de procesos</a:t>
          </a:r>
          <a:endParaRPr lang="es-ES"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t>Calidad de las solicitudes de asistencia jurídica mutua</a:t>
          </a:r>
          <a:endParaRPr lang="es-ES" dirty="0"/>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t>Comunicación eficaz</a:t>
          </a:r>
          <a:endParaRPr lang="es-ES"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pt>
    <dgm:pt modelId="{FCE64C5B-0EA0-43EA-B016-A5E951F352CB}" type="pres">
      <dgm:prSet presAssocID="{2FE1F642-0C6E-4205-AD7C-67CA6BB38B0B}" presName="parentText" presStyleLbl="node1" presStyleIdx="0" presStyleCnt="4">
        <dgm:presLayoutVars>
          <dgm:chMax val="0"/>
          <dgm:bulletEnabled val="1"/>
        </dgm:presLayoutVars>
      </dgm:prSet>
      <dgm:spPr/>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pt>
    <dgm:pt modelId="{4FD3F7CA-9526-4F9E-9536-140E599D34C3}" type="pres">
      <dgm:prSet presAssocID="{A36F1668-8EA2-4053-B684-1F64D200D64B}" presName="parentText" presStyleLbl="node1" presStyleIdx="1" presStyleCnt="4">
        <dgm:presLayoutVars>
          <dgm:chMax val="0"/>
          <dgm:bulletEnabled val="1"/>
        </dgm:presLayoutVars>
      </dgm:prSet>
      <dgm:spPr/>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pt>
    <dgm:pt modelId="{98D98C1A-02EE-419C-9B39-FE78643702F8}" type="pres">
      <dgm:prSet presAssocID="{B5A269F8-80F8-4B90-872B-3BD2F341E378}" presName="parentText" presStyleLbl="node1" presStyleIdx="3" presStyleCnt="4">
        <dgm:presLayoutVars>
          <dgm:chMax val="0"/>
          <dgm:bulletEnabled val="1"/>
        </dgm:presLayoutVars>
      </dgm:prSet>
      <dgm:spPr/>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DA494702-E412-4610-90CF-EFD8889AFDEA}" type="presOf" srcId="{A36F1668-8EA2-4053-B684-1F64D200D64B}" destId="{58005AD2-BC44-45FE-A34B-8B20C25EE503}" srcOrd="0"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CCE26A8C-B2F0-4E8D-A319-54681EB96B5C}" srcId="{2FE1F642-0C6E-4205-AD7C-67CA6BB38B0B}" destId="{A9CD66FB-28F4-49A6-8465-C6771ED434A4}" srcOrd="0" destOrd="0" parTransId="{86F730BD-753B-4A55-BE2A-6AC7FB7B8EE1}" sibTransId="{1AF4652A-83D5-4C64-AF68-492F6950747F}"/>
    <dgm:cxn modelId="{8D320691-0D01-453F-933F-BBC334D302D8}" type="presOf" srcId="{B5A269F8-80F8-4B90-872B-3BD2F341E378}" destId="{62EC09E6-2A91-441B-8135-E06C746CC769}" srcOrd="0" destOrd="0" presId="urn:microsoft.com/office/officeart/2005/8/layout/list1"/>
    <dgm:cxn modelId="{813CF3A2-827E-42AB-AF3A-895D40B9EC9F}" srcId="{157E43D0-77A2-40E7-A223-4169AD453B55}" destId="{2FE1F642-0C6E-4205-AD7C-67CA6BB38B0B}" srcOrd="0" destOrd="0" parTransId="{1DA22640-6A6E-4CF2-854C-552A2E027ED3}" sibTransId="{E6DB1B21-C57B-4916-B73C-871A506B4769}"/>
    <dgm:cxn modelId="{908622A5-962F-48DA-8CD5-FCE9318C47A0}" srcId="{157E43D0-77A2-40E7-A223-4169AD453B55}" destId="{A9757093-6C05-4932-89BA-754F377470D6}" srcOrd="2" destOrd="0" parTransId="{AA82A31F-EB8D-45C5-9FCB-72CC7A5D7A5D}" sibTransId="{9CC1F5A4-14F0-4AE6-A9DA-8D8840D4B519}"/>
    <dgm:cxn modelId="{849975B3-58B3-465C-A3A3-0A733FF8925E}" type="presOf" srcId="{A36F1668-8EA2-4053-B684-1F64D200D64B}" destId="{4FD3F7CA-9526-4F9E-9536-140E599D34C3}" srcOrd="1"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0DAEAEB8-E395-4A96-A4EE-FB1A84D3146A}" type="presOf" srcId="{2FE1F642-0C6E-4205-AD7C-67CA6BB38B0B}" destId="{FCE64C5B-0EA0-43EA-B016-A5E951F352CB}"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A3FF7EDD-D1EF-4605-B157-B2575B3D72EC}" type="presOf" srcId="{A9757093-6C05-4932-89BA-754F377470D6}" destId="{366D63BD-F2ED-4506-9D2F-D5384F8C77A6}"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1984"/>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1984"/>
          <a:ext cx="2773788" cy="4060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Una solicitud de registro y confiscación es:</a:t>
          </a:r>
        </a:p>
      </dsp:txBody>
      <dsp:txXfrm>
        <a:off x="0" y="1984"/>
        <a:ext cx="2773788" cy="4060031"/>
      </dsp:txXfrm>
    </dsp:sp>
    <dsp:sp modelId="{5D9EDF3F-7B20-8E47-A431-F9F24450F874}">
      <dsp:nvSpPr>
        <dsp:cNvPr id="0" name=""/>
        <dsp:cNvSpPr/>
      </dsp:nvSpPr>
      <dsp:spPr>
        <a:xfrm>
          <a:off x="2855989" y="65422"/>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¿una solicitud oficial de asistencia jurídica mutua?</a:t>
          </a:r>
        </a:p>
      </dsp:txBody>
      <dsp:txXfrm>
        <a:off x="2855989" y="65422"/>
        <a:ext cx="4301899" cy="1268759"/>
      </dsp:txXfrm>
    </dsp:sp>
    <dsp:sp modelId="{EB798B99-5590-864A-A2C1-F553D99D3FAA}">
      <dsp:nvSpPr>
        <dsp:cNvPr id="0" name=""/>
        <dsp:cNvSpPr/>
      </dsp:nvSpPr>
      <dsp:spPr>
        <a:xfrm>
          <a:off x="2773788" y="1334182"/>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7620"/>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¿una solicitud no oficial de asistencia jurídica mutua?</a:t>
          </a:r>
        </a:p>
      </dsp:txBody>
      <dsp:txXfrm>
        <a:off x="2855989" y="1397620"/>
        <a:ext cx="4301899" cy="1268759"/>
      </dsp:txXfrm>
    </dsp:sp>
    <dsp:sp modelId="{5B901F7D-EE59-304E-B86D-F0C8CC3A841B}">
      <dsp:nvSpPr>
        <dsp:cNvPr id="0" name=""/>
        <dsp:cNvSpPr/>
      </dsp:nvSpPr>
      <dsp:spPr>
        <a:xfrm>
          <a:off x="2773788" y="266637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29817"/>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¿no es una solicitud de asistencia jurídica mutua en absoluto?</a:t>
          </a:r>
        </a:p>
      </dsp:txBody>
      <dsp:txXfrm>
        <a:off x="2855989" y="2729817"/>
        <a:ext cx="4301899" cy="1268759"/>
      </dsp:txXfrm>
    </dsp:sp>
    <dsp:sp modelId="{1E88F2A9-FC8F-2A4F-ABF4-2C5837CA76E5}">
      <dsp:nvSpPr>
        <dsp:cNvPr id="0" name=""/>
        <dsp:cNvSpPr/>
      </dsp:nvSpPr>
      <dsp:spPr>
        <a:xfrm>
          <a:off x="2773788" y="3998577"/>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646"/>
          <a:ext cx="722281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646"/>
          <a:ext cx="2795445" cy="54153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t>Una OCN de Interpol n</a:t>
          </a:r>
          <a:r>
            <a:rPr lang="es-ES" sz="2600" b="1" kern="1200" dirty="0"/>
            <a:t>o se puede utilizar para solicitar urgentemente la conservación</a:t>
          </a:r>
          <a:r>
            <a:rPr lang="en-US" sz="2600" b="1" kern="1200" dirty="0"/>
            <a:t> de datos informáticos o la conservación de los datos relativos al tráfico o cualquier tipo de medida para obtener o conservar pruebas:</a:t>
          </a:r>
        </a:p>
      </dsp:txBody>
      <dsp:txXfrm>
        <a:off x="0" y="2646"/>
        <a:ext cx="2795445" cy="5415347"/>
      </dsp:txXfrm>
    </dsp:sp>
    <dsp:sp modelId="{5D9EDF3F-7B20-8E47-A431-F9F24450F874}">
      <dsp:nvSpPr>
        <dsp:cNvPr id="0" name=""/>
        <dsp:cNvSpPr/>
      </dsp:nvSpPr>
      <dsp:spPr>
        <a:xfrm>
          <a:off x="2878288" y="87261"/>
          <a:ext cx="4335487" cy="16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¿verdadero?</a:t>
          </a:r>
        </a:p>
      </dsp:txBody>
      <dsp:txXfrm>
        <a:off x="2878288" y="87261"/>
        <a:ext cx="4335487" cy="1692296"/>
      </dsp:txXfrm>
    </dsp:sp>
    <dsp:sp modelId="{EB798B99-5590-864A-A2C1-F553D99D3FAA}">
      <dsp:nvSpPr>
        <dsp:cNvPr id="0" name=""/>
        <dsp:cNvSpPr/>
      </dsp:nvSpPr>
      <dsp:spPr>
        <a:xfrm>
          <a:off x="2795445" y="1779557"/>
          <a:ext cx="441833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78288" y="1864172"/>
          <a:ext cx="4335487" cy="16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¿falso?</a:t>
          </a:r>
        </a:p>
      </dsp:txBody>
      <dsp:txXfrm>
        <a:off x="2878288" y="1864172"/>
        <a:ext cx="4335487" cy="1692296"/>
      </dsp:txXfrm>
    </dsp:sp>
    <dsp:sp modelId="{5B901F7D-EE59-304E-B86D-F0C8CC3A841B}">
      <dsp:nvSpPr>
        <dsp:cNvPr id="0" name=""/>
        <dsp:cNvSpPr/>
      </dsp:nvSpPr>
      <dsp:spPr>
        <a:xfrm>
          <a:off x="2795445" y="3556468"/>
          <a:ext cx="441833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78288" y="3641083"/>
          <a:ext cx="4335487" cy="16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¿depende de la solicitud?</a:t>
          </a:r>
        </a:p>
      </dsp:txBody>
      <dsp:txXfrm>
        <a:off x="2878288" y="3641083"/>
        <a:ext cx="4335487" cy="1692296"/>
      </dsp:txXfrm>
    </dsp:sp>
    <dsp:sp modelId="{1E88F2A9-FC8F-2A4F-ABF4-2C5837CA76E5}">
      <dsp:nvSpPr>
        <dsp:cNvPr id="0" name=""/>
        <dsp:cNvSpPr/>
      </dsp:nvSpPr>
      <dsp:spPr>
        <a:xfrm>
          <a:off x="2795445" y="5333379"/>
          <a:ext cx="441833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El artículo 35 del Convenio de “Budapest” estipula que el punto de contacto 24/7:</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¿es obligatorio?</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¿no es obligatorio?</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¿depende del país?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1261174"/>
          <a:ext cx="8403221" cy="478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395732" rIns="652183" bIns="135128" numCol="1" spcCol="1270" anchor="t" anchorCtr="0">
          <a:noAutofit/>
        </a:bodyPr>
        <a:lstStyle/>
        <a:p>
          <a:pPr marL="171450" lvl="1" indent="-171450" algn="l" defTabSz="844550">
            <a:lnSpc>
              <a:spcPct val="90000"/>
            </a:lnSpc>
            <a:spcBef>
              <a:spcPct val="0"/>
            </a:spcBef>
            <a:spcAft>
              <a:spcPct val="15000"/>
            </a:spcAft>
            <a:buChar char="•"/>
          </a:pPr>
          <a:endParaRPr lang="en-GB" sz="1900" kern="1200"/>
        </a:p>
      </dsp:txBody>
      <dsp:txXfrm>
        <a:off x="0" y="1261174"/>
        <a:ext cx="8403221" cy="478800"/>
      </dsp:txXfrm>
    </dsp:sp>
    <dsp:sp modelId="{FCE64C5B-0EA0-43EA-B016-A5E951F352CB}">
      <dsp:nvSpPr>
        <dsp:cNvPr id="0" name=""/>
        <dsp:cNvSpPr/>
      </dsp:nvSpPr>
      <dsp:spPr>
        <a:xfrm>
          <a:off x="420161" y="980734"/>
          <a:ext cx="5882254" cy="56088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844550">
            <a:lnSpc>
              <a:spcPct val="90000"/>
            </a:lnSpc>
            <a:spcBef>
              <a:spcPct val="0"/>
            </a:spcBef>
            <a:spcAft>
              <a:spcPct val="35000"/>
            </a:spcAft>
            <a:buNone/>
          </a:pPr>
          <a:r>
            <a:rPr sz="1900" kern="1200"/>
            <a:t>Requisitos jurídicos</a:t>
          </a:r>
          <a:endParaRPr lang="es-ES" sz="1900" kern="1200" dirty="0"/>
        </a:p>
      </dsp:txBody>
      <dsp:txXfrm>
        <a:off x="447541" y="1008114"/>
        <a:ext cx="5827494" cy="506120"/>
      </dsp:txXfrm>
    </dsp:sp>
    <dsp:sp modelId="{C0C816F3-680C-4B98-BE04-B3019D2EFA81}">
      <dsp:nvSpPr>
        <dsp:cNvPr id="0" name=""/>
        <dsp:cNvSpPr/>
      </dsp:nvSpPr>
      <dsp:spPr>
        <a:xfrm>
          <a:off x="0" y="2093690"/>
          <a:ext cx="8403221" cy="478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842574"/>
          <a:ext cx="5882254" cy="56088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844550">
            <a:lnSpc>
              <a:spcPct val="90000"/>
            </a:lnSpc>
            <a:spcBef>
              <a:spcPct val="0"/>
            </a:spcBef>
            <a:spcAft>
              <a:spcPct val="35000"/>
            </a:spcAft>
            <a:buNone/>
          </a:pPr>
          <a:r>
            <a:rPr sz="1900" kern="1200"/>
            <a:t>Comunicación eficaz</a:t>
          </a:r>
          <a:endParaRPr lang="es-ES" sz="1900" kern="1200" dirty="0"/>
        </a:p>
      </dsp:txBody>
      <dsp:txXfrm>
        <a:off x="447541" y="1869954"/>
        <a:ext cx="5827494" cy="506120"/>
      </dsp:txXfrm>
    </dsp:sp>
    <dsp:sp modelId="{1008126E-E6F1-42BB-89E7-20074AB1CE78}">
      <dsp:nvSpPr>
        <dsp:cNvPr id="0" name=""/>
        <dsp:cNvSpPr/>
      </dsp:nvSpPr>
      <dsp:spPr>
        <a:xfrm>
          <a:off x="0" y="2984854"/>
          <a:ext cx="8403221" cy="478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769750"/>
          <a:ext cx="5882254" cy="56088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844550">
            <a:lnSpc>
              <a:spcPct val="90000"/>
            </a:lnSpc>
            <a:spcBef>
              <a:spcPct val="0"/>
            </a:spcBef>
            <a:spcAft>
              <a:spcPct val="35000"/>
            </a:spcAft>
            <a:buNone/>
          </a:pPr>
          <a:r>
            <a:rPr sz="1900" kern="1200"/>
            <a:t>Gestión de procesos</a:t>
          </a:r>
          <a:endParaRPr lang="es-ES" sz="1900" kern="1200" dirty="0"/>
        </a:p>
      </dsp:txBody>
      <dsp:txXfrm>
        <a:off x="418919" y="2797130"/>
        <a:ext cx="5827494" cy="506120"/>
      </dsp:txXfrm>
    </dsp:sp>
    <dsp:sp modelId="{26EFE8DF-EA13-4E58-B5B5-4BE501FC1AE0}">
      <dsp:nvSpPr>
        <dsp:cNvPr id="0" name=""/>
        <dsp:cNvSpPr/>
      </dsp:nvSpPr>
      <dsp:spPr>
        <a:xfrm>
          <a:off x="0" y="3846694"/>
          <a:ext cx="8403221" cy="478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3566254"/>
          <a:ext cx="5882254" cy="56088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844550">
            <a:lnSpc>
              <a:spcPct val="90000"/>
            </a:lnSpc>
            <a:spcBef>
              <a:spcPct val="0"/>
            </a:spcBef>
            <a:spcAft>
              <a:spcPct val="35000"/>
            </a:spcAft>
            <a:buNone/>
          </a:pPr>
          <a:r>
            <a:rPr sz="1900" kern="1200"/>
            <a:t>Calidad de las solicitudes de asistencia jurídica mutua</a:t>
          </a:r>
          <a:endParaRPr lang="es-ES" sz="1900" kern="1200" dirty="0"/>
        </a:p>
      </dsp:txBody>
      <dsp:txXfrm>
        <a:off x="447541" y="3593634"/>
        <a:ext cx="5827494" cy="50612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Programa de la sesión. Los delegados deben tener una copia del programa en su poder.</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55970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s-ES"/>
              <a:t>Cada uno de los países miembros alberga una Oficina Central Nacional (OCN) de INTERPOL. De esta manera, sus fuerzas del orden nacionales se conectan con otros países y con la Secretaría General mediante nuestra red mundial de comunicación policial segura denominada I-24/7.</a:t>
            </a:r>
          </a:p>
          <a:p>
            <a:pPr algn="just"/>
            <a:endParaRPr lang="es-ES" dirty="0"/>
          </a:p>
          <a:p>
            <a:pPr algn="just"/>
            <a:r>
              <a:rPr lang="es-ES"/>
              <a:t>Hoy en día, muchos delitos tienen una dimensión internacional, especialmente los ciberdelitos, que son impulsados por grupos de delincuencia organizada. Cuando un delito sobrepasa su jurisdicción nacional, el país que necesita apoyo internacional para resolverlo acoge una Oficina Central Nacional (OCN) de INTERPOL. De esta manera, sus fuerzas del orden nacionales se conectan con otros países y con la Secretaría General mediante nuestra red mundial de comunicación policial segura denominada I-24/7.</a:t>
            </a:r>
          </a:p>
          <a:p>
            <a:pPr algn="just"/>
            <a:endParaRPr lang="es-ES" dirty="0"/>
          </a:p>
          <a:p>
            <a:pPr algn="just"/>
            <a:r>
              <a:rPr lang="es-ES"/>
              <a:t>Las OCN constituyen la base de INTERPOL. Buscan la información necesaria de otras OCN para ayudar a investigar delitos o a delincuentes en su propio país, y comparten datos e inteligencia en materia de delincuencia para ayudar a otro país.</a:t>
            </a:r>
          </a:p>
          <a:p>
            <a:pPr algn="just"/>
            <a:endParaRPr lang="es-ES" dirty="0"/>
          </a:p>
          <a:p>
            <a:pPr algn="just"/>
            <a:r>
              <a:rPr lang="es-ES"/>
              <a:t>Como parte de su función en las investigaciones mundiales, las OCN trabajan con:</a:t>
            </a:r>
          </a:p>
          <a:p>
            <a:pPr algn="just">
              <a:buFont typeface="Arial" panose="020B0604020202020204" pitchFamily="34" charset="0"/>
              <a:buChar char="•"/>
            </a:pPr>
            <a:r>
              <a:rPr lang="es-ES"/>
              <a:t> Las fuerzas del orden de su propio país</a:t>
            </a:r>
          </a:p>
          <a:p>
            <a:pPr algn="just">
              <a:buFont typeface="Arial" panose="020B0604020202020204" pitchFamily="34" charset="0"/>
              <a:buChar char="•"/>
            </a:pPr>
            <a:r>
              <a:rPr lang="es-ES"/>
              <a:t> Otras OCN y suboficinas del mundo</a:t>
            </a:r>
          </a:p>
          <a:p>
            <a:pPr algn="just">
              <a:buFont typeface="Arial" panose="020B0604020202020204" pitchFamily="34" charset="0"/>
              <a:buChar char="•"/>
            </a:pPr>
            <a:r>
              <a:rPr lang="es-ES"/>
              <a:t> Las oficinas de la Secretaría General en todo el mundo</a:t>
            </a:r>
          </a:p>
          <a:p>
            <a:pPr algn="just">
              <a:buFont typeface="Arial" panose="020B0604020202020204" pitchFamily="34" charset="0"/>
              <a:buChar char="•"/>
            </a:pPr>
            <a:endParaRPr lang="es-ES" dirty="0"/>
          </a:p>
          <a:p>
            <a:pPr algn="just"/>
            <a:r>
              <a:rPr lang="es-ES" dirty="0">
                <a:effectLst/>
              </a:rPr>
              <a:t>Las OCN también pueden elaborar programas de formación para su policía nacional a fin de dar a conocer las actividades, los servicios y las bases de datos de INTERPOL</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39747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Las OCN aportan datos nacionales sobre la delincuencia a nuestras bases de datos mundiales, de acuerdo con sus respectivas legislaciones nacionales. Esto asegura que se disponga de datos precisos en el lugar adecuado y en el momento oportuno para que la policía pueda identificar una tendencia, prevenir un delito o detener a un delincuente. Por ejemplo, nuestras notificaciones rojas alertan a la policía de todos los países sobre personas en situación de búsqueda.</a:t>
            </a:r>
          </a:p>
          <a:p>
            <a:pPr algn="just"/>
            <a:endParaRPr lang="es-ES" dirty="0"/>
          </a:p>
          <a:p>
            <a:pPr algn="just"/>
            <a:r>
              <a:rPr lang="es-ES"/>
              <a:t>Las OCN cooperan en investigaciones, operaciones y detenciones transfronterizas. Para llevar las investigaciones más allá de las fronteras nacionales, pueden solicitar la cooperación de cualquier otra OCN.</a:t>
            </a:r>
          </a:p>
          <a:p>
            <a:pPr algn="just"/>
            <a:endParaRPr lang="es-ES" dirty="0"/>
          </a:p>
          <a:p>
            <a:pPr algn="just"/>
            <a:r>
              <a:rPr lang="es-ES"/>
              <a:t>Dados los problemas comunes a los que se enfrenta cada región, las OCN colaboran cada vez más a nivel regional. Combinan recursos y experiencia en intervenciones exitosas contra los ámbitos delictivos que más les afectan.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34907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s-ES"/>
              <a:t>Los objetivos de la presente Directiva son aproximar las normas de Derecho penal de los Estados miembros en materia de ataques contra los sistemas de información, mediante el establecimiento de normas mínimas relativas a la definición de las infracciones penales y las sanciones aplicables, y mejorar la cooperación entre las autoridades competentes, incluida la policía y los demás servicios especializados encargados de la aplicación de la ley en los Estados miembros, así como los organismos especializados de la Unión, como Eurojust, Europol y su Centro Europeo contra la Ciberdelincuencia y la Agencia Europea de Seguridad de las Redes y de la Información (ENISA).</a:t>
            </a:r>
          </a:p>
          <a:p>
            <a:pPr algn="just"/>
            <a:endParaRPr lang="es-ES" dirty="0"/>
          </a:p>
          <a:p>
            <a:pPr algn="just"/>
            <a:r>
              <a:rPr lang="es-ES"/>
              <a:t>La presente Directiva subraya la importancia de redes, tales como la red de puntos de contacto del G8 o la del Consejo de Europa, disponibles veinticuatro horas al día, siete días a la semana. Dichos puntos de contacto han de poder prestar asistencia efectiva, facilitando así, por ejemplo, el intercambio de la información relevante disponible o prestando asesoramiento técnico o información jurídica en el marco de investigaciones o procedimientos relativos a infracciones penales relacionadas con sistemas de información y de datos asociados que impliquen al Estado miembro solicitante. </a:t>
            </a:r>
          </a:p>
          <a:p>
            <a:pPr algn="just"/>
            <a:endParaRPr lang="es-ES" dirty="0"/>
          </a:p>
          <a:p>
            <a:pPr algn="just"/>
            <a:r>
              <a:rPr lang="es-ES"/>
              <a:t>Para garantizar el buen funcionamiento de las redes, cada punto de contacto debe ser capaz de comunicarse de forma rápida con el punto de contacto de otro Estado miembro con el apoyo, entre otras cosas, de personal formado y equipado. Dada la velocidad a la que pueden realizarse los ciberataques a gran escala, todos los Estados miembros deben responder con prontitud a las solicitudes urgentes procedentes de dicha red de puntos de contacto. En tales casos, puede resultar conveniente que la solicitud de información vaya acompañada de contacto telefónico, a fin de garantizar que el Estado miembro que recibe la solicitud pueda tramitarla rápidamente y que se facilite una respuesta al respecto en el plazo de ocho horas.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1828582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es-ES"/>
              <a:t>Esta diapositiva sigue a la anterior en cuanto a los fundamentos jurídicos.</a:t>
            </a:r>
          </a:p>
          <a:p>
            <a:pPr algn="just"/>
            <a:endParaRPr lang="es-ES" dirty="0"/>
          </a:p>
          <a:p>
            <a:pPr algn="just"/>
            <a:r>
              <a:rPr lang="es-ES"/>
              <a:t>Europol es la agencia policial de la Unión Europea. Su principal objetivo es conseguir una Europa más segura en beneficio de todos los ciudadanos de la UE.</a:t>
            </a:r>
          </a:p>
          <a:p>
            <a:pPr algn="just"/>
            <a:endParaRPr lang="es-ES" dirty="0"/>
          </a:p>
          <a:p>
            <a:pPr algn="just"/>
            <a:r>
              <a:rPr lang="es-ES"/>
              <a:t>Con sede en La Haya (Países Bajos), apoya a los 27 Estados miembros de la UE en su lucha contra el terrorismo, la ciberdelincuencia y otras formas graves y organizadas de delincuencia. Trabaja también con muchos Estados asociados no pertenecientes a la UE y con organizaciones internacionales.</a:t>
            </a:r>
          </a:p>
          <a:p>
            <a:pPr algn="just"/>
            <a:endParaRPr lang="es-ES" dirty="0"/>
          </a:p>
          <a:p>
            <a:pPr algn="just"/>
            <a:r>
              <a:rPr lang="es-ES"/>
              <a:t>Las redes delictivas y terroristas a gran escala suponen una importante amenaza para la seguridad interior de la UE y para la protección y la subsistencia de sus ciudadanos. Las mayores amenazas a la seguridad provienen de:</a:t>
            </a:r>
          </a:p>
          <a:p>
            <a:pPr algn="just"/>
            <a:endParaRPr lang="es-ES" dirty="0"/>
          </a:p>
          <a:p>
            <a:pPr marL="171450" indent="-171450" algn="just">
              <a:buFont typeface="Arial" panose="020B0604020202020204" pitchFamily="34" charset="0"/>
              <a:buChar char="•"/>
            </a:pPr>
            <a:r>
              <a:rPr lang="es-ES"/>
              <a:t>    el terrorismo;</a:t>
            </a:r>
          </a:p>
          <a:p>
            <a:pPr marL="171450" indent="-171450" algn="just">
              <a:buFont typeface="Arial" panose="020B0604020202020204" pitchFamily="34" charset="0"/>
              <a:buChar char="•"/>
            </a:pPr>
            <a:r>
              <a:rPr lang="es-ES"/>
              <a:t>    el tráfico internacional de drogas y el blanqueo de dinero;</a:t>
            </a:r>
          </a:p>
          <a:p>
            <a:pPr marL="171450" indent="-171450" algn="just">
              <a:buFont typeface="Arial" panose="020B0604020202020204" pitchFamily="34" charset="0"/>
              <a:buChar char="•"/>
            </a:pPr>
            <a:r>
              <a:rPr lang="es-ES"/>
              <a:t>    el fraude organizado;</a:t>
            </a:r>
          </a:p>
          <a:p>
            <a:pPr marL="171450" indent="-171450" algn="just">
              <a:buFont typeface="Arial" panose="020B0604020202020204" pitchFamily="34" charset="0"/>
              <a:buChar char="•"/>
            </a:pPr>
            <a:r>
              <a:rPr lang="es-ES"/>
              <a:t>    la falsificación de euros;</a:t>
            </a:r>
          </a:p>
          <a:p>
            <a:pPr marL="171450" indent="-171450" algn="just">
              <a:buFont typeface="Arial" panose="020B0604020202020204" pitchFamily="34" charset="0"/>
              <a:buChar char="•"/>
            </a:pPr>
            <a:r>
              <a:rPr lang="es-ES"/>
              <a:t>    la trata de seres humanos.</a:t>
            </a:r>
          </a:p>
          <a:p>
            <a:pPr marL="171450" indent="-171450" algn="just">
              <a:buFont typeface="Arial" panose="020B0604020202020204" pitchFamily="34" charset="0"/>
              <a:buChar char="•"/>
            </a:pPr>
            <a:endParaRPr lang="es-ES" dirty="0"/>
          </a:p>
          <a:p>
            <a:pPr marL="0" indent="0" algn="just">
              <a:buFont typeface="Arial" panose="020B0604020202020204" pitchFamily="34" charset="0"/>
              <a:buNone/>
            </a:pPr>
            <a:r>
              <a:rPr lang="es-ES"/>
              <a:t>La Europol creó el Centro Europeo de Ciberdelincuencia (EC3) en 2013 para reforzar la respuesta policial a la ciberdelincuencia en la UE y contribuir así a proteger a los ciudadanos, las empresas y los Gobiernos europeos frente a la delincuencia en línea. Desde su creación, el EC3 ha contribuido de forma significativa a la lucha contra la ciberdelincuencia: ha participado en decenas de operaciones de gran repercusión y en cientos de despliegues de apoyo operativo sobre el terreno que han dado lugar a cientos de detenciones, y ha analizado cientos de miles de archivos, la gran mayoría de los cuales han resultado ser maliciosos.</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3787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Cada año, el EC3 publica la Evaluación de la amenaza de la delincuencia organizada en Internet (IOCTA), su principal informe estratégico sobre sobre las principales conclusiones y las nuevas amenazas y novedades en materia de ciberdelincuencia.</a:t>
            </a:r>
          </a:p>
          <a:p>
            <a:pPr algn="just"/>
            <a:endParaRPr lang="es-ES" dirty="0"/>
          </a:p>
          <a:p>
            <a:pPr algn="just"/>
            <a:r>
              <a:rPr lang="es-ES"/>
              <a:t>La IOCTA demuestra lo amplia y variada que es la ciberdelincuencia y cómo el EC3 es una parte fundamental de la respuesta de Europol y de la UE. El EC3 adopta un triple enfoque en la lucha contra la ciberdelincuencia: análisis forense, estrategia y operaciones.</a:t>
            </a:r>
          </a:p>
          <a:p>
            <a:pPr algn="just"/>
            <a:endParaRPr lang="es-ES" dirty="0"/>
          </a:p>
          <a:p>
            <a:pPr algn="just"/>
            <a:r>
              <a:rPr lang="es-ES"/>
              <a:t>El EC3 cuenta con dos equipos forenses, el de análisis digital y el de análisis documental, cada uno de los cuales se centra en el apoyo operativo, así como en la investigación y el desarrollo.</a:t>
            </a:r>
          </a:p>
          <a:p>
            <a:pPr algn="just"/>
            <a:endParaRPr lang="es-ES" dirty="0"/>
          </a:p>
          <a:p>
            <a:pPr algn="just"/>
            <a:r>
              <a:rPr lang="es-ES"/>
              <a:t>Por lo que respecta a las operaciones, el EC3 se centra en los tipos de ciberdelitos siguientes:</a:t>
            </a:r>
          </a:p>
          <a:p>
            <a:pPr algn="just"/>
            <a:endParaRPr lang="es-ES" dirty="0"/>
          </a:p>
          <a:p>
            <a:pPr marL="171450" indent="-171450" algn="just">
              <a:buFont typeface="Arial" panose="020B0604020202020204" pitchFamily="34" charset="0"/>
              <a:buChar char="•"/>
            </a:pPr>
            <a:r>
              <a:rPr lang="es-ES"/>
              <a:t>    Delincuencia dependiente del ciberespacio;</a:t>
            </a:r>
          </a:p>
          <a:p>
            <a:pPr marL="171450" indent="-171450" algn="just">
              <a:buFont typeface="Arial" panose="020B0604020202020204" pitchFamily="34" charset="0"/>
              <a:buChar char="•"/>
            </a:pPr>
            <a:r>
              <a:rPr lang="es-ES"/>
              <a:t>    Explotación sexual infantil en línea;</a:t>
            </a:r>
          </a:p>
          <a:p>
            <a:pPr marL="171450" indent="-171450" algn="just">
              <a:buFont typeface="Arial" panose="020B0604020202020204" pitchFamily="34" charset="0"/>
              <a:buChar char="•"/>
            </a:pPr>
            <a:r>
              <a:rPr lang="es-ES"/>
              <a:t>    Fraude en los pagos.</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24962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Puesto que Dinamarca no participa en el Reglamento sobre Eurojust, el número de unidades nacionales disminuyó en diciembre de 2019 a 27, y Dinamarca delegó un representante en Eurojust.</a:t>
            </a:r>
          </a:p>
          <a:p>
            <a:pPr algn="just"/>
            <a:r>
              <a:rPr lang="es-ES"/>
              <a:t> </a:t>
            </a:r>
          </a:p>
          <a:p>
            <a:pPr algn="just"/>
            <a:r>
              <a:rPr lang="es-ES"/>
              <a:t>Tras la salida del Reino Unido de la Unión Europea, el 31 de enero de 2020, el número de unidades nacionales es de 26. </a:t>
            </a:r>
          </a:p>
          <a:p>
            <a:pPr algn="just"/>
            <a:endParaRPr lang="es-ES" dirty="0"/>
          </a:p>
          <a:p>
            <a:pPr algn="just"/>
            <a:r>
              <a:rPr lang="es-ES"/>
              <a:t>Eurojust apoya y refuerza la coordinación y la cooperación entre las autoridades nacionales de investigación y enjuiciamiento. </a:t>
            </a:r>
          </a:p>
          <a:p>
            <a:pPr algn="just"/>
            <a:endParaRPr lang="es-ES" dirty="0"/>
          </a:p>
          <a:p>
            <a:pPr algn="just"/>
            <a:r>
              <a:rPr lang="es-ES"/>
              <a:t>Eurojust asiste a los fiscales y otros investigadores de los Estados miembros de la UE en los casos de delitos graves que afectan a dos o más Estados miembros, o que requieren un enjuiciamiento sobre bases comunes, sobre la base de las operaciones realizadas y la información suministrada por las autoridades de los Estados miembros, por Europol, por la Fiscalía Europea y por la OLAF.</a:t>
            </a:r>
          </a:p>
          <a:p>
            <a:pPr algn="just"/>
            <a:endParaRPr lang="es-ES" dirty="0"/>
          </a:p>
          <a:p>
            <a:pPr algn="just"/>
            <a:r>
              <a:rPr lang="es-ES"/>
              <a:t>Eurojust actúa a petición de las autoridades competentes de los Estados miembros o por iniciativa propia. En algunos casos, Eurojust puede actuar a petición de la Comisión Europea o de la Fiscalía Europea.</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385386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b.)</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1422345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196066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Objetivos de la sesión. Se debe presentar a los delegados lo que se espera conseguir al final de la sesión.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En virtud de este artículo, cada Parte tiene la obligación de designar un punto de contacto disponible las 24 horas del día, los 7 días de la semana, con el fin de garantizar la asistencia inmediata en las investigaciones y los procedimientos que entren en el ámbito de aplicación de este capítulo, en particular los definidos en el artículo 35, párrafo 1, letra a) - c). Se acordó que la creación de esta red constituye uno de los medios más importantes que ofrece este Convenio para asegurar que las Partes puedan responder eficazmente a los desafíos de aplicación de la ley que plantea la delincuencia informática o relacionada con ella.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punto de contacto 24/7 de cada Parte debe facilitar o directamente llevar a cabo, entre otras cosas, la prestación de asesoramiento técnico, la conservación de datos, la obtención de pruebas, el suministro de información de carácter jurídico, y la localización de sospechosos. El término "información de carácter jurídico" en el párrafo 1 significa asesorar a la otra Parte que solicita la cooperación respecto de cualquier requisito legal necesario para prestar la cooperación, ya sea de manera oficial o no oficial.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380147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Cada Parte es libre de determinar dónde ubicar el punto de contacto dentro de su estructura policial. Es posible que algunas Partes deseen establecer el contacto 24 horas al día, 7 días a la semana, en el marco de su autoridad central en materia de asistencia mutua, y que otras consideren que la mejor ubicación sea una unidad de policía especializada en la lucha contra los delitos informáticos o relacionados con la informática, aunque otras opciones pueden ser apropiadas para una Parte concreta, dada su estructura gubernamental y su ordenamiento jurídico.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Como el punto de contacto 24/7 debe brindar asesoramiento técnico para detener o rastrear un ataque y también ha de cumplir con las obligaciones de cooperación internacional tales como la localización de sospechosos, no hay una respuesta correcta, y se prevé que la estructura de la red evolucionará con el correr del tiempo. Al designar el punto de contacto nacional, se debe prestar especial consideración a la necesidad de comunicarse con puntos de contactos que utilicen otros idiomas.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2826361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El artículo del Convenio establece que entre las tareas críticas que debe realizar el contacto 24/7 está la de facilitar la rápida ejecución de aquellas funciones que no realiza directamente. Por ejemplo, si el punto de contacto 24/7 de una Parte forma parte de una unidad policial, debe tener la capacidad para coordinar rápidamente con otros componentes pertinentes dentro de su gobierno, tales como la autoridad central encargada de la asistencia mutua o de la extradición a nivel internacional, a fin de que se puedan tomar las medidas apropiadas en cualquier momento del día o de la noche. Además, el párrafo 2 requiere que el punto de contacto 24/7 de cada Parte tenga la capacidad de realizar comunicaciones con otros miembros de la red de forma expeditiva.</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También se requiere que cada punto de contacto de la red cuente con los equipos adecuados. Para el buen funcionamiento de la red será esencial contar con equipos de teléfono, de fax y de computación modernos, y el sistema deberá contar con otras formas de comunicación y equipos de análisis a medida que avanza la tecnología. También requiere que el personal que participa como parte del equipo de una Parte que trabaja en la red reciba una formación adecuada en relación con los delitos informáticos y los delitos relacionados con la informática y sepa cómo responder eficazmente a los mismos.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102416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134208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s-ES"/>
          </a:p>
        </p:txBody>
      </p:sp>
    </p:spTree>
    <p:extLst>
      <p:ext uri="{BB962C8B-B14F-4D97-AF65-F5344CB8AC3E}">
        <p14:creationId xmlns:p14="http://schemas.microsoft.com/office/powerpoint/2010/main" val="138745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2616610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s-ES"/>
          </a:p>
        </p:txBody>
      </p:sp>
    </p:spTree>
    <p:extLst>
      <p:ext uri="{BB962C8B-B14F-4D97-AF65-F5344CB8AC3E}">
        <p14:creationId xmlns:p14="http://schemas.microsoft.com/office/powerpoint/2010/main" val="496661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s-ES"/>
          </a:p>
        </p:txBody>
      </p:sp>
    </p:spTree>
    <p:extLst>
      <p:ext uri="{BB962C8B-B14F-4D97-AF65-F5344CB8AC3E}">
        <p14:creationId xmlns:p14="http://schemas.microsoft.com/office/powerpoint/2010/main" val="28005708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s-ES"/>
          </a:p>
        </p:txBody>
      </p:sp>
    </p:spTree>
    <p:extLst>
      <p:ext uri="{BB962C8B-B14F-4D97-AF65-F5344CB8AC3E}">
        <p14:creationId xmlns:p14="http://schemas.microsoft.com/office/powerpoint/2010/main" val="75490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s-ES"/>
          </a:p>
        </p:txBody>
      </p:sp>
    </p:spTree>
    <p:extLst>
      <p:ext uri="{BB962C8B-B14F-4D97-AF65-F5344CB8AC3E}">
        <p14:creationId xmlns:p14="http://schemas.microsoft.com/office/powerpoint/2010/main"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s-ES" sz="1800" b="0" i="0" u="none" strike="noStrike" baseline="0" dirty="0">
                <a:latin typeface="MinionPro-Regular"/>
              </a:rPr>
              <a:t>Los fiscales o los jueces que presenten una solicitud oficial deberán siempre hacer valer la obligación internacional de un Estado requerido de prestar asistencia cuando dicha obligación exista por medio de un instrumento internacional. Asimismo, se debe especificar la autoridad bajo la cual se escribe la carta de solicitud.</a:t>
            </a:r>
          </a:p>
          <a:p>
            <a:pPr algn="just"/>
            <a:endParaRPr lang="es-ES" sz="1800" b="0" i="0" u="none" strike="noStrike" baseline="0" dirty="0">
              <a:latin typeface="MinionPro-Regular"/>
            </a:endParaRPr>
          </a:p>
          <a:p>
            <a:pPr algn="just"/>
            <a:r>
              <a:rPr lang="es-ES" sz="1800" b="0" i="0" u="none" strike="noStrike" baseline="0" dirty="0">
                <a:latin typeface="MinionPro-Regular"/>
              </a:rPr>
              <a:t>Del mismo modo, la persona que presenta una solicitud debe asegurarse de que su propio derecho interno permite la solicitud que se está realizando. Por ejemplo, una legislación nacional podría, de hecho, desautorizar algunas solicitudes o tipos de solicitudes que aparentemente permiten muchos convenios, tratados u otros instrumentos internacionales. En algunos Estados, la legislación nacional tendrá primacía. Al presentarse una solicitud que no se ajusta al derecho interno en tales circunstancias se propicia la aparición de desafíos o argumentos a favor de la exclusión de las pruebas que se obtengan de este modo.</a:t>
            </a:r>
            <a:endParaRPr lang="es-E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s-ES"/>
          </a:p>
        </p:txBody>
      </p:sp>
    </p:spTree>
    <p:extLst>
      <p:ext uri="{BB962C8B-B14F-4D97-AF65-F5344CB8AC3E}">
        <p14:creationId xmlns:p14="http://schemas.microsoft.com/office/powerpoint/2010/main"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s-ES"/>
          </a:p>
        </p:txBody>
      </p:sp>
    </p:spTree>
    <p:extLst>
      <p:ext uri="{BB962C8B-B14F-4D97-AF65-F5344CB8AC3E}">
        <p14:creationId xmlns:p14="http://schemas.microsoft.com/office/powerpoint/2010/main"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s-ES"/>
          </a:p>
        </p:txBody>
      </p:sp>
    </p:spTree>
    <p:extLst>
      <p:ext uri="{BB962C8B-B14F-4D97-AF65-F5344CB8AC3E}">
        <p14:creationId xmlns:p14="http://schemas.microsoft.com/office/powerpoint/2010/main" val="1699332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s-ES"/>
          </a:p>
        </p:txBody>
      </p:sp>
    </p:spTree>
    <p:extLst>
      <p:ext uri="{BB962C8B-B14F-4D97-AF65-F5344CB8AC3E}">
        <p14:creationId xmlns:p14="http://schemas.microsoft.com/office/powerpoint/2010/main"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s-ES"/>
          </a:p>
        </p:txBody>
      </p:sp>
    </p:spTree>
    <p:extLst>
      <p:ext uri="{BB962C8B-B14F-4D97-AF65-F5344CB8AC3E}">
        <p14:creationId xmlns:p14="http://schemas.microsoft.com/office/powerpoint/2010/main"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s-ES" sz="1800" b="0" i="0" u="none" strike="noStrike" baseline="0" dirty="0">
                <a:latin typeface="MinionPro-Regular"/>
              </a:rPr>
              <a:t>La asistencia administrativa puede y debe utilizarse también cuando se solicita a un Estado la obtención de pruebas en los casos en que no es necesario que se ejerza ningún poder coercitivo (por ejemplo, una orden judicial) para obtenerlas. Este planteamiento reduce el riesgo de retrasos y será bien acogido por la mayoría de los Estados. </a:t>
            </a:r>
          </a:p>
          <a:p>
            <a:pPr algn="just"/>
            <a:endParaRPr lang="es-ES" sz="1800" b="0" i="0" u="none" strike="noStrike" baseline="0" dirty="0">
              <a:latin typeface="MinionPro-Regular"/>
            </a:endParaRPr>
          </a:p>
          <a:p>
            <a:pPr algn="just"/>
            <a:r>
              <a:rPr lang="es-ES" sz="1800" b="0" i="0" u="none" strike="noStrike" baseline="0" dirty="0">
                <a:latin typeface="MinionPro-Regular"/>
              </a:rPr>
              <a:t>En este contexto, es importante recordar que, aunque la asistencia administrativa se denomina a veces "asistencia no oficial", no significa que el tipo de prueba obtenida sea no oficial o no probatoria; por el contrario, una solicitud de pruebas atendida de forma administrativa/no oficial debe presentar las pruebas de la misma forma que si se recopilaran en respuesta a una carta de solicitud oficial.</a:t>
            </a:r>
          </a:p>
          <a:p>
            <a:pPr algn="just"/>
            <a:endParaRPr lang="es-ES" sz="1800" b="0" i="0" u="none" strike="noStrike" baseline="0" dirty="0">
              <a:latin typeface="MinionPro-Regular"/>
            </a:endParaRPr>
          </a:p>
          <a:p>
            <a:pPr algn="just"/>
            <a:r>
              <a:rPr lang="es-ES" sz="1800" b="0" i="0" u="none" strike="noStrike" baseline="0" dirty="0">
                <a:latin typeface="MinionPro-Regular"/>
              </a:rPr>
              <a:t>La adopción de un enfoque administrativo o no oficial debe constituir el primer paso en cualquier solicitud de prueba compleja, en cualquier caso, aunque la intención sea siempre la de emitir una carta de solicitud oficial. Al comenzar con un intercambio de policía a policía, o de fiscal a fiscal, el Estado requirente tendrá la oportunidad de discutir el formato y los requisitos de la carta con el Estado requerido antes de que esta sea finalizada; de este modo se podrá asegurar mejor que se traten todos los asuntos que el Estado requerido necesita y que las vías de investigación se reduzcan tanto como sea posible antes de la solicitud oficial. También ayuda a las autoridades de ambos Estados a crear redes y contactos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105735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s-ES" sz="1800" b="0" i="0" u="none" strike="noStrike" baseline="0" dirty="0">
                <a:latin typeface="MinionPro-Regular"/>
              </a:rPr>
              <a:t>Se pueden evitar confusiones si los fiscales y los investigadores tienen en cuenta los parámetros de los convenios y tratados relacionados con la asistencia jurídica mutua. </a:t>
            </a:r>
            <a:r>
              <a:rPr lang="es-ES" sz="1800" b="0" i="0" u="none" strike="noStrike" baseline="0" dirty="0">
                <a:latin typeface="MinionPro-Bold"/>
              </a:rPr>
              <a:t>Debe recordarse que el régimen de asistencia jurídica mutua sirve para la obtención de pruebas; por lo tanto, la obtención de información y la localización de sospechosos o fugitivos normalmente solo debe buscarse por medio de la asistencia administrativa a la que, por supuesto, se puede acceder o no.</a:t>
            </a:r>
            <a:endParaRPr lang="es-E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s-ES" sz="1800" b="0" i="0" u="none" strike="noStrike" baseline="0" dirty="0">
                <a:latin typeface="MinionPro-Regular"/>
              </a:rPr>
              <a:t>Aunque no se puede elaborar una lista definitiva del tipo de consultas que pueden tratarse de manera no oficial, puede ser útil hacer algunas observaciones generales.</a:t>
            </a:r>
          </a:p>
          <a:p>
            <a:pPr algn="just"/>
            <a:endParaRPr lang="es-ES" sz="1800" b="0" i="0" u="none" strike="noStrike" baseline="0" dirty="0">
              <a:latin typeface="MinionPro-Regular"/>
            </a:endParaRPr>
          </a:p>
          <a:p>
            <a:pPr algn="l"/>
            <a:r>
              <a:rPr lang="es-ES" sz="1800" b="0" i="0" u="none" strike="noStrike" baseline="0" dirty="0">
                <a:latin typeface="MinionPro-Regular"/>
              </a:rPr>
              <a:t>Sin embargo, examinando lo anterior, siempre hay que tener en cuenta las variaciones de un Estado a otro.</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s-ES" sz="1800" b="0" i="0" u="none" strike="noStrike" baseline="0" dirty="0">
                <a:latin typeface="MinionPro-Regular"/>
              </a:rPr>
              <a:t>Cualquier consideración sobre la asistencia administrativa no debe pasar por alto el uso que se le puede dar a dicha asistencia para allanar el camino de cara a una posterior solicitud oficial.</a:t>
            </a:r>
          </a:p>
          <a:p>
            <a:pPr algn="just"/>
            <a:endParaRPr lang="es-ES" sz="1800" b="0" i="0" u="none" strike="noStrike" baseline="0" dirty="0">
              <a:latin typeface="MinionPro-Regular"/>
            </a:endParaRPr>
          </a:p>
          <a:p>
            <a:pPr algn="just"/>
            <a:r>
              <a:rPr lang="es-ES" sz="1800" b="0" i="0" u="none" strike="noStrike" baseline="0" dirty="0">
                <a:latin typeface="MinionPro-Regular"/>
              </a:rPr>
              <a:t>Por ejemplo, podría ser posible acotar una consulta en una carta de solicitud oficial buscando primero asistencia no oficial. Por ejemplo, si se va a tomar declaración a un empleado de una compañía telefónica en una empresa extranjera, deben tomarse medidas administrativas para identificar la empresa en cuestión, su dirección y cualquier otro detalle que ayude y agilice el proceso oficial</a:t>
            </a:r>
          </a:p>
          <a:p>
            <a:pPr algn="just"/>
            <a:endParaRPr lang="es-ES" sz="1800" b="0" i="0" u="none" strike="noStrike" baseline="0" dirty="0">
              <a:latin typeface="MinionPro-Regular"/>
            </a:endParaRPr>
          </a:p>
          <a:p>
            <a:pPr marL="0" indent="0" algn="just">
              <a:buFontTx/>
              <a:buNone/>
            </a:pPr>
            <a:endParaRPr lang="es-ES"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es-ES" sz="1800" b="0" i="0" u="none" strike="noStrike" baseline="0" dirty="0">
                <a:latin typeface="MinionPro-Regular"/>
              </a:rPr>
              <a:t>Recomendaciones sobre cómo hacer que la asistencia jurídica no oficial sea más eficaz.</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166520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s3.amazonaws.com%2Fmentoring.redesign%2Fs3fs-public%2Fefficiency.jpg&amp;imgrefurl=https%3A%2F%2Fwww.score.org%2Fblog%2F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eur-lex.europa.eu/legal-content/EN/AUTO/?uri=celex: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echr.coe.int%2FPublishingImages%2FRules_Court.jpg&amp;imgrefurl=https%3A%2F%2Fwww.echr.coe.int%2FPages%2Fhome.aspx%3Fp%3Dbasictexts%2F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dirty="0">
                <a:solidFill>
                  <a:schemeClr val="tx2"/>
                </a:solidFill>
              </a:rPr>
              <a:t>Sesión 1.5 </a:t>
            </a:r>
          </a:p>
          <a:p>
            <a:pPr marL="0" indent="0" algn="ctr">
              <a:buFont typeface="Arial" charset="0"/>
              <a:buNone/>
              <a:defRPr/>
            </a:pPr>
            <a:r>
              <a:rPr lang="es-ES" sz="3200" b="1" dirty="0">
                <a:solidFill>
                  <a:schemeClr val="tx2"/>
                </a:solidFill>
              </a:rPr>
              <a:t>Métodos no oficiales de cooperación internacional</a:t>
            </a:r>
          </a:p>
          <a:p>
            <a:pPr marL="0" indent="0" algn="ctr">
              <a:buFont typeface="Arial" charset="0"/>
              <a:buNone/>
              <a:defRPr/>
            </a:pPr>
            <a:endParaRPr lang="es-ES" sz="3200" b="1" dirty="0">
              <a:solidFill>
                <a:schemeClr val="tx2"/>
              </a:solidFill>
            </a:endParaRPr>
          </a:p>
          <a:p>
            <a:pPr marL="0" indent="0" algn="ctr">
              <a:buFont typeface="Arial" charset="0"/>
              <a:buNone/>
              <a:defRPr/>
            </a:pPr>
            <a:r>
              <a:rPr lang="es-ES" sz="2800" b="1" dirty="0">
                <a:solidFill>
                  <a:schemeClr val="tx2"/>
                </a:solidFill>
              </a:rPr>
              <a:t>- versión en línea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es-ES" b="1" dirty="0"/>
              <a:t>Para que el proceso no oficial (administrativo) sea lo más eficaz posible:</a:t>
            </a:r>
          </a:p>
          <a:p>
            <a:pPr marL="342900" indent="-342900" algn="just">
              <a:spcAft>
                <a:spcPts val="0"/>
              </a:spcAft>
              <a:buFont typeface="Wingdings" pitchFamily="2" charset="2"/>
              <a:buChar char="Ø"/>
            </a:pPr>
            <a:endParaRPr lang="es-ES" sz="2100" b="1" dirty="0">
              <a:cs typeface="Arial" panose="020B0604020202020204" pitchFamily="34" charset="0"/>
            </a:endParaRPr>
          </a:p>
          <a:p>
            <a:pPr marL="342900" indent="-342900" algn="just">
              <a:spcAft>
                <a:spcPts val="0"/>
              </a:spcAft>
              <a:buFont typeface="Arial" panose="020B0604020202020204" pitchFamily="34" charset="0"/>
              <a:buChar char="•"/>
            </a:pPr>
            <a:r>
              <a:rPr lang="es-ES" sz="2100" b="1" dirty="0"/>
              <a:t>mantener</a:t>
            </a:r>
            <a:r>
              <a:rPr lang="es-ES" sz="2100" b="1" i="0" u="none" strike="noStrike" baseline="0" dirty="0"/>
              <a:t> una buena relación</a:t>
            </a:r>
            <a:r>
              <a:rPr lang="es-ES" sz="2100" b="0" i="0" u="none" strike="noStrike" baseline="0" dirty="0"/>
              <a:t>; es decir, realizar la solicitud de forma legal.</a:t>
            </a:r>
          </a:p>
          <a:p>
            <a:pPr marL="342900" indent="-342900" algn="just">
              <a:spcAft>
                <a:spcPts val="0"/>
              </a:spcAft>
              <a:buFont typeface="Arial" panose="020B0604020202020204" pitchFamily="34" charset="0"/>
              <a:buChar char="•"/>
            </a:pPr>
            <a:endParaRPr lang="es-ES" sz="2100" dirty="0">
              <a:cs typeface="Arial" panose="020B0604020202020204" pitchFamily="34" charset="0"/>
            </a:endParaRPr>
          </a:p>
          <a:p>
            <a:pPr marL="342900" indent="-342900" algn="just">
              <a:spcAft>
                <a:spcPts val="0"/>
              </a:spcAft>
              <a:buFont typeface="Arial" panose="020B0604020202020204" pitchFamily="34" charset="0"/>
              <a:buChar char="•"/>
            </a:pPr>
            <a:r>
              <a:rPr lang="es-ES" sz="2100" b="1" i="0" u="none" strike="noStrike" baseline="0" dirty="0"/>
              <a:t>evitar las solicitudes no oficiales inapropiadas</a:t>
            </a:r>
            <a:r>
              <a:rPr lang="es-ES" sz="2100" b="0" i="0" u="none" strike="noStrike" baseline="0" dirty="0"/>
              <a:t>, ya que esto irritaría a las autoridades</a:t>
            </a:r>
          </a:p>
          <a:p>
            <a:pPr marL="342900" indent="-342900" algn="just">
              <a:spcAft>
                <a:spcPts val="0"/>
              </a:spcAft>
              <a:buFont typeface="Arial" panose="020B0604020202020204" pitchFamily="34" charset="0"/>
              <a:buChar char="•"/>
            </a:pPr>
            <a:endParaRPr lang="es-ES" sz="2100" dirty="0">
              <a:cs typeface="Arial" panose="020B0604020202020204" pitchFamily="34" charset="0"/>
            </a:endParaRPr>
          </a:p>
          <a:p>
            <a:pPr marL="342900" indent="-342900" algn="just">
              <a:spcAft>
                <a:spcPts val="0"/>
              </a:spcAft>
              <a:buFont typeface="Arial" panose="020B0604020202020204" pitchFamily="34" charset="0"/>
              <a:buChar char="•"/>
            </a:pPr>
            <a:r>
              <a:rPr lang="es-ES" b="1" dirty="0"/>
              <a:t>utilizar la asistencia no oficial</a:t>
            </a:r>
            <a:r>
              <a:rPr lang="es-ES" dirty="0"/>
              <a:t> en lugar de la jurídica, si es posible, ya que es más rápida</a:t>
            </a:r>
          </a:p>
          <a:p>
            <a:pPr marL="342900" indent="-342900" algn="just">
              <a:spcAft>
                <a:spcPts val="0"/>
              </a:spcAft>
              <a:buFont typeface="Arial" panose="020B0604020202020204" pitchFamily="34" charset="0"/>
              <a:buChar char="•"/>
            </a:pPr>
            <a:endParaRPr lang="es-ES"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es-ES" b="1"/>
              <a:t>utilizar la asistencia no oficial para allanar el camino para la asistencia oficial</a:t>
            </a:r>
            <a:r>
              <a:rPr lang="es-ES"/>
              <a:t>, llevar a cabo toda la investigación preliminar para poder realizar una solicitud oficial de asistencia jurídica mutua centrada y específica.</a:t>
            </a: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3545294"/>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7691196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s-ES" sz="3200" b="1" dirty="0"/>
              <a:t>Parte 2</a:t>
            </a:r>
          </a:p>
          <a:p>
            <a:pPr algn="ctr">
              <a:lnSpc>
                <a:spcPct val="80000"/>
              </a:lnSpc>
            </a:pPr>
            <a:br/>
            <a:r>
              <a:rPr lang="es-ES" sz="3200" b="1" dirty="0"/>
              <a:t>Organizaciones y redes internacionales especializadas en la cooperación oficial y no oficial en materia de ciberdelincuencia</a:t>
            </a:r>
          </a:p>
          <a:p>
            <a:pPr algn="ctr" eaLnBrk="1" hangingPunct="1">
              <a:lnSpc>
                <a:spcPct val="80000"/>
              </a:lnSpc>
            </a:pPr>
            <a:endParaRPr lang="es-ES"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es-ES" sz="2200" b="1" dirty="0"/>
              <a:t>Oficina Central Nacional (OCN) y Puntos de Referencia Centrales Nacionales (PRCN) de Interpol</a:t>
            </a:r>
          </a:p>
          <a:p>
            <a:pPr marL="342900" indent="-342900">
              <a:spcAft>
                <a:spcPts val="0"/>
              </a:spcAft>
              <a:buFont typeface="Wingdings" pitchFamily="2" charset="2"/>
              <a:buChar char="Ø"/>
            </a:pPr>
            <a:endParaRPr lang="es-ES" sz="2200" b="1" dirty="0"/>
          </a:p>
          <a:p>
            <a:pPr marL="342900" indent="-342900" algn="just">
              <a:buFont typeface="Arial" panose="020B0604020202020204" pitchFamily="34" charset="0"/>
              <a:buChar char="•"/>
            </a:pPr>
            <a:r>
              <a:rPr lang="es-ES" b="1"/>
              <a:t>proporcionar asistencia a sus miembros</a:t>
            </a:r>
            <a:r>
              <a:rPr lang="es-ES"/>
              <a:t> de forma permanente (24 horas al día, 7 días a la semana)</a:t>
            </a:r>
          </a:p>
          <a:p>
            <a:pPr marL="342900" indent="-342900" algn="just">
              <a:buFont typeface="Arial" panose="020B0604020202020204" pitchFamily="34" charset="0"/>
              <a:buChar char="•"/>
            </a:pPr>
            <a:r>
              <a:rPr lang="es-ES" b="1"/>
              <a:t>más de 124 puntos de referencia en todo el mundo</a:t>
            </a:r>
            <a:r>
              <a:rPr lang="es-ES"/>
              <a:t> (septiembre de 2011)</a:t>
            </a:r>
          </a:p>
          <a:p>
            <a:pPr marL="342900" indent="-342900" algn="just">
              <a:buFont typeface="Arial" panose="020B0604020202020204" pitchFamily="34" charset="0"/>
              <a:buChar char="•"/>
            </a:pPr>
            <a:r>
              <a:rPr lang="es-ES" sz="2100" dirty="0"/>
              <a:t>adoptaron la disposición de los puntos de contacto 24/7 del Convenio de Budapest</a:t>
            </a:r>
          </a:p>
          <a:p>
            <a:pPr marL="342900" indent="-342900" algn="just">
              <a:buFont typeface="Arial" panose="020B0604020202020204" pitchFamily="34" charset="0"/>
              <a:buChar char="•"/>
            </a:pPr>
            <a:r>
              <a:rPr lang="es-ES" sz="2100" dirty="0"/>
              <a:t>algunas Partes en el Convenio designaron el mismo punto de referencia para Interpol - PRCN y también para la Red G8</a:t>
            </a:r>
          </a:p>
        </p:txBody>
      </p:sp>
      <p:sp>
        <p:nvSpPr>
          <p:cNvPr id="5" name="Rectangle 4">
            <a:extLst>
              <a:ext uri="{FF2B5EF4-FFF2-40B4-BE49-F238E27FC236}">
                <a16:creationId xmlns:a16="http://schemas.microsoft.com/office/drawing/2014/main" id="{046D6463-C26B-9644-9190-9FB17B6BA87A}"/>
              </a:ext>
            </a:extLst>
          </p:cNvPr>
          <p:cNvSpPr/>
          <p:nvPr/>
        </p:nvSpPr>
        <p:spPr>
          <a:xfrm>
            <a:off x="4660522" y="1211509"/>
            <a:ext cx="4361934" cy="2419124"/>
          </a:xfrm>
          <a:prstGeom prst="rect">
            <a:avLst/>
          </a:prstGeom>
        </p:spPr>
        <p:txBody>
          <a:bodyPr wrap="square">
            <a:spAutoFit/>
          </a:bodyPr>
          <a:lstStyle/>
          <a:p>
            <a:pPr marL="342900" indent="-342900" algn="just">
              <a:lnSpc>
                <a:spcPct val="90000"/>
              </a:lnSpc>
              <a:buFont typeface="Wingdings" pitchFamily="2" charset="2"/>
              <a:buChar char="ü"/>
            </a:pPr>
            <a:r>
              <a:rPr lang="es-ES" sz="2100" b="1" dirty="0"/>
              <a:t>Objetivo</a:t>
            </a:r>
          </a:p>
          <a:p>
            <a:pPr marL="342900" indent="-342900" algn="just">
              <a:lnSpc>
                <a:spcPct val="90000"/>
              </a:lnSpc>
              <a:buFont typeface="Arial" panose="020B0604020202020204" pitchFamily="34" charset="0"/>
              <a:buChar char="•"/>
            </a:pPr>
            <a:r>
              <a:rPr lang="es-ES" sz="2100" dirty="0"/>
              <a:t>permitir a la policía identificar inmediatamente a los expertos de otros países</a:t>
            </a:r>
          </a:p>
          <a:p>
            <a:pPr marL="342900" indent="-342900" algn="just">
              <a:lnSpc>
                <a:spcPct val="90000"/>
              </a:lnSpc>
              <a:buFont typeface="Arial" panose="020B0604020202020204" pitchFamily="34" charset="0"/>
              <a:buChar char="•"/>
            </a:pPr>
            <a:r>
              <a:rPr lang="es-ES" sz="2100" dirty="0"/>
              <a:t>obtener asistencia inmediata en las investigaciones y la obtención de pruebas informáticas</a:t>
            </a:r>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4885087" cy="5047536"/>
          </a:xfrm>
          <a:prstGeom prst="rect">
            <a:avLst/>
          </a:prstGeom>
        </p:spPr>
        <p:txBody>
          <a:bodyPr wrap="square">
            <a:spAutoFit/>
          </a:bodyPr>
          <a:lstStyle/>
          <a:p>
            <a:pPr marL="342900" indent="-342900">
              <a:spcAft>
                <a:spcPts val="0"/>
              </a:spcAft>
              <a:buFont typeface="Wingdings" pitchFamily="2" charset="2"/>
              <a:buChar char="Ø"/>
            </a:pPr>
            <a:r>
              <a:rPr lang="es-ES" sz="2200" b="1" dirty="0"/>
              <a:t>Oficina Central Nacional (OCN) y Puntos de Referencia Centrales Nacionales (PRCN) de Interpol</a:t>
            </a:r>
          </a:p>
          <a:p>
            <a:pPr marL="342900" indent="-342900" algn="just">
              <a:spcAft>
                <a:spcPts val="0"/>
              </a:spcAft>
              <a:buFont typeface="Wingdings" pitchFamily="2" charset="2"/>
              <a:buChar char="Ø"/>
            </a:pPr>
            <a:endParaRPr lang="es-ES" sz="2200" b="1" dirty="0"/>
          </a:p>
          <a:p>
            <a:pPr marL="342900" indent="-342900" algn="just">
              <a:buFont typeface="Arial" panose="020B0604020202020204" pitchFamily="34" charset="0"/>
              <a:buChar char="•"/>
            </a:pPr>
            <a:r>
              <a:rPr lang="es-ES" b="1" dirty="0"/>
              <a:t>proporcionar</a:t>
            </a:r>
            <a:r>
              <a:rPr lang="es-ES" dirty="0"/>
              <a:t> e intercambiar información policial y apoyo técnico y operativo</a:t>
            </a:r>
          </a:p>
          <a:p>
            <a:pPr marL="342900" indent="-342900" algn="just">
              <a:buFont typeface="Arial" panose="020B0604020202020204" pitchFamily="34" charset="0"/>
              <a:buChar char="•"/>
            </a:pPr>
            <a:r>
              <a:rPr lang="es-ES" sz="2200" b="1" dirty="0"/>
              <a:t>asegurar</a:t>
            </a:r>
            <a:r>
              <a:rPr lang="es-ES" sz="2200" dirty="0"/>
              <a:t> que la información típica de la policía se pueda intercambiar tan pronto como sea posible: sospechosos de terrorismo, personas en búsqueda y captura, huellas dactilares, perfiles de ADN, documentos de viaje perdidos o robados, vehículos robados, obras de arte robadas</a:t>
            </a:r>
          </a:p>
        </p:txBody>
      </p:sp>
      <p:sp>
        <p:nvSpPr>
          <p:cNvPr id="5" name="Rectangle 4">
            <a:extLst>
              <a:ext uri="{FF2B5EF4-FFF2-40B4-BE49-F238E27FC236}">
                <a16:creationId xmlns:a16="http://schemas.microsoft.com/office/drawing/2014/main" id="{046D6463-C26B-9644-9190-9FB17B6BA87A}"/>
              </a:ext>
            </a:extLst>
          </p:cNvPr>
          <p:cNvSpPr/>
          <p:nvPr/>
        </p:nvSpPr>
        <p:spPr>
          <a:xfrm>
            <a:off x="4895186" y="1141550"/>
            <a:ext cx="3882262" cy="2800767"/>
          </a:xfrm>
          <a:prstGeom prst="rect">
            <a:avLst/>
          </a:prstGeom>
        </p:spPr>
        <p:txBody>
          <a:bodyPr wrap="square">
            <a:spAutoFit/>
          </a:bodyPr>
          <a:lstStyle/>
          <a:p>
            <a:pPr marL="342900" indent="-342900" algn="just">
              <a:buFont typeface="Wingdings" pitchFamily="2" charset="2"/>
              <a:buChar char="ü"/>
            </a:pPr>
            <a:r>
              <a:rPr lang="es-ES" b="1"/>
              <a:t>No se puede utilizar para solicitar urgentemente la conservación</a:t>
            </a:r>
            <a:r>
              <a:rPr lang="es-ES"/>
              <a:t> de datos informáticos o la conservación de los datos relativos al tráfico o cualquier tipo de medida para obtener o conservar pruebas</a:t>
            </a:r>
          </a:p>
          <a:p>
            <a:pPr marL="342900" indent="-342900" algn="just">
              <a:buFont typeface="Arial" panose="020B0604020202020204" pitchFamily="34" charset="0"/>
              <a:buChar char="•"/>
            </a:pPr>
            <a:endParaRPr lang="es-ES" sz="22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s-ES" b="1" dirty="0"/>
              <a:t>Red de Puntos de Contacto 24/7 de la Unión Europea</a:t>
            </a:r>
            <a:r>
              <a:rPr lang="es-ES" sz="2200" dirty="0"/>
              <a:t>:</a:t>
            </a:r>
            <a:endParaRPr lang="es-ES" sz="2200" b="1" dirty="0"/>
          </a:p>
          <a:p>
            <a:pPr marL="342900" indent="-342900">
              <a:spcAft>
                <a:spcPts val="0"/>
              </a:spcAft>
              <a:buFont typeface="Wingdings" pitchFamily="2" charset="2"/>
              <a:buChar char="Ø"/>
            </a:pPr>
            <a:endParaRPr lang="es-ES" sz="2200" b="1" dirty="0"/>
          </a:p>
          <a:p>
            <a:pPr marL="342900" indent="-342900">
              <a:buFont typeface="Wingdings" pitchFamily="2" charset="2"/>
              <a:buChar char="ü"/>
            </a:pPr>
            <a:r>
              <a:rPr lang="es-ES" dirty="0"/>
              <a:t>Directiva</a:t>
            </a:r>
            <a:r>
              <a:rPr lang="es-ES" sz="2200" dirty="0"/>
              <a:t> </a:t>
            </a:r>
            <a:r>
              <a:rPr lang="es-ES" sz="2200" dirty="0">
                <a:hlinkClick r:id="rId4"/>
              </a:rPr>
              <a:t>2013/40/EU</a:t>
            </a:r>
            <a:r>
              <a:rPr lang="es-ES" sz="2200" dirty="0"/>
              <a:t> del Parlamento Europeo y del Consejo, de 12 de agosto de 2013, relativa a los ataques contra los sistemas de información y por la que se sustituye la Decisión Marco 2005/222/JAI del Consejo:</a:t>
            </a:r>
          </a:p>
          <a:p>
            <a:pPr marL="342900" indent="-342900">
              <a:buFont typeface="Wingdings" pitchFamily="2" charset="2"/>
              <a:buChar char="ü"/>
            </a:pPr>
            <a:endParaRPr lang="es-ES" sz="2200" dirty="0"/>
          </a:p>
          <a:p>
            <a:pPr marL="342900" indent="-342900">
              <a:buFont typeface="Arial" panose="020B0604020202020204" pitchFamily="34" charset="0"/>
              <a:buChar char="•"/>
            </a:pPr>
            <a:r>
              <a:rPr lang="es-ES" sz="2200" i="1" dirty="0"/>
              <a:t>tener un punto de contacto nacional operativo</a:t>
            </a:r>
          </a:p>
          <a:p>
            <a:pPr marL="342900" indent="-342900">
              <a:buFont typeface="Arial" panose="020B0604020202020204" pitchFamily="34" charset="0"/>
              <a:buChar char="•"/>
            </a:pPr>
            <a:r>
              <a:rPr lang="es-ES" sz="2200" i="1" dirty="0"/>
              <a:t>utilizar la red existente de puntos de contacto 24/7 </a:t>
            </a:r>
          </a:p>
          <a:p>
            <a:pPr marL="342900" indent="-342900">
              <a:buFont typeface="Arial" panose="020B0604020202020204" pitchFamily="34" charset="0"/>
              <a:buChar char="•"/>
            </a:pPr>
            <a:endParaRPr lang="es-ES"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es-ES" sz="2200" i="1" dirty="0"/>
              <a:t>responder a las solicitudes de ayuda urgentes en un plazo de 8 horas para indicar si se puede dar una respuesta y cuándo</a:t>
            </a:r>
          </a:p>
          <a:p>
            <a:pPr marL="342900" lvl="0" indent="-342900">
              <a:buFont typeface="Arial" panose="020B0604020202020204" pitchFamily="34" charset="0"/>
              <a:buChar char="•"/>
            </a:pPr>
            <a:r>
              <a:rPr lang="es-ES" sz="2200" i="1" dirty="0"/>
              <a:t>recopilar datos estadísticos en materia de ciberdelincuencia.</a:t>
            </a:r>
            <a:r>
              <a:rPr lang="es-ES"/>
              <a:t> </a:t>
            </a:r>
            <a:endParaRPr lang="es-ES" sz="2200" i="1" dirty="0"/>
          </a:p>
          <a:p>
            <a:pPr marL="342900" indent="-342900">
              <a:buFont typeface="Arial" panose="020B0604020202020204" pitchFamily="34" charset="0"/>
              <a:buChar char="•"/>
            </a:pPr>
            <a:endParaRPr lang="es-ES"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s-ES" sz="2200" b="1" dirty="0"/>
              <a:t>EUROPOL</a:t>
            </a:r>
            <a:r>
              <a:rPr lang="es-ES" sz="2200" dirty="0"/>
              <a:t>:</a:t>
            </a:r>
          </a:p>
          <a:p>
            <a:pPr marL="342900" indent="-342900">
              <a:spcAft>
                <a:spcPts val="0"/>
              </a:spcAft>
              <a:buFont typeface="Wingdings" pitchFamily="2" charset="2"/>
              <a:buChar char="Ø"/>
            </a:pPr>
            <a:endParaRPr lang="es-ES" sz="2200" b="1" dirty="0"/>
          </a:p>
          <a:p>
            <a:pPr marL="342900" indent="-342900" algn="just">
              <a:buFont typeface="Wingdings" pitchFamily="2" charset="2"/>
              <a:buChar char="ü"/>
            </a:pPr>
            <a:r>
              <a:rPr lang="es-ES" sz="2200" b="1" dirty="0"/>
              <a:t>Agencia de la Unión Europea</a:t>
            </a:r>
          </a:p>
          <a:p>
            <a:pPr marL="342900" indent="-342900" algn="just">
              <a:buFont typeface="Arial" panose="020B0604020202020204" pitchFamily="34" charset="0"/>
              <a:buChar char="•"/>
            </a:pPr>
            <a:r>
              <a:rPr lang="es-ES" b="1" dirty="0"/>
              <a:t>papel de mejorar</a:t>
            </a:r>
            <a:r>
              <a:rPr lang="es-ES" dirty="0"/>
              <a:t> la eficacia de la cooperación entre las autoridades policiales de cada Estado miembro de la Unión Europea</a:t>
            </a:r>
          </a:p>
          <a:p>
            <a:pPr marL="342900" indent="-342900" algn="just">
              <a:buFont typeface="Arial" panose="020B0604020202020204" pitchFamily="34" charset="0"/>
              <a:buChar char="•"/>
            </a:pPr>
            <a:endParaRPr lang="es-ES" sz="2200" dirty="0"/>
          </a:p>
          <a:p>
            <a:pPr marL="342900" indent="-342900" algn="just">
              <a:buFont typeface="Arial" panose="020B0604020202020204" pitchFamily="34" charset="0"/>
              <a:buChar char="•"/>
            </a:pPr>
            <a:r>
              <a:rPr lang="es-ES" sz="2200" b="1" dirty="0"/>
              <a:t>operativa desde 1999</a:t>
            </a:r>
          </a:p>
          <a:p>
            <a:pPr marL="342900" indent="-342900" algn="just">
              <a:buFont typeface="Arial" panose="020B0604020202020204" pitchFamily="34" charset="0"/>
              <a:buChar char="•"/>
            </a:pPr>
            <a:endParaRPr lang="es-ES" sz="2200" b="1" dirty="0"/>
          </a:p>
          <a:p>
            <a:pPr marL="342900" indent="-342900" algn="just">
              <a:buFont typeface="Arial" panose="020B0604020202020204" pitchFamily="34" charset="0"/>
              <a:buChar char="•"/>
            </a:pPr>
            <a:r>
              <a:rPr lang="es-ES" b="1" dirty="0"/>
              <a:t>facilita el análisis</a:t>
            </a:r>
            <a:r>
              <a:rPr lang="es-ES" dirty="0"/>
              <a:t> de la información penal y el intercambio de datos entre los Estados miembros</a:t>
            </a:r>
          </a:p>
          <a:p>
            <a:pPr marL="342900" indent="-342900" algn="just">
              <a:buFont typeface="Arial" panose="020B0604020202020204" pitchFamily="34" charset="0"/>
              <a:buChar char="•"/>
            </a:pPr>
            <a:r>
              <a:rPr lang="es-ES" b="1" dirty="0"/>
              <a:t>Centro Europeo de Ciberdelincuencia, EC3</a:t>
            </a:r>
            <a:r>
              <a:rPr lang="es-ES" dirty="0"/>
              <a:t> (inaugurado en enero de 2013)</a:t>
            </a:r>
          </a:p>
        </p:txBody>
      </p:sp>
      <p:sp>
        <p:nvSpPr>
          <p:cNvPr id="5" name="Rectangle 4">
            <a:extLst>
              <a:ext uri="{FF2B5EF4-FFF2-40B4-BE49-F238E27FC236}">
                <a16:creationId xmlns:a16="http://schemas.microsoft.com/office/drawing/2014/main" id="{046D6463-C26B-9644-9190-9FB17B6BA87A}"/>
              </a:ext>
            </a:extLst>
          </p:cNvPr>
          <p:cNvSpPr/>
          <p:nvPr/>
        </p:nvSpPr>
        <p:spPr>
          <a:xfrm>
            <a:off x="4749044" y="1120348"/>
            <a:ext cx="4273412" cy="2800767"/>
          </a:xfrm>
          <a:prstGeom prst="rect">
            <a:avLst/>
          </a:prstGeom>
        </p:spPr>
        <p:txBody>
          <a:bodyPr wrap="square">
            <a:spAutoFit/>
          </a:bodyPr>
          <a:lstStyle/>
          <a:p>
            <a:pPr marL="342900" lvl="0" indent="-342900" algn="just">
              <a:buFont typeface="Arial" panose="020B0604020202020204" pitchFamily="34" charset="0"/>
              <a:buChar char="•"/>
            </a:pPr>
            <a:r>
              <a:rPr lang="es-ES" sz="2200" i="1" dirty="0"/>
              <a:t>responder a las solicitudes de ayuda urgentes en un plazo de 8 horas para indicar si se puede dar una respuesta y cuándo</a:t>
            </a:r>
          </a:p>
          <a:p>
            <a:pPr marL="342900" lvl="0" indent="-342900" algn="just">
              <a:buFont typeface="Arial" panose="020B0604020202020204" pitchFamily="34" charset="0"/>
              <a:buChar char="•"/>
            </a:pPr>
            <a:endParaRPr lang="es-ES" sz="2200" i="1" dirty="0"/>
          </a:p>
          <a:p>
            <a:pPr marL="342900" lvl="0" indent="-342900" algn="just">
              <a:buFont typeface="Arial" panose="020B0604020202020204" pitchFamily="34" charset="0"/>
              <a:buChar char="•"/>
            </a:pPr>
            <a:r>
              <a:rPr lang="es-ES" sz="2200" i="1" dirty="0"/>
              <a:t>recopilar datos estadísticos en materia de ciberdelincuencia.</a:t>
            </a:r>
            <a:r>
              <a:rPr lang="es-ES"/>
              <a:t> </a:t>
            </a:r>
            <a:endParaRPr lang="es-ES" sz="2200" i="1" dirty="0"/>
          </a:p>
          <a:p>
            <a:pPr marL="342900" indent="-342900">
              <a:buFont typeface="Arial" panose="020B0604020202020204" pitchFamily="34" charset="0"/>
              <a:buChar char="•"/>
            </a:pPr>
            <a:endParaRPr lang="es-ES" sz="22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327648" y="4267200"/>
            <a:ext cx="3024335" cy="2245540"/>
          </a:xfrm>
          <a:prstGeom prst="rect">
            <a:avLst/>
          </a:prstGeom>
        </p:spPr>
      </p:pic>
    </p:spTree>
    <p:extLst>
      <p:ext uri="{BB962C8B-B14F-4D97-AF65-F5344CB8AC3E}">
        <p14:creationId xmlns:p14="http://schemas.microsoft.com/office/powerpoint/2010/main"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lgn="just">
              <a:spcAft>
                <a:spcPts val="0"/>
              </a:spcAft>
              <a:buFont typeface="Wingdings" pitchFamily="2" charset="2"/>
              <a:buChar char="Ø"/>
            </a:pPr>
            <a:r>
              <a:rPr lang="es-ES" sz="2200" b="1" dirty="0"/>
              <a:t>Centro Europeo de Ciberdelincuencia</a:t>
            </a:r>
            <a:r>
              <a:rPr lang="es-ES" sz="2200" dirty="0"/>
              <a:t> (</a:t>
            </a:r>
            <a:r>
              <a:rPr lang="es-ES" sz="2200" b="1" dirty="0"/>
              <a:t>EC3</a:t>
            </a:r>
            <a:r>
              <a:rPr lang="es-ES" sz="2200" dirty="0"/>
              <a:t> o </a:t>
            </a:r>
            <a:r>
              <a:rPr lang="es-ES" sz="2200" b="1" dirty="0"/>
              <a:t>EC³</a:t>
            </a:r>
            <a:r>
              <a:rPr lang="es-ES" sz="2200" dirty="0"/>
              <a:t>):</a:t>
            </a:r>
          </a:p>
          <a:p>
            <a:pPr marL="342900" indent="-342900" algn="just">
              <a:spcAft>
                <a:spcPts val="0"/>
              </a:spcAft>
              <a:buFont typeface="Wingdings" pitchFamily="2" charset="2"/>
              <a:buChar char="Ø"/>
            </a:pPr>
            <a:endParaRPr lang="es-ES" sz="2200" b="1" dirty="0"/>
          </a:p>
          <a:p>
            <a:pPr marL="342900" indent="-342900" algn="just">
              <a:buFont typeface="Arial" panose="020B0604020202020204" pitchFamily="34" charset="0"/>
              <a:buChar char="•"/>
              <a:defRPr/>
            </a:pPr>
            <a:r>
              <a:rPr lang="es-ES" b="1"/>
              <a:t>el órgano de la Oficina de Policía (Europol)</a:t>
            </a:r>
            <a:r>
              <a:rPr lang="es-ES"/>
              <a:t> de la Unión Europea (UE), con sede en La Haya</a:t>
            </a:r>
          </a:p>
          <a:p>
            <a:pPr marL="342900" indent="-342900" algn="just">
              <a:buFont typeface="Arial" panose="020B0604020202020204" pitchFamily="34" charset="0"/>
              <a:buChar char="•"/>
              <a:defRPr/>
            </a:pPr>
            <a:endParaRPr lang="es-ES" sz="2200" dirty="0"/>
          </a:p>
          <a:p>
            <a:pPr marL="342900" indent="-342900" algn="just">
              <a:buFont typeface="Arial" panose="020B0604020202020204" pitchFamily="34" charset="0"/>
              <a:buChar char="•"/>
              <a:defRPr/>
            </a:pPr>
            <a:r>
              <a:rPr lang="es-ES" b="1"/>
              <a:t>coordina las actividades policiales transfronterizas</a:t>
            </a:r>
            <a:r>
              <a:rPr lang="es-ES"/>
              <a:t> contra la delincuencia informática</a:t>
            </a:r>
          </a:p>
          <a:p>
            <a:pPr marL="342900" indent="-342900" algn="just">
              <a:buFont typeface="Arial" panose="020B0604020202020204" pitchFamily="34" charset="0"/>
              <a:buChar char="•"/>
              <a:defRPr/>
            </a:pPr>
            <a:endParaRPr lang="es-ES" sz="2200" dirty="0"/>
          </a:p>
          <a:p>
            <a:pPr marL="342900" indent="-342900" algn="just">
              <a:buFont typeface="Arial" panose="020B0604020202020204" pitchFamily="34" charset="0"/>
              <a:buChar char="•"/>
              <a:defRPr/>
            </a:pPr>
            <a:r>
              <a:rPr lang="es-ES" b="1"/>
              <a:t>actúa como centro</a:t>
            </a:r>
            <a:r>
              <a:rPr lang="es-ES"/>
              <a:t> de conocimientos técnicos en la materia</a:t>
            </a:r>
            <a:endParaRPr lang="es-ES"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es-ES" sz="2200" b="1" dirty="0"/>
              <a:t>EUROJUST</a:t>
            </a:r>
            <a:r>
              <a:rPr lang="es-ES" sz="2200" dirty="0"/>
              <a:t>:</a:t>
            </a:r>
          </a:p>
          <a:p>
            <a:pPr marL="342900" indent="-342900" algn="just">
              <a:spcAft>
                <a:spcPts val="0"/>
              </a:spcAft>
              <a:buFont typeface="Wingdings" pitchFamily="2" charset="2"/>
              <a:buChar char="Ø"/>
            </a:pPr>
            <a:endParaRPr lang="es-ES" sz="2200" dirty="0"/>
          </a:p>
          <a:p>
            <a:pPr marL="342900" indent="-342900" eaLnBrk="1" fontAlgn="auto" hangingPunct="1">
              <a:spcAft>
                <a:spcPts val="0"/>
              </a:spcAft>
              <a:buFont typeface="Wingdings" pitchFamily="2" charset="2"/>
              <a:buChar char="ü"/>
              <a:defRPr/>
            </a:pPr>
            <a:r>
              <a:rPr lang="es-ES" i="1"/>
              <a:t>Eurojust podrá solicitar a las autoridades competentes de los Estados miembros afectados que:</a:t>
            </a:r>
          </a:p>
          <a:p>
            <a:pPr marL="342900" indent="-342900" eaLnBrk="1" fontAlgn="auto" hangingPunct="1">
              <a:spcAft>
                <a:spcPts val="0"/>
              </a:spcAft>
              <a:buFont typeface="Arial" panose="020B0604020202020204" pitchFamily="34" charset="0"/>
              <a:buChar char="•"/>
              <a:defRPr/>
            </a:pPr>
            <a:r>
              <a:rPr lang="es-ES" b="1"/>
              <a:t>investiguen o persigan</a:t>
            </a:r>
            <a:r>
              <a:rPr lang="es-ES"/>
              <a:t> actos concretos</a:t>
            </a:r>
          </a:p>
          <a:p>
            <a:pPr marL="342900" indent="-342900" eaLnBrk="1" fontAlgn="auto" hangingPunct="1">
              <a:spcAft>
                <a:spcPts val="0"/>
              </a:spcAft>
              <a:buFont typeface="Arial" panose="020B0604020202020204" pitchFamily="34" charset="0"/>
              <a:buChar char="•"/>
              <a:defRPr/>
            </a:pPr>
            <a:r>
              <a:rPr lang="es-ES" b="1"/>
              <a:t>se coordinen</a:t>
            </a:r>
            <a:r>
              <a:rPr lang="es-ES"/>
              <a:t> entre sí</a:t>
            </a:r>
          </a:p>
          <a:p>
            <a:pPr marL="342900" indent="-342900" eaLnBrk="1" fontAlgn="auto" hangingPunct="1">
              <a:spcAft>
                <a:spcPts val="0"/>
              </a:spcAft>
              <a:buFont typeface="Arial" panose="020B0604020202020204" pitchFamily="34" charset="0"/>
              <a:buChar char="•"/>
              <a:defRPr/>
            </a:pPr>
            <a:r>
              <a:rPr lang="es-ES" b="1"/>
              <a:t>acepten</a:t>
            </a:r>
            <a:r>
              <a:rPr lang="es-ES"/>
              <a:t> que un país está mejor posicionado para enjuiciar que otro</a:t>
            </a:r>
          </a:p>
          <a:p>
            <a:pPr marL="342900" indent="-342900" eaLnBrk="1" fontAlgn="auto" hangingPunct="1">
              <a:spcAft>
                <a:spcPts val="0"/>
              </a:spcAft>
              <a:buFont typeface="Arial" panose="020B0604020202020204" pitchFamily="34" charset="0"/>
              <a:buChar char="•"/>
              <a:defRPr/>
            </a:pPr>
            <a:r>
              <a:rPr lang="es-ES" b="1"/>
              <a:t>creen</a:t>
            </a:r>
            <a:r>
              <a:rPr lang="es-ES"/>
              <a:t> un equipo conjunto de investigación</a:t>
            </a:r>
          </a:p>
          <a:p>
            <a:pPr marL="342900" indent="-342900" eaLnBrk="1" fontAlgn="auto" hangingPunct="1">
              <a:spcAft>
                <a:spcPts val="0"/>
              </a:spcAft>
              <a:buFont typeface="Arial" panose="020B0604020202020204" pitchFamily="34" charset="0"/>
              <a:buChar char="•"/>
              <a:defRPr/>
            </a:pPr>
            <a:r>
              <a:rPr lang="es-ES" b="1"/>
              <a:t>proporcionen a Eurojust</a:t>
            </a:r>
            <a:r>
              <a:rPr lang="es-ES"/>
              <a:t> la información necesaria para el desempeño de sus funciones.</a:t>
            </a:r>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71522" y="1022735"/>
            <a:ext cx="4507689" cy="5847755"/>
          </a:xfrm>
          <a:prstGeom prst="rect">
            <a:avLst/>
          </a:prstGeom>
        </p:spPr>
        <p:txBody>
          <a:bodyPr wrap="square">
            <a:spAutoFit/>
          </a:bodyPr>
          <a:lstStyle/>
          <a:p>
            <a:pPr marL="342900" indent="-342900" eaLnBrk="1" hangingPunct="1">
              <a:buFont typeface="Wingdings" pitchFamily="2" charset="2"/>
              <a:buChar char="Ø"/>
            </a:pPr>
            <a:r>
              <a:rPr lang="es-ES" sz="2200" b="1" dirty="0"/>
              <a:t>Parte 1</a:t>
            </a:r>
          </a:p>
          <a:p>
            <a:pPr marL="342900" indent="-342900" eaLnBrk="1" hangingPunct="1">
              <a:buFont typeface="Wingdings" panose="05000000000000000000" pitchFamily="2" charset="2"/>
              <a:buChar char="ü"/>
            </a:pPr>
            <a:r>
              <a:rPr lang="es-ES" sz="2200" i="1" dirty="0"/>
              <a:t>Diferencias entre la asistencia jurídica mutua oficial y no oficial en materia penal</a:t>
            </a:r>
          </a:p>
          <a:p>
            <a:pPr marL="342900" indent="-342900" eaLnBrk="1" hangingPunct="1">
              <a:buFont typeface="Wingdings" pitchFamily="2" charset="2"/>
              <a:buChar char="Ø"/>
            </a:pPr>
            <a:endParaRPr lang="es-ES" sz="2200" b="1" dirty="0"/>
          </a:p>
          <a:p>
            <a:pPr marL="342900" indent="-342900" eaLnBrk="1" hangingPunct="1">
              <a:buFont typeface="Wingdings" pitchFamily="2" charset="2"/>
              <a:buChar char="Ø"/>
            </a:pPr>
            <a:r>
              <a:rPr lang="es-ES" sz="2200" b="1" dirty="0"/>
              <a:t>Parte 2</a:t>
            </a:r>
          </a:p>
          <a:p>
            <a:pPr marL="342900" indent="-342900">
              <a:buFont typeface="Wingdings" pitchFamily="2" charset="2"/>
              <a:buChar char="ü"/>
            </a:pPr>
            <a:r>
              <a:rPr lang="es-ES" sz="2200" i="1" dirty="0"/>
              <a:t>Organizaciones y redes internacionales especializadas en la cooperación oficial y no oficial en materia de ciberdelincuencia</a:t>
            </a:r>
          </a:p>
          <a:p>
            <a:pPr marL="0" indent="0" eaLnBrk="1" hangingPunct="1">
              <a:buNone/>
            </a:pPr>
            <a:endParaRPr lang="es-ES" sz="2200" dirty="0"/>
          </a:p>
          <a:p>
            <a:pPr marL="342900" indent="-342900" eaLnBrk="1" hangingPunct="1">
              <a:buFont typeface="Wingdings" pitchFamily="2" charset="2"/>
              <a:buChar char="Ø"/>
            </a:pPr>
            <a:r>
              <a:rPr lang="es-ES" sz="2200" b="1" dirty="0"/>
              <a:t>Parte 3</a:t>
            </a:r>
          </a:p>
          <a:p>
            <a:pPr marL="342900" indent="-342900" eaLnBrk="1" hangingPunct="1">
              <a:buFont typeface="Wingdings" pitchFamily="2" charset="2"/>
              <a:buChar char="ü"/>
            </a:pPr>
            <a:r>
              <a:rPr lang="es-ES" sz="2200" i="1" dirty="0"/>
              <a:t>Red 24/7 de cooperación internacional del Convenio de Budapest</a:t>
            </a:r>
          </a:p>
          <a:p>
            <a:pPr marL="342900" indent="-342900" eaLnBrk="1" hangingPunct="1">
              <a:buFont typeface="Wingdings" pitchFamily="2" charset="2"/>
              <a:buChar char="Ø"/>
            </a:pPr>
            <a:endParaRPr lang="es-ES" sz="2200" dirty="0"/>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2462213"/>
          </a:xfrm>
          <a:prstGeom prst="rect">
            <a:avLst/>
          </a:prstGeom>
        </p:spPr>
        <p:txBody>
          <a:bodyPr wrap="square">
            <a:spAutoFit/>
          </a:bodyPr>
          <a:lstStyle/>
          <a:p>
            <a:pPr marL="342900" indent="-342900" eaLnBrk="1" hangingPunct="1">
              <a:buFont typeface="Wingdings" pitchFamily="2" charset="2"/>
              <a:buChar char="Ø"/>
            </a:pPr>
            <a:r>
              <a:rPr lang="es-ES" sz="2200" b="1" dirty="0"/>
              <a:t>Parte 4</a:t>
            </a:r>
          </a:p>
          <a:p>
            <a:pPr marL="342900" indent="-342900">
              <a:buFont typeface="Wingdings" pitchFamily="2" charset="2"/>
              <a:buChar char="ü"/>
            </a:pPr>
            <a:r>
              <a:rPr lang="es-ES" sz="2200" i="1" dirty="0"/>
              <a:t>Respuesta internacional a la ciberdelincuencia: ejemplo específico de un país</a:t>
            </a:r>
          </a:p>
          <a:p>
            <a:pPr marL="342900" indent="-342900" eaLnBrk="1" hangingPunct="1">
              <a:buFont typeface="Wingdings" pitchFamily="2" charset="2"/>
              <a:buChar char="Ø"/>
            </a:pPr>
            <a:endParaRPr lang="es-ES" sz="2200" b="1" dirty="0"/>
          </a:p>
          <a:p>
            <a:pPr marL="342900" indent="-342900" eaLnBrk="1" hangingPunct="1">
              <a:buFont typeface="Wingdings" pitchFamily="2" charset="2"/>
              <a:buChar char="Ø"/>
            </a:pPr>
            <a:r>
              <a:rPr lang="es-ES" sz="2200" b="1" dirty="0"/>
              <a:t>Parte 5</a:t>
            </a:r>
          </a:p>
          <a:p>
            <a:pPr marL="342900" indent="-342900">
              <a:buFont typeface="Wingdings" pitchFamily="2" charset="2"/>
              <a:buChar char="ü"/>
            </a:pPr>
            <a:r>
              <a:rPr lang="es-ES" sz="2200" i="1" dirty="0"/>
              <a:t>Resumen</a:t>
            </a:r>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algn="just">
              <a:spcAft>
                <a:spcPts val="0"/>
              </a:spcAft>
              <a:buFont typeface="Wingdings" pitchFamily="2" charset="2"/>
              <a:buChar char="Ø"/>
            </a:pPr>
            <a:r>
              <a:rPr lang="es-ES" sz="2200" b="1" dirty="0"/>
              <a:t>Red Judicial sobre Ciberdelincuencia de Eurojust (RJEC)</a:t>
            </a:r>
            <a:r>
              <a:rPr lang="es-ES" sz="2200" dirty="0"/>
              <a:t>:</a:t>
            </a:r>
          </a:p>
          <a:p>
            <a:pPr algn="just">
              <a:spcAft>
                <a:spcPts val="0"/>
              </a:spcAft>
              <a:buFont typeface="Wingdings" pitchFamily="2" charset="2"/>
              <a:buChar char="Ø"/>
            </a:pPr>
            <a:endParaRPr lang="es-ES" sz="2200" dirty="0"/>
          </a:p>
          <a:p>
            <a:pPr marL="342900" indent="-342900" algn="just" eaLnBrk="1" fontAlgn="auto" hangingPunct="1">
              <a:spcAft>
                <a:spcPts val="0"/>
              </a:spcAft>
              <a:buFont typeface="Wingdings" panose="05000000000000000000" pitchFamily="2" charset="2"/>
              <a:buChar char="ü"/>
              <a:defRPr/>
            </a:pPr>
            <a:r>
              <a:rPr lang="es-ES" b="1"/>
              <a:t>facilita y mejora la cooperación entre las autoridades judiciales competentes</a:t>
            </a:r>
            <a:r>
              <a:rPr lang="es-ES"/>
              <a:t> al permitir el intercambio de experiencia, mejores prácticas y otros conocimientos pertinentes en relación con la investigación y el enjuiciamiento de la ciberdelincuencia.</a:t>
            </a:r>
          </a:p>
          <a:p>
            <a:pPr marL="342900" indent="-342900" algn="just" eaLnBrk="1" fontAlgn="auto" hangingPunct="1">
              <a:spcAft>
                <a:spcPts val="0"/>
              </a:spcAft>
              <a:buFont typeface="Wingdings" panose="05000000000000000000" pitchFamily="2" charset="2"/>
              <a:buChar char="ü"/>
              <a:defRPr/>
            </a:pPr>
            <a:r>
              <a:rPr lang="es-ES" b="1"/>
              <a:t>fomenta el diálogo entre los diferentes actores y partes interesadas</a:t>
            </a:r>
            <a:r>
              <a:rPr lang="es-ES"/>
              <a:t> que desempeñan un papel en asegurar el estado de derecho en el ciberespacio.</a:t>
            </a:r>
            <a:endParaRPr lang="es-ES" altLang="en-US" sz="22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Refrescando lo aprendido</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27775017"/>
              </p:ext>
            </p:extLst>
          </p:nvPr>
        </p:nvGraphicFramePr>
        <p:xfrm>
          <a:off x="121544" y="989546"/>
          <a:ext cx="7222815" cy="542064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es-ES" sz="3200" b="1" dirty="0"/>
              <a:t>Parte 3</a:t>
            </a:r>
          </a:p>
          <a:p>
            <a:pPr algn="ctr" eaLnBrk="1" hangingPunct="1"/>
            <a:br/>
            <a:r>
              <a:rPr lang="es-ES" sz="3200" b="1" dirty="0"/>
              <a:t>Red 24/7 de cooperación internacional del Convenio de Budapest</a:t>
            </a:r>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s-ES" sz="3200" b="1" dirty="0"/>
              <a:t>Red 24/7 de cooperación internacional del </a:t>
            </a:r>
          </a:p>
          <a:p>
            <a:pPr algn="r" eaLnBrk="1" hangingPunct="1"/>
            <a:r>
              <a:rPr lang="es-ES" sz="3200" b="1" dirty="0"/>
              <a:t>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4779897" cy="5509200"/>
          </a:xfrm>
          <a:prstGeom prst="rect">
            <a:avLst/>
          </a:prstGeom>
        </p:spPr>
        <p:txBody>
          <a:bodyPr wrap="square">
            <a:spAutoFit/>
          </a:bodyPr>
          <a:lstStyle/>
          <a:p>
            <a:pPr marL="342900" indent="-342900">
              <a:spcAft>
                <a:spcPts val="0"/>
              </a:spcAft>
              <a:buFont typeface="Wingdings" pitchFamily="2" charset="2"/>
              <a:buChar char="Ø"/>
            </a:pPr>
            <a:r>
              <a:rPr lang="es-ES" b="1" dirty="0"/>
              <a:t>Artículo 35 del Convenio de Budapest</a:t>
            </a:r>
            <a:r>
              <a:rPr lang="es-ES" sz="2200" b="1" dirty="0"/>
              <a:t>:</a:t>
            </a:r>
          </a:p>
          <a:p>
            <a:pPr>
              <a:spcAft>
                <a:spcPts val="0"/>
              </a:spcAft>
              <a:buFont typeface="Wingdings" pitchFamily="2" charset="2"/>
              <a:buChar char="Ø"/>
            </a:pPr>
            <a:endParaRPr lang="es-ES" sz="2200" dirty="0"/>
          </a:p>
          <a:p>
            <a:pPr marL="342900" indent="-342900">
              <a:buFont typeface="Wingdings" pitchFamily="2" charset="2"/>
              <a:buChar char="ü"/>
            </a:pPr>
            <a:r>
              <a:rPr lang="es-ES" sz="2200" b="1" dirty="0"/>
              <a:t>Obligación de crear un punto de contacto permanentemente disponible</a:t>
            </a:r>
            <a:r>
              <a:rPr lang="es-ES" sz="2200" dirty="0"/>
              <a:t> denominado </a:t>
            </a:r>
            <a:r>
              <a:rPr lang="es-ES" sz="2200" i="1" dirty="0"/>
              <a:t>red 24/7</a:t>
            </a:r>
            <a:r>
              <a:rPr lang="es-ES" sz="2200" dirty="0"/>
              <a:t> de puntos de contacto </a:t>
            </a:r>
          </a:p>
          <a:p>
            <a:pPr marL="342900" indent="-342900">
              <a:buFont typeface="Wingdings" pitchFamily="2" charset="2"/>
              <a:buChar char="ü"/>
            </a:pPr>
            <a:r>
              <a:rPr lang="es-ES" sz="2200" b="1" dirty="0"/>
              <a:t>Objetivos generales de estos puntos de contacto:</a:t>
            </a:r>
          </a:p>
          <a:p>
            <a:pPr marL="342900" indent="-342900">
              <a:buFont typeface="Arial" panose="020B0604020202020204" pitchFamily="34" charset="0"/>
              <a:buChar char="•"/>
            </a:pPr>
            <a:r>
              <a:rPr lang="es-ES" sz="2200" dirty="0"/>
              <a:t>facilitar la cooperación internacional</a:t>
            </a:r>
          </a:p>
          <a:p>
            <a:pPr marL="342900" indent="-342900">
              <a:buFont typeface="Arial" panose="020B0604020202020204" pitchFamily="34" charset="0"/>
              <a:buChar char="•"/>
            </a:pPr>
            <a:r>
              <a:rPr lang="es-ES" sz="2200" dirty="0"/>
              <a:t>proporcionar asesoramiento técnico a otros puntos de contacto</a:t>
            </a:r>
          </a:p>
          <a:p>
            <a:pPr marL="342900" indent="-342900">
              <a:buFont typeface="Arial" panose="020B0604020202020204" pitchFamily="34" charset="0"/>
              <a:buChar char="•"/>
            </a:pPr>
            <a:r>
              <a:rPr lang="es-ES" sz="2200" dirty="0"/>
              <a:t>activar el mecanismo adecuado para acelerar la conservación de los datos</a:t>
            </a:r>
          </a:p>
        </p:txBody>
      </p:sp>
      <p:sp>
        <p:nvSpPr>
          <p:cNvPr id="5" name="Rectangle 4">
            <a:extLst>
              <a:ext uri="{FF2B5EF4-FFF2-40B4-BE49-F238E27FC236}">
                <a16:creationId xmlns:a16="http://schemas.microsoft.com/office/drawing/2014/main"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es-ES" sz="2200" dirty="0"/>
              <a:t>recopilar pruebas urgentemente</a:t>
            </a:r>
          </a:p>
          <a:p>
            <a:pPr marL="342900" lvl="1" indent="-342900">
              <a:buFont typeface="Arial" panose="020B0604020202020204" pitchFamily="34" charset="0"/>
              <a:buChar char="•"/>
            </a:pPr>
            <a:r>
              <a:rPr lang="es-ES" sz="2200" dirty="0"/>
              <a:t>identificar y descubrir a sospechosos</a:t>
            </a:r>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s-ES" sz="3200" b="1" dirty="0"/>
              <a:t>Red 24/7 de cooperación internacional del </a:t>
            </a:r>
          </a:p>
          <a:p>
            <a:pPr algn="r" eaLnBrk="1" hangingPunct="1"/>
            <a:r>
              <a:rPr lang="es-ES" sz="3200" b="1" dirty="0"/>
              <a:t>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559320" cy="5386090"/>
          </a:xfrm>
          <a:prstGeom prst="rect">
            <a:avLst/>
          </a:prstGeom>
        </p:spPr>
        <p:txBody>
          <a:bodyPr wrap="square">
            <a:spAutoFit/>
          </a:bodyPr>
          <a:lstStyle/>
          <a:p>
            <a:pPr marL="342900" indent="-342900">
              <a:spcAft>
                <a:spcPts val="0"/>
              </a:spcAft>
              <a:buFont typeface="Wingdings" pitchFamily="2" charset="2"/>
              <a:buChar char="Ø"/>
            </a:pPr>
            <a:r>
              <a:rPr lang="es-ES" sz="2200" b="1" dirty="0"/>
              <a:t>Puntos de contacto 24/7</a:t>
            </a:r>
            <a:r>
              <a:rPr lang="es-ES" dirty="0"/>
              <a:t>:</a:t>
            </a:r>
          </a:p>
          <a:p>
            <a:pPr>
              <a:spcAft>
                <a:spcPts val="0"/>
              </a:spcAft>
              <a:buFont typeface="Wingdings" pitchFamily="2" charset="2"/>
              <a:buChar char="Ø"/>
            </a:pPr>
            <a:endParaRPr lang="es-ES" sz="2200" dirty="0"/>
          </a:p>
          <a:p>
            <a:pPr marL="269875" indent="-269875">
              <a:buFont typeface="Arial" charset="0"/>
              <a:buChar char="•"/>
              <a:defRPr/>
            </a:pPr>
            <a:r>
              <a:rPr lang="es-ES" sz="2000" b="1" dirty="0">
                <a:effectLst>
                  <a:outerShdw blurRad="38100" dist="38100" dir="2700000" algn="tl">
                    <a:srgbClr val="DDDDDD"/>
                  </a:outerShdw>
                </a:effectLst>
              </a:rPr>
              <a:t>Red operativa</a:t>
            </a:r>
            <a:r>
              <a:rPr lang="es-ES" sz="2000" dirty="0"/>
              <a:t> de expertos en delincuencia de alta tecnología </a:t>
            </a:r>
          </a:p>
          <a:p>
            <a:pPr marL="269875" indent="-269875">
              <a:buFont typeface="Arial" charset="0"/>
              <a:buChar char="•"/>
              <a:defRPr/>
            </a:pPr>
            <a:r>
              <a:rPr lang="es-ES" sz="2000" dirty="0"/>
              <a:t>Proporcionar </a:t>
            </a:r>
            <a:r>
              <a:rPr lang="es-ES" sz="2000" b="1" dirty="0">
                <a:effectLst>
                  <a:outerShdw blurRad="38100" dist="38100" dir="2700000" algn="tl">
                    <a:srgbClr val="DDDDDD"/>
                  </a:outerShdw>
                </a:effectLst>
              </a:rPr>
              <a:t>ayuda y cooperación muy rápidamente</a:t>
            </a:r>
            <a:r>
              <a:rPr lang="es-ES" sz="2000" dirty="0"/>
              <a:t>, aunque una solicitud de cooperación oficial deba seguir esta vía no oficial</a:t>
            </a:r>
          </a:p>
          <a:p>
            <a:pPr marL="269875" indent="-269875">
              <a:buFont typeface="Arial" charset="0"/>
              <a:buChar char="•"/>
              <a:defRPr/>
            </a:pPr>
            <a:r>
              <a:rPr lang="es-ES" sz="2000" dirty="0"/>
              <a:t>Un único punto de contacto para cada país, </a:t>
            </a:r>
            <a:r>
              <a:rPr lang="es-ES" sz="2000" b="1" dirty="0">
                <a:effectLst>
                  <a:outerShdw blurRad="38100" dist="38100" dir="2700000" algn="tl">
                    <a:srgbClr val="DDDDDD"/>
                  </a:outerShdw>
                </a:effectLst>
              </a:rPr>
              <a:t>disponible 24 horas al día, 7 días a la semana</a:t>
            </a:r>
          </a:p>
          <a:p>
            <a:pPr marL="269875" indent="-269875">
              <a:buFont typeface="Arial" charset="0"/>
              <a:buChar char="•"/>
              <a:defRPr/>
            </a:pPr>
            <a:r>
              <a:rPr lang="es-ES" sz="2000" b="1" dirty="0">
                <a:effectLst>
                  <a:outerShdw blurRad="38100" dist="38100" dir="2700000" algn="tl">
                    <a:srgbClr val="DDDDDD"/>
                  </a:outerShdw>
                </a:effectLst>
              </a:rPr>
              <a:t>Comunicaciones directas entre los puntos</a:t>
            </a:r>
          </a:p>
          <a:p>
            <a:pPr marL="269875" indent="-269875">
              <a:buFont typeface="Arial" charset="0"/>
              <a:buChar char="•"/>
              <a:defRPr/>
            </a:pPr>
            <a:r>
              <a:rPr lang="es-ES" sz="2000" dirty="0"/>
              <a:t>Están pensados principalmente para ofrecer la posibilidad de conservar inmediatamente los datos relativos al tráfico y otros datos almacenados en todo el mundo</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5647840" y="2602253"/>
            <a:ext cx="3191917" cy="2242898"/>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s-ES" sz="3200" b="1" dirty="0"/>
              <a:t>Red 24/7 de cooperación internacional del </a:t>
            </a:r>
          </a:p>
          <a:p>
            <a:pPr algn="r" eaLnBrk="1" hangingPunct="1"/>
            <a:r>
              <a:rPr lang="es-ES" sz="3200" b="1" dirty="0"/>
              <a:t>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s-ES" sz="2200" b="1" dirty="0"/>
              <a:t>Puntos de contacto 24/7</a:t>
            </a:r>
            <a:r>
              <a:rPr lang="es-ES"/>
              <a:t>:</a:t>
            </a:r>
          </a:p>
          <a:p>
            <a:pPr marL="342900" indent="-342900">
              <a:spcAft>
                <a:spcPts val="0"/>
              </a:spcAft>
              <a:buFont typeface="Wingdings" pitchFamily="2" charset="2"/>
              <a:buChar char="Ø"/>
            </a:pPr>
            <a:endParaRPr lang="es-ES" sz="2200" dirty="0"/>
          </a:p>
          <a:p>
            <a:pPr marL="342900" indent="-342900">
              <a:spcAft>
                <a:spcPts val="0"/>
              </a:spcAft>
              <a:buFont typeface="Arial" panose="020B0604020202020204" pitchFamily="34" charset="0"/>
              <a:buChar char="•"/>
            </a:pPr>
            <a:r>
              <a:rPr lang="es-ES" sz="2200" b="1" dirty="0"/>
              <a:t>la mayoría de los puntos de contacto</a:t>
            </a:r>
            <a:r>
              <a:rPr lang="es-ES" sz="2200" dirty="0"/>
              <a:t> son policiales</a:t>
            </a:r>
          </a:p>
          <a:p>
            <a:pPr marL="342900" indent="-342900">
              <a:spcAft>
                <a:spcPts val="0"/>
              </a:spcAft>
              <a:buFont typeface="Arial" panose="020B0604020202020204" pitchFamily="34" charset="0"/>
              <a:buChar char="•"/>
            </a:pPr>
            <a:endParaRPr lang="es-ES" sz="2200" dirty="0"/>
          </a:p>
          <a:p>
            <a:pPr marL="342900" indent="-342900">
              <a:spcAft>
                <a:spcPts val="0"/>
              </a:spcAft>
              <a:buFont typeface="Arial" panose="020B0604020202020204" pitchFamily="34" charset="0"/>
              <a:buChar char="•"/>
            </a:pPr>
            <a:r>
              <a:rPr lang="es-ES" sz="2200" b="1" dirty="0"/>
              <a:t>algunos de ellos son</a:t>
            </a:r>
            <a:r>
              <a:rPr lang="es-ES" sz="2200" dirty="0"/>
              <a:t> puntos de contacto de la </a:t>
            </a:r>
            <a:r>
              <a:rPr lang="es-ES" sz="2200" b="1" dirty="0"/>
              <a:t>Fiscalía</a:t>
            </a:r>
          </a:p>
          <a:p>
            <a:pPr marL="342900" indent="-342900">
              <a:spcAft>
                <a:spcPts val="0"/>
              </a:spcAft>
              <a:buFont typeface="Arial" panose="020B0604020202020204" pitchFamily="34" charset="0"/>
              <a:buChar char="•"/>
            </a:pPr>
            <a:endParaRPr lang="es-ES" sz="2200" dirty="0"/>
          </a:p>
          <a:p>
            <a:pPr marL="342900" indent="-342900">
              <a:spcAft>
                <a:spcPts val="0"/>
              </a:spcAft>
              <a:buFont typeface="Arial" panose="020B0604020202020204" pitchFamily="34" charset="0"/>
              <a:buChar char="•"/>
            </a:pPr>
            <a:r>
              <a:rPr lang="es-ES" sz="2200" b="1" dirty="0"/>
              <a:t>El Convenio de Budapest proporcionó una base jurídica</a:t>
            </a:r>
            <a:r>
              <a:rPr lang="es-ES" sz="2200" dirty="0"/>
              <a:t> a la red de puntos de contacto 24/7, que se reconoce como una de las herramientas más útiles en materia de cooperación internacional</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s-ES" sz="3200" b="1" dirty="0"/>
              <a:t>Red 24/7 de cooperación internacional del </a:t>
            </a:r>
          </a:p>
          <a:p>
            <a:pPr algn="r" eaLnBrk="1" hangingPunct="1"/>
            <a:r>
              <a:rPr lang="es-ES" sz="3200" b="1" dirty="0"/>
              <a:t>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Organizaciones y redes internacionales especializadas para la cooperación en materia de ciberdelincuencia</a:t>
            </a:r>
            <a:endParaRPr lang="es-ES"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s-ES" sz="3200" b="1" dirty="0"/>
              <a:t>Parte 4</a:t>
            </a:r>
          </a:p>
          <a:p>
            <a:endParaRPr lang="es-ES" sz="3200" b="1" dirty="0">
              <a:ea typeface="ＭＳ Ｐゴシック" charset="0"/>
            </a:endParaRPr>
          </a:p>
          <a:p>
            <a:pPr algn="ctr"/>
            <a:r>
              <a:rPr lang="es-ES" sz="3200" b="1" dirty="0"/>
              <a:t>Ejemplo de los Estados de la Asociación Oriental: mejorar los aspectos prácticos de la cooperación internacional</a:t>
            </a:r>
          </a:p>
        </p:txBody>
      </p:sp>
    </p:spTree>
    <p:extLst>
      <p:ext uri="{BB962C8B-B14F-4D97-AF65-F5344CB8AC3E}">
        <p14:creationId xmlns:p14="http://schemas.microsoft.com/office/powerpoint/2010/main"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1" y="894204"/>
            <a:ext cx="4767683" cy="5847755"/>
          </a:xfrm>
          <a:prstGeom prst="rect">
            <a:avLst/>
          </a:prstGeom>
        </p:spPr>
        <p:txBody>
          <a:bodyPr wrap="square">
            <a:spAutoFit/>
          </a:bodyPr>
          <a:lstStyle/>
          <a:p>
            <a:pPr marL="342900" lvl="2" indent="-342900" algn="just">
              <a:buFont typeface="Wingdings" pitchFamily="2" charset="2"/>
              <a:buChar char="ü"/>
            </a:pPr>
            <a:r>
              <a:rPr lang="es-ES" sz="2150" i="1" dirty="0"/>
              <a:t>comprender las diferencias entre la asistencia jurídica mutua oficial y no oficial en materia penal</a:t>
            </a:r>
          </a:p>
          <a:p>
            <a:pPr marL="342900" lvl="2" indent="-342900" algn="just">
              <a:buFont typeface="Wingdings" pitchFamily="2" charset="2"/>
              <a:buChar char="ü"/>
            </a:pPr>
            <a:endParaRPr lang="es-ES" sz="2150" i="1" dirty="0"/>
          </a:p>
          <a:p>
            <a:pPr marL="342900" lvl="2" indent="-342900" algn="just">
              <a:buFont typeface="Wingdings" pitchFamily="2" charset="2"/>
              <a:buChar char="ü"/>
            </a:pPr>
            <a:r>
              <a:rPr lang="es-ES" sz="2150" i="1" dirty="0"/>
              <a:t>obtener información y conocimientos adicionales sobre organizaciones y redes internacionales en relación con la organización, la configuración y las competencias en materia de ciberdelincuencia</a:t>
            </a:r>
          </a:p>
          <a:p>
            <a:pPr marL="342900" lvl="2" indent="-342900" algn="just">
              <a:buFont typeface="Wingdings" pitchFamily="2" charset="2"/>
              <a:buChar char="ü"/>
            </a:pPr>
            <a:endParaRPr lang="es-ES" sz="2150" i="1" dirty="0"/>
          </a:p>
          <a:p>
            <a:pPr marL="342900" lvl="2" indent="-342900" algn="just">
              <a:buFont typeface="Wingdings" pitchFamily="2" charset="2"/>
              <a:buChar char="ü"/>
            </a:pPr>
            <a:r>
              <a:rPr lang="es-ES" sz="2150" i="1" dirty="0"/>
              <a:t>analizar y comprender además la aplicación del artículo 35 del Convenio sobre la Ciberdelincuencia del Consejo de Europa</a:t>
            </a:r>
          </a:p>
        </p:txBody>
      </p:sp>
      <p:sp>
        <p:nvSpPr>
          <p:cNvPr id="16" name="TextBox 15">
            <a:extLst>
              <a:ext uri="{FF2B5EF4-FFF2-40B4-BE49-F238E27FC236}">
                <a16:creationId xmlns:a16="http://schemas.microsoft.com/office/drawing/2014/main" id="{BC236941-1F46-4363-B666-BED0F7B0949A}"/>
              </a:ext>
            </a:extLst>
          </p:cNvPr>
          <p:cNvSpPr txBox="1"/>
          <p:nvPr/>
        </p:nvSpPr>
        <p:spPr>
          <a:xfrm>
            <a:off x="4856204" y="932177"/>
            <a:ext cx="3921244" cy="2123658"/>
          </a:xfrm>
          <a:prstGeom prst="rect">
            <a:avLst/>
          </a:prstGeom>
          <a:noFill/>
        </p:spPr>
        <p:txBody>
          <a:bodyPr wrap="square">
            <a:spAutoFit/>
          </a:bodyPr>
          <a:lstStyle/>
          <a:p>
            <a:pPr marL="342900" lvl="2" indent="-342900" algn="just">
              <a:buFont typeface="Wingdings" pitchFamily="2" charset="2"/>
              <a:buChar char="ü"/>
            </a:pPr>
            <a:r>
              <a:rPr lang="es-ES" sz="2150" i="1" dirty="0"/>
              <a:t>dar a conocer algunas de las soluciones nacionales locales para la supresión de la ciberdelincuencia y la asistencia jurídica mutua al respecto</a:t>
            </a:r>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dirty="0"/>
              <a:t>Asociación Oriental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es-ES" sz="2200" dirty="0"/>
              <a:t>La Asociación Oriental es una iniciativa conjunta en la que participan la UE, sus Estados miembros y seis socios de Europa del Este: Armenia, Azerbaiyán, Bielorrusia, Georgia, Moldavia y Ucrania.</a:t>
            </a:r>
          </a:p>
          <a:p>
            <a:pPr marL="342900" indent="-342900">
              <a:spcAft>
                <a:spcPts val="0"/>
              </a:spcAft>
              <a:buFont typeface="Wingdings" pitchFamily="2" charset="2"/>
              <a:buChar char="Ø"/>
            </a:pPr>
            <a:endParaRPr lang="es-ES" sz="2200" i="1" dirty="0"/>
          </a:p>
          <a:p>
            <a:pPr marL="342900" indent="-342900">
              <a:spcAft>
                <a:spcPts val="0"/>
              </a:spcAft>
              <a:buFont typeface="Wingdings" pitchFamily="2" charset="2"/>
              <a:buChar char="Ø"/>
            </a:pPr>
            <a:r>
              <a:rPr lang="es-ES" sz="2200" dirty="0"/>
              <a:t>La lucha contra la ciberdelincuencia y, en particular, la mejora de la cooperación internacional es una de las prioridades clave para el desarrollo de la región.</a:t>
            </a:r>
          </a:p>
        </p:txBody>
      </p:sp>
    </p:spTree>
    <p:extLst>
      <p:ext uri="{BB962C8B-B14F-4D97-AF65-F5344CB8AC3E}">
        <p14:creationId xmlns:p14="http://schemas.microsoft.com/office/powerpoint/2010/main"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dirty="0"/>
              <a:t>Asociación Oriental:</a:t>
            </a:r>
          </a:p>
          <a:p>
            <a:pPr algn="r"/>
            <a:r>
              <a:rPr lang="es-ES" sz="3200" dirty="0"/>
              <a:t>Iniciativas de creación de capacidades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989546"/>
            <a:ext cx="4572000" cy="5170646"/>
          </a:xfrm>
          <a:prstGeom prst="rect">
            <a:avLst/>
          </a:prstGeom>
        </p:spPr>
        <p:txBody>
          <a:bodyPr>
            <a:spAutoFit/>
          </a:bodyPr>
          <a:lstStyle/>
          <a:p>
            <a:pPr marL="342900" indent="-342900">
              <a:spcAft>
                <a:spcPts val="0"/>
              </a:spcAft>
              <a:buFont typeface="Wingdings" pitchFamily="2" charset="2"/>
              <a:buChar char="Ø"/>
            </a:pPr>
            <a:r>
              <a:rPr lang="es-ES" sz="2200" dirty="0"/>
              <a:t>Serie de reuniones regionales en el marco de los proyectos conjuntos de la UE y el Consejo de Europa Cybercirme@EaP en 2015-2018</a:t>
            </a:r>
          </a:p>
          <a:p>
            <a:pPr marL="342900" indent="-342900">
              <a:spcAft>
                <a:spcPts val="0"/>
              </a:spcAft>
              <a:buFont typeface="Wingdings" pitchFamily="2" charset="2"/>
              <a:buChar char="Ø"/>
            </a:pPr>
            <a:endParaRPr lang="es-ES" sz="2200" dirty="0"/>
          </a:p>
          <a:p>
            <a:pPr marL="342900" indent="-342900">
              <a:spcAft>
                <a:spcPts val="0"/>
              </a:spcAft>
              <a:buFont typeface="Wingdings" pitchFamily="2" charset="2"/>
              <a:buChar char="Ø"/>
            </a:pPr>
            <a:r>
              <a:rPr lang="es-ES" sz="2200" dirty="0"/>
              <a:t>Elaboración de diversas recomendaciones y directrices (incluidas los modelos de cooperación)</a:t>
            </a:r>
          </a:p>
          <a:p>
            <a:pPr marL="342900" indent="-342900">
              <a:spcAft>
                <a:spcPts val="0"/>
              </a:spcAft>
              <a:buFont typeface="Wingdings" pitchFamily="2" charset="2"/>
              <a:buChar char="Ø"/>
            </a:pPr>
            <a:endParaRPr lang="es-ES" sz="2200" dirty="0"/>
          </a:p>
          <a:p>
            <a:pPr marL="342900" indent="-342900">
              <a:spcAft>
                <a:spcPts val="0"/>
              </a:spcAft>
              <a:buFont typeface="Wingdings" pitchFamily="2" charset="2"/>
              <a:buChar char="Ø"/>
            </a:pPr>
            <a:r>
              <a:rPr lang="es-ES" sz="2200" dirty="0"/>
              <a:t>Avances resumidos en los informes regionales sobre la cooperación internacional en la Asociación Oriental - último informe de mayo de 2018</a:t>
            </a:r>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800" dirty="0"/>
              <a:t>Informe de 2018:</a:t>
            </a:r>
          </a:p>
          <a:p>
            <a:pPr algn="r"/>
            <a:r>
              <a:rPr lang="es-ES" sz="2800" dirty="0"/>
              <a:t>Cuatro pilares principales para mejorar la cooperación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es-ES" sz="2800" dirty="0">
                <a:latin typeface="Verdana" panose="020B0604030504040204" pitchFamily="34" charset="0"/>
              </a:rPr>
              <a:t>Informe de 2018:</a:t>
            </a:r>
          </a:p>
          <a:p>
            <a:pPr algn="r"/>
            <a:r>
              <a:rPr lang="es-ES" sz="2800" dirty="0">
                <a:latin typeface="Verdana" panose="020B0604030504040204" pitchFamily="34" charset="0"/>
              </a:rPr>
              <a:t>Requisitos jurídicos</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b="1" dirty="0">
                <a:solidFill>
                  <a:srgbClr val="FFFFFF"/>
                </a:solidFill>
                <a:latin typeface="Verdana" charset="0"/>
              </a:rPr>
              <a:t>www.coe.int/cybercrime</a:t>
            </a:r>
            <a:r>
              <a:rPr lang="en-US" sz="1200" b="1" dirty="0">
                <a:solidFill>
                  <a:srgbClr val="FFFFFF"/>
                </a:solidFill>
                <a:latin typeface="Verdana" charset="0"/>
              </a:rPr>
              <a:t>						</a:t>
            </a:r>
            <a:r>
              <a:rPr lang="es-ES" sz="1200" b="1" dirty="0">
                <a:solidFill>
                  <a:srgbClr val="FFFFFF"/>
                </a:solidFill>
                <a:latin typeface="Verdana" charset="0"/>
              </a:rPr>
              <a:t>                      </a:t>
            </a:r>
          </a:p>
        </p:txBody>
      </p:sp>
      <p:sp>
        <p:nvSpPr>
          <p:cNvPr id="2" name="Rectangle 1"/>
          <p:cNvSpPr/>
          <p:nvPr/>
        </p:nvSpPr>
        <p:spPr>
          <a:xfrm>
            <a:off x="152400" y="1149489"/>
            <a:ext cx="5519351" cy="5416868"/>
          </a:xfrm>
          <a:prstGeom prst="rect">
            <a:avLst/>
          </a:prstGeom>
        </p:spPr>
        <p:txBody>
          <a:bodyPr wrap="square">
            <a:spAutoFit/>
          </a:bodyPr>
          <a:lstStyle/>
          <a:p>
            <a:r>
              <a:rPr lang="es-ES" b="1" dirty="0">
                <a:latin typeface="Verdana" panose="020B0604030504040204" pitchFamily="34" charset="0"/>
              </a:rPr>
              <a:t>Revisión jurídica exhaustiva:</a:t>
            </a:r>
          </a:p>
          <a:p>
            <a:endParaRPr lang="es-ES" sz="10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s-ES" dirty="0"/>
              <a:t>Introducción de conceptos y definiciones uniformes (delitos subyacentes, pruebas electrónicas);</a:t>
            </a:r>
          </a:p>
          <a:p>
            <a:pPr marL="342900" indent="-342900">
              <a:spcBef>
                <a:spcPts val="600"/>
              </a:spcBef>
              <a:spcAft>
                <a:spcPts val="0"/>
              </a:spcAft>
              <a:buFont typeface="Wingdings" pitchFamily="2" charset="2"/>
              <a:buChar char="Ø"/>
            </a:pPr>
            <a:r>
              <a:rPr lang="es-ES" dirty="0"/>
              <a:t>Poderes procesales en virtud del Convenio (disposiciones de conservación y órdenes de presentación),</a:t>
            </a:r>
          </a:p>
          <a:p>
            <a:pPr marL="342900" indent="-342900">
              <a:spcBef>
                <a:spcPts val="600"/>
              </a:spcBef>
              <a:spcAft>
                <a:spcPts val="0"/>
              </a:spcAft>
              <a:buFont typeface="Wingdings" pitchFamily="2" charset="2"/>
              <a:buChar char="Ø"/>
            </a:pPr>
            <a:r>
              <a:rPr lang="es-ES" dirty="0"/>
              <a:t>Reglamento sobre la autoridad, las funciones y las operaciones de los puntos de contacto 24/7;</a:t>
            </a:r>
          </a:p>
          <a:p>
            <a:pPr marL="342900" indent="-342900">
              <a:spcBef>
                <a:spcPts val="600"/>
              </a:spcBef>
              <a:spcAft>
                <a:spcPts val="0"/>
              </a:spcAft>
              <a:buFont typeface="Wingdings" pitchFamily="2" charset="2"/>
              <a:buChar char="Ø"/>
            </a:pPr>
            <a:r>
              <a:rPr lang="es-ES" dirty="0"/>
              <a:t>Posibilidades en virtud del artículo 18.1.b del Convenio sobre la Ciberdelincuencia;</a:t>
            </a:r>
          </a:p>
          <a:p>
            <a:pPr marL="342900" indent="-342900">
              <a:spcBef>
                <a:spcPts val="600"/>
              </a:spcBef>
              <a:spcAft>
                <a:spcPts val="0"/>
              </a:spcAft>
              <a:buFont typeface="Wingdings" pitchFamily="2" charset="2"/>
              <a:buChar char="Ø"/>
            </a:pPr>
            <a:r>
              <a:rPr lang="es-ES" dirty="0"/>
              <a:t>Eliminación de los obstáculos a la tramitación acelerada de las solicitudes de asistencia jurídica mutua (por ejemplo, reducción de los requisitos de los originales de los documentos); </a:t>
            </a:r>
          </a:p>
          <a:p>
            <a:pPr marL="342900" indent="-342900">
              <a:spcBef>
                <a:spcPts val="600"/>
              </a:spcBef>
              <a:spcAft>
                <a:spcPts val="0"/>
              </a:spcAft>
              <a:buFont typeface="Wingdings" pitchFamily="2" charset="2"/>
              <a:buChar char="Ø"/>
            </a:pPr>
            <a:r>
              <a:rPr lang="es-ES" dirty="0"/>
              <a:t>Disponibilidad pública de guías o manuales de buenas prácticas.</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1750" y="2581877"/>
            <a:ext cx="3319849"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b="1" dirty="0">
                <a:solidFill>
                  <a:srgbClr val="FFFFFF"/>
                </a:solidFill>
                <a:latin typeface="Verdana" charset="0"/>
              </a:rPr>
              <a:t>www.coe.int/cybercrime</a:t>
            </a:r>
            <a:r>
              <a:rPr lang="en-US" sz="1200" b="1" dirty="0">
                <a:solidFill>
                  <a:srgbClr val="FFFFFF"/>
                </a:solidFill>
                <a:latin typeface="Verdana" charset="0"/>
              </a:rPr>
              <a:t>						</a:t>
            </a:r>
            <a:r>
              <a:rPr lang="es-ES" sz="1200" b="1" dirty="0">
                <a:solidFill>
                  <a:srgbClr val="FFFFFF"/>
                </a:solidFill>
                <a:latin typeface="Verdana" charset="0"/>
              </a:rPr>
              <a:t>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s-ES" sz="2800" dirty="0">
                <a:solidFill>
                  <a:schemeClr val="bg1"/>
                </a:solidFill>
                <a:latin typeface="Verdana" charset="0"/>
              </a:rPr>
              <a:t>Informe de 2018:</a:t>
            </a:r>
          </a:p>
          <a:p>
            <a:pPr algn="r"/>
            <a:r>
              <a:rPr lang="es-ES" sz="2800" dirty="0">
                <a:solidFill>
                  <a:schemeClr val="bg1"/>
                </a:solidFill>
                <a:latin typeface="Verdana" charset="0"/>
              </a:rPr>
              <a:t>Comunicación eficaz</a:t>
            </a:r>
          </a:p>
        </p:txBody>
      </p:sp>
      <p:sp>
        <p:nvSpPr>
          <p:cNvPr id="2" name="Rectangle 1"/>
          <p:cNvSpPr/>
          <p:nvPr/>
        </p:nvSpPr>
        <p:spPr>
          <a:xfrm>
            <a:off x="117674" y="1137914"/>
            <a:ext cx="5109234" cy="5386090"/>
          </a:xfrm>
          <a:prstGeom prst="rect">
            <a:avLst/>
          </a:prstGeom>
        </p:spPr>
        <p:txBody>
          <a:bodyPr wrap="square">
            <a:spAutoFit/>
          </a:bodyPr>
          <a:lstStyle/>
          <a:p>
            <a:r>
              <a:rPr lang="es-ES" b="1" dirty="0">
                <a:latin typeface="Verdana" panose="020B0604030504040204" pitchFamily="34" charset="0"/>
              </a:rPr>
              <a:t>Mejorar los aspectos relacionados con la comunicación:</a:t>
            </a:r>
          </a:p>
          <a:p>
            <a:pPr marL="285750" indent="-285750">
              <a:buFontTx/>
              <a:buChar char="-"/>
            </a:pPr>
            <a:endParaRPr lang="es-ES"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s-ES" dirty="0"/>
              <a:t>Uso de modelos y formularios estándar multilingües para las comunicaciones 24/7 y la asistencia jurídica mutua;</a:t>
            </a:r>
          </a:p>
          <a:p>
            <a:pPr marL="342900" indent="-342900">
              <a:spcBef>
                <a:spcPts val="600"/>
              </a:spcBef>
              <a:spcAft>
                <a:spcPts val="0"/>
              </a:spcAft>
              <a:buFont typeface="Wingdings" pitchFamily="2" charset="2"/>
              <a:buChar char="Ø"/>
            </a:pPr>
            <a:r>
              <a:rPr lang="es-ES" dirty="0"/>
              <a:t>Utilización del recurso Comunidad </a:t>
            </a:r>
            <a:r>
              <a:rPr lang="es-ES" dirty="0" err="1"/>
              <a:t>Octopus</a:t>
            </a:r>
            <a:r>
              <a:rPr lang="es-ES" dirty="0"/>
              <a:t> sobre cooperación internacional (datos verificados); </a:t>
            </a:r>
          </a:p>
          <a:p>
            <a:pPr marL="342900" indent="-342900">
              <a:spcBef>
                <a:spcPts val="600"/>
              </a:spcBef>
              <a:spcAft>
                <a:spcPts val="0"/>
              </a:spcAft>
              <a:buFont typeface="Wingdings" pitchFamily="2" charset="2"/>
              <a:buChar char="Ø"/>
            </a:pPr>
            <a:r>
              <a:rPr lang="es-ES" dirty="0"/>
              <a:t>Coordinación entre el punto de contacto 24/7 y la autoridad de asistencia jurídica mutua, compartiendo información y asegurando el seguimiento de los casos entrantes y salientes;</a:t>
            </a:r>
          </a:p>
          <a:p>
            <a:pPr marL="342900" indent="-342900">
              <a:spcBef>
                <a:spcPts val="600"/>
              </a:spcBef>
              <a:spcAft>
                <a:spcPts val="0"/>
              </a:spcAft>
              <a:buFont typeface="Wingdings" pitchFamily="2" charset="2"/>
              <a:buChar char="Ø"/>
            </a:pPr>
            <a:r>
              <a:rPr lang="es-ES" dirty="0"/>
              <a:t>Formación especializada de investigadores, fiscales, personal judicial, funcionarios de cooperación internacional y representantes de los puntos de contacto nacionales.</a:t>
            </a:r>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2258" y="2309421"/>
            <a:ext cx="3614067"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b="1" dirty="0">
                <a:solidFill>
                  <a:srgbClr val="FFFFFF"/>
                </a:solidFill>
                <a:latin typeface="Verdana" charset="0"/>
              </a:rPr>
              <a:t>www.coe.int/cybercrime</a:t>
            </a:r>
            <a:r>
              <a:rPr lang="en-US" sz="1200" b="1" dirty="0">
                <a:solidFill>
                  <a:srgbClr val="FFFFFF"/>
                </a:solidFill>
                <a:latin typeface="Verdana" charset="0"/>
              </a:rPr>
              <a:t>						</a:t>
            </a:r>
            <a:r>
              <a:rPr lang="es-ES" sz="1200" b="1" dirty="0">
                <a:solidFill>
                  <a:srgbClr val="FFFFFF"/>
                </a:solidFill>
                <a:latin typeface="Verdana" charset="0"/>
              </a:rPr>
              <a:t>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s-ES" sz="2800" dirty="0">
                <a:solidFill>
                  <a:schemeClr val="bg1"/>
                </a:solidFill>
                <a:latin typeface="Verdana" charset="0"/>
              </a:rPr>
              <a:t>Informe de 2018:</a:t>
            </a:r>
          </a:p>
          <a:p>
            <a:pPr algn="r"/>
            <a:r>
              <a:rPr lang="es-ES" sz="2800" dirty="0">
                <a:solidFill>
                  <a:schemeClr val="bg1"/>
                </a:solidFill>
                <a:latin typeface="Verdana" charset="0"/>
              </a:rPr>
              <a:t>Gestión de procesos</a:t>
            </a:r>
          </a:p>
        </p:txBody>
      </p:sp>
      <p:sp>
        <p:nvSpPr>
          <p:cNvPr id="2" name="Rectangle 1"/>
          <p:cNvSpPr/>
          <p:nvPr/>
        </p:nvSpPr>
        <p:spPr>
          <a:xfrm>
            <a:off x="7938" y="1120200"/>
            <a:ext cx="5935662" cy="5401479"/>
          </a:xfrm>
          <a:prstGeom prst="rect">
            <a:avLst/>
          </a:prstGeom>
        </p:spPr>
        <p:txBody>
          <a:bodyPr wrap="square">
            <a:spAutoFit/>
          </a:bodyPr>
          <a:lstStyle/>
          <a:p>
            <a:r>
              <a:rPr lang="es-ES" b="1" dirty="0">
                <a:latin typeface="Verdana" panose="020B0604030504040204" pitchFamily="34" charset="0"/>
              </a:rPr>
              <a:t>Mejorar la gestión de los procesos:</a:t>
            </a:r>
          </a:p>
          <a:p>
            <a:endParaRPr lang="es-ES" sz="1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s-ES" dirty="0"/>
              <a:t>Directrices sobre los puntos de contacto 24/7 basadas en las mejores prácticas y la experiencia;</a:t>
            </a:r>
          </a:p>
          <a:p>
            <a:pPr marL="342900" indent="-342900">
              <a:spcBef>
                <a:spcPts val="600"/>
              </a:spcBef>
              <a:spcAft>
                <a:spcPts val="0"/>
              </a:spcAft>
              <a:buFont typeface="Wingdings" pitchFamily="2" charset="2"/>
              <a:buChar char="Ø"/>
            </a:pPr>
            <a:r>
              <a:rPr lang="es-ES" dirty="0"/>
              <a:t>Cooperación oficial entre las fuerzas del orden y los PSI;</a:t>
            </a:r>
          </a:p>
          <a:p>
            <a:pPr marL="342900" indent="-342900">
              <a:spcBef>
                <a:spcPts val="600"/>
              </a:spcBef>
              <a:spcAft>
                <a:spcPts val="0"/>
              </a:spcAft>
              <a:buFont typeface="Wingdings" pitchFamily="2" charset="2"/>
              <a:buChar char="Ø"/>
            </a:pPr>
            <a:r>
              <a:rPr lang="es-ES" dirty="0"/>
              <a:t>Uso eficaz de los recursos humanos y las comunicaciones para la cooperación internacional, por ejemplo, las comunicaciones entre policías para obtener pruebas admisibles y el acceso directo a los proveedores de servicios extranjeros/sector bancario;</a:t>
            </a:r>
          </a:p>
          <a:p>
            <a:pPr marL="342900" indent="-342900">
              <a:spcBef>
                <a:spcPts val="600"/>
              </a:spcBef>
              <a:spcAft>
                <a:spcPts val="0"/>
              </a:spcAft>
              <a:buFont typeface="Wingdings" pitchFamily="2" charset="2"/>
              <a:buChar char="Ø"/>
            </a:pPr>
            <a:r>
              <a:rPr lang="es-ES" dirty="0"/>
              <a:t>Tramitación oficial de la urgencia/prioridad de las solicitudes de asistencia mutua entrantes sobre la base de criterios acordados;</a:t>
            </a:r>
          </a:p>
          <a:p>
            <a:pPr marL="342900" indent="-342900">
              <a:spcBef>
                <a:spcPts val="600"/>
              </a:spcBef>
              <a:spcAft>
                <a:spcPts val="0"/>
              </a:spcAft>
              <a:buFont typeface="Wingdings" pitchFamily="2" charset="2"/>
              <a:buChar char="Ø"/>
            </a:pPr>
            <a:r>
              <a:rPr lang="es-ES" dirty="0"/>
              <a:t>Mejor integración de los datos básicos sobre las solicitudes de asistencia jurídica mutua en los sistemas disponibles de gestión de casos penales.</a:t>
            </a:r>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8378" y="2633293"/>
            <a:ext cx="2857672" cy="283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200" b="1" dirty="0">
                <a:solidFill>
                  <a:srgbClr val="FFFFFF"/>
                </a:solidFill>
                <a:latin typeface="Verdana" charset="0"/>
              </a:rPr>
              <a:t>www.coe.int/cybercrime</a:t>
            </a:r>
            <a:r>
              <a:rPr lang="en-US" sz="1200" b="1" dirty="0">
                <a:solidFill>
                  <a:srgbClr val="FFFFFF"/>
                </a:solidFill>
                <a:latin typeface="Verdana" charset="0"/>
              </a:rPr>
              <a:t>						</a:t>
            </a:r>
            <a:r>
              <a:rPr lang="es-ES" sz="1200" b="1" dirty="0">
                <a:solidFill>
                  <a:srgbClr val="FFFFFF"/>
                </a:solidFill>
                <a:latin typeface="Verdana" charset="0"/>
              </a:rPr>
              <a:t>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s-ES" sz="2800" dirty="0">
                <a:solidFill>
                  <a:schemeClr val="bg1"/>
                </a:solidFill>
                <a:latin typeface="Verdana" charset="0"/>
              </a:rPr>
              <a:t>Informe de 2018:</a:t>
            </a:r>
          </a:p>
          <a:p>
            <a:pPr algn="r"/>
            <a:r>
              <a:rPr lang="es-ES" sz="2800" dirty="0">
                <a:solidFill>
                  <a:schemeClr val="bg1"/>
                </a:solidFill>
                <a:latin typeface="Verdana" charset="0"/>
              </a:rPr>
              <a:t>Calidad de las solicitudes</a:t>
            </a:r>
          </a:p>
        </p:txBody>
      </p:sp>
      <p:sp>
        <p:nvSpPr>
          <p:cNvPr id="2" name="Rectangle 1"/>
          <p:cNvSpPr/>
          <p:nvPr/>
        </p:nvSpPr>
        <p:spPr>
          <a:xfrm>
            <a:off x="152400" y="1149489"/>
            <a:ext cx="4419600" cy="4555093"/>
          </a:xfrm>
          <a:prstGeom prst="rect">
            <a:avLst/>
          </a:prstGeom>
        </p:spPr>
        <p:txBody>
          <a:bodyPr wrap="square">
            <a:spAutoFit/>
          </a:bodyPr>
          <a:lstStyle/>
          <a:p>
            <a:r>
              <a:rPr lang="es-ES" b="1" dirty="0">
                <a:latin typeface="Verdana" panose="020B0604030504040204" pitchFamily="34" charset="0"/>
              </a:rPr>
              <a:t>Mejorar la calidad de las solicitudes de asistencia jurídica mutua:</a:t>
            </a:r>
          </a:p>
          <a:p>
            <a:pPr marL="285750" indent="-285750">
              <a:buFontTx/>
              <a:buChar char="-"/>
            </a:pPr>
            <a:endParaRPr lang="es-ES"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s-ES"/>
              <a:t>Actividades de creación de capacidades centradas en las habilidades de escritura compacta e informativa;</a:t>
            </a:r>
          </a:p>
          <a:p>
            <a:pPr marL="342900" indent="-342900">
              <a:spcBef>
                <a:spcPts val="600"/>
              </a:spcBef>
              <a:spcAft>
                <a:spcPts val="0"/>
              </a:spcAft>
              <a:buFont typeface="Wingdings" pitchFamily="2" charset="2"/>
              <a:buChar char="Ø"/>
            </a:pPr>
            <a:r>
              <a:rPr lang="es-ES"/>
              <a:t>Reducción de las solicitudes </a:t>
            </a:r>
            <a:r>
              <a:rPr lang="es-ES" i="1"/>
              <a:t>de minimis</a:t>
            </a:r>
            <a:r>
              <a:rPr lang="es-ES"/>
              <a:t>; </a:t>
            </a:r>
          </a:p>
          <a:p>
            <a:pPr marL="342900" indent="-342900">
              <a:spcBef>
                <a:spcPts val="600"/>
              </a:spcBef>
              <a:spcAft>
                <a:spcPts val="0"/>
              </a:spcAft>
              <a:buFont typeface="Wingdings" pitchFamily="2" charset="2"/>
              <a:buChar char="Ø"/>
            </a:pPr>
            <a:r>
              <a:rPr lang="es-ES"/>
              <a:t>Utilización de modelos y manuales normalizados para el estándar aceptable de las solicitudes de asistencia jurídica mutua saliente;  </a:t>
            </a:r>
          </a:p>
          <a:p>
            <a:pPr marL="342900" indent="-342900">
              <a:spcBef>
                <a:spcPts val="600"/>
              </a:spcBef>
              <a:spcAft>
                <a:spcPts val="0"/>
              </a:spcAft>
              <a:buFont typeface="Wingdings" pitchFamily="2" charset="2"/>
              <a:buChar char="Ø"/>
            </a:pPr>
            <a:r>
              <a:rPr lang="es-ES"/>
              <a:t>Cooperación judicial directa: presentación centralizada de informes, seguimiento periódico y consulta de las autoridades centrales.</a:t>
            </a:r>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Respuesta internacional a la ciberdelincuencia: </a:t>
            </a:r>
          </a:p>
          <a:p>
            <a:pPr algn="r"/>
            <a:r>
              <a:rPr lang="es-ES" sz="3200" b="1" dirty="0"/>
              <a:t>ejemplo específico de un país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es-ES" sz="3200" b="1" dirty="0"/>
              <a:t>Parte 5</a:t>
            </a:r>
          </a:p>
          <a:p>
            <a:endParaRPr lang="es-ES" sz="3200" b="1" dirty="0">
              <a:ea typeface="ＭＳ Ｐゴシック" charset="0"/>
            </a:endParaRPr>
          </a:p>
          <a:p>
            <a:pPr algn="ctr"/>
            <a:r>
              <a:rPr lang="es-ES" sz="3200" b="1" dirty="0"/>
              <a:t>Resumen</a:t>
            </a:r>
          </a:p>
          <a:p>
            <a:pPr algn="ctr" eaLnBrk="1" hangingPunct="1">
              <a:lnSpc>
                <a:spcPct val="80000"/>
              </a:lnSpc>
            </a:pPr>
            <a:endParaRPr lang="es-ES" sz="3200" b="1" dirty="0"/>
          </a:p>
        </p:txBody>
      </p:sp>
    </p:spTree>
    <p:extLst>
      <p:ext uri="{BB962C8B-B14F-4D97-AF65-F5344CB8AC3E}">
        <p14:creationId xmlns:p14="http://schemas.microsoft.com/office/powerpoint/2010/main"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945467"/>
            <a:ext cx="4668829" cy="5201424"/>
          </a:xfrm>
          <a:prstGeom prst="rect">
            <a:avLst/>
          </a:prstGeom>
        </p:spPr>
        <p:txBody>
          <a:bodyPr wrap="square">
            <a:spAutoFit/>
          </a:bodyPr>
          <a:lstStyle/>
          <a:p>
            <a:pPr marL="342900" lvl="2" indent="-342900" algn="just">
              <a:buFont typeface="Wingdings" pitchFamily="2" charset="2"/>
              <a:buChar char="ü"/>
            </a:pPr>
            <a:r>
              <a:rPr lang="es-ES" sz="2100" i="1" dirty="0"/>
              <a:t>obtener información y conocimientos adicionales sobre organizaciones y redes internacionales en relación con la organización, la configuración y las competencias en materia de ciberdelincuencia</a:t>
            </a:r>
          </a:p>
          <a:p>
            <a:pPr marL="342900" lvl="2" indent="-342900" algn="just">
              <a:buFont typeface="Wingdings" pitchFamily="2" charset="2"/>
              <a:buChar char="ü"/>
            </a:pPr>
            <a:r>
              <a:rPr lang="es-ES" sz="2100" i="1" dirty="0"/>
              <a:t>analizar y comprender además la aplicación del artículo 35 del Convenio sobre la Ciberdelincuencia del Consejo de Europa</a:t>
            </a:r>
          </a:p>
          <a:p>
            <a:pPr marL="342900" lvl="2" indent="-342900" algn="just">
              <a:buFont typeface="Wingdings" pitchFamily="2" charset="2"/>
              <a:buChar char="ü"/>
            </a:pPr>
            <a:r>
              <a:rPr lang="es-ES" sz="2000" i="1" dirty="0"/>
              <a:t>sensibilizar sobre algunas de las soluciones en materia de creación de capacidades para mejorar la cooperación internacional</a:t>
            </a:r>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5511114" y="2706391"/>
            <a:ext cx="3389892" cy="144521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es-ES" sz="3200" b="1" dirty="0"/>
              <a:t>Parte 1</a:t>
            </a:r>
          </a:p>
          <a:p>
            <a:pPr marL="0" indent="0" algn="ctr">
              <a:buFont typeface="Arial" charset="0"/>
              <a:buNone/>
              <a:defRPr/>
            </a:pPr>
            <a:br/>
            <a:r>
              <a:rPr lang="es-ES" sz="3200" b="1" dirty="0"/>
              <a:t>Diferencias entre la asistencia jurídica mutua oficial y no oficial en materia penal</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Métodos no oficiales de </a:t>
            </a:r>
          </a:p>
          <a:p>
            <a:pPr marL="0" indent="0" algn="r">
              <a:buFont typeface="Arial" charset="0"/>
              <a:buNone/>
              <a:defRPr/>
            </a:pP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967958"/>
            <a:ext cx="4767257" cy="5616922"/>
          </a:xfrm>
          <a:prstGeom prst="rect">
            <a:avLst/>
          </a:prstGeom>
        </p:spPr>
        <p:txBody>
          <a:bodyPr wrap="square">
            <a:spAutoFit/>
          </a:bodyPr>
          <a:lstStyle/>
          <a:p>
            <a:pPr marL="342900" indent="-342900">
              <a:spcAft>
                <a:spcPts val="0"/>
              </a:spcAft>
              <a:buFont typeface="Wingdings" pitchFamily="2" charset="2"/>
              <a:buChar char="Ø"/>
            </a:pPr>
            <a:r>
              <a:rPr lang="es-ES" sz="2200" b="1" dirty="0"/>
              <a:t>Oficial:</a:t>
            </a:r>
          </a:p>
          <a:p>
            <a:pPr marL="342900" indent="-342900">
              <a:spcAft>
                <a:spcPts val="0"/>
              </a:spcAft>
              <a:buFont typeface="Wingdings" pitchFamily="2" charset="2"/>
              <a:buChar char="Ø"/>
            </a:pPr>
            <a:endParaRPr lang="es-ES" sz="2200" b="1" dirty="0"/>
          </a:p>
          <a:p>
            <a:pPr marL="342900" indent="-342900" algn="just">
              <a:buFont typeface="Arial" panose="020B0604020202020204" pitchFamily="34" charset="0"/>
              <a:buChar char="•"/>
            </a:pPr>
            <a:r>
              <a:rPr lang="es-ES" dirty="0"/>
              <a:t>La </a:t>
            </a:r>
            <a:r>
              <a:rPr lang="es-ES" sz="2100" b="1" dirty="0">
                <a:effectLst/>
              </a:rPr>
              <a:t>asistencia jurídica mutua</a:t>
            </a:r>
            <a:r>
              <a:rPr lang="es-ES" sz="2100" dirty="0">
                <a:effectLst/>
              </a:rPr>
              <a:t>, a veces conocida como "asistencia judicial", </a:t>
            </a:r>
            <a:r>
              <a:rPr lang="es-ES" sz="2100" b="1" dirty="0">
                <a:effectLst/>
              </a:rPr>
              <a:t>es la forma en que los Estados solicitan y prestan asistencia</a:t>
            </a:r>
            <a:r>
              <a:rPr lang="es-ES" sz="2100" dirty="0">
                <a:effectLst/>
              </a:rPr>
              <a:t> para obtener pruebas situadas en un Estado con el fin de ayudar en investigaciones o procedimientos penales en otro Estado.</a:t>
            </a:r>
          </a:p>
          <a:p>
            <a:pPr marL="342900" indent="-342900" algn="just">
              <a:buFont typeface="Arial" panose="020B0604020202020204" pitchFamily="34" charset="0"/>
              <a:buChar char="•"/>
            </a:pPr>
            <a:endParaRPr lang="es-ES" sz="2100" dirty="0">
              <a:effectLst/>
              <a:cs typeface="Arial" panose="020B0604020202020204" pitchFamily="34" charset="0"/>
            </a:endParaRPr>
          </a:p>
          <a:p>
            <a:pPr marL="342900" indent="-342900" algn="just">
              <a:buFont typeface="Arial" panose="020B0604020202020204" pitchFamily="34" charset="0"/>
              <a:buChar char="•"/>
            </a:pPr>
            <a:r>
              <a:rPr lang="es-ES" sz="2100" dirty="0">
                <a:effectLst/>
              </a:rPr>
              <a:t>el Estado que realiza la solicitud suele denominarse "</a:t>
            </a:r>
            <a:r>
              <a:rPr lang="es-ES" sz="2100" b="1" dirty="0">
                <a:effectLst/>
              </a:rPr>
              <a:t>Estado requirente</a:t>
            </a:r>
            <a:r>
              <a:rPr lang="es-ES" sz="2100" dirty="0">
                <a:effectLst/>
              </a:rPr>
              <a:t>", mientras que el Estado al que se realiza la solicitud es el "</a:t>
            </a:r>
            <a:r>
              <a:rPr lang="es-ES" sz="2100" b="1" dirty="0">
                <a:effectLst/>
              </a:rPr>
              <a:t>Estado requerido</a:t>
            </a:r>
            <a:r>
              <a:rPr lang="es-ES" sz="2100" dirty="0">
                <a:effectLst/>
              </a:rPr>
              <a:t>". </a:t>
            </a:r>
            <a:endParaRPr lang="es-ES"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s-ES" sz="2100" b="1" dirty="0">
                <a:effectLst/>
              </a:rPr>
              <a:t>La asistencia jurídica mutua está concebida para la obtención de pruebas, no de inteligencia u otro tipo de información.</a:t>
            </a:r>
            <a:endParaRPr lang="es-ES" sz="2100"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967958"/>
            <a:ext cx="4767257" cy="5616922"/>
          </a:xfrm>
          <a:prstGeom prst="rect">
            <a:avLst/>
          </a:prstGeom>
        </p:spPr>
        <p:txBody>
          <a:bodyPr wrap="square">
            <a:spAutoFit/>
          </a:bodyPr>
          <a:lstStyle/>
          <a:p>
            <a:pPr marL="342900" indent="-342900">
              <a:spcAft>
                <a:spcPts val="0"/>
              </a:spcAft>
              <a:buFont typeface="Wingdings" pitchFamily="2" charset="2"/>
              <a:buChar char="Ø"/>
            </a:pPr>
            <a:r>
              <a:rPr lang="es-ES" sz="2200" b="1" dirty="0"/>
              <a:t>No oficial:</a:t>
            </a:r>
          </a:p>
          <a:p>
            <a:pPr marL="342900" indent="-342900">
              <a:spcAft>
                <a:spcPts val="0"/>
              </a:spcAft>
              <a:buFont typeface="Wingdings" pitchFamily="2" charset="2"/>
              <a:buChar char="Ø"/>
            </a:pPr>
            <a:endParaRPr lang="es-ES" sz="2200" b="1" dirty="0"/>
          </a:p>
          <a:p>
            <a:pPr marL="342900" indent="-342900" algn="just">
              <a:buFont typeface="Arial" panose="020B0604020202020204" pitchFamily="34" charset="0"/>
              <a:buChar char="•"/>
            </a:pPr>
            <a:r>
              <a:rPr lang="es-ES" sz="2100" b="1" dirty="0">
                <a:effectLst/>
              </a:rPr>
              <a:t>la asistencia administrativa se denomina a veces "asistencia no oficial</a:t>
            </a:r>
            <a:r>
              <a:rPr lang="es-ES" sz="2100" dirty="0">
                <a:effectLst/>
              </a:rPr>
              <a:t>’</a:t>
            </a:r>
          </a:p>
          <a:p>
            <a:pPr marL="342900" indent="-342900" algn="just">
              <a:buFont typeface="Arial" panose="020B0604020202020204" pitchFamily="34" charset="0"/>
              <a:buChar char="•"/>
            </a:pPr>
            <a:r>
              <a:rPr lang="es-ES" sz="2100" b="1" dirty="0">
                <a:effectLst/>
              </a:rPr>
              <a:t>no implica la emisión de la carta de solicitud oficial </a:t>
            </a:r>
            <a:r>
              <a:rPr lang="es-ES" sz="2100" dirty="0">
                <a:effectLst/>
              </a:rPr>
              <a:t>que constituye la base de una solicitud de asistencia jurídica mutua</a:t>
            </a:r>
          </a:p>
          <a:p>
            <a:pPr marL="342900" indent="-342900" algn="just">
              <a:buFont typeface="Arial" panose="020B0604020202020204" pitchFamily="34" charset="0"/>
              <a:buChar char="•"/>
            </a:pPr>
            <a:r>
              <a:rPr lang="es-ES" sz="2100" dirty="0"/>
              <a:t>t</a:t>
            </a:r>
            <a:r>
              <a:rPr lang="es-ES" sz="2100" dirty="0">
                <a:effectLst/>
              </a:rPr>
              <a:t>ambién se utilizará cuando se realicen solicitudes de pruebas a un Estado </a:t>
            </a:r>
            <a:r>
              <a:rPr lang="es-ES" sz="2100" b="1" dirty="0">
                <a:effectLst/>
              </a:rPr>
              <a:t>en el que no es necesario recurrir al poder coercitivo</a:t>
            </a:r>
          </a:p>
          <a:p>
            <a:pPr marL="342900" indent="-342900" algn="just">
              <a:buFont typeface="Arial" panose="020B0604020202020204" pitchFamily="34" charset="0"/>
              <a:buChar char="•"/>
            </a:pPr>
            <a:r>
              <a:rPr lang="es-ES" sz="2100" b="1" dirty="0">
                <a:effectLst/>
              </a:rPr>
              <a:t>ayuda a las autoridades de ambos Estados a crear redes y contactos</a:t>
            </a:r>
          </a:p>
        </p:txBody>
      </p:sp>
      <p:sp>
        <p:nvSpPr>
          <p:cNvPr id="5" name="Rectangle 4">
            <a:extLst>
              <a:ext uri="{FF2B5EF4-FFF2-40B4-BE49-F238E27FC236}">
                <a16:creationId xmlns:a16="http://schemas.microsoft.com/office/drawing/2014/main" id="{046D6463-C26B-9644-9190-9FB17B6BA87A}"/>
              </a:ext>
            </a:extLst>
          </p:cNvPr>
          <p:cNvSpPr/>
          <p:nvPr/>
        </p:nvSpPr>
        <p:spPr>
          <a:xfrm>
            <a:off x="4855779" y="1112961"/>
            <a:ext cx="4072084" cy="2354491"/>
          </a:xfrm>
          <a:prstGeom prst="rect">
            <a:avLst/>
          </a:prstGeom>
        </p:spPr>
        <p:txBody>
          <a:bodyPr wrap="square">
            <a:spAutoFit/>
          </a:bodyPr>
          <a:lstStyle/>
          <a:p>
            <a:pPr marL="342900" indent="-342900" algn="just">
              <a:buFont typeface="Arial" panose="020B0604020202020204" pitchFamily="34" charset="0"/>
              <a:buChar char="•"/>
            </a:pPr>
            <a:r>
              <a:rPr lang="es-ES" sz="2100" dirty="0">
                <a:effectLst/>
              </a:rPr>
              <a:t>el enfoque no oficial debe constituir el primer paso </a:t>
            </a:r>
            <a:r>
              <a:rPr lang="es-ES" sz="2100" b="1" dirty="0">
                <a:effectLst/>
              </a:rPr>
              <a:t>en cualquier solicitud de prueba compleja, aunque la intención sea siempre la de emitir una carta de solicitud oficial</a:t>
            </a: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767256" cy="5632311"/>
          </a:xfrm>
          <a:prstGeom prst="rect">
            <a:avLst/>
          </a:prstGeom>
        </p:spPr>
        <p:txBody>
          <a:bodyPr wrap="square">
            <a:spAutoFit/>
          </a:bodyPr>
          <a:lstStyle/>
          <a:p>
            <a:pPr marL="342900" indent="-342900">
              <a:spcAft>
                <a:spcPts val="0"/>
              </a:spcAft>
              <a:buFont typeface="Wingdings" pitchFamily="2" charset="2"/>
              <a:buChar char="Ø"/>
            </a:pPr>
            <a:r>
              <a:rPr lang="es-ES" sz="2200" b="1" dirty="0"/>
              <a:t>Ejemplos de asistencia jurídica mutua oficial:</a:t>
            </a:r>
          </a:p>
          <a:p>
            <a:pPr marL="342900" indent="-342900">
              <a:spcAft>
                <a:spcPts val="0"/>
              </a:spcAft>
              <a:buFont typeface="Wingdings" pitchFamily="2" charset="2"/>
              <a:buChar char="Ø"/>
            </a:pPr>
            <a:endParaRPr lang="es-ES" sz="2200" b="1" dirty="0"/>
          </a:p>
          <a:p>
            <a:pPr marL="342900" indent="-342900" algn="just">
              <a:buFont typeface="Arial" panose="020B0604020202020204" pitchFamily="34" charset="0"/>
              <a:buChar char="•"/>
            </a:pPr>
            <a:r>
              <a:rPr lang="es-ES" sz="2100" b="1" dirty="0">
                <a:effectLst/>
              </a:rPr>
              <a:t>Obtener el testimonio </a:t>
            </a:r>
            <a:r>
              <a:rPr lang="es-ES" sz="2100" dirty="0">
                <a:effectLst/>
              </a:rPr>
              <a:t>de un testigo no voluntario</a:t>
            </a:r>
          </a:p>
          <a:p>
            <a:pPr marL="342900" indent="-342900" algn="just">
              <a:buFont typeface="Arial" panose="020B0604020202020204" pitchFamily="34" charset="0"/>
              <a:buChar char="•"/>
            </a:pPr>
            <a:r>
              <a:rPr lang="es-ES" sz="2100" b="1" dirty="0">
                <a:effectLst/>
              </a:rPr>
              <a:t>Tratar de entrevistar </a:t>
            </a:r>
            <a:r>
              <a:rPr lang="es-ES" sz="2100" dirty="0">
                <a:effectLst/>
              </a:rPr>
              <a:t>a una persona como sospechosa,</a:t>
            </a:r>
          </a:p>
          <a:p>
            <a:pPr marL="342900" indent="-342900" algn="just">
              <a:buFont typeface="Arial" panose="020B0604020202020204" pitchFamily="34" charset="0"/>
              <a:buChar char="•"/>
            </a:pPr>
            <a:r>
              <a:rPr lang="es-ES" sz="2100" b="1" dirty="0">
                <a:effectLst/>
              </a:rPr>
              <a:t>Obtener información de cuentas </a:t>
            </a:r>
            <a:r>
              <a:rPr lang="es-ES" sz="2100" dirty="0">
                <a:effectLst/>
              </a:rPr>
              <a:t>y pruebas documentales de bancos e instituciones financieras,</a:t>
            </a:r>
          </a:p>
          <a:p>
            <a:pPr marL="342900" indent="-342900" algn="just">
              <a:buFont typeface="Arial" panose="020B0604020202020204" pitchFamily="34" charset="0"/>
              <a:buChar char="•"/>
            </a:pPr>
            <a:r>
              <a:rPr lang="es-ES" sz="2100" b="1" dirty="0">
                <a:effectLst/>
              </a:rPr>
              <a:t>Solicitudes de registro y confiscación</a:t>
            </a:r>
            <a:endParaRPr lang="es-ES" sz="2100" b="1" dirty="0">
              <a:cs typeface="Arial" panose="020B0604020202020204" pitchFamily="34" charset="0"/>
            </a:endParaRPr>
          </a:p>
          <a:p>
            <a:pPr marL="342900" indent="-342900" algn="just">
              <a:buFont typeface="Arial" panose="020B0604020202020204" pitchFamily="34" charset="0"/>
              <a:buChar char="•"/>
            </a:pPr>
            <a:r>
              <a:rPr lang="es-ES" sz="2100" b="1" dirty="0">
                <a:effectLst/>
              </a:rPr>
              <a:t>Registros de Internet </a:t>
            </a:r>
            <a:r>
              <a:rPr lang="es-ES" sz="2100" dirty="0">
                <a:effectLst/>
              </a:rPr>
              <a:t>y contenido de los correos electrónicos</a:t>
            </a:r>
            <a:endParaRPr lang="es-ES" sz="2100" dirty="0">
              <a:cs typeface="Arial" panose="020B0604020202020204" pitchFamily="34" charset="0"/>
            </a:endParaRPr>
          </a:p>
          <a:p>
            <a:pPr marL="342900" indent="-342900" algn="just">
              <a:buFont typeface="Arial" panose="020B0604020202020204" pitchFamily="34" charset="0"/>
              <a:buChar char="•"/>
            </a:pPr>
            <a:r>
              <a:rPr lang="es-ES" sz="2100" b="1" dirty="0">
                <a:effectLst/>
              </a:rPr>
              <a:t>El traslado de las personas que consienten en la detención </a:t>
            </a:r>
            <a:r>
              <a:rPr lang="es-ES" sz="2100" dirty="0">
                <a:effectLst/>
              </a:rPr>
              <a:t>para que presten testimonio</a:t>
            </a:r>
            <a:endParaRPr lang="es-ES"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s-ES" sz="2100" b="1" dirty="0">
                <a:effectLst/>
              </a:rPr>
              <a:t>Nota: no se puede presentar una solicitud de asistencia jurídica mutua en caso de detención de un prófugo. Tal solicitud pertenece estrictamente al ámbito de la extradición</a:t>
            </a:r>
            <a:endParaRPr lang="es-ES" sz="2100" b="1"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67297"/>
            <a:ext cx="5084508" cy="5386090"/>
          </a:xfrm>
          <a:prstGeom prst="rect">
            <a:avLst/>
          </a:prstGeom>
        </p:spPr>
        <p:txBody>
          <a:bodyPr wrap="square">
            <a:spAutoFit/>
          </a:bodyPr>
          <a:lstStyle/>
          <a:p>
            <a:pPr marL="342900" indent="-342900">
              <a:spcAft>
                <a:spcPts val="0"/>
              </a:spcAft>
              <a:buFont typeface="Wingdings" pitchFamily="2" charset="2"/>
              <a:buChar char="Ø"/>
            </a:pPr>
            <a:r>
              <a:rPr lang="es-ES" sz="2200" b="1" dirty="0"/>
              <a:t>Ejemplos de asistencia no oficial:</a:t>
            </a:r>
          </a:p>
          <a:p>
            <a:pPr marL="342900" indent="-342900">
              <a:spcAft>
                <a:spcPts val="0"/>
              </a:spcAft>
              <a:buFont typeface="Wingdings" pitchFamily="2" charset="2"/>
              <a:buChar char="Ø"/>
            </a:pPr>
            <a:endParaRPr lang="es-ES" sz="2200" b="1" dirty="0">
              <a:cs typeface="Arial" panose="020B0604020202020204" pitchFamily="34" charset="0"/>
            </a:endParaRPr>
          </a:p>
          <a:p>
            <a:pPr marL="342900" indent="-342900" algn="just">
              <a:buFont typeface="Arial" panose="020B0604020202020204" pitchFamily="34" charset="0"/>
              <a:buChar char="•"/>
            </a:pPr>
            <a:r>
              <a:rPr lang="es-ES" b="1" dirty="0"/>
              <a:t>obtención de registros públicos</a:t>
            </a:r>
            <a:r>
              <a:rPr lang="es-ES" dirty="0"/>
              <a:t>, como los documentos del registro de la propiedad y los relativos al registro de empresas, que incluso podrían estar disponibles como material de código abierto</a:t>
            </a:r>
          </a:p>
          <a:p>
            <a:pPr marL="342900" indent="-342900" algn="just">
              <a:buFont typeface="Arial" panose="020B0604020202020204" pitchFamily="34" charset="0"/>
              <a:buChar char="•"/>
            </a:pPr>
            <a:endParaRPr lang="es-ES" sz="2100" dirty="0">
              <a:cs typeface="Arial" panose="020B0604020202020204" pitchFamily="34" charset="0"/>
            </a:endParaRPr>
          </a:p>
          <a:p>
            <a:pPr marL="342900" indent="-342900" algn="just">
              <a:buFont typeface="Arial" panose="020B0604020202020204" pitchFamily="34" charset="0"/>
              <a:buChar char="•"/>
            </a:pPr>
            <a:r>
              <a:rPr lang="es-ES" sz="2100" dirty="0"/>
              <a:t>cabe la posibilidad de ponerse en contacto con </a:t>
            </a:r>
            <a:r>
              <a:rPr lang="es-ES" sz="2100" b="1" dirty="0"/>
              <a:t>testigos potenciales</a:t>
            </a:r>
            <a:r>
              <a:rPr lang="es-ES" sz="2100" dirty="0"/>
              <a:t> para ver si están dispuestos a ayudar a las autoridades del país requirente de forma voluntaria</a:t>
            </a:r>
          </a:p>
          <a:p>
            <a:pPr marL="342900" indent="-342900" algn="just">
              <a:buFont typeface="Arial" panose="020B0604020202020204" pitchFamily="34" charset="0"/>
              <a:buChar char="•"/>
            </a:pPr>
            <a:endParaRPr lang="es-ES" sz="2100" dirty="0">
              <a:cs typeface="Arial" panose="020B0604020202020204" pitchFamily="34" charset="0"/>
            </a:endParaRPr>
          </a:p>
          <a:p>
            <a:pPr marL="342900" indent="-342900" algn="just">
              <a:buFont typeface="Arial" panose="020B0604020202020204" pitchFamily="34" charset="0"/>
              <a:buChar char="•"/>
            </a:pPr>
            <a:r>
              <a:rPr lang="es-ES" sz="2100" dirty="0"/>
              <a:t>se puede </a:t>
            </a:r>
            <a:r>
              <a:rPr lang="es-ES" sz="2100" b="1" dirty="0"/>
              <a:t>tomar declaración a un testigo</a:t>
            </a:r>
            <a:r>
              <a:rPr lang="es-ES" sz="2100" dirty="0"/>
              <a:t> voluntario mediante una solicitud administrativa</a:t>
            </a:r>
          </a:p>
        </p:txBody>
      </p:sp>
      <p:sp>
        <p:nvSpPr>
          <p:cNvPr id="5" name="Rectangle 4">
            <a:extLst>
              <a:ext uri="{FF2B5EF4-FFF2-40B4-BE49-F238E27FC236}">
                <a16:creationId xmlns:a16="http://schemas.microsoft.com/office/drawing/2014/main" id="{046D6463-C26B-9644-9190-9FB17B6BA87A}"/>
              </a:ext>
            </a:extLst>
          </p:cNvPr>
          <p:cNvSpPr/>
          <p:nvPr/>
        </p:nvSpPr>
        <p:spPr>
          <a:xfrm>
            <a:off x="5196313" y="1112962"/>
            <a:ext cx="3859163" cy="3000821"/>
          </a:xfrm>
          <a:prstGeom prst="rect">
            <a:avLst/>
          </a:prstGeom>
        </p:spPr>
        <p:txBody>
          <a:bodyPr wrap="square">
            <a:spAutoFit/>
          </a:bodyPr>
          <a:lstStyle/>
          <a:p>
            <a:pPr marL="342900" indent="-342900" algn="just">
              <a:buFont typeface="Arial" panose="020B0604020202020204" pitchFamily="34" charset="0"/>
              <a:buChar char="•"/>
            </a:pPr>
            <a:r>
              <a:rPr lang="es-ES" sz="2100" b="1" dirty="0">
                <a:effectLst/>
              </a:rPr>
              <a:t>obtención de listas de condenas anteriores </a:t>
            </a:r>
          </a:p>
          <a:p>
            <a:pPr marL="342900" indent="-342900" algn="just">
              <a:buFont typeface="Arial" panose="020B0604020202020204" pitchFamily="34" charset="0"/>
              <a:buChar char="•"/>
            </a:pPr>
            <a:endParaRPr lang="es-ES" sz="2100" b="1" dirty="0">
              <a:effectLst/>
              <a:cs typeface="Arial" panose="020B0604020202020204" pitchFamily="34" charset="0"/>
            </a:endParaRPr>
          </a:p>
          <a:p>
            <a:pPr marL="342900" indent="-342900" algn="just">
              <a:buFont typeface="Arial" panose="020B0604020202020204" pitchFamily="34" charset="0"/>
              <a:buChar char="•"/>
            </a:pPr>
            <a:r>
              <a:rPr lang="es-ES" sz="2100" b="1" dirty="0">
                <a:effectLst/>
              </a:rPr>
              <a:t>datos básicos de los abonados </a:t>
            </a:r>
            <a:r>
              <a:rPr lang="es-ES" sz="2100" dirty="0">
                <a:effectLst/>
              </a:rPr>
              <a:t>de los proveedores de comunicaciones y servicios que no requieren una orden judicial</a:t>
            </a:r>
            <a:endParaRPr lang="es-ES"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4113783"/>
            <a:ext cx="3331281" cy="19408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400" b="1" dirty="0"/>
              <a:t>Diferencias entre la asistencia jurídica mutua oficial y no oficial</a:t>
            </a:r>
          </a:p>
          <a:p>
            <a:pPr marL="0" indent="0" algn="r">
              <a:buFont typeface="Arial" charset="0"/>
              <a:buNone/>
              <a:defRPr/>
            </a:pPr>
            <a:r>
              <a:rPr lang="es-ES" sz="2400" b="1" dirty="0"/>
              <a:t>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2" y="802118"/>
            <a:ext cx="4799875" cy="5586145"/>
          </a:xfrm>
          <a:prstGeom prst="rect">
            <a:avLst/>
          </a:prstGeom>
        </p:spPr>
        <p:txBody>
          <a:bodyPr wrap="square">
            <a:spAutoFit/>
          </a:bodyPr>
          <a:lstStyle/>
          <a:p>
            <a:pPr marL="342900" indent="-342900">
              <a:spcAft>
                <a:spcPts val="0"/>
              </a:spcAft>
              <a:buFont typeface="Wingdings" pitchFamily="2" charset="2"/>
              <a:buChar char="Ø"/>
            </a:pPr>
            <a:r>
              <a:rPr lang="es-ES" sz="2100" b="1" dirty="0"/>
              <a:t>No oficial </a:t>
            </a:r>
            <a:r>
              <a:rPr lang="es-ES" sz="2100" b="1" dirty="0">
                <a:solidFill>
                  <a:srgbClr val="FF0000"/>
                </a:solidFill>
              </a:rPr>
              <a:t>NO SIGNIFICA </a:t>
            </a:r>
            <a:r>
              <a:rPr lang="es-ES" sz="2100" b="1" dirty="0"/>
              <a:t>no admisible:</a:t>
            </a:r>
          </a:p>
          <a:p>
            <a:pPr marL="342900" indent="-342900">
              <a:spcAft>
                <a:spcPts val="0"/>
              </a:spcAft>
              <a:buFont typeface="Wingdings" pitchFamily="2" charset="2"/>
              <a:buChar char="Ø"/>
            </a:pPr>
            <a:endParaRPr lang="es-ES" sz="2100" b="1" dirty="0">
              <a:cs typeface="Arial" panose="020B0604020202020204" pitchFamily="34" charset="0"/>
            </a:endParaRPr>
          </a:p>
          <a:p>
            <a:pPr marL="342900" indent="-342900" algn="just">
              <a:buFont typeface="Arial" panose="020B0604020202020204" pitchFamily="34" charset="0"/>
              <a:buChar char="•"/>
            </a:pPr>
            <a:r>
              <a:rPr lang="es-ES" sz="2100" i="0" u="none" strike="noStrike" baseline="0" dirty="0"/>
              <a:t>aunque el medio para realizar la solicitud sea administrativo o no oficial, </a:t>
            </a:r>
            <a:r>
              <a:rPr lang="es-ES" sz="2100" b="1" i="0" u="none" strike="noStrike" baseline="0" dirty="0"/>
              <a:t>el material que se puede buscar es probatorio y admisible</a:t>
            </a:r>
          </a:p>
          <a:p>
            <a:pPr marL="342900" indent="-342900" algn="just">
              <a:buFont typeface="Arial" panose="020B0604020202020204" pitchFamily="34" charset="0"/>
              <a:buChar char="•"/>
            </a:pPr>
            <a:endParaRPr lang="es-ES" sz="2100" b="1" i="0" u="none" strike="noStrike" baseline="0" dirty="0">
              <a:cs typeface="Arial" panose="020B0604020202020204" pitchFamily="34" charset="0"/>
            </a:endParaRPr>
          </a:p>
          <a:p>
            <a:pPr marL="342900" indent="-342900" algn="just">
              <a:buFont typeface="Arial" panose="020B0604020202020204" pitchFamily="34" charset="0"/>
              <a:buChar char="•"/>
            </a:pPr>
            <a:r>
              <a:rPr lang="es-ES" sz="2100" i="0" u="none" strike="noStrike" baseline="0" dirty="0"/>
              <a:t>la palabra "no oficial" no se refiere al producto en sí, </a:t>
            </a:r>
            <a:r>
              <a:rPr lang="es-ES" sz="2100" b="1" i="0" u="none" strike="noStrike" baseline="0" dirty="0"/>
              <a:t>sino a la forma en que se hace la solicitud y a la vía por la que se comunica</a:t>
            </a:r>
          </a:p>
          <a:p>
            <a:pPr marL="342900" indent="-342900" algn="just">
              <a:buFont typeface="Arial" panose="020B0604020202020204" pitchFamily="34" charset="0"/>
              <a:buChar char="•"/>
            </a:pPr>
            <a:endParaRPr lang="es-ES" sz="2100" b="1" i="0" u="none" strike="noStrike" baseline="0" dirty="0">
              <a:cs typeface="Arial" panose="020B0604020202020204" pitchFamily="34" charset="0"/>
            </a:endParaRPr>
          </a:p>
          <a:p>
            <a:pPr marL="342900" indent="-342900" algn="just">
              <a:buFont typeface="Arial" panose="020B0604020202020204" pitchFamily="34" charset="0"/>
              <a:buChar char="•"/>
            </a:pPr>
            <a:r>
              <a:rPr lang="es-ES" sz="2100" i="0" u="none" strike="noStrike" baseline="0" dirty="0"/>
              <a:t>La razón de ser es </a:t>
            </a:r>
            <a:r>
              <a:rPr lang="es-ES" sz="2100" b="1" i="0" u="none" strike="noStrike" baseline="0" dirty="0"/>
              <a:t>evitar los retrasos</a:t>
            </a:r>
            <a:r>
              <a:rPr lang="es-ES" sz="2100" i="0" u="none" strike="noStrike" baseline="0" dirty="0"/>
              <a:t>, muy a menudo inherentes al procedimiento formal de asistencia jurídica mutua</a:t>
            </a:r>
            <a:endParaRPr lang="es-ES"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766220"/>
            <a:ext cx="4166678" cy="1384995"/>
          </a:xfrm>
          <a:prstGeom prst="rect">
            <a:avLst/>
          </a:prstGeom>
        </p:spPr>
        <p:txBody>
          <a:bodyPr wrap="square">
            <a:spAutoFit/>
          </a:bodyPr>
          <a:lstStyle/>
          <a:p>
            <a:pPr marL="342900" indent="-342900" algn="just">
              <a:buFont typeface="Arial" panose="020B0604020202020204" pitchFamily="34" charset="0"/>
              <a:buChar char="•"/>
            </a:pPr>
            <a:r>
              <a:rPr lang="es-ES" sz="2100" b="1" i="0" u="none" strike="noStrike" baseline="0" dirty="0"/>
              <a:t>la regla de oro debe ser</a:t>
            </a:r>
            <a:r>
              <a:rPr lang="es-ES" sz="2100" b="1" i="0" u="none" strike="noStrike" baseline="0" dirty="0">
                <a:solidFill>
                  <a:srgbClr val="FF0000"/>
                </a:solidFill>
              </a:rPr>
              <a:t>: asegurarse de que cualquier solicitud administrativa no oficial se realice y ejecute con arreglo a la ley</a:t>
            </a:r>
            <a:endParaRPr lang="es-ES" sz="21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18551</TotalTime>
  <Words>6066</Words>
  <Application>Microsoft Office PowerPoint</Application>
  <PresentationFormat>Presentación en pantalla (4:3)</PresentationFormat>
  <Paragraphs>550</Paragraphs>
  <Slides>40</Slides>
  <Notes>34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40</vt:i4>
      </vt:variant>
    </vt:vector>
  </HeadingPairs>
  <TitlesOfParts>
    <vt:vector size="49" baseType="lpstr">
      <vt:lpstr>Arial</vt:lpstr>
      <vt:lpstr>Arial Narrow</vt:lpstr>
      <vt:lpstr>Calibri</vt:lpstr>
      <vt:lpstr>MinionPro-Bold</vt:lpstr>
      <vt:lpstr>MinionPro-Regular</vt:lpstr>
      <vt:lpstr>Segoe UI</vt:lpstr>
      <vt:lpstr>Verdana</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366</cp:revision>
  <dcterms:created xsi:type="dcterms:W3CDTF">2012-01-25T15:22:10Z</dcterms:created>
  <dcterms:modified xsi:type="dcterms:W3CDTF">2021-05-29T09:07:29Z</dcterms:modified>
</cp:coreProperties>
</file>