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274" autoAdjust="0"/>
    <p:restoredTop sz="57018" autoAdjust="0"/>
  </p:normalViewPr>
  <p:slideViewPr>
    <p:cSldViewPr snapToGrid="0" snapToObjects="1">
      <p:cViewPr varScale="1">
        <p:scale>
          <a:sx n="38" d="100"/>
          <a:sy n="38" d="100"/>
        </p:scale>
        <p:origin x="768" y="36"/>
      </p:cViewPr>
      <p:guideLst>
        <p:guide orient="horz" pos="2160"/>
        <p:guide pos="2880"/>
      </p:guideLst>
    </p:cSldViewPr>
  </p:slideViewPr>
  <p:outlineViewPr>
    <p:cViewPr>
      <p:scale>
        <a:sx n="33" d="100"/>
        <a:sy n="33" d="100"/>
      </p:scale>
      <p:origin x="0" y="0"/>
    </p:cViewPr>
  </p:outlineViewPr>
  <p:notesTextViewPr>
    <p:cViewPr>
      <p:scale>
        <a:sx n="125" d="100"/>
        <a:sy n="125" d="100"/>
      </p:scale>
      <p:origin x="0" y="-4284"/>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600" b="1" dirty="0"/>
            <a:t>Šta od sledećeg nije obuhvaćeno definicijom „</a:t>
          </a:r>
          <a:r>
            <a:rPr lang="en-US" sz="2600" b="1" dirty="0" err="1"/>
            <a:t>poda</a:t>
          </a:r>
          <a:r>
            <a:rPr lang="sr-Latn-RS" sz="2600" b="1" dirty="0"/>
            <a:t>taka</a:t>
          </a:r>
          <a:r>
            <a:rPr lang="en-US" sz="2600" b="1" dirty="0"/>
            <a:t> o </a:t>
          </a:r>
          <a:r>
            <a:rPr lang="en-US" sz="2600" b="1" dirty="0" err="1"/>
            <a:t>pretplatniku</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a:t>
          </a:r>
          <a:r>
            <a:rPr lang="sr-Latn-RS" b="1" dirty="0">
              <a:solidFill>
                <a:schemeClr val="tx1"/>
              </a:solidFill>
            </a:rPr>
            <a:t> Poštanska adresa</a:t>
          </a:r>
          <a:r>
            <a:rPr lang="en-US" b="1" dirty="0">
              <a:solidFill>
                <a:schemeClr val="tx1"/>
              </a:solidFill>
            </a:rPr>
            <a:t>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a:t>
          </a:r>
          <a:r>
            <a:rPr lang="sr-Latn-RS" b="1" dirty="0">
              <a:solidFill>
                <a:schemeClr val="tx1"/>
              </a:solidFill>
            </a:rPr>
            <a:t>Elektronska pošta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sr-Latn-RS" b="1" dirty="0">
              <a:solidFill>
                <a:schemeClr val="tx1"/>
              </a:solidFill>
            </a:rPr>
            <a:t>Broj telefona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a:t>
          </a:r>
          <a:r>
            <a:rPr lang="sr-Latn-RS" b="1" dirty="0">
              <a:solidFill>
                <a:schemeClr val="tx1"/>
              </a:solidFill>
            </a:rPr>
            <a:t>Lista kontakata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a:t>
          </a:r>
          <a:r>
            <a:rPr lang="sr-Latn-RS" b="1" dirty="0">
              <a:solidFill>
                <a:schemeClr val="tx1"/>
              </a:solidFill>
            </a:rPr>
            <a:t>Broj kreditne kartice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600" b="1" dirty="0"/>
            <a:t>Šta od sledećeg nije obuhvaćeno definicijom „</a:t>
          </a:r>
          <a:r>
            <a:rPr lang="en-US" sz="2600" b="1" dirty="0" err="1"/>
            <a:t>poda</a:t>
          </a:r>
          <a:r>
            <a:rPr lang="sr-Latn-RS" sz="2600" b="1" dirty="0"/>
            <a:t>taka</a:t>
          </a:r>
          <a:r>
            <a:rPr lang="en-US" sz="2600" b="1" dirty="0"/>
            <a:t> o </a:t>
          </a:r>
          <a:r>
            <a:rPr lang="en-US" sz="2600" b="1" dirty="0" err="1"/>
            <a:t>pretplatniku</a:t>
          </a:r>
          <a:r>
            <a:rPr lang="en-US" sz="26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a:t>
          </a:r>
          <a:r>
            <a:rPr lang="sr-Latn-RS" b="1" dirty="0">
              <a:solidFill>
                <a:schemeClr val="tx1"/>
              </a:solidFill>
            </a:rPr>
            <a:t>Poštanska adresa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a:t>
          </a:r>
          <a:r>
            <a:rPr lang="sr-Latn-RS" b="1" dirty="0">
              <a:solidFill>
                <a:srgbClr val="FF0000"/>
              </a:solidFill>
            </a:rPr>
            <a:t>Elektronska pošta </a:t>
          </a:r>
          <a:r>
            <a:rPr lang="en-US" b="1" dirty="0" err="1">
              <a:solidFill>
                <a:srgbClr val="FF0000"/>
              </a:solidFill>
            </a:rPr>
            <a:t>korisnik</a:t>
          </a:r>
          <a:r>
            <a:rPr lang="sr-Latn-RS" b="1" dirty="0">
              <a:solidFill>
                <a:srgbClr val="FF0000"/>
              </a:solidFill>
            </a:rPr>
            <a:t>a</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sr-Latn-RS" b="1" dirty="0">
              <a:solidFill>
                <a:schemeClr val="tx1"/>
              </a:solidFill>
            </a:rPr>
            <a:t>Telefonski broj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rgbClr val="FF0000"/>
              </a:solidFill>
            </a:rPr>
            <a:t>d)</a:t>
          </a:r>
          <a:r>
            <a:rPr lang="sr-Latn-RS" b="1" dirty="0">
              <a:solidFill>
                <a:srgbClr val="FF0000"/>
              </a:solidFill>
            </a:rPr>
            <a:t> Lista kontakata</a:t>
          </a:r>
          <a:r>
            <a:rPr lang="en-US" b="1" dirty="0">
              <a:solidFill>
                <a:srgbClr val="FF0000"/>
              </a:solidFill>
            </a:rPr>
            <a:t> </a:t>
          </a:r>
          <a:r>
            <a:rPr lang="en-US" b="1" dirty="0" err="1">
              <a:solidFill>
                <a:srgbClr val="FF0000"/>
              </a:solidFill>
            </a:rPr>
            <a:t>korisnik</a:t>
          </a:r>
          <a:r>
            <a:rPr lang="sr-Latn-RS" b="1" dirty="0">
              <a:solidFill>
                <a:srgbClr val="FF0000"/>
              </a:solidFill>
            </a:rPr>
            <a:t>a</a:t>
          </a:r>
          <a:endParaRPr lang="en-US" b="1" dirty="0">
            <a:solidFill>
              <a:srgbClr val="FF0000"/>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a:t>
          </a:r>
          <a:r>
            <a:rPr lang="sr-Latn-RS" b="1" dirty="0">
              <a:solidFill>
                <a:schemeClr val="tx1"/>
              </a:solidFill>
            </a:rPr>
            <a:t>Broj kreditne kartice </a:t>
          </a:r>
          <a:r>
            <a:rPr lang="en-US" b="1" dirty="0" err="1">
              <a:solidFill>
                <a:schemeClr val="tx1"/>
              </a:solidFill>
            </a:rPr>
            <a:t>korisnik</a:t>
          </a:r>
          <a:r>
            <a:rPr lang="sr-Latn-RS" b="1" dirty="0">
              <a:solidFill>
                <a:schemeClr val="tx1"/>
              </a:solidFill>
            </a:rPr>
            <a:t>a</a:t>
          </a:r>
          <a:endParaRPr lang="en-US" b="1" dirty="0">
            <a:solidFill>
              <a:schemeClr val="tx1"/>
            </a:solidFill>
          </a:endParaRP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3400" b="1" dirty="0">
              <a:solidFill>
                <a:schemeClr val="tx1"/>
              </a:solidFill>
            </a:rPr>
            <a:t>Svi</a:t>
          </a:r>
          <a:r>
            <a:rPr lang="en-US" sz="3400" b="1" dirty="0">
              <a:solidFill>
                <a:schemeClr val="tx1"/>
              </a:solidFill>
            </a:rPr>
            <a:t> global</a:t>
          </a:r>
          <a:r>
            <a:rPr lang="sr-Latn-RS" sz="3400" b="1" dirty="0">
              <a:solidFill>
                <a:schemeClr val="tx1"/>
              </a:solidFill>
            </a:rPr>
            <a:t>ni</a:t>
          </a:r>
          <a:r>
            <a:rPr lang="en-US" sz="3400" b="1" dirty="0">
              <a:solidFill>
                <a:schemeClr val="tx1"/>
              </a:solidFill>
            </a:rPr>
            <a:t> </a:t>
          </a:r>
          <a:r>
            <a:rPr lang="en-US" sz="3400" b="1" dirty="0" err="1">
              <a:solidFill>
                <a:schemeClr val="tx1"/>
              </a:solidFill>
            </a:rPr>
            <a:t>davaoc</a:t>
          </a:r>
          <a:r>
            <a:rPr lang="sr-Latn-RS" sz="3400" b="1" dirty="0">
              <a:solidFill>
                <a:schemeClr val="tx1"/>
              </a:solidFill>
            </a:rPr>
            <a:t>i</a:t>
          </a:r>
          <a:r>
            <a:rPr lang="en-US" sz="3400" b="1" dirty="0">
              <a:solidFill>
                <a:schemeClr val="tx1"/>
              </a:solidFill>
            </a:rPr>
            <a:t> </a:t>
          </a:r>
          <a:r>
            <a:rPr lang="en-US" sz="3400" b="1" dirty="0" err="1">
              <a:solidFill>
                <a:schemeClr val="tx1"/>
              </a:solidFill>
            </a:rPr>
            <a:t>usluga</a:t>
          </a:r>
          <a:r>
            <a:rPr lang="en-US" sz="3400" b="1" dirty="0">
              <a:solidFill>
                <a:schemeClr val="tx1"/>
              </a:solidFill>
            </a:rPr>
            <a:t> </a:t>
          </a:r>
          <a:r>
            <a:rPr lang="sr-Latn-RS" sz="3400" b="1" dirty="0">
              <a:solidFill>
                <a:schemeClr val="tx1"/>
              </a:solidFill>
            </a:rPr>
            <a:t>zahtevaju postojanje </a:t>
          </a:r>
          <a:r>
            <a:rPr lang="en-US" sz="3400" b="1" dirty="0" err="1">
              <a:solidFill>
                <a:schemeClr val="tx1"/>
              </a:solidFill>
            </a:rPr>
            <a:t>ugovor</a:t>
          </a:r>
          <a:r>
            <a:rPr lang="sr-Latn-RS" sz="3400" b="1" dirty="0">
              <a:solidFill>
                <a:schemeClr val="tx1"/>
              </a:solidFill>
            </a:rPr>
            <a:t>a</a:t>
          </a:r>
          <a:r>
            <a:rPr lang="en-US" sz="3400" b="1" dirty="0">
              <a:solidFill>
                <a:schemeClr val="tx1"/>
              </a:solidFill>
            </a:rPr>
            <a:t> o </a:t>
          </a:r>
          <a:r>
            <a:rPr lang="en-US" sz="3400" b="1" dirty="0" err="1">
              <a:solidFill>
                <a:schemeClr val="tx1"/>
              </a:solidFill>
            </a:rPr>
            <a:t>uzajamnoj</a:t>
          </a:r>
          <a:r>
            <a:rPr lang="en-US" sz="3400" b="1" dirty="0">
              <a:solidFill>
                <a:schemeClr val="tx1"/>
              </a:solidFill>
            </a:rPr>
            <a:t> </a:t>
          </a:r>
          <a:r>
            <a:rPr lang="en-US" sz="3400" b="1" dirty="0" err="1">
              <a:solidFill>
                <a:schemeClr val="tx1"/>
              </a:solidFill>
            </a:rPr>
            <a:t>pravnoj</a:t>
          </a:r>
          <a:r>
            <a:rPr lang="en-US" sz="3400" b="1" dirty="0">
              <a:solidFill>
                <a:schemeClr val="tx1"/>
              </a:solidFill>
            </a:rPr>
            <a:t> </a:t>
          </a:r>
          <a:r>
            <a:rPr lang="en-US" sz="3400" b="1" dirty="0" err="1">
              <a:solidFill>
                <a:schemeClr val="tx1"/>
              </a:solidFill>
            </a:rPr>
            <a:t>pomoći</a:t>
          </a:r>
          <a:r>
            <a:rPr lang="en-US" sz="3400" b="1" dirty="0">
              <a:solidFill>
                <a:schemeClr val="tx1"/>
              </a:solidFill>
            </a:rPr>
            <a:t> </a:t>
          </a:r>
          <a:r>
            <a:rPr lang="sr-Latn-RS" sz="3400" b="1" dirty="0">
              <a:solidFill>
                <a:schemeClr val="tx1"/>
              </a:solidFill>
            </a:rPr>
            <a:t>sa zemljom da bi toj zemlji dostavili </a:t>
          </a:r>
          <a:r>
            <a:rPr lang="en-US" sz="3400" b="1" dirty="0" err="1">
              <a:solidFill>
                <a:schemeClr val="tx1"/>
              </a:solidFill>
            </a:rPr>
            <a:t>poda</a:t>
          </a:r>
          <a:r>
            <a:rPr lang="sr-Latn-RS" sz="3400" b="1" dirty="0" err="1">
              <a:solidFill>
                <a:schemeClr val="tx1"/>
              </a:solidFill>
            </a:rPr>
            <a:t>tke</a:t>
          </a:r>
          <a:r>
            <a:rPr lang="en-US" sz="3400" b="1" dirty="0">
              <a:solidFill>
                <a:schemeClr val="tx1"/>
              </a:solidFill>
            </a:rPr>
            <a:t> </a:t>
          </a:r>
          <a:r>
            <a:rPr lang="sr-Latn-RS" sz="3400" b="1" dirty="0">
              <a:solidFill>
                <a:schemeClr val="tx1"/>
              </a:solidFill>
            </a:rPr>
            <a:t>na osnovu zahteva za</a:t>
          </a:r>
          <a:r>
            <a:rPr lang="en-US" sz="3400" b="1" dirty="0">
              <a:solidFill>
                <a:schemeClr val="tx1"/>
              </a:solidFill>
            </a:rPr>
            <a:t> </a:t>
          </a:r>
          <a:r>
            <a:rPr lang="pl-PL" sz="3400" b="1" dirty="0">
              <a:solidFill>
                <a:schemeClr val="tx1"/>
              </a:solidFill>
            </a:rPr>
            <a:t>otkrivanje podataka u hitnim slučajevima</a:t>
          </a:r>
          <a:r>
            <a:rPr lang="en-US" sz="3400" b="1" dirty="0">
              <a:solidFill>
                <a:schemeClr val="tx1"/>
              </a:solidFill>
            </a:rPr>
            <a: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r-Latn-RS" b="1" dirty="0">
              <a:solidFill>
                <a:schemeClr val="tx1"/>
              </a:solidFill>
            </a:rPr>
            <a:t>Tačno</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r-Latn-RS" b="1" dirty="0">
              <a:solidFill>
                <a:srgbClr val="FF0000"/>
              </a:solidFill>
            </a:rPr>
            <a:t>Netačno</a:t>
          </a:r>
          <a:endParaRPr lang="en-US" b="1" dirty="0">
            <a:solidFill>
              <a:srgbClr val="FF0000"/>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800" b="1" dirty="0"/>
            <a:t>Prema članu</a:t>
          </a:r>
          <a:r>
            <a:rPr lang="en-US" sz="2800" b="1" dirty="0"/>
            <a:t> 18, </a:t>
          </a:r>
          <a:r>
            <a:rPr lang="sr-Latn-RS" sz="2800" b="1" dirty="0"/>
            <a:t>koji</a:t>
          </a:r>
          <a:r>
            <a:rPr lang="en-US" sz="2800" b="1" dirty="0"/>
            <a:t> </a:t>
          </a:r>
          <a:r>
            <a:rPr lang="en-US" sz="2800" b="1" dirty="0" err="1"/>
            <a:t>podaci</a:t>
          </a:r>
          <a:r>
            <a:rPr lang="en-US" sz="2800" b="1" dirty="0"/>
            <a:t> </a:t>
          </a:r>
          <a:r>
            <a:rPr lang="sr-Latn-RS" sz="2800" b="1" dirty="0"/>
            <a:t>se ne mogu putem naredbe dobiti od davalaca usluga iz </a:t>
          </a:r>
          <a:r>
            <a:rPr lang="en-US" sz="2800" b="1" dirty="0" err="1"/>
            <a:t>privatn</a:t>
          </a:r>
          <a:r>
            <a:rPr lang="sr-Latn-RS" sz="2800" b="1" dirty="0" err="1"/>
            <a:t>og</a:t>
          </a:r>
          <a:r>
            <a:rPr lang="en-US" sz="2800" b="1" dirty="0"/>
            <a:t> </a:t>
          </a:r>
          <a:r>
            <a:rPr lang="en-US" sz="2800" b="1" dirty="0" err="1"/>
            <a:t>sektor</a:t>
          </a:r>
          <a:r>
            <a:rPr lang="sr-Latn-RS" sz="2800" b="1" dirty="0"/>
            <a:t>a koji pružaju usluge u vašoj zemlji</a:t>
          </a:r>
          <a:r>
            <a:rPr lang="en-US" sz="28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a:t>
          </a:r>
          <a:r>
            <a:rPr lang="sr-Latn-RS" b="1" dirty="0">
              <a:solidFill>
                <a:schemeClr val="tx1"/>
              </a:solidFill>
            </a:rPr>
            <a:t>P</a:t>
          </a:r>
          <a:r>
            <a:rPr lang="en-US" b="1" dirty="0" err="1">
              <a:solidFill>
                <a:schemeClr val="tx1"/>
              </a:solidFill>
            </a:rPr>
            <a:t>odaci</a:t>
          </a:r>
          <a:r>
            <a:rPr lang="en-US" b="1" dirty="0">
              <a:solidFill>
                <a:schemeClr val="tx1"/>
              </a:solidFill>
            </a:rPr>
            <a:t> o </a:t>
          </a:r>
          <a:r>
            <a:rPr lang="en-US" b="1" dirty="0" err="1">
              <a:solidFill>
                <a:schemeClr val="tx1"/>
              </a:solidFill>
            </a:rPr>
            <a:t>pretplatniku</a:t>
          </a:r>
          <a:r>
            <a:rPr lang="en-US" b="1" dirty="0">
              <a:solidFill>
                <a:schemeClr val="tx1"/>
              </a:solidFill>
            </a:rPr>
            <a:t> </a:t>
          </a:r>
          <a:r>
            <a:rPr lang="sr-Latn-RS" b="1" dirty="0">
              <a:solidFill>
                <a:schemeClr val="tx1"/>
              </a:solidFill>
            </a:rPr>
            <a:t>od</a:t>
          </a:r>
          <a:r>
            <a:rPr lang="en-US" b="1" dirty="0">
              <a:solidFill>
                <a:schemeClr val="tx1"/>
              </a:solidFill>
            </a:rPr>
            <a:t> </a:t>
          </a:r>
          <a:r>
            <a:rPr lang="en-US" b="1" dirty="0" err="1">
              <a:solidFill>
                <a:schemeClr val="tx1"/>
              </a:solidFill>
            </a:rPr>
            <a:t>inostran</a:t>
          </a:r>
          <a:r>
            <a:rPr lang="sr-Latn-RS" b="1" dirty="0" err="1">
              <a:solidFill>
                <a:schemeClr val="tx1"/>
              </a:solidFill>
            </a:rPr>
            <a:t>og</a:t>
          </a:r>
          <a:r>
            <a:rPr lang="en-US" b="1" dirty="0">
              <a:solidFill>
                <a:schemeClr val="tx1"/>
              </a:solidFill>
            </a:rPr>
            <a:t> </a:t>
          </a:r>
          <a:r>
            <a:rPr lang="en-US" b="1" dirty="0" err="1">
              <a:solidFill>
                <a:schemeClr val="tx1"/>
              </a:solidFill>
            </a:rPr>
            <a:t>dava</a:t>
          </a:r>
          <a:r>
            <a:rPr lang="sr-Latn-RS" b="1" dirty="0">
              <a:solidFill>
                <a:schemeClr val="tx1"/>
              </a:solidFill>
            </a:rPr>
            <a:t>o</a:t>
          </a:r>
          <a:r>
            <a:rPr lang="en-US" b="1" dirty="0">
              <a:solidFill>
                <a:schemeClr val="tx1"/>
              </a:solidFill>
            </a:rPr>
            <a:t>c</a:t>
          </a:r>
          <a:r>
            <a:rPr lang="sr-Latn-RS" b="1" dirty="0">
              <a:solidFill>
                <a:schemeClr val="tx1"/>
              </a:solidFill>
            </a:rPr>
            <a:t>a</a:t>
          </a:r>
          <a:r>
            <a:rPr lang="en-US" b="1" dirty="0">
              <a:solidFill>
                <a:schemeClr val="tx1"/>
              </a:solidFill>
            </a:rPr>
            <a:t> </a:t>
          </a:r>
          <a:r>
            <a:rPr lang="en-US" b="1" dirty="0" err="1">
              <a:solidFill>
                <a:schemeClr val="tx1"/>
              </a:solidFill>
            </a:rPr>
            <a:t>usluge</a:t>
          </a:r>
          <a:r>
            <a:rPr lang="en-US" b="1" dirty="0">
              <a:solidFill>
                <a:schemeClr val="tx1"/>
              </a:solidFill>
            </a:rPr>
            <a:t>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rgbClr val="FF0000"/>
              </a:solidFill>
            </a:rPr>
            <a:t>b) </a:t>
          </a:r>
          <a:r>
            <a:rPr lang="sr-Latn-RS" b="1" dirty="0">
              <a:solidFill>
                <a:srgbClr val="FF0000"/>
              </a:solidFill>
            </a:rPr>
            <a:t>P</a:t>
          </a:r>
          <a:r>
            <a:rPr lang="en-US" b="1" dirty="0" err="1">
              <a:solidFill>
                <a:srgbClr val="FF0000"/>
              </a:solidFill>
            </a:rPr>
            <a:t>odaci</a:t>
          </a:r>
          <a:r>
            <a:rPr lang="en-US" b="1" dirty="0">
              <a:solidFill>
                <a:srgbClr val="FF0000"/>
              </a:solidFill>
            </a:rPr>
            <a:t> o </a:t>
          </a:r>
          <a:r>
            <a:rPr lang="en-US" b="1" dirty="0" err="1">
              <a:solidFill>
                <a:srgbClr val="FF0000"/>
              </a:solidFill>
            </a:rPr>
            <a:t>saobraćaju</a:t>
          </a:r>
          <a:r>
            <a:rPr lang="en-US" b="1" dirty="0">
              <a:solidFill>
                <a:srgbClr val="FF0000"/>
              </a:solidFill>
            </a:rPr>
            <a:t> </a:t>
          </a:r>
          <a:r>
            <a:rPr lang="sr-Latn-RS" b="1" dirty="0">
              <a:solidFill>
                <a:srgbClr val="FF0000"/>
              </a:solidFill>
            </a:rPr>
            <a:t>od</a:t>
          </a:r>
          <a:r>
            <a:rPr lang="en-US" b="1" dirty="0">
              <a:solidFill>
                <a:srgbClr val="FF0000"/>
              </a:solidFill>
            </a:rPr>
            <a:t> </a:t>
          </a:r>
          <a:r>
            <a:rPr lang="en-US" b="1" dirty="0" err="1">
              <a:solidFill>
                <a:srgbClr val="FF0000"/>
              </a:solidFill>
            </a:rPr>
            <a:t>inostran</a:t>
          </a:r>
          <a:r>
            <a:rPr lang="sr-Latn-RS" b="1" dirty="0" err="1">
              <a:solidFill>
                <a:srgbClr val="FF0000"/>
              </a:solidFill>
            </a:rPr>
            <a:t>og</a:t>
          </a:r>
          <a:r>
            <a:rPr lang="en-US" b="1" dirty="0">
              <a:solidFill>
                <a:srgbClr val="FF0000"/>
              </a:solidFill>
            </a:rPr>
            <a:t> </a:t>
          </a:r>
          <a:r>
            <a:rPr lang="en-US" b="1" dirty="0" err="1">
              <a:solidFill>
                <a:srgbClr val="FF0000"/>
              </a:solidFill>
            </a:rPr>
            <a:t>dava</a:t>
          </a:r>
          <a:r>
            <a:rPr lang="sr-Latn-RS" b="1" dirty="0">
              <a:solidFill>
                <a:srgbClr val="FF0000"/>
              </a:solidFill>
            </a:rPr>
            <a:t>o</a:t>
          </a:r>
          <a:r>
            <a:rPr lang="en-US" b="1" dirty="0">
              <a:solidFill>
                <a:srgbClr val="FF0000"/>
              </a:solidFill>
            </a:rPr>
            <a:t>c</a:t>
          </a:r>
          <a:r>
            <a:rPr lang="sr-Latn-RS" b="1" dirty="0">
              <a:solidFill>
                <a:srgbClr val="FF0000"/>
              </a:solidFill>
            </a:rPr>
            <a:t>a</a:t>
          </a:r>
          <a:r>
            <a:rPr lang="en-US" b="1" dirty="0">
              <a:solidFill>
                <a:srgbClr val="FF0000"/>
              </a:solidFill>
            </a:rPr>
            <a:t> </a:t>
          </a:r>
          <a:r>
            <a:rPr lang="en-US" b="1" dirty="0" err="1">
              <a:solidFill>
                <a:srgbClr val="FF0000"/>
              </a:solidFill>
            </a:rPr>
            <a:t>usluge</a:t>
          </a:r>
          <a:r>
            <a:rPr lang="en-US" b="1" dirty="0">
              <a:solidFill>
                <a:srgbClr val="FF0000"/>
              </a:solidFill>
            </a:rPr>
            <a:t>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a:t>
          </a:r>
          <a:r>
            <a:rPr lang="sr-Latn-RS" b="1" dirty="0"/>
            <a:t>P</a:t>
          </a:r>
          <a:r>
            <a:rPr lang="en-US" b="1" dirty="0" err="1"/>
            <a:t>odaci</a:t>
          </a:r>
          <a:r>
            <a:rPr lang="en-US" b="1" dirty="0"/>
            <a:t> o </a:t>
          </a:r>
          <a:r>
            <a:rPr lang="en-US" b="1" dirty="0" err="1"/>
            <a:t>pretplatniku</a:t>
          </a:r>
          <a:r>
            <a:rPr lang="en-US" b="1" dirty="0"/>
            <a:t> </a:t>
          </a:r>
          <a:r>
            <a:rPr lang="sr-Latn-RS" b="1" dirty="0"/>
            <a:t>od domaćeg</a:t>
          </a:r>
          <a:r>
            <a:rPr lang="en-US" b="1" dirty="0"/>
            <a:t> </a:t>
          </a:r>
          <a:r>
            <a:rPr lang="en-US" b="1" dirty="0" err="1"/>
            <a:t>dava</a:t>
          </a:r>
          <a:r>
            <a:rPr lang="sr-Latn-RS" b="1" dirty="0"/>
            <a:t>o</a:t>
          </a:r>
          <a:r>
            <a:rPr lang="en-US" b="1" dirty="0"/>
            <a:t>c</a:t>
          </a:r>
          <a:r>
            <a:rPr lang="sr-Latn-RS" b="1" dirty="0"/>
            <a:t>a</a:t>
          </a:r>
          <a:r>
            <a:rPr lang="en-US" b="1" dirty="0"/>
            <a:t> </a:t>
          </a:r>
          <a:r>
            <a:rPr lang="en-US" b="1" dirty="0" err="1"/>
            <a:t>usluge</a:t>
          </a:r>
          <a:endParaRPr lang="en-US" b="1" dirty="0"/>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t>
          </a:r>
          <a:r>
            <a:rPr lang="sr-Latn-RS" b="1" dirty="0"/>
            <a:t>P</a:t>
          </a:r>
          <a:r>
            <a:rPr lang="en-US" b="1" dirty="0" err="1"/>
            <a:t>odaci</a:t>
          </a:r>
          <a:r>
            <a:rPr lang="en-US" b="1" dirty="0"/>
            <a:t> o </a:t>
          </a:r>
          <a:r>
            <a:rPr lang="en-US" b="1" dirty="0" err="1"/>
            <a:t>saobraćaju</a:t>
          </a:r>
          <a:r>
            <a:rPr lang="en-US" b="1" dirty="0"/>
            <a:t> </a:t>
          </a:r>
          <a:r>
            <a:rPr lang="sr-Latn-RS" b="1" dirty="0"/>
            <a:t>od domaćeg</a:t>
          </a:r>
          <a:r>
            <a:rPr lang="en-US" b="1" dirty="0"/>
            <a:t> </a:t>
          </a:r>
          <a:r>
            <a:rPr lang="en-US" b="1" dirty="0" err="1"/>
            <a:t>dava</a:t>
          </a:r>
          <a:r>
            <a:rPr lang="sr-Latn-RS" b="1" dirty="0"/>
            <a:t>o</a:t>
          </a:r>
          <a:r>
            <a:rPr lang="en-US" b="1" dirty="0"/>
            <a:t>c </a:t>
          </a:r>
          <a:r>
            <a:rPr lang="en-US" b="1" dirty="0" err="1"/>
            <a:t>usluge</a:t>
          </a:r>
          <a:r>
            <a:rPr lang="en-US" b="1" dirty="0"/>
            <a:t>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Y="-471"/>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3400" b="1" dirty="0">
              <a:solidFill>
                <a:schemeClr val="tx1"/>
              </a:solidFill>
            </a:rPr>
            <a:t>Veća je verovatnoća da će g</a:t>
          </a:r>
          <a:r>
            <a:rPr lang="en-US" sz="3400" b="1" dirty="0" err="1">
              <a:solidFill>
                <a:schemeClr val="tx1"/>
              </a:solidFill>
            </a:rPr>
            <a:t>lobalni</a:t>
          </a:r>
          <a:r>
            <a:rPr lang="en-US" sz="3400" b="1" dirty="0">
              <a:solidFill>
                <a:schemeClr val="tx1"/>
              </a:solidFill>
            </a:rPr>
            <a:t> </a:t>
          </a:r>
          <a:r>
            <a:rPr lang="en-US" sz="3400" b="1" dirty="0" err="1">
              <a:solidFill>
                <a:schemeClr val="tx1"/>
              </a:solidFill>
            </a:rPr>
            <a:t>davaoci</a:t>
          </a:r>
          <a:r>
            <a:rPr lang="en-US" sz="3400" b="1" dirty="0">
              <a:solidFill>
                <a:schemeClr val="tx1"/>
              </a:solidFill>
            </a:rPr>
            <a:t> </a:t>
          </a:r>
          <a:r>
            <a:rPr lang="en-US" sz="3400" b="1" dirty="0" err="1">
              <a:solidFill>
                <a:schemeClr val="tx1"/>
              </a:solidFill>
            </a:rPr>
            <a:t>usluga</a:t>
          </a:r>
          <a:r>
            <a:rPr lang="en-US" sz="3400" b="1" dirty="0">
              <a:solidFill>
                <a:schemeClr val="tx1"/>
              </a:solidFill>
            </a:rPr>
            <a:t> </a:t>
          </a:r>
          <a:r>
            <a:rPr lang="en-US" sz="3400" b="1" dirty="0" err="1">
              <a:solidFill>
                <a:schemeClr val="tx1"/>
              </a:solidFill>
            </a:rPr>
            <a:t>dobrovljno</a:t>
          </a:r>
          <a:r>
            <a:rPr lang="en-US" sz="3400" b="1" dirty="0">
              <a:solidFill>
                <a:schemeClr val="tx1"/>
              </a:solidFill>
            </a:rPr>
            <a:t> </a:t>
          </a:r>
          <a:r>
            <a:rPr lang="en-US" sz="3400" b="1" dirty="0" err="1">
              <a:solidFill>
                <a:schemeClr val="tx1"/>
              </a:solidFill>
            </a:rPr>
            <a:t>otkriti</a:t>
          </a:r>
          <a:r>
            <a:rPr lang="en-US" sz="3400" b="1" dirty="0">
              <a:solidFill>
                <a:schemeClr val="tx1"/>
              </a:solidFill>
            </a:rPr>
            <a:t> </a:t>
          </a:r>
          <a:r>
            <a:rPr lang="en-US" sz="3400" b="1" dirty="0" err="1">
              <a:solidFill>
                <a:schemeClr val="tx1"/>
              </a:solidFill>
            </a:rPr>
            <a:t>poda</a:t>
          </a:r>
          <a:r>
            <a:rPr lang="sr-Latn-RS" sz="3400" b="1" dirty="0" err="1">
              <a:solidFill>
                <a:schemeClr val="tx1"/>
              </a:solidFill>
            </a:rPr>
            <a:t>tke</a:t>
          </a:r>
          <a:r>
            <a:rPr lang="sr-Latn-RS" sz="3400" b="1" dirty="0">
              <a:solidFill>
                <a:schemeClr val="tx1"/>
              </a:solidFill>
            </a:rPr>
            <a:t> zemlji koja je strana </a:t>
          </a:r>
          <a:r>
            <a:rPr lang="sr-Latn-RS" sz="3400" b="1" dirty="0" err="1">
              <a:solidFill>
                <a:schemeClr val="tx1"/>
              </a:solidFill>
            </a:rPr>
            <a:t>ugovornica</a:t>
          </a:r>
          <a:r>
            <a:rPr lang="sr-Latn-RS" sz="3400" b="1" dirty="0">
              <a:solidFill>
                <a:schemeClr val="tx1"/>
              </a:solidFill>
            </a:rPr>
            <a:t> </a:t>
          </a:r>
          <a:r>
            <a:rPr lang="en-US" sz="3400" b="1" dirty="0" err="1">
              <a:solidFill>
                <a:schemeClr val="tx1"/>
              </a:solidFill>
            </a:rPr>
            <a:t>Budimpeštansk</a:t>
          </a:r>
          <a:r>
            <a:rPr lang="sr-Latn-RS" sz="3400" b="1" dirty="0">
              <a:solidFill>
                <a:schemeClr val="tx1"/>
              </a:solidFill>
            </a:rPr>
            <a:t>e</a:t>
          </a:r>
          <a:r>
            <a:rPr lang="en-US" sz="3400" b="1" dirty="0">
              <a:solidFill>
                <a:schemeClr val="tx1"/>
              </a:solidFill>
            </a:rPr>
            <a:t> </a:t>
          </a:r>
          <a:r>
            <a:rPr lang="en-US" sz="3400" b="1" dirty="0" err="1">
              <a:solidFill>
                <a:schemeClr val="tx1"/>
              </a:solidFill>
            </a:rPr>
            <a:t>konvencij</a:t>
          </a:r>
          <a:r>
            <a:rPr lang="sr-Latn-RS" sz="3400" b="1" dirty="0">
              <a:solidFill>
                <a:schemeClr val="tx1"/>
              </a:solidFill>
            </a:rPr>
            <a:t>e</a:t>
          </a:r>
          <a:r>
            <a:rPr lang="en-US" sz="3400" b="1" dirty="0">
              <a:solidFill>
                <a:schemeClr val="tx1"/>
              </a:solidFill>
            </a:rPr>
            <a: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r-Latn-RS" b="1" dirty="0">
              <a:solidFill>
                <a:schemeClr val="tx1"/>
              </a:solidFill>
            </a:rPr>
            <a:t>Tačno</a:t>
          </a:r>
          <a:r>
            <a:rPr lang="en-US" b="1" dirty="0">
              <a:solidFill>
                <a:schemeClr val="tx1"/>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r-Latn-RS" b="1" dirty="0">
              <a:solidFill>
                <a:schemeClr val="tx1"/>
              </a:solidFill>
            </a:rPr>
            <a:t>Netačno</a:t>
          </a:r>
          <a:endParaRPr lang="en-US"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3400" b="1" dirty="0">
              <a:solidFill>
                <a:schemeClr val="tx1"/>
              </a:solidFill>
            </a:rPr>
            <a:t>Veća je verovatnoća da će g</a:t>
          </a:r>
          <a:r>
            <a:rPr lang="en-US" sz="3400" b="1" dirty="0" err="1">
              <a:solidFill>
                <a:schemeClr val="tx1"/>
              </a:solidFill>
            </a:rPr>
            <a:t>lobalni</a:t>
          </a:r>
          <a:r>
            <a:rPr lang="en-US" sz="3400" b="1" dirty="0">
              <a:solidFill>
                <a:schemeClr val="tx1"/>
              </a:solidFill>
            </a:rPr>
            <a:t> </a:t>
          </a:r>
          <a:r>
            <a:rPr lang="en-US" sz="3400" b="1" dirty="0" err="1">
              <a:solidFill>
                <a:schemeClr val="tx1"/>
              </a:solidFill>
            </a:rPr>
            <a:t>davaoci</a:t>
          </a:r>
          <a:r>
            <a:rPr lang="en-US" sz="3400" b="1" dirty="0">
              <a:solidFill>
                <a:schemeClr val="tx1"/>
              </a:solidFill>
            </a:rPr>
            <a:t> </a:t>
          </a:r>
          <a:r>
            <a:rPr lang="en-US" sz="3400" b="1" dirty="0" err="1">
              <a:solidFill>
                <a:schemeClr val="tx1"/>
              </a:solidFill>
            </a:rPr>
            <a:t>usluga</a:t>
          </a:r>
          <a:r>
            <a:rPr lang="en-US" sz="3400" b="1" dirty="0">
              <a:solidFill>
                <a:schemeClr val="tx1"/>
              </a:solidFill>
            </a:rPr>
            <a:t> </a:t>
          </a:r>
          <a:r>
            <a:rPr lang="en-US" sz="3400" b="1" dirty="0" err="1">
              <a:solidFill>
                <a:schemeClr val="tx1"/>
              </a:solidFill>
            </a:rPr>
            <a:t>dobrovljno</a:t>
          </a:r>
          <a:r>
            <a:rPr lang="en-US" sz="3400" b="1" dirty="0">
              <a:solidFill>
                <a:schemeClr val="tx1"/>
              </a:solidFill>
            </a:rPr>
            <a:t> </a:t>
          </a:r>
          <a:r>
            <a:rPr lang="en-US" sz="3400" b="1" dirty="0" err="1">
              <a:solidFill>
                <a:schemeClr val="tx1"/>
              </a:solidFill>
            </a:rPr>
            <a:t>otkriti</a:t>
          </a:r>
          <a:r>
            <a:rPr lang="en-US" sz="3400" b="1" dirty="0">
              <a:solidFill>
                <a:schemeClr val="tx1"/>
              </a:solidFill>
            </a:rPr>
            <a:t> </a:t>
          </a:r>
          <a:r>
            <a:rPr lang="en-US" sz="3400" b="1" dirty="0" err="1">
              <a:solidFill>
                <a:schemeClr val="tx1"/>
              </a:solidFill>
            </a:rPr>
            <a:t>poda</a:t>
          </a:r>
          <a:r>
            <a:rPr lang="sr-Latn-RS" sz="3400" b="1" dirty="0" err="1">
              <a:solidFill>
                <a:schemeClr val="tx1"/>
              </a:solidFill>
            </a:rPr>
            <a:t>tke</a:t>
          </a:r>
          <a:r>
            <a:rPr lang="sr-Latn-RS" sz="3400" b="1" dirty="0">
              <a:solidFill>
                <a:schemeClr val="tx1"/>
              </a:solidFill>
            </a:rPr>
            <a:t> zemlji koja je strana </a:t>
          </a:r>
          <a:r>
            <a:rPr lang="sr-Latn-RS" sz="3400" b="1" dirty="0" err="1">
              <a:solidFill>
                <a:schemeClr val="tx1"/>
              </a:solidFill>
            </a:rPr>
            <a:t>ugovornica</a:t>
          </a:r>
          <a:r>
            <a:rPr lang="sr-Latn-RS" sz="3400" b="1" dirty="0">
              <a:solidFill>
                <a:schemeClr val="tx1"/>
              </a:solidFill>
            </a:rPr>
            <a:t> </a:t>
          </a:r>
          <a:r>
            <a:rPr lang="en-US" sz="3400" b="1" dirty="0" err="1">
              <a:solidFill>
                <a:schemeClr val="tx1"/>
              </a:solidFill>
            </a:rPr>
            <a:t>Budimpeštansk</a:t>
          </a:r>
          <a:r>
            <a:rPr lang="sr-Latn-RS" sz="3400" b="1" dirty="0">
              <a:solidFill>
                <a:schemeClr val="tx1"/>
              </a:solidFill>
            </a:rPr>
            <a:t>e</a:t>
          </a:r>
          <a:r>
            <a:rPr lang="en-US" sz="3400" b="1" dirty="0">
              <a:solidFill>
                <a:schemeClr val="tx1"/>
              </a:solidFill>
            </a:rPr>
            <a:t> </a:t>
          </a:r>
          <a:r>
            <a:rPr lang="en-US" sz="3400" b="1" dirty="0" err="1">
              <a:solidFill>
                <a:schemeClr val="tx1"/>
              </a:solidFill>
            </a:rPr>
            <a:t>konvencij</a:t>
          </a:r>
          <a:r>
            <a:rPr lang="sr-Latn-RS" sz="3400" b="1" dirty="0">
              <a:solidFill>
                <a:schemeClr val="tx1"/>
              </a:solidFill>
            </a:rPr>
            <a:t>e</a:t>
          </a:r>
          <a:r>
            <a:rPr lang="en-US" sz="3400" b="1" dirty="0">
              <a:solidFill>
                <a:schemeClr val="tx1"/>
              </a:solidFill>
            </a:rPr>
            <a: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rgbClr val="FF0000"/>
              </a:solidFill>
            </a:rPr>
            <a:t>T</a:t>
          </a:r>
          <a:r>
            <a:rPr lang="sr-Latn-RS" b="1" dirty="0" err="1">
              <a:solidFill>
                <a:srgbClr val="FF0000"/>
              </a:solidFill>
            </a:rPr>
            <a:t>ačno</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r-Latn-RS" b="1" dirty="0">
              <a:solidFill>
                <a:schemeClr val="tx1"/>
              </a:solidFill>
            </a:rPr>
            <a:t>Netačno</a:t>
          </a:r>
          <a:endParaRPr lang="en-US"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sr-Latn-RS" sz="2600" b="1" kern="1200" dirty="0"/>
            <a:t>Šta od sledećeg nije obuhvaćeno definicijom „</a:t>
          </a:r>
          <a:r>
            <a:rPr lang="en-US" sz="2600" b="1" kern="1200" dirty="0" err="1"/>
            <a:t>poda</a:t>
          </a:r>
          <a:r>
            <a:rPr lang="sr-Latn-RS" sz="2600" b="1" kern="1200" dirty="0"/>
            <a:t>taka</a:t>
          </a:r>
          <a:r>
            <a:rPr lang="en-US" sz="2600" b="1" kern="1200" dirty="0"/>
            <a:t> o </a:t>
          </a:r>
          <a:r>
            <a:rPr lang="en-US" sz="2600" b="1" kern="1200" dirty="0" err="1"/>
            <a:t>pretplatniku</a:t>
          </a:r>
          <a:r>
            <a:rPr lang="en-US" sz="2600" b="1" kern="1200" dirty="0"/>
            <a:t>”?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a)</a:t>
          </a:r>
          <a:r>
            <a:rPr lang="sr-Latn-RS" sz="3200" b="1" kern="1200" dirty="0">
              <a:solidFill>
                <a:schemeClr val="tx1"/>
              </a:solidFill>
            </a:rPr>
            <a:t> Poštanska adresa</a:t>
          </a:r>
          <a:r>
            <a:rPr lang="en-US" sz="3200" b="1" kern="1200" dirty="0">
              <a:solidFill>
                <a:schemeClr val="tx1"/>
              </a:solidFill>
            </a:rPr>
            <a:t>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b) </a:t>
          </a:r>
          <a:r>
            <a:rPr lang="sr-Latn-RS" sz="3200" b="1" kern="1200" dirty="0">
              <a:solidFill>
                <a:schemeClr val="tx1"/>
              </a:solidFill>
            </a:rPr>
            <a:t>Elektronska pošta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c) </a:t>
          </a:r>
          <a:r>
            <a:rPr lang="sr-Latn-RS" sz="3200" b="1" kern="1200" dirty="0">
              <a:solidFill>
                <a:schemeClr val="tx1"/>
              </a:solidFill>
            </a:rPr>
            <a:t>Broj telefona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d) </a:t>
          </a:r>
          <a:r>
            <a:rPr lang="sr-Latn-RS" sz="3200" b="1" kern="1200" dirty="0">
              <a:solidFill>
                <a:schemeClr val="tx1"/>
              </a:solidFill>
            </a:rPr>
            <a:t>Lista kontakata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e) </a:t>
          </a:r>
          <a:r>
            <a:rPr lang="sr-Latn-RS" sz="3200" b="1" kern="1200" dirty="0">
              <a:solidFill>
                <a:schemeClr val="tx1"/>
              </a:solidFill>
            </a:rPr>
            <a:t>Broj kreditne kartice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sr-Latn-RS" sz="2600" b="1" kern="1200" dirty="0"/>
            <a:t>Šta od sledećeg nije obuhvaćeno definicijom „</a:t>
          </a:r>
          <a:r>
            <a:rPr lang="en-US" sz="2600" b="1" kern="1200" dirty="0" err="1"/>
            <a:t>poda</a:t>
          </a:r>
          <a:r>
            <a:rPr lang="sr-Latn-RS" sz="2600" b="1" kern="1200" dirty="0"/>
            <a:t>taka</a:t>
          </a:r>
          <a:r>
            <a:rPr lang="en-US" sz="2600" b="1" kern="1200" dirty="0"/>
            <a:t> o </a:t>
          </a:r>
          <a:r>
            <a:rPr lang="en-US" sz="2600" b="1" kern="1200" dirty="0" err="1"/>
            <a:t>pretplatniku</a:t>
          </a:r>
          <a:r>
            <a:rPr lang="en-US" sz="2600" b="1" kern="1200" dirty="0"/>
            <a:t>”?</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a) </a:t>
          </a:r>
          <a:r>
            <a:rPr lang="sr-Latn-RS" sz="3200" b="1" kern="1200" dirty="0">
              <a:solidFill>
                <a:schemeClr val="tx1"/>
              </a:solidFill>
            </a:rPr>
            <a:t>Poštanska adresa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b) </a:t>
          </a:r>
          <a:r>
            <a:rPr lang="sr-Latn-RS" sz="3200" b="1" kern="1200" dirty="0">
              <a:solidFill>
                <a:srgbClr val="FF0000"/>
              </a:solidFill>
            </a:rPr>
            <a:t>Elektronska pošta </a:t>
          </a:r>
          <a:r>
            <a:rPr lang="en-US" sz="3200" b="1" kern="1200" dirty="0" err="1">
              <a:solidFill>
                <a:srgbClr val="FF0000"/>
              </a:solidFill>
            </a:rPr>
            <a:t>korisnik</a:t>
          </a:r>
          <a:r>
            <a:rPr lang="sr-Latn-RS" sz="3200" b="1" kern="1200" dirty="0">
              <a:solidFill>
                <a:srgbClr val="FF0000"/>
              </a:solidFill>
            </a:rPr>
            <a:t>a</a:t>
          </a:r>
          <a:endParaRPr lang="en-US" sz="3200" b="1" kern="1200" dirty="0">
            <a:solidFill>
              <a:srgbClr val="FF0000"/>
            </a:solidFill>
          </a:endParaRP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c) </a:t>
          </a:r>
          <a:r>
            <a:rPr lang="sr-Latn-RS" sz="3200" b="1" kern="1200" dirty="0">
              <a:solidFill>
                <a:schemeClr val="tx1"/>
              </a:solidFill>
            </a:rPr>
            <a:t>Telefonski broj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d)</a:t>
          </a:r>
          <a:r>
            <a:rPr lang="sr-Latn-RS" sz="3200" b="1" kern="1200" dirty="0">
              <a:solidFill>
                <a:srgbClr val="FF0000"/>
              </a:solidFill>
            </a:rPr>
            <a:t> Lista kontakata</a:t>
          </a:r>
          <a:r>
            <a:rPr lang="en-US" sz="3200" b="1" kern="1200" dirty="0">
              <a:solidFill>
                <a:srgbClr val="FF0000"/>
              </a:solidFill>
            </a:rPr>
            <a:t> </a:t>
          </a:r>
          <a:r>
            <a:rPr lang="en-US" sz="3200" b="1" kern="1200" dirty="0" err="1">
              <a:solidFill>
                <a:srgbClr val="FF0000"/>
              </a:solidFill>
            </a:rPr>
            <a:t>korisnik</a:t>
          </a:r>
          <a:r>
            <a:rPr lang="sr-Latn-RS" sz="3200" b="1" kern="1200" dirty="0">
              <a:solidFill>
                <a:srgbClr val="FF0000"/>
              </a:solidFill>
            </a:rPr>
            <a:t>a</a:t>
          </a:r>
          <a:endParaRPr lang="en-US" sz="3200" b="1" kern="1200" dirty="0">
            <a:solidFill>
              <a:srgbClr val="FF0000"/>
            </a:solidFill>
          </a:endParaRP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e) </a:t>
          </a:r>
          <a:r>
            <a:rPr lang="sr-Latn-RS" sz="3200" b="1" kern="1200" dirty="0">
              <a:solidFill>
                <a:schemeClr val="tx1"/>
              </a:solidFill>
            </a:rPr>
            <a:t>Broj kreditne kartice </a:t>
          </a:r>
          <a:r>
            <a:rPr lang="en-US" sz="3200" b="1" kern="1200" dirty="0" err="1">
              <a:solidFill>
                <a:schemeClr val="tx1"/>
              </a:solidFill>
            </a:rPr>
            <a:t>korisnik</a:t>
          </a:r>
          <a:r>
            <a:rPr lang="sr-Latn-RS" sz="3200" b="1" kern="1200" dirty="0">
              <a:solidFill>
                <a:schemeClr val="tx1"/>
              </a:solidFill>
            </a:rPr>
            <a:t>a</a:t>
          </a:r>
          <a:endParaRPr lang="en-US" sz="3200" b="1" kern="1200" dirty="0">
            <a:solidFill>
              <a:schemeClr val="tx1"/>
            </a:solidFill>
          </a:endParaRP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sr-Latn-RS" sz="3400" b="1" kern="1200" dirty="0">
              <a:solidFill>
                <a:schemeClr val="tx1"/>
              </a:solidFill>
            </a:rPr>
            <a:t>Svi</a:t>
          </a:r>
          <a:r>
            <a:rPr lang="en-US" sz="3400" b="1" kern="1200" dirty="0">
              <a:solidFill>
                <a:schemeClr val="tx1"/>
              </a:solidFill>
            </a:rPr>
            <a:t> global</a:t>
          </a:r>
          <a:r>
            <a:rPr lang="sr-Latn-RS" sz="3400" b="1" kern="1200" dirty="0">
              <a:solidFill>
                <a:schemeClr val="tx1"/>
              </a:solidFill>
            </a:rPr>
            <a:t>ni</a:t>
          </a:r>
          <a:r>
            <a:rPr lang="en-US" sz="3400" b="1" kern="1200" dirty="0">
              <a:solidFill>
                <a:schemeClr val="tx1"/>
              </a:solidFill>
            </a:rPr>
            <a:t> </a:t>
          </a:r>
          <a:r>
            <a:rPr lang="en-US" sz="3400" b="1" kern="1200" dirty="0" err="1">
              <a:solidFill>
                <a:schemeClr val="tx1"/>
              </a:solidFill>
            </a:rPr>
            <a:t>davaoc</a:t>
          </a:r>
          <a:r>
            <a:rPr lang="sr-Latn-RS" sz="3400" b="1" kern="1200" dirty="0">
              <a:solidFill>
                <a:schemeClr val="tx1"/>
              </a:solidFill>
            </a:rPr>
            <a:t>i</a:t>
          </a:r>
          <a:r>
            <a:rPr lang="en-US" sz="3400" b="1" kern="1200" dirty="0">
              <a:solidFill>
                <a:schemeClr val="tx1"/>
              </a:solidFill>
            </a:rPr>
            <a:t> </a:t>
          </a:r>
          <a:r>
            <a:rPr lang="en-US" sz="3400" b="1" kern="1200" dirty="0" err="1">
              <a:solidFill>
                <a:schemeClr val="tx1"/>
              </a:solidFill>
            </a:rPr>
            <a:t>usluga</a:t>
          </a:r>
          <a:r>
            <a:rPr lang="en-US" sz="3400" b="1" kern="1200" dirty="0">
              <a:solidFill>
                <a:schemeClr val="tx1"/>
              </a:solidFill>
            </a:rPr>
            <a:t> </a:t>
          </a:r>
          <a:r>
            <a:rPr lang="sr-Latn-RS" sz="3400" b="1" kern="1200" dirty="0">
              <a:solidFill>
                <a:schemeClr val="tx1"/>
              </a:solidFill>
            </a:rPr>
            <a:t>zahtevaju postojanje </a:t>
          </a:r>
          <a:r>
            <a:rPr lang="en-US" sz="3400" b="1" kern="1200" dirty="0" err="1">
              <a:solidFill>
                <a:schemeClr val="tx1"/>
              </a:solidFill>
            </a:rPr>
            <a:t>ugovor</a:t>
          </a:r>
          <a:r>
            <a:rPr lang="sr-Latn-RS" sz="3400" b="1" kern="1200" dirty="0">
              <a:solidFill>
                <a:schemeClr val="tx1"/>
              </a:solidFill>
            </a:rPr>
            <a:t>a</a:t>
          </a:r>
          <a:r>
            <a:rPr lang="en-US" sz="3400" b="1" kern="1200" dirty="0">
              <a:solidFill>
                <a:schemeClr val="tx1"/>
              </a:solidFill>
            </a:rPr>
            <a:t> o </a:t>
          </a:r>
          <a:r>
            <a:rPr lang="en-US" sz="3400" b="1" kern="1200" dirty="0" err="1">
              <a:solidFill>
                <a:schemeClr val="tx1"/>
              </a:solidFill>
            </a:rPr>
            <a:t>uzajamnoj</a:t>
          </a:r>
          <a:r>
            <a:rPr lang="en-US" sz="3400" b="1" kern="1200" dirty="0">
              <a:solidFill>
                <a:schemeClr val="tx1"/>
              </a:solidFill>
            </a:rPr>
            <a:t> </a:t>
          </a:r>
          <a:r>
            <a:rPr lang="en-US" sz="3400" b="1" kern="1200" dirty="0" err="1">
              <a:solidFill>
                <a:schemeClr val="tx1"/>
              </a:solidFill>
            </a:rPr>
            <a:t>pravnoj</a:t>
          </a:r>
          <a:r>
            <a:rPr lang="en-US" sz="3400" b="1" kern="1200" dirty="0">
              <a:solidFill>
                <a:schemeClr val="tx1"/>
              </a:solidFill>
            </a:rPr>
            <a:t> </a:t>
          </a:r>
          <a:r>
            <a:rPr lang="en-US" sz="3400" b="1" kern="1200" dirty="0" err="1">
              <a:solidFill>
                <a:schemeClr val="tx1"/>
              </a:solidFill>
            </a:rPr>
            <a:t>pomoći</a:t>
          </a:r>
          <a:r>
            <a:rPr lang="en-US" sz="3400" b="1" kern="1200" dirty="0">
              <a:solidFill>
                <a:schemeClr val="tx1"/>
              </a:solidFill>
            </a:rPr>
            <a:t> </a:t>
          </a:r>
          <a:r>
            <a:rPr lang="sr-Latn-RS" sz="3400" b="1" kern="1200" dirty="0">
              <a:solidFill>
                <a:schemeClr val="tx1"/>
              </a:solidFill>
            </a:rPr>
            <a:t>sa zemljom da bi toj zemlji dostavili </a:t>
          </a:r>
          <a:r>
            <a:rPr lang="en-US" sz="3400" b="1" kern="1200" dirty="0" err="1">
              <a:solidFill>
                <a:schemeClr val="tx1"/>
              </a:solidFill>
            </a:rPr>
            <a:t>poda</a:t>
          </a:r>
          <a:r>
            <a:rPr lang="sr-Latn-RS" sz="3400" b="1" kern="1200" dirty="0" err="1">
              <a:solidFill>
                <a:schemeClr val="tx1"/>
              </a:solidFill>
            </a:rPr>
            <a:t>tke</a:t>
          </a:r>
          <a:r>
            <a:rPr lang="en-US" sz="3400" b="1" kern="1200" dirty="0">
              <a:solidFill>
                <a:schemeClr val="tx1"/>
              </a:solidFill>
            </a:rPr>
            <a:t> </a:t>
          </a:r>
          <a:r>
            <a:rPr lang="sr-Latn-RS" sz="3400" b="1" kern="1200" dirty="0">
              <a:solidFill>
                <a:schemeClr val="tx1"/>
              </a:solidFill>
            </a:rPr>
            <a:t>na osnovu zahteva za</a:t>
          </a:r>
          <a:r>
            <a:rPr lang="en-US" sz="3400" b="1" kern="1200" dirty="0">
              <a:solidFill>
                <a:schemeClr val="tx1"/>
              </a:solidFill>
            </a:rPr>
            <a:t> </a:t>
          </a:r>
          <a:r>
            <a:rPr lang="pl-PL" sz="3400" b="1" kern="1200" dirty="0">
              <a:solidFill>
                <a:schemeClr val="tx1"/>
              </a:solidFill>
            </a:rPr>
            <a:t>otkrivanje podataka u hitnim slučajevima</a:t>
          </a:r>
          <a:r>
            <a:rPr lang="en-US" sz="3400" b="1" kern="1200" dirty="0">
              <a:solidFill>
                <a:schemeClr val="tx1"/>
              </a:solidFill>
            </a:rPr>
            <a: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sr-Latn-RS" sz="4400" b="1" kern="1200" dirty="0">
              <a:solidFill>
                <a:schemeClr val="tx1"/>
              </a:solidFill>
            </a:rPr>
            <a:t>Tačno</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sr-Latn-RS" sz="4400" b="1" kern="1200" dirty="0">
              <a:solidFill>
                <a:srgbClr val="FF0000"/>
              </a:solidFill>
            </a:rPr>
            <a:t>Netačno</a:t>
          </a:r>
          <a:endParaRPr lang="en-US" sz="4400" b="1" kern="1200" dirty="0">
            <a:solidFill>
              <a:srgbClr val="FF0000"/>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sr-Latn-RS" sz="2800" b="1" kern="1200" dirty="0"/>
            <a:t>Prema članu</a:t>
          </a:r>
          <a:r>
            <a:rPr lang="en-US" sz="2800" b="1" kern="1200" dirty="0"/>
            <a:t> 18, </a:t>
          </a:r>
          <a:r>
            <a:rPr lang="sr-Latn-RS" sz="2800" b="1" kern="1200" dirty="0"/>
            <a:t>koji</a:t>
          </a:r>
          <a:r>
            <a:rPr lang="en-US" sz="2800" b="1" kern="1200" dirty="0"/>
            <a:t> </a:t>
          </a:r>
          <a:r>
            <a:rPr lang="en-US" sz="2800" b="1" kern="1200" dirty="0" err="1"/>
            <a:t>podaci</a:t>
          </a:r>
          <a:r>
            <a:rPr lang="en-US" sz="2800" b="1" kern="1200" dirty="0"/>
            <a:t> </a:t>
          </a:r>
          <a:r>
            <a:rPr lang="sr-Latn-RS" sz="2800" b="1" kern="1200" dirty="0"/>
            <a:t>se ne mogu putem naredbe dobiti od davalaca usluga iz </a:t>
          </a:r>
          <a:r>
            <a:rPr lang="en-US" sz="2800" b="1" kern="1200" dirty="0" err="1"/>
            <a:t>privatn</a:t>
          </a:r>
          <a:r>
            <a:rPr lang="sr-Latn-RS" sz="2800" b="1" kern="1200" dirty="0" err="1"/>
            <a:t>og</a:t>
          </a:r>
          <a:r>
            <a:rPr lang="en-US" sz="2800" b="1" kern="1200" dirty="0"/>
            <a:t> </a:t>
          </a:r>
          <a:r>
            <a:rPr lang="en-US" sz="2800" b="1" kern="1200" dirty="0" err="1"/>
            <a:t>sektor</a:t>
          </a:r>
          <a:r>
            <a:rPr lang="sr-Latn-RS" sz="2800" b="1" kern="1200" dirty="0"/>
            <a:t>a koji pružaju usluge u vašoj zemlji</a:t>
          </a:r>
          <a:r>
            <a:rPr lang="en-US" sz="2800" b="1" kern="1200" dirty="0"/>
            <a:t>?</a:t>
          </a:r>
        </a:p>
      </dsp:txBody>
      <dsp:txXfrm>
        <a:off x="0" y="0"/>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a) </a:t>
          </a:r>
          <a:r>
            <a:rPr lang="sr-Latn-RS" sz="3300" b="1" kern="1200" dirty="0">
              <a:solidFill>
                <a:schemeClr val="tx1"/>
              </a:solidFill>
            </a:rPr>
            <a:t>P</a:t>
          </a:r>
          <a:r>
            <a:rPr lang="en-US" sz="3300" b="1" kern="1200" dirty="0" err="1">
              <a:solidFill>
                <a:schemeClr val="tx1"/>
              </a:solidFill>
            </a:rPr>
            <a:t>odaci</a:t>
          </a:r>
          <a:r>
            <a:rPr lang="en-US" sz="3300" b="1" kern="1200" dirty="0">
              <a:solidFill>
                <a:schemeClr val="tx1"/>
              </a:solidFill>
            </a:rPr>
            <a:t> o </a:t>
          </a:r>
          <a:r>
            <a:rPr lang="en-US" sz="3300" b="1" kern="1200" dirty="0" err="1">
              <a:solidFill>
                <a:schemeClr val="tx1"/>
              </a:solidFill>
            </a:rPr>
            <a:t>pretplatniku</a:t>
          </a:r>
          <a:r>
            <a:rPr lang="en-US" sz="3300" b="1" kern="1200" dirty="0">
              <a:solidFill>
                <a:schemeClr val="tx1"/>
              </a:solidFill>
            </a:rPr>
            <a:t> </a:t>
          </a:r>
          <a:r>
            <a:rPr lang="sr-Latn-RS" sz="3300" b="1" kern="1200" dirty="0">
              <a:solidFill>
                <a:schemeClr val="tx1"/>
              </a:solidFill>
            </a:rPr>
            <a:t>od</a:t>
          </a:r>
          <a:r>
            <a:rPr lang="en-US" sz="3300" b="1" kern="1200" dirty="0">
              <a:solidFill>
                <a:schemeClr val="tx1"/>
              </a:solidFill>
            </a:rPr>
            <a:t> </a:t>
          </a:r>
          <a:r>
            <a:rPr lang="en-US" sz="3300" b="1" kern="1200" dirty="0" err="1">
              <a:solidFill>
                <a:schemeClr val="tx1"/>
              </a:solidFill>
            </a:rPr>
            <a:t>inostran</a:t>
          </a:r>
          <a:r>
            <a:rPr lang="sr-Latn-RS" sz="3300" b="1" kern="1200" dirty="0" err="1">
              <a:solidFill>
                <a:schemeClr val="tx1"/>
              </a:solidFill>
            </a:rPr>
            <a:t>og</a:t>
          </a:r>
          <a:r>
            <a:rPr lang="en-US" sz="3300" b="1" kern="1200" dirty="0">
              <a:solidFill>
                <a:schemeClr val="tx1"/>
              </a:solidFill>
            </a:rPr>
            <a:t> </a:t>
          </a:r>
          <a:r>
            <a:rPr lang="en-US" sz="3300" b="1" kern="1200" dirty="0" err="1">
              <a:solidFill>
                <a:schemeClr val="tx1"/>
              </a:solidFill>
            </a:rPr>
            <a:t>dava</a:t>
          </a:r>
          <a:r>
            <a:rPr lang="sr-Latn-RS" sz="3300" b="1" kern="1200" dirty="0">
              <a:solidFill>
                <a:schemeClr val="tx1"/>
              </a:solidFill>
            </a:rPr>
            <a:t>o</a:t>
          </a:r>
          <a:r>
            <a:rPr lang="en-US" sz="3300" b="1" kern="1200" dirty="0">
              <a:solidFill>
                <a:schemeClr val="tx1"/>
              </a:solidFill>
            </a:rPr>
            <a:t>c</a:t>
          </a:r>
          <a:r>
            <a:rPr lang="sr-Latn-RS" sz="3300" b="1" kern="1200" dirty="0">
              <a:solidFill>
                <a:schemeClr val="tx1"/>
              </a:solidFill>
            </a:rPr>
            <a:t>a</a:t>
          </a:r>
          <a:r>
            <a:rPr lang="en-US" sz="3300" b="1" kern="1200" dirty="0">
              <a:solidFill>
                <a:schemeClr val="tx1"/>
              </a:solidFill>
            </a:rPr>
            <a:t> </a:t>
          </a:r>
          <a:r>
            <a:rPr lang="en-US" sz="3300" b="1" kern="1200" dirty="0" err="1">
              <a:solidFill>
                <a:schemeClr val="tx1"/>
              </a:solidFill>
            </a:rPr>
            <a:t>usluge</a:t>
          </a:r>
          <a:r>
            <a:rPr lang="en-US" sz="3300" b="1" kern="1200" dirty="0">
              <a:solidFill>
                <a:schemeClr val="tx1"/>
              </a:solidFill>
            </a:rPr>
            <a:t> </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rgbClr val="FF0000"/>
              </a:solidFill>
            </a:rPr>
            <a:t>b) </a:t>
          </a:r>
          <a:r>
            <a:rPr lang="sr-Latn-RS" sz="3300" b="1" kern="1200" dirty="0">
              <a:solidFill>
                <a:srgbClr val="FF0000"/>
              </a:solidFill>
            </a:rPr>
            <a:t>P</a:t>
          </a:r>
          <a:r>
            <a:rPr lang="en-US" sz="3300" b="1" kern="1200" dirty="0" err="1">
              <a:solidFill>
                <a:srgbClr val="FF0000"/>
              </a:solidFill>
            </a:rPr>
            <a:t>odaci</a:t>
          </a:r>
          <a:r>
            <a:rPr lang="en-US" sz="3300" b="1" kern="1200" dirty="0">
              <a:solidFill>
                <a:srgbClr val="FF0000"/>
              </a:solidFill>
            </a:rPr>
            <a:t> o </a:t>
          </a:r>
          <a:r>
            <a:rPr lang="en-US" sz="3300" b="1" kern="1200" dirty="0" err="1">
              <a:solidFill>
                <a:srgbClr val="FF0000"/>
              </a:solidFill>
            </a:rPr>
            <a:t>saobraćaju</a:t>
          </a:r>
          <a:r>
            <a:rPr lang="en-US" sz="3300" b="1" kern="1200" dirty="0">
              <a:solidFill>
                <a:srgbClr val="FF0000"/>
              </a:solidFill>
            </a:rPr>
            <a:t> </a:t>
          </a:r>
          <a:r>
            <a:rPr lang="sr-Latn-RS" sz="3300" b="1" kern="1200" dirty="0">
              <a:solidFill>
                <a:srgbClr val="FF0000"/>
              </a:solidFill>
            </a:rPr>
            <a:t>od</a:t>
          </a:r>
          <a:r>
            <a:rPr lang="en-US" sz="3300" b="1" kern="1200" dirty="0">
              <a:solidFill>
                <a:srgbClr val="FF0000"/>
              </a:solidFill>
            </a:rPr>
            <a:t> </a:t>
          </a:r>
          <a:r>
            <a:rPr lang="en-US" sz="3300" b="1" kern="1200" dirty="0" err="1">
              <a:solidFill>
                <a:srgbClr val="FF0000"/>
              </a:solidFill>
            </a:rPr>
            <a:t>inostran</a:t>
          </a:r>
          <a:r>
            <a:rPr lang="sr-Latn-RS" sz="3300" b="1" kern="1200" dirty="0" err="1">
              <a:solidFill>
                <a:srgbClr val="FF0000"/>
              </a:solidFill>
            </a:rPr>
            <a:t>og</a:t>
          </a:r>
          <a:r>
            <a:rPr lang="en-US" sz="3300" b="1" kern="1200" dirty="0">
              <a:solidFill>
                <a:srgbClr val="FF0000"/>
              </a:solidFill>
            </a:rPr>
            <a:t> </a:t>
          </a:r>
          <a:r>
            <a:rPr lang="en-US" sz="3300" b="1" kern="1200" dirty="0" err="1">
              <a:solidFill>
                <a:srgbClr val="FF0000"/>
              </a:solidFill>
            </a:rPr>
            <a:t>dava</a:t>
          </a:r>
          <a:r>
            <a:rPr lang="sr-Latn-RS" sz="3300" b="1" kern="1200" dirty="0">
              <a:solidFill>
                <a:srgbClr val="FF0000"/>
              </a:solidFill>
            </a:rPr>
            <a:t>o</a:t>
          </a:r>
          <a:r>
            <a:rPr lang="en-US" sz="3300" b="1" kern="1200" dirty="0">
              <a:solidFill>
                <a:srgbClr val="FF0000"/>
              </a:solidFill>
            </a:rPr>
            <a:t>c</a:t>
          </a:r>
          <a:r>
            <a:rPr lang="sr-Latn-RS" sz="3300" b="1" kern="1200" dirty="0">
              <a:solidFill>
                <a:srgbClr val="FF0000"/>
              </a:solidFill>
            </a:rPr>
            <a:t>a</a:t>
          </a:r>
          <a:r>
            <a:rPr lang="en-US" sz="3300" b="1" kern="1200" dirty="0">
              <a:solidFill>
                <a:srgbClr val="FF0000"/>
              </a:solidFill>
            </a:rPr>
            <a:t> </a:t>
          </a:r>
          <a:r>
            <a:rPr lang="en-US" sz="3300" b="1" kern="1200" dirty="0" err="1">
              <a:solidFill>
                <a:srgbClr val="FF0000"/>
              </a:solidFill>
            </a:rPr>
            <a:t>usluge</a:t>
          </a:r>
          <a:r>
            <a:rPr lang="en-US" sz="3300" b="1" kern="1200" dirty="0">
              <a:solidFill>
                <a:srgbClr val="FF0000"/>
              </a:solidFill>
            </a:rPr>
            <a:t> </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c) </a:t>
          </a:r>
          <a:r>
            <a:rPr lang="sr-Latn-RS" sz="3300" b="1" kern="1200" dirty="0"/>
            <a:t>P</a:t>
          </a:r>
          <a:r>
            <a:rPr lang="en-US" sz="3300" b="1" kern="1200" dirty="0" err="1"/>
            <a:t>odaci</a:t>
          </a:r>
          <a:r>
            <a:rPr lang="en-US" sz="3300" b="1" kern="1200" dirty="0"/>
            <a:t> o </a:t>
          </a:r>
          <a:r>
            <a:rPr lang="en-US" sz="3300" b="1" kern="1200" dirty="0" err="1"/>
            <a:t>pretplatniku</a:t>
          </a:r>
          <a:r>
            <a:rPr lang="en-US" sz="3300" b="1" kern="1200" dirty="0"/>
            <a:t> </a:t>
          </a:r>
          <a:r>
            <a:rPr lang="sr-Latn-RS" sz="3300" b="1" kern="1200" dirty="0"/>
            <a:t>od domaćeg</a:t>
          </a:r>
          <a:r>
            <a:rPr lang="en-US" sz="3300" b="1" kern="1200" dirty="0"/>
            <a:t> </a:t>
          </a:r>
          <a:r>
            <a:rPr lang="en-US" sz="3300" b="1" kern="1200" dirty="0" err="1"/>
            <a:t>dava</a:t>
          </a:r>
          <a:r>
            <a:rPr lang="sr-Latn-RS" sz="3300" b="1" kern="1200" dirty="0"/>
            <a:t>o</a:t>
          </a:r>
          <a:r>
            <a:rPr lang="en-US" sz="3300" b="1" kern="1200" dirty="0"/>
            <a:t>c</a:t>
          </a:r>
          <a:r>
            <a:rPr lang="sr-Latn-RS" sz="3300" b="1" kern="1200" dirty="0"/>
            <a:t>a</a:t>
          </a:r>
          <a:r>
            <a:rPr lang="en-US" sz="3300" b="1" kern="1200" dirty="0"/>
            <a:t> </a:t>
          </a:r>
          <a:r>
            <a:rPr lang="en-US" sz="3300" b="1" kern="1200" dirty="0" err="1"/>
            <a:t>usluge</a:t>
          </a:r>
          <a:endParaRPr lang="en-US" sz="3300" b="1" kern="1200" dirty="0"/>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d) </a:t>
          </a:r>
          <a:r>
            <a:rPr lang="sr-Latn-RS" sz="3300" b="1" kern="1200" dirty="0"/>
            <a:t>P</a:t>
          </a:r>
          <a:r>
            <a:rPr lang="en-US" sz="3300" b="1" kern="1200" dirty="0" err="1"/>
            <a:t>odaci</a:t>
          </a:r>
          <a:r>
            <a:rPr lang="en-US" sz="3300" b="1" kern="1200" dirty="0"/>
            <a:t> o </a:t>
          </a:r>
          <a:r>
            <a:rPr lang="en-US" sz="3300" b="1" kern="1200" dirty="0" err="1"/>
            <a:t>saobraćaju</a:t>
          </a:r>
          <a:r>
            <a:rPr lang="en-US" sz="3300" b="1" kern="1200" dirty="0"/>
            <a:t> </a:t>
          </a:r>
          <a:r>
            <a:rPr lang="sr-Latn-RS" sz="3300" b="1" kern="1200" dirty="0"/>
            <a:t>od domaćeg</a:t>
          </a:r>
          <a:r>
            <a:rPr lang="en-US" sz="3300" b="1" kern="1200" dirty="0"/>
            <a:t> </a:t>
          </a:r>
          <a:r>
            <a:rPr lang="en-US" sz="3300" b="1" kern="1200" dirty="0" err="1"/>
            <a:t>dava</a:t>
          </a:r>
          <a:r>
            <a:rPr lang="sr-Latn-RS" sz="3300" b="1" kern="1200" dirty="0"/>
            <a:t>o</a:t>
          </a:r>
          <a:r>
            <a:rPr lang="en-US" sz="3300" b="1" kern="1200" dirty="0"/>
            <a:t>c </a:t>
          </a:r>
          <a:r>
            <a:rPr lang="en-US" sz="3300" b="1" kern="1200" dirty="0" err="1"/>
            <a:t>usluge</a:t>
          </a:r>
          <a:r>
            <a:rPr lang="en-US" sz="3300" b="1" kern="1200" dirty="0"/>
            <a:t> </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sr-Latn-RS" sz="3400" b="1" kern="1200" dirty="0">
              <a:solidFill>
                <a:schemeClr val="tx1"/>
              </a:solidFill>
            </a:rPr>
            <a:t>Veća je verovatnoća da će g</a:t>
          </a:r>
          <a:r>
            <a:rPr lang="en-US" sz="3400" b="1" kern="1200" dirty="0" err="1">
              <a:solidFill>
                <a:schemeClr val="tx1"/>
              </a:solidFill>
            </a:rPr>
            <a:t>lobalni</a:t>
          </a:r>
          <a:r>
            <a:rPr lang="en-US" sz="3400" b="1" kern="1200" dirty="0">
              <a:solidFill>
                <a:schemeClr val="tx1"/>
              </a:solidFill>
            </a:rPr>
            <a:t> </a:t>
          </a:r>
          <a:r>
            <a:rPr lang="en-US" sz="3400" b="1" kern="1200" dirty="0" err="1">
              <a:solidFill>
                <a:schemeClr val="tx1"/>
              </a:solidFill>
            </a:rPr>
            <a:t>davaoci</a:t>
          </a:r>
          <a:r>
            <a:rPr lang="en-US" sz="3400" b="1" kern="1200" dirty="0">
              <a:solidFill>
                <a:schemeClr val="tx1"/>
              </a:solidFill>
            </a:rPr>
            <a:t> </a:t>
          </a:r>
          <a:r>
            <a:rPr lang="en-US" sz="3400" b="1" kern="1200" dirty="0" err="1">
              <a:solidFill>
                <a:schemeClr val="tx1"/>
              </a:solidFill>
            </a:rPr>
            <a:t>usluga</a:t>
          </a:r>
          <a:r>
            <a:rPr lang="en-US" sz="3400" b="1" kern="1200" dirty="0">
              <a:solidFill>
                <a:schemeClr val="tx1"/>
              </a:solidFill>
            </a:rPr>
            <a:t> </a:t>
          </a:r>
          <a:r>
            <a:rPr lang="en-US" sz="3400" b="1" kern="1200" dirty="0" err="1">
              <a:solidFill>
                <a:schemeClr val="tx1"/>
              </a:solidFill>
            </a:rPr>
            <a:t>dobrovljno</a:t>
          </a:r>
          <a:r>
            <a:rPr lang="en-US" sz="3400" b="1" kern="1200" dirty="0">
              <a:solidFill>
                <a:schemeClr val="tx1"/>
              </a:solidFill>
            </a:rPr>
            <a:t> </a:t>
          </a:r>
          <a:r>
            <a:rPr lang="en-US" sz="3400" b="1" kern="1200" dirty="0" err="1">
              <a:solidFill>
                <a:schemeClr val="tx1"/>
              </a:solidFill>
            </a:rPr>
            <a:t>otkriti</a:t>
          </a:r>
          <a:r>
            <a:rPr lang="en-US" sz="3400" b="1" kern="1200" dirty="0">
              <a:solidFill>
                <a:schemeClr val="tx1"/>
              </a:solidFill>
            </a:rPr>
            <a:t> </a:t>
          </a:r>
          <a:r>
            <a:rPr lang="en-US" sz="3400" b="1" kern="1200" dirty="0" err="1">
              <a:solidFill>
                <a:schemeClr val="tx1"/>
              </a:solidFill>
            </a:rPr>
            <a:t>poda</a:t>
          </a:r>
          <a:r>
            <a:rPr lang="sr-Latn-RS" sz="3400" b="1" kern="1200" dirty="0" err="1">
              <a:solidFill>
                <a:schemeClr val="tx1"/>
              </a:solidFill>
            </a:rPr>
            <a:t>tke</a:t>
          </a:r>
          <a:r>
            <a:rPr lang="sr-Latn-RS" sz="3400" b="1" kern="1200" dirty="0">
              <a:solidFill>
                <a:schemeClr val="tx1"/>
              </a:solidFill>
            </a:rPr>
            <a:t> zemlji koja je strana </a:t>
          </a:r>
          <a:r>
            <a:rPr lang="sr-Latn-RS" sz="3400" b="1" kern="1200" dirty="0" err="1">
              <a:solidFill>
                <a:schemeClr val="tx1"/>
              </a:solidFill>
            </a:rPr>
            <a:t>ugovornica</a:t>
          </a:r>
          <a:r>
            <a:rPr lang="sr-Latn-RS" sz="3400" b="1" kern="1200" dirty="0">
              <a:solidFill>
                <a:schemeClr val="tx1"/>
              </a:solidFill>
            </a:rPr>
            <a:t> </a:t>
          </a:r>
          <a:r>
            <a:rPr lang="en-US" sz="3400" b="1" kern="1200" dirty="0" err="1">
              <a:solidFill>
                <a:schemeClr val="tx1"/>
              </a:solidFill>
            </a:rPr>
            <a:t>Budimpeštansk</a:t>
          </a:r>
          <a:r>
            <a:rPr lang="sr-Latn-RS" sz="3400" b="1" kern="1200" dirty="0">
              <a:solidFill>
                <a:schemeClr val="tx1"/>
              </a:solidFill>
            </a:rPr>
            <a:t>e</a:t>
          </a:r>
          <a:r>
            <a:rPr lang="en-US" sz="3400" b="1" kern="1200" dirty="0">
              <a:solidFill>
                <a:schemeClr val="tx1"/>
              </a:solidFill>
            </a:rPr>
            <a:t> </a:t>
          </a:r>
          <a:r>
            <a:rPr lang="en-US" sz="3400" b="1" kern="1200" dirty="0" err="1">
              <a:solidFill>
                <a:schemeClr val="tx1"/>
              </a:solidFill>
            </a:rPr>
            <a:t>konvencij</a:t>
          </a:r>
          <a:r>
            <a:rPr lang="sr-Latn-RS" sz="3400" b="1" kern="1200" dirty="0">
              <a:solidFill>
                <a:schemeClr val="tx1"/>
              </a:solidFill>
            </a:rPr>
            <a:t>e</a:t>
          </a:r>
          <a:r>
            <a:rPr lang="en-US" sz="3400" b="1" kern="1200" dirty="0">
              <a:solidFill>
                <a:schemeClr val="tx1"/>
              </a:solidFill>
            </a:rPr>
            <a: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sr-Latn-RS" sz="4400" b="1" kern="1200" dirty="0">
              <a:solidFill>
                <a:schemeClr val="tx1"/>
              </a:solidFill>
            </a:rPr>
            <a:t>Tačno</a:t>
          </a:r>
          <a:r>
            <a:rPr lang="en-US" sz="4400" b="1" kern="1200" dirty="0">
              <a:solidFill>
                <a:schemeClr val="tx1"/>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sr-Latn-RS" sz="4400" b="1" kern="1200" dirty="0">
              <a:solidFill>
                <a:schemeClr val="tx1"/>
              </a:solidFill>
            </a:rPr>
            <a:t>Netačno</a:t>
          </a:r>
          <a:endParaRPr lang="en-US" sz="4400" b="1" kern="1200" dirty="0">
            <a:solidFill>
              <a:schemeClr val="tx1"/>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sr-Latn-RS" sz="3400" b="1" kern="1200" dirty="0">
              <a:solidFill>
                <a:schemeClr val="tx1"/>
              </a:solidFill>
            </a:rPr>
            <a:t>Veća je verovatnoća da će g</a:t>
          </a:r>
          <a:r>
            <a:rPr lang="en-US" sz="3400" b="1" kern="1200" dirty="0" err="1">
              <a:solidFill>
                <a:schemeClr val="tx1"/>
              </a:solidFill>
            </a:rPr>
            <a:t>lobalni</a:t>
          </a:r>
          <a:r>
            <a:rPr lang="en-US" sz="3400" b="1" kern="1200" dirty="0">
              <a:solidFill>
                <a:schemeClr val="tx1"/>
              </a:solidFill>
            </a:rPr>
            <a:t> </a:t>
          </a:r>
          <a:r>
            <a:rPr lang="en-US" sz="3400" b="1" kern="1200" dirty="0" err="1">
              <a:solidFill>
                <a:schemeClr val="tx1"/>
              </a:solidFill>
            </a:rPr>
            <a:t>davaoci</a:t>
          </a:r>
          <a:r>
            <a:rPr lang="en-US" sz="3400" b="1" kern="1200" dirty="0">
              <a:solidFill>
                <a:schemeClr val="tx1"/>
              </a:solidFill>
            </a:rPr>
            <a:t> </a:t>
          </a:r>
          <a:r>
            <a:rPr lang="en-US" sz="3400" b="1" kern="1200" dirty="0" err="1">
              <a:solidFill>
                <a:schemeClr val="tx1"/>
              </a:solidFill>
            </a:rPr>
            <a:t>usluga</a:t>
          </a:r>
          <a:r>
            <a:rPr lang="en-US" sz="3400" b="1" kern="1200" dirty="0">
              <a:solidFill>
                <a:schemeClr val="tx1"/>
              </a:solidFill>
            </a:rPr>
            <a:t> </a:t>
          </a:r>
          <a:r>
            <a:rPr lang="en-US" sz="3400" b="1" kern="1200" dirty="0" err="1">
              <a:solidFill>
                <a:schemeClr val="tx1"/>
              </a:solidFill>
            </a:rPr>
            <a:t>dobrovljno</a:t>
          </a:r>
          <a:r>
            <a:rPr lang="en-US" sz="3400" b="1" kern="1200" dirty="0">
              <a:solidFill>
                <a:schemeClr val="tx1"/>
              </a:solidFill>
            </a:rPr>
            <a:t> </a:t>
          </a:r>
          <a:r>
            <a:rPr lang="en-US" sz="3400" b="1" kern="1200" dirty="0" err="1">
              <a:solidFill>
                <a:schemeClr val="tx1"/>
              </a:solidFill>
            </a:rPr>
            <a:t>otkriti</a:t>
          </a:r>
          <a:r>
            <a:rPr lang="en-US" sz="3400" b="1" kern="1200" dirty="0">
              <a:solidFill>
                <a:schemeClr val="tx1"/>
              </a:solidFill>
            </a:rPr>
            <a:t> </a:t>
          </a:r>
          <a:r>
            <a:rPr lang="en-US" sz="3400" b="1" kern="1200" dirty="0" err="1">
              <a:solidFill>
                <a:schemeClr val="tx1"/>
              </a:solidFill>
            </a:rPr>
            <a:t>poda</a:t>
          </a:r>
          <a:r>
            <a:rPr lang="sr-Latn-RS" sz="3400" b="1" kern="1200" dirty="0" err="1">
              <a:solidFill>
                <a:schemeClr val="tx1"/>
              </a:solidFill>
            </a:rPr>
            <a:t>tke</a:t>
          </a:r>
          <a:r>
            <a:rPr lang="sr-Latn-RS" sz="3400" b="1" kern="1200" dirty="0">
              <a:solidFill>
                <a:schemeClr val="tx1"/>
              </a:solidFill>
            </a:rPr>
            <a:t> zemlji koja je strana </a:t>
          </a:r>
          <a:r>
            <a:rPr lang="sr-Latn-RS" sz="3400" b="1" kern="1200" dirty="0" err="1">
              <a:solidFill>
                <a:schemeClr val="tx1"/>
              </a:solidFill>
            </a:rPr>
            <a:t>ugovornica</a:t>
          </a:r>
          <a:r>
            <a:rPr lang="sr-Latn-RS" sz="3400" b="1" kern="1200" dirty="0">
              <a:solidFill>
                <a:schemeClr val="tx1"/>
              </a:solidFill>
            </a:rPr>
            <a:t> </a:t>
          </a:r>
          <a:r>
            <a:rPr lang="en-US" sz="3400" b="1" kern="1200" dirty="0" err="1">
              <a:solidFill>
                <a:schemeClr val="tx1"/>
              </a:solidFill>
            </a:rPr>
            <a:t>Budimpeštansk</a:t>
          </a:r>
          <a:r>
            <a:rPr lang="sr-Latn-RS" sz="3400" b="1" kern="1200" dirty="0">
              <a:solidFill>
                <a:schemeClr val="tx1"/>
              </a:solidFill>
            </a:rPr>
            <a:t>e</a:t>
          </a:r>
          <a:r>
            <a:rPr lang="en-US" sz="3400" b="1" kern="1200" dirty="0">
              <a:solidFill>
                <a:schemeClr val="tx1"/>
              </a:solidFill>
            </a:rPr>
            <a:t> </a:t>
          </a:r>
          <a:r>
            <a:rPr lang="en-US" sz="3400" b="1" kern="1200" dirty="0" err="1">
              <a:solidFill>
                <a:schemeClr val="tx1"/>
              </a:solidFill>
            </a:rPr>
            <a:t>konvencij</a:t>
          </a:r>
          <a:r>
            <a:rPr lang="sr-Latn-RS" sz="3400" b="1" kern="1200" dirty="0">
              <a:solidFill>
                <a:schemeClr val="tx1"/>
              </a:solidFill>
            </a:rPr>
            <a:t>e</a:t>
          </a:r>
          <a:r>
            <a:rPr lang="en-US" sz="3400" b="1" kern="1200" dirty="0">
              <a:solidFill>
                <a:schemeClr val="tx1"/>
              </a:solidFill>
            </a:rPr>
            <a: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T</a:t>
          </a:r>
          <a:r>
            <a:rPr lang="sr-Latn-RS" sz="4400" b="1" kern="1200" dirty="0" err="1">
              <a:solidFill>
                <a:srgbClr val="FF0000"/>
              </a:solidFill>
            </a:rPr>
            <a:t>ačno</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sr-Latn-RS" sz="4400" b="1" kern="1200" dirty="0">
              <a:solidFill>
                <a:schemeClr val="tx1"/>
              </a:solidFill>
            </a:rPr>
            <a:t>Netačno</a:t>
          </a:r>
          <a:endParaRPr lang="en-US" sz="4400" b="1" kern="1200" dirty="0">
            <a:solidFill>
              <a:schemeClr val="tx1"/>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noProof="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3694862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a:t>
            </a:r>
            <a:r>
              <a:rPr lang="en-US" dirty="0" err="1"/>
              <a:t>leve</a:t>
            </a:r>
            <a:r>
              <a:rPr lang="en-US" dirty="0"/>
              <a:t> </a:t>
            </a:r>
            <a:r>
              <a:rPr lang="en-US" dirty="0" err="1"/>
              <a:t>strane</a:t>
            </a:r>
            <a:r>
              <a:rPr lang="en-US" dirty="0"/>
              <a:t>, </a:t>
            </a:r>
            <a:r>
              <a:rPr lang="sr-Latn-RS" dirty="0"/>
              <a:t>data je </a:t>
            </a:r>
            <a:r>
              <a:rPr lang="en-US" dirty="0" err="1"/>
              <a:t>definicija</a:t>
            </a:r>
            <a:r>
              <a:rPr lang="en-US" dirty="0"/>
              <a:t> </a:t>
            </a:r>
            <a:r>
              <a:rPr lang="sr-Latn-RS" dirty="0"/>
              <a:t>„</a:t>
            </a:r>
            <a:r>
              <a:rPr lang="en-US" dirty="0" err="1"/>
              <a:t>poda</a:t>
            </a:r>
            <a:r>
              <a:rPr lang="sr-Latn-RS" dirty="0"/>
              <a:t>taka</a:t>
            </a:r>
            <a:r>
              <a:rPr lang="en-US" dirty="0"/>
              <a:t> </a:t>
            </a:r>
            <a:r>
              <a:rPr lang="en-US" dirty="0" err="1"/>
              <a:t>iz</a:t>
            </a:r>
            <a:r>
              <a:rPr lang="en-US" dirty="0"/>
              <a:t> </a:t>
            </a:r>
            <a:r>
              <a:rPr lang="en-US" dirty="0" err="1"/>
              <a:t>sadržaja</a:t>
            </a:r>
            <a:r>
              <a:rPr lang="en-US" dirty="0"/>
              <a:t>” </a:t>
            </a:r>
            <a:r>
              <a:rPr lang="sr-Latn-RS" dirty="0"/>
              <a:t>u</a:t>
            </a:r>
            <a:r>
              <a:rPr lang="en-US" dirty="0"/>
              <a:t> </a:t>
            </a:r>
            <a:r>
              <a:rPr lang="en-US" dirty="0" err="1"/>
              <a:t>Eksplanatorn</a:t>
            </a:r>
            <a:r>
              <a:rPr lang="sr-Latn-RS" dirty="0"/>
              <a:t>om</a:t>
            </a:r>
            <a:r>
              <a:rPr lang="en-US" dirty="0"/>
              <a:t> </a:t>
            </a:r>
            <a:r>
              <a:rPr lang="en-US" dirty="0" err="1"/>
              <a:t>izveštaj</a:t>
            </a:r>
            <a:r>
              <a:rPr lang="sr-Latn-RS" dirty="0"/>
              <a:t>u</a:t>
            </a:r>
            <a:r>
              <a:rPr lang="en-US" dirty="0"/>
              <a:t> (</a:t>
            </a:r>
            <a:r>
              <a:rPr lang="sr-Latn-RS" dirty="0"/>
              <a:t>pošto pojam „</a:t>
            </a:r>
            <a:r>
              <a:rPr lang="en-US" dirty="0" err="1"/>
              <a:t>podaci</a:t>
            </a:r>
            <a:r>
              <a:rPr lang="en-US" dirty="0"/>
              <a:t> </a:t>
            </a:r>
            <a:r>
              <a:rPr lang="en-US" dirty="0" err="1"/>
              <a:t>iz</a:t>
            </a:r>
            <a:r>
              <a:rPr lang="en-US" dirty="0"/>
              <a:t> </a:t>
            </a:r>
            <a:r>
              <a:rPr lang="en-US" dirty="0" err="1"/>
              <a:t>sadržaja</a:t>
            </a:r>
            <a:r>
              <a:rPr lang="en-US" dirty="0"/>
              <a:t>” </a:t>
            </a:r>
            <a:r>
              <a:rPr lang="sr-Latn-RS" dirty="0"/>
              <a:t>nije definisan u</a:t>
            </a:r>
            <a:r>
              <a:rPr lang="en-US" dirty="0"/>
              <a:t> </a:t>
            </a:r>
            <a:r>
              <a:rPr lang="en-US" dirty="0" err="1"/>
              <a:t>Budimpeštansk</a:t>
            </a:r>
            <a:r>
              <a:rPr lang="sr-Latn-RS" dirty="0"/>
              <a:t>oj</a:t>
            </a:r>
            <a:r>
              <a:rPr lang="en-US" dirty="0"/>
              <a:t> </a:t>
            </a:r>
            <a:r>
              <a:rPr lang="en-US" dirty="0" err="1"/>
              <a:t>konvencij</a:t>
            </a:r>
            <a:r>
              <a:rPr lang="sr-Latn-RS" dirty="0"/>
              <a:t>i</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sr-Latn-RS" dirty="0"/>
              <a:t>dato je objašnjenje ove definicije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0210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U trećem delu će biti napravljen pregled </a:t>
            </a:r>
            <a:r>
              <a:rPr lang="en-US" dirty="0" err="1"/>
              <a:t>saradnj</a:t>
            </a:r>
            <a:r>
              <a:rPr lang="sr-Latn-RS" dirty="0"/>
              <a:t>e</a:t>
            </a:r>
            <a:r>
              <a:rPr lang="en-US" dirty="0"/>
              <a:t> </a:t>
            </a:r>
            <a:r>
              <a:rPr lang="en-US" dirty="0" err="1"/>
              <a:t>sa</a:t>
            </a:r>
            <a:r>
              <a:rPr lang="en-US" dirty="0"/>
              <a:t> </a:t>
            </a:r>
            <a:r>
              <a:rPr lang="en-US" dirty="0" err="1"/>
              <a:t>inostranim</a:t>
            </a:r>
            <a:r>
              <a:rPr lang="en-US" dirty="0"/>
              <a:t> </a:t>
            </a:r>
            <a:r>
              <a:rPr lang="en-US" dirty="0" err="1"/>
              <a:t>davaocima</a:t>
            </a:r>
            <a:r>
              <a:rPr lang="en-US" dirty="0"/>
              <a:t> </a:t>
            </a:r>
            <a:r>
              <a:rPr lang="en-US" dirty="0" err="1"/>
              <a:t>usluga</a:t>
            </a:r>
            <a:r>
              <a:rPr lang="en-US" dirty="0"/>
              <a:t> </a:t>
            </a:r>
            <a:r>
              <a:rPr lang="sr-Latn-RS" dirty="0"/>
              <a:t>u vezi sa </a:t>
            </a:r>
            <a:r>
              <a:rPr lang="en-US" dirty="0" err="1"/>
              <a:t>pribavljanje</a:t>
            </a:r>
            <a:r>
              <a:rPr lang="sr-Latn-RS" dirty="0"/>
              <a:t>m</a:t>
            </a:r>
            <a:r>
              <a:rPr lang="en-US" dirty="0"/>
              <a:t> </a:t>
            </a:r>
            <a:r>
              <a:rPr lang="en-US" dirty="0" err="1"/>
              <a:t>podataka</a:t>
            </a:r>
            <a:r>
              <a:rPr lang="en-US" dirty="0"/>
              <a:t> (</a:t>
            </a:r>
            <a:r>
              <a:rPr lang="en-US" dirty="0" err="1"/>
              <a:t>tj</a:t>
            </a:r>
            <a:r>
              <a:rPr lang="en-US" dirty="0"/>
              <a:t>. </a:t>
            </a:r>
            <a:r>
              <a:rPr lang="sr-Latn-RS" dirty="0"/>
              <a:t>pribavljanje </a:t>
            </a:r>
            <a:r>
              <a:rPr lang="en-US" dirty="0" err="1"/>
              <a:t>elektronski</a:t>
            </a:r>
            <a:r>
              <a:rPr lang="sr-Latn-RS" dirty="0"/>
              <a:t>h</a:t>
            </a:r>
            <a:r>
              <a:rPr lang="en-US" dirty="0"/>
              <a:t> </a:t>
            </a:r>
            <a:r>
              <a:rPr lang="en-US" dirty="0" err="1"/>
              <a:t>dokaz</a:t>
            </a:r>
            <a:r>
              <a:rPr lang="sr-Latn-RS" dirty="0"/>
              <a:t>a</a:t>
            </a:r>
            <a:r>
              <a:rPr lang="en-US" dirty="0"/>
              <a:t> od </a:t>
            </a:r>
            <a:r>
              <a:rPr lang="en-US" dirty="0" err="1"/>
              <a:t>davalaca</a:t>
            </a:r>
            <a:r>
              <a:rPr lang="en-US" dirty="0"/>
              <a:t> </a:t>
            </a:r>
            <a:r>
              <a:rPr lang="en-US" dirty="0" err="1"/>
              <a:t>usluga</a:t>
            </a:r>
            <a:r>
              <a:rPr lang="en-US" dirty="0"/>
              <a:t> </a:t>
            </a:r>
            <a:r>
              <a:rPr lang="sr-Latn-RS" dirty="0"/>
              <a:t>kada oni nemaju zakonsko prisustvo u zemlji koja traži dokaze</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409243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sr-Latn-RS" dirty="0"/>
              <a:t>S obzirom na globalni karakter </a:t>
            </a:r>
            <a:r>
              <a:rPr lang="en-US" dirty="0"/>
              <a:t>internet</a:t>
            </a:r>
            <a:r>
              <a:rPr lang="sr-Latn-RS" dirty="0"/>
              <a:t>a</a:t>
            </a:r>
            <a:r>
              <a:rPr lang="en-US" dirty="0"/>
              <a:t>, </a:t>
            </a:r>
            <a:r>
              <a:rPr lang="sr-Latn-RS" dirty="0"/>
              <a:t>nije neuobičajeno da bilo koji </a:t>
            </a:r>
            <a:r>
              <a:rPr lang="en-US" dirty="0" err="1"/>
              <a:t>davalac</a:t>
            </a:r>
            <a:r>
              <a:rPr lang="en-US" dirty="0"/>
              <a:t> </a:t>
            </a:r>
            <a:r>
              <a:rPr lang="en-US" dirty="0" err="1"/>
              <a:t>uslug</a:t>
            </a:r>
            <a:r>
              <a:rPr lang="sr-Latn-RS" dirty="0"/>
              <a:t>a</a:t>
            </a:r>
            <a:r>
              <a:rPr lang="en-US" dirty="0"/>
              <a:t> </a:t>
            </a:r>
            <a:r>
              <a:rPr lang="sr-Latn-RS" dirty="0"/>
              <a:t>svoje usluge učini dostupnim u jurisdikcijama u kojima nema zakonsko prisustvo</a:t>
            </a:r>
            <a:r>
              <a:rPr lang="en-US" dirty="0"/>
              <a:t>. </a:t>
            </a:r>
            <a:r>
              <a:rPr lang="sr-Latn-RS" dirty="0"/>
              <a:t>Na primer</a:t>
            </a:r>
            <a:r>
              <a:rPr lang="en-US" dirty="0"/>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Google </a:t>
            </a:r>
            <a:r>
              <a:rPr lang="sr-Latn-RS" dirty="0"/>
              <a:t>ima kancelarije u </a:t>
            </a:r>
            <a:r>
              <a:rPr lang="en-US" dirty="0"/>
              <a:t>40 </a:t>
            </a:r>
            <a:r>
              <a:rPr lang="en-US" dirty="0" err="1"/>
              <a:t>zem</a:t>
            </a:r>
            <a:r>
              <a:rPr lang="sr-Latn-RS" dirty="0"/>
              <a:t>a</a:t>
            </a:r>
            <a:r>
              <a:rPr lang="en-US" dirty="0" err="1"/>
              <a:t>lj</a:t>
            </a:r>
            <a:r>
              <a:rPr lang="sr-Latn-RS" dirty="0"/>
              <a:t>a</a:t>
            </a:r>
            <a:endParaRPr lang="en-US" dirty="0"/>
          </a:p>
          <a:p>
            <a:r>
              <a:rPr lang="en-US" dirty="0"/>
              <a:t>Facebook </a:t>
            </a:r>
            <a:r>
              <a:rPr lang="sr-Latn-RS" dirty="0"/>
              <a:t>ima kancelarije u 35 zemalja</a:t>
            </a:r>
            <a:endParaRPr lang="en-US" dirty="0"/>
          </a:p>
          <a:p>
            <a:r>
              <a:rPr lang="en-US" dirty="0"/>
              <a:t>Twitter </a:t>
            </a:r>
            <a:r>
              <a:rPr lang="sr-Latn-RS" dirty="0"/>
              <a:t>ima kancelarije u </a:t>
            </a:r>
            <a:r>
              <a:rPr lang="en-US" dirty="0"/>
              <a:t>19 </a:t>
            </a:r>
            <a:r>
              <a:rPr lang="en-US" dirty="0" err="1"/>
              <a:t>zem</a:t>
            </a:r>
            <a:r>
              <a:rPr lang="sr-Latn-RS" dirty="0"/>
              <a:t>a</a:t>
            </a:r>
            <a:r>
              <a:rPr lang="en-US" dirty="0" err="1"/>
              <a:t>lj</a:t>
            </a:r>
            <a:r>
              <a:rPr lang="sr-Latn-RS" dirty="0"/>
              <a:t>a</a:t>
            </a:r>
            <a:endParaRPr lang="en-US" dirty="0"/>
          </a:p>
          <a:p>
            <a:endParaRPr lang="en-US" dirty="0"/>
          </a:p>
          <a:p>
            <a:r>
              <a:rPr lang="sr-Latn-RS" dirty="0"/>
              <a:t>To je mnogo manje od broja zemalja u kojima ove platforme posluju</a:t>
            </a:r>
            <a:r>
              <a:rPr lang="en-US" dirty="0"/>
              <a:t>.</a:t>
            </a:r>
          </a:p>
          <a:p>
            <a:endParaRPr lang="en-US" dirty="0"/>
          </a:p>
          <a:p>
            <a:r>
              <a:rPr lang="sr-Latn-RS" dirty="0"/>
              <a:t>S obzirom na tradicionalne pravne principe i norme međunarodnog prava</a:t>
            </a:r>
            <a:r>
              <a:rPr lang="en-US" dirty="0"/>
              <a:t>, </a:t>
            </a:r>
            <a:r>
              <a:rPr lang="sr-Latn-RS" dirty="0"/>
              <a:t>postoji određeni izazovi za mnoge zemlje u efektivnom tumačenju nadležnosti nad licima van sopstvene teritorije</a:t>
            </a:r>
            <a:r>
              <a:rPr lang="en-US" dirty="0"/>
              <a:t>. </a:t>
            </a:r>
            <a:r>
              <a:rPr lang="sr-Latn-RS" dirty="0"/>
              <a:t>Na ovom slajdu se ukazuje na neke dostupne opcije </a:t>
            </a:r>
            <a:r>
              <a:rPr lang="en-US" dirty="0"/>
              <a:t>za </a:t>
            </a:r>
            <a:r>
              <a:rPr lang="en-US" dirty="0" err="1"/>
              <a:t>saradnju</a:t>
            </a:r>
            <a:r>
              <a:rPr lang="en-US" dirty="0"/>
              <a:t> </a:t>
            </a:r>
            <a:r>
              <a:rPr lang="en-US" dirty="0" err="1"/>
              <a:t>sa</a:t>
            </a:r>
            <a:r>
              <a:rPr lang="en-US" dirty="0"/>
              <a:t> </a:t>
            </a:r>
            <a:r>
              <a:rPr lang="en-US" dirty="0" err="1"/>
              <a:t>inostranim</a:t>
            </a:r>
            <a:r>
              <a:rPr lang="en-US" dirty="0"/>
              <a:t> </a:t>
            </a:r>
            <a:r>
              <a:rPr lang="en-US" dirty="0" err="1"/>
              <a:t>davaocima</a:t>
            </a:r>
            <a:r>
              <a:rPr lang="en-US" dirty="0"/>
              <a:t> </a:t>
            </a:r>
            <a:r>
              <a:rPr lang="en-US" dirty="0" err="1"/>
              <a:t>usluga</a:t>
            </a:r>
            <a:r>
              <a:rPr lang="en-US" dirty="0"/>
              <a:t>, </a:t>
            </a:r>
            <a:r>
              <a:rPr lang="sr-Latn-RS" dirty="0"/>
              <a:t>to jest</a:t>
            </a:r>
            <a:r>
              <a:rPr lang="en-US" dirty="0"/>
              <a:t>:</a:t>
            </a:r>
          </a:p>
          <a:p>
            <a:pPr marL="800100" lvl="1" indent="-342900" algn="just">
              <a:buFont typeface="Wingdings" pitchFamily="2" charset="2"/>
              <a:buChar char="ü"/>
              <a:defRPr/>
            </a:pPr>
            <a:r>
              <a:rPr lang="en-GB" sz="1200" dirty="0" err="1"/>
              <a:t>Okvir</a:t>
            </a:r>
            <a:r>
              <a:rPr lang="sr-Latn-RS" sz="1200" dirty="0"/>
              <a:t>e</a:t>
            </a:r>
            <a:r>
              <a:rPr lang="en-GB" sz="1200" dirty="0"/>
              <a:t> za </a:t>
            </a:r>
            <a:r>
              <a:rPr lang="en-GB" sz="1200" dirty="0" err="1"/>
              <a:t>UPP</a:t>
            </a:r>
            <a:endParaRPr lang="en-GB" sz="1200" dirty="0"/>
          </a:p>
          <a:p>
            <a:pPr marL="800100" lvl="1" indent="-342900" algn="just">
              <a:buFont typeface="Wingdings" pitchFamily="2" charset="2"/>
              <a:buChar char="ü"/>
              <a:defRPr/>
            </a:pPr>
            <a:r>
              <a:rPr lang="sr-Latn-RS" sz="1200" dirty="0"/>
              <a:t>Zahteve </a:t>
            </a:r>
            <a:r>
              <a:rPr lang="pl-PL" sz="1200" dirty="0"/>
              <a:t>otkrivanje podataka u hitnim slučajevima</a:t>
            </a:r>
            <a:endParaRPr lang="en-GB" sz="1200" dirty="0"/>
          </a:p>
          <a:p>
            <a:pPr marL="800100" lvl="1" indent="-342900" algn="just">
              <a:buFont typeface="Wingdings" pitchFamily="2" charset="2"/>
              <a:buChar char="ü"/>
              <a:defRPr/>
            </a:pPr>
            <a:r>
              <a:rPr lang="sr-Latn-RS" sz="1200" dirty="0"/>
              <a:t>N</a:t>
            </a:r>
            <a:r>
              <a:rPr lang="en-GB" sz="1200" dirty="0" err="1"/>
              <a:t>aredbe</a:t>
            </a:r>
            <a:r>
              <a:rPr lang="en-GB" sz="1200" dirty="0"/>
              <a:t> za </a:t>
            </a:r>
            <a:r>
              <a:rPr lang="en-GB" sz="1200" dirty="0" err="1"/>
              <a:t>dostavljanje</a:t>
            </a:r>
            <a:r>
              <a:rPr lang="en-GB" sz="1200" dirty="0"/>
              <a:t> </a:t>
            </a:r>
            <a:r>
              <a:rPr lang="en-GB" sz="1200" dirty="0" err="1"/>
              <a:t>podataka</a:t>
            </a:r>
            <a:endParaRPr lang="en-GB" sz="1200" dirty="0"/>
          </a:p>
          <a:p>
            <a:pPr marL="800100" marR="0" lvl="1" indent="-342900" algn="just" defTabSz="457200" rtl="0" eaLnBrk="0" fontAlgn="base" latinLnBrk="0" hangingPunct="0">
              <a:lnSpc>
                <a:spcPct val="100000"/>
              </a:lnSpc>
              <a:spcBef>
                <a:spcPct val="30000"/>
              </a:spcBef>
              <a:spcAft>
                <a:spcPct val="0"/>
              </a:spcAft>
              <a:buClrTx/>
              <a:buSzTx/>
              <a:buFont typeface="Wingdings" pitchFamily="2" charset="2"/>
              <a:buChar char="ü"/>
              <a:tabLst/>
              <a:defRPr/>
            </a:pPr>
            <a:r>
              <a:rPr lang="sr-Latn-RS" sz="1200" dirty="0" err="1"/>
              <a:t>Prekogranični</a:t>
            </a:r>
            <a:r>
              <a:rPr lang="sr-Latn-RS" sz="1200" dirty="0"/>
              <a:t> pristup uz saglasnost</a:t>
            </a:r>
            <a:endParaRPr lang="en-GB" sz="1200" dirty="0"/>
          </a:p>
          <a:p>
            <a:pPr marL="800100" lvl="1" indent="-342900" algn="just">
              <a:buFont typeface="Wingdings" pitchFamily="2" charset="2"/>
              <a:buChar char="ü"/>
              <a:defRPr/>
            </a:pPr>
            <a:r>
              <a:rPr lang="sr-Latn-RS" sz="1200" dirty="0"/>
              <a:t>D</a:t>
            </a:r>
            <a:r>
              <a:rPr lang="en-GB" sz="1200" dirty="0" err="1"/>
              <a:t>obrovoljn</a:t>
            </a:r>
            <a:r>
              <a:rPr lang="sr-Latn-RS" sz="1200" dirty="0"/>
              <a:t>u</a:t>
            </a:r>
            <a:r>
              <a:rPr lang="en-GB" sz="1200" dirty="0"/>
              <a:t> </a:t>
            </a:r>
            <a:r>
              <a:rPr lang="en-GB" sz="1200" dirty="0" err="1"/>
              <a:t>saradnja</a:t>
            </a:r>
            <a:r>
              <a:rPr lang="en-GB" sz="1200" dirty="0"/>
              <a:t> </a:t>
            </a:r>
          </a:p>
          <a:p>
            <a:endParaRPr lang="en-US" dirty="0"/>
          </a:p>
          <a:p>
            <a:endParaRPr lang="en-US" dirty="0"/>
          </a:p>
          <a:p>
            <a:r>
              <a:rPr lang="sr-Latn-RS" dirty="0"/>
              <a:t>Sa desne strane slajda je predstavljena </a:t>
            </a:r>
            <a:r>
              <a:rPr lang="en-US" dirty="0" err="1"/>
              <a:t>saradnja</a:t>
            </a:r>
            <a:r>
              <a:rPr lang="en-US" dirty="0"/>
              <a:t> </a:t>
            </a:r>
            <a:r>
              <a:rPr lang="sr-Latn-RS" dirty="0"/>
              <a:t>preko</a:t>
            </a:r>
            <a:r>
              <a:rPr lang="en-US" dirty="0"/>
              <a:t> </a:t>
            </a:r>
            <a:r>
              <a:rPr lang="sr-Latn-RS" dirty="0"/>
              <a:t>o</a:t>
            </a:r>
            <a:r>
              <a:rPr lang="en-US" dirty="0" err="1"/>
              <a:t>kvir</a:t>
            </a:r>
            <a:r>
              <a:rPr lang="sr-Latn-RS" dirty="0"/>
              <a:t>a</a:t>
            </a:r>
            <a:r>
              <a:rPr lang="en-US" dirty="0"/>
              <a:t> za </a:t>
            </a:r>
            <a:r>
              <a:rPr lang="en-US" dirty="0" err="1"/>
              <a:t>UPP</a:t>
            </a:r>
            <a:r>
              <a:rPr lang="en-US" dirty="0"/>
              <a:t>. </a:t>
            </a:r>
            <a:r>
              <a:rPr lang="en-US" dirty="0" err="1"/>
              <a:t>Okviri</a:t>
            </a:r>
            <a:r>
              <a:rPr lang="en-US" dirty="0"/>
              <a:t> za </a:t>
            </a:r>
            <a:r>
              <a:rPr lang="en-US" dirty="0" err="1"/>
              <a:t>UPP</a:t>
            </a:r>
            <a:r>
              <a:rPr lang="en-US" dirty="0"/>
              <a:t> (</a:t>
            </a:r>
            <a:r>
              <a:rPr lang="sr-Latn-RS" dirty="0"/>
              <a:t>koji su obično poznati pod imenom ugovori o uzajamnoj pravnoj pomoći</a:t>
            </a:r>
            <a:r>
              <a:rPr lang="en-US" dirty="0"/>
              <a:t>) </a:t>
            </a:r>
            <a:r>
              <a:rPr lang="sr-Latn-RS" dirty="0"/>
              <a:t>mogu se koristiti da se traži </a:t>
            </a:r>
            <a:r>
              <a:rPr lang="en-US" dirty="0" err="1"/>
              <a:t>saradnja</a:t>
            </a:r>
            <a:r>
              <a:rPr lang="en-US" dirty="0"/>
              <a:t> </a:t>
            </a:r>
            <a:r>
              <a:rPr lang="sr-Latn-RS" dirty="0"/>
              <a:t>od</a:t>
            </a:r>
            <a:r>
              <a:rPr lang="en-US" dirty="0"/>
              <a:t> </a:t>
            </a:r>
            <a:r>
              <a:rPr lang="en-US" dirty="0" err="1"/>
              <a:t>inostrani</a:t>
            </a:r>
            <a:r>
              <a:rPr lang="sr-Latn-RS" dirty="0"/>
              <a:t>h</a:t>
            </a:r>
            <a:r>
              <a:rPr lang="en-US" dirty="0"/>
              <a:t> </a:t>
            </a:r>
            <a:r>
              <a:rPr lang="en-US" dirty="0" err="1"/>
              <a:t>dava</a:t>
            </a:r>
            <a:r>
              <a:rPr lang="sr-Latn-RS" dirty="0"/>
              <a:t>la</a:t>
            </a:r>
            <a:r>
              <a:rPr lang="en-US" dirty="0"/>
              <a:t>c</a:t>
            </a:r>
            <a:r>
              <a:rPr lang="sr-Latn-RS" dirty="0"/>
              <a:t>a</a:t>
            </a:r>
            <a:r>
              <a:rPr lang="en-US" dirty="0"/>
              <a:t> </a:t>
            </a:r>
            <a:r>
              <a:rPr lang="en-US" dirty="0" err="1"/>
              <a:t>usluga</a:t>
            </a:r>
            <a:r>
              <a:rPr lang="en-US" dirty="0"/>
              <a:t>. </a:t>
            </a:r>
            <a:r>
              <a:rPr lang="sr-Latn-RS" dirty="0"/>
              <a:t>To bi obično podrazumevalo da centralni organ države molilje uputi formalni zahtev za</a:t>
            </a:r>
            <a:r>
              <a:rPr lang="en-US" dirty="0"/>
              <a:t> </a:t>
            </a:r>
            <a:r>
              <a:rPr lang="en-US" dirty="0" err="1"/>
              <a:t>uzajamn</a:t>
            </a:r>
            <a:r>
              <a:rPr lang="sr-Latn-RS" dirty="0"/>
              <a:t>u</a:t>
            </a:r>
            <a:r>
              <a:rPr lang="en-US" dirty="0"/>
              <a:t> </a:t>
            </a:r>
            <a:r>
              <a:rPr lang="en-US" dirty="0" err="1"/>
              <a:t>pomoć</a:t>
            </a:r>
            <a:r>
              <a:rPr lang="en-US" dirty="0"/>
              <a:t> </a:t>
            </a:r>
            <a:r>
              <a:rPr lang="en-US" dirty="0" err="1"/>
              <a:t>centraln</a:t>
            </a:r>
            <a:r>
              <a:rPr lang="sr-Latn-RS" dirty="0"/>
              <a:t>om</a:t>
            </a:r>
            <a:r>
              <a:rPr lang="en-US" dirty="0"/>
              <a:t> organ</a:t>
            </a:r>
            <a:r>
              <a:rPr lang="sr-Latn-RS" dirty="0"/>
              <a:t>u</a:t>
            </a:r>
            <a:r>
              <a:rPr lang="en-US" dirty="0"/>
              <a:t> </a:t>
            </a:r>
            <a:r>
              <a:rPr lang="en-US" dirty="0" err="1"/>
              <a:t>zamoljen</a:t>
            </a:r>
            <a:r>
              <a:rPr lang="sr-Latn-RS" dirty="0"/>
              <a:t>e</a:t>
            </a:r>
            <a:r>
              <a:rPr lang="en-US" dirty="0"/>
              <a:t> </a:t>
            </a:r>
            <a:r>
              <a:rPr lang="en-US" dirty="0" err="1"/>
              <a:t>držav</a:t>
            </a:r>
            <a:r>
              <a:rPr lang="sr-Latn-RS" dirty="0"/>
              <a:t>e</a:t>
            </a:r>
            <a:r>
              <a:rPr lang="en-US" dirty="0"/>
              <a:t>. </a:t>
            </a:r>
            <a:r>
              <a:rPr lang="sr-Latn-RS" dirty="0"/>
              <a:t>C</a:t>
            </a:r>
            <a:r>
              <a:rPr lang="en-US" dirty="0" err="1"/>
              <a:t>entralni</a:t>
            </a:r>
            <a:r>
              <a:rPr lang="en-US" dirty="0"/>
              <a:t> organ </a:t>
            </a:r>
            <a:r>
              <a:rPr lang="en-US" dirty="0" err="1"/>
              <a:t>zamoljen</a:t>
            </a:r>
            <a:r>
              <a:rPr lang="sr-Latn-RS" dirty="0"/>
              <a:t>e</a:t>
            </a:r>
            <a:r>
              <a:rPr lang="en-US" dirty="0"/>
              <a:t> </a:t>
            </a:r>
            <a:r>
              <a:rPr lang="en-US" dirty="0" err="1"/>
              <a:t>držav</a:t>
            </a:r>
            <a:r>
              <a:rPr lang="sr-Latn-RS" dirty="0"/>
              <a:t>e</a:t>
            </a:r>
            <a:r>
              <a:rPr lang="en-US" dirty="0"/>
              <a:t> </a:t>
            </a:r>
            <a:r>
              <a:rPr lang="sr-Latn-RS" dirty="0"/>
              <a:t>će potom koristiti </a:t>
            </a:r>
            <a:r>
              <a:rPr lang="en-US" dirty="0" err="1"/>
              <a:t>domać</a:t>
            </a:r>
            <a:r>
              <a:rPr lang="sr-Latn-RS" dirty="0"/>
              <a:t>a</a:t>
            </a:r>
            <a:r>
              <a:rPr lang="en-US" dirty="0"/>
              <a:t> </a:t>
            </a:r>
            <a:r>
              <a:rPr lang="en-US" dirty="0" err="1"/>
              <a:t>procesna</a:t>
            </a:r>
            <a:r>
              <a:rPr lang="en-US" dirty="0"/>
              <a:t> </a:t>
            </a:r>
            <a:r>
              <a:rPr lang="en-US" dirty="0" err="1"/>
              <a:t>ovlašćenja</a:t>
            </a:r>
            <a:r>
              <a:rPr lang="en-US" dirty="0"/>
              <a:t> </a:t>
            </a:r>
            <a:r>
              <a:rPr lang="sr-Latn-RS" dirty="0"/>
              <a:t>u skladu sa domaćim zakonom</a:t>
            </a:r>
            <a:r>
              <a:rPr lang="en-US" dirty="0"/>
              <a:t> </a:t>
            </a:r>
            <a:r>
              <a:rPr lang="en-US" dirty="0" err="1"/>
              <a:t>i</a:t>
            </a:r>
            <a:r>
              <a:rPr lang="en-US" dirty="0"/>
              <a:t> </a:t>
            </a:r>
            <a:r>
              <a:rPr lang="sr-Latn-RS" dirty="0"/>
              <a:t>pribaviti dokaze od </a:t>
            </a:r>
            <a:r>
              <a:rPr lang="en-US" dirty="0" err="1"/>
              <a:t>dava</a:t>
            </a:r>
            <a:r>
              <a:rPr lang="sr-Latn-RS" dirty="0"/>
              <a:t>o</a:t>
            </a:r>
            <a:r>
              <a:rPr lang="en-US" dirty="0"/>
              <a:t>c</a:t>
            </a:r>
            <a:r>
              <a:rPr lang="sr-Latn-RS" dirty="0"/>
              <a:t>a</a:t>
            </a:r>
            <a:r>
              <a:rPr lang="en-US" dirty="0"/>
              <a:t> </a:t>
            </a:r>
            <a:r>
              <a:rPr lang="en-US" dirty="0" err="1"/>
              <a:t>uslug</a:t>
            </a:r>
            <a:r>
              <a:rPr lang="sr-Latn-RS" dirty="0"/>
              <a:t>a</a:t>
            </a:r>
            <a:r>
              <a:rPr lang="en-US" dirty="0"/>
              <a:t>. </a:t>
            </a:r>
            <a:r>
              <a:rPr lang="sr-Latn-RS" dirty="0"/>
              <a:t>Kada informacije budu pribavljene</a:t>
            </a:r>
            <a:r>
              <a:rPr lang="en-US" dirty="0"/>
              <a:t>, </a:t>
            </a:r>
            <a:r>
              <a:rPr lang="sr-Latn-RS" dirty="0"/>
              <a:t>biće prenete </a:t>
            </a:r>
            <a:r>
              <a:rPr lang="en-US" dirty="0" err="1"/>
              <a:t>centraln</a:t>
            </a:r>
            <a:r>
              <a:rPr lang="sr-Latn-RS" dirty="0"/>
              <a:t>om</a:t>
            </a:r>
            <a:r>
              <a:rPr lang="en-US" dirty="0"/>
              <a:t> organ</a:t>
            </a:r>
            <a:r>
              <a:rPr lang="sr-Latn-RS" dirty="0"/>
              <a:t>u</a:t>
            </a:r>
            <a:r>
              <a:rPr lang="en-US" dirty="0"/>
              <a:t> </a:t>
            </a:r>
            <a:r>
              <a:rPr lang="en-US" dirty="0" err="1"/>
              <a:t>držav</a:t>
            </a:r>
            <a:r>
              <a:rPr lang="sr-Latn-RS" dirty="0"/>
              <a:t>e</a:t>
            </a:r>
            <a:r>
              <a:rPr lang="en-US" dirty="0"/>
              <a:t> </a:t>
            </a:r>
            <a:r>
              <a:rPr lang="en-US" dirty="0" err="1"/>
              <a:t>molilj</a:t>
            </a:r>
            <a:r>
              <a:rPr lang="sr-Latn-RS" dirty="0"/>
              <a:t>e</a:t>
            </a:r>
            <a:r>
              <a:rPr lang="en-US" dirty="0"/>
              <a:t>.</a:t>
            </a:r>
          </a:p>
          <a:p>
            <a:endParaRPr lang="en-US" dirty="0"/>
          </a:p>
          <a:p>
            <a:r>
              <a:rPr lang="sr-Latn-RS" dirty="0"/>
              <a:t>Iako o</a:t>
            </a:r>
            <a:r>
              <a:rPr lang="en-US" dirty="0" err="1"/>
              <a:t>kviri</a:t>
            </a:r>
            <a:r>
              <a:rPr lang="en-US" dirty="0"/>
              <a:t> za </a:t>
            </a:r>
            <a:r>
              <a:rPr lang="en-US" dirty="0" err="1"/>
              <a:t>UPP</a:t>
            </a:r>
            <a:r>
              <a:rPr lang="en-US" dirty="0"/>
              <a:t> </a:t>
            </a:r>
            <a:r>
              <a:rPr lang="sr-Latn-RS" dirty="0"/>
              <a:t>predstavljaju zakonski obavezujući </a:t>
            </a:r>
            <a:r>
              <a:rPr lang="en-US" dirty="0" err="1"/>
              <a:t>mehanizam</a:t>
            </a:r>
            <a:r>
              <a:rPr lang="en-US" dirty="0"/>
              <a:t> </a:t>
            </a:r>
            <a:r>
              <a:rPr lang="sr-Latn-RS" dirty="0"/>
              <a:t>kojim se </a:t>
            </a:r>
            <a:r>
              <a:rPr lang="en-US" dirty="0" err="1"/>
              <a:t>inostrani</a:t>
            </a:r>
            <a:r>
              <a:rPr lang="en-US" dirty="0"/>
              <a:t> </a:t>
            </a:r>
            <a:r>
              <a:rPr lang="en-US" dirty="0" err="1"/>
              <a:t>davaoci</a:t>
            </a:r>
            <a:r>
              <a:rPr lang="en-US" dirty="0"/>
              <a:t> </a:t>
            </a:r>
            <a:r>
              <a:rPr lang="en-US" dirty="0" err="1"/>
              <a:t>usluga</a:t>
            </a:r>
            <a:r>
              <a:rPr lang="sr-Latn-RS" dirty="0"/>
              <a:t> mogu primorati</a:t>
            </a:r>
            <a:r>
              <a:rPr lang="en-US" dirty="0"/>
              <a:t>, </a:t>
            </a:r>
            <a:r>
              <a:rPr lang="sr-Latn-RS" dirty="0"/>
              <a:t>oni su obično relativno spori i složeni</a:t>
            </a:r>
            <a:r>
              <a:rPr lang="en-US"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994900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prikazano kako mnogi </a:t>
            </a:r>
            <a:r>
              <a:rPr lang="en-US" dirty="0"/>
              <a:t>global</a:t>
            </a:r>
            <a:r>
              <a:rPr lang="sr-Latn-RS" dirty="0"/>
              <a:t>ni</a:t>
            </a:r>
            <a:r>
              <a:rPr lang="en-US" dirty="0"/>
              <a:t> </a:t>
            </a:r>
            <a:r>
              <a:rPr lang="en-US" dirty="0" err="1"/>
              <a:t>davaoc</a:t>
            </a:r>
            <a:r>
              <a:rPr lang="sr-Latn-RS" dirty="0"/>
              <a:t>i</a:t>
            </a:r>
            <a:r>
              <a:rPr lang="en-US" dirty="0"/>
              <a:t> </a:t>
            </a:r>
            <a:r>
              <a:rPr lang="en-US" dirty="0" err="1"/>
              <a:t>usluga</a:t>
            </a:r>
            <a:r>
              <a:rPr lang="en-US" dirty="0"/>
              <a:t> </a:t>
            </a:r>
            <a:r>
              <a:rPr lang="sr-Latn-RS" dirty="0"/>
              <a:t>kao što su</a:t>
            </a:r>
            <a:r>
              <a:rPr lang="en-US" dirty="0"/>
              <a:t> Google, Facebook </a:t>
            </a:r>
            <a:r>
              <a:rPr lang="en-US" dirty="0" err="1"/>
              <a:t>i</a:t>
            </a:r>
            <a:r>
              <a:rPr lang="en-US" dirty="0"/>
              <a:t> Twitter </a:t>
            </a:r>
            <a:r>
              <a:rPr lang="sr-Latn-RS" dirty="0"/>
              <a:t>traže da zahtev bude sačinjen u skladu sa ugovorom o međusobnoj pravnoj pomoći da bi otkrili podatke </a:t>
            </a:r>
            <a:r>
              <a:rPr lang="en-US" dirty="0"/>
              <a:t>o </a:t>
            </a:r>
            <a:r>
              <a:rPr lang="en-US" dirty="0" err="1"/>
              <a:t>pretplatniku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33130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0" noProof="0" dirty="0"/>
              <a:t>Ovi slajdovi objašnjavaju kako se zahtevi za </a:t>
            </a:r>
            <a:r>
              <a:rPr lang="pl-PL" b="0" noProof="0" dirty="0"/>
              <a:t>otkrivanje podataka u hitnim slučajevima</a:t>
            </a:r>
            <a:r>
              <a:rPr lang="sr-Latn-RS" b="0" noProof="0" dirty="0"/>
              <a:t> mogu koristiti da se obezbedi saradnja inostranih davalaca usluga. </a:t>
            </a:r>
            <a:endParaRPr lang="sr-Latn-RS" noProof="0" dirty="0"/>
          </a:p>
          <a:p>
            <a:endParaRPr lang="sr-Latn-RS" noProof="0" dirty="0"/>
          </a:p>
          <a:p>
            <a:r>
              <a:rPr lang="sr-Latn-RS" noProof="0" dirty="0"/>
              <a:t>Kako je pomenuto na prethodnom slajdu, proces za pribavljanje informacija iz ugovora o uzajamnoj pravnoj pomoći obično je prilično spor i možda ne bude primeren u hitnim slučajevima. Mnogi globalni davaoci usluga otkrivaju podatke u hitnim slučajevima čak i kada nije upućen zahtev na osnovu ugovora o uzajamnoj pravnoj pomoći. U takvim zahtevima se mora demonstrirati da je otkrivanje podataka neophodno da bi se sprečila smrt ili teška telesna povreda – iako različiti davaoci usluga imaju različite kriterijume za </a:t>
            </a:r>
            <a:r>
              <a:rPr lang="pl-PL" noProof="0" dirty="0"/>
              <a:t>otkrivanje podataka u hitnim slučajevima</a:t>
            </a:r>
            <a:r>
              <a:rPr lang="sr-Latn-RS" noProof="0" dirty="0"/>
              <a:t>. Važno je napomenuti da </a:t>
            </a:r>
            <a:r>
              <a:rPr lang="pl-PL" noProof="0" dirty="0"/>
              <a:t>otkrivanje podataka u hitnim slučajevima</a:t>
            </a:r>
            <a:r>
              <a:rPr lang="sr-Latn-RS" noProof="0" dirty="0"/>
              <a:t>, za razliku od zahteva za otkrivanje podataka koji se upućuju na osnovu ugovora o </a:t>
            </a:r>
            <a:r>
              <a:rPr lang="sr-Latn-RS" noProof="0" dirty="0" err="1"/>
              <a:t>UPP</a:t>
            </a:r>
            <a:r>
              <a:rPr lang="sr-Latn-RS" noProof="0" dirty="0"/>
              <a:t>, nije zakonski obavezujuće za inostranog davaoca usluga.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188583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model Obrasca zahteva za</a:t>
            </a:r>
            <a:r>
              <a:rPr lang="en-US" dirty="0"/>
              <a:t> </a:t>
            </a:r>
            <a:r>
              <a:rPr lang="pl-PL" dirty="0"/>
              <a:t>otkrivanje podataka u hitnim slučajevima</a:t>
            </a:r>
            <a:r>
              <a:rPr lang="en-US" dirty="0"/>
              <a:t> </a:t>
            </a:r>
            <a:r>
              <a:rPr lang="sr-Latn-RS" dirty="0"/>
              <a:t>za</a:t>
            </a:r>
            <a:r>
              <a:rPr lang="en-US" dirty="0"/>
              <a:t> Google. </a:t>
            </a:r>
            <a:r>
              <a:rPr lang="sr-Latn-RS" dirty="0"/>
              <a:t>Trener može da provede učesnike kroz svako polje kako bi pokazao</a:t>
            </a:r>
            <a:r>
              <a:rPr lang="en-US" dirty="0"/>
              <a:t>, </a:t>
            </a:r>
            <a:r>
              <a:rPr lang="sr-Latn-RS" dirty="0"/>
              <a:t>kao primer, koja vrsta informacija se mora podeliti sa </a:t>
            </a:r>
            <a:r>
              <a:rPr lang="en-US" dirty="0" err="1"/>
              <a:t>dava</a:t>
            </a:r>
            <a:r>
              <a:rPr lang="sr-Latn-RS" dirty="0"/>
              <a:t>ocem</a:t>
            </a:r>
            <a:r>
              <a:rPr lang="en-US" dirty="0"/>
              <a:t> </a:t>
            </a:r>
            <a:r>
              <a:rPr lang="en-US" dirty="0" err="1"/>
              <a:t>usluge</a:t>
            </a:r>
            <a:r>
              <a:rPr lang="en-US" dirty="0"/>
              <a:t> </a:t>
            </a:r>
            <a:r>
              <a:rPr lang="sr-Latn-RS" dirty="0"/>
              <a:t>kada se upućuje zahtev za</a:t>
            </a:r>
            <a:r>
              <a:rPr lang="en-US" dirty="0"/>
              <a:t> </a:t>
            </a:r>
            <a:r>
              <a:rPr lang="pl-PL" dirty="0"/>
              <a:t>otkrivanje podataka u hitnim slučajevima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695553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model Obrasca zahteva za</a:t>
            </a:r>
            <a:r>
              <a:rPr lang="en-US" dirty="0"/>
              <a:t> </a:t>
            </a:r>
            <a:r>
              <a:rPr lang="pl-PL" dirty="0"/>
              <a:t>otkrivanje podataka u hitnim slučajevima</a:t>
            </a:r>
            <a:r>
              <a:rPr lang="en-US" dirty="0"/>
              <a:t> </a:t>
            </a:r>
            <a:r>
              <a:rPr lang="sr-Latn-RS" dirty="0"/>
              <a:t>za</a:t>
            </a:r>
            <a:r>
              <a:rPr lang="en-US" dirty="0"/>
              <a:t> Google. </a:t>
            </a:r>
            <a:r>
              <a:rPr lang="sr-Latn-RS" dirty="0"/>
              <a:t>Trener može da provede učesnike kroz svako polje kako bi pokazao</a:t>
            </a:r>
            <a:r>
              <a:rPr lang="en-US" dirty="0"/>
              <a:t>, </a:t>
            </a:r>
            <a:r>
              <a:rPr lang="sr-Latn-RS" dirty="0"/>
              <a:t>kao primer, koja vrsta informacija se mora podeliti sa </a:t>
            </a:r>
            <a:r>
              <a:rPr lang="en-US" dirty="0" err="1"/>
              <a:t>dava</a:t>
            </a:r>
            <a:r>
              <a:rPr lang="sr-Latn-RS" dirty="0"/>
              <a:t>ocem</a:t>
            </a:r>
            <a:r>
              <a:rPr lang="en-US" dirty="0"/>
              <a:t> </a:t>
            </a:r>
            <a:r>
              <a:rPr lang="en-US" dirty="0" err="1"/>
              <a:t>usluge</a:t>
            </a:r>
            <a:r>
              <a:rPr lang="en-US" dirty="0"/>
              <a:t> </a:t>
            </a:r>
            <a:r>
              <a:rPr lang="sr-Latn-RS" dirty="0"/>
              <a:t>kada se upućuje zahtev za</a:t>
            </a:r>
            <a:r>
              <a:rPr lang="en-US" dirty="0"/>
              <a:t> </a:t>
            </a:r>
            <a:r>
              <a:rPr lang="pl-PL" dirty="0"/>
              <a:t>otkrivanje podataka u hitnim slučajevima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996292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model Obrasca zahteva za</a:t>
            </a:r>
            <a:r>
              <a:rPr lang="en-US" dirty="0"/>
              <a:t> </a:t>
            </a:r>
            <a:r>
              <a:rPr lang="pl-PL" dirty="0"/>
              <a:t>otkrivanje podataka u hitnim slučajevima</a:t>
            </a:r>
            <a:r>
              <a:rPr lang="en-US" dirty="0"/>
              <a:t> </a:t>
            </a:r>
            <a:r>
              <a:rPr lang="sr-Latn-RS" dirty="0"/>
              <a:t>za</a:t>
            </a:r>
            <a:r>
              <a:rPr lang="en-US" dirty="0"/>
              <a:t> Google. </a:t>
            </a:r>
            <a:r>
              <a:rPr lang="sr-Latn-RS" dirty="0"/>
              <a:t>Trener može da provede učesnike kroz svako polje kako bi pokazao</a:t>
            </a:r>
            <a:r>
              <a:rPr lang="en-US" dirty="0"/>
              <a:t>, </a:t>
            </a:r>
            <a:r>
              <a:rPr lang="sr-Latn-RS" dirty="0"/>
              <a:t>kao primer, koja vrsta informacija se mora podeliti sa </a:t>
            </a:r>
            <a:r>
              <a:rPr lang="en-US" dirty="0" err="1"/>
              <a:t>dava</a:t>
            </a:r>
            <a:r>
              <a:rPr lang="sr-Latn-RS" dirty="0"/>
              <a:t>ocem</a:t>
            </a:r>
            <a:r>
              <a:rPr lang="en-US" dirty="0"/>
              <a:t> </a:t>
            </a:r>
            <a:r>
              <a:rPr lang="en-US" dirty="0" err="1"/>
              <a:t>usluge</a:t>
            </a:r>
            <a:r>
              <a:rPr lang="en-US" dirty="0"/>
              <a:t> </a:t>
            </a:r>
            <a:r>
              <a:rPr lang="sr-Latn-RS" dirty="0"/>
              <a:t>kada se upućuje zahtev za</a:t>
            </a:r>
            <a:r>
              <a:rPr lang="en-US" dirty="0"/>
              <a:t> </a:t>
            </a:r>
            <a:r>
              <a:rPr lang="pl-PL" dirty="0"/>
              <a:t>otkrivanje podataka u hitnim slučajevima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653412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ovom slajdu je prikazan model Obrasca zahteva za</a:t>
            </a:r>
            <a:r>
              <a:rPr lang="en-US" dirty="0"/>
              <a:t> </a:t>
            </a:r>
            <a:r>
              <a:rPr lang="pl-PL" dirty="0"/>
              <a:t>otkrivanje podataka u hitnim slučajevima</a:t>
            </a:r>
            <a:r>
              <a:rPr lang="en-US" dirty="0"/>
              <a:t> </a:t>
            </a:r>
            <a:r>
              <a:rPr lang="sr-Latn-RS" dirty="0"/>
              <a:t>za</a:t>
            </a:r>
            <a:r>
              <a:rPr lang="en-US" dirty="0"/>
              <a:t> </a:t>
            </a:r>
            <a:r>
              <a:rPr lang="sr-Latn-RS" dirty="0"/>
              <a:t>Apple</a:t>
            </a:r>
            <a:r>
              <a:rPr lang="en-US" dirty="0"/>
              <a:t>. </a:t>
            </a:r>
            <a:r>
              <a:rPr lang="sr-Latn-RS" dirty="0"/>
              <a:t>Trener može da provede učesnike kroz svako polje kako bi pokazao</a:t>
            </a:r>
            <a:r>
              <a:rPr lang="en-US" dirty="0"/>
              <a:t>, </a:t>
            </a:r>
            <a:r>
              <a:rPr lang="sr-Latn-RS" dirty="0"/>
              <a:t>kao primer, koja vrsta informacija se mora podeliti sa </a:t>
            </a:r>
            <a:r>
              <a:rPr lang="en-US" dirty="0" err="1"/>
              <a:t>dava</a:t>
            </a:r>
            <a:r>
              <a:rPr lang="sr-Latn-RS" dirty="0"/>
              <a:t>ocem</a:t>
            </a:r>
            <a:r>
              <a:rPr lang="en-US" dirty="0"/>
              <a:t> </a:t>
            </a:r>
            <a:r>
              <a:rPr lang="en-US" dirty="0" err="1"/>
              <a:t>usluge</a:t>
            </a:r>
            <a:r>
              <a:rPr lang="en-US" dirty="0"/>
              <a:t> </a:t>
            </a:r>
            <a:r>
              <a:rPr lang="sr-Latn-RS" dirty="0"/>
              <a:t>kada se upućuje zahtev za</a:t>
            </a:r>
            <a:r>
              <a:rPr lang="en-US" dirty="0"/>
              <a:t> </a:t>
            </a:r>
            <a:r>
              <a:rPr lang="pl-PL" dirty="0"/>
              <a:t>otkrivanje podataka u hitnim slučajevima</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639771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ovom slajdu je prikazan model Obrasca zahteva za</a:t>
            </a:r>
            <a:r>
              <a:rPr lang="en-US" dirty="0"/>
              <a:t> </a:t>
            </a:r>
            <a:r>
              <a:rPr lang="pl-PL" dirty="0"/>
              <a:t>otkrivanje podataka u hitnim slučajevima</a:t>
            </a:r>
            <a:r>
              <a:rPr lang="en-US" dirty="0"/>
              <a:t> </a:t>
            </a:r>
            <a:r>
              <a:rPr lang="sr-Latn-RS" dirty="0"/>
              <a:t>za</a:t>
            </a:r>
            <a:r>
              <a:rPr lang="en-US" dirty="0"/>
              <a:t> </a:t>
            </a:r>
            <a:r>
              <a:rPr lang="sr-Latn-RS" dirty="0"/>
              <a:t>Apple</a:t>
            </a:r>
            <a:r>
              <a:rPr lang="en-US" dirty="0"/>
              <a:t>. </a:t>
            </a:r>
            <a:r>
              <a:rPr lang="sr-Latn-RS" dirty="0"/>
              <a:t>Trener može da provede učesnike kroz svako polje kako bi pokazao</a:t>
            </a:r>
            <a:r>
              <a:rPr lang="en-US" dirty="0"/>
              <a:t>, </a:t>
            </a:r>
            <a:r>
              <a:rPr lang="sr-Latn-RS" dirty="0"/>
              <a:t>kao primer, koja vrsta informacija se mora podeliti sa </a:t>
            </a:r>
            <a:r>
              <a:rPr lang="en-US" dirty="0" err="1"/>
              <a:t>dava</a:t>
            </a:r>
            <a:r>
              <a:rPr lang="sr-Latn-RS" dirty="0"/>
              <a:t>ocem</a:t>
            </a:r>
            <a:r>
              <a:rPr lang="en-US" dirty="0"/>
              <a:t> </a:t>
            </a:r>
            <a:r>
              <a:rPr lang="en-US" dirty="0" err="1"/>
              <a:t>usluge</a:t>
            </a:r>
            <a:r>
              <a:rPr lang="en-US" dirty="0"/>
              <a:t> </a:t>
            </a:r>
            <a:r>
              <a:rPr lang="sr-Latn-RS" dirty="0"/>
              <a:t>kada se upućuje zahtev za</a:t>
            </a:r>
            <a:r>
              <a:rPr lang="en-US" dirty="0"/>
              <a:t> </a:t>
            </a:r>
            <a:r>
              <a:rPr lang="pl-PL" dirty="0"/>
              <a:t>otkrivanje podataka u hitnim slučajevima</a:t>
            </a:r>
            <a:r>
              <a:rPr lang="en-US" dirty="0"/>
              <a:t>.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1460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noProof="0" dirty="0"/>
              <a:t>Ova sesija će biti podeljena u 6 delova.</a:t>
            </a:r>
          </a:p>
          <a:p>
            <a:r>
              <a:rPr lang="sr-Latn-RS" sz="1200" noProof="0" dirty="0"/>
              <a:t>U prvom delu sesije ćemo napraviti pregled ključnih definicija.</a:t>
            </a:r>
          </a:p>
          <a:p>
            <a:r>
              <a:rPr lang="sr-Latn-RS" sz="1200" noProof="0" dirty="0"/>
              <a:t>U drugom delu sesije ćemo se baviti saradnjom sa domaćim davaocima usluga.</a:t>
            </a:r>
          </a:p>
          <a:p>
            <a:r>
              <a:rPr lang="sr-Latn-RS" sz="1200" noProof="0" dirty="0"/>
              <a:t>U trećem delu sesije ćemo se baviti saradnjom sa inostranim davaocima usluga radi pribavljanja podataka. </a:t>
            </a:r>
          </a:p>
          <a:p>
            <a:r>
              <a:rPr lang="sr-Latn-RS" sz="1200" noProof="0" dirty="0"/>
              <a:t>U četvrtom delu sesije ćemo dati pregled saradnje sa inostranim davaocima usluga radi uklanjanja nelegalnog sadržaja.</a:t>
            </a: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noProof="0" dirty="0"/>
              <a:t>U petom delu sesije rezimiraćemo ciljeve sesije.</a:t>
            </a:r>
          </a:p>
          <a:p>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dirty="0"/>
          </a:p>
        </p:txBody>
      </p:sp>
    </p:spTree>
    <p:extLst>
      <p:ext uri="{BB962C8B-B14F-4D97-AF65-F5344CB8AC3E}">
        <p14:creationId xmlns:p14="http://schemas.microsoft.com/office/powerpoint/2010/main" val="1407904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Trener treba da koristi ove slajdove da obavi demonstraciju toga kako radi </a:t>
            </a:r>
            <a:r>
              <a:rPr lang="sr-Latn-RS" dirty="0" err="1"/>
              <a:t>Fejsbukov</a:t>
            </a:r>
            <a:r>
              <a:rPr lang="sr-Latn-RS" dirty="0"/>
              <a:t> portal za zahteve u hitnim slučajevima</a:t>
            </a:r>
            <a:r>
              <a:rPr lang="en-US" dirty="0"/>
              <a:t>.</a:t>
            </a:r>
          </a:p>
          <a:p>
            <a:endParaRPr lang="en-US" dirty="0"/>
          </a:p>
          <a:p>
            <a:r>
              <a:rPr lang="sr-Latn-RS" dirty="0"/>
              <a:t>Trener treba da objasni da je ovaj portal dostupan samo pripadnicima snaga reda koji koriste odobrene imejl adrese</a:t>
            </a:r>
            <a:r>
              <a:rPr lang="en-US" dirty="0"/>
              <a:t>.</a:t>
            </a:r>
          </a:p>
          <a:p>
            <a:endParaRPr lang="en-US" dirty="0"/>
          </a:p>
          <a:p>
            <a:r>
              <a:rPr lang="sr-Latn-RS" dirty="0"/>
              <a:t>Na ovom ekranu pripadnik snaga reda mora prvo da zatraži pristup, koji se dozvoljava samo u pojedinačnim periodima od jednog sata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227873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Kada pripadniku snaga reda bude odobren pristup na portal, mora da odabere „</a:t>
            </a:r>
            <a:r>
              <a:rPr lang="sr-Latn-RS" sz="1200" b="0" dirty="0"/>
              <a:t>Uputi zahtev za evidenciju</a:t>
            </a:r>
            <a:r>
              <a:rPr lang="en-US" dirty="0"/>
              <a:t>” </a:t>
            </a:r>
            <a:r>
              <a:rPr lang="en-US" dirty="0" err="1"/>
              <a:t>i</a:t>
            </a:r>
            <a:r>
              <a:rPr lang="en-US" dirty="0"/>
              <a:t> </a:t>
            </a:r>
            <a:r>
              <a:rPr lang="sr-Latn-RS" dirty="0"/>
              <a:t>onda popuni obrazac</a:t>
            </a:r>
            <a:r>
              <a:rPr lang="en-US" dirty="0"/>
              <a:t>, </a:t>
            </a:r>
            <a:r>
              <a:rPr lang="sr-Latn-RS" dirty="0"/>
              <a:t>dajući informacije o pravnoj radnji</a:t>
            </a:r>
            <a:r>
              <a:rPr lang="en-US" dirty="0"/>
              <a:t> (</a:t>
            </a:r>
            <a:r>
              <a:rPr lang="en-US" dirty="0" err="1"/>
              <a:t>tj</a:t>
            </a:r>
            <a:r>
              <a:rPr lang="en-US" dirty="0"/>
              <a:t>. </a:t>
            </a:r>
            <a:r>
              <a:rPr lang="sr-Latn-RS" dirty="0"/>
              <a:t>sudska naredba ili drugo</a:t>
            </a:r>
            <a:r>
              <a:rPr lang="en-US" dirty="0"/>
              <a:t>), </a:t>
            </a:r>
            <a:r>
              <a:rPr lang="sr-Latn-RS" dirty="0"/>
              <a:t>odaberite prirodu predmeta, identifikujte Fejsbuk ili </a:t>
            </a:r>
            <a:r>
              <a:rPr lang="sr-Latn-RS" dirty="0" err="1"/>
              <a:t>Instagram</a:t>
            </a:r>
            <a:r>
              <a:rPr lang="sr-Latn-RS" dirty="0"/>
              <a:t> nalog o kome je reč i </a:t>
            </a:r>
            <a:r>
              <a:rPr lang="en-US" dirty="0"/>
              <a:t>datum </a:t>
            </a:r>
            <a:r>
              <a:rPr lang="sr-Latn-RS" dirty="0"/>
              <a:t>na koji je </a:t>
            </a:r>
            <a:r>
              <a:rPr lang="en-US" dirty="0" err="1"/>
              <a:t>nalog</a:t>
            </a:r>
            <a:r>
              <a:rPr lang="en-US" dirty="0"/>
              <a:t> </a:t>
            </a:r>
            <a:r>
              <a:rPr lang="sr-Latn-RS" dirty="0"/>
              <a:t>identifikovan</a:t>
            </a:r>
            <a:r>
              <a:rPr lang="en-US" dirty="0"/>
              <a:t>, </a:t>
            </a:r>
            <a:r>
              <a:rPr lang="sr-Latn-RS" dirty="0"/>
              <a:t>upiše period za koji se traži evidencija i, što e važno, daje dodatni kontekst</a:t>
            </a:r>
            <a:endParaRPr lang="en-US" dirty="0"/>
          </a:p>
          <a:p>
            <a:endParaRPr lang="en-US" dirty="0"/>
          </a:p>
          <a:p>
            <a:r>
              <a:rPr lang="en-US" dirty="0"/>
              <a:t>(</a:t>
            </a:r>
            <a:r>
              <a:rPr lang="sr-Latn-RS" dirty="0"/>
              <a:t>Obrazac se nastavlja na sledećem slajdu</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76604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su prikazane raspoložive opcije kada se upućuje zahtev u hitnim slučajevima.</a:t>
            </a:r>
            <a:r>
              <a:rPr lang="en-US" dirty="0"/>
              <a:t> </a:t>
            </a:r>
            <a:r>
              <a:rPr lang="sr-Latn-RS" dirty="0"/>
              <a:t>Trener treba da objasni da je predmet </a:t>
            </a:r>
            <a:r>
              <a:rPr lang="en-US" dirty="0" err="1"/>
              <a:t>zahtev</a:t>
            </a:r>
            <a:r>
              <a:rPr lang="sr-Latn-RS" dirty="0"/>
              <a:t>a u hitnim slučajevima ograničen i da bi pokrivao slučajeve kao što su oni navedeni na ekranu</a:t>
            </a:r>
            <a:r>
              <a:rPr lang="en-US" dirty="0"/>
              <a:t>. </a:t>
            </a:r>
          </a:p>
          <a:p>
            <a:endParaRPr lang="en-US" dirty="0"/>
          </a:p>
          <a:p>
            <a:r>
              <a:rPr lang="en-US" dirty="0"/>
              <a:t>(</a:t>
            </a:r>
            <a:r>
              <a:rPr lang="sr-Latn-RS" dirty="0"/>
              <a:t>Obrazac se nastavlja na sledećem slajdu</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3716200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Od pripadnika snaga reda će se očekivati da priloži relevantnu dokumentacije kao što je ona navedena na slajdu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2572213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Tačan</a:t>
            </a:r>
            <a:r>
              <a:rPr lang="en-US" dirty="0"/>
              <a:t> </a:t>
            </a:r>
            <a:r>
              <a:rPr lang="en-US" dirty="0" err="1"/>
              <a:t>odgovor</a:t>
            </a:r>
            <a:r>
              <a:rPr lang="en-US" dirty="0"/>
              <a:t> je: </a:t>
            </a:r>
            <a:r>
              <a:rPr lang="sr-Latn-RS" b="1" dirty="0"/>
              <a:t>Netačno</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M</a:t>
            </a:r>
            <a:r>
              <a:rPr lang="sr-Latn-RS" sz="1200" b="0" dirty="0" err="1">
                <a:solidFill>
                  <a:srgbClr val="FF0000"/>
                </a:solidFill>
              </a:rPr>
              <a:t>nogi</a:t>
            </a:r>
            <a:r>
              <a:rPr lang="sr-Latn-RS" sz="1200" b="0" dirty="0">
                <a:solidFill>
                  <a:srgbClr val="FF0000"/>
                </a:solidFill>
              </a:rPr>
              <a:t> globalni </a:t>
            </a:r>
            <a:r>
              <a:rPr lang="en-US" sz="1200" b="0" dirty="0" err="1">
                <a:solidFill>
                  <a:srgbClr val="FF0000"/>
                </a:solidFill>
              </a:rPr>
              <a:t>davaoc</a:t>
            </a:r>
            <a:r>
              <a:rPr lang="sr-Latn-RS" sz="1200" b="0" dirty="0">
                <a:solidFill>
                  <a:srgbClr val="FF0000"/>
                </a:solidFill>
              </a:rPr>
              <a:t>i</a:t>
            </a:r>
            <a:r>
              <a:rPr lang="en-US" sz="1200" b="0" dirty="0">
                <a:solidFill>
                  <a:srgbClr val="FF0000"/>
                </a:solidFill>
              </a:rPr>
              <a:t> </a:t>
            </a:r>
            <a:r>
              <a:rPr lang="en-US" sz="1200" b="0" dirty="0" err="1">
                <a:solidFill>
                  <a:srgbClr val="FF0000"/>
                </a:solidFill>
              </a:rPr>
              <a:t>usluga</a:t>
            </a:r>
            <a:r>
              <a:rPr lang="en-US" sz="1200" b="0" dirty="0">
                <a:solidFill>
                  <a:srgbClr val="FF0000"/>
                </a:solidFill>
              </a:rPr>
              <a:t> </a:t>
            </a:r>
            <a:r>
              <a:rPr lang="en-US" sz="1200" b="0" dirty="0" err="1">
                <a:solidFill>
                  <a:srgbClr val="FF0000"/>
                </a:solidFill>
              </a:rPr>
              <a:t>otkri</a:t>
            </a:r>
            <a:r>
              <a:rPr lang="sr-Latn-RS" sz="1200" b="0" dirty="0">
                <a:solidFill>
                  <a:srgbClr val="FF0000"/>
                </a:solidFill>
              </a:rPr>
              <a:t>vaju</a:t>
            </a:r>
            <a:r>
              <a:rPr lang="en-US" sz="1200" b="0" dirty="0">
                <a:solidFill>
                  <a:srgbClr val="FF0000"/>
                </a:solidFill>
              </a:rPr>
              <a:t> </a:t>
            </a:r>
            <a:r>
              <a:rPr lang="en-US" sz="1200" b="0" dirty="0" err="1">
                <a:solidFill>
                  <a:srgbClr val="FF0000"/>
                </a:solidFill>
              </a:rPr>
              <a:t>poda</a:t>
            </a:r>
            <a:r>
              <a:rPr lang="sr-Latn-RS" sz="1200" b="0" dirty="0" err="1">
                <a:solidFill>
                  <a:srgbClr val="FF0000"/>
                </a:solidFill>
              </a:rPr>
              <a:t>tke</a:t>
            </a:r>
            <a:r>
              <a:rPr lang="sr-Latn-RS" sz="1200" b="0" dirty="0">
                <a:solidFill>
                  <a:srgbClr val="FF0000"/>
                </a:solidFill>
              </a:rPr>
              <a:t> na osnovu</a:t>
            </a:r>
            <a:r>
              <a:rPr lang="en-US" sz="1200" b="0" dirty="0">
                <a:solidFill>
                  <a:srgbClr val="FF0000"/>
                </a:solidFill>
              </a:rPr>
              <a:t> </a:t>
            </a:r>
            <a:r>
              <a:rPr lang="sr-Latn-RS" sz="1200" b="0" dirty="0">
                <a:solidFill>
                  <a:srgbClr val="FF0000"/>
                </a:solidFill>
              </a:rPr>
              <a:t>zahteva za</a:t>
            </a:r>
            <a:r>
              <a:rPr lang="en-US" sz="1200" b="0" dirty="0">
                <a:solidFill>
                  <a:srgbClr val="FF0000"/>
                </a:solidFill>
              </a:rPr>
              <a:t> </a:t>
            </a:r>
            <a:r>
              <a:rPr lang="pl-PL" sz="1200" b="0" dirty="0">
                <a:solidFill>
                  <a:srgbClr val="FF0000"/>
                </a:solidFill>
              </a:rPr>
              <a:t>otkrivanje podataka u hitnim slučajevima</a:t>
            </a:r>
            <a:r>
              <a:rPr lang="sr-Latn-RS" sz="1200" b="0" dirty="0">
                <a:solidFill>
                  <a:srgbClr val="FF0000"/>
                </a:solidFill>
              </a:rPr>
              <a:t>, čak i ako </a:t>
            </a:r>
            <a:r>
              <a:rPr lang="en-US" sz="1200" b="0" dirty="0" err="1">
                <a:solidFill>
                  <a:srgbClr val="FF0000"/>
                </a:solidFill>
              </a:rPr>
              <a:t>zemlja</a:t>
            </a:r>
            <a:r>
              <a:rPr lang="en-US" sz="1200" b="0" dirty="0">
                <a:solidFill>
                  <a:srgbClr val="FF0000"/>
                </a:solidFill>
              </a:rPr>
              <a:t> </a:t>
            </a:r>
            <a:r>
              <a:rPr lang="sr-Latn-RS" sz="1200" b="0" dirty="0">
                <a:solidFill>
                  <a:srgbClr val="FF0000"/>
                </a:solidFill>
              </a:rPr>
              <a:t>u kojoj imaju sedište nema </a:t>
            </a:r>
            <a:r>
              <a:rPr lang="en-US" sz="1200" b="0" dirty="0" err="1">
                <a:solidFill>
                  <a:srgbClr val="FF0000"/>
                </a:solidFill>
              </a:rPr>
              <a:t>ugovor</a:t>
            </a:r>
            <a:r>
              <a:rPr lang="en-US" sz="1200" b="0" dirty="0">
                <a:solidFill>
                  <a:srgbClr val="FF0000"/>
                </a:solidFill>
              </a:rPr>
              <a:t> o </a:t>
            </a:r>
            <a:r>
              <a:rPr lang="en-US" sz="1200" b="0" dirty="0" err="1">
                <a:solidFill>
                  <a:srgbClr val="FF0000"/>
                </a:solidFill>
              </a:rPr>
              <a:t>UPP</a:t>
            </a:r>
            <a:r>
              <a:rPr lang="en-US" sz="1200" b="0" dirty="0">
                <a:solidFill>
                  <a:srgbClr val="FF0000"/>
                </a:solidFill>
              </a:rPr>
              <a:t> </a:t>
            </a:r>
            <a:r>
              <a:rPr lang="sr-Latn-RS" sz="1200" b="0" dirty="0">
                <a:solidFill>
                  <a:srgbClr val="FF0000"/>
                </a:solidFill>
              </a:rPr>
              <a:t>sa</a:t>
            </a:r>
            <a:r>
              <a:rPr lang="en-US" sz="1200" b="0" dirty="0">
                <a:solidFill>
                  <a:srgbClr val="FF0000"/>
                </a:solidFill>
              </a:rPr>
              <a:t> </a:t>
            </a:r>
            <a:r>
              <a:rPr lang="en-US" sz="1200" b="0" dirty="0" err="1">
                <a:solidFill>
                  <a:srgbClr val="FF0000"/>
                </a:solidFill>
              </a:rPr>
              <a:t>zemlj</a:t>
            </a:r>
            <a:r>
              <a:rPr lang="sr-Latn-RS" sz="1200" b="0" dirty="0">
                <a:solidFill>
                  <a:srgbClr val="FF0000"/>
                </a:solidFill>
              </a:rPr>
              <a:t>om koja upućuje zahtev za</a:t>
            </a:r>
            <a:r>
              <a:rPr lang="en-US" sz="1200" b="0" dirty="0">
                <a:solidFill>
                  <a:srgbClr val="FF0000"/>
                </a:solidFill>
              </a:rPr>
              <a:t> </a:t>
            </a:r>
            <a:r>
              <a:rPr lang="pl-PL" sz="1200" b="0" dirty="0">
                <a:solidFill>
                  <a:srgbClr val="FF0000"/>
                </a:solidFill>
              </a:rPr>
              <a:t>otkrivanje podataka u hitnim slučajevima</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150590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sr-Latn-RS" b="0" dirty="0"/>
              <a:t>Na ovim slajdovima se objašnjava kako se </a:t>
            </a:r>
            <a:r>
              <a:rPr lang="en-US" b="0" dirty="0" err="1"/>
              <a:t>naredbe</a:t>
            </a:r>
            <a:r>
              <a:rPr lang="en-US" b="0" dirty="0"/>
              <a:t> za </a:t>
            </a:r>
            <a:r>
              <a:rPr lang="en-US" b="0" dirty="0" err="1"/>
              <a:t>dostavljanje</a:t>
            </a:r>
            <a:r>
              <a:rPr lang="en-US" b="0" dirty="0"/>
              <a:t> </a:t>
            </a:r>
            <a:r>
              <a:rPr lang="en-US" b="0" dirty="0" err="1"/>
              <a:t>podataka</a:t>
            </a:r>
            <a:r>
              <a:rPr lang="en-US" b="0" dirty="0"/>
              <a:t> </a:t>
            </a:r>
            <a:r>
              <a:rPr lang="sr-Latn-RS" b="0" dirty="0"/>
              <a:t>mogu koristiti </a:t>
            </a:r>
            <a:r>
              <a:rPr lang="en-US" b="0" dirty="0"/>
              <a:t> </a:t>
            </a:r>
            <a:r>
              <a:rPr lang="sr-Latn-RS" b="0" dirty="0"/>
              <a:t>da se obezbedi saradnja</a:t>
            </a:r>
            <a:r>
              <a:rPr lang="en-US" b="0" dirty="0"/>
              <a:t> </a:t>
            </a:r>
            <a:r>
              <a:rPr lang="en-US" b="0" dirty="0" err="1"/>
              <a:t>inostrani</a:t>
            </a:r>
            <a:r>
              <a:rPr lang="sr-Latn-RS" b="0" dirty="0"/>
              <a:t>h</a:t>
            </a:r>
            <a:r>
              <a:rPr lang="en-US" b="0" dirty="0"/>
              <a:t> </a:t>
            </a:r>
            <a:r>
              <a:rPr lang="en-US" b="0" dirty="0" err="1"/>
              <a:t>dava</a:t>
            </a:r>
            <a:r>
              <a:rPr lang="sr-Latn-RS" b="0" dirty="0" err="1"/>
              <a:t>laca</a:t>
            </a:r>
            <a:r>
              <a:rPr lang="en-US" b="0" dirty="0"/>
              <a:t> </a:t>
            </a:r>
            <a:r>
              <a:rPr lang="en-US" b="0" dirty="0" err="1"/>
              <a:t>usluga</a:t>
            </a:r>
            <a:r>
              <a:rPr lang="en-US" b="0" dirty="0"/>
              <a:t>. </a:t>
            </a:r>
          </a:p>
          <a:p>
            <a:endParaRPr lang="en-US" b="0" dirty="0"/>
          </a:p>
          <a:p>
            <a:endParaRPr lang="en-US" b="0" dirty="0"/>
          </a:p>
          <a:p>
            <a:r>
              <a:rPr lang="en-US" b="0" dirty="0"/>
              <a:t>S </a:t>
            </a:r>
            <a:r>
              <a:rPr lang="en-US" b="0" dirty="0" err="1"/>
              <a:t>leve</a:t>
            </a:r>
            <a:r>
              <a:rPr lang="en-US" b="0" dirty="0"/>
              <a:t> </a:t>
            </a:r>
            <a:r>
              <a:rPr lang="en-US" b="0" dirty="0" err="1"/>
              <a:t>strane</a:t>
            </a:r>
            <a:r>
              <a:rPr lang="en-US" b="0" dirty="0"/>
              <a:t>, </a:t>
            </a:r>
            <a:r>
              <a:rPr lang="sr-Latn-RS" b="0" dirty="0"/>
              <a:t>na slajdu je prikazan tekst člana</a:t>
            </a:r>
            <a:r>
              <a:rPr lang="en-US" b="0" dirty="0"/>
              <a:t> 18</a:t>
            </a:r>
            <a:r>
              <a:rPr lang="sr-Latn-RS" b="0" dirty="0"/>
              <a:t>,</a:t>
            </a:r>
            <a:r>
              <a:rPr lang="en-US" b="0" dirty="0"/>
              <a:t> </a:t>
            </a:r>
            <a:r>
              <a:rPr lang="en-US" b="0" dirty="0" err="1"/>
              <a:t>Budimpeštanske</a:t>
            </a:r>
            <a:r>
              <a:rPr lang="en-US" b="0" dirty="0"/>
              <a:t> </a:t>
            </a:r>
            <a:r>
              <a:rPr lang="en-US" b="0" dirty="0" err="1"/>
              <a:t>konvencije</a:t>
            </a:r>
            <a:r>
              <a:rPr lang="en-US" b="0" dirty="0"/>
              <a:t> </a:t>
            </a:r>
            <a:r>
              <a:rPr lang="pl-PL" b="0" dirty="0"/>
              <a:t>u kome je posebno istaknut jedan element </a:t>
            </a:r>
            <a:r>
              <a:rPr lang="en-US" b="0" dirty="0"/>
              <a:t>(</a:t>
            </a:r>
            <a:r>
              <a:rPr lang="sr-Latn-RS" b="0" dirty="0"/>
              <a:t>„koji svoje usluge pruža na teritoriji</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en-US" dirty="0" err="1"/>
              <a:t>na</a:t>
            </a:r>
            <a:r>
              <a:rPr lang="en-US" dirty="0"/>
              <a:t> </a:t>
            </a:r>
            <a:r>
              <a:rPr lang="en-US" dirty="0" err="1"/>
              <a:t>slajdu</a:t>
            </a:r>
            <a:r>
              <a:rPr lang="en-US" dirty="0"/>
              <a:t> se </a:t>
            </a:r>
            <a:r>
              <a:rPr lang="en-US" dirty="0" err="1"/>
              <a:t>daje</a:t>
            </a:r>
            <a:r>
              <a:rPr lang="en-US" dirty="0"/>
              <a:t> </a:t>
            </a:r>
            <a:r>
              <a:rPr lang="en-US" dirty="0" err="1"/>
              <a:t>objašnjenje</a:t>
            </a:r>
            <a:r>
              <a:rPr lang="en-US" dirty="0"/>
              <a:t> </a:t>
            </a:r>
            <a:r>
              <a:rPr lang="en-US" dirty="0" err="1"/>
              <a:t>istaknutog</a:t>
            </a:r>
            <a:r>
              <a:rPr lang="en-US" dirty="0"/>
              <a:t> </a:t>
            </a:r>
            <a:r>
              <a:rPr lang="en-US" dirty="0" err="1"/>
              <a:t>elementa</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a:t>Član</a:t>
            </a:r>
            <a:r>
              <a:rPr lang="en-US" dirty="0"/>
              <a:t> 18,</a:t>
            </a:r>
            <a:r>
              <a:rPr lang="sr-Latn-RS" dirty="0"/>
              <a:t> stav </a:t>
            </a:r>
            <a:r>
              <a:rPr lang="en-US" dirty="0"/>
              <a:t>1,</a:t>
            </a:r>
            <a:r>
              <a:rPr lang="sr-Latn-RS" dirty="0"/>
              <a:t> tačka </a:t>
            </a:r>
            <a:r>
              <a:rPr lang="en-US" dirty="0"/>
              <a:t>b</a:t>
            </a:r>
            <a:r>
              <a:rPr lang="en-US" baseline="0" dirty="0"/>
              <a:t> </a:t>
            </a:r>
            <a:r>
              <a:rPr lang="sr-Latn-RS" baseline="0" dirty="0"/>
              <a:t>ima ograničeniji obuhvat u poređenju sa Članom 18, stav 1, tačka a</a:t>
            </a:r>
            <a:r>
              <a:rPr lang="en-US" baseline="0" dirty="0"/>
              <a:t>, </a:t>
            </a:r>
            <a:r>
              <a:rPr lang="sr-Latn-RS" baseline="0" dirty="0"/>
              <a:t>u smislu da se </a:t>
            </a:r>
            <a:r>
              <a:rPr lang="sr-Latn-RS" baseline="0" dirty="0" err="1"/>
              <a:t>prienjuje</a:t>
            </a:r>
            <a:r>
              <a:rPr lang="sr-Latn-RS" baseline="0" dirty="0"/>
              <a:t> samo na </a:t>
            </a:r>
            <a:r>
              <a:rPr lang="en-US" baseline="0" dirty="0" err="1"/>
              <a:t>davaoce</a:t>
            </a:r>
            <a:r>
              <a:rPr lang="en-US" baseline="0" dirty="0"/>
              <a:t> </a:t>
            </a:r>
            <a:r>
              <a:rPr lang="en-US" baseline="0" dirty="0" err="1"/>
              <a:t>usluga</a:t>
            </a:r>
            <a:r>
              <a:rPr lang="en-US" baseline="0" dirty="0"/>
              <a:t>; </a:t>
            </a:r>
            <a:r>
              <a:rPr lang="en-US" baseline="0" dirty="0" err="1"/>
              <a:t>i</a:t>
            </a:r>
            <a:r>
              <a:rPr lang="en-US" baseline="0" dirty="0"/>
              <a:t> </a:t>
            </a:r>
            <a:r>
              <a:rPr lang="sr-Latn-RS" baseline="0" dirty="0"/>
              <a:t>stoga se ne primenjuje na bilo koje fizičko ili pravno lice koje ne potpada pod definiciju </a:t>
            </a:r>
            <a:r>
              <a:rPr lang="en-US" baseline="0" dirty="0" err="1"/>
              <a:t>davaoc</a:t>
            </a:r>
            <a:r>
              <a:rPr lang="sr-Latn-RS" baseline="0" dirty="0"/>
              <a:t>a</a:t>
            </a:r>
            <a:r>
              <a:rPr lang="en-US" baseline="0" dirty="0"/>
              <a:t> </a:t>
            </a:r>
            <a:r>
              <a:rPr lang="en-US" baseline="0" dirty="0" err="1"/>
              <a:t>uslug</a:t>
            </a:r>
            <a:r>
              <a:rPr lang="sr-Latn-RS" baseline="0" dirty="0"/>
              <a:t>e</a:t>
            </a:r>
            <a:r>
              <a:rPr lang="en-US" baseline="0" dirty="0"/>
              <a:t>.</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baseline="0" dirty="0">
                <a:solidFill>
                  <a:schemeClr val="tx1"/>
                </a:solidFill>
                <a:effectLst/>
                <a:latin typeface="+mn-lt"/>
                <a:ea typeface="+mn-ea"/>
                <a:cs typeface="+mn-cs"/>
              </a:rPr>
              <a:t>Međutim, on nije ograničen u smislu fizičke lokacije </a:t>
            </a:r>
            <a:r>
              <a:rPr lang="en-US" sz="1200" kern="1200" baseline="0" dirty="0" err="1">
                <a:solidFill>
                  <a:schemeClr val="tx1"/>
                </a:solidFill>
                <a:effectLst/>
                <a:latin typeface="+mn-lt"/>
                <a:ea typeface="+mn-ea"/>
                <a:cs typeface="+mn-cs"/>
              </a:rPr>
              <a:t>dava</a:t>
            </a:r>
            <a:r>
              <a:rPr lang="sr-Latn-RS" sz="1200" kern="1200" baseline="0" dirty="0">
                <a:solidFill>
                  <a:schemeClr val="tx1"/>
                </a:solidFill>
                <a:effectLst/>
                <a:latin typeface="+mn-lt"/>
                <a:ea typeface="+mn-ea"/>
                <a:cs typeface="+mn-cs"/>
              </a:rPr>
              <a:t>o</a:t>
            </a:r>
            <a:r>
              <a:rPr lang="en-US" sz="1200" kern="1200" baseline="0" dirty="0">
                <a:solidFill>
                  <a:schemeClr val="tx1"/>
                </a:solidFill>
                <a:effectLst/>
                <a:latin typeface="+mn-lt"/>
                <a:ea typeface="+mn-ea"/>
                <a:cs typeface="+mn-cs"/>
              </a:rPr>
              <a:t>c</a:t>
            </a:r>
            <a:r>
              <a:rPr lang="sr-Latn-RS" sz="1200" kern="1200" baseline="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usluge</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i</a:t>
            </a:r>
            <a:r>
              <a:rPr lang="en-US" sz="1200" kern="1200" baseline="0" dirty="0">
                <a:solidFill>
                  <a:schemeClr val="tx1"/>
                </a:solidFill>
                <a:effectLst/>
                <a:latin typeface="+mn-lt"/>
                <a:ea typeface="+mn-ea"/>
                <a:cs typeface="+mn-cs"/>
              </a:rPr>
              <a:t> </a:t>
            </a:r>
            <a:r>
              <a:rPr lang="sr-Latn-RS" sz="1200" kern="1200" baseline="0" dirty="0">
                <a:solidFill>
                  <a:schemeClr val="tx1"/>
                </a:solidFill>
                <a:effectLst/>
                <a:latin typeface="+mn-lt"/>
                <a:ea typeface="+mn-ea"/>
                <a:cs typeface="+mn-cs"/>
              </a:rPr>
              <a:t>važi ukoliko </a:t>
            </a:r>
            <a:r>
              <a:rPr lang="en-US" sz="1200" kern="1200" baseline="0" dirty="0" err="1">
                <a:solidFill>
                  <a:schemeClr val="tx1"/>
                </a:solidFill>
                <a:effectLst/>
                <a:latin typeface="+mn-lt"/>
                <a:ea typeface="+mn-ea"/>
                <a:cs typeface="+mn-cs"/>
              </a:rPr>
              <a:t>davalac</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usluge</a:t>
            </a:r>
            <a:r>
              <a:rPr lang="en-US" sz="1200" kern="1200" baseline="0" dirty="0">
                <a:solidFill>
                  <a:schemeClr val="tx1"/>
                </a:solidFill>
                <a:effectLst/>
                <a:latin typeface="+mn-lt"/>
                <a:ea typeface="+mn-ea"/>
                <a:cs typeface="+mn-cs"/>
              </a:rPr>
              <a:t> </a:t>
            </a:r>
            <a:r>
              <a:rPr lang="sr-Latn-RS" sz="1200" kern="1200" baseline="0" dirty="0">
                <a:solidFill>
                  <a:schemeClr val="tx1"/>
                </a:solidFill>
                <a:effectLst/>
                <a:latin typeface="+mn-lt"/>
                <a:ea typeface="+mn-ea"/>
                <a:cs typeface="+mn-cs"/>
              </a:rPr>
              <a:t>pruža usluge na teritoriji Strane</a:t>
            </a:r>
            <a:r>
              <a:rPr lang="en-US" sz="1200" kern="1200" baseline="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a:p>
            <a:r>
              <a:rPr lang="sr-Latn-RS" dirty="0"/>
              <a:t>Na slajdu su navedeni neki određujući faktori koje treba uzeti u obzir kada se procenjuje da li neki </a:t>
            </a:r>
            <a:r>
              <a:rPr lang="en-US" baseline="0" dirty="0" err="1"/>
              <a:t>davalac</a:t>
            </a:r>
            <a:r>
              <a:rPr lang="en-US" baseline="0" dirty="0"/>
              <a:t> </a:t>
            </a:r>
            <a:r>
              <a:rPr lang="en-US" baseline="0" dirty="0" err="1"/>
              <a:t>uslug</a:t>
            </a:r>
            <a:r>
              <a:rPr lang="sr-Latn-RS" baseline="0" dirty="0"/>
              <a:t> pruža usluge na konkretnoj teritoriji</a:t>
            </a:r>
            <a:r>
              <a:rPr lang="en-US" baseline="0" dirty="0"/>
              <a:t>.</a:t>
            </a:r>
          </a:p>
          <a:p>
            <a:endParaRPr lang="en-US" baseline="0" dirty="0"/>
          </a:p>
          <a:p>
            <a:r>
              <a:rPr lang="sr-Latn-RS" baseline="0" dirty="0"/>
              <a:t>Trener može da uputi polaznike na Uputstvo za član</a:t>
            </a:r>
            <a:r>
              <a:rPr lang="en-US" baseline="0" dirty="0"/>
              <a:t> 18</a:t>
            </a:r>
            <a:r>
              <a:rPr lang="sr-Latn-RS" baseline="0" dirty="0"/>
              <a:t>.</a:t>
            </a:r>
            <a:r>
              <a:rPr lang="en-US" baseline="0" dirty="0"/>
              <a:t> (</a:t>
            </a:r>
            <a:r>
              <a:rPr lang="sr-Latn-RS" baseline="0" dirty="0"/>
              <a:t>vidi sledeći slajd</a:t>
            </a:r>
            <a:r>
              <a:rPr lang="en-US" baseline="0" dirty="0"/>
              <a:t>)</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314549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0" dirty="0"/>
              <a:t>Ovaj slajd pokazuje </a:t>
            </a:r>
            <a:r>
              <a:rPr lang="sr-Latn-RS" b="0" dirty="0" err="1"/>
              <a:t>skrinšot</a:t>
            </a:r>
            <a:r>
              <a:rPr lang="sr-Latn-RS" b="0" dirty="0"/>
              <a:t> Uputstva za član 18.</a:t>
            </a:r>
            <a:r>
              <a:rPr lang="en-US" b="0" dirty="0"/>
              <a:t>, </a:t>
            </a:r>
            <a:r>
              <a:rPr lang="sr-Latn-RS" b="0" dirty="0"/>
              <a:t>u kome se razrađuje kako ovlašćenja prema članu</a:t>
            </a:r>
            <a:r>
              <a:rPr lang="en-US" b="0" dirty="0"/>
              <a:t> 18</a:t>
            </a:r>
            <a:r>
              <a:rPr lang="sr-Latn-RS" b="0" dirty="0"/>
              <a:t>, stav 1, </a:t>
            </a:r>
            <a:r>
              <a:rPr lang="en-US" b="0" dirty="0"/>
              <a:t>b </a:t>
            </a:r>
            <a:r>
              <a:rPr lang="sr-Latn-RS" b="0" dirty="0"/>
              <a:t>mogu da se koriste da se zatraži dostavljanje </a:t>
            </a:r>
            <a:r>
              <a:rPr lang="en-US" b="0" dirty="0" err="1"/>
              <a:t>podataka</a:t>
            </a:r>
            <a:r>
              <a:rPr lang="en-US" b="0" dirty="0"/>
              <a:t> o </a:t>
            </a:r>
            <a:r>
              <a:rPr lang="en-US" b="0" dirty="0" err="1"/>
              <a:t>pretplatniku</a:t>
            </a:r>
            <a:r>
              <a:rPr lang="en-US" b="0" dirty="0"/>
              <a:t> od </a:t>
            </a:r>
            <a:r>
              <a:rPr lang="en-US" b="0" dirty="0" err="1"/>
              <a:t>davalaca</a:t>
            </a:r>
            <a:r>
              <a:rPr lang="en-US" b="0" dirty="0"/>
              <a:t> </a:t>
            </a:r>
            <a:r>
              <a:rPr lang="en-US" b="0" dirty="0" err="1"/>
              <a:t>usluga</a:t>
            </a:r>
            <a:r>
              <a:rPr lang="en-US" b="0" dirty="0"/>
              <a:t> </a:t>
            </a:r>
            <a:r>
              <a:rPr lang="sr-Latn-RS" b="0" dirty="0"/>
              <a:t>koji nemaju zakonsko prisustvo u konkretnoj </a:t>
            </a:r>
            <a:r>
              <a:rPr lang="en-US" b="0" dirty="0" err="1"/>
              <a:t>zemlj</a:t>
            </a:r>
            <a:r>
              <a:rPr lang="sr-Latn-RS" b="0" dirty="0"/>
              <a:t>i</a:t>
            </a:r>
            <a:r>
              <a:rPr lang="en-US" b="0" dirty="0"/>
              <a:t>.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6947813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prikazano kako član</a:t>
            </a:r>
            <a:r>
              <a:rPr lang="en-US" dirty="0"/>
              <a:t> 18</a:t>
            </a:r>
            <a:r>
              <a:rPr lang="sr-Latn-RS" dirty="0"/>
              <a:t>, stav</a:t>
            </a:r>
            <a:r>
              <a:rPr lang="en-US" dirty="0"/>
              <a:t>1</a:t>
            </a:r>
            <a:r>
              <a:rPr lang="sr-Latn-RS" dirty="0"/>
              <a:t>, b</a:t>
            </a:r>
            <a:r>
              <a:rPr lang="en-US" dirty="0"/>
              <a:t>. </a:t>
            </a:r>
            <a:r>
              <a:rPr lang="sr-Latn-RS" dirty="0"/>
              <a:t>Omogućava da se traži direktna</a:t>
            </a:r>
            <a:r>
              <a:rPr lang="en-US" dirty="0"/>
              <a:t> </a:t>
            </a:r>
            <a:r>
              <a:rPr lang="en-US" dirty="0" err="1"/>
              <a:t>saradnja</a:t>
            </a:r>
            <a:r>
              <a:rPr lang="en-US" dirty="0"/>
              <a:t> </a:t>
            </a:r>
            <a:r>
              <a:rPr lang="sr-Latn-RS" dirty="0"/>
              <a:t>od</a:t>
            </a:r>
            <a:r>
              <a:rPr lang="en-US" dirty="0"/>
              <a:t> </a:t>
            </a:r>
            <a:r>
              <a:rPr lang="en-US" dirty="0" err="1"/>
              <a:t>inostrani</a:t>
            </a:r>
            <a:r>
              <a:rPr lang="sr-Latn-RS" dirty="0"/>
              <a:t>h</a:t>
            </a:r>
            <a:r>
              <a:rPr lang="en-US" dirty="0"/>
              <a:t> </a:t>
            </a:r>
            <a:r>
              <a:rPr lang="en-US" dirty="0" err="1"/>
              <a:t>dava</a:t>
            </a:r>
            <a:r>
              <a:rPr lang="sr-Latn-RS" dirty="0" err="1"/>
              <a:t>laca</a:t>
            </a:r>
            <a:r>
              <a:rPr lang="en-US" dirty="0"/>
              <a:t> </a:t>
            </a:r>
            <a:r>
              <a:rPr lang="en-US" dirty="0" err="1"/>
              <a:t>usluga</a:t>
            </a:r>
            <a:r>
              <a:rPr lang="en-US" dirty="0"/>
              <a:t> </a:t>
            </a:r>
            <a:r>
              <a:rPr lang="sr-Latn-RS" dirty="0"/>
              <a:t>izdavanjem </a:t>
            </a:r>
            <a:r>
              <a:rPr lang="en-US" dirty="0" err="1"/>
              <a:t>naredbe</a:t>
            </a:r>
            <a:r>
              <a:rPr lang="en-US" dirty="0"/>
              <a:t> za </a:t>
            </a:r>
            <a:r>
              <a:rPr lang="en-US" dirty="0" err="1"/>
              <a:t>dostavljanje</a:t>
            </a:r>
            <a:r>
              <a:rPr lang="en-US" dirty="0"/>
              <a:t> </a:t>
            </a:r>
            <a:r>
              <a:rPr lang="en-US" dirty="0" err="1"/>
              <a:t>podataka</a:t>
            </a:r>
            <a:r>
              <a:rPr lang="en-US" dirty="0"/>
              <a:t> </a:t>
            </a:r>
            <a:r>
              <a:rPr lang="sr-Latn-RS" dirty="0"/>
              <a:t>za</a:t>
            </a:r>
            <a:r>
              <a:rPr lang="en-US" dirty="0"/>
              <a:t> </a:t>
            </a:r>
            <a:r>
              <a:rPr lang="en-US" dirty="0" err="1"/>
              <a:t>poda</a:t>
            </a:r>
            <a:r>
              <a:rPr lang="sr-Latn-RS" dirty="0" err="1"/>
              <a:t>tke</a:t>
            </a:r>
            <a:r>
              <a:rPr lang="en-US" dirty="0"/>
              <a:t> o </a:t>
            </a:r>
            <a:r>
              <a:rPr lang="en-US" dirty="0" err="1"/>
              <a:t>pretplatniku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52631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Tačan</a:t>
            </a:r>
            <a:r>
              <a:rPr lang="en-US" dirty="0"/>
              <a:t> </a:t>
            </a:r>
            <a:r>
              <a:rPr lang="en-US" dirty="0" err="1"/>
              <a:t>odgovor</a:t>
            </a:r>
            <a:r>
              <a:rPr lang="en-US" dirty="0"/>
              <a:t> je </a:t>
            </a:r>
            <a:r>
              <a:rPr lang="en-US" b="0" dirty="0"/>
              <a:t>b) </a:t>
            </a:r>
            <a:r>
              <a:rPr lang="en-US" b="0" dirty="0" err="1"/>
              <a:t>podaci</a:t>
            </a:r>
            <a:r>
              <a:rPr lang="en-US" b="0" dirty="0"/>
              <a:t> o </a:t>
            </a:r>
            <a:r>
              <a:rPr lang="en-US" b="0" dirty="0" err="1"/>
              <a:t>saobraćaju</a:t>
            </a:r>
            <a:r>
              <a:rPr lang="en-US" b="0" dirty="0"/>
              <a:t> </a:t>
            </a:r>
            <a:r>
              <a:rPr lang="sr-Latn-RS" b="0" dirty="0"/>
              <a:t>od </a:t>
            </a:r>
            <a:r>
              <a:rPr lang="en-US" b="0" dirty="0" err="1"/>
              <a:t>inostran</a:t>
            </a:r>
            <a:r>
              <a:rPr lang="sr-Latn-RS" b="0" dirty="0" err="1"/>
              <a:t>og</a:t>
            </a:r>
            <a:r>
              <a:rPr lang="en-US" b="0" dirty="0"/>
              <a:t> </a:t>
            </a:r>
            <a:r>
              <a:rPr lang="en-US" b="0" dirty="0" err="1"/>
              <a:t>dava</a:t>
            </a:r>
            <a:r>
              <a:rPr lang="sr-Latn-RS" b="0" dirty="0"/>
              <a:t>o</a:t>
            </a:r>
            <a:r>
              <a:rPr lang="en-US" b="0" dirty="0"/>
              <a:t>c</a:t>
            </a:r>
            <a:r>
              <a:rPr lang="sr-Latn-RS" b="0" dirty="0"/>
              <a:t>a</a:t>
            </a:r>
            <a:r>
              <a:rPr lang="en-US" b="0" dirty="0"/>
              <a:t> </a:t>
            </a:r>
            <a:r>
              <a:rPr lang="en-US" b="0" dirty="0" err="1"/>
              <a:t>uslug</a:t>
            </a:r>
            <a:r>
              <a:rPr lang="sr-Latn-RS" b="0" dirty="0"/>
              <a:t>a</a:t>
            </a:r>
            <a:r>
              <a:rPr lang="en-US" b="0" dirty="0"/>
              <a: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a:t>
            </a:r>
            <a:r>
              <a:rPr lang="sr-Latn-RS" b="0" dirty="0"/>
              <a:t>o je zbog toga što se polje primene člana </a:t>
            </a:r>
            <a:r>
              <a:rPr lang="en-US" b="0" dirty="0"/>
              <a:t>18</a:t>
            </a:r>
            <a:r>
              <a:rPr lang="sr-Latn-RS" b="0" dirty="0"/>
              <a:t>, stav </a:t>
            </a:r>
            <a:r>
              <a:rPr lang="en-US" b="0" dirty="0"/>
              <a:t>1</a:t>
            </a:r>
            <a:r>
              <a:rPr lang="sr-Latn-RS" b="0" dirty="0"/>
              <a:t>,</a:t>
            </a:r>
            <a:r>
              <a:rPr lang="en-US" b="0" dirty="0"/>
              <a:t>b o</a:t>
            </a:r>
            <a:r>
              <a:rPr lang="sr-Latn-RS" b="0" dirty="0" err="1"/>
              <a:t>dnosi</a:t>
            </a:r>
            <a:r>
              <a:rPr lang="sr-Latn-RS" b="0" dirty="0"/>
              <a:t> samo na </a:t>
            </a:r>
            <a:r>
              <a:rPr lang="en-US" b="0" dirty="0" err="1"/>
              <a:t>poda</a:t>
            </a:r>
            <a:r>
              <a:rPr lang="sr-Latn-RS" b="0" dirty="0" err="1"/>
              <a:t>tke</a:t>
            </a:r>
            <a:r>
              <a:rPr lang="en-US" b="0" dirty="0"/>
              <a:t> o </a:t>
            </a:r>
            <a:r>
              <a:rPr lang="en-US" b="0" dirty="0" err="1"/>
              <a:t>pretplatniku</a:t>
            </a:r>
            <a:r>
              <a:rPr lang="en-US" b="0" dirty="0"/>
              <a:t> </a:t>
            </a:r>
            <a:r>
              <a:rPr lang="en-US" b="0" dirty="0" err="1"/>
              <a:t>i</a:t>
            </a:r>
            <a:r>
              <a:rPr lang="en-US" b="0" dirty="0"/>
              <a:t> </a:t>
            </a:r>
            <a:r>
              <a:rPr lang="sr-Latn-RS" b="0" dirty="0"/>
              <a:t>ne omogućava izdavanje naredbe za dostavljanje</a:t>
            </a:r>
            <a:r>
              <a:rPr lang="en-US" b="0" dirty="0"/>
              <a:t> </a:t>
            </a:r>
            <a:r>
              <a:rPr lang="en-US" b="0" dirty="0" err="1"/>
              <a:t>podataka</a:t>
            </a:r>
            <a:r>
              <a:rPr lang="en-US" b="0" dirty="0"/>
              <a:t> o </a:t>
            </a:r>
            <a:r>
              <a:rPr lang="en-US" b="0" dirty="0" err="1"/>
              <a:t>saobraćaju</a:t>
            </a:r>
            <a:r>
              <a:rPr lang="en-US" b="0" dirty="0"/>
              <a:t> </a:t>
            </a:r>
            <a:r>
              <a:rPr lang="sr-Latn-RS" b="0" dirty="0"/>
              <a:t>od </a:t>
            </a:r>
            <a:r>
              <a:rPr lang="en-US" b="0" dirty="0" err="1"/>
              <a:t>inostran</a:t>
            </a:r>
            <a:r>
              <a:rPr lang="sr-Latn-RS" b="0" dirty="0" err="1"/>
              <a:t>og</a:t>
            </a:r>
            <a:r>
              <a:rPr lang="en-US" b="0" dirty="0"/>
              <a:t> </a:t>
            </a:r>
            <a:r>
              <a:rPr lang="en-US" b="0" dirty="0" err="1"/>
              <a:t>dava</a:t>
            </a:r>
            <a:r>
              <a:rPr lang="sr-Latn-RS" b="0" dirty="0"/>
              <a:t>o</a:t>
            </a:r>
            <a:r>
              <a:rPr lang="en-US" b="0" dirty="0"/>
              <a:t>c</a:t>
            </a:r>
            <a:r>
              <a:rPr lang="sr-Latn-RS" b="0" dirty="0"/>
              <a:t>a</a:t>
            </a:r>
            <a:r>
              <a:rPr lang="en-US" b="0" dirty="0"/>
              <a:t> </a:t>
            </a:r>
            <a:r>
              <a:rPr lang="en-US" b="0" dirty="0" err="1"/>
              <a:t>uslug</a:t>
            </a:r>
            <a:r>
              <a:rPr lang="sr-Latn-RS" b="0" dirty="0"/>
              <a:t>a</a:t>
            </a:r>
            <a:r>
              <a:rPr lang="en-US" b="0" dirty="0"/>
              <a: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0" dirty="0"/>
              <a:t>Preostale opcije su obuhvaćene u </a:t>
            </a:r>
            <a:r>
              <a:rPr lang="sr-Latn-RS" b="0" dirty="0" err="1"/>
              <a:t>člau</a:t>
            </a:r>
            <a:r>
              <a:rPr lang="en-US" b="0" dirty="0"/>
              <a:t> 18</a:t>
            </a:r>
            <a:r>
              <a:rPr lang="sr-Latn-RS" b="0" dirty="0"/>
              <a:t>, stav </a:t>
            </a:r>
            <a:r>
              <a:rPr lang="en-US" b="0" dirty="0"/>
              <a:t>1</a:t>
            </a:r>
            <a:r>
              <a:rPr lang="sr-Latn-RS" b="0" dirty="0"/>
              <a:t>, </a:t>
            </a:r>
            <a:r>
              <a:rPr lang="en-US" b="0" dirty="0"/>
              <a:t>a. </a:t>
            </a:r>
            <a:r>
              <a:rPr lang="en-US" b="0" dirty="0" err="1"/>
              <a:t>i</a:t>
            </a:r>
            <a:r>
              <a:rPr lang="en-US" b="0" dirty="0"/>
              <a:t> 18</a:t>
            </a:r>
            <a:r>
              <a:rPr lang="sr-Latn-RS" b="0" dirty="0"/>
              <a:t>, stav </a:t>
            </a:r>
            <a:r>
              <a:rPr lang="en-US" b="0" dirty="0"/>
              <a:t>1</a:t>
            </a:r>
            <a:r>
              <a:rPr lang="sr-Latn-RS" b="0" dirty="0"/>
              <a:t>, </a:t>
            </a:r>
            <a:r>
              <a:rPr lang="en-US" b="0" dirty="0"/>
              <a:t>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241466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0" dirty="0"/>
              <a:t>Na ovim slajdovima je objašnjeno kako se odredbe o </a:t>
            </a:r>
            <a:r>
              <a:rPr lang="sr-Latn-RS" b="0" dirty="0" err="1"/>
              <a:t>prekograničnom</a:t>
            </a:r>
            <a:r>
              <a:rPr lang="sr-Latn-RS" b="0" dirty="0"/>
              <a:t> pristupu mogu koristiti da se obezbedi saradnja </a:t>
            </a:r>
            <a:r>
              <a:rPr lang="en-US" b="0" dirty="0" err="1"/>
              <a:t>inostran</a:t>
            </a:r>
            <a:r>
              <a:rPr lang="sr-Latn-RS" b="0" dirty="0" err="1"/>
              <a:t>og</a:t>
            </a:r>
            <a:r>
              <a:rPr lang="en-US" b="0" dirty="0"/>
              <a:t> </a:t>
            </a:r>
            <a:r>
              <a:rPr lang="en-US" b="0" dirty="0" err="1"/>
              <a:t>dava</a:t>
            </a:r>
            <a:r>
              <a:rPr lang="sr-Latn-RS" b="0" dirty="0"/>
              <a:t>la</a:t>
            </a:r>
            <a:r>
              <a:rPr lang="en-US" b="0" dirty="0"/>
              <a:t>c</a:t>
            </a:r>
            <a:r>
              <a:rPr lang="sr-Latn-RS" b="0" dirty="0"/>
              <a:t>a</a:t>
            </a:r>
            <a:r>
              <a:rPr lang="en-US" b="0" dirty="0"/>
              <a:t> </a:t>
            </a:r>
            <a:r>
              <a:rPr lang="en-US" b="0" dirty="0" err="1"/>
              <a:t>usluga</a:t>
            </a:r>
            <a:r>
              <a:rPr lang="en-US" b="0" dirty="0"/>
              <a:t>. </a:t>
            </a:r>
          </a:p>
          <a:p>
            <a:endParaRPr lang="en-US" b="0" dirty="0"/>
          </a:p>
          <a:p>
            <a:r>
              <a:rPr lang="en-US" b="0" dirty="0"/>
              <a:t>S </a:t>
            </a:r>
            <a:r>
              <a:rPr lang="en-US" b="0" dirty="0" err="1"/>
              <a:t>leve</a:t>
            </a:r>
            <a:r>
              <a:rPr lang="en-US" b="0" dirty="0"/>
              <a:t> </a:t>
            </a:r>
            <a:r>
              <a:rPr lang="en-US" b="0" dirty="0" err="1"/>
              <a:t>strane</a:t>
            </a:r>
            <a:r>
              <a:rPr lang="en-US" b="0" dirty="0"/>
              <a:t>, </a:t>
            </a:r>
            <a:r>
              <a:rPr lang="sr-Latn-RS" b="0" dirty="0"/>
              <a:t>na slajdu je prikazan tekst</a:t>
            </a:r>
            <a:r>
              <a:rPr lang="en-US" b="0" dirty="0"/>
              <a:t> </a:t>
            </a:r>
            <a:r>
              <a:rPr lang="en-US" b="0" dirty="0" err="1"/>
              <a:t>član</a:t>
            </a:r>
            <a:r>
              <a:rPr lang="sr-Latn-RS" b="0" dirty="0"/>
              <a:t>a</a:t>
            </a:r>
            <a:r>
              <a:rPr lang="en-US" b="0" dirty="0"/>
              <a:t> 32</a:t>
            </a:r>
            <a:r>
              <a:rPr lang="sr-Latn-RS" b="0" dirty="0"/>
              <a:t>.</a:t>
            </a:r>
            <a:r>
              <a:rPr lang="en-US" b="0" dirty="0"/>
              <a:t> </a:t>
            </a:r>
            <a:r>
              <a:rPr lang="en-US" b="0" dirty="0" err="1"/>
              <a:t>Budimpeštanske</a:t>
            </a:r>
            <a:r>
              <a:rPr lang="en-US" b="0" dirty="0"/>
              <a:t> </a:t>
            </a:r>
            <a:r>
              <a:rPr lang="en-US" b="0" dirty="0" err="1"/>
              <a:t>konvencije</a:t>
            </a:r>
            <a:r>
              <a:rPr lang="en-US" b="0" dirty="0"/>
              <a:t> </a:t>
            </a:r>
            <a:r>
              <a:rPr lang="pl-PL" b="0" dirty="0"/>
              <a:t>u kome je posebno istaknut jedan element </a:t>
            </a:r>
            <a:r>
              <a:rPr lang="en-US" b="0" dirty="0"/>
              <a:t>(</a:t>
            </a:r>
            <a:r>
              <a:rPr lang="sr-Latn-RS" b="0" dirty="0"/>
              <a:t>„bez dozvole druge Strane </a:t>
            </a:r>
            <a:r>
              <a:rPr lang="sr-Latn-RS" b="0" dirty="0" err="1"/>
              <a:t>ugovornice</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en-US" dirty="0" err="1"/>
              <a:t>na</a:t>
            </a:r>
            <a:r>
              <a:rPr lang="en-US" dirty="0"/>
              <a:t> </a:t>
            </a:r>
            <a:r>
              <a:rPr lang="en-US" dirty="0" err="1"/>
              <a:t>slajdu</a:t>
            </a:r>
            <a:r>
              <a:rPr lang="en-US" dirty="0"/>
              <a:t> se </a:t>
            </a:r>
            <a:r>
              <a:rPr lang="en-US" dirty="0" err="1"/>
              <a:t>daje</a:t>
            </a:r>
            <a:r>
              <a:rPr lang="en-US" dirty="0"/>
              <a:t> </a:t>
            </a:r>
            <a:r>
              <a:rPr lang="en-US" dirty="0" err="1"/>
              <a:t>objašnjenje</a:t>
            </a:r>
            <a:r>
              <a:rPr lang="en-US" dirty="0"/>
              <a:t> </a:t>
            </a:r>
            <a:r>
              <a:rPr lang="en-US" dirty="0" err="1"/>
              <a:t>istaknutog</a:t>
            </a:r>
            <a:r>
              <a:rPr lang="en-US" dirty="0"/>
              <a:t> </a:t>
            </a:r>
            <a:r>
              <a:rPr lang="en-US" dirty="0" err="1"/>
              <a:t>elementa</a:t>
            </a:r>
            <a:endParaRPr lang="en-US" baseline="0" dirty="0"/>
          </a:p>
          <a:p>
            <a:endParaRPr lang="en-US" baseline="0" dirty="0"/>
          </a:p>
          <a:p>
            <a:r>
              <a:rPr lang="sr-Latn-RS" dirty="0"/>
              <a:t>Trener treba da naglasi da iako većina odredbi o </a:t>
            </a:r>
            <a:r>
              <a:rPr lang="en-US" dirty="0" err="1"/>
              <a:t>međunarodn</a:t>
            </a:r>
            <a:r>
              <a:rPr lang="sr-Latn-RS" dirty="0"/>
              <a:t>oj</a:t>
            </a:r>
            <a:r>
              <a:rPr lang="en-US" dirty="0"/>
              <a:t> </a:t>
            </a:r>
            <a:r>
              <a:rPr lang="en-US" dirty="0" err="1"/>
              <a:t>saradnj</a:t>
            </a:r>
            <a:r>
              <a:rPr lang="sr-Latn-RS" dirty="0"/>
              <a:t>i</a:t>
            </a:r>
            <a:r>
              <a:rPr lang="en-US" dirty="0"/>
              <a:t> </a:t>
            </a:r>
            <a:r>
              <a:rPr lang="en-US" dirty="0" err="1"/>
              <a:t>Budimpeštanske</a:t>
            </a:r>
            <a:r>
              <a:rPr lang="en-US" dirty="0"/>
              <a:t> </a:t>
            </a:r>
            <a:r>
              <a:rPr lang="en-US" dirty="0" err="1"/>
              <a:t>konvencije</a:t>
            </a:r>
            <a:r>
              <a:rPr lang="en-US" dirty="0"/>
              <a:t> </a:t>
            </a:r>
            <a:r>
              <a:rPr lang="sr-Latn-RS" dirty="0"/>
              <a:t>zahteva dozvolu druge države</a:t>
            </a:r>
            <a:r>
              <a:rPr lang="en-US" dirty="0"/>
              <a:t>, </a:t>
            </a:r>
            <a:r>
              <a:rPr lang="en-US" dirty="0" err="1"/>
              <a:t>član</a:t>
            </a:r>
            <a:r>
              <a:rPr lang="en-US" dirty="0"/>
              <a:t> 32</a:t>
            </a:r>
            <a:r>
              <a:rPr lang="sr-Latn-RS" dirty="0"/>
              <a:t>.</a:t>
            </a:r>
            <a:r>
              <a:rPr lang="en-US" dirty="0"/>
              <a:t> </a:t>
            </a:r>
            <a:r>
              <a:rPr lang="sr-Latn-RS" dirty="0"/>
              <a:t>se razlikuje u tome što se može koristiti da bi se pribavili </a:t>
            </a:r>
            <a:r>
              <a:rPr lang="en-US" dirty="0" err="1"/>
              <a:t>elektronski</a:t>
            </a:r>
            <a:r>
              <a:rPr lang="en-US" dirty="0"/>
              <a:t> </a:t>
            </a:r>
            <a:r>
              <a:rPr lang="en-US" dirty="0" err="1"/>
              <a:t>dokazi</a:t>
            </a:r>
            <a:r>
              <a:rPr lang="en-US" dirty="0"/>
              <a:t> </a:t>
            </a:r>
            <a:r>
              <a:rPr lang="sr-Latn-RS" dirty="0"/>
              <a:t>iz druge jurisdikcije čak i ako država u kojoj se nalaze takvi dokazi ne da dozvolu</a:t>
            </a:r>
            <a:r>
              <a:rPr lang="en-US" dirty="0"/>
              <a:t>.</a:t>
            </a:r>
            <a:endParaRPr 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Ovo je jedan od uslova koji omogućava </a:t>
            </a:r>
            <a:r>
              <a:rPr lang="sr-Latn-RS" dirty="0" err="1"/>
              <a:t>prekogranični</a:t>
            </a:r>
            <a:r>
              <a:rPr lang="sr-Latn-RS" dirty="0"/>
              <a:t> pristup podacima bez odobrenja Strane u kojoj se podaci čuvaju – tj. da su podaci dostupni javnosti </a:t>
            </a:r>
            <a:r>
              <a:rPr lang="en-US" dirty="0"/>
              <a:t>(</a:t>
            </a:r>
            <a:r>
              <a:rPr lang="en-US" i="1" dirty="0"/>
              <a:t>open source</a:t>
            </a:r>
            <a:r>
              <a:rPr lang="en-US" dirty="0"/>
              <a:t>). </a:t>
            </a:r>
            <a:r>
              <a:rPr lang="sr-Latn-RS" dirty="0"/>
              <a:t>Na slajdu se objašnjava da ako je deo </a:t>
            </a:r>
            <a:r>
              <a:rPr lang="sr-Latn-RS" dirty="0" err="1"/>
              <a:t>vebsajta</a:t>
            </a:r>
            <a:r>
              <a:rPr lang="sr-Latn-RS" dirty="0"/>
              <a:t> zatvoren za opštu javnost</a:t>
            </a:r>
            <a:r>
              <a:rPr lang="en-US" dirty="0"/>
              <a:t>, </a:t>
            </a:r>
            <a:r>
              <a:rPr lang="sr-Latn-RS" dirty="0"/>
              <a:t>onda se on ne smatra dostupnim javnosti a potrebe </a:t>
            </a:r>
            <a:r>
              <a:rPr lang="en-US" dirty="0" err="1"/>
              <a:t>član</a:t>
            </a:r>
            <a:r>
              <a:rPr lang="sr-Latn-RS" dirty="0"/>
              <a:t>a</a:t>
            </a:r>
            <a:r>
              <a:rPr lang="en-US" dirty="0"/>
              <a:t> 32.a. </a:t>
            </a:r>
            <a:r>
              <a:rPr lang="sr-Latn-RS" dirty="0"/>
              <a:t>Geografska lokacija podataka je irelevantna kada se pristupa podacima koji su dostupni javnosti </a:t>
            </a:r>
            <a:r>
              <a:rPr lang="en-US" dirty="0"/>
              <a:t>– </a:t>
            </a:r>
            <a:r>
              <a:rPr lang="sr-Latn-RS" dirty="0"/>
              <a:t>tako da je irelevantno da li se čuvaju u okviru ili van strane </a:t>
            </a:r>
            <a:r>
              <a:rPr lang="sr-Latn-RS" dirty="0" err="1"/>
              <a:t>ugovornice</a:t>
            </a:r>
            <a:r>
              <a:rPr lang="sr-Latn-RS" dirty="0"/>
              <a:t> </a:t>
            </a:r>
            <a:r>
              <a:rPr lang="en-US" dirty="0" err="1"/>
              <a:t>Budimpeštansk</a:t>
            </a:r>
            <a:r>
              <a:rPr lang="sr-Latn-RS" dirty="0"/>
              <a:t>e</a:t>
            </a:r>
            <a:r>
              <a:rPr lang="en-US" dirty="0"/>
              <a:t> </a:t>
            </a:r>
            <a:r>
              <a:rPr lang="en-US" dirty="0" err="1"/>
              <a:t>konvencij</a:t>
            </a:r>
            <a:r>
              <a:rPr lang="sr-Latn-RS" dirty="0"/>
              <a:t>e</a:t>
            </a:r>
            <a:r>
              <a:rPr lang="en-US" dirty="0"/>
              <a:t>. </a:t>
            </a:r>
          </a:p>
          <a:p>
            <a:r>
              <a:rPr lang="sr-Latn-RS" dirty="0"/>
              <a:t>Za razliku od ovlašćenja za pristup </a:t>
            </a:r>
            <a:r>
              <a:rPr lang="en-US" dirty="0" err="1"/>
              <a:t>podaci</a:t>
            </a:r>
            <a:r>
              <a:rPr lang="sr-Latn-RS" dirty="0"/>
              <a:t>ma koji su dostupni javnosti koje se može koristiti bilo gde,</a:t>
            </a:r>
            <a:r>
              <a:rPr lang="en-US" dirty="0"/>
              <a:t> </a:t>
            </a:r>
            <a:r>
              <a:rPr lang="sr-Latn-RS" dirty="0"/>
              <a:t>ovlašćenje za pristup podacima uz saglasnost je dostupno samo kada se traženi podaci nalaze u drugoj strani ugovornici </a:t>
            </a:r>
            <a:r>
              <a:rPr lang="en-US" dirty="0" err="1"/>
              <a:t>Budimpeštansk</a:t>
            </a:r>
            <a:r>
              <a:rPr lang="sr-Latn-RS" dirty="0"/>
              <a:t>e</a:t>
            </a:r>
            <a:r>
              <a:rPr lang="en-US" dirty="0"/>
              <a:t> </a:t>
            </a:r>
            <a:r>
              <a:rPr lang="en-US" dirty="0" err="1"/>
              <a:t>konvencij</a:t>
            </a:r>
            <a:r>
              <a:rPr lang="sr-Latn-RS" dirty="0"/>
              <a:t>e</a:t>
            </a:r>
            <a:r>
              <a:rPr lang="en-US" dirty="0"/>
              <a:t>. </a:t>
            </a:r>
            <a:endParaRPr 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Ovlašćenje za pristup </a:t>
            </a:r>
            <a:r>
              <a:rPr lang="en-US" dirty="0" err="1"/>
              <a:t>podaci</a:t>
            </a:r>
            <a:r>
              <a:rPr lang="sr-Latn-RS" dirty="0"/>
              <a:t>ma preko granice se može koristiti na osnovu zakonske i </a:t>
            </a:r>
            <a:r>
              <a:rPr lang="en-US" dirty="0" err="1"/>
              <a:t>dobrovoljn</a:t>
            </a:r>
            <a:r>
              <a:rPr lang="sr-Latn-RS" dirty="0"/>
              <a:t>e</a:t>
            </a:r>
            <a:r>
              <a:rPr lang="en-US" dirty="0"/>
              <a:t> </a:t>
            </a:r>
            <a:r>
              <a:rPr lang="en-US" dirty="0" err="1"/>
              <a:t>saglasnost</a:t>
            </a:r>
            <a:r>
              <a:rPr lang="en-US" dirty="0"/>
              <a:t> </a:t>
            </a:r>
            <a:r>
              <a:rPr lang="sr-Latn-RS" dirty="0"/>
              <a:t>pribavljene od lica koje ima ovlašćenje da otkrije te podatke</a:t>
            </a:r>
            <a:r>
              <a:rPr lang="en-US" dirty="0"/>
              <a:t> T</a:t>
            </a:r>
            <a:r>
              <a:rPr lang="sr-Latn-RS" dirty="0"/>
              <a:t>na slajdu se objašnjava šta obuhvata pojam</a:t>
            </a:r>
            <a:r>
              <a:rPr lang="en-US" dirty="0"/>
              <a:t> </a:t>
            </a:r>
            <a:r>
              <a:rPr lang="en-US" dirty="0" err="1"/>
              <a:t>zakon</a:t>
            </a:r>
            <a:r>
              <a:rPr lang="sr-Latn-RS" dirty="0" err="1"/>
              <a:t>ska</a:t>
            </a:r>
            <a:r>
              <a:rPr lang="en-US" dirty="0"/>
              <a:t> </a:t>
            </a:r>
            <a:r>
              <a:rPr lang="en-US" dirty="0" err="1"/>
              <a:t>i</a:t>
            </a:r>
            <a:r>
              <a:rPr lang="en-US" dirty="0"/>
              <a:t> </a:t>
            </a:r>
            <a:r>
              <a:rPr lang="en-US" dirty="0" err="1"/>
              <a:t>dobrovoljna</a:t>
            </a:r>
            <a:r>
              <a:rPr lang="en-US" dirty="0"/>
              <a:t> </a:t>
            </a:r>
            <a:r>
              <a:rPr lang="en-US" dirty="0" err="1"/>
              <a:t>saglasnost</a:t>
            </a:r>
            <a:r>
              <a:rPr lang="en-US" dirty="0"/>
              <a:t> </a:t>
            </a:r>
            <a:r>
              <a:rPr lang="en-US" dirty="0" err="1"/>
              <a:t>i</a:t>
            </a:r>
            <a:r>
              <a:rPr lang="en-US" dirty="0"/>
              <a:t> </a:t>
            </a:r>
            <a:r>
              <a:rPr lang="sr-Latn-RS" dirty="0"/>
              <a:t>kako se može koristiti da se pribave </a:t>
            </a:r>
            <a:r>
              <a:rPr lang="en-US" dirty="0" err="1"/>
              <a:t>podaci</a:t>
            </a:r>
            <a:r>
              <a:rPr lang="en-US" dirty="0"/>
              <a:t> </a:t>
            </a:r>
            <a:r>
              <a:rPr lang="sr-Latn-RS" dirty="0"/>
              <a:t>od</a:t>
            </a:r>
            <a:r>
              <a:rPr lang="en-US" dirty="0"/>
              <a:t> </a:t>
            </a:r>
            <a:r>
              <a:rPr lang="en-US" dirty="0" err="1"/>
              <a:t>inostrani</a:t>
            </a:r>
            <a:r>
              <a:rPr lang="sr-Latn-RS" dirty="0"/>
              <a:t>h</a:t>
            </a:r>
            <a:r>
              <a:rPr lang="en-US" dirty="0"/>
              <a:t> </a:t>
            </a:r>
            <a:r>
              <a:rPr lang="en-US" dirty="0" err="1"/>
              <a:t>dava</a:t>
            </a:r>
            <a:r>
              <a:rPr lang="sr-Latn-RS" dirty="0" err="1"/>
              <a:t>laca</a:t>
            </a:r>
            <a:r>
              <a:rPr lang="en-US" dirty="0"/>
              <a:t> </a:t>
            </a:r>
            <a:r>
              <a:rPr lang="en-US" dirty="0" err="1"/>
              <a:t>usluga</a:t>
            </a:r>
            <a:r>
              <a:rPr lang="en-US" dirty="0"/>
              <a:t> </a:t>
            </a:r>
            <a:r>
              <a:rPr lang="sr-Latn-RS" dirty="0"/>
              <a:t>a da to ne ide kanalima </a:t>
            </a:r>
            <a:r>
              <a:rPr lang="en-US" dirty="0" err="1"/>
              <a:t>uzajamn</a:t>
            </a:r>
            <a:r>
              <a:rPr lang="sr-Latn-RS" dirty="0"/>
              <a:t>e</a:t>
            </a:r>
            <a:r>
              <a:rPr lang="en-US" dirty="0"/>
              <a:t> </a:t>
            </a:r>
            <a:r>
              <a:rPr lang="en-US" dirty="0" err="1"/>
              <a:t>pomoć</a:t>
            </a:r>
            <a:r>
              <a:rPr lang="sr-Latn-RS" dirty="0"/>
              <a:t>i</a:t>
            </a:r>
            <a:r>
              <a:rPr lang="en-US" dirty="0"/>
              <a:t>. </a:t>
            </a:r>
            <a:r>
              <a:rPr lang="sr-Latn-RS" dirty="0"/>
              <a:t>Važno je napomenuti da u mnogim jurisdikcijama</a:t>
            </a:r>
            <a:r>
              <a:rPr lang="en-US" dirty="0"/>
              <a:t>, </a:t>
            </a:r>
            <a:r>
              <a:rPr lang="sr-Latn-RS" dirty="0"/>
              <a:t>pristanak na „opšte uslove pružanja usluga“</a:t>
            </a:r>
            <a:r>
              <a:rPr lang="en-US" dirty="0"/>
              <a:t> </a:t>
            </a:r>
            <a:r>
              <a:rPr lang="en-US" dirty="0" err="1"/>
              <a:t>davaoc</a:t>
            </a:r>
            <a:r>
              <a:rPr lang="sr-Latn-RS" dirty="0"/>
              <a:t>a</a:t>
            </a:r>
            <a:r>
              <a:rPr lang="en-US" dirty="0"/>
              <a:t> </a:t>
            </a:r>
            <a:r>
              <a:rPr lang="en-US" dirty="0" err="1"/>
              <a:t>usluga</a:t>
            </a:r>
            <a:r>
              <a:rPr lang="en-US" dirty="0"/>
              <a:t> </a:t>
            </a:r>
            <a:r>
              <a:rPr lang="sr-Latn-RS" dirty="0"/>
              <a:t>se ne može kvalifikovati kao konkretna, eksplicitna </a:t>
            </a:r>
            <a:r>
              <a:rPr lang="en-US" dirty="0" err="1"/>
              <a:t>saglasnost</a:t>
            </a:r>
            <a:r>
              <a:rPr lang="en-US" dirty="0"/>
              <a:t> </a:t>
            </a:r>
            <a:r>
              <a:rPr lang="sr-Latn-RS" dirty="0"/>
              <a:t>koja bi se zahtevala za otkrivanje informacija </a:t>
            </a:r>
            <a:r>
              <a:rPr lang="en-US" dirty="0" err="1"/>
              <a:t>strani</a:t>
            </a:r>
            <a:r>
              <a:rPr lang="sr-Latn-RS" dirty="0"/>
              <a:t>m</a:t>
            </a:r>
            <a:r>
              <a:rPr lang="en-US" dirty="0"/>
              <a:t> </a:t>
            </a:r>
            <a:r>
              <a:rPr lang="sr-Latn-RS" dirty="0"/>
              <a:t>vladama</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Koje lice koja ima „</a:t>
            </a:r>
            <a:r>
              <a:rPr lang="en-US" dirty="0" err="1"/>
              <a:t>zakon</a:t>
            </a:r>
            <a:r>
              <a:rPr lang="sr-Latn-RS" dirty="0" err="1"/>
              <a:t>sko</a:t>
            </a:r>
            <a:r>
              <a:rPr lang="sr-Latn-RS" dirty="0"/>
              <a:t> ovlašćenje</a:t>
            </a:r>
            <a:r>
              <a:rPr lang="en-US" dirty="0"/>
              <a:t>" </a:t>
            </a:r>
            <a:r>
              <a:rPr lang="sr-Latn-RS" dirty="0"/>
              <a:t>da </a:t>
            </a:r>
            <a:r>
              <a:rPr lang="en-US" dirty="0" err="1"/>
              <a:t>otkri</a:t>
            </a:r>
            <a:r>
              <a:rPr lang="sr-Latn-RS" dirty="0"/>
              <a:t>je</a:t>
            </a:r>
            <a:r>
              <a:rPr lang="en-US" dirty="0"/>
              <a:t> </a:t>
            </a:r>
            <a:r>
              <a:rPr lang="en-US" dirty="0" err="1"/>
              <a:t>poda</a:t>
            </a:r>
            <a:r>
              <a:rPr lang="sr-Latn-RS" dirty="0" err="1"/>
              <a:t>tke</a:t>
            </a:r>
            <a:r>
              <a:rPr lang="sr-Latn-RS" dirty="0"/>
              <a:t> može se razlikovati u zavisnosti od okolnosti</a:t>
            </a:r>
            <a:r>
              <a:rPr lang="en-US" dirty="0"/>
              <a:t>, </a:t>
            </a:r>
            <a:r>
              <a:rPr lang="sr-Latn-RS" dirty="0"/>
              <a:t>prirode tog lica i merodavnog prava o ne koje se odnosi</a:t>
            </a:r>
            <a:r>
              <a:rPr lang="en-US" dirty="0"/>
              <a:t>. </a:t>
            </a:r>
            <a:r>
              <a:rPr lang="sr-Latn-RS" dirty="0"/>
              <a:t>Na primer, ličnu elektronsku poštu može u drugoj zemlji čuvati </a:t>
            </a:r>
            <a:r>
              <a:rPr lang="en-US" dirty="0" err="1"/>
              <a:t>davalac</a:t>
            </a:r>
            <a:r>
              <a:rPr lang="en-US" dirty="0"/>
              <a:t> </a:t>
            </a:r>
            <a:r>
              <a:rPr lang="en-US" dirty="0" err="1"/>
              <a:t>usluge</a:t>
            </a:r>
            <a:r>
              <a:rPr lang="en-US" dirty="0"/>
              <a:t>, </a:t>
            </a:r>
            <a:r>
              <a:rPr lang="en-US" dirty="0" err="1"/>
              <a:t>ili</a:t>
            </a:r>
            <a:r>
              <a:rPr lang="en-US" dirty="0"/>
              <a:t> </a:t>
            </a:r>
            <a:r>
              <a:rPr lang="sr-Latn-RS" dirty="0"/>
              <a:t> neko lice može namerno čuvati podatke u drugoj zemlji</a:t>
            </a:r>
            <a:r>
              <a:rPr lang="en-US" dirty="0"/>
              <a:t>. </a:t>
            </a:r>
            <a:r>
              <a:rPr lang="sr-Latn-RS" dirty="0"/>
              <a:t>Ova lica mogu preuzeti te podatke i, pod uslovom da imaju zakonsko ovlašćenje, mogu dobrovoljno otkriti te</a:t>
            </a:r>
            <a:r>
              <a:rPr lang="en-US" dirty="0"/>
              <a:t> </a:t>
            </a:r>
            <a:r>
              <a:rPr lang="en-US" dirty="0" err="1"/>
              <a:t>poda</a:t>
            </a:r>
            <a:r>
              <a:rPr lang="sr-Latn-RS" dirty="0" err="1"/>
              <a:t>tke</a:t>
            </a:r>
            <a:r>
              <a:rPr lang="sr-Latn-RS" dirty="0"/>
              <a:t> službenicima policije ili dozvoliti tim službenicima da pristupe podacima</a:t>
            </a:r>
            <a:r>
              <a:rPr lang="en-US" dirty="0"/>
              <a:t>, </a:t>
            </a:r>
            <a:r>
              <a:rPr lang="sr-Latn-RS" dirty="0"/>
              <a:t>kako je predviđeno u</a:t>
            </a:r>
            <a:r>
              <a:rPr lang="en-US" dirty="0"/>
              <a:t> </a:t>
            </a:r>
            <a:r>
              <a:rPr lang="en-US" dirty="0" err="1"/>
              <a:t>član</a:t>
            </a:r>
            <a:r>
              <a:rPr lang="sr-Latn-RS" dirty="0"/>
              <a:t>u</a:t>
            </a:r>
            <a:r>
              <a:rPr lang="en-US" dirty="0"/>
              <a:t> 32.</a:t>
            </a:r>
            <a:endParaRPr lang="en-PK"/>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305058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noProof="0" dirty="0"/>
              <a:t>Na ovom slajdu su prikazani ciljevi ove sesije. U njima je istaknuto ono što učesnici treba da očekuju da će naučiti iz slajdova. Učesnicima se može reći da ćete se vratiti na ovaj slajd na kraju sesije kako bi se procenilo da li su ciljevi ostvareni. </a:t>
            </a:r>
            <a:endParaRPr lang="en-GB" sz="1200" dirty="0"/>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4166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0" dirty="0"/>
              <a:t>Na ovom slajdu se objašnjava kako </a:t>
            </a:r>
            <a:r>
              <a:rPr lang="en-US" b="0" dirty="0" err="1"/>
              <a:t>zemlje</a:t>
            </a:r>
            <a:r>
              <a:rPr lang="en-US" b="0" dirty="0"/>
              <a:t> </a:t>
            </a:r>
            <a:r>
              <a:rPr lang="sr-Latn-RS" b="0" dirty="0"/>
              <a:t>mogu da upute</a:t>
            </a:r>
            <a:r>
              <a:rPr lang="en-US" b="0" dirty="0"/>
              <a:t> </a:t>
            </a:r>
            <a:r>
              <a:rPr lang="pl-PL" b="0" dirty="0"/>
              <a:t>zahteve za dobrovoljno otkrivanje podataka</a:t>
            </a:r>
            <a:r>
              <a:rPr lang="en-US" b="0" dirty="0"/>
              <a:t> </a:t>
            </a:r>
            <a:r>
              <a:rPr lang="sr-Latn-RS" b="0" dirty="0"/>
              <a:t>mnogim</a:t>
            </a:r>
            <a:r>
              <a:rPr lang="en-US" b="0" dirty="0"/>
              <a:t> </a:t>
            </a:r>
            <a:r>
              <a:rPr lang="en-US" b="0" dirty="0" err="1"/>
              <a:t>davaoc</a:t>
            </a:r>
            <a:r>
              <a:rPr lang="sr-Latn-RS" b="0" dirty="0"/>
              <a:t>ima</a:t>
            </a:r>
            <a:r>
              <a:rPr lang="en-US" b="0" dirty="0"/>
              <a:t> </a:t>
            </a:r>
            <a:r>
              <a:rPr lang="en-US" b="0" dirty="0" err="1"/>
              <a:t>usluga</a:t>
            </a:r>
            <a:r>
              <a:rPr lang="en-US" b="0" dirty="0"/>
              <a:t>. </a:t>
            </a:r>
            <a:r>
              <a:rPr lang="sr-Latn-RS" b="0" dirty="0"/>
              <a:t>Oni nisu zakonski obavezujući za </a:t>
            </a:r>
            <a:r>
              <a:rPr lang="en-US" b="0" dirty="0" err="1"/>
              <a:t>inostran</a:t>
            </a:r>
            <a:r>
              <a:rPr lang="sr-Latn-RS" b="0" dirty="0"/>
              <a:t>e</a:t>
            </a:r>
            <a:r>
              <a:rPr lang="en-US" b="0" dirty="0"/>
              <a:t> </a:t>
            </a:r>
            <a:r>
              <a:rPr lang="en-US" b="0" dirty="0" err="1"/>
              <a:t>davaoc</a:t>
            </a:r>
            <a:r>
              <a:rPr lang="sr-Latn-RS" b="0" dirty="0"/>
              <a:t>e</a:t>
            </a:r>
            <a:r>
              <a:rPr lang="en-US" b="0" dirty="0"/>
              <a:t> </a:t>
            </a:r>
            <a:r>
              <a:rPr lang="en-US" b="0" dirty="0" err="1"/>
              <a:t>usluga</a:t>
            </a:r>
            <a:r>
              <a:rPr lang="en-US" b="0" dirty="0"/>
              <a:t>. </a:t>
            </a:r>
            <a:r>
              <a:rPr lang="sr-Latn-RS" b="0" dirty="0"/>
              <a:t>Na slajdu su kratko prikazani neki od uslova koje </a:t>
            </a:r>
            <a:r>
              <a:rPr lang="en-US" b="0" dirty="0" err="1"/>
              <a:t>inostrani</a:t>
            </a:r>
            <a:r>
              <a:rPr lang="en-US" b="0" dirty="0"/>
              <a:t> </a:t>
            </a:r>
            <a:r>
              <a:rPr lang="en-US" b="0" dirty="0" err="1"/>
              <a:t>davaoci</a:t>
            </a:r>
            <a:r>
              <a:rPr lang="en-US" b="0" dirty="0"/>
              <a:t> </a:t>
            </a:r>
            <a:r>
              <a:rPr lang="en-US" b="0" dirty="0" err="1"/>
              <a:t>usluga</a:t>
            </a:r>
            <a:r>
              <a:rPr lang="en-US" b="0" dirty="0"/>
              <a:t> m</a:t>
            </a:r>
            <a:r>
              <a:rPr lang="sr-Latn-RS" b="0" dirty="0" err="1"/>
              <a:t>ogu</a:t>
            </a:r>
            <a:r>
              <a:rPr lang="sr-Latn-RS" b="0" dirty="0"/>
              <a:t> zahtevati da bi dobrovoljno</a:t>
            </a:r>
            <a:r>
              <a:rPr lang="en-US" b="0" dirty="0"/>
              <a:t> </a:t>
            </a:r>
            <a:r>
              <a:rPr lang="en-US" b="0" dirty="0" err="1"/>
              <a:t>otkri</a:t>
            </a:r>
            <a:r>
              <a:rPr lang="sr-Latn-RS" b="0" dirty="0"/>
              <a:t>l</a:t>
            </a:r>
            <a:r>
              <a:rPr lang="en-US" b="0" dirty="0" err="1"/>
              <a:t>i</a:t>
            </a:r>
            <a:r>
              <a:rPr lang="en-US" b="0" dirty="0"/>
              <a:t> </a:t>
            </a:r>
            <a:r>
              <a:rPr lang="en-US" b="0" dirty="0" err="1"/>
              <a:t>poda</a:t>
            </a:r>
            <a:r>
              <a:rPr lang="sr-Latn-RS" b="0" dirty="0" err="1"/>
              <a:t>tke</a:t>
            </a:r>
            <a:r>
              <a:rPr lang="en-US" b="0" dirty="0"/>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4195247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su prikazani </a:t>
            </a:r>
            <a:r>
              <a:rPr lang="sr-Latn-RS" dirty="0" err="1"/>
              <a:t>skrinšotovi</a:t>
            </a:r>
            <a:r>
              <a:rPr lang="sr-Latn-RS" dirty="0"/>
              <a:t> politika dva </a:t>
            </a:r>
            <a:r>
              <a:rPr lang="en-US" dirty="0" err="1"/>
              <a:t>davaoc</a:t>
            </a:r>
            <a:r>
              <a:rPr lang="sr-Latn-RS" dirty="0"/>
              <a:t>a</a:t>
            </a:r>
            <a:r>
              <a:rPr lang="en-US" dirty="0"/>
              <a:t> </a:t>
            </a:r>
            <a:r>
              <a:rPr lang="en-US" dirty="0" err="1"/>
              <a:t>usluga</a:t>
            </a:r>
            <a:r>
              <a:rPr lang="en-US" dirty="0"/>
              <a:t> </a:t>
            </a:r>
            <a:r>
              <a:rPr lang="sr-Latn-RS" dirty="0"/>
              <a:t>kako bi se pokazalo da oni mogu, na dobrovoljnoj bazi, da otkriju podatke u odgovoru na validne zakonske zahteve koji dolaze izvan SAD</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1457369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Tačan</a:t>
            </a:r>
            <a:r>
              <a:rPr lang="en-US" dirty="0"/>
              <a:t> </a:t>
            </a:r>
            <a:r>
              <a:rPr lang="en-US" dirty="0" err="1"/>
              <a:t>odgovor</a:t>
            </a:r>
            <a:r>
              <a:rPr lang="en-US" dirty="0"/>
              <a:t> je: </a:t>
            </a:r>
            <a:r>
              <a:rPr lang="sr-Latn-RS" b="1" dirty="0"/>
              <a:t>Tačno</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b="0" dirty="0">
                <a:solidFill>
                  <a:srgbClr val="FF0000"/>
                </a:solidFill>
              </a:rPr>
              <a:t>Veća je verovatnoća da g</a:t>
            </a:r>
            <a:r>
              <a:rPr lang="en-US" sz="1200" b="0" dirty="0" err="1">
                <a:solidFill>
                  <a:srgbClr val="FF0000"/>
                </a:solidFill>
              </a:rPr>
              <a:t>lobalni</a:t>
            </a:r>
            <a:r>
              <a:rPr lang="en-US" sz="1200" b="0" dirty="0">
                <a:solidFill>
                  <a:srgbClr val="FF0000"/>
                </a:solidFill>
              </a:rPr>
              <a:t> </a:t>
            </a:r>
            <a:r>
              <a:rPr lang="en-US" sz="1200" b="0" dirty="0" err="1">
                <a:solidFill>
                  <a:srgbClr val="FF0000"/>
                </a:solidFill>
              </a:rPr>
              <a:t>davaoci</a:t>
            </a:r>
            <a:r>
              <a:rPr lang="en-US" sz="1200" b="0" dirty="0">
                <a:solidFill>
                  <a:srgbClr val="FF0000"/>
                </a:solidFill>
              </a:rPr>
              <a:t> </a:t>
            </a:r>
            <a:r>
              <a:rPr lang="en-US" sz="1200" b="0" dirty="0" err="1">
                <a:solidFill>
                  <a:srgbClr val="FF0000"/>
                </a:solidFill>
              </a:rPr>
              <a:t>usluga</a:t>
            </a:r>
            <a:r>
              <a:rPr lang="en-US" sz="1200" b="0" dirty="0">
                <a:solidFill>
                  <a:srgbClr val="FF0000"/>
                </a:solidFill>
              </a:rPr>
              <a:t> </a:t>
            </a:r>
            <a:r>
              <a:rPr lang="en-US" sz="1200" b="0" dirty="0" err="1">
                <a:solidFill>
                  <a:srgbClr val="FF0000"/>
                </a:solidFill>
              </a:rPr>
              <a:t>dobrovljno</a:t>
            </a:r>
            <a:r>
              <a:rPr lang="en-US" sz="1200" b="0" dirty="0">
                <a:solidFill>
                  <a:srgbClr val="FF0000"/>
                </a:solidFill>
              </a:rPr>
              <a:t> </a:t>
            </a:r>
            <a:r>
              <a:rPr lang="en-US" sz="1200" b="0" dirty="0" err="1">
                <a:solidFill>
                  <a:srgbClr val="FF0000"/>
                </a:solidFill>
              </a:rPr>
              <a:t>otkri</a:t>
            </a:r>
            <a:r>
              <a:rPr lang="sr-Latn-RS" sz="1200" b="0" dirty="0">
                <a:solidFill>
                  <a:srgbClr val="FF0000"/>
                </a:solidFill>
              </a:rPr>
              <a:t>ju</a:t>
            </a:r>
            <a:r>
              <a:rPr lang="en-US" sz="1200" b="0" dirty="0">
                <a:solidFill>
                  <a:srgbClr val="FF0000"/>
                </a:solidFill>
              </a:rPr>
              <a:t> </a:t>
            </a:r>
            <a:r>
              <a:rPr lang="en-US" sz="1200" b="0" dirty="0" err="1">
                <a:solidFill>
                  <a:srgbClr val="FF0000"/>
                </a:solidFill>
              </a:rPr>
              <a:t>poda</a:t>
            </a:r>
            <a:r>
              <a:rPr lang="sr-Latn-RS" sz="1200" b="0" dirty="0" err="1">
                <a:solidFill>
                  <a:srgbClr val="FF0000"/>
                </a:solidFill>
              </a:rPr>
              <a:t>tke</a:t>
            </a:r>
            <a:r>
              <a:rPr lang="en-US" sz="1200" b="0" dirty="0">
                <a:solidFill>
                  <a:srgbClr val="FF0000"/>
                </a:solidFill>
              </a:rPr>
              <a:t> </a:t>
            </a:r>
            <a:r>
              <a:rPr lang="en-US" sz="1200" b="0" dirty="0" err="1">
                <a:solidFill>
                  <a:srgbClr val="FF0000"/>
                </a:solidFill>
              </a:rPr>
              <a:t>zemlj</a:t>
            </a:r>
            <a:r>
              <a:rPr lang="sr-Latn-RS" sz="1200" b="0" dirty="0">
                <a:solidFill>
                  <a:srgbClr val="FF0000"/>
                </a:solidFill>
              </a:rPr>
              <a:t>ama koje su strane </a:t>
            </a:r>
            <a:r>
              <a:rPr lang="sr-Latn-RS" sz="1200" b="0" dirty="0" err="1">
                <a:solidFill>
                  <a:srgbClr val="FF0000"/>
                </a:solidFill>
              </a:rPr>
              <a:t>ugovornice</a:t>
            </a:r>
            <a:r>
              <a:rPr lang="sr-Latn-RS" sz="1200" b="0" dirty="0">
                <a:solidFill>
                  <a:srgbClr val="FF0000"/>
                </a:solidFill>
              </a:rPr>
              <a:t> </a:t>
            </a:r>
            <a:r>
              <a:rPr lang="en-US" sz="1200" b="0" dirty="0" err="1">
                <a:solidFill>
                  <a:srgbClr val="FF0000"/>
                </a:solidFill>
              </a:rPr>
              <a:t>Budimpeštansk</a:t>
            </a:r>
            <a:r>
              <a:rPr lang="sr-Latn-RS" sz="1200" b="0" dirty="0">
                <a:solidFill>
                  <a:srgbClr val="FF0000"/>
                </a:solidFill>
              </a:rPr>
              <a:t>e</a:t>
            </a:r>
            <a:r>
              <a:rPr lang="en-US" sz="1200" b="0" dirty="0">
                <a:solidFill>
                  <a:srgbClr val="FF0000"/>
                </a:solidFill>
              </a:rPr>
              <a:t> </a:t>
            </a:r>
            <a:r>
              <a:rPr lang="en-US" sz="1200" b="0" dirty="0" err="1">
                <a:solidFill>
                  <a:srgbClr val="FF0000"/>
                </a:solidFill>
              </a:rPr>
              <a:t>konvencij</a:t>
            </a:r>
            <a:r>
              <a:rPr lang="sr-Latn-RS" sz="1200" b="0" dirty="0">
                <a:solidFill>
                  <a:srgbClr val="FF0000"/>
                </a:solidFill>
              </a:rPr>
              <a:t>e</a:t>
            </a:r>
            <a:r>
              <a:rPr lang="en-US" sz="1200" b="0" dirty="0">
                <a:solidFill>
                  <a:srgbClr val="FF0000"/>
                </a:solidFill>
              </a:rPr>
              <a:t>, </a:t>
            </a:r>
            <a:r>
              <a:rPr lang="sr-Latn-RS" sz="1200" b="0" dirty="0">
                <a:solidFill>
                  <a:srgbClr val="FF0000"/>
                </a:solidFill>
              </a:rPr>
              <a:t>kako se otkriva iz proučavanja njihovih izveštaja o transparentnosti</a:t>
            </a:r>
            <a:r>
              <a:rPr lang="en-US" sz="1200" b="0" dirty="0">
                <a:solidFill>
                  <a:srgbClr val="FF0000"/>
                </a:solidFill>
              </a:rPr>
              <a:t>. </a:t>
            </a:r>
            <a:r>
              <a:rPr lang="sr-Latn-RS" sz="1200" b="0" dirty="0">
                <a:solidFill>
                  <a:srgbClr val="FF0000"/>
                </a:solidFill>
              </a:rPr>
              <a:t>Možda je razlog tome što su </a:t>
            </a:r>
            <a:r>
              <a:rPr lang="en-US" sz="1200" b="0" dirty="0" err="1">
                <a:solidFill>
                  <a:srgbClr val="FF0000"/>
                </a:solidFill>
              </a:rPr>
              <a:t>zemlje</a:t>
            </a:r>
            <a:r>
              <a:rPr lang="en-US" sz="1200" b="0" dirty="0">
                <a:solidFill>
                  <a:srgbClr val="FF0000"/>
                </a:solidFill>
              </a:rPr>
              <a:t> </a:t>
            </a:r>
            <a:r>
              <a:rPr lang="sr-Latn-RS" sz="1200" b="0" dirty="0">
                <a:solidFill>
                  <a:srgbClr val="FF0000"/>
                </a:solidFill>
              </a:rPr>
              <a:t>koje su strane </a:t>
            </a:r>
            <a:r>
              <a:rPr lang="sr-Latn-RS" sz="1200" b="0" dirty="0" err="1">
                <a:solidFill>
                  <a:srgbClr val="FF0000"/>
                </a:solidFill>
              </a:rPr>
              <a:t>ugovornice</a:t>
            </a:r>
            <a:r>
              <a:rPr lang="en-US" sz="1200" b="0" dirty="0">
                <a:solidFill>
                  <a:srgbClr val="FF0000"/>
                </a:solidFill>
              </a:rPr>
              <a:t> </a:t>
            </a:r>
            <a:r>
              <a:rPr lang="en-US" sz="1200" b="0" dirty="0" err="1">
                <a:solidFill>
                  <a:srgbClr val="FF0000"/>
                </a:solidFill>
              </a:rPr>
              <a:t>Budimpeštansk</a:t>
            </a:r>
            <a:r>
              <a:rPr lang="sr-Latn-RS" sz="1200" b="0" dirty="0">
                <a:solidFill>
                  <a:srgbClr val="FF0000"/>
                </a:solidFill>
              </a:rPr>
              <a:t>e</a:t>
            </a:r>
            <a:r>
              <a:rPr lang="en-US" sz="1200" b="0" dirty="0">
                <a:solidFill>
                  <a:srgbClr val="FF0000"/>
                </a:solidFill>
              </a:rPr>
              <a:t> </a:t>
            </a:r>
            <a:r>
              <a:rPr lang="en-US" sz="1200" b="0" dirty="0" err="1">
                <a:solidFill>
                  <a:srgbClr val="FF0000"/>
                </a:solidFill>
              </a:rPr>
              <a:t>konvencij</a:t>
            </a:r>
            <a:r>
              <a:rPr lang="sr-Latn-RS" sz="1200" b="0" dirty="0">
                <a:solidFill>
                  <a:srgbClr val="FF0000"/>
                </a:solidFill>
              </a:rPr>
              <a:t>e</a:t>
            </a:r>
            <a:r>
              <a:rPr lang="en-US" sz="1200" b="0" dirty="0">
                <a:solidFill>
                  <a:srgbClr val="FF0000"/>
                </a:solidFill>
              </a:rPr>
              <a:t> </a:t>
            </a:r>
            <a:r>
              <a:rPr lang="sr-Latn-RS" sz="1200" b="0" dirty="0">
                <a:solidFill>
                  <a:srgbClr val="FF0000"/>
                </a:solidFill>
              </a:rPr>
              <a:t>usaglasile svoje zakone i propise i odgovarajuće uslove i zaštitne mere</a:t>
            </a:r>
            <a:r>
              <a:rPr lang="en-US" sz="1200" b="0" dirty="0">
                <a:solidFill>
                  <a:srgbClr val="FF0000"/>
                </a:solidFill>
              </a:rPr>
              <a:t>, </a:t>
            </a:r>
            <a:r>
              <a:rPr lang="sr-Latn-RS" sz="1200" b="0" dirty="0">
                <a:solidFill>
                  <a:srgbClr val="FF0000"/>
                </a:solidFill>
              </a:rPr>
              <a:t>što su važni elementi koje </a:t>
            </a:r>
            <a:r>
              <a:rPr lang="en-US" sz="1200" b="0" dirty="0" err="1">
                <a:solidFill>
                  <a:srgbClr val="FF0000"/>
                </a:solidFill>
              </a:rPr>
              <a:t>davaoc</a:t>
            </a:r>
            <a:r>
              <a:rPr lang="sr-Latn-RS" sz="1200" b="0" dirty="0">
                <a:solidFill>
                  <a:srgbClr val="FF0000"/>
                </a:solidFill>
              </a:rPr>
              <a:t>i</a:t>
            </a:r>
            <a:r>
              <a:rPr lang="en-US" sz="1200" b="0" dirty="0">
                <a:solidFill>
                  <a:srgbClr val="FF0000"/>
                </a:solidFill>
              </a:rPr>
              <a:t> </a:t>
            </a:r>
            <a:r>
              <a:rPr lang="en-US" sz="1200" b="0" dirty="0" err="1">
                <a:solidFill>
                  <a:srgbClr val="FF0000"/>
                </a:solidFill>
              </a:rPr>
              <a:t>usluga</a:t>
            </a:r>
            <a:r>
              <a:rPr lang="en-US" sz="1200" b="0" dirty="0">
                <a:solidFill>
                  <a:srgbClr val="FF0000"/>
                </a:solidFill>
              </a:rPr>
              <a:t> </a:t>
            </a:r>
            <a:r>
              <a:rPr lang="sr-Latn-RS" sz="1200" b="0" dirty="0">
                <a:solidFill>
                  <a:srgbClr val="FF0000"/>
                </a:solidFill>
              </a:rPr>
              <a:t>uzimaju u obzir kada odlučuju da li će dobrovoljno sarađivati</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1592276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Tačan</a:t>
            </a:r>
            <a:r>
              <a:rPr lang="en-US" dirty="0"/>
              <a:t> </a:t>
            </a:r>
            <a:r>
              <a:rPr lang="en-US" dirty="0" err="1"/>
              <a:t>odgovor</a:t>
            </a:r>
            <a:r>
              <a:rPr lang="en-US" dirty="0"/>
              <a:t> je: </a:t>
            </a:r>
            <a:r>
              <a:rPr lang="sr-Latn-RS" b="1" dirty="0"/>
              <a:t>Tačno</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b="0" dirty="0">
                <a:solidFill>
                  <a:srgbClr val="FF0000"/>
                </a:solidFill>
              </a:rPr>
              <a:t>Veća je verovatnoća da g</a:t>
            </a:r>
            <a:r>
              <a:rPr lang="en-US" sz="1200" b="0" dirty="0" err="1">
                <a:solidFill>
                  <a:srgbClr val="FF0000"/>
                </a:solidFill>
              </a:rPr>
              <a:t>lobalni</a:t>
            </a:r>
            <a:r>
              <a:rPr lang="en-US" sz="1200" b="0" dirty="0">
                <a:solidFill>
                  <a:srgbClr val="FF0000"/>
                </a:solidFill>
              </a:rPr>
              <a:t> </a:t>
            </a:r>
            <a:r>
              <a:rPr lang="en-US" sz="1200" b="0" dirty="0" err="1">
                <a:solidFill>
                  <a:srgbClr val="FF0000"/>
                </a:solidFill>
              </a:rPr>
              <a:t>davaoci</a:t>
            </a:r>
            <a:r>
              <a:rPr lang="en-US" sz="1200" b="0" dirty="0">
                <a:solidFill>
                  <a:srgbClr val="FF0000"/>
                </a:solidFill>
              </a:rPr>
              <a:t> </a:t>
            </a:r>
            <a:r>
              <a:rPr lang="en-US" sz="1200" b="0" dirty="0" err="1">
                <a:solidFill>
                  <a:srgbClr val="FF0000"/>
                </a:solidFill>
              </a:rPr>
              <a:t>usluga</a:t>
            </a:r>
            <a:r>
              <a:rPr lang="en-US" sz="1200" b="0" dirty="0">
                <a:solidFill>
                  <a:srgbClr val="FF0000"/>
                </a:solidFill>
              </a:rPr>
              <a:t> </a:t>
            </a:r>
            <a:r>
              <a:rPr lang="en-US" sz="1200" b="0" dirty="0" err="1">
                <a:solidFill>
                  <a:srgbClr val="FF0000"/>
                </a:solidFill>
              </a:rPr>
              <a:t>dobrovljno</a:t>
            </a:r>
            <a:r>
              <a:rPr lang="en-US" sz="1200" b="0" dirty="0">
                <a:solidFill>
                  <a:srgbClr val="FF0000"/>
                </a:solidFill>
              </a:rPr>
              <a:t> </a:t>
            </a:r>
            <a:r>
              <a:rPr lang="en-US" sz="1200" b="0" dirty="0" err="1">
                <a:solidFill>
                  <a:srgbClr val="FF0000"/>
                </a:solidFill>
              </a:rPr>
              <a:t>otkri</a:t>
            </a:r>
            <a:r>
              <a:rPr lang="sr-Latn-RS" sz="1200" b="0" dirty="0">
                <a:solidFill>
                  <a:srgbClr val="FF0000"/>
                </a:solidFill>
              </a:rPr>
              <a:t>ju</a:t>
            </a:r>
            <a:r>
              <a:rPr lang="en-US" sz="1200" b="0" dirty="0">
                <a:solidFill>
                  <a:srgbClr val="FF0000"/>
                </a:solidFill>
              </a:rPr>
              <a:t> </a:t>
            </a:r>
            <a:r>
              <a:rPr lang="en-US" sz="1200" b="0" dirty="0" err="1">
                <a:solidFill>
                  <a:srgbClr val="FF0000"/>
                </a:solidFill>
              </a:rPr>
              <a:t>poda</a:t>
            </a:r>
            <a:r>
              <a:rPr lang="sr-Latn-RS" sz="1200" b="0" dirty="0" err="1">
                <a:solidFill>
                  <a:srgbClr val="FF0000"/>
                </a:solidFill>
              </a:rPr>
              <a:t>tke</a:t>
            </a:r>
            <a:r>
              <a:rPr lang="en-US" sz="1200" b="0" dirty="0">
                <a:solidFill>
                  <a:srgbClr val="FF0000"/>
                </a:solidFill>
              </a:rPr>
              <a:t> </a:t>
            </a:r>
            <a:r>
              <a:rPr lang="en-US" sz="1200" b="0" dirty="0" err="1">
                <a:solidFill>
                  <a:srgbClr val="FF0000"/>
                </a:solidFill>
              </a:rPr>
              <a:t>zemlj</a:t>
            </a:r>
            <a:r>
              <a:rPr lang="sr-Latn-RS" sz="1200" b="0" dirty="0">
                <a:solidFill>
                  <a:srgbClr val="FF0000"/>
                </a:solidFill>
              </a:rPr>
              <a:t>ama koje su strane </a:t>
            </a:r>
            <a:r>
              <a:rPr lang="sr-Latn-RS" sz="1200" b="0" dirty="0" err="1">
                <a:solidFill>
                  <a:srgbClr val="FF0000"/>
                </a:solidFill>
              </a:rPr>
              <a:t>ugovornice</a:t>
            </a:r>
            <a:r>
              <a:rPr lang="sr-Latn-RS" sz="1200" b="0" dirty="0">
                <a:solidFill>
                  <a:srgbClr val="FF0000"/>
                </a:solidFill>
              </a:rPr>
              <a:t> </a:t>
            </a:r>
            <a:r>
              <a:rPr lang="en-US" sz="1200" b="0" dirty="0" err="1">
                <a:solidFill>
                  <a:srgbClr val="FF0000"/>
                </a:solidFill>
              </a:rPr>
              <a:t>Budimpeštansk</a:t>
            </a:r>
            <a:r>
              <a:rPr lang="sr-Latn-RS" sz="1200" b="0" dirty="0">
                <a:solidFill>
                  <a:srgbClr val="FF0000"/>
                </a:solidFill>
              </a:rPr>
              <a:t>e</a:t>
            </a:r>
            <a:r>
              <a:rPr lang="en-US" sz="1200" b="0" dirty="0">
                <a:solidFill>
                  <a:srgbClr val="FF0000"/>
                </a:solidFill>
              </a:rPr>
              <a:t> </a:t>
            </a:r>
            <a:r>
              <a:rPr lang="en-US" sz="1200" b="0" dirty="0" err="1">
                <a:solidFill>
                  <a:srgbClr val="FF0000"/>
                </a:solidFill>
              </a:rPr>
              <a:t>konvencij</a:t>
            </a:r>
            <a:r>
              <a:rPr lang="sr-Latn-RS" sz="1200" b="0" dirty="0">
                <a:solidFill>
                  <a:srgbClr val="FF0000"/>
                </a:solidFill>
              </a:rPr>
              <a:t>e</a:t>
            </a:r>
            <a:r>
              <a:rPr lang="en-US" sz="1200" b="0" dirty="0">
                <a:solidFill>
                  <a:srgbClr val="FF0000"/>
                </a:solidFill>
              </a:rPr>
              <a:t>, </a:t>
            </a:r>
            <a:r>
              <a:rPr lang="sr-Latn-RS" sz="1200" b="0" dirty="0">
                <a:solidFill>
                  <a:srgbClr val="FF0000"/>
                </a:solidFill>
              </a:rPr>
              <a:t>kako se otkriva iz proučavanja njihovih izveštaja o transparentnosti</a:t>
            </a:r>
            <a:r>
              <a:rPr lang="en-US" sz="1200" b="0" dirty="0">
                <a:solidFill>
                  <a:srgbClr val="FF0000"/>
                </a:solidFill>
              </a:rPr>
              <a:t>. </a:t>
            </a:r>
            <a:r>
              <a:rPr lang="sr-Latn-RS" sz="1200" b="0" dirty="0">
                <a:solidFill>
                  <a:srgbClr val="FF0000"/>
                </a:solidFill>
              </a:rPr>
              <a:t>Možda je razlog tome što su </a:t>
            </a:r>
            <a:r>
              <a:rPr lang="en-US" sz="1200" b="0" dirty="0" err="1">
                <a:solidFill>
                  <a:srgbClr val="FF0000"/>
                </a:solidFill>
              </a:rPr>
              <a:t>zemlje</a:t>
            </a:r>
            <a:r>
              <a:rPr lang="en-US" sz="1200" b="0" dirty="0">
                <a:solidFill>
                  <a:srgbClr val="FF0000"/>
                </a:solidFill>
              </a:rPr>
              <a:t> </a:t>
            </a:r>
            <a:r>
              <a:rPr lang="sr-Latn-RS" sz="1200" b="0" dirty="0">
                <a:solidFill>
                  <a:srgbClr val="FF0000"/>
                </a:solidFill>
              </a:rPr>
              <a:t>koje su strane </a:t>
            </a:r>
            <a:r>
              <a:rPr lang="sr-Latn-RS" sz="1200" b="0" dirty="0" err="1">
                <a:solidFill>
                  <a:srgbClr val="FF0000"/>
                </a:solidFill>
              </a:rPr>
              <a:t>ugovornice</a:t>
            </a:r>
            <a:r>
              <a:rPr lang="en-US" sz="1200" b="0" dirty="0">
                <a:solidFill>
                  <a:srgbClr val="FF0000"/>
                </a:solidFill>
              </a:rPr>
              <a:t> </a:t>
            </a:r>
            <a:r>
              <a:rPr lang="en-US" sz="1200" b="0" dirty="0" err="1">
                <a:solidFill>
                  <a:srgbClr val="FF0000"/>
                </a:solidFill>
              </a:rPr>
              <a:t>Budimpeštansk</a:t>
            </a:r>
            <a:r>
              <a:rPr lang="sr-Latn-RS" sz="1200" b="0" dirty="0">
                <a:solidFill>
                  <a:srgbClr val="FF0000"/>
                </a:solidFill>
              </a:rPr>
              <a:t>e</a:t>
            </a:r>
            <a:r>
              <a:rPr lang="en-US" sz="1200" b="0" dirty="0">
                <a:solidFill>
                  <a:srgbClr val="FF0000"/>
                </a:solidFill>
              </a:rPr>
              <a:t> </a:t>
            </a:r>
            <a:r>
              <a:rPr lang="en-US" sz="1200" b="0" dirty="0" err="1">
                <a:solidFill>
                  <a:srgbClr val="FF0000"/>
                </a:solidFill>
              </a:rPr>
              <a:t>konvencij</a:t>
            </a:r>
            <a:r>
              <a:rPr lang="sr-Latn-RS" sz="1200" b="0" dirty="0">
                <a:solidFill>
                  <a:srgbClr val="FF0000"/>
                </a:solidFill>
              </a:rPr>
              <a:t>e</a:t>
            </a:r>
            <a:r>
              <a:rPr lang="en-US" sz="1200" b="0" dirty="0">
                <a:solidFill>
                  <a:srgbClr val="FF0000"/>
                </a:solidFill>
              </a:rPr>
              <a:t> </a:t>
            </a:r>
            <a:r>
              <a:rPr lang="sr-Latn-RS" sz="1200" b="0" dirty="0">
                <a:solidFill>
                  <a:srgbClr val="FF0000"/>
                </a:solidFill>
              </a:rPr>
              <a:t>usaglasile svoje zakone i propise i odgovarajuće uslove i zaštitne mere</a:t>
            </a:r>
            <a:r>
              <a:rPr lang="en-US" sz="1200" b="0" dirty="0">
                <a:solidFill>
                  <a:srgbClr val="FF0000"/>
                </a:solidFill>
              </a:rPr>
              <a:t>, </a:t>
            </a:r>
            <a:r>
              <a:rPr lang="sr-Latn-RS" sz="1200" b="0" dirty="0">
                <a:solidFill>
                  <a:srgbClr val="FF0000"/>
                </a:solidFill>
              </a:rPr>
              <a:t>što su važni elementi koje </a:t>
            </a:r>
            <a:r>
              <a:rPr lang="en-US" sz="1200" b="0" dirty="0" err="1">
                <a:solidFill>
                  <a:srgbClr val="FF0000"/>
                </a:solidFill>
              </a:rPr>
              <a:t>davaoc</a:t>
            </a:r>
            <a:r>
              <a:rPr lang="sr-Latn-RS" sz="1200" b="0" dirty="0">
                <a:solidFill>
                  <a:srgbClr val="FF0000"/>
                </a:solidFill>
              </a:rPr>
              <a:t>i</a:t>
            </a:r>
            <a:r>
              <a:rPr lang="en-US" sz="1200" b="0" dirty="0">
                <a:solidFill>
                  <a:srgbClr val="FF0000"/>
                </a:solidFill>
              </a:rPr>
              <a:t> </a:t>
            </a:r>
            <a:r>
              <a:rPr lang="en-US" sz="1200" b="0" dirty="0" err="1">
                <a:solidFill>
                  <a:srgbClr val="FF0000"/>
                </a:solidFill>
              </a:rPr>
              <a:t>usluga</a:t>
            </a:r>
            <a:r>
              <a:rPr lang="en-US" sz="1200" b="0" dirty="0">
                <a:solidFill>
                  <a:srgbClr val="FF0000"/>
                </a:solidFill>
              </a:rPr>
              <a:t> </a:t>
            </a:r>
            <a:r>
              <a:rPr lang="sr-Latn-RS" sz="1200" b="0" dirty="0">
                <a:solidFill>
                  <a:srgbClr val="FF0000"/>
                </a:solidFill>
              </a:rPr>
              <a:t>uzimaju u obzir kada odlučuju da li će dobrovoljno sarađivati</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123034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U četvrtom delu dat je kratak pregled </a:t>
            </a:r>
            <a:r>
              <a:rPr lang="en-US" dirty="0" err="1"/>
              <a:t>saradnj</a:t>
            </a:r>
            <a:r>
              <a:rPr lang="sr-Latn-RS" dirty="0"/>
              <a:t>e</a:t>
            </a:r>
            <a:r>
              <a:rPr lang="en-US" dirty="0"/>
              <a:t> </a:t>
            </a:r>
            <a:r>
              <a:rPr lang="en-US" dirty="0" err="1"/>
              <a:t>sa</a:t>
            </a:r>
            <a:r>
              <a:rPr lang="en-US" dirty="0"/>
              <a:t> </a:t>
            </a:r>
            <a:r>
              <a:rPr lang="en-US" dirty="0" err="1"/>
              <a:t>inostranim</a:t>
            </a:r>
            <a:r>
              <a:rPr lang="en-US" dirty="0"/>
              <a:t> </a:t>
            </a:r>
            <a:r>
              <a:rPr lang="en-US" dirty="0" err="1"/>
              <a:t>davaocima</a:t>
            </a:r>
            <a:r>
              <a:rPr lang="en-US" dirty="0"/>
              <a:t> </a:t>
            </a:r>
            <a:r>
              <a:rPr lang="en-US" dirty="0" err="1"/>
              <a:t>usluga</a:t>
            </a:r>
            <a:r>
              <a:rPr lang="en-US" dirty="0"/>
              <a:t> </a:t>
            </a:r>
            <a:r>
              <a:rPr lang="sr-Latn-RS" dirty="0"/>
              <a:t>u vezi sa uklanjanjem sadržaja</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13662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su date neke osnovne informacije o osnovima na kojima </a:t>
            </a:r>
            <a:r>
              <a:rPr lang="en-US" dirty="0" err="1"/>
              <a:t>inostrani</a:t>
            </a:r>
            <a:r>
              <a:rPr lang="en-US" dirty="0"/>
              <a:t> </a:t>
            </a:r>
            <a:r>
              <a:rPr lang="en-US" dirty="0" err="1"/>
              <a:t>davaoci</a:t>
            </a:r>
            <a:r>
              <a:rPr lang="en-US" dirty="0"/>
              <a:t> </a:t>
            </a:r>
            <a:r>
              <a:rPr lang="en-US" dirty="0" err="1"/>
              <a:t>usluga</a:t>
            </a:r>
            <a:r>
              <a:rPr lang="en-US" dirty="0"/>
              <a:t> </a:t>
            </a:r>
            <a:r>
              <a:rPr lang="sr-Latn-RS" dirty="0"/>
              <a:t>sarađuju kada se radi o uklanjanju </a:t>
            </a:r>
            <a:r>
              <a:rPr lang="en-US" dirty="0" err="1"/>
              <a:t>podataka</a:t>
            </a:r>
            <a:r>
              <a:rPr lang="en-US" dirty="0"/>
              <a:t>.</a:t>
            </a:r>
          </a:p>
          <a:p>
            <a:r>
              <a:rPr lang="sr-Latn-RS" dirty="0"/>
              <a:t>Sa desne strane slajda su navedene uobičajene kategorije sadržaja koje zabranjuju mnogi g</a:t>
            </a:r>
            <a:r>
              <a:rPr lang="en-US" dirty="0" err="1"/>
              <a:t>lobalni</a:t>
            </a:r>
            <a:r>
              <a:rPr lang="en-US" dirty="0"/>
              <a:t> </a:t>
            </a:r>
            <a:r>
              <a:rPr lang="en-US" dirty="0" err="1"/>
              <a:t>davaoci</a:t>
            </a:r>
            <a:r>
              <a:rPr lang="en-US" dirty="0"/>
              <a:t> </a:t>
            </a:r>
            <a:r>
              <a:rPr lang="en-US" dirty="0" err="1"/>
              <a:t>usluga</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762633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Sa leve strane slajda prikazani su neki izazovi u vezi sa uklanjanjem </a:t>
            </a:r>
            <a:r>
              <a:rPr lang="en-US" dirty="0" err="1"/>
              <a:t>sadržaj</a:t>
            </a:r>
            <a:r>
              <a:rPr lang="sr-Latn-RS" dirty="0"/>
              <a:t>a od strane</a:t>
            </a:r>
            <a:r>
              <a:rPr lang="en-US" dirty="0"/>
              <a:t> </a:t>
            </a:r>
            <a:r>
              <a:rPr lang="en-US" dirty="0" err="1"/>
              <a:t>inostrani</a:t>
            </a:r>
            <a:r>
              <a:rPr lang="sr-Latn-RS" dirty="0"/>
              <a:t>h</a:t>
            </a:r>
            <a:r>
              <a:rPr lang="en-US" dirty="0"/>
              <a:t> </a:t>
            </a:r>
            <a:r>
              <a:rPr lang="en-US" dirty="0" err="1"/>
              <a:t>dava</a:t>
            </a:r>
            <a:r>
              <a:rPr lang="sr-Latn-RS" dirty="0" err="1"/>
              <a:t>laca</a:t>
            </a:r>
            <a:r>
              <a:rPr lang="en-US" dirty="0"/>
              <a:t> </a:t>
            </a:r>
            <a:r>
              <a:rPr lang="en-US" dirty="0" err="1"/>
              <a:t>usluga</a:t>
            </a:r>
            <a:r>
              <a:rPr lang="en-US" dirty="0"/>
              <a:t>, </a:t>
            </a:r>
            <a:r>
              <a:rPr lang="sr-Latn-RS" dirty="0"/>
              <a:t>dok se na desnoj strani objašnjavaju pristupi koji obično dobro funkcionišu i oni koji obično dobro ne funkcionišu kada se radi</a:t>
            </a:r>
            <a:r>
              <a:rPr lang="en-US" dirty="0"/>
              <a:t> </a:t>
            </a:r>
            <a:r>
              <a:rPr lang="en-US" dirty="0" err="1"/>
              <a:t>sa</a:t>
            </a:r>
            <a:r>
              <a:rPr lang="en-US" dirty="0"/>
              <a:t> </a:t>
            </a:r>
            <a:r>
              <a:rPr lang="en-US" dirty="0" err="1"/>
              <a:t>inostranim</a:t>
            </a:r>
            <a:r>
              <a:rPr lang="en-US" dirty="0"/>
              <a:t> </a:t>
            </a:r>
            <a:r>
              <a:rPr lang="en-US" dirty="0" err="1"/>
              <a:t>davaocima</a:t>
            </a:r>
            <a:r>
              <a:rPr lang="en-US" dirty="0"/>
              <a:t> </a:t>
            </a:r>
            <a:r>
              <a:rPr lang="en-US" dirty="0" err="1"/>
              <a:t>usluga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1167388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a:t>Na ovom slajdu ponovljeni su ciljevi ove sesije. Trener može da prođe kroz ove ciljeve da se uveri da su ti aspekti pokriveni u ovom modulu.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noProof="0" dirty="0"/>
              <a:t>U prvom delu će se napraviti pregled značenja ključnih pojmova, tj. „davalac usluga“ (provajder), „podatak o saobraćaju”, „podaci o pretplatniku” i „podaci iz sadržaja”, koji će se koristiti tokom čitave sesije.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60523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a:t>
            </a:r>
            <a:r>
              <a:rPr lang="en-US" dirty="0" err="1"/>
              <a:t>leve</a:t>
            </a:r>
            <a:r>
              <a:rPr lang="en-US" dirty="0"/>
              <a:t> </a:t>
            </a:r>
            <a:r>
              <a:rPr lang="en-US" dirty="0" err="1"/>
              <a:t>strane</a:t>
            </a:r>
            <a:r>
              <a:rPr lang="en-US" dirty="0"/>
              <a:t>, </a:t>
            </a:r>
            <a:r>
              <a:rPr lang="sr-Latn-RS" dirty="0"/>
              <a:t>na slajdu je prikazan tekst člana 1.c </a:t>
            </a:r>
            <a:r>
              <a:rPr lang="en-US" dirty="0" err="1"/>
              <a:t>Budimpeštanske</a:t>
            </a:r>
            <a:r>
              <a:rPr lang="en-US" dirty="0"/>
              <a:t> </a:t>
            </a:r>
            <a:r>
              <a:rPr lang="en-US" dirty="0" err="1"/>
              <a:t>konvencije</a:t>
            </a:r>
            <a:r>
              <a:rPr lang="en-US" dirty="0"/>
              <a:t> </a:t>
            </a:r>
            <a:r>
              <a:rPr lang="sr-Latn-RS" dirty="0"/>
              <a:t>koji predstavlja definiciju pojma</a:t>
            </a:r>
            <a:r>
              <a:rPr lang="en-US" dirty="0"/>
              <a:t> </a:t>
            </a:r>
            <a:r>
              <a:rPr lang="sr-Latn-RS" dirty="0"/>
              <a:t>„</a:t>
            </a:r>
            <a:r>
              <a:rPr lang="en-US" dirty="0" err="1"/>
              <a:t>davalac</a:t>
            </a:r>
            <a:r>
              <a:rPr lang="en-US" dirty="0"/>
              <a:t> </a:t>
            </a:r>
            <a:r>
              <a:rPr lang="en-US" dirty="0" err="1"/>
              <a:t>usluge</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sr-Latn-RS" dirty="0"/>
              <a:t>dato je objašnjenje ove definicije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altLang="sr-Latn-RS" dirty="0"/>
              <a:t>Pojam</a:t>
            </a:r>
            <a:r>
              <a:rPr lang="en-US" altLang="sr-Latn-RS" dirty="0"/>
              <a:t> </a:t>
            </a:r>
            <a:r>
              <a:rPr lang="en-US" altLang="sr-Latn-RS" dirty="0" err="1"/>
              <a:t>davalac</a:t>
            </a:r>
            <a:r>
              <a:rPr lang="en-US" altLang="sr-Latn-RS" dirty="0"/>
              <a:t> </a:t>
            </a:r>
            <a:r>
              <a:rPr lang="en-US" altLang="sr-Latn-RS" dirty="0" err="1"/>
              <a:t>usluge</a:t>
            </a:r>
            <a:r>
              <a:rPr lang="en-US" altLang="sr-Latn-RS" dirty="0"/>
              <a:t> </a:t>
            </a:r>
            <a:r>
              <a:rPr lang="sr-Latn-RS" altLang="sr-Latn-RS" dirty="0"/>
              <a:t>kako je definisan u</a:t>
            </a:r>
            <a:r>
              <a:rPr lang="en-US" altLang="sr-Latn-RS" dirty="0"/>
              <a:t> </a:t>
            </a:r>
            <a:r>
              <a:rPr lang="en-US" altLang="sr-Latn-RS" dirty="0" err="1"/>
              <a:t>Budimpeštansk</a:t>
            </a:r>
            <a:r>
              <a:rPr lang="sr-Latn-RS" altLang="sr-Latn-RS" dirty="0"/>
              <a:t>oj</a:t>
            </a:r>
            <a:r>
              <a:rPr lang="en-US" altLang="sr-Latn-RS" dirty="0"/>
              <a:t> </a:t>
            </a:r>
            <a:r>
              <a:rPr lang="en-US" altLang="sr-Latn-RS" dirty="0" err="1"/>
              <a:t>konvencij</a:t>
            </a:r>
            <a:r>
              <a:rPr lang="sr-Latn-RS" altLang="sr-Latn-RS" dirty="0"/>
              <a:t>i obuhvata široku kategoriju koja igra određenu ulogu u pogledu komunikacija ili </a:t>
            </a:r>
            <a:r>
              <a:rPr lang="en-US" altLang="sr-Latn-RS" dirty="0" err="1"/>
              <a:t>obrad</a:t>
            </a:r>
            <a:r>
              <a:rPr lang="sr-Latn-RS" altLang="sr-Latn-RS" dirty="0"/>
              <a:t>e</a:t>
            </a:r>
            <a:r>
              <a:rPr lang="en-US" altLang="sr-Latn-RS" dirty="0"/>
              <a:t> </a:t>
            </a:r>
            <a:r>
              <a:rPr lang="en-US" altLang="sr-Latn-RS" dirty="0" err="1"/>
              <a:t>podataka</a:t>
            </a:r>
            <a:r>
              <a:rPr lang="en-US" altLang="sr-Latn-RS" dirty="0"/>
              <a:t> </a:t>
            </a:r>
            <a:r>
              <a:rPr lang="sr-Latn-RS" altLang="sr-Latn-RS" dirty="0"/>
              <a:t>na računarskim sistemima</a:t>
            </a:r>
            <a:r>
              <a:rPr lang="en-US" altLang="sr-Latn-RS" dirty="0"/>
              <a:t>.  </a:t>
            </a:r>
            <a:r>
              <a:rPr lang="sr-Latn-RS" altLang="sr-Latn-RS" dirty="0"/>
              <a:t>Obuhvata i </a:t>
            </a:r>
            <a:r>
              <a:rPr lang="en-US" altLang="sr-Latn-RS" dirty="0" err="1"/>
              <a:t>privatn</a:t>
            </a:r>
            <a:r>
              <a:rPr lang="sr-Latn-RS" altLang="sr-Latn-RS" dirty="0"/>
              <a:t>e</a:t>
            </a:r>
            <a:r>
              <a:rPr lang="en-US" altLang="sr-Latn-RS" dirty="0"/>
              <a:t> </a:t>
            </a:r>
            <a:r>
              <a:rPr lang="en-US" altLang="sr-Latn-RS" dirty="0" err="1"/>
              <a:t>i</a:t>
            </a:r>
            <a:r>
              <a:rPr lang="en-US" altLang="sr-Latn-RS" dirty="0"/>
              <a:t> </a:t>
            </a:r>
            <a:r>
              <a:rPr lang="en-US" altLang="sr-Latn-RS" dirty="0" err="1"/>
              <a:t>javn</a:t>
            </a:r>
            <a:r>
              <a:rPr lang="sr-Latn-RS" altLang="sr-Latn-RS" dirty="0"/>
              <a:t>e</a:t>
            </a:r>
            <a:r>
              <a:rPr lang="en-US" altLang="sr-Latn-RS" dirty="0"/>
              <a:t> </a:t>
            </a:r>
            <a:r>
              <a:rPr lang="en-US" altLang="sr-Latn-RS" dirty="0" err="1"/>
              <a:t>subjekt</a:t>
            </a:r>
            <a:r>
              <a:rPr lang="sr-Latn-RS" altLang="sr-Latn-RS" dirty="0"/>
              <a:t>e</a:t>
            </a:r>
            <a:r>
              <a:rPr lang="en-US" altLang="sr-Latn-RS" dirty="0"/>
              <a:t>, </a:t>
            </a:r>
            <a:r>
              <a:rPr lang="sr-Latn-RS" altLang="sr-Latn-RS" dirty="0"/>
              <a:t>i pružanje </a:t>
            </a:r>
            <a:r>
              <a:rPr lang="en-US" altLang="sr-Latn-RS" dirty="0" err="1"/>
              <a:t>uslug</a:t>
            </a:r>
            <a:r>
              <a:rPr lang="sr-Latn-RS" altLang="sr-Latn-RS" dirty="0"/>
              <a:t>a zatvorenim grupama ili javnosti, pružanje besplatnih usluga ili usluga koje se plaćaju</a:t>
            </a:r>
            <a:r>
              <a:rPr lang="en-US" altLang="sr-Latn-RS" dirty="0"/>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14406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a:t>
            </a:r>
            <a:r>
              <a:rPr lang="en-US" dirty="0" err="1"/>
              <a:t>leve</a:t>
            </a:r>
            <a:r>
              <a:rPr lang="en-US" dirty="0"/>
              <a:t> </a:t>
            </a:r>
            <a:r>
              <a:rPr lang="en-US" dirty="0" err="1"/>
              <a:t>strane</a:t>
            </a:r>
            <a:r>
              <a:rPr lang="en-US" dirty="0"/>
              <a:t>, </a:t>
            </a:r>
            <a:r>
              <a:rPr lang="sr-Latn-RS" dirty="0"/>
              <a:t>na slajdu je prikazan tekst člana</a:t>
            </a:r>
            <a:r>
              <a:rPr lang="en-US" dirty="0"/>
              <a:t> 1.d </a:t>
            </a:r>
            <a:r>
              <a:rPr lang="en-US" dirty="0" err="1"/>
              <a:t>Budimpeštanske</a:t>
            </a:r>
            <a:r>
              <a:rPr lang="en-US" dirty="0"/>
              <a:t> </a:t>
            </a:r>
            <a:r>
              <a:rPr lang="en-US" dirty="0" err="1"/>
              <a:t>konvencije</a:t>
            </a:r>
            <a:r>
              <a:rPr lang="en-US" dirty="0"/>
              <a:t> </a:t>
            </a:r>
            <a:r>
              <a:rPr lang="sr-Latn-RS" dirty="0"/>
              <a:t>koji predstavlja</a:t>
            </a:r>
            <a:r>
              <a:rPr lang="en-US" dirty="0"/>
              <a:t> </a:t>
            </a:r>
            <a:r>
              <a:rPr lang="en-US" dirty="0" err="1"/>
              <a:t>definicij</a:t>
            </a:r>
            <a:r>
              <a:rPr lang="sr-Latn-RS" dirty="0"/>
              <a:t>u</a:t>
            </a:r>
            <a:r>
              <a:rPr lang="en-US" dirty="0"/>
              <a:t> </a:t>
            </a:r>
            <a:r>
              <a:rPr lang="sr-Latn-RS" dirty="0"/>
              <a:t>„</a:t>
            </a:r>
            <a:r>
              <a:rPr lang="en-US" dirty="0" err="1"/>
              <a:t>poda</a:t>
            </a:r>
            <a:r>
              <a:rPr lang="sr-Latn-RS" dirty="0"/>
              <a:t>tka</a:t>
            </a:r>
            <a:r>
              <a:rPr lang="en-US" dirty="0"/>
              <a:t> o </a:t>
            </a:r>
            <a:r>
              <a:rPr lang="en-US" dirty="0" err="1"/>
              <a:t>saobraćaju</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sr-Latn-RS" dirty="0"/>
              <a:t>dato je objašnjenje ove definicije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sr-Latn-RS" sz="1200" kern="1200" dirty="0">
                <a:solidFill>
                  <a:schemeClr val="tx1"/>
                </a:solidFill>
                <a:latin typeface="+mn-lt"/>
                <a:ea typeface="MS PGothic" pitchFamily="34" charset="-128"/>
                <a:cs typeface="ＭＳ Ｐゴシック" charset="0"/>
              </a:rPr>
              <a:t>P</a:t>
            </a:r>
            <a:r>
              <a:rPr lang="en-US" sz="1200" kern="1200" dirty="0" err="1">
                <a:solidFill>
                  <a:schemeClr val="tx1"/>
                </a:solidFill>
                <a:latin typeface="+mn-lt"/>
                <a:ea typeface="MS PGothic" pitchFamily="34" charset="-128"/>
                <a:cs typeface="ＭＳ Ｐゴシック" charset="0"/>
              </a:rPr>
              <a:t>oda</a:t>
            </a:r>
            <a:r>
              <a:rPr lang="sr-Latn-RS" sz="1200" kern="1200" dirty="0">
                <a:solidFill>
                  <a:schemeClr val="tx1"/>
                </a:solidFill>
                <a:latin typeface="+mn-lt"/>
                <a:ea typeface="MS PGothic" pitchFamily="34" charset="-128"/>
                <a:cs typeface="ＭＳ Ｐゴシック" charset="0"/>
              </a:rPr>
              <a:t>tak</a:t>
            </a:r>
            <a:r>
              <a:rPr lang="en-US" sz="1200" kern="1200" dirty="0">
                <a:solidFill>
                  <a:schemeClr val="tx1"/>
                </a:solidFill>
                <a:latin typeface="+mn-lt"/>
                <a:ea typeface="MS PGothic" pitchFamily="34" charset="-128"/>
                <a:cs typeface="ＭＳ Ｐゴシック" charset="0"/>
              </a:rPr>
              <a:t> o </a:t>
            </a:r>
            <a:r>
              <a:rPr lang="en-US" sz="1200" kern="1200" dirty="0" err="1">
                <a:solidFill>
                  <a:schemeClr val="tx1"/>
                </a:solidFill>
                <a:latin typeface="+mn-lt"/>
                <a:ea typeface="MS PGothic" pitchFamily="34" charset="-128"/>
                <a:cs typeface="ＭＳ Ｐゴシック" charset="0"/>
              </a:rPr>
              <a:t>saobraćaju</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kako su definisano u</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Budimpeštansk</a:t>
            </a:r>
            <a:r>
              <a:rPr lang="sr-Latn-RS" sz="1200" kern="1200" dirty="0">
                <a:solidFill>
                  <a:schemeClr val="tx1"/>
                </a:solidFill>
                <a:latin typeface="+mn-lt"/>
                <a:ea typeface="MS PGothic" pitchFamily="34" charset="-128"/>
                <a:cs typeface="ＭＳ Ｐゴシック" charset="0"/>
              </a:rPr>
              <a:t>oj</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konvencij</a:t>
            </a:r>
            <a:r>
              <a:rPr lang="sr-Latn-RS" sz="1200" kern="1200" dirty="0">
                <a:solidFill>
                  <a:schemeClr val="tx1"/>
                </a:solidFill>
                <a:latin typeface="+mn-lt"/>
                <a:ea typeface="MS PGothic" pitchFamily="34" charset="-128"/>
                <a:cs typeface="ＭＳ Ｐゴシック" charset="0"/>
              </a:rPr>
              <a:t>i</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je kategorija </a:t>
            </a:r>
            <a:r>
              <a:rPr lang="en-US" sz="1200" kern="1200" dirty="0" err="1">
                <a:solidFill>
                  <a:schemeClr val="tx1"/>
                </a:solidFill>
                <a:latin typeface="+mn-lt"/>
                <a:ea typeface="MS PGothic" pitchFamily="34" charset="-128"/>
                <a:cs typeface="ＭＳ Ｐゴシック" charset="0"/>
              </a:rPr>
              <a:t>računarskih</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podataka</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koja podleže posebnom pravnom režimu</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Te</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poda</a:t>
            </a:r>
            <a:r>
              <a:rPr lang="sr-Latn-RS" sz="1200" kern="1200" dirty="0" err="1">
                <a:solidFill>
                  <a:schemeClr val="tx1"/>
                </a:solidFill>
                <a:latin typeface="+mn-lt"/>
                <a:ea typeface="MS PGothic" pitchFamily="34" charset="-128"/>
                <a:cs typeface="ＭＳ Ｐゴシック" charset="0"/>
              </a:rPr>
              <a:t>tke</a:t>
            </a:r>
            <a:r>
              <a:rPr lang="sr-Latn-RS" sz="1200" kern="1200" dirty="0">
                <a:solidFill>
                  <a:schemeClr val="tx1"/>
                </a:solidFill>
                <a:latin typeface="+mn-lt"/>
                <a:ea typeface="MS PGothic" pitchFamily="34" charset="-128"/>
                <a:cs typeface="ＭＳ Ｐゴシック" charset="0"/>
              </a:rPr>
              <a:t> proizvode (generišu) kompjuteri u lancu </a:t>
            </a:r>
            <a:r>
              <a:rPr lang="en-US" sz="1200" kern="1200" dirty="0" err="1">
                <a:solidFill>
                  <a:schemeClr val="tx1"/>
                </a:solidFill>
                <a:latin typeface="+mn-lt"/>
                <a:ea typeface="MS PGothic" pitchFamily="34" charset="-128"/>
                <a:cs typeface="ＭＳ Ｐゴシック" charset="0"/>
              </a:rPr>
              <a:t>komunikacij</a:t>
            </a:r>
            <a:r>
              <a:rPr lang="sr-Latn-RS" sz="1200" kern="1200" dirty="0">
                <a:solidFill>
                  <a:schemeClr val="tx1"/>
                </a:solidFill>
                <a:latin typeface="+mn-lt"/>
                <a:ea typeface="MS PGothic" pitchFamily="34" charset="-128"/>
                <a:cs typeface="ＭＳ Ｐゴシック" charset="0"/>
              </a:rPr>
              <a:t>e kako bi usmerili </a:t>
            </a:r>
            <a:r>
              <a:rPr lang="en-US" sz="1200" kern="1200" dirty="0" err="1">
                <a:solidFill>
                  <a:schemeClr val="tx1"/>
                </a:solidFill>
                <a:latin typeface="+mn-lt"/>
                <a:ea typeface="MS PGothic" pitchFamily="34" charset="-128"/>
                <a:cs typeface="ＭＳ Ｐゴシック" charset="0"/>
              </a:rPr>
              <a:t>komunikacij</a:t>
            </a:r>
            <a:r>
              <a:rPr lang="sr-Latn-RS" sz="1200" kern="1200" dirty="0">
                <a:solidFill>
                  <a:schemeClr val="tx1"/>
                </a:solidFill>
                <a:latin typeface="+mn-lt"/>
                <a:ea typeface="MS PGothic" pitchFamily="34" charset="-128"/>
                <a:cs typeface="ＭＳ Ｐゴシック" charset="0"/>
              </a:rPr>
              <a:t>u od njenog izvorišta do njenog odredišta</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Stoga su oni sporedni u odnosu na samu </a:t>
            </a:r>
            <a:r>
              <a:rPr lang="en-US" sz="1200" kern="1200" dirty="0" err="1">
                <a:solidFill>
                  <a:schemeClr val="tx1"/>
                </a:solidFill>
                <a:latin typeface="+mn-lt"/>
                <a:ea typeface="MS PGothic" pitchFamily="34" charset="-128"/>
                <a:cs typeface="ＭＳ Ｐゴシック" charset="0"/>
              </a:rPr>
              <a:t>komunikacij</a:t>
            </a:r>
            <a:r>
              <a:rPr lang="sr-Latn-RS" sz="1200" kern="1200" dirty="0">
                <a:solidFill>
                  <a:schemeClr val="tx1"/>
                </a:solidFill>
                <a:latin typeface="+mn-lt"/>
                <a:ea typeface="MS PGothic" pitchFamily="34" charset="-128"/>
                <a:cs typeface="ＭＳ Ｐゴシック" charset="0"/>
              </a:rPr>
              <a:t>u</a:t>
            </a:r>
            <a:r>
              <a:rPr lang="en-US" sz="1200" kern="1200" dirty="0">
                <a:solidFill>
                  <a:schemeClr val="tx1"/>
                </a:solidFill>
                <a:latin typeface="+mn-lt"/>
                <a:ea typeface="MS PGothic" pitchFamily="34" charset="-128"/>
                <a:cs typeface="ＭＳ Ｐゴシック" charset="0"/>
              </a:rPr>
              <a:t>. </a:t>
            </a:r>
            <a:r>
              <a:rPr lang="sr-Latn-RS" sz="1200" kern="1200" dirty="0">
                <a:solidFill>
                  <a:schemeClr val="tx1"/>
                </a:solidFill>
                <a:latin typeface="+mn-lt"/>
                <a:ea typeface="MS PGothic" pitchFamily="34" charset="-128"/>
                <a:cs typeface="ＭＳ Ｐゴシック" charset="0"/>
              </a:rPr>
              <a:t>Na slajdu su prikazane neke ključne karakteristike </a:t>
            </a:r>
            <a:r>
              <a:rPr lang="en-US" sz="1200" kern="1200" dirty="0" err="1">
                <a:solidFill>
                  <a:schemeClr val="tx1"/>
                </a:solidFill>
                <a:latin typeface="+mn-lt"/>
                <a:ea typeface="MS PGothic" pitchFamily="34" charset="-128"/>
                <a:cs typeface="ＭＳ Ｐゴシック" charset="0"/>
              </a:rPr>
              <a:t>podataka</a:t>
            </a:r>
            <a:r>
              <a:rPr lang="en-US" sz="1200" kern="1200" dirty="0">
                <a:solidFill>
                  <a:schemeClr val="tx1"/>
                </a:solidFill>
                <a:latin typeface="+mn-lt"/>
                <a:ea typeface="MS PGothic" pitchFamily="34" charset="-128"/>
                <a:cs typeface="ＭＳ Ｐゴシック" charset="0"/>
              </a:rPr>
              <a:t> o </a:t>
            </a:r>
            <a:r>
              <a:rPr lang="en-US" sz="1200" kern="1200" dirty="0" err="1">
                <a:solidFill>
                  <a:schemeClr val="tx1"/>
                </a:solidFill>
                <a:latin typeface="+mn-lt"/>
                <a:ea typeface="MS PGothic" pitchFamily="34" charset="-128"/>
                <a:cs typeface="ＭＳ Ｐゴシック" charset="0"/>
              </a:rPr>
              <a:t>saobraćaju</a:t>
            </a:r>
            <a:r>
              <a:rPr lang="en-US" sz="1200" kern="1200" dirty="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772908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a:t>
            </a:r>
            <a:r>
              <a:rPr lang="en-US" dirty="0" err="1"/>
              <a:t>leve</a:t>
            </a:r>
            <a:r>
              <a:rPr lang="en-US" dirty="0"/>
              <a:t> </a:t>
            </a:r>
            <a:r>
              <a:rPr lang="en-US" dirty="0" err="1"/>
              <a:t>strane</a:t>
            </a:r>
            <a:r>
              <a:rPr lang="en-US" dirty="0"/>
              <a:t>, </a:t>
            </a:r>
            <a:r>
              <a:rPr lang="sr-Latn-RS" dirty="0"/>
              <a:t>na slajdu je prikazan tekst člana</a:t>
            </a:r>
            <a:r>
              <a:rPr lang="en-US" dirty="0"/>
              <a:t> 18</a:t>
            </a:r>
            <a:r>
              <a:rPr lang="sr-Latn-RS" dirty="0"/>
              <a:t>, stav </a:t>
            </a:r>
            <a:r>
              <a:rPr lang="en-US" dirty="0"/>
              <a:t>3 </a:t>
            </a:r>
            <a:r>
              <a:rPr lang="en-US" dirty="0" err="1"/>
              <a:t>Budimpeštanske</a:t>
            </a:r>
            <a:r>
              <a:rPr lang="en-US" dirty="0"/>
              <a:t> </a:t>
            </a:r>
            <a:r>
              <a:rPr lang="en-US" dirty="0" err="1"/>
              <a:t>konvencije</a:t>
            </a:r>
            <a:r>
              <a:rPr lang="en-US" dirty="0"/>
              <a:t> </a:t>
            </a:r>
            <a:r>
              <a:rPr lang="sr-Latn-RS" dirty="0"/>
              <a:t>koji predstavlja</a:t>
            </a:r>
            <a:r>
              <a:rPr lang="en-US" dirty="0"/>
              <a:t> </a:t>
            </a:r>
            <a:r>
              <a:rPr lang="en-US" dirty="0" err="1"/>
              <a:t>definicij</a:t>
            </a:r>
            <a:r>
              <a:rPr lang="sr-Latn-RS" dirty="0"/>
              <a:t>u</a:t>
            </a:r>
            <a:r>
              <a:rPr lang="en-US" dirty="0"/>
              <a:t> </a:t>
            </a:r>
            <a:r>
              <a:rPr lang="sr-Latn-RS" dirty="0"/>
              <a:t>„</a:t>
            </a:r>
            <a:r>
              <a:rPr lang="en-US" dirty="0" err="1"/>
              <a:t>poda</a:t>
            </a:r>
            <a:r>
              <a:rPr lang="sr-Latn-RS" dirty="0"/>
              <a:t>taka</a:t>
            </a:r>
            <a:r>
              <a:rPr lang="en-US" dirty="0"/>
              <a:t> o </a:t>
            </a:r>
            <a:r>
              <a:rPr lang="en-US" dirty="0" err="1"/>
              <a:t>pretplatniku</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 </a:t>
            </a:r>
            <a:r>
              <a:rPr lang="en-US" dirty="0" err="1"/>
              <a:t>desne</a:t>
            </a:r>
            <a:r>
              <a:rPr lang="en-US" dirty="0"/>
              <a:t> </a:t>
            </a:r>
            <a:r>
              <a:rPr lang="en-US" dirty="0" err="1"/>
              <a:t>strane</a:t>
            </a:r>
            <a:r>
              <a:rPr lang="en-US" dirty="0"/>
              <a:t>, </a:t>
            </a:r>
            <a:r>
              <a:rPr lang="sr-Latn-RS" dirty="0"/>
              <a:t>dato je objašnjenje ove definicije</a:t>
            </a:r>
            <a:r>
              <a:rPr lang="en-US" dirty="0"/>
              <a: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aseline="0" dirty="0"/>
              <a:t>Važno je napomenuti da </a:t>
            </a:r>
            <a:r>
              <a:rPr lang="en-US" baseline="0" dirty="0" err="1"/>
              <a:t>podaci</a:t>
            </a:r>
            <a:r>
              <a:rPr lang="en-US" baseline="0" dirty="0"/>
              <a:t> o </a:t>
            </a:r>
            <a:r>
              <a:rPr lang="en-US" baseline="0" dirty="0" err="1"/>
              <a:t>pretplatniku</a:t>
            </a:r>
            <a:r>
              <a:rPr lang="en-US" baseline="0" dirty="0"/>
              <a:t> </a:t>
            </a:r>
            <a:r>
              <a:rPr lang="sr-Latn-RS" baseline="0" dirty="0"/>
              <a:t>ne moraju uvek da budu u </a:t>
            </a:r>
            <a:r>
              <a:rPr lang="en-US" baseline="0" dirty="0"/>
              <a:t>form</a:t>
            </a:r>
            <a:r>
              <a:rPr lang="sr-Latn-RS" baseline="0" dirty="0"/>
              <a:t>i</a:t>
            </a:r>
            <a:r>
              <a:rPr lang="en-US" baseline="0" dirty="0"/>
              <a:t> </a:t>
            </a:r>
            <a:r>
              <a:rPr lang="en-US" baseline="0" dirty="0" err="1"/>
              <a:t>računarskih</a:t>
            </a:r>
            <a:r>
              <a:rPr lang="en-US" baseline="0" dirty="0"/>
              <a:t> </a:t>
            </a:r>
            <a:r>
              <a:rPr lang="en-US" baseline="0" dirty="0" err="1"/>
              <a:t>podataka</a:t>
            </a:r>
            <a:r>
              <a:rPr lang="en-US" baseline="0" dirty="0"/>
              <a:t>; </a:t>
            </a:r>
            <a:r>
              <a:rPr lang="en-US" baseline="0" dirty="0" err="1"/>
              <a:t>i</a:t>
            </a:r>
            <a:r>
              <a:rPr lang="en-US" baseline="0" dirty="0"/>
              <a:t> </a:t>
            </a:r>
            <a:r>
              <a:rPr lang="sr-Latn-RS" baseline="0" dirty="0"/>
              <a:t>stoga obuhvataju fizičku evidenciju u posedu </a:t>
            </a:r>
            <a:r>
              <a:rPr lang="en-US" baseline="0" dirty="0" err="1"/>
              <a:t>dava</a:t>
            </a:r>
            <a:r>
              <a:rPr lang="sr-Latn-RS" baseline="0" dirty="0" err="1"/>
              <a:t>laca</a:t>
            </a:r>
            <a:r>
              <a:rPr lang="en-US" baseline="0" dirty="0"/>
              <a:t> </a:t>
            </a:r>
            <a:r>
              <a:rPr lang="en-US" baseline="0" dirty="0" err="1"/>
              <a:t>usluga</a:t>
            </a:r>
            <a:r>
              <a:rPr lang="en-US" baseline="0" dirty="0"/>
              <a:t> </a:t>
            </a:r>
            <a:r>
              <a:rPr lang="sr-Latn-RS" baseline="0" dirty="0"/>
              <a:t>u vezi sa njihovim pretplatnicima</a:t>
            </a:r>
            <a:r>
              <a:rPr lang="en-US" baseline="0" dirty="0"/>
              <a:t>. </a:t>
            </a:r>
            <a:r>
              <a:rPr lang="sr-Latn-RS" baseline="0" dirty="0"/>
              <a:t>P</a:t>
            </a:r>
            <a:r>
              <a:rPr lang="en-US" baseline="0" dirty="0" err="1"/>
              <a:t>odaci</a:t>
            </a:r>
            <a:r>
              <a:rPr lang="en-US" baseline="0" dirty="0"/>
              <a:t> o </a:t>
            </a:r>
            <a:r>
              <a:rPr lang="en-US" baseline="0" dirty="0" err="1"/>
              <a:t>pretplatniku</a:t>
            </a:r>
            <a:r>
              <a:rPr lang="en-US" baseline="0" dirty="0"/>
              <a:t> </a:t>
            </a:r>
            <a:r>
              <a:rPr lang="sr-Latn-RS" baseline="0" dirty="0"/>
              <a:t>u osnovi predstavljaju </a:t>
            </a:r>
            <a:r>
              <a:rPr lang="en-US" baseline="0" dirty="0" err="1"/>
              <a:t>informacije</a:t>
            </a:r>
            <a:r>
              <a:rPr lang="en-US" baseline="0" dirty="0"/>
              <a:t> </a:t>
            </a:r>
            <a:r>
              <a:rPr lang="sr-Latn-RS" baseline="0" dirty="0"/>
              <a:t>koje se odnose na </a:t>
            </a:r>
            <a:r>
              <a:rPr lang="en-US" baseline="0" dirty="0" err="1"/>
              <a:t>pretplatnik</a:t>
            </a:r>
            <a:r>
              <a:rPr lang="sr-Latn-RS" baseline="0" dirty="0"/>
              <a:t>a</a:t>
            </a:r>
            <a:r>
              <a:rPr lang="en-US" baseline="0" dirty="0"/>
              <a:t> </a:t>
            </a:r>
            <a:r>
              <a:rPr lang="en-US" baseline="0" dirty="0" err="1"/>
              <a:t>i</a:t>
            </a:r>
            <a:r>
              <a:rPr lang="en-US" baseline="0" dirty="0"/>
              <a:t> </a:t>
            </a:r>
            <a:r>
              <a:rPr lang="sr-Latn-RS" baseline="0" dirty="0"/>
              <a:t>mogle bi pomoći da se utvrdi identitet </a:t>
            </a:r>
            <a:r>
              <a:rPr lang="en-US" baseline="0" dirty="0" err="1"/>
              <a:t>pretplatnik</a:t>
            </a:r>
            <a:r>
              <a:rPr lang="sr-Latn-RS" baseline="0" dirty="0"/>
              <a:t>a</a:t>
            </a:r>
            <a:r>
              <a:rPr lang="en-US" baseline="0" dirty="0"/>
              <a:t>, </a:t>
            </a:r>
            <a:r>
              <a:rPr lang="sr-Latn-RS" baseline="0" dirty="0"/>
              <a:t>ali ne obuhvataju </a:t>
            </a:r>
            <a:r>
              <a:rPr lang="en-US" baseline="0" dirty="0" err="1"/>
              <a:t>sadržaj</a:t>
            </a:r>
            <a:r>
              <a:rPr lang="en-US" baseline="0" dirty="0"/>
              <a:t> of </a:t>
            </a:r>
            <a:r>
              <a:rPr lang="en-US" baseline="0" dirty="0" err="1"/>
              <a:t>komunikacija</a:t>
            </a:r>
            <a:r>
              <a:rPr lang="en-US" baseline="0" dirty="0"/>
              <a:t> </a:t>
            </a:r>
            <a:r>
              <a:rPr lang="en-US" baseline="0" dirty="0" err="1"/>
              <a:t>ili</a:t>
            </a:r>
            <a:r>
              <a:rPr lang="en-US" baseline="0" dirty="0"/>
              <a:t> </a:t>
            </a:r>
            <a:r>
              <a:rPr lang="en-US" baseline="0" dirty="0" err="1"/>
              <a:t>poda</a:t>
            </a:r>
            <a:r>
              <a:rPr lang="sr-Latn-RS" baseline="0" dirty="0" err="1"/>
              <a:t>tke</a:t>
            </a:r>
            <a:r>
              <a:rPr lang="en-US" baseline="0" dirty="0"/>
              <a:t> o </a:t>
            </a:r>
            <a:r>
              <a:rPr lang="en-US" baseline="0" dirty="0" err="1"/>
              <a:t>saobraćaju</a:t>
            </a:r>
            <a:r>
              <a:rPr lang="en-US" baseline="0" dirty="0"/>
              <a:t>.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171056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Tačan odgovor je </a:t>
            </a:r>
            <a:r>
              <a:rPr lang="en-US" dirty="0"/>
              <a:t> b) </a:t>
            </a:r>
            <a:r>
              <a:rPr lang="sr-Latn-RS" dirty="0"/>
              <a:t>Elektronska pošta korisnika</a:t>
            </a:r>
            <a:r>
              <a:rPr lang="en-US" dirty="0"/>
              <a:t>, </a:t>
            </a:r>
            <a:r>
              <a:rPr lang="en-US" dirty="0" err="1"/>
              <a:t>i</a:t>
            </a:r>
            <a:r>
              <a:rPr lang="en-US" dirty="0"/>
              <a:t> (d) </a:t>
            </a:r>
            <a:r>
              <a:rPr lang="sr-Latn-RS" dirty="0"/>
              <a:t>Lista kontakata </a:t>
            </a:r>
            <a:r>
              <a:rPr lang="en-US" dirty="0" err="1"/>
              <a:t>korisnik</a:t>
            </a:r>
            <a:r>
              <a:rPr lang="sr-Latn-RS" dirty="0"/>
              <a:t>a</a:t>
            </a:r>
            <a:r>
              <a:rPr lang="en-US" dirty="0"/>
              <a:t>. </a:t>
            </a:r>
            <a:r>
              <a:rPr lang="sr-Latn-RS" dirty="0"/>
              <a:t>One bi se smatrale </a:t>
            </a:r>
            <a:r>
              <a:rPr lang="en-US" dirty="0" err="1"/>
              <a:t>podaci</a:t>
            </a:r>
            <a:r>
              <a:rPr lang="sr-Latn-RS" dirty="0"/>
              <a:t>ma</a:t>
            </a:r>
            <a:r>
              <a:rPr lang="en-US" dirty="0"/>
              <a:t> </a:t>
            </a:r>
            <a:r>
              <a:rPr lang="en-US" dirty="0" err="1"/>
              <a:t>iz</a:t>
            </a:r>
            <a:r>
              <a:rPr lang="en-US" dirty="0"/>
              <a:t> </a:t>
            </a:r>
            <a:r>
              <a:rPr lang="en-US" dirty="0" err="1"/>
              <a:t>sadržaja</a:t>
            </a:r>
            <a:r>
              <a:rPr lang="en-US" dirty="0"/>
              <a:t>, </a:t>
            </a:r>
            <a:r>
              <a:rPr lang="sr-Latn-RS" dirty="0"/>
              <a:t>koji su isključeni iz </a:t>
            </a:r>
            <a:r>
              <a:rPr lang="en-US" dirty="0" err="1"/>
              <a:t>definicij</a:t>
            </a:r>
            <a:r>
              <a:rPr lang="sr-Latn-RS" dirty="0"/>
              <a:t>e „</a:t>
            </a:r>
            <a:r>
              <a:rPr lang="en-US" dirty="0" err="1"/>
              <a:t>poda</a:t>
            </a:r>
            <a:r>
              <a:rPr lang="sr-Latn-RS" dirty="0"/>
              <a:t>taka</a:t>
            </a:r>
            <a:r>
              <a:rPr lang="en-US" dirty="0"/>
              <a:t> o </a:t>
            </a:r>
            <a:r>
              <a:rPr lang="en-US" dirty="0" err="1"/>
              <a:t>pretplatniku</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Tačan odgovor je </a:t>
            </a:r>
            <a:r>
              <a:rPr lang="en-US" dirty="0"/>
              <a:t> b) </a:t>
            </a:r>
            <a:r>
              <a:rPr lang="sr-Latn-RS" dirty="0"/>
              <a:t>Elektronska pošta korisnika</a:t>
            </a:r>
            <a:r>
              <a:rPr lang="en-US" dirty="0"/>
              <a:t>, </a:t>
            </a:r>
            <a:r>
              <a:rPr lang="en-US" dirty="0" err="1"/>
              <a:t>i</a:t>
            </a:r>
            <a:r>
              <a:rPr lang="en-US" dirty="0"/>
              <a:t> (d) </a:t>
            </a:r>
            <a:r>
              <a:rPr lang="sr-Latn-RS" dirty="0"/>
              <a:t>Lista kontakata </a:t>
            </a:r>
            <a:r>
              <a:rPr lang="en-US" dirty="0" err="1"/>
              <a:t>korisnik</a:t>
            </a:r>
            <a:r>
              <a:rPr lang="sr-Latn-RS" dirty="0"/>
              <a:t>a</a:t>
            </a:r>
            <a:r>
              <a:rPr lang="en-US" dirty="0"/>
              <a:t>. </a:t>
            </a:r>
            <a:r>
              <a:rPr lang="sr-Latn-RS" dirty="0"/>
              <a:t>One bi se smatrale </a:t>
            </a:r>
            <a:r>
              <a:rPr lang="en-US" dirty="0" err="1"/>
              <a:t>podaci</a:t>
            </a:r>
            <a:r>
              <a:rPr lang="sr-Latn-RS" dirty="0"/>
              <a:t>ma</a:t>
            </a:r>
            <a:r>
              <a:rPr lang="en-US" dirty="0"/>
              <a:t> </a:t>
            </a:r>
            <a:r>
              <a:rPr lang="en-US" dirty="0" err="1"/>
              <a:t>iz</a:t>
            </a:r>
            <a:r>
              <a:rPr lang="en-US" dirty="0"/>
              <a:t> </a:t>
            </a:r>
            <a:r>
              <a:rPr lang="en-US" dirty="0" err="1"/>
              <a:t>sadržaja</a:t>
            </a:r>
            <a:r>
              <a:rPr lang="en-US" dirty="0"/>
              <a:t>, </a:t>
            </a:r>
            <a:r>
              <a:rPr lang="sr-Latn-RS" dirty="0"/>
              <a:t>koji su isključeni iz </a:t>
            </a:r>
            <a:r>
              <a:rPr lang="en-US" dirty="0" err="1"/>
              <a:t>definicij</a:t>
            </a:r>
            <a:r>
              <a:rPr lang="sr-Latn-RS" dirty="0"/>
              <a:t>e „</a:t>
            </a:r>
            <a:r>
              <a:rPr lang="en-US" dirty="0" err="1"/>
              <a:t>poda</a:t>
            </a:r>
            <a:r>
              <a:rPr lang="sr-Latn-RS" dirty="0"/>
              <a:t>taka</a:t>
            </a:r>
            <a:r>
              <a:rPr lang="en-US" dirty="0"/>
              <a:t> o </a:t>
            </a:r>
            <a:r>
              <a:rPr lang="en-US" dirty="0" err="1"/>
              <a:t>pretplatniku</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393902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303766"/>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sr-Latn-RS" sz="3600" b="1" i="1" dirty="0">
                <a:solidFill>
                  <a:schemeClr val="tx2"/>
                </a:solidFill>
              </a:rPr>
              <a:t>Specijalizovani pravosudni kurs o međunarodnoj saradnji</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a:t>
            </a:r>
            <a:r>
              <a:rPr lang="sr-Latn-RS" sz="3200" b="1" dirty="0">
                <a:solidFill>
                  <a:schemeClr val="tx2"/>
                </a:solidFill>
              </a:rPr>
              <a:t>sija</a:t>
            </a:r>
            <a:r>
              <a:rPr lang="en-GB" sz="3200" b="1" dirty="0">
                <a:solidFill>
                  <a:schemeClr val="tx2"/>
                </a:solidFill>
              </a:rPr>
              <a:t> </a:t>
            </a:r>
            <a:r>
              <a:rPr lang="sr-Latn-RS" sz="3200" b="1" dirty="0">
                <a:solidFill>
                  <a:schemeClr val="tx2"/>
                </a:solidFill>
              </a:rPr>
              <a:t>2</a:t>
            </a:r>
            <a:r>
              <a:rPr lang="en-GB" sz="3200" b="1" dirty="0">
                <a:solidFill>
                  <a:schemeClr val="tx2"/>
                </a:solidFill>
              </a:rPr>
              <a:t>.</a:t>
            </a:r>
            <a:r>
              <a:rPr lang="sr-Latn-RS" sz="3200" b="1" dirty="0">
                <a:solidFill>
                  <a:schemeClr val="tx2"/>
                </a:solidFill>
              </a:rPr>
              <a:t>4</a:t>
            </a:r>
            <a:endParaRPr lang="en-GB" sz="3200" b="1" dirty="0">
              <a:solidFill>
                <a:schemeClr val="tx2"/>
              </a:solidFill>
            </a:endParaRPr>
          </a:p>
          <a:p>
            <a:pPr marL="0" indent="0" algn="ctr">
              <a:buFont typeface="Arial" charset="0"/>
              <a:buNone/>
              <a:defRPr/>
            </a:pPr>
            <a:r>
              <a:rPr lang="sr-Latn-RS" sz="3200" b="1" dirty="0">
                <a:solidFill>
                  <a:schemeClr val="tx2"/>
                </a:solidFill>
              </a:rPr>
              <a:t>Partnerstvo i saradnja između privatnog i javnog sektora</a:t>
            </a:r>
          </a:p>
          <a:p>
            <a:pPr marL="0" indent="0" algn="ctr">
              <a:buFont typeface="Arial" charset="0"/>
              <a:buNone/>
              <a:defRPr/>
            </a:pPr>
            <a:endParaRPr lang="sr-Latn-RS" sz="3200" b="1" dirty="0">
              <a:solidFill>
                <a:schemeClr val="tx2"/>
              </a:solidFill>
            </a:endParaRPr>
          </a:p>
          <a:p>
            <a:pPr marL="0" indent="0" algn="ctr">
              <a:buFont typeface="Arial" charset="0"/>
              <a:buNone/>
              <a:defRPr/>
            </a:pPr>
            <a:r>
              <a:rPr lang="sr-Latn-RS" sz="2800" b="1" dirty="0">
                <a:solidFill>
                  <a:schemeClr val="tx2"/>
                </a:solidFill>
              </a:rPr>
              <a:t>- onlajn verzija -</a:t>
            </a:r>
            <a:endParaRPr lang="en-GB" sz="28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P</a:t>
            </a:r>
            <a:r>
              <a:rPr lang="en-GB" sz="3200" b="1" dirty="0" err="1">
                <a:ea typeface="ＭＳ Ｐゴシック" pitchFamily="34" charset="-128"/>
              </a:rPr>
              <a:t>odaci</a:t>
            </a:r>
            <a:r>
              <a:rPr lang="en-GB" sz="3200" b="1" dirty="0">
                <a:ea typeface="ＭＳ Ｐゴシック" pitchFamily="34" charset="-128"/>
              </a:rPr>
              <a:t> </a:t>
            </a:r>
            <a:r>
              <a:rPr lang="en-GB" sz="3200" b="1" dirty="0" err="1">
                <a:ea typeface="ＭＳ Ｐゴシック" pitchFamily="34" charset="-128"/>
              </a:rPr>
              <a:t>iz</a:t>
            </a:r>
            <a:r>
              <a:rPr lang="en-GB" sz="3200" b="1" dirty="0">
                <a:ea typeface="ＭＳ Ｐゴシック" pitchFamily="34" charset="-128"/>
              </a:rPr>
              <a:t> </a:t>
            </a:r>
            <a:r>
              <a:rPr lang="en-GB" sz="3200" b="1" dirty="0" err="1">
                <a:ea typeface="ＭＳ Ｐゴシック" pitchFamily="34" charset="-128"/>
              </a:rPr>
              <a:t>sadržaja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en-US" sz="2200" dirty="0"/>
              <a:t>Da:</a:t>
            </a:r>
          </a:p>
          <a:p>
            <a:pPr marL="800100" lvl="1" indent="-342900" algn="just">
              <a:buFont typeface="Wingdings" pitchFamily="2" charset="2"/>
              <a:buChar char="Ø"/>
            </a:pPr>
            <a:r>
              <a:rPr lang="sr-Latn-RS" sz="2200" dirty="0"/>
              <a:t>Sačuvani</a:t>
            </a:r>
            <a:r>
              <a:rPr lang="en-US" sz="2200" dirty="0"/>
              <a:t> </a:t>
            </a:r>
            <a:r>
              <a:rPr lang="en-US" sz="2200" dirty="0" err="1"/>
              <a:t>sadržaj</a:t>
            </a:r>
            <a:endParaRPr lang="en-US" sz="2200" dirty="0"/>
          </a:p>
          <a:p>
            <a:pPr marL="800100" lvl="1" indent="-342900" algn="just">
              <a:buFont typeface="Wingdings" pitchFamily="2" charset="2"/>
              <a:buChar char="Ø"/>
            </a:pPr>
            <a:r>
              <a:rPr lang="sr-Latn-RS" sz="2200" dirty="0"/>
              <a:t>Budući</a:t>
            </a:r>
            <a:r>
              <a:rPr lang="en-US" sz="2200" dirty="0"/>
              <a:t> </a:t>
            </a:r>
            <a:r>
              <a:rPr lang="en-US" sz="2200" dirty="0" err="1"/>
              <a:t>sadržaj</a:t>
            </a:r>
            <a:r>
              <a:rPr lang="en-US" sz="2200" dirty="0"/>
              <a:t> </a:t>
            </a:r>
          </a:p>
          <a:p>
            <a:pPr marL="800100" lvl="1" indent="-342900" algn="just">
              <a:buFont typeface="Wingdings" pitchFamily="2" charset="2"/>
              <a:buChar char="Ø"/>
            </a:pPr>
            <a:r>
              <a:rPr lang="sr-Latn-RS" sz="2200" dirty="0"/>
              <a:t>Primeri</a:t>
            </a:r>
            <a:r>
              <a:rPr lang="en-US" sz="2200" dirty="0"/>
              <a:t>:</a:t>
            </a:r>
          </a:p>
          <a:p>
            <a:pPr marL="1257300" lvl="2" indent="-342900" algn="just">
              <a:buFont typeface="Wingdings" pitchFamily="2" charset="2"/>
              <a:buChar char="Ø"/>
            </a:pPr>
            <a:r>
              <a:rPr lang="en-US" sz="2200" dirty="0"/>
              <a:t>E</a:t>
            </a:r>
            <a:r>
              <a:rPr lang="sr-Latn-RS" sz="2200" dirty="0" err="1"/>
              <a:t>lektronska</a:t>
            </a:r>
            <a:r>
              <a:rPr lang="sr-Latn-RS" sz="2200" dirty="0"/>
              <a:t> pošta</a:t>
            </a:r>
            <a:endParaRPr lang="en-US" sz="2200" dirty="0"/>
          </a:p>
          <a:p>
            <a:pPr marL="1257300" lvl="2" indent="-342900" algn="just">
              <a:buFont typeface="Wingdings" pitchFamily="2" charset="2"/>
              <a:buChar char="Ø"/>
            </a:pPr>
            <a:r>
              <a:rPr lang="sr-Latn-RS" sz="2200" dirty="0"/>
              <a:t>Slike</a:t>
            </a:r>
            <a:endParaRPr lang="en-US" sz="2200" dirty="0"/>
          </a:p>
          <a:p>
            <a:pPr marL="1257300" lvl="2" indent="-342900" algn="just">
              <a:buFont typeface="Wingdings" pitchFamily="2" charset="2"/>
              <a:buChar char="Ø"/>
            </a:pPr>
            <a:r>
              <a:rPr lang="sr-Latn-RS" sz="2200" dirty="0"/>
              <a:t>Filmovi</a:t>
            </a:r>
            <a:r>
              <a:rPr lang="en-US" sz="2200" dirty="0"/>
              <a:t> </a:t>
            </a:r>
          </a:p>
          <a:p>
            <a:pPr marL="1257300" lvl="2" indent="-342900" algn="just">
              <a:buFont typeface="Wingdings" pitchFamily="2" charset="2"/>
              <a:buChar char="Ø"/>
            </a:pPr>
            <a:r>
              <a:rPr lang="sr-Latn-RS" sz="2200" dirty="0"/>
              <a:t>Muzika</a:t>
            </a:r>
            <a:endParaRPr lang="en-US" sz="2200" dirty="0"/>
          </a:p>
          <a:p>
            <a:pPr marL="1257300" lvl="2" indent="-342900" algn="just">
              <a:buFont typeface="Wingdings" pitchFamily="2" charset="2"/>
              <a:buChar char="Ø"/>
            </a:pPr>
            <a:endParaRPr lang="en-US" sz="2200" dirty="0"/>
          </a:p>
          <a:p>
            <a:pPr marL="342900" indent="-342900">
              <a:buFont typeface="Wingdings" pitchFamily="2" charset="2"/>
              <a:buChar char="Ø"/>
            </a:pPr>
            <a:r>
              <a:rPr lang="en-US" sz="2200" dirty="0"/>
              <a:t>Ne:</a:t>
            </a:r>
          </a:p>
          <a:p>
            <a:pPr marL="800100" lvl="1" indent="-342900">
              <a:buFont typeface="Wingdings" pitchFamily="2" charset="2"/>
              <a:buChar char="Ø"/>
            </a:pPr>
            <a:r>
              <a:rPr lang="en-US" sz="2200" dirty="0" err="1"/>
              <a:t>podaci</a:t>
            </a:r>
            <a:r>
              <a:rPr lang="en-US" sz="2200" dirty="0"/>
              <a:t> o </a:t>
            </a:r>
            <a:r>
              <a:rPr lang="en-US" sz="2200" dirty="0" err="1"/>
              <a:t>saobraćaju</a:t>
            </a:r>
            <a:endParaRPr lang="en-US" sz="2200" dirty="0"/>
          </a:p>
          <a:p>
            <a:pPr marL="800100" lvl="1" indent="-342900">
              <a:buFont typeface="Wingdings" pitchFamily="2" charset="2"/>
              <a:buChar char="Ø"/>
            </a:pPr>
            <a:r>
              <a:rPr lang="en-US" sz="2200" dirty="0" err="1"/>
              <a:t>podaci</a:t>
            </a:r>
            <a:r>
              <a:rPr lang="en-US" sz="2200" dirty="0"/>
              <a:t> o </a:t>
            </a:r>
            <a:r>
              <a:rPr lang="en-US" sz="2200" dirty="0" err="1"/>
              <a:t>pretplatniku</a:t>
            </a:r>
            <a:r>
              <a:rPr lang="en-US" sz="2200" dirty="0"/>
              <a:t>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1498411"/>
            <a:ext cx="4167158" cy="3647152"/>
          </a:xfrm>
          <a:prstGeom prst="rect">
            <a:avLst/>
          </a:prstGeom>
        </p:spPr>
        <p:txBody>
          <a:bodyPr wrap="square">
            <a:spAutoFit/>
          </a:bodyPr>
          <a:lstStyle/>
          <a:p>
            <a:pPr marL="342900" indent="-342900" algn="just">
              <a:buFont typeface="Wingdings" pitchFamily="2" charset="2"/>
              <a:buChar char="Ø"/>
            </a:pPr>
            <a:r>
              <a:rPr lang="en-US" sz="2100" dirty="0"/>
              <a:t>N</a:t>
            </a:r>
            <a:r>
              <a:rPr lang="sr-Latn-RS" sz="2100" dirty="0"/>
              <a:t>isu definisani u</a:t>
            </a:r>
            <a:r>
              <a:rPr lang="en-US" sz="2100" dirty="0"/>
              <a:t> </a:t>
            </a:r>
            <a:r>
              <a:rPr lang="en-US" sz="2100" dirty="0" err="1"/>
              <a:t>Budimpeštansk</a:t>
            </a:r>
            <a:r>
              <a:rPr lang="sr-Latn-RS" sz="2100" dirty="0"/>
              <a:t>oj</a:t>
            </a:r>
            <a:r>
              <a:rPr lang="en-US" sz="2100" dirty="0"/>
              <a:t> </a:t>
            </a:r>
            <a:r>
              <a:rPr lang="en-US" sz="2100" dirty="0" err="1"/>
              <a:t>konvencij</a:t>
            </a:r>
            <a:r>
              <a:rPr lang="sr-Latn-RS" sz="2100" dirty="0"/>
              <a:t>i</a:t>
            </a:r>
            <a:endParaRPr lang="en-US" sz="2100" dirty="0"/>
          </a:p>
          <a:p>
            <a:pPr marL="342900" indent="-342900" algn="just">
              <a:buFont typeface="Wingdings" pitchFamily="2" charset="2"/>
              <a:buChar char="Ø"/>
            </a:pPr>
            <a:endParaRPr lang="en-US" sz="2100" dirty="0"/>
          </a:p>
          <a:p>
            <a:pPr marL="342900" indent="-342900" algn="just">
              <a:buFont typeface="Wingdings" pitchFamily="2" charset="2"/>
              <a:buChar char="Ø"/>
            </a:pPr>
            <a:r>
              <a:rPr lang="en-US" sz="2100" dirty="0" err="1"/>
              <a:t>Eksplanatorni</a:t>
            </a:r>
            <a:r>
              <a:rPr lang="en-US" sz="2100" dirty="0"/>
              <a:t> </a:t>
            </a:r>
            <a:r>
              <a:rPr lang="en-US" sz="2100" dirty="0" err="1"/>
              <a:t>izveštaj</a:t>
            </a:r>
            <a:r>
              <a:rPr lang="en-US" sz="2100" dirty="0"/>
              <a:t>: </a:t>
            </a:r>
            <a:r>
              <a:rPr lang="en-US" sz="2100" dirty="0" err="1"/>
              <a:t>podaci</a:t>
            </a:r>
            <a:r>
              <a:rPr lang="en-US" sz="2100" dirty="0"/>
              <a:t> </a:t>
            </a:r>
            <a:r>
              <a:rPr lang="en-US" sz="2100" dirty="0" err="1"/>
              <a:t>iz</a:t>
            </a:r>
            <a:r>
              <a:rPr lang="en-US" sz="2100" dirty="0"/>
              <a:t> </a:t>
            </a:r>
            <a:r>
              <a:rPr lang="en-US" sz="2100" dirty="0" err="1"/>
              <a:t>sadržaja</a:t>
            </a:r>
            <a:r>
              <a:rPr lang="en-US" sz="2100" dirty="0"/>
              <a:t> </a:t>
            </a:r>
            <a:r>
              <a:rPr lang="sr-Latn-RS" sz="2100" dirty="0"/>
              <a:t>se odnose na </a:t>
            </a:r>
            <a:r>
              <a:rPr lang="en-US" sz="2100" dirty="0"/>
              <a:t>: </a:t>
            </a:r>
          </a:p>
          <a:p>
            <a:pPr lvl="1" algn="just"/>
            <a:r>
              <a:rPr lang="sr-Latn-RS" sz="2100" dirty="0"/>
              <a:t>komunikacioni sadržaj </a:t>
            </a:r>
            <a:r>
              <a:rPr lang="en-US" sz="2100" dirty="0" err="1"/>
              <a:t>komunikacij</a:t>
            </a:r>
            <a:r>
              <a:rPr lang="sr-Latn-RS" sz="2100" dirty="0"/>
              <a:t>e,</a:t>
            </a:r>
            <a:r>
              <a:rPr lang="en-US" sz="2100" dirty="0"/>
              <a:t> </a:t>
            </a:r>
            <a:r>
              <a:rPr lang="sr-Latn-RS" sz="2100" dirty="0"/>
              <a:t>tj.</a:t>
            </a:r>
            <a:r>
              <a:rPr lang="en-US" sz="2100" dirty="0"/>
              <a:t> </a:t>
            </a:r>
            <a:r>
              <a:rPr lang="sr-Latn-RS" sz="2100" dirty="0"/>
              <a:t>značenje ili smisao</a:t>
            </a:r>
            <a:r>
              <a:rPr lang="en-US" sz="2100" dirty="0"/>
              <a:t> </a:t>
            </a:r>
            <a:r>
              <a:rPr lang="en-US" sz="2100" dirty="0" err="1"/>
              <a:t>komunikacij</a:t>
            </a:r>
            <a:r>
              <a:rPr lang="sr-Latn-RS" sz="2100" dirty="0"/>
              <a:t>e</a:t>
            </a:r>
            <a:r>
              <a:rPr lang="en-US" sz="2100" dirty="0"/>
              <a:t>, </a:t>
            </a:r>
            <a:r>
              <a:rPr lang="en-US" sz="2100" dirty="0" err="1"/>
              <a:t>ili</a:t>
            </a:r>
            <a:r>
              <a:rPr lang="en-US" sz="2100" dirty="0"/>
              <a:t> </a:t>
            </a:r>
            <a:r>
              <a:rPr lang="sr-Latn-RS" sz="2100" dirty="0"/>
              <a:t>poruku</a:t>
            </a:r>
            <a:r>
              <a:rPr lang="en-US" sz="2100" dirty="0"/>
              <a:t> </a:t>
            </a:r>
            <a:r>
              <a:rPr lang="en-US" sz="2100" dirty="0" err="1"/>
              <a:t>ili</a:t>
            </a:r>
            <a:r>
              <a:rPr lang="en-US" sz="2100" dirty="0"/>
              <a:t> </a:t>
            </a:r>
            <a:r>
              <a:rPr lang="en-US" sz="2100" dirty="0" err="1"/>
              <a:t>informacij</a:t>
            </a:r>
            <a:r>
              <a:rPr lang="sr-Latn-RS" sz="2100" dirty="0"/>
              <a:t>u</a:t>
            </a:r>
            <a:r>
              <a:rPr lang="en-US" sz="2100" dirty="0"/>
              <a:t> </a:t>
            </a:r>
            <a:r>
              <a:rPr lang="sr-Latn-RS" sz="2100" dirty="0"/>
              <a:t>koja se prenosi </a:t>
            </a:r>
            <a:r>
              <a:rPr lang="en-US" sz="2100" dirty="0" err="1"/>
              <a:t>komunikacij</a:t>
            </a:r>
            <a:r>
              <a:rPr lang="sr-Latn-RS" sz="2100" dirty="0"/>
              <a:t>om</a:t>
            </a:r>
            <a:r>
              <a:rPr lang="en-US" sz="2100" dirty="0"/>
              <a:t> (</a:t>
            </a:r>
            <a:r>
              <a:rPr lang="sr-Latn-RS" sz="2000" dirty="0"/>
              <a:t>osim podataka o saobraćaju</a:t>
            </a:r>
            <a:r>
              <a:rPr lang="en-US" sz="2100" dirty="0"/>
              <a:t>).</a:t>
            </a:r>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II deo</a:t>
            </a:r>
          </a:p>
          <a:p>
            <a:pPr algn="ctr">
              <a:lnSpc>
                <a:spcPct val="80000"/>
              </a:lnSpc>
            </a:pPr>
            <a:br>
              <a:rPr lang="en-GB" sz="3200" b="1" dirty="0">
                <a:ea typeface="ＭＳ Ｐゴシック" charset="0"/>
                <a:cs typeface="ＭＳ Ｐゴシック" charset="0"/>
              </a:rPr>
            </a:br>
            <a:r>
              <a:rPr lang="en-GB" sz="3200" b="1" dirty="0" err="1"/>
              <a:t>Saradnja</a:t>
            </a:r>
            <a:r>
              <a:rPr lang="en-GB" sz="3200" b="1" dirty="0"/>
              <a:t> </a:t>
            </a:r>
            <a:r>
              <a:rPr lang="en-GB" sz="3200" b="1" dirty="0" err="1"/>
              <a:t>sa</a:t>
            </a:r>
            <a:r>
              <a:rPr lang="en-GB" sz="3200" b="1" dirty="0"/>
              <a:t> </a:t>
            </a:r>
            <a:r>
              <a:rPr lang="en-GB" sz="3200" b="1" dirty="0" err="1"/>
              <a:t>inostranim</a:t>
            </a:r>
            <a:r>
              <a:rPr lang="en-GB" sz="3200" b="1" dirty="0"/>
              <a:t> </a:t>
            </a:r>
            <a:r>
              <a:rPr lang="en-GB" sz="3200" b="1" dirty="0" err="1"/>
              <a:t>davaocima</a:t>
            </a:r>
            <a:r>
              <a:rPr lang="en-GB" sz="3200" b="1" dirty="0"/>
              <a:t> </a:t>
            </a:r>
            <a:r>
              <a:rPr lang="en-GB" sz="3200" b="1" dirty="0" err="1"/>
              <a:t>usluga</a:t>
            </a:r>
            <a:r>
              <a:rPr lang="en-GB" sz="3200" b="1" dirty="0"/>
              <a:t> </a:t>
            </a:r>
            <a:r>
              <a:rPr lang="sr-Latn-RS" sz="3200" b="1" dirty="0"/>
              <a:t>radi</a:t>
            </a:r>
            <a:r>
              <a:rPr lang="en-GB" sz="3200" b="1" dirty="0"/>
              <a:t> </a:t>
            </a:r>
            <a:r>
              <a:rPr lang="en-GB" sz="3200" b="1" dirty="0" err="1"/>
              <a:t>pribavljanj</a:t>
            </a:r>
            <a:r>
              <a:rPr lang="sr-Latn-RS" sz="3200" b="1" dirty="0"/>
              <a:t>a</a:t>
            </a:r>
            <a:r>
              <a:rPr lang="en-GB" sz="3200" b="1" dirty="0"/>
              <a:t> </a:t>
            </a:r>
            <a:r>
              <a:rPr lang="en-GB" sz="3200" b="1" dirty="0" err="1"/>
              <a:t>podataka</a:t>
            </a:r>
            <a:r>
              <a:rPr lang="en-GB" sz="3200" b="1" dirty="0"/>
              <a:t>  </a:t>
            </a:r>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Saradnja</a:t>
            </a:r>
            <a:r>
              <a:rPr lang="en-GB" altLang="sr-Latn-RS" sz="3200" b="1" dirty="0"/>
              <a:t> </a:t>
            </a:r>
            <a:r>
              <a:rPr lang="en-GB" altLang="sr-Latn-RS" sz="3200" b="1" dirty="0" err="1"/>
              <a:t>sa</a:t>
            </a:r>
            <a:r>
              <a:rPr lang="en-GB" altLang="sr-Latn-RS" sz="3200" b="1" dirty="0"/>
              <a:t> </a:t>
            </a:r>
            <a:r>
              <a:rPr lang="en-GB" altLang="sr-Latn-RS" sz="3200" b="1" dirty="0" err="1"/>
              <a:t>inostranim</a:t>
            </a:r>
            <a:r>
              <a:rPr lang="en-GB" altLang="sr-Latn-RS" sz="3200" b="1" dirty="0"/>
              <a:t> </a:t>
            </a:r>
            <a:r>
              <a:rPr lang="en-GB" altLang="sr-Latn-RS" sz="3200" b="1" dirty="0" err="1"/>
              <a:t>davaocima</a:t>
            </a:r>
            <a:r>
              <a:rPr lang="en-GB" altLang="sr-Latn-RS" sz="3200" b="1" dirty="0"/>
              <a:t> </a:t>
            </a:r>
            <a:r>
              <a:rPr lang="en-GB" altLang="sr-Latn-RS" sz="3200" b="1" dirty="0" err="1"/>
              <a:t>usluga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355312"/>
          </a:xfrm>
          <a:prstGeom prst="rect">
            <a:avLst/>
          </a:prstGeom>
        </p:spPr>
        <p:txBody>
          <a:bodyPr wrap="square">
            <a:spAutoFit/>
          </a:bodyPr>
          <a:lstStyle/>
          <a:p>
            <a:pPr marL="342900" indent="-342900" algn="just">
              <a:buFont typeface="Wingdings" pitchFamily="2" charset="2"/>
              <a:buChar char="ü"/>
              <a:defRPr/>
            </a:pPr>
            <a:r>
              <a:rPr lang="en-US" sz="1900" dirty="0"/>
              <a:t>M</a:t>
            </a:r>
            <a:r>
              <a:rPr lang="sr-Latn-RS" sz="1900" dirty="0" err="1"/>
              <a:t>nogi</a:t>
            </a:r>
            <a:r>
              <a:rPr lang="en-US" sz="1900" dirty="0"/>
              <a:t> </a:t>
            </a:r>
            <a:r>
              <a:rPr lang="sr-Latn-RS" sz="1900" dirty="0"/>
              <a:t>globalni </a:t>
            </a:r>
            <a:r>
              <a:rPr lang="en-US" sz="1900" dirty="0" err="1"/>
              <a:t>davaoc</a:t>
            </a:r>
            <a:r>
              <a:rPr lang="sr-Latn-RS" sz="1900" dirty="0"/>
              <a:t>i</a:t>
            </a:r>
            <a:r>
              <a:rPr lang="en-US" sz="1900" dirty="0"/>
              <a:t> </a:t>
            </a:r>
            <a:r>
              <a:rPr lang="en-US" sz="1900" dirty="0" err="1"/>
              <a:t>usluga</a:t>
            </a:r>
            <a:r>
              <a:rPr lang="en-US" sz="1900" dirty="0"/>
              <a:t> </a:t>
            </a:r>
            <a:r>
              <a:rPr lang="sr-Latn-RS" sz="1900" dirty="0"/>
              <a:t>nude</a:t>
            </a:r>
            <a:r>
              <a:rPr lang="en-US" sz="1900" dirty="0"/>
              <a:t> </a:t>
            </a:r>
            <a:r>
              <a:rPr lang="en-US" sz="1900" dirty="0" err="1"/>
              <a:t>usluge</a:t>
            </a:r>
            <a:r>
              <a:rPr lang="en-US" sz="1900" dirty="0"/>
              <a:t> </a:t>
            </a:r>
            <a:r>
              <a:rPr lang="sr-Latn-RS" sz="1900" dirty="0"/>
              <a:t>na nekoj </a:t>
            </a:r>
            <a:r>
              <a:rPr lang="en-US" sz="1900" dirty="0" err="1"/>
              <a:t>teritorij</a:t>
            </a:r>
            <a:r>
              <a:rPr lang="sr-Latn-RS" sz="1900" dirty="0"/>
              <a:t>i</a:t>
            </a:r>
            <a:r>
              <a:rPr lang="en-US" sz="1900" dirty="0"/>
              <a:t> </a:t>
            </a:r>
            <a:r>
              <a:rPr lang="sr-Latn-RS" sz="1900" dirty="0"/>
              <a:t>a da nemaju zakonsko prisustvo na toj teritoriji</a:t>
            </a:r>
            <a:endParaRPr lang="en-US" sz="1900" dirty="0"/>
          </a:p>
          <a:p>
            <a:pPr marL="342900" indent="-342900" algn="just">
              <a:buFont typeface="Wingdings" pitchFamily="2" charset="2"/>
              <a:buChar char="ü"/>
              <a:defRPr/>
            </a:pPr>
            <a:endParaRPr lang="en-US" sz="1900" dirty="0"/>
          </a:p>
          <a:p>
            <a:pPr marL="342900" indent="-342900" algn="just">
              <a:buFont typeface="Wingdings" pitchFamily="2" charset="2"/>
              <a:buChar char="ü"/>
              <a:defRPr/>
            </a:pPr>
            <a:r>
              <a:rPr lang="sr-Latn-RS" sz="1900" dirty="0"/>
              <a:t>Tumačenje nadležnosti nad licima van teritorije u svetlu postojećih normi međunarodnog prava predstavljaju izazov</a:t>
            </a:r>
            <a:endParaRPr lang="en-GB" sz="1900" dirty="0"/>
          </a:p>
          <a:p>
            <a:pPr marL="342900" indent="-342900" algn="just">
              <a:buFont typeface="Wingdings" pitchFamily="2" charset="2"/>
              <a:buChar char="ü"/>
              <a:defRPr/>
            </a:pPr>
            <a:endParaRPr lang="en-GB" sz="1900" dirty="0"/>
          </a:p>
          <a:p>
            <a:pPr marL="342900" indent="-342900" algn="just">
              <a:buFont typeface="Wingdings" pitchFamily="2" charset="2"/>
              <a:buChar char="ü"/>
              <a:defRPr/>
            </a:pPr>
            <a:r>
              <a:rPr lang="sr-Latn-RS" sz="1900" dirty="0"/>
              <a:t>Opcije za saradnju obuhvataju </a:t>
            </a:r>
            <a:r>
              <a:rPr lang="en-GB" sz="1900" dirty="0"/>
              <a:t>:</a:t>
            </a:r>
          </a:p>
          <a:p>
            <a:pPr marL="800100" lvl="1" indent="-342900" algn="just">
              <a:buFont typeface="Wingdings" pitchFamily="2" charset="2"/>
              <a:buChar char="ü"/>
              <a:defRPr/>
            </a:pPr>
            <a:r>
              <a:rPr lang="sr-Latn-RS" sz="1900" dirty="0"/>
              <a:t>Okvire uzajamne pravne pomoći</a:t>
            </a:r>
            <a:endParaRPr lang="en-GB" sz="1900" dirty="0"/>
          </a:p>
          <a:p>
            <a:pPr marL="800100" lvl="1" indent="-342900" algn="just">
              <a:buFont typeface="Wingdings" pitchFamily="2" charset="2"/>
              <a:buChar char="ü"/>
              <a:defRPr/>
            </a:pPr>
            <a:r>
              <a:rPr lang="sr-Latn-RS" sz="1900" dirty="0"/>
              <a:t>Zahteve za </a:t>
            </a:r>
            <a:r>
              <a:rPr lang="pl-PL" sz="1900" dirty="0"/>
              <a:t>otkrivanje podataka u hitnim slučajevima</a:t>
            </a:r>
            <a:endParaRPr lang="en-GB" sz="1900" dirty="0"/>
          </a:p>
          <a:p>
            <a:pPr marL="800100" lvl="1" indent="-342900" algn="just">
              <a:buFont typeface="Wingdings" pitchFamily="2" charset="2"/>
              <a:buChar char="ü"/>
              <a:defRPr/>
            </a:pPr>
            <a:r>
              <a:rPr lang="sr-Latn-RS" sz="1900" dirty="0"/>
              <a:t>N</a:t>
            </a:r>
            <a:r>
              <a:rPr lang="en-GB" sz="1900" dirty="0" err="1"/>
              <a:t>aredbe</a:t>
            </a:r>
            <a:r>
              <a:rPr lang="en-GB" sz="1900" dirty="0"/>
              <a:t> za </a:t>
            </a:r>
            <a:r>
              <a:rPr lang="en-GB" sz="1900" dirty="0" err="1"/>
              <a:t>dostavljanje</a:t>
            </a:r>
            <a:r>
              <a:rPr lang="en-GB" sz="1900" dirty="0"/>
              <a:t> </a:t>
            </a:r>
            <a:r>
              <a:rPr lang="en-GB" sz="1900" dirty="0" err="1"/>
              <a:t>podataka</a:t>
            </a:r>
            <a:endParaRPr lang="en-GB" sz="1900" dirty="0"/>
          </a:p>
          <a:p>
            <a:pPr marL="800100" lvl="1" indent="-342900" algn="just">
              <a:buFont typeface="Wingdings" pitchFamily="2" charset="2"/>
              <a:buChar char="ü"/>
              <a:defRPr/>
            </a:pPr>
            <a:r>
              <a:rPr lang="sr-Latn-RS" sz="1900" dirty="0" err="1"/>
              <a:t>Prekogranični</a:t>
            </a:r>
            <a:r>
              <a:rPr lang="sr-Latn-RS" sz="1900" dirty="0"/>
              <a:t> pristup uz saglasnost</a:t>
            </a:r>
            <a:endParaRPr lang="en-GB" sz="1900" dirty="0"/>
          </a:p>
          <a:p>
            <a:pPr marL="800100" lvl="1" indent="-342900" algn="just">
              <a:buFont typeface="Wingdings" pitchFamily="2" charset="2"/>
              <a:buChar char="ü"/>
              <a:defRPr/>
            </a:pPr>
            <a:r>
              <a:rPr lang="sr-Latn-RS" sz="1900" dirty="0"/>
              <a:t>D</a:t>
            </a:r>
            <a:r>
              <a:rPr lang="en-GB" sz="1900" dirty="0" err="1"/>
              <a:t>obrovoljna</a:t>
            </a:r>
            <a:r>
              <a:rPr lang="en-GB" sz="1900" dirty="0"/>
              <a:t> </a:t>
            </a:r>
            <a:r>
              <a:rPr lang="en-GB" sz="1900" dirty="0" err="1"/>
              <a:t>saradnja</a:t>
            </a:r>
            <a:r>
              <a:rPr lang="en-GB" sz="1900" dirty="0"/>
              <a:t>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1063813"/>
            <a:ext cx="4394956" cy="4939814"/>
          </a:xfrm>
          <a:prstGeom prst="rect">
            <a:avLst/>
          </a:prstGeom>
        </p:spPr>
        <p:txBody>
          <a:bodyPr wrap="square">
            <a:spAutoFit/>
          </a:bodyPr>
          <a:lstStyle/>
          <a:p>
            <a:pPr marL="342900" indent="-342900" algn="just">
              <a:buFont typeface="Wingdings" pitchFamily="2" charset="2"/>
              <a:buChar char="ü"/>
              <a:defRPr/>
            </a:pPr>
            <a:r>
              <a:rPr lang="sr-Latn-RS" sz="2100" dirty="0"/>
              <a:t>Zemlje mogu da koriste postojeće okvire </a:t>
            </a:r>
            <a:r>
              <a:rPr lang="sr-Latn-RS" sz="2100" dirty="0" err="1"/>
              <a:t>UPP</a:t>
            </a:r>
            <a:r>
              <a:rPr lang="sr-Latn-RS" sz="2100" dirty="0"/>
              <a:t> da zatraže od </a:t>
            </a:r>
            <a:r>
              <a:rPr lang="en-GB" sz="2100" dirty="0" err="1"/>
              <a:t>inostrani</a:t>
            </a:r>
            <a:r>
              <a:rPr lang="sr-Latn-RS" sz="2100" dirty="0"/>
              <a:t>h vlada da pribave podatke od </a:t>
            </a:r>
            <a:r>
              <a:rPr lang="en-GB" sz="2100" dirty="0" err="1"/>
              <a:t>inostrani</a:t>
            </a:r>
            <a:r>
              <a:rPr lang="en-GB" sz="2100" dirty="0"/>
              <a:t> </a:t>
            </a:r>
            <a:r>
              <a:rPr lang="en-GB" sz="2100" dirty="0" err="1"/>
              <a:t>davaoci</a:t>
            </a:r>
            <a:r>
              <a:rPr lang="en-GB" sz="2100" dirty="0"/>
              <a:t> </a:t>
            </a:r>
            <a:r>
              <a:rPr lang="en-GB" sz="2100" dirty="0" err="1"/>
              <a:t>usluga</a:t>
            </a:r>
            <a:r>
              <a:rPr lang="en-GB" sz="2100" dirty="0"/>
              <a:t>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r-Latn-RS" sz="2100" dirty="0"/>
              <a:t>Okviri </a:t>
            </a:r>
            <a:r>
              <a:rPr lang="sr-Latn-RS" sz="2100" dirty="0" err="1"/>
              <a:t>UPP</a:t>
            </a:r>
            <a:r>
              <a:rPr lang="sr-Latn-RS" sz="2100" dirty="0"/>
              <a:t> predstavljaju zakonski obavezujući </a:t>
            </a:r>
            <a:r>
              <a:rPr lang="en-GB" sz="2100" dirty="0" err="1"/>
              <a:t>mehanizam</a:t>
            </a:r>
            <a:r>
              <a:rPr lang="en-GB" sz="2100" dirty="0"/>
              <a:t> </a:t>
            </a:r>
            <a:r>
              <a:rPr lang="sr-Latn-RS" sz="2100" dirty="0"/>
              <a:t>kojim se inostrani </a:t>
            </a:r>
            <a:r>
              <a:rPr lang="en-GB" sz="2100" dirty="0" err="1"/>
              <a:t>inostrani</a:t>
            </a:r>
            <a:r>
              <a:rPr lang="en-GB" sz="2100" dirty="0"/>
              <a:t> </a:t>
            </a:r>
            <a:r>
              <a:rPr lang="en-GB" sz="2100" dirty="0" err="1"/>
              <a:t>davaoci</a:t>
            </a:r>
            <a:r>
              <a:rPr lang="en-GB" sz="2100" dirty="0"/>
              <a:t> </a:t>
            </a:r>
            <a:r>
              <a:rPr lang="en-GB" sz="2100" dirty="0" err="1"/>
              <a:t>usluga</a:t>
            </a:r>
            <a:r>
              <a:rPr lang="sr-Latn-RS" sz="2100" dirty="0"/>
              <a:t> mogu primorati</a:t>
            </a:r>
            <a:endParaRPr lang="en-GB" sz="2100" dirty="0">
              <a:highlight>
                <a:srgbClr val="FFFF00"/>
              </a:highlight>
            </a:endParaRP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err="1"/>
              <a:t>Okviri</a:t>
            </a:r>
            <a:r>
              <a:rPr lang="en-GB" sz="2100" dirty="0"/>
              <a:t> za </a:t>
            </a:r>
            <a:r>
              <a:rPr lang="en-GB" sz="2100" dirty="0" err="1"/>
              <a:t>UPP</a:t>
            </a:r>
            <a:r>
              <a:rPr lang="en-GB" sz="2100" dirty="0"/>
              <a:t> </a:t>
            </a:r>
            <a:r>
              <a:rPr lang="sr-Latn-RS" sz="2100" dirty="0"/>
              <a:t>mogu biti relativno spori i složeni</a:t>
            </a:r>
            <a:endParaRPr lang="en-GB" sz="2100" dirty="0"/>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Okviri</a:t>
            </a:r>
            <a:r>
              <a:rPr lang="en-GB" altLang="sr-Latn-RS" sz="3200" b="1" dirty="0"/>
              <a:t> za </a:t>
            </a:r>
            <a:r>
              <a:rPr lang="en-GB" altLang="sr-Latn-RS" sz="3200" b="1" dirty="0" err="1"/>
              <a:t>UPP</a:t>
            </a:r>
            <a:r>
              <a:rPr lang="en-GB" altLang="sr-Latn-RS" sz="3200" b="1" dirty="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sr-Latn-RS" sz="2200" dirty="0"/>
              <a:t>Većina</a:t>
            </a:r>
            <a:r>
              <a:rPr lang="en-US" sz="2200" dirty="0"/>
              <a:t> global</a:t>
            </a:r>
            <a:r>
              <a:rPr lang="sr-Latn-RS" sz="2200" dirty="0" err="1"/>
              <a:t>nih</a:t>
            </a:r>
            <a:r>
              <a:rPr lang="en-US" sz="2200" dirty="0"/>
              <a:t> </a:t>
            </a:r>
            <a:r>
              <a:rPr lang="en-US" sz="2200" dirty="0" err="1"/>
              <a:t>dava</a:t>
            </a:r>
            <a:r>
              <a:rPr lang="sr-Latn-RS" sz="2200" dirty="0" err="1"/>
              <a:t>alaca</a:t>
            </a:r>
            <a:r>
              <a:rPr lang="en-US" sz="2200" dirty="0"/>
              <a:t> </a:t>
            </a:r>
            <a:r>
              <a:rPr lang="en-US" sz="2200" dirty="0" err="1"/>
              <a:t>usluga</a:t>
            </a:r>
            <a:r>
              <a:rPr lang="en-US" sz="2200" dirty="0"/>
              <a:t> </a:t>
            </a:r>
            <a:r>
              <a:rPr lang="sr-Latn-RS" sz="2200" dirty="0"/>
              <a:t>zahteva ugovore o uzajamnoj pravnoj pomoći da bi otkrili</a:t>
            </a:r>
            <a:r>
              <a:rPr lang="en-US" sz="2200" dirty="0"/>
              <a:t> </a:t>
            </a:r>
            <a:r>
              <a:rPr lang="en-US" sz="2200" dirty="0" err="1"/>
              <a:t>podat</a:t>
            </a:r>
            <a:r>
              <a:rPr lang="sr-Latn-RS" sz="2200" dirty="0"/>
              <a:t>ke</a:t>
            </a:r>
            <a:r>
              <a:rPr lang="en-US" sz="2200" dirty="0"/>
              <a:t> o </a:t>
            </a:r>
            <a:r>
              <a:rPr lang="en-US" sz="2200" dirty="0" err="1"/>
              <a:t>pretplatniku</a:t>
            </a:r>
            <a:r>
              <a:rPr lang="en-US" sz="2200" dirty="0"/>
              <a:t>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l-PL" altLang="sr-Latn-RS" sz="3200" b="1" dirty="0"/>
              <a:t>Otkrivanje podataka u hitnim slučajevima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4154984"/>
          </a:xfrm>
          <a:prstGeom prst="rect">
            <a:avLst/>
          </a:prstGeom>
        </p:spPr>
        <p:txBody>
          <a:bodyPr wrap="square">
            <a:spAutoFit/>
          </a:bodyPr>
          <a:lstStyle/>
          <a:p>
            <a:pPr marL="342900" indent="-342900" algn="just">
              <a:buFont typeface="Wingdings" pitchFamily="2" charset="2"/>
              <a:buChar char="ü"/>
              <a:defRPr/>
            </a:pPr>
            <a:r>
              <a:rPr lang="sr-Latn-RS" sz="2200" dirty="0"/>
              <a:t>D</a:t>
            </a:r>
            <a:r>
              <a:rPr lang="en-US" sz="2200" dirty="0" err="1"/>
              <a:t>avaoc</a:t>
            </a:r>
            <a:r>
              <a:rPr lang="sr-Latn-RS" sz="2200" dirty="0"/>
              <a:t>i</a:t>
            </a:r>
            <a:r>
              <a:rPr lang="en-US" sz="2200" dirty="0"/>
              <a:t> </a:t>
            </a:r>
            <a:r>
              <a:rPr lang="en-US" sz="2200" dirty="0" err="1"/>
              <a:t>usluga</a:t>
            </a:r>
            <a:r>
              <a:rPr lang="en-US" sz="2200" dirty="0"/>
              <a:t> m</a:t>
            </a:r>
            <a:r>
              <a:rPr lang="sr-Latn-RS" sz="2200" dirty="0" err="1"/>
              <a:t>ogu</a:t>
            </a:r>
            <a:r>
              <a:rPr lang="sr-Latn-RS" sz="2200" dirty="0"/>
              <a:t> otkriti podatke u hitnim slučajevima čak i ako nema zahteva na osnovu ugovora o </a:t>
            </a:r>
            <a:r>
              <a:rPr lang="sr-Latn-RS" sz="2200" dirty="0" err="1"/>
              <a:t>UPP</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T</a:t>
            </a:r>
            <a:r>
              <a:rPr lang="sr-Latn-RS" sz="2200" dirty="0"/>
              <a:t>o su situacije kada je otkrivanje podataka neophodno da bi se sprečila smrt ili teška telesna povreda</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r-Latn-RS" sz="2200" dirty="0"/>
              <a:t>Različiti</a:t>
            </a:r>
            <a:r>
              <a:rPr lang="en-US" sz="2200" dirty="0"/>
              <a:t> </a:t>
            </a:r>
            <a:r>
              <a:rPr lang="en-US" sz="2200" dirty="0" err="1"/>
              <a:t>davaoc</a:t>
            </a:r>
            <a:r>
              <a:rPr lang="sr-Latn-RS" sz="2200" dirty="0"/>
              <a:t>i</a:t>
            </a:r>
            <a:r>
              <a:rPr lang="en-US" sz="2200" dirty="0"/>
              <a:t> </a:t>
            </a:r>
            <a:r>
              <a:rPr lang="en-US" sz="2200" dirty="0" err="1"/>
              <a:t>usluga</a:t>
            </a:r>
            <a:r>
              <a:rPr lang="en-US" sz="2200" dirty="0"/>
              <a:t> </a:t>
            </a:r>
            <a:r>
              <a:rPr lang="sr-Latn-RS" sz="2200" dirty="0"/>
              <a:t>imaju različite kriterijume i procedure za otkrivanje podataka u hitnim slučajevima</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r-Latn-RS" sz="2200" dirty="0"/>
              <a:t>Država koja zahteva </a:t>
            </a:r>
            <a:r>
              <a:rPr lang="pl-PL" sz="2200" dirty="0"/>
              <a:t>otkrivanje podataka u hitnim slučajevima</a:t>
            </a:r>
            <a:r>
              <a:rPr lang="sr-Latn-RS" sz="2200" dirty="0"/>
              <a:t> ne mora da ima ugovor u </a:t>
            </a:r>
            <a:r>
              <a:rPr lang="sr-Latn-RS" sz="2200" dirty="0" err="1"/>
              <a:t>UPP</a:t>
            </a:r>
            <a:r>
              <a:rPr lang="sr-Latn-RS" sz="2200" dirty="0"/>
              <a:t> sa zemljom gde </a:t>
            </a:r>
            <a:r>
              <a:rPr lang="en-US" sz="2200" dirty="0" err="1"/>
              <a:t>davalac</a:t>
            </a:r>
            <a:r>
              <a:rPr lang="en-US" sz="2200" dirty="0"/>
              <a:t> </a:t>
            </a:r>
            <a:r>
              <a:rPr lang="en-US" sz="2200" dirty="0" err="1"/>
              <a:t>uslug</a:t>
            </a:r>
            <a:r>
              <a:rPr lang="sr-Latn-RS" sz="2200" dirty="0"/>
              <a:t>a ima sedište</a:t>
            </a:r>
            <a:endParaRPr lang="en-GB" sz="2200" dirty="0"/>
          </a:p>
        </p:txBody>
      </p:sp>
    </p:spTree>
    <p:extLst>
      <p:ext uri="{BB962C8B-B14F-4D97-AF65-F5344CB8AC3E}">
        <p14:creationId xmlns:p14="http://schemas.microsoft.com/office/powerpoint/2010/main"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sr-Latn-RS" smtClean="0"/>
              <a:pPr/>
              <a:t>2</a:t>
            </a:fld>
            <a:endParaRPr lang="sr-Latn-R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sr-Latn-RS"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sr-Latn-RS" smtClean="0">
                <a:solidFill>
                  <a:schemeClr val="tx1"/>
                </a:solidFill>
              </a:rPr>
              <a:pPr/>
              <a:t>2</a:t>
            </a:fld>
            <a:endParaRPr lang="sr-Latn-R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dirty="0"/>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Program</a:t>
            </a:r>
            <a:endParaRPr lang="sr-Latn-R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r-Latn-R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sr-Latn-RS" sz="2000" b="1" dirty="0"/>
              <a:t>I deo</a:t>
            </a:r>
          </a:p>
          <a:p>
            <a:pPr marL="342900" indent="-342900" eaLnBrk="1" hangingPunct="1">
              <a:lnSpc>
                <a:spcPct val="80000"/>
              </a:lnSpc>
              <a:buFont typeface="Wingdings" pitchFamily="2" charset="2"/>
              <a:buChar char="ü"/>
            </a:pPr>
            <a:r>
              <a:rPr lang="sr-Latn-RS" sz="2000" i="1" dirty="0"/>
              <a:t>Pregled ključnih definicija</a:t>
            </a:r>
          </a:p>
          <a:p>
            <a:pPr marL="342900" indent="-342900" eaLnBrk="1" hangingPunct="1">
              <a:lnSpc>
                <a:spcPct val="80000"/>
              </a:lnSpc>
              <a:buFont typeface="Wingdings" pitchFamily="2" charset="2"/>
              <a:buChar char="ü"/>
            </a:pPr>
            <a:endParaRPr lang="sr-Latn-RS" sz="2000" dirty="0"/>
          </a:p>
          <a:p>
            <a:pPr marL="342900" indent="-342900" eaLnBrk="1" hangingPunct="1">
              <a:lnSpc>
                <a:spcPct val="80000"/>
              </a:lnSpc>
              <a:buFont typeface="Wingdings" pitchFamily="2" charset="2"/>
              <a:buChar char="Ø"/>
            </a:pPr>
            <a:r>
              <a:rPr lang="sr-Latn-RS" sz="2000" b="1" dirty="0"/>
              <a:t>II deo</a:t>
            </a:r>
          </a:p>
          <a:p>
            <a:pPr marL="342900" indent="-342900">
              <a:lnSpc>
                <a:spcPct val="80000"/>
              </a:lnSpc>
              <a:buFont typeface="Wingdings" pitchFamily="2" charset="2"/>
              <a:buChar char="ü"/>
            </a:pPr>
            <a:r>
              <a:rPr lang="sr-Latn-RS" sz="2000" i="1" dirty="0"/>
              <a:t>Saradnja sa domaćim davaocima usluga</a:t>
            </a:r>
          </a:p>
          <a:p>
            <a:pPr marL="0" indent="0" eaLnBrk="1" hangingPunct="1">
              <a:lnSpc>
                <a:spcPct val="80000"/>
              </a:lnSpc>
              <a:buNone/>
            </a:pPr>
            <a:endParaRPr lang="sr-Latn-RS" sz="2000" dirty="0"/>
          </a:p>
          <a:p>
            <a:pPr marL="342900" indent="-342900" eaLnBrk="1" hangingPunct="1">
              <a:lnSpc>
                <a:spcPct val="80000"/>
              </a:lnSpc>
              <a:buFont typeface="Wingdings" pitchFamily="2" charset="2"/>
              <a:buChar char="Ø"/>
            </a:pPr>
            <a:r>
              <a:rPr lang="sr-Latn-RS" sz="2000" b="1" dirty="0"/>
              <a:t>III deo</a:t>
            </a:r>
          </a:p>
          <a:p>
            <a:pPr marL="342900" indent="-342900">
              <a:lnSpc>
                <a:spcPct val="80000"/>
              </a:lnSpc>
              <a:buFont typeface="Wingdings" pitchFamily="2" charset="2"/>
              <a:buChar char="ü"/>
            </a:pPr>
            <a:r>
              <a:rPr lang="sr-Latn-RS" sz="2000" i="1" dirty="0"/>
              <a:t>Saradnja sa inostranim davaocima usluga radi pribavljanja podataka</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2800767"/>
          </a:xfrm>
          <a:prstGeom prst="rect">
            <a:avLst/>
          </a:prstGeom>
        </p:spPr>
        <p:txBody>
          <a:bodyPr>
            <a:spAutoFit/>
          </a:bodyPr>
          <a:lstStyle/>
          <a:p>
            <a:pPr marL="342900" indent="-342900" eaLnBrk="1" hangingPunct="1">
              <a:lnSpc>
                <a:spcPct val="80000"/>
              </a:lnSpc>
              <a:buFont typeface="Wingdings" pitchFamily="2" charset="2"/>
              <a:buChar char="Ø"/>
            </a:pPr>
            <a:r>
              <a:rPr lang="sr-Latn-RS" sz="2000" b="1" dirty="0"/>
              <a:t>IV deo</a:t>
            </a:r>
          </a:p>
          <a:p>
            <a:pPr marL="342900" indent="-342900">
              <a:lnSpc>
                <a:spcPct val="80000"/>
              </a:lnSpc>
              <a:buFont typeface="Wingdings" pitchFamily="2" charset="2"/>
              <a:buChar char="ü"/>
            </a:pPr>
            <a:r>
              <a:rPr lang="sr-Latn-RS" sz="2000" i="1" dirty="0"/>
              <a:t>Saradnja sa inostranim davaocima usluga radi uklanjanja nelegalnog sadržaja</a:t>
            </a:r>
          </a:p>
          <a:p>
            <a:pPr marL="342900" indent="-342900">
              <a:lnSpc>
                <a:spcPct val="80000"/>
              </a:lnSpc>
              <a:buFont typeface="Wingdings" pitchFamily="2" charset="2"/>
              <a:buChar char="ü"/>
            </a:pPr>
            <a:endParaRPr lang="sr-Latn-RS" sz="2000" i="1" dirty="0"/>
          </a:p>
          <a:p>
            <a:pPr marL="342900" indent="-342900" eaLnBrk="1" hangingPunct="1">
              <a:lnSpc>
                <a:spcPct val="80000"/>
              </a:lnSpc>
              <a:buFont typeface="Wingdings" pitchFamily="2" charset="2"/>
              <a:buChar char="Ø"/>
            </a:pPr>
            <a:r>
              <a:rPr lang="sr-Latn-RS" sz="2000" b="1" dirty="0"/>
              <a:t>V deo</a:t>
            </a:r>
          </a:p>
          <a:p>
            <a:pPr marL="342900" indent="-342900">
              <a:lnSpc>
                <a:spcPct val="80000"/>
              </a:lnSpc>
              <a:buFont typeface="Wingdings" pitchFamily="2" charset="2"/>
              <a:buChar char="ü"/>
            </a:pPr>
            <a:r>
              <a:rPr lang="sr-Latn-RS" sz="2000" i="1" dirty="0"/>
              <a:t>Studija slučaja</a:t>
            </a:r>
          </a:p>
          <a:p>
            <a:pPr marL="342900" indent="-342900">
              <a:lnSpc>
                <a:spcPct val="80000"/>
              </a:lnSpc>
              <a:buFont typeface="Wingdings" pitchFamily="2" charset="2"/>
              <a:buChar char="ü"/>
            </a:pPr>
            <a:endParaRPr lang="sr-Latn-RS" sz="2000" i="1" dirty="0"/>
          </a:p>
          <a:p>
            <a:pPr marL="342900" indent="-342900" eaLnBrk="1" hangingPunct="1">
              <a:lnSpc>
                <a:spcPct val="80000"/>
              </a:lnSpc>
              <a:buFont typeface="Wingdings" pitchFamily="2" charset="2"/>
              <a:buChar char="Ø"/>
            </a:pPr>
            <a:r>
              <a:rPr lang="sr-Latn-RS" sz="2000" b="1" dirty="0"/>
              <a:t>VI deo</a:t>
            </a:r>
          </a:p>
          <a:p>
            <a:pPr marL="342900" indent="-342900">
              <a:lnSpc>
                <a:spcPct val="80000"/>
              </a:lnSpc>
              <a:buFont typeface="Wingdings" pitchFamily="2" charset="2"/>
              <a:buChar char="ü"/>
            </a:pPr>
            <a:r>
              <a:rPr lang="sr-Latn-RS" sz="2000" i="1" dirty="0"/>
              <a:t>Rezime</a:t>
            </a:r>
          </a:p>
          <a:p>
            <a:pPr>
              <a:lnSpc>
                <a:spcPct val="80000"/>
              </a:lnSpc>
            </a:pPr>
            <a:endParaRPr lang="sr-Latn-R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Demonstra</a:t>
            </a:r>
            <a:r>
              <a:rPr lang="sr-Latn-RS" altLang="sr-Latn-RS" sz="3200" b="1" dirty="0" err="1"/>
              <a:t>cija</a:t>
            </a:r>
            <a:r>
              <a:rPr lang="en-GB" altLang="sr-Latn-RS" sz="3200" b="1" dirty="0"/>
              <a:t> – </a:t>
            </a:r>
            <a:br>
              <a:rPr lang="sr-Latn-RS" altLang="sr-Latn-RS" sz="3200" b="1" dirty="0"/>
            </a:br>
            <a:r>
              <a:rPr lang="sr-Latn-RS" altLang="sr-Latn-RS" sz="3200" b="1" dirty="0"/>
              <a:t>Zahtev u hitnim u hitnim slučajevima za Fejsbuk</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1</a:t>
            </a:r>
            <a:r>
              <a:rPr lang="sr-Latn-RS" sz="2200" b="1" dirty="0"/>
              <a:t>. korak</a:t>
            </a:r>
            <a:r>
              <a:rPr lang="en-US" sz="2200" b="1" dirty="0"/>
              <a:t>: </a:t>
            </a:r>
            <a:r>
              <a:rPr lang="sr-Latn-RS" sz="2200" b="1" dirty="0"/>
              <a:t>Zatražite pristup sistemu zahteva za snage reda</a:t>
            </a:r>
            <a:endParaRPr lang="en-GB" sz="2200" b="1" dirty="0"/>
          </a:p>
        </p:txBody>
      </p:sp>
    </p:spTree>
    <p:extLst>
      <p:ext uri="{BB962C8B-B14F-4D97-AF65-F5344CB8AC3E}">
        <p14:creationId xmlns:p14="http://schemas.microsoft.com/office/powerpoint/2010/main"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Demonstra</a:t>
            </a:r>
            <a:r>
              <a:rPr lang="sr-Latn-RS" altLang="sr-Latn-RS" sz="3200" b="1" dirty="0" err="1"/>
              <a:t>cija</a:t>
            </a:r>
            <a:r>
              <a:rPr lang="en-GB" altLang="sr-Latn-RS" sz="3200" b="1" dirty="0"/>
              <a:t> – </a:t>
            </a:r>
            <a:br>
              <a:rPr lang="sr-Latn-RS" altLang="sr-Latn-RS" sz="3200" b="1" dirty="0"/>
            </a:br>
            <a:r>
              <a:rPr lang="sr-Latn-RS" altLang="sr-Latn-RS" sz="3200" b="1" dirty="0"/>
              <a:t>Zahtev u hitnim slučajevima za Fejsbuk</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829969" cy="677108"/>
          </a:xfrm>
          <a:prstGeom prst="rect">
            <a:avLst/>
          </a:prstGeom>
        </p:spPr>
        <p:txBody>
          <a:bodyPr wrap="square">
            <a:spAutoFit/>
          </a:bodyPr>
          <a:lstStyle/>
          <a:p>
            <a:pPr algn="ctr">
              <a:defRPr/>
            </a:pPr>
            <a:r>
              <a:rPr lang="en-US" sz="1900" b="1" dirty="0"/>
              <a:t>2</a:t>
            </a:r>
            <a:r>
              <a:rPr lang="sr-Latn-RS" sz="1900" b="1" dirty="0"/>
              <a:t>. korak</a:t>
            </a:r>
            <a:r>
              <a:rPr lang="en-US" sz="1900" b="1" dirty="0"/>
              <a:t>: </a:t>
            </a:r>
            <a:r>
              <a:rPr lang="sr-Latn-RS" sz="1900" b="1" dirty="0"/>
              <a:t>Odaberite</a:t>
            </a:r>
            <a:r>
              <a:rPr lang="en-US" sz="1900" b="1" dirty="0"/>
              <a:t> </a:t>
            </a:r>
            <a:r>
              <a:rPr lang="sr-Latn-RS" sz="1900" b="1" dirty="0"/>
              <a:t>„</a:t>
            </a:r>
            <a:r>
              <a:rPr lang="sr-Latn-RS" sz="1900" b="1" dirty="0" err="1"/>
              <a:t>Make</a:t>
            </a:r>
            <a:r>
              <a:rPr lang="sr-Latn-RS" sz="1900" b="1" dirty="0"/>
              <a:t> a </a:t>
            </a:r>
            <a:r>
              <a:rPr lang="sr-Latn-RS" sz="1900" b="1" dirty="0" err="1"/>
              <a:t>Record</a:t>
            </a:r>
            <a:r>
              <a:rPr lang="sr-Latn-RS" sz="1900" b="1" dirty="0"/>
              <a:t> </a:t>
            </a:r>
            <a:r>
              <a:rPr lang="sr-Latn-RS" sz="1900" b="1" dirty="0" err="1"/>
              <a:t>Request</a:t>
            </a:r>
            <a:r>
              <a:rPr lang="sr-Latn-RS" sz="1900" b="1" dirty="0"/>
              <a:t>“ </a:t>
            </a:r>
            <a:r>
              <a:rPr lang="sr-Latn-RS" sz="1900" dirty="0"/>
              <a:t>(„Uputi zahtev za evidenciju“)</a:t>
            </a:r>
            <a:r>
              <a:rPr lang="sr-Latn-RS" sz="1900" b="1" dirty="0"/>
              <a:t> </a:t>
            </a:r>
            <a:br>
              <a:rPr lang="sr-Latn-RS" sz="1900" b="1" dirty="0"/>
            </a:br>
            <a:r>
              <a:rPr lang="sr-Latn-RS" sz="1900" b="1" dirty="0"/>
              <a:t>i popunite obrazac</a:t>
            </a:r>
            <a:endParaRPr lang="en-GB" sz="1900" b="1" dirty="0"/>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366551" y="1635440"/>
            <a:ext cx="8777447" cy="4893502"/>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Demonstra</a:t>
            </a:r>
            <a:r>
              <a:rPr lang="sr-Latn-RS" altLang="sr-Latn-RS" sz="3200" b="1" dirty="0" err="1"/>
              <a:t>cija</a:t>
            </a:r>
            <a:r>
              <a:rPr lang="en-GB" altLang="sr-Latn-RS" sz="3200" b="1" dirty="0"/>
              <a:t> – </a:t>
            </a:r>
            <a:br>
              <a:rPr lang="sr-Latn-RS" altLang="sr-Latn-RS" sz="3200" b="1" dirty="0"/>
            </a:br>
            <a:r>
              <a:rPr lang="sr-Latn-RS" altLang="sr-Latn-RS" sz="3200" b="1" dirty="0"/>
              <a:t>Zahtev u hitnim slučajevima za Fejsbuk</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00110"/>
          </a:xfrm>
          <a:prstGeom prst="rect">
            <a:avLst/>
          </a:prstGeom>
        </p:spPr>
        <p:txBody>
          <a:bodyPr wrap="square">
            <a:spAutoFit/>
          </a:bodyPr>
          <a:lstStyle/>
          <a:p>
            <a:pPr algn="ctr">
              <a:defRPr/>
            </a:pP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2</a:t>
            </a:r>
            <a:r>
              <a:rPr kumimoji="0" lang="sr-Latn-R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 korak</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 </a:t>
            </a:r>
            <a:r>
              <a:rPr kumimoji="0" lang="sr-Latn-R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Odaberite</a:t>
            </a:r>
            <a:r>
              <a:rPr kumimoji="0" lang="en-U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 </a:t>
            </a:r>
            <a:r>
              <a:rPr kumimoji="0" lang="sr-Latn-R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a:t>
            </a:r>
            <a:r>
              <a:rPr lang="sr-Latn-RS" sz="2000" b="1" dirty="0"/>
              <a:t> </a:t>
            </a:r>
            <a:r>
              <a:rPr lang="sr-Latn-RS" sz="2000" b="1" dirty="0" err="1"/>
              <a:t>Make</a:t>
            </a:r>
            <a:r>
              <a:rPr lang="sr-Latn-RS" sz="2000" b="1" dirty="0"/>
              <a:t> a </a:t>
            </a:r>
            <a:r>
              <a:rPr lang="sr-Latn-RS" sz="2000" b="1" dirty="0" err="1"/>
              <a:t>Record</a:t>
            </a:r>
            <a:r>
              <a:rPr lang="sr-Latn-RS" sz="2000" b="1" dirty="0"/>
              <a:t> </a:t>
            </a:r>
            <a:r>
              <a:rPr lang="sr-Latn-RS" sz="2000" b="1" dirty="0" err="1"/>
              <a:t>Request</a:t>
            </a:r>
            <a:r>
              <a:rPr kumimoji="0" lang="sr-Latn-RS" sz="2000" b="1"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rPr>
              <a:t>“ i popunite obrazac</a:t>
            </a:r>
            <a:endParaRPr lang="en-GB" sz="2200" b="1" dirty="0"/>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404019"/>
            <a:ext cx="9224010" cy="5153264"/>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Demonstra</a:t>
            </a:r>
            <a:r>
              <a:rPr lang="sr-Latn-RS" altLang="sr-Latn-RS" sz="3200" b="1" dirty="0" err="1"/>
              <a:t>cija</a:t>
            </a:r>
            <a:r>
              <a:rPr lang="en-GB" altLang="sr-Latn-RS" sz="3200" b="1" dirty="0"/>
              <a:t> – </a:t>
            </a:r>
            <a:br>
              <a:rPr lang="sr-Latn-RS" altLang="sr-Latn-RS" sz="3200" b="1" dirty="0"/>
            </a:br>
            <a:r>
              <a:rPr lang="sr-Latn-RS" altLang="sr-Latn-RS" sz="3200" b="1" dirty="0"/>
              <a:t>Zahtev u hitnim slučajevima za Fejsbuk</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3</a:t>
            </a:r>
            <a:r>
              <a:rPr lang="sr-Latn-RS" sz="2200" b="1" dirty="0"/>
              <a:t>. korak</a:t>
            </a:r>
            <a:r>
              <a:rPr lang="en-US" sz="2200" b="1" dirty="0"/>
              <a:t>: </a:t>
            </a:r>
            <a:r>
              <a:rPr lang="sr-Latn-RS" sz="2200" b="1" dirty="0"/>
              <a:t>Priložite dokumentaciju</a:t>
            </a:r>
            <a:endParaRPr lang="en-GB" sz="2200" b="1" dirty="0"/>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532468" y="3534757"/>
            <a:ext cx="7266825" cy="3139321"/>
          </a:xfrm>
          <a:prstGeom prst="rect">
            <a:avLst/>
          </a:prstGeom>
        </p:spPr>
        <p:txBody>
          <a:bodyPr wrap="square">
            <a:spAutoFit/>
          </a:bodyPr>
          <a:lstStyle/>
          <a:p>
            <a:pPr marL="342900" indent="-342900">
              <a:buFont typeface="Wingdings" pitchFamily="2" charset="2"/>
              <a:buChar char="ü"/>
            </a:pPr>
            <a:r>
              <a:rPr lang="sr-Latn-RS" sz="2200" dirty="0"/>
              <a:t>Može obuhvatiti propratne materijale kao što su </a:t>
            </a:r>
            <a:r>
              <a:rPr lang="en-GB" sz="2200" dirty="0"/>
              <a:t>:</a:t>
            </a:r>
          </a:p>
          <a:p>
            <a:pPr marL="800100" lvl="1" indent="-342900">
              <a:buFont typeface="Wingdings" pitchFamily="2" charset="2"/>
              <a:buChar char="ü"/>
            </a:pPr>
            <a:endParaRPr lang="en-GB" sz="2200" dirty="0"/>
          </a:p>
          <a:p>
            <a:pPr marL="800100" lvl="1" indent="-342900">
              <a:buFont typeface="Wingdings" pitchFamily="2" charset="2"/>
              <a:buChar char="ü"/>
            </a:pPr>
            <a:r>
              <a:rPr lang="sr-Latn-RS" sz="2200" dirty="0"/>
              <a:t>prijava</a:t>
            </a:r>
            <a:r>
              <a:rPr lang="en-GB" sz="2200" dirty="0"/>
              <a:t> (</a:t>
            </a:r>
            <a:r>
              <a:rPr lang="sr-Latn-RS" sz="2200" dirty="0"/>
              <a:t>sa prevodom na engleski</a:t>
            </a:r>
            <a:r>
              <a:rPr lang="en-GB" sz="2200" dirty="0"/>
              <a:t>)</a:t>
            </a:r>
          </a:p>
          <a:p>
            <a:pPr marL="800100" lvl="1" indent="-342900">
              <a:buFont typeface="Wingdings" pitchFamily="2" charset="2"/>
              <a:buChar char="ü"/>
            </a:pPr>
            <a:endParaRPr lang="en-GB" sz="2200" dirty="0"/>
          </a:p>
          <a:p>
            <a:pPr marL="800100" lvl="1" indent="-342900">
              <a:buFont typeface="Wingdings" pitchFamily="2" charset="2"/>
              <a:buChar char="ü"/>
            </a:pPr>
            <a:r>
              <a:rPr lang="sr-Latn-RS" sz="2200" dirty="0"/>
              <a:t>svi raspoloživi dokazi </a:t>
            </a:r>
            <a:r>
              <a:rPr lang="en-GB" sz="2200" dirty="0"/>
              <a:t>(</a:t>
            </a:r>
            <a:r>
              <a:rPr lang="en-GB" sz="2200" dirty="0" err="1"/>
              <a:t>sa</a:t>
            </a:r>
            <a:r>
              <a:rPr lang="en-GB" sz="2200" dirty="0"/>
              <a:t> </a:t>
            </a:r>
            <a:r>
              <a:rPr lang="en-GB" sz="2200" dirty="0" err="1"/>
              <a:t>prevodom</a:t>
            </a:r>
            <a:r>
              <a:rPr lang="en-GB" sz="2200" dirty="0"/>
              <a:t> </a:t>
            </a:r>
            <a:r>
              <a:rPr lang="en-GB" sz="2200" dirty="0" err="1"/>
              <a:t>na</a:t>
            </a:r>
            <a:r>
              <a:rPr lang="en-GB" sz="2200" dirty="0"/>
              <a:t> </a:t>
            </a:r>
            <a:r>
              <a:rPr lang="en-GB" sz="2200" dirty="0" err="1"/>
              <a:t>engleski</a:t>
            </a:r>
            <a:r>
              <a:rPr lang="en-GB" sz="2200" dirty="0"/>
              <a:t>)</a:t>
            </a:r>
          </a:p>
          <a:p>
            <a:pPr marL="800100" lvl="1" indent="-342900">
              <a:buFont typeface="Wingdings" pitchFamily="2" charset="2"/>
              <a:buChar char="ü"/>
            </a:pPr>
            <a:endParaRPr lang="en-GB" sz="2200" dirty="0"/>
          </a:p>
          <a:p>
            <a:pPr marL="800100" lvl="1" indent="-342900">
              <a:buFont typeface="Wingdings" pitchFamily="2" charset="2"/>
              <a:buChar char="ü"/>
            </a:pPr>
            <a:r>
              <a:rPr lang="sr-Latn-RS" sz="2200" dirty="0"/>
              <a:t>naredba suda</a:t>
            </a:r>
            <a:r>
              <a:rPr lang="en-GB" sz="2200" dirty="0"/>
              <a:t> (</a:t>
            </a:r>
            <a:r>
              <a:rPr lang="en-GB" sz="2200" dirty="0" err="1"/>
              <a:t>sa</a:t>
            </a:r>
            <a:r>
              <a:rPr lang="en-GB" sz="2200" dirty="0"/>
              <a:t> </a:t>
            </a:r>
            <a:r>
              <a:rPr lang="en-GB" sz="2200" dirty="0" err="1"/>
              <a:t>prevodom</a:t>
            </a:r>
            <a:r>
              <a:rPr lang="en-GB" sz="2200" dirty="0"/>
              <a:t> </a:t>
            </a:r>
            <a:r>
              <a:rPr lang="en-GB" sz="2200" dirty="0" err="1"/>
              <a:t>na</a:t>
            </a:r>
            <a:r>
              <a:rPr lang="en-GB" sz="2200" dirty="0"/>
              <a:t> </a:t>
            </a:r>
            <a:r>
              <a:rPr lang="en-GB" sz="2200" dirty="0" err="1"/>
              <a:t>engleski</a:t>
            </a:r>
            <a:r>
              <a:rPr lang="en-GB" sz="2200" dirty="0"/>
              <a:t>) (</a:t>
            </a:r>
            <a:r>
              <a:rPr lang="sr-Latn-RS" sz="2200" dirty="0"/>
              <a:t>ako je dostupan</a:t>
            </a:r>
            <a:r>
              <a:rPr lang="en-GB" sz="2200" dirty="0"/>
              <a:t>)</a:t>
            </a:r>
          </a:p>
          <a:p>
            <a:pPr lvl="1"/>
            <a:endParaRPr lang="en-GB" sz="2200" dirty="0"/>
          </a:p>
        </p:txBody>
      </p:sp>
    </p:spTree>
    <p:extLst>
      <p:ext uri="{BB962C8B-B14F-4D97-AF65-F5344CB8AC3E}">
        <p14:creationId xmlns:p14="http://schemas.microsoft.com/office/powerpoint/2010/main"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err="1"/>
              <a:t>Anketa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3888810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N</a:t>
            </a:r>
            <a:r>
              <a:rPr lang="en-GB" sz="3200" b="1" dirty="0" err="1"/>
              <a:t>aredbe</a:t>
            </a:r>
            <a:r>
              <a:rPr lang="en-GB" sz="3200" b="1" dirty="0"/>
              <a:t> za </a:t>
            </a:r>
            <a:r>
              <a:rPr lang="en-GB" sz="3200" b="1" dirty="0" err="1"/>
              <a:t>dostavljanje</a:t>
            </a:r>
            <a:r>
              <a:rPr lang="en-GB" sz="3200" b="1" dirty="0"/>
              <a:t> </a:t>
            </a:r>
            <a:r>
              <a:rPr lang="en-GB" sz="3200" b="1" dirty="0" err="1"/>
              <a:t>podataka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3308598"/>
          </a:xfrm>
          <a:prstGeom prst="rect">
            <a:avLst/>
          </a:prstGeom>
        </p:spPr>
        <p:txBody>
          <a:bodyPr wrap="square">
            <a:spAutoFit/>
          </a:bodyPr>
          <a:lstStyle/>
          <a:p>
            <a:pPr marL="342900" indent="-342900" algn="just">
              <a:buFont typeface="Wingdings" pitchFamily="2" charset="2"/>
              <a:buChar char="Ø"/>
            </a:pPr>
            <a:r>
              <a:rPr lang="sr-Latn-RS" sz="1900" b="1" dirty="0"/>
              <a:t>Član</a:t>
            </a:r>
            <a:r>
              <a:rPr lang="en-US" sz="1900" b="1" dirty="0"/>
              <a:t> 18</a:t>
            </a:r>
            <a:r>
              <a:rPr lang="sr-Latn-RS" sz="1900" b="1" dirty="0"/>
              <a:t>.</a:t>
            </a:r>
            <a:r>
              <a:rPr lang="en-US" sz="1900" b="1" dirty="0"/>
              <a:t> - </a:t>
            </a:r>
            <a:r>
              <a:rPr lang="sr-Latn-RS" sz="1900" b="1" dirty="0"/>
              <a:t>N</a:t>
            </a:r>
            <a:r>
              <a:rPr lang="en-US" sz="1900" b="1" dirty="0" err="1"/>
              <a:t>aredba</a:t>
            </a:r>
            <a:r>
              <a:rPr lang="en-US" sz="1900" b="1" dirty="0"/>
              <a:t> za </a:t>
            </a:r>
            <a:r>
              <a:rPr lang="en-US" sz="1900" b="1" dirty="0" err="1"/>
              <a:t>dostavljanje</a:t>
            </a:r>
            <a:r>
              <a:rPr lang="en-US" sz="1900" b="1" dirty="0"/>
              <a:t> </a:t>
            </a:r>
            <a:r>
              <a:rPr lang="en-US" sz="1900" b="1" dirty="0" err="1"/>
              <a:t>podataka</a:t>
            </a:r>
            <a:endParaRPr lang="en-US" sz="1900" b="1" dirty="0"/>
          </a:p>
          <a:p>
            <a:pPr algn="just"/>
            <a:r>
              <a:rPr lang="en-US" sz="1900" dirty="0"/>
              <a:t>1 </a:t>
            </a:r>
            <a:r>
              <a:rPr lang="en-US" sz="1900" dirty="0" err="1"/>
              <a:t>Svaka</a:t>
            </a:r>
            <a:r>
              <a:rPr lang="en-US" sz="1900" dirty="0"/>
              <a:t> </a:t>
            </a:r>
            <a:r>
              <a:rPr lang="en-US" sz="1900" dirty="0" err="1"/>
              <a:t>Strana</a:t>
            </a:r>
            <a:r>
              <a:rPr lang="en-US" sz="1900" dirty="0"/>
              <a:t> </a:t>
            </a:r>
            <a:r>
              <a:rPr lang="en-US" sz="1900" dirty="0" err="1"/>
              <a:t>ugovornica</a:t>
            </a:r>
            <a:r>
              <a:rPr lang="en-US" sz="1900" dirty="0"/>
              <a:t> </a:t>
            </a:r>
            <a:r>
              <a:rPr lang="en-US" sz="1900" dirty="0" err="1"/>
              <a:t>treba</a:t>
            </a:r>
            <a:r>
              <a:rPr lang="en-US" sz="1900" dirty="0"/>
              <a:t> da </a:t>
            </a:r>
            <a:r>
              <a:rPr lang="en-US" sz="1900" dirty="0" err="1"/>
              <a:t>usvoji</a:t>
            </a:r>
            <a:r>
              <a:rPr lang="en-US" sz="1900" dirty="0"/>
              <a:t> </a:t>
            </a:r>
            <a:r>
              <a:rPr lang="en-US" sz="1900" dirty="0" err="1"/>
              <a:t>zakonodavne</a:t>
            </a:r>
            <a:r>
              <a:rPr lang="en-US" sz="1900" dirty="0"/>
              <a:t> </a:t>
            </a:r>
            <a:r>
              <a:rPr lang="en-US" sz="1900" dirty="0" err="1"/>
              <a:t>i</a:t>
            </a:r>
            <a:r>
              <a:rPr lang="en-US" sz="1900" dirty="0"/>
              <a:t> </a:t>
            </a:r>
            <a:r>
              <a:rPr lang="en-US" sz="1900" dirty="0" err="1"/>
              <a:t>druge</a:t>
            </a:r>
            <a:r>
              <a:rPr lang="en-US" sz="1900" dirty="0"/>
              <a:t> mere, </a:t>
            </a:r>
            <a:r>
              <a:rPr lang="en-US" sz="1900" dirty="0" err="1"/>
              <a:t>neophodne</a:t>
            </a:r>
            <a:r>
              <a:rPr lang="en-US" sz="1900" dirty="0"/>
              <a:t> da bi </a:t>
            </a:r>
            <a:r>
              <a:rPr lang="en-US" sz="1900" dirty="0" err="1"/>
              <a:t>svoje</a:t>
            </a:r>
            <a:r>
              <a:rPr lang="en-US" sz="1900" dirty="0"/>
              <a:t> </a:t>
            </a:r>
            <a:r>
              <a:rPr lang="en-US" sz="1900" dirty="0" err="1"/>
              <a:t>nadležne</a:t>
            </a:r>
            <a:r>
              <a:rPr lang="en-US" sz="1900" dirty="0"/>
              <a:t> </a:t>
            </a:r>
            <a:r>
              <a:rPr lang="en-US" sz="1900" dirty="0" err="1"/>
              <a:t>organe</a:t>
            </a:r>
            <a:r>
              <a:rPr lang="en-US" sz="1900" dirty="0"/>
              <a:t> </a:t>
            </a:r>
            <a:r>
              <a:rPr lang="en-US" sz="1900" dirty="0" err="1"/>
              <a:t>ovlastila</a:t>
            </a:r>
            <a:r>
              <a:rPr lang="en-US" sz="1900" dirty="0"/>
              <a:t> da </a:t>
            </a:r>
            <a:r>
              <a:rPr lang="en-US" sz="1900" dirty="0" err="1"/>
              <a:t>mogu</a:t>
            </a:r>
            <a:r>
              <a:rPr lang="en-US" sz="1900" dirty="0"/>
              <a:t> da </a:t>
            </a:r>
            <a:r>
              <a:rPr lang="en-US" sz="1900" dirty="0" err="1"/>
              <a:t>narede</a:t>
            </a:r>
            <a:r>
              <a:rPr lang="en-US" sz="1900" dirty="0"/>
              <a:t>: </a:t>
            </a:r>
          </a:p>
          <a:p>
            <a:pPr algn="just"/>
            <a:r>
              <a:rPr lang="en-US" sz="1900" dirty="0"/>
              <a:t>b </a:t>
            </a:r>
            <a:r>
              <a:rPr lang="en-US" sz="1900" b="1" dirty="0" err="1">
                <a:solidFill>
                  <a:srgbClr val="FF0000"/>
                </a:solidFill>
              </a:rPr>
              <a:t>davaocu</a:t>
            </a:r>
            <a:r>
              <a:rPr lang="en-US" sz="1900" b="1" dirty="0">
                <a:solidFill>
                  <a:srgbClr val="FF0000"/>
                </a:solidFill>
              </a:rPr>
              <a:t> </a:t>
            </a:r>
            <a:r>
              <a:rPr lang="en-US" sz="1900" b="1" dirty="0" err="1">
                <a:solidFill>
                  <a:srgbClr val="FF0000"/>
                </a:solidFill>
              </a:rPr>
              <a:t>usluga</a:t>
            </a:r>
            <a:r>
              <a:rPr lang="en-US" sz="1900" b="1" dirty="0">
                <a:solidFill>
                  <a:srgbClr val="FF0000"/>
                </a:solidFill>
              </a:rPr>
              <a:t> koji </a:t>
            </a:r>
            <a:r>
              <a:rPr lang="en-US" sz="1900" b="1" dirty="0" err="1">
                <a:solidFill>
                  <a:srgbClr val="FF0000"/>
                </a:solidFill>
              </a:rPr>
              <a:t>svoje</a:t>
            </a:r>
            <a:r>
              <a:rPr lang="en-US" sz="1900" b="1" dirty="0">
                <a:solidFill>
                  <a:srgbClr val="FF0000"/>
                </a:solidFill>
              </a:rPr>
              <a:t> </a:t>
            </a:r>
            <a:r>
              <a:rPr lang="en-US" sz="1900" b="1" dirty="0" err="1">
                <a:solidFill>
                  <a:srgbClr val="FF0000"/>
                </a:solidFill>
              </a:rPr>
              <a:t>usluge</a:t>
            </a:r>
            <a:r>
              <a:rPr lang="en-US" sz="1900" b="1" dirty="0">
                <a:solidFill>
                  <a:srgbClr val="FF0000"/>
                </a:solidFill>
              </a:rPr>
              <a:t> </a:t>
            </a:r>
            <a:r>
              <a:rPr lang="en-US" sz="1900" b="1" dirty="0" err="1">
                <a:solidFill>
                  <a:srgbClr val="FF0000"/>
                </a:solidFill>
              </a:rPr>
              <a:t>pruža</a:t>
            </a:r>
            <a:r>
              <a:rPr lang="en-US" sz="1900" b="1" dirty="0">
                <a:solidFill>
                  <a:srgbClr val="FF0000"/>
                </a:solidFill>
              </a:rPr>
              <a:t> </a:t>
            </a:r>
            <a:r>
              <a:rPr lang="en-US" sz="1900" b="1" dirty="0" err="1">
                <a:solidFill>
                  <a:srgbClr val="FF0000"/>
                </a:solidFill>
              </a:rPr>
              <a:t>na</a:t>
            </a:r>
            <a:r>
              <a:rPr lang="en-US" sz="1900" b="1" dirty="0">
                <a:solidFill>
                  <a:srgbClr val="FF0000"/>
                </a:solidFill>
              </a:rPr>
              <a:t> </a:t>
            </a:r>
            <a:r>
              <a:rPr lang="en-US" sz="1900" b="1" dirty="0" err="1">
                <a:solidFill>
                  <a:srgbClr val="FF0000"/>
                </a:solidFill>
              </a:rPr>
              <a:t>teritoriji</a:t>
            </a:r>
            <a:r>
              <a:rPr lang="en-US" sz="1900" b="1" dirty="0">
                <a:solidFill>
                  <a:srgbClr val="FF0000"/>
                </a:solidFill>
              </a:rPr>
              <a:t> </a:t>
            </a:r>
            <a:r>
              <a:rPr lang="en-US" sz="1900" b="1" dirty="0" err="1">
                <a:solidFill>
                  <a:srgbClr val="FF0000"/>
                </a:solidFill>
              </a:rPr>
              <a:t>strane</a:t>
            </a:r>
            <a:r>
              <a:rPr lang="en-US" sz="1900" b="1" dirty="0">
                <a:solidFill>
                  <a:srgbClr val="FF0000"/>
                </a:solidFill>
              </a:rPr>
              <a:t> </a:t>
            </a:r>
            <a:r>
              <a:rPr lang="en-US" sz="1900" b="1" dirty="0" err="1">
                <a:solidFill>
                  <a:srgbClr val="FF0000"/>
                </a:solidFill>
              </a:rPr>
              <a:t>ugovornice</a:t>
            </a:r>
            <a:r>
              <a:rPr lang="en-US" sz="1900" dirty="0"/>
              <a:t>, da </a:t>
            </a:r>
            <a:r>
              <a:rPr lang="en-US" sz="1900" dirty="0" err="1"/>
              <a:t>preda</a:t>
            </a:r>
            <a:r>
              <a:rPr lang="en-US" sz="1900" dirty="0"/>
              <a:t> </a:t>
            </a:r>
            <a:r>
              <a:rPr lang="en-US" sz="1900" dirty="0" err="1"/>
              <a:t>podatke</a:t>
            </a:r>
            <a:r>
              <a:rPr lang="en-US" sz="1900" dirty="0"/>
              <a:t> o </a:t>
            </a:r>
            <a:r>
              <a:rPr lang="en-US" sz="1900" dirty="0" err="1"/>
              <a:t>pretplatniku</a:t>
            </a:r>
            <a:r>
              <a:rPr lang="en-US" sz="1900" dirty="0"/>
              <a:t> koji se </a:t>
            </a:r>
            <a:r>
              <a:rPr lang="en-US" sz="1900" dirty="0" err="1"/>
              <a:t>odnose</a:t>
            </a:r>
            <a:r>
              <a:rPr lang="en-US" sz="1900" dirty="0"/>
              <a:t> </a:t>
            </a:r>
            <a:r>
              <a:rPr lang="en-US" sz="1900" dirty="0" err="1"/>
              <a:t>na</a:t>
            </a:r>
            <a:r>
              <a:rPr lang="en-US" sz="1900" dirty="0"/>
              <a:t> </a:t>
            </a:r>
            <a:r>
              <a:rPr lang="en-US" sz="1900" dirty="0" err="1"/>
              <a:t>usluge</a:t>
            </a:r>
            <a:r>
              <a:rPr lang="en-US" sz="1900" dirty="0"/>
              <a:t> </a:t>
            </a:r>
            <a:r>
              <a:rPr lang="en-US" sz="1900" dirty="0" err="1"/>
              <a:t>koje</a:t>
            </a:r>
            <a:r>
              <a:rPr lang="en-US" sz="1900" dirty="0"/>
              <a:t> taj </a:t>
            </a:r>
            <a:r>
              <a:rPr lang="en-US" sz="1900" dirty="0" err="1"/>
              <a:t>davalac</a:t>
            </a:r>
            <a:r>
              <a:rPr lang="en-US" sz="1900" dirty="0"/>
              <a:t> </a:t>
            </a:r>
            <a:r>
              <a:rPr lang="en-US" sz="1900" dirty="0" err="1"/>
              <a:t>usluga</a:t>
            </a:r>
            <a:r>
              <a:rPr lang="en-US" sz="1900" dirty="0"/>
              <a:t> </a:t>
            </a:r>
            <a:r>
              <a:rPr lang="en-US" sz="1900" dirty="0" err="1"/>
              <a:t>poseduje</a:t>
            </a:r>
            <a:r>
              <a:rPr lang="en-US" sz="1900" dirty="0"/>
              <a:t> </a:t>
            </a:r>
            <a:r>
              <a:rPr lang="en-US" sz="1900" dirty="0" err="1"/>
              <a:t>ili</a:t>
            </a:r>
            <a:r>
              <a:rPr lang="en-US" sz="1900" dirty="0"/>
              <a:t> </a:t>
            </a:r>
            <a:r>
              <a:rPr lang="en-US" sz="1900" dirty="0" err="1"/>
              <a:t>kontroliše</a:t>
            </a:r>
            <a:r>
              <a:rPr lang="en-US" sz="1900" dirty="0"/>
              <a:t>.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79428"/>
            <a:ext cx="4414946" cy="5478423"/>
          </a:xfrm>
          <a:prstGeom prst="rect">
            <a:avLst/>
          </a:prstGeom>
        </p:spPr>
        <p:txBody>
          <a:bodyPr wrap="square">
            <a:spAutoFit/>
          </a:bodyPr>
          <a:lstStyle/>
          <a:p>
            <a:pPr marL="342900" indent="-342900" algn="just">
              <a:buFont typeface="Wingdings" pitchFamily="2" charset="2"/>
              <a:buChar char="ü"/>
            </a:pPr>
            <a:r>
              <a:rPr lang="sr-Latn-RS" sz="2000" dirty="0"/>
              <a:t>Naredba za dostavljanje podataka za davaoca usluga može da se izda inostranom davaocu usluga ako pruža usluge u zemlji</a:t>
            </a:r>
          </a:p>
          <a:p>
            <a:pPr marL="342900" indent="-342900" algn="just">
              <a:buFont typeface="Wingdings" pitchFamily="2" charset="2"/>
              <a:buChar char="ü"/>
            </a:pPr>
            <a:endParaRPr lang="sr-Latn-RS" sz="2000" dirty="0"/>
          </a:p>
          <a:p>
            <a:pPr marL="342900" indent="-342900" algn="just">
              <a:buFont typeface="Wingdings" pitchFamily="2" charset="2"/>
              <a:buChar char="ü"/>
            </a:pPr>
            <a:r>
              <a:rPr lang="sr-Latn-RS" sz="2000" dirty="0"/>
              <a:t>Potrebno je da je davalac usluga uspostavio realnu i suštinsku vezu sa zemljom – npr.</a:t>
            </a:r>
          </a:p>
          <a:p>
            <a:pPr marL="800100" lvl="1" indent="-342900" algn="just">
              <a:buFont typeface="Wingdings" pitchFamily="2" charset="2"/>
              <a:buChar char="ü"/>
            </a:pPr>
            <a:r>
              <a:rPr lang="sr-Latn-RS" sz="1900" dirty="0"/>
              <a:t>Lokalno oglašavanje</a:t>
            </a:r>
          </a:p>
          <a:p>
            <a:pPr marL="800100" lvl="1" indent="-342900" algn="just">
              <a:buFont typeface="Wingdings" pitchFamily="2" charset="2"/>
              <a:buChar char="ü"/>
            </a:pPr>
            <a:r>
              <a:rPr lang="sr-Latn-RS" sz="1900" dirty="0"/>
              <a:t>Oglašavanje na lokalnom jeziku</a:t>
            </a:r>
          </a:p>
          <a:p>
            <a:pPr marL="800100" lvl="1" indent="-342900" algn="just">
              <a:buFont typeface="Wingdings" pitchFamily="2" charset="2"/>
              <a:buChar char="ü"/>
            </a:pPr>
            <a:r>
              <a:rPr lang="sr-Latn-RS" sz="1900" dirty="0"/>
              <a:t>Korišćenje lokalnih podataka o pretplatniku i povezanih podataka o saobraćaju tokom svojih aktivnosti</a:t>
            </a:r>
          </a:p>
          <a:p>
            <a:pPr marL="800100" lvl="1" indent="-342900" algn="just">
              <a:buFont typeface="Wingdings" pitchFamily="2" charset="2"/>
              <a:buChar char="ü"/>
            </a:pPr>
            <a:r>
              <a:rPr lang="sr-Latn-RS" sz="1900" dirty="0"/>
              <a:t>Interakcija sa lokalnim pretplatnicima</a:t>
            </a:r>
          </a:p>
          <a:p>
            <a:pPr marL="800100" lvl="1" indent="-342900" algn="just">
              <a:buFont typeface="Wingdings" pitchFamily="2" charset="2"/>
              <a:buChar char="ü"/>
            </a:pPr>
            <a:r>
              <a:rPr lang="sr-Latn-RS" sz="1900" dirty="0"/>
              <a:t>Na drugi način se smatra da je postoji/funkcioniše lokalno  </a:t>
            </a:r>
          </a:p>
        </p:txBody>
      </p:sp>
    </p:spTree>
    <p:extLst>
      <p:ext uri="{BB962C8B-B14F-4D97-AF65-F5344CB8AC3E}">
        <p14:creationId xmlns:p14="http://schemas.microsoft.com/office/powerpoint/2010/main"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0500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273397307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ea typeface="ＭＳ Ｐゴシック" pitchFamily="34" charset="-128"/>
              </a:rPr>
              <a:t>Anketa</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err="1"/>
              <a:t>Prekogranični</a:t>
            </a:r>
            <a:r>
              <a:rPr lang="sr-Latn-RS" sz="3200" b="1" dirty="0"/>
              <a:t> pristup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r-Latn-RS" sz="1900" b="1" dirty="0"/>
              <a:t>Član 32 – </a:t>
            </a:r>
            <a:r>
              <a:rPr lang="sr-Latn-RS" sz="1900" b="1" dirty="0" err="1"/>
              <a:t>Prekogranični</a:t>
            </a:r>
            <a:r>
              <a:rPr lang="sr-Latn-RS" sz="1900" b="1" dirty="0"/>
              <a:t> pristup sačuvanim računarskim podacima uz saglasnost ili kada su dostupni javnosti </a:t>
            </a:r>
          </a:p>
          <a:p>
            <a:pPr algn="just"/>
            <a:r>
              <a:rPr lang="sr-Latn-RS" sz="1900" dirty="0"/>
              <a:t>Strana </a:t>
            </a:r>
            <a:r>
              <a:rPr lang="sr-Latn-RS" sz="1900" dirty="0" err="1"/>
              <a:t>ugovornica</a:t>
            </a:r>
            <a:r>
              <a:rPr lang="sr-Latn-RS" sz="1900" dirty="0"/>
              <a:t> može, </a:t>
            </a:r>
            <a:r>
              <a:rPr lang="sr-Latn-RS" sz="1900" b="1" dirty="0">
                <a:solidFill>
                  <a:schemeClr val="tx2">
                    <a:lumMod val="60000"/>
                    <a:lumOff val="40000"/>
                  </a:schemeClr>
                </a:solidFill>
              </a:rPr>
              <a:t>bez dozvole druge Strane </a:t>
            </a:r>
            <a:r>
              <a:rPr lang="sr-Latn-RS" sz="1900" b="1" dirty="0" err="1">
                <a:solidFill>
                  <a:schemeClr val="tx2">
                    <a:lumMod val="60000"/>
                    <a:lumOff val="40000"/>
                  </a:schemeClr>
                </a:solidFill>
              </a:rPr>
              <a:t>ugovornice</a:t>
            </a:r>
            <a:r>
              <a:rPr lang="sr-Latn-RS" sz="1900" dirty="0">
                <a:solidFill>
                  <a:schemeClr val="tx2">
                    <a:lumMod val="60000"/>
                    <a:lumOff val="40000"/>
                  </a:schemeClr>
                </a:solidFill>
              </a:rPr>
              <a:t> </a:t>
            </a:r>
            <a:r>
              <a:rPr lang="sr-Latn-RS" sz="1900" dirty="0"/>
              <a:t>: </a:t>
            </a:r>
          </a:p>
          <a:p>
            <a:pPr algn="just"/>
            <a:r>
              <a:rPr lang="sr-Latn-RS" sz="1900" dirty="0"/>
              <a:t>a da pristupi sačuvanim računarskim podacima koji su dostupni javnosti, bez obzira gde se podaci geografski nalaze; ili </a:t>
            </a:r>
          </a:p>
          <a:p>
            <a:pPr algn="just"/>
            <a:r>
              <a:rPr lang="sr-Latn-RS" sz="1900" dirty="0"/>
              <a:t>b da pristupi ili primi, preko računarskog sistema na svojoj teritoriji, sačuvane računarske podatke koji se nalaze u drugoj Strani ugovornici, ukoliko pribavi zakonsku i dobrovoljnu saglasnost od lica koje ima zakonsko ovlašćenje da joj razotkrije podatke preko tog računarskog sistema</a:t>
            </a:r>
            <a:r>
              <a:rPr lang="en-US" sz="1900" dirty="0"/>
              <a:t>.</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226164"/>
            <a:ext cx="4440661" cy="5847755"/>
          </a:xfrm>
          <a:prstGeom prst="rect">
            <a:avLst/>
          </a:prstGeom>
        </p:spPr>
        <p:txBody>
          <a:bodyPr wrap="square">
            <a:spAutoFit/>
          </a:bodyPr>
          <a:lstStyle/>
          <a:p>
            <a:pPr marL="342900" indent="-342900" algn="just">
              <a:buFont typeface="Wingdings" pitchFamily="2" charset="2"/>
              <a:buChar char="ü"/>
            </a:pPr>
            <a:r>
              <a:rPr lang="sr-Latn-RS" sz="2200" dirty="0"/>
              <a:t>Nije potrebno uputiti zahtev za </a:t>
            </a:r>
            <a:r>
              <a:rPr lang="en-GB" sz="2200" dirty="0" err="1"/>
              <a:t>uzajamn</a:t>
            </a:r>
            <a:r>
              <a:rPr lang="sr-Latn-RS" sz="2200" dirty="0"/>
              <a:t>u</a:t>
            </a:r>
            <a:r>
              <a:rPr lang="en-GB" sz="2200" dirty="0"/>
              <a:t> </a:t>
            </a:r>
            <a:r>
              <a:rPr lang="en-GB" sz="2200" dirty="0" err="1"/>
              <a:t>pomoć</a:t>
            </a:r>
            <a:r>
              <a:rPr lang="en-GB" sz="2200" dirty="0"/>
              <a:t> </a:t>
            </a:r>
            <a:r>
              <a:rPr lang="sr-Latn-RS" sz="2200" dirty="0"/>
              <a:t>ili obaveštavanje zemlje u kojoj se nalazi </a:t>
            </a:r>
            <a:r>
              <a:rPr lang="en-GB" sz="2200" dirty="0" err="1"/>
              <a:t>davalac</a:t>
            </a:r>
            <a:r>
              <a:rPr lang="en-GB" sz="2200" dirty="0"/>
              <a:t> </a:t>
            </a:r>
            <a:r>
              <a:rPr lang="en-GB" sz="2200" dirty="0" err="1"/>
              <a:t>usluge</a:t>
            </a:r>
            <a:endParaRPr lang="sr-Latn-RS" sz="2200" dirty="0"/>
          </a:p>
          <a:p>
            <a:pPr marL="342900" indent="-342900" algn="just">
              <a:buFont typeface="Wingdings" pitchFamily="2" charset="2"/>
              <a:buChar char="ü"/>
            </a:pPr>
            <a:r>
              <a:rPr lang="sr-Latn-RS" sz="2200" dirty="0" err="1"/>
              <a:t>Omogućaca</a:t>
            </a:r>
            <a:r>
              <a:rPr lang="sr-Latn-RS" sz="2200" dirty="0"/>
              <a:t> pristup javno dostupnim podacima</a:t>
            </a:r>
          </a:p>
          <a:p>
            <a:pPr marL="342900" indent="-342900" algn="just">
              <a:buFont typeface="Wingdings" pitchFamily="2" charset="2"/>
              <a:buChar char="ü"/>
            </a:pPr>
            <a:r>
              <a:rPr lang="sr-Latn-RS" sz="2200" dirty="0"/>
              <a:t>Lokacija podataka mora biti u drugoj zemlji koja je Strana </a:t>
            </a:r>
            <a:r>
              <a:rPr lang="sr-Latn-RS" sz="2200" dirty="0" err="1"/>
              <a:t>ugovornica</a:t>
            </a:r>
            <a:r>
              <a:rPr lang="sr-Latn-RS" sz="2200" dirty="0"/>
              <a:t> Budimpeštanske konvencije</a:t>
            </a:r>
          </a:p>
          <a:p>
            <a:pPr marL="342900" indent="-342900" algn="just">
              <a:buFont typeface="Wingdings" pitchFamily="2" charset="2"/>
              <a:buChar char="ü"/>
            </a:pPr>
            <a:r>
              <a:rPr lang="sr-Latn-RS" sz="2200" dirty="0"/>
              <a:t>Podacima se može pristupiti na osnovu zakonskog i dobrovoljnog pristanka</a:t>
            </a:r>
          </a:p>
          <a:p>
            <a:pPr marL="342900" indent="-342900" algn="just">
              <a:buFont typeface="Wingdings" pitchFamily="2" charset="2"/>
              <a:buChar char="ü"/>
            </a:pPr>
            <a:r>
              <a:rPr lang="sr-Latn-RS" sz="2200" dirty="0"/>
              <a:t>Davaoci usluga obično nemaju ovlašćenje da otkrivaju podatke pretplatnika</a:t>
            </a:r>
            <a:endParaRPr lang="en-GB" sz="2200" dirty="0"/>
          </a:p>
          <a:p>
            <a:pPr marL="342900" indent="-342900" algn="just">
              <a:buFont typeface="Wingdings" pitchFamily="2" charset="2"/>
              <a:buChar char="ü"/>
            </a:pPr>
            <a:endParaRPr lang="en-GB" sz="2200" dirty="0"/>
          </a:p>
        </p:txBody>
      </p:sp>
    </p:spTree>
    <p:extLst>
      <p:ext uri="{BB962C8B-B14F-4D97-AF65-F5344CB8AC3E}">
        <p14:creationId xmlns:p14="http://schemas.microsoft.com/office/powerpoint/2010/main"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Ciljevi </a:t>
            </a:r>
            <a:r>
              <a:rPr lang="en-GB" sz="3200" b="1" dirty="0" err="1">
                <a:ea typeface="ＭＳ Ｐゴシック" pitchFamily="34" charset="-128"/>
              </a:rPr>
              <a:t>sesij</a:t>
            </a:r>
            <a:r>
              <a:rPr lang="sr-Latn-RS" sz="3200" b="1" dirty="0">
                <a:ea typeface="ＭＳ Ｐゴシック" pitchFamily="34" charset="-128"/>
              </a:rPr>
              <a:t>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5238357"/>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Napraviti pregled primarnih klasifikacija podataka i informacija u posedu privatnog sektora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Razumeti ključne stvari koje treba uzeti u obzir kada se sarađuje sa domaćim davaocima usluga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Prodiskutovati mehanizme za saradnju sa inostranim davaocima usluga radi pribavljanja podataka uključujući i ugovore o međusobnoj pravnoj pomoći, zahteve u hitnim slučajevima, naredbe za dostavljanje podataka i dobrovoljnu saradnju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529923"/>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Prodiskutovati mehanizme za saradnju sa inostranim davaocima usluga radi uklanjanja nelegalnog sadržaja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Razumeti najbolje prakse za </a:t>
            </a:r>
            <a:r>
              <a:rPr lang="sr-Latn-RS" sz="2200" i="1" dirty="0" err="1"/>
              <a:t>za</a:t>
            </a:r>
            <a:r>
              <a:rPr lang="sr-Latn-RS" sz="2200" i="1" dirty="0"/>
              <a:t> saradnju sa inostranim davaocima usluga </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Zahtevi za </a:t>
            </a:r>
            <a:br>
              <a:rPr lang="sr-Latn-RS" sz="3200" b="1" dirty="0"/>
            </a:br>
            <a:r>
              <a:rPr lang="sr-Latn-RS" sz="3200" b="1" dirty="0"/>
              <a:t>dobrovoljno otkrivanje podataka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62924"/>
          </a:xfrm>
          <a:prstGeom prst="rect">
            <a:avLst/>
          </a:prstGeom>
        </p:spPr>
        <p:txBody>
          <a:bodyPr wrap="square">
            <a:spAutoFit/>
          </a:bodyPr>
          <a:lstStyle/>
          <a:p>
            <a:pPr marL="342900" indent="-342900" algn="just">
              <a:buFont typeface="Wingdings" pitchFamily="2" charset="2"/>
              <a:buChar char="Ø"/>
            </a:pPr>
            <a:r>
              <a:rPr lang="pl-PL" sz="1900" dirty="0"/>
              <a:t>Zahtevi za dobrovoljno otkrivanje podataka</a:t>
            </a:r>
            <a:r>
              <a:rPr lang="en-US" sz="1900" dirty="0"/>
              <a:t> </a:t>
            </a:r>
            <a:r>
              <a:rPr lang="sr-Latn-RS" sz="1900" dirty="0"/>
              <a:t>nisu zakonski obavezujući </a:t>
            </a:r>
            <a:r>
              <a:rPr lang="en-US" sz="1900" dirty="0"/>
              <a:t>za </a:t>
            </a:r>
            <a:r>
              <a:rPr lang="en-US" sz="1900" dirty="0" err="1"/>
              <a:t>davaoce</a:t>
            </a:r>
            <a:r>
              <a:rPr lang="en-US" sz="1900" dirty="0"/>
              <a:t> </a:t>
            </a:r>
            <a:r>
              <a:rPr lang="en-US" sz="1900" dirty="0" err="1"/>
              <a:t>usluga</a:t>
            </a:r>
            <a:r>
              <a:rPr lang="en-US" sz="1900" dirty="0"/>
              <a:t> </a:t>
            </a:r>
          </a:p>
          <a:p>
            <a:pPr marL="342900" indent="-342900" algn="just">
              <a:buFont typeface="Wingdings" pitchFamily="2" charset="2"/>
              <a:buChar char="Ø"/>
            </a:pPr>
            <a:endParaRPr lang="en-US" sz="1900" dirty="0"/>
          </a:p>
          <a:p>
            <a:pPr marL="342900" indent="-342900" algn="just">
              <a:buFont typeface="Wingdings" pitchFamily="2" charset="2"/>
              <a:buChar char="Ø"/>
            </a:pPr>
            <a:r>
              <a:rPr lang="sr-Latn-RS" sz="1900" dirty="0"/>
              <a:t>D</a:t>
            </a:r>
            <a:r>
              <a:rPr lang="en-US" sz="1900" dirty="0" err="1"/>
              <a:t>obrovoljno</a:t>
            </a:r>
            <a:r>
              <a:rPr lang="en-US" sz="1900" dirty="0"/>
              <a:t> </a:t>
            </a:r>
            <a:r>
              <a:rPr lang="en-US" sz="1900" dirty="0" err="1"/>
              <a:t>otkrivanje</a:t>
            </a:r>
            <a:r>
              <a:rPr lang="en-US" sz="1900" dirty="0"/>
              <a:t> </a:t>
            </a:r>
            <a:r>
              <a:rPr lang="sr-Latn-RS" sz="1900" dirty="0"/>
              <a:t>je </a:t>
            </a:r>
            <a:r>
              <a:rPr lang="sr-Latn-RS" sz="1900" dirty="0" err="1"/>
              <a:t>mogiće</a:t>
            </a:r>
            <a:r>
              <a:rPr lang="sr-Latn-RS" sz="1900" dirty="0"/>
              <a:t> ako je </a:t>
            </a:r>
            <a:r>
              <a:rPr lang="en-US" sz="1900" dirty="0"/>
              <a:t>: </a:t>
            </a:r>
          </a:p>
          <a:p>
            <a:pPr marL="800100" lvl="1" indent="-342900" algn="just">
              <a:buFont typeface="Wingdings" pitchFamily="2" charset="2"/>
              <a:buChar char="Ø"/>
            </a:pPr>
            <a:r>
              <a:rPr lang="en-US" sz="1900" dirty="0" err="1"/>
              <a:t>Zahtev</a:t>
            </a:r>
            <a:r>
              <a:rPr lang="en-US" sz="1900" dirty="0"/>
              <a:t> u </a:t>
            </a:r>
            <a:r>
              <a:rPr lang="en-US" sz="1900" dirty="0" err="1"/>
              <a:t>skladu</a:t>
            </a:r>
            <a:r>
              <a:rPr lang="en-US" sz="1900" dirty="0"/>
              <a:t> </a:t>
            </a:r>
            <a:r>
              <a:rPr lang="en-US" sz="1900" dirty="0" err="1"/>
              <a:t>sa</a:t>
            </a:r>
            <a:r>
              <a:rPr lang="en-US" sz="1900" dirty="0"/>
              <a:t> </a:t>
            </a:r>
            <a:r>
              <a:rPr lang="en-US" sz="1900" dirty="0" err="1"/>
              <a:t>međunarodni</a:t>
            </a:r>
            <a:r>
              <a:rPr lang="sr-Latn-RS" sz="1900" dirty="0"/>
              <a:t>m</a:t>
            </a:r>
            <a:r>
              <a:rPr lang="en-US" sz="1900" dirty="0"/>
              <a:t> </a:t>
            </a:r>
            <a:r>
              <a:rPr lang="en-US" sz="1900" dirty="0" err="1"/>
              <a:t>standardi</a:t>
            </a:r>
            <a:r>
              <a:rPr lang="sr-Latn-RS" sz="1900" dirty="0"/>
              <a:t>ma</a:t>
            </a:r>
            <a:r>
              <a:rPr lang="en-US" sz="1900" dirty="0"/>
              <a:t> </a:t>
            </a:r>
          </a:p>
          <a:p>
            <a:pPr marL="800100" lvl="1" indent="-342900" algn="just">
              <a:buFont typeface="Wingdings" pitchFamily="2" charset="2"/>
              <a:buChar char="Ø"/>
            </a:pPr>
            <a:r>
              <a:rPr lang="en-US" sz="1900" dirty="0" err="1"/>
              <a:t>Zahtev</a:t>
            </a:r>
            <a:r>
              <a:rPr lang="en-US" sz="1900" dirty="0"/>
              <a:t> u </a:t>
            </a:r>
            <a:r>
              <a:rPr lang="en-US" sz="1900" dirty="0" err="1"/>
              <a:t>skladu</a:t>
            </a:r>
            <a:r>
              <a:rPr lang="en-US" sz="1900" dirty="0"/>
              <a:t> </a:t>
            </a:r>
            <a:r>
              <a:rPr lang="en-US" sz="1900" dirty="0" err="1"/>
              <a:t>sa</a:t>
            </a:r>
            <a:r>
              <a:rPr lang="en-US" sz="1900" dirty="0"/>
              <a:t> </a:t>
            </a:r>
            <a:r>
              <a:rPr lang="sr-Latn-RS" sz="1900" dirty="0"/>
              <a:t>zakonom SAD</a:t>
            </a:r>
            <a:r>
              <a:rPr lang="en-US" sz="1900" dirty="0"/>
              <a:t> </a:t>
            </a:r>
          </a:p>
          <a:p>
            <a:pPr marL="800100" lvl="1" indent="-342900" algn="just">
              <a:buFont typeface="Wingdings" pitchFamily="2" charset="2"/>
              <a:buChar char="Ø"/>
            </a:pPr>
            <a:r>
              <a:rPr lang="en-US" sz="1900" dirty="0" err="1"/>
              <a:t>Zahtev</a:t>
            </a:r>
            <a:r>
              <a:rPr lang="en-US" sz="1900" dirty="0"/>
              <a:t> u </a:t>
            </a:r>
            <a:r>
              <a:rPr lang="en-US" sz="1900" dirty="0" err="1"/>
              <a:t>skladu</a:t>
            </a:r>
            <a:r>
              <a:rPr lang="en-US" sz="1900" dirty="0"/>
              <a:t> </a:t>
            </a:r>
            <a:r>
              <a:rPr lang="en-US" sz="1900" dirty="0" err="1"/>
              <a:t>sa</a:t>
            </a:r>
            <a:r>
              <a:rPr lang="en-US" sz="1900" dirty="0"/>
              <a:t> </a:t>
            </a:r>
            <a:r>
              <a:rPr lang="sr-Latn-RS" sz="1900" dirty="0"/>
              <a:t>politikama platforme</a:t>
            </a:r>
            <a:r>
              <a:rPr lang="en-US" sz="1900" dirty="0"/>
              <a:t> </a:t>
            </a:r>
          </a:p>
          <a:p>
            <a:pPr marL="800100" lvl="1" indent="-342900" algn="just">
              <a:buFont typeface="Wingdings" pitchFamily="2" charset="2"/>
              <a:buChar char="Ø"/>
            </a:pPr>
            <a:r>
              <a:rPr lang="en-US" sz="1900" dirty="0"/>
              <a:t>Platform</a:t>
            </a:r>
            <a:r>
              <a:rPr lang="sr-Latn-RS" sz="1900" dirty="0"/>
              <a:t>a u dobroj veri smatra da se odgovor zahteva prema zakonu zemlje molilje</a:t>
            </a:r>
            <a:endParaRPr lang="en-US" sz="1900" dirty="0"/>
          </a:p>
          <a:p>
            <a:pPr marL="800100" lvl="1" indent="-342900" algn="just">
              <a:buFont typeface="Wingdings" pitchFamily="2" charset="2"/>
              <a:buChar char="Ø"/>
            </a:pPr>
            <a:r>
              <a:rPr lang="sr-Latn-RS" sz="1900" dirty="0"/>
              <a:t>Zahtev utiče na korisnike u zemlji molilji</a:t>
            </a:r>
            <a:endParaRPr lang="en-GB" sz="1900" dirty="0"/>
          </a:p>
        </p:txBody>
      </p:sp>
      <p:sp>
        <p:nvSpPr>
          <p:cNvPr id="7" name="Rectangle 6">
            <a:extLst>
              <a:ext uri="{FF2B5EF4-FFF2-40B4-BE49-F238E27FC236}">
                <a16:creationId xmlns:a16="http://schemas.microsoft.com/office/drawing/2014/main" id="{7CD511F6-2BF4-4DEB-B787-50BBBC094F94}"/>
              </a:ext>
            </a:extLst>
          </p:cNvPr>
          <p:cNvSpPr/>
          <p:nvPr/>
        </p:nvSpPr>
        <p:spPr>
          <a:xfrm>
            <a:off x="4546284" y="1177392"/>
            <a:ext cx="4476172" cy="2723823"/>
          </a:xfrm>
          <a:prstGeom prst="rect">
            <a:avLst/>
          </a:prstGeom>
        </p:spPr>
        <p:txBody>
          <a:bodyPr wrap="square">
            <a:spAutoFit/>
          </a:bodyPr>
          <a:lstStyle/>
          <a:p>
            <a:pPr marL="342900" indent="-342900" algn="just">
              <a:buFont typeface="Wingdings" pitchFamily="2" charset="2"/>
              <a:buChar char="Ø"/>
            </a:pPr>
            <a:r>
              <a:rPr lang="sr-Latn-RS" sz="1900" dirty="0"/>
              <a:t>Verovatnoća prihvatanja </a:t>
            </a:r>
            <a:r>
              <a:rPr lang="pl-PL" sz="1900" dirty="0"/>
              <a:t>zahteva za dobrovoljno otkrivanje podataka</a:t>
            </a:r>
            <a:r>
              <a:rPr lang="en-US" sz="1900" dirty="0"/>
              <a:t> </a:t>
            </a:r>
            <a:r>
              <a:rPr lang="sr-Latn-RS" sz="1900" dirty="0"/>
              <a:t>je veća za podatke o </a:t>
            </a:r>
            <a:r>
              <a:rPr lang="en-US" sz="1900" dirty="0" err="1"/>
              <a:t>saobraćaju</a:t>
            </a:r>
            <a:r>
              <a:rPr lang="en-US" sz="1900" dirty="0"/>
              <a:t> </a:t>
            </a:r>
            <a:r>
              <a:rPr lang="sr-Latn-RS" sz="1900" dirty="0"/>
              <a:t>nego za</a:t>
            </a:r>
            <a:r>
              <a:rPr lang="en-US" sz="1900" dirty="0"/>
              <a:t> </a:t>
            </a:r>
            <a:r>
              <a:rPr lang="en-US" sz="1900" dirty="0" err="1"/>
              <a:t>poda</a:t>
            </a:r>
            <a:r>
              <a:rPr lang="sr-Latn-RS" sz="1900" dirty="0"/>
              <a:t>ke</a:t>
            </a:r>
            <a:r>
              <a:rPr lang="en-US" sz="1900" dirty="0"/>
              <a:t> </a:t>
            </a:r>
            <a:r>
              <a:rPr lang="en-US" sz="1900" dirty="0" err="1"/>
              <a:t>iz</a:t>
            </a:r>
            <a:r>
              <a:rPr lang="en-US" sz="1900" dirty="0"/>
              <a:t> </a:t>
            </a:r>
            <a:r>
              <a:rPr lang="en-US" sz="1900" dirty="0" err="1"/>
              <a:t>sadržaja</a:t>
            </a:r>
            <a:r>
              <a:rPr lang="en-US" sz="1900" dirty="0"/>
              <a:t> </a:t>
            </a:r>
          </a:p>
          <a:p>
            <a:pPr marL="342900" indent="-342900" algn="just">
              <a:buFont typeface="Wingdings" pitchFamily="2" charset="2"/>
              <a:buChar char="Ø"/>
            </a:pPr>
            <a:endParaRPr lang="en-US" sz="1900" dirty="0"/>
          </a:p>
          <a:p>
            <a:pPr marL="342900" indent="-342900" algn="just">
              <a:buFont typeface="Wingdings" pitchFamily="2" charset="2"/>
              <a:buChar char="Ø"/>
            </a:pPr>
            <a:r>
              <a:rPr lang="sr-Latn-RS" sz="1900" dirty="0"/>
              <a:t>Nemaju svi </a:t>
            </a:r>
            <a:r>
              <a:rPr lang="en-US" sz="1900" dirty="0" err="1"/>
              <a:t>davaoc</a:t>
            </a:r>
            <a:r>
              <a:rPr lang="sr-Latn-RS" sz="1900" dirty="0"/>
              <a:t>i</a:t>
            </a:r>
            <a:r>
              <a:rPr lang="en-US" sz="1900" dirty="0"/>
              <a:t> </a:t>
            </a:r>
            <a:r>
              <a:rPr lang="en-US" sz="1900" dirty="0" err="1"/>
              <a:t>usluga</a:t>
            </a:r>
            <a:r>
              <a:rPr lang="en-US" sz="1900" dirty="0"/>
              <a:t> </a:t>
            </a:r>
            <a:r>
              <a:rPr lang="sr-Latn-RS" sz="1900" dirty="0"/>
              <a:t>propise za </a:t>
            </a:r>
            <a:r>
              <a:rPr lang="pl-PL" sz="1900" dirty="0"/>
              <a:t>zahteve za dobrovoljno otkrivanje podataka</a:t>
            </a:r>
            <a:r>
              <a:rPr lang="en-US" sz="1900" dirty="0"/>
              <a:t> </a:t>
            </a:r>
            <a:r>
              <a:rPr lang="sr-Latn-RS" sz="1900" dirty="0"/>
              <a:t>kada se ne radi o hitnom slučaju</a:t>
            </a:r>
            <a:endParaRPr lang="en-GB" sz="1900" dirty="0"/>
          </a:p>
        </p:txBody>
      </p:sp>
    </p:spTree>
    <p:extLst>
      <p:ext uri="{BB962C8B-B14F-4D97-AF65-F5344CB8AC3E}">
        <p14:creationId xmlns:p14="http://schemas.microsoft.com/office/powerpoint/2010/main"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l-PL" sz="3200" b="1" dirty="0"/>
              <a:t>Zahtevi za dobrovoljno otkrivanje podataka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5"/>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6"/>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7"/>
          <a:stretch>
            <a:fillRect/>
          </a:stretch>
        </p:blipFill>
        <p:spPr>
          <a:xfrm>
            <a:off x="2854205" y="3457561"/>
            <a:ext cx="6024239" cy="1872322"/>
          </a:xfrm>
          <a:prstGeom prst="rect">
            <a:avLst/>
          </a:prstGeom>
        </p:spPr>
      </p:pic>
      <p:sp>
        <p:nvSpPr>
          <p:cNvPr id="5" name="TextBox 4">
            <a:extLst>
              <a:ext uri="{FF2B5EF4-FFF2-40B4-BE49-F238E27FC236}">
                <a16:creationId xmlns:a16="http://schemas.microsoft.com/office/drawing/2014/main" id="{13623201-065F-4FEF-A551-88CEB74EBF1A}"/>
              </a:ext>
            </a:extLst>
          </p:cNvPr>
          <p:cNvSpPr txBox="1"/>
          <p:nvPr/>
        </p:nvSpPr>
        <p:spPr>
          <a:xfrm>
            <a:off x="2128483" y="1528117"/>
            <a:ext cx="6431860" cy="584775"/>
          </a:xfrm>
          <a:prstGeom prst="rect">
            <a:avLst/>
          </a:prstGeom>
          <a:noFill/>
        </p:spPr>
        <p:txBody>
          <a:bodyPr wrap="square" rtlCol="0">
            <a:spAutoFit/>
          </a:bodyPr>
          <a:lstStyle/>
          <a:p>
            <a:r>
              <a:rPr lang="sr-Latn-RS" sz="3200" dirty="0"/>
              <a:t>Zahtevi izvan Sjedinjenih Država</a:t>
            </a:r>
          </a:p>
        </p:txBody>
      </p:sp>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err="1"/>
              <a:t>Anketa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30921860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err="1"/>
              <a:t>Anketa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4865773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33FAB159-0007-498B-B56B-A29B8DE6811E}"/>
              </a:ext>
            </a:extLst>
          </p:cNvPr>
          <p:cNvSpPr txBox="1"/>
          <p:nvPr/>
        </p:nvSpPr>
        <p:spPr>
          <a:xfrm flipH="1">
            <a:off x="3936998" y="5181600"/>
            <a:ext cx="2108201" cy="523220"/>
          </a:xfrm>
          <a:prstGeom prst="rect">
            <a:avLst/>
          </a:prstGeom>
          <a:noFill/>
        </p:spPr>
        <p:txBody>
          <a:bodyPr wrap="square" rtlCol="0">
            <a:spAutoFit/>
          </a:bodyPr>
          <a:lstStyle/>
          <a:p>
            <a:r>
              <a:rPr lang="sr-Latn-RS" sz="2800" b="1" dirty="0"/>
              <a:t>PITANJA</a:t>
            </a:r>
          </a:p>
        </p:txBody>
      </p:sp>
    </p:spTree>
    <p:extLst>
      <p:ext uri="{BB962C8B-B14F-4D97-AF65-F5344CB8AC3E}">
        <p14:creationId xmlns:p14="http://schemas.microsoft.com/office/powerpoint/2010/main"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I</a:t>
            </a:r>
            <a:r>
              <a:rPr lang="sr-Latn-RS" sz="3200" b="1" dirty="0">
                <a:ea typeface="ＭＳ Ｐゴシック" charset="0"/>
                <a:cs typeface="ＭＳ Ｐゴシック" charset="0"/>
              </a:rPr>
              <a:t>II</a:t>
            </a:r>
            <a:r>
              <a:rPr lang="en-GB" sz="3200" b="1" dirty="0">
                <a:ea typeface="ＭＳ Ｐゴシック" charset="0"/>
                <a:cs typeface="ＭＳ Ｐゴシック" charset="0"/>
              </a:rPr>
              <a:t> deo</a:t>
            </a:r>
          </a:p>
          <a:p>
            <a:pPr algn="ctr">
              <a:lnSpc>
                <a:spcPct val="80000"/>
              </a:lnSpc>
            </a:pPr>
            <a:br>
              <a:rPr lang="en-GB" sz="3200" b="1" dirty="0">
                <a:ea typeface="ＭＳ Ｐゴシック" charset="0"/>
                <a:cs typeface="ＭＳ Ｐゴシック" charset="0"/>
              </a:rPr>
            </a:br>
            <a:r>
              <a:rPr lang="en-GB" sz="3200" b="1" dirty="0" err="1"/>
              <a:t>Saradnja</a:t>
            </a:r>
            <a:r>
              <a:rPr lang="en-GB" sz="3200" b="1" dirty="0"/>
              <a:t> </a:t>
            </a:r>
            <a:r>
              <a:rPr lang="en-GB" sz="3200" b="1" dirty="0" err="1"/>
              <a:t>sa</a:t>
            </a:r>
            <a:r>
              <a:rPr lang="en-GB" sz="3200" b="1" dirty="0"/>
              <a:t> </a:t>
            </a:r>
            <a:r>
              <a:rPr lang="en-GB" sz="3200" b="1" dirty="0" err="1"/>
              <a:t>inostranim</a:t>
            </a:r>
            <a:r>
              <a:rPr lang="en-GB" sz="3200" b="1" dirty="0"/>
              <a:t> </a:t>
            </a:r>
            <a:r>
              <a:rPr lang="en-GB" sz="3200" b="1" dirty="0" err="1"/>
              <a:t>davaocima</a:t>
            </a:r>
            <a:r>
              <a:rPr lang="en-GB" sz="3200" b="1" dirty="0"/>
              <a:t> </a:t>
            </a:r>
            <a:r>
              <a:rPr lang="en-GB" sz="3200" b="1" dirty="0" err="1"/>
              <a:t>usluga</a:t>
            </a:r>
            <a:r>
              <a:rPr lang="en-GB" sz="3200" b="1" dirty="0"/>
              <a:t> </a:t>
            </a:r>
            <a:r>
              <a:rPr lang="sr-Latn-RS" sz="3200" b="1" dirty="0"/>
              <a:t>radi uklanjanja</a:t>
            </a:r>
            <a:r>
              <a:rPr lang="en-GB" sz="3200" b="1" dirty="0"/>
              <a:t> </a:t>
            </a:r>
            <a:r>
              <a:rPr lang="en-GB" sz="3200" b="1" dirty="0" err="1"/>
              <a:t>sadržaj</a:t>
            </a:r>
            <a:r>
              <a:rPr lang="sr-Latn-RS" sz="3200" b="1" dirty="0"/>
              <a:t>a</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Saradnja</a:t>
            </a:r>
            <a:r>
              <a:rPr lang="en-GB" altLang="sr-Latn-RS" sz="3200" b="1" dirty="0"/>
              <a:t> </a:t>
            </a:r>
            <a:r>
              <a:rPr lang="en-GB" altLang="sr-Latn-RS" sz="3200" b="1" dirty="0" err="1"/>
              <a:t>sa</a:t>
            </a:r>
            <a:r>
              <a:rPr lang="en-GB" altLang="sr-Latn-RS" sz="3200" b="1" dirty="0"/>
              <a:t> </a:t>
            </a:r>
            <a:r>
              <a:rPr lang="en-GB" altLang="sr-Latn-RS" sz="3200" b="1" dirty="0" err="1"/>
              <a:t>inostranim</a:t>
            </a:r>
            <a:r>
              <a:rPr lang="en-GB" altLang="sr-Latn-RS" sz="3200" b="1" dirty="0"/>
              <a:t> </a:t>
            </a:r>
            <a:r>
              <a:rPr lang="en-GB" altLang="sr-Latn-RS" sz="3200" b="1" dirty="0" err="1"/>
              <a:t>davaocima</a:t>
            </a:r>
            <a:r>
              <a:rPr lang="en-GB" altLang="sr-Latn-RS" sz="3200" b="1" dirty="0"/>
              <a:t> </a:t>
            </a:r>
            <a:r>
              <a:rPr lang="en-GB" altLang="sr-Latn-RS" sz="3200" b="1" dirty="0" err="1"/>
              <a:t>usluga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262979"/>
          </a:xfrm>
          <a:prstGeom prst="rect">
            <a:avLst/>
          </a:prstGeom>
        </p:spPr>
        <p:txBody>
          <a:bodyPr wrap="square">
            <a:spAutoFit/>
          </a:bodyPr>
          <a:lstStyle/>
          <a:p>
            <a:pPr marL="342900" indent="-342900" algn="just">
              <a:buFont typeface="Wingdings" pitchFamily="2" charset="2"/>
              <a:buChar char="ü"/>
              <a:defRPr/>
            </a:pPr>
            <a:r>
              <a:rPr lang="sr-Latn-RS" sz="2100" dirty="0"/>
              <a:t>Većina g</a:t>
            </a:r>
            <a:r>
              <a:rPr lang="en-US" sz="2100" dirty="0" err="1"/>
              <a:t>lobalni</a:t>
            </a:r>
            <a:r>
              <a:rPr lang="sr-Latn-RS" sz="2100" dirty="0"/>
              <a:t>h</a:t>
            </a:r>
            <a:r>
              <a:rPr lang="en-US" sz="2100" dirty="0"/>
              <a:t> </a:t>
            </a:r>
            <a:r>
              <a:rPr lang="en-US" sz="2100" dirty="0" err="1"/>
              <a:t>dava</a:t>
            </a:r>
            <a:r>
              <a:rPr lang="sr-Latn-RS" sz="2100" dirty="0" err="1"/>
              <a:t>laca</a:t>
            </a:r>
            <a:r>
              <a:rPr lang="en-US" sz="2100" dirty="0"/>
              <a:t> </a:t>
            </a:r>
            <a:r>
              <a:rPr lang="en-US" sz="2100" dirty="0" err="1"/>
              <a:t>usluga</a:t>
            </a:r>
            <a:r>
              <a:rPr lang="en-US" sz="2100" dirty="0"/>
              <a:t> </a:t>
            </a:r>
            <a:r>
              <a:rPr lang="sr-Latn-RS" sz="2100" dirty="0"/>
              <a:t>nije regulisana</a:t>
            </a:r>
            <a:endParaRPr lang="en-US" sz="2100" dirty="0"/>
          </a:p>
          <a:p>
            <a:pPr marL="342900" indent="-342900" algn="just">
              <a:buFont typeface="Wingdings" pitchFamily="2" charset="2"/>
              <a:buChar char="ü"/>
              <a:defRPr/>
            </a:pPr>
            <a:endParaRPr lang="en-US" sz="2100" dirty="0"/>
          </a:p>
          <a:p>
            <a:pPr marL="342900" indent="-342900" algn="just">
              <a:buFont typeface="Wingdings" pitchFamily="2" charset="2"/>
              <a:buChar char="ü"/>
              <a:defRPr/>
            </a:pPr>
            <a:r>
              <a:rPr lang="sr-Latn-RS" sz="2100" dirty="0"/>
              <a:t>D</a:t>
            </a:r>
            <a:r>
              <a:rPr lang="en-GB" sz="2100" dirty="0" err="1"/>
              <a:t>avaoc</a:t>
            </a:r>
            <a:r>
              <a:rPr lang="sr-Latn-RS" sz="2100" dirty="0"/>
              <a:t>i</a:t>
            </a:r>
            <a:r>
              <a:rPr lang="en-GB" sz="2100" dirty="0"/>
              <a:t> </a:t>
            </a:r>
            <a:r>
              <a:rPr lang="en-GB" sz="2100" dirty="0" err="1"/>
              <a:t>usluga</a:t>
            </a:r>
            <a:r>
              <a:rPr lang="en-GB" sz="2100" dirty="0"/>
              <a:t> </a:t>
            </a:r>
            <a:r>
              <a:rPr lang="sr-Latn-RS" sz="2100" dirty="0"/>
              <a:t>imaju interne uslove pružanja usluga u pogledu dozvoljenog </a:t>
            </a:r>
            <a:r>
              <a:rPr lang="en-GB" sz="2100" dirty="0" err="1"/>
              <a:t>sadržaj</a:t>
            </a:r>
            <a:r>
              <a:rPr lang="sr-Latn-RS" sz="2100" dirty="0"/>
              <a:t>a</a:t>
            </a:r>
            <a:r>
              <a:rPr lang="en-GB" sz="2100" dirty="0"/>
              <a:t>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err="1"/>
              <a:t>sadržaj</a:t>
            </a:r>
            <a:r>
              <a:rPr lang="en-GB" sz="2100" dirty="0"/>
              <a:t> </a:t>
            </a:r>
            <a:r>
              <a:rPr lang="sr-Latn-RS" sz="2100" dirty="0"/>
              <a:t>koji nije dozvoljen </a:t>
            </a:r>
            <a:r>
              <a:rPr lang="en-GB" sz="2100" dirty="0" err="1"/>
              <a:t>davaoci</a:t>
            </a:r>
            <a:r>
              <a:rPr lang="en-GB" sz="2100" dirty="0"/>
              <a:t> </a:t>
            </a:r>
            <a:r>
              <a:rPr lang="en-GB" sz="2100" dirty="0" err="1"/>
              <a:t>usluga</a:t>
            </a:r>
            <a:r>
              <a:rPr lang="en-GB" sz="2100" dirty="0"/>
              <a:t> </a:t>
            </a:r>
            <a:r>
              <a:rPr lang="sr-Latn-RS" sz="2100" dirty="0"/>
              <a:t>proaktivno uklanjaju </a:t>
            </a:r>
            <a:r>
              <a:rPr lang="en-GB" sz="2100" dirty="0"/>
              <a:t>proactively </a:t>
            </a:r>
            <a:r>
              <a:rPr lang="en-GB" sz="2100" dirty="0" err="1"/>
              <a:t>ili</a:t>
            </a:r>
            <a:r>
              <a:rPr lang="en-GB" sz="2100" dirty="0"/>
              <a:t> </a:t>
            </a:r>
            <a:r>
              <a:rPr lang="sr-Latn-RS" sz="2100" dirty="0"/>
              <a:t>na zahtev </a:t>
            </a:r>
            <a:r>
              <a:rPr lang="en-GB" sz="2100" dirty="0" err="1"/>
              <a:t>korisnik</a:t>
            </a:r>
            <a:r>
              <a:rPr lang="sr-Latn-RS" sz="2100" dirty="0"/>
              <a:t>a</a:t>
            </a:r>
            <a:r>
              <a:rPr lang="en-GB" sz="2100" dirty="0"/>
              <a:t> requests </a:t>
            </a:r>
            <a:r>
              <a:rPr lang="en-GB" sz="2100" dirty="0" err="1"/>
              <a:t>i</a:t>
            </a:r>
            <a:r>
              <a:rPr lang="en-GB" sz="2100" dirty="0"/>
              <a:t> </a:t>
            </a:r>
            <a:r>
              <a:rPr lang="sr-Latn-RS" sz="2100" dirty="0"/>
              <a:t>države</a:t>
            </a:r>
            <a:r>
              <a:rPr lang="en-GB" sz="2100" dirty="0"/>
              <a:t>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r-Latn-RS" sz="2100" dirty="0"/>
              <a:t>Neki</a:t>
            </a:r>
            <a:r>
              <a:rPr lang="en-GB" sz="2100" dirty="0"/>
              <a:t> </a:t>
            </a:r>
            <a:r>
              <a:rPr lang="en-GB" sz="2100" dirty="0" err="1"/>
              <a:t>davaoci</a:t>
            </a:r>
            <a:r>
              <a:rPr lang="en-GB" sz="2100" dirty="0"/>
              <a:t> </a:t>
            </a:r>
            <a:r>
              <a:rPr lang="en-GB" sz="2100" dirty="0" err="1"/>
              <a:t>usluga</a:t>
            </a:r>
            <a:r>
              <a:rPr lang="en-GB" sz="2100" dirty="0"/>
              <a:t> </a:t>
            </a:r>
            <a:r>
              <a:rPr lang="sr-Latn-RS" sz="2100" dirty="0"/>
              <a:t>mogu takođe da uklone sadržaj na osnovu validnih zahteva </a:t>
            </a:r>
            <a:r>
              <a:rPr lang="en-GB" sz="2100" dirty="0"/>
              <a:t> </a:t>
            </a:r>
            <a:r>
              <a:rPr lang="sr-Latn-RS" sz="2100" dirty="0"/>
              <a:t>lokalnog zakona</a:t>
            </a:r>
            <a:endParaRPr lang="en-GB" sz="2100" dirty="0"/>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55312"/>
          </a:xfrm>
          <a:prstGeom prst="rect">
            <a:avLst/>
          </a:prstGeom>
        </p:spPr>
        <p:txBody>
          <a:bodyPr wrap="square">
            <a:spAutoFit/>
          </a:bodyPr>
          <a:lstStyle/>
          <a:p>
            <a:pPr marL="342900" indent="-342900" algn="just">
              <a:buFont typeface="Wingdings" pitchFamily="2" charset="2"/>
              <a:buChar char="ü"/>
              <a:defRPr/>
            </a:pPr>
            <a:r>
              <a:rPr lang="sr-Latn-RS" sz="2100" dirty="0"/>
              <a:t>Neke kategorije sadržaja koje zabranjuju različiti provajderi</a:t>
            </a:r>
            <a:r>
              <a:rPr lang="en-GB" sz="2100" dirty="0"/>
              <a:t>:</a:t>
            </a:r>
          </a:p>
          <a:p>
            <a:pPr marL="800100" lvl="1" indent="-342900">
              <a:buFont typeface="Wingdings" pitchFamily="2" charset="2"/>
              <a:buChar char="ü"/>
              <a:defRPr/>
            </a:pPr>
            <a:r>
              <a:rPr lang="sr-Latn-RS" sz="2000" dirty="0"/>
              <a:t>Govor i raspirivanje mržnje</a:t>
            </a:r>
            <a:endParaRPr lang="en-GB" sz="2000" dirty="0"/>
          </a:p>
          <a:p>
            <a:pPr marL="800100" lvl="1" indent="-342900">
              <a:buFont typeface="Wingdings" pitchFamily="2" charset="2"/>
              <a:buChar char="ü"/>
              <a:defRPr/>
            </a:pPr>
            <a:r>
              <a:rPr lang="en-GB" sz="2000" dirty="0" err="1"/>
              <a:t>Terori</a:t>
            </a:r>
            <a:r>
              <a:rPr lang="sr-Latn-RS" sz="2000" dirty="0" err="1"/>
              <a:t>zam</a:t>
            </a:r>
            <a:endParaRPr lang="en-GB" sz="2000" dirty="0"/>
          </a:p>
          <a:p>
            <a:pPr marL="800100" lvl="1" indent="-342900">
              <a:buFont typeface="Wingdings" pitchFamily="2" charset="2"/>
              <a:buChar char="ü"/>
              <a:defRPr/>
            </a:pPr>
            <a:r>
              <a:rPr lang="sr-Latn-RS" sz="2000" dirty="0"/>
              <a:t>Opasna lica i organizacije</a:t>
            </a:r>
            <a:endParaRPr lang="en-GB" sz="2000" dirty="0"/>
          </a:p>
          <a:p>
            <a:pPr marL="800100" lvl="1" indent="-342900">
              <a:buFont typeface="Wingdings" pitchFamily="2" charset="2"/>
              <a:buChar char="ü"/>
              <a:defRPr/>
            </a:pPr>
            <a:r>
              <a:rPr lang="sr-Latn-RS" sz="2000" dirty="0"/>
              <a:t>Kleveta</a:t>
            </a:r>
            <a:r>
              <a:rPr lang="en-GB" sz="2000" dirty="0"/>
              <a:t> </a:t>
            </a:r>
          </a:p>
          <a:p>
            <a:pPr marL="800100" lvl="1" indent="-342900">
              <a:buFont typeface="Wingdings" pitchFamily="2" charset="2"/>
              <a:buChar char="ü"/>
              <a:defRPr/>
            </a:pPr>
            <a:r>
              <a:rPr lang="sr-Latn-RS" sz="2000" dirty="0"/>
              <a:t>P</a:t>
            </a:r>
            <a:r>
              <a:rPr lang="en-GB" sz="2000" dirty="0" err="1"/>
              <a:t>rivatnost</a:t>
            </a:r>
            <a:endParaRPr lang="en-GB" sz="2000" dirty="0"/>
          </a:p>
          <a:p>
            <a:pPr marL="800100" lvl="1" indent="-342900">
              <a:buFont typeface="Wingdings" pitchFamily="2" charset="2"/>
              <a:buChar char="ü"/>
              <a:defRPr/>
            </a:pPr>
            <a:r>
              <a:rPr lang="sr-Latn-RS" sz="2000" dirty="0" err="1"/>
              <a:t>Vršnjačko</a:t>
            </a:r>
            <a:r>
              <a:rPr lang="sr-Latn-RS" sz="2000" dirty="0"/>
              <a:t> nasilje i uznemiravanje</a:t>
            </a:r>
            <a:endParaRPr lang="en-GB" sz="2000" dirty="0"/>
          </a:p>
          <a:p>
            <a:pPr marL="800100" lvl="1" indent="-342900">
              <a:buFont typeface="Wingdings" pitchFamily="2" charset="2"/>
              <a:buChar char="ü"/>
              <a:defRPr/>
            </a:pPr>
            <a:r>
              <a:rPr lang="sr-Latn-RS" sz="2000" dirty="0"/>
              <a:t>Promovisanje kriminala</a:t>
            </a:r>
            <a:endParaRPr lang="en-GB" sz="2000" dirty="0"/>
          </a:p>
          <a:p>
            <a:pPr marL="800100" lvl="1" indent="-342900">
              <a:buFont typeface="Wingdings" pitchFamily="2" charset="2"/>
              <a:buChar char="ü"/>
              <a:defRPr/>
            </a:pPr>
            <a:r>
              <a:rPr lang="sr-Latn-RS" sz="2000" dirty="0"/>
              <a:t>Povreda prav intelektualne svojine </a:t>
            </a:r>
          </a:p>
          <a:p>
            <a:pPr marL="800100" lvl="1" indent="-342900">
              <a:buFont typeface="Wingdings" pitchFamily="2" charset="2"/>
              <a:buChar char="ü"/>
              <a:defRPr/>
            </a:pPr>
            <a:r>
              <a:rPr lang="en-GB" sz="2000" dirty="0"/>
              <a:t>Se</a:t>
            </a:r>
            <a:r>
              <a:rPr lang="sr-Latn-RS" sz="2000" dirty="0" err="1"/>
              <a:t>ksualna</a:t>
            </a:r>
            <a:r>
              <a:rPr lang="sr-Latn-RS" sz="2000" dirty="0"/>
              <a:t> eksploatacija</a:t>
            </a:r>
            <a:endParaRPr lang="en-GB" sz="2000" dirty="0"/>
          </a:p>
          <a:p>
            <a:pPr marL="800100" lvl="1" indent="-342900">
              <a:buFont typeface="Wingdings" pitchFamily="2" charset="2"/>
              <a:buChar char="ü"/>
              <a:defRPr/>
            </a:pPr>
            <a:r>
              <a:rPr lang="sr-Latn-RS" sz="2000" dirty="0"/>
              <a:t>Navođenje na seks</a:t>
            </a:r>
            <a:r>
              <a:rPr lang="en-GB" sz="2000" dirty="0"/>
              <a:t> </a:t>
            </a:r>
          </a:p>
          <a:p>
            <a:pPr marL="800100" lvl="1" indent="-342900">
              <a:buFont typeface="Wingdings" pitchFamily="2" charset="2"/>
              <a:buChar char="ü"/>
              <a:defRPr/>
            </a:pPr>
            <a:r>
              <a:rPr lang="sr-Latn-RS" sz="2000" dirty="0"/>
              <a:t>Okrutan i bezobziran</a:t>
            </a:r>
            <a:endParaRPr lang="en-GB" sz="2000" dirty="0"/>
          </a:p>
          <a:p>
            <a:pPr marL="800100" lvl="1" indent="-342900">
              <a:buFont typeface="Wingdings" pitchFamily="2" charset="2"/>
              <a:buChar char="ü"/>
              <a:defRPr/>
            </a:pPr>
            <a:r>
              <a:rPr lang="en-GB" sz="2000" dirty="0"/>
              <a:t>Spam</a:t>
            </a:r>
          </a:p>
          <a:p>
            <a:pPr marL="800100" lvl="1" indent="-342900">
              <a:buFont typeface="Wingdings" pitchFamily="2" charset="2"/>
              <a:buChar char="ü"/>
              <a:defRPr/>
            </a:pPr>
            <a:r>
              <a:rPr lang="en-GB" sz="2000" dirty="0" err="1"/>
              <a:t>Regul</a:t>
            </a:r>
            <a:r>
              <a:rPr lang="sr-Latn-RS" sz="2000" dirty="0" err="1"/>
              <a:t>isana</a:t>
            </a:r>
            <a:r>
              <a:rPr lang="sr-Latn-RS" sz="2000" dirty="0"/>
              <a:t> roba</a:t>
            </a:r>
            <a:endParaRPr lang="en-GB" sz="2000" dirty="0"/>
          </a:p>
        </p:txBody>
      </p:sp>
    </p:spTree>
    <p:extLst>
      <p:ext uri="{BB962C8B-B14F-4D97-AF65-F5344CB8AC3E}">
        <p14:creationId xmlns:p14="http://schemas.microsoft.com/office/powerpoint/2010/main"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err="1"/>
              <a:t>Saradnja</a:t>
            </a:r>
            <a:r>
              <a:rPr lang="en-GB" altLang="sr-Latn-RS" sz="3200" b="1" dirty="0"/>
              <a:t> </a:t>
            </a:r>
            <a:r>
              <a:rPr lang="en-GB" altLang="sr-Latn-RS" sz="3200" b="1" dirty="0" err="1"/>
              <a:t>sa</a:t>
            </a:r>
            <a:r>
              <a:rPr lang="en-GB" altLang="sr-Latn-RS" sz="3200" b="1" dirty="0"/>
              <a:t> </a:t>
            </a:r>
            <a:r>
              <a:rPr lang="en-GB" altLang="sr-Latn-RS" sz="3200" b="1" dirty="0" err="1"/>
              <a:t>inostranim</a:t>
            </a:r>
            <a:r>
              <a:rPr lang="en-GB" altLang="sr-Latn-RS" sz="3200" b="1" dirty="0"/>
              <a:t> </a:t>
            </a:r>
            <a:r>
              <a:rPr lang="en-GB" altLang="sr-Latn-RS" sz="3200" b="1" dirty="0" err="1"/>
              <a:t>davaocima</a:t>
            </a:r>
            <a:r>
              <a:rPr lang="en-GB" altLang="sr-Latn-RS" sz="3200" b="1" dirty="0"/>
              <a:t> </a:t>
            </a:r>
            <a:r>
              <a:rPr lang="en-GB" altLang="sr-Latn-RS" sz="3200" b="1" dirty="0" err="1"/>
              <a:t>usluga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509200"/>
          </a:xfrm>
          <a:prstGeom prst="rect">
            <a:avLst/>
          </a:prstGeom>
        </p:spPr>
        <p:txBody>
          <a:bodyPr wrap="square">
            <a:spAutoFit/>
          </a:bodyPr>
          <a:lstStyle/>
          <a:p>
            <a:pPr marL="342900" indent="-342900" algn="just">
              <a:buFont typeface="Wingdings" pitchFamily="2" charset="2"/>
              <a:buChar char="ü"/>
              <a:defRPr/>
            </a:pPr>
            <a:r>
              <a:rPr lang="sr-Latn-RS" sz="2200" dirty="0"/>
              <a:t>Izazovi</a:t>
            </a:r>
            <a:r>
              <a:rPr lang="en-US" sz="2200" dirty="0"/>
              <a:t>:</a:t>
            </a:r>
          </a:p>
          <a:p>
            <a:pPr marL="800100" lvl="1" indent="-342900" algn="just">
              <a:buFont typeface="Wingdings" pitchFamily="2" charset="2"/>
              <a:buChar char="ü"/>
              <a:defRPr/>
            </a:pPr>
            <a:r>
              <a:rPr lang="sr-Latn-RS" sz="2200" dirty="0"/>
              <a:t>Različite vrste povreda u vezi sa sadržajem imaju različite zahteve u pogledu izveštavanja i dokumentovanja </a:t>
            </a:r>
            <a:r>
              <a:rPr lang="en-US" sz="2200" dirty="0"/>
              <a:t>requirements </a:t>
            </a:r>
          </a:p>
          <a:p>
            <a:pPr marL="800100" lvl="1" indent="-342900" algn="just">
              <a:buFont typeface="Wingdings" pitchFamily="2" charset="2"/>
              <a:buChar char="ü"/>
              <a:defRPr/>
            </a:pPr>
            <a:r>
              <a:rPr lang="sr-Latn-RS" sz="2200" dirty="0"/>
              <a:t>D</a:t>
            </a:r>
            <a:r>
              <a:rPr lang="en-US" sz="2200" dirty="0" err="1"/>
              <a:t>avaoci</a:t>
            </a:r>
            <a:r>
              <a:rPr lang="en-US" sz="2200" dirty="0"/>
              <a:t> </a:t>
            </a:r>
            <a:r>
              <a:rPr lang="en-US" sz="2200" dirty="0" err="1"/>
              <a:t>usluga</a:t>
            </a:r>
            <a:r>
              <a:rPr lang="en-US" sz="2200" dirty="0"/>
              <a:t> </a:t>
            </a:r>
            <a:r>
              <a:rPr lang="sr-Latn-RS" sz="2200" dirty="0"/>
              <a:t>su obavezani zahtevima iz domaćih zakona da štite slobodu govora </a:t>
            </a:r>
            <a:r>
              <a:rPr lang="en-US" sz="2200" dirty="0"/>
              <a:t>(</a:t>
            </a:r>
            <a:r>
              <a:rPr lang="en-US" sz="2200" dirty="0" err="1"/>
              <a:t>npr</a:t>
            </a:r>
            <a:r>
              <a:rPr lang="en-US" sz="2200" dirty="0"/>
              <a:t>. </a:t>
            </a:r>
            <a:r>
              <a:rPr lang="sr-Latn-RS" sz="2200" dirty="0"/>
              <a:t>Prvi amandman u SAD</a:t>
            </a:r>
            <a:r>
              <a:rPr lang="en-US" sz="2200" dirty="0"/>
              <a:t>)</a:t>
            </a:r>
          </a:p>
          <a:p>
            <a:pPr marL="800100" lvl="1" indent="-342900" algn="just">
              <a:buFont typeface="Wingdings" pitchFamily="2" charset="2"/>
              <a:buChar char="ü"/>
              <a:defRPr/>
            </a:pPr>
            <a:r>
              <a:rPr lang="sr-Latn-RS" sz="2200" dirty="0"/>
              <a:t>Obuhvat domaćeg zakona je nekad nekompatibilan sa uslovima pružanja usluga</a:t>
            </a:r>
            <a:r>
              <a:rPr lang="en-US" sz="2200" dirty="0"/>
              <a:t> </a:t>
            </a:r>
            <a:r>
              <a:rPr lang="sr-Latn-RS" sz="2200" dirty="0"/>
              <a:t>platforme</a:t>
            </a:r>
            <a:endParaRPr lang="en-US" sz="2200" dirty="0"/>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693866"/>
          </a:xfrm>
          <a:prstGeom prst="rect">
            <a:avLst/>
          </a:prstGeom>
        </p:spPr>
        <p:txBody>
          <a:bodyPr wrap="square">
            <a:spAutoFit/>
          </a:bodyPr>
          <a:lstStyle/>
          <a:p>
            <a:pPr marL="342900" indent="-342900" algn="just">
              <a:buFont typeface="Wingdings" pitchFamily="2" charset="2"/>
              <a:buChar char="ü"/>
              <a:defRPr/>
            </a:pPr>
            <a:r>
              <a:rPr lang="sr-Latn-RS" sz="2200" dirty="0"/>
              <a:t>Šta dobro funkcioniše</a:t>
            </a:r>
            <a:r>
              <a:rPr lang="en-GB" sz="2200" dirty="0"/>
              <a:t>:</a:t>
            </a:r>
          </a:p>
          <a:p>
            <a:pPr marL="800100" lvl="1" indent="-342900" algn="just">
              <a:buFont typeface="Wingdings" pitchFamily="2" charset="2"/>
              <a:buChar char="ü"/>
              <a:defRPr/>
            </a:pPr>
            <a:r>
              <a:rPr lang="sr-Latn-RS" sz="2000" dirty="0"/>
              <a:t>Razumevanje i kreativno korišćenje uslova pružanja usluga </a:t>
            </a:r>
            <a:r>
              <a:rPr lang="en-GB" sz="2000" dirty="0" err="1"/>
              <a:t>dava</a:t>
            </a:r>
            <a:r>
              <a:rPr lang="sr-Latn-RS" sz="2000" dirty="0"/>
              <a:t>o</a:t>
            </a:r>
            <a:r>
              <a:rPr lang="en-GB" sz="2000" dirty="0"/>
              <a:t>c</a:t>
            </a:r>
            <a:r>
              <a:rPr lang="sr-Latn-RS" sz="2000" dirty="0"/>
              <a:t>a</a:t>
            </a:r>
            <a:r>
              <a:rPr lang="en-GB" sz="2000" dirty="0"/>
              <a:t> </a:t>
            </a:r>
            <a:r>
              <a:rPr lang="en-GB" sz="2000" dirty="0" err="1"/>
              <a:t>usluge</a:t>
            </a:r>
            <a:endParaRPr lang="en-GB" sz="2000" dirty="0"/>
          </a:p>
          <a:p>
            <a:pPr marL="800100" lvl="1" indent="-342900" algn="just">
              <a:buFont typeface="Wingdings" pitchFamily="2" charset="2"/>
              <a:buChar char="ü"/>
              <a:defRPr/>
            </a:pPr>
            <a:r>
              <a:rPr lang="sr-Latn-RS" sz="2000" dirty="0"/>
              <a:t>Pridruživanje okvirima za </a:t>
            </a:r>
            <a:r>
              <a:rPr lang="en-GB" sz="2000" dirty="0" err="1"/>
              <a:t>međunarodn</a:t>
            </a:r>
            <a:r>
              <a:rPr lang="sr-Latn-RS" sz="2000" dirty="0"/>
              <a:t>u</a:t>
            </a:r>
            <a:r>
              <a:rPr lang="en-GB" sz="2000" dirty="0"/>
              <a:t> </a:t>
            </a:r>
            <a:r>
              <a:rPr lang="en-GB" sz="2000" dirty="0" err="1"/>
              <a:t>saradnj</a:t>
            </a:r>
            <a:r>
              <a:rPr lang="sr-Latn-RS" sz="2000" dirty="0"/>
              <a:t>u</a:t>
            </a:r>
            <a:r>
              <a:rPr lang="en-GB" sz="2000" dirty="0"/>
              <a:t> </a:t>
            </a:r>
            <a:r>
              <a:rPr lang="sr-Latn-RS" sz="2000" dirty="0"/>
              <a:t>kao što je</a:t>
            </a:r>
            <a:r>
              <a:rPr lang="en-GB" sz="2000" dirty="0"/>
              <a:t> </a:t>
            </a:r>
            <a:r>
              <a:rPr lang="en-GB" sz="2000" dirty="0" err="1"/>
              <a:t>Budimpeštanska</a:t>
            </a:r>
            <a:r>
              <a:rPr lang="en-GB" sz="2000" dirty="0"/>
              <a:t> </a:t>
            </a:r>
            <a:r>
              <a:rPr lang="en-GB" sz="2000" dirty="0" err="1"/>
              <a:t>konvencija</a:t>
            </a:r>
            <a:r>
              <a:rPr lang="en-GB" sz="2000" dirty="0"/>
              <a:t> </a:t>
            </a:r>
          </a:p>
          <a:p>
            <a:pPr marL="800100" lvl="1" indent="-342900" algn="just">
              <a:buFont typeface="Wingdings" pitchFamily="2" charset="2"/>
              <a:buChar char="ü"/>
              <a:defRPr/>
            </a:pPr>
            <a:r>
              <a:rPr lang="en-GB" sz="2000" dirty="0"/>
              <a:t>Po</a:t>
            </a:r>
            <a:r>
              <a:rPr lang="sr-Latn-RS" sz="2000" dirty="0"/>
              <a:t>z</a:t>
            </a:r>
            <a:r>
              <a:rPr lang="en-GB" sz="2000" dirty="0" err="1"/>
              <a:t>itiv</a:t>
            </a:r>
            <a:r>
              <a:rPr lang="sr-Latn-RS" sz="2000" dirty="0"/>
              <a:t>na</a:t>
            </a:r>
            <a:r>
              <a:rPr lang="en-GB" sz="2000" dirty="0"/>
              <a:t> </a:t>
            </a:r>
            <a:r>
              <a:rPr lang="en-GB" sz="2000" dirty="0" err="1"/>
              <a:t>saradnja</a:t>
            </a:r>
            <a:r>
              <a:rPr lang="en-GB" sz="2000" dirty="0"/>
              <a:t> </a:t>
            </a:r>
            <a:r>
              <a:rPr lang="sr-Latn-RS" sz="2000" dirty="0"/>
              <a:t>sa</a:t>
            </a:r>
            <a:r>
              <a:rPr lang="en-GB" sz="2000" dirty="0"/>
              <a:t> </a:t>
            </a:r>
            <a:r>
              <a:rPr lang="en-GB" sz="2000" dirty="0" err="1"/>
              <a:t>davaoci</a:t>
            </a:r>
            <a:r>
              <a:rPr lang="sr-Latn-RS" sz="2000" dirty="0"/>
              <a:t>ma</a:t>
            </a:r>
            <a:r>
              <a:rPr lang="en-GB" sz="2000" dirty="0"/>
              <a:t> </a:t>
            </a:r>
            <a:r>
              <a:rPr lang="en-GB" sz="2000" dirty="0" err="1"/>
              <a:t>usluga</a:t>
            </a:r>
            <a:endParaRPr lang="en-GB" sz="2000" dirty="0"/>
          </a:p>
          <a:p>
            <a:pPr marL="800100" lvl="1" indent="-342900" algn="just">
              <a:buFont typeface="Wingdings" pitchFamily="2" charset="2"/>
              <a:buChar char="ü"/>
              <a:defRPr/>
            </a:pPr>
            <a:endParaRPr lang="en-GB" sz="2000" dirty="0"/>
          </a:p>
          <a:p>
            <a:pPr marL="342900" indent="-342900" algn="just">
              <a:buFont typeface="Wingdings" pitchFamily="2" charset="2"/>
              <a:buChar char="ü"/>
              <a:defRPr/>
            </a:pPr>
            <a:r>
              <a:rPr lang="sr-Latn-RS" sz="2200" dirty="0"/>
              <a:t>Šta ne funkcioniše dobro</a:t>
            </a:r>
            <a:r>
              <a:rPr lang="en-GB" sz="2200" dirty="0"/>
              <a:t>:</a:t>
            </a:r>
          </a:p>
          <a:p>
            <a:pPr marL="800100" lvl="1" indent="-342900" algn="just">
              <a:buFont typeface="Wingdings" pitchFamily="2" charset="2"/>
              <a:buChar char="ü"/>
              <a:defRPr/>
            </a:pPr>
            <a:r>
              <a:rPr lang="sr-Latn-RS" sz="2000" dirty="0"/>
              <a:t>Strogi domaći zakoni za blokiranje sadržaja</a:t>
            </a:r>
            <a:endParaRPr lang="en-GB" sz="2000" dirty="0"/>
          </a:p>
          <a:p>
            <a:pPr marL="800100" lvl="1" indent="-342900" algn="just">
              <a:buFont typeface="Wingdings" pitchFamily="2" charset="2"/>
              <a:buChar char="ü"/>
              <a:defRPr/>
            </a:pPr>
            <a:r>
              <a:rPr lang="en-GB" sz="2000" dirty="0" err="1"/>
              <a:t>Bloki</a:t>
            </a:r>
            <a:r>
              <a:rPr lang="sr-Latn-RS" sz="2000" dirty="0" err="1"/>
              <a:t>ranje</a:t>
            </a:r>
            <a:r>
              <a:rPr lang="en-GB" sz="2000" dirty="0"/>
              <a:t> </a:t>
            </a:r>
            <a:r>
              <a:rPr lang="en-GB" sz="2000" dirty="0" err="1"/>
              <a:t>uslug</a:t>
            </a:r>
            <a:r>
              <a:rPr lang="sr-Latn-RS" sz="2000" dirty="0"/>
              <a:t>a</a:t>
            </a:r>
            <a:endParaRPr lang="en-GB" sz="2000" dirty="0"/>
          </a:p>
          <a:p>
            <a:pPr marL="800100" lvl="1" indent="-342900" algn="just">
              <a:buFont typeface="Wingdings" pitchFamily="2" charset="2"/>
              <a:buChar char="ü"/>
              <a:defRPr/>
            </a:pPr>
            <a:r>
              <a:rPr lang="sr-Latn-RS" sz="2000" dirty="0"/>
              <a:t>Degradiranje</a:t>
            </a:r>
            <a:r>
              <a:rPr lang="en-GB" sz="2000" dirty="0"/>
              <a:t> </a:t>
            </a:r>
            <a:r>
              <a:rPr lang="en-GB" sz="2000" dirty="0" err="1"/>
              <a:t>usluge</a:t>
            </a:r>
            <a:endParaRPr lang="en-GB" sz="2000" dirty="0"/>
          </a:p>
          <a:p>
            <a:pPr marL="800100" lvl="1" indent="-342900" algn="just">
              <a:buFont typeface="Wingdings" pitchFamily="2" charset="2"/>
              <a:buChar char="ü"/>
              <a:defRPr/>
            </a:pPr>
            <a:r>
              <a:rPr lang="sr-Latn-RS" sz="2000" dirty="0"/>
              <a:t>Represivan pristup </a:t>
            </a:r>
            <a:r>
              <a:rPr lang="en-GB" sz="2000" dirty="0" err="1"/>
              <a:t>davaoci</a:t>
            </a:r>
            <a:r>
              <a:rPr lang="sr-Latn-RS" sz="2000" dirty="0"/>
              <a:t>ma</a:t>
            </a:r>
            <a:r>
              <a:rPr lang="en-GB" sz="2000" dirty="0"/>
              <a:t> </a:t>
            </a:r>
            <a:r>
              <a:rPr lang="en-GB" sz="2000" dirty="0" err="1"/>
              <a:t>usluga</a:t>
            </a:r>
            <a:r>
              <a:rPr lang="en-GB" sz="2000" dirty="0"/>
              <a:t> </a:t>
            </a:r>
          </a:p>
        </p:txBody>
      </p:sp>
    </p:spTree>
    <p:extLst>
      <p:ext uri="{BB962C8B-B14F-4D97-AF65-F5344CB8AC3E}">
        <p14:creationId xmlns:p14="http://schemas.microsoft.com/office/powerpoint/2010/main"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0C4316BA-7271-4CA7-A014-3D121E0E30CA}"/>
              </a:ext>
            </a:extLst>
          </p:cNvPr>
          <p:cNvSpPr txBox="1"/>
          <p:nvPr/>
        </p:nvSpPr>
        <p:spPr>
          <a:xfrm flipH="1">
            <a:off x="3826104" y="5119948"/>
            <a:ext cx="1788963" cy="523220"/>
          </a:xfrm>
          <a:prstGeom prst="rect">
            <a:avLst/>
          </a:prstGeom>
          <a:noFill/>
        </p:spPr>
        <p:txBody>
          <a:bodyPr wrap="square" rtlCol="0">
            <a:spAutoFit/>
          </a:bodyPr>
          <a:lstStyle/>
          <a:p>
            <a:r>
              <a:rPr lang="sr-Latn-RS" sz="2800" b="1" dirty="0"/>
              <a:t>PITANJA</a:t>
            </a:r>
          </a:p>
        </p:txBody>
      </p:sp>
    </p:spTree>
    <p:extLst>
      <p:ext uri="{BB962C8B-B14F-4D97-AF65-F5344CB8AC3E}">
        <p14:creationId xmlns:p14="http://schemas.microsoft.com/office/powerpoint/2010/main"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IV deo</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a:ea typeface="ＭＳ Ｐゴシック" charset="0"/>
              </a:rPr>
              <a:t>Rezime</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I deo</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Pregled ključnih definicija</a:t>
            </a:r>
            <a:r>
              <a:rPr lang="en-GB" sz="3200" b="1" dirty="0">
                <a:ea typeface="ＭＳ Ｐゴシック" charset="0"/>
                <a:cs typeface="ＭＳ Ｐゴシック" charset="0"/>
              </a:rPr>
              <a:t> </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073463"/>
            <a:ext cx="4360985" cy="5509200"/>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Napraviti pregled primarnih klasifikacija podataka i informacija u posedu privatnog sektora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Razumeti ključne stvari koje treba uzeti u obzir kada se sarađuje sa domaćim davaocima usluga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Prodiskutovati mehanizme za saradnju sa inostranim davaocima usluga radi pribavljanja podataka uključujući i ugovore o međusobnoj pravnoj pomoći, zahteve u hitnim slučajevima, naredbe za dostavljanje podataka i dobrovoljnu saradnju</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529923"/>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Prodiskutovati mehanizme za saradnju sa inostranim davaocima usluga radi uklanjanja nelegalnog sadržaja</a:t>
            </a:r>
          </a:p>
          <a:p>
            <a:pPr marL="342900" indent="-342900" algn="just">
              <a:lnSpc>
                <a:spcPct val="80000"/>
              </a:lnSpc>
              <a:buFont typeface="Wingdings" pitchFamily="2" charset="2"/>
              <a:buChar char="ü"/>
            </a:pPr>
            <a:endParaRPr lang="sr-Latn-RS" sz="2200" i="1" dirty="0"/>
          </a:p>
          <a:p>
            <a:pPr marL="342900" indent="-342900" algn="just">
              <a:lnSpc>
                <a:spcPct val="80000"/>
              </a:lnSpc>
              <a:buFont typeface="Wingdings" pitchFamily="2" charset="2"/>
              <a:buChar char="ü"/>
            </a:pPr>
            <a:r>
              <a:rPr lang="sr-Latn-RS" sz="2200" i="1" dirty="0"/>
              <a:t>Razumeti najbolje prakse za </a:t>
            </a:r>
            <a:r>
              <a:rPr lang="sr-Latn-RS" sz="2200" i="1" dirty="0" err="1"/>
              <a:t>za</a:t>
            </a:r>
            <a:r>
              <a:rPr lang="sr-Latn-RS" sz="2200" i="1" dirty="0"/>
              <a:t> saradnju sa inostranim davaocima usluga</a:t>
            </a:r>
            <a:r>
              <a:rPr lang="en-GB" sz="2200" i="1" dirty="0"/>
              <a:t> </a:t>
            </a:r>
          </a:p>
        </p:txBody>
      </p:sp>
    </p:spTree>
    <p:extLst>
      <p:ext uri="{BB962C8B-B14F-4D97-AF65-F5344CB8AC3E}">
        <p14:creationId xmlns:p14="http://schemas.microsoft.com/office/powerpoint/2010/main"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5" name="TextBox 4">
            <a:extLst>
              <a:ext uri="{FF2B5EF4-FFF2-40B4-BE49-F238E27FC236}">
                <a16:creationId xmlns:a16="http://schemas.microsoft.com/office/drawing/2014/main" id="{387D4ECD-B2C8-4B71-B558-D6DACF1810B2}"/>
              </a:ext>
            </a:extLst>
          </p:cNvPr>
          <p:cNvSpPr txBox="1"/>
          <p:nvPr/>
        </p:nvSpPr>
        <p:spPr>
          <a:xfrm flipH="1">
            <a:off x="3826104" y="5119948"/>
            <a:ext cx="1788963" cy="523220"/>
          </a:xfrm>
          <a:prstGeom prst="rect">
            <a:avLst/>
          </a:prstGeom>
          <a:noFill/>
        </p:spPr>
        <p:txBody>
          <a:bodyPr wrap="square" rtlCol="0">
            <a:spAutoFit/>
          </a:bodyPr>
          <a:lstStyle/>
          <a:p>
            <a:r>
              <a:rPr lang="sr-Latn-RS" sz="2800" b="1" dirty="0"/>
              <a:t>PITANJA</a:t>
            </a:r>
          </a:p>
        </p:txBody>
      </p:sp>
    </p:spTree>
    <p:extLst>
      <p:ext uri="{BB962C8B-B14F-4D97-AF65-F5344CB8AC3E}">
        <p14:creationId xmlns:p14="http://schemas.microsoft.com/office/powerpoint/2010/main"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D</a:t>
            </a:r>
            <a:r>
              <a:rPr lang="en-GB" sz="3200" b="1" dirty="0" err="1">
                <a:ea typeface="ＭＳ Ｐゴシック" pitchFamily="34" charset="-128"/>
              </a:rPr>
              <a:t>avalac</a:t>
            </a:r>
            <a:r>
              <a:rPr lang="en-GB" sz="3200" b="1" dirty="0">
                <a:ea typeface="ＭＳ Ｐゴシック" pitchFamily="34" charset="-128"/>
              </a:rPr>
              <a:t> </a:t>
            </a:r>
            <a:r>
              <a:rPr lang="en-GB" sz="3200" b="1" dirty="0" err="1">
                <a:ea typeface="ＭＳ Ｐゴシック" pitchFamily="34" charset="-128"/>
              </a:rPr>
              <a:t>usluge</a:t>
            </a:r>
            <a:r>
              <a:rPr lang="en-GB" sz="3200" b="1" dirty="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493538"/>
          </a:xfrm>
          <a:prstGeom prst="rect">
            <a:avLst/>
          </a:prstGeom>
        </p:spPr>
        <p:txBody>
          <a:bodyPr wrap="square">
            <a:spAutoFit/>
          </a:bodyPr>
          <a:lstStyle/>
          <a:p>
            <a:pPr marL="342900" indent="-342900">
              <a:buFont typeface="Wingdings" pitchFamily="2" charset="2"/>
              <a:buChar char="Ø"/>
            </a:pPr>
            <a:r>
              <a:rPr lang="en-US" sz="2200" dirty="0"/>
              <a:t>Da:</a:t>
            </a:r>
          </a:p>
          <a:p>
            <a:pPr marL="800100" lvl="1" indent="-342900" algn="just">
              <a:buFont typeface="Wingdings" pitchFamily="2" charset="2"/>
              <a:buChar char="Ø"/>
            </a:pPr>
            <a:r>
              <a:rPr lang="sr-Latn-RS" sz="2200" dirty="0"/>
              <a:t>usluge komunikacije ili povezane usluge </a:t>
            </a:r>
            <a:r>
              <a:rPr lang="en-US" sz="2200" dirty="0" err="1"/>
              <a:t>obrad</a:t>
            </a:r>
            <a:r>
              <a:rPr lang="sr-Latn-RS" sz="2200" dirty="0"/>
              <a:t>e</a:t>
            </a:r>
            <a:r>
              <a:rPr lang="en-US" sz="2200" dirty="0"/>
              <a:t> </a:t>
            </a:r>
            <a:r>
              <a:rPr lang="en-US" sz="2200" dirty="0" err="1"/>
              <a:t>podataka</a:t>
            </a:r>
            <a:r>
              <a:rPr lang="en-US" sz="2200" dirty="0"/>
              <a:t> (</a:t>
            </a:r>
            <a:r>
              <a:rPr lang="en-US" sz="2200" dirty="0" err="1"/>
              <a:t>npr</a:t>
            </a:r>
            <a:r>
              <a:rPr lang="en-US" sz="2200" dirty="0"/>
              <a:t>.</a:t>
            </a:r>
            <a:r>
              <a:rPr lang="sr-Latn-RS" sz="2200" dirty="0"/>
              <a:t> davaoci usluga hostinga</a:t>
            </a:r>
            <a:r>
              <a:rPr lang="en-US" sz="2200" dirty="0"/>
              <a:t> </a:t>
            </a:r>
            <a:r>
              <a:rPr lang="en-US" sz="2200" dirty="0" err="1"/>
              <a:t>i</a:t>
            </a:r>
            <a:r>
              <a:rPr lang="en-US" sz="2200" dirty="0"/>
              <a:t> </a:t>
            </a:r>
            <a:r>
              <a:rPr lang="sr-Latn-RS" sz="2200" dirty="0" err="1"/>
              <a:t>kešinga</a:t>
            </a:r>
            <a:r>
              <a:rPr lang="en-US" sz="2200" dirty="0"/>
              <a:t>)</a:t>
            </a:r>
          </a:p>
          <a:p>
            <a:pPr marL="800100" lvl="1" indent="-342900">
              <a:buFont typeface="Wingdings" pitchFamily="2" charset="2"/>
              <a:buChar char="Ø"/>
            </a:pPr>
            <a:r>
              <a:rPr lang="en-US" sz="2200" dirty="0" err="1"/>
              <a:t>privatni</a:t>
            </a:r>
            <a:r>
              <a:rPr lang="en-US" sz="2200" dirty="0"/>
              <a:t> &amp; </a:t>
            </a:r>
            <a:r>
              <a:rPr lang="en-US" sz="2200" dirty="0" err="1"/>
              <a:t>javni</a:t>
            </a:r>
            <a:r>
              <a:rPr lang="en-US" sz="2200" dirty="0"/>
              <a:t> </a:t>
            </a:r>
            <a:r>
              <a:rPr lang="en-US" sz="2200" dirty="0" err="1"/>
              <a:t>subjekti</a:t>
            </a:r>
            <a:endParaRPr lang="en-US" sz="2200" dirty="0"/>
          </a:p>
          <a:p>
            <a:pPr marL="800100" lvl="1" indent="-342900">
              <a:buFont typeface="Wingdings" pitchFamily="2" charset="2"/>
              <a:buChar char="Ø"/>
            </a:pPr>
            <a:r>
              <a:rPr lang="sr-Latn-RS" sz="2200" dirty="0"/>
              <a:t>besplatne usluge ili usluge koje se plaćaju</a:t>
            </a:r>
            <a:endParaRPr lang="en-US" sz="2200" dirty="0"/>
          </a:p>
          <a:p>
            <a:pPr marL="800100" lvl="1" indent="-342900">
              <a:buFont typeface="Wingdings" pitchFamily="2" charset="2"/>
              <a:buChar char="Ø"/>
            </a:pPr>
            <a:r>
              <a:rPr lang="sr-Latn-RS" sz="2200" dirty="0" err="1"/>
              <a:t>Pružanjeusluga</a:t>
            </a:r>
            <a:r>
              <a:rPr lang="sr-Latn-RS" sz="2200" dirty="0"/>
              <a:t> zatvorenim grupama ili </a:t>
            </a:r>
            <a:r>
              <a:rPr lang="en-US" sz="2200" dirty="0" err="1"/>
              <a:t>javn</a:t>
            </a:r>
            <a:r>
              <a:rPr lang="sr-Latn-RS" sz="2200" dirty="0" err="1"/>
              <a:t>osti</a:t>
            </a:r>
            <a:endParaRPr lang="en-US" sz="2200" dirty="0"/>
          </a:p>
          <a:p>
            <a:pPr marL="342900" indent="-342900">
              <a:buFont typeface="Wingdings" pitchFamily="2" charset="2"/>
              <a:buChar char="Ø"/>
            </a:pPr>
            <a:endParaRPr lang="en-US" sz="2200" dirty="0"/>
          </a:p>
          <a:p>
            <a:pPr marL="342900" indent="-342900">
              <a:buFont typeface="Wingdings" pitchFamily="2" charset="2"/>
              <a:buChar char="Ø"/>
            </a:pPr>
            <a:r>
              <a:rPr lang="en-US" sz="2200" dirty="0"/>
              <a:t>Ne:</a:t>
            </a:r>
          </a:p>
          <a:p>
            <a:pPr marL="800100" lvl="1" indent="-342900">
              <a:buFont typeface="Wingdings" pitchFamily="2" charset="2"/>
              <a:buChar char="Ø"/>
            </a:pPr>
            <a:r>
              <a:rPr lang="sr-Latn-RS" sz="2200" dirty="0"/>
              <a:t>provajderi </a:t>
            </a:r>
            <a:r>
              <a:rPr lang="en-US" sz="2200" dirty="0" err="1"/>
              <a:t>sadržaj</a:t>
            </a:r>
            <a:r>
              <a:rPr lang="sr-Latn-RS" sz="2200" dirty="0"/>
              <a:t>a</a:t>
            </a:r>
            <a:endParaRPr lang="en-US" sz="2200" dirty="0"/>
          </a:p>
        </p:txBody>
      </p:sp>
      <p:sp>
        <p:nvSpPr>
          <p:cNvPr id="8" name="Rectangle 7">
            <a:extLst>
              <a:ext uri="{FF2B5EF4-FFF2-40B4-BE49-F238E27FC236}">
                <a16:creationId xmlns:a16="http://schemas.microsoft.com/office/drawing/2014/main" id="{687B7C23-9E4D-47A3-872A-857DE10440B9}"/>
              </a:ext>
            </a:extLst>
          </p:cNvPr>
          <p:cNvSpPr/>
          <p:nvPr/>
        </p:nvSpPr>
        <p:spPr>
          <a:xfrm>
            <a:off x="213063" y="1780284"/>
            <a:ext cx="4199137" cy="3477875"/>
          </a:xfrm>
          <a:prstGeom prst="rect">
            <a:avLst/>
          </a:prstGeom>
        </p:spPr>
        <p:txBody>
          <a:bodyPr wrap="square">
            <a:spAutoFit/>
          </a:bodyPr>
          <a:lstStyle/>
          <a:p>
            <a:pPr marL="342900" indent="-342900" algn="just">
              <a:buFont typeface="Wingdings" pitchFamily="2" charset="2"/>
              <a:buChar char="Ø"/>
            </a:pPr>
            <a:r>
              <a:rPr lang="sr-Latn-RS" sz="2200" dirty="0"/>
              <a:t>„</a:t>
            </a:r>
            <a:r>
              <a:rPr lang="en-US" sz="2200" b="1" dirty="0" err="1"/>
              <a:t>davalac</a:t>
            </a:r>
            <a:r>
              <a:rPr lang="en-US" sz="2200" b="1" dirty="0"/>
              <a:t> </a:t>
            </a:r>
            <a:r>
              <a:rPr lang="en-US" sz="2200" b="1" dirty="0" err="1"/>
              <a:t>usluge</a:t>
            </a:r>
            <a:r>
              <a:rPr lang="en-US" sz="2200" dirty="0"/>
              <a:t>" </a:t>
            </a:r>
            <a:r>
              <a:rPr lang="sr-Latn-RS" sz="2200" dirty="0"/>
              <a:t>označava</a:t>
            </a:r>
            <a:r>
              <a:rPr lang="en-US" sz="2200" dirty="0"/>
              <a:t>: </a:t>
            </a:r>
          </a:p>
          <a:p>
            <a:pPr algn="just"/>
            <a:r>
              <a:rPr lang="en-US" sz="2200" dirty="0" err="1"/>
              <a:t>i</a:t>
            </a:r>
            <a:r>
              <a:rPr lang="en-US" sz="2200" dirty="0"/>
              <a:t> </a:t>
            </a:r>
            <a:r>
              <a:rPr lang="en-US" sz="2200" dirty="0" err="1"/>
              <a:t>svaki</a:t>
            </a:r>
            <a:r>
              <a:rPr lang="en-US" sz="2200" dirty="0"/>
              <a:t> </a:t>
            </a:r>
            <a:r>
              <a:rPr lang="en-US" sz="2200" dirty="0" err="1"/>
              <a:t>javni</a:t>
            </a:r>
            <a:r>
              <a:rPr lang="en-US" sz="2200" dirty="0"/>
              <a:t> </a:t>
            </a:r>
            <a:r>
              <a:rPr lang="en-US" sz="2200" dirty="0" err="1"/>
              <a:t>ili</a:t>
            </a:r>
            <a:r>
              <a:rPr lang="en-US" sz="2200" dirty="0"/>
              <a:t> </a:t>
            </a:r>
            <a:r>
              <a:rPr lang="en-US" sz="2200" dirty="0" err="1"/>
              <a:t>privatni</a:t>
            </a:r>
            <a:r>
              <a:rPr lang="en-US" sz="2200" dirty="0"/>
              <a:t> </a:t>
            </a:r>
            <a:r>
              <a:rPr lang="en-US" sz="2200" dirty="0" err="1"/>
              <a:t>subjekt</a:t>
            </a:r>
            <a:r>
              <a:rPr lang="en-US" sz="2200" dirty="0"/>
              <a:t> koji </a:t>
            </a:r>
            <a:r>
              <a:rPr lang="en-US" sz="2200" dirty="0" err="1"/>
              <a:t>korisnicima</a:t>
            </a:r>
            <a:r>
              <a:rPr lang="en-US" sz="2200" dirty="0"/>
              <a:t> </a:t>
            </a:r>
            <a:r>
              <a:rPr lang="en-US" sz="2200" dirty="0" err="1"/>
              <a:t>svoje</a:t>
            </a:r>
            <a:r>
              <a:rPr lang="en-US" sz="2200" dirty="0"/>
              <a:t> </a:t>
            </a:r>
            <a:r>
              <a:rPr lang="en-US" sz="2200" dirty="0" err="1"/>
              <a:t>usluge</a:t>
            </a:r>
            <a:r>
              <a:rPr lang="en-US" sz="2200" dirty="0"/>
              <a:t> </a:t>
            </a:r>
            <a:r>
              <a:rPr lang="en-US" sz="2200" dirty="0" err="1"/>
              <a:t>pruža</a:t>
            </a:r>
            <a:r>
              <a:rPr lang="en-US" sz="2200" dirty="0"/>
              <a:t> </a:t>
            </a:r>
            <a:r>
              <a:rPr lang="en-US" sz="2200" dirty="0" err="1"/>
              <a:t>mogućnost</a:t>
            </a:r>
            <a:r>
              <a:rPr lang="en-US" sz="2200" dirty="0"/>
              <a:t> </a:t>
            </a:r>
            <a:r>
              <a:rPr lang="en-US" sz="2200" dirty="0" err="1"/>
              <a:t>komuniciranja</a:t>
            </a:r>
            <a:r>
              <a:rPr lang="en-US" sz="2200" dirty="0"/>
              <a:t> </a:t>
            </a:r>
            <a:r>
              <a:rPr lang="en-US" sz="2200" dirty="0" err="1"/>
              <a:t>preko</a:t>
            </a:r>
            <a:r>
              <a:rPr lang="en-US" sz="2200" dirty="0"/>
              <a:t> </a:t>
            </a:r>
            <a:r>
              <a:rPr lang="en-US" sz="2200" dirty="0" err="1"/>
              <a:t>računarskog</a:t>
            </a:r>
            <a:r>
              <a:rPr lang="en-US" sz="2200" dirty="0"/>
              <a:t> </a:t>
            </a:r>
            <a:r>
              <a:rPr lang="en-US" sz="2200" dirty="0" err="1"/>
              <a:t>sistema</a:t>
            </a:r>
            <a:r>
              <a:rPr lang="en-US" sz="2200" dirty="0"/>
              <a:t>, </a:t>
            </a:r>
            <a:r>
              <a:rPr lang="en-US" sz="2200" dirty="0" err="1"/>
              <a:t>i</a:t>
            </a:r>
            <a:r>
              <a:rPr lang="en-US" sz="2200" dirty="0"/>
              <a:t> </a:t>
            </a:r>
          </a:p>
          <a:p>
            <a:pPr algn="just"/>
            <a:r>
              <a:rPr lang="en-US" sz="2200" dirty="0"/>
              <a:t>ii </a:t>
            </a:r>
            <a:r>
              <a:rPr lang="en-US" sz="2200" dirty="0" err="1"/>
              <a:t>svaki</a:t>
            </a:r>
            <a:r>
              <a:rPr lang="en-US" sz="2200" dirty="0"/>
              <a:t> </a:t>
            </a:r>
            <a:r>
              <a:rPr lang="en-US" sz="2200" dirty="0" err="1"/>
              <a:t>drugi</a:t>
            </a:r>
            <a:r>
              <a:rPr lang="en-US" sz="2200" dirty="0"/>
              <a:t> </a:t>
            </a:r>
            <a:r>
              <a:rPr lang="en-US" sz="2200" dirty="0" err="1"/>
              <a:t>subjekt</a:t>
            </a:r>
            <a:r>
              <a:rPr lang="en-US" sz="2200" dirty="0"/>
              <a:t> koji </a:t>
            </a:r>
            <a:r>
              <a:rPr lang="en-US" sz="2200" dirty="0" err="1"/>
              <a:t>obrađuje</a:t>
            </a:r>
            <a:r>
              <a:rPr lang="en-US" sz="2200" dirty="0"/>
              <a:t> </a:t>
            </a:r>
            <a:r>
              <a:rPr lang="en-US" sz="2200" dirty="0" err="1"/>
              <a:t>ili</a:t>
            </a:r>
            <a:r>
              <a:rPr lang="en-US" sz="2200" dirty="0"/>
              <a:t> </a:t>
            </a:r>
            <a:r>
              <a:rPr lang="en-US" sz="2200" dirty="0" err="1"/>
              <a:t>čuva</a:t>
            </a:r>
            <a:r>
              <a:rPr lang="en-US" sz="2200" dirty="0"/>
              <a:t> </a:t>
            </a:r>
            <a:r>
              <a:rPr lang="en-US" sz="2200" dirty="0" err="1"/>
              <a:t>računarske</a:t>
            </a:r>
            <a:r>
              <a:rPr lang="en-US" sz="2200" dirty="0"/>
              <a:t> </a:t>
            </a:r>
            <a:r>
              <a:rPr lang="en-US" sz="2200" dirty="0" err="1"/>
              <a:t>podatke</a:t>
            </a:r>
            <a:r>
              <a:rPr lang="en-US" sz="2200" dirty="0"/>
              <a:t> u </a:t>
            </a:r>
            <a:r>
              <a:rPr lang="en-US" sz="2200" dirty="0" err="1"/>
              <a:t>ime</a:t>
            </a:r>
            <a:r>
              <a:rPr lang="en-US" sz="2200" dirty="0"/>
              <a:t> </a:t>
            </a:r>
            <a:r>
              <a:rPr lang="en-US" sz="2200" dirty="0" err="1"/>
              <a:t>takve</a:t>
            </a:r>
            <a:r>
              <a:rPr lang="en-US" sz="2200" dirty="0"/>
              <a:t> </a:t>
            </a:r>
            <a:r>
              <a:rPr lang="en-US" sz="2200" dirty="0" err="1"/>
              <a:t>komunikacione</a:t>
            </a:r>
            <a:r>
              <a:rPr lang="en-US" sz="2200" dirty="0"/>
              <a:t> </a:t>
            </a:r>
            <a:r>
              <a:rPr lang="en-US" sz="2200" dirty="0" err="1"/>
              <a:t>usluge</a:t>
            </a:r>
            <a:r>
              <a:rPr lang="en-US" sz="2200" dirty="0"/>
              <a:t> </a:t>
            </a:r>
            <a:r>
              <a:rPr lang="en-US" sz="2200" dirty="0" err="1"/>
              <a:t>ili</a:t>
            </a:r>
            <a:r>
              <a:rPr lang="en-US" sz="2200" dirty="0"/>
              <a:t> </a:t>
            </a:r>
            <a:r>
              <a:rPr lang="en-US" sz="2200" dirty="0" err="1"/>
              <a:t>korisnika</a:t>
            </a:r>
            <a:r>
              <a:rPr lang="en-US" sz="2200" dirty="0"/>
              <a:t> </a:t>
            </a:r>
            <a:r>
              <a:rPr lang="en-US" sz="2200" dirty="0" err="1"/>
              <a:t>takve</a:t>
            </a:r>
            <a:r>
              <a:rPr lang="en-US" sz="2200" dirty="0"/>
              <a:t> </a:t>
            </a:r>
            <a:r>
              <a:rPr lang="en-US" sz="2200" dirty="0" err="1"/>
              <a:t>usluge</a:t>
            </a:r>
            <a:r>
              <a:rPr lang="en-US" sz="2200" dirty="0"/>
              <a:t>.</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P</a:t>
            </a:r>
            <a:r>
              <a:rPr lang="en-GB" sz="3200" b="1" dirty="0" err="1">
                <a:ea typeface="ＭＳ Ｐゴシック" pitchFamily="34" charset="-128"/>
              </a:rPr>
              <a:t>oda</a:t>
            </a:r>
            <a:r>
              <a:rPr lang="sr-Latn-RS" sz="3200" b="1" dirty="0">
                <a:ea typeface="ＭＳ Ｐゴシック" pitchFamily="34" charset="-128"/>
              </a:rPr>
              <a:t>tak</a:t>
            </a:r>
            <a:r>
              <a:rPr lang="en-GB" sz="3200" b="1" dirty="0">
                <a:ea typeface="ＭＳ Ｐゴシック" pitchFamily="34" charset="-128"/>
              </a:rPr>
              <a:t> o </a:t>
            </a:r>
            <a:r>
              <a:rPr lang="en-GB" sz="3200" b="1" dirty="0" err="1">
                <a:ea typeface="ＭＳ Ｐゴシック" pitchFamily="34" charset="-128"/>
              </a:rPr>
              <a:t>saobraćaju</a:t>
            </a:r>
            <a:r>
              <a:rPr lang="en-GB" sz="3200" b="1" dirty="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027251" y="952123"/>
            <a:ext cx="4903685" cy="5586145"/>
          </a:xfrm>
          <a:prstGeom prst="rect">
            <a:avLst/>
          </a:prstGeom>
        </p:spPr>
        <p:txBody>
          <a:bodyPr wrap="square">
            <a:spAutoFit/>
          </a:bodyPr>
          <a:lstStyle/>
          <a:p>
            <a:pPr marL="342900" indent="-342900">
              <a:buFont typeface="Wingdings" pitchFamily="2" charset="2"/>
              <a:buChar char="Ø"/>
            </a:pPr>
            <a:r>
              <a:rPr lang="en-US" sz="2100" dirty="0"/>
              <a:t>Da:</a:t>
            </a:r>
          </a:p>
          <a:p>
            <a:pPr marL="800100" lvl="1" indent="-342900" algn="just">
              <a:buFont typeface="Wingdings" pitchFamily="2" charset="2"/>
              <a:buChar char="Ø"/>
            </a:pPr>
            <a:r>
              <a:rPr lang="sr-Latn-RS" sz="2100" dirty="0"/>
              <a:t>kategorija</a:t>
            </a:r>
            <a:r>
              <a:rPr lang="en-US" sz="2100" dirty="0"/>
              <a:t> </a:t>
            </a:r>
            <a:r>
              <a:rPr lang="en-US" sz="2100" dirty="0" err="1"/>
              <a:t>računarskih</a:t>
            </a:r>
            <a:r>
              <a:rPr lang="en-US" sz="2100" dirty="0"/>
              <a:t> </a:t>
            </a:r>
            <a:r>
              <a:rPr lang="en-US" sz="2100" dirty="0" err="1"/>
              <a:t>podataka</a:t>
            </a:r>
            <a:endParaRPr lang="en-US" sz="2100" dirty="0"/>
          </a:p>
          <a:p>
            <a:pPr marL="800100" lvl="1" indent="-342900" algn="just">
              <a:buFont typeface="Wingdings" pitchFamily="2" charset="2"/>
              <a:buChar char="Ø"/>
            </a:pPr>
            <a:r>
              <a:rPr lang="en-US" sz="2100" dirty="0" err="1"/>
              <a:t>proizveden</a:t>
            </a:r>
            <a:r>
              <a:rPr lang="sr-Latn-RS" sz="2100" dirty="0"/>
              <a:t>u</a:t>
            </a:r>
            <a:r>
              <a:rPr lang="en-US" sz="2100" dirty="0"/>
              <a:t> od </a:t>
            </a:r>
            <a:r>
              <a:rPr lang="en-US" sz="2100" dirty="0" err="1"/>
              <a:t>računarskog</a:t>
            </a:r>
            <a:r>
              <a:rPr lang="en-US" sz="2100" dirty="0"/>
              <a:t> </a:t>
            </a:r>
            <a:r>
              <a:rPr lang="en-US" sz="2100" dirty="0" err="1"/>
              <a:t>sistema</a:t>
            </a:r>
            <a:r>
              <a:rPr lang="en-US" sz="2100" dirty="0"/>
              <a:t> koji je deo </a:t>
            </a:r>
            <a:r>
              <a:rPr lang="en-US" sz="2100" dirty="0" err="1"/>
              <a:t>lanca</a:t>
            </a:r>
            <a:r>
              <a:rPr lang="en-US" sz="2100" dirty="0"/>
              <a:t> </a:t>
            </a:r>
            <a:r>
              <a:rPr lang="en-US" sz="2100" dirty="0" err="1"/>
              <a:t>komunikacije</a:t>
            </a:r>
            <a:r>
              <a:rPr lang="en-US" sz="2100" dirty="0"/>
              <a:t> </a:t>
            </a:r>
            <a:endParaRPr lang="sr-Latn-RS" sz="2100" dirty="0"/>
          </a:p>
          <a:p>
            <a:pPr marL="800100" lvl="1" indent="-342900" algn="just">
              <a:buFont typeface="Wingdings" pitchFamily="2" charset="2"/>
              <a:buChar char="Ø"/>
            </a:pPr>
            <a:r>
              <a:rPr lang="sr-Latn-RS" sz="2100" dirty="0"/>
              <a:t>Sadrži sledeće podatke o</a:t>
            </a:r>
            <a:r>
              <a:rPr lang="en-US" sz="2100" dirty="0"/>
              <a:t> </a:t>
            </a:r>
            <a:r>
              <a:rPr lang="en-US" sz="2100" dirty="0" err="1"/>
              <a:t>komunikacij</a:t>
            </a:r>
            <a:r>
              <a:rPr lang="sr-Latn-RS" sz="2100" dirty="0"/>
              <a:t>i</a:t>
            </a:r>
            <a:r>
              <a:rPr lang="en-US" sz="2100" dirty="0"/>
              <a:t>:</a:t>
            </a:r>
          </a:p>
          <a:p>
            <a:pPr marL="1257300" lvl="2" indent="-342900" algn="just">
              <a:buFont typeface="Wingdings" pitchFamily="2" charset="2"/>
              <a:buChar char="Ø"/>
            </a:pPr>
            <a:r>
              <a:rPr lang="en-US" sz="2100" dirty="0" err="1"/>
              <a:t>poreklo</a:t>
            </a:r>
            <a:r>
              <a:rPr lang="en-US" sz="2100" dirty="0"/>
              <a:t> </a:t>
            </a:r>
          </a:p>
          <a:p>
            <a:pPr marL="1257300" lvl="2" indent="-342900" algn="just">
              <a:buFont typeface="Wingdings" pitchFamily="2" charset="2"/>
              <a:buChar char="Ø"/>
            </a:pPr>
            <a:r>
              <a:rPr lang="en-US" sz="2100" dirty="0" err="1"/>
              <a:t>odredište</a:t>
            </a:r>
            <a:endParaRPr lang="en-US" sz="2100" dirty="0"/>
          </a:p>
          <a:p>
            <a:pPr marL="1257300" lvl="2" indent="-342900" algn="just">
              <a:buFont typeface="Wingdings" pitchFamily="2" charset="2"/>
              <a:buChar char="Ø"/>
            </a:pPr>
            <a:r>
              <a:rPr lang="en-US" sz="2100" dirty="0" err="1"/>
              <a:t>putanja</a:t>
            </a:r>
            <a:endParaRPr lang="en-US" sz="2100" dirty="0"/>
          </a:p>
          <a:p>
            <a:pPr marL="1257300" lvl="2" indent="-342900" algn="just">
              <a:buFont typeface="Wingdings" pitchFamily="2" charset="2"/>
              <a:buChar char="Ø"/>
            </a:pPr>
            <a:r>
              <a:rPr lang="en-US" sz="2100" dirty="0" err="1"/>
              <a:t>vreme</a:t>
            </a:r>
            <a:endParaRPr lang="en-US" sz="2100" dirty="0"/>
          </a:p>
          <a:p>
            <a:pPr marL="1257300" lvl="2" indent="-342900" algn="just">
              <a:buFont typeface="Wingdings" pitchFamily="2" charset="2"/>
              <a:buChar char="Ø"/>
            </a:pPr>
            <a:r>
              <a:rPr lang="en-US" sz="2100" dirty="0"/>
              <a:t>datum</a:t>
            </a:r>
          </a:p>
          <a:p>
            <a:pPr marL="1257300" lvl="2" indent="-342900" algn="just">
              <a:buFont typeface="Wingdings" pitchFamily="2" charset="2"/>
              <a:buChar char="Ø"/>
            </a:pPr>
            <a:r>
              <a:rPr lang="en-US" sz="2100" dirty="0" err="1"/>
              <a:t>veličina</a:t>
            </a:r>
            <a:endParaRPr lang="en-US" sz="2100" dirty="0"/>
          </a:p>
          <a:p>
            <a:pPr marL="1257300" lvl="2" indent="-342900" algn="just">
              <a:buFont typeface="Wingdings" pitchFamily="2" charset="2"/>
              <a:buChar char="Ø"/>
            </a:pPr>
            <a:r>
              <a:rPr lang="en-US" sz="2100" dirty="0" err="1"/>
              <a:t>trajanje</a:t>
            </a:r>
            <a:endParaRPr lang="en-US" sz="2100" dirty="0"/>
          </a:p>
          <a:p>
            <a:pPr marL="1257300" lvl="2" indent="-342900" algn="just">
              <a:buFont typeface="Wingdings" pitchFamily="2" charset="2"/>
              <a:buChar char="Ø"/>
            </a:pPr>
            <a:r>
              <a:rPr lang="en-US" sz="2100" dirty="0" err="1"/>
              <a:t>vrst</a:t>
            </a:r>
            <a:r>
              <a:rPr lang="sr-Latn-RS" sz="2100" dirty="0"/>
              <a:t>a</a:t>
            </a:r>
            <a:r>
              <a:rPr lang="en-US" sz="2100" dirty="0"/>
              <a:t> </a:t>
            </a:r>
            <a:r>
              <a:rPr lang="en-US" sz="2100" dirty="0" err="1"/>
              <a:t>predmetne</a:t>
            </a:r>
            <a:r>
              <a:rPr lang="en-US" sz="2100" dirty="0"/>
              <a:t> </a:t>
            </a:r>
            <a:r>
              <a:rPr lang="en-US" sz="2100" dirty="0" err="1"/>
              <a:t>usluge</a:t>
            </a:r>
            <a:endParaRPr lang="en-US" sz="2100" dirty="0"/>
          </a:p>
          <a:p>
            <a:pPr marL="342900" indent="-342900">
              <a:buFont typeface="Wingdings" pitchFamily="2" charset="2"/>
              <a:buChar char="Ø"/>
            </a:pPr>
            <a:r>
              <a:rPr lang="en-US" sz="2100" dirty="0"/>
              <a:t>Ne:</a:t>
            </a:r>
          </a:p>
          <a:p>
            <a:pPr marL="800100" lvl="1" indent="-342900">
              <a:buFont typeface="Wingdings" pitchFamily="2" charset="2"/>
              <a:buChar char="Ø"/>
            </a:pPr>
            <a:r>
              <a:rPr lang="en-US" sz="2100" dirty="0" err="1"/>
              <a:t>sadržaj</a:t>
            </a:r>
            <a:r>
              <a:rPr lang="en-US" sz="2100" dirty="0"/>
              <a:t> </a:t>
            </a:r>
            <a:r>
              <a:rPr lang="en-US" sz="2100" dirty="0" err="1"/>
              <a:t>komunikacij</a:t>
            </a:r>
            <a:r>
              <a:rPr lang="sr-Latn-RS" sz="2100" dirty="0"/>
              <a:t>e</a:t>
            </a:r>
            <a:endParaRPr lang="en-US" sz="2100" dirty="0"/>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4493538"/>
          </a:xfrm>
          <a:prstGeom prst="rect">
            <a:avLst/>
          </a:prstGeom>
        </p:spPr>
        <p:txBody>
          <a:bodyPr wrap="square">
            <a:spAutoFit/>
          </a:bodyPr>
          <a:lstStyle/>
          <a:p>
            <a:pPr marL="342900" indent="-342900" algn="just">
              <a:buFont typeface="Wingdings" pitchFamily="2" charset="2"/>
              <a:buChar char="Ø"/>
            </a:pPr>
            <a:r>
              <a:rPr lang="sr-Latn-RS" sz="2200" dirty="0"/>
              <a:t>„</a:t>
            </a:r>
            <a:r>
              <a:rPr lang="en-US" sz="2200" b="1" dirty="0" err="1"/>
              <a:t>poda</a:t>
            </a:r>
            <a:r>
              <a:rPr lang="sr-Latn-RS" sz="2200" b="1" dirty="0"/>
              <a:t>tak</a:t>
            </a:r>
            <a:r>
              <a:rPr lang="en-US" sz="2200" b="1" dirty="0"/>
              <a:t> o </a:t>
            </a:r>
            <a:r>
              <a:rPr lang="en-US" sz="2200" b="1" dirty="0" err="1"/>
              <a:t>saobraćaju</a:t>
            </a:r>
            <a:r>
              <a:rPr lang="en-US" sz="2200" dirty="0"/>
              <a:t>" </a:t>
            </a:r>
            <a:r>
              <a:rPr lang="en-US" sz="2200" dirty="0" err="1"/>
              <a:t>označava</a:t>
            </a:r>
            <a:r>
              <a:rPr lang="en-US" sz="2200" dirty="0"/>
              <a:t> </a:t>
            </a:r>
            <a:r>
              <a:rPr lang="en-US" sz="2200" dirty="0" err="1"/>
              <a:t>svaki</a:t>
            </a:r>
            <a:r>
              <a:rPr lang="en-US" sz="2200" dirty="0"/>
              <a:t> </a:t>
            </a:r>
            <a:r>
              <a:rPr lang="en-US" sz="2200" dirty="0" err="1"/>
              <a:t>računarski</a:t>
            </a:r>
            <a:r>
              <a:rPr lang="en-US" sz="2200" dirty="0"/>
              <a:t> </a:t>
            </a:r>
            <a:r>
              <a:rPr lang="en-US" sz="2200" dirty="0" err="1"/>
              <a:t>podatak</a:t>
            </a:r>
            <a:r>
              <a:rPr lang="en-US" sz="2200" dirty="0"/>
              <a:t> koji se </a:t>
            </a:r>
            <a:r>
              <a:rPr lang="en-US" sz="2200" dirty="0" err="1"/>
              <a:t>odnosi</a:t>
            </a:r>
            <a:r>
              <a:rPr lang="en-US" sz="2200" dirty="0"/>
              <a:t> </a:t>
            </a:r>
            <a:r>
              <a:rPr lang="en-US" sz="2200" dirty="0" err="1"/>
              <a:t>na</a:t>
            </a:r>
            <a:r>
              <a:rPr lang="en-US" sz="2200" dirty="0"/>
              <a:t> </a:t>
            </a:r>
            <a:r>
              <a:rPr lang="en-US" sz="2200" dirty="0" err="1"/>
              <a:t>komunikaciju</a:t>
            </a:r>
            <a:r>
              <a:rPr lang="en-US" sz="2200" dirty="0"/>
              <a:t> </a:t>
            </a:r>
            <a:r>
              <a:rPr lang="en-US" sz="2200" dirty="0" err="1"/>
              <a:t>preko</a:t>
            </a:r>
            <a:r>
              <a:rPr lang="en-US" sz="2200" dirty="0"/>
              <a:t> </a:t>
            </a:r>
            <a:r>
              <a:rPr lang="en-US" sz="2200" dirty="0" err="1"/>
              <a:t>računarskog</a:t>
            </a:r>
            <a:r>
              <a:rPr lang="en-US" sz="2200" dirty="0"/>
              <a:t> </a:t>
            </a:r>
            <a:r>
              <a:rPr lang="en-US" sz="2200" dirty="0" err="1"/>
              <a:t>sistema</a:t>
            </a:r>
            <a:r>
              <a:rPr lang="en-US" sz="2200" dirty="0"/>
              <a:t>, </a:t>
            </a:r>
            <a:r>
              <a:rPr lang="en-US" sz="2200" dirty="0" err="1"/>
              <a:t>proizvedenu</a:t>
            </a:r>
            <a:r>
              <a:rPr lang="en-US" sz="2200" dirty="0"/>
              <a:t> od </a:t>
            </a:r>
            <a:r>
              <a:rPr lang="en-US" sz="2200" dirty="0" err="1"/>
              <a:t>računarskog</a:t>
            </a:r>
            <a:r>
              <a:rPr lang="en-US" sz="2200" dirty="0"/>
              <a:t> </a:t>
            </a:r>
            <a:r>
              <a:rPr lang="en-US" sz="2200" dirty="0" err="1"/>
              <a:t>sistema</a:t>
            </a:r>
            <a:r>
              <a:rPr lang="en-US" sz="2200" dirty="0"/>
              <a:t> koji je deo </a:t>
            </a:r>
            <a:r>
              <a:rPr lang="en-US" sz="2200" dirty="0" err="1"/>
              <a:t>lanca</a:t>
            </a:r>
            <a:r>
              <a:rPr lang="en-US" sz="2200" dirty="0"/>
              <a:t> </a:t>
            </a:r>
            <a:r>
              <a:rPr lang="en-US" sz="2200" dirty="0" err="1"/>
              <a:t>komunikacije</a:t>
            </a:r>
            <a:r>
              <a:rPr lang="en-US" sz="2200" dirty="0"/>
              <a:t>, a u </a:t>
            </a:r>
            <a:r>
              <a:rPr lang="en-US" sz="2200" dirty="0" err="1"/>
              <a:t>kojoj</a:t>
            </a:r>
            <a:r>
              <a:rPr lang="en-US" sz="2200" dirty="0"/>
              <a:t> </a:t>
            </a:r>
            <a:r>
              <a:rPr lang="en-US" sz="2200" dirty="0" err="1"/>
              <a:t>su</a:t>
            </a:r>
            <a:r>
              <a:rPr lang="en-US" sz="2200" dirty="0"/>
              <a:t> </a:t>
            </a:r>
            <a:r>
              <a:rPr lang="en-US" sz="2200" dirty="0" err="1"/>
              <a:t>sadržani</a:t>
            </a:r>
            <a:r>
              <a:rPr lang="en-US" sz="2200" dirty="0"/>
              <a:t> </a:t>
            </a:r>
            <a:r>
              <a:rPr lang="en-US" sz="2200" dirty="0" err="1"/>
              <a:t>podaci</a:t>
            </a:r>
            <a:r>
              <a:rPr lang="en-US" sz="2200" dirty="0"/>
              <a:t> o </a:t>
            </a:r>
            <a:r>
              <a:rPr lang="en-US" sz="2200" dirty="0" err="1"/>
              <a:t>poreklu</a:t>
            </a:r>
            <a:r>
              <a:rPr lang="en-US" sz="2200" dirty="0"/>
              <a:t>, </a:t>
            </a:r>
            <a:r>
              <a:rPr lang="en-US" sz="2200" dirty="0" err="1"/>
              <a:t>odredištu</a:t>
            </a:r>
            <a:r>
              <a:rPr lang="en-US" sz="2200" dirty="0"/>
              <a:t>, </a:t>
            </a:r>
            <a:r>
              <a:rPr lang="en-US" sz="2200" dirty="0" err="1"/>
              <a:t>putanji</a:t>
            </a:r>
            <a:r>
              <a:rPr lang="en-US" sz="2200" dirty="0"/>
              <a:t>, </a:t>
            </a:r>
            <a:r>
              <a:rPr lang="en-US" sz="2200" dirty="0" err="1"/>
              <a:t>vremenu</a:t>
            </a:r>
            <a:r>
              <a:rPr lang="en-US" sz="2200" dirty="0"/>
              <a:t>, </a:t>
            </a:r>
            <a:r>
              <a:rPr lang="en-US" sz="2200" dirty="0" err="1"/>
              <a:t>datumu</a:t>
            </a:r>
            <a:r>
              <a:rPr lang="en-US" sz="2200" dirty="0"/>
              <a:t>, </a:t>
            </a:r>
            <a:r>
              <a:rPr lang="en-US" sz="2200" dirty="0" err="1"/>
              <a:t>veličini</a:t>
            </a:r>
            <a:r>
              <a:rPr lang="en-US" sz="2200" dirty="0"/>
              <a:t>, </a:t>
            </a:r>
            <a:r>
              <a:rPr lang="en-US" sz="2200" dirty="0" err="1"/>
              <a:t>trajanju</a:t>
            </a:r>
            <a:r>
              <a:rPr lang="en-US" sz="2200" dirty="0"/>
              <a:t> </a:t>
            </a:r>
            <a:r>
              <a:rPr lang="en-US" sz="2200" dirty="0" err="1"/>
              <a:t>ili</a:t>
            </a:r>
            <a:r>
              <a:rPr lang="en-US" sz="2200" dirty="0"/>
              <a:t> </a:t>
            </a:r>
            <a:r>
              <a:rPr lang="en-US" sz="2200" dirty="0" err="1"/>
              <a:t>vrsti</a:t>
            </a:r>
            <a:r>
              <a:rPr lang="en-US" sz="2200" dirty="0"/>
              <a:t> </a:t>
            </a:r>
            <a:r>
              <a:rPr lang="en-US" sz="2200" dirty="0" err="1"/>
              <a:t>predmetne</a:t>
            </a:r>
            <a:r>
              <a:rPr lang="en-US" sz="2200" dirty="0"/>
              <a:t> </a:t>
            </a:r>
            <a:r>
              <a:rPr lang="en-US" sz="2200" dirty="0" err="1"/>
              <a:t>usluge</a:t>
            </a:r>
            <a:r>
              <a:rPr lang="en-US" sz="2200" dirty="0"/>
              <a:t>.</a:t>
            </a:r>
          </a:p>
        </p:txBody>
      </p:sp>
    </p:spTree>
    <p:extLst>
      <p:ext uri="{BB962C8B-B14F-4D97-AF65-F5344CB8AC3E}">
        <p14:creationId xmlns:p14="http://schemas.microsoft.com/office/powerpoint/2010/main"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P</a:t>
            </a:r>
            <a:r>
              <a:rPr lang="en-GB" sz="3200" b="1" dirty="0" err="1">
                <a:ea typeface="ＭＳ Ｐゴシック" pitchFamily="34" charset="-128"/>
              </a:rPr>
              <a:t>odaci</a:t>
            </a:r>
            <a:r>
              <a:rPr lang="en-GB" sz="3200" b="1" dirty="0">
                <a:ea typeface="ＭＳ Ｐゴシック" pitchFamily="34" charset="-128"/>
              </a:rPr>
              <a:t> o </a:t>
            </a:r>
            <a:r>
              <a:rPr lang="en-GB" sz="3200" b="1" dirty="0" err="1">
                <a:ea typeface="ＭＳ Ｐゴシック" pitchFamily="34" charset="-128"/>
              </a:rPr>
              <a:t>pretplatniku</a:t>
            </a:r>
            <a:r>
              <a:rPr lang="en-GB" sz="3200" b="1" dirty="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82532" y="952123"/>
            <a:ext cx="4522957" cy="5647700"/>
          </a:xfrm>
          <a:prstGeom prst="rect">
            <a:avLst/>
          </a:prstGeom>
        </p:spPr>
        <p:txBody>
          <a:bodyPr wrap="square">
            <a:spAutoFit/>
          </a:bodyPr>
          <a:lstStyle/>
          <a:p>
            <a:pPr marL="342900" indent="-342900">
              <a:buFont typeface="Wingdings" pitchFamily="2" charset="2"/>
              <a:buChar char="Ø"/>
            </a:pPr>
            <a:r>
              <a:rPr lang="en-US" sz="1900" dirty="0"/>
              <a:t>Da:</a:t>
            </a:r>
          </a:p>
          <a:p>
            <a:pPr marL="800100" lvl="1" indent="-342900" algn="just">
              <a:buFont typeface="Wingdings" pitchFamily="2" charset="2"/>
              <a:buChar char="Ø"/>
            </a:pPr>
            <a:r>
              <a:rPr lang="en-US" sz="1900" dirty="0"/>
              <a:t>Form</a:t>
            </a:r>
            <a:r>
              <a:rPr lang="sr-Latn-RS" sz="1900" dirty="0"/>
              <a:t>a</a:t>
            </a:r>
            <a:r>
              <a:rPr lang="en-US" sz="1900" dirty="0"/>
              <a:t> </a:t>
            </a:r>
            <a:r>
              <a:rPr lang="en-US" sz="1900" dirty="0" err="1"/>
              <a:t>računarskih</a:t>
            </a:r>
            <a:r>
              <a:rPr lang="en-US" sz="1900" dirty="0"/>
              <a:t> </a:t>
            </a:r>
            <a:r>
              <a:rPr lang="en-US" sz="1900" dirty="0" err="1"/>
              <a:t>podataka</a:t>
            </a:r>
            <a:r>
              <a:rPr lang="en-US" sz="1900" dirty="0"/>
              <a:t> </a:t>
            </a:r>
            <a:r>
              <a:rPr lang="en-US" sz="1900" dirty="0" err="1"/>
              <a:t>ili</a:t>
            </a:r>
            <a:r>
              <a:rPr lang="en-US" sz="1900" dirty="0"/>
              <a:t> </a:t>
            </a:r>
            <a:r>
              <a:rPr lang="sr-Latn-RS" sz="1900" dirty="0"/>
              <a:t>druga</a:t>
            </a:r>
            <a:r>
              <a:rPr lang="en-US" sz="1900" dirty="0"/>
              <a:t> form</a:t>
            </a:r>
            <a:r>
              <a:rPr lang="sr-Latn-RS" sz="1900" dirty="0"/>
              <a:t>a</a:t>
            </a:r>
            <a:endParaRPr lang="en-US" sz="1900" dirty="0"/>
          </a:p>
          <a:p>
            <a:pPr marL="800100" lvl="1" indent="-342900" algn="just">
              <a:buFont typeface="Wingdings" pitchFamily="2" charset="2"/>
              <a:buChar char="Ø"/>
            </a:pPr>
            <a:r>
              <a:rPr lang="sr-Latn-RS" sz="1900" dirty="0"/>
              <a:t>Koje poseduje davalac usluge</a:t>
            </a:r>
            <a:endParaRPr lang="en-US" sz="1900" dirty="0"/>
          </a:p>
          <a:p>
            <a:pPr marL="800100" lvl="1" indent="-342900" algn="just">
              <a:buFont typeface="Wingdings" pitchFamily="2" charset="2"/>
              <a:buChar char="Ø"/>
            </a:pPr>
            <a:r>
              <a:rPr lang="sr-Latn-RS" sz="1900" dirty="0"/>
              <a:t>Odnosi se na </a:t>
            </a:r>
            <a:r>
              <a:rPr lang="en-US" sz="1900" dirty="0" err="1"/>
              <a:t>pretplatnik</a:t>
            </a:r>
            <a:r>
              <a:rPr lang="sr-Latn-RS" sz="1900" dirty="0"/>
              <a:t>a</a:t>
            </a:r>
            <a:r>
              <a:rPr lang="en-US" sz="1900" dirty="0"/>
              <a:t> </a:t>
            </a:r>
            <a:r>
              <a:rPr lang="en-US" sz="1900" dirty="0" err="1"/>
              <a:t>usluge</a:t>
            </a:r>
            <a:r>
              <a:rPr lang="en-US" sz="1900" dirty="0"/>
              <a:t>, </a:t>
            </a:r>
            <a:r>
              <a:rPr lang="sr-Latn-RS" sz="1900" dirty="0"/>
              <a:t>uključujući</a:t>
            </a:r>
            <a:r>
              <a:rPr lang="en-US" sz="1900" dirty="0"/>
              <a:t>:</a:t>
            </a:r>
          </a:p>
          <a:p>
            <a:pPr marL="1257300" lvl="2" indent="-342900" algn="just">
              <a:buFont typeface="Wingdings" pitchFamily="2" charset="2"/>
              <a:buChar char="Ø"/>
            </a:pPr>
            <a:r>
              <a:rPr lang="sr-Latn-RS" sz="1900" dirty="0"/>
              <a:t>Klijente koji usluge koriste besplatno</a:t>
            </a:r>
            <a:endParaRPr lang="en-US" sz="1900" dirty="0"/>
          </a:p>
          <a:p>
            <a:pPr marL="1257300" lvl="2" indent="-342900" algn="just">
              <a:buFont typeface="Wingdings" pitchFamily="2" charset="2"/>
              <a:buChar char="Ø"/>
            </a:pPr>
            <a:r>
              <a:rPr lang="sr-Latn-RS" sz="1900" dirty="0"/>
              <a:t>Klijente </a:t>
            </a:r>
            <a:r>
              <a:rPr lang="en-US" sz="1900" dirty="0"/>
              <a:t>koji </a:t>
            </a:r>
            <a:r>
              <a:rPr lang="en-US" sz="1900" dirty="0" err="1"/>
              <a:t>plaćaju</a:t>
            </a:r>
            <a:r>
              <a:rPr lang="en-US" sz="1900" dirty="0"/>
              <a:t> za </a:t>
            </a:r>
            <a:r>
              <a:rPr lang="en-US" sz="1900" dirty="0" err="1"/>
              <a:t>svako</a:t>
            </a:r>
            <a:r>
              <a:rPr lang="en-US" sz="1900" dirty="0"/>
              <a:t> </a:t>
            </a:r>
            <a:r>
              <a:rPr lang="en-US" sz="1900" dirty="0" err="1"/>
              <a:t>pojedinačno</a:t>
            </a:r>
            <a:r>
              <a:rPr lang="en-US" sz="1900" dirty="0"/>
              <a:t> </a:t>
            </a:r>
            <a:r>
              <a:rPr lang="en-US" sz="1900" dirty="0" err="1"/>
              <a:t>korišćenje</a:t>
            </a:r>
            <a:r>
              <a:rPr lang="en-US" sz="1900" dirty="0"/>
              <a:t> </a:t>
            </a:r>
            <a:r>
              <a:rPr lang="en-US" sz="1900" dirty="0" err="1"/>
              <a:t>usluge</a:t>
            </a:r>
            <a:endParaRPr lang="en-US" sz="1900" dirty="0"/>
          </a:p>
          <a:p>
            <a:pPr marL="1257300" lvl="2" indent="-342900" algn="just">
              <a:buFont typeface="Wingdings" pitchFamily="2" charset="2"/>
              <a:buChar char="Ø"/>
            </a:pPr>
            <a:r>
              <a:rPr lang="sr-Latn-RS" sz="1900" dirty="0"/>
              <a:t>Klijente koji plaćaju pretplatu</a:t>
            </a:r>
            <a:endParaRPr lang="en-US" sz="1900" dirty="0"/>
          </a:p>
          <a:p>
            <a:pPr marL="1257300" lvl="2" indent="-342900" algn="just">
              <a:buFont typeface="Wingdings" pitchFamily="2" charset="2"/>
              <a:buChar char="Ø"/>
            </a:pPr>
            <a:r>
              <a:rPr lang="sr-Latn-RS" sz="1900" dirty="0"/>
              <a:t>Fizička lica koja imaju pravo da koriste nalog pretplatnika</a:t>
            </a:r>
            <a:endParaRPr lang="en-US" sz="1900" dirty="0"/>
          </a:p>
          <a:p>
            <a:pPr marL="342900" indent="-342900">
              <a:buFont typeface="Wingdings" pitchFamily="2" charset="2"/>
              <a:buChar char="Ø"/>
            </a:pPr>
            <a:r>
              <a:rPr lang="en-US" sz="1900" dirty="0"/>
              <a:t>Ne:</a:t>
            </a:r>
          </a:p>
          <a:p>
            <a:pPr marL="800100" lvl="1" indent="-342900">
              <a:buFont typeface="Wingdings" pitchFamily="2" charset="2"/>
              <a:buChar char="Ø"/>
            </a:pPr>
            <a:r>
              <a:rPr lang="en-US" sz="1900" dirty="0" err="1"/>
              <a:t>sadržaj</a:t>
            </a:r>
            <a:r>
              <a:rPr lang="en-US" sz="1900" dirty="0"/>
              <a:t> </a:t>
            </a:r>
            <a:r>
              <a:rPr lang="en-US" sz="1900" dirty="0" err="1"/>
              <a:t>komunikacija</a:t>
            </a:r>
            <a:r>
              <a:rPr lang="en-US" sz="1900" dirty="0"/>
              <a:t> </a:t>
            </a:r>
            <a:r>
              <a:rPr lang="en-US" sz="1900" dirty="0" err="1"/>
              <a:t>pretplatnika</a:t>
            </a:r>
            <a:endParaRPr lang="en-US" sz="1900" dirty="0"/>
          </a:p>
          <a:p>
            <a:pPr marL="800100" lvl="1" indent="-342900">
              <a:buFont typeface="Wingdings" pitchFamily="2" charset="2"/>
              <a:buChar char="Ø"/>
            </a:pPr>
            <a:r>
              <a:rPr lang="en-US" sz="1900" dirty="0" err="1"/>
              <a:t>podaci</a:t>
            </a:r>
            <a:r>
              <a:rPr lang="en-US" sz="1900" dirty="0"/>
              <a:t> o </a:t>
            </a:r>
            <a:r>
              <a:rPr lang="en-US" sz="1900" dirty="0" err="1"/>
              <a:t>saobraćaju</a:t>
            </a:r>
            <a:r>
              <a:rPr lang="en-US" sz="1900" dirty="0"/>
              <a:t> </a:t>
            </a:r>
            <a:r>
              <a:rPr lang="sr-Latn-RS" sz="1900" dirty="0"/>
              <a:t>povezani sa nalogom </a:t>
            </a:r>
            <a:r>
              <a:rPr lang="en-US" sz="1900" dirty="0" err="1"/>
              <a:t>pretplatnik</a:t>
            </a:r>
            <a:r>
              <a:rPr lang="sr-Latn-RS" sz="1900" dirty="0"/>
              <a:t>a</a:t>
            </a:r>
            <a:endParaRPr lang="en-US" sz="1900" dirty="0"/>
          </a:p>
        </p:txBody>
      </p:sp>
      <p:sp>
        <p:nvSpPr>
          <p:cNvPr id="8" name="Rectangle 7">
            <a:extLst>
              <a:ext uri="{FF2B5EF4-FFF2-40B4-BE49-F238E27FC236}">
                <a16:creationId xmlns:a16="http://schemas.microsoft.com/office/drawing/2014/main" id="{687B7C23-9E4D-47A3-872A-857DE10440B9}"/>
              </a:ext>
            </a:extLst>
          </p:cNvPr>
          <p:cNvSpPr/>
          <p:nvPr/>
        </p:nvSpPr>
        <p:spPr>
          <a:xfrm>
            <a:off x="138511" y="974628"/>
            <a:ext cx="4219479" cy="5586145"/>
          </a:xfrm>
          <a:prstGeom prst="rect">
            <a:avLst/>
          </a:prstGeom>
        </p:spPr>
        <p:txBody>
          <a:bodyPr wrap="square">
            <a:spAutoFit/>
          </a:bodyPr>
          <a:lstStyle/>
          <a:p>
            <a:pPr marL="342900" indent="-342900" algn="just">
              <a:buFont typeface="Wingdings" pitchFamily="2" charset="2"/>
              <a:buChar char="Ø"/>
            </a:pPr>
            <a:r>
              <a:rPr lang="en-US" sz="1700" dirty="0"/>
              <a:t>“</a:t>
            </a:r>
            <a:r>
              <a:rPr lang="en-US" sz="1700" b="1" dirty="0" err="1"/>
              <a:t>podaci</a:t>
            </a:r>
            <a:r>
              <a:rPr lang="en-US" sz="1700" b="1" dirty="0"/>
              <a:t> o </a:t>
            </a:r>
            <a:r>
              <a:rPr lang="en-US" sz="1700" b="1" dirty="0" err="1"/>
              <a:t>pretplatniku</a:t>
            </a:r>
            <a:r>
              <a:rPr lang="en-US" sz="1700" dirty="0"/>
              <a:t>” </a:t>
            </a:r>
            <a:r>
              <a:rPr lang="en-US" sz="1700" dirty="0" err="1"/>
              <a:t>označava</a:t>
            </a:r>
            <a:r>
              <a:rPr lang="sr-Latn-RS" sz="1700" dirty="0"/>
              <a:t>ju</a:t>
            </a:r>
            <a:r>
              <a:rPr lang="en-US" sz="1700" dirty="0"/>
              <a:t> </a:t>
            </a:r>
            <a:r>
              <a:rPr lang="en-US" sz="1700" dirty="0" err="1"/>
              <a:t>svaki</a:t>
            </a:r>
            <a:r>
              <a:rPr lang="en-US" sz="1700" dirty="0"/>
              <a:t> </a:t>
            </a:r>
            <a:r>
              <a:rPr lang="en-US" sz="1700" dirty="0" err="1"/>
              <a:t>podatak</a:t>
            </a:r>
            <a:r>
              <a:rPr lang="en-US" sz="1700" dirty="0"/>
              <a:t> </a:t>
            </a:r>
            <a:r>
              <a:rPr lang="en-US" sz="1700" dirty="0" err="1"/>
              <a:t>sadržan</a:t>
            </a:r>
            <a:r>
              <a:rPr lang="en-US" sz="1700" dirty="0"/>
              <a:t> u </a:t>
            </a:r>
            <a:r>
              <a:rPr lang="en-US" sz="1700" dirty="0" err="1"/>
              <a:t>obliku</a:t>
            </a:r>
            <a:r>
              <a:rPr lang="en-US" sz="1700" dirty="0"/>
              <a:t> </a:t>
            </a:r>
            <a:r>
              <a:rPr lang="en-US" sz="1700" dirty="0" err="1"/>
              <a:t>računarskog</a:t>
            </a:r>
            <a:r>
              <a:rPr lang="en-US" sz="1700" dirty="0"/>
              <a:t> </a:t>
            </a:r>
            <a:r>
              <a:rPr lang="en-US" sz="1700" dirty="0" err="1"/>
              <a:t>podatka</a:t>
            </a:r>
            <a:r>
              <a:rPr lang="en-US" sz="1700" dirty="0"/>
              <a:t> </a:t>
            </a:r>
            <a:r>
              <a:rPr lang="en-US" sz="1700" dirty="0" err="1"/>
              <a:t>ili</a:t>
            </a:r>
            <a:r>
              <a:rPr lang="en-US" sz="1700" dirty="0"/>
              <a:t> u </a:t>
            </a:r>
            <a:r>
              <a:rPr lang="en-US" sz="1700" dirty="0" err="1"/>
              <a:t>bilo</a:t>
            </a:r>
            <a:r>
              <a:rPr lang="en-US" sz="1700" dirty="0"/>
              <a:t> </a:t>
            </a:r>
            <a:r>
              <a:rPr lang="en-US" sz="1700" dirty="0" err="1"/>
              <a:t>kom</a:t>
            </a:r>
            <a:r>
              <a:rPr lang="en-US" sz="1700" dirty="0"/>
              <a:t> </a:t>
            </a:r>
            <a:r>
              <a:rPr lang="en-US" sz="1700" dirty="0" err="1"/>
              <a:t>drugom</a:t>
            </a:r>
            <a:r>
              <a:rPr lang="en-US" sz="1700" dirty="0"/>
              <a:t> </a:t>
            </a:r>
            <a:r>
              <a:rPr lang="en-US" sz="1700" dirty="0" err="1"/>
              <a:t>obliku</a:t>
            </a:r>
            <a:r>
              <a:rPr lang="en-US" sz="1700" dirty="0"/>
              <a:t>, </a:t>
            </a:r>
            <a:r>
              <a:rPr lang="en-US" sz="1700" dirty="0" err="1"/>
              <a:t>koje</a:t>
            </a:r>
            <a:r>
              <a:rPr lang="en-US" sz="1700" dirty="0"/>
              <a:t> </a:t>
            </a:r>
            <a:r>
              <a:rPr lang="en-US" sz="1700" dirty="0" err="1"/>
              <a:t>poseduje</a:t>
            </a:r>
            <a:r>
              <a:rPr lang="en-US" sz="1700" dirty="0"/>
              <a:t> </a:t>
            </a:r>
            <a:r>
              <a:rPr lang="en-US" sz="1700" dirty="0" err="1"/>
              <a:t>davalac</a:t>
            </a:r>
            <a:r>
              <a:rPr lang="en-US" sz="1700" dirty="0"/>
              <a:t> </a:t>
            </a:r>
            <a:r>
              <a:rPr lang="en-US" sz="1700" dirty="0" err="1"/>
              <a:t>usluga</a:t>
            </a:r>
            <a:r>
              <a:rPr lang="en-US" sz="1700" dirty="0"/>
              <a:t> </a:t>
            </a:r>
            <a:r>
              <a:rPr lang="en-US" sz="1700" dirty="0" err="1"/>
              <a:t>i</a:t>
            </a:r>
            <a:r>
              <a:rPr lang="en-US" sz="1700" dirty="0"/>
              <a:t> koji se </a:t>
            </a:r>
            <a:r>
              <a:rPr lang="en-US" sz="1700" dirty="0" err="1"/>
              <a:t>odnose</a:t>
            </a:r>
            <a:r>
              <a:rPr lang="en-US" sz="1700" dirty="0"/>
              <a:t> </a:t>
            </a:r>
            <a:r>
              <a:rPr lang="en-US" sz="1700" dirty="0" err="1"/>
              <a:t>na</a:t>
            </a:r>
            <a:r>
              <a:rPr lang="en-US" sz="1700" dirty="0"/>
              <a:t> </a:t>
            </a:r>
            <a:r>
              <a:rPr lang="en-US" sz="1700" dirty="0" err="1"/>
              <a:t>pretplatnika</a:t>
            </a:r>
            <a:r>
              <a:rPr lang="en-US" sz="1700" dirty="0"/>
              <a:t> </a:t>
            </a:r>
            <a:r>
              <a:rPr lang="en-US" sz="1700" dirty="0" err="1"/>
              <a:t>tih</a:t>
            </a:r>
            <a:r>
              <a:rPr lang="en-US" sz="1700" dirty="0"/>
              <a:t> </a:t>
            </a:r>
            <a:r>
              <a:rPr lang="en-US" sz="1700" dirty="0" err="1"/>
              <a:t>usluga</a:t>
            </a:r>
            <a:r>
              <a:rPr lang="en-US" sz="1700" dirty="0"/>
              <a:t>, </a:t>
            </a:r>
            <a:r>
              <a:rPr lang="en-US" sz="1700" dirty="0" err="1"/>
              <a:t>osim</a:t>
            </a:r>
            <a:r>
              <a:rPr lang="en-US" sz="1700" dirty="0"/>
              <a:t> </a:t>
            </a:r>
            <a:r>
              <a:rPr lang="en-US" sz="1700" dirty="0" err="1"/>
              <a:t>podataka</a:t>
            </a:r>
            <a:r>
              <a:rPr lang="en-US" sz="1700" dirty="0"/>
              <a:t> o </a:t>
            </a:r>
            <a:r>
              <a:rPr lang="en-US" sz="1700" dirty="0" err="1"/>
              <a:t>saobraćaju</a:t>
            </a:r>
            <a:r>
              <a:rPr lang="en-US" sz="1700" dirty="0"/>
              <a:t> </a:t>
            </a:r>
            <a:r>
              <a:rPr lang="en-US" sz="1700" dirty="0" err="1"/>
              <a:t>ili</a:t>
            </a:r>
            <a:r>
              <a:rPr lang="en-US" sz="1700" dirty="0"/>
              <a:t> </a:t>
            </a:r>
            <a:r>
              <a:rPr lang="en-US" sz="1700" dirty="0" err="1"/>
              <a:t>podataka</a:t>
            </a:r>
            <a:r>
              <a:rPr lang="en-US" sz="1700" dirty="0"/>
              <a:t> </a:t>
            </a:r>
            <a:r>
              <a:rPr lang="en-US" sz="1700" dirty="0" err="1"/>
              <a:t>iz</a:t>
            </a:r>
            <a:r>
              <a:rPr lang="en-US" sz="1700" dirty="0"/>
              <a:t> </a:t>
            </a:r>
            <a:r>
              <a:rPr lang="en-US" sz="1700" dirty="0" err="1"/>
              <a:t>sadržaja</a:t>
            </a:r>
            <a:r>
              <a:rPr lang="en-US" sz="1700" dirty="0"/>
              <a:t> koji se </a:t>
            </a:r>
            <a:r>
              <a:rPr lang="en-US" sz="1700" dirty="0" err="1"/>
              <a:t>prenosi</a:t>
            </a:r>
            <a:r>
              <a:rPr lang="en-US" sz="1700" dirty="0"/>
              <a:t>, </a:t>
            </a:r>
            <a:r>
              <a:rPr lang="en-US" sz="1700" dirty="0" err="1"/>
              <a:t>na</a:t>
            </a:r>
            <a:r>
              <a:rPr lang="en-US" sz="1700" dirty="0"/>
              <a:t> </a:t>
            </a:r>
            <a:r>
              <a:rPr lang="en-US" sz="1700" dirty="0" err="1"/>
              <a:t>osnovu</a:t>
            </a:r>
            <a:r>
              <a:rPr lang="en-US" sz="1700" dirty="0"/>
              <a:t> </a:t>
            </a:r>
            <a:r>
              <a:rPr lang="en-US" sz="1700" dirty="0" err="1"/>
              <a:t>kojih</a:t>
            </a:r>
            <a:r>
              <a:rPr lang="en-US" sz="1700" dirty="0"/>
              <a:t> </a:t>
            </a:r>
            <a:r>
              <a:rPr lang="en-US" sz="1700" dirty="0" err="1"/>
              <a:t>može</a:t>
            </a:r>
            <a:r>
              <a:rPr lang="en-US" sz="1700" dirty="0"/>
              <a:t> da se </a:t>
            </a:r>
            <a:r>
              <a:rPr lang="en-US" sz="1700" dirty="0" err="1"/>
              <a:t>ustanovi</a:t>
            </a:r>
            <a:r>
              <a:rPr lang="en-US" sz="1700" dirty="0"/>
              <a:t>:</a:t>
            </a:r>
          </a:p>
          <a:p>
            <a:pPr algn="just"/>
            <a:r>
              <a:rPr lang="en-US" sz="1700" dirty="0"/>
              <a:t>a </a:t>
            </a:r>
            <a:r>
              <a:rPr lang="en-US" sz="1700" dirty="0" err="1"/>
              <a:t>vrsta</a:t>
            </a:r>
            <a:r>
              <a:rPr lang="en-US" sz="1700" dirty="0"/>
              <a:t> </a:t>
            </a:r>
            <a:r>
              <a:rPr lang="en-US" sz="1700" dirty="0" err="1"/>
              <a:t>korišćene</a:t>
            </a:r>
            <a:r>
              <a:rPr lang="en-US" sz="1700" dirty="0"/>
              <a:t> </a:t>
            </a:r>
            <a:r>
              <a:rPr lang="en-US" sz="1700" dirty="0" err="1"/>
              <a:t>komunikacijske</a:t>
            </a:r>
            <a:r>
              <a:rPr lang="en-US" sz="1700" dirty="0"/>
              <a:t> </a:t>
            </a:r>
            <a:r>
              <a:rPr lang="en-US" sz="1700" dirty="0" err="1"/>
              <a:t>usluge</a:t>
            </a:r>
            <a:r>
              <a:rPr lang="en-US" sz="1700" dirty="0"/>
              <a:t>, </a:t>
            </a:r>
            <a:r>
              <a:rPr lang="en-US" sz="1700" dirty="0" err="1"/>
              <a:t>tehnički</a:t>
            </a:r>
            <a:r>
              <a:rPr lang="en-US" sz="1700" dirty="0"/>
              <a:t> </a:t>
            </a:r>
            <a:r>
              <a:rPr lang="en-US" sz="1700" dirty="0" err="1"/>
              <a:t>detalji</a:t>
            </a:r>
            <a:r>
              <a:rPr lang="en-US" sz="1700" dirty="0"/>
              <a:t> </a:t>
            </a:r>
            <a:r>
              <a:rPr lang="en-US" sz="1700" dirty="0" err="1"/>
              <a:t>i</a:t>
            </a:r>
            <a:r>
              <a:rPr lang="en-US" sz="1700" dirty="0"/>
              <a:t> </a:t>
            </a:r>
            <a:r>
              <a:rPr lang="en-US" sz="1700" dirty="0" err="1"/>
              <a:t>vremenski</a:t>
            </a:r>
            <a:r>
              <a:rPr lang="en-US" sz="1700" dirty="0"/>
              <a:t> period </a:t>
            </a:r>
            <a:r>
              <a:rPr lang="en-US" sz="1700" dirty="0" err="1"/>
              <a:t>korišćenja</a:t>
            </a:r>
            <a:r>
              <a:rPr lang="en-US" sz="1700" dirty="0"/>
              <a:t> </a:t>
            </a:r>
            <a:r>
              <a:rPr lang="en-US" sz="1700" dirty="0" err="1"/>
              <a:t>usluge</a:t>
            </a:r>
            <a:r>
              <a:rPr lang="en-US" sz="1700" dirty="0"/>
              <a:t>; </a:t>
            </a:r>
          </a:p>
          <a:p>
            <a:pPr algn="just"/>
            <a:r>
              <a:rPr lang="en-US" sz="1700" dirty="0"/>
              <a:t>b </a:t>
            </a:r>
            <a:r>
              <a:rPr lang="en-US" sz="1700" dirty="0" err="1"/>
              <a:t>identitet</a:t>
            </a:r>
            <a:r>
              <a:rPr lang="en-US" sz="1700" dirty="0"/>
              <a:t> </a:t>
            </a:r>
            <a:r>
              <a:rPr lang="en-US" sz="1700" dirty="0" err="1"/>
              <a:t>pretplatnika</a:t>
            </a:r>
            <a:r>
              <a:rPr lang="en-US" sz="1700" dirty="0"/>
              <a:t>, </a:t>
            </a:r>
            <a:r>
              <a:rPr lang="en-US" sz="1700" dirty="0" err="1"/>
              <a:t>poštanska</a:t>
            </a:r>
            <a:r>
              <a:rPr lang="en-US" sz="1700" dirty="0"/>
              <a:t> </a:t>
            </a:r>
            <a:r>
              <a:rPr lang="en-US" sz="1700" dirty="0" err="1"/>
              <a:t>adresa</a:t>
            </a:r>
            <a:r>
              <a:rPr lang="en-US" sz="1700" dirty="0"/>
              <a:t> </a:t>
            </a:r>
            <a:r>
              <a:rPr lang="en-US" sz="1700" dirty="0" err="1"/>
              <a:t>ili</a:t>
            </a:r>
            <a:r>
              <a:rPr lang="en-US" sz="1700" dirty="0"/>
              <a:t> </a:t>
            </a:r>
            <a:r>
              <a:rPr lang="en-US" sz="1700" dirty="0" err="1"/>
              <a:t>geografsko</a:t>
            </a:r>
            <a:r>
              <a:rPr lang="en-US" sz="1700" dirty="0"/>
              <a:t> </a:t>
            </a:r>
            <a:r>
              <a:rPr lang="en-US" sz="1700" dirty="0" err="1"/>
              <a:t>odredište</a:t>
            </a:r>
            <a:r>
              <a:rPr lang="en-US" sz="1700" dirty="0"/>
              <a:t>, </a:t>
            </a:r>
            <a:r>
              <a:rPr lang="en-US" sz="1700" dirty="0" err="1"/>
              <a:t>broj</a:t>
            </a:r>
            <a:r>
              <a:rPr lang="en-US" sz="1700" dirty="0"/>
              <a:t> </a:t>
            </a:r>
            <a:r>
              <a:rPr lang="en-US" sz="1700" dirty="0" err="1"/>
              <a:t>telefona</a:t>
            </a:r>
            <a:r>
              <a:rPr lang="en-US" sz="1700" dirty="0"/>
              <a:t> </a:t>
            </a:r>
            <a:r>
              <a:rPr lang="en-US" sz="1700" dirty="0" err="1"/>
              <a:t>i</a:t>
            </a:r>
            <a:r>
              <a:rPr lang="en-US" sz="1700" dirty="0"/>
              <a:t> </a:t>
            </a:r>
            <a:r>
              <a:rPr lang="en-US" sz="1700" dirty="0" err="1"/>
              <a:t>ostali</a:t>
            </a:r>
            <a:r>
              <a:rPr lang="en-US" sz="1700" dirty="0"/>
              <a:t> </a:t>
            </a:r>
            <a:r>
              <a:rPr lang="en-US" sz="1700" dirty="0" err="1"/>
              <a:t>brojevi</a:t>
            </a:r>
            <a:r>
              <a:rPr lang="en-US" sz="1700" dirty="0"/>
              <a:t> </a:t>
            </a:r>
            <a:r>
              <a:rPr lang="en-US" sz="1700" dirty="0" err="1"/>
              <a:t>pristupa</a:t>
            </a:r>
            <a:r>
              <a:rPr lang="en-US" sz="1700" dirty="0"/>
              <a:t>, </a:t>
            </a:r>
            <a:r>
              <a:rPr lang="en-US" sz="1700" dirty="0" err="1"/>
              <a:t>podaci</a:t>
            </a:r>
            <a:r>
              <a:rPr lang="en-US" sz="1700" dirty="0"/>
              <a:t> o </a:t>
            </a:r>
            <a:r>
              <a:rPr lang="en-US" sz="1700" dirty="0" err="1"/>
              <a:t>računima</a:t>
            </a:r>
            <a:r>
              <a:rPr lang="en-US" sz="1700" dirty="0"/>
              <a:t> </a:t>
            </a:r>
            <a:r>
              <a:rPr lang="en-US" sz="1700" dirty="0" err="1"/>
              <a:t>i</a:t>
            </a:r>
            <a:r>
              <a:rPr lang="en-US" sz="1700" dirty="0"/>
              <a:t> </a:t>
            </a:r>
            <a:r>
              <a:rPr lang="en-US" sz="1700" dirty="0" err="1"/>
              <a:t>plaćanjima</a:t>
            </a:r>
            <a:r>
              <a:rPr lang="en-US" sz="1700" dirty="0"/>
              <a:t>, </a:t>
            </a:r>
            <a:r>
              <a:rPr lang="en-US" sz="1700" dirty="0" err="1"/>
              <a:t>dostupni</a:t>
            </a:r>
            <a:r>
              <a:rPr lang="en-US" sz="1700" dirty="0"/>
              <a:t> </a:t>
            </a:r>
            <a:r>
              <a:rPr lang="en-US" sz="1700" dirty="0" err="1"/>
              <a:t>na</a:t>
            </a:r>
            <a:r>
              <a:rPr lang="en-US" sz="1700" dirty="0"/>
              <a:t> </a:t>
            </a:r>
            <a:r>
              <a:rPr lang="en-US" sz="1700" dirty="0" err="1"/>
              <a:t>osnovu</a:t>
            </a:r>
            <a:r>
              <a:rPr lang="en-US" sz="1700" dirty="0"/>
              <a:t> </a:t>
            </a:r>
            <a:r>
              <a:rPr lang="en-US" sz="1700" dirty="0" err="1"/>
              <a:t>ugovora</a:t>
            </a:r>
            <a:r>
              <a:rPr lang="en-US" sz="1700" dirty="0"/>
              <a:t> </a:t>
            </a:r>
            <a:r>
              <a:rPr lang="en-US" sz="1700" dirty="0" err="1"/>
              <a:t>ili</a:t>
            </a:r>
            <a:r>
              <a:rPr lang="en-US" sz="1700" dirty="0"/>
              <a:t> </a:t>
            </a:r>
            <a:r>
              <a:rPr lang="en-US" sz="1700" dirty="0" err="1"/>
              <a:t>sporazuma</a:t>
            </a:r>
            <a:r>
              <a:rPr lang="en-US" sz="1700" dirty="0"/>
              <a:t> o </a:t>
            </a:r>
            <a:r>
              <a:rPr lang="en-US" sz="1700" dirty="0" err="1"/>
              <a:t>korišćenju</a:t>
            </a:r>
            <a:r>
              <a:rPr lang="en-US" sz="1700" dirty="0"/>
              <a:t> </a:t>
            </a:r>
            <a:r>
              <a:rPr lang="en-US" sz="1700" dirty="0" err="1"/>
              <a:t>usluge</a:t>
            </a:r>
            <a:r>
              <a:rPr lang="en-US" sz="1700" dirty="0"/>
              <a:t>; </a:t>
            </a:r>
          </a:p>
          <a:p>
            <a:pPr algn="just"/>
            <a:r>
              <a:rPr lang="en-US" sz="1700" dirty="0"/>
              <a:t>c </a:t>
            </a:r>
            <a:r>
              <a:rPr lang="en-US" sz="1700" dirty="0" err="1"/>
              <a:t>svaka</a:t>
            </a:r>
            <a:r>
              <a:rPr lang="en-US" sz="1700" dirty="0"/>
              <a:t> </a:t>
            </a:r>
            <a:r>
              <a:rPr lang="en-US" sz="1700" dirty="0" err="1"/>
              <a:t>druga</a:t>
            </a:r>
            <a:r>
              <a:rPr lang="en-US" sz="1700" dirty="0"/>
              <a:t> </a:t>
            </a:r>
            <a:r>
              <a:rPr lang="en-US" sz="1700" dirty="0" err="1"/>
              <a:t>informacija</a:t>
            </a:r>
            <a:r>
              <a:rPr lang="en-US" sz="1700" dirty="0"/>
              <a:t> o </a:t>
            </a:r>
            <a:r>
              <a:rPr lang="en-US" sz="1700" dirty="0" err="1"/>
              <a:t>mestu</a:t>
            </a:r>
            <a:r>
              <a:rPr lang="en-US" sz="1700" dirty="0"/>
              <a:t> </a:t>
            </a:r>
            <a:r>
              <a:rPr lang="en-US" sz="1700" dirty="0" err="1"/>
              <a:t>postavljanja</a:t>
            </a:r>
            <a:r>
              <a:rPr lang="en-US" sz="1700" dirty="0"/>
              <a:t> </a:t>
            </a:r>
            <a:r>
              <a:rPr lang="en-US" sz="1700" dirty="0" err="1"/>
              <a:t>komunikacione</a:t>
            </a:r>
            <a:r>
              <a:rPr lang="en-US" sz="1700" dirty="0"/>
              <a:t> </a:t>
            </a:r>
            <a:r>
              <a:rPr lang="en-US" sz="1700" dirty="0" err="1"/>
              <a:t>opreme</a:t>
            </a:r>
            <a:r>
              <a:rPr lang="en-US" sz="1700" dirty="0"/>
              <a:t>, </a:t>
            </a:r>
            <a:r>
              <a:rPr lang="en-US" sz="1700" dirty="0" err="1"/>
              <a:t>dostupne</a:t>
            </a:r>
            <a:r>
              <a:rPr lang="en-US" sz="1700" dirty="0"/>
              <a:t> </a:t>
            </a:r>
            <a:r>
              <a:rPr lang="en-US" sz="1700" dirty="0" err="1"/>
              <a:t>na</a:t>
            </a:r>
            <a:r>
              <a:rPr lang="en-US" sz="1700" dirty="0"/>
              <a:t> </a:t>
            </a:r>
            <a:r>
              <a:rPr lang="en-US" sz="1700" dirty="0" err="1"/>
              <a:t>osnovu</a:t>
            </a:r>
            <a:r>
              <a:rPr lang="en-US" sz="1700" dirty="0"/>
              <a:t> </a:t>
            </a:r>
            <a:r>
              <a:rPr lang="en-US" sz="1700" dirty="0" err="1"/>
              <a:t>ugovora</a:t>
            </a:r>
            <a:r>
              <a:rPr lang="en-US" sz="1700" dirty="0"/>
              <a:t> </a:t>
            </a:r>
            <a:r>
              <a:rPr lang="en-US" sz="1700" dirty="0" err="1"/>
              <a:t>ili</a:t>
            </a:r>
            <a:r>
              <a:rPr lang="en-US" sz="1700" dirty="0"/>
              <a:t> </a:t>
            </a:r>
            <a:r>
              <a:rPr lang="en-US" sz="1700" dirty="0" err="1"/>
              <a:t>sporazuma</a:t>
            </a:r>
            <a:r>
              <a:rPr lang="en-US" sz="1700" dirty="0"/>
              <a:t> o </a:t>
            </a:r>
            <a:r>
              <a:rPr lang="en-US" sz="1700" dirty="0" err="1"/>
              <a:t>korišćenju</a:t>
            </a:r>
            <a:r>
              <a:rPr lang="en-US" sz="1700" dirty="0"/>
              <a:t> </a:t>
            </a:r>
            <a:r>
              <a:rPr lang="en-US" sz="1700" dirty="0" err="1"/>
              <a:t>usluge</a:t>
            </a:r>
            <a:r>
              <a:rPr lang="en-US" sz="1700" dirty="0"/>
              <a:t>.</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err="1"/>
              <a:t>Anketa</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18776662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err="1"/>
              <a:t>Anketa</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89824691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13621</TotalTime>
  <Words>5392</Words>
  <Application>Microsoft Office PowerPoint</Application>
  <PresentationFormat>On-screen Show (4:3)</PresentationFormat>
  <Paragraphs>563</Paragraphs>
  <Slides>41</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Nevena Nedic</cp:lastModifiedBy>
  <cp:revision>394</cp:revision>
  <dcterms:created xsi:type="dcterms:W3CDTF">2012-01-25T15:22:10Z</dcterms:created>
  <dcterms:modified xsi:type="dcterms:W3CDTF">2021-04-05T06:47:28Z</dcterms:modified>
</cp:coreProperties>
</file>