
<file path=[Content_Types].xml><?xml version="1.0" encoding="utf-8"?>
<Types xmlns="http://schemas.openxmlformats.org/package/2006/content-types">
  <Default Extension="png" ContentType="image/png"/>
  <Default Extension="jpeg" ContentType="image/jpeg"/>
  <Default Extension="glb" ContentType="model/gltf.binary"/>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790" r:id="rId2"/>
    <p:sldId id="567" r:id="rId3"/>
    <p:sldId id="568" r:id="rId4"/>
    <p:sldId id="791" r:id="rId5"/>
    <p:sldId id="792" r:id="rId6"/>
    <p:sldId id="793" r:id="rId7"/>
    <p:sldId id="794" r:id="rId8"/>
    <p:sldId id="795" r:id="rId9"/>
    <p:sldId id="796" r:id="rId10"/>
    <p:sldId id="797" r:id="rId11"/>
    <p:sldId id="798" r:id="rId12"/>
    <p:sldId id="799" r:id="rId13"/>
    <p:sldId id="800" r:id="rId14"/>
    <p:sldId id="801" r:id="rId15"/>
    <p:sldId id="802" r:id="rId16"/>
    <p:sldId id="587" r:id="rId17"/>
    <p:sldId id="803" r:id="rId18"/>
    <p:sldId id="804" r:id="rId19"/>
    <p:sldId id="805" r:id="rId20"/>
    <p:sldId id="806" r:id="rId21"/>
    <p:sldId id="807" r:id="rId22"/>
    <p:sldId id="808" r:id="rId23"/>
    <p:sldId id="809" r:id="rId24"/>
    <p:sldId id="810" r:id="rId25"/>
    <p:sldId id="811" r:id="rId26"/>
    <p:sldId id="812" r:id="rId27"/>
    <p:sldId id="813" r:id="rId28"/>
    <p:sldId id="814" r:id="rId29"/>
    <p:sldId id="815" r:id="rId30"/>
    <p:sldId id="816" r:id="rId31"/>
    <p:sldId id="817" r:id="rId32"/>
    <p:sldId id="818" r:id="rId33"/>
    <p:sldId id="819" r:id="rId34"/>
    <p:sldId id="820" r:id="rId35"/>
    <p:sldId id="821" r:id="rId36"/>
    <p:sldId id="822" r:id="rId37"/>
    <p:sldId id="823" r:id="rId38"/>
    <p:sldId id="824" r:id="rId39"/>
    <p:sldId id="825" r:id="rId40"/>
    <p:sldId id="826" r:id="rId41"/>
    <p:sldId id="827" r:id="rId42"/>
    <p:sldId id="616" r:id="rId43"/>
    <p:sldId id="828" r:id="rId44"/>
    <p:sldId id="829" r:id="rId4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09" autoAdjust="0"/>
    <p:restoredTop sz="72517" autoAdjust="0"/>
  </p:normalViewPr>
  <p:slideViewPr>
    <p:cSldViewPr snapToGrid="0" snapToObjects="1">
      <p:cViewPr varScale="1">
        <p:scale>
          <a:sx n="84" d="100"/>
          <a:sy n="84" d="100"/>
        </p:scale>
        <p:origin x="34" y="363"/>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en-US" sz="2800" b="1" dirty="0"/>
            <a:t>EUROJUST </a:t>
          </a:r>
          <a:r>
            <a:rPr lang="sr-Latn-RS" sz="2800" b="1" dirty="0" smtClean="0"/>
            <a:t>(Evrodžast) je agencija Evropske Unije koja se bavi</a:t>
          </a:r>
          <a:r>
            <a:rPr lang="en-US" sz="2800" b="1" dirty="0" smtClean="0"/>
            <a:t>:</a:t>
          </a:r>
          <a:endParaRPr lang="en-US" sz="28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a:t>
          </a:r>
          <a:r>
            <a:rPr lang="sr-Latn-RS" sz="2800" dirty="0" smtClean="0"/>
            <a:t>Policijskom saradnjom</a:t>
          </a:r>
          <a:r>
            <a:rPr lang="en-US" sz="2800" dirty="0" smtClean="0"/>
            <a:t>?</a:t>
          </a:r>
          <a:endParaRPr lang="en-US" sz="2800"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a:t>b.) </a:t>
          </a:r>
          <a:r>
            <a:rPr lang="sr-Latn-RS" sz="2800" dirty="0" smtClean="0"/>
            <a:t>Međuvladinom saradnjom</a:t>
          </a:r>
          <a:r>
            <a:rPr lang="en-US" sz="2800" dirty="0" smtClean="0"/>
            <a:t>?</a:t>
          </a:r>
          <a:endParaRPr lang="en-US" sz="2800" dirty="0"/>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a:t>
          </a:r>
          <a:r>
            <a:rPr lang="sr-Latn-RS" sz="2800" dirty="0" smtClean="0"/>
            <a:t>Pravosudnom saradnjom</a:t>
          </a:r>
          <a:r>
            <a:rPr lang="en-US" sz="2800" dirty="0" smtClean="0"/>
            <a:t>?</a:t>
          </a:r>
          <a:endParaRPr lang="en-US" sz="2800"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797E83DF-D7B0-A04A-90A7-428F119E43A8}" type="presOf" srcId="{8E61202A-36DD-0240-811A-270D9611A395}" destId="{CFE00427-EDF8-324F-9A5C-A181E81A4D48}" srcOrd="0" destOrd="0" presId="urn:microsoft.com/office/officeart/2008/layout/LinedList"/>
    <dgm:cxn modelId="{84510C55-401A-B84B-B242-E565DB29F691}" type="presOf" srcId="{323950B2-6BC2-AE4B-B5B8-B2437BA58494}" destId="{D6847470-F054-2943-A634-F983FF0A0122}"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AFD2487F-444F-4C44-A623-9AAFEB90AC49}" srcId="{8E61202A-36DD-0240-811A-270D9611A395}" destId="{412DA8CB-B9E5-F44F-9FDD-EF35DF68306D}" srcOrd="2"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800" b="1" dirty="0" smtClean="0"/>
            <a:t>Ugovor o uzajamnoj pravnoj pomoći odnosi se na</a:t>
          </a:r>
          <a:r>
            <a:rPr lang="en-US" sz="2800" b="1" dirty="0" smtClean="0"/>
            <a:t>:</a:t>
          </a:r>
          <a:endParaRPr lang="en-US" sz="28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a:t>
          </a:r>
          <a:r>
            <a:rPr lang="sr-Latn-RS" sz="2800" dirty="0" smtClean="0"/>
            <a:t>zvaničnu saradnju između dve zemlje, ili više njih</a:t>
          </a:r>
          <a:r>
            <a:rPr lang="en-US" sz="2800" dirty="0" smtClean="0"/>
            <a:t>?</a:t>
          </a:r>
          <a:endParaRPr lang="en-US" sz="2800"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a:t>b.) </a:t>
          </a:r>
          <a:r>
            <a:rPr lang="sr-Latn-RS" sz="2800" b="0" dirty="0" smtClean="0"/>
            <a:t>zvaničnu saradnju između dva preduzeća, ili više njih</a:t>
          </a:r>
          <a:r>
            <a:rPr lang="en-US" sz="2800" dirty="0" smtClean="0"/>
            <a:t>?</a:t>
          </a:r>
          <a:endParaRPr lang="en-US" sz="2800" dirty="0"/>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a:t>
          </a:r>
          <a:r>
            <a:rPr lang="sr-Latn-RS" sz="2800" dirty="0" smtClean="0"/>
            <a:t>zvaničnu saradnju između dva organa, ili više njih</a:t>
          </a:r>
          <a:r>
            <a:rPr lang="en-US" sz="2800" dirty="0" smtClean="0"/>
            <a:t>?</a:t>
          </a:r>
          <a:endParaRPr lang="en-US" sz="2800"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797E83DF-D7B0-A04A-90A7-428F119E43A8}" type="presOf" srcId="{8E61202A-36DD-0240-811A-270D9611A395}" destId="{CFE00427-EDF8-324F-9A5C-A181E81A4D48}" srcOrd="0" destOrd="0" presId="urn:microsoft.com/office/officeart/2008/layout/LinedList"/>
    <dgm:cxn modelId="{84510C55-401A-B84B-B242-E565DB29F691}" type="presOf" srcId="{323950B2-6BC2-AE4B-B5B8-B2437BA58494}" destId="{D6847470-F054-2943-A634-F983FF0A0122}"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AFD2487F-444F-4C44-A623-9AAFEB90AC49}" srcId="{8E61202A-36DD-0240-811A-270D9611A395}" destId="{412DA8CB-B9E5-F44F-9FDD-EF35DF68306D}" srcOrd="2"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BE02A0-4CF3-4C26-B9F6-82AE9806417F}"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en-GB"/>
        </a:p>
      </dgm:t>
    </dgm:pt>
    <dgm:pt modelId="{F9C77FAB-25E4-4E1D-AB61-0E69669909DA}">
      <dgm:prSet phldrT="[Text]"/>
      <dgm:spPr/>
      <dgm:t>
        <a:bodyPr/>
        <a:lstStyle/>
        <a:p>
          <a:r>
            <a:rPr lang="sr-Latn-RS" b="1" dirty="0" smtClean="0"/>
            <a:t>Dela protiv poverljivosti, celovitosti i dostupnosti računarskih podataka i sistema </a:t>
          </a:r>
          <a:endParaRPr lang="en-GB" b="1" dirty="0"/>
        </a:p>
      </dgm:t>
    </dgm:pt>
    <dgm:pt modelId="{D5E50CB4-5E0A-4A49-894B-0F63B5AA6D42}" type="parTrans" cxnId="{C54EF6AC-17FE-4EA5-BCB0-6161B79B0801}">
      <dgm:prSet/>
      <dgm:spPr/>
      <dgm:t>
        <a:bodyPr/>
        <a:lstStyle/>
        <a:p>
          <a:endParaRPr lang="en-GB"/>
        </a:p>
      </dgm:t>
    </dgm:pt>
    <dgm:pt modelId="{F02CCE0E-8EA2-4060-A48F-38FB3AAEE0FC}" type="sibTrans" cxnId="{C54EF6AC-17FE-4EA5-BCB0-6161B79B0801}">
      <dgm:prSet/>
      <dgm:spPr/>
      <dgm:t>
        <a:bodyPr/>
        <a:lstStyle/>
        <a:p>
          <a:endParaRPr lang="en-GB"/>
        </a:p>
      </dgm:t>
    </dgm:pt>
    <dgm:pt modelId="{A4144D8A-77CD-4EA4-981C-2ED56E2256DC}">
      <dgm:prSet phldrT="[Text]" custT="1"/>
      <dgm:spPr/>
      <dgm:t>
        <a:bodyPr/>
        <a:lstStyle/>
        <a:p>
          <a:r>
            <a:rPr lang="sr-Latn-RS" sz="1200" b="1" dirty="0" smtClean="0"/>
            <a:t>Nezakonit pristup</a:t>
          </a:r>
          <a:endParaRPr lang="en-GB" sz="1200" b="1" dirty="0"/>
        </a:p>
      </dgm:t>
    </dgm:pt>
    <dgm:pt modelId="{C7B4CECE-B2A8-47DF-A40C-ACD6D9DF85FB}" type="parTrans" cxnId="{25E64750-4766-4975-ACD6-0652CC78C47A}">
      <dgm:prSet/>
      <dgm:spPr/>
      <dgm:t>
        <a:bodyPr/>
        <a:lstStyle/>
        <a:p>
          <a:endParaRPr lang="en-GB"/>
        </a:p>
      </dgm:t>
    </dgm:pt>
    <dgm:pt modelId="{F18188F8-B489-4981-961A-D54B7E5787C3}" type="sibTrans" cxnId="{25E64750-4766-4975-ACD6-0652CC78C47A}">
      <dgm:prSet/>
      <dgm:spPr/>
      <dgm:t>
        <a:bodyPr/>
        <a:lstStyle/>
        <a:p>
          <a:endParaRPr lang="en-GB"/>
        </a:p>
      </dgm:t>
    </dgm:pt>
    <dgm:pt modelId="{E585A2F1-B6D5-484E-AFBF-4B535BEBABA7}">
      <dgm:prSet phldrT="[Text]" custT="1"/>
      <dgm:spPr/>
      <dgm:t>
        <a:bodyPr/>
        <a:lstStyle/>
        <a:p>
          <a:r>
            <a:rPr lang="sr-Latn-RS" sz="1200" b="1" dirty="0" smtClean="0"/>
            <a:t>Ometanje podataka</a:t>
          </a:r>
          <a:endParaRPr lang="en-GB" sz="1200" b="1" dirty="0"/>
        </a:p>
      </dgm:t>
    </dgm:pt>
    <dgm:pt modelId="{4B4DF0A7-D06A-4711-BBB1-4034E1387C0F}" type="parTrans" cxnId="{3D99C065-7BB3-41D8-8412-C3613F3DD654}">
      <dgm:prSet/>
      <dgm:spPr/>
      <dgm:t>
        <a:bodyPr/>
        <a:lstStyle/>
        <a:p>
          <a:endParaRPr lang="en-GB"/>
        </a:p>
      </dgm:t>
    </dgm:pt>
    <dgm:pt modelId="{F901F0D1-DA05-47F8-9877-D15C54E93FF4}" type="sibTrans" cxnId="{3D99C065-7BB3-41D8-8412-C3613F3DD654}">
      <dgm:prSet/>
      <dgm:spPr/>
      <dgm:t>
        <a:bodyPr/>
        <a:lstStyle/>
        <a:p>
          <a:endParaRPr lang="en-GB"/>
        </a:p>
      </dgm:t>
    </dgm:pt>
    <dgm:pt modelId="{A9F8D38A-C513-4B92-ABBF-CA14331AB504}">
      <dgm:prSet phldrT="[Text]"/>
      <dgm:spPr/>
      <dgm:t>
        <a:bodyPr/>
        <a:lstStyle/>
        <a:p>
          <a:r>
            <a:rPr lang="sr-Latn-RS" b="1" dirty="0" smtClean="0"/>
            <a:t>Dela u vezi s računarima </a:t>
          </a:r>
          <a:endParaRPr lang="en-GB" b="1" dirty="0"/>
        </a:p>
      </dgm:t>
    </dgm:pt>
    <dgm:pt modelId="{AC606F3D-9118-4297-A59E-9CE19B16F5B2}" type="parTrans" cxnId="{B4081580-251C-4481-B726-3A1C02FB77F0}">
      <dgm:prSet/>
      <dgm:spPr/>
      <dgm:t>
        <a:bodyPr/>
        <a:lstStyle/>
        <a:p>
          <a:endParaRPr lang="en-GB"/>
        </a:p>
      </dgm:t>
    </dgm:pt>
    <dgm:pt modelId="{841A8C7A-0765-457F-B723-41F68FFE8BEC}" type="sibTrans" cxnId="{B4081580-251C-4481-B726-3A1C02FB77F0}">
      <dgm:prSet/>
      <dgm:spPr/>
      <dgm:t>
        <a:bodyPr/>
        <a:lstStyle/>
        <a:p>
          <a:endParaRPr lang="en-GB"/>
        </a:p>
      </dgm:t>
    </dgm:pt>
    <dgm:pt modelId="{0A56D3AE-1A8C-4C6E-9D3E-130BEBB3528C}">
      <dgm:prSet phldrT="[Text]" custT="1"/>
      <dgm:spPr/>
      <dgm:t>
        <a:bodyPr/>
        <a:lstStyle/>
        <a:p>
          <a:r>
            <a:rPr lang="sr-Latn-RS" sz="1600" b="1" dirty="0" smtClean="0"/>
            <a:t>Falsifikovanje u vezi s računarima</a:t>
          </a:r>
          <a:endParaRPr lang="en-GB" sz="1600" b="1" dirty="0"/>
        </a:p>
      </dgm:t>
    </dgm:pt>
    <dgm:pt modelId="{66239F06-69A8-4E2C-BCF5-262D12EB2603}" type="parTrans" cxnId="{FB1C794B-4789-404B-8F55-C9CE800F5F81}">
      <dgm:prSet/>
      <dgm:spPr/>
      <dgm:t>
        <a:bodyPr/>
        <a:lstStyle/>
        <a:p>
          <a:endParaRPr lang="en-GB"/>
        </a:p>
      </dgm:t>
    </dgm:pt>
    <dgm:pt modelId="{999B0966-F4C7-4158-BEFA-1993E95BAD6D}" type="sibTrans" cxnId="{FB1C794B-4789-404B-8F55-C9CE800F5F81}">
      <dgm:prSet/>
      <dgm:spPr/>
      <dgm:t>
        <a:bodyPr/>
        <a:lstStyle/>
        <a:p>
          <a:endParaRPr lang="en-GB"/>
        </a:p>
      </dgm:t>
    </dgm:pt>
    <dgm:pt modelId="{22285006-6A3D-4B16-9A0C-D111454F5E20}">
      <dgm:prSet phldrT="[Text]"/>
      <dgm:spPr/>
      <dgm:t>
        <a:bodyPr/>
        <a:lstStyle/>
        <a:p>
          <a:r>
            <a:rPr lang="sr-Latn-RS" b="1" dirty="0" smtClean="0"/>
            <a:t>Dela u vezi sa sadržajem</a:t>
          </a:r>
          <a:endParaRPr lang="en-GB" b="1" dirty="0"/>
        </a:p>
      </dgm:t>
    </dgm:pt>
    <dgm:pt modelId="{58F51DAD-7A31-48B1-B4D2-F05C8BD2F281}" type="parTrans" cxnId="{7A2B4F62-EA0E-4FA4-8B03-9ED74B99D590}">
      <dgm:prSet/>
      <dgm:spPr/>
      <dgm:t>
        <a:bodyPr/>
        <a:lstStyle/>
        <a:p>
          <a:endParaRPr lang="en-GB"/>
        </a:p>
      </dgm:t>
    </dgm:pt>
    <dgm:pt modelId="{82493600-E2DF-4757-B436-42F49620D9DE}" type="sibTrans" cxnId="{7A2B4F62-EA0E-4FA4-8B03-9ED74B99D590}">
      <dgm:prSet/>
      <dgm:spPr/>
      <dgm:t>
        <a:bodyPr/>
        <a:lstStyle/>
        <a:p>
          <a:endParaRPr lang="en-GB"/>
        </a:p>
      </dgm:t>
    </dgm:pt>
    <dgm:pt modelId="{502A4BD0-7B16-43CC-9ADE-2F9BA3542F0E}">
      <dgm:prSet phldrT="[Text]"/>
      <dgm:spPr/>
      <dgm:t>
        <a:bodyPr/>
        <a:lstStyle/>
        <a:p>
          <a:r>
            <a:rPr lang="sr-Latn-RS" b="1" dirty="0" smtClean="0"/>
            <a:t>Dela u vezi s kršenjem prava intelektualne svojine </a:t>
          </a:r>
          <a:endParaRPr lang="en-GB" b="1" dirty="0"/>
        </a:p>
      </dgm:t>
    </dgm:pt>
    <dgm:pt modelId="{D25807FA-CFB1-4F3A-939A-498706359930}" type="parTrans" cxnId="{FF55A112-9057-437B-9C7B-E9B542BBB089}">
      <dgm:prSet/>
      <dgm:spPr/>
      <dgm:t>
        <a:bodyPr/>
        <a:lstStyle/>
        <a:p>
          <a:endParaRPr lang="en-GB"/>
        </a:p>
      </dgm:t>
    </dgm:pt>
    <dgm:pt modelId="{D7379E6C-4643-4253-A211-6029336DBCFD}" type="sibTrans" cxnId="{FF55A112-9057-437B-9C7B-E9B542BBB089}">
      <dgm:prSet/>
      <dgm:spPr/>
      <dgm:t>
        <a:bodyPr/>
        <a:lstStyle/>
        <a:p>
          <a:endParaRPr lang="en-GB"/>
        </a:p>
      </dgm:t>
    </dgm:pt>
    <dgm:pt modelId="{F86FC095-730B-4ECD-A5C6-612983F8ACBE}">
      <dgm:prSet phldrT="[Text]" custT="1"/>
      <dgm:spPr/>
      <dgm:t>
        <a:bodyPr/>
        <a:lstStyle/>
        <a:p>
          <a:r>
            <a:rPr lang="sr-Latn-RS" sz="1200" b="1" dirty="0" smtClean="0"/>
            <a:t>Nezakonito presretanje</a:t>
          </a:r>
          <a:endParaRPr lang="en-GB" sz="1200" b="1" dirty="0"/>
        </a:p>
      </dgm:t>
    </dgm:pt>
    <dgm:pt modelId="{7DF2DEC9-A1B3-4CBD-AFEF-0484ABF6A1D6}" type="parTrans" cxnId="{B55EF17D-B714-4A9E-A1FF-37026006CC2C}">
      <dgm:prSet/>
      <dgm:spPr/>
      <dgm:t>
        <a:bodyPr/>
        <a:lstStyle/>
        <a:p>
          <a:endParaRPr lang="en-GB"/>
        </a:p>
      </dgm:t>
    </dgm:pt>
    <dgm:pt modelId="{EA671ED0-16F2-4E58-9A81-81B6F24F24BB}" type="sibTrans" cxnId="{B55EF17D-B714-4A9E-A1FF-37026006CC2C}">
      <dgm:prSet/>
      <dgm:spPr/>
      <dgm:t>
        <a:bodyPr/>
        <a:lstStyle/>
        <a:p>
          <a:endParaRPr lang="en-GB"/>
        </a:p>
      </dgm:t>
    </dgm:pt>
    <dgm:pt modelId="{672B873D-FF8A-4BF6-84E2-F79280A05F8A}">
      <dgm:prSet phldrT="[Text]" custT="1"/>
      <dgm:spPr/>
      <dgm:t>
        <a:bodyPr/>
        <a:lstStyle/>
        <a:p>
          <a:r>
            <a:rPr lang="sr-Latn-RS" sz="1200" b="1" dirty="0" smtClean="0"/>
            <a:t>Ometanje sistema</a:t>
          </a:r>
          <a:endParaRPr lang="en-GB" sz="1200" b="1" dirty="0"/>
        </a:p>
      </dgm:t>
    </dgm:pt>
    <dgm:pt modelId="{051ADEAE-08FF-4989-A957-569C36B24D28}" type="parTrans" cxnId="{F7F6E187-A246-4BD3-88CB-2397D4774E05}">
      <dgm:prSet/>
      <dgm:spPr/>
      <dgm:t>
        <a:bodyPr/>
        <a:lstStyle/>
        <a:p>
          <a:endParaRPr lang="en-GB"/>
        </a:p>
      </dgm:t>
    </dgm:pt>
    <dgm:pt modelId="{62965C56-6A52-47B2-89EA-FAD4EA24710B}" type="sibTrans" cxnId="{F7F6E187-A246-4BD3-88CB-2397D4774E05}">
      <dgm:prSet/>
      <dgm:spPr/>
      <dgm:t>
        <a:bodyPr/>
        <a:lstStyle/>
        <a:p>
          <a:endParaRPr lang="en-GB"/>
        </a:p>
      </dgm:t>
    </dgm:pt>
    <dgm:pt modelId="{2E2C652E-1844-427A-A331-E12D6BC10BD7}">
      <dgm:prSet phldrT="[Text]" custT="1"/>
      <dgm:spPr/>
      <dgm:t>
        <a:bodyPr/>
        <a:lstStyle/>
        <a:p>
          <a:r>
            <a:rPr lang="sr-Latn-RS" sz="1200" b="1" dirty="0" smtClean="0"/>
            <a:t>Zloupotreba uređaja </a:t>
          </a:r>
          <a:endParaRPr lang="en-GB" sz="1200" b="1" dirty="0"/>
        </a:p>
      </dgm:t>
    </dgm:pt>
    <dgm:pt modelId="{4AA09493-7552-4C25-A8F7-346F219D13E3}" type="parTrans" cxnId="{FBABEC57-9343-408B-B96F-77DF24DEFC1D}">
      <dgm:prSet/>
      <dgm:spPr/>
      <dgm:t>
        <a:bodyPr/>
        <a:lstStyle/>
        <a:p>
          <a:endParaRPr lang="en-GB"/>
        </a:p>
      </dgm:t>
    </dgm:pt>
    <dgm:pt modelId="{E7837FD5-182A-40B8-A8C0-19DE0D5E6EC4}" type="sibTrans" cxnId="{FBABEC57-9343-408B-B96F-77DF24DEFC1D}">
      <dgm:prSet/>
      <dgm:spPr/>
      <dgm:t>
        <a:bodyPr/>
        <a:lstStyle/>
        <a:p>
          <a:endParaRPr lang="en-GB"/>
        </a:p>
      </dgm:t>
    </dgm:pt>
    <dgm:pt modelId="{05C4D300-DFD1-4FAF-BC10-24C1950BB5CB}">
      <dgm:prSet phldrT="[Text]" custT="1"/>
      <dgm:spPr/>
      <dgm:t>
        <a:bodyPr/>
        <a:lstStyle/>
        <a:p>
          <a:r>
            <a:rPr lang="sr-Latn-RS" sz="1600" b="1" dirty="0" smtClean="0"/>
            <a:t>Prevara u vezi s računarima</a:t>
          </a:r>
          <a:endParaRPr lang="en-GB" sz="1600" b="1" dirty="0"/>
        </a:p>
      </dgm:t>
    </dgm:pt>
    <dgm:pt modelId="{E8D22DAA-9FD0-439F-BB5E-6195E5BA2EC7}" type="parTrans" cxnId="{7472C19C-C115-435B-96D5-75A97BFAE21F}">
      <dgm:prSet/>
      <dgm:spPr/>
      <dgm:t>
        <a:bodyPr/>
        <a:lstStyle/>
        <a:p>
          <a:endParaRPr lang="en-GB"/>
        </a:p>
      </dgm:t>
    </dgm:pt>
    <dgm:pt modelId="{A2F39ECF-70C7-49EA-B36C-97D041CE864B}" type="sibTrans" cxnId="{7472C19C-C115-435B-96D5-75A97BFAE21F}">
      <dgm:prSet/>
      <dgm:spPr/>
      <dgm:t>
        <a:bodyPr/>
        <a:lstStyle/>
        <a:p>
          <a:endParaRPr lang="en-GB"/>
        </a:p>
      </dgm:t>
    </dgm:pt>
    <dgm:pt modelId="{2E0A47CD-EFB0-46DF-B7B6-CDEF70175153}">
      <dgm:prSet phldrT="[Text]" custT="1"/>
      <dgm:spPr/>
      <dgm:t>
        <a:bodyPr/>
        <a:lstStyle/>
        <a:p>
          <a:r>
            <a:rPr lang="sr-Latn-RS" sz="1600" b="1" dirty="0" smtClean="0"/>
            <a:t>Dela u vezi sa dečijom pornografijom </a:t>
          </a:r>
          <a:endParaRPr lang="en-GB" sz="1600" b="1" dirty="0"/>
        </a:p>
      </dgm:t>
    </dgm:pt>
    <dgm:pt modelId="{AA5746C5-0C79-48DD-9A91-F22FD52F4B68}" type="parTrans" cxnId="{0FC61660-A8BF-4D8C-9344-9D94339FB82F}">
      <dgm:prSet/>
      <dgm:spPr/>
      <dgm:t>
        <a:bodyPr/>
        <a:lstStyle/>
        <a:p>
          <a:endParaRPr lang="en-GB"/>
        </a:p>
      </dgm:t>
    </dgm:pt>
    <dgm:pt modelId="{8DCC39E6-8595-46EA-A2ED-863A8BE87FAE}" type="sibTrans" cxnId="{0FC61660-A8BF-4D8C-9344-9D94339FB82F}">
      <dgm:prSet/>
      <dgm:spPr/>
      <dgm:t>
        <a:bodyPr/>
        <a:lstStyle/>
        <a:p>
          <a:endParaRPr lang="en-GB"/>
        </a:p>
      </dgm:t>
    </dgm:pt>
    <dgm:pt modelId="{3414EAA5-752F-49BA-88E5-DE1878A5799B}">
      <dgm:prSet phldrT="[Text]" custT="1"/>
      <dgm:spPr/>
      <dgm:t>
        <a:bodyPr/>
        <a:lstStyle/>
        <a:p>
          <a:r>
            <a:rPr lang="sr-Latn-RS" sz="1600" b="1" dirty="0" smtClean="0"/>
            <a:t>Dela u vezi s kršenjem autorskih i srodnih prava</a:t>
          </a:r>
          <a:endParaRPr lang="en-GB" sz="1600" b="1" dirty="0"/>
        </a:p>
      </dgm:t>
    </dgm:pt>
    <dgm:pt modelId="{B276B595-0663-4F67-BDEF-A1FB4FA4BAC9}" type="parTrans" cxnId="{BCDD8D93-8D41-4734-ACD0-66F452C315A5}">
      <dgm:prSet/>
      <dgm:spPr/>
      <dgm:t>
        <a:bodyPr/>
        <a:lstStyle/>
        <a:p>
          <a:endParaRPr lang="en-GB"/>
        </a:p>
      </dgm:t>
    </dgm:pt>
    <dgm:pt modelId="{269CAB27-4CF0-4C26-838C-987243DF3D45}" type="sibTrans" cxnId="{BCDD8D93-8D41-4734-ACD0-66F452C315A5}">
      <dgm:prSet/>
      <dgm:spPr/>
      <dgm:t>
        <a:bodyPr/>
        <a:lstStyle/>
        <a:p>
          <a:endParaRPr lang="en-GB"/>
        </a:p>
      </dgm:t>
    </dgm:pt>
    <dgm:pt modelId="{2B19552F-D8A0-4AF1-AEEC-D8BAB55B7393}" type="pres">
      <dgm:prSet presAssocID="{EABE02A0-4CF3-4C26-B9F6-82AE9806417F}" presName="Name0" presStyleCnt="0">
        <dgm:presLayoutVars>
          <dgm:dir/>
          <dgm:animLvl val="lvl"/>
          <dgm:resizeHandles/>
        </dgm:presLayoutVars>
      </dgm:prSet>
      <dgm:spPr/>
      <dgm:t>
        <a:bodyPr/>
        <a:lstStyle/>
        <a:p>
          <a:endParaRPr lang="en-US"/>
        </a:p>
      </dgm:t>
    </dgm:pt>
    <dgm:pt modelId="{DCD68F17-AAD0-44D3-B7FE-AFA48D801CFE}" type="pres">
      <dgm:prSet presAssocID="{F9C77FAB-25E4-4E1D-AB61-0E69669909DA}" presName="linNode" presStyleCnt="0"/>
      <dgm:spPr/>
    </dgm:pt>
    <dgm:pt modelId="{88C05487-1C3F-40F2-9846-2554FBBE3EEE}" type="pres">
      <dgm:prSet presAssocID="{F9C77FAB-25E4-4E1D-AB61-0E69669909DA}" presName="parentShp" presStyleLbl="node1" presStyleIdx="0" presStyleCnt="4">
        <dgm:presLayoutVars>
          <dgm:bulletEnabled val="1"/>
        </dgm:presLayoutVars>
      </dgm:prSet>
      <dgm:spPr/>
      <dgm:t>
        <a:bodyPr/>
        <a:lstStyle/>
        <a:p>
          <a:endParaRPr lang="en-US"/>
        </a:p>
      </dgm:t>
    </dgm:pt>
    <dgm:pt modelId="{BFCC0140-B3F3-4020-894B-DB2AD770F712}" type="pres">
      <dgm:prSet presAssocID="{F9C77FAB-25E4-4E1D-AB61-0E69669909DA}" presName="childShp" presStyleLbl="bgAccFollowNode1" presStyleIdx="0" presStyleCnt="4">
        <dgm:presLayoutVars>
          <dgm:bulletEnabled val="1"/>
        </dgm:presLayoutVars>
      </dgm:prSet>
      <dgm:spPr/>
      <dgm:t>
        <a:bodyPr/>
        <a:lstStyle/>
        <a:p>
          <a:endParaRPr lang="en-US"/>
        </a:p>
      </dgm:t>
    </dgm:pt>
    <dgm:pt modelId="{5576A5E8-35C1-4138-BB23-A625E7CB55AF}" type="pres">
      <dgm:prSet presAssocID="{F02CCE0E-8EA2-4060-A48F-38FB3AAEE0FC}" presName="spacing" presStyleCnt="0"/>
      <dgm:spPr/>
    </dgm:pt>
    <dgm:pt modelId="{D193F779-4378-4C25-9F25-E4A05D366AA7}" type="pres">
      <dgm:prSet presAssocID="{A9F8D38A-C513-4B92-ABBF-CA14331AB504}" presName="linNode" presStyleCnt="0"/>
      <dgm:spPr/>
    </dgm:pt>
    <dgm:pt modelId="{F141AC06-7175-48AD-BE0E-58CE68496FC9}" type="pres">
      <dgm:prSet presAssocID="{A9F8D38A-C513-4B92-ABBF-CA14331AB504}" presName="parentShp" presStyleLbl="node1" presStyleIdx="1" presStyleCnt="4">
        <dgm:presLayoutVars>
          <dgm:bulletEnabled val="1"/>
        </dgm:presLayoutVars>
      </dgm:prSet>
      <dgm:spPr/>
      <dgm:t>
        <a:bodyPr/>
        <a:lstStyle/>
        <a:p>
          <a:endParaRPr lang="en-US"/>
        </a:p>
      </dgm:t>
    </dgm:pt>
    <dgm:pt modelId="{A3DA15CC-0DF5-422B-A291-1EFD43FF0C31}" type="pres">
      <dgm:prSet presAssocID="{A9F8D38A-C513-4B92-ABBF-CA14331AB504}" presName="childShp" presStyleLbl="bgAccFollowNode1" presStyleIdx="1" presStyleCnt="4">
        <dgm:presLayoutVars>
          <dgm:bulletEnabled val="1"/>
        </dgm:presLayoutVars>
      </dgm:prSet>
      <dgm:spPr/>
      <dgm:t>
        <a:bodyPr/>
        <a:lstStyle/>
        <a:p>
          <a:endParaRPr lang="en-US"/>
        </a:p>
      </dgm:t>
    </dgm:pt>
    <dgm:pt modelId="{CB98E91D-B15C-478F-BEEE-5EC0BFADAA4F}" type="pres">
      <dgm:prSet presAssocID="{841A8C7A-0765-457F-B723-41F68FFE8BEC}" presName="spacing" presStyleCnt="0"/>
      <dgm:spPr/>
    </dgm:pt>
    <dgm:pt modelId="{9A4FA5B0-9A24-4126-A81F-74BB8E0BEAC3}" type="pres">
      <dgm:prSet presAssocID="{22285006-6A3D-4B16-9A0C-D111454F5E20}" presName="linNode" presStyleCnt="0"/>
      <dgm:spPr/>
    </dgm:pt>
    <dgm:pt modelId="{3FD68D6D-45DB-46B2-B9C2-0B43EA7FE037}" type="pres">
      <dgm:prSet presAssocID="{22285006-6A3D-4B16-9A0C-D111454F5E20}" presName="parentShp" presStyleLbl="node1" presStyleIdx="2" presStyleCnt="4" custLinFactNeighborX="0" custLinFactNeighborY="-1570">
        <dgm:presLayoutVars>
          <dgm:bulletEnabled val="1"/>
        </dgm:presLayoutVars>
      </dgm:prSet>
      <dgm:spPr/>
      <dgm:t>
        <a:bodyPr/>
        <a:lstStyle/>
        <a:p>
          <a:endParaRPr lang="en-US"/>
        </a:p>
      </dgm:t>
    </dgm:pt>
    <dgm:pt modelId="{1E91C5ED-10CE-4D62-8591-FCFAF4BE518C}" type="pres">
      <dgm:prSet presAssocID="{22285006-6A3D-4B16-9A0C-D111454F5E20}" presName="childShp" presStyleLbl="bgAccFollowNode1" presStyleIdx="2" presStyleCnt="4" custLinFactNeighborX="-2693" custLinFactNeighborY="3138">
        <dgm:presLayoutVars>
          <dgm:bulletEnabled val="1"/>
        </dgm:presLayoutVars>
      </dgm:prSet>
      <dgm:spPr/>
      <dgm:t>
        <a:bodyPr/>
        <a:lstStyle/>
        <a:p>
          <a:endParaRPr lang="en-US"/>
        </a:p>
      </dgm:t>
    </dgm:pt>
    <dgm:pt modelId="{D72E8FE8-C5BC-441B-8A07-9F9360845DA1}" type="pres">
      <dgm:prSet presAssocID="{82493600-E2DF-4757-B436-42F49620D9DE}" presName="spacing" presStyleCnt="0"/>
      <dgm:spPr/>
    </dgm:pt>
    <dgm:pt modelId="{0A8F626C-07E4-4178-91F3-2DB2C1438C7B}" type="pres">
      <dgm:prSet presAssocID="{502A4BD0-7B16-43CC-9ADE-2F9BA3542F0E}" presName="linNode" presStyleCnt="0"/>
      <dgm:spPr/>
    </dgm:pt>
    <dgm:pt modelId="{E9759D45-B83D-4F01-90A3-1AD743939C4A}" type="pres">
      <dgm:prSet presAssocID="{502A4BD0-7B16-43CC-9ADE-2F9BA3542F0E}" presName="parentShp" presStyleLbl="node1" presStyleIdx="3" presStyleCnt="4">
        <dgm:presLayoutVars>
          <dgm:bulletEnabled val="1"/>
        </dgm:presLayoutVars>
      </dgm:prSet>
      <dgm:spPr/>
      <dgm:t>
        <a:bodyPr/>
        <a:lstStyle/>
        <a:p>
          <a:endParaRPr lang="en-US"/>
        </a:p>
      </dgm:t>
    </dgm:pt>
    <dgm:pt modelId="{4CC4130A-EDFF-4218-BDCA-6A62E2B22A2A}" type="pres">
      <dgm:prSet presAssocID="{502A4BD0-7B16-43CC-9ADE-2F9BA3542F0E}" presName="childShp" presStyleLbl="bgAccFollowNode1" presStyleIdx="3" presStyleCnt="4">
        <dgm:presLayoutVars>
          <dgm:bulletEnabled val="1"/>
        </dgm:presLayoutVars>
      </dgm:prSet>
      <dgm:spPr/>
      <dgm:t>
        <a:bodyPr/>
        <a:lstStyle/>
        <a:p>
          <a:endParaRPr lang="en-US"/>
        </a:p>
      </dgm:t>
    </dgm:pt>
  </dgm:ptLst>
  <dgm:cxnLst>
    <dgm:cxn modelId="{FB1C794B-4789-404B-8F55-C9CE800F5F81}" srcId="{A9F8D38A-C513-4B92-ABBF-CA14331AB504}" destId="{0A56D3AE-1A8C-4C6E-9D3E-130BEBB3528C}" srcOrd="0" destOrd="0" parTransId="{66239F06-69A8-4E2C-BCF5-262D12EB2603}" sibTransId="{999B0966-F4C7-4158-BEFA-1993E95BAD6D}"/>
    <dgm:cxn modelId="{25E64750-4766-4975-ACD6-0652CC78C47A}" srcId="{F9C77FAB-25E4-4E1D-AB61-0E69669909DA}" destId="{A4144D8A-77CD-4EA4-981C-2ED56E2256DC}" srcOrd="0" destOrd="0" parTransId="{C7B4CECE-B2A8-47DF-A40C-ACD6D9DF85FB}" sibTransId="{F18188F8-B489-4981-961A-D54B7E5787C3}"/>
    <dgm:cxn modelId="{51174081-1F9E-4048-BBF3-BEEF34D49B2C}" type="presOf" srcId="{EABE02A0-4CF3-4C26-B9F6-82AE9806417F}" destId="{2B19552F-D8A0-4AF1-AEEC-D8BAB55B7393}" srcOrd="0" destOrd="0" presId="urn:microsoft.com/office/officeart/2005/8/layout/vList6"/>
    <dgm:cxn modelId="{0BA9461E-C4F0-43C3-B5FE-7A3AFB8BA369}" type="presOf" srcId="{A9F8D38A-C513-4B92-ABBF-CA14331AB504}" destId="{F141AC06-7175-48AD-BE0E-58CE68496FC9}" srcOrd="0" destOrd="0" presId="urn:microsoft.com/office/officeart/2005/8/layout/vList6"/>
    <dgm:cxn modelId="{B93B0435-5B41-427B-8EFA-34C1C674BE8C}" type="presOf" srcId="{F9C77FAB-25E4-4E1D-AB61-0E69669909DA}" destId="{88C05487-1C3F-40F2-9846-2554FBBE3EEE}" srcOrd="0" destOrd="0" presId="urn:microsoft.com/office/officeart/2005/8/layout/vList6"/>
    <dgm:cxn modelId="{92860C11-FED8-498E-8678-4553163B0730}" type="presOf" srcId="{3414EAA5-752F-49BA-88E5-DE1878A5799B}" destId="{4CC4130A-EDFF-4218-BDCA-6A62E2B22A2A}" srcOrd="0" destOrd="0" presId="urn:microsoft.com/office/officeart/2005/8/layout/vList6"/>
    <dgm:cxn modelId="{DAE9D14B-6920-4E98-8AD5-5313D548F62C}" type="presOf" srcId="{502A4BD0-7B16-43CC-9ADE-2F9BA3542F0E}" destId="{E9759D45-B83D-4F01-90A3-1AD743939C4A}" srcOrd="0" destOrd="0" presId="urn:microsoft.com/office/officeart/2005/8/layout/vList6"/>
    <dgm:cxn modelId="{C54EF6AC-17FE-4EA5-BCB0-6161B79B0801}" srcId="{EABE02A0-4CF3-4C26-B9F6-82AE9806417F}" destId="{F9C77FAB-25E4-4E1D-AB61-0E69669909DA}" srcOrd="0" destOrd="0" parTransId="{D5E50CB4-5E0A-4A49-894B-0F63B5AA6D42}" sibTransId="{F02CCE0E-8EA2-4060-A48F-38FB3AAEE0FC}"/>
    <dgm:cxn modelId="{A6440805-55A8-412C-AE93-F816A9286ACA}" type="presOf" srcId="{22285006-6A3D-4B16-9A0C-D111454F5E20}" destId="{3FD68D6D-45DB-46B2-B9C2-0B43EA7FE037}" srcOrd="0" destOrd="0" presId="urn:microsoft.com/office/officeart/2005/8/layout/vList6"/>
    <dgm:cxn modelId="{FBABEC57-9343-408B-B96F-77DF24DEFC1D}" srcId="{F9C77FAB-25E4-4E1D-AB61-0E69669909DA}" destId="{2E2C652E-1844-427A-A331-E12D6BC10BD7}" srcOrd="4" destOrd="0" parTransId="{4AA09493-7552-4C25-A8F7-346F219D13E3}" sibTransId="{E7837FD5-182A-40B8-A8C0-19DE0D5E6EC4}"/>
    <dgm:cxn modelId="{B4081580-251C-4481-B726-3A1C02FB77F0}" srcId="{EABE02A0-4CF3-4C26-B9F6-82AE9806417F}" destId="{A9F8D38A-C513-4B92-ABBF-CA14331AB504}" srcOrd="1" destOrd="0" parTransId="{AC606F3D-9118-4297-A59E-9CE19B16F5B2}" sibTransId="{841A8C7A-0765-457F-B723-41F68FFE8BEC}"/>
    <dgm:cxn modelId="{3D99C065-7BB3-41D8-8412-C3613F3DD654}" srcId="{F9C77FAB-25E4-4E1D-AB61-0E69669909DA}" destId="{E585A2F1-B6D5-484E-AFBF-4B535BEBABA7}" srcOrd="2" destOrd="0" parTransId="{4B4DF0A7-D06A-4711-BBB1-4034E1387C0F}" sibTransId="{F901F0D1-DA05-47F8-9877-D15C54E93FF4}"/>
    <dgm:cxn modelId="{FF55A112-9057-437B-9C7B-E9B542BBB089}" srcId="{EABE02A0-4CF3-4C26-B9F6-82AE9806417F}" destId="{502A4BD0-7B16-43CC-9ADE-2F9BA3542F0E}" srcOrd="3" destOrd="0" parTransId="{D25807FA-CFB1-4F3A-939A-498706359930}" sibTransId="{D7379E6C-4643-4253-A211-6029336DBCFD}"/>
    <dgm:cxn modelId="{16473CCB-6B5A-4D8A-94B7-F0F72CEB2AD6}" type="presOf" srcId="{05C4D300-DFD1-4FAF-BC10-24C1950BB5CB}" destId="{A3DA15CC-0DF5-422B-A291-1EFD43FF0C31}" srcOrd="0" destOrd="1" presId="urn:microsoft.com/office/officeart/2005/8/layout/vList6"/>
    <dgm:cxn modelId="{BCDD8D93-8D41-4734-ACD0-66F452C315A5}" srcId="{502A4BD0-7B16-43CC-9ADE-2F9BA3542F0E}" destId="{3414EAA5-752F-49BA-88E5-DE1878A5799B}" srcOrd="0" destOrd="0" parTransId="{B276B595-0663-4F67-BDEF-A1FB4FA4BAC9}" sibTransId="{269CAB27-4CF0-4C26-838C-987243DF3D45}"/>
    <dgm:cxn modelId="{20DE4FEE-6F71-4FFC-98DC-0E461807907C}" type="presOf" srcId="{2E2C652E-1844-427A-A331-E12D6BC10BD7}" destId="{BFCC0140-B3F3-4020-894B-DB2AD770F712}" srcOrd="0" destOrd="4" presId="urn:microsoft.com/office/officeart/2005/8/layout/vList6"/>
    <dgm:cxn modelId="{2B10D429-2831-4C57-8FA7-2EEA00DE3B5B}" type="presOf" srcId="{2E0A47CD-EFB0-46DF-B7B6-CDEF70175153}" destId="{1E91C5ED-10CE-4D62-8591-FCFAF4BE518C}" srcOrd="0" destOrd="0" presId="urn:microsoft.com/office/officeart/2005/8/layout/vList6"/>
    <dgm:cxn modelId="{F7F6E187-A246-4BD3-88CB-2397D4774E05}" srcId="{F9C77FAB-25E4-4E1D-AB61-0E69669909DA}" destId="{672B873D-FF8A-4BF6-84E2-F79280A05F8A}" srcOrd="3" destOrd="0" parTransId="{051ADEAE-08FF-4989-A957-569C36B24D28}" sibTransId="{62965C56-6A52-47B2-89EA-FAD4EA24710B}"/>
    <dgm:cxn modelId="{7472C19C-C115-435B-96D5-75A97BFAE21F}" srcId="{A9F8D38A-C513-4B92-ABBF-CA14331AB504}" destId="{05C4D300-DFD1-4FAF-BC10-24C1950BB5CB}" srcOrd="1" destOrd="0" parTransId="{E8D22DAA-9FD0-439F-BB5E-6195E5BA2EC7}" sibTransId="{A2F39ECF-70C7-49EA-B36C-97D041CE864B}"/>
    <dgm:cxn modelId="{3B1F6872-AC5F-42F0-A2F3-B0493F54E045}" type="presOf" srcId="{672B873D-FF8A-4BF6-84E2-F79280A05F8A}" destId="{BFCC0140-B3F3-4020-894B-DB2AD770F712}" srcOrd="0" destOrd="3" presId="urn:microsoft.com/office/officeart/2005/8/layout/vList6"/>
    <dgm:cxn modelId="{B55EF17D-B714-4A9E-A1FF-37026006CC2C}" srcId="{F9C77FAB-25E4-4E1D-AB61-0E69669909DA}" destId="{F86FC095-730B-4ECD-A5C6-612983F8ACBE}" srcOrd="1" destOrd="0" parTransId="{7DF2DEC9-A1B3-4CBD-AFEF-0484ABF6A1D6}" sibTransId="{EA671ED0-16F2-4E58-9A81-81B6F24F24BB}"/>
    <dgm:cxn modelId="{D6EED9C3-1C81-481F-99C5-0E41EE313CA1}" type="presOf" srcId="{A4144D8A-77CD-4EA4-981C-2ED56E2256DC}" destId="{BFCC0140-B3F3-4020-894B-DB2AD770F712}" srcOrd="0" destOrd="0" presId="urn:microsoft.com/office/officeart/2005/8/layout/vList6"/>
    <dgm:cxn modelId="{111353AE-EE82-4DF8-A1A0-51367FCF78DA}" type="presOf" srcId="{0A56D3AE-1A8C-4C6E-9D3E-130BEBB3528C}" destId="{A3DA15CC-0DF5-422B-A291-1EFD43FF0C31}" srcOrd="0" destOrd="0" presId="urn:microsoft.com/office/officeart/2005/8/layout/vList6"/>
    <dgm:cxn modelId="{0FC61660-A8BF-4D8C-9344-9D94339FB82F}" srcId="{22285006-6A3D-4B16-9A0C-D111454F5E20}" destId="{2E0A47CD-EFB0-46DF-B7B6-CDEF70175153}" srcOrd="0" destOrd="0" parTransId="{AA5746C5-0C79-48DD-9A91-F22FD52F4B68}" sibTransId="{8DCC39E6-8595-46EA-A2ED-863A8BE87FAE}"/>
    <dgm:cxn modelId="{7A2B4F62-EA0E-4FA4-8B03-9ED74B99D590}" srcId="{EABE02A0-4CF3-4C26-B9F6-82AE9806417F}" destId="{22285006-6A3D-4B16-9A0C-D111454F5E20}" srcOrd="2" destOrd="0" parTransId="{58F51DAD-7A31-48B1-B4D2-F05C8BD2F281}" sibTransId="{82493600-E2DF-4757-B436-42F49620D9DE}"/>
    <dgm:cxn modelId="{821EF26F-38B4-412E-B1C7-41ACEC37DC6B}" type="presOf" srcId="{E585A2F1-B6D5-484E-AFBF-4B535BEBABA7}" destId="{BFCC0140-B3F3-4020-894B-DB2AD770F712}" srcOrd="0" destOrd="2" presId="urn:microsoft.com/office/officeart/2005/8/layout/vList6"/>
    <dgm:cxn modelId="{8A638193-053B-4BB2-B5F8-BFDFD308FB9E}" type="presOf" srcId="{F86FC095-730B-4ECD-A5C6-612983F8ACBE}" destId="{BFCC0140-B3F3-4020-894B-DB2AD770F712}" srcOrd="0" destOrd="1" presId="urn:microsoft.com/office/officeart/2005/8/layout/vList6"/>
    <dgm:cxn modelId="{BA6FE9C7-9E3E-4680-A510-687F9C36D47C}" type="presParOf" srcId="{2B19552F-D8A0-4AF1-AEEC-D8BAB55B7393}" destId="{DCD68F17-AAD0-44D3-B7FE-AFA48D801CFE}" srcOrd="0" destOrd="0" presId="urn:microsoft.com/office/officeart/2005/8/layout/vList6"/>
    <dgm:cxn modelId="{9BBA10C2-2525-43D3-91E1-5C2CEA8D81E3}" type="presParOf" srcId="{DCD68F17-AAD0-44D3-B7FE-AFA48D801CFE}" destId="{88C05487-1C3F-40F2-9846-2554FBBE3EEE}" srcOrd="0" destOrd="0" presId="urn:microsoft.com/office/officeart/2005/8/layout/vList6"/>
    <dgm:cxn modelId="{AE7BFE10-2CCA-46FF-8E8C-A9EDB9B22FF0}" type="presParOf" srcId="{DCD68F17-AAD0-44D3-B7FE-AFA48D801CFE}" destId="{BFCC0140-B3F3-4020-894B-DB2AD770F712}" srcOrd="1" destOrd="0" presId="urn:microsoft.com/office/officeart/2005/8/layout/vList6"/>
    <dgm:cxn modelId="{5DE2CC2E-7711-42AB-9222-26F4D1B2E7FF}" type="presParOf" srcId="{2B19552F-D8A0-4AF1-AEEC-D8BAB55B7393}" destId="{5576A5E8-35C1-4138-BB23-A625E7CB55AF}" srcOrd="1" destOrd="0" presId="urn:microsoft.com/office/officeart/2005/8/layout/vList6"/>
    <dgm:cxn modelId="{3FB38B0F-BB75-4009-A9DE-A412AF6C9566}" type="presParOf" srcId="{2B19552F-D8A0-4AF1-AEEC-D8BAB55B7393}" destId="{D193F779-4378-4C25-9F25-E4A05D366AA7}" srcOrd="2" destOrd="0" presId="urn:microsoft.com/office/officeart/2005/8/layout/vList6"/>
    <dgm:cxn modelId="{168B8910-1B0E-4CDF-9126-FDC7E702DAC4}" type="presParOf" srcId="{D193F779-4378-4C25-9F25-E4A05D366AA7}" destId="{F141AC06-7175-48AD-BE0E-58CE68496FC9}" srcOrd="0" destOrd="0" presId="urn:microsoft.com/office/officeart/2005/8/layout/vList6"/>
    <dgm:cxn modelId="{885956AD-3326-46EF-9D44-9ED6BCF9A3D0}" type="presParOf" srcId="{D193F779-4378-4C25-9F25-E4A05D366AA7}" destId="{A3DA15CC-0DF5-422B-A291-1EFD43FF0C31}" srcOrd="1" destOrd="0" presId="urn:microsoft.com/office/officeart/2005/8/layout/vList6"/>
    <dgm:cxn modelId="{1D07BF25-7AD5-4343-AAE8-B8CC1CD099FF}" type="presParOf" srcId="{2B19552F-D8A0-4AF1-AEEC-D8BAB55B7393}" destId="{CB98E91D-B15C-478F-BEEE-5EC0BFADAA4F}" srcOrd="3" destOrd="0" presId="urn:microsoft.com/office/officeart/2005/8/layout/vList6"/>
    <dgm:cxn modelId="{957BC973-444F-40BA-9718-B62672EF4B6C}" type="presParOf" srcId="{2B19552F-D8A0-4AF1-AEEC-D8BAB55B7393}" destId="{9A4FA5B0-9A24-4126-A81F-74BB8E0BEAC3}" srcOrd="4" destOrd="0" presId="urn:microsoft.com/office/officeart/2005/8/layout/vList6"/>
    <dgm:cxn modelId="{7B3D189C-6DE8-437D-996A-5409C5DE3E59}" type="presParOf" srcId="{9A4FA5B0-9A24-4126-A81F-74BB8E0BEAC3}" destId="{3FD68D6D-45DB-46B2-B9C2-0B43EA7FE037}" srcOrd="0" destOrd="0" presId="urn:microsoft.com/office/officeart/2005/8/layout/vList6"/>
    <dgm:cxn modelId="{DD3EE42B-B8D4-4664-8E3C-98E8465B94F4}" type="presParOf" srcId="{9A4FA5B0-9A24-4126-A81F-74BB8E0BEAC3}" destId="{1E91C5ED-10CE-4D62-8591-FCFAF4BE518C}" srcOrd="1" destOrd="0" presId="urn:microsoft.com/office/officeart/2005/8/layout/vList6"/>
    <dgm:cxn modelId="{CFBEFEE2-0512-456A-ACEA-F05067ABEC0E}" type="presParOf" srcId="{2B19552F-D8A0-4AF1-AEEC-D8BAB55B7393}" destId="{D72E8FE8-C5BC-441B-8A07-9F9360845DA1}" srcOrd="5" destOrd="0" presId="urn:microsoft.com/office/officeart/2005/8/layout/vList6"/>
    <dgm:cxn modelId="{2A7BB052-19B1-4B7E-8A80-E473B5405604}" type="presParOf" srcId="{2B19552F-D8A0-4AF1-AEEC-D8BAB55B7393}" destId="{0A8F626C-07E4-4178-91F3-2DB2C1438C7B}" srcOrd="6" destOrd="0" presId="urn:microsoft.com/office/officeart/2005/8/layout/vList6"/>
    <dgm:cxn modelId="{B5453484-8DAE-46E5-B595-C00409C9CD5F}" type="presParOf" srcId="{0A8F626C-07E4-4178-91F3-2DB2C1438C7B}" destId="{E9759D45-B83D-4F01-90A3-1AD743939C4A}" srcOrd="0" destOrd="0" presId="urn:microsoft.com/office/officeart/2005/8/layout/vList6"/>
    <dgm:cxn modelId="{2560011A-B2CE-427C-93EC-966CFA47DC06}" type="presParOf" srcId="{0A8F626C-07E4-4178-91F3-2DB2C1438C7B}" destId="{4CC4130A-EDFF-4218-BDCA-6A62E2B22A2A}"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800" b="1" dirty="0" smtClean="0"/>
            <a:t>Vreme izvršenja krivičnog dela u oblasti visokotehnološkog kriminala bitno je zbog</a:t>
          </a:r>
          <a:r>
            <a:rPr lang="en-US" sz="2800" b="1" dirty="0" smtClean="0"/>
            <a:t>:</a:t>
          </a:r>
          <a:endParaRPr lang="en-US" sz="28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a:t>
          </a:r>
          <a:r>
            <a:rPr lang="sr-Latn-RS" sz="2800" b="0" dirty="0" smtClean="0"/>
            <a:t>Nadležnosti</a:t>
          </a:r>
          <a:r>
            <a:rPr lang="en-US" sz="2800" dirty="0" smtClean="0"/>
            <a:t>?</a:t>
          </a:r>
          <a:endParaRPr lang="en-US" sz="2800"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a:t>b.) </a:t>
          </a:r>
          <a:r>
            <a:rPr lang="sr-Latn-RS" sz="2800" dirty="0" smtClean="0"/>
            <a:t>organa za zaštitu pravnog poretka</a:t>
          </a:r>
          <a:r>
            <a:rPr lang="en-US" sz="2800" dirty="0" smtClean="0"/>
            <a:t>?</a:t>
          </a:r>
          <a:endParaRPr lang="en-US" sz="2800" dirty="0"/>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a:t>
          </a:r>
          <a:r>
            <a:rPr lang="sr-Latn-RS" sz="2800" dirty="0" smtClean="0"/>
            <a:t>Utvrđivanja adrese</a:t>
          </a:r>
          <a:r>
            <a:rPr lang="sr-Latn-RS" sz="2800" b="0" dirty="0" smtClean="0"/>
            <a:t> internet protokola (IP adrese)</a:t>
          </a:r>
          <a:r>
            <a:rPr lang="en-US" sz="2800" dirty="0" smtClean="0"/>
            <a:t>?</a:t>
          </a:r>
          <a:endParaRPr lang="en-US" sz="2800"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797E83DF-D7B0-A04A-90A7-428F119E43A8}" type="presOf" srcId="{8E61202A-36DD-0240-811A-270D9611A395}" destId="{CFE00427-EDF8-324F-9A5C-A181E81A4D48}" srcOrd="0" destOrd="0" presId="urn:microsoft.com/office/officeart/2008/layout/LinedList"/>
    <dgm:cxn modelId="{84510C55-401A-B84B-B242-E565DB29F691}" type="presOf" srcId="{323950B2-6BC2-AE4B-B5B8-B2437BA58494}" destId="{D6847470-F054-2943-A634-F983FF0A0122}"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E42CFA93-E9F6-A445-8E93-048104D9A8A0}" type="presOf" srcId="{412DA8CB-B9E5-F44F-9FDD-EF35DF68306D}" destId="{B9E57DF2-F223-F848-B6AB-FEB0F6FB4076}"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AFD2487F-444F-4C44-A623-9AAFEB90AC49}" srcId="{8E61202A-36DD-0240-811A-270D9611A395}" destId="{412DA8CB-B9E5-F44F-9FDD-EF35DF68306D}" srcOrd="2" destOrd="0" parTransId="{7E8B7982-18DC-F246-BFD4-7B9D4C9DB2CA}" sibTransId="{960A4A2E-B23E-7544-9A93-1312898E2DC4}"/>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b="1" kern="1200" dirty="0"/>
            <a:t>EUROJUST </a:t>
          </a:r>
          <a:r>
            <a:rPr lang="sr-Latn-RS" sz="2800" b="1" kern="1200" dirty="0" smtClean="0"/>
            <a:t>(Evrodžast) je agencija Evropske Unije koja se bavi</a:t>
          </a:r>
          <a:r>
            <a:rPr lang="en-US" sz="2800" b="1" kern="1200" dirty="0" smtClean="0"/>
            <a:t>:</a:t>
          </a:r>
          <a:endParaRPr lang="en-US" sz="2800" b="1" kern="1200" dirty="0"/>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a.) </a:t>
          </a:r>
          <a:r>
            <a:rPr lang="sr-Latn-RS" sz="2800" kern="1200" dirty="0" smtClean="0"/>
            <a:t>Policijskom saradnjom</a:t>
          </a:r>
          <a:r>
            <a:rPr lang="en-US" sz="2800" kern="1200" dirty="0" smtClean="0"/>
            <a:t>?</a:t>
          </a:r>
          <a:endParaRPr lang="en-US" sz="2800" kern="1200" dirty="0"/>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b.) </a:t>
          </a:r>
          <a:r>
            <a:rPr lang="sr-Latn-RS" sz="2800" kern="1200" dirty="0" smtClean="0"/>
            <a:t>Međuvladinom saradnjom</a:t>
          </a:r>
          <a:r>
            <a:rPr lang="en-US" sz="2800" kern="1200" dirty="0" smtClean="0"/>
            <a:t>?</a:t>
          </a:r>
          <a:endParaRPr lang="en-US" sz="2800" kern="1200" dirty="0"/>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c.) </a:t>
          </a:r>
          <a:r>
            <a:rPr lang="sr-Latn-RS" sz="2800" kern="1200" dirty="0" smtClean="0"/>
            <a:t>Pravosudnom saradnjom</a:t>
          </a:r>
          <a:r>
            <a:rPr lang="en-US" sz="2800" kern="1200" dirty="0" smtClean="0"/>
            <a:t>?</a:t>
          </a:r>
          <a:endParaRPr lang="en-US" sz="2800" kern="1200" dirty="0"/>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1984"/>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1984"/>
          <a:ext cx="2773788" cy="406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sr-Latn-RS" sz="2800" b="1" kern="1200" dirty="0" smtClean="0"/>
            <a:t>Ugovor o uzajamnoj pravnoj pomoći odnosi se na</a:t>
          </a:r>
          <a:r>
            <a:rPr lang="en-US" sz="2800" b="1" kern="1200" dirty="0" smtClean="0"/>
            <a:t>:</a:t>
          </a:r>
          <a:endParaRPr lang="en-US" sz="2800" b="1" kern="1200" dirty="0"/>
        </a:p>
      </dsp:txBody>
      <dsp:txXfrm>
        <a:off x="0" y="1984"/>
        <a:ext cx="2773788" cy="4060031"/>
      </dsp:txXfrm>
    </dsp:sp>
    <dsp:sp modelId="{5D9EDF3F-7B20-8E47-A431-F9F24450F874}">
      <dsp:nvSpPr>
        <dsp:cNvPr id="0" name=""/>
        <dsp:cNvSpPr/>
      </dsp:nvSpPr>
      <dsp:spPr>
        <a:xfrm>
          <a:off x="2855989" y="65422"/>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a.) </a:t>
          </a:r>
          <a:r>
            <a:rPr lang="sr-Latn-RS" sz="2800" kern="1200" dirty="0" smtClean="0"/>
            <a:t>zvaničnu saradnju između dve zemlje, ili više njih</a:t>
          </a:r>
          <a:r>
            <a:rPr lang="en-US" sz="2800" kern="1200" dirty="0" smtClean="0"/>
            <a:t>?</a:t>
          </a:r>
          <a:endParaRPr lang="en-US" sz="2800" kern="1200" dirty="0"/>
        </a:p>
      </dsp:txBody>
      <dsp:txXfrm>
        <a:off x="2855989" y="65422"/>
        <a:ext cx="4301899" cy="1268759"/>
      </dsp:txXfrm>
    </dsp:sp>
    <dsp:sp modelId="{EB798B99-5590-864A-A2C1-F553D99D3FAA}">
      <dsp:nvSpPr>
        <dsp:cNvPr id="0" name=""/>
        <dsp:cNvSpPr/>
      </dsp:nvSpPr>
      <dsp:spPr>
        <a:xfrm>
          <a:off x="2773788" y="1334182"/>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7620"/>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b.) </a:t>
          </a:r>
          <a:r>
            <a:rPr lang="sr-Latn-RS" sz="2800" b="0" kern="1200" dirty="0" smtClean="0"/>
            <a:t>zvaničnu saradnju između dva preduzeća, ili više njih</a:t>
          </a:r>
          <a:r>
            <a:rPr lang="en-US" sz="2800" kern="1200" dirty="0" smtClean="0"/>
            <a:t>?</a:t>
          </a:r>
          <a:endParaRPr lang="en-US" sz="2800" kern="1200" dirty="0"/>
        </a:p>
      </dsp:txBody>
      <dsp:txXfrm>
        <a:off x="2855989" y="1397620"/>
        <a:ext cx="4301899" cy="1268759"/>
      </dsp:txXfrm>
    </dsp:sp>
    <dsp:sp modelId="{5B901F7D-EE59-304E-B86D-F0C8CC3A841B}">
      <dsp:nvSpPr>
        <dsp:cNvPr id="0" name=""/>
        <dsp:cNvSpPr/>
      </dsp:nvSpPr>
      <dsp:spPr>
        <a:xfrm>
          <a:off x="2773788" y="266637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29817"/>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c.) </a:t>
          </a:r>
          <a:r>
            <a:rPr lang="sr-Latn-RS" sz="2800" kern="1200" dirty="0" smtClean="0"/>
            <a:t>zvaničnu saradnju između dva organa, ili više njih</a:t>
          </a:r>
          <a:r>
            <a:rPr lang="en-US" sz="2800" kern="1200" dirty="0" smtClean="0"/>
            <a:t>?</a:t>
          </a:r>
          <a:endParaRPr lang="en-US" sz="2800" kern="1200" dirty="0"/>
        </a:p>
      </dsp:txBody>
      <dsp:txXfrm>
        <a:off x="2855989" y="2729817"/>
        <a:ext cx="4301899" cy="1268759"/>
      </dsp:txXfrm>
    </dsp:sp>
    <dsp:sp modelId="{1E88F2A9-FC8F-2A4F-ABF4-2C5837CA76E5}">
      <dsp:nvSpPr>
        <dsp:cNvPr id="0" name=""/>
        <dsp:cNvSpPr/>
      </dsp:nvSpPr>
      <dsp:spPr>
        <a:xfrm>
          <a:off x="2773788" y="3998577"/>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C0140-B3F3-4020-894B-DB2AD770F712}">
      <dsp:nvSpPr>
        <dsp:cNvPr id="0" name=""/>
        <dsp:cNvSpPr/>
      </dsp:nvSpPr>
      <dsp:spPr>
        <a:xfrm>
          <a:off x="3464209" y="156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a:lnSpc>
              <a:spcPct val="90000"/>
            </a:lnSpc>
            <a:spcBef>
              <a:spcPct val="0"/>
            </a:spcBef>
            <a:spcAft>
              <a:spcPct val="15000"/>
            </a:spcAft>
            <a:buChar char="••"/>
          </a:pPr>
          <a:r>
            <a:rPr lang="sr-Latn-RS" sz="1200" b="1" kern="1200" dirty="0" smtClean="0"/>
            <a:t>Nezakonit pristup</a:t>
          </a:r>
          <a:endParaRPr lang="en-GB" sz="1200" b="1" kern="1200" dirty="0"/>
        </a:p>
        <a:p>
          <a:pPr marL="114300" lvl="1" indent="-114300" algn="l" defTabSz="533400">
            <a:lnSpc>
              <a:spcPct val="90000"/>
            </a:lnSpc>
            <a:spcBef>
              <a:spcPct val="0"/>
            </a:spcBef>
            <a:spcAft>
              <a:spcPct val="15000"/>
            </a:spcAft>
            <a:buChar char="••"/>
          </a:pPr>
          <a:r>
            <a:rPr lang="sr-Latn-RS" sz="1200" b="1" kern="1200" dirty="0" smtClean="0"/>
            <a:t>Nezakonito presretanje</a:t>
          </a:r>
          <a:endParaRPr lang="en-GB" sz="1200" b="1" kern="1200" dirty="0"/>
        </a:p>
        <a:p>
          <a:pPr marL="114300" lvl="1" indent="-114300" algn="l" defTabSz="533400">
            <a:lnSpc>
              <a:spcPct val="90000"/>
            </a:lnSpc>
            <a:spcBef>
              <a:spcPct val="0"/>
            </a:spcBef>
            <a:spcAft>
              <a:spcPct val="15000"/>
            </a:spcAft>
            <a:buChar char="••"/>
          </a:pPr>
          <a:r>
            <a:rPr lang="sr-Latn-RS" sz="1200" b="1" kern="1200" dirty="0" smtClean="0"/>
            <a:t>Ometanje podataka</a:t>
          </a:r>
          <a:endParaRPr lang="en-GB" sz="1200" b="1" kern="1200" dirty="0"/>
        </a:p>
        <a:p>
          <a:pPr marL="114300" lvl="1" indent="-114300" algn="l" defTabSz="533400">
            <a:lnSpc>
              <a:spcPct val="90000"/>
            </a:lnSpc>
            <a:spcBef>
              <a:spcPct val="0"/>
            </a:spcBef>
            <a:spcAft>
              <a:spcPct val="15000"/>
            </a:spcAft>
            <a:buChar char="••"/>
          </a:pPr>
          <a:r>
            <a:rPr lang="sr-Latn-RS" sz="1200" b="1" kern="1200" dirty="0" smtClean="0"/>
            <a:t>Ometanje sistema</a:t>
          </a:r>
          <a:endParaRPr lang="en-GB" sz="1200" b="1" kern="1200" dirty="0"/>
        </a:p>
        <a:p>
          <a:pPr marL="114300" lvl="1" indent="-114300" algn="l" defTabSz="533400">
            <a:lnSpc>
              <a:spcPct val="90000"/>
            </a:lnSpc>
            <a:spcBef>
              <a:spcPct val="0"/>
            </a:spcBef>
            <a:spcAft>
              <a:spcPct val="15000"/>
            </a:spcAft>
            <a:buChar char="••"/>
          </a:pPr>
          <a:r>
            <a:rPr lang="sr-Latn-RS" sz="1200" b="1" kern="1200" dirty="0" smtClean="0"/>
            <a:t>Zloupotreba uređaja </a:t>
          </a:r>
          <a:endParaRPr lang="en-GB" sz="1200" b="1" kern="1200" dirty="0"/>
        </a:p>
      </dsp:txBody>
      <dsp:txXfrm>
        <a:off x="3464209" y="156553"/>
        <a:ext cx="4731339" cy="929949"/>
      </dsp:txXfrm>
    </dsp:sp>
    <dsp:sp modelId="{88C05487-1C3F-40F2-9846-2554FBBE3EEE}">
      <dsp:nvSpPr>
        <dsp:cNvPr id="0" name=""/>
        <dsp:cNvSpPr/>
      </dsp:nvSpPr>
      <dsp:spPr>
        <a:xfrm>
          <a:off x="0" y="156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sr-Latn-RS" sz="1900" b="1" kern="1200" dirty="0" smtClean="0"/>
            <a:t>Dela protiv poverljivosti, celovitosti i dostupnosti računarskih podataka i sistema </a:t>
          </a:r>
          <a:endParaRPr lang="en-GB" sz="1900" b="1" kern="1200" dirty="0"/>
        </a:p>
      </dsp:txBody>
      <dsp:txXfrm>
        <a:off x="60528" y="62090"/>
        <a:ext cx="3343153" cy="1118875"/>
      </dsp:txXfrm>
    </dsp:sp>
    <dsp:sp modelId="{A3DA15CC-0DF5-422B-A291-1EFD43FF0C31}">
      <dsp:nvSpPr>
        <dsp:cNvPr id="0" name=""/>
        <dsp:cNvSpPr/>
      </dsp:nvSpPr>
      <dsp:spPr>
        <a:xfrm>
          <a:off x="3464209" y="136548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sr-Latn-RS" sz="1600" b="1" kern="1200" dirty="0" smtClean="0"/>
            <a:t>Falsifikovanje u vezi s računarima</a:t>
          </a:r>
          <a:endParaRPr lang="en-GB" sz="1600" b="1" kern="1200" dirty="0"/>
        </a:p>
        <a:p>
          <a:pPr marL="171450" lvl="1" indent="-171450" algn="l" defTabSz="711200">
            <a:lnSpc>
              <a:spcPct val="90000"/>
            </a:lnSpc>
            <a:spcBef>
              <a:spcPct val="0"/>
            </a:spcBef>
            <a:spcAft>
              <a:spcPct val="15000"/>
            </a:spcAft>
            <a:buChar char="••"/>
          </a:pPr>
          <a:r>
            <a:rPr lang="sr-Latn-RS" sz="1600" b="1" kern="1200" dirty="0" smtClean="0"/>
            <a:t>Prevara u vezi s računarima</a:t>
          </a:r>
          <a:endParaRPr lang="en-GB" sz="1600" b="1" kern="1200" dirty="0"/>
        </a:p>
      </dsp:txBody>
      <dsp:txXfrm>
        <a:off x="3464209" y="1520478"/>
        <a:ext cx="4731339" cy="929949"/>
      </dsp:txXfrm>
    </dsp:sp>
    <dsp:sp modelId="{F141AC06-7175-48AD-BE0E-58CE68496FC9}">
      <dsp:nvSpPr>
        <dsp:cNvPr id="0" name=""/>
        <dsp:cNvSpPr/>
      </dsp:nvSpPr>
      <dsp:spPr>
        <a:xfrm>
          <a:off x="0" y="136548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sr-Latn-RS" sz="1900" b="1" kern="1200" dirty="0" smtClean="0"/>
            <a:t>Dela u vezi s računarima </a:t>
          </a:r>
          <a:endParaRPr lang="en-GB" sz="1900" b="1" kern="1200" dirty="0"/>
        </a:p>
      </dsp:txBody>
      <dsp:txXfrm>
        <a:off x="60528" y="1426015"/>
        <a:ext cx="3343153" cy="1118875"/>
      </dsp:txXfrm>
    </dsp:sp>
    <dsp:sp modelId="{1E91C5ED-10CE-4D62-8591-FCFAF4BE518C}">
      <dsp:nvSpPr>
        <dsp:cNvPr id="0" name=""/>
        <dsp:cNvSpPr/>
      </dsp:nvSpPr>
      <dsp:spPr>
        <a:xfrm>
          <a:off x="3370918" y="2768321"/>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sr-Latn-RS" sz="1600" b="1" kern="1200" dirty="0" smtClean="0"/>
            <a:t>Dela u vezi sa dečijom pornografijom </a:t>
          </a:r>
          <a:endParaRPr lang="en-GB" sz="1600" b="1" kern="1200" dirty="0"/>
        </a:p>
      </dsp:txBody>
      <dsp:txXfrm>
        <a:off x="3370918" y="2923312"/>
        <a:ext cx="4731339" cy="929949"/>
      </dsp:txXfrm>
    </dsp:sp>
    <dsp:sp modelId="{3FD68D6D-45DB-46B2-B9C2-0B43EA7FE037}">
      <dsp:nvSpPr>
        <dsp:cNvPr id="0" name=""/>
        <dsp:cNvSpPr/>
      </dsp:nvSpPr>
      <dsp:spPr>
        <a:xfrm>
          <a:off x="0" y="2709945"/>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sr-Latn-RS" sz="1900" b="1" kern="1200" dirty="0" smtClean="0"/>
            <a:t>Dela u vezi sa sadržajem</a:t>
          </a:r>
          <a:endParaRPr lang="en-GB" sz="1900" b="1" kern="1200" dirty="0"/>
        </a:p>
      </dsp:txBody>
      <dsp:txXfrm>
        <a:off x="60528" y="2770473"/>
        <a:ext cx="3343153" cy="1118875"/>
      </dsp:txXfrm>
    </dsp:sp>
    <dsp:sp modelId="{4CC4130A-EDFF-4218-BDCA-6A62E2B22A2A}">
      <dsp:nvSpPr>
        <dsp:cNvPr id="0" name=""/>
        <dsp:cNvSpPr/>
      </dsp:nvSpPr>
      <dsp:spPr>
        <a:xfrm>
          <a:off x="3464209" y="409333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sr-Latn-RS" sz="1600" b="1" kern="1200" dirty="0" smtClean="0"/>
            <a:t>Dela u vezi s kršenjem autorskih i srodnih prava</a:t>
          </a:r>
          <a:endParaRPr lang="en-GB" sz="1600" b="1" kern="1200" dirty="0"/>
        </a:p>
      </dsp:txBody>
      <dsp:txXfrm>
        <a:off x="3464209" y="4248328"/>
        <a:ext cx="4731339" cy="929949"/>
      </dsp:txXfrm>
    </dsp:sp>
    <dsp:sp modelId="{E9759D45-B83D-4F01-90A3-1AD743939C4A}">
      <dsp:nvSpPr>
        <dsp:cNvPr id="0" name=""/>
        <dsp:cNvSpPr/>
      </dsp:nvSpPr>
      <dsp:spPr>
        <a:xfrm>
          <a:off x="0" y="409333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sr-Latn-RS" sz="1900" b="1" kern="1200" dirty="0" smtClean="0"/>
            <a:t>Dela u vezi s kršenjem prava intelektualne svojine </a:t>
          </a:r>
          <a:endParaRPr lang="en-GB" sz="1900" b="1" kern="1200" dirty="0"/>
        </a:p>
      </dsp:txBody>
      <dsp:txXfrm>
        <a:off x="60528" y="4153865"/>
        <a:ext cx="3343153" cy="1118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1984"/>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1984"/>
          <a:ext cx="2773788" cy="406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sr-Latn-RS" sz="2800" b="1" kern="1200" dirty="0" smtClean="0"/>
            <a:t>Vreme izvršenja krivičnog dela u oblasti visokotehnološkog kriminala bitno je zbog</a:t>
          </a:r>
          <a:r>
            <a:rPr lang="en-US" sz="2800" b="1" kern="1200" dirty="0" smtClean="0"/>
            <a:t>:</a:t>
          </a:r>
          <a:endParaRPr lang="en-US" sz="2800" b="1" kern="1200" dirty="0"/>
        </a:p>
      </dsp:txBody>
      <dsp:txXfrm>
        <a:off x="0" y="1984"/>
        <a:ext cx="2773788" cy="4060031"/>
      </dsp:txXfrm>
    </dsp:sp>
    <dsp:sp modelId="{5D9EDF3F-7B20-8E47-A431-F9F24450F874}">
      <dsp:nvSpPr>
        <dsp:cNvPr id="0" name=""/>
        <dsp:cNvSpPr/>
      </dsp:nvSpPr>
      <dsp:spPr>
        <a:xfrm>
          <a:off x="2855989" y="65422"/>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a.) </a:t>
          </a:r>
          <a:r>
            <a:rPr lang="sr-Latn-RS" sz="2800" b="0" kern="1200" dirty="0" smtClean="0"/>
            <a:t>Nadležnosti</a:t>
          </a:r>
          <a:r>
            <a:rPr lang="en-US" sz="2800" kern="1200" dirty="0" smtClean="0"/>
            <a:t>?</a:t>
          </a:r>
          <a:endParaRPr lang="en-US" sz="2800" kern="1200" dirty="0"/>
        </a:p>
      </dsp:txBody>
      <dsp:txXfrm>
        <a:off x="2855989" y="65422"/>
        <a:ext cx="4301899" cy="1268759"/>
      </dsp:txXfrm>
    </dsp:sp>
    <dsp:sp modelId="{EB798B99-5590-864A-A2C1-F553D99D3FAA}">
      <dsp:nvSpPr>
        <dsp:cNvPr id="0" name=""/>
        <dsp:cNvSpPr/>
      </dsp:nvSpPr>
      <dsp:spPr>
        <a:xfrm>
          <a:off x="2773788" y="1334182"/>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7620"/>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b.) </a:t>
          </a:r>
          <a:r>
            <a:rPr lang="sr-Latn-RS" sz="2800" kern="1200" dirty="0" smtClean="0"/>
            <a:t>organa za zaštitu pravnog poretka</a:t>
          </a:r>
          <a:r>
            <a:rPr lang="en-US" sz="2800" kern="1200" dirty="0" smtClean="0"/>
            <a:t>?</a:t>
          </a:r>
          <a:endParaRPr lang="en-US" sz="2800" kern="1200" dirty="0"/>
        </a:p>
      </dsp:txBody>
      <dsp:txXfrm>
        <a:off x="2855989" y="1397620"/>
        <a:ext cx="4301899" cy="1268759"/>
      </dsp:txXfrm>
    </dsp:sp>
    <dsp:sp modelId="{5B901F7D-EE59-304E-B86D-F0C8CC3A841B}">
      <dsp:nvSpPr>
        <dsp:cNvPr id="0" name=""/>
        <dsp:cNvSpPr/>
      </dsp:nvSpPr>
      <dsp:spPr>
        <a:xfrm>
          <a:off x="2773788" y="266637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29817"/>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kern="1200" dirty="0"/>
            <a:t>c.) </a:t>
          </a:r>
          <a:r>
            <a:rPr lang="sr-Latn-RS" sz="2800" kern="1200" dirty="0" smtClean="0"/>
            <a:t>Utvrđivanja adrese</a:t>
          </a:r>
          <a:r>
            <a:rPr lang="sr-Latn-RS" sz="2800" b="0" kern="1200" dirty="0" smtClean="0"/>
            <a:t> internet protokola (IP adrese)</a:t>
          </a:r>
          <a:r>
            <a:rPr lang="en-US" sz="2800" kern="1200" dirty="0" smtClean="0"/>
            <a:t>?</a:t>
          </a:r>
          <a:endParaRPr lang="en-US" sz="2800" kern="1200" dirty="0"/>
        </a:p>
      </dsp:txBody>
      <dsp:txXfrm>
        <a:off x="2855989" y="2729817"/>
        <a:ext cx="4301899" cy="1268759"/>
      </dsp:txXfrm>
    </dsp:sp>
    <dsp:sp modelId="{1E88F2A9-FC8F-2A4F-ABF4-2C5837CA76E5}">
      <dsp:nvSpPr>
        <dsp:cNvPr id="0" name=""/>
        <dsp:cNvSpPr/>
      </dsp:nvSpPr>
      <dsp:spPr>
        <a:xfrm>
          <a:off x="2773788" y="3998577"/>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4/2/2021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hecommonwealth.org/node/25"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thecommonwealth.org/our-charter"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nterpol.int/en/Who-we-are/General-Secretariat"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interpol.int/en/Who-we-are/Governance/General-Assembly" TargetMode="External"/><Relationship Id="rId5" Type="http://schemas.openxmlformats.org/officeDocument/2006/relationships/hyperlink" Target="https://www.interpol.int/en/Who-we-are/Member-countries/National-Central-Bureaus-NCBs" TargetMode="External"/><Relationship Id="rId4" Type="http://schemas.openxmlformats.org/officeDocument/2006/relationships/hyperlink" Target="https://www.interpol.int/en/Who-we-are/General-Secretariat/Secretary-Genera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europol.europa.eu/activities-services/main-reports/serious-and-organised-crime-threat-assessment" TargetMode="External"/><Relationship Id="rId7" Type="http://schemas.openxmlformats.org/officeDocument/2006/relationships/hyperlink" Target="https://www.europol.europa.eu/crime-areas-and-trends/crime-areas/cybercrime"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europol.europa.eu/activities-services/main-reports/annual-review" TargetMode="External"/><Relationship Id="rId5" Type="http://schemas.openxmlformats.org/officeDocument/2006/relationships/hyperlink" Target="https://www.europol.europa.eu/activities-services/main-reports/internet-organised-crime-threat-assessment" TargetMode="External"/><Relationship Id="rId4" Type="http://schemas.openxmlformats.org/officeDocument/2006/relationships/hyperlink" Target="https://www.europol.europa.eu/activities-services/main-reports/eu-terrorism-situation-and-trend-report"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urojust.europa.eu/doclibrary/Eurojust-framework/ej-legal-framework/Pages/Eurojust-Regulation.aspx"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b="1" i="1" u="sng" dirty="0" smtClean="0"/>
              <a:t>TEKST</a:t>
            </a:r>
            <a:r>
              <a:rPr lang="sr-Latn-RS" b="1" i="1" u="sng" baseline="0" dirty="0" smtClean="0"/>
              <a:t> NA FOTOGRAFIJI</a:t>
            </a:r>
            <a:r>
              <a:rPr lang="sr-Latn-RS" baseline="0" dirty="0" smtClean="0"/>
              <a:t>: PROGRAM</a:t>
            </a:r>
            <a:endParaRPr lang="sr-Latn-RS" dirty="0" smtClean="0"/>
          </a:p>
          <a:p>
            <a:endParaRPr lang="sr-Latn-RS" dirty="0" smtClean="0"/>
          </a:p>
          <a:p>
            <a:r>
              <a:rPr lang="sr-Latn-RS" dirty="0" smtClean="0"/>
              <a:t>Ekspert</a:t>
            </a:r>
            <a:r>
              <a:rPr lang="sr-Latn-RS" baseline="0" dirty="0" smtClean="0"/>
              <a:t> </a:t>
            </a:r>
            <a:r>
              <a:rPr lang="sr-Latn-RS" baseline="0" dirty="0" smtClean="0"/>
              <a:t>učesnicima ukratko predstavlja program i sadržaj treninga. </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11463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Afrička unija</a:t>
            </a:r>
            <a:r>
              <a:rPr lang="en-GB" dirty="0" smtClean="0"/>
              <a:t> (AU) </a:t>
            </a:r>
            <a:r>
              <a:rPr lang="sr-Latn-RS" dirty="0" smtClean="0"/>
              <a:t>je kontinentalna</a:t>
            </a:r>
            <a:r>
              <a:rPr lang="sr-Latn-RS" baseline="0" dirty="0" smtClean="0"/>
              <a:t> organizacija koja okuplja 55 država članica, zemalja afričkog kontinenta. Zvanično je formirana 2002, kao naslednica Organizacije afričkog jedinstva (OAU, </a:t>
            </a:r>
            <a:r>
              <a:rPr lang="en-GB" dirty="0" smtClean="0"/>
              <a:t>1963-1999).</a:t>
            </a:r>
          </a:p>
          <a:p>
            <a:pPr algn="just"/>
            <a:endParaRPr lang="en-GB" dirty="0" smtClean="0"/>
          </a:p>
          <a:p>
            <a:pPr algn="just"/>
            <a:r>
              <a:rPr lang="sr-Latn-RS" dirty="0" smtClean="0"/>
              <a:t>Glavni ciljevi OAU bili su da iskoreni glad i ukloni preostale tragove kolonizacije i aparthejda</a:t>
            </a:r>
            <a:r>
              <a:rPr lang="sr-Latn-RS" baseline="0" dirty="0" smtClean="0"/>
              <a:t> na kontinentu, zatim da ojača jedinstvo i solidarnost među afričkim državama i uskladi i intenzivira saradnju u cilju razvoja. Isto tako, cilj organizacije bio je i da zaštiti suverenitet i teritorijalni integritet svojih članica i unapredi međunarodnu saradnju.</a:t>
            </a:r>
            <a:r>
              <a:rPr lang="en-GB" dirty="0" smtClean="0"/>
              <a:t> </a:t>
            </a:r>
          </a:p>
          <a:p>
            <a:pPr algn="just"/>
            <a:endParaRPr lang="en-GB" dirty="0" smtClean="0"/>
          </a:p>
          <a:p>
            <a:pPr algn="just"/>
            <a:r>
              <a:rPr lang="sr-Latn-RS" b="0" dirty="0" smtClean="0"/>
              <a:t>Nacrt Konvencije</a:t>
            </a:r>
            <a:r>
              <a:rPr lang="sr-Latn-RS" b="0" baseline="0" dirty="0" smtClean="0"/>
              <a:t> Afričke unije o sajber bezbednosti i zaštiti ličnih podataka pripremljen je 2011, kako bi se ustavovio „kredibilian okvir za sajber bezbednost u Africi organizovanjem elektronskih transakcija, zaštitom ličnih podataka, unapređenjem sajber bezbednosti i e-upravljanja, kao i borbom protiv visokotehnološkog kriminala.</a:t>
            </a:r>
            <a:r>
              <a:rPr lang="en-GB" b="0" dirty="0" smtClean="0"/>
              <a:t>.</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9347679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Komonvelt čine </a:t>
            </a:r>
            <a:r>
              <a:rPr lang="en-GB" dirty="0" smtClean="0">
                <a:hlinkClick r:id="rId3"/>
              </a:rPr>
              <a:t>54 </a:t>
            </a:r>
            <a:r>
              <a:rPr lang="sr-Latn-RS" dirty="0" smtClean="0">
                <a:hlinkClick r:id="rId3"/>
              </a:rPr>
              <a:t>nezavisne i ravnopravne države</a:t>
            </a:r>
            <a:r>
              <a:rPr lang="sr-Latn-RS" dirty="0" smtClean="0"/>
              <a:t> koje toj organizaciji dobrovoljno pristupaju.</a:t>
            </a:r>
            <a:r>
              <a:rPr lang="sr-Latn-RS" baseline="0" dirty="0" smtClean="0"/>
              <a:t> U tim državama danas živi 2.4 milijarde stanovnika. Komonvelt čine i ekonomski razvijene zemlje i zemlje u razvoju. Tridesetdve članice su male države, dosta njih i ostrvske. Vlade država članica su se saglasile oko zajedničkih ciljeva, poput razvoja, demokratije i mira. Vrednosti i principi izraženi su u </a:t>
            </a:r>
            <a:r>
              <a:rPr lang="sr-Latn-RS" dirty="0" smtClean="0">
                <a:hlinkClick r:id="rId4"/>
              </a:rPr>
              <a:t>Povelji</a:t>
            </a:r>
            <a:r>
              <a:rPr lang="sr-Latn-RS" baseline="0" dirty="0" smtClean="0">
                <a:hlinkClick r:id="rId4"/>
              </a:rPr>
              <a:t> Komonvelta</a:t>
            </a:r>
            <a:r>
              <a:rPr lang="en-GB" dirty="0" smtClean="0"/>
              <a:t>. </a:t>
            </a:r>
            <a:r>
              <a:rPr lang="sr-Latn-RS" dirty="0" smtClean="0"/>
              <a:t>Koreni Komonvelta sežu unazad do Britanskog carstva, ali današnjem</a:t>
            </a:r>
            <a:r>
              <a:rPr lang="sr-Latn-RS" baseline="0" dirty="0" smtClean="0"/>
              <a:t> Komonveltu se može pridružiti svaka država. Poslednja u nizu bila je Ruanda, 2009. godine.</a:t>
            </a:r>
            <a:endParaRPr lang="en-GB" dirty="0" smtClean="0"/>
          </a:p>
          <a:p>
            <a:pPr algn="just"/>
            <a:endParaRPr lang="en-GB" dirty="0" smtClean="0"/>
          </a:p>
          <a:p>
            <a:pPr algn="just"/>
            <a:r>
              <a:rPr lang="sr-Latn-RS" dirty="0" smtClean="0"/>
              <a:t>Programi Komonvelta imaju za cilj jačanje međunarodne saradnje u krivičnim stvarima, pri</a:t>
            </a:r>
            <a:r>
              <a:rPr lang="sr-Latn-RS" baseline="0" dirty="0" smtClean="0"/>
              <a:t> čemu poseban značaj ima Program za uzajamnu pomoć u krivičnim stvarima među državama Komonvelta, poznat kao Program iz Hararea. Program koji se odnosi na uzajamnu pravnu pomoć u krivičnim stvarima u okviru Komonvelta najpre su usvojili </a:t>
            </a:r>
            <a:r>
              <a:rPr lang="sr-Latn-RS" b="0" i="0" u="none" baseline="0" dirty="0" smtClean="0">
                <a:solidFill>
                  <a:srgbClr val="FF0000"/>
                </a:solidFill>
              </a:rPr>
              <a:t>ministri pravde </a:t>
            </a:r>
            <a:r>
              <a:rPr lang="sr-Latn-RS" baseline="0" dirty="0" smtClean="0"/>
              <a:t>Komonvelta na skupu 1986. godine, održanom u Harareu (Zimbave). Taj program su ministri pravde </a:t>
            </a:r>
            <a:r>
              <a:rPr lang="sr-Latn-RS" b="0" i="0" u="none" baseline="0" dirty="0" smtClean="0"/>
              <a:t>naknadno revidirali </a:t>
            </a:r>
            <a:r>
              <a:rPr lang="sr-Latn-RS" baseline="0" dirty="0" smtClean="0"/>
              <a:t>aprila 1990, novembra 2002. i oktobra 2005.</a:t>
            </a:r>
            <a:endParaRPr lang="en-GB" dirty="0" smtClean="0"/>
          </a:p>
          <a:p>
            <a:pPr algn="just"/>
            <a:endParaRPr lang="en-GB" dirty="0" smtClean="0"/>
          </a:p>
          <a:p>
            <a:pPr algn="just"/>
            <a:endParaRPr lang="en-GB" dirty="0" smtClean="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230349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a:t>c</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val="832480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dirty="0" smtClean="0"/>
          </a:p>
          <a:p>
            <a:endParaRPr lang="sr-Latn-RS" dirty="0" smtClean="0"/>
          </a:p>
          <a:p>
            <a:r>
              <a:rPr lang="sr-Latn-RS" dirty="0" smtClean="0"/>
              <a:t>Vreme </a:t>
            </a:r>
            <a:r>
              <a:rPr lang="sr-Latn-RS" dirty="0" smtClean="0"/>
              <a:t>predviđeno za pitanja</a:t>
            </a:r>
            <a:r>
              <a:rPr lang="sr-Latn-RS" baseline="0" dirty="0" smtClean="0"/>
              <a:t> delegata.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1950205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R="0" algn="just" rtl="0"/>
            <a:r>
              <a:rPr lang="sr-Latn-RS" sz="1800" b="0" i="0" u="none" strike="noStrike" baseline="0" dirty="0" smtClean="0">
                <a:latin typeface="Times New Roman" panose="02020603050405020304" pitchFamily="18" charset="0"/>
              </a:rPr>
              <a:t>Imajući u vidu ograničene  mogućnosti istražitelja i tužilaca za sprovođenje izvršenja izvan teritorije na kojoj se prostire njihova nadležnost, oni se moraju oslanjati na saradnju sa svojim kolegama na drugoj teritoriji, koristeći državne mehanizme. Mehanizam koji omogućava državi da zvaničnim putem zatraži i dobije dokaze, ili drugu vrstu pomoći od druge države, temelji se na principu </a:t>
            </a:r>
            <a:r>
              <a:rPr lang="sr-Latn-RS" sz="1800" b="0" i="1" u="none" strike="noStrike" baseline="0" dirty="0" smtClean="0">
                <a:latin typeface="Times New Roman" panose="02020603050405020304" pitchFamily="18" charset="0"/>
              </a:rPr>
              <a:t>uzajamnog uvažavanja propisa </a:t>
            </a:r>
            <a:r>
              <a:rPr lang="sr-Latn-RS" sz="1800" b="0" i="0" u="none" strike="noStrike" baseline="0" dirty="0" smtClean="0">
                <a:latin typeface="Times New Roman" panose="02020603050405020304" pitchFamily="18" charset="0"/>
              </a:rPr>
              <a:t>(engl. comity of nations). To je princip međunarodnog prava koji jednoj državi u najvećoj mogućoj meri omogućava da prizna zakonodavna, izvršna i pravosudna akta druge</a:t>
            </a:r>
            <a:r>
              <a:rPr lang="en-US" sz="1800" b="0" i="0" u="none" strike="noStrike" baseline="0" dirty="0" smtClean="0">
                <a:latin typeface="Times New Roman" panose="02020603050405020304" pitchFamily="18" charset="0"/>
              </a:rPr>
              <a:t>.              </a:t>
            </a:r>
          </a:p>
          <a:p>
            <a:pPr marR="0" algn="just" rtl="0"/>
            <a:r>
              <a:rPr lang="en-US" sz="1800" b="0" i="0" u="none" strike="noStrike" baseline="0" dirty="0" smtClean="0">
                <a:latin typeface="Times New Roman" panose="02020603050405020304" pitchFamily="18" charset="0"/>
              </a:rPr>
              <a:t>                                                                                                                  </a:t>
            </a:r>
          </a:p>
          <a:p>
            <a:pPr marR="0" algn="just" rtl="0"/>
            <a:r>
              <a:rPr lang="sr-Latn-RS" sz="1800" b="0" i="0" u="none" strike="noStrike" baseline="0" dirty="0" smtClean="0">
                <a:latin typeface="Times New Roman" panose="02020603050405020304" pitchFamily="18" charset="0"/>
              </a:rPr>
              <a:t>Njemu vrlo blizak princip jeste </a:t>
            </a:r>
            <a:r>
              <a:rPr lang="sr-Latn-RS" sz="1800" b="0" i="1" u="none" strike="noStrike" baseline="0" dirty="0" smtClean="0">
                <a:latin typeface="Times New Roman" panose="02020603050405020304" pitchFamily="18" charset="0"/>
              </a:rPr>
              <a:t>reciprocitet</a:t>
            </a:r>
            <a:r>
              <a:rPr lang="sr-Latn-RS" sz="1800" b="0" i="0" u="none" strike="noStrike" baseline="0" dirty="0" smtClean="0">
                <a:latin typeface="Times New Roman" panose="02020603050405020304" pitchFamily="18" charset="0"/>
              </a:rPr>
              <a:t>, prvobitno tumačen kao razmena privilegija i </a:t>
            </a:r>
            <a:r>
              <a:rPr lang="sr-Latn-RS" sz="1800" b="0" i="0" u="none" strike="noStrike" baseline="0" dirty="0" smtClean="0">
                <a:solidFill>
                  <a:srgbClr val="FF0000"/>
                </a:solidFill>
                <a:latin typeface="Times New Roman" panose="02020603050405020304" pitchFamily="18" charset="0"/>
              </a:rPr>
              <a:t>učtivosti</a:t>
            </a:r>
            <a:r>
              <a:rPr lang="sr-Latn-RS" sz="1800" b="0" i="0" u="none" strike="noStrike" baseline="0" dirty="0" smtClean="0">
                <a:latin typeface="Times New Roman" panose="02020603050405020304" pitchFamily="18" charset="0"/>
              </a:rPr>
              <a:t> između država. U kontekstu pribavljanja dokaza, princip reciprociteta podrazumeva da država koja traži dokaz prihvati (ili obeća da će u budućnosti prihvatiti) sličan zahtev države od koje traži pomoć.</a:t>
            </a:r>
            <a:endParaRPr lang="en-US" sz="1800" b="0" i="0" u="none" strike="noStrike" baseline="0" dirty="0" smtClean="0">
              <a:latin typeface="Times New Roman" panose="02020603050405020304" pitchFamily="18" charset="0"/>
            </a:endParaRPr>
          </a:p>
          <a:p>
            <a:pPr marR="0" algn="just" rtl="0"/>
            <a:endParaRPr lang="en-US" sz="1800" b="0" i="0" u="none" strike="noStrike" baseline="0" dirty="0" smtClean="0">
              <a:latin typeface="Times New Roman" panose="02020603050405020304" pitchFamily="18" charset="0"/>
            </a:endParaRPr>
          </a:p>
          <a:p>
            <a:pPr marR="0" algn="just" rtl="0"/>
            <a:r>
              <a:rPr lang="sr-Latn-RS" sz="1800" b="0" i="0" u="none" strike="noStrike" baseline="0" dirty="0" smtClean="0">
                <a:latin typeface="Times New Roman" panose="02020603050405020304" pitchFamily="18" charset="0"/>
              </a:rPr>
              <a:t>Praksa koja se danas definiše kao uzajamna pomoć u krivičnim stvarima ili uzajamna </a:t>
            </a:r>
            <a:r>
              <a:rPr lang="sr-Latn-RS" sz="1800" b="0" i="1" u="none" strike="noStrike" baseline="0" dirty="0" smtClean="0">
                <a:latin typeface="Times New Roman" panose="02020603050405020304" pitchFamily="18" charset="0"/>
              </a:rPr>
              <a:t>pravna</a:t>
            </a:r>
            <a:r>
              <a:rPr lang="sr-Latn-RS" sz="1800" b="0" i="0" u="none" strike="noStrike" baseline="0" dirty="0" smtClean="0">
                <a:latin typeface="Times New Roman" panose="02020603050405020304" pitchFamily="18" charset="0"/>
              </a:rPr>
              <a:t> pomoć zasniva se na tim principima. Probitno je </a:t>
            </a:r>
            <a:r>
              <a:rPr lang="sr-Latn-RS" sz="1800" b="0" i="1" u="none" strike="noStrike" baseline="0" dirty="0" smtClean="0">
                <a:latin typeface="Times New Roman" panose="02020603050405020304" pitchFamily="18" charset="0"/>
              </a:rPr>
              <a:t>proces</a:t>
            </a:r>
            <a:r>
              <a:rPr lang="sr-Latn-RS" sz="1800" b="0" i="0" u="none" strike="noStrike" baseline="0" dirty="0" smtClean="0">
                <a:latin typeface="Times New Roman" panose="02020603050405020304" pitchFamily="18" charset="0"/>
              </a:rPr>
              <a:t> za dobijanje takvih dokaza bio utemeljen na jednom recipročnom sistemu uzajamnog uvažavanja </a:t>
            </a:r>
            <a:r>
              <a:rPr lang="en-150" sz="1800" b="0" i="0" u="none" strike="noStrike" baseline="0" dirty="0" smtClean="0">
                <a:latin typeface="Times New Roman" panose="02020603050405020304" pitchFamily="18" charset="0"/>
              </a:rPr>
              <a:t>–</a:t>
            </a:r>
            <a:r>
              <a:rPr lang="sr-Latn-RS" sz="1800" b="0" i="0" u="none" strike="noStrike" baseline="0" dirty="0" smtClean="0">
                <a:latin typeface="Times New Roman" panose="02020603050405020304" pitchFamily="18" charset="0"/>
              </a:rPr>
              <a:t> </a:t>
            </a:r>
            <a:r>
              <a:rPr lang="sr-Latn-RS" sz="1800" b="0" i="1" u="none" strike="noStrike" baseline="0" dirty="0" smtClean="0">
                <a:latin typeface="Times New Roman" panose="02020603050405020304" pitchFamily="18" charset="0"/>
              </a:rPr>
              <a:t>zamolnicama</a:t>
            </a:r>
            <a:r>
              <a:rPr lang="sr-Latn-RS" sz="1800" b="0" i="0" u="none" strike="noStrike" baseline="0" dirty="0" smtClean="0">
                <a:latin typeface="Times New Roman" panose="02020603050405020304" pitchFamily="18" charset="0"/>
              </a:rPr>
              <a:t>,</a:t>
            </a:r>
            <a:endParaRPr lang="en-US" sz="1800" b="0" i="0" u="none" strike="noStrike" baseline="0" dirty="0" smtClean="0">
              <a:latin typeface="Times New Roman" panose="02020603050405020304" pitchFamily="18" charset="0"/>
            </a:endParaRPr>
          </a:p>
          <a:p>
            <a:pPr marR="0" algn="just" rtl="0"/>
            <a:endParaRPr lang="en-US" sz="1800" b="0" i="0" u="none" strike="noStrike" baseline="0" dirty="0" smtClean="0">
              <a:latin typeface="Times New Roman" panose="02020603050405020304" pitchFamily="18" charset="0"/>
            </a:endParaRPr>
          </a:p>
          <a:p>
            <a:pPr marR="0" algn="just" rtl="0"/>
            <a:r>
              <a:rPr lang="sr-Latn-RS" sz="1800" b="0" i="0" u="none" strike="noStrike" baseline="0" dirty="0" smtClean="0">
                <a:latin typeface="Times New Roman" panose="02020603050405020304" pitchFamily="18" charset="0"/>
              </a:rPr>
              <a:t>Proces uzajamne pomoći oslanja se na primenu dvostrane kažnjivosti, odnosno, da skrivljeno krivično delo za koje jedna država traži pomoć predstavlja krivično delo u u državi u kojoj se dokaz nalazi. Dvostrana kažnjivost se može procenjivati striktno, tako što se krivična dela koja su u pitanju upoređuju po nazivu i elementima, ili nešto fleksibilnije, razmatranjem </a:t>
            </a:r>
            <a:r>
              <a:rPr lang="sr-Latn-RS" sz="1800" b="0" i="0" u="none" strike="noStrike" baseline="0" dirty="0" smtClean="0">
                <a:solidFill>
                  <a:srgbClr val="FF0000"/>
                </a:solidFill>
                <a:latin typeface="Times New Roman" panose="02020603050405020304" pitchFamily="18" charset="0"/>
              </a:rPr>
              <a:t>inkriminišuće radnje </a:t>
            </a:r>
            <a:r>
              <a:rPr lang="sr-Latn-RS" sz="1800" b="0" i="0" u="none" strike="noStrike" baseline="0" dirty="0" smtClean="0">
                <a:latin typeface="Times New Roman" panose="02020603050405020304" pitchFamily="18" charset="0"/>
              </a:rPr>
              <a:t>o kojoj se radi. Fleksibilno tumačenje </a:t>
            </a:r>
            <a:r>
              <a:rPr lang="sr-Latn-RS" sz="1800" b="0" i="1" u="none" strike="noStrike" baseline="0" dirty="0" smtClean="0">
                <a:latin typeface="Times New Roman" panose="02020603050405020304" pitchFamily="18" charset="0"/>
              </a:rPr>
              <a:t>dvostrane kažnjivosti</a:t>
            </a:r>
            <a:r>
              <a:rPr lang="sr-Latn-RS" sz="1800" b="0" i="0" u="none" strike="noStrike" baseline="0" dirty="0" smtClean="0">
                <a:latin typeface="Times New Roman" panose="02020603050405020304" pitchFamily="18" charset="0"/>
              </a:rPr>
              <a:t>  predstavlja ponašajno tumačenje ili osnov.</a:t>
            </a:r>
            <a:endParaRPr lang="en-GB" sz="18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36679369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just"/>
            <a:r>
              <a:rPr lang="sr-Latn-RS" noProof="0" dirty="0" smtClean="0"/>
              <a:t>Globalizacija</a:t>
            </a:r>
            <a:r>
              <a:rPr lang="en-GB" baseline="0" dirty="0" smtClean="0"/>
              <a:t> </a:t>
            </a:r>
            <a:r>
              <a:rPr lang="sr-Latn-RS" dirty="0" smtClean="0"/>
              <a:t>i sve veća mobilnost</a:t>
            </a:r>
            <a:r>
              <a:rPr lang="sr-Latn-RS" baseline="0" dirty="0" smtClean="0"/>
              <a:t> širom sveta otvaraju nove mogućnosti za prekogranični kriminal. Zato su i uzajamna pravna pomoć i ugovori o izručenju ključni u naporima da se prekogranični kriminal zaustavi. </a:t>
            </a:r>
            <a:endParaRPr lang="en-GB" dirty="0" smtClean="0"/>
          </a:p>
          <a:p>
            <a:pPr algn="just"/>
            <a:endParaRPr lang="en-GB" dirty="0" smtClean="0"/>
          </a:p>
          <a:p>
            <a:pPr algn="just"/>
            <a:r>
              <a:rPr lang="sr-Latn-RS" dirty="0" smtClean="0"/>
              <a:t>Uzajamna pravna pomoć je vid</a:t>
            </a:r>
            <a:r>
              <a:rPr lang="sr-Latn-RS" baseline="0" dirty="0" smtClean="0"/>
              <a:t> saradnje između različitih država u cilju prikupljanja i razmene informacija. Vlasti jedne države mogu tražiti i obezbediti dokaze koji se nalaze u jednoj zemlji, kako bi pomogli u sprovođenju istrage ili postupka u drugoj.</a:t>
            </a:r>
            <a:endParaRPr lang="en-GB" dirty="0" smtClean="0"/>
          </a:p>
          <a:p>
            <a:pPr algn="just"/>
            <a:endParaRPr lang="en-GB" dirty="0" smtClean="0"/>
          </a:p>
          <a:p>
            <a:pPr algn="just"/>
            <a:r>
              <a:rPr lang="sr-Latn-RS" dirty="0" smtClean="0">
                <a:effectLst/>
              </a:rPr>
              <a:t>Tradicionalni alat uzajamne pravne</a:t>
            </a:r>
            <a:r>
              <a:rPr lang="sr-Latn-RS" baseline="0" dirty="0" smtClean="0">
                <a:effectLst/>
              </a:rPr>
              <a:t> pomoći jesu </a:t>
            </a:r>
            <a:r>
              <a:rPr lang="sr-Latn-RS" i="1" baseline="0" dirty="0" smtClean="0">
                <a:effectLst/>
              </a:rPr>
              <a:t>zamolnice</a:t>
            </a:r>
            <a:r>
              <a:rPr lang="sr-Latn-RS" i="0" baseline="0" dirty="0" smtClean="0">
                <a:effectLst/>
              </a:rPr>
              <a:t>, koje predstavljaju zvaničan zahtev pravosudnog organa jedne države pravosudnom organu druge, u kojem se od zamoljenog pravosudnog organa traži da sprovede jednu ili više konkretnih radnji, obično je to prikupljanje dokaza i uzimanje iskaza svedoka, u ime pravosudnog tela koje upućuje zahtev. Ti se zahtevi uobičajeno dostavljaju diplomatskim kanalima. Nakon što tužilac pripremi zahtev, zahtev odobrava nadležni sud države molilje i potom ga ministarstvo inostranih poslova te države dostavlja ambasadi zamoljene države </a:t>
            </a:r>
            <a:r>
              <a:rPr lang="en-GB" dirty="0" smtClean="0">
                <a:effectLst/>
              </a:rPr>
              <a:t>(Funk, 2014; </a:t>
            </a:r>
            <a:r>
              <a:rPr lang="sr-Latn-RS" noProof="0" dirty="0" smtClean="0">
                <a:effectLst/>
              </a:rPr>
              <a:t>Efrat</a:t>
            </a:r>
            <a:r>
              <a:rPr lang="en-GB" dirty="0" smtClean="0">
                <a:effectLst/>
              </a:rPr>
              <a:t> and Newman, 2017). </a:t>
            </a:r>
            <a:r>
              <a:rPr lang="sr-Latn-RS" dirty="0" smtClean="0">
                <a:effectLst/>
              </a:rPr>
              <a:t>Ambasada zahtev šalje</a:t>
            </a:r>
            <a:r>
              <a:rPr lang="sr-Latn-RS" baseline="0" dirty="0" smtClean="0">
                <a:effectLst/>
              </a:rPr>
              <a:t> nadležnim pravosudnim organima zamoljene države.</a:t>
            </a:r>
            <a:r>
              <a:rPr lang="en-GB" dirty="0" smtClean="0">
                <a:effectLst/>
              </a:rPr>
              <a:t> </a:t>
            </a:r>
            <a:r>
              <a:rPr lang="sr-Latn-RS" dirty="0" smtClean="0">
                <a:effectLst/>
              </a:rPr>
              <a:t>Nakon što se zamolnici udovolji, redosled je obrnut.</a:t>
            </a:r>
            <a:endParaRPr lang="en-GB" dirty="0" smtClean="0">
              <a:effectLst/>
            </a:endParaRPr>
          </a:p>
          <a:p>
            <a:pPr algn="just"/>
            <a:endParaRPr lang="en-GB" dirty="0" smtClean="0">
              <a:effectLst/>
            </a:endParaRPr>
          </a:p>
          <a:p>
            <a:pPr algn="just"/>
            <a:r>
              <a:rPr lang="sr-Latn-RS" dirty="0" smtClean="0">
                <a:effectLst/>
              </a:rPr>
              <a:t>Zvanični</a:t>
            </a:r>
            <a:r>
              <a:rPr lang="sr-Latn-RS" baseline="0" dirty="0" smtClean="0">
                <a:effectLst/>
              </a:rPr>
              <a:t> ugovori pružaju čvršći osnov za međunarodnu saradnju. Zamolnice, kao proces, iziskuju više vremena i manje su predvidljive od procesa predviđenog ugovorima o uzajamnoj pravnoj pomoći. To je mahom zbog toga što je izvršenje zamolnica pitanje uzajamnog uvažavanja između sudova, pre nego predmet ugovora. Iz tog razloga, tužioci zamolnice uglavnom smatraju poslednjim pribežištem u nastojanju da pristupe dokazima u inostranstvu, i koriste ih samo kada ugovori o uzajamnoj pravnoj pomoći nisu na raspolaganju. </a:t>
            </a:r>
          </a:p>
          <a:p>
            <a:pPr algn="just"/>
            <a:endParaRPr lang="sr-Latn-RS" baseline="0" dirty="0" smtClean="0">
              <a:effectLst/>
            </a:endParaRPr>
          </a:p>
          <a:p>
            <a:pPr algn="just"/>
            <a:r>
              <a:rPr lang="en-GB" dirty="0" smtClean="0">
                <a:effectLst/>
              </a:rPr>
              <a:t>Bilateral</a:t>
            </a:r>
            <a:r>
              <a:rPr lang="sr-Latn-RS" dirty="0" smtClean="0">
                <a:effectLst/>
              </a:rPr>
              <a:t>ni ugovori </a:t>
            </a:r>
            <a:r>
              <a:rPr lang="en-GB" dirty="0" smtClean="0">
                <a:effectLst/>
              </a:rPr>
              <a:t>(</a:t>
            </a:r>
            <a:r>
              <a:rPr lang="sr-Latn-RS" dirty="0" smtClean="0">
                <a:effectLst/>
              </a:rPr>
              <a:t>između dve zemlje)</a:t>
            </a:r>
            <a:r>
              <a:rPr lang="sr-Latn-RS" baseline="0" dirty="0" smtClean="0">
                <a:effectLst/>
              </a:rPr>
              <a:t> mogu se dogovoriti između država sa višim stepenom izvesnosti u pogledu obaveza i očekivanja obe strane. S druge strane, pregovori, priprema nacrta i odobravanje bilateralnih ugovora mogu biti skup proces, koji iziskuje dosta vremena i resursa, pri čemu se oni i ne mogu sklopiti sa svakom zemljom na svetu.</a:t>
            </a:r>
            <a:r>
              <a:rPr lang="en-GB" dirty="0" smtClean="0">
                <a:effectLst/>
              </a:rPr>
              <a:t> </a:t>
            </a:r>
            <a:endParaRPr lang="en-GB" dirty="0" smtClean="0"/>
          </a:p>
          <a:p>
            <a:pPr algn="just"/>
            <a:endParaRPr lang="en-GB" dirty="0" smtClean="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774202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dirty="0" smtClean="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n-US" b="1" i="1" u="sng" dirty="0" smtClean="0">
                <a:effectLst/>
              </a:rPr>
              <a:t>TEKS</a:t>
            </a:r>
            <a:r>
              <a:rPr lang="en-US" b="1" i="1" u="sng" baseline="0" dirty="0" smtClean="0">
                <a:effectLst/>
              </a:rPr>
              <a:t>T S DESNE STRANE:</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US" b="1" i="1" u="sng" baseline="0" dirty="0" smtClean="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n-US" b="1" i="0" u="none" baseline="0" dirty="0" smtClean="0">
                <a:effectLst/>
              </a:rPr>
              <a:t>MLAT: </a:t>
            </a:r>
          </a:p>
          <a:p>
            <a:pPr marL="228600" marR="0" lvl="0" indent="-228600" algn="just" defTabSz="457200" rtl="0" eaLnBrk="0" fontAlgn="base" latinLnBrk="0" hangingPunct="0">
              <a:lnSpc>
                <a:spcPct val="100000"/>
              </a:lnSpc>
              <a:spcBef>
                <a:spcPct val="30000"/>
              </a:spcBef>
              <a:spcAft>
                <a:spcPct val="0"/>
              </a:spcAft>
              <a:buClrTx/>
              <a:buSzTx/>
              <a:buFontTx/>
              <a:buAutoNum type="arabicPeriod"/>
              <a:tabLst/>
              <a:defRPr/>
            </a:pPr>
            <a:r>
              <a:rPr lang="sr-Latn-RS" b="0" i="0" u="none" baseline="0" noProof="0" dirty="0" smtClean="0">
                <a:effectLst/>
              </a:rPr>
              <a:t>Ugovorni proces uzajamne pravne pomoći;</a:t>
            </a:r>
          </a:p>
          <a:p>
            <a:pPr marL="228600" marR="0" lvl="0" indent="-228600" algn="just" defTabSz="457200" rtl="0" eaLnBrk="0" fontAlgn="base" latinLnBrk="0" hangingPunct="0">
              <a:lnSpc>
                <a:spcPct val="100000"/>
              </a:lnSpc>
              <a:spcBef>
                <a:spcPct val="30000"/>
              </a:spcBef>
              <a:spcAft>
                <a:spcPct val="0"/>
              </a:spcAft>
              <a:buClrTx/>
              <a:buSzTx/>
              <a:buFontTx/>
              <a:buAutoNum type="arabicPeriod"/>
              <a:tabLst/>
              <a:defRPr/>
            </a:pPr>
            <a:r>
              <a:rPr lang="sr-Latn-RS" b="0" i="0" u="none" baseline="0" noProof="0" dirty="0" smtClean="0">
                <a:effectLst/>
              </a:rPr>
              <a:t>Zvanični i obavezujući sporazumi između država, kojima se uspostavljaju postupci putem kojih organi reda od drugih država mogu tražiti dokaze u krivičnom postupku; </a:t>
            </a:r>
          </a:p>
          <a:p>
            <a:pPr marL="228600" marR="0" lvl="0" indent="-228600" algn="just" defTabSz="457200" rtl="0" eaLnBrk="0" fontAlgn="base" latinLnBrk="0" hangingPunct="0">
              <a:lnSpc>
                <a:spcPct val="100000"/>
              </a:lnSpc>
              <a:spcBef>
                <a:spcPct val="30000"/>
              </a:spcBef>
              <a:spcAft>
                <a:spcPct val="0"/>
              </a:spcAft>
              <a:buClrTx/>
              <a:buSzTx/>
              <a:buFontTx/>
              <a:buAutoNum type="arabicPeriod"/>
              <a:tabLst/>
              <a:defRPr/>
            </a:pPr>
            <a:r>
              <a:rPr lang="sr-Latn-RS" b="1" i="0" u="none" baseline="0" noProof="0" dirty="0" smtClean="0">
                <a:effectLst/>
              </a:rPr>
              <a:t>Najbolje rešenje za prekogranične zahteve za dokazima u krivičnom postupku</a:t>
            </a:r>
            <a:endParaRPr lang="sr-Latn-RS" dirty="0" smtClean="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sr-Latn-RS" dirty="0" smtClean="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effectLst/>
              </a:rPr>
              <a:t>Usklađivanja</a:t>
            </a:r>
            <a:r>
              <a:rPr lang="sr-Latn-RS" baseline="0" dirty="0" smtClean="0">
                <a:effectLst/>
              </a:rPr>
              <a:t> </a:t>
            </a:r>
            <a:r>
              <a:rPr lang="sr-Latn-RS" baseline="0" dirty="0" smtClean="0">
                <a:effectLst/>
              </a:rPr>
              <a:t>pravnih okvira na nacionalnom i međunarodnom nivou od ključnog je značaja. Sličan postupak i zakonodavstvo olakšava i ubrzava saradnju. Tome služe multilateralni i regionalni ugovori.</a:t>
            </a:r>
            <a:r>
              <a:rPr lang="en-GB" dirty="0" smtClean="0">
                <a:effectLst/>
              </a:rPr>
              <a:t>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smtClean="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Sve češće,</a:t>
            </a:r>
            <a:r>
              <a:rPr lang="sr-Latn-RS" baseline="0" dirty="0" smtClean="0"/>
              <a:t> ugovori o uzajamnoj pravnoj pomoći iziskuju da države odrede jedno centralno telo (najčešće je to ministarstvo pravde) kojem se zahtevi upućuju, na taj način ostvarujući alternativu diplomatskim kanalima. U tom slučaju pravosudni organi države molilje direktno komuniciraju sa tim centralnim telom.</a:t>
            </a:r>
            <a:endParaRPr lang="en-GB"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smtClean="0"/>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t>Danas se, štaviše,</a:t>
            </a:r>
            <a:r>
              <a:rPr lang="sr-Latn-RS" baseline="0" dirty="0" smtClean="0"/>
              <a:t> sve češće koriste i direktniji kanali, utoliko što službenik države molilje zahtev može poslati direktno odgovarajućem službeniku druge države. Ovaj trend ukazuje na značaj koji nacionalni centralni organ ima kao preduslov za delotvorniju uzajamnu pravnu pomoć.</a:t>
            </a:r>
            <a:r>
              <a:rPr lang="en-GB"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4289118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effectLst/>
                <a:latin typeface="Arial" panose="020B0604020202020204" pitchFamily="34" charset="0"/>
              </a:rPr>
              <a:t>Poglavlje III Konvencije sadrži odredbe koje se odnose na tradicionalnu</a:t>
            </a:r>
            <a:r>
              <a:rPr lang="sr-Latn-RS" baseline="0" dirty="0" smtClean="0">
                <a:effectLst/>
                <a:latin typeface="Arial" panose="020B0604020202020204" pitchFamily="34" charset="0"/>
              </a:rPr>
              <a:t> i uzajamnu pomoć u oblasti visokotehnološkog kriminala, kao i na pravila o izručenju. Tim poglavljem je obuhvaćena uzajamna pomoć u tradicionalnom smislu u dve situacije: kada između strana ne postoji </a:t>
            </a:r>
            <a:r>
              <a:rPr lang="sr-Latn-RS" b="0" i="0" u="none" baseline="0" dirty="0" smtClean="0">
                <a:effectLst/>
                <a:latin typeface="Arial" panose="020B0604020202020204" pitchFamily="34" charset="0"/>
              </a:rPr>
              <a:t>pravni osnov </a:t>
            </a:r>
            <a:r>
              <a:rPr lang="sr-Latn-RS" baseline="0" dirty="0" smtClean="0">
                <a:effectLst/>
                <a:latin typeface="Arial" panose="020B0604020202020204" pitchFamily="34" charset="0"/>
              </a:rPr>
              <a:t>(ugovor, </a:t>
            </a:r>
            <a:r>
              <a:rPr lang="sr-Latn-RS" b="0" i="0" u="none" baseline="0" dirty="0" smtClean="0">
                <a:effectLst/>
                <a:latin typeface="Arial" panose="020B0604020202020204" pitchFamily="34" charset="0"/>
              </a:rPr>
              <a:t>recipročni propisi</a:t>
            </a:r>
            <a:r>
              <a:rPr lang="sr-Latn-RS" baseline="0" dirty="0" smtClean="0">
                <a:effectLst/>
                <a:latin typeface="Arial" panose="020B0604020202020204" pitchFamily="34" charset="0"/>
              </a:rPr>
              <a:t>, itd.) i kada se primenjuju odredbe Poglavlja III, i kada takav osnov postoji, te se u tom slučaju na pomoć predviđenu ovom Konvencijom primenjuju i postojeći dogovori. Konkretna pomoć koja se odnosi na </a:t>
            </a:r>
            <a:r>
              <a:rPr lang="sr-Latn-RS" b="0" i="0" u="none" baseline="0" dirty="0" smtClean="0">
                <a:effectLst/>
                <a:latin typeface="Arial" panose="020B0604020202020204" pitchFamily="34" charset="0"/>
              </a:rPr>
              <a:t>računarska krivična dela ili krivična dela u vezi sa računarima </a:t>
            </a:r>
            <a:r>
              <a:rPr lang="sr-Latn-RS" baseline="0" dirty="0" smtClean="0">
                <a:effectLst/>
                <a:latin typeface="Arial" panose="020B0604020202020204" pitchFamily="34" charset="0"/>
              </a:rPr>
              <a:t>pruža se u obe situacije i pokriva, </a:t>
            </a:r>
            <a:r>
              <a:rPr lang="sr-Latn-RS" b="0" i="0" u="none" baseline="0" dirty="0" smtClean="0">
                <a:effectLst/>
                <a:latin typeface="Arial" panose="020B0604020202020204" pitchFamily="34" charset="0"/>
              </a:rPr>
              <a:t>uz dodatne uslove,</a:t>
            </a:r>
            <a:r>
              <a:rPr lang="sr-Latn-RS" baseline="0" dirty="0" smtClean="0">
                <a:effectLst/>
                <a:latin typeface="Arial" panose="020B0604020202020204" pitchFamily="34" charset="0"/>
              </a:rPr>
              <a:t> isti raspon procesnih ovlašćenja definisanih u prethodnom poglavlju (Poglavlje II).</a:t>
            </a:r>
            <a:r>
              <a:rPr lang="en-GB" dirty="0" smtClean="0">
                <a:effectLst/>
                <a:latin typeface="Arial" panose="020B0604020202020204" pitchFamily="34" charset="0"/>
              </a:rPr>
              <a:t> </a:t>
            </a:r>
            <a:endParaRPr lang="en-GB" dirty="0">
              <a:effectLst/>
              <a:latin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latin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r-Latn-RS" dirty="0" smtClean="0">
                <a:effectLst/>
                <a:latin typeface="Arial" panose="020B0604020202020204" pitchFamily="34" charset="0"/>
              </a:rPr>
              <a:t>Poglavlje III, uz to, sadrži i odredbu o specifičnom obliku</a:t>
            </a:r>
            <a:r>
              <a:rPr lang="sr-Latn-RS" baseline="0" dirty="0" smtClean="0">
                <a:effectLst/>
                <a:latin typeface="Arial" panose="020B0604020202020204" pitchFamily="34" charset="0"/>
              </a:rPr>
              <a:t> prekograničnog pristupa sačuvanim računarskim podacima koji ne iziskuje uzajamnu pomoć (uz saglasnost ili ukoliko su dati računarski podaci dostupni javnosti), i predviđa uspostavljanje mreže koja je dostupna 24 sata dnevno, sedam dana u nedelji, kako bi se omogućilo brzo pružanje pomoći među stranama ugovornicama.</a:t>
            </a:r>
            <a:endParaRPr lang="en-GB" dirty="0">
              <a:effectLst/>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2214782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38117284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sr-Latn-R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Vreme </a:t>
            </a:r>
            <a:r>
              <a:rPr lang="sr-Latn-RS" dirty="0" smtClean="0"/>
              <a:t>predviđeno za pitanja učesnika.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2712585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smtClean="0"/>
              <a:t>Ekspert učesnicima predstavlja ciljeve sesije, odnosno, njen opseg.</a:t>
            </a:r>
            <a:r>
              <a:rPr lang="sr-Latn-RS" baseline="0" dirty="0" smtClean="0"/>
              <a:t> Učesnici treba da razumeju šta je cilj sesije i šta se od njih na kraju sesije očekuje. </a:t>
            </a:r>
          </a:p>
          <a:p>
            <a:endParaRPr lang="sr-Latn-RS" baseline="0" dirty="0" smtClean="0"/>
          </a:p>
          <a:p>
            <a:r>
              <a:rPr lang="sr-Latn-RS" baseline="0" dirty="0" smtClean="0"/>
              <a:t>Ekspert treba da proveri koliko učesnika je pohađalo Uvodni kurs Saveta Evrope o visokotehnološkom kriminalu za tužioce i sudije</a:t>
            </a:r>
            <a:r>
              <a:rPr lang="en-US" dirty="0" smtClean="0"/>
              <a:t>.</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3981703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2627816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gn="just"/>
            <a:r>
              <a:rPr lang="sr-Latn-RS" sz="1800" b="0" i="0" u="none" strike="noStrike" baseline="0" dirty="0" smtClean="0">
                <a:latin typeface="Arial" panose="020B0604020202020204" pitchFamily="34" charset="0"/>
              </a:rPr>
              <a:t>Poglavlje II, deo 1 Konvencije (Materijalno krivično pravo) obuhvata odredbe kojima se predmetna dela definišu kao krivična, kao i druge srodne odredbe u oblasti računarskog i kriminala u vezi sa računarima</a:t>
            </a:r>
            <a:r>
              <a:rPr lang="en-GB" sz="1800" b="0" i="0" u="none" strike="noStrike" baseline="0" dirty="0" smtClean="0">
                <a:latin typeface="Arial" panose="020B0604020202020204" pitchFamily="34" charset="0"/>
              </a:rPr>
              <a:t>: </a:t>
            </a:r>
            <a:r>
              <a:rPr lang="sr-Latn-RS" sz="1800" b="0" i="0" u="none" strike="noStrike" baseline="0" dirty="0" smtClean="0">
                <a:latin typeface="Arial" panose="020B0604020202020204" pitchFamily="34" charset="0"/>
              </a:rPr>
              <a:t>Tu se, najpre, definiše devet dela, grupisanih u četiri različite kategorije, a potom i drugi oblici odgovornosti i sankcije</a:t>
            </a:r>
            <a:r>
              <a:rPr lang="en-GB" sz="1800" b="0" i="0" u="none" strike="noStrike" baseline="0" dirty="0" smtClean="0">
                <a:latin typeface="Arial" panose="020B0604020202020204" pitchFamily="34" charset="0"/>
              </a:rPr>
              <a:t>.</a:t>
            </a:r>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a:p>
            <a:pPr algn="just"/>
            <a:r>
              <a:rPr lang="sr-Latn-RS" sz="1800" b="0" i="0" u="none" strike="noStrike" baseline="0" dirty="0" smtClean="0">
                <a:latin typeface="Arial,Bold"/>
              </a:rPr>
              <a:t>Dela protiv poverljivosti, celovitosti i dostupnosti računarskih podataka i sistema imaju za cilj da štite poverljivost, celovitost i dostupnost računarskih sistema ili podataka, a ne da inkriminišu legitimne i uobičajene aktivnosti u samoj strukturi mreže, niti legitimne i uobičajene operativne ili komercijalne radnje.</a:t>
            </a:r>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a:p>
            <a:pPr algn="just"/>
            <a:r>
              <a:rPr lang="sr-Latn-RS" sz="1800" b="0" i="0" u="none" strike="noStrike" baseline="0" dirty="0" smtClean="0">
                <a:latin typeface="Arial,Bold"/>
              </a:rPr>
              <a:t>Dela u vezi sa računarima odnose se na obična krivična dela koja se često vrše korišćenjem računarskih sistema. Većina država je ta obična dela već propisala kao krivična i ti postojeći zakoni mogu, ali i ne moraju, biti dovoljno opsežni da obuhvate i situacije koje uključuju računarske mreže (na primer, postojeći zakoni o dečijoj pornografiji u nekim državama ne odnose se na slike u elektronskom obliku). Iz tog razloga, tokom primene ovih članova, države moraju ispitati sopstvene zakone, kako bi utvrdile da li se oni odnose na situacije koje uključuju računarske sisteme ili mreže. Ukoliko ih postojeća krivična dela već pokrivaju, ne postoji zahtev da se ona izmene, niti uvedu nova.</a:t>
            </a:r>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a:p>
            <a:pPr algn="just"/>
            <a:r>
              <a:rPr lang="sr-Latn-RS" sz="1800" b="0" i="0" u="none" strike="noStrike" baseline="0" dirty="0" smtClean="0">
                <a:latin typeface="Arial" panose="020B0604020202020204" pitchFamily="34" charset="0"/>
              </a:rPr>
              <a:t>S druge strane, evolutivna priroda kompjuterskih i informacionih tehnologija, kao i njihova sve šira upotreba u svakodnevnom životu, utiče na krivični postupak utoliko što je sve više predmeta koji sadrže komponentu upotrebe ili zloupotrebe tih tehnologija u izvršenju dela. To, ipak, ne znači da je svako krivično delo, delo visokotehnološkog kriminala.</a:t>
            </a:r>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3933834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sr-Latn-RS" sz="1800" b="0" i="0" u="none" strike="noStrike" baseline="0" dirty="0" smtClean="0">
                <a:latin typeface="Arial" panose="020B0604020202020204" pitchFamily="34" charset="0"/>
              </a:rPr>
              <a:t>Na slajdu je grafički prikaz krivičnih dela u svakoj od grupa, kako je predviđeno Konvencijom Saveta Evrope o visokotehnološkom kriminalu</a:t>
            </a:r>
            <a:r>
              <a:rPr lang="en-US" sz="1800" b="0" i="0" u="none" strike="noStrike" baseline="0" dirty="0" smtClean="0">
                <a:latin typeface="Arial" panose="020B0604020202020204" pitchFamily="34" charset="0"/>
              </a:rPr>
              <a:t>.</a:t>
            </a:r>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15937901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sr-Latn-RS" b="0" dirty="0" smtClean="0"/>
              <a:t>Digitalni</a:t>
            </a:r>
            <a:r>
              <a:rPr lang="sr-Latn-RS" b="0" baseline="0" dirty="0" smtClean="0"/>
              <a:t> dokazi/dokazi u elektronskom obliku predstavljaju dokazne informacije sačuvane ili prenete u elektronskom obliku, koje strana u sudskom postupku može koristiti tokom suđenja. Pre nego što prihvati dokaz u elektronskom obliku, sud utvrđuje da li je taj dokaz relevantan, da li je verodostojan, da li je u pitanju dokaz iz druge ruke, da li je prihvatljiva kopija, ili je neophodan original.</a:t>
            </a:r>
            <a:endParaRPr lang="en-GB" b="0" dirty="0" smtClean="0"/>
          </a:p>
          <a:p>
            <a:pPr algn="just"/>
            <a:endParaRPr lang="en-GB" b="0" dirty="0" smtClean="0"/>
          </a:p>
          <a:p>
            <a:pPr algn="just"/>
            <a:r>
              <a:rPr lang="sr-Latn-RS" b="0" dirty="0" smtClean="0"/>
              <a:t>Korišćenje</a:t>
            </a:r>
            <a:r>
              <a:rPr lang="sr-Latn-RS" b="0" baseline="0" dirty="0" smtClean="0"/>
              <a:t> dokaza u elektronskom obliku učestalo je u proteklih nekoliko decenija, jer sudovi dopuštaju korišćenje mejlova, digitalnih fotografija, zapisa transakcija koje se vrše upotrebom bankomata, tekstualnih dokumenata, evidencija instant poruka, </a:t>
            </a:r>
            <a:r>
              <a:rPr lang="sr-Latn-RS" b="0" dirty="0" smtClean="0"/>
              <a:t>sačuvanih</a:t>
            </a:r>
            <a:r>
              <a:rPr lang="sr-Latn-RS" b="0" baseline="0" dirty="0" smtClean="0"/>
              <a:t> datoteka iz knjigovodstvenih programa, tabela, istorije pretraga na internetu, baza podataka, sadržaja kompjuterske memorije, rezervnih kopija kompjuterskih podataka, </a:t>
            </a:r>
            <a:r>
              <a:rPr lang="sr-Latn-RS" b="0" i="0" u="none" baseline="0" dirty="0" smtClean="0"/>
              <a:t>odštampanog tekst sa računara</a:t>
            </a:r>
            <a:r>
              <a:rPr lang="sr-Latn-RS" b="0" baseline="0" dirty="0" smtClean="0"/>
              <a:t>, zapisa iz Globalnog sistema za pozicioniranje (Global Positioning System </a:t>
            </a:r>
            <a:r>
              <a:rPr lang="en-150" b="0" baseline="0" dirty="0" smtClean="0"/>
              <a:t>–</a:t>
            </a:r>
            <a:r>
              <a:rPr lang="sr-Latn-RS" b="0" baseline="0" dirty="0" smtClean="0"/>
              <a:t> GPS), zapisa sa elektronskih brava u hotelu, digitalnih video i audio zapisa. </a:t>
            </a:r>
            <a:endParaRPr lang="en-GB" b="0" dirty="0" smtClean="0"/>
          </a:p>
          <a:p>
            <a:pPr algn="just"/>
            <a:endParaRPr lang="en-GB" b="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8915014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sr-Latn-RS" dirty="0" smtClean="0">
                <a:effectLst/>
                <a:latin typeface="Arial" panose="020B0604020202020204" pitchFamily="34" charset="0"/>
              </a:rPr>
              <a:t>Dokazi</a:t>
            </a:r>
            <a:r>
              <a:rPr lang="sr-Latn-RS" baseline="0" dirty="0" smtClean="0">
                <a:effectLst/>
                <a:latin typeface="Arial" panose="020B0604020202020204" pitchFamily="34" charset="0"/>
              </a:rPr>
              <a:t> u elektronskom obliku izvode se iz elektronskih uređaja kao što su računari i povezani periferni uređaji, računarske mreže, mobilni telefoni, digitalni fotoaparati i druga prenosiva oprema (uključujući i uređaje za čuvanje podataka), kao i sa interneta.</a:t>
            </a:r>
            <a:endParaRPr lang="en-GB" dirty="0" smtClean="0">
              <a:effectLst/>
              <a:latin typeface="Arial" panose="020B0604020202020204" pitchFamily="34" charset="0"/>
            </a:endParaRPr>
          </a:p>
          <a:p>
            <a:pPr algn="just"/>
            <a:endParaRPr lang="en-GB" dirty="0" smtClean="0">
              <a:effectLst/>
              <a:latin typeface="Arial" panose="020B0604020202020204" pitchFamily="34" charset="0"/>
            </a:endParaRPr>
          </a:p>
          <a:p>
            <a:pPr algn="just"/>
            <a:r>
              <a:rPr lang="sr-Latn-RS" dirty="0" smtClean="0">
                <a:effectLst/>
                <a:latin typeface="Arial" panose="020B0604020202020204" pitchFamily="34" charset="0"/>
              </a:rPr>
              <a:t>Informacija</a:t>
            </a:r>
            <a:r>
              <a:rPr lang="sr-Latn-RS" baseline="0" dirty="0" smtClean="0">
                <a:effectLst/>
                <a:latin typeface="Arial" panose="020B0604020202020204" pitchFamily="34" charset="0"/>
              </a:rPr>
              <a:t> koju sadrže nema nezavisan fizički oblik. Ipak, dokaz u elektronskom obliku na mnogo načina je sličan </a:t>
            </a:r>
            <a:r>
              <a:rPr lang="sr-Latn-RS" b="0" i="0" u="none" baseline="0" dirty="0" smtClean="0">
                <a:effectLst/>
                <a:latin typeface="Arial" panose="020B0604020202020204" pitchFamily="34" charset="0"/>
              </a:rPr>
              <a:t>klasičnom</a:t>
            </a:r>
            <a:r>
              <a:rPr lang="sr-Latn-RS" baseline="0" dirty="0" smtClean="0">
                <a:effectLst/>
                <a:latin typeface="Arial" panose="020B0604020202020204" pitchFamily="34" charset="0"/>
              </a:rPr>
              <a:t>, utoliko što strana koja ga uvodi u postupak mora biti u stanju da pokaže da on odražava isti skup okolnosti i konkretne informacije kao u vreme izvršenja krivičnog dela. Drugim rečima, ona mora da pokaže da nikakvih promena, brisanja, dodavanja ili drugih izmena nije bilo, niti moglo biti.</a:t>
            </a:r>
            <a:endParaRPr lang="en-GB" dirty="0" smtClean="0">
              <a:effectLst/>
              <a:latin typeface="Arial" panose="020B0604020202020204" pitchFamily="34" charset="0"/>
            </a:endParaRPr>
          </a:p>
          <a:p>
            <a:pPr algn="just"/>
            <a:endParaRPr lang="en-GB" dirty="0" smtClean="0">
              <a:effectLst/>
              <a:latin typeface="Arial" panose="020B0604020202020204" pitchFamily="34" charset="0"/>
            </a:endParaRPr>
          </a:p>
          <a:p>
            <a:pPr algn="just"/>
            <a:r>
              <a:rPr lang="sr-Latn-RS" dirty="0" smtClean="0">
                <a:effectLst/>
                <a:latin typeface="Arial" panose="020B0604020202020204" pitchFamily="34" charset="0"/>
              </a:rPr>
              <a:t>Neopipljiva priroda svakog podatka i informacije sačuvanih u elektronskom obliku čini ih podložnijim</a:t>
            </a:r>
            <a:r>
              <a:rPr lang="sr-Latn-RS" baseline="0" dirty="0" smtClean="0">
                <a:effectLst/>
                <a:latin typeface="Arial" panose="020B0604020202020204" pitchFamily="34" charset="0"/>
              </a:rPr>
              <a:t> manipulaciji i izmenama u poređenju </a:t>
            </a:r>
            <a:r>
              <a:rPr lang="sr-Latn-RS" b="0" i="0" u="none" baseline="0" dirty="0" smtClean="0">
                <a:effectLst/>
                <a:latin typeface="Arial" panose="020B0604020202020204" pitchFamily="34" charset="0"/>
              </a:rPr>
              <a:t>sa klasičnim formama dokaza</a:t>
            </a:r>
            <a:r>
              <a:rPr lang="sr-Latn-RS" baseline="0" dirty="0" smtClean="0">
                <a:effectLst/>
                <a:latin typeface="Arial" panose="020B0604020202020204" pitchFamily="34" charset="0"/>
              </a:rPr>
              <a:t>. To je proizvelo posebnu vrstu izazova za krivičnopravni sistem, što iziskuje poseban način postupanja s takvim podacima, kako bi se obezbedio integritet dokaza koje nude.</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35776491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Dokazi u elektronskom</a:t>
            </a:r>
            <a:r>
              <a:rPr lang="sr-Latn-RS" baseline="0" dirty="0" smtClean="0"/>
              <a:t> obliku izloženi su sličnim ali daleko značajnim izazovima u njihovom nalaženju, pribavljanju, analizi i korišćenju tokom krivičnog postupka. Naredni slajdovi prikazuju neke od bitnijih aspekata svega toga.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16512810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Brzina je od ključnog značaja u pronalaženju i pribavljanju elektronskih dokaza.</a:t>
            </a:r>
            <a:r>
              <a:rPr lang="sr-Latn-RS" baseline="0" dirty="0" smtClean="0"/>
              <a:t> Različite države imaju različita pravila o zadržavanju i skladištenju dokaza u elektronskom obliku. Neke zemlje su uspostavile režim zadržavanja podataka, neke nisu. U svakom slučaju, ne bi trebalo uzeti zdravo za gotovo ni mogućnost pribavljanja elektronskih dokaza u neograničenom vremenskom periodu. Sasvim suprotno, mora se razumeti da je potrebno delovati u najkraćem mogućem roku kako bi se oni pribavili.</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31521875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Vreme, kao značajan deo istrage u oblasti </a:t>
            </a:r>
            <a:r>
              <a:rPr lang="sr-Latn-RS" baseline="0" dirty="0" smtClean="0"/>
              <a:t>visokotehnološkog kriminala i nalaženja i pribavljanja dokaza u elektronskom obliku, može biti zanemareno. U svetu postoje 24 vremenske zone, a najveća vremenska razlika može biti i do 12 sati. Imajući na umu da jedan sekund može značiti razliku između jednog i drugog korisnika dinamičke IP adrese, od ključnog je značaja de se tačno vreme izvršenja krivičnog dela precizno utvrdi.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282509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Dokazi u elektronskom obliku imaju neki</a:t>
            </a:r>
            <a:r>
              <a:rPr lang="sr-Latn-RS" baseline="0" dirty="0" smtClean="0"/>
              <a:t> izvor. Izvor je računar na kojem funkcioniše računarski program koji koristi čovek. Između njih se mora uspostaviti veza kako bi se ustanovilo ko je pravi osumnjičeni, kasnije optuženi. Suštinski je važno da se taj proces sprovodi u skladu sa utvrđenim procesnim zakonima. U suprotnom, postoji opasnost da čitav postupak bude poništen u </a:t>
            </a:r>
            <a:r>
              <a:rPr lang="sr-Latn-RS" b="0" i="0" u="none" baseline="0" dirty="0" smtClean="0"/>
              <a:t>drugostepenoj ili potonjoj žalbenoj instanci</a:t>
            </a:r>
            <a:r>
              <a:rPr lang="sr-Latn-RS" baseline="0" dirty="0" smtClean="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38995830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U svetu 2020.</a:t>
            </a:r>
            <a:r>
              <a:rPr lang="sr-Latn-RS" baseline="0" dirty="0" smtClean="0"/>
              <a:t> godine postoji 195 zemalja sa više različitih pravnih sistema. Krivičnopravni sistemi su složeni i danas nemamo samo podelu na precedentno i kontinentalno pravo, već i hibridne sisteme, kao i one u kojima se kombinuju različiti postupci iz više sistema. Kada se radi o međunarodnoj saradnji, to bi trebalo dodatno pratiti i ispitati.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999076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Tokom Uvodnog</a:t>
            </a:r>
            <a:r>
              <a:rPr lang="sr-Latn-RS" baseline="0" dirty="0" smtClean="0"/>
              <a:t> kursa o visokotehnološkom kriminalu za sudije i tužioce, učesnici su već upoznati sa osnovnim pojmovima međunarodne saradnje. Prvi deo sesije ima za cilj da učesnicima omogući da osveže osnovno znanje o toj temi, koje po mogućstvu već poseduju. </a:t>
            </a:r>
          </a:p>
          <a:p>
            <a:pPr algn="just"/>
            <a:endParaRPr lang="sr-Latn-RS" baseline="0" dirty="0" smtClean="0"/>
          </a:p>
          <a:p>
            <a:pPr algn="just"/>
            <a:r>
              <a:rPr lang="sr-Latn-RS" baseline="0" dirty="0" smtClean="0"/>
              <a:t>Može se dogoditi, međutim, da neki od učesnika nisu prisustvovali Uvodnom kursu, što ekspert mora imati na umu i biti spreman da neke od ključnih principa iznetih tom prilikom ponovi tokom ove sesije. </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42717501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c.)</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18108924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dirty="0" smtClean="0"/>
          </a:p>
          <a:p>
            <a:endParaRPr lang="en-US" dirty="0"/>
          </a:p>
        </p:txBody>
      </p:sp>
      <p:sp>
        <p:nvSpPr>
          <p:cNvPr id="4" name="Slide Number Placeholder 3"/>
          <p:cNvSpPr>
            <a:spLocks noGrp="1"/>
          </p:cNvSpPr>
          <p:nvPr>
            <p:ph type="sldNum" sz="quarter" idx="10"/>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10860264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smtClean="0"/>
              <a:t>Na narednim slajdovima biće objašnjeni neki aspekti međunarodne saradnje u danas</a:t>
            </a:r>
            <a:r>
              <a:rPr lang="sr-Latn-RS" baseline="0" dirty="0" smtClean="0"/>
              <a:t> najprisutnijim formama.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87444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Zvanična saradnja je najprisutniji oblik međunarodne</a:t>
            </a:r>
            <a:r>
              <a:rPr lang="sr-Latn-RS" baseline="0" dirty="0" smtClean="0"/>
              <a:t> saradnje, koji ima pozitivne i negativne strane.</a:t>
            </a:r>
            <a:r>
              <a:rPr lang="en-US" dirty="0" smtClean="0"/>
              <a:t> </a:t>
            </a:r>
            <a:endParaRPr lang="en-US" dirty="0"/>
          </a:p>
          <a:p>
            <a:pPr algn="just"/>
            <a:endParaRPr lang="en-US" dirty="0"/>
          </a:p>
          <a:p>
            <a:pPr algn="just"/>
            <a:r>
              <a:rPr lang="sr-Latn-RS" dirty="0" smtClean="0"/>
              <a:t>Čini se, međutim,</a:t>
            </a:r>
            <a:r>
              <a:rPr lang="sr-Latn-RS" baseline="0" dirty="0" smtClean="0"/>
              <a:t> da negativni aspekti pretežu u odnosu na pozitivne, kao i da su više deo problema, nego rešenja.</a:t>
            </a:r>
            <a:r>
              <a:rPr lang="en-US"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34809224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Kvazineformalna saradnja je prilično popularna među</a:t>
            </a:r>
            <a:r>
              <a:rPr lang="sr-Latn-RS" baseline="0" dirty="0" smtClean="0"/>
              <a:t> organima </a:t>
            </a:r>
            <a:r>
              <a:rPr lang="sr-Latn-RS" baseline="0" dirty="0" smtClean="0"/>
              <a:t>reda </a:t>
            </a:r>
            <a:r>
              <a:rPr lang="sr-Latn-RS" baseline="0" dirty="0" smtClean="0"/>
              <a:t>i tužilaštvima jer koristi kanale komunikacije koji su formalno utvrđeni, ali nije neophodno imati različita odobrenja ili naloge različitih organa s direktnom ili povezanom nadležnošću.</a:t>
            </a:r>
            <a:r>
              <a:rPr lang="en-US" dirty="0" smtClean="0"/>
              <a:t> </a:t>
            </a:r>
            <a:endParaRPr lang="en-US" dirty="0"/>
          </a:p>
          <a:p>
            <a:pPr algn="just"/>
            <a:endParaRPr lang="en-US" dirty="0"/>
          </a:p>
          <a:p>
            <a:pPr algn="just"/>
            <a:r>
              <a:rPr lang="sr-Latn-RS" dirty="0" smtClean="0"/>
              <a:t>Ipak, pitanje</a:t>
            </a:r>
            <a:r>
              <a:rPr lang="sr-Latn-RS" baseline="0" dirty="0" smtClean="0"/>
              <a:t> prihvatljivosti dokaza može se otvoriti kasnije u postupku.</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18232233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defTabSz="457200" rtl="0" eaLnBrk="0" fontAlgn="base" latinLnBrk="0" hangingPunct="0">
              <a:lnSpc>
                <a:spcPct val="100000"/>
              </a:lnSpc>
              <a:spcBef>
                <a:spcPct val="30000"/>
              </a:spcBef>
              <a:spcAft>
                <a:spcPct val="0"/>
              </a:spcAft>
              <a:buClrTx/>
              <a:buSzTx/>
              <a:buFontTx/>
              <a:buNone/>
              <a:tabLst/>
              <a:defRPr/>
            </a:pPr>
            <a:r>
              <a:rPr lang="sr-Latn-RS" b="1" i="1" u="sng" dirty="0" smtClean="0"/>
              <a:t>Prevod teksta unutar fotografije: Ne-formalna.</a:t>
            </a:r>
          </a:p>
          <a:p>
            <a:pPr algn="just"/>
            <a:endParaRPr lang="sr-Latn-RS" dirty="0" smtClean="0"/>
          </a:p>
          <a:p>
            <a:pPr algn="just"/>
            <a:endParaRPr lang="sr-Latn-RS" dirty="0" smtClean="0"/>
          </a:p>
          <a:p>
            <a:pPr algn="just"/>
            <a:r>
              <a:rPr lang="sr-Latn-RS" dirty="0" smtClean="0"/>
              <a:t>Nezvanična saradnja obično</a:t>
            </a:r>
            <a:r>
              <a:rPr lang="sr-Latn-RS" baseline="0" dirty="0" smtClean="0"/>
              <a:t> predstavlja početak svake istrage u oblasti visokotehnološkog kriminala, kako na domaćem, tako i na međunarodnom nivou.</a:t>
            </a:r>
            <a:r>
              <a:rPr lang="en-US" dirty="0" smtClean="0"/>
              <a:t> </a:t>
            </a:r>
            <a:endParaRPr lang="en-US" dirty="0"/>
          </a:p>
          <a:p>
            <a:pPr algn="just"/>
            <a:endParaRPr lang="en-US" dirty="0"/>
          </a:p>
          <a:p>
            <a:pPr algn="just"/>
            <a:r>
              <a:rPr lang="sr-Latn-RS" dirty="0" smtClean="0"/>
              <a:t>Ona, međutim, sadrži niz negativnih aspekata kojima se treba pozabaviti.</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41631000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dirty="0" smtClean="0"/>
              <a:t>Saradnja između javnog i privatnog sektora u oblasti visokotehnološkog kriminala,</a:t>
            </a:r>
            <a:r>
              <a:rPr lang="sr-Latn-RS" baseline="0" dirty="0" smtClean="0"/>
              <a:t> a u pogledu međunarodnih aspekata krivičnog dela, predstavlja suštinski važnu komponentu istrage i samog suđenja. Davaoci usluga povezanih sa informacionim i komunikacionim tehnologijama (IKT) iz privatnog sektora predstavljaju primarne posednike najkorisnijih informacija za istražitelje, tužioce i sudije u krivičnom postupku.</a:t>
            </a:r>
            <a:r>
              <a:rPr lang="en-US" dirty="0" smtClean="0"/>
              <a:t> </a:t>
            </a:r>
          </a:p>
          <a:p>
            <a:pPr algn="just"/>
            <a:endParaRPr lang="en-US" dirty="0" smtClean="0"/>
          </a:p>
          <a:p>
            <a:pPr algn="just"/>
            <a:r>
              <a:rPr lang="sr-Latn-RS" dirty="0" smtClean="0"/>
              <a:t>Saradnja sa</a:t>
            </a:r>
            <a:r>
              <a:rPr lang="sr-Latn-RS" baseline="0" dirty="0" smtClean="0"/>
              <a:t> njima s ciljem da se ona bude brža, preciznija i svrsishodnija, veoma je bitna kako bi se ubrzalo i otkrivanje i pribavljanje dokaza. Shodno tome, sve oblike takve saradnje treba istražiti i uspostaviti, u granicama prava, i to ne samo na temelju mera prinude i naloga, već i na osnovu dobrovoljnih sporazuma i sličnih oblika saradnje.</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29143002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dirty="0" smtClean="0"/>
          </a:p>
          <a:p>
            <a:endParaRPr lang="en-US" dirty="0"/>
          </a:p>
        </p:txBody>
      </p:sp>
      <p:sp>
        <p:nvSpPr>
          <p:cNvPr id="4" name="Slide Number Placeholder 3"/>
          <p:cNvSpPr>
            <a:spLocks noGrp="1"/>
          </p:cNvSpPr>
          <p:nvPr>
            <p:ph type="sldNum" sz="quarter" idx="10"/>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5412745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smtClean="0"/>
              <a:t>Ekspert treba da</a:t>
            </a:r>
            <a:r>
              <a:rPr lang="sr-Latn-RS" baseline="0" dirty="0" smtClean="0"/>
              <a:t> proveri sa učesnicima da li su ciljevi sesije ispunjeni.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15340560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b="1" i="1" u="sng" dirty="0" smtClean="0"/>
              <a:t>PREVOD</a:t>
            </a:r>
            <a:r>
              <a:rPr lang="sr-Latn-RS" b="1" i="1" u="sng" baseline="0" dirty="0" smtClean="0"/>
              <a:t> TEKSTA NA SLICI: PITANJA</a:t>
            </a:r>
            <a:endParaRPr lang="en-US" b="1" i="1" u="sng" smtClean="0"/>
          </a:p>
          <a:p>
            <a:endParaRPr lang="en-US" dirty="0"/>
          </a:p>
        </p:txBody>
      </p:sp>
      <p:sp>
        <p:nvSpPr>
          <p:cNvPr id="4" name="Slide Number Placeholder 3"/>
          <p:cNvSpPr>
            <a:spLocks noGrp="1"/>
          </p:cNvSpPr>
          <p:nvPr>
            <p:ph type="sldNum" sz="quarter" idx="10"/>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1274860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sr-Latn-RS" dirty="0" smtClean="0"/>
              <a:t>Teška pitanja</a:t>
            </a:r>
            <a:r>
              <a:rPr lang="sr-Latn-RS" baseline="0" dirty="0" smtClean="0"/>
              <a:t> su, zapravo, osnovna pitanja uzajamne pravne pomoći </a:t>
            </a:r>
            <a:r>
              <a:rPr lang="sr-Latn-RS" baseline="0" dirty="0" smtClean="0"/>
              <a:t>(UPP) - (Mutual </a:t>
            </a:r>
            <a:r>
              <a:rPr lang="sr-Latn-RS" baseline="0" dirty="0" smtClean="0"/>
              <a:t>Legal Assistance </a:t>
            </a:r>
            <a:r>
              <a:rPr lang="en-150" baseline="0" dirty="0" smtClean="0"/>
              <a:t>–</a:t>
            </a:r>
            <a:r>
              <a:rPr lang="sr-Latn-RS" baseline="0" dirty="0" smtClean="0"/>
              <a:t> MLA) u krivičnim stvarima. Ekspert treba da ih predstavi kao uvod u predstojeće postupke.</a:t>
            </a:r>
            <a:r>
              <a:rPr lang="en-US" dirty="0" smtClean="0"/>
              <a:t> </a:t>
            </a:r>
            <a:endParaRPr lang="en-US" dirty="0"/>
          </a:p>
          <a:p>
            <a:pPr algn="just"/>
            <a:endParaRPr lang="en-US" dirty="0"/>
          </a:p>
          <a:p>
            <a:pPr algn="just"/>
            <a:r>
              <a:rPr lang="sr-Latn-RS" dirty="0" smtClean="0"/>
              <a:t>U postupku pružanja uzajamne pravne pomoći, u domaćoj istrazi, na primer, nadležni organi biće suočeni</a:t>
            </a:r>
            <a:r>
              <a:rPr lang="sr-Latn-RS" baseline="0" dirty="0" smtClean="0"/>
              <a:t> sa pitanjima mesne i </a:t>
            </a:r>
            <a:r>
              <a:rPr lang="sr-Latn-RS" baseline="0" dirty="0" smtClean="0">
                <a:solidFill>
                  <a:srgbClr val="FF0000"/>
                </a:solidFill>
              </a:rPr>
              <a:t>unutrašnje</a:t>
            </a:r>
            <a:r>
              <a:rPr lang="sr-Latn-RS" baseline="0" dirty="0" smtClean="0"/>
              <a:t> nadležnosti postupajućeg organa ili više njih. Kao i u većini zemalja, mesto izvršenja krivičnog dela biće kriterijum za pravilno uspostavljanje nadležnosti.</a:t>
            </a:r>
            <a:r>
              <a:rPr lang="en-US" dirty="0" smtClean="0"/>
              <a:t> </a:t>
            </a:r>
            <a:endParaRPr lang="en-US" dirty="0"/>
          </a:p>
          <a:p>
            <a:pPr algn="just"/>
            <a:endParaRPr lang="sr-Latn-RS" dirty="0" smtClean="0"/>
          </a:p>
          <a:p>
            <a:pPr algn="just"/>
            <a:r>
              <a:rPr lang="sr-Latn-RS" dirty="0" smtClean="0"/>
              <a:t>Učesnici moraju biti svesni</a:t>
            </a:r>
            <a:r>
              <a:rPr lang="sr-Latn-RS" baseline="0" dirty="0" smtClean="0"/>
              <a:t> određenih teškoća u pogledu istraga koje prevazilaze domaće granice. One mogu biti limitirajući faktor, usled, recimo, potrebe za prekograničnom istragom i u smislu  pristupa mestu za skladištenje podataka u oblaku (engl. cloud), tehničkom okruženju objašnjenom tokom sesije o dokazima u elektronskom obliku na Uvodnom kursu. </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3417115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smtClean="0"/>
              <a:t>Brojne međunarodne organizacije</a:t>
            </a:r>
            <a:r>
              <a:rPr lang="sr-Latn-RS" baseline="0" dirty="0" smtClean="0"/>
              <a:t> pokušavaju da ustanove adekvatan pristup fenomenu visokotehnološkog kriminala. Ovih šest jesu one sa najvažnijim alatima i inicijativama.</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2010796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Kratak opis Interpolove</a:t>
            </a:r>
            <a:r>
              <a:rPr lang="sr-Latn-RS" baseline="0" dirty="0" smtClean="0"/>
              <a:t> </a:t>
            </a:r>
            <a:r>
              <a:rPr lang="sr-Latn-RS" dirty="0" smtClean="0"/>
              <a:t>baze članstva, ciljeva i programa usmerenih na visokotehnološki</a:t>
            </a:r>
            <a:r>
              <a:rPr lang="sr-Latn-RS" baseline="0" dirty="0" smtClean="0"/>
              <a:t> kriminal </a:t>
            </a:r>
            <a:endParaRPr lang="en-US" dirty="0"/>
          </a:p>
          <a:p>
            <a:endParaRPr lang="en-US" dirty="0"/>
          </a:p>
          <a:p>
            <a:r>
              <a:rPr lang="en-GB" dirty="0" smtClean="0">
                <a:hlinkClick r:id="rId3"/>
              </a:rPr>
              <a:t>General</a:t>
            </a:r>
            <a:r>
              <a:rPr lang="sr-Latn-RS" dirty="0" smtClean="0">
                <a:hlinkClick r:id="rId3"/>
              </a:rPr>
              <a:t>ni sekretarijat</a:t>
            </a:r>
            <a:r>
              <a:rPr lang="en-GB" dirty="0"/>
              <a:t> </a:t>
            </a:r>
            <a:r>
              <a:rPr lang="sr-Latn-RS" dirty="0" smtClean="0"/>
              <a:t>koordinir</a:t>
            </a:r>
            <a:r>
              <a:rPr lang="sr-Latn-RS" baseline="0" dirty="0" smtClean="0"/>
              <a:t>a svakodnevne aktivnosti u borbi protiv čitavog spektra kriminaliteta. Na čelu sa </a:t>
            </a:r>
            <a:r>
              <a:rPr lang="sr-Latn-RS" dirty="0" smtClean="0">
                <a:hlinkClick r:id="rId4"/>
              </a:rPr>
              <a:t>generalnim</a:t>
            </a:r>
            <a:r>
              <a:rPr lang="sr-Latn-RS" baseline="0" dirty="0" smtClean="0">
                <a:hlinkClick r:id="rId4"/>
              </a:rPr>
              <a:t> sekretarom</a:t>
            </a:r>
            <a:r>
              <a:rPr lang="en-GB" dirty="0" smtClean="0"/>
              <a:t>, </a:t>
            </a:r>
            <a:r>
              <a:rPr lang="sr-Latn-RS" dirty="0" smtClean="0"/>
              <a:t>sekretarijat čine ne samo pripadnici</a:t>
            </a:r>
            <a:r>
              <a:rPr lang="sr-Latn-RS" baseline="0" dirty="0" smtClean="0"/>
              <a:t> policije, već i civili. Sedište organizacije je u u Lionu, dok je globalni kompleks za inovacije u Singapuru, a postoji  i nekoliko pratećih  kancelarija u različitim regionima.</a:t>
            </a:r>
            <a:endParaRPr lang="en-GB" dirty="0"/>
          </a:p>
          <a:p>
            <a:endParaRPr lang="en-GB" dirty="0"/>
          </a:p>
          <a:p>
            <a:r>
              <a:rPr lang="sr-Latn-RS" dirty="0" smtClean="0"/>
              <a:t>Interpol</a:t>
            </a:r>
            <a:r>
              <a:rPr lang="sr-Latn-RS" baseline="0" dirty="0" smtClean="0"/>
              <a:t> u svakoj zemlji ima </a:t>
            </a:r>
            <a:r>
              <a:rPr lang="en-GB" dirty="0" smtClean="0">
                <a:hlinkClick r:id="rId5"/>
              </a:rPr>
              <a:t>Na</a:t>
            </a:r>
            <a:r>
              <a:rPr lang="sr-Latn-RS" dirty="0" smtClean="0">
                <a:hlinkClick r:id="rId5"/>
              </a:rPr>
              <a:t>cionalni</a:t>
            </a:r>
            <a:r>
              <a:rPr lang="sr-Latn-RS" baseline="0" dirty="0" smtClean="0">
                <a:hlinkClick r:id="rId5"/>
              </a:rPr>
              <a:t> centralni biro </a:t>
            </a:r>
            <a:r>
              <a:rPr lang="en-GB" dirty="0" smtClean="0">
                <a:hlinkClick r:id="rId5"/>
              </a:rPr>
              <a:t>(</a:t>
            </a:r>
            <a:r>
              <a:rPr lang="en-GB" dirty="0">
                <a:hlinkClick r:id="rId5"/>
              </a:rPr>
              <a:t>NCB</a:t>
            </a:r>
            <a:r>
              <a:rPr lang="en-GB" dirty="0" smtClean="0">
                <a:hlinkClick r:id="rId5"/>
              </a:rPr>
              <a:t>)</a:t>
            </a:r>
            <a:r>
              <a:rPr lang="sr-Latn-RS" dirty="0" smtClean="0"/>
              <a:t>, koji predstavlja centralnu tačku</a:t>
            </a:r>
            <a:r>
              <a:rPr lang="sr-Latn-RS" baseline="0" dirty="0" smtClean="0"/>
              <a:t> za kontakt kako za Generalni sekretarijat, tako i za druge NCB. Svaki NCB vode policijski službenici date države, a nacionalni biro je obično deo ministarstva odgovornog za unutrašnje poslove.</a:t>
            </a:r>
            <a:endParaRPr lang="en-GB" dirty="0"/>
          </a:p>
          <a:p>
            <a:endParaRPr lang="en-GB" dirty="0"/>
          </a:p>
          <a:p>
            <a:r>
              <a:rPr lang="en-GB" dirty="0" smtClean="0">
                <a:hlinkClick r:id="rId6"/>
              </a:rPr>
              <a:t>General</a:t>
            </a:r>
            <a:r>
              <a:rPr lang="sr-Latn-RS" dirty="0" smtClean="0">
                <a:hlinkClick r:id="rId6"/>
              </a:rPr>
              <a:t>na skupština</a:t>
            </a:r>
            <a:r>
              <a:rPr lang="en-GB" dirty="0"/>
              <a:t> </a:t>
            </a:r>
            <a:r>
              <a:rPr lang="sr-Latn-RS" dirty="0" smtClean="0"/>
              <a:t>je upravno telo Interpola,</a:t>
            </a:r>
            <a:r>
              <a:rPr lang="sr-Latn-RS" baseline="0" dirty="0" smtClean="0"/>
              <a:t> koje jednom godišnje okuplja sve države članice u svrhu donošenja odluka.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4091858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just"/>
            <a:r>
              <a:rPr lang="sr-Latn-RS" dirty="0" smtClean="0"/>
              <a:t>Značajna uloga Evropske policijske</a:t>
            </a:r>
            <a:r>
              <a:rPr lang="sr-Latn-RS" baseline="0" dirty="0" smtClean="0"/>
              <a:t> kancelarije (</a:t>
            </a:r>
            <a:r>
              <a:rPr lang="en-US" dirty="0" smtClean="0"/>
              <a:t>E</a:t>
            </a:r>
            <a:r>
              <a:rPr lang="sr-Latn-RS" dirty="0" smtClean="0"/>
              <a:t>vropol)</a:t>
            </a:r>
            <a:r>
              <a:rPr lang="sr-Latn-RS" baseline="0" dirty="0" smtClean="0"/>
              <a:t> jeste da olakša međupolicijsku saradnju među državama članicama EU i drugim državama sa kojima zaključuje ugovore u saradnji.</a:t>
            </a:r>
            <a:endParaRPr lang="en-US" dirty="0"/>
          </a:p>
          <a:p>
            <a:pPr algn="just"/>
            <a:endParaRPr lang="en-GB" dirty="0"/>
          </a:p>
          <a:p>
            <a:pPr algn="just"/>
            <a:r>
              <a:rPr lang="sr-Latn-RS" dirty="0" smtClean="0"/>
              <a:t>Ova organizacija</a:t>
            </a:r>
            <a:r>
              <a:rPr lang="sr-Latn-RS" baseline="0" dirty="0" smtClean="0"/>
              <a:t> sa sedištem u Hagu, u Holandiji, pruža podršku svakoj od 27 država članica EU u njihovoj borbi protiv terorizma, visokotehnološkog kriminala i drugih </a:t>
            </a:r>
            <a:r>
              <a:rPr lang="sr-Latn-RS" b="0" i="0" u="none" baseline="0" dirty="0" smtClean="0"/>
              <a:t>teških zločina </a:t>
            </a:r>
            <a:r>
              <a:rPr lang="sr-Latn-RS" baseline="0" dirty="0" smtClean="0"/>
              <a:t>i organizovanog kriminala. Sarađuje sa brojnim partnerskim državama i međunarodnim organizacijama izvan EU.</a:t>
            </a:r>
            <a:endParaRPr lang="en-GB" dirty="0"/>
          </a:p>
          <a:p>
            <a:pPr algn="just"/>
            <a:endParaRPr lang="en-GB" dirty="0"/>
          </a:p>
          <a:p>
            <a:pPr algn="just"/>
            <a:r>
              <a:rPr lang="en-GB" dirty="0" smtClean="0"/>
              <a:t>E</a:t>
            </a:r>
            <a:r>
              <a:rPr lang="sr-Latn-RS" dirty="0" smtClean="0"/>
              <a:t>vropol nudi jedinstven raspon </a:t>
            </a:r>
            <a:r>
              <a:rPr lang="sr-Latn-RS" baseline="0" dirty="0" smtClean="0"/>
              <a:t>usluga, a deluje i kao</a:t>
            </a:r>
            <a:r>
              <a:rPr lang="en-GB" dirty="0" smtClean="0"/>
              <a:t>:</a:t>
            </a:r>
            <a:endParaRPr lang="en-GB" dirty="0"/>
          </a:p>
          <a:p>
            <a:pPr algn="just">
              <a:buFont typeface="Arial" panose="020B0604020202020204" pitchFamily="34" charset="0"/>
              <a:buChar char="•"/>
            </a:pPr>
            <a:r>
              <a:rPr lang="sr-Latn-RS" dirty="0" smtClean="0"/>
              <a:t> centar za podršku operacijama za zaštitu pravnog poretka</a:t>
            </a:r>
            <a:r>
              <a:rPr lang="en-GB" dirty="0" smtClean="0"/>
              <a:t>;</a:t>
            </a:r>
            <a:endParaRPr lang="en-GB" dirty="0"/>
          </a:p>
          <a:p>
            <a:pPr algn="just">
              <a:buFont typeface="Arial" panose="020B0604020202020204" pitchFamily="34" charset="0"/>
              <a:buChar char="•"/>
            </a:pPr>
            <a:r>
              <a:rPr lang="sr-Latn-RS" dirty="0" smtClean="0"/>
              <a:t> čvorište</a:t>
            </a:r>
            <a:r>
              <a:rPr lang="sr-Latn-RS" baseline="0" dirty="0" smtClean="0"/>
              <a:t> informacija o kriminalnim radnjama</a:t>
            </a:r>
            <a:r>
              <a:rPr lang="en-GB" dirty="0" smtClean="0"/>
              <a:t>;</a:t>
            </a:r>
            <a:endParaRPr lang="en-GB" dirty="0"/>
          </a:p>
          <a:p>
            <a:pPr algn="just">
              <a:buFont typeface="Arial" panose="020B0604020202020204" pitchFamily="34" charset="0"/>
              <a:buChar char="•"/>
            </a:pPr>
            <a:r>
              <a:rPr lang="sr-Latn-RS" dirty="0" smtClean="0"/>
              <a:t> centar stručnog</a:t>
            </a:r>
            <a:r>
              <a:rPr lang="sr-Latn-RS" baseline="0" dirty="0" smtClean="0"/>
              <a:t> znanja o sprovođenju zakona</a:t>
            </a:r>
            <a:r>
              <a:rPr lang="en-GB" dirty="0" smtClean="0"/>
              <a:t>.</a:t>
            </a:r>
            <a:endParaRPr lang="en-GB" dirty="0"/>
          </a:p>
          <a:p>
            <a:pPr algn="just"/>
            <a:endParaRPr lang="en-GB" b="1" u="none" dirty="0"/>
          </a:p>
          <a:p>
            <a:pPr algn="just"/>
            <a:r>
              <a:rPr lang="en-GB" b="1" u="none" dirty="0" smtClean="0"/>
              <a:t>E</a:t>
            </a:r>
            <a:r>
              <a:rPr lang="sr-Latn-RS" b="1" u="none" dirty="0" smtClean="0"/>
              <a:t>vropol u brojevima:</a:t>
            </a:r>
            <a:endParaRPr lang="en-GB" b="1" u="none" dirty="0"/>
          </a:p>
          <a:p>
            <a:pPr algn="just">
              <a:buFont typeface="Arial" panose="020B0604020202020204" pitchFamily="34" charset="0"/>
              <a:buChar char="•"/>
            </a:pPr>
            <a:r>
              <a:rPr lang="sr-Latn-RS" u="none" dirty="0" smtClean="0"/>
              <a:t> više od </a:t>
            </a:r>
            <a:r>
              <a:rPr lang="en-GB" u="none" dirty="0" smtClean="0"/>
              <a:t>1000 </a:t>
            </a:r>
            <a:r>
              <a:rPr lang="sr-Latn-RS" u="none" dirty="0" smtClean="0"/>
              <a:t>zaposlenih</a:t>
            </a:r>
            <a:endParaRPr lang="en-GB" u="none" dirty="0"/>
          </a:p>
          <a:p>
            <a:pPr algn="just">
              <a:buFont typeface="Arial" panose="020B0604020202020204" pitchFamily="34" charset="0"/>
              <a:buChar char="•"/>
            </a:pPr>
            <a:r>
              <a:rPr lang="sr-Latn-RS" dirty="0" smtClean="0"/>
              <a:t> </a:t>
            </a:r>
            <a:r>
              <a:rPr lang="en-GB" dirty="0" smtClean="0"/>
              <a:t>220 </a:t>
            </a:r>
            <a:r>
              <a:rPr lang="sr-Latn-RS" dirty="0" smtClean="0"/>
              <a:t>kancelarija za vezu </a:t>
            </a:r>
            <a:endParaRPr lang="en-GB" dirty="0"/>
          </a:p>
          <a:p>
            <a:pPr algn="just">
              <a:buFont typeface="Arial" panose="020B0604020202020204" pitchFamily="34" charset="0"/>
              <a:buChar char="•"/>
            </a:pPr>
            <a:r>
              <a:rPr lang="sr-Latn-RS" dirty="0" smtClean="0"/>
              <a:t> gotovo 100 kriminologa</a:t>
            </a:r>
            <a:endParaRPr lang="en-GB" dirty="0"/>
          </a:p>
          <a:p>
            <a:pPr algn="just">
              <a:buFont typeface="Arial" panose="020B0604020202020204" pitchFamily="34" charset="0"/>
              <a:buChar char="•"/>
            </a:pPr>
            <a:r>
              <a:rPr lang="sr-Latn-RS" dirty="0" smtClean="0"/>
              <a:t> podržava više od </a:t>
            </a:r>
            <a:r>
              <a:rPr lang="en-GB" dirty="0" smtClean="0"/>
              <a:t>40 </a:t>
            </a:r>
            <a:r>
              <a:rPr lang="en-GB" dirty="0"/>
              <a:t>000 </a:t>
            </a:r>
            <a:r>
              <a:rPr lang="sr-Latn-RS" dirty="0" smtClean="0"/>
              <a:t>međunarodnih istraga godišnje </a:t>
            </a:r>
            <a:r>
              <a:rPr lang="en-GB" dirty="0"/>
              <a:t> </a:t>
            </a:r>
          </a:p>
          <a:p>
            <a:pPr algn="just">
              <a:buFont typeface="Arial" panose="020B0604020202020204" pitchFamily="34" charset="0"/>
              <a:buChar char="•"/>
            </a:pPr>
            <a:endParaRPr lang="en-GB" dirty="0"/>
          </a:p>
          <a:p>
            <a:pPr algn="just"/>
            <a:r>
              <a:rPr lang="sr-Latn-RS" dirty="0" smtClean="0"/>
              <a:t>Analiza čini</a:t>
            </a:r>
            <a:r>
              <a:rPr lang="sr-Latn-RS" baseline="0" dirty="0" smtClean="0"/>
              <a:t> samo središte delovanja Evropola, koji vrši edovne procene, nudeći sveobuhvatne, dugoročne analize kriminala i terorizma u EU, uključujući </a:t>
            </a:r>
            <a:r>
              <a:rPr lang="en-GB" dirty="0" smtClean="0"/>
              <a:t>:</a:t>
            </a:r>
            <a:endParaRPr lang="en-GB" dirty="0"/>
          </a:p>
          <a:p>
            <a:pPr algn="just"/>
            <a:endParaRPr lang="en-GB" dirty="0"/>
          </a:p>
          <a:p>
            <a:pPr algn="just">
              <a:buFont typeface="Arial" panose="020B0604020202020204" pitchFamily="34" charset="0"/>
              <a:buChar char="•"/>
            </a:pPr>
            <a:r>
              <a:rPr lang="sr-Latn-RS" dirty="0" smtClean="0">
                <a:hlinkClick r:id="rId3"/>
              </a:rPr>
              <a:t> Procena pretnje</a:t>
            </a:r>
            <a:r>
              <a:rPr lang="sr-Latn-RS" baseline="0" dirty="0" smtClean="0">
                <a:hlinkClick r:id="rId3"/>
              </a:rPr>
              <a:t> od </a:t>
            </a:r>
            <a:r>
              <a:rPr lang="sr-Latn-RS" dirty="0" smtClean="0">
                <a:hlinkClick r:id="rId3"/>
              </a:rPr>
              <a:t>teškog i organizovanog kriminala</a:t>
            </a:r>
            <a:r>
              <a:rPr lang="sr-Latn-RS" baseline="0" dirty="0" smtClean="0">
                <a:hlinkClick r:id="rId3"/>
              </a:rPr>
              <a:t> (EU Serious and Organised Crime Threat Assessment - </a:t>
            </a:r>
            <a:r>
              <a:rPr lang="en-GB" dirty="0" smtClean="0">
                <a:hlinkClick r:id="rId3"/>
              </a:rPr>
              <a:t>SOCTA</a:t>
            </a:r>
            <a:r>
              <a:rPr lang="en-GB" dirty="0">
                <a:hlinkClick r:id="rId3"/>
              </a:rPr>
              <a:t>)</a:t>
            </a:r>
            <a:r>
              <a:rPr lang="en-GB" dirty="0"/>
              <a:t>, </a:t>
            </a:r>
            <a:r>
              <a:rPr lang="sr-Latn-RS" dirty="0" smtClean="0"/>
              <a:t>koja obezbeđuje ažurirane informacije za organe</a:t>
            </a:r>
            <a:r>
              <a:rPr lang="sr-Latn-RS" baseline="0" dirty="0" smtClean="0"/>
              <a:t> reda i donosioce odluka širom Evrope o najnovijim dešavanjima u oblasti teškog i organizovanog kriminala, kao i o pretnjama koje proizvodi</a:t>
            </a:r>
            <a:r>
              <a:rPr lang="en-GB" dirty="0" smtClean="0"/>
              <a:t>;</a:t>
            </a:r>
            <a:endParaRPr lang="en-GB" dirty="0"/>
          </a:p>
          <a:p>
            <a:pPr algn="just">
              <a:buFont typeface="Arial" panose="020B0604020202020204" pitchFamily="34" charset="0"/>
              <a:buChar char="•"/>
            </a:pPr>
            <a:r>
              <a:rPr lang="sr-Latn-RS" dirty="0" smtClean="0">
                <a:hlinkClick r:id="rId4"/>
              </a:rPr>
              <a:t> Izveštaj</a:t>
            </a:r>
            <a:r>
              <a:rPr lang="sr-Latn-RS" baseline="0" dirty="0" smtClean="0">
                <a:hlinkClick r:id="rId4"/>
              </a:rPr>
              <a:t> o trenutnoj situaciji i trendovima u terorizmu </a:t>
            </a:r>
            <a:r>
              <a:rPr lang="en-GB" dirty="0" smtClean="0">
                <a:hlinkClick r:id="rId4"/>
              </a:rPr>
              <a:t>(</a:t>
            </a:r>
            <a:r>
              <a:rPr lang="sr-Latn-RS" dirty="0" smtClean="0">
                <a:hlinkClick r:id="rId4"/>
              </a:rPr>
              <a:t>EU Terrorism Situation and Trend report -T</a:t>
            </a:r>
            <a:r>
              <a:rPr lang="en-GB" dirty="0" smtClean="0">
                <a:hlinkClick r:id="rId4"/>
              </a:rPr>
              <a:t>E-SAT</a:t>
            </a:r>
            <a:r>
              <a:rPr lang="en-GB" dirty="0">
                <a:hlinkClick r:id="rId4"/>
              </a:rPr>
              <a:t>)</a:t>
            </a:r>
            <a:r>
              <a:rPr lang="en-GB" dirty="0"/>
              <a:t>, </a:t>
            </a:r>
            <a:r>
              <a:rPr lang="sr-Latn-RS" dirty="0" smtClean="0"/>
              <a:t>koji</a:t>
            </a:r>
            <a:r>
              <a:rPr lang="sr-Latn-RS" baseline="0" dirty="0" smtClean="0"/>
              <a:t> pruža detajan prikaz stanja u oblasti terorizma u EU</a:t>
            </a:r>
            <a:r>
              <a:rPr lang="en-GB" dirty="0" smtClean="0"/>
              <a:t>;</a:t>
            </a:r>
            <a:endParaRPr lang="en-GB" dirty="0"/>
          </a:p>
          <a:p>
            <a:pPr algn="just">
              <a:buFont typeface="Arial" panose="020B0604020202020204" pitchFamily="34" charset="0"/>
              <a:buChar char="•"/>
            </a:pPr>
            <a:r>
              <a:rPr lang="sr-Latn-RS" dirty="0" smtClean="0">
                <a:hlinkClick r:id="rId5"/>
              </a:rPr>
              <a:t> Procena pretnji od organizovanog kriminala na internetu </a:t>
            </a:r>
            <a:r>
              <a:rPr lang="en-GB" dirty="0" smtClean="0">
                <a:hlinkClick r:id="rId5"/>
              </a:rPr>
              <a:t>(</a:t>
            </a:r>
            <a:r>
              <a:rPr lang="sr-Latn-RS" dirty="0" smtClean="0">
                <a:hlinkClick r:id="rId5"/>
              </a:rPr>
              <a:t>Internet Organised Crime Threat Assessment -</a:t>
            </a:r>
            <a:r>
              <a:rPr lang="sr-Latn-RS" baseline="0" dirty="0" smtClean="0">
                <a:hlinkClick r:id="rId5"/>
              </a:rPr>
              <a:t> </a:t>
            </a:r>
            <a:r>
              <a:rPr lang="en-GB" dirty="0" err="1" smtClean="0">
                <a:hlinkClick r:id="rId5"/>
              </a:rPr>
              <a:t>iOCTA</a:t>
            </a:r>
            <a:r>
              <a:rPr lang="en-GB" dirty="0">
                <a:hlinkClick r:id="rId5"/>
              </a:rPr>
              <a:t>),</a:t>
            </a:r>
            <a:r>
              <a:rPr lang="en-GB" dirty="0"/>
              <a:t> </a:t>
            </a:r>
            <a:r>
              <a:rPr lang="sr-Latn-RS" dirty="0" smtClean="0"/>
              <a:t>koja sadrži ključne nalaze i novonastale</a:t>
            </a:r>
            <a:r>
              <a:rPr lang="sr-Latn-RS" baseline="0" dirty="0" smtClean="0"/>
              <a:t> pretnje i promene u oblasti visokotehnološkog kriminala</a:t>
            </a:r>
            <a:r>
              <a:rPr lang="en-GB" dirty="0" smtClean="0"/>
              <a:t>;</a:t>
            </a:r>
            <a:endParaRPr lang="en-GB" dirty="0"/>
          </a:p>
          <a:p>
            <a:pPr algn="just">
              <a:buFont typeface="Arial" panose="020B0604020202020204" pitchFamily="34" charset="0"/>
              <a:buChar char="•"/>
            </a:pPr>
            <a:r>
              <a:rPr lang="sr-Latn-RS" dirty="0" smtClean="0">
                <a:hlinkClick r:id="rId6"/>
              </a:rPr>
              <a:t> Pregled (Europol</a:t>
            </a:r>
            <a:r>
              <a:rPr lang="sr-Latn-RS" baseline="0" dirty="0" smtClean="0">
                <a:hlinkClick r:id="rId6"/>
              </a:rPr>
              <a:t> Review</a:t>
            </a:r>
            <a:r>
              <a:rPr lang="sr-Latn-RS" baseline="0" dirty="0" smtClean="0"/>
              <a:t>)</a:t>
            </a:r>
            <a:r>
              <a:rPr lang="en-GB" dirty="0" smtClean="0"/>
              <a:t>, </a:t>
            </a:r>
            <a:r>
              <a:rPr lang="sr-Latn-RS" dirty="0" smtClean="0"/>
              <a:t>je publikacija</a:t>
            </a:r>
            <a:r>
              <a:rPr lang="sr-Latn-RS" baseline="0" dirty="0" smtClean="0"/>
              <a:t> koju organizacija objavljuje jednom godišnje i u njoj nudi detaljan prikaz napretka koji Evropol i partneri agencije ostvaruju u borbi protiv kriminala</a:t>
            </a:r>
            <a:r>
              <a:rPr lang="en-GB" dirty="0" smtClean="0"/>
              <a:t>.</a:t>
            </a:r>
            <a:endParaRPr lang="en-GB" dirty="0"/>
          </a:p>
          <a:p>
            <a:pPr algn="just"/>
            <a:endParaRPr lang="en-US" dirty="0"/>
          </a:p>
          <a:p>
            <a:pPr algn="just"/>
            <a:r>
              <a:rPr lang="sr-Latn-RS" b="1" dirty="0" smtClean="0"/>
              <a:t>Evropol</a:t>
            </a:r>
            <a:r>
              <a:rPr lang="sr-Latn-RS" b="1" baseline="0" dirty="0" smtClean="0"/>
              <a:t> osniva Evropski centar za borbu protiv visokotehnološkog kriminala (EC3) 2013. </a:t>
            </a:r>
            <a:r>
              <a:rPr lang="sr-Latn-RS" b="0" baseline="0" dirty="0" smtClean="0"/>
              <a:t>kako bi ojačao odgovor organa za zaštitu pravnog poretka na visokotehnološki kriminal u EU, a time pomogao da se od sajber kriminala zaštite građani, preduzeća i vlade EU. Od svog osnivanja, EC3 daje značajan doprinos borbi protiv visokotehnološkog kriminala, budući uključena u desetine visokoprofilisanih operacija i stotine onih u kojima je pružala operativnu podršku na licu mesta, a koje su za rezultat imale stotine hapšenja. Osim toga, Centar je analizirao na stotine hiljada fajlova, od kojih je većina bila zloćudna.</a:t>
            </a:r>
            <a:endParaRPr lang="en-GB" dirty="0"/>
          </a:p>
          <a:p>
            <a:pPr algn="just"/>
            <a:endParaRPr lang="en-GB" dirty="0"/>
          </a:p>
          <a:p>
            <a:pPr algn="just"/>
            <a:r>
              <a:rPr lang="sr-Latn-RS" dirty="0" smtClean="0"/>
              <a:t>EC3 svake godine objavljuje </a:t>
            </a:r>
            <a:r>
              <a:rPr lang="sr-Latn-RS" dirty="0" smtClean="0">
                <a:hlinkClick r:id="rId5"/>
              </a:rPr>
              <a:t>Procenu pretnji od organizovanog kriminala na internetu </a:t>
            </a:r>
            <a:r>
              <a:rPr lang="en-GB" dirty="0" smtClean="0">
                <a:hlinkClick r:id="rId5"/>
              </a:rPr>
              <a:t> (IOCTA</a:t>
            </a:r>
            <a:r>
              <a:rPr lang="en-GB" dirty="0">
                <a:hlinkClick r:id="rId5"/>
              </a:rPr>
              <a:t>), </a:t>
            </a:r>
            <a:r>
              <a:rPr lang="sr-Latn-RS" dirty="0" smtClean="0"/>
              <a:t>vodeći</a:t>
            </a:r>
            <a:r>
              <a:rPr lang="sr-Latn-RS" baseline="0" dirty="0" smtClean="0"/>
              <a:t> strateški izveštaj ovog Centra, u kome se navode ključni nalazi, novonastale pretnje i dešavanja u visokotehnološkom kriminalu.</a:t>
            </a:r>
            <a:endParaRPr lang="en-GB" dirty="0"/>
          </a:p>
          <a:p>
            <a:pPr algn="just"/>
            <a:endParaRPr lang="en-GB" dirty="0"/>
          </a:p>
          <a:p>
            <a:pPr algn="just"/>
            <a:r>
              <a:rPr lang="sr-Latn-RS" dirty="0" smtClean="0"/>
              <a:t>Izveštaj </a:t>
            </a:r>
            <a:r>
              <a:rPr lang="en-GB" dirty="0" smtClean="0"/>
              <a:t>IOCTA </a:t>
            </a:r>
            <a:r>
              <a:rPr lang="sr-Latn-RS" dirty="0" smtClean="0"/>
              <a:t>prikazuje</a:t>
            </a:r>
            <a:r>
              <a:rPr lang="sr-Latn-RS" baseline="0" dirty="0" smtClean="0"/>
              <a:t> raspon i raznovrsnost visokotehnološkog kriminala, kao i ključnu ulogu Centra u odgovoru Evropola i EU. EC3 se odlučio za trostrani pristup borbi protiv</a:t>
            </a:r>
            <a:r>
              <a:rPr lang="en-GB" dirty="0" smtClean="0"/>
              <a:t> </a:t>
            </a:r>
            <a:r>
              <a:rPr lang="sr-Latn-RS" dirty="0" smtClean="0">
                <a:hlinkClick r:id="rId7"/>
              </a:rPr>
              <a:t>visokotehnološkog kriminala</a:t>
            </a:r>
            <a:r>
              <a:rPr lang="sr-Latn-RS" dirty="0" smtClean="0"/>
              <a:t>,</a:t>
            </a:r>
            <a:r>
              <a:rPr lang="sr-Latn-RS" baseline="0" dirty="0" smtClean="0"/>
              <a:t> forenzički, strateški i operativni.</a:t>
            </a:r>
            <a:endParaRPr lang="en-GB" dirty="0"/>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801367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just"/>
            <a:r>
              <a:rPr lang="en-US" dirty="0"/>
              <a:t>EUROJUST </a:t>
            </a:r>
            <a:r>
              <a:rPr lang="sr-Latn-RS" dirty="0" smtClean="0"/>
              <a:t>(Evrodžast)</a:t>
            </a:r>
            <a:r>
              <a:rPr lang="sr-Latn-RS" baseline="0" dirty="0" smtClean="0"/>
              <a:t> je agencija Evropske unije za pravosudnu saradnju u krivičnim stvarima među državama članciama, sa sedištem u Hagu (Holadnija).</a:t>
            </a:r>
            <a:r>
              <a:rPr lang="en-US" dirty="0" smtClean="0"/>
              <a:t> </a:t>
            </a:r>
            <a:endParaRPr lang="en-US" dirty="0"/>
          </a:p>
          <a:p>
            <a:pPr algn="just"/>
            <a:endParaRPr lang="en-US" dirty="0"/>
          </a:p>
          <a:p>
            <a:pPr algn="just"/>
            <a:r>
              <a:rPr lang="sr-Latn-RS" dirty="0" smtClean="0"/>
              <a:t>Evropski savet</a:t>
            </a:r>
            <a:r>
              <a:rPr lang="sr-Latn-RS" baseline="0" dirty="0" smtClean="0"/>
              <a:t> je</a:t>
            </a:r>
            <a:r>
              <a:rPr lang="sr-Latn-RS" dirty="0" smtClean="0"/>
              <a:t> u svom Zaključku 46 saglasan da</a:t>
            </a:r>
            <a:r>
              <a:rPr lang="sr-Latn-RS" baseline="0" dirty="0" smtClean="0"/>
              <a:t> treba osnovati jedinicu (Evrodžast), koju će činiti nacionalni članovi - tužioci, sudije ili službenici policije ekvivalentne nadležnosti </a:t>
            </a:r>
            <a:r>
              <a:rPr lang="en-150" baseline="0" dirty="0" smtClean="0"/>
              <a:t>–</a:t>
            </a:r>
            <a:r>
              <a:rPr lang="sr-Latn-RS" baseline="0" dirty="0" smtClean="0"/>
              <a:t> koji se u nju upućuju u skladu sa pravnim sistemima svojih država.</a:t>
            </a:r>
            <a:endParaRPr lang="en-GB" dirty="0"/>
          </a:p>
          <a:p>
            <a:pPr algn="just"/>
            <a:endParaRPr lang="en-GB" dirty="0"/>
          </a:p>
          <a:p>
            <a:pPr algn="just"/>
            <a:r>
              <a:rPr lang="sr-Latn-RS" dirty="0" smtClean="0"/>
              <a:t>1</a:t>
            </a:r>
            <a:r>
              <a:rPr lang="en-GB" dirty="0" smtClean="0"/>
              <a:t>4</a:t>
            </a:r>
            <a:r>
              <a:rPr lang="sr-Latn-RS" dirty="0" smtClean="0"/>
              <a:t>.</a:t>
            </a:r>
            <a:r>
              <a:rPr lang="sr-Latn-RS" baseline="0" dirty="0" smtClean="0"/>
              <a:t> decembra </a:t>
            </a:r>
            <a:r>
              <a:rPr lang="en-GB" dirty="0" smtClean="0"/>
              <a:t>2000</a:t>
            </a:r>
            <a:r>
              <a:rPr lang="sr-Latn-RS" dirty="0" smtClean="0"/>
              <a:t>.</a:t>
            </a:r>
            <a:r>
              <a:rPr lang="en-GB" dirty="0" smtClean="0"/>
              <a:t> </a:t>
            </a:r>
            <a:r>
              <a:rPr lang="sr-Latn-RS" dirty="0" smtClean="0"/>
              <a:t>formirana je privremena jedinica za pravosudnu saradnju,</a:t>
            </a:r>
            <a:r>
              <a:rPr lang="sr-Latn-RS" baseline="0" dirty="0" smtClean="0"/>
              <a:t> Pro-Eurojust, koja započinje svoj rad u zgradi Saveta u Briselu. Nacionalni članovi su se tada zvali „nacionalni korespondenti“. Ta je jedinica bila prethodnica Evrodžasta, rezonator na raspolaganju tužiocima svih država članica, mesto gde je principe Evrodžasta bilo moguće isprobati u praksi.</a:t>
            </a:r>
            <a:endParaRPr lang="en-GB" dirty="0"/>
          </a:p>
          <a:p>
            <a:pPr algn="just"/>
            <a:endParaRPr lang="en-GB" dirty="0"/>
          </a:p>
          <a:p>
            <a:pPr algn="just"/>
            <a:r>
              <a:rPr lang="sr-Latn-RS" noProof="0" dirty="0" smtClean="0"/>
              <a:t>Pro-Eurojust</a:t>
            </a:r>
            <a:r>
              <a:rPr lang="en-GB" dirty="0" smtClean="0"/>
              <a:t> </a:t>
            </a:r>
            <a:r>
              <a:rPr lang="sr-Latn-RS" dirty="0" smtClean="0"/>
              <a:t>zvanično započinje s radom 1. marta 2001 </a:t>
            </a:r>
            <a:r>
              <a:rPr lang="en-GB" dirty="0" smtClean="0"/>
              <a:t>.</a:t>
            </a:r>
            <a:endParaRPr lang="en-GB" dirty="0"/>
          </a:p>
          <a:p>
            <a:pPr algn="just"/>
            <a:endParaRPr lang="en-GB" dirty="0"/>
          </a:p>
          <a:p>
            <a:pPr algn="just"/>
            <a:r>
              <a:rPr lang="sr-Latn-RS" dirty="0" smtClean="0"/>
              <a:t>Evropski savet odobrava novu Odluku Saveta o jačanju Agencije, koja je ratifikovana decembra 2008.</a:t>
            </a:r>
            <a:r>
              <a:rPr lang="sr-Latn-RS" baseline="0" dirty="0" smtClean="0"/>
              <a:t> i objavljena 4. juna 2009. godine. Svrha nove Odluke bila je da osnaži operativne sposobnosti Evrodžasta, poboljša razmenu informacija između zainteresovanih strana, olakša i osnaži saradnju između nacionalnih organa i Agencije, kao i da ojača postojeće i uspostavi nove veze sa partnerima i trećim državama.</a:t>
            </a:r>
            <a:endParaRPr lang="en-GB" dirty="0"/>
          </a:p>
          <a:p>
            <a:pPr algn="just"/>
            <a:endParaRPr lang="en-GB" dirty="0"/>
          </a:p>
          <a:p>
            <a:pPr algn="just"/>
            <a:r>
              <a:rPr lang="sr-Latn-RS" dirty="0" smtClean="0"/>
              <a:t>Lisabonski ugovor sadrži</a:t>
            </a:r>
            <a:r>
              <a:rPr lang="sr-Latn-RS" baseline="0" dirty="0" smtClean="0"/>
              <a:t> značajno poglavlje u razvoju Evrodžasta u svom članu 85, gde se ta agencija pominje i definiše njena misija „</a:t>
            </a:r>
            <a:r>
              <a:rPr lang="sr-Latn-RS" i="1" baseline="0" dirty="0" smtClean="0"/>
              <a:t>da podrži i ojača koordinaciju i saradnju među nacionalnim telima nadležnim za istragu i krivično gonjenje  u vezi s teškim kriminalom koji pogađa dve ili više država članica</a:t>
            </a:r>
            <a:r>
              <a:rPr lang="en-GB" i="1" dirty="0" smtClean="0"/>
              <a:t> </a:t>
            </a:r>
            <a:r>
              <a:rPr lang="en-GB" i="1" dirty="0"/>
              <a:t>[…]’</a:t>
            </a:r>
            <a:r>
              <a:rPr lang="en-GB" dirty="0"/>
              <a:t>. </a:t>
            </a:r>
          </a:p>
          <a:p>
            <a:pPr algn="just"/>
            <a:endParaRPr lang="en-GB" dirty="0"/>
          </a:p>
          <a:p>
            <a:pPr algn="just"/>
            <a:r>
              <a:rPr lang="sr-Latn-RS" dirty="0" smtClean="0"/>
              <a:t>Jula </a:t>
            </a:r>
            <a:r>
              <a:rPr lang="en-GB" dirty="0" smtClean="0"/>
              <a:t>2013</a:t>
            </a:r>
            <a:r>
              <a:rPr lang="en-GB" dirty="0"/>
              <a:t>, </a:t>
            </a:r>
            <a:r>
              <a:rPr lang="sr-Latn-RS" dirty="0" smtClean="0"/>
              <a:t>Evropska komisija podnosi predlog Evropskom parlamentu i Savetu</a:t>
            </a:r>
            <a:r>
              <a:rPr lang="sr-Latn-RS" baseline="0" dirty="0" smtClean="0"/>
              <a:t> da se donese novi propis o Evrodžastu, kako bi se obezbedio „jedinstven i obnovljen pravni okvir za novu Agenciju za pravosudnu saradnju (Evrodžast),“ kao pravnog naslednika Evrodžasta osnovanog 2002. godine.</a:t>
            </a:r>
            <a:endParaRPr lang="en-GB" dirty="0"/>
          </a:p>
          <a:p>
            <a:pPr algn="just"/>
            <a:endParaRPr lang="en-GB" dirty="0"/>
          </a:p>
          <a:p>
            <a:pPr algn="just"/>
            <a:r>
              <a:rPr lang="sr-Latn-RS" dirty="0" smtClean="0"/>
              <a:t>Nakon opsežnih pregovora, Evropski</a:t>
            </a:r>
            <a:r>
              <a:rPr lang="sr-Latn-RS" baseline="0" dirty="0" smtClean="0"/>
              <a:t> parlament i Savet usvajaju </a:t>
            </a:r>
            <a:r>
              <a:rPr lang="sr-Latn-RS" b="1" i="1" dirty="0" smtClean="0">
                <a:hlinkClick r:id="rId3"/>
              </a:rPr>
              <a:t>Uredbu</a:t>
            </a:r>
            <a:r>
              <a:rPr lang="sr-Latn-RS" b="1" i="1" baseline="0" dirty="0" smtClean="0">
                <a:hlinkClick r:id="rId3"/>
              </a:rPr>
              <a:t> </a:t>
            </a:r>
            <a:r>
              <a:rPr lang="en-GB" b="1" i="1" dirty="0" smtClean="0">
                <a:hlinkClick r:id="rId3"/>
              </a:rPr>
              <a:t>o</a:t>
            </a:r>
            <a:r>
              <a:rPr lang="sr-Latn-RS" b="1" i="1" dirty="0" smtClean="0">
                <a:hlinkClick r:id="rId3"/>
              </a:rPr>
              <a:t> Agenciji Evropske unije za pravosudnu</a:t>
            </a:r>
            <a:r>
              <a:rPr lang="sr-Latn-RS" b="1" i="1" baseline="0" dirty="0" smtClean="0">
                <a:hlinkClick r:id="rId3"/>
              </a:rPr>
              <a:t> </a:t>
            </a:r>
            <a:r>
              <a:rPr lang="sr-Latn-RS" b="1" i="1" baseline="0" dirty="0" smtClean="0">
                <a:hlinkClick r:id="rId3"/>
              </a:rPr>
              <a:t>saradnju</a:t>
            </a:r>
            <a:r>
              <a:rPr lang="sr-Latn-RS" b="1" i="1" baseline="0" dirty="0" smtClean="0"/>
              <a:t> </a:t>
            </a:r>
            <a:r>
              <a:rPr lang="sr-Latn-RS" b="0" i="0" baseline="0" dirty="0" smtClean="0"/>
              <a:t>novembra 2018. Uredbom se uspostavlja novi sistem upravljanja, razjašnjava odnos između Evrodžasta i Kancelarije evropskog javnog tužioca, propisuje novi režim zaštite podataka, usvajaju nova pravila u pogledu spoljnih odnosa Agencije i jača uloga Evropskog parlamenta i nacionalnih skupština u demokratskom nadzoru nad njenim aktivnostima. Uredba se primenjuje od 12. decembra 2019.</a:t>
            </a:r>
            <a:endParaRPr lang="en-GB" dirty="0"/>
          </a:p>
          <a:p>
            <a:pPr algn="just"/>
            <a:endParaRPr lang="en-GB" dirty="0"/>
          </a:p>
          <a:p>
            <a:pPr algn="just"/>
            <a:r>
              <a:rPr lang="sr-Latn-RS" dirty="0" smtClean="0"/>
              <a:t>Nakon povlačenja Velike Britanije</a:t>
            </a:r>
            <a:r>
              <a:rPr lang="sr-Latn-RS" baseline="0" dirty="0" smtClean="0"/>
              <a:t> iz EU, 31. januara 2020, broj nacionalnih deskova u Agenciji je 26.</a:t>
            </a:r>
            <a:r>
              <a:rPr lang="en-GB" dirty="0" smtClean="0"/>
              <a:t> </a:t>
            </a:r>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2700018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r-Latn-RS" b="1" dirty="0" smtClean="0"/>
              <a:t>Evropska</a:t>
            </a:r>
            <a:r>
              <a:rPr lang="sr-Latn-RS" b="1" baseline="0" dirty="0" smtClean="0"/>
              <a:t> pravosudna mreža za visokotehnološki kriminal </a:t>
            </a:r>
            <a:r>
              <a:rPr lang="sr-Latn-RS" b="1" dirty="0" smtClean="0"/>
              <a:t>(</a:t>
            </a:r>
            <a:r>
              <a:rPr lang="en-GB" b="1" dirty="0" smtClean="0"/>
              <a:t>European Judicial Cybercrime Network </a:t>
            </a:r>
            <a:r>
              <a:rPr lang="sr-Latn-RS" b="0" dirty="0" smtClean="0"/>
              <a:t>-</a:t>
            </a:r>
            <a:r>
              <a:rPr lang="sr-Latn-RS" b="0" baseline="0" dirty="0" smtClean="0"/>
              <a:t> </a:t>
            </a:r>
            <a:r>
              <a:rPr lang="en-GB" b="1" dirty="0" smtClean="0"/>
              <a:t>EJCN)</a:t>
            </a:r>
            <a:r>
              <a:rPr lang="en-GB" dirty="0" smtClean="0"/>
              <a:t> </a:t>
            </a:r>
            <a:r>
              <a:rPr lang="sr-Latn-RS" dirty="0" smtClean="0"/>
              <a:t>osnovana je </a:t>
            </a:r>
            <a:r>
              <a:rPr lang="en-GB" dirty="0" smtClean="0"/>
              <a:t>2016</a:t>
            </a:r>
            <a:r>
              <a:rPr lang="en-GB" dirty="0"/>
              <a:t>, </a:t>
            </a:r>
            <a:r>
              <a:rPr lang="sr-Latn-RS" dirty="0" smtClean="0"/>
              <a:t>tokom holandskog predsedavanja EU, kako bi se pospešili kontakti između praktičara specijalizovanih za izazove koje proizvodi visokotehnološki kriminal, zatim kriminal</a:t>
            </a:r>
            <a:r>
              <a:rPr lang="sr-Latn-RS" baseline="0" dirty="0" smtClean="0"/>
              <a:t> koji sajber prostor omogućava i instrage u sajber prostoru, kao i da istrage i krivično gonjenje učini efikasnijim.</a:t>
            </a:r>
            <a:endParaRPr lang="en-GB" dirty="0"/>
          </a:p>
          <a:p>
            <a:pPr algn="just"/>
            <a:endParaRPr lang="en-GB" dirty="0"/>
          </a:p>
          <a:p>
            <a:pPr algn="just"/>
            <a:r>
              <a:rPr lang="en-GB" dirty="0" smtClean="0"/>
              <a:t>EJCN </a:t>
            </a:r>
            <a:r>
              <a:rPr lang="sr-Latn-RS" dirty="0" smtClean="0"/>
              <a:t>olakšava i ojačava</a:t>
            </a:r>
            <a:r>
              <a:rPr lang="sr-Latn-RS" baseline="0" dirty="0" smtClean="0"/>
              <a:t> saradnju između nadležnih pravosudnih organa tako što omogućava razmenu stručnog znanja, primera dobre prakse i drugih relevantnih saznanja u pogledu istrage i krivičnog gonjenja u oblasti visokotehnološkog kriminala. Ova mreža, isto gako, podstiče i dijalog između različitih aktera i zainteresovanih strana čija je uloga da obezbede vladavinu prava u sajber prostoru. </a:t>
            </a:r>
            <a:endParaRPr lang="en-GB" dirty="0"/>
          </a:p>
          <a:p>
            <a:pPr algn="just"/>
            <a:endParaRPr lang="en-GB" dirty="0"/>
          </a:p>
          <a:p>
            <a:pPr algn="just"/>
            <a:r>
              <a:rPr lang="sr-Latn-RS" dirty="0" smtClean="0"/>
              <a:t>U skladu</a:t>
            </a:r>
            <a:r>
              <a:rPr lang="sr-Latn-RS" baseline="0" dirty="0" smtClean="0"/>
              <a:t> sa Zaključcima Saveta od 9. juna 2016, Evrodžast podržava ovu mrežu i obezbeđuje blisku saradnju sa njom. </a:t>
            </a:r>
            <a:r>
              <a:rPr lang="en-GB" dirty="0" smtClean="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292426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4/2/2021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4/2/2021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4/2/2021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4/2/2021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4/2/2021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4/2/2021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4/2/2021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4/2/2021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4/2/2021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4/2/2021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4/2/2021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4/2/2021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7.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20.png"/><Relationship Id="rId4" Type="http://schemas.microsoft.com/office/2017/06/relationships/model3d" Target="../media/model3d1.glb"/></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7.jpeg"/><Relationship Id="rId9" Type="http://schemas.microsoft.com/office/2007/relationships/diagramDrawing" Target="../diagrams/drawing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7.jpeg"/><Relationship Id="rId9" Type="http://schemas.microsoft.com/office/2007/relationships/diagramDrawing" Target="../diagrams/drawing4.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6.jp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dirty="0">
                <a:ln>
                  <a:noFill/>
                </a:ln>
                <a:solidFill>
                  <a:srgbClr val="2F618F"/>
                </a:solidFill>
                <a:effectLst/>
                <a:latin typeface="Arial Narrow" panose="020B0606020202030204" pitchFamily="34" charset="0"/>
                <a:ea typeface="Calibri" pitchFamily="34" charset="0"/>
                <a:cs typeface="Times New Roman" pitchFamily="18" charset="0"/>
              </a:rPr>
              <a:t>www.coe.int/cybercrime</a:t>
            </a:r>
            <a:endParaRPr kumimoji="0" lang="en-GB"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4431983"/>
          </a:xfrm>
          <a:prstGeom prst="rect">
            <a:avLst/>
          </a:prstGeom>
          <a:ln>
            <a:noFill/>
          </a:ln>
        </p:spPr>
        <p:txBody>
          <a:bodyPr wrap="square">
            <a:spAutoFit/>
          </a:bodyPr>
          <a:lstStyle/>
          <a:p>
            <a:pPr algn="ctr"/>
            <a:r>
              <a:rPr lang="sr-Latn-RS" sz="3600" b="1" i="1" dirty="0" smtClean="0">
                <a:solidFill>
                  <a:schemeClr val="tx2"/>
                </a:solidFill>
              </a:rPr>
              <a:t>Specijalizovani pravosudni kurs o međunarodnoj saradnji </a:t>
            </a:r>
            <a:endParaRPr lang="fr-FR" b="1" dirty="0"/>
          </a:p>
          <a:p>
            <a:pPr algn="ctr"/>
            <a:endParaRPr lang="fr-FR" b="1" dirty="0"/>
          </a:p>
          <a:p>
            <a:pPr marL="0" indent="0" algn="ctr">
              <a:buFont typeface="Arial" charset="0"/>
              <a:buNone/>
              <a:defRPr/>
            </a:pPr>
            <a:r>
              <a:rPr lang="fr-FR" b="1" dirty="0"/>
              <a:t> </a:t>
            </a:r>
            <a:endParaRPr lang="fr-FR" sz="3200" b="1" dirty="0">
              <a:solidFill>
                <a:schemeClr val="tx2"/>
              </a:solidFill>
            </a:endParaRPr>
          </a:p>
          <a:p>
            <a:pPr marL="0" indent="0" algn="ctr">
              <a:buFont typeface="Arial" charset="0"/>
              <a:buNone/>
              <a:defRPr/>
            </a:pPr>
            <a:r>
              <a:rPr lang="en-GB" sz="3200" b="1" dirty="0" smtClean="0">
                <a:solidFill>
                  <a:schemeClr val="tx2"/>
                </a:solidFill>
              </a:rPr>
              <a:t>Se</a:t>
            </a:r>
            <a:r>
              <a:rPr lang="sr-Latn-RS" sz="3200" b="1" dirty="0" smtClean="0">
                <a:solidFill>
                  <a:schemeClr val="tx2"/>
                </a:solidFill>
              </a:rPr>
              <a:t>sija </a:t>
            </a:r>
            <a:r>
              <a:rPr lang="en-GB" sz="3200" b="1" dirty="0" smtClean="0">
                <a:solidFill>
                  <a:schemeClr val="tx2"/>
                </a:solidFill>
              </a:rPr>
              <a:t>1.</a:t>
            </a:r>
            <a:r>
              <a:rPr lang="en-US" sz="3200" b="1" dirty="0">
                <a:solidFill>
                  <a:schemeClr val="tx2"/>
                </a:solidFill>
              </a:rPr>
              <a:t>2</a:t>
            </a:r>
            <a:r>
              <a:rPr lang="en-GB" sz="3200" b="1" dirty="0">
                <a:solidFill>
                  <a:schemeClr val="tx2"/>
                </a:solidFill>
              </a:rPr>
              <a:t> </a:t>
            </a:r>
          </a:p>
          <a:p>
            <a:pPr marL="0" indent="0" algn="ctr">
              <a:buFont typeface="Arial" charset="0"/>
              <a:buNone/>
              <a:defRPr/>
            </a:pPr>
            <a:r>
              <a:rPr lang="sr-Latn-RS" sz="3200" b="1" dirty="0" smtClean="0">
                <a:solidFill>
                  <a:schemeClr val="tx2"/>
                </a:solidFill>
              </a:rPr>
              <a:t>Međunarodna saradnja u globalnoj ekonomiji</a:t>
            </a:r>
          </a:p>
          <a:p>
            <a:pPr marL="0" indent="0" algn="ctr">
              <a:buFont typeface="Arial" charset="0"/>
              <a:buNone/>
              <a:defRPr/>
            </a:pPr>
            <a:endParaRPr lang="sr-Latn-RS" sz="3200" b="1" dirty="0" smtClean="0">
              <a:solidFill>
                <a:schemeClr val="tx2"/>
              </a:solidFill>
            </a:endParaRPr>
          </a:p>
          <a:p>
            <a:pPr marL="0" indent="0" algn="ctr">
              <a:buFont typeface="Arial" charset="0"/>
              <a:buNone/>
              <a:defRPr/>
            </a:pPr>
            <a:r>
              <a:rPr lang="sr-Latn-RS" sz="2400" b="1" dirty="0" smtClean="0">
                <a:solidFill>
                  <a:schemeClr val="tx2"/>
                </a:solidFill>
              </a:rPr>
              <a:t>-</a:t>
            </a:r>
            <a:r>
              <a:rPr lang="sr-Latn-RS" sz="3200" b="1" dirty="0" smtClean="0">
                <a:solidFill>
                  <a:schemeClr val="tx2"/>
                </a:solidFill>
              </a:rPr>
              <a:t> </a:t>
            </a:r>
            <a:r>
              <a:rPr lang="sr-Latn-RS" sz="2400" b="1" dirty="0" smtClean="0">
                <a:solidFill>
                  <a:schemeClr val="tx2"/>
                </a:solidFill>
              </a:rPr>
              <a:t>onlajn verzija -</a:t>
            </a:r>
            <a:endParaRPr lang="en-GB" sz="2400" b="1" dirty="0">
              <a:solidFill>
                <a:schemeClr val="tx2"/>
              </a:solidFill>
            </a:endParaRPr>
          </a:p>
        </p:txBody>
      </p:sp>
      <p:sp>
        <p:nvSpPr>
          <p:cNvPr id="11" name="Rectangle 10">
            <a:extLst>
              <a:ext uri="{FF2B5EF4-FFF2-40B4-BE49-F238E27FC236}">
                <a16:creationId xmlns:a16="http://schemas.microsoft.com/office/drawing/2014/main" id="{28D03BE2-FB8E-7347-AE47-AF895B0A6135}"/>
              </a:ext>
            </a:extLst>
          </p:cNvPr>
          <p:cNvSpPr/>
          <p:nvPr/>
        </p:nvSpPr>
        <p:spPr>
          <a:xfrm>
            <a:off x="0" y="-1111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5101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EUROJUST</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262761" cy="3139321"/>
          </a:xfrm>
          <a:prstGeom prst="rect">
            <a:avLst/>
          </a:prstGeom>
        </p:spPr>
        <p:txBody>
          <a:bodyPr wrap="square">
            <a:spAutoFit/>
          </a:bodyPr>
          <a:lstStyle/>
          <a:p>
            <a:pPr marL="342900" indent="-342900">
              <a:buFont typeface="Wingdings" pitchFamily="2" charset="2"/>
              <a:buChar char="Ø"/>
            </a:pPr>
            <a:r>
              <a:rPr lang="sr-Latn-RS" sz="2200" b="1" dirty="0" smtClean="0"/>
              <a:t>Saradnja u borbi protiv kriminala </a:t>
            </a:r>
            <a:endParaRPr lang="en-GB" sz="2200" dirty="0"/>
          </a:p>
          <a:p>
            <a:pPr marL="342900" indent="-342900">
              <a:buFont typeface="Arial" panose="020B0604020202020204" pitchFamily="34" charset="0"/>
              <a:buChar char="•"/>
            </a:pPr>
            <a:endParaRPr lang="en-GB" sz="2200" dirty="0"/>
          </a:p>
          <a:p>
            <a:pPr marL="342900" indent="-342900">
              <a:buFont typeface="Wingdings" pitchFamily="2" charset="2"/>
              <a:buChar char="ü"/>
            </a:pPr>
            <a:r>
              <a:rPr lang="sr-Latn-RS" sz="2200" b="1" dirty="0" smtClean="0"/>
              <a:t>Cilj: koordinacija </a:t>
            </a:r>
            <a:r>
              <a:rPr lang="sr-Latn-RS" sz="2200" dirty="0" smtClean="0"/>
              <a:t>aktivnosti koje sprovode nacionalni organi nadležni za sprovođenje istrage i krivično gonjenje.</a:t>
            </a:r>
            <a:r>
              <a:rPr lang="en-GB" sz="2200" dirty="0" smtClean="0"/>
              <a:t> </a:t>
            </a:r>
            <a:endParaRPr lang="en-GB" sz="2200" dirty="0"/>
          </a:p>
          <a:p>
            <a:pPr lvl="1"/>
            <a:endParaRPr lang="en-GB" sz="2200" dirty="0"/>
          </a:p>
        </p:txBody>
      </p:sp>
      <p:sp>
        <p:nvSpPr>
          <p:cNvPr id="5" name="Rectangle 4">
            <a:extLst>
              <a:ext uri="{FF2B5EF4-FFF2-40B4-BE49-F238E27FC236}">
                <a16:creationId xmlns:a16="http://schemas.microsoft.com/office/drawing/2014/main" id="{82A8EE1A-5A3B-7E45-8186-1DFFF9541C04}"/>
              </a:ext>
            </a:extLst>
          </p:cNvPr>
          <p:cNvSpPr/>
          <p:nvPr/>
        </p:nvSpPr>
        <p:spPr>
          <a:xfrm>
            <a:off x="4572000" y="1117533"/>
            <a:ext cx="4355722" cy="3816429"/>
          </a:xfrm>
          <a:prstGeom prst="rect">
            <a:avLst/>
          </a:prstGeom>
        </p:spPr>
        <p:txBody>
          <a:bodyPr wrap="square">
            <a:spAutoFit/>
          </a:bodyPr>
          <a:lstStyle/>
          <a:p>
            <a:pPr marL="342900" indent="-342900">
              <a:buFont typeface="Wingdings" pitchFamily="2" charset="2"/>
              <a:buChar char="Ø"/>
            </a:pPr>
            <a:r>
              <a:rPr lang="sr-Latn-RS" sz="2200" b="1" dirty="0" smtClean="0"/>
              <a:t>Eurojust (</a:t>
            </a:r>
            <a:r>
              <a:rPr lang="en-GB" sz="2200" b="1" dirty="0" smtClean="0"/>
              <a:t>E</a:t>
            </a:r>
            <a:r>
              <a:rPr lang="sr-Latn-RS" sz="2200" b="1" dirty="0" smtClean="0"/>
              <a:t>vrodžast) je nadležan </a:t>
            </a:r>
            <a:r>
              <a:rPr lang="en-GB" sz="2200" dirty="0" smtClean="0"/>
              <a:t>:</a:t>
            </a:r>
            <a:endParaRPr lang="en-GB" sz="2200" dirty="0"/>
          </a:p>
          <a:p>
            <a:pPr marL="342900" indent="-342900">
              <a:buFont typeface="Wingdings" pitchFamily="2" charset="2"/>
              <a:buChar char="Ø"/>
            </a:pPr>
            <a:endParaRPr lang="en-GB" sz="2200" dirty="0"/>
          </a:p>
          <a:p>
            <a:pPr marL="342900" indent="-342900">
              <a:buFont typeface="Wingdings" pitchFamily="2" charset="2"/>
              <a:buChar char="ü"/>
            </a:pPr>
            <a:r>
              <a:rPr lang="sr-Latn-RS" sz="2200" b="1" dirty="0" smtClean="0"/>
              <a:t>da unapredi koordinaciju </a:t>
            </a:r>
            <a:r>
              <a:rPr lang="sr-Latn-RS" sz="2200" dirty="0" smtClean="0"/>
              <a:t>među nadležnim telima različitih država članica; </a:t>
            </a:r>
            <a:endParaRPr lang="en-GB" sz="2200" dirty="0"/>
          </a:p>
          <a:p>
            <a:pPr marL="342900" indent="-342900">
              <a:buFont typeface="Wingdings" pitchFamily="2" charset="2"/>
              <a:buChar char="ü"/>
            </a:pPr>
            <a:endParaRPr lang="en-GB" sz="2200" dirty="0"/>
          </a:p>
          <a:p>
            <a:pPr marL="342900" indent="-342900">
              <a:buFont typeface="Wingdings" pitchFamily="2" charset="2"/>
              <a:buChar char="ü"/>
            </a:pPr>
            <a:r>
              <a:rPr lang="sr-Latn-RS" sz="2200" b="1" dirty="0"/>
              <a:t>d</a:t>
            </a:r>
            <a:r>
              <a:rPr lang="sr-Latn-RS" sz="2200" b="1" dirty="0" smtClean="0"/>
              <a:t>a olakša primenu </a:t>
            </a:r>
            <a:r>
              <a:rPr lang="sr-Latn-RS" sz="2200" dirty="0" smtClean="0"/>
              <a:t>međunarodne uzajamne pravne pomoći i sprovođenje naloga za izručenje.</a:t>
            </a:r>
            <a:endParaRPr lang="pt-PT" sz="2200" dirty="0"/>
          </a:p>
        </p:txBody>
      </p:sp>
      <p:pic>
        <p:nvPicPr>
          <p:cNvPr id="12" name="Picture 11">
            <a:extLst>
              <a:ext uri="{FF2B5EF4-FFF2-40B4-BE49-F238E27FC236}">
                <a16:creationId xmlns:a16="http://schemas.microsoft.com/office/drawing/2014/main" id="{E4FDA029-4E1C-184A-B0B7-4E42836AC773}"/>
              </a:ext>
            </a:extLst>
          </p:cNvPr>
          <p:cNvPicPr>
            <a:picLocks noChangeAspect="1"/>
          </p:cNvPicPr>
          <p:nvPr/>
        </p:nvPicPr>
        <p:blipFill>
          <a:blip r:embed="rId4"/>
          <a:stretch>
            <a:fillRect/>
          </a:stretch>
        </p:blipFill>
        <p:spPr>
          <a:xfrm>
            <a:off x="1168268" y="4232886"/>
            <a:ext cx="2592662" cy="1949521"/>
          </a:xfrm>
          <a:prstGeom prst="rect">
            <a:avLst/>
          </a:prstGeom>
        </p:spPr>
      </p:pic>
    </p:spTree>
    <p:extLst>
      <p:ext uri="{BB962C8B-B14F-4D97-AF65-F5344CB8AC3E}">
        <p14:creationId xmlns:p14="http://schemas.microsoft.com/office/powerpoint/2010/main" val="3828252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EJCN – </a:t>
            </a:r>
            <a:r>
              <a:rPr lang="sr-Latn-RS" sz="3200" b="1" dirty="0" smtClean="0">
                <a:ea typeface="ＭＳ Ｐゴシック" pitchFamily="34" charset="-128"/>
              </a:rPr>
              <a:t>Evropska pravosudna mreža za visokotehnološki kriminal  </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CAE5D1B-C7CD-DD44-B0C3-576B01C85806}"/>
              </a:ext>
            </a:extLst>
          </p:cNvPr>
          <p:cNvSpPr/>
          <p:nvPr/>
        </p:nvSpPr>
        <p:spPr>
          <a:xfrm>
            <a:off x="88522" y="1120348"/>
            <a:ext cx="4572000" cy="4832092"/>
          </a:xfrm>
          <a:prstGeom prst="rect">
            <a:avLst/>
          </a:prstGeom>
        </p:spPr>
        <p:txBody>
          <a:bodyPr>
            <a:spAutoFit/>
          </a:bodyPr>
          <a:lstStyle/>
          <a:p>
            <a:pPr>
              <a:spcAft>
                <a:spcPts val="0"/>
              </a:spcAft>
              <a:buFont typeface="Wingdings" pitchFamily="2" charset="2"/>
              <a:buChar char="Ø"/>
            </a:pPr>
            <a:r>
              <a:rPr lang="en-GB" sz="2200" b="1" dirty="0"/>
              <a:t>  </a:t>
            </a:r>
            <a:r>
              <a:rPr lang="sr-Latn-RS" sz="2200" b="1" dirty="0"/>
              <a:t>Evropska pravosudna mreža za visokotehnološki kriminal </a:t>
            </a:r>
            <a:r>
              <a:rPr lang="en-GB" sz="2200" b="1" dirty="0"/>
              <a:t> (EJCN)</a:t>
            </a:r>
            <a:r>
              <a:rPr lang="en-GB" sz="2200" dirty="0"/>
              <a:t>:</a:t>
            </a:r>
          </a:p>
          <a:p>
            <a:pPr>
              <a:spcAft>
                <a:spcPts val="0"/>
              </a:spcAft>
              <a:buFont typeface="Wingdings" pitchFamily="2" charset="2"/>
              <a:buChar char="Ø"/>
            </a:pPr>
            <a:endParaRPr lang="en-GB" sz="2200" dirty="0"/>
          </a:p>
          <a:p>
            <a:pPr algn="just" eaLnBrk="1" fontAlgn="auto" hangingPunct="1">
              <a:spcAft>
                <a:spcPts val="0"/>
              </a:spcAft>
              <a:buFont typeface="Wingdings" pitchFamily="2" charset="2"/>
              <a:buChar char="ü"/>
              <a:defRPr/>
            </a:pPr>
            <a:r>
              <a:rPr lang="en-US" sz="2200" dirty="0"/>
              <a:t> </a:t>
            </a:r>
            <a:r>
              <a:rPr lang="sr-Latn-RS" sz="2200" dirty="0"/>
              <a:t>Uspostavljena je 2016, </a:t>
            </a:r>
            <a:r>
              <a:rPr lang="sr-Latn-RS" sz="2200" b="1" dirty="0"/>
              <a:t>kako bi pospešila kontakte između praktičara specijalizovanih za izazove koje proizvodi visokotehnološki kriminal, </a:t>
            </a:r>
            <a:r>
              <a:rPr lang="sr-Latn-RS" sz="2200" dirty="0"/>
              <a:t>kriminal koji sajber prostor omogućava i istrage u sajber prostoru, </a:t>
            </a:r>
            <a:r>
              <a:rPr lang="sr-Latn-RS" sz="2200" b="1" dirty="0"/>
              <a:t>kao i da poboljša efikasnost istraga i krivičnog gonjenja.</a:t>
            </a:r>
            <a:endParaRPr lang="en-US" sz="2200" b="1" dirty="0"/>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5401994" y="1899565"/>
            <a:ext cx="2945175" cy="3037212"/>
          </a:xfrm>
          <a:prstGeom prst="rect">
            <a:avLst/>
          </a:prstGeom>
        </p:spPr>
      </p:pic>
    </p:spTree>
    <p:extLst>
      <p:ext uri="{BB962C8B-B14F-4D97-AF65-F5344CB8AC3E}">
        <p14:creationId xmlns:p14="http://schemas.microsoft.com/office/powerpoint/2010/main" val="4115144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altLang="en-US" sz="3200" b="1" dirty="0" smtClean="0"/>
              <a:t>Afrička unija</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509200"/>
          </a:xfrm>
          <a:prstGeom prst="rect">
            <a:avLst/>
          </a:prstGeom>
        </p:spPr>
        <p:txBody>
          <a:bodyPr>
            <a:spAutoFit/>
          </a:bodyPr>
          <a:lstStyle/>
          <a:p>
            <a:pPr marL="342900" indent="-342900" eaLnBrk="1" hangingPunct="1">
              <a:buFont typeface="Wingdings" pitchFamily="2" charset="2"/>
              <a:buChar char="Ø"/>
              <a:defRPr/>
            </a:pPr>
            <a:r>
              <a:rPr lang="sr-Latn-RS" sz="2200" b="1" dirty="0" smtClean="0"/>
              <a:t>Konvencija o sajber bezbednosti i zaštiti ličnih podataka</a:t>
            </a:r>
            <a:endParaRPr lang="en-GB" sz="2200" b="1" dirty="0"/>
          </a:p>
          <a:p>
            <a:pPr marL="0" indent="0">
              <a:buNone/>
            </a:pPr>
            <a:endParaRPr lang="en-US" sz="2200" dirty="0"/>
          </a:p>
          <a:p>
            <a:pPr marL="342900" indent="-342900">
              <a:buFont typeface="Wingdings" pitchFamily="2" charset="2"/>
              <a:buChar char="ü"/>
            </a:pPr>
            <a:r>
              <a:rPr lang="sr-Latn-RS" sz="2200" dirty="0" smtClean="0"/>
              <a:t>Konvencija Afričke unije o sajber bezbednosti i zaštiti ličnih podataka predstavlja multilateralni ugovor koji su potpisale članice Unije.</a:t>
            </a:r>
            <a:r>
              <a:rPr lang="en-US" sz="2200" dirty="0" smtClean="0"/>
              <a:t> </a:t>
            </a:r>
            <a:endParaRPr lang="en-US" sz="2200" dirty="0"/>
          </a:p>
          <a:p>
            <a:pPr marL="0" indent="0">
              <a:buNone/>
            </a:pPr>
            <a:endParaRPr lang="en-US" sz="2200" dirty="0"/>
          </a:p>
          <a:p>
            <a:pPr marL="342900" indent="-342900">
              <a:buFont typeface="Wingdings" pitchFamily="2" charset="2"/>
              <a:buChar char="ü"/>
            </a:pPr>
            <a:r>
              <a:rPr lang="sr-Latn-RS" sz="2200" dirty="0" smtClean="0"/>
              <a:t>Obezbeđuje zakonodavne principe u odnosu na</a:t>
            </a:r>
            <a:r>
              <a:rPr lang="en-US" sz="2200" dirty="0" smtClean="0"/>
              <a:t>:</a:t>
            </a:r>
            <a:endParaRPr lang="en-US" sz="2200" dirty="0"/>
          </a:p>
          <a:p>
            <a:pPr marL="742950" indent="-742950">
              <a:buFont typeface="+mj-lt"/>
              <a:buAutoNum type="arabicPeriod"/>
            </a:pPr>
            <a:r>
              <a:rPr lang="sr-Latn-RS" sz="2200" dirty="0" smtClean="0"/>
              <a:t>elektronske transakcije; </a:t>
            </a:r>
            <a:endParaRPr lang="en-US" sz="2200" dirty="0"/>
          </a:p>
          <a:p>
            <a:pPr marL="742950" indent="-742950">
              <a:buFont typeface="+mj-lt"/>
              <a:buAutoNum type="arabicPeriod"/>
            </a:pPr>
            <a:r>
              <a:rPr lang="sr-Latn-RS" sz="2200" dirty="0"/>
              <a:t>z</a:t>
            </a:r>
            <a:r>
              <a:rPr lang="sr-Latn-RS" sz="2200" dirty="0" smtClean="0"/>
              <a:t>aštitu ličnih podata; </a:t>
            </a:r>
            <a:endParaRPr lang="en-US" sz="2200" dirty="0"/>
          </a:p>
          <a:p>
            <a:pPr marL="742950" indent="-742950">
              <a:buFont typeface="+mj-lt"/>
              <a:buAutoNum type="arabicPeriod"/>
            </a:pPr>
            <a:r>
              <a:rPr lang="sr-Latn-RS" sz="2200" dirty="0"/>
              <a:t>s</a:t>
            </a:r>
            <a:r>
              <a:rPr lang="sr-Latn-RS" sz="2200" dirty="0" smtClean="0"/>
              <a:t>ajber bezbednost i visokotehnološki kriminal</a:t>
            </a:r>
            <a:endParaRPr lang="en-GB" sz="2200" dirty="0"/>
          </a:p>
        </p:txBody>
      </p:sp>
      <p:pic>
        <p:nvPicPr>
          <p:cNvPr id="11" name="Picture 10">
            <a:extLst>
              <a:ext uri="{FF2B5EF4-FFF2-40B4-BE49-F238E27FC236}">
                <a16:creationId xmlns:a16="http://schemas.microsoft.com/office/drawing/2014/main" id="{F3D82F51-3C42-C74D-A382-9F2EA882EB3C}"/>
              </a:ext>
            </a:extLst>
          </p:cNvPr>
          <p:cNvPicPr>
            <a:picLocks noChangeAspect="1"/>
          </p:cNvPicPr>
          <p:nvPr/>
        </p:nvPicPr>
        <p:blipFill>
          <a:blip r:embed="rId4"/>
          <a:stretch>
            <a:fillRect/>
          </a:stretch>
        </p:blipFill>
        <p:spPr>
          <a:xfrm>
            <a:off x="5518449" y="2363983"/>
            <a:ext cx="3024335" cy="2716776"/>
          </a:xfrm>
          <a:prstGeom prst="rect">
            <a:avLst/>
          </a:prstGeom>
        </p:spPr>
      </p:pic>
    </p:spTree>
    <p:extLst>
      <p:ext uri="{BB962C8B-B14F-4D97-AF65-F5344CB8AC3E}">
        <p14:creationId xmlns:p14="http://schemas.microsoft.com/office/powerpoint/2010/main" val="2871981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altLang="en-US" sz="3200" b="1" dirty="0" smtClean="0"/>
              <a:t>Komonvelt</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2616101"/>
          </a:xfrm>
          <a:prstGeom prst="rect">
            <a:avLst/>
          </a:prstGeom>
        </p:spPr>
        <p:txBody>
          <a:bodyPr>
            <a:spAutoFit/>
          </a:bodyPr>
          <a:lstStyle/>
          <a:p>
            <a:pPr marL="571500" lvl="2" indent="-571500" eaLnBrk="1" hangingPunct="1">
              <a:spcAft>
                <a:spcPts val="1200"/>
              </a:spcAft>
              <a:buFont typeface="Wingdings" pitchFamily="2" charset="2"/>
              <a:buChar char="Ø"/>
              <a:defRPr/>
            </a:pPr>
            <a:r>
              <a:rPr lang="sr-Latn-RS" sz="2200" b="1" dirty="0" smtClean="0"/>
              <a:t>Model zakona</a:t>
            </a:r>
            <a:endParaRPr lang="en-GB" sz="2200" b="1" dirty="0"/>
          </a:p>
          <a:p>
            <a:pPr marL="571500" lvl="2" indent="-571500" eaLnBrk="1" hangingPunct="1">
              <a:spcAft>
                <a:spcPts val="1200"/>
              </a:spcAft>
              <a:buFont typeface="Wingdings" pitchFamily="2" charset="2"/>
              <a:buChar char="ü"/>
              <a:defRPr/>
            </a:pPr>
            <a:r>
              <a:rPr lang="sr-Latn-RS" sz="2200" i="1" dirty="0" smtClean="0"/>
              <a:t>Program iz Hararea </a:t>
            </a:r>
            <a:r>
              <a:rPr lang="sr-Latn-RS" sz="2200" dirty="0" smtClean="0"/>
              <a:t>omogućava viši nivo i širi raspon saradnje između vlada Komonvelta u krivičnim stvarima, uključujući i oblast visokotehnološkog kriminala. </a:t>
            </a:r>
            <a:endParaRPr lang="en-GB" sz="2200" dirty="0"/>
          </a:p>
        </p:txBody>
      </p:sp>
      <p:sp>
        <p:nvSpPr>
          <p:cNvPr id="5" name="Rectangle 4">
            <a:extLst>
              <a:ext uri="{FF2B5EF4-FFF2-40B4-BE49-F238E27FC236}">
                <a16:creationId xmlns:a16="http://schemas.microsoft.com/office/drawing/2014/main" id="{50E34DCD-BB8C-DD4E-A006-1BDD3384150B}"/>
              </a:ext>
            </a:extLst>
          </p:cNvPr>
          <p:cNvSpPr/>
          <p:nvPr/>
        </p:nvSpPr>
        <p:spPr>
          <a:xfrm>
            <a:off x="4450456" y="1114520"/>
            <a:ext cx="4572000" cy="5078313"/>
          </a:xfrm>
          <a:prstGeom prst="rect">
            <a:avLst/>
          </a:prstGeom>
        </p:spPr>
        <p:txBody>
          <a:bodyPr>
            <a:spAutoFit/>
          </a:bodyPr>
          <a:lstStyle/>
          <a:p>
            <a:pPr marL="800100" lvl="3" indent="-342900" eaLnBrk="1" hangingPunct="1">
              <a:spcAft>
                <a:spcPts val="1200"/>
              </a:spcAft>
              <a:buFont typeface="Wingdings" pitchFamily="2" charset="2"/>
              <a:buChar char="ü"/>
              <a:defRPr/>
            </a:pPr>
            <a:r>
              <a:rPr lang="sr-Latn-RS" sz="2200" dirty="0" smtClean="0"/>
              <a:t>Između ostalog, obuhvata i</a:t>
            </a:r>
            <a:r>
              <a:rPr lang="en-GB" sz="2200" dirty="0" smtClean="0"/>
              <a:t>:</a:t>
            </a:r>
            <a:endParaRPr lang="en-GB" sz="2200" dirty="0"/>
          </a:p>
          <a:p>
            <a:pPr marL="1028700" lvl="3" indent="-571500" eaLnBrk="1" hangingPunct="1">
              <a:spcAft>
                <a:spcPts val="1200"/>
              </a:spcAft>
              <a:buFont typeface="Arial" panose="020B0604020202020204" pitchFamily="34" charset="0"/>
              <a:buChar char="•"/>
              <a:defRPr/>
            </a:pPr>
            <a:r>
              <a:rPr lang="sr-Latn-RS" sz="2200" dirty="0" smtClean="0"/>
              <a:t>Identifikovanje i lociranje lica; </a:t>
            </a:r>
            <a:endParaRPr lang="en-US" sz="2200" dirty="0"/>
          </a:p>
          <a:p>
            <a:pPr marL="1028700" lvl="3" indent="-571500" eaLnBrk="1" hangingPunct="1">
              <a:spcAft>
                <a:spcPts val="1200"/>
              </a:spcAft>
              <a:buFont typeface="Arial" panose="020B0604020202020204" pitchFamily="34" charset="0"/>
              <a:buChar char="•"/>
              <a:defRPr/>
            </a:pPr>
            <a:r>
              <a:rPr lang="sr-Latn-RS" sz="2200" dirty="0" smtClean="0"/>
              <a:t>Uručivanje dokumenata; </a:t>
            </a:r>
            <a:endParaRPr lang="en-US" sz="2200" dirty="0"/>
          </a:p>
          <a:p>
            <a:pPr marL="1028700" lvl="3" indent="-571500" eaLnBrk="1" hangingPunct="1">
              <a:spcAft>
                <a:spcPts val="1200"/>
              </a:spcAft>
              <a:buFont typeface="Arial" panose="020B0604020202020204" pitchFamily="34" charset="0"/>
              <a:buChar char="•"/>
              <a:defRPr/>
            </a:pPr>
            <a:r>
              <a:rPr lang="sr-Latn-RS" sz="2200" dirty="0" smtClean="0"/>
              <a:t>Pretres i zaplena; </a:t>
            </a:r>
            <a:endParaRPr lang="en-US" sz="2200" dirty="0"/>
          </a:p>
          <a:p>
            <a:pPr marL="1028700" lvl="3" indent="-571500" eaLnBrk="1" hangingPunct="1">
              <a:spcAft>
                <a:spcPts val="1200"/>
              </a:spcAft>
              <a:buFont typeface="Arial" panose="020B0604020202020204" pitchFamily="34" charset="0"/>
              <a:buChar char="•"/>
              <a:defRPr/>
            </a:pPr>
            <a:r>
              <a:rPr lang="sr-Latn-RS" sz="2200" dirty="0" smtClean="0"/>
              <a:t>Pribavljanje dokaza; </a:t>
            </a:r>
            <a:endParaRPr lang="en-US" sz="2200" dirty="0"/>
          </a:p>
          <a:p>
            <a:pPr marL="1028700" lvl="3" indent="-571500" eaLnBrk="1" hangingPunct="1">
              <a:spcAft>
                <a:spcPts val="1200"/>
              </a:spcAft>
              <a:buFont typeface="Arial" panose="020B0604020202020204" pitchFamily="34" charset="0"/>
              <a:buChar char="•"/>
              <a:defRPr/>
            </a:pPr>
            <a:r>
              <a:rPr lang="sr-Latn-RS" sz="2200" dirty="0" smtClean="0"/>
              <a:t>Ulaženje u trag, </a:t>
            </a:r>
          </a:p>
          <a:p>
            <a:pPr marL="1028700" lvl="3" indent="-571500" eaLnBrk="1" hangingPunct="1">
              <a:spcAft>
                <a:spcPts val="1200"/>
              </a:spcAft>
              <a:buFont typeface="Arial" panose="020B0604020202020204" pitchFamily="34" charset="0"/>
              <a:buChar char="•"/>
              <a:defRPr/>
            </a:pPr>
            <a:r>
              <a:rPr lang="sr-Latn-RS" sz="2200" dirty="0" smtClean="0"/>
              <a:t>privremeno i trajno oduzimanje predmeta krvičnog dela i imovinske koristi proistekle iz kriminala.</a:t>
            </a:r>
            <a:endParaRPr lang="en-US" sz="2200" dirty="0"/>
          </a:p>
        </p:txBody>
      </p:sp>
      <p:pic>
        <p:nvPicPr>
          <p:cNvPr id="12" name="Picture 11">
            <a:extLst>
              <a:ext uri="{FF2B5EF4-FFF2-40B4-BE49-F238E27FC236}">
                <a16:creationId xmlns:a16="http://schemas.microsoft.com/office/drawing/2014/main" id="{67E93319-A1E9-0C43-BD6B-4F4B00C73FD6}"/>
              </a:ext>
            </a:extLst>
          </p:cNvPr>
          <p:cNvPicPr>
            <a:picLocks noChangeAspect="1"/>
          </p:cNvPicPr>
          <p:nvPr/>
        </p:nvPicPr>
        <p:blipFill>
          <a:blip r:embed="rId4"/>
          <a:stretch>
            <a:fillRect/>
          </a:stretch>
        </p:blipFill>
        <p:spPr>
          <a:xfrm>
            <a:off x="912000" y="4148889"/>
            <a:ext cx="3261360" cy="1956816"/>
          </a:xfrm>
          <a:prstGeom prst="rect">
            <a:avLst/>
          </a:prstGeom>
        </p:spPr>
      </p:pic>
    </p:spTree>
    <p:extLst>
      <p:ext uri="{BB962C8B-B14F-4D97-AF65-F5344CB8AC3E}">
        <p14:creationId xmlns:p14="http://schemas.microsoft.com/office/powerpoint/2010/main" val="2637717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dirty="0">
                <a:solidFill>
                  <a:schemeClr val="bg1"/>
                </a:solidFill>
              </a:rPr>
              <a:t>Podsetnik: međunarodna dimenzija i odgovor na </a:t>
            </a:r>
          </a:p>
          <a:p>
            <a:pPr algn="r" eaLnBrk="1" hangingPunct="1">
              <a:lnSpc>
                <a:spcPct val="80000"/>
              </a:lnSpc>
            </a:pPr>
            <a:r>
              <a:rPr lang="sr-Latn-RS" sz="3200" dirty="0">
                <a:solidFill>
                  <a:schemeClr val="bg1"/>
                </a:solidFill>
              </a:rPr>
              <a:t>visokotehnološki kriminal </a:t>
            </a:r>
            <a:endParaRPr lang="en-GB" sz="3200"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786993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2800" dirty="0">
                <a:solidFill>
                  <a:schemeClr val="bg1"/>
                </a:solidFill>
              </a:rPr>
              <a:t>Podsetnik: međunarodna dimenzija i odgovor na </a:t>
            </a:r>
          </a:p>
          <a:p>
            <a:pPr algn="r" eaLnBrk="1" hangingPunct="1">
              <a:lnSpc>
                <a:spcPct val="80000"/>
              </a:lnSpc>
            </a:pPr>
            <a:r>
              <a:rPr lang="sr-Latn-RS" sz="2800" dirty="0">
                <a:solidFill>
                  <a:schemeClr val="bg1"/>
                </a:solidFill>
              </a:rPr>
              <a:t>visokotehnološki </a:t>
            </a:r>
            <a:r>
              <a:rPr lang="sr-Latn-RS" sz="2800" dirty="0" smtClean="0">
                <a:solidFill>
                  <a:schemeClr val="bg1"/>
                </a:solidFill>
              </a:rPr>
              <a:t>kriminal</a:t>
            </a:r>
            <a:endParaRPr lang="en-GB" sz="2800" dirty="0">
              <a:solidFill>
                <a:srgbClr val="FF0000"/>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901430"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979918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Specijalizovani pravosudni kurs </a:t>
            </a:r>
          </a:p>
          <a:p>
            <a:pPr algn="r"/>
            <a:r>
              <a:rPr lang="sr-Latn-RS" sz="3200" b="1" dirty="0">
                <a:solidFill>
                  <a:schemeClr val="bg1"/>
                </a:solidFill>
              </a:rPr>
              <a:t>o međunarodnoj saradnji </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101719"/>
            <a:ext cx="8525021" cy="2850011"/>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Deo II</a:t>
            </a:r>
            <a:endParaRPr lang="en-GB" sz="3200" b="1" dirty="0">
              <a:ea typeface="ＭＳ Ｐゴシック" charset="0"/>
              <a:cs typeface="ＭＳ Ｐゴシック" charset="0"/>
            </a:endParaRPr>
          </a:p>
          <a:p>
            <a:pPr algn="ctr">
              <a:lnSpc>
                <a:spcPct val="80000"/>
              </a:lnSpc>
            </a:pPr>
            <a:r>
              <a:rPr lang="en-GB" sz="3200" b="1" dirty="0">
                <a:ea typeface="ＭＳ Ｐゴシック" charset="0"/>
                <a:cs typeface="ＭＳ Ｐゴシック" charset="0"/>
              </a:rPr>
              <a:t/>
            </a:r>
            <a:br>
              <a:rPr lang="en-GB" sz="3200" b="1" dirty="0">
                <a:ea typeface="ＭＳ Ｐゴシック" charset="0"/>
                <a:cs typeface="ＭＳ Ｐゴシック" charset="0"/>
              </a:rPr>
            </a:br>
            <a:r>
              <a:rPr lang="sr-Latn-RS" sz="3200" b="1" dirty="0" smtClean="0">
                <a:ea typeface="ＭＳ Ｐゴシック" charset="0"/>
                <a:cs typeface="ＭＳ Ｐゴシック" charset="0"/>
              </a:rPr>
              <a:t>Razumevanje osnovnih pojmova međunarodne saradnje u oblasti visokotehnološkog kriminala i dokaza u elektronskom obliku </a:t>
            </a:r>
            <a:endParaRPr lang="en-GB" sz="3200" b="1" dirty="0"/>
          </a:p>
          <a:p>
            <a:pPr algn="ctr" eaLnBrk="1" hangingPunct="1">
              <a:lnSpc>
                <a:spcPct val="80000"/>
              </a:lnSpc>
            </a:pPr>
            <a:endParaRPr lang="en-GB" sz="3200" dirty="0"/>
          </a:p>
        </p:txBody>
      </p:sp>
    </p:spTree>
    <p:extLst>
      <p:ext uri="{BB962C8B-B14F-4D97-AF65-F5344CB8AC3E}">
        <p14:creationId xmlns:p14="http://schemas.microsoft.com/office/powerpoint/2010/main" val="3903092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Osnovni principi međunarodne saradnje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9A3C28A1-FC1F-4084-9F3B-8B4BB004B11E}"/>
              </a:ext>
            </a:extLst>
          </p:cNvPr>
          <p:cNvSpPr/>
          <p:nvPr/>
        </p:nvSpPr>
        <p:spPr>
          <a:xfrm>
            <a:off x="88522" y="1033883"/>
            <a:ext cx="5297210" cy="5555367"/>
          </a:xfrm>
          <a:prstGeom prst="rect">
            <a:avLst/>
          </a:prstGeom>
        </p:spPr>
        <p:txBody>
          <a:bodyPr wrap="square">
            <a:spAutoFit/>
          </a:bodyPr>
          <a:lstStyle/>
          <a:p>
            <a:pPr algn="just">
              <a:spcBef>
                <a:spcPts val="600"/>
              </a:spcBef>
            </a:pPr>
            <a:r>
              <a:rPr lang="sr-Latn-RS" sz="2000" b="1" dirty="0"/>
              <a:t>Osnovni principi </a:t>
            </a:r>
            <a:r>
              <a:rPr lang="sr-Latn-RS" sz="2000" b="1" dirty="0" smtClean="0"/>
              <a:t>koji činte temelj  </a:t>
            </a:r>
            <a:r>
              <a:rPr lang="sr-Latn-RS" sz="2000" b="1" dirty="0"/>
              <a:t>međunarodne saradnje</a:t>
            </a:r>
            <a:r>
              <a:rPr lang="en-US" sz="2000" b="1" dirty="0"/>
              <a:t>:</a:t>
            </a:r>
          </a:p>
          <a:p>
            <a:pPr marL="342900" indent="-342900" algn="just">
              <a:spcBef>
                <a:spcPts val="600"/>
              </a:spcBef>
              <a:buFont typeface="Wingdings" pitchFamily="2" charset="2"/>
              <a:buChar char="ü"/>
            </a:pPr>
            <a:r>
              <a:rPr lang="sr-Latn-RS" sz="2000" b="1" dirty="0"/>
              <a:t>Uzajamno uvažavanje propisa </a:t>
            </a:r>
            <a:r>
              <a:rPr lang="sr-Latn-RS" sz="2000" b="1" dirty="0" smtClean="0"/>
              <a:t>(engl. comity</a:t>
            </a:r>
            <a:r>
              <a:rPr lang="en-US" sz="2000" b="1" dirty="0" smtClean="0"/>
              <a:t> </a:t>
            </a:r>
            <a:r>
              <a:rPr lang="en-US" sz="2000" b="1" dirty="0"/>
              <a:t>of nations</a:t>
            </a:r>
            <a:r>
              <a:rPr lang="sr-Latn-RS" sz="2000" b="1" dirty="0"/>
              <a:t>) </a:t>
            </a:r>
            <a:r>
              <a:rPr lang="en-150" sz="2000" b="1" dirty="0"/>
              <a:t>–</a:t>
            </a:r>
            <a:r>
              <a:rPr lang="sr-Latn-RS" sz="2000" b="1" dirty="0"/>
              <a:t> </a:t>
            </a:r>
            <a:r>
              <a:rPr lang="sr-Latn-RS" sz="2000" dirty="0"/>
              <a:t>ovo je princip međunarodnog prava koji jednoj državi u najvećoj mogućoj meri omogućava da prizna zakonodavna, izvršna i pravosudna akta druge</a:t>
            </a:r>
            <a:r>
              <a:rPr lang="en-US" sz="2000" dirty="0"/>
              <a:t>;</a:t>
            </a:r>
            <a:endParaRPr lang="en-US" sz="2000" b="1" dirty="0"/>
          </a:p>
          <a:p>
            <a:pPr marL="342900" indent="-342900" algn="just">
              <a:spcBef>
                <a:spcPts val="600"/>
              </a:spcBef>
              <a:buFont typeface="Wingdings" pitchFamily="2" charset="2"/>
              <a:buChar char="ü"/>
            </a:pPr>
            <a:r>
              <a:rPr lang="sr-Latn-RS" sz="2000" b="1" dirty="0"/>
              <a:t>Reciprocitet</a:t>
            </a:r>
            <a:r>
              <a:rPr lang="en-US" sz="2000" b="1" dirty="0"/>
              <a:t>: </a:t>
            </a:r>
            <a:r>
              <a:rPr lang="sr-Latn-RS" sz="2000" dirty="0"/>
              <a:t>država koja traži dokaze prihvata (ili obećava da će u budućnosti prihvatiti) sličan zahtev države od koje traži pomoć (osnova za savremeni proces uzajamne pravne pomoći)</a:t>
            </a:r>
            <a:r>
              <a:rPr lang="en-US" sz="2000" dirty="0"/>
              <a:t>;</a:t>
            </a:r>
            <a:endParaRPr lang="en-US" sz="2000" b="1" dirty="0"/>
          </a:p>
          <a:p>
            <a:pPr marL="342900" indent="-342900" algn="just">
              <a:spcBef>
                <a:spcPts val="600"/>
              </a:spcBef>
              <a:buFont typeface="Wingdings" pitchFamily="2" charset="2"/>
              <a:buChar char="ü"/>
            </a:pPr>
            <a:r>
              <a:rPr lang="en-US" sz="2000" b="1" dirty="0"/>
              <a:t>D</a:t>
            </a:r>
            <a:r>
              <a:rPr lang="sr-Latn-RS" sz="2000" b="1" dirty="0"/>
              <a:t>vostrana  kažnjivost: </a:t>
            </a:r>
            <a:r>
              <a:rPr lang="sr-Latn-RS" sz="2000" dirty="0"/>
              <a:t>skrivljeno krivično delo za koje jedna država traži pomoć predstavlja krivično delo i u državi u kojoj se nalaze dokazi</a:t>
            </a:r>
            <a:endParaRPr lang="en-US" sz="2000" dirty="0"/>
          </a:p>
        </p:txBody>
      </p:sp>
      <mc:AlternateContent xmlns:mc="http://schemas.openxmlformats.org/markup-compatibility/2006">
        <mc:Choice xmlns="" xmlns:am3d="http://schemas.microsoft.com/office/drawing/2017/model3d" Requires="am3d">
          <p:graphicFrame>
            <p:nvGraphicFramePr>
              <p:cNvPr id="6" name="3D Model 5" descr="Horseshoe U Shaped Magnet">
                <a:extLst>
                  <a:ext uri="{FF2B5EF4-FFF2-40B4-BE49-F238E27FC236}">
                    <a16:creationId xmlns:a16="http://schemas.microsoft.com/office/drawing/2014/main" id="{2BDF18F0-4D7C-4696-80E0-CD2ECB33074B}"/>
                  </a:ext>
                </a:extLst>
              </p:cNvPr>
              <p:cNvGraphicFramePr>
                <a:graphicFrameLocks noChangeAspect="1"/>
              </p:cNvGraphicFramePr>
              <p:nvPr/>
            </p:nvGraphicFramePr>
            <p:xfrm>
              <a:off x="5834542" y="1805000"/>
              <a:ext cx="3220936" cy="4568655"/>
            </p:xfrm>
            <a:graphic>
              <a:graphicData uri="http://schemas.microsoft.com/office/drawing/2017/model3d">
                <am3d:model3d r:embed="rId4">
                  <am3d:spPr>
                    <a:xfrm>
                      <a:off x="0" y="0"/>
                      <a:ext cx="3220936" cy="4568655"/>
                    </a:xfrm>
                    <a:prstGeom prst="rect">
                      <a:avLst/>
                    </a:prstGeom>
                  </am3d:spPr>
                  <am3d:camera>
                    <am3d:pos x="0" y="0" z="58287500"/>
                    <am3d:up dx="0" dy="36000000" dz="0"/>
                    <am3d:lookAt x="0" y="0" z="0"/>
                    <am3d:perspective fov="2700000"/>
                  </am3d:camera>
                  <am3d:trans>
                    <am3d:meterPerModelUnit n="3937007" d="1000000"/>
                    <am3d:preTrans dx="-547688" dy="3638131" dz="319325"/>
                    <am3d:scale>
                      <am3d:sx n="1000000" d="1000000"/>
                      <am3d:sy n="1000000" d="1000000"/>
                      <am3d:sz n="1000000" d="1000000"/>
                    </am3d:scale>
                    <am3d:rot ax="2551607" ay="2075643" az="1650414"/>
                    <am3d:postTrans dx="0" dy="0" dz="0"/>
                  </am3d:trans>
                  <am3d:raster rName="Office3DRenderer" rVer="16.0.8326">
                    <am3d:blip r:embed="rId5"/>
                  </am3d:raster>
                  <am3d:objViewport viewportSz="520302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Horseshoe U Shaped Magnet">
                <a:extLst>
                  <a:ext uri="{FF2B5EF4-FFF2-40B4-BE49-F238E27FC236}">
                    <a16:creationId xmlns:a16="http://schemas.microsoft.com/office/drawing/2014/main" id="{2BDF18F0-4D7C-4696-80E0-CD2ECB33074B}"/>
                  </a:ext>
                </a:extLst>
              </p:cNvPr>
              <p:cNvPicPr>
                <a:picLocks noGrp="1" noRot="1" noChangeAspect="1" noMove="1" noResize="1" noEditPoints="1" noAdjustHandles="1" noChangeArrowheads="1" noChangeShapeType="1" noCrop="1"/>
              </p:cNvPicPr>
              <p:nvPr/>
            </p:nvPicPr>
            <p:blipFill>
              <a:blip r:embed="rId6"/>
              <a:stretch>
                <a:fillRect/>
              </a:stretch>
            </p:blipFill>
            <p:spPr>
              <a:xfrm>
                <a:off x="5834542" y="1805000"/>
                <a:ext cx="3220936" cy="4568655"/>
              </a:xfrm>
              <a:prstGeom prst="rect">
                <a:avLst/>
              </a:prstGeom>
            </p:spPr>
          </p:pic>
        </mc:Fallback>
      </mc:AlternateContent>
    </p:spTree>
    <p:extLst>
      <p:ext uri="{BB962C8B-B14F-4D97-AF65-F5344CB8AC3E}">
        <p14:creationId xmlns:p14="http://schemas.microsoft.com/office/powerpoint/2010/main" val="875376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Ugovori koji se odnose na uzajamnu</a:t>
            </a:r>
          </a:p>
          <a:p>
            <a:pPr algn="r"/>
            <a:r>
              <a:rPr lang="sr-Latn-RS" sz="3200" b="1" dirty="0" smtClean="0"/>
              <a:t>pravnu pomoć</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259985"/>
            <a:ext cx="4572000" cy="4493538"/>
          </a:xfrm>
          <a:prstGeom prst="rect">
            <a:avLst/>
          </a:prstGeom>
        </p:spPr>
        <p:txBody>
          <a:bodyPr>
            <a:spAutoFit/>
          </a:bodyPr>
          <a:lstStyle/>
          <a:p>
            <a:pPr marL="342900" indent="-342900" algn="just">
              <a:buFont typeface="Wingdings" pitchFamily="2" charset="2"/>
              <a:buChar char="ü"/>
            </a:pPr>
            <a:r>
              <a:rPr lang="sr-Latn-RS" sz="2200" b="1" dirty="0" smtClean="0"/>
              <a:t>Zvanična saradnja </a:t>
            </a:r>
            <a:r>
              <a:rPr lang="sr-Latn-RS" sz="2200" dirty="0" smtClean="0"/>
              <a:t>između dve ili više zemalja; </a:t>
            </a: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r>
              <a:rPr lang="sr-Latn-RS" sz="2200" b="1" dirty="0" smtClean="0"/>
              <a:t>Obično uključuju odredbe </a:t>
            </a:r>
            <a:r>
              <a:rPr lang="sr-Latn-RS" sz="2200" dirty="0" smtClean="0"/>
              <a:t>za prikupljanje i razmenu informacija; </a:t>
            </a: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r>
              <a:rPr lang="sr-Latn-RS" sz="2200" b="1" dirty="0" smtClean="0"/>
              <a:t>Obično predviđaju situacije </a:t>
            </a:r>
            <a:r>
              <a:rPr lang="sr-Latn-RS" sz="2200" dirty="0" smtClean="0"/>
              <a:t>u kojima se zahtevi mogu odbiti; </a:t>
            </a: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r>
              <a:rPr lang="sr-Latn-RS" sz="2200" b="1" dirty="0" smtClean="0"/>
              <a:t>Obično predviđaju uslove </a:t>
            </a:r>
            <a:r>
              <a:rPr lang="sr-Latn-RS" sz="2200" dirty="0" smtClean="0"/>
              <a:t>koje zahtevi za pomoć moraju da ispune; </a:t>
            </a:r>
            <a:endParaRPr lang="en-US" sz="2200" dirty="0"/>
          </a:p>
        </p:txBody>
      </p:sp>
      <p:pic>
        <p:nvPicPr>
          <p:cNvPr id="11" name="Picture 10">
            <a:extLst>
              <a:ext uri="{FF2B5EF4-FFF2-40B4-BE49-F238E27FC236}">
                <a16:creationId xmlns:a16="http://schemas.microsoft.com/office/drawing/2014/main" id="{7D74F92D-1919-734A-8396-392CE79FF5B5}"/>
              </a:ext>
            </a:extLst>
          </p:cNvPr>
          <p:cNvPicPr>
            <a:picLocks noChangeAspect="1"/>
          </p:cNvPicPr>
          <p:nvPr/>
        </p:nvPicPr>
        <p:blipFill>
          <a:blip r:embed="rId4"/>
          <a:stretch>
            <a:fillRect/>
          </a:stretch>
        </p:blipFill>
        <p:spPr>
          <a:xfrm>
            <a:off x="5235421" y="2539920"/>
            <a:ext cx="3787035" cy="2272221"/>
          </a:xfrm>
          <a:prstGeom prst="rect">
            <a:avLst/>
          </a:prstGeom>
        </p:spPr>
      </p:pic>
    </p:spTree>
    <p:extLst>
      <p:ext uri="{BB962C8B-B14F-4D97-AF65-F5344CB8AC3E}">
        <p14:creationId xmlns:p14="http://schemas.microsoft.com/office/powerpoint/2010/main" val="2578934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Zakoni o uzajamnoj pravnoj pomoći</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016758"/>
          </a:xfrm>
          <a:prstGeom prst="rect">
            <a:avLst/>
          </a:prstGeom>
        </p:spPr>
        <p:txBody>
          <a:bodyPr>
            <a:spAutoFit/>
          </a:bodyPr>
          <a:lstStyle/>
          <a:p>
            <a:pPr marL="342900" indent="-342900" algn="just">
              <a:buFont typeface="Wingdings" pitchFamily="2" charset="2"/>
              <a:buChar char="ü"/>
            </a:pPr>
            <a:r>
              <a:rPr lang="sr-Latn-RS" sz="2000" b="1" dirty="0"/>
              <a:t>Domaće zakonodavstvo može predvideti mehanizme </a:t>
            </a:r>
            <a:r>
              <a:rPr lang="sr-Latn-RS" sz="2000" dirty="0"/>
              <a:t>za saradnju sa drugim zemljama, bez obzira da li </a:t>
            </a:r>
            <a:r>
              <a:rPr lang="sr-Latn-RS" sz="2000" dirty="0" smtClean="0"/>
              <a:t>ugovor </a:t>
            </a:r>
            <a:r>
              <a:rPr lang="sr-Latn-RS" sz="2000" dirty="0"/>
              <a:t>o uzajamnoj pravnoj pomoći (UPP) (engl. Mutual Legal Assistance Treaty </a:t>
            </a:r>
            <a:r>
              <a:rPr lang="en-150" sz="2000" dirty="0"/>
              <a:t>–</a:t>
            </a:r>
            <a:r>
              <a:rPr lang="sr-Latn-RS" sz="2000" dirty="0"/>
              <a:t> MLAT) sa tim zemljama postoji ili ne. </a:t>
            </a:r>
            <a:endParaRPr lang="en-US" sz="2000" dirty="0"/>
          </a:p>
          <a:p>
            <a:pPr marL="342900" indent="-342900" algn="just">
              <a:buFont typeface="Wingdings" pitchFamily="2" charset="2"/>
              <a:buChar char="ü"/>
            </a:pPr>
            <a:r>
              <a:rPr lang="sr-Latn-RS" sz="2000" b="1" dirty="0"/>
              <a:t>Ti zakoni mogu da sadže odredbe </a:t>
            </a:r>
            <a:r>
              <a:rPr lang="sr-Latn-RS" sz="2000" dirty="0"/>
              <a:t>koje omogućavaju saradnju u različitim oblastima, uključujući realizovanje ili upućivanje zahteva za hitnu zaštitu sačuvanih podataka, pretraživanje i zaplenu podataka, presretanje podataka iz sadržaja i prikupljanje podataka o saobraćaju.</a:t>
            </a:r>
            <a:endParaRPr lang="en-GB" sz="2000" dirty="0"/>
          </a:p>
        </p:txBody>
      </p:sp>
      <p:pic>
        <p:nvPicPr>
          <p:cNvPr id="11" name="Picture 10">
            <a:extLst>
              <a:ext uri="{FF2B5EF4-FFF2-40B4-BE49-F238E27FC236}">
                <a16:creationId xmlns:a16="http://schemas.microsoft.com/office/drawing/2014/main" id="{33EADB6B-570B-7542-B6FE-AE373DFA8033}"/>
              </a:ext>
            </a:extLst>
          </p:cNvPr>
          <p:cNvPicPr>
            <a:picLocks noChangeAspect="1"/>
          </p:cNvPicPr>
          <p:nvPr/>
        </p:nvPicPr>
        <p:blipFill>
          <a:blip r:embed="rId4"/>
          <a:stretch>
            <a:fillRect/>
          </a:stretch>
        </p:blipFill>
        <p:spPr>
          <a:xfrm>
            <a:off x="4904738" y="2411014"/>
            <a:ext cx="4117718" cy="1945180"/>
          </a:xfrm>
          <a:prstGeom prst="rect">
            <a:avLst/>
          </a:prstGeom>
        </p:spPr>
      </p:pic>
    </p:spTree>
    <p:extLst>
      <p:ext uri="{BB962C8B-B14F-4D97-AF65-F5344CB8AC3E}">
        <p14:creationId xmlns:p14="http://schemas.microsoft.com/office/powerpoint/2010/main" val="157754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Program</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338433"/>
            <a:ext cx="3791244" cy="5262979"/>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sr-Latn-RS" sz="2000" b="1" dirty="0"/>
              <a:t>Deo I</a:t>
            </a:r>
            <a:endParaRPr lang="en-GB" sz="2000" b="1" dirty="0"/>
          </a:p>
          <a:p>
            <a:pPr marL="342900" indent="-342900" algn="just" eaLnBrk="1" hangingPunct="1">
              <a:lnSpc>
                <a:spcPct val="80000"/>
              </a:lnSpc>
              <a:buFont typeface="Wingdings" pitchFamily="2" charset="2"/>
              <a:buChar char="ü"/>
            </a:pPr>
            <a:r>
              <a:rPr lang="sr-Latn-RS" sz="2000" i="1" dirty="0"/>
              <a:t>Podsetnik:</a:t>
            </a:r>
            <a:r>
              <a:rPr lang="sr-Latn-RS" sz="2000" i="1" dirty="0">
                <a:solidFill>
                  <a:srgbClr val="FF0000"/>
                </a:solidFill>
              </a:rPr>
              <a:t> </a:t>
            </a:r>
            <a:r>
              <a:rPr lang="sr-Latn-RS" sz="2000" i="1" dirty="0"/>
              <a:t>međunarodna dimenzija i odgovor na visokotehnološki kriminal </a:t>
            </a:r>
            <a:endParaRPr lang="en-GB" sz="2000" i="1" dirty="0"/>
          </a:p>
          <a:p>
            <a:pPr marL="0" indent="0" algn="just" eaLnBrk="1" hangingPunct="1">
              <a:lnSpc>
                <a:spcPct val="80000"/>
              </a:lnSpc>
              <a:buNone/>
            </a:pPr>
            <a:endParaRPr lang="en-GB" sz="2000" dirty="0"/>
          </a:p>
          <a:p>
            <a:pPr marL="342900" indent="-342900" algn="just" eaLnBrk="1" hangingPunct="1">
              <a:lnSpc>
                <a:spcPct val="80000"/>
              </a:lnSpc>
              <a:buFont typeface="Wingdings" pitchFamily="2" charset="2"/>
              <a:buChar char="Ø"/>
            </a:pPr>
            <a:r>
              <a:rPr lang="sr-Latn-RS" sz="2000" b="1" dirty="0"/>
              <a:t>Deo II</a:t>
            </a:r>
            <a:endParaRPr lang="en-GB" sz="2000" b="1" dirty="0"/>
          </a:p>
          <a:p>
            <a:pPr marL="342900" indent="-342900" algn="just" eaLnBrk="1" hangingPunct="1">
              <a:lnSpc>
                <a:spcPct val="80000"/>
              </a:lnSpc>
              <a:buFont typeface="Wingdings" pitchFamily="2" charset="2"/>
              <a:buChar char="ü"/>
            </a:pPr>
            <a:r>
              <a:rPr lang="sr-Latn-RS" sz="2000" i="1" dirty="0"/>
              <a:t>Podsetnik: međunarodni odgovor na visokotehnološki kriminal: Budimpeštanska konvencija o visokotehnološkom kriminalu i instrumenti međunarodne saradnje</a:t>
            </a:r>
            <a:endParaRPr lang="en-GB" sz="2000" i="1" dirty="0"/>
          </a:p>
          <a:p>
            <a:pPr marL="0" indent="0" algn="just" eaLnBrk="1" hangingPunct="1">
              <a:lnSpc>
                <a:spcPct val="80000"/>
              </a:lnSpc>
              <a:buNone/>
            </a:pPr>
            <a:endParaRPr lang="en-GB" sz="2000" dirty="0"/>
          </a:p>
          <a:p>
            <a:pPr marL="342900" indent="-342900" algn="just" eaLnBrk="1" hangingPunct="1">
              <a:lnSpc>
                <a:spcPct val="80000"/>
              </a:lnSpc>
              <a:buFont typeface="Wingdings" pitchFamily="2" charset="2"/>
              <a:buChar char="Ø"/>
            </a:pPr>
            <a:r>
              <a:rPr lang="sr-Latn-RS" sz="2000" b="1" dirty="0"/>
              <a:t>Deo III</a:t>
            </a:r>
            <a:endParaRPr lang="en-GB" sz="2000" b="1" dirty="0"/>
          </a:p>
          <a:p>
            <a:pPr marL="342900" indent="-342900" algn="just">
              <a:lnSpc>
                <a:spcPct val="80000"/>
              </a:lnSpc>
              <a:buFont typeface="Wingdings" pitchFamily="2" charset="2"/>
              <a:buChar char="ü"/>
            </a:pPr>
            <a:r>
              <a:rPr lang="sr-Latn-RS" sz="2000" i="1" dirty="0"/>
              <a:t>Dokazi u elektronskom obliku i međunarodna saradnja </a:t>
            </a:r>
            <a:r>
              <a:rPr lang="en-150" sz="2000" i="1" dirty="0"/>
              <a:t>–</a:t>
            </a:r>
            <a:r>
              <a:rPr lang="en-GB" sz="2000" i="1" dirty="0"/>
              <a:t> </a:t>
            </a:r>
            <a:r>
              <a:rPr lang="sr-Latn-RS" sz="2000" i="1" dirty="0"/>
              <a:t>osnovne definišuće karakteristike i izazovi u pribavljanju istih</a:t>
            </a:r>
            <a:endParaRPr lang="en-GB" sz="2000" i="1" dirty="0"/>
          </a:p>
          <a:p>
            <a:pPr marL="342900" indent="-342900">
              <a:lnSpc>
                <a:spcPct val="80000"/>
              </a:lnSpc>
              <a:buFont typeface="Wingdings" pitchFamily="2" charset="2"/>
              <a:buChar char="ü"/>
            </a:pPr>
            <a:endParaRPr lang="en-GB" sz="2000" i="1" dirty="0"/>
          </a:p>
        </p:txBody>
      </p:sp>
      <p:sp>
        <p:nvSpPr>
          <p:cNvPr id="6" name="Rectangle 5">
            <a:extLst>
              <a:ext uri="{FF2B5EF4-FFF2-40B4-BE49-F238E27FC236}">
                <a16:creationId xmlns:a16="http://schemas.microsoft.com/office/drawing/2014/main" id="{EA3FFC4F-A0C7-6241-A6A3-D4D1CB58E595}"/>
              </a:ext>
            </a:extLst>
          </p:cNvPr>
          <p:cNvSpPr/>
          <p:nvPr/>
        </p:nvSpPr>
        <p:spPr>
          <a:xfrm>
            <a:off x="4450456" y="1338433"/>
            <a:ext cx="4572000" cy="1815882"/>
          </a:xfrm>
          <a:prstGeom prst="rect">
            <a:avLst/>
          </a:prstGeom>
        </p:spPr>
        <p:txBody>
          <a:bodyPr>
            <a:spAutoFit/>
          </a:bodyPr>
          <a:lstStyle/>
          <a:p>
            <a:pPr marL="342900" indent="-342900" algn="just" eaLnBrk="1" hangingPunct="1">
              <a:lnSpc>
                <a:spcPct val="80000"/>
              </a:lnSpc>
              <a:buFont typeface="Wingdings" pitchFamily="2" charset="2"/>
              <a:buChar char="Ø"/>
            </a:pPr>
            <a:r>
              <a:rPr lang="sr-Latn-RS" sz="2000" b="1" dirty="0"/>
              <a:t>Deo IV</a:t>
            </a:r>
            <a:endParaRPr lang="en-GB" sz="2000" b="1" dirty="0"/>
          </a:p>
          <a:p>
            <a:pPr marL="342900" indent="-342900" algn="just">
              <a:lnSpc>
                <a:spcPct val="80000"/>
              </a:lnSpc>
              <a:buFont typeface="Wingdings" pitchFamily="2" charset="2"/>
              <a:buChar char="ü"/>
            </a:pPr>
            <a:r>
              <a:rPr lang="sr-Latn-RS" sz="2000" i="1" dirty="0"/>
              <a:t>Saradnja u zvaničnom, </a:t>
            </a:r>
            <a:r>
              <a:rPr lang="sr-Latn-RS" sz="2000" i="1" dirty="0" smtClean="0"/>
              <a:t>kvazineformalnom, neformalnom i </a:t>
            </a:r>
            <a:r>
              <a:rPr lang="sr-Latn-RS" sz="2000" i="1" dirty="0"/>
              <a:t>u svojstvu privatnog sektora</a:t>
            </a:r>
          </a:p>
          <a:p>
            <a:pPr marL="0" indent="0" algn="just" eaLnBrk="1" hangingPunct="1">
              <a:lnSpc>
                <a:spcPct val="80000"/>
              </a:lnSpc>
              <a:buNone/>
            </a:pPr>
            <a:endParaRPr lang="en-GB" sz="2000" dirty="0"/>
          </a:p>
          <a:p>
            <a:pPr marL="342900" indent="-342900" algn="just" eaLnBrk="1" hangingPunct="1">
              <a:lnSpc>
                <a:spcPct val="80000"/>
              </a:lnSpc>
              <a:buFont typeface="Wingdings" pitchFamily="2" charset="2"/>
              <a:buChar char="Ø"/>
            </a:pPr>
            <a:r>
              <a:rPr lang="sr-Latn-RS" sz="2000" b="1" dirty="0" smtClean="0"/>
              <a:t>Deo V</a:t>
            </a:r>
            <a:endParaRPr lang="en-GB" sz="2000" b="1" dirty="0"/>
          </a:p>
          <a:p>
            <a:pPr marL="342900" indent="-342900" algn="just">
              <a:lnSpc>
                <a:spcPct val="80000"/>
              </a:lnSpc>
              <a:buFont typeface="Wingdings" pitchFamily="2" charset="2"/>
              <a:buChar char="ü"/>
            </a:pPr>
            <a:r>
              <a:rPr lang="sr-Latn-RS" sz="2000" i="1" dirty="0" smtClean="0"/>
              <a:t>Rezime</a:t>
            </a:r>
            <a:endParaRPr lang="en-US" sz="2000" i="1" dirty="0"/>
          </a:p>
        </p:txBody>
      </p:sp>
      <p:pic>
        <p:nvPicPr>
          <p:cNvPr id="7" name="Picture 6" descr="A picture containing keyboard&#10;&#10;Description automatically generated">
            <a:extLst>
              <a:ext uri="{FF2B5EF4-FFF2-40B4-BE49-F238E27FC236}">
                <a16:creationId xmlns:a16="http://schemas.microsoft.com/office/drawing/2014/main" id="{4481AE4C-03BD-48F0-8CEC-9EBF00DFF485}"/>
              </a:ext>
            </a:extLst>
          </p:cNvPr>
          <p:cNvPicPr>
            <a:picLocks noChangeAspect="1"/>
          </p:cNvPicPr>
          <p:nvPr/>
        </p:nvPicPr>
        <p:blipFill>
          <a:blip r:embed="rId4"/>
          <a:stretch>
            <a:fillRect/>
          </a:stretch>
        </p:blipFill>
        <p:spPr>
          <a:xfrm>
            <a:off x="5215630" y="3718177"/>
            <a:ext cx="3316810" cy="2207186"/>
          </a:xfrm>
          <a:prstGeom prst="rect">
            <a:avLst/>
          </a:prstGeom>
        </p:spPr>
      </p:pic>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dirty="0">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rtlCol="0">
            <a:spAutoFit/>
          </a:bodyPr>
          <a:lstStyle/>
          <a:p>
            <a:pPr marL="892175" indent="-892175" algn="r"/>
            <a:r>
              <a:rPr lang="sr-Latn-RS" sz="3200" b="1" dirty="0" smtClean="0">
                <a:solidFill>
                  <a:schemeClr val="bg1"/>
                </a:solidFill>
                <a:latin typeface="+mn-lt"/>
              </a:rPr>
              <a:t>Budimpeštanska konvencija, primer</a:t>
            </a:r>
            <a:r>
              <a:rPr lang="en-GB" sz="3200" b="1" dirty="0" smtClean="0">
                <a:solidFill>
                  <a:schemeClr val="bg1"/>
                </a:solidFill>
                <a:latin typeface="+mn-lt"/>
              </a:rPr>
              <a:t>: </a:t>
            </a:r>
            <a:endParaRPr lang="en-GB" sz="3200" b="1" dirty="0">
              <a:solidFill>
                <a:schemeClr val="bg1"/>
              </a:solidFill>
              <a:latin typeface="+mn-lt"/>
            </a:endParaRPr>
          </a:p>
          <a:p>
            <a:pPr marL="892175" indent="-892175" algn="r"/>
            <a:r>
              <a:rPr lang="sr-Latn-RS" sz="3200" b="1" dirty="0" smtClean="0">
                <a:solidFill>
                  <a:schemeClr val="bg1"/>
                </a:solidFill>
                <a:latin typeface="+mn-lt"/>
              </a:rPr>
              <a:t>principi međunarodne saradnje</a:t>
            </a:r>
            <a:endParaRPr lang="en-GB" sz="3200" b="1" dirty="0">
              <a:solidFill>
                <a:schemeClr val="bg1"/>
              </a:solidFill>
              <a:latin typeface="+mn-lt"/>
            </a:endParaRP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6" name="TextBox 5"/>
          <p:cNvSpPr txBox="1"/>
          <p:nvPr/>
        </p:nvSpPr>
        <p:spPr>
          <a:xfrm>
            <a:off x="130062" y="945497"/>
            <a:ext cx="8686800" cy="5170646"/>
          </a:xfrm>
          <a:prstGeom prst="rect">
            <a:avLst/>
          </a:prstGeom>
          <a:noFill/>
          <a:ln>
            <a:noFill/>
          </a:ln>
        </p:spPr>
        <p:txBody>
          <a:bodyPr wrap="square" rtlCol="0">
            <a:spAutoFit/>
          </a:bodyPr>
          <a:lstStyle/>
          <a:p>
            <a:pPr marL="342900" indent="-342900">
              <a:spcAft>
                <a:spcPts val="1200"/>
              </a:spcAft>
              <a:buFont typeface="Wingdings" pitchFamily="2" charset="2"/>
              <a:buChar char="ü"/>
            </a:pPr>
            <a:r>
              <a:rPr lang="sr-Latn-RS" b="1" dirty="0" smtClean="0">
                <a:cs typeface="Arial" panose="020B0604020202020204" pitchFamily="34" charset="0"/>
              </a:rPr>
              <a:t>Saradnja </a:t>
            </a:r>
            <a:r>
              <a:rPr lang="en-US" b="1" dirty="0" smtClean="0">
                <a:cs typeface="Arial" panose="020B0604020202020204" pitchFamily="34" charset="0"/>
              </a:rPr>
              <a:t>“</a:t>
            </a:r>
            <a:r>
              <a:rPr lang="sr-Latn-RS" b="1" dirty="0" smtClean="0">
                <a:cs typeface="Arial" panose="020B0604020202020204" pitchFamily="34" charset="0"/>
              </a:rPr>
              <a:t>u najširem mogućem obimu</a:t>
            </a:r>
            <a:r>
              <a:rPr lang="en-US" b="1" dirty="0" smtClean="0">
                <a:cs typeface="Arial" panose="020B0604020202020204" pitchFamily="34" charset="0"/>
              </a:rPr>
              <a:t>”</a:t>
            </a:r>
            <a:endParaRPr lang="en-US" b="1" dirty="0">
              <a:cs typeface="Arial" panose="020B0604020202020204" pitchFamily="34" charset="0"/>
            </a:endParaRPr>
          </a:p>
          <a:p>
            <a:pPr marL="342900" indent="-342900">
              <a:spcAft>
                <a:spcPts val="600"/>
              </a:spcAft>
              <a:buFont typeface="Wingdings" pitchFamily="2" charset="2"/>
              <a:buChar char="ü"/>
            </a:pPr>
            <a:r>
              <a:rPr lang="sr-Latn-RS" b="1" dirty="0" smtClean="0">
                <a:cs typeface="Arial" panose="020B0604020202020204" pitchFamily="34" charset="0"/>
              </a:rPr>
              <a:t>Saradnja u svim </a:t>
            </a:r>
            <a:r>
              <a:rPr lang="sr-Latn-RS" dirty="0" smtClean="0">
                <a:cs typeface="Arial" panose="020B0604020202020204" pitchFamily="34" charset="0"/>
              </a:rPr>
              <a:t>krivičnim delima u vezi sa </a:t>
            </a:r>
            <a:r>
              <a:rPr lang="sr-Latn-RS" b="1" dirty="0" smtClean="0">
                <a:cs typeface="Arial" panose="020B0604020202020204" pitchFamily="34" charset="0"/>
              </a:rPr>
              <a:t>računarima</a:t>
            </a:r>
            <a:r>
              <a:rPr lang="sr-Latn-RS" dirty="0" smtClean="0">
                <a:cs typeface="Arial" panose="020B0604020202020204" pitchFamily="34" charset="0"/>
              </a:rPr>
              <a:t> i dokazima u elektronskom obliku</a:t>
            </a:r>
            <a:r>
              <a:rPr lang="en-US" dirty="0" smtClean="0">
                <a:cs typeface="Arial" panose="020B0604020202020204" pitchFamily="34" charset="0"/>
              </a:rPr>
              <a:t>;</a:t>
            </a:r>
            <a:endParaRPr lang="en-US" dirty="0">
              <a:cs typeface="Arial" panose="020B0604020202020204" pitchFamily="34" charset="0"/>
            </a:endParaRPr>
          </a:p>
          <a:p>
            <a:pPr marL="342900" indent="-342900">
              <a:spcAft>
                <a:spcPts val="600"/>
              </a:spcAft>
              <a:buFont typeface="Wingdings" pitchFamily="2" charset="2"/>
              <a:buChar char="ü"/>
            </a:pPr>
            <a:r>
              <a:rPr lang="sr-Latn-RS" b="1" dirty="0" smtClean="0">
                <a:cs typeface="Arial" panose="020B0604020202020204" pitchFamily="34" charset="0"/>
              </a:rPr>
              <a:t>Saradnja koja se temelji </a:t>
            </a:r>
            <a:r>
              <a:rPr lang="sr-Latn-RS" dirty="0" smtClean="0">
                <a:cs typeface="Arial" panose="020B0604020202020204" pitchFamily="34" charset="0"/>
              </a:rPr>
              <a:t>na Konvenciji, ali i putem</a:t>
            </a:r>
            <a:r>
              <a:rPr lang="en-US" dirty="0" smtClean="0">
                <a:cs typeface="Arial" panose="020B0604020202020204" pitchFamily="34" charset="0"/>
              </a:rPr>
              <a:t>:</a:t>
            </a:r>
            <a:endParaRPr lang="en-US" dirty="0">
              <a:cs typeface="Arial" panose="020B0604020202020204" pitchFamily="34" charset="0"/>
            </a:endParaRPr>
          </a:p>
          <a:p>
            <a:pPr marL="800100" lvl="1" indent="-342900">
              <a:spcAft>
                <a:spcPts val="600"/>
              </a:spcAft>
              <a:buFont typeface="Arial" panose="020B0604020202020204" pitchFamily="34" charset="0"/>
              <a:buChar char="•"/>
            </a:pPr>
            <a:r>
              <a:rPr lang="sr-Latn-RS" dirty="0" smtClean="0">
                <a:cs typeface="Arial" panose="020B0604020202020204" pitchFamily="34" charset="0"/>
              </a:rPr>
              <a:t>primene odgovarajućih međunarodnih instumenata međunarodne saradnje u krivičnim stvarima, </a:t>
            </a:r>
            <a:endParaRPr lang="en-US" dirty="0">
              <a:cs typeface="Arial" panose="020B0604020202020204" pitchFamily="34" charset="0"/>
            </a:endParaRPr>
          </a:p>
          <a:p>
            <a:pPr marL="800100" lvl="1" indent="-342900">
              <a:spcAft>
                <a:spcPts val="600"/>
              </a:spcAft>
              <a:buFont typeface="Arial" panose="020B0604020202020204" pitchFamily="34" charset="0"/>
              <a:buChar char="•"/>
            </a:pPr>
            <a:r>
              <a:rPr lang="sr-Latn-RS" dirty="0" smtClean="0">
                <a:cs typeface="Arial" panose="020B0604020202020204" pitchFamily="34" charset="0"/>
              </a:rPr>
              <a:t>dogovora usaglašenih na osnovu jednoobraznih ili recipročnih propisa i </a:t>
            </a:r>
            <a:endParaRPr lang="en-US" dirty="0">
              <a:cs typeface="Arial" panose="020B0604020202020204" pitchFamily="34" charset="0"/>
            </a:endParaRPr>
          </a:p>
          <a:p>
            <a:pPr marL="800100" lvl="1" indent="-342900">
              <a:spcAft>
                <a:spcPts val="600"/>
              </a:spcAft>
              <a:buFont typeface="Arial" panose="020B0604020202020204" pitchFamily="34" charset="0"/>
              <a:buChar char="•"/>
            </a:pPr>
            <a:r>
              <a:rPr lang="sr-Latn-RS" dirty="0">
                <a:cs typeface="Arial" panose="020B0604020202020204" pitchFamily="34" charset="0"/>
              </a:rPr>
              <a:t>d</a:t>
            </a:r>
            <a:r>
              <a:rPr lang="en-US" dirty="0" smtClean="0">
                <a:cs typeface="Arial" panose="020B0604020202020204" pitchFamily="34" charset="0"/>
              </a:rPr>
              <a:t>o</a:t>
            </a:r>
            <a:r>
              <a:rPr lang="sr-Latn-RS" dirty="0" smtClean="0">
                <a:cs typeface="Arial" panose="020B0604020202020204" pitchFamily="34" charset="0"/>
              </a:rPr>
              <a:t>maćih propisa.</a:t>
            </a:r>
            <a:endParaRPr lang="en-US" b="1" dirty="0">
              <a:cs typeface="Arial" panose="020B0604020202020204" pitchFamily="34" charset="0"/>
            </a:endParaRPr>
          </a:p>
          <a:p>
            <a:pPr marL="342900" lvl="1" indent="-342900">
              <a:spcAft>
                <a:spcPts val="600"/>
              </a:spcAft>
              <a:buFont typeface="Wingdings" pitchFamily="2" charset="2"/>
              <a:buChar char="ü"/>
            </a:pPr>
            <a:r>
              <a:rPr lang="sr-Latn-RS" b="1" dirty="0" smtClean="0">
                <a:cs typeface="Arial" panose="020B0604020202020204" pitchFamily="34" charset="0"/>
              </a:rPr>
              <a:t>Principi uzajamne pravne pomoći</a:t>
            </a:r>
            <a:r>
              <a:rPr lang="en-US" dirty="0" smtClean="0">
                <a:cs typeface="Arial" panose="020B0604020202020204" pitchFamily="34" charset="0"/>
              </a:rPr>
              <a:t>:</a:t>
            </a:r>
            <a:endParaRPr lang="en-US" dirty="0">
              <a:cs typeface="Arial" panose="020B0604020202020204" pitchFamily="34" charset="0"/>
            </a:endParaRPr>
          </a:p>
          <a:p>
            <a:pPr marL="800100" lvl="2" indent="-342900">
              <a:spcAft>
                <a:spcPts val="600"/>
              </a:spcAft>
              <a:buFont typeface="Arial" panose="020B0604020202020204" pitchFamily="34" charset="0"/>
              <a:buChar char="•"/>
            </a:pPr>
            <a:r>
              <a:rPr lang="sr-Latn-RS" dirty="0">
                <a:cs typeface="Arial" panose="020B0604020202020204" pitchFamily="34" charset="0"/>
              </a:rPr>
              <a:t>n</a:t>
            </a:r>
            <a:r>
              <a:rPr lang="sr-Latn-RS" dirty="0" smtClean="0">
                <a:cs typeface="Arial" panose="020B0604020202020204" pitchFamily="34" charset="0"/>
              </a:rPr>
              <a:t>acionalni pravni osnov za mere predviđene članovima 29-35 Konvencije</a:t>
            </a:r>
            <a:r>
              <a:rPr lang="en-US" dirty="0" smtClean="0">
                <a:cs typeface="Arial" panose="020B0604020202020204" pitchFamily="34" charset="0"/>
              </a:rPr>
              <a:t>;</a:t>
            </a:r>
            <a:endParaRPr lang="en-US" dirty="0">
              <a:cs typeface="Arial" panose="020B0604020202020204" pitchFamily="34" charset="0"/>
            </a:endParaRPr>
          </a:p>
          <a:p>
            <a:pPr marL="800100" lvl="2" indent="-342900">
              <a:spcAft>
                <a:spcPts val="600"/>
              </a:spcAft>
              <a:buFont typeface="Arial" panose="020B0604020202020204" pitchFamily="34" charset="0"/>
              <a:buChar char="•"/>
            </a:pPr>
            <a:r>
              <a:rPr lang="sr-Latn-RS" dirty="0">
                <a:cs typeface="Arial" panose="020B0604020202020204" pitchFamily="34" charset="0"/>
              </a:rPr>
              <a:t>k</a:t>
            </a:r>
            <a:r>
              <a:rPr lang="sr-Latn-RS" dirty="0" smtClean="0">
                <a:cs typeface="Arial" panose="020B0604020202020204" pitchFamily="34" charset="0"/>
              </a:rPr>
              <a:t>orišćenje brzih sredstava komunikacije</a:t>
            </a:r>
            <a:r>
              <a:rPr lang="en-US" dirty="0" smtClean="0">
                <a:cs typeface="Arial" panose="020B0604020202020204" pitchFamily="34" charset="0"/>
              </a:rPr>
              <a:t>;</a:t>
            </a:r>
            <a:endParaRPr lang="en-US" dirty="0">
              <a:cs typeface="Arial" panose="020B0604020202020204" pitchFamily="34" charset="0"/>
            </a:endParaRPr>
          </a:p>
          <a:p>
            <a:pPr marL="800100" lvl="2" indent="-342900">
              <a:spcAft>
                <a:spcPts val="600"/>
              </a:spcAft>
              <a:buFont typeface="Arial" panose="020B0604020202020204" pitchFamily="34" charset="0"/>
              <a:buChar char="•"/>
            </a:pPr>
            <a:r>
              <a:rPr lang="sr-Latn-RS" dirty="0">
                <a:cs typeface="Arial" panose="020B0604020202020204" pitchFamily="34" charset="0"/>
              </a:rPr>
              <a:t>p</a:t>
            </a:r>
            <a:r>
              <a:rPr lang="sr-Latn-RS" dirty="0" smtClean="0">
                <a:cs typeface="Arial" panose="020B0604020202020204" pitchFamily="34" charset="0"/>
              </a:rPr>
              <a:t>redmet uslova važećih ugovora o UPP i domaćih zakona</a:t>
            </a:r>
            <a:r>
              <a:rPr lang="en-US" dirty="0" smtClean="0">
                <a:cs typeface="Arial" panose="020B0604020202020204" pitchFamily="34" charset="0"/>
              </a:rPr>
              <a:t>;</a:t>
            </a:r>
            <a:endParaRPr lang="en-US" dirty="0">
              <a:cs typeface="Arial" panose="020B0604020202020204" pitchFamily="34" charset="0"/>
            </a:endParaRPr>
          </a:p>
          <a:p>
            <a:pPr marL="800100" lvl="2" indent="-342900">
              <a:spcAft>
                <a:spcPts val="600"/>
              </a:spcAft>
              <a:buFont typeface="Arial" panose="020B0604020202020204" pitchFamily="34" charset="0"/>
              <a:buChar char="•"/>
            </a:pPr>
            <a:r>
              <a:rPr lang="sr-Latn-RS" dirty="0" smtClean="0">
                <a:cs typeface="Arial" panose="020B0604020202020204" pitchFamily="34" charset="0"/>
              </a:rPr>
              <a:t>Oslanjanje na princip dvostrane kažnjivosti.</a:t>
            </a:r>
            <a:endParaRPr lang="en-US" dirty="0">
              <a:cs typeface="Arial" panose="020B0604020202020204" pitchFamily="34" charset="0"/>
            </a:endParaRPr>
          </a:p>
          <a:p>
            <a:pPr marL="347663" lvl="1" indent="-342900">
              <a:spcAft>
                <a:spcPts val="600"/>
              </a:spcAft>
              <a:buFont typeface="Wingdings" pitchFamily="2" charset="2"/>
              <a:buChar char="ü"/>
            </a:pPr>
            <a:r>
              <a:rPr lang="sr-Latn-RS" b="1" dirty="0" smtClean="0">
                <a:cs typeface="Arial" panose="020B0604020202020204" pitchFamily="34" charset="0"/>
              </a:rPr>
              <a:t>Uzajamna pravna pomoć je moguća </a:t>
            </a:r>
            <a:r>
              <a:rPr lang="sr-Latn-RS" dirty="0" smtClean="0">
                <a:cs typeface="Arial" panose="020B0604020202020204" pitchFamily="34" charset="0"/>
              </a:rPr>
              <a:t>u odsustvu odgovarajućih sporazuma</a:t>
            </a:r>
            <a:r>
              <a:rPr lang="en-US" dirty="0" smtClean="0">
                <a:cs typeface="Arial" panose="020B0604020202020204" pitchFamily="34" charset="0"/>
              </a:rPr>
              <a:t> (</a:t>
            </a:r>
            <a:r>
              <a:rPr lang="sr-Latn-RS" dirty="0" smtClean="0">
                <a:cs typeface="Arial" panose="020B0604020202020204" pitchFamily="34" charset="0"/>
              </a:rPr>
              <a:t>član </a:t>
            </a:r>
            <a:r>
              <a:rPr lang="en-US" dirty="0" smtClean="0">
                <a:cs typeface="Arial" panose="020B0604020202020204" pitchFamily="34" charset="0"/>
              </a:rPr>
              <a:t>27</a:t>
            </a:r>
            <a:r>
              <a:rPr lang="en-US" dirty="0">
                <a:cs typeface="Arial" panose="020B0604020202020204" pitchFamily="34" charset="0"/>
              </a:rPr>
              <a:t>)</a:t>
            </a:r>
          </a:p>
        </p:txBody>
      </p:sp>
    </p:spTree>
    <p:extLst>
      <p:ext uri="{BB962C8B-B14F-4D97-AF65-F5344CB8AC3E}">
        <p14:creationId xmlns:p14="http://schemas.microsoft.com/office/powerpoint/2010/main" val="42774474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solidFill>
                  <a:schemeClr val="bg1"/>
                </a:solidFill>
              </a:rPr>
              <a:t>Podsetnik: UPP</a:t>
            </a:r>
            <a:endParaRPr lang="en-GB"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1352483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a:t>Podsetnik: Budimpeštanska konvencija </a:t>
            </a:r>
          </a:p>
          <a:p>
            <a:pPr algn="r" eaLnBrk="1" hangingPunct="1">
              <a:lnSpc>
                <a:spcPct val="80000"/>
              </a:lnSpc>
            </a:pPr>
            <a:r>
              <a:rPr lang="sr-Latn-RS" sz="3200" b="1" dirty="0"/>
              <a:t>i alati međunarodne saradnje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41641623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Specijalizovani pravosudni kurs </a:t>
            </a:r>
            <a:endParaRPr lang="sr-Latn-RS" sz="3200" b="1" dirty="0" smtClean="0">
              <a:solidFill>
                <a:schemeClr val="bg1"/>
              </a:solidFill>
            </a:endParaRPr>
          </a:p>
          <a:p>
            <a:pPr algn="r"/>
            <a:r>
              <a:rPr lang="sr-Latn-RS" sz="3200" b="1" dirty="0" smtClean="0">
                <a:solidFill>
                  <a:schemeClr val="bg1"/>
                </a:solidFill>
              </a:rPr>
              <a:t>o </a:t>
            </a:r>
            <a:r>
              <a:rPr lang="sr-Latn-RS" sz="3200" b="1" dirty="0">
                <a:solidFill>
                  <a:schemeClr val="bg1"/>
                </a:solidFill>
              </a:rPr>
              <a:t>međunarodnoj saradnji </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98696"/>
            <a:ext cx="8525021" cy="2850011"/>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Deo III</a:t>
            </a:r>
            <a:endParaRPr lang="en-GB" sz="3200" b="1" dirty="0">
              <a:ea typeface="ＭＳ Ｐゴシック" charset="0"/>
              <a:cs typeface="ＭＳ Ｐゴシック" charset="0"/>
            </a:endParaRPr>
          </a:p>
          <a:p>
            <a:pPr algn="ctr">
              <a:lnSpc>
                <a:spcPct val="80000"/>
              </a:lnSpc>
            </a:pPr>
            <a:r>
              <a:rPr lang="en-GB" sz="3200" b="1" dirty="0">
                <a:ea typeface="ＭＳ Ｐゴシック" charset="0"/>
                <a:cs typeface="ＭＳ Ｐゴシック" charset="0"/>
              </a:rPr>
              <a:t/>
            </a:r>
            <a:br>
              <a:rPr lang="en-GB" sz="3200" b="1" dirty="0">
                <a:ea typeface="ＭＳ Ｐゴシック" charset="0"/>
                <a:cs typeface="ＭＳ Ｐゴシック" charset="0"/>
              </a:rPr>
            </a:br>
            <a:r>
              <a:rPr lang="sr-Latn-RS" sz="3200" b="1" dirty="0" smtClean="0">
                <a:ea typeface="ＭＳ Ｐゴシック" charset="0"/>
                <a:cs typeface="ＭＳ Ｐゴシック" charset="0"/>
              </a:rPr>
              <a:t>Dokazi u elektronskom obliku i međunarodna saradnja</a:t>
            </a:r>
            <a:r>
              <a:rPr lang="en-GB" sz="3200" b="1" dirty="0" smtClean="0"/>
              <a:t>:</a:t>
            </a:r>
            <a:endParaRPr lang="en-GB" sz="3200" b="1" dirty="0"/>
          </a:p>
          <a:p>
            <a:pPr algn="ctr">
              <a:lnSpc>
                <a:spcPct val="80000"/>
              </a:lnSpc>
            </a:pPr>
            <a:endParaRPr lang="en-GB" sz="3200" b="1" dirty="0"/>
          </a:p>
          <a:p>
            <a:pPr algn="ctr">
              <a:lnSpc>
                <a:spcPct val="80000"/>
              </a:lnSpc>
            </a:pPr>
            <a:r>
              <a:rPr lang="sr-Latn-RS" sz="3200" b="1" dirty="0" smtClean="0"/>
              <a:t>Osnovne definišuće karakteristike i izazovi u njihovom pribavljanju</a:t>
            </a:r>
            <a:endParaRPr lang="en-GB" sz="3200" b="1" dirty="0"/>
          </a:p>
        </p:txBody>
      </p:sp>
    </p:spTree>
    <p:extLst>
      <p:ext uri="{BB962C8B-B14F-4D97-AF65-F5344CB8AC3E}">
        <p14:creationId xmlns:p14="http://schemas.microsoft.com/office/powerpoint/2010/main" val="11949505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Osnovne </a:t>
            </a:r>
            <a:r>
              <a:rPr lang="sr-Latn-RS" sz="3200" b="1" dirty="0" smtClean="0">
                <a:solidFill>
                  <a:schemeClr val="bg1"/>
                </a:solidFill>
              </a:rPr>
              <a:t>definišuće</a:t>
            </a:r>
            <a:r>
              <a:rPr lang="sr-Latn-RS" sz="3200" b="1" dirty="0" smtClean="0"/>
              <a:t> karakteristike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986081"/>
            <a:ext cx="7371471" cy="5170646"/>
          </a:xfrm>
          <a:prstGeom prst="rect">
            <a:avLst/>
          </a:prstGeom>
        </p:spPr>
        <p:txBody>
          <a:bodyPr wrap="square">
            <a:spAutoFit/>
          </a:bodyPr>
          <a:lstStyle/>
          <a:p>
            <a:pPr marL="342900" indent="-342900">
              <a:buFont typeface="Wingdings" pitchFamily="2" charset="2"/>
              <a:buChar char="ü"/>
            </a:pPr>
            <a:r>
              <a:rPr lang="sr-Latn-RS" sz="2200" b="1" dirty="0" smtClean="0">
                <a:ea typeface="Verdana" panose="020B0604030504040204" pitchFamily="34" charset="0"/>
                <a:cs typeface="Arial" panose="020B0604020202020204" pitchFamily="34" charset="0"/>
              </a:rPr>
              <a:t>Dela u oblasti visokotehnološkog kriminala </a:t>
            </a:r>
            <a:r>
              <a:rPr lang="sr-Latn-RS" sz="2200" dirty="0" smtClean="0">
                <a:ea typeface="Verdana" panose="020B0604030504040204" pitchFamily="34" charset="0"/>
                <a:cs typeface="Arial" panose="020B0604020202020204" pitchFamily="34" charset="0"/>
              </a:rPr>
              <a:t>usmerena na mrežu, računare, program ili podatke</a:t>
            </a:r>
            <a:r>
              <a:rPr lang="en-GB" sz="2200" dirty="0" smtClean="0">
                <a:ea typeface="Verdana" panose="020B0604030504040204" pitchFamily="34" charset="0"/>
                <a:cs typeface="Arial" panose="020B0604020202020204" pitchFamily="34" charset="0"/>
              </a:rPr>
              <a:t>:</a:t>
            </a:r>
            <a:endParaRPr lang="en-GB" sz="2200" dirty="0">
              <a:ea typeface="Verdana" panose="020B0604030504040204" pitchFamily="34" charset="0"/>
              <a:cs typeface="Arial" panose="020B0604020202020204" pitchFamily="34" charset="0"/>
            </a:endParaRPr>
          </a:p>
          <a:p>
            <a:pPr marL="342900" indent="-342900">
              <a:buFont typeface="Wingdings" panose="05000000000000000000" pitchFamily="2" charset="2"/>
              <a:buChar char="v"/>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r-Latn-RS" sz="2200" dirty="0" smtClean="0">
                <a:ea typeface="Verdana" panose="020B0604030504040204" pitchFamily="34" charset="0"/>
                <a:cs typeface="Arial" panose="020B0604020202020204" pitchFamily="34" charset="0"/>
              </a:rPr>
              <a:t>Dela protiv poverljivosti, celovitosti i dostupnosti računarskih podataka i sistema; </a:t>
            </a: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r-Latn-RS" sz="2200" dirty="0" smtClean="0">
                <a:ea typeface="Verdana" panose="020B0604030504040204" pitchFamily="34" charset="0"/>
                <a:cs typeface="Arial" panose="020B0604020202020204" pitchFamily="34" charset="0"/>
              </a:rPr>
              <a:t>Dela u vezi s računarima; </a:t>
            </a: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r-Latn-RS" sz="2200" dirty="0" smtClean="0">
                <a:ea typeface="Verdana" panose="020B0604030504040204" pitchFamily="34" charset="0"/>
                <a:cs typeface="Arial" panose="020B0604020202020204" pitchFamily="34" charset="0"/>
              </a:rPr>
              <a:t>Dela u vezi sa sardžajem; </a:t>
            </a: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r-Latn-RS" sz="2200" dirty="0" smtClean="0">
                <a:ea typeface="Verdana" panose="020B0604030504040204" pitchFamily="34" charset="0"/>
                <a:cs typeface="Arial" panose="020B0604020202020204" pitchFamily="34" charset="0"/>
              </a:rPr>
              <a:t>Dela u vezi s kršenjem autorskih i srodnih prava; </a:t>
            </a:r>
            <a:endParaRPr lang="en-US" sz="2200" dirty="0">
              <a:ea typeface="Verdana" panose="020B0604030504040204" pitchFamily="34" charset="0"/>
              <a:cs typeface="Arial" panose="020B0604020202020204" pitchFamily="34" charset="0"/>
            </a:endParaRPr>
          </a:p>
          <a:p>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sr-Latn-RS" sz="2200" b="1" dirty="0" smtClean="0">
                <a:ea typeface="Verdana" panose="020B0604030504040204" pitchFamily="34" charset="0"/>
                <a:cs typeface="Arial" panose="020B0604020202020204" pitchFamily="34" charset="0"/>
              </a:rPr>
              <a:t>Protivpravno korišćenje interneta </a:t>
            </a:r>
            <a:r>
              <a:rPr lang="sr-Latn-RS" sz="2200" dirty="0" smtClean="0">
                <a:ea typeface="Verdana" panose="020B0604030504040204" pitchFamily="34" charset="0"/>
                <a:cs typeface="Arial" panose="020B0604020202020204" pitchFamily="34" charset="0"/>
              </a:rPr>
              <a:t>u svrhu izvršenja „klasičnih“ krivičnih dela; </a:t>
            </a:r>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sr-Latn-RS" sz="2200" b="1" dirty="0" smtClean="0">
                <a:ea typeface="Verdana" panose="020B0604030504040204" pitchFamily="34" charset="0"/>
                <a:cs typeface="Arial" panose="020B0604020202020204" pitchFamily="34" charset="0"/>
              </a:rPr>
              <a:t>Nije sve visokotehnološki kriminal</a:t>
            </a:r>
            <a:endParaRPr lang="en-GB" sz="2200" b="1"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3080291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Osnovne </a:t>
            </a:r>
            <a:r>
              <a:rPr lang="sr-Latn-RS" sz="3200" b="1" dirty="0" smtClean="0">
                <a:solidFill>
                  <a:schemeClr val="bg1"/>
                </a:solidFill>
              </a:rPr>
              <a:t>definišuće</a:t>
            </a:r>
            <a:r>
              <a:rPr lang="sr-Latn-RS" sz="3200" b="1" dirty="0" smtClean="0"/>
              <a:t> karakteristike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5" name="Diagram 4">
            <a:extLst>
              <a:ext uri="{FF2B5EF4-FFF2-40B4-BE49-F238E27FC236}">
                <a16:creationId xmlns:a16="http://schemas.microsoft.com/office/drawing/2014/main" id="{EEBC737E-2C7E-45BA-A52C-1C03F9F4A3EA}"/>
              </a:ext>
            </a:extLst>
          </p:cNvPr>
          <p:cNvGraphicFramePr/>
          <p:nvPr>
            <p:extLst>
              <p:ext uri="{D42A27DB-BD31-4B8C-83A1-F6EECF244321}">
                <p14:modId xmlns:p14="http://schemas.microsoft.com/office/powerpoint/2010/main" val="3197535979"/>
              </p:ext>
            </p:extLst>
          </p:nvPr>
        </p:nvGraphicFramePr>
        <p:xfrm>
          <a:off x="210207" y="1082566"/>
          <a:ext cx="8660523" cy="5334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31714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graphicEl>
                                              <a:dgm id="{88C05487-1C3F-40F2-9846-2554FBBE3EEE}"/>
                                            </p:graphicEl>
                                          </p:spTgt>
                                        </p:tgtEl>
                                        <p:attrNameLst>
                                          <p:attrName>style.visibility</p:attrName>
                                        </p:attrNameLst>
                                      </p:cBhvr>
                                      <p:to>
                                        <p:strVal val="visible"/>
                                      </p:to>
                                    </p:set>
                                    <p:anim calcmode="lin" valueType="num">
                                      <p:cBhvr additive="base">
                                        <p:cTn id="7" dur="500" fill="hold"/>
                                        <p:tgtEl>
                                          <p:spTgt spid="5">
                                            <p:graphicEl>
                                              <a:dgm id="{88C05487-1C3F-40F2-9846-2554FBBE3EEE}"/>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graphicEl>
                                              <a:dgm id="{88C05487-1C3F-40F2-9846-2554FBBE3EEE}"/>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graphicEl>
                                              <a:dgm id="{BFCC0140-B3F3-4020-894B-DB2AD770F712}"/>
                                            </p:graphicEl>
                                          </p:spTgt>
                                        </p:tgtEl>
                                        <p:attrNameLst>
                                          <p:attrName>style.visibility</p:attrName>
                                        </p:attrNameLst>
                                      </p:cBhvr>
                                      <p:to>
                                        <p:strVal val="visible"/>
                                      </p:to>
                                    </p:set>
                                    <p:anim calcmode="lin" valueType="num">
                                      <p:cBhvr additive="base">
                                        <p:cTn id="12" dur="500" fill="hold"/>
                                        <p:tgtEl>
                                          <p:spTgt spid="5">
                                            <p:graphicEl>
                                              <a:dgm id="{BFCC0140-B3F3-4020-894B-DB2AD770F712}"/>
                                            </p:graphic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
                                            <p:graphicEl>
                                              <a:dgm id="{BFCC0140-B3F3-4020-894B-DB2AD770F712}"/>
                                            </p:graphic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
                                            <p:graphicEl>
                                              <a:dgm id="{F141AC06-7175-48AD-BE0E-58CE68496FC9}"/>
                                            </p:graphicEl>
                                          </p:spTgt>
                                        </p:tgtEl>
                                        <p:attrNameLst>
                                          <p:attrName>style.visibility</p:attrName>
                                        </p:attrNameLst>
                                      </p:cBhvr>
                                      <p:to>
                                        <p:strVal val="visible"/>
                                      </p:to>
                                    </p:set>
                                    <p:anim calcmode="lin" valueType="num">
                                      <p:cBhvr additive="base">
                                        <p:cTn id="17" dur="500" fill="hold"/>
                                        <p:tgtEl>
                                          <p:spTgt spid="5">
                                            <p:graphicEl>
                                              <a:dgm id="{F141AC06-7175-48AD-BE0E-58CE68496FC9}"/>
                                            </p:graphic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5">
                                            <p:graphicEl>
                                              <a:dgm id="{F141AC06-7175-48AD-BE0E-58CE68496FC9}"/>
                                            </p:graphic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
                                            <p:graphicEl>
                                              <a:dgm id="{A3DA15CC-0DF5-422B-A291-1EFD43FF0C31}"/>
                                            </p:graphicEl>
                                          </p:spTgt>
                                        </p:tgtEl>
                                        <p:attrNameLst>
                                          <p:attrName>style.visibility</p:attrName>
                                        </p:attrNameLst>
                                      </p:cBhvr>
                                      <p:to>
                                        <p:strVal val="visible"/>
                                      </p:to>
                                    </p:set>
                                    <p:anim calcmode="lin" valueType="num">
                                      <p:cBhvr additive="base">
                                        <p:cTn id="22" dur="500" fill="hold"/>
                                        <p:tgtEl>
                                          <p:spTgt spid="5">
                                            <p:graphicEl>
                                              <a:dgm id="{A3DA15CC-0DF5-422B-A291-1EFD43FF0C31}"/>
                                            </p:graphic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5">
                                            <p:graphicEl>
                                              <a:dgm id="{A3DA15CC-0DF5-422B-A291-1EFD43FF0C31}"/>
                                            </p:graphic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
                                            <p:graphicEl>
                                              <a:dgm id="{3FD68D6D-45DB-46B2-B9C2-0B43EA7FE037}"/>
                                            </p:graphicEl>
                                          </p:spTgt>
                                        </p:tgtEl>
                                        <p:attrNameLst>
                                          <p:attrName>style.visibility</p:attrName>
                                        </p:attrNameLst>
                                      </p:cBhvr>
                                      <p:to>
                                        <p:strVal val="visible"/>
                                      </p:to>
                                    </p:set>
                                    <p:anim calcmode="lin" valueType="num">
                                      <p:cBhvr additive="base">
                                        <p:cTn id="27" dur="500" fill="hold"/>
                                        <p:tgtEl>
                                          <p:spTgt spid="5">
                                            <p:graphicEl>
                                              <a:dgm id="{3FD68D6D-45DB-46B2-B9C2-0B43EA7FE037}"/>
                                            </p:graphic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
                                            <p:graphicEl>
                                              <a:dgm id="{3FD68D6D-45DB-46B2-B9C2-0B43EA7FE037}"/>
                                            </p:graphic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
                                            <p:graphicEl>
                                              <a:dgm id="{1E91C5ED-10CE-4D62-8591-FCFAF4BE518C}"/>
                                            </p:graphicEl>
                                          </p:spTgt>
                                        </p:tgtEl>
                                        <p:attrNameLst>
                                          <p:attrName>style.visibility</p:attrName>
                                        </p:attrNameLst>
                                      </p:cBhvr>
                                      <p:to>
                                        <p:strVal val="visible"/>
                                      </p:to>
                                    </p:set>
                                    <p:anim calcmode="lin" valueType="num">
                                      <p:cBhvr additive="base">
                                        <p:cTn id="32" dur="500" fill="hold"/>
                                        <p:tgtEl>
                                          <p:spTgt spid="5">
                                            <p:graphicEl>
                                              <a:dgm id="{1E91C5ED-10CE-4D62-8591-FCFAF4BE518C}"/>
                                            </p:graphic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5">
                                            <p:graphicEl>
                                              <a:dgm id="{1E91C5ED-10CE-4D62-8591-FCFAF4BE518C}"/>
                                            </p:graphicEl>
                                          </p:spTgt>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5">
                                            <p:graphicEl>
                                              <a:dgm id="{E9759D45-B83D-4F01-90A3-1AD743939C4A}"/>
                                            </p:graphicEl>
                                          </p:spTgt>
                                        </p:tgtEl>
                                        <p:attrNameLst>
                                          <p:attrName>style.visibility</p:attrName>
                                        </p:attrNameLst>
                                      </p:cBhvr>
                                      <p:to>
                                        <p:strVal val="visible"/>
                                      </p:to>
                                    </p:set>
                                    <p:anim calcmode="lin" valueType="num">
                                      <p:cBhvr additive="base">
                                        <p:cTn id="37" dur="500" fill="hold"/>
                                        <p:tgtEl>
                                          <p:spTgt spid="5">
                                            <p:graphicEl>
                                              <a:dgm id="{E9759D45-B83D-4F01-90A3-1AD743939C4A}"/>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graphicEl>
                                              <a:dgm id="{E9759D45-B83D-4F01-90A3-1AD743939C4A}"/>
                                            </p:graphicEl>
                                          </p:spTgt>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
                                            <p:graphicEl>
                                              <a:dgm id="{4CC4130A-EDFF-4218-BDCA-6A62E2B22A2A}"/>
                                            </p:graphicEl>
                                          </p:spTgt>
                                        </p:tgtEl>
                                        <p:attrNameLst>
                                          <p:attrName>style.visibility</p:attrName>
                                        </p:attrNameLst>
                                      </p:cBhvr>
                                      <p:to>
                                        <p:strVal val="visible"/>
                                      </p:to>
                                    </p:set>
                                    <p:anim calcmode="lin" valueType="num">
                                      <p:cBhvr additive="base">
                                        <p:cTn id="42" dur="500" fill="hold"/>
                                        <p:tgtEl>
                                          <p:spTgt spid="5">
                                            <p:graphicEl>
                                              <a:dgm id="{4CC4130A-EDFF-4218-BDCA-6A62E2B22A2A}"/>
                                            </p:graphic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5">
                                            <p:graphicEl>
                                              <a:dgm id="{4CC4130A-EDFF-4218-BDCA-6A62E2B22A2A}"/>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t>Osnovne definišuće karakteristike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587" y="1046041"/>
            <a:ext cx="7371471" cy="5509200"/>
          </a:xfrm>
          <a:prstGeom prst="rect">
            <a:avLst/>
          </a:prstGeom>
        </p:spPr>
        <p:txBody>
          <a:bodyPr wrap="square">
            <a:spAutoFit/>
          </a:bodyPr>
          <a:lstStyle/>
          <a:p>
            <a:pPr marL="342900" indent="-342900">
              <a:buFont typeface="Wingdings" pitchFamily="2" charset="2"/>
              <a:buChar char="ü"/>
            </a:pPr>
            <a:r>
              <a:rPr lang="sr-Latn-RS" sz="2200" b="1" dirty="0" smtClean="0">
                <a:ea typeface="Verdana" panose="020B0604030504040204" pitchFamily="34" charset="0"/>
                <a:cs typeface="Arial" panose="020B0604020202020204" pitchFamily="34" charset="0"/>
              </a:rPr>
              <a:t>Nekada je dokaz bio fizički povezan </a:t>
            </a:r>
            <a:r>
              <a:rPr lang="sr-Latn-RS" sz="2200" dirty="0" smtClean="0">
                <a:ea typeface="Verdana" panose="020B0604030504040204" pitchFamily="34" charset="0"/>
                <a:cs typeface="Arial" panose="020B0604020202020204" pitchFamily="34" charset="0"/>
              </a:rPr>
              <a:t>sa mestom izvršenja krivičnog dela, direktno ili indirektno; </a:t>
            </a:r>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sr-Latn-RS" sz="2200" b="1" dirty="0" smtClean="0">
                <a:ea typeface="Verdana" panose="020B0604030504040204" pitchFamily="34" charset="0"/>
                <a:cs typeface="Arial" panose="020B0604020202020204" pitchFamily="34" charset="0"/>
              </a:rPr>
              <a:t>Elektronski dokazi mogu biti bilo gde</a:t>
            </a:r>
            <a:r>
              <a:rPr lang="en-GB" sz="2200" dirty="0" smtClean="0">
                <a:ea typeface="Verdana" panose="020B0604030504040204" pitchFamily="34" charset="0"/>
                <a:cs typeface="Arial" panose="020B0604020202020204" pitchFamily="34" charset="0"/>
              </a:rPr>
              <a:t>:</a:t>
            </a:r>
            <a:endParaRPr lang="en-GB" sz="2200" dirty="0">
              <a:ea typeface="Verdana" panose="020B0604030504040204" pitchFamily="34" charset="0"/>
              <a:cs typeface="Arial" panose="020B0604020202020204" pitchFamily="34" charset="0"/>
            </a:endParaRPr>
          </a:p>
          <a:p>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r-Latn-RS" sz="2200" dirty="0" smtClean="0">
                <a:ea typeface="Verdana" panose="020B0604030504040204" pitchFamily="34" charset="0"/>
                <a:cs typeface="Arial" panose="020B0604020202020204" pitchFamily="34" charset="0"/>
              </a:rPr>
              <a:t>na uređaju na mestu izvršenja krivičnog dela;</a:t>
            </a:r>
          </a:p>
          <a:p>
            <a:pPr marL="103188"/>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r-Latn-RS" sz="2200" dirty="0" smtClean="0">
                <a:ea typeface="Verdana" panose="020B0604030504040204" pitchFamily="34" charset="0"/>
                <a:cs typeface="Arial" panose="020B0604020202020204" pitchFamily="34" charset="0"/>
              </a:rPr>
              <a:t>na uređaju koji poseduje osumnjičeni/svedok/žrtva;</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r-Latn-RS" sz="2200" dirty="0" smtClean="0">
                <a:ea typeface="Verdana" panose="020B0604030504040204" pitchFamily="34" charset="0"/>
                <a:cs typeface="Arial" panose="020B0604020202020204" pitchFamily="34" charset="0"/>
              </a:rPr>
              <a:t>na žičano umreženom uređaju;</a:t>
            </a: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r-Latn-RS" sz="2200" dirty="0" smtClean="0">
                <a:ea typeface="Verdana" panose="020B0604030504040204" pitchFamily="34" charset="0"/>
                <a:cs typeface="Arial" panose="020B0604020202020204" pitchFamily="34" charset="0"/>
              </a:rPr>
              <a:t>na bežično umreženom uređaju;</a:t>
            </a: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r-Latn-RS" sz="2200" dirty="0" smtClean="0">
                <a:ea typeface="Verdana" panose="020B0604030504040204" pitchFamily="34" charset="0"/>
                <a:cs typeface="Arial" panose="020B0604020202020204" pitchFamily="34" charset="0"/>
              </a:rPr>
              <a:t>sačuvani u datoj jurisdikciji;</a:t>
            </a: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r-Latn-RS" sz="2200" dirty="0">
                <a:ea typeface="Verdana" panose="020B0604030504040204" pitchFamily="34" charset="0"/>
                <a:cs typeface="Arial" panose="020B0604020202020204" pitchFamily="34" charset="0"/>
              </a:rPr>
              <a:t>s</a:t>
            </a:r>
            <a:r>
              <a:rPr lang="sr-Latn-RS" sz="2200" dirty="0" smtClean="0">
                <a:ea typeface="Verdana" panose="020B0604030504040204" pitchFamily="34" charset="0"/>
                <a:cs typeface="Arial" panose="020B0604020202020204" pitchFamily="34" charset="0"/>
              </a:rPr>
              <a:t>ačuvani bilo gde u svetu. </a:t>
            </a:r>
            <a:endParaRPr lang="en-GB" sz="2200" dirty="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7749015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smtClean="0"/>
              <a:t>Izazovi</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048" y="989546"/>
            <a:ext cx="7371471" cy="5170646"/>
          </a:xfrm>
          <a:prstGeom prst="rect">
            <a:avLst/>
          </a:prstGeom>
        </p:spPr>
        <p:txBody>
          <a:bodyPr wrap="square">
            <a:spAutoFit/>
          </a:bodyPr>
          <a:lstStyle/>
          <a:p>
            <a:pPr marL="342900" indent="-342900">
              <a:buFont typeface="Wingdings" pitchFamily="2" charset="2"/>
              <a:buChar char="ü"/>
            </a:pPr>
            <a:r>
              <a:rPr lang="sr-Latn-RS" sz="2200" b="1" dirty="0" smtClean="0">
                <a:ea typeface="Verdana" panose="020B0604030504040204" pitchFamily="34" charset="0"/>
                <a:cs typeface="Arial" panose="020B0604020202020204" pitchFamily="34" charset="0"/>
              </a:rPr>
              <a:t>Nezaobilazni izazovi u pogledu elektronskih dokaza</a:t>
            </a:r>
            <a:r>
              <a:rPr lang="sr-Latn-RS" sz="2200" dirty="0">
                <a:ea typeface="Verdana" panose="020B0604030504040204" pitchFamily="34" charset="0"/>
                <a:cs typeface="Arial" panose="020B0604020202020204" pitchFamily="34" charset="0"/>
              </a:rPr>
              <a:t> </a:t>
            </a:r>
            <a:r>
              <a:rPr lang="sr-Latn-RS" sz="2200" dirty="0" smtClean="0">
                <a:ea typeface="Verdana" panose="020B0604030504040204" pitchFamily="34" charset="0"/>
                <a:cs typeface="Arial" panose="020B0604020202020204" pitchFamily="34" charset="0"/>
              </a:rPr>
              <a:t>jesu kako </a:t>
            </a:r>
            <a:endParaRPr lang="en-GB" sz="2200" dirty="0">
              <a:ea typeface="Verdana" panose="020B0604030504040204" pitchFamily="34" charset="0"/>
              <a:cs typeface="Arial" panose="020B0604020202020204" pitchFamily="34" charset="0"/>
            </a:endParaRPr>
          </a:p>
          <a:p>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r-Latn-RS" sz="2200" dirty="0">
                <a:ea typeface="Verdana" panose="020B0604030504040204" pitchFamily="34" charset="0"/>
                <a:cs typeface="Arial" panose="020B0604020202020204" pitchFamily="34" charset="0"/>
              </a:rPr>
              <a:t>u</a:t>
            </a:r>
            <a:r>
              <a:rPr lang="sr-Latn-RS" sz="2200" dirty="0" smtClean="0">
                <a:ea typeface="Verdana" panose="020B0604030504040204" pitchFamily="34" charset="0"/>
                <a:cs typeface="Arial" panose="020B0604020202020204" pitchFamily="34" charset="0"/>
              </a:rPr>
              <a:t>tvrditi i locirati dokaz; </a:t>
            </a: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r-Latn-RS" sz="2200" dirty="0">
                <a:ea typeface="Verdana" panose="020B0604030504040204" pitchFamily="34" charset="0"/>
                <a:cs typeface="Arial" panose="020B0604020202020204" pitchFamily="34" charset="0"/>
              </a:rPr>
              <a:t>o</a:t>
            </a:r>
            <a:r>
              <a:rPr lang="sr-Latn-RS" sz="2200" dirty="0" smtClean="0">
                <a:ea typeface="Verdana" panose="020B0604030504040204" pitchFamily="34" charset="0"/>
                <a:cs typeface="Arial" panose="020B0604020202020204" pitchFamily="34" charset="0"/>
              </a:rPr>
              <a:t>bezbediti hardver; </a:t>
            </a: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r-Latn-RS" sz="2200" dirty="0">
                <a:ea typeface="Verdana" panose="020B0604030504040204" pitchFamily="34" charset="0"/>
                <a:cs typeface="Arial" panose="020B0604020202020204" pitchFamily="34" charset="0"/>
              </a:rPr>
              <a:t>d</a:t>
            </a:r>
            <a:r>
              <a:rPr lang="sr-Latn-RS" sz="2200" dirty="0" smtClean="0">
                <a:ea typeface="Verdana" panose="020B0604030504040204" pitchFamily="34" charset="0"/>
                <a:cs typeface="Arial" panose="020B0604020202020204" pitchFamily="34" charset="0"/>
              </a:rPr>
              <a:t>oći do tih podataka i analizirati ih; </a:t>
            </a: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r-Latn-RS" sz="2200" dirty="0">
                <a:ea typeface="Verdana" panose="020B0604030504040204" pitchFamily="34" charset="0"/>
                <a:cs typeface="Arial" panose="020B0604020202020204" pitchFamily="34" charset="0"/>
              </a:rPr>
              <a:t>o</a:t>
            </a:r>
            <a:r>
              <a:rPr lang="sr-Latn-RS" sz="2200" dirty="0" smtClean="0">
                <a:ea typeface="Verdana" panose="020B0604030504040204" pitchFamily="34" charset="0"/>
                <a:cs typeface="Arial" panose="020B0604020202020204" pitchFamily="34" charset="0"/>
              </a:rPr>
              <a:t>čuvati celovitost i lanac čuvanja dokaza; </a:t>
            </a:r>
            <a:r>
              <a:rPr lang="en-GB" sz="2200" dirty="0" smtClean="0">
                <a:ea typeface="Verdana" panose="020B0604030504040204" pitchFamily="34" charset="0"/>
                <a:cs typeface="Arial" panose="020B0604020202020204" pitchFamily="34" charset="0"/>
              </a:rPr>
              <a:t> </a:t>
            </a: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r-Latn-RS" sz="2200" dirty="0">
                <a:ea typeface="Verdana" panose="020B0604030504040204" pitchFamily="34" charset="0"/>
                <a:cs typeface="Arial" panose="020B0604020202020204" pitchFamily="34" charset="0"/>
              </a:rPr>
              <a:t>p</a:t>
            </a:r>
            <a:r>
              <a:rPr lang="sr-Latn-RS" sz="2200" dirty="0" smtClean="0">
                <a:ea typeface="Verdana" panose="020B0604030504040204" pitchFamily="34" charset="0"/>
                <a:cs typeface="Arial" panose="020B0604020202020204" pitchFamily="34" charset="0"/>
              </a:rPr>
              <a:t>oštovati pravila suda i prihvatljivosti; </a:t>
            </a: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r-Latn-RS" sz="2200" dirty="0">
                <a:ea typeface="Verdana" panose="020B0604030504040204" pitchFamily="34" charset="0"/>
                <a:cs typeface="Arial" panose="020B0604020202020204" pitchFamily="34" charset="0"/>
              </a:rPr>
              <a:t>p</a:t>
            </a:r>
            <a:r>
              <a:rPr lang="sr-Latn-RS" sz="2200" dirty="0" smtClean="0">
                <a:ea typeface="Verdana" panose="020B0604030504040204" pitchFamily="34" charset="0"/>
                <a:cs typeface="Arial" panose="020B0604020202020204" pitchFamily="34" charset="0"/>
              </a:rPr>
              <a:t>ovezati osumnjičenog sa korišćenjem predmetnog uređaja u odgovarajućem trenutku („atribucija“).</a:t>
            </a:r>
            <a:endParaRPr lang="en-GB"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925007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smtClean="0"/>
              <a:t>Izazovi</a:t>
            </a:r>
            <a:endParaRPr lang="en-GB" sz="3200" b="1" dirty="0"/>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948578"/>
            <a:ext cx="7371471" cy="5683607"/>
          </a:xfrm>
          <a:prstGeom prst="rect">
            <a:avLst/>
          </a:prstGeom>
        </p:spPr>
        <p:txBody>
          <a:bodyPr wrap="square">
            <a:spAutoFit/>
          </a:bodyPr>
          <a:lstStyle/>
          <a:p>
            <a:pPr algn="just">
              <a:spcAft>
                <a:spcPts val="1200"/>
              </a:spcAft>
            </a:pPr>
            <a:r>
              <a:rPr lang="en-GB" sz="2000" dirty="0">
                <a:ea typeface="Times New Roman" panose="02020603050405020304" pitchFamily="18" charset="0"/>
                <a:cs typeface="Arial" panose="020B0604020202020204" pitchFamily="34" charset="0"/>
              </a:rPr>
              <a:t>“</a:t>
            </a:r>
            <a:r>
              <a:rPr lang="sr-Latn-RS" sz="2000" i="1" dirty="0">
                <a:ea typeface="Times New Roman" panose="02020603050405020304" pitchFamily="18" charset="0"/>
                <a:cs typeface="Arial" panose="020B0604020202020204" pitchFamily="34" charset="0"/>
              </a:rPr>
              <a:t>Dokazi u elektronskom obliku obuhvataju različite forme računarskih podataka, uključujući sledeće</a:t>
            </a:r>
            <a:r>
              <a:rPr lang="en-GB" sz="2000" i="1" dirty="0">
                <a:ea typeface="Times New Roman" panose="02020603050405020304" pitchFamily="18" charset="0"/>
                <a:cs typeface="Arial" panose="020B0604020202020204" pitchFamily="34" charset="0"/>
              </a:rPr>
              <a:t>:    </a:t>
            </a:r>
          </a:p>
          <a:p>
            <a:pPr marL="342900" lvl="0" indent="-342900">
              <a:spcAft>
                <a:spcPts val="1000"/>
              </a:spcAft>
              <a:buFont typeface="Calibri" panose="020F0502020204030204" pitchFamily="34" charset="0"/>
              <a:buChar char="-"/>
            </a:pPr>
            <a:r>
              <a:rPr lang="sr-Latn-RS" sz="2000" i="1" dirty="0">
                <a:ea typeface="Times New Roman" panose="02020603050405020304" pitchFamily="18" charset="0"/>
                <a:cs typeface="Arial" panose="020B0604020202020204" pitchFamily="34" charset="0"/>
              </a:rPr>
              <a:t>Podaci o pretplatniku, odnosno, podaci koje poseduje davalac usluge i koju uključuju ime, adresu i detaljne informacije o načinima kontakta sa licem pretplaćenim na neku telekomunikacionu uslugu;</a:t>
            </a:r>
            <a:r>
              <a:rPr lang="en-GB" sz="2000" i="1" dirty="0">
                <a:ea typeface="Times New Roman" panose="02020603050405020304" pitchFamily="18" charset="0"/>
                <a:cs typeface="Arial" panose="020B0604020202020204" pitchFamily="34" charset="0"/>
              </a:rPr>
              <a:t> </a:t>
            </a:r>
          </a:p>
          <a:p>
            <a:pPr marL="342900" lvl="0" indent="-342900">
              <a:spcAft>
                <a:spcPts val="1000"/>
              </a:spcAft>
              <a:buFont typeface="Calibri" panose="020F0502020204030204" pitchFamily="34" charset="0"/>
              <a:buChar char="-"/>
            </a:pPr>
            <a:r>
              <a:rPr lang="sr-Latn-RS" sz="2000" i="1" dirty="0">
                <a:ea typeface="Times New Roman" panose="02020603050405020304" pitchFamily="18" charset="0"/>
                <a:cs typeface="Arial" panose="020B0604020202020204" pitchFamily="34" charset="0"/>
              </a:rPr>
              <a:t>Podatke o saobraćaju ili prenosu podataka, odnosno, kompjuterizovane podatke koji se odnose na komunikaciju koja prikazuje datum, izvor, put i odredište neke komunikacije;</a:t>
            </a:r>
            <a:r>
              <a:rPr lang="en-GB" sz="2000" i="1" dirty="0">
                <a:ea typeface="Times New Roman" panose="02020603050405020304" pitchFamily="18" charset="0"/>
                <a:cs typeface="Arial" panose="020B0604020202020204" pitchFamily="34" charset="0"/>
              </a:rPr>
              <a:t> </a:t>
            </a:r>
          </a:p>
          <a:p>
            <a:pPr marL="342900" lvl="0" indent="-342900">
              <a:spcAft>
                <a:spcPts val="1000"/>
              </a:spcAft>
              <a:buFont typeface="Calibri" panose="020F0502020204030204" pitchFamily="34" charset="0"/>
              <a:buChar char="-"/>
            </a:pPr>
            <a:r>
              <a:rPr lang="sr-Latn-RS" sz="2000" i="1" dirty="0">
                <a:ea typeface="Times New Roman" panose="02020603050405020304" pitchFamily="18" charset="0"/>
                <a:cs typeface="Arial" panose="020B0604020202020204" pitchFamily="34" charset="0"/>
              </a:rPr>
              <a:t>Podatke o sadržaju, odnosno, podatke koji pokazuju suštinu neke komunikacije ili nezakonit sadržaj u prilogu neke komunikacije.</a:t>
            </a:r>
            <a:r>
              <a:rPr lang="en-GB" sz="2000" dirty="0">
                <a:ea typeface="Times New Roman" panose="02020603050405020304" pitchFamily="18" charset="0"/>
                <a:cs typeface="Arial" panose="020B0604020202020204" pitchFamily="34" charset="0"/>
              </a:rPr>
              <a:t>”</a:t>
            </a:r>
          </a:p>
          <a:p>
            <a:pPr marL="342900" lvl="0" indent="-342900">
              <a:spcAft>
                <a:spcPts val="1000"/>
              </a:spcAft>
              <a:buFont typeface="Calibri" panose="020F0502020204030204" pitchFamily="34" charset="0"/>
              <a:buChar char="-"/>
            </a:pPr>
            <a:endParaRPr lang="en-GB" sz="2000" dirty="0">
              <a:ea typeface="Times New Roman" panose="02020603050405020304" pitchFamily="18" charset="0"/>
              <a:cs typeface="Arial" panose="020B0604020202020204" pitchFamily="34" charset="0"/>
            </a:endParaRPr>
          </a:p>
          <a:p>
            <a:pPr algn="r"/>
            <a:r>
              <a:rPr lang="sr-Latn-RS" sz="2000" dirty="0">
                <a:ea typeface="Times New Roman" panose="02020603050405020304" pitchFamily="18" charset="0"/>
                <a:cs typeface="Arial" panose="020B0604020202020204" pitchFamily="34" charset="0"/>
              </a:rPr>
              <a:t>Priručnik za međunarodnu saradnju u oblasti visokotehnološkog kriminala i dokaza u elektronskom obliku (</a:t>
            </a:r>
            <a:r>
              <a:rPr lang="en-GB" sz="2000" dirty="0">
                <a:ea typeface="Times New Roman" panose="02020603050405020304" pitchFamily="18" charset="0"/>
                <a:cs typeface="Arial" panose="020B0604020202020204" pitchFamily="34" charset="0"/>
              </a:rPr>
              <a:t>GLACY</a:t>
            </a:r>
            <a:r>
              <a:rPr lang="sr-Latn-RS" sz="2000" dirty="0">
                <a:ea typeface="Times New Roman" panose="02020603050405020304" pitchFamily="18" charset="0"/>
                <a:cs typeface="Arial" panose="020B0604020202020204" pitchFamily="34" charset="0"/>
              </a:rPr>
              <a:t>)</a:t>
            </a:r>
            <a:endParaRPr lang="en-GB" sz="2000" dirty="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2055207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smtClean="0"/>
              <a:t>Izazovi</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1707765"/>
            <a:ext cx="7371471" cy="4031873"/>
          </a:xfrm>
          <a:prstGeom prst="rect">
            <a:avLst/>
          </a:prstGeom>
        </p:spPr>
        <p:txBody>
          <a:bodyPr wrap="square">
            <a:spAutoFit/>
          </a:bodyPr>
          <a:lstStyle/>
          <a:p>
            <a:pPr marL="457200" indent="-457200" algn="ctr">
              <a:buFont typeface="Wingdings" pitchFamily="2" charset="2"/>
              <a:buChar char="Ø"/>
            </a:pPr>
            <a:r>
              <a:rPr lang="sr-Latn-RS" sz="3200" b="1" dirty="0">
                <a:solidFill>
                  <a:srgbClr val="FF0000"/>
                </a:solidFill>
                <a:ea typeface="Verdana" panose="020B0604030504040204" pitchFamily="34" charset="0"/>
                <a:cs typeface="Arial" panose="020B0604020202020204" pitchFamily="34" charset="0"/>
              </a:rPr>
              <a:t>Brzina kao izazov</a:t>
            </a: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sr-Latn-RS" sz="3200" b="1" dirty="0">
                <a:solidFill>
                  <a:srgbClr val="FF0000"/>
                </a:solidFill>
                <a:ea typeface="Verdana" panose="020B0604030504040204" pitchFamily="34" charset="0"/>
                <a:cs typeface="Arial" panose="020B0604020202020204" pitchFamily="34" charset="0"/>
              </a:rPr>
              <a:t>Vreme kao izazov</a:t>
            </a: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sr-Latn-RS" sz="3200" b="1" dirty="0">
                <a:solidFill>
                  <a:srgbClr val="FF0000"/>
                </a:solidFill>
                <a:ea typeface="Verdana" panose="020B0604030504040204" pitchFamily="34" charset="0"/>
                <a:cs typeface="Arial" panose="020B0604020202020204" pitchFamily="34" charset="0"/>
              </a:rPr>
              <a:t>Atribucija kao izazov</a:t>
            </a: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sr-Latn-RS" sz="3200" b="1" dirty="0">
                <a:solidFill>
                  <a:srgbClr val="FF0000"/>
                </a:solidFill>
                <a:ea typeface="Verdana" panose="020B0604030504040204" pitchFamily="34" charset="0"/>
                <a:cs typeface="Arial" panose="020B0604020202020204" pitchFamily="34" charset="0"/>
              </a:rPr>
              <a:t>Pravni sistem i primenjena pravila kao izazov</a:t>
            </a:r>
            <a:endParaRPr lang="en-GB" sz="3200" b="1" dirty="0">
              <a:solidFill>
                <a:srgbClr val="FF0000"/>
              </a:solidFill>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232861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ea typeface="ＭＳ Ｐゴシック" pitchFamily="34" charset="-128"/>
              </a:rPr>
              <a:t>Ciljevi sesije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5224" y="1101473"/>
            <a:ext cx="4266392" cy="5238357"/>
          </a:xfrm>
          <a:prstGeom prst="rect">
            <a:avLst/>
          </a:prstGeom>
        </p:spPr>
        <p:txBody>
          <a:bodyPr wrap="square">
            <a:spAutoFit/>
          </a:bodyPr>
          <a:lstStyle/>
          <a:p>
            <a:pPr marL="342900" indent="-342900" algn="just">
              <a:lnSpc>
                <a:spcPct val="80000"/>
              </a:lnSpc>
              <a:buFont typeface="Wingdings" pitchFamily="2" charset="2"/>
              <a:buChar char="ü"/>
            </a:pPr>
            <a:r>
              <a:rPr lang="sr-Latn-RS" sz="2200" b="1" i="1" dirty="0"/>
              <a:t>Prepoznati globalnu dimenziju interneta </a:t>
            </a:r>
            <a:r>
              <a:rPr lang="sr-Latn-RS" sz="2200" i="1" dirty="0"/>
              <a:t>i međunarodnu dimenziju visokotehnološkog </a:t>
            </a:r>
            <a:r>
              <a:rPr lang="sr-Latn-RS" sz="2200" i="1" dirty="0" smtClean="0"/>
              <a:t>kriminala; </a:t>
            </a:r>
            <a:endParaRPr lang="en-GB" sz="2200" i="1" dirty="0"/>
          </a:p>
          <a:p>
            <a:pPr algn="just">
              <a:lnSpc>
                <a:spcPct val="80000"/>
              </a:lnSpc>
            </a:pPr>
            <a:endParaRPr lang="en-GB" sz="2200" i="1" dirty="0"/>
          </a:p>
          <a:p>
            <a:pPr marL="342900" indent="-342900" algn="just">
              <a:lnSpc>
                <a:spcPct val="80000"/>
              </a:lnSpc>
              <a:buFont typeface="Wingdings" pitchFamily="2" charset="2"/>
              <a:buChar char="ü"/>
            </a:pPr>
            <a:r>
              <a:rPr lang="sr-Latn-RS" sz="2200" b="1" i="1" dirty="0"/>
              <a:t>Objasniti značaj međunarodne saradnje </a:t>
            </a:r>
            <a:r>
              <a:rPr lang="sr-Latn-RS" sz="2200" i="1" dirty="0"/>
              <a:t>i utvrditi raspoložive instrumente međunarodne saradnje u oblasti visokotehnološkog </a:t>
            </a:r>
            <a:r>
              <a:rPr lang="sr-Latn-RS" sz="2200" i="1" dirty="0" smtClean="0"/>
              <a:t>kriminala; </a:t>
            </a:r>
            <a:endParaRPr lang="en-GB" sz="2200" i="1" dirty="0"/>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r-Latn-RS" sz="2200" b="1" i="1" dirty="0"/>
              <a:t>Utvrditi potrebu za vrlo brzim i efikasnim kanalima </a:t>
            </a:r>
            <a:r>
              <a:rPr lang="sr-Latn-RS" sz="2200" i="1" dirty="0"/>
              <a:t>međunarodne saradnje, kao i raspoložive instrumente, način na koji se koriste, vremenske rokove i </a:t>
            </a:r>
            <a:r>
              <a:rPr lang="sr-Latn-RS" sz="2200" i="1" dirty="0" smtClean="0"/>
              <a:t>delotvornost; </a:t>
            </a:r>
            <a:endParaRPr lang="en-GB" sz="2200" i="1" dirty="0"/>
          </a:p>
        </p:txBody>
      </p:sp>
      <p:sp>
        <p:nvSpPr>
          <p:cNvPr id="6" name="Rectangle 5">
            <a:extLst>
              <a:ext uri="{FF2B5EF4-FFF2-40B4-BE49-F238E27FC236}">
                <a16:creationId xmlns:a16="http://schemas.microsoft.com/office/drawing/2014/main" id="{3B867BBA-A7A7-F84C-B403-7348B8834D1F}"/>
              </a:ext>
            </a:extLst>
          </p:cNvPr>
          <p:cNvSpPr/>
          <p:nvPr/>
        </p:nvSpPr>
        <p:spPr>
          <a:xfrm>
            <a:off x="4742625" y="1239945"/>
            <a:ext cx="4096575" cy="3342453"/>
          </a:xfrm>
          <a:prstGeom prst="rect">
            <a:avLst/>
          </a:prstGeom>
        </p:spPr>
        <p:txBody>
          <a:bodyPr wrap="square">
            <a:spAutoFit/>
          </a:bodyPr>
          <a:lstStyle/>
          <a:p>
            <a:pPr marL="342900" indent="-342900" algn="just">
              <a:lnSpc>
                <a:spcPct val="80000"/>
              </a:lnSpc>
              <a:buFont typeface="Wingdings" pitchFamily="2" charset="2"/>
              <a:buChar char="ü"/>
            </a:pPr>
            <a:r>
              <a:rPr lang="sr-Latn-RS" sz="2200" b="1" i="1" dirty="0"/>
              <a:t>Opisati napore međunarodnih organizacija </a:t>
            </a:r>
            <a:r>
              <a:rPr lang="sr-Latn-RS" sz="2200" i="1" dirty="0"/>
              <a:t>u odnosu na primenu novih modaliteta međunarodne </a:t>
            </a:r>
            <a:r>
              <a:rPr lang="sr-Latn-RS" sz="2200" i="1" dirty="0" smtClean="0"/>
              <a:t>saradnje; </a:t>
            </a:r>
            <a:endParaRPr lang="en-GB" sz="2200" i="1" dirty="0"/>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r-Latn-RS" sz="2200" b="1" i="1" dirty="0"/>
              <a:t>Razmotriti Budimpeštansku konvenciju </a:t>
            </a:r>
            <a:r>
              <a:rPr lang="sr-Latn-RS" sz="2200" i="1" dirty="0"/>
              <a:t>o visokotehnološkom kriminalu </a:t>
            </a:r>
            <a:r>
              <a:rPr lang="en-150" sz="2200" i="1" dirty="0"/>
              <a:t>–</a:t>
            </a:r>
            <a:r>
              <a:rPr lang="sr-Latn-RS" sz="2200" i="1" dirty="0"/>
              <a:t> </a:t>
            </a:r>
            <a:r>
              <a:rPr lang="sr-Latn-RS" sz="2200" i="1" dirty="0" smtClean="0"/>
              <a:t>utvrditi </a:t>
            </a:r>
            <a:r>
              <a:rPr lang="sr-Latn-RS" sz="2200" i="1" dirty="0"/>
              <a:t>opšte </a:t>
            </a:r>
            <a:r>
              <a:rPr lang="sr-Latn-RS" sz="2200" i="1" dirty="0" smtClean="0"/>
              <a:t>principe.</a:t>
            </a:r>
            <a:r>
              <a:rPr lang="en-GB" sz="2200" i="1" dirty="0" smtClean="0"/>
              <a:t> </a:t>
            </a:r>
            <a:endParaRPr lang="en-GB" sz="2200" i="1" dirty="0"/>
          </a:p>
        </p:txBody>
      </p:sp>
      <p:pic>
        <p:nvPicPr>
          <p:cNvPr id="7" name="Picture 6">
            <a:extLst>
              <a:ext uri="{FF2B5EF4-FFF2-40B4-BE49-F238E27FC236}">
                <a16:creationId xmlns:a16="http://schemas.microsoft.com/office/drawing/2014/main" id="{6BC30AF5-87C6-4343-AB3E-1B8AF654871F}"/>
              </a:ext>
            </a:extLst>
          </p:cNvPr>
          <p:cNvPicPr>
            <a:picLocks noChangeAspect="1"/>
          </p:cNvPicPr>
          <p:nvPr/>
        </p:nvPicPr>
        <p:blipFill>
          <a:blip r:embed="rId4"/>
          <a:stretch>
            <a:fillRect/>
          </a:stretch>
        </p:blipFill>
        <p:spPr>
          <a:xfrm>
            <a:off x="5528618" y="4482493"/>
            <a:ext cx="2808317" cy="2150117"/>
          </a:xfrm>
          <a:prstGeom prst="rect">
            <a:avLst/>
          </a:prstGeom>
        </p:spPr>
      </p:pic>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smtClean="0"/>
              <a:t>Brzina kao izazov</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21544" y="952123"/>
            <a:ext cx="7371471" cy="5647700"/>
          </a:xfrm>
          <a:prstGeom prst="rect">
            <a:avLst/>
          </a:prstGeom>
        </p:spPr>
        <p:txBody>
          <a:bodyPr wrap="square">
            <a:spAutoFit/>
          </a:bodyPr>
          <a:lstStyle/>
          <a:p>
            <a:pPr marL="342900" indent="-342900">
              <a:buFont typeface="Wingdings" pitchFamily="2" charset="2"/>
              <a:buChar char="Ø"/>
              <a:defRPr/>
            </a:pPr>
            <a:r>
              <a:rPr lang="sr-Latn-RS" altLang="en-US" sz="2000" b="1" dirty="0" smtClean="0">
                <a:ea typeface="Verdana" panose="020B0604030504040204" pitchFamily="34" charset="0"/>
                <a:cs typeface="Arial" panose="020B0604020202020204" pitchFamily="34" charset="0"/>
              </a:rPr>
              <a:t>Na zahtev za podacima mora se reagovati što je pre moguće jer </a:t>
            </a:r>
            <a:endParaRPr lang="en-GB" altLang="en-US" sz="2000" dirty="0">
              <a:ea typeface="Verdana" panose="020B0604030504040204" pitchFamily="34" charset="0"/>
              <a:cs typeface="Arial" panose="020B0604020202020204" pitchFamily="34" charset="0"/>
            </a:endParaRPr>
          </a:p>
          <a:p>
            <a:pPr marL="342900" indent="-342900">
              <a:buFont typeface="Wingdings" pitchFamily="2" charset="2"/>
              <a:buChar char="Ø"/>
              <a:defRPr/>
            </a:pPr>
            <a:endParaRPr lang="en-GB"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r-Latn-RS" altLang="en-US" sz="2000" dirty="0" smtClean="0">
                <a:ea typeface="Verdana" panose="020B0604030504040204" pitchFamily="34" charset="0"/>
                <a:cs typeface="Arial" panose="020B0604020202020204" pitchFamily="34" charset="0"/>
              </a:rPr>
              <a:t>Davaoci usluga u nekim zemljama podatke čuvaju samo onoliko koliko je neophodno za naplatu; </a:t>
            </a:r>
            <a:endParaRPr lang="en-GB"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en-GB"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r-Latn-RS" altLang="en-US" sz="2000" dirty="0" smtClean="0">
                <a:ea typeface="Verdana" panose="020B0604030504040204" pitchFamily="34" charset="0"/>
                <a:cs typeface="Arial" panose="020B0604020202020204" pitchFamily="34" charset="0"/>
              </a:rPr>
              <a:t>Čuvanje podataka košta i moguće je da se naplaćuje; </a:t>
            </a:r>
            <a:endParaRPr lang="en-GB"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en-GB"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r-Latn-RS" altLang="en-US" sz="2000" dirty="0" smtClean="0">
                <a:ea typeface="Verdana" panose="020B0604030504040204" pitchFamily="34" charset="0"/>
                <a:cs typeface="Arial" panose="020B0604020202020204" pitchFamily="34" charset="0"/>
              </a:rPr>
              <a:t>Podaci mogu biti i izbrisani kao deo poslovnog procesa; </a:t>
            </a:r>
            <a:endParaRPr lang="en-GB"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en-GB"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r-Latn-RS" altLang="en-US" sz="2000" dirty="0" smtClean="0">
                <a:ea typeface="Verdana" panose="020B0604030504040204" pitchFamily="34" charset="0"/>
                <a:cs typeface="Arial" panose="020B0604020202020204" pitchFamily="34" charset="0"/>
              </a:rPr>
              <a:t>Neke zemlje</a:t>
            </a:r>
            <a:r>
              <a:rPr lang="en-GB" altLang="en-US" sz="2000" dirty="0" smtClean="0">
                <a:ea typeface="Verdana" panose="020B0604030504040204" pitchFamily="34" charset="0"/>
                <a:cs typeface="Arial" panose="020B0604020202020204" pitchFamily="34" charset="0"/>
              </a:rPr>
              <a:t> (</a:t>
            </a:r>
            <a:r>
              <a:rPr lang="sr-Latn-RS" altLang="en-US" sz="2000" dirty="0" smtClean="0">
                <a:ea typeface="Verdana" panose="020B0604030504040204" pitchFamily="34" charset="0"/>
                <a:cs typeface="Arial" panose="020B0604020202020204" pitchFamily="34" charset="0"/>
              </a:rPr>
              <a:t>npr. Velika Britanija, Srbija</a:t>
            </a:r>
            <a:r>
              <a:rPr lang="en-GB" altLang="en-US" sz="2000" dirty="0" smtClean="0">
                <a:ea typeface="Verdana" panose="020B0604030504040204" pitchFamily="34" charset="0"/>
                <a:cs typeface="Arial" panose="020B0604020202020204" pitchFamily="34" charset="0"/>
              </a:rPr>
              <a:t>) </a:t>
            </a:r>
            <a:r>
              <a:rPr lang="sr-Latn-RS" altLang="en-US" sz="2000" dirty="0" smtClean="0">
                <a:ea typeface="Verdana" panose="020B0604030504040204" pitchFamily="34" charset="0"/>
                <a:cs typeface="Arial" panose="020B0604020202020204" pitchFamily="34" charset="0"/>
              </a:rPr>
              <a:t>zahtevaju od davaoca usluga da čuvaju podatke određeno vreme, obično do 12 meseci;</a:t>
            </a:r>
            <a:endParaRPr lang="en-GB"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en-GB"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r-Latn-RS" altLang="en-US" sz="2000" dirty="0" smtClean="0">
                <a:ea typeface="Verdana" panose="020B0604030504040204" pitchFamily="34" charset="0"/>
                <a:cs typeface="Arial" panose="020B0604020202020204" pitchFamily="34" charset="0"/>
              </a:rPr>
              <a:t>Direktiva Evropske unije o zadržavanju podataka iz 2006. proglašenja je nevažećom 2014, usled nesrazmernosti mere i kršenja prava na privatnost, iako se odluka sada kritikuje i moguće je da će biti preispitana</a:t>
            </a:r>
            <a:r>
              <a:rPr lang="sr-Latn-RS" altLang="en-US" sz="2100" dirty="0" smtClean="0">
                <a:ea typeface="Verdana" panose="020B0604030504040204" pitchFamily="34" charset="0"/>
                <a:cs typeface="Arial" panose="020B0604020202020204" pitchFamily="34" charset="0"/>
              </a:rPr>
              <a:t>. </a:t>
            </a:r>
            <a:endParaRPr lang="en-GB" altLang="en-US" sz="21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1045560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a:t>Vreme kao izazov</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12937" y="1218620"/>
            <a:ext cx="4332939" cy="5170646"/>
          </a:xfrm>
          <a:prstGeom prst="rect">
            <a:avLst/>
          </a:prstGeom>
        </p:spPr>
        <p:txBody>
          <a:bodyPr wrap="square">
            <a:spAutoFit/>
          </a:bodyPr>
          <a:lstStyle/>
          <a:p>
            <a:pPr marL="457200" indent="-457200">
              <a:buFont typeface="Wingdings" pitchFamily="2" charset="2"/>
              <a:buChar char="ü"/>
              <a:defRPr/>
            </a:pPr>
            <a:r>
              <a:rPr lang="sr-Latn-RS" altLang="en-US" sz="2200" b="1" dirty="0" smtClean="0">
                <a:ea typeface="Verdana" panose="020B0604030504040204" pitchFamily="34" charset="0"/>
                <a:cs typeface="Arial" panose="020B0604020202020204" pitchFamily="34" charset="0"/>
              </a:rPr>
              <a:t>Međunarodni upiti obično prelaze jednu ili više vremenskih zona </a:t>
            </a:r>
            <a:endParaRPr lang="en-GB" altLang="en-US" sz="2200" b="1" dirty="0">
              <a:ea typeface="Verdana" panose="020B0604030504040204" pitchFamily="34" charset="0"/>
              <a:cs typeface="Arial" panose="020B0604020202020204" pitchFamily="34" charset="0"/>
            </a:endParaRPr>
          </a:p>
          <a:p>
            <a:pPr marL="342900" indent="-3429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sr-Latn-RS" altLang="en-US" sz="2200" b="1" dirty="0" smtClean="0">
                <a:ea typeface="Verdana" panose="020B0604030504040204" pitchFamily="34" charset="0"/>
                <a:cs typeface="Arial" panose="020B0604020202020204" pitchFamily="34" charset="0"/>
              </a:rPr>
              <a:t>Vreme na uređaju možda nije usklađeno s objektivnim vremenom, pa i vremenski žigovi mogu biti netačni.</a:t>
            </a:r>
            <a:r>
              <a:rPr lang="en-GB" altLang="en-US" sz="2200" b="1" dirty="0" smtClean="0">
                <a:ea typeface="Verdana" panose="020B0604030504040204" pitchFamily="34" charset="0"/>
                <a:cs typeface="Arial" panose="020B0604020202020204" pitchFamily="34" charset="0"/>
              </a:rPr>
              <a:t> </a:t>
            </a: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n-GB" altLang="en-US" sz="2200" b="1" dirty="0" smtClean="0">
                <a:ea typeface="Verdana" panose="020B0604030504040204" pitchFamily="34" charset="0"/>
                <a:cs typeface="Arial" panose="020B0604020202020204" pitchFamily="34" charset="0"/>
              </a:rPr>
              <a:t>IP</a:t>
            </a:r>
            <a:r>
              <a:rPr lang="sr-Latn-RS" altLang="en-US" sz="2200" b="1" dirty="0" smtClean="0">
                <a:ea typeface="Verdana" panose="020B0604030504040204" pitchFamily="34" charset="0"/>
                <a:cs typeface="Arial" panose="020B0604020202020204" pitchFamily="34" charset="0"/>
              </a:rPr>
              <a:t> adrese mogu biti statičke ili dinamičke.</a:t>
            </a:r>
          </a:p>
          <a:p>
            <a:pPr marL="457200" indent="-457200">
              <a:buFont typeface="Wingdings" pitchFamily="2" charset="2"/>
              <a:buChar char="ü"/>
              <a:defRPr/>
            </a:pPr>
            <a:endParaRPr lang="sr-Latn-RS"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sr-Latn-RS" altLang="en-US" sz="2200" b="1" dirty="0" smtClean="0">
                <a:ea typeface="Verdana" panose="020B0604030504040204" pitchFamily="34" charset="0"/>
                <a:cs typeface="Arial" panose="020B0604020202020204" pitchFamily="34" charset="0"/>
              </a:rPr>
              <a:t>Vreme odziva organa druge države može da varira.</a:t>
            </a:r>
            <a:endParaRPr lang="en-GB" altLang="en-US" sz="2200" b="1"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16E648F3-B4F7-4E50-A345-96796FDD807D}"/>
              </a:ext>
            </a:extLst>
          </p:cNvPr>
          <p:cNvPicPr>
            <a:picLocks noChangeAspect="1"/>
          </p:cNvPicPr>
          <p:nvPr/>
        </p:nvPicPr>
        <p:blipFill>
          <a:blip r:embed="rId4"/>
          <a:stretch>
            <a:fillRect/>
          </a:stretch>
        </p:blipFill>
        <p:spPr>
          <a:xfrm>
            <a:off x="4445876" y="2332895"/>
            <a:ext cx="4448175" cy="2942095"/>
          </a:xfrm>
          <a:prstGeom prst="rect">
            <a:avLst/>
          </a:prstGeom>
        </p:spPr>
      </p:pic>
    </p:spTree>
    <p:extLst>
      <p:ext uri="{BB962C8B-B14F-4D97-AF65-F5344CB8AC3E}">
        <p14:creationId xmlns:p14="http://schemas.microsoft.com/office/powerpoint/2010/main" val="34898091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a:t>Atribucija kao izazov</a:t>
            </a:r>
            <a:endParaRPr lang="en-GB"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493538"/>
          </a:xfrm>
          <a:prstGeom prst="rect">
            <a:avLst/>
          </a:prstGeom>
        </p:spPr>
        <p:txBody>
          <a:bodyPr wrap="square">
            <a:spAutoFit/>
          </a:bodyPr>
          <a:lstStyle/>
          <a:p>
            <a:pPr marL="342900" indent="-342900" algn="just">
              <a:buFont typeface="Wingdings" pitchFamily="2" charset="2"/>
              <a:buChar char="Ø"/>
              <a:defRPr/>
            </a:pPr>
            <a:r>
              <a:rPr lang="sr-Latn-RS" altLang="en-US" sz="2200" b="1" dirty="0">
                <a:ea typeface="Verdana" panose="020B0604030504040204" pitchFamily="34" charset="0"/>
                <a:cs typeface="Arial" panose="020B0604020202020204" pitchFamily="34" charset="0"/>
              </a:rPr>
              <a:t>Potreba da se osumnjičeni poveže sa određenim uređajem </a:t>
            </a:r>
            <a:r>
              <a:rPr lang="sr-Latn-RS" altLang="en-US" sz="2200" dirty="0">
                <a:ea typeface="Verdana" panose="020B0604030504040204" pitchFamily="34" charset="0"/>
                <a:cs typeface="Arial" panose="020B0604020202020204" pitchFamily="34" charset="0"/>
              </a:rPr>
              <a:t>u dato vreme u skladu sa vašim standardom dokaza (npr. van razumne sumnje)</a:t>
            </a:r>
            <a:endParaRPr lang="en-GB" altLang="en-US" sz="2200" dirty="0">
              <a:ea typeface="Verdana" panose="020B0604030504040204" pitchFamily="34" charset="0"/>
              <a:cs typeface="Arial" panose="020B0604020202020204" pitchFamily="34" charset="0"/>
            </a:endParaRP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Wingdings" pitchFamily="2" charset="2"/>
              <a:buChar char="ü"/>
              <a:defRPr/>
            </a:pPr>
            <a:r>
              <a:rPr lang="sr-Latn-RS" altLang="en-US" sz="2200" dirty="0">
                <a:ea typeface="Verdana" panose="020B0604030504040204" pitchFamily="34" charset="0"/>
                <a:cs typeface="Arial" panose="020B0604020202020204" pitchFamily="34" charset="0"/>
              </a:rPr>
              <a:t>Mogući međunarodni izvori</a:t>
            </a:r>
            <a:r>
              <a:rPr lang="en-GB" altLang="en-US" sz="2200" dirty="0">
                <a:ea typeface="Verdana" panose="020B0604030504040204" pitchFamily="34" charset="0"/>
                <a:cs typeface="Arial" panose="020B0604020202020204" pitchFamily="34" charset="0"/>
              </a:rPr>
              <a:t>:</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sr-Latn-RS" altLang="en-US" sz="2200" dirty="0">
                <a:ea typeface="Verdana" panose="020B0604030504040204" pitchFamily="34" charset="0"/>
                <a:cs typeface="Arial" panose="020B0604020202020204" pitchFamily="34" charset="0"/>
              </a:rPr>
              <a:t>Zapisi sa veb servera</a:t>
            </a: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sr-Latn-RS" altLang="en-US" sz="2200" dirty="0">
                <a:ea typeface="Verdana" panose="020B0604030504040204" pitchFamily="34" charset="0"/>
                <a:cs typeface="Arial" panose="020B0604020202020204" pitchFamily="34" charset="0"/>
              </a:rPr>
              <a:t>Lični kredencijali za logovanje na nalog (npr. mejl, čet)</a:t>
            </a: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sr-Latn-RS" altLang="en-US" sz="2200" dirty="0">
                <a:ea typeface="Verdana" panose="020B0604030504040204" pitchFamily="34" charset="0"/>
                <a:cs typeface="Arial" panose="020B0604020202020204" pitchFamily="34" charset="0"/>
              </a:rPr>
              <a:t>Članstvo na društvenim mrežama</a:t>
            </a: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sr-Latn-RS" altLang="en-US" sz="2200" dirty="0">
                <a:ea typeface="Verdana" panose="020B0604030504040204" pitchFamily="34" charset="0"/>
                <a:cs typeface="Arial" panose="020B0604020202020204" pitchFamily="34" charset="0"/>
              </a:rPr>
              <a:t>Vrsta i priroda unosa na društvenim mrežama</a:t>
            </a: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sr-Latn-RS" altLang="en-US" sz="2200" dirty="0">
                <a:ea typeface="Verdana" panose="020B0604030504040204" pitchFamily="34" charset="0"/>
                <a:cs typeface="Arial" panose="020B0604020202020204" pitchFamily="34" charset="0"/>
              </a:rPr>
              <a:t>Pretplata na usluge interneta i klaud servisa</a:t>
            </a: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sr-Latn-RS" altLang="en-US" sz="2200" dirty="0">
                <a:ea typeface="Verdana" panose="020B0604030504040204" pitchFamily="34" charset="0"/>
                <a:cs typeface="Arial" panose="020B0604020202020204" pitchFamily="34" charset="0"/>
              </a:rPr>
              <a:t>Programi na ličnim uređajima</a:t>
            </a:r>
            <a:endParaRPr lang="en-GB" altLang="en-US" sz="2200" dirty="0">
              <a:cs typeface="Arial" panose="020B0604020202020204" pitchFamily="34" charset="0"/>
            </a:endParaRP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776785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a:t>Pravni sistem i primenjena pravila kao izazov</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5170646"/>
          </a:xfrm>
          <a:prstGeom prst="rect">
            <a:avLst/>
          </a:prstGeom>
        </p:spPr>
        <p:txBody>
          <a:bodyPr wrap="square">
            <a:spAutoFit/>
          </a:bodyPr>
          <a:lstStyle/>
          <a:p>
            <a:pPr marL="342900" indent="-342900">
              <a:buFont typeface="Wingdings" pitchFamily="2" charset="2"/>
              <a:buChar char="ü"/>
            </a:pPr>
            <a:r>
              <a:rPr lang="sr-Latn-RS" altLang="en-US" sz="2200" b="1" dirty="0">
                <a:ea typeface="Verdana" panose="020B0604030504040204" pitchFamily="34" charset="0"/>
                <a:cs typeface="Arial" panose="020B0604020202020204" pitchFamily="34" charset="0"/>
              </a:rPr>
              <a:t>Pravni sistem</a:t>
            </a:r>
            <a:r>
              <a:rPr lang="en-GB" altLang="en-US" sz="2200" dirty="0">
                <a:ea typeface="Verdana" panose="020B0604030504040204" pitchFamily="34" charset="0"/>
                <a:cs typeface="Arial" panose="020B0604020202020204" pitchFamily="34" charset="0"/>
              </a:rPr>
              <a:t>:</a:t>
            </a:r>
          </a:p>
          <a:p>
            <a:pPr marL="914400" lvl="1" indent="-457200">
              <a:buFont typeface="Arial" panose="020B0604020202020204" pitchFamily="34" charset="0"/>
              <a:buChar char="•"/>
            </a:pPr>
            <a:r>
              <a:rPr lang="sr-Latn-RS" altLang="en-US" sz="2200" dirty="0">
                <a:ea typeface="Verdana" panose="020B0604030504040204" pitchFamily="34" charset="0"/>
                <a:cs typeface="Arial" panose="020B0604020202020204" pitchFamily="34" charset="0"/>
              </a:rPr>
              <a:t>Precedentno pravo</a:t>
            </a:r>
            <a:endParaRPr lang="en-GB" altLang="en-US" sz="2200" dirty="0">
              <a:ea typeface="Verdana" panose="020B0604030504040204" pitchFamily="34" charset="0"/>
              <a:cs typeface="Arial" panose="020B0604020202020204" pitchFamily="34" charset="0"/>
            </a:endParaRPr>
          </a:p>
          <a:p>
            <a:pPr marL="914400" lvl="1" indent="-457200">
              <a:buFont typeface="Arial" panose="020B0604020202020204" pitchFamily="34" charset="0"/>
              <a:buChar char="•"/>
            </a:pPr>
            <a:r>
              <a:rPr lang="sr-Latn-RS" altLang="en-US" sz="2200" dirty="0">
                <a:ea typeface="Verdana" panose="020B0604030504040204" pitchFamily="34" charset="0"/>
                <a:cs typeface="Arial" panose="020B0604020202020204" pitchFamily="34" charset="0"/>
              </a:rPr>
              <a:t>Kontinentalno pravo </a:t>
            </a:r>
            <a:endParaRPr lang="en-GB" altLang="en-US" sz="2200" dirty="0">
              <a:ea typeface="Verdana" panose="020B0604030504040204" pitchFamily="34" charset="0"/>
              <a:cs typeface="Arial" panose="020B0604020202020204" pitchFamily="34" charset="0"/>
            </a:endParaRPr>
          </a:p>
          <a:p>
            <a:pPr marL="914400" lvl="1" indent="-457200">
              <a:buFont typeface="Arial" panose="020B0604020202020204" pitchFamily="34" charset="0"/>
              <a:buChar char="•"/>
            </a:pPr>
            <a:r>
              <a:rPr lang="sr-Latn-RS" altLang="en-US" sz="2200" dirty="0">
                <a:ea typeface="Verdana" panose="020B0604030504040204" pitchFamily="34" charset="0"/>
                <a:cs typeface="Arial" panose="020B0604020202020204" pitchFamily="34" charset="0"/>
              </a:rPr>
              <a:t>Hibridno pravo</a:t>
            </a:r>
            <a:endParaRPr lang="en-GB" altLang="en-US" sz="2200" dirty="0">
              <a:ea typeface="Verdana" panose="020B0604030504040204" pitchFamily="34" charset="0"/>
              <a:cs typeface="Arial" panose="020B0604020202020204" pitchFamily="34" charset="0"/>
            </a:endParaRPr>
          </a:p>
          <a:p>
            <a:pPr marL="914400" lvl="1" indent="-457200">
              <a:buFont typeface="Arial" panose="020B0604020202020204" pitchFamily="34" charset="0"/>
              <a:buChar char="•"/>
            </a:pPr>
            <a:r>
              <a:rPr lang="sr-Latn-RS" altLang="en-US" sz="2200" dirty="0">
                <a:ea typeface="Verdana" panose="020B0604030504040204" pitchFamily="34" charset="0"/>
                <a:cs typeface="Arial" panose="020B0604020202020204" pitchFamily="34" charset="0"/>
              </a:rPr>
              <a:t>Islamsko pravo </a:t>
            </a:r>
            <a:endParaRPr lang="en-GB" altLang="en-US" sz="2200" dirty="0">
              <a:ea typeface="Verdana" panose="020B0604030504040204" pitchFamily="34" charset="0"/>
              <a:cs typeface="Arial" panose="020B0604020202020204" pitchFamily="34" charset="0"/>
            </a:endParaRPr>
          </a:p>
          <a:p>
            <a:pPr marL="914400" lvl="1" indent="-4572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sr-Latn-RS" altLang="en-US" sz="2200" b="1" dirty="0">
                <a:ea typeface="Verdana" panose="020B0604030504040204" pitchFamily="34" charset="0"/>
                <a:cs typeface="Arial" panose="020B0604020202020204" pitchFamily="34" charset="0"/>
              </a:rPr>
              <a:t>Različita ovlašćenja i funkcije, isti naziv</a:t>
            </a:r>
            <a:r>
              <a:rPr lang="en-GB" altLang="en-US" sz="2200" dirty="0">
                <a:ea typeface="Verdana" panose="020B0604030504040204" pitchFamily="34" charset="0"/>
                <a:cs typeface="Arial" panose="020B0604020202020204" pitchFamily="34" charset="0"/>
              </a:rPr>
              <a:t>:</a:t>
            </a:r>
          </a:p>
          <a:p>
            <a:pPr marL="982663" lvl="1" indent="-342900">
              <a:buFont typeface="Arial" panose="020B0604020202020204" pitchFamily="34" charset="0"/>
              <a:buChar char="•"/>
            </a:pPr>
            <a:r>
              <a:rPr lang="sr-Latn-RS" altLang="en-US" sz="2200" dirty="0">
                <a:ea typeface="Verdana" panose="020B0604030504040204" pitchFamily="34" charset="0"/>
                <a:cs typeface="Arial" panose="020B0604020202020204" pitchFamily="34" charset="0"/>
              </a:rPr>
              <a:t>Tužioci</a:t>
            </a:r>
            <a:r>
              <a:rPr lang="en-GB" altLang="en-US" sz="2200" dirty="0">
                <a:ea typeface="Verdana" panose="020B0604030504040204" pitchFamily="34" charset="0"/>
                <a:cs typeface="Arial" panose="020B0604020202020204" pitchFamily="34" charset="0"/>
              </a:rPr>
              <a:t>/</a:t>
            </a:r>
            <a:r>
              <a:rPr lang="sr-Latn-RS" altLang="en-US" sz="2200" dirty="0">
                <a:ea typeface="Verdana" panose="020B0604030504040204" pitchFamily="34" charset="0"/>
                <a:cs typeface="Arial" panose="020B0604020202020204" pitchFamily="34" charset="0"/>
              </a:rPr>
              <a:t>policija</a:t>
            </a:r>
            <a:endParaRPr lang="en-GB" altLang="en-US" sz="2200" dirty="0">
              <a:ea typeface="Verdana" panose="020B0604030504040204" pitchFamily="34" charset="0"/>
              <a:cs typeface="Arial" panose="020B0604020202020204" pitchFamily="34" charset="0"/>
            </a:endParaRPr>
          </a:p>
          <a:p>
            <a:pPr marL="982663" lvl="1" indent="-3429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sr-Latn-RS" altLang="en-US" sz="2200" b="1" dirty="0">
                <a:ea typeface="Verdana" panose="020B0604030504040204" pitchFamily="34" charset="0"/>
                <a:cs typeface="Arial" panose="020B0604020202020204" pitchFamily="34" charset="0"/>
              </a:rPr>
              <a:t>Različiti zakoni o postupku</a:t>
            </a:r>
            <a:r>
              <a:rPr lang="en-GB" altLang="en-US" sz="2200" dirty="0">
                <a:ea typeface="Verdana" panose="020B0604030504040204" pitchFamily="34" charset="0"/>
                <a:cs typeface="Arial" panose="020B0604020202020204" pitchFamily="34" charset="0"/>
              </a:rPr>
              <a:t>:</a:t>
            </a:r>
          </a:p>
          <a:p>
            <a:pPr marL="896938" lvl="1" indent="-342900">
              <a:buFont typeface="Arial" panose="020B0604020202020204" pitchFamily="34" charset="0"/>
              <a:buChar char="•"/>
            </a:pPr>
            <a:r>
              <a:rPr lang="sr-Latn-RS" altLang="en-US" sz="2200" dirty="0">
                <a:ea typeface="Verdana" panose="020B0604030504040204" pitchFamily="34" charset="0"/>
                <a:cs typeface="Arial" panose="020B0604020202020204" pitchFamily="34" charset="0"/>
              </a:rPr>
              <a:t>Rokovi koji se odnose na zadržavanje</a:t>
            </a:r>
            <a:endParaRPr lang="en-GB" altLang="en-US" sz="2200" dirty="0">
              <a:ea typeface="Verdana" panose="020B0604030504040204" pitchFamily="34" charset="0"/>
              <a:cs typeface="Arial" panose="020B0604020202020204" pitchFamily="34" charset="0"/>
            </a:endParaRPr>
          </a:p>
          <a:p>
            <a:pPr marL="896938" lvl="1" indent="-342900">
              <a:buFont typeface="Arial" panose="020B0604020202020204" pitchFamily="34" charset="0"/>
              <a:buChar char="•"/>
            </a:pPr>
            <a:r>
              <a:rPr lang="sr-Latn-RS" altLang="en-US" sz="2200" dirty="0">
                <a:ea typeface="Verdana" panose="020B0604030504040204" pitchFamily="34" charset="0"/>
                <a:cs typeface="Arial" panose="020B0604020202020204" pitchFamily="34" charset="0"/>
              </a:rPr>
              <a:t>Ovlašćenja koja se odnose na ulazak, pretres i zaplenu</a:t>
            </a:r>
            <a:endParaRPr lang="en-GB" altLang="en-US" sz="2200" dirty="0">
              <a:ea typeface="Verdana" panose="020B0604030504040204" pitchFamily="34" charset="0"/>
              <a:cs typeface="Arial" panose="020B0604020202020204" pitchFamily="34" charset="0"/>
            </a:endParaRPr>
          </a:p>
          <a:p>
            <a:pPr marL="896938" lvl="1" indent="-342900">
              <a:buFont typeface="Arial" panose="020B0604020202020204" pitchFamily="34" charset="0"/>
              <a:buChar char="•"/>
            </a:pPr>
            <a:r>
              <a:rPr lang="sr-Latn-RS" altLang="en-US" sz="2200" dirty="0">
                <a:ea typeface="Verdana" panose="020B0604030504040204" pitchFamily="34" charset="0"/>
                <a:cs typeface="Arial" panose="020B0604020202020204" pitchFamily="34" charset="0"/>
              </a:rPr>
              <a:t>Ovlašćenja koja se odnose na nadzor (tehnički i fizički)</a:t>
            </a: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270218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Izazovi</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466921858"/>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487540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Pods</a:t>
            </a:r>
            <a:r>
              <a:rPr lang="sr-Latn-RS" sz="3200" b="1" dirty="0" smtClean="0">
                <a:solidFill>
                  <a:schemeClr val="bg1"/>
                </a:solidFill>
              </a:rPr>
              <a:t>etnik:</a:t>
            </a:r>
            <a:r>
              <a:rPr lang="sr-Latn-RS" sz="3200" b="1" dirty="0" smtClean="0">
                <a:solidFill>
                  <a:srgbClr val="FF0000"/>
                </a:solidFill>
              </a:rPr>
              <a:t> </a:t>
            </a:r>
            <a:r>
              <a:rPr lang="sr-Latn-RS" sz="3200" b="1" dirty="0" smtClean="0"/>
              <a:t>Budimpeštanska konvencija </a:t>
            </a:r>
            <a:r>
              <a:rPr lang="sr-Latn-RS" sz="3200" b="1" dirty="0"/>
              <a:t>i </a:t>
            </a:r>
            <a:endParaRPr lang="sr-Latn-RS" sz="3200" b="1" dirty="0" smtClean="0"/>
          </a:p>
          <a:p>
            <a:pPr algn="r" eaLnBrk="1" hangingPunct="1">
              <a:lnSpc>
                <a:spcPct val="80000"/>
              </a:lnSpc>
            </a:pPr>
            <a:r>
              <a:rPr lang="sr-Latn-RS" sz="3200" b="1" dirty="0" smtClean="0"/>
              <a:t>alati </a:t>
            </a:r>
            <a:r>
              <a:rPr lang="sr-Latn-RS" sz="3200" b="1" dirty="0"/>
              <a:t>međunarodne saradnje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3007527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Specijalizovani pravosudni kurs </a:t>
            </a:r>
            <a:endParaRPr lang="sr-Latn-RS" sz="3200" b="1" dirty="0" smtClean="0">
              <a:solidFill>
                <a:schemeClr val="bg1"/>
              </a:solidFill>
            </a:endParaRPr>
          </a:p>
          <a:p>
            <a:pPr algn="r"/>
            <a:r>
              <a:rPr lang="sr-Latn-RS" sz="3200" b="1" dirty="0" smtClean="0">
                <a:solidFill>
                  <a:schemeClr val="bg1"/>
                </a:solidFill>
              </a:rPr>
              <a:t>o </a:t>
            </a:r>
            <a:r>
              <a:rPr lang="sr-Latn-RS" sz="3200" b="1" dirty="0">
                <a:solidFill>
                  <a:schemeClr val="bg1"/>
                </a:solidFill>
              </a:rPr>
              <a:t>međunarodnoj saradnji </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644979"/>
            <a:ext cx="8525021" cy="2062103"/>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Deo IV</a:t>
            </a:r>
            <a:endParaRPr lang="en-GB" sz="3200" b="1" dirty="0">
              <a:ea typeface="ＭＳ Ｐゴシック" charset="0"/>
              <a:cs typeface="ＭＳ Ｐゴシック" charset="0"/>
            </a:endParaRPr>
          </a:p>
          <a:p>
            <a:pPr algn="ctr">
              <a:lnSpc>
                <a:spcPct val="80000"/>
              </a:lnSpc>
            </a:pPr>
            <a:r>
              <a:rPr lang="en-GB" sz="3200" b="1" dirty="0">
                <a:ea typeface="ＭＳ Ｐゴシック" charset="0"/>
                <a:cs typeface="ＭＳ Ｐゴシック" charset="0"/>
              </a:rPr>
              <a:t/>
            </a:r>
            <a:br>
              <a:rPr lang="en-GB" sz="3200" b="1" dirty="0">
                <a:ea typeface="ＭＳ Ｐゴシック" charset="0"/>
                <a:cs typeface="ＭＳ Ｐゴシック" charset="0"/>
              </a:rPr>
            </a:br>
            <a:r>
              <a:rPr lang="sr-Latn-RS" sz="3200" b="1" dirty="0" smtClean="0">
                <a:ea typeface="ＭＳ Ｐゴシック" charset="0"/>
                <a:cs typeface="ＭＳ Ｐゴシック" charset="0"/>
              </a:rPr>
              <a:t>Saradnja u zvaničnom, kvazineformalnom, </a:t>
            </a:r>
            <a:r>
              <a:rPr lang="sr-Latn-RS" sz="3200" b="1" dirty="0" smtClean="0">
                <a:ea typeface="ＭＳ Ｐゴシック" charset="0"/>
                <a:cs typeface="ＭＳ Ｐゴシック" charset="0"/>
              </a:rPr>
              <a:t>neformalnom </a:t>
            </a:r>
            <a:r>
              <a:rPr lang="sr-Latn-RS" sz="3200" b="1" dirty="0" smtClean="0">
                <a:ea typeface="ＭＳ Ｐゴシック" charset="0"/>
                <a:cs typeface="ＭＳ Ｐゴシック" charset="0"/>
              </a:rPr>
              <a:t>i svojstvu privatnog sektora </a:t>
            </a:r>
            <a:r>
              <a:rPr lang="en-GB" sz="3200" b="1" dirty="0"/>
              <a:t/>
            </a:r>
            <a:br>
              <a:rPr lang="en-GB" sz="3200" b="1" dirty="0"/>
            </a:br>
            <a:endParaRPr lang="en-GB" sz="3200" b="1" dirty="0"/>
          </a:p>
        </p:txBody>
      </p:sp>
    </p:spTree>
    <p:extLst>
      <p:ext uri="{BB962C8B-B14F-4D97-AF65-F5344CB8AC3E}">
        <p14:creationId xmlns:p14="http://schemas.microsoft.com/office/powerpoint/2010/main" val="2307217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48972"/>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smtClean="0"/>
              <a:t>Zvanična saradnja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139969"/>
            <a:ext cx="7192797" cy="5847755"/>
          </a:xfrm>
          <a:prstGeom prst="rect">
            <a:avLst/>
          </a:prstGeom>
        </p:spPr>
        <p:txBody>
          <a:bodyPr wrap="square">
            <a:spAutoFit/>
          </a:bodyPr>
          <a:lstStyle/>
          <a:p>
            <a:pPr marL="1509713" indent="-342900">
              <a:buFont typeface="Wingdings" pitchFamily="2" charset="2"/>
              <a:buChar char="Ø"/>
            </a:pPr>
            <a:r>
              <a:rPr lang="sr-Latn-RS" altLang="en-US" sz="2200" b="1" dirty="0" smtClean="0">
                <a:ea typeface="Verdana" panose="020B0604030504040204" pitchFamily="34" charset="0"/>
                <a:cs typeface="Arial" panose="020B0604020202020204" pitchFamily="34" charset="0"/>
              </a:rPr>
              <a:t>Pozitivni aspekti</a:t>
            </a:r>
            <a:r>
              <a:rPr lang="en-GB" altLang="en-US" sz="2200" dirty="0" smtClean="0">
                <a:ea typeface="Verdana" panose="020B0604030504040204" pitchFamily="34" charset="0"/>
                <a:cs typeface="Arial" panose="020B0604020202020204" pitchFamily="34" charset="0"/>
              </a:rPr>
              <a:t>:</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sr-Latn-RS" altLang="en-US" sz="2200" dirty="0" smtClean="0">
                <a:ea typeface="Verdana" panose="020B0604030504040204" pitchFamily="34" charset="0"/>
                <a:cs typeface="Arial" panose="020B0604020202020204" pitchFamily="34" charset="0"/>
              </a:rPr>
              <a:t>Prihvatljivi dokazi</a:t>
            </a:r>
          </a:p>
          <a:p>
            <a:pPr marL="1624013" indent="-457200">
              <a:buFont typeface="Wingdings" pitchFamily="2" charset="2"/>
              <a:buChar char="ü"/>
            </a:pPr>
            <a:r>
              <a:rPr lang="sr-Latn-RS" altLang="en-US" sz="2200" dirty="0" smtClean="0">
                <a:ea typeface="Verdana" panose="020B0604030504040204" pitchFamily="34" charset="0"/>
                <a:cs typeface="Arial" panose="020B0604020202020204" pitchFamily="34" charset="0"/>
              </a:rPr>
              <a:t>Obezbeđen lanac čuvanja dokaza</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sr-Latn-RS" altLang="en-US" sz="2200" dirty="0" smtClean="0">
                <a:ea typeface="Verdana" panose="020B0604030504040204" pitchFamily="34" charset="0"/>
                <a:cs typeface="Arial" panose="020B0604020202020204" pitchFamily="34" charset="0"/>
              </a:rPr>
              <a:t>Proverljivi standardi</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sr-Latn-RS" altLang="en-US" sz="2200" dirty="0" smtClean="0">
                <a:ea typeface="Verdana" panose="020B0604030504040204" pitchFamily="34" charset="0"/>
                <a:cs typeface="Arial" panose="020B0604020202020204" pitchFamily="34" charset="0"/>
              </a:rPr>
              <a:t>Moguće ih je koristiti kao obrazloženje </a:t>
            </a:r>
          </a:p>
          <a:p>
            <a:pPr marL="1166813"/>
            <a:r>
              <a:rPr lang="sr-Latn-RS" altLang="en-US" sz="2200" dirty="0">
                <a:ea typeface="Verdana" panose="020B0604030504040204" pitchFamily="34" charset="0"/>
                <a:cs typeface="Arial" panose="020B0604020202020204" pitchFamily="34" charset="0"/>
              </a:rPr>
              <a:t>	</a:t>
            </a:r>
            <a:r>
              <a:rPr lang="sr-Latn-RS" altLang="en-US" sz="2200" dirty="0" smtClean="0">
                <a:ea typeface="Verdana" panose="020B0604030504040204" pitchFamily="34" charset="0"/>
                <a:cs typeface="Arial" panose="020B0604020202020204" pitchFamily="34" charset="0"/>
              </a:rPr>
              <a:t>   za dalje postupanje</a:t>
            </a:r>
            <a:endParaRPr lang="en-GB" altLang="en-US" sz="2200" dirty="0" smtClean="0">
              <a:ea typeface="Verdana" panose="020B0604030504040204" pitchFamily="34" charset="0"/>
              <a:cs typeface="Arial" panose="020B0604020202020204" pitchFamily="34" charset="0"/>
            </a:endParaRPr>
          </a:p>
          <a:p>
            <a:pPr marL="1624013" indent="-457200">
              <a:buFont typeface="Wingdings" pitchFamily="2" charset="2"/>
              <a:buChar char="ü"/>
            </a:pPr>
            <a:r>
              <a:rPr lang="sr-Latn-RS" altLang="en-US" sz="2200" dirty="0" smtClean="0">
                <a:ea typeface="Verdana" panose="020B0604030504040204" pitchFamily="34" charset="0"/>
                <a:cs typeface="Arial" panose="020B0604020202020204" pitchFamily="34" charset="0"/>
              </a:rPr>
              <a:t>Jasna odgovornost</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sr-Latn-RS" altLang="en-US" sz="2200" b="1" dirty="0" smtClean="0">
                <a:ea typeface="Verdana" panose="020B0604030504040204" pitchFamily="34" charset="0"/>
                <a:cs typeface="Arial" panose="020B0604020202020204" pitchFamily="34" charset="0"/>
              </a:rPr>
              <a:t>Negativni aspekti</a:t>
            </a:r>
            <a:r>
              <a:rPr lang="en-GB" altLang="en-US" sz="2200" dirty="0" smtClean="0">
                <a:ea typeface="Verdana" panose="020B0604030504040204" pitchFamily="34" charset="0"/>
                <a:cs typeface="Arial" panose="020B0604020202020204" pitchFamily="34" charset="0"/>
              </a:rPr>
              <a:t>:</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sr-Latn-RS" altLang="en-US" sz="2200" dirty="0" smtClean="0">
                <a:ea typeface="Verdana" panose="020B0604030504040204" pitchFamily="34" charset="0"/>
                <a:cs typeface="Arial" panose="020B0604020202020204" pitchFamily="34" charset="0"/>
              </a:rPr>
              <a:t>Može biti spora</a:t>
            </a:r>
            <a:r>
              <a:rPr lang="en-GB" altLang="en-US" sz="2200" dirty="0" smtClean="0">
                <a:ea typeface="Verdana" panose="020B0604030504040204" pitchFamily="34" charset="0"/>
                <a:cs typeface="Arial" panose="020B0604020202020204" pitchFamily="34" charset="0"/>
              </a:rPr>
              <a:t> (</a:t>
            </a:r>
            <a:r>
              <a:rPr lang="sr-Latn-RS" altLang="en-US" sz="2200" dirty="0" smtClean="0">
                <a:ea typeface="Verdana" panose="020B0604030504040204" pitchFamily="34" charset="0"/>
                <a:cs typeface="Arial" panose="020B0604020202020204" pitchFamily="34" charset="0"/>
              </a:rPr>
              <a:t>isuviše komplikovana</a:t>
            </a:r>
            <a:r>
              <a:rPr lang="en-GB" altLang="en-US" sz="2200" dirty="0" smtClean="0">
                <a:ea typeface="Verdana" panose="020B0604030504040204" pitchFamily="34" charset="0"/>
                <a:cs typeface="Arial" panose="020B0604020202020204" pitchFamily="34" charset="0"/>
              </a:rPr>
              <a:t>)</a:t>
            </a:r>
            <a:endParaRPr lang="en-GB" altLang="en-US" sz="2200" dirty="0">
              <a:ea typeface="Verdana" panose="020B0604030504040204" pitchFamily="34" charset="0"/>
              <a:cs typeface="Arial" panose="020B0604020202020204" pitchFamily="34" charset="0"/>
            </a:endParaRPr>
          </a:p>
          <a:p>
            <a:pPr marL="2052638" indent="-342900">
              <a:buFont typeface="Arial" panose="020B0604020202020204" pitchFamily="34" charset="0"/>
              <a:buChar char="•"/>
            </a:pPr>
            <a:r>
              <a:rPr lang="sr-Latn-RS" altLang="en-US" sz="2200" dirty="0" smtClean="0">
                <a:ea typeface="Verdana" panose="020B0604030504040204" pitchFamily="34" charset="0"/>
                <a:cs typeface="Arial" panose="020B0604020202020204" pitchFamily="34" charset="0"/>
              </a:rPr>
              <a:t>Između potpisnica Budimpeštanske konvencije, prosečno vreme odziva je šest do 24 meseca</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sr-Latn-RS" altLang="en-US" sz="2200" dirty="0" smtClean="0">
                <a:ea typeface="Verdana" panose="020B0604030504040204" pitchFamily="34" charset="0"/>
                <a:cs typeface="Arial" panose="020B0604020202020204" pitchFamily="34" charset="0"/>
              </a:rPr>
              <a:t>Podaci mogu biti izbrisani</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sr-Latn-RS" altLang="en-US" sz="2200" dirty="0" smtClean="0">
                <a:ea typeface="Verdana" panose="020B0604030504040204" pitchFamily="34" charset="0"/>
                <a:cs typeface="Arial" panose="020B0604020202020204" pitchFamily="34" charset="0"/>
              </a:rPr>
              <a:t>Može zavisiti od pojedinca</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sr-Latn-RS" altLang="en-US" sz="2200" dirty="0" smtClean="0">
                <a:ea typeface="Verdana" panose="020B0604030504040204" pitchFamily="34" charset="0"/>
                <a:cs typeface="Arial" panose="020B0604020202020204" pitchFamily="34" charset="0"/>
              </a:rPr>
              <a:t>Može biti birokratska</a:t>
            </a: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F02AC09D-7BB9-4E26-B459-48F99A7B8FC7}"/>
              </a:ext>
            </a:extLst>
          </p:cNvPr>
          <p:cNvPicPr>
            <a:picLocks noChangeAspect="1"/>
          </p:cNvPicPr>
          <p:nvPr/>
        </p:nvPicPr>
        <p:blipFill>
          <a:blip r:embed="rId4"/>
          <a:stretch>
            <a:fillRect/>
          </a:stretch>
        </p:blipFill>
        <p:spPr>
          <a:xfrm>
            <a:off x="5714988" y="1410399"/>
            <a:ext cx="3382256" cy="2254837"/>
          </a:xfrm>
          <a:prstGeom prst="rect">
            <a:avLst/>
          </a:prstGeom>
        </p:spPr>
      </p:pic>
    </p:spTree>
    <p:extLst>
      <p:ext uri="{BB962C8B-B14F-4D97-AF65-F5344CB8AC3E}">
        <p14:creationId xmlns:p14="http://schemas.microsoft.com/office/powerpoint/2010/main" val="15388919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smtClean="0"/>
              <a:t>Kvazineformalna saradnja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351508"/>
            <a:ext cx="7192797" cy="3816429"/>
          </a:xfrm>
          <a:prstGeom prst="rect">
            <a:avLst/>
          </a:prstGeom>
        </p:spPr>
        <p:txBody>
          <a:bodyPr wrap="square">
            <a:spAutoFit/>
          </a:bodyPr>
          <a:lstStyle/>
          <a:p>
            <a:pPr marL="1509713" indent="-342900">
              <a:buFont typeface="Wingdings" pitchFamily="2" charset="2"/>
              <a:buChar char="Ø"/>
            </a:pPr>
            <a:r>
              <a:rPr lang="en-GB" altLang="en-US" sz="2200" b="1" dirty="0" smtClean="0">
                <a:ea typeface="Verdana" panose="020B0604030504040204" pitchFamily="34" charset="0"/>
                <a:cs typeface="Arial" panose="020B0604020202020204" pitchFamily="34" charset="0"/>
              </a:rPr>
              <a:t>Po</a:t>
            </a:r>
            <a:r>
              <a:rPr lang="sr-Latn-RS" altLang="en-US" sz="2200" b="1" dirty="0" smtClean="0">
                <a:ea typeface="Verdana" panose="020B0604030504040204" pitchFamily="34" charset="0"/>
                <a:cs typeface="Arial" panose="020B0604020202020204" pitchFamily="34" charset="0"/>
              </a:rPr>
              <a:t>zitivni aspekti</a:t>
            </a:r>
            <a:r>
              <a:rPr lang="en-GB" altLang="en-US" sz="2200" dirty="0" smtClean="0">
                <a:ea typeface="Verdana" panose="020B0604030504040204" pitchFamily="34" charset="0"/>
                <a:cs typeface="Arial" panose="020B0604020202020204" pitchFamily="34" charset="0"/>
              </a:rPr>
              <a:t>:</a:t>
            </a:r>
            <a:endParaRPr lang="en-GB" altLang="en-US" sz="2200" dirty="0">
              <a:ea typeface="Verdana" panose="020B0604030504040204" pitchFamily="34" charset="0"/>
              <a:cs typeface="Arial" panose="020B0604020202020204" pitchFamily="34" charset="0"/>
            </a:endParaRPr>
          </a:p>
          <a:p>
            <a:pPr marL="1509713" indent="-342900" algn="just">
              <a:buFont typeface="Arial" panose="020B0604020202020204" pitchFamily="34" charset="0"/>
              <a:buChar char="•"/>
            </a:pPr>
            <a:r>
              <a:rPr lang="sr-Latn-RS" altLang="en-US" sz="2200" dirty="0" smtClean="0">
                <a:ea typeface="Verdana" panose="020B0604030504040204" pitchFamily="34" charset="0"/>
                <a:cs typeface="Arial" panose="020B0604020202020204" pitchFamily="34" charset="0"/>
              </a:rPr>
              <a:t>Zvanični kanali komunikacije i saradnje uspostavljeni bilateralnim ili multilateralnim ugovorima (npr. Interpol, Europol) koriste se za razmenu i/ili pribavljanje informacija ili, čak, dokaza, bez zvaničnog zahteva; </a:t>
            </a:r>
          </a:p>
          <a:p>
            <a:pPr marL="1509713" indent="-342900" algn="just">
              <a:buFont typeface="Arial" panose="020B0604020202020204" pitchFamily="34" charset="0"/>
              <a:buChar char="•"/>
            </a:pPr>
            <a:r>
              <a:rPr lang="sr-Latn-RS" altLang="en-US" sz="2200" dirty="0" smtClean="0">
                <a:ea typeface="Verdana" panose="020B0604030504040204" pitchFamily="34" charset="0"/>
                <a:cs typeface="Arial" panose="020B0604020202020204" pitchFamily="34" charset="0"/>
              </a:rPr>
              <a:t>Brzina pribavljanja</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sr-Latn-RS" altLang="en-US" sz="2200" b="1" dirty="0" smtClean="0">
                <a:ea typeface="Verdana" panose="020B0604030504040204" pitchFamily="34" charset="0"/>
                <a:cs typeface="Arial" panose="020B0604020202020204" pitchFamily="34" charset="0"/>
              </a:rPr>
              <a:t>Negativni aspekti</a:t>
            </a:r>
            <a:r>
              <a:rPr lang="en-GB" altLang="en-US" sz="2200" dirty="0" smtClean="0">
                <a:ea typeface="Verdana" panose="020B0604030504040204" pitchFamily="34" charset="0"/>
                <a:cs typeface="Arial" panose="020B0604020202020204" pitchFamily="34" charset="0"/>
              </a:rPr>
              <a:t>:</a:t>
            </a:r>
            <a:endParaRPr lang="en-GB" altLang="en-US" sz="2200" dirty="0">
              <a:ea typeface="Verdana" panose="020B0604030504040204" pitchFamily="34" charset="0"/>
              <a:cs typeface="Arial" panose="020B0604020202020204" pitchFamily="34" charset="0"/>
            </a:endParaRPr>
          </a:p>
          <a:p>
            <a:pPr marL="1509713" indent="-342900" algn="just">
              <a:buFont typeface="Arial" panose="020B0604020202020204" pitchFamily="34" charset="0"/>
              <a:buChar char="•"/>
            </a:pPr>
            <a:r>
              <a:rPr lang="sr-Latn-RS" altLang="en-US" sz="2200" dirty="0" smtClean="0">
                <a:ea typeface="Verdana" panose="020B0604030504040204" pitchFamily="34" charset="0"/>
                <a:cs typeface="Arial" panose="020B0604020202020204" pitchFamily="34" charset="0"/>
              </a:rPr>
              <a:t>Pitanje prihvatljivosti dokaza</a:t>
            </a: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65243BA-3C9F-44D5-938F-E621552351AB}"/>
              </a:ext>
            </a:extLst>
          </p:cNvPr>
          <p:cNvPicPr>
            <a:picLocks noChangeAspect="1"/>
          </p:cNvPicPr>
          <p:nvPr/>
        </p:nvPicPr>
        <p:blipFill>
          <a:blip r:embed="rId4"/>
          <a:stretch>
            <a:fillRect/>
          </a:stretch>
        </p:blipFill>
        <p:spPr>
          <a:xfrm>
            <a:off x="6906134" y="2543175"/>
            <a:ext cx="1771650" cy="1771650"/>
          </a:xfrm>
          <a:prstGeom prst="rect">
            <a:avLst/>
          </a:prstGeom>
        </p:spPr>
      </p:pic>
    </p:spTree>
    <p:extLst>
      <p:ext uri="{BB962C8B-B14F-4D97-AF65-F5344CB8AC3E}">
        <p14:creationId xmlns:p14="http://schemas.microsoft.com/office/powerpoint/2010/main" val="1519089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smtClean="0"/>
              <a:t>Nezvanična saradnja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B8505D1-CD57-8949-98F2-A2F1E606B311}"/>
              </a:ext>
            </a:extLst>
          </p:cNvPr>
          <p:cNvSpPr/>
          <p:nvPr/>
        </p:nvSpPr>
        <p:spPr>
          <a:xfrm>
            <a:off x="-831799" y="1351508"/>
            <a:ext cx="7923952" cy="4493538"/>
          </a:xfrm>
          <a:prstGeom prst="rect">
            <a:avLst/>
          </a:prstGeom>
        </p:spPr>
        <p:txBody>
          <a:bodyPr wrap="square">
            <a:spAutoFit/>
          </a:bodyPr>
          <a:lstStyle/>
          <a:p>
            <a:pPr marL="1509713" indent="-342900">
              <a:buFont typeface="Wingdings" pitchFamily="2" charset="2"/>
              <a:buChar char="Ø"/>
            </a:pPr>
            <a:r>
              <a:rPr lang="sr-Latn-RS" altLang="en-US" sz="2200" b="1" dirty="0">
                <a:ea typeface="Verdana" panose="020B0604030504040204" pitchFamily="34" charset="0"/>
                <a:cs typeface="Arial" panose="020B0604020202020204" pitchFamily="34" charset="0"/>
              </a:rPr>
              <a:t>Pozitivni aspekti</a:t>
            </a:r>
            <a:r>
              <a:rPr lang="en-GB" altLang="en-US"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sr-Latn-RS" altLang="en-US" sz="2200" dirty="0">
                <a:ea typeface="Verdana" panose="020B0604030504040204" pitchFamily="34" charset="0"/>
                <a:cs typeface="Arial" panose="020B0604020202020204" pitchFamily="34" charset="0"/>
              </a:rPr>
              <a:t>Može biti brza</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sr-Latn-RS" altLang="en-US" sz="2200" dirty="0">
                <a:ea typeface="Verdana" panose="020B0604030504040204" pitchFamily="34" charset="0"/>
                <a:cs typeface="Arial" panose="020B0604020202020204" pitchFamily="34" charset="0"/>
              </a:rPr>
              <a:t>Može biti pokušaj da se sačuvaju </a:t>
            </a:r>
          </a:p>
          <a:p>
            <a:pPr marL="1071563"/>
            <a:r>
              <a:rPr lang="sr-Latn-RS" altLang="en-US" sz="2200" dirty="0">
                <a:ea typeface="Verdana" panose="020B0604030504040204" pitchFamily="34" charset="0"/>
                <a:cs typeface="Arial" panose="020B0604020202020204" pitchFamily="34" charset="0"/>
              </a:rPr>
              <a:t>	  podaci koji se inače brišu</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sr-Latn-RS" altLang="en-US" sz="2200" dirty="0">
                <a:ea typeface="Verdana" panose="020B0604030504040204" pitchFamily="34" charset="0"/>
                <a:cs typeface="Arial" panose="020B0604020202020204" pitchFamily="34" charset="0"/>
              </a:rPr>
              <a:t>Može biti manje birokratska</a:t>
            </a:r>
            <a:endParaRPr lang="en-GB" altLang="en-US" sz="2200" dirty="0">
              <a:ea typeface="Verdana" panose="020B0604030504040204" pitchFamily="34" charset="0"/>
              <a:cs typeface="Arial" panose="020B0604020202020204" pitchFamily="34" charset="0"/>
            </a:endParaRPr>
          </a:p>
          <a:p>
            <a:pPr marL="1528763" indent="-457200">
              <a:buFont typeface="Wingdings" pitchFamily="2" charset="2"/>
              <a:buChar char="ü"/>
            </a:pPr>
            <a:r>
              <a:rPr lang="sr-Latn-RS" altLang="en-US" sz="2200" dirty="0">
                <a:ea typeface="Verdana" panose="020B0604030504040204" pitchFamily="34" charset="0"/>
                <a:cs typeface="Arial" panose="020B0604020202020204" pitchFamily="34" charset="0"/>
              </a:rPr>
              <a:t>Lakša, te „promoviše“ dalju saradnju</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sr-Latn-RS" altLang="en-US" sz="2200" b="1" dirty="0">
                <a:ea typeface="Verdana" panose="020B0604030504040204" pitchFamily="34" charset="0"/>
                <a:cs typeface="Arial" panose="020B0604020202020204" pitchFamily="34" charset="0"/>
              </a:rPr>
              <a:t>Negativni aspekti</a:t>
            </a:r>
            <a:r>
              <a:rPr lang="en-GB" altLang="en-US"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sr-Latn-RS" altLang="en-US" sz="2200" dirty="0">
                <a:ea typeface="Verdana" panose="020B0604030504040204" pitchFamily="34" charset="0"/>
                <a:cs typeface="Arial" panose="020B0604020202020204" pitchFamily="34" charset="0"/>
              </a:rPr>
              <a:t>Problemi sa prihvatljivošću</a:t>
            </a:r>
            <a:r>
              <a:rPr lang="en-GB" altLang="en-US" sz="2200" dirty="0">
                <a:ea typeface="Verdana" panose="020B0604030504040204" pitchFamily="34" charset="0"/>
                <a:cs typeface="Arial" panose="020B0604020202020204" pitchFamily="34" charset="0"/>
              </a:rPr>
              <a:t> (</a:t>
            </a:r>
            <a:r>
              <a:rPr lang="sr-Latn-RS" altLang="en-US" sz="2200" dirty="0">
                <a:ea typeface="Verdana" panose="020B0604030504040204" pitchFamily="34" charset="0"/>
                <a:cs typeface="Arial" panose="020B0604020202020204" pitchFamily="34" charset="0"/>
              </a:rPr>
              <a:t>obaveštajni</a:t>
            </a:r>
          </a:p>
          <a:p>
            <a:pPr marL="1166813"/>
            <a:r>
              <a:rPr lang="sr-Latn-RS" altLang="en-US" sz="2200" dirty="0">
                <a:ea typeface="Verdana" panose="020B0604030504040204" pitchFamily="34" charset="0"/>
                <a:cs typeface="Arial" panose="020B0604020202020204" pitchFamily="34" charset="0"/>
              </a:rPr>
              <a:t>	   podaci  nisu dokaz)</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sr-Latn-RS" altLang="en-US" sz="2200" dirty="0">
                <a:ea typeface="Verdana" panose="020B0604030504040204" pitchFamily="34" charset="0"/>
                <a:cs typeface="Arial" panose="020B0604020202020204" pitchFamily="34" charset="0"/>
              </a:rPr>
              <a:t>Pitanja u vezi sa lancem čuvanja</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sr-Latn-RS" altLang="en-US" sz="2200" dirty="0">
                <a:ea typeface="Verdana" panose="020B0604030504040204" pitchFamily="34" charset="0"/>
                <a:cs typeface="Arial" panose="020B0604020202020204" pitchFamily="34" charset="0"/>
              </a:rPr>
              <a:t>Odgovornost je nejasna</a:t>
            </a:r>
            <a:endParaRPr lang="en-GB" altLang="en-US" sz="2200" dirty="0">
              <a:ea typeface="Verdana" panose="020B0604030504040204" pitchFamily="34" charset="0"/>
              <a:cs typeface="Arial" panose="020B0604020202020204" pitchFamily="34" charset="0"/>
            </a:endParaRPr>
          </a:p>
          <a:p>
            <a:pPr marL="1624013" indent="-457200">
              <a:buFont typeface="Wingdings" pitchFamily="2" charset="2"/>
              <a:buChar char="ü"/>
            </a:pPr>
            <a:r>
              <a:rPr lang="sr-Latn-RS" altLang="en-US" sz="2200" dirty="0">
                <a:ea typeface="Verdana" panose="020B0604030504040204" pitchFamily="34" charset="0"/>
                <a:cs typeface="Arial" panose="020B0604020202020204" pitchFamily="34" charset="0"/>
              </a:rPr>
              <a:t>Oslanja se na lične mreže i odnose</a:t>
            </a:r>
            <a:endParaRPr lang="en-GB" altLang="en-US" sz="2200" dirty="0">
              <a:ea typeface="Verdana" panose="020B0604030504040204" pitchFamily="34" charset="0"/>
              <a:cs typeface="Arial" panose="020B0604020202020204" pitchFamily="34" charset="0"/>
            </a:endParaRPr>
          </a:p>
        </p:txBody>
      </p:sp>
      <p:pic>
        <p:nvPicPr>
          <p:cNvPr id="7" name="Picture 6" descr="A close up of a card&#10;&#10;Description automatically generated">
            <a:extLst>
              <a:ext uri="{FF2B5EF4-FFF2-40B4-BE49-F238E27FC236}">
                <a16:creationId xmlns:a16="http://schemas.microsoft.com/office/drawing/2014/main" id="{E74B37D4-DCA7-4425-89D9-99A378435032}"/>
              </a:ext>
            </a:extLst>
          </p:cNvPr>
          <p:cNvPicPr>
            <a:picLocks noChangeAspect="1"/>
          </p:cNvPicPr>
          <p:nvPr/>
        </p:nvPicPr>
        <p:blipFill>
          <a:blip r:embed="rId4"/>
          <a:stretch>
            <a:fillRect/>
          </a:stretch>
        </p:blipFill>
        <p:spPr>
          <a:xfrm>
            <a:off x="6279791" y="2813999"/>
            <a:ext cx="2587713" cy="1724064"/>
          </a:xfrm>
          <a:prstGeom prst="rect">
            <a:avLst/>
          </a:prstGeom>
        </p:spPr>
      </p:pic>
    </p:spTree>
    <p:extLst>
      <p:ext uri="{BB962C8B-B14F-4D97-AF65-F5344CB8AC3E}">
        <p14:creationId xmlns:p14="http://schemas.microsoft.com/office/powerpoint/2010/main" val="1350520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solidFill>
                  <a:schemeClr val="bg1"/>
                </a:solidFill>
              </a:rPr>
              <a:t>Specijalizovani pravosudni kurs o</a:t>
            </a:r>
          </a:p>
          <a:p>
            <a:pPr algn="r"/>
            <a:r>
              <a:rPr lang="sr-Latn-RS" sz="3200" b="1" dirty="0" smtClean="0">
                <a:solidFill>
                  <a:schemeClr val="bg1"/>
                </a:solidFill>
              </a:rPr>
              <a:t> međunarodnoj saradnji </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889627"/>
            <a:ext cx="8525021" cy="1668149"/>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Deo I </a:t>
            </a:r>
            <a:endParaRPr lang="en-GB" sz="3200" b="1" dirty="0">
              <a:ea typeface="ＭＳ Ｐゴシック" charset="0"/>
              <a:cs typeface="ＭＳ Ｐゴシック" charset="0"/>
            </a:endParaRPr>
          </a:p>
          <a:p>
            <a:pPr algn="ctr" eaLnBrk="1" hangingPunct="1">
              <a:lnSpc>
                <a:spcPct val="80000"/>
              </a:lnSpc>
            </a:pPr>
            <a:r>
              <a:rPr lang="en-GB" sz="3200" b="1" dirty="0">
                <a:ea typeface="ＭＳ Ｐゴシック" charset="0"/>
                <a:cs typeface="ＭＳ Ｐゴシック" charset="0"/>
              </a:rPr>
              <a:t/>
            </a:r>
            <a:br>
              <a:rPr lang="en-GB" sz="3200" b="1" dirty="0">
                <a:ea typeface="ＭＳ Ｐゴシック" charset="0"/>
                <a:cs typeface="ＭＳ Ｐゴシック" charset="0"/>
              </a:rPr>
            </a:br>
            <a:r>
              <a:rPr lang="sr-Latn-RS" sz="3200" b="1" dirty="0" smtClean="0">
                <a:ea typeface="ＭＳ Ｐゴシック" charset="0"/>
                <a:cs typeface="ＭＳ Ｐゴシック" charset="0"/>
              </a:rPr>
              <a:t>Podsetnik: međunarodna dimenzija i odgovor na visokotehnološki kriminal </a:t>
            </a:r>
            <a:endParaRPr lang="en-GB" sz="3200" dirty="0"/>
          </a:p>
        </p:txBody>
      </p:sp>
    </p:spTree>
    <p:extLst>
      <p:ext uri="{BB962C8B-B14F-4D97-AF65-F5344CB8AC3E}">
        <p14:creationId xmlns:p14="http://schemas.microsoft.com/office/powerpoint/2010/main" val="791500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r-Latn-RS" sz="3200" b="1" dirty="0" smtClean="0"/>
              <a:t>Saradnja </a:t>
            </a:r>
            <a:r>
              <a:rPr lang="sr-Latn-RS" sz="3200" b="1" dirty="0" smtClean="0">
                <a:solidFill>
                  <a:schemeClr val="bg1"/>
                </a:solidFill>
              </a:rPr>
              <a:t>sa privatnim </a:t>
            </a:r>
            <a:r>
              <a:rPr lang="sr-Latn-RS" sz="3200" b="1" dirty="0" smtClean="0"/>
              <a:t>sektorom</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48310" y="1071768"/>
            <a:ext cx="7192797" cy="5632311"/>
          </a:xfrm>
          <a:prstGeom prst="rect">
            <a:avLst/>
          </a:prstGeom>
        </p:spPr>
        <p:txBody>
          <a:bodyPr wrap="square">
            <a:spAutoFit/>
          </a:bodyPr>
          <a:lstStyle/>
          <a:p>
            <a:pPr marL="1509713" indent="-342900">
              <a:buFont typeface="Wingdings" pitchFamily="2" charset="2"/>
              <a:buChar char="Ø"/>
            </a:pPr>
            <a:r>
              <a:rPr lang="sr-Latn-RS" altLang="en-US" b="1" dirty="0">
                <a:ea typeface="Verdana" panose="020B0604030504040204" pitchFamily="34" charset="0"/>
                <a:cs typeface="Arial" panose="020B0604020202020204" pitchFamily="34" charset="0"/>
              </a:rPr>
              <a:t>Pozitivni aspekti</a:t>
            </a:r>
            <a:r>
              <a:rPr lang="en-GB" altLang="en-US"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sr-Latn-RS" b="1" dirty="0"/>
              <a:t>Direktna saradnja sa davaocima internet usluga (Internet Service Provider </a:t>
            </a:r>
            <a:r>
              <a:rPr lang="en-150" b="1" dirty="0"/>
              <a:t>–</a:t>
            </a:r>
            <a:r>
              <a:rPr lang="sr-Latn-RS" b="1" dirty="0"/>
              <a:t> ISP) u stranim jurisdikcijama, </a:t>
            </a:r>
            <a:r>
              <a:rPr lang="sr-Latn-RS" dirty="0"/>
              <a:t>što je široko rasprostranjena praksa među državama </a:t>
            </a:r>
            <a:r>
              <a:rPr lang="en-150" dirty="0"/>
              <a:t>–</a:t>
            </a:r>
            <a:r>
              <a:rPr lang="sr-Latn-RS" dirty="0"/>
              <a:t> uključuje saradnju gde ISP ima predstavništvo u datoj državi;</a:t>
            </a:r>
            <a:r>
              <a:rPr lang="en-GB" dirty="0"/>
              <a:t> </a:t>
            </a:r>
          </a:p>
          <a:p>
            <a:pPr marL="1509713" indent="-342900" algn="just">
              <a:buFont typeface="Arial" panose="020B0604020202020204" pitchFamily="34" charset="0"/>
              <a:buChar char="•"/>
            </a:pPr>
            <a:r>
              <a:rPr lang="sr-Latn-RS" dirty="0"/>
              <a:t>Neki organi za zaštitu pravnog poretka imaju sporazume sa stranim ISP;</a:t>
            </a:r>
            <a:endParaRPr lang="en-GB" dirty="0"/>
          </a:p>
          <a:p>
            <a:pPr marL="1509713" indent="-342900" algn="just">
              <a:buFont typeface="Arial" panose="020B0604020202020204" pitchFamily="34" charset="0"/>
              <a:buChar char="•"/>
            </a:pPr>
            <a:r>
              <a:rPr lang="sr-Latn-RS" dirty="0"/>
              <a:t>Prema iskustvu država, odgovor ISP je pozitivan (američki provajderi otkrivaju podatke o pretplatniku i podatke o saobraćaju), uz određene uslove, uključujući „zakonitost“ zahteva.</a:t>
            </a:r>
            <a:endParaRPr lang="en-GB" dirty="0"/>
          </a:p>
          <a:p>
            <a:pPr marL="1624013" indent="-457200" algn="just">
              <a:buFont typeface="Wingdings" pitchFamily="2" charset="2"/>
              <a:buChar char="ü"/>
            </a:pPr>
            <a:endParaRPr lang="en-GB" altLang="en-US" dirty="0">
              <a:ea typeface="Verdana" panose="020B0604030504040204" pitchFamily="34" charset="0"/>
              <a:cs typeface="Arial" panose="020B0604020202020204" pitchFamily="34" charset="0"/>
            </a:endParaRPr>
          </a:p>
          <a:p>
            <a:pPr marL="1509713" indent="-342900" algn="just">
              <a:buFont typeface="Wingdings" pitchFamily="2" charset="2"/>
              <a:buChar char="Ø"/>
            </a:pPr>
            <a:r>
              <a:rPr lang="sr-Latn-RS" altLang="en-US" b="1" dirty="0">
                <a:ea typeface="Verdana" panose="020B0604030504040204" pitchFamily="34" charset="0"/>
                <a:cs typeface="Arial" panose="020B0604020202020204" pitchFamily="34" charset="0"/>
              </a:rPr>
              <a:t>Negativni aspekti</a:t>
            </a:r>
            <a:r>
              <a:rPr lang="en-GB" altLang="en-US"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sr-Latn-RS" altLang="en-US" dirty="0">
                <a:ea typeface="Verdana" panose="020B0604030504040204" pitchFamily="34" charset="0"/>
                <a:cs typeface="Arial" panose="020B0604020202020204" pitchFamily="34" charset="0"/>
              </a:rPr>
              <a:t>Dobrovoljna saradnja može biti odbijena i usmerena na redovni postupak uzajamne pravne pomoći; </a:t>
            </a:r>
          </a:p>
          <a:p>
            <a:pPr marL="1509713" indent="-342900" algn="just">
              <a:buFont typeface="Arial" panose="020B0604020202020204" pitchFamily="34" charset="0"/>
              <a:buChar char="•"/>
            </a:pPr>
            <a:r>
              <a:rPr lang="sr-Latn-RS" dirty="0">
                <a:ea typeface="Verdana" panose="020B0604030504040204" pitchFamily="34" charset="0"/>
                <a:cs typeface="Arial" panose="020B0604020202020204" pitchFamily="34" charset="0"/>
              </a:rPr>
              <a:t>Neki ISP imaju spremne procedure za odgovor na hitne zahteve, ali ponekad se takva informacija ne može iskoristiti kao dokaz</a:t>
            </a:r>
            <a:r>
              <a:rPr lang="sr-Latn-RS" dirty="0" smtClean="0">
                <a:ea typeface="Verdana" panose="020B0604030504040204" pitchFamily="34" charset="0"/>
                <a:cs typeface="Arial" panose="020B0604020202020204" pitchFamily="34" charset="0"/>
              </a:rPr>
              <a:t>. </a:t>
            </a:r>
            <a:endParaRPr lang="en-GB" altLang="en-US" dirty="0" smtClean="0">
              <a:ea typeface="Verdana" panose="020B0604030504040204" pitchFamily="34" charset="0"/>
              <a:cs typeface="Arial" panose="020B0604020202020204" pitchFamily="34" charset="0"/>
            </a:endParaRPr>
          </a:p>
          <a:p>
            <a:pPr marL="1509713" indent="-342900">
              <a:buFont typeface="Wingdings" pitchFamily="2" charset="2"/>
              <a:buChar char="ü"/>
            </a:pPr>
            <a:endParaRPr lang="en-GB" altLang="en-US"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EC3FD27-8D15-409D-8613-F93965B87508}"/>
              </a:ext>
            </a:extLst>
          </p:cNvPr>
          <p:cNvPicPr>
            <a:picLocks noChangeAspect="1"/>
          </p:cNvPicPr>
          <p:nvPr/>
        </p:nvPicPr>
        <p:blipFill>
          <a:blip r:embed="rId4"/>
          <a:stretch>
            <a:fillRect/>
          </a:stretch>
        </p:blipFill>
        <p:spPr>
          <a:xfrm>
            <a:off x="6530718" y="3136737"/>
            <a:ext cx="2522482" cy="1078587"/>
          </a:xfrm>
          <a:prstGeom prst="rect">
            <a:avLst/>
          </a:prstGeom>
        </p:spPr>
      </p:pic>
    </p:spTree>
    <p:extLst>
      <p:ext uri="{BB962C8B-B14F-4D97-AF65-F5344CB8AC3E}">
        <p14:creationId xmlns:p14="http://schemas.microsoft.com/office/powerpoint/2010/main" val="28825035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a:t>Podsetnik o Budimpeštanskoj </a:t>
            </a:r>
            <a:r>
              <a:rPr lang="sr-Latn-RS" sz="3200" b="1" dirty="0" smtClean="0"/>
              <a:t>konvenciji i </a:t>
            </a:r>
            <a:endParaRPr lang="sr-Latn-RS" sz="3200" b="1" dirty="0"/>
          </a:p>
          <a:p>
            <a:pPr algn="r" eaLnBrk="1" hangingPunct="1">
              <a:lnSpc>
                <a:spcPct val="80000"/>
              </a:lnSpc>
            </a:pPr>
            <a:r>
              <a:rPr lang="sr-Latn-RS" sz="3200" b="1" dirty="0" smtClean="0"/>
              <a:t> </a:t>
            </a:r>
            <a:r>
              <a:rPr lang="sr-Latn-RS" sz="3200" b="1" dirty="0"/>
              <a:t>alatima međunarodne saradnje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9423949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rPr>
              <a:t>Specijalizovani pravosudni kurs </a:t>
            </a:r>
          </a:p>
          <a:p>
            <a:pPr algn="r"/>
            <a:r>
              <a:rPr lang="sr-Latn-RS" sz="3200" b="1" dirty="0">
                <a:solidFill>
                  <a:schemeClr val="bg1"/>
                </a:solidFill>
              </a:rPr>
              <a:t>o međunarodnoj saradnji </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sr-Latn-RS" sz="3200" b="1" dirty="0" smtClean="0">
                <a:ea typeface="ＭＳ Ｐゴシック" charset="0"/>
                <a:cs typeface="ＭＳ Ｐゴシック" charset="0"/>
              </a:rPr>
              <a:t>Deo V</a:t>
            </a:r>
            <a:endParaRPr lang="en-GB" sz="3200" b="1" dirty="0">
              <a:ea typeface="ＭＳ Ｐゴシック" charset="0"/>
              <a:cs typeface="ＭＳ Ｐゴシック" charset="0"/>
            </a:endParaRPr>
          </a:p>
          <a:p>
            <a:pPr algn="ctr" eaLnBrk="1" hangingPunct="1">
              <a:lnSpc>
                <a:spcPct val="80000"/>
              </a:lnSpc>
            </a:pPr>
            <a:endParaRPr lang="en-GB" sz="3200" b="1" dirty="0">
              <a:ea typeface="ＭＳ Ｐゴシック" charset="0"/>
            </a:endParaRPr>
          </a:p>
          <a:p>
            <a:pPr algn="ctr" eaLnBrk="1" hangingPunct="1">
              <a:lnSpc>
                <a:spcPct val="80000"/>
              </a:lnSpc>
            </a:pPr>
            <a:r>
              <a:rPr lang="sr-Latn-RS" sz="3200" b="1" dirty="0" smtClean="0">
                <a:ea typeface="ＭＳ Ｐゴシック" charset="0"/>
              </a:rPr>
              <a:t>Rezime</a:t>
            </a:r>
            <a:endParaRPr lang="en-GB" sz="3200" b="1" dirty="0"/>
          </a:p>
          <a:p>
            <a:pPr algn="ctr">
              <a:lnSpc>
                <a:spcPct val="80000"/>
              </a:lnSpc>
            </a:pPr>
            <a:endParaRPr lang="en-GB" sz="3200" b="1" dirty="0"/>
          </a:p>
        </p:txBody>
      </p:sp>
    </p:spTree>
    <p:extLst>
      <p:ext uri="{BB962C8B-B14F-4D97-AF65-F5344CB8AC3E}">
        <p14:creationId xmlns:p14="http://schemas.microsoft.com/office/powerpoint/2010/main" val="41676915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smtClean="0">
                <a:ea typeface="ＭＳ Ｐゴシック" pitchFamily="34" charset="-128"/>
              </a:rPr>
              <a:t>Rezime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239945"/>
            <a:ext cx="4677508" cy="4967514"/>
          </a:xfrm>
          <a:prstGeom prst="rect">
            <a:avLst/>
          </a:prstGeom>
        </p:spPr>
        <p:txBody>
          <a:bodyPr wrap="square">
            <a:spAutoFit/>
          </a:bodyPr>
          <a:lstStyle/>
          <a:p>
            <a:pPr marL="342900" indent="-342900" algn="just">
              <a:lnSpc>
                <a:spcPct val="80000"/>
              </a:lnSpc>
              <a:buFont typeface="Wingdings" pitchFamily="2" charset="2"/>
              <a:buChar char="ü"/>
            </a:pPr>
            <a:r>
              <a:rPr lang="sr-Latn-RS" sz="2200" b="1" i="1" dirty="0"/>
              <a:t>Prepoznati globalnu dimenziju interneta </a:t>
            </a:r>
            <a:r>
              <a:rPr lang="sr-Latn-RS" sz="2200" i="1" dirty="0"/>
              <a:t>i međunarodnu dimenziju visokotehnološkog </a:t>
            </a:r>
            <a:r>
              <a:rPr lang="sr-Latn-RS" sz="2200" i="1" dirty="0" smtClean="0"/>
              <a:t>kriminala; </a:t>
            </a:r>
            <a:endParaRPr lang="en-GB" sz="2200" i="1" dirty="0"/>
          </a:p>
          <a:p>
            <a:pPr algn="just">
              <a:lnSpc>
                <a:spcPct val="80000"/>
              </a:lnSpc>
            </a:pPr>
            <a:endParaRPr lang="en-GB" sz="2200" i="1" dirty="0"/>
          </a:p>
          <a:p>
            <a:pPr marL="342900" indent="-342900" algn="just">
              <a:lnSpc>
                <a:spcPct val="80000"/>
              </a:lnSpc>
              <a:buFont typeface="Wingdings" pitchFamily="2" charset="2"/>
              <a:buChar char="ü"/>
            </a:pPr>
            <a:r>
              <a:rPr lang="sr-Latn-RS" sz="2200" b="1" i="1" dirty="0"/>
              <a:t>Objasniti značaj međunarodne saradnje </a:t>
            </a:r>
            <a:r>
              <a:rPr lang="sr-Latn-RS" sz="2200" i="1" dirty="0"/>
              <a:t>i utvrditi raspoložive instrumente međunarodne saradnje u oblasti visokotehnološkog </a:t>
            </a:r>
            <a:r>
              <a:rPr lang="sr-Latn-RS" sz="2200" i="1" dirty="0" smtClean="0"/>
              <a:t>kriminala; </a:t>
            </a:r>
            <a:endParaRPr lang="en-GB" sz="2200" i="1" dirty="0"/>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r-Latn-RS" sz="2200" b="1" i="1" dirty="0"/>
              <a:t>Utvrditi potrebu za vrlo brzim i efikasnim kanalima </a:t>
            </a:r>
            <a:r>
              <a:rPr lang="sr-Latn-RS" sz="2200" i="1" dirty="0"/>
              <a:t>međunarodne saradnje, kao i raspoložive instrumente, način na koji se koriste, vremenske rokove i </a:t>
            </a:r>
            <a:r>
              <a:rPr lang="sr-Latn-RS" sz="2200" i="1" dirty="0" smtClean="0"/>
              <a:t>delotvornost; </a:t>
            </a:r>
            <a:endParaRPr lang="en-GB" sz="2200" i="1" dirty="0"/>
          </a:p>
          <a:p>
            <a:pPr marL="342900" indent="-342900" eaLnBrk="1" hangingPunct="1">
              <a:lnSpc>
                <a:spcPct val="80000"/>
              </a:lnSpc>
              <a:buFont typeface="Arial" panose="020B0604020202020204" pitchFamily="34" charset="0"/>
              <a:buChar char="•"/>
            </a:pPr>
            <a:endParaRPr lang="en-GB" sz="2200" dirty="0"/>
          </a:p>
        </p:txBody>
      </p:sp>
      <p:sp>
        <p:nvSpPr>
          <p:cNvPr id="6" name="Rectangle 5">
            <a:extLst>
              <a:ext uri="{FF2B5EF4-FFF2-40B4-BE49-F238E27FC236}">
                <a16:creationId xmlns:a16="http://schemas.microsoft.com/office/drawing/2014/main" id="{3B867BBA-A7A7-F84C-B403-7348B8834D1F}"/>
              </a:ext>
            </a:extLst>
          </p:cNvPr>
          <p:cNvSpPr/>
          <p:nvPr/>
        </p:nvSpPr>
        <p:spPr>
          <a:xfrm>
            <a:off x="4673938" y="1285665"/>
            <a:ext cx="4572000" cy="2529923"/>
          </a:xfrm>
          <a:prstGeom prst="rect">
            <a:avLst/>
          </a:prstGeom>
        </p:spPr>
        <p:txBody>
          <a:bodyPr>
            <a:spAutoFit/>
          </a:bodyPr>
          <a:lstStyle/>
          <a:p>
            <a:pPr marL="342900" indent="-342900" algn="just">
              <a:lnSpc>
                <a:spcPct val="80000"/>
              </a:lnSpc>
              <a:buFont typeface="Wingdings" pitchFamily="2" charset="2"/>
              <a:buChar char="ü"/>
            </a:pPr>
            <a:r>
              <a:rPr lang="sr-Latn-RS" sz="2200" b="1" i="1" dirty="0"/>
              <a:t>Opisati napore međunarodnih organizacija </a:t>
            </a:r>
            <a:r>
              <a:rPr lang="sr-Latn-RS" sz="2200" i="1" dirty="0"/>
              <a:t>u odnosu na primenu novih modaliteta međunarodne </a:t>
            </a:r>
            <a:r>
              <a:rPr lang="sr-Latn-RS" sz="2200" i="1" dirty="0" smtClean="0"/>
              <a:t>saradnje; </a:t>
            </a:r>
            <a:endParaRPr lang="en-GB" sz="2200" i="1" dirty="0"/>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r-Latn-RS" sz="2200" b="1" i="1" dirty="0"/>
              <a:t>Razmotriti Budimpeštansku konvenciju </a:t>
            </a:r>
            <a:r>
              <a:rPr lang="sr-Latn-RS" sz="2200" i="1" dirty="0"/>
              <a:t>o visokotehnološkom kriminalu </a:t>
            </a:r>
            <a:r>
              <a:rPr lang="en-150" sz="2200" i="1" dirty="0"/>
              <a:t>–</a:t>
            </a:r>
            <a:r>
              <a:rPr lang="sr-Latn-RS" sz="2200" i="1" dirty="0"/>
              <a:t> </a:t>
            </a:r>
            <a:r>
              <a:rPr lang="sr-Latn-RS" sz="2200" i="1" dirty="0" smtClean="0"/>
              <a:t>utvrditi </a:t>
            </a:r>
            <a:r>
              <a:rPr lang="sr-Latn-RS" sz="2200" i="1" dirty="0"/>
              <a:t>opšte </a:t>
            </a:r>
            <a:r>
              <a:rPr lang="sr-Latn-RS" sz="2200" i="1" dirty="0" smtClean="0"/>
              <a:t>principe. </a:t>
            </a:r>
            <a:r>
              <a:rPr lang="en-GB" sz="2200" i="1" dirty="0" smtClean="0"/>
              <a:t> </a:t>
            </a:r>
            <a:endParaRPr lang="en-GB" sz="2200" i="1" dirty="0"/>
          </a:p>
        </p:txBody>
      </p:sp>
    </p:spTree>
    <p:extLst>
      <p:ext uri="{BB962C8B-B14F-4D97-AF65-F5344CB8AC3E}">
        <p14:creationId xmlns:p14="http://schemas.microsoft.com/office/powerpoint/2010/main" val="26170075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r-Latn-RS" sz="3200" b="1" dirty="0" smtClean="0"/>
              <a:t>Podsetnik: Budimpeštanska konvencija i </a:t>
            </a:r>
            <a:endParaRPr lang="sr-Latn-RS" sz="3200" b="1" dirty="0"/>
          </a:p>
          <a:p>
            <a:pPr algn="r" eaLnBrk="1" hangingPunct="1">
              <a:lnSpc>
                <a:spcPct val="80000"/>
              </a:lnSpc>
            </a:pPr>
            <a:r>
              <a:rPr lang="sr-Latn-RS" sz="3200" b="1" dirty="0" smtClean="0"/>
              <a:t> alati </a:t>
            </a:r>
            <a:r>
              <a:rPr lang="sr-Latn-RS" sz="3200" b="1" dirty="0"/>
              <a:t>međunarodne saradnje</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903578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ea typeface="ＭＳ Ｐゴシック" pitchFamily="34" charset="-128"/>
              </a:rPr>
              <a:t>Obnavljanje znanja </a:t>
            </a:r>
            <a:endParaRPr lang="en-GB" sz="3200"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84532" y="1166842"/>
            <a:ext cx="4227342" cy="5170646"/>
          </a:xfrm>
          <a:prstGeom prst="rect">
            <a:avLst/>
          </a:prstGeom>
        </p:spPr>
        <p:txBody>
          <a:bodyPr wrap="square">
            <a:spAutoFit/>
          </a:bodyPr>
          <a:lstStyle/>
          <a:p>
            <a:pPr marL="342900" indent="-342900" algn="just">
              <a:buFont typeface="Arial" panose="020B0604020202020204" pitchFamily="34" charset="0"/>
              <a:buChar char="•"/>
            </a:pPr>
            <a:r>
              <a:rPr lang="sr-Latn-RS" sz="2200" b="1" dirty="0" smtClean="0"/>
              <a:t>Globalno prisustvo interneta </a:t>
            </a:r>
            <a:r>
              <a:rPr lang="sr-Latn-RS" sz="2200" dirty="0" smtClean="0"/>
              <a:t>otvara dodatne mogućnosti za </a:t>
            </a:r>
            <a:r>
              <a:rPr lang="sr-Latn-RS" sz="2200" dirty="0"/>
              <a:t>počinioce krivičnih dela</a:t>
            </a:r>
            <a:r>
              <a:rPr lang="sr-Latn-RS" sz="2200" dirty="0" smtClean="0"/>
              <a:t>. </a:t>
            </a:r>
            <a:endParaRPr lang="en-GB" sz="2200" b="1" dirty="0"/>
          </a:p>
          <a:p>
            <a:pPr marL="342900" indent="-342900" algn="just">
              <a:buFont typeface="Arial" panose="020B0604020202020204" pitchFamily="34" charset="0"/>
              <a:buChar char="•"/>
            </a:pPr>
            <a:r>
              <a:rPr lang="sr-Latn-RS" sz="2200" b="1" dirty="0" smtClean="0"/>
              <a:t>Internet koriste gotovo svi </a:t>
            </a:r>
            <a:r>
              <a:rPr lang="sr-Latn-RS" sz="2200" dirty="0" smtClean="0"/>
              <a:t>na planeti, što omogućava vršenje krivičnih dela na daljinu.</a:t>
            </a:r>
            <a:endParaRPr lang="en-GB" sz="2200" dirty="0"/>
          </a:p>
          <a:p>
            <a:pPr marL="342900" indent="-342900" algn="just">
              <a:buFont typeface="Arial" panose="020B0604020202020204" pitchFamily="34" charset="0"/>
              <a:buChar char="•"/>
            </a:pPr>
            <a:r>
              <a:rPr lang="sr-Latn-RS" sz="2200" b="1" dirty="0" smtClean="0"/>
              <a:t>Visokotehnološkom kriminalu se mora pristupiti </a:t>
            </a:r>
            <a:r>
              <a:rPr lang="sr-Latn-RS" sz="2200" dirty="0" smtClean="0"/>
              <a:t>kao globalnom fenomenu.</a:t>
            </a:r>
            <a:endParaRPr lang="en-GB" sz="2200" dirty="0"/>
          </a:p>
          <a:p>
            <a:pPr marL="342900" indent="-342900" algn="just">
              <a:buFont typeface="Arial" panose="020B0604020202020204" pitchFamily="34" charset="0"/>
              <a:buChar char="•"/>
            </a:pPr>
            <a:r>
              <a:rPr lang="sr-Latn-RS" sz="2200" b="1" dirty="0" smtClean="0"/>
              <a:t>Međunarodna dimenzija </a:t>
            </a:r>
            <a:r>
              <a:rPr lang="sr-Latn-RS" sz="2200" dirty="0" smtClean="0"/>
              <a:t>je ključna za pravilno shvatanje čitave realnosti računarskog kriminaliteta. </a:t>
            </a:r>
            <a:endParaRPr lang="en-GB" sz="2000" dirty="0"/>
          </a:p>
        </p:txBody>
      </p:sp>
      <p:sp>
        <p:nvSpPr>
          <p:cNvPr id="6" name="Rectangle 5">
            <a:extLst>
              <a:ext uri="{FF2B5EF4-FFF2-40B4-BE49-F238E27FC236}">
                <a16:creationId xmlns:a16="http://schemas.microsoft.com/office/drawing/2014/main" id="{AC27F312-0B6C-0449-8FCC-B5B66A2714AD}"/>
              </a:ext>
            </a:extLst>
          </p:cNvPr>
          <p:cNvSpPr/>
          <p:nvPr/>
        </p:nvSpPr>
        <p:spPr>
          <a:xfrm>
            <a:off x="4732127" y="1166842"/>
            <a:ext cx="4227341" cy="3816429"/>
          </a:xfrm>
          <a:prstGeom prst="rect">
            <a:avLst/>
          </a:prstGeom>
        </p:spPr>
        <p:txBody>
          <a:bodyPr wrap="square">
            <a:spAutoFit/>
          </a:bodyPr>
          <a:lstStyle/>
          <a:p>
            <a:pPr marL="342900" indent="-342900" algn="just">
              <a:buFont typeface="Arial" panose="020B0604020202020204" pitchFamily="34" charset="0"/>
              <a:buChar char="•"/>
            </a:pPr>
            <a:r>
              <a:rPr lang="sr-Latn-RS" sz="2200" b="1" dirty="0" smtClean="0"/>
              <a:t>Visokotehnološki kriminal ima jaču transnacionalnu crtu </a:t>
            </a:r>
            <a:r>
              <a:rPr lang="sr-Latn-RS" sz="2200" dirty="0" smtClean="0"/>
              <a:t>od svih ostalih oblika kriminala. </a:t>
            </a:r>
            <a:endParaRPr lang="en-GB" sz="2200" dirty="0"/>
          </a:p>
          <a:p>
            <a:pPr marL="342900" indent="-342900" algn="just">
              <a:buFont typeface="Arial" panose="020B0604020202020204" pitchFamily="34" charset="0"/>
              <a:buChar char="•"/>
            </a:pPr>
            <a:r>
              <a:rPr lang="sr-Latn-RS" sz="2200" b="1" dirty="0" smtClean="0"/>
              <a:t>Istraga u oblasti visokotehnološkog kriminala </a:t>
            </a:r>
            <a:r>
              <a:rPr lang="sr-Latn-RS" sz="2200" dirty="0" smtClean="0"/>
              <a:t>zahteva efikasnu međunarodnu saradnju.</a:t>
            </a:r>
            <a:endParaRPr lang="en-GB" sz="2200" dirty="0"/>
          </a:p>
          <a:p>
            <a:pPr marL="342900" indent="-342900" algn="just">
              <a:buFont typeface="Arial" panose="020B0604020202020204" pitchFamily="34" charset="0"/>
              <a:buChar char="•"/>
            </a:pPr>
            <a:r>
              <a:rPr lang="sr-Latn-RS" sz="2200" b="1" dirty="0" smtClean="0"/>
              <a:t>Bez te saradnje, </a:t>
            </a:r>
            <a:r>
              <a:rPr lang="sr-Latn-RS" sz="2200" dirty="0" smtClean="0"/>
              <a:t>male su šanse da istraga bude uspešna. </a:t>
            </a:r>
            <a:endParaRPr lang="en-GB" sz="2200" dirty="0"/>
          </a:p>
        </p:txBody>
      </p:sp>
    </p:spTree>
    <p:extLst>
      <p:ext uri="{BB962C8B-B14F-4D97-AF65-F5344CB8AC3E}">
        <p14:creationId xmlns:p14="http://schemas.microsoft.com/office/powerpoint/2010/main" val="3097818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ea typeface="ＭＳ Ｐゴシック" pitchFamily="34" charset="-128"/>
              </a:rPr>
              <a:t>Obnavljanje znanja </a:t>
            </a:r>
            <a:endParaRPr lang="en-GB" sz="3200"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2271699"/>
            <a:ext cx="4216192" cy="3847207"/>
          </a:xfrm>
          <a:prstGeom prst="rect">
            <a:avLst/>
          </a:prstGeom>
        </p:spPr>
        <p:txBody>
          <a:bodyPr wrap="square">
            <a:spAutoFit/>
          </a:bodyPr>
          <a:lstStyle/>
          <a:p>
            <a:pPr marL="514350" indent="-514350" algn="just">
              <a:buAutoNum type="arabicPeriod"/>
            </a:pPr>
            <a:r>
              <a:rPr lang="sr-Latn-RS" sz="2800" b="1" dirty="0" smtClean="0">
                <a:solidFill>
                  <a:srgbClr val="FF0000"/>
                </a:solidFill>
              </a:rPr>
              <a:t>Mesto izvršenja krivičnog dela</a:t>
            </a:r>
            <a:r>
              <a:rPr lang="en-GB" sz="2800" b="1" dirty="0" smtClean="0">
                <a:solidFill>
                  <a:srgbClr val="FF0000"/>
                </a:solidFill>
              </a:rPr>
              <a:t>: </a:t>
            </a:r>
            <a:r>
              <a:rPr lang="sr-Latn-RS" sz="2800" b="1" dirty="0" smtClean="0">
                <a:solidFill>
                  <a:srgbClr val="FF0000"/>
                </a:solidFill>
              </a:rPr>
              <a:t>gde je počinjeno</a:t>
            </a:r>
            <a:r>
              <a:rPr lang="en-GB" sz="2800" b="1" dirty="0" smtClean="0">
                <a:solidFill>
                  <a:srgbClr val="FF0000"/>
                </a:solidFill>
              </a:rPr>
              <a:t>?</a:t>
            </a:r>
            <a:endParaRPr lang="en-GB" sz="2800" b="1" dirty="0">
              <a:solidFill>
                <a:srgbClr val="FF0000"/>
              </a:solidFill>
            </a:endParaRPr>
          </a:p>
          <a:p>
            <a:pPr marL="514350" indent="-514350">
              <a:buAutoNum type="arabicPeriod"/>
            </a:pPr>
            <a:endParaRPr lang="en-GB" sz="2800" i="1" dirty="0"/>
          </a:p>
          <a:p>
            <a:pPr marL="342900" indent="-342900">
              <a:buFont typeface="Arial" panose="020B0604020202020204" pitchFamily="34" charset="0"/>
              <a:buChar char="•"/>
            </a:pPr>
            <a:r>
              <a:rPr lang="sr-Latn-RS" sz="2200" dirty="0" smtClean="0"/>
              <a:t>Kakve informacije ili dokaze posedujemo o mestu izvršenja</a:t>
            </a:r>
            <a:r>
              <a:rPr lang="en-GB" sz="2200" dirty="0" smtClean="0"/>
              <a:t>?</a:t>
            </a:r>
            <a:endParaRPr lang="en-GB" sz="2200" dirty="0"/>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sr-Latn-RS" sz="2200" dirty="0" smtClean="0"/>
              <a:t>Koji organ treba kontaktirati za pomoć i kako to učiniti</a:t>
            </a:r>
            <a:r>
              <a:rPr lang="en-GB" sz="2200" dirty="0" smtClean="0"/>
              <a:t>?</a:t>
            </a:r>
            <a:endParaRPr lang="en-GB" sz="2200" dirty="0"/>
          </a:p>
        </p:txBody>
      </p:sp>
      <p:sp>
        <p:nvSpPr>
          <p:cNvPr id="7" name="Rectangle 6">
            <a:extLst>
              <a:ext uri="{FF2B5EF4-FFF2-40B4-BE49-F238E27FC236}">
                <a16:creationId xmlns:a16="http://schemas.microsoft.com/office/drawing/2014/main" id="{DBE60575-DD4A-B441-877C-92F4E7FF41F7}"/>
              </a:ext>
            </a:extLst>
          </p:cNvPr>
          <p:cNvSpPr/>
          <p:nvPr/>
        </p:nvSpPr>
        <p:spPr>
          <a:xfrm>
            <a:off x="4839288" y="2271699"/>
            <a:ext cx="4183168" cy="2646878"/>
          </a:xfrm>
          <a:prstGeom prst="rect">
            <a:avLst/>
          </a:prstGeom>
        </p:spPr>
        <p:txBody>
          <a:bodyPr wrap="square">
            <a:spAutoFit/>
          </a:bodyPr>
          <a:lstStyle/>
          <a:p>
            <a:r>
              <a:rPr lang="en-GB" sz="2800" b="1" dirty="0">
                <a:solidFill>
                  <a:srgbClr val="FF0000"/>
                </a:solidFill>
              </a:rPr>
              <a:t>2. </a:t>
            </a:r>
            <a:r>
              <a:rPr lang="sr-Latn-RS" sz="2800" b="1" dirty="0" smtClean="0">
                <a:solidFill>
                  <a:srgbClr val="FF0000"/>
                </a:solidFill>
              </a:rPr>
              <a:t>Nadležnost: ko preuzima predmet</a:t>
            </a:r>
            <a:r>
              <a:rPr lang="en-GB" sz="2800" b="1" dirty="0" smtClean="0">
                <a:solidFill>
                  <a:srgbClr val="FF0000"/>
                </a:solidFill>
              </a:rPr>
              <a:t>?</a:t>
            </a:r>
            <a:endParaRPr lang="en-GB" sz="2800" b="1" dirty="0">
              <a:solidFill>
                <a:srgbClr val="FF0000"/>
              </a:solidFill>
            </a:endParaRPr>
          </a:p>
          <a:p>
            <a:pPr marL="342900" indent="-342900">
              <a:buFont typeface="Arial" panose="020B0604020202020204" pitchFamily="34" charset="0"/>
              <a:buChar char="•"/>
            </a:pPr>
            <a:r>
              <a:rPr lang="sr-Latn-RS" sz="2200" dirty="0" smtClean="0"/>
              <a:t>Koji organ je nadležan za istragu/suđenje</a:t>
            </a:r>
            <a:r>
              <a:rPr lang="en-GB" sz="2200" dirty="0" smtClean="0"/>
              <a:t>?</a:t>
            </a:r>
            <a:endParaRPr lang="en-GB" sz="2200" dirty="0"/>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sr-Latn-RS" sz="2200" dirty="0" smtClean="0"/>
              <a:t>Da li će </a:t>
            </a:r>
            <a:r>
              <a:rPr lang="sr-Latn-RS" sz="2200" dirty="0" smtClean="0"/>
              <a:t>prekogranična </a:t>
            </a:r>
            <a:r>
              <a:rPr lang="sr-Latn-RS" sz="2200" dirty="0" smtClean="0"/>
              <a:t>istraga biti potrebna</a:t>
            </a:r>
            <a:r>
              <a:rPr lang="en-GB" sz="2200" dirty="0" smtClean="0"/>
              <a:t>?</a:t>
            </a:r>
            <a:endParaRPr lang="en-GB" sz="2200" dirty="0"/>
          </a:p>
        </p:txBody>
      </p:sp>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41767"/>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sr-Latn-RS" altLang="en-US" b="1" dirty="0" smtClean="0">
                <a:ea typeface="ＭＳ Ｐゴシック" pitchFamily="34" charset="-128"/>
              </a:rPr>
              <a:t>Ključna pitanja</a:t>
            </a:r>
            <a:r>
              <a:rPr lang="en-GB" altLang="en-US" b="1" dirty="0" smtClean="0">
                <a:ea typeface="ＭＳ Ｐゴシック" pitchFamily="34" charset="-128"/>
              </a:rPr>
              <a:t>?</a:t>
            </a:r>
            <a:endParaRPr lang="en-GB" b="1" dirty="0">
              <a:ea typeface="ＭＳ Ｐゴシック" pitchFamily="34" charset="-128"/>
            </a:endParaRPr>
          </a:p>
        </p:txBody>
      </p:sp>
    </p:spTree>
    <p:extLst>
      <p:ext uri="{BB962C8B-B14F-4D97-AF65-F5344CB8AC3E}">
        <p14:creationId xmlns:p14="http://schemas.microsoft.com/office/powerpoint/2010/main" val="14284425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3200" b="1" dirty="0">
                <a:solidFill>
                  <a:schemeClr val="bg1"/>
                </a:solidFill>
                <a:ea typeface="ＭＳ Ｐゴシック" pitchFamily="34" charset="-128"/>
              </a:rPr>
              <a:t>Obnavljanje znanja </a:t>
            </a:r>
            <a:endParaRPr lang="en-GB" sz="3200"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sr-Latn-RS" altLang="en-US" sz="3200" b="1" dirty="0" smtClean="0">
                <a:ea typeface="ＭＳ Ｐゴシック" pitchFamily="34" charset="-128"/>
              </a:rPr>
              <a:t>Primeri međunarodnih odgovora</a:t>
            </a:r>
            <a:endParaRPr lang="en-GB" sz="3200" b="1" dirty="0">
              <a:ea typeface="ＭＳ Ｐゴシック" pitchFamily="34" charset="-128"/>
            </a:endParaRPr>
          </a:p>
        </p:txBody>
      </p:sp>
      <p:pic>
        <p:nvPicPr>
          <p:cNvPr id="19" name="Picture 18">
            <a:extLst>
              <a:ext uri="{FF2B5EF4-FFF2-40B4-BE49-F238E27FC236}">
                <a16:creationId xmlns:a16="http://schemas.microsoft.com/office/drawing/2014/main" id="{8DE4B5C6-8866-BF41-B8D6-B4E44EAEB9B5}"/>
              </a:ext>
            </a:extLst>
          </p:cNvPr>
          <p:cNvPicPr>
            <a:picLocks noChangeAspect="1"/>
          </p:cNvPicPr>
          <p:nvPr/>
        </p:nvPicPr>
        <p:blipFill>
          <a:blip r:embed="rId4"/>
          <a:stretch>
            <a:fillRect/>
          </a:stretch>
        </p:blipFill>
        <p:spPr>
          <a:xfrm>
            <a:off x="6280176" y="1971204"/>
            <a:ext cx="2534089" cy="2027271"/>
          </a:xfrm>
          <a:prstGeom prst="rect">
            <a:avLst/>
          </a:prstGeom>
        </p:spPr>
      </p:pic>
      <p:pic>
        <p:nvPicPr>
          <p:cNvPr id="21" name="Picture 20">
            <a:extLst>
              <a:ext uri="{FF2B5EF4-FFF2-40B4-BE49-F238E27FC236}">
                <a16:creationId xmlns:a16="http://schemas.microsoft.com/office/drawing/2014/main" id="{1A248CB5-0275-C54D-AD06-F9FD87B58A6B}"/>
              </a:ext>
            </a:extLst>
          </p:cNvPr>
          <p:cNvPicPr>
            <a:picLocks noChangeAspect="1"/>
          </p:cNvPicPr>
          <p:nvPr/>
        </p:nvPicPr>
        <p:blipFill>
          <a:blip r:embed="rId5"/>
          <a:stretch>
            <a:fillRect/>
          </a:stretch>
        </p:blipFill>
        <p:spPr>
          <a:xfrm>
            <a:off x="329735" y="2168077"/>
            <a:ext cx="2379916" cy="1580820"/>
          </a:xfrm>
          <a:prstGeom prst="rect">
            <a:avLst/>
          </a:prstGeom>
        </p:spPr>
      </p:pic>
      <p:pic>
        <p:nvPicPr>
          <p:cNvPr id="27" name="Picture 26">
            <a:extLst>
              <a:ext uri="{FF2B5EF4-FFF2-40B4-BE49-F238E27FC236}">
                <a16:creationId xmlns:a16="http://schemas.microsoft.com/office/drawing/2014/main" id="{8B1B623D-4E04-7849-9D5C-5B7171969F4D}"/>
              </a:ext>
            </a:extLst>
          </p:cNvPr>
          <p:cNvPicPr>
            <a:picLocks noChangeAspect="1"/>
          </p:cNvPicPr>
          <p:nvPr/>
        </p:nvPicPr>
        <p:blipFill>
          <a:blip r:embed="rId6"/>
          <a:stretch>
            <a:fillRect/>
          </a:stretch>
        </p:blipFill>
        <p:spPr>
          <a:xfrm>
            <a:off x="390370" y="4069722"/>
            <a:ext cx="2258646" cy="2258646"/>
          </a:xfrm>
          <a:prstGeom prst="rect">
            <a:avLst/>
          </a:prstGeom>
        </p:spPr>
      </p:pic>
      <p:pic>
        <p:nvPicPr>
          <p:cNvPr id="28" name="Picture 27">
            <a:extLst>
              <a:ext uri="{FF2B5EF4-FFF2-40B4-BE49-F238E27FC236}">
                <a16:creationId xmlns:a16="http://schemas.microsoft.com/office/drawing/2014/main" id="{3A6F8094-8854-3C45-8713-5EFBCA089F57}"/>
              </a:ext>
            </a:extLst>
          </p:cNvPr>
          <p:cNvPicPr>
            <a:picLocks noChangeAspect="1"/>
          </p:cNvPicPr>
          <p:nvPr/>
        </p:nvPicPr>
        <p:blipFill>
          <a:blip r:embed="rId7"/>
          <a:stretch>
            <a:fillRect/>
          </a:stretch>
        </p:blipFill>
        <p:spPr>
          <a:xfrm>
            <a:off x="6374850" y="4222076"/>
            <a:ext cx="2344740" cy="2106292"/>
          </a:xfrm>
          <a:prstGeom prst="rect">
            <a:avLst/>
          </a:prstGeom>
        </p:spPr>
      </p:pic>
      <p:pic>
        <p:nvPicPr>
          <p:cNvPr id="29" name="Picture 28">
            <a:extLst>
              <a:ext uri="{FF2B5EF4-FFF2-40B4-BE49-F238E27FC236}">
                <a16:creationId xmlns:a16="http://schemas.microsoft.com/office/drawing/2014/main" id="{E82DE7AF-59DC-6643-BD72-29349B227678}"/>
              </a:ext>
            </a:extLst>
          </p:cNvPr>
          <p:cNvPicPr>
            <a:picLocks noChangeAspect="1"/>
          </p:cNvPicPr>
          <p:nvPr/>
        </p:nvPicPr>
        <p:blipFill>
          <a:blip r:embed="rId8"/>
          <a:stretch>
            <a:fillRect/>
          </a:stretch>
        </p:blipFill>
        <p:spPr>
          <a:xfrm>
            <a:off x="3382041" y="2168077"/>
            <a:ext cx="2379916" cy="1580820"/>
          </a:xfrm>
          <a:prstGeom prst="rect">
            <a:avLst/>
          </a:prstGeom>
        </p:spPr>
      </p:pic>
      <p:pic>
        <p:nvPicPr>
          <p:cNvPr id="30" name="Picture 29">
            <a:extLst>
              <a:ext uri="{FF2B5EF4-FFF2-40B4-BE49-F238E27FC236}">
                <a16:creationId xmlns:a16="http://schemas.microsoft.com/office/drawing/2014/main" id="{43672656-6FE7-8B45-92E7-B0C651520F0D}"/>
              </a:ext>
            </a:extLst>
          </p:cNvPr>
          <p:cNvPicPr>
            <a:picLocks noChangeAspect="1"/>
          </p:cNvPicPr>
          <p:nvPr/>
        </p:nvPicPr>
        <p:blipFill>
          <a:blip r:embed="rId9"/>
          <a:stretch>
            <a:fillRect/>
          </a:stretch>
        </p:blipFill>
        <p:spPr>
          <a:xfrm>
            <a:off x="3442677" y="4166246"/>
            <a:ext cx="2258645" cy="2065598"/>
          </a:xfrm>
          <a:prstGeom prst="rect">
            <a:avLst/>
          </a:prstGeom>
        </p:spPr>
      </p:pic>
    </p:spTree>
    <p:extLst>
      <p:ext uri="{BB962C8B-B14F-4D97-AF65-F5344CB8AC3E}">
        <p14:creationId xmlns:p14="http://schemas.microsoft.com/office/powerpoint/2010/main" val="2420030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INTERPOL</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43664" y="1001915"/>
            <a:ext cx="4067216" cy="5570756"/>
          </a:xfrm>
          <a:prstGeom prst="rect">
            <a:avLst/>
          </a:prstGeom>
        </p:spPr>
        <p:txBody>
          <a:bodyPr wrap="square">
            <a:spAutoFit/>
          </a:bodyPr>
          <a:lstStyle/>
          <a:p>
            <a:pPr marL="342900" indent="-342900">
              <a:buFont typeface="Wingdings" pitchFamily="2" charset="2"/>
              <a:buChar char="Ø"/>
            </a:pPr>
            <a:r>
              <a:rPr lang="en-GB" sz="2000" b="1" dirty="0"/>
              <a:t>194 </a:t>
            </a:r>
            <a:r>
              <a:rPr lang="sr-Latn-RS" sz="2000" b="1" dirty="0" smtClean="0"/>
              <a:t>članice</a:t>
            </a:r>
            <a:r>
              <a:rPr lang="en-GB" sz="2000" b="1" dirty="0" smtClean="0"/>
              <a:t> </a:t>
            </a:r>
            <a:r>
              <a:rPr lang="en-GB" sz="2000" dirty="0" smtClean="0"/>
              <a:t>(</a:t>
            </a:r>
            <a:r>
              <a:rPr lang="sr-Latn-RS" sz="2000" dirty="0" smtClean="0"/>
              <a:t>od </a:t>
            </a:r>
            <a:r>
              <a:rPr lang="en-GB" sz="2000" dirty="0" smtClean="0"/>
              <a:t>2020</a:t>
            </a:r>
            <a:r>
              <a:rPr lang="sr-Latn-RS" sz="2000" dirty="0" smtClean="0"/>
              <a:t>. godine</a:t>
            </a:r>
            <a:r>
              <a:rPr lang="en-GB" sz="2000" dirty="0" smtClean="0"/>
              <a:t>)</a:t>
            </a:r>
            <a:endParaRPr lang="en-GB" sz="2000" dirty="0"/>
          </a:p>
          <a:p>
            <a:r>
              <a:rPr lang="sr-Latn-RS" sz="2000" dirty="0" smtClean="0"/>
              <a:t>Okuplja agencije za zaštitu pravnog poretka sa svih kontinenata</a:t>
            </a:r>
            <a:r>
              <a:rPr lang="en-GB" sz="2000" dirty="0" smtClean="0"/>
              <a:t>;</a:t>
            </a:r>
            <a:endParaRPr lang="en-GB" sz="2000" dirty="0"/>
          </a:p>
          <a:p>
            <a:endParaRPr lang="en-GB" sz="2000" dirty="0"/>
          </a:p>
          <a:p>
            <a:pPr marL="342900" indent="-342900" algn="just" eaLnBrk="1" fontAlgn="auto" hangingPunct="1">
              <a:spcAft>
                <a:spcPts val="0"/>
              </a:spcAft>
              <a:buFont typeface="Wingdings" pitchFamily="2" charset="2"/>
              <a:buChar char="ü"/>
              <a:defRPr/>
            </a:pPr>
            <a:r>
              <a:rPr lang="sr-Latn-RS" altLang="en-US" sz="2000" b="1" dirty="0" smtClean="0"/>
              <a:t>Jedan od tri programa koja INTERPOL sprovodi u borbi protiv kriminala usmeren je na </a:t>
            </a:r>
            <a:r>
              <a:rPr lang="sr-Latn-RS" altLang="en-US" sz="2000" dirty="0" smtClean="0"/>
              <a:t>visokotehnološki kriminal, s akcentom na Darknet i kriptovalute, digitalne dokaze, zloćudne domene, program rensomver (engl.  ransomware</a:t>
            </a:r>
            <a:r>
              <a:rPr lang="sr-Latn-RS" altLang="en-US" sz="2000" i="1" dirty="0" smtClean="0"/>
              <a:t>),</a:t>
            </a:r>
            <a:r>
              <a:rPr lang="sr-Latn-RS" altLang="en-US" sz="2000" dirty="0" smtClean="0"/>
              <a:t> malver za prikupljanje podataka, botnetove, kriptodžeking (engl. </a:t>
            </a:r>
            <a:r>
              <a:rPr lang="en-US" altLang="en-US" sz="2000" dirty="0" smtClean="0"/>
              <a:t>crypto-jacking</a:t>
            </a:r>
            <a:r>
              <a:rPr lang="sr-Latn-RS" altLang="en-US" sz="2000" dirty="0" smtClean="0"/>
              <a:t>) itd. </a:t>
            </a:r>
            <a:endParaRPr lang="en-GB" sz="2000" dirty="0" smtClean="0"/>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732127" y="1166842"/>
            <a:ext cx="4572000" cy="3477875"/>
          </a:xfrm>
          <a:prstGeom prst="rect">
            <a:avLst/>
          </a:prstGeom>
        </p:spPr>
        <p:txBody>
          <a:bodyPr>
            <a:spAutoFit/>
          </a:bodyPr>
          <a:lstStyle/>
          <a:p>
            <a:pPr marL="342900" indent="-342900">
              <a:buFont typeface="Wingdings" pitchFamily="2" charset="2"/>
              <a:buChar char="ü"/>
            </a:pPr>
            <a:r>
              <a:rPr lang="en-GB" sz="2200" dirty="0"/>
              <a:t>	</a:t>
            </a:r>
            <a:r>
              <a:rPr lang="sr-Latn-RS" sz="2200" b="1" dirty="0" smtClean="0"/>
              <a:t>Cilj</a:t>
            </a:r>
            <a:r>
              <a:rPr lang="en-GB" sz="2200" dirty="0" smtClean="0"/>
              <a:t>:</a:t>
            </a:r>
            <a:endParaRPr lang="en-GB" sz="2200" dirty="0"/>
          </a:p>
          <a:p>
            <a:pPr marL="800100" lvl="1" indent="-342900">
              <a:buFont typeface="Arial" panose="020B0604020202020204" pitchFamily="34" charset="0"/>
              <a:buChar char="•"/>
            </a:pPr>
            <a:r>
              <a:rPr lang="sr-Latn-RS" sz="2200" dirty="0"/>
              <a:t>d</a:t>
            </a:r>
            <a:r>
              <a:rPr lang="sr-Latn-RS" sz="2200" dirty="0" smtClean="0"/>
              <a:t>a ojača i pospeši međunarodnu policijsku saradnju;</a:t>
            </a:r>
            <a:endParaRPr lang="en-GB" sz="2200" dirty="0"/>
          </a:p>
          <a:p>
            <a:pPr marL="800100" lvl="1" indent="-342900">
              <a:buFont typeface="Arial" panose="020B0604020202020204" pitchFamily="34" charset="0"/>
              <a:buChar char="•"/>
            </a:pPr>
            <a:r>
              <a:rPr lang="sr-Latn-RS" sz="2200" dirty="0"/>
              <a:t>d</a:t>
            </a:r>
            <a:r>
              <a:rPr lang="sr-Latn-RS" sz="2200" dirty="0" smtClean="0"/>
              <a:t>a organizuje globalni policijski sistem komunikacije;</a:t>
            </a:r>
            <a:r>
              <a:rPr lang="en-GB" sz="2200" dirty="0" smtClean="0"/>
              <a:t> </a:t>
            </a:r>
            <a:endParaRPr lang="en-GB" sz="2200" dirty="0"/>
          </a:p>
          <a:p>
            <a:pPr marL="800100" lvl="1" indent="-342900">
              <a:buFont typeface="Arial" panose="020B0604020202020204" pitchFamily="34" charset="0"/>
              <a:buChar char="•"/>
            </a:pPr>
            <a:r>
              <a:rPr lang="sr-Latn-RS" sz="2200" dirty="0"/>
              <a:t>razvije konkretne baze podataka</a:t>
            </a:r>
            <a:r>
              <a:rPr lang="en-GB" sz="2200" dirty="0"/>
              <a:t> </a:t>
            </a:r>
            <a:r>
              <a:rPr lang="sr-Latn-RS" sz="2200" dirty="0"/>
              <a:t>i </a:t>
            </a:r>
            <a:r>
              <a:rPr lang="sr-Latn-RS" sz="2200" dirty="0" smtClean="0"/>
              <a:t>analizu policijskih podataka.</a:t>
            </a:r>
            <a:endParaRPr lang="en-GB" sz="2200" dirty="0">
              <a:solidFill>
                <a:srgbClr val="FF0000"/>
              </a:solidFill>
            </a:endParaRPr>
          </a:p>
        </p:txBody>
      </p:sp>
      <p:pic>
        <p:nvPicPr>
          <p:cNvPr id="12" name="Picture 11">
            <a:extLst>
              <a:ext uri="{FF2B5EF4-FFF2-40B4-BE49-F238E27FC236}">
                <a16:creationId xmlns:a16="http://schemas.microsoft.com/office/drawing/2014/main" id="{4E8AD6AD-745A-7748-847F-9D5A1B6BE391}"/>
              </a:ext>
            </a:extLst>
          </p:cNvPr>
          <p:cNvPicPr>
            <a:picLocks noChangeAspect="1"/>
          </p:cNvPicPr>
          <p:nvPr/>
        </p:nvPicPr>
        <p:blipFill>
          <a:blip r:embed="rId4"/>
          <a:stretch>
            <a:fillRect/>
          </a:stretch>
        </p:blipFill>
        <p:spPr>
          <a:xfrm>
            <a:off x="5452756" y="4638417"/>
            <a:ext cx="3324692" cy="1874323"/>
          </a:xfrm>
          <a:prstGeom prst="rect">
            <a:avLst/>
          </a:prstGeom>
        </p:spPr>
      </p:pic>
    </p:spTree>
    <p:extLst>
      <p:ext uri="{BB962C8B-B14F-4D97-AF65-F5344CB8AC3E}">
        <p14:creationId xmlns:p14="http://schemas.microsoft.com/office/powerpoint/2010/main" val="1976970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EUROPOL</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4401205"/>
          </a:xfrm>
          <a:prstGeom prst="rect">
            <a:avLst/>
          </a:prstGeom>
        </p:spPr>
        <p:txBody>
          <a:bodyPr>
            <a:spAutoFit/>
          </a:bodyPr>
          <a:lstStyle/>
          <a:p>
            <a:pPr marL="342900" indent="-342900">
              <a:buFont typeface="Wingdings" pitchFamily="2" charset="2"/>
              <a:buChar char="Ø"/>
            </a:pPr>
            <a:r>
              <a:rPr lang="sr-Latn-RS" sz="2000" b="1" dirty="0"/>
              <a:t>Uloga:</a:t>
            </a:r>
            <a:r>
              <a:rPr lang="en-GB" sz="2000" b="1" dirty="0"/>
              <a:t> </a:t>
            </a:r>
          </a:p>
          <a:p>
            <a:endParaRPr lang="en-GB" sz="2000" dirty="0"/>
          </a:p>
          <a:p>
            <a:pPr marL="342900" indent="-342900" algn="just">
              <a:buFont typeface="Wingdings" pitchFamily="2" charset="2"/>
              <a:buChar char="ü"/>
            </a:pPr>
            <a:r>
              <a:rPr lang="sr-Latn-RS" sz="2000" dirty="0"/>
              <a:t>da učini delotvornijom saradnju između organa za zaštitu pravnog poretka svake države članice EU; </a:t>
            </a:r>
            <a:endParaRPr lang="en-GB" sz="2000" dirty="0"/>
          </a:p>
          <a:p>
            <a:pPr algn="just"/>
            <a:endParaRPr lang="en-GB" sz="2000" dirty="0"/>
          </a:p>
          <a:p>
            <a:pPr marL="342900" indent="-342900" algn="just">
              <a:buFont typeface="Wingdings" pitchFamily="2" charset="2"/>
              <a:buChar char="ü"/>
            </a:pPr>
            <a:r>
              <a:rPr lang="sr-Latn-RS" sz="2000" dirty="0"/>
              <a:t>Operativan od 1999, pospešuje analizu informacija koje se odnose na krivična dela i razmenu podataka između država članica; </a:t>
            </a:r>
            <a:endParaRPr lang="en-GB" sz="2000" dirty="0"/>
          </a:p>
          <a:p>
            <a:pPr marL="342900" indent="-342900" algn="just">
              <a:buFont typeface="Wingdings" pitchFamily="2" charset="2"/>
              <a:buChar char="ü"/>
            </a:pPr>
            <a:endParaRPr lang="en-GB" sz="2000" dirty="0"/>
          </a:p>
          <a:p>
            <a:pPr marL="342900" indent="-342900" algn="just">
              <a:buFont typeface="Wingdings" pitchFamily="2" charset="2"/>
              <a:buChar char="ü"/>
            </a:pPr>
            <a:r>
              <a:rPr lang="en-GB" sz="2000" b="1" dirty="0"/>
              <a:t>E</a:t>
            </a:r>
            <a:r>
              <a:rPr lang="sr-Latn-RS" sz="2000" b="1" dirty="0"/>
              <a:t>vropski centar za borbu protiv visokotehnološkog kriminala (E</a:t>
            </a:r>
            <a:r>
              <a:rPr lang="en-GB" sz="2000" b="1" dirty="0"/>
              <a:t>C3</a:t>
            </a:r>
            <a:r>
              <a:rPr lang="sr-Latn-RS" sz="2000" b="1" dirty="0"/>
              <a:t>)</a:t>
            </a:r>
            <a:r>
              <a:rPr lang="en-GB" sz="2000" b="1" dirty="0"/>
              <a:t> (</a:t>
            </a:r>
            <a:r>
              <a:rPr lang="sr-Latn-RS" sz="2000" b="1" dirty="0"/>
              <a:t>otvoren januara 2013</a:t>
            </a:r>
            <a:r>
              <a:rPr lang="en-GB" sz="2000" b="1" dirty="0"/>
              <a:t>)</a:t>
            </a:r>
            <a:r>
              <a:rPr lang="en-GB" sz="2000" dirty="0"/>
              <a:t> </a:t>
            </a:r>
          </a:p>
        </p:txBody>
      </p:sp>
      <p:pic>
        <p:nvPicPr>
          <p:cNvPr id="11" name="Picture 10">
            <a:extLst>
              <a:ext uri="{FF2B5EF4-FFF2-40B4-BE49-F238E27FC236}">
                <a16:creationId xmlns:a16="http://schemas.microsoft.com/office/drawing/2014/main" id="{A2E64B05-FADA-2E48-A3B3-E6B540767013}"/>
              </a:ext>
            </a:extLst>
          </p:cNvPr>
          <p:cNvPicPr>
            <a:picLocks noChangeAspect="1"/>
          </p:cNvPicPr>
          <p:nvPr/>
        </p:nvPicPr>
        <p:blipFill>
          <a:blip r:embed="rId4"/>
          <a:stretch>
            <a:fillRect/>
          </a:stretch>
        </p:blipFill>
        <p:spPr>
          <a:xfrm>
            <a:off x="5709880" y="1919641"/>
            <a:ext cx="3067568" cy="2306621"/>
          </a:xfrm>
          <a:prstGeom prst="rect">
            <a:avLst/>
          </a:prstGeom>
        </p:spPr>
      </p:pic>
      <p:pic>
        <p:nvPicPr>
          <p:cNvPr id="12" name="Picture 11">
            <a:extLst>
              <a:ext uri="{FF2B5EF4-FFF2-40B4-BE49-F238E27FC236}">
                <a16:creationId xmlns:a16="http://schemas.microsoft.com/office/drawing/2014/main" id="{FFD4209B-374F-2740-8BC3-DE8626D9F63D}"/>
              </a:ext>
            </a:extLst>
          </p:cNvPr>
          <p:cNvPicPr>
            <a:picLocks noChangeAspect="1"/>
          </p:cNvPicPr>
          <p:nvPr/>
        </p:nvPicPr>
        <p:blipFill>
          <a:blip r:embed="rId5"/>
          <a:stretch>
            <a:fillRect/>
          </a:stretch>
        </p:blipFill>
        <p:spPr>
          <a:xfrm>
            <a:off x="5709880" y="5151831"/>
            <a:ext cx="3067568" cy="743243"/>
          </a:xfrm>
          <a:prstGeom prst="rect">
            <a:avLst/>
          </a:prstGeom>
        </p:spPr>
      </p:pic>
    </p:spTree>
    <p:extLst>
      <p:ext uri="{BB962C8B-B14F-4D97-AF65-F5344CB8AC3E}">
        <p14:creationId xmlns:p14="http://schemas.microsoft.com/office/powerpoint/2010/main" val="6565491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13238</TotalTime>
  <Words>5746</Words>
  <Application>Microsoft Office PowerPoint</Application>
  <PresentationFormat>On-screen Show (4:3)</PresentationFormat>
  <Paragraphs>721</Paragraphs>
  <Slides>44</Slides>
  <Notes>39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44</vt:i4>
      </vt:variant>
    </vt:vector>
  </HeadingPairs>
  <TitlesOfParts>
    <vt:vector size="55" baseType="lpstr">
      <vt:lpstr>MS PGothic</vt:lpstr>
      <vt:lpstr>MS PGothic</vt:lpstr>
      <vt:lpstr>Arial</vt:lpstr>
      <vt:lpstr>Arial Narrow</vt:lpstr>
      <vt:lpstr>Arial,Bold</vt:lpstr>
      <vt:lpstr>Calibri</vt:lpstr>
      <vt:lpstr>Segoe UI</vt:lpstr>
      <vt:lpstr>Times New Roman</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user</cp:lastModifiedBy>
  <cp:revision>310</cp:revision>
  <dcterms:created xsi:type="dcterms:W3CDTF">2012-01-25T15:22:10Z</dcterms:created>
  <dcterms:modified xsi:type="dcterms:W3CDTF">2021-04-02T17:53:11Z</dcterms:modified>
</cp:coreProperties>
</file>