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355" r:id="rId2"/>
    <p:sldId id="1140" r:id="rId3"/>
    <p:sldId id="1141" r:id="rId4"/>
    <p:sldId id="1142" r:id="rId5"/>
    <p:sldId id="1143" r:id="rId6"/>
    <p:sldId id="1144" r:id="rId7"/>
    <p:sldId id="1145" r:id="rId8"/>
    <p:sldId id="1138" r:id="rId9"/>
    <p:sldId id="587" r:id="rId10"/>
    <p:sldId id="1146" r:id="rId11"/>
    <p:sldId id="1147" r:id="rId12"/>
    <p:sldId id="1148" r:id="rId13"/>
    <p:sldId id="1149" r:id="rId14"/>
    <p:sldId id="1150" r:id="rId15"/>
    <p:sldId id="1139" r:id="rId16"/>
    <p:sldId id="735" r:id="rId17"/>
    <p:sldId id="1151" r:id="rId18"/>
    <p:sldId id="1152" r:id="rId19"/>
    <p:sldId id="1153" r:id="rId20"/>
    <p:sldId id="1154" r:id="rId21"/>
    <p:sldId id="1155" r:id="rId22"/>
    <p:sldId id="1156" r:id="rId23"/>
    <p:sldId id="1157" r:id="rId24"/>
    <p:sldId id="1158" r:id="rId25"/>
    <p:sldId id="1159" r:id="rId26"/>
    <p:sldId id="1160" r:id="rId27"/>
    <p:sldId id="1161" r:id="rId28"/>
    <p:sldId id="1162" r:id="rId29"/>
    <p:sldId id="589" r:id="rId30"/>
    <p:sldId id="616" r:id="rId31"/>
    <p:sldId id="1163" r:id="rId32"/>
    <p:sldId id="619" r:id="rId3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38" autoAdjust="0"/>
    <p:restoredTop sz="72487" autoAdjust="0"/>
  </p:normalViewPr>
  <p:slideViewPr>
    <p:cSldViewPr snapToGrid="0" snapToObjects="1">
      <p:cViewPr varScale="1">
        <p:scale>
          <a:sx n="97" d="100"/>
          <a:sy n="97" d="100"/>
        </p:scale>
        <p:origin x="79" y="147"/>
      </p:cViewPr>
      <p:guideLst>
        <p:guide orient="horz" pos="2160"/>
        <p:guide pos="2880"/>
      </p:guideLst>
    </p:cSldViewPr>
  </p:slideViewPr>
  <p:outlineViewPr>
    <p:cViewPr>
      <p:scale>
        <a:sx n="33" d="100"/>
        <a:sy n="33" d="100"/>
      </p:scale>
      <p:origin x="0" y="-312"/>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r-Latn-RS" sz="3400" b="1" dirty="0" smtClean="0"/>
            <a:t>Koji od navedenih je globalni ugovor koji sadrži specijalizovane odredbe o uzajamnoj pomoći koje se odnose na dokaze u elektronskom obliku?</a:t>
          </a:r>
          <a:r>
            <a:rPr lang="en-US" sz="3400" b="1" dirty="0" smtClean="0"/>
            <a:t> </a:t>
          </a:r>
          <a:endParaRPr lang="en-US" sz="3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t>a) </a:t>
          </a:r>
          <a:r>
            <a:rPr lang="sr-Latn-RS" b="1" dirty="0" smtClean="0"/>
            <a:t>Konvencija o uzajamnoj pomoći u krivičnim stvarima između država članica Evropske unije</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GB" b="1" dirty="0"/>
            <a:t>b) </a:t>
          </a:r>
          <a:r>
            <a:rPr lang="sr-Latn-RS" b="1" dirty="0" smtClean="0"/>
            <a:t>Konvencija Ujedinjenih nacija protiv transnacionalnog organizovanog kriminala</a:t>
          </a:r>
          <a:endParaRPr lang="en-US" b="1"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solidFill>
                <a:schemeClr val="tx1"/>
              </a:solidFill>
            </a:rPr>
            <a:t>c) </a:t>
          </a:r>
          <a:r>
            <a:rPr lang="sr-Latn-RS" b="1" dirty="0" smtClean="0">
              <a:solidFill>
                <a:schemeClr val="tx1"/>
              </a:solidFill>
            </a:rPr>
            <a:t>Konvencija Saveta Evrope o visokotehnološkom kriminalu (Budimpeštanska konvencija)</a:t>
          </a:r>
          <a:endParaRPr lang="en-US" b="1" dirty="0">
            <a:solidFill>
              <a:schemeClr val="tx1"/>
            </a:solidFill>
          </a:endParaRP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a:t>
          </a:r>
          <a:r>
            <a:rPr lang="sr-Latn-RS" b="1" dirty="0" smtClean="0"/>
            <a:t>Konvencija Afričke unije o sajber bezbednosti i zaštiti ličnih podataka (Konvencija iz Malaboa)</a:t>
          </a:r>
          <a:r>
            <a:rPr lang="en-US" b="1" dirty="0" smtClean="0"/>
            <a:t> </a:t>
          </a:r>
          <a:endParaRPr lang="en-US" b="1" dirty="0"/>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1659B53A-B0D8-4FDB-81D9-7CC7CA347ADA}" type="presOf" srcId="{9EFF4F62-79ED-4EA0-85C1-51F88755C8EE}" destId="{0DEDE790-6650-4E13-B812-9DA3ABBAEB7C}"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DAC53F3-3AC5-2A4F-8860-05DE12816360}" type="presOf" srcId="{7029F5E8-D056-AE49-BD66-3C193010DDE8}" destId="{5D9EDF3F-7B20-8E47-A431-F9F24450F874}"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5D951241-AB7E-4F09-8C62-6D80C3079C3A}" type="presOf" srcId="{D907F82D-4934-4260-A319-D0C1005DB73A}" destId="{576A2C98-791A-4E50-8CB8-1914215BEA2D}"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441ACF7-001D-47E8-BE90-D77A819FBE03}" srcId="{8E61202A-36DD-0240-811A-270D9611A395}" destId="{D907F82D-4934-4260-A319-D0C1005DB73A}" srcOrd="2" destOrd="0" parTransId="{6643C99F-6929-4115-B10C-449964C298DB}" sibTransId="{9EB8D1B3-16DB-4A75-A7E2-3B79ADD997CE}"/>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r-Latn-RS" sz="3400" b="1" dirty="0" smtClean="0"/>
            <a:t>Koji od navedenih je globalni ugovor koji sadrži specijalizovane odredbe o uzajamnoj pomoći koje se odnose na dokaze u elektronskom obliku?</a:t>
          </a:r>
          <a:endParaRPr lang="en-US" sz="3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t>a) </a:t>
          </a:r>
          <a:r>
            <a:rPr lang="sr-Latn-RS" b="1" dirty="0" smtClean="0"/>
            <a:t>Konvencija o uzajamnoj pomoći u krivičnim stvarima između država članica Evropske unije</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GB" b="1" dirty="0"/>
            <a:t>b) </a:t>
          </a:r>
          <a:r>
            <a:rPr lang="sr-Latn-RS" b="1" dirty="0" smtClean="0"/>
            <a:t>Konvencija Ujedinjenih nacija protiv transnacionalnog organizovanog kriminala</a:t>
          </a:r>
          <a:endParaRPr lang="en-US" b="1"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solidFill>
                <a:srgbClr val="FF0000"/>
              </a:solidFill>
            </a:rPr>
            <a:t>c) </a:t>
          </a:r>
          <a:r>
            <a:rPr lang="sr-Latn-RS" b="1" dirty="0" smtClean="0">
              <a:solidFill>
                <a:srgbClr val="FF0000"/>
              </a:solidFill>
            </a:rPr>
            <a:t>Konvencija Saveta Evrope o visokotehnološkom kriminalu (Budimpeštanska konvencija)</a:t>
          </a:r>
          <a:endParaRPr lang="en-US" b="1" dirty="0">
            <a:solidFill>
              <a:srgbClr val="FF0000"/>
            </a:solidFill>
          </a:endParaRP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a:t>
          </a:r>
          <a:r>
            <a:rPr lang="sr-Latn-RS" b="1" dirty="0" smtClean="0"/>
            <a:t>Konvencija Afričke unije o sajber bezbednosti i zaštiti ličnih podataka (Konvencija iz Malaboa)</a:t>
          </a:r>
          <a:r>
            <a:rPr lang="en-US" b="1" dirty="0" smtClean="0"/>
            <a:t> </a:t>
          </a:r>
          <a:endParaRPr lang="en-US" b="1" dirty="0"/>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1659B53A-B0D8-4FDB-81D9-7CC7CA347ADA}" type="presOf" srcId="{9EFF4F62-79ED-4EA0-85C1-51F88755C8EE}" destId="{0DEDE790-6650-4E13-B812-9DA3ABBAEB7C}"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DAC53F3-3AC5-2A4F-8860-05DE12816360}" type="presOf" srcId="{7029F5E8-D056-AE49-BD66-3C193010DDE8}" destId="{5D9EDF3F-7B20-8E47-A431-F9F24450F874}"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5D951241-AB7E-4F09-8C62-6D80C3079C3A}" type="presOf" srcId="{D907F82D-4934-4260-A319-D0C1005DB73A}" destId="{576A2C98-791A-4E50-8CB8-1914215BEA2D}"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441ACF7-001D-47E8-BE90-D77A819FBE03}" srcId="{8E61202A-36DD-0240-811A-270D9611A395}" destId="{D907F82D-4934-4260-A319-D0C1005DB73A}" srcOrd="2" destOrd="0" parTransId="{6643C99F-6929-4115-B10C-449964C298DB}" sibTransId="{9EB8D1B3-16DB-4A75-A7E2-3B79ADD997CE}"/>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lvl="0" algn="just" defTabSz="1511300">
            <a:lnSpc>
              <a:spcPct val="90000"/>
            </a:lnSpc>
            <a:spcBef>
              <a:spcPct val="0"/>
            </a:spcBef>
            <a:spcAft>
              <a:spcPct val="35000"/>
            </a:spcAft>
          </a:pPr>
          <a:r>
            <a:rPr lang="sr-Latn-RS" sz="3400" b="1" kern="1200" dirty="0" smtClean="0"/>
            <a:t>Koji od navedenih je globalni ugovor koji sadrži specijalizovane odredbe o uzajamnoj pomoći koje se odnose na dokaze u elektronskom obliku?</a:t>
          </a:r>
          <a:r>
            <a:rPr lang="en-US" sz="3400" b="1" kern="1200" dirty="0" smtClean="0"/>
            <a:t> </a:t>
          </a:r>
          <a:endParaRPr lang="en-US" sz="3400" b="1" kern="1200" dirty="0"/>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just" defTabSz="1022350">
            <a:lnSpc>
              <a:spcPct val="90000"/>
            </a:lnSpc>
            <a:spcBef>
              <a:spcPct val="0"/>
            </a:spcBef>
            <a:spcAft>
              <a:spcPct val="35000"/>
            </a:spcAft>
          </a:pPr>
          <a:r>
            <a:rPr lang="en-US" sz="2300" b="1" kern="1200" dirty="0"/>
            <a:t>a) </a:t>
          </a:r>
          <a:r>
            <a:rPr lang="sr-Latn-RS" sz="2300" b="1" kern="1200" dirty="0" smtClean="0"/>
            <a:t>Konvencija o uzajamnoj pomoći u krivičnim stvarima između država članica Evropske unije</a:t>
          </a:r>
          <a:endParaRPr lang="en-US" sz="2300" b="1" kern="1200" dirty="0">
            <a:solidFill>
              <a:schemeClr val="tx1"/>
            </a:solidFill>
          </a:endParaRP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just" defTabSz="1022350">
            <a:lnSpc>
              <a:spcPct val="90000"/>
            </a:lnSpc>
            <a:spcBef>
              <a:spcPct val="0"/>
            </a:spcBef>
            <a:spcAft>
              <a:spcPct val="35000"/>
            </a:spcAft>
          </a:pPr>
          <a:r>
            <a:rPr lang="en-GB" sz="2300" b="1" kern="1200" dirty="0"/>
            <a:t>b) </a:t>
          </a:r>
          <a:r>
            <a:rPr lang="sr-Latn-RS" sz="2300" b="1" kern="1200" dirty="0" smtClean="0"/>
            <a:t>Konvencija Ujedinjenih nacija protiv transnacionalnog organizovanog kriminala</a:t>
          </a:r>
          <a:endParaRPr lang="en-US" sz="2300" b="1" kern="1200" dirty="0"/>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just" defTabSz="1022350">
            <a:lnSpc>
              <a:spcPct val="90000"/>
            </a:lnSpc>
            <a:spcBef>
              <a:spcPct val="0"/>
            </a:spcBef>
            <a:spcAft>
              <a:spcPct val="35000"/>
            </a:spcAft>
          </a:pPr>
          <a:r>
            <a:rPr lang="en-US" sz="2300" b="1" kern="1200" dirty="0">
              <a:solidFill>
                <a:schemeClr val="tx1"/>
              </a:solidFill>
            </a:rPr>
            <a:t>c) </a:t>
          </a:r>
          <a:r>
            <a:rPr lang="sr-Latn-RS" sz="2300" b="1" kern="1200" dirty="0" smtClean="0">
              <a:solidFill>
                <a:schemeClr val="tx1"/>
              </a:solidFill>
            </a:rPr>
            <a:t>Konvencija Saveta Evrope o visokotehnološkom kriminalu (Budimpeštanska konvencija)</a:t>
          </a:r>
          <a:endParaRPr lang="en-US" sz="2300" b="1" kern="1200" dirty="0">
            <a:solidFill>
              <a:schemeClr val="tx1"/>
            </a:solidFill>
          </a:endParaRP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just" defTabSz="1022350">
            <a:lnSpc>
              <a:spcPct val="90000"/>
            </a:lnSpc>
            <a:spcBef>
              <a:spcPct val="0"/>
            </a:spcBef>
            <a:spcAft>
              <a:spcPct val="35000"/>
            </a:spcAft>
          </a:pPr>
          <a:r>
            <a:rPr lang="en-US" sz="2300" b="1" kern="1200" dirty="0"/>
            <a:t>d) </a:t>
          </a:r>
          <a:r>
            <a:rPr lang="sr-Latn-RS" sz="2300" b="1" kern="1200" dirty="0" smtClean="0"/>
            <a:t>Konvencija Afričke unije o sajber bezbednosti i zaštiti ličnih podataka (Konvencija iz Malaboa)</a:t>
          </a:r>
          <a:r>
            <a:rPr lang="en-US" sz="2300" b="1" kern="1200" dirty="0" smtClean="0"/>
            <a:t> </a:t>
          </a:r>
          <a:endParaRPr lang="en-US" sz="2300" b="1" kern="1200" dirty="0"/>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lvl="0" algn="just" defTabSz="1511300">
            <a:lnSpc>
              <a:spcPct val="90000"/>
            </a:lnSpc>
            <a:spcBef>
              <a:spcPct val="0"/>
            </a:spcBef>
            <a:spcAft>
              <a:spcPct val="35000"/>
            </a:spcAft>
          </a:pPr>
          <a:r>
            <a:rPr lang="sr-Latn-RS" sz="3400" b="1" kern="1200" dirty="0" smtClean="0"/>
            <a:t>Koji od navedenih je globalni ugovor koji sadrži specijalizovane odredbe o uzajamnoj pomoći koje se odnose na dokaze u elektronskom obliku?</a:t>
          </a:r>
          <a:endParaRPr lang="en-US" sz="3400" b="1" kern="1200" dirty="0"/>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just" defTabSz="1022350">
            <a:lnSpc>
              <a:spcPct val="90000"/>
            </a:lnSpc>
            <a:spcBef>
              <a:spcPct val="0"/>
            </a:spcBef>
            <a:spcAft>
              <a:spcPct val="35000"/>
            </a:spcAft>
          </a:pPr>
          <a:r>
            <a:rPr lang="en-US" sz="2300" b="1" kern="1200" dirty="0"/>
            <a:t>a) </a:t>
          </a:r>
          <a:r>
            <a:rPr lang="sr-Latn-RS" sz="2300" b="1" kern="1200" dirty="0" smtClean="0"/>
            <a:t>Konvencija o uzajamnoj pomoći u krivičnim stvarima između država članica Evropske unije</a:t>
          </a:r>
          <a:endParaRPr lang="en-US" sz="2300" b="1" kern="1200" dirty="0">
            <a:solidFill>
              <a:schemeClr val="tx1"/>
            </a:solidFill>
          </a:endParaRP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just" defTabSz="1022350">
            <a:lnSpc>
              <a:spcPct val="90000"/>
            </a:lnSpc>
            <a:spcBef>
              <a:spcPct val="0"/>
            </a:spcBef>
            <a:spcAft>
              <a:spcPct val="35000"/>
            </a:spcAft>
          </a:pPr>
          <a:r>
            <a:rPr lang="en-GB" sz="2300" b="1" kern="1200" dirty="0"/>
            <a:t>b) </a:t>
          </a:r>
          <a:r>
            <a:rPr lang="sr-Latn-RS" sz="2300" b="1" kern="1200" dirty="0" smtClean="0"/>
            <a:t>Konvencija Ujedinjenih nacija protiv transnacionalnog organizovanog kriminala</a:t>
          </a:r>
          <a:endParaRPr lang="en-US" sz="2300" b="1" kern="1200" dirty="0"/>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just" defTabSz="1022350">
            <a:lnSpc>
              <a:spcPct val="90000"/>
            </a:lnSpc>
            <a:spcBef>
              <a:spcPct val="0"/>
            </a:spcBef>
            <a:spcAft>
              <a:spcPct val="35000"/>
            </a:spcAft>
          </a:pPr>
          <a:r>
            <a:rPr lang="en-US" sz="2300" b="1" kern="1200" dirty="0">
              <a:solidFill>
                <a:srgbClr val="FF0000"/>
              </a:solidFill>
            </a:rPr>
            <a:t>c) </a:t>
          </a:r>
          <a:r>
            <a:rPr lang="sr-Latn-RS" sz="2300" b="1" kern="1200" dirty="0" smtClean="0">
              <a:solidFill>
                <a:srgbClr val="FF0000"/>
              </a:solidFill>
            </a:rPr>
            <a:t>Konvencija Saveta Evrope o visokotehnološkom kriminalu (Budimpeštanska konvencija)</a:t>
          </a:r>
          <a:endParaRPr lang="en-US" sz="2300" b="1" kern="1200" dirty="0">
            <a:solidFill>
              <a:srgbClr val="FF0000"/>
            </a:solidFill>
          </a:endParaRP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just" defTabSz="1022350">
            <a:lnSpc>
              <a:spcPct val="90000"/>
            </a:lnSpc>
            <a:spcBef>
              <a:spcPct val="0"/>
            </a:spcBef>
            <a:spcAft>
              <a:spcPct val="35000"/>
            </a:spcAft>
          </a:pPr>
          <a:r>
            <a:rPr lang="en-US" sz="2300" b="1" kern="1200" dirty="0"/>
            <a:t>d) </a:t>
          </a:r>
          <a:r>
            <a:rPr lang="sr-Latn-RS" sz="2300" b="1" kern="1200" dirty="0" smtClean="0"/>
            <a:t>Konvencija Afričke unije o sajber bezbednosti i zaštiti ličnih podataka (Konvencija iz Malaboa)</a:t>
          </a:r>
          <a:r>
            <a:rPr lang="en-US" sz="2300" b="1" kern="1200" dirty="0" smtClean="0"/>
            <a:t> </a:t>
          </a:r>
          <a:endParaRPr lang="en-US" sz="2300" b="1" kern="1200" dirty="0"/>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dirty="0" smtClean="0"/>
              <a:t>Ova sesija je podeljena u </a:t>
            </a:r>
            <a:r>
              <a:rPr lang="sr-Latn-RS" sz="1200" dirty="0" smtClean="0"/>
              <a:t>pet delova.</a:t>
            </a:r>
            <a:endParaRPr lang="en-GB" sz="1200" dirty="0" smtClean="0"/>
          </a:p>
          <a:p>
            <a:r>
              <a:rPr lang="sr-Latn-RS" sz="1200" dirty="0" smtClean="0"/>
              <a:t>U prvom delu će učesnici osvežiti svoja znanja</a:t>
            </a:r>
            <a:r>
              <a:rPr lang="sr-Latn-RS" sz="1200" baseline="0" dirty="0" smtClean="0"/>
              <a:t> o visokotehnološkom kriminalu i dokazima u elektronskom obliku. U drugom delu </a:t>
            </a:r>
            <a:r>
              <a:rPr lang="sr-Latn-RS" sz="1200" baseline="0" dirty="0" smtClean="0"/>
              <a:t>se razmatraju različiti pristupi zvaničnoj međunarodnoj saradnji. </a:t>
            </a:r>
          </a:p>
          <a:p>
            <a:r>
              <a:rPr lang="sr-Latn-RS" sz="1200" baseline="0" dirty="0" smtClean="0"/>
              <a:t>U trećem se izlaže kratak pregled Budimpeštanske konvencije. </a:t>
            </a:r>
            <a:r>
              <a:rPr lang="en-GB" sz="1200" dirty="0" smtClean="0"/>
              <a:t> </a:t>
            </a:r>
            <a:endParaRPr lang="en-GB" sz="1200" dirty="0" smtClean="0"/>
          </a:p>
          <a:p>
            <a:r>
              <a:rPr lang="sr-Latn-RS" sz="1200" baseline="0" dirty="0" smtClean="0"/>
              <a:t>U </a:t>
            </a:r>
            <a:r>
              <a:rPr lang="sr-Latn-RS" sz="1200" baseline="0" dirty="0" smtClean="0"/>
              <a:t>četvrtom će biti dat kratak </a:t>
            </a:r>
            <a:r>
              <a:rPr lang="sr-Latn-RS" sz="1200" baseline="0" dirty="0" smtClean="0"/>
              <a:t>prikaz </a:t>
            </a:r>
            <a:r>
              <a:rPr lang="sr-Latn-RS" sz="1200" baseline="0" dirty="0" smtClean="0"/>
              <a:t>Drugog dopunskog protokola uz Budimpeštansku konvenciju. </a:t>
            </a:r>
            <a:endParaRPr lang="en-GB" sz="1200"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dirty="0" smtClean="0"/>
              <a:t>U petom delu sesije</a:t>
            </a:r>
            <a:r>
              <a:rPr lang="sr-Latn-RS" sz="1200" baseline="0" dirty="0" smtClean="0"/>
              <a:t> biće sumirani njeni ciljevi. </a:t>
            </a:r>
            <a:endParaRPr lang="en-GB" sz="120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2818647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latin typeface="+mn-lt"/>
                <a:ea typeface="MS PGothic" pitchFamily="34" charset="-128"/>
                <a:cs typeface="ＭＳ Ｐゴシック" charset="0"/>
              </a:rPr>
              <a:t>Na slajdu su prikazana tri stuba Budimpeštanske konvencije </a:t>
            </a:r>
            <a:r>
              <a:rPr lang="en-GB" sz="1200" kern="1200" dirty="0" smtClean="0">
                <a:solidFill>
                  <a:schemeClr val="tx1"/>
                </a:solidFill>
                <a:latin typeface="+mn-lt"/>
                <a:ea typeface="MS PGothic" pitchFamily="34" charset="-128"/>
                <a:cs typeface="ＭＳ Ｐゴシック" charset="0"/>
              </a:rPr>
              <a:t>– </a:t>
            </a:r>
            <a:r>
              <a:rPr lang="sr-Latn-RS" sz="1200" kern="1200" dirty="0" smtClean="0">
                <a:solidFill>
                  <a:schemeClr val="tx1"/>
                </a:solidFill>
                <a:latin typeface="+mn-lt"/>
                <a:ea typeface="MS PGothic" pitchFamily="34" charset="-128"/>
                <a:cs typeface="ＭＳ Ｐゴシック" charset="0"/>
              </a:rPr>
              <a:t>materijalno pravo, procesno pravo i međunarodna saradnja. Markirani stub</a:t>
            </a:r>
            <a:r>
              <a:rPr lang="sr-Latn-RS" sz="1200" kern="1200" baseline="0" dirty="0" smtClean="0">
                <a:solidFill>
                  <a:schemeClr val="tx1"/>
                </a:solidFill>
                <a:latin typeface="+mn-lt"/>
                <a:ea typeface="MS PGothic" pitchFamily="34" charset="-128"/>
                <a:cs typeface="ＭＳ Ｐゴシック" charset="0"/>
              </a:rPr>
              <a:t> sadrži spisak različitih radnji koje su inkriminisane u skladu sa Budimpeštanskom konvencijom, kako sledi: </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dirty="0" smtClean="0">
                <a:solidFill>
                  <a:schemeClr val="tx1"/>
                </a:solidFill>
                <a:latin typeface="+mn-lt"/>
                <a:ea typeface="MS PGothic" pitchFamily="34" charset="-128"/>
                <a:cs typeface="ＭＳ Ｐゴシック" charset="0"/>
              </a:rPr>
              <a:t>Nezakoniti pristup </a:t>
            </a:r>
            <a:r>
              <a:rPr lang="en-GB" sz="1200" kern="1200" dirty="0" smtClean="0">
                <a:solidFill>
                  <a:schemeClr val="tx1"/>
                </a:solidFill>
                <a:latin typeface="+mn-lt"/>
                <a:ea typeface="MS PGothic" pitchFamily="34" charset="-128"/>
                <a:cs typeface="ＭＳ Ｐゴシック" charset="0"/>
              </a:rPr>
              <a:t>(</a:t>
            </a:r>
            <a:r>
              <a:rPr lang="sr-Latn-RS" sz="1200" kern="1200" dirty="0" smtClean="0">
                <a:solidFill>
                  <a:schemeClr val="tx1"/>
                </a:solidFill>
                <a:latin typeface="+mn-lt"/>
                <a:ea typeface="MS PGothic" pitchFamily="34" charset="-128"/>
                <a:cs typeface="ＭＳ Ｐゴシック" charset="0"/>
              </a:rPr>
              <a:t>član</a:t>
            </a:r>
            <a:r>
              <a:rPr lang="en-GB" sz="1200" kern="1200" dirty="0" smtClean="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dirty="0" smtClean="0">
                <a:solidFill>
                  <a:schemeClr val="tx1"/>
                </a:solidFill>
                <a:latin typeface="+mn-lt"/>
                <a:ea typeface="MS PGothic" pitchFamily="34" charset="-128"/>
                <a:cs typeface="ＭＳ Ｐゴシック" charset="0"/>
              </a:rPr>
              <a:t>Nezakonito presretanje</a:t>
            </a:r>
            <a:r>
              <a:rPr lang="en-GB" sz="1200" kern="1200" dirty="0" smtClean="0">
                <a:solidFill>
                  <a:schemeClr val="tx1"/>
                </a:solidFill>
                <a:latin typeface="+mn-lt"/>
                <a:ea typeface="MS PGothic" pitchFamily="34" charset="-128"/>
                <a:cs typeface="ＭＳ Ｐゴシック" charset="0"/>
              </a:rPr>
              <a:t> (</a:t>
            </a:r>
            <a:r>
              <a:rPr lang="sr-Latn-RS" sz="1200" kern="1200" dirty="0" smtClean="0">
                <a:solidFill>
                  <a:schemeClr val="tx1"/>
                </a:solidFill>
                <a:latin typeface="+mn-lt"/>
                <a:ea typeface="MS PGothic" pitchFamily="34" charset="-128"/>
                <a:cs typeface="ＭＳ Ｐゴシック" charset="0"/>
              </a:rPr>
              <a:t>član</a:t>
            </a:r>
            <a:r>
              <a:rPr lang="en-GB" sz="1200" kern="1200" dirty="0" smtClean="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dirty="0" smtClean="0">
                <a:solidFill>
                  <a:schemeClr val="tx1"/>
                </a:solidFill>
                <a:latin typeface="+mn-lt"/>
                <a:ea typeface="MS PGothic" pitchFamily="34" charset="-128"/>
                <a:cs typeface="ＭＳ Ｐゴシック" charset="0"/>
              </a:rPr>
              <a:t>Ometanje podataka </a:t>
            </a:r>
            <a:r>
              <a:rPr lang="en-GB" sz="1200" kern="1200" dirty="0" smtClean="0">
                <a:solidFill>
                  <a:schemeClr val="tx1"/>
                </a:solidFill>
                <a:latin typeface="+mn-lt"/>
                <a:ea typeface="MS PGothic" pitchFamily="34" charset="-128"/>
                <a:cs typeface="ＭＳ Ｐゴシック" charset="0"/>
              </a:rPr>
              <a:t>(</a:t>
            </a:r>
            <a:r>
              <a:rPr lang="sr-Latn-RS" sz="1200" kern="1200" dirty="0" smtClean="0">
                <a:solidFill>
                  <a:schemeClr val="tx1"/>
                </a:solidFill>
                <a:latin typeface="+mn-lt"/>
                <a:ea typeface="MS PGothic" pitchFamily="34" charset="-128"/>
                <a:cs typeface="ＭＳ Ｐゴシック" charset="0"/>
              </a:rPr>
              <a:t>član</a:t>
            </a:r>
            <a:r>
              <a:rPr lang="en-GB" sz="1200" kern="1200" dirty="0" smtClean="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dirty="0" smtClean="0">
                <a:solidFill>
                  <a:schemeClr val="tx1"/>
                </a:solidFill>
                <a:latin typeface="+mn-lt"/>
                <a:ea typeface="MS PGothic" pitchFamily="34" charset="-128"/>
                <a:cs typeface="ＭＳ Ｐゴシック" charset="0"/>
              </a:rPr>
              <a:t>Ometanje sistema </a:t>
            </a:r>
            <a:r>
              <a:rPr lang="en-GB" sz="1200" kern="1200" dirty="0" smtClean="0">
                <a:solidFill>
                  <a:schemeClr val="tx1"/>
                </a:solidFill>
                <a:latin typeface="+mn-lt"/>
                <a:ea typeface="MS PGothic" pitchFamily="34" charset="-128"/>
                <a:cs typeface="ＭＳ Ｐゴシック" charset="0"/>
              </a:rPr>
              <a:t>(</a:t>
            </a:r>
            <a:r>
              <a:rPr lang="sr-Latn-RS" sz="1200" kern="1200" dirty="0" smtClean="0">
                <a:solidFill>
                  <a:schemeClr val="tx1"/>
                </a:solidFill>
                <a:latin typeface="+mn-lt"/>
                <a:ea typeface="MS PGothic" pitchFamily="34" charset="-128"/>
                <a:cs typeface="ＭＳ Ｐゴシック" charset="0"/>
              </a:rPr>
              <a:t>član</a:t>
            </a:r>
            <a:r>
              <a:rPr lang="en-GB" sz="1200" kern="1200" dirty="0" smtClean="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dirty="0" smtClean="0">
                <a:solidFill>
                  <a:schemeClr val="tx1"/>
                </a:solidFill>
                <a:latin typeface="+mn-lt"/>
                <a:ea typeface="MS PGothic" pitchFamily="34" charset="-128"/>
                <a:cs typeface="ＭＳ Ｐゴシック" charset="0"/>
              </a:rPr>
              <a:t>Zloupotreba uređaja </a:t>
            </a:r>
            <a:r>
              <a:rPr lang="en-GB" sz="1200" kern="1200" dirty="0" smtClean="0">
                <a:solidFill>
                  <a:schemeClr val="tx1"/>
                </a:solidFill>
                <a:latin typeface="+mn-lt"/>
                <a:ea typeface="MS PGothic" pitchFamily="34" charset="-128"/>
                <a:cs typeface="ＭＳ Ｐゴシック" charset="0"/>
              </a:rPr>
              <a:t>(</a:t>
            </a:r>
            <a:r>
              <a:rPr lang="sr-Latn-RS" sz="1200" kern="1200" dirty="0" smtClean="0">
                <a:solidFill>
                  <a:schemeClr val="tx1"/>
                </a:solidFill>
                <a:latin typeface="+mn-lt"/>
                <a:ea typeface="MS PGothic" pitchFamily="34" charset="-128"/>
                <a:cs typeface="ＭＳ Ｐゴシック" charset="0"/>
              </a:rPr>
              <a:t>član</a:t>
            </a:r>
            <a:r>
              <a:rPr lang="en-GB" sz="1200" kern="1200" dirty="0" smtClean="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dirty="0" smtClean="0">
                <a:solidFill>
                  <a:schemeClr val="tx1"/>
                </a:solidFill>
                <a:latin typeface="+mn-lt"/>
                <a:ea typeface="MS PGothic" pitchFamily="34" charset="-128"/>
                <a:cs typeface="ＭＳ Ｐゴシック" charset="0"/>
              </a:rPr>
              <a:t>Falsifikovanje u vezi sa računarima (član </a:t>
            </a:r>
            <a:r>
              <a:rPr lang="en-GB" sz="1200" kern="1200" dirty="0" smtClean="0">
                <a:solidFill>
                  <a:schemeClr val="tx1"/>
                </a:solidFill>
                <a:latin typeface="+mn-lt"/>
                <a:ea typeface="MS PGothic" pitchFamily="34" charset="-128"/>
                <a:cs typeface="ＭＳ Ｐゴシック" charset="0"/>
              </a:rPr>
              <a:t>7</a:t>
            </a:r>
            <a:r>
              <a:rPr lang="en-GB" sz="1200" kern="1200" dirty="0">
                <a:solidFill>
                  <a:schemeClr val="tx1"/>
                </a:solidFill>
                <a:latin typeface="+mn-lt"/>
                <a:ea typeface="MS PGothic" pitchFamily="34" charset="-128"/>
                <a:cs typeface="ＭＳ Ｐゴシック" charset="0"/>
              </a:rPr>
              <a:t>)</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dirty="0" smtClean="0">
                <a:solidFill>
                  <a:schemeClr val="tx1"/>
                </a:solidFill>
                <a:latin typeface="+mn-lt"/>
                <a:ea typeface="MS PGothic" pitchFamily="34" charset="-128"/>
                <a:cs typeface="ＭＳ Ｐゴシック" charset="0"/>
              </a:rPr>
              <a:t>Prevara u vezi sa računarima</a:t>
            </a:r>
            <a:r>
              <a:rPr lang="en-GB" sz="1200" kern="1200" dirty="0" smtClean="0">
                <a:solidFill>
                  <a:schemeClr val="tx1"/>
                </a:solidFill>
                <a:latin typeface="+mn-lt"/>
                <a:ea typeface="MS PGothic" pitchFamily="34" charset="-128"/>
                <a:cs typeface="ＭＳ Ｐゴシック" charset="0"/>
              </a:rPr>
              <a:t>(</a:t>
            </a:r>
            <a:r>
              <a:rPr lang="sr-Latn-RS" sz="1200" kern="1200" dirty="0" smtClean="0">
                <a:solidFill>
                  <a:schemeClr val="tx1"/>
                </a:solidFill>
                <a:latin typeface="+mn-lt"/>
                <a:ea typeface="MS PGothic" pitchFamily="34" charset="-128"/>
                <a:cs typeface="ＭＳ Ｐゴシック" charset="0"/>
              </a:rPr>
              <a:t>član</a:t>
            </a:r>
            <a:r>
              <a:rPr lang="en-GB" sz="1200" kern="1200" dirty="0" smtClean="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dirty="0" smtClean="0">
                <a:solidFill>
                  <a:schemeClr val="tx1"/>
                </a:solidFill>
                <a:latin typeface="+mn-lt"/>
                <a:ea typeface="MS PGothic" pitchFamily="34" charset="-128"/>
                <a:cs typeface="ＭＳ Ｐゴシック" charset="0"/>
              </a:rPr>
              <a:t>Dečija pornografija </a:t>
            </a:r>
            <a:r>
              <a:rPr lang="en-GB" sz="1200" kern="1200" dirty="0" smtClean="0">
                <a:solidFill>
                  <a:schemeClr val="tx1"/>
                </a:solidFill>
                <a:latin typeface="+mn-lt"/>
                <a:ea typeface="MS PGothic" pitchFamily="34" charset="-128"/>
                <a:cs typeface="ＭＳ Ｐゴシック" charset="0"/>
              </a:rPr>
              <a:t>(</a:t>
            </a:r>
            <a:r>
              <a:rPr lang="sr-Latn-RS" sz="1200" kern="1200" dirty="0" smtClean="0">
                <a:solidFill>
                  <a:schemeClr val="tx1"/>
                </a:solidFill>
                <a:latin typeface="+mn-lt"/>
                <a:ea typeface="MS PGothic" pitchFamily="34" charset="-128"/>
                <a:cs typeface="ＭＳ Ｐゴシック" charset="0"/>
              </a:rPr>
              <a:t>član</a:t>
            </a:r>
            <a:r>
              <a:rPr lang="en-GB" sz="1200" kern="1200" dirty="0" smtClean="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dirty="0" smtClean="0">
                <a:solidFill>
                  <a:schemeClr val="tx1"/>
                </a:solidFill>
                <a:latin typeface="+mn-lt"/>
                <a:ea typeface="MS PGothic" pitchFamily="34" charset="-128"/>
                <a:cs typeface="ＭＳ Ｐゴシック" charset="0"/>
              </a:rPr>
              <a:t>Povrede autorskih prava </a:t>
            </a:r>
            <a:r>
              <a:rPr lang="en-GB" sz="1200" kern="1200" dirty="0" smtClean="0">
                <a:solidFill>
                  <a:schemeClr val="tx1"/>
                </a:solidFill>
                <a:latin typeface="+mn-lt"/>
                <a:ea typeface="MS PGothic" pitchFamily="34" charset="-128"/>
                <a:cs typeface="ＭＳ Ｐゴシック" charset="0"/>
              </a:rPr>
              <a:t>(</a:t>
            </a:r>
            <a:r>
              <a:rPr lang="sr-Latn-RS" sz="1200" kern="1200" dirty="0" smtClean="0">
                <a:solidFill>
                  <a:schemeClr val="tx1"/>
                </a:solidFill>
                <a:latin typeface="+mn-lt"/>
                <a:ea typeface="MS PGothic" pitchFamily="34" charset="-128"/>
                <a:cs typeface="ＭＳ Ｐゴシック" charset="0"/>
              </a:rPr>
              <a:t>član</a:t>
            </a:r>
            <a:r>
              <a:rPr lang="en-GB" sz="1200" kern="1200" dirty="0" smtClean="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10)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b="0" kern="1200" noProof="0" dirty="0" smtClean="0">
                <a:solidFill>
                  <a:schemeClr val="tx1"/>
                </a:solidFill>
                <a:latin typeface="+mn-lt"/>
                <a:ea typeface="ＭＳ Ｐゴシック" pitchFamily="-65" charset="-128"/>
                <a:cs typeface="ＭＳ Ｐゴシック" pitchFamily="-65" charset="-128"/>
              </a:rPr>
              <a:t>Pokušaj, pomaganje ili podstrekavanje </a:t>
            </a:r>
            <a:r>
              <a:rPr lang="en-GB" sz="1200" kern="1200" dirty="0" smtClean="0">
                <a:solidFill>
                  <a:schemeClr val="tx1"/>
                </a:solidFill>
                <a:latin typeface="+mn-lt"/>
                <a:ea typeface="MS PGothic" pitchFamily="34" charset="-128"/>
                <a:cs typeface="ＭＳ Ｐゴシック" charset="0"/>
              </a:rPr>
              <a:t>(</a:t>
            </a:r>
            <a:r>
              <a:rPr lang="sr-Latn-RS" sz="1200" kern="1200" dirty="0" smtClean="0">
                <a:solidFill>
                  <a:schemeClr val="tx1"/>
                </a:solidFill>
                <a:latin typeface="+mn-lt"/>
                <a:ea typeface="MS PGothic" pitchFamily="34" charset="-128"/>
                <a:cs typeface="ＭＳ Ｐゴシック" charset="0"/>
              </a:rPr>
              <a:t>član</a:t>
            </a:r>
            <a:r>
              <a:rPr lang="en-GB" sz="1200" kern="1200" dirty="0" smtClean="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11)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dirty="0" smtClean="0">
                <a:solidFill>
                  <a:schemeClr val="tx1"/>
                </a:solidFill>
                <a:latin typeface="+mn-lt"/>
                <a:ea typeface="MS PGothic" pitchFamily="34" charset="-128"/>
                <a:cs typeface="ＭＳ Ｐゴシック" charset="0"/>
              </a:rPr>
              <a:t>Odgovornost pravnog lica</a:t>
            </a:r>
            <a:r>
              <a:rPr lang="en-GB" sz="1200" kern="1200" dirty="0" smtClean="0">
                <a:solidFill>
                  <a:schemeClr val="tx1"/>
                </a:solidFill>
                <a:latin typeface="+mn-lt"/>
                <a:ea typeface="MS PGothic" pitchFamily="34" charset="-128"/>
                <a:cs typeface="ＭＳ Ｐゴシック" charset="0"/>
              </a:rPr>
              <a:t> (</a:t>
            </a:r>
            <a:r>
              <a:rPr lang="sr-Latn-RS" sz="1200" kern="1200" dirty="0" smtClean="0">
                <a:solidFill>
                  <a:schemeClr val="tx1"/>
                </a:solidFill>
                <a:latin typeface="+mn-lt"/>
                <a:ea typeface="MS PGothic" pitchFamily="34" charset="-128"/>
                <a:cs typeface="ＭＳ Ｐゴシック" charset="0"/>
              </a:rPr>
              <a:t>član</a:t>
            </a:r>
            <a:r>
              <a:rPr lang="en-GB" sz="1200" kern="1200" dirty="0" smtClean="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12</a:t>
            </a:r>
            <a:r>
              <a:rPr lang="en-GB" sz="1200" kern="1200" dirty="0" smtClean="0">
                <a:solidFill>
                  <a:schemeClr val="tx1"/>
                </a:solidFill>
                <a:latin typeface="+mn-lt"/>
                <a:ea typeface="MS PGothic" pitchFamily="34" charset="-128"/>
                <a:cs typeface="ＭＳ Ｐゴシック" charset="0"/>
              </a:rPr>
              <a:t>)</a:t>
            </a:r>
            <a:r>
              <a:rPr lang="sr-Latn-RS" sz="1200" kern="1200" dirty="0" smtClean="0">
                <a:solidFill>
                  <a:schemeClr val="tx1"/>
                </a:solidFill>
                <a:latin typeface="+mn-lt"/>
                <a:ea typeface="MS PGothic" pitchFamily="34" charset="-128"/>
                <a:cs typeface="ＭＳ Ｐゴシック" charset="0"/>
              </a:rPr>
              <a:t> </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12</a:t>
            </a:fld>
            <a:endParaRPr lang="fr-FR" sz="1200"/>
          </a:p>
        </p:txBody>
      </p:sp>
    </p:spTree>
    <p:extLst>
      <p:ext uri="{BB962C8B-B14F-4D97-AF65-F5344CB8AC3E}">
        <p14:creationId xmlns:p14="http://schemas.microsoft.com/office/powerpoint/2010/main" val="12615950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latin typeface="+mn-lt"/>
                <a:ea typeface="MS PGothic" pitchFamily="34" charset="-128"/>
                <a:cs typeface="ＭＳ Ｐゴシック" charset="0"/>
              </a:rPr>
              <a:t>Na slajdu su prikazana tri stuba Budimpeštanske konvencije </a:t>
            </a:r>
            <a:r>
              <a:rPr lang="en-GB" sz="1200" kern="1200" dirty="0" smtClean="0">
                <a:solidFill>
                  <a:schemeClr val="tx1"/>
                </a:solidFill>
                <a:latin typeface="+mn-lt"/>
                <a:ea typeface="MS PGothic" pitchFamily="34" charset="-128"/>
                <a:cs typeface="ＭＳ Ｐゴシック" charset="0"/>
              </a:rPr>
              <a:t>– </a:t>
            </a:r>
            <a:r>
              <a:rPr lang="sr-Latn-RS" sz="1200" kern="1200" dirty="0" smtClean="0">
                <a:solidFill>
                  <a:schemeClr val="tx1"/>
                </a:solidFill>
                <a:latin typeface="+mn-lt"/>
                <a:ea typeface="MS PGothic" pitchFamily="34" charset="-128"/>
                <a:cs typeface="ＭＳ Ｐゴシック" charset="0"/>
              </a:rPr>
              <a:t>materijalno pravo, procesno pravo i međunarodna saradnja. Markirani stub</a:t>
            </a:r>
            <a:r>
              <a:rPr lang="sr-Latn-RS" sz="1200" kern="1200" baseline="0" dirty="0" smtClean="0">
                <a:solidFill>
                  <a:schemeClr val="tx1"/>
                </a:solidFill>
                <a:latin typeface="+mn-lt"/>
                <a:ea typeface="MS PGothic" pitchFamily="34" charset="-128"/>
                <a:cs typeface="ＭＳ Ｐゴシック" charset="0"/>
              </a:rPr>
              <a:t> sadrži procesne alate koje treba ugraditi u domaće pravo, kako sledi: </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Hitna zaštita</a:t>
            </a:r>
            <a:r>
              <a:rPr lang="sr-Latn-RS" sz="1200" kern="1200" baseline="0" noProof="0" dirty="0" smtClean="0">
                <a:solidFill>
                  <a:schemeClr val="tx1"/>
                </a:solidFill>
                <a:latin typeface="+mn-lt"/>
                <a:ea typeface="MS PGothic" pitchFamily="34" charset="-128"/>
                <a:cs typeface="ＭＳ Ｐゴシック" charset="0"/>
              </a:rPr>
              <a:t> sačuvanih računarskih podataka</a:t>
            </a:r>
            <a:r>
              <a:rPr lang="sr-Latn-RS" sz="1200" kern="1200" noProof="0" dirty="0" smtClean="0">
                <a:solidFill>
                  <a:schemeClr val="tx1"/>
                </a:solidFill>
                <a:latin typeface="+mn-lt"/>
                <a:ea typeface="MS PGothic" pitchFamily="34" charset="-128"/>
                <a:cs typeface="ＭＳ Ｐゴシック" charset="0"/>
              </a:rPr>
              <a:t> (član 16)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Hitna zaštita i delimično otkrivanje</a:t>
            </a:r>
            <a:r>
              <a:rPr lang="sr-Latn-RS" sz="1200" kern="1200" baseline="0" noProof="0" dirty="0" smtClean="0">
                <a:solidFill>
                  <a:schemeClr val="tx1"/>
                </a:solidFill>
                <a:latin typeface="+mn-lt"/>
                <a:ea typeface="MS PGothic" pitchFamily="34" charset="-128"/>
                <a:cs typeface="ＭＳ Ｐゴシック" charset="0"/>
              </a:rPr>
              <a:t> podataka o saobraćaju</a:t>
            </a:r>
            <a:r>
              <a:rPr lang="sr-Latn-RS" sz="1200" kern="1200" noProof="0" dirty="0" smtClean="0">
                <a:solidFill>
                  <a:schemeClr val="tx1"/>
                </a:solidFill>
                <a:latin typeface="+mn-lt"/>
                <a:ea typeface="MS PGothic" pitchFamily="34" charset="-128"/>
                <a:cs typeface="ＭＳ Ｐゴシック" charset="0"/>
              </a:rPr>
              <a:t>  (član 17)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Izdavanje naredbe (član 18)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Pretraživanje i zaplena računarskih podataka (član 19)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Prikupljanje</a:t>
            </a:r>
            <a:r>
              <a:rPr lang="sr-Latn-RS" sz="1200" kern="1200" baseline="0" noProof="0" dirty="0" smtClean="0">
                <a:solidFill>
                  <a:schemeClr val="tx1"/>
                </a:solidFill>
                <a:latin typeface="+mn-lt"/>
                <a:ea typeface="MS PGothic" pitchFamily="34" charset="-128"/>
                <a:cs typeface="ＭＳ Ｐゴシック" charset="0"/>
              </a:rPr>
              <a:t> podataka o saobraćaju u realnom vremenu</a:t>
            </a:r>
            <a:r>
              <a:rPr lang="sr-Latn-RS" sz="1200" kern="1200" noProof="0" dirty="0" smtClean="0">
                <a:solidFill>
                  <a:schemeClr val="tx1"/>
                </a:solidFill>
                <a:latin typeface="+mn-lt"/>
                <a:ea typeface="MS PGothic" pitchFamily="34" charset="-128"/>
                <a:cs typeface="ＭＳ Ｐゴシック" charset="0"/>
              </a:rPr>
              <a:t> (član 20)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Presretanje podataka iz sadržaja (član 21)</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13</a:t>
            </a:fld>
            <a:endParaRPr lang="fr-FR" sz="1200"/>
          </a:p>
        </p:txBody>
      </p:sp>
    </p:spTree>
    <p:extLst>
      <p:ext uri="{BB962C8B-B14F-4D97-AF65-F5344CB8AC3E}">
        <p14:creationId xmlns:p14="http://schemas.microsoft.com/office/powerpoint/2010/main" val="1971260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kern="1200" noProof="0" dirty="0" smtClean="0">
                <a:solidFill>
                  <a:schemeClr val="tx1"/>
                </a:solidFill>
                <a:latin typeface="+mn-lt"/>
                <a:ea typeface="MS PGothic" pitchFamily="34" charset="-128"/>
                <a:cs typeface="ＭＳ Ｐゴシック" charset="0"/>
              </a:rPr>
              <a:t>Na slajdu su prikazana tri stuba Budimpeštanske konvencije – materijalno pravo, procesno pravo i međunarodna saradnja. Markirani stub</a:t>
            </a:r>
            <a:r>
              <a:rPr lang="sr-Latn-RS" sz="1200" kern="1200" baseline="0" noProof="0" dirty="0" smtClean="0">
                <a:solidFill>
                  <a:schemeClr val="tx1"/>
                </a:solidFill>
                <a:latin typeface="+mn-lt"/>
                <a:ea typeface="MS PGothic" pitchFamily="34" charset="-128"/>
                <a:cs typeface="ＭＳ Ｐゴシック" charset="0"/>
              </a:rPr>
              <a:t> sadrži različite odredbe Budimpeštanske konvencije o međunarodnoj saradnji, kako sledi: </a:t>
            </a:r>
            <a:endParaRPr lang="sr-Latn-RS" sz="1200" kern="1200" noProof="0" dirty="0" smtClean="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Opšt</a:t>
            </a:r>
            <a:r>
              <a:rPr lang="sr-Latn-RS" sz="1200" kern="1200" baseline="0" noProof="0" dirty="0" smtClean="0">
                <a:solidFill>
                  <a:schemeClr val="tx1"/>
                </a:solidFill>
                <a:latin typeface="+mn-lt"/>
                <a:ea typeface="MS PGothic" pitchFamily="34" charset="-128"/>
                <a:cs typeface="ＭＳ Ｐゴシック" charset="0"/>
              </a:rPr>
              <a:t>a načela u vezi sa međunarodnom saradnjom </a:t>
            </a:r>
            <a:r>
              <a:rPr lang="sr-Latn-RS" sz="1200" kern="1200" noProof="0" dirty="0" smtClean="0">
                <a:solidFill>
                  <a:schemeClr val="tx1"/>
                </a:solidFill>
                <a:latin typeface="+mn-lt"/>
                <a:ea typeface="MS PGothic" pitchFamily="34" charset="-128"/>
                <a:cs typeface="ＭＳ Ｐゴシック" charset="0"/>
              </a:rPr>
              <a:t>(član 23)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Ekstradicija (član 24)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Opšta načela u vezi sa uzajamnom pomoći (član 25)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Slučajne informacije (član 26)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b="0" kern="1200" noProof="0" dirty="0" smtClean="0">
                <a:solidFill>
                  <a:schemeClr val="tx1"/>
                </a:solidFill>
                <a:latin typeface="+mn-lt"/>
                <a:ea typeface="ＭＳ Ｐゴシック" pitchFamily="-65" charset="-128"/>
                <a:cs typeface="ＭＳ Ｐゴシック" pitchFamily="-65" charset="-128"/>
              </a:rPr>
              <a:t>Postupci koji se odnose na zahteve za uzajamnu pomoć u slučaju nepostojanja važećih međunarodnih sporazuma </a:t>
            </a:r>
            <a:r>
              <a:rPr lang="sr-Latn-RS" sz="1200" kern="1200" noProof="0" dirty="0" smtClean="0">
                <a:solidFill>
                  <a:schemeClr val="tx1"/>
                </a:solidFill>
                <a:latin typeface="+mn-lt"/>
                <a:ea typeface="MS PGothic" pitchFamily="34" charset="-128"/>
                <a:cs typeface="ＭＳ Ｐゴシック" charset="0"/>
              </a:rPr>
              <a:t>(član 27)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Tajnost i ograničenja</a:t>
            </a:r>
            <a:r>
              <a:rPr lang="sr-Latn-RS" sz="1200" kern="1200" baseline="0" noProof="0" dirty="0" smtClean="0">
                <a:solidFill>
                  <a:schemeClr val="tx1"/>
                </a:solidFill>
                <a:latin typeface="+mn-lt"/>
                <a:ea typeface="MS PGothic" pitchFamily="34" charset="-128"/>
                <a:cs typeface="ＭＳ Ｐゴシック" charset="0"/>
              </a:rPr>
              <a:t> korišćenja</a:t>
            </a:r>
            <a:endParaRPr lang="sr-Latn-RS" sz="1200" kern="1200" noProof="0" dirty="0" smtClean="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Hitna zaštita sačuvanih računarskih podataka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Hitno otkrivanje zaštićenih podataka o saobraćaju</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Uzajamna pomoć u</a:t>
            </a:r>
            <a:r>
              <a:rPr lang="sr-Latn-RS" sz="1200" kern="1200" baseline="0" noProof="0" dirty="0" smtClean="0">
                <a:solidFill>
                  <a:schemeClr val="tx1"/>
                </a:solidFill>
                <a:latin typeface="+mn-lt"/>
                <a:ea typeface="MS PGothic" pitchFamily="34" charset="-128"/>
                <a:cs typeface="ＭＳ Ｐゴシック" charset="0"/>
              </a:rPr>
              <a:t> odnosu na pristupanje sačuvanim računarskim podacima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baseline="0" noProof="0" dirty="0" smtClean="0">
                <a:solidFill>
                  <a:schemeClr val="tx1"/>
                </a:solidFill>
                <a:latin typeface="+mn-lt"/>
                <a:ea typeface="MS PGothic" pitchFamily="34" charset="-128"/>
                <a:cs typeface="ＭＳ Ｐゴシック" charset="0"/>
              </a:rPr>
              <a:t>Prekogranični pristup sačuvanim računarskim podacima uz saglasnost ili kada su dostupni javnosti</a:t>
            </a:r>
            <a:endParaRPr lang="sr-Latn-RS" sz="1200" kern="1200" noProof="0" dirty="0" smtClean="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Uzajamna pomoć u prikupljanju podataka o saobraćaju u realnom vremenu</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Uzajamna pomoć u presretanju podataka iz sadržaja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r-Latn-RS" sz="1200" kern="1200" noProof="0" dirty="0" smtClean="0">
                <a:solidFill>
                  <a:schemeClr val="tx1"/>
                </a:solidFill>
                <a:latin typeface="+mn-lt"/>
                <a:ea typeface="MS PGothic" pitchFamily="34" charset="-128"/>
                <a:cs typeface="ＭＳ Ｐゴシック" charset="0"/>
              </a:rPr>
              <a:t>Mreža 24/7</a:t>
            </a:r>
          </a:p>
          <a:p>
            <a:pPr marL="0" indent="0" eaLnBrk="1" hangingPunct="1">
              <a:spcBef>
                <a:spcPct val="0"/>
              </a:spcBef>
              <a:buFontTx/>
              <a:buNone/>
            </a:pPr>
            <a:endParaRPr lang="sr-Latn-RS" noProof="0" dirty="0">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14</a:t>
            </a:fld>
            <a:endParaRPr lang="fr-FR" sz="1200"/>
          </a:p>
        </p:txBody>
      </p:sp>
    </p:spTree>
    <p:extLst>
      <p:ext uri="{BB962C8B-B14F-4D97-AF65-F5344CB8AC3E}">
        <p14:creationId xmlns:p14="http://schemas.microsoft.com/office/powerpoint/2010/main" val="36452889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U ovom prvom delu biće dat kratak prikaz</a:t>
            </a:r>
            <a:r>
              <a:rPr lang="sr-Latn-RS" baseline="0" dirty="0" smtClean="0"/>
              <a:t> različitih pristupa u odnosu na zvaničnu međunarodnu saradnju.</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6536240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Na ovom slajdu se navode različiti</a:t>
            </a:r>
            <a:r>
              <a:rPr lang="sr-Latn-RS" baseline="0" dirty="0" smtClean="0"/>
              <a:t> globalni mehanizmi koji omogućavaju međunarodnu saradnju u različitim oblastima. Trener može proći kroz spisak i reći da će svaki od njih biti detaljnije objašnjen na narednim slajdovima.</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3988626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sr-Latn-RS" b="1" dirty="0" smtClean="0"/>
              <a:t>Konvencija Ujedinjenih</a:t>
            </a:r>
            <a:r>
              <a:rPr lang="sr-Latn-RS" b="1" baseline="0" dirty="0" smtClean="0"/>
              <a:t> nacija protiv transnacionalnog organizovanog kriminala (</a:t>
            </a:r>
            <a:r>
              <a:rPr lang="en-US" b="1" dirty="0" smtClean="0"/>
              <a:t>The </a:t>
            </a:r>
            <a:r>
              <a:rPr lang="en-US" b="1" dirty="0"/>
              <a:t>United Nations Convention against Transnational Organized Crime </a:t>
            </a:r>
            <a:r>
              <a:rPr lang="sr-Latn-RS" b="1" baseline="0" dirty="0" smtClean="0"/>
              <a:t> - </a:t>
            </a:r>
            <a:r>
              <a:rPr lang="en-US" b="1" dirty="0" smtClean="0"/>
              <a:t>UNTOC</a:t>
            </a:r>
            <a:r>
              <a:rPr lang="en-US" b="1" dirty="0"/>
              <a:t>)</a:t>
            </a:r>
            <a:r>
              <a:rPr lang="en-US" dirty="0"/>
              <a:t> </a:t>
            </a:r>
            <a:r>
              <a:rPr lang="sr-Latn-RS" dirty="0" smtClean="0"/>
              <a:t>usvojena je Rezolucijom 55/25 Generalne skupštine UN od 15. novembra 2000. godine kao osnovni međunarodni instrument u borbi protiv transnacionalnog organizovanog kriminala. Konvencija stupa na snagu 29. septembra 2003. godine.</a:t>
            </a:r>
            <a:r>
              <a:rPr lang="en-US" dirty="0" smtClean="0"/>
              <a:t> </a:t>
            </a:r>
            <a:endParaRPr lang="en-US" dirty="0"/>
          </a:p>
          <a:p>
            <a:pPr algn="just"/>
            <a:endParaRPr lang="en-US" dirty="0"/>
          </a:p>
          <a:p>
            <a:pPr algn="just"/>
            <a:r>
              <a:rPr lang="sr-Latn-RS" dirty="0" smtClean="0"/>
              <a:t>Konvenciju</a:t>
            </a:r>
            <a:r>
              <a:rPr lang="sr-Latn-RS" baseline="0" dirty="0" smtClean="0"/>
              <a:t> dopunjuju tri protokola, koji su usmereni na posebne oblasti i manifestacije organizovanog kriminala, a to su: </a:t>
            </a:r>
            <a:endParaRPr lang="en-US" dirty="0"/>
          </a:p>
          <a:p>
            <a:pPr marL="228600" indent="-228600" algn="just">
              <a:buAutoNum type="arabicParenR"/>
            </a:pPr>
            <a:r>
              <a:rPr lang="sr-Latn-RS" dirty="0" smtClean="0"/>
              <a:t>Protokol</a:t>
            </a:r>
            <a:r>
              <a:rPr lang="sr-Latn-RS" baseline="0" dirty="0" smtClean="0"/>
              <a:t> za prevenciju, suzbijanje i kažnjavanje trgovine ljudskim bićima, naročito ženama i decom;</a:t>
            </a:r>
            <a:r>
              <a:rPr lang="en-US" dirty="0" smtClean="0"/>
              <a:t> </a:t>
            </a:r>
            <a:endParaRPr lang="en-US" dirty="0"/>
          </a:p>
          <a:p>
            <a:pPr marL="228600" indent="-228600" algn="just">
              <a:buAutoNum type="arabicParenR"/>
            </a:pPr>
            <a:r>
              <a:rPr lang="sr-Latn-RS" dirty="0" smtClean="0"/>
              <a:t>Protokol protiv krijumčarenja migranata kopnom, morem</a:t>
            </a:r>
            <a:r>
              <a:rPr lang="sr-Latn-RS" baseline="0" dirty="0" smtClean="0"/>
              <a:t> i</a:t>
            </a:r>
            <a:r>
              <a:rPr lang="sr-Latn-RS" dirty="0" smtClean="0"/>
              <a:t> vazduhom</a:t>
            </a:r>
            <a:r>
              <a:rPr lang="en-US" dirty="0" smtClean="0"/>
              <a:t>; </a:t>
            </a:r>
            <a:endParaRPr lang="en-US" dirty="0"/>
          </a:p>
          <a:p>
            <a:pPr marL="228600" indent="-228600" algn="just">
              <a:buAutoNum type="arabicParenR"/>
            </a:pPr>
            <a:r>
              <a:rPr lang="sr-Latn-RS" dirty="0" smtClean="0"/>
              <a:t>Protokol</a:t>
            </a:r>
            <a:r>
              <a:rPr lang="sr-Latn-RS" baseline="0" dirty="0" smtClean="0"/>
              <a:t> protiv nedozvoljene proizvodnje i trgovine vatrenim oružjem, pripadajućim delovima i komponentama i municijom.</a:t>
            </a:r>
            <a:r>
              <a:rPr lang="en-US" dirty="0" smtClean="0"/>
              <a:t> </a:t>
            </a:r>
            <a:endParaRPr lang="en-US" dirty="0"/>
          </a:p>
          <a:p>
            <a:pPr marL="0" indent="0" algn="just">
              <a:buNone/>
            </a:pPr>
            <a:endParaRPr lang="en-US" dirty="0"/>
          </a:p>
          <a:p>
            <a:pPr marL="0" indent="0" algn="just">
              <a:buNone/>
            </a:pPr>
            <a:r>
              <a:rPr lang="sr-Latn-RS" dirty="0" smtClean="0"/>
              <a:t>Države moraju postati članice same</a:t>
            </a:r>
            <a:r>
              <a:rPr lang="sr-Latn-RS" baseline="0" dirty="0" smtClean="0"/>
              <a:t> Konvencije pre nego što postanu članice bilo kog od ovih protokola.</a:t>
            </a:r>
            <a:endParaRPr lang="en-US" dirty="0"/>
          </a:p>
          <a:p>
            <a:pPr marL="0" indent="0" algn="just">
              <a:buNone/>
            </a:pPr>
            <a:endParaRPr lang="en-US" dirty="0"/>
          </a:p>
          <a:p>
            <a:pPr marL="0" indent="0" algn="just">
              <a:buNone/>
            </a:pPr>
            <a:r>
              <a:rPr lang="sr-Latn-RS" dirty="0" smtClean="0"/>
              <a:t>Trener treba da naglasi da UNTOC ne</a:t>
            </a:r>
            <a:r>
              <a:rPr lang="sr-Latn-RS" baseline="0" dirty="0" smtClean="0"/>
              <a:t> sadrži KONKRETNE odredbe koje se odnose na međunarodnu saradnju u oblasti visokotehnološkog kriminala ili razmenu dokaza u elektronskom obliku.</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8042008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b="1" dirty="0" smtClean="0"/>
              <a:t>Konvencija UN protiv transnacionalnog organizovanog kriminala</a:t>
            </a:r>
            <a:r>
              <a:rPr lang="sr-Latn-RS" b="1" baseline="0" dirty="0" smtClean="0"/>
              <a:t> </a:t>
            </a:r>
            <a:r>
              <a:rPr lang="en-US" b="1" dirty="0" smtClean="0"/>
              <a:t>(</a:t>
            </a:r>
            <a:r>
              <a:rPr lang="en-US" b="1" dirty="0"/>
              <a:t>UNTOC)</a:t>
            </a:r>
            <a:r>
              <a:rPr lang="en-US" dirty="0"/>
              <a:t> </a:t>
            </a:r>
            <a:r>
              <a:rPr lang="sr-Latn-RS" dirty="0" smtClean="0"/>
              <a:t>obuhvata ograničen</a:t>
            </a:r>
            <a:r>
              <a:rPr lang="sr-Latn-RS" baseline="0" dirty="0" smtClean="0"/>
              <a:t> raspon krivičnih dela, konkretno, učešće u grupama za organizovani kriminal, pranje dobiti stečene kroz kriminal, korupciju i ometanje pravde.</a:t>
            </a:r>
            <a:r>
              <a:rPr lang="en-US" dirty="0" smtClean="0"/>
              <a:t> </a:t>
            </a:r>
            <a:endParaRPr lang="en-US" dirty="0"/>
          </a:p>
          <a:p>
            <a:pPr algn="just"/>
            <a:endParaRPr lang="en-US" dirty="0"/>
          </a:p>
          <a:p>
            <a:pPr algn="just"/>
            <a:r>
              <a:rPr lang="sr-Latn-RS" dirty="0" smtClean="0"/>
              <a:t>Konvencija</a:t>
            </a:r>
            <a:r>
              <a:rPr lang="sr-Latn-RS" baseline="0" dirty="0" smtClean="0"/>
              <a:t> predviđa vršenje određenih procesnih ovlašćenja koja se odnose na krivična dela definisana u Budimpeštanskoj konvenciji, uključujući odredbe o krivičnom gonjenju, suđenju i izricanju kazni, konfiskaciji i zapleni i raspolaganju dobiti od kriminala.</a:t>
            </a:r>
            <a:r>
              <a:rPr lang="en-US" dirty="0" smtClean="0"/>
              <a:t> </a:t>
            </a:r>
            <a:endParaRPr lang="en-US" dirty="0"/>
          </a:p>
          <a:p>
            <a:pPr algn="just"/>
            <a:endParaRPr lang="en-US" dirty="0"/>
          </a:p>
          <a:p>
            <a:pPr algn="just"/>
            <a:r>
              <a:rPr lang="sr-Latn-RS" dirty="0" smtClean="0"/>
              <a:t>Važno je napomenuti da UNTOC uključuje</a:t>
            </a:r>
            <a:r>
              <a:rPr lang="sr-Latn-RS" baseline="0" dirty="0" smtClean="0"/>
              <a:t> i niz odredbi koje se odnose na uzajamnu pomoć, koje bi se teoretski mogle realizovati i u pogledu razmene dokaza u elektronskom obliku. Konvencija, međutim, ne sadrži specijalizovane odredbe koje su neophodne za elektronske dokaze, niti se odredbe Konvencije o uzajamnoj pomoći primenjuju na sva dela koja takve dokaze uključuju.</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2866552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b="1" dirty="0" smtClean="0"/>
              <a:t>Konvencija</a:t>
            </a:r>
            <a:r>
              <a:rPr lang="sr-Latn-RS" b="1" baseline="0" dirty="0" smtClean="0"/>
              <a:t> Ujedinjenih nacija protiv korupcije (</a:t>
            </a:r>
            <a:r>
              <a:rPr lang="en-US" b="1" dirty="0" smtClean="0"/>
              <a:t>The </a:t>
            </a:r>
            <a:r>
              <a:rPr lang="en-US" b="1" dirty="0"/>
              <a:t>United Nations Convention against Corruption </a:t>
            </a:r>
            <a:r>
              <a:rPr lang="sr-Latn-RS" b="1" dirty="0" smtClean="0"/>
              <a:t>-</a:t>
            </a:r>
            <a:r>
              <a:rPr lang="sr-Latn-RS" b="1" baseline="0" dirty="0" smtClean="0"/>
              <a:t> </a:t>
            </a:r>
            <a:r>
              <a:rPr lang="en-US" b="1" dirty="0" smtClean="0"/>
              <a:t>UNCAC</a:t>
            </a:r>
            <a:r>
              <a:rPr lang="en-US" b="1" dirty="0"/>
              <a:t>) </a:t>
            </a:r>
            <a:r>
              <a:rPr lang="sr-Latn-RS" dirty="0" smtClean="0"/>
              <a:t>predstavlja jedin</a:t>
            </a:r>
            <a:r>
              <a:rPr lang="sr-Latn-RS" baseline="0" dirty="0" smtClean="0"/>
              <a:t>i pravno obavezujući univerzalni instrument u borbi protiv korupcije. UNCAC zastupa jedan dalekosežni pristup, a obavezujući karakter brojnih odredbi Konvencije čini je jedinstvenim alatom u pripremi sveobuhvatnog odgovora na jedan globalni problem. Velika većina država članica Ujedinjenih nacija potpisnice su ove konvencije. Tekst UNCAC usaglašavan je tokom sedam sednica </a:t>
            </a:r>
            <a:r>
              <a:rPr lang="sr-Latn-RS" b="0" i="0" u="none" baseline="0" dirty="0" smtClean="0"/>
              <a:t>Ad hok komiteta za usaglašavanje Konvencije protiv korupcije, održanih</a:t>
            </a:r>
            <a:r>
              <a:rPr lang="sr-Latn-RS" baseline="0" dirty="0" smtClean="0"/>
              <a:t> od 21. januara 2002. do 1. oktobra 2003. godine. </a:t>
            </a:r>
            <a:endParaRPr lang="en-US" dirty="0"/>
          </a:p>
          <a:p>
            <a:pPr algn="just"/>
            <a:endParaRPr lang="en-US" dirty="0"/>
          </a:p>
          <a:p>
            <a:pPr algn="just"/>
            <a:r>
              <a:rPr lang="en-US" dirty="0" smtClean="0"/>
              <a:t>UNCAC</a:t>
            </a:r>
            <a:r>
              <a:rPr lang="sr-Latn-RS" dirty="0" smtClean="0"/>
              <a:t> trenutno ima 140 potpisnica.</a:t>
            </a:r>
            <a:r>
              <a:rPr lang="sr-Latn-RS" baseline="0" dirty="0" smtClean="0"/>
              <a:t> </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7119156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b="1" dirty="0" smtClean="0"/>
              <a:t>Konvencija Ujedinjenih nacija protiv korupcije (</a:t>
            </a:r>
            <a:r>
              <a:rPr lang="en-US" b="1" dirty="0" smtClean="0"/>
              <a:t>United </a:t>
            </a:r>
            <a:r>
              <a:rPr lang="en-US" b="1" dirty="0"/>
              <a:t>Nations Convention against Corruption </a:t>
            </a:r>
            <a:r>
              <a:rPr lang="sr-Latn-RS" b="1" baseline="0" dirty="0" smtClean="0"/>
              <a:t>- </a:t>
            </a:r>
            <a:r>
              <a:rPr lang="en-US" b="1" dirty="0" smtClean="0"/>
              <a:t>UNCAC</a:t>
            </a:r>
            <a:r>
              <a:rPr lang="en-US" b="1" dirty="0"/>
              <a:t>) </a:t>
            </a:r>
            <a:r>
              <a:rPr lang="sr-Latn-RS" b="0" dirty="0" smtClean="0"/>
              <a:t>pokriva</a:t>
            </a:r>
            <a:r>
              <a:rPr lang="sr-Latn-RS" b="0" baseline="0" dirty="0" smtClean="0"/>
              <a:t> pet glavnih oblasti: preventivne mere, inkriminisanje i sprovođenje zakona, međunarodna saradnja, povraćaj sredstava i tehnička pomoć i razmena informacija. Konvencija obuhvata brojne oblike korupcije, poput podmićivanja, trgovine uticajem, zloupotrebe funkcija i različitih dela korupcije u privatnom sektoru. Na slajdu se navode konkretne odredbe.</a:t>
            </a:r>
            <a:r>
              <a:rPr lang="en-US" dirty="0" smtClean="0"/>
              <a:t> </a:t>
            </a:r>
            <a:endParaRPr lang="en-US" dirty="0"/>
          </a:p>
          <a:p>
            <a:pPr algn="just"/>
            <a:endParaRPr lang="en-US" dirty="0"/>
          </a:p>
          <a:p>
            <a:pPr algn="just"/>
            <a:r>
              <a:rPr lang="sr-Latn-RS" dirty="0" smtClean="0"/>
              <a:t>Trener treba da naglasi da dela prema</a:t>
            </a:r>
            <a:r>
              <a:rPr lang="sr-Latn-RS" baseline="0" dirty="0" smtClean="0"/>
              <a:t> UNCAC nisu dela u oblasti visokotehnološkog kriminala i da nema specijalizovanih procesnih ovlašćenja koja omogućavaju prikupljanje dokaza u elektronskom obliku, niti postoje specijalizovane odredbe za međunarodnu saradnju, koje bi omogućile razmenu elektronskih dokaza sa drugim zemljama. </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8097890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RS" b="1" dirty="0" smtClean="0"/>
              <a:t>Evropska konvencija o međusobnom pružanju pravne pomoći u krivičnim stvarima (The </a:t>
            </a:r>
            <a:r>
              <a:rPr lang="en-US" b="1" dirty="0" smtClean="0"/>
              <a:t>European </a:t>
            </a:r>
            <a:r>
              <a:rPr lang="en-US" b="1" dirty="0"/>
              <a:t>Convention on Mutual Assistance in Criminal </a:t>
            </a:r>
            <a:r>
              <a:rPr lang="en-US" b="1" dirty="0" smtClean="0"/>
              <a:t>Matters</a:t>
            </a:r>
            <a:r>
              <a:rPr lang="sr-Latn-RS" b="1" dirty="0" smtClean="0"/>
              <a:t>) </a:t>
            </a:r>
            <a:r>
              <a:rPr lang="sr-Latn-RS" b="0" dirty="0" smtClean="0"/>
              <a:t>je</a:t>
            </a:r>
            <a:r>
              <a:rPr lang="sr-Latn-RS" b="0" baseline="0" dirty="0" smtClean="0"/>
              <a:t> instrument Saveta Evrope, potpisan 1959. godine, a stupio na snagu 1962. Potpisalo ga je 50 država članica Saveta, kao i Čile, Izrael i Južna Koreja.</a:t>
            </a:r>
          </a:p>
          <a:p>
            <a:pPr algn="just"/>
            <a:endParaRPr lang="sr-Latn-RS" b="0" baseline="0" dirty="0" smtClean="0"/>
          </a:p>
          <a:p>
            <a:pPr algn="just"/>
            <a:r>
              <a:rPr lang="sr-Latn-RS" b="0" baseline="0" dirty="0" smtClean="0"/>
              <a:t>U skladu sa Konvencijom, Strane ugovornice su saglasne da jedna drugoj pruže najširu moguću uzajamnu pomoć u pogledu prikupljanja dokaza, saslušanja svedoka, veštaka i lica protiv kojih se vodi krivični postupak, itd. Konvencijom se utvrđuju pravila za izvršenje zamolnica od strane nadležnih organa „zamoljene strane,“ a koje se upućuju radi pribavljanja dokaza (davanje iskaza svedoka, veštaka i lica protiv kojih se vodi krivični postupak, dostavljanje procesnih akata i sudskih odluka), ili radi dostavljanja dokaznog materijala (dosijea ili dokumenata) u krivičnom postupku koji vode pravosudni organi druge strane („strane molilje“). Konvencija utvrđuje i uslove koje zahtevi za uzajamnu pomoć i zamolnice moraju da ispune (</a:t>
            </a:r>
            <a:r>
              <a:rPr lang="sr-Latn-RS" b="0" i="0" u="none" baseline="0" dirty="0" smtClean="0"/>
              <a:t>organi nadležni za dostavljanje</a:t>
            </a:r>
            <a:r>
              <a:rPr lang="sr-Latn-RS" b="0" baseline="0" dirty="0" smtClean="0"/>
              <a:t>, jezici, odbijanje uzajamne pomoći).</a:t>
            </a:r>
          </a:p>
          <a:p>
            <a:pPr algn="just"/>
            <a:endParaRPr lang="sr-Latn-RS" b="0" baseline="0" dirty="0" smtClean="0"/>
          </a:p>
          <a:p>
            <a:pPr algn="just"/>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3219387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dirty="0" smtClean="0"/>
              <a:t>Na ovom slajdu nalazi se pregled</a:t>
            </a:r>
            <a:r>
              <a:rPr lang="sr-Latn-RS" sz="1200" baseline="0" dirty="0" smtClean="0"/>
              <a:t> ciljeva sesije, s naglaskom na ono što učesnici mogu očekivati da će iz narednih slajdova naučiti. Učesnicima treba reći da će se na ovaj slajd vratiti na kraju sesije, kako bi utvrdili da li su ciljevi sesije ostvareni.</a:t>
            </a:r>
            <a:r>
              <a:rPr lang="en-GB" sz="1200" dirty="0" smtClean="0"/>
              <a:t> </a:t>
            </a:r>
            <a:endParaRPr lang="en-GB" sz="1200" dirty="0"/>
          </a:p>
          <a:p>
            <a:endParaRPr lang="en-GB" sz="1200"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8005938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b="1" dirty="0" smtClean="0"/>
              <a:t>Evropska konvencija o međusobnom pružanju pravne pomoći u krivičnim stvarima </a:t>
            </a:r>
            <a:r>
              <a:rPr lang="sr-Latn-RS" b="0" dirty="0" smtClean="0"/>
              <a:t>sadrži opšte odredbe koje omogućavaju uzajamnu pomoć. Trener može iskoristiti ovaj slajd</a:t>
            </a:r>
            <a:r>
              <a:rPr lang="sr-Latn-RS" b="0" baseline="0" dirty="0" smtClean="0"/>
              <a:t> da pokaže kako Konvencija ne sadrži specijalizovane odredbe o uzajamnoj pomoći, koje bi bile neophodne kada je reč o dokazima u elektronskom obliku, a naročito hitnoj zaštiti sačuvanih računarskih podataka, obelodanjivanju podataka o saobraćaju, uzajamoj pomoći u pogledu pristupa sačuvanim podacima, prekograničnom pristupu uz saglasnost, uzajamnoj pomoći u vezi sa prikupljanjem podataka o saobraćaju u realnom vremenu u uzajamnoj pomoći u presretanju podataka iz sadržaja.</a:t>
            </a:r>
            <a:r>
              <a:rPr lang="en-US" b="0" dirty="0" smtClean="0"/>
              <a:t> </a:t>
            </a:r>
            <a:endParaRPr lang="en-PK"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4943205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Na slajdu su prikazani neki regionalni</a:t>
            </a:r>
            <a:r>
              <a:rPr lang="sr-Latn-RS" baseline="0" dirty="0" smtClean="0"/>
              <a:t> mehanizmi koji omogućavaju regionalnu saradnju u krivičnim stvarima.</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7495601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Na ovom slajdu su</a:t>
            </a:r>
            <a:r>
              <a:rPr lang="sr-Latn-RS" baseline="0" dirty="0" smtClean="0"/>
              <a:t> prikazani neki regionalni mehanizmi koji omogućavaju regionalnu saradnju u krivičnim stvarima.</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7686406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Na ovom slajdu su</a:t>
            </a:r>
            <a:r>
              <a:rPr lang="sr-Latn-RS" baseline="0" dirty="0" smtClean="0"/>
              <a:t> prikazani neki regionalni mehanizmi koji omogućavaju regionalnu saradnju u krivičnim stvarima.</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42707437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Tačan odgovor</a:t>
            </a:r>
            <a:r>
              <a:rPr lang="sr-Latn-RS" baseline="0" dirty="0" smtClean="0"/>
              <a:t> je </a:t>
            </a:r>
            <a:r>
              <a:rPr lang="en-US" dirty="0" smtClean="0"/>
              <a:t>c</a:t>
            </a:r>
            <a:r>
              <a:rPr lang="en-US" dirty="0"/>
              <a:t>) </a:t>
            </a:r>
            <a:r>
              <a:rPr lang="sr-Latn-RS" dirty="0" smtClean="0"/>
              <a:t>Konvencija</a:t>
            </a:r>
            <a:r>
              <a:rPr lang="sr-Latn-RS" baseline="0" dirty="0" smtClean="0"/>
              <a:t> Saveta Evrope o visokotehnološkom kriminalu (Budimpeštanska konvencija)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40675190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Tačan odgovor</a:t>
            </a:r>
            <a:r>
              <a:rPr lang="sr-Latn-RS" baseline="0" dirty="0" smtClean="0"/>
              <a:t> je </a:t>
            </a:r>
            <a:r>
              <a:rPr lang="en-US" dirty="0" smtClean="0"/>
              <a:t>c) </a:t>
            </a:r>
            <a:r>
              <a:rPr lang="sr-Latn-RS" dirty="0" smtClean="0"/>
              <a:t>Konvencija</a:t>
            </a:r>
            <a:r>
              <a:rPr lang="sr-Latn-RS" baseline="0" dirty="0" smtClean="0"/>
              <a:t> Saveta Evrope o visokotehnološkom kriminalu (Budimpeštanska konvencija)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8987229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11553921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1252790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dirty="0" smtClean="0"/>
              <a:t>Na ovom slajdu se ponavljaju ciljevi sesije. Trener može proći kroz</a:t>
            </a:r>
            <a:r>
              <a:rPr lang="sr-Latn-RS" sz="1200" baseline="0" dirty="0" smtClean="0"/>
              <a:t> te ciljeve, kako bi utvrdio da su navedeni aspekti pokriveni ovim modulom.</a:t>
            </a:r>
            <a:r>
              <a:rPr lang="en-GB" sz="1200" dirty="0" smtClean="0"/>
              <a:t> </a:t>
            </a:r>
            <a:endParaRPr lang="en-GB" sz="120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18692147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49410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Prvi</a:t>
            </a:r>
            <a:r>
              <a:rPr lang="sr-Latn-RS" baseline="0" dirty="0" smtClean="0"/>
              <a:t> deo sesije biće prilika za učesnike da osveže znanja o visokotehnološkom kriminalu i dokazima u elektronskom obliku. </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3237822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Trener</a:t>
            </a:r>
            <a:r>
              <a:rPr lang="sr-Latn-RS" baseline="0" dirty="0" smtClean="0"/>
              <a:t> treba da zatraži od učesnika da objasne kako bi oni definisali visokotehnološki kriminal. Kako bi podstakao diskusiju, trener može početi s eksplicitnijim primerima visokotehnološkog kriminala, kao što je neovlašćeni pristup računaru,</a:t>
            </a:r>
            <a:r>
              <a:rPr lang="sr-Latn-RS" b="1" i="1" u="sng" baseline="0" dirty="0" smtClean="0">
                <a:solidFill>
                  <a:srgbClr val="FF0000"/>
                </a:solidFill>
              </a:rPr>
              <a:t> </a:t>
            </a:r>
            <a:r>
              <a:rPr lang="sr-Latn-RS" b="0" i="0" u="none" baseline="0" dirty="0" smtClean="0">
                <a:solidFill>
                  <a:srgbClr val="FF0000"/>
                </a:solidFill>
              </a:rPr>
              <a:t>ometanje</a:t>
            </a:r>
            <a:r>
              <a:rPr lang="sr-Latn-RS" baseline="0" dirty="0" smtClean="0"/>
              <a:t> podataka i računarskih sistema, itd. </a:t>
            </a:r>
            <a:r>
              <a:rPr lang="sr-Latn-RS" dirty="0" smtClean="0"/>
              <a:t>Trener onda može izneti</a:t>
            </a:r>
            <a:r>
              <a:rPr lang="sr-Latn-RS" baseline="0" dirty="0" smtClean="0"/>
              <a:t> primere </a:t>
            </a:r>
            <a:r>
              <a:rPr lang="sr-Latn-RS" b="0" i="0" u="none" baseline="0" dirty="0" smtClean="0"/>
              <a:t>klasičnih</a:t>
            </a:r>
            <a:r>
              <a:rPr lang="sr-Latn-RS" baseline="0" dirty="0" smtClean="0"/>
              <a:t> krivičnih dela koja uključuju korišćenje računarskih sistema (npr. ubistvo koordinirano korišćenjem mobilnog telefona) i postaviti pitanje da li delokrug visokotehnološkog kriminala obuhvata i njih.</a:t>
            </a:r>
            <a:r>
              <a:rPr lang="en-US" i="0"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136084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dirty="0" smtClean="0"/>
              <a:t>Na levoj strani slajda stoji šta visokotehnološki kriminal NIJE. Trener treba da naglasi da to što je krivično delo izvršeno</a:t>
            </a:r>
            <a:r>
              <a:rPr lang="sr-Latn-RS" baseline="0" dirty="0" smtClean="0"/>
              <a:t> putem računarskog sistema, ili uključuje elektronske dokaze, i dalje ne znači da je u pitanju delo visokotehnološkog kriminala.</a:t>
            </a:r>
            <a:endParaRPr lang="en-US" dirty="0"/>
          </a:p>
          <a:p>
            <a:pPr algn="just"/>
            <a:endParaRPr lang="en-US" dirty="0"/>
          </a:p>
          <a:p>
            <a:pPr algn="just"/>
            <a:r>
              <a:rPr lang="sr-Latn-RS" dirty="0" smtClean="0"/>
              <a:t>S desne strane slajda je objašnjenje zašto se svaka takva</a:t>
            </a:r>
            <a:r>
              <a:rPr lang="sr-Latn-RS" baseline="0" dirty="0" smtClean="0"/>
              <a:t> radnja, izvršena putem računarskog sistema ili ona koja obuhvata dokaze u elektronskom obliku, ne može smatrati visokotehnološkim kriminalom. Ukoliko bi se prihvatilo tako široko tumačenje, većina krivičnih dela mogla bi se kategorisati kao visokotehnološki kriminal, jer gotovo sva krivična dela obuhvataju ili korišćenje računara ili elektronske dokaze, u jednom ili drugom vidu.</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678218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RS" dirty="0" smtClean="0"/>
              <a:t>Na levoj strani slajda navodi</a:t>
            </a:r>
            <a:r>
              <a:rPr lang="sr-Latn-RS" baseline="0" dirty="0" smtClean="0"/>
              <a:t> se ono što visokotehnološki kriminal JESTE, a što obuhvata sledeće</a:t>
            </a:r>
            <a:r>
              <a:rPr lang="en-US" dirty="0" smtClean="0"/>
              <a:t>:</a:t>
            </a:r>
            <a:endParaRPr lang="en-US" dirty="0"/>
          </a:p>
          <a:p>
            <a:pPr algn="just"/>
            <a:r>
              <a:rPr lang="en-US" dirty="0"/>
              <a:t>a) </a:t>
            </a:r>
            <a:r>
              <a:rPr lang="sr-Latn-RS" dirty="0" smtClean="0"/>
              <a:t>Dela protiv poverljivosti, celovitosti i dostupnosti</a:t>
            </a:r>
            <a:r>
              <a:rPr lang="sr-Latn-RS" baseline="0" dirty="0" smtClean="0"/>
              <a:t> računarskih podataka i sistema, preciznije, dela nezakonitog pristupa, nezakonitog presretanja, ometanja podataka, ometanja sistema i zloupotrebe uređaja.</a:t>
            </a:r>
            <a:endParaRPr lang="en-US" dirty="0"/>
          </a:p>
          <a:p>
            <a:pPr algn="just"/>
            <a:r>
              <a:rPr lang="en-US" dirty="0"/>
              <a:t>b) </a:t>
            </a:r>
            <a:r>
              <a:rPr lang="sr-Latn-RS" dirty="0" smtClean="0"/>
              <a:t>Dela u vezi sa računarima,</a:t>
            </a:r>
            <a:r>
              <a:rPr lang="sr-Latn-RS" baseline="0" dirty="0" smtClean="0"/>
              <a:t> koja uključuju falsifikovanje u vezi s računarima i prevaru u vezi sa računarima. </a:t>
            </a:r>
            <a:endParaRPr lang="en-US" dirty="0"/>
          </a:p>
          <a:p>
            <a:pPr algn="just"/>
            <a:r>
              <a:rPr lang="en-US" dirty="0"/>
              <a:t>c) </a:t>
            </a:r>
            <a:r>
              <a:rPr lang="sr-Latn-RS" dirty="0" smtClean="0"/>
              <a:t>Dela</a:t>
            </a:r>
            <a:r>
              <a:rPr lang="sr-Latn-RS" baseline="0" dirty="0" smtClean="0"/>
              <a:t> u vezi sa sadržajem </a:t>
            </a:r>
            <a:r>
              <a:rPr lang="en-150" baseline="0" dirty="0" smtClean="0"/>
              <a:t>–</a:t>
            </a:r>
            <a:r>
              <a:rPr lang="sr-Latn-RS" baseline="0" dirty="0" smtClean="0"/>
              <a:t> dela u vezi s dečijom pornografijom</a:t>
            </a:r>
            <a:r>
              <a:rPr lang="en-US" dirty="0" smtClean="0"/>
              <a:t>.</a:t>
            </a:r>
            <a:endParaRPr lang="en-US" dirty="0"/>
          </a:p>
          <a:p>
            <a:pPr algn="just"/>
            <a:r>
              <a:rPr lang="en-US" dirty="0"/>
              <a:t>d) </a:t>
            </a:r>
            <a:r>
              <a:rPr lang="sr-Latn-RS" dirty="0" smtClean="0"/>
              <a:t>Dela u vezi sa kršenjem</a:t>
            </a:r>
            <a:r>
              <a:rPr lang="sr-Latn-RS" baseline="0" dirty="0" smtClean="0"/>
              <a:t> autorskih i srodnih prava. To obuhvata krivično delo kršenja autorskih prava.</a:t>
            </a:r>
            <a:r>
              <a:rPr lang="en-US" dirty="0" smtClean="0"/>
              <a:t> </a:t>
            </a:r>
            <a:endParaRPr lang="en-US" dirty="0"/>
          </a:p>
          <a:p>
            <a:pPr algn="just"/>
            <a:endParaRPr lang="en-US" dirty="0"/>
          </a:p>
          <a:p>
            <a:pPr algn="just"/>
            <a:r>
              <a:rPr lang="sr-Latn-RS" dirty="0" smtClean="0"/>
              <a:t>Na desnoj strani slajda je objašnjenje zašto Budempeštanska</a:t>
            </a:r>
            <a:r>
              <a:rPr lang="sr-Latn-RS" baseline="0" dirty="0" smtClean="0"/>
              <a:t> konvencija izdvaja inkriminisanje dečije pornografije i kršenja autorskih prava, iako bi date radnje bile inkriminisane i ukoliko bi bile izvršene oflajn. Trener treba da objasni zašto su ta dva krivična dela izuzetak, kao i da ih ne treba koristiti kao osnov za inkriminisanje klasične radnje počinjene putem računarskog sistema.</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1675717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32780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Na</a:t>
            </a:r>
            <a:r>
              <a:rPr lang="sr-Latn-RS" baseline="0" dirty="0" smtClean="0"/>
              <a:t> slajdu se nalazi ukupan broj potpisnica Budimpeštanske konvencije (65), kao i država koje su potpisale Budimpeštansku konvenciju, ali je još uvek nisu ratifikovale (3) i, konačno, broj zemalja koje su pozvane da pristupe Konvenciji (9). Trener treba da naglasi da 153 države širom sveta, uključujući i države koje nisu Strane ugovornice, nisu potpisale Konvenciju, niti su pozvane da joj pristupe, koriste Konvenciju kao usmerenje u domaćem pravu.</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118623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Na ovom slajdu su prikazane</a:t>
            </a:r>
            <a:r>
              <a:rPr lang="sr-Latn-RS" baseline="0" dirty="0" smtClean="0"/>
              <a:t> države koje su ratifikovale Budimpeštansku konvenciju, one koje su je potpisale, zatim države koje su pozvane da Konvenciji pristupe i zemlje koje su se Budimpeštanskom konvencijom rukovodile u sopstvenom zakonodavstvu. Trener može iskoristiti ovaj slajd da pokaže kako je ona istinski globalni ugovor.</a:t>
            </a:r>
            <a:r>
              <a:rPr lang="en-US" dirty="0" smtClean="0"/>
              <a: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345388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4/2/2021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4/2/2021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4/2/2021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98588" y="1462942"/>
            <a:ext cx="8750206" cy="4031873"/>
          </a:xfrm>
          <a:prstGeom prst="rect">
            <a:avLst/>
          </a:prstGeom>
          <a:ln>
            <a:noFill/>
          </a:ln>
        </p:spPr>
        <p:txBody>
          <a:bodyPr wrap="square">
            <a:spAutoFit/>
          </a:bodyPr>
          <a:lstStyle/>
          <a:p>
            <a:pPr algn="ctr"/>
            <a:r>
              <a:rPr lang="en-GB" sz="3200" b="1" i="1" dirty="0">
                <a:solidFill>
                  <a:schemeClr val="tx2"/>
                </a:solidFill>
              </a:rPr>
              <a:t>S</a:t>
            </a:r>
            <a:r>
              <a:rPr lang="sr-Latn-RS" sz="3200" b="1" i="1" dirty="0">
                <a:solidFill>
                  <a:schemeClr val="tx2"/>
                </a:solidFill>
              </a:rPr>
              <a:t>pecijalizovani pravosudni kurs o međunarodnoj saradnji</a:t>
            </a:r>
            <a:endParaRPr lang="fr-FR" sz="3200" b="1" dirty="0"/>
          </a:p>
          <a:p>
            <a:pPr algn="ctr"/>
            <a:endParaRPr lang="fr-FR" sz="3200" b="1" dirty="0"/>
          </a:p>
          <a:p>
            <a:pPr marL="0" indent="0" algn="ctr">
              <a:buFont typeface="Arial" charset="0"/>
              <a:buNone/>
              <a:defRPr/>
            </a:pPr>
            <a:r>
              <a:rPr lang="fr-FR" sz="3200" b="1" dirty="0"/>
              <a:t> </a:t>
            </a:r>
            <a:endParaRPr lang="fr-FR" sz="3200" b="1" dirty="0">
              <a:solidFill>
                <a:schemeClr val="tx2"/>
              </a:solidFill>
            </a:endParaRPr>
          </a:p>
          <a:p>
            <a:pPr marL="0" indent="0" algn="ctr">
              <a:buFont typeface="Arial" charset="0"/>
              <a:buNone/>
              <a:defRPr/>
            </a:pPr>
            <a:r>
              <a:rPr lang="en-GB" sz="3200" b="1" dirty="0">
                <a:solidFill>
                  <a:schemeClr val="tx2"/>
                </a:solidFill>
              </a:rPr>
              <a:t>Se</a:t>
            </a:r>
            <a:r>
              <a:rPr lang="sr-Latn-RS" sz="3200" b="1" dirty="0">
                <a:solidFill>
                  <a:schemeClr val="tx2"/>
                </a:solidFill>
              </a:rPr>
              <a:t>sija </a:t>
            </a:r>
            <a:r>
              <a:rPr lang="en-GB" sz="3200" b="1" dirty="0">
                <a:solidFill>
                  <a:schemeClr val="tx2"/>
                </a:solidFill>
              </a:rPr>
              <a:t>1.3</a:t>
            </a:r>
          </a:p>
          <a:p>
            <a:pPr marL="0" indent="0" algn="ctr">
              <a:buFont typeface="Arial" charset="0"/>
              <a:buNone/>
              <a:defRPr/>
            </a:pPr>
            <a:r>
              <a:rPr lang="sr-Latn-RS" sz="3200" b="1" dirty="0">
                <a:solidFill>
                  <a:schemeClr val="tx2"/>
                </a:solidFill>
              </a:rPr>
              <a:t>Pregled pravnih osnova međunarodne saradnje</a:t>
            </a:r>
            <a:r>
              <a:rPr lang="en-US" sz="3200" b="1" dirty="0">
                <a:solidFill>
                  <a:schemeClr val="tx2"/>
                </a:solidFill>
              </a:rPr>
              <a:t> u </a:t>
            </a:r>
            <a:r>
              <a:rPr lang="sr-Latn-RS" sz="3200" b="1" dirty="0">
                <a:solidFill>
                  <a:schemeClr val="tx2"/>
                </a:solidFill>
              </a:rPr>
              <a:t>oblasti</a:t>
            </a:r>
            <a:r>
              <a:rPr lang="sr-Latn-RS" sz="3200" b="1" dirty="0"/>
              <a:t> </a:t>
            </a:r>
            <a:r>
              <a:rPr lang="sr-Latn-RS" sz="3200" b="1" dirty="0">
                <a:solidFill>
                  <a:schemeClr val="tx2"/>
                </a:solidFill>
              </a:rPr>
              <a:t>visokotehnološkog kriminala i dokaza u elektronskom obliku </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B8B1E30B-8BA8-43FF-9499-2681949A33FE}"/>
              </a:ext>
            </a:extLst>
          </p:cNvPr>
          <p:cNvSpPr txBox="1"/>
          <p:nvPr/>
        </p:nvSpPr>
        <p:spPr>
          <a:xfrm>
            <a:off x="2170598" y="5547504"/>
            <a:ext cx="4588778" cy="523220"/>
          </a:xfrm>
          <a:prstGeom prst="rect">
            <a:avLst/>
          </a:prstGeom>
          <a:noFill/>
        </p:spPr>
        <p:txBody>
          <a:bodyPr wrap="square">
            <a:spAutoFit/>
          </a:bodyPr>
          <a:lstStyle/>
          <a:p>
            <a:pPr algn="ctr"/>
            <a:r>
              <a:rPr lang="sr-Latn-RS" sz="2800" b="1" dirty="0">
                <a:solidFill>
                  <a:schemeClr val="tx2"/>
                </a:solidFill>
              </a:rPr>
              <a:t>- online version -</a:t>
            </a:r>
            <a:endParaRPr lang="en-US" sz="2800"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altLang="sr-Latn-RS" sz="3200" b="1" dirty="0"/>
              <a:t>Konvencija Saveta Evrope </a:t>
            </a:r>
            <a:r>
              <a:rPr lang="sr-Latn-RS" altLang="sr-Latn-RS" sz="3200" b="1" dirty="0" smtClean="0"/>
              <a:t>o </a:t>
            </a:r>
            <a:r>
              <a:rPr lang="sr-Latn-RS" altLang="sr-Latn-RS" sz="3200" b="1" dirty="0"/>
              <a:t>visokotehnološkom kriminalu </a:t>
            </a:r>
            <a:r>
              <a:rPr lang="en-150" altLang="sr-Latn-RS" sz="3200" b="1" dirty="0" smtClean="0"/>
              <a:t>–</a:t>
            </a:r>
            <a:r>
              <a:rPr lang="sr-Latn-RS" altLang="sr-Latn-RS" sz="3200" b="1" dirty="0" smtClean="0"/>
              <a:t> </a:t>
            </a:r>
            <a:r>
              <a:rPr lang="sr-Latn-RS" altLang="sr-Latn-RS" sz="3200" b="1" dirty="0"/>
              <a:t>„Budimpeštanska“ konvencija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72937"/>
            <a:ext cx="4572000" cy="5493812"/>
          </a:xfrm>
          <a:prstGeom prst="rect">
            <a:avLst/>
          </a:prstGeom>
        </p:spPr>
        <p:txBody>
          <a:bodyPr>
            <a:spAutoFit/>
          </a:bodyPr>
          <a:lstStyle/>
          <a:p>
            <a:pPr marL="342900" indent="-342900">
              <a:buFont typeface="Wingdings" pitchFamily="2" charset="2"/>
              <a:buChar char="ü"/>
              <a:defRPr/>
            </a:pPr>
            <a:r>
              <a:rPr lang="sr-Latn-RS" sz="1950" b="1" dirty="0" smtClean="0"/>
              <a:t>Otvorena za potpis 23. novembra 2001, u Budimpešti</a:t>
            </a:r>
            <a:endParaRPr lang="en-GB" sz="1950" b="1" dirty="0"/>
          </a:p>
          <a:p>
            <a:pPr marL="342900" indent="-342900">
              <a:buFont typeface="Wingdings" pitchFamily="2" charset="2"/>
              <a:buChar char="ü"/>
              <a:defRPr/>
            </a:pPr>
            <a:r>
              <a:rPr lang="sr-Latn-RS" sz="1950" b="1" dirty="0" smtClean="0"/>
              <a:t>Primenu prati Komitet za Konvenciju o visokotehnološkom kriminalu (</a:t>
            </a:r>
            <a:r>
              <a:rPr lang="en-GB" sz="1950" b="1" dirty="0" smtClean="0"/>
              <a:t>T-CY</a:t>
            </a:r>
            <a:r>
              <a:rPr lang="en-GB" sz="1950" b="1" dirty="0"/>
              <a:t>) </a:t>
            </a:r>
          </a:p>
          <a:p>
            <a:pPr marL="342900" indent="-342900">
              <a:buFont typeface="Wingdings" pitchFamily="2" charset="2"/>
              <a:buChar char="ü"/>
              <a:defRPr/>
            </a:pPr>
            <a:r>
              <a:rPr lang="sr-Latn-RS" sz="1950" b="1" dirty="0" smtClean="0"/>
              <a:t>Može joj pristupiti svaka država</a:t>
            </a:r>
            <a:endParaRPr lang="en-GB" sz="1950" b="1" dirty="0"/>
          </a:p>
          <a:p>
            <a:pPr>
              <a:defRPr/>
            </a:pPr>
            <a:endParaRPr lang="en-GB" sz="1950" b="1" dirty="0"/>
          </a:p>
          <a:p>
            <a:pPr marL="457200" indent="-457200">
              <a:buFont typeface="Wingdings" pitchFamily="2" charset="2"/>
              <a:buChar char="ü"/>
              <a:defRPr/>
            </a:pPr>
            <a:r>
              <a:rPr lang="sr-Latn-RS" sz="1950" b="1" dirty="0" smtClean="0"/>
              <a:t>Do oktobra </a:t>
            </a:r>
            <a:r>
              <a:rPr lang="hr-HR" sz="1950" b="1" dirty="0" smtClean="0"/>
              <a:t>2020</a:t>
            </a:r>
            <a:r>
              <a:rPr lang="en-GB" sz="1950" b="1" dirty="0"/>
              <a:t>:</a:t>
            </a:r>
          </a:p>
          <a:p>
            <a:pPr marL="342900" indent="-342900">
              <a:buFont typeface="Arial" pitchFamily="34" charset="0"/>
              <a:buChar char="•"/>
              <a:defRPr/>
            </a:pPr>
            <a:r>
              <a:rPr lang="hr-HR" sz="1950" b="1" dirty="0"/>
              <a:t>6</a:t>
            </a:r>
            <a:r>
              <a:rPr lang="fr-FR" sz="1950" b="1" dirty="0"/>
              <a:t>5</a:t>
            </a:r>
            <a:r>
              <a:rPr lang="en-GB" sz="1950" b="1" dirty="0"/>
              <a:t> </a:t>
            </a:r>
            <a:r>
              <a:rPr lang="sr-Latn-RS" sz="1950" b="1" dirty="0"/>
              <a:t>strana ugovornica</a:t>
            </a:r>
            <a:r>
              <a:rPr lang="en-GB" sz="1950" b="1" dirty="0"/>
              <a:t> </a:t>
            </a:r>
            <a:r>
              <a:rPr lang="en-GB" sz="1950" dirty="0"/>
              <a:t>(</a:t>
            </a:r>
            <a:r>
              <a:rPr lang="hr-HR" sz="1950" dirty="0"/>
              <a:t>4</a:t>
            </a:r>
            <a:r>
              <a:rPr lang="fr-FR" sz="1950" dirty="0"/>
              <a:t>4 </a:t>
            </a:r>
            <a:r>
              <a:rPr lang="sr-Latn-RS" sz="1950" dirty="0"/>
              <a:t>države članice Saveta Evrope, kao i Argentina, Australija, Zelenortska ostrva, Kanada, Čile, Kolumbija, Kostarika, Dominikanska Republika, Gana, Izrael, Mauricijus, Maroko, Panama, Paragvaj, Peru, Filipini, Senegal, Šri Lanka, Tonga i SAD</a:t>
            </a:r>
            <a:r>
              <a:rPr lang="en-GB" sz="1950" dirty="0" smtClean="0"/>
              <a:t>)</a:t>
            </a:r>
            <a:endParaRPr lang="en-GB" sz="1950" dirty="0"/>
          </a:p>
          <a:p>
            <a:pPr>
              <a:defRPr/>
            </a:pPr>
            <a:endParaRPr lang="en-GB" sz="1950" b="1" dirty="0"/>
          </a:p>
          <a:p>
            <a:pPr marL="800100" lvl="1" indent="-342900">
              <a:buFont typeface="Wingdings" pitchFamily="2" charset="2"/>
              <a:buChar char="ü"/>
            </a:pPr>
            <a:endParaRPr lang="en-GB" sz="1950" dirty="0"/>
          </a:p>
        </p:txBody>
      </p:sp>
      <p:sp>
        <p:nvSpPr>
          <p:cNvPr id="5" name="Rectangle 4">
            <a:extLst>
              <a:ext uri="{FF2B5EF4-FFF2-40B4-BE49-F238E27FC236}">
                <a16:creationId xmlns:a16="http://schemas.microsoft.com/office/drawing/2014/main" id="{CBF6D94C-E963-2548-B312-315B2A8ACCD5}"/>
              </a:ext>
            </a:extLst>
          </p:cNvPr>
          <p:cNvSpPr/>
          <p:nvPr/>
        </p:nvSpPr>
        <p:spPr>
          <a:xfrm>
            <a:off x="4572000" y="1085294"/>
            <a:ext cx="4572000" cy="5632311"/>
          </a:xfrm>
          <a:prstGeom prst="rect">
            <a:avLst/>
          </a:prstGeom>
        </p:spPr>
        <p:txBody>
          <a:bodyPr>
            <a:spAutoFit/>
          </a:bodyPr>
          <a:lstStyle/>
          <a:p>
            <a:pPr marL="342900" indent="-342900">
              <a:buFont typeface="Arial" pitchFamily="34" charset="0"/>
              <a:buChar char="•"/>
              <a:defRPr/>
            </a:pPr>
            <a:r>
              <a:rPr lang="sr-Latn-RS" sz="1950" b="1" dirty="0" smtClean="0"/>
              <a:t>Ukupan broj potpisa za kojima nije usledila ratifikacija</a:t>
            </a:r>
            <a:r>
              <a:rPr lang="en-US" sz="1950" b="1" dirty="0" smtClean="0"/>
              <a:t>: </a:t>
            </a:r>
            <a:r>
              <a:rPr lang="en-US" sz="1950" b="1" dirty="0"/>
              <a:t>3 </a:t>
            </a:r>
          </a:p>
          <a:p>
            <a:pPr marL="342900" indent="-342900">
              <a:buFont typeface="Arial" pitchFamily="34" charset="0"/>
              <a:buChar char="•"/>
              <a:defRPr/>
            </a:pPr>
            <a:r>
              <a:rPr lang="en-US" sz="1950" dirty="0" smtClean="0"/>
              <a:t>(</a:t>
            </a:r>
            <a:r>
              <a:rPr lang="sr-Latn-RS" sz="1950" dirty="0" smtClean="0"/>
              <a:t>Irska, Švedska, Južna Afrika</a:t>
            </a:r>
            <a:r>
              <a:rPr lang="en-US" sz="1950" dirty="0" smtClean="0"/>
              <a:t>)</a:t>
            </a:r>
            <a:endParaRPr lang="en-US" sz="1950" dirty="0"/>
          </a:p>
          <a:p>
            <a:pPr marL="342900" indent="-342900">
              <a:buFont typeface="Arial" pitchFamily="34" charset="0"/>
              <a:buChar char="•"/>
              <a:defRPr/>
            </a:pPr>
            <a:endParaRPr lang="en-US" sz="1950" dirty="0"/>
          </a:p>
          <a:p>
            <a:pPr marL="342900" indent="-342900">
              <a:buFont typeface="Arial" pitchFamily="34" charset="0"/>
              <a:buChar char="•"/>
              <a:defRPr/>
            </a:pPr>
            <a:r>
              <a:rPr lang="sr-Latn-RS" sz="1950" b="1" dirty="0"/>
              <a:t>Ukupan broj poziva za potpisivanje i ratifikaciju</a:t>
            </a:r>
            <a:r>
              <a:rPr lang="en-US" sz="1950" dirty="0"/>
              <a:t>: </a:t>
            </a:r>
            <a:r>
              <a:rPr lang="sr-Latn-RS" sz="1950" b="1" dirty="0"/>
              <a:t>9</a:t>
            </a:r>
            <a:endParaRPr lang="en-US" sz="1950" dirty="0"/>
          </a:p>
          <a:p>
            <a:pPr marL="342900" indent="-342900">
              <a:buFont typeface="Arial" pitchFamily="34" charset="0"/>
              <a:buChar char="•"/>
              <a:defRPr/>
            </a:pPr>
            <a:r>
              <a:rPr lang="en-US" sz="1950" dirty="0"/>
              <a:t>(Benin, Brazil, Burkina Faso, </a:t>
            </a:r>
            <a:r>
              <a:rPr lang="sr-Latn-RS" sz="1950" dirty="0"/>
              <a:t>Gvatemala, Meksiko, Novi Zeland,  </a:t>
            </a:r>
            <a:r>
              <a:rPr lang="en-US" sz="1950" dirty="0"/>
              <a:t>Niger, </a:t>
            </a:r>
            <a:r>
              <a:rPr lang="sr-Latn-RS" sz="1950" dirty="0"/>
              <a:t>Nigerija, Tunis</a:t>
            </a:r>
            <a:r>
              <a:rPr lang="en-US" sz="1950" dirty="0" smtClean="0"/>
              <a:t>)</a:t>
            </a:r>
            <a:endParaRPr lang="en-US" sz="1950" dirty="0"/>
          </a:p>
          <a:p>
            <a:pPr marL="342900" indent="-342900">
              <a:buFont typeface="Arial" pitchFamily="34" charset="0"/>
              <a:buChar char="•"/>
              <a:defRPr/>
            </a:pPr>
            <a:endParaRPr lang="en-US" sz="1950" dirty="0"/>
          </a:p>
          <a:p>
            <a:pPr marL="342900" indent="-342900">
              <a:buFont typeface="Arial" pitchFamily="34" charset="0"/>
              <a:buChar char="•"/>
              <a:defRPr/>
            </a:pPr>
            <a:r>
              <a:rPr lang="sr-Latn-RS" sz="1950" b="1" dirty="0"/>
              <a:t>Ukupan broj ratifikacija, potpisivanja i poziva zaključno sa </a:t>
            </a:r>
            <a:r>
              <a:rPr lang="sr-Latn-RS" sz="1950" b="1" dirty="0" smtClean="0"/>
              <a:t>oktobrom 2020</a:t>
            </a:r>
            <a:r>
              <a:rPr lang="en-US" sz="1950" b="1" dirty="0"/>
              <a:t>: 7</a:t>
            </a:r>
            <a:r>
              <a:rPr lang="sr-Latn-RS" sz="1950" b="1" dirty="0"/>
              <a:t>7</a:t>
            </a:r>
            <a:endParaRPr lang="en-US" sz="1950" b="1" dirty="0"/>
          </a:p>
          <a:p>
            <a:pPr>
              <a:defRPr/>
            </a:pPr>
            <a:r>
              <a:rPr lang="en-US" sz="1950" b="1" dirty="0" smtClean="0"/>
              <a:t> </a:t>
            </a:r>
            <a:endParaRPr lang="en-US" sz="1950" b="1" dirty="0"/>
          </a:p>
          <a:p>
            <a:pPr marL="342900" indent="-342900">
              <a:buFont typeface="Arial" panose="020B0604020202020204" pitchFamily="34" charset="0"/>
              <a:buChar char="•"/>
              <a:defRPr/>
            </a:pPr>
            <a:r>
              <a:rPr lang="sr-Latn-RS" sz="1950" b="1" dirty="0"/>
              <a:t>Mnogo veći broj zemalja koristi Budimpeštansku konvenciju kao usmerenje u domaćem zakonodavstvu</a:t>
            </a:r>
            <a:endParaRPr lang="en-US" sz="1950" b="1" dirty="0"/>
          </a:p>
        </p:txBody>
      </p:sp>
    </p:spTree>
    <p:extLst>
      <p:ext uri="{BB962C8B-B14F-4D97-AF65-F5344CB8AC3E}">
        <p14:creationId xmlns:p14="http://schemas.microsoft.com/office/powerpoint/2010/main" val="4076232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11</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11</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latin typeface="Arial" panose="020B0604020202020204" pitchFamily="34" charset="0"/>
                <a:cs typeface="Arial" panose="020B0604020202020204" pitchFamily="34" charset="0"/>
              </a:rPr>
              <a:t>Doseg Budimpeštanske konvencije</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65507052-E3E9-4B96-AA52-2E8414B2C194}"/>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6" name="TextBox 143">
            <a:extLst>
              <a:ext uri="{FF2B5EF4-FFF2-40B4-BE49-F238E27FC236}">
                <a16:creationId xmlns:a16="http://schemas.microsoft.com/office/drawing/2014/main" id="{A5535D03-9713-4021-9030-D1C1FD4C4F5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7" name="Group 156">
            <a:extLst>
              <a:ext uri="{FF2B5EF4-FFF2-40B4-BE49-F238E27FC236}">
                <a16:creationId xmlns:a16="http://schemas.microsoft.com/office/drawing/2014/main" id="{7043C83C-872A-4F02-96A3-FB00C5BE0ADB}"/>
              </a:ext>
            </a:extLst>
          </p:cNvPr>
          <p:cNvGrpSpPr>
            <a:grpSpLocks/>
          </p:cNvGrpSpPr>
          <p:nvPr/>
        </p:nvGrpSpPr>
        <p:grpSpPr bwMode="auto">
          <a:xfrm>
            <a:off x="359569" y="1180646"/>
            <a:ext cx="8424862" cy="3757613"/>
            <a:chOff x="-30650" y="0"/>
            <a:chExt cx="9372924" cy="4653136"/>
          </a:xfrm>
        </p:grpSpPr>
        <p:pic>
          <p:nvPicPr>
            <p:cNvPr id="158" name="Picture 157">
              <a:extLst>
                <a:ext uri="{FF2B5EF4-FFF2-40B4-BE49-F238E27FC236}">
                  <a16:creationId xmlns:a16="http://schemas.microsoft.com/office/drawing/2014/main" id="{11027F92-9876-4FBD-8219-33B781259BA1}"/>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59" name="Oval 158">
              <a:extLst>
                <a:ext uri="{FF2B5EF4-FFF2-40B4-BE49-F238E27FC236}">
                  <a16:creationId xmlns:a16="http://schemas.microsoft.com/office/drawing/2014/main" id="{C2F5ED15-F71B-42C0-822A-78F3D5924E2E}"/>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0" name="Oval 159">
              <a:extLst>
                <a:ext uri="{FF2B5EF4-FFF2-40B4-BE49-F238E27FC236}">
                  <a16:creationId xmlns:a16="http://schemas.microsoft.com/office/drawing/2014/main" id="{D36570DD-D6AE-4E5B-8312-AEB4FACC358F}"/>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1" name="Oval 160">
              <a:extLst>
                <a:ext uri="{FF2B5EF4-FFF2-40B4-BE49-F238E27FC236}">
                  <a16:creationId xmlns:a16="http://schemas.microsoft.com/office/drawing/2014/main" id="{65D89256-677E-427A-9B8C-2B2C1D952EE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2" name="Oval 161">
              <a:extLst>
                <a:ext uri="{FF2B5EF4-FFF2-40B4-BE49-F238E27FC236}">
                  <a16:creationId xmlns:a16="http://schemas.microsoft.com/office/drawing/2014/main" id="{452BFF0E-B8D5-4B41-8ABC-7A662B9BA1F6}"/>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3" name="Oval 162">
              <a:extLst>
                <a:ext uri="{FF2B5EF4-FFF2-40B4-BE49-F238E27FC236}">
                  <a16:creationId xmlns:a16="http://schemas.microsoft.com/office/drawing/2014/main" id="{4E9CE6FA-12B8-4553-BDE2-CBE3B0DFAFFE}"/>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4" name="Oval 163">
              <a:extLst>
                <a:ext uri="{FF2B5EF4-FFF2-40B4-BE49-F238E27FC236}">
                  <a16:creationId xmlns:a16="http://schemas.microsoft.com/office/drawing/2014/main" id="{5249D32B-5A60-436A-AE92-FE42CD89934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5" name="Oval 164">
              <a:extLst>
                <a:ext uri="{FF2B5EF4-FFF2-40B4-BE49-F238E27FC236}">
                  <a16:creationId xmlns:a16="http://schemas.microsoft.com/office/drawing/2014/main" id="{05F839AB-D44E-49B6-A781-A2F8723F36E5}"/>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6" name="Oval 165">
              <a:extLst>
                <a:ext uri="{FF2B5EF4-FFF2-40B4-BE49-F238E27FC236}">
                  <a16:creationId xmlns:a16="http://schemas.microsoft.com/office/drawing/2014/main" id="{00BAD024-8482-4A55-A269-F463A1CC087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7" name="Oval 166">
              <a:extLst>
                <a:ext uri="{FF2B5EF4-FFF2-40B4-BE49-F238E27FC236}">
                  <a16:creationId xmlns:a16="http://schemas.microsoft.com/office/drawing/2014/main" id="{3FE8050C-D7E7-4AE3-8777-F654A480DD33}"/>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8" name="Oval 167">
              <a:extLst>
                <a:ext uri="{FF2B5EF4-FFF2-40B4-BE49-F238E27FC236}">
                  <a16:creationId xmlns:a16="http://schemas.microsoft.com/office/drawing/2014/main" id="{242904D1-A265-4403-9270-70CAF535952A}"/>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9" name="Oval 168">
              <a:extLst>
                <a:ext uri="{FF2B5EF4-FFF2-40B4-BE49-F238E27FC236}">
                  <a16:creationId xmlns:a16="http://schemas.microsoft.com/office/drawing/2014/main" id="{19628BD1-A68E-4421-BAD0-2248EC6A8CFF}"/>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0" name="Oval 169">
              <a:extLst>
                <a:ext uri="{FF2B5EF4-FFF2-40B4-BE49-F238E27FC236}">
                  <a16:creationId xmlns:a16="http://schemas.microsoft.com/office/drawing/2014/main" id="{F173A920-8C4B-4F83-95F1-C17EC6A93014}"/>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1" name="Oval 170">
              <a:extLst>
                <a:ext uri="{FF2B5EF4-FFF2-40B4-BE49-F238E27FC236}">
                  <a16:creationId xmlns:a16="http://schemas.microsoft.com/office/drawing/2014/main" id="{2E7F794E-3AE4-4F5D-A6EB-3956BA73C203}"/>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2" name="Oval 171">
              <a:extLst>
                <a:ext uri="{FF2B5EF4-FFF2-40B4-BE49-F238E27FC236}">
                  <a16:creationId xmlns:a16="http://schemas.microsoft.com/office/drawing/2014/main" id="{593FB721-CA4F-43AF-9577-DA9375A622B5}"/>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3" name="Oval 172">
              <a:extLst>
                <a:ext uri="{FF2B5EF4-FFF2-40B4-BE49-F238E27FC236}">
                  <a16:creationId xmlns:a16="http://schemas.microsoft.com/office/drawing/2014/main" id="{780D759C-52C6-496F-9AF5-19DEAFAAB1D8}"/>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4" name="Oval 173">
              <a:extLst>
                <a:ext uri="{FF2B5EF4-FFF2-40B4-BE49-F238E27FC236}">
                  <a16:creationId xmlns:a16="http://schemas.microsoft.com/office/drawing/2014/main" id="{74F0134B-4CA7-4392-853C-BDD9AD10DF59}"/>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5" name="Oval 174">
              <a:extLst>
                <a:ext uri="{FF2B5EF4-FFF2-40B4-BE49-F238E27FC236}">
                  <a16:creationId xmlns:a16="http://schemas.microsoft.com/office/drawing/2014/main" id="{DC04ACF4-5592-4959-ABCB-376280A5A21A}"/>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6" name="Oval 175">
              <a:extLst>
                <a:ext uri="{FF2B5EF4-FFF2-40B4-BE49-F238E27FC236}">
                  <a16:creationId xmlns:a16="http://schemas.microsoft.com/office/drawing/2014/main" id="{FCE994D3-7F9F-4562-86F6-260E807F9E45}"/>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7" name="Oval 176">
              <a:extLst>
                <a:ext uri="{FF2B5EF4-FFF2-40B4-BE49-F238E27FC236}">
                  <a16:creationId xmlns:a16="http://schemas.microsoft.com/office/drawing/2014/main" id="{352B21C2-93D4-48D3-87BA-77CC793ED829}"/>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8" name="Oval 177">
              <a:extLst>
                <a:ext uri="{FF2B5EF4-FFF2-40B4-BE49-F238E27FC236}">
                  <a16:creationId xmlns:a16="http://schemas.microsoft.com/office/drawing/2014/main" id="{067B3CE4-2737-4878-800D-62E1B5FD8A91}"/>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9" name="Oval 178">
              <a:extLst>
                <a:ext uri="{FF2B5EF4-FFF2-40B4-BE49-F238E27FC236}">
                  <a16:creationId xmlns:a16="http://schemas.microsoft.com/office/drawing/2014/main" id="{0081E758-3FC5-4875-BCAC-DE9412B9CD40}"/>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0" name="Oval 179">
              <a:extLst>
                <a:ext uri="{FF2B5EF4-FFF2-40B4-BE49-F238E27FC236}">
                  <a16:creationId xmlns:a16="http://schemas.microsoft.com/office/drawing/2014/main" id="{5279ACDB-35B6-440B-80A7-CCABD651C0BC}"/>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1" name="Oval 180">
              <a:extLst>
                <a:ext uri="{FF2B5EF4-FFF2-40B4-BE49-F238E27FC236}">
                  <a16:creationId xmlns:a16="http://schemas.microsoft.com/office/drawing/2014/main" id="{34486118-0FAE-4D31-84DE-2C89AF20556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2" name="Oval 181">
              <a:extLst>
                <a:ext uri="{FF2B5EF4-FFF2-40B4-BE49-F238E27FC236}">
                  <a16:creationId xmlns:a16="http://schemas.microsoft.com/office/drawing/2014/main" id="{4B845411-5474-4EF1-A60F-DF4EC802FAD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3" name="Oval 182">
              <a:extLst>
                <a:ext uri="{FF2B5EF4-FFF2-40B4-BE49-F238E27FC236}">
                  <a16:creationId xmlns:a16="http://schemas.microsoft.com/office/drawing/2014/main" id="{C570A16D-AEFF-441C-9205-2238004B7BA4}"/>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4" name="Oval 183">
              <a:extLst>
                <a:ext uri="{FF2B5EF4-FFF2-40B4-BE49-F238E27FC236}">
                  <a16:creationId xmlns:a16="http://schemas.microsoft.com/office/drawing/2014/main" id="{5BFEA4C7-67D0-4081-8B83-35C54FC03EC7}"/>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5" name="Oval 184">
              <a:extLst>
                <a:ext uri="{FF2B5EF4-FFF2-40B4-BE49-F238E27FC236}">
                  <a16:creationId xmlns:a16="http://schemas.microsoft.com/office/drawing/2014/main" id="{F2339610-1A1E-40EC-841B-DB483466A58D}"/>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6" name="Oval 185">
              <a:extLst>
                <a:ext uri="{FF2B5EF4-FFF2-40B4-BE49-F238E27FC236}">
                  <a16:creationId xmlns:a16="http://schemas.microsoft.com/office/drawing/2014/main" id="{6D577286-A7EC-450E-B284-690D1888E1DB}"/>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7" name="Oval 186">
              <a:extLst>
                <a:ext uri="{FF2B5EF4-FFF2-40B4-BE49-F238E27FC236}">
                  <a16:creationId xmlns:a16="http://schemas.microsoft.com/office/drawing/2014/main" id="{801D04DA-9B60-418B-841B-9E617CC0A1F3}"/>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8" name="Oval 187">
              <a:extLst>
                <a:ext uri="{FF2B5EF4-FFF2-40B4-BE49-F238E27FC236}">
                  <a16:creationId xmlns:a16="http://schemas.microsoft.com/office/drawing/2014/main" id="{A50D4ADD-62F4-46DE-B04A-4606EB08E150}"/>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9" name="Oval 188">
              <a:extLst>
                <a:ext uri="{FF2B5EF4-FFF2-40B4-BE49-F238E27FC236}">
                  <a16:creationId xmlns:a16="http://schemas.microsoft.com/office/drawing/2014/main" id="{78758E1A-5BA1-4663-8A1A-4FEE89815763}"/>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0" name="Oval 189">
              <a:extLst>
                <a:ext uri="{FF2B5EF4-FFF2-40B4-BE49-F238E27FC236}">
                  <a16:creationId xmlns:a16="http://schemas.microsoft.com/office/drawing/2014/main" id="{E8942A67-DA12-4581-A0B3-2FA6FDB7CB3F}"/>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1" name="Oval 190">
              <a:extLst>
                <a:ext uri="{FF2B5EF4-FFF2-40B4-BE49-F238E27FC236}">
                  <a16:creationId xmlns:a16="http://schemas.microsoft.com/office/drawing/2014/main" id="{51AA2C41-9A09-4697-AF84-0554C481D576}"/>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2" name="Oval 191">
              <a:extLst>
                <a:ext uri="{FF2B5EF4-FFF2-40B4-BE49-F238E27FC236}">
                  <a16:creationId xmlns:a16="http://schemas.microsoft.com/office/drawing/2014/main" id="{2B5A8CE7-9E8A-408A-9AF0-E9B480D5262C}"/>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3" name="Oval 192">
              <a:extLst>
                <a:ext uri="{FF2B5EF4-FFF2-40B4-BE49-F238E27FC236}">
                  <a16:creationId xmlns:a16="http://schemas.microsoft.com/office/drawing/2014/main" id="{F1D749C4-79C1-431B-9075-110CFB7EC734}"/>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4" name="Oval 193">
              <a:extLst>
                <a:ext uri="{FF2B5EF4-FFF2-40B4-BE49-F238E27FC236}">
                  <a16:creationId xmlns:a16="http://schemas.microsoft.com/office/drawing/2014/main" id="{E74515D5-B53D-4B1A-8462-F60D4D9E26EC}"/>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5" name="Oval 194">
              <a:extLst>
                <a:ext uri="{FF2B5EF4-FFF2-40B4-BE49-F238E27FC236}">
                  <a16:creationId xmlns:a16="http://schemas.microsoft.com/office/drawing/2014/main" id="{DEDA2E91-F147-4F07-9850-EA5F5ACC56D1}"/>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6" name="Oval 195">
              <a:extLst>
                <a:ext uri="{FF2B5EF4-FFF2-40B4-BE49-F238E27FC236}">
                  <a16:creationId xmlns:a16="http://schemas.microsoft.com/office/drawing/2014/main" id="{DA8CC775-95E3-4B5E-AA82-5B14E763D4D6}"/>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7" name="Oval 196">
              <a:extLst>
                <a:ext uri="{FF2B5EF4-FFF2-40B4-BE49-F238E27FC236}">
                  <a16:creationId xmlns:a16="http://schemas.microsoft.com/office/drawing/2014/main" id="{56C9C345-C095-47A9-8A50-A7A146FC9B18}"/>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8" name="Oval 197">
              <a:extLst>
                <a:ext uri="{FF2B5EF4-FFF2-40B4-BE49-F238E27FC236}">
                  <a16:creationId xmlns:a16="http://schemas.microsoft.com/office/drawing/2014/main" id="{43D861C6-CA75-4711-A5C0-2330F682FFDA}"/>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9" name="Oval 198">
              <a:extLst>
                <a:ext uri="{FF2B5EF4-FFF2-40B4-BE49-F238E27FC236}">
                  <a16:creationId xmlns:a16="http://schemas.microsoft.com/office/drawing/2014/main" id="{947AC189-0954-4535-A736-7868DAD0AAA0}"/>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0" name="Oval 199">
              <a:extLst>
                <a:ext uri="{FF2B5EF4-FFF2-40B4-BE49-F238E27FC236}">
                  <a16:creationId xmlns:a16="http://schemas.microsoft.com/office/drawing/2014/main" id="{357F1B48-A5E0-44C8-855F-332A8C4D0F3C}"/>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1" name="Oval 200">
              <a:extLst>
                <a:ext uri="{FF2B5EF4-FFF2-40B4-BE49-F238E27FC236}">
                  <a16:creationId xmlns:a16="http://schemas.microsoft.com/office/drawing/2014/main" id="{E3EB9187-1E46-4444-86D2-93BA2246E610}"/>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2" name="Oval 201">
              <a:extLst>
                <a:ext uri="{FF2B5EF4-FFF2-40B4-BE49-F238E27FC236}">
                  <a16:creationId xmlns:a16="http://schemas.microsoft.com/office/drawing/2014/main" id="{AC651C7F-C9D3-4469-8363-0CE5A9CFF70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3" name="Oval 202">
              <a:extLst>
                <a:ext uri="{FF2B5EF4-FFF2-40B4-BE49-F238E27FC236}">
                  <a16:creationId xmlns:a16="http://schemas.microsoft.com/office/drawing/2014/main" id="{843A1379-FF79-4F80-9008-FBBF44C04860}"/>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4" name="Oval 203">
              <a:extLst>
                <a:ext uri="{FF2B5EF4-FFF2-40B4-BE49-F238E27FC236}">
                  <a16:creationId xmlns:a16="http://schemas.microsoft.com/office/drawing/2014/main" id="{14D25A9F-0BD4-4C5E-8048-C9D89B57D6E2}"/>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5" name="Oval 204">
              <a:extLst>
                <a:ext uri="{FF2B5EF4-FFF2-40B4-BE49-F238E27FC236}">
                  <a16:creationId xmlns:a16="http://schemas.microsoft.com/office/drawing/2014/main" id="{99917810-548C-452F-AB73-964064F84F13}"/>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6" name="Oval 205">
              <a:extLst>
                <a:ext uri="{FF2B5EF4-FFF2-40B4-BE49-F238E27FC236}">
                  <a16:creationId xmlns:a16="http://schemas.microsoft.com/office/drawing/2014/main" id="{0F6006B4-A551-4EC2-9D00-6F361FCA739D}"/>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7" name="Oval 206">
              <a:extLst>
                <a:ext uri="{FF2B5EF4-FFF2-40B4-BE49-F238E27FC236}">
                  <a16:creationId xmlns:a16="http://schemas.microsoft.com/office/drawing/2014/main" id="{EE8DA2C6-9383-4FF6-AC45-0A49F23585AF}"/>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8" name="Oval 207">
              <a:extLst>
                <a:ext uri="{FF2B5EF4-FFF2-40B4-BE49-F238E27FC236}">
                  <a16:creationId xmlns:a16="http://schemas.microsoft.com/office/drawing/2014/main" id="{97AA50C7-4B65-43FB-8CC7-4C3A9A3DC2D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9" name="Oval 208">
              <a:extLst>
                <a:ext uri="{FF2B5EF4-FFF2-40B4-BE49-F238E27FC236}">
                  <a16:creationId xmlns:a16="http://schemas.microsoft.com/office/drawing/2014/main" id="{68E99C77-0C0F-47A3-9CB2-84FFFE7ABCC1}"/>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0" name="Oval 209">
              <a:extLst>
                <a:ext uri="{FF2B5EF4-FFF2-40B4-BE49-F238E27FC236}">
                  <a16:creationId xmlns:a16="http://schemas.microsoft.com/office/drawing/2014/main" id="{B123E2A7-7C1C-4579-88B3-CB3086597B4D}"/>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1" name="Oval 210">
              <a:extLst>
                <a:ext uri="{FF2B5EF4-FFF2-40B4-BE49-F238E27FC236}">
                  <a16:creationId xmlns:a16="http://schemas.microsoft.com/office/drawing/2014/main" id="{46B8D3AA-4EAE-492D-8FC1-4942BA0CC992}"/>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2" name="Oval 211">
              <a:extLst>
                <a:ext uri="{FF2B5EF4-FFF2-40B4-BE49-F238E27FC236}">
                  <a16:creationId xmlns:a16="http://schemas.microsoft.com/office/drawing/2014/main" id="{418B8038-6961-455A-9F82-3A145AE1AD19}"/>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3" name="Oval 212">
              <a:extLst>
                <a:ext uri="{FF2B5EF4-FFF2-40B4-BE49-F238E27FC236}">
                  <a16:creationId xmlns:a16="http://schemas.microsoft.com/office/drawing/2014/main" id="{F6799559-D65C-4BC0-ADC9-09C61EFAE0CE}"/>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4" name="Oval 213">
              <a:extLst>
                <a:ext uri="{FF2B5EF4-FFF2-40B4-BE49-F238E27FC236}">
                  <a16:creationId xmlns:a16="http://schemas.microsoft.com/office/drawing/2014/main" id="{9EC7DDA9-A76F-4C2B-A9D2-91A7A4AD32B8}"/>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5" name="Oval 214">
              <a:extLst>
                <a:ext uri="{FF2B5EF4-FFF2-40B4-BE49-F238E27FC236}">
                  <a16:creationId xmlns:a16="http://schemas.microsoft.com/office/drawing/2014/main" id="{67BC6C70-9C16-4026-84F4-F5A012A928BB}"/>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6" name="Oval 215">
              <a:extLst>
                <a:ext uri="{FF2B5EF4-FFF2-40B4-BE49-F238E27FC236}">
                  <a16:creationId xmlns:a16="http://schemas.microsoft.com/office/drawing/2014/main" id="{B1099DB9-E335-4ED3-AAEE-16CEDDD0889C}"/>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7" name="Oval 216">
              <a:extLst>
                <a:ext uri="{FF2B5EF4-FFF2-40B4-BE49-F238E27FC236}">
                  <a16:creationId xmlns:a16="http://schemas.microsoft.com/office/drawing/2014/main" id="{40937832-7F0E-4102-8798-2A4F78A6D1A8}"/>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8" name="Oval 217">
              <a:extLst>
                <a:ext uri="{FF2B5EF4-FFF2-40B4-BE49-F238E27FC236}">
                  <a16:creationId xmlns:a16="http://schemas.microsoft.com/office/drawing/2014/main" id="{8DEF2324-A0F4-45DA-95CA-ADDF96FAA7C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9" name="Oval 218">
              <a:extLst>
                <a:ext uri="{FF2B5EF4-FFF2-40B4-BE49-F238E27FC236}">
                  <a16:creationId xmlns:a16="http://schemas.microsoft.com/office/drawing/2014/main" id="{004A041E-42E9-4143-9F28-9F2A646407F6}"/>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0" name="Oval 219">
              <a:extLst>
                <a:ext uri="{FF2B5EF4-FFF2-40B4-BE49-F238E27FC236}">
                  <a16:creationId xmlns:a16="http://schemas.microsoft.com/office/drawing/2014/main" id="{FB6A55B0-FFD5-4C60-96DE-6E689104AB98}"/>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1" name="Oval 220">
              <a:extLst>
                <a:ext uri="{FF2B5EF4-FFF2-40B4-BE49-F238E27FC236}">
                  <a16:creationId xmlns:a16="http://schemas.microsoft.com/office/drawing/2014/main" id="{D8A433E2-C5D4-4FF5-9D04-658F53992F21}"/>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2" name="Oval 221">
              <a:extLst>
                <a:ext uri="{FF2B5EF4-FFF2-40B4-BE49-F238E27FC236}">
                  <a16:creationId xmlns:a16="http://schemas.microsoft.com/office/drawing/2014/main" id="{006BB177-8E82-4684-A6FA-AACDD43908E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3" name="Oval 222">
              <a:extLst>
                <a:ext uri="{FF2B5EF4-FFF2-40B4-BE49-F238E27FC236}">
                  <a16:creationId xmlns:a16="http://schemas.microsoft.com/office/drawing/2014/main" id="{22B804ED-8182-47C9-803A-078913A17AD2}"/>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4" name="Oval 223">
              <a:extLst>
                <a:ext uri="{FF2B5EF4-FFF2-40B4-BE49-F238E27FC236}">
                  <a16:creationId xmlns:a16="http://schemas.microsoft.com/office/drawing/2014/main" id="{FBB0C07B-36D8-4D13-9E36-F7B812675B3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5" name="Oval 224">
              <a:extLst>
                <a:ext uri="{FF2B5EF4-FFF2-40B4-BE49-F238E27FC236}">
                  <a16:creationId xmlns:a16="http://schemas.microsoft.com/office/drawing/2014/main" id="{09EA2047-D2D7-406D-8268-E5CBCE90D2AD}"/>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6" name="Oval 225">
              <a:extLst>
                <a:ext uri="{FF2B5EF4-FFF2-40B4-BE49-F238E27FC236}">
                  <a16:creationId xmlns:a16="http://schemas.microsoft.com/office/drawing/2014/main" id="{F7F904B4-5770-4CE7-8667-E039B18DAFA1}"/>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7" name="Oval 226">
              <a:extLst>
                <a:ext uri="{FF2B5EF4-FFF2-40B4-BE49-F238E27FC236}">
                  <a16:creationId xmlns:a16="http://schemas.microsoft.com/office/drawing/2014/main" id="{7F35954E-F044-416C-95D3-9D60DEAB3FB4}"/>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8" name="Oval 227">
              <a:extLst>
                <a:ext uri="{FF2B5EF4-FFF2-40B4-BE49-F238E27FC236}">
                  <a16:creationId xmlns:a16="http://schemas.microsoft.com/office/drawing/2014/main" id="{A5EC08C7-FC2E-4082-B7A1-3CF75D309FF3}"/>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9" name="Oval 228">
              <a:extLst>
                <a:ext uri="{FF2B5EF4-FFF2-40B4-BE49-F238E27FC236}">
                  <a16:creationId xmlns:a16="http://schemas.microsoft.com/office/drawing/2014/main" id="{BF08B9AD-5044-4E1E-80F3-D4619CBEAD62}"/>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0" name="Oval 229">
              <a:extLst>
                <a:ext uri="{FF2B5EF4-FFF2-40B4-BE49-F238E27FC236}">
                  <a16:creationId xmlns:a16="http://schemas.microsoft.com/office/drawing/2014/main" id="{4CA09E23-390D-4A39-96A4-C9578872D803}"/>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1" name="Oval 230">
              <a:extLst>
                <a:ext uri="{FF2B5EF4-FFF2-40B4-BE49-F238E27FC236}">
                  <a16:creationId xmlns:a16="http://schemas.microsoft.com/office/drawing/2014/main" id="{65B76F48-0260-48B5-A59F-9C100C60D41F}"/>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2" name="Oval 231">
              <a:extLst>
                <a:ext uri="{FF2B5EF4-FFF2-40B4-BE49-F238E27FC236}">
                  <a16:creationId xmlns:a16="http://schemas.microsoft.com/office/drawing/2014/main" id="{5B470EA3-F786-486F-A8BC-F6223C185BBE}"/>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3" name="Oval 232">
              <a:extLst>
                <a:ext uri="{FF2B5EF4-FFF2-40B4-BE49-F238E27FC236}">
                  <a16:creationId xmlns:a16="http://schemas.microsoft.com/office/drawing/2014/main" id="{C6AC99CC-AFFA-4FDB-BD6C-7F59B00CD5B1}"/>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4" name="Oval 233">
              <a:extLst>
                <a:ext uri="{FF2B5EF4-FFF2-40B4-BE49-F238E27FC236}">
                  <a16:creationId xmlns:a16="http://schemas.microsoft.com/office/drawing/2014/main" id="{43FD2EDF-FC66-4417-B9E5-B7824DFB64DC}"/>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5" name="Oval 234">
              <a:extLst>
                <a:ext uri="{FF2B5EF4-FFF2-40B4-BE49-F238E27FC236}">
                  <a16:creationId xmlns:a16="http://schemas.microsoft.com/office/drawing/2014/main" id="{F5A2A25F-210A-4A4F-9EE5-BAB53A5143C9}"/>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6" name="Oval 235">
              <a:extLst>
                <a:ext uri="{FF2B5EF4-FFF2-40B4-BE49-F238E27FC236}">
                  <a16:creationId xmlns:a16="http://schemas.microsoft.com/office/drawing/2014/main" id="{F09C3E5C-AC5D-4F29-9C68-48C8099622F0}"/>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7" name="Oval 236">
              <a:extLst>
                <a:ext uri="{FF2B5EF4-FFF2-40B4-BE49-F238E27FC236}">
                  <a16:creationId xmlns:a16="http://schemas.microsoft.com/office/drawing/2014/main" id="{C57C79F8-42CA-42AB-93A9-6119D924B020}"/>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8" name="Oval 237">
              <a:extLst>
                <a:ext uri="{FF2B5EF4-FFF2-40B4-BE49-F238E27FC236}">
                  <a16:creationId xmlns:a16="http://schemas.microsoft.com/office/drawing/2014/main" id="{ADCDF7C2-67BE-4DEE-B22F-46E7EE7DBD5B}"/>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9" name="Oval 238">
              <a:extLst>
                <a:ext uri="{FF2B5EF4-FFF2-40B4-BE49-F238E27FC236}">
                  <a16:creationId xmlns:a16="http://schemas.microsoft.com/office/drawing/2014/main" id="{74DF6394-37A5-4A36-A7EB-98498FF1A966}"/>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0" name="Oval 239">
              <a:extLst>
                <a:ext uri="{FF2B5EF4-FFF2-40B4-BE49-F238E27FC236}">
                  <a16:creationId xmlns:a16="http://schemas.microsoft.com/office/drawing/2014/main" id="{D7EBC812-BBE7-4F03-93D0-B21959DB0920}"/>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1" name="Oval 240">
              <a:extLst>
                <a:ext uri="{FF2B5EF4-FFF2-40B4-BE49-F238E27FC236}">
                  <a16:creationId xmlns:a16="http://schemas.microsoft.com/office/drawing/2014/main" id="{E2AEF502-D2B2-4024-A8EA-890B3C0C782D}"/>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2" name="Oval 241">
              <a:extLst>
                <a:ext uri="{FF2B5EF4-FFF2-40B4-BE49-F238E27FC236}">
                  <a16:creationId xmlns:a16="http://schemas.microsoft.com/office/drawing/2014/main" id="{7EB53800-0F46-43D7-817F-2746F9432AA7}"/>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3" name="Oval 242">
              <a:extLst>
                <a:ext uri="{FF2B5EF4-FFF2-40B4-BE49-F238E27FC236}">
                  <a16:creationId xmlns:a16="http://schemas.microsoft.com/office/drawing/2014/main" id="{15C148C4-DF7E-439B-9C1E-DB1DD4867650}"/>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4" name="Oval 243">
              <a:extLst>
                <a:ext uri="{FF2B5EF4-FFF2-40B4-BE49-F238E27FC236}">
                  <a16:creationId xmlns:a16="http://schemas.microsoft.com/office/drawing/2014/main" id="{BA30FF41-9DAB-4752-9BF3-C24FEB33C7A5}"/>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5" name="Oval 244">
              <a:extLst>
                <a:ext uri="{FF2B5EF4-FFF2-40B4-BE49-F238E27FC236}">
                  <a16:creationId xmlns:a16="http://schemas.microsoft.com/office/drawing/2014/main" id="{A8B7C1AB-4413-4CD9-B0A8-61D76EEEF91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6" name="Oval 245">
              <a:extLst>
                <a:ext uri="{FF2B5EF4-FFF2-40B4-BE49-F238E27FC236}">
                  <a16:creationId xmlns:a16="http://schemas.microsoft.com/office/drawing/2014/main" id="{07FB796C-C634-419A-8CA4-C1B89CA5E9A0}"/>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7" name="Oval 246">
              <a:extLst>
                <a:ext uri="{FF2B5EF4-FFF2-40B4-BE49-F238E27FC236}">
                  <a16:creationId xmlns:a16="http://schemas.microsoft.com/office/drawing/2014/main" id="{04D322D1-80F6-4E4B-A1C9-660ED63D28B7}"/>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8" name="Oval 247">
              <a:extLst>
                <a:ext uri="{FF2B5EF4-FFF2-40B4-BE49-F238E27FC236}">
                  <a16:creationId xmlns:a16="http://schemas.microsoft.com/office/drawing/2014/main" id="{F53F274D-F848-4477-B152-5C094C6C479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9" name="Oval 248">
              <a:extLst>
                <a:ext uri="{FF2B5EF4-FFF2-40B4-BE49-F238E27FC236}">
                  <a16:creationId xmlns:a16="http://schemas.microsoft.com/office/drawing/2014/main" id="{A2F460F8-6401-442D-8F72-7EBB49F43699}"/>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0" name="Oval 249">
              <a:extLst>
                <a:ext uri="{FF2B5EF4-FFF2-40B4-BE49-F238E27FC236}">
                  <a16:creationId xmlns:a16="http://schemas.microsoft.com/office/drawing/2014/main" id="{35EB19B4-317C-4D56-953F-F4B692A7C60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1" name="Oval 250">
              <a:extLst>
                <a:ext uri="{FF2B5EF4-FFF2-40B4-BE49-F238E27FC236}">
                  <a16:creationId xmlns:a16="http://schemas.microsoft.com/office/drawing/2014/main" id="{3C21C4E8-FE60-4389-B3DF-2871E10E0852}"/>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2" name="Oval 251">
              <a:extLst>
                <a:ext uri="{FF2B5EF4-FFF2-40B4-BE49-F238E27FC236}">
                  <a16:creationId xmlns:a16="http://schemas.microsoft.com/office/drawing/2014/main" id="{6BD6CF37-DEB2-4660-A324-656B7D55FB12}"/>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3" name="Oval 252">
              <a:extLst>
                <a:ext uri="{FF2B5EF4-FFF2-40B4-BE49-F238E27FC236}">
                  <a16:creationId xmlns:a16="http://schemas.microsoft.com/office/drawing/2014/main" id="{29B94810-41A4-49D1-A4A0-8FAAF1E8D43E}"/>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4" name="Oval 253">
              <a:extLst>
                <a:ext uri="{FF2B5EF4-FFF2-40B4-BE49-F238E27FC236}">
                  <a16:creationId xmlns:a16="http://schemas.microsoft.com/office/drawing/2014/main" id="{F52E403F-13F1-4AE2-94C7-FDA309984EB2}"/>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5" name="Oval 254">
              <a:extLst>
                <a:ext uri="{FF2B5EF4-FFF2-40B4-BE49-F238E27FC236}">
                  <a16:creationId xmlns:a16="http://schemas.microsoft.com/office/drawing/2014/main" id="{0F32E47F-A870-4F36-B49C-DD699A47606B}"/>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6" name="Oval 255">
              <a:extLst>
                <a:ext uri="{FF2B5EF4-FFF2-40B4-BE49-F238E27FC236}">
                  <a16:creationId xmlns:a16="http://schemas.microsoft.com/office/drawing/2014/main" id="{DA8E6E2E-6FD4-4B42-B652-5391D818B03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7" name="Oval 256">
              <a:extLst>
                <a:ext uri="{FF2B5EF4-FFF2-40B4-BE49-F238E27FC236}">
                  <a16:creationId xmlns:a16="http://schemas.microsoft.com/office/drawing/2014/main" id="{B16FF088-DA92-4EC8-A7A0-CDF2A2A08CCA}"/>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8" name="Oval 257">
              <a:extLst>
                <a:ext uri="{FF2B5EF4-FFF2-40B4-BE49-F238E27FC236}">
                  <a16:creationId xmlns:a16="http://schemas.microsoft.com/office/drawing/2014/main" id="{7F01D978-8A8D-48BF-9EE1-7961997399F4}"/>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9" name="Oval 258">
              <a:extLst>
                <a:ext uri="{FF2B5EF4-FFF2-40B4-BE49-F238E27FC236}">
                  <a16:creationId xmlns:a16="http://schemas.microsoft.com/office/drawing/2014/main" id="{E19CFDAA-8EA9-4B92-BFCF-0E084226F624}"/>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0" name="Oval 259">
              <a:extLst>
                <a:ext uri="{FF2B5EF4-FFF2-40B4-BE49-F238E27FC236}">
                  <a16:creationId xmlns:a16="http://schemas.microsoft.com/office/drawing/2014/main" id="{75562719-217D-4B10-94F9-E1EA66B07981}"/>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1" name="Oval 260">
              <a:extLst>
                <a:ext uri="{FF2B5EF4-FFF2-40B4-BE49-F238E27FC236}">
                  <a16:creationId xmlns:a16="http://schemas.microsoft.com/office/drawing/2014/main" id="{79544C62-A309-474B-811F-52AE1F0E21D6}"/>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2" name="Oval 261">
              <a:extLst>
                <a:ext uri="{FF2B5EF4-FFF2-40B4-BE49-F238E27FC236}">
                  <a16:creationId xmlns:a16="http://schemas.microsoft.com/office/drawing/2014/main" id="{D49EE9D9-A776-415C-8C49-B6ECFC92178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3" name="Oval 262">
              <a:extLst>
                <a:ext uri="{FF2B5EF4-FFF2-40B4-BE49-F238E27FC236}">
                  <a16:creationId xmlns:a16="http://schemas.microsoft.com/office/drawing/2014/main" id="{5A888D46-3943-47B5-B147-68CAE9170200}"/>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4" name="Oval 263">
              <a:extLst>
                <a:ext uri="{FF2B5EF4-FFF2-40B4-BE49-F238E27FC236}">
                  <a16:creationId xmlns:a16="http://schemas.microsoft.com/office/drawing/2014/main" id="{FB1E1049-D3C5-491B-96C3-C78151F49886}"/>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5" name="Oval 264">
              <a:extLst>
                <a:ext uri="{FF2B5EF4-FFF2-40B4-BE49-F238E27FC236}">
                  <a16:creationId xmlns:a16="http://schemas.microsoft.com/office/drawing/2014/main" id="{5A1375B8-9CD1-4CB0-A04C-803254E26F75}"/>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6" name="Oval 265">
              <a:extLst>
                <a:ext uri="{FF2B5EF4-FFF2-40B4-BE49-F238E27FC236}">
                  <a16:creationId xmlns:a16="http://schemas.microsoft.com/office/drawing/2014/main" id="{42950462-D9A1-4696-B1EB-3E2F098973CF}"/>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7" name="Oval 266">
              <a:extLst>
                <a:ext uri="{FF2B5EF4-FFF2-40B4-BE49-F238E27FC236}">
                  <a16:creationId xmlns:a16="http://schemas.microsoft.com/office/drawing/2014/main" id="{E4D7FACC-2E48-4494-978F-CB98B5D3E8DD}"/>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8" name="Oval 267">
              <a:extLst>
                <a:ext uri="{FF2B5EF4-FFF2-40B4-BE49-F238E27FC236}">
                  <a16:creationId xmlns:a16="http://schemas.microsoft.com/office/drawing/2014/main" id="{91D9C619-E394-4F58-9866-F96B2D7AC977}"/>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9" name="Oval 268">
              <a:extLst>
                <a:ext uri="{FF2B5EF4-FFF2-40B4-BE49-F238E27FC236}">
                  <a16:creationId xmlns:a16="http://schemas.microsoft.com/office/drawing/2014/main" id="{4E4AA0C0-D537-4921-926F-F65895CAEAEB}"/>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0" name="Oval 269">
              <a:extLst>
                <a:ext uri="{FF2B5EF4-FFF2-40B4-BE49-F238E27FC236}">
                  <a16:creationId xmlns:a16="http://schemas.microsoft.com/office/drawing/2014/main" id="{9A4F83E5-2BB9-477A-977F-091B0777FAA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1" name="Oval 270">
              <a:extLst>
                <a:ext uri="{FF2B5EF4-FFF2-40B4-BE49-F238E27FC236}">
                  <a16:creationId xmlns:a16="http://schemas.microsoft.com/office/drawing/2014/main" id="{D3552CE4-E0D8-4B46-B676-E34BDAD51B00}"/>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2" name="Oval 271">
              <a:extLst>
                <a:ext uri="{FF2B5EF4-FFF2-40B4-BE49-F238E27FC236}">
                  <a16:creationId xmlns:a16="http://schemas.microsoft.com/office/drawing/2014/main" id="{DFDE22DA-C295-4F8E-B16A-5AC350DC337D}"/>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3" name="Oval 272">
              <a:extLst>
                <a:ext uri="{FF2B5EF4-FFF2-40B4-BE49-F238E27FC236}">
                  <a16:creationId xmlns:a16="http://schemas.microsoft.com/office/drawing/2014/main" id="{7EC8D846-0BC3-4FF4-96D2-5B1AD6F123C1}"/>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4" name="Oval 273">
              <a:extLst>
                <a:ext uri="{FF2B5EF4-FFF2-40B4-BE49-F238E27FC236}">
                  <a16:creationId xmlns:a16="http://schemas.microsoft.com/office/drawing/2014/main" id="{A8911ED3-E9F9-4DA1-A506-42D8FF7AA6ED}"/>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5" name="Oval 274">
              <a:extLst>
                <a:ext uri="{FF2B5EF4-FFF2-40B4-BE49-F238E27FC236}">
                  <a16:creationId xmlns:a16="http://schemas.microsoft.com/office/drawing/2014/main" id="{18685FD3-EAE2-49E8-AA9F-E660EE533A3A}"/>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6" name="Oval 275">
              <a:extLst>
                <a:ext uri="{FF2B5EF4-FFF2-40B4-BE49-F238E27FC236}">
                  <a16:creationId xmlns:a16="http://schemas.microsoft.com/office/drawing/2014/main" id="{AF896776-A827-4CE6-A5BA-EF58D70D8024}"/>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77" name="TextBox 134">
            <a:extLst>
              <a:ext uri="{FF2B5EF4-FFF2-40B4-BE49-F238E27FC236}">
                <a16:creationId xmlns:a16="http://schemas.microsoft.com/office/drawing/2014/main" id="{007A98AF-2096-43E6-9C12-9914C4EC1198}"/>
              </a:ext>
            </a:extLst>
          </p:cNvPr>
          <p:cNvSpPr txBox="1">
            <a:spLocks noChangeArrowheads="1"/>
          </p:cNvSpPr>
          <p:nvPr/>
        </p:nvSpPr>
        <p:spPr bwMode="auto">
          <a:xfrm>
            <a:off x="179388" y="5084848"/>
            <a:ext cx="23756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Budimpeštanska konvencija</a:t>
            </a:r>
            <a:endParaRPr lang="en-GB" sz="1200" b="1" dirty="0" smtClean="0">
              <a:latin typeface="Verdana" charset="0"/>
              <a:cs typeface="Verdana" charset="0"/>
            </a:endParaRPr>
          </a:p>
          <a:p>
            <a:r>
              <a:rPr lang="sr-Latn-RS" sz="1200" b="1" dirty="0" smtClean="0">
                <a:latin typeface="Verdana" charset="0"/>
                <a:cs typeface="Verdana" charset="0"/>
              </a:rPr>
              <a:t>Ratifikovalo</a:t>
            </a:r>
            <a:r>
              <a:rPr lang="en-GB" sz="1200" b="1" dirty="0" smtClean="0">
                <a:latin typeface="Verdana" charset="0"/>
                <a:cs typeface="Verdana" charset="0"/>
              </a:rPr>
              <a:t>/</a:t>
            </a:r>
            <a:r>
              <a:rPr lang="sr-Latn-RS" sz="1200" b="1" dirty="0" smtClean="0">
                <a:latin typeface="Verdana" charset="0"/>
                <a:cs typeface="Verdana" charset="0"/>
              </a:rPr>
              <a:t>pristupilo</a:t>
            </a:r>
            <a:endParaRPr lang="en-GB" sz="1200" b="1" dirty="0">
              <a:solidFill>
                <a:srgbClr val="FF0000"/>
              </a:solidFill>
              <a:latin typeface="Verdana" charset="0"/>
              <a:cs typeface="Verdana" charset="0"/>
            </a:endParaRPr>
          </a:p>
        </p:txBody>
      </p:sp>
      <p:sp>
        <p:nvSpPr>
          <p:cNvPr id="278" name="TextBox 135">
            <a:extLst>
              <a:ext uri="{FF2B5EF4-FFF2-40B4-BE49-F238E27FC236}">
                <a16:creationId xmlns:a16="http://schemas.microsoft.com/office/drawing/2014/main" id="{AAE0504E-B95A-4588-B262-710CE58472E8}"/>
              </a:ext>
            </a:extLst>
          </p:cNvPr>
          <p:cNvSpPr txBox="1">
            <a:spLocks noChangeArrowheads="1"/>
          </p:cNvSpPr>
          <p:nvPr/>
        </p:nvSpPr>
        <p:spPr bwMode="auto">
          <a:xfrm>
            <a:off x="154781" y="5801859"/>
            <a:ext cx="27590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Potpisalo: 3</a:t>
            </a:r>
            <a:endParaRPr lang="en-GB" sz="1200" b="1" dirty="0">
              <a:latin typeface="Verdana" charset="0"/>
              <a:cs typeface="Verdana" charset="0"/>
            </a:endParaRPr>
          </a:p>
        </p:txBody>
      </p:sp>
      <p:sp>
        <p:nvSpPr>
          <p:cNvPr id="279" name="TextBox 136">
            <a:extLst>
              <a:ext uri="{FF2B5EF4-FFF2-40B4-BE49-F238E27FC236}">
                <a16:creationId xmlns:a16="http://schemas.microsoft.com/office/drawing/2014/main" id="{B064B17D-C0A7-4157-95EA-C11CC3B1E897}"/>
              </a:ext>
            </a:extLst>
          </p:cNvPr>
          <p:cNvSpPr txBox="1">
            <a:spLocks noChangeArrowheads="1"/>
          </p:cNvSpPr>
          <p:nvPr/>
        </p:nvSpPr>
        <p:spPr bwMode="auto">
          <a:xfrm>
            <a:off x="143669" y="6213938"/>
            <a:ext cx="27590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Pozvano da pristupi</a:t>
            </a:r>
            <a:r>
              <a:rPr lang="en-GB" sz="1200" b="1" dirty="0" smtClean="0">
                <a:latin typeface="Verdana" charset="0"/>
                <a:cs typeface="Verdana" charset="0"/>
              </a:rPr>
              <a:t>:  </a:t>
            </a:r>
            <a:r>
              <a:rPr lang="en-GB" sz="1200" b="1" dirty="0">
                <a:latin typeface="Verdana" charset="0"/>
                <a:cs typeface="Verdana" charset="0"/>
              </a:rPr>
              <a:t>9</a:t>
            </a:r>
          </a:p>
        </p:txBody>
      </p:sp>
      <p:sp>
        <p:nvSpPr>
          <p:cNvPr id="280" name="TextBox 137">
            <a:extLst>
              <a:ext uri="{FF2B5EF4-FFF2-40B4-BE49-F238E27FC236}">
                <a16:creationId xmlns:a16="http://schemas.microsoft.com/office/drawing/2014/main" id="{28DF8872-DF93-465C-AFF6-2774EE9AE504}"/>
              </a:ext>
            </a:extLst>
          </p:cNvPr>
          <p:cNvSpPr txBox="1">
            <a:spLocks noChangeArrowheads="1"/>
          </p:cNvSpPr>
          <p:nvPr/>
        </p:nvSpPr>
        <p:spPr bwMode="auto">
          <a:xfrm>
            <a:off x="3730017" y="5070475"/>
            <a:ext cx="49815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Države koje imaju zakone/nacrte zakoni koje su pretežno usklađeni sa Budimpeštanskom konvencijom</a:t>
            </a:r>
            <a:r>
              <a:rPr lang="en-GB" sz="1200" b="1" dirty="0" smtClean="0">
                <a:latin typeface="Verdana" charset="0"/>
                <a:cs typeface="Verdana" charset="0"/>
              </a:rPr>
              <a:t> </a:t>
            </a:r>
            <a:r>
              <a:rPr lang="en-GB" sz="1200" b="1" dirty="0">
                <a:latin typeface="Verdana" charset="0"/>
                <a:cs typeface="Verdana" charset="0"/>
              </a:rPr>
              <a:t>= 20</a:t>
            </a:r>
          </a:p>
        </p:txBody>
      </p:sp>
      <p:sp>
        <p:nvSpPr>
          <p:cNvPr id="281" name="Oval 280">
            <a:extLst>
              <a:ext uri="{FF2B5EF4-FFF2-40B4-BE49-F238E27FC236}">
                <a16:creationId xmlns:a16="http://schemas.microsoft.com/office/drawing/2014/main" id="{F38AAE3A-A171-46A6-AFE0-39A16F72AA54}"/>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2" name="Oval 281">
            <a:extLst>
              <a:ext uri="{FF2B5EF4-FFF2-40B4-BE49-F238E27FC236}">
                <a16:creationId xmlns:a16="http://schemas.microsoft.com/office/drawing/2014/main" id="{2E4F6651-E8BF-483C-9DDD-FFCF9754A25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3" name="Oval 282">
            <a:extLst>
              <a:ext uri="{FF2B5EF4-FFF2-40B4-BE49-F238E27FC236}">
                <a16:creationId xmlns:a16="http://schemas.microsoft.com/office/drawing/2014/main" id="{90BF7D76-FF65-4CDE-8141-BF6DC50860D3}"/>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4" name="Oval 283">
            <a:extLst>
              <a:ext uri="{FF2B5EF4-FFF2-40B4-BE49-F238E27FC236}">
                <a16:creationId xmlns:a16="http://schemas.microsoft.com/office/drawing/2014/main" id="{393E2274-386F-450D-9FF8-580DABC34300}"/>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5" name="TextBox 142">
            <a:extLst>
              <a:ext uri="{FF2B5EF4-FFF2-40B4-BE49-F238E27FC236}">
                <a16:creationId xmlns:a16="http://schemas.microsoft.com/office/drawing/2014/main" id="{407E8751-FB1B-4A8D-AC5F-4BD75DE8516A}"/>
              </a:ext>
            </a:extLst>
          </p:cNvPr>
          <p:cNvSpPr txBox="1">
            <a:spLocks noChangeArrowheads="1"/>
          </p:cNvSpPr>
          <p:nvPr/>
        </p:nvSpPr>
        <p:spPr bwMode="auto">
          <a:xfrm>
            <a:off x="3831785" y="5808823"/>
            <a:ext cx="49815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Još država čije se zakonodavsto oslanja na Budimpeštansku konvenciju</a:t>
            </a:r>
            <a:r>
              <a:rPr lang="en-GB" sz="1200" b="1" dirty="0" smtClean="0">
                <a:latin typeface="Verdana" charset="0"/>
                <a:cs typeface="Verdana" charset="0"/>
              </a:rPr>
              <a:t> = </a:t>
            </a:r>
            <a:r>
              <a:rPr lang="en-GB" sz="1200" b="1" dirty="0">
                <a:latin typeface="Verdana" charset="0"/>
                <a:cs typeface="Verdana" charset="0"/>
              </a:rPr>
              <a:t>50+</a:t>
            </a:r>
          </a:p>
        </p:txBody>
      </p:sp>
      <p:sp>
        <p:nvSpPr>
          <p:cNvPr id="286" name="Oval 285">
            <a:extLst>
              <a:ext uri="{FF2B5EF4-FFF2-40B4-BE49-F238E27FC236}">
                <a16:creationId xmlns:a16="http://schemas.microsoft.com/office/drawing/2014/main" id="{430BEF88-8793-48F2-A373-ED69B32F3D28}"/>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6C875117-E6BD-4139-A58B-DDDB7B9DC5F3}"/>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541A807B-8922-40C7-90B5-370A2A87077F}"/>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E3B2F6EB-2CC0-4D7D-9E45-0AF8FFB28758}"/>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C8127321-509D-4B8F-9530-DC0CD734072B}"/>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EF4679F0-531B-401B-BEEC-5C4C77ECF784}"/>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39EE60B3-6120-462C-8BD2-03A11B6AF992}"/>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F9398CEF-5430-467D-BCF9-5AC20DBF3C64}"/>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179BBD7-DB28-43C2-AA69-B289267D7886}"/>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3F5B3EBC-D101-48A8-9011-245B1227BF97}"/>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582EEB7B-3869-4933-BFC6-74DB7C2379A6}"/>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TextBox 282">
            <a:extLst>
              <a:ext uri="{FF2B5EF4-FFF2-40B4-BE49-F238E27FC236}">
                <a16:creationId xmlns:a16="http://schemas.microsoft.com/office/drawing/2014/main" id="{634636A8-EAC3-4402-8950-6CEBA6D96B85}"/>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
        <p:nvSpPr>
          <p:cNvPr id="6" name="TextBox 5"/>
          <p:cNvSpPr txBox="1"/>
          <p:nvPr/>
        </p:nvSpPr>
        <p:spPr>
          <a:xfrm>
            <a:off x="2212130" y="5334527"/>
            <a:ext cx="585417" cy="523220"/>
          </a:xfrm>
          <a:prstGeom prst="rect">
            <a:avLst/>
          </a:prstGeom>
          <a:noFill/>
        </p:spPr>
        <p:txBody>
          <a:bodyPr wrap="none" rtlCol="0">
            <a:spAutoFit/>
          </a:bodyPr>
          <a:lstStyle/>
          <a:p>
            <a:r>
              <a:rPr lang="sr-Latn-RS" sz="2800" b="1" dirty="0" smtClean="0">
                <a:solidFill>
                  <a:srgbClr val="FF0000"/>
                </a:solidFill>
              </a:rPr>
              <a:t>65</a:t>
            </a:r>
            <a:endParaRPr lang="en-US" sz="2800" b="1" dirty="0">
              <a:solidFill>
                <a:srgbClr val="FF0000"/>
              </a:solidFill>
            </a:endParaRPr>
          </a:p>
        </p:txBody>
      </p:sp>
    </p:spTree>
    <p:extLst>
      <p:ext uri="{BB962C8B-B14F-4D97-AF65-F5344CB8AC3E}">
        <p14:creationId xmlns:p14="http://schemas.microsoft.com/office/powerpoint/2010/main" val="3612187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17133" y="1113090"/>
            <a:ext cx="2786062" cy="5478423"/>
          </a:xfrm>
          <a:prstGeom prst="rect">
            <a:avLst/>
          </a:prstGeom>
          <a:solidFill>
            <a:srgbClr val="FFFF00"/>
          </a:solidFill>
          <a:ln>
            <a:solidFill>
              <a:schemeClr val="bg1">
                <a:lumMod val="50000"/>
              </a:schemeClr>
            </a:solidFill>
          </a:ln>
        </p:spPr>
        <p:txBody>
          <a:bodyPr>
            <a:spAutoFit/>
          </a:bodyPr>
          <a:lstStyle/>
          <a:p>
            <a:pPr fontAlgn="auto">
              <a:spcBef>
                <a:spcPts val="0"/>
              </a:spcBef>
              <a:spcAft>
                <a:spcPts val="0"/>
              </a:spcAft>
              <a:defRPr/>
            </a:pPr>
            <a:r>
              <a:rPr lang="sr-Latn-RS" sz="1750" b="1" dirty="0" smtClean="0">
                <a:latin typeface="Verdana"/>
                <a:cs typeface="Verdana"/>
              </a:rPr>
              <a:t>Inkriminisanje dela</a:t>
            </a:r>
            <a:endParaRPr lang="en-GB" sz="1750" b="1" dirty="0">
              <a:latin typeface="Verdana"/>
              <a:cs typeface="Verdana"/>
            </a:endParaRPr>
          </a:p>
          <a:p>
            <a:pPr marL="342900" indent="-342900" fontAlgn="auto">
              <a:spcBef>
                <a:spcPts val="0"/>
              </a:spcBef>
              <a:spcAft>
                <a:spcPts val="0"/>
              </a:spcAft>
              <a:buFont typeface="Wingdings" pitchFamily="2" charset="2"/>
              <a:buChar char="§"/>
              <a:defRPr/>
            </a:pPr>
            <a:r>
              <a:rPr lang="sr-Latn-RS" sz="1750" dirty="0" smtClean="0">
                <a:latin typeface="Verdana"/>
                <a:cs typeface="Verdana"/>
              </a:rPr>
              <a:t>Nezakonit pristup</a:t>
            </a:r>
            <a:endParaRPr lang="en-GB" sz="1750" dirty="0">
              <a:latin typeface="Verdana"/>
              <a:cs typeface="Verdana"/>
            </a:endParaRPr>
          </a:p>
          <a:p>
            <a:pPr marL="342900" indent="-342900" fontAlgn="auto">
              <a:spcBef>
                <a:spcPts val="0"/>
              </a:spcBef>
              <a:spcAft>
                <a:spcPts val="0"/>
              </a:spcAft>
              <a:buFont typeface="Wingdings" pitchFamily="2" charset="2"/>
              <a:buChar char="§"/>
              <a:defRPr/>
            </a:pPr>
            <a:r>
              <a:rPr lang="sr-Latn-RS" sz="1750" dirty="0" smtClean="0">
                <a:latin typeface="Verdana"/>
                <a:cs typeface="Verdana"/>
              </a:rPr>
              <a:t>Nezakonito presretanje</a:t>
            </a:r>
            <a:endParaRPr lang="en-GB" sz="1750" dirty="0">
              <a:latin typeface="Verdana"/>
              <a:cs typeface="Verdana"/>
            </a:endParaRPr>
          </a:p>
          <a:p>
            <a:pPr marL="342900" indent="-342900" fontAlgn="auto">
              <a:spcBef>
                <a:spcPts val="0"/>
              </a:spcBef>
              <a:spcAft>
                <a:spcPts val="0"/>
              </a:spcAft>
              <a:buFont typeface="Wingdings" pitchFamily="2" charset="2"/>
              <a:buChar char="§"/>
              <a:defRPr/>
            </a:pPr>
            <a:r>
              <a:rPr lang="sr-Latn-RS" sz="1750" dirty="0" smtClean="0">
                <a:latin typeface="Verdana"/>
                <a:cs typeface="Verdana"/>
              </a:rPr>
              <a:t>Ometanje podataka</a:t>
            </a:r>
            <a:endParaRPr lang="en-GB" sz="1750" dirty="0">
              <a:latin typeface="Verdana"/>
              <a:cs typeface="Verdana"/>
            </a:endParaRPr>
          </a:p>
          <a:p>
            <a:pPr marL="342900" indent="-342900" fontAlgn="auto">
              <a:spcBef>
                <a:spcPts val="0"/>
              </a:spcBef>
              <a:spcAft>
                <a:spcPts val="0"/>
              </a:spcAft>
              <a:buFont typeface="Wingdings" pitchFamily="2" charset="2"/>
              <a:buChar char="§"/>
              <a:defRPr/>
            </a:pPr>
            <a:r>
              <a:rPr lang="sr-Latn-RS" sz="1750" dirty="0" smtClean="0">
                <a:latin typeface="Verdana"/>
                <a:cs typeface="Verdana"/>
              </a:rPr>
              <a:t>Ometanje sistema</a:t>
            </a:r>
            <a:endParaRPr lang="en-GB" sz="1750" dirty="0">
              <a:latin typeface="Verdana"/>
              <a:cs typeface="Verdana"/>
            </a:endParaRPr>
          </a:p>
          <a:p>
            <a:pPr marL="342900" indent="-342900" fontAlgn="auto">
              <a:spcBef>
                <a:spcPts val="0"/>
              </a:spcBef>
              <a:spcAft>
                <a:spcPts val="0"/>
              </a:spcAft>
              <a:buFont typeface="Wingdings" pitchFamily="2" charset="2"/>
              <a:buChar char="§"/>
              <a:defRPr/>
            </a:pPr>
            <a:r>
              <a:rPr lang="sr-Latn-RS" sz="1750" dirty="0" smtClean="0">
                <a:latin typeface="Verdana"/>
                <a:cs typeface="Verdana"/>
              </a:rPr>
              <a:t>Zloupotreba uređaja</a:t>
            </a:r>
            <a:endParaRPr lang="en-GB" sz="1750" dirty="0">
              <a:latin typeface="Verdana"/>
              <a:cs typeface="Verdana"/>
            </a:endParaRPr>
          </a:p>
          <a:p>
            <a:pPr marL="342900" indent="-342900" fontAlgn="auto">
              <a:spcBef>
                <a:spcPts val="0"/>
              </a:spcBef>
              <a:spcAft>
                <a:spcPts val="0"/>
              </a:spcAft>
              <a:buFont typeface="Wingdings" pitchFamily="2" charset="2"/>
              <a:buChar char="§"/>
              <a:defRPr/>
            </a:pPr>
            <a:r>
              <a:rPr lang="sr-Latn-RS" sz="1750" dirty="0" smtClean="0">
                <a:latin typeface="Verdana"/>
                <a:cs typeface="Verdana"/>
              </a:rPr>
              <a:t>Prevara i falsifikovanje</a:t>
            </a:r>
            <a:endParaRPr lang="en-GB" sz="1750" dirty="0">
              <a:latin typeface="Verdana"/>
              <a:cs typeface="Verdana"/>
            </a:endParaRPr>
          </a:p>
          <a:p>
            <a:pPr marL="342900" indent="-342900" fontAlgn="auto">
              <a:spcBef>
                <a:spcPts val="0"/>
              </a:spcBef>
              <a:spcAft>
                <a:spcPts val="0"/>
              </a:spcAft>
              <a:buFont typeface="Wingdings" pitchFamily="2" charset="2"/>
              <a:buChar char="§"/>
              <a:defRPr/>
            </a:pPr>
            <a:r>
              <a:rPr lang="sr-Latn-RS" sz="1750" dirty="0" smtClean="0">
                <a:latin typeface="Verdana"/>
                <a:cs typeface="Verdana"/>
              </a:rPr>
              <a:t>Dečija pornografija</a:t>
            </a:r>
            <a:endParaRPr lang="en-GB" sz="1750" dirty="0">
              <a:latin typeface="Verdana"/>
              <a:cs typeface="Verdana"/>
            </a:endParaRPr>
          </a:p>
          <a:p>
            <a:pPr marL="342900" indent="-342900" fontAlgn="auto">
              <a:spcBef>
                <a:spcPts val="0"/>
              </a:spcBef>
              <a:spcAft>
                <a:spcPts val="0"/>
              </a:spcAft>
              <a:buFont typeface="Wingdings" pitchFamily="2" charset="2"/>
              <a:buChar char="§"/>
              <a:defRPr/>
            </a:pPr>
            <a:r>
              <a:rPr lang="sr-Latn-RS" sz="1750" dirty="0" smtClean="0">
                <a:latin typeface="Verdana"/>
                <a:cs typeface="Verdana"/>
              </a:rPr>
              <a:t>Krivična dela u oblasti prava intelektualne svojine</a:t>
            </a:r>
            <a:endParaRPr lang="en-US" sz="1750" dirty="0">
              <a:latin typeface="Verdana"/>
              <a:cs typeface="Verdana"/>
            </a:endParaRPr>
          </a:p>
          <a:p>
            <a:pPr marL="342900" indent="-342900" fontAlgn="auto">
              <a:spcBef>
                <a:spcPts val="0"/>
              </a:spcBef>
              <a:spcAft>
                <a:spcPts val="0"/>
              </a:spcAft>
              <a:buFont typeface="Wingdings" pitchFamily="2" charset="2"/>
              <a:buChar char="§"/>
              <a:defRPr/>
            </a:pPr>
            <a:r>
              <a:rPr lang="sr-Latn-RS" sz="1750" dirty="0" smtClean="0">
                <a:latin typeface="Verdana"/>
                <a:cs typeface="Verdana"/>
              </a:rPr>
              <a:t>Pokušaj, pomaganje i podstrekavanje</a:t>
            </a:r>
            <a:endParaRPr lang="en-US" sz="1750" dirty="0">
              <a:latin typeface="Verdana"/>
              <a:cs typeface="Verdana"/>
            </a:endParaRPr>
          </a:p>
          <a:p>
            <a:pPr marL="342900" indent="-342900" fontAlgn="auto">
              <a:spcBef>
                <a:spcPts val="0"/>
              </a:spcBef>
              <a:spcAft>
                <a:spcPts val="0"/>
              </a:spcAft>
              <a:buFont typeface="Wingdings" pitchFamily="2" charset="2"/>
              <a:buChar char="§"/>
              <a:defRPr/>
            </a:pPr>
            <a:r>
              <a:rPr lang="sr-Latn-RS" sz="1750" dirty="0" smtClean="0">
                <a:latin typeface="Verdana"/>
                <a:cs typeface="Verdana"/>
              </a:rPr>
              <a:t>Odgovornost pravnog lica</a:t>
            </a:r>
            <a:endParaRPr lang="en-US" sz="1750" dirty="0">
              <a:latin typeface="Verdana"/>
              <a:cs typeface="Verdana"/>
            </a:endParaRPr>
          </a:p>
        </p:txBody>
      </p:sp>
      <p:sp>
        <p:nvSpPr>
          <p:cNvPr id="21" name="Textfeld 4"/>
          <p:cNvSpPr txBox="1"/>
          <p:nvPr/>
        </p:nvSpPr>
        <p:spPr>
          <a:xfrm>
            <a:off x="6394447" y="988127"/>
            <a:ext cx="2570163" cy="5016758"/>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sr-Latn-RS" sz="1600" b="1" dirty="0" smtClean="0">
                <a:latin typeface="Verdana"/>
                <a:cs typeface="Verdana"/>
              </a:rPr>
              <a:t>Međunarodna saradnja</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sr-Latn-RS" sz="1600" dirty="0" smtClean="0">
                <a:latin typeface="Verdana"/>
                <a:cs typeface="Verdana"/>
              </a:rPr>
              <a:t>Ekstradicija</a:t>
            </a:r>
            <a:endParaRPr lang="en-GB" sz="1600" dirty="0">
              <a:latin typeface="Verdana"/>
              <a:cs typeface="Verdana"/>
            </a:endParaRPr>
          </a:p>
          <a:p>
            <a:pPr marL="361950" indent="-361950" fontAlgn="auto">
              <a:spcBef>
                <a:spcPts val="0"/>
              </a:spcBef>
              <a:spcAft>
                <a:spcPts val="0"/>
              </a:spcAft>
              <a:buFont typeface="Wingdings" pitchFamily="2" charset="2"/>
              <a:buChar char="§"/>
              <a:defRPr/>
            </a:pPr>
            <a:r>
              <a:rPr lang="sr-Latn-RS" sz="1600" dirty="0" smtClean="0">
                <a:latin typeface="Verdana"/>
                <a:cs typeface="Verdana"/>
              </a:rPr>
              <a:t>Uzajamna pravna pomoć (UPP)</a:t>
            </a:r>
            <a:endParaRPr lang="en-GB" sz="1600" dirty="0">
              <a:latin typeface="Verdana"/>
              <a:cs typeface="Verdana"/>
            </a:endParaRPr>
          </a:p>
          <a:p>
            <a:pPr marL="361950" indent="-361950" fontAlgn="auto">
              <a:spcBef>
                <a:spcPts val="0"/>
              </a:spcBef>
              <a:spcAft>
                <a:spcPts val="0"/>
              </a:spcAft>
              <a:buFont typeface="Wingdings" pitchFamily="2" charset="2"/>
              <a:buChar char="§"/>
              <a:defRPr/>
            </a:pPr>
            <a:r>
              <a:rPr lang="sr-Latn-RS" sz="1600" dirty="0" smtClean="0">
                <a:latin typeface="Verdana"/>
                <a:cs typeface="Verdana"/>
              </a:rPr>
              <a:t>Slučajne informacije</a:t>
            </a:r>
            <a:endParaRPr lang="en-GB" sz="1600" dirty="0">
              <a:latin typeface="Verdana"/>
              <a:cs typeface="Verdana"/>
            </a:endParaRPr>
          </a:p>
          <a:p>
            <a:pPr marL="361950" indent="-361950" fontAlgn="auto">
              <a:spcBef>
                <a:spcPts val="0"/>
              </a:spcBef>
              <a:spcAft>
                <a:spcPts val="0"/>
              </a:spcAft>
              <a:buFont typeface="Wingdings" pitchFamily="2" charset="2"/>
              <a:buChar char="§"/>
              <a:defRPr/>
            </a:pPr>
            <a:r>
              <a:rPr lang="sr-Latn-RS" sz="1600" dirty="0" smtClean="0">
                <a:latin typeface="Verdana"/>
                <a:cs typeface="Verdana"/>
              </a:rPr>
              <a:t>Hitna zaštita</a:t>
            </a:r>
            <a:endParaRPr lang="en-US" sz="1600" dirty="0">
              <a:latin typeface="Verdana"/>
              <a:cs typeface="Verdana"/>
            </a:endParaRPr>
          </a:p>
          <a:p>
            <a:pPr marL="361950" indent="-361950" fontAlgn="auto">
              <a:spcBef>
                <a:spcPts val="0"/>
              </a:spcBef>
              <a:spcAft>
                <a:spcPts val="0"/>
              </a:spcAft>
              <a:buFont typeface="Wingdings" pitchFamily="2" charset="2"/>
              <a:buChar char="§"/>
              <a:defRPr/>
            </a:pPr>
            <a:r>
              <a:rPr lang="sr-Latn-RS" sz="1600" dirty="0" smtClean="0">
                <a:latin typeface="Verdana"/>
                <a:cs typeface="Verdana"/>
              </a:rPr>
              <a:t>Hitno otkrivanje PoS</a:t>
            </a:r>
          </a:p>
          <a:p>
            <a:pPr marL="361950" indent="-361950" fontAlgn="auto">
              <a:spcBef>
                <a:spcPts val="0"/>
              </a:spcBef>
              <a:spcAft>
                <a:spcPts val="0"/>
              </a:spcAft>
              <a:buFont typeface="Wingdings" pitchFamily="2" charset="2"/>
              <a:buChar char="§"/>
              <a:defRPr/>
            </a:pPr>
            <a:r>
              <a:rPr lang="sr-Latn-RS" sz="1600" dirty="0" smtClean="0">
                <a:latin typeface="Verdana"/>
                <a:cs typeface="Verdana"/>
              </a:rPr>
              <a:t>UPP u odnosu na pristup</a:t>
            </a:r>
            <a:endParaRPr lang="en-GB" sz="1600" dirty="0">
              <a:latin typeface="Verdana"/>
              <a:cs typeface="Verdana"/>
            </a:endParaRPr>
          </a:p>
          <a:p>
            <a:pPr marL="361950" indent="-361950">
              <a:buFont typeface="Wingdings" pitchFamily="2" charset="2"/>
              <a:buChar char="§"/>
              <a:defRPr/>
            </a:pPr>
            <a:r>
              <a:rPr lang="sr-Latn-RS" sz="1600" dirty="0" smtClean="0">
                <a:latin typeface="Verdana"/>
                <a:cs typeface="Verdana"/>
              </a:rPr>
              <a:t>Prekogranični pristup</a:t>
            </a:r>
            <a:endParaRPr lang="en-GB" sz="1600" dirty="0">
              <a:latin typeface="Verdana"/>
              <a:cs typeface="Verdana"/>
            </a:endParaRPr>
          </a:p>
          <a:p>
            <a:pPr marL="361950" indent="-361950" fontAlgn="auto">
              <a:spcBef>
                <a:spcPts val="0"/>
              </a:spcBef>
              <a:spcAft>
                <a:spcPts val="0"/>
              </a:spcAft>
              <a:buFont typeface="Wingdings" pitchFamily="2" charset="2"/>
              <a:buChar char="§"/>
              <a:defRPr/>
            </a:pPr>
            <a:r>
              <a:rPr lang="sr-Latn-RS" sz="1600" dirty="0" smtClean="0">
                <a:latin typeface="Verdana"/>
                <a:cs typeface="Verdana"/>
              </a:rPr>
              <a:t>UPP u odnosu na prkupljanje PoS u realnom vremenu</a:t>
            </a:r>
          </a:p>
          <a:p>
            <a:pPr marL="361950" indent="-361950" fontAlgn="auto">
              <a:spcBef>
                <a:spcPts val="0"/>
              </a:spcBef>
              <a:spcAft>
                <a:spcPts val="0"/>
              </a:spcAft>
              <a:buFont typeface="Wingdings" pitchFamily="2" charset="2"/>
              <a:buChar char="§"/>
              <a:defRPr/>
            </a:pPr>
            <a:r>
              <a:rPr lang="sr-Latn-RS" sz="1600" dirty="0" smtClean="0">
                <a:latin typeface="Verdana"/>
                <a:cs typeface="Verdana"/>
              </a:rPr>
              <a:t>UPP u presretanju</a:t>
            </a:r>
          </a:p>
          <a:p>
            <a:pPr marL="361950" indent="-361950" fontAlgn="auto">
              <a:spcBef>
                <a:spcPts val="0"/>
              </a:spcBef>
              <a:spcAft>
                <a:spcPts val="0"/>
              </a:spcAft>
              <a:buFont typeface="Wingdings" pitchFamily="2" charset="2"/>
              <a:buChar char="§"/>
              <a:defRPr/>
            </a:pPr>
            <a:r>
              <a:rPr lang="en-GB" sz="1600" dirty="0" smtClean="0">
                <a:latin typeface="Verdana"/>
                <a:cs typeface="Verdana"/>
              </a:rPr>
              <a:t>24/7 </a:t>
            </a:r>
            <a:r>
              <a:rPr lang="sr-Latn-RS" sz="1600" dirty="0" smtClean="0">
                <a:latin typeface="Verdana"/>
                <a:cs typeface="Verdana"/>
              </a:rPr>
              <a:t>mesta za kontakt</a:t>
            </a:r>
            <a:endParaRPr lang="en-GB" sz="1600" dirty="0">
              <a:latin typeface="Verdana"/>
              <a:cs typeface="Verdana"/>
            </a:endParaRP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stCxn id="19" idx="2"/>
          </p:cNvCxnSpPr>
          <p:nvPr/>
        </p:nvCxnSpPr>
        <p:spPr>
          <a:xfrm rot="5400000" flipH="1" flipV="1">
            <a:off x="3467976" y="3727296"/>
            <a:ext cx="906405" cy="4822030"/>
          </a:xfrm>
          <a:prstGeom prst="bentConnector4">
            <a:avLst>
              <a:gd name="adj1" fmla="val -25221"/>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507831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sr-Latn-RS" b="1" dirty="0" smtClean="0">
                <a:latin typeface="Verdana"/>
                <a:cs typeface="Verdana"/>
              </a:rPr>
              <a:t>Procesni alati</a:t>
            </a:r>
            <a:endParaRPr lang="en-GB" b="1" dirty="0">
              <a:latin typeface="Verdana"/>
              <a:cs typeface="Verdana"/>
            </a:endParaRPr>
          </a:p>
          <a:p>
            <a:pPr marL="361950" indent="-361950" fontAlgn="auto">
              <a:spcBef>
                <a:spcPts val="0"/>
              </a:spcBef>
              <a:spcAft>
                <a:spcPts val="0"/>
              </a:spcAft>
              <a:buFont typeface="Wingdings" pitchFamily="2" charset="2"/>
              <a:buChar char="§"/>
              <a:defRPr/>
            </a:pPr>
            <a:r>
              <a:rPr lang="sr-Latn-RS" dirty="0" smtClean="0">
                <a:latin typeface="Verdana"/>
                <a:cs typeface="Verdana"/>
              </a:rPr>
              <a:t>Hitna zaštita</a:t>
            </a:r>
            <a:endParaRPr lang="en-US" dirty="0">
              <a:latin typeface="Verdana"/>
              <a:cs typeface="Verdana"/>
            </a:endParaRPr>
          </a:p>
          <a:p>
            <a:pPr marL="361950" indent="-361950" fontAlgn="auto">
              <a:spcBef>
                <a:spcPts val="0"/>
              </a:spcBef>
              <a:spcAft>
                <a:spcPts val="0"/>
              </a:spcAft>
              <a:buFont typeface="Wingdings" pitchFamily="2" charset="2"/>
              <a:buChar char="§"/>
              <a:defRPr/>
            </a:pPr>
            <a:r>
              <a:rPr lang="sr-Latn-RS" dirty="0" smtClean="0">
                <a:latin typeface="Verdana"/>
                <a:cs typeface="Verdana"/>
              </a:rPr>
              <a:t>Otkrivanje podataka o saobraćaju (PoS)</a:t>
            </a:r>
            <a:endParaRPr lang="en-GB" dirty="0">
              <a:latin typeface="Verdana"/>
              <a:cs typeface="Verdana"/>
            </a:endParaRPr>
          </a:p>
          <a:p>
            <a:pPr marL="361950" indent="-361950" fontAlgn="auto">
              <a:spcBef>
                <a:spcPts val="0"/>
              </a:spcBef>
              <a:spcAft>
                <a:spcPts val="0"/>
              </a:spcAft>
              <a:buFont typeface="Wingdings" pitchFamily="2" charset="2"/>
              <a:buChar char="§"/>
              <a:defRPr/>
            </a:pPr>
            <a:r>
              <a:rPr lang="sr-Latn-RS" dirty="0" smtClean="0">
                <a:latin typeface="Verdana"/>
                <a:cs typeface="Verdana"/>
              </a:rPr>
              <a:t>Pretraživanje i zaplena</a:t>
            </a:r>
            <a:endParaRPr lang="en-GB" dirty="0">
              <a:latin typeface="Verdana"/>
              <a:cs typeface="Verdana"/>
            </a:endParaRPr>
          </a:p>
          <a:p>
            <a:pPr marL="361950" indent="-361950" fontAlgn="auto">
              <a:spcBef>
                <a:spcPts val="0"/>
              </a:spcBef>
              <a:spcAft>
                <a:spcPts val="0"/>
              </a:spcAft>
              <a:buFont typeface="Wingdings" pitchFamily="2" charset="2"/>
              <a:buChar char="§"/>
              <a:defRPr/>
            </a:pPr>
            <a:r>
              <a:rPr lang="sr-Latn-RS" dirty="0" smtClean="0">
                <a:latin typeface="Verdana"/>
                <a:cs typeface="Verdana"/>
              </a:rPr>
              <a:t>Izdavanje naredbe</a:t>
            </a:r>
            <a:endParaRPr lang="en-US" dirty="0">
              <a:latin typeface="Verdana"/>
              <a:cs typeface="Verdana"/>
            </a:endParaRPr>
          </a:p>
          <a:p>
            <a:pPr marL="361950" indent="-361950" fontAlgn="auto">
              <a:spcBef>
                <a:spcPts val="0"/>
              </a:spcBef>
              <a:spcAft>
                <a:spcPts val="0"/>
              </a:spcAft>
              <a:buFont typeface="Wingdings" pitchFamily="2" charset="2"/>
              <a:buChar char="§"/>
              <a:defRPr/>
            </a:pPr>
            <a:r>
              <a:rPr lang="sr-Latn-RS" dirty="0" smtClean="0">
                <a:latin typeface="Verdana"/>
                <a:cs typeface="Verdana"/>
              </a:rPr>
              <a:t>Prikupljanje podataka o saobraćaju u realnom vremenu</a:t>
            </a:r>
          </a:p>
          <a:p>
            <a:pPr marL="361950" indent="-361950" fontAlgn="auto">
              <a:spcBef>
                <a:spcPts val="0"/>
              </a:spcBef>
              <a:spcAft>
                <a:spcPts val="0"/>
              </a:spcAft>
              <a:buFont typeface="Wingdings" pitchFamily="2" charset="2"/>
              <a:buChar char="§"/>
              <a:defRPr/>
            </a:pPr>
            <a:r>
              <a:rPr lang="sr-Latn-RS" dirty="0" smtClean="0">
                <a:latin typeface="Verdana"/>
                <a:cs typeface="Verdana"/>
              </a:rPr>
              <a:t>Presretanje računarskih podataka</a:t>
            </a:r>
            <a:endParaRPr lang="en-US"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8554"/>
          </a:xfrm>
          <a:prstGeom prst="rect">
            <a:avLst/>
          </a:prstGeom>
          <a:noFill/>
        </p:spPr>
        <p:txBody>
          <a:bodyPr>
            <a:spAutoFit/>
          </a:bodyPr>
          <a:lstStyle/>
          <a:p>
            <a:pPr fontAlgn="auto">
              <a:spcBef>
                <a:spcPts val="0"/>
              </a:spcBef>
              <a:spcAft>
                <a:spcPts val="0"/>
              </a:spcAft>
              <a:defRPr/>
            </a:pPr>
            <a:r>
              <a:rPr lang="sr-Latn-RS" sz="1600" b="1" dirty="0" smtClean="0">
                <a:solidFill>
                  <a:schemeClr val="tx1">
                    <a:lumMod val="65000"/>
                    <a:lumOff val="35000"/>
                  </a:schemeClr>
                </a:solidFill>
                <a:latin typeface="Verdana"/>
                <a:cs typeface="Verdana"/>
              </a:rPr>
              <a:t>Usklađivanje</a:t>
            </a:r>
            <a:endParaRPr lang="en-GB" sz="1600" b="1" dirty="0">
              <a:solidFill>
                <a:schemeClr val="tx1">
                  <a:lumMod val="65000"/>
                  <a:lumOff val="35000"/>
                </a:schemeClr>
              </a:solidFill>
              <a:latin typeface="Verdana"/>
              <a:cs typeface="Verdana"/>
            </a:endParaRP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altLang="sr-Latn-RS" sz="3200" b="1" dirty="0"/>
              <a:t>Konvencija Saveta Evrope </a:t>
            </a:r>
            <a:r>
              <a:rPr lang="sr-Latn-RS" altLang="sr-Latn-RS" sz="3200" b="1" dirty="0" smtClean="0"/>
              <a:t>o </a:t>
            </a:r>
            <a:r>
              <a:rPr lang="sr-Latn-RS" altLang="sr-Latn-RS" sz="3200" b="1" dirty="0"/>
              <a:t>visokotehnološkom kriminalu </a:t>
            </a:r>
            <a:r>
              <a:rPr lang="en-150" altLang="sr-Latn-RS" sz="3200" b="1" dirty="0" smtClean="0"/>
              <a:t>–</a:t>
            </a:r>
            <a:r>
              <a:rPr lang="sr-Latn-RS" altLang="sr-Latn-RS" sz="3200" b="1" dirty="0" smtClean="0"/>
              <a:t> Budimpeštanska </a:t>
            </a:r>
            <a:r>
              <a:rPr lang="sr-Latn-RS" altLang="sr-Latn-RS" sz="3200" b="1" dirty="0"/>
              <a:t>konvencija</a:t>
            </a:r>
            <a:endParaRPr lang="en-GB" sz="32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483701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4539704"/>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sr-Latn-RS" sz="1700" b="1" dirty="0">
                <a:latin typeface="Verdana"/>
                <a:cs typeface="Verdana"/>
              </a:rPr>
              <a:t>Inkriminisanje dela</a:t>
            </a:r>
            <a:endParaRPr lang="en-GB" sz="1700" b="1"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Nezakonit pristup</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Nezakonito presretanje</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Ometanje podataka</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Ometanje sistema</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Zloupotreba uređaja</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Prevara i falsifikovanje</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Dečija pornografija</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Krivična dela u oblasti prava intelektualne svojine</a:t>
            </a:r>
            <a:endParaRPr lang="en-US"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Pokušaj, pomaganje i podstrekavanje</a:t>
            </a:r>
            <a:endParaRPr lang="en-US"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Odgovornost pravnog lica</a:t>
            </a:r>
            <a:endParaRPr lang="en-US" sz="1700" dirty="0">
              <a:latin typeface="Verdana"/>
              <a:cs typeface="Verdana"/>
            </a:endParaRPr>
          </a:p>
        </p:txBody>
      </p:sp>
      <p:sp>
        <p:nvSpPr>
          <p:cNvPr id="21" name="Textfeld 4"/>
          <p:cNvSpPr txBox="1"/>
          <p:nvPr/>
        </p:nvSpPr>
        <p:spPr>
          <a:xfrm>
            <a:off x="6502399" y="1134223"/>
            <a:ext cx="2570163" cy="5324535"/>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sr-Latn-RS" sz="1700" b="1" dirty="0">
                <a:latin typeface="Verdana"/>
                <a:cs typeface="Verdana"/>
              </a:rPr>
              <a:t>Međunarodna saradnja</a:t>
            </a:r>
            <a:endParaRPr lang="en-GB" sz="1700" b="1" dirty="0">
              <a:latin typeface="Verdana"/>
              <a:cs typeface="Verdana"/>
            </a:endParaRPr>
          </a:p>
          <a:p>
            <a:pPr marL="361950" indent="-361950" fontAlgn="auto">
              <a:spcBef>
                <a:spcPts val="0"/>
              </a:spcBef>
              <a:spcAft>
                <a:spcPts val="0"/>
              </a:spcAft>
              <a:buFont typeface="Wingdings" pitchFamily="2" charset="2"/>
              <a:buChar char="§"/>
              <a:defRPr/>
            </a:pPr>
            <a:r>
              <a:rPr lang="sr-Latn-RS" sz="1700" dirty="0" smtClean="0">
                <a:latin typeface="Verdana"/>
                <a:cs typeface="Verdana"/>
              </a:rPr>
              <a:t>Ekstradicija</a:t>
            </a:r>
            <a:endParaRPr lang="en-GB"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Uzajamna pravna pomoć (UPP)</a:t>
            </a:r>
            <a:endParaRPr lang="en-GB"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smtClean="0">
                <a:latin typeface="Verdana"/>
                <a:cs typeface="Verdana"/>
              </a:rPr>
              <a:t>Slučajene informacije</a:t>
            </a:r>
            <a:endParaRPr lang="en-GB"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Hitna zaštita</a:t>
            </a:r>
            <a:endParaRPr lang="en-US"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Hitno otkrivanje PoS</a:t>
            </a:r>
          </a:p>
          <a:p>
            <a:pPr marL="361950" indent="-361950" fontAlgn="auto">
              <a:spcBef>
                <a:spcPts val="0"/>
              </a:spcBef>
              <a:spcAft>
                <a:spcPts val="0"/>
              </a:spcAft>
              <a:buFont typeface="Wingdings" pitchFamily="2" charset="2"/>
              <a:buChar char="§"/>
              <a:defRPr/>
            </a:pPr>
            <a:r>
              <a:rPr lang="sr-Latn-RS" sz="1700" dirty="0">
                <a:latin typeface="Verdana"/>
                <a:cs typeface="Verdana"/>
              </a:rPr>
              <a:t>UPP u odnosu na pristup</a:t>
            </a:r>
            <a:endParaRPr lang="en-GB" sz="1700" dirty="0">
              <a:latin typeface="Verdana"/>
              <a:cs typeface="Verdana"/>
            </a:endParaRPr>
          </a:p>
          <a:p>
            <a:pPr marL="361950" indent="-361950">
              <a:buFont typeface="Wingdings" pitchFamily="2" charset="2"/>
              <a:buChar char="§"/>
              <a:defRPr/>
            </a:pPr>
            <a:r>
              <a:rPr lang="sr-Latn-RS" sz="1700" dirty="0">
                <a:latin typeface="Verdana"/>
                <a:cs typeface="Verdana"/>
              </a:rPr>
              <a:t>Prekogranični pristup</a:t>
            </a:r>
            <a:endParaRPr lang="en-GB"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UPP u odnosu na prkupljanje PoS u realnom </a:t>
            </a:r>
            <a:r>
              <a:rPr lang="sr-Latn-RS" sz="1700" dirty="0" smtClean="0">
                <a:latin typeface="Verdana"/>
                <a:cs typeface="Verdana"/>
              </a:rPr>
              <a:t>vremenu</a:t>
            </a:r>
          </a:p>
          <a:p>
            <a:pPr marL="361950" indent="-361950" fontAlgn="auto">
              <a:spcBef>
                <a:spcPts val="0"/>
              </a:spcBef>
              <a:spcAft>
                <a:spcPts val="0"/>
              </a:spcAft>
              <a:buFont typeface="Wingdings" pitchFamily="2" charset="2"/>
              <a:buChar char="§"/>
              <a:defRPr/>
            </a:pPr>
            <a:r>
              <a:rPr lang="sr-Latn-RS" sz="1700" dirty="0" smtClean="0">
                <a:latin typeface="Verdana"/>
                <a:cs typeface="Verdana"/>
              </a:rPr>
              <a:t>UPP </a:t>
            </a:r>
            <a:r>
              <a:rPr lang="sr-Latn-RS" sz="1700" dirty="0">
                <a:latin typeface="Verdana"/>
                <a:cs typeface="Verdana"/>
              </a:rPr>
              <a:t>u presretanju</a:t>
            </a:r>
          </a:p>
          <a:p>
            <a:pPr marL="361950" indent="-361950" fontAlgn="auto">
              <a:spcBef>
                <a:spcPts val="0"/>
              </a:spcBef>
              <a:spcAft>
                <a:spcPts val="0"/>
              </a:spcAft>
              <a:buFont typeface="Wingdings" pitchFamily="2" charset="2"/>
              <a:buChar char="§"/>
              <a:defRPr/>
            </a:pPr>
            <a:r>
              <a:rPr lang="en-GB" sz="1700" dirty="0">
                <a:latin typeface="Verdana"/>
                <a:cs typeface="Verdana"/>
              </a:rPr>
              <a:t>24/7 </a:t>
            </a:r>
            <a:r>
              <a:rPr lang="sr-Latn-RS" sz="1700" dirty="0" smtClean="0">
                <a:latin typeface="Verdana"/>
                <a:cs typeface="Verdana"/>
              </a:rPr>
              <a:t>mesta </a:t>
            </a:r>
            <a:r>
              <a:rPr lang="sr-Latn-RS" sz="1700" dirty="0">
                <a:latin typeface="Verdana"/>
                <a:cs typeface="Verdana"/>
              </a:rPr>
              <a:t>za kontakt</a:t>
            </a:r>
            <a:endParaRPr lang="en-GB" sz="1700" dirty="0">
              <a:latin typeface="Verdana"/>
              <a:cs typeface="Verdana"/>
            </a:endParaRP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stCxn id="19" idx="2"/>
          </p:cNvCxnSpPr>
          <p:nvPr/>
        </p:nvCxnSpPr>
        <p:spPr>
          <a:xfrm rot="16200000" flipH="1">
            <a:off x="3967284" y="3248896"/>
            <a:ext cx="32302"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031873"/>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sr-Latn-RS" sz="1600" b="1" dirty="0">
                <a:latin typeface="Verdana"/>
                <a:cs typeface="Verdana"/>
              </a:rPr>
              <a:t>Procesni alati</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sr-Latn-RS" sz="1600" dirty="0">
                <a:latin typeface="Verdana"/>
                <a:cs typeface="Verdana"/>
              </a:rPr>
              <a:t>Hitna zaštita</a:t>
            </a:r>
            <a:endParaRPr lang="en-US" sz="1600" dirty="0">
              <a:latin typeface="Verdana"/>
              <a:cs typeface="Verdana"/>
            </a:endParaRPr>
          </a:p>
          <a:p>
            <a:pPr marL="361950" indent="-361950" fontAlgn="auto">
              <a:spcBef>
                <a:spcPts val="0"/>
              </a:spcBef>
              <a:spcAft>
                <a:spcPts val="0"/>
              </a:spcAft>
              <a:buFont typeface="Wingdings" pitchFamily="2" charset="2"/>
              <a:buChar char="§"/>
              <a:defRPr/>
            </a:pPr>
            <a:r>
              <a:rPr lang="sr-Latn-RS" sz="1600" dirty="0">
                <a:latin typeface="Verdana"/>
                <a:cs typeface="Verdana"/>
              </a:rPr>
              <a:t>Otkrivanje podataka o saobraćaju (PoS)</a:t>
            </a:r>
            <a:endParaRPr lang="en-GB" sz="1600" dirty="0">
              <a:latin typeface="Verdana"/>
              <a:cs typeface="Verdana"/>
            </a:endParaRPr>
          </a:p>
          <a:p>
            <a:pPr marL="361950" indent="-361950" fontAlgn="auto">
              <a:spcBef>
                <a:spcPts val="0"/>
              </a:spcBef>
              <a:spcAft>
                <a:spcPts val="0"/>
              </a:spcAft>
              <a:buFont typeface="Wingdings" pitchFamily="2" charset="2"/>
              <a:buChar char="§"/>
              <a:defRPr/>
            </a:pPr>
            <a:r>
              <a:rPr lang="sr-Latn-RS" sz="1600" dirty="0">
                <a:latin typeface="Verdana"/>
                <a:cs typeface="Verdana"/>
              </a:rPr>
              <a:t>Pretraživanje i zaplena</a:t>
            </a:r>
            <a:endParaRPr lang="en-GB" sz="1600" dirty="0">
              <a:latin typeface="Verdana"/>
              <a:cs typeface="Verdana"/>
            </a:endParaRPr>
          </a:p>
          <a:p>
            <a:pPr marL="361950" indent="-361950" fontAlgn="auto">
              <a:spcBef>
                <a:spcPts val="0"/>
              </a:spcBef>
              <a:spcAft>
                <a:spcPts val="0"/>
              </a:spcAft>
              <a:buFont typeface="Wingdings" pitchFamily="2" charset="2"/>
              <a:buChar char="§"/>
              <a:defRPr/>
            </a:pPr>
            <a:r>
              <a:rPr lang="sr-Latn-RS" sz="1600" dirty="0">
                <a:latin typeface="Verdana"/>
                <a:cs typeface="Verdana"/>
              </a:rPr>
              <a:t>Izdavanje </a:t>
            </a:r>
            <a:r>
              <a:rPr lang="sr-Latn-RS" sz="1600" dirty="0" smtClean="0">
                <a:latin typeface="Verdana"/>
                <a:cs typeface="Verdana"/>
              </a:rPr>
              <a:t>naredbe</a:t>
            </a:r>
          </a:p>
          <a:p>
            <a:pPr marL="361950" indent="-361950" fontAlgn="auto">
              <a:spcBef>
                <a:spcPts val="0"/>
              </a:spcBef>
              <a:spcAft>
                <a:spcPts val="0"/>
              </a:spcAft>
              <a:buFont typeface="Wingdings" pitchFamily="2" charset="2"/>
              <a:buChar char="§"/>
              <a:defRPr/>
            </a:pPr>
            <a:r>
              <a:rPr lang="sr-Latn-RS" sz="1600" dirty="0" smtClean="0">
                <a:latin typeface="Verdana"/>
                <a:cs typeface="Verdana"/>
              </a:rPr>
              <a:t>Prikupljanje </a:t>
            </a:r>
            <a:r>
              <a:rPr lang="sr-Latn-RS" sz="1600" dirty="0">
                <a:latin typeface="Verdana"/>
                <a:cs typeface="Verdana"/>
              </a:rPr>
              <a:t>podataka o saobraćaju u realnom vremenu</a:t>
            </a:r>
          </a:p>
          <a:p>
            <a:pPr marL="361950" indent="-361950" fontAlgn="auto">
              <a:spcBef>
                <a:spcPts val="0"/>
              </a:spcBef>
              <a:spcAft>
                <a:spcPts val="0"/>
              </a:spcAft>
              <a:buFont typeface="Wingdings" pitchFamily="2" charset="2"/>
              <a:buChar char="§"/>
              <a:defRPr/>
            </a:pPr>
            <a:r>
              <a:rPr lang="sr-Latn-RS" sz="1600" dirty="0">
                <a:latin typeface="Verdana"/>
                <a:cs typeface="Verdana"/>
              </a:rPr>
              <a:t>Presretanje računarskih podataka</a:t>
            </a:r>
            <a:endParaRPr lang="en-US" sz="1600"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8554"/>
          </a:xfrm>
          <a:prstGeom prst="rect">
            <a:avLst/>
          </a:prstGeom>
          <a:noFill/>
        </p:spPr>
        <p:txBody>
          <a:bodyPr>
            <a:spAutoFit/>
          </a:bodyPr>
          <a:lstStyle/>
          <a:p>
            <a:pPr fontAlgn="auto">
              <a:spcBef>
                <a:spcPts val="0"/>
              </a:spcBef>
              <a:spcAft>
                <a:spcPts val="0"/>
              </a:spcAft>
              <a:defRPr/>
            </a:pPr>
            <a:r>
              <a:rPr lang="sr-Latn-RS" sz="1600" b="1" dirty="0" smtClean="0">
                <a:solidFill>
                  <a:schemeClr val="tx1">
                    <a:lumMod val="65000"/>
                    <a:lumOff val="35000"/>
                  </a:schemeClr>
                </a:solidFill>
                <a:latin typeface="Verdana"/>
                <a:cs typeface="Verdana"/>
              </a:rPr>
              <a:t>Usklađivanje</a:t>
            </a:r>
            <a:endParaRPr lang="en-GB" sz="1600" b="1" dirty="0">
              <a:solidFill>
                <a:schemeClr val="tx1">
                  <a:lumMod val="65000"/>
                  <a:lumOff val="35000"/>
                </a:schemeClr>
              </a:solidFill>
              <a:latin typeface="Verdana"/>
              <a:cs typeface="Verdana"/>
            </a:endParaRP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17110" y="-9040"/>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altLang="sr-Latn-RS" sz="3200" b="1" dirty="0"/>
              <a:t>Konvencija Saveta Evrope o visokotehnološkom kriminalu </a:t>
            </a:r>
            <a:r>
              <a:rPr lang="en-150" altLang="sr-Latn-RS" sz="3200" b="1" dirty="0"/>
              <a:t>–</a:t>
            </a:r>
            <a:r>
              <a:rPr lang="sr-Latn-RS" altLang="sr-Latn-RS" sz="3200" b="1" dirty="0"/>
              <a:t> </a:t>
            </a:r>
            <a:r>
              <a:rPr lang="sr-Latn-RS" altLang="sr-Latn-RS" sz="3200" b="1" dirty="0" smtClean="0"/>
              <a:t>Budimpeštanska </a:t>
            </a:r>
            <a:r>
              <a:rPr lang="sr-Latn-RS" altLang="sr-Latn-RS" sz="3200" b="1" dirty="0"/>
              <a:t>konvencija</a:t>
            </a:r>
            <a:endParaRPr lang="en-GB" sz="32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869774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4539704"/>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sr-Latn-RS" sz="1700" b="1" dirty="0">
                <a:latin typeface="Verdana"/>
                <a:cs typeface="Verdana"/>
              </a:rPr>
              <a:t>Inkriminisanje dela</a:t>
            </a:r>
            <a:endParaRPr lang="en-GB" sz="1700" b="1"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Nezakonit pristup</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Nezakonito presretanje</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Ometanje podataka</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Ometanje sistema</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Zloupotreba uređaja</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Prevara i falsifikovanje</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Dečija pornografija</a:t>
            </a:r>
            <a:endParaRPr lang="en-GB"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Krivična dela u oblasti prava intelektualne svojine</a:t>
            </a:r>
            <a:endParaRPr lang="en-US"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Pokušaj, pomaganje i podstrekavanje</a:t>
            </a:r>
            <a:endParaRPr lang="en-US" sz="1700" dirty="0">
              <a:latin typeface="Verdana"/>
              <a:cs typeface="Verdana"/>
            </a:endParaRPr>
          </a:p>
          <a:p>
            <a:pPr marL="342900" indent="-342900" fontAlgn="auto">
              <a:spcBef>
                <a:spcPts val="0"/>
              </a:spcBef>
              <a:spcAft>
                <a:spcPts val="0"/>
              </a:spcAft>
              <a:buFont typeface="Wingdings" pitchFamily="2" charset="2"/>
              <a:buChar char="§"/>
              <a:defRPr/>
            </a:pPr>
            <a:r>
              <a:rPr lang="sr-Latn-RS" sz="1700" dirty="0">
                <a:latin typeface="Verdana"/>
                <a:cs typeface="Verdana"/>
              </a:rPr>
              <a:t>Odgovornost pravnog lica</a:t>
            </a:r>
            <a:endParaRPr lang="en-US" sz="1700" dirty="0">
              <a:latin typeface="Verdana"/>
              <a:cs typeface="Verdana"/>
            </a:endParaRPr>
          </a:p>
        </p:txBody>
      </p:sp>
      <p:sp>
        <p:nvSpPr>
          <p:cNvPr id="21" name="Textfeld 4"/>
          <p:cNvSpPr txBox="1"/>
          <p:nvPr/>
        </p:nvSpPr>
        <p:spPr>
          <a:xfrm>
            <a:off x="6394447" y="988127"/>
            <a:ext cx="2570163" cy="5324535"/>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sr-Latn-RS" sz="1700" b="1" dirty="0">
                <a:latin typeface="Verdana"/>
                <a:cs typeface="Verdana"/>
              </a:rPr>
              <a:t>Međunarodna saradnja</a:t>
            </a:r>
            <a:endParaRPr lang="en-GB" sz="1700" b="1" dirty="0">
              <a:latin typeface="Verdana"/>
              <a:cs typeface="Verdana"/>
            </a:endParaRPr>
          </a:p>
          <a:p>
            <a:pPr marL="361950" indent="-361950" fontAlgn="auto">
              <a:spcBef>
                <a:spcPts val="0"/>
              </a:spcBef>
              <a:spcAft>
                <a:spcPts val="0"/>
              </a:spcAft>
              <a:buFont typeface="Wingdings" pitchFamily="2" charset="2"/>
              <a:buChar char="§"/>
              <a:defRPr/>
            </a:pPr>
            <a:r>
              <a:rPr lang="sr-Latn-RS" sz="1700" dirty="0" smtClean="0">
                <a:latin typeface="Verdana"/>
                <a:cs typeface="Verdana"/>
              </a:rPr>
              <a:t>Ekstradicija</a:t>
            </a:r>
            <a:endParaRPr lang="en-GB"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Uzajamna pravna pomoć (UPP)</a:t>
            </a:r>
            <a:endParaRPr lang="en-GB"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Slučajene informacije</a:t>
            </a:r>
            <a:endParaRPr lang="en-GB"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Hitna zaštita</a:t>
            </a:r>
            <a:endParaRPr lang="en-US"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Hitno otkrivanje PoS</a:t>
            </a:r>
          </a:p>
          <a:p>
            <a:pPr marL="361950" indent="-361950" fontAlgn="auto">
              <a:spcBef>
                <a:spcPts val="0"/>
              </a:spcBef>
              <a:spcAft>
                <a:spcPts val="0"/>
              </a:spcAft>
              <a:buFont typeface="Wingdings" pitchFamily="2" charset="2"/>
              <a:buChar char="§"/>
              <a:defRPr/>
            </a:pPr>
            <a:r>
              <a:rPr lang="sr-Latn-RS" sz="1700" dirty="0">
                <a:latin typeface="Verdana"/>
                <a:cs typeface="Verdana"/>
              </a:rPr>
              <a:t>UPP u odnosu na pristup</a:t>
            </a:r>
            <a:endParaRPr lang="en-GB" sz="1700" dirty="0">
              <a:latin typeface="Verdana"/>
              <a:cs typeface="Verdana"/>
            </a:endParaRPr>
          </a:p>
          <a:p>
            <a:pPr marL="361950" indent="-361950">
              <a:buFont typeface="Wingdings" pitchFamily="2" charset="2"/>
              <a:buChar char="§"/>
              <a:defRPr/>
            </a:pPr>
            <a:r>
              <a:rPr lang="sr-Latn-RS" sz="1700" dirty="0">
                <a:latin typeface="Verdana"/>
                <a:cs typeface="Verdana"/>
              </a:rPr>
              <a:t>Prekogranični pristup</a:t>
            </a:r>
            <a:endParaRPr lang="en-GB"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UPP u odnosu na prkupljanje PoS u realnom vremenu</a:t>
            </a:r>
          </a:p>
          <a:p>
            <a:pPr marL="361950" indent="-361950" fontAlgn="auto">
              <a:spcBef>
                <a:spcPts val="0"/>
              </a:spcBef>
              <a:spcAft>
                <a:spcPts val="0"/>
              </a:spcAft>
              <a:buFont typeface="Wingdings" pitchFamily="2" charset="2"/>
              <a:buChar char="§"/>
              <a:defRPr/>
            </a:pPr>
            <a:r>
              <a:rPr lang="sr-Latn-RS" sz="1700" dirty="0">
                <a:latin typeface="Verdana"/>
                <a:cs typeface="Verdana"/>
              </a:rPr>
              <a:t>UPP u presretanju</a:t>
            </a:r>
          </a:p>
          <a:p>
            <a:pPr marL="361950" indent="-361950" fontAlgn="auto">
              <a:spcBef>
                <a:spcPts val="0"/>
              </a:spcBef>
              <a:spcAft>
                <a:spcPts val="0"/>
              </a:spcAft>
              <a:buFont typeface="Wingdings" pitchFamily="2" charset="2"/>
              <a:buChar char="§"/>
              <a:defRPr/>
            </a:pPr>
            <a:r>
              <a:rPr lang="en-GB" sz="1700" dirty="0" smtClean="0">
                <a:latin typeface="Verdana"/>
                <a:cs typeface="Verdana"/>
              </a:rPr>
              <a:t>24/7</a:t>
            </a:r>
            <a:r>
              <a:rPr lang="sr-Latn-RS" sz="1700" dirty="0" smtClean="0">
                <a:latin typeface="Verdana"/>
                <a:cs typeface="Verdana"/>
              </a:rPr>
              <a:t> mesta </a:t>
            </a:r>
            <a:r>
              <a:rPr lang="sr-Latn-RS" sz="1700" dirty="0">
                <a:latin typeface="Verdana"/>
                <a:cs typeface="Verdana"/>
              </a:rPr>
              <a:t>za kontakt</a:t>
            </a:r>
            <a:endParaRPr lang="en-GB" sz="1700" dirty="0">
              <a:latin typeface="Verdana"/>
              <a:cs typeface="Verdana"/>
            </a:endParaRP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stCxn id="19" idx="2"/>
          </p:cNvCxnSpPr>
          <p:nvPr/>
        </p:nvCxnSpPr>
        <p:spPr>
          <a:xfrm rot="16200000" flipH="1">
            <a:off x="3967285" y="3248895"/>
            <a:ext cx="32300"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539704"/>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sr-Latn-RS" sz="1700" b="1" dirty="0">
                <a:latin typeface="Verdana"/>
                <a:cs typeface="Verdana"/>
              </a:rPr>
              <a:t>Procesni alati</a:t>
            </a:r>
            <a:endParaRPr lang="en-GB" sz="1700" b="1"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Hitna zaštita</a:t>
            </a:r>
            <a:endParaRPr lang="en-US"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Otkrivanje podataka o saobraćaju (PoS)</a:t>
            </a:r>
            <a:endParaRPr lang="en-GB"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Pretraživanje i zaplena</a:t>
            </a:r>
            <a:endParaRPr lang="en-GB" sz="1700" dirty="0">
              <a:latin typeface="Verdana"/>
              <a:cs typeface="Verdana"/>
            </a:endParaRPr>
          </a:p>
          <a:p>
            <a:pPr marL="361950" indent="-361950" fontAlgn="auto">
              <a:spcBef>
                <a:spcPts val="0"/>
              </a:spcBef>
              <a:spcAft>
                <a:spcPts val="0"/>
              </a:spcAft>
              <a:buFont typeface="Wingdings" pitchFamily="2" charset="2"/>
              <a:buChar char="§"/>
              <a:defRPr/>
            </a:pPr>
            <a:r>
              <a:rPr lang="sr-Latn-RS" sz="1700" dirty="0">
                <a:latin typeface="Verdana"/>
                <a:cs typeface="Verdana"/>
              </a:rPr>
              <a:t>Izdavanje </a:t>
            </a:r>
            <a:r>
              <a:rPr lang="sr-Latn-RS" sz="1700" dirty="0" smtClean="0">
                <a:latin typeface="Verdana"/>
                <a:cs typeface="Verdana"/>
              </a:rPr>
              <a:t>naredbe</a:t>
            </a:r>
          </a:p>
          <a:p>
            <a:pPr marL="361950" indent="-361950" fontAlgn="auto">
              <a:spcBef>
                <a:spcPts val="0"/>
              </a:spcBef>
              <a:spcAft>
                <a:spcPts val="0"/>
              </a:spcAft>
              <a:buFont typeface="Wingdings" pitchFamily="2" charset="2"/>
              <a:buChar char="§"/>
              <a:defRPr/>
            </a:pPr>
            <a:r>
              <a:rPr lang="sr-Latn-RS" sz="1700" dirty="0" smtClean="0">
                <a:latin typeface="Verdana"/>
                <a:cs typeface="Verdana"/>
              </a:rPr>
              <a:t>Prikupljanje </a:t>
            </a:r>
            <a:r>
              <a:rPr lang="sr-Latn-RS" sz="1700" dirty="0">
                <a:latin typeface="Verdana"/>
                <a:cs typeface="Verdana"/>
              </a:rPr>
              <a:t>podataka o saobraćaju u realnom vremenu</a:t>
            </a:r>
          </a:p>
          <a:p>
            <a:pPr marL="361950" indent="-361950" fontAlgn="auto">
              <a:spcBef>
                <a:spcPts val="0"/>
              </a:spcBef>
              <a:spcAft>
                <a:spcPts val="0"/>
              </a:spcAft>
              <a:buFont typeface="Wingdings" pitchFamily="2" charset="2"/>
              <a:buChar char="§"/>
              <a:defRPr/>
            </a:pPr>
            <a:r>
              <a:rPr lang="sr-Latn-RS" sz="1700" dirty="0">
                <a:latin typeface="Verdana"/>
                <a:cs typeface="Verdana"/>
              </a:rPr>
              <a:t>Presretanje računarskih podataka</a:t>
            </a:r>
            <a:endParaRPr lang="en-US" sz="1700"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en-GB" sz="1600" b="1" dirty="0">
                <a:solidFill>
                  <a:schemeClr val="tx1">
                    <a:lumMod val="65000"/>
                    <a:lumOff val="35000"/>
                  </a:schemeClr>
                </a:solidFill>
                <a:latin typeface="Verdana"/>
                <a:cs typeface="Verdana"/>
              </a:rPr>
              <a:t>Harmonisation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altLang="sr-Latn-RS" sz="3200" b="1" dirty="0"/>
              <a:t>Konvencija Saveta Evrope o visokotehnološkom kriminalu </a:t>
            </a:r>
            <a:r>
              <a:rPr lang="en-150" altLang="sr-Latn-RS" sz="3200" b="1" dirty="0"/>
              <a:t>–</a:t>
            </a:r>
            <a:r>
              <a:rPr lang="sr-Latn-RS" altLang="sr-Latn-RS" sz="3200" b="1" dirty="0"/>
              <a:t> </a:t>
            </a:r>
            <a:r>
              <a:rPr lang="sr-Latn-RS" altLang="sr-Latn-RS" sz="3200" b="1" dirty="0" smtClean="0"/>
              <a:t>Budimpeštanska </a:t>
            </a:r>
            <a:r>
              <a:rPr lang="sr-Latn-RS" altLang="sr-Latn-RS" sz="3200" b="1" dirty="0"/>
              <a:t>konvencija</a:t>
            </a:r>
            <a:endParaRPr lang="en-GB" sz="32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73676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solidFill>
                  <a:schemeClr val="bg1"/>
                </a:solidFill>
              </a:rPr>
              <a:t>Specijalizovani pravosudni kurs </a:t>
            </a:r>
          </a:p>
          <a:p>
            <a:pPr algn="r"/>
            <a:r>
              <a:rPr lang="sr-Latn-RS" sz="3200" b="1" dirty="0">
                <a:solidFill>
                  <a:schemeClr val="bg1"/>
                </a:solidFill>
              </a:rPr>
              <a:t>o međunarodnoj saradnji</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265684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solidFill>
                  <a:schemeClr val="bg1"/>
                </a:solidFill>
              </a:rPr>
              <a:t>Specijalizovani pravosudni kurs </a:t>
            </a:r>
          </a:p>
          <a:p>
            <a:pPr algn="r"/>
            <a:r>
              <a:rPr lang="sr-Latn-RS" sz="3200" b="1" dirty="0">
                <a:solidFill>
                  <a:schemeClr val="bg1"/>
                </a:solidFill>
              </a:rPr>
              <a:t>o međunarodnoj saradnji</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III</a:t>
            </a:r>
            <a:endParaRPr lang="en-GB"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smtClean="0">
                <a:ea typeface="ＭＳ Ｐゴシック" charset="0"/>
                <a:cs typeface="ＭＳ Ｐゴシック" charset="0"/>
              </a:rPr>
              <a:t>Različiti pristupi zvaničnoj međunarodnoj saradnji </a:t>
            </a:r>
            <a:r>
              <a:rPr lang="en-150" sz="3200" b="1" dirty="0" smtClean="0">
                <a:ea typeface="ＭＳ Ｐゴシック" charset="0"/>
                <a:cs typeface="ＭＳ Ｐゴシック" charset="0"/>
              </a:rPr>
              <a:t>–</a:t>
            </a:r>
            <a:r>
              <a:rPr lang="sr-Latn-RS" sz="3200" b="1" dirty="0" smtClean="0">
                <a:ea typeface="ＭＳ Ｐゴシック" charset="0"/>
                <a:cs typeface="ＭＳ Ｐゴシック" charset="0"/>
              </a:rPr>
              <a:t> drugi ugovori i mehanizmi</a:t>
            </a:r>
            <a:endParaRPr lang="en-GB" sz="3200" dirty="0"/>
          </a:p>
        </p:txBody>
      </p:sp>
    </p:spTree>
    <p:extLst>
      <p:ext uri="{BB962C8B-B14F-4D97-AF65-F5344CB8AC3E}">
        <p14:creationId xmlns:p14="http://schemas.microsoft.com/office/powerpoint/2010/main" val="2064157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Pregled globalnih i regionalnih mehanizama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8" name="Picture 4" descr="UNODC Internships - OpenIGO">
            <a:extLst>
              <a:ext uri="{FF2B5EF4-FFF2-40B4-BE49-F238E27FC236}">
                <a16:creationId xmlns:a16="http://schemas.microsoft.com/office/drawing/2014/main" id="{F3630FF7-0A1E-47DA-94BC-19096EEFFC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109" y="1612330"/>
            <a:ext cx="3838536" cy="201523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E2C615F-9A8F-46E4-9E28-82E78BE611E2}"/>
              </a:ext>
            </a:extLst>
          </p:cNvPr>
          <p:cNvSpPr/>
          <p:nvPr/>
        </p:nvSpPr>
        <p:spPr>
          <a:xfrm>
            <a:off x="4369342" y="1230682"/>
            <a:ext cx="4774658" cy="4670509"/>
          </a:xfrm>
          <a:prstGeom prst="rect">
            <a:avLst/>
          </a:prstGeom>
        </p:spPr>
        <p:txBody>
          <a:bodyPr wrap="square">
            <a:spAutoFit/>
          </a:bodyPr>
          <a:lstStyle/>
          <a:p>
            <a:pPr marL="342900" indent="-342900">
              <a:buFont typeface="Wingdings" pitchFamily="2" charset="2"/>
              <a:buChar char="Ø"/>
            </a:pPr>
            <a:r>
              <a:rPr lang="sr-Latn-RS" sz="1750" dirty="0" smtClean="0"/>
              <a:t>Konvencija Ujedinjenih nacija protiv transnacionalnog organizovanog kriminala (</a:t>
            </a:r>
            <a:r>
              <a:rPr lang="en-GB" sz="1750" dirty="0" smtClean="0"/>
              <a:t>United </a:t>
            </a:r>
            <a:r>
              <a:rPr lang="en-GB" sz="1750" dirty="0"/>
              <a:t>Nations Convention against Transnational Organized Crime </a:t>
            </a:r>
            <a:r>
              <a:rPr lang="sr-Latn-RS" sz="1750" dirty="0" smtClean="0"/>
              <a:t>- </a:t>
            </a:r>
            <a:r>
              <a:rPr lang="en-GB" sz="1750" b="1" dirty="0" smtClean="0"/>
              <a:t>UNTOC</a:t>
            </a:r>
            <a:r>
              <a:rPr lang="en-GB" sz="1750" dirty="0"/>
              <a:t>)</a:t>
            </a:r>
          </a:p>
          <a:p>
            <a:pPr marL="342900" indent="-342900">
              <a:buFont typeface="Wingdings" pitchFamily="2" charset="2"/>
              <a:buChar char="Ø"/>
            </a:pPr>
            <a:endParaRPr lang="en-GB" sz="1750" dirty="0"/>
          </a:p>
          <a:p>
            <a:pPr marL="342900" indent="-342900">
              <a:buFont typeface="Wingdings" pitchFamily="2" charset="2"/>
              <a:buChar char="Ø"/>
            </a:pPr>
            <a:r>
              <a:rPr lang="sr-Latn-RS" sz="1750" dirty="0" smtClean="0"/>
              <a:t>Konvencija Ujedinjenih nacija protiv korupcije (</a:t>
            </a:r>
            <a:r>
              <a:rPr lang="en-GB" sz="1750" dirty="0" smtClean="0"/>
              <a:t>United </a:t>
            </a:r>
            <a:r>
              <a:rPr lang="en-GB" sz="1750" dirty="0"/>
              <a:t>Nations Convention against Corruption </a:t>
            </a:r>
            <a:r>
              <a:rPr lang="sr-Latn-RS" sz="1750" dirty="0" smtClean="0"/>
              <a:t>- </a:t>
            </a:r>
            <a:r>
              <a:rPr lang="en-GB" sz="1750" b="1" dirty="0" smtClean="0"/>
              <a:t>UNCAC</a:t>
            </a:r>
            <a:r>
              <a:rPr lang="en-GB" sz="1750" dirty="0"/>
              <a:t>)</a:t>
            </a:r>
          </a:p>
          <a:p>
            <a:pPr marL="342900" indent="-342900">
              <a:buFont typeface="Wingdings" pitchFamily="2" charset="2"/>
              <a:buChar char="Ø"/>
            </a:pPr>
            <a:endParaRPr lang="en-GB" sz="1750" dirty="0"/>
          </a:p>
          <a:p>
            <a:pPr marL="342900" indent="-342900">
              <a:buFont typeface="Wingdings" pitchFamily="2" charset="2"/>
              <a:buChar char="Ø"/>
            </a:pPr>
            <a:r>
              <a:rPr lang="sr-Latn-RS" sz="1750" dirty="0" smtClean="0"/>
              <a:t>Konvencija Saveta Evrope o uzjajamnoj pomoći u krivičnim stvarima (</a:t>
            </a:r>
            <a:r>
              <a:rPr lang="en-US" sz="1750" dirty="0" smtClean="0"/>
              <a:t>Council </a:t>
            </a:r>
            <a:r>
              <a:rPr lang="en-US" sz="1750" dirty="0"/>
              <a:t>of Europe Convention on Mutual Assistance in Criminal </a:t>
            </a:r>
            <a:r>
              <a:rPr lang="en-US" sz="1750" dirty="0" smtClean="0"/>
              <a:t>Matters</a:t>
            </a:r>
            <a:r>
              <a:rPr lang="sr-Latn-RS" sz="1750" dirty="0" smtClean="0"/>
              <a:t>)</a:t>
            </a:r>
            <a:endParaRPr lang="en-US" sz="1750" dirty="0"/>
          </a:p>
          <a:p>
            <a:pPr marL="342900" indent="-342900">
              <a:buFont typeface="Wingdings" pitchFamily="2" charset="2"/>
              <a:buChar char="Ø"/>
            </a:pPr>
            <a:endParaRPr lang="en-GB" sz="1750" dirty="0"/>
          </a:p>
          <a:p>
            <a:pPr marL="342900" indent="-342900">
              <a:buFont typeface="Wingdings" pitchFamily="2" charset="2"/>
              <a:buChar char="Ø"/>
            </a:pPr>
            <a:r>
              <a:rPr lang="sr-Latn-RS" sz="1750" dirty="0" smtClean="0"/>
              <a:t>Konvencija Saveta Evrope o visokotehnološkom kriminalu -  </a:t>
            </a:r>
            <a:r>
              <a:rPr lang="sr-Latn-RS" sz="1750" b="1" dirty="0" smtClean="0"/>
              <a:t>Budimpeštanska konvencija </a:t>
            </a:r>
            <a:endParaRPr lang="en-GB" sz="1750" dirty="0"/>
          </a:p>
        </p:txBody>
      </p:sp>
      <p:pic>
        <p:nvPicPr>
          <p:cNvPr id="10" name="Picture 6" descr="Council of Europe - Wikipedia">
            <a:extLst>
              <a:ext uri="{FF2B5EF4-FFF2-40B4-BE49-F238E27FC236}">
                <a16:creationId xmlns:a16="http://schemas.microsoft.com/office/drawing/2014/main" id="{8DBADDCD-8E10-4E83-9855-3FD54FC7D8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300" y="3897900"/>
            <a:ext cx="2978235" cy="2384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1981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UNTOC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3809653" cy="4832092"/>
          </a:xfrm>
          <a:prstGeom prst="rect">
            <a:avLst/>
          </a:prstGeom>
        </p:spPr>
        <p:txBody>
          <a:bodyPr wrap="square">
            <a:spAutoFit/>
          </a:bodyPr>
          <a:lstStyle/>
          <a:p>
            <a:pPr marL="342900" indent="-342900">
              <a:buFont typeface="Wingdings" pitchFamily="2" charset="2"/>
              <a:buChar char="Ø"/>
            </a:pPr>
            <a:r>
              <a:rPr lang="sr-Latn-RS" sz="2200" dirty="0" smtClean="0"/>
              <a:t>Potpisana</a:t>
            </a:r>
            <a:r>
              <a:rPr lang="en-GB" sz="2200" dirty="0" smtClean="0"/>
              <a:t>: 2000</a:t>
            </a:r>
            <a:r>
              <a:rPr lang="sr-Latn-RS" sz="2200" dirty="0" smtClean="0"/>
              <a:t>. godine</a:t>
            </a:r>
            <a:endParaRPr lang="en-GB" sz="2200" dirty="0"/>
          </a:p>
          <a:p>
            <a:pPr marL="342900" indent="-342900">
              <a:buFont typeface="Wingdings" pitchFamily="2" charset="2"/>
              <a:buChar char="Ø"/>
            </a:pPr>
            <a:endParaRPr lang="en-GB" sz="2200" dirty="0"/>
          </a:p>
          <a:p>
            <a:pPr marL="342900" indent="-342900">
              <a:buFont typeface="Wingdings" pitchFamily="2" charset="2"/>
              <a:buChar char="Ø"/>
            </a:pPr>
            <a:r>
              <a:rPr lang="sr-Latn-RS" sz="2200" dirty="0" smtClean="0"/>
              <a:t>Stupila na snagu</a:t>
            </a:r>
            <a:r>
              <a:rPr lang="en-GB" sz="2200" dirty="0" smtClean="0"/>
              <a:t>: 2003</a:t>
            </a:r>
            <a:r>
              <a:rPr lang="sr-Latn-RS" sz="2200" dirty="0" smtClean="0"/>
              <a:t>. godine</a:t>
            </a:r>
            <a:endParaRPr lang="en-GB" sz="2200" dirty="0"/>
          </a:p>
          <a:p>
            <a:pPr marL="342900" indent="-342900">
              <a:buFont typeface="Wingdings" pitchFamily="2" charset="2"/>
              <a:buChar char="Ø"/>
            </a:pPr>
            <a:endParaRPr lang="en-GB" sz="2200" dirty="0"/>
          </a:p>
          <a:p>
            <a:pPr marL="342900" indent="-342900">
              <a:buFont typeface="Wingdings" pitchFamily="2" charset="2"/>
              <a:buChar char="Ø"/>
            </a:pPr>
            <a:r>
              <a:rPr lang="sr-Latn-RS" sz="2200" dirty="0" smtClean="0"/>
              <a:t>Broj potpisnica</a:t>
            </a:r>
            <a:r>
              <a:rPr lang="en-GB" sz="2200" dirty="0" smtClean="0"/>
              <a:t>: </a:t>
            </a:r>
            <a:r>
              <a:rPr lang="en-GB" sz="2200" dirty="0"/>
              <a:t>147</a:t>
            </a:r>
          </a:p>
          <a:p>
            <a:pPr marL="342900" indent="-342900">
              <a:buFont typeface="Wingdings" pitchFamily="2" charset="2"/>
              <a:buChar char="Ø"/>
            </a:pPr>
            <a:endParaRPr lang="en-GB" sz="2200" dirty="0"/>
          </a:p>
          <a:p>
            <a:pPr marL="342900" indent="-342900" algn="just">
              <a:buFont typeface="Wingdings" pitchFamily="2" charset="2"/>
              <a:buChar char="Ø"/>
            </a:pPr>
            <a:r>
              <a:rPr lang="sr-Latn-RS" sz="2200" dirty="0" smtClean="0"/>
              <a:t>Cilj</a:t>
            </a:r>
            <a:r>
              <a:rPr lang="en-GB" sz="2200" dirty="0" smtClean="0"/>
              <a:t>: </a:t>
            </a:r>
            <a:r>
              <a:rPr lang="sr-Latn-RS" sz="2200" dirty="0" smtClean="0"/>
              <a:t>da na delotvorniji način unapredi saradnju u pogledu sprečavanja i borbe protiv transnacionalnog organizovanog kriminala; </a:t>
            </a:r>
            <a:endParaRPr lang="en-GB" sz="2200" dirty="0"/>
          </a:p>
          <a:p>
            <a:pPr algn="just"/>
            <a:endParaRPr lang="en-GB"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572000" cy="4493538"/>
          </a:xfrm>
          <a:prstGeom prst="rect">
            <a:avLst/>
          </a:prstGeom>
        </p:spPr>
        <p:txBody>
          <a:bodyPr>
            <a:spAutoFit/>
          </a:bodyPr>
          <a:lstStyle/>
          <a:p>
            <a:pPr marL="342900" indent="-342900">
              <a:buFont typeface="Wingdings" pitchFamily="2" charset="2"/>
              <a:buChar char="ü"/>
            </a:pPr>
            <a:r>
              <a:rPr lang="sr-Latn-RS" sz="2200" dirty="0" smtClean="0"/>
              <a:t>Omogućava međunarodnu saradnju u pogledu transnacionalnih krivičnih dela koja uključuju grupu za organizovani kriminal</a:t>
            </a:r>
            <a:r>
              <a:rPr lang="en-GB" sz="2200" dirty="0" smtClean="0"/>
              <a:t>:</a:t>
            </a:r>
            <a:endParaRPr lang="en-GB" sz="2200" dirty="0"/>
          </a:p>
          <a:p>
            <a:pPr marL="800100" lvl="1" indent="-342900">
              <a:buFont typeface="Wingdings" pitchFamily="2" charset="2"/>
              <a:buChar char="ü"/>
            </a:pPr>
            <a:endParaRPr lang="en-GB" sz="2200" dirty="0"/>
          </a:p>
          <a:p>
            <a:pPr marL="800100" lvl="1" indent="-342900">
              <a:buFont typeface="Wingdings" pitchFamily="2" charset="2"/>
              <a:buChar char="ü"/>
            </a:pPr>
            <a:r>
              <a:rPr lang="sr-Latn-RS" sz="2200" dirty="0" smtClean="0"/>
              <a:t>Teški zločini (kazna u trajanju od najmanje četiri godine</a:t>
            </a:r>
            <a:r>
              <a:rPr lang="en-GB" sz="2200" dirty="0" smtClean="0"/>
              <a:t>)</a:t>
            </a:r>
            <a:endParaRPr lang="en-GB" sz="2200" dirty="0"/>
          </a:p>
          <a:p>
            <a:pPr lvl="1" algn="ctr"/>
            <a:r>
              <a:rPr lang="en-GB" sz="2200" dirty="0"/>
              <a:t>+</a:t>
            </a:r>
          </a:p>
          <a:p>
            <a:pPr lvl="1" algn="ctr"/>
            <a:endParaRPr lang="en-GB" sz="2200" dirty="0"/>
          </a:p>
          <a:p>
            <a:pPr marL="800100" lvl="1" indent="-342900">
              <a:buFont typeface="Wingdings" pitchFamily="2" charset="2"/>
              <a:buChar char="ü"/>
            </a:pPr>
            <a:r>
              <a:rPr lang="sr-Latn-RS" sz="2200" dirty="0" smtClean="0"/>
              <a:t>Krivična dela utvrđena u skladu sa Konvencijom. </a:t>
            </a:r>
            <a:endParaRPr lang="en-GB" sz="2200" dirty="0"/>
          </a:p>
        </p:txBody>
      </p:sp>
    </p:spTree>
    <p:extLst>
      <p:ext uri="{BB962C8B-B14F-4D97-AF65-F5344CB8AC3E}">
        <p14:creationId xmlns:p14="http://schemas.microsoft.com/office/powerpoint/2010/main" val="2864372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UNTOC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88522" y="1003540"/>
            <a:ext cx="4227342" cy="5509200"/>
          </a:xfrm>
          <a:prstGeom prst="rect">
            <a:avLst/>
          </a:prstGeom>
        </p:spPr>
        <p:txBody>
          <a:bodyPr wrap="square">
            <a:spAutoFit/>
          </a:bodyPr>
          <a:lstStyle/>
          <a:p>
            <a:pPr marL="342900" indent="-342900">
              <a:buFont typeface="Wingdings" pitchFamily="2" charset="2"/>
              <a:buChar char="Ø"/>
            </a:pPr>
            <a:r>
              <a:rPr lang="sr-Latn-RS" sz="2200" b="1" dirty="0" smtClean="0"/>
              <a:t>Krivična dela</a:t>
            </a:r>
            <a:r>
              <a:rPr lang="en-US" sz="2200" b="1" dirty="0" smtClean="0"/>
              <a:t>:</a:t>
            </a:r>
            <a:endParaRPr lang="en-US" sz="2200" b="1" dirty="0"/>
          </a:p>
          <a:p>
            <a:pPr marL="800100" lvl="1" indent="-342900">
              <a:buFont typeface="Wingdings" pitchFamily="2" charset="2"/>
              <a:buChar char="Ø"/>
            </a:pPr>
            <a:r>
              <a:rPr lang="sr-Latn-RS" sz="2200" dirty="0" smtClean="0"/>
              <a:t>Učešće u grupama za organizovani kriminal </a:t>
            </a:r>
            <a:endParaRPr lang="en-US" sz="2200" dirty="0"/>
          </a:p>
          <a:p>
            <a:pPr marL="800100" lvl="1" indent="-342900">
              <a:buFont typeface="Wingdings" pitchFamily="2" charset="2"/>
              <a:buChar char="Ø"/>
            </a:pPr>
            <a:r>
              <a:rPr lang="sr-Latn-RS" sz="2200" dirty="0" smtClean="0"/>
              <a:t>Pranje dobiti stečene kroz kriminal</a:t>
            </a:r>
            <a:endParaRPr lang="en-US" sz="2200" dirty="0"/>
          </a:p>
          <a:p>
            <a:pPr marL="800100" lvl="1" indent="-342900">
              <a:buFont typeface="Wingdings" pitchFamily="2" charset="2"/>
              <a:buChar char="Ø"/>
            </a:pPr>
            <a:r>
              <a:rPr lang="sr-Latn-RS" sz="2200" dirty="0" smtClean="0"/>
              <a:t>Korupcija</a:t>
            </a:r>
            <a:r>
              <a:rPr lang="en-US" sz="2200" dirty="0" smtClean="0"/>
              <a:t> </a:t>
            </a:r>
            <a:endParaRPr lang="en-US" sz="2200" dirty="0"/>
          </a:p>
          <a:p>
            <a:pPr marL="800100" lvl="1" indent="-342900">
              <a:buFont typeface="Wingdings" pitchFamily="2" charset="2"/>
              <a:buChar char="Ø"/>
            </a:pPr>
            <a:r>
              <a:rPr lang="sr-Latn-RS" sz="2200" dirty="0" smtClean="0"/>
              <a:t>Ometanje pravde</a:t>
            </a:r>
            <a:endParaRPr lang="en-US" sz="2200" dirty="0"/>
          </a:p>
          <a:p>
            <a:pPr marL="800100" lvl="1" indent="-342900">
              <a:buFont typeface="Wingdings" pitchFamily="2" charset="2"/>
              <a:buChar char="Ø"/>
            </a:pPr>
            <a:endParaRPr lang="en-US" sz="2200" dirty="0"/>
          </a:p>
          <a:p>
            <a:pPr marL="342900" indent="-342900">
              <a:buFont typeface="Wingdings" pitchFamily="2" charset="2"/>
              <a:buChar char="ü"/>
            </a:pPr>
            <a:r>
              <a:rPr lang="sr-Latn-RS" sz="2200" b="1" dirty="0" smtClean="0"/>
              <a:t>Procesna ovlašćenja</a:t>
            </a:r>
            <a:r>
              <a:rPr lang="en-GB" sz="2200" b="1" dirty="0" smtClean="0"/>
              <a:t>:</a:t>
            </a:r>
            <a:endParaRPr lang="en-GB" sz="2200" b="1" dirty="0"/>
          </a:p>
          <a:p>
            <a:pPr marL="800100" lvl="1" indent="-342900">
              <a:buFont typeface="Wingdings" pitchFamily="2" charset="2"/>
              <a:buChar char="ü"/>
            </a:pPr>
            <a:r>
              <a:rPr lang="sr-Latn-RS" sz="2200" dirty="0" smtClean="0"/>
              <a:t>Krivično gonjenje, suđenje i izricanje kazni; </a:t>
            </a:r>
            <a:endParaRPr lang="en-GB" sz="2200" dirty="0"/>
          </a:p>
          <a:p>
            <a:pPr marL="800100" lvl="1" indent="-342900">
              <a:buFont typeface="Wingdings" pitchFamily="2" charset="2"/>
              <a:buChar char="ü"/>
            </a:pPr>
            <a:r>
              <a:rPr lang="sr-Latn-RS" sz="2200" dirty="0" smtClean="0"/>
              <a:t>Konfiskacija i zaplena; </a:t>
            </a:r>
            <a:endParaRPr lang="en-GB" sz="2200" dirty="0"/>
          </a:p>
          <a:p>
            <a:pPr marL="800100" lvl="1" indent="-342900">
              <a:buFont typeface="Wingdings" pitchFamily="2" charset="2"/>
              <a:buChar char="ü"/>
            </a:pPr>
            <a:r>
              <a:rPr lang="sr-Latn-RS" sz="2200" dirty="0" smtClean="0"/>
              <a:t>Raspolaganje dobiti od kriminala </a:t>
            </a:r>
            <a:endParaRPr lang="en-GB" sz="2200" dirty="0"/>
          </a:p>
          <a:p>
            <a:pPr marL="342900" indent="-342900">
              <a:buFont typeface="Wingdings" pitchFamily="2" charset="2"/>
              <a:buChar char="ü"/>
            </a:pPr>
            <a:endParaRPr lang="en-GB" sz="2200" dirty="0"/>
          </a:p>
          <a:p>
            <a:pPr marL="342900" indent="-342900">
              <a:buFont typeface="Wingdings" pitchFamily="2" charset="2"/>
              <a:buChar char="ü"/>
            </a:pPr>
            <a:r>
              <a:rPr lang="sr-Latn-RS" sz="2200" b="1" dirty="0" smtClean="0"/>
              <a:t>Ekstradicija</a:t>
            </a:r>
            <a:endParaRPr lang="en-GB" sz="2200" b="1" dirty="0"/>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4708981"/>
          </a:xfrm>
          <a:prstGeom prst="rect">
            <a:avLst/>
          </a:prstGeom>
        </p:spPr>
        <p:txBody>
          <a:bodyPr wrap="square">
            <a:spAutoFit/>
          </a:bodyPr>
          <a:lstStyle/>
          <a:p>
            <a:pPr marL="342900" indent="-342900">
              <a:buFont typeface="Wingdings" pitchFamily="2" charset="2"/>
              <a:buChar char="ü"/>
            </a:pPr>
            <a:r>
              <a:rPr lang="sr-Latn-RS" sz="2000" b="1" dirty="0" smtClean="0"/>
              <a:t>Uzajamna pomoć</a:t>
            </a:r>
            <a:r>
              <a:rPr lang="en-GB" sz="2000" b="1" dirty="0" smtClean="0"/>
              <a:t>:</a:t>
            </a:r>
            <a:endParaRPr lang="en-GB" sz="2000" b="1" dirty="0"/>
          </a:p>
          <a:p>
            <a:pPr marL="1257300" lvl="2" indent="-342900">
              <a:buFont typeface="Wingdings" pitchFamily="2" charset="2"/>
              <a:buChar char="ü"/>
            </a:pPr>
            <a:r>
              <a:rPr lang="sr-Latn-RS" sz="2000" dirty="0" smtClean="0"/>
              <a:t>Uzimanje dokaza ili izjava; </a:t>
            </a:r>
            <a:endParaRPr lang="en-GB" sz="2000" dirty="0"/>
          </a:p>
          <a:p>
            <a:pPr marL="1257300" lvl="2" indent="-342900">
              <a:buFont typeface="Wingdings" pitchFamily="2" charset="2"/>
              <a:buChar char="ü"/>
            </a:pPr>
            <a:r>
              <a:rPr lang="sr-Latn-RS" sz="2000" dirty="0" smtClean="0"/>
              <a:t>Uručenje sudskih dokumenata;</a:t>
            </a:r>
            <a:endParaRPr lang="en-GB" sz="2000" dirty="0"/>
          </a:p>
          <a:p>
            <a:pPr marL="1257300" lvl="2" indent="-342900">
              <a:buFont typeface="Wingdings" pitchFamily="2" charset="2"/>
              <a:buChar char="ü"/>
            </a:pPr>
            <a:r>
              <a:rPr lang="sr-Latn-RS" sz="2000" dirty="0" smtClean="0"/>
              <a:t>Izvršenje pretresa, zaplene i zamrzavanja; </a:t>
            </a:r>
            <a:endParaRPr lang="en-GB" sz="2000" dirty="0"/>
          </a:p>
          <a:p>
            <a:pPr marL="1257300" lvl="2" indent="-342900">
              <a:buFont typeface="Wingdings" pitchFamily="2" charset="2"/>
              <a:buChar char="ü"/>
            </a:pPr>
            <a:r>
              <a:rPr lang="sr-Latn-RS" sz="2000" dirty="0" smtClean="0"/>
              <a:t>Pregled predmeta i mesta; </a:t>
            </a:r>
            <a:endParaRPr lang="en-GB" sz="2000" dirty="0"/>
          </a:p>
          <a:p>
            <a:pPr marL="1257300" lvl="2" indent="-342900">
              <a:buFont typeface="Wingdings" pitchFamily="2" charset="2"/>
              <a:buChar char="ü"/>
            </a:pPr>
            <a:r>
              <a:rPr lang="sr-Latn-RS" sz="2000" dirty="0" smtClean="0"/>
              <a:t>Dostavljanje informacija, dokaznog materijala i procena; </a:t>
            </a:r>
            <a:endParaRPr lang="en-GB" sz="2000" dirty="0"/>
          </a:p>
          <a:p>
            <a:pPr marL="1257300" lvl="2" indent="-342900">
              <a:buFont typeface="Wingdings" pitchFamily="2" charset="2"/>
              <a:buChar char="ü"/>
            </a:pPr>
            <a:r>
              <a:rPr lang="sr-Latn-RS" sz="2000" dirty="0" smtClean="0"/>
              <a:t>Dostavljanje evidencija; </a:t>
            </a:r>
            <a:endParaRPr lang="en-GB" sz="2000" dirty="0"/>
          </a:p>
          <a:p>
            <a:pPr marL="1257300" lvl="2" indent="-342900">
              <a:buFont typeface="Wingdings" pitchFamily="2" charset="2"/>
              <a:buChar char="ü"/>
            </a:pPr>
            <a:r>
              <a:rPr lang="sr-Latn-RS" sz="2000" dirty="0" smtClean="0"/>
              <a:t>Identifikovanje ili pronalaženje dobiti od kriminala i sredstava izvršenja; </a:t>
            </a:r>
            <a:endParaRPr lang="en-GB" sz="2000" dirty="0"/>
          </a:p>
          <a:p>
            <a:pPr marL="1257300" lvl="2" indent="-342900">
              <a:buFont typeface="Wingdings" pitchFamily="2" charset="2"/>
              <a:buChar char="ü"/>
            </a:pPr>
            <a:r>
              <a:rPr lang="sr-Latn-RS" sz="2000" dirty="0" smtClean="0"/>
              <a:t>Druga vrsta pomoći koja nije u suprotnosti sa domaćim pravom. </a:t>
            </a:r>
            <a:endParaRPr lang="en-GB" sz="2000" dirty="0"/>
          </a:p>
        </p:txBody>
      </p:sp>
    </p:spTree>
    <p:extLst>
      <p:ext uri="{BB962C8B-B14F-4D97-AF65-F5344CB8AC3E}">
        <p14:creationId xmlns:p14="http://schemas.microsoft.com/office/powerpoint/2010/main" val="1610795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Program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3785652"/>
          </a:xfrm>
          <a:prstGeom prst="rect">
            <a:avLst/>
          </a:prstGeom>
        </p:spPr>
        <p:txBody>
          <a:bodyPr wrap="square">
            <a:spAutoFit/>
          </a:bodyPr>
          <a:lstStyle/>
          <a:p>
            <a:pPr marL="342900" indent="-342900" algn="just" eaLnBrk="1" hangingPunct="1">
              <a:buFont typeface="Wingdings" pitchFamily="2" charset="2"/>
              <a:buChar char="Ø"/>
            </a:pPr>
            <a:r>
              <a:rPr lang="sr-Latn-RS" sz="2000" b="1" dirty="0" smtClean="0"/>
              <a:t>Deo </a:t>
            </a:r>
            <a:r>
              <a:rPr lang="en-US" sz="2000" b="1" dirty="0" smtClean="0"/>
              <a:t>I</a:t>
            </a:r>
            <a:endParaRPr lang="en-GB" sz="2000" b="1" dirty="0"/>
          </a:p>
          <a:p>
            <a:pPr marL="342900" indent="-342900" algn="just" eaLnBrk="1" hangingPunct="1">
              <a:buFont typeface="Wingdings" pitchFamily="2" charset="2"/>
              <a:buChar char="ü"/>
            </a:pPr>
            <a:r>
              <a:rPr lang="sr-Latn-RS" sz="2000" i="1" dirty="0" smtClean="0"/>
              <a:t>Podsetnik: visokotehnološki kriminal i dokazi u elektronskom obliku</a:t>
            </a:r>
            <a:endParaRPr lang="en-GB" sz="2000" i="1" dirty="0"/>
          </a:p>
          <a:p>
            <a:pPr marL="0" indent="0" algn="just" eaLnBrk="1" hangingPunct="1">
              <a:buNone/>
            </a:pPr>
            <a:endParaRPr lang="en-GB" sz="2000" dirty="0"/>
          </a:p>
          <a:p>
            <a:pPr marL="342900" indent="-342900" algn="just" eaLnBrk="1" hangingPunct="1">
              <a:buFont typeface="Wingdings" pitchFamily="2" charset="2"/>
              <a:buChar char="Ø"/>
            </a:pPr>
            <a:r>
              <a:rPr lang="sr-Latn-RS" sz="2000" b="1" dirty="0" smtClean="0"/>
              <a:t>Deo</a:t>
            </a:r>
            <a:r>
              <a:rPr lang="en-US" sz="2000" b="1" dirty="0"/>
              <a:t> </a:t>
            </a:r>
            <a:r>
              <a:rPr lang="en-US" sz="2000" b="1" dirty="0" smtClean="0"/>
              <a:t>II</a:t>
            </a:r>
            <a:endParaRPr lang="en-GB" sz="2000" b="1" dirty="0"/>
          </a:p>
          <a:p>
            <a:pPr marL="342900" indent="-342900" algn="just" eaLnBrk="1" hangingPunct="1">
              <a:buFont typeface="Wingdings" pitchFamily="2" charset="2"/>
              <a:buChar char="ü"/>
            </a:pPr>
            <a:r>
              <a:rPr lang="sr-Latn-RS" sz="2000" i="1" dirty="0" smtClean="0"/>
              <a:t>Kratak pregled </a:t>
            </a:r>
            <a:r>
              <a:rPr lang="sr-Latn-RS" sz="2000" i="1" dirty="0" smtClean="0"/>
              <a:t>Budimpeštanske konvencije</a:t>
            </a:r>
            <a:endParaRPr lang="en-GB" sz="2000" i="1" dirty="0"/>
          </a:p>
          <a:p>
            <a:pPr marL="0" indent="0" algn="just" eaLnBrk="1" hangingPunct="1">
              <a:buNone/>
            </a:pPr>
            <a:endParaRPr lang="en-GB" sz="2000" dirty="0"/>
          </a:p>
          <a:p>
            <a:pPr marL="342900" indent="-342900" algn="just" eaLnBrk="1" hangingPunct="1">
              <a:buFont typeface="Wingdings" pitchFamily="2" charset="2"/>
              <a:buChar char="Ø"/>
            </a:pPr>
            <a:r>
              <a:rPr lang="sr-Latn-RS" sz="2000" b="1" dirty="0" smtClean="0"/>
              <a:t>Deo </a:t>
            </a:r>
            <a:r>
              <a:rPr lang="en-US" sz="2000" b="1" dirty="0" smtClean="0"/>
              <a:t>III</a:t>
            </a:r>
            <a:endParaRPr lang="en-GB" sz="2000" b="1" dirty="0"/>
          </a:p>
          <a:p>
            <a:pPr marL="342900" indent="-342900" algn="just">
              <a:buFont typeface="Wingdings" pitchFamily="2" charset="2"/>
              <a:buChar char="ü"/>
            </a:pPr>
            <a:r>
              <a:rPr lang="sr-Latn-RS" sz="2000" i="1" dirty="0" smtClean="0"/>
              <a:t>Različiti pristupi zvaničnoj međunarodnoj </a:t>
            </a:r>
            <a:r>
              <a:rPr lang="sr-Latn-RS" sz="2000" i="1" dirty="0" smtClean="0"/>
              <a:t>saradnji</a:t>
            </a:r>
            <a:endParaRPr lang="en-GB" sz="2000" i="1" dirty="0"/>
          </a:p>
        </p:txBody>
      </p:sp>
      <p:sp>
        <p:nvSpPr>
          <p:cNvPr id="6" name="Rectangle 5">
            <a:extLst>
              <a:ext uri="{FF2B5EF4-FFF2-40B4-BE49-F238E27FC236}">
                <a16:creationId xmlns:a16="http://schemas.microsoft.com/office/drawing/2014/main" id="{EA3FFC4F-A0C7-6241-A6A3-D4D1CB58E595}"/>
              </a:ext>
            </a:extLst>
          </p:cNvPr>
          <p:cNvSpPr/>
          <p:nvPr/>
        </p:nvSpPr>
        <p:spPr>
          <a:xfrm>
            <a:off x="4663440" y="1213548"/>
            <a:ext cx="4245429" cy="1815882"/>
          </a:xfrm>
          <a:prstGeom prst="rect">
            <a:avLst/>
          </a:prstGeom>
        </p:spPr>
        <p:txBody>
          <a:bodyPr wrap="square">
            <a:spAutoFit/>
          </a:bodyPr>
          <a:lstStyle/>
          <a:p>
            <a:pPr marL="342900" indent="-342900" algn="just" eaLnBrk="1" hangingPunct="1">
              <a:lnSpc>
                <a:spcPct val="80000"/>
              </a:lnSpc>
              <a:buFont typeface="Wingdings" pitchFamily="2" charset="2"/>
              <a:buChar char="Ø"/>
            </a:pPr>
            <a:r>
              <a:rPr lang="sr-Latn-RS" sz="2000" b="1" dirty="0"/>
              <a:t>Deo </a:t>
            </a:r>
            <a:r>
              <a:rPr lang="en-US" sz="2000" b="1" dirty="0" smtClean="0"/>
              <a:t>IV</a:t>
            </a:r>
            <a:endParaRPr lang="sr-Latn-RS" sz="2000" b="1" dirty="0" smtClean="0"/>
          </a:p>
          <a:p>
            <a:pPr marL="342900" indent="-342900" algn="just" eaLnBrk="1" hangingPunct="1">
              <a:lnSpc>
                <a:spcPct val="80000"/>
              </a:lnSpc>
              <a:buFont typeface="Wingdings" pitchFamily="2" charset="2"/>
              <a:buChar char="Ø"/>
            </a:pPr>
            <a:r>
              <a:rPr lang="sr-Latn-RS" sz="2000" dirty="0" smtClean="0"/>
              <a:t>Kratak pregled Drugog dodatnog protokola </a:t>
            </a:r>
          </a:p>
          <a:p>
            <a:pPr marL="342900" indent="-342900" algn="just" eaLnBrk="1" hangingPunct="1">
              <a:lnSpc>
                <a:spcPct val="80000"/>
              </a:lnSpc>
              <a:buFont typeface="Wingdings" pitchFamily="2" charset="2"/>
              <a:buChar char="Ø"/>
            </a:pPr>
            <a:endParaRPr lang="sr-Latn-RS" sz="2000" dirty="0"/>
          </a:p>
          <a:p>
            <a:pPr marL="342900" indent="-342900" algn="just" eaLnBrk="1" hangingPunct="1">
              <a:lnSpc>
                <a:spcPct val="80000"/>
              </a:lnSpc>
              <a:buFont typeface="Wingdings" pitchFamily="2" charset="2"/>
              <a:buChar char="Ø"/>
            </a:pPr>
            <a:r>
              <a:rPr lang="sr-Latn-RS" sz="2000" b="1" dirty="0" smtClean="0"/>
              <a:t>Deo V</a:t>
            </a:r>
            <a:endParaRPr lang="en-GB" sz="2000" b="1" dirty="0"/>
          </a:p>
          <a:p>
            <a:pPr marL="342900" indent="-342900" algn="just">
              <a:lnSpc>
                <a:spcPct val="80000"/>
              </a:lnSpc>
              <a:buFont typeface="Wingdings" pitchFamily="2" charset="2"/>
              <a:buChar char="ü"/>
            </a:pPr>
            <a:r>
              <a:rPr lang="sr-Latn-RS" sz="2000" i="1" dirty="0" smtClean="0"/>
              <a:t>Rezime</a:t>
            </a:r>
            <a:endParaRPr lang="en-GB" sz="2000" i="1" dirty="0"/>
          </a:p>
          <a:p>
            <a:pPr marL="0" indent="0" algn="just" eaLnBrk="1" hangingPunct="1">
              <a:lnSpc>
                <a:spcPct val="80000"/>
              </a:lnSpc>
              <a:buNone/>
            </a:pPr>
            <a:endParaRPr lang="en-GB" sz="2000" dirty="0"/>
          </a:p>
        </p:txBody>
      </p:sp>
    </p:spTree>
    <p:extLst>
      <p:ext uri="{BB962C8B-B14F-4D97-AF65-F5344CB8AC3E}">
        <p14:creationId xmlns:p14="http://schemas.microsoft.com/office/powerpoint/2010/main" val="5320085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UNCAC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5262979"/>
          </a:xfrm>
          <a:prstGeom prst="rect">
            <a:avLst/>
          </a:prstGeom>
        </p:spPr>
        <p:txBody>
          <a:bodyPr>
            <a:spAutoFit/>
          </a:bodyPr>
          <a:lstStyle/>
          <a:p>
            <a:pPr marL="342900" indent="-342900">
              <a:buFont typeface="Wingdings" pitchFamily="2" charset="2"/>
              <a:buChar char="Ø"/>
            </a:pPr>
            <a:r>
              <a:rPr lang="sr-Latn-RS" sz="2400" dirty="0" smtClean="0"/>
              <a:t>Potpisana</a:t>
            </a:r>
            <a:r>
              <a:rPr lang="en-GB" sz="2400" dirty="0" smtClean="0"/>
              <a:t>: 2003</a:t>
            </a:r>
            <a:r>
              <a:rPr lang="sr-Latn-RS" sz="2400" dirty="0" smtClean="0"/>
              <a:t>. godine</a:t>
            </a:r>
            <a:endParaRPr lang="en-GB" sz="2400" dirty="0"/>
          </a:p>
          <a:p>
            <a:pPr marL="342900" indent="-342900">
              <a:buFont typeface="Wingdings" pitchFamily="2" charset="2"/>
              <a:buChar char="Ø"/>
            </a:pPr>
            <a:endParaRPr lang="en-GB" sz="2400" dirty="0"/>
          </a:p>
          <a:p>
            <a:pPr marL="342900" indent="-342900">
              <a:buFont typeface="Wingdings" pitchFamily="2" charset="2"/>
              <a:buChar char="Ø"/>
            </a:pPr>
            <a:r>
              <a:rPr lang="sr-Latn-RS" sz="2400" dirty="0" smtClean="0"/>
              <a:t>Stupila na snagu</a:t>
            </a:r>
            <a:r>
              <a:rPr lang="en-GB" sz="2400" dirty="0" smtClean="0"/>
              <a:t>: 2005</a:t>
            </a:r>
            <a:r>
              <a:rPr lang="sr-Latn-RS" sz="2400" dirty="0" smtClean="0"/>
              <a:t>. godine</a:t>
            </a:r>
            <a:endParaRPr lang="en-GB" sz="2400" dirty="0"/>
          </a:p>
          <a:p>
            <a:pPr marL="342900" indent="-342900">
              <a:buFont typeface="Wingdings" pitchFamily="2" charset="2"/>
              <a:buChar char="Ø"/>
            </a:pPr>
            <a:endParaRPr lang="en-GB" sz="2400" dirty="0"/>
          </a:p>
          <a:p>
            <a:pPr marL="342900" indent="-342900">
              <a:buFont typeface="Wingdings" pitchFamily="2" charset="2"/>
              <a:buChar char="Ø"/>
            </a:pPr>
            <a:r>
              <a:rPr lang="sr-Latn-RS" sz="2400" dirty="0" smtClean="0"/>
              <a:t>Broj potpisnica</a:t>
            </a:r>
            <a:r>
              <a:rPr lang="en-GB" sz="2400" dirty="0" smtClean="0"/>
              <a:t>: </a:t>
            </a:r>
            <a:r>
              <a:rPr lang="en-GB" sz="2400" dirty="0"/>
              <a:t>140</a:t>
            </a:r>
          </a:p>
          <a:p>
            <a:pPr marL="342900" indent="-342900">
              <a:buFont typeface="Wingdings" pitchFamily="2" charset="2"/>
              <a:buChar char="Ø"/>
            </a:pPr>
            <a:endParaRPr lang="en-GB" sz="2400" dirty="0"/>
          </a:p>
          <a:p>
            <a:pPr marL="342900" indent="-342900" algn="just">
              <a:buFont typeface="Wingdings" pitchFamily="2" charset="2"/>
              <a:buChar char="Ø"/>
            </a:pPr>
            <a:r>
              <a:rPr lang="sr-Latn-RS" sz="2400" dirty="0" smtClean="0"/>
              <a:t>Ciljevi: da se unapredi, olakša i podrži međunarodna saradnja i tehnička pomoć u sprečavanju i borbi protiv korupcije.</a:t>
            </a:r>
            <a:endParaRPr lang="en-GB" sz="2400" dirty="0"/>
          </a:p>
          <a:p>
            <a:pPr algn="just"/>
            <a:endParaRPr lang="en-GB" sz="2400" dirty="0"/>
          </a:p>
          <a:p>
            <a:endParaRPr lang="en-GB" sz="24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450456" cy="1569660"/>
          </a:xfrm>
          <a:prstGeom prst="rect">
            <a:avLst/>
          </a:prstGeom>
        </p:spPr>
        <p:txBody>
          <a:bodyPr wrap="square">
            <a:spAutoFit/>
          </a:bodyPr>
          <a:lstStyle/>
          <a:p>
            <a:pPr marL="342900" indent="-342900" algn="just">
              <a:buFont typeface="Wingdings" pitchFamily="2" charset="2"/>
              <a:buChar char="ü"/>
            </a:pPr>
            <a:r>
              <a:rPr lang="sr-Latn-RS" sz="2400" dirty="0" smtClean="0"/>
              <a:t>Omogućava međunarodnu saradnju u pogledu krivičnih dela utvrđenih u skladu sa Konvencijom. </a:t>
            </a:r>
            <a:endParaRPr lang="en-GB" sz="2400" dirty="0"/>
          </a:p>
        </p:txBody>
      </p:sp>
    </p:spTree>
    <p:extLst>
      <p:ext uri="{BB962C8B-B14F-4D97-AF65-F5344CB8AC3E}">
        <p14:creationId xmlns:p14="http://schemas.microsoft.com/office/powerpoint/2010/main" val="25627008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UNCAC</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5970865"/>
          </a:xfrm>
          <a:prstGeom prst="rect">
            <a:avLst/>
          </a:prstGeom>
        </p:spPr>
        <p:txBody>
          <a:bodyPr wrap="square">
            <a:spAutoFit/>
          </a:bodyPr>
          <a:lstStyle/>
          <a:p>
            <a:pPr marL="342900" indent="-342900">
              <a:buFont typeface="Wingdings" pitchFamily="2" charset="2"/>
              <a:buChar char="Ø"/>
            </a:pPr>
            <a:r>
              <a:rPr lang="sr-Latn-RS" sz="2000" b="1" dirty="0" smtClean="0"/>
              <a:t>Krivična dela</a:t>
            </a:r>
            <a:r>
              <a:rPr lang="en-US" sz="2000" b="1" dirty="0" smtClean="0"/>
              <a:t>:</a:t>
            </a:r>
            <a:endParaRPr lang="en-US" sz="2000" b="1" dirty="0"/>
          </a:p>
          <a:p>
            <a:pPr marL="800100" lvl="1" indent="-342900">
              <a:buFont typeface="Wingdings" pitchFamily="2" charset="2"/>
              <a:buChar char="Ø"/>
            </a:pPr>
            <a:r>
              <a:rPr lang="sr-Latn-RS" sz="2000" dirty="0" smtClean="0"/>
              <a:t>Podmićivanje; </a:t>
            </a:r>
            <a:endParaRPr lang="en-US" sz="2000" dirty="0"/>
          </a:p>
          <a:p>
            <a:pPr marL="800100" lvl="1" indent="-342900">
              <a:buFont typeface="Wingdings" pitchFamily="2" charset="2"/>
              <a:buChar char="Ø"/>
            </a:pPr>
            <a:r>
              <a:rPr lang="sr-Latn-RS" sz="2000" dirty="0" smtClean="0"/>
              <a:t>Pronevera ili zloupotreba imovine; </a:t>
            </a:r>
            <a:endParaRPr lang="en-US" sz="2000" dirty="0"/>
          </a:p>
          <a:p>
            <a:pPr marL="800100" lvl="1" indent="-342900">
              <a:buFont typeface="Wingdings" pitchFamily="2" charset="2"/>
              <a:buChar char="Ø"/>
            </a:pPr>
            <a:r>
              <a:rPr lang="sr-Latn-RS" sz="2000" dirty="0" smtClean="0"/>
              <a:t>Zloupotreba uticaja; </a:t>
            </a:r>
            <a:endParaRPr lang="en-US" sz="2000" dirty="0"/>
          </a:p>
          <a:p>
            <a:pPr marL="800100" lvl="1" indent="-342900">
              <a:buFont typeface="Wingdings" pitchFamily="2" charset="2"/>
              <a:buChar char="Ø"/>
            </a:pPr>
            <a:r>
              <a:rPr lang="sr-Latn-RS" sz="2000" dirty="0" smtClean="0"/>
              <a:t>Zloupotreba funkcija; </a:t>
            </a:r>
            <a:endParaRPr lang="en-US" sz="2000" dirty="0"/>
          </a:p>
          <a:p>
            <a:pPr marL="800100" lvl="1" indent="-342900">
              <a:buFont typeface="Wingdings" pitchFamily="2" charset="2"/>
              <a:buChar char="Ø"/>
            </a:pPr>
            <a:r>
              <a:rPr lang="sr-Latn-RS" sz="2000" dirty="0" smtClean="0"/>
              <a:t>Nezakonito bogaćenje; </a:t>
            </a:r>
            <a:r>
              <a:rPr lang="en-US" sz="2000" dirty="0" smtClean="0"/>
              <a:t> </a:t>
            </a:r>
            <a:endParaRPr lang="en-US" sz="2000" dirty="0"/>
          </a:p>
          <a:p>
            <a:pPr marL="800100" lvl="1" indent="-342900">
              <a:buFont typeface="Wingdings" pitchFamily="2" charset="2"/>
              <a:buChar char="Ø"/>
            </a:pPr>
            <a:r>
              <a:rPr lang="sr-Latn-RS" sz="2000" dirty="0" smtClean="0"/>
              <a:t>Pranje sredstava stečenih izvršenjem krivičnog dela; </a:t>
            </a:r>
            <a:endParaRPr lang="en-US" sz="2000" dirty="0"/>
          </a:p>
          <a:p>
            <a:pPr marL="800100" lvl="1" indent="-342900">
              <a:buFont typeface="Wingdings" pitchFamily="2" charset="2"/>
              <a:buChar char="Ø"/>
            </a:pPr>
            <a:r>
              <a:rPr lang="sr-Latn-RS" sz="2000" dirty="0" smtClean="0"/>
              <a:t>Prikrivanje; </a:t>
            </a:r>
            <a:r>
              <a:rPr lang="en-US" sz="2000" dirty="0" smtClean="0"/>
              <a:t> </a:t>
            </a:r>
            <a:endParaRPr lang="en-US" sz="2000" dirty="0"/>
          </a:p>
          <a:p>
            <a:pPr marL="800100" lvl="1" indent="-342900">
              <a:buFont typeface="Wingdings" pitchFamily="2" charset="2"/>
              <a:buChar char="Ø"/>
            </a:pPr>
            <a:r>
              <a:rPr lang="sr-Latn-RS" sz="2000" dirty="0" smtClean="0"/>
              <a:t>Ometanje pravde. </a:t>
            </a:r>
            <a:r>
              <a:rPr lang="en-US" sz="2000" dirty="0" smtClean="0"/>
              <a:t> </a:t>
            </a:r>
            <a:endParaRPr lang="en-US" sz="2000" dirty="0"/>
          </a:p>
          <a:p>
            <a:pPr lvl="1"/>
            <a:endParaRPr lang="en-US" sz="2000" dirty="0"/>
          </a:p>
          <a:p>
            <a:pPr marL="342900" indent="-342900">
              <a:buFont typeface="Wingdings" pitchFamily="2" charset="2"/>
              <a:buChar char="ü"/>
            </a:pPr>
            <a:r>
              <a:rPr lang="sr-Latn-RS" sz="2000" b="1" dirty="0" smtClean="0"/>
              <a:t>Procesna ovlašćenja</a:t>
            </a:r>
            <a:r>
              <a:rPr lang="en-GB" sz="2000" b="1" dirty="0" smtClean="0"/>
              <a:t>:</a:t>
            </a:r>
            <a:endParaRPr lang="en-GB" sz="2000" b="1" dirty="0"/>
          </a:p>
          <a:p>
            <a:pPr marL="800100" lvl="1" indent="-342900">
              <a:buFont typeface="Wingdings" pitchFamily="2" charset="2"/>
              <a:buChar char="ü"/>
            </a:pPr>
            <a:r>
              <a:rPr lang="sr-Latn-RS" sz="2000" dirty="0" smtClean="0"/>
              <a:t>Krivično gonjenje, suđenje i sankcije; </a:t>
            </a:r>
            <a:endParaRPr lang="en-GB" sz="2000" dirty="0"/>
          </a:p>
          <a:p>
            <a:pPr marL="800100" lvl="1" indent="-342900">
              <a:buFont typeface="Wingdings" pitchFamily="2" charset="2"/>
              <a:buChar char="ü"/>
            </a:pPr>
            <a:r>
              <a:rPr lang="sr-Latn-RS" sz="2000" dirty="0" smtClean="0"/>
              <a:t>Konfiskacija i zaplena; </a:t>
            </a:r>
            <a:endParaRPr lang="en-GB" sz="2000" dirty="0"/>
          </a:p>
          <a:p>
            <a:pPr marL="800100" lvl="1" indent="-342900">
              <a:buFont typeface="Wingdings" pitchFamily="2" charset="2"/>
              <a:buChar char="ü"/>
            </a:pPr>
            <a:r>
              <a:rPr lang="sr-Latn-RS" sz="2000" dirty="0" smtClean="0"/>
              <a:t>Nalaže se saradnja sa privatnim sektorom, organima za zaštitu pravnog poretka</a:t>
            </a:r>
            <a:r>
              <a:rPr lang="sr-Latn-RS" sz="2100" dirty="0" smtClean="0"/>
              <a:t>.</a:t>
            </a:r>
            <a:endParaRPr lang="en-GB" sz="2100" dirty="0"/>
          </a:p>
          <a:p>
            <a:pPr lvl="1"/>
            <a:endParaRPr lang="en-GB" sz="2100" dirty="0"/>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3139321"/>
          </a:xfrm>
          <a:prstGeom prst="rect">
            <a:avLst/>
          </a:prstGeom>
        </p:spPr>
        <p:txBody>
          <a:bodyPr wrap="square">
            <a:spAutoFit/>
          </a:bodyPr>
          <a:lstStyle/>
          <a:p>
            <a:pPr marL="342900" indent="-342900">
              <a:buFont typeface="Wingdings" pitchFamily="2" charset="2"/>
              <a:buChar char="ü"/>
            </a:pPr>
            <a:r>
              <a:rPr lang="sr-Latn-RS" sz="2200" b="1" dirty="0" smtClean="0"/>
              <a:t>Međunarodna saradnja</a:t>
            </a:r>
            <a:r>
              <a:rPr lang="en-GB" sz="2200" b="1" dirty="0" smtClean="0"/>
              <a:t>:</a:t>
            </a:r>
            <a:endParaRPr lang="en-GB" sz="2200" b="1" dirty="0"/>
          </a:p>
          <a:p>
            <a:pPr marL="1257300" lvl="2" indent="-342900">
              <a:buFont typeface="Wingdings" pitchFamily="2" charset="2"/>
              <a:buChar char="ü"/>
            </a:pPr>
            <a:r>
              <a:rPr lang="sr-Latn-RS" sz="2200" dirty="0" smtClean="0"/>
              <a:t>Izručenje; </a:t>
            </a:r>
            <a:endParaRPr lang="en-GB" sz="2200" dirty="0"/>
          </a:p>
          <a:p>
            <a:pPr marL="1257300" lvl="2" indent="-342900">
              <a:buFont typeface="Wingdings" pitchFamily="2" charset="2"/>
              <a:buChar char="ü"/>
            </a:pPr>
            <a:r>
              <a:rPr lang="sr-Latn-RS" sz="2200" dirty="0" smtClean="0"/>
              <a:t>Prebacivanje osuđenih lica; </a:t>
            </a:r>
            <a:r>
              <a:rPr lang="en-GB" sz="2200" dirty="0" smtClean="0"/>
              <a:t> </a:t>
            </a:r>
            <a:endParaRPr lang="en-GB" sz="2200" dirty="0"/>
          </a:p>
          <a:p>
            <a:pPr marL="1257300" lvl="2" indent="-342900">
              <a:buFont typeface="Wingdings" pitchFamily="2" charset="2"/>
              <a:buChar char="ü"/>
            </a:pPr>
            <a:r>
              <a:rPr lang="sr-Latn-RS" sz="2200" dirty="0" smtClean="0"/>
              <a:t>Uzajamna pravna pomoć; </a:t>
            </a:r>
            <a:r>
              <a:rPr lang="en-GB" sz="2200" dirty="0" smtClean="0"/>
              <a:t> </a:t>
            </a:r>
            <a:endParaRPr lang="en-GB" sz="2200" dirty="0"/>
          </a:p>
          <a:p>
            <a:pPr marL="1257300" lvl="2" indent="-342900">
              <a:buFont typeface="Wingdings" pitchFamily="2" charset="2"/>
              <a:buChar char="ü"/>
            </a:pPr>
            <a:r>
              <a:rPr lang="sr-Latn-RS" sz="2200" dirty="0" smtClean="0"/>
              <a:t>Prenošenje krivičnog postupka; </a:t>
            </a:r>
            <a:endParaRPr lang="en-GB" sz="2200" dirty="0"/>
          </a:p>
          <a:p>
            <a:pPr marL="1257300" lvl="2" indent="-342900">
              <a:buFont typeface="Wingdings" pitchFamily="2" charset="2"/>
              <a:buChar char="ü"/>
            </a:pPr>
            <a:r>
              <a:rPr lang="sr-Latn-RS" sz="2200" dirty="0" smtClean="0"/>
              <a:t>Saradnja u primeni zakona; </a:t>
            </a:r>
            <a:endParaRPr lang="en-GB" sz="2200" dirty="0"/>
          </a:p>
          <a:p>
            <a:pPr marL="1257300" lvl="2" indent="-342900">
              <a:buFont typeface="Wingdings" pitchFamily="2" charset="2"/>
              <a:buChar char="ü"/>
            </a:pPr>
            <a:r>
              <a:rPr lang="sr-Latn-RS" sz="2200" dirty="0" smtClean="0"/>
              <a:t>Zajedničke istrage; </a:t>
            </a:r>
            <a:endParaRPr lang="en-GB" sz="2200" dirty="0"/>
          </a:p>
          <a:p>
            <a:pPr marL="1257300" lvl="2" indent="-342900">
              <a:buFont typeface="Wingdings" pitchFamily="2" charset="2"/>
              <a:buChar char="ü"/>
            </a:pPr>
            <a:r>
              <a:rPr lang="sr-Latn-RS" sz="2200" dirty="0" smtClean="0"/>
              <a:t>Posebne istražne tehnike.</a:t>
            </a:r>
            <a:endParaRPr lang="en-GB" sz="2200" dirty="0"/>
          </a:p>
        </p:txBody>
      </p:sp>
    </p:spTree>
    <p:extLst>
      <p:ext uri="{BB962C8B-B14F-4D97-AF65-F5344CB8AC3E}">
        <p14:creationId xmlns:p14="http://schemas.microsoft.com/office/powerpoint/2010/main" val="18272299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0"/>
            <a:ext cx="9144000" cy="894204"/>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t>Evropska konvencija o međusobnom pružanju pravne pomoći u krivičnim stvarima </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832092"/>
          </a:xfrm>
          <a:prstGeom prst="rect">
            <a:avLst/>
          </a:prstGeom>
        </p:spPr>
        <p:txBody>
          <a:bodyPr>
            <a:spAutoFit/>
          </a:bodyPr>
          <a:lstStyle/>
          <a:p>
            <a:pPr marL="342900" indent="-342900">
              <a:buFont typeface="Wingdings" pitchFamily="2" charset="2"/>
              <a:buChar char="Ø"/>
            </a:pPr>
            <a:r>
              <a:rPr lang="sr-Latn-RS" sz="2200" dirty="0" smtClean="0"/>
              <a:t>Potpisana</a:t>
            </a:r>
            <a:r>
              <a:rPr lang="en-GB" sz="2200" dirty="0" smtClean="0"/>
              <a:t>: 1959</a:t>
            </a:r>
            <a:r>
              <a:rPr lang="sr-Latn-RS" sz="2200" dirty="0" smtClean="0"/>
              <a:t>. godine</a:t>
            </a:r>
            <a:endParaRPr lang="en-GB" sz="2200" dirty="0"/>
          </a:p>
          <a:p>
            <a:pPr marL="342900" indent="-342900">
              <a:buFont typeface="Wingdings" pitchFamily="2" charset="2"/>
              <a:buChar char="Ø"/>
            </a:pPr>
            <a:endParaRPr lang="en-GB" sz="2200" dirty="0"/>
          </a:p>
          <a:p>
            <a:pPr marL="342900" indent="-342900">
              <a:buFont typeface="Wingdings" pitchFamily="2" charset="2"/>
              <a:buChar char="Ø"/>
            </a:pPr>
            <a:r>
              <a:rPr lang="sr-Latn-RS" sz="2200" dirty="0" smtClean="0"/>
              <a:t>Stupila na snagu</a:t>
            </a:r>
            <a:r>
              <a:rPr lang="en-GB" sz="2200" dirty="0" smtClean="0"/>
              <a:t>: 1962</a:t>
            </a:r>
            <a:r>
              <a:rPr lang="sr-Latn-RS" sz="2200" dirty="0" smtClean="0"/>
              <a:t>. godine</a:t>
            </a:r>
            <a:endParaRPr lang="en-GB" sz="2200" dirty="0"/>
          </a:p>
          <a:p>
            <a:pPr marL="342900" indent="-342900">
              <a:buFont typeface="Wingdings" pitchFamily="2" charset="2"/>
              <a:buChar char="Ø"/>
            </a:pPr>
            <a:endParaRPr lang="en-GB" sz="2200" dirty="0"/>
          </a:p>
          <a:p>
            <a:pPr marL="342900" indent="-342900">
              <a:buFont typeface="Wingdings" pitchFamily="2" charset="2"/>
              <a:buChar char="Ø"/>
            </a:pPr>
            <a:r>
              <a:rPr lang="sr-Latn-RS" sz="2200" dirty="0" smtClean="0"/>
              <a:t>Broj potpisnica</a:t>
            </a:r>
            <a:r>
              <a:rPr lang="en-GB" sz="2200" dirty="0" smtClean="0"/>
              <a:t>: </a:t>
            </a:r>
            <a:r>
              <a:rPr lang="en-GB" sz="2200" dirty="0"/>
              <a:t>50 </a:t>
            </a:r>
            <a:r>
              <a:rPr lang="en-GB" sz="2200" dirty="0" smtClean="0"/>
              <a:t>(</a:t>
            </a:r>
            <a:r>
              <a:rPr lang="sr-Latn-RS" sz="2200" dirty="0" smtClean="0"/>
              <a:t>države članice Saveta Evrope + Čile, Izrael i Južna Koreja)</a:t>
            </a:r>
            <a:endParaRPr lang="en-GB" sz="2200" dirty="0"/>
          </a:p>
          <a:p>
            <a:pPr marL="342900" indent="-342900">
              <a:buFont typeface="Wingdings" pitchFamily="2" charset="2"/>
              <a:buChar char="Ø"/>
            </a:pPr>
            <a:endParaRPr lang="en-GB" sz="2200" dirty="0"/>
          </a:p>
          <a:p>
            <a:pPr marL="342900" indent="-342900" algn="just">
              <a:buFont typeface="Wingdings" pitchFamily="2" charset="2"/>
              <a:buChar char="Ø"/>
            </a:pPr>
            <a:r>
              <a:rPr lang="sr-Latn-RS" sz="2200" dirty="0" smtClean="0"/>
              <a:t>Svrha: da Strane jedna drugoj pružaju najširu moguću pravnu pomoć u svakom postupku u krivičnim stvarima. </a:t>
            </a:r>
            <a:endParaRPr lang="en-GB" sz="2200" dirty="0"/>
          </a:p>
          <a:p>
            <a:pPr algn="just"/>
            <a:endParaRPr lang="en-GB" sz="2200" dirty="0"/>
          </a:p>
          <a:p>
            <a:endParaRPr lang="en-GB"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572000" cy="1446550"/>
          </a:xfrm>
          <a:prstGeom prst="rect">
            <a:avLst/>
          </a:prstGeom>
        </p:spPr>
        <p:txBody>
          <a:bodyPr>
            <a:spAutoFit/>
          </a:bodyPr>
          <a:lstStyle/>
          <a:p>
            <a:pPr marL="342900" indent="-342900">
              <a:buFont typeface="Wingdings" pitchFamily="2" charset="2"/>
              <a:buChar char="ü"/>
            </a:pPr>
            <a:r>
              <a:rPr lang="sr-Latn-RS" sz="2200" dirty="0" smtClean="0"/>
              <a:t>Omogućava uzajamnu pomoć u odnosu na postupke u vezi sa krivičnim delima pod nadležnošću strane molilje. </a:t>
            </a:r>
            <a:endParaRPr lang="en-GB" sz="2200" dirty="0"/>
          </a:p>
        </p:txBody>
      </p:sp>
    </p:spTree>
    <p:extLst>
      <p:ext uri="{BB962C8B-B14F-4D97-AF65-F5344CB8AC3E}">
        <p14:creationId xmlns:p14="http://schemas.microsoft.com/office/powerpoint/2010/main" val="37465750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t>Evropska konvencija o međusobnom pružanju pravne pomoći u krivičnim stvarima </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701822" cy="4832092"/>
          </a:xfrm>
          <a:prstGeom prst="rect">
            <a:avLst/>
          </a:prstGeom>
        </p:spPr>
        <p:txBody>
          <a:bodyPr wrap="square">
            <a:spAutoFit/>
          </a:bodyPr>
          <a:lstStyle/>
          <a:p>
            <a:pPr marL="342900" indent="-342900">
              <a:buFont typeface="Wingdings" pitchFamily="2" charset="2"/>
              <a:buChar char="Ø"/>
            </a:pPr>
            <a:r>
              <a:rPr lang="sr-Latn-RS" sz="2200" dirty="0" smtClean="0"/>
              <a:t>Uzajamna pomoć</a:t>
            </a:r>
            <a:endParaRPr lang="en-US" sz="2200" dirty="0"/>
          </a:p>
          <a:p>
            <a:pPr marL="800100" lvl="1" indent="-342900">
              <a:buFont typeface="Wingdings" pitchFamily="2" charset="2"/>
              <a:buChar char="Ø"/>
            </a:pPr>
            <a:r>
              <a:rPr lang="sr-Latn-RS" sz="2200" dirty="0" smtClean="0"/>
              <a:t>Opšte odredbe; </a:t>
            </a:r>
            <a:endParaRPr lang="en-US" sz="2200" dirty="0"/>
          </a:p>
          <a:p>
            <a:pPr marL="800100" lvl="1" indent="-342900">
              <a:buFont typeface="Wingdings" pitchFamily="2" charset="2"/>
              <a:buChar char="Ø"/>
            </a:pPr>
            <a:r>
              <a:rPr lang="sr-Latn-RS" sz="2200" dirty="0" smtClean="0"/>
              <a:t>Osnove za odbijanje;</a:t>
            </a:r>
            <a:endParaRPr lang="en-US" sz="2200" dirty="0"/>
          </a:p>
          <a:p>
            <a:pPr marL="800100" lvl="1" indent="-342900">
              <a:buFont typeface="Wingdings" pitchFamily="2" charset="2"/>
              <a:buChar char="Ø"/>
            </a:pPr>
            <a:r>
              <a:rPr lang="sr-Latn-RS" sz="2200" dirty="0" smtClean="0"/>
              <a:t>Izvršenje zamolica; </a:t>
            </a:r>
            <a:endParaRPr lang="en-US" sz="2200" dirty="0"/>
          </a:p>
          <a:p>
            <a:pPr marL="800100" lvl="1" indent="-342900">
              <a:buFont typeface="Wingdings" pitchFamily="2" charset="2"/>
              <a:buChar char="Ø"/>
            </a:pPr>
            <a:r>
              <a:rPr lang="sr-Latn-RS" sz="2200" dirty="0" smtClean="0"/>
              <a:t>Dostavljanje procesnih akata i sudskih odluka; </a:t>
            </a:r>
            <a:endParaRPr lang="en-US" sz="2200" dirty="0"/>
          </a:p>
          <a:p>
            <a:pPr marL="800100" lvl="1" indent="-342900">
              <a:buFont typeface="Wingdings" pitchFamily="2" charset="2"/>
              <a:buChar char="Ø"/>
            </a:pPr>
            <a:r>
              <a:rPr lang="sr-Latn-RS" sz="2200" dirty="0" smtClean="0"/>
              <a:t>Obavezivanje svedoka, veštaka i lica protiv kojih se vodi krivični postupak da se pojave pred sudom; </a:t>
            </a:r>
            <a:endParaRPr lang="en-US" sz="2200" dirty="0"/>
          </a:p>
          <a:p>
            <a:pPr marL="800100" lvl="1" indent="-342900">
              <a:buFont typeface="Wingdings" pitchFamily="2" charset="2"/>
              <a:buChar char="Ø"/>
            </a:pPr>
            <a:r>
              <a:rPr lang="sr-Latn-RS" sz="2200" dirty="0" smtClean="0"/>
              <a:t>Dostavljanje izvoda i obaveštenja iz sudskih spisa. </a:t>
            </a:r>
            <a:r>
              <a:rPr lang="en-US" sz="2200" dirty="0" smtClean="0"/>
              <a:t> </a:t>
            </a:r>
            <a:endParaRPr lang="en-US" sz="2200" dirty="0"/>
          </a:p>
          <a:p>
            <a:pPr marL="800100" lvl="1" indent="-342900">
              <a:buFont typeface="Wingdings" pitchFamily="2" charset="2"/>
              <a:buChar char="Ø"/>
            </a:pPr>
            <a:endParaRPr lang="en-GB" sz="2200" dirty="0"/>
          </a:p>
          <a:p>
            <a:pPr lvl="1"/>
            <a:endParaRPr lang="en-GB" sz="2200" dirty="0"/>
          </a:p>
        </p:txBody>
      </p:sp>
      <p:sp>
        <p:nvSpPr>
          <p:cNvPr id="7" name="Rectangle 6">
            <a:extLst>
              <a:ext uri="{FF2B5EF4-FFF2-40B4-BE49-F238E27FC236}">
                <a16:creationId xmlns:a16="http://schemas.microsoft.com/office/drawing/2014/main" id="{E27563AD-AC2D-41B2-AAA0-814C129791D0}"/>
              </a:ext>
            </a:extLst>
          </p:cNvPr>
          <p:cNvSpPr/>
          <p:nvPr/>
        </p:nvSpPr>
        <p:spPr>
          <a:xfrm>
            <a:off x="4792134" y="989546"/>
            <a:ext cx="4351866" cy="3477875"/>
          </a:xfrm>
          <a:prstGeom prst="rect">
            <a:avLst/>
          </a:prstGeom>
        </p:spPr>
        <p:txBody>
          <a:bodyPr wrap="square">
            <a:spAutoFit/>
          </a:bodyPr>
          <a:lstStyle/>
          <a:p>
            <a:pPr marL="342900" indent="-342900">
              <a:buFont typeface="Wingdings" pitchFamily="2" charset="2"/>
              <a:buChar char="Ø"/>
            </a:pPr>
            <a:endParaRPr lang="en-US" sz="2200" dirty="0"/>
          </a:p>
          <a:p>
            <a:pPr marL="800100" lvl="1" indent="-342900">
              <a:buFont typeface="Wingdings" pitchFamily="2" charset="2"/>
              <a:buChar char="Ø"/>
            </a:pPr>
            <a:r>
              <a:rPr lang="sr-Latn-RS" sz="2200" dirty="0" smtClean="0"/>
              <a:t>Sadržaj zahteva</a:t>
            </a:r>
            <a:endParaRPr lang="en-US" sz="2200" dirty="0"/>
          </a:p>
          <a:p>
            <a:pPr marL="800100" lvl="1" indent="-342900">
              <a:buFont typeface="Wingdings" pitchFamily="2" charset="2"/>
              <a:buChar char="Ø"/>
            </a:pPr>
            <a:r>
              <a:rPr lang="en-US" sz="2200" dirty="0" smtClean="0"/>
              <a:t>P</a:t>
            </a:r>
            <a:r>
              <a:rPr lang="sr-Latn-RS" sz="2200" dirty="0" smtClean="0"/>
              <a:t>ostupak</a:t>
            </a:r>
            <a:endParaRPr lang="en-US" sz="2200" dirty="0"/>
          </a:p>
          <a:p>
            <a:pPr marL="800100" lvl="1" indent="-342900">
              <a:buFont typeface="Wingdings" pitchFamily="2" charset="2"/>
              <a:buChar char="Ø"/>
            </a:pPr>
            <a:r>
              <a:rPr lang="sr-Latn-RS" sz="2200" dirty="0" smtClean="0"/>
              <a:t>Davanje konciznog iskaza u verzi sa krivičnim gonjenjem; </a:t>
            </a:r>
            <a:endParaRPr lang="en-US" sz="2200" dirty="0"/>
          </a:p>
          <a:p>
            <a:pPr marL="800100" lvl="1" indent="-342900">
              <a:buFont typeface="Wingdings" pitchFamily="2" charset="2"/>
              <a:buChar char="Ø"/>
            </a:pPr>
            <a:r>
              <a:rPr lang="sr-Latn-RS" sz="2200" dirty="0" smtClean="0"/>
              <a:t>Razmena informacija iz  sudskih spisa. </a:t>
            </a:r>
            <a:r>
              <a:rPr lang="en-US" sz="2200" dirty="0" smtClean="0"/>
              <a:t> </a:t>
            </a:r>
            <a:endParaRPr lang="en-US" sz="2200" dirty="0"/>
          </a:p>
          <a:p>
            <a:pPr marL="800100" lvl="1" indent="-342900">
              <a:buFont typeface="Wingdings" pitchFamily="2" charset="2"/>
              <a:buChar char="Ø"/>
            </a:pPr>
            <a:endParaRPr lang="en-GB" sz="2200" dirty="0"/>
          </a:p>
          <a:p>
            <a:pPr lvl="1"/>
            <a:endParaRPr lang="en-GB" sz="2200" dirty="0"/>
          </a:p>
        </p:txBody>
      </p:sp>
    </p:spTree>
    <p:extLst>
      <p:ext uri="{BB962C8B-B14F-4D97-AF65-F5344CB8AC3E}">
        <p14:creationId xmlns:p14="http://schemas.microsoft.com/office/powerpoint/2010/main" val="25695998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Pregled regionalnih mehanizama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4708981"/>
          </a:xfrm>
          <a:prstGeom prst="rect">
            <a:avLst/>
          </a:prstGeom>
        </p:spPr>
        <p:txBody>
          <a:bodyPr wrap="square">
            <a:spAutoFit/>
          </a:bodyPr>
          <a:lstStyle/>
          <a:p>
            <a:pPr marL="342900" indent="-342900" algn="just">
              <a:buFont typeface="Wingdings" pitchFamily="2" charset="2"/>
              <a:buChar char="Ø"/>
            </a:pPr>
            <a:r>
              <a:rPr lang="sr-Latn-RS" sz="2000" dirty="0" smtClean="0"/>
              <a:t>Konvencija o uzajamnoj pomoći u krivičnim stvarima između država članica Evropske unije</a:t>
            </a:r>
            <a:endParaRPr lang="en-US" sz="2000" dirty="0"/>
          </a:p>
          <a:p>
            <a:pPr marL="342900" indent="-342900" algn="just">
              <a:buFont typeface="Wingdings" pitchFamily="2" charset="2"/>
              <a:buChar char="Ø"/>
            </a:pPr>
            <a:endParaRPr lang="en-US" sz="2000" dirty="0"/>
          </a:p>
          <a:p>
            <a:pPr marL="342900" indent="-342900" algn="just">
              <a:buFont typeface="Wingdings" pitchFamily="2" charset="2"/>
              <a:buChar char="Ø"/>
            </a:pPr>
            <a:endParaRPr lang="en-US" sz="2000" dirty="0"/>
          </a:p>
          <a:p>
            <a:pPr marL="342900" indent="-342900" algn="just">
              <a:buFont typeface="Wingdings" pitchFamily="2" charset="2"/>
              <a:buChar char="Ø"/>
            </a:pPr>
            <a:endParaRPr lang="en-US" sz="2000" dirty="0"/>
          </a:p>
          <a:p>
            <a:pPr marL="342900" indent="-342900" algn="just">
              <a:buFont typeface="Wingdings" pitchFamily="2" charset="2"/>
              <a:buChar char="Ø"/>
            </a:pPr>
            <a:r>
              <a:rPr lang="sr-Latn-RS" sz="2000" dirty="0" smtClean="0"/>
              <a:t>Međuamerička konvencija o uzajamnoj pomoći u krivičnim stvarima</a:t>
            </a:r>
            <a:endParaRPr lang="en-US" sz="2000" dirty="0"/>
          </a:p>
          <a:p>
            <a:pPr marL="342900" indent="-342900" algn="just">
              <a:buFont typeface="Wingdings" pitchFamily="2" charset="2"/>
              <a:buChar char="Ø"/>
            </a:pPr>
            <a:endParaRPr lang="en-US" sz="2000" dirty="0"/>
          </a:p>
          <a:p>
            <a:pPr marL="342900" indent="-342900" algn="just">
              <a:buFont typeface="Wingdings" pitchFamily="2" charset="2"/>
              <a:buChar char="Ø"/>
            </a:pPr>
            <a:endParaRPr lang="en-US" sz="2000" dirty="0"/>
          </a:p>
          <a:p>
            <a:pPr marL="342900" indent="-342900" algn="just">
              <a:buFont typeface="Wingdings" pitchFamily="2" charset="2"/>
              <a:buChar char="Ø"/>
            </a:pPr>
            <a:endParaRPr lang="en-US" sz="2000" dirty="0"/>
          </a:p>
          <a:p>
            <a:pPr marL="342900" indent="-342900" algn="just">
              <a:buFont typeface="Wingdings" pitchFamily="2" charset="2"/>
              <a:buChar char="Ø"/>
            </a:pPr>
            <a:r>
              <a:rPr lang="sr-Latn-RS" sz="2000" dirty="0" smtClean="0"/>
              <a:t>Program zemalja Komonvelta za pružanje uzajamne pravne pomoći u krivičnim stvarima (Program iz Hararea)</a:t>
            </a:r>
            <a:endParaRPr lang="en-US" sz="2000" dirty="0" smtClean="0"/>
          </a:p>
          <a:p>
            <a:pPr marL="342900" indent="-342900" algn="just">
              <a:buFont typeface="Wingdings" pitchFamily="2" charset="2"/>
              <a:buChar char="Ø"/>
            </a:pPr>
            <a:endParaRPr lang="en-US" sz="2000" dirty="0"/>
          </a:p>
        </p:txBody>
      </p:sp>
      <p:pic>
        <p:nvPicPr>
          <p:cNvPr id="6" name="Picture 8" descr="European Union | Definition, Purpose, History, &amp; Members | Britannica">
            <a:extLst>
              <a:ext uri="{FF2B5EF4-FFF2-40B4-BE49-F238E27FC236}">
                <a16:creationId xmlns:a16="http://schemas.microsoft.com/office/drawing/2014/main" id="{E0F05F7A-745F-454B-AA87-B90E8B9A50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079" y="1120097"/>
            <a:ext cx="2172345" cy="14482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1E2B9E8D-B5F3-40BF-9EC8-22321C113D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384" y="2671277"/>
            <a:ext cx="1945040" cy="19285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ommonwealth of Nations - Wikipedia">
            <a:extLst>
              <a:ext uri="{FF2B5EF4-FFF2-40B4-BE49-F238E27FC236}">
                <a16:creationId xmlns:a16="http://schemas.microsoft.com/office/drawing/2014/main" id="{D5A0BEFA-AD9E-4129-9FFB-7A533D3677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079" y="4857489"/>
            <a:ext cx="2449424" cy="1469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28236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Pregled regionalnih mehanizama</a:t>
            </a:r>
            <a:r>
              <a:rPr lang="en-GB" sz="3200" b="1" dirty="0" smtClean="0">
                <a:ea typeface="ＭＳ Ｐゴシック" pitchFamily="34" charset="-128"/>
              </a:rPr>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5632311"/>
          </a:xfrm>
          <a:prstGeom prst="rect">
            <a:avLst/>
          </a:prstGeom>
        </p:spPr>
        <p:txBody>
          <a:bodyPr wrap="square">
            <a:spAutoFit/>
          </a:bodyPr>
          <a:lstStyle/>
          <a:p>
            <a:pPr marL="342900" indent="-342900" algn="just">
              <a:buFont typeface="Wingdings" pitchFamily="2" charset="2"/>
              <a:buChar char="Ø"/>
            </a:pPr>
            <a:r>
              <a:rPr lang="sr-Latn-RS" dirty="0" smtClean="0"/>
              <a:t>Ugovor o uzajamnoj pravnoj pomoći u krivičnim stvarima Asocijacije nacija jugoistočne Azije (Association of Southeast Asian Nations </a:t>
            </a:r>
            <a:r>
              <a:rPr lang="en-150" dirty="0" smtClean="0"/>
              <a:t>–</a:t>
            </a:r>
            <a:r>
              <a:rPr lang="sr-Latn-RS" dirty="0" smtClean="0"/>
              <a:t> </a:t>
            </a:r>
            <a:r>
              <a:rPr lang="en-US" dirty="0" smtClean="0"/>
              <a:t>ASEAN</a:t>
            </a:r>
            <a:r>
              <a:rPr lang="sr-Latn-RS" dirty="0" smtClean="0"/>
              <a:t>)</a:t>
            </a:r>
            <a:endParaRPr lang="en-GB" dirty="0"/>
          </a:p>
          <a:p>
            <a:pPr marL="342900" indent="-342900" algn="just">
              <a:buFont typeface="Wingdings" pitchFamily="2" charset="2"/>
              <a:buChar char="Ø"/>
            </a:pPr>
            <a:endParaRPr lang="en-US" dirty="0"/>
          </a:p>
          <a:p>
            <a:pPr marL="342900" indent="-342900" algn="just">
              <a:buFont typeface="Wingdings" pitchFamily="2" charset="2"/>
              <a:buChar char="Ø"/>
            </a:pPr>
            <a:endParaRPr lang="en-US" dirty="0"/>
          </a:p>
          <a:p>
            <a:pPr marL="342900" indent="-342900" algn="just">
              <a:buFont typeface="Wingdings" pitchFamily="2" charset="2"/>
              <a:buChar char="Ø"/>
            </a:pPr>
            <a:endParaRPr lang="en-US" dirty="0"/>
          </a:p>
          <a:p>
            <a:pPr marL="342900" indent="-342900" algn="just">
              <a:buFont typeface="Wingdings" pitchFamily="2" charset="2"/>
              <a:buChar char="Ø"/>
            </a:pPr>
            <a:r>
              <a:rPr lang="sr-Latn-RS" dirty="0" smtClean="0"/>
              <a:t>Konvencija o uzajamnoj pomoći u krivičnim stvarima Južnoazijske asocijacije za regionalnu saradnju (South Asian Association for Regional Cooperaiton </a:t>
            </a:r>
            <a:r>
              <a:rPr lang="en-150" dirty="0" smtClean="0"/>
              <a:t>–</a:t>
            </a:r>
            <a:r>
              <a:rPr lang="sr-Latn-RS" dirty="0" smtClean="0"/>
              <a:t> </a:t>
            </a:r>
            <a:r>
              <a:rPr lang="en-US" dirty="0" smtClean="0"/>
              <a:t>SAARC</a:t>
            </a:r>
            <a:r>
              <a:rPr lang="sr-Latn-RS" dirty="0" smtClean="0"/>
              <a:t>)</a:t>
            </a:r>
            <a:endParaRPr lang="en-US" dirty="0"/>
          </a:p>
          <a:p>
            <a:pPr marL="342900" indent="-342900" algn="just">
              <a:buFont typeface="Wingdings" pitchFamily="2" charset="2"/>
              <a:buChar char="Ø"/>
            </a:pPr>
            <a:endParaRPr lang="en-US" dirty="0"/>
          </a:p>
          <a:p>
            <a:pPr marL="342900" indent="-342900" algn="just">
              <a:buFont typeface="Wingdings" pitchFamily="2" charset="2"/>
              <a:buChar char="Ø"/>
            </a:pPr>
            <a:endParaRPr lang="en-US" dirty="0"/>
          </a:p>
          <a:p>
            <a:pPr marL="342900" indent="-342900" algn="just">
              <a:buFont typeface="Wingdings" pitchFamily="2" charset="2"/>
              <a:buChar char="Ø"/>
            </a:pPr>
            <a:endParaRPr lang="en-US" dirty="0"/>
          </a:p>
          <a:p>
            <a:pPr marL="342900" indent="-342900" algn="just">
              <a:buFont typeface="Wingdings" pitchFamily="2" charset="2"/>
              <a:buChar char="Ø"/>
            </a:pPr>
            <a:r>
              <a:rPr lang="sr-Latn-RS" dirty="0" smtClean="0"/>
              <a:t>Konvencija Komonvelta nacija o pravnoj pomoći i pravnim odnosima u građanskopravnim, porodičnopravnim i krivičnim stvarima iz 2002. godine</a:t>
            </a:r>
            <a:endParaRPr lang="en-US" dirty="0"/>
          </a:p>
          <a:p>
            <a:pPr marL="342900" indent="-342900" algn="just">
              <a:buFont typeface="Wingdings" pitchFamily="2" charset="2"/>
              <a:buChar char="Ø"/>
            </a:pPr>
            <a:endParaRPr lang="en-US" dirty="0"/>
          </a:p>
          <a:p>
            <a:pPr marL="342900" indent="-342900" algn="just">
              <a:buFont typeface="Wingdings" pitchFamily="2" charset="2"/>
              <a:buChar char="Ø"/>
            </a:pPr>
            <a:endParaRPr lang="en-US" dirty="0"/>
          </a:p>
        </p:txBody>
      </p:sp>
      <p:pic>
        <p:nvPicPr>
          <p:cNvPr id="5" name="Picture 4" descr="Emblem of the Association of Southeast Asian Nations - Wikipedia">
            <a:extLst>
              <a:ext uri="{FF2B5EF4-FFF2-40B4-BE49-F238E27FC236}">
                <a16:creationId xmlns:a16="http://schemas.microsoft.com/office/drawing/2014/main" id="{EB07520B-20A0-46FC-BE3C-2CB1BDC791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864" y="879732"/>
            <a:ext cx="1721968"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AARC Logo Vector (.EPS) Free Download">
            <a:extLst>
              <a:ext uri="{FF2B5EF4-FFF2-40B4-BE49-F238E27FC236}">
                <a16:creationId xmlns:a16="http://schemas.microsoft.com/office/drawing/2014/main" id="{51660F16-5D59-4E1F-89CC-9A13625BB9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4938" y="2701996"/>
            <a:ext cx="1521072"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Emblem of the Commonwealth of Independent States - Wikipedia">
            <a:extLst>
              <a:ext uri="{FF2B5EF4-FFF2-40B4-BE49-F238E27FC236}">
                <a16:creationId xmlns:a16="http://schemas.microsoft.com/office/drawing/2014/main" id="{55FB02ED-3AFC-4006-BB97-D91028A04A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2864" y="4702788"/>
            <a:ext cx="1844042" cy="1755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80948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Pregled regionalnih mehanizama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4154984"/>
          </a:xfrm>
          <a:prstGeom prst="rect">
            <a:avLst/>
          </a:prstGeom>
        </p:spPr>
        <p:txBody>
          <a:bodyPr wrap="square">
            <a:spAutoFit/>
          </a:bodyPr>
          <a:lstStyle/>
          <a:p>
            <a:pPr marL="342900" indent="-342900" algn="just">
              <a:buFont typeface="Wingdings" pitchFamily="2" charset="2"/>
              <a:buChar char="Ø"/>
            </a:pPr>
            <a:r>
              <a:rPr lang="sr-Latn-RS" sz="2200" dirty="0" smtClean="0"/>
              <a:t>Konvencija Arapske lige o borbi protiv krivičnih dela u oblasti informacionih tehnologija</a:t>
            </a:r>
            <a:endParaRPr lang="en-US" sz="2200" dirty="0"/>
          </a:p>
          <a:p>
            <a:pPr marL="342900" indent="-342900" algn="just">
              <a:buFont typeface="Wingdings" pitchFamily="2" charset="2"/>
              <a:buChar char="Ø"/>
            </a:pPr>
            <a:endParaRPr lang="en-GB" sz="2200" dirty="0"/>
          </a:p>
          <a:p>
            <a:pPr algn="just"/>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sr-Latn-RS" sz="2200" dirty="0" smtClean="0"/>
              <a:t>Konvencija Afričke unije o sajber bezbednosti i zaštiti ličnih podataka </a:t>
            </a:r>
            <a:r>
              <a:rPr lang="en-US" sz="2200" dirty="0" smtClean="0"/>
              <a:t>(</a:t>
            </a:r>
            <a:r>
              <a:rPr lang="sr-Latn-RS" sz="2200" dirty="0" smtClean="0"/>
              <a:t>Konvencija iz </a:t>
            </a:r>
            <a:r>
              <a:rPr lang="en-US" sz="2200" dirty="0" smtClean="0"/>
              <a:t>Malabo</a:t>
            </a:r>
            <a:r>
              <a:rPr lang="sr-Latn-RS" sz="2200" dirty="0" smtClean="0"/>
              <a:t>a</a:t>
            </a:r>
            <a:r>
              <a:rPr lang="en-US" sz="2200" dirty="0" smtClean="0"/>
              <a:t>) </a:t>
            </a: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algn="just"/>
            <a:endParaRPr lang="en-US" sz="2200" dirty="0"/>
          </a:p>
        </p:txBody>
      </p:sp>
      <p:pic>
        <p:nvPicPr>
          <p:cNvPr id="6" name="Picture 2" descr="Image result for arab league logo">
            <a:extLst>
              <a:ext uri="{FF2B5EF4-FFF2-40B4-BE49-F238E27FC236}">
                <a16:creationId xmlns:a16="http://schemas.microsoft.com/office/drawing/2014/main" id="{6BD26B34-ADDC-4724-9758-62BCEC5753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658" y="942309"/>
            <a:ext cx="2876472" cy="19883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encrypted-tbn1.gstatic.com/images?q=tbn:ANd9GcS-PUjVyE7OlcLxkjo1Wa6hn7qRvVRkEanvr7qBiuskAJLteLjvXw">
            <a:extLst>
              <a:ext uri="{FF2B5EF4-FFF2-40B4-BE49-F238E27FC236}">
                <a16:creationId xmlns:a16="http://schemas.microsoft.com/office/drawing/2014/main" id="{A805310F-2F9A-44E1-9BA4-4F38D7FAB1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725" y="3341904"/>
            <a:ext cx="1943098" cy="226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66294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27</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Anketno pitanje</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3077730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Anketno pitanje</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41096333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solidFill>
                  <a:schemeClr val="bg1"/>
                </a:solidFill>
              </a:rPr>
              <a:t>Specijalizovani pravosudni kurs </a:t>
            </a:r>
          </a:p>
          <a:p>
            <a:pPr algn="r"/>
            <a:r>
              <a:rPr lang="sr-Latn-RS" sz="3200" b="1" dirty="0">
                <a:solidFill>
                  <a:schemeClr val="bg1"/>
                </a:solidFill>
              </a:rPr>
              <a:t>o međunarodnoj saradnji</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092178"/>
            <a:ext cx="4138917" cy="4967514"/>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smtClean="0"/>
              <a:t>Podsetiti se opštih pojmova koji se odnose na visokotehnološki kriminal i dokaze u elektronskom obliku, kao i odgovarajućih odredbi Budmpeštanske konvencije;</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smtClean="0"/>
              <a:t>Razumeti različite kanale i mehanizme zvanične međunarodne saradnje;</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smtClean="0"/>
              <a:t>Razmotriti pregled Budmipeštanske konvencije kao vodećeg alata saradnje u oblasti visokotehnološkog kriminala i elektronskih dokaza; </a:t>
            </a:r>
            <a:endParaRPr lang="en-GB" sz="2200" i="1" dirty="0"/>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2259080"/>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smtClean="0"/>
              <a:t>Utvrditi sličnosti u različitim kanalima i mehanizmima međunarodne saradnje; </a:t>
            </a:r>
            <a:r>
              <a:rPr lang="en-GB" sz="2200" i="1" dirty="0" smtClean="0"/>
              <a:t> </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smtClean="0"/>
              <a:t>Razmotriti pregled Drugog dodatnog protokola kao mehanizma koji omogućava međunarodnu saradnju. </a:t>
            </a:r>
            <a:endParaRPr lang="en-GB" sz="2200" i="1" dirty="0"/>
          </a:p>
        </p:txBody>
      </p:sp>
    </p:spTree>
    <p:extLst>
      <p:ext uri="{BB962C8B-B14F-4D97-AF65-F5344CB8AC3E}">
        <p14:creationId xmlns:p14="http://schemas.microsoft.com/office/powerpoint/2010/main" val="1789308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solidFill>
                  <a:schemeClr val="bg1"/>
                </a:solidFill>
              </a:rPr>
              <a:t>Specijalizovani pravosudni kurs </a:t>
            </a:r>
          </a:p>
          <a:p>
            <a:pPr algn="r"/>
            <a:r>
              <a:rPr lang="sr-Latn-RS" sz="3200" b="1" dirty="0">
                <a:solidFill>
                  <a:schemeClr val="bg1"/>
                </a:solidFill>
              </a:rPr>
              <a:t>o međunarodnoj saradnji</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IV</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sr-Latn-RS" sz="3200" b="1" dirty="0" smtClean="0">
                <a:ea typeface="ＭＳ Ｐゴシック" charset="0"/>
              </a:rPr>
              <a:t>Rezime</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Rezime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138917" cy="4967514"/>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a:t>Podsetiti se opštih pojmova koji se odnose na visokotehnološki kriminal i dokaze u elektronskom obliku, kao i odgovarajućih odredbi Budmpeštanske konvencije;</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a:t>Razumeti različite kanale i mehanizme zvanične međunarodne saradnje;</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a:t>Razmotriti </a:t>
            </a:r>
            <a:r>
              <a:rPr lang="sr-Latn-RS" sz="2200" i="1" dirty="0" smtClean="0"/>
              <a:t>pregled Budmipeštanske konvencije kao vodećeg alata </a:t>
            </a:r>
            <a:r>
              <a:rPr lang="sr-Latn-RS" sz="2200" i="1" dirty="0"/>
              <a:t>saradnje u oblasti visokotehnološkog kriminala i elektronskih dokaza; </a:t>
            </a:r>
            <a:endParaRPr lang="en-GB" sz="2200" i="1" dirty="0"/>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2259080"/>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a:t>Utvrditi sličnosti u različitim kanalima i mehanizmima međunarodne saradnje; </a:t>
            </a:r>
            <a:r>
              <a:rPr lang="en-GB" sz="2200" i="1" dirty="0"/>
              <a:t>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a:t>Razmotriti </a:t>
            </a:r>
            <a:r>
              <a:rPr lang="sr-Latn-RS" sz="2200" i="1" dirty="0" smtClean="0"/>
              <a:t>pregled </a:t>
            </a:r>
            <a:r>
              <a:rPr lang="sr-Latn-RS" sz="2200" i="1" dirty="0"/>
              <a:t>Drugog dodatnog protokola kao </a:t>
            </a:r>
            <a:r>
              <a:rPr lang="sr-Latn-RS" sz="2200" i="1" dirty="0" smtClean="0"/>
              <a:t>mehanizma </a:t>
            </a:r>
            <a:r>
              <a:rPr lang="sr-Latn-RS" sz="2200" i="1" dirty="0"/>
              <a:t>koji omogućava međunarodnu saradnju. </a:t>
            </a:r>
            <a:endParaRPr lang="en-GB" sz="2200" i="1" dirty="0"/>
          </a:p>
        </p:txBody>
      </p:sp>
    </p:spTree>
    <p:extLst>
      <p:ext uri="{BB962C8B-B14F-4D97-AF65-F5344CB8AC3E}">
        <p14:creationId xmlns:p14="http://schemas.microsoft.com/office/powerpoint/2010/main" val="17847754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r-Latn-RS" sz="3200" dirty="0" smtClean="0"/>
              <a:t>Podsetnik: Budimpeštanska konvencija i alati međunarodne saradnje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Specijalizovani pravosudni kurs </a:t>
            </a:r>
          </a:p>
          <a:p>
            <a:pPr algn="r"/>
            <a:r>
              <a:rPr lang="sr-Latn-RS" sz="3200" b="1" dirty="0" smtClean="0">
                <a:solidFill>
                  <a:schemeClr val="bg1"/>
                </a:solidFill>
              </a:rPr>
              <a:t>o međunarodnoj saradnji</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a:t>
            </a:r>
            <a:endParaRPr lang="en-GB" sz="3200" b="1" dirty="0">
              <a:ea typeface="ＭＳ Ｐゴシック" charset="0"/>
              <a:cs typeface="ＭＳ Ｐゴシック" charset="0"/>
            </a:endParaRPr>
          </a:p>
          <a:p>
            <a:pPr algn="ct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smtClean="0">
                <a:ea typeface="ＭＳ Ｐゴシック" charset="0"/>
                <a:cs typeface="ＭＳ Ｐゴシック" charset="0"/>
              </a:rPr>
              <a:t>Podsetnik: </a:t>
            </a:r>
            <a:r>
              <a:rPr lang="sr-Latn-RS" sz="3200" b="1" dirty="0" smtClean="0"/>
              <a:t>visokotehnološki kriminal </a:t>
            </a:r>
            <a:r>
              <a:rPr lang="sr-Latn-RS" sz="3200" b="1" dirty="0"/>
              <a:t>i </a:t>
            </a:r>
            <a:r>
              <a:rPr lang="sr-Latn-RS" sz="3200" b="1" dirty="0" smtClean="0"/>
              <a:t>dokazi </a:t>
            </a:r>
            <a:r>
              <a:rPr lang="sr-Latn-RS" sz="3200" b="1" dirty="0"/>
              <a:t>u elektronskom obliku</a:t>
            </a:r>
            <a:endParaRPr lang="en-GB" sz="3200" b="1" dirty="0"/>
          </a:p>
          <a:p>
            <a:pPr algn="ctr" eaLnBrk="1" hangingPunct="1">
              <a:lnSpc>
                <a:spcPct val="80000"/>
              </a:lnSpc>
            </a:pPr>
            <a:r>
              <a:rPr lang="en-GB" sz="3200" b="1" dirty="0" smtClean="0">
                <a:ea typeface="ＭＳ Ｐゴシック" charset="0"/>
                <a:cs typeface="ＭＳ Ｐゴシック" charset="0"/>
              </a:rPr>
              <a:t> </a:t>
            </a:r>
            <a:endParaRPr lang="en-GB" sz="3200" dirty="0"/>
          </a:p>
        </p:txBody>
      </p:sp>
    </p:spTree>
    <p:extLst>
      <p:ext uri="{BB962C8B-B14F-4D97-AF65-F5344CB8AC3E}">
        <p14:creationId xmlns:p14="http://schemas.microsoft.com/office/powerpoint/2010/main" val="2310086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88522" y="6522605"/>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latin typeface="Arial" panose="020B0604020202020204" pitchFamily="34" charset="0"/>
                <a:ea typeface="ＭＳ Ｐゴシック" pitchFamily="34" charset="-128"/>
                <a:cs typeface="Arial" panose="020B0604020202020204" pitchFamily="34" charset="0"/>
              </a:rPr>
              <a:t>Definisanje visokotehnološkog kriminala</a:t>
            </a:r>
            <a:endParaRPr lang="en-GB" sz="3200" dirty="0">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5864578" y="6457858"/>
            <a:ext cx="3439549" cy="430887"/>
          </a:xfrm>
          <a:prstGeom prst="rect">
            <a:avLst/>
          </a:prstGeom>
          <a:noFill/>
        </p:spPr>
        <p:txBody>
          <a:bodyPr wrap="square" rtlCol="0">
            <a:spAutoFit/>
          </a:bodyPr>
          <a:lstStyle/>
          <a:p>
            <a:r>
              <a:rPr lang="en-GB" sz="2200" b="1" dirty="0">
                <a:solidFill>
                  <a:schemeClr val="bg1"/>
                </a:solidFill>
                <a:cs typeface="Arial" panose="020B0604020202020204" pitchFamily="34" charset="0"/>
              </a:rPr>
              <a:t>www.coe.int/cybercrime</a:t>
            </a:r>
          </a:p>
        </p:txBody>
      </p:sp>
      <p:sp>
        <p:nvSpPr>
          <p:cNvPr id="7" name="TextBox 6">
            <a:extLst>
              <a:ext uri="{FF2B5EF4-FFF2-40B4-BE49-F238E27FC236}">
                <a16:creationId xmlns:a16="http://schemas.microsoft.com/office/drawing/2014/main" id="{1A82749B-B265-4960-814E-B13ECFB8F8E0}"/>
              </a:ext>
            </a:extLst>
          </p:cNvPr>
          <p:cNvSpPr txBox="1"/>
          <p:nvPr/>
        </p:nvSpPr>
        <p:spPr>
          <a:xfrm>
            <a:off x="254644" y="2871943"/>
            <a:ext cx="8669438" cy="1200329"/>
          </a:xfrm>
          <a:prstGeom prst="rect">
            <a:avLst/>
          </a:prstGeom>
          <a:noFill/>
        </p:spPr>
        <p:txBody>
          <a:bodyPr wrap="square" rtlCol="0">
            <a:spAutoFit/>
          </a:bodyPr>
          <a:lstStyle/>
          <a:p>
            <a:pPr algn="ctr"/>
            <a:r>
              <a:rPr lang="sr-Latn-RS" sz="3600" i="1" dirty="0" smtClean="0">
                <a:ea typeface="Verdana" panose="020B0604030504040204" pitchFamily="34" charset="0"/>
                <a:cs typeface="Arial" panose="020B0604020202020204" pitchFamily="34" charset="0"/>
              </a:rPr>
              <a:t>Kako biste </a:t>
            </a:r>
            <a:r>
              <a:rPr lang="sr-Latn-RS" sz="3600" b="1" i="1" dirty="0" smtClean="0">
                <a:ea typeface="Verdana" panose="020B0604030504040204" pitchFamily="34" charset="0"/>
                <a:cs typeface="Arial" panose="020B0604020202020204" pitchFamily="34" charset="0"/>
              </a:rPr>
              <a:t>vi</a:t>
            </a:r>
            <a:r>
              <a:rPr lang="sr-Latn-RS" sz="3600" i="1" dirty="0" smtClean="0">
                <a:solidFill>
                  <a:srgbClr val="FF0000"/>
                </a:solidFill>
                <a:ea typeface="Verdana" panose="020B0604030504040204" pitchFamily="34" charset="0"/>
                <a:cs typeface="Arial" panose="020B0604020202020204" pitchFamily="34" charset="0"/>
              </a:rPr>
              <a:t> </a:t>
            </a:r>
            <a:r>
              <a:rPr lang="sr-Latn-RS" sz="3600" i="1" dirty="0" smtClean="0">
                <a:ea typeface="Verdana" panose="020B0604030504040204" pitchFamily="34" charset="0"/>
                <a:cs typeface="Arial" panose="020B0604020202020204" pitchFamily="34" charset="0"/>
              </a:rPr>
              <a:t>definisali visokotehnološki krimnal</a:t>
            </a:r>
            <a:r>
              <a:rPr lang="en-GB" sz="3600" i="1" dirty="0" smtClean="0">
                <a:ea typeface="Verdana" panose="020B0604030504040204" pitchFamily="34" charset="0"/>
                <a:cs typeface="Arial" panose="020B0604020202020204" pitchFamily="34" charset="0"/>
              </a:rPr>
              <a:t>?</a:t>
            </a:r>
            <a:endParaRPr lang="en-GB" sz="3600" i="1"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985632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Definisanje visokotehnološkog kriminala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3816429"/>
          </a:xfrm>
          <a:prstGeom prst="rect">
            <a:avLst/>
          </a:prstGeom>
        </p:spPr>
        <p:txBody>
          <a:bodyPr wrap="square">
            <a:spAutoFit/>
          </a:bodyPr>
          <a:lstStyle/>
          <a:p>
            <a:pPr marL="342900" indent="-342900" algn="just">
              <a:buFont typeface="Wingdings" panose="05000000000000000000" pitchFamily="2" charset="2"/>
              <a:buChar char="Ø"/>
            </a:pPr>
            <a:r>
              <a:rPr lang="sr-Latn-RS" sz="2100" dirty="0" smtClean="0">
                <a:ea typeface="Verdana" panose="020B0604030504040204" pitchFamily="34" charset="0"/>
                <a:cs typeface="Arial" panose="020B0604020202020204" pitchFamily="34" charset="0"/>
              </a:rPr>
              <a:t>Šta visokotehnološki kriminal NIJE</a:t>
            </a:r>
            <a:r>
              <a:rPr lang="en-GB" sz="2200" dirty="0" smtClean="0">
                <a:ea typeface="Verdana" panose="020B0604030504040204" pitchFamily="34" charset="0"/>
                <a:cs typeface="Arial" panose="020B0604020202020204" pitchFamily="34" charset="0"/>
              </a:rPr>
              <a:t>:</a:t>
            </a: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sr-Latn-RS" sz="2100" dirty="0" smtClean="0">
                <a:ea typeface="Verdana" panose="020B0604030504040204" pitchFamily="34" charset="0"/>
                <a:cs typeface="Arial" panose="020B0604020202020204" pitchFamily="34" charset="0"/>
              </a:rPr>
              <a:t>Svako krivično delo izvršeno putem računarskog sistema; </a:t>
            </a:r>
            <a:endParaRPr lang="en-GB" sz="21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endParaRPr lang="en-US" sz="21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sr-Latn-RS" sz="2100" dirty="0" smtClean="0">
                <a:ea typeface="Verdana" panose="020B0604030504040204" pitchFamily="34" charset="0"/>
                <a:cs typeface="Arial" panose="020B0604020202020204" pitchFamily="34" charset="0"/>
              </a:rPr>
              <a:t>Svako krivično delo koje obuhvata elektronske dokaze</a:t>
            </a:r>
            <a:r>
              <a:rPr lang="sr-Latn-RS" sz="2200" dirty="0" smtClean="0">
                <a:ea typeface="Verdana" panose="020B0604030504040204" pitchFamily="34" charset="0"/>
                <a:cs typeface="Arial" panose="020B0604020202020204" pitchFamily="34" charset="0"/>
              </a:rPr>
              <a:t>.</a:t>
            </a:r>
            <a:endParaRPr lang="en-US" sz="2200" dirty="0">
              <a:ea typeface="Verdana" panose="020B0604030504040204" pitchFamily="34" charset="0"/>
              <a:cs typeface="Arial" panose="020B0604020202020204" pitchFamily="34" charset="0"/>
            </a:endParaRPr>
          </a:p>
          <a:p>
            <a:pPr algn="just"/>
            <a:endParaRPr lang="en-GB"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AC27F312-0B6C-0449-8FCC-B5B66A2714AD}"/>
              </a:ext>
            </a:extLst>
          </p:cNvPr>
          <p:cNvSpPr/>
          <p:nvPr/>
        </p:nvSpPr>
        <p:spPr>
          <a:xfrm>
            <a:off x="4193177" y="1166842"/>
            <a:ext cx="4728753" cy="5262979"/>
          </a:xfrm>
          <a:prstGeom prst="rect">
            <a:avLst/>
          </a:prstGeom>
        </p:spPr>
        <p:txBody>
          <a:bodyPr wrap="square">
            <a:spAutoFit/>
          </a:bodyPr>
          <a:lstStyle/>
          <a:p>
            <a:pPr marL="800100" lvl="1" indent="-342900" algn="just">
              <a:buFont typeface="Wingdings" panose="05000000000000000000" pitchFamily="2" charset="2"/>
              <a:buChar char="Ø"/>
            </a:pPr>
            <a:r>
              <a:rPr lang="sr-Latn-RS" sz="2100" dirty="0" smtClean="0">
                <a:ea typeface="Verdana" panose="020B0604030504040204" pitchFamily="34" charset="0"/>
                <a:cs typeface="Arial" panose="020B0604020202020204" pitchFamily="34" charset="0"/>
              </a:rPr>
              <a:t>Zašto?</a:t>
            </a:r>
            <a:r>
              <a:rPr lang="en-GB" sz="2100" dirty="0">
                <a:ea typeface="Verdana" panose="020B0604030504040204" pitchFamily="34" charset="0"/>
                <a:cs typeface="Arial" panose="020B0604020202020204" pitchFamily="34" charset="0"/>
              </a:rPr>
              <a:t>	</a:t>
            </a:r>
          </a:p>
          <a:p>
            <a:pPr marL="800100" lvl="1" indent="-342900" algn="just">
              <a:buFont typeface="Wingdings" panose="05000000000000000000" pitchFamily="2" charset="2"/>
              <a:buChar char="Ø"/>
            </a:pPr>
            <a:endParaRPr lang="en-GB" sz="21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sr-Latn-RS" sz="2100" dirty="0" smtClean="0">
                <a:ea typeface="Verdana" panose="020B0604030504040204" pitchFamily="34" charset="0"/>
                <a:cs typeface="Arial" panose="020B0604020202020204" pitchFamily="34" charset="0"/>
              </a:rPr>
              <a:t>Računari i podaci su sastavni deo života; </a:t>
            </a:r>
            <a:r>
              <a:rPr lang="en-GB" sz="2100" dirty="0" smtClean="0">
                <a:ea typeface="Verdana" panose="020B0604030504040204" pitchFamily="34" charset="0"/>
                <a:cs typeface="Arial" panose="020B0604020202020204" pitchFamily="34" charset="0"/>
              </a:rPr>
              <a:t> </a:t>
            </a:r>
            <a:endParaRPr lang="en-GB" sz="21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endParaRPr lang="en-GB" sz="21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sr-Latn-RS" sz="2100" dirty="0" smtClean="0">
                <a:ea typeface="Verdana" panose="020B0604030504040204" pitchFamily="34" charset="0"/>
                <a:cs typeface="Arial" panose="020B0604020202020204" pitchFamily="34" charset="0"/>
              </a:rPr>
              <a:t>Ako bi sva krivična dela koja uključuju računare i podatke bila dela visokotehnološkog kriminala, svako kriminalno ponašanje bilo bi delo visokotehnološkog kriminala; </a:t>
            </a:r>
          </a:p>
          <a:p>
            <a:pPr lvl="1" algn="just"/>
            <a:endParaRPr lang="en-GB" sz="21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sr-Latn-RS" sz="2100" dirty="0" smtClean="0">
                <a:ea typeface="Verdana" panose="020B0604030504040204" pitchFamily="34" charset="0"/>
                <a:cs typeface="Arial" panose="020B0604020202020204" pitchFamily="34" charset="0"/>
              </a:rPr>
              <a:t>To bi značilo da bi čitav krivični zakonik trebalo replicirati u zakonu o visokotehnološkom kriminalu.</a:t>
            </a:r>
            <a:endParaRPr lang="en-GB" sz="21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726543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Definisanje visokotehnološkog kriminala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4411872" cy="5847755"/>
          </a:xfrm>
          <a:prstGeom prst="rect">
            <a:avLst/>
          </a:prstGeom>
        </p:spPr>
        <p:txBody>
          <a:bodyPr wrap="square">
            <a:spAutoFit/>
          </a:bodyPr>
          <a:lstStyle/>
          <a:p>
            <a:pPr marL="342900" indent="-342900" algn="just">
              <a:buFont typeface="Wingdings" panose="05000000000000000000" pitchFamily="2" charset="2"/>
              <a:buChar char="Ø"/>
            </a:pPr>
            <a:r>
              <a:rPr lang="sr-Latn-RS" sz="2200" dirty="0" smtClean="0">
                <a:ea typeface="Verdana" panose="020B0604030504040204" pitchFamily="34" charset="0"/>
                <a:cs typeface="Arial" panose="020B0604020202020204" pitchFamily="34" charset="0"/>
              </a:rPr>
              <a:t>Šta visokotehnološki kriminal JESTE</a:t>
            </a:r>
            <a:r>
              <a:rPr lang="en-GB" sz="2200" dirty="0" smtClean="0">
                <a:ea typeface="Verdana" panose="020B0604030504040204" pitchFamily="34" charset="0"/>
                <a:cs typeface="Arial" panose="020B0604020202020204" pitchFamily="34" charset="0"/>
              </a:rPr>
              <a:t>:</a:t>
            </a: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sr-Latn-RS" sz="2200" dirty="0" smtClean="0">
                <a:ea typeface="Verdana" panose="020B0604030504040204" pitchFamily="34" charset="0"/>
                <a:cs typeface="Arial" panose="020B0604020202020204" pitchFamily="34" charset="0"/>
              </a:rPr>
              <a:t>Dela protiv poverljivosti, celovitosti i dostupnosti računarskih podataka i sistema </a:t>
            </a: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sr-Latn-RS" sz="2200" dirty="0" smtClean="0">
                <a:ea typeface="Verdana" panose="020B0604030504040204" pitchFamily="34" charset="0"/>
                <a:cs typeface="Arial" panose="020B0604020202020204" pitchFamily="34" charset="0"/>
              </a:rPr>
              <a:t>Dela u vezi sa računarima</a:t>
            </a: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sr-Latn-RS" sz="2200" dirty="0" smtClean="0">
                <a:ea typeface="Verdana" panose="020B0604030504040204" pitchFamily="34" charset="0"/>
                <a:cs typeface="Arial" panose="020B0604020202020204" pitchFamily="34" charset="0"/>
              </a:rPr>
              <a:t>Dela u vezi sa sadržajem (dečija pornografija)</a:t>
            </a: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sr-Latn-RS" sz="2200" dirty="0" smtClean="0">
                <a:ea typeface="Verdana" panose="020B0604030504040204" pitchFamily="34" charset="0"/>
                <a:cs typeface="Arial" panose="020B0604020202020204" pitchFamily="34" charset="0"/>
              </a:rPr>
              <a:t>Dela u vezi sa kršenjem autorskih i srodnih prava (kršenje autorskih prava</a:t>
            </a:r>
            <a:r>
              <a:rPr lang="en-US" sz="2200" dirty="0" smtClean="0">
                <a:ea typeface="Verdana" panose="020B0604030504040204" pitchFamily="34" charset="0"/>
                <a:cs typeface="Arial" panose="020B0604020202020204" pitchFamily="34" charset="0"/>
              </a:rPr>
              <a:t>) </a:t>
            </a:r>
            <a:endParaRPr lang="en-US" sz="2200" dirty="0">
              <a:ea typeface="Verdana" panose="020B0604030504040204" pitchFamily="34" charset="0"/>
              <a:cs typeface="Arial" panose="020B0604020202020204" pitchFamily="34" charset="0"/>
            </a:endParaRPr>
          </a:p>
          <a:p>
            <a:pPr algn="just"/>
            <a:endParaRPr lang="en-GB"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BA49C5DC-84B0-432A-BEC6-1D19CE5D202F}"/>
              </a:ext>
            </a:extLst>
          </p:cNvPr>
          <p:cNvSpPr/>
          <p:nvPr/>
        </p:nvSpPr>
        <p:spPr>
          <a:xfrm>
            <a:off x="4612839" y="1166842"/>
            <a:ext cx="4309091" cy="4832092"/>
          </a:xfrm>
          <a:prstGeom prst="rect">
            <a:avLst/>
          </a:prstGeom>
        </p:spPr>
        <p:txBody>
          <a:bodyPr wrap="square">
            <a:spAutoFit/>
          </a:bodyPr>
          <a:lstStyle/>
          <a:p>
            <a:pPr marL="342900" indent="-342900" algn="just">
              <a:buFont typeface="Wingdings" panose="05000000000000000000" pitchFamily="2" charset="2"/>
              <a:buChar char="Ø"/>
            </a:pPr>
            <a:r>
              <a:rPr lang="sr-Latn-RS" sz="2200" dirty="0" smtClean="0">
                <a:ea typeface="Verdana" panose="020B0604030504040204" pitchFamily="34" charset="0"/>
                <a:cs typeface="Arial" panose="020B0604020202020204" pitchFamily="34" charset="0"/>
              </a:rPr>
              <a:t>Zašto dečija pornografija</a:t>
            </a:r>
            <a:r>
              <a:rPr lang="en-GB" sz="2200" dirty="0" smtClean="0">
                <a:ea typeface="Verdana" panose="020B0604030504040204" pitchFamily="34" charset="0"/>
                <a:cs typeface="Arial" panose="020B0604020202020204" pitchFamily="34" charset="0"/>
              </a:rPr>
              <a:t>?</a:t>
            </a: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en-GB" sz="2200" dirty="0" smtClean="0">
                <a:ea typeface="Verdana" panose="020B0604030504040204" pitchFamily="34" charset="0"/>
                <a:cs typeface="Arial" panose="020B0604020202020204" pitchFamily="34" charset="0"/>
              </a:rPr>
              <a:t>Global</a:t>
            </a:r>
            <a:r>
              <a:rPr lang="sr-Latn-RS" sz="2200" dirty="0" smtClean="0">
                <a:ea typeface="Verdana" panose="020B0604030504040204" pitchFamily="34" charset="0"/>
                <a:cs typeface="Arial" panose="020B0604020202020204" pitchFamily="34" charset="0"/>
              </a:rPr>
              <a:t>ni koncensuz o </a:t>
            </a:r>
            <a:r>
              <a:rPr lang="en-GB" sz="2200" dirty="0" smtClean="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monstruoznosti dela;  </a:t>
            </a: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r-Latn-RS" sz="2200" dirty="0" smtClean="0">
                <a:ea typeface="Verdana" panose="020B0604030504040204" pitchFamily="34" charset="0"/>
                <a:cs typeface="Arial" panose="020B0604020202020204" pitchFamily="34" charset="0"/>
              </a:rPr>
              <a:t>Zašto kršenje autorskih prava</a:t>
            </a:r>
            <a:r>
              <a:rPr lang="en-GB" sz="2200" dirty="0" smtClean="0">
                <a:ea typeface="Verdana" panose="020B0604030504040204" pitchFamily="34" charset="0"/>
                <a:cs typeface="Arial" panose="020B0604020202020204" pitchFamily="34" charset="0"/>
              </a:rPr>
              <a:t>?</a:t>
            </a: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sr-Latn-RS" sz="2200" dirty="0" smtClean="0">
                <a:ea typeface="Verdana" panose="020B0604030504040204" pitchFamily="34" charset="0"/>
                <a:cs typeface="Arial" panose="020B0604020202020204" pitchFamily="34" charset="0"/>
              </a:rPr>
              <a:t>U pitanju je jedno od najčešćih krivičnih dela na internetu; </a:t>
            </a:r>
          </a:p>
          <a:p>
            <a:pPr lvl="1" algn="just"/>
            <a:endParaRPr lang="sr-Latn-RS" sz="2200" dirty="0" smtClean="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sr-Latn-RS" sz="2200" dirty="0" smtClean="0">
                <a:ea typeface="Verdana" panose="020B0604030504040204" pitchFamily="34" charset="0"/>
                <a:cs typeface="Arial" panose="020B0604020202020204" pitchFamily="34" charset="0"/>
              </a:rPr>
              <a:t>Lakoća kršenja i obim reprodukovanja i širenja čine inkriminisanje neophodnim. </a:t>
            </a:r>
            <a:endParaRPr lang="en-GB"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061527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Specijalizovani pravosudni kurs </a:t>
            </a:r>
          </a:p>
          <a:p>
            <a:pPr algn="r"/>
            <a:r>
              <a:rPr lang="sr-Latn-RS" sz="3200" b="1" dirty="0" smtClean="0">
                <a:solidFill>
                  <a:schemeClr val="bg1"/>
                </a:solidFill>
              </a:rPr>
              <a:t>o međunarodnoj saradnji</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01590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Specijalizovani pravosudni kurs </a:t>
            </a:r>
          </a:p>
          <a:p>
            <a:pPr algn="r"/>
            <a:r>
              <a:rPr lang="sr-Latn-RS" sz="3200" b="1" dirty="0" smtClean="0">
                <a:solidFill>
                  <a:schemeClr val="bg1"/>
                </a:solidFill>
              </a:rPr>
              <a:t>o međunarodnoj saradnji</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2062103"/>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II</a:t>
            </a:r>
            <a:endParaRPr lang="en-GB" sz="3200" b="1" dirty="0">
              <a:ea typeface="ＭＳ Ｐゴシック" charset="0"/>
              <a:cs typeface="ＭＳ Ｐゴシック" charset="0"/>
            </a:endParaRPr>
          </a:p>
          <a:p>
            <a:pPr algn="ct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smtClean="0">
                <a:ea typeface="ＭＳ Ｐゴシック" charset="0"/>
                <a:cs typeface="ＭＳ Ｐゴシック" charset="0"/>
              </a:rPr>
              <a:t>Kratak pregled Budimpeštanske konvencije</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3569054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16632</TotalTime>
  <Words>3821</Words>
  <Application>Microsoft Office PowerPoint</Application>
  <PresentationFormat>On-screen Show (4:3)</PresentationFormat>
  <Paragraphs>602</Paragraphs>
  <Slides>32</Slides>
  <Notes>29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ＭＳ Ｐゴシック</vt:lpstr>
      <vt:lpstr>ＭＳ Ｐゴシック</vt:lpstr>
      <vt:lpstr>Arial</vt:lpstr>
      <vt:lpstr>Arial Narrow</vt:lpstr>
      <vt:lpstr>Calibri</vt:lpstr>
      <vt:lpstr>Segoe UI</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user</cp:lastModifiedBy>
  <cp:revision>419</cp:revision>
  <dcterms:created xsi:type="dcterms:W3CDTF">2012-01-25T15:22:10Z</dcterms:created>
  <dcterms:modified xsi:type="dcterms:W3CDTF">2021-04-02T18:22:17Z</dcterms:modified>
</cp:coreProperties>
</file>