
<file path=[Content_Types].xml><?xml version="1.0" encoding="utf-8"?>
<Types xmlns="http://schemas.openxmlformats.org/package/2006/content-types">
  <Default Extension="png" ContentType="image/png"/>
  <Default Extension="svg" ContentType="image/svg+xml"/>
  <Default Extension="jpeg" ContentType="image/jpeg"/>
  <Default Extension="glb" ContentType="model/gltf.binary"/>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5.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5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56.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6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6.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73.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77.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101.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1166" r:id="rId3"/>
    <p:sldId id="1167" r:id="rId4"/>
    <p:sldId id="587" r:id="rId5"/>
    <p:sldId id="997" r:id="rId6"/>
    <p:sldId id="1168" r:id="rId7"/>
    <p:sldId id="1169" r:id="rId8"/>
    <p:sldId id="1170" r:id="rId9"/>
    <p:sldId id="1171" r:id="rId10"/>
    <p:sldId id="1172" r:id="rId11"/>
    <p:sldId id="1173" r:id="rId12"/>
    <p:sldId id="1174" r:id="rId13"/>
    <p:sldId id="1175" r:id="rId14"/>
    <p:sldId id="1163" r:id="rId15"/>
    <p:sldId id="1176" r:id="rId16"/>
    <p:sldId id="325" r:id="rId17"/>
    <p:sldId id="1143" r:id="rId18"/>
    <p:sldId id="1177" r:id="rId19"/>
    <p:sldId id="1178" r:id="rId20"/>
    <p:sldId id="980" r:id="rId21"/>
    <p:sldId id="981" r:id="rId22"/>
    <p:sldId id="1179" r:id="rId23"/>
    <p:sldId id="1180" r:id="rId24"/>
    <p:sldId id="982" r:id="rId25"/>
    <p:sldId id="983" r:id="rId26"/>
    <p:sldId id="984" r:id="rId27"/>
    <p:sldId id="985" r:id="rId28"/>
    <p:sldId id="1181" r:id="rId29"/>
    <p:sldId id="1182" r:id="rId30"/>
    <p:sldId id="986" r:id="rId31"/>
    <p:sldId id="1149" r:id="rId32"/>
    <p:sldId id="1183" r:id="rId33"/>
    <p:sldId id="1184" r:id="rId34"/>
    <p:sldId id="1185" r:id="rId35"/>
    <p:sldId id="1186" r:id="rId36"/>
    <p:sldId id="1164" r:id="rId37"/>
    <p:sldId id="999" r:id="rId38"/>
    <p:sldId id="1152" r:id="rId39"/>
    <p:sldId id="1187" r:id="rId40"/>
    <p:sldId id="1188" r:id="rId41"/>
    <p:sldId id="1155" r:id="rId42"/>
    <p:sldId id="987" r:id="rId43"/>
    <p:sldId id="1156" r:id="rId44"/>
    <p:sldId id="988" r:id="rId45"/>
    <p:sldId id="1189" r:id="rId46"/>
    <p:sldId id="1190" r:id="rId47"/>
    <p:sldId id="989" r:id="rId48"/>
    <p:sldId id="1191" r:id="rId49"/>
    <p:sldId id="1192" r:id="rId50"/>
    <p:sldId id="1193" r:id="rId51"/>
    <p:sldId id="1194" r:id="rId52"/>
    <p:sldId id="1195" r:id="rId53"/>
    <p:sldId id="1165" r:id="rId54"/>
    <p:sldId id="735" r:id="rId55"/>
    <p:sldId id="979" r:id="rId56"/>
    <p:sldId id="1196" r:id="rId57"/>
    <p:sldId id="1197" r:id="rId58"/>
    <p:sldId id="1129" r:id="rId59"/>
    <p:sldId id="1130" r:id="rId60"/>
    <p:sldId id="1198" r:id="rId61"/>
    <p:sldId id="1199" r:id="rId62"/>
    <p:sldId id="1131" r:id="rId63"/>
    <p:sldId id="1132" r:id="rId64"/>
    <p:sldId id="1133" r:id="rId65"/>
    <p:sldId id="1134" r:id="rId66"/>
    <p:sldId id="1200" r:id="rId67"/>
    <p:sldId id="1201" r:id="rId68"/>
    <p:sldId id="912" r:id="rId69"/>
    <p:sldId id="913" r:id="rId70"/>
    <p:sldId id="1202" r:id="rId71"/>
    <p:sldId id="919" r:id="rId72"/>
    <p:sldId id="923" r:id="rId73"/>
    <p:sldId id="1203" r:id="rId74"/>
    <p:sldId id="1204" r:id="rId75"/>
    <p:sldId id="1135" r:id="rId76"/>
    <p:sldId id="1136" r:id="rId77"/>
    <p:sldId id="1205" r:id="rId78"/>
    <p:sldId id="1206" r:id="rId79"/>
    <p:sldId id="1137" r:id="rId80"/>
    <p:sldId id="1138" r:id="rId81"/>
    <p:sldId id="609" r:id="rId82"/>
    <p:sldId id="610" r:id="rId83"/>
    <p:sldId id="1207" r:id="rId84"/>
    <p:sldId id="1208" r:id="rId85"/>
    <p:sldId id="1209" r:id="rId86"/>
    <p:sldId id="1210" r:id="rId87"/>
    <p:sldId id="1211" r:id="rId88"/>
    <p:sldId id="1212" r:id="rId89"/>
    <p:sldId id="1213" r:id="rId90"/>
    <p:sldId id="1214" r:id="rId91"/>
    <p:sldId id="1215" r:id="rId92"/>
    <p:sldId id="1216" r:id="rId93"/>
    <p:sldId id="1217" r:id="rId94"/>
    <p:sldId id="1218" r:id="rId95"/>
    <p:sldId id="851" r:id="rId96"/>
    <p:sldId id="590" r:id="rId97"/>
    <p:sldId id="807" r:id="rId98"/>
    <p:sldId id="1219" r:id="rId99"/>
    <p:sldId id="1220" r:id="rId100"/>
    <p:sldId id="1221" r:id="rId101"/>
    <p:sldId id="1222" r:id="rId102"/>
    <p:sldId id="1223" r:id="rId103"/>
    <p:sldId id="1224"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56030" autoAdjust="0"/>
  </p:normalViewPr>
  <p:slideViewPr>
    <p:cSldViewPr snapToGrid="0" snapToObjects="1">
      <p:cViewPr varScale="1">
        <p:scale>
          <a:sx n="78" d="100"/>
          <a:sy n="78" d="100"/>
        </p:scale>
        <p:origin x="391" y="-55"/>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2600" b="1" dirty="0" smtClean="0"/>
            <a:t>Šta od navedenog ne potpada pod definiciju „davaoca usluge“?</a:t>
          </a:r>
          <a:r>
            <a:rPr lang="en-US" sz="2600" b="1" dirty="0" smtClean="0"/>
            <a:t> </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chemeClr val="tx1"/>
              </a:solidFill>
            </a:rPr>
            <a:t>c) </a:t>
          </a:r>
          <a:r>
            <a:rPr lang="en-US" b="1" dirty="0" smtClean="0">
              <a:solidFill>
                <a:schemeClr val="tx1"/>
              </a:solidFill>
            </a:rPr>
            <a:t>YouTube </a:t>
          </a:r>
          <a:r>
            <a:rPr lang="sr-Latn-RS" b="1" dirty="0" smtClean="0">
              <a:solidFill>
                <a:schemeClr val="tx1"/>
              </a:solidFill>
            </a:rPr>
            <a:t>kanal Saveta Evrope </a:t>
          </a:r>
          <a:endParaRPr lang="en-US" b="1" dirty="0">
            <a:solidFill>
              <a:schemeClr val="tx1"/>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t>Šta od navedenog ne čini dečiju pornografiju prema odredbama Budimpeštanske konvencije?</a:t>
          </a:r>
          <a:r>
            <a:rPr lang="en-US" sz="3400" b="1" dirty="0" smtClean="0"/>
            <a:t> </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a:t>
          </a:r>
          <a:r>
            <a:rPr lang="sr-Latn-RS" b="1" dirty="0" smtClean="0">
              <a:solidFill>
                <a:schemeClr val="tx1"/>
              </a:solidFill>
            </a:rPr>
            <a:t>Video snimak maloletnika koji učestvuju u eksplicitno seksualnoj radnji.</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t>b) </a:t>
          </a:r>
          <a:r>
            <a:rPr lang="sr-Latn-RS" b="1" dirty="0" smtClean="0"/>
            <a:t>Video snimak koji sadrži kompjuterski generisanu simulaciju dečije pornografije</a:t>
          </a:r>
          <a:r>
            <a:rPr lang="sr-Latn-RS" dirty="0" smtClean="0"/>
            <a:t>.</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solidFill>
                <a:srgbClr val="FF0000"/>
              </a:solidFill>
            </a:rPr>
            <a:t>c)</a:t>
          </a:r>
          <a:r>
            <a:rPr lang="en-US" b="1" dirty="0"/>
            <a:t> </a:t>
          </a:r>
          <a:r>
            <a:rPr lang="sr-Latn-RS" b="1" dirty="0" smtClean="0">
              <a:solidFill>
                <a:srgbClr val="FF0000"/>
              </a:solidFill>
            </a:rPr>
            <a:t>Audio klip maloletnika koji učestvuju u eksplicitno seksualnoj radnji</a:t>
          </a:r>
          <a:r>
            <a:rPr lang="sr-Latn-RS" b="1" dirty="0" smtClean="0"/>
            <a:t>. </a:t>
          </a:r>
          <a:endParaRPr lang="en-US" b="1"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a:t>
          </a:r>
          <a:r>
            <a:rPr lang="sr-Latn-RS" b="1" dirty="0" smtClean="0"/>
            <a:t>Video snimak lica koja izgledaju kao maloletnici i učestvuju u eksplicitno seksualnoj radnji. </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1659B53A-B0D8-4FDB-81D9-7CC7CA347ADA}" type="presOf" srcId="{9EFF4F62-79ED-4EA0-85C1-51F88755C8EE}" destId="{0DEDE790-6650-4E13-B812-9DA3ABBAEB7C}"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DAC53F3-3AC5-2A4F-8860-05DE12816360}"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5D951241-AB7E-4F09-8C62-6D80C3079C3A}" type="presOf" srcId="{D907F82D-4934-4260-A319-D0C1005DB73A}" destId="{576A2C98-791A-4E50-8CB8-1914215BEA2D}"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2" destOrd="0" parTransId="{6643C99F-6929-4115-B10C-449964C298DB}" sibTransId="{9EB8D1B3-16DB-4A75-A7E2-3B79ADD997CE}"/>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Izvršni direktor kompanije izvrši delo prevare u vezi sa računarima koristeći računar date kompanije. Sav prihod od krivičnog dela ide na njegov privatni račun u banci. Kompanja se može smatrati odgovornom za radnje izvršnog direktora.</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Izvršni direktor kompanije izvrši delo prevare u vezi sa računarima koristeći računar date kompanije. Sav prihod od krivičnog dela ide na njegov privatni račun u banci. Kompanja se može smatrati odgovornom za radnje izvršnog direktora</a:t>
          </a:r>
          <a:r>
            <a:rPr lang="en-US" sz="3400" b="1" dirty="0" smtClean="0">
              <a:solidFill>
                <a:schemeClr val="tx1"/>
              </a:solidFill>
            </a:rPr>
            <a:t>.</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Netačno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Procesne odredbe Budimpeštanske konvencije (Poglavlje II, Deo 2) mogu se primeniti samo u odnosu na krivična dela utvrđena u skladu sa Konvencijom.</a:t>
          </a:r>
          <a:r>
            <a:rPr lang="en-US" sz="3400" b="1" dirty="0" smtClean="0">
              <a:solidFill>
                <a:schemeClr val="tx1"/>
              </a:solidFill>
            </a:rPr>
            <a:t>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Procesne odredbe Budimpeštanske konvencije (Poglavlje II, Deo 2) mogu se primeniti samo u odnosu na krivična dela utvrđena u skladu sa Konvencijom</a:t>
          </a:r>
          <a:r>
            <a:rPr lang="en-US" sz="3400" b="1" dirty="0" smtClean="0">
              <a:solidFill>
                <a:schemeClr val="tx1"/>
              </a:solidFill>
            </a:rPr>
            <a:t>.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Netačno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CB62AA32-34F0-4ADE-948F-A4607EB65DF6}">
      <dgm:prSet phldrT="[Text]" custT="1"/>
      <dgm:spPr/>
      <dgm:t>
        <a:bodyPr/>
        <a:lstStyle/>
        <a:p>
          <a:r>
            <a:rPr lang="sr-Latn-RS" sz="1400" b="1" dirty="0" smtClean="0"/>
            <a:t>Izdavanje naredbe</a:t>
          </a:r>
          <a:endParaRPr lang="en-PK" sz="1400" b="1" dirty="0"/>
        </a:p>
      </dgm:t>
    </dgm:pt>
    <dgm:pt modelId="{51386EDD-AA3A-43A6-AA95-73FB04EC42C9}" type="parTrans" cxnId="{2A864DDA-62EE-4187-9CA8-EC46C89A8E3B}">
      <dgm:prSet/>
      <dgm:spPr/>
      <dgm:t>
        <a:bodyPr/>
        <a:lstStyle/>
        <a:p>
          <a:endParaRPr lang="en-PK"/>
        </a:p>
      </dgm:t>
    </dgm:pt>
    <dgm:pt modelId="{94972244-6440-4472-B4CD-01DE0741D639}" type="sibTrans" cxnId="{2A864DDA-62EE-4187-9CA8-EC46C89A8E3B}">
      <dgm:prSet/>
      <dgm:spPr/>
      <dgm:t>
        <a:bodyPr/>
        <a:lstStyle/>
        <a:p>
          <a:endParaRPr lang="en-PK"/>
        </a:p>
      </dgm:t>
    </dgm:pt>
    <dgm:pt modelId="{C6240533-08D9-4608-8B00-A4C7D3FCB475}">
      <dgm:prSet phldrT="[Text]" custT="1"/>
      <dgm:spPr/>
      <dgm:t>
        <a:bodyPr/>
        <a:lstStyle/>
        <a:p>
          <a:r>
            <a:rPr lang="sr-Latn-RS" sz="1400" b="1" dirty="0" smtClean="0"/>
            <a:t>Delimično otkrivanje podataka o saobraćaju</a:t>
          </a:r>
          <a:endParaRPr lang="en-PK" sz="1400" b="1" dirty="0"/>
        </a:p>
      </dgm:t>
    </dgm:pt>
    <dgm:pt modelId="{8487AB02-FCED-4BD2-A66F-7F04C18AE8EF}" type="sibTrans" cxnId="{7CCE4CD3-B2C1-4AAC-AA41-AE23E1135E33}">
      <dgm:prSet/>
      <dgm:spPr/>
      <dgm:t>
        <a:bodyPr/>
        <a:lstStyle/>
        <a:p>
          <a:endParaRPr lang="en-PK"/>
        </a:p>
      </dgm:t>
    </dgm:pt>
    <dgm:pt modelId="{D941B2FE-C827-4B8F-9E1E-4B37347B8A22}" type="parTrans" cxnId="{7CCE4CD3-B2C1-4AAC-AA41-AE23E1135E33}">
      <dgm:prSet/>
      <dgm:spPr/>
      <dgm:t>
        <a:bodyPr/>
        <a:lstStyle/>
        <a:p>
          <a:endParaRPr lang="en-PK"/>
        </a:p>
      </dgm:t>
    </dgm:pt>
    <dgm:pt modelId="{B5C9E112-70BE-4142-B1EC-080F116C25B7}">
      <dgm:prSet phldrT="[Text]" custT="1"/>
      <dgm:spPr/>
      <dgm:t>
        <a:bodyPr anchor="t" anchorCtr="0"/>
        <a:lstStyle/>
        <a:p>
          <a:endParaRPr lang="en-US" sz="300" b="1" dirty="0" smtClean="0"/>
        </a:p>
        <a:p>
          <a:r>
            <a:rPr lang="sr-Latn-RS" sz="1200" b="1" dirty="0" smtClean="0"/>
            <a:t>Hitna zaštita</a:t>
          </a:r>
          <a:r>
            <a:rPr lang="en-US" sz="1200" b="1" dirty="0" smtClean="0"/>
            <a:t> </a:t>
          </a:r>
          <a:endParaRPr lang="en-PK" sz="1200" b="1" dirty="0"/>
        </a:p>
      </dgm:t>
    </dgm:pt>
    <dgm:pt modelId="{3377ABEE-F251-4596-8DB8-11B3D718B7D4}" type="sibTrans" cxnId="{78E78CAD-2DB6-4DAC-8F86-0AAC09B361AD}">
      <dgm:prSet/>
      <dgm:spPr/>
      <dgm:t>
        <a:bodyPr/>
        <a:lstStyle/>
        <a:p>
          <a:endParaRPr lang="en-PK"/>
        </a:p>
      </dgm:t>
    </dgm:pt>
    <dgm:pt modelId="{BB95637E-03DC-4AEC-87F9-4686BA9783A2}" type="parTrans" cxnId="{78E78CAD-2DB6-4DAC-8F86-0AAC09B361AD}">
      <dgm:prSet/>
      <dgm:spPr/>
      <dgm:t>
        <a:bodyPr/>
        <a:lstStyle/>
        <a:p>
          <a:endParaRPr lang="en-PK"/>
        </a:p>
      </dgm:t>
    </dgm:pt>
    <dgm:pt modelId="{189F11AD-C336-4E0D-ABF0-2444B2A1E37F}">
      <dgm:prSet phldrT="[Text]" custT="1"/>
      <dgm:spPr/>
      <dgm:t>
        <a:bodyPr/>
        <a:lstStyle/>
        <a:p>
          <a:r>
            <a:rPr lang="sr-Latn-RS" sz="1400" b="1" dirty="0" smtClean="0"/>
            <a:t>Pretraživanje i zaplena</a:t>
          </a:r>
          <a:endParaRPr lang="en-PK" sz="1400" b="1" dirty="0"/>
        </a:p>
      </dgm:t>
    </dgm:pt>
    <dgm:pt modelId="{080213BC-5289-4819-B92E-5772E3036040}" type="parTrans" cxnId="{76DD5D7E-F6A9-4071-B85E-2CB45226CAE8}">
      <dgm:prSet/>
      <dgm:spPr/>
      <dgm:t>
        <a:bodyPr/>
        <a:lstStyle/>
        <a:p>
          <a:endParaRPr lang="en-PK"/>
        </a:p>
      </dgm:t>
    </dgm:pt>
    <dgm:pt modelId="{2659DEB4-6809-4ED1-A6E1-1E136EBE4819}" type="sibTrans" cxnId="{76DD5D7E-F6A9-4071-B85E-2CB45226CAE8}">
      <dgm:prSet/>
      <dgm:spPr/>
      <dgm:t>
        <a:bodyPr/>
        <a:lstStyle/>
        <a:p>
          <a:endParaRPr lang="en-PK"/>
        </a:p>
      </dgm:t>
    </dgm:pt>
    <dgm:pt modelId="{B2EEC4EA-DCBB-4F45-8E01-C3B1D149D96E}">
      <dgm:prSet phldrT="[Text]" custT="1"/>
      <dgm:spPr/>
      <dgm:t>
        <a:bodyPr/>
        <a:lstStyle/>
        <a:p>
          <a:r>
            <a:rPr lang="sr-Latn-RS" sz="1400" b="1" dirty="0" smtClean="0"/>
            <a:t>Prikupljanje podataka o saobraćaju u realnom vremenu </a:t>
          </a:r>
          <a:endParaRPr lang="en-PK" sz="1400" b="1" dirty="0"/>
        </a:p>
      </dgm:t>
    </dgm:pt>
    <dgm:pt modelId="{196B25F1-1C79-4686-8D1B-50CCC426AFB1}" type="parTrans" cxnId="{18CCF446-4F1D-4C7B-8747-8BAD501D1337}">
      <dgm:prSet/>
      <dgm:spPr/>
      <dgm:t>
        <a:bodyPr/>
        <a:lstStyle/>
        <a:p>
          <a:endParaRPr lang="en-PK"/>
        </a:p>
      </dgm:t>
    </dgm:pt>
    <dgm:pt modelId="{D6D169D9-04AF-4284-9364-5FEBC6E72C2F}" type="sibTrans" cxnId="{18CCF446-4F1D-4C7B-8747-8BAD501D1337}">
      <dgm:prSet/>
      <dgm:spPr/>
      <dgm:t>
        <a:bodyPr/>
        <a:lstStyle/>
        <a:p>
          <a:endParaRPr lang="en-PK"/>
        </a:p>
      </dgm:t>
    </dgm:pt>
    <dgm:pt modelId="{70FE494B-4267-4F22-99A7-8B2FB99AB38D}">
      <dgm:prSet phldrT="[Text]" custT="1"/>
      <dgm:spPr/>
      <dgm:t>
        <a:bodyPr/>
        <a:lstStyle/>
        <a:p>
          <a:r>
            <a:rPr lang="sr-Latn-RS" sz="1400" b="1" dirty="0" smtClean="0"/>
            <a:t>Presretanje podataka iz sadržaja</a:t>
          </a:r>
          <a:endParaRPr lang="en-PK" sz="1400" b="1" dirty="0"/>
        </a:p>
      </dgm:t>
    </dgm:pt>
    <dgm:pt modelId="{88D57A9B-1444-485E-81BA-743C0A7650E0}" type="parTrans" cxnId="{56AF98E9-492A-43F1-8995-919BD5BCD12C}">
      <dgm:prSet/>
      <dgm:spPr/>
      <dgm:t>
        <a:bodyPr/>
        <a:lstStyle/>
        <a:p>
          <a:endParaRPr lang="en-PK"/>
        </a:p>
      </dgm:t>
    </dgm:pt>
    <dgm:pt modelId="{D4EEEB41-F527-4B12-9DAB-E0639A14CFBF}" type="sibTrans" cxnId="{56AF98E9-492A-43F1-8995-919BD5BCD12C}">
      <dgm:prSet/>
      <dgm:spPr/>
      <dgm:t>
        <a:bodyPr/>
        <a:lstStyle/>
        <a:p>
          <a:endParaRPr lang="en-PK"/>
        </a:p>
      </dgm:t>
    </dgm:pt>
    <dgm:pt modelId="{AB06837D-7519-4838-A2B6-2C182D712BC7}">
      <dgm:prSet phldrT="[Text]"/>
      <dgm:spPr/>
      <dgm:t>
        <a:bodyPr/>
        <a:lstStyle/>
        <a:p>
          <a:r>
            <a:rPr lang="sr-Latn-RS" b="1" dirty="0" smtClean="0"/>
            <a:t>Presretanje podataka iz sadržaja</a:t>
          </a:r>
          <a:endParaRPr lang="en-PK" b="1" dirty="0"/>
        </a:p>
      </dgm:t>
    </dgm:pt>
    <dgm:pt modelId="{1BD82F1B-283A-445F-9D4A-DDEF9CAB9898}" type="parTrans" cxnId="{1B141FCF-6D0C-4811-9EC3-83A0ED970D6E}">
      <dgm:prSet/>
      <dgm:spPr/>
      <dgm:t>
        <a:bodyPr/>
        <a:lstStyle/>
        <a:p>
          <a:endParaRPr lang="en-US"/>
        </a:p>
      </dgm:t>
    </dgm:pt>
    <dgm:pt modelId="{F5FE7ABE-655E-47DB-8DF8-B92744014546}" type="sibTrans" cxnId="{1B141FCF-6D0C-4811-9EC3-83A0ED970D6E}">
      <dgm:prSet/>
      <dgm:spPr/>
      <dgm:t>
        <a:bodyPr/>
        <a:lstStyle/>
        <a:p>
          <a:endParaRPr lang="en-US"/>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7" custLinFactNeighborY="-33072">
        <dgm:presLayoutVars>
          <dgm:chMax val="1"/>
          <dgm:bulletEnabled val="1"/>
        </dgm:presLayoutVars>
      </dgm:prSet>
      <dgm:spPr/>
      <dgm:t>
        <a:bodyPr/>
        <a:lstStyle/>
        <a:p>
          <a:endParaRPr lang="en-US"/>
        </a:p>
      </dgm:t>
    </dgm:pt>
    <dgm:pt modelId="{71B40B14-0D88-4426-B5EA-0A69F47F906B}" type="pres">
      <dgm:prSet presAssocID="{70FE494B-4267-4F22-99A7-8B2FB99AB38D}" presName="levelTx" presStyleLbl="revTx" presStyleIdx="0" presStyleCnt="0">
        <dgm:presLayoutVars>
          <dgm:chMax val="1"/>
          <dgm:bulletEnabled val="1"/>
        </dgm:presLayoutVars>
      </dgm:prSet>
      <dgm:spPr/>
      <dgm:t>
        <a:bodyPr/>
        <a:lstStyle/>
        <a:p>
          <a:endParaRPr lang="en-US"/>
        </a:p>
      </dgm:t>
    </dgm:pt>
    <dgm:pt modelId="{0606AFFD-56B8-4DB4-B45E-F7C2FBD918CA}" type="pres">
      <dgm:prSet presAssocID="{B2EEC4EA-DCBB-4F45-8E01-C3B1D149D96E}" presName="Name8" presStyleCnt="0"/>
      <dgm:spPr/>
    </dgm:pt>
    <dgm:pt modelId="{37638A15-F53B-4722-A3A9-504F0872E3E9}" type="pres">
      <dgm:prSet presAssocID="{B2EEC4EA-DCBB-4F45-8E01-C3B1D149D96E}" presName="level" presStyleLbl="node1" presStyleIdx="1" presStyleCnt="7">
        <dgm:presLayoutVars>
          <dgm:chMax val="1"/>
          <dgm:bulletEnabled val="1"/>
        </dgm:presLayoutVars>
      </dgm:prSet>
      <dgm:spPr/>
      <dgm:t>
        <a:bodyPr/>
        <a:lstStyle/>
        <a:p>
          <a:endParaRPr lang="en-US"/>
        </a:p>
      </dgm:t>
    </dgm:pt>
    <dgm:pt modelId="{4C0C98E8-F66C-410F-AE1A-13AEFB236C83}" type="pres">
      <dgm:prSet presAssocID="{B2EEC4EA-DCBB-4F45-8E01-C3B1D149D96E}" presName="levelTx" presStyleLbl="revTx" presStyleIdx="0" presStyleCnt="0">
        <dgm:presLayoutVars>
          <dgm:chMax val="1"/>
          <dgm:bulletEnabled val="1"/>
        </dgm:presLayoutVars>
      </dgm:prSet>
      <dgm:spPr/>
      <dgm:t>
        <a:bodyPr/>
        <a:lstStyle/>
        <a:p>
          <a:endParaRPr lang="en-US"/>
        </a:p>
      </dgm:t>
    </dgm:pt>
    <dgm:pt modelId="{33C778BB-2316-4D41-99E5-AC20C36E52EA}" type="pres">
      <dgm:prSet presAssocID="{189F11AD-C336-4E0D-ABF0-2444B2A1E37F}" presName="Name8" presStyleCnt="0"/>
      <dgm:spPr/>
    </dgm:pt>
    <dgm:pt modelId="{D3458357-E8D2-45B2-A250-AF9A09B0DC07}" type="pres">
      <dgm:prSet presAssocID="{189F11AD-C336-4E0D-ABF0-2444B2A1E37F}" presName="level" presStyleLbl="node1" presStyleIdx="2" presStyleCnt="7">
        <dgm:presLayoutVars>
          <dgm:chMax val="1"/>
          <dgm:bulletEnabled val="1"/>
        </dgm:presLayoutVars>
      </dgm:prSet>
      <dgm:spPr/>
      <dgm:t>
        <a:bodyPr/>
        <a:lstStyle/>
        <a:p>
          <a:endParaRPr lang="en-US"/>
        </a:p>
      </dgm:t>
    </dgm:pt>
    <dgm:pt modelId="{EB888798-5870-43B1-AB7D-F677306DEFC6}" type="pres">
      <dgm:prSet presAssocID="{189F11AD-C336-4E0D-ABF0-2444B2A1E37F}" presName="levelTx" presStyleLbl="revTx" presStyleIdx="0" presStyleCnt="0">
        <dgm:presLayoutVars>
          <dgm:chMax val="1"/>
          <dgm:bulletEnabled val="1"/>
        </dgm:presLayoutVars>
      </dgm:prSet>
      <dgm:spPr/>
      <dgm:t>
        <a:bodyPr/>
        <a:lstStyle/>
        <a:p>
          <a:endParaRPr lang="en-US"/>
        </a:p>
      </dgm:t>
    </dgm:pt>
    <dgm:pt modelId="{6F265E88-1775-473F-AD79-24A26C390243}" type="pres">
      <dgm:prSet presAssocID="{CB62AA32-34F0-4ADE-948F-A4607EB65DF6}" presName="Name8" presStyleCnt="0"/>
      <dgm:spPr/>
    </dgm:pt>
    <dgm:pt modelId="{2E9841CB-D369-4D50-B3DF-91B1CB432857}" type="pres">
      <dgm:prSet presAssocID="{CB62AA32-34F0-4ADE-948F-A4607EB65DF6}" presName="level" presStyleLbl="node1" presStyleIdx="3" presStyleCnt="7" custLinFactNeighborX="362">
        <dgm:presLayoutVars>
          <dgm:chMax val="1"/>
          <dgm:bulletEnabled val="1"/>
        </dgm:presLayoutVars>
      </dgm:prSet>
      <dgm:spPr/>
      <dgm:t>
        <a:bodyPr/>
        <a:lstStyle/>
        <a:p>
          <a:endParaRPr lang="en-US"/>
        </a:p>
      </dgm:t>
    </dgm:pt>
    <dgm:pt modelId="{403E7FD9-7F60-4265-82F6-8F5070EF3B1C}" type="pres">
      <dgm:prSet presAssocID="{CB62AA32-34F0-4ADE-948F-A4607EB65DF6}" presName="levelTx" presStyleLbl="revTx" presStyleIdx="0" presStyleCnt="0">
        <dgm:presLayoutVars>
          <dgm:chMax val="1"/>
          <dgm:bulletEnabled val="1"/>
        </dgm:presLayoutVars>
      </dgm:prSet>
      <dgm:spPr/>
      <dgm:t>
        <a:bodyPr/>
        <a:lstStyle/>
        <a:p>
          <a:endParaRPr lang="en-US"/>
        </a:p>
      </dgm:t>
    </dgm:pt>
    <dgm:pt modelId="{A741954E-C559-4C56-962C-C0CA99C16132}" type="pres">
      <dgm:prSet presAssocID="{C6240533-08D9-4608-8B00-A4C7D3FCB475}" presName="Name8" presStyleCnt="0"/>
      <dgm:spPr/>
    </dgm:pt>
    <dgm:pt modelId="{BC23AC2C-C589-473D-B07A-EA5CA8DD25B7}" type="pres">
      <dgm:prSet presAssocID="{C6240533-08D9-4608-8B00-A4C7D3FCB475}" presName="level" presStyleLbl="node1" presStyleIdx="4" presStyleCnt="7">
        <dgm:presLayoutVars>
          <dgm:chMax val="1"/>
          <dgm:bulletEnabled val="1"/>
        </dgm:presLayoutVars>
      </dgm:prSet>
      <dgm:spPr/>
      <dgm:t>
        <a:bodyPr/>
        <a:lstStyle/>
        <a:p>
          <a:endParaRPr lang="en-US"/>
        </a:p>
      </dgm:t>
    </dgm:pt>
    <dgm:pt modelId="{69B29AEE-CCC1-48E7-9DD7-F832D199978A}" type="pres">
      <dgm:prSet presAssocID="{C6240533-08D9-4608-8B00-A4C7D3FCB475}" presName="levelTx" presStyleLbl="revTx" presStyleIdx="0" presStyleCnt="0">
        <dgm:presLayoutVars>
          <dgm:chMax val="1"/>
          <dgm:bulletEnabled val="1"/>
        </dgm:presLayoutVars>
      </dgm:prSet>
      <dgm:spPr/>
      <dgm:t>
        <a:bodyPr/>
        <a:lstStyle/>
        <a:p>
          <a:endParaRPr lang="en-US"/>
        </a:p>
      </dgm:t>
    </dgm:pt>
    <dgm:pt modelId="{53F4106B-472C-4D80-A1AC-7360B9B6A941}" type="pres">
      <dgm:prSet presAssocID="{B5C9E112-70BE-4142-B1EC-080F116C25B7}" presName="Name8" presStyleCnt="0"/>
      <dgm:spPr/>
    </dgm:pt>
    <dgm:pt modelId="{EFBE9C48-68C3-41E1-8414-F6D586349D59}" type="pres">
      <dgm:prSet presAssocID="{B5C9E112-70BE-4142-B1EC-080F116C25B7}" presName="level" presStyleLbl="node1" presStyleIdx="5" presStyleCnt="7">
        <dgm:presLayoutVars>
          <dgm:chMax val="1"/>
          <dgm:bulletEnabled val="1"/>
        </dgm:presLayoutVars>
      </dgm:prSet>
      <dgm:spPr/>
      <dgm:t>
        <a:bodyPr/>
        <a:lstStyle/>
        <a:p>
          <a:endParaRPr lang="en-US"/>
        </a:p>
      </dgm:t>
    </dgm:pt>
    <dgm:pt modelId="{7B36EE55-B69D-45B2-AD38-C172D4AFDE63}" type="pres">
      <dgm:prSet presAssocID="{B5C9E112-70BE-4142-B1EC-080F116C25B7}" presName="levelTx" presStyleLbl="revTx" presStyleIdx="0" presStyleCnt="0">
        <dgm:presLayoutVars>
          <dgm:chMax val="1"/>
          <dgm:bulletEnabled val="1"/>
        </dgm:presLayoutVars>
      </dgm:prSet>
      <dgm:spPr/>
      <dgm:t>
        <a:bodyPr/>
        <a:lstStyle/>
        <a:p>
          <a:endParaRPr lang="en-US"/>
        </a:p>
      </dgm:t>
    </dgm:pt>
    <dgm:pt modelId="{982676F3-A047-4AFE-B317-CF26A8E89408}" type="pres">
      <dgm:prSet presAssocID="{AB06837D-7519-4838-A2B6-2C182D712BC7}" presName="Name8" presStyleCnt="0"/>
      <dgm:spPr/>
    </dgm:pt>
    <dgm:pt modelId="{527F8124-7EB7-4FE1-B412-B05C57F735E0}" type="pres">
      <dgm:prSet presAssocID="{AB06837D-7519-4838-A2B6-2C182D712BC7}" presName="level" presStyleLbl="node1" presStyleIdx="6" presStyleCnt="7" custLinFactNeighborY="-33072">
        <dgm:presLayoutVars>
          <dgm:chMax val="1"/>
          <dgm:bulletEnabled val="1"/>
        </dgm:presLayoutVars>
      </dgm:prSet>
      <dgm:spPr/>
      <dgm:t>
        <a:bodyPr/>
        <a:lstStyle/>
        <a:p>
          <a:endParaRPr lang="en-US"/>
        </a:p>
      </dgm:t>
    </dgm:pt>
    <dgm:pt modelId="{4956F49F-AD2F-4C95-8C12-EF82A94E1231}" type="pres">
      <dgm:prSet presAssocID="{AB06837D-7519-4838-A2B6-2C182D712BC7}" presName="levelTx" presStyleLbl="revTx" presStyleIdx="0" presStyleCnt="0">
        <dgm:presLayoutVars>
          <dgm:chMax val="1"/>
          <dgm:bulletEnabled val="1"/>
        </dgm:presLayoutVars>
      </dgm:prSet>
      <dgm:spPr/>
      <dgm:t>
        <a:bodyPr/>
        <a:lstStyle/>
        <a:p>
          <a:endParaRPr lang="en-US"/>
        </a:p>
      </dgm:t>
    </dgm:pt>
  </dgm:ptLst>
  <dgm:cxnLst>
    <dgm:cxn modelId="{7CCE4CD3-B2C1-4AAC-AA41-AE23E1135E33}" srcId="{89FC4093-77EC-4A67-A554-798814E7FABC}" destId="{C6240533-08D9-4608-8B00-A4C7D3FCB475}" srcOrd="4" destOrd="0" parTransId="{D941B2FE-C827-4B8F-9E1E-4B37347B8A22}" sibTransId="{8487AB02-FCED-4BD2-A66F-7F04C18AE8EF}"/>
    <dgm:cxn modelId="{78E78CAD-2DB6-4DAC-8F86-0AAC09B361AD}" srcId="{89FC4093-77EC-4A67-A554-798814E7FABC}" destId="{B5C9E112-70BE-4142-B1EC-080F116C25B7}" srcOrd="5" destOrd="0" parTransId="{BB95637E-03DC-4AEC-87F9-4686BA9783A2}" sibTransId="{3377ABEE-F251-4596-8DB8-11B3D718B7D4}"/>
    <dgm:cxn modelId="{208A0EB7-0215-4973-B556-A53497476DB0}" type="presOf" srcId="{C6240533-08D9-4608-8B00-A4C7D3FCB475}" destId="{69B29AEE-CCC1-48E7-9DD7-F832D199978A}" srcOrd="1" destOrd="0" presId="urn:microsoft.com/office/officeart/2005/8/layout/pyramid3"/>
    <dgm:cxn modelId="{08157C28-76C8-4410-8CAF-F641B2FB5125}" type="presOf" srcId="{89FC4093-77EC-4A67-A554-798814E7FABC}" destId="{912E7169-AF04-4E0C-802E-EFD5E069E710}" srcOrd="0" destOrd="0" presId="urn:microsoft.com/office/officeart/2005/8/layout/pyramid3"/>
    <dgm:cxn modelId="{EBD6EAF0-E0D4-4618-9A06-42ED1A00C450}" type="presOf" srcId="{B2EEC4EA-DCBB-4F45-8E01-C3B1D149D96E}" destId="{4C0C98E8-F66C-410F-AE1A-13AEFB236C83}" srcOrd="1" destOrd="0" presId="urn:microsoft.com/office/officeart/2005/8/layout/pyramid3"/>
    <dgm:cxn modelId="{72BA94FD-3FC8-4D68-8CEC-32DEE22614FC}" type="presOf" srcId="{189F11AD-C336-4E0D-ABF0-2444B2A1E37F}" destId="{EB888798-5870-43B1-AB7D-F677306DEFC6}" srcOrd="1" destOrd="0" presId="urn:microsoft.com/office/officeart/2005/8/layout/pyramid3"/>
    <dgm:cxn modelId="{40BAC19D-986A-4777-8DDF-87F0D9DAA4BA}" type="presOf" srcId="{189F11AD-C336-4E0D-ABF0-2444B2A1E37F}" destId="{D3458357-E8D2-45B2-A250-AF9A09B0DC07}" srcOrd="0" destOrd="0" presId="urn:microsoft.com/office/officeart/2005/8/layout/pyramid3"/>
    <dgm:cxn modelId="{ED250BF9-3847-4B8A-BA04-DB2C356B8A83}" type="presOf" srcId="{B5C9E112-70BE-4142-B1EC-080F116C25B7}" destId="{EFBE9C48-68C3-41E1-8414-F6D586349D59}" srcOrd="0" destOrd="0" presId="urn:microsoft.com/office/officeart/2005/8/layout/pyramid3"/>
    <dgm:cxn modelId="{460A1857-1C09-44D2-8AF9-1B1D4E48752E}" type="presOf" srcId="{AB06837D-7519-4838-A2B6-2C182D712BC7}" destId="{4956F49F-AD2F-4C95-8C12-EF82A94E1231}" srcOrd="1" destOrd="0" presId="urn:microsoft.com/office/officeart/2005/8/layout/pyramid3"/>
    <dgm:cxn modelId="{10175AC9-7CCE-43A8-BD6D-710FCB681750}" type="presOf" srcId="{70FE494B-4267-4F22-99A7-8B2FB99AB38D}" destId="{9EB6C696-8BAE-43F5-A7AE-876CEB660999}" srcOrd="0" destOrd="0" presId="urn:microsoft.com/office/officeart/2005/8/layout/pyramid3"/>
    <dgm:cxn modelId="{6ABE9D33-02BF-4B61-BC3B-7C912F0BE30D}" type="presOf" srcId="{CB62AA32-34F0-4ADE-948F-A4607EB65DF6}" destId="{2E9841CB-D369-4D50-B3DF-91B1CB432857}" srcOrd="0" destOrd="0" presId="urn:microsoft.com/office/officeart/2005/8/layout/pyramid3"/>
    <dgm:cxn modelId="{58BC6189-F620-4A9E-8EDC-E4A70778E851}" type="presOf" srcId="{AB06837D-7519-4838-A2B6-2C182D712BC7}" destId="{527F8124-7EB7-4FE1-B412-B05C57F735E0}" srcOrd="0" destOrd="0" presId="urn:microsoft.com/office/officeart/2005/8/layout/pyramid3"/>
    <dgm:cxn modelId="{1B141FCF-6D0C-4811-9EC3-83A0ED970D6E}" srcId="{89FC4093-77EC-4A67-A554-798814E7FABC}" destId="{AB06837D-7519-4838-A2B6-2C182D712BC7}" srcOrd="6" destOrd="0" parTransId="{1BD82F1B-283A-445F-9D4A-DDEF9CAB9898}" sibTransId="{F5FE7ABE-655E-47DB-8DF8-B92744014546}"/>
    <dgm:cxn modelId="{1E44E499-0245-4944-A4EB-3897376DFC84}" type="presOf" srcId="{70FE494B-4267-4F22-99A7-8B2FB99AB38D}" destId="{71B40B14-0D88-4426-B5EA-0A69F47F906B}" srcOrd="1" destOrd="0" presId="urn:microsoft.com/office/officeart/2005/8/layout/pyramid3"/>
    <dgm:cxn modelId="{2A864DDA-62EE-4187-9CA8-EC46C89A8E3B}" srcId="{89FC4093-77EC-4A67-A554-798814E7FABC}" destId="{CB62AA32-34F0-4ADE-948F-A4607EB65DF6}" srcOrd="3" destOrd="0" parTransId="{51386EDD-AA3A-43A6-AA95-73FB04EC42C9}" sibTransId="{94972244-6440-4472-B4CD-01DE0741D639}"/>
    <dgm:cxn modelId="{C1EA198D-E586-42F7-8E96-07CEA5ED183C}" type="presOf" srcId="{B5C9E112-70BE-4142-B1EC-080F116C25B7}" destId="{7B36EE55-B69D-45B2-AD38-C172D4AFDE63}" srcOrd="1" destOrd="0" presId="urn:microsoft.com/office/officeart/2005/8/layout/pyramid3"/>
    <dgm:cxn modelId="{DF3157C6-B752-4469-A754-CD74AC33F059}" type="presOf" srcId="{B2EEC4EA-DCBB-4F45-8E01-C3B1D149D96E}" destId="{37638A15-F53B-4722-A3A9-504F0872E3E9}" srcOrd="0" destOrd="0" presId="urn:microsoft.com/office/officeart/2005/8/layout/pyramid3"/>
    <dgm:cxn modelId="{6DCEB8FD-B7A4-4E41-A922-F7448B8BBA72}" type="presOf" srcId="{C6240533-08D9-4608-8B00-A4C7D3FCB475}" destId="{BC23AC2C-C589-473D-B07A-EA5CA8DD25B7}" srcOrd="0" destOrd="0" presId="urn:microsoft.com/office/officeart/2005/8/layout/pyramid3"/>
    <dgm:cxn modelId="{76DD5D7E-F6A9-4071-B85E-2CB45226CAE8}" srcId="{89FC4093-77EC-4A67-A554-798814E7FABC}" destId="{189F11AD-C336-4E0D-ABF0-2444B2A1E37F}" srcOrd="2" destOrd="0" parTransId="{080213BC-5289-4819-B92E-5772E3036040}" sibTransId="{2659DEB4-6809-4ED1-A6E1-1E136EBE4819}"/>
    <dgm:cxn modelId="{AE70D7C6-0944-4F91-BE35-D4227E19A9C0}" type="presOf" srcId="{CB62AA32-34F0-4ADE-948F-A4607EB65DF6}" destId="{403E7FD9-7F60-4265-82F6-8F5070EF3B1C}" srcOrd="1" destOrd="0" presId="urn:microsoft.com/office/officeart/2005/8/layout/pyramid3"/>
    <dgm:cxn modelId="{18CCF446-4F1D-4C7B-8747-8BAD501D1337}" srcId="{89FC4093-77EC-4A67-A554-798814E7FABC}" destId="{B2EEC4EA-DCBB-4F45-8E01-C3B1D149D96E}" srcOrd="1" destOrd="0" parTransId="{196B25F1-1C79-4686-8D1B-50CCC426AFB1}" sibTransId="{D6D169D9-04AF-4284-9364-5FEBC6E72C2F}"/>
    <dgm:cxn modelId="{56AF98E9-492A-43F1-8995-919BD5BCD12C}" srcId="{89FC4093-77EC-4A67-A554-798814E7FABC}" destId="{70FE494B-4267-4F22-99A7-8B2FB99AB38D}" srcOrd="0" destOrd="0" parTransId="{88D57A9B-1444-485E-81BA-743C0A7650E0}" sibTransId="{D4EEEB41-F527-4B12-9DAB-E0639A14CFBF}"/>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3CF0320D-EB0C-4C38-8EDF-D19A0BF6F05A}" type="presParOf" srcId="{912E7169-AF04-4E0C-802E-EFD5E069E710}" destId="{0606AFFD-56B8-4DB4-B45E-F7C2FBD918CA}" srcOrd="1" destOrd="0" presId="urn:microsoft.com/office/officeart/2005/8/layout/pyramid3"/>
    <dgm:cxn modelId="{48A00676-7CC6-44DB-B4A5-193526346E9E}" type="presParOf" srcId="{0606AFFD-56B8-4DB4-B45E-F7C2FBD918CA}" destId="{37638A15-F53B-4722-A3A9-504F0872E3E9}" srcOrd="0" destOrd="0" presId="urn:microsoft.com/office/officeart/2005/8/layout/pyramid3"/>
    <dgm:cxn modelId="{098E8333-C8BB-40ED-917C-2706A5D1B136}" type="presParOf" srcId="{0606AFFD-56B8-4DB4-B45E-F7C2FBD918CA}" destId="{4C0C98E8-F66C-410F-AE1A-13AEFB236C83}" srcOrd="1" destOrd="0" presId="urn:microsoft.com/office/officeart/2005/8/layout/pyramid3"/>
    <dgm:cxn modelId="{6C19AD56-1DDA-44A1-A92F-80E8B51898EC}" type="presParOf" srcId="{912E7169-AF04-4E0C-802E-EFD5E069E710}" destId="{33C778BB-2316-4D41-99E5-AC20C36E52EA}" srcOrd="2" destOrd="0" presId="urn:microsoft.com/office/officeart/2005/8/layout/pyramid3"/>
    <dgm:cxn modelId="{C6F89A6A-43F1-4461-9BFC-D36F8C5AEC5B}" type="presParOf" srcId="{33C778BB-2316-4D41-99E5-AC20C36E52EA}" destId="{D3458357-E8D2-45B2-A250-AF9A09B0DC07}" srcOrd="0" destOrd="0" presId="urn:microsoft.com/office/officeart/2005/8/layout/pyramid3"/>
    <dgm:cxn modelId="{E6982F4C-553F-4352-93F0-D936BFF571BC}" type="presParOf" srcId="{33C778BB-2316-4D41-99E5-AC20C36E52EA}" destId="{EB888798-5870-43B1-AB7D-F677306DEFC6}" srcOrd="1" destOrd="0" presId="urn:microsoft.com/office/officeart/2005/8/layout/pyramid3"/>
    <dgm:cxn modelId="{28A649C3-7EED-46C5-9B05-883D224D3E74}" type="presParOf" srcId="{912E7169-AF04-4E0C-802E-EFD5E069E710}" destId="{6F265E88-1775-473F-AD79-24A26C390243}" srcOrd="3" destOrd="0" presId="urn:microsoft.com/office/officeart/2005/8/layout/pyramid3"/>
    <dgm:cxn modelId="{87496712-542A-4BC3-9342-9F4953FC695B}" type="presParOf" srcId="{6F265E88-1775-473F-AD79-24A26C390243}" destId="{2E9841CB-D369-4D50-B3DF-91B1CB432857}" srcOrd="0" destOrd="0" presId="urn:microsoft.com/office/officeart/2005/8/layout/pyramid3"/>
    <dgm:cxn modelId="{6A53B011-F9E0-4FAA-AE23-6B8D2B2E52C2}" type="presParOf" srcId="{6F265E88-1775-473F-AD79-24A26C390243}" destId="{403E7FD9-7F60-4265-82F6-8F5070EF3B1C}" srcOrd="1" destOrd="0" presId="urn:microsoft.com/office/officeart/2005/8/layout/pyramid3"/>
    <dgm:cxn modelId="{0A4CDEC9-EC12-4DFB-B802-C6B443E963E6}" type="presParOf" srcId="{912E7169-AF04-4E0C-802E-EFD5E069E710}" destId="{A741954E-C559-4C56-962C-C0CA99C16132}" srcOrd="4" destOrd="0" presId="urn:microsoft.com/office/officeart/2005/8/layout/pyramid3"/>
    <dgm:cxn modelId="{F588E366-280F-4BB6-9D53-714FDA0B9B03}" type="presParOf" srcId="{A741954E-C559-4C56-962C-C0CA99C16132}" destId="{BC23AC2C-C589-473D-B07A-EA5CA8DD25B7}" srcOrd="0" destOrd="0" presId="urn:microsoft.com/office/officeart/2005/8/layout/pyramid3"/>
    <dgm:cxn modelId="{4CE877C5-BB87-4CB7-AD62-3E860F85756D}" type="presParOf" srcId="{A741954E-C559-4C56-962C-C0CA99C16132}" destId="{69B29AEE-CCC1-48E7-9DD7-F832D199978A}" srcOrd="1" destOrd="0" presId="urn:microsoft.com/office/officeart/2005/8/layout/pyramid3"/>
    <dgm:cxn modelId="{C9D8B9F8-E6B7-4A66-836D-91345B0BA609}" type="presParOf" srcId="{912E7169-AF04-4E0C-802E-EFD5E069E710}" destId="{53F4106B-472C-4D80-A1AC-7360B9B6A941}" srcOrd="5" destOrd="0" presId="urn:microsoft.com/office/officeart/2005/8/layout/pyramid3"/>
    <dgm:cxn modelId="{19826D87-F800-48C7-9857-0B958DD3EF09}" type="presParOf" srcId="{53F4106B-472C-4D80-A1AC-7360B9B6A941}" destId="{EFBE9C48-68C3-41E1-8414-F6D586349D59}" srcOrd="0" destOrd="0" presId="urn:microsoft.com/office/officeart/2005/8/layout/pyramid3"/>
    <dgm:cxn modelId="{21993B89-DD5E-4ABB-8E04-6C41116C9726}" type="presParOf" srcId="{53F4106B-472C-4D80-A1AC-7360B9B6A941}" destId="{7B36EE55-B69D-45B2-AD38-C172D4AFDE63}" srcOrd="1" destOrd="0" presId="urn:microsoft.com/office/officeart/2005/8/layout/pyramid3"/>
    <dgm:cxn modelId="{09A56229-7407-4F6E-B851-6093CDBA902B}" type="presParOf" srcId="{912E7169-AF04-4E0C-802E-EFD5E069E710}" destId="{982676F3-A047-4AFE-B317-CF26A8E89408}" srcOrd="6" destOrd="0" presId="urn:microsoft.com/office/officeart/2005/8/layout/pyramid3"/>
    <dgm:cxn modelId="{CAB7480F-437C-40C2-8374-49B3973AEADB}" type="presParOf" srcId="{982676F3-A047-4AFE-B317-CF26A8E89408}" destId="{527F8124-7EB7-4FE1-B412-B05C57F735E0}" srcOrd="0" destOrd="0" presId="urn:microsoft.com/office/officeart/2005/8/layout/pyramid3"/>
    <dgm:cxn modelId="{B4700633-C22E-46B5-AC2C-4F996332908A}" type="presParOf" srcId="{982676F3-A047-4AFE-B317-CF26A8E89408}" destId="{4956F49F-AD2F-4C95-8C12-EF82A94E1231}"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t>Koji od ovih naloga sudija u vašoj zemlji NE MOŽE izdati u skladu sa članom 18. Konvencije? </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a:t>
          </a:r>
          <a:r>
            <a:rPr lang="sr-Latn-RS" b="1" dirty="0" smtClean="0">
              <a:solidFill>
                <a:schemeClr val="tx1"/>
              </a:solidFill>
            </a:rPr>
            <a:t>Za podatke o pretplatniku od inostranog davaoca usluga koji pruža usluge u vašoj zemlji.</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t>b) </a:t>
          </a:r>
          <a:r>
            <a:rPr lang="sr-Latn-RS" b="1" dirty="0" smtClean="0"/>
            <a:t>Za podatke iz sadržaja od inostranog davaoca usluga koji pruža usluge u vašoj zemlji.</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a:t>
          </a:r>
          <a:r>
            <a:rPr lang="sr-Latn-RS" b="1" dirty="0" smtClean="0"/>
            <a:t>Za računarske podatke od lica u vašoj zemlji koje kontroliše podatke koji se čuvaju izvan vaše zemlje. </a:t>
          </a:r>
          <a:r>
            <a:rPr lang="en-US" b="1" dirty="0" smtClean="0"/>
            <a:t> </a:t>
          </a:r>
          <a:endParaRPr lang="en-US" b="1"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a:t>
          </a:r>
          <a:r>
            <a:rPr lang="sr-Latn-RS" b="1" dirty="0" smtClean="0"/>
            <a:t>Za računarske podatke od lica u vašoj zemlji koje poseduje podatke koji se čuvaju u vašoj zemlji. </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1659B53A-B0D8-4FDB-81D9-7CC7CA347ADA}" type="presOf" srcId="{9EFF4F62-79ED-4EA0-85C1-51F88755C8EE}" destId="{0DEDE790-6650-4E13-B812-9DA3ABBAEB7C}"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DAC53F3-3AC5-2A4F-8860-05DE12816360}"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5D951241-AB7E-4F09-8C62-6D80C3079C3A}" type="presOf" srcId="{D907F82D-4934-4260-A319-D0C1005DB73A}" destId="{576A2C98-791A-4E50-8CB8-1914215BEA2D}"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2" destOrd="0" parTransId="{6643C99F-6929-4115-B10C-449964C298DB}" sibTransId="{9EB8D1B3-16DB-4A75-A7E2-3B79ADD997CE}"/>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t>Koji od ovih naloga sudija u vašoj zemlji NE MOŽE izdati u skladu sa članom 18. Konvencije? </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a:t>
          </a:r>
          <a:r>
            <a:rPr lang="sr-Latn-RS" b="1" dirty="0" smtClean="0">
              <a:solidFill>
                <a:schemeClr val="tx1"/>
              </a:solidFill>
            </a:rPr>
            <a:t>Za podatke o pretplatniku od inostranog davaoca usluga koji pruža usluge u vašoj zemlji.</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solidFill>
                <a:srgbClr val="FF0000"/>
              </a:solidFill>
            </a:rPr>
            <a:t>b) </a:t>
          </a:r>
          <a:r>
            <a:rPr lang="sr-Latn-RS" b="1" dirty="0" smtClean="0">
              <a:solidFill>
                <a:srgbClr val="FF0000"/>
              </a:solidFill>
            </a:rPr>
            <a:t>Za podatke iz sadržaja od inostranog davaoca usluga koji pruža usluge u vašoj zemlji</a:t>
          </a:r>
          <a:r>
            <a:rPr lang="sr-Latn-RS" b="1" dirty="0" smtClean="0"/>
            <a:t>.</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a:t>
          </a:r>
          <a:r>
            <a:rPr lang="sr-Latn-RS" b="1" dirty="0" smtClean="0"/>
            <a:t>Za računarske podatke od lica u vašoj zemlji koje kontroliše podatke koji se čuvaju izvan vaše zemlje. </a:t>
          </a:r>
          <a:r>
            <a:rPr lang="en-US" b="1" dirty="0" smtClean="0"/>
            <a:t> </a:t>
          </a:r>
          <a:endParaRPr lang="en-US" b="1"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a:t>
          </a:r>
          <a:r>
            <a:rPr lang="sr-Latn-RS" b="1" dirty="0" smtClean="0"/>
            <a:t>Za računarske podatke od lica u vašoj zemlji koje poseduje podatke koji se čuvaju u vašoj zemlji. </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1659B53A-B0D8-4FDB-81D9-7CC7CA347ADA}" type="presOf" srcId="{9EFF4F62-79ED-4EA0-85C1-51F88755C8EE}" destId="{0DEDE790-6650-4E13-B812-9DA3ABBAEB7C}"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DAC53F3-3AC5-2A4F-8860-05DE12816360}"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5D951241-AB7E-4F09-8C62-6D80C3079C3A}" type="presOf" srcId="{D907F82D-4934-4260-A319-D0C1005DB73A}" destId="{576A2C98-791A-4E50-8CB8-1914215BEA2D}"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2" destOrd="0" parTransId="{6643C99F-6929-4115-B10C-449964C298DB}" sibTransId="{9EB8D1B3-16DB-4A75-A7E2-3B79ADD997CE}"/>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Možete izdati nalog za presretanje podataka iz sadržaja u predmetu koji se odnosi na krađu. Za to delo predviđena je kazna zatvora od šest meseci.</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Možete izdati nalog za presretanje podataka iz sadržaja u predmetu koji se odnosi na krađu. Za to delo predviđena je kazna zatvora od šest meseci</a:t>
          </a:r>
          <a:r>
            <a:rPr lang="en-US" sz="3400" b="1" dirty="0" smtClean="0">
              <a:solidFill>
                <a:schemeClr val="tx1"/>
              </a:solidFill>
            </a:rPr>
            <a:t>.</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Netačno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2600" b="1" dirty="0" smtClean="0"/>
            <a:t>Šta od navedenog ne potpada pod definiciju „davaoca usluge“?</a:t>
          </a:r>
          <a:r>
            <a:rPr lang="en-US" sz="2600" b="1" dirty="0" smtClean="0"/>
            <a:t> </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c) </a:t>
          </a:r>
          <a:r>
            <a:rPr lang="en-US" b="1" dirty="0" smtClean="0">
              <a:solidFill>
                <a:srgbClr val="FF0000"/>
              </a:solidFill>
            </a:rPr>
            <a:t>YouTube </a:t>
          </a:r>
          <a:r>
            <a:rPr lang="sr-Latn-RS" b="1" dirty="0" smtClean="0">
              <a:solidFill>
                <a:srgbClr val="FF0000"/>
              </a:solidFill>
            </a:rPr>
            <a:t>kanal Saveta Evrope</a:t>
          </a:r>
          <a:endParaRPr lang="en-US" b="1" dirty="0">
            <a:solidFill>
              <a:srgbClr val="FF0000"/>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2600" b="1" dirty="0" smtClean="0"/>
            <a:t>Za koje od sledećih dela bi Budimpeštanska konvencija omogućila međunarodnu saradnju</a:t>
          </a:r>
          <a:r>
            <a:rPr lang="en-US" sz="2600" b="1" dirty="0" smtClean="0"/>
            <a:t>?</a:t>
          </a:r>
          <a:endParaRPr lang="en-US" sz="26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a:t>
          </a:r>
          <a:r>
            <a:rPr lang="sr-Latn-RS" b="1" dirty="0" smtClean="0"/>
            <a:t>Hakovanje</a:t>
          </a:r>
          <a:endParaRPr lang="en-US" b="1" dirty="0"/>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a:t>
          </a:r>
          <a:r>
            <a:rPr lang="sr-Latn-RS" b="1" dirty="0" smtClean="0"/>
            <a:t>Politički delikt</a:t>
          </a:r>
          <a:r>
            <a:rPr lang="en-US" b="1" dirty="0" smtClean="0"/>
            <a:t> </a:t>
          </a:r>
          <a:endParaRPr lang="en-US" b="1" dirty="0"/>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a:t>
          </a:r>
          <a:r>
            <a:rPr lang="sr-Latn-RS" b="1" dirty="0" smtClean="0"/>
            <a:t>Falsifikovanje u vezi s računarima </a:t>
          </a:r>
          <a:endParaRPr lang="en-US" b="1" dirty="0"/>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a:t>
          </a:r>
          <a:r>
            <a:rPr lang="sr-Latn-RS" b="1" dirty="0" smtClean="0"/>
            <a:t>DDoS napad (distribuirano uskraćivanje usluge)?</a:t>
          </a:r>
          <a:endParaRPr lang="en-US" b="1" dirty="0"/>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a:t>
          </a:r>
          <a:r>
            <a:rPr lang="sr-Latn-RS" b="1" dirty="0" smtClean="0"/>
            <a:t>Posedovanje dečije pornografije na USB fleš memoriji?</a:t>
          </a:r>
          <a:endParaRPr lang="en-US" b="1" dirty="0"/>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2600" b="1" dirty="0" smtClean="0"/>
            <a:t>Za koje od sledećih dela bi Budimpeštanska konvencija omogućila međunarodnu saradnju</a:t>
          </a:r>
          <a:r>
            <a:rPr lang="en-US" sz="2600" b="1" dirty="0" smtClean="0"/>
            <a:t>?</a:t>
          </a:r>
          <a:endParaRPr lang="en-US" sz="26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solidFill>
                <a:srgbClr val="FF0000"/>
              </a:solidFill>
            </a:rPr>
            <a:t>a)</a:t>
          </a:r>
          <a:r>
            <a:rPr lang="en-US" b="1" dirty="0"/>
            <a:t> </a:t>
          </a:r>
          <a:r>
            <a:rPr lang="sr-Latn-RS" b="1" dirty="0" smtClean="0">
              <a:solidFill>
                <a:srgbClr val="FF0000"/>
              </a:solidFill>
            </a:rPr>
            <a:t>Hakovanje</a:t>
          </a:r>
          <a:endParaRPr lang="en-US" b="1" dirty="0">
            <a:solidFill>
              <a:srgbClr val="FF0000"/>
            </a:solidFill>
          </a:endParaRP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a:t>
          </a:r>
          <a:r>
            <a:rPr lang="sr-Latn-RS" b="1" dirty="0" smtClean="0"/>
            <a:t>Politički delikt</a:t>
          </a:r>
          <a:r>
            <a:rPr lang="en-US" b="1" dirty="0" smtClean="0"/>
            <a:t> </a:t>
          </a:r>
          <a:endParaRPr lang="en-US" b="1" dirty="0"/>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solidFill>
                <a:srgbClr val="FF0000"/>
              </a:solidFill>
            </a:rPr>
            <a:t>c) </a:t>
          </a:r>
          <a:r>
            <a:rPr lang="sr-Latn-RS" b="1" dirty="0" smtClean="0">
              <a:solidFill>
                <a:srgbClr val="FF0000"/>
              </a:solidFill>
            </a:rPr>
            <a:t>Falsifikovanje u vezi s računarima </a:t>
          </a:r>
          <a:endParaRPr lang="en-US" b="1" dirty="0">
            <a:solidFill>
              <a:srgbClr val="FF0000"/>
            </a:solidFill>
          </a:endParaRP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solidFill>
                <a:srgbClr val="FF0000"/>
              </a:solidFill>
            </a:rPr>
            <a:t>d) </a:t>
          </a:r>
          <a:r>
            <a:rPr lang="sr-Latn-RS" b="1" dirty="0" smtClean="0">
              <a:solidFill>
                <a:srgbClr val="FF0000"/>
              </a:solidFill>
            </a:rPr>
            <a:t>DDoS napad (distribuirano uskraćivanje usluge)?</a:t>
          </a:r>
          <a:endParaRPr lang="en-US" b="1" dirty="0">
            <a:solidFill>
              <a:srgbClr val="FF0000"/>
            </a:solidFill>
          </a:endParaRP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a:t>
          </a:r>
          <a:r>
            <a:rPr lang="en-US" b="1" dirty="0">
              <a:solidFill>
                <a:srgbClr val="FF0000"/>
              </a:solidFill>
            </a:rPr>
            <a:t>) </a:t>
          </a:r>
          <a:r>
            <a:rPr lang="sr-Latn-RS" b="1" dirty="0" smtClean="0">
              <a:solidFill>
                <a:srgbClr val="FF0000"/>
              </a:solidFill>
            </a:rPr>
            <a:t>Posedovanje dečije pornografije na USB fleš memoriji?</a:t>
          </a:r>
          <a:endParaRPr lang="en-US" b="1" dirty="0">
            <a:solidFill>
              <a:srgbClr val="FF0000"/>
            </a:solidFill>
          </a:endParaRP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Budimpeštanska konvencija dozvoljava Strani da odbije pružanje pomoći ukoliko druga Strana koristi različitu terminologiju kako bi definisala delo, čak i kada je radnja koja čini osnov dela krivično delo u obe zemlje. Tačno ili netačno</a:t>
          </a:r>
          <a:r>
            <a:rPr lang="en-US" sz="3400" b="1" dirty="0" smtClean="0">
              <a:solidFill>
                <a:schemeClr val="tx1"/>
              </a:solidFill>
            </a:rPr>
            <a:t>?</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Budimpeštanska konvencija dozvoljava Strani da odbije pružanje pomoći ukoliko druga Strana koristi različitu terminologiju kako bi definisala delo, čak i kada je radnja koja čini osnov dela krivično delo u obe zemlje. Tačno ili netačno</a:t>
          </a:r>
          <a:r>
            <a:rPr lang="en-US" sz="3400" b="1" dirty="0" smtClean="0">
              <a:solidFill>
                <a:schemeClr val="tx1"/>
              </a:solidFill>
            </a:rPr>
            <a:t>?</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Netačno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Budimpeštanska konencija stavlja van snage procesne i odredbe o tajnosti postojećih dogovora koji se odnose na uzajamnu pomoć u krivičnim stvarima među državama?</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Budimpeštanska konencija stavlja van snage procesne i odredbe o tajnosti postojećih dogovora koji se odnose na uzajamnu pomoć u krivičnim stvarima među državama?</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Netačno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Strane nisu obavezne da podnesu zahtev za uzajamnu pomoć u svrhu otkrivanja podataka o saobraćaju koje je prikupila druga Strana u skladu sa zahtevom za zaštitu podataka. Ta druga strana mora otkriti relevantne podatke o saobraćaju bez zahteva.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rgbClr val="FF0000"/>
              </a:solidFill>
            </a:rPr>
            <a:t>Tačno</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100" b="1" dirty="0" smtClean="0"/>
            <a:t>U kojim situacijama Budimpeštanska konvencija dopušta Strani da pristupi podacima u drugoj jurisdikciji bez saglasnosti druge Strane</a:t>
          </a:r>
          <a:r>
            <a:rPr lang="en-US" sz="3100" b="1" dirty="0" smtClean="0"/>
            <a:t>?</a:t>
          </a:r>
          <a:endParaRPr lang="en-US" sz="31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a:t>
          </a:r>
          <a:r>
            <a:rPr lang="sr-Latn-RS" b="1" dirty="0" smtClean="0"/>
            <a:t>Privatni podaci</a:t>
          </a:r>
          <a:r>
            <a:rPr lang="en-US" b="1" dirty="0" smtClean="0"/>
            <a:t> </a:t>
          </a:r>
          <a:endParaRPr lang="en-US" b="1" dirty="0"/>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a:t>
          </a:r>
          <a:r>
            <a:rPr lang="sr-Latn-RS" b="1" dirty="0" smtClean="0"/>
            <a:t>Podaci dostupni javnost</a:t>
          </a:r>
          <a:endParaRPr lang="en-US" b="1" dirty="0"/>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a:t>
          </a:r>
          <a:r>
            <a:rPr lang="sr-Latn-RS" b="1" dirty="0" smtClean="0"/>
            <a:t>Svi sačuvani podaci uz zakonsku ili dobrovoljnu saglasnost lica ovlašćenog da date podatke otkrije</a:t>
          </a:r>
          <a:endParaRPr lang="en-US" b="1" dirty="0"/>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a:t>
          </a:r>
          <a:r>
            <a:rPr lang="sr-Latn-RS" b="1" dirty="0" smtClean="0"/>
            <a:t>Podaci o saobraćaju</a:t>
          </a:r>
          <a:endParaRPr lang="en-US" b="1" dirty="0"/>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a:t>
          </a:r>
          <a:r>
            <a:rPr lang="sr-Latn-RS" b="1" dirty="0" smtClean="0"/>
            <a:t>Podaci iz sadržaja</a:t>
          </a:r>
          <a:r>
            <a:rPr lang="en-US" b="1" dirty="0" smtClean="0"/>
            <a:t> </a:t>
          </a:r>
          <a:endParaRPr lang="en-US" b="1" dirty="0"/>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100" b="1" dirty="0" smtClean="0"/>
            <a:t>U kojim situacijama Budimpeštanska konvencija dopušta Strani da pristupi podacima u drugoj jurisdikciji bez saglasnosti druge Strane</a:t>
          </a:r>
          <a:r>
            <a:rPr lang="en-US" sz="3100" b="1" dirty="0" smtClean="0"/>
            <a:t>?</a:t>
          </a:r>
          <a:endParaRPr lang="en-US" sz="31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a:t>
          </a:r>
          <a:r>
            <a:rPr lang="sr-Latn-RS" b="1" dirty="0" smtClean="0"/>
            <a:t>Privatni podaci</a:t>
          </a:r>
          <a:r>
            <a:rPr lang="en-US" b="1" dirty="0" smtClean="0"/>
            <a:t> </a:t>
          </a:r>
          <a:endParaRPr lang="en-US" b="1" dirty="0"/>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solidFill>
                <a:srgbClr val="FF0000"/>
              </a:solidFill>
            </a:rPr>
            <a:t>b) </a:t>
          </a:r>
          <a:r>
            <a:rPr lang="sr-Latn-RS" b="1" dirty="0" smtClean="0">
              <a:solidFill>
                <a:srgbClr val="FF0000"/>
              </a:solidFill>
            </a:rPr>
            <a:t>Podaci dostupni javnost</a:t>
          </a:r>
          <a:endParaRPr lang="en-US" b="1" dirty="0">
            <a:solidFill>
              <a:srgbClr val="FF0000"/>
            </a:solidFill>
          </a:endParaRP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solidFill>
                <a:srgbClr val="FF0000"/>
              </a:solidFill>
            </a:rPr>
            <a:t>c) </a:t>
          </a:r>
          <a:r>
            <a:rPr lang="sr-Latn-RS" b="1" dirty="0" smtClean="0">
              <a:solidFill>
                <a:srgbClr val="FF0000"/>
              </a:solidFill>
            </a:rPr>
            <a:t>Svi sačuvani podaci uz zakonsku ili dobrovoljnu saglasnost lica ovlašćenog da date podatke otkrije</a:t>
          </a:r>
          <a:endParaRPr lang="en-US" b="1" dirty="0">
            <a:solidFill>
              <a:srgbClr val="FF0000"/>
            </a:solidFill>
          </a:endParaRP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a:t>
          </a:r>
          <a:r>
            <a:rPr lang="sr-Latn-RS" b="1" dirty="0" smtClean="0"/>
            <a:t>Podaci o saobraćaju</a:t>
          </a:r>
          <a:endParaRPr lang="en-US" b="1" dirty="0"/>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a:t>
          </a:r>
          <a:r>
            <a:rPr lang="sr-Latn-RS" b="1" dirty="0" smtClean="0"/>
            <a:t>Podaci iz sadržaja</a:t>
          </a:r>
          <a:r>
            <a:rPr lang="en-US" b="1" dirty="0" smtClean="0"/>
            <a:t> </a:t>
          </a:r>
          <a:endParaRPr lang="en-US" b="1" dirty="0"/>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Strana odbija da drugoj Strani obezbedi uzajamnu pomoć u vezi sa presretanjem podataka iz sadržaja, jer domaći zakoni to ne dopuštaju. Strana je prekršila  član 34. Budimpeštanske konvencije.</a:t>
          </a:r>
          <a:r>
            <a:rPr lang="en-US" sz="3400" b="1" dirty="0" smtClean="0">
              <a:solidFill>
                <a:schemeClr val="tx1"/>
              </a:solidFill>
            </a:rPr>
            <a:t>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2600" b="1" dirty="0" smtClean="0"/>
            <a:t>Šta od navedenog nije uključeno u podatak o saobraćaju</a:t>
          </a:r>
          <a:r>
            <a:rPr lang="en-US" sz="2600" b="1" dirty="0" smtClean="0"/>
            <a:t>?</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a:t>
          </a:r>
          <a:r>
            <a:rPr lang="sr-Latn-RS" dirty="0" smtClean="0"/>
            <a:t>Sadržina tela mejla</a:t>
          </a:r>
          <a:endParaRPr lang="en-US"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a:t>
          </a:r>
          <a:r>
            <a:rPr lang="sr-Latn-RS" dirty="0" smtClean="0"/>
            <a:t>Vreme mejla</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c) </a:t>
          </a:r>
          <a:r>
            <a:rPr lang="sr-Latn-RS" dirty="0" smtClean="0"/>
            <a:t>Veličina mejla</a:t>
          </a:r>
          <a:endParaRPr lang="en-US"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dirty="0"/>
            <a:t>d) </a:t>
          </a:r>
          <a:r>
            <a:rPr lang="sr-Latn-RS" dirty="0" smtClean="0"/>
            <a:t>Vrsta predmetne usluge</a:t>
          </a:r>
          <a:endParaRPr lang="en-US"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dirty="0"/>
            <a:t>e) </a:t>
          </a:r>
          <a:r>
            <a:rPr lang="sr-Latn-RS" dirty="0" smtClean="0"/>
            <a:t>Naslov (predmet) mejla</a:t>
          </a:r>
          <a:endParaRPr lang="en-US" dirty="0"/>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Strana odbija da drugoj Strani obezbedi uzajamnu pomoć u vezi sa presretanjem podataka iz sadržaja, jer domaći zakoni to ne dopuštaju. Strana je prekršila  član 34. Budimpeštanske konvencije.</a:t>
          </a:r>
          <a:r>
            <a:rPr lang="en-US" sz="3400" b="1" dirty="0" smtClean="0">
              <a:solidFill>
                <a:schemeClr val="tx1"/>
              </a:solidFill>
            </a:rPr>
            <a:t>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Netačno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t>Šta se od navedenog ne razmatra za uključenje u Drugi dodatni protokol</a:t>
          </a:r>
          <a:r>
            <a:rPr lang="en-US" sz="3400" b="1" dirty="0" smtClean="0"/>
            <a:t>? </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t>a) </a:t>
          </a:r>
          <a:r>
            <a:rPr lang="sr-Latn-RS" b="1" dirty="0" smtClean="0"/>
            <a:t>Otkrivanje podataka u hitnim situacijama</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GB" b="1" dirty="0"/>
            <a:t>b) </a:t>
          </a:r>
          <a:r>
            <a:rPr lang="sr-Latn-RS" b="1" dirty="0" smtClean="0"/>
            <a:t>Rasizam i ksenofobija</a:t>
          </a:r>
          <a:r>
            <a:rPr lang="en-GB" b="1" dirty="0" smtClean="0"/>
            <a:t> </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en-US" b="1" dirty="0">
              <a:solidFill>
                <a:schemeClr val="tx1"/>
              </a:solidFill>
            </a:rPr>
            <a:t>c) </a:t>
          </a:r>
          <a:r>
            <a:rPr lang="sr-Latn-RS" b="1" dirty="0" smtClean="0">
              <a:solidFill>
                <a:schemeClr val="tx1"/>
              </a:solidFill>
            </a:rPr>
            <a:t>Tajne istrage</a:t>
          </a:r>
          <a:endParaRPr lang="en-US" b="1" dirty="0">
            <a:solidFill>
              <a:schemeClr val="tx1"/>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a:t>
          </a:r>
          <a:r>
            <a:rPr lang="sr-Latn-RS" b="1" dirty="0" smtClean="0"/>
            <a:t>Zahteve koji se odnose na sistem W</a:t>
          </a:r>
          <a:r>
            <a:rPr lang="en-US" b="1" dirty="0" smtClean="0"/>
            <a:t>HOIS </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1659B53A-B0D8-4FDB-81D9-7CC7CA347ADA}" type="presOf" srcId="{9EFF4F62-79ED-4EA0-85C1-51F88755C8EE}" destId="{0DEDE790-6650-4E13-B812-9DA3ABBAEB7C}"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DAC53F3-3AC5-2A4F-8860-05DE12816360}"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5D951241-AB7E-4F09-8C62-6D80C3079C3A}" type="presOf" srcId="{D907F82D-4934-4260-A319-D0C1005DB73A}" destId="{576A2C98-791A-4E50-8CB8-1914215BEA2D}"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2" destOrd="0" parTransId="{6643C99F-6929-4115-B10C-449964C298DB}" sibTransId="{9EB8D1B3-16DB-4A75-A7E2-3B79ADD997CE}"/>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t>Šta se od navedenog ne razmatra za uključenje u Drugi dodatni protokol</a:t>
          </a:r>
          <a:r>
            <a:rPr lang="en-US" sz="3400" b="1" dirty="0" smtClean="0"/>
            <a:t>? </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t>a) </a:t>
          </a:r>
          <a:r>
            <a:rPr lang="sr-Latn-RS" b="1" dirty="0" smtClean="0"/>
            <a:t>Otkrivanje podataka u hitnim situacijama</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GB" b="1" dirty="0">
              <a:solidFill>
                <a:srgbClr val="FF0000"/>
              </a:solidFill>
            </a:rPr>
            <a:t>b) </a:t>
          </a:r>
          <a:r>
            <a:rPr lang="sr-Latn-RS" b="1" dirty="0" smtClean="0">
              <a:solidFill>
                <a:srgbClr val="FF0000"/>
              </a:solidFill>
            </a:rPr>
            <a:t>Rasizam i ksenofobija</a:t>
          </a:r>
          <a:r>
            <a:rPr lang="en-GB" b="1" dirty="0" smtClean="0">
              <a:solidFill>
                <a:srgbClr val="FF0000"/>
              </a:solidFill>
            </a:rPr>
            <a:t> </a:t>
          </a:r>
          <a:endParaRPr lang="en-US" b="1" dirty="0">
            <a:solidFill>
              <a:srgbClr val="FF0000"/>
            </a:solidFill>
          </a:endParaRP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en-US" b="1" dirty="0">
              <a:solidFill>
                <a:schemeClr val="tx1"/>
              </a:solidFill>
            </a:rPr>
            <a:t>c) </a:t>
          </a:r>
          <a:r>
            <a:rPr lang="sr-Latn-RS" b="1" dirty="0" smtClean="0">
              <a:solidFill>
                <a:schemeClr val="tx1"/>
              </a:solidFill>
            </a:rPr>
            <a:t>Tajne istrage</a:t>
          </a:r>
          <a:endParaRPr lang="en-US" b="1" dirty="0">
            <a:solidFill>
              <a:schemeClr val="tx1"/>
            </a:solidFill>
          </a:endParaRP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a:t>
          </a:r>
          <a:r>
            <a:rPr lang="sr-Latn-RS" b="1" dirty="0" smtClean="0"/>
            <a:t>Zahteve koji se odnose na sistem W</a:t>
          </a:r>
          <a:r>
            <a:rPr lang="en-US" b="1" dirty="0" smtClean="0"/>
            <a:t>HOIS </a:t>
          </a:r>
          <a:endParaRPr lang="en-US" b="1"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1659B53A-B0D8-4FDB-81D9-7CC7CA347ADA}" type="presOf" srcId="{9EFF4F62-79ED-4EA0-85C1-51F88755C8EE}" destId="{0DEDE790-6650-4E13-B812-9DA3ABBAEB7C}"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DAC53F3-3AC5-2A4F-8860-05DE12816360}"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5D951241-AB7E-4F09-8C62-6D80C3079C3A}" type="presOf" srcId="{D907F82D-4934-4260-A319-D0C1005DB73A}" destId="{576A2C98-791A-4E50-8CB8-1914215BEA2D}"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2" destOrd="0" parTransId="{6643C99F-6929-4115-B10C-449964C298DB}" sibTransId="{9EB8D1B3-16DB-4A75-A7E2-3B79ADD997CE}"/>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2600" b="1" dirty="0" smtClean="0"/>
            <a:t>Šta od navedenog nije uključeno u podatak o saobraćaju</a:t>
          </a:r>
          <a:r>
            <a:rPr lang="en-US" sz="2600" b="1" dirty="0" smtClean="0"/>
            <a:t>?</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a) </a:t>
          </a:r>
          <a:r>
            <a:rPr lang="sr-Latn-RS" b="1" dirty="0" smtClean="0">
              <a:solidFill>
                <a:srgbClr val="FF0000"/>
              </a:solidFill>
            </a:rPr>
            <a:t>Sadržina tela mejla</a:t>
          </a:r>
          <a:endParaRPr lang="en-US" b="1" dirty="0">
            <a:solidFill>
              <a:srgbClr val="FF0000"/>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a:t>
          </a:r>
          <a:r>
            <a:rPr lang="sr-Latn-RS" dirty="0" smtClean="0"/>
            <a:t>Vreme mejla</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c) </a:t>
          </a:r>
          <a:r>
            <a:rPr lang="sr-Latn-RS" dirty="0" smtClean="0"/>
            <a:t>Veličina mejla</a:t>
          </a:r>
          <a:endParaRPr lang="en-US"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dirty="0"/>
            <a:t>d) </a:t>
          </a:r>
          <a:r>
            <a:rPr lang="sr-Latn-RS" dirty="0" smtClean="0"/>
            <a:t>Vrsta predmetne usluge</a:t>
          </a:r>
          <a:endParaRPr lang="en-US"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rgbClr val="FF0000"/>
              </a:solidFill>
            </a:rPr>
            <a:t>e) </a:t>
          </a:r>
          <a:r>
            <a:rPr lang="sr-Latn-RS" b="1" dirty="0" smtClean="0">
              <a:solidFill>
                <a:srgbClr val="FF0000"/>
              </a:solidFill>
            </a:rPr>
            <a:t>Naslov (predmet) mejla </a:t>
          </a:r>
          <a:endParaRPr lang="en-US" b="1" dirty="0">
            <a:solidFill>
              <a:srgbClr val="FF0000"/>
            </a:solidFill>
          </a:endParaRP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Neko se poveže na javnu Wi-Fi mrežu i koristi određeni softver za presretanje privatne komunikacije mejlom između druga dva korisnika te mreže. To nije povreda člana </a:t>
          </a:r>
          <a:r>
            <a:rPr lang="en-US" sz="3400" b="1" dirty="0" smtClean="0">
              <a:solidFill>
                <a:schemeClr val="tx1"/>
              </a:solidFill>
            </a:rPr>
            <a:t>3</a:t>
          </a:r>
          <a:r>
            <a:rPr lang="en-US" sz="3400" b="1" dirty="0">
              <a:solidFill>
                <a:schemeClr val="tx1"/>
              </a:solidFill>
            </a:rPr>
            <a:t>.</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r>
            <a:rPr lang="en-US" b="1" dirty="0" smtClean="0">
              <a:solidFill>
                <a:schemeClr val="tx1"/>
              </a:solidFill>
            </a:rPr>
            <a:t> </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Pogrešno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Neko se poveže na javnu Wi-Fi mrežu i koristi određeni softver za presretanje privatne komunikacije mejlom između druga dva korisnika te mreže. To nije povreda člana </a:t>
          </a:r>
          <a:r>
            <a:rPr lang="en-US" sz="3400" b="1" dirty="0" smtClean="0">
              <a:solidFill>
                <a:schemeClr val="tx1"/>
              </a:solidFill>
            </a:rPr>
            <a:t>3.</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r-Latn-RS" b="1" dirty="0" smtClean="0">
              <a:solidFill>
                <a:schemeClr val="tx1"/>
              </a:solidFill>
            </a:rPr>
            <a:t>Tačno</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rgbClr val="FF0000"/>
              </a:solidFill>
            </a:rPr>
            <a:t>Pogrešno</a:t>
          </a:r>
          <a:endParaRPr lang="en-US" b="1" dirty="0">
            <a:solidFill>
              <a:srgbClr val="FF0000"/>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Lice prekine dovod struje za računarski sistem, time ometajući rad sistema. To nije ometanje sistema prema članu 5 Budimpeštanske konvencije.</a:t>
          </a:r>
          <a:r>
            <a:rPr lang="en-US" sz="3400" b="1" dirty="0" smtClean="0">
              <a:solidFill>
                <a:schemeClr val="tx1"/>
              </a:solidFill>
            </a:rPr>
            <a:t>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chemeClr val="tx1"/>
              </a:solidFill>
            </a:rPr>
            <a:t>T</a:t>
          </a:r>
          <a:r>
            <a:rPr lang="sr-Latn-RS" b="1" dirty="0" smtClean="0">
              <a:solidFill>
                <a:schemeClr val="tx1"/>
              </a:solidFill>
            </a:rPr>
            <a:t>ačno </a:t>
          </a:r>
          <a:endParaRPr lang="en-US" b="1" dirty="0">
            <a:solidFill>
              <a:schemeClr val="tx1"/>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 </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solidFill>
                <a:schemeClr val="tx1"/>
              </a:solidFill>
            </a:rPr>
            <a:t>Lice prekine dovod struje za računarski sistem, time ometajući rad sistema. To nije ometanje sistema prema članu 5 Budimpeštanske konvencije.</a:t>
          </a:r>
          <a:r>
            <a:rPr lang="en-US" sz="3400" b="1" dirty="0" smtClean="0">
              <a:solidFill>
                <a:schemeClr val="tx1"/>
              </a:solidFill>
            </a:rPr>
            <a:t> </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smtClean="0">
              <a:solidFill>
                <a:srgbClr val="FF0000"/>
              </a:solidFill>
            </a:rPr>
            <a:t>T</a:t>
          </a:r>
          <a:r>
            <a:rPr lang="sr-Latn-RS" b="1" dirty="0" smtClean="0">
              <a:solidFill>
                <a:srgbClr val="FF0000"/>
              </a:solidFill>
            </a:rPr>
            <a:t>ačno</a:t>
          </a:r>
          <a:r>
            <a:rPr lang="en-US" b="1" dirty="0" smtClean="0">
              <a:solidFill>
                <a:srgbClr val="FF0000"/>
              </a:solidFill>
            </a:rPr>
            <a:t> </a:t>
          </a:r>
          <a:endParaRPr lang="en-US" b="1" dirty="0">
            <a:solidFill>
              <a:srgbClr val="FF0000"/>
            </a:solidFill>
          </a:endParaRP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r-Latn-RS" b="1" dirty="0" smtClean="0">
              <a:solidFill>
                <a:schemeClr val="tx1"/>
              </a:solidFill>
            </a:rPr>
            <a:t>Netačno</a:t>
          </a:r>
          <a:endParaRPr lang="en-US" b="1" dirty="0">
            <a:solidFill>
              <a:schemeClr val="tx1"/>
            </a:solidFill>
          </a:endParaRP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1659B53A-B0D8-4FDB-81D9-7CC7CA347ADA}" type="presOf" srcId="{9EFF4F62-79ED-4EA0-85C1-51F88755C8EE}" destId="{0DEDE790-6650-4E13-B812-9DA3ABBAEB7C}"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5629286-2642-481F-BB3F-C9DC76E6A851}" srcId="{8E61202A-36DD-0240-811A-270D9611A395}" destId="{2D567ECC-EE11-40BE-8D44-12DF75E7AAA4}" srcOrd="4" destOrd="0" parTransId="{096A135B-3D51-4C14-B762-4DFFB46136C9}" sibTransId="{352CE29C-C095-4E8D-B62B-E607F5416469}"/>
    <dgm:cxn modelId="{4DAC53F3-3AC5-2A4F-8860-05DE12816360}" type="presOf" srcId="{7029F5E8-D056-AE49-BD66-3C193010DDE8}" destId="{5D9EDF3F-7B20-8E47-A431-F9F24450F874}"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99EB5834-3593-6644-A836-6C8D5595A820}" srcId="{8E61202A-36DD-0240-811A-270D9611A395}" destId="{7029F5E8-D056-AE49-BD66-3C193010DDE8}" srcOrd="0" destOrd="0" parTransId="{ACE97453-93D9-C642-95ED-D55F9984F778}" sibTransId="{3346CD8C-3206-F84A-BEA2-B5492B6B734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r-Latn-RS" sz="3400" b="1" dirty="0" smtClean="0"/>
            <a:t>Šta od navedenog ne čini dečiju pornografiju prema odredbama Budimpeštanske konvencije?</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0" dirty="0">
              <a:solidFill>
                <a:schemeClr val="tx1"/>
              </a:solidFill>
            </a:rPr>
            <a:t>a) </a:t>
          </a:r>
          <a:r>
            <a:rPr lang="sr-Latn-RS" b="0" dirty="0" smtClean="0">
              <a:solidFill>
                <a:schemeClr val="tx1"/>
              </a:solidFill>
            </a:rPr>
            <a:t>Video snimak maloletnika koji učestvuju u eksplicitno seksualnoj radnji.</a:t>
          </a:r>
          <a:endParaRPr lang="en-US" b="0"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a:t>
          </a:r>
          <a:r>
            <a:rPr lang="sr-Latn-RS" dirty="0" smtClean="0"/>
            <a:t>Video snimak koji sadrži kompjuterski generisanu simulaciju dečije pornografije.</a:t>
          </a:r>
          <a:endParaRPr lang="en-US"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dirty="0"/>
            <a:t>c) </a:t>
          </a:r>
          <a:r>
            <a:rPr lang="sr-Latn-RS" dirty="0" smtClean="0"/>
            <a:t>Audio klip maloletnika koji učestvuju u eksplicitno seksualnoj radnji. </a:t>
          </a:r>
          <a:endParaRPr lang="en-US" dirty="0"/>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dirty="0"/>
            <a:t>d) </a:t>
          </a:r>
          <a:r>
            <a:rPr lang="sr-Latn-RS" dirty="0" smtClean="0"/>
            <a:t>Video snimak lica koja izgledaju kao maloletnici i učestvuju u eksplicitno seksualnoj radnji. </a:t>
          </a:r>
          <a:r>
            <a:rPr lang="en-US" dirty="0" smtClean="0"/>
            <a:t> </a:t>
          </a:r>
          <a:endParaRPr lang="en-US" dirty="0"/>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1659B53A-B0D8-4FDB-81D9-7CC7CA347ADA}" type="presOf" srcId="{9EFF4F62-79ED-4EA0-85C1-51F88755C8EE}" destId="{0DEDE790-6650-4E13-B812-9DA3ABBAEB7C}"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DAC53F3-3AC5-2A4F-8860-05DE12816360}"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5D951241-AB7E-4F09-8C62-6D80C3079C3A}" type="presOf" srcId="{D907F82D-4934-4260-A319-D0C1005DB73A}" destId="{576A2C98-791A-4E50-8CB8-1914215BEA2D}"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441ACF7-001D-47E8-BE90-D77A819FBE03}" srcId="{8E61202A-36DD-0240-811A-270D9611A395}" destId="{D907F82D-4934-4260-A319-D0C1005DB73A}" srcOrd="2" destOrd="0" parTransId="{6643C99F-6929-4115-B10C-449964C298DB}" sibTransId="{9EB8D1B3-16DB-4A75-A7E2-3B79ADD997CE}"/>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sr-Latn-RS" sz="2600" b="1" kern="1200" dirty="0" smtClean="0"/>
            <a:t>Šta od navedenog ne potpada pod definiciju „davaoca usluge“?</a:t>
          </a:r>
          <a:r>
            <a:rPr lang="en-US" sz="2600" b="1" kern="1200" dirty="0" smtClean="0"/>
            <a:t> </a:t>
          </a:r>
          <a:endParaRPr lang="en-US" sz="2600" b="1" kern="1200" dirty="0"/>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c) </a:t>
          </a:r>
          <a:r>
            <a:rPr lang="en-US" sz="3300" b="1" kern="1200" dirty="0" smtClean="0">
              <a:solidFill>
                <a:schemeClr val="tx1"/>
              </a:solidFill>
            </a:rPr>
            <a:t>YouTube </a:t>
          </a:r>
          <a:r>
            <a:rPr lang="sr-Latn-RS" sz="3300" b="1" kern="1200" dirty="0" smtClean="0">
              <a:solidFill>
                <a:schemeClr val="tx1"/>
              </a:solidFill>
            </a:rPr>
            <a:t>kanal Saveta Evrope </a:t>
          </a:r>
          <a:endParaRPr lang="en-US" sz="3300" b="1" kern="1200" dirty="0">
            <a:solidFill>
              <a:schemeClr val="tx1"/>
            </a:solidFill>
          </a:endParaRP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t>Šta od navedenog ne čini dečiju pornografiju prema odredbama Budimpeštanske konvencije?</a:t>
          </a:r>
          <a:r>
            <a:rPr lang="en-US" sz="3400" b="1" kern="1200" dirty="0" smtClean="0"/>
            <a:t> </a:t>
          </a:r>
          <a:endParaRPr lang="en-US" sz="3400" b="1" kern="1200" dirty="0"/>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solidFill>
                <a:schemeClr val="tx1"/>
              </a:solidFill>
            </a:rPr>
            <a:t>a) </a:t>
          </a:r>
          <a:r>
            <a:rPr lang="sr-Latn-RS" sz="2300" b="1" kern="1200" dirty="0" smtClean="0">
              <a:solidFill>
                <a:schemeClr val="tx1"/>
              </a:solidFill>
            </a:rPr>
            <a:t>Video snimak maloletnika koji učestvuju u eksplicitno seksualnoj radnji.</a:t>
          </a:r>
          <a:endParaRPr lang="en-US" sz="2300" b="1" kern="1200" dirty="0">
            <a:solidFill>
              <a:schemeClr val="tx1"/>
            </a:solidFill>
          </a:endParaRP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b) </a:t>
          </a:r>
          <a:r>
            <a:rPr lang="sr-Latn-RS" sz="2300" b="1" kern="1200" dirty="0" smtClean="0"/>
            <a:t>Video snimak koji sadrži kompjuterski generisanu simulaciju dečije pornografije</a:t>
          </a:r>
          <a:r>
            <a:rPr lang="sr-Latn-RS" sz="2300" kern="1200" dirty="0" smtClean="0"/>
            <a:t>.</a:t>
          </a:r>
          <a:endParaRPr lang="en-US" sz="2300" b="1" kern="1200" dirty="0"/>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solidFill>
                <a:srgbClr val="FF0000"/>
              </a:solidFill>
            </a:rPr>
            <a:t>c)</a:t>
          </a:r>
          <a:r>
            <a:rPr lang="en-US" sz="2300" b="1" kern="1200" dirty="0"/>
            <a:t> </a:t>
          </a:r>
          <a:r>
            <a:rPr lang="sr-Latn-RS" sz="2300" b="1" kern="1200" dirty="0" smtClean="0">
              <a:solidFill>
                <a:srgbClr val="FF0000"/>
              </a:solidFill>
            </a:rPr>
            <a:t>Audio klip maloletnika koji učestvuju u eksplicitno seksualnoj radnji</a:t>
          </a:r>
          <a:r>
            <a:rPr lang="sr-Latn-RS" sz="2300" b="1" kern="1200" dirty="0" smtClean="0"/>
            <a:t>. </a:t>
          </a:r>
          <a:endParaRPr lang="en-US" sz="2300" b="1" kern="1200" dirty="0"/>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d) </a:t>
          </a:r>
          <a:r>
            <a:rPr lang="sr-Latn-RS" sz="2300" b="1" kern="1200" dirty="0" smtClean="0"/>
            <a:t>Video snimak lica koja izgledaju kao maloletnici i učestvuju u eksplicitno seksualnoj radnji. </a:t>
          </a:r>
          <a:endParaRPr lang="en-US" sz="2300" b="1" kern="1200" dirty="0"/>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Izvršni direktor kompanije izvrši delo prevare u vezi sa računarima koristeći računar date kompanije. Sav prihod od krivičnog dela ide na njegov privatni račun u banci. Kompanja se može smatrati odgovornom za radnje izvršnog direktora.</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Izvršni direktor kompanije izvrši delo prevare u vezi sa računarima koristeći računar date kompanije. Sav prihod od krivičnog dela ide na njegov privatni račun u banci. Kompanja se može smatrati odgovornom za radnje izvršnog direktora</a:t>
          </a:r>
          <a:r>
            <a:rPr lang="en-US" sz="3400" b="1" kern="1200" dirty="0" smtClean="0">
              <a:solidFill>
                <a:schemeClr val="tx1"/>
              </a:solidFill>
            </a:rPr>
            <a:t>.</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Netačno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Procesne odredbe Budimpeštanske konvencije (Poglavlje II, Deo 2) mogu se primeniti samo u odnosu na krivična dela utvrđena u skladu sa Konvencijom.</a:t>
          </a:r>
          <a:r>
            <a:rPr lang="en-US" sz="3400" b="1" kern="1200" dirty="0" smtClean="0">
              <a:solidFill>
                <a:schemeClr val="tx1"/>
              </a:solidFill>
            </a:rPr>
            <a:t>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Procesne odredbe Budimpeštanske konvencije (Poglavlje II, Deo 2) mogu se primeniti samo u odnosu na krivična dela utvrđena u skladu sa Konvencijom</a:t>
          </a:r>
          <a:r>
            <a:rPr lang="en-US" sz="3400" b="1" kern="1200" dirty="0" smtClean="0">
              <a:solidFill>
                <a:schemeClr val="tx1"/>
              </a:solidFill>
            </a:rPr>
            <a:t>.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Netačno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B6C696-8BAE-43F5-A7AE-876CEB660999}">
      <dsp:nvSpPr>
        <dsp:cNvPr id="0" name=""/>
        <dsp:cNvSpPr/>
      </dsp:nvSpPr>
      <dsp:spPr>
        <a:xfrm rot="10800000">
          <a:off x="0" y="0"/>
          <a:ext cx="4476172" cy="646330"/>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sr-Latn-RS" sz="1400" b="1" kern="1200" dirty="0" smtClean="0"/>
            <a:t>Presretanje podataka iz sadržaja</a:t>
          </a:r>
          <a:endParaRPr lang="en-PK" sz="1400" b="1" kern="1200" dirty="0"/>
        </a:p>
      </dsp:txBody>
      <dsp:txXfrm rot="-10800000">
        <a:off x="783330" y="0"/>
        <a:ext cx="2909511" cy="646330"/>
      </dsp:txXfrm>
    </dsp:sp>
    <dsp:sp modelId="{37638A15-F53B-4722-A3A9-504F0872E3E9}">
      <dsp:nvSpPr>
        <dsp:cNvPr id="0" name=""/>
        <dsp:cNvSpPr/>
      </dsp:nvSpPr>
      <dsp:spPr>
        <a:xfrm rot="10800000">
          <a:off x="319726" y="646330"/>
          <a:ext cx="3836718" cy="646330"/>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sr-Latn-RS" sz="1400" b="1" kern="1200" dirty="0" smtClean="0"/>
            <a:t>Prikupljanje podataka o saobraćaju u realnom vremenu </a:t>
          </a:r>
          <a:endParaRPr lang="en-PK" sz="1400" b="1" kern="1200" dirty="0"/>
        </a:p>
      </dsp:txBody>
      <dsp:txXfrm rot="-10800000">
        <a:off x="991152" y="646330"/>
        <a:ext cx="2493867" cy="646330"/>
      </dsp:txXfrm>
    </dsp:sp>
    <dsp:sp modelId="{D3458357-E8D2-45B2-A250-AF9A09B0DC07}">
      <dsp:nvSpPr>
        <dsp:cNvPr id="0" name=""/>
        <dsp:cNvSpPr/>
      </dsp:nvSpPr>
      <dsp:spPr>
        <a:xfrm rot="10800000">
          <a:off x="639453" y="1292661"/>
          <a:ext cx="3197265" cy="646330"/>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sr-Latn-RS" sz="1400" b="1" kern="1200" dirty="0" smtClean="0"/>
            <a:t>Pretraživanje i zaplena</a:t>
          </a:r>
          <a:endParaRPr lang="en-PK" sz="1400" b="1" kern="1200" dirty="0"/>
        </a:p>
      </dsp:txBody>
      <dsp:txXfrm rot="-10800000">
        <a:off x="1198974" y="1292661"/>
        <a:ext cx="2078222" cy="646330"/>
      </dsp:txXfrm>
    </dsp:sp>
    <dsp:sp modelId="{2E9841CB-D369-4D50-B3DF-91B1CB432857}">
      <dsp:nvSpPr>
        <dsp:cNvPr id="0" name=""/>
        <dsp:cNvSpPr/>
      </dsp:nvSpPr>
      <dsp:spPr>
        <a:xfrm rot="10800000">
          <a:off x="968438" y="1938992"/>
          <a:ext cx="2557812" cy="646330"/>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sr-Latn-RS" sz="1400" b="1" kern="1200" dirty="0" smtClean="0"/>
            <a:t>Izdavanje naredbe</a:t>
          </a:r>
          <a:endParaRPr lang="en-PK" sz="1400" b="1" kern="1200" dirty="0"/>
        </a:p>
      </dsp:txBody>
      <dsp:txXfrm rot="-10800000">
        <a:off x="1416056" y="1938992"/>
        <a:ext cx="1662578" cy="646330"/>
      </dsp:txXfrm>
    </dsp:sp>
    <dsp:sp modelId="{BC23AC2C-C589-473D-B07A-EA5CA8DD25B7}">
      <dsp:nvSpPr>
        <dsp:cNvPr id="0" name=""/>
        <dsp:cNvSpPr/>
      </dsp:nvSpPr>
      <dsp:spPr>
        <a:xfrm rot="10800000">
          <a:off x="1278906" y="2585323"/>
          <a:ext cx="1918359" cy="646330"/>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sr-Latn-RS" sz="1400" b="1" kern="1200" dirty="0" smtClean="0"/>
            <a:t>Delimično otkrivanje podataka o saobraćaju</a:t>
          </a:r>
          <a:endParaRPr lang="en-PK" sz="1400" b="1" kern="1200" dirty="0"/>
        </a:p>
      </dsp:txBody>
      <dsp:txXfrm rot="-10800000">
        <a:off x="1614619" y="2585323"/>
        <a:ext cx="1246933" cy="646330"/>
      </dsp:txXfrm>
    </dsp:sp>
    <dsp:sp modelId="{EFBE9C48-68C3-41E1-8414-F6D586349D59}">
      <dsp:nvSpPr>
        <dsp:cNvPr id="0" name=""/>
        <dsp:cNvSpPr/>
      </dsp:nvSpPr>
      <dsp:spPr>
        <a:xfrm rot="10800000">
          <a:off x="1598632" y="3231654"/>
          <a:ext cx="1278906" cy="646330"/>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t" anchorCtr="0">
          <a:noAutofit/>
        </a:bodyPr>
        <a:lstStyle/>
        <a:p>
          <a:pPr lvl="0" algn="ctr" defTabSz="133350">
            <a:lnSpc>
              <a:spcPct val="90000"/>
            </a:lnSpc>
            <a:spcBef>
              <a:spcPct val="0"/>
            </a:spcBef>
            <a:spcAft>
              <a:spcPct val="35000"/>
            </a:spcAft>
          </a:pPr>
          <a:endParaRPr lang="en-US" sz="300" b="1" kern="1200" dirty="0" smtClean="0"/>
        </a:p>
        <a:p>
          <a:pPr lvl="0" algn="ctr" defTabSz="133350">
            <a:lnSpc>
              <a:spcPct val="90000"/>
            </a:lnSpc>
            <a:spcBef>
              <a:spcPct val="0"/>
            </a:spcBef>
            <a:spcAft>
              <a:spcPct val="35000"/>
            </a:spcAft>
          </a:pPr>
          <a:r>
            <a:rPr lang="sr-Latn-RS" sz="1200" b="1" kern="1200" dirty="0" smtClean="0"/>
            <a:t>Hitna zaštita</a:t>
          </a:r>
          <a:r>
            <a:rPr lang="en-US" sz="1200" b="1" kern="1200" dirty="0" smtClean="0"/>
            <a:t> </a:t>
          </a:r>
          <a:endParaRPr lang="en-PK" sz="1200" b="1" kern="1200" dirty="0"/>
        </a:p>
      </dsp:txBody>
      <dsp:txXfrm rot="-10800000">
        <a:off x="1822441" y="3231654"/>
        <a:ext cx="831289" cy="646330"/>
      </dsp:txXfrm>
    </dsp:sp>
    <dsp:sp modelId="{527F8124-7EB7-4FE1-B412-B05C57F735E0}">
      <dsp:nvSpPr>
        <dsp:cNvPr id="0" name=""/>
        <dsp:cNvSpPr/>
      </dsp:nvSpPr>
      <dsp:spPr>
        <a:xfrm rot="10800000">
          <a:off x="1918359" y="3664230"/>
          <a:ext cx="639453" cy="646330"/>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Latn-RS" sz="1000" b="1" kern="1200" dirty="0" smtClean="0"/>
            <a:t>Presretanje podataka iz sadržaja</a:t>
          </a:r>
          <a:endParaRPr lang="en-PK" sz="1000" b="1" kern="1200" dirty="0"/>
        </a:p>
      </dsp:txBody>
      <dsp:txXfrm rot="-10800000">
        <a:off x="1918359" y="3664230"/>
        <a:ext cx="639453" cy="64633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t>Koji od ovih naloga sudija u vašoj zemlji NE MOŽE izdati u skladu sa članom 18. Konvencije? </a:t>
          </a:r>
          <a:endParaRPr lang="en-US" sz="3400" b="1" kern="1200" dirty="0"/>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solidFill>
                <a:schemeClr val="tx1"/>
              </a:solidFill>
            </a:rPr>
            <a:t>a) </a:t>
          </a:r>
          <a:r>
            <a:rPr lang="sr-Latn-RS" sz="2300" b="1" kern="1200" dirty="0" smtClean="0">
              <a:solidFill>
                <a:schemeClr val="tx1"/>
              </a:solidFill>
            </a:rPr>
            <a:t>Za podatke o pretplatniku od inostranog davaoca usluga koji pruža usluge u vašoj zemlji.</a:t>
          </a:r>
          <a:endParaRPr lang="en-US" sz="2300" b="1" kern="1200" dirty="0">
            <a:solidFill>
              <a:schemeClr val="tx1"/>
            </a:solidFill>
          </a:endParaRP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b) </a:t>
          </a:r>
          <a:r>
            <a:rPr lang="sr-Latn-RS" sz="2300" b="1" kern="1200" dirty="0" smtClean="0"/>
            <a:t>Za podatke iz sadržaja od inostranog davaoca usluga koji pruža usluge u vašoj zemlji.</a:t>
          </a:r>
          <a:endParaRPr lang="en-US" sz="2300" b="1" kern="1200" dirty="0"/>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c) </a:t>
          </a:r>
          <a:r>
            <a:rPr lang="sr-Latn-RS" sz="2300" b="1" kern="1200" dirty="0" smtClean="0"/>
            <a:t>Za računarske podatke od lica u vašoj zemlji koje kontroliše podatke koji se čuvaju izvan vaše zemlje. </a:t>
          </a:r>
          <a:r>
            <a:rPr lang="en-US" sz="2300" b="1" kern="1200" dirty="0" smtClean="0"/>
            <a:t> </a:t>
          </a:r>
          <a:endParaRPr lang="en-US" sz="2300" b="1" kern="1200" dirty="0"/>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d) </a:t>
          </a:r>
          <a:r>
            <a:rPr lang="sr-Latn-RS" sz="2300" b="1" kern="1200" dirty="0" smtClean="0"/>
            <a:t>Za računarske podatke od lica u vašoj zemlji koje poseduje podatke koji se čuvaju u vašoj zemlji. </a:t>
          </a:r>
          <a:endParaRPr lang="en-US" sz="2300" b="1" kern="1200" dirty="0"/>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t>Koji od ovih naloga sudija u vašoj zemlji NE MOŽE izdati u skladu sa članom 18. Konvencije? </a:t>
          </a:r>
          <a:endParaRPr lang="en-US" sz="3400" b="1" kern="1200" dirty="0"/>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solidFill>
                <a:schemeClr val="tx1"/>
              </a:solidFill>
            </a:rPr>
            <a:t>a) </a:t>
          </a:r>
          <a:r>
            <a:rPr lang="sr-Latn-RS" sz="2300" b="1" kern="1200" dirty="0" smtClean="0">
              <a:solidFill>
                <a:schemeClr val="tx1"/>
              </a:solidFill>
            </a:rPr>
            <a:t>Za podatke o pretplatniku od inostranog davaoca usluga koji pruža usluge u vašoj zemlji.</a:t>
          </a:r>
          <a:endParaRPr lang="en-US" sz="2300" b="1" kern="1200" dirty="0">
            <a:solidFill>
              <a:schemeClr val="tx1"/>
            </a:solidFill>
          </a:endParaRP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solidFill>
                <a:srgbClr val="FF0000"/>
              </a:solidFill>
            </a:rPr>
            <a:t>b) </a:t>
          </a:r>
          <a:r>
            <a:rPr lang="sr-Latn-RS" sz="2300" b="1" kern="1200" dirty="0" smtClean="0">
              <a:solidFill>
                <a:srgbClr val="FF0000"/>
              </a:solidFill>
            </a:rPr>
            <a:t>Za podatke iz sadržaja od inostranog davaoca usluga koji pruža usluge u vašoj zemlji</a:t>
          </a:r>
          <a:r>
            <a:rPr lang="sr-Latn-RS" sz="2300" b="1" kern="1200" dirty="0" smtClean="0"/>
            <a:t>.</a:t>
          </a:r>
          <a:endParaRPr lang="en-US" sz="2300" b="1" kern="1200" dirty="0"/>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c) </a:t>
          </a:r>
          <a:r>
            <a:rPr lang="sr-Latn-RS" sz="2300" b="1" kern="1200" dirty="0" smtClean="0"/>
            <a:t>Za računarske podatke od lica u vašoj zemlji koje kontroliše podatke koji se čuvaju izvan vaše zemlje. </a:t>
          </a:r>
          <a:r>
            <a:rPr lang="en-US" sz="2300" b="1" kern="1200" dirty="0" smtClean="0"/>
            <a:t> </a:t>
          </a:r>
          <a:endParaRPr lang="en-US" sz="2300" b="1" kern="1200" dirty="0"/>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1" kern="1200" dirty="0"/>
            <a:t>d) </a:t>
          </a:r>
          <a:r>
            <a:rPr lang="sr-Latn-RS" sz="2300" b="1" kern="1200" dirty="0" smtClean="0"/>
            <a:t>Za računarske podatke od lica u vašoj zemlji koje poseduje podatke koji se čuvaju u vašoj zemlji. </a:t>
          </a:r>
          <a:endParaRPr lang="en-US" sz="2300" b="1" kern="1200" dirty="0"/>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Možete izdati nalog za presretanje podataka iz sadržaja u predmetu koji se odnosi na krađu. Za to delo predviđena je kazna zatvora od šest meseci.</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Možete izdati nalog za presretanje podataka iz sadržaja u predmetu koji se odnosi na krađu. Za to delo predviđena je kazna zatvora od šest meseci</a:t>
          </a:r>
          <a:r>
            <a:rPr lang="en-US" sz="3400" b="1" kern="1200" dirty="0" smtClean="0">
              <a:solidFill>
                <a:schemeClr val="tx1"/>
              </a:solidFill>
            </a:rPr>
            <a:t>.</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Netačno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sr-Latn-RS" sz="2600" b="1" kern="1200" dirty="0" smtClean="0"/>
            <a:t>Šta od navedenog ne potpada pod definiciju „davaoca usluge“?</a:t>
          </a:r>
          <a:r>
            <a:rPr lang="en-US" sz="2600" b="1" kern="1200" dirty="0" smtClean="0"/>
            <a:t> </a:t>
          </a:r>
          <a:endParaRPr lang="en-US" sz="2600" b="1" kern="1200" dirty="0"/>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rgbClr val="FF0000"/>
              </a:solidFill>
            </a:rPr>
            <a:t>c) </a:t>
          </a:r>
          <a:r>
            <a:rPr lang="en-US" sz="3300" b="1" kern="1200" dirty="0" smtClean="0">
              <a:solidFill>
                <a:srgbClr val="FF0000"/>
              </a:solidFill>
            </a:rPr>
            <a:t>YouTube </a:t>
          </a:r>
          <a:r>
            <a:rPr lang="sr-Latn-RS" sz="3300" b="1" kern="1200" dirty="0" smtClean="0">
              <a:solidFill>
                <a:srgbClr val="FF0000"/>
              </a:solidFill>
            </a:rPr>
            <a:t>kanal Saveta Evrope</a:t>
          </a:r>
          <a:endParaRPr lang="en-US" sz="3300" b="1" kern="1200" dirty="0">
            <a:solidFill>
              <a:srgbClr val="FF0000"/>
            </a:solidFill>
          </a:endParaRP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sr-Latn-RS" sz="2600" b="1" kern="1200" dirty="0" smtClean="0"/>
            <a:t>Za koje od sledećih dela bi Budimpeštanska konvencija omogućila međunarodnu saradnju</a:t>
          </a:r>
          <a:r>
            <a:rPr lang="en-US" sz="2600" b="1" kern="1200" dirty="0" smtClean="0"/>
            <a:t>?</a:t>
          </a:r>
          <a:endParaRPr lang="en-US" sz="2600" b="1" kern="1200" dirty="0"/>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a) </a:t>
          </a:r>
          <a:r>
            <a:rPr lang="sr-Latn-RS" sz="2600" b="1" kern="1200" dirty="0" smtClean="0"/>
            <a:t>Hakovanje</a:t>
          </a:r>
          <a:endParaRPr lang="en-US" sz="2600" b="1" kern="1200" dirty="0"/>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b) </a:t>
          </a:r>
          <a:r>
            <a:rPr lang="sr-Latn-RS" sz="2600" b="1" kern="1200" dirty="0" smtClean="0"/>
            <a:t>Politički delikt</a:t>
          </a:r>
          <a:r>
            <a:rPr lang="en-US" sz="2600" b="1" kern="1200" dirty="0" smtClean="0"/>
            <a:t> </a:t>
          </a:r>
          <a:endParaRPr lang="en-US" sz="2600" b="1" kern="1200" dirty="0"/>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c) </a:t>
          </a:r>
          <a:r>
            <a:rPr lang="sr-Latn-RS" sz="2600" b="1" kern="1200" dirty="0" smtClean="0"/>
            <a:t>Falsifikovanje u vezi s računarima </a:t>
          </a:r>
          <a:endParaRPr lang="en-US" sz="2600" b="1" kern="1200" dirty="0"/>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d) </a:t>
          </a:r>
          <a:r>
            <a:rPr lang="sr-Latn-RS" sz="2600" b="1" kern="1200" dirty="0" smtClean="0"/>
            <a:t>DDoS napad (distribuirano uskraćivanje usluge)?</a:t>
          </a:r>
          <a:endParaRPr lang="en-US" sz="2600" b="1" kern="1200" dirty="0"/>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e) </a:t>
          </a:r>
          <a:r>
            <a:rPr lang="sr-Latn-RS" sz="2600" b="1" kern="1200" dirty="0" smtClean="0"/>
            <a:t>Posedovanje dečije pornografije na USB fleš memoriji?</a:t>
          </a:r>
          <a:endParaRPr lang="en-US" sz="2600" b="1" kern="1200" dirty="0"/>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sr-Latn-RS" sz="2600" b="1" kern="1200" dirty="0" smtClean="0"/>
            <a:t>Za koje od sledećih dela bi Budimpeštanska konvencija omogućila međunarodnu saradnju</a:t>
          </a:r>
          <a:r>
            <a:rPr lang="en-US" sz="2600" b="1" kern="1200" dirty="0" smtClean="0"/>
            <a:t>?</a:t>
          </a:r>
          <a:endParaRPr lang="en-US" sz="2600" b="1" kern="1200" dirty="0"/>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solidFill>
                <a:srgbClr val="FF0000"/>
              </a:solidFill>
            </a:rPr>
            <a:t>a)</a:t>
          </a:r>
          <a:r>
            <a:rPr lang="en-US" sz="2600" b="1" kern="1200" dirty="0"/>
            <a:t> </a:t>
          </a:r>
          <a:r>
            <a:rPr lang="sr-Latn-RS" sz="2600" b="1" kern="1200" dirty="0" smtClean="0">
              <a:solidFill>
                <a:srgbClr val="FF0000"/>
              </a:solidFill>
            </a:rPr>
            <a:t>Hakovanje</a:t>
          </a:r>
          <a:endParaRPr lang="en-US" sz="2600" b="1" kern="1200" dirty="0">
            <a:solidFill>
              <a:srgbClr val="FF0000"/>
            </a:solidFill>
          </a:endParaRP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b) </a:t>
          </a:r>
          <a:r>
            <a:rPr lang="sr-Latn-RS" sz="2600" b="1" kern="1200" dirty="0" smtClean="0"/>
            <a:t>Politički delikt</a:t>
          </a:r>
          <a:r>
            <a:rPr lang="en-US" sz="2600" b="1" kern="1200" dirty="0" smtClean="0"/>
            <a:t> </a:t>
          </a:r>
          <a:endParaRPr lang="en-US" sz="2600" b="1" kern="1200" dirty="0"/>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solidFill>
                <a:srgbClr val="FF0000"/>
              </a:solidFill>
            </a:rPr>
            <a:t>c) </a:t>
          </a:r>
          <a:r>
            <a:rPr lang="sr-Latn-RS" sz="2600" b="1" kern="1200" dirty="0" smtClean="0">
              <a:solidFill>
                <a:srgbClr val="FF0000"/>
              </a:solidFill>
            </a:rPr>
            <a:t>Falsifikovanje u vezi s računarima </a:t>
          </a:r>
          <a:endParaRPr lang="en-US" sz="2600" b="1" kern="1200" dirty="0">
            <a:solidFill>
              <a:srgbClr val="FF0000"/>
            </a:solidFill>
          </a:endParaRP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solidFill>
                <a:srgbClr val="FF0000"/>
              </a:solidFill>
            </a:rPr>
            <a:t>d) </a:t>
          </a:r>
          <a:r>
            <a:rPr lang="sr-Latn-RS" sz="2600" b="1" kern="1200" dirty="0" smtClean="0">
              <a:solidFill>
                <a:srgbClr val="FF0000"/>
              </a:solidFill>
            </a:rPr>
            <a:t>DDoS napad (distribuirano uskraćivanje usluge)?</a:t>
          </a:r>
          <a:endParaRPr lang="en-US" sz="2600" b="1" kern="1200" dirty="0">
            <a:solidFill>
              <a:srgbClr val="FF0000"/>
            </a:solidFill>
          </a:endParaRP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b="1" kern="1200" dirty="0"/>
            <a:t>e</a:t>
          </a:r>
          <a:r>
            <a:rPr lang="en-US" sz="2600" b="1" kern="1200" dirty="0">
              <a:solidFill>
                <a:srgbClr val="FF0000"/>
              </a:solidFill>
            </a:rPr>
            <a:t>) </a:t>
          </a:r>
          <a:r>
            <a:rPr lang="sr-Latn-RS" sz="2600" b="1" kern="1200" dirty="0" smtClean="0">
              <a:solidFill>
                <a:srgbClr val="FF0000"/>
              </a:solidFill>
            </a:rPr>
            <a:t>Posedovanje dečije pornografije na USB fleš memoriji?</a:t>
          </a:r>
          <a:endParaRPr lang="en-US" sz="2600" b="1" kern="1200" dirty="0">
            <a:solidFill>
              <a:srgbClr val="FF0000"/>
            </a:solidFill>
          </a:endParaRP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Budimpeštanska konvencija dozvoljava Strani da odbije pružanje pomoći ukoliko druga Strana koristi različitu terminologiju kako bi definisala delo, čak i kada je radnja koja čini osnov dela krivično delo u obe zemlje. Tačno ili netačno</a:t>
          </a:r>
          <a:r>
            <a:rPr lang="en-US" sz="3400" b="1" kern="1200" dirty="0" smtClean="0">
              <a:solidFill>
                <a:schemeClr val="tx1"/>
              </a:solidFill>
            </a:rPr>
            <a:t>?</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Budimpeštanska konvencija dozvoljava Strani da odbije pružanje pomoći ukoliko druga Strana koristi različitu terminologiju kako bi definisala delo, čak i kada je radnja koja čini osnov dela krivično delo u obe zemlje. Tačno ili netačno</a:t>
          </a:r>
          <a:r>
            <a:rPr lang="en-US" sz="3400" b="1" kern="1200" dirty="0" smtClean="0">
              <a:solidFill>
                <a:schemeClr val="tx1"/>
              </a:solidFill>
            </a:rPr>
            <a:t>?</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Netačno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Budimpeštanska konencija stavlja van snage procesne i odredbe o tajnosti postojećih dogovora koji se odnose na uzajamnu pomoć u krivičnim stvarima među državama?</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Budimpeštanska konencija stavlja van snage procesne i odredbe o tajnosti postojećih dogovora koji se odnose na uzajamnu pomoć u krivičnim stvarima među državama?</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Netačno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Strane nisu obavezne da podnesu zahtev za uzajamnu pomoć u svrhu otkrivanja podataka o saobraćaju koje je prikupila druga Strana u skladu sa zahtevom za zaštitu podataka. Ta druga strana mora otkriti relevantne podatke o saobraćaju bez zahteva.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Tačno</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just" defTabSz="1377950">
            <a:lnSpc>
              <a:spcPct val="90000"/>
            </a:lnSpc>
            <a:spcBef>
              <a:spcPct val="0"/>
            </a:spcBef>
            <a:spcAft>
              <a:spcPct val="35000"/>
            </a:spcAft>
          </a:pPr>
          <a:r>
            <a:rPr lang="sr-Latn-RS" sz="3100" b="1" kern="1200" dirty="0" smtClean="0"/>
            <a:t>U kojim situacijama Budimpeštanska konvencija dopušta Strani da pristupi podacima u drugoj jurisdikciji bez saglasnosti druge Strane</a:t>
          </a:r>
          <a:r>
            <a:rPr lang="en-US" sz="3100" b="1" kern="1200" dirty="0" smtClean="0"/>
            <a:t>?</a:t>
          </a:r>
          <a:endParaRPr lang="en-US" sz="3100" b="1" kern="1200" dirty="0"/>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a) </a:t>
          </a:r>
          <a:r>
            <a:rPr lang="sr-Latn-RS" sz="1900" b="1" kern="1200" dirty="0" smtClean="0"/>
            <a:t>Privatni podaci</a:t>
          </a:r>
          <a:r>
            <a:rPr lang="en-US" sz="1900" b="1" kern="1200" dirty="0" smtClean="0"/>
            <a:t> </a:t>
          </a:r>
          <a:endParaRPr lang="en-US" sz="1900" b="1" kern="1200" dirty="0"/>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b) </a:t>
          </a:r>
          <a:r>
            <a:rPr lang="sr-Latn-RS" sz="1900" b="1" kern="1200" dirty="0" smtClean="0"/>
            <a:t>Podaci dostupni javnost</a:t>
          </a:r>
          <a:endParaRPr lang="en-US" sz="1900" b="1" kern="1200" dirty="0"/>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c) </a:t>
          </a:r>
          <a:r>
            <a:rPr lang="sr-Latn-RS" sz="1900" b="1" kern="1200" dirty="0" smtClean="0"/>
            <a:t>Svi sačuvani podaci uz zakonsku ili dobrovoljnu saglasnost lica ovlašćenog da date podatke otkrije</a:t>
          </a:r>
          <a:endParaRPr lang="en-US" sz="1900" b="1" kern="1200" dirty="0"/>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d) </a:t>
          </a:r>
          <a:r>
            <a:rPr lang="sr-Latn-RS" sz="1900" b="1" kern="1200" dirty="0" smtClean="0"/>
            <a:t>Podaci o saobraćaju</a:t>
          </a:r>
          <a:endParaRPr lang="en-US" sz="1900" b="1" kern="1200" dirty="0"/>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e) </a:t>
          </a:r>
          <a:r>
            <a:rPr lang="sr-Latn-RS" sz="1900" b="1" kern="1200" dirty="0" smtClean="0"/>
            <a:t>Podaci iz sadržaja</a:t>
          </a:r>
          <a:r>
            <a:rPr lang="en-US" sz="1900" b="1" kern="1200" dirty="0" smtClean="0"/>
            <a:t> </a:t>
          </a:r>
          <a:endParaRPr lang="en-US" sz="1900" b="1" kern="1200" dirty="0"/>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just" defTabSz="1377950">
            <a:lnSpc>
              <a:spcPct val="90000"/>
            </a:lnSpc>
            <a:spcBef>
              <a:spcPct val="0"/>
            </a:spcBef>
            <a:spcAft>
              <a:spcPct val="35000"/>
            </a:spcAft>
          </a:pPr>
          <a:r>
            <a:rPr lang="sr-Latn-RS" sz="3100" b="1" kern="1200" dirty="0" smtClean="0"/>
            <a:t>U kojim situacijama Budimpeštanska konvencija dopušta Strani da pristupi podacima u drugoj jurisdikciji bez saglasnosti druge Strane</a:t>
          </a:r>
          <a:r>
            <a:rPr lang="en-US" sz="3100" b="1" kern="1200" dirty="0" smtClean="0"/>
            <a:t>?</a:t>
          </a:r>
          <a:endParaRPr lang="en-US" sz="3100" b="1" kern="1200" dirty="0"/>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a) </a:t>
          </a:r>
          <a:r>
            <a:rPr lang="sr-Latn-RS" sz="1900" b="1" kern="1200" dirty="0" smtClean="0"/>
            <a:t>Privatni podaci</a:t>
          </a:r>
          <a:r>
            <a:rPr lang="en-US" sz="1900" b="1" kern="1200" dirty="0" smtClean="0"/>
            <a:t> </a:t>
          </a:r>
          <a:endParaRPr lang="en-US" sz="1900" b="1" kern="1200" dirty="0"/>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FF0000"/>
              </a:solidFill>
            </a:rPr>
            <a:t>b) </a:t>
          </a:r>
          <a:r>
            <a:rPr lang="sr-Latn-RS" sz="1900" b="1" kern="1200" dirty="0" smtClean="0">
              <a:solidFill>
                <a:srgbClr val="FF0000"/>
              </a:solidFill>
            </a:rPr>
            <a:t>Podaci dostupni javnost</a:t>
          </a:r>
          <a:endParaRPr lang="en-US" sz="1900" b="1" kern="1200" dirty="0">
            <a:solidFill>
              <a:srgbClr val="FF0000"/>
            </a:solidFill>
          </a:endParaRP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FF0000"/>
              </a:solidFill>
            </a:rPr>
            <a:t>c) </a:t>
          </a:r>
          <a:r>
            <a:rPr lang="sr-Latn-RS" sz="1900" b="1" kern="1200" dirty="0" smtClean="0">
              <a:solidFill>
                <a:srgbClr val="FF0000"/>
              </a:solidFill>
            </a:rPr>
            <a:t>Svi sačuvani podaci uz zakonsku ili dobrovoljnu saglasnost lica ovlašćenog da date podatke otkrije</a:t>
          </a:r>
          <a:endParaRPr lang="en-US" sz="1900" b="1" kern="1200" dirty="0">
            <a:solidFill>
              <a:srgbClr val="FF0000"/>
            </a:solidFill>
          </a:endParaRP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d) </a:t>
          </a:r>
          <a:r>
            <a:rPr lang="sr-Latn-RS" sz="1900" b="1" kern="1200" dirty="0" smtClean="0"/>
            <a:t>Podaci o saobraćaju</a:t>
          </a:r>
          <a:endParaRPr lang="en-US" sz="1900" b="1" kern="1200" dirty="0"/>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t>e) </a:t>
          </a:r>
          <a:r>
            <a:rPr lang="sr-Latn-RS" sz="1900" b="1" kern="1200" dirty="0" smtClean="0"/>
            <a:t>Podaci iz sadržaja</a:t>
          </a:r>
          <a:r>
            <a:rPr lang="en-US" sz="1900" b="1" kern="1200" dirty="0" smtClean="0"/>
            <a:t> </a:t>
          </a:r>
          <a:endParaRPr lang="en-US" sz="1900" b="1" kern="1200" dirty="0"/>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Strana odbija da drugoj Strani obezbedi uzajamnu pomoć u vezi sa presretanjem podataka iz sadržaja, jer domaći zakoni to ne dopuštaju. Strana je prekršila  član 34. Budimpeštanske konvencije.</a:t>
          </a:r>
          <a:r>
            <a:rPr lang="en-US" sz="3400" b="1" kern="1200" dirty="0" smtClean="0">
              <a:solidFill>
                <a:schemeClr val="tx1"/>
              </a:solidFill>
            </a:rPr>
            <a:t>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sr-Latn-RS" sz="2600" b="1" kern="1200" dirty="0" smtClean="0"/>
            <a:t>Šta od navedenog nije uključeno u podatak o saobraćaju</a:t>
          </a:r>
          <a:r>
            <a:rPr lang="en-US" sz="2600" b="1" kern="1200" dirty="0" smtClean="0"/>
            <a:t>?</a:t>
          </a:r>
          <a:endParaRPr lang="en-US" sz="2600" b="1" kern="1200" dirty="0"/>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a) </a:t>
          </a:r>
          <a:r>
            <a:rPr lang="sr-Latn-RS" sz="3800" kern="1200" dirty="0" smtClean="0"/>
            <a:t>Sadržina tela mejla</a:t>
          </a:r>
          <a:endParaRPr lang="en-US" sz="3800" kern="1200" dirty="0"/>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b) </a:t>
          </a:r>
          <a:r>
            <a:rPr lang="sr-Latn-RS" sz="3800" kern="1200" dirty="0" smtClean="0"/>
            <a:t>Vreme mejla</a:t>
          </a:r>
          <a:endParaRPr lang="en-US" sz="3800" kern="1200" dirty="0"/>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c) </a:t>
          </a:r>
          <a:r>
            <a:rPr lang="sr-Latn-RS" sz="3800" kern="1200" dirty="0" smtClean="0"/>
            <a:t>Veličina mejla</a:t>
          </a:r>
          <a:endParaRPr lang="en-US" sz="3800" kern="1200" dirty="0"/>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d) </a:t>
          </a:r>
          <a:r>
            <a:rPr lang="sr-Latn-RS" sz="3800" kern="1200" dirty="0" smtClean="0"/>
            <a:t>Vrsta predmetne usluge</a:t>
          </a:r>
          <a:endParaRPr lang="en-US" sz="3800" kern="1200" dirty="0"/>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e) </a:t>
          </a:r>
          <a:r>
            <a:rPr lang="sr-Latn-RS" sz="3800" kern="1200" dirty="0" smtClean="0"/>
            <a:t>Naslov (predmet) mejla</a:t>
          </a:r>
          <a:endParaRPr lang="en-US" sz="3800" kern="1200" dirty="0"/>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Strana odbija da drugoj Strani obezbedi uzajamnu pomoć u vezi sa presretanjem podataka iz sadržaja, jer domaći zakoni to ne dopuštaju. Strana je prekršila  član 34. Budimpeštanske konvencije.</a:t>
          </a:r>
          <a:r>
            <a:rPr lang="en-US" sz="3400" b="1" kern="1200" dirty="0" smtClean="0">
              <a:solidFill>
                <a:schemeClr val="tx1"/>
              </a:solidFill>
            </a:rPr>
            <a:t>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Netačno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t>Šta se od navedenog ne razmatra za uključenje u Drugi dodatni protokol</a:t>
          </a:r>
          <a:r>
            <a:rPr lang="en-US" sz="3400" b="1" kern="1200" dirty="0" smtClean="0"/>
            <a:t>? </a:t>
          </a:r>
          <a:endParaRPr lang="en-US" sz="3400" b="1" kern="1200" dirty="0"/>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just" defTabSz="1466850">
            <a:lnSpc>
              <a:spcPct val="90000"/>
            </a:lnSpc>
            <a:spcBef>
              <a:spcPct val="0"/>
            </a:spcBef>
            <a:spcAft>
              <a:spcPct val="35000"/>
            </a:spcAft>
          </a:pPr>
          <a:r>
            <a:rPr lang="en-US" sz="3300" b="1" kern="1200" dirty="0"/>
            <a:t>a) </a:t>
          </a:r>
          <a:r>
            <a:rPr lang="sr-Latn-RS" sz="3300" b="1" kern="1200" dirty="0" smtClean="0"/>
            <a:t>Otkrivanje podataka u hitnim situacijama</a:t>
          </a:r>
          <a:endParaRPr lang="en-US" sz="33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just" defTabSz="1466850">
            <a:lnSpc>
              <a:spcPct val="90000"/>
            </a:lnSpc>
            <a:spcBef>
              <a:spcPct val="0"/>
            </a:spcBef>
            <a:spcAft>
              <a:spcPct val="35000"/>
            </a:spcAft>
          </a:pPr>
          <a:r>
            <a:rPr lang="en-GB" sz="3300" b="1" kern="1200" dirty="0"/>
            <a:t>b) </a:t>
          </a:r>
          <a:r>
            <a:rPr lang="sr-Latn-RS" sz="3300" b="1" kern="1200" dirty="0" smtClean="0"/>
            <a:t>Rasizam i ksenofobija</a:t>
          </a:r>
          <a:r>
            <a:rPr lang="en-GB" sz="3300" b="1" kern="1200" dirty="0" smtClean="0"/>
            <a:t> </a:t>
          </a:r>
          <a:endParaRPr lang="en-US" sz="3300" b="1" kern="1200" dirty="0"/>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c) </a:t>
          </a:r>
          <a:r>
            <a:rPr lang="sr-Latn-RS" sz="3300" b="1" kern="1200" dirty="0" smtClean="0">
              <a:solidFill>
                <a:schemeClr val="tx1"/>
              </a:solidFill>
            </a:rPr>
            <a:t>Tajne istrage</a:t>
          </a:r>
          <a:endParaRPr lang="en-US" sz="3300" b="1" kern="1200" dirty="0">
            <a:solidFill>
              <a:schemeClr val="tx1"/>
            </a:solidFill>
          </a:endParaRP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just" defTabSz="1466850">
            <a:lnSpc>
              <a:spcPct val="90000"/>
            </a:lnSpc>
            <a:spcBef>
              <a:spcPct val="0"/>
            </a:spcBef>
            <a:spcAft>
              <a:spcPct val="35000"/>
            </a:spcAft>
          </a:pPr>
          <a:r>
            <a:rPr lang="en-US" sz="3300" b="1" kern="1200" dirty="0"/>
            <a:t>d) </a:t>
          </a:r>
          <a:r>
            <a:rPr lang="sr-Latn-RS" sz="3300" b="1" kern="1200" dirty="0" smtClean="0"/>
            <a:t>Zahteve koji se odnose na sistem W</a:t>
          </a:r>
          <a:r>
            <a:rPr lang="en-US" sz="3300" b="1" kern="1200" dirty="0" smtClean="0"/>
            <a:t>HOIS </a:t>
          </a:r>
          <a:endParaRPr lang="en-US" sz="3300" b="1" kern="1200" dirty="0"/>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t>Šta se od navedenog ne razmatra za uključenje u Drugi dodatni protokol</a:t>
          </a:r>
          <a:r>
            <a:rPr lang="en-US" sz="3400" b="1" kern="1200" dirty="0" smtClean="0"/>
            <a:t>? </a:t>
          </a:r>
          <a:endParaRPr lang="en-US" sz="3400" b="1" kern="1200" dirty="0"/>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just" defTabSz="1466850">
            <a:lnSpc>
              <a:spcPct val="90000"/>
            </a:lnSpc>
            <a:spcBef>
              <a:spcPct val="0"/>
            </a:spcBef>
            <a:spcAft>
              <a:spcPct val="35000"/>
            </a:spcAft>
          </a:pPr>
          <a:r>
            <a:rPr lang="en-US" sz="3300" b="1" kern="1200" dirty="0"/>
            <a:t>a) </a:t>
          </a:r>
          <a:r>
            <a:rPr lang="sr-Latn-RS" sz="3300" b="1" kern="1200" dirty="0" smtClean="0"/>
            <a:t>Otkrivanje podataka u hitnim situacijama</a:t>
          </a:r>
          <a:endParaRPr lang="en-US" sz="33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just" defTabSz="1466850">
            <a:lnSpc>
              <a:spcPct val="90000"/>
            </a:lnSpc>
            <a:spcBef>
              <a:spcPct val="0"/>
            </a:spcBef>
            <a:spcAft>
              <a:spcPct val="35000"/>
            </a:spcAft>
          </a:pPr>
          <a:r>
            <a:rPr lang="en-GB" sz="3300" b="1" kern="1200" dirty="0">
              <a:solidFill>
                <a:srgbClr val="FF0000"/>
              </a:solidFill>
            </a:rPr>
            <a:t>b) </a:t>
          </a:r>
          <a:r>
            <a:rPr lang="sr-Latn-RS" sz="3300" b="1" kern="1200" dirty="0" smtClean="0">
              <a:solidFill>
                <a:srgbClr val="FF0000"/>
              </a:solidFill>
            </a:rPr>
            <a:t>Rasizam i ksenofobija</a:t>
          </a:r>
          <a:r>
            <a:rPr lang="en-GB" sz="3300" b="1" kern="1200" dirty="0" smtClean="0">
              <a:solidFill>
                <a:srgbClr val="FF0000"/>
              </a:solidFill>
            </a:rPr>
            <a:t> </a:t>
          </a:r>
          <a:endParaRPr lang="en-US" sz="3300" b="1" kern="1200" dirty="0">
            <a:solidFill>
              <a:srgbClr val="FF0000"/>
            </a:solidFill>
          </a:endParaRPr>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b="1" kern="1200" dirty="0">
              <a:solidFill>
                <a:schemeClr val="tx1"/>
              </a:solidFill>
            </a:rPr>
            <a:t>c) </a:t>
          </a:r>
          <a:r>
            <a:rPr lang="sr-Latn-RS" sz="3300" b="1" kern="1200" dirty="0" smtClean="0">
              <a:solidFill>
                <a:schemeClr val="tx1"/>
              </a:solidFill>
            </a:rPr>
            <a:t>Tajne istrage</a:t>
          </a:r>
          <a:endParaRPr lang="en-US" sz="3300" b="1" kern="1200" dirty="0">
            <a:solidFill>
              <a:schemeClr val="tx1"/>
            </a:solidFill>
          </a:endParaRP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just" defTabSz="1466850">
            <a:lnSpc>
              <a:spcPct val="90000"/>
            </a:lnSpc>
            <a:spcBef>
              <a:spcPct val="0"/>
            </a:spcBef>
            <a:spcAft>
              <a:spcPct val="35000"/>
            </a:spcAft>
          </a:pPr>
          <a:r>
            <a:rPr lang="en-US" sz="3300" b="1" kern="1200" dirty="0"/>
            <a:t>d) </a:t>
          </a:r>
          <a:r>
            <a:rPr lang="sr-Latn-RS" sz="3300" b="1" kern="1200" dirty="0" smtClean="0"/>
            <a:t>Zahteve koji se odnose na sistem W</a:t>
          </a:r>
          <a:r>
            <a:rPr lang="en-US" sz="3300" b="1" kern="1200" dirty="0" smtClean="0"/>
            <a:t>HOIS </a:t>
          </a:r>
          <a:endParaRPr lang="en-US" sz="3300" b="1" kern="1200" dirty="0"/>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sr-Latn-RS" sz="2600" b="1" kern="1200" dirty="0" smtClean="0"/>
            <a:t>Šta od navedenog nije uključeno u podatak o saobraćaju</a:t>
          </a:r>
          <a:r>
            <a:rPr lang="en-US" sz="2600" b="1" kern="1200" dirty="0" smtClean="0"/>
            <a:t>?</a:t>
          </a:r>
          <a:endParaRPr lang="en-US" sz="2600" b="1" kern="1200" dirty="0"/>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b="1" kern="1200" dirty="0">
              <a:solidFill>
                <a:srgbClr val="FF0000"/>
              </a:solidFill>
            </a:rPr>
            <a:t>a) </a:t>
          </a:r>
          <a:r>
            <a:rPr lang="sr-Latn-RS" sz="3800" b="1" kern="1200" dirty="0" smtClean="0">
              <a:solidFill>
                <a:srgbClr val="FF0000"/>
              </a:solidFill>
            </a:rPr>
            <a:t>Sadržina tela mejla</a:t>
          </a:r>
          <a:endParaRPr lang="en-US" sz="3800" b="1" kern="1200" dirty="0">
            <a:solidFill>
              <a:srgbClr val="FF0000"/>
            </a:solidFill>
          </a:endParaRP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b) </a:t>
          </a:r>
          <a:r>
            <a:rPr lang="sr-Latn-RS" sz="3800" kern="1200" dirty="0" smtClean="0"/>
            <a:t>Vreme mejla</a:t>
          </a:r>
          <a:endParaRPr lang="en-US" sz="3800" kern="1200" dirty="0"/>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c) </a:t>
          </a:r>
          <a:r>
            <a:rPr lang="sr-Latn-RS" sz="3800" kern="1200" dirty="0" smtClean="0"/>
            <a:t>Veličina mejla</a:t>
          </a:r>
          <a:endParaRPr lang="en-US" sz="3800" kern="1200" dirty="0"/>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kern="1200" dirty="0"/>
            <a:t>d) </a:t>
          </a:r>
          <a:r>
            <a:rPr lang="sr-Latn-RS" sz="3800" kern="1200" dirty="0" smtClean="0"/>
            <a:t>Vrsta predmetne usluge</a:t>
          </a:r>
          <a:endParaRPr lang="en-US" sz="3800" kern="1200" dirty="0"/>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lvl="0" algn="l" defTabSz="1689100">
            <a:lnSpc>
              <a:spcPct val="90000"/>
            </a:lnSpc>
            <a:spcBef>
              <a:spcPct val="0"/>
            </a:spcBef>
            <a:spcAft>
              <a:spcPct val="35000"/>
            </a:spcAft>
          </a:pPr>
          <a:r>
            <a:rPr lang="en-US" sz="3800" b="1" kern="1200" dirty="0">
              <a:solidFill>
                <a:srgbClr val="FF0000"/>
              </a:solidFill>
            </a:rPr>
            <a:t>e) </a:t>
          </a:r>
          <a:r>
            <a:rPr lang="sr-Latn-RS" sz="3800" b="1" kern="1200" dirty="0" smtClean="0">
              <a:solidFill>
                <a:srgbClr val="FF0000"/>
              </a:solidFill>
            </a:rPr>
            <a:t>Naslov (predmet) mejla </a:t>
          </a:r>
          <a:endParaRPr lang="en-US" sz="3800" b="1" kern="1200" dirty="0">
            <a:solidFill>
              <a:srgbClr val="FF0000"/>
            </a:solidFill>
          </a:endParaRP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Neko se poveže na javnu Wi-Fi mrežu i koristi određeni softver za presretanje privatne komunikacije mejlom između druga dva korisnika te mreže. To nije povreda člana </a:t>
          </a:r>
          <a:r>
            <a:rPr lang="en-US" sz="3400" b="1" kern="1200" dirty="0" smtClean="0">
              <a:solidFill>
                <a:schemeClr val="tx1"/>
              </a:solidFill>
            </a:rPr>
            <a:t>3</a:t>
          </a:r>
          <a:r>
            <a:rPr lang="en-US" sz="3400" b="1" kern="1200" dirty="0">
              <a:solidFill>
                <a:schemeClr val="tx1"/>
              </a:solidFill>
            </a:rPr>
            <a:t>.</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r>
            <a:rPr lang="en-US" sz="4400" b="1" kern="1200" dirty="0" smtClean="0">
              <a:solidFill>
                <a:schemeClr val="tx1"/>
              </a:solidFill>
            </a:rPr>
            <a:t> </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Pogrešno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Neko se poveže na javnu Wi-Fi mrežu i koristi određeni softver za presretanje privatne komunikacije mejlom između druga dva korisnika te mreže. To nije povreda člana </a:t>
          </a:r>
          <a:r>
            <a:rPr lang="en-US" sz="3400" b="1" kern="1200" dirty="0" smtClean="0">
              <a:solidFill>
                <a:schemeClr val="tx1"/>
              </a:solidFill>
            </a:rPr>
            <a:t>3.</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Tačno</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rgbClr val="FF0000"/>
              </a:solidFill>
            </a:rPr>
            <a:t>Pogrešno</a:t>
          </a:r>
          <a:endParaRPr lang="en-US" sz="4400" b="1" kern="1200" dirty="0">
            <a:solidFill>
              <a:srgbClr val="FF0000"/>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Lice prekine dovod struje za računarski sistem, time ometajući rad sistema. To nije ometanje sistema prema članu 5 Budimpeštanske konvencije.</a:t>
          </a:r>
          <a:r>
            <a:rPr lang="en-US" sz="3400" b="1" kern="1200" dirty="0" smtClean="0">
              <a:solidFill>
                <a:schemeClr val="tx1"/>
              </a:solidFill>
            </a:rPr>
            <a:t>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chemeClr val="tx1"/>
              </a:solidFill>
            </a:rPr>
            <a:t>T</a:t>
          </a:r>
          <a:r>
            <a:rPr lang="sr-Latn-RS" sz="4400" b="1" kern="1200" dirty="0" smtClean="0">
              <a:solidFill>
                <a:schemeClr val="tx1"/>
              </a:solidFill>
            </a:rPr>
            <a:t>ačno </a:t>
          </a:r>
          <a:endParaRPr lang="en-US" sz="4400" b="1" kern="1200" dirty="0">
            <a:solidFill>
              <a:schemeClr val="tx1"/>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 </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solidFill>
                <a:schemeClr val="tx1"/>
              </a:solidFill>
            </a:rPr>
            <a:t>Lice prekine dovod struje za računarski sistem, time ometajući rad sistema. To nije ometanje sistema prema članu 5 Budimpeštanske konvencije.</a:t>
          </a:r>
          <a:r>
            <a:rPr lang="en-US" sz="3400" b="1" kern="1200" dirty="0" smtClean="0">
              <a:solidFill>
                <a:schemeClr val="tx1"/>
              </a:solidFill>
            </a:rPr>
            <a:t> </a:t>
          </a:r>
          <a:endParaRPr lang="en-US" sz="3400" b="1" kern="1200" dirty="0">
            <a:solidFill>
              <a:schemeClr val="tx1"/>
            </a:solidFill>
          </a:endParaRP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en-US" sz="4400" b="1" kern="1200" dirty="0" smtClean="0">
              <a:solidFill>
                <a:srgbClr val="FF0000"/>
              </a:solidFill>
            </a:rPr>
            <a:t>T</a:t>
          </a:r>
          <a:r>
            <a:rPr lang="sr-Latn-RS" sz="4400" b="1" kern="1200" dirty="0" smtClean="0">
              <a:solidFill>
                <a:srgbClr val="FF0000"/>
              </a:solidFill>
            </a:rPr>
            <a:t>ačno</a:t>
          </a:r>
          <a:r>
            <a:rPr lang="en-US" sz="4400" b="1" kern="1200" dirty="0" smtClean="0">
              <a:solidFill>
                <a:srgbClr val="FF0000"/>
              </a:solidFill>
            </a:rPr>
            <a:t> </a:t>
          </a:r>
          <a:endParaRPr lang="en-US" sz="4400" b="1" kern="1200" dirty="0">
            <a:solidFill>
              <a:srgbClr val="FF0000"/>
            </a:solidFill>
          </a:endParaRP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sr-Latn-RS" sz="4400" b="1" kern="1200" dirty="0" smtClean="0">
              <a:solidFill>
                <a:schemeClr val="tx1"/>
              </a:solidFill>
            </a:rPr>
            <a:t>Netačno</a:t>
          </a:r>
          <a:endParaRPr lang="en-US" sz="4400" b="1" kern="1200" dirty="0">
            <a:solidFill>
              <a:schemeClr val="tx1"/>
            </a:solidFill>
          </a:endParaRP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sr-Latn-RS" sz="3400" b="1" kern="1200" dirty="0" smtClean="0"/>
            <a:t>Šta od navedenog ne čini dečiju pornografiju prema odredbama Budimpeštanske konvencije?</a:t>
          </a:r>
          <a:endParaRPr lang="en-US" sz="3400" b="1" kern="1200" dirty="0"/>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en-US" sz="2300" b="0" kern="1200" dirty="0">
              <a:solidFill>
                <a:schemeClr val="tx1"/>
              </a:solidFill>
            </a:rPr>
            <a:t>a) </a:t>
          </a:r>
          <a:r>
            <a:rPr lang="sr-Latn-RS" sz="2300" b="0" kern="1200" dirty="0" smtClean="0">
              <a:solidFill>
                <a:schemeClr val="tx1"/>
              </a:solidFill>
            </a:rPr>
            <a:t>Video snimak maloletnika koji učestvuju u eksplicitno seksualnoj radnji.</a:t>
          </a:r>
          <a:endParaRPr lang="en-US" sz="2300" b="0" kern="1200" dirty="0">
            <a:solidFill>
              <a:schemeClr val="tx1"/>
            </a:solidFill>
          </a:endParaRP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en-US" sz="2300" kern="1200" dirty="0"/>
            <a:t>b) </a:t>
          </a:r>
          <a:r>
            <a:rPr lang="sr-Latn-RS" sz="2300" kern="1200" dirty="0" smtClean="0"/>
            <a:t>Video snimak koji sadrži kompjuterski generisanu simulaciju dečije pornografije.</a:t>
          </a:r>
          <a:endParaRPr lang="en-US" sz="2300" kern="1200" dirty="0"/>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kern="1200" dirty="0"/>
            <a:t>c) </a:t>
          </a:r>
          <a:r>
            <a:rPr lang="sr-Latn-RS" sz="2300" kern="1200" dirty="0" smtClean="0"/>
            <a:t>Audio klip maloletnika koji učestvuju u eksplicitno seksualnoj radnji. </a:t>
          </a:r>
          <a:endParaRPr lang="en-US" sz="2300" kern="1200" dirty="0"/>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en-US" sz="2300" kern="1200" dirty="0"/>
            <a:t>d) </a:t>
          </a:r>
          <a:r>
            <a:rPr lang="sr-Latn-RS" sz="2300" kern="1200" dirty="0" smtClean="0"/>
            <a:t>Video snimak lica koja izgledaju kao maloletnici i učestvuju u eksplicitno seksualnoj radnji. </a:t>
          </a:r>
          <a:r>
            <a:rPr lang="en-US" sz="2300" kern="1200" dirty="0" smtClean="0"/>
            <a:t> </a:t>
          </a:r>
          <a:endParaRPr lang="en-US" sz="2300" kern="1200" dirty="0"/>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sz="1200" dirty="0" smtClean="0"/>
              <a:t>Ova sesija je podeljena na pet delova.</a:t>
            </a:r>
            <a:endParaRPr lang="en-GB" sz="1200" dirty="0"/>
          </a:p>
          <a:p>
            <a:pPr algn="just"/>
            <a:r>
              <a:rPr lang="sr-Latn-RS" sz="1200" dirty="0" smtClean="0"/>
              <a:t>U</a:t>
            </a:r>
            <a:r>
              <a:rPr lang="sr-Latn-RS" sz="1200" baseline="0" dirty="0" smtClean="0"/>
              <a:t> prvom delu će biti dat pregled opštih odredbi Budimpeštanske konvencije koje se odnose na  međunarodnu saradnju i uzajamnu pomoć. </a:t>
            </a:r>
          </a:p>
          <a:p>
            <a:pPr algn="just"/>
            <a:r>
              <a:rPr lang="sr-Latn-RS" sz="1200" baseline="0" dirty="0" smtClean="0"/>
              <a:t>U drugom delu će se razmatrati posebne</a:t>
            </a:r>
            <a:r>
              <a:rPr lang="sr-Latn-RS" sz="1200" baseline="0" dirty="0" smtClean="0">
                <a:solidFill>
                  <a:srgbClr val="FF0000"/>
                </a:solidFill>
              </a:rPr>
              <a:t> </a:t>
            </a:r>
            <a:r>
              <a:rPr lang="sr-Latn-RS" sz="1200" baseline="0" dirty="0" smtClean="0"/>
              <a:t>odredbe Konvencije koje se odnose na  međunarodnu saradnju i uzajamnu pomoć. </a:t>
            </a:r>
          </a:p>
          <a:p>
            <a:pPr algn="just"/>
            <a:r>
              <a:rPr lang="sr-Latn-RS" sz="1200" baseline="0" dirty="0" smtClean="0"/>
              <a:t>U trećem delu će se razmatrati neke od odredbi nacrta Drugog dodatnog protokola uz Budimpeštansku konvenciju. </a:t>
            </a:r>
          </a:p>
          <a:p>
            <a:pPr algn="just"/>
            <a:r>
              <a:rPr lang="sr-Latn-RS" sz="1200" baseline="0" dirty="0" smtClean="0"/>
              <a:t>Tokom četvtog dela učesnici će se upoznati sa šablonima za formulare za uzajamnu pravnu pomoć.</a:t>
            </a:r>
          </a:p>
          <a:p>
            <a:pPr algn="just"/>
            <a:r>
              <a:rPr lang="sr-Latn-RS" sz="1200" baseline="0" dirty="0" smtClean="0"/>
              <a:t>U petom će se rezimirati ciljevi sesije. </a:t>
            </a:r>
            <a:endParaRPr lang="en-PK"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824076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Na levoj strani slajda prikazan je tekst člana 1, tačke</a:t>
            </a:r>
            <a:r>
              <a:rPr lang="sr-Latn-RS" baseline="0" dirty="0" smtClean="0"/>
              <a:t> </a:t>
            </a:r>
            <a:r>
              <a:rPr lang="sr-Latn-RS" dirty="0" smtClean="0"/>
              <a:t>d)</a:t>
            </a:r>
            <a:r>
              <a:rPr lang="sr-Latn-RS" baseline="0" dirty="0" smtClean="0"/>
              <a:t> Budimpeštanske konvencije, tj. definiciju „podatka o saobraćaju“.</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S desne strane se nalazi objašnjenje definicije</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r-Latn-RS" sz="1200" kern="1200" dirty="0" smtClean="0">
                <a:solidFill>
                  <a:schemeClr val="tx1"/>
                </a:solidFill>
                <a:latin typeface="+mn-lt"/>
                <a:ea typeface="MS PGothic" pitchFamily="34" charset="-128"/>
                <a:cs typeface="ＭＳ Ｐゴシック" charset="0"/>
              </a:rPr>
              <a:t>Podatak o saobraćaju,</a:t>
            </a:r>
            <a:r>
              <a:rPr lang="sr-Latn-RS" sz="1200" kern="1200" baseline="0" dirty="0" smtClean="0">
                <a:solidFill>
                  <a:schemeClr val="tx1"/>
                </a:solidFill>
                <a:latin typeface="+mn-lt"/>
                <a:ea typeface="MS PGothic" pitchFamily="34" charset="-128"/>
                <a:cs typeface="ＭＳ Ｐゴシック" charset="0"/>
              </a:rPr>
              <a:t> na način kako je definisan Budimpeštanskom konvencijom, predstavlja kategoriju računarskog podatka koja je predmet posebnog pravnog režima. Taj podatak proizvode računari u lancu komunikacije kako bi se neka komunikacija sprovela od izvora do odredišta, te je, samim tim, supsidijarni</a:t>
            </a:r>
            <a:r>
              <a:rPr lang="sr-Latn-RS" sz="1200" b="0" i="0" u="none" kern="1200" baseline="0" dirty="0" smtClean="0">
                <a:solidFill>
                  <a:schemeClr val="tx1"/>
                </a:solidFill>
                <a:latin typeface="+mn-lt"/>
                <a:ea typeface="MS PGothic" pitchFamily="34" charset="-128"/>
                <a:cs typeface="ＭＳ Ｐゴシック" charset="0"/>
              </a:rPr>
              <a:t> deo </a:t>
            </a:r>
            <a:r>
              <a:rPr lang="sr-Latn-RS" sz="1200" kern="1200" baseline="0" dirty="0" smtClean="0">
                <a:solidFill>
                  <a:schemeClr val="tx1"/>
                </a:solidFill>
                <a:latin typeface="+mn-lt"/>
                <a:ea typeface="MS PGothic" pitchFamily="34" charset="-128"/>
                <a:cs typeface="ＭＳ Ｐゴシック" charset="0"/>
              </a:rPr>
              <a:t>same komunikacije. Na slajdu se navode i neke ključne karakteristike podatka o saobraćaju.</a:t>
            </a:r>
            <a:r>
              <a:rPr lang="en-US"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365124526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 </a:t>
            </a:r>
            <a:r>
              <a:rPr lang="en-US" dirty="0" smtClean="0"/>
              <a:t>b</a:t>
            </a:r>
            <a:r>
              <a:rPr lang="en-US" dirty="0"/>
              <a:t>) </a:t>
            </a:r>
            <a:r>
              <a:rPr lang="sr-Latn-RS" dirty="0" smtClean="0"/>
              <a:t>Rasizam i ksenofobija. To je predmet Prvog dodatnog protokola uz Budimpeštansku konvenciju.</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val="30665145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 </a:t>
            </a:r>
            <a:r>
              <a:rPr lang="en-US" dirty="0" smtClean="0"/>
              <a:t>b) </a:t>
            </a:r>
            <a:r>
              <a:rPr lang="sr-Latn-RS" dirty="0" smtClean="0"/>
              <a:t>Rasizam i ksenofobija. To je predmet Prvog dodatnog protokola uz Budimpeštansku konvenciju.</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val="298946160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dirty="0" smtClean="0"/>
              <a:t>Na slajdu se ponavljaju ciljevi sesije. Trener može proći kroz te ciljeve kao bi bio</a:t>
            </a:r>
            <a:r>
              <a:rPr lang="sr-Latn-RS" sz="1200" baseline="0" dirty="0" smtClean="0"/>
              <a:t> siguran da su ovi aspekti obuhvaćeni modulom.</a:t>
            </a:r>
            <a:r>
              <a:rPr lang="en-GB" sz="1200" dirty="0" smtClean="0"/>
              <a:t> </a:t>
            </a:r>
            <a:endParaRPr lang="en-GB" sz="1200"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val="172285116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106</a:t>
            </a:fld>
            <a:endParaRPr lang="en-US"/>
          </a:p>
        </p:txBody>
      </p:sp>
    </p:spTree>
    <p:extLst>
      <p:ext uri="{BB962C8B-B14F-4D97-AF65-F5344CB8AC3E}">
        <p14:creationId xmlns:p14="http://schemas.microsoft.com/office/powerpoint/2010/main" val="4162098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Ispravni odgovori su </a:t>
            </a:r>
            <a:r>
              <a:rPr lang="en-US" dirty="0" smtClean="0"/>
              <a:t>a</a:t>
            </a:r>
            <a:r>
              <a:rPr lang="en-US" dirty="0"/>
              <a:t>) </a:t>
            </a:r>
            <a:r>
              <a:rPr lang="sr-Latn-RS" dirty="0" smtClean="0"/>
              <a:t>Sadržaina</a:t>
            </a:r>
            <a:r>
              <a:rPr lang="sr-Latn-RS" baseline="0" dirty="0" smtClean="0"/>
              <a:t> </a:t>
            </a:r>
            <a:r>
              <a:rPr lang="sr-Latn-RS" dirty="0" smtClean="0"/>
              <a:t>tela mejla i</a:t>
            </a:r>
            <a:r>
              <a:rPr lang="en-US" dirty="0" smtClean="0"/>
              <a:t> e</a:t>
            </a:r>
            <a:r>
              <a:rPr lang="en-US" dirty="0"/>
              <a:t>) </a:t>
            </a:r>
            <a:r>
              <a:rPr lang="sr-Latn-RS" dirty="0" smtClean="0"/>
              <a:t>Naslov (predmet) mejla.</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Podatak</a:t>
            </a:r>
            <a:r>
              <a:rPr lang="sr-Latn-RS" baseline="0" dirty="0" smtClean="0"/>
              <a:t> o saobraćaju se odnosi na podatke o komunikaciji, a ne sadržaju koji se prenosi (npr. sadržaj mejla ili naslov/predmet mejla).</a:t>
            </a:r>
            <a:endParaRPr lang="en-GB"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1692803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Ispravni odgovori su </a:t>
            </a:r>
            <a:r>
              <a:rPr lang="en-US" dirty="0" smtClean="0"/>
              <a:t>a) </a:t>
            </a:r>
            <a:r>
              <a:rPr lang="sr-Latn-RS" dirty="0" smtClean="0"/>
              <a:t>Sadržina tela mejla i</a:t>
            </a:r>
            <a:r>
              <a:rPr lang="en-US" dirty="0" smtClean="0"/>
              <a:t> e) </a:t>
            </a:r>
            <a:r>
              <a:rPr lang="sr-Latn-RS" dirty="0" smtClean="0"/>
              <a:t>Naslov (predmet) mejla.</a:t>
            </a:r>
            <a:r>
              <a:rPr lang="en-US" dirty="0" smtClean="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Podatak</a:t>
            </a:r>
            <a:r>
              <a:rPr lang="sr-Latn-RS" baseline="0" dirty="0" smtClean="0"/>
              <a:t> o saobraćaju se odnosi na podatke o komunikaciji, a ne sadržaju koji se prenosi (npr. sadržaj mejla ili naslov/predmet mejla).</a:t>
            </a:r>
            <a:endParaRPr lang="en-GB" dirty="0" smtClean="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3067326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3722678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U</a:t>
            </a:r>
            <a:r>
              <a:rPr lang="sr-Latn-RS" baseline="0" dirty="0" smtClean="0"/>
              <a:t> narednoj grupi slajdova navode se odredbe materijalnog krivičnog prava u Budimpeštanskoj konvenciji (Poglavlje II, Deo 1)</a:t>
            </a:r>
            <a:r>
              <a:rPr lang="en-US" dirty="0" smtClean="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3998467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0000" lnSpcReduction="20000"/>
          </a:bodyPr>
          <a:lstStyle/>
          <a:p>
            <a:pPr algn="just" eaLnBrk="1" hangingPunct="1"/>
            <a:r>
              <a:rPr lang="hr-HR" altLang="en-US" dirty="0" smtClean="0"/>
              <a:t>Krivično delo nezakonitog pristupa vrše lica koja protivpravno</a:t>
            </a:r>
            <a:r>
              <a:rPr lang="hr-HR" altLang="en-US" baseline="0" dirty="0" smtClean="0"/>
              <a:t> pristupaju računarskom sistemu u celini, ili nekom njegovom delu. Radnja mora biti namerna, a opisana je u članu 2. Budimpeštanske konvencije. </a:t>
            </a:r>
            <a:endParaRPr lang="en-US" altLang="en-US" dirty="0" smtClean="0"/>
          </a:p>
          <a:p>
            <a:pPr algn="just" eaLnBrk="1" hangingPunct="1"/>
            <a:endParaRPr lang="en-US" altLang="en-US" dirty="0" smtClean="0"/>
          </a:p>
          <a:p>
            <a:pPr marL="0" marR="0" lvl="0" indent="0" algn="just" defTabSz="457200" rtl="0" eaLnBrk="1" fontAlgn="base" latinLnBrk="0" hangingPunct="1">
              <a:lnSpc>
                <a:spcPct val="100000"/>
              </a:lnSpc>
              <a:spcBef>
                <a:spcPct val="30000"/>
              </a:spcBef>
              <a:spcAft>
                <a:spcPct val="0"/>
              </a:spcAft>
              <a:buClrTx/>
              <a:buSzTx/>
              <a:buFontTx/>
              <a:buNone/>
              <a:tabLst/>
              <a:defRPr/>
            </a:pPr>
            <a:r>
              <a:rPr lang="hr-HR" altLang="en-US" dirty="0" smtClean="0"/>
              <a:t>Vrlo</a:t>
            </a:r>
            <a:r>
              <a:rPr lang="hr-HR" altLang="en-US" baseline="0" dirty="0" smtClean="0"/>
              <a:t> često se za ovo delo koristi naziv </a:t>
            </a:r>
            <a:r>
              <a:rPr lang="hr-HR" altLang="en-US" i="1" baseline="0" dirty="0" smtClean="0"/>
              <a:t>hakovanje</a:t>
            </a:r>
            <a:r>
              <a:rPr lang="hr-HR" altLang="en-US" baseline="0" dirty="0" smtClean="0"/>
              <a:t> računarskih sistema, i ono predstavlja jedno od najčešćih u oblasti visokotehnološkog kriminala. Postoje, međutim, i druge pojave, osim </a:t>
            </a:r>
            <a:r>
              <a:rPr lang="hr-HR" altLang="en-US" i="1" baseline="0" dirty="0" smtClean="0"/>
              <a:t>hakovanja</a:t>
            </a:r>
            <a:r>
              <a:rPr lang="hr-HR" altLang="en-US" baseline="0" dirty="0" smtClean="0"/>
              <a:t>, koje se mogu klasifikovati kao nezakonit pristup. Zapravo, </a:t>
            </a:r>
            <a:r>
              <a:rPr lang="hr-HR" altLang="en-US" i="1" baseline="0" dirty="0" smtClean="0"/>
              <a:t>hakovanje</a:t>
            </a:r>
            <a:r>
              <a:rPr lang="hr-HR" altLang="en-US" baseline="0" dirty="0" smtClean="0"/>
              <a:t> se uobičajeno koristi da označi radnju nezakonitog pristupa računarskom sistemu korišćenjem tehnologije. Ipak, nezakonit pristup pokriva i svaki neovlašćeni </a:t>
            </a:r>
            <a:r>
              <a:rPr lang="hr-HR" altLang="en-US" b="0" i="0" u="none" baseline="0" dirty="0" smtClean="0"/>
              <a:t>ulazak</a:t>
            </a:r>
            <a:r>
              <a:rPr lang="hr-HR" altLang="en-US" baseline="0" dirty="0" smtClean="0"/>
              <a:t> u sistem, nezavisno od tehnologije koja se koristi ili, štaviše, nezavisno od toga da li se tehnologija koristi ili ne. Primer za to bila bi, na primer, nezakonito dobijena lozinka koju počinilac koristi. </a:t>
            </a:r>
            <a:r>
              <a:rPr lang="hr-HR" altLang="en-US" b="0" i="0" u="none" baseline="0" dirty="0" smtClean="0"/>
              <a:t>Zaštićeni interes </a:t>
            </a:r>
            <a:r>
              <a:rPr lang="hr-HR" altLang="en-US" baseline="0" dirty="0" smtClean="0"/>
              <a:t>ovde jeste poverljivost računarskog sistema ili računarskog podatka</a:t>
            </a:r>
            <a:r>
              <a:rPr lang="hr-HR" altLang="en-US" dirty="0" smtClean="0"/>
              <a:t>.</a:t>
            </a:r>
          </a:p>
          <a:p>
            <a:pPr marL="0" marR="0" lvl="0" indent="0" algn="just" defTabSz="457200" rtl="0" eaLnBrk="1" fontAlgn="base" latinLnBrk="0" hangingPunct="1">
              <a:lnSpc>
                <a:spcPct val="100000"/>
              </a:lnSpc>
              <a:spcBef>
                <a:spcPct val="30000"/>
              </a:spcBef>
              <a:spcAft>
                <a:spcPct val="0"/>
              </a:spcAft>
              <a:buClrTx/>
              <a:buSzTx/>
              <a:buFontTx/>
              <a:buNone/>
              <a:tabLst/>
              <a:defRPr/>
            </a:pPr>
            <a:endParaRPr lang="hr-HR" altLang="en-US" dirty="0" smtClean="0"/>
          </a:p>
          <a:p>
            <a:pPr marL="0" marR="0" lvl="0" indent="0" algn="just" defTabSz="457200" rtl="0" eaLnBrk="1" fontAlgn="base" latinLnBrk="0" hangingPunct="1">
              <a:lnSpc>
                <a:spcPct val="100000"/>
              </a:lnSpc>
              <a:spcBef>
                <a:spcPct val="30000"/>
              </a:spcBef>
              <a:spcAft>
                <a:spcPct val="0"/>
              </a:spcAft>
              <a:buClrTx/>
              <a:buSzTx/>
              <a:buFontTx/>
              <a:buNone/>
              <a:tabLst/>
              <a:defRPr/>
            </a:pPr>
            <a:r>
              <a:rPr lang="hr-HR" altLang="en-US" dirty="0" smtClean="0"/>
              <a:t>Fundamentalni element i zahtevana radnja prema članu 2 jeste</a:t>
            </a:r>
            <a:r>
              <a:rPr lang="hr-HR" altLang="en-US" baseline="0" dirty="0" smtClean="0"/>
              <a:t> pojam „pristup”. Pojam se odnosi na radnju ulaska u čitav računarski sistem, ili njegov deo. Član 2 je tehnološki neutralan i ne precizira sredstva putem kojih se pristup vrši. Na slajdu se objašnjava šta čini „pristup”, a šta ne. </a:t>
            </a:r>
            <a:r>
              <a:rPr lang="sr-Latn-RS" altLang="en-US" baseline="0" dirty="0" smtClean="0"/>
              <a:t> </a:t>
            </a:r>
          </a:p>
          <a:p>
            <a:pPr marL="0" marR="0" lvl="0" indent="0" algn="just" defTabSz="457200" rtl="0" eaLnBrk="1" fontAlgn="base" latinLnBrk="0" hangingPunct="1">
              <a:lnSpc>
                <a:spcPct val="100000"/>
              </a:lnSpc>
              <a:spcBef>
                <a:spcPct val="30000"/>
              </a:spcBef>
              <a:spcAft>
                <a:spcPct val="0"/>
              </a:spcAft>
              <a:buClrTx/>
              <a:buSzTx/>
              <a:buFontTx/>
              <a:buNone/>
              <a:tabLst/>
              <a:defRPr/>
            </a:pPr>
            <a:endParaRPr lang="sr-Latn-RS" altLang="sr-Latn-RS" baseline="0" dirty="0" smtClean="0"/>
          </a:p>
          <a:p>
            <a:pPr marL="0" marR="0" lvl="0" indent="0" algn="just" defTabSz="457200" rtl="0" eaLnBrk="1" fontAlgn="base" latinLnBrk="0" hangingPunct="1">
              <a:lnSpc>
                <a:spcPct val="100000"/>
              </a:lnSpc>
              <a:spcBef>
                <a:spcPct val="30000"/>
              </a:spcBef>
              <a:spcAft>
                <a:spcPct val="0"/>
              </a:spcAft>
              <a:buClrTx/>
              <a:buSzTx/>
              <a:buFontTx/>
              <a:buNone/>
              <a:tabLst/>
              <a:defRPr/>
            </a:pPr>
            <a:r>
              <a:rPr lang="sr-Latn-RS" altLang="sr-Latn-RS" baseline="0" dirty="0" smtClean="0"/>
              <a:t>Na primerima se objašnjava šta pojam „deo računarskog sistema“ znači shodno članu 2. </a:t>
            </a:r>
          </a:p>
          <a:p>
            <a:pPr marL="0" marR="0" lvl="0" indent="0" algn="just"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just" defTabSz="457200" rtl="0" eaLnBrk="1" fontAlgn="base" latinLnBrk="0" hangingPunct="1">
              <a:lnSpc>
                <a:spcPct val="100000"/>
              </a:lnSpc>
              <a:spcBef>
                <a:spcPct val="30000"/>
              </a:spcBef>
              <a:spcAft>
                <a:spcPct val="0"/>
              </a:spcAft>
              <a:buClrTx/>
              <a:buSzTx/>
              <a:buFontTx/>
              <a:buNone/>
              <a:tabLst/>
              <a:defRPr/>
            </a:pPr>
            <a:r>
              <a:rPr lang="sr-Latn-RS" altLang="sr-Latn-RS" dirty="0" smtClean="0"/>
              <a:t>Brojna</a:t>
            </a:r>
            <a:r>
              <a:rPr lang="sr-Latn-RS" altLang="sr-Latn-RS" baseline="0" dirty="0" smtClean="0"/>
              <a:t> krivična dela predviđena Konvencijom uslovljena su izvršenjem koje je „protivpravno“ ili bez ovlašćenja koje daje odgovarajuće lice ili entitet. Ono može biti zakonsko, administrativno, sudsko, ugovorno ili konsenzusno u svakom pojedinačnom slučaju</a:t>
            </a:r>
            <a:r>
              <a:rPr lang="en-US" altLang="en-US" dirty="0" smtClean="0"/>
              <a:t>. </a:t>
            </a:r>
            <a:r>
              <a:rPr lang="sr-Latn-RS" altLang="en-US" dirty="0" smtClean="0"/>
              <a:t>Dozvoljena</a:t>
            </a:r>
            <a:r>
              <a:rPr lang="sr-Latn-RS" altLang="en-US" baseline="0" dirty="0" smtClean="0"/>
              <a:t> radnja nije inkriminisana, niti je to pristup računarskom sistemu koji dozvoljava slobodan i otvoren pristup janvosti. Trener trebe to da poveže sa definicijom „neovlašćenog pristupa“, koja je prethodno razmatrana, da bi objasnio kako se utvrđuje ovlašćenje kao činjenica. </a:t>
            </a:r>
          </a:p>
          <a:p>
            <a:pPr marL="0" marR="0" lvl="0" indent="0" algn="just" defTabSz="457200" rtl="0" eaLnBrk="1" fontAlgn="base" latinLnBrk="0" hangingPunct="1">
              <a:lnSpc>
                <a:spcPct val="100000"/>
              </a:lnSpc>
              <a:spcBef>
                <a:spcPct val="30000"/>
              </a:spcBef>
              <a:spcAft>
                <a:spcPct val="0"/>
              </a:spcAft>
              <a:buClrTx/>
              <a:buSzTx/>
              <a:buFontTx/>
              <a:buNone/>
              <a:tabLst/>
              <a:defRPr/>
            </a:pPr>
            <a:endParaRPr lang="sr-Latn-RS" altLang="sr-Latn-RS" baseline="0" dirty="0" smtClean="0"/>
          </a:p>
          <a:p>
            <a:pPr marL="0" marR="0" lvl="0" indent="0" algn="just" defTabSz="457200" rtl="0" eaLnBrk="1" fontAlgn="base" latinLnBrk="0" hangingPunct="1">
              <a:lnSpc>
                <a:spcPct val="100000"/>
              </a:lnSpc>
              <a:spcBef>
                <a:spcPct val="30000"/>
              </a:spcBef>
              <a:spcAft>
                <a:spcPct val="0"/>
              </a:spcAft>
              <a:buClrTx/>
              <a:buSzTx/>
              <a:buFontTx/>
              <a:buNone/>
              <a:tabLst/>
              <a:defRPr/>
            </a:pPr>
            <a:r>
              <a:rPr lang="sr-Latn-RS" altLang="sr-Latn-RS" baseline="0" dirty="0" smtClean="0"/>
              <a:t>Trener treba da naglasi da se definicija „neovlašćen“ razlikuje u odnosu na određena dela, kao što su nezakonit pristup, ometanje podataka i ometanje sisema. To je i razlog zašto mnoge države imaju različite definicije „neovlašćene izmene“ ili „neovlašćene radnje“, na primer.</a:t>
            </a:r>
            <a:r>
              <a:rPr lang="en-US" dirty="0" smtClean="0"/>
              <a:t> </a:t>
            </a:r>
            <a:endParaRPr lang="en-PK" dirty="0"/>
          </a:p>
          <a:p>
            <a:pPr marL="0" marR="0" lvl="0" indent="0" algn="just" defTabSz="457200" rtl="0" eaLnBrk="1" fontAlgn="base" latinLnBrk="0" hangingPunct="1">
              <a:lnSpc>
                <a:spcPct val="100000"/>
              </a:lnSpc>
              <a:spcBef>
                <a:spcPct val="30000"/>
              </a:spcBef>
              <a:spcAft>
                <a:spcPct val="0"/>
              </a:spcAft>
              <a:buClrTx/>
              <a:buSzTx/>
              <a:buFontTx/>
              <a:buNone/>
              <a:tabLst/>
              <a:defRPr/>
            </a:pPr>
            <a:endParaRPr lang="en-US" altLang="sr-Latn-RS" dirty="0"/>
          </a:p>
          <a:p>
            <a:pPr marL="0" marR="0" lvl="0" indent="0" algn="just" defTabSz="457200" rtl="0" eaLnBrk="1" fontAlgn="base" latinLnBrk="0" hangingPunct="1">
              <a:lnSpc>
                <a:spcPct val="100000"/>
              </a:lnSpc>
              <a:spcBef>
                <a:spcPct val="30000"/>
              </a:spcBef>
              <a:spcAft>
                <a:spcPct val="0"/>
              </a:spcAft>
              <a:buClrTx/>
              <a:buSzTx/>
              <a:buFontTx/>
              <a:buNone/>
              <a:tabLst/>
              <a:defRPr/>
            </a:pPr>
            <a:r>
              <a:rPr lang="sr-Latn-RS" altLang="sr-Latn-RS" dirty="0" smtClean="0"/>
              <a:t>Strane mogu suziti delokrug člana</a:t>
            </a:r>
            <a:r>
              <a:rPr lang="sr-Latn-RS" altLang="sr-Latn-RS" baseline="0" dirty="0" smtClean="0"/>
              <a:t> 2, koji predviđa opšte inkriminisanje nezakonitog pristupa, određenim elementima kvalifikacije dela. Strane, na primer, mogu zahtevati da se nezakonit pristup vrši kršenjem mera bezbednosti (npr. lozinki, pristupnih šifara), ili drugačije, s nečasnom namerom, ili da bi se dobili računarski podaci iz računarskog sistema kome je pristupljeno iz drugog računarskog sistema. Na ovom slajdu navode se elementi kvalifikacije dela koje Strane mogu usvojiti domaćim zakonima. </a:t>
            </a:r>
            <a:endParaRPr lang="en-PK"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eaLnBrk="1" hangingPunct="1"/>
            <a:r>
              <a:rPr lang="sr-Latn-RS" altLang="en-US" dirty="0" smtClean="0"/>
              <a:t>Nezakonito presretanje, opisano u</a:t>
            </a:r>
            <a:r>
              <a:rPr lang="sr-Latn-RS" altLang="en-US" baseline="0" dirty="0" smtClean="0"/>
              <a:t> članu 3. Budimpeštanske konvencije, predstavlja i namernu povredu. Namerno presretanje vrše lica koja, protivpravno, presreću prenos računarskih podataka koji nisu javne prirode, do, od ili u okviru računarskog sistema, koristeći tehničke uređaje.</a:t>
            </a:r>
            <a:endParaRPr lang="en-GB" altLang="en-US" dirty="0" smtClean="0"/>
          </a:p>
          <a:p>
            <a:pPr algn="just" eaLnBrk="1" hangingPunct="1"/>
            <a:endParaRPr lang="en-GB" altLang="sr-Latn-RS" dirty="0" smtClean="0"/>
          </a:p>
          <a:p>
            <a:pPr algn="just"/>
            <a:r>
              <a:rPr lang="sr-Latn-RS" altLang="en-US" dirty="0" smtClean="0"/>
              <a:t>Ovom odredbom se štiti integritet prenosa računarskih</a:t>
            </a:r>
            <a:r>
              <a:rPr lang="sr-Latn-RS" altLang="en-US" baseline="0" dirty="0" smtClean="0"/>
              <a:t> podataka koji nisu javni i njihovo neovlašćeno presretanje definiše kao krivično delo.</a:t>
            </a:r>
            <a:endParaRPr lang="en-GB" altLang="en-US" dirty="0" smtClean="0"/>
          </a:p>
          <a:p>
            <a:pPr algn="just"/>
            <a:r>
              <a:rPr lang="en-GB" altLang="en-US" dirty="0" smtClean="0"/>
              <a:t> </a:t>
            </a:r>
          </a:p>
          <a:p>
            <a:pPr algn="just"/>
            <a:r>
              <a:rPr lang="sr-Latn-RS" altLang="en-US" dirty="0" smtClean="0"/>
              <a:t>Prenos podataka</a:t>
            </a:r>
            <a:r>
              <a:rPr lang="sr-Latn-RS" altLang="en-US" baseline="0" dirty="0" smtClean="0"/>
              <a:t> do računarskog sistema, ili od tog sistema, ili u okviru istog sistema, predstavlja najrelevantniju realnost savremenog života na mrežama. </a:t>
            </a:r>
            <a:endParaRPr lang="en-GB" altLang="en-US" dirty="0" smtClean="0"/>
          </a:p>
          <a:p>
            <a:pPr algn="just"/>
            <a:r>
              <a:rPr lang="en-GB" altLang="en-US" dirty="0" smtClean="0"/>
              <a:t> </a:t>
            </a:r>
          </a:p>
          <a:p>
            <a:pPr algn="just"/>
            <a:r>
              <a:rPr lang="sr-Latn-RS" altLang="en-US" dirty="0" smtClean="0"/>
              <a:t>Tehnički</a:t>
            </a:r>
            <a:r>
              <a:rPr lang="sr-Latn-RS" altLang="en-US" baseline="0" dirty="0" smtClean="0"/>
              <a:t> gledano, presretanje komunikacija može biti vrlo jednostavno ukoliko data mreža i komunikacija nisu zaštićene kako treba. Presretanje komunikacija može, na primer, otkriti sajtove koje neko posećuje, kao i mejlove koje prima i šalje. </a:t>
            </a:r>
            <a:endParaRPr lang="en-GB" altLang="en-US" dirty="0" smtClean="0"/>
          </a:p>
          <a:p>
            <a:pPr algn="just"/>
            <a:r>
              <a:rPr lang="en-GB" altLang="en-US" dirty="0" smtClean="0"/>
              <a:t> </a:t>
            </a:r>
          </a:p>
          <a:p>
            <a:pPr algn="just"/>
            <a:r>
              <a:rPr lang="sr-Latn-RS" altLang="en-US" dirty="0" smtClean="0"/>
              <a:t>Delo nezakonitog</a:t>
            </a:r>
            <a:r>
              <a:rPr lang="sr-Latn-RS" altLang="en-US" baseline="0" dirty="0" smtClean="0"/>
              <a:t> presretanja, dakle, ima za cilj da verifikuje ranjivost tehnologije komunkacija, štiteći tajnost onih koje nisu javne prirode.</a:t>
            </a:r>
            <a:r>
              <a:rPr lang="en-GB" altLang="en-US" dirty="0" smtClean="0"/>
              <a:t> </a:t>
            </a:r>
            <a:endParaRPr lang="en-GB" altLang="sr-Latn-RS" dirty="0" smtClean="0"/>
          </a:p>
          <a:p>
            <a:pPr algn="just"/>
            <a:endParaRPr lang="en-US" dirty="0" smtClean="0"/>
          </a:p>
          <a:p>
            <a:pPr algn="just"/>
            <a:r>
              <a:rPr lang="sr-Latn-RS" dirty="0" smtClean="0"/>
              <a:t>Trener treba da napravi razlku</a:t>
            </a:r>
            <a:r>
              <a:rPr lang="sr-Latn-RS" baseline="0" dirty="0" smtClean="0"/>
              <a:t> između „pristupa“ i „presretanja“ na konceptualnoj osnovi. Delo pristupa odnosi se na pristup računaru ili računarskom podatku kada je statičan, dok se delo presretanja odnosi na presretanje prenosa računarskih podataka (tj. kao da su u pokretu). Prenos se može vršiti do, od i u okviru računarskog sistema.</a:t>
            </a:r>
            <a:r>
              <a:rPr lang="en-US" dirty="0" smtClean="0"/>
              <a:t> </a:t>
            </a:r>
            <a:endParaRPr lang="en-PK" dirty="0" smtClean="0"/>
          </a:p>
          <a:p>
            <a:pPr algn="just"/>
            <a:endParaRPr lang="en-PK" dirty="0" smtClean="0"/>
          </a:p>
          <a:p>
            <a:pPr algn="just"/>
            <a:r>
              <a:rPr lang="sr-Latn-RS" altLang="sr-Latn-RS" dirty="0" smtClean="0"/>
              <a:t>Ključni element i zahtevana radnja u članu 3</a:t>
            </a:r>
            <a:r>
              <a:rPr lang="sr-Latn-RS" altLang="sr-Latn-RS" baseline="0" dirty="0" smtClean="0"/>
              <a:t> jeste „presretanje“. Presretanje se odnosi na slušanje, praćenje i nadziranje komunikacija. Presretanje utiče na privatnost podatkovne komunikacije. Član 3. Konvencije nastoji da od presretanja zaštiti prenos podataka koji nisu javne prirode.</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Brojna</a:t>
            </a:r>
            <a:r>
              <a:rPr lang="sr-Latn-RS" altLang="sr-Latn-RS" baseline="0" dirty="0" smtClean="0"/>
              <a:t> krivična dela predviđena Konvencijom uslovljena su izvršenjem koje je „protivpravno“ ili bez ovlašćenja koje daje odgovarajuće lice ili entitet. Ono može biti zakonsko, administrativno, sudsko, ugovorno ili konsenzusno u svakom pojedinačnom slučaju. U slučaju presretanja, moguće je da se data radnja vrši uz ovlašćenje, moguće od strane službenika organa reda, ili lica ovlašćenih za sprovođenje testiranja ili aktivnosti zaštite. Legitimno presretanje koje se zakonito sprovodi nije u delokrugu člana 3</a:t>
            </a:r>
            <a:r>
              <a:rPr lang="en-US" altLang="en-US" dirty="0" smtClean="0"/>
              <a:t>.</a:t>
            </a:r>
            <a:endParaRPr lang="en-US"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Član 3.</a:t>
            </a:r>
            <a:r>
              <a:rPr lang="sr-Latn-RS" baseline="0" dirty="0" smtClean="0"/>
              <a:t> ne predviđa inkriminisanje presretanja prenosa koje ne uključuje tehničke uređaje, i primenjuje se kada lice ostvari pristup i koristi računarski sistem kako bi presrelo prenos, koristi elektronske uređaje za prisluškivanje ili  prisluškivanje telefonskih razgovora ili drugo tehničko sredstvo. Na ovom slajdu navode se neki primeri različitih oblika presretanja koje pojam „tehničkih uređaja“ pokriva</a:t>
            </a:r>
            <a:r>
              <a:rPr lang="en-GB" altLang="sr-Latn-RS" dirty="0" smtClean="0"/>
              <a:t>.</a:t>
            </a:r>
            <a:endParaRPr lang="en-US"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baseline="0" dirty="0" smtClean="0"/>
              <a:t>Presretanje javnog prenosa nije krivično delo prema članu 3, koji jasno navodi da se delokrug tog člana odnosi isklučivo na prenos podataka koji nije javne prirode. Važno je napraviti razliku između prenosa koji nije javne prirode i podataka koji nisu javne prirode, jer član 3. ne uzima u obzir prirodu podataka, već prenosa. Shodno tome, presretanje poverljivih informacija za koje se koristi javno dostupan prenos podataka nije krivično delo. S druge strane, presretanje javno dostupnih informacija koje se saopštavaju putem prenosa podataka koji nije javne prirode predstavlja krivično delo u skladu sa ovim članom</a:t>
            </a:r>
            <a:r>
              <a:rPr lang="en-GB" altLang="sr-Latn-RS" dirty="0" smtClean="0"/>
              <a:t>.</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Presretanje prenosa do,</a:t>
            </a:r>
            <a:r>
              <a:rPr lang="sr-Latn-RS" altLang="sr-Latn-RS" baseline="0" dirty="0" smtClean="0"/>
              <a:t> od ili unutar računarskog sistema definiše se kao krivično delo. Ovaj slajd prikazuje primere kojima se objašnjava opseg člana 3. u tom smislu, kao i razlika između ta tri elementa</a:t>
            </a:r>
            <a:r>
              <a:rPr lang="en-GB" altLang="sr-Latn-RS" dirty="0" smtClean="0"/>
              <a:t>.</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Osim presretanja računarskih</a:t>
            </a:r>
            <a:r>
              <a:rPr lang="sr-Latn-RS" altLang="sr-Latn-RS" baseline="0" dirty="0" smtClean="0"/>
              <a:t> podataka, Budimpeštanska konvencija kao krivično delo definiše i prenos elektromagnetnih emitovanja, koja ne potpadaju pod definiciju „podatka“ u članu 1. Konvencije. Računarski sistemi često su izvor elektromagnetnih emisija koje sadrže podatke. Presretanje elektromagnetnih emisija inkriminisano je jer je moguće rekonstruisati računarski podatak iz elektromagnentih emitovanja. Drugim rečima, da ovaj element nije definisan kao krivično delo, ostala bi praznina u zakonu</a:t>
            </a:r>
            <a:r>
              <a:rPr lang="en-GB" altLang="sr-Latn-RS" dirty="0" smtClean="0"/>
              <a:t>.</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Član 3. propisuje opštu inkriminaciju namernog,</a:t>
            </a:r>
            <a:r>
              <a:rPr lang="sr-Latn-RS" altLang="sr-Latn-RS" baseline="0" dirty="0" smtClean="0"/>
              <a:t> protivpravnog presretanja prenosa računarskih podataka koji nisu javni, učinjenog putem tehničkih uređaja. Strane mogu ograničiti delokrug člana 3. tako što će zahtevati da se zadovolje određeni elementi kvalifikacije dela. Elementi koje one mogu usvojiti navedeni su na ovom slajdu</a:t>
            </a:r>
            <a:r>
              <a:rPr lang="en-GB" altLang="sr-Latn-RS" dirty="0" smtClean="0"/>
              <a:t>. </a:t>
            </a:r>
            <a:endParaRPr lang="en-GB" altLang="sr-Latn-R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sr-Latn-RS" b="1" dirty="0" smtClean="0"/>
              <a:t>Pogrešno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1"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Iako</a:t>
            </a:r>
            <a:r>
              <a:rPr lang="sr-Latn-RS" b="0" baseline="0" dirty="0" smtClean="0"/>
              <a:t> je Wi-Fi mreža javna, prenos komunikacije mejlom to nije i njeno presretranje je protivpravno. To bi, dakle, bilo krivično delo u skladu sa članom 3. Budimpeštanske konvencije.</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562725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sr-Latn-RS" b="1" dirty="0" smtClean="0"/>
              <a:t>Pogrešno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1"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Iako</a:t>
            </a:r>
            <a:r>
              <a:rPr lang="sr-Latn-RS" b="0" baseline="0" dirty="0" smtClean="0"/>
              <a:t> je Wi-Fi mreža javna, prenos komunikacije mejlom to nije i njeno presretranje je protivpravno. To bi, dakle, bilo krivično delo u skladu sa članom 3. Budimpeštanske konvencije.</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5530528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eaLnBrk="1" hangingPunct="1"/>
            <a:r>
              <a:rPr lang="sr-Latn-RS" altLang="en-US" dirty="0" smtClean="0"/>
              <a:t>Izvršiti</a:t>
            </a:r>
            <a:r>
              <a:rPr lang="sr-Latn-RS" altLang="en-US" baseline="0" dirty="0" smtClean="0"/>
              <a:t> s namerom i protivpravno oštećenje, brisanje, pogoršanje, menjanje ili prikrivanje računarskih podataka čini krivično delo ometanja podataka, u skladu sa članom 4. Budimpeštanske konvencije</a:t>
            </a:r>
            <a:r>
              <a:rPr lang="hr-HR" altLang="en-US" dirty="0" smtClean="0"/>
              <a:t>.</a:t>
            </a:r>
          </a:p>
          <a:p>
            <a:pPr algn="just" eaLnBrk="1" hangingPunct="1"/>
            <a:endParaRPr lang="en-GB" altLang="sr-Latn-RS" dirty="0" smtClean="0"/>
          </a:p>
          <a:p>
            <a:pPr algn="just"/>
            <a:r>
              <a:rPr lang="hr-HR" altLang="en-US" dirty="0" smtClean="0"/>
              <a:t>Delo</a:t>
            </a:r>
            <a:r>
              <a:rPr lang="hr-HR" altLang="en-US" baseline="0" dirty="0" smtClean="0"/>
              <a:t> ometanje podataka štiti celovitost podataka od neovlašćenog ometanja. Vlasnik tih podataka ima pravo da ih zadrži takvim kakvi su, kao što i vlasnik neke robe, u realnom životu, ima pravo da svoje vlasništvo zaštiti od ometanja drugih. U nekim jurisdikcijama, redovna, klasična šteta pokriva i ometanje podataka; dok u nekim drugim ostaje potreba da se posebno opiše šteta u pogledu računarskih podataka, odnosno, ometanje podataka.</a:t>
            </a:r>
            <a:r>
              <a:rPr lang="hr-HR" altLang="en-US" dirty="0" smtClean="0"/>
              <a:t> </a:t>
            </a:r>
          </a:p>
          <a:p>
            <a:pPr algn="just"/>
            <a:r>
              <a:rPr lang="hr-HR" altLang="en-US" dirty="0" smtClean="0"/>
              <a:t> </a:t>
            </a:r>
          </a:p>
          <a:p>
            <a:pPr algn="just"/>
            <a:r>
              <a:rPr lang="hr-HR" altLang="en-US" dirty="0" smtClean="0"/>
              <a:t>Tim</a:t>
            </a:r>
            <a:r>
              <a:rPr lang="hr-HR" altLang="en-US" baseline="0" dirty="0" smtClean="0"/>
              <a:t> delom se </a:t>
            </a:r>
            <a:r>
              <a:rPr lang="hr-HR" altLang="en-US" b="0" i="0" u="none" baseline="0" dirty="0" smtClean="0"/>
              <a:t>verifikuje</a:t>
            </a:r>
            <a:r>
              <a:rPr lang="hr-HR" altLang="en-US" baseline="0" dirty="0" smtClean="0"/>
              <a:t> visok porast relevantnih podataka (računarskih podataka) u modernom životu. Računarski podak je vrlo ugrožen i lako ga je uništiti ili njime manipulisati. Ovim krivičnim pravilom štiti se njegova celovitost i dostupnost.</a:t>
            </a:r>
            <a:endParaRPr lang="hr-HR" altLang="en-US" dirty="0" smtClean="0"/>
          </a:p>
          <a:p>
            <a:pPr algn="just"/>
            <a:r>
              <a:rPr lang="hr-HR" altLang="en-US" dirty="0" smtClean="0"/>
              <a:t> </a:t>
            </a:r>
          </a:p>
          <a:p>
            <a:pPr algn="just"/>
            <a:r>
              <a:rPr lang="hr-HR" altLang="en-US" dirty="0" smtClean="0"/>
              <a:t>Jedan</a:t>
            </a:r>
            <a:r>
              <a:rPr lang="hr-HR" altLang="en-US" baseline="0" dirty="0" smtClean="0"/>
              <a:t> od najčešćih slučajeva ometanja podataka rezultat je delovanja virusa, koji se protivpravno instaliraju na računaru žrtve i, na primer, brišu podatke. </a:t>
            </a:r>
            <a:endParaRPr lang="en-PK" dirty="0" smtClean="0"/>
          </a:p>
          <a:p>
            <a:pPr algn="just"/>
            <a:r>
              <a:rPr lang="hr-HR" altLang="en-US" dirty="0" smtClean="0"/>
              <a:t> </a:t>
            </a:r>
            <a:endParaRPr lang="en-GB"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Protivpravno oštećenje i pogoršanje računarskih</a:t>
            </a:r>
            <a:r>
              <a:rPr lang="sr-Latn-RS" altLang="sr-Latn-RS" baseline="0" dirty="0" smtClean="0"/>
              <a:t> podataka odnosi se na negativno menjanje celovitosti informativnog sadržaja podataka i programa. Oba pojma predstavljaju radnje koje se preklapaju</a:t>
            </a:r>
            <a:r>
              <a:rPr lang="en-GB" altLang="sr-Latn-RS" dirty="0" smtClean="0"/>
              <a:t>.</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Brisanje se odnosi na uništenje podatka; kao rezultat,</a:t>
            </a:r>
            <a:r>
              <a:rPr lang="sr-Latn-RS" altLang="sr-Latn-RS" baseline="0" dirty="0" smtClean="0"/>
              <a:t> obrisan prodatak učinjen je neprepoznatljivim</a:t>
            </a:r>
            <a:r>
              <a:rPr lang="en-GB" altLang="sr-Latn-RS" dirty="0" smtClean="0"/>
              <a:t>. </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Menjanje se odnosi na izmenu</a:t>
            </a:r>
            <a:r>
              <a:rPr lang="sr-Latn-RS" baseline="0" dirty="0" smtClean="0"/>
              <a:t> postojećih podataka (ali ne i njihovo brisanje). Podaci mogu biti menjani na više načina, uključujući i zloćudnim kodovima poput virusa i Trojanskog konja</a:t>
            </a:r>
            <a:r>
              <a:rPr lang="en-GB" altLang="sr-Latn-RS" dirty="0" smtClean="0"/>
              <a:t>. </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Prikrivanje podataka odnosi se na svaku radnju koja ili sprečava ili prekida dostupnost podataka licu koje ima pristup tim podacima ili medijumu za skladištenje na kome se oni čuvaju. Za razliku od brisanja podataka, prikrivanje ne podrazumeva uništenje podataka, već pre nedostupnost istih</a:t>
            </a:r>
            <a:r>
              <a:rPr lang="en-GB" altLang="sr-Latn-RS" dirty="0" smtClean="0"/>
              <a:t>.</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Brojna krivična dela predviđena Konvencijom uslovljena su „protivpravnim“ izvršenjem, tj. izvršenjem dela bez ovlašćenja odgovarajućeg lica ili entiteta. U mnogim slučajevima je moguće da lice koje </a:t>
            </a:r>
            <a:r>
              <a:rPr lang="sr-Latn-RS" b="0" i="0" u="none" baseline="0" dirty="0" smtClean="0"/>
              <a:t>ometa</a:t>
            </a:r>
            <a:r>
              <a:rPr lang="sr-Latn-RS" baseline="0" dirty="0" smtClean="0"/>
              <a:t> podatke to čini zakonito. Na slajdu se navode određeni primeri kako lice može legitimno da ometa podatke i da to za sobom ne povlači krivičnu odgovornost prema članu 4</a:t>
            </a:r>
            <a:r>
              <a:rPr lang="en-US" altLang="en-US" dirty="0" smtClean="0"/>
              <a:t>.</a:t>
            </a:r>
            <a:endParaRPr lang="en-US" alt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Imajući</a:t>
            </a:r>
            <a:r>
              <a:rPr lang="sr-Latn-RS" altLang="sr-Latn-RS" baseline="0" dirty="0" smtClean="0"/>
              <a:t> u vidu da delo ometanja podataka ima širok delokrug, Strane ugovornice mogu odabrati da ovo delo ograniče zahtevom da ta radnja proizvodi teške posledice. Član 4. ne daje konkretnu definiciju teških posledica i odgovarajući kriterijumi mogu biti određeni domaćim zakonima</a:t>
            </a:r>
            <a:r>
              <a:rPr lang="en-GB" altLang="sr-Latn-RS" dirty="0" smtClean="0"/>
              <a:t>.</a:t>
            </a:r>
            <a:endParaRPr lang="en-GB" altLang="sr-Latn-R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454174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dirty="0" smtClean="0"/>
              <a:t>Na slajdu</a:t>
            </a:r>
            <a:r>
              <a:rPr lang="sr-Latn-RS" sz="1200" baseline="0" dirty="0" smtClean="0"/>
              <a:t> se navode ciljevi sesije. Naglašava se ono što učesnici mogu da očekuju da će naučiti iz narednih slajdova. Učesnicima treba reći da će se vratiti na ovaj isti slajd na kraju sesije, kako bi se procenilo da li su ciljevi ostvareni.</a:t>
            </a:r>
            <a:r>
              <a:rPr lang="en-GB" sz="1200" dirty="0" smtClean="0"/>
              <a:t> </a:t>
            </a:r>
            <a:endParaRPr lang="en-GB" sz="1200" dirty="0"/>
          </a:p>
          <a:p>
            <a:endParaRPr lang="en-GB" sz="1200"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2340212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eaLnBrk="1" hangingPunct="1">
              <a:defRPr/>
            </a:pPr>
            <a:r>
              <a:rPr lang="hr-HR" altLang="en-US" dirty="0" smtClean="0">
                <a:ea typeface="ＭＳ Ｐゴシック" panose="020B0600070205080204" pitchFamily="34" charset="-128"/>
              </a:rPr>
              <a:t>Ometanje sistema predstavlja ometanje rada računarskog sistema </a:t>
            </a:r>
            <a:r>
              <a:rPr lang="en-150" altLang="en-US" dirty="0" smtClean="0">
                <a:ea typeface="ＭＳ Ｐゴシック" panose="020B0600070205080204" pitchFamily="34" charset="-128"/>
              </a:rPr>
              <a:t>–</a:t>
            </a:r>
            <a:r>
              <a:rPr lang="hr-HR" altLang="en-US" baseline="0" dirty="0" smtClean="0">
                <a:ea typeface="ＭＳ Ｐゴシック" panose="020B0600070205080204" pitchFamily="34" charset="-128"/>
              </a:rPr>
              <a:t> ozbijno ometanje: član 5. Budimpeštanske konvencije ne obuhvata ono koje to nije. Ometanje može biti rezultat </a:t>
            </a:r>
            <a:r>
              <a:rPr lang="hr-HR" altLang="en-US" dirty="0" smtClean="0">
                <a:ea typeface="ＭＳ Ｐゴシック" panose="020B0600070205080204" pitchFamily="34" charset="-128"/>
              </a:rPr>
              <a:t> unošenja, prenošenja,</a:t>
            </a:r>
            <a:r>
              <a:rPr lang="hr-HR" altLang="en-US" baseline="0" dirty="0" smtClean="0">
                <a:ea typeface="ＭＳ Ｐゴシック" panose="020B0600070205080204" pitchFamily="34" charset="-128"/>
              </a:rPr>
              <a:t> oštećenja, brisanja, pogoršavanja, menjanja ili prikrivanja računarskih podataka, ukoliko je izvršeno s namerom i protivpravno.</a:t>
            </a:r>
            <a:r>
              <a:rPr lang="hr-HR" altLang="en-US" dirty="0" smtClean="0">
                <a:ea typeface="ＭＳ Ｐゴシック" panose="020B0600070205080204" pitchFamily="34" charset="-128"/>
              </a:rPr>
              <a:t> </a:t>
            </a:r>
            <a:endParaRPr lang="fr-FR" altLang="en-US" dirty="0" smtClean="0">
              <a:ea typeface="ＭＳ Ｐゴシック" panose="020B0600070205080204" pitchFamily="34" charset="-128"/>
            </a:endParaRPr>
          </a:p>
          <a:p>
            <a:pPr algn="just" eaLnBrk="1" hangingPunct="1">
              <a:defRPr/>
            </a:pPr>
            <a:endParaRPr lang="fr-FR" altLang="sr-Latn-R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Taj konkretni</a:t>
            </a:r>
            <a:r>
              <a:rPr lang="sr-Latn-RS" altLang="en-US" baseline="0" dirty="0" smtClean="0">
                <a:ea typeface="ＭＳ Ｐゴシック" panose="020B0600070205080204" pitchFamily="34" charset="-128"/>
              </a:rPr>
              <a:t> aspekt isključuje, uopšteno, testiranje bezbednosti koje sprovodi administrator mreže, na primer. Ova povreda obuhvata širok spektar radnji kojima je moguće ometati normalan i pravilan rad mreže. Budimpeštanska konvencija zapravo prepoznaje značaj komunikacionih sistema  i računarske tehnologije u svakodnevnom životu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njihova dostupnost je ključna za redovno odvijanje javnih, ekonomskih i društvenih aktivnosti. Taj tip krivičnog dela, međutim, ne obuhvata samo ometanja većeg obima, poput napada uskraćivanjem usluga (engl. </a:t>
            </a:r>
            <a:r>
              <a:rPr lang="sr-Latn-RS" altLang="en-US" i="1" baseline="0" dirty="0" smtClean="0">
                <a:ea typeface="ＭＳ Ｐゴシック" panose="020B0600070205080204" pitchFamily="34" charset="-128"/>
              </a:rPr>
              <a:t>Denial-of-Service </a:t>
            </a:r>
            <a:r>
              <a:rPr lang="en-150" altLang="en-US" i="1" baseline="0" dirty="0" smtClean="0">
                <a:ea typeface="ＭＳ Ｐゴシック" panose="020B0600070205080204" pitchFamily="34" charset="-128"/>
              </a:rPr>
              <a:t>–</a:t>
            </a:r>
            <a:r>
              <a:rPr lang="sr-Latn-RS" altLang="en-US" i="1" baseline="0" dirty="0" smtClean="0">
                <a:ea typeface="ＭＳ Ｐゴシック" panose="020B0600070205080204" pitchFamily="34" charset="-128"/>
              </a:rPr>
              <a:t> DOS attacks</a:t>
            </a:r>
            <a:r>
              <a:rPr lang="sr-Latn-RS" altLang="en-US" baseline="0" dirty="0" smtClean="0">
                <a:ea typeface="ＭＳ Ｐゴシック" panose="020B0600070205080204" pitchFamily="34" charset="-128"/>
              </a:rPr>
              <a:t>). </a:t>
            </a:r>
          </a:p>
          <a:p>
            <a:pPr algn="just">
              <a:defRPr/>
            </a:pPr>
            <a:endParaRPr lang="sr-Latn-RS" altLang="en-US" baseline="0"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Čak i radnje</a:t>
            </a:r>
            <a:r>
              <a:rPr lang="sr-Latn-RS" altLang="en-US" baseline="0" dirty="0" smtClean="0">
                <a:ea typeface="ＭＳ Ｐゴシック" panose="020B0600070205080204" pitchFamily="34" charset="-128"/>
              </a:rPr>
              <a:t> manjeg obima, koje zahvataju jedan računar, mogu biti ometanje sistema, što bi bio slučaj sa „bombardovanjem mejlovima“ (engl. </a:t>
            </a:r>
            <a:r>
              <a:rPr lang="sr-Latn-RS" altLang="en-US" i="1" baseline="0" dirty="0" smtClean="0">
                <a:ea typeface="ＭＳ Ｐゴシック" panose="020B0600070205080204" pitchFamily="34" charset="-128"/>
              </a:rPr>
              <a:t>mail bombing</a:t>
            </a:r>
            <a:r>
              <a:rPr lang="sr-Latn-RS" altLang="en-US" baseline="0" dirty="0" smtClean="0">
                <a:ea typeface="ＭＳ Ｐゴシック" panose="020B0600070205080204" pitchFamily="34" charset="-128"/>
              </a:rPr>
              <a:t>)</a:t>
            </a:r>
            <a:r>
              <a:rPr lang="en-GB" altLang="en-US" dirty="0" smtClean="0">
                <a:ea typeface="ＭＳ Ｐゴシック" panose="020B0600070205080204" pitchFamily="34" charset="-128"/>
              </a:rPr>
              <a:t> </a:t>
            </a:r>
            <a:r>
              <a:rPr lang="sr-Latn-RS" altLang="en-US" dirty="0" smtClean="0">
                <a:ea typeface="ＭＳ Ｐゴシック" panose="020B0600070205080204" pitchFamily="34" charset="-128"/>
              </a:rPr>
              <a:t>usmerenih na jednu jedinu mejl adresu. U stvari, krivično delo ometanja sistema čini</a:t>
            </a:r>
            <a:r>
              <a:rPr lang="sr-Latn-RS" altLang="en-US" baseline="0" dirty="0" smtClean="0">
                <a:ea typeface="ＭＳ Ｐゴシック" panose="020B0600070205080204" pitchFamily="34" charset="-128"/>
              </a:rPr>
              <a:t> se svaki put kada počinilac za metu ima računarski sistem koji zasipa sa više zahteva nego što ih dati računarski sistem može savladati. </a:t>
            </a:r>
            <a:endParaRPr lang="en-GB" altLang="en-US" dirty="0" smtClean="0">
              <a:ea typeface="ＭＳ Ｐゴシック" panose="020B0600070205080204" pitchFamily="34" charset="-128"/>
            </a:endParaRPr>
          </a:p>
          <a:p>
            <a:pPr algn="just">
              <a:defRPr/>
            </a:pPr>
            <a:endParaRPr lang="en-GB" altLang="en-U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Ovim</a:t>
            </a:r>
            <a:r>
              <a:rPr lang="sr-Latn-RS" altLang="en-US" baseline="0" dirty="0" smtClean="0">
                <a:ea typeface="ＭＳ Ｐゴシック" panose="020B0600070205080204" pitchFamily="34" charset="-128"/>
              </a:rPr>
              <a:t> krivičnim delom predviđa se zašita pristupa komunikacionoj mreži, čime se štite i operateri sistema i krajnji korisnik. </a:t>
            </a:r>
          </a:p>
          <a:p>
            <a:pPr algn="just">
              <a:defRPr/>
            </a:pPr>
            <a:endParaRPr lang="en-GB" altLang="sr-Latn-RS" dirty="0" smtClean="0">
              <a:ea typeface="ＭＳ Ｐゴシック" panose="020B0600070205080204" pitchFamily="34" charset="-128"/>
            </a:endParaRPr>
          </a:p>
          <a:p>
            <a:pPr algn="just">
              <a:defRPr/>
            </a:pPr>
            <a:r>
              <a:rPr lang="sr-Latn-RS" altLang="sr-Latn-RS" dirty="0" smtClean="0">
                <a:ea typeface="ＭＳ Ｐゴシック" panose="020B0600070205080204" pitchFamily="34" charset="-128"/>
              </a:rPr>
              <a:t>Trener treba da naglasi da se opseg</a:t>
            </a:r>
            <a:r>
              <a:rPr lang="sr-Latn-RS" altLang="sr-Latn-RS" baseline="0" dirty="0" smtClean="0">
                <a:ea typeface="ＭＳ Ｐゴシック" panose="020B0600070205080204" pitchFamily="34" charset="-128"/>
              </a:rPr>
              <a:t> ovog krivičnog dela razlikuje od opsega nezakonitog pristupa (član 2). Postoje instance u kojima do ometanja računara može doći i bez pristupa, na primer, u slučaju distribuiranog napada uskraćivanjem usluga (engl. </a:t>
            </a:r>
            <a:r>
              <a:rPr lang="sr-Latn-RS" altLang="sr-Latn-RS" i="1" baseline="0" dirty="0" smtClean="0">
                <a:ea typeface="ＭＳ Ｐゴシック" panose="020B0600070205080204" pitchFamily="34" charset="-128"/>
              </a:rPr>
              <a:t>Distributed Denial of Service </a:t>
            </a:r>
            <a:r>
              <a:rPr lang="en-150" altLang="sr-Latn-RS" i="1" baseline="0" dirty="0" smtClean="0">
                <a:ea typeface="ＭＳ Ｐゴシック" panose="020B0600070205080204" pitchFamily="34" charset="-128"/>
              </a:rPr>
              <a:t>–</a:t>
            </a:r>
            <a:r>
              <a:rPr lang="sr-Latn-RS" altLang="sr-Latn-RS" i="1" baseline="0" dirty="0" smtClean="0">
                <a:ea typeface="ＭＳ Ｐゴシック" panose="020B0600070205080204" pitchFamily="34" charset="-128"/>
              </a:rPr>
              <a:t> DDoS</a:t>
            </a:r>
            <a:r>
              <a:rPr lang="sr-Latn-RS" altLang="sr-Latn-RS" baseline="0" dirty="0" smtClean="0">
                <a:ea typeface="ＭＳ Ｐゴシック" panose="020B0600070205080204" pitchFamily="34" charset="-128"/>
              </a:rPr>
              <a:t>). Uz to, postoje i slučajevi gde je pristup zakonit, ali je potonja radnja ometanja „protivpravna.“</a:t>
            </a:r>
            <a:endParaRPr lang="en-GB" altLang="sr-Latn-RS" dirty="0" smtClean="0">
              <a:ea typeface="ＭＳ Ｐゴシック" panose="020B0600070205080204" pitchFamily="34" charset="-128"/>
            </a:endParaRPr>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Element</a:t>
            </a:r>
            <a:r>
              <a:rPr lang="sr-Latn-RS" altLang="sr-Latn-RS" baseline="0" dirty="0" smtClean="0"/>
              <a:t> „ozbiljnosti“ je uključen kako bi se suzio delokrug krivičnog dela i sprečilo preterano inkriminisanje smetnji koje po prirodi nisu ozbiljne. Ozbiljnost ometanja utvrđuje domaće zakonodavstvo i ono može zavisiti od oblika, veličine i učestalosti ometanja, ili uticaja koje ono ima na mogućnosti kontinuiranog korišćenja računara</a:t>
            </a:r>
            <a:r>
              <a:rPr lang="en-GB" altLang="sr-Latn-RS" dirty="0" smtClean="0"/>
              <a:t>.</a:t>
            </a:r>
            <a:endParaRPr lang="en-GB" altLang="sr-Latn-RS" dirty="0"/>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Krivično</a:t>
            </a:r>
            <a:r>
              <a:rPr lang="sr-Latn-RS" altLang="sr-Latn-RS" baseline="0" dirty="0" smtClean="0"/>
              <a:t> delo ometanja sistema zahteva radnju koja kao rezultat ima ometanje pravilnog rada računarskog sistema. Član 5 nalaže da se takvo ometanje mora odvijati </a:t>
            </a:r>
            <a:r>
              <a:rPr lang="en-GB" altLang="sr-Latn-RS" dirty="0" smtClean="0"/>
              <a:t>(</a:t>
            </a:r>
            <a:r>
              <a:rPr lang="en-GB" altLang="sr-Latn-RS" dirty="0" err="1" smtClean="0"/>
              <a:t>i</a:t>
            </a:r>
            <a:r>
              <a:rPr lang="en-GB" altLang="sr-Latn-RS" dirty="0" smtClean="0"/>
              <a:t>) </a:t>
            </a:r>
            <a:r>
              <a:rPr lang="sr-Latn-RS" altLang="sr-Latn-RS" dirty="0" smtClean="0"/>
              <a:t>unošenjem</a:t>
            </a:r>
            <a:r>
              <a:rPr lang="en-GB" altLang="sr-Latn-RS" dirty="0" smtClean="0"/>
              <a:t> (ii) </a:t>
            </a:r>
            <a:r>
              <a:rPr lang="sr-Latn-RS" altLang="sr-Latn-RS" dirty="0" smtClean="0"/>
              <a:t>prenošenjem</a:t>
            </a:r>
            <a:r>
              <a:rPr lang="en-GB" altLang="sr-Latn-RS" dirty="0" smtClean="0"/>
              <a:t> (iii) </a:t>
            </a:r>
            <a:r>
              <a:rPr lang="sr-Latn-RS" altLang="sr-Latn-RS" dirty="0" smtClean="0"/>
              <a:t>oštećenjem </a:t>
            </a:r>
            <a:r>
              <a:rPr lang="en-GB" altLang="sr-Latn-RS" dirty="0" smtClean="0"/>
              <a:t>(iv) </a:t>
            </a:r>
            <a:r>
              <a:rPr lang="sr-Latn-RS" altLang="sr-Latn-RS" b="0" i="0" u="none" dirty="0" smtClean="0"/>
              <a:t>pogoršanjem</a:t>
            </a:r>
            <a:r>
              <a:rPr lang="sr-Latn-RS" altLang="sr-Latn-RS" baseline="0" dirty="0" smtClean="0"/>
              <a:t> (v) </a:t>
            </a:r>
            <a:r>
              <a:rPr lang="sr-Latn-RS" altLang="sr-Latn-RS" dirty="0" smtClean="0"/>
              <a:t>menjanjem i</a:t>
            </a:r>
            <a:r>
              <a:rPr lang="en-GB" altLang="sr-Latn-RS" dirty="0" smtClean="0"/>
              <a:t> (v</a:t>
            </a:r>
            <a:r>
              <a:rPr lang="sr-Latn-RS" altLang="sr-Latn-RS" dirty="0" smtClean="0"/>
              <a:t>i</a:t>
            </a:r>
            <a:r>
              <a:rPr lang="en-GB" altLang="sr-Latn-RS" dirty="0" smtClean="0"/>
              <a:t>) </a:t>
            </a:r>
            <a:r>
              <a:rPr lang="sr-Latn-RS" altLang="sr-Latn-RS" dirty="0" smtClean="0"/>
              <a:t>prikrivanjem računarskih podataka</a:t>
            </a:r>
            <a:r>
              <a:rPr lang="en-GB" altLang="sr-Latn-RS" dirty="0" smtClean="0"/>
              <a:t>. </a:t>
            </a:r>
            <a:r>
              <a:rPr lang="sr-Latn-RS" altLang="sr-Latn-RS" dirty="0" smtClean="0"/>
              <a:t>Svaki</a:t>
            </a:r>
            <a:r>
              <a:rPr lang="sr-Latn-RS" altLang="sr-Latn-RS" baseline="0" dirty="0" smtClean="0"/>
              <a:t> od tih pojmova već je objašnjen pri razmatranju krivičnog dela ometanja podataka (član 4), a ista objašnjenja važe i za ometanje sistema</a:t>
            </a:r>
            <a:r>
              <a:rPr lang="en-GB" altLang="sr-Latn-RS" dirty="0" smtClean="0"/>
              <a:t>.</a:t>
            </a:r>
            <a:endParaRPr lang="en-GB" altLang="sr-Latn-RS" dirty="0"/>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en-US" dirty="0" smtClean="0"/>
              <a:t>Brojna</a:t>
            </a:r>
            <a:r>
              <a:rPr lang="sr-Latn-RS" altLang="en-US" baseline="0" dirty="0" smtClean="0"/>
              <a:t> dela predviđena Konvencijom zahtevaju da je izvršenje „protivpravno,“ odnosno bez ovlašćenja odgovarajućeg lica ili entiteta. U mnogim slučajevima, međutim, moguće je da lice koje ometa računarski sistem to čini zakonski. Na slajdu se prikazuju neki od primera gde lice može legitimno ometati računarski sistem, bez krivične odgovornosti prema članu 5</a:t>
            </a:r>
            <a:r>
              <a:rPr lang="en-US" altLang="en-US" dirty="0" smtClean="0"/>
              <a:t>.</a:t>
            </a:r>
            <a:endParaRPr lang="en-US" altLang="en-US" dirty="0"/>
          </a:p>
          <a:p>
            <a:pPr algn="just">
              <a:defRPr/>
            </a:pPr>
            <a:endParaRPr lang="en-GB" altLang="sr-Latn-RS" dirty="0">
              <a:ea typeface="ＭＳ Ｐゴシック" panose="020B0600070205080204" pitchFamily="34" charset="-128"/>
            </a:endParaRPr>
          </a:p>
          <a:p>
            <a:pPr algn="ju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2036860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en-US" b="1" dirty="0" smtClean="0"/>
              <a:t>T</a:t>
            </a:r>
            <a:r>
              <a:rPr lang="sr-Latn-RS" b="1" dirty="0" smtClean="0"/>
              <a:t>ačno.</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Prekidanje dovoda</a:t>
            </a:r>
            <a:r>
              <a:rPr lang="sr-Latn-RS" baseline="0" dirty="0" smtClean="0"/>
              <a:t> struje ne potpada pod delokrug člana 5. Budimpeštanske konvencije. Član 5. obuhvata samo ometanje sisema koje se vrši unošenjem, prenošenjem, oštećenjem, brisanjem, pogoršanjem, menjanjem ili prikrivanjem računarskih podataka, a ne fizički čin presecanja električnih kablova.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1650314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en-US" b="1" dirty="0" smtClean="0"/>
              <a:t>T</a:t>
            </a:r>
            <a:r>
              <a:rPr lang="sr-Latn-RS" b="1" dirty="0" smtClean="0"/>
              <a:t>ačno.</a:t>
            </a: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Prekidanje dovoda</a:t>
            </a:r>
            <a:r>
              <a:rPr lang="sr-Latn-RS" baseline="0" dirty="0" smtClean="0"/>
              <a:t> struje ne potpada pod delokrug člana 5. Budimpeštanske konvencije. Član 5. obuhvata samo ometanje sisema koje se vrši unošenjem, prenošenjem, oštećenjem, brisanjem, pogoršanjem, menjanjem ili prikrivanjem računarskih podataka, a ne fizički čin presecanja električnih kablova. </a:t>
            </a: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smtClean="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2878152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a:defRPr/>
            </a:pPr>
            <a:r>
              <a:rPr lang="sr-Latn-RS" altLang="en-US" dirty="0" smtClean="0">
                <a:ea typeface="ＭＳ Ｐゴシック" panose="020B0600070205080204" pitchFamily="34" charset="-128"/>
              </a:rPr>
              <a:t>Jedno</a:t>
            </a:r>
            <a:r>
              <a:rPr lang="sr-Latn-RS" altLang="en-US" baseline="0" dirty="0" smtClean="0">
                <a:ea typeface="ＭＳ Ｐゴシック" panose="020B0600070205080204" pitchFamily="34" charset="-128"/>
              </a:rPr>
              <a:t> od najznačajnijih krivičnih dela u Budimpeštanskoj konvenciji jeste delo zloupotrebe uređaja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Član 6</a:t>
            </a:r>
            <a:r>
              <a:rPr lang="en-GB" altLang="en-US" dirty="0" smtClean="0">
                <a:ea typeface="ＭＳ Ｐゴシック" panose="020B0600070205080204" pitchFamily="34" charset="-128"/>
              </a:rPr>
              <a:t>.</a:t>
            </a:r>
          </a:p>
          <a:p>
            <a:pPr algn="just">
              <a:defRPr/>
            </a:pPr>
            <a:r>
              <a:rPr lang="en-GB" altLang="en-US" dirty="0" smtClean="0">
                <a:ea typeface="ＭＳ Ｐゴシック" panose="020B0600070205080204" pitchFamily="34" charset="-128"/>
              </a:rPr>
              <a:t> </a:t>
            </a:r>
          </a:p>
          <a:p>
            <a:pPr algn="just">
              <a:defRPr/>
            </a:pPr>
            <a:r>
              <a:rPr lang="sr-Latn-RS" altLang="en-US" dirty="0" smtClean="0">
                <a:ea typeface="ＭＳ Ｐゴシック" panose="020B0600070205080204" pitchFamily="34" charset="-128"/>
              </a:rPr>
              <a:t>Kao</a:t>
            </a:r>
            <a:r>
              <a:rPr lang="sr-Latn-RS" altLang="en-US" baseline="0" dirty="0" smtClean="0">
                <a:ea typeface="ＭＳ Ｐゴシック" panose="020B0600070205080204" pitchFamily="34" charset="-128"/>
              </a:rPr>
              <a:t> i kod ostalih dela, radnja počinioca mora biti namerna i protivpravna. Ovo delo obuhvata širok raspon aktivnosti, i sve su povezane sa zloupotrebom uređaja.</a:t>
            </a:r>
            <a:r>
              <a:rPr lang="en-GB" altLang="en-US" dirty="0" smtClean="0">
                <a:ea typeface="ＭＳ Ｐゴシック" panose="020B0600070205080204" pitchFamily="34" charset="-128"/>
              </a:rPr>
              <a:t> </a:t>
            </a:r>
          </a:p>
          <a:p>
            <a:pPr algn="just">
              <a:defRPr/>
            </a:pPr>
            <a:endParaRPr lang="en-GB" altLang="sr-Latn-R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Ovo je sasvim „novo“ krivično delo, koje nije uključeno u Preporuku iz 1989. godine. Pri</a:t>
            </a:r>
            <a:r>
              <a:rPr lang="sr-Latn-RS" altLang="en-US" baseline="0" dirty="0" smtClean="0">
                <a:ea typeface="ＭＳ Ｐゴシック" panose="020B0600070205080204" pitchFamily="34" charset="-128"/>
              </a:rPr>
              <a:t> tom, vrlo je inovativno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činjenice koje su njime opisane prethodno nisu bile prepoznate kao krivično delo u većini nacionalnih zakonodavstava.</a:t>
            </a:r>
            <a:r>
              <a:rPr lang="en-GB" altLang="en-US" dirty="0" smtClean="0">
                <a:ea typeface="ＭＳ Ｐゴシック" panose="020B0600070205080204" pitchFamily="34" charset="-128"/>
              </a:rPr>
              <a:t> </a:t>
            </a:r>
          </a:p>
          <a:p>
            <a:pPr algn="just">
              <a:defRPr/>
            </a:pPr>
            <a:r>
              <a:rPr lang="en-GB" altLang="en-US" dirty="0" smtClean="0">
                <a:ea typeface="ＭＳ Ｐゴシック" panose="020B0600070205080204" pitchFamily="34" charset="-128"/>
              </a:rPr>
              <a:t> </a:t>
            </a:r>
          </a:p>
          <a:p>
            <a:pPr algn="just">
              <a:defRPr/>
            </a:pPr>
            <a:r>
              <a:rPr lang="sr-Latn-RS" altLang="en-US" dirty="0" smtClean="0">
                <a:ea typeface="ＭＳ Ｐゴシック" panose="020B0600070205080204" pitchFamily="34" charset="-128"/>
              </a:rPr>
              <a:t>U suštini, ovim članom se zabranjuje proizvodnja,</a:t>
            </a:r>
            <a:r>
              <a:rPr lang="sr-Latn-RS" altLang="en-US" baseline="0" dirty="0" smtClean="0">
                <a:ea typeface="ＭＳ Ｐゴシック" panose="020B0600070205080204" pitchFamily="34" charset="-128"/>
              </a:rPr>
              <a:t> prodaja, nabavljanje radi upotrebe, uvoz, distribucija i drugi oblici stavljanja na raspolaganje uređaja, uključujući i računarski program, napravljenog ili prilagođenog prvenstveno u svrhu izvršenja nekog od drugih dela propisanih Konvencijom. </a:t>
            </a:r>
            <a:r>
              <a:rPr lang="en-GB" altLang="en-US" dirty="0" smtClean="0">
                <a:ea typeface="ＭＳ Ｐゴシック" panose="020B0600070205080204" pitchFamily="34" charset="-128"/>
              </a:rPr>
              <a:t> </a:t>
            </a:r>
          </a:p>
          <a:p>
            <a:pPr algn="just">
              <a:defRPr/>
            </a:pPr>
            <a:endParaRPr lang="en-GB" altLang="sr-Latn-R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Isto tako, propisuje se kao krivično</a:t>
            </a:r>
            <a:r>
              <a:rPr lang="sr-Latn-RS" altLang="en-US" baseline="0" dirty="0" smtClean="0">
                <a:ea typeface="ＭＳ Ｐゴシック" panose="020B0600070205080204" pitchFamily="34" charset="-128"/>
              </a:rPr>
              <a:t> delo prodaja računarskih lozinki, pristupnih šifara ili sličnih podataka pomoću kojih je moguće pristupiti delu računarskog sistema ili računarskom sistemu u celini.</a:t>
            </a:r>
            <a:r>
              <a:rPr lang="en-GB" altLang="en-US" dirty="0" smtClean="0">
                <a:ea typeface="ＭＳ Ｐゴシック" panose="020B0600070205080204" pitchFamily="34" charset="-128"/>
              </a:rPr>
              <a:t> </a:t>
            </a:r>
          </a:p>
          <a:p>
            <a:pPr algn="just">
              <a:defRPr/>
            </a:pPr>
            <a:endParaRPr lang="en-GB" altLang="en-U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Ovom odredbom Konvencija</a:t>
            </a:r>
            <a:r>
              <a:rPr lang="sr-Latn-RS" altLang="en-US" baseline="0" dirty="0" smtClean="0">
                <a:ea typeface="ＭＳ Ｐゴシック" panose="020B0600070205080204" pitchFamily="34" charset="-128"/>
              </a:rPr>
              <a:t> odgovara na potrebu da se inkriminiše ekonomski sve značajnije „sekundarno tržište opreme koja omogućava krivično delo“, a koje je u procvatu: hakeri prodaju alate svog zanata onlajn, samostalno kreirani virusni softveri široko su dostupni onlajn, dok se lozinke ukradene korišćenjem trojanaca i drugih uređaja prodaju na veliko. Drugim rečima, </a:t>
            </a:r>
            <a:r>
              <a:rPr lang="sr-Latn-RS" altLang="en-US" i="1" baseline="0" dirty="0" smtClean="0">
                <a:ea typeface="ＭＳ Ｐゴシック" panose="020B0600070205080204" pitchFamily="34" charset="-128"/>
              </a:rPr>
              <a:t>hakovanje</a:t>
            </a:r>
            <a:r>
              <a:rPr lang="sr-Latn-RS" altLang="en-US" baseline="0" dirty="0" smtClean="0">
                <a:ea typeface="ＭＳ Ｐゴシック" panose="020B0600070205080204" pitchFamily="34" charset="-128"/>
              </a:rPr>
              <a:t> računarskih sistema više nije rezervisano za najveštije programere. I „običan“  prestupnik danas lako može da kupi neophodne alate, ili, direktno, ukradene lozinke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a prodavac će vrlo često ponuditi i „servis za potrošače,“ odnosno pomoći klijentu da svoj računar prilagodi izvršenju krivičnog dela.</a:t>
            </a:r>
            <a:endParaRPr lang="en-GB" altLang="sr-Latn-RS" dirty="0" smtClean="0">
              <a:ea typeface="ＭＳ Ｐゴシック" panose="020B0600070205080204" pitchFamily="34" charset="-128"/>
            </a:endParaRPr>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Član 6. inkriminiše </a:t>
            </a:r>
            <a:r>
              <a:rPr lang="sr-Latn-RS" sz="1200" b="0" dirty="0" smtClean="0">
                <a:solidFill>
                  <a:srgbClr val="FF0000"/>
                </a:solidFill>
              </a:rPr>
              <a:t>proizvodnju, prodaju, nabavljanje radi upotrebe, uvoz, distribuciju</a:t>
            </a:r>
            <a:r>
              <a:rPr lang="sr-Latn-RS" sz="1200" b="0" dirty="0" smtClean="0"/>
              <a:t> i druge oblike </a:t>
            </a:r>
            <a:r>
              <a:rPr lang="sr-Latn-RS" sz="1200" b="0" dirty="0" smtClean="0">
                <a:solidFill>
                  <a:srgbClr val="FF0000"/>
                </a:solidFill>
              </a:rPr>
              <a:t>stavljanja na raspolaganje uređaja, napravljenog</a:t>
            </a:r>
            <a:r>
              <a:rPr lang="sr-Latn-RS" sz="1200" b="0" baseline="0" dirty="0" smtClean="0">
                <a:solidFill>
                  <a:srgbClr val="FF0000"/>
                </a:solidFill>
              </a:rPr>
              <a:t> ili prilagođenog prvenstveno u svrhu izvršenja dela iz oblasti visokotehnološkog kriminala</a:t>
            </a:r>
            <a:r>
              <a:rPr lang="en-GB" altLang="sr-Latn-RS" dirty="0" smtClean="0"/>
              <a:t>. </a:t>
            </a:r>
            <a:endParaRPr lang="en-GB" altLang="sr-Latn-RS" dirty="0"/>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Član</a:t>
            </a:r>
            <a:r>
              <a:rPr lang="sr-Latn-RS" altLang="sr-Latn-RS" baseline="0" dirty="0" smtClean="0"/>
              <a:t> </a:t>
            </a:r>
            <a:r>
              <a:rPr lang="en-GB" altLang="sr-Latn-RS" dirty="0" smtClean="0"/>
              <a:t>6</a:t>
            </a:r>
            <a:r>
              <a:rPr lang="sr-Latn-RS" altLang="sr-Latn-RS" dirty="0" smtClean="0"/>
              <a:t>.</a:t>
            </a:r>
            <a:r>
              <a:rPr lang="en-GB" altLang="sr-Latn-RS" dirty="0" smtClean="0"/>
              <a:t> </a:t>
            </a:r>
            <a:r>
              <a:rPr lang="sr-Latn-RS" altLang="sr-Latn-RS" dirty="0" smtClean="0"/>
              <a:t>obuhvata zloupotrebu</a:t>
            </a:r>
            <a:r>
              <a:rPr lang="sr-Latn-RS" altLang="sr-Latn-RS" baseline="0" dirty="0" smtClean="0"/>
              <a:t> i uređaja i računarskih programa. Drugim rečima, član 6. uključuje proizvodnju, prodaju itd. programa koji su napravljeni da menjaju ili uništavaju podatke, ili ometaju rad računarskih sistema. To znači da su i virusni programi koji nisu sadržani u uređaju predviđeni članom 6, čak i kada nema zloupotrebe fizičkog uređaja</a:t>
            </a:r>
            <a:r>
              <a:rPr lang="en-GB" altLang="sr-Latn-RS" dirty="0" smtClean="0"/>
              <a:t>. </a:t>
            </a:r>
            <a:endParaRPr lang="en-GB" altLang="sr-Latn-RS" dirty="0"/>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Autori Budimpeštanske konvencije su morali da odluče da li opseg</a:t>
            </a:r>
            <a:r>
              <a:rPr lang="sr-Latn-RS" altLang="sr-Latn-RS" baseline="0" dirty="0" smtClean="0"/>
              <a:t> člana 6. treba da obuhvati i uređaje s dvojnom namenom ili ne. Njihovo uključivanje bi možda dodvelo do preteranog inkriminisanja proizvodnje i distribucije uređaja, čak i kada nisu proizvedeni i distribuirani </a:t>
            </a:r>
            <a:r>
              <a:rPr lang="sr-Latn-RS" altLang="sr-Latn-RS" dirty="0" smtClean="0"/>
              <a:t>u</a:t>
            </a:r>
            <a:r>
              <a:rPr lang="sr-Latn-RS" altLang="sr-Latn-RS" baseline="0" dirty="0" smtClean="0"/>
              <a:t> svrhu vršenja krivičnog dela. S druge strane, isključiti uređaje dvostruke namene bilo bi previše usko, jer bi se onda moralo dokazati da je dati uređaj proizveden posebno za potrebe izvršenja dela iz oblasti visokotehnološkog kriminala. Budimpeštanska konvencija je usvojila uravnotežen pristup, tako da se član 6. odnosi na uređaje napravljene ili prilagođene prvenstveno, ali ne i isključivo, u svrhu vršenja krivičnih dela iz oblasti visokotehnološkog kriminala utvrđenih u skladu sa članovima 2-5 Konvencije (nezakonit pristup, nezakonito presretanje, ometanje podataka i ometanje sistema).</a:t>
            </a:r>
            <a:endParaRPr lang="en-GB"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altLang="sr-Latn-RS" dirty="0"/>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Uz zloupotrebu uređaja i računarskih programa, članom 6.</a:t>
            </a:r>
            <a:r>
              <a:rPr lang="sr-Latn-RS" altLang="sr-Latn-RS" baseline="0" dirty="0" smtClean="0"/>
              <a:t> se definiše kao krivično delo i proizvodnja, prodaja, itd. pristupnih šifara, računarskih lozinki i drugih sličnih podataka koji omogućavaju pristup računarskom sistemu u celini ili nekom njegovom delu</a:t>
            </a:r>
            <a:r>
              <a:rPr lang="en-GB" altLang="sr-Latn-RS" dirty="0" smtClean="0"/>
              <a:t>. </a:t>
            </a:r>
            <a:endParaRPr lang="en-GB" altLang="sr-Latn-RS" dirty="0"/>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Uz</a:t>
            </a:r>
            <a:r>
              <a:rPr lang="sr-Latn-RS" altLang="sr-Latn-RS" baseline="0" dirty="0" smtClean="0"/>
              <a:t> proizvodnju i distribuciju uređaja, računarskih programa, lozinki, pristupnih šifara, itd. član 6. kao krivično delo definiše i posedovanje istih, ukoliko je posedovanje tih stvari s namerom izvršenja dela visokotehnološkog kriminala. To dopušta Stranama ugovornicama da kao krivično delo propišu samo posedovanje određenog broja stvari (što se može upotrebiti kako bi se inkriminisalo samo posedovanje u komercijalne svrhe).</a:t>
            </a:r>
            <a:r>
              <a:rPr lang="en-GB" altLang="sr-Latn-RS" dirty="0" smtClean="0"/>
              <a:t> </a:t>
            </a:r>
          </a:p>
          <a:p>
            <a:pPr algn="ju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Ovim</a:t>
            </a:r>
            <a:r>
              <a:rPr lang="sr-Latn-RS" altLang="sr-Latn-RS" baseline="0" dirty="0" smtClean="0"/>
              <a:t> se objašnjavaju određeni izuzeci u odnosu na opseg dela. Poput ostalih krivičnih dela predviđenim Budimpeštanskom konvencijom, primena člana 6. se ne proširuje na dela izvršena „zakonito.“ To obuhvata, na primer, radnje koje se preduzimaju radi ovlašćenog testiranja računarskog sistema</a:t>
            </a:r>
            <a:r>
              <a:rPr lang="en-US" dirty="0" smtClean="0"/>
              <a:t>. </a:t>
            </a:r>
            <a:endParaRPr lang="en-PK" dirty="0"/>
          </a:p>
          <a:p>
            <a:pPr algn="just">
              <a:defRPr/>
            </a:pPr>
            <a:endParaRPr lang="en-GB" altLang="sr-Latn-RS" dirty="0">
              <a:ea typeface="ＭＳ Ｐゴシック" panose="020B0600070205080204" pitchFamily="34" charset="-128"/>
            </a:endParaRPr>
          </a:p>
          <a:p>
            <a:pPr algn="ju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39990711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sr-Latn-RS" altLang="en-US" dirty="0" smtClean="0"/>
              <a:t>Falsifikovanje u vezi sa</a:t>
            </a:r>
            <a:r>
              <a:rPr lang="sr-Latn-RS" altLang="en-US" baseline="0" dirty="0" smtClean="0"/>
              <a:t> računarima, kako je opisano u članu 7. Budimpeštanske konvencije, predstavlja poseban modalitet falsifikovanja. U većini zemalja falsifikovanje je klasična povreda krivičnog zakonika. Obično se odnosi na stvarne predmete i ponekad se ne može koristiti kako bi se inkriminisalo falsifikovanje u vezi sa računarima, ili </a:t>
            </a:r>
            <a:r>
              <a:rPr lang="sr-Latn-RS" altLang="en-US" b="0" i="0" u="none" baseline="0" dirty="0" smtClean="0">
                <a:solidFill>
                  <a:srgbClr val="FF0000"/>
                </a:solidFill>
              </a:rPr>
              <a:t>falsifikovanje računarskih podataka, koje ne iziskuje vizuelnu čitljivost izjava ili deklaracija uvrštenih u fizički dokument</a:t>
            </a:r>
            <a:r>
              <a:rPr lang="sr-Latn-RS" altLang="en-US" baseline="0" dirty="0" smtClean="0"/>
              <a:t>.</a:t>
            </a:r>
            <a:r>
              <a:rPr lang="en-GB" altLang="en-US" dirty="0" smtClean="0"/>
              <a:t> </a:t>
            </a:r>
          </a:p>
          <a:p>
            <a:pPr algn="just"/>
            <a:endParaRPr lang="en-GB" altLang="en-US" dirty="0" smtClean="0"/>
          </a:p>
          <a:p>
            <a:pPr algn="just"/>
            <a:r>
              <a:rPr lang="sr-Latn-RS" altLang="en-US" dirty="0" smtClean="0"/>
              <a:t>To je bio razlog za uvođenje člana 7 u Budimpeštansku konvenciju.</a:t>
            </a:r>
            <a:endParaRPr lang="en-GB" altLang="en-US" dirty="0" smtClean="0"/>
          </a:p>
          <a:p>
            <a:pPr algn="just"/>
            <a:r>
              <a:rPr lang="en-GB" altLang="en-US" dirty="0" smtClean="0"/>
              <a:t> </a:t>
            </a:r>
          </a:p>
          <a:p>
            <a:pPr algn="just"/>
            <a:r>
              <a:rPr lang="sr-Latn-RS" altLang="en-US" dirty="0" smtClean="0"/>
              <a:t>Konvencija, u ovom trenutku, nastoji da uvede delo</a:t>
            </a:r>
            <a:r>
              <a:rPr lang="sr-Latn-RS" altLang="en-US" baseline="0" dirty="0" smtClean="0"/>
              <a:t> koje je paralelno falsifikovanju dokumenata (stvarnih, opipljivih dokumenata) u uobičajenom smislu. U ovom slučaju, međutim, objekat dela jesu računarski podaci. Krivično delo vrše oni koji unose, menjaju, brišu ili prikrivaju računarske podatke, što rezultira u podacima koji nisu verodostojni, s namerom da se ti podaci razmatraju ili da se s njima u pravnom saobraćaju postupa kao da jesu.</a:t>
            </a:r>
            <a:endParaRPr lang="en-GB" altLang="en-US" dirty="0" smtClean="0"/>
          </a:p>
          <a:p>
            <a:pPr algn="just"/>
            <a:r>
              <a:rPr lang="en-GB" altLang="en-US" dirty="0" smtClean="0"/>
              <a:t> </a:t>
            </a:r>
          </a:p>
          <a:p>
            <a:pPr algn="just"/>
            <a:r>
              <a:rPr lang="sr-Latn-RS" altLang="en-US" dirty="0" smtClean="0"/>
              <a:t>Ovo krivično delo zahteva, naravno, radnju počinjenu s namerom i protivpravno.</a:t>
            </a:r>
            <a:endParaRPr lang="en-GB" altLang="sr-Latn-RS" dirty="0" smtClean="0"/>
          </a:p>
          <a:p>
            <a:pPr algn="just"/>
            <a:endParaRPr lang="en-PK" dirty="0" smtClean="0"/>
          </a:p>
          <a:p>
            <a:pPr algn="just"/>
            <a:r>
              <a:rPr lang="en-GB" altLang="sr-Latn-RS" dirty="0" smtClean="0">
                <a:ea typeface="ＭＳ Ｐゴシック" panose="020B0600070205080204" pitchFamily="34" charset="-128"/>
              </a:rPr>
              <a:t>T</a:t>
            </a:r>
            <a:r>
              <a:rPr lang="sr-Latn-RS" altLang="sr-Latn-RS" dirty="0" smtClean="0">
                <a:ea typeface="ＭＳ Ｐゴシック" panose="020B0600070205080204" pitchFamily="34" charset="-128"/>
              </a:rPr>
              <a:t>u se navode</a:t>
            </a:r>
            <a:r>
              <a:rPr lang="sr-Latn-RS" altLang="sr-Latn-RS" baseline="0" dirty="0" smtClean="0">
                <a:ea typeface="ＭＳ Ｐゴシック" panose="020B0600070205080204" pitchFamily="34" charset="-128"/>
              </a:rPr>
              <a:t> četiri načina falsifikovanja stvarnog dokumenta prema članu 7. To su</a:t>
            </a:r>
            <a:r>
              <a:rPr lang="en-GB" altLang="sr-Latn-RS" dirty="0" smtClean="0">
                <a:ea typeface="ＭＳ Ｐゴシック" panose="020B0600070205080204" pitchFamily="34" charset="-128"/>
              </a:rPr>
              <a:t>:</a:t>
            </a:r>
          </a:p>
          <a:p>
            <a:pPr marL="228600" indent="-228600" algn="just" eaLnBrk="1" hangingPunct="1">
              <a:buFontTx/>
              <a:buAutoNum type="arabicPeriod"/>
              <a:defRPr/>
            </a:pPr>
            <a:r>
              <a:rPr lang="sr-Latn-RS" altLang="sr-Latn-RS" dirty="0" smtClean="0">
                <a:ea typeface="ＭＳ Ｐゴシック" panose="020B0600070205080204" pitchFamily="34" charset="-128"/>
              </a:rPr>
              <a:t>Unošenje ispravnih ili neispravnih podataka (u</a:t>
            </a:r>
            <a:r>
              <a:rPr lang="sr-Latn-RS" altLang="sr-Latn-RS" baseline="0" dirty="0" smtClean="0">
                <a:ea typeface="ＭＳ Ｐゴシック" panose="020B0600070205080204" pitchFamily="34" charset="-128"/>
              </a:rPr>
              <a:t> vreme </a:t>
            </a:r>
            <a:r>
              <a:rPr lang="sr-Latn-RS" altLang="sr-Latn-RS" b="0" i="0" u="none" baseline="0" dirty="0" smtClean="0">
                <a:ea typeface="ＭＳ Ｐゴシック" panose="020B0600070205080204" pitchFamily="34" charset="-128"/>
              </a:rPr>
              <a:t>kreiranja</a:t>
            </a:r>
            <a:r>
              <a:rPr lang="sr-Latn-RS" altLang="sr-Latn-RS" baseline="0" dirty="0" smtClean="0">
                <a:ea typeface="ＭＳ Ｐゴシック" panose="020B0600070205080204" pitchFamily="34" charset="-128"/>
              </a:rPr>
              <a:t> ili unosa podataka</a:t>
            </a:r>
            <a:r>
              <a:rPr lang="en-GB" altLang="sr-Latn-RS" dirty="0" smtClean="0">
                <a:ea typeface="ＭＳ Ｐゴシック" panose="020B0600070205080204" pitchFamily="34" charset="-128"/>
              </a:rPr>
              <a:t>)</a:t>
            </a:r>
          </a:p>
          <a:p>
            <a:pPr marL="228600" indent="-228600" algn="just" eaLnBrk="1" hangingPunct="1">
              <a:buFontTx/>
              <a:buAutoNum type="arabicPeriod"/>
              <a:defRPr/>
            </a:pPr>
            <a:r>
              <a:rPr lang="sr-Latn-RS" altLang="sr-Latn-RS" dirty="0" smtClean="0">
                <a:ea typeface="ＭＳ Ｐゴシック" panose="020B0600070205080204" pitchFamily="34" charset="-128"/>
              </a:rPr>
              <a:t>Naknadne</a:t>
            </a:r>
            <a:r>
              <a:rPr lang="sr-Latn-RS" altLang="sr-Latn-RS" baseline="0" dirty="0" smtClean="0">
                <a:ea typeface="ＭＳ Ｐゴシック" panose="020B0600070205080204" pitchFamily="34" charset="-128"/>
              </a:rPr>
              <a:t> izmene </a:t>
            </a:r>
            <a:r>
              <a:rPr lang="en-GB" altLang="sr-Latn-RS" dirty="0" smtClean="0">
                <a:ea typeface="ＭＳ Ｐゴシック" panose="020B0600070205080204" pitchFamily="34" charset="-128"/>
              </a:rPr>
              <a:t>(</a:t>
            </a:r>
            <a:r>
              <a:rPr lang="sr-Latn-RS" altLang="sr-Latn-RS" dirty="0" smtClean="0">
                <a:ea typeface="ＭＳ Ｐゴシック" panose="020B0600070205080204" pitchFamily="34" charset="-128"/>
              </a:rPr>
              <a:t>uključujući modifikacije,</a:t>
            </a:r>
            <a:r>
              <a:rPr lang="sr-Latn-RS" altLang="sr-Latn-RS" baseline="0" dirty="0" smtClean="0">
                <a:ea typeface="ＭＳ Ｐゴシック" panose="020B0600070205080204" pitchFamily="34" charset="-128"/>
              </a:rPr>
              <a:t> varijacije ili parcijalne izmene</a:t>
            </a:r>
            <a:r>
              <a:rPr lang="en-GB" altLang="sr-Latn-RS" dirty="0" smtClean="0">
                <a:ea typeface="ＭＳ Ｐゴシック" panose="020B0600070205080204" pitchFamily="34" charset="-128"/>
              </a:rPr>
              <a:t>)</a:t>
            </a:r>
          </a:p>
          <a:p>
            <a:pPr marL="228600" indent="-228600" algn="just" eaLnBrk="1" hangingPunct="1">
              <a:buFontTx/>
              <a:buAutoNum type="arabicPeriod"/>
              <a:defRPr/>
            </a:pPr>
            <a:r>
              <a:rPr lang="sr-Latn-RS" altLang="sr-Latn-RS" dirty="0" smtClean="0">
                <a:ea typeface="ＭＳ Ｐゴシック" panose="020B0600070205080204" pitchFamily="34" charset="-128"/>
              </a:rPr>
              <a:t>Brisanje </a:t>
            </a:r>
            <a:r>
              <a:rPr lang="en-GB" altLang="sr-Latn-RS" dirty="0" smtClean="0">
                <a:ea typeface="ＭＳ Ｐゴシック" panose="020B0600070205080204" pitchFamily="34" charset="-128"/>
              </a:rPr>
              <a:t>(</a:t>
            </a:r>
            <a:r>
              <a:rPr lang="sr-Latn-RS" altLang="sr-Latn-RS" dirty="0" smtClean="0">
                <a:ea typeface="ＭＳ Ｐゴシック" panose="020B0600070205080204" pitchFamily="34" charset="-128"/>
              </a:rPr>
              <a:t>uklanjanje podataka iz medijuma s podacima</a:t>
            </a:r>
            <a:r>
              <a:rPr lang="en-GB" altLang="sr-Latn-RS" dirty="0" smtClean="0">
                <a:ea typeface="ＭＳ Ｐゴシック" panose="020B0600070205080204" pitchFamily="34" charset="-128"/>
              </a:rPr>
              <a:t>)</a:t>
            </a:r>
          </a:p>
          <a:p>
            <a:pPr marL="228600" indent="-228600" algn="just" eaLnBrk="1" hangingPunct="1">
              <a:buFontTx/>
              <a:buAutoNum type="arabicPeriod"/>
              <a:defRPr/>
            </a:pPr>
            <a:r>
              <a:rPr lang="sr-Latn-RS" altLang="sr-Latn-RS" dirty="0" smtClean="0">
                <a:ea typeface="ＭＳ Ｐゴシック" panose="020B0600070205080204" pitchFamily="34" charset="-128"/>
              </a:rPr>
              <a:t>Prikrivanje</a:t>
            </a:r>
            <a:r>
              <a:rPr lang="en-GB" altLang="sr-Latn-RS" dirty="0" smtClean="0">
                <a:ea typeface="ＭＳ Ｐゴシック" panose="020B0600070205080204" pitchFamily="34" charset="-128"/>
              </a:rPr>
              <a:t> (</a:t>
            </a:r>
            <a:r>
              <a:rPr lang="sr-Latn-RS" altLang="sr-Latn-RS" dirty="0" smtClean="0">
                <a:ea typeface="ＭＳ Ｐゴシック" panose="020B0600070205080204" pitchFamily="34" charset="-128"/>
              </a:rPr>
              <a:t>zadržavanje ili skrivanje podataka</a:t>
            </a:r>
            <a:r>
              <a:rPr lang="en-GB" altLang="sr-Latn-RS" dirty="0" smtClean="0">
                <a:ea typeface="ＭＳ Ｐゴシック" panose="020B0600070205080204" pitchFamily="34" charset="-128"/>
              </a:rPr>
              <a:t>)</a:t>
            </a:r>
            <a:endParaRPr lang="en-GB" altLang="sr-Latn-RS" dirty="0">
              <a:ea typeface="ＭＳ Ｐゴシック" panose="020B0600070205080204" pitchFamily="34" charset="-128"/>
            </a:endParaRP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Kako se napominje</a:t>
            </a:r>
            <a:r>
              <a:rPr lang="sr-Latn-RS" altLang="sr-Latn-RS" baseline="0" dirty="0" smtClean="0"/>
              <a:t> u Eksplanatornom izveštaju uz Budimpeštansku konvenciju, „pojam falsifikovanja veoma se razlikuje od države do države. Jedan koncept može biti utemeljen na verodostojnosti autora dokumenta, a drugi, pak, na istinitosti izjave sadržane u dokumentu. Ipak, konsenzus postoji da se obmana u odnosu na verodostojnost u najmanju ruku odnosi na izdavaoca podataka, nezavisno od tačnosti ili verodostojnosti njihovog sadržaja. Strane ugovornice mogu otići i korak dalje, tako da pojam verodostojnosti obuhvata i </a:t>
            </a:r>
            <a:r>
              <a:rPr lang="sr-Latn-RS" altLang="sr-Latn-RS" b="0" i="0" u="none" baseline="0" dirty="0" smtClean="0"/>
              <a:t>autentičnost </a:t>
            </a:r>
            <a:r>
              <a:rPr lang="sr-Latn-RS" altLang="sr-Latn-RS" baseline="0" dirty="0" smtClean="0"/>
              <a:t>podataka</a:t>
            </a:r>
            <a:r>
              <a:rPr lang="en-US" altLang="sr-Latn-RS" dirty="0" smtClean="0"/>
              <a:t>.”</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Uz uslov da se falsifikovanje</a:t>
            </a:r>
            <a:r>
              <a:rPr lang="sr-Latn-RS" altLang="sr-Latn-RS" baseline="0" dirty="0" smtClean="0"/>
              <a:t> u vezi sa računarima izvrši s namerom, član 7. nalaže i da lice neophodnu radnju vrši s namerom da se falsifikovani dokument smatra i da se s njim u pravnom saobraćaju (npr. pravne transakcije i dokumenta koja su pravno relevantna) postupa kao da je verodostojan. Dalje, strane ugovornice mogu zahtevati da radnja bude izvršena u cilju obmane drugog</a:t>
            </a:r>
            <a:r>
              <a:rPr lang="en-GB" altLang="sr-Latn-RS" dirty="0" smtClean="0"/>
              <a:t>.</a:t>
            </a:r>
            <a:endParaRPr lang="en-GB"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cs typeface="Arial" panose="020B0604020202020204" pitchFamily="34" charset="0"/>
              </a:rPr>
              <a:t>Neverodostojni podaci ne moraju neophodno da budu direktno čitljivi i razumljivi za ljudsko biće</a:t>
            </a:r>
            <a:r>
              <a:rPr lang="en-US" sz="1200" kern="1200" dirty="0" smtClean="0">
                <a:solidFill>
                  <a:schemeClr val="tx1"/>
                </a:solidFill>
                <a:latin typeface="+mn-lt"/>
                <a:ea typeface="ＭＳ Ｐゴシック" pitchFamily="-65" charset="-128"/>
                <a:cs typeface="ＭＳ Ｐゴシック" pitchFamily="-65" charset="-128"/>
              </a:rPr>
              <a:t>. </a:t>
            </a:r>
            <a:r>
              <a:rPr lang="sr-Latn-RS" sz="1200" kern="1200" dirty="0" smtClean="0">
                <a:solidFill>
                  <a:schemeClr val="tx1"/>
                </a:solidFill>
                <a:latin typeface="+mn-lt"/>
                <a:ea typeface="ＭＳ Ｐゴシック" pitchFamily="-65" charset="-128"/>
                <a:cs typeface="ＭＳ Ｐゴシック" pitchFamily="-65" charset="-128"/>
              </a:rPr>
              <a:t>Ovo je jedinstven aspekt falsifikovanja u vezi s računarima, jer, za razliku od falsifikovanja</a:t>
            </a:r>
            <a:r>
              <a:rPr lang="sr-Latn-RS" sz="1200" kern="1200" baseline="0" dirty="0" smtClean="0">
                <a:solidFill>
                  <a:schemeClr val="tx1"/>
                </a:solidFill>
                <a:latin typeface="+mn-lt"/>
                <a:ea typeface="ＭＳ Ｐゴシック" pitchFamily="-65" charset="-128"/>
                <a:cs typeface="ＭＳ Ｐゴシック" pitchFamily="-65" charset="-128"/>
              </a:rPr>
              <a:t> u tradicionalnom smislu, ne zahteva se nužno da falsifikovani podaci budu čitljivi za ljudska bića</a:t>
            </a:r>
            <a:r>
              <a:rPr lang="en-US" sz="1200" dirty="0" smtClean="0">
                <a:latin typeface="+mj-lt"/>
              </a:rPr>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Strane mogu suziti</a:t>
            </a:r>
            <a:r>
              <a:rPr lang="sr-Latn-RS" baseline="0" dirty="0" smtClean="0"/>
              <a:t> opseg člana 7, koji predviđa opšte inkriminisanje falsifikovanja u vezi s računarima, uz određene elemente kvalifikacije dela. Strane mogu posebno zahtevati da se falsifikovanje u vezi sa računarima vrši u cilju obmane ili sa sličnom nečasnom namerom</a:t>
            </a:r>
            <a:r>
              <a:rPr lang="en-GB" altLang="sr-Latn-RS" dirty="0" smtClean="0"/>
              <a:t>. </a:t>
            </a:r>
            <a:endParaRPr lang="en-PK" dirty="0"/>
          </a:p>
          <a:p>
            <a:pPr algn="just"/>
            <a:endParaRPr lang="en-U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4286322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eaLnBrk="1" hangingPunct="1"/>
            <a:r>
              <a:rPr lang="sr-Latn-RS" altLang="sr-Latn-RS" dirty="0" smtClean="0"/>
              <a:t>Prevara u vezi sa računarima, razrađena članom 8. Budimpeštanske konvencije, inkriminiše</a:t>
            </a:r>
            <a:r>
              <a:rPr lang="sr-Latn-RS" altLang="sr-Latn-RS" baseline="0" dirty="0" smtClean="0"/>
              <a:t> nanošenje imovinske štete drugom licu, s namerom i protivpravno, unošenjem, menjanjem ili prikrivanjem računarskih podataka, ili bilo kakvim ometanjem računarskog sistema, s prevarnom iili nečasnom namerom da se protivpravno pribavi imovinska korist za sebe ili drugog.</a:t>
            </a:r>
            <a:endParaRPr lang="en-GB" altLang="sr-Latn-RS" dirty="0" smtClean="0"/>
          </a:p>
          <a:p>
            <a:pPr algn="just" eaLnBrk="1" hangingPunct="1"/>
            <a:endParaRPr lang="en-GB" altLang="sr-Latn-RS" dirty="0" smtClean="0"/>
          </a:p>
          <a:p>
            <a:pPr algn="just" eaLnBrk="1" hangingPunct="1"/>
            <a:r>
              <a:rPr lang="sr-Latn-RS" altLang="sr-Latn-RS" dirty="0" smtClean="0"/>
              <a:t>To je značajno krivično delo, naročito jer je</a:t>
            </a:r>
            <a:r>
              <a:rPr lang="sr-Latn-RS" altLang="sr-Latn-RS" baseline="0" dirty="0" smtClean="0"/>
              <a:t> imovina koja se predstavlja, ili se njome rukovodi, u računskim sistemima, poput elektronskih sredstava, novčanih depozita, itd, postala predmet manipulacija, slično tradicionalnim oblicima svojine. Usled jedinstvene prirode izvršenja prevare u odnosu na sredstva kojima se upravlja u kompjuterskim sistemima (putem, na primer, manipulacije unosom, ili programskim manipulacijama), Budimpeštanska konvencija od Strana ugovornica zahteva da sprovedu zakonodavne mere kako bi se to propisalo kao krivično delo u domaćem pravu</a:t>
            </a:r>
            <a:r>
              <a:rPr lang="en-US" altLang="sr-Latn-RS" dirty="0" smtClean="0"/>
              <a:t>.</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altLang="sr-Latn-RS" dirty="0" smtClean="0">
                <a:ea typeface="ＭＳ Ｐゴシック" panose="020B0600070205080204" pitchFamily="34" charset="-128"/>
              </a:rPr>
              <a:t>Prikazano</a:t>
            </a:r>
            <a:r>
              <a:rPr lang="sr-Latn-RS" altLang="sr-Latn-RS" baseline="0" dirty="0" smtClean="0">
                <a:ea typeface="ＭＳ Ｐゴシック" panose="020B0600070205080204" pitchFamily="34" charset="-128"/>
              </a:rPr>
              <a:t> je pet načina nanošenja imovinske štete prema članu </a:t>
            </a:r>
            <a:r>
              <a:rPr lang="en-GB" altLang="sr-Latn-RS" dirty="0" smtClean="0">
                <a:ea typeface="ＭＳ Ｐゴシック" panose="020B0600070205080204" pitchFamily="34" charset="-128"/>
              </a:rPr>
              <a:t>8. </a:t>
            </a:r>
          </a:p>
          <a:p>
            <a:pPr marL="228600" indent="-228600" eaLnBrk="1" hangingPunct="1">
              <a:buFontTx/>
              <a:buAutoNum type="arabicPeriod"/>
              <a:defRPr/>
            </a:pPr>
            <a:r>
              <a:rPr lang="sr-Latn-RS" altLang="sr-Latn-RS" dirty="0" smtClean="0">
                <a:ea typeface="ＭＳ Ｐゴシック" panose="020B0600070205080204" pitchFamily="34" charset="-128"/>
              </a:rPr>
              <a:t>Unošenjem ispravnih ili neispravnih podataka (u vreme </a:t>
            </a:r>
            <a:r>
              <a:rPr lang="sr-Latn-RS" altLang="sr-Latn-RS" b="0" i="0" u="none" dirty="0" smtClean="0">
                <a:ea typeface="ＭＳ Ｐゴシック" panose="020B0600070205080204" pitchFamily="34" charset="-128"/>
              </a:rPr>
              <a:t>kreiranja</a:t>
            </a:r>
            <a:r>
              <a:rPr lang="sr-Latn-RS" altLang="sr-Latn-RS" dirty="0" smtClean="0">
                <a:ea typeface="ＭＳ Ｐゴシック" panose="020B0600070205080204" pitchFamily="34" charset="-128"/>
              </a:rPr>
              <a:t> ili unosa podataka);</a:t>
            </a:r>
          </a:p>
          <a:p>
            <a:pPr marL="228600" indent="-228600" eaLnBrk="1" hangingPunct="1">
              <a:buFontTx/>
              <a:buAutoNum type="arabicPeriod"/>
              <a:defRPr/>
            </a:pPr>
            <a:r>
              <a:rPr lang="sr-Latn-RS" sz="2200" dirty="0" smtClean="0"/>
              <a:t>Naknadnim izmenama </a:t>
            </a:r>
            <a:r>
              <a:rPr lang="en-US" sz="2200" dirty="0" smtClean="0"/>
              <a:t> (</a:t>
            </a:r>
            <a:r>
              <a:rPr lang="sr-Latn-RS" sz="2200" dirty="0" smtClean="0"/>
              <a:t>modifikacijama, varijacijama, parcijalnim izmenama</a:t>
            </a:r>
            <a:r>
              <a:rPr lang="en-US" sz="2200" dirty="0" smtClean="0"/>
              <a:t>)</a:t>
            </a:r>
            <a:r>
              <a:rPr lang="sr-Latn-RS" sz="2200" dirty="0" smtClean="0"/>
              <a:t>;</a:t>
            </a:r>
            <a:endParaRPr lang="en-US" sz="2200" dirty="0" smtClean="0"/>
          </a:p>
          <a:p>
            <a:pPr marL="228600" indent="-228600" eaLnBrk="1" hangingPunct="1">
              <a:buFontTx/>
              <a:buAutoNum type="arabicPeriod"/>
              <a:defRPr/>
            </a:pPr>
            <a:r>
              <a:rPr lang="sr-Latn-RS" sz="1200" dirty="0" smtClean="0"/>
              <a:t>Brisanjem</a:t>
            </a:r>
            <a:r>
              <a:rPr lang="en-US" sz="1200" dirty="0" smtClean="0"/>
              <a:t> (</a:t>
            </a:r>
            <a:r>
              <a:rPr lang="sr-Latn-RS" sz="1200" dirty="0" smtClean="0"/>
              <a:t>uklanjanjem podataka iz </a:t>
            </a:r>
            <a:r>
              <a:rPr lang="sr-Latn-RS" sz="1200" dirty="0" smtClean="0">
                <a:solidFill>
                  <a:srgbClr val="FF0000"/>
                </a:solidFill>
              </a:rPr>
              <a:t>medij</a:t>
            </a:r>
            <a:r>
              <a:rPr lang="sr-Latn-RS" sz="1200" dirty="0" smtClean="0"/>
              <a:t>uma podataka</a:t>
            </a:r>
            <a:r>
              <a:rPr lang="en-GB" altLang="sr-Latn-RS" dirty="0" smtClean="0">
                <a:ea typeface="ＭＳ Ｐゴシック" panose="020B0600070205080204" pitchFamily="34" charset="-128"/>
              </a:rPr>
              <a:t>)</a:t>
            </a:r>
            <a:r>
              <a:rPr lang="sr-Latn-RS" altLang="sr-Latn-RS" dirty="0" smtClean="0">
                <a:ea typeface="ＭＳ Ｐゴシック" panose="020B0600070205080204" pitchFamily="34" charset="-128"/>
              </a:rPr>
              <a:t>;</a:t>
            </a:r>
            <a:endParaRPr lang="en-GB" altLang="sr-Latn-RS" dirty="0" smtClean="0">
              <a:ea typeface="ＭＳ Ｐゴシック" panose="020B0600070205080204" pitchFamily="34" charset="-128"/>
            </a:endParaRPr>
          </a:p>
          <a:p>
            <a:pPr marL="228600" indent="-228600" eaLnBrk="1" hangingPunct="1">
              <a:buFontTx/>
              <a:buAutoNum type="arabicPeriod"/>
              <a:defRPr/>
            </a:pPr>
            <a:r>
              <a:rPr lang="sr-Latn-RS" sz="1200" dirty="0" smtClean="0"/>
              <a:t>Prikrivanjem (zadržavanjem skrivanjem podataka</a:t>
            </a:r>
            <a:r>
              <a:rPr lang="en-US" sz="1200" dirty="0" smtClean="0"/>
              <a:t>)</a:t>
            </a:r>
            <a:r>
              <a:rPr lang="sr-Latn-RS" sz="1200" dirty="0" smtClean="0"/>
              <a:t>; </a:t>
            </a:r>
            <a:endParaRPr lang="en-GB" altLang="sr-Latn-RS" dirty="0" smtClean="0">
              <a:ea typeface="ＭＳ Ｐゴシック" panose="020B0600070205080204" pitchFamily="34" charset="-128"/>
            </a:endParaRPr>
          </a:p>
          <a:p>
            <a:pPr marL="228600" indent="-228600" eaLnBrk="1" hangingPunct="1">
              <a:buFontTx/>
              <a:buAutoNum type="arabicPeriod"/>
              <a:defRPr/>
            </a:pPr>
            <a:r>
              <a:rPr lang="sr-Latn-RS" sz="1200" dirty="0" smtClean="0"/>
              <a:t>Ometanjem (rada računarskog sistema</a:t>
            </a:r>
            <a:r>
              <a:rPr lang="en-GB" altLang="sr-Latn-RS" dirty="0" smtClean="0">
                <a:ea typeface="ＭＳ Ｐゴシック" panose="020B0600070205080204" pitchFamily="34" charset="-128"/>
              </a:rPr>
              <a:t>)</a:t>
            </a:r>
            <a:r>
              <a:rPr lang="sr-Latn-RS" altLang="sr-Latn-RS" dirty="0" smtClean="0">
                <a:ea typeface="ＭＳ Ｐゴシック" panose="020B0600070205080204" pitchFamily="34" charset="-128"/>
              </a:rPr>
              <a:t>.</a:t>
            </a:r>
            <a:endParaRPr lang="en-GB" altLang="sr-Latn-RS" dirty="0" smtClean="0">
              <a:ea typeface="ＭＳ Ｐゴシック" panose="020B0600070205080204" pitchFamily="34" charset="-128"/>
            </a:endParaRPr>
          </a:p>
          <a:p>
            <a:pPr marL="0" indent="0" eaLnBrk="1" hangingPunct="1">
              <a:buFontTx/>
              <a:buNone/>
              <a:defRPr/>
            </a:pPr>
            <a:endParaRPr lang="en-GB" altLang="sr-Latn-RS" dirty="0">
              <a:ea typeface="ＭＳ Ｐゴシック" panose="020B0600070205080204" pitchFamily="34" charset="-128"/>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U</a:t>
            </a:r>
            <a:r>
              <a:rPr lang="sr-Latn-RS" baseline="0" dirty="0" smtClean="0"/>
              <a:t> pogledu krivičnog dela prevare u vezi sa računarima, neophodno je da radnja proizvede direktnu materijalnu ili posedovnu štetu u odnosu na tuđu svojinu. To može značiti gubitak novca, materijalne imovine ili nematerijalne imovine koja ima ekonomsku vrednost</a:t>
            </a:r>
            <a:r>
              <a:rPr lang="en-US" altLang="fr-FR" dirty="0" smtClean="0"/>
              <a:t>.</a:t>
            </a:r>
            <a:endParaRPr lang="en-US" altLang="fr-FR"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altLang="sr-Latn-RS" dirty="0" smtClean="0"/>
              <a:t>Uz zahtev da prevara</a:t>
            </a:r>
            <a:r>
              <a:rPr lang="sr-Latn-RS" altLang="sr-Latn-RS" baseline="0" dirty="0" smtClean="0"/>
              <a:t> u vezi s računarima bude počinjena s namerom, član 8, isto tako, iziskuje i da lice izvršava neophodnu radnju s prevarnom ili nečasnom namerom protivpravnog pribavljanja imovinske koristi za sebe ili drugo lice. Kao primer, radnje komercijalne prirode u oblasti tržišne konkurencije koje mogu proizvesti materijalnu štetu jednom licu, a koristiti drugom, nisu obuhvaćene ovim delom ukoliko se ne sprovode sa prevarnom ili nečasnom namerom</a:t>
            </a:r>
            <a:r>
              <a:rPr lang="en-US" dirty="0" smtClean="0"/>
              <a:t>.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678903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a:defRPr/>
            </a:pPr>
            <a:r>
              <a:rPr lang="sr-Latn-RS" altLang="en-US" dirty="0" smtClean="0">
                <a:ea typeface="ＭＳ Ｐゴシック" panose="020B0600070205080204" pitchFamily="34" charset="-128"/>
              </a:rPr>
              <a:t>Član </a:t>
            </a:r>
            <a:r>
              <a:rPr lang="en-GB" altLang="en-US" dirty="0" smtClean="0">
                <a:ea typeface="ＭＳ Ｐゴシック" panose="020B0600070205080204" pitchFamily="34" charset="-128"/>
              </a:rPr>
              <a:t>9</a:t>
            </a:r>
            <a:r>
              <a:rPr lang="sr-Latn-RS" altLang="en-US" dirty="0" smtClean="0">
                <a:ea typeface="ＭＳ Ｐゴシック" panose="020B0600070205080204" pitchFamily="34" charset="-128"/>
              </a:rPr>
              <a:t>.</a:t>
            </a:r>
            <a:r>
              <a:rPr lang="en-GB" altLang="en-US" dirty="0" smtClean="0">
                <a:ea typeface="ＭＳ Ｐゴシック" panose="020B0600070205080204" pitchFamily="34" charset="-128"/>
              </a:rPr>
              <a:t> </a:t>
            </a:r>
            <a:r>
              <a:rPr lang="sr-Latn-RS" altLang="en-US" dirty="0" smtClean="0">
                <a:ea typeface="ＭＳ Ｐゴシック" panose="020B0600070205080204" pitchFamily="34" charset="-128"/>
              </a:rPr>
              <a:t>Budimpeštanske</a:t>
            </a:r>
            <a:r>
              <a:rPr lang="sr-Latn-RS" altLang="en-US" baseline="0" dirty="0" smtClean="0">
                <a:ea typeface="ＭＳ Ｐゴシック" panose="020B0600070205080204" pitchFamily="34" charset="-128"/>
              </a:rPr>
              <a:t> konvencije predstavlja jednu od značajnijih inovacija u ovom ugovoru, propisujući kao krivična dela radnje dečije pornografije koje se vrše putem računarskog sistema.</a:t>
            </a:r>
            <a:endParaRPr lang="en-GB" altLang="en-US" dirty="0" smtClean="0">
              <a:ea typeface="ＭＳ Ｐゴシック" panose="020B0600070205080204" pitchFamily="34" charset="-128"/>
            </a:endParaRPr>
          </a:p>
          <a:p>
            <a:pPr algn="just">
              <a:defRPr/>
            </a:pPr>
            <a:r>
              <a:rPr lang="en-GB" altLang="en-US" dirty="0" smtClean="0">
                <a:ea typeface="ＭＳ Ｐゴシック" panose="020B0600070205080204" pitchFamily="34" charset="-128"/>
              </a:rPr>
              <a:t> </a:t>
            </a:r>
            <a:endParaRPr lang="sr-Latn-RS" altLang="en-U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Trgovanje</a:t>
            </a:r>
            <a:r>
              <a:rPr lang="sr-Latn-RS" altLang="en-US" baseline="0" dirty="0" smtClean="0">
                <a:ea typeface="ＭＳ Ｐゴシック" panose="020B0600070205080204" pitchFamily="34" charset="-128"/>
              </a:rPr>
              <a:t> dečijom pornografijom dobilo je ogromne razmere s pojavom interneta. Komunkacione i informacione mreže nude brojne prednosti i mogućnosti za one koji traže tu vrstu sadržaja. Pored toga, na internetu korisnici mogu ostati anonimni dok ostvaruju onaljn pristup materijalima koji sadrže zloupotrebu dece.</a:t>
            </a:r>
            <a:endParaRPr lang="en-GB" altLang="en-US" dirty="0" smtClean="0">
              <a:ea typeface="ＭＳ Ｐゴシック" panose="020B0600070205080204" pitchFamily="34" charset="-128"/>
            </a:endParaRPr>
          </a:p>
          <a:p>
            <a:pPr algn="just">
              <a:defRPr/>
            </a:pPr>
            <a:endParaRPr lang="sr-Latn-RS" altLang="en-U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Kada</a:t>
            </a:r>
            <a:r>
              <a:rPr lang="sr-Latn-RS" altLang="en-US" baseline="0" dirty="0" smtClean="0">
                <a:ea typeface="ＭＳ Ｐゴシック" panose="020B0600070205080204" pitchFamily="34" charset="-128"/>
              </a:rPr>
              <a:t> se radi o krivičnim delima u oblasti dečije pornografije, postoji jedan naročito sporan aspekt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inkriminisanje „pseudofotografija“. Odredbe Konvencije ne odnose se samo na fotografije koje prikazuju pravo dete fotografisano tokom seksualne aktivnosti, već i </a:t>
            </a:r>
            <a:r>
              <a:rPr lang="sr-Latn-RS" altLang="en-US" b="0" i="0" u="none" baseline="0" dirty="0" smtClean="0">
                <a:ea typeface="ＭＳ Ｐゴシック" panose="020B0600070205080204" pitchFamily="34" charset="-128"/>
              </a:rPr>
              <a:t>lažni prikaz </a:t>
            </a:r>
            <a:r>
              <a:rPr lang="sr-Latn-RS" altLang="en-US" baseline="0" dirty="0" smtClean="0">
                <a:ea typeface="ＭＳ Ｐゴシック" panose="020B0600070205080204" pitchFamily="34" charset="-128"/>
              </a:rPr>
              <a:t>deteta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na primer, kompjuterski genersani dečiji likovi (gde se, npr. glava deteta postavlja na telo odrasle osobe koja vrši seksualni čin), ili slike odraslih koji (uverljivo) glume decu (ponašaju se ili oblače kao deca</a:t>
            </a:r>
            <a:r>
              <a:rPr lang="en-GB" altLang="en-US" dirty="0" smtClean="0">
                <a:ea typeface="ＭＳ Ｐゴシック" panose="020B0600070205080204" pitchFamily="34" charset="-128"/>
              </a:rPr>
              <a:t>. </a:t>
            </a:r>
          </a:p>
          <a:p>
            <a:pPr algn="just">
              <a:defRPr/>
            </a:pPr>
            <a:endParaRPr lang="en-GB" altLang="en-US" dirty="0" smtClean="0">
              <a:ea typeface="ＭＳ Ｐゴシック" panose="020B0600070205080204" pitchFamily="34" charset="-128"/>
            </a:endParaRPr>
          </a:p>
          <a:p>
            <a:pPr algn="just">
              <a:defRPr/>
            </a:pPr>
            <a:r>
              <a:rPr lang="sr-Latn-RS" altLang="en-US" dirty="0" smtClean="0">
                <a:ea typeface="ＭＳ Ｐゴシック" panose="020B0600070205080204" pitchFamily="34" charset="-128"/>
              </a:rPr>
              <a:t>Postoji još jedno</a:t>
            </a:r>
            <a:r>
              <a:rPr lang="sr-Latn-RS" altLang="en-US" baseline="0" dirty="0" smtClean="0">
                <a:ea typeface="ＭＳ Ｐゴシック" panose="020B0600070205080204" pitchFamily="34" charset="-128"/>
              </a:rPr>
              <a:t> važno pitanje, koje se uopšteno razmatra u tekstu Konvencije: kažnjavanje samog posedovanja materijala koji sadrži dečiju pornografiju. Član 9. stav 1. definiše kao povredu i samo posedovanje te vrste materijala u računarskom sistemu, kao i nabavku takvih slika samo za ličnu upotrebu. Taj stav široko prihvataju i druga međunarodna tela koja se bave istom temom. </a:t>
            </a:r>
          </a:p>
          <a:p>
            <a:pPr algn="just">
              <a:defRPr/>
            </a:pPr>
            <a:endParaRPr lang="sr-Latn-RS" altLang="en-US" baseline="0" dirty="0" smtClean="0">
              <a:ea typeface="ＭＳ Ｐゴシック" panose="020B0600070205080204" pitchFamily="34" charset="-128"/>
            </a:endParaRPr>
          </a:p>
          <a:p>
            <a:pPr algn="just">
              <a:defRPr/>
            </a:pPr>
            <a:r>
              <a:rPr lang="sr-Latn-RS" altLang="en-US" baseline="0" dirty="0" smtClean="0">
                <a:ea typeface="ＭＳ Ｐゴシック" panose="020B0600070205080204" pitchFamily="34" charset="-128"/>
              </a:rPr>
              <a:t>Inkriminisanje samog posedovanja materijala sa dečijom pornografijom umnogome olakšava sprovođenje krivične istrage na tu temu, jer u skladu sa ovom odredbom svako ko poseduje tu vrstu materijala može biti krivično gonjen, pri čemu konkretna namera da se ti snimci koriste na određeni način (za prodaju, na primer), kao ni učešće u proizvodnji istih, ne moraju biti dokazani. To, isto tako, znači i da osumnjičeni pedofil može biti kažnjen bez ikakvih dokaza da je sledio svoj nagon u odnosu na neko dete. I, naravno, policija i sudovi mogu na isti način sprovoditi istragu i osuditi dobavljače dečije pornografije (čak i samo na osnovu posedovanja), uz dokaze da je trgovina zaista i obavljena, ali i bez njih</a:t>
            </a:r>
            <a:r>
              <a:rPr lang="en-GB" altLang="en-US" dirty="0" smtClean="0">
                <a:ea typeface="ＭＳ Ｐゴシック" panose="020B0600070205080204" pitchFamily="34" charset="-128"/>
              </a:rPr>
              <a:t>. </a:t>
            </a:r>
          </a:p>
          <a:p>
            <a:pPr algn="just">
              <a:defRPr/>
            </a:pPr>
            <a:r>
              <a:rPr lang="en-GB" altLang="en-US" dirty="0" smtClean="0">
                <a:ea typeface="ＭＳ Ｐゴシック" panose="020B0600070205080204" pitchFamily="34" charset="-128"/>
              </a:rPr>
              <a:t> </a:t>
            </a:r>
          </a:p>
          <a:p>
            <a:pPr algn="just">
              <a:defRPr/>
            </a:pPr>
            <a:r>
              <a:rPr lang="sr-Latn-RS" altLang="en-US" dirty="0" smtClean="0">
                <a:ea typeface="ＭＳ Ｐゴシック" panose="020B0600070205080204" pitchFamily="34" charset="-128"/>
              </a:rPr>
              <a:t>U</a:t>
            </a:r>
            <a:r>
              <a:rPr lang="sr-Latn-RS" altLang="en-US" baseline="0" dirty="0" smtClean="0">
                <a:ea typeface="ＭＳ Ｐゴシック" panose="020B0600070205080204" pitchFamily="34" charset="-128"/>
              </a:rPr>
              <a:t> tom smislu, važno je razmotriti i pravnu opciju Evropske unije. Godinama već traje odluka EU da kao krivično delo propiše posedovanje materijala koji sadrže dečiju pornografiju </a:t>
            </a:r>
            <a:r>
              <a:rPr lang="en-150" altLang="en-US" baseline="0" dirty="0" smtClean="0">
                <a:ea typeface="ＭＳ Ｐゴシック" panose="020B0600070205080204" pitchFamily="34" charset="-128"/>
              </a:rPr>
              <a:t>–</a:t>
            </a:r>
            <a:r>
              <a:rPr lang="sr-Latn-RS" altLang="en-US" baseline="0" dirty="0" smtClean="0">
                <a:ea typeface="ＭＳ Ｐゴシック" panose="020B0600070205080204" pitchFamily="34" charset="-128"/>
              </a:rPr>
              <a:t> još od Odluke Saveta od 29. maja 2000. U skorije vreme, Direktiva </a:t>
            </a:r>
            <a:r>
              <a:rPr lang="en-GB" altLang="en-US" dirty="0" smtClean="0">
                <a:ea typeface="ＭＳ Ｐゴシック" panose="020B0600070205080204" pitchFamily="34" charset="-128"/>
              </a:rPr>
              <a:t>2011/92/EU</a:t>
            </a:r>
            <a:r>
              <a:rPr lang="sr-Latn-RS" altLang="en-US" dirty="0" smtClean="0">
                <a:ea typeface="ＭＳ Ｐゴシック" panose="020B0600070205080204" pitchFamily="34" charset="-128"/>
              </a:rPr>
              <a:t> Evropskog parlamentat</a:t>
            </a:r>
            <a:r>
              <a:rPr lang="sr-Latn-RS" altLang="en-US" baseline="0" dirty="0" smtClean="0">
                <a:ea typeface="ＭＳ Ｐゴシック" panose="020B0600070205080204" pitchFamily="34" charset="-128"/>
              </a:rPr>
              <a:t> i Saveta od 13. decembra 2011, o borbi protiv seksualne zloupotrebe i seksualnog iskorišćavanja dece i dečije pornografije, koja zamenjuje Okvirnu odkuku Saveta </a:t>
            </a:r>
            <a:r>
              <a:rPr lang="en-GB" altLang="en-US" dirty="0" smtClean="0">
                <a:ea typeface="ＭＳ Ｐゴシック" panose="020B0600070205080204" pitchFamily="34" charset="-128"/>
              </a:rPr>
              <a:t>2004/68/JHA</a:t>
            </a:r>
            <a:r>
              <a:rPr lang="sr-Latn-RS" altLang="en-US" dirty="0" smtClean="0">
                <a:ea typeface="ＭＳ Ｐゴシック" panose="020B0600070205080204" pitchFamily="34" charset="-128"/>
              </a:rPr>
              <a:t>,</a:t>
            </a:r>
            <a:r>
              <a:rPr lang="sr-Latn-RS" altLang="en-US" baseline="0" dirty="0" smtClean="0">
                <a:ea typeface="ＭＳ Ｐゴシック" panose="020B0600070205080204" pitchFamily="34" charset="-128"/>
              </a:rPr>
              <a:t> nalaže državama članicama EU da propišu kao krivično delo, među ostalim nezakonitim radnjama, pribavljanje ili posedovanje dečije pornografije (član 5.2). Isti dokument, međutim, ostavlja kao diskreciono pravo državama članicama da odluče da li će se to inkriminisanje odnositi i na slučajeve gde proizvođač poseduje takav pornografski materijal isključivo za ličnu upotrebu (ukoliko nikakav pornografski materijal nije korišćen u svrhu njegove proizvodnje, i pod uslovom da to činjenje ne podrazumeva i rizik širenja materijala</a:t>
            </a:r>
            <a:r>
              <a:rPr lang="en-GB" altLang="en-US" dirty="0" smtClean="0">
                <a:ea typeface="ＭＳ Ｐゴシック" panose="020B0600070205080204" pitchFamily="34" charset="-128"/>
              </a:rPr>
              <a:t>).</a:t>
            </a:r>
          </a:p>
          <a:p>
            <a:pPr algn="just">
              <a:defRPr/>
            </a:pPr>
            <a:r>
              <a:rPr lang="en-GB" altLang="en-US" dirty="0" smtClean="0">
                <a:ea typeface="ＭＳ Ｐゴシック" panose="020B0600070205080204" pitchFamily="34" charset="-128"/>
              </a:rPr>
              <a:t> </a:t>
            </a:r>
          </a:p>
          <a:p>
            <a:pPr algn="just">
              <a:defRPr/>
            </a:pPr>
            <a:r>
              <a:rPr lang="sr-Latn-RS" altLang="en-US" baseline="0" dirty="0" smtClean="0">
                <a:ea typeface="ＭＳ Ｐゴシック" panose="020B0600070205080204" pitchFamily="34" charset="-128"/>
              </a:rPr>
              <a:t>Opcija Evropske unije apsolutno je u skladu sa članom 9. Budimpeštanske konvencije kojim se inkriminiše proizvodnja, nuđenje ili stavljanje na raspolaganje, distribucija ili prenošenje, nabavljanje ili samo posedovanje dečije pornogravije u računarskom sistemu ili na medijumu za čuvanje računarskih podataka. Ipak, uključivanje „nabavljanja“ ili „posedovanja“ dopušta izuzimanje Strana ugovornica</a:t>
            </a:r>
            <a:r>
              <a:rPr lang="en-GB" altLang="en-US" dirty="0" smtClean="0">
                <a:ea typeface="ＭＳ Ｐゴシック" panose="020B0600070205080204" pitchFamily="34" charset="-128"/>
              </a:rPr>
              <a:t>.</a:t>
            </a:r>
          </a:p>
          <a:p>
            <a:pPr algn="just">
              <a:defRPr/>
            </a:pPr>
            <a:r>
              <a:rPr lang="en-GB" altLang="en-US" dirty="0" smtClean="0">
                <a:ea typeface="ＭＳ Ｐゴシック" panose="020B0600070205080204" pitchFamily="34" charset="-128"/>
              </a:rPr>
              <a:t> </a:t>
            </a:r>
          </a:p>
          <a:p>
            <a:pPr algn="just">
              <a:defRPr/>
            </a:pPr>
            <a:r>
              <a:rPr lang="sr-Latn-RS" altLang="en-US" baseline="0" dirty="0" smtClean="0">
                <a:ea typeface="ＭＳ Ｐゴシック" panose="020B0600070205080204" pitchFamily="34" charset="-128"/>
              </a:rPr>
              <a:t>Ta je opcija dodatno osnažena Konvencijom o zaštiti dece (CETS 201) Saveta Evrope, koja je otvorena za potpise 2007. Cilj tog ugovora jeste da se u okviru Strana usklade odredbe krivičnog prava, u cilju zaštite dece od seksualnog iskorišćavanja. Član 20. nalaže, između ostalog, da se kao krivično delo propiše „</a:t>
            </a:r>
            <a:r>
              <a:rPr lang="sr-Latn-RS" altLang="en-US" i="1" baseline="0" dirty="0" smtClean="0">
                <a:ea typeface="ＭＳ Ｐゴシック" panose="020B0600070205080204" pitchFamily="34" charset="-128"/>
              </a:rPr>
              <a:t>nabavljanje dečije pornografije za sebe ili drugog,“ </a:t>
            </a:r>
            <a:r>
              <a:rPr lang="sr-Latn-RS" altLang="en-US" i="0" baseline="0" dirty="0" smtClean="0">
                <a:ea typeface="ＭＳ Ｐゴシック" panose="020B0600070205080204" pitchFamily="34" charset="-128"/>
              </a:rPr>
              <a:t>kao i „</a:t>
            </a:r>
            <a:r>
              <a:rPr lang="sr-Latn-RS" altLang="en-US" i="1" baseline="0" dirty="0" smtClean="0">
                <a:ea typeface="ＭＳ Ｐゴシック" panose="020B0600070205080204" pitchFamily="34" charset="-128"/>
              </a:rPr>
              <a:t>posedovanje dečije pornografije</a:t>
            </a:r>
            <a:r>
              <a:rPr lang="en-US" altLang="en-US" i="1" baseline="0" dirty="0" smtClean="0">
                <a:ea typeface="ＭＳ Ｐゴシック" panose="020B0600070205080204" pitchFamily="34" charset="-128"/>
              </a:rPr>
              <a:t>”</a:t>
            </a:r>
            <a:r>
              <a:rPr lang="en-GB" altLang="en-US" dirty="0" smtClean="0">
                <a:ea typeface="ＭＳ Ｐゴシック" panose="020B0600070205080204" pitchFamily="34" charset="-128"/>
              </a:rPr>
              <a:t>.</a:t>
            </a: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ea typeface="ＭＳ Ｐゴシック" panose="020B0600070205080204" pitchFamily="34" charset="-128"/>
              </a:rPr>
              <a:t>Brojna krivična dela predviđena Budimpeštanskom konvencijom uslovljena su time</a:t>
            </a:r>
            <a:r>
              <a:rPr lang="sr-Latn-RS" altLang="sr-Latn-RS" baseline="0" dirty="0" smtClean="0">
                <a:ea typeface="ＭＳ Ｐゴシック" panose="020B0600070205080204" pitchFamily="34" charset="-128"/>
              </a:rPr>
              <a:t> da budu izvršena „protivpravno“, odnosno, bez saglasnosti relevantnog lica ili entiteta. Moguće je da radnje opisane u članu 9. i ne budu „protivpravne.“ Postoje i druge vrste odbrane za radnje navedene u tom članu, npr. da za pornografski materijal postoji umetničko, medicinsko, naučno ili drugo slično opravdanje</a:t>
            </a:r>
            <a:r>
              <a:rPr lang="en-US" altLang="en-US" dirty="0" smtClean="0"/>
              <a:t>.</a:t>
            </a:r>
            <a:endParaRPr lang="en-GB" altLang="sr-Latn-RS" dirty="0"/>
          </a:p>
          <a:p>
            <a:pPr algn="just"/>
            <a:endParaRPr lang="en-US" dirty="0"/>
          </a:p>
          <a:p>
            <a:pPr algn="just"/>
            <a:r>
              <a:rPr lang="sr-Latn-RS" altLang="fr-FR" dirty="0" smtClean="0"/>
              <a:t>Na</a:t>
            </a:r>
            <a:r>
              <a:rPr lang="sr-Latn-RS" altLang="fr-FR" baseline="0" dirty="0" smtClean="0"/>
              <a:t> ovom slajdu se posebno objašnjavaju kriterijumi kojima se utvrđuje da li je određeni materijal po svojoj prirodi pornografski. Sadržaj se određuje na osnovu nacionalnih standarda koje se odnose na opscenost, javni moral, itd.</a:t>
            </a:r>
            <a:endParaRPr lang="en-US" altLang="fr-FR" dirty="0" smtClean="0"/>
          </a:p>
          <a:p>
            <a:pPr algn="just"/>
            <a:endParaRPr lang="en-US" altLang="fr-FR" dirty="0" smtClean="0"/>
          </a:p>
          <a:p>
            <a:pPr algn="just"/>
            <a:r>
              <a:rPr lang="sr-Latn-RS" altLang="fr-FR" dirty="0" smtClean="0"/>
              <a:t>Iako jezik</a:t>
            </a:r>
            <a:r>
              <a:rPr lang="sr-Latn-RS" altLang="fr-FR" baseline="0" dirty="0" smtClean="0"/>
              <a:t> člana 9. sugeriše da pornografski materijal mora sadržati i vizuelni prikaz, namera ove odredbe je i da obuhvati podatke sačuvane u računarskom sistemu ili na medijumu za skladištenje podataka koji se mogu konvertovati u vizuelni prikaz</a:t>
            </a:r>
            <a:r>
              <a:rPr lang="en-US" altLang="fr-FR" dirty="0" smtClean="0"/>
              <a:t>. </a:t>
            </a:r>
            <a:endParaRPr lang="en-US" altLang="fr-FR"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fr-FR" dirty="0" smtClean="0"/>
              <a:t>Prikazan</a:t>
            </a:r>
            <a:r>
              <a:rPr lang="sr-Latn-RS" altLang="fr-FR" baseline="0" dirty="0" smtClean="0"/>
              <a:t> je pregled minimalnih kriterijuma na osnovu kojih se utvrđuje da li neki materijal oslikava „eksplicitno seksualnu radnju.“ Stranama je ostavljena sloboda da koriste širu definiciju. Važno je napomenuti da seksualno eskplicitna radnja koja je prikazana nemora biti prava seksualno eksplicitna radnja, već i simulirana</a:t>
            </a:r>
            <a:r>
              <a:rPr lang="en-US" altLang="fr-FR" dirty="0" smtClean="0"/>
              <a:t>. </a:t>
            </a:r>
            <a:endParaRPr lang="en-US" altLang="fr-FR"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fr-FR" dirty="0" smtClean="0"/>
              <a:t>Navodi i objašnjava predmet prikazivanja</a:t>
            </a:r>
            <a:r>
              <a:rPr lang="sr-Latn-RS" altLang="fr-FR" baseline="0" dirty="0" smtClean="0"/>
              <a:t> u skladu sa članom 9. Prikazi seksualnog zlostavljanja prave dece; slike koje prikazuju lice koje izgleda kao maloletnik (bez obzira na to da li je zaista maloletnik), koje učestvuje u eksplicitno seksualnoj radnji i slike koje, iako realistične, zapravo ne prikazuju pravo dete koje učestvuje u eksplicitno seksualnoj radnji</a:t>
            </a:r>
            <a:r>
              <a:rPr lang="en-US" altLang="fr-FR" dirty="0" smtClean="0"/>
              <a:t>. </a:t>
            </a:r>
            <a:endParaRPr lang="en-US" altLang="fr-FR"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fr-FR" dirty="0" smtClean="0"/>
              <a:t>Pojam „maloletnik“ definiše se u</a:t>
            </a:r>
            <a:r>
              <a:rPr lang="sr-Latn-RS" altLang="fr-FR" baseline="0" dirty="0" smtClean="0"/>
              <a:t> smislu člana 9. Obim ove definicije ograničen je na prikaz prave/fiktivne dece kao seksualnih objekata i ni na koji način se ne odnosi na utvrđivanje starosne granice zakonitog pristanka na polne odnose</a:t>
            </a:r>
            <a:r>
              <a:rPr lang="en-US" altLang="fr-FR" dirty="0" smtClean="0"/>
              <a:t>. </a:t>
            </a:r>
            <a:endParaRPr lang="en-US" altLang="fr-FR" dirty="0"/>
          </a:p>
          <a:p>
            <a:pPr algn="just"/>
            <a:endParaRPr lang="en-U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8945662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 </a:t>
            </a:r>
            <a:r>
              <a:rPr lang="en-US" dirty="0" smtClean="0"/>
              <a:t>c) </a:t>
            </a:r>
            <a:r>
              <a:rPr lang="sr-Latn-RS" dirty="0" smtClean="0"/>
              <a:t>Audio klip maloletnika koji učestvuju u eksplicitno seksualnoj radnji</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Razlog</a:t>
            </a:r>
            <a:r>
              <a:rPr lang="sr-Latn-RS" baseline="0" dirty="0" smtClean="0"/>
              <a:t> za to je što član 9. Budimpeštanske konvencije definicijom dečije pornografije obuhvata samo VIZUELNE prikaze, ne i zvučne.</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2043137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 </a:t>
            </a:r>
            <a:r>
              <a:rPr lang="en-US" dirty="0" smtClean="0"/>
              <a:t>c) </a:t>
            </a:r>
            <a:r>
              <a:rPr lang="sr-Latn-RS" dirty="0" smtClean="0"/>
              <a:t>Audio klip maloletnika koji učestvuju u eksplicitno seksualnoj radnji</a:t>
            </a:r>
            <a:r>
              <a:rPr lang="en-US" dirty="0" smtClean="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Razlog</a:t>
            </a:r>
            <a:r>
              <a:rPr lang="sr-Latn-RS" baseline="0" dirty="0" smtClean="0"/>
              <a:t> za to je što član 9. Budimpeštanske konvencije definicijom dečije pornografije obuhvata samo VIZUELNE prikaze, ne i zvučne.</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2360747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en-US" dirty="0" smtClean="0"/>
              <a:t>Budimpeštanska konvencija ne uključuje konkretna krivična dela u oblasti autorskih prava. Član 10.</a:t>
            </a:r>
            <a:r>
              <a:rPr lang="sr-Latn-RS" altLang="en-US" baseline="0" dirty="0" smtClean="0"/>
              <a:t> Konvencije samo naglašava da postojeća i utvrđena pravila o autorskim pravima prema međunarodnom pravu treba da budu primenjena na onlajn okruženje: ono što je zabranjeno u stvarnom životu mora biti zabranjeno i onlajn. Povrede autorskih prava onlajn, ili izvršene putem računarskih sistema, moraju biti sankcionisane kao da su počinjene u stvarnom životu. Iz tog razloga, Budimpeštanska konvencija se poziva na postojeće međunarodne ugovore i sporazume o toj stvari (Pariski ugovor od 24. jula 1971, Bernska konvencija i WIPO ugovori o autorskom pravu).</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altLang="en-US" baseline="0"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en-US" baseline="0" dirty="0" smtClean="0"/>
              <a:t>WIPO: World Intellectual Property Organization</a:t>
            </a:r>
            <a:endParaRPr lang="fr-FR" altLang="en-US" dirty="0" smtClean="0"/>
          </a:p>
          <a:p>
            <a:pPr algn="just"/>
            <a:endParaRPr lang="en-PK" dirty="0" smtClean="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Član 10. obuhvata povrede autorskih prava (i srodnih prava), ali ne i </a:t>
            </a:r>
            <a:r>
              <a:rPr lang="sr-Latn-RS" dirty="0" smtClean="0">
                <a:solidFill>
                  <a:srgbClr val="FF0000"/>
                </a:solidFill>
              </a:rPr>
              <a:t>moralnih</a:t>
            </a:r>
            <a:r>
              <a:rPr lang="sr-Latn-RS" baseline="0" dirty="0" smtClean="0"/>
              <a:t> prava. Budimpeštanska konvencija samo nalaže da Strana ugovornica obaveze koje ima u skladu sa različitim međunarodnim instrumentima proširi na povrede učinjenje putem računarskog sistema. Ukoliko, na primer, Strana nema takvih obaveza, </a:t>
            </a:r>
            <a:r>
              <a:rPr lang="sr-Latn-RS" baseline="0" dirty="0" smtClean="0">
                <a:solidFill>
                  <a:srgbClr val="FF0000"/>
                </a:solidFill>
              </a:rPr>
              <a:t>ona ne mora </a:t>
            </a:r>
            <a:r>
              <a:rPr lang="sr-Latn-RS" baseline="0" dirty="0" smtClean="0"/>
              <a:t>da primeni član 10. Budimpeštanske konvencije. Slično tome, ako se Strana izuzima iz postojećih međunarodnih instrumenata u oblasti autorskih prava, može primeniti isto izuzeće i u smislu primene člana 10</a:t>
            </a:r>
            <a:r>
              <a:rPr lang="en-US" altLang="fr-FR" dirty="0" smtClean="0"/>
              <a:t>.</a:t>
            </a:r>
            <a:endParaRPr lang="en-US" altLang="fr-FR"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fr-FR" dirty="0" smtClean="0"/>
              <a:t>Član 10. se odnosi na povrede autorskih prava u obimu koji im daje komercijalni karakter,</a:t>
            </a:r>
            <a:r>
              <a:rPr lang="sr-Latn-RS" altLang="fr-FR" baseline="0" dirty="0" smtClean="0"/>
              <a:t> što ima za cilj usklađivanje sa postojećim međunarodnim okvirom prema TRIPS sporazumu. Strane ugovornice mogu nastojati i da to prošire na sve oblike kršenja, čak i ako nisu u obimu koji im daje komercijalni karakter.</a:t>
            </a:r>
            <a:r>
              <a:rPr lang="en-US" altLang="fr-FR" dirty="0" smtClean="0"/>
              <a:t> </a:t>
            </a:r>
            <a:endParaRPr lang="sr-Latn-RS" altLang="fr-FR"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altLang="fr-FR"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fr-FR" dirty="0" smtClean="0"/>
              <a:t>TRIPS: The Agreement on Trade-Related</a:t>
            </a:r>
            <a:r>
              <a:rPr lang="sr-Latn-RS" altLang="fr-FR" baseline="0" dirty="0" smtClean="0"/>
              <a:t> Apsects of Intellectual Property Rights (Sporazum o trgovinskim aspektima prava intelektualne svojine). </a:t>
            </a:r>
            <a:endParaRPr lang="en-US" altLang="fr-FR"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fr-FR" dirty="0"/>
          </a:p>
          <a:p>
            <a:pPr algn="just"/>
            <a:r>
              <a:rPr lang="sr-Latn-RS" dirty="0" smtClean="0"/>
              <a:t>Situacija je ovde identična kao na prethodnom</a:t>
            </a:r>
            <a:r>
              <a:rPr lang="sr-Latn-RS" baseline="0" dirty="0" smtClean="0"/>
              <a:t> slajdu; umesto da se bavi „autorskim pravima“, bavi se „srodnim pravima.“ </a:t>
            </a:r>
            <a:r>
              <a:rPr lang="sr-Latn-RS" altLang="fr-FR" dirty="0" smtClean="0"/>
              <a:t>Srodna</a:t>
            </a:r>
            <a:r>
              <a:rPr lang="sr-Latn-RS" altLang="fr-FR" baseline="0" dirty="0" smtClean="0"/>
              <a:t> prava, koja se označavaju i kao „susedna prava“ odnose se na prava kreativnog ostvarenja koja nisu povezana sa stvarnim autorom datog dela, poput, na primer, prava izvođača</a:t>
            </a:r>
            <a:r>
              <a:rPr lang="en-US" altLang="fr-FR" dirty="0" smtClean="0"/>
              <a:t>. </a:t>
            </a:r>
            <a:endParaRPr lang="en-US" altLang="fr-FR"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fr-FR" dirty="0" smtClean="0"/>
              <a:t>Ovim se pojašnjava da postoji široko izuzeće</a:t>
            </a:r>
            <a:r>
              <a:rPr lang="sr-Latn-RS" altLang="fr-FR" baseline="0" dirty="0" smtClean="0"/>
              <a:t> od nametanja krivične odgovornosti ukoliko postoje druga delotvona pravna sredstva, kao što su građanskopravne ili administrativne mere</a:t>
            </a:r>
            <a:r>
              <a:rPr lang="en-US" altLang="fr-FR" dirty="0" smtClean="0"/>
              <a:t>.</a:t>
            </a:r>
            <a:endParaRPr lang="en-PK" dirty="0"/>
          </a:p>
          <a:p>
            <a:pPr algn="just"/>
            <a:endParaRPr lang="en-US" dirty="0"/>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526219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Deo</a:t>
            </a:r>
            <a:r>
              <a:rPr lang="sr-Latn-RS" baseline="0" dirty="0" smtClean="0"/>
              <a:t> 1 nudi pregled posebnih odredbi Budimpeštanske konvencije, koje se odnose na međunarodnu saradnju i uzajamnu pomoć.</a:t>
            </a:r>
            <a:r>
              <a:rPr lang="en-US" dirty="0" smtClean="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val="2385938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Cilj je da se kao krivično delo propiše</a:t>
            </a:r>
            <a:r>
              <a:rPr lang="sr-Latn-RS" baseline="0" dirty="0" smtClean="0"/>
              <a:t> namerno pomaganje ili podstrekivanje bilo kog dela predviđenog u skladu sa Budimpeštanskom konvencijom (članovi 2-10). Kako bi u skladu s ovom odredbom snosio krivičnu odgovornost, počinilac mora imati nameru da dato delo bude izvršeno, što je važan zahtev jer isključuje davaoce usluga, koji mogu pomagati ili podstrekivati delo tako što obezbeđuju put za izvršenje dela, ali bez namere</a:t>
            </a:r>
            <a:r>
              <a:rPr lang="en-US" dirty="0" smtClean="0"/>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Na primer, pokušaj nezakonitog pristupa, zloupotrebe uređaja i određeni aspekti dečije pornografije ne bi bili inkriminisani, jer ga je teško utvrditi. Budimpeštanska konvencija nalaže da pokušaj mora biti nameran kako bi se krivična odgovornost podrazumevala</a:t>
            </a:r>
            <a:r>
              <a:rPr lang="en-US" dirty="0" smtClean="0"/>
              <a:t>. </a:t>
            </a:r>
            <a:endParaRPr lang="en-PK" dirty="0"/>
          </a:p>
          <a:p>
            <a:pPr algn="just"/>
            <a:endParaRPr lang="en-US" dirty="0"/>
          </a:p>
          <a:p>
            <a:pPr algn="just"/>
            <a:endParaRPr lang="en-U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1255103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dirty="0" smtClean="0"/>
              <a:t>S leve strane slajda prikazan je tekst</a:t>
            </a:r>
            <a:r>
              <a:rPr lang="sr-Latn-RS" baseline="0" dirty="0" smtClean="0"/>
              <a:t> člana </a:t>
            </a:r>
            <a:r>
              <a:rPr lang="en-US" baseline="0" dirty="0" smtClean="0"/>
              <a:t>12</a:t>
            </a:r>
            <a:r>
              <a:rPr lang="sr-Latn-RS" baseline="0" dirty="0" smtClean="0"/>
              <a:t>. Budimpeštanske konvencije s markiranim elementom „pravna lica smatraju odgovornim...u njihovu korist izvršilo bilo koje fizičko lice...rukovodeću ulogu...ovlašćenje da zastupa...donosi odluke...ovlašćenje da vrši kontrolu</a:t>
            </a:r>
            <a:r>
              <a:rPr lang="sr-Latn-RS" b="0" baseline="0" dirty="0" smtClean="0"/>
              <a:t>“. </a:t>
            </a:r>
          </a:p>
          <a:p>
            <a:pPr algn="just"/>
            <a:endParaRPr lang="sr-Latn-RS" baseline="0" dirty="0" smtClean="0"/>
          </a:p>
          <a:p>
            <a:pPr algn="just"/>
            <a:r>
              <a:rPr lang="sr-Latn-RS" baseline="0" dirty="0" smtClean="0"/>
              <a:t>S desne strane je objašnjenje markiranog elementa</a:t>
            </a:r>
            <a:r>
              <a:rPr lang="en-US" dirty="0" smtClean="0"/>
              <a:t>. </a:t>
            </a:r>
            <a:endParaRPr lang="en-US" dirty="0"/>
          </a:p>
          <a:p>
            <a:pPr algn="just"/>
            <a:endParaRPr lang="en-US" dirty="0"/>
          </a:p>
          <a:p>
            <a:pPr algn="just"/>
            <a:r>
              <a:rPr lang="sr-Latn-RS" altLang="en-US" dirty="0" smtClean="0"/>
              <a:t>Obe perspektive Evropske unije</a:t>
            </a:r>
            <a:r>
              <a:rPr lang="sr-Latn-RS" altLang="en-US" baseline="0" dirty="0" smtClean="0"/>
              <a:t> i Saveta Evrope uključuju, u najmanju ruku, bilo koju vrstu odgovornosti (krivičnu ili ne) kompanija i drugih pravnih lica za krivična dela njihovih predstavnika, koji deluju kao njihovi zastupnici i u njihovom interesu. Pored toga, Konvencija nalaže da odgovornost pravnih lica postoji i u slučaju nedostatka nadzora ili kontrole pravnog zastupnika kompanije ili drugog pravnog lica nad nekim koji pod tu kontrolu, odnosno nadzor, potpada. U pogledu preduslova za odgovornost pravnog lica, Budimpeštanska komisija definiše četiri, koja su prikazana na ovom slajdu. Time se obezbeđuje da pravna lica ne budu nepropisno sankcionisana zbog dela koje izvrši fizičko lice u ličnom svojstvu.</a:t>
            </a:r>
            <a:endParaRPr lang="en-GB" altLang="en-U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1054982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noProof="0" dirty="0" smtClean="0"/>
              <a:t>S leve strane slajda prikazan je tekst</a:t>
            </a:r>
            <a:r>
              <a:rPr lang="sr-Latn-RS" baseline="0" noProof="0" dirty="0" smtClean="0"/>
              <a:t> člana 12. Budimpeštanske konvencije s markiranim elementom „</a:t>
            </a:r>
            <a:r>
              <a:rPr lang="sr-Latn-RS" sz="1200" b="0" noProof="0" dirty="0" smtClean="0">
                <a:solidFill>
                  <a:srgbClr val="FF0000"/>
                </a:solidFill>
              </a:rPr>
              <a:t>nepostojanje nadzora ili kontrole od strane fizičkog lica, navedenog u stavu 1. ovog člana, omogućilo izvršenje…u korist tog pravnog lica, na osnovu ovlašćenja pravnog lica</a:t>
            </a:r>
            <a:r>
              <a:rPr lang="sr-Latn-RS" b="0" baseline="0" noProof="0" dirty="0" smtClean="0"/>
              <a:t>“. </a:t>
            </a:r>
          </a:p>
          <a:p>
            <a:endParaRPr lang="sr-Latn-RS" baseline="0" noProof="0" dirty="0" smtClean="0"/>
          </a:p>
          <a:p>
            <a:r>
              <a:rPr lang="sr-Latn-RS" baseline="0" noProof="0" dirty="0" smtClean="0"/>
              <a:t>S desne strane je objašnjenje markiranog elementa</a:t>
            </a:r>
            <a:r>
              <a:rPr lang="sr-Latn-RS" noProof="0" dirty="0" smtClean="0"/>
              <a:t>. </a:t>
            </a:r>
          </a:p>
          <a:p>
            <a:endParaRPr lang="sr-Latn-RS" noProof="0" dirty="0" smtClean="0"/>
          </a:p>
          <a:p>
            <a:r>
              <a:rPr lang="sr-Latn-RS" altLang="en-US" noProof="0" dirty="0" smtClean="0"/>
              <a:t>Ovaj </a:t>
            </a:r>
            <a:r>
              <a:rPr lang="en-US" altLang="en-US" noProof="0" dirty="0" smtClean="0"/>
              <a:t>element</a:t>
            </a:r>
            <a:r>
              <a:rPr lang="en-US" altLang="en-US" baseline="0" noProof="0" dirty="0" smtClean="0"/>
              <a:t> </a:t>
            </a:r>
            <a:r>
              <a:rPr lang="sr-Latn-RS" altLang="en-US" baseline="0" noProof="0" dirty="0" smtClean="0"/>
              <a:t>sugeriše da se, uz četiri uslova navedena na prethodnom slajdu, pravno lice može smatrati odgovornim ukoliko je izvršenje dela omogućeno nepostojanjem nadzora, što iziskuje i da je fizičko lice izvršilo delo u korist pravnog lica i na osnovu ovlašćenja pravnog lica. </a:t>
            </a:r>
            <a:r>
              <a:rPr lang="sr-Latn-RS" altLang="en-US" noProof="0" dirty="0" smtClean="0"/>
              <a:t> </a:t>
            </a:r>
          </a:p>
          <a:p>
            <a:endParaRPr lang="sr-Latn-RS" noProof="0" dirty="0" smtClean="0"/>
          </a:p>
          <a:p>
            <a:endParaRPr lang="sr-Latn-RS" noProof="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15559385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sr-Latn-RS" b="1" dirty="0" smtClean="0"/>
              <a:t>Netačno</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Da bi se primenila odgovornost pravnog lica u skladu sa članom 12. Budimpeštanske konvencije, delo mora biti izvršeno u korist kompanije. U ovom</a:t>
            </a:r>
            <a:r>
              <a:rPr lang="sr-Latn-RS" baseline="0" dirty="0" smtClean="0"/>
              <a:t> slučaju, jedino izvršni direktor, u ličnom svojstvu, ima koristi od izvršenja krivičnog dela.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1912515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sr-Latn-RS" b="1" dirty="0" smtClean="0"/>
              <a:t>Netačno</a:t>
            </a:r>
            <a:r>
              <a:rPr lang="en-US" dirty="0" smtClean="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Da bi se primenila odgovornost pravnog lica u skladu sa članom 12. Budimpeštanske konvencije, delo mora biti izvršeno u korist kompanije. U ovom</a:t>
            </a:r>
            <a:r>
              <a:rPr lang="sr-Latn-RS" baseline="0" dirty="0" smtClean="0"/>
              <a:t> slučaju, jedino izvršni direktor, u ličnom svojstvu, ima koristi od izvršenja krivičnog dela.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42183668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5057883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Naredna grupa slajdova</a:t>
            </a:r>
            <a:r>
              <a:rPr lang="sr-Latn-RS" baseline="0" dirty="0" smtClean="0"/>
              <a:t> prikazuje razmatranja procesnih odredbi (Poglavlje II, Deo 2 Budimpeštanske konvencije).</a:t>
            </a:r>
            <a:endParaRPr lang="en-PK"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smtClean="0"/>
              <a:t> </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32091715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ea typeface="ＭＳ Ｐゴシック" panose="020B0600070205080204" pitchFamily="34" charset="-128"/>
              </a:rPr>
              <a:t>Svrha</a:t>
            </a:r>
            <a:r>
              <a:rPr lang="sr-Latn-RS" altLang="sr-Latn-RS" baseline="0" dirty="0" smtClean="0">
                <a:ea typeface="ＭＳ Ｐゴシック" panose="020B0600070205080204" pitchFamily="34" charset="-128"/>
              </a:rPr>
              <a:t> ovog elementa jeste da razjasni da se procesna ovlašćenja predviđena Budimpeštanskom konvencijom (Poglavlje II Deo 2) mogu vršiti samo u odnosu na određene krivične istrage ili postupke. Odredbe Konvencije ne nalažu zakonodavne mere u druge svrhe, kao što je opšte prikupljanje obaveštajnih podataka. </a:t>
            </a:r>
            <a:r>
              <a:rPr lang="en-GB" altLang="sr-Latn-RS" dirty="0" smtClean="0">
                <a:ea typeface="ＭＳ Ｐゴシック" panose="020B0600070205080204" pitchFamily="34" charset="-128"/>
              </a:rPr>
              <a:t> </a:t>
            </a: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algn="just" eaLnBrk="1" hangingPunct="1">
              <a:spcBef>
                <a:spcPct val="0"/>
              </a:spcBef>
            </a:pPr>
            <a:r>
              <a:rPr lang="sr-Latn-RS" altLang="sr-Latn-RS" dirty="0" smtClean="0">
                <a:ea typeface="ＭＳ Ｐゴシック" panose="020B0600070205080204" pitchFamily="34" charset="-128"/>
              </a:rPr>
              <a:t>Ovom</a:t>
            </a:r>
            <a:r>
              <a:rPr lang="sr-Latn-RS" altLang="sr-Latn-RS" baseline="0" dirty="0" smtClean="0">
                <a:ea typeface="ＭＳ Ｐゴシック" panose="020B0600070205080204" pitchFamily="34" charset="-128"/>
              </a:rPr>
              <a:t> odredbom obuhvaćen je jedan od ključnih aspekata koji Budimpeštansku konvenciju čini tako dragocenom postavkom. Prema članu 14, Konvencija se primenjuje, naravno, kada je delo koje je predmet istrage jedno od dela navedenih u Konvenciji. Ona, međutim, obuhvata i dva krajnje dalekosežna i dragocena proširenja: </a:t>
            </a:r>
          </a:p>
          <a:p>
            <a:pPr algn="just" eaLnBrk="1" hangingPunct="1">
              <a:spcBef>
                <a:spcPct val="0"/>
              </a:spcBef>
            </a:pPr>
            <a:endParaRPr lang="sr-Latn-RS" altLang="sr-Latn-RS" baseline="0" dirty="0" smtClean="0">
              <a:ea typeface="ＭＳ Ｐゴシック" panose="020B0600070205080204" pitchFamily="34" charset="-128"/>
            </a:endParaRPr>
          </a:p>
          <a:p>
            <a:pPr marL="171450" indent="-171450" algn="just" eaLnBrk="1" hangingPunct="1">
              <a:spcBef>
                <a:spcPct val="0"/>
              </a:spcBef>
              <a:buFontTx/>
              <a:buChar char="-"/>
            </a:pPr>
            <a:r>
              <a:rPr lang="sr-Latn-RS" altLang="sr-Latn-RS" baseline="0" dirty="0" smtClean="0">
                <a:ea typeface="ＭＳ Ｐゴシック" panose="020B0600070205080204" pitchFamily="34" charset="-128"/>
              </a:rPr>
              <a:t>Prvo, prosesna pravila se mogu koristiti u istrazi bilo kog krivičnog dela ukoliko je ono izvšeno preko računarskog sitema; </a:t>
            </a:r>
          </a:p>
          <a:p>
            <a:pPr marL="171450" indent="-171450" algn="just" eaLnBrk="1" hangingPunct="1">
              <a:spcBef>
                <a:spcPct val="0"/>
              </a:spcBef>
              <a:buFontTx/>
              <a:buChar char="-"/>
            </a:pPr>
            <a:r>
              <a:rPr lang="sr-Latn-RS" altLang="sr-Latn-RS" baseline="0" dirty="0" smtClean="0">
                <a:ea typeface="ＭＳ Ｐゴシック" panose="020B0600070205080204" pitchFamily="34" charset="-128"/>
              </a:rPr>
              <a:t>Drugo, ta pravila su primenjiva i na prikupljanje dokaza u bilo kojoj istrazi, ukoliko su ti dokazi, u datom predmetu, sačuvani u bilo kom obliku digitalnog zapisa; to znači da svako krivično delo potencijalno potpada pod procesna pravila Budimpeštanske konvencije.</a:t>
            </a:r>
            <a:endParaRPr lang="en-GB" dirty="0" smtClean="0"/>
          </a:p>
          <a:p>
            <a:pPr marL="171450" indent="-171450" algn="just" eaLnBrk="1" hangingPunct="1">
              <a:spcBef>
                <a:spcPct val="0"/>
              </a:spcBef>
              <a:buFontTx/>
              <a:buChar char="-"/>
            </a:pPr>
            <a:endParaRPr lang="en-GB" dirty="0" smtClean="0"/>
          </a:p>
          <a:p>
            <a:pPr marL="0" indent="0" algn="just" eaLnBrk="1" hangingPunct="1">
              <a:spcBef>
                <a:spcPct val="0"/>
              </a:spcBef>
              <a:buFontTx/>
              <a:buNone/>
            </a:pPr>
            <a:r>
              <a:rPr lang="sr-Latn-RS" dirty="0" smtClean="0"/>
              <a:t>Trener treba da naglasi da je Budimpeštanska</a:t>
            </a:r>
            <a:r>
              <a:rPr lang="sr-Latn-RS" baseline="0" dirty="0" smtClean="0"/>
              <a:t> konvencija, stoga, ne samo jedina konvencija o visokotehnološkom kriminalu, već konvencija o visokotehnološkom kriminalu I DOKAZIMA U ELEKTRONSKOM OBLIKU</a:t>
            </a:r>
            <a:r>
              <a:rPr lang="en-GB" dirty="0" smtClean="0"/>
              <a:t>. </a:t>
            </a:r>
            <a:endParaRPr lang="en-GB"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0526537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sr-Latn-RS" b="1" dirty="0" smtClean="0"/>
              <a:t>Netačno</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Procesne odredbe mogu se sprovoditi u odnosu na</a:t>
            </a:r>
            <a:r>
              <a:rPr lang="sr-Latn-RS" baseline="0" dirty="0" smtClean="0"/>
              <a:t> prikupljanje elektronskih dokaza u vezi sa bilo kojim krivičnim delom.</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9198496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sr-Latn-RS" b="1" dirty="0" smtClean="0"/>
              <a:t>Netačno</a:t>
            </a:r>
            <a:r>
              <a:rPr lang="en-US" dirty="0" smtClean="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Procesne odredbe mogu se sprovoditi u odnosu na</a:t>
            </a:r>
            <a:r>
              <a:rPr lang="sr-Latn-RS" baseline="0" dirty="0" smtClean="0"/>
              <a:t> prikupljanje elektronskih dokaza u vezi sa bilo kojim krivičnim delom</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924239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U</a:t>
            </a:r>
            <a:r>
              <a:rPr lang="sr-Latn-RS" baseline="0" dirty="0" smtClean="0"/>
              <a:t> sledećoj grupi slajdova razmatraće se definicije prema Poglavlju I Budimpeštanske konvencije.</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Zaštita ljudskih prava je proces</a:t>
            </a:r>
            <a:r>
              <a:rPr lang="sr-Latn-RS" baseline="0" dirty="0" smtClean="0"/>
              <a:t> koji se ponavlja i koji mora biti obezbeđen imajući u vidu sve konkretne okolnosti. Iz tog razloga, potrebno je utvrđivati odgovarajuća jemstva na svakom koraku razvoja jednog procesnog pravila: </a:t>
            </a:r>
            <a:r>
              <a:rPr lang="sr-Latn-RS" i="1" baseline="0" dirty="0" smtClean="0"/>
              <a:t>uspostavljanja</a:t>
            </a:r>
            <a:r>
              <a:rPr lang="sr-Latn-RS" baseline="0" dirty="0" smtClean="0"/>
              <a:t> (npr. uvođenja u domaće pravo), </a:t>
            </a:r>
            <a:r>
              <a:rPr lang="sr-Latn-RS" i="1" baseline="0" dirty="0" smtClean="0"/>
              <a:t>primene</a:t>
            </a:r>
            <a:r>
              <a:rPr lang="sr-Latn-RS" baseline="0" dirty="0" smtClean="0"/>
              <a:t> (npr. interna organizacija kojom se omogućava da se ovlašćenje ili postupak sprovedu) i </a:t>
            </a:r>
            <a:r>
              <a:rPr lang="sr-Latn-RS" i="1" baseline="0" dirty="0" smtClean="0"/>
              <a:t>nakon primene </a:t>
            </a:r>
            <a:r>
              <a:rPr lang="sr-Latn-RS" baseline="0" dirty="0" smtClean="0"/>
              <a:t>(tj. konkretnog sprovođenja u datom, konkretnom slučaju). Predviđanje je, isto tako, vrlo važno, jer omogućava zaštitu ljudskih prava „s namerom“ </a:t>
            </a:r>
            <a:r>
              <a:rPr lang="en-150" baseline="0" dirty="0" smtClean="0"/>
              <a:t>–</a:t>
            </a:r>
            <a:r>
              <a:rPr lang="sr-Latn-RS" baseline="0" dirty="0" smtClean="0"/>
              <a:t> u situacijama u kojima je to primenjivo </a:t>
            </a:r>
            <a:r>
              <a:rPr lang="en-150" baseline="0" dirty="0" smtClean="0"/>
              <a:t>–</a:t>
            </a:r>
            <a:r>
              <a:rPr lang="sr-Latn-RS" baseline="0" dirty="0" smtClean="0"/>
              <a:t> što u suštini znači da, ukoliko je ograničenje osmišljeno tako da bude uključeno u neki postupak u vreme kada se dati postupak definiše, ono može biti u potpunosti kompatibilno s primenom tog postupka, što omogućava i olakšano i pravilno sprovođenje date zaštitne mere u korist zaštite temeljnih prava.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b="0" i="0" baseline="0"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0" i="0" baseline="0" dirty="0" smtClean="0"/>
              <a:t>Drugi aspekt obeleženog elementa je princip pravnog osnova. Jemstva se obezbeđuju domaćim pravom, čime se ona čine i delotvornim i poznatim javnosti (zahvaljujući tome građanin je upoznat sa svojim pravima i obavezama). Ovde se, međutim, koncept „domaćeg prava“ tumači u materijalnom smislu i odnosi se kao na zakonodavna akta, tako i na ustavna pravila i druge izvore prava, poput ustaljene sudske prakse (</a:t>
            </a:r>
            <a:r>
              <a:rPr lang="sr-Latn-RS" b="0" i="1" baseline="0" dirty="0" smtClean="0"/>
              <a:t>jurisprudence constante</a:t>
            </a:r>
            <a:r>
              <a:rPr lang="sr-Latn-RS" b="0" i="0" baseline="0" dirty="0" smtClean="0"/>
              <a:t>). (Izvor: eksplanatroni izvrštaj uz Konvenciju o visokotehnološkom kriminalu, u saglasju sa stavom Evropskog suda za ljudska prava </a:t>
            </a:r>
            <a:r>
              <a:rPr lang="en-150" b="0" i="0" baseline="0" dirty="0" smtClean="0"/>
              <a:t>–</a:t>
            </a:r>
            <a:r>
              <a:rPr lang="sr-Latn-RS" b="0" i="0" baseline="0" dirty="0" smtClean="0"/>
              <a:t> ESLJP Saveta Evrope).</a:t>
            </a:r>
            <a:endParaRPr lang="en-GB" i="0" baseline="0" dirty="0" smtClean="0"/>
          </a:p>
          <a:p>
            <a:pPr algn="just" eaLnBrk="1" hangingPunct="1">
              <a:spcBef>
                <a:spcPct val="0"/>
              </a:spcBef>
            </a:pPr>
            <a:endParaRPr lang="en-GB" i="0" baseline="0" dirty="0"/>
          </a:p>
          <a:p>
            <a:pPr algn="just" eaLnBrk="1" hangingPunct="1">
              <a:spcBef>
                <a:spcPct val="0"/>
              </a:spcBef>
            </a:pPr>
            <a:r>
              <a:rPr lang="sr-Latn-RS" b="0" baseline="0" dirty="0" smtClean="0"/>
              <a:t>U skladu sa Budimpeštanskom konvencijom oganičenjima se, u najmanju ruku, mora obezbediti načelo proporcionalnosti.  Načelo proporcionalnosti je još jedan važan princip, čije značenje može varirati, zavisno od pravnog sistema. Načelo proporcionalnosti iziskuje da mora postojati razuman odnos između cilja kome se teži i sredstava upotrebljenih kako bi se on ostvario</a:t>
            </a:r>
            <a:r>
              <a:rPr lang="en-GB" dirty="0" smtClean="0"/>
              <a:t>.</a:t>
            </a:r>
            <a:r>
              <a:rPr lang="en-GB" baseline="0" dirty="0" smtClean="0"/>
              <a:t> </a:t>
            </a:r>
            <a:endParaRPr lang="en-GB" baseline="0" dirty="0"/>
          </a:p>
          <a:p>
            <a:pPr algn="just" eaLnBrk="1" hangingPunct="1">
              <a:spcBef>
                <a:spcPct val="0"/>
              </a:spcBef>
            </a:pPr>
            <a:endParaRPr lang="en-GB" baseline="0" dirty="0"/>
          </a:p>
          <a:p>
            <a:pPr algn="just" eaLnBrk="1" hangingPunct="1">
              <a:spcBef>
                <a:spcPct val="0"/>
              </a:spcBef>
            </a:pPr>
            <a:r>
              <a:rPr lang="sr-Latn-RS" baseline="0" dirty="0" smtClean="0"/>
              <a:t>U državama obavezanim EKLJP princip proporcionalnosti obezbeđuje da ne postoji manje intruzivno ovlašćenje ili postupak kojim se može obezbediti adekvatno ostvarenje cilja datog ovlašćenja ili postupka, imajući u vidu kako prirodu i okolnosti krivičnog dela, tako i prirodu i legitimitet osnovnih prava na koje utiče.</a:t>
            </a:r>
            <a:r>
              <a:rPr lang="en-GB" baseline="0" dirty="0" smtClean="0"/>
              <a:t> </a:t>
            </a:r>
          </a:p>
          <a:p>
            <a:pPr algn="just" eaLnBrk="1" hangingPunct="1">
              <a:spcBef>
                <a:spcPct val="0"/>
              </a:spcBef>
            </a:pPr>
            <a:endParaRPr lang="en-GB" baseline="0" dirty="0" smtClean="0"/>
          </a:p>
          <a:p>
            <a:pPr algn="just" eaLnBrk="1" hangingPunct="1">
              <a:spcBef>
                <a:spcPct val="0"/>
              </a:spcBef>
            </a:pPr>
            <a:r>
              <a:rPr lang="sr-Latn-RS" baseline="0" dirty="0" smtClean="0"/>
              <a:t>U okviru EKLJP, ovo načelo se tumači tako da ili uključuje ili je praćeno još jednim principom, a to je načelo „neophodnosti“ ovlašćenja ili postupka. To se odnosi na sledeće: </a:t>
            </a:r>
            <a:endParaRPr lang="en-GB" baseline="0" dirty="0" smtClean="0"/>
          </a:p>
          <a:p>
            <a:pPr marL="171450" marR="0" indent="-17145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r-Latn-RS" dirty="0" smtClean="0"/>
              <a:t>Da li postoji goruća</a:t>
            </a:r>
            <a:r>
              <a:rPr lang="sr-Latn-RS" baseline="0" dirty="0" smtClean="0"/>
              <a:t> socijalna potreba za  nekim ograničenjem osnovnih prava?</a:t>
            </a:r>
            <a:r>
              <a:rPr lang="en-GB" dirty="0" smtClean="0"/>
              <a:t> </a:t>
            </a:r>
          </a:p>
          <a:p>
            <a:pPr marL="171450" marR="0" indent="-17145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r-Latn-RS" dirty="0" smtClean="0"/>
              <a:t>Ako</a:t>
            </a:r>
            <a:r>
              <a:rPr lang="sr-Latn-RS" baseline="0" dirty="0" smtClean="0"/>
              <a:t> postoji, da li je data restrikcija odgovarajuća u odnosu na tu konkretnu potrebu</a:t>
            </a:r>
            <a:r>
              <a:rPr lang="en-GB" dirty="0" smtClean="0"/>
              <a:t>? </a:t>
            </a:r>
          </a:p>
          <a:p>
            <a:pPr marL="171450" marR="0" indent="-17145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sr-Latn-RS" dirty="0" smtClean="0"/>
              <a:t>Ako jeste, da li ona predstavlja srazmeran odgovor na tu potrebu</a:t>
            </a:r>
            <a:r>
              <a:rPr lang="en-GB" dirty="0" smtClean="0"/>
              <a:t>?  </a:t>
            </a:r>
            <a:endParaRPr lang="en-GB" dirty="0"/>
          </a:p>
          <a:p>
            <a:pPr algn="just" eaLnBrk="1" hangingPunct="1">
              <a:spcBef>
                <a:spcPct val="0"/>
              </a:spcBef>
            </a:pPr>
            <a:endParaRPr lang="en-GB" i="0" baseline="0" dirty="0"/>
          </a:p>
          <a:p>
            <a:pPr marL="0" marR="0" indent="0" algn="just" defTabSz="457200" rtl="0" eaLnBrk="1" fontAlgn="base" latinLnBrk="0" hangingPunct="1">
              <a:lnSpc>
                <a:spcPct val="100000"/>
              </a:lnSpc>
              <a:spcBef>
                <a:spcPct val="0"/>
              </a:spcBef>
              <a:spcAft>
                <a:spcPct val="0"/>
              </a:spcAft>
              <a:buClrTx/>
              <a:buSzTx/>
              <a:buFontTx/>
              <a:buNone/>
              <a:tabLst/>
              <a:defRPr/>
            </a:pPr>
            <a:r>
              <a:rPr lang="sr-Latn-RS" dirty="0" smtClean="0"/>
              <a:t>Budimpeštanskom konvencijom se ne uspostavljaju</a:t>
            </a:r>
            <a:r>
              <a:rPr lang="sr-Latn-RS" baseline="0" dirty="0" smtClean="0"/>
              <a:t> ograničenja u smislu vrste uslova i ograničenja koje je moguće primeniti. U ovom članu se samo navode ograničenja koja moraju biti primenjena kao minimum, tamo gde su primenjiva imajući u vidu prirodu postupka ili ovlašćenja o kojem se radi (što zavisi od manje ili više intruzivne prirode ovlašćenja ili procedure</a:t>
            </a:r>
            <a:r>
              <a:rPr lang="en-GB" b="0" baseline="0" dirty="0" smtClean="0"/>
              <a:t>).</a:t>
            </a:r>
          </a:p>
          <a:p>
            <a:pPr algn="just" eaLnBrk="1" hangingPunct="1">
              <a:spcBef>
                <a:spcPct val="0"/>
              </a:spcBef>
            </a:pPr>
            <a:endParaRPr lang="en-GB" b="0" baseline="0" dirty="0"/>
          </a:p>
          <a:p>
            <a:pPr algn="just" eaLnBrk="1" hangingPunct="1">
              <a:spcBef>
                <a:spcPct val="0"/>
              </a:spcBef>
            </a:pPr>
            <a:r>
              <a:rPr lang="sr-Latn-RS" b="0" baseline="0" dirty="0" smtClean="0"/>
              <a:t>Na slajdu je prikazana obrnuta piramida na kojoj se vidi stepen uslova i ograničenja koji je neophodan za svako procesno ovlašćenje, u zavisnosti od nivoa intruzivnosti datog ovlašćenja. Trener može da pomene da će se svako od ovlašćenja naknadno razmatrati</a:t>
            </a:r>
            <a:r>
              <a:rPr lang="en-GB" b="0" baseline="0" dirty="0" smtClean="0"/>
              <a:t>. </a:t>
            </a:r>
            <a:endParaRPr lang="en-GB" b="0" baseline="0" dirty="0"/>
          </a:p>
          <a:p>
            <a:pPr algn="just" eaLnBrk="1" hangingPunct="1">
              <a:spcBef>
                <a:spcPct val="0"/>
              </a:spcBef>
            </a:pPr>
            <a:endParaRPr lang="en-GB" i="0" baseline="0" dirty="0"/>
          </a:p>
          <a:p>
            <a:pPr algn="just" eaLnBrk="1" hangingPunct="1">
              <a:spcBef>
                <a:spcPct val="0"/>
              </a:spcBef>
            </a:pPr>
            <a:r>
              <a:rPr lang="sr-Latn-RS" baseline="0" dirty="0" smtClean="0"/>
              <a:t>Potencijalna ograničenja obuhvataju sledeće</a:t>
            </a:r>
            <a:r>
              <a:rPr lang="en-US" baseline="0" dirty="0" smtClean="0"/>
              <a:t>:</a:t>
            </a:r>
          </a:p>
          <a:p>
            <a:pPr marL="171450" indent="-171450" algn="just" eaLnBrk="1" hangingPunct="1">
              <a:spcBef>
                <a:spcPct val="0"/>
              </a:spcBef>
              <a:buFont typeface="Arial" panose="020B0604020202020204" pitchFamily="34" charset="0"/>
              <a:buChar char="•"/>
            </a:pPr>
            <a:r>
              <a:rPr lang="sr-Latn-RS" baseline="0" dirty="0" smtClean="0"/>
              <a:t>sudsku ili drugu vrstu nezavisne kontrole</a:t>
            </a:r>
            <a:r>
              <a:rPr lang="en-GB" dirty="0" smtClean="0"/>
              <a:t>, </a:t>
            </a:r>
          </a:p>
          <a:p>
            <a:pPr marL="171450" indent="-171450" algn="just" eaLnBrk="1" hangingPunct="1">
              <a:spcBef>
                <a:spcPct val="0"/>
              </a:spcBef>
              <a:buFont typeface="Arial" panose="020B0604020202020204" pitchFamily="34" charset="0"/>
              <a:buChar char="•"/>
            </a:pPr>
            <a:r>
              <a:rPr lang="sr-Latn-RS" dirty="0" smtClean="0"/>
              <a:t>osnov</a:t>
            </a:r>
            <a:r>
              <a:rPr lang="sr-Latn-RS" baseline="0" dirty="0" smtClean="0"/>
              <a:t> koji opravdava primenu i</a:t>
            </a:r>
            <a:r>
              <a:rPr lang="en-GB" dirty="0" smtClean="0"/>
              <a:t> </a:t>
            </a:r>
          </a:p>
          <a:p>
            <a:pPr marL="171450" indent="-171450" algn="just" eaLnBrk="1" hangingPunct="1">
              <a:spcBef>
                <a:spcPct val="0"/>
              </a:spcBef>
              <a:buFont typeface="Arial" panose="020B0604020202020204" pitchFamily="34" charset="0"/>
              <a:buChar char="•"/>
            </a:pPr>
            <a:r>
              <a:rPr lang="sr-Latn-RS" dirty="0" smtClean="0"/>
              <a:t>ograničenje obima i trajanja takvog ovlašćenja ili postupka</a:t>
            </a:r>
            <a:r>
              <a:rPr lang="en-GB" dirty="0" smtClean="0"/>
              <a:t>. </a:t>
            </a:r>
            <a:endParaRPr lang="en-GB" dirty="0"/>
          </a:p>
          <a:p>
            <a:pPr algn="just" eaLnBrk="1" hangingPunct="1">
              <a:spcBef>
                <a:spcPct val="0"/>
              </a:spcBef>
            </a:pPr>
            <a:endParaRPr lang="en-GB" dirty="0"/>
          </a:p>
          <a:p>
            <a:pPr algn="just" eaLnBrk="1" hangingPunct="1">
              <a:spcBef>
                <a:spcPct val="0"/>
              </a:spcBef>
            </a:pPr>
            <a:r>
              <a:rPr lang="sr-Latn-RS" b="0" dirty="0" smtClean="0"/>
              <a:t>Nezavisna kontrola i ograničenja obima</a:t>
            </a:r>
            <a:r>
              <a:rPr lang="sr-Latn-RS" b="0" baseline="0" dirty="0" smtClean="0"/>
              <a:t> i trajanja predstavljaju tradicionalne mere zaštite, kojima se obezbeđuje proporcionalnost intruzivnih mera, tako što se one ograničavaju omogućavanjem nezavisne provere poštovanja tih ograničenja, kao i drugim principima zaštite prava</a:t>
            </a:r>
            <a:r>
              <a:rPr lang="en-GB" b="0" baseline="0" dirty="0" smtClean="0"/>
              <a:t>. </a:t>
            </a:r>
            <a:endParaRPr lang="en-GB" b="0" baseline="0" dirty="0"/>
          </a:p>
          <a:p>
            <a:pPr algn="just" eaLnBrk="1" hangingPunct="1">
              <a:spcBef>
                <a:spcPct val="0"/>
              </a:spcBef>
            </a:pPr>
            <a:endParaRPr lang="en-GB" baseline="0" dirty="0"/>
          </a:p>
          <a:p>
            <a:pPr algn="just" eaLnBrk="1" hangingPunct="1">
              <a:spcBef>
                <a:spcPct val="0"/>
              </a:spcBef>
            </a:pPr>
            <a:r>
              <a:rPr lang="sr-Latn-RS" b="0" baseline="0" dirty="0" smtClean="0"/>
              <a:t>Preciziranje osnova kojima se pravdaju intruzivne mere jeste još jedan princip kojim se uobičajeno obezbeđuje i neophodnosti i srazmernost date mere (jer se tim preciziranjem omogućava da se proveri da li je mera kojom se ograničavaju slobode zaista neophodna, kao i da li je ona proporcionalna konkretnom cilju kojem se teži).</a:t>
            </a:r>
          </a:p>
          <a:p>
            <a:pPr algn="just" eaLnBrk="1" hangingPunct="1">
              <a:spcBef>
                <a:spcPct val="0"/>
              </a:spcBef>
            </a:pPr>
            <a:endParaRPr lang="en-GB" b="0" baseline="0" dirty="0"/>
          </a:p>
          <a:p>
            <a:pPr algn="just"/>
            <a:r>
              <a:rPr lang="sr-Latn-RS" dirty="0" smtClean="0"/>
              <a:t>Ovim elementom</a:t>
            </a:r>
            <a:r>
              <a:rPr lang="sr-Latn-RS" baseline="0" dirty="0" smtClean="0"/>
              <a:t> ograničava se neophodnost da se umanji uticaj ovlašćenja ili postupka na situaciju gde je to umanjenje „u skladu sa javnim interesom, a naročito sa pravilnom primenom prava.“ To znači da uticaj ovlašćenja ili postupaka mora prvo biti ocenjen u odnosu na </a:t>
            </a:r>
            <a:r>
              <a:rPr lang="sr-Latn-RS" b="0" i="0" u="none" baseline="0" dirty="0" smtClean="0"/>
              <a:t>pravilnu primenu prava i druge javne interese (npr. javnu bezbednost, javno zdravlje i druge interese, uključujući i interese žrtava i poštovanje privatnog života). U meri u kojoj je ograničenje dejstva ovlašćenja ili postupka na druga prava i interese kompatibilno sa jemstvom tih javnih interesa, treba primeniti druge zaštitne mere kako bi se zaštitili ti drugi interesi, poput „minimalnog narušavanja potrošačkih usluga, zaštite od odgovornosti za oktrivanje ili olakšavanje otkrivanja u skladu sa ovim poglavljem, ili zaštite vlasničkih prava,“ (vidi </a:t>
            </a:r>
            <a:r>
              <a:rPr lang="en-GB" baseline="0" dirty="0" smtClean="0"/>
              <a:t>[1] </a:t>
            </a:r>
            <a:r>
              <a:rPr lang="sr-Latn-RS" baseline="0" dirty="0" smtClean="0"/>
              <a:t>eksplanatorni izveštaj uz Konvenciju o visokotehnološkom kriminalu, stav</a:t>
            </a:r>
            <a:r>
              <a:rPr lang="en-GB" baseline="0" dirty="0" smtClean="0"/>
              <a:t> 148</a:t>
            </a:r>
            <a:r>
              <a:rPr lang="sr-Latn-RS" baseline="0" dirty="0" smtClean="0"/>
              <a:t>). </a:t>
            </a:r>
          </a:p>
          <a:p>
            <a:pPr algn="just"/>
            <a:endParaRPr lang="sr-Latn-RS" b="0" i="0" u="none" baseline="0" dirty="0" smtClean="0"/>
          </a:p>
          <a:p>
            <a:pPr marL="0" marR="0" indent="0" algn="just" defTabSz="457200" rtl="0" eaLnBrk="0" fontAlgn="base" latinLnBrk="0" hangingPunct="0">
              <a:lnSpc>
                <a:spcPct val="100000"/>
              </a:lnSpc>
              <a:spcBef>
                <a:spcPct val="30000"/>
              </a:spcBef>
              <a:spcAft>
                <a:spcPct val="0"/>
              </a:spcAft>
              <a:buClrTx/>
              <a:buSzTx/>
              <a:buFontTx/>
              <a:buNone/>
              <a:tabLst/>
              <a:defRPr/>
            </a:pPr>
            <a:r>
              <a:rPr lang="sr-Latn-RS" b="1" i="1" u="sng" baseline="0" dirty="0" smtClean="0"/>
              <a:t>Reference</a:t>
            </a:r>
            <a:r>
              <a:rPr lang="sr-Latn-RS" b="0" i="0" u="none" baseline="0" dirty="0" smtClean="0"/>
              <a:t>:</a:t>
            </a:r>
          </a:p>
          <a:p>
            <a:pPr marL="0" marR="0" indent="0" algn="just" defTabSz="457200" rtl="0" eaLnBrk="0" fontAlgn="base" latinLnBrk="0" hangingPunct="0">
              <a:lnSpc>
                <a:spcPct val="100000"/>
              </a:lnSpc>
              <a:spcBef>
                <a:spcPct val="30000"/>
              </a:spcBef>
              <a:spcAft>
                <a:spcPct val="0"/>
              </a:spcAft>
              <a:buClrTx/>
              <a:buSzTx/>
              <a:buFontTx/>
              <a:buNone/>
              <a:tabLst/>
              <a:defRPr/>
            </a:pPr>
            <a:r>
              <a:rPr lang="sr-Latn-RS" b="0" i="0" u="none" baseline="0" dirty="0" smtClean="0"/>
              <a:t> </a:t>
            </a:r>
            <a:r>
              <a:rPr lang="en-GB" sz="1200" baseline="30000" dirty="0" smtClean="0"/>
              <a:t>[1] </a:t>
            </a:r>
            <a:r>
              <a:rPr lang="en-GB" sz="1200" dirty="0" smtClean="0"/>
              <a:t>Explanatory report to the Convention on cybercrime, §148</a:t>
            </a:r>
            <a:r>
              <a:rPr lang="sr-Latn-RS" sz="1200" baseline="0" dirty="0" smtClean="0"/>
              <a:t> (Eksplanatorni izveštaj uz Konvenciju o visokotehnološkom kriminalu, stav</a:t>
            </a:r>
            <a:r>
              <a:rPr lang="en-GB" baseline="0" dirty="0" smtClean="0"/>
              <a:t> 148</a:t>
            </a:r>
            <a:r>
              <a:rPr lang="sr-Latn-RS" baseline="0" dirty="0" smtClean="0"/>
              <a:t>). </a:t>
            </a:r>
            <a:endParaRPr lang="sr-Latn-RS" b="0" i="0" u="none" baseline="0" dirty="0" smtClean="0"/>
          </a:p>
          <a:p>
            <a:pPr algn="just" eaLnBrk="1" hangingPunct="1">
              <a:spcBef>
                <a:spcPct val="0"/>
              </a:spcBef>
            </a:pPr>
            <a:endParaRPr lang="en-GB" i="0"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5271361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eaLnBrk="1" fontAlgn="auto" hangingPunct="1">
              <a:spcBef>
                <a:spcPts val="0"/>
              </a:spcBef>
              <a:spcAft>
                <a:spcPts val="0"/>
              </a:spcAft>
              <a:defRPr/>
            </a:pPr>
            <a:r>
              <a:rPr lang="sr-Latn-RS" dirty="0" smtClean="0"/>
              <a:t>„Klasični“ dokazi ostaju na mestu izvršenja krivičnog dela, u krajnoj liniji, i vrlo dugo, ali su digitalni podaci</a:t>
            </a:r>
            <a:r>
              <a:rPr lang="sr-Latn-RS" baseline="0" dirty="0" smtClean="0"/>
              <a:t>, odnosno, dokazi u elektronskom obliku, vrlo promenjivi i mogu veoma brzo nestati </a:t>
            </a:r>
            <a:r>
              <a:rPr lang="en-150" baseline="0" dirty="0" smtClean="0"/>
              <a:t>–</a:t>
            </a:r>
            <a:r>
              <a:rPr lang="sr-Latn-RS" baseline="0" dirty="0" smtClean="0"/>
              <a:t> kada se jednom izgube ili budu uništeni, vrlo ih je teško povratiti.</a:t>
            </a:r>
            <a:r>
              <a:rPr lang="en-GB" dirty="0" smtClean="0"/>
              <a:t> </a:t>
            </a:r>
          </a:p>
          <a:p>
            <a:pPr algn="just" eaLnBrk="1" fontAlgn="auto" hangingPunct="1">
              <a:spcBef>
                <a:spcPts val="0"/>
              </a:spcBef>
              <a:spcAft>
                <a:spcPts val="0"/>
              </a:spcAft>
              <a:defRPr/>
            </a:pPr>
            <a:endParaRPr lang="en-GB" i="1" dirty="0" smtClean="0"/>
          </a:p>
          <a:p>
            <a:pPr algn="just" eaLnBrk="1" fontAlgn="auto" hangingPunct="1">
              <a:spcBef>
                <a:spcPts val="0"/>
              </a:spcBef>
              <a:spcAft>
                <a:spcPts val="0"/>
              </a:spcAft>
              <a:defRPr/>
            </a:pPr>
            <a:r>
              <a:rPr lang="sr-Latn-RS" i="0" dirty="0" smtClean="0"/>
              <a:t>Podaci o</a:t>
            </a:r>
            <a:r>
              <a:rPr lang="sr-Latn-RS" i="0" baseline="0" dirty="0" smtClean="0"/>
              <a:t> saobraćaju su, pri tom, vrlo korisni u identifikovanju počinioca krivičnog dela. Ne postoji, međutim, sistematska raspoloživost te vrste informacija. Kako bi se obezbedila zaštita tih podataka, dakle, neophodno je da postoji pravni instrument koji će pripadnicima organa za zaštitu pravnog poretka omogućiti da zaštite tako promenjivu informaciju i prenesu je drugim službama.</a:t>
            </a:r>
          </a:p>
          <a:p>
            <a:pPr algn="just" eaLnBrk="1" fontAlgn="auto" hangingPunct="1">
              <a:spcBef>
                <a:spcPts val="0"/>
              </a:spcBef>
              <a:spcAft>
                <a:spcPts val="0"/>
              </a:spcAft>
              <a:defRPr/>
            </a:pPr>
            <a:endParaRPr lang="sr-Latn-RS" i="0" baseline="0" dirty="0" smtClean="0"/>
          </a:p>
          <a:p>
            <a:pPr algn="just" eaLnBrk="1" fontAlgn="auto" hangingPunct="1">
              <a:spcBef>
                <a:spcPts val="0"/>
              </a:spcBef>
              <a:spcAft>
                <a:spcPts val="0"/>
              </a:spcAft>
              <a:defRPr/>
            </a:pPr>
            <a:r>
              <a:rPr lang="sr-Latn-RS" i="1" baseline="0" dirty="0" smtClean="0"/>
              <a:t>Neke zemlje primenjuju zakone o zadržavanju podataka. Izvan Evrope, međutim, većina to još nije učinila. U okviru Evropske unije, neki od zakona za zadržavanje podataka proglašeni su suprotnim ustavu, usled nepostojanja adekvatnih ograničenja (npr. u Nemačkoj i Sloveniji), a Evropski sud pravde Direktivu EU o zadržavanju podataka proglašava disproporcionalnom (usled preširokog delokruga i nepostojanja zaštitnih mera), a time i suprotnom Povelji EU o osnovnih pravima i Evropskoj konvenciji za zaštitu ljudskih prava i osnovnih sloboda (presuda Suda od 8. aprila 2014. u spojenim predmetima </a:t>
            </a:r>
            <a:r>
              <a:rPr lang="en-GB" sz="1200" b="0" i="1" u="none" kern="1200" dirty="0" smtClean="0">
                <a:solidFill>
                  <a:srgbClr val="FF0000"/>
                </a:solidFill>
                <a:effectLst/>
                <a:latin typeface="+mn-lt"/>
                <a:ea typeface="ＭＳ Ｐゴシック" pitchFamily="-65" charset="-128"/>
                <a:cs typeface="ＭＳ Ｐゴシック" pitchFamily="-65" charset="-128"/>
              </a:rPr>
              <a:t>C-293/12 </a:t>
            </a:r>
            <a:r>
              <a:rPr lang="sr-Latn-RS" sz="1200" b="0" i="1" u="none" kern="1200" dirty="0" smtClean="0">
                <a:solidFill>
                  <a:srgbClr val="FF0000"/>
                </a:solidFill>
                <a:effectLst/>
                <a:latin typeface="+mn-lt"/>
                <a:ea typeface="ＭＳ Ｐゴシック" pitchFamily="-65" charset="-128"/>
                <a:cs typeface="ＭＳ Ｐゴシック" pitchFamily="-65" charset="-128"/>
              </a:rPr>
              <a:t>i</a:t>
            </a:r>
            <a:r>
              <a:rPr lang="sr-Latn-RS" sz="1200" b="0" i="1" u="none" kern="1200" baseline="0" dirty="0" smtClean="0">
                <a:solidFill>
                  <a:srgbClr val="FF0000"/>
                </a:solidFill>
                <a:effectLst/>
                <a:latin typeface="+mn-lt"/>
                <a:ea typeface="ＭＳ Ｐゴシック" pitchFamily="-65" charset="-128"/>
                <a:cs typeface="ＭＳ Ｐゴシック" pitchFamily="-65" charset="-128"/>
              </a:rPr>
              <a:t> </a:t>
            </a:r>
            <a:r>
              <a:rPr lang="en-GB" sz="1200" b="0" i="1" u="none" kern="1200" dirty="0" smtClean="0">
                <a:solidFill>
                  <a:srgbClr val="FF0000"/>
                </a:solidFill>
                <a:effectLst/>
                <a:latin typeface="+mn-lt"/>
                <a:ea typeface="ＭＳ Ｐゴシック" pitchFamily="-65" charset="-128"/>
                <a:cs typeface="ＭＳ Ｐゴシック" pitchFamily="-65" charset="-128"/>
              </a:rPr>
              <a:t>C-594/12</a:t>
            </a:r>
            <a:r>
              <a:rPr lang="sr-Latn-RS" sz="1200" b="0" i="1" u="none" kern="1200" dirty="0" smtClean="0">
                <a:solidFill>
                  <a:srgbClr val="FF0000"/>
                </a:solidFill>
                <a:effectLst/>
                <a:latin typeface="+mn-lt"/>
                <a:ea typeface="ＭＳ Ｐゴシック" pitchFamily="-65" charset="-128"/>
                <a:cs typeface="ＭＳ Ｐゴシック" pitchFamily="-65" charset="-128"/>
              </a:rPr>
              <a:t>,</a:t>
            </a:r>
            <a:r>
              <a:rPr lang="sr-Latn-RS" sz="1200" b="0" i="1" u="none" kern="1200" baseline="0" dirty="0" smtClean="0">
                <a:solidFill>
                  <a:srgbClr val="FF0000"/>
                </a:solidFill>
                <a:effectLst/>
                <a:latin typeface="+mn-lt"/>
                <a:ea typeface="ＭＳ Ｐゴシック" pitchFamily="-65" charset="-128"/>
                <a:cs typeface="ＭＳ Ｐゴシック" pitchFamily="-65" charset="-128"/>
              </a:rPr>
              <a:t> „Digital Rights Ireland Ltd. </a:t>
            </a:r>
            <a:r>
              <a:rPr lang="sr-Latn-RS" sz="1200" b="0" i="1" u="none" kern="1200" dirty="0" smtClean="0">
                <a:solidFill>
                  <a:srgbClr val="FF0000"/>
                </a:solidFill>
                <a:effectLst/>
                <a:latin typeface="+mn-lt"/>
                <a:ea typeface="ＭＳ Ｐゴシック" pitchFamily="-65" charset="-128"/>
                <a:cs typeface="ＭＳ Ｐゴシック" pitchFamily="-65" charset="-128"/>
              </a:rPr>
              <a:t>i Seitlinger i dr</a:t>
            </a:r>
            <a:r>
              <a:rPr lang="sr-Latn-RS" sz="1200" b="0" i="1" u="none" kern="1200" baseline="0" dirty="0" smtClean="0">
                <a:solidFill>
                  <a:srgbClr val="FF0000"/>
                </a:solidFill>
                <a:effectLst/>
                <a:latin typeface="+mn-lt"/>
                <a:ea typeface="ＭＳ Ｐゴシック" pitchFamily="-65" charset="-128"/>
                <a:cs typeface="ＭＳ Ｐゴシック" pitchFamily="-65" charset="-128"/>
              </a:rPr>
              <a:t>.“). Ta situacija bila je prvi prikaz značaja člana 15. Budimpeštanske konvencije o uslovima i ograničenjima, koji će biti razmotren u drugom delu. (Deo II). </a:t>
            </a:r>
          </a:p>
          <a:p>
            <a:pPr algn="just" eaLnBrk="1" fontAlgn="auto" hangingPunct="1">
              <a:spcBef>
                <a:spcPts val="0"/>
              </a:spcBef>
              <a:spcAft>
                <a:spcPts val="0"/>
              </a:spcAft>
              <a:defRPr/>
            </a:pPr>
            <a:endParaRPr lang="sr-Latn-RS" sz="1200" b="0" i="1" u="none" kern="1200" baseline="0" dirty="0" smtClean="0">
              <a:solidFill>
                <a:srgbClr val="FF0000"/>
              </a:solidFill>
              <a:effectLst/>
              <a:latin typeface="+mn-lt"/>
              <a:ea typeface="ＭＳ Ｐゴシック" pitchFamily="-65" charset="-128"/>
            </a:endParaRPr>
          </a:p>
          <a:p>
            <a:pPr algn="just" eaLnBrk="1" fontAlgn="auto" hangingPunct="1">
              <a:spcBef>
                <a:spcPts val="0"/>
              </a:spcBef>
              <a:spcAft>
                <a:spcPts val="0"/>
              </a:spcAft>
              <a:defRPr/>
            </a:pPr>
            <a:r>
              <a:rPr lang="sr-Latn-RS" sz="1200" b="0" i="0" u="none" kern="1200" baseline="0" dirty="0" smtClean="0">
                <a:solidFill>
                  <a:srgbClr val="FF0000"/>
                </a:solidFill>
                <a:effectLst/>
                <a:latin typeface="+mn-lt"/>
                <a:ea typeface="ＭＳ Ｐゴシック" pitchFamily="-65" charset="-128"/>
              </a:rPr>
              <a:t>Budimpeštanska konvencija ne sadrži odredbu o zadržavanju podataka. Članovi 16. i 17. odnose se na konkretne podatke koji su potrebni u konkretnoj istrazi ili postupku. Oni se ne odnose na prikupljanje u realnom vremenu, niti na zadržavanje budućih podataka o saobraćaju, ili pristup podacima o sadržaju u realnom vremenu. Tim se članovima „hitna zaštita“ organizuje kao trenutna privremena mera kojom se čuvaju dokazi i daje vremena da se pribave sudski nalozi za zaplenu ili otkrivanje podataka. Član 16. se odnosi na podatke o saobraćaju i podatke iz sadržaja. Član 17. se konkretnije bavi podacima o sabraćaju</a:t>
            </a:r>
            <a:r>
              <a:rPr lang="sr-Latn-RS" sz="1200" b="0" i="1" u="none" kern="1200" baseline="0" dirty="0" smtClean="0">
                <a:solidFill>
                  <a:srgbClr val="FF0000"/>
                </a:solidFill>
                <a:effectLst/>
                <a:latin typeface="+mn-lt"/>
                <a:ea typeface="ＭＳ Ｐゴシック" pitchFamily="-65" charset="-128"/>
              </a:rPr>
              <a:t>.</a:t>
            </a:r>
            <a:r>
              <a:rPr lang="en-GB" dirty="0" smtClean="0"/>
              <a:t> </a:t>
            </a:r>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smtClean="0"/>
          </a:p>
          <a:p>
            <a:pPr marL="0" marR="0" indent="0" algn="just" defTabSz="457200" rtl="0" eaLnBrk="1" fontAlgn="auto" latinLnBrk="0" hangingPunct="1">
              <a:lnSpc>
                <a:spcPct val="100000"/>
              </a:lnSpc>
              <a:spcBef>
                <a:spcPts val="0"/>
              </a:spcBef>
              <a:spcAft>
                <a:spcPts val="0"/>
              </a:spcAft>
              <a:buClrTx/>
              <a:buSzTx/>
              <a:buFontTx/>
              <a:buNone/>
              <a:tabLst/>
              <a:defRPr/>
            </a:pPr>
            <a:r>
              <a:rPr lang="en-GB" dirty="0" smtClean="0"/>
              <a:t>N</a:t>
            </a:r>
            <a:r>
              <a:rPr lang="sr-Latn-RS" dirty="0" smtClean="0"/>
              <a:t>apomene</a:t>
            </a:r>
            <a:r>
              <a:rPr lang="en-GB" baseline="0" dirty="0" smtClean="0"/>
              <a:t>: </a:t>
            </a:r>
          </a:p>
          <a:p>
            <a:pPr marL="171450" marR="0" indent="-171450" algn="just" defTabSz="457200" rtl="0" eaLnBrk="1" fontAlgn="auto" latinLnBrk="0" hangingPunct="1">
              <a:lnSpc>
                <a:spcPct val="100000"/>
              </a:lnSpc>
              <a:spcBef>
                <a:spcPts val="0"/>
              </a:spcBef>
              <a:spcAft>
                <a:spcPts val="0"/>
              </a:spcAft>
              <a:buClrTx/>
              <a:buSzTx/>
              <a:buFontTx/>
              <a:buChar char="-"/>
              <a:tabLst/>
              <a:defRPr/>
            </a:pPr>
            <a:r>
              <a:rPr lang="sr-Latn-RS" baseline="0" dirty="0" smtClean="0"/>
              <a:t>Uspostavljanje razlike između podataka o saobraćaju i podataka iz sadržaja pravda se činjenicom da su podaci iz sadržaja osetljiviji</a:t>
            </a:r>
            <a:r>
              <a:rPr lang="en-GB" baseline="0" dirty="0" smtClean="0"/>
              <a:t>;</a:t>
            </a:r>
          </a:p>
          <a:p>
            <a:pPr marL="171450" marR="0" indent="-171450" algn="just" defTabSz="457200" rtl="0" eaLnBrk="1" fontAlgn="auto" latinLnBrk="0" hangingPunct="1">
              <a:lnSpc>
                <a:spcPct val="100000"/>
              </a:lnSpc>
              <a:spcBef>
                <a:spcPts val="0"/>
              </a:spcBef>
              <a:spcAft>
                <a:spcPts val="0"/>
              </a:spcAft>
              <a:buClrTx/>
              <a:buSzTx/>
              <a:buFontTx/>
              <a:buChar char="-"/>
              <a:tabLst/>
              <a:defRPr/>
            </a:pPr>
            <a:r>
              <a:rPr lang="sr-Latn-RS" baseline="0" dirty="0" smtClean="0"/>
              <a:t>Strane ugovornice Kovencije mogu ići i dalje od ovde opisanog minimuma</a:t>
            </a:r>
            <a:r>
              <a:rPr lang="en-GB" dirty="0" smtClean="0"/>
              <a:t>.</a:t>
            </a:r>
            <a:endParaRPr lang="en-GB"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Na</a:t>
            </a:r>
            <a:r>
              <a:rPr lang="sr-Latn-RS" baseline="0" dirty="0" smtClean="0"/>
              <a:t> ovom slajdu navode se potencijalni medijumi koji se mogu iskoristiti za hitnu zaštitu sačuvanih računarskih podataka. Budimpeštanska konvencija je fleksibilna i omogućava stranama ugovornicama da u svojim domaćim zakonima preciziraju načine kojima će se sprovesti ovlašćenje da hitno zaštite sačuvanje računarske podatke</a:t>
            </a:r>
            <a:r>
              <a:rPr lang="en-US" baseline="0" dirty="0" smtClean="0"/>
              <a:t>.</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Hitna zaštita je jedno</a:t>
            </a:r>
            <a:r>
              <a:rPr lang="sr-Latn-RS" baseline="0" dirty="0" smtClean="0"/>
              <a:t> od ključnih procesnih ovlašćenja u stvarima vezanim za dokaze u elektronskom obliku. Imajući na umu promenjivost računarskih podataka i lakoću s kojom ih je moguće brisati, modlifikoviti ili menjati, kao i činjenicu da mnogi davaoci usluga, kao ni mnogi ljudi, ne zadržavaju dugo računarske podatke, neophodno je ustanoviti procesno ovlašćenje da se obezbedi njihova hitna zaštita. Korišćenjem tog ovlašćenja računarski podaci se štite od brisanja, izmena, modifikacija ili drugih promena njihovog stanja i kvaliteta</a:t>
            </a:r>
            <a:r>
              <a:rPr lang="en-US" baseline="0" dirty="0" smtClean="0"/>
              <a:t>.</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Ovlašćenje da se naredi</a:t>
            </a:r>
            <a:r>
              <a:rPr lang="sr-Latn-RS" baseline="0" dirty="0" smtClean="0"/>
              <a:t> ili na sličan način postigne hitna zaštita podataka nije ekvivalent konceptu zadržavanja podataka, te je neophodno da ovlašćenom telu koje naređuje ili na sličan način postiže hitnu zaštitu sačuvanih računarskih podataka bude dozvoljeno da to čini u odnosu na konkretne podatke, umesto da nalaže opštu obavezu licima da zadržavaju neodređene ili proizvoljne količine podataka</a:t>
            </a:r>
            <a:r>
              <a:rPr lang="en-US" baseline="0" dirty="0" smtClean="0"/>
              <a:t>.</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Ovo</a:t>
            </a:r>
            <a:r>
              <a:rPr lang="sr-Latn-RS" baseline="0" dirty="0" smtClean="0"/>
              <a:t> procesno ovlašćenje ne može se koristiti da se bilo ko obaveže da zaštiti podatke koji već ne postoje, ili nisu sačuvani putem računarskog sistema. Time se još jednom pravi razlika u odnosu na obavezu zadržavanja podatka, koja se može primeniti na podatke koji ne postoje</a:t>
            </a:r>
            <a:r>
              <a:rPr lang="en-US" baseline="0" dirty="0" smtClean="0"/>
              <a:t>.</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U pojedinim</a:t>
            </a:r>
            <a:r>
              <a:rPr lang="sr-Latn-RS" baseline="0" dirty="0" smtClean="0"/>
              <a:t> jurisdikcijama, od pripadnika organa za zaštitu pravnog poretka se traži da uvere nadležna tela da su sačuvani računarski podaci za koje se traži hitna zaštita podložni gubitku ili izmeni. To obuhvata i podložnost namernom gubitku/izmeni računarskih podataka, i nenamernom gubitku/izmeni usled nebezbednog čuvanja računarskih podataka</a:t>
            </a:r>
            <a:r>
              <a:rPr lang="en-US" baseline="0" dirty="0" smtClean="0"/>
              <a:t>.</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Nadležno telo</a:t>
            </a:r>
            <a:r>
              <a:rPr lang="sr-Latn-RS" baseline="0" dirty="0" smtClean="0"/>
              <a:t> može da naredi licu da zaštiti sačuvane računarske podatke samo ukoliko su ti konkretni računarski podaci ili u posedu, ili pod kontrolom tog lica. Na slajdu se prikazuje razlika između posedovanja (tj. fzičkog posedovanja) i kontrole (tj. slobodne kontrole nad podacima, čak i kada se fizički ne poseduju). </a:t>
            </a:r>
            <a:r>
              <a:rPr lang="en-GB" baseline="0" dirty="0" smtClean="0"/>
              <a:t> </a:t>
            </a:r>
            <a:endParaRPr lang="en-GB"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Važno je razumeti da je zaštita privremeno ovlašćenje,</a:t>
            </a:r>
            <a:r>
              <a:rPr lang="sr-Latn-RS" baseline="0" dirty="0" smtClean="0"/>
              <a:t> koje pripadnicima organa zaštite pravnog poretka ne dozvoljava da licima narede da podatke čuvaju na neodređeni rok. To je samo privremena mera čiji je cilj da se ne ometa izvršenje drugih procesnih ovlašćenja, poput davanja računarskih podataka na uvid i pretraživanja i zaplene računarskih podataka. Budimpeštanska konvencija potpisnicama nalaže da obezbede maksimalan period of 90 dana za koji se naređuje zaštita, dok se u</a:t>
            </a:r>
            <a:r>
              <a:rPr lang="en-US" baseline="0" dirty="0" smtClean="0"/>
              <a:t> </a:t>
            </a:r>
            <a:r>
              <a:rPr lang="en-US" baseline="0" dirty="0" err="1" smtClean="0"/>
              <a:t>naredbi</a:t>
            </a:r>
            <a:r>
              <a:rPr lang="sr-Latn-RS" baseline="0" dirty="0" smtClean="0"/>
              <a:t> za zaštitu navodi konkretan period za svaki predmet posebno</a:t>
            </a:r>
            <a:r>
              <a:rPr lang="en-US" baseline="0" dirty="0" smtClean="0"/>
              <a:t>.</a:t>
            </a:r>
            <a:endParaRPr lang="en-PK"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just" defTabSz="457200" rtl="0" eaLnBrk="1" fontAlgn="auto" latinLnBrk="0" hangingPunct="1">
              <a:lnSpc>
                <a:spcPct val="100000"/>
              </a:lnSpc>
              <a:spcBef>
                <a:spcPts val="0"/>
              </a:spcBef>
              <a:spcAft>
                <a:spcPts val="0"/>
              </a:spcAft>
              <a:buClrTx/>
              <a:buSzTx/>
              <a:buFontTx/>
              <a:buNone/>
              <a:tabLst/>
              <a:defRPr/>
            </a:pPr>
            <a:r>
              <a:rPr lang="sr-Latn-RS" dirty="0" smtClean="0"/>
              <a:t>Ključno je da subjekat </a:t>
            </a:r>
            <a:r>
              <a:rPr lang="sr-Latn-RS" baseline="0" dirty="0" smtClean="0"/>
              <a:t>kojem se izdaje naredba čuva u tajnosti preduzimanje mera zaštite, jer data mera u suprotnom može biti osujećena</a:t>
            </a:r>
            <a:r>
              <a:rPr lang="en-US" baseline="0" dirty="0" smtClean="0"/>
              <a:t>. </a:t>
            </a:r>
            <a:endParaRPr lang="en-GB"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17232702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just"/>
            <a:r>
              <a:rPr lang="sr-Latn-RS" baseline="0" dirty="0" smtClean="0"/>
              <a:t>Imajući u vidu da je u lanac prenosa svake komunikacije obično uključeno više davalaca usluga, </a:t>
            </a:r>
            <a:r>
              <a:rPr lang="sr-Latn-RS" b="0" i="0" u="none" baseline="0" dirty="0" smtClean="0">
                <a:solidFill>
                  <a:schemeClr val="tx1"/>
                </a:solidFill>
              </a:rPr>
              <a:t>organima za zaštitu pravnog poretka </a:t>
            </a:r>
            <a:r>
              <a:rPr lang="sr-Latn-RS" baseline="0" dirty="0" smtClean="0"/>
              <a:t>nije lako da identifikuju svakog davaoca usluga uključenog u taj lanac, kako bi mogli da vrše druga ovlašćenja (izdavanje naredbe, pretragu i zaplenu) u odnosu na svakog od njih. Iz tog razloga, član 18. Budimpeštanske konvencije daje pravni mandat nadležnim organima da traže delimično odavanje podataka o saobraćaju, kako bi se utvrdilo ko su davaoci usluga uključeni u lanac</a:t>
            </a:r>
            <a:r>
              <a:rPr lang="en-US" baseline="0" dirty="0" smtClean="0"/>
              <a:t>. </a:t>
            </a:r>
            <a:endParaRPr lang="en-US" baseline="0" dirty="0"/>
          </a:p>
          <a:p>
            <a:pPr algn="just"/>
            <a:endParaRPr lang="en-US" baseline="0"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Podsetimo se „podataka o saobraćaju</a:t>
            </a:r>
            <a:r>
              <a:rPr lang="en-US" sz="1200" b="0" dirty="0" smtClean="0"/>
              <a:t>"</a:t>
            </a:r>
            <a:r>
              <a:rPr lang="en-US" sz="1200" dirty="0" smtClean="0"/>
              <a:t> </a:t>
            </a:r>
            <a:r>
              <a:rPr lang="en-150" sz="1200" dirty="0" smtClean="0"/>
              <a:t>–</a:t>
            </a:r>
            <a:r>
              <a:rPr lang="en-US" sz="1200" dirty="0" smtClean="0"/>
              <a:t> </a:t>
            </a:r>
            <a:r>
              <a:rPr lang="sr-Latn-RS" sz="1200" dirty="0" smtClean="0"/>
              <a:t>označava svaki računarski podatak koji se odnosi na komunikaciju preko računarskog sistema, proizvedenu od računarskog sistema koji je deo lanca komunikacije, a u kojoj su sadržani podaci o poreklu, odredištu, putanji, vremenu, datumu, veličini, trajanju ili vrsti predmetne usluge</a:t>
            </a:r>
            <a:r>
              <a:rPr lang="en-US" sz="1200" dirty="0" smtClean="0"/>
              <a:t>.</a:t>
            </a:r>
            <a:endParaRPr lang="en-US" baseline="0" dirty="0"/>
          </a:p>
          <a:p>
            <a:pPr algn="just"/>
            <a:endParaRPr lang="en-US" baseline="0" dirty="0"/>
          </a:p>
          <a:p>
            <a:pPr algn="just"/>
            <a:r>
              <a:rPr lang="sr-Latn-RS" baseline="0" dirty="0" smtClean="0"/>
              <a:t>Na slajdu su prikazani i različiti načini da se naredba izda za više davalaca usluga (npr. izdaju se zasebne naredbe kako se koji davalac usluga uključen u lanac prenosa identifikuje; jedna naredba koja se izdaje uzastopno, kad se identifikuje sledeći davalac usluga; jedna naredba koja se uručuje jednom davaocu usluga koji je na osnovu naredbe obavezan da obavesti sledećeg provajdera u lancu prenosa</a:t>
            </a:r>
            <a:r>
              <a:rPr lang="en-US" baseline="0" dirty="0" smtClean="0"/>
              <a:t>).</a:t>
            </a:r>
            <a:endParaRPr lang="en-US" baseline="0" dirty="0"/>
          </a:p>
          <a:p>
            <a:pPr algn="just"/>
            <a:endParaRPr lang="en-US" baseline="0"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Važno je da se subjekt naredbe za delimično</a:t>
            </a:r>
            <a:r>
              <a:rPr lang="sr-Latn-RS" baseline="0" dirty="0" smtClean="0"/>
              <a:t> otkrivanje podataka od saobraćaju obaveže da obelodani dovoljno podataka o saobraćaju kako bi se mogli identifikovati drugi davaoci usluga uključeni u prenos komunikacije. U nedostatku ovog ovlašćenja, bilo bi vrlo teško utvrditi ko su različiti davaoci usluga uključeni u lanac, te pravilno vršiti odgovarajuća ovlašćenja</a:t>
            </a:r>
            <a:r>
              <a:rPr lang="en-US" baseline="0" dirty="0" smtClean="0"/>
              <a:t>. </a:t>
            </a:r>
            <a:endParaRPr lang="en-US" dirty="0"/>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18131809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eaLnBrk="1" fontAlgn="auto" hangingPunct="1">
              <a:spcBef>
                <a:spcPts val="0"/>
              </a:spcBef>
              <a:spcAft>
                <a:spcPts val="0"/>
              </a:spcAft>
              <a:defRPr/>
            </a:pPr>
            <a:r>
              <a:rPr lang="sr-Latn-RS" dirty="0" smtClean="0"/>
              <a:t>Odredbe člana</a:t>
            </a:r>
            <a:r>
              <a:rPr lang="sr-Latn-RS" baseline="0" dirty="0" smtClean="0"/>
              <a:t> 18. su vrlo zanimljive. Ovaj član nalaže da Strane ugovornice moraju da usvoje zakonodavne mere kako bi ovlastile svoje organe za zaštitu pravnog poretka da izdaju naredbu. Ti organi mogu ovu naredbu izdati građanima i davaocima internet usluga, kojima se naređuje da nadležnim telima obezbede podatke sačuvane u računarskom sistemu koji je pod njihovom odgovornošću, ili da pruže podatke o pretplatniku.</a:t>
            </a:r>
            <a:endParaRPr lang="en-GB" dirty="0" smtClean="0"/>
          </a:p>
          <a:p>
            <a:pPr algn="just" eaLnBrk="1" fontAlgn="auto" hangingPunct="1">
              <a:spcBef>
                <a:spcPts val="0"/>
              </a:spcBef>
              <a:spcAft>
                <a:spcPts val="0"/>
              </a:spcAft>
              <a:defRPr/>
            </a:pPr>
            <a:r>
              <a:rPr lang="en-GB" dirty="0" smtClean="0"/>
              <a:t> </a:t>
            </a:r>
          </a:p>
          <a:p>
            <a:pPr marL="0" marR="0" indent="0" algn="just" defTabSz="457200" rtl="0" eaLnBrk="1" fontAlgn="auto" latinLnBrk="0" hangingPunct="1">
              <a:lnSpc>
                <a:spcPct val="100000"/>
              </a:lnSpc>
              <a:spcBef>
                <a:spcPts val="0"/>
              </a:spcBef>
              <a:spcAft>
                <a:spcPts val="0"/>
              </a:spcAft>
              <a:buClrTx/>
              <a:buSzTx/>
              <a:buFontTx/>
              <a:buNone/>
              <a:tabLst/>
              <a:defRPr/>
            </a:pPr>
            <a:r>
              <a:rPr lang="sr-Latn-RS" dirty="0" smtClean="0"/>
              <a:t>U skladu sa Konvencijom, u</a:t>
            </a:r>
            <a:r>
              <a:rPr lang="sr-Latn-RS" baseline="0" dirty="0" smtClean="0"/>
              <a:t> naredbi mora biti navedena vrsta i obim zahtevanih podataka. Sasvim je jasno da podaci koje zahteva istraga moraju biti prethodno utvrđeni, i da je svako nasumično ispipavanje terena zabranjeno. Svrha ovog pravnog ograničenja jeste da se utvrdi važno jemstvo u pogledu zaštite ljudskih prava i sloboda u vršenju ovih istražnih ovlašćenja od strane pripadnika organa za zaštitu pravnog poretka. Time se obezbeđuje da se pretraživanje i zaplena podataka ograniče na informacije koje su direktno povezane sa istragom u datom predmetu. To ograničenje je čak i značajnije od sličnih ograničenja koja se odnose na pretresanje i zaplenu u stvarnom svetu, gde </a:t>
            </a:r>
            <a:r>
              <a:rPr lang="sr-Latn-RS" b="0" i="0" u="none" baseline="0" dirty="0" smtClean="0"/>
              <a:t>su te operacije uglavnom ograničenog praktičnog dometa</a:t>
            </a:r>
            <a:r>
              <a:rPr lang="sr-Latn-RS" baseline="0" dirty="0" smtClean="0"/>
              <a:t>. U digitalnom svetu, ukoliko se kao pravilo u punoj meri dopusti pristup svim informacijama koje se nalaze na hardveru, dopustiće se i pristup svakoj vrsti informacija koje se na tom računaru čuvaju i koje često nisu u vezi sa krivičnim delom koje se predmet istrage, a i uključuju treću stranu (u, na primer, komunikaciji mejlom).</a:t>
            </a:r>
          </a:p>
          <a:p>
            <a:pPr marL="0" marR="0" indent="0" algn="just" defTabSz="457200" rtl="0" eaLnBrk="1" fontAlgn="auto" latinLnBrk="0" hangingPunct="1">
              <a:lnSpc>
                <a:spcPct val="100000"/>
              </a:lnSpc>
              <a:spcBef>
                <a:spcPts val="0"/>
              </a:spcBef>
              <a:spcAft>
                <a:spcPts val="0"/>
              </a:spcAft>
              <a:buClrTx/>
              <a:buSzTx/>
              <a:buFontTx/>
              <a:buNone/>
              <a:tabLst/>
              <a:defRPr/>
            </a:pPr>
            <a:endParaRPr lang="sr-Latn-RS" baseline="0" dirty="0" smtClean="0"/>
          </a:p>
          <a:p>
            <a:pPr marL="0" marR="0" indent="0" algn="just" defTabSz="457200" rtl="0" eaLnBrk="1" fontAlgn="auto" latinLnBrk="0" hangingPunct="1">
              <a:lnSpc>
                <a:spcPct val="100000"/>
              </a:lnSpc>
              <a:spcBef>
                <a:spcPts val="0"/>
              </a:spcBef>
              <a:spcAft>
                <a:spcPts val="0"/>
              </a:spcAft>
              <a:buClrTx/>
              <a:buSzTx/>
              <a:buFontTx/>
              <a:buNone/>
              <a:tabLst/>
              <a:defRPr/>
            </a:pPr>
            <a:r>
              <a:rPr lang="sr-Latn-RS" baseline="0" dirty="0" smtClean="0"/>
              <a:t>Kako je prethodno pomenuto, članom 16. se može uspostaviti obaveza davaoca usluga da zaštiti računarske podatke. Otkrivanje podataka o saobraćaju organima za zaštitu pravnog poretka organizovano je članom 17, dopuštajući odavanje podataka o saobraćaju. Mogućnost da se tim organima otkrije i druga vrsta informacija koje se čuvaju na digitalnom medijumu regulisana je članom 18, shodno ili ne naredbi za zaštitu izdatom na osnovu člana 16.</a:t>
            </a:r>
            <a:r>
              <a:rPr lang="en-US" dirty="0" smtClean="0"/>
              <a:t> </a:t>
            </a:r>
            <a:endParaRPr lang="en-GB" dirty="0" smtClean="0"/>
          </a:p>
          <a:p>
            <a:pPr algn="just"/>
            <a:endParaRPr lang="en-PK"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Član 18</a:t>
            </a:r>
            <a:r>
              <a:rPr lang="sr-Latn-RS" baseline="0" dirty="0" smtClean="0"/>
              <a:t>. stav 1. tačka a) odnosi se na lica na teritoriji Strane ugovornice. Iako, dakle, ne zahteva da se računarski podaci koji su predmet naloga nalaze na datoj teritoriji, lice na čije ime se izdaje nalog mora biti fizički prisutno na toj teritoriji. Pojam „lice“ je širok i obuhvata i fizička i pravna lica, uključujući i davaoce usluga</a:t>
            </a:r>
            <a:r>
              <a:rPr lang="en-US" baseline="0" dirty="0" smtClean="0"/>
              <a:t>.</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aseline="0" dirty="0" smtClean="0"/>
              <a:t>Nephodno je da nadležno telo koje naređuje da se računarski podaci predaju bude ovlašćeno da to čini samo u odnosu na konkretne podatke, umesto da uopštenim zahtevom nasumično traži velike količine podataka. Drugim rečima, naredba licu da preda sve podatke u svom računarskom sistemu nedopuštena je prema članu 18</a:t>
            </a:r>
            <a:r>
              <a:rPr lang="en-US" baseline="0" dirty="0" smtClean="0"/>
              <a:t>.</a:t>
            </a: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Nadležno telo može licu narediti da preda računarske podatke samo ukoliko su ti konkretni računarski</a:t>
            </a:r>
            <a:r>
              <a:rPr lang="sr-Latn-RS" baseline="0" dirty="0" smtClean="0"/>
              <a:t> podaci ili u posedu ili pod kontrolom tog lica. Na slajdu se naglašava razlika između posedovanja (tj. fizičkog posedovanja) i kontrole (tj. slobodne kontrole nad podacima, čak i kada ih fizički ne poseduje</a:t>
            </a:r>
            <a:r>
              <a:rPr lang="en-GB" baseline="0" dirty="0" smtClean="0"/>
              <a:t>). </a:t>
            </a:r>
            <a:endParaRPr lang="en-GB" baseline="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Naredbe se mogu izdavati samo u odnosu na postojeće podatke koji se nalaze u računarskom sistemu</a:t>
            </a:r>
            <a:r>
              <a:rPr lang="sr-Latn-RS" baseline="0" dirty="0" smtClean="0"/>
              <a:t> ili na medijumu za čuvanje računarskih podataka. Naredba se ne može koristiti da se licu naredi da zadrži podatke, ili da dâ podatke koji će postojati u neko buduće vreme</a:t>
            </a:r>
            <a:r>
              <a:rPr lang="en-US" baseline="0" dirty="0" smtClean="0"/>
              <a:t>.</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baseline="0" dirty="0"/>
          </a:p>
          <a:p>
            <a:pPr algn="just"/>
            <a:r>
              <a:rPr lang="sr-Latn-RS" baseline="0" dirty="0" smtClean="0"/>
              <a:t>Član 18. stav 1. tačka b) ograničenijeg je opsega nego član 18. stav 1. tačka, u smislu da se odnosi samo na davaoce usluga. Drugim rečima, ne odnosi se na bilo koje fizičko ili pravno lice koje ne potpada pod definiciju davaoca usluga.</a:t>
            </a:r>
            <a:endParaRPr lang="en-US" baseline="0" dirty="0" smtClean="0"/>
          </a:p>
          <a:p>
            <a:pPr marL="0" marR="0" indent="0" algn="just"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mn-lt"/>
              <a:ea typeface="ＭＳ Ｐゴシック" pitchFamily="-65" charset="-128"/>
              <a:cs typeface="ＭＳ Ｐゴシック" pitchFamily="-65" charset="-128"/>
            </a:endParaRPr>
          </a:p>
          <a:p>
            <a:pPr marL="0" marR="0" indent="0" algn="just" defTabSz="457200" rtl="0" eaLnBrk="0" fontAlgn="base" latinLnBrk="0" hangingPunct="0">
              <a:lnSpc>
                <a:spcPct val="100000"/>
              </a:lnSpc>
              <a:spcBef>
                <a:spcPct val="30000"/>
              </a:spcBef>
              <a:spcAft>
                <a:spcPct val="0"/>
              </a:spcAft>
              <a:buClrTx/>
              <a:buSzTx/>
              <a:buFontTx/>
              <a:buNone/>
              <a:tabLst/>
              <a:defRPr/>
            </a:pPr>
            <a:r>
              <a:rPr lang="sr-Latn-RS" sz="1200" kern="1200" baseline="0" dirty="0" smtClean="0">
                <a:solidFill>
                  <a:schemeClr val="tx1"/>
                </a:solidFill>
                <a:effectLst/>
                <a:latin typeface="+mn-lt"/>
                <a:ea typeface="ＭＳ Ｐゴシック" pitchFamily="-65" charset="-128"/>
                <a:cs typeface="ＭＳ Ｐゴシック" pitchFamily="-65" charset="-128"/>
              </a:rPr>
              <a:t>Ipak, on nije ograničen u smislu fizičke lokacije davaoca usluga, već se primenjuje sve dok dati davalac usluga pruža svoje usluge na teritoriji Strane ugovornice. </a:t>
            </a:r>
            <a:endParaRPr lang="en-US" sz="1200" kern="1200" dirty="0" smtClean="0">
              <a:solidFill>
                <a:schemeClr val="tx1"/>
              </a:solidFill>
              <a:effectLst/>
              <a:latin typeface="+mn-lt"/>
              <a:ea typeface="ＭＳ Ｐゴシック" pitchFamily="-65" charset="-128"/>
              <a:cs typeface="ＭＳ Ｐゴシック" pitchFamily="-65" charset="-128"/>
            </a:endParaRPr>
          </a:p>
          <a:p>
            <a:pPr algn="just"/>
            <a:endParaRPr lang="en-US" dirty="0" smtClean="0"/>
          </a:p>
          <a:p>
            <a:pPr algn="just"/>
            <a:r>
              <a:rPr lang="sr-Latn-RS" dirty="0" smtClean="0"/>
              <a:t>Na slajdu se</a:t>
            </a:r>
            <a:r>
              <a:rPr lang="sr-Latn-RS" baseline="0" dirty="0" smtClean="0"/>
              <a:t> navode neki od faktora koje treba uzeti u obzir pri određivanju da li dati davalac usluga pruža usluge na određenoj teritoriji.</a:t>
            </a:r>
          </a:p>
          <a:p>
            <a:pPr algn="just"/>
            <a:endParaRPr lang="en-US" baseline="0" dirty="0" smtClean="0"/>
          </a:p>
          <a:p>
            <a:pPr algn="just"/>
            <a:r>
              <a:rPr lang="sr-Latn-RS" baseline="0" dirty="0" smtClean="0"/>
              <a:t>Trener se ovde može pozvati na Smernicu o članu 18. </a:t>
            </a:r>
            <a:r>
              <a:rPr lang="en-US" baseline="0" dirty="0" smtClean="0"/>
              <a:t>.</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a:t>
            </a:r>
            <a:r>
              <a:rPr lang="sr-Latn-RS" baseline="0" dirty="0" smtClean="0"/>
              <a:t> slajdu je objašnjenje definicije podataka o pretplatniku prema članu 18. Budimpeštanske konvencije. Važno je napomenuti da podaci o pretplatniku ne moraju nužno biti u formi računarskih podataka, te obuhvataju i fizičke evidencije koje vode davaoci usluga u odnosu na svoje pretplatnike</a:t>
            </a:r>
            <a:r>
              <a:rPr lang="en-US" baseline="0"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Ovim</a:t>
            </a:r>
            <a:r>
              <a:rPr lang="sr-Latn-RS" baseline="0" dirty="0" smtClean="0"/>
              <a:t> se ograničava obim podataka o pretplatniku koji mogu biti predmet naredbe na one podatke o pretplatniku koji se odnose na usluge koje davalac usluga pruža na datoj teritoriji</a:t>
            </a:r>
            <a:r>
              <a:rPr lang="en-US" baseline="0" dirty="0" smtClean="0"/>
              <a:t>.</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Nadležni organ može</a:t>
            </a:r>
            <a:r>
              <a:rPr lang="sr-Latn-RS" baseline="0" dirty="0" smtClean="0"/>
              <a:t> naložiti davaocu usluga da obezbedi podatke o pretplatniku samo ukoliko su ti podaci o pretplatniku ili u posedu ili pod kontrolom datog davaoca usluga. Na slajdu se naglašava razlika između posedovanja (tj. fizičkog posedovanja) i kontrole (tj. slobodne kontrole nad podacima, čak i kada ih fizički ne poseduje</a:t>
            </a:r>
            <a:r>
              <a:rPr lang="en-GB" baseline="0"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Konkretnija</a:t>
            </a:r>
            <a:r>
              <a:rPr lang="sr-Latn-RS" baseline="0" dirty="0" smtClean="0"/>
              <a:t> diskusija o članu 18. predviđena je u modulu o javno-privatnoj saradnji.</a:t>
            </a:r>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8878187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 </a:t>
            </a:r>
            <a:r>
              <a:rPr lang="en-US" b="0" dirty="0" smtClean="0"/>
              <a:t>b</a:t>
            </a:r>
            <a:r>
              <a:rPr lang="en-US" b="0" dirty="0"/>
              <a:t>) </a:t>
            </a:r>
            <a:r>
              <a:rPr lang="sr-Latn-RS" b="0" dirty="0" smtClean="0"/>
              <a:t>Za podatke iz sadržaja od inostranog davaoca usluga koji pruža usluge u vašoj zemlji.</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Razlog</a:t>
            </a:r>
            <a:r>
              <a:rPr lang="sr-Latn-RS" b="0" baseline="0" dirty="0" smtClean="0"/>
              <a:t> je to što se opseg člana 18. stava 1. tačke b) </a:t>
            </a:r>
            <a:r>
              <a:rPr lang="en-US" b="0" dirty="0" smtClean="0"/>
              <a:t> </a:t>
            </a:r>
            <a:r>
              <a:rPr lang="sr-Latn-RS" b="0" dirty="0" smtClean="0"/>
              <a:t>odnosi samo na podatke</a:t>
            </a:r>
            <a:r>
              <a:rPr lang="sr-Latn-RS" b="0" baseline="0" dirty="0" smtClean="0"/>
              <a:t> o pretplatniku, pa se od inostranog davaoca usluga ne može tražiti da dâ podatke iz sadržaja.</a:t>
            </a: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Iako se podaci navedeni pod c) čuvaju izvan vaše zemlje, lice koje ima kontrolu nad tim podacima je u</a:t>
            </a:r>
            <a:r>
              <a:rPr lang="sr-Latn-RS" b="0" baseline="0" dirty="0" smtClean="0"/>
              <a:t> vašoj zemlji, te mu se može naložiti da dâ podatke u skladu sa članom 18. stavom 1. tačkom a). </a:t>
            </a: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41388780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 </a:t>
            </a:r>
            <a:r>
              <a:rPr lang="en-US" b="0" dirty="0" smtClean="0"/>
              <a:t>b) </a:t>
            </a:r>
            <a:r>
              <a:rPr lang="sr-Latn-RS" b="0" dirty="0" smtClean="0"/>
              <a:t>Za podatke iz sadržaja od inostranog davaoca usluga koji pruža usluge u vašoj zemlji.</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Razlog</a:t>
            </a:r>
            <a:r>
              <a:rPr lang="sr-Latn-RS" b="0" baseline="0" dirty="0" smtClean="0"/>
              <a:t> je to što se opseg člana 18. stava 1. tačke b) </a:t>
            </a:r>
            <a:r>
              <a:rPr lang="en-US" b="0" dirty="0" smtClean="0"/>
              <a:t> </a:t>
            </a:r>
            <a:r>
              <a:rPr lang="sr-Latn-RS" b="0" dirty="0" smtClean="0"/>
              <a:t>odnosi samo na podatke</a:t>
            </a:r>
            <a:r>
              <a:rPr lang="sr-Latn-RS" b="0" baseline="0" dirty="0" smtClean="0"/>
              <a:t> o pretplatniku, pa se od inostranog davaoca usluga ne može tražiti da dâ podatke iz sadržaja.</a:t>
            </a:r>
            <a:endParaRPr lang="en-US" b="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Iako se podaci navedeni pod c) čuvaju izvan vaše zemlje, lice koje ima kontrolu nad tim podacima je u</a:t>
            </a:r>
            <a:r>
              <a:rPr lang="sr-Latn-RS" b="0" baseline="0" dirty="0" smtClean="0"/>
              <a:t> vašoj zemlji, te mu se može naložiti da dâ podatke u skladu sa članom 18. stavom 1. tačkom a). </a:t>
            </a:r>
            <a:endParaRPr lang="en-US" b="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30082115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eaLnBrk="1" hangingPunct="1">
              <a:spcBef>
                <a:spcPct val="0"/>
              </a:spcBef>
            </a:pPr>
            <a:r>
              <a:rPr lang="sr-Latn-RS" dirty="0" smtClean="0"/>
              <a:t>Pretraživanje i</a:t>
            </a:r>
            <a:r>
              <a:rPr lang="sr-Latn-RS" baseline="0" dirty="0" smtClean="0"/>
              <a:t> zaplena opisani su članom 19. Budimpeštanske konvencije.</a:t>
            </a:r>
            <a:r>
              <a:rPr lang="en-GB" dirty="0" smtClean="0"/>
              <a:t> </a:t>
            </a:r>
          </a:p>
          <a:p>
            <a:pPr algn="just" eaLnBrk="1" hangingPunct="1">
              <a:spcBef>
                <a:spcPct val="0"/>
              </a:spcBef>
            </a:pPr>
            <a:endParaRPr lang="en-GB" dirty="0" smtClean="0"/>
          </a:p>
          <a:p>
            <a:pPr algn="just" eaLnBrk="1" hangingPunct="1">
              <a:spcBef>
                <a:spcPct val="0"/>
              </a:spcBef>
            </a:pPr>
            <a:r>
              <a:rPr lang="sr-Latn-RS" dirty="0" smtClean="0"/>
              <a:t>Većina nacionalnih procesnih pravila obuhvata opšte propise o pretresanju</a:t>
            </a:r>
            <a:r>
              <a:rPr lang="sr-Latn-RS" baseline="0" dirty="0" smtClean="0"/>
              <a:t> i zapleni, ali ne postoje u svima njima specifična pravila koja se odnose na računarsko pretresanje i zaplenu. Mnoge jurisdikcije funkcionišu sasvim dobro i sa pretresanjem i zaplenom u tradicionalnom smislu. Ipak, realnost nas uči da se u digitalnim istragama javljaju prethodno nepoznati izazovi, koje, na primer, može prouzrokovati međusobna povezanost računarskih sistema.</a:t>
            </a:r>
          </a:p>
          <a:p>
            <a:pPr algn="just" eaLnBrk="1" hangingPunct="1">
              <a:spcBef>
                <a:spcPct val="0"/>
              </a:spcBef>
            </a:pPr>
            <a:endParaRPr lang="sr-Latn-RS" baseline="0" dirty="0" smtClean="0"/>
          </a:p>
          <a:p>
            <a:pPr algn="just" eaLnBrk="1" hangingPunct="1">
              <a:spcBef>
                <a:spcPct val="0"/>
              </a:spcBef>
            </a:pPr>
            <a:r>
              <a:rPr lang="sr-Latn-RS" baseline="0" dirty="0" smtClean="0"/>
              <a:t>Suočivši se sa tom vrstom novih pitanja, Budimpeštanska konvencija proizvodi konkretna pravila za pretresanje i zaplenu u digitalnom svetu. Kao rezultat, Konvencija daje mogućnost da se pretraživanje obavi u računarskom sistemu, medijumu za skladištenje i u računarskom sistemu koji je dostupan iz početnog. Ta poslednja mogućnost omogućava nadležnom organu da „odmah“ proširi pretragu na drugi sistem, kada tokom zakonitog pretraživanja određenog računarskog sistema, ili njegovog dela, ima osnova da veruje da se traženi podaci čuvaju u drugom računarskom sistemu na teritoriji datog organa. </a:t>
            </a:r>
            <a:endParaRPr lang="en-GB" dirty="0" smtClean="0"/>
          </a:p>
          <a:p>
            <a:pPr algn="just" eaLnBrk="1" hangingPunct="1">
              <a:spcBef>
                <a:spcPct val="0"/>
              </a:spcBef>
            </a:pPr>
            <a:endParaRPr lang="en-GB" dirty="0" smtClean="0"/>
          </a:p>
          <a:p>
            <a:pPr marL="0" marR="0" lvl="1" indent="0" algn="just" defTabSz="457200" rtl="0" eaLnBrk="1" fontAlgn="base" latinLnBrk="0" hangingPunct="1">
              <a:lnSpc>
                <a:spcPct val="100000"/>
              </a:lnSpc>
              <a:spcBef>
                <a:spcPct val="0"/>
              </a:spcBef>
              <a:spcAft>
                <a:spcPct val="0"/>
              </a:spcAft>
              <a:buClrTx/>
              <a:buSzTx/>
              <a:buFontTx/>
              <a:buNone/>
              <a:tabLst/>
              <a:defRPr/>
            </a:pPr>
            <a:r>
              <a:rPr lang="sr-Latn-RS" sz="3200" dirty="0" smtClean="0"/>
              <a:t>Kada se radi o istražnim ovlašćenjima,</a:t>
            </a:r>
            <a:r>
              <a:rPr lang="sr-Latn-RS" sz="3200" baseline="0" dirty="0" smtClean="0"/>
              <a:t> član 19. nalaže da istražitelji budu ovlašćeni da „zaplene ili na sličan način obezbede“ pristupljene računarske podatke, kao i da nalože svakom licu koje poznaje način rada datog računarskog sitema ili mere koje se primenjuju kako bi se računarski podaci u njemu zaštitili, da pruži, u razumnoj meri, neophodne podatke kako bi se omogućili pretraživanje i zaplena.</a:t>
            </a:r>
            <a:endParaRPr lang="en-GB" dirty="0" smtClean="0"/>
          </a:p>
          <a:p>
            <a:pPr algn="just" eaLnBrk="1" hangingPunct="1">
              <a:spcBef>
                <a:spcPct val="0"/>
              </a:spcBef>
            </a:pPr>
            <a:endParaRPr lang="en-GB" dirty="0" smtClean="0"/>
          </a:p>
          <a:p>
            <a:pPr algn="just" eaLnBrk="1" hangingPunct="1">
              <a:spcBef>
                <a:spcPct val="0"/>
              </a:spcBef>
            </a:pPr>
            <a:r>
              <a:rPr lang="sr-Latn-RS" dirty="0" smtClean="0"/>
              <a:t>Imajući u</a:t>
            </a:r>
            <a:r>
              <a:rPr lang="sr-Latn-RS" baseline="0" dirty="0" smtClean="0"/>
              <a:t> vidu</a:t>
            </a:r>
            <a:r>
              <a:rPr lang="sr-Latn-RS" dirty="0" smtClean="0"/>
              <a:t> različite mogućnosti i efikasnije načine koji</a:t>
            </a:r>
            <a:r>
              <a:rPr lang="sr-Latn-RS" baseline="0" dirty="0" smtClean="0"/>
              <a:t> su na raspolaganju u pogledu zaplene računarskih podataka, Budimpeštanska konvencija nudi listu osnovnih radnji za čije sprovođenje istražitelji treba da budu ovlašćeni (sledeći slajd).</a:t>
            </a:r>
            <a:endParaRPr lang="en-GB" dirty="0" smtClean="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3086158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sr-Latn-RS" baseline="0" dirty="0" smtClean="0"/>
              <a:t>U skladu sa Budimpeštanskom konvencijom, o</a:t>
            </a:r>
            <a:r>
              <a:rPr lang="sr-Latn-RS" dirty="0" smtClean="0"/>
              <a:t>snovne radnje za koje istražitelji</a:t>
            </a:r>
            <a:r>
              <a:rPr lang="sr-Latn-RS" baseline="0" dirty="0" smtClean="0"/>
              <a:t> treba da budu zakonom ovlašćeni, kako bi ih sproveli u procesu </a:t>
            </a:r>
            <a:r>
              <a:rPr lang="sr-Latn-RS" b="0" i="0" u="none" baseline="0" dirty="0" smtClean="0"/>
              <a:t>zakonite </a:t>
            </a:r>
            <a:r>
              <a:rPr lang="sr-Latn-RS" baseline="0" dirty="0" smtClean="0"/>
              <a:t>zaplene računarskih podataka jesu sledeće: </a:t>
            </a:r>
            <a:endParaRPr lang="en-US" baseline="0" dirty="0"/>
          </a:p>
          <a:p>
            <a:pPr eaLnBrk="1" hangingPunct="1">
              <a:spcBef>
                <a:spcPct val="0"/>
              </a:spcBef>
            </a:pPr>
            <a:endParaRPr lang="en-GB" dirty="0"/>
          </a:p>
          <a:p>
            <a:pPr eaLnBrk="1" hangingPunct="1">
              <a:spcBef>
                <a:spcPct val="0"/>
              </a:spcBef>
            </a:pPr>
            <a:r>
              <a:rPr lang="en-US" dirty="0"/>
              <a:t>a) </a:t>
            </a:r>
            <a:r>
              <a:rPr lang="sr-Latn-RS" dirty="0" smtClean="0"/>
              <a:t>da fizički zaplene računarski</a:t>
            </a:r>
            <a:r>
              <a:rPr lang="sr-Latn-RS" baseline="0" dirty="0" smtClean="0"/>
              <a:t> sistem; </a:t>
            </a:r>
            <a:endParaRPr lang="en-GB" dirty="0"/>
          </a:p>
          <a:p>
            <a:pPr eaLnBrk="1" hangingPunct="1">
              <a:spcBef>
                <a:spcPct val="0"/>
              </a:spcBef>
            </a:pPr>
            <a:endParaRPr lang="en-US" dirty="0"/>
          </a:p>
          <a:p>
            <a:pPr eaLnBrk="1" hangingPunct="1">
              <a:spcBef>
                <a:spcPct val="0"/>
              </a:spcBef>
            </a:pPr>
            <a:r>
              <a:rPr lang="en-US" dirty="0"/>
              <a:t>b) </a:t>
            </a:r>
            <a:r>
              <a:rPr lang="sr-Latn-RS" dirty="0" smtClean="0"/>
              <a:t>da naprave i zadrže kopiju tih računarskih</a:t>
            </a:r>
            <a:r>
              <a:rPr lang="sr-Latn-RS" baseline="0" dirty="0" smtClean="0"/>
              <a:t> podataka (što je važno u slučaju da se dati podaci čuvaju na glavnom serveru, te ih je nemoguće fizički izmestiti, kao i kada fizička zaplena u prevelikom obimu narušava prava drugih lica koja imaju pravo pristupa tom uređaju </a:t>
            </a:r>
            <a:r>
              <a:rPr lang="en-150" baseline="0" dirty="0" smtClean="0"/>
              <a:t>–</a:t>
            </a:r>
            <a:r>
              <a:rPr lang="sr-Latn-RS" baseline="0" dirty="0" smtClean="0"/>
              <a:t> npr. server velike kompanije);</a:t>
            </a:r>
            <a:endParaRPr lang="en-GB" dirty="0"/>
          </a:p>
          <a:p>
            <a:pPr eaLnBrk="1" hangingPunct="1">
              <a:spcBef>
                <a:spcPct val="0"/>
              </a:spcBef>
            </a:pPr>
            <a:endParaRPr lang="en-US" dirty="0"/>
          </a:p>
          <a:p>
            <a:pPr eaLnBrk="1" hangingPunct="1">
              <a:spcBef>
                <a:spcPct val="0"/>
              </a:spcBef>
            </a:pPr>
            <a:r>
              <a:rPr lang="en-US" dirty="0"/>
              <a:t>c) </a:t>
            </a:r>
            <a:r>
              <a:rPr lang="sr-Latn-RS" dirty="0" smtClean="0"/>
              <a:t>da</a:t>
            </a:r>
            <a:r>
              <a:rPr lang="sr-Latn-RS" baseline="0" dirty="0" smtClean="0"/>
              <a:t> održe celovitost relevantnih sačuvanih računarskih podataka i, konačno, </a:t>
            </a:r>
            <a:endParaRPr lang="en-GB" dirty="0"/>
          </a:p>
          <a:p>
            <a:pPr eaLnBrk="1" hangingPunct="1">
              <a:spcBef>
                <a:spcPct val="0"/>
              </a:spcBef>
            </a:pPr>
            <a:endParaRPr lang="en-US" dirty="0"/>
          </a:p>
          <a:p>
            <a:pPr eaLnBrk="1" hangingPunct="1">
              <a:spcBef>
                <a:spcPct val="0"/>
              </a:spcBef>
            </a:pPr>
            <a:r>
              <a:rPr lang="en-US" dirty="0"/>
              <a:t>d) </a:t>
            </a:r>
            <a:r>
              <a:rPr lang="sr-Latn-RS" dirty="0" smtClean="0"/>
              <a:t>da</a:t>
            </a:r>
            <a:r>
              <a:rPr lang="sr-Latn-RS" baseline="0" dirty="0" smtClean="0"/>
              <a:t> date računarske podatke učine nedostupnim, ili ih uklone iz računarskog sistema kome je pristupljeno.</a:t>
            </a:r>
            <a:endParaRPr lang="en-GB" dirty="0"/>
          </a:p>
          <a:p>
            <a:pPr eaLnBrk="1" hangingPunct="1">
              <a:spcBef>
                <a:spcPct val="0"/>
              </a:spcBef>
            </a:pPr>
            <a:endParaRPr lang="en-US" dirty="0"/>
          </a:p>
          <a:p>
            <a:pPr eaLnBrk="1" hangingPunct="1">
              <a:spcBef>
                <a:spcPct val="0"/>
              </a:spcBef>
            </a:pPr>
            <a:r>
              <a:rPr lang="sr-Latn-RS" dirty="0" smtClean="0"/>
              <a:t>Poslednja odredba je značajna kada je, na primer, fizičku</a:t>
            </a:r>
            <a:r>
              <a:rPr lang="sr-Latn-RS" baseline="0" dirty="0" smtClean="0"/>
              <a:t> zaplenu nemoguće sprovesti, ali se može očekivati </a:t>
            </a:r>
            <a:r>
              <a:rPr lang="sr-Latn-RS" b="0" i="0" u="none" baseline="0" dirty="0" smtClean="0"/>
              <a:t>realna šteta </a:t>
            </a:r>
            <a:r>
              <a:rPr lang="sr-Latn-RS" baseline="0" dirty="0" smtClean="0"/>
              <a:t>ukoliko treća strana ostvari pristup tim podacima.</a:t>
            </a:r>
            <a:r>
              <a:rPr lang="en-US" dirty="0" smtClean="0"/>
              <a:t>  </a:t>
            </a:r>
            <a:endParaRPr lang="en-GB" dirty="0"/>
          </a:p>
          <a:p>
            <a:pPr eaLnBrk="1" hangingPunct="1">
              <a:spcBef>
                <a:spcPct val="0"/>
              </a:spcBef>
            </a:pPr>
            <a:r>
              <a:rPr lang="sr-Latn-RS" dirty="0" smtClean="0"/>
              <a:t>Uz izuzetak</a:t>
            </a:r>
            <a:r>
              <a:rPr lang="sr-Latn-RS" baseline="0" dirty="0" smtClean="0"/>
              <a:t> proste zaplene podataka u sopstvenom, originalnom zapisu, sve ove procesne mogućnosti predstavljaju specifične mere u digitalnom okruženju.</a:t>
            </a:r>
            <a:endParaRPr lang="en-GB"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32054973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r-Latn-RS" dirty="0" smtClean="0"/>
              <a:t>Ponekad</a:t>
            </a:r>
            <a:r>
              <a:rPr lang="sr-Latn-RS" baseline="0" dirty="0" smtClean="0"/>
              <a:t> su istražnim organima potrebne svežije informacije od onih do kojih se došlo pretraživanjem ili zaplenom sačuvanih podataka: </a:t>
            </a:r>
          </a:p>
          <a:p>
            <a:pPr algn="just" eaLnBrk="1" hangingPunct="1">
              <a:spcBef>
                <a:spcPct val="0"/>
              </a:spcBef>
            </a:pPr>
            <a:endParaRPr lang="sr-Latn-RS" baseline="0" dirty="0" smtClean="0"/>
          </a:p>
          <a:p>
            <a:pPr algn="just" eaLnBrk="1" hangingPunct="1">
              <a:spcBef>
                <a:spcPct val="0"/>
              </a:spcBef>
            </a:pPr>
            <a:r>
              <a:rPr lang="sr-Latn-RS" baseline="0" dirty="0" smtClean="0"/>
              <a:t>Prikupljanje računarskih podataka </a:t>
            </a:r>
            <a:r>
              <a:rPr lang="sr-Latn-RS" i="1" baseline="0" dirty="0" smtClean="0"/>
              <a:t>u realnom vremenu</a:t>
            </a:r>
            <a:r>
              <a:rPr lang="sr-Latn-RS" baseline="0" dirty="0" smtClean="0"/>
              <a:t> omogućava istrage „uživo“ i opisano je u članu 20. Budimpeštanske konvencije. Ta vrsta intruzivne mere iziskuje adekvatne zakone, kako bi se organima za zaštitu pravnog poretka omogućilo da prikupljaju ili snimaju podatke u realnom vremenu, korišćenjem tehničkih sredstava, ali i ovlašćenje da se davaoci usluga obavežu da prikupljaju ili snimaju podatke svojih klijenata u realnom vremenu, u okviru svojih uobičajenih aktivnosti.</a:t>
            </a:r>
          </a:p>
          <a:p>
            <a:pPr algn="just" eaLnBrk="1" hangingPunct="1">
              <a:spcBef>
                <a:spcPct val="0"/>
              </a:spcBef>
            </a:pPr>
            <a:endParaRPr lang="sr-Latn-RS" baseline="0" dirty="0" smtClean="0"/>
          </a:p>
          <a:p>
            <a:pPr algn="just" eaLnBrk="1" hangingPunct="1">
              <a:spcBef>
                <a:spcPct val="0"/>
              </a:spcBef>
            </a:pPr>
            <a:r>
              <a:rPr lang="sr-Latn-RS" baseline="0" dirty="0" smtClean="0"/>
              <a:t>Ova vrsta istražnog alata može biti veoma značajna kako bi se, na primer, utvrdio izvor neke komunikacije s ciljem identifikacije počinioca, u realnom vremenu.</a:t>
            </a:r>
          </a:p>
          <a:p>
            <a:pPr algn="just" eaLnBrk="1" hangingPunct="1">
              <a:spcBef>
                <a:spcPct val="0"/>
              </a:spcBef>
            </a:pPr>
            <a:endParaRPr lang="sr-Latn-RS" baseline="0" dirty="0" smtClean="0"/>
          </a:p>
          <a:p>
            <a:pPr algn="just" eaLnBrk="1" hangingPunct="1">
              <a:spcBef>
                <a:spcPct val="0"/>
              </a:spcBef>
            </a:pPr>
            <a:r>
              <a:rPr lang="sr-Latn-RS" baseline="0" dirty="0" smtClean="0"/>
              <a:t>Važno je napomenuti da stav 3. člana 20. nalaže Stranama ugovornicama da usvoje zakonodavne i druge mere neophodne da bi se davaoci usluga obavezali da drže u tajnosti činjenicu da se sprovodi bilo koje ovlašćenje predviđeno ovim članom, kao i svaku informaciju s tim u vezi. </a:t>
            </a:r>
            <a:endParaRPr lang="en-US" dirty="0"/>
          </a:p>
          <a:p>
            <a:pPr algn="just" eaLnBrk="1" hangingPunct="1">
              <a:spcBef>
                <a:spcPct val="0"/>
              </a:spcBef>
            </a:pPr>
            <a:endParaRPr lang="en-US" dirty="0"/>
          </a:p>
          <a:p>
            <a:pPr algn="just"/>
            <a:endParaRPr lang="en-GB" sz="1200" kern="1200" dirty="0">
              <a:solidFill>
                <a:schemeClr val="tx1"/>
              </a:solidFill>
              <a:effectLst/>
              <a:latin typeface="+mn-lt"/>
              <a:ea typeface="+mn-ea"/>
              <a:cs typeface="+mn-cs"/>
            </a:endParaRPr>
          </a:p>
          <a:p>
            <a:pPr algn="just"/>
            <a:r>
              <a:rPr lang="en-GB" sz="1200" kern="1200" dirty="0">
                <a:solidFill>
                  <a:schemeClr val="tx1"/>
                </a:solidFill>
                <a:effectLst/>
                <a:latin typeface="+mn-lt"/>
                <a:ea typeface="+mn-ea"/>
                <a:cs typeface="+mn-cs"/>
              </a:rPr>
              <a:t> </a:t>
            </a:r>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21866612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spcBef>
                <a:spcPct val="0"/>
              </a:spcBef>
            </a:pPr>
            <a:r>
              <a:rPr lang="sr-Latn-RS" dirty="0" smtClean="0"/>
              <a:t>Kao poslednje, ali ne i najmanje važno, u</a:t>
            </a:r>
            <a:r>
              <a:rPr lang="sr-Latn-RS" baseline="0" dirty="0" smtClean="0"/>
              <a:t> članu 21. se opisuje presretanje podataka iz sadržaja. </a:t>
            </a:r>
          </a:p>
          <a:p>
            <a:pPr eaLnBrk="1" hangingPunct="1">
              <a:spcBef>
                <a:spcPct val="0"/>
              </a:spcBef>
            </a:pPr>
            <a:endParaRPr lang="sr-Latn-RS" baseline="0" dirty="0" smtClean="0"/>
          </a:p>
          <a:p>
            <a:pPr eaLnBrk="1" hangingPunct="1">
              <a:spcBef>
                <a:spcPct val="0"/>
              </a:spcBef>
            </a:pPr>
            <a:r>
              <a:rPr lang="sr-Latn-RS" baseline="0" dirty="0" smtClean="0"/>
              <a:t>Pored podataka o saobraćaju, organima za zaštitu pravnog poretka ponekad je potrebno da poznaju i realan sadržaj komunikacije između osumnjičenih za neko krivično delo. Neke zemlje već imaju propise o </a:t>
            </a:r>
            <a:r>
              <a:rPr lang="sr-Latn-RS" b="0" i="0" u="none" baseline="0" dirty="0" smtClean="0"/>
              <a:t>presretanju telefonskih razgo</a:t>
            </a:r>
            <a:r>
              <a:rPr lang="sr-Latn-RS" baseline="0" dirty="0" smtClean="0"/>
              <a:t>vora, ali ne dozvoljavaju sve svojim organima da, konkretno, presreću komunikacije, osim telefonskih.</a:t>
            </a:r>
            <a:endParaRPr lang="en-GB" dirty="0"/>
          </a:p>
          <a:p>
            <a:pPr eaLnBrk="1" hangingPunct="1">
              <a:spcBef>
                <a:spcPct val="0"/>
              </a:spcBef>
            </a:pPr>
            <a:endParaRPr lang="en-US" dirty="0"/>
          </a:p>
          <a:p>
            <a:pPr eaLnBrk="1" hangingPunct="1">
              <a:spcBef>
                <a:spcPct val="0"/>
              </a:spcBef>
            </a:pPr>
            <a:r>
              <a:rPr lang="sr-Latn-RS" dirty="0" smtClean="0"/>
              <a:t>To je i razlog zašto u članu 21. Budimpeštanska</a:t>
            </a:r>
            <a:r>
              <a:rPr lang="sr-Latn-RS" baseline="0" dirty="0" smtClean="0"/>
              <a:t> konvencija konkretno navodi odredbe kojima se istražiteljima omogućava da presreću i snimaju podatkovne komunikacije.</a:t>
            </a:r>
            <a:endParaRPr lang="en-US" dirty="0"/>
          </a:p>
          <a:p>
            <a:pPr eaLnBrk="1" hangingPunct="1">
              <a:spcBef>
                <a:spcPct val="0"/>
              </a:spcBef>
            </a:pPr>
            <a:endParaRPr lang="en-GB" dirty="0"/>
          </a:p>
          <a:p>
            <a:pPr eaLnBrk="1" hangingPunct="1">
              <a:spcBef>
                <a:spcPct val="0"/>
              </a:spcBef>
            </a:pPr>
            <a:r>
              <a:rPr lang="sr-Latn-RS" dirty="0" smtClean="0"/>
              <a:t>Osim</a:t>
            </a:r>
            <a:r>
              <a:rPr lang="sr-Latn-RS" baseline="0" dirty="0" smtClean="0"/>
              <a:t> što predstavlja vrlo moćan alat u istrazi, presretanje komunikacija je i vrlo intruzivna mera i, u skladu sa Konvencijom, dozvoljena je samo u području teških krivičnih dela, koja će biti utvrđena domaćim zakonima.</a:t>
            </a:r>
            <a:endParaRPr lang="en-US" dirty="0"/>
          </a:p>
          <a:p>
            <a:pPr eaLnBrk="1" hangingPunct="1">
              <a:spcBef>
                <a:spcPct val="0"/>
              </a:spcBef>
            </a:pPr>
            <a:endParaRPr lang="sr-Latn-RS" dirty="0" smtClean="0"/>
          </a:p>
          <a:p>
            <a:pPr eaLnBrk="1" hangingPunct="1">
              <a:spcBef>
                <a:spcPct val="0"/>
              </a:spcBef>
            </a:pPr>
            <a:r>
              <a:rPr lang="sr-Latn-RS" dirty="0" smtClean="0"/>
              <a:t>U pogledu dopunskih mera zaštite koje se odnose na tajni nadzor (uključujući i presretanje podataka iz sadržaja) i koje Strane ugovornice EKLJP treba da ustanove u domaćem pravu,</a:t>
            </a:r>
            <a:r>
              <a:rPr lang="sr-Latn-RS" baseline="0" dirty="0" smtClean="0"/>
              <a:t> videti kompilaciju relevantne sudske prakse Evropskog suda za ljudska prava utemeljene na članu 8 (</a:t>
            </a:r>
            <a:r>
              <a:rPr lang="sr-Latn-RS" b="1" baseline="0" dirty="0" smtClean="0"/>
              <a:t>Pravo na poštovanje privatnog i porodičnog života</a:t>
            </a:r>
            <a:r>
              <a:rPr lang="sr-Latn-RS" baseline="0" dirty="0" smtClean="0"/>
              <a:t>, doma i prepiske): </a:t>
            </a:r>
            <a:r>
              <a:rPr lang="en-US" dirty="0" smtClean="0"/>
              <a:t>http</a:t>
            </a:r>
            <a:r>
              <a:rPr lang="en-US" dirty="0"/>
              <a:t>://www.echr.coe.int/Documents/FS_Mass_surveillance_ENG.pdf</a:t>
            </a:r>
          </a:p>
          <a:p>
            <a:pPr eaLnBrk="1" hangingPunct="1">
              <a:spcBef>
                <a:spcPct val="0"/>
              </a:spcBef>
            </a:pPr>
            <a:endParaRPr lang="en-US" dirty="0"/>
          </a:p>
          <a:p>
            <a:pPr marL="0" marR="0" indent="0" algn="l" defTabSz="457200" rtl="0" eaLnBrk="1" fontAlgn="base" latinLnBrk="0" hangingPunct="1">
              <a:lnSpc>
                <a:spcPct val="100000"/>
              </a:lnSpc>
              <a:spcBef>
                <a:spcPct val="0"/>
              </a:spcBef>
              <a:spcAft>
                <a:spcPct val="0"/>
              </a:spcAft>
              <a:buClrTx/>
              <a:buSzTx/>
              <a:buFontTx/>
              <a:buNone/>
              <a:tabLst/>
              <a:defRPr/>
            </a:pPr>
            <a:r>
              <a:rPr lang="sr-Latn-RS" dirty="0" smtClean="0"/>
              <a:t>Važno je napomenuti da stav 3. člana 21 Konvencije nalaže da Strane ugovornice</a:t>
            </a:r>
            <a:r>
              <a:rPr lang="sr-Latn-RS" baseline="0" dirty="0" smtClean="0"/>
              <a:t> treba da usvoje zakonodavne i druge mere, neophodne da obavežu davaoce usluga da čuvaju u tajnosti sprovođenje svakog ovlašćenja predviđenog ovim članom i svaku informaciju s tim u vezi.</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2455768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just"/>
            <a:r>
              <a:rPr lang="sr-Latn-RS" dirty="0" smtClean="0"/>
              <a:t>Na levoj strani slajda navodi se član 1. tačka a)</a:t>
            </a:r>
            <a:r>
              <a:rPr lang="sr-Latn-RS" baseline="0" dirty="0" smtClean="0"/>
              <a:t> Budimpeštanske konvencije, odnosno, definicija „računarskog sistema“.</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Na desnoj</a:t>
            </a:r>
            <a:r>
              <a:rPr lang="sr-Latn-RS" baseline="0" dirty="0" smtClean="0"/>
              <a:t> strani je objašnjenje definicije</a:t>
            </a:r>
            <a:r>
              <a:rPr lang="en-US" dirty="0" smtClean="0"/>
              <a:t>. </a:t>
            </a: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algn="just" eaLnBrk="1" hangingPunct="1"/>
            <a:r>
              <a:rPr lang="sr-Latn-RS" altLang="sr-Latn-RS" dirty="0" smtClean="0"/>
              <a:t>Prema Budimpeštanskoj konvenciji, računarski sistem je uređaj koji</a:t>
            </a:r>
            <a:r>
              <a:rPr lang="sr-Latn-RS" altLang="sr-Latn-RS" baseline="0" dirty="0" smtClean="0"/>
              <a:t> se sastoji od hardvera i softvera za automatsku obradu digitalnih podataka. Uključuje ulazne i izlazne jedinice i memorijsko skladište. Može biti zaseban ili povezan sa sličnim uređajima u okviru mreže. </a:t>
            </a:r>
            <a:endParaRPr lang="en-US" altLang="sr-Latn-RS" dirty="0"/>
          </a:p>
          <a:p>
            <a:pPr algn="just" eaLnBrk="1" hangingPunct="1"/>
            <a:endParaRPr lang="en-US" sz="1200" kern="1200" dirty="0">
              <a:solidFill>
                <a:schemeClr val="tx1"/>
              </a:solidFill>
              <a:latin typeface="+mn-lt"/>
              <a:ea typeface="MS PGothic" pitchFamily="34" charset="-128"/>
              <a:cs typeface="ＭＳ Ｐゴシック" charset="0"/>
            </a:endParaRPr>
          </a:p>
          <a:p>
            <a:pPr algn="just" eaLnBrk="1" hangingPunct="1"/>
            <a:r>
              <a:rPr lang="sr-Latn-RS" sz="1200" kern="1200" dirty="0" smtClean="0">
                <a:solidFill>
                  <a:schemeClr val="tx1"/>
                </a:solidFill>
                <a:latin typeface="+mn-lt"/>
                <a:ea typeface="MS PGothic" pitchFamily="34" charset="-128"/>
                <a:cs typeface="ＭＳ Ｐゴシック" charset="0"/>
              </a:rPr>
              <a:t>Računarski sistem se obično sastoji od različitih uređaja, procesora</a:t>
            </a:r>
            <a:r>
              <a:rPr lang="sr-Latn-RS" sz="1200" kern="1200" baseline="0" dirty="0" smtClean="0">
                <a:solidFill>
                  <a:schemeClr val="tx1"/>
                </a:solidFill>
                <a:latin typeface="+mn-lt"/>
                <a:ea typeface="MS PGothic" pitchFamily="34" charset="-128"/>
                <a:cs typeface="ＭＳ Ｐゴシック" charset="0"/>
              </a:rPr>
              <a:t> ili centralne procesorske jedinice i perifernih uređaja. Periferni uređaj („periferija“) jeste uređaj koji vrši određenu konkretnu funkciju u sadejstvu sa procesorom, npr. štampač, monitor, CD čitač/pisač ili dodatna jedinica za skladištenje.</a:t>
            </a:r>
            <a:r>
              <a:rPr lang="en-US" sz="1200" kern="1200" dirty="0" smtClean="0">
                <a:solidFill>
                  <a:schemeClr val="tx1"/>
                </a:solidFill>
                <a:latin typeface="+mn-lt"/>
                <a:ea typeface="MS PGothic" pitchFamily="34" charset="-128"/>
                <a:cs typeface="ＭＳ Ｐゴシック" charset="0"/>
              </a:rPr>
              <a:t> </a:t>
            </a:r>
            <a:endParaRPr lang="en-US" sz="1200" kern="1200" dirty="0">
              <a:solidFill>
                <a:schemeClr val="tx1"/>
              </a:solidFill>
              <a:latin typeface="+mn-lt"/>
              <a:ea typeface="MS PGothic" pitchFamily="34" charset="-128"/>
              <a:cs typeface="ＭＳ Ｐゴシック" charset="0"/>
            </a:endParaRPr>
          </a:p>
          <a:p>
            <a:pPr algn="just" eaLnBrk="1" hangingPunct="1"/>
            <a:endParaRPr lang="sr-Latn-RS" sz="1200" kern="1200" dirty="0" smtClean="0">
              <a:solidFill>
                <a:schemeClr val="tx1"/>
              </a:solidFill>
              <a:latin typeface="+mn-lt"/>
              <a:ea typeface="MS PGothic" pitchFamily="34" charset="-128"/>
              <a:cs typeface="ＭＳ Ｐゴシック" charset="0"/>
            </a:endParaRPr>
          </a:p>
          <a:p>
            <a:pPr algn="just" eaLnBrk="1" hangingPunct="1"/>
            <a:r>
              <a:rPr lang="sr-Latn-RS" sz="1200" kern="1200" dirty="0" smtClean="0">
                <a:solidFill>
                  <a:schemeClr val="tx1"/>
                </a:solidFill>
                <a:latin typeface="+mn-lt"/>
                <a:ea typeface="MS PGothic" pitchFamily="34" charset="-128"/>
                <a:cs typeface="ＭＳ Ｐゴシック" charset="0"/>
              </a:rPr>
              <a:t>Računarski sistemi</a:t>
            </a:r>
            <a:r>
              <a:rPr lang="sr-Latn-RS" sz="1200" kern="1200" baseline="0" dirty="0" smtClean="0">
                <a:solidFill>
                  <a:schemeClr val="tx1"/>
                </a:solidFill>
                <a:latin typeface="+mn-lt"/>
                <a:ea typeface="MS PGothic" pitchFamily="34" charset="-128"/>
                <a:cs typeface="ＭＳ Ｐゴシック" charset="0"/>
              </a:rPr>
              <a:t> mogu biti povezani sa mrežom kao krajnje tačke ili kao sredstvo koje olakšava komunikaciju unutar mreže. Ono što je ključno jeste da se podaci razmenjuju putem mreže. </a:t>
            </a:r>
            <a:endParaRPr lang="en-US" sz="1200" kern="1200" dirty="0">
              <a:solidFill>
                <a:schemeClr val="tx1"/>
              </a:solidFill>
              <a:latin typeface="+mn-lt"/>
              <a:ea typeface="MS PGothic" pitchFamily="34" charset="-128"/>
              <a:cs typeface="ＭＳ Ｐゴシック" charset="0"/>
            </a:endParaRPr>
          </a:p>
          <a:p>
            <a:pPr algn="just" eaLnBrk="1" hangingPunct="1"/>
            <a:endParaRPr lang="en-US" sz="1200" kern="1200" dirty="0">
              <a:solidFill>
                <a:schemeClr val="tx1"/>
              </a:solidFill>
              <a:latin typeface="+mn-lt"/>
              <a:ea typeface="MS PGothic" pitchFamily="34" charset="-128"/>
              <a:cs typeface="ＭＳ Ｐゴシック" charset="0"/>
            </a:endParaRPr>
          </a:p>
          <a:p>
            <a:pPr algn="just" eaLnBrk="1" hangingPunct="1"/>
            <a:r>
              <a:rPr lang="sr-Latn-RS" sz="1200" kern="1200" dirty="0" smtClean="0">
                <a:solidFill>
                  <a:schemeClr val="tx1"/>
                </a:solidFill>
                <a:latin typeface="+mn-lt"/>
                <a:ea typeface="MS PGothic" pitchFamily="34" charset="-128"/>
                <a:cs typeface="ＭＳ Ｐゴシック" charset="0"/>
              </a:rPr>
              <a:t>Trener može podeliti i dodatni resurs, Smernicu br. 1</a:t>
            </a:r>
            <a:r>
              <a:rPr lang="en-US" sz="1200" kern="1200" dirty="0" smtClean="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http://rm.coe.int/CoERMPublicCommonSearchServices/DisplayDCTMContent?documentId=09000016802e79e6</a:t>
            </a:r>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28121215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smtClean="0"/>
              <a:t>T</a:t>
            </a:r>
            <a:r>
              <a:rPr lang="sr-Latn-RS" dirty="0" smtClean="0"/>
              <a:t>ačan odgovor je:</a:t>
            </a:r>
            <a:r>
              <a:rPr lang="sr-Latn-RS" b="1" baseline="0" dirty="0" smtClean="0"/>
              <a:t> Netačno</a:t>
            </a:r>
            <a:endParaRPr lang="sr-Latn-RS" b="0" baseline="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0" baseline="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baseline="0" dirty="0" smtClean="0"/>
              <a:t>Presretanje podataka iz sadržaja u skladu sa članom 21. može se vršiti samo u domenu teških krivičnih dela </a:t>
            </a:r>
            <a:r>
              <a:rPr lang="en-150" b="0" baseline="0" dirty="0" smtClean="0"/>
              <a:t>–</a:t>
            </a:r>
            <a:r>
              <a:rPr lang="sr-Latn-RS" b="0" baseline="0" dirty="0" smtClean="0"/>
              <a:t> ne i dela koja povlače mininalne kazne.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27071073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smtClean="0"/>
              <a:t>T</a:t>
            </a:r>
            <a:r>
              <a:rPr lang="sr-Latn-RS" dirty="0" smtClean="0"/>
              <a:t>ačan odgovor je:</a:t>
            </a:r>
            <a:r>
              <a:rPr lang="sr-Latn-RS" b="1" baseline="0" dirty="0" smtClean="0"/>
              <a:t> Netačno</a:t>
            </a:r>
            <a:endParaRPr lang="sr-Latn-RS" b="0" baseline="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0" baseline="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baseline="0" dirty="0" smtClean="0"/>
              <a:t>Presretanje podataka iz sadržaja u skladu sa članom 21. može se vršiti samo u domenu teških krivičnih dela </a:t>
            </a:r>
            <a:r>
              <a:rPr lang="en-150" b="0" baseline="0" dirty="0" smtClean="0"/>
              <a:t>–</a:t>
            </a:r>
            <a:r>
              <a:rPr lang="sr-Latn-RS" b="0" baseline="0" dirty="0" smtClean="0"/>
              <a:t> ne i dela koja povlače mininalne kazne. </a:t>
            </a: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7460611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53</a:t>
            </a:fld>
            <a:endParaRPr lang="en-US"/>
          </a:p>
        </p:txBody>
      </p:sp>
    </p:spTree>
    <p:extLst>
      <p:ext uri="{BB962C8B-B14F-4D97-AF65-F5344CB8AC3E}">
        <p14:creationId xmlns:p14="http://schemas.microsoft.com/office/powerpoint/2010/main" val="6856030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U ovom delu će</a:t>
            </a:r>
            <a:r>
              <a:rPr lang="sr-Latn-RS" baseline="0" dirty="0" smtClean="0"/>
              <a:t> se razmotriti opšte odredbe Budimpeštanske konvencije koje se odnose na međunarodnu saradnju i uzajamnu pomoć.</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37833988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Budimpeštanska konvencija priznaje druge međunarodne i bilateralne instrumente, kao i domaće zakone koji</a:t>
            </a:r>
            <a:r>
              <a:rPr lang="sr-Latn-RS" altLang="sr-Latn-RS" baseline="0" dirty="0" smtClean="0"/>
              <a:t> se odnose na međunarodnu saradnju i omogućavaju je. Konvencija nalaže korišćenje tih instrumenata i domaćih zakona u svrhe međunarodne saradnje u krivičnim stvarima</a:t>
            </a:r>
            <a:r>
              <a:rPr lang="en-US" altLang="sr-Latn-RS" dirty="0" smtClean="0"/>
              <a:t>. </a:t>
            </a:r>
            <a:endParaRPr lang="en-US"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Iako se Budimpeštanska konvencija mahom smatra konvencijom o visokotehnološkom kriminalu koja omogućava međunarodnu saradnju u oblasti visokotehnološkog kriminala,</a:t>
            </a:r>
            <a:r>
              <a:rPr lang="sr-Latn-RS" altLang="sr-Latn-RS" baseline="0" dirty="0" smtClean="0"/>
              <a:t> njen opseg je zapravo daleko širi. Markirani elementi pokazuju da Budimpeštanska konvencija omogućava i nalaže međunarodnu saradnju i za </a:t>
            </a: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baseline="0" dirty="0" smtClean="0"/>
              <a:t>a) dela koja se odnose na računarske sisteme i podatke (dela u oblasti visokotehnološkog kriminala) i za </a:t>
            </a: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baseline="0" dirty="0" smtClean="0"/>
              <a:t>b) prikupljanje dokaza za bilo koje krivično delo (u oblasti visokotehnološkog kriminala ili izvan nje).</a:t>
            </a:r>
            <a:endParaRPr lang="en-US"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To znači da Budimpeštanska konvencija</a:t>
            </a:r>
            <a:r>
              <a:rPr lang="sr-Latn-RS" altLang="sr-Latn-RS" baseline="0" dirty="0" smtClean="0"/>
              <a:t> omogućava saradnju u pogledu razmene elektronskih dokaza, nezavisno od toga da li je delo pod istragom delo u oblasti visokotehnološkog kriminala ili ne</a:t>
            </a:r>
            <a:r>
              <a:rPr lang="en-US" altLang="sr-Latn-RS" dirty="0" smtClean="0"/>
              <a:t>. </a:t>
            </a: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Tačni odgovori su </a:t>
            </a:r>
            <a:r>
              <a:rPr lang="en-US" dirty="0" smtClean="0"/>
              <a:t>a</a:t>
            </a:r>
            <a:r>
              <a:rPr lang="en-US" dirty="0"/>
              <a:t>) </a:t>
            </a:r>
            <a:r>
              <a:rPr lang="sr-Latn-RS" dirty="0" smtClean="0"/>
              <a:t>Hakovanje </a:t>
            </a:r>
            <a:r>
              <a:rPr lang="en-US" dirty="0" smtClean="0"/>
              <a:t>(c</a:t>
            </a:r>
            <a:r>
              <a:rPr lang="en-US" dirty="0"/>
              <a:t>) </a:t>
            </a:r>
            <a:r>
              <a:rPr lang="sr-Latn-RS" dirty="0" smtClean="0"/>
              <a:t>Falsifikovanje u vezi s računarima</a:t>
            </a:r>
            <a:r>
              <a:rPr lang="en-US" dirty="0" smtClean="0"/>
              <a:t> </a:t>
            </a:r>
            <a:r>
              <a:rPr lang="en-US" dirty="0"/>
              <a:t>(</a:t>
            </a:r>
            <a:r>
              <a:rPr lang="en-US" dirty="0" smtClean="0"/>
              <a:t>d</a:t>
            </a:r>
            <a:r>
              <a:rPr lang="sr-Latn-RS" noProof="0" dirty="0" smtClean="0"/>
              <a:t>) DDoS </a:t>
            </a:r>
            <a:r>
              <a:rPr lang="sr-Latn-RS" dirty="0" smtClean="0"/>
              <a:t>napad</a:t>
            </a:r>
            <a:r>
              <a:rPr lang="en-US" dirty="0" smtClean="0"/>
              <a:t> </a:t>
            </a:r>
            <a:r>
              <a:rPr lang="en-US" dirty="0"/>
              <a:t>(e) </a:t>
            </a:r>
            <a:r>
              <a:rPr lang="sr-Latn-RS" dirty="0" smtClean="0"/>
              <a:t>Posedovanje dečije pornografije na USB fleš memoriji.</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28026983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Tačni odgovori su </a:t>
            </a:r>
            <a:r>
              <a:rPr lang="en-US" dirty="0" smtClean="0"/>
              <a:t>a</a:t>
            </a:r>
            <a:r>
              <a:rPr lang="en-US" dirty="0"/>
              <a:t>) </a:t>
            </a:r>
            <a:r>
              <a:rPr lang="sr-Latn-RS" dirty="0" smtClean="0"/>
              <a:t>Hakovanje </a:t>
            </a:r>
            <a:r>
              <a:rPr lang="en-US" dirty="0" smtClean="0"/>
              <a:t>(c</a:t>
            </a:r>
            <a:r>
              <a:rPr lang="en-US" dirty="0"/>
              <a:t>) </a:t>
            </a:r>
            <a:r>
              <a:rPr lang="sr-Latn-RS" dirty="0" smtClean="0"/>
              <a:t>Falsifikovanje u vezi s računarima</a:t>
            </a:r>
            <a:r>
              <a:rPr lang="en-US" dirty="0" smtClean="0"/>
              <a:t> </a:t>
            </a:r>
            <a:r>
              <a:rPr lang="en-US" dirty="0"/>
              <a:t>(</a:t>
            </a:r>
            <a:r>
              <a:rPr lang="en-US" dirty="0" smtClean="0"/>
              <a:t>d</a:t>
            </a:r>
            <a:r>
              <a:rPr lang="sr-Latn-RS" noProof="0" dirty="0" smtClean="0"/>
              <a:t>) DDoS </a:t>
            </a:r>
            <a:r>
              <a:rPr lang="sr-Latn-RS" dirty="0" smtClean="0"/>
              <a:t>napad</a:t>
            </a:r>
            <a:r>
              <a:rPr lang="en-US" dirty="0" smtClean="0"/>
              <a:t> </a:t>
            </a:r>
            <a:r>
              <a:rPr lang="en-US" dirty="0"/>
              <a:t>(e) </a:t>
            </a:r>
            <a:r>
              <a:rPr lang="sr-Latn-RS" dirty="0" smtClean="0"/>
              <a:t>Posedovanje dečije pornografije na USB fleš memoriji.</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4970847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Budimpeštanska konvencija, strogo uzev, nije ugovor o ekstradiciji, ali zahteva od Strana da izruče</a:t>
            </a:r>
            <a:r>
              <a:rPr lang="sr-Latn-RS" sz="1200" baseline="0" dirty="0" smtClean="0"/>
              <a:t> osumnjičene učinioce krivičnih dela pod određenim okolnostima vezano za krivična dela utvrđena u skladu sa Konvencijom. Dato krivično delo mora biti kažnjivo u obe zemlje zatvorskom kaznom od najmanje godinu dana, mada se Strane mogu saglasiti i sa drugačijom kaznom na osnovu propisa ili ugovora o ekstradiciji</a:t>
            </a:r>
            <a:r>
              <a:rPr lang="en-GB" sz="1200" dirty="0" smtClean="0"/>
              <a:t>. </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r-Latn-RS" sz="1200" dirty="0" smtClean="0"/>
              <a:t>Budimpeštanska konvencija, uobičajeno, ne predstavlja ugovor o ekstradiciji,</a:t>
            </a:r>
            <a:r>
              <a:rPr lang="sr-Latn-RS" sz="1200" baseline="0" dirty="0" smtClean="0"/>
              <a:t> pa umesto da propiše konkretan postupak za ekstradiciju, ona nalaže da se smatra da su dela utvrđena u skladu sa Konvencijom uključena u svaki ugovor u ekstradiciji kao dela koja podležu ekstradiciji. To znači da će se postojeći postupci koje je svaka Strana prihvatila primenjivati u odnosu na dela utvrđena u skladu sa Konvencijom</a:t>
            </a:r>
            <a:r>
              <a:rPr lang="en-US" sz="1200" dirty="0" smtClean="0"/>
              <a:t>. </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Ovom</a:t>
            </a:r>
            <a:r>
              <a:rPr lang="sr-Latn-RS" sz="1200" baseline="0" dirty="0" smtClean="0"/>
              <a:t> odredbom se ekstradicija omogućava u odnosu na krivična dela ustanovljenja u skladu sa Budimpeštanskom konvencijom, čak i u odsustvu ugovora o ekstradiciji </a:t>
            </a:r>
            <a:r>
              <a:rPr lang="en-150" sz="1200" baseline="0" dirty="0" smtClean="0"/>
              <a:t>–</a:t>
            </a:r>
            <a:r>
              <a:rPr lang="sr-Latn-RS" sz="1200" baseline="0" dirty="0" smtClean="0"/>
              <a:t> pod uslovom da ako Strana zahteva pravni osnov za izručenje, Budimpeštanska konvencija će se smatrati odgovarajućim pravnim osnovom u odnosu na ta krivična dela. U ovom ograničenom scenariju, sama Budimpeštanska konvencija vrši funkciju ugovora o ekstradiciji</a:t>
            </a:r>
            <a:r>
              <a:rPr lang="en-US" sz="1200" dirty="0" smtClean="0"/>
              <a:t>. </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Odredbe o ekstradiciji</a:t>
            </a:r>
            <a:r>
              <a:rPr lang="sr-Latn-RS" baseline="0" dirty="0" smtClean="0"/>
              <a:t> Budimpeštanske konvencije ne stavljaju van snage uslove koji postoje u ugovorima o ekstradiciji </a:t>
            </a:r>
            <a:r>
              <a:rPr lang="en-150" baseline="0" dirty="0" smtClean="0"/>
              <a:t>–</a:t>
            </a:r>
            <a:r>
              <a:rPr lang="sr-Latn-RS" baseline="0" dirty="0" smtClean="0"/>
              <a:t> uključujući i osnove koje zamoljenoj Strani omogućavaju da ekstradiciju odbije. To znači da Strane i dalje zadržavaju fleksibilnost, na osnovu postojećih ugovora o ekstradiciji, u smislu prihvatanja ili odbijanja ekstradicije na osnovu uzajamno prihvaćenih uslova</a:t>
            </a:r>
            <a:r>
              <a:rPr lang="en-US" sz="1200" dirty="0" smtClean="0"/>
              <a:t>. </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Ukoliko zamoljena Strana odbije ekstradiciju na osnovu državljanstva lica ili smatra da</a:t>
            </a:r>
            <a:r>
              <a:rPr lang="sr-Latn-RS" sz="1200" baseline="0" dirty="0" smtClean="0"/>
              <a:t> poseduje</a:t>
            </a:r>
            <a:r>
              <a:rPr lang="sr-Latn-RS" sz="1200" dirty="0" smtClean="0"/>
              <a:t> nadležnost za dato</a:t>
            </a:r>
            <a:r>
              <a:rPr lang="sr-Latn-RS" sz="1200" baseline="0" dirty="0" smtClean="0"/>
              <a:t> delo, krivično će goniti dato lice i Stranu molilju obavestiti o ishodu gonjenja. Zamoljena strana, međutim, mora sprovesti istragu i gonjenje na isti način kao i za uporedivo delo u skladu sa svojim zakonima</a:t>
            </a:r>
            <a:r>
              <a:rPr lang="en-US" sz="1200" dirty="0" smtClean="0"/>
              <a:t>.</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3502397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Iako se Budimpeštanska konvencija mahom smatra konvencijom o visokotehnološkom kriminalu koja omogućava međunarodnu saradnju u oblasti visokotehnološkog kriminala,</a:t>
            </a:r>
            <a:r>
              <a:rPr lang="sr-Latn-RS" altLang="sr-Latn-RS" baseline="0" dirty="0" smtClean="0"/>
              <a:t> njen opseg je zapravo daleko širi. Markirani elementi pokazuju da Budimpeštanska konvencija omogućava i nalaže međunarodnu saradnju i za </a:t>
            </a: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baseline="0" dirty="0" smtClean="0"/>
              <a:t>a) dela koja se odnose na računarske sisteme i podatke (dela u oblasti visokotehnološkog kriminala) i za </a:t>
            </a: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baseline="0" dirty="0" smtClean="0"/>
              <a:t>b) prikupljanje dokaza za bilo koje krivično delo (u oblasti visokotehnološkog kriminala ili izvan nje).</a:t>
            </a:r>
            <a:endParaRPr lang="en-US"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To znači da Budimpeštanska konvencija</a:t>
            </a:r>
            <a:r>
              <a:rPr lang="sr-Latn-RS" altLang="sr-Latn-RS" baseline="0" dirty="0" smtClean="0"/>
              <a:t> omogućava saradnju u pogledu razmene elektronskih dokaza, nezavisno od toga da li je delo pod istragom delo u oblasti visokotehnološkog kriminala ili ne</a:t>
            </a:r>
            <a:r>
              <a:rPr lang="en-US" altLang="sr-Latn-RS" dirty="0" smtClean="0"/>
              <a:t>. </a:t>
            </a: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Računarski podaci su vrlo promenjivi. Pritiskom</a:t>
            </a:r>
            <a:r>
              <a:rPr lang="sr-Latn-RS" baseline="0" dirty="0" smtClean="0"/>
              <a:t> na nekoliko tastera na tastaturi, ili aktiviranjem automatskih programa, oni mogu biti izbrisani, pa više nije moguće slediti trag do počinioca krivičnog dela, ili je kritičan dokaz krivice uništen. Neke forme računarskih podataka se samo kratko čuvaju pre brisanja. U nekim drugim situacijama, može doći do značajne povrede lica i stvari ukoliko se dokazi ne prikupe dovljno brzo. U takvim hitnim slučajevima, ne samo da zahtev treba uložiti što pre, već i reakcija mora biti brza. Zato, kao što markirani delovi pokazuju, Budimpeštanska konvencija omogućava korišćenje brzih sredstava komunikacije (koja obuhvataju, ali nisu ograničena na) faks ili elektronsku poštu) za zahteve za uzajamnu pomoć u hitnim okolnostima. Ta ekspeditivnija sredstva komunikacije bila bi praćena tradicionalnim, pisanim, zapečaćenim dokumentima koji se šalju kao diplomatske pošiljke ili putem sistema dostave pošiljki, ukoliko zamoljena Strana to zahteva.</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sz="1800" baseline="0" dirty="0" smtClean="0">
              <a:solidFill>
                <a:srgbClr val="000000"/>
              </a:solidFill>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800" baseline="0" dirty="0" smtClean="0">
                <a:solidFill>
                  <a:srgbClr val="000000"/>
                </a:solidFill>
                <a:latin typeface="Arial" panose="020B0604020202020204" pitchFamily="34" charset="0"/>
              </a:rPr>
              <a:t>Pored toga što omogućava brza sredstva komunikacije, Budimpeštanska konvencija dozvoljava Stranama da među sobom odluče na koji način će osigurati autentičnost komunikacija i da li postoji potreba za posebnim vrstama bezbednosne zaštite (uključujući i šifrovanje), što može biti neophodno u nekom posebno osetljivom predmetu</a:t>
            </a:r>
            <a:r>
              <a:rPr lang="en-US" sz="1200" dirty="0" smtClean="0">
                <a:solidFill>
                  <a:srgbClr val="000000"/>
                </a:solidFill>
                <a:latin typeface="Arial" panose="020B0604020202020204" pitchFamily="34" charset="0"/>
              </a:rPr>
              <a:t>.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altLang="sr-Latn-RS" dirty="0" smtClean="0"/>
              <a:t>Mit o Budimpeštanskoj konvenciji</a:t>
            </a:r>
            <a:r>
              <a:rPr lang="sr-Latn-RS" altLang="sr-Latn-RS" baseline="0" dirty="0" smtClean="0"/>
              <a:t> jeste da ona dopušta neometan pristup podacima neke zemlje. U stvari, Konvencija jasno kaže da je svaka uzajamna pomoć predmet uslova predviđenih ugovorima o UPP ili domaćim zakonima zamoljene Strane. To uključuje i osnove za odbijanje pomoći. Konvencija zabranjuje da Strana odbije uzajamnu pomoć isključivo na osnu toga što se zahtev odnosi na delo koje ona smatra fiskalnim delom</a:t>
            </a:r>
            <a:r>
              <a:rPr lang="en-US" dirty="0" smtClean="0"/>
              <a:t>.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Na ovom slajdu je,</a:t>
            </a:r>
            <a:r>
              <a:rPr lang="sr-Latn-RS" altLang="sr-Latn-RS" baseline="0" dirty="0" smtClean="0"/>
              <a:t> zapravo, prikazana definicija dvostrane kažnjivosti. Kako je naglašeno u Eksplanatornom izveštaju uz Budipmeštansku konvenciju: „Smatraće se da dvostrana kažnjivost postoji ukoliko je radnja koja čini osnov dela za koje se pomoć traži krivično delo i po zakonima zamoljene Strane, čak i kada njeni zakoni dato delo smeštaju u drugu kategoriju dela, ili koriste drugačiju terminologiju da delo označe. Smatralo se da je ova odredba neophodna, kako bi se obezbedilo da zamoljene Strane ne usvoje isuviše rigidan test kada primenjuju dvostranu kažnjivost. Imajući u vidu razlike u nacionalnim pravnim sistemima, neizbežne su varijacije u terminologiji i kategorizaciji krivičnih dela. Ukoliko radnja predstavlja povredu krivičnog zakona u oba sistema, takve tehničke razlike ne bi trebalo da ometaju pružanje pomoći. Zapravo, u stvarima u kojima se primenjuje standard dvostruke kažnjivosti, njega treba primenjivati na fleksibilan način tako da se pružanje pomoći olakša.“ (stav 259).</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altLang="sr-Latn-RS" baseline="0"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smtClean="0"/>
          </a:p>
          <a:p>
            <a:pPr algn="just"/>
            <a:r>
              <a:rPr lang="sr-Latn-RS" dirty="0" smtClean="0"/>
              <a:t>Strane mogu postaviti dvostranu kažnjivost kao uslov za sve oblike uzajamne pomoći, osim u određenim</a:t>
            </a:r>
            <a:r>
              <a:rPr lang="sr-Latn-RS" baseline="0" dirty="0" smtClean="0"/>
              <a:t> slučajevima, kada se radi o zaštiti podataka prema članu 29. stavu 4. Konvencije</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19607550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sr-Latn-RS" b="1" dirty="0" smtClean="0"/>
              <a:t>Netačno</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b="1"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0" dirty="0" smtClean="0"/>
              <a:t>Iako</a:t>
            </a:r>
            <a:r>
              <a:rPr lang="sr-Latn-RS" b="0" baseline="0" dirty="0" smtClean="0"/>
              <a:t> Budimpeštanska konvencija dozvoljava Stranama da odbiju saradnju u odsustvu dvostrane kažnjivosti, ona meri postojanje dvostrane kažnjivosti u odnosu na to da li je radnja koja čini osnov dela inkriminisana u obe zemlje, nezavisno od terminologije koju koriste. Drugim rečima, čak i kada Strane koriste različitu terminologiju kako bi definisale delo, ukoliko je predmetna radnja inkriminisana u obe zemlje, ne može se pozivati na odsustvo dvostrane kažnjivosti. </a:t>
            </a:r>
            <a:endParaRPr lang="en-US" b="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val="172879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dirty="0" smtClean="0"/>
              <a:t>Na levoj strani slajda prikazan je tekst člana 1. tačke b) Budimpeštanske konvencije, odnosno definicija</a:t>
            </a:r>
            <a:r>
              <a:rPr lang="sr-Latn-RS" baseline="0" dirty="0" smtClean="0"/>
              <a:t> „računarskog podatka</a:t>
            </a:r>
            <a:r>
              <a:rPr lang="en-US" dirty="0" smtClean="0"/>
              <a:t>”.</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S desne strane se</a:t>
            </a:r>
            <a:r>
              <a:rPr lang="sr-Latn-RS" baseline="0" dirty="0" smtClean="0"/>
              <a:t>  nalazi objašnjenje definicije. </a:t>
            </a:r>
            <a:r>
              <a:rPr lang="en-US" dirty="0" smtClean="0"/>
              <a:t> </a:t>
            </a: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algn="just" eaLnBrk="1" hangingPunct="1"/>
            <a:r>
              <a:rPr lang="sr-Latn-RS" altLang="sr-Latn-RS" dirty="0" smtClean="0"/>
              <a:t>Definicija računarskog podatka</a:t>
            </a:r>
            <a:r>
              <a:rPr lang="sr-Latn-RS" altLang="sr-Latn-RS" baseline="0" dirty="0" smtClean="0"/>
              <a:t> temelji se na definiciji podatka Međunarodne organizacije za standardizaciju (International Organisation for </a:t>
            </a:r>
            <a:r>
              <a:rPr lang="sr-Latn-RS" altLang="sr-Latn-RS" dirty="0" smtClean="0"/>
              <a:t>Standardization</a:t>
            </a:r>
            <a:r>
              <a:rPr lang="sr-Latn-RS" altLang="sr-Latn-RS" baseline="0" dirty="0" smtClean="0"/>
              <a:t> </a:t>
            </a:r>
            <a:r>
              <a:rPr lang="en-150" altLang="sr-Latn-RS" baseline="0" dirty="0" smtClean="0"/>
              <a:t>–</a:t>
            </a:r>
            <a:r>
              <a:rPr lang="sr-Latn-RS" altLang="sr-Latn-RS" baseline="0" dirty="0" smtClean="0"/>
              <a:t> ISO) . Definicija sadrži pojam „podesan za obradu“, što znači da se podatak </a:t>
            </a:r>
            <a:r>
              <a:rPr lang="sr-Latn-RS" altLang="sr-Latn-RS" b="0" i="0" u="none" baseline="0" dirty="0" smtClean="0"/>
              <a:t>stavlja </a:t>
            </a:r>
            <a:r>
              <a:rPr lang="sr-Latn-RS" altLang="sr-Latn-RS" baseline="0" dirty="0" smtClean="0"/>
              <a:t>u takav oblik, da ga računarski sistem može direktno obraditi. Kako bi bilo sasvim jasno da se „podatak“ u Budimpeštanskoj konvenciji mora razumeti kao podatak u elektronskom ili drugom obliku koji se može direktno obraditi, uvodi se pojam „računarskog podatka.“</a:t>
            </a:r>
            <a:r>
              <a:rPr lang="en-US" altLang="sr-Latn-RS" dirty="0" smtClean="0"/>
              <a:t> </a:t>
            </a:r>
            <a:endParaRPr lang="en-US" altLang="sr-Latn-RS" dirty="0"/>
          </a:p>
          <a:p>
            <a:pPr algn="just" eaLnBrk="1" hangingPunct="1"/>
            <a:endParaRPr lang="en-US" altLang="sr-Latn-RS" dirty="0"/>
          </a:p>
          <a:p>
            <a:pPr algn="just" eaLnBrk="1" hangingPunct="1"/>
            <a:r>
              <a:rPr lang="sr-Latn-RS" altLang="sr-Latn-RS" dirty="0" smtClean="0"/>
              <a:t>Računarski</a:t>
            </a:r>
            <a:r>
              <a:rPr lang="sr-Latn-RS" altLang="sr-Latn-RS" baseline="0" dirty="0" smtClean="0"/>
              <a:t> podatak, na način na koji je definisan, može biti cilj jednog krivičnog dela, ili više njih, definisanih Budimpeštanskom konvencijom (</a:t>
            </a:r>
            <a:r>
              <a:rPr lang="sr-Latn-RS" altLang="sr-Latn-RS" b="0" i="0" u="none" baseline="0" dirty="0" smtClean="0"/>
              <a:t>P</a:t>
            </a:r>
            <a:r>
              <a:rPr lang="sr-Latn-RS" altLang="sr-Latn-RS" baseline="0" dirty="0" smtClean="0"/>
              <a:t>oglavlje II, Deo 1), kao i predmet primene jedne od istražnih mera definisanih Budimpeštanskom konvencijom (Poglavlje II, Deo 2).</a:t>
            </a:r>
            <a:endParaRPr lang="en-GB" sz="1200" kern="1200" dirty="0">
              <a:solidFill>
                <a:schemeClr val="tx1"/>
              </a:solidFill>
              <a:latin typeface="+mn-lt"/>
              <a:ea typeface="MS PGothic" pitchFamily="34" charset="-128"/>
              <a:cs typeface="ＭＳ Ｐゴシック" charset="0"/>
            </a:endParaRPr>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23897288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sr-Latn-RS" b="1" dirty="0" smtClean="0"/>
              <a:t>Netačno</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b="1"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0" dirty="0" smtClean="0"/>
              <a:t>Iako</a:t>
            </a:r>
            <a:r>
              <a:rPr lang="sr-Latn-RS" b="0" baseline="0" dirty="0" smtClean="0"/>
              <a:t> Budimpeštanska konvencija dozvoljava Stranama da odbiju saradnju u odsustvu dvostrane kažnjivosti, ona meri postojanje dvostrane kažnjivosti u odnosu na to da li je radnja koja čini osnov dela inkriminisana u obe zemlje, nezavisno od terminologije koju koriste. Drugim rečima, čak i kada Strane koriste različitu terminologiju kako bi definisale delo, ukoliko je predmetna radnja inkriminisana u obe zemlje, ne može se pozivati na odsustvo dvostrane kažnjivosti. </a:t>
            </a:r>
            <a:endParaRPr lang="en-US" b="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9960986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Nije neuobičajeno da zemlja poseduje dragocene</a:t>
            </a:r>
            <a:r>
              <a:rPr lang="sr-Latn-RS" baseline="0" dirty="0" smtClean="0"/>
              <a:t> informacije za koje veruje da mogu biti od pomoći drugoj </a:t>
            </a:r>
            <a:r>
              <a:rPr lang="sr-Latn-RS" b="0" i="0" u="none" baseline="0" dirty="0" smtClean="0"/>
              <a:t>u krivičnoj </a:t>
            </a:r>
            <a:r>
              <a:rPr lang="sr-Latn-RS" baseline="0" dirty="0" smtClean="0"/>
              <a:t>istrazi ili postupku, a za koju ta druga zemlja, koja sprovodi istragu ili vodi krivični postupak, ne zna da postoji. U takvim slučajevima se ne očekuje zahtev za uzajamnu pomoć. Budimpeštanska konvencija, poput mnogih drugih međunarodnih konvencija, ovlašćuje zemlju koja poseduje datu informaciju da je prosledi drugoj bez prethodnog zahteva. To je naročito korisno kada je državama potreban </a:t>
            </a:r>
            <a:r>
              <a:rPr lang="sr-Latn-RS" b="0" i="0" u="none" baseline="0" dirty="0" smtClean="0"/>
              <a:t>pozitivno-pravni osnov ili ovlašćenje </a:t>
            </a:r>
            <a:r>
              <a:rPr lang="sr-Latn-RS" baseline="0" dirty="0" smtClean="0"/>
              <a:t>da drugoj zemlji pošalje informacije. </a:t>
            </a:r>
            <a:r>
              <a:rPr lang="sr-Latn-RS" b="0" i="0" u="none" baseline="0" dirty="0" smtClean="0"/>
              <a:t>Ova odredba ne uspostavlja pravni mandat za saradnju</a:t>
            </a:r>
            <a:r>
              <a:rPr lang="en-US" dirty="0" smtClean="0"/>
              <a:t>. </a:t>
            </a: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Kada je reč o osetljivim informacijama, zemlje koje šalju informacije mogu zahtevati da se one ili čuvaju u tajnosti, ili da se koriste</a:t>
            </a:r>
            <a:r>
              <a:rPr lang="sr-Latn-RS" altLang="sr-Latn-RS" baseline="0" dirty="0" smtClean="0"/>
              <a:t> pod određenim posebnim uslovima. Budimpeštanska konvencija dozvoljava Stranama da traže da se informacija koja će biti </a:t>
            </a:r>
            <a:r>
              <a:rPr lang="sr-Latn-RS" altLang="sr-Latn-RS" b="0" i="0" u="none" baseline="0" dirty="0" smtClean="0"/>
              <a:t>spontano</a:t>
            </a:r>
            <a:r>
              <a:rPr lang="sr-Latn-RS" altLang="sr-Latn-RS" baseline="0" dirty="0" smtClean="0"/>
              <a:t> prosleđena čuva u tajnosti, ili da se koristi pod takvim uslovima. Ukoliko zemlja koja je prima prihvati te uslove, oni će za nju biti obavezujući. Ipak, ona će imati mogućnost da obavesti drugu zemlju da ne može da ispuni date uslove, kada zemlja koja informaciju pruža ima priliku da ponovo proceni da li želi da datu informaciju dostavi bez uslova na koje je prigovoreno</a:t>
            </a:r>
            <a:r>
              <a:rPr lang="en-US" dirty="0" smtClean="0"/>
              <a:t>. </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4591712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Iako Budimpeštanska</a:t>
            </a:r>
            <a:r>
              <a:rPr lang="sr-Latn-RS" baseline="0" dirty="0" smtClean="0"/>
              <a:t> konvencija prevashodno nastoji da joj uporište bude u postojećim kanalima za uzajamnu pomoć (kao što su ugovori za uzajamnu pomoć ili drugi primenjivi međunarodni aranžmani). Član 27. predviđa postupak koji se odnosi na uzajamnu pomoć u slučajevima gde Strane nemaju ugovor za UPP, niti međunarodne sporazume koji bi omogućuli primenu Budimpeštanske konvencije</a:t>
            </a:r>
            <a:r>
              <a:rPr lang="en-US" dirty="0" smtClean="0"/>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Budimpeštanska konvencija nalaže uspostavljanje centralnog</a:t>
            </a:r>
            <a:r>
              <a:rPr lang="sr-Latn-RS" baseline="0" dirty="0" smtClean="0"/>
              <a:t> organa ili više njih koji će biti odgovorni za slanje i odgovaranje na zahteve za pomoć. Institucija centralnih organa je zajednička crta ugovora za uzajamnu pomoć u krivičnim stvarima. Posebno imajući na umu prirodu saradnje u odnosu na dokaze u elektronskom obliku, korisno je imati organ koji može da sprovede brzu i efikasnu komunikaciju i obezbedi da se i zahtevi koji se primaju, kao i oni koji se šalju, s dužnom pažnjom obrađuju, da se partnerskim organima za zaštitu poretka u inostranstvu dâ savet kako da na najbolji način zadovolje pravne uslove u zamoljenoj državi, kao i da se sa posebno hitnim i osetljivim zahtevima postupa kako treba.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baseline="0"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Država može imati i više od jednog centralnog organa u svom pravnom sistemu, ukoliko je podesno, iako je obično delotvornije imati jedno centralno telo.</a:t>
            </a:r>
            <a:r>
              <a:rPr lang="en-US" dirty="0" smtClean="0"/>
              <a:t> </a:t>
            </a:r>
          </a:p>
          <a:p>
            <a:pPr algn="just"/>
            <a:endParaRPr lang="sr-Latn-RS" dirty="0" smtClean="0"/>
          </a:p>
          <a:p>
            <a:pPr algn="just"/>
            <a:r>
              <a:rPr lang="sr-Latn-RS" dirty="0" smtClean="0"/>
              <a:t>Važno</a:t>
            </a:r>
            <a:r>
              <a:rPr lang="sr-Latn-RS" baseline="0" dirty="0" smtClean="0"/>
              <a:t> je da ti centralni organi poseduju ovlašćenje i kapacitet da direktno komuniciraju međusobno, kako bi se obezbedio njihov efikasan rad</a:t>
            </a:r>
            <a:r>
              <a:rPr lang="en-US" dirty="0" smtClean="0"/>
              <a:t>. </a:t>
            </a: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algn="just"/>
            <a:r>
              <a:rPr lang="sr-Latn-RS" dirty="0" smtClean="0"/>
              <a:t>Kako je primarna</a:t>
            </a:r>
            <a:r>
              <a:rPr lang="sr-Latn-RS" baseline="0" dirty="0" smtClean="0"/>
              <a:t> svrha traženja uzajamne pomoći u skladu sa Budimpeštanskom konvencijom dobijanje dokaza u elektronskom obliku koji će se koristiti u krivičnom postupku, važno je da se dokazi prikupljaju u skladu sa postupcima koje odredi Strana molilja, tako da ih ona može iskoristiti u krivičnom postupku na sudu. Zamoljena strana, međutim, ne mora da primeni postupak koji je odredila Strana molilja ukoliko je u suprotnosti sa njenim domaćim zakonima</a:t>
            </a:r>
            <a:r>
              <a:rPr lang="en-US" dirty="0" smtClean="0"/>
              <a:t>.</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Budimpeštanska konvencija dozvoljava odbijanje zahteva,</a:t>
            </a:r>
            <a:r>
              <a:rPr lang="sr-Latn-RS" altLang="sr-Latn-RS" baseline="0" dirty="0" smtClean="0"/>
              <a:t> osim na osnovu razloga </a:t>
            </a:r>
            <a:r>
              <a:rPr lang="sr-Latn-RS" altLang="sr-Latn-RS" dirty="0" smtClean="0"/>
              <a:t>koji su utvrđeni domaćim zakonima</a:t>
            </a:r>
            <a:r>
              <a:rPr lang="sr-Latn-RS" altLang="sr-Latn-RS" baseline="0" dirty="0" smtClean="0"/>
              <a:t> ili ugovorima za UPP, i na sledećim osnovama: </a:t>
            </a:r>
            <a:endParaRPr lang="en-US" altLang="sr-Latn-RS" dirty="0" smtClean="0"/>
          </a:p>
          <a:p>
            <a:pPr marL="228600" marR="0" lvl="0" indent="-228600" algn="just" defTabSz="457200" rtl="0" eaLnBrk="0" fontAlgn="base" latinLnBrk="0" hangingPunct="0">
              <a:lnSpc>
                <a:spcPct val="100000"/>
              </a:lnSpc>
              <a:spcBef>
                <a:spcPct val="30000"/>
              </a:spcBef>
              <a:spcAft>
                <a:spcPct val="0"/>
              </a:spcAft>
              <a:buClrTx/>
              <a:buSzTx/>
              <a:buFontTx/>
              <a:buAutoNum type="alphaLcParenR"/>
              <a:tabLst/>
              <a:defRPr/>
            </a:pPr>
            <a:r>
              <a:rPr lang="sr-Latn-RS" altLang="sr-Latn-RS" dirty="0" smtClean="0"/>
              <a:t>Delo u</a:t>
            </a:r>
            <a:r>
              <a:rPr lang="sr-Latn-RS" altLang="sr-Latn-RS" baseline="0" dirty="0" smtClean="0"/>
              <a:t> pitanju je politički delikt; </a:t>
            </a:r>
            <a:r>
              <a:rPr lang="en-US" altLang="sr-Latn-RS" dirty="0" smtClean="0"/>
              <a:t> </a:t>
            </a:r>
          </a:p>
          <a:p>
            <a:pPr marL="228600" marR="0" lvl="0" indent="-228600" algn="just" defTabSz="457200" rtl="0" eaLnBrk="0" fontAlgn="base" latinLnBrk="0" hangingPunct="0">
              <a:lnSpc>
                <a:spcPct val="100000"/>
              </a:lnSpc>
              <a:spcBef>
                <a:spcPct val="30000"/>
              </a:spcBef>
              <a:spcAft>
                <a:spcPct val="0"/>
              </a:spcAft>
              <a:buClrTx/>
              <a:buSzTx/>
              <a:buFontTx/>
              <a:buAutoNum type="alphaLcParenR"/>
              <a:tabLst/>
              <a:defRPr/>
            </a:pPr>
            <a:r>
              <a:rPr lang="sr-Latn-RS" altLang="sr-Latn-RS" dirty="0" smtClean="0"/>
              <a:t>Postoji</a:t>
            </a:r>
            <a:r>
              <a:rPr lang="sr-Latn-RS" altLang="sr-Latn-RS" baseline="0" dirty="0" smtClean="0"/>
              <a:t> verovatnoća da će izvršenje zahteva dovesti u pitanje</a:t>
            </a:r>
            <a:endParaRPr lang="en-US" altLang="sr-Latn-RS" dirty="0" smtClean="0"/>
          </a:p>
          <a:p>
            <a:pPr marL="685800" marR="0" lvl="1" indent="-228600" algn="just" defTabSz="457200" rtl="0" eaLnBrk="0" fontAlgn="base" latinLnBrk="0" hangingPunct="0">
              <a:lnSpc>
                <a:spcPct val="100000"/>
              </a:lnSpc>
              <a:spcBef>
                <a:spcPct val="30000"/>
              </a:spcBef>
              <a:spcAft>
                <a:spcPct val="0"/>
              </a:spcAft>
              <a:buClrTx/>
              <a:buSzTx/>
              <a:buFontTx/>
              <a:buAutoNum type="alphaLcParenR"/>
              <a:tabLst/>
              <a:defRPr/>
            </a:pPr>
            <a:r>
              <a:rPr lang="sr-Latn-RS" altLang="sr-Latn-RS" dirty="0" smtClean="0"/>
              <a:t>suverenitet</a:t>
            </a:r>
            <a:endParaRPr lang="en-US" altLang="sr-Latn-RS" dirty="0" smtClean="0"/>
          </a:p>
          <a:p>
            <a:pPr marL="685800" marR="0" lvl="1" indent="-228600" algn="just" defTabSz="457200" rtl="0" eaLnBrk="0" fontAlgn="base" latinLnBrk="0" hangingPunct="0">
              <a:lnSpc>
                <a:spcPct val="100000"/>
              </a:lnSpc>
              <a:spcBef>
                <a:spcPct val="30000"/>
              </a:spcBef>
              <a:spcAft>
                <a:spcPct val="0"/>
              </a:spcAft>
              <a:buClrTx/>
              <a:buSzTx/>
              <a:buFontTx/>
              <a:buAutoNum type="alphaLcParenR"/>
              <a:tabLst/>
              <a:defRPr/>
            </a:pPr>
            <a:r>
              <a:rPr lang="sr-Latn-RS" altLang="sr-Latn-RS" dirty="0" smtClean="0"/>
              <a:t>bezbednost</a:t>
            </a:r>
            <a:endParaRPr lang="en-US" altLang="sr-Latn-RS" dirty="0" smtClean="0"/>
          </a:p>
          <a:p>
            <a:pPr marL="685800" marR="0" lvl="1" indent="-228600" algn="just" defTabSz="457200" rtl="0" eaLnBrk="0" fontAlgn="base" latinLnBrk="0" hangingPunct="0">
              <a:lnSpc>
                <a:spcPct val="100000"/>
              </a:lnSpc>
              <a:spcBef>
                <a:spcPct val="30000"/>
              </a:spcBef>
              <a:spcAft>
                <a:spcPct val="0"/>
              </a:spcAft>
              <a:buClrTx/>
              <a:buSzTx/>
              <a:buFontTx/>
              <a:buAutoNum type="alphaLcParenR"/>
              <a:tabLst/>
              <a:defRPr/>
            </a:pPr>
            <a:r>
              <a:rPr lang="sr-Latn-RS" altLang="sr-Latn-RS" dirty="0" smtClean="0"/>
              <a:t>javni</a:t>
            </a:r>
            <a:r>
              <a:rPr lang="sr-Latn-RS" altLang="sr-Latn-RS" baseline="0" dirty="0" smtClean="0"/>
              <a:t> poredak</a:t>
            </a:r>
            <a:endParaRPr lang="en-US" altLang="sr-Latn-RS" dirty="0" smtClean="0"/>
          </a:p>
          <a:p>
            <a:pPr marL="685800" marR="0" lvl="1" indent="-228600" algn="just" defTabSz="457200" rtl="0" eaLnBrk="0" fontAlgn="base" latinLnBrk="0" hangingPunct="0">
              <a:lnSpc>
                <a:spcPct val="100000"/>
              </a:lnSpc>
              <a:spcBef>
                <a:spcPct val="30000"/>
              </a:spcBef>
              <a:spcAft>
                <a:spcPct val="0"/>
              </a:spcAft>
              <a:buClrTx/>
              <a:buSzTx/>
              <a:buFontTx/>
              <a:buAutoNum type="alphaLcParenR"/>
              <a:tabLst/>
              <a:defRPr/>
            </a:pPr>
            <a:r>
              <a:rPr lang="sr-Latn-RS" altLang="sr-Latn-RS" dirty="0" smtClean="0"/>
              <a:t>druge suštinske</a:t>
            </a:r>
            <a:r>
              <a:rPr lang="sr-Latn-RS" altLang="sr-Latn-RS" baseline="0" dirty="0" smtClean="0"/>
              <a:t> interese.</a:t>
            </a:r>
            <a:endParaRPr lang="en-US"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Očekuje</a:t>
            </a:r>
            <a:r>
              <a:rPr lang="sr-Latn-RS" altLang="sr-Latn-RS" baseline="0" dirty="0" smtClean="0"/>
              <a:t> se da će zemlje primeniti usko tumačenje ovih osnova i restriktivno ih primenjivati</a:t>
            </a:r>
            <a:r>
              <a:rPr lang="en-US" altLang="sr-Latn-RS" dirty="0" smtClean="0"/>
              <a:t>.</a:t>
            </a:r>
            <a:endParaRPr lang="en-US" altLang="sr-Latn-R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Budimpeštanska konvencija</a:t>
            </a:r>
            <a:r>
              <a:rPr lang="sr-Latn-RS" altLang="sr-Latn-RS" baseline="0" dirty="0" smtClean="0"/>
              <a:t> dopušta zamoljenoj Strani da odloži, umesto da odbije pomoć kada trenutno postupanje po zahtevu dovodi u pitanje istrage ili postupke u zamoljenoj državi. Na primer, kada Strana molilja nastoji da dobije dokaze ili iskaz svedoka za svrhe istrage ili suđenja, a isti dokazi ili svedok su potrebni za suđenje koje treba da započne u zamoljenoj državi, opravdano je da zamoljena Strana odloži pružanje pomoći</a:t>
            </a:r>
            <a:r>
              <a:rPr lang="en-US" sz="1200" dirty="0" smtClean="0">
                <a:solidFill>
                  <a:srgbClr val="000000"/>
                </a:solidFill>
                <a:latin typeface="Arial" panose="020B0604020202020204" pitchFamily="34" charset="0"/>
              </a:rPr>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solidFill>
                  <a:srgbClr val="000000"/>
                </a:solidFill>
                <a:latin typeface="Arial" panose="020B0604020202020204" pitchFamily="34" charset="0"/>
              </a:rPr>
              <a:t>Budimpeštanska konvencija dopušta zamoljenoj</a:t>
            </a:r>
            <a:r>
              <a:rPr lang="sr-Latn-RS" sz="1200" baseline="0" dirty="0" smtClean="0">
                <a:solidFill>
                  <a:srgbClr val="000000"/>
                </a:solidFill>
                <a:latin typeface="Arial" panose="020B0604020202020204" pitchFamily="34" charset="0"/>
              </a:rPr>
              <a:t> Strani da razmotri da li nekom zahtevu može da udovolji delimično ili uz uslove, pre nego što zahtev odbilje ili ga odloži. To može učiniti putem konsultacija sa Stranom moliljom</a:t>
            </a:r>
            <a:r>
              <a:rPr lang="en-US" sz="1200" dirty="0" smtClean="0">
                <a:solidFill>
                  <a:srgbClr val="000000"/>
                </a:solidFill>
                <a:latin typeface="Arial" panose="020B0604020202020204" pitchFamily="34" charset="0"/>
              </a:rPr>
              <a:t>. </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solidFill>
                  <a:srgbClr val="000000"/>
                </a:solidFill>
                <a:latin typeface="Arial" panose="020B0604020202020204" pitchFamily="34" charset="0"/>
              </a:rPr>
              <a:t>Strana</a:t>
            </a:r>
            <a:r>
              <a:rPr lang="sr-Latn-RS" sz="1200" baseline="0" dirty="0" smtClean="0">
                <a:solidFill>
                  <a:srgbClr val="000000"/>
                </a:solidFill>
                <a:latin typeface="Arial" panose="020B0604020202020204" pitchFamily="34" charset="0"/>
              </a:rPr>
              <a:t> molilja mora biti obaveštena o ishodu zahteva i njoj se moraju dati razlozi ukoliko je pomoć odbijena ili odložena. Navođenjem razloga se, između ostalog, pomaže Strani molilji da razume na koji način zamoljena Strana tumači uslove iz ovog člana, pruža se i osnov za konsultacije kako bi uzajamna pomoć ubuduće bila efikasnija, a Strani molilji omogućava uvid u prethodno nepoznate činjenice o dostupnosti ili stanju svedoka ili dokaza</a:t>
            </a:r>
            <a:r>
              <a:rPr lang="en-US" sz="1200" dirty="0" smtClean="0">
                <a:solidFill>
                  <a:srgbClr val="000000"/>
                </a:solidFill>
                <a:latin typeface="Arial" panose="020B0604020202020204" pitchFamily="34" charset="0"/>
              </a:rPr>
              <a:t>.</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278660392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Strana molilja u</a:t>
            </a:r>
            <a:r>
              <a:rPr lang="sr-Latn-RS" altLang="sr-Latn-RS" baseline="0" dirty="0" smtClean="0"/>
              <a:t> skladu sa Budimpeštanskom konvencijom ima pravo da zahteva da se postojanje zahteva čuva u tajnosti. To je naročito značajno kada su u pitanju osetljivi predmeti, gde obelodanjivanje zahteva javnosti može ugroziti istragu. To ne ograničava obelodanjivanje koje je neophodno da bi se zahtev izvršio, što uključuje uslove navedene na slajdu</a:t>
            </a:r>
            <a:r>
              <a:rPr lang="en-US" sz="1200" dirty="0" smtClean="0">
                <a:solidFill>
                  <a:srgbClr val="000000"/>
                </a:solidFill>
                <a:latin typeface="Arial" panose="020B0604020202020204" pitchFamily="34" charset="0"/>
              </a:rPr>
              <a:t>. </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Dok Budimpeštanska konvencija nalaže formiranje centralnih organa</a:t>
            </a:r>
            <a:r>
              <a:rPr lang="sr-Latn-RS" altLang="sr-Latn-RS" baseline="0" dirty="0" smtClean="0"/>
              <a:t> koji ostvaruju direktnu međusobnu komunikaciju kada je reč o zahtevima za uzajamnu pomoć, u hitnim slučajevima, sudije i tužioci Strane molilje mogu te zahteve slati direktno sudijama i tužiocima zamoljene Strane. Sudija ili tužilac koji sprovodi taj postupak mora, isto tako, kopiju zahteva uputiti i sopstvenom centralnom organu, koji ga upućuje centralnom organu zamoljene Strane. Budimpeštanska komisija omogućava i slanje zahteva i drugih obaveštenja putem Interpola. Zahtevi se mogu upućivati i direktno, bez intervencije centralnih organa, čak i kada nije u pitanju hitan slučaj, sve dok nadležni organ zamoljene Strane može uvodoljiti zahtevu bez primene mera prinude</a:t>
            </a:r>
            <a:r>
              <a:rPr lang="en-US" altLang="sr-Latn-RS" dirty="0" smtClean="0"/>
              <a:t>. </a:t>
            </a: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Od</a:t>
            </a:r>
            <a:r>
              <a:rPr lang="sr-Latn-RS" baseline="0" dirty="0" smtClean="0"/>
              <a:t> Strane molilje se može zahtevati da objasni u koje svrhe je korišćena informacija ili materijal koje je dobila pod određenim uslovima, kako bi zamoljena Strana mogla da utvrdi da li su ti uslovi ispunjeni. Dogovoreno je i da zamoljena Strana ne treba da zahteva isuviše zahtevno izveštavanje, npr. da se navede svaki put kada je datom materijalu ili informaciji pristupljeno. </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14110715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Kao</a:t>
            </a:r>
            <a:r>
              <a:rPr lang="sr-Latn-RS" baseline="0" dirty="0" smtClean="0"/>
              <a:t> i član 27, član 28. se primenjuje samo kada ne postoji drugi ugovor ili dogovor o uzajamnoj pomoći, koji dopušta uzajamnu pomoć predviđenu Budimpeštanskom konvencijom. Ukoliko takav ugovor ili aranžman postoji, primenjuju se odredbe takvog ugovora ili aranžmana koje se odnose na tajnost i ograničenje korišćenja, ukoliko se Strane drugačije ne sporazumeju. Ovim se Stranama omogućava da koriste već uspostavljene režime koje dobro razumeju, umesto da se uspostave dva konkurentna, a moguće i kontradiktorna instrumenta</a:t>
            </a:r>
            <a:r>
              <a:rPr lang="en-US" altLang="sr-Latn-RS" dirty="0" smtClean="0"/>
              <a:t>. </a:t>
            </a: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Zamoljena Strana, kada</a:t>
            </a:r>
            <a:r>
              <a:rPr lang="sr-Latn-RS" altLang="sr-Latn-RS" baseline="0" dirty="0" smtClean="0"/>
              <a:t> odgovara na zahtev za uzajamu pomoć, može postaviti dve vrste uslova. Prvi uslov, naglašen na slajdu, dozvoljava zamoljenoj Strani da zahteva da se dostavljena informacija ili materijal čuva u tajnosti kada se zahtevu ne može udovoljiti u odsustvu tog uslova (kada se, na primer, radi o imenu poverljivog izvora). Nije primereno zahtevati apsolutnu tajnost kada je zamoljena Strana obavezna da pruži traženu pomoć, jer bi to, u mnogim situacijama, onemogućilo Stranu molilju da uspešno sprovede istragu ili goni krivično delo, npr. korišćenjem datog dokaza u suđenju koje je javno</a:t>
            </a:r>
            <a:r>
              <a:rPr lang="sr-Latn-RS" altLang="sr-Latn-RS" b="0" i="0" u="none" baseline="0" dirty="0" smtClean="0">
                <a:solidFill>
                  <a:schemeClr val="tx1"/>
                </a:solidFill>
              </a:rPr>
              <a:t> </a:t>
            </a:r>
            <a:r>
              <a:rPr lang="sr-Latn-RS" altLang="sr-Latn-RS" baseline="0" dirty="0" smtClean="0"/>
              <a:t>(uključujući i obavezno obelodanjivanje</a:t>
            </a:r>
            <a:r>
              <a:rPr lang="en-US" altLang="sr-Latn-RS" dirty="0" smtClean="0"/>
              <a:t>). </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Ukoliko Strana kojoj je informacija</a:t>
            </a:r>
            <a:r>
              <a:rPr lang="sr-Latn-RS" altLang="sr-Latn-RS" baseline="0" dirty="0" smtClean="0"/>
              <a:t> prosleđena ne može da ispuni postavljeni uslov, od nje se zahteva da obavesti Stranu koja informaciju dostavlja, a ona onda ima mogućnost da informaciju ne obezbedi. Ukoliko se Strana koja prima informaciju sa datim uslovom saglasi, mora ga i ispuniti</a:t>
            </a:r>
            <a:r>
              <a:rPr lang="en-US" altLang="sr-Latn-RS" dirty="0" smtClean="0"/>
              <a:t>.</a:t>
            </a: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1398905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sr-Latn-RS" b="1" dirty="0" smtClean="0"/>
              <a:t>Netačno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1"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0" dirty="0" smtClean="0"/>
              <a:t>Budimpeštanska</a:t>
            </a:r>
            <a:r>
              <a:rPr lang="sr-Latn-RS" b="0" baseline="0" dirty="0" smtClean="0"/>
              <a:t> konvencija poštuje procesne i odredbe o tajnosti u postojećim sporazumima. Član 27. Konvencije predviđa postupak koji se primenjuje jedino u odsustvu postojećih aranžmana, dok član 28. Konvencije navodi uslove tajnosti koji se primenjuju jedino u odsustvu postojećih aranžmana</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31605940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sr-Latn-RS" b="1" dirty="0" smtClean="0"/>
              <a:t>Netačno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b="1"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0" dirty="0" smtClean="0"/>
              <a:t>Budimpeštanska</a:t>
            </a:r>
            <a:r>
              <a:rPr lang="sr-Latn-RS" b="0" baseline="0" dirty="0" smtClean="0"/>
              <a:t> konvencija poštuje procesne i odredbe o tajnosti u postojećim sporazumima. Član 27. Konvencije predviđa postupak koji se primenjuje jedino u odsustvu postojećih aranžmana, dok član 28. Konvencije navodi uslove tajnosti koji se primenjuju jedino u odsustvu postojećih aranžmana</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val="39593031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Na slajdu je dat kratak prikaz ključnih crta</a:t>
            </a:r>
            <a:r>
              <a:rPr lang="sr-Latn-RS" baseline="0" dirty="0" smtClean="0"/>
              <a:t> člana 29. Budimpeštanske konvencije, koji se odnosi na hitnu zaštitu sačuvanih računarskih podataka u drugoj jurisdikciji. To je međunarodni ekvivalent domaćem ovlašćenju prema članu 16. Konvencije</a:t>
            </a:r>
            <a:r>
              <a:rPr lang="en-US" sz="1200" dirty="0" smtClean="0">
                <a:ea typeface="+mn-ea"/>
                <a:cs typeface="Arial" panose="020B0604020202020204" pitchFamily="34" charset="0"/>
              </a:rPr>
              <a:t>. </a:t>
            </a:r>
            <a:endParaRPr lang="en-US" sz="1200" dirty="0">
              <a:ea typeface="+mn-ea"/>
              <a:cs typeface="Arial" panose="020B0604020202020204" pitchFamily="34" charset="0"/>
            </a:endParaRPr>
          </a:p>
          <a:p>
            <a:pPr algn="just"/>
            <a:endParaRPr lang="en-US" dirty="0"/>
          </a:p>
          <a:p>
            <a:pPr algn="just"/>
            <a:r>
              <a:rPr lang="sr-Latn-RS" dirty="0" smtClean="0"/>
              <a:t>Ovlašćenje</a:t>
            </a:r>
            <a:r>
              <a:rPr lang="sr-Latn-RS" baseline="0" dirty="0" smtClean="0"/>
              <a:t> da se traži zaštita jeste privremena mera s ciljem da se omogući hitna zaštita promenjivih elektronskih dokaza dok Strana molilja ne podnese zahtev za odavanje tih podataka, sporijim kanalima za uzajamnu pomoć. Konvencija, dakle, zahteva nameru Strane molilje da podnese zahtev za uzajamnu pomoć u svrhu otrkivanja podataka (u skladu sa članom 31), kao bi tražila zaštitu u odnosu na predmetne podatke</a:t>
            </a:r>
            <a:r>
              <a:rPr lang="en-US" dirty="0" smtClean="0"/>
              <a:t>.</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Ovde se navodi opšte pravilo Budimpeštanske konvencije da, za razliku od drugih odredbi Konvencije koje se odnose na uzajamnu pomoć, dvostruku kažnjivost ne treba zahtevati kao preduslov za pružanje zaštite. Razlog za to je što ovlašćenje zaštite ne obuhvata i otkrivanje podataka, te nije intruzivno. Obično je potrebno vreme da se sa sigurnošću utvrdi da li dvostrana kažnjivost postoji ili ne, što stvara rizik da dokaz za koji se traži zaštita bude izbrisan pre nego što se zaštita sprovede</a:t>
            </a:r>
            <a:r>
              <a:rPr lang="en-US" dirty="0" smtClean="0"/>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Iako</a:t>
            </a:r>
            <a:r>
              <a:rPr lang="sr-Latn-RS" baseline="0" dirty="0" smtClean="0"/>
              <a:t> dvostranu kažnjivost ne treba zahtevati kao preduslov za pružanje zaštite, Strana može odbiti zahtev za zaštitu u slučaju da (i) ona zahteva dvostranu kažnjivost kao uslov za uzajamnu pomoć u svrhu pretrage ili sličnog pristupa, zaplene ili sličnog obezbeđenja, ili otkrivanja podatka i (ii) ima razloge da veruje da uslov dvostrane kažnjivosti ne može bit zadovoljen u trenutku otkrivanja podataka. To je jedan ograničen izuzetak od opšteg pravila da hitnu zaštitu ne treba uskratiti zbog odsustva dvostrane kažnjivosti</a:t>
            </a:r>
            <a:r>
              <a:rPr lang="en-US" dirty="0" smtClean="0"/>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Postoje ograničene osnove koje dopuštaju da hitna zaštita bude odbijena</a:t>
            </a:r>
            <a:r>
              <a:rPr lang="en-US" dirty="0" smtClean="0"/>
              <a:t>. </a:t>
            </a:r>
            <a:endParaRPr lang="en-PK"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Ukoliko zamoljena Strana dođe</a:t>
            </a:r>
            <a:r>
              <a:rPr lang="sr-Latn-RS" baseline="0" dirty="0" smtClean="0"/>
              <a:t> do zaključka da postoji verovatnoća da će posednik podataka delovati na način da ugrozi tajnost, ili na drugi način dovede u pitanje istragu Strane molilje (na primer, kada podatke koje treba zaštiti poseduje davalac usluga kojeg kontroliše kriminalna grupa, ili sam predmet istrage), u takvoj situaciji, Strana molilja mora biti odmah obaveštena, tako da može da proceni da li da preuzme rizik koji nosi odluka da ostane pri zahtevu za zaštitom, ili da traži intruzivniju ali bezbedniju formu uzajamne pomoći, kao što izdavanje naredbe, pretraga i zaplena</a:t>
            </a:r>
            <a:r>
              <a:rPr lang="en-US" dirty="0" smtClean="0"/>
              <a:t>.</a:t>
            </a:r>
            <a:endParaRPr lang="en-PK" dirty="0"/>
          </a:p>
          <a:p>
            <a:pPr algn="just"/>
            <a:endParaRPr lang="en-US" dirty="0"/>
          </a:p>
          <a:p>
            <a:pPr algn="just"/>
            <a:r>
              <a:rPr lang="sr-Latn-RS" dirty="0" smtClean="0"/>
              <a:t>Svrha ovlašćenja hitne zaštite jeste da Strani molilji dâ dovoljno vremena da podnese zahtev za otkrivanje podataka. Minimalni period zaštite</a:t>
            </a:r>
            <a:r>
              <a:rPr lang="sr-Latn-RS" baseline="0" dirty="0" smtClean="0"/>
              <a:t> je iz tog razloga 60 dana, što je dovoljno vremena za podnošenje zahteva za pretragu ili sličan pristup, zaplenu ili slično obezbeđivanje, ili otkrivanje podataka. Kada je takav zahtev podnet, podaci se moraju zaštiti dok se po zahtevu ne donese konačna odluka. Time se obezbeđuje da su podaci adekvatno zaštićeni i da će biti na raspolaganju za otkrivanje, ukoliko zamoljena Strana prihvati zahtev.</a:t>
            </a:r>
            <a:r>
              <a:rPr lang="en-US" dirty="0" smtClean="0"/>
              <a:t> </a:t>
            </a:r>
            <a:endParaRPr lang="en-PK" dirty="0" smtClean="0"/>
          </a:p>
          <a:p>
            <a:pPr algn="just"/>
            <a:endParaRPr lang="en-PK"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smtClean="0"/>
              <a:t> </a:t>
            </a:r>
            <a:endParaRPr lang="en-PK"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val="19212409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Na slajdu se daje kratak</a:t>
            </a:r>
            <a:r>
              <a:rPr lang="sr-Latn-RS" baseline="0" dirty="0" smtClean="0"/>
              <a:t> prikaz ključnih crta člana 30. Budimpeštanske konvencije, koji se odnosi na otkrivanje podataka o saobraćaju u drugoj jurisdikciji. To je međunarodni ekvivlalent domaćem ovlašćenju u skladu sa članom 17. Konvencije</a:t>
            </a:r>
            <a:r>
              <a:rPr lang="en-US" sz="1200" dirty="0" smtClean="0">
                <a:ea typeface="+mn-ea"/>
                <a:cs typeface="Arial" panose="020B0604020202020204" pitchFamily="34" charset="0"/>
              </a:rPr>
              <a:t>. </a:t>
            </a:r>
            <a:endParaRPr lang="en-US" sz="1200" dirty="0">
              <a:ea typeface="+mn-ea"/>
              <a:cs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Za razliku</a:t>
            </a:r>
            <a:r>
              <a:rPr lang="sr-Latn-RS" baseline="0" dirty="0" smtClean="0"/>
              <a:t> od većine drugih odredbi Budimpeštanske konvencije koje se odnose na uzajamnu pomoć, član 30. ne zahteva da Strana podnese zahtev drugoj Strani. Umesto toga, Konvencija utvrđuje obavezu da Strana koja izvršava zahtev za zaštitu u skladu sa članom 29, automatski i bez zahteva hitno otkrije podatke o saobraćaju drugoj Strani, ukoliko otkrije da je davalac usluga u drugoj jurisdikciji bio umešan u dati prenos predmetne komunikacije. To Strani koja je zahtevala zaštitu omogućava da hitno traži zaštitu podataka u posedu takvih davalaca usluga u drugim jurisdikcijama. Ovo je važno ovlašćenje koje pomaže da se obezbedi da se čitav </a:t>
            </a:r>
            <a:r>
              <a:rPr lang="sr-Latn-RS" b="0" i="0" u="none" baseline="0" dirty="0" smtClean="0"/>
              <a:t>trag </a:t>
            </a:r>
            <a:r>
              <a:rPr lang="sr-Latn-RS" baseline="0" dirty="0" smtClean="0"/>
              <a:t>dokaza koji se odnose na neku komunikaciju od interesa identifikuje i sačuva</a:t>
            </a:r>
            <a:r>
              <a:rPr lang="en-US" dirty="0" smtClean="0"/>
              <a:t>. </a:t>
            </a:r>
            <a:endParaRPr lang="en-PK" dirty="0"/>
          </a:p>
          <a:p>
            <a:pPr algn="just"/>
            <a:endParaRPr lang="en-US" dirty="0"/>
          </a:p>
          <a:p>
            <a:pPr algn="just"/>
            <a:r>
              <a:rPr lang="sr-Latn-RS" dirty="0" smtClean="0"/>
              <a:t>Strana koja otkrije umešanost</a:t>
            </a:r>
            <a:r>
              <a:rPr lang="sr-Latn-RS" baseline="0" dirty="0" smtClean="0"/>
              <a:t> davaoca usluga u drugoj jurisdikciji u prenos neke komunikacije treba da otkrije dovoljno podataka o saobraćaju kako bi se omogućilo identifikovanje</a:t>
            </a:r>
            <a:r>
              <a:rPr lang="en-US" dirty="0" smtClean="0"/>
              <a:t>: </a:t>
            </a:r>
          </a:p>
          <a:p>
            <a:pPr marL="800100" lvl="1" indent="-342900" algn="just">
              <a:buFont typeface="Wingdings" panose="05000000000000000000" pitchFamily="2" charset="2"/>
              <a:buChar char="Ø"/>
              <a:defRPr/>
            </a:pPr>
            <a:r>
              <a:rPr lang="sr-Latn-RS" sz="1200" dirty="0" smtClean="0"/>
              <a:t>Davaoca usluga u drugoj</a:t>
            </a:r>
            <a:r>
              <a:rPr lang="sr-Latn-RS" sz="1200" baseline="0" dirty="0" smtClean="0"/>
              <a:t> jurisdikciji koji je umešan u prenos komunikacije; </a:t>
            </a:r>
          </a:p>
          <a:p>
            <a:pPr marL="800100" lvl="1" indent="-342900" algn="just">
              <a:buFont typeface="Wingdings" panose="05000000000000000000" pitchFamily="2" charset="2"/>
              <a:buChar char="Ø"/>
              <a:defRPr/>
            </a:pPr>
            <a:r>
              <a:rPr lang="sr-Latn-RS" sz="1200" baseline="0" dirty="0" smtClean="0"/>
              <a:t>Putanja kojom je komunikacija preneta.</a:t>
            </a:r>
            <a:r>
              <a:rPr lang="en-US" sz="1200" dirty="0" smtClean="0"/>
              <a:t> </a:t>
            </a:r>
            <a:endParaRPr lang="en-US" sz="1200"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Postoje ograničene okolnosti pod kojima</a:t>
            </a:r>
            <a:r>
              <a:rPr lang="sr-Latn-RS" baseline="0" dirty="0" smtClean="0"/>
              <a:t> Strana može odbiti da otkrije podatke koje je obavezna da otkrije u skladu sa članom 30</a:t>
            </a:r>
            <a:r>
              <a:rPr lang="en-US" dirty="0" smtClean="0"/>
              <a:t>. </a:t>
            </a:r>
            <a:endParaRPr lang="en-PK" dirty="0"/>
          </a:p>
          <a:p>
            <a:pPr algn="just"/>
            <a:endParaRPr lang="en-U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16706268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a:t>
            </a:r>
            <a:r>
              <a:rPr lang="sr-Latn-RS" baseline="0" dirty="0" smtClean="0"/>
              <a:t> odgovor je</a:t>
            </a:r>
            <a:r>
              <a:rPr lang="en-US" dirty="0" smtClean="0"/>
              <a:t>: </a:t>
            </a:r>
            <a:r>
              <a:rPr lang="en-US" b="1" dirty="0" smtClean="0"/>
              <a:t>T</a:t>
            </a:r>
            <a:r>
              <a:rPr lang="sr-Latn-RS" b="1" dirty="0" smtClean="0"/>
              <a:t>ačno.</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U skladu sa članom 30. Konvencije,</a:t>
            </a:r>
            <a:r>
              <a:rPr lang="sr-Latn-RS" baseline="0" dirty="0" smtClean="0"/>
              <a:t> od Strana se zahteva da otkriju podatke o saobraćaju koje je prikupila druga Strana u skladu sa zahtevom za zaštitu podataka, kojim se identifikuju davaoci usluga izvan njene nadležnosti, automatski i bez zahteva druge Strane.</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1253650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Na levoj strani slajda nalazi</a:t>
            </a:r>
            <a:r>
              <a:rPr lang="sr-Latn-RS" baseline="0" dirty="0" smtClean="0"/>
              <a:t> se tekst člana 1. tačke c) Budimpeštanske konvencije, odnosno, definicija „davaoca usluge.“</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S desne strane je objašnjenje definicije.</a:t>
            </a:r>
            <a:r>
              <a:rPr lang="en-US" dirty="0" smtClean="0"/>
              <a:t> </a:t>
            </a: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altLang="sr-Latn-RS" dirty="0" smtClean="0"/>
              <a:t>Pojam davaoca usluge, na način kako je definisan Budimpeštanskom konvencijom, obuhvata široku kategoriju lica koja</a:t>
            </a:r>
            <a:r>
              <a:rPr lang="sr-Latn-RS" altLang="sr-Latn-RS" baseline="0" dirty="0" smtClean="0"/>
              <a:t> imaju određenu ulogu u pogledu komunikacije ili obrade podataka u računarskim sistemima. Ta kategorija uključuje i privatne i javne subjekte, pružanje usluga zatvorenoj grupi ili javnosti, besplatne i plaćene usluge.</a:t>
            </a:r>
            <a:r>
              <a:rPr lang="en-US" altLang="sr-Latn-RS" dirty="0" smtClean="0"/>
              <a:t> </a:t>
            </a: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18621366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Na slajdu je kratak</a:t>
            </a:r>
            <a:r>
              <a:rPr lang="sr-Latn-RS" baseline="0" dirty="0" smtClean="0"/>
              <a:t> prikaz nekih ključnih odlika člana 31. Budimpeštanske konvencije, koji se odnose na uzajamnu pomoć u odnosu na pretragu ili sličan pristup, zaplenu, ili slično obezbeđivanje, i otkrivanje podataka putem računarskog sistema u drugoj jurisdikciji. U pitanju je međunarodni ekvivalent domaćeg ovlašćenja u skladu sa članom 19. Konvencije</a:t>
            </a:r>
            <a:r>
              <a:rPr lang="en-US" sz="1200" dirty="0" smtClean="0">
                <a:ea typeface="+mn-ea"/>
                <a:cs typeface="Arial" panose="020B0604020202020204" pitchFamily="34" charset="0"/>
              </a:rPr>
              <a:t>. </a:t>
            </a:r>
            <a:endParaRPr lang="en-US" sz="1200" dirty="0">
              <a:ea typeface="+mn-ea"/>
              <a:cs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latin typeface="+mn-lt"/>
                <a:ea typeface="ＭＳ Ｐゴシック" pitchFamily="-65" charset="-128"/>
                <a:cs typeface="Arial" panose="020B0604020202020204" pitchFamily="34" charset="0"/>
              </a:rPr>
              <a:t>Član 31.</a:t>
            </a:r>
            <a:r>
              <a:rPr lang="sr-Latn-RS" sz="1200" kern="1200" baseline="0" dirty="0" smtClean="0">
                <a:solidFill>
                  <a:schemeClr val="tx1"/>
                </a:solidFill>
                <a:latin typeface="+mn-lt"/>
                <a:ea typeface="ＭＳ Ｐゴシック" pitchFamily="-65" charset="-128"/>
                <a:cs typeface="Arial" panose="020B0604020202020204" pitchFamily="34" charset="0"/>
              </a:rPr>
              <a:t> omogućava Stranama da upućuju zahteve za petragu ili sličan pristup, zaplenu, ili slično obezbeđivanje i otkrivanje računarskih podataka sačuvanih u računarskom sistemu lociranom na teritoriji druge Strane, uključujući i podatke zaštićene u skladu sa članom 29. Budimpeštanske konvencije. To je međunarodni ekvivalent </a:t>
            </a:r>
            <a:r>
              <a:rPr lang="sr-Latn-RS" sz="1200" b="0" i="0" u="none" kern="1200" baseline="0" dirty="0" smtClean="0">
                <a:solidFill>
                  <a:schemeClr val="tx1"/>
                </a:solidFill>
                <a:latin typeface="+mn-lt"/>
                <a:ea typeface="ＭＳ Ｐゴシック" pitchFamily="-65" charset="-128"/>
                <a:cs typeface="Arial" panose="020B0604020202020204" pitchFamily="34" charset="0"/>
              </a:rPr>
              <a:t>domaćeg ovlašćenja </a:t>
            </a:r>
            <a:r>
              <a:rPr lang="sr-Latn-RS" sz="1200" kern="1200" baseline="0" dirty="0" smtClean="0">
                <a:solidFill>
                  <a:schemeClr val="tx1"/>
                </a:solidFill>
                <a:latin typeface="+mn-lt"/>
                <a:ea typeface="ＭＳ Ｐゴシック" pitchFamily="-65" charset="-128"/>
                <a:cs typeface="Arial" panose="020B0604020202020204" pitchFamily="34" charset="0"/>
              </a:rPr>
              <a:t>u skladu sa članom 19. Konvencije</a:t>
            </a:r>
            <a:r>
              <a:rPr lang="en-US" sz="1200" dirty="0" smtClean="0">
                <a:ea typeface="+mn-ea"/>
                <a:cs typeface="Arial" panose="020B0604020202020204" pitchFamily="34" charset="0"/>
              </a:rPr>
              <a:t>. </a:t>
            </a:r>
            <a:endParaRPr lang="en-US" sz="1200" dirty="0">
              <a:ea typeface="+mn-ea"/>
              <a:cs typeface="Arial" panose="020B0604020202020204" pitchFamily="34" charset="0"/>
            </a:endParaRP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latin typeface="+mn-lt"/>
                <a:ea typeface="ＭＳ Ｐゴシック" pitchFamily="-65" charset="-128"/>
                <a:cs typeface="Arial" panose="020B0604020202020204" pitchFamily="34" charset="0"/>
              </a:rPr>
              <a:t>Uslovi</a:t>
            </a:r>
            <a:r>
              <a:rPr lang="sr-Latn-RS" sz="1200" kern="1200" baseline="0" dirty="0" smtClean="0">
                <a:solidFill>
                  <a:schemeClr val="tx1"/>
                </a:solidFill>
                <a:latin typeface="+mn-lt"/>
                <a:ea typeface="ＭＳ Ｐゴシック" pitchFamily="-65" charset="-128"/>
                <a:cs typeface="Arial" panose="020B0604020202020204" pitchFamily="34" charset="0"/>
              </a:rPr>
              <a:t> i odredbe za pružanje uzajamne pomoći shodno članu 30. Konvencije biće oni navedeni u važećim ugovorima, dobovorima i domaćim propisima koji regulišu uzajamnu pravnu pomoć, a u njihovom odsustvu, primenjuju se članovi 27. i 28. Budimpeštanske konvencije</a:t>
            </a:r>
            <a:r>
              <a:rPr lang="en-US" sz="1200" dirty="0" smtClean="0">
                <a:ea typeface="+mn-ea"/>
                <a:cs typeface="Arial" panose="020B0604020202020204" pitchFamily="34" charset="0"/>
              </a:rPr>
              <a:t>.</a:t>
            </a:r>
            <a:endParaRPr lang="en-GB" sz="1200" dirty="0">
              <a:ea typeface="+mn-ea"/>
              <a:cs typeface="Arial" panose="020B0604020202020204" pitchFamily="34" charset="0"/>
            </a:endParaRPr>
          </a:p>
          <a:p>
            <a:pPr algn="just"/>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latin typeface="+mn-lt"/>
                <a:ea typeface="ＭＳ Ｐゴシック" pitchFamily="-65" charset="-128"/>
                <a:cs typeface="Arial" panose="020B0604020202020204" pitchFamily="34" charset="0"/>
              </a:rPr>
              <a:t>U skladu</a:t>
            </a:r>
            <a:r>
              <a:rPr lang="sr-Latn-RS" sz="1200" kern="1200" baseline="0" dirty="0" smtClean="0">
                <a:solidFill>
                  <a:schemeClr val="tx1"/>
                </a:solidFill>
                <a:latin typeface="+mn-lt"/>
                <a:ea typeface="ＭＳ Ｐゴシック" pitchFamily="-65" charset="-128"/>
                <a:cs typeface="Arial" panose="020B0604020202020204" pitchFamily="34" charset="0"/>
              </a:rPr>
              <a:t> sa </a:t>
            </a:r>
            <a:r>
              <a:rPr lang="sr-Latn-RS" sz="1200" kern="1200" dirty="0" smtClean="0">
                <a:solidFill>
                  <a:schemeClr val="tx1"/>
                </a:solidFill>
                <a:latin typeface="+mn-lt"/>
                <a:ea typeface="ＭＳ Ｐゴシック" pitchFamily="-65" charset="-128"/>
                <a:cs typeface="Arial" panose="020B0604020202020204" pitchFamily="34" charset="0"/>
              </a:rPr>
              <a:t>članom 31.</a:t>
            </a:r>
            <a:r>
              <a:rPr lang="sr-Latn-RS" sz="1200" kern="1200" baseline="0" dirty="0" smtClean="0">
                <a:solidFill>
                  <a:schemeClr val="tx1"/>
                </a:solidFill>
                <a:latin typeface="+mn-lt"/>
                <a:ea typeface="ＭＳ Ｐゴシック" pitchFamily="-65" charset="-128"/>
                <a:cs typeface="Arial" panose="020B0604020202020204" pitchFamily="34" charset="0"/>
              </a:rPr>
              <a:t> </a:t>
            </a:r>
            <a:r>
              <a:rPr lang="sr-Latn-RS" sz="1200" kern="1200" dirty="0" smtClean="0">
                <a:solidFill>
                  <a:schemeClr val="tx1"/>
                </a:solidFill>
                <a:latin typeface="+mn-lt"/>
                <a:ea typeface="ＭＳ Ｐゴシック" pitchFamily="-65" charset="-128"/>
                <a:cs typeface="Arial" panose="020B0604020202020204" pitchFamily="34" charset="0"/>
              </a:rPr>
              <a:t>Konvencije, na zahtev se mora hitno odgovoriti ukoliko</a:t>
            </a:r>
            <a:r>
              <a:rPr lang="sr-Latn-RS" sz="1200" kern="1200" baseline="0" dirty="0" smtClean="0">
                <a:solidFill>
                  <a:schemeClr val="tx1"/>
                </a:solidFill>
                <a:latin typeface="+mn-lt"/>
                <a:ea typeface="ＭＳ Ｐゴシック" pitchFamily="-65" charset="-128"/>
                <a:cs typeface="Arial" panose="020B0604020202020204" pitchFamily="34" charset="0"/>
              </a:rPr>
              <a:t> </a:t>
            </a:r>
            <a:r>
              <a:rPr lang="en-US" sz="1200" kern="1200" dirty="0" smtClean="0">
                <a:solidFill>
                  <a:schemeClr val="tx1"/>
                </a:solidFill>
                <a:latin typeface="+mn-lt"/>
                <a:ea typeface="ＭＳ Ｐゴシック" pitchFamily="-65" charset="-128"/>
                <a:cs typeface="Arial" panose="020B0604020202020204" pitchFamily="34" charset="0"/>
              </a:rPr>
              <a:t>(1) </a:t>
            </a:r>
            <a:r>
              <a:rPr lang="sr-Latn-RS" sz="1200" kern="1200" dirty="0" smtClean="0">
                <a:solidFill>
                  <a:schemeClr val="tx1"/>
                </a:solidFill>
                <a:latin typeface="+mn-lt"/>
                <a:ea typeface="ＭＳ Ｐゴシック" pitchFamily="-65" charset="-128"/>
                <a:cs typeface="Arial" panose="020B0604020202020204" pitchFamily="34" charset="0"/>
              </a:rPr>
              <a:t>ima osnova da se veruje da su relevantni podaci naročito podložni gubitku ili izmeni, ili </a:t>
            </a:r>
            <a:r>
              <a:rPr lang="en-US" sz="1200" kern="1200" dirty="0" smtClean="0">
                <a:solidFill>
                  <a:schemeClr val="tx1"/>
                </a:solidFill>
                <a:latin typeface="+mn-lt"/>
                <a:ea typeface="ＭＳ Ｐゴシック" pitchFamily="-65" charset="-128"/>
                <a:cs typeface="Arial" panose="020B0604020202020204" pitchFamily="34" charset="0"/>
              </a:rPr>
              <a:t>(2) </a:t>
            </a:r>
            <a:r>
              <a:rPr lang="sr-Latn-RS" sz="1200" kern="1200" dirty="0" smtClean="0">
                <a:solidFill>
                  <a:schemeClr val="tx1"/>
                </a:solidFill>
                <a:latin typeface="+mn-lt"/>
                <a:ea typeface="ＭＳ Ｐゴシック" pitchFamily="-65" charset="-128"/>
                <a:cs typeface="Arial" panose="020B0604020202020204" pitchFamily="34" charset="0"/>
              </a:rPr>
              <a:t>kada odgovarajući</a:t>
            </a:r>
            <a:r>
              <a:rPr lang="sr-Latn-RS" sz="1200" kern="1200" baseline="0" dirty="0" smtClean="0">
                <a:solidFill>
                  <a:schemeClr val="tx1"/>
                </a:solidFill>
                <a:latin typeface="+mn-lt"/>
                <a:ea typeface="ＭＳ Ｐゴシック" pitchFamily="-65" charset="-128"/>
                <a:cs typeface="Arial" panose="020B0604020202020204" pitchFamily="34" charset="0"/>
              </a:rPr>
              <a:t> ugovori, dogovori ili zakoni to i inače nalažu</a:t>
            </a:r>
            <a:r>
              <a:rPr lang="en-US" sz="1200" dirty="0" smtClean="0">
                <a:ea typeface="+mn-ea"/>
                <a:cs typeface="Arial" panose="020B0604020202020204" pitchFamily="34" charset="0"/>
              </a:rPr>
              <a:t>.</a:t>
            </a:r>
            <a:endParaRPr lang="en-GB" sz="1200" dirty="0">
              <a:ea typeface="+mn-ea"/>
              <a:cs typeface="Arial" panose="020B0604020202020204" pitchFamily="34" charset="0"/>
            </a:endParaRPr>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1307953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Na ovom slajdu je kratak prikaz ključnih</a:t>
            </a:r>
            <a:r>
              <a:rPr lang="sr-Latn-RS" baseline="0" dirty="0" smtClean="0"/>
              <a:t> crta člana 32. Budimpeštanske konvencije, koji se odnosi na prekogranični pristup računarskim podacima, kada su oni javno dostupni, ili uz saglasnost.</a:t>
            </a:r>
            <a:r>
              <a:rPr lang="en-US" dirty="0" smtClean="0"/>
              <a:t> </a:t>
            </a:r>
            <a:endParaRPr lang="en-US" sz="1200" kern="1200" dirty="0" smtClean="0">
              <a:solidFill>
                <a:schemeClr val="tx1"/>
              </a:solidFill>
              <a:latin typeface="+mn-lt"/>
              <a:ea typeface="ＭＳ Ｐゴシック" pitchFamily="-65" charset="-128"/>
              <a:cs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Trener treba da naglasi da iako većina odredbi Budimpeštanske konvencije koje se odnose na međunarodnu saradnju zahteva dozvolu druge družave, član 32. se razlikuje utoliko što se može koristiti za dobijanje dokaza u elektronskom obliku iz druge jurisdikcije, čak i ako država gde se ti dokazi nalaze ne dâ dozvolu</a:t>
            </a:r>
            <a:r>
              <a:rPr lang="en-US" dirty="0" smtClean="0"/>
              <a:t>.</a:t>
            </a:r>
            <a:endParaRPr lang="en-PK" dirty="0"/>
          </a:p>
          <a:p>
            <a:pPr algn="just"/>
            <a:endParaRPr lang="en-PK"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To je jedan od uslova koji omogućavaju</a:t>
            </a:r>
            <a:r>
              <a:rPr lang="sr-Latn-RS" baseline="0" dirty="0" smtClean="0"/>
              <a:t> prekogranični pristup podacima bez dozvole Strane u kojoj su podaci sačuvani, odnosno, kada su podaci dostupni javnosti (otvorenog izvora). Na slajdu se objašnjava da ukoliko deo nekog vebsajta nije dostupan široj javnosti, on se ne smatra javno dostupnim u svrhe člana 32. tačke a). Geografski položaj podataka nije od značaja kada se pristupa podacima koji su dostupni javnosti, dakle, nije bitno da li su podaci sačuvani unutar države potpisnice Konvencije, ili izvan nje</a:t>
            </a:r>
            <a:r>
              <a:rPr lang="en-US" dirty="0" smtClean="0"/>
              <a:t>. </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Za razliku od ovlašćenja za pristup podacima</a:t>
            </a:r>
            <a:r>
              <a:rPr lang="sr-Latn-RS" baseline="0" dirty="0" smtClean="0"/>
              <a:t> dostupnim javnosti, koje se može vršiti u odnosu na podatke koji se nalaze bilo gde, ovlašćenje za pristup podacima uz saglasnost na raspolaganju je samo kada se traženi podaci nalaze u drugoj državi ugovornici Konvencije</a:t>
            </a:r>
            <a:r>
              <a:rPr lang="en-US" dirty="0" smtClean="0"/>
              <a:t>. </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aseline="0" dirty="0" smtClean="0"/>
              <a:t>Ovlašćenje za prekogranični pristup podacima može se vršiti na osnovu zakonite i dobrovoljne saglasnosti, koju daje lice ovlašćeno da otkrije podatke. Na slajdu je prikazan domet pojma „zakonit i dobrovoljni pristup“ i kako se može koristiti u cilju pribavljanja podataka od stranih davaoca usluga tako da se ne koriste kanali uzajamne pomoći. Važno je napomenuti da se u brojnim juridikcijama saglasnost sa „opštim uslovima i odredbama“ davaoca usluga ne smatra konkretnom, izričitim saglasnošću kakva je potrebna za odavanje informacija vlastima druge države</a:t>
            </a:r>
            <a:r>
              <a:rPr lang="en-US" dirty="0" smtClean="0"/>
              <a:t>. </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Ko je lice koje „ima zakonsko ovlašćenje“ da otkriva</a:t>
            </a:r>
            <a:r>
              <a:rPr lang="sr-Latn-RS" baseline="0" dirty="0" smtClean="0"/>
              <a:t> podatke zavisi od okolnosti, svojstava datog lica i važećeg zakona. Na primer, davalac usluga može čuvati nečiji mejl u drugoj zemlji, ili neko lice može namerno čuvati podatke u drugoj zemlji. Ta lica mogu preuzeti te podatke i, pod uslovom da imaju zakonsko ovlašćenje, dobrovoljno ih otkriti pripadnicima organa za zaštitu pravnog poretka ili im dopustiti da tim podacima pristupe, kako je predviđeno članom 32</a:t>
            </a:r>
            <a:r>
              <a:rPr lang="en-US" dirty="0" smtClean="0"/>
              <a:t>.</a:t>
            </a:r>
            <a:endParaRPr lang="en-PK" dirty="0"/>
          </a:p>
          <a:p>
            <a:pPr algn="just"/>
            <a:endParaRPr lang="en-US" dirty="0"/>
          </a:p>
          <a:p>
            <a:pPr algn="just"/>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40096135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Tačni odgovori su</a:t>
            </a:r>
            <a:r>
              <a:rPr lang="en-US" dirty="0" smtClean="0"/>
              <a:t>: </a:t>
            </a:r>
            <a:r>
              <a:rPr lang="en-US" dirty="0"/>
              <a:t>b) </a:t>
            </a:r>
            <a:r>
              <a:rPr lang="sr-Latn-RS" dirty="0" smtClean="0"/>
              <a:t>Podaci dostupni javnosti</a:t>
            </a:r>
            <a:r>
              <a:rPr lang="en-US" dirty="0" smtClean="0"/>
              <a:t> </a:t>
            </a:r>
            <a:r>
              <a:rPr lang="en-US" dirty="0"/>
              <a:t>(c) </a:t>
            </a:r>
            <a:r>
              <a:rPr lang="sr-Latn-RS" b="0" dirty="0" smtClean="0"/>
              <a:t>Svi sačuvani podaci uz zakonsku ili dobrovoljnu saglasnost lica ovlašćenog da date podatke otkrije</a:t>
            </a:r>
            <a:endParaRPr lang="en-US" b="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 su ovlašćenja</a:t>
            </a:r>
            <a:r>
              <a:rPr lang="sr-Latn-RS" baseline="0" dirty="0" smtClean="0"/>
              <a:t> na raspolaganju u skladu sa članom 32. Budimpeštanske konvencije.</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41788853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Tačni odgovori su</a:t>
            </a:r>
            <a:r>
              <a:rPr lang="en-US" dirty="0" smtClean="0"/>
              <a:t>: </a:t>
            </a:r>
            <a:r>
              <a:rPr lang="en-US" dirty="0"/>
              <a:t>b) </a:t>
            </a:r>
            <a:r>
              <a:rPr lang="sr-Latn-RS" dirty="0" smtClean="0"/>
              <a:t>Podaci dostupni javnosti</a:t>
            </a:r>
            <a:r>
              <a:rPr lang="en-US" dirty="0" smtClean="0"/>
              <a:t> </a:t>
            </a:r>
            <a:r>
              <a:rPr lang="en-US" dirty="0"/>
              <a:t>(c) </a:t>
            </a:r>
            <a:r>
              <a:rPr lang="sr-Latn-RS" b="0" dirty="0" smtClean="0"/>
              <a:t>Svi sačuvani podaci uz zakonsku ili dobrovoljnu saglasnost lica ovlašćenog da date podatke otkrije</a:t>
            </a:r>
            <a:endParaRPr lang="en-US" b="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 su ovlašćenja</a:t>
            </a:r>
            <a:r>
              <a:rPr lang="sr-Latn-RS" baseline="0" dirty="0" smtClean="0"/>
              <a:t> na raspolaganju u skladu sa članom 32. Budimpeštanske konvencije.</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34444159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lgn="just">
              <a:buFont typeface="Wingdings" pitchFamily="2" charset="2"/>
              <a:buNone/>
            </a:pPr>
            <a:r>
              <a:rPr lang="sr-Latn-RS" sz="1200" dirty="0" smtClean="0"/>
              <a:t>Ovom odredbom se istražnim organima</a:t>
            </a:r>
            <a:r>
              <a:rPr lang="sr-Latn-RS" sz="1200" baseline="0" dirty="0" smtClean="0"/>
              <a:t> daje mogućnost da u realnom vremenu dobiju podatke o saobraćaju koji se odnose na komunikacije koje se odvijaju putem računarskog sistema u drugim državama ugovornicama. To je međunarodni ekvivalent domaćeg zakonskog ovlašćenja predviđenog članom 20. Konvencije. Ovo ovlašćenje je značajno imajući na umu da komunikacije uobičajeno teku preko teritorijalnih granica.</a:t>
            </a:r>
          </a:p>
          <a:p>
            <a:pPr marL="0" indent="0" algn="just">
              <a:buFont typeface="Wingdings" pitchFamily="2" charset="2"/>
              <a:buNone/>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Kako</a:t>
            </a:r>
            <a:r>
              <a:rPr lang="sr-Latn-RS" sz="1200" baseline="0" dirty="0" smtClean="0"/>
              <a:t> se navodi na slajdu, zahtevi za prikupljanje podataka o saobraćaju podnetih u skladu sa članom 33. moraju se odnositi na konkretne komunikacije koje su države molilje identifikovale. Imajući u vidu pitanja privatnosti koja se odnose na prikupljanje podataka o saobraćaju u realnom vremenu, zahtev je da se svako vršenje ovlašćenja u skladu s ovim članom odnosi na određene komunikacije, umesto da se nadležnim organima daju opšta i neselektivna ovlašćenja za nadzor</a:t>
            </a:r>
            <a:r>
              <a:rPr lang="en-US" baseline="0" dirty="0" smtClean="0"/>
              <a:t>.</a:t>
            </a:r>
            <a:endParaRPr lang="en-US"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Pružanje</a:t>
            </a:r>
            <a:r>
              <a:rPr lang="sr-Latn-RS" sz="1200" baseline="0" dirty="0" smtClean="0"/>
              <a:t> uzajamne pomoći predviđeno članom 33. zamoljena Strana sprovodi u skladu sa važećim uslovima i postupcima propisanim njenim domaćim zakonima (tj. ona ovlašćenja koja su utvrđena u skladu sa članom 20. Budimpeštanske konvencije</a:t>
            </a:r>
            <a:r>
              <a:rPr lang="en-US" sz="1200" dirty="0" smtClean="0"/>
              <a:t>). </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Od strana se</a:t>
            </a:r>
            <a:r>
              <a:rPr lang="sr-Latn-RS" sz="1200" baseline="0" dirty="0" smtClean="0"/>
              <a:t> traži da obezbede uzajamnu pomoć u skladu sa članom 33. u najmanju ruku za ona dela za koja bi isto ovlašćenje (ekvivalentno članu 20. Budimpeštanske konvencije) bilo na raspolaganju u predmetu pred domaćim organima</a:t>
            </a:r>
            <a:r>
              <a:rPr lang="en-US" sz="1200" dirty="0" smtClean="0"/>
              <a:t>. </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42614812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Ovom odredbom se istražnim organima omogućava da dobiju podatke iz sadržaja određenih komunikacija prenetih putem računarskog sistema u drugim državama ugovornicama. U pitanju je međunarodni</a:t>
            </a:r>
            <a:r>
              <a:rPr lang="sr-Latn-RS" sz="1200" baseline="0" dirty="0" smtClean="0"/>
              <a:t> ekvivalent ovlašćenja u domaćem pravu predviđenim članom 21. Budimpeštanske konvencije. Ovo ovlašćenje je značajno imajući u vidu da komunikacije uobičajeno teku preko teritorijalnih granica</a:t>
            </a:r>
            <a:r>
              <a:rPr lang="en-US" sz="1200" dirty="0" smtClean="0"/>
              <a:t>. </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Kako je navedeno na slajdu, zahtevi</a:t>
            </a:r>
            <a:r>
              <a:rPr lang="sr-Latn-RS" baseline="0" dirty="0" smtClean="0"/>
              <a:t> za snimanje ili prikupljanje podataka iz sadržaja podneti u skladu sa članom 34. moraju se odnositi na konkretne komunikacije koje su Strane molilje identikovale. Imajući u vidu značajna pitanja privatnosti u vezi s ovim ovlašćenjem, neophodno je da se svako vršenje ovlašćenja u skladu s ovim članom odnosi na određene komunikacije kao i da</a:t>
            </a:r>
            <a:r>
              <a:rPr lang="sr-Latn-RS" sz="1200" baseline="0" dirty="0" smtClean="0"/>
              <a:t> se nadležnim organima ne mogu davati opšta i neselektivna ovlašćenja za nadzor</a:t>
            </a:r>
            <a:r>
              <a:rPr lang="en-US" baseline="0" dirty="0" smtClean="0"/>
              <a:t>.</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Od</a:t>
            </a:r>
            <a:r>
              <a:rPr lang="sr-Latn-RS" sz="1200" baseline="0" dirty="0" smtClean="0"/>
              <a:t> Strana se zahteva da obezbede uzajamnu pomoć u skladu sa članom 34. u meri koju dopuštaju njihovi domaći zakoni. Kako je u pitanju vrlo intruzivna mera, Strane mogu po slobodnoj proceni ograničiti opseg uzajamne pomoći koju su spremne da pruže u smislu presretanja podataka iz sadržaja</a:t>
            </a:r>
            <a:r>
              <a:rPr lang="en-US" sz="1200" dirty="0" smtClean="0"/>
              <a:t>. </a:t>
            </a:r>
            <a:endParaRPr lang="en-GB" sz="1200"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val="1912803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sr-Latn-RS" b="1" dirty="0" smtClean="0"/>
              <a:t>Netačno</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Član 34 Budimpeštanske</a:t>
            </a:r>
            <a:r>
              <a:rPr lang="sr-Latn-RS" baseline="0" dirty="0" smtClean="0"/>
              <a:t> konvencije dozvoljava Stranama ugovornicama da odbiju da drugoj Strani pruže uzajamnu pomoć u vezi sa presretanjem podataka iz sadržaja člana</a:t>
            </a:r>
            <a:r>
              <a:rPr lang="en-US" dirty="0" smtClean="0"/>
              <a:t> 34</a:t>
            </a:r>
            <a:r>
              <a:rPr lang="sr-Latn-RS" dirty="0" smtClean="0"/>
              <a:t>.</a:t>
            </a:r>
            <a:r>
              <a:rPr lang="en-US" dirty="0" smtClean="0"/>
              <a:t> </a:t>
            </a:r>
            <a:r>
              <a:rPr lang="sr-Latn-RS" dirty="0" smtClean="0"/>
              <a:t>na osnovu</a:t>
            </a:r>
            <a:r>
              <a:rPr lang="sr-Latn-RS" baseline="0" dirty="0" smtClean="0"/>
              <a:t> toga što domaći zakoni to ne dopuštaju.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60922489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sr-Latn-RS" b="1" dirty="0" smtClean="0"/>
              <a:t>Netačno</a:t>
            </a:r>
            <a:r>
              <a:rPr lang="en-US" dirty="0" smtClean="0"/>
              <a:t>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Član 34 Budimpeštanske</a:t>
            </a:r>
            <a:r>
              <a:rPr lang="sr-Latn-RS" baseline="0" dirty="0" smtClean="0"/>
              <a:t> konvencije dozvoljava Stranama ugovornicama da odbiju da drugoj Strani pruže uzajamnu pomoć u vezi sa presretanjem podataka iz sadržaja člana</a:t>
            </a:r>
            <a:r>
              <a:rPr lang="en-US" dirty="0" smtClean="0"/>
              <a:t> </a:t>
            </a:r>
            <a:r>
              <a:rPr lang="en-US" dirty="0"/>
              <a:t>34 </a:t>
            </a:r>
            <a:r>
              <a:rPr lang="sr-Latn-RS" dirty="0" smtClean="0"/>
              <a:t>na osnovu</a:t>
            </a:r>
            <a:r>
              <a:rPr lang="sr-Latn-RS" baseline="0" dirty="0" smtClean="0"/>
              <a:t> toga što domaći zakoni to ne dopuštaju.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2600854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Kao što se</a:t>
            </a:r>
            <a:r>
              <a:rPr lang="sr-Latn-RS" baseline="0" dirty="0" smtClean="0"/>
              <a:t> napominje u Eksplanatornom izveštaju uz Budimpeštansku konvenciju, „</a:t>
            </a:r>
            <a:r>
              <a:rPr lang="sr-Latn-RS" sz="1200" kern="1200" dirty="0" smtClean="0">
                <a:solidFill>
                  <a:schemeClr val="tx1"/>
                </a:solidFill>
                <a:effectLst/>
                <a:latin typeface="+mn-lt"/>
                <a:ea typeface="ＭＳ Ｐゴシック" pitchFamily="-65" charset="-128"/>
                <a:cs typeface="ＭＳ Ｐゴシック" pitchFamily="-65" charset="-128"/>
              </a:rPr>
              <a:t>delotvorno suzbijanje krivičnih dela izvršenih korišćenjem računarskih sistema i delotvorno prikupljanje dokaza u elektronskom obliku zahtevaju vrlo brz odgovor. Uz to, dovoljno je nekoliko komandina tastaturi da radnja izvršena na jednom kraju sveta ima momentalne posledice hiljadama kilometara i mnogo vremenskih zona dalje. Iz tog razloga, postojeća policijska saradnja i modaliteti uzajamne pomoći iziskuju dodatne kanale kako bi se efikasno odgovorilo na izazove računarskog doba. Kanal koji se uspostavlja ovim članom temelji se na iskustvu koje je stečeno u okviru već operativne mreže, stvorene pod okriljem grupe država G8.“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ＭＳ Ｐゴシック" pitchFamily="-65"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dirty="0" smtClean="0"/>
              <a:t>U tom</a:t>
            </a:r>
            <a:r>
              <a:rPr lang="sr-Latn-RS" sz="1200" baseline="0" dirty="0" smtClean="0"/>
              <a:t> smislu, član 35. zahteva da Strane odrede mesto za kontakt dostupno 24 sata dnevno, sedam dana u nedelji, kako bi se obezbedila trenutna pomoć u istragama i postupcima u delokrugu Poglavlja III Konvencije</a:t>
            </a:r>
            <a:r>
              <a:rPr lang="en-US" sz="1200" dirty="0" smtClean="0"/>
              <a:t>.</a:t>
            </a: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dirty="0" smtClean="0"/>
              <a:t>Svrha Mreže</a:t>
            </a:r>
            <a:r>
              <a:rPr lang="sr-Latn-RS" sz="1200" baseline="0" dirty="0" smtClean="0"/>
              <a:t> 24/7 jeste da pruži trenutnu pomoć u svrhe istraga ili postupaka koji se odnose na</a:t>
            </a:r>
            <a:r>
              <a:rPr lang="en-US" sz="1200" dirty="0" smtClean="0"/>
              <a:t>:</a:t>
            </a:r>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sz="1200" dirty="0" smtClean="0"/>
              <a:t>a) </a:t>
            </a:r>
            <a:r>
              <a:rPr lang="sr-Latn-RS" sz="1200" dirty="0" smtClean="0"/>
              <a:t>krivična dela u vezi sa računarskim sistemima i podacima</a:t>
            </a:r>
            <a:r>
              <a:rPr lang="sr-Latn-RS" sz="1200" baseline="0" dirty="0" smtClean="0"/>
              <a:t>; </a:t>
            </a:r>
            <a:endParaRPr lang="en-US" sz="1200" dirty="0" smtClean="0"/>
          </a:p>
          <a:p>
            <a:r>
              <a:rPr lang="en-US" dirty="0" smtClean="0"/>
              <a:t>b) </a:t>
            </a:r>
            <a:r>
              <a:rPr lang="sr-Latn-RS" dirty="0" smtClean="0"/>
              <a:t>prikupljanje podataka u elektronskom obliku za bilo koje krivično delo.</a:t>
            </a:r>
            <a:r>
              <a:rPr lang="sr-Latn-RS" baseline="0" dirty="0" smtClean="0"/>
              <a:t> </a:t>
            </a:r>
            <a:endParaRPr lang="en-US" dirty="0" smtClean="0"/>
          </a:p>
          <a:p>
            <a:endParaRPr lang="en-US" dirty="0" smtClean="0"/>
          </a:p>
          <a:p>
            <a:r>
              <a:rPr lang="sr-Latn-RS" dirty="0" smtClean="0"/>
              <a:t>To znači</a:t>
            </a:r>
            <a:r>
              <a:rPr lang="sr-Latn-RS" baseline="0" dirty="0" smtClean="0"/>
              <a:t> da poput drugih oblika međunarodne saradnje i uzajamne pomoći predviđenih Budimpeštanskom konvencijom, član 35 se ne odnosi samo na visokotehnološki kriminal, već šire, na elektronske dokaze</a:t>
            </a:r>
            <a:r>
              <a:rPr lang="en-US" dirty="0" smtClean="0"/>
              <a:t>. </a:t>
            </a:r>
            <a:endParaRPr lang="en-US" dirty="0"/>
          </a:p>
          <a:p>
            <a:pPr marL="0" indent="0" algn="just">
              <a:buFont typeface="Wingdings" pitchFamily="2" charset="2"/>
              <a:buNone/>
            </a:pPr>
            <a:endParaRPr lang="en-US" sz="1200" dirty="0"/>
          </a:p>
          <a:p>
            <a:pPr marL="0" indent="0" algn="just">
              <a:buFont typeface="Wingdings" pitchFamily="2" charset="2"/>
              <a:buNone/>
            </a:pPr>
            <a:r>
              <a:rPr lang="sr-Latn-RS" sz="1900" dirty="0" smtClean="0"/>
              <a:t>Pomoć Mreža</a:t>
            </a:r>
            <a:r>
              <a:rPr lang="sr-Latn-RS" sz="1900" baseline="0" dirty="0" smtClean="0"/>
              <a:t> 24/7</a:t>
            </a:r>
            <a:r>
              <a:rPr lang="sr-Latn-RS" sz="1900" dirty="0" smtClean="0"/>
              <a:t> se može odnositi na:</a:t>
            </a:r>
            <a:endParaRPr lang="en-US" sz="1900" dirty="0" smtClean="0"/>
          </a:p>
          <a:p>
            <a:pPr marL="800100" lvl="1" indent="-342900" algn="just">
              <a:buFont typeface="Arial" panose="020B0604020202020204" pitchFamily="34" charset="0"/>
              <a:buChar char="•"/>
            </a:pPr>
            <a:r>
              <a:rPr lang="sr-Latn-RS" sz="1900" dirty="0" smtClean="0"/>
              <a:t>Davanje tehničkih saveta kako bi se napad zaustavio ili locirao; </a:t>
            </a:r>
            <a:endParaRPr lang="en-US" sz="1900" dirty="0" smtClean="0"/>
          </a:p>
          <a:p>
            <a:pPr marL="800100" lvl="1" indent="-342900" algn="just">
              <a:buFont typeface="Arial" panose="020B0604020202020204" pitchFamily="34" charset="0"/>
              <a:buChar char="•"/>
            </a:pPr>
            <a:r>
              <a:rPr lang="sr-Latn-RS" sz="1900" dirty="0" smtClean="0"/>
              <a:t>Zaštitu podataka u skladu sa zahtevom (kako bi se obezbedila ekspeditivnija zaštita nego putem centralnog organa);</a:t>
            </a:r>
            <a:endParaRPr lang="en-US" sz="1900" dirty="0" smtClean="0"/>
          </a:p>
          <a:p>
            <a:pPr marL="800100" lvl="1" indent="-342900" algn="just">
              <a:buFont typeface="Arial" panose="020B0604020202020204" pitchFamily="34" charset="0"/>
              <a:buChar char="•"/>
            </a:pPr>
            <a:r>
              <a:rPr lang="sr-Latn-RS" sz="1900" dirty="0" smtClean="0"/>
              <a:t>Prikupljanje dokaza; </a:t>
            </a:r>
            <a:r>
              <a:rPr lang="en-US" sz="1900" dirty="0" smtClean="0"/>
              <a:t> </a:t>
            </a:r>
          </a:p>
          <a:p>
            <a:pPr marL="800100" lvl="1" indent="-342900" algn="just">
              <a:buFont typeface="Arial" panose="020B0604020202020204" pitchFamily="34" charset="0"/>
              <a:buChar char="•"/>
            </a:pPr>
            <a:r>
              <a:rPr lang="sr-Latn-RS" sz="1900" dirty="0" smtClean="0"/>
              <a:t>Davanje informacija pravne prirode (o, na primer, pravnim preduslovima za obezbeđivanje pomoći); </a:t>
            </a:r>
            <a:endParaRPr lang="en-US" sz="1900" dirty="0" smtClean="0"/>
          </a:p>
          <a:p>
            <a:pPr marL="800100" lvl="1" indent="-342900" algn="just">
              <a:buFont typeface="Arial" panose="020B0604020202020204" pitchFamily="34" charset="0"/>
              <a:buChar char="•"/>
            </a:pPr>
            <a:r>
              <a:rPr lang="sr-Latn-RS" sz="1900" dirty="0" smtClean="0"/>
              <a:t>Lociranje osumnjičenih.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sr-Latn-RS" sz="2000" dirty="0" smtClean="0"/>
              <a:t>Lista nije konačna. </a:t>
            </a:r>
            <a:endParaRPr lang="en-US" sz="2000" dirty="0"/>
          </a:p>
          <a:p>
            <a:pPr marL="0" indent="0" algn="just">
              <a:buFont typeface="Wingdings" pitchFamily="2" charset="2"/>
              <a:buNone/>
            </a:pPr>
            <a:endParaRPr lang="en-US" sz="20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val="24679777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dirty="0" smtClean="0"/>
              <a:t>Na slajdu se</a:t>
            </a:r>
            <a:r>
              <a:rPr lang="sr-Latn-RS" sz="1200" baseline="0" dirty="0" smtClean="0"/>
              <a:t> okvirno opisuju zahtevani kapaciteti za Mrežu </a:t>
            </a:r>
            <a:r>
              <a:rPr lang="en-US" sz="1200" dirty="0" smtClean="0"/>
              <a:t>24/7</a:t>
            </a:r>
            <a:r>
              <a:rPr lang="sr-Latn-RS" sz="1200" dirty="0" smtClean="0"/>
              <a:t>;</a:t>
            </a:r>
            <a:r>
              <a:rPr lang="sr-Latn-RS" sz="1200" baseline="0" dirty="0" smtClean="0"/>
              <a:t> </a:t>
            </a:r>
            <a:endParaRPr lang="en-US" dirty="0"/>
          </a:p>
          <a:p>
            <a:endParaRPr lang="en-US" dirty="0"/>
          </a:p>
          <a:p>
            <a:r>
              <a:rPr lang="sr-Latn-RS" dirty="0" smtClean="0"/>
              <a:t>Spisak opreme</a:t>
            </a:r>
            <a:r>
              <a:rPr lang="sr-Latn-RS" baseline="0" dirty="0" smtClean="0"/>
              <a:t> može da obuhvati</a:t>
            </a:r>
            <a:endParaRPr lang="en-US" dirty="0"/>
          </a:p>
          <a:p>
            <a:pPr marL="800100" lvl="1" indent="-342900" algn="just">
              <a:buFont typeface="Wingdings" pitchFamily="2" charset="2"/>
              <a:buChar char="ü"/>
            </a:pPr>
            <a:r>
              <a:rPr lang="sr-Latn-RS" sz="1200" dirty="0" smtClean="0"/>
              <a:t>moderan telefon; </a:t>
            </a:r>
            <a:endParaRPr lang="en-US" sz="1200" dirty="0" smtClean="0"/>
          </a:p>
          <a:p>
            <a:pPr marL="800100" lvl="1" indent="-342900" algn="just">
              <a:buFont typeface="Wingdings" pitchFamily="2" charset="2"/>
              <a:buChar char="ü"/>
            </a:pPr>
            <a:r>
              <a:rPr lang="sr-Latn-RS" sz="1200" dirty="0" smtClean="0"/>
              <a:t>f</a:t>
            </a:r>
            <a:r>
              <a:rPr lang="en-US" sz="1200" dirty="0" smtClean="0"/>
              <a:t>a</a:t>
            </a:r>
            <a:r>
              <a:rPr lang="sr-Latn-RS" sz="1200" dirty="0" smtClean="0"/>
              <a:t>ks; </a:t>
            </a:r>
            <a:endParaRPr lang="en-US" sz="1200" dirty="0" smtClean="0"/>
          </a:p>
          <a:p>
            <a:pPr marL="800100" lvl="1" indent="-342900" algn="just">
              <a:buFont typeface="Wingdings" pitchFamily="2" charset="2"/>
              <a:buChar char="ü"/>
            </a:pPr>
            <a:r>
              <a:rPr lang="sr-Latn-RS" sz="1200" dirty="0" smtClean="0"/>
              <a:t>računarsku opremu; </a:t>
            </a:r>
            <a:endParaRPr lang="en-US" sz="1200" dirty="0" smtClean="0"/>
          </a:p>
          <a:p>
            <a:pPr marL="800100" lvl="1" indent="-342900" algn="just">
              <a:buFont typeface="Wingdings" pitchFamily="2" charset="2"/>
              <a:buChar char="ü"/>
            </a:pPr>
            <a:r>
              <a:rPr lang="sr-Latn-RS" sz="1200" dirty="0" smtClean="0"/>
              <a:t>druge forme komunikacije; </a:t>
            </a:r>
            <a:endParaRPr lang="en-US" sz="1200" dirty="0" smtClean="0"/>
          </a:p>
          <a:p>
            <a:pPr marL="800100" lvl="1" indent="-342900" algn="just">
              <a:buFont typeface="Wingdings" pitchFamily="2" charset="2"/>
              <a:buChar char="ü"/>
            </a:pPr>
            <a:r>
              <a:rPr lang="sr-Latn-RS" sz="1200" dirty="0" smtClean="0"/>
              <a:t>analitičku opremu.</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val="4061681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a:t>
            </a:r>
            <a:r>
              <a:rPr lang="en-US" dirty="0"/>
              <a:t>c) </a:t>
            </a:r>
            <a:r>
              <a:rPr lang="en-US" dirty="0" smtClean="0"/>
              <a:t>YouTube </a:t>
            </a:r>
            <a:r>
              <a:rPr lang="sr-Latn-RS" dirty="0" smtClean="0"/>
              <a:t>kanal Saveta Evrope,</a:t>
            </a:r>
            <a:r>
              <a:rPr lang="sr-Latn-RS" baseline="0" dirty="0" smtClean="0"/>
              <a:t> jer definicija „davaoca sadržaja“ isključuje provajdere sadržaja.</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2360647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81</a:t>
            </a:fld>
            <a:endParaRPr lang="en-US"/>
          </a:p>
        </p:txBody>
      </p:sp>
    </p:spTree>
    <p:extLst>
      <p:ext uri="{BB962C8B-B14F-4D97-AF65-F5344CB8AC3E}">
        <p14:creationId xmlns:p14="http://schemas.microsoft.com/office/powerpoint/2010/main" val="171060253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U ovom delu biće razmotreni neki šabloni za formulare za uzajamnu pravnu pomoć.</a:t>
            </a:r>
            <a:r>
              <a:rPr lang="en-US" dirty="0" smtClean="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val="25740853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dirty="0" smtClean="0"/>
              <a:t>Na ovom slajdu nalazi se skrinšot </a:t>
            </a:r>
            <a:r>
              <a:rPr lang="en-US" dirty="0" smtClean="0"/>
              <a:t>(</a:t>
            </a:r>
            <a:r>
              <a:rPr lang="sr-Latn-RS" noProof="0" dirty="0" smtClean="0"/>
              <a:t>engl.</a:t>
            </a:r>
            <a:r>
              <a:rPr lang="sr-Latn-RS" baseline="0" noProof="0" dirty="0" smtClean="0"/>
              <a:t> s</a:t>
            </a:r>
            <a:r>
              <a:rPr lang="sr-Latn-RS" noProof="0" dirty="0" smtClean="0"/>
              <a:t>creenshot, snimak ekrana</a:t>
            </a:r>
            <a:r>
              <a:rPr lang="en-US" dirty="0" smtClean="0"/>
              <a:t>) </a:t>
            </a:r>
            <a:r>
              <a:rPr lang="sr-Latn-RS" dirty="0" smtClean="0"/>
              <a:t>Standardnog formulara za zahtev koji se upućuje</a:t>
            </a:r>
            <a:r>
              <a:rPr lang="sr-Latn-RS" baseline="0" dirty="0" smtClean="0"/>
              <a:t> Posebnom administrativnom regionu Hong Kongu za pomoć u krivičnoj stvari. To je deo Smernica za prijavljivanje u skladu sa Dekretom za uzajamnu pravnu pomoć u krivičnim stvarima, koji je objavilo Minstarstvo pravde Hong Konga. </a:t>
            </a:r>
          </a:p>
          <a:p>
            <a:pPr algn="just"/>
            <a:endParaRPr lang="sr-Latn-RS" baseline="0" dirty="0" smtClean="0"/>
          </a:p>
          <a:p>
            <a:pPr algn="just"/>
            <a:r>
              <a:rPr lang="sr-Latn-RS" baseline="0" dirty="0" smtClean="0"/>
              <a:t>On obuhvata sledeće: </a:t>
            </a:r>
          </a:p>
          <a:p>
            <a:pPr marL="228600" indent="-228600" algn="just">
              <a:buAutoNum type="alphaLcParenR"/>
            </a:pPr>
            <a:r>
              <a:rPr lang="sr-Latn-RS" baseline="0" dirty="0" smtClean="0"/>
              <a:t>Predstavljanje lica ili službe koja upućuje zahtev; </a:t>
            </a:r>
          </a:p>
          <a:p>
            <a:pPr marL="228600" indent="-228600" algn="just">
              <a:buAutoNum type="alphaLcParenR"/>
            </a:pPr>
            <a:r>
              <a:rPr lang="sr-Latn-RS" baseline="0" dirty="0" smtClean="0"/>
              <a:t>Obavezna uveravanja u pogledu prirode zahteva (t.j. da se on ne upućuje u vezi sa političkim deliktom, na štetu nekog lica na </a:t>
            </a:r>
            <a:r>
              <a:rPr lang="sr-Latn-RS" b="0" i="0" baseline="0" dirty="0" smtClean="0"/>
              <a:t>osnovu zaštićenih karakteristika</a:t>
            </a:r>
            <a:r>
              <a:rPr lang="sr-Latn-RS" b="1" i="1" baseline="0" dirty="0" smtClean="0"/>
              <a:t> </a:t>
            </a:r>
            <a:r>
              <a:rPr lang="sr-Latn-RS" baseline="0" dirty="0" smtClean="0"/>
              <a:t>tog lica, da ne uključuje ponovno suđenje za isto krivično delo i da nije u pitanju prevashodno fiskalno delo). </a:t>
            </a:r>
          </a:p>
          <a:p>
            <a:pPr marL="228600" indent="-228600" algn="just">
              <a:buAutoNum type="alphaLcParenR"/>
            </a:pPr>
            <a:r>
              <a:rPr lang="sr-Latn-RS" baseline="0" dirty="0" smtClean="0"/>
              <a:t>Kratak prikaz činjenica</a:t>
            </a:r>
          </a:p>
          <a:p>
            <a:pPr marL="228600" indent="-228600" algn="just">
              <a:buAutoNum type="alphaLcParenR"/>
            </a:pPr>
            <a:r>
              <a:rPr lang="sr-Latn-RS" dirty="0" smtClean="0"/>
              <a:t>Opis pomoći koja se zahteva.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val="49947178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smtClean="0"/>
          </a:p>
          <a:p>
            <a:pPr algn="just"/>
            <a:r>
              <a:rPr lang="sr-Latn-RS" dirty="0" smtClean="0"/>
              <a:t>Na ovom slajdu prikazan je skrinšot „Zahteva za uzajamnu</a:t>
            </a:r>
            <a:r>
              <a:rPr lang="sr-Latn-RS" baseline="0" dirty="0" smtClean="0"/>
              <a:t> pravnu pomoć u krivičnim stvarima </a:t>
            </a:r>
            <a:r>
              <a:rPr lang="en-150" baseline="0" dirty="0" smtClean="0"/>
              <a:t>–</a:t>
            </a:r>
            <a:r>
              <a:rPr lang="sr-Latn-RS" baseline="0" dirty="0" smtClean="0"/>
              <a:t> Smernice za organe izvan Velike Britanije </a:t>
            </a:r>
            <a:r>
              <a:rPr lang="en-150" baseline="0" dirty="0" smtClean="0"/>
              <a:t>–</a:t>
            </a:r>
            <a:r>
              <a:rPr lang="sr-Latn-RS" baseline="0" dirty="0" smtClean="0"/>
              <a:t> 2015“, objavilo Ministarstvo unutrašnjih poslova Velike Britanije (UK Home Office). Trener može podeliti URL na slajdu kako bi zainteresovani učesnici mogli da vide Smernice.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val="97390074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sz="1200" kern="1200" dirty="0" smtClean="0">
                <a:solidFill>
                  <a:schemeClr val="tx1"/>
                </a:solidFill>
                <a:effectLst/>
                <a:latin typeface="+mn-lt"/>
                <a:ea typeface="ＭＳ Ｐゴシック" pitchFamily="-65" charset="-128"/>
                <a:cs typeface="ＭＳ Ｐゴシック" pitchFamily="-65" charset="-128"/>
              </a:rPr>
              <a:t> </a:t>
            </a:r>
            <a:endParaRPr lang="en-US" sz="1200" kern="1200" dirty="0" smtClean="0">
              <a:solidFill>
                <a:schemeClr val="tx1"/>
              </a:solidFill>
              <a:effectLst/>
              <a:latin typeface="+mn-lt"/>
              <a:ea typeface="ＭＳ Ｐゴシック" pitchFamily="-65" charset="-128"/>
              <a:cs typeface="ＭＳ Ｐゴシック" pitchFamily="-65" charset="-128"/>
            </a:endParaRPr>
          </a:p>
          <a:p>
            <a:pPr algn="just"/>
            <a:r>
              <a:rPr lang="sr-Latn-RS" sz="1200" kern="1200" dirty="0" smtClean="0">
                <a:solidFill>
                  <a:schemeClr val="tx1"/>
                </a:solidFill>
                <a:effectLst/>
                <a:latin typeface="+mn-lt"/>
                <a:ea typeface="ＭＳ Ｐゴシック" pitchFamily="-65" charset="-128"/>
                <a:cs typeface="ＭＳ Ｐゴシック" pitchFamily="-65" charset="-128"/>
              </a:rPr>
              <a:t>Trener može upoznati učesnike sa šablonima Saveta Evrope za zahtev za zaštitu podataka u skladu sa članovima 29. i 31. Budimpeštanske konvencije. </a:t>
            </a:r>
            <a:endParaRPr lang="en-US" sz="1200" kern="1200" dirty="0" smtClean="0">
              <a:solidFill>
                <a:schemeClr val="tx1"/>
              </a:solidFill>
              <a:effectLst/>
              <a:latin typeface="+mn-lt"/>
              <a:ea typeface="ＭＳ Ｐゴシック" pitchFamily="-65" charset="-128"/>
              <a:cs typeface="ＭＳ Ｐゴシック" pitchFamily="-65" charset="-128"/>
            </a:endParaRPr>
          </a:p>
          <a:p>
            <a:pPr algn="just"/>
            <a:r>
              <a:rPr lang="sr-Latn-RS" sz="1200" kern="1200" dirty="0" smtClean="0">
                <a:solidFill>
                  <a:schemeClr val="tx1"/>
                </a:solidFill>
                <a:effectLst/>
                <a:latin typeface="+mn-lt"/>
                <a:ea typeface="ＭＳ Ｐゴシック" pitchFamily="-65" charset="-128"/>
                <a:cs typeface="ＭＳ Ｐゴシック" pitchFamily="-65" charset="-128"/>
              </a:rPr>
              <a:t> </a:t>
            </a:r>
            <a:endParaRPr lang="en-US" sz="1200" kern="1200" dirty="0" smtClean="0">
              <a:solidFill>
                <a:schemeClr val="tx1"/>
              </a:solidFill>
              <a:effectLst/>
              <a:latin typeface="+mn-lt"/>
              <a:ea typeface="ＭＳ Ｐゴシック" pitchFamily="-65" charset="-128"/>
              <a:cs typeface="ＭＳ Ｐゴシック" pitchFamily="-65" charset="-128"/>
            </a:endParaRPr>
          </a:p>
          <a:p>
            <a:pPr algn="just"/>
            <a:r>
              <a:rPr lang="sr-Latn-RS" sz="1200" kern="1200" dirty="0" smtClean="0">
                <a:solidFill>
                  <a:schemeClr val="tx1"/>
                </a:solidFill>
                <a:effectLst/>
                <a:latin typeface="+mn-lt"/>
                <a:ea typeface="ＭＳ Ｐゴシック" pitchFamily="-65" charset="-128"/>
                <a:cs typeface="ＭＳ Ｐゴシック" pitchFamily="-65" charset="-128"/>
              </a:rPr>
              <a:t>Trener može objasniti zašto je Savet Evrope pripremio član 29/30 – uglavnom da bi se na minimum svelo vreme za pripremu zahteva, obezbedile smernice za uspostavljena i nova mesta za kontakt, a dugoročno posmatrano, kako bi se ustanovila konzistentnja praksa da se sa zahtevima za zaštitu nastavi. Kao deo napora za izgradnju kapaciteta u okviru projekta Cybercrime &amp; EAP, inicijalni šabloni za članove 29. i 31. Budimpeštanske konvencije testirani su i usavršeni u nekoliko država. </a:t>
            </a:r>
          </a:p>
          <a:p>
            <a:pPr algn="just"/>
            <a:endParaRPr lang="en-US" sz="1200" kern="1200" dirty="0" smtClean="0">
              <a:solidFill>
                <a:schemeClr val="tx1"/>
              </a:solidFill>
              <a:effectLst/>
              <a:latin typeface="+mn-lt"/>
              <a:ea typeface="ＭＳ Ｐゴシック" pitchFamily="-65" charset="-128"/>
              <a:cs typeface="ＭＳ Ｐゴシック" pitchFamily="-65" charset="-128"/>
            </a:endParaRPr>
          </a:p>
          <a:p>
            <a:pPr algn="just"/>
            <a:r>
              <a:rPr lang="sr-Latn-RS" sz="1200" kern="1200" dirty="0" smtClean="0">
                <a:solidFill>
                  <a:schemeClr val="tx1"/>
                </a:solidFill>
                <a:effectLst/>
                <a:latin typeface="+mn-lt"/>
                <a:ea typeface="ＭＳ Ｐゴシック" pitchFamily="-65" charset="-128"/>
                <a:cs typeface="ＭＳ Ｐゴシック" pitchFamily="-65" charset="-128"/>
              </a:rPr>
              <a:t>T</a:t>
            </a:r>
            <a:r>
              <a:rPr lang="sr-Latn-RS" sz="1200" kern="1200" baseline="0" dirty="0" smtClean="0">
                <a:solidFill>
                  <a:schemeClr val="tx1"/>
                </a:solidFill>
                <a:effectLst/>
                <a:latin typeface="+mn-lt"/>
                <a:ea typeface="ＭＳ Ｐゴシック" pitchFamily="-65" charset="-128"/>
                <a:cs typeface="ＭＳ Ｐゴシック" pitchFamily="-65" charset="-128"/>
              </a:rPr>
              <a:t>i šabloni</a:t>
            </a:r>
            <a:r>
              <a:rPr lang="sr-Latn-RS" sz="1200" kern="1200" dirty="0" smtClean="0">
                <a:solidFill>
                  <a:schemeClr val="tx1"/>
                </a:solidFill>
                <a:effectLst/>
                <a:latin typeface="+mn-lt"/>
                <a:ea typeface="ＭＳ Ｐゴシック" pitchFamily="-65" charset="-128"/>
                <a:cs typeface="ＭＳ Ｐゴシック" pitchFamily="-65" charset="-128"/>
              </a:rPr>
              <a:t> su predstavljeni i revidirani na prvom sastanku kontakt tačaka 24/7 u Hagu, septembra 2017,</a:t>
            </a:r>
            <a:r>
              <a:rPr lang="sr-Latn-RS" sz="1200" kern="1200" baseline="0" dirty="0" smtClean="0">
                <a:solidFill>
                  <a:schemeClr val="tx1"/>
                </a:solidFill>
                <a:effectLst/>
                <a:latin typeface="+mn-lt"/>
                <a:ea typeface="ＭＳ Ｐゴシック" pitchFamily="-65" charset="-128"/>
                <a:cs typeface="ＭＳ Ｐゴシック" pitchFamily="-65" charset="-128"/>
              </a:rPr>
              <a:t> a o</a:t>
            </a:r>
            <a:r>
              <a:rPr lang="sr-Latn-RS" sz="1200" kern="1200" dirty="0" smtClean="0">
                <a:solidFill>
                  <a:schemeClr val="tx1"/>
                </a:solidFill>
                <a:effectLst/>
                <a:latin typeface="+mn-lt"/>
                <a:ea typeface="ＭＳ Ｐゴシック" pitchFamily="-65" charset="-128"/>
                <a:cs typeface="ＭＳ Ｐゴシック" pitchFamily="-65" charset="-128"/>
              </a:rPr>
              <a:t>brazac je usvojen kao neobavezujući dokument. </a:t>
            </a:r>
          </a:p>
          <a:p>
            <a:pPr algn="just"/>
            <a:endParaRPr lang="en-US" sz="1200" kern="1200" dirty="0" smtClean="0">
              <a:solidFill>
                <a:schemeClr val="tx1"/>
              </a:solidFill>
              <a:effectLst/>
              <a:latin typeface="+mn-lt"/>
              <a:ea typeface="ＭＳ Ｐゴシック" pitchFamily="-65" charset="-128"/>
              <a:cs typeface="ＭＳ Ｐゴシック" pitchFamily="-65" charset="-128"/>
            </a:endParaRPr>
          </a:p>
          <a:p>
            <a:pPr algn="just"/>
            <a:r>
              <a:rPr lang="sr-Latn-RS" sz="1200" kern="1200" dirty="0" smtClean="0">
                <a:solidFill>
                  <a:schemeClr val="tx1"/>
                </a:solidFill>
                <a:effectLst/>
                <a:latin typeface="+mn-lt"/>
                <a:ea typeface="ＭＳ Ｐゴシック" pitchFamily="-65" charset="-128"/>
                <a:cs typeface="ＭＳ Ｐゴシック" pitchFamily="-65" charset="-128"/>
              </a:rPr>
              <a:t>Nakon dodatnih priloga i diskusija preko mejling liste i Biroa T-CY tokom 2017. i 2018, revidirana verzija je usvojena na 19. plenarnom zasedanju T-CY, 9. i 10. jula 2018</a:t>
            </a:r>
            <a:r>
              <a:rPr lang="en-GB" dirty="0" smtClean="0">
                <a:latin typeface="Arial Narrow" panose="020B0606020202030204" pitchFamily="34" charset="0"/>
              </a:rPr>
              <a:t>.</a:t>
            </a:r>
            <a:endParaRPr lang="en-US" dirty="0">
              <a:latin typeface="Arial Narrow" panose="020B0606020202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val="36909168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Na ovom slajdu nalaze se glavne karakteristike</a:t>
            </a:r>
            <a:r>
              <a:rPr lang="sr-Latn-RS" baseline="0" dirty="0" smtClean="0"/>
              <a:t> </a:t>
            </a:r>
            <a:r>
              <a:rPr lang="sr-Latn-RS" baseline="0" dirty="0" smtClean="0">
                <a:solidFill>
                  <a:srgbClr val="FF0000"/>
                </a:solidFill>
              </a:rPr>
              <a:t>obrasca za član </a:t>
            </a:r>
            <a:r>
              <a:rPr lang="en-US" dirty="0" smtClean="0">
                <a:solidFill>
                  <a:srgbClr val="FF0000"/>
                </a:solidFill>
              </a:rPr>
              <a:t>29/30</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val="74358943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Na slajdovima su skrinšotovi kompletnog obrasca za zahtev za zaštitu</a:t>
            </a:r>
            <a:r>
              <a:rPr lang="sr-Latn-RS" baseline="0" dirty="0" smtClean="0"/>
              <a:t> podat</a:t>
            </a:r>
            <a:r>
              <a:rPr lang="sr-Latn-RS" dirty="0" smtClean="0"/>
              <a:t>aka u skladu sa čl. </a:t>
            </a:r>
            <a:r>
              <a:rPr lang="en-US" dirty="0" smtClean="0"/>
              <a:t>29/30</a:t>
            </a:r>
            <a:r>
              <a:rPr lang="sr-Latn-RS" baseline="0" dirty="0" smtClean="0"/>
              <a:t> Budimpeštanske konvencije.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val="216861511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slajdovima su skrinšotovi kompletnog obrasca za zahtev za zaštitu</a:t>
            </a:r>
            <a:r>
              <a:rPr lang="sr-Latn-RS" baseline="0" dirty="0" smtClean="0"/>
              <a:t> podat</a:t>
            </a:r>
            <a:r>
              <a:rPr lang="sr-Latn-RS" dirty="0" smtClean="0"/>
              <a:t>aka u skladu sa čl. </a:t>
            </a:r>
            <a:r>
              <a:rPr lang="en-US" dirty="0" smtClean="0"/>
              <a:t>29/30</a:t>
            </a:r>
            <a:r>
              <a:rPr lang="sr-Latn-RS" baseline="0" dirty="0" smtClean="0"/>
              <a:t> Budimpeštanske konvencije</a:t>
            </a:r>
            <a:r>
              <a:rPr lang="en-US" dirty="0" smtClean="0"/>
              <a:t>.</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val="28441883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slajdovima su skrinšotovi kompletnog obrasca za zahtev za zaštitu</a:t>
            </a:r>
            <a:r>
              <a:rPr lang="sr-Latn-RS" baseline="0" dirty="0" smtClean="0"/>
              <a:t> podat</a:t>
            </a:r>
            <a:r>
              <a:rPr lang="sr-Latn-RS" dirty="0" smtClean="0"/>
              <a:t>aka u skladu sa čl. </a:t>
            </a:r>
            <a:r>
              <a:rPr lang="en-US" dirty="0" smtClean="0"/>
              <a:t>29/30</a:t>
            </a:r>
            <a:r>
              <a:rPr lang="sr-Latn-RS" baseline="0" dirty="0" smtClean="0"/>
              <a:t> Budimpeštanske konvencije</a:t>
            </a:r>
            <a:r>
              <a:rPr lang="en-US" dirty="0" smtClean="0"/>
              <a:t>.</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val="44397083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ovom slajdu se nalaze</a:t>
            </a:r>
            <a:r>
              <a:rPr lang="sr-Latn-RS" baseline="0" dirty="0" smtClean="0"/>
              <a:t> osnovne karakteritistike obrasca za zahtev za podatke o pretplatniku na osnovu člana 31 (u daljem tekstu: obrazac „Član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val="1094164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Tačan odgovor je</a:t>
            </a:r>
            <a:r>
              <a:rPr lang="en-US" dirty="0" smtClean="0"/>
              <a:t> c) YouTube </a:t>
            </a:r>
            <a:r>
              <a:rPr lang="sr-Latn-RS" dirty="0" smtClean="0"/>
              <a:t>kanal Saveta Evrope,</a:t>
            </a:r>
            <a:r>
              <a:rPr lang="sr-Latn-RS" baseline="0" dirty="0" smtClean="0"/>
              <a:t> jer definicija „davaoca sadržaja“ isključuje provajdere sadržaja.</a:t>
            </a:r>
            <a:r>
              <a:rPr lang="en-US" dirty="0" smtClean="0"/>
              <a:t> </a:t>
            </a:r>
            <a:endParaRPr lang="en-GB"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32012609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ovim slajdovima su skrinšotovi</a:t>
            </a:r>
            <a:r>
              <a:rPr lang="sr-Latn-RS" baseline="0" dirty="0" smtClean="0"/>
              <a:t> kompletnog obrasca za Član 31.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val="390787159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ovim slajdovima su skrinšotovi</a:t>
            </a:r>
            <a:r>
              <a:rPr lang="sr-Latn-RS" baseline="0" dirty="0" smtClean="0"/>
              <a:t> kompletnog obrasca za Član 31</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val="150242414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ovim slajdovima su skrinšotovi</a:t>
            </a:r>
            <a:r>
              <a:rPr lang="sr-Latn-RS" baseline="0" dirty="0" smtClean="0"/>
              <a:t> kompletnog obrasca za Član 31</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val="167688821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Na ovim slajdovima su skrinšotovi</a:t>
            </a:r>
            <a:r>
              <a:rPr lang="sr-Latn-RS" baseline="0" dirty="0" smtClean="0"/>
              <a:t> kompletnog obrasca za Član 31</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val="10494628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95</a:t>
            </a:fld>
            <a:endParaRPr lang="en-US"/>
          </a:p>
        </p:txBody>
      </p:sp>
    </p:spTree>
    <p:extLst>
      <p:ext uri="{BB962C8B-B14F-4D97-AF65-F5344CB8AC3E}">
        <p14:creationId xmlns:p14="http://schemas.microsoft.com/office/powerpoint/2010/main" val="32965021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Ovaj</a:t>
            </a:r>
            <a:r>
              <a:rPr lang="sr-Latn-RS" baseline="0" dirty="0" smtClean="0"/>
              <a:t> slajd daje izvestan kontekst u pogledu pripreme Drugog dodatnog protokola. Najveći izazov sa kojim su Strane ugovornice Konvencije suočene jeste sve šira upotreba servera u stranim, višestrukim, promenjivim ili nepoznatim jurisdikcijima </a:t>
            </a:r>
            <a:r>
              <a:rPr lang="en-150" baseline="0" dirty="0" smtClean="0"/>
              <a:t>–</a:t>
            </a:r>
            <a:r>
              <a:rPr lang="sr-Latn-RS" baseline="0" dirty="0" smtClean="0"/>
              <a:t> a posebno u odnosu na podatke koji se čuvaju u oblaku. Procesna ovlašćenja u skladu sa Budimpeštanskom konvencijom ograničena su teritorijalnim granicama, te Strane pokušavaju da dođu do rešenja koje bi doprinelo evoluciji odredbi Konvencije na temelju tih tehnoloških dešavanja</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val="8616727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b="1" i="0" u="none" dirty="0" smtClean="0"/>
              <a:t>Grupa</a:t>
            </a:r>
            <a:r>
              <a:rPr lang="sr-Latn-RS" b="1" i="0" u="none" baseline="0" dirty="0" smtClean="0"/>
              <a:t> za prekograničnu saradnju </a:t>
            </a:r>
            <a:r>
              <a:rPr lang="en-US" b="1" i="0" u="none" dirty="0" smtClean="0"/>
              <a:t> </a:t>
            </a:r>
            <a:r>
              <a:rPr lang="en-US" dirty="0" smtClean="0"/>
              <a:t>(“</a:t>
            </a:r>
            <a:r>
              <a:rPr lang="sr-Latn-RS" dirty="0" smtClean="0"/>
              <a:t>Ad hok podgrupa Komiteta za</a:t>
            </a:r>
            <a:r>
              <a:rPr lang="sr-Latn-RS" baseline="0" dirty="0" smtClean="0"/>
              <a:t> Konvenciju za visokotehnološki kriminal (T-CY) za jurisdikciju i prekogranični pristup podacima i protoku podataka“) ima zadatak da pripremi instrument </a:t>
            </a:r>
            <a:r>
              <a:rPr lang="en-150" baseline="0" dirty="0" smtClean="0"/>
              <a:t>–</a:t>
            </a:r>
            <a:r>
              <a:rPr lang="sr-Latn-RS" baseline="0" dirty="0" smtClean="0"/>
              <a:t> amandman na Konvenciju, protokol ili preporuku </a:t>
            </a:r>
            <a:r>
              <a:rPr lang="en-150" baseline="0" dirty="0" smtClean="0"/>
              <a:t>–</a:t>
            </a:r>
            <a:r>
              <a:rPr lang="sr-Latn-RS" baseline="0" dirty="0" smtClean="0"/>
              <a:t> kako bi se dodatno regulisao prekogranični pristup podacima i protoku podataka, kao i korišćenje prekograničnih istražnih mera na internetu i srodna pitanja, te da izveštaj sa nalazima dostavi Komitetu. Na osnovu rezultata rada Grupe, usvojena je Smernica za prekogranični pristup (Smernica br. 3). Grupa za prekograničnu saradnju sačinila je i niz predloga kako bi se proširio raspon mogućnosti prekograničnog pristupa, čak i izvan delokruga odredbi člana 32. Budimpeštanske konvencije.</a:t>
            </a:r>
            <a:r>
              <a:rPr lang="en-US" dirty="0" smtClean="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val="37171288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RS" b="1" dirty="0" smtClean="0"/>
              <a:t>Grupa za pristup dokazima u oblaku (C</a:t>
            </a:r>
            <a:r>
              <a:rPr lang="en-US" b="1" dirty="0" smtClean="0"/>
              <a:t>loud </a:t>
            </a:r>
            <a:r>
              <a:rPr lang="en-US" b="1" dirty="0"/>
              <a:t>Evidence </a:t>
            </a:r>
            <a:r>
              <a:rPr lang="en-US" b="1" dirty="0" smtClean="0"/>
              <a:t>Group</a:t>
            </a:r>
            <a:r>
              <a:rPr lang="sr-Latn-RS" b="1" dirty="0" smtClean="0"/>
              <a:t>) </a:t>
            </a:r>
            <a:r>
              <a:rPr lang="sr-Latn-RS" b="0" dirty="0" smtClean="0"/>
              <a:t>sastajala</a:t>
            </a:r>
            <a:r>
              <a:rPr lang="sr-Latn-RS" b="0" baseline="0" dirty="0" smtClean="0"/>
              <a:t> se između 2015. i 2017. kako bi istražila rešenja kojima bi se pravosuđu omogućio pristup dokazima koji se čuvaju na klaud serverima i u stranim jurisdikcijama, između ostalog, i putem uzajamne pravne pomoći. Grupa je prepoznala niz problema koje računarstvo u oblaku stvara u odnosu na pravosudne mogućnosti država, posebno kada je reč o </a:t>
            </a:r>
            <a:r>
              <a:rPr lang="sr-Latn-RS" b="0" i="0" u="none" baseline="0" dirty="0" smtClean="0"/>
              <a:t>prekograničnom skladištenju elektronskih dokaza</a:t>
            </a:r>
            <a:r>
              <a:rPr lang="sr-Latn-RS" b="0" baseline="0" dirty="0" smtClean="0"/>
              <a:t>. To su, između ostalog:  </a:t>
            </a:r>
            <a:r>
              <a:rPr lang="en-US" b="1" dirty="0" smtClean="0"/>
              <a:t> </a:t>
            </a:r>
            <a:r>
              <a:rPr lang="en-US" dirty="0" smtClean="0"/>
              <a:t> </a:t>
            </a:r>
            <a:endParaRPr lang="en-US" dirty="0"/>
          </a:p>
          <a:p>
            <a:pPr lvl="0"/>
            <a:r>
              <a:rPr lang="en-GB" sz="1200" i="0" kern="1200" dirty="0">
                <a:solidFill>
                  <a:schemeClr val="tx1"/>
                </a:solidFill>
                <a:effectLst/>
                <a:latin typeface="+mn-lt"/>
                <a:ea typeface="ＭＳ Ｐゴシック" pitchFamily="-65" charset="-128"/>
                <a:cs typeface="ＭＳ Ｐゴシック" pitchFamily="-65" charset="-128"/>
              </a:rPr>
              <a:t>-          </a:t>
            </a:r>
            <a:r>
              <a:rPr lang="sr-Latn-RS" sz="1200" i="0" kern="1200" dirty="0" smtClean="0">
                <a:solidFill>
                  <a:schemeClr val="tx1"/>
                </a:solidFill>
                <a:effectLst/>
                <a:latin typeface="+mn-lt"/>
                <a:ea typeface="ＭＳ Ｐゴシック" pitchFamily="-65" charset="-128"/>
                <a:cs typeface="ＭＳ Ｐゴシック" pitchFamily="-65" charset="-128"/>
              </a:rPr>
              <a:t>Mesto gde se nalaze dokazi; </a:t>
            </a:r>
          </a:p>
          <a:p>
            <a:pPr lvl="0"/>
            <a:r>
              <a:rPr lang="en-GB" sz="1200" i="0" kern="1200" dirty="0" smtClean="0">
                <a:solidFill>
                  <a:schemeClr val="tx1"/>
                </a:solidFill>
                <a:effectLst/>
                <a:latin typeface="+mn-lt"/>
                <a:ea typeface="ＭＳ Ｐゴシック" pitchFamily="-65" charset="-128"/>
                <a:cs typeface="ＭＳ Ｐゴシック" pitchFamily="-65" charset="-128"/>
              </a:rPr>
              <a:t>-</a:t>
            </a:r>
            <a:r>
              <a:rPr lang="en-GB" sz="1200" i="0" kern="1200" dirty="0">
                <a:solidFill>
                  <a:schemeClr val="tx1"/>
                </a:solidFill>
                <a:effectLst/>
                <a:latin typeface="+mn-lt"/>
                <a:ea typeface="ＭＳ Ｐゴシック" pitchFamily="-65" charset="-128"/>
                <a:cs typeface="ＭＳ Ｐゴシック" pitchFamily="-65" charset="-128"/>
              </a:rPr>
              <a:t>          </a:t>
            </a:r>
            <a:r>
              <a:rPr lang="sr-Latn-RS" sz="1200" i="0" kern="1200" dirty="0" smtClean="0">
                <a:solidFill>
                  <a:schemeClr val="tx1"/>
                </a:solidFill>
                <a:effectLst/>
                <a:latin typeface="+mn-lt"/>
                <a:ea typeface="ＭＳ Ｐゴシック" pitchFamily="-65" charset="-128"/>
                <a:cs typeface="ＭＳ Ｐゴシック" pitchFamily="-65" charset="-128"/>
              </a:rPr>
              <a:t>Mesto</a:t>
            </a:r>
            <a:r>
              <a:rPr lang="sr-Latn-RS" sz="1200" i="0" kern="1200" baseline="0" dirty="0" smtClean="0">
                <a:solidFill>
                  <a:schemeClr val="tx1"/>
                </a:solidFill>
                <a:effectLst/>
                <a:latin typeface="+mn-lt"/>
                <a:ea typeface="ＭＳ Ｐゴシック" pitchFamily="-65" charset="-128"/>
                <a:cs typeface="ＭＳ Ｐゴシック" pitchFamily="-65" charset="-128"/>
              </a:rPr>
              <a:t> gde se nalaze počinioci; </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sr-Latn-RS" sz="1200" i="0" kern="1200" dirty="0" smtClean="0">
                <a:solidFill>
                  <a:schemeClr val="tx1"/>
                </a:solidFill>
                <a:effectLst/>
                <a:latin typeface="+mn-lt"/>
                <a:ea typeface="ＭＳ Ｐゴシック" pitchFamily="-65" charset="-128"/>
                <a:cs typeface="ＭＳ Ｐゴシック" pitchFamily="-65" charset="-128"/>
              </a:rPr>
              <a:t>Mesto</a:t>
            </a:r>
            <a:r>
              <a:rPr lang="sr-Latn-RS" sz="1200" i="0" kern="1200" baseline="0" dirty="0" smtClean="0">
                <a:solidFill>
                  <a:schemeClr val="tx1"/>
                </a:solidFill>
                <a:effectLst/>
                <a:latin typeface="+mn-lt"/>
                <a:ea typeface="ＭＳ Ｐゴシック" pitchFamily="-65" charset="-128"/>
                <a:cs typeface="ＭＳ Ｐゴシック" pitchFamily="-65" charset="-128"/>
              </a:rPr>
              <a:t> gde se nalaze žrtve;</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sr-Latn-RS" sz="1200" i="0" kern="1200" dirty="0" smtClean="0">
                <a:solidFill>
                  <a:schemeClr val="tx1"/>
                </a:solidFill>
                <a:effectLst/>
                <a:latin typeface="+mn-lt"/>
                <a:ea typeface="ＭＳ Ｐゴシック" pitchFamily="-65" charset="-128"/>
                <a:cs typeface="ＭＳ Ｐゴシック" pitchFamily="-65" charset="-128"/>
              </a:rPr>
              <a:t>Vlasništvo</a:t>
            </a:r>
            <a:r>
              <a:rPr lang="sr-Latn-RS" sz="1200" i="0" kern="1200" baseline="0" dirty="0" smtClean="0">
                <a:solidFill>
                  <a:schemeClr val="tx1"/>
                </a:solidFill>
                <a:effectLst/>
                <a:latin typeface="+mn-lt"/>
                <a:ea typeface="ＭＳ Ｐゴシック" pitchFamily="-65" charset="-128"/>
                <a:cs typeface="ＭＳ Ｐゴシック" pitchFamily="-65" charset="-128"/>
              </a:rPr>
              <a:t> nad podacima; </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sr-Latn-RS" sz="1200" b="0" i="0" u="none" kern="1200" dirty="0" smtClean="0">
                <a:solidFill>
                  <a:schemeClr val="tx1"/>
                </a:solidFill>
                <a:effectLst/>
                <a:latin typeface="+mn-lt"/>
                <a:ea typeface="ＭＳ Ｐゴシック" pitchFamily="-65" charset="-128"/>
                <a:cs typeface="ＭＳ Ｐゴシック" pitchFamily="-65" charset="-128"/>
              </a:rPr>
              <a:t>Fizička</a:t>
            </a:r>
            <a:r>
              <a:rPr lang="sr-Latn-RS" sz="1200" b="0" i="0" u="none" kern="1200" baseline="0" dirty="0" smtClean="0">
                <a:solidFill>
                  <a:schemeClr val="tx1"/>
                </a:solidFill>
                <a:effectLst/>
                <a:latin typeface="+mn-lt"/>
                <a:ea typeface="ＭＳ Ｐゴシック" pitchFamily="-65" charset="-128"/>
                <a:cs typeface="ＭＳ Ｐゴシック" pitchFamily="-65" charset="-128"/>
              </a:rPr>
              <a:t> lokacija </a:t>
            </a:r>
            <a:r>
              <a:rPr lang="sr-Latn-RS" sz="1200" i="0" kern="1200" baseline="0" dirty="0" smtClean="0">
                <a:solidFill>
                  <a:schemeClr val="tx1"/>
                </a:solidFill>
                <a:effectLst/>
                <a:latin typeface="+mn-lt"/>
                <a:ea typeface="ＭＳ Ｐゴシック" pitchFamily="-65" charset="-128"/>
                <a:cs typeface="ＭＳ Ｐゴシック" pitchFamily="-65" charset="-128"/>
              </a:rPr>
              <a:t>davaoca usluga; </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a:t>
            </a:r>
            <a:r>
              <a:rPr lang="sr-Latn-RS" sz="1200" b="0" i="0" u="none" kern="1200" dirty="0" smtClean="0">
                <a:solidFill>
                  <a:schemeClr val="tx1"/>
                </a:solidFill>
                <a:effectLst/>
                <a:latin typeface="+mn-lt"/>
                <a:ea typeface="ＭＳ Ｐゴシック" pitchFamily="-65" charset="-128"/>
                <a:cs typeface="ＭＳ Ｐゴシック" pitchFamily="-65" charset="-128"/>
              </a:rPr>
              <a:t>Poslovno sedište </a:t>
            </a:r>
            <a:r>
              <a:rPr lang="sr-Latn-RS" sz="1200" i="0" kern="1200" dirty="0" smtClean="0">
                <a:solidFill>
                  <a:schemeClr val="tx1"/>
                </a:solidFill>
                <a:effectLst/>
                <a:latin typeface="+mn-lt"/>
                <a:ea typeface="ＭＳ Ｐゴシック" pitchFamily="-65" charset="-128"/>
                <a:cs typeface="ＭＳ Ｐゴシック" pitchFamily="-65" charset="-128"/>
              </a:rPr>
              <a:t>davaoca usluga.</a:t>
            </a:r>
            <a:endParaRPr lang="en-GB" i="0" dirty="0">
              <a:effectLst/>
            </a:endParaRPr>
          </a:p>
          <a:p>
            <a:endParaRPr lang="en-US" dirty="0"/>
          </a:p>
          <a:p>
            <a:r>
              <a:rPr lang="sr-Latn-RS" sz="1200" kern="1200" dirty="0" smtClean="0">
                <a:solidFill>
                  <a:schemeClr val="tx1"/>
                </a:solidFill>
                <a:effectLst/>
                <a:latin typeface="+mn-lt"/>
                <a:ea typeface="+mn-ea"/>
                <a:cs typeface="+mn-cs"/>
              </a:rPr>
              <a:t>Završni dokument Grupe za pristup</a:t>
            </a:r>
            <a:r>
              <a:rPr lang="sr-Latn-RS" sz="1200" kern="1200" baseline="0" dirty="0" smtClean="0">
                <a:solidFill>
                  <a:schemeClr val="tx1"/>
                </a:solidFill>
                <a:effectLst/>
                <a:latin typeface="+mn-lt"/>
                <a:ea typeface="+mn-ea"/>
                <a:cs typeface="+mn-cs"/>
              </a:rPr>
              <a:t> dokazima u oblaku može se naći na:</a:t>
            </a:r>
            <a:r>
              <a:rPr lang="en-GB" sz="1200" kern="1200" dirty="0" smtClean="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https://rm.coe.int/CoERMPublicCommonSearchServices/DisplayDCTMContent?documentId=09000016806a495e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val="352456290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1" dirty="0" smtClean="0"/>
              <a:t>Jezik zahteva</a:t>
            </a:r>
            <a:r>
              <a:rPr lang="en-US" dirty="0" smtClean="0"/>
              <a:t>: </a:t>
            </a:r>
            <a:r>
              <a:rPr lang="sr-Latn-RS" dirty="0" smtClean="0"/>
              <a:t>Ovim</a:t>
            </a:r>
            <a:r>
              <a:rPr lang="sr-Latn-RS" baseline="0" dirty="0" smtClean="0"/>
              <a:t> članom se uspostavlja okvir za jezike koji se mogu koristiti u obraćanju Stranama i davaocima usluga. Čak i kada u praksi Strane mogu da rade na jezicima koji nisu njihovi zvanični jezici, moguće je da takvu mogućnost domaći zakoni ili ugovori ne predviđaju. Cilj ovog člana je da se Protokolom obezbedi dodatna fleksibilnost.</a:t>
            </a:r>
            <a:r>
              <a:rPr lang="en-US" sz="1200" kern="1200" dirty="0" smtClean="0">
                <a:solidFill>
                  <a:schemeClr val="tx1"/>
                </a:solidFill>
                <a:effectLst/>
                <a:latin typeface="+mn-lt"/>
                <a:ea typeface="ＭＳ Ｐゴシック" pitchFamily="-65" charset="-128"/>
                <a:cs typeface="ＭＳ Ｐゴシック" pitchFamily="-65" charset="-128"/>
              </a:rPr>
              <a:t> </a:t>
            </a:r>
            <a:endParaRPr lang="en-US"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b="1" dirty="0" smtClean="0"/>
              <a:t>Video</a:t>
            </a:r>
            <a:r>
              <a:rPr lang="sr-Latn-RS" b="1" baseline="0" dirty="0" smtClean="0"/>
              <a:t> konferencije:</a:t>
            </a:r>
            <a:r>
              <a:rPr lang="en-US" dirty="0" smtClean="0"/>
              <a:t> </a:t>
            </a:r>
            <a:r>
              <a:rPr lang="sr-Latn-RS" dirty="0" smtClean="0"/>
              <a:t>Ovaj</a:t>
            </a:r>
            <a:r>
              <a:rPr lang="sr-Latn-RS" baseline="0" dirty="0" smtClean="0"/>
              <a:t> član se prevashodno bavi korišćenjem tehnologije video konferencija u uzimanju svedočenja ili izjava svedoka. Taj oblik saradnje može biti predviđen postojećim bilateralnim i multilateralnim ugovorima o uzajamnoj pomoći (npr. ETS 182 Drugi dodatni protokol uz Konvenciju o međusobnom pružanju pravne pomoći u  krivičnim stvarima). Kako se ne bi dogodilo da se njime stave van snage odredbe posebno osmišljenje kako bi se zadovoljili zahtevi potpisnica tih ugovora ili konvencija, član </a:t>
            </a:r>
            <a:r>
              <a:rPr lang="en-US" sz="1200" kern="1200" dirty="0" smtClean="0">
                <a:solidFill>
                  <a:schemeClr val="tx1"/>
                </a:solidFill>
                <a:effectLst/>
                <a:latin typeface="+mn-lt"/>
                <a:ea typeface="ＭＳ Ｐゴシック" pitchFamily="-65" charset="-128"/>
                <a:cs typeface="ＭＳ Ｐゴシック" pitchFamily="-65" charset="-128"/>
              </a:rPr>
              <a:t>[ ]</a:t>
            </a:r>
            <a:r>
              <a:rPr lang="sr-Latn-RS" sz="1200" kern="1200" dirty="0" smtClean="0">
                <a:solidFill>
                  <a:schemeClr val="tx1"/>
                </a:solidFill>
                <a:effectLst/>
                <a:latin typeface="+mn-lt"/>
                <a:ea typeface="ＭＳ Ｐゴシック" pitchFamily="-65" charset="-128"/>
                <a:cs typeface="ＭＳ Ｐゴシック" pitchFamily="-65" charset="-128"/>
              </a:rPr>
              <a:t>, kao i nekoliko drugih u</a:t>
            </a:r>
            <a:r>
              <a:rPr lang="sr-Latn-RS" sz="1200" kern="1200" baseline="0" dirty="0" smtClean="0">
                <a:solidFill>
                  <a:schemeClr val="tx1"/>
                </a:solidFill>
                <a:effectLst/>
                <a:latin typeface="+mn-lt"/>
                <a:ea typeface="ＭＳ Ｐゴシック" pitchFamily="-65" charset="-128"/>
                <a:cs typeface="ＭＳ Ｐゴシック" pitchFamily="-65" charset="-128"/>
              </a:rPr>
              <a:t> Protokolu, primenjuje se u odsustvu ugovora o uzajamnoj pravnoj pomoći, odnosno dogovora na osnovu jednoobraznih ili recipročnih propisa, između zamoljene strane i strane molilje. Takvi članovi slede isti pristup kao u članu 27. Budimpeštanske konvencije.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algn="just"/>
            <a:r>
              <a:rPr lang="sr-Latn-RS" sz="1200" b="1" kern="1200" dirty="0" smtClean="0">
                <a:solidFill>
                  <a:schemeClr val="tx1"/>
                </a:solidFill>
                <a:effectLst/>
                <a:latin typeface="+mn-lt"/>
                <a:ea typeface="ＭＳ Ｐゴシック" pitchFamily="-65" charset="-128"/>
              </a:rPr>
              <a:t>Zajednički istražni</a:t>
            </a:r>
            <a:r>
              <a:rPr lang="sr-Latn-RS" sz="1200" b="1" kern="1200" baseline="0" dirty="0" smtClean="0">
                <a:solidFill>
                  <a:schemeClr val="tx1"/>
                </a:solidFill>
                <a:effectLst/>
                <a:latin typeface="+mn-lt"/>
                <a:ea typeface="ＭＳ Ｐゴシック" pitchFamily="-65" charset="-128"/>
              </a:rPr>
              <a:t> timovi (Joint Investigation Team </a:t>
            </a:r>
            <a:r>
              <a:rPr lang="en-150" sz="1200" b="1" kern="1200" baseline="0" dirty="0" smtClean="0">
                <a:solidFill>
                  <a:schemeClr val="tx1"/>
                </a:solidFill>
                <a:effectLst/>
                <a:latin typeface="+mn-lt"/>
                <a:ea typeface="ＭＳ Ｐゴシック" pitchFamily="-65" charset="-128"/>
              </a:rPr>
              <a:t>–</a:t>
            </a:r>
            <a:r>
              <a:rPr lang="sr-Latn-RS" sz="1200" b="1" kern="1200" baseline="0" dirty="0" smtClean="0">
                <a:solidFill>
                  <a:schemeClr val="tx1"/>
                </a:solidFill>
                <a:effectLst/>
                <a:latin typeface="+mn-lt"/>
                <a:ea typeface="ＭＳ Ｐゴシック" pitchFamily="-65" charset="-128"/>
              </a:rPr>
              <a:t> </a:t>
            </a:r>
            <a:r>
              <a:rPr lang="en-US" sz="1200" b="1" kern="1200" dirty="0" smtClean="0">
                <a:solidFill>
                  <a:schemeClr val="tx1"/>
                </a:solidFill>
                <a:effectLst/>
                <a:latin typeface="+mn-lt"/>
                <a:ea typeface="ＭＳ Ｐゴシック" pitchFamily="-65" charset="-128"/>
              </a:rPr>
              <a:t>JIT</a:t>
            </a:r>
            <a:r>
              <a:rPr lang="sr-Latn-RS" sz="1200" b="1" kern="1200" dirty="0" smtClean="0">
                <a:solidFill>
                  <a:schemeClr val="tx1"/>
                </a:solidFill>
                <a:effectLst/>
                <a:latin typeface="+mn-lt"/>
                <a:ea typeface="ＭＳ Ｐゴシック" pitchFamily="-65" charset="-128"/>
              </a:rPr>
              <a:t>) i zajedničke istrage. </a:t>
            </a:r>
            <a:r>
              <a:rPr lang="sr-Latn-RS" sz="1200" b="0" kern="1200" dirty="0" smtClean="0">
                <a:solidFill>
                  <a:schemeClr val="tx1"/>
                </a:solidFill>
                <a:effectLst/>
                <a:latin typeface="+mn-lt"/>
                <a:ea typeface="ＭＳ Ｐゴシック" pitchFamily="-65" charset="-128"/>
              </a:rPr>
              <a:t>Imajući</a:t>
            </a:r>
            <a:r>
              <a:rPr lang="sr-Latn-RS" sz="1200" b="0" kern="1200" baseline="0" dirty="0" smtClean="0">
                <a:solidFill>
                  <a:schemeClr val="tx1"/>
                </a:solidFill>
                <a:effectLst/>
                <a:latin typeface="+mn-lt"/>
                <a:ea typeface="ＭＳ Ｐゴシック" pitchFamily="-65" charset="-128"/>
              </a:rPr>
              <a:t> u vidu prekogranični karakter visokotehnološkog kriminala i dokaza u elektronskom obliku, istrage i krivična gonjenja koji se odnose na  visokotehnološki kriminal i uključuju elektronske dokaze često su povezani sa drugim državama. Zajednički istražni timovi mogu biti delotvoran vid operativne saradnje ili koordinacije između dve ili više država. Član </a:t>
            </a:r>
            <a:r>
              <a:rPr lang="en-US" sz="1200" kern="1200" dirty="0" smtClean="0">
                <a:solidFill>
                  <a:schemeClr val="tx1"/>
                </a:solidFill>
                <a:effectLst/>
                <a:latin typeface="+mn-lt"/>
                <a:ea typeface="ＭＳ Ｐゴシック" pitchFamily="-65" charset="-128"/>
                <a:cs typeface="ＭＳ Ｐゴシック" pitchFamily="-65" charset="-128"/>
              </a:rPr>
              <a:t>[ ] </a:t>
            </a:r>
            <a:r>
              <a:rPr lang="sr-Latn-RS" sz="1200" kern="1200" dirty="0" smtClean="0">
                <a:solidFill>
                  <a:schemeClr val="tx1"/>
                </a:solidFill>
                <a:effectLst/>
                <a:latin typeface="+mn-lt"/>
                <a:ea typeface="ＭＳ Ｐゴシック" pitchFamily="-65" charset="-128"/>
                <a:cs typeface="ＭＳ Ｐゴシック" pitchFamily="-65" charset="-128"/>
              </a:rPr>
              <a:t>pruža osnov</a:t>
            </a:r>
            <a:r>
              <a:rPr lang="sr-Latn-RS" sz="1200" kern="1200" baseline="0" dirty="0" smtClean="0">
                <a:solidFill>
                  <a:schemeClr val="tx1"/>
                </a:solidFill>
                <a:effectLst/>
                <a:latin typeface="+mn-lt"/>
                <a:ea typeface="ＭＳ Ｐゴシック" pitchFamily="-65" charset="-128"/>
                <a:cs typeface="ＭＳ Ｐゴシック" pitchFamily="-65" charset="-128"/>
              </a:rPr>
              <a:t> za tu vrstu saradnje.</a:t>
            </a:r>
            <a:r>
              <a:rPr lang="en-US" sz="1200" kern="1200" dirty="0" smtClean="0">
                <a:solidFill>
                  <a:schemeClr val="tx1"/>
                </a:solidFill>
                <a:effectLst/>
                <a:latin typeface="+mn-lt"/>
                <a:ea typeface="ＭＳ Ｐゴシック" pitchFamily="-65" charset="-128"/>
                <a:cs typeface="ＭＳ Ｐゴシック" pitchFamily="-65" charset="-128"/>
              </a:rPr>
              <a:t> </a:t>
            </a:r>
            <a:endParaRPr lang="en-US" sz="1200" kern="1200" dirty="0">
              <a:solidFill>
                <a:schemeClr val="tx1"/>
              </a:solidFill>
              <a:effectLst/>
              <a:latin typeface="+mn-lt"/>
              <a:ea typeface="ＭＳ Ｐゴシック" pitchFamily="-65" charset="-128"/>
              <a:cs typeface="ＭＳ Ｐゴシック" pitchFamily="-65" charset="-128"/>
            </a:endParaRPr>
          </a:p>
          <a:p>
            <a:pPr algn="just"/>
            <a:endParaRPr lang="en-US" sz="1200" b="1" kern="1200" dirty="0">
              <a:solidFill>
                <a:schemeClr val="tx1"/>
              </a:solidFill>
              <a:effectLst/>
              <a:latin typeface="+mn-lt"/>
              <a:ea typeface="ＭＳ Ｐゴシック" pitchFamily="-65"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sz="1200" b="1" i="0" u="none" kern="1200" dirty="0" smtClean="0">
                <a:solidFill>
                  <a:srgbClr val="FF0000"/>
                </a:solidFill>
                <a:effectLst/>
                <a:latin typeface="+mn-lt"/>
                <a:ea typeface="ＭＳ Ｐゴシック" pitchFamily="-65" charset="-128"/>
              </a:rPr>
              <a:t>U</a:t>
            </a:r>
            <a:r>
              <a:rPr lang="sr-Latn-RS" sz="1200" b="1" kern="1200" dirty="0" smtClean="0">
                <a:solidFill>
                  <a:schemeClr val="tx1"/>
                </a:solidFill>
                <a:effectLst/>
                <a:latin typeface="+mn-lt"/>
                <a:ea typeface="ＭＳ Ｐゴシック" pitchFamily="-65" charset="-128"/>
              </a:rPr>
              <a:t>zajamna pomoć u kriznim situacijama</a:t>
            </a:r>
            <a:r>
              <a:rPr lang="en-US" sz="1200" kern="1200" dirty="0" smtClean="0">
                <a:solidFill>
                  <a:schemeClr val="tx1"/>
                </a:solidFill>
                <a:effectLst/>
                <a:latin typeface="+mn-lt"/>
                <a:ea typeface="ＭＳ Ｐゴシック" pitchFamily="-65" charset="-128"/>
              </a:rPr>
              <a:t>:  </a:t>
            </a:r>
            <a:r>
              <a:rPr lang="sr-Latn-RS" sz="1200" kern="1200" dirty="0" smtClean="0">
                <a:solidFill>
                  <a:schemeClr val="tx1"/>
                </a:solidFill>
                <a:effectLst/>
                <a:latin typeface="+mn-lt"/>
                <a:ea typeface="ＭＳ Ｐゴシック" pitchFamily="-65" charset="-128"/>
              </a:rPr>
              <a:t>Cilj</a:t>
            </a:r>
            <a:r>
              <a:rPr lang="sr-Latn-RS" sz="1200" kern="1200" baseline="0" dirty="0" smtClean="0">
                <a:solidFill>
                  <a:schemeClr val="tx1"/>
                </a:solidFill>
                <a:effectLst/>
                <a:latin typeface="+mn-lt"/>
                <a:ea typeface="ＭＳ Ｐゴシック" pitchFamily="-65" charset="-128"/>
              </a:rPr>
              <a:t> ovog člana je da obezbedi maksimalno ubrzan postupak po zahtevu</a:t>
            </a:r>
            <a:r>
              <a:rPr lang="en-US" sz="1200" kern="1200" baseline="0" dirty="0" smtClean="0">
                <a:solidFill>
                  <a:schemeClr val="tx1"/>
                </a:solidFill>
                <a:effectLst/>
                <a:latin typeface="+mn-lt"/>
                <a:ea typeface="ＭＳ Ｐゴシック" pitchFamily="-65" charset="-128"/>
              </a:rPr>
              <a:t> </a:t>
            </a:r>
            <a:r>
              <a:rPr lang="sr-Latn-RS" sz="1200" kern="1200" baseline="0" dirty="0" smtClean="0">
                <a:solidFill>
                  <a:schemeClr val="tx1"/>
                </a:solidFill>
                <a:effectLst/>
                <a:latin typeface="+mn-lt"/>
                <a:ea typeface="ＭＳ Ｐゴシック" pitchFamily="-65" charset="-128"/>
              </a:rPr>
              <a:t>za uzajamnu pomoć u kriznim situacijama. Krizna</a:t>
            </a:r>
            <a:r>
              <a:rPr lang="sr-Latn-RS" sz="1200" kern="1200" baseline="0" dirty="0" smtClean="0">
                <a:solidFill>
                  <a:srgbClr val="FF0000"/>
                </a:solidFill>
                <a:effectLst/>
                <a:latin typeface="+mn-lt"/>
                <a:ea typeface="ＭＳ Ｐゴシック" pitchFamily="-65" charset="-128"/>
              </a:rPr>
              <a:t> situacija </a:t>
            </a:r>
            <a:r>
              <a:rPr lang="sr-Latn-RS" sz="1200" kern="1200" baseline="0" dirty="0" smtClean="0">
                <a:solidFill>
                  <a:schemeClr val="tx1"/>
                </a:solidFill>
                <a:effectLst/>
                <a:latin typeface="+mn-lt"/>
                <a:ea typeface="ＭＳ Ｐゴシック" pitchFamily="-65" charset="-128"/>
              </a:rPr>
              <a:t>je definisana u stavu 1. kao ona u kojoj postoji značajna i neposredna opasnost po život ili bezbednost fizičkog lica. Cilj ove definicije jeste da obuhvati situacije u kojima je opasnost neposredna, što znači da ne uključuje situacije u kojima je opasnost po život ili bezbednost datog lica već prošla, ili one u kojima se može javiti neka buduća opasnost, koja nije neposredna. Razlog za ovu vrlo preciznu definiciju jeste taj što se ovim članom uspostavljaju radno intenzivne obaveze kako za zamoljenu stranu, tako i za stranu molilju, da reaguju na </a:t>
            </a:r>
            <a:r>
              <a:rPr lang="sr-Latn-RS" sz="1200" b="0" i="0" u="none" kern="1200" baseline="0" dirty="0" smtClean="0">
                <a:solidFill>
                  <a:schemeClr val="tx1"/>
                </a:solidFill>
                <a:effectLst/>
                <a:latin typeface="+mn-lt"/>
                <a:ea typeface="ＭＳ Ｐゴシック" pitchFamily="-65" charset="-128"/>
              </a:rPr>
              <a:t>vrlo ubrzan </a:t>
            </a:r>
            <a:r>
              <a:rPr lang="sr-Latn-RS" sz="1200" kern="1200" baseline="0" dirty="0" smtClean="0">
                <a:solidFill>
                  <a:schemeClr val="tx1"/>
                </a:solidFill>
                <a:effectLst/>
                <a:latin typeface="+mn-lt"/>
                <a:ea typeface="ＭＳ Ｐゴシック" pitchFamily="-65" charset="-128"/>
              </a:rPr>
              <a:t>način u kriznim situacijama, što posledično iziskuje da se zahtevima u kriznim situacijama dâ viši prioritet nego drugim važnim ali donekle manje urgentnim slučajevima, iako su ti zahtevi podneti ranije.</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ＭＳ Ｐゴシック" pitchFamily="-65" charset="-128"/>
              </a:rPr>
              <a:t>D</a:t>
            </a:r>
            <a:r>
              <a:rPr lang="sr-Latn-RS" sz="1200" b="1" kern="1200" dirty="0" smtClean="0">
                <a:solidFill>
                  <a:schemeClr val="tx1"/>
                </a:solidFill>
                <a:effectLst/>
                <a:latin typeface="+mn-lt"/>
                <a:ea typeface="ＭＳ Ｐゴシック" pitchFamily="-65" charset="-128"/>
              </a:rPr>
              <a:t>irektno otkrivanje podataka o pretplatniku:</a:t>
            </a:r>
            <a:r>
              <a:rPr lang="sr-Latn-RS" sz="1200" b="1" kern="1200" baseline="0" dirty="0" smtClean="0">
                <a:solidFill>
                  <a:schemeClr val="tx1"/>
                </a:solidFill>
                <a:effectLst/>
                <a:latin typeface="+mn-lt"/>
                <a:ea typeface="ＭＳ Ｐゴシック" pitchFamily="-65" charset="-128"/>
              </a:rPr>
              <a:t> </a:t>
            </a:r>
            <a:r>
              <a:rPr lang="en-US" sz="1200" kern="1200" dirty="0" smtClean="0">
                <a:solidFill>
                  <a:schemeClr val="tx1"/>
                </a:solidFill>
                <a:effectLst/>
                <a:latin typeface="+mn-lt"/>
                <a:ea typeface="ＭＳ Ｐゴシック" pitchFamily="-65" charset="-128"/>
                <a:cs typeface="ＭＳ Ｐゴシック" pitchFamily="-65" charset="-128"/>
              </a:rPr>
              <a:t> </a:t>
            </a:r>
            <a:r>
              <a:rPr lang="sr-Latn-RS" sz="1200" kern="1200" dirty="0" smtClean="0">
                <a:solidFill>
                  <a:schemeClr val="tx1"/>
                </a:solidFill>
                <a:effectLst/>
                <a:latin typeface="+mn-lt"/>
                <a:ea typeface="ＭＳ Ｐゴシック" pitchFamily="-65" charset="-128"/>
                <a:cs typeface="ＭＳ Ｐゴシック" pitchFamily="-65" charset="-128"/>
              </a:rPr>
              <a:t>Ovim članom se utvrđuje postupak koji predviđa direktnu</a:t>
            </a:r>
            <a:r>
              <a:rPr lang="sr-Latn-RS" sz="1200" kern="1200" baseline="0" dirty="0" smtClean="0">
                <a:solidFill>
                  <a:schemeClr val="tx1"/>
                </a:solidFill>
                <a:effectLst/>
                <a:latin typeface="+mn-lt"/>
                <a:ea typeface="ＭＳ Ｐゴシック" pitchFamily="-65" charset="-128"/>
                <a:cs typeface="ＭＳ Ｐゴシック" pitchFamily="-65" charset="-128"/>
              </a:rPr>
              <a:t> saradnju između nadležnih organa jedne strane i davaoca usluga na teritoriji druge strane, kako bi se pribavili podaci o pretplatniku. Postupak se temelji na zaključcima Grupe za pristup dokazima u oblaku Komiteta za Konvenciju o visokotehnološkom kriminalu koji se odnose na član 18. Konvencije, priznajući značaj pravovremenog prekograničnog pristupa elektronskim dokazima u krivičnim istragama i gonjenjima, imajući u vidu izazove koje proizvode postojeći postupci za pribavljanje dokaza u elektronskom obliku od davaoca usluga u drugim zemljama.</a:t>
            </a:r>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pitchFamily="-65" charset="-128"/>
                <a:cs typeface="ＭＳ Ｐゴシック" pitchFamily="-65" charset="-128"/>
              </a:rPr>
              <a:t> </a:t>
            </a:r>
            <a:endParaRPr lang="en-US" b="1" dirty="0"/>
          </a:p>
          <a:p>
            <a:pPr algn="just"/>
            <a:r>
              <a:rPr lang="sr-Latn-RS" b="1" dirty="0" smtClean="0">
                <a:solidFill>
                  <a:srgbClr val="FF0000"/>
                </a:solidFill>
              </a:rPr>
              <a:t>Izvršavanje naredbi:</a:t>
            </a:r>
            <a:r>
              <a:rPr lang="en-US" b="1" dirty="0" smtClean="0"/>
              <a:t> </a:t>
            </a:r>
            <a:r>
              <a:rPr lang="sr-Latn-RS" b="0" dirty="0" smtClean="0"/>
              <a:t>Svrha</a:t>
            </a:r>
            <a:r>
              <a:rPr lang="sr-Latn-RS" b="0" baseline="0" dirty="0" smtClean="0"/>
              <a:t> ovog člana jeste da strana molilja ima mogućnost da izda naredbu koja će biti dostavljena zamoljenoj strani, a da zamoljena strana ima mogućnost da tu naredbu realizuje tako što će obavezati davaoca usluga na svojoj teritoriji da dâ podatke o pretplatniku ili o saobraćaju koje poseduje ili kontroliše.</a:t>
            </a:r>
            <a:endParaRPr lang="en-US" b="1" dirty="0"/>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val="37807656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Grupa za pripremu Protokola</a:t>
            </a:r>
            <a:r>
              <a:rPr lang="sr-Latn-RS" baseline="0" dirty="0" smtClean="0"/>
              <a:t> nastavila je sa onlajn sastancima i tokom pandemije virusa Covid-19.  Različite diskusije su u toku o </a:t>
            </a:r>
            <a:r>
              <a:rPr lang="sr-Latn-RS" b="0" i="0" u="none" baseline="0" dirty="0" smtClean="0"/>
              <a:t>poboljšanjima</a:t>
            </a:r>
            <a:r>
              <a:rPr lang="sr-Latn-RS" baseline="0" dirty="0" smtClean="0"/>
              <a:t>, kao i one o ostvarivosti elementa međunarodne saradnje u tajnim istragama. </a:t>
            </a:r>
            <a:endParaRPr lang="en-US" sz="1200" kern="1200" dirty="0">
              <a:solidFill>
                <a:schemeClr val="tx1"/>
              </a:solidFill>
              <a:effectLst/>
              <a:latin typeface="+mn-lt"/>
              <a:ea typeface="ＭＳ Ｐゴシック" pitchFamily="-65" charset="-128"/>
              <a:cs typeface="ＭＳ Ｐゴシック" pitchFamily="-65" charset="-128"/>
            </a:endParaRPr>
          </a:p>
          <a:p>
            <a:endParaRPr lang="en-US" sz="1200" kern="1200" dirty="0">
              <a:solidFill>
                <a:schemeClr val="tx1"/>
              </a:solidFill>
              <a:effectLst/>
              <a:latin typeface="+mn-lt"/>
              <a:ea typeface="ＭＳ Ｐゴシック" pitchFamily="-65" charset="-128"/>
            </a:endParaRPr>
          </a:p>
          <a:p>
            <a:r>
              <a:rPr lang="sr-Latn-RS" sz="1200" kern="1200" dirty="0" smtClean="0">
                <a:solidFill>
                  <a:schemeClr val="tx1"/>
                </a:solidFill>
                <a:effectLst/>
                <a:latin typeface="+mn-lt"/>
                <a:ea typeface="ＭＳ Ｐゴシック" pitchFamily="-65" charset="-128"/>
              </a:rPr>
              <a:t>Kako rad na usvajanju nacrta odredbi napreduje, ovaj i prethodni</a:t>
            </a:r>
            <a:r>
              <a:rPr lang="sr-Latn-RS" sz="1200" kern="1200" baseline="0" dirty="0" smtClean="0">
                <a:solidFill>
                  <a:schemeClr val="tx1"/>
                </a:solidFill>
                <a:effectLst/>
                <a:latin typeface="+mn-lt"/>
                <a:ea typeface="ＭＳ Ｐゴシック" pitchFamily="-65" charset="-128"/>
              </a:rPr>
              <a:t> slajd treba ažurirati u skladu s tim.</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n-US"/>
          </a:p>
        </p:txBody>
      </p:sp>
    </p:spTree>
    <p:extLst>
      <p:ext uri="{BB962C8B-B14F-4D97-AF65-F5344CB8AC3E}">
        <p14:creationId xmlns:p14="http://schemas.microsoft.com/office/powerpoint/2010/main" val="446304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4/2/2021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4/2/2021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4/2/2021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4/2/2021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4/2/2021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4/2/2021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4/2/2021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3.jpeg"/></Relationships>
</file>

<file path=ppt/slides/_rels/slide5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 Id="rId9"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3.jpeg"/></Relationships>
</file>

<file path=ppt/slides/_rels/slide57.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 Id="rId9" Type="http://schemas.openxmlformats.org/officeDocument/2006/relationships/image" Target="../media/image3.jpeg"/></Relationships>
</file>

<file path=ppt/slides/_rels/slide6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3.jpeg"/></Relationships>
</file>

<file path=ppt/slides/_rels/slide6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 Id="rId9"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 Id="rId9"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0.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 Id="rId9" Type="http://schemas.openxmlformats.org/officeDocument/2006/relationships/image" Target="../media/image3.jpeg"/></Relationships>
</file>

<file path=ppt/slides/_rels/slide78.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 Id="rId9"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3.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4.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754874"/>
          </a:xfrm>
          <a:prstGeom prst="rect">
            <a:avLst/>
          </a:prstGeom>
          <a:ln>
            <a:noFill/>
          </a:ln>
        </p:spPr>
        <p:txBody>
          <a:bodyPr wrap="square">
            <a:spAutoFit/>
          </a:bodyPr>
          <a:lstStyle/>
          <a:p>
            <a:pPr algn="ctr"/>
            <a:r>
              <a:rPr lang="sr-Latn-RS" sz="3400" b="1" i="1" dirty="0">
                <a:solidFill>
                  <a:schemeClr val="tx2"/>
                </a:solidFill>
              </a:rPr>
              <a:t>Specijalizovani pravosudni kurs o međunarodnoj saradnji </a:t>
            </a:r>
            <a:endParaRPr lang="fr-FR" sz="3400" b="1" dirty="0"/>
          </a:p>
          <a:p>
            <a:pPr algn="ctr"/>
            <a:endParaRPr lang="fr-FR" sz="3400" b="1" dirty="0"/>
          </a:p>
          <a:p>
            <a:pPr marL="0" indent="0" algn="ctr">
              <a:buFont typeface="Arial" charset="0"/>
              <a:buNone/>
              <a:defRPr/>
            </a:pPr>
            <a:r>
              <a:rPr lang="fr-FR" sz="3400" b="1" dirty="0"/>
              <a:t> </a:t>
            </a:r>
            <a:endParaRPr lang="fr-FR" sz="3400" b="1" dirty="0">
              <a:solidFill>
                <a:schemeClr val="tx2"/>
              </a:solidFill>
            </a:endParaRPr>
          </a:p>
          <a:p>
            <a:pPr marL="0" indent="0" algn="ctr">
              <a:buFont typeface="Arial" charset="0"/>
              <a:buNone/>
              <a:defRPr/>
            </a:pPr>
            <a:r>
              <a:rPr lang="sr-Latn-RS" sz="3400" b="1" dirty="0">
                <a:solidFill>
                  <a:schemeClr val="tx2"/>
                </a:solidFill>
              </a:rPr>
              <a:t>Sesija </a:t>
            </a:r>
            <a:r>
              <a:rPr lang="en-GB" sz="3400" b="1" dirty="0">
                <a:solidFill>
                  <a:schemeClr val="tx2"/>
                </a:solidFill>
              </a:rPr>
              <a:t>2.1</a:t>
            </a:r>
          </a:p>
          <a:p>
            <a:pPr marL="0" indent="0" algn="ctr">
              <a:buFont typeface="Arial" charset="0"/>
              <a:buNone/>
              <a:defRPr/>
            </a:pPr>
            <a:r>
              <a:rPr lang="sr-Latn-RS" sz="3400" b="1" dirty="0">
                <a:solidFill>
                  <a:schemeClr val="tx2"/>
                </a:solidFill>
              </a:rPr>
              <a:t>Mehanizmi </a:t>
            </a:r>
            <a:r>
              <a:rPr lang="en-US" sz="3400" b="1" dirty="0">
                <a:solidFill>
                  <a:schemeClr val="tx2"/>
                </a:solidFill>
              </a:rPr>
              <a:t>u </a:t>
            </a:r>
            <a:r>
              <a:rPr lang="sr-Latn-RS" sz="3400" b="1" dirty="0">
                <a:solidFill>
                  <a:schemeClr val="tx2"/>
                </a:solidFill>
              </a:rPr>
              <a:t>skladu</a:t>
            </a:r>
            <a:r>
              <a:rPr lang="en-US" sz="3400" b="1" dirty="0">
                <a:solidFill>
                  <a:schemeClr val="tx2"/>
                </a:solidFill>
              </a:rPr>
              <a:t> </a:t>
            </a:r>
            <a:r>
              <a:rPr lang="sr-Latn-RS" sz="3400" b="1" dirty="0">
                <a:solidFill>
                  <a:schemeClr val="tx2"/>
                </a:solidFill>
              </a:rPr>
              <a:t>sa</a:t>
            </a:r>
            <a:r>
              <a:rPr lang="en-US" sz="3400" b="1" dirty="0">
                <a:solidFill>
                  <a:schemeClr val="tx2"/>
                </a:solidFill>
              </a:rPr>
              <a:t> </a:t>
            </a:r>
            <a:r>
              <a:rPr lang="sr-Latn-RS" sz="3400" b="1" dirty="0">
                <a:solidFill>
                  <a:schemeClr val="tx2"/>
                </a:solidFill>
              </a:rPr>
              <a:t>Budimpeštanskom konvencijom</a:t>
            </a:r>
            <a:endParaRPr lang="en-GB" sz="34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EF6372D-B3A1-4EBE-9077-4B0A1809EB7B}"/>
              </a:ext>
            </a:extLst>
          </p:cNvPr>
          <p:cNvSpPr txBox="1"/>
          <p:nvPr/>
        </p:nvSpPr>
        <p:spPr>
          <a:xfrm>
            <a:off x="2167970" y="5549517"/>
            <a:ext cx="4594034" cy="523220"/>
          </a:xfrm>
          <a:prstGeom prst="rect">
            <a:avLst/>
          </a:prstGeom>
          <a:noFill/>
        </p:spPr>
        <p:txBody>
          <a:bodyPr wrap="square">
            <a:spAutoFit/>
          </a:bodyPr>
          <a:lstStyle/>
          <a:p>
            <a:pPr algn="ctr"/>
            <a:r>
              <a:rPr lang="sr-Latn-RS" sz="2800" b="1" dirty="0">
                <a:solidFill>
                  <a:schemeClr val="tx2"/>
                </a:solidFill>
              </a:rPr>
              <a:t>- online version -</a:t>
            </a:r>
            <a:endParaRPr lang="en-US" sz="2800" dirty="0"/>
          </a:p>
        </p:txBody>
      </p:sp>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358325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Grupa za pripremu Protokola</a:t>
            </a:r>
          </a:p>
          <a:p>
            <a:pPr algn="r"/>
            <a:r>
              <a:rPr lang="sr-Latn-RS" sz="3200" b="1" dirty="0" smtClean="0"/>
              <a:t>Usvojeni nacrti članova</a:t>
            </a:r>
            <a:r>
              <a:rPr lang="en-GB" sz="3200" b="1" dirty="0" smtClean="0"/>
              <a:t> (</a:t>
            </a:r>
            <a:r>
              <a:rPr lang="sr-Latn-RS" sz="3200" b="1" dirty="0" smtClean="0"/>
              <a:t>maj</a:t>
            </a:r>
            <a:r>
              <a:rPr lang="en-GB" sz="3200" b="1" dirty="0" smtClean="0"/>
              <a:t> </a:t>
            </a:r>
            <a:r>
              <a:rPr lang="en-GB" sz="3200" b="1" dirty="0"/>
              <a:t>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sr-Latn-RS" sz="2200" dirty="0" smtClean="0"/>
              <a:t>Jezik zahteva</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sr-Latn-RS" sz="2200" dirty="0" smtClean="0"/>
              <a:t>Video konferencije </a:t>
            </a:r>
            <a:r>
              <a:rPr lang="en-US" sz="2200" dirty="0" smtClean="0"/>
              <a:t>(</a:t>
            </a:r>
            <a:r>
              <a:rPr lang="sr-Latn-RS" sz="2200" dirty="0" smtClean="0"/>
              <a:t>za uzimanje svedočenja ili izjava svedoka</a:t>
            </a:r>
            <a:r>
              <a:rPr lang="en-US" sz="2200" dirty="0" smtClean="0"/>
              <a:t>)</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sr-Latn-RS" sz="2200" dirty="0" smtClean="0"/>
              <a:t>Zajednički istražni timovi i zajedničke istrage</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Uzajamna pomoć u kriznim situacijama</a:t>
            </a:r>
            <a:endParaRPr lang="en-GB" sz="2200" dirty="0"/>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sr-Latn-RS" sz="2200" dirty="0" smtClean="0"/>
              <a:t>Diretktno otkrivanje podataka o pretplatniku</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Realizovanje naredbe druge strane za hitno predavanje  podataka</a:t>
            </a:r>
            <a:r>
              <a:rPr lang="en-GB" sz="2200" dirty="0" smtClean="0"/>
              <a:t> </a:t>
            </a:r>
            <a:endParaRPr lang="en-GB" sz="2200" dirty="0"/>
          </a:p>
        </p:txBody>
      </p:sp>
    </p:spTree>
    <p:extLst>
      <p:ext uri="{BB962C8B-B14F-4D97-AF65-F5344CB8AC3E}">
        <p14:creationId xmlns:p14="http://schemas.microsoft.com/office/powerpoint/2010/main" val="17325435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Grupa za pripremu Protokola</a:t>
            </a:r>
            <a:endParaRPr lang="en-GB" sz="3200" b="1" dirty="0"/>
          </a:p>
          <a:p>
            <a:pPr algn="r"/>
            <a:r>
              <a:rPr lang="sr-Latn-RS" sz="3200" b="1" dirty="0" smtClean="0"/>
              <a:t>Nacrt članova u pripremi </a:t>
            </a:r>
            <a:r>
              <a:rPr lang="en-GB" sz="3200" b="1" dirty="0" smtClean="0"/>
              <a:t>(</a:t>
            </a:r>
            <a:r>
              <a:rPr lang="en-GB" sz="3200" b="1" dirty="0"/>
              <a:t>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sr-Latn-RS" sz="2200" dirty="0" smtClean="0"/>
              <a:t>Zajedničke odredbe</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sr-Latn-RS" sz="2200" dirty="0" smtClean="0"/>
              <a:t>Uslovi i ograničenja</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sr-Latn-RS" sz="2200" dirty="0" smtClean="0"/>
              <a:t>Proširenje pretraživanja na povezani računar</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Tajne istrage putem računarskog sistema (na domaćem nivou)</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Tajne istrage </a:t>
            </a:r>
            <a:r>
              <a:rPr lang="en-GB" sz="2200" dirty="0" smtClean="0"/>
              <a:t>(</a:t>
            </a:r>
            <a:r>
              <a:rPr lang="sr-Latn-RS" sz="2200" dirty="0" smtClean="0"/>
              <a:t>na međunarodnom nivou</a:t>
            </a:r>
            <a:r>
              <a:rPr lang="en-GB" sz="2200" dirty="0" smtClean="0"/>
              <a:t>)</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Opšti principi</a:t>
            </a: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sr-Latn-RS" sz="2200" dirty="0" smtClean="0"/>
              <a:t>Direktna zaštita podataka od strane davaoca usluga</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Otkrivanje podataka u kriznim</a:t>
            </a:r>
            <a:r>
              <a:rPr lang="sr-Latn-RS" sz="2200" dirty="0" smtClean="0">
                <a:solidFill>
                  <a:srgbClr val="FF0000"/>
                </a:solidFill>
              </a:rPr>
              <a:t> </a:t>
            </a:r>
            <a:r>
              <a:rPr lang="sr-Latn-RS" sz="2200" dirty="0" smtClean="0"/>
              <a:t>situacijama</a:t>
            </a:r>
            <a:endParaRPr lang="en-GB" sz="2200" dirty="0"/>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Pristup informacijama koje se odnose na registrovane internet domene </a:t>
            </a:r>
            <a:r>
              <a:rPr lang="en-150" sz="2200" dirty="0" smtClean="0"/>
              <a:t>–</a:t>
            </a:r>
            <a:r>
              <a:rPr lang="sr-Latn-RS" sz="2200" dirty="0" smtClean="0"/>
              <a:t> Zahtev za informacije o registraciji naziva domena </a:t>
            </a:r>
            <a:r>
              <a:rPr lang="en-GB" sz="2200" dirty="0" smtClean="0"/>
              <a:t>[</a:t>
            </a:r>
            <a:r>
              <a:rPr lang="en-GB" sz="2200" dirty="0"/>
              <a:t>WHOIS]</a:t>
            </a:r>
          </a:p>
          <a:p>
            <a:pPr marL="342900" indent="-342900">
              <a:buFont typeface="Wingdings" pitchFamily="2" charset="2"/>
              <a:buChar char="Ø"/>
            </a:pPr>
            <a:endParaRPr lang="en-GB" sz="2200" dirty="0"/>
          </a:p>
          <a:p>
            <a:pPr marL="342900" indent="-342900">
              <a:buFont typeface="Wingdings" pitchFamily="2" charset="2"/>
              <a:buChar char="Ø"/>
            </a:pPr>
            <a:r>
              <a:rPr lang="sr-Latn-RS" sz="2200" dirty="0" smtClean="0"/>
              <a:t>Završne odredbe </a:t>
            </a:r>
            <a:endParaRPr lang="en-GB" sz="2200" dirty="0"/>
          </a:p>
        </p:txBody>
      </p:sp>
    </p:spTree>
    <p:extLst>
      <p:ext uri="{BB962C8B-B14F-4D97-AF65-F5344CB8AC3E}">
        <p14:creationId xmlns:p14="http://schemas.microsoft.com/office/powerpoint/2010/main" val="40083920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03158131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737524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p>
          <a:p>
            <a:pPr algn="r"/>
            <a:r>
              <a:rPr lang="sr-Latn-RS" sz="3200" b="1" dirty="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V</a:t>
            </a:r>
            <a:endParaRPr lang="en-GB" sz="3200" b="1" dirty="0">
              <a:ea typeface="ＭＳ Ｐゴシック" charset="0"/>
              <a:cs typeface="ＭＳ Ｐゴシック" charset="0"/>
            </a:endParaRPr>
          </a:p>
          <a:p>
            <a:pPr algn="ctr" eaLnBrk="1" hangingPunct="1">
              <a:lnSpc>
                <a:spcPct val="80000"/>
              </a:lnSpc>
            </a:pPr>
            <a:endParaRPr lang="en-GB" sz="3200" b="1" dirty="0">
              <a:ea typeface="ＭＳ Ｐゴシック" charset="0"/>
            </a:endParaRPr>
          </a:p>
          <a:p>
            <a:pPr algn="ctr" eaLnBrk="1" hangingPunct="1">
              <a:lnSpc>
                <a:spcPct val="80000"/>
              </a:lnSpc>
            </a:pPr>
            <a:r>
              <a:rPr lang="sr-Latn-RS" sz="3200" b="1" dirty="0" smtClean="0">
                <a:ea typeface="ＭＳ Ｐゴシック" charset="0"/>
              </a:rPr>
              <a:t>Rezime</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Rezime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5" y="962421"/>
            <a:ext cx="4677508" cy="5780044"/>
          </a:xfrm>
          <a:prstGeom prst="rect">
            <a:avLst/>
          </a:prstGeom>
        </p:spPr>
        <p:txBody>
          <a:bodyPr wrap="square">
            <a:spAutoFit/>
          </a:bodyPr>
          <a:lstStyle/>
          <a:p>
            <a:pPr marL="342900" indent="-342900" algn="just">
              <a:lnSpc>
                <a:spcPct val="80000"/>
              </a:lnSpc>
              <a:buFont typeface="Wingdings" pitchFamily="2" charset="2"/>
              <a:buChar char="ü"/>
            </a:pPr>
            <a:r>
              <a:rPr lang="sr-Latn-RS" sz="2100" i="1" dirty="0" smtClean="0"/>
              <a:t>Razumeti materijalno-pravna i procesna ovlašćenja u skladu sa Budimpeštanskom konvencijom;  </a:t>
            </a:r>
            <a:r>
              <a:rPr lang="en-GB" sz="2100" i="1" dirty="0" smtClean="0"/>
              <a:t> </a:t>
            </a:r>
            <a:endParaRPr lang="en-GB" sz="2100" i="1" dirty="0"/>
          </a:p>
          <a:p>
            <a:pPr marL="342900" indent="-342900" algn="just">
              <a:lnSpc>
                <a:spcPct val="80000"/>
              </a:lnSpc>
              <a:buFont typeface="Wingdings" pitchFamily="2" charset="2"/>
              <a:buChar char="ü"/>
            </a:pPr>
            <a:endParaRPr lang="en-GB" sz="2100" i="1" dirty="0"/>
          </a:p>
          <a:p>
            <a:pPr marL="342900" indent="-342900" algn="just">
              <a:lnSpc>
                <a:spcPct val="80000"/>
              </a:lnSpc>
              <a:buFont typeface="Wingdings" pitchFamily="2" charset="2"/>
              <a:buChar char="ü"/>
            </a:pPr>
            <a:r>
              <a:rPr lang="sr-Latn-RS" sz="2100" i="1" dirty="0" smtClean="0"/>
              <a:t>Razmotriti posebne odredbe Budimpeštanske konvencije koje se odnose na međunarodnu saradnju i uzajamnu pomoć; </a:t>
            </a:r>
            <a:endParaRPr lang="en-GB" sz="2100" i="1" dirty="0"/>
          </a:p>
          <a:p>
            <a:pPr algn="just">
              <a:lnSpc>
                <a:spcPct val="80000"/>
              </a:lnSpc>
            </a:pPr>
            <a:endParaRPr lang="en-GB" sz="2100" i="1" dirty="0"/>
          </a:p>
          <a:p>
            <a:pPr marL="342900" indent="-342900" algn="just">
              <a:lnSpc>
                <a:spcPct val="80000"/>
              </a:lnSpc>
              <a:buFont typeface="Wingdings" pitchFamily="2" charset="2"/>
              <a:buChar char="ü"/>
            </a:pPr>
            <a:r>
              <a:rPr lang="sr-Latn-RS" sz="2100" i="1" dirty="0" smtClean="0"/>
              <a:t>Razumeti korišćenje različitih mehanizama u skladu sa Budimpeštanskom konvencijom radi traženja saradnje; </a:t>
            </a:r>
            <a:endParaRPr lang="en-GB" sz="2100" i="1" dirty="0"/>
          </a:p>
          <a:p>
            <a:pPr marL="342900" indent="-342900" algn="just">
              <a:lnSpc>
                <a:spcPct val="80000"/>
              </a:lnSpc>
              <a:buFont typeface="Wingdings" pitchFamily="2" charset="2"/>
              <a:buChar char="ü"/>
            </a:pPr>
            <a:endParaRPr lang="en-GB" sz="2100" i="1" dirty="0"/>
          </a:p>
          <a:p>
            <a:pPr marL="342900" indent="-342900" algn="just">
              <a:lnSpc>
                <a:spcPct val="80000"/>
              </a:lnSpc>
              <a:buFont typeface="Wingdings" pitchFamily="2" charset="2"/>
              <a:buChar char="ü"/>
            </a:pPr>
            <a:r>
              <a:rPr lang="sr-Latn-RS" sz="2100" i="1" dirty="0" smtClean="0"/>
              <a:t>Upoznati se sa šablonima obrazaca za zahteve za uzajamnu pravnu pomoć Komiteta za Budimpeštansku konvenciju (T</a:t>
            </a:r>
            <a:r>
              <a:rPr lang="en-GB" sz="2100" i="1" dirty="0" smtClean="0"/>
              <a:t>-CY</a:t>
            </a:r>
            <a:r>
              <a:rPr lang="sr-Latn-RS" sz="2100" i="1" dirty="0" smtClean="0"/>
              <a:t>); </a:t>
            </a:r>
          </a:p>
          <a:p>
            <a:pPr marL="342900" indent="-342900" algn="just">
              <a:lnSpc>
                <a:spcPct val="80000"/>
              </a:lnSpc>
              <a:buFont typeface="Wingdings" pitchFamily="2" charset="2"/>
              <a:buChar char="ü"/>
            </a:pPr>
            <a:endParaRPr lang="en-GB" sz="2100" i="1" dirty="0"/>
          </a:p>
          <a:p>
            <a:pPr marL="342900" indent="-342900" algn="just">
              <a:lnSpc>
                <a:spcPct val="80000"/>
              </a:lnSpc>
              <a:buFont typeface="Wingdings" pitchFamily="2" charset="2"/>
              <a:buChar char="ü"/>
            </a:pPr>
            <a:r>
              <a:rPr lang="sr-Latn-RS" sz="2100" i="1" dirty="0" smtClean="0"/>
              <a:t>Uvod u Drugi dodatni protokol uz Konvenciju </a:t>
            </a:r>
            <a:endParaRPr lang="en-GB" sz="2100" i="1" dirty="0"/>
          </a:p>
        </p:txBody>
      </p:sp>
      <p:pic>
        <p:nvPicPr>
          <p:cNvPr id="1026" name="Picture 2">
            <a:extLst>
              <a:ext uri="{FF2B5EF4-FFF2-40B4-BE49-F238E27FC236}">
                <a16:creationId xmlns:a16="http://schemas.microsoft.com/office/drawing/2014/main" id="{F6730FAE-07F1-4E01-A84E-87A839049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1" y="1193778"/>
            <a:ext cx="3291048" cy="465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a:t>
            </a:r>
          </a:p>
          <a:p>
            <a:pPr algn="r"/>
            <a:r>
              <a:rPr lang="sr-Latn-RS" sz="3200" b="1" dirty="0" smtClean="0">
                <a:solidFill>
                  <a:schemeClr val="bg1"/>
                </a:solidFill>
              </a:rPr>
              <a:t>o 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Podatak o saobraćaju</a:t>
            </a:r>
            <a:r>
              <a:rPr lang="en-GB" sz="3200" b="1" dirty="0" smtClean="0">
                <a:ea typeface="ＭＳ Ｐゴシック" pitchFamily="34" charset="-128"/>
              </a:rPr>
              <a:t> </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305670" y="952123"/>
            <a:ext cx="4625266" cy="5509200"/>
          </a:xfrm>
          <a:prstGeom prst="rect">
            <a:avLst/>
          </a:prstGeom>
        </p:spPr>
        <p:txBody>
          <a:bodyPr wrap="square">
            <a:spAutoFit/>
          </a:bodyPr>
          <a:lstStyle/>
          <a:p>
            <a:pPr marL="342900" indent="-342900">
              <a:buFont typeface="Wingdings" pitchFamily="2" charset="2"/>
              <a:buChar char="Ø"/>
            </a:pPr>
            <a:r>
              <a:rPr lang="sr-Latn-RS" sz="2200" dirty="0" smtClean="0"/>
              <a:t>Da</a:t>
            </a:r>
            <a:r>
              <a:rPr lang="en-US" sz="2200" dirty="0" smtClean="0"/>
              <a:t>:</a:t>
            </a:r>
            <a:endParaRPr lang="en-US" sz="2200" dirty="0"/>
          </a:p>
          <a:p>
            <a:pPr marL="800100" lvl="1" indent="-342900" algn="just">
              <a:buFont typeface="Wingdings" pitchFamily="2" charset="2"/>
              <a:buChar char="Ø"/>
            </a:pPr>
            <a:r>
              <a:rPr lang="sr-Latn-RS" sz="2200" dirty="0"/>
              <a:t>k</a:t>
            </a:r>
            <a:r>
              <a:rPr lang="sr-Latn-RS" sz="2200" dirty="0" smtClean="0"/>
              <a:t>ategorija računarskog podataka;</a:t>
            </a:r>
            <a:endParaRPr lang="en-US" sz="2200" dirty="0" smtClean="0"/>
          </a:p>
          <a:p>
            <a:pPr marL="800100" lvl="1" indent="-342900" algn="just">
              <a:buFont typeface="Wingdings" pitchFamily="2" charset="2"/>
              <a:buChar char="Ø"/>
            </a:pPr>
            <a:r>
              <a:rPr lang="sr-Latn-RS" sz="2200" dirty="0"/>
              <a:t>p</a:t>
            </a:r>
            <a:r>
              <a:rPr lang="sr-Latn-RS" sz="2200" dirty="0" smtClean="0"/>
              <a:t>roizvodi ga računar koji čini deo lanca komunikacije; </a:t>
            </a:r>
            <a:endParaRPr lang="en-US" sz="2200" dirty="0" smtClean="0"/>
          </a:p>
          <a:p>
            <a:pPr marL="800100" lvl="1" indent="-342900" algn="just">
              <a:buFont typeface="Wingdings" pitchFamily="2" charset="2"/>
              <a:buChar char="Ø"/>
            </a:pPr>
            <a:r>
              <a:rPr lang="sr-Latn-RS" sz="2200" dirty="0" smtClean="0"/>
              <a:t>Ukazuje na</a:t>
            </a:r>
            <a:r>
              <a:rPr lang="en-US" sz="2200" dirty="0" smtClean="0"/>
              <a:t>:</a:t>
            </a:r>
          </a:p>
          <a:p>
            <a:pPr marL="1257300" lvl="2" indent="-342900" algn="just">
              <a:buFont typeface="Wingdings" pitchFamily="2" charset="2"/>
              <a:buChar char="Ø"/>
            </a:pPr>
            <a:r>
              <a:rPr lang="sr-Latn-RS" sz="2200" dirty="0" smtClean="0"/>
              <a:t>poreklo</a:t>
            </a:r>
            <a:r>
              <a:rPr lang="en-US" sz="2200" dirty="0" smtClean="0"/>
              <a:t> </a:t>
            </a:r>
            <a:endParaRPr lang="en-US" sz="2200" dirty="0"/>
          </a:p>
          <a:p>
            <a:pPr marL="1257300" lvl="2" indent="-342900" algn="just">
              <a:buFont typeface="Wingdings" pitchFamily="2" charset="2"/>
              <a:buChar char="Ø"/>
            </a:pPr>
            <a:r>
              <a:rPr lang="sr-Latn-RS" sz="2200" dirty="0" smtClean="0"/>
              <a:t>odredište</a:t>
            </a:r>
            <a:endParaRPr lang="en-US" sz="2200" dirty="0"/>
          </a:p>
          <a:p>
            <a:pPr marL="1257300" lvl="2" indent="-342900" algn="just">
              <a:buFont typeface="Wingdings" pitchFamily="2" charset="2"/>
              <a:buChar char="Ø"/>
            </a:pPr>
            <a:r>
              <a:rPr lang="sr-Latn-RS" sz="2200" dirty="0" smtClean="0"/>
              <a:t>putanju</a:t>
            </a:r>
            <a:endParaRPr lang="en-US" sz="2200" dirty="0"/>
          </a:p>
          <a:p>
            <a:pPr marL="1257300" lvl="2" indent="-342900" algn="just">
              <a:buFont typeface="Wingdings" pitchFamily="2" charset="2"/>
              <a:buChar char="Ø"/>
            </a:pPr>
            <a:r>
              <a:rPr lang="sr-Latn-RS" sz="2200" dirty="0" smtClean="0"/>
              <a:t>vreme</a:t>
            </a:r>
            <a:endParaRPr lang="en-US" sz="2200" dirty="0"/>
          </a:p>
          <a:p>
            <a:pPr marL="1257300" lvl="2" indent="-342900" algn="just">
              <a:buFont typeface="Wingdings" pitchFamily="2" charset="2"/>
              <a:buChar char="Ø"/>
            </a:pPr>
            <a:r>
              <a:rPr lang="sr-Latn-RS" sz="2200" dirty="0" smtClean="0"/>
              <a:t>datum</a:t>
            </a:r>
            <a:endParaRPr lang="en-US" sz="2200" dirty="0"/>
          </a:p>
          <a:p>
            <a:pPr marL="1257300" lvl="2" indent="-342900" algn="just">
              <a:buFont typeface="Wingdings" pitchFamily="2" charset="2"/>
              <a:buChar char="Ø"/>
            </a:pPr>
            <a:r>
              <a:rPr lang="sr-Latn-RS" sz="2200" dirty="0"/>
              <a:t>v</a:t>
            </a:r>
            <a:r>
              <a:rPr lang="sr-Latn-RS" sz="2200" dirty="0" smtClean="0"/>
              <a:t>eličinu i</a:t>
            </a:r>
            <a:endParaRPr lang="en-US" sz="2200" dirty="0"/>
          </a:p>
          <a:p>
            <a:pPr marL="1257300" lvl="2" indent="-342900" algn="just">
              <a:buFont typeface="Wingdings" pitchFamily="2" charset="2"/>
              <a:buChar char="Ø"/>
            </a:pPr>
            <a:r>
              <a:rPr lang="sr-Latn-RS" sz="2200" dirty="0"/>
              <a:t>t</a:t>
            </a:r>
            <a:r>
              <a:rPr lang="sr-Latn-RS" sz="2200" dirty="0" smtClean="0"/>
              <a:t>rajanje komunikacije ili</a:t>
            </a:r>
            <a:endParaRPr lang="en-US" sz="2200" dirty="0"/>
          </a:p>
          <a:p>
            <a:pPr marL="1257300" lvl="2" indent="-342900" algn="just">
              <a:buFont typeface="Wingdings" pitchFamily="2" charset="2"/>
              <a:buChar char="Ø"/>
            </a:pPr>
            <a:r>
              <a:rPr lang="sr-Latn-RS" sz="2200" dirty="0"/>
              <a:t>v</a:t>
            </a:r>
            <a:r>
              <a:rPr lang="sr-Latn-RS" sz="2200" dirty="0" smtClean="0"/>
              <a:t>rstu predmetne usluge.</a:t>
            </a:r>
            <a:endParaRPr lang="en-US" sz="2200" dirty="0"/>
          </a:p>
          <a:p>
            <a:pPr marL="342900" indent="-342900">
              <a:buFont typeface="Wingdings" pitchFamily="2" charset="2"/>
              <a:buChar char="Ø"/>
            </a:pPr>
            <a:r>
              <a:rPr lang="en-US" sz="2200" dirty="0" smtClean="0"/>
              <a:t>N</a:t>
            </a:r>
            <a:r>
              <a:rPr lang="sr-Latn-RS" sz="2200" dirty="0" smtClean="0"/>
              <a:t>e</a:t>
            </a:r>
            <a:r>
              <a:rPr lang="en-US" sz="2200" dirty="0" smtClean="0"/>
              <a:t>:</a:t>
            </a:r>
            <a:endParaRPr lang="en-US" sz="2200" dirty="0"/>
          </a:p>
          <a:p>
            <a:pPr marL="800100" lvl="1" indent="-342900">
              <a:buFont typeface="Wingdings" pitchFamily="2" charset="2"/>
              <a:buChar char="Ø"/>
            </a:pPr>
            <a:r>
              <a:rPr lang="sr-Latn-RS" sz="2200" dirty="0"/>
              <a:t>s</a:t>
            </a:r>
            <a:r>
              <a:rPr lang="sr-Latn-RS" sz="2200" dirty="0" smtClean="0"/>
              <a:t>adržaj komunikacije</a:t>
            </a:r>
            <a:endParaRPr lang="en-US"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4493538"/>
          </a:xfrm>
          <a:prstGeom prst="rect">
            <a:avLst/>
          </a:prstGeom>
        </p:spPr>
        <p:txBody>
          <a:bodyPr wrap="square">
            <a:spAutoFit/>
          </a:bodyPr>
          <a:lstStyle/>
          <a:p>
            <a:pPr marL="342900" indent="-342900" algn="just">
              <a:buFont typeface="Wingdings" pitchFamily="2" charset="2"/>
              <a:buChar char="Ø"/>
            </a:pPr>
            <a:r>
              <a:rPr lang="en-US" sz="2200" dirty="0" smtClean="0"/>
              <a:t>„</a:t>
            </a:r>
            <a:r>
              <a:rPr lang="sr-Latn-RS" sz="2200" b="1" dirty="0" smtClean="0"/>
              <a:t>Podatak o saobraćaju</a:t>
            </a:r>
            <a:r>
              <a:rPr lang="en-US" sz="2200" dirty="0" smtClean="0"/>
              <a:t>" </a:t>
            </a:r>
            <a:r>
              <a:rPr lang="sr-Latn-RS" sz="2200" dirty="0" smtClean="0"/>
              <a:t>označava svaki računarski podatak koji se odnosi na komunikaciju preko računarskog sistema, proizvedenu od računarskog sistema koji je deo lanca komunikacije, a u kojoj su sadržani podaci o poreklu, odredištu, putanji, vremenu, datumu, veličini, trajanju ili vrsti predmetne usluge.</a:t>
            </a:r>
            <a:endParaRPr lang="sr-Latn-RS" sz="2200" dirty="0"/>
          </a:p>
        </p:txBody>
      </p:sp>
    </p:spTree>
    <p:extLst>
      <p:ext uri="{BB962C8B-B14F-4D97-AF65-F5344CB8AC3E}">
        <p14:creationId xmlns:p14="http://schemas.microsoft.com/office/powerpoint/2010/main" val="3161205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533732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978194456"/>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974501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a:t>
            </a:r>
          </a:p>
          <a:p>
            <a:pPr algn="r"/>
            <a:r>
              <a:rPr lang="sr-Latn-RS" sz="3200" b="1" dirty="0" smtClean="0">
                <a:solidFill>
                  <a:schemeClr val="bg1"/>
                </a:solidFill>
              </a:rPr>
              <a:t>o 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Materijalno pravo</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Budimpeštanska konvencija</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395122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None/>
            </a:pPr>
            <a:endParaRPr lang="en-GB" altLang="sr-Latn-RS" sz="2400" dirty="0">
              <a:cs typeface="Times New Roman" panose="02020603050405020304" pitchFamily="18" charset="0"/>
            </a:endParaRPr>
          </a:p>
          <a:p>
            <a:pPr algn="ctr" eaLnBrk="1" hangingPunct="1">
              <a:lnSpc>
                <a:spcPct val="80000"/>
              </a:lnSpc>
              <a:buNone/>
            </a:pPr>
            <a:r>
              <a:rPr lang="sr-Latn-RS" altLang="sr-Latn-RS" sz="2800" b="1" i="1" dirty="0">
                <a:cs typeface="Times New Roman" panose="02020603050405020304" pitchFamily="18" charset="0"/>
              </a:rPr>
              <a:t>Nezakonit pristup</a:t>
            </a:r>
            <a:endParaRPr lang="en-GB" altLang="sr-Latn-RS" sz="2800" b="1" i="1" dirty="0">
              <a:cs typeface="Times New Roman" panose="02020603050405020304" pitchFamily="18" charset="0"/>
            </a:endParaRPr>
          </a:p>
          <a:p>
            <a:pPr algn="ctr" eaLnBrk="1" hangingPunct="1">
              <a:lnSpc>
                <a:spcPct val="80000"/>
              </a:lnSpc>
              <a:buNone/>
            </a:pPr>
            <a:r>
              <a:rPr lang="en-GB" altLang="sr-Latn-RS" sz="2800" b="1" i="1" dirty="0">
                <a:cs typeface="Times New Roman" panose="02020603050405020304" pitchFamily="18" charset="0"/>
              </a:rPr>
              <a:t>(</a:t>
            </a:r>
            <a:r>
              <a:rPr lang="sr-Latn-RS" altLang="sr-Latn-RS" sz="2800" b="1" i="1" dirty="0">
                <a:cs typeface="Times New Roman" panose="02020603050405020304" pitchFamily="18" charset="0"/>
              </a:rPr>
              <a:t>Član </a:t>
            </a:r>
            <a:r>
              <a:rPr lang="en-GB" altLang="sr-Latn-RS" sz="2800" b="1" i="1" dirty="0">
                <a:cs typeface="Times New Roman" panose="02020603050405020304" pitchFamily="18" charset="0"/>
              </a:rPr>
              <a:t>2 – </a:t>
            </a:r>
            <a:r>
              <a:rPr lang="sr-Latn-RS" altLang="sr-Latn-RS" sz="2800" b="1" i="1" dirty="0">
                <a:cs typeface="Times New Roman" panose="02020603050405020304" pitchFamily="18" charset="0"/>
              </a:rPr>
              <a:t>Budimpeštanska konvencija</a:t>
            </a:r>
            <a:r>
              <a:rPr lang="en-GB" altLang="sr-Latn-RS" sz="2800" b="1" i="1" dirty="0">
                <a:cs typeface="Times New Roman" panose="02020603050405020304" pitchFamily="18" charset="0"/>
              </a:rPr>
              <a:t>)</a:t>
            </a:r>
          </a:p>
          <a:p>
            <a:pPr eaLnBrk="1" hangingPunct="1">
              <a:lnSpc>
                <a:spcPct val="80000"/>
              </a:lnSpc>
              <a:buNone/>
            </a:pPr>
            <a:endParaRPr lang="en-GB" altLang="sr-Latn-RS" sz="2800" dirty="0">
              <a:cs typeface="Times New Roman" panose="02020603050405020304" pitchFamily="18" charset="0"/>
            </a:endParaRPr>
          </a:p>
          <a:p>
            <a:pPr eaLnBrk="1" hangingPunct="1">
              <a:lnSpc>
                <a:spcPct val="80000"/>
              </a:lnSpc>
              <a:buNone/>
            </a:pPr>
            <a:endParaRPr lang="en-GB" altLang="sr-Latn-RS" sz="2800" dirty="0">
              <a:cs typeface="Times New Roman" panose="02020603050405020304" pitchFamily="18" charset="0"/>
            </a:endParaRPr>
          </a:p>
          <a:p>
            <a:pPr algn="ctr" eaLnBrk="1" hangingPunct="1">
              <a:lnSpc>
                <a:spcPct val="80000"/>
              </a:lnSpc>
            </a:pPr>
            <a:r>
              <a:rPr lang="sr-Latn-RS" altLang="sr-Latn-RS" sz="2800" i="1" dirty="0">
                <a:cs typeface="Times New Roman" panose="02020603050405020304" pitchFamily="18" charset="0"/>
              </a:rPr>
              <a:t>Protivpravno pristupanje računarskom sistemu kao celini, ili bilo kom njegovom delu</a:t>
            </a:r>
            <a:r>
              <a:rPr lang="en-GB" altLang="sr-Latn-RS" sz="2800" i="1" dirty="0">
                <a:cs typeface="Times New Roman" panose="02020603050405020304" pitchFamily="18" charset="0"/>
              </a:rPr>
              <a:t> </a:t>
            </a:r>
          </a:p>
          <a:p>
            <a:pPr marL="0" indent="0" algn="ctr" eaLnBrk="1" hangingPunct="1">
              <a:lnSpc>
                <a:spcPct val="80000"/>
              </a:lnSpc>
              <a:buNone/>
            </a:pPr>
            <a:endParaRPr lang="en-GB" altLang="sr-Latn-RS" sz="2800" i="1" dirty="0">
              <a:cs typeface="Times New Roman" panose="02020603050405020304" pitchFamily="18" charset="0"/>
            </a:endParaRPr>
          </a:p>
          <a:p>
            <a:pPr algn="ctr" eaLnBrk="1" hangingPunct="1">
              <a:lnSpc>
                <a:spcPct val="80000"/>
              </a:lnSpc>
            </a:pPr>
            <a:r>
              <a:rPr lang="sr-Latn-RS" altLang="sr-Latn-RS" sz="2800" i="1" dirty="0">
                <a:cs typeface="Times New Roman" panose="02020603050405020304" pitchFamily="18" charset="0"/>
              </a:rPr>
              <a:t>S namerom</a:t>
            </a:r>
            <a:endParaRPr lang="en-GB" altLang="sr-Latn-RS" sz="2800" i="1" dirty="0">
              <a:cs typeface="Times New Roman" panose="02020603050405020304" pitchFamily="18" charset="0"/>
            </a:endParaRPr>
          </a:p>
          <a:p>
            <a:pPr algn="ctr" eaLnBrk="1" hangingPunct="1">
              <a:lnSpc>
                <a:spcPct val="80000"/>
              </a:lnSpc>
              <a:buNone/>
            </a:pPr>
            <a:endParaRPr lang="en-GB" altLang="sr-Latn-RS" sz="2800" dirty="0">
              <a:cs typeface="Times New Roman" panose="02020603050405020304" pitchFamily="18" charset="0"/>
            </a:endParaRPr>
          </a:p>
        </p:txBody>
      </p:sp>
      <p:sp>
        <p:nvSpPr>
          <p:cNvPr id="9219" name="Slide Number Placeholder 1">
            <a:extLst>
              <a:ext uri="{FF2B5EF4-FFF2-40B4-BE49-F238E27FC236}">
                <a16:creationId xmlns:a16="http://schemas.microsoft.com/office/drawing/2014/main"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n-US" altLang="fr-FR" sz="1200">
              <a:solidFill>
                <a:srgbClr val="898989"/>
              </a:solidFill>
            </a:endParaRPr>
          </a:p>
        </p:txBody>
      </p:sp>
      <p:sp>
        <p:nvSpPr>
          <p:cNvPr id="4" name="Slide Number Placeholder 1">
            <a:extLst>
              <a:ext uri="{FF2B5EF4-FFF2-40B4-BE49-F238E27FC236}">
                <a16:creationId xmlns:a16="http://schemas.microsoft.com/office/drawing/2014/main"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n-GB" dirty="0"/>
          </a:p>
        </p:txBody>
      </p:sp>
      <p:sp>
        <p:nvSpPr>
          <p:cNvPr id="5" name="TextBox 4">
            <a:extLst>
              <a:ext uri="{FF2B5EF4-FFF2-40B4-BE49-F238E27FC236}">
                <a16:creationId xmlns:a16="http://schemas.microsoft.com/office/drawing/2014/main" id="{346A3927-B076-4806-A4B2-7E8929254F82}"/>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6" name="Slide Number Placeholder 4">
            <a:extLst>
              <a:ext uri="{FF2B5EF4-FFF2-40B4-BE49-F238E27FC236}">
                <a16:creationId xmlns:a16="http://schemas.microsoft.com/office/drawing/2014/main"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7" name="Rectangle 6">
            <a:extLst>
              <a:ext uri="{FF2B5EF4-FFF2-40B4-BE49-F238E27FC236}">
                <a16:creationId xmlns:a16="http://schemas.microsoft.com/office/drawing/2014/main"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a:t>
            </a:r>
            <a:r>
              <a:rPr lang="en-GB" sz="3200" b="1" dirty="0"/>
              <a:t> 2 – </a:t>
            </a:r>
            <a:r>
              <a:rPr lang="sr-Latn-RS" sz="3200" b="1" dirty="0"/>
              <a:t>Nezakonit pristup</a:t>
            </a:r>
            <a:endParaRPr lang="en-GB" sz="3200" b="1" dirty="0"/>
          </a:p>
        </p:txBody>
      </p:sp>
      <p:pic>
        <p:nvPicPr>
          <p:cNvPr id="10" name="Picture 4">
            <a:extLst>
              <a:ext uri="{FF2B5EF4-FFF2-40B4-BE49-F238E27FC236}">
                <a16:creationId xmlns:a16="http://schemas.microsoft.com/office/drawing/2014/main"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3 – </a:t>
            </a:r>
            <a:r>
              <a:rPr lang="sr-Latn-RS" sz="3200" b="1" dirty="0"/>
              <a:t>Nezakonito presretanje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None/>
            </a:pPr>
            <a:endParaRPr lang="en-GB" altLang="sr-Latn-RS" b="1" i="1" dirty="0">
              <a:cs typeface="Times New Roman" panose="02020603050405020304" pitchFamily="18" charset="0"/>
            </a:endParaRPr>
          </a:p>
          <a:p>
            <a:pPr algn="ctr" eaLnBrk="1" hangingPunct="1">
              <a:lnSpc>
                <a:spcPct val="80000"/>
              </a:lnSpc>
              <a:buNone/>
            </a:pPr>
            <a:r>
              <a:rPr lang="sr-Latn-RS" altLang="sr-Latn-RS" b="1" i="1" dirty="0">
                <a:cs typeface="Times New Roman" panose="02020603050405020304" pitchFamily="18" charset="0"/>
              </a:rPr>
              <a:t>Nezakonito presretanje</a:t>
            </a:r>
            <a:endParaRPr lang="en-GB" altLang="sr-Latn-RS" b="1" i="1" dirty="0">
              <a:cs typeface="Times New Roman" panose="02020603050405020304" pitchFamily="18" charset="0"/>
            </a:endParaRPr>
          </a:p>
          <a:p>
            <a:pPr algn="ctr" eaLnBrk="1" hangingPunct="1">
              <a:lnSpc>
                <a:spcPct val="80000"/>
              </a:lnSpc>
              <a:buNone/>
            </a:pPr>
            <a:r>
              <a:rPr lang="en-GB" altLang="sr-Latn-RS" b="1" i="1" dirty="0">
                <a:cs typeface="Times New Roman" panose="02020603050405020304" pitchFamily="18" charset="0"/>
              </a:rPr>
              <a:t>(</a:t>
            </a:r>
            <a:r>
              <a:rPr lang="sr-Latn-RS" altLang="sr-Latn-RS" b="1" i="1" dirty="0">
                <a:cs typeface="Times New Roman" panose="02020603050405020304" pitchFamily="18" charset="0"/>
              </a:rPr>
              <a:t>Član </a:t>
            </a:r>
            <a:r>
              <a:rPr lang="en-GB" altLang="sr-Latn-RS" b="1" i="1" dirty="0">
                <a:cs typeface="Times New Roman" panose="02020603050405020304" pitchFamily="18" charset="0"/>
              </a:rPr>
              <a:t>3 –</a:t>
            </a:r>
            <a:r>
              <a:rPr lang="sr-Latn-RS" altLang="sr-Latn-RS" b="1" i="1" dirty="0">
                <a:cs typeface="Times New Roman" panose="02020603050405020304" pitchFamily="18" charset="0"/>
              </a:rPr>
              <a:t> Budimpeštanska konvencija</a:t>
            </a:r>
            <a:r>
              <a:rPr lang="en-GB" altLang="sr-Latn-RS" b="1" i="1" dirty="0">
                <a:cs typeface="Times New Roman" panose="02020603050405020304" pitchFamily="18" charset="0"/>
              </a:rPr>
              <a:t>)</a:t>
            </a:r>
          </a:p>
          <a:p>
            <a:pPr eaLnBrk="1" hangingPunct="1">
              <a:lnSpc>
                <a:spcPct val="80000"/>
              </a:lnSpc>
              <a:buNone/>
            </a:pPr>
            <a:endParaRPr lang="en-GB" altLang="sr-Latn-RS" dirty="0">
              <a:cs typeface="Times New Roman" panose="02020603050405020304" pitchFamily="18" charset="0"/>
            </a:endParaRPr>
          </a:p>
          <a:p>
            <a:pPr algn="ctr" eaLnBrk="1" hangingPunct="1">
              <a:lnSpc>
                <a:spcPct val="80000"/>
              </a:lnSpc>
            </a:pPr>
            <a:r>
              <a:rPr lang="sr-Latn-RS" altLang="sr-Latn-RS" i="1" dirty="0">
                <a:cs typeface="Times New Roman" panose="02020603050405020304" pitchFamily="18" charset="0"/>
              </a:rPr>
              <a:t>S namerom i protivpravno</a:t>
            </a:r>
            <a:endParaRPr lang="en-GB" altLang="sr-Latn-RS" i="1" dirty="0">
              <a:cs typeface="Times New Roman" panose="02020603050405020304" pitchFamily="18" charset="0"/>
            </a:endParaRPr>
          </a:p>
          <a:p>
            <a:pPr marL="0" indent="0" algn="ctr" eaLnBrk="1" hangingPunct="1">
              <a:lnSpc>
                <a:spcPct val="80000"/>
              </a:lnSpc>
              <a:buNone/>
            </a:pPr>
            <a:endParaRPr lang="en-GB" altLang="sr-Latn-RS" i="1" dirty="0">
              <a:cs typeface="Times New Roman" panose="02020603050405020304" pitchFamily="18" charset="0"/>
            </a:endParaRPr>
          </a:p>
          <a:p>
            <a:pPr algn="ctr" eaLnBrk="1" hangingPunct="1">
              <a:lnSpc>
                <a:spcPct val="80000"/>
              </a:lnSpc>
            </a:pPr>
            <a:r>
              <a:rPr lang="sr-Latn-RS" altLang="sr-Latn-RS" i="1" dirty="0">
                <a:cs typeface="Times New Roman" panose="02020603050405020304" pitchFamily="18" charset="0"/>
              </a:rPr>
              <a:t>Presresti, uz pomoć tehničkih uređaja, prenos računskih podataka koji nisu javne prirode</a:t>
            </a:r>
            <a:endParaRPr lang="en-GB" altLang="sr-Latn-RS" i="1" dirty="0">
              <a:cs typeface="Times New Roman" panose="02020603050405020304" pitchFamily="18" charset="0"/>
            </a:endParaRP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r-Latn-RS" altLang="sr-Latn-RS" i="1" dirty="0">
                <a:cs typeface="Times New Roman" panose="02020603050405020304" pitchFamily="18" charset="0"/>
              </a:rPr>
              <a:t>Do, od i u okviru računarskog sistema</a:t>
            </a:r>
            <a:endParaRPr lang="en-GB" altLang="sr-Latn-RS" i="1" dirty="0">
              <a:cs typeface="Times New Roman" panose="02020603050405020304" pitchFamily="18" charset="0"/>
            </a:endParaRPr>
          </a:p>
          <a:p>
            <a:pPr algn="ctr" eaLnBrk="1" hangingPunct="1">
              <a:lnSpc>
                <a:spcPct val="80000"/>
              </a:lnSpc>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124507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615880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8878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Program</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554545"/>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r-Latn-RS" sz="2000" b="1" dirty="0" smtClean="0"/>
              <a:t>Deo I</a:t>
            </a:r>
            <a:endParaRPr lang="en-GB" sz="2000" b="1" dirty="0"/>
          </a:p>
          <a:p>
            <a:pPr marL="342900" indent="-342900" algn="just" eaLnBrk="1" hangingPunct="1">
              <a:lnSpc>
                <a:spcPct val="80000"/>
              </a:lnSpc>
              <a:buFont typeface="Wingdings" pitchFamily="2" charset="2"/>
              <a:buChar char="ü"/>
            </a:pPr>
            <a:r>
              <a:rPr lang="sr-Latn-RS" sz="2000" i="1" dirty="0" smtClean="0">
                <a:ea typeface="ＭＳ Ｐゴシック" charset="0"/>
                <a:cs typeface="ＭＳ Ｐゴシック" charset="0"/>
              </a:rPr>
              <a:t>Opšte odredbe</a:t>
            </a:r>
            <a:endParaRPr lang="sr-Latn-RS" sz="2000" i="1" dirty="0" smtClean="0">
              <a:ea typeface="ＭＳ Ｐゴシック" charset="0"/>
              <a:cs typeface="ＭＳ Ｐゴシック" charset="0"/>
            </a:endParaRPr>
          </a:p>
          <a:p>
            <a:pPr algn="just" eaLnBrk="1" hangingPunct="1">
              <a:lnSpc>
                <a:spcPct val="80000"/>
              </a:lnSpc>
            </a:pPr>
            <a:endParaRPr lang="en-GB" sz="2000" i="1" dirty="0"/>
          </a:p>
          <a:p>
            <a:pPr marL="342900" indent="-342900" algn="just" eaLnBrk="1" hangingPunct="1">
              <a:lnSpc>
                <a:spcPct val="80000"/>
              </a:lnSpc>
              <a:buFont typeface="Wingdings" pitchFamily="2" charset="2"/>
              <a:buChar char="Ø"/>
            </a:pPr>
            <a:r>
              <a:rPr lang="sr-Latn-RS" sz="2000" b="1" dirty="0" smtClean="0"/>
              <a:t>Deo II</a:t>
            </a:r>
            <a:endParaRPr lang="en-GB" sz="2000" b="1" dirty="0"/>
          </a:p>
          <a:p>
            <a:pPr marL="342900" indent="-342900" algn="just">
              <a:lnSpc>
                <a:spcPct val="80000"/>
              </a:lnSpc>
              <a:buFont typeface="Wingdings" pitchFamily="2" charset="2"/>
              <a:buChar char="ü"/>
            </a:pPr>
            <a:r>
              <a:rPr lang="sr-Latn-RS" sz="2000" i="1" dirty="0" smtClean="0">
                <a:ea typeface="ＭＳ Ｐゴシック" charset="0"/>
                <a:cs typeface="ＭＳ Ｐゴシック" charset="0"/>
              </a:rPr>
              <a:t>Posebne odredbe </a:t>
            </a:r>
            <a:r>
              <a:rPr lang="en-GB" sz="2000" i="1" dirty="0" smtClean="0"/>
              <a:t> </a:t>
            </a:r>
            <a:endParaRPr lang="en-GB" sz="2000" i="1" dirty="0"/>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sr-Latn-RS" sz="2000" b="1" dirty="0" smtClean="0"/>
              <a:t>Deo III</a:t>
            </a:r>
          </a:p>
          <a:p>
            <a:pPr marL="342900" indent="-342900">
              <a:lnSpc>
                <a:spcPct val="80000"/>
              </a:lnSpc>
              <a:buFont typeface="Wingdings" panose="05000000000000000000" pitchFamily="2" charset="2"/>
              <a:buChar char="ü"/>
            </a:pPr>
            <a:r>
              <a:rPr lang="sr-Latn-RS" sz="2000" i="1" dirty="0">
                <a:ea typeface="ＭＳ Ｐゴシック" charset="0"/>
                <a:cs typeface="ＭＳ Ｐゴシック" charset="0"/>
              </a:rPr>
              <a:t>Šabloni obrazaca za uzajamnu pravnu pomoć</a:t>
            </a:r>
          </a:p>
          <a:p>
            <a:pPr>
              <a:lnSpc>
                <a:spcPct val="80000"/>
              </a:lnSpc>
            </a:pPr>
            <a:endParaRPr lang="en-GB" sz="2000" i="1" dirty="0"/>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2062103"/>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r-Latn-RS" sz="2000" b="1" dirty="0" smtClean="0"/>
              <a:t>Deo IV</a:t>
            </a:r>
            <a:endParaRPr lang="en-GB" sz="2000" b="1" dirty="0"/>
          </a:p>
          <a:p>
            <a:pPr marL="342900" indent="-342900" algn="just">
              <a:lnSpc>
                <a:spcPct val="80000"/>
              </a:lnSpc>
              <a:buFont typeface="Wingdings" pitchFamily="2" charset="2"/>
              <a:buChar char="ü"/>
            </a:pPr>
            <a:r>
              <a:rPr lang="sr-Latn-RS" sz="2000" i="1" dirty="0" smtClean="0">
                <a:ea typeface="ＭＳ Ｐゴシック" charset="0"/>
                <a:cs typeface="ＭＳ Ｐゴシック" charset="0"/>
              </a:rPr>
              <a:t>Odredbe </a:t>
            </a:r>
            <a:r>
              <a:rPr lang="sr-Latn-RS" sz="2000" i="1" dirty="0">
                <a:ea typeface="ＭＳ Ｐゴシック" charset="0"/>
                <a:cs typeface="ＭＳ Ｐゴシック" charset="0"/>
              </a:rPr>
              <a:t>nacrta Drugog dodatnog protokola</a:t>
            </a:r>
            <a:endParaRPr lang="en-GB" sz="2000" i="1" dirty="0"/>
          </a:p>
          <a:p>
            <a:pPr marL="342900" indent="-342900" algn="just">
              <a:lnSpc>
                <a:spcPct val="80000"/>
              </a:lnSpc>
              <a:buFont typeface="Wingdings" pitchFamily="2" charset="2"/>
              <a:buChar char="ü"/>
            </a:pPr>
            <a:endParaRPr lang="sr-Latn-RS" sz="2000" i="1" dirty="0" smtClean="0">
              <a:ea typeface="ＭＳ Ｐゴシック" charset="0"/>
              <a:cs typeface="ＭＳ Ｐゴシック" charset="0"/>
            </a:endParaRPr>
          </a:p>
          <a:p>
            <a:pPr algn="just">
              <a:lnSpc>
                <a:spcPct val="80000"/>
              </a:lnSpc>
            </a:pPr>
            <a:endParaRPr lang="en-GB" sz="2000" i="1" dirty="0"/>
          </a:p>
          <a:p>
            <a:pPr marL="342900" indent="-342900" algn="just" eaLnBrk="1" hangingPunct="1">
              <a:lnSpc>
                <a:spcPct val="80000"/>
              </a:lnSpc>
              <a:buFont typeface="Wingdings" pitchFamily="2" charset="2"/>
              <a:buChar char="Ø"/>
            </a:pPr>
            <a:r>
              <a:rPr lang="sr-Latn-RS" sz="2000" b="1" dirty="0" smtClean="0"/>
              <a:t>Deo V</a:t>
            </a:r>
            <a:endParaRPr lang="en-GB" sz="2000" b="1" dirty="0"/>
          </a:p>
          <a:p>
            <a:pPr marL="342900" indent="-342900" algn="just">
              <a:lnSpc>
                <a:spcPct val="80000"/>
              </a:lnSpc>
              <a:buFont typeface="Wingdings" pitchFamily="2" charset="2"/>
              <a:buChar char="ü"/>
            </a:pPr>
            <a:r>
              <a:rPr lang="sr-Latn-RS" sz="2000" i="1" dirty="0" smtClean="0"/>
              <a:t>Rezime</a:t>
            </a:r>
            <a:endParaRPr lang="en-GB" sz="2000" i="1" dirty="0"/>
          </a:p>
          <a:p>
            <a:pPr algn="just">
              <a:lnSpc>
                <a:spcPct val="80000"/>
              </a:lnSpc>
            </a:pPr>
            <a:endParaRPr lang="en-GB" sz="2000" i="1" dirty="0"/>
          </a:p>
        </p:txBody>
      </p:sp>
    </p:spTree>
    <p:extLst>
      <p:ext uri="{BB962C8B-B14F-4D97-AF65-F5344CB8AC3E}">
        <p14:creationId xmlns:p14="http://schemas.microsoft.com/office/powerpoint/2010/main" val="41524427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4 – </a:t>
            </a:r>
            <a:r>
              <a:rPr lang="sr-Latn-RS" sz="3200" b="1" dirty="0"/>
              <a:t>Ometanje podataka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None/>
            </a:pPr>
            <a:endParaRPr lang="en-GB" altLang="sr-Latn-RS" b="1" i="1" dirty="0">
              <a:cs typeface="Times New Roman" panose="02020603050405020304" pitchFamily="18" charset="0"/>
            </a:endParaRPr>
          </a:p>
          <a:p>
            <a:pPr algn="ctr" eaLnBrk="1" hangingPunct="1">
              <a:lnSpc>
                <a:spcPct val="80000"/>
              </a:lnSpc>
              <a:buNone/>
            </a:pPr>
            <a:r>
              <a:rPr lang="sr-Latn-RS" altLang="sr-Latn-RS" b="1" i="1" dirty="0">
                <a:cs typeface="Times New Roman" panose="02020603050405020304" pitchFamily="18" charset="0"/>
              </a:rPr>
              <a:t>Ometanje podataka</a:t>
            </a:r>
            <a:endParaRPr lang="en-GB" altLang="sr-Latn-RS" b="1" i="1" dirty="0">
              <a:cs typeface="Times New Roman" panose="02020603050405020304" pitchFamily="18" charset="0"/>
            </a:endParaRPr>
          </a:p>
          <a:p>
            <a:pPr algn="ctr" eaLnBrk="1" hangingPunct="1">
              <a:lnSpc>
                <a:spcPct val="80000"/>
              </a:lnSpc>
              <a:buNone/>
            </a:pPr>
            <a:r>
              <a:rPr lang="en-GB" altLang="sr-Latn-RS" b="1" i="1" dirty="0">
                <a:cs typeface="Times New Roman" panose="02020603050405020304" pitchFamily="18" charset="0"/>
              </a:rPr>
              <a:t>(</a:t>
            </a:r>
            <a:r>
              <a:rPr lang="sr-Latn-RS" altLang="sr-Latn-RS" b="1" i="1" dirty="0">
                <a:cs typeface="Times New Roman" panose="02020603050405020304" pitchFamily="18" charset="0"/>
              </a:rPr>
              <a:t>Član </a:t>
            </a:r>
            <a:r>
              <a:rPr lang="en-GB" altLang="sr-Latn-RS" b="1" i="1" dirty="0">
                <a:cs typeface="Times New Roman" panose="02020603050405020304" pitchFamily="18" charset="0"/>
              </a:rPr>
              <a:t>4 – </a:t>
            </a:r>
            <a:r>
              <a:rPr lang="sr-Latn-RS" altLang="sr-Latn-RS" b="1" i="1" dirty="0">
                <a:cs typeface="Times New Roman" panose="02020603050405020304" pitchFamily="18" charset="0"/>
              </a:rPr>
              <a:t>Budimpeštanska konvencija</a:t>
            </a:r>
            <a:r>
              <a:rPr lang="en-GB" altLang="sr-Latn-RS" b="1" i="1" dirty="0">
                <a:cs typeface="Times New Roman" panose="02020603050405020304" pitchFamily="18" charset="0"/>
              </a:rPr>
              <a:t>)</a:t>
            </a:r>
            <a:endParaRPr lang="en-GB" altLang="sr-Latn-RS" dirty="0">
              <a:cs typeface="Times New Roman" panose="02020603050405020304" pitchFamily="18" charset="0"/>
            </a:endParaRPr>
          </a:p>
          <a:p>
            <a:pPr eaLnBrk="1" hangingPunct="1">
              <a:lnSpc>
                <a:spcPct val="80000"/>
              </a:lnSpc>
              <a:buNone/>
            </a:pPr>
            <a:endParaRPr lang="en-GB" altLang="sr-Latn-RS" dirty="0">
              <a:cs typeface="Times New Roman" panose="02020603050405020304" pitchFamily="18" charset="0"/>
            </a:endParaRPr>
          </a:p>
          <a:p>
            <a:pPr algn="ctr" eaLnBrk="1" hangingPunct="1">
              <a:lnSpc>
                <a:spcPct val="80000"/>
              </a:lnSpc>
            </a:pPr>
            <a:r>
              <a:rPr lang="sr-Latn-RS" altLang="sr-Latn-RS" i="1" dirty="0">
                <a:cs typeface="Times New Roman" panose="02020603050405020304" pitchFamily="18" charset="0"/>
              </a:rPr>
              <a:t>Oštećenje, brisanje, pogoršanje, menjanje ili prikrivanje računarskih podataka</a:t>
            </a:r>
            <a:endParaRPr lang="en-GB" altLang="sr-Latn-RS" i="1" dirty="0">
              <a:cs typeface="Times New Roman" panose="02020603050405020304" pitchFamily="18" charset="0"/>
            </a:endParaRP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r-Latn-RS" altLang="sr-Latn-RS" i="1" dirty="0">
                <a:cs typeface="Times New Roman" panose="02020603050405020304" pitchFamily="18" charset="0"/>
              </a:rPr>
              <a:t>S namerom, protivpravno</a:t>
            </a:r>
            <a:endParaRPr lang="en-GB" altLang="sr-Latn-RS" i="1" dirty="0">
              <a:cs typeface="Times New Roman" panose="02020603050405020304" pitchFamily="18" charset="0"/>
            </a:endParaRPr>
          </a:p>
          <a:p>
            <a:pPr algn="ctr" eaLnBrk="1" hangingPunct="1">
              <a:lnSpc>
                <a:spcPct val="80000"/>
              </a:lnSpc>
              <a:buNone/>
            </a:pPr>
            <a:endParaRPr lang="en-GB" altLang="sr-Latn-RS" dirty="0">
              <a:cs typeface="Times New Roman" panose="02020603050405020304" pitchFamily="18" charset="0"/>
            </a:endParaRPr>
          </a:p>
          <a:p>
            <a:pPr algn="ctr" eaLnBrk="1" hangingPunct="1">
              <a:lnSpc>
                <a:spcPct val="80000"/>
              </a:lnSpc>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a:t>
            </a:r>
            <a:r>
              <a:rPr lang="en-GB" sz="3200" b="1" dirty="0"/>
              <a:t> 5 – </a:t>
            </a:r>
            <a:r>
              <a:rPr lang="sr-Latn-RS" sz="3200" b="1" dirty="0"/>
              <a:t>Ometanje sistema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None/>
            </a:pPr>
            <a:endParaRPr lang="en-GB" altLang="sr-Latn-RS" sz="3000" b="1" i="1" dirty="0">
              <a:cs typeface="Times New Roman" panose="02020603050405020304" pitchFamily="18" charset="0"/>
            </a:endParaRPr>
          </a:p>
          <a:p>
            <a:pPr algn="ctr" eaLnBrk="1" hangingPunct="1">
              <a:lnSpc>
                <a:spcPct val="80000"/>
              </a:lnSpc>
              <a:buNone/>
            </a:pPr>
            <a:r>
              <a:rPr lang="sr-Latn-RS" altLang="sr-Latn-RS" sz="3000" b="1" i="1" dirty="0">
                <a:cs typeface="Times New Roman" panose="02020603050405020304" pitchFamily="18" charset="0"/>
              </a:rPr>
              <a:t>Ometanje sistema</a:t>
            </a:r>
            <a:endParaRPr lang="en-GB" altLang="sr-Latn-RS" sz="3000" b="1" i="1" dirty="0">
              <a:cs typeface="Times New Roman" panose="02020603050405020304" pitchFamily="18" charset="0"/>
            </a:endParaRPr>
          </a:p>
          <a:p>
            <a:pPr algn="ctr" eaLnBrk="1" hangingPunct="1">
              <a:lnSpc>
                <a:spcPct val="80000"/>
              </a:lnSpc>
              <a:buNone/>
            </a:pPr>
            <a:r>
              <a:rPr lang="en-GB" altLang="sr-Latn-RS" sz="3000" b="1" i="1" dirty="0">
                <a:cs typeface="Times New Roman" panose="02020603050405020304" pitchFamily="18" charset="0"/>
              </a:rPr>
              <a:t>(</a:t>
            </a:r>
            <a:r>
              <a:rPr lang="sr-Latn-RS" altLang="sr-Latn-RS" sz="3000" b="1" i="1" dirty="0">
                <a:cs typeface="Times New Roman" panose="02020603050405020304" pitchFamily="18" charset="0"/>
              </a:rPr>
              <a:t>Član </a:t>
            </a:r>
            <a:r>
              <a:rPr lang="en-GB" altLang="sr-Latn-RS" sz="3000" b="1" i="1" dirty="0">
                <a:cs typeface="Times New Roman" panose="02020603050405020304" pitchFamily="18" charset="0"/>
              </a:rPr>
              <a:t>5 – </a:t>
            </a:r>
            <a:r>
              <a:rPr lang="sr-Latn-RS" altLang="sr-Latn-RS" sz="3000" b="1" i="1" dirty="0">
                <a:cs typeface="Times New Roman" panose="02020603050405020304" pitchFamily="18" charset="0"/>
              </a:rPr>
              <a:t>Budimpeštanska konvencija</a:t>
            </a:r>
            <a:r>
              <a:rPr lang="en-GB" altLang="sr-Latn-RS" sz="3000" b="1" i="1" dirty="0">
                <a:cs typeface="Times New Roman" panose="02020603050405020304" pitchFamily="18" charset="0"/>
              </a:rPr>
              <a:t>)</a:t>
            </a:r>
          </a:p>
          <a:p>
            <a:pPr algn="ctr" eaLnBrk="1" hangingPunct="1">
              <a:lnSpc>
                <a:spcPct val="80000"/>
              </a:lnSpc>
              <a:buNone/>
            </a:pPr>
            <a:endParaRPr lang="en-GB" altLang="sr-Latn-RS" sz="3000" i="1" dirty="0">
              <a:cs typeface="Times New Roman" panose="02020603050405020304" pitchFamily="18" charset="0"/>
            </a:endParaRPr>
          </a:p>
          <a:p>
            <a:pPr algn="ctr" eaLnBrk="1" hangingPunct="1">
              <a:lnSpc>
                <a:spcPct val="80000"/>
              </a:lnSpc>
            </a:pPr>
            <a:r>
              <a:rPr lang="sr-Latn-RS" altLang="sr-Latn-RS" sz="3000" i="1" dirty="0">
                <a:cs typeface="Times New Roman" panose="02020603050405020304" pitchFamily="18" charset="0"/>
              </a:rPr>
              <a:t>Ozbiljno ometanje rada računarskog sistema</a:t>
            </a:r>
            <a:endParaRPr lang="en-GB" altLang="sr-Latn-RS" sz="3000" i="1" dirty="0">
              <a:cs typeface="Times New Roman" panose="02020603050405020304" pitchFamily="18" charset="0"/>
            </a:endParaRPr>
          </a:p>
          <a:p>
            <a:pPr algn="ctr" eaLnBrk="1" hangingPunct="1">
              <a:lnSpc>
                <a:spcPct val="80000"/>
              </a:lnSpc>
              <a:buNone/>
            </a:pPr>
            <a:endParaRPr lang="en-GB" altLang="sr-Latn-RS" sz="3000" i="1" dirty="0">
              <a:cs typeface="Times New Roman" panose="02020603050405020304" pitchFamily="18" charset="0"/>
            </a:endParaRPr>
          </a:p>
          <a:p>
            <a:pPr algn="ctr" eaLnBrk="1" hangingPunct="1">
              <a:lnSpc>
                <a:spcPct val="80000"/>
              </a:lnSpc>
            </a:pPr>
            <a:r>
              <a:rPr lang="sr-Latn-RS" sz="2800" i="1" dirty="0"/>
              <a:t>Unošenje</a:t>
            </a:r>
            <a:r>
              <a:rPr lang="en-US" sz="2800" i="1" dirty="0"/>
              <a:t>m, </a:t>
            </a:r>
            <a:r>
              <a:rPr lang="sr-Latn-RS" sz="2800" i="1" dirty="0"/>
              <a:t>prenošenjem, oštećenjem, brisanjem, pogoršanjem, menjanjem ili prikrivanjem računarskih podataka</a:t>
            </a:r>
          </a:p>
          <a:p>
            <a:pPr marL="0" indent="0" algn="ctr" eaLnBrk="1" hangingPunct="1">
              <a:lnSpc>
                <a:spcPct val="80000"/>
              </a:lnSpc>
              <a:buNone/>
            </a:pPr>
            <a:endParaRPr lang="sr-Latn-RS" sz="2800" i="1" dirty="0"/>
          </a:p>
          <a:p>
            <a:pPr algn="ctr" eaLnBrk="1" hangingPunct="1">
              <a:lnSpc>
                <a:spcPct val="80000"/>
              </a:lnSpc>
            </a:pPr>
            <a:r>
              <a:rPr lang="sr-Latn-RS" altLang="sr-Latn-RS" sz="3000" i="1" dirty="0">
                <a:cs typeface="Times New Roman" panose="02020603050405020304" pitchFamily="18" charset="0"/>
              </a:rPr>
              <a:t>S namerom, protivpravno </a:t>
            </a:r>
            <a:r>
              <a:rPr lang="en-GB" altLang="sr-Latn-RS" sz="3000" i="1" dirty="0">
                <a:cs typeface="Times New Roman" panose="02020603050405020304" pitchFamily="18" charset="0"/>
              </a:rPr>
              <a:t> </a:t>
            </a:r>
          </a:p>
        </p:txBody>
      </p:sp>
    </p:spTree>
    <p:extLst>
      <p:ext uri="{BB962C8B-B14F-4D97-AF65-F5344CB8AC3E}">
        <p14:creationId xmlns:p14="http://schemas.microsoft.com/office/powerpoint/2010/main"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407839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4972177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6 – </a:t>
            </a:r>
            <a:r>
              <a:rPr lang="sr-Latn-RS" sz="3200" b="1" dirty="0"/>
              <a:t>Zloupotreba uređaja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None/>
            </a:pPr>
            <a:endParaRPr lang="en-GB" altLang="sr-Latn-RS" sz="2800" b="1" i="1" dirty="0">
              <a:cs typeface="Times New Roman" panose="02020603050405020304" pitchFamily="18" charset="0"/>
            </a:endParaRPr>
          </a:p>
          <a:p>
            <a:pPr algn="ctr" eaLnBrk="1" hangingPunct="1">
              <a:buNone/>
            </a:pPr>
            <a:r>
              <a:rPr lang="sr-Latn-RS" altLang="sr-Latn-RS" sz="2800" b="1" i="1" dirty="0">
                <a:cs typeface="Times New Roman" panose="02020603050405020304" pitchFamily="18" charset="0"/>
              </a:rPr>
              <a:t>Zloupotreba uređaja</a:t>
            </a:r>
            <a:endParaRPr lang="en-GB" altLang="sr-Latn-RS" sz="2800" b="1" i="1" dirty="0">
              <a:cs typeface="Times New Roman" panose="02020603050405020304" pitchFamily="18" charset="0"/>
            </a:endParaRPr>
          </a:p>
          <a:p>
            <a:pPr algn="ctr" eaLnBrk="1" hangingPunct="1">
              <a:buNone/>
            </a:pPr>
            <a:r>
              <a:rPr lang="en-GB" altLang="sr-Latn-RS" sz="2800" b="1" i="1" dirty="0">
                <a:cs typeface="Times New Roman" panose="02020603050405020304" pitchFamily="18" charset="0"/>
              </a:rPr>
              <a:t>(</a:t>
            </a:r>
            <a:r>
              <a:rPr lang="sr-Latn-RS" altLang="sr-Latn-RS" sz="2800" b="1" i="1" dirty="0">
                <a:cs typeface="Times New Roman" panose="02020603050405020304" pitchFamily="18" charset="0"/>
              </a:rPr>
              <a:t>Član 6</a:t>
            </a:r>
            <a:r>
              <a:rPr lang="en-GB" altLang="sr-Latn-RS" sz="2800" b="1" i="1" dirty="0">
                <a:cs typeface="Times New Roman" panose="02020603050405020304" pitchFamily="18" charset="0"/>
              </a:rPr>
              <a:t> – </a:t>
            </a:r>
            <a:r>
              <a:rPr lang="sr-Latn-RS" altLang="sr-Latn-RS" sz="2800" b="1" i="1" dirty="0">
                <a:cs typeface="Times New Roman" panose="02020603050405020304" pitchFamily="18" charset="0"/>
              </a:rPr>
              <a:t>Budimpeštanska konvencija</a:t>
            </a:r>
            <a:r>
              <a:rPr lang="en-GB" altLang="sr-Latn-RS" sz="2800" b="1" i="1" dirty="0">
                <a:cs typeface="Times New Roman" panose="02020603050405020304" pitchFamily="18" charset="0"/>
              </a:rPr>
              <a:t>)</a:t>
            </a:r>
          </a:p>
          <a:p>
            <a:pPr algn="ctr" eaLnBrk="1" hangingPunct="1">
              <a:buNone/>
            </a:pPr>
            <a:endParaRPr lang="en-GB" altLang="sr-Latn-RS" sz="2800" i="1" dirty="0">
              <a:cs typeface="Times New Roman" panose="02020603050405020304" pitchFamily="18" charset="0"/>
            </a:endParaRPr>
          </a:p>
          <a:p>
            <a:pPr algn="ctr" eaLnBrk="1" hangingPunct="1"/>
            <a:r>
              <a:rPr lang="sr-Latn-RS" altLang="sr-Latn-RS" sz="2800" i="1" dirty="0">
                <a:cs typeface="Times New Roman" panose="02020603050405020304" pitchFamily="18" charset="0"/>
              </a:rPr>
              <a:t>S namerom i protivpravno</a:t>
            </a:r>
            <a:endParaRPr lang="en-GB" altLang="sr-Latn-RS" sz="2800" i="1" dirty="0">
              <a:cs typeface="Times New Roman" panose="02020603050405020304" pitchFamily="18" charset="0"/>
            </a:endParaRPr>
          </a:p>
          <a:p>
            <a:pPr algn="ctr" eaLnBrk="1" hangingPunct="1"/>
            <a:endParaRPr lang="en-GB" altLang="sr-Latn-RS" sz="2800" i="1" dirty="0">
              <a:cs typeface="Times New Roman" panose="02020603050405020304" pitchFamily="18" charset="0"/>
            </a:endParaRPr>
          </a:p>
          <a:p>
            <a:pPr algn="ctr" eaLnBrk="1" hangingPunct="1"/>
            <a:r>
              <a:rPr lang="sr-Latn-RS" altLang="sr-Latn-RS" sz="2800" i="1" dirty="0">
                <a:cs typeface="Times New Roman" panose="02020603050405020304" pitchFamily="18" charset="0"/>
              </a:rPr>
              <a:t>Posedovati neku od stvari navedenih u gornjim stavovima 1. </a:t>
            </a:r>
            <a:r>
              <a:rPr lang="en-GB" altLang="sr-Latn-RS" sz="2800" i="1" dirty="0">
                <a:cs typeface="Times New Roman" panose="02020603050405020304" pitchFamily="18" charset="0"/>
              </a:rPr>
              <a:t>a) </a:t>
            </a:r>
            <a:r>
              <a:rPr lang="sr-Latn-RS" altLang="sr-Latn-RS" sz="2800" i="1" dirty="0">
                <a:cs typeface="Times New Roman" panose="02020603050405020304" pitchFamily="18" charset="0"/>
              </a:rPr>
              <a:t>ili </a:t>
            </a:r>
            <a:r>
              <a:rPr lang="en-GB" altLang="sr-Latn-RS" sz="2800" i="1" dirty="0">
                <a:cs typeface="Times New Roman" panose="02020603050405020304" pitchFamily="18" charset="0"/>
              </a:rPr>
              <a:t>(2), </a:t>
            </a:r>
            <a:r>
              <a:rPr lang="sr-Latn-RS" altLang="sr-Latn-RS" sz="2800" i="1" dirty="0">
                <a:cs typeface="Times New Roman" panose="02020603050405020304" pitchFamily="18" charset="0"/>
              </a:rPr>
              <a:t>s namerom da se ona koristi u svrhu izvršenja nekog od dela propisanih u članovima 2-5.</a:t>
            </a:r>
            <a:endParaRPr lang="en-GB" altLang="sr-Latn-RS" sz="2800" i="1" dirty="0">
              <a:cs typeface="Times New Roman" panose="02020603050405020304" pitchFamily="18" charset="0"/>
            </a:endParaRPr>
          </a:p>
        </p:txBody>
      </p:sp>
      <p:sp>
        <p:nvSpPr>
          <p:cNvPr id="16" name="Slide Number Placeholder 1">
            <a:extLst>
              <a:ext uri="{FF2B5EF4-FFF2-40B4-BE49-F238E27FC236}">
                <a16:creationId xmlns:a16="http://schemas.microsoft.com/office/drawing/2014/main"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en-US" altLang="fr-FR"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n-US" altLang="fr-FR" sz="1200">
              <a:solidFill>
                <a:srgbClr val="898989"/>
              </a:solidFill>
            </a:endParaRPr>
          </a:p>
        </p:txBody>
      </p:sp>
    </p:spTree>
    <p:extLst>
      <p:ext uri="{BB962C8B-B14F-4D97-AF65-F5344CB8AC3E}">
        <p14:creationId xmlns:p14="http://schemas.microsoft.com/office/powerpoint/2010/main"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a:t>
            </a:r>
            <a:r>
              <a:rPr lang="en-GB" sz="3200" b="1" dirty="0"/>
              <a:t> 7 – </a:t>
            </a:r>
            <a:r>
              <a:rPr lang="sr-Latn-RS" sz="3200" b="1" dirty="0"/>
              <a:t>Falsifikovanje u vezi sa računarima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035F0EF-A7AE-4832-9845-FFD77FBF9D5B}"/>
              </a:ext>
            </a:extLst>
          </p:cNvPr>
          <p:cNvSpPr txBox="1">
            <a:spLocks/>
          </p:cNvSpPr>
          <p:nvPr/>
        </p:nvSpPr>
        <p:spPr>
          <a:xfrm>
            <a:off x="532469" y="1100138"/>
            <a:ext cx="8229600" cy="5265112"/>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None/>
              <a:defRPr/>
            </a:pPr>
            <a:endParaRPr lang="en-GB" altLang="sr-Latn-RS" sz="2700" b="1" i="1" dirty="0">
              <a:cs typeface="Times New Roman" pitchFamily="18" charset="0"/>
            </a:endParaRPr>
          </a:p>
          <a:p>
            <a:pPr marL="0" indent="0" algn="ctr" eaLnBrk="1" hangingPunct="1">
              <a:lnSpc>
                <a:spcPct val="90000"/>
              </a:lnSpc>
              <a:buNone/>
              <a:defRPr/>
            </a:pPr>
            <a:r>
              <a:rPr lang="sr-Latn-RS" altLang="sr-Latn-RS" sz="2700" b="1" i="1" dirty="0">
                <a:cs typeface="Times New Roman" pitchFamily="18" charset="0"/>
              </a:rPr>
              <a:t>Falsifikovanje u vezi sa računarima</a:t>
            </a:r>
            <a:endParaRPr lang="en-GB" altLang="sr-Latn-RS" sz="2700" b="1" i="1" dirty="0">
              <a:cs typeface="Times New Roman" pitchFamily="18" charset="0"/>
            </a:endParaRPr>
          </a:p>
          <a:p>
            <a:pPr marL="0" indent="0" algn="ctr" eaLnBrk="1" hangingPunct="1">
              <a:lnSpc>
                <a:spcPct val="90000"/>
              </a:lnSpc>
              <a:buNone/>
              <a:defRPr/>
            </a:pPr>
            <a:r>
              <a:rPr lang="en-GB" altLang="sr-Latn-RS" sz="2700" b="1" i="1" dirty="0">
                <a:cs typeface="Times New Roman" pitchFamily="18" charset="0"/>
              </a:rPr>
              <a:t>(</a:t>
            </a:r>
            <a:r>
              <a:rPr lang="sr-Latn-RS" altLang="sr-Latn-RS" sz="2700" b="1" i="1" dirty="0">
                <a:cs typeface="Times New Roman" pitchFamily="18" charset="0"/>
              </a:rPr>
              <a:t>Član</a:t>
            </a:r>
            <a:r>
              <a:rPr lang="en-GB" altLang="sr-Latn-RS" sz="2700" b="1" i="1" dirty="0">
                <a:cs typeface="Times New Roman" pitchFamily="18" charset="0"/>
              </a:rPr>
              <a:t> 7 – </a:t>
            </a:r>
            <a:r>
              <a:rPr lang="sr-Latn-RS" altLang="sr-Latn-RS" sz="2700" b="1" i="1" dirty="0">
                <a:cs typeface="Times New Roman" pitchFamily="18" charset="0"/>
              </a:rPr>
              <a:t>Budimpeštanska konvencija</a:t>
            </a:r>
            <a:r>
              <a:rPr lang="en-GB" altLang="sr-Latn-RS" sz="2700" b="1" i="1" dirty="0">
                <a:cs typeface="Times New Roman" pitchFamily="18" charset="0"/>
              </a:rPr>
              <a:t>)</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sr-Latn-RS" altLang="fr-FR" sz="2700" i="1" dirty="0">
                <a:cs typeface="Times New Roman" pitchFamily="18" charset="0"/>
              </a:rPr>
              <a:t>Uspostavlja krivično delo paralelno falsifikovanju u uobičajenom smislu  </a:t>
            </a:r>
            <a:endParaRPr lang="en-GB" altLang="fr-FR" sz="2700" i="1" dirty="0">
              <a:cs typeface="Times New Roman" pitchFamily="18" charset="0"/>
            </a:endParaRP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sr-Latn-RS" altLang="fr-FR" sz="2700" i="1" dirty="0">
                <a:cs typeface="Times New Roman" pitchFamily="18" charset="0"/>
              </a:rPr>
              <a:t>Praznina u krivičnom zakonodavstvu, jer falsifikovanje u uobičajenom smislu obično zahteva vizuelnu čitljivost izjava ili deklaracija uvrštenih u dokument; </a:t>
            </a:r>
            <a:endParaRPr lang="en-GB" altLang="fr-FR" sz="2700" i="1" dirty="0">
              <a:cs typeface="Times New Roman" pitchFamily="18" charset="0"/>
            </a:endParaRPr>
          </a:p>
          <a:p>
            <a:pPr algn="ctr" eaLnBrk="1" hangingPunct="1">
              <a:lnSpc>
                <a:spcPct val="90000"/>
              </a:lnSpc>
              <a:defRPr/>
            </a:pPr>
            <a:r>
              <a:rPr lang="sr-Latn-RS" altLang="fr-FR" sz="2700" i="1" dirty="0">
                <a:cs typeface="Times New Roman" pitchFamily="18" charset="0"/>
              </a:rPr>
              <a:t>Falsifikovanje u klasičnom smislu ne može</a:t>
            </a:r>
            <a:r>
              <a:rPr lang="sr-Latn-RS" altLang="fr-FR" sz="2700" i="1" dirty="0">
                <a:solidFill>
                  <a:srgbClr val="FF0000"/>
                </a:solidFill>
                <a:cs typeface="Times New Roman" pitchFamily="18" charset="0"/>
              </a:rPr>
              <a:t> </a:t>
            </a:r>
            <a:r>
              <a:rPr lang="sr-Latn-RS" altLang="fr-FR" sz="2700" i="1" dirty="0">
                <a:cs typeface="Times New Roman" pitchFamily="18" charset="0"/>
              </a:rPr>
              <a:t>se primenjivati na elektronske podatke. </a:t>
            </a:r>
            <a:endParaRPr lang="en-GB" altLang="fr-FR" sz="2700" i="1" dirty="0">
              <a:cs typeface="Times New Roman" pitchFamily="18" charset="0"/>
            </a:endParaRPr>
          </a:p>
        </p:txBody>
      </p:sp>
    </p:spTree>
    <p:extLst>
      <p:ext uri="{BB962C8B-B14F-4D97-AF65-F5344CB8AC3E}">
        <p14:creationId xmlns:p14="http://schemas.microsoft.com/office/powerpoint/2010/main"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8 – </a:t>
            </a:r>
            <a:r>
              <a:rPr lang="sr-Latn-RS" sz="3200" b="1" dirty="0"/>
              <a:t>Prevara u vezi sa računarima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None/>
              <a:defRPr/>
            </a:pPr>
            <a:endParaRPr lang="en-GB" altLang="sr-Latn-RS" sz="2800" b="1" i="1" dirty="0">
              <a:cs typeface="Times New Roman" pitchFamily="18" charset="0"/>
            </a:endParaRPr>
          </a:p>
          <a:p>
            <a:pPr marL="0" indent="0" algn="ctr" eaLnBrk="1" hangingPunct="1">
              <a:lnSpc>
                <a:spcPct val="90000"/>
              </a:lnSpc>
              <a:buNone/>
              <a:defRPr/>
            </a:pPr>
            <a:r>
              <a:rPr lang="sr-Latn-RS" altLang="sr-Latn-RS" sz="2800" b="1" i="1" dirty="0">
                <a:cs typeface="Times New Roman" pitchFamily="18" charset="0"/>
              </a:rPr>
              <a:t>Prevara u vezi sa računarima</a:t>
            </a:r>
          </a:p>
          <a:p>
            <a:pPr marL="0" indent="0" algn="ctr" eaLnBrk="1" hangingPunct="1">
              <a:lnSpc>
                <a:spcPct val="90000"/>
              </a:lnSpc>
              <a:buNone/>
              <a:defRPr/>
            </a:pPr>
            <a:r>
              <a:rPr lang="sr-Latn-RS" altLang="sr-Latn-RS" sz="2800" b="1" i="1" dirty="0">
                <a:cs typeface="Times New Roman" pitchFamily="18" charset="0"/>
              </a:rPr>
              <a:t>(Član</a:t>
            </a:r>
            <a:r>
              <a:rPr lang="en-GB" altLang="sr-Latn-RS" sz="2800" b="1" i="1" dirty="0">
                <a:cs typeface="Times New Roman" pitchFamily="18" charset="0"/>
              </a:rPr>
              <a:t> 8 – </a:t>
            </a:r>
            <a:r>
              <a:rPr lang="sr-Latn-RS" altLang="sr-Latn-RS" sz="2800" b="1" i="1" dirty="0">
                <a:cs typeface="Times New Roman" pitchFamily="18" charset="0"/>
              </a:rPr>
              <a:t>Budimpeštanska konvencija</a:t>
            </a:r>
            <a:r>
              <a:rPr lang="en-GB" altLang="sr-Latn-RS" sz="2800" b="1" i="1" dirty="0">
                <a:cs typeface="Times New Roman" pitchFamily="18" charset="0"/>
              </a:rPr>
              <a:t>)</a:t>
            </a:r>
          </a:p>
          <a:p>
            <a:pPr algn="ctr" eaLnBrk="1" hangingPunct="1">
              <a:lnSpc>
                <a:spcPct val="90000"/>
              </a:lnSpc>
              <a:defRPr/>
            </a:pPr>
            <a:endParaRPr lang="en-GB" altLang="fr-FR" sz="2800" i="1" dirty="0">
              <a:cs typeface="Times New Roman" pitchFamily="18" charset="0"/>
            </a:endParaRPr>
          </a:p>
          <a:p>
            <a:pPr algn="ctr" eaLnBrk="1" hangingPunct="1">
              <a:lnSpc>
                <a:spcPct val="90000"/>
              </a:lnSpc>
              <a:defRPr/>
            </a:pPr>
            <a:r>
              <a:rPr lang="sr-Latn-RS" altLang="fr-FR" sz="2800" i="1" dirty="0">
                <a:cs typeface="Times New Roman" pitchFamily="18" charset="0"/>
              </a:rPr>
              <a:t>Uspostavlja krivično delo paralelno sa prevarom u uobičajenom smislu </a:t>
            </a:r>
            <a:endParaRPr lang="en-GB" altLang="fr-FR" sz="2800" i="1" dirty="0">
              <a:cs typeface="Times New Roman" pitchFamily="18" charset="0"/>
            </a:endParaRPr>
          </a:p>
        </p:txBody>
      </p:sp>
    </p:spTree>
    <p:extLst>
      <p:ext uri="{BB962C8B-B14F-4D97-AF65-F5344CB8AC3E}">
        <p14:creationId xmlns:p14="http://schemas.microsoft.com/office/powerpoint/2010/main"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9 – </a:t>
            </a:r>
            <a:r>
              <a:rPr lang="sr-Latn-RS" sz="3200" b="1" dirty="0"/>
              <a:t>Dela u vezi sa dečijom pornografijom </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None/>
              <a:defRPr/>
            </a:pPr>
            <a:r>
              <a:rPr lang="sr-Latn-RS" altLang="sr-Latn-RS" sz="3000" b="1" i="1" dirty="0">
                <a:ea typeface="ＭＳ Ｐゴシック" pitchFamily="34" charset="-128"/>
              </a:rPr>
              <a:t>Dečija pornografija </a:t>
            </a:r>
            <a:endParaRPr lang="en-GB" altLang="sr-Latn-RS" sz="3000" b="1" i="1" dirty="0">
              <a:ea typeface="ＭＳ Ｐゴシック" pitchFamily="34" charset="-128"/>
            </a:endParaRPr>
          </a:p>
          <a:p>
            <a:pPr marL="0" indent="0" algn="ctr" eaLnBrk="1" hangingPunct="1">
              <a:lnSpc>
                <a:spcPct val="80000"/>
              </a:lnSpc>
              <a:buNone/>
              <a:defRPr/>
            </a:pPr>
            <a:r>
              <a:rPr lang="en-GB" altLang="sr-Latn-RS" sz="3000" b="1" i="1" dirty="0">
                <a:ea typeface="ＭＳ Ｐゴシック" pitchFamily="34" charset="-128"/>
              </a:rPr>
              <a:t>(</a:t>
            </a:r>
            <a:r>
              <a:rPr lang="sr-Latn-RS" altLang="sr-Latn-RS" sz="3000" b="1" i="1" dirty="0">
                <a:ea typeface="ＭＳ Ｐゴシック" pitchFamily="34" charset="-128"/>
              </a:rPr>
              <a:t>Član </a:t>
            </a:r>
            <a:r>
              <a:rPr lang="en-GB" altLang="sr-Latn-RS" sz="3000" b="1" i="1" dirty="0">
                <a:ea typeface="ＭＳ Ｐゴシック" pitchFamily="34" charset="-128"/>
              </a:rPr>
              <a:t>9 – </a:t>
            </a:r>
            <a:r>
              <a:rPr lang="sr-Latn-RS" altLang="sr-Latn-RS" sz="3000" b="1" i="1" dirty="0">
                <a:ea typeface="ＭＳ Ｐゴシック" pitchFamily="34" charset="-128"/>
              </a:rPr>
              <a:t>Budimpeštanska konvencija</a:t>
            </a:r>
            <a:r>
              <a:rPr lang="en-GB" altLang="sr-Latn-RS" sz="3000" b="1" i="1" dirty="0">
                <a:ea typeface="ＭＳ Ｐゴシック" pitchFamily="34" charset="-128"/>
              </a:rPr>
              <a:t>)</a:t>
            </a:r>
          </a:p>
          <a:p>
            <a:pPr eaLnBrk="1" hangingPunct="1">
              <a:lnSpc>
                <a:spcPct val="80000"/>
              </a:lnSpc>
              <a:buFont typeface="Arial" charset="0"/>
              <a:buChar char="•"/>
              <a:defRPr/>
            </a:pPr>
            <a:endParaRPr lang="en-GB" altLang="sr-Latn-RS" sz="2000" dirty="0">
              <a:ea typeface="ＭＳ Ｐゴシック" pitchFamily="34" charset="-128"/>
            </a:endParaRPr>
          </a:p>
          <a:p>
            <a:pPr algn="ctr" eaLnBrk="1" hangingPunct="1">
              <a:lnSpc>
                <a:spcPct val="80000"/>
              </a:lnSpc>
              <a:buFont typeface="Arial" charset="0"/>
              <a:buChar char="•"/>
              <a:defRPr/>
            </a:pPr>
            <a:r>
              <a:rPr lang="sr-Latn-RS" altLang="sr-Latn-RS" sz="2600" i="1" dirty="0">
                <a:ea typeface="ＭＳ Ｐゴシック" pitchFamily="34" charset="-128"/>
              </a:rPr>
              <a:t>Značajna inovacija</a:t>
            </a:r>
            <a:r>
              <a:rPr lang="en-GB" altLang="sr-Latn-RS" sz="2600" i="1" dirty="0">
                <a:ea typeface="ＭＳ Ｐゴシック" pitchFamily="34" charset="-128"/>
              </a:rPr>
              <a:t> </a:t>
            </a:r>
          </a:p>
          <a:p>
            <a:pPr algn="ctr" eaLnBrk="1" hangingPunct="1">
              <a:lnSpc>
                <a:spcPct val="80000"/>
              </a:lnSpc>
              <a:buFont typeface="Arial" charset="0"/>
              <a:buChar char="•"/>
              <a:defRPr/>
            </a:pPr>
            <a:r>
              <a:rPr lang="sr-Latn-RS" altLang="sr-Latn-RS" sz="2600" i="1" dirty="0">
                <a:ea typeface="ＭＳ Ｐゴシック" pitchFamily="34" charset="-128"/>
              </a:rPr>
              <a:t>Inkriminisanje radnji dečije pornografije izvršenih putem računarskog sistema</a:t>
            </a:r>
            <a:endParaRPr lang="en-GB" altLang="sr-Latn-RS" sz="2600" i="1" dirty="0">
              <a:ea typeface="ＭＳ Ｐゴシック" pitchFamily="34" charset="-128"/>
            </a:endParaRPr>
          </a:p>
          <a:p>
            <a:pPr eaLnBrk="1" hangingPunct="1">
              <a:lnSpc>
                <a:spcPct val="80000"/>
              </a:lnSpc>
              <a:buFont typeface="Arial" charset="0"/>
              <a:buChar char="•"/>
              <a:defRPr/>
            </a:pPr>
            <a:endParaRPr lang="en-GB" altLang="sr-Latn-RS" sz="2800" i="1" dirty="0">
              <a:ea typeface="ＭＳ Ｐゴシック" pitchFamily="34" charset="-128"/>
            </a:endParaRPr>
          </a:p>
          <a:p>
            <a:pPr eaLnBrk="1" hangingPunct="1">
              <a:lnSpc>
                <a:spcPct val="80000"/>
              </a:lnSpc>
              <a:buFont typeface="Arial" charset="0"/>
              <a:buChar char="•"/>
              <a:defRPr/>
            </a:pPr>
            <a:r>
              <a:rPr lang="sr-Latn-RS" altLang="sr-Latn-RS" sz="2600" i="1" dirty="0">
                <a:ea typeface="ＭＳ Ｐゴシック" pitchFamily="34" charset="-128"/>
              </a:rPr>
              <a:t>Značajni aspekti</a:t>
            </a:r>
            <a:r>
              <a:rPr lang="en-GB" altLang="sr-Latn-RS" sz="2600" i="1" dirty="0">
                <a:ea typeface="ＭＳ Ｐゴシック" pitchFamily="34" charset="-128"/>
              </a:rPr>
              <a:t>: </a:t>
            </a:r>
          </a:p>
          <a:p>
            <a:pPr lvl="1" eaLnBrk="1" hangingPunct="1">
              <a:lnSpc>
                <a:spcPct val="80000"/>
              </a:lnSpc>
              <a:buFont typeface="Arial" charset="0"/>
              <a:buChar char="•"/>
              <a:defRPr/>
            </a:pPr>
            <a:r>
              <a:rPr lang="sr-Latn-RS" sz="2200" i="1" dirty="0">
                <a:ea typeface="ＭＳ Ｐゴシック" charset="0"/>
              </a:rPr>
              <a:t>Inkriminisanje </a:t>
            </a:r>
            <a:r>
              <a:rPr lang="en-GB" sz="2200" i="1" dirty="0">
                <a:ea typeface="ＭＳ Ｐゴシック" charset="0"/>
              </a:rPr>
              <a:t>“pseudo</a:t>
            </a:r>
            <a:r>
              <a:rPr lang="sr-Latn-RS" sz="2200" i="1" dirty="0">
                <a:ea typeface="ＭＳ Ｐゴシック" charset="0"/>
              </a:rPr>
              <a:t>fotografija</a:t>
            </a:r>
            <a:r>
              <a:rPr lang="en-GB" sz="2200" i="1" dirty="0">
                <a:ea typeface="ＭＳ Ｐゴシック" charset="0"/>
              </a:rPr>
              <a:t>”;</a:t>
            </a:r>
          </a:p>
          <a:p>
            <a:pPr lvl="1" eaLnBrk="1" hangingPunct="1">
              <a:lnSpc>
                <a:spcPct val="80000"/>
              </a:lnSpc>
              <a:buFont typeface="Arial" charset="0"/>
              <a:buChar char="•"/>
              <a:defRPr/>
            </a:pPr>
            <a:r>
              <a:rPr lang="sr-Latn-RS" altLang="sr-Latn-RS" sz="2200" i="1" dirty="0">
                <a:ea typeface="ＭＳ Ｐゴシック" pitchFamily="34" charset="-128"/>
              </a:rPr>
              <a:t>Kažnjavanje i samog posedovanja materijala koji sadrže dečiju pornografiju;</a:t>
            </a:r>
            <a:r>
              <a:rPr lang="en-GB" altLang="sr-Latn-RS" sz="2200" i="1" dirty="0">
                <a:ea typeface="ＭＳ Ｐゴシック" pitchFamily="34" charset="-128"/>
              </a:rPr>
              <a:t> </a:t>
            </a:r>
          </a:p>
          <a:p>
            <a:pPr lvl="2" eaLnBrk="1" hangingPunct="1">
              <a:lnSpc>
                <a:spcPct val="80000"/>
              </a:lnSpc>
              <a:buFont typeface="Arial" charset="0"/>
              <a:buChar char="•"/>
              <a:defRPr/>
            </a:pPr>
            <a:r>
              <a:rPr lang="sr-Latn-RS" altLang="sr-Latn-RS" sz="1500" i="1" dirty="0">
                <a:ea typeface="ＭＳ Ｐゴシック" pitchFamily="34" charset="-128"/>
              </a:rPr>
              <a:t>Većina zakonodavstava ne sadrži takve odredbe; </a:t>
            </a:r>
            <a:endParaRPr lang="en-GB" altLang="sr-Latn-RS" sz="1500" i="1" dirty="0">
              <a:ea typeface="ＭＳ Ｐゴシック" pitchFamily="34" charset="-128"/>
            </a:endParaRPr>
          </a:p>
          <a:p>
            <a:pPr lvl="2" eaLnBrk="1" hangingPunct="1">
              <a:lnSpc>
                <a:spcPct val="80000"/>
              </a:lnSpc>
              <a:buFont typeface="Arial" charset="0"/>
              <a:buChar char="•"/>
              <a:defRPr/>
            </a:pPr>
            <a:r>
              <a:rPr lang="sr-Latn-RS" altLang="sr-Latn-RS" sz="1500" i="1" dirty="0">
                <a:ea typeface="ＭＳ Ｐゴシック" pitchFamily="34" charset="-128"/>
              </a:rPr>
              <a:t>Zajednički pristup svih međunarodnih tela </a:t>
            </a:r>
            <a:r>
              <a:rPr lang="en-GB" altLang="sr-Latn-RS" sz="1500" i="1" dirty="0">
                <a:ea typeface="ＭＳ Ｐゴシック" pitchFamily="34" charset="-128"/>
              </a:rPr>
              <a:t>(</a:t>
            </a:r>
            <a:r>
              <a:rPr lang="en-GB" altLang="sr-Latn-RS" sz="1500" i="1" dirty="0" err="1">
                <a:ea typeface="ＭＳ Ｐゴシック" pitchFamily="34" charset="-128"/>
              </a:rPr>
              <a:t>eg</a:t>
            </a:r>
            <a:r>
              <a:rPr lang="en-GB" altLang="sr-Latn-RS" sz="1500" i="1" dirty="0">
                <a:ea typeface="ＭＳ Ｐゴシック" pitchFamily="34" charset="-128"/>
              </a:rPr>
              <a:t>. UN)</a:t>
            </a:r>
          </a:p>
          <a:p>
            <a:pPr lvl="2" eaLnBrk="1" hangingPunct="1">
              <a:lnSpc>
                <a:spcPct val="80000"/>
              </a:lnSpc>
              <a:buFont typeface="Arial" charset="0"/>
              <a:buChar char="•"/>
              <a:defRPr/>
            </a:pPr>
            <a:r>
              <a:rPr lang="en-GB" altLang="sr-Latn-RS" sz="1500" i="1" dirty="0">
                <a:ea typeface="ＭＳ Ｐゴシック" pitchFamily="34" charset="-128"/>
              </a:rPr>
              <a:t>E</a:t>
            </a:r>
            <a:r>
              <a:rPr lang="sr-Latn-RS" altLang="sr-Latn-RS" sz="1500" i="1" dirty="0">
                <a:ea typeface="ＭＳ Ｐゴシック" pitchFamily="34" charset="-128"/>
              </a:rPr>
              <a:t>vropska unija</a:t>
            </a:r>
            <a:r>
              <a:rPr lang="en-GB" altLang="sr-Latn-RS" sz="1500" i="1" dirty="0">
                <a:ea typeface="ＭＳ Ｐゴシック" pitchFamily="34" charset="-128"/>
              </a:rPr>
              <a:t> </a:t>
            </a:r>
          </a:p>
          <a:p>
            <a:pPr lvl="3" eaLnBrk="1" hangingPunct="1">
              <a:lnSpc>
                <a:spcPct val="80000"/>
              </a:lnSpc>
              <a:buFont typeface="Arial" charset="0"/>
              <a:buChar char="•"/>
              <a:defRPr/>
            </a:pPr>
            <a:r>
              <a:rPr lang="sr-Latn-RS" altLang="sr-Latn-RS" sz="1500" i="1" dirty="0">
                <a:ea typeface="ＭＳ Ｐゴシック" pitchFamily="34" charset="-128"/>
              </a:rPr>
              <a:t>Verifikuje i samo posedovanje materijala sa dečijom pornografijom </a:t>
            </a:r>
            <a:endParaRPr lang="en-GB" altLang="sr-Latn-RS" sz="1500" i="1" dirty="0">
              <a:ea typeface="ＭＳ Ｐゴシック" pitchFamily="34" charset="-128"/>
            </a:endParaRPr>
          </a:p>
          <a:p>
            <a:pPr lvl="3" eaLnBrk="1" hangingPunct="1">
              <a:lnSpc>
                <a:spcPct val="80000"/>
              </a:lnSpc>
              <a:buFont typeface="Arial" charset="0"/>
              <a:buChar char="•"/>
              <a:defRPr/>
            </a:pPr>
            <a:r>
              <a:rPr lang="sr-Latn-RS" altLang="sr-Latn-RS" sz="1500" i="1" dirty="0">
                <a:ea typeface="ＭＳ Ｐゴシック" pitchFamily="34" charset="-128"/>
              </a:rPr>
              <a:t>Direktiva </a:t>
            </a:r>
            <a:r>
              <a:rPr lang="en-GB" altLang="sr-Latn-RS" sz="1500" i="1" dirty="0">
                <a:ea typeface="ＭＳ Ｐゴシック" pitchFamily="34" charset="-128"/>
              </a:rPr>
              <a:t>2011/92/EU, </a:t>
            </a:r>
            <a:r>
              <a:rPr lang="sr-Latn-RS" altLang="sr-Latn-RS" sz="1500" i="1" dirty="0">
                <a:ea typeface="ＭＳ Ｐゴシック" pitchFamily="34" charset="-128"/>
              </a:rPr>
              <a:t>Evropski palament i Savet</a:t>
            </a:r>
            <a:endParaRPr lang="en-GB" altLang="sr-Latn-RS" sz="1500" i="1" dirty="0">
              <a:ea typeface="ＭＳ Ｐゴシック" pitchFamily="34" charset="-128"/>
            </a:endParaRPr>
          </a:p>
        </p:txBody>
      </p:sp>
    </p:spTree>
    <p:extLst>
      <p:ext uri="{BB962C8B-B14F-4D97-AF65-F5344CB8AC3E}">
        <p14:creationId xmlns:p14="http://schemas.microsoft.com/office/powerpoint/2010/main"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8090112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756675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Ciljevi sesije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sr-Latn-RS" sz="2200" i="1" dirty="0" smtClean="0"/>
              <a:t>Pregled opštih odredbi Budimpeštanske konvencije koje se odnose na međunarodnu saradnju i uzajamnu pomoć; </a:t>
            </a:r>
            <a:r>
              <a:rPr lang="en-GB" sz="2200" i="1" dirty="0" smtClean="0"/>
              <a:t> </a:t>
            </a:r>
            <a:endParaRPr lang="en-GB"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r-Latn-RS" sz="2200" i="1" dirty="0"/>
              <a:t>Pregled </a:t>
            </a:r>
            <a:r>
              <a:rPr lang="sr-Latn-RS" sz="2200" i="1" dirty="0" smtClean="0"/>
              <a:t>posebnih odredbi </a:t>
            </a:r>
            <a:r>
              <a:rPr lang="sr-Latn-RS" sz="2200" i="1" dirty="0"/>
              <a:t>Budimpeštanske konvencije koje se odnose na međunarodnu saradnju i uzajamnu </a:t>
            </a:r>
            <a:r>
              <a:rPr lang="sr-Latn-RS" sz="2200" i="1" dirty="0" smtClean="0"/>
              <a:t>pomoć; </a:t>
            </a:r>
          </a:p>
          <a:p>
            <a:pPr algn="just">
              <a:lnSpc>
                <a:spcPct val="80000"/>
              </a:lnSpc>
            </a:pPr>
            <a:endParaRPr lang="en-GB" sz="2200" i="1" dirty="0"/>
          </a:p>
          <a:p>
            <a:pPr marL="342900" indent="-342900" algn="just">
              <a:lnSpc>
                <a:spcPct val="80000"/>
              </a:lnSpc>
              <a:buFont typeface="Wingdings" pitchFamily="2" charset="2"/>
              <a:buChar char="ü"/>
            </a:pPr>
            <a:r>
              <a:rPr lang="sr-Latn-RS" sz="2200" i="1" dirty="0" smtClean="0"/>
              <a:t>Razmotriti odredbe Drugog dodatnog protokola Budimpeštanske konvencije; </a:t>
            </a:r>
            <a:r>
              <a:rPr lang="en-GB" sz="2200" i="1" dirty="0" smtClean="0"/>
              <a:t> </a:t>
            </a:r>
            <a:endParaRPr lang="en-GB" sz="2200" i="1" dirty="0"/>
          </a:p>
        </p:txBody>
      </p:sp>
      <p:sp>
        <p:nvSpPr>
          <p:cNvPr id="6" name="Rectangle 5">
            <a:extLst>
              <a:ext uri="{FF2B5EF4-FFF2-40B4-BE49-F238E27FC236}">
                <a16:creationId xmlns:a16="http://schemas.microsoft.com/office/drawing/2014/main" id="{3B867BBA-A7A7-F84C-B403-7348B8834D1F}"/>
              </a:ext>
            </a:extLst>
          </p:cNvPr>
          <p:cNvSpPr/>
          <p:nvPr/>
        </p:nvSpPr>
        <p:spPr>
          <a:xfrm>
            <a:off x="4976849" y="1193778"/>
            <a:ext cx="4045607" cy="2529923"/>
          </a:xfrm>
          <a:prstGeom prst="rect">
            <a:avLst/>
          </a:prstGeom>
        </p:spPr>
        <p:txBody>
          <a:bodyPr wrap="square">
            <a:spAutoFit/>
          </a:bodyPr>
          <a:lstStyle/>
          <a:p>
            <a:pPr marL="342900" indent="-342900" algn="just">
              <a:lnSpc>
                <a:spcPct val="80000"/>
              </a:lnSpc>
              <a:buFont typeface="Wingdings" pitchFamily="2" charset="2"/>
              <a:buChar char="ü"/>
            </a:pPr>
            <a:r>
              <a:rPr lang="sr-Latn-RS" sz="2200" i="1" dirty="0" smtClean="0"/>
              <a:t>Razumeti kako se različiti </a:t>
            </a:r>
            <a:r>
              <a:rPr lang="sr-Latn-RS" sz="2200" i="1" dirty="0"/>
              <a:t>mehanizmi koriste u </a:t>
            </a:r>
            <a:r>
              <a:rPr lang="sr-Latn-RS" sz="2200" i="1" dirty="0" smtClean="0"/>
              <a:t>skladu sa Budimpeštanskom konvencijom radi traženja saradnje;  </a:t>
            </a:r>
            <a:endParaRPr lang="en-GB"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r-Latn-RS" sz="2200" i="1" dirty="0" smtClean="0"/>
              <a:t>Upoznati se sa različitim šablonima za </a:t>
            </a:r>
            <a:r>
              <a:rPr lang="sr-Latn-RS" sz="2200" i="1" dirty="0" smtClean="0"/>
              <a:t>obrasce za </a:t>
            </a:r>
            <a:r>
              <a:rPr lang="sr-Latn-RS" sz="2200" i="1" dirty="0" smtClean="0"/>
              <a:t>UPP.</a:t>
            </a:r>
            <a:endParaRPr lang="en-GB" sz="2200" i="1" dirty="0"/>
          </a:p>
        </p:txBody>
      </p:sp>
    </p:spTree>
    <p:extLst>
      <p:ext uri="{BB962C8B-B14F-4D97-AF65-F5344CB8AC3E}">
        <p14:creationId xmlns:p14="http://schemas.microsoft.com/office/powerpoint/2010/main" val="29225503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10 – </a:t>
            </a:r>
            <a:r>
              <a:rPr lang="sr-Latn-RS" sz="3200" b="1" dirty="0"/>
              <a:t>Dela u vezi sa kršenjem</a:t>
            </a:r>
          </a:p>
          <a:p>
            <a:pPr algn="r"/>
            <a:r>
              <a:rPr lang="sr-Latn-RS" sz="3200" b="1" dirty="0"/>
              <a:t> autorskih i srodnih prava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None/>
              <a:defRPr/>
            </a:pPr>
            <a:r>
              <a:rPr lang="sr-Latn-RS" altLang="sr-Latn-RS" sz="2800" b="1" i="1" dirty="0"/>
              <a:t>Prava intelektualne svojine </a:t>
            </a:r>
            <a:endParaRPr lang="en-GB" altLang="sr-Latn-RS" sz="2800" b="1" i="1" dirty="0"/>
          </a:p>
          <a:p>
            <a:pPr marL="0" indent="0" algn="ctr" eaLnBrk="1" hangingPunct="1">
              <a:lnSpc>
                <a:spcPct val="90000"/>
              </a:lnSpc>
              <a:buNone/>
              <a:defRPr/>
            </a:pPr>
            <a:r>
              <a:rPr lang="en-GB" altLang="sr-Latn-RS" sz="2800" b="1" i="1" dirty="0"/>
              <a:t>(</a:t>
            </a:r>
            <a:r>
              <a:rPr lang="sr-Latn-RS" altLang="sr-Latn-RS" sz="2800" b="1" i="1" dirty="0"/>
              <a:t>Član </a:t>
            </a:r>
            <a:r>
              <a:rPr lang="en-GB" altLang="sr-Latn-RS" sz="2800" b="1" i="1" dirty="0"/>
              <a:t>10 – </a:t>
            </a:r>
            <a:r>
              <a:rPr lang="sr-Latn-RS" altLang="sr-Latn-RS" sz="2800" b="1" i="1" dirty="0"/>
              <a:t>Budimpeštanska konvencija</a:t>
            </a:r>
            <a:r>
              <a:rPr lang="en-GB" altLang="sr-Latn-RS" sz="2800" b="1" i="1" dirty="0"/>
              <a:t>)</a:t>
            </a:r>
            <a:r>
              <a:rPr lang="en-GB" altLang="sr-Latn-RS" sz="2800" dirty="0"/>
              <a:t> </a:t>
            </a:r>
          </a:p>
          <a:p>
            <a:pPr algn="ctr" eaLnBrk="1" hangingPunct="1">
              <a:lnSpc>
                <a:spcPct val="90000"/>
              </a:lnSpc>
              <a:defRPr/>
            </a:pPr>
            <a:endParaRPr lang="en-GB" altLang="sr-Latn-RS" sz="2400" dirty="0"/>
          </a:p>
          <a:p>
            <a:pPr algn="ctr" eaLnBrk="1" hangingPunct="1">
              <a:lnSpc>
                <a:spcPct val="90000"/>
              </a:lnSpc>
              <a:defRPr/>
            </a:pPr>
            <a:r>
              <a:rPr lang="sr-Latn-RS" altLang="sr-Latn-RS" sz="2400" i="1" dirty="0"/>
              <a:t>ne uspostavlja novi propis u toj oblasti</a:t>
            </a:r>
            <a:endParaRPr lang="en-GB" altLang="sr-Latn-RS" sz="2400" i="1" dirty="0"/>
          </a:p>
          <a:p>
            <a:pPr algn="ctr" eaLnBrk="1" hangingPunct="1">
              <a:lnSpc>
                <a:spcPct val="90000"/>
              </a:lnSpc>
              <a:defRPr/>
            </a:pPr>
            <a:r>
              <a:rPr lang="sr-Latn-RS" altLang="sr-Latn-RS" sz="2400" i="1" dirty="0"/>
              <a:t>Svrha Budimpeštanske konvencije</a:t>
            </a:r>
            <a:endParaRPr lang="en-GB" altLang="sr-Latn-RS" sz="2400" i="1" dirty="0"/>
          </a:p>
          <a:p>
            <a:pPr lvl="1" algn="ctr" eaLnBrk="1" hangingPunct="1">
              <a:lnSpc>
                <a:spcPct val="90000"/>
              </a:lnSpc>
              <a:defRPr/>
            </a:pPr>
            <a:r>
              <a:rPr lang="sr-Latn-RS" altLang="sr-Latn-RS" sz="2000" i="1" dirty="0"/>
              <a:t>Da primeni prethodno uspostavljena pravila o autorskim pravima; ono što je u skladu sa stvarnim životom, mora se poštovati i u onlajn realnosti.</a:t>
            </a:r>
            <a:endParaRPr lang="en-GB" altLang="sr-Latn-RS" sz="2000" i="1" dirty="0"/>
          </a:p>
          <a:p>
            <a:pPr lvl="1" algn="ctr" eaLnBrk="1" hangingPunct="1">
              <a:lnSpc>
                <a:spcPct val="90000"/>
              </a:lnSpc>
              <a:defRPr/>
            </a:pPr>
            <a:r>
              <a:rPr lang="sr-Latn-RS" altLang="sr-Latn-RS" sz="2000" i="1" dirty="0"/>
              <a:t>Povrede autorskih prava onaln, ili izvršene putem računarskog sistema, moraju biti kažnjenje kao da su počinjenje u realnom svetu. </a:t>
            </a:r>
            <a:endParaRPr lang="en-GB" altLang="sr-Latn-RS" sz="2000" i="1" dirty="0"/>
          </a:p>
          <a:p>
            <a:pPr lvl="2" eaLnBrk="1" hangingPunct="1">
              <a:lnSpc>
                <a:spcPct val="90000"/>
              </a:lnSpc>
              <a:defRPr/>
            </a:pPr>
            <a:endParaRPr lang="en-GB" altLang="sr-Latn-RS" sz="2000" dirty="0"/>
          </a:p>
          <a:p>
            <a:pPr eaLnBrk="1" hangingPunct="1">
              <a:lnSpc>
                <a:spcPct val="90000"/>
              </a:lnSpc>
              <a:defRPr/>
            </a:pPr>
            <a:r>
              <a:rPr lang="sr-Latn-RS" altLang="sr-Latn-RS" sz="2400" dirty="0"/>
              <a:t>Budimpeštanska konvencija upućuje na postojeće međunarodne ugovore:</a:t>
            </a:r>
            <a:endParaRPr lang="en-GB" altLang="sr-Latn-RS" sz="2400" dirty="0"/>
          </a:p>
          <a:p>
            <a:pPr lvl="1" eaLnBrk="1" hangingPunct="1">
              <a:lnSpc>
                <a:spcPct val="90000"/>
              </a:lnSpc>
              <a:defRPr/>
            </a:pPr>
            <a:r>
              <a:rPr lang="sr-Latn-RS" altLang="sr-Latn-RS" sz="2000" dirty="0"/>
              <a:t>Pariski ugovor od 24. jula 1971. godine</a:t>
            </a:r>
            <a:endParaRPr lang="en-GB" altLang="sr-Latn-RS" sz="2000" dirty="0"/>
          </a:p>
          <a:p>
            <a:pPr lvl="1" eaLnBrk="1" hangingPunct="1">
              <a:lnSpc>
                <a:spcPct val="90000"/>
              </a:lnSpc>
              <a:defRPr/>
            </a:pPr>
            <a:r>
              <a:rPr lang="sr-Latn-RS" altLang="sr-Latn-RS" sz="2000" dirty="0"/>
              <a:t>Bernska konvencija</a:t>
            </a:r>
            <a:endParaRPr lang="en-GB" altLang="sr-Latn-RS" sz="2000" dirty="0"/>
          </a:p>
          <a:p>
            <a:pPr lvl="1" eaLnBrk="1" hangingPunct="1">
              <a:lnSpc>
                <a:spcPct val="90000"/>
              </a:lnSpc>
              <a:defRPr/>
            </a:pPr>
            <a:r>
              <a:rPr lang="en-GB" altLang="sr-Latn-RS" sz="2000" dirty="0"/>
              <a:t>WIPO </a:t>
            </a:r>
            <a:r>
              <a:rPr lang="sr-Latn-RS" altLang="sr-Latn-RS" sz="2000" dirty="0"/>
              <a:t>ugovori</a:t>
            </a:r>
            <a:endParaRPr lang="en-GB" altLang="sr-Latn-RS" sz="2000" dirty="0"/>
          </a:p>
        </p:txBody>
      </p:sp>
    </p:spTree>
    <p:extLst>
      <p:ext uri="{BB962C8B-B14F-4D97-AF65-F5344CB8AC3E}">
        <p14:creationId xmlns:p14="http://schemas.microsoft.com/office/powerpoint/2010/main"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11 – </a:t>
            </a:r>
            <a:r>
              <a:rPr lang="sr-Latn-RS" sz="3200" b="1" dirty="0"/>
              <a:t>Pokušaj i pomaganje </a:t>
            </a:r>
          </a:p>
          <a:p>
            <a:pPr algn="r"/>
            <a:r>
              <a:rPr lang="sr-Latn-RS" sz="3200" b="1" dirty="0"/>
              <a:t>ili podstrekivanje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90000"/>
              </a:lnSpc>
              <a:defRPr/>
            </a:pPr>
            <a:endParaRPr lang="en-US" altLang="sr-Latn-RS" sz="2400" i="1" dirty="0"/>
          </a:p>
          <a:p>
            <a:pPr algn="ctr" eaLnBrk="1" hangingPunct="1">
              <a:lnSpc>
                <a:spcPct val="90000"/>
              </a:lnSpc>
              <a:defRPr/>
            </a:pPr>
            <a:r>
              <a:rPr lang="en-US" altLang="sr-Latn-RS" sz="2400" i="1" dirty="0" err="1" smtClean="0"/>
              <a:t>Budimpe</a:t>
            </a:r>
            <a:r>
              <a:rPr lang="sr-Latn-RS" altLang="sr-Latn-RS" sz="2400" i="1" dirty="0" smtClean="0"/>
              <a:t>štanska konvencija zahteva inkriminisanje pokušaja il pomaganja nekog od dela propisanih u skladu sa odredbama Konvencije.</a:t>
            </a:r>
            <a:r>
              <a:rPr lang="en-US" altLang="sr-Latn-RS" sz="2400" i="1" dirty="0" smtClean="0"/>
              <a:t> </a:t>
            </a:r>
            <a:endParaRPr lang="en-US" altLang="sr-Latn-RS" sz="2400" i="1" dirty="0"/>
          </a:p>
          <a:p>
            <a:pPr algn="ctr" eaLnBrk="1" hangingPunct="1">
              <a:lnSpc>
                <a:spcPct val="90000"/>
              </a:lnSpc>
              <a:defRPr/>
            </a:pPr>
            <a:endParaRPr lang="en-US" altLang="sr-Latn-RS" sz="2400" i="1" dirty="0"/>
          </a:p>
          <a:p>
            <a:pPr algn="ctr" eaLnBrk="1" hangingPunct="1">
              <a:lnSpc>
                <a:spcPct val="90000"/>
              </a:lnSpc>
              <a:defRPr/>
            </a:pPr>
            <a:r>
              <a:rPr lang="sr-Latn-RS" altLang="sr-Latn-RS" sz="2400" i="1" dirty="0" smtClean="0"/>
              <a:t>Mora postojati namera da delo bude počinjeno. </a:t>
            </a:r>
            <a:r>
              <a:rPr lang="en-US" altLang="sr-Latn-RS" sz="2400" i="1" dirty="0" smtClean="0"/>
              <a:t> </a:t>
            </a:r>
            <a:endParaRPr lang="en-US" altLang="sr-Latn-RS" sz="2400" i="1" dirty="0"/>
          </a:p>
          <a:p>
            <a:pPr algn="ctr" eaLnBrk="1" hangingPunct="1">
              <a:lnSpc>
                <a:spcPct val="90000"/>
              </a:lnSpc>
              <a:defRPr/>
            </a:pPr>
            <a:endParaRPr lang="en-US" altLang="sr-Latn-RS" sz="2400" i="1" dirty="0"/>
          </a:p>
          <a:p>
            <a:pPr algn="ctr" eaLnBrk="1" hangingPunct="1">
              <a:lnSpc>
                <a:spcPct val="90000"/>
              </a:lnSpc>
              <a:defRPr/>
            </a:pPr>
            <a:r>
              <a:rPr lang="sr-Latn-RS" altLang="sr-Latn-RS" sz="2400" i="1" dirty="0" smtClean="0"/>
              <a:t>Budimpeštanska konvencija ne nalaže inkriminisanje pokušaja svih dela. </a:t>
            </a:r>
            <a:endParaRPr lang="en-US" altLang="sr-Latn-RS" sz="2400" i="1" dirty="0"/>
          </a:p>
          <a:p>
            <a:pPr algn="ctr" eaLnBrk="1" hangingPunct="1">
              <a:lnSpc>
                <a:spcPct val="90000"/>
              </a:lnSpc>
              <a:defRPr/>
            </a:pPr>
            <a:endParaRPr lang="en-US" altLang="sr-Latn-RS" sz="2400" i="1" dirty="0"/>
          </a:p>
          <a:p>
            <a:pPr algn="ctr" eaLnBrk="1" hangingPunct="1">
              <a:lnSpc>
                <a:spcPct val="90000"/>
              </a:lnSpc>
              <a:defRPr/>
            </a:pPr>
            <a:r>
              <a:rPr lang="sr-Latn-RS" altLang="sr-Latn-RS" sz="2400" i="1" dirty="0" smtClean="0"/>
              <a:t>Strane mogu zadržati pravo da pokušaj ne propišu kao krivično delo, u celosti, ili delimično. </a:t>
            </a:r>
            <a:endParaRPr lang="en-US" altLang="sr-Latn-RS" sz="2400" i="1" dirty="0"/>
          </a:p>
        </p:txBody>
      </p:sp>
    </p:spTree>
    <p:extLst>
      <p:ext uri="{BB962C8B-B14F-4D97-AF65-F5344CB8AC3E}">
        <p14:creationId xmlns:p14="http://schemas.microsoft.com/office/powerpoint/2010/main" val="3640485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Član </a:t>
            </a:r>
            <a:r>
              <a:rPr lang="en-GB" sz="3200" b="1" dirty="0" smtClean="0"/>
              <a:t>12 </a:t>
            </a:r>
            <a:r>
              <a:rPr lang="en-GB" sz="3200" b="1" dirty="0"/>
              <a:t>– </a:t>
            </a:r>
            <a:r>
              <a:rPr lang="sr-Latn-RS" sz="3200" b="1" dirty="0" smtClean="0"/>
              <a:t>Odgovornost pravnog lica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3847207"/>
          </a:xfrm>
          <a:prstGeom prst="rect">
            <a:avLst/>
          </a:prstGeom>
        </p:spPr>
        <p:txBody>
          <a:bodyPr wrap="square">
            <a:spAutoFit/>
          </a:bodyPr>
          <a:lstStyle/>
          <a:p>
            <a:pPr marL="342900" indent="-342900" algn="just">
              <a:buFont typeface="Wingdings" pitchFamily="2" charset="2"/>
              <a:buChar char="Ø"/>
            </a:pPr>
            <a:r>
              <a:rPr lang="sr-Latn-RS" sz="1600" dirty="0" smtClean="0"/>
              <a:t>1 Svaka Strana ugovornica treba da usvoji zakonodavne i druge mere, neophodne da bi se obezbedilo da se </a:t>
            </a:r>
            <a:r>
              <a:rPr lang="sr-Latn-RS" sz="1600" b="1" dirty="0" smtClean="0">
                <a:solidFill>
                  <a:srgbClr val="FF0000"/>
                </a:solidFill>
              </a:rPr>
              <a:t>pravna lica smatraju odgovornim</a:t>
            </a:r>
            <a:r>
              <a:rPr lang="sr-Latn-RS" sz="1600" dirty="0" smtClean="0"/>
              <a:t> za krivična dela propisana u skladu sa ovom konvencijom, a koja je </a:t>
            </a:r>
            <a:r>
              <a:rPr lang="sr-Latn-RS" sz="1600" b="1" dirty="0" smtClean="0">
                <a:solidFill>
                  <a:srgbClr val="FF0000"/>
                </a:solidFill>
              </a:rPr>
              <a:t>u njihovu korist izvršilo bilo koje fizičko lice</a:t>
            </a:r>
            <a:r>
              <a:rPr lang="sr-Latn-RS" sz="1600" dirty="0" smtClean="0"/>
              <a:t>, delujući kao pojedinac ili kao član organa pravnog lica, ako ima </a:t>
            </a:r>
            <a:r>
              <a:rPr lang="sr-Latn-RS" sz="1600" b="1" dirty="0" smtClean="0">
                <a:solidFill>
                  <a:srgbClr val="FF0000"/>
                </a:solidFill>
              </a:rPr>
              <a:t>rukovodeću ulogu </a:t>
            </a:r>
            <a:r>
              <a:rPr lang="sr-Latn-RS" sz="1600" dirty="0" smtClean="0"/>
              <a:t>u pravnom licu, na osnovu: </a:t>
            </a:r>
          </a:p>
          <a:p>
            <a:pPr lvl="1" algn="just"/>
            <a:r>
              <a:rPr lang="sr-Latn-RS" sz="1600" dirty="0" smtClean="0"/>
              <a:t>a </a:t>
            </a:r>
            <a:r>
              <a:rPr lang="sr-Latn-RS" sz="1600" b="1" dirty="0" smtClean="0">
                <a:solidFill>
                  <a:srgbClr val="FF0000"/>
                </a:solidFill>
              </a:rPr>
              <a:t>ovlašćenja da zastupa </a:t>
            </a:r>
            <a:r>
              <a:rPr lang="sr-Latn-RS" sz="1600" dirty="0" smtClean="0"/>
              <a:t>pravno lice; </a:t>
            </a:r>
          </a:p>
          <a:p>
            <a:pPr lvl="1" algn="just"/>
            <a:r>
              <a:rPr lang="sr-Latn-RS" sz="1600" dirty="0" smtClean="0"/>
              <a:t>b ovlašćenja da </a:t>
            </a:r>
            <a:r>
              <a:rPr lang="sr-Latn-RS" sz="1600" b="1" dirty="0" smtClean="0">
                <a:solidFill>
                  <a:srgbClr val="FF0000"/>
                </a:solidFill>
              </a:rPr>
              <a:t>donosi odluke </a:t>
            </a:r>
            <a:r>
              <a:rPr lang="sr-Latn-RS" sz="1600" dirty="0" smtClean="0"/>
              <a:t>u ime pravnog lica;</a:t>
            </a:r>
          </a:p>
          <a:p>
            <a:pPr lvl="1" algn="just"/>
            <a:r>
              <a:rPr lang="sr-Latn-RS" sz="1600" dirty="0" smtClean="0"/>
              <a:t>v </a:t>
            </a:r>
            <a:r>
              <a:rPr lang="sr-Latn-RS" sz="1600" b="1" dirty="0" smtClean="0">
                <a:solidFill>
                  <a:srgbClr val="FF0000"/>
                </a:solidFill>
              </a:rPr>
              <a:t>ovlašćenja da vrši kontrolu </a:t>
            </a:r>
            <a:r>
              <a:rPr lang="sr-Latn-RS" sz="1600" dirty="0" smtClean="0"/>
              <a:t>unutar pravnog lica.</a:t>
            </a:r>
            <a:endParaRPr lang="sr-Latn-RS"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376057" y="1061434"/>
            <a:ext cx="4608326" cy="5324535"/>
          </a:xfrm>
          <a:prstGeom prst="rect">
            <a:avLst/>
          </a:prstGeom>
        </p:spPr>
        <p:txBody>
          <a:bodyPr wrap="square">
            <a:spAutoFit/>
          </a:bodyPr>
          <a:lstStyle/>
          <a:p>
            <a:pPr marL="342900" indent="-342900" algn="just">
              <a:buFont typeface="Wingdings" pitchFamily="2" charset="2"/>
              <a:buChar char="ü"/>
            </a:pPr>
            <a:r>
              <a:rPr lang="sr-Latn-RS" sz="2000" dirty="0" smtClean="0"/>
              <a:t>Potrebno je zadovoljiti četiri uslova kao bi se pravno lice smatralo odgovornim za krivično delo</a:t>
            </a:r>
            <a:r>
              <a:rPr lang="en-US" sz="2000" dirty="0" smtClean="0"/>
              <a:t>:</a:t>
            </a:r>
            <a:endParaRPr lang="en-US" sz="2000" dirty="0"/>
          </a:p>
          <a:p>
            <a:pPr marL="800100" lvl="1" indent="-342900" algn="just">
              <a:buFont typeface="Wingdings" pitchFamily="2" charset="2"/>
              <a:buChar char="ü"/>
            </a:pPr>
            <a:r>
              <a:rPr lang="sr-Latn-RS" sz="2000" dirty="0" smtClean="0"/>
              <a:t>Izvršenje dela prema Budimpeštanskoj konvenciji; </a:t>
            </a:r>
            <a:endParaRPr lang="en-US" sz="2000" dirty="0"/>
          </a:p>
          <a:p>
            <a:pPr marL="800100" lvl="1" indent="-342900" algn="just">
              <a:buFont typeface="Wingdings" pitchFamily="2" charset="2"/>
              <a:buChar char="ü"/>
            </a:pPr>
            <a:r>
              <a:rPr lang="sr-Latn-RS" sz="2000" dirty="0" smtClean="0"/>
              <a:t>Delo mora biti učinjeno u korist pravnog lica; </a:t>
            </a:r>
            <a:endParaRPr lang="en-US" sz="2000" dirty="0"/>
          </a:p>
          <a:p>
            <a:pPr marL="800100" lvl="1" indent="-342900" algn="just">
              <a:buFont typeface="Wingdings" pitchFamily="2" charset="2"/>
              <a:buChar char="ü"/>
            </a:pPr>
            <a:r>
              <a:rPr lang="sr-Latn-RS" sz="2000" dirty="0" smtClean="0"/>
              <a:t>Delo mora da izvrši lice koje ima „rukovodeću ulogu“ (visoki položaj u organizaciji);</a:t>
            </a:r>
            <a:r>
              <a:rPr lang="en-US" sz="2000" dirty="0" smtClean="0"/>
              <a:t> </a:t>
            </a:r>
            <a:endParaRPr lang="en-US" sz="2000" dirty="0"/>
          </a:p>
          <a:p>
            <a:pPr marL="800100" lvl="1" indent="-342900" algn="just">
              <a:buFont typeface="Wingdings" pitchFamily="2" charset="2"/>
              <a:buChar char="ü"/>
            </a:pPr>
            <a:r>
              <a:rPr lang="sr-Latn-RS" sz="2000" dirty="0" smtClean="0"/>
              <a:t>Lice s rukovodećom ulogom i na rukovodećem položaju mora da deluje na osnovu</a:t>
            </a:r>
            <a:r>
              <a:rPr lang="en-US" sz="2000" dirty="0" smtClean="0"/>
              <a:t>:</a:t>
            </a:r>
            <a:endParaRPr lang="en-US" sz="2000" dirty="0"/>
          </a:p>
          <a:p>
            <a:pPr marL="1257300" lvl="2" indent="-342900" algn="just">
              <a:buFont typeface="Wingdings" pitchFamily="2" charset="2"/>
              <a:buChar char="ü"/>
            </a:pPr>
            <a:r>
              <a:rPr lang="sr-Latn-RS" sz="2000" dirty="0"/>
              <a:t>o</a:t>
            </a:r>
            <a:r>
              <a:rPr lang="sr-Latn-RS" sz="2000" dirty="0" smtClean="0"/>
              <a:t>vlašćenja da zastupa; </a:t>
            </a:r>
            <a:endParaRPr lang="en-US" sz="2000" dirty="0"/>
          </a:p>
          <a:p>
            <a:pPr marL="1257300" lvl="2" indent="-342900" algn="just">
              <a:buFont typeface="Wingdings" pitchFamily="2" charset="2"/>
              <a:buChar char="ü"/>
            </a:pPr>
            <a:r>
              <a:rPr lang="sr-Latn-RS" sz="2000" dirty="0"/>
              <a:t>o</a:t>
            </a:r>
            <a:r>
              <a:rPr lang="sr-Latn-RS" sz="2000" dirty="0" smtClean="0"/>
              <a:t>vlašćenja da donosi odluke; </a:t>
            </a:r>
            <a:endParaRPr lang="en-US" sz="2000" dirty="0"/>
          </a:p>
          <a:p>
            <a:pPr marL="1257300" lvl="2" indent="-342900" algn="just">
              <a:buFont typeface="Wingdings" pitchFamily="2" charset="2"/>
              <a:buChar char="ü"/>
            </a:pPr>
            <a:r>
              <a:rPr lang="sr-Latn-RS" sz="2000" dirty="0"/>
              <a:t>o</a:t>
            </a:r>
            <a:r>
              <a:rPr lang="sr-Latn-RS" sz="2000" dirty="0" smtClean="0"/>
              <a:t>vlašćenja da vrši kontrolu.</a:t>
            </a:r>
            <a:endParaRPr lang="en-US" sz="2000" dirty="0"/>
          </a:p>
        </p:txBody>
      </p:sp>
    </p:spTree>
    <p:extLst>
      <p:ext uri="{BB962C8B-B14F-4D97-AF65-F5344CB8AC3E}">
        <p14:creationId xmlns:p14="http://schemas.microsoft.com/office/powerpoint/2010/main" val="7304091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12 – </a:t>
            </a:r>
            <a:r>
              <a:rPr lang="sr-Latn-RS" sz="3200" b="1" dirty="0"/>
              <a:t>Odgovornost pravnog lica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893647"/>
          </a:xfrm>
          <a:prstGeom prst="rect">
            <a:avLst/>
          </a:prstGeom>
        </p:spPr>
        <p:txBody>
          <a:bodyPr wrap="square">
            <a:spAutoFit/>
          </a:bodyPr>
          <a:lstStyle/>
          <a:p>
            <a:pPr marL="342900" indent="-342900" algn="just">
              <a:buFont typeface="Wingdings" pitchFamily="2" charset="2"/>
              <a:buChar char="Ø"/>
            </a:pPr>
            <a:r>
              <a:rPr lang="sr-Latn-RS" sz="1600" dirty="0" smtClean="0"/>
              <a:t>2 Osim slučajeva koji su predviđeni u stavu 1. ovog člana, svaka Strana ugovornica treba da preduzme mere neophodne da bi se obezbedilo da se pravno lice smatra odgovornim kada je </a:t>
            </a:r>
            <a:r>
              <a:rPr lang="sr-Latn-RS" sz="1600" b="1" dirty="0" smtClean="0">
                <a:solidFill>
                  <a:srgbClr val="FF0000"/>
                </a:solidFill>
              </a:rPr>
              <a:t>nepostojanje nadzora ili kontrole od strane fizičkog lica, navedenog u stavu 1. ovog člana, omogućilo izvršenje </a:t>
            </a:r>
            <a:r>
              <a:rPr lang="sr-Latn-RS" sz="1600" dirty="0" smtClean="0"/>
              <a:t>krivičnog dela, propisanog u skladu sa ovom konvencijom, koje je izvršilo fizičko lice </a:t>
            </a:r>
            <a:r>
              <a:rPr lang="sr-Latn-RS" sz="1600" b="1" dirty="0" smtClean="0">
                <a:solidFill>
                  <a:srgbClr val="FF0000"/>
                </a:solidFill>
              </a:rPr>
              <a:t>u korist tog pravnog lica, na osnovu ovlašćenja pravnog lica</a:t>
            </a:r>
            <a:r>
              <a:rPr lang="sr-Latn-RS" sz="1600" b="1" dirty="0"/>
              <a:t>.</a:t>
            </a:r>
            <a:endParaRPr lang="sr-Latn-RS" sz="1600" dirty="0" smtClean="0"/>
          </a:p>
          <a:p>
            <a:pPr marL="342900" indent="-342900" algn="just">
              <a:buFont typeface="Wingdings" pitchFamily="2" charset="2"/>
              <a:buChar char="Ø"/>
            </a:pPr>
            <a:r>
              <a:rPr lang="sr-Latn-RS" sz="1600" dirty="0" smtClean="0"/>
              <a:t>3 U zavisnosti od pravnih načela Strane ugovornice, odgovornost pravnog lica može biti krivična, građanska ili administrativna. </a:t>
            </a:r>
          </a:p>
          <a:p>
            <a:pPr marL="342900" indent="-342900" algn="just">
              <a:buFont typeface="Wingdings" pitchFamily="2" charset="2"/>
              <a:buChar char="Ø"/>
            </a:pPr>
            <a:r>
              <a:rPr lang="sr-Latn-RS" sz="1600" dirty="0" smtClean="0"/>
              <a:t>4 Ta odgovornost ne isključuje krivičnu odgovornost fizičkih lica koja su izvršila delo.</a:t>
            </a:r>
            <a:endParaRPr lang="sr-Latn-RS"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414130" y="1287212"/>
            <a:ext cx="4608326" cy="4801314"/>
          </a:xfrm>
          <a:prstGeom prst="rect">
            <a:avLst/>
          </a:prstGeom>
        </p:spPr>
        <p:txBody>
          <a:bodyPr wrap="square">
            <a:spAutoFit/>
          </a:bodyPr>
          <a:lstStyle/>
          <a:p>
            <a:pPr marL="342900" indent="-342900" algn="just">
              <a:buFont typeface="Wingdings" pitchFamily="2" charset="2"/>
              <a:buChar char="ü"/>
            </a:pPr>
            <a:r>
              <a:rPr lang="sr-Latn-RS" dirty="0" smtClean="0"/>
              <a:t>Pravna lica mogu se smatrati odgovornim i kada krivično delo počini lice koje nije na rukovodećem položaju (zaposleni, na primer, ili predstavnik koji deluje u okviru svojih ovlašćenja), ukoliko je </a:t>
            </a:r>
            <a:endParaRPr lang="en-US" dirty="0" smtClean="0"/>
          </a:p>
          <a:p>
            <a:pPr marL="800100" lvl="1" indent="-342900" algn="just">
              <a:buFont typeface="Wingdings" pitchFamily="2" charset="2"/>
              <a:buChar char="ü"/>
            </a:pPr>
            <a:r>
              <a:rPr lang="sr-Latn-RS" dirty="0" smtClean="0"/>
              <a:t>delo učinio takav zaposleni ili predstavnik; </a:t>
            </a:r>
            <a:r>
              <a:rPr lang="en-US" dirty="0" smtClean="0"/>
              <a:t> </a:t>
            </a:r>
          </a:p>
          <a:p>
            <a:pPr marL="800100" lvl="1" indent="-342900" algn="just">
              <a:buFont typeface="Wingdings" pitchFamily="2" charset="2"/>
              <a:buChar char="ü"/>
            </a:pPr>
            <a:r>
              <a:rPr lang="sr-Latn-RS" dirty="0" smtClean="0"/>
              <a:t>delo izvršeno u korist pravnog lica; </a:t>
            </a:r>
            <a:endParaRPr lang="en-US" dirty="0"/>
          </a:p>
          <a:p>
            <a:pPr marL="800100" lvl="1" indent="-342900" algn="just">
              <a:buFont typeface="Wingdings" pitchFamily="2" charset="2"/>
              <a:buChar char="ü"/>
            </a:pPr>
            <a:r>
              <a:rPr lang="sr-Latn-RS" dirty="0"/>
              <a:t>i</a:t>
            </a:r>
            <a:r>
              <a:rPr lang="sr-Latn-RS" dirty="0" smtClean="0"/>
              <a:t>zvršenje omogućeno jer je lice na rukovodećem položaju propustilo da preduzme razumne ili odgovarajuće mere u pogledu nadzora nad zaposlenim/predstavnikom; </a:t>
            </a:r>
          </a:p>
          <a:p>
            <a:pPr marL="800100" lvl="1" indent="-342900" algn="just">
              <a:buFont typeface="Wingdings" pitchFamily="2" charset="2"/>
              <a:buChar char="ü"/>
            </a:pPr>
            <a:r>
              <a:rPr lang="sr-Latn-RS" dirty="0" smtClean="0"/>
              <a:t>ukoliko se ne nalaže opšti nadzor nad komunikacijom zaposlenih; </a:t>
            </a:r>
            <a:endParaRPr lang="en-US" dirty="0"/>
          </a:p>
        </p:txBody>
      </p:sp>
    </p:spTree>
    <p:extLst>
      <p:ext uri="{BB962C8B-B14F-4D97-AF65-F5344CB8AC3E}">
        <p14:creationId xmlns:p14="http://schemas.microsoft.com/office/powerpoint/2010/main" val="3161105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04007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618241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a:t>
            </a:r>
          </a:p>
          <a:p>
            <a:pPr algn="r"/>
            <a:r>
              <a:rPr lang="sr-Latn-RS" sz="3200" b="1" dirty="0" smtClean="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Procesne mere i ograničenja</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Budimpeštanska konvencija</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Član </a:t>
            </a:r>
            <a:r>
              <a:rPr lang="en-GB" sz="3200" b="1" dirty="0" smtClean="0"/>
              <a:t>14 </a:t>
            </a:r>
            <a:r>
              <a:rPr lang="en-GB" sz="3200" b="1" dirty="0"/>
              <a:t>– </a:t>
            </a:r>
            <a:r>
              <a:rPr lang="sr-Latn-RS" sz="3200" b="1" dirty="0" smtClean="0"/>
              <a:t>Oblast primene procesnih odredbi</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en-GB" sz="1000" i="1" dirty="0">
              <a:ea typeface="ＭＳ Ｐゴシック" pitchFamily="34" charset="-128"/>
            </a:endParaRPr>
          </a:p>
          <a:p>
            <a:pPr eaLnBrk="1" hangingPunct="1">
              <a:lnSpc>
                <a:spcPct val="80000"/>
              </a:lnSpc>
              <a:spcBef>
                <a:spcPts val="600"/>
              </a:spcBef>
              <a:spcAft>
                <a:spcPts val="1200"/>
              </a:spcAft>
              <a:defRPr/>
            </a:pPr>
            <a:r>
              <a:rPr lang="sr-Latn-RS" sz="2000" i="1" dirty="0" smtClean="0">
                <a:ea typeface="ＭＳ Ｐゴシック" pitchFamily="34" charset="-128"/>
              </a:rPr>
              <a:t>Strane moraju da usvoje neophodne mere kako bi propisale ovlašćenja i postupke predviđene članovima 16-21 Konvencije.</a:t>
            </a:r>
            <a:r>
              <a:rPr lang="en-GB" sz="2000" i="1" dirty="0" smtClean="0">
                <a:ea typeface="ＭＳ Ｐゴシック" pitchFamily="34" charset="-128"/>
              </a:rPr>
              <a:t>  </a:t>
            </a:r>
            <a:endParaRPr lang="en-GB" altLang="sr-Latn-RS" sz="2000" i="1" dirty="0">
              <a:ea typeface="ＭＳ Ｐゴシック" pitchFamily="34" charset="-128"/>
            </a:endParaRPr>
          </a:p>
          <a:p>
            <a:pPr eaLnBrk="1" hangingPunct="1">
              <a:lnSpc>
                <a:spcPct val="80000"/>
              </a:lnSpc>
              <a:spcBef>
                <a:spcPts val="600"/>
              </a:spcBef>
              <a:spcAft>
                <a:spcPts val="1200"/>
              </a:spcAft>
              <a:defRPr/>
            </a:pPr>
            <a:r>
              <a:rPr lang="sr-Latn-RS" altLang="sr-Latn-RS" sz="2000" i="1" dirty="0" smtClean="0">
                <a:ea typeface="ＭＳ Ｐゴシック" pitchFamily="34" charset="-128"/>
              </a:rPr>
              <a:t>Ta se ovlašćenja vrše u odnosu na određene krivične istrage ili postupke (tj. ne za opšte prikupljanje obaveštajnih podataka).</a:t>
            </a:r>
            <a:r>
              <a:rPr lang="en-US" altLang="sr-Latn-RS" sz="2000" i="1" dirty="0" smtClean="0">
                <a:ea typeface="ＭＳ Ｐゴシック" pitchFamily="34" charset="-128"/>
              </a:rPr>
              <a:t> </a:t>
            </a:r>
            <a:endParaRPr lang="en-US" altLang="sr-Latn-RS" sz="2000" i="1" dirty="0">
              <a:ea typeface="ＭＳ Ｐゴシック" pitchFamily="34" charset="-128"/>
            </a:endParaRPr>
          </a:p>
          <a:p>
            <a:pPr marR="0" lvl="0" eaLnBrk="1" latinLnBrk="0" hangingPunct="1">
              <a:lnSpc>
                <a:spcPct val="80000"/>
              </a:lnSpc>
              <a:spcBef>
                <a:spcPts val="600"/>
              </a:spcBef>
              <a:spcAft>
                <a:spcPts val="1200"/>
              </a:spcAft>
              <a:buClrTx/>
              <a:buSzTx/>
              <a:tabLst/>
              <a:defRPr/>
            </a:pPr>
            <a:r>
              <a:rPr lang="sr-Latn-RS" sz="2000" i="1" dirty="0" smtClean="0">
                <a:ea typeface="ＭＳ Ｐゴシック" pitchFamily="34" charset="-128"/>
              </a:rPr>
              <a:t>Procesna ovlašćenja utvrđena u skladu sa Budimpeštanskom konvencijom ne odnose se iskučivo na dela u oblasti visokotehnološkog kriminala. </a:t>
            </a:r>
            <a:endParaRPr lang="en-GB" sz="2000" i="1" dirty="0">
              <a:ea typeface="ＭＳ Ｐゴシック" pitchFamily="34" charset="-128"/>
            </a:endParaRPr>
          </a:p>
          <a:p>
            <a:pPr marL="0" marR="0" lvl="0" indent="0" eaLnBrk="1" latinLnBrk="0" hangingPunct="1">
              <a:lnSpc>
                <a:spcPct val="80000"/>
              </a:lnSpc>
              <a:spcBef>
                <a:spcPts val="600"/>
              </a:spcBef>
              <a:spcAft>
                <a:spcPts val="1200"/>
              </a:spcAft>
              <a:buClrTx/>
              <a:buSzTx/>
              <a:buNone/>
              <a:tabLst/>
              <a:defRPr/>
            </a:pPr>
            <a:r>
              <a:rPr lang="en-GB" sz="2000" i="1" dirty="0" smtClean="0">
                <a:ea typeface="ＭＳ Ｐゴシック" pitchFamily="34" charset="-128"/>
              </a:rPr>
              <a:t>T</a:t>
            </a:r>
            <a:r>
              <a:rPr lang="sr-Latn-RS" sz="2000" i="1" dirty="0" smtClean="0">
                <a:ea typeface="ＭＳ Ｐゴシック" pitchFamily="34" charset="-128"/>
              </a:rPr>
              <a:t>a se ovlašćenja mogu vršiti u odnosu na</a:t>
            </a:r>
          </a:p>
          <a:p>
            <a:pPr eaLnBrk="1" hangingPunct="1">
              <a:lnSpc>
                <a:spcPct val="80000"/>
              </a:lnSpc>
              <a:spcBef>
                <a:spcPts val="600"/>
              </a:spcBef>
              <a:spcAft>
                <a:spcPts val="1200"/>
              </a:spcAft>
              <a:defRPr/>
            </a:pPr>
            <a:r>
              <a:rPr lang="sr-Latn-RS" sz="2000" i="1" dirty="0">
                <a:ea typeface="ＭＳ Ｐゴシック" pitchFamily="34" charset="-128"/>
              </a:rPr>
              <a:t>d</a:t>
            </a:r>
            <a:r>
              <a:rPr lang="sr-Latn-RS" sz="2000" i="1" dirty="0" smtClean="0">
                <a:ea typeface="ＭＳ Ｐゴシック" pitchFamily="34" charset="-128"/>
              </a:rPr>
              <a:t>ela utvrđena Budimpeštanskom konvencijom; </a:t>
            </a:r>
            <a:endParaRPr lang="en-GB" sz="2000" i="1" dirty="0">
              <a:ea typeface="ＭＳ Ｐゴシック" pitchFamily="34" charset="-128"/>
            </a:endParaRP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sr-Latn-RS" sz="2000" i="1" dirty="0">
                <a:ea typeface="ＭＳ Ｐゴシック" pitchFamily="34" charset="-128"/>
              </a:rPr>
              <a:t>d</a:t>
            </a:r>
            <a:r>
              <a:rPr lang="sr-Latn-RS" sz="2000" i="1" dirty="0" smtClean="0">
                <a:ea typeface="ＭＳ Ｐゴシック" pitchFamily="34" charset="-128"/>
              </a:rPr>
              <a:t>ruga dela počinjena preko računarskog sistema; </a:t>
            </a:r>
            <a:r>
              <a:rPr lang="en-GB" sz="2000" i="1" dirty="0" smtClean="0">
                <a:ea typeface="ＭＳ Ｐゴシック" pitchFamily="34" charset="-128"/>
              </a:rPr>
              <a:t> </a:t>
            </a:r>
            <a:endParaRPr lang="en-GB" sz="2000" i="1" dirty="0">
              <a:ea typeface="ＭＳ Ｐゴシック" pitchFamily="34" charset="-128"/>
            </a:endParaRP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sr-Latn-RS" sz="2000" i="1" dirty="0">
                <a:ea typeface="ＭＳ Ｐゴシック" pitchFamily="34" charset="-128"/>
              </a:rPr>
              <a:t>p</a:t>
            </a:r>
            <a:r>
              <a:rPr lang="sr-Latn-RS" sz="2000" i="1" dirty="0" smtClean="0">
                <a:ea typeface="ＭＳ Ｐゴシック" pitchFamily="34" charset="-128"/>
              </a:rPr>
              <a:t>rikupljanje dokaza za bilo koje krivično delo. </a:t>
            </a:r>
            <a:endParaRPr lang="en-GB" altLang="sr-Latn-RS" sz="2000" i="1" dirty="0">
              <a:ea typeface="ＭＳ Ｐゴシック" pitchFamily="34" charset="-128"/>
            </a:endParaRPr>
          </a:p>
        </p:txBody>
      </p:sp>
      <p:pic>
        <p:nvPicPr>
          <p:cNvPr id="6" name="Graphic 5" descr="Quotes">
            <a:extLst>
              <a:ext uri="{FF2B5EF4-FFF2-40B4-BE49-F238E27FC236}">
                <a16:creationId xmlns:a16="http://schemas.microsoft.com/office/drawing/2014/main" id="{62240A6B-5281-496D-B63E-802CE272DD0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val="3046130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15786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p>
          <a:p>
            <a:pPr algn="r"/>
            <a:r>
              <a:rPr lang="sr-Latn-RS" sz="3200" b="1" dirty="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274195"/>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a:t>
            </a:r>
            <a:r>
              <a:rPr lang="sr-Latn-RS" sz="3200" b="1" dirty="0" smtClean="0">
                <a:ea typeface="ＭＳ Ｐゴシック" charset="0"/>
                <a:cs typeface="ＭＳ Ｐゴシック" charset="0"/>
              </a:rPr>
              <a:t>I</a:t>
            </a:r>
            <a:endParaRPr lang="sr-Latn-RS" sz="3200" b="1" dirty="0" smtClean="0">
              <a:ea typeface="ＭＳ Ｐゴシック" charset="0"/>
              <a:cs typeface="ＭＳ Ｐゴシック" charset="0"/>
            </a:endParaRPr>
          </a:p>
          <a:p>
            <a:pPr algn="ctr">
              <a:lnSpc>
                <a:spcPct val="80000"/>
              </a:lnSpc>
            </a:pPr>
            <a:r>
              <a:rPr lang="sr-Latn-RS" sz="3200" b="1" dirty="0" smtClean="0">
                <a:ea typeface="ＭＳ Ｐゴシック" charset="0"/>
                <a:cs typeface="ＭＳ Ｐゴシック" charset="0"/>
              </a:rPr>
              <a:t/>
            </a:r>
            <a:br>
              <a:rPr lang="sr-Latn-RS" sz="3200" b="1" dirty="0" smtClean="0">
                <a:ea typeface="ＭＳ Ｐゴシック" charset="0"/>
                <a:cs typeface="ＭＳ Ｐゴシック" charset="0"/>
              </a:rPr>
            </a:br>
            <a:r>
              <a:rPr lang="sr-Latn-RS" sz="3200" b="1" dirty="0" smtClean="0">
                <a:ea typeface="ＭＳ Ｐゴシック" charset="0"/>
                <a:cs typeface="ＭＳ Ｐゴシック" charset="0"/>
              </a:rPr>
              <a:t>Materijalno pravo i procesna ovlašćenja</a:t>
            </a:r>
            <a:endParaRPr lang="sr-Latn-RS" sz="3200" dirty="0"/>
          </a:p>
        </p:txBody>
      </p:sp>
    </p:spTree>
    <p:extLst>
      <p:ext uri="{BB962C8B-B14F-4D97-AF65-F5344CB8AC3E}">
        <p14:creationId xmlns:p14="http://schemas.microsoft.com/office/powerpoint/2010/main" val="2257111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3574568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15</a:t>
            </a:r>
            <a:r>
              <a:rPr lang="en-GB" sz="3200" b="1" dirty="0"/>
              <a:t> – </a:t>
            </a:r>
            <a:r>
              <a:rPr lang="sr-Latn-RS" sz="3200" b="1" dirty="0"/>
              <a:t>Uslovi i </a:t>
            </a:r>
            <a:r>
              <a:rPr lang="sr-Latn-RS" sz="3200" b="1" dirty="0">
                <a:solidFill>
                  <a:schemeClr val="bg1"/>
                </a:solidFill>
              </a:rPr>
              <a:t>ograničenja</a:t>
            </a:r>
            <a:endParaRPr lang="en-GB"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graphicFrame>
        <p:nvGraphicFramePr>
          <p:cNvPr id="5" name="Diagram 4">
            <a:extLst>
              <a:ext uri="{FF2B5EF4-FFF2-40B4-BE49-F238E27FC236}">
                <a16:creationId xmlns:a16="http://schemas.microsoft.com/office/drawing/2014/main" id="{8CEC8775-ABFC-4457-8200-57647F059C51}"/>
              </a:ext>
            </a:extLst>
          </p:cNvPr>
          <p:cNvGraphicFramePr/>
          <p:nvPr>
            <p:extLst>
              <p:ext uri="{D42A27DB-BD31-4B8C-83A1-F6EECF244321}">
                <p14:modId xmlns:p14="http://schemas.microsoft.com/office/powerpoint/2010/main" val="1492946129"/>
              </p:ext>
            </p:extLst>
          </p:nvPr>
        </p:nvGraphicFramePr>
        <p:xfrm>
          <a:off x="4301276" y="1433314"/>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extBox 15">
            <a:extLst>
              <a:ext uri="{FF2B5EF4-FFF2-40B4-BE49-F238E27FC236}">
                <a16:creationId xmlns:a16="http://schemas.microsoft.com/office/drawing/2014/main" id="{7C686A23-9C79-416C-9679-A4B0C23A3EB5}"/>
              </a:ext>
            </a:extLst>
          </p:cNvPr>
          <p:cNvSpPr txBox="1"/>
          <p:nvPr/>
        </p:nvSpPr>
        <p:spPr>
          <a:xfrm>
            <a:off x="262298" y="2198427"/>
            <a:ext cx="3934724" cy="923330"/>
          </a:xfrm>
          <a:prstGeom prst="rect">
            <a:avLst/>
          </a:prstGeom>
          <a:noFill/>
        </p:spPr>
        <p:txBody>
          <a:bodyPr wrap="square">
            <a:spAutoFit/>
          </a:bodyPr>
          <a:lstStyle/>
          <a:p>
            <a:pPr marL="342900" indent="-342900" algn="just">
              <a:buFont typeface="Wingdings" pitchFamily="2" charset="2"/>
              <a:buChar char="ü"/>
            </a:pPr>
            <a:r>
              <a:rPr lang="sr-Latn-RS" dirty="0"/>
              <a:t>Ovlašćenje ili postupak mora biti proporcionalan prirodi i okolnostima krivičnog </a:t>
            </a:r>
            <a:r>
              <a:rPr lang="sr-Latn-RS" dirty="0" smtClean="0"/>
              <a:t>dela; </a:t>
            </a:r>
            <a:endParaRPr lang="en-US" sz="1800" i="1" dirty="0"/>
          </a:p>
        </p:txBody>
      </p:sp>
      <p:sp>
        <p:nvSpPr>
          <p:cNvPr id="19" name="TextBox 18">
            <a:extLst>
              <a:ext uri="{FF2B5EF4-FFF2-40B4-BE49-F238E27FC236}">
                <a16:creationId xmlns:a16="http://schemas.microsoft.com/office/drawing/2014/main" id="{8F595C04-F650-4D7D-A690-15AFBD2F427A}"/>
              </a:ext>
            </a:extLst>
          </p:cNvPr>
          <p:cNvSpPr txBox="1"/>
          <p:nvPr/>
        </p:nvSpPr>
        <p:spPr>
          <a:xfrm>
            <a:off x="281752" y="1066090"/>
            <a:ext cx="4066607" cy="923330"/>
          </a:xfrm>
          <a:prstGeom prst="rect">
            <a:avLst/>
          </a:prstGeom>
          <a:noFill/>
        </p:spPr>
        <p:txBody>
          <a:bodyPr wrap="square">
            <a:spAutoFit/>
          </a:bodyPr>
          <a:lstStyle/>
          <a:p>
            <a:pPr marL="342900" indent="-342900" algn="just">
              <a:buFont typeface="Wingdings" pitchFamily="2" charset="2"/>
              <a:buChar char="ü"/>
            </a:pPr>
            <a:r>
              <a:rPr lang="sr-Latn-RS" i="1" dirty="0"/>
              <a:t>Obezbediti ravnotežu između zahteva zaštite pravnog poretka i zaštite ljudskih prava i </a:t>
            </a:r>
            <a:r>
              <a:rPr lang="sr-Latn-RS" i="1" dirty="0" smtClean="0"/>
              <a:t>sloboda; </a:t>
            </a:r>
            <a:endParaRPr lang="en-GB" sz="1800" i="1" dirty="0"/>
          </a:p>
        </p:txBody>
      </p:sp>
      <p:sp>
        <p:nvSpPr>
          <p:cNvPr id="20" name="TextBox 19">
            <a:extLst>
              <a:ext uri="{FF2B5EF4-FFF2-40B4-BE49-F238E27FC236}">
                <a16:creationId xmlns:a16="http://schemas.microsoft.com/office/drawing/2014/main" id="{37292A80-BEEC-4F6E-A6EE-E56260FAC022}"/>
              </a:ext>
            </a:extLst>
          </p:cNvPr>
          <p:cNvSpPr txBox="1"/>
          <p:nvPr/>
        </p:nvSpPr>
        <p:spPr>
          <a:xfrm>
            <a:off x="265269" y="3077106"/>
            <a:ext cx="3934724" cy="1477328"/>
          </a:xfrm>
          <a:prstGeom prst="rect">
            <a:avLst/>
          </a:prstGeom>
          <a:noFill/>
        </p:spPr>
        <p:txBody>
          <a:bodyPr wrap="square">
            <a:spAutoFit/>
          </a:bodyPr>
          <a:lstStyle/>
          <a:p>
            <a:pPr marL="342900" indent="-342900" algn="just">
              <a:buFont typeface="Wingdings" pitchFamily="2" charset="2"/>
              <a:buChar char="ü"/>
            </a:pPr>
            <a:r>
              <a:rPr lang="sr-Latn-RS" i="1" dirty="0" smtClean="0"/>
              <a:t>Uslovi i ograničenja za zaštitu ljudskih prava i sloboda  u skladu sa obavezama koje proističu iz važećih instrumenata za zaštitu ljudskih prava; </a:t>
            </a:r>
            <a:endParaRPr lang="en-GB" sz="1800" i="1" dirty="0"/>
          </a:p>
        </p:txBody>
      </p:sp>
      <p:sp>
        <p:nvSpPr>
          <p:cNvPr id="22" name="TextBox 21">
            <a:extLst>
              <a:ext uri="{FF2B5EF4-FFF2-40B4-BE49-F238E27FC236}">
                <a16:creationId xmlns:a16="http://schemas.microsoft.com/office/drawing/2014/main" id="{36F503B6-5667-49E4-A218-E0C3D11DCC32}"/>
              </a:ext>
            </a:extLst>
          </p:cNvPr>
          <p:cNvSpPr txBox="1"/>
          <p:nvPr/>
        </p:nvSpPr>
        <p:spPr>
          <a:xfrm>
            <a:off x="105555" y="4551290"/>
            <a:ext cx="4195721" cy="1754326"/>
          </a:xfrm>
          <a:prstGeom prst="rect">
            <a:avLst/>
          </a:prstGeom>
          <a:noFill/>
        </p:spPr>
        <p:txBody>
          <a:bodyPr wrap="square">
            <a:spAutoFit/>
          </a:bodyPr>
          <a:lstStyle/>
          <a:p>
            <a:pPr marL="800100" lvl="1" indent="-342900" algn="just">
              <a:buFont typeface="Wingdings" pitchFamily="2" charset="2"/>
              <a:buChar char="ü"/>
            </a:pPr>
            <a:r>
              <a:rPr lang="sr-Latn-RS" i="1" dirty="0" smtClean="0"/>
              <a:t>Sudska kontrola</a:t>
            </a:r>
            <a:endParaRPr lang="en-GB" i="1" dirty="0"/>
          </a:p>
          <a:p>
            <a:pPr marL="800100" lvl="1" indent="-342900" algn="just">
              <a:buFont typeface="Wingdings" pitchFamily="2" charset="2"/>
              <a:buChar char="ü"/>
            </a:pPr>
            <a:r>
              <a:rPr lang="sr-Latn-RS" i="1" dirty="0" smtClean="0"/>
              <a:t>Druga vrsta nezavisne kontrole</a:t>
            </a:r>
            <a:endParaRPr lang="en-GB" i="1" dirty="0"/>
          </a:p>
          <a:p>
            <a:pPr marL="800100" lvl="1" indent="-342900" algn="just">
              <a:buFont typeface="Wingdings" pitchFamily="2" charset="2"/>
              <a:buChar char="ü"/>
            </a:pPr>
            <a:r>
              <a:rPr lang="sr-Latn-RS" i="1" dirty="0" smtClean="0"/>
              <a:t>Osnov kojim se opravdava primena procesnih ovlašćenja</a:t>
            </a:r>
          </a:p>
          <a:p>
            <a:pPr marL="800100" lvl="1" indent="-342900" algn="just">
              <a:buFont typeface="Wingdings" pitchFamily="2" charset="2"/>
              <a:buChar char="ü"/>
            </a:pPr>
            <a:r>
              <a:rPr lang="sr-Latn-RS" i="1" dirty="0" smtClean="0"/>
              <a:t>Ograničenje obima ovlašćenja</a:t>
            </a:r>
            <a:endParaRPr lang="en-GB" i="1" dirty="0"/>
          </a:p>
          <a:p>
            <a:pPr marL="800100" lvl="1" indent="-342900" algn="just">
              <a:buFont typeface="Wingdings" pitchFamily="2" charset="2"/>
              <a:buChar char="ü"/>
            </a:pPr>
            <a:r>
              <a:rPr lang="sr-Latn-RS" i="1" dirty="0" smtClean="0"/>
              <a:t>Ograničenje trajanja ovlašćenja</a:t>
            </a:r>
            <a:endParaRPr lang="en-GB" i="1" dirty="0"/>
          </a:p>
        </p:txBody>
      </p:sp>
    </p:spTree>
    <p:extLst>
      <p:ext uri="{BB962C8B-B14F-4D97-AF65-F5344CB8AC3E}">
        <p14:creationId xmlns:p14="http://schemas.microsoft.com/office/powerpoint/2010/main" val="4008659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16</a:t>
            </a:r>
            <a:r>
              <a:rPr lang="en-GB" sz="3200" b="1" dirty="0"/>
              <a:t> – </a:t>
            </a:r>
            <a:r>
              <a:rPr lang="sr-Latn-RS" sz="3200" b="1" dirty="0"/>
              <a:t>Hitna zaštita sačuvanih </a:t>
            </a:r>
          </a:p>
          <a:p>
            <a:pPr algn="r"/>
            <a:r>
              <a:rPr lang="sr-Latn-RS" sz="3200" b="1" dirty="0"/>
              <a:t>računarskih podataka </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spcBef>
                <a:spcPts val="600"/>
              </a:spcBef>
              <a:spcAft>
                <a:spcPts val="0"/>
              </a:spcAft>
              <a:buFont typeface="Arial" pitchFamily="34" charset="0"/>
              <a:buNone/>
              <a:defRPr/>
            </a:pPr>
            <a:endParaRPr lang="en-GB" altLang="sr-Latn-RS" sz="1000" i="1" dirty="0">
              <a:ea typeface="ＭＳ Ｐゴシック" pitchFamily="34" charset="-128"/>
            </a:endParaRPr>
          </a:p>
          <a:p>
            <a:pPr marL="539750" defTabSz="365125" eaLnBrk="1" hangingPunct="1">
              <a:spcBef>
                <a:spcPts val="600"/>
              </a:spcBef>
              <a:spcAft>
                <a:spcPts val="0"/>
              </a:spcAft>
              <a:buFont typeface="Arial" charset="0"/>
              <a:buChar char="•"/>
              <a:defRPr/>
            </a:pPr>
            <a:r>
              <a:rPr lang="sr-Latn-RS" sz="1800" dirty="0" smtClean="0"/>
              <a:t>Podatke  </a:t>
            </a:r>
            <a:r>
              <a:rPr lang="sr-Latn-RS" sz="1800" dirty="0"/>
              <a:t>koji postoje u sačuvanom obliku </a:t>
            </a:r>
            <a:r>
              <a:rPr lang="sr-Latn-RS" sz="1800" dirty="0" smtClean="0"/>
              <a:t>treba zaštititi od </a:t>
            </a:r>
            <a:r>
              <a:rPr lang="sr-Latn-RS" sz="1800" dirty="0"/>
              <a:t>svega što bi moglo dovesti do toga da se postojeći kvalitet ili stanje promeni ili </a:t>
            </a:r>
            <a:r>
              <a:rPr lang="sr-Latn-RS" sz="1800" dirty="0" smtClean="0"/>
              <a:t>pogorša. </a:t>
            </a:r>
          </a:p>
          <a:p>
            <a:pPr marL="539750" defTabSz="365125" eaLnBrk="1" hangingPunct="1">
              <a:spcBef>
                <a:spcPts val="600"/>
              </a:spcBef>
              <a:spcAft>
                <a:spcPts val="0"/>
              </a:spcAft>
              <a:buFont typeface="Arial" charset="0"/>
              <a:buChar char="•"/>
              <a:defRPr/>
            </a:pPr>
            <a:r>
              <a:rPr lang="sr-Latn-RS" sz="1800" dirty="0"/>
              <a:t>Podatke treba sačuvati od izmena, pogoršavanja ili </a:t>
            </a:r>
            <a:r>
              <a:rPr lang="sr-Latn-RS" sz="1800" dirty="0" smtClean="0"/>
              <a:t>brisanja.</a:t>
            </a:r>
            <a:endParaRPr lang="en-US" altLang="sr-Latn-RS" sz="1800" i="1" dirty="0" smtClean="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Ovlašćenje se odnosi na sve računarske podatke (o pretplatniku, saobraćaju, iz sadržaja).</a:t>
            </a:r>
            <a:endParaRPr lang="en-US" altLang="sr-Latn-RS" sz="1800" i="1" dirty="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Mora se primenjivati u vezi sa istragom u određenom slučaju i u odnosu na konkretne računarske podatke (ne na proizvoljne količine podataka</a:t>
            </a:r>
            <a:r>
              <a:rPr lang="en-US" altLang="sr-Latn-RS" sz="1800" i="1" dirty="0" smtClean="0">
                <a:ea typeface="ＭＳ Ｐゴシック" pitchFamily="34" charset="-128"/>
                <a:cs typeface="+mn-cs"/>
              </a:rPr>
              <a:t>)</a:t>
            </a:r>
            <a:r>
              <a:rPr lang="sr-Latn-RS" altLang="sr-Latn-RS" sz="1800" i="1" dirty="0" smtClean="0">
                <a:ea typeface="ＭＳ Ｐゴシック" pitchFamily="34" charset="-128"/>
                <a:cs typeface="+mn-cs"/>
              </a:rPr>
              <a:t>.</a:t>
            </a:r>
            <a:endParaRPr lang="en-US" altLang="sr-Latn-RS" sz="1800" i="1" dirty="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Podaci za koje se traži zaštita moraju biti već sačuvani u računarskom sistemu.</a:t>
            </a:r>
            <a:endParaRPr lang="en-US" altLang="sr-Latn-RS" sz="1800" i="1" dirty="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Mora postojati osnov da su računarski podaci posebno podložni gubitku ili izmenama. </a:t>
            </a:r>
            <a:endParaRPr lang="en-US" altLang="sr-Latn-RS" sz="1800" i="1" dirty="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Zaštita je privremeno ovlašćenje da se podaci zaštite dok nadležni organi traže izdavanje naredbe za predavanje podataka, pretragu i zaplenu. </a:t>
            </a:r>
            <a:endParaRPr lang="en-US" altLang="sr-Latn-RS" sz="1800" i="1" dirty="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Zaštita treba da bude ekspeditivna i izvršena na određeni rok. </a:t>
            </a:r>
            <a:endParaRPr lang="en-US" altLang="sr-Latn-RS" sz="1800" i="1" dirty="0">
              <a:ea typeface="ＭＳ Ｐゴシック" pitchFamily="34" charset="-128"/>
              <a:cs typeface="+mn-cs"/>
            </a:endParaRPr>
          </a:p>
          <a:p>
            <a:pPr marL="539750" defTabSz="365125" eaLnBrk="1" hangingPunct="1">
              <a:spcBef>
                <a:spcPts val="600"/>
              </a:spcBef>
              <a:spcAft>
                <a:spcPts val="0"/>
              </a:spcAft>
              <a:buFont typeface="Arial" charset="0"/>
              <a:buChar char="•"/>
              <a:defRPr/>
            </a:pPr>
            <a:r>
              <a:rPr lang="sr-Latn-RS" altLang="sr-Latn-RS" sz="1800" i="1" dirty="0" smtClean="0">
                <a:ea typeface="ＭＳ Ｐゴシック" pitchFamily="34" charset="-128"/>
                <a:cs typeface="+mn-cs"/>
              </a:rPr>
              <a:t>Zaštita se može narediti ili postići na sličan način drugim sredstvima (tj. izdavanje naredbe, pretraga i zašlena).</a:t>
            </a:r>
            <a:endParaRPr lang="en-US" altLang="sr-Latn-RS" sz="2000" i="1" dirty="0">
              <a:ea typeface="ＭＳ Ｐゴシック" pitchFamily="34" charset="-128"/>
              <a:cs typeface="+mn-cs"/>
            </a:endParaRPr>
          </a:p>
        </p:txBody>
      </p:sp>
    </p:spTree>
    <p:extLst>
      <p:ext uri="{BB962C8B-B14F-4D97-AF65-F5344CB8AC3E}">
        <p14:creationId xmlns:p14="http://schemas.microsoft.com/office/powerpoint/2010/main"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17 – </a:t>
            </a:r>
            <a:r>
              <a:rPr lang="sr-Latn-RS" sz="3200" b="1" dirty="0"/>
              <a:t>Hitna zaštita i delimično otkrivanje podataka o saobraćaju</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sr-Latn-RS" sz="2000" i="1" dirty="0"/>
              <a:t>U prenos komunikacija obično je uključeno više davalaca </a:t>
            </a:r>
            <a:r>
              <a:rPr lang="sr-Latn-RS" sz="2000" i="1" dirty="0" smtClean="0"/>
              <a:t>usluga.</a:t>
            </a:r>
            <a:r>
              <a:rPr lang="en-US" altLang="sr-Latn-RS" sz="2000" i="1" dirty="0" smtClean="0">
                <a:ea typeface="ＭＳ Ｐゴシック" pitchFamily="34" charset="-128"/>
              </a:rPr>
              <a:t> </a:t>
            </a:r>
            <a:endParaRPr lang="en-US" altLang="sr-Latn-RS" sz="2000" i="1" dirty="0">
              <a:ea typeface="ＭＳ Ｐゴシック" pitchFamily="34" charset="-128"/>
            </a:endParaRPr>
          </a:p>
          <a:p>
            <a:pPr eaLnBrk="1" hangingPunct="1">
              <a:lnSpc>
                <a:spcPct val="80000"/>
              </a:lnSpc>
              <a:spcBef>
                <a:spcPts val="600"/>
              </a:spcBef>
              <a:spcAft>
                <a:spcPts val="1200"/>
              </a:spcAft>
              <a:defRPr/>
            </a:pPr>
            <a:r>
              <a:rPr lang="sr-Latn-RS" sz="2000" i="1" dirty="0"/>
              <a:t>Podaci o saobraćaju često se razmenjuju između davalaca usluga u komercijalne, bezbednosne ili tehničke </a:t>
            </a:r>
            <a:r>
              <a:rPr lang="sr-Latn-RS" sz="2000" i="1" dirty="0" smtClean="0"/>
              <a:t>svrhe.</a:t>
            </a:r>
            <a:r>
              <a:rPr lang="en-US" altLang="sr-Latn-RS" sz="2000" i="1" dirty="0" smtClean="0">
                <a:ea typeface="ＭＳ Ｐゴシック" pitchFamily="34" charset="-128"/>
              </a:rPr>
              <a:t> </a:t>
            </a:r>
            <a:endParaRPr lang="en-US" altLang="sr-Latn-RS" sz="2000" i="1" dirty="0">
              <a:ea typeface="ＭＳ Ｐゴシック" pitchFamily="34" charset="-128"/>
            </a:endParaRPr>
          </a:p>
          <a:p>
            <a:pPr eaLnBrk="1" hangingPunct="1">
              <a:lnSpc>
                <a:spcPct val="80000"/>
              </a:lnSpc>
              <a:spcBef>
                <a:spcPts val="600"/>
              </a:spcBef>
              <a:spcAft>
                <a:spcPts val="1200"/>
              </a:spcAft>
              <a:defRPr/>
            </a:pPr>
            <a:r>
              <a:rPr lang="sr-Latn-RS" sz="2000" i="1" dirty="0"/>
              <a:t>Obično ne postoji jedan davalac usluga koji poseduje dovoljno ključnih podataka o saobraćaju da bi se utvrdio izvor i odredište komunikacije (svaki davalac usluga poseduje deo slagalice</a:t>
            </a:r>
            <a:r>
              <a:rPr lang="en-US" altLang="sr-Latn-RS" sz="2000" i="1" dirty="0" smtClean="0">
                <a:ea typeface="ＭＳ Ｐゴシック" pitchFamily="34" charset="-128"/>
              </a:rPr>
              <a:t>)</a:t>
            </a:r>
            <a:r>
              <a:rPr lang="sr-Latn-RS" altLang="sr-Latn-RS" sz="2000" i="1" dirty="0" smtClean="0">
                <a:ea typeface="ＭＳ Ｐゴシック" pitchFamily="34" charset="-128"/>
              </a:rPr>
              <a:t>.</a:t>
            </a:r>
            <a:endParaRPr lang="en-US" altLang="sr-Latn-RS" sz="2000" i="1" dirty="0">
              <a:ea typeface="ＭＳ Ｐゴシック" pitchFamily="34" charset="-128"/>
            </a:endParaRPr>
          </a:p>
          <a:p>
            <a:pPr eaLnBrk="1" hangingPunct="1">
              <a:lnSpc>
                <a:spcPct val="80000"/>
              </a:lnSpc>
              <a:spcBef>
                <a:spcPts val="600"/>
              </a:spcBef>
              <a:spcAft>
                <a:spcPts val="1200"/>
              </a:spcAft>
              <a:defRPr/>
            </a:pPr>
            <a:r>
              <a:rPr lang="sr-Latn-RS" sz="2000" i="1" dirty="0"/>
              <a:t>Strane ugovornice mogu da izdaju posebnu naredbu svakom davaocu usluga, ili jedan nalog koji se uručuje redom, kako se koji davalac usluge </a:t>
            </a:r>
            <a:r>
              <a:rPr lang="sr-Latn-RS" sz="2000" i="1" dirty="0" smtClean="0"/>
              <a:t>identifikuje. </a:t>
            </a:r>
            <a:endParaRPr lang="en-US" altLang="sr-Latn-RS" sz="2000" i="1" dirty="0">
              <a:ea typeface="ＭＳ Ｐゴシック" pitchFamily="34" charset="-128"/>
            </a:endParaRPr>
          </a:p>
          <a:p>
            <a:pPr eaLnBrk="1" hangingPunct="1">
              <a:lnSpc>
                <a:spcPct val="80000"/>
              </a:lnSpc>
              <a:spcBef>
                <a:spcPts val="600"/>
              </a:spcBef>
              <a:spcAft>
                <a:spcPts val="1200"/>
              </a:spcAft>
              <a:defRPr/>
            </a:pPr>
            <a:r>
              <a:rPr lang="sr-Latn-RS" sz="2000" i="1" dirty="0"/>
              <a:t>Ovim ovlašćenjem se ne obezbeđuje samo </a:t>
            </a:r>
            <a:r>
              <a:rPr lang="sr-Latn-RS" sz="2000" i="1" dirty="0" smtClean="0"/>
              <a:t>zaštita</a:t>
            </a:r>
            <a:r>
              <a:rPr lang="en-US" altLang="sr-Latn-RS" sz="2000" i="1" dirty="0" smtClean="0">
                <a:ea typeface="ＭＳ Ｐゴシック" pitchFamily="34" charset="-128"/>
              </a:rPr>
              <a:t>: </a:t>
            </a:r>
            <a:r>
              <a:rPr lang="sr-Latn-RS" sz="2000" i="1" dirty="0"/>
              <a:t>Zahteva se i hitno otkrivanje dovoljno podataka o saobraćaju u cilju identifikacije drugih davalaca usluga uključenih u prenos i putanju </a:t>
            </a:r>
            <a:r>
              <a:rPr lang="sr-Latn-RS" sz="2000" i="1" dirty="0" smtClean="0"/>
              <a:t>komunikacije. </a:t>
            </a:r>
            <a:endParaRPr lang="en-US" altLang="sr-Latn-RS" sz="2000" i="1" dirty="0">
              <a:ea typeface="ＭＳ Ｐゴシック" pitchFamily="34" charset="-128"/>
            </a:endParaRPr>
          </a:p>
          <a:p>
            <a:pPr eaLnBrk="1" hangingPunct="1">
              <a:lnSpc>
                <a:spcPct val="80000"/>
              </a:lnSpc>
              <a:spcBef>
                <a:spcPts val="600"/>
              </a:spcBef>
              <a:spcAft>
                <a:spcPts val="1200"/>
              </a:spcAft>
              <a:defRPr/>
            </a:pPr>
            <a:r>
              <a:rPr lang="sr-Latn-RS" sz="2000" i="1" dirty="0" smtClean="0"/>
              <a:t>Cilj </a:t>
            </a:r>
            <a:r>
              <a:rPr lang="sr-Latn-RS" sz="2000" i="1" dirty="0"/>
              <a:t>je da se omogući identifikacija svih davalaca usluga, kako bi se preduzele odgovarajuće procesne </a:t>
            </a:r>
            <a:r>
              <a:rPr lang="sr-Latn-RS" sz="2000" i="1" dirty="0" smtClean="0"/>
              <a:t>mere.</a:t>
            </a:r>
            <a:r>
              <a:rPr lang="en-US" altLang="sr-Latn-RS" sz="2000" i="1" dirty="0" smtClean="0">
                <a:ea typeface="ＭＳ Ｐゴシック" pitchFamily="34" charset="-128"/>
              </a:rPr>
              <a:t> </a:t>
            </a:r>
            <a:endParaRPr lang="en-US" altLang="sr-Latn-RS" sz="2000" i="1" dirty="0">
              <a:ea typeface="ＭＳ Ｐゴシック" pitchFamily="34" charset="-128"/>
            </a:endParaRPr>
          </a:p>
          <a:p>
            <a:pPr eaLnBrk="1" hangingPunct="1">
              <a:lnSpc>
                <a:spcPct val="80000"/>
              </a:lnSpc>
              <a:spcBef>
                <a:spcPts val="600"/>
              </a:spcBef>
              <a:spcAft>
                <a:spcPts val="1200"/>
              </a:spcAft>
              <a:defRPr/>
            </a:pPr>
            <a:endParaRPr lang="en-US" altLang="sr-Latn-RS" sz="2000" i="1" dirty="0">
              <a:ea typeface="ＭＳ Ｐゴシック" pitchFamily="34" charset="-128"/>
            </a:endParaRPr>
          </a:p>
        </p:txBody>
      </p:sp>
    </p:spTree>
    <p:extLst>
      <p:ext uri="{BB962C8B-B14F-4D97-AF65-F5344CB8AC3E}">
        <p14:creationId xmlns:p14="http://schemas.microsoft.com/office/powerpoint/2010/main" val="3167324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Član </a:t>
            </a:r>
            <a:r>
              <a:rPr lang="en-GB" sz="3200" b="1" dirty="0" smtClean="0"/>
              <a:t>18 </a:t>
            </a:r>
            <a:r>
              <a:rPr lang="en-150" sz="3200" b="1" dirty="0" smtClean="0"/>
              <a:t>–</a:t>
            </a:r>
            <a:r>
              <a:rPr lang="en-GB" sz="3200" b="1" dirty="0" smtClean="0"/>
              <a:t> </a:t>
            </a:r>
            <a:r>
              <a:rPr lang="sr-Latn-RS" sz="3200" b="1" dirty="0" smtClean="0"/>
              <a:t>Izdavanje naredbe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7CDF275-D7EF-44BD-A16E-17251EE6E430}"/>
              </a:ext>
            </a:extLst>
          </p:cNvPr>
          <p:cNvSpPr txBox="1">
            <a:spLocks/>
          </p:cNvSpPr>
          <p:nvPr/>
        </p:nvSpPr>
        <p:spPr bwMode="auto">
          <a:xfrm>
            <a:off x="348345" y="1110343"/>
            <a:ext cx="8364582" cy="5290452"/>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r-Latn-RS" altLang="sr-Latn-RS" sz="2800" b="1" i="1" dirty="0">
                <a:ea typeface="ＭＳ Ｐゴシック" pitchFamily="34" charset="-128"/>
              </a:rPr>
              <a:t>Izdavanje naredbe</a:t>
            </a:r>
            <a:endParaRPr lang="en-GB" altLang="sr-Latn-RS" sz="2800" b="1" i="1" dirty="0">
              <a:ea typeface="ＭＳ Ｐゴシック" pitchFamily="34" charset="-128"/>
            </a:endParaRPr>
          </a:p>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a:t>
            </a:r>
            <a:r>
              <a:rPr lang="sr-Latn-RS" altLang="sr-Latn-RS" sz="2800" b="1" i="1" dirty="0">
                <a:ea typeface="ＭＳ Ｐゴシック" pitchFamily="34" charset="-128"/>
              </a:rPr>
              <a:t>Član </a:t>
            </a:r>
            <a:r>
              <a:rPr lang="en-GB" altLang="sr-Latn-RS" sz="2800" b="1" i="1" dirty="0">
                <a:ea typeface="ＭＳ Ｐゴシック" pitchFamily="34" charset="-128"/>
              </a:rPr>
              <a:t>18 – </a:t>
            </a:r>
            <a:r>
              <a:rPr lang="sr-Latn-RS" altLang="sr-Latn-RS" sz="2800" b="1" i="1" dirty="0">
                <a:ea typeface="ＭＳ Ｐゴシック" pitchFamily="34" charset="-128"/>
              </a:rPr>
              <a:t>Budimpeštanska konvencija</a:t>
            </a:r>
            <a:r>
              <a:rPr lang="en-GB" altLang="sr-Latn-RS" sz="2800" b="1" i="1" dirty="0">
                <a:ea typeface="ＭＳ Ｐゴシック" pitchFamily="34" charset="-128"/>
              </a:rPr>
              <a:t>)</a:t>
            </a:r>
          </a:p>
          <a:p>
            <a:pPr algn="ctr" eaLnBrk="1" hangingPunct="1">
              <a:lnSpc>
                <a:spcPct val="80000"/>
              </a:lnSpc>
              <a:spcBef>
                <a:spcPts val="600"/>
              </a:spcBef>
              <a:spcAft>
                <a:spcPts val="1200"/>
              </a:spcAft>
              <a:defRPr/>
            </a:pPr>
            <a:r>
              <a:rPr lang="sr-Latn-RS" altLang="sr-Latn-RS" sz="2400" i="1" dirty="0">
                <a:ea typeface="ＭＳ Ｐゴシック" pitchFamily="34" charset="-128"/>
              </a:rPr>
              <a:t>Takođe vrlo inovativan</a:t>
            </a:r>
            <a:endParaRPr lang="en-GB" altLang="sr-Latn-RS" sz="2400" i="1" dirty="0">
              <a:ea typeface="ＭＳ Ｐゴシック" pitchFamily="34" charset="-128"/>
            </a:endParaRPr>
          </a:p>
          <a:p>
            <a:pPr marL="539750" defTabSz="365125" eaLnBrk="1" hangingPunct="1">
              <a:lnSpc>
                <a:spcPct val="80000"/>
              </a:lnSpc>
              <a:spcBef>
                <a:spcPts val="600"/>
              </a:spcBef>
              <a:spcAft>
                <a:spcPts val="1200"/>
              </a:spcAft>
              <a:defRPr/>
            </a:pPr>
            <a:r>
              <a:rPr lang="sr-Latn-RS" altLang="sr-Latn-RS" sz="2000" i="1" dirty="0">
                <a:ea typeface="ＭＳ Ｐゴシック" pitchFamily="34" charset="-128"/>
              </a:rPr>
              <a:t>Omogućava organima za zaštitu pravnog poretka da izdaju naredbu;</a:t>
            </a:r>
            <a:endParaRPr lang="en-GB" altLang="sr-Latn-RS" sz="2000" i="1" dirty="0">
              <a:ea typeface="ＭＳ Ｐゴシック" pitchFamily="34" charset="-128"/>
            </a:endParaRPr>
          </a:p>
          <a:p>
            <a:pPr marL="539750" defTabSz="365125" eaLnBrk="1" hangingPunct="1">
              <a:lnSpc>
                <a:spcPct val="80000"/>
              </a:lnSpc>
              <a:spcBef>
                <a:spcPts val="600"/>
              </a:spcBef>
              <a:spcAft>
                <a:spcPts val="1200"/>
              </a:spcAft>
              <a:defRPr/>
            </a:pPr>
            <a:r>
              <a:rPr lang="sr-Latn-RS" altLang="sr-Latn-RS" sz="2000" i="1" dirty="0">
                <a:ea typeface="ＭＳ Ｐゴシック" pitchFamily="34" charset="-128"/>
              </a:rPr>
              <a:t>Organi za zaštitu pravnog poretka izdaju naredbu pojedincima i davaocima usluga; </a:t>
            </a:r>
            <a:endParaRPr lang="en-GB" altLang="sr-Latn-RS" sz="2000" i="1" dirty="0">
              <a:ea typeface="ＭＳ Ｐゴシック" pitchFamily="34" charset="-128"/>
            </a:endParaRPr>
          </a:p>
          <a:p>
            <a:pPr marL="539750" defTabSz="365125" eaLnBrk="1" hangingPunct="1">
              <a:lnSpc>
                <a:spcPct val="80000"/>
              </a:lnSpc>
              <a:spcBef>
                <a:spcPts val="600"/>
              </a:spcBef>
              <a:spcAft>
                <a:spcPts val="1200"/>
              </a:spcAft>
              <a:defRPr/>
            </a:pPr>
            <a:r>
              <a:rPr lang="sr-Latn-RS" altLang="sr-Latn-RS" sz="2000" i="1" dirty="0">
                <a:ea typeface="ＭＳ Ｐゴシック" pitchFamily="34" charset="-128"/>
              </a:rPr>
              <a:t>Naredbu da se obezbede</a:t>
            </a:r>
            <a:r>
              <a:rPr lang="en-GB" altLang="sr-Latn-RS" sz="2000" i="1" dirty="0">
                <a:ea typeface="ＭＳ Ｐゴシック" pitchFamily="34" charset="-128"/>
              </a:rPr>
              <a:t> </a:t>
            </a:r>
          </a:p>
          <a:p>
            <a:pPr marL="939800" lvl="1" defTabSz="365125" eaLnBrk="1" hangingPunct="1">
              <a:lnSpc>
                <a:spcPct val="80000"/>
              </a:lnSpc>
              <a:spcBef>
                <a:spcPts val="600"/>
              </a:spcBef>
              <a:spcAft>
                <a:spcPts val="1200"/>
              </a:spcAft>
              <a:defRPr/>
            </a:pPr>
            <a:r>
              <a:rPr lang="sr-Latn-RS" altLang="sr-Latn-RS" sz="1600" i="1" dirty="0">
                <a:ea typeface="ＭＳ Ｐゴシック" pitchFamily="34" charset="-128"/>
              </a:rPr>
              <a:t>podaci sačuvani u računarskom sistemu pod njihovom odgovornošću; </a:t>
            </a:r>
            <a:r>
              <a:rPr lang="en-GB" altLang="sr-Latn-RS" sz="1600" i="1" dirty="0">
                <a:ea typeface="ＭＳ Ｐゴシック" pitchFamily="34" charset="-128"/>
              </a:rPr>
              <a:t> </a:t>
            </a:r>
          </a:p>
          <a:p>
            <a:pPr marL="939800" lvl="1" defTabSz="365125" eaLnBrk="1" hangingPunct="1">
              <a:lnSpc>
                <a:spcPct val="80000"/>
              </a:lnSpc>
              <a:spcBef>
                <a:spcPts val="600"/>
              </a:spcBef>
              <a:spcAft>
                <a:spcPts val="1200"/>
              </a:spcAft>
              <a:defRPr/>
            </a:pPr>
            <a:r>
              <a:rPr lang="sr-Latn-RS" altLang="sr-Latn-RS" sz="1600" i="1" dirty="0">
                <a:ea typeface="ＭＳ Ｐゴシック" pitchFamily="34" charset="-128"/>
              </a:rPr>
              <a:t>podaci o pretplatniku</a:t>
            </a:r>
            <a:endParaRPr lang="en-GB" altLang="sr-Latn-RS" sz="1600" i="1" dirty="0">
              <a:ea typeface="ＭＳ Ｐゴシック" pitchFamily="34" charset="-128"/>
            </a:endParaRPr>
          </a:p>
          <a:p>
            <a:pPr marL="539750" defTabSz="365125" eaLnBrk="1" hangingPunct="1">
              <a:lnSpc>
                <a:spcPct val="80000"/>
              </a:lnSpc>
              <a:spcBef>
                <a:spcPts val="600"/>
              </a:spcBef>
              <a:spcAft>
                <a:spcPts val="1200"/>
              </a:spcAft>
              <a:defRPr/>
            </a:pPr>
            <a:r>
              <a:rPr lang="sr-Latn-RS" altLang="sr-Latn-RS" sz="2000" i="1" dirty="0">
                <a:ea typeface="ＭＳ Ｐゴシック" pitchFamily="34" charset="-128"/>
              </a:rPr>
              <a:t>U naredbi se mora navesti priroda i opseg zahtevanih podataka; </a:t>
            </a:r>
            <a:endParaRPr lang="en-GB" altLang="sr-Latn-RS" sz="2000" i="1" dirty="0">
              <a:ea typeface="ＭＳ Ｐゴシック" pitchFamily="34" charset="-128"/>
            </a:endParaRPr>
          </a:p>
          <a:p>
            <a:pPr marL="539750" defTabSz="365125" eaLnBrk="1" hangingPunct="1">
              <a:lnSpc>
                <a:spcPct val="80000"/>
              </a:lnSpc>
              <a:spcBef>
                <a:spcPts val="600"/>
              </a:spcBef>
              <a:spcAft>
                <a:spcPts val="1200"/>
              </a:spcAft>
              <a:defRPr/>
            </a:pPr>
            <a:r>
              <a:rPr lang="sr-Latn-RS" altLang="sr-Latn-RS" sz="2000" i="1" dirty="0">
                <a:ea typeface="ＭＳ Ｐゴシック" pitchFamily="34" charset="-128"/>
              </a:rPr>
              <a:t>Podaci koje iziskuje istraga moraju biti prethodno utvrđeni.</a:t>
            </a:r>
            <a:endParaRPr lang="en-GB" altLang="sr-Latn-RS" sz="2000" i="1" dirty="0">
              <a:ea typeface="ＭＳ Ｐゴシック" pitchFamily="34" charset="-128"/>
            </a:endParaRPr>
          </a:p>
        </p:txBody>
      </p:sp>
    </p:spTree>
    <p:extLst>
      <p:ext uri="{BB962C8B-B14F-4D97-AF65-F5344CB8AC3E}">
        <p14:creationId xmlns:p14="http://schemas.microsoft.com/office/powerpoint/2010/main"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5380179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Anketno pitanje</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143781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19 – </a:t>
            </a:r>
            <a:r>
              <a:rPr lang="sr-Latn-RS" sz="3200" b="1" dirty="0"/>
              <a:t>Pretraživanje i zaplena računarskih podataka </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69D06C5-AD37-4D56-868C-9D81A182EE60}"/>
              </a:ext>
            </a:extLst>
          </p:cNvPr>
          <p:cNvSpPr txBox="1">
            <a:spLocks/>
          </p:cNvSpPr>
          <p:nvPr/>
        </p:nvSpPr>
        <p:spPr bwMode="auto">
          <a:xfrm>
            <a:off x="348344" y="1130869"/>
            <a:ext cx="8519885" cy="512169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r-Latn-RS" altLang="sr-Latn-RS" sz="2800" b="1" i="1" dirty="0">
                <a:ea typeface="ＭＳ Ｐゴシック" pitchFamily="34" charset="-128"/>
              </a:rPr>
              <a:t>Pretraživanje i zaplena sačuvanih računarskih podataka</a:t>
            </a:r>
            <a:endParaRPr lang="en-GB" altLang="sr-Latn-RS" sz="2800" b="1" i="1" dirty="0">
              <a:ea typeface="ＭＳ Ｐゴシック" pitchFamily="34" charset="-128"/>
            </a:endParaRPr>
          </a:p>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a:t>
            </a:r>
            <a:r>
              <a:rPr lang="sr-Latn-RS" altLang="sr-Latn-RS" sz="2800" b="1" i="1" dirty="0">
                <a:ea typeface="ＭＳ Ｐゴシック" pitchFamily="34" charset="-128"/>
              </a:rPr>
              <a:t>Član </a:t>
            </a:r>
            <a:r>
              <a:rPr lang="en-GB" altLang="sr-Latn-RS" sz="2800" b="1" i="1" dirty="0">
                <a:ea typeface="ＭＳ Ｐゴシック" pitchFamily="34" charset="-128"/>
              </a:rPr>
              <a:t>19 – Bud</a:t>
            </a:r>
            <a:r>
              <a:rPr lang="sr-Latn-RS" altLang="sr-Latn-RS" sz="2800" b="1" i="1" dirty="0">
                <a:ea typeface="ＭＳ Ｐゴシック" pitchFamily="34" charset="-128"/>
              </a:rPr>
              <a:t>impeštanska konvencija</a:t>
            </a:r>
            <a:r>
              <a:rPr lang="en-GB" altLang="sr-Latn-RS" sz="2800" b="1" i="1" dirty="0">
                <a:ea typeface="ＭＳ Ｐゴシック" pitchFamily="34" charset="-128"/>
              </a:rPr>
              <a:t>)</a:t>
            </a:r>
          </a:p>
          <a:p>
            <a:pPr eaLnBrk="1" hangingPunct="1">
              <a:lnSpc>
                <a:spcPct val="80000"/>
              </a:lnSpc>
              <a:spcBef>
                <a:spcPts val="600"/>
              </a:spcBef>
              <a:spcAft>
                <a:spcPts val="1200"/>
              </a:spcAft>
              <a:defRPr/>
            </a:pPr>
            <a:r>
              <a:rPr lang="sr-Latn-RS" altLang="sr-Latn-RS" sz="2400" b="1" i="1" dirty="0">
                <a:ea typeface="ＭＳ Ｐゴシック" pitchFamily="34" charset="-128"/>
              </a:rPr>
              <a:t>Gde</a:t>
            </a:r>
            <a:r>
              <a:rPr lang="en-GB" altLang="sr-Latn-RS" sz="2400" i="1" dirty="0">
                <a:ea typeface="ＭＳ Ｐゴシック" pitchFamily="34" charset="-128"/>
              </a:rPr>
              <a:t>:</a:t>
            </a:r>
          </a:p>
          <a:p>
            <a:pPr lvl="1" eaLnBrk="1" hangingPunct="1">
              <a:lnSpc>
                <a:spcPct val="80000"/>
              </a:lnSpc>
              <a:spcBef>
                <a:spcPts val="600"/>
              </a:spcBef>
              <a:spcAft>
                <a:spcPts val="1200"/>
              </a:spcAft>
              <a:defRPr/>
            </a:pPr>
            <a:r>
              <a:rPr lang="sr-Latn-RS" altLang="sr-Latn-RS" sz="2000" i="1" dirty="0">
                <a:ea typeface="ＭＳ Ｐゴシック" pitchFamily="34" charset="-128"/>
              </a:rPr>
              <a:t>U računarskom sistemu ili delu računarskog sistema; </a:t>
            </a:r>
            <a:endParaRPr lang="en-GB" altLang="sr-Latn-RS" sz="2000" i="1" dirty="0">
              <a:ea typeface="ＭＳ Ｐゴシック" pitchFamily="34" charset="-128"/>
            </a:endParaRPr>
          </a:p>
          <a:p>
            <a:pPr lvl="1" eaLnBrk="1" hangingPunct="1">
              <a:lnSpc>
                <a:spcPct val="80000"/>
              </a:lnSpc>
              <a:spcBef>
                <a:spcPts val="600"/>
              </a:spcBef>
              <a:spcAft>
                <a:spcPts val="1200"/>
              </a:spcAft>
              <a:defRPr/>
            </a:pPr>
            <a:r>
              <a:rPr lang="sr-Latn-RS" altLang="sr-Latn-RS" sz="2000" i="1" dirty="0">
                <a:ea typeface="ＭＳ Ｐゴシック" pitchFamily="34" charset="-128"/>
              </a:rPr>
              <a:t>Na medijumu za čuvanje računarskih podataka; </a:t>
            </a:r>
            <a:endParaRPr lang="en-GB" altLang="sr-Latn-RS" sz="2000" i="1" dirty="0">
              <a:ea typeface="ＭＳ Ｐゴシック" pitchFamily="34" charset="-128"/>
            </a:endParaRPr>
          </a:p>
          <a:p>
            <a:pPr lvl="1" eaLnBrk="1" hangingPunct="1">
              <a:lnSpc>
                <a:spcPct val="80000"/>
              </a:lnSpc>
              <a:spcBef>
                <a:spcPts val="600"/>
              </a:spcBef>
              <a:spcAft>
                <a:spcPts val="1200"/>
              </a:spcAft>
              <a:defRPr/>
            </a:pPr>
            <a:r>
              <a:rPr lang="sr-Latn-RS" altLang="sr-Latn-RS" sz="2000" i="1" dirty="0">
                <a:ea typeface="ＭＳ Ｐゴシック" pitchFamily="34" charset="-128"/>
              </a:rPr>
              <a:t>U računarskom sistemu kojem se može pristupiti iz početnog (hitno proširenje pretrage).</a:t>
            </a:r>
            <a:endParaRPr lang="en-GB" altLang="sr-Latn-RS" sz="2000" i="1" dirty="0">
              <a:ea typeface="ＭＳ Ｐゴシック" pitchFamily="34" charset="-128"/>
            </a:endParaRPr>
          </a:p>
          <a:p>
            <a:pPr eaLnBrk="1" hangingPunct="1">
              <a:lnSpc>
                <a:spcPct val="80000"/>
              </a:lnSpc>
              <a:spcBef>
                <a:spcPts val="600"/>
              </a:spcBef>
              <a:spcAft>
                <a:spcPts val="1200"/>
              </a:spcAft>
              <a:defRPr/>
            </a:pPr>
            <a:r>
              <a:rPr lang="sr-Latn-RS" altLang="sr-Latn-RS" sz="2400" b="1" i="1" dirty="0">
                <a:ea typeface="ＭＳ Ｐゴシック" pitchFamily="34" charset="-128"/>
              </a:rPr>
              <a:t>Šta</a:t>
            </a:r>
            <a:r>
              <a:rPr lang="en-GB" altLang="sr-Latn-RS" sz="2400" i="1" dirty="0">
                <a:ea typeface="ＭＳ Ｐゴシック" pitchFamily="34" charset="-128"/>
              </a:rPr>
              <a:t>: </a:t>
            </a:r>
          </a:p>
          <a:p>
            <a:pPr lvl="1" eaLnBrk="1" hangingPunct="1">
              <a:lnSpc>
                <a:spcPct val="80000"/>
              </a:lnSpc>
              <a:spcBef>
                <a:spcPts val="600"/>
              </a:spcBef>
              <a:spcAft>
                <a:spcPts val="1200"/>
              </a:spcAft>
              <a:defRPr/>
            </a:pPr>
            <a:r>
              <a:rPr lang="sr-Latn-RS" altLang="sr-Latn-RS" sz="2000" i="1" dirty="0">
                <a:ea typeface="ＭＳ Ｐゴシック" pitchFamily="34" charset="-128"/>
              </a:rPr>
              <a:t>Zapleniti ili na sličan način obezbediti podatke kojima je pristupljeno; </a:t>
            </a:r>
            <a:endParaRPr lang="en-GB" altLang="sr-Latn-RS" sz="2000" i="1" dirty="0">
              <a:ea typeface="ＭＳ Ｐゴシック" pitchFamily="34" charset="-128"/>
            </a:endParaRPr>
          </a:p>
          <a:p>
            <a:pPr lvl="1" eaLnBrk="1" hangingPunct="1">
              <a:lnSpc>
                <a:spcPct val="80000"/>
              </a:lnSpc>
              <a:spcBef>
                <a:spcPts val="600"/>
              </a:spcBef>
              <a:spcAft>
                <a:spcPts val="1200"/>
              </a:spcAft>
              <a:defRPr/>
            </a:pPr>
            <a:r>
              <a:rPr lang="sr-Latn-RS" altLang="sr-Latn-RS" sz="2000" i="1" dirty="0">
                <a:ea typeface="ＭＳ Ｐゴシック" pitchFamily="34" charset="-128"/>
              </a:rPr>
              <a:t>Ovlašćenje da se zahteva neophodna informacija kako bi se razumelo funkcionisanje sistema. </a:t>
            </a:r>
            <a:endParaRPr lang="en-GB" altLang="sr-Latn-RS" sz="2000" i="1" dirty="0">
              <a:ea typeface="ＭＳ Ｐゴシック" pitchFamily="34" charset="-128"/>
            </a:endParaRPr>
          </a:p>
        </p:txBody>
      </p:sp>
    </p:spTree>
    <p:extLst>
      <p:ext uri="{BB962C8B-B14F-4D97-AF65-F5344CB8AC3E}">
        <p14:creationId xmlns:p14="http://schemas.microsoft.com/office/powerpoint/2010/main" val="3436298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48972"/>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19 – </a:t>
            </a:r>
            <a:r>
              <a:rPr lang="sr-Latn-RS" sz="3200" b="1" dirty="0"/>
              <a:t>Pretraživanje i zaplena </a:t>
            </a:r>
            <a:endParaRPr lang="sr-Latn-RS" sz="3200" b="1" dirty="0" smtClean="0"/>
          </a:p>
          <a:p>
            <a:pPr algn="r"/>
            <a:r>
              <a:rPr lang="sr-Latn-RS" sz="3200" b="1" dirty="0" smtClean="0"/>
              <a:t>računarskih </a:t>
            </a:r>
            <a:r>
              <a:rPr lang="sr-Latn-RS" sz="3200" b="1" dirty="0"/>
              <a:t>podataka </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3">
            <a:extLst>
              <a:ext uri="{FF2B5EF4-FFF2-40B4-BE49-F238E27FC236}">
                <a16:creationId xmlns:a16="http://schemas.microsoft.com/office/drawing/2014/main" id="{E1718D79-515C-47A0-AAAF-D84C77BC1862}"/>
              </a:ext>
            </a:extLst>
          </p:cNvPr>
          <p:cNvSpPr txBox="1">
            <a:spLocks/>
          </p:cNvSpPr>
          <p:nvPr/>
        </p:nvSpPr>
        <p:spPr bwMode="auto">
          <a:xfrm>
            <a:off x="348344" y="1173480"/>
            <a:ext cx="8519885" cy="4678679"/>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r-Latn-RS" altLang="sr-Latn-RS" sz="2800" b="1" i="1" dirty="0" smtClean="0">
                <a:ea typeface="ＭＳ Ｐゴシック" pitchFamily="34" charset="-128"/>
              </a:rPr>
              <a:t>Zapleniti ili na sličan način obezbediti računarske podatke kojima je pristupljeno</a:t>
            </a:r>
            <a:endParaRPr lang="en-GB" altLang="sr-Latn-RS" sz="2800" b="1" i="1" dirty="0">
              <a:ea typeface="ＭＳ Ｐゴシック" pitchFamily="34" charset="-128"/>
            </a:endParaRPr>
          </a:p>
          <a:p>
            <a:pPr eaLnBrk="1" hangingPunct="1">
              <a:lnSpc>
                <a:spcPct val="80000"/>
              </a:lnSpc>
              <a:spcBef>
                <a:spcPts val="600"/>
              </a:spcBef>
              <a:spcAft>
                <a:spcPts val="1200"/>
              </a:spcAft>
              <a:defRPr/>
            </a:pPr>
            <a:endParaRPr lang="en-GB" altLang="sr-Latn-RS" sz="1800" dirty="0">
              <a:ea typeface="ＭＳ Ｐゴシック" pitchFamily="34" charset="-128"/>
            </a:endParaRPr>
          </a:p>
          <a:p>
            <a:pPr algn="ctr" eaLnBrk="1" hangingPunct="1">
              <a:lnSpc>
                <a:spcPct val="80000"/>
              </a:lnSpc>
              <a:spcBef>
                <a:spcPts val="600"/>
              </a:spcBef>
              <a:spcAft>
                <a:spcPts val="1200"/>
              </a:spcAft>
              <a:defRPr/>
            </a:pPr>
            <a:r>
              <a:rPr lang="sr-Latn-RS" altLang="sr-Latn-RS" sz="2400" i="1" dirty="0" smtClean="0">
                <a:ea typeface="ＭＳ Ｐゴシック" pitchFamily="34" charset="-128"/>
              </a:rPr>
              <a:t>Fizička zaplena;</a:t>
            </a:r>
            <a:endParaRPr lang="en-GB" altLang="sr-Latn-RS" sz="2400" i="1" dirty="0">
              <a:ea typeface="ＭＳ Ｐゴシック" pitchFamily="34" charset="-128"/>
            </a:endParaRPr>
          </a:p>
          <a:p>
            <a:pPr algn="ctr" eaLnBrk="1" hangingPunct="1">
              <a:lnSpc>
                <a:spcPct val="80000"/>
              </a:lnSpc>
              <a:spcBef>
                <a:spcPts val="600"/>
              </a:spcBef>
              <a:spcAft>
                <a:spcPts val="1200"/>
              </a:spcAft>
              <a:defRPr/>
            </a:pPr>
            <a:r>
              <a:rPr lang="sr-Latn-RS" altLang="sr-Latn-RS" sz="2400" i="1" dirty="0" smtClean="0">
                <a:ea typeface="ＭＳ Ｐゴシック" pitchFamily="34" charset="-128"/>
              </a:rPr>
              <a:t>Zaplena jednostavnim kopiranjem podataka;</a:t>
            </a:r>
            <a:endParaRPr lang="en-GB" altLang="sr-Latn-RS" sz="2400" i="1" dirty="0">
              <a:ea typeface="ＭＳ Ｐゴシック" pitchFamily="34" charset="-128"/>
            </a:endParaRPr>
          </a:p>
          <a:p>
            <a:pPr algn="ctr" eaLnBrk="1" hangingPunct="1">
              <a:lnSpc>
                <a:spcPct val="80000"/>
              </a:lnSpc>
              <a:spcBef>
                <a:spcPts val="600"/>
              </a:spcBef>
              <a:spcAft>
                <a:spcPts val="1200"/>
              </a:spcAft>
              <a:defRPr/>
            </a:pPr>
            <a:r>
              <a:rPr lang="sr-Latn-RS" altLang="sr-Latn-RS" sz="2400" i="1" dirty="0" smtClean="0">
                <a:ea typeface="ＭＳ Ｐゴシック" pitchFamily="34" charset="-128"/>
              </a:rPr>
              <a:t>Zaplena kao</a:t>
            </a:r>
            <a:r>
              <a:rPr lang="en-US" altLang="sr-Latn-RS" sz="2400" i="1" dirty="0" smtClean="0">
                <a:ea typeface="ＭＳ Ｐゴシック" pitchFamily="34" charset="-128"/>
              </a:rPr>
              <a:t> </a:t>
            </a:r>
            <a:r>
              <a:rPr lang="sr-Latn-RS" altLang="sr-Latn-RS" sz="2400" i="1" dirty="0" smtClean="0">
                <a:ea typeface="ＭＳ Ｐゴシック" pitchFamily="34" charset="-128"/>
              </a:rPr>
              <a:t>održavanje celovitosti tih podataka, zadržavanjem u računaru u kojem su sačuvani; </a:t>
            </a:r>
            <a:endParaRPr lang="en-GB" altLang="sr-Latn-RS" sz="2400" i="1" dirty="0">
              <a:ea typeface="ＭＳ Ｐゴシック" pitchFamily="34" charset="-128"/>
            </a:endParaRPr>
          </a:p>
          <a:p>
            <a:pPr algn="ctr" eaLnBrk="1" hangingPunct="1">
              <a:lnSpc>
                <a:spcPct val="80000"/>
              </a:lnSpc>
              <a:spcBef>
                <a:spcPts val="600"/>
              </a:spcBef>
              <a:spcAft>
                <a:spcPts val="1200"/>
              </a:spcAft>
              <a:defRPr/>
            </a:pPr>
            <a:r>
              <a:rPr lang="sr-Latn-RS" altLang="sr-Latn-RS" sz="2400" i="1" dirty="0" smtClean="0">
                <a:ea typeface="ＭＳ Ｐゴシック" pitchFamily="34" charset="-128"/>
              </a:rPr>
              <a:t>Zaplena, tako što će se podaci učiniti nedostupnim ili, čak, uklanjanjem konkretnih podataka iz određenog računara ili računarskog sistema. </a:t>
            </a:r>
            <a:endParaRPr lang="en-GB" altLang="sr-Latn-RS" sz="2400" i="1" dirty="0">
              <a:ea typeface="ＭＳ Ｐゴシック" pitchFamily="34" charset="-128"/>
            </a:endParaRPr>
          </a:p>
        </p:txBody>
      </p:sp>
    </p:spTree>
    <p:extLst>
      <p:ext uri="{BB962C8B-B14F-4D97-AF65-F5344CB8AC3E}">
        <p14:creationId xmlns:p14="http://schemas.microsoft.com/office/powerpoint/2010/main" val="27539811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Član 20 </a:t>
            </a:r>
            <a:r>
              <a:rPr lang="en-150" sz="3200" b="1" dirty="0" smtClean="0"/>
              <a:t>–</a:t>
            </a:r>
            <a:r>
              <a:rPr lang="sr-Latn-RS" sz="3200" b="1" dirty="0" smtClean="0"/>
              <a:t> Prikupljanje računarskih podataka u realnom vremenu </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3CDF5EA-36B1-46C0-B8AE-3BDC8A0FAA47}"/>
              </a:ext>
            </a:extLst>
          </p:cNvPr>
          <p:cNvSpPr txBox="1">
            <a:spLocks/>
          </p:cNvSpPr>
          <p:nvPr/>
        </p:nvSpPr>
        <p:spPr bwMode="auto">
          <a:xfrm>
            <a:off x="348344" y="1211170"/>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r-Latn-RS" altLang="sr-Latn-RS" sz="2800" b="1" i="1" dirty="0" smtClean="0">
                <a:ea typeface="ＭＳ Ｐゴシック" pitchFamily="34" charset="-128"/>
              </a:rPr>
              <a:t>Prikupljanje računarskih podataka u realnom vremenu</a:t>
            </a:r>
          </a:p>
          <a:p>
            <a:pPr marL="0" indent="0" algn="ctr" eaLnBrk="1" hangingPunct="1">
              <a:lnSpc>
                <a:spcPct val="80000"/>
              </a:lnSpc>
              <a:spcBef>
                <a:spcPts val="600"/>
              </a:spcBef>
              <a:spcAft>
                <a:spcPts val="1200"/>
              </a:spcAft>
              <a:buFont typeface="Arial" pitchFamily="34" charset="0"/>
              <a:buNone/>
              <a:defRPr/>
            </a:pPr>
            <a:r>
              <a:rPr lang="en-GB" altLang="sr-Latn-RS" sz="2800" b="1" i="1" dirty="0" smtClean="0">
                <a:ea typeface="ＭＳ Ｐゴシック" pitchFamily="34" charset="-128"/>
              </a:rPr>
              <a:t>(</a:t>
            </a:r>
            <a:r>
              <a:rPr lang="sr-Latn-RS" altLang="sr-Latn-RS" sz="2800" b="1" i="1" dirty="0" smtClean="0">
                <a:ea typeface="ＭＳ Ｐゴシック" pitchFamily="34" charset="-128"/>
              </a:rPr>
              <a:t>Član 20 </a:t>
            </a:r>
            <a:r>
              <a:rPr lang="en-GB" altLang="sr-Latn-RS" sz="2800" b="1" i="1" dirty="0" smtClean="0">
                <a:ea typeface="ＭＳ Ｐゴシック" pitchFamily="34" charset="-128"/>
              </a:rPr>
              <a:t>– </a:t>
            </a:r>
            <a:r>
              <a:rPr lang="sr-Latn-RS" altLang="sr-Latn-RS" sz="2800" b="1" i="1" dirty="0" smtClean="0">
                <a:ea typeface="ＭＳ Ｐゴシック" pitchFamily="34" charset="-128"/>
              </a:rPr>
              <a:t>Budimpeštanska konvencija</a:t>
            </a:r>
            <a:r>
              <a:rPr lang="en-GB" altLang="sr-Latn-RS" sz="2800" b="1" i="1" dirty="0" smtClean="0">
                <a:ea typeface="ＭＳ Ｐゴシック" pitchFamily="34" charset="-128"/>
              </a:rPr>
              <a:t>)</a:t>
            </a:r>
            <a:endParaRPr lang="en-GB" altLang="sr-Latn-RS" sz="2800" b="1" i="1" dirty="0">
              <a:ea typeface="ＭＳ Ｐゴシック" pitchFamily="34" charset="-128"/>
            </a:endParaRPr>
          </a:p>
          <a:p>
            <a:pPr marL="0" indent="0" algn="ctr" eaLnBrk="1" hangingPunct="1">
              <a:lnSpc>
                <a:spcPct val="80000"/>
              </a:lnSpc>
              <a:spcBef>
                <a:spcPts val="600"/>
              </a:spcBef>
              <a:spcAft>
                <a:spcPts val="1200"/>
              </a:spcAft>
              <a:buFont typeface="Arial" pitchFamily="34" charset="0"/>
              <a:buNone/>
              <a:defRPr/>
            </a:pPr>
            <a:endParaRPr lang="en-GB" altLang="sr-Latn-RS" sz="2800" b="1" i="1" dirty="0">
              <a:ea typeface="ＭＳ Ｐゴシック" pitchFamily="34" charset="-128"/>
            </a:endParaRPr>
          </a:p>
          <a:p>
            <a:pPr algn="ctr" eaLnBrk="1" hangingPunct="1">
              <a:lnSpc>
                <a:spcPct val="80000"/>
              </a:lnSpc>
              <a:spcBef>
                <a:spcPts val="600"/>
              </a:spcBef>
              <a:spcAft>
                <a:spcPts val="1200"/>
              </a:spcAft>
              <a:defRPr/>
            </a:pPr>
            <a:r>
              <a:rPr lang="sr-Latn-RS" altLang="sr-Latn-RS" sz="2800" i="1" dirty="0" smtClean="0">
                <a:ea typeface="ＭＳ Ｐゴシック" pitchFamily="34" charset="-128"/>
              </a:rPr>
              <a:t>Omogućavaju istrage „uživo;“</a:t>
            </a: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sr-Latn-RS" altLang="sr-Latn-RS" sz="2800" i="1" dirty="0" smtClean="0">
                <a:ea typeface="ＭＳ Ｐゴシック" pitchFamily="34" charset="-128"/>
              </a:rPr>
              <a:t>Intruzivna mera, iziskuje adekvatne zakone; </a:t>
            </a:r>
            <a:r>
              <a:rPr lang="en-GB" altLang="sr-Latn-RS" sz="2800" i="1" dirty="0" smtClean="0">
                <a:ea typeface="ＭＳ Ｐゴシック" pitchFamily="34" charset="-128"/>
              </a:rPr>
              <a:t> </a:t>
            </a: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sr-Latn-RS" altLang="sr-Latn-RS" sz="2800" i="1" dirty="0" smtClean="0">
                <a:ea typeface="ＭＳ Ｐゴシック" pitchFamily="34" charset="-128"/>
              </a:rPr>
              <a:t>Organi za zaštitu pravnog poretka treba da prikupe ili snime podatke u realnom vremenu, primenjujući tehnička sredstva; </a:t>
            </a:r>
          </a:p>
          <a:p>
            <a:pPr algn="ctr" eaLnBrk="1" hangingPunct="1">
              <a:lnSpc>
                <a:spcPct val="80000"/>
              </a:lnSpc>
              <a:spcBef>
                <a:spcPts val="600"/>
              </a:spcBef>
              <a:spcAft>
                <a:spcPts val="1200"/>
              </a:spcAft>
              <a:defRPr/>
            </a:pPr>
            <a:r>
              <a:rPr lang="sr-Latn-RS" altLang="sr-Latn-RS" sz="2800" i="1" dirty="0" smtClean="0">
                <a:ea typeface="ＭＳ Ｐゴシック" pitchFamily="34" charset="-128"/>
              </a:rPr>
              <a:t>Ovlašćenje da se davaoci usluga obavežu da u realnom vremenu prikupljaju ili snimaju podatke svojih klijenata.</a:t>
            </a:r>
            <a:endParaRPr lang="en-GB" altLang="sr-Latn-RS" sz="2800" i="1" dirty="0">
              <a:ea typeface="ＭＳ Ｐゴシック" pitchFamily="34" charset="-128"/>
            </a:endParaRPr>
          </a:p>
        </p:txBody>
      </p:sp>
    </p:spTree>
    <p:extLst>
      <p:ext uri="{BB962C8B-B14F-4D97-AF65-F5344CB8AC3E}">
        <p14:creationId xmlns:p14="http://schemas.microsoft.com/office/powerpoint/2010/main" val="3544968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Definicije</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Budimpeštanska konvencija</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Član </a:t>
            </a:r>
            <a:r>
              <a:rPr lang="en-GB" sz="3200" b="1" dirty="0" smtClean="0"/>
              <a:t>21 </a:t>
            </a:r>
            <a:r>
              <a:rPr lang="en-GB" sz="3200" b="1" dirty="0"/>
              <a:t>– </a:t>
            </a:r>
            <a:r>
              <a:rPr lang="sr-Latn-RS" sz="3200" b="1" dirty="0" smtClean="0"/>
              <a:t>Presretanje podataka iz sadržaja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12500359-85B2-4D13-8A9E-4E87B00B60BD}"/>
              </a:ext>
            </a:extLst>
          </p:cNvPr>
          <p:cNvSpPr txBox="1">
            <a:spLocks/>
          </p:cNvSpPr>
          <p:nvPr/>
        </p:nvSpPr>
        <p:spPr bwMode="auto">
          <a:xfrm>
            <a:off x="348344" y="1385757"/>
            <a:ext cx="8519885" cy="463804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r-Latn-RS" altLang="sr-Latn-RS" sz="2800" b="1" i="1" dirty="0" smtClean="0">
                <a:ea typeface="ＭＳ Ｐゴシック" pitchFamily="34" charset="-128"/>
              </a:rPr>
              <a:t>Presretanje podataka iz sadržaja</a:t>
            </a:r>
          </a:p>
          <a:p>
            <a:pPr marL="0" indent="0" algn="ctr" eaLnBrk="1" hangingPunct="1">
              <a:lnSpc>
                <a:spcPct val="80000"/>
              </a:lnSpc>
              <a:spcBef>
                <a:spcPts val="600"/>
              </a:spcBef>
              <a:spcAft>
                <a:spcPts val="1200"/>
              </a:spcAft>
              <a:buFont typeface="Arial" pitchFamily="34" charset="0"/>
              <a:buNone/>
              <a:defRPr/>
            </a:pPr>
            <a:r>
              <a:rPr lang="sr-Latn-RS" altLang="sr-Latn-RS" sz="2800" b="1" i="1" dirty="0" smtClean="0">
                <a:ea typeface="ＭＳ Ｐゴシック" pitchFamily="34" charset="-128"/>
              </a:rPr>
              <a:t>(Član</a:t>
            </a:r>
            <a:r>
              <a:rPr lang="en-GB" altLang="sr-Latn-RS" sz="2800" b="1" i="1" dirty="0" smtClean="0">
                <a:ea typeface="ＭＳ Ｐゴシック" pitchFamily="34" charset="-128"/>
              </a:rPr>
              <a:t> </a:t>
            </a:r>
            <a:r>
              <a:rPr lang="en-GB" altLang="sr-Latn-RS" sz="2800" b="1" i="1" dirty="0">
                <a:ea typeface="ＭＳ Ｐゴシック" pitchFamily="34" charset="-128"/>
              </a:rPr>
              <a:t>21 – </a:t>
            </a:r>
            <a:r>
              <a:rPr lang="sr-Latn-RS" altLang="sr-Latn-RS" sz="2800" b="1" i="1" dirty="0" smtClean="0">
                <a:ea typeface="ＭＳ Ｐゴシック" pitchFamily="34" charset="-128"/>
              </a:rPr>
              <a:t>Budimpeštanska konvencija</a:t>
            </a:r>
            <a:r>
              <a:rPr lang="en-GB" altLang="sr-Latn-RS" sz="2800" b="1" i="1" dirty="0" smtClean="0">
                <a:ea typeface="ＭＳ Ｐゴシック" pitchFamily="34" charset="-128"/>
              </a:rPr>
              <a:t>)</a:t>
            </a:r>
            <a:endParaRPr lang="en-GB" altLang="sr-Latn-RS" sz="2800" b="1" i="1" dirty="0">
              <a:ea typeface="ＭＳ Ｐゴシック" pitchFamily="34" charset="-128"/>
            </a:endParaRPr>
          </a:p>
          <a:p>
            <a:pPr algn="ctr" eaLnBrk="1" hangingPunct="1">
              <a:lnSpc>
                <a:spcPct val="80000"/>
              </a:lnSpc>
              <a:spcBef>
                <a:spcPts val="600"/>
              </a:spcBef>
              <a:spcAft>
                <a:spcPts val="1200"/>
              </a:spcAft>
              <a:defRPr/>
            </a:pP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en-GB" altLang="sr-Latn-RS" sz="2800" i="1" dirty="0" smtClean="0">
                <a:ea typeface="ＭＳ Ｐゴシック" pitchFamily="34" charset="-128"/>
              </a:rPr>
              <a:t>V</a:t>
            </a:r>
            <a:r>
              <a:rPr lang="sr-Latn-RS" altLang="sr-Latn-RS" sz="2800" i="1" dirty="0" smtClean="0">
                <a:ea typeface="ＭＳ Ｐゴシック" pitchFamily="34" charset="-128"/>
              </a:rPr>
              <a:t>eoma moćan istražni alat, ali i vrlo intruzivan;</a:t>
            </a:r>
            <a:r>
              <a:rPr lang="en-GB" altLang="sr-Latn-RS" sz="2800" i="1" dirty="0" smtClean="0">
                <a:ea typeface="ＭＳ Ｐゴシック" pitchFamily="34" charset="-128"/>
              </a:rPr>
              <a:t> </a:t>
            </a: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sr-Latn-RS" altLang="sr-Latn-RS" sz="2800" i="1" dirty="0" smtClean="0">
                <a:ea typeface="ＭＳ Ｐゴシック" pitchFamily="34" charset="-128"/>
              </a:rPr>
              <a:t>Dopušta se samo u području teških krivičnih dela, koja se utvrđuju domaćim zakonima; </a:t>
            </a: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sr-Latn-RS" altLang="sr-Latn-RS" sz="2800" i="1" dirty="0" smtClean="0">
                <a:ea typeface="ＭＳ Ｐゴシック" pitchFamily="34" charset="-128"/>
              </a:rPr>
              <a:t>Potrebno je uspostaviti adekvatna ograničenja.</a:t>
            </a:r>
            <a:endParaRPr lang="en-GB" altLang="sr-Latn-RS" sz="2800" i="1" dirty="0">
              <a:ea typeface="ＭＳ Ｐゴシック" pitchFamily="34" charset="-128"/>
            </a:endParaRPr>
          </a:p>
        </p:txBody>
      </p:sp>
    </p:spTree>
    <p:extLst>
      <p:ext uri="{BB962C8B-B14F-4D97-AF65-F5344CB8AC3E}">
        <p14:creationId xmlns:p14="http://schemas.microsoft.com/office/powerpoint/2010/main" val="40589896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421165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035578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a:t>
            </a:r>
          </a:p>
          <a:p>
            <a:pPr algn="r"/>
            <a:r>
              <a:rPr lang="sr-Latn-RS" sz="3200" b="1" dirty="0" smtClean="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p>
          <a:p>
            <a:pPr algn="r"/>
            <a:r>
              <a:rPr lang="sr-Latn-RS" sz="3200" b="1" dirty="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II</a:t>
            </a:r>
          </a:p>
          <a:p>
            <a:pPr algn="ctr" eaLnBrk="1" hangingPunct="1">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Odredbe o međunarodnoj saradnji </a:t>
            </a:r>
            <a:endParaRPr lang="en-GB" sz="3200" dirty="0"/>
          </a:p>
        </p:txBody>
      </p:sp>
    </p:spTree>
    <p:extLst>
      <p:ext uri="{BB962C8B-B14F-4D97-AF65-F5344CB8AC3E}">
        <p14:creationId xmlns:p14="http://schemas.microsoft.com/office/powerpoint/2010/main"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 23 – </a:t>
            </a:r>
            <a:r>
              <a:rPr lang="sr-Latn-RS" sz="3200" b="1" dirty="0"/>
              <a:t>Opšta načela u vezi sa </a:t>
            </a:r>
          </a:p>
          <a:p>
            <a:pPr algn="r"/>
            <a:r>
              <a:rPr lang="sr-Latn-RS" sz="3200" b="1" dirty="0"/>
              <a:t>međunarodnom saradnjom</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Font typeface="Wingdings" pitchFamily="2" charset="2"/>
              <a:buChar char="ü"/>
            </a:pPr>
            <a:r>
              <a:rPr lang="sr-Latn-RS" sz="2200" i="1" dirty="0"/>
              <a:t>Nalaže međunarodnu saradnju putem:</a:t>
            </a:r>
            <a:endParaRPr lang="en-GB" sz="2200" i="1" dirty="0"/>
          </a:p>
          <a:p>
            <a:pPr marL="800100" lvl="1" indent="-342900" algn="just">
              <a:buFont typeface="Wingdings" pitchFamily="2" charset="2"/>
              <a:buChar char="ü"/>
            </a:pPr>
            <a:r>
              <a:rPr lang="sr-Latn-RS" sz="2200" i="1" dirty="0"/>
              <a:t>Primene odgovarajućih međunarodnih instrumenata za saradnju u krivičnim stvarima </a:t>
            </a:r>
            <a:r>
              <a:rPr lang="en-GB" sz="2200" i="1" dirty="0"/>
              <a:t>(UNCAC, UNTOC, </a:t>
            </a:r>
            <a:r>
              <a:rPr lang="sr-Latn-RS" sz="2200" i="1" dirty="0"/>
              <a:t>itd.</a:t>
            </a:r>
            <a:r>
              <a:rPr lang="en-GB" sz="2200" i="1" dirty="0"/>
              <a:t>)</a:t>
            </a:r>
            <a:r>
              <a:rPr lang="sr-Latn-RS" sz="2200" i="1" dirty="0"/>
              <a:t>;</a:t>
            </a:r>
            <a:endParaRPr lang="en-GB" sz="2200" i="1" dirty="0"/>
          </a:p>
          <a:p>
            <a:pPr marL="800100" lvl="1" indent="-342900" algn="just">
              <a:buFont typeface="Wingdings" pitchFamily="2" charset="2"/>
              <a:buChar char="ü"/>
            </a:pPr>
            <a:r>
              <a:rPr lang="sr-Latn-RS" sz="2200" i="1" dirty="0"/>
              <a:t>Dogovora usaglašenih na osnovu jednoobraznih ili recipročnih propisa</a:t>
            </a:r>
            <a:r>
              <a:rPr lang="en-GB" sz="2200" i="1" dirty="0"/>
              <a:t> (</a:t>
            </a:r>
            <a:r>
              <a:rPr lang="sr-Latn-RS" sz="2200" i="1" dirty="0"/>
              <a:t>tj. bilateralnih  sporazuma</a:t>
            </a:r>
            <a:r>
              <a:rPr lang="en-GB" sz="2200" i="1" dirty="0"/>
              <a:t>)</a:t>
            </a:r>
            <a:r>
              <a:rPr lang="sr-Latn-RS" sz="2200" i="1" dirty="0"/>
              <a:t>; </a:t>
            </a:r>
            <a:endParaRPr lang="en-GB" sz="2200" i="1" dirty="0"/>
          </a:p>
          <a:p>
            <a:pPr marL="800100" lvl="1" indent="-342900" algn="just">
              <a:buFont typeface="Wingdings" pitchFamily="2" charset="2"/>
              <a:buChar char="ü"/>
            </a:pPr>
            <a:r>
              <a:rPr lang="sr-Latn-RS" sz="2200" i="1" dirty="0"/>
              <a:t>Domaćih </a:t>
            </a:r>
            <a:r>
              <a:rPr lang="sr-Latn-RS" sz="2200" i="1" dirty="0" smtClean="0"/>
              <a:t>zakona.</a:t>
            </a:r>
          </a:p>
          <a:p>
            <a:pPr marL="457200" lvl="1" indent="0" algn="just">
              <a:buNone/>
            </a:pPr>
            <a:endParaRPr lang="en-US" altLang="sr-Latn-RS" sz="2400" i="1" dirty="0">
              <a:cs typeface="Times New Roman" panose="02020603050405020304" pitchFamily="18" charset="0"/>
            </a:endParaRPr>
          </a:p>
          <a:p>
            <a:pPr algn="just">
              <a:buFont typeface="Wingdings" pitchFamily="2" charset="2"/>
              <a:buChar char="ü"/>
            </a:pPr>
            <a:r>
              <a:rPr lang="sr-Latn-RS" sz="2200" i="1" dirty="0"/>
              <a:t>Budimpeštanska konvencija omogućava međunarodnu saradnju u pogledu</a:t>
            </a:r>
            <a:r>
              <a:rPr lang="en-GB" sz="2200" i="1" dirty="0" smtClean="0"/>
              <a:t>:</a:t>
            </a:r>
            <a:endParaRPr lang="en-GB" sz="2200" i="1" dirty="0"/>
          </a:p>
          <a:p>
            <a:pPr marL="800100" lvl="1" indent="-342900" algn="just">
              <a:buFont typeface="Wingdings" pitchFamily="2" charset="2"/>
              <a:buChar char="ü"/>
            </a:pPr>
            <a:r>
              <a:rPr lang="sr-Latn-RS" sz="2200" i="1" dirty="0"/>
              <a:t>Dela koja se odnose na računarske sisteme i podatke; </a:t>
            </a:r>
            <a:r>
              <a:rPr lang="en-GB" sz="2200" i="1" dirty="0"/>
              <a:t> </a:t>
            </a:r>
          </a:p>
          <a:p>
            <a:pPr marL="800100" lvl="1" indent="-342900" algn="just">
              <a:buFont typeface="Wingdings" pitchFamily="2" charset="2"/>
              <a:buChar char="ü"/>
            </a:pPr>
            <a:r>
              <a:rPr lang="sr-Latn-RS" sz="2200" i="1" dirty="0" smtClean="0"/>
              <a:t>Prikupljanja </a:t>
            </a:r>
            <a:r>
              <a:rPr lang="sr-Latn-RS" sz="2200" i="1" dirty="0"/>
              <a:t>dokaza za bilo koje krivično </a:t>
            </a:r>
            <a:r>
              <a:rPr lang="sr-Latn-RS" sz="2200" i="1" dirty="0" smtClean="0"/>
              <a:t>delo.</a:t>
            </a:r>
            <a:endParaRPr lang="en-US" altLang="sr-Latn-RS" i="1" dirty="0">
              <a:cs typeface="Times New Roman" panose="02020603050405020304" pitchFamily="18" charset="0"/>
            </a:endParaRPr>
          </a:p>
          <a:p>
            <a:pPr marL="0" lvl="1" indent="0" algn="just" eaLnBrk="1" hangingPunct="1">
              <a:lnSpc>
                <a:spcPct val="80000"/>
              </a:lnSpc>
              <a:buNone/>
            </a:pPr>
            <a:endParaRPr lang="sr-Latn-RS" sz="2200" i="1" dirty="0" smtClean="0"/>
          </a:p>
          <a:p>
            <a:pPr marL="0" lvl="1" indent="0" algn="just" eaLnBrk="1" hangingPunct="1">
              <a:lnSpc>
                <a:spcPct val="80000"/>
              </a:lnSpc>
              <a:buNone/>
            </a:pPr>
            <a:r>
              <a:rPr lang="sr-Latn-RS" sz="2200" i="1" dirty="0" smtClean="0"/>
              <a:t>Međunarodna </a:t>
            </a:r>
            <a:r>
              <a:rPr lang="sr-Latn-RS" sz="2200" i="1" dirty="0"/>
              <a:t>saradnja se mora sprovoditi u najširem mogućem </a:t>
            </a:r>
            <a:r>
              <a:rPr lang="sr-Latn-RS" sz="2200" i="1" dirty="0" smtClean="0"/>
              <a:t>obimu</a:t>
            </a:r>
            <a:r>
              <a:rPr lang="sr-Latn-RS" i="1" dirty="0" smtClean="0"/>
              <a:t>.</a:t>
            </a:r>
            <a:endParaRPr lang="en-US" altLang="sr-Latn-RS" i="1" dirty="0">
              <a:cs typeface="Times New Roman" panose="02020603050405020304" pitchFamily="18" charset="0"/>
            </a:endParaRPr>
          </a:p>
        </p:txBody>
      </p:sp>
    </p:spTree>
    <p:extLst>
      <p:ext uri="{BB962C8B-B14F-4D97-AF65-F5344CB8AC3E}">
        <p14:creationId xmlns:p14="http://schemas.microsoft.com/office/powerpoint/2010/main" val="27915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dirty="0" smtClean="0"/>
              <a:t>Anketno pitanje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252194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dirty="0" smtClean="0"/>
              <a:t>Anketno pitanje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1884070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24 - Ekstradicija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sr-Latn-RS" sz="2200" i="1" dirty="0"/>
              <a:t>Preduslov za ekstradiciju</a:t>
            </a:r>
            <a:r>
              <a:rPr lang="en-GB" sz="2200" i="1" dirty="0"/>
              <a:t>: </a:t>
            </a:r>
            <a:r>
              <a:rPr lang="sr-Latn-RS" sz="2200" i="1" dirty="0"/>
              <a:t>Delo mora biti kažnjivo u obe zemlje zatvorskom kaznom od najmanje godinu </a:t>
            </a:r>
            <a:r>
              <a:rPr lang="sr-Latn-RS" sz="2200" i="1" dirty="0" smtClean="0"/>
              <a:t>dana.</a:t>
            </a:r>
            <a:r>
              <a:rPr lang="en-US" altLang="sr-Latn-RS" sz="2200" i="1" dirty="0" smtClean="0">
                <a:cs typeface="Times New Roman" panose="02020603050405020304" pitchFamily="18" charset="0"/>
              </a:rPr>
              <a:t> </a:t>
            </a:r>
            <a:endParaRPr lang="en-US" altLang="sr-Latn-RS" sz="2200" i="1" dirty="0">
              <a:cs typeface="Times New Roman" panose="02020603050405020304" pitchFamily="18" charset="0"/>
            </a:endParaRPr>
          </a:p>
          <a:p>
            <a:pPr algn="just" eaLnBrk="1" hangingPunct="1">
              <a:lnSpc>
                <a:spcPct val="80000"/>
              </a:lnSpc>
              <a:spcBef>
                <a:spcPts val="600"/>
              </a:spcBef>
              <a:spcAft>
                <a:spcPts val="600"/>
              </a:spcAft>
            </a:pPr>
            <a:r>
              <a:rPr lang="sr-Latn-RS" sz="2200" i="1" dirty="0"/>
              <a:t>Strane se mogu saglasiti sa različitom minimalnom kaznom na osnovu važećeg dogovora ili ugovora o </a:t>
            </a:r>
            <a:r>
              <a:rPr lang="sr-Latn-RS" sz="2200" i="1" dirty="0" smtClean="0"/>
              <a:t>ekstradiciji.</a:t>
            </a:r>
            <a:endParaRPr lang="en-US" altLang="sr-Latn-RS" sz="2200" i="1" dirty="0">
              <a:cs typeface="Times New Roman" panose="02020603050405020304" pitchFamily="18" charset="0"/>
            </a:endParaRPr>
          </a:p>
          <a:p>
            <a:pPr algn="just" eaLnBrk="1" hangingPunct="1">
              <a:lnSpc>
                <a:spcPct val="80000"/>
              </a:lnSpc>
              <a:spcBef>
                <a:spcPts val="600"/>
              </a:spcBef>
              <a:spcAft>
                <a:spcPts val="600"/>
              </a:spcAft>
            </a:pPr>
            <a:r>
              <a:rPr lang="sr-Latn-RS" sz="2200" i="1" dirty="0"/>
              <a:t>Dela utvrđena u skladu sa Budimpeštanskom konvencijom smatraju se delima podložnim ekstradiciji prema važećim ugovorima između </a:t>
            </a:r>
            <a:r>
              <a:rPr lang="sr-Latn-RS" sz="2200" i="1" dirty="0" smtClean="0"/>
              <a:t>Strana.</a:t>
            </a:r>
            <a:endParaRPr lang="en-US" altLang="sr-Latn-RS" sz="2200" i="1" dirty="0">
              <a:cs typeface="Times New Roman" panose="02020603050405020304" pitchFamily="18" charset="0"/>
            </a:endParaRPr>
          </a:p>
          <a:p>
            <a:pPr algn="just" eaLnBrk="1" hangingPunct="1">
              <a:lnSpc>
                <a:spcPct val="80000"/>
              </a:lnSpc>
              <a:spcBef>
                <a:spcPts val="600"/>
              </a:spcBef>
              <a:spcAft>
                <a:spcPts val="600"/>
              </a:spcAft>
            </a:pPr>
            <a:r>
              <a:rPr lang="en-US" altLang="sr-Latn-RS" sz="2200" i="1" dirty="0">
                <a:cs typeface="Times New Roman" panose="02020603050405020304" pitchFamily="18" charset="0"/>
              </a:rPr>
              <a:t> </a:t>
            </a:r>
            <a:r>
              <a:rPr lang="sr-Latn-RS" altLang="sr-Latn-RS" sz="2200" i="1" dirty="0" smtClean="0">
                <a:cs typeface="Times New Roman" panose="02020603050405020304" pitchFamily="18" charset="0"/>
              </a:rPr>
              <a:t>Strane mogu </a:t>
            </a:r>
            <a:r>
              <a:rPr lang="sr-Latn-RS" sz="2200" i="1" dirty="0" smtClean="0"/>
              <a:t>da koriste </a:t>
            </a:r>
            <a:r>
              <a:rPr lang="sr-Latn-RS" sz="2200" i="1" dirty="0"/>
              <a:t>Budimpeštansku konvenciju kao osnov za izručenje kada je reč o delima utvrđenim u skladu sa </a:t>
            </a:r>
            <a:r>
              <a:rPr lang="sr-Latn-RS" sz="2200" i="1" dirty="0" smtClean="0"/>
              <a:t>Konvencijom.</a:t>
            </a:r>
            <a:endParaRPr lang="en-US" altLang="sr-Latn-RS" sz="2200" i="1" dirty="0">
              <a:cs typeface="Times New Roman" panose="02020603050405020304" pitchFamily="18" charset="0"/>
            </a:endParaRPr>
          </a:p>
          <a:p>
            <a:pPr algn="just" eaLnBrk="1" hangingPunct="1">
              <a:lnSpc>
                <a:spcPct val="80000"/>
              </a:lnSpc>
              <a:spcBef>
                <a:spcPts val="600"/>
              </a:spcBef>
              <a:spcAft>
                <a:spcPts val="600"/>
              </a:spcAft>
            </a:pPr>
            <a:r>
              <a:rPr lang="sr-Latn-RS" sz="2200" i="1" dirty="0"/>
              <a:t>Svi zahtevi za ekstradiciju su predmet uslova predviđenih ugovorima o ekstradiciji ili zakonima zamoljene </a:t>
            </a:r>
            <a:r>
              <a:rPr lang="sr-Latn-RS" sz="2200" i="1" dirty="0" smtClean="0"/>
              <a:t>Strane.</a:t>
            </a:r>
            <a:endParaRPr lang="en-US" altLang="sr-Latn-RS" sz="2200" i="1" dirty="0">
              <a:cs typeface="Times New Roman" panose="02020603050405020304" pitchFamily="18" charset="0"/>
            </a:endParaRPr>
          </a:p>
          <a:p>
            <a:pPr algn="just" eaLnBrk="1" hangingPunct="1">
              <a:lnSpc>
                <a:spcPct val="80000"/>
              </a:lnSpc>
              <a:spcBef>
                <a:spcPts val="600"/>
              </a:spcBef>
              <a:spcAft>
                <a:spcPts val="600"/>
              </a:spcAft>
            </a:pPr>
            <a:r>
              <a:rPr lang="sr-Latn-RS" sz="2200" i="1" dirty="0"/>
              <a:t>Ukoliko zamoljena Strana odbije ekstradiciju na osnovu državljanstva lica, ili se smatra nadležnom za dato delo, ona će to lice krivično goniti i Stranu molilju obavestiti o ishodu </a:t>
            </a:r>
            <a:r>
              <a:rPr lang="sr-Latn-RS" sz="2200" i="1" dirty="0" smtClean="0"/>
              <a:t>gonjenja.</a:t>
            </a:r>
            <a:endParaRPr lang="en-US" altLang="sr-Latn-RS" sz="22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i="1" dirty="0">
              <a:cs typeface="Times New Roman" panose="02020603050405020304" pitchFamily="18" charset="0"/>
            </a:endParaRPr>
          </a:p>
          <a:p>
            <a:pPr algn="just" eaLnBrk="1" hangingPunct="1">
              <a:lnSpc>
                <a:spcPct val="80000"/>
              </a:lnSpc>
            </a:pPr>
            <a:endParaRPr lang="en-US" altLang="sr-Latn-RS" sz="2200" i="1" dirty="0">
              <a:cs typeface="Times New Roman" panose="02020603050405020304" pitchFamily="18" charset="0"/>
            </a:endParaRPr>
          </a:p>
        </p:txBody>
      </p:sp>
    </p:spTree>
    <p:extLst>
      <p:ext uri="{BB962C8B-B14F-4D97-AF65-F5344CB8AC3E}">
        <p14:creationId xmlns:p14="http://schemas.microsoft.com/office/powerpoint/2010/main"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25 – </a:t>
            </a:r>
            <a:r>
              <a:rPr lang="sr-Latn-RS" sz="3200" b="1" dirty="0"/>
              <a:t>Opšta načela u vezi sa </a:t>
            </a:r>
          </a:p>
          <a:p>
            <a:pPr algn="r"/>
            <a:r>
              <a:rPr lang="sr-Latn-RS" sz="3200" b="1" dirty="0"/>
              <a:t>uzajamnom pomoći</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sr-Latn-RS" sz="2000" i="1" dirty="0"/>
              <a:t>Budimpeštanska konvencija omogućava uzajamnu pomoć u odnosu na</a:t>
            </a:r>
            <a:r>
              <a:rPr lang="en-GB" sz="2000" i="1" dirty="0"/>
              <a:t>:</a:t>
            </a:r>
          </a:p>
          <a:p>
            <a:pPr lvl="1" algn="just">
              <a:buFont typeface="Arial" panose="020B0604020202020204" pitchFamily="34" charset="0"/>
              <a:buChar char="•"/>
            </a:pPr>
            <a:r>
              <a:rPr lang="sr-Latn-RS" sz="2000" i="1" dirty="0" smtClean="0"/>
              <a:t>Dela </a:t>
            </a:r>
            <a:r>
              <a:rPr lang="sr-Latn-RS" sz="2000" i="1" dirty="0"/>
              <a:t>koja se odnose na računarske sisteme i podatke; </a:t>
            </a:r>
            <a:r>
              <a:rPr lang="en-GB" sz="2000" i="1" dirty="0"/>
              <a:t> </a:t>
            </a:r>
          </a:p>
          <a:p>
            <a:pPr lvl="1" algn="just">
              <a:buFont typeface="Arial" panose="020B0604020202020204" pitchFamily="34" charset="0"/>
              <a:buChar char="•"/>
            </a:pPr>
            <a:r>
              <a:rPr lang="sr-Latn-RS" sz="2000" i="1" dirty="0"/>
              <a:t>Prikupljanje dokaza za bilo koje krivično delo. </a:t>
            </a:r>
            <a:endParaRPr lang="en-GB" sz="2000" i="1" dirty="0"/>
          </a:p>
          <a:p>
            <a:pPr algn="just"/>
            <a:r>
              <a:rPr lang="sr-Latn-RS" sz="2000" i="1" dirty="0"/>
              <a:t>Uzajamna pomoć se pruža u najširem mogućem </a:t>
            </a:r>
            <a:r>
              <a:rPr lang="sr-Latn-RS" sz="2000" i="1" dirty="0" smtClean="0"/>
              <a:t>obimu.</a:t>
            </a:r>
            <a:r>
              <a:rPr lang="en-US" altLang="sr-Latn-RS" sz="2000" i="1" dirty="0" smtClean="0">
                <a:cs typeface="Times New Roman" panose="02020603050405020304" pitchFamily="18" charset="0"/>
              </a:rPr>
              <a:t> </a:t>
            </a: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r>
              <a:rPr lang="sr-Latn-RS" sz="2000" i="1" dirty="0"/>
              <a:t>Budimpeštanska konvencija prepoznaje činjenicu da su računarski podaci promenjivi i da je neke zahteve neophodno poslati </a:t>
            </a:r>
            <a:r>
              <a:rPr lang="sr-Latn-RS" sz="2000" i="1" dirty="0" smtClean="0"/>
              <a:t>hitno.</a:t>
            </a:r>
            <a:r>
              <a:rPr lang="en-US" altLang="sr-Latn-RS" sz="2000" i="1" dirty="0" smtClean="0">
                <a:cs typeface="Times New Roman" panose="02020603050405020304" pitchFamily="18" charset="0"/>
              </a:rPr>
              <a:t> </a:t>
            </a: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r>
              <a:rPr lang="sr-Latn-RS" sz="2000" i="1" dirty="0"/>
              <a:t>Strane mogu koristiti brza sredstva komunikacije, koja uključuju (ali se ne ograničavaju na) faks i elektronsku </a:t>
            </a:r>
            <a:r>
              <a:rPr lang="sr-Latn-RS" sz="2000" i="1" dirty="0" smtClean="0"/>
              <a:t>poštu.</a:t>
            </a:r>
            <a:r>
              <a:rPr lang="en-US" altLang="sr-Latn-RS" sz="2000" i="1" dirty="0" smtClean="0">
                <a:cs typeface="Times New Roman" panose="02020603050405020304" pitchFamily="18" charset="0"/>
              </a:rPr>
              <a:t> </a:t>
            </a: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r>
              <a:rPr lang="sr-Latn-RS" sz="2000" i="1" dirty="0"/>
              <a:t>Uzajamna pomoć (uključujući i osnove za odbijanje) predmet je Ugovora o UPP i domaćih </a:t>
            </a:r>
            <a:r>
              <a:rPr lang="sr-Latn-RS" sz="2000" i="1" dirty="0" smtClean="0"/>
              <a:t>zakona.</a:t>
            </a:r>
            <a:endParaRPr lang="en-US" altLang="sr-Latn-RS" sz="2000" i="1" dirty="0">
              <a:cs typeface="Times New Roman" panose="02020603050405020304" pitchFamily="18" charset="0"/>
            </a:endParaRPr>
          </a:p>
          <a:p>
            <a:pPr algn="just"/>
            <a:r>
              <a:rPr lang="sr-Latn-RS" sz="2000" i="1" dirty="0"/>
              <a:t>Definicija dvostrane kažnjivosti prema Budimpeštanskoj konvenciji</a:t>
            </a:r>
            <a:r>
              <a:rPr lang="en-US" sz="2000" i="1" dirty="0"/>
              <a:t>: </a:t>
            </a:r>
          </a:p>
          <a:p>
            <a:pPr lvl="1" algn="just">
              <a:buFont typeface="Arial" panose="020B0604020202020204" pitchFamily="34" charset="0"/>
              <a:buChar char="•"/>
            </a:pPr>
            <a:r>
              <a:rPr lang="sr-Latn-RS" sz="2000" i="1" dirty="0"/>
              <a:t>Radnja koja čini osnov dela mora se smatrati krivičnim delom u obe zemlje; </a:t>
            </a:r>
            <a:endParaRPr lang="en-GB" sz="2000" i="1" dirty="0"/>
          </a:p>
          <a:p>
            <a:pPr lvl="1" algn="just">
              <a:buFont typeface="Arial" panose="020B0604020202020204" pitchFamily="34" charset="0"/>
              <a:buChar char="•"/>
            </a:pPr>
            <a:r>
              <a:rPr lang="sr-Latn-RS" sz="2000" i="1" dirty="0"/>
              <a:t>Da li delo spada u istu kategoriju dela i da li je korišćena terminologija ista, nema </a:t>
            </a:r>
            <a:r>
              <a:rPr lang="sr-Latn-RS" sz="2000" i="1" dirty="0" smtClean="0"/>
              <a:t>značaja.</a:t>
            </a:r>
            <a:r>
              <a:rPr lang="en-US" altLang="sr-Latn-RS" sz="2000" i="1" dirty="0" smtClean="0">
                <a:cs typeface="Times New Roman" panose="02020603050405020304" pitchFamily="18" charset="0"/>
              </a:rPr>
              <a:t> </a:t>
            </a: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pPr>
            <a:endParaRPr lang="en-US" altLang="sr-Latn-RS" sz="2000" i="1" dirty="0">
              <a:cs typeface="Times New Roman" panose="02020603050405020304" pitchFamily="18" charset="0"/>
            </a:endParaRPr>
          </a:p>
        </p:txBody>
      </p:sp>
    </p:spTree>
    <p:extLst>
      <p:ext uri="{BB962C8B-B14F-4D97-AF65-F5344CB8AC3E}">
        <p14:creationId xmlns:p14="http://schemas.microsoft.com/office/powerpoint/2010/main"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Računarski sistem</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3816429"/>
          </a:xfrm>
          <a:prstGeom prst="rect">
            <a:avLst/>
          </a:prstGeom>
        </p:spPr>
        <p:txBody>
          <a:bodyPr wrap="square">
            <a:spAutoFit/>
          </a:bodyPr>
          <a:lstStyle/>
          <a:p>
            <a:pPr marL="342900" indent="-342900" algn="just">
              <a:buFont typeface="Wingdings" pitchFamily="2" charset="2"/>
              <a:buChar char="Ø"/>
            </a:pPr>
            <a:r>
              <a:rPr lang="sr-Latn-RS" sz="2200" dirty="0" smtClean="0"/>
              <a:t>Uređaj koji se sastoji od hardvera i softvera i automatski obrađuje računarske podatke; </a:t>
            </a:r>
          </a:p>
          <a:p>
            <a:pPr algn="just"/>
            <a:endParaRPr lang="en-US" sz="2200" dirty="0"/>
          </a:p>
          <a:p>
            <a:pPr marL="342900" indent="-342900" algn="just">
              <a:buFont typeface="Wingdings" pitchFamily="2" charset="2"/>
              <a:buChar char="Ø"/>
            </a:pPr>
            <a:r>
              <a:rPr lang="sr-Latn-RS" sz="2200" dirty="0" smtClean="0"/>
              <a:t>Uređaj može biti zaseban ili povezan u mreži; </a:t>
            </a:r>
            <a:r>
              <a:rPr lang="en-US" sz="2200" dirty="0" smtClean="0"/>
              <a:t> </a:t>
            </a:r>
            <a:endParaRPr lang="en-US" sz="2200" dirty="0"/>
          </a:p>
          <a:p>
            <a:pPr algn="just"/>
            <a:endParaRPr lang="en-US" sz="2200" dirty="0"/>
          </a:p>
          <a:p>
            <a:pPr marL="342900" indent="-342900" algn="just">
              <a:buFont typeface="Wingdings" pitchFamily="2" charset="2"/>
              <a:buChar char="Ø"/>
            </a:pPr>
            <a:r>
              <a:rPr lang="sr-Latn-RS" sz="2200" dirty="0" smtClean="0"/>
              <a:t>Obuhvata</a:t>
            </a:r>
            <a:r>
              <a:rPr lang="en-US" sz="2200" dirty="0" smtClean="0"/>
              <a:t>:</a:t>
            </a:r>
            <a:endParaRPr lang="en-US" sz="2200" dirty="0"/>
          </a:p>
          <a:p>
            <a:pPr marL="800100" lvl="1" indent="-342900" algn="just">
              <a:buFont typeface="Wingdings" pitchFamily="2" charset="2"/>
              <a:buChar char="Ø"/>
            </a:pPr>
            <a:r>
              <a:rPr lang="sr-Latn-RS" sz="2200" dirty="0" smtClean="0"/>
              <a:t>Ulazne jedinice</a:t>
            </a:r>
            <a:endParaRPr lang="en-US" sz="2200" dirty="0"/>
          </a:p>
          <a:p>
            <a:pPr marL="800100" lvl="1" indent="-342900" algn="just">
              <a:buFont typeface="Wingdings" pitchFamily="2" charset="2"/>
              <a:buChar char="Ø"/>
            </a:pPr>
            <a:r>
              <a:rPr lang="sr-Latn-RS" sz="2200" dirty="0" smtClean="0"/>
              <a:t>Izlazne jedinice</a:t>
            </a:r>
            <a:r>
              <a:rPr lang="en-US" sz="2200" dirty="0" smtClean="0"/>
              <a:t> </a:t>
            </a:r>
            <a:endParaRPr lang="en-US" sz="2200" dirty="0"/>
          </a:p>
          <a:p>
            <a:pPr marL="800100" lvl="1" indent="-342900" algn="just">
              <a:buFont typeface="Wingdings" pitchFamily="2" charset="2"/>
              <a:buChar char="Ø"/>
            </a:pPr>
            <a:r>
              <a:rPr lang="sr-Latn-RS" sz="2200" dirty="0" smtClean="0"/>
              <a:t>Memorijsko skladište</a:t>
            </a:r>
            <a:endParaRPr lang="en-US"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en-US" sz="2200" dirty="0" smtClean="0"/>
              <a:t>„</a:t>
            </a:r>
            <a:r>
              <a:rPr lang="sr-Latn-RS" sz="2200" b="1" dirty="0" smtClean="0"/>
              <a:t>Računarski sistem</a:t>
            </a:r>
            <a:r>
              <a:rPr lang="en-US" sz="2200" dirty="0" smtClean="0"/>
              <a:t>" </a:t>
            </a:r>
            <a:r>
              <a:rPr lang="sr-Latn-RS" sz="2200" dirty="0" smtClean="0"/>
              <a:t>označava svaki uređaj ili grupu međusobno povezanih ili zavisnih uređaja, od kojih jedan ili više njih, na osnovu programa, vrši automatsku obradu podataka</a:t>
            </a:r>
            <a:r>
              <a:rPr lang="en-US" sz="2200" dirty="0" smtClean="0"/>
              <a:t>;</a:t>
            </a:r>
            <a:endParaRPr lang="en-US" sz="2200" dirty="0"/>
          </a:p>
        </p:txBody>
      </p:sp>
    </p:spTree>
    <p:extLst>
      <p:ext uri="{BB962C8B-B14F-4D97-AF65-F5344CB8AC3E}">
        <p14:creationId xmlns:p14="http://schemas.microsoft.com/office/powerpoint/2010/main" val="26524845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427351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3779225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26 – S</a:t>
            </a:r>
            <a:r>
              <a:rPr lang="sr-Latn-RS" sz="3200" b="1" dirty="0"/>
              <a:t>lučajne informacije</a:t>
            </a:r>
            <a:r>
              <a:rPr lang="en-GB" sz="3200" b="1" dirty="0"/>
              <a:t>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sr-Latn-RS" sz="2100" i="1" dirty="0"/>
              <a:t>Neke zemlje zahtevaju davanje važećeg zakonskog ovlašćenja</a:t>
            </a:r>
            <a:r>
              <a:rPr lang="en-US" sz="2100" i="1" dirty="0"/>
              <a:t> </a:t>
            </a:r>
            <a:r>
              <a:rPr lang="sr-Latn-RS" sz="2100" i="1" dirty="0"/>
              <a:t>kako bi s drugim zemljama delile informacije; </a:t>
            </a:r>
            <a:endParaRPr lang="en-US" sz="2100" i="1" dirty="0"/>
          </a:p>
          <a:p>
            <a:pPr algn="just"/>
            <a:r>
              <a:rPr lang="sr-Latn-RS" sz="2100" i="1" dirty="0" smtClean="0"/>
              <a:t>Ovom </a:t>
            </a:r>
            <a:r>
              <a:rPr lang="sr-Latn-RS" sz="2100" i="1" dirty="0"/>
              <a:t>odredbom se ne nameće obaveza da se informacije spontano prosleđuju drugim stranama </a:t>
            </a:r>
            <a:r>
              <a:rPr lang="en-150" sz="2100" i="1" dirty="0"/>
              <a:t>–</a:t>
            </a:r>
            <a:r>
              <a:rPr lang="sr-Latn-RS" sz="2100" i="1" dirty="0"/>
              <a:t> odluka je diskreciona. </a:t>
            </a:r>
            <a:r>
              <a:rPr lang="en-US" sz="2100" i="1" dirty="0"/>
              <a:t> </a:t>
            </a:r>
          </a:p>
          <a:p>
            <a:pPr algn="just"/>
            <a:r>
              <a:rPr lang="sr-Latn-RS" sz="2100" i="1" dirty="0" smtClean="0"/>
              <a:t>Odavanje </a:t>
            </a:r>
            <a:r>
              <a:rPr lang="sr-Latn-RS" sz="2100" i="1" dirty="0"/>
              <a:t>informacije ne isprečava Stranu koja je dostavila da vodi istragu ili postupak na osnovu obelodanjenih </a:t>
            </a:r>
            <a:r>
              <a:rPr lang="sr-Latn-RS" sz="2100" i="1" dirty="0" smtClean="0"/>
              <a:t>činjenica.</a:t>
            </a:r>
            <a:r>
              <a:rPr lang="en-US" altLang="sr-Latn-RS" sz="2100" i="1" dirty="0" smtClean="0">
                <a:cs typeface="Times New Roman" panose="02020603050405020304" pitchFamily="18" charset="0"/>
              </a:rPr>
              <a:t> </a:t>
            </a:r>
            <a:endParaRPr lang="en-US" altLang="sr-Latn-RS" sz="2100" i="1" dirty="0">
              <a:cs typeface="Times New Roman" panose="02020603050405020304" pitchFamily="18" charset="0"/>
            </a:endParaRPr>
          </a:p>
          <a:p>
            <a:pPr algn="just"/>
            <a:r>
              <a:rPr lang="sr-Latn-RS" sz="2100" i="1" dirty="0"/>
              <a:t>Strana koja dostavlja informacije ima pravo da zahteva da se informacija koju prosleđuje čuva u tajnosti, ili da se koristi pod određenim uslovima. Ti uslovi su obavezujući, ukoliko ih Strana koja prima informacije prihvati. </a:t>
            </a:r>
            <a:endParaRPr lang="en-US" sz="2100" i="1" dirty="0"/>
          </a:p>
          <a:p>
            <a:pPr algn="just"/>
            <a:r>
              <a:rPr lang="sr-Latn-RS" sz="2100" i="1" dirty="0"/>
              <a:t>Ukoliko Strana koja prima informacije ne može da zadovoji neki uslov (na primer, ne može informaciju da čuva u tajnosti jer se ona mora upotrebiti u javnom suđenju)</a:t>
            </a:r>
            <a:r>
              <a:rPr lang="en-US" sz="2100" i="1" dirty="0"/>
              <a:t>, </a:t>
            </a:r>
            <a:r>
              <a:rPr lang="sr-Latn-RS" sz="2100" i="1" dirty="0"/>
              <a:t>ona mora obavestiti Stranu koja dostavlja informacije, koja onda može da odluči da li da informaciju </a:t>
            </a:r>
            <a:r>
              <a:rPr lang="sr-Latn-RS" sz="2100" i="1" dirty="0" smtClean="0"/>
              <a:t>obezbedi.</a:t>
            </a:r>
            <a:endParaRPr lang="en-US" altLang="sr-Latn-RS" sz="21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1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100" i="1" dirty="0">
              <a:cs typeface="Times New Roman" panose="02020603050405020304" pitchFamily="18" charset="0"/>
            </a:endParaRPr>
          </a:p>
          <a:p>
            <a:pPr algn="just" eaLnBrk="1" hangingPunct="1">
              <a:lnSpc>
                <a:spcPct val="80000"/>
              </a:lnSpc>
            </a:pPr>
            <a:endParaRPr lang="en-US" altLang="sr-Latn-RS" sz="2100" i="1" dirty="0">
              <a:cs typeface="Times New Roman" panose="02020603050405020304" pitchFamily="18" charset="0"/>
            </a:endParaRPr>
          </a:p>
        </p:txBody>
      </p:sp>
    </p:spTree>
    <p:extLst>
      <p:ext uri="{BB962C8B-B14F-4D97-AF65-F5344CB8AC3E}">
        <p14:creationId xmlns:p14="http://schemas.microsoft.com/office/powerpoint/2010/main"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b="1" dirty="0"/>
              <a:t>						ČLAN 27 – Postupci koji se odnose na zahteve za uzajamnu 							pomoć u slučaju nepostojanja važećih međunarodnih sporazuma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Budimpeštanska konvencija daje prioritet postojećim procesima u skladu sa ugovorima o UPP i drugim </a:t>
            </a:r>
            <a:r>
              <a:rPr lang="sr-Latn-RS" sz="2400" i="1" dirty="0" smtClean="0"/>
              <a:t>aranžmanima.</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Očekuje se da centralni organi budu brži od diplomatskih </a:t>
            </a:r>
            <a:r>
              <a:rPr lang="sr-Latn-RS" sz="2400" i="1" dirty="0" smtClean="0"/>
              <a:t>kanala.</a:t>
            </a:r>
            <a:r>
              <a:rPr lang="en-US" altLang="sr-Latn-RS" sz="2400" i="1" dirty="0" smtClean="0">
                <a:cs typeface="Times New Roman" panose="02020603050405020304" pitchFamily="18" charset="0"/>
              </a:rPr>
              <a:t> </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Imperativ je da država molilja  dokaze primi na način koji je u skladu sa njenim lokalnim dokaznim </a:t>
            </a:r>
            <a:r>
              <a:rPr lang="sr-Latn-RS" sz="2400" i="1" dirty="0" smtClean="0"/>
              <a:t>pretpostavkama.</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Osnovna procesna zaštita zamoljene Strane i dalje se </a:t>
            </a:r>
            <a:r>
              <a:rPr lang="sr-Latn-RS" sz="2400" i="1" dirty="0" smtClean="0"/>
              <a:t>primenjuje.</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Utvrđene osnove za odbijanje treba da budu uske i restriktivno </a:t>
            </a:r>
            <a:r>
              <a:rPr lang="sr-Latn-RS" sz="2400" i="1" dirty="0" smtClean="0"/>
              <a:t>primenjivane.</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Strane treba da nastoje da uspostavljaju uslove, umesto da odbijaju </a:t>
            </a:r>
            <a:r>
              <a:rPr lang="sr-Latn-RS" sz="2400" i="1" dirty="0" smtClean="0"/>
              <a:t>saradnju.</a:t>
            </a:r>
            <a:r>
              <a:rPr lang="en-US" altLang="sr-Latn-RS" sz="2400" i="1" dirty="0" smtClean="0">
                <a:cs typeface="Times New Roman" panose="02020603050405020304" pitchFamily="18" charset="0"/>
              </a:rPr>
              <a:t> </a:t>
            </a: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b="1" dirty="0"/>
              <a:t>						ČLAN 27 – Postupci koji se odnose na zahteve za uzajamnu 							pomoć u slučaju nepostojanja važećih međunarodnih sporazuma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a:r>
              <a:rPr lang="sr-Latn-RS" sz="2000" dirty="0"/>
              <a:t>Strana molilja može da traži da se postojanje i predmet zahteva čuvaju u tajnosti; </a:t>
            </a:r>
            <a:endParaRPr lang="en-GB" sz="2000" dirty="0"/>
          </a:p>
          <a:p>
            <a:pPr algn="just"/>
            <a:r>
              <a:rPr lang="sr-Latn-RS" sz="2000" dirty="0" smtClean="0"/>
              <a:t>Tajnost </a:t>
            </a:r>
            <a:r>
              <a:rPr lang="sr-Latn-RS" sz="2000" dirty="0"/>
              <a:t>ne ograničava obelodanjivanje koje je neophodno za izvršenje zahteva u odnosu na</a:t>
            </a:r>
            <a:r>
              <a:rPr lang="en-GB" sz="2000" dirty="0"/>
              <a:t>:</a:t>
            </a:r>
          </a:p>
          <a:p>
            <a:pPr lvl="1" algn="just">
              <a:buFont typeface="Arial" panose="020B0604020202020204" pitchFamily="34" charset="0"/>
              <a:buChar char="•"/>
            </a:pPr>
            <a:r>
              <a:rPr lang="sr-Latn-RS" sz="2000" dirty="0"/>
              <a:t>fizička lica koja poseduju dokaze i na</a:t>
            </a:r>
            <a:endParaRPr lang="en-GB" sz="2000" dirty="0"/>
          </a:p>
          <a:p>
            <a:pPr lvl="1" algn="just">
              <a:buFont typeface="Arial" panose="020B0604020202020204" pitchFamily="34" charset="0"/>
              <a:buChar char="•"/>
            </a:pPr>
            <a:r>
              <a:rPr lang="sr-Latn-RS" sz="2000" dirty="0"/>
              <a:t>sud, radi dobijanja sudskog naloga </a:t>
            </a:r>
            <a:endParaRPr lang="en-US" altLang="sr-Latn-RS" sz="2000" i="1" dirty="0">
              <a:cs typeface="Times New Roman" panose="02020603050405020304" pitchFamily="18" charset="0"/>
            </a:endParaRPr>
          </a:p>
          <a:p>
            <a:pPr algn="just"/>
            <a:r>
              <a:rPr lang="sr-Latn-RS" sz="2000" dirty="0"/>
              <a:t>Član </a:t>
            </a:r>
            <a:r>
              <a:rPr lang="en-US" sz="2000" dirty="0"/>
              <a:t>27 </a:t>
            </a:r>
            <a:r>
              <a:rPr lang="sr-Latn-RS" sz="2000" dirty="0"/>
              <a:t>omogućava</a:t>
            </a:r>
            <a:r>
              <a:rPr lang="en-US" sz="2000" dirty="0"/>
              <a:t>:</a:t>
            </a:r>
          </a:p>
          <a:p>
            <a:pPr lvl="1" algn="just">
              <a:buFont typeface="Arial" panose="020B0604020202020204" pitchFamily="34" charset="0"/>
              <a:buChar char="•"/>
            </a:pPr>
            <a:r>
              <a:rPr lang="sr-Latn-RS" sz="2000" dirty="0"/>
              <a:t>Pravosudnim organima jedne zemlje da drugoj šalju zahteve (uz kopiju za centralne organe) kada hitnost postoji; </a:t>
            </a:r>
            <a:endParaRPr lang="en-US" sz="2000" u="sng" dirty="0"/>
          </a:p>
          <a:p>
            <a:pPr lvl="1" algn="just">
              <a:buFont typeface="Arial" panose="020B0604020202020204" pitchFamily="34" charset="0"/>
              <a:buChar char="•"/>
            </a:pPr>
            <a:r>
              <a:rPr lang="sr-Latn-RS" sz="2000" dirty="0"/>
              <a:t>Slanje zahteva putem Interpola; </a:t>
            </a:r>
            <a:r>
              <a:rPr lang="en-US" sz="2000" dirty="0"/>
              <a:t> </a:t>
            </a:r>
          </a:p>
          <a:p>
            <a:pPr lvl="1" algn="just">
              <a:buFont typeface="Arial" panose="020B0604020202020204" pitchFamily="34" charset="0"/>
              <a:buChar char="•"/>
            </a:pPr>
            <a:r>
              <a:rPr lang="sr-Latn-RS" sz="2000" dirty="0"/>
              <a:t>Nadležnom telu jedne zemlje da pošalje zahtev direktno nadležnom telu druge, kada on ne povlači za sobom mere </a:t>
            </a:r>
            <a:r>
              <a:rPr lang="sr-Latn-RS" sz="2000" dirty="0" smtClean="0"/>
              <a:t>prinude.</a:t>
            </a: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pPr>
            <a:endParaRPr lang="en-US" altLang="sr-Latn-RS" sz="2000" i="1" dirty="0">
              <a:cs typeface="Times New Roman" panose="02020603050405020304" pitchFamily="18" charset="0"/>
            </a:endParaRPr>
          </a:p>
        </p:txBody>
      </p:sp>
    </p:spTree>
    <p:extLst>
      <p:ext uri="{BB962C8B-B14F-4D97-AF65-F5344CB8AC3E}">
        <p14:creationId xmlns:p14="http://schemas.microsoft.com/office/powerpoint/2010/main"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400" b="1" dirty="0"/>
              <a:t>Član</a:t>
            </a:r>
            <a:r>
              <a:rPr lang="en-US" sz="2400" b="1" dirty="0"/>
              <a:t> 28 – </a:t>
            </a:r>
            <a:r>
              <a:rPr lang="sr-Latn-RS" sz="2400" b="1" dirty="0"/>
              <a:t>Tajnost i ograničenja korišćenja </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sr-Latn-RS" sz="2400" i="1" dirty="0"/>
              <a:t>Ova odredba daje okvirnu mogućnost Stranama da uspostavljaju uslove tajnosti i ograničenja korišćenja podataka dobijenih putem </a:t>
            </a:r>
            <a:r>
              <a:rPr lang="sr-Latn-RS" sz="2400" i="1" dirty="0" smtClean="0"/>
              <a:t>UPP.</a:t>
            </a:r>
            <a:endParaRPr lang="en-US" altLang="sr-Latn-RS" sz="2400" i="1" dirty="0">
              <a:cs typeface="Times New Roman" panose="02020603050405020304" pitchFamily="18" charset="0"/>
            </a:endParaRPr>
          </a:p>
          <a:p>
            <a:pPr algn="just"/>
            <a:r>
              <a:rPr lang="sr-Latn-RS" sz="2400" i="1" dirty="0"/>
              <a:t>Prvi uslov je tajnost; </a:t>
            </a:r>
            <a:r>
              <a:rPr lang="en-US" sz="2400" i="1" dirty="0"/>
              <a:t> </a:t>
            </a:r>
          </a:p>
          <a:p>
            <a:pPr algn="just"/>
            <a:r>
              <a:rPr lang="sr-Latn-RS" sz="2400" i="1" dirty="0" smtClean="0"/>
              <a:t>Ovaj </a:t>
            </a:r>
            <a:r>
              <a:rPr lang="sr-Latn-RS" sz="2400" i="1" dirty="0"/>
              <a:t>uslov tajnosti može se postaviti </a:t>
            </a:r>
            <a:r>
              <a:rPr lang="sr-Latn-RS" sz="2400" i="1" dirty="0" smtClean="0"/>
              <a:t>samo kada </a:t>
            </a:r>
            <a:r>
              <a:rPr lang="sr-Latn-RS" sz="2400" i="1" dirty="0"/>
              <a:t>se zahtevu ne može udovoljiti u odsustvu tajnosti (npr. kada se radi o imenu poverljivog izvora</a:t>
            </a:r>
            <a:r>
              <a:rPr lang="en-US" altLang="sr-Latn-RS" sz="2400" i="1" dirty="0" smtClean="0">
                <a:cs typeface="Times New Roman" panose="02020603050405020304" pitchFamily="18" charset="0"/>
              </a:rPr>
              <a:t>)</a:t>
            </a:r>
            <a:endParaRPr lang="en-US" altLang="sr-Latn-RS" sz="2400" i="1" dirty="0">
              <a:cs typeface="Times New Roman" panose="02020603050405020304" pitchFamily="18" charset="0"/>
            </a:endParaRPr>
          </a:p>
          <a:p>
            <a:pPr algn="just"/>
            <a:r>
              <a:rPr lang="sr-Latn-RS" sz="2400" i="1" dirty="0"/>
              <a:t>Drugi uslov je ograničenje </a:t>
            </a:r>
            <a:r>
              <a:rPr lang="sr-Latn-RS" sz="2400" i="1" dirty="0" smtClean="0"/>
              <a:t>korišćenja; na </a:t>
            </a:r>
            <a:r>
              <a:rPr lang="sr-Latn-RS" sz="2400" i="1" dirty="0"/>
              <a:t>ovaj uslov se zamoljena Strana mora eksplicitno </a:t>
            </a:r>
            <a:r>
              <a:rPr lang="sr-Latn-RS" sz="2400" i="1" dirty="0" smtClean="0"/>
              <a:t>pozvati. </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Ukoliko Strana molilja ne može da ispuni neki od uslova koji su postavljeni, mora obavestiti zamoljenu </a:t>
            </a:r>
            <a:r>
              <a:rPr lang="sr-Latn-RS" sz="2400" i="1" dirty="0" smtClean="0"/>
              <a:t>Stranu.</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r-Latn-RS" sz="2400" i="1" dirty="0"/>
              <a:t>Od Strane molilje se može tražiti da obrazloži u koju svrhu će se upotrebiti uslovljena informacija koju je dobila, tako da zamoljena Strana može da utvrdi da li su uslovi </a:t>
            </a:r>
            <a:r>
              <a:rPr lang="sr-Latn-RS" sz="2400" i="1" dirty="0" smtClean="0"/>
              <a:t>ispunjeni.</a:t>
            </a: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282225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4830372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29 – </a:t>
            </a:r>
            <a:r>
              <a:rPr lang="sr-Latn-RS" sz="3200" b="1" dirty="0"/>
              <a:t>Hitna zaštita</a:t>
            </a:r>
            <a:r>
              <a:rPr lang="en-GB" sz="3200" b="1" dirty="0"/>
              <a:t>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708981"/>
          </a:xfrm>
          <a:prstGeom prst="rect">
            <a:avLst/>
          </a:prstGeom>
        </p:spPr>
        <p:txBody>
          <a:bodyPr wrap="square">
            <a:spAutoFit/>
          </a:bodyPr>
          <a:lstStyle/>
          <a:p>
            <a:pPr marL="342900"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Hitna zaštita podataka koji se čuvaju u računarskom sistemu; </a:t>
            </a: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Pareleni okvir interne odredbe dopušta jednoj Strani da od druge traži hitnu zaštitu podataka ukoliko istovremeno izrazi nameru da pošalje zvanični zahtev za pomoć u svrhu pretrage, zaplene ili druge slične mere; </a:t>
            </a:r>
          </a:p>
          <a:p>
            <a:pPr algn="just"/>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Zamoljena Strana mora delovati s dužnom pažnjom kako bi zaštitila tražene podatke, u skladu sa svojim nacionalnim zakonima;  </a:t>
            </a:r>
            <a:endParaRPr lang="en-U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475991" y="1166842"/>
            <a:ext cx="4572000" cy="2554545"/>
          </a:xfrm>
          <a:prstGeom prst="rect">
            <a:avLst/>
          </a:prstGeom>
        </p:spPr>
        <p:txBody>
          <a:bodyPr>
            <a:spAutoFit/>
          </a:bodyPr>
          <a:lstStyle/>
          <a:p>
            <a:pPr marL="342900"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Zamoljena Strana ne može zahtevati dvostranu kažnjivost kao uslov za zaštitu podataka (osim za krivična dela koja nisu predviđena članovima 2. do 11, odnosno politički delikt, ugrožavanje suvereniteta, javnog poretka ili drugih suštinskih interesa).</a:t>
            </a:r>
            <a:endParaRPr lang="en-GB" sz="2000" dirty="0">
              <a:ea typeface="Verdana" panose="020B0604030504040204" pitchFamily="34" charset="0"/>
              <a:cs typeface="Arial" panose="020B0604020202020204" pitchFamily="34" charset="0"/>
            </a:endParaRP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GB" sz="3200" b="1" dirty="0"/>
              <a:t>30 – </a:t>
            </a:r>
            <a:r>
              <a:rPr lang="sr-Latn-RS" sz="3200" b="1" dirty="0"/>
              <a:t>Otkrivanje podatka o saobraćaju</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832092"/>
          </a:xfrm>
          <a:prstGeom prst="rect">
            <a:avLst/>
          </a:prstGeom>
        </p:spPr>
        <p:txBody>
          <a:bodyPr wrap="square">
            <a:spAutoFit/>
          </a:bodyPr>
          <a:lstStyle/>
          <a:p>
            <a:pPr marL="342900"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Otkrivanje dovoljne količine podataka o saobraćaju kako bi se utvrdio identitet davaoca usluge i putanja komunikacije; </a:t>
            </a: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Otkrivanje podataka se može uskratiti</a:t>
            </a:r>
            <a:r>
              <a:rPr lang="en-US" sz="2200" dirty="0">
                <a:ea typeface="Verdana" panose="020B0604030504040204" pitchFamily="34" charset="0"/>
                <a:cs typeface="Arial" panose="020B0604020202020204" pitchFamily="34" charset="0"/>
              </a:rPr>
              <a:t>: </a:t>
            </a:r>
          </a:p>
          <a:p>
            <a:pPr marL="800100" lvl="1"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Ukoliko je zahtev u vezi sa političkim deliktom; </a:t>
            </a:r>
            <a:r>
              <a:rPr lang="en-US" sz="2200" dirty="0">
                <a:ea typeface="Verdana" panose="020B0604030504040204" pitchFamily="34" charset="0"/>
                <a:cs typeface="Arial" panose="020B0604020202020204" pitchFamily="34" charset="0"/>
              </a:rPr>
              <a:t> </a:t>
            </a:r>
          </a:p>
          <a:p>
            <a:pPr marL="800100" lvl="1"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Ukoliko izvršenje zahteva dovodi u pitanje suverenitet, bezbednost, javni poredak i druge suštinske interese. </a:t>
            </a:r>
            <a:endParaRPr lang="en-US" sz="2200" dirty="0">
              <a:ea typeface="Verdana" panose="020B0604030504040204" pitchFamily="34" charset="0"/>
              <a:cs typeface="Arial" panose="020B0604020202020204" pitchFamily="34" charset="0"/>
            </a:endParaRP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Računarski podatak</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3816429"/>
          </a:xfrm>
          <a:prstGeom prst="rect">
            <a:avLst/>
          </a:prstGeom>
        </p:spPr>
        <p:txBody>
          <a:bodyPr wrap="square">
            <a:spAutoFit/>
          </a:bodyPr>
          <a:lstStyle/>
          <a:p>
            <a:pPr marL="342900" indent="-342900" algn="just">
              <a:buFont typeface="Wingdings" pitchFamily="2" charset="2"/>
              <a:buChar char="Ø"/>
            </a:pPr>
            <a:r>
              <a:rPr lang="sr-Latn-RS" sz="2200" dirty="0" smtClean="0"/>
              <a:t>Računarski podatak je svaki podatak u obliku koji računarski sistem može direktno da obradi; </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sr-Latn-RS" sz="2200" dirty="0" smtClean="0"/>
              <a:t>Računarski podatak koji može biti automatski obrađen može biti cilj krivičnih dela definisanih Budimpeštanskom konvencijom, ili predmet primene istražnih mera definisanih Konvencijom.  </a:t>
            </a:r>
            <a:endParaRPr lang="en-US"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en-US" sz="2200" dirty="0" smtClean="0"/>
              <a:t>„</a:t>
            </a:r>
            <a:r>
              <a:rPr lang="sr-Latn-RS" sz="2200" b="1" dirty="0" smtClean="0"/>
              <a:t>Računarski podatak</a:t>
            </a:r>
            <a:r>
              <a:rPr lang="en-US" sz="2200" dirty="0" smtClean="0"/>
              <a:t>" </a:t>
            </a:r>
            <a:r>
              <a:rPr lang="sr-Latn-RS" sz="2200" dirty="0" smtClean="0"/>
              <a:t>označava svako predstavljanje činjenica, informacija ili koncepata u obliku koji je podesan za njihovu obradu u računarskom sistemu, uključujući i odgovarajući program na osnovu koga računarski sistem obavlja neku funkciju.</a:t>
            </a:r>
            <a:endParaRPr lang="en-US" sz="2200" dirty="0"/>
          </a:p>
        </p:txBody>
      </p:sp>
    </p:spTree>
    <p:extLst>
      <p:ext uri="{BB962C8B-B14F-4D97-AF65-F5344CB8AC3E}">
        <p14:creationId xmlns:p14="http://schemas.microsoft.com/office/powerpoint/2010/main" val="233031238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632507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b="1" dirty="0"/>
              <a:t>Član </a:t>
            </a:r>
            <a:r>
              <a:rPr lang="en-GB" sz="2800" b="1" dirty="0"/>
              <a:t>31 – </a:t>
            </a:r>
            <a:r>
              <a:rPr lang="sr-Latn-RS" sz="2800" b="1" dirty="0"/>
              <a:t>Uzajamna pomoć u odnosu na pristupanje sačuvanim računarskim podacima</a:t>
            </a:r>
            <a:endParaRPr lang="en-GB" sz="28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3139321"/>
          </a:xfrm>
          <a:prstGeom prst="rect">
            <a:avLst/>
          </a:prstGeom>
        </p:spPr>
        <p:txBody>
          <a:bodyPr wrap="square">
            <a:spAutoFit/>
          </a:bodyPr>
          <a:lstStyle/>
          <a:p>
            <a:pPr marL="342900"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Zahtev drugoj državi da pretraži ili zapleni (i otkrije) podatke sačuvane putem računarskog sistema </a:t>
            </a:r>
            <a:endParaRPr lang="en-US" sz="22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koji se nalazi na teritoriji zamoljene države, </a:t>
            </a:r>
            <a:endParaRPr lang="en-US" sz="22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sr-Latn-RS" sz="2200" dirty="0">
                <a:ea typeface="Verdana" panose="020B0604030504040204" pitchFamily="34" charset="0"/>
                <a:cs typeface="Arial" panose="020B0604020202020204" pitchFamily="34" charset="0"/>
              </a:rPr>
              <a:t>uključujući i podatke koji su zaštićeni u skladu sa članom 29</a:t>
            </a: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88522"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Član</a:t>
            </a:r>
            <a:r>
              <a:rPr lang="en-GB" sz="3200" b="1" dirty="0" smtClean="0"/>
              <a:t> 32 </a:t>
            </a:r>
            <a:r>
              <a:rPr lang="en-150" sz="3200" b="1" dirty="0" smtClean="0"/>
              <a:t>–</a:t>
            </a:r>
            <a:r>
              <a:rPr lang="en-GB" sz="3200" b="1" dirty="0" smtClean="0"/>
              <a:t> </a:t>
            </a:r>
            <a:r>
              <a:rPr lang="sr-Latn-RS" sz="3200" b="1" dirty="0" smtClean="0"/>
              <a:t>Prekogranični pristup</a:t>
            </a:r>
            <a:endParaRPr lang="en-GB" sz="3200" b="1" dirty="0" smtClean="0"/>
          </a:p>
          <a:p>
            <a:pPr algn="r"/>
            <a:r>
              <a:rPr lang="en-GB" sz="3200" b="1" dirty="0" smtClean="0"/>
              <a:t>	</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66842"/>
            <a:ext cx="4572000" cy="5016758"/>
          </a:xfrm>
          <a:prstGeom prst="rect">
            <a:avLst/>
          </a:prstGeom>
        </p:spPr>
        <p:txBody>
          <a:bodyPr>
            <a:spAutoFit/>
          </a:bodyPr>
          <a:lstStyle/>
          <a:p>
            <a:pPr marL="342900"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Moguće ga je dati organima za zaštitu pravnog poretka Strane za pribavljanje dokaza sačuvanih na računaru fizički lociranom na teritoriji druge Strane; </a:t>
            </a: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Bez zahteva za međunarodnom saradnjom ukoliko je, tokom konkretne istrage, nadležnim službenicima potrebno da</a:t>
            </a:r>
            <a:endParaRPr lang="en-US" sz="20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dobiju informaciju dostupnu javnosti iz računara koji se nalazi u stranoj državi; ili </a:t>
            </a:r>
          </a:p>
          <a:p>
            <a:pPr marL="800100" lvl="1" indent="-342900" algn="just">
              <a:buFont typeface="Wingdings" panose="05000000000000000000" pitchFamily="2" charset="2"/>
              <a:buChar char="Ø"/>
            </a:pPr>
            <a:r>
              <a:rPr lang="sr-Latn-RS" sz="2000" dirty="0">
                <a:ea typeface="Verdana" panose="020B0604030504040204" pitchFamily="34" charset="0"/>
                <a:cs typeface="Arial" panose="020B0604020202020204" pitchFamily="34" charset="0"/>
              </a:rPr>
              <a:t>pristupe podacima uz zakonsku i dobrovoljnu saglasnost zakonski ovlašćenog lica. </a:t>
            </a:r>
            <a:endParaRPr lang="en-GB" sz="2000" dirty="0">
              <a:ea typeface="Verdana" panose="020B0604030504040204" pitchFamily="34" charset="0"/>
              <a:cs typeface="Arial" panose="020B0604020202020204" pitchFamily="34" charset="0"/>
            </a:endParaRPr>
          </a:p>
        </p:txBody>
      </p:sp>
      <mc:AlternateContent xmlns:mc="http://schemas.openxmlformats.org/markup-compatibility/2006">
        <mc:Choice xmlns:am3d="http://schemas.microsoft.com/office/drawing/2017/model3d" xmlns="" Requires="am3d">
          <p:graphicFrame>
            <p:nvGraphicFramePr>
              <p:cNvPr id="5" name="3D Model 4" descr="Earth">
                <a:extLst>
                  <a:ext uri="{FF2B5EF4-FFF2-40B4-BE49-F238E27FC236}">
                    <a16:creationId xmlns:a16="http://schemas.microsoft.com/office/drawing/2014/main" id="{A5650E59-AD87-4EA3-BA56-AA565B541EAC}"/>
                  </a:ext>
                </a:extLst>
              </p:cNvPr>
              <p:cNvGraphicFramePr>
                <a:graphicFrameLocks noChangeAspect="1"/>
              </p:cNvGraphicFramePr>
              <p:nvPr>
                <p:extLst>
                  <p:ext uri="{D42A27DB-BD31-4B8C-83A1-F6EECF244321}">
                    <p14:modId xmlns:p14="http://schemas.microsoft.com/office/powerpoint/2010/main" val="4242051669"/>
                  </p:ext>
                </p:extLst>
              </p:nvPr>
            </p:nvGraphicFramePr>
            <p:xfrm>
              <a:off x="5293145" y="1843734"/>
              <a:ext cx="3569251" cy="3569251"/>
            </p:xfrm>
            <a:graphic>
              <a:graphicData uri="http://schemas.microsoft.com/office/drawing/2017/model3d">
                <am3d:model3d r:embed="rId4">
                  <am3d:spPr>
                    <a:xfrm>
                      <a:off x="0" y="0"/>
                      <a:ext cx="3569251" cy="3569251"/>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63675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Earth">
                <a:extLst>
                  <a:ext uri="{FF2B5EF4-FFF2-40B4-BE49-F238E27FC236}">
                    <a16:creationId xmlns:a16="http://schemas.microsoft.com/office/drawing/2014/main" id="{A5650E59-AD87-4EA3-BA56-AA565B541EAC}"/>
                  </a:ext>
                </a:extLst>
              </p:cNvPr>
              <p:cNvPicPr>
                <a:picLocks noGrp="1" noRot="1" noChangeAspect="1" noMove="1" noResize="1" noEditPoints="1" noAdjustHandles="1" noChangeArrowheads="1" noChangeShapeType="1" noCrop="1"/>
              </p:cNvPicPr>
              <p:nvPr/>
            </p:nvPicPr>
            <p:blipFill>
              <a:blip r:embed="rId6"/>
              <a:stretch>
                <a:fillRect/>
              </a:stretch>
            </p:blipFill>
            <p:spPr>
              <a:xfrm>
                <a:off x="5293145" y="1843734"/>
                <a:ext cx="3569251" cy="3569251"/>
              </a:xfrm>
              <a:prstGeom prst="rect">
                <a:avLst/>
              </a:prstGeom>
            </p:spPr>
          </p:pic>
        </mc:Fallback>
      </mc:AlternateContent>
    </p:spTree>
    <p:extLst>
      <p:ext uri="{BB962C8B-B14F-4D97-AF65-F5344CB8AC3E}">
        <p14:creationId xmlns:p14="http://schemas.microsoft.com/office/powerpoint/2010/main"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dirty="0" smtClean="0"/>
              <a:t>Anketno pitanje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1915897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dirty="0" smtClean="0"/>
              <a:t>Anketno pitanje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8690417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400" b="1" dirty="0"/>
              <a:t>Član</a:t>
            </a:r>
            <a:r>
              <a:rPr lang="en-US" sz="2400" b="1" dirty="0"/>
              <a:t> 33 – </a:t>
            </a:r>
            <a:r>
              <a:rPr lang="sr-Latn-RS" sz="2400" b="1" dirty="0"/>
              <a:t>Uzajamna pomoć u prikupljanju </a:t>
            </a:r>
            <a:endParaRPr lang="sr-Latn-RS" sz="2400" b="1" dirty="0" smtClean="0"/>
          </a:p>
          <a:p>
            <a:pPr algn="r"/>
            <a:r>
              <a:rPr lang="sr-Latn-RS" sz="2400" b="1" dirty="0" smtClean="0"/>
              <a:t>podataka </a:t>
            </a:r>
            <a:r>
              <a:rPr lang="sr-Latn-RS" sz="2400" b="1" dirty="0"/>
              <a:t>o saobraćaju u realnom vremenu</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r>
              <a:rPr lang="sr-Latn-RS" sz="2200" dirty="0"/>
              <a:t>Ovom odredbom se istražiteljima omogućava da u realnom vremenu dobiju podatke o saobraćaju koji se odnose na komunikacije koje teku u računarskom sistemu drugih </a:t>
            </a:r>
            <a:r>
              <a:rPr lang="sr-Latn-RS" sz="2200" dirty="0" smtClean="0"/>
              <a:t>Strana. </a:t>
            </a:r>
            <a:endParaRPr lang="en-US" altLang="sr-Latn-RS" sz="2200" dirty="0">
              <a:cs typeface="Times New Roman" panose="02020603050405020304" pitchFamily="18" charset="0"/>
            </a:endParaRPr>
          </a:p>
          <a:p>
            <a:pPr algn="just"/>
            <a:r>
              <a:rPr lang="sr-Latn-RS" sz="2200" dirty="0"/>
              <a:t>Zahtevi za prikupljanje podataka o saobraćaju moraju se odnositi na konkretne komunikacije koje su Strane molilje identifikovale. </a:t>
            </a:r>
            <a:endParaRPr lang="en-US" sz="2200" dirty="0"/>
          </a:p>
          <a:p>
            <a:pPr algn="just"/>
            <a:r>
              <a:rPr lang="sr-Latn-RS" sz="2200" dirty="0" smtClean="0"/>
              <a:t>Nedopušteni </a:t>
            </a:r>
            <a:r>
              <a:rPr lang="sr-Latn-RS" sz="2200" dirty="0"/>
              <a:t>su zahtevi za opšti, neselektivni nadzor ili prikupljanje velikih količina podataka o </a:t>
            </a:r>
            <a:r>
              <a:rPr lang="sr-Latn-RS" sz="2200" dirty="0" smtClean="0"/>
              <a:t>saobraćaju. </a:t>
            </a: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r>
              <a:rPr lang="sr-Latn-RS" sz="2200" dirty="0"/>
              <a:t>Uslovi i odredbe kojima se obezbeđuje takva saradnja jesu, uopšte uzev, oni koji su propisani važećim ugovorima, dogovorima i zakonima kojima se reguliše uzajamna pravna pomoć u krivičnim </a:t>
            </a:r>
            <a:r>
              <a:rPr lang="sr-Latn-RS" sz="2200" dirty="0" smtClean="0"/>
              <a:t>stvarima.</a:t>
            </a: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r>
              <a:rPr lang="sr-Latn-RS" sz="2200" dirty="0"/>
              <a:t>Prikupljanje podataka u realnom vremenu je intruzivna mera, te Strane imaju izvesno diskreciono pravo</a:t>
            </a:r>
            <a:r>
              <a:rPr lang="sr-Latn-RS" sz="2200" dirty="0">
                <a:solidFill>
                  <a:srgbClr val="FF0000"/>
                </a:solidFill>
              </a:rPr>
              <a:t> </a:t>
            </a:r>
            <a:r>
              <a:rPr lang="sr-Latn-RS" sz="2200" dirty="0"/>
              <a:t>da ograniče delokrug </a:t>
            </a:r>
            <a:r>
              <a:rPr lang="sr-Latn-RS" sz="2200" dirty="0" smtClean="0"/>
              <a:t>saradnje.</a:t>
            </a: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spcBef>
                <a:spcPts val="600"/>
              </a:spcBef>
              <a:spcAft>
                <a:spcPts val="600"/>
              </a:spcAft>
            </a:pPr>
            <a:endParaRPr lang="en-US" altLang="sr-Latn-RS" sz="2200" dirty="0">
              <a:cs typeface="Times New Roman" panose="02020603050405020304" pitchFamily="18" charset="0"/>
            </a:endParaRPr>
          </a:p>
          <a:p>
            <a:pPr algn="just" eaLnBrk="1" hangingPunct="1">
              <a:lnSpc>
                <a:spcPct val="80000"/>
              </a:lnSpc>
            </a:pPr>
            <a:endParaRPr lang="en-US" altLang="sr-Latn-RS" sz="2200" dirty="0">
              <a:cs typeface="Times New Roman" panose="02020603050405020304" pitchFamily="18" charset="0"/>
            </a:endParaRPr>
          </a:p>
        </p:txBody>
      </p:sp>
    </p:spTree>
    <p:extLst>
      <p:ext uri="{BB962C8B-B14F-4D97-AF65-F5344CB8AC3E}">
        <p14:creationId xmlns:p14="http://schemas.microsoft.com/office/powerpoint/2010/main"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400" b="1" dirty="0"/>
              <a:t>Član </a:t>
            </a:r>
            <a:r>
              <a:rPr lang="en-US" sz="2400" b="1" dirty="0"/>
              <a:t>34 – </a:t>
            </a:r>
            <a:r>
              <a:rPr lang="sr-Latn-RS" sz="2400" b="1" dirty="0"/>
              <a:t>Uzajamna pomoć u presretanju </a:t>
            </a:r>
          </a:p>
          <a:p>
            <a:pPr algn="r"/>
            <a:r>
              <a:rPr lang="sr-Latn-RS" sz="2400" b="1" dirty="0"/>
              <a:t>podataka iz sadržaja</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r>
              <a:rPr lang="sr-Latn-RS" sz="2300" i="1" dirty="0"/>
              <a:t>Ovom odredbom se istražnim organima omogućava da dobiju podatke iz sadržaja određenih komunikacija prenetih putem računarskog sistema u drugoj državi ugovornici </a:t>
            </a:r>
            <a:endParaRPr lang="sr-Latn-RS" sz="2300" i="1" dirty="0" smtClean="0"/>
          </a:p>
          <a:p>
            <a:pPr algn="just"/>
            <a:r>
              <a:rPr lang="sr-Latn-RS" sz="2300" i="1" dirty="0"/>
              <a:t>Zahtevi za presretanje podataka iz sadržaja moraju se odnositi na konkretne komunikacije koje su Strane molilje identifikovale. </a:t>
            </a:r>
            <a:endParaRPr lang="en-US" sz="2300" i="1" dirty="0"/>
          </a:p>
          <a:p>
            <a:pPr algn="just"/>
            <a:r>
              <a:rPr lang="sr-Latn-RS" sz="2300" i="1" dirty="0" smtClean="0"/>
              <a:t>Nedopušteni </a:t>
            </a:r>
            <a:r>
              <a:rPr lang="sr-Latn-RS" sz="2300" i="1" dirty="0"/>
              <a:t>su zahtevi za opšti, neselektivni nadzor ili prikupljanje velikih količina podataka iz </a:t>
            </a:r>
            <a:r>
              <a:rPr lang="sr-Latn-RS" sz="2300" i="1" dirty="0" smtClean="0"/>
              <a:t>saobraćaja.</a:t>
            </a:r>
            <a:r>
              <a:rPr lang="en-US" altLang="sr-Latn-RS" sz="2300" i="1" dirty="0" smtClean="0">
                <a:cs typeface="Times New Roman" panose="02020603050405020304" pitchFamily="18" charset="0"/>
              </a:rPr>
              <a:t> </a:t>
            </a:r>
            <a:endParaRPr lang="en-US" altLang="sr-Latn-RS" sz="2300" i="1" dirty="0">
              <a:cs typeface="Times New Roman" panose="02020603050405020304" pitchFamily="18" charset="0"/>
            </a:endParaRPr>
          </a:p>
          <a:p>
            <a:pPr algn="just"/>
            <a:r>
              <a:rPr lang="sr-Latn-RS" sz="2300" i="1" dirty="0"/>
              <a:t>Presretanje je visoko intruzivna mera i Strane mogu po slobodnoj proceni ograničiti delokrug saradnje; </a:t>
            </a:r>
            <a:endParaRPr lang="en-US" sz="2300" i="1" dirty="0"/>
          </a:p>
          <a:p>
            <a:pPr algn="just"/>
            <a:r>
              <a:rPr lang="sr-Latn-RS" sz="2300" i="1" dirty="0" smtClean="0"/>
              <a:t>Obim </a:t>
            </a:r>
            <a:r>
              <a:rPr lang="sr-Latn-RS" sz="2300" i="1" dirty="0"/>
              <a:t>saradnje se može ograničiti domaćim pravom i važećim </a:t>
            </a:r>
            <a:r>
              <a:rPr lang="sr-Latn-RS" sz="2300" i="1" dirty="0" smtClean="0"/>
              <a:t>ugovorima. </a:t>
            </a:r>
            <a:r>
              <a:rPr lang="en-US" altLang="sr-Latn-RS" sz="2300" i="1" dirty="0" smtClean="0">
                <a:cs typeface="Times New Roman" panose="02020603050405020304" pitchFamily="18" charset="0"/>
              </a:rPr>
              <a:t> </a:t>
            </a: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300" i="1" dirty="0">
              <a:cs typeface="Times New Roman" panose="02020603050405020304" pitchFamily="18" charset="0"/>
            </a:endParaRPr>
          </a:p>
          <a:p>
            <a:pPr algn="just" eaLnBrk="1" hangingPunct="1">
              <a:lnSpc>
                <a:spcPct val="80000"/>
              </a:lnSpc>
            </a:pPr>
            <a:endParaRPr lang="en-US" altLang="sr-Latn-RS" sz="2300" i="1" dirty="0">
              <a:cs typeface="Times New Roman" panose="02020603050405020304" pitchFamily="18" charset="0"/>
            </a:endParaRPr>
          </a:p>
        </p:txBody>
      </p:sp>
    </p:spTree>
    <p:extLst>
      <p:ext uri="{BB962C8B-B14F-4D97-AF65-F5344CB8AC3E}">
        <p14:creationId xmlns:p14="http://schemas.microsoft.com/office/powerpoint/2010/main"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310018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38043207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US" sz="3200" b="1" dirty="0"/>
              <a:t>35 – </a:t>
            </a:r>
            <a:r>
              <a:rPr lang="sr-Latn-RS" sz="3200" b="1" dirty="0"/>
              <a:t>Mreža </a:t>
            </a:r>
            <a:r>
              <a:rPr lang="en-US" sz="3200" b="1" dirty="0"/>
              <a:t>24/7</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4524315"/>
          </a:xfrm>
          <a:prstGeom prst="rect">
            <a:avLst/>
          </a:prstGeom>
        </p:spPr>
        <p:txBody>
          <a:bodyPr wrap="square">
            <a:spAutoFit/>
          </a:bodyPr>
          <a:lstStyle/>
          <a:p>
            <a:pPr marL="342900" indent="-342900" algn="just">
              <a:buFont typeface="Wingdings" pitchFamily="2" charset="2"/>
              <a:buChar char="ü"/>
            </a:pPr>
            <a:r>
              <a:rPr lang="sr-Latn-RS" dirty="0"/>
              <a:t>Delotvorno prikupljanje dokaza u elektronskom obliku iziskuje brzi </a:t>
            </a:r>
            <a:r>
              <a:rPr lang="sr-Latn-RS" dirty="0" smtClean="0"/>
              <a:t>odgovor; </a:t>
            </a:r>
            <a:endParaRPr lang="en-US" dirty="0"/>
          </a:p>
          <a:p>
            <a:pPr marL="342900" indent="-342900" algn="just">
              <a:buFont typeface="Wingdings" pitchFamily="2" charset="2"/>
              <a:buChar char="ü"/>
            </a:pPr>
            <a:endParaRPr lang="en-US" dirty="0"/>
          </a:p>
          <a:p>
            <a:pPr marL="342900" indent="-342900" algn="just">
              <a:buFont typeface="Wingdings" pitchFamily="2" charset="2"/>
              <a:buChar char="ü"/>
            </a:pPr>
            <a:r>
              <a:rPr lang="sr-Latn-RS" dirty="0" smtClean="0"/>
              <a:t>Svaka </a:t>
            </a:r>
            <a:r>
              <a:rPr lang="sr-Latn-RS" dirty="0"/>
              <a:t>Strana </a:t>
            </a:r>
            <a:r>
              <a:rPr lang="sr-Latn-RS" dirty="0" smtClean="0"/>
              <a:t>ugovornica Budimpeštanske konvencije treba uspostavi mesto za kontakt, koje </a:t>
            </a:r>
            <a:r>
              <a:rPr lang="sr-Latn-RS" dirty="0"/>
              <a:t>je za pružanje trenutne pomoći dostupna 24 sata, sedam dana u </a:t>
            </a:r>
            <a:r>
              <a:rPr lang="sr-Latn-RS" dirty="0" smtClean="0"/>
              <a:t>nedelji; </a:t>
            </a:r>
            <a:endParaRPr lang="en-GB" dirty="0"/>
          </a:p>
          <a:p>
            <a:pPr marL="342900" indent="-342900" algn="just">
              <a:buFont typeface="Wingdings" pitchFamily="2" charset="2"/>
              <a:buChar char="ü"/>
            </a:pPr>
            <a:endParaRPr lang="en-GB" dirty="0"/>
          </a:p>
          <a:p>
            <a:pPr marL="342900" indent="-342900" algn="just">
              <a:buFont typeface="Wingdings" pitchFamily="2" charset="2"/>
              <a:buChar char="ü"/>
            </a:pPr>
            <a:r>
              <a:rPr lang="sr-Latn-RS" dirty="0"/>
              <a:t>Mreže </a:t>
            </a:r>
            <a:r>
              <a:rPr lang="en-GB" dirty="0"/>
              <a:t>24/7 </a:t>
            </a:r>
            <a:r>
              <a:rPr lang="sr-Latn-RS" dirty="0"/>
              <a:t>treba da pruže trenutnu pomoć u vezi sa</a:t>
            </a:r>
            <a:r>
              <a:rPr lang="en-GB" dirty="0"/>
              <a:t>:</a:t>
            </a:r>
          </a:p>
          <a:p>
            <a:pPr marL="800100" lvl="1" indent="-342900" algn="just">
              <a:buFont typeface="Wingdings" pitchFamily="2" charset="2"/>
              <a:buChar char="ü"/>
            </a:pPr>
            <a:r>
              <a:rPr lang="sr-Latn-RS" dirty="0"/>
              <a:t>delima koja se odnose na računarske sisteme i podatke; </a:t>
            </a:r>
            <a:r>
              <a:rPr lang="en-GB" dirty="0"/>
              <a:t> </a:t>
            </a:r>
          </a:p>
          <a:p>
            <a:pPr marL="800100" lvl="1" indent="-342900" algn="just">
              <a:buFont typeface="Wingdings" pitchFamily="2" charset="2"/>
              <a:buChar char="ü"/>
            </a:pPr>
            <a:r>
              <a:rPr lang="sr-Latn-RS" dirty="0"/>
              <a:t>prikupljanjem podataka za </a:t>
            </a:r>
            <a:r>
              <a:rPr lang="sr-Latn-RS" u="sng" dirty="0"/>
              <a:t>bilo koje </a:t>
            </a:r>
            <a:r>
              <a:rPr lang="sr-Latn-RS" dirty="0"/>
              <a:t>krivično delo</a:t>
            </a:r>
            <a:endParaRPr lang="en-GB" dirty="0"/>
          </a:p>
          <a:p>
            <a:pPr marL="342900" lvl="1" indent="-342900" algn="just">
              <a:buFont typeface="Wingdings" pitchFamily="2" charset="2"/>
              <a:buChar char="ü"/>
            </a:pPr>
            <a:r>
              <a:rPr lang="sr-Latn-RS" dirty="0" smtClean="0"/>
              <a:t>Mreže </a:t>
            </a:r>
            <a:r>
              <a:rPr lang="en-US" dirty="0" smtClean="0"/>
              <a:t>24/7</a:t>
            </a:r>
            <a:r>
              <a:rPr lang="sr-Latn-RS" dirty="0" smtClean="0"/>
              <a:t> mogu da olakšaju ili neposredno pruže pomoć.</a:t>
            </a:r>
            <a:r>
              <a:rPr lang="en-US" dirty="0" smtClean="0"/>
              <a:t> </a:t>
            </a:r>
            <a:endParaRPr lang="en-US" dirty="0"/>
          </a:p>
        </p:txBody>
      </p:sp>
      <mc:AlternateContent xmlns:mc="http://schemas.openxmlformats.org/markup-compatibility/2006">
        <mc:Choice xmlns:am3d="http://schemas.microsoft.com/office/drawing/2017/model3d" xmlns=""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1150026945"/>
                  </p:ext>
                </p:extLst>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6"/>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Davalac usluge </a:t>
            </a:r>
            <a:endParaRPr lang="sr-Latn-R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3816429"/>
          </a:xfrm>
          <a:prstGeom prst="rect">
            <a:avLst/>
          </a:prstGeom>
        </p:spPr>
        <p:txBody>
          <a:bodyPr wrap="square">
            <a:spAutoFit/>
          </a:bodyPr>
          <a:lstStyle/>
          <a:p>
            <a:pPr marL="342900" indent="-342900">
              <a:buFont typeface="Wingdings" pitchFamily="2" charset="2"/>
              <a:buChar char="Ø"/>
            </a:pPr>
            <a:r>
              <a:rPr lang="sr-Latn-RS" sz="2200" dirty="0" smtClean="0"/>
              <a:t>Da</a:t>
            </a:r>
            <a:r>
              <a:rPr lang="en-US" sz="2200" dirty="0" smtClean="0"/>
              <a:t>:</a:t>
            </a:r>
            <a:endParaRPr lang="en-US" sz="2200" dirty="0"/>
          </a:p>
          <a:p>
            <a:pPr marL="800100" lvl="1" indent="-342900" algn="just">
              <a:buFont typeface="Wingdings" pitchFamily="2" charset="2"/>
              <a:buChar char="Ø"/>
            </a:pPr>
            <a:r>
              <a:rPr lang="sr-Latn-RS" sz="2200" dirty="0"/>
              <a:t>k</a:t>
            </a:r>
            <a:r>
              <a:rPr lang="sr-Latn-RS" sz="2200" dirty="0" smtClean="0"/>
              <a:t>omunikacija ili povezane usluge obrade podataka (npr. hosting i kešing)</a:t>
            </a:r>
            <a:endParaRPr lang="en-US" sz="2200" dirty="0"/>
          </a:p>
          <a:p>
            <a:pPr marL="800100" lvl="1" indent="-342900">
              <a:buFont typeface="Wingdings" pitchFamily="2" charset="2"/>
              <a:buChar char="Ø"/>
            </a:pPr>
            <a:r>
              <a:rPr lang="sr-Latn-RS" sz="2200" dirty="0" smtClean="0"/>
              <a:t>privatni i javni subjekti</a:t>
            </a:r>
            <a:endParaRPr lang="en-US" sz="2200" dirty="0"/>
          </a:p>
          <a:p>
            <a:pPr marL="800100" lvl="1" indent="-342900">
              <a:buFont typeface="Wingdings" pitchFamily="2" charset="2"/>
              <a:buChar char="Ø"/>
            </a:pPr>
            <a:r>
              <a:rPr lang="sr-Latn-RS" sz="2200" dirty="0"/>
              <a:t>b</a:t>
            </a:r>
            <a:r>
              <a:rPr lang="sr-Latn-RS" sz="2200" dirty="0" smtClean="0"/>
              <a:t>esplatne ili plaćene usluge</a:t>
            </a:r>
            <a:endParaRPr lang="en-US" sz="2200" dirty="0"/>
          </a:p>
          <a:p>
            <a:pPr marL="800100" lvl="1" indent="-342900">
              <a:buFont typeface="Wingdings" pitchFamily="2" charset="2"/>
              <a:buChar char="Ø"/>
            </a:pPr>
            <a:r>
              <a:rPr lang="sr-Latn-RS" sz="2200" dirty="0"/>
              <a:t>p</a:t>
            </a:r>
            <a:r>
              <a:rPr lang="sr-Latn-RS" sz="2200" dirty="0" smtClean="0"/>
              <a:t>ružanje usluga zatvorenoj grupi ili javnosti </a:t>
            </a:r>
            <a:endParaRPr lang="en-US" sz="2200" dirty="0"/>
          </a:p>
          <a:p>
            <a:pPr marL="342900" indent="-342900">
              <a:buFont typeface="Wingdings" pitchFamily="2" charset="2"/>
              <a:buChar char="Ø"/>
            </a:pPr>
            <a:endParaRPr lang="en-US" sz="2200" dirty="0"/>
          </a:p>
          <a:p>
            <a:pPr marL="342900" indent="-342900">
              <a:buFont typeface="Wingdings" pitchFamily="2" charset="2"/>
              <a:buChar char="Ø"/>
            </a:pPr>
            <a:r>
              <a:rPr lang="sr-Latn-RS" sz="2200" dirty="0" smtClean="0"/>
              <a:t>Ne</a:t>
            </a:r>
            <a:r>
              <a:rPr lang="en-US" sz="2200" dirty="0" smtClean="0"/>
              <a:t>:</a:t>
            </a:r>
            <a:endParaRPr lang="en-US" sz="2200" dirty="0"/>
          </a:p>
          <a:p>
            <a:pPr marL="800100" lvl="1" indent="-342900">
              <a:buFont typeface="Wingdings" pitchFamily="2" charset="2"/>
              <a:buChar char="Ø"/>
            </a:pPr>
            <a:r>
              <a:rPr lang="sr-Latn-RS" sz="2200" dirty="0"/>
              <a:t>p</a:t>
            </a:r>
            <a:r>
              <a:rPr lang="sr-Latn-RS" sz="2200" dirty="0" smtClean="0"/>
              <a:t>rovajderi sadržaja</a:t>
            </a:r>
            <a:endParaRPr lang="en-US"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4832092"/>
          </a:xfrm>
          <a:prstGeom prst="rect">
            <a:avLst/>
          </a:prstGeom>
        </p:spPr>
        <p:txBody>
          <a:bodyPr wrap="square">
            <a:spAutoFit/>
          </a:bodyPr>
          <a:lstStyle/>
          <a:p>
            <a:pPr marL="342900" indent="-342900" algn="just">
              <a:buFont typeface="Wingdings" pitchFamily="2" charset="2"/>
              <a:buChar char="Ø"/>
            </a:pPr>
            <a:r>
              <a:rPr lang="sr-Latn-RS" sz="2200" b="1" dirty="0" smtClean="0"/>
              <a:t>„Davalac usluge“</a:t>
            </a:r>
            <a:r>
              <a:rPr lang="en-US" sz="2200" dirty="0" smtClean="0"/>
              <a:t> </a:t>
            </a:r>
            <a:r>
              <a:rPr lang="sr-Latn-RS" sz="2200" dirty="0" smtClean="0"/>
              <a:t>označava:</a:t>
            </a:r>
            <a:r>
              <a:rPr lang="en-US" sz="2200" dirty="0" smtClean="0"/>
              <a:t> </a:t>
            </a:r>
            <a:endParaRPr lang="en-US" sz="2200" dirty="0"/>
          </a:p>
          <a:p>
            <a:pPr marL="514350" indent="-514350" algn="just">
              <a:buAutoNum type="romanLcPeriod"/>
            </a:pPr>
            <a:r>
              <a:rPr lang="sr-Latn-RS" sz="2200" dirty="0" smtClean="0"/>
              <a:t>svaki javni ili privatni subjekt koji korisnicima svoje usluge pruža mogućnost da komuniciraju putem računarskog sistema i</a:t>
            </a:r>
          </a:p>
          <a:p>
            <a:pPr marL="514350" indent="-514350" algn="just">
              <a:buAutoNum type="romanLcPeriod"/>
            </a:pPr>
            <a:r>
              <a:rPr lang="sr-Latn-RS" sz="2200" dirty="0" smtClean="0"/>
              <a:t>Svaki drugi subjekt koji obrađuje ili čuva računarske podatke u ime takve komunikacione usluge ili korisnika takve usluge. </a:t>
            </a:r>
            <a:endParaRPr lang="en-US" sz="2200" dirty="0"/>
          </a:p>
        </p:txBody>
      </p:sp>
    </p:spTree>
    <p:extLst>
      <p:ext uri="{BB962C8B-B14F-4D97-AF65-F5344CB8AC3E}">
        <p14:creationId xmlns:p14="http://schemas.microsoft.com/office/powerpoint/2010/main" val="19875823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t>Član </a:t>
            </a:r>
            <a:r>
              <a:rPr lang="en-US" sz="3200" b="1" dirty="0"/>
              <a:t>35 – </a:t>
            </a:r>
            <a:r>
              <a:rPr lang="sr-Latn-RS" sz="3200" b="1" dirty="0"/>
              <a:t>Mreža </a:t>
            </a:r>
            <a:r>
              <a:rPr lang="en-US" sz="3200" b="1" dirty="0"/>
              <a:t>24/7</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6186309"/>
          </a:xfrm>
          <a:prstGeom prst="rect">
            <a:avLst/>
          </a:prstGeom>
        </p:spPr>
        <p:txBody>
          <a:bodyPr wrap="square">
            <a:spAutoFit/>
          </a:bodyPr>
          <a:lstStyle/>
          <a:p>
            <a:pPr marL="342900" indent="-342900" algn="just">
              <a:buFont typeface="Wingdings" pitchFamily="2" charset="2"/>
              <a:buChar char="ü"/>
            </a:pPr>
            <a:endParaRPr lang="en-US" sz="2200" dirty="0"/>
          </a:p>
          <a:p>
            <a:pPr marL="342900" indent="-342900" algn="just">
              <a:buFont typeface="Wingdings" pitchFamily="2" charset="2"/>
              <a:buChar char="ü"/>
            </a:pPr>
            <a:r>
              <a:rPr lang="sr-Latn-RS" sz="2200" dirty="0" smtClean="0"/>
              <a:t>Mreža </a:t>
            </a:r>
            <a:r>
              <a:rPr lang="en-US" sz="2200" dirty="0" smtClean="0"/>
              <a:t>24/7 </a:t>
            </a:r>
            <a:r>
              <a:rPr lang="sr-Latn-RS" sz="2200" dirty="0" smtClean="0"/>
              <a:t>mora imati mogućnost za brzu komunikaciju sa drugim Mrežama 24/7 i odgovarajućim domaćim organima (npr. tužilaštvom); </a:t>
            </a:r>
            <a:endParaRPr lang="en-US" sz="2200" dirty="0"/>
          </a:p>
          <a:p>
            <a:pPr algn="just"/>
            <a:endParaRPr lang="en-US" sz="2200" dirty="0"/>
          </a:p>
          <a:p>
            <a:pPr marL="342900" indent="-342900" algn="just">
              <a:buFont typeface="Wingdings" pitchFamily="2" charset="2"/>
              <a:buChar char="ü"/>
            </a:pPr>
            <a:r>
              <a:rPr lang="sr-Latn-RS" sz="2200" dirty="0" smtClean="0"/>
              <a:t>Mreža </a:t>
            </a:r>
            <a:r>
              <a:rPr lang="en-US" sz="2200" dirty="0" smtClean="0"/>
              <a:t>24/7 </a:t>
            </a:r>
            <a:r>
              <a:rPr lang="sr-Latn-RS" sz="2200" dirty="0" smtClean="0"/>
              <a:t>mora imati odgovarajuću komunikacionu opremu; </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sr-Latn-RS" sz="2200" dirty="0"/>
              <a:t>Mreža </a:t>
            </a:r>
            <a:r>
              <a:rPr lang="en-US" sz="2200" dirty="0"/>
              <a:t>24/7 </a:t>
            </a:r>
            <a:r>
              <a:rPr lang="sr-Latn-RS" sz="2200" dirty="0"/>
              <a:t>mora imati propisno obučeno osoblje u pogledu visokotehnološkog kriminala i elektronskih dokaza, koje, isto tako, treba da zna kako da efikasno odgovori na </a:t>
            </a:r>
            <a:r>
              <a:rPr lang="sr-Latn-RS" sz="2200" dirty="0" smtClean="0"/>
              <a:t>zahteve.</a:t>
            </a:r>
            <a:r>
              <a:rPr lang="en-US" sz="2200" dirty="0" smtClean="0"/>
              <a:t> </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p:txBody>
      </p:sp>
      <mc:AlternateContent xmlns:mc="http://schemas.openxmlformats.org/markup-compatibility/2006">
        <mc:Choice xmlns:am3d="http://schemas.microsoft.com/office/drawing/2017/model3d" xmlns=""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2212688876"/>
                  </p:ext>
                </p:extLst>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6"/>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kurs </a:t>
            </a:r>
          </a:p>
          <a:p>
            <a:pPr algn="r"/>
            <a:r>
              <a:rPr lang="sr-Latn-RS" sz="3200" b="1" dirty="0" smtClean="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a:t>
            </a:r>
            <a:r>
              <a:rPr lang="sr-Latn-RS" sz="3200" b="1" dirty="0" smtClean="0">
                <a:solidFill>
                  <a:schemeClr val="bg1"/>
                </a:solidFill>
              </a:rPr>
              <a:t>pravosudni kurs </a:t>
            </a:r>
            <a:endParaRPr lang="sr-Latn-RS" sz="3200" b="1" dirty="0">
              <a:solidFill>
                <a:schemeClr val="bg1"/>
              </a:solidFill>
            </a:endParaRPr>
          </a:p>
          <a:p>
            <a:pPr algn="r"/>
            <a:r>
              <a:rPr lang="sr-Latn-RS" sz="3200" b="1" dirty="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III</a:t>
            </a:r>
            <a:endParaRPr lang="en-GB" sz="3200" b="1" dirty="0">
              <a:ea typeface="ＭＳ Ｐゴシック" charset="0"/>
              <a:cs typeface="ＭＳ Ｐゴシック" charset="0"/>
            </a:endParaRPr>
          </a:p>
          <a:p>
            <a:pPr algn="ctr">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Šabloni obrazaca za međunarodnu saradnju</a:t>
            </a: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Hong Kong</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GB" sz="2400" b="1" dirty="0">
                <a:hlinkClick r:id="rId7"/>
              </a:rPr>
              <a:t>http://www.doj.gov.hk/lawdoc/mla.pdf</a:t>
            </a:r>
            <a:endParaRPr lang="en-US" sz="2400" b="1" dirty="0"/>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val="9021613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Velika Britanija</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400" b="1" dirty="0">
                <a:hlinkClick r:id="rId4"/>
              </a:rPr>
              <a:t>https://www.gov.uk/government/uploads/system/uploads/attachment_data/file/415038/MLA_Guidelines_2015.pdf</a:t>
            </a:r>
            <a:endParaRPr lang="en-US" sz="2400" b="1" dirty="0"/>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val="40987600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dirty="0">
              <a:solidFill>
                <a:schemeClr val="tx1"/>
              </a:solidFill>
            </a:endParaRPr>
          </a:p>
        </p:txBody>
      </p:sp>
      <p:sp>
        <p:nvSpPr>
          <p:cNvPr id="5" name="TextBox 4"/>
          <p:cNvSpPr txBox="1"/>
          <p:nvPr/>
        </p:nvSpPr>
        <p:spPr>
          <a:xfrm>
            <a:off x="88522" y="1011207"/>
            <a:ext cx="8933934" cy="5278368"/>
          </a:xfrm>
          <a:prstGeom prst="rect">
            <a:avLst/>
          </a:prstGeom>
          <a:noFill/>
        </p:spPr>
        <p:txBody>
          <a:bodyPr wrap="square" rtlCol="0">
            <a:spAutoFit/>
          </a:bodyPr>
          <a:lstStyle/>
          <a:p>
            <a:r>
              <a:rPr lang="sr-Latn-RS" b="1" dirty="0" smtClean="0">
                <a:solidFill>
                  <a:schemeClr val="tx2"/>
                </a:solidFill>
                <a:latin typeface="Verdana" panose="020B0604030504040204" pitchFamily="34" charset="0"/>
                <a:ea typeface="Verdana" panose="020B0604030504040204" pitchFamily="34" charset="0"/>
              </a:rPr>
              <a:t>Činjenični kontekst</a:t>
            </a:r>
          </a:p>
          <a:p>
            <a:endParaRPr lang="en-GB"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Razlozi za obrazac zahteva za zaštitu podataka na osnovu člana 29/30</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marL="914400" lvl="1"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Tekst člana 35. Konvencije uzet je kao nacrt za obavezna polja;</a:t>
            </a:r>
            <a:endParaRPr lang="en-GB" dirty="0">
              <a:latin typeface="Verdana" panose="020B0604030504040204" pitchFamily="34" charset="0"/>
              <a:ea typeface="Verdana" panose="020B0604030504040204" pitchFamily="34" charset="0"/>
            </a:endParaRPr>
          </a:p>
          <a:p>
            <a:pPr marL="914400" lvl="1"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Minimizacija inputa, manje vremena za obradu; </a:t>
            </a:r>
            <a:endParaRPr lang="en-GB" dirty="0">
              <a:latin typeface="Verdana" panose="020B0604030504040204" pitchFamily="34" charset="0"/>
              <a:ea typeface="Verdana" panose="020B0604030504040204" pitchFamily="34" charset="0"/>
            </a:endParaRPr>
          </a:p>
          <a:p>
            <a:pPr marL="914400" lvl="1"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Smernice za novouspostavljene ili buduće kontakt tačke</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marL="914400" lvl="1"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Konzistentnija praksa zahteva za zaštitu u različitim jurisdikcijama.</a:t>
            </a:r>
            <a:endParaRPr lang="en-GB"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Aktivnosti za izgradnju kapaciteta</a:t>
            </a:r>
            <a:r>
              <a:rPr lang="en-GB" dirty="0" smtClean="0">
                <a:latin typeface="Verdana" panose="020B0604030504040204" pitchFamily="34" charset="0"/>
                <a:ea typeface="Verdana" panose="020B0604030504040204" pitchFamily="34" charset="0"/>
              </a:rPr>
              <a:t> (</a:t>
            </a:r>
            <a:r>
              <a:rPr lang="sr-Latn-RS" dirty="0" smtClean="0">
                <a:latin typeface="Verdana" panose="020B0604030504040204" pitchFamily="34" charset="0"/>
                <a:ea typeface="Verdana" panose="020B0604030504040204" pitchFamily="34" charset="0"/>
              </a:rPr>
              <a:t>regionalni sastanci, obuka</a:t>
            </a:r>
            <a:r>
              <a:rPr lang="en-GB" dirty="0" smtClean="0">
                <a:latin typeface="Verdana" panose="020B0604030504040204" pitchFamily="34" charset="0"/>
                <a:ea typeface="Verdana" panose="020B0604030504040204" pitchFamily="34" charset="0"/>
              </a:rPr>
              <a:t>) 2016</a:t>
            </a:r>
            <a:r>
              <a:rPr lang="sr-Latn-RS" dirty="0" smtClean="0">
                <a:latin typeface="Verdana" panose="020B0604030504040204" pitchFamily="34" charset="0"/>
                <a:ea typeface="Verdana" panose="020B0604030504040204" pitchFamily="34" charset="0"/>
              </a:rPr>
              <a:t>.</a:t>
            </a:r>
            <a:r>
              <a:rPr lang="en-GB" dirty="0" smtClean="0">
                <a:latin typeface="Verdana" panose="020B0604030504040204" pitchFamily="34" charset="0"/>
                <a:ea typeface="Verdana" panose="020B0604030504040204" pitchFamily="34" charset="0"/>
              </a:rPr>
              <a:t> </a:t>
            </a:r>
            <a:r>
              <a:rPr lang="en-GB" dirty="0">
                <a:latin typeface="Verdana" panose="020B0604030504040204" pitchFamily="34" charset="0"/>
                <a:ea typeface="Verdana" panose="020B0604030504040204" pitchFamily="34" charset="0"/>
              </a:rPr>
              <a:t>and </a:t>
            </a:r>
            <a:r>
              <a:rPr lang="en-GB" dirty="0" smtClean="0">
                <a:latin typeface="Verdana" panose="020B0604030504040204" pitchFamily="34" charset="0"/>
                <a:ea typeface="Verdana" panose="020B0604030504040204" pitchFamily="34" charset="0"/>
              </a:rPr>
              <a:t>2017;</a:t>
            </a:r>
            <a:endParaRPr lang="en-US"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Inicijalni šabloni </a:t>
            </a:r>
            <a:r>
              <a:rPr lang="en-GB" dirty="0" smtClean="0">
                <a:latin typeface="Verdana" panose="020B0604030504040204" pitchFamily="34" charset="0"/>
                <a:ea typeface="Verdana" panose="020B0604030504040204" pitchFamily="34" charset="0"/>
              </a:rPr>
              <a:t>(</a:t>
            </a:r>
            <a:r>
              <a:rPr lang="sr-Latn-RS" dirty="0" smtClean="0">
                <a:latin typeface="Verdana" panose="020B0604030504040204" pitchFamily="34" charset="0"/>
                <a:ea typeface="Verdana" panose="020B0604030504040204" pitchFamily="34" charset="0"/>
              </a:rPr>
              <a:t>članovi </a:t>
            </a:r>
            <a:r>
              <a:rPr lang="en-GB" dirty="0" smtClean="0">
                <a:latin typeface="Verdana" panose="020B0604030504040204" pitchFamily="34" charset="0"/>
                <a:ea typeface="Verdana" panose="020B0604030504040204" pitchFamily="34" charset="0"/>
              </a:rPr>
              <a:t>29 </a:t>
            </a:r>
            <a:r>
              <a:rPr lang="sr-Latn-RS" dirty="0" smtClean="0">
                <a:latin typeface="Verdana" panose="020B0604030504040204" pitchFamily="34" charset="0"/>
                <a:ea typeface="Verdana" panose="020B0604030504040204" pitchFamily="34" charset="0"/>
              </a:rPr>
              <a:t>i </a:t>
            </a:r>
            <a:r>
              <a:rPr lang="en-GB" dirty="0" smtClean="0">
                <a:latin typeface="Verdana" panose="020B0604030504040204" pitchFamily="34" charset="0"/>
                <a:ea typeface="Verdana" panose="020B0604030504040204" pitchFamily="34" charset="0"/>
              </a:rPr>
              <a:t>31 B</a:t>
            </a:r>
            <a:r>
              <a:rPr lang="sr-Latn-RS" dirty="0" smtClean="0">
                <a:latin typeface="Verdana" panose="020B0604030504040204" pitchFamily="34" charset="0"/>
                <a:ea typeface="Verdana" panose="020B0604030504040204" pitchFamily="34" charset="0"/>
              </a:rPr>
              <a:t>udimpeštanske konvencije) testirani u nekoliko država</a:t>
            </a:r>
            <a:r>
              <a:rPr lang="en-GB" dirty="0" smtClean="0">
                <a:latin typeface="Verdana" panose="020B0604030504040204" pitchFamily="34" charset="0"/>
                <a:ea typeface="Verdana" panose="020B0604030504040204" pitchFamily="34" charset="0"/>
              </a:rPr>
              <a:t>;</a:t>
            </a:r>
            <a:endParaRPr lang="en-US"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Dalji prilozi i diskusije putem mejling liste i Biroa T-CY</a:t>
            </a:r>
            <a:r>
              <a:rPr lang="en-GB" dirty="0" smtClean="0">
                <a:latin typeface="Verdana" panose="020B0604030504040204" pitchFamily="34" charset="0"/>
                <a:ea typeface="Verdana" panose="020B0604030504040204" pitchFamily="34" charset="0"/>
              </a:rPr>
              <a:t> </a:t>
            </a:r>
            <a:r>
              <a:rPr lang="en-GB" dirty="0">
                <a:latin typeface="Verdana" panose="020B0604030504040204" pitchFamily="34" charset="0"/>
                <a:ea typeface="Verdana" panose="020B0604030504040204" pitchFamily="34" charset="0"/>
              </a:rPr>
              <a:t>(</a:t>
            </a:r>
            <a:r>
              <a:rPr lang="en-GB" dirty="0" smtClean="0">
                <a:latin typeface="Verdana" panose="020B0604030504040204" pitchFamily="34" charset="0"/>
                <a:ea typeface="Verdana" panose="020B0604030504040204" pitchFamily="34" charset="0"/>
              </a:rPr>
              <a:t>2017</a:t>
            </a:r>
            <a:r>
              <a:rPr lang="sr-Latn-RS" dirty="0" smtClean="0">
                <a:latin typeface="Verdana" panose="020B0604030504040204" pitchFamily="34" charset="0"/>
                <a:ea typeface="Verdana" panose="020B0604030504040204" pitchFamily="34" charset="0"/>
              </a:rPr>
              <a:t>.</a:t>
            </a:r>
            <a:r>
              <a:rPr lang="en-GB" dirty="0" smtClean="0">
                <a:latin typeface="Verdana" panose="020B0604030504040204" pitchFamily="34" charset="0"/>
                <a:ea typeface="Verdana" panose="020B0604030504040204" pitchFamily="34" charset="0"/>
              </a:rPr>
              <a:t> </a:t>
            </a:r>
            <a:r>
              <a:rPr lang="sr-Latn-RS" dirty="0" smtClean="0">
                <a:latin typeface="Verdana" panose="020B0604030504040204" pitchFamily="34" charset="0"/>
                <a:ea typeface="Verdana" panose="020B0604030504040204" pitchFamily="34" charset="0"/>
              </a:rPr>
              <a:t>i </a:t>
            </a:r>
            <a:r>
              <a:rPr lang="en-GB" dirty="0" smtClean="0">
                <a:latin typeface="Verdana" panose="020B0604030504040204" pitchFamily="34" charset="0"/>
                <a:ea typeface="Verdana" panose="020B0604030504040204" pitchFamily="34" charset="0"/>
              </a:rPr>
              <a:t>2018</a:t>
            </a:r>
            <a:r>
              <a:rPr lang="en-GB" dirty="0">
                <a:latin typeface="Verdana" panose="020B0604030504040204" pitchFamily="34" charset="0"/>
                <a:ea typeface="Verdana" panose="020B0604030504040204" pitchFamily="34" charset="0"/>
              </a:rPr>
              <a:t>);</a:t>
            </a:r>
          </a:p>
          <a:p>
            <a:pPr marL="457200" lvl="0" indent="-457200">
              <a:spcBef>
                <a:spcPts val="600"/>
              </a:spcBef>
              <a:spcAft>
                <a:spcPts val="600"/>
              </a:spcAft>
              <a:buFont typeface="Arial" pitchFamily="34" charset="0"/>
              <a:buChar char="•"/>
            </a:pPr>
            <a:r>
              <a:rPr lang="sr-Latn-RS" dirty="0" smtClean="0">
                <a:latin typeface="Verdana" panose="020B0604030504040204" pitchFamily="34" charset="0"/>
                <a:ea typeface="Verdana" panose="020B0604030504040204" pitchFamily="34" charset="0"/>
              </a:rPr>
              <a:t>Konačna verzija revidirana i usvojena na 19. plenarnom zasedanju </a:t>
            </a:r>
            <a:r>
              <a:rPr lang="en-GB" dirty="0" smtClean="0">
                <a:latin typeface="Verdana" panose="020B0604030504040204" pitchFamily="34" charset="0"/>
                <a:ea typeface="Verdana" panose="020B0604030504040204" pitchFamily="34" charset="0"/>
              </a:rPr>
              <a:t>T-CY </a:t>
            </a:r>
            <a:r>
              <a:rPr lang="en-GB" dirty="0">
                <a:latin typeface="Verdana" panose="020B0604030504040204" pitchFamily="34" charset="0"/>
                <a:ea typeface="Verdana" panose="020B0604030504040204" pitchFamily="34" charset="0"/>
              </a:rPr>
              <a:t>(</a:t>
            </a:r>
            <a:r>
              <a:rPr lang="en-GB" dirty="0" smtClean="0">
                <a:latin typeface="Verdana" panose="020B0604030504040204" pitchFamily="34" charset="0"/>
                <a:ea typeface="Verdana" panose="020B0604030504040204" pitchFamily="34" charset="0"/>
              </a:rPr>
              <a:t>9</a:t>
            </a:r>
            <a:r>
              <a:rPr lang="sr-Latn-RS" dirty="0" smtClean="0">
                <a:latin typeface="Verdana" panose="020B0604030504040204" pitchFamily="34" charset="0"/>
                <a:ea typeface="Verdana" panose="020B0604030504040204" pitchFamily="34" charset="0"/>
              </a:rPr>
              <a:t>. i </a:t>
            </a:r>
            <a:r>
              <a:rPr lang="en-GB" dirty="0" smtClean="0">
                <a:latin typeface="Verdana" panose="020B0604030504040204" pitchFamily="34" charset="0"/>
                <a:ea typeface="Verdana" panose="020B0604030504040204" pitchFamily="34" charset="0"/>
              </a:rPr>
              <a:t>10</a:t>
            </a:r>
            <a:r>
              <a:rPr lang="sr-Latn-RS" dirty="0" smtClean="0">
                <a:latin typeface="Verdana" panose="020B0604030504040204" pitchFamily="34" charset="0"/>
                <a:ea typeface="Verdana" panose="020B0604030504040204" pitchFamily="34" charset="0"/>
              </a:rPr>
              <a:t>. jula</a:t>
            </a:r>
            <a:r>
              <a:rPr lang="en-GB" dirty="0" smtClean="0">
                <a:latin typeface="Verdana" panose="020B0604030504040204" pitchFamily="34" charset="0"/>
                <a:ea typeface="Verdana" panose="020B0604030504040204" pitchFamily="34" charset="0"/>
              </a:rPr>
              <a:t> </a:t>
            </a:r>
            <a:r>
              <a:rPr lang="en-GB" dirty="0">
                <a:latin typeface="Verdana" panose="020B0604030504040204" pitchFamily="34" charset="0"/>
                <a:ea typeface="Verdana" panose="020B0604030504040204" pitchFamily="34" charset="0"/>
              </a:rPr>
              <a:t>2018).</a:t>
            </a:r>
            <a:endParaRPr lang="en-US" dirty="0">
              <a:latin typeface="Verdana" panose="020B0604030504040204" pitchFamily="34" charset="0"/>
              <a:ea typeface="Verdana" panose="020B0604030504040204" pitchFamily="34" charset="0"/>
            </a:endParaRP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FFFFFF"/>
                </a:solidFill>
                <a:latin typeface="Arial Narrow" panose="020B0606020202030204" pitchFamily="34" charset="0"/>
                <a:cs typeface="Verdana" charset="0"/>
              </a:rPr>
              <a:t>www.coe.int/cybercrime</a:t>
            </a:r>
            <a:endParaRPr lang="en-GB" dirty="0"/>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b="1" dirty="0" smtClean="0">
                <a:solidFill>
                  <a:schemeClr val="bg1"/>
                </a:solidFill>
              </a:rPr>
              <a:t>Šabloni obrazaca Saveta Evrope: Činjenični kontekst</a:t>
            </a:r>
            <a:endParaRPr lang="fr-FR" sz="2800" b="1" dirty="0">
              <a:solidFill>
                <a:schemeClr val="bg1"/>
              </a:solidFill>
            </a:endParaRP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10271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000755"/>
            <a:ext cx="8933934" cy="5093702"/>
          </a:xfrm>
          <a:prstGeom prst="rect">
            <a:avLst/>
          </a:prstGeom>
          <a:noFill/>
        </p:spPr>
        <p:txBody>
          <a:bodyPr wrap="square" rtlCol="0">
            <a:spAutoFit/>
          </a:bodyPr>
          <a:lstStyle/>
          <a:p>
            <a:pPr>
              <a:spcAft>
                <a:spcPts val="600"/>
              </a:spcAft>
            </a:pPr>
            <a:r>
              <a:rPr lang="sr-Latn-RS" sz="1700" b="1" dirty="0" smtClean="0">
                <a:solidFill>
                  <a:schemeClr val="tx2"/>
                </a:solidFill>
                <a:latin typeface="Verdana" panose="020B0604030504040204" pitchFamily="34" charset="0"/>
                <a:ea typeface="Verdana" panose="020B0604030504040204" pitchFamily="34" charset="0"/>
              </a:rPr>
              <a:t>Obrazac „Član </a:t>
            </a:r>
            <a:r>
              <a:rPr lang="en-GB" sz="1700" b="1" dirty="0" smtClean="0">
                <a:solidFill>
                  <a:schemeClr val="tx2"/>
                </a:solidFill>
                <a:latin typeface="Verdana" panose="020B0604030504040204" pitchFamily="34" charset="0"/>
                <a:ea typeface="Verdana" panose="020B0604030504040204" pitchFamily="34" charset="0"/>
              </a:rPr>
              <a:t>29/30</a:t>
            </a:r>
            <a:r>
              <a:rPr lang="sr-Latn-RS" sz="1700" b="1" dirty="0" smtClean="0">
                <a:solidFill>
                  <a:schemeClr val="tx2"/>
                </a:solidFill>
                <a:latin typeface="Verdana" panose="020B0604030504040204" pitchFamily="34" charset="0"/>
                <a:ea typeface="Verdana" panose="020B0604030504040204" pitchFamily="34" charset="0"/>
              </a:rPr>
              <a:t>“</a:t>
            </a:r>
            <a:r>
              <a:rPr lang="en-GB" sz="1700" b="1" dirty="0" smtClean="0">
                <a:solidFill>
                  <a:schemeClr val="tx2"/>
                </a:solidFill>
                <a:latin typeface="Verdana" panose="020B0604030504040204" pitchFamily="34" charset="0"/>
                <a:ea typeface="Verdana" panose="020B0604030504040204" pitchFamily="34" charset="0"/>
              </a:rPr>
              <a:t> </a:t>
            </a:r>
            <a:r>
              <a:rPr lang="en-GB" sz="1700" b="1" dirty="0">
                <a:solidFill>
                  <a:schemeClr val="tx2"/>
                </a:solidFill>
                <a:latin typeface="Verdana" panose="020B0604030504040204" pitchFamily="34" charset="0"/>
                <a:ea typeface="Verdana" panose="020B0604030504040204" pitchFamily="34" charset="0"/>
              </a:rPr>
              <a:t>– </a:t>
            </a:r>
            <a:r>
              <a:rPr lang="sr-Latn-RS" sz="1700" b="1" dirty="0" smtClean="0">
                <a:solidFill>
                  <a:schemeClr val="tx2"/>
                </a:solidFill>
                <a:latin typeface="Verdana" panose="020B0604030504040204" pitchFamily="34" charset="0"/>
                <a:ea typeface="Verdana" panose="020B0604030504040204" pitchFamily="34" charset="0"/>
              </a:rPr>
              <a:t>osnovne karakteristike</a:t>
            </a:r>
            <a:r>
              <a:rPr lang="en-GB" sz="1700" b="1" dirty="0" smtClean="0">
                <a:solidFill>
                  <a:schemeClr val="tx2"/>
                </a:solidFill>
                <a:latin typeface="Verdana" panose="020B0604030504040204" pitchFamily="34" charset="0"/>
                <a:ea typeface="Verdana" panose="020B0604030504040204" pitchFamily="34" charset="0"/>
              </a:rPr>
              <a:t>:</a:t>
            </a:r>
            <a:endParaRPr lang="en-GB" sz="1700" b="1" dirty="0">
              <a:solidFill>
                <a:schemeClr val="tx2"/>
              </a:solidFill>
              <a:latin typeface="Verdana" panose="020B0604030504040204" pitchFamily="34" charset="0"/>
              <a:ea typeface="Verdana" panose="020B0604030504040204" pitchFamily="34" charset="0"/>
            </a:endParaRPr>
          </a:p>
          <a:p>
            <a:pPr>
              <a:spcAft>
                <a:spcPts val="600"/>
              </a:spcAft>
            </a:pPr>
            <a:endParaRPr lang="en-GB" sz="17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Obeležavanje obaveznih polja zvezdicom</a:t>
            </a:r>
            <a:r>
              <a:rPr lang="en-GB" sz="1700" dirty="0" smtClean="0">
                <a:latin typeface="Verdana" panose="020B0604030504040204" pitchFamily="34" charset="0"/>
                <a:ea typeface="Verdana" panose="020B0604030504040204" pitchFamily="34" charset="0"/>
              </a:rPr>
              <a:t> (</a:t>
            </a:r>
            <a:r>
              <a:rPr lang="sr-Latn-RS" sz="1700" dirty="0" smtClean="0">
                <a:latin typeface="Verdana" panose="020B0604030504040204" pitchFamily="34" charset="0"/>
                <a:ea typeface="Verdana" panose="020B0604030504040204" pitchFamily="34" charset="0"/>
              </a:rPr>
              <a:t>zahtevi čl. </a:t>
            </a:r>
            <a:r>
              <a:rPr lang="en-GB" sz="1700" dirty="0" smtClean="0">
                <a:latin typeface="Verdana" panose="020B0604030504040204" pitchFamily="34" charset="0"/>
                <a:ea typeface="Verdana" panose="020B0604030504040204" pitchFamily="34" charset="0"/>
              </a:rPr>
              <a:t>35);</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Broj/status predmeta</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Manje podataka</a:t>
            </a:r>
            <a:r>
              <a:rPr lang="en-GB" sz="1700" dirty="0" smtClean="0">
                <a:latin typeface="Verdana" panose="020B0604030504040204" pitchFamily="34" charset="0"/>
                <a:ea typeface="Verdana" panose="020B0604030504040204" pitchFamily="34" charset="0"/>
              </a:rPr>
              <a:t> </a:t>
            </a:r>
            <a:r>
              <a:rPr lang="en-GB" sz="1700" dirty="0">
                <a:latin typeface="Verdana" panose="020B0604030504040204" pitchFamily="34" charset="0"/>
                <a:ea typeface="Verdana" panose="020B0604030504040204" pitchFamily="34" charset="0"/>
              </a:rPr>
              <a:t>/ </a:t>
            </a:r>
            <a:r>
              <a:rPr lang="sr-Latn-RS" sz="1700" dirty="0" smtClean="0">
                <a:latin typeface="Verdana" panose="020B0604030504040204" pitchFamily="34" charset="0"/>
                <a:ea typeface="Verdana" panose="020B0604030504040204" pitchFamily="34" charset="0"/>
              </a:rPr>
              <a:t>više podataka o organu moliocu</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Podaci o organima odgovornim za istragu i krivični postupak (odvojeno</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Podaci osobe za kontakt za dodatnu potvrdu</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Izbor načina odgovora</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Mogućnost da se priloži zahtev za uzajamnu pravnu pomoć</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Usklađeni odeljak „krivična dela“</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Opis traženih podataka</a:t>
            </a:r>
            <a:r>
              <a:rPr lang="en-GB" sz="1700" dirty="0" smtClean="0">
                <a:latin typeface="Verdana" panose="020B0604030504040204" pitchFamily="34" charset="0"/>
                <a:ea typeface="Verdana" panose="020B0604030504040204" pitchFamily="34" charset="0"/>
              </a:rPr>
              <a:t> </a:t>
            </a:r>
            <a:r>
              <a:rPr lang="en-GB" sz="1700" dirty="0">
                <a:latin typeface="Verdana" panose="020B0604030504040204" pitchFamily="34" charset="0"/>
                <a:ea typeface="Verdana" panose="020B0604030504040204" pitchFamily="34" charset="0"/>
              </a:rPr>
              <a:t>/ </a:t>
            </a:r>
            <a:r>
              <a:rPr lang="sr-Latn-RS" sz="1700" dirty="0" smtClean="0">
                <a:latin typeface="Verdana" panose="020B0604030504040204" pitchFamily="34" charset="0"/>
                <a:ea typeface="Verdana" panose="020B0604030504040204" pitchFamily="34" charset="0"/>
              </a:rPr>
              <a:t>aneks </a:t>
            </a:r>
            <a:r>
              <a:rPr lang="en-GB" sz="1700" dirty="0" smtClean="0">
                <a:latin typeface="Verdana" panose="020B0604030504040204" pitchFamily="34" charset="0"/>
                <a:ea typeface="Verdana" panose="020B0604030504040204" pitchFamily="34" charset="0"/>
              </a:rPr>
              <a:t>(</a:t>
            </a:r>
            <a:r>
              <a:rPr lang="sr-Latn-RS" sz="1700" dirty="0" smtClean="0">
                <a:latin typeface="Verdana" panose="020B0604030504040204" pitchFamily="34" charset="0"/>
                <a:ea typeface="Verdana" panose="020B0604030504040204" pitchFamily="34" charset="0"/>
              </a:rPr>
              <a:t>obrazac za specifikacije); </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Informacije za identifikovanje lica ili organizacije</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Pozivanje na član 30</a:t>
            </a:r>
            <a:r>
              <a:rPr lang="en-GB" sz="1700" dirty="0" smtClean="0">
                <a:latin typeface="Verdana" panose="020B0604030504040204" pitchFamily="34" charset="0"/>
                <a:ea typeface="Verdana" panose="020B0604030504040204" pitchFamily="34" charset="0"/>
              </a:rPr>
              <a:t>;</a:t>
            </a:r>
            <a:endParaRPr lang="en-GB" sz="17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Status predmeta</a:t>
            </a:r>
            <a:r>
              <a:rPr lang="en-GB" sz="1700" dirty="0" smtClean="0">
                <a:latin typeface="Verdana" panose="020B0604030504040204" pitchFamily="34" charset="0"/>
                <a:ea typeface="Verdana" panose="020B0604030504040204" pitchFamily="34" charset="0"/>
              </a:rPr>
              <a:t> </a:t>
            </a:r>
            <a:r>
              <a:rPr lang="en-GB" sz="1700" dirty="0">
                <a:latin typeface="Verdana" panose="020B0604030504040204" pitchFamily="34" charset="0"/>
                <a:ea typeface="Verdana" panose="020B0604030504040204" pitchFamily="34" charset="0"/>
              </a:rPr>
              <a:t>/ </a:t>
            </a:r>
            <a:r>
              <a:rPr lang="sr-Latn-RS" sz="1700" dirty="0" smtClean="0">
                <a:latin typeface="Verdana" panose="020B0604030504040204" pitchFamily="34" charset="0"/>
                <a:ea typeface="Verdana" panose="020B0604030504040204" pitchFamily="34" charset="0"/>
              </a:rPr>
              <a:t>urgentnost</a:t>
            </a:r>
            <a:r>
              <a:rPr lang="en-GB" sz="1700" dirty="0" smtClean="0">
                <a:latin typeface="Verdana" panose="020B0604030504040204" pitchFamily="34" charset="0"/>
                <a:ea typeface="Verdana" panose="020B0604030504040204" pitchFamily="34" charset="0"/>
              </a:rPr>
              <a:t> (</a:t>
            </a:r>
            <a:r>
              <a:rPr lang="sr-Latn-RS" sz="1700" dirty="0" smtClean="0">
                <a:latin typeface="Verdana" panose="020B0604030504040204" pitchFamily="34" charset="0"/>
                <a:ea typeface="Verdana" panose="020B0604030504040204" pitchFamily="34" charset="0"/>
              </a:rPr>
              <a:t>unapred definisane stavke</a:t>
            </a:r>
            <a:r>
              <a:rPr lang="en-GB" sz="1700" dirty="0" smtClean="0">
                <a:latin typeface="Verdana" panose="020B0604030504040204" pitchFamily="34" charset="0"/>
                <a:ea typeface="Verdana" panose="020B0604030504040204" pitchFamily="34" charset="0"/>
              </a:rPr>
              <a:t>) </a:t>
            </a:r>
            <a:r>
              <a:rPr lang="en-GB" sz="1700" dirty="0">
                <a:latin typeface="Verdana" panose="020B0604030504040204" pitchFamily="34" charset="0"/>
                <a:ea typeface="Verdana" panose="020B0604030504040204" pitchFamily="34" charset="0"/>
              </a:rPr>
              <a:t>/ </a:t>
            </a:r>
            <a:r>
              <a:rPr lang="sr-Latn-RS" sz="1700" dirty="0" smtClean="0">
                <a:latin typeface="Verdana" panose="020B0604030504040204" pitchFamily="34" charset="0"/>
                <a:ea typeface="Verdana" panose="020B0604030504040204" pitchFamily="34" charset="0"/>
              </a:rPr>
              <a:t>poverljivost</a:t>
            </a:r>
            <a:r>
              <a:rPr lang="en-GB" sz="1700" dirty="0" smtClean="0">
                <a:latin typeface="Verdana" panose="020B0604030504040204" pitchFamily="34" charset="0"/>
                <a:ea typeface="Verdana" panose="020B0604030504040204" pitchFamily="34" charset="0"/>
              </a:rPr>
              <a:t>;</a:t>
            </a:r>
            <a:endParaRPr lang="sr-Latn-RS" sz="1700" dirty="0" smtClean="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700" dirty="0" smtClean="0">
                <a:latin typeface="Verdana" panose="020B0604030504040204" pitchFamily="34" charset="0"/>
                <a:ea typeface="Verdana" panose="020B0604030504040204" pitchFamily="34" charset="0"/>
              </a:rPr>
              <a:t>Opcije za potvrđivanje/obaveštenja</a:t>
            </a:r>
            <a:r>
              <a:rPr lang="en-GB" sz="1700" dirty="0" smtClean="0">
                <a:latin typeface="Arial Narrow" panose="020B0606020202030204" pitchFamily="34" charset="0"/>
              </a:rPr>
              <a:t>.</a:t>
            </a:r>
            <a:endParaRPr lang="en-GB" sz="1700" dirty="0">
              <a:latin typeface="Arial Narrow" panose="020B0606020202030204" pitchFamily="34" charset="0"/>
            </a:endParaRP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dirty="0"/>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dirty="0">
              <a:solidFill>
                <a:schemeClr val="tx1"/>
              </a:solidFill>
            </a:endParaRPr>
          </a:p>
        </p:txBody>
      </p:sp>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b="1" dirty="0" smtClean="0">
                <a:solidFill>
                  <a:schemeClr val="bg1"/>
                </a:solidFill>
              </a:rPr>
              <a:t>Obrazac „Član 29/30“ </a:t>
            </a:r>
            <a:r>
              <a:rPr lang="en-GB" sz="2800" b="1" dirty="0" smtClean="0">
                <a:solidFill>
                  <a:schemeClr val="bg1"/>
                </a:solidFill>
              </a:rPr>
              <a:t> </a:t>
            </a:r>
            <a:r>
              <a:rPr lang="sr-Latn-RS" sz="2800" b="1" dirty="0" smtClean="0">
                <a:solidFill>
                  <a:schemeClr val="bg1"/>
                </a:solidFill>
              </a:rPr>
              <a:t>- UPP zahtev za zaštitu </a:t>
            </a:r>
          </a:p>
          <a:p>
            <a:pPr algn="r"/>
            <a:endParaRPr lang="fr-FR" sz="2800" b="1" dirty="0">
              <a:solidFill>
                <a:schemeClr val="bg1"/>
              </a:solidFill>
            </a:endParaRP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315307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41445"/>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Obrazac „Član 29/30“</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5229"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3869588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Obrazac „Član 29/30“</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4905844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Obrazac „Član 29/30“</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68149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Anketno pitanje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7399588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4708981"/>
          </a:xfrm>
          <a:prstGeom prst="rect">
            <a:avLst/>
          </a:prstGeom>
          <a:noFill/>
        </p:spPr>
        <p:txBody>
          <a:bodyPr wrap="square" rtlCol="0">
            <a:spAutoFit/>
          </a:bodyPr>
          <a:lstStyle/>
          <a:p>
            <a:pPr>
              <a:spcAft>
                <a:spcPts val="600"/>
              </a:spcAft>
            </a:pPr>
            <a:r>
              <a:rPr lang="sr-Latn-RS" sz="1500" b="1" dirty="0" smtClean="0">
                <a:solidFill>
                  <a:schemeClr val="tx2"/>
                </a:solidFill>
                <a:latin typeface="Verdana" panose="020B0604030504040204" pitchFamily="34" charset="0"/>
                <a:ea typeface="Verdana" panose="020B0604030504040204" pitchFamily="34" charset="0"/>
              </a:rPr>
              <a:t>Obrazac „Član </a:t>
            </a:r>
            <a:r>
              <a:rPr lang="en-GB" sz="1500" b="1" dirty="0" smtClean="0">
                <a:solidFill>
                  <a:schemeClr val="tx2"/>
                </a:solidFill>
                <a:latin typeface="Verdana" panose="020B0604030504040204" pitchFamily="34" charset="0"/>
                <a:ea typeface="Verdana" panose="020B0604030504040204" pitchFamily="34" charset="0"/>
              </a:rPr>
              <a:t>31</a:t>
            </a:r>
            <a:r>
              <a:rPr lang="sr-Latn-RS" sz="1500" b="1" dirty="0" smtClean="0">
                <a:solidFill>
                  <a:schemeClr val="tx2"/>
                </a:solidFill>
                <a:latin typeface="Verdana" panose="020B0604030504040204" pitchFamily="34" charset="0"/>
                <a:ea typeface="Verdana" panose="020B0604030504040204" pitchFamily="34" charset="0"/>
              </a:rPr>
              <a:t>“</a:t>
            </a:r>
            <a:r>
              <a:rPr lang="en-GB" sz="1500" b="1" dirty="0" smtClean="0">
                <a:solidFill>
                  <a:schemeClr val="tx2"/>
                </a:solidFill>
                <a:latin typeface="Verdana" panose="020B0604030504040204" pitchFamily="34" charset="0"/>
                <a:ea typeface="Verdana" panose="020B0604030504040204" pitchFamily="34" charset="0"/>
              </a:rPr>
              <a:t> </a:t>
            </a:r>
            <a:r>
              <a:rPr lang="en-150" sz="1500" b="1" dirty="0" smtClean="0">
                <a:solidFill>
                  <a:schemeClr val="tx2"/>
                </a:solidFill>
                <a:latin typeface="Verdana" panose="020B0604030504040204" pitchFamily="34" charset="0"/>
                <a:ea typeface="Verdana" panose="020B0604030504040204" pitchFamily="34" charset="0"/>
              </a:rPr>
              <a:t>–</a:t>
            </a:r>
            <a:r>
              <a:rPr lang="en-GB" sz="1500" b="1" dirty="0" smtClean="0">
                <a:solidFill>
                  <a:schemeClr val="tx2"/>
                </a:solidFill>
                <a:latin typeface="Verdana" panose="020B0604030504040204" pitchFamily="34" charset="0"/>
                <a:ea typeface="Verdana" panose="020B0604030504040204" pitchFamily="34" charset="0"/>
              </a:rPr>
              <a:t> </a:t>
            </a:r>
            <a:r>
              <a:rPr lang="sr-Latn-RS" sz="1500" b="1" dirty="0" smtClean="0">
                <a:solidFill>
                  <a:schemeClr val="tx2"/>
                </a:solidFill>
                <a:latin typeface="Verdana" panose="020B0604030504040204" pitchFamily="34" charset="0"/>
                <a:ea typeface="Verdana" panose="020B0604030504040204" pitchFamily="34" charset="0"/>
              </a:rPr>
              <a:t>Zahtev uzajamne pravne pomoći za podatke o pretplatniku </a:t>
            </a:r>
            <a:endParaRPr lang="en-GB" sz="15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Sinhronizovan sa primenjivim sadržajem obrasca „Član 29/30“</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Usmeren isključivo na podatke o pretplatniku; </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Bez konkretno obavezujućih stavki, što dopušta veću fleksibilnost</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Podaci o prethodnim zahtevima za UPP ili zaštitu</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Usklađena lista krivičnih dela</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Poseban odeljak za domaći pravni osnov</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Fokus je na informacijama za identifikovanje davaoca usluga</a:t>
            </a:r>
            <a:r>
              <a:rPr lang="en-GB" sz="1500" dirty="0" smtClean="0">
                <a:latin typeface="Verdana" panose="020B0604030504040204" pitchFamily="34" charset="0"/>
                <a:ea typeface="Verdana" panose="020B0604030504040204" pitchFamily="34" charset="0"/>
              </a:rPr>
              <a:t>; </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Posebni aneksi za podatke o pretplatniku potrebne za iP adrese i za podatke o pretplatniku potrebne za naloge</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Budući izgled</a:t>
            </a:r>
            <a:r>
              <a:rPr lang="en-GB" sz="1500" dirty="0" smtClean="0">
                <a:latin typeface="Verdana" panose="020B0604030504040204" pitchFamily="34" charset="0"/>
                <a:ea typeface="Verdana" panose="020B0604030504040204" pitchFamily="34" charset="0"/>
              </a:rPr>
              <a:t>: </a:t>
            </a:r>
            <a:endParaRPr lang="en-GB" sz="1500" dirty="0">
              <a:latin typeface="Verdana" panose="020B0604030504040204" pitchFamily="34" charset="0"/>
              <a:ea typeface="Verdana" panose="020B0604030504040204" pitchFamily="34" charset="0"/>
            </a:endParaRPr>
          </a:p>
          <a:p>
            <a:pPr marL="914400" lvl="1"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Obrasci za UPP treba da budu višejezični radi uštede vremena za prevod i obradu</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914400" lvl="1"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Obrazac treba da bude elektronski </a:t>
            </a:r>
            <a:r>
              <a:rPr lang="en-GB" sz="1500" dirty="0" smtClean="0">
                <a:latin typeface="Verdana" panose="020B0604030504040204" pitchFamily="34" charset="0"/>
                <a:ea typeface="Verdana" panose="020B0604030504040204" pitchFamily="34" charset="0"/>
              </a:rPr>
              <a:t>/ </a:t>
            </a:r>
            <a:r>
              <a:rPr lang="sr-Latn-RS" sz="1500" dirty="0" smtClean="0">
                <a:latin typeface="Verdana" panose="020B0604030504040204" pitchFamily="34" charset="0"/>
                <a:ea typeface="Verdana" panose="020B0604030504040204" pitchFamily="34" charset="0"/>
              </a:rPr>
              <a:t>sada je to PDF dokument čiji se sadržaj može uređivati</a:t>
            </a:r>
            <a:r>
              <a:rPr lang="en-GB" sz="1500" dirty="0" smtClean="0">
                <a:latin typeface="Verdana" panose="020B0604030504040204" pitchFamily="34" charset="0"/>
                <a:ea typeface="Verdana" panose="020B0604030504040204" pitchFamily="34" charset="0"/>
              </a:rPr>
              <a:t>;</a:t>
            </a:r>
            <a:endParaRPr lang="en-GB" sz="1500" dirty="0">
              <a:latin typeface="Verdana" panose="020B0604030504040204" pitchFamily="34" charset="0"/>
              <a:ea typeface="Verdana" panose="020B0604030504040204" pitchFamily="34" charset="0"/>
            </a:endParaRPr>
          </a:p>
          <a:p>
            <a:pPr marL="914400" lvl="1" indent="-457200">
              <a:spcAft>
                <a:spcPts val="600"/>
              </a:spcAft>
              <a:buFont typeface="Arial" pitchFamily="34" charset="0"/>
              <a:buChar char="•"/>
            </a:pPr>
            <a:r>
              <a:rPr lang="sr-Latn-RS" sz="1500" dirty="0" smtClean="0">
                <a:latin typeface="Verdana" panose="020B0604030504040204" pitchFamily="34" charset="0"/>
                <a:ea typeface="Verdana" panose="020B0604030504040204" pitchFamily="34" charset="0"/>
              </a:rPr>
              <a:t>Identifikacija </a:t>
            </a:r>
            <a:r>
              <a:rPr lang="en-GB" sz="1500" dirty="0" smtClean="0">
                <a:latin typeface="Verdana" panose="020B0604030504040204" pitchFamily="34" charset="0"/>
                <a:ea typeface="Verdana" panose="020B0604030504040204" pitchFamily="34" charset="0"/>
              </a:rPr>
              <a:t>/ </a:t>
            </a:r>
            <a:r>
              <a:rPr lang="sr-Latn-RS" sz="1500" dirty="0" smtClean="0">
                <a:latin typeface="Verdana" panose="020B0604030504040204" pitchFamily="34" charset="0"/>
                <a:ea typeface="Verdana" panose="020B0604030504040204" pitchFamily="34" charset="0"/>
              </a:rPr>
              <a:t>potpis </a:t>
            </a:r>
            <a:r>
              <a:rPr lang="en-GB" sz="1500" dirty="0" smtClean="0">
                <a:latin typeface="Verdana" panose="020B0604030504040204" pitchFamily="34" charset="0"/>
                <a:ea typeface="Verdana" panose="020B0604030504040204" pitchFamily="34" charset="0"/>
              </a:rPr>
              <a:t>(</a:t>
            </a:r>
            <a:r>
              <a:rPr lang="sr-Latn-RS" sz="1500" dirty="0" smtClean="0">
                <a:latin typeface="Verdana" panose="020B0604030504040204" pitchFamily="34" charset="0"/>
                <a:ea typeface="Verdana" panose="020B0604030504040204" pitchFamily="34" charset="0"/>
              </a:rPr>
              <a:t>može se uporediti sa Mrežom </a:t>
            </a:r>
            <a:r>
              <a:rPr lang="en-GB" sz="1500" dirty="0" smtClean="0">
                <a:latin typeface="Verdana" panose="020B0604030504040204" pitchFamily="34" charset="0"/>
                <a:ea typeface="Verdana" panose="020B0604030504040204" pitchFamily="34" charset="0"/>
              </a:rPr>
              <a:t>24/7).</a:t>
            </a:r>
            <a:endParaRPr lang="en-GB" sz="1500" dirty="0">
              <a:latin typeface="Verdana" panose="020B0604030504040204" pitchFamily="34" charset="0"/>
              <a:ea typeface="Verdana" panose="020B0604030504040204" pitchFamily="34" charset="0"/>
            </a:endParaRP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dirty="0"/>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dirty="0">
              <a:solidFill>
                <a:schemeClr val="tx1"/>
              </a:solidFill>
            </a:endParaRPr>
          </a:p>
        </p:txBody>
      </p:sp>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Obrazac „Član </a:t>
            </a:r>
            <a:r>
              <a:rPr lang="en-GB" sz="3200" b="1" dirty="0" smtClean="0">
                <a:solidFill>
                  <a:schemeClr val="bg1"/>
                </a:solidFill>
              </a:rPr>
              <a:t> 31</a:t>
            </a:r>
            <a:r>
              <a:rPr lang="sr-Latn-RS" sz="3200" b="1" dirty="0" smtClean="0">
                <a:solidFill>
                  <a:schemeClr val="bg1"/>
                </a:solidFill>
              </a:rPr>
              <a:t>“</a:t>
            </a:r>
            <a:r>
              <a:rPr lang="en-GB" sz="3200" b="1" dirty="0" smtClean="0">
                <a:solidFill>
                  <a:schemeClr val="bg1"/>
                </a:solidFill>
              </a:rPr>
              <a:t> </a:t>
            </a:r>
            <a:r>
              <a:rPr lang="en-GB" sz="3200" b="1" dirty="0">
                <a:solidFill>
                  <a:schemeClr val="bg1"/>
                </a:solidFill>
              </a:rPr>
              <a:t>– </a:t>
            </a:r>
            <a:r>
              <a:rPr lang="sr-Latn-RS" sz="3200" b="1" dirty="0" smtClean="0">
                <a:solidFill>
                  <a:schemeClr val="bg1"/>
                </a:solidFill>
              </a:rPr>
              <a:t>UPP zahtev za podatke o pretplatniku</a:t>
            </a:r>
            <a:r>
              <a:rPr lang="en-GB" sz="3200" b="1" dirty="0" smtClean="0">
                <a:solidFill>
                  <a:schemeClr val="bg1"/>
                </a:solidFill>
              </a:rPr>
              <a:t> </a:t>
            </a:r>
            <a:endParaRPr lang="fr-FR" sz="3200" b="1" dirty="0">
              <a:solidFill>
                <a:schemeClr val="bg1"/>
              </a:solidFill>
            </a:endParaRPr>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6379969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Obrazac „Član </a:t>
            </a:r>
            <a:r>
              <a:rPr lang="en-GB" sz="3200" b="1" dirty="0" smtClean="0">
                <a:solidFill>
                  <a:schemeClr val="bg1"/>
                </a:solidFill>
              </a:rPr>
              <a:t>31</a:t>
            </a:r>
            <a:r>
              <a:rPr lang="sr-Latn-RS" sz="3200" b="1" dirty="0" smtClean="0">
                <a:solidFill>
                  <a:schemeClr val="bg1"/>
                </a:solidFill>
              </a:rPr>
              <a:t>“</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0778593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Obrazac „Član </a:t>
            </a:r>
            <a:r>
              <a:rPr lang="en-GB" sz="3200" b="1" dirty="0">
                <a:solidFill>
                  <a:schemeClr val="bg1"/>
                </a:solidFill>
              </a:rPr>
              <a:t>31</a:t>
            </a:r>
            <a:r>
              <a:rPr lang="sr-Latn-RS" sz="3200" b="1" dirty="0">
                <a:solidFill>
                  <a:schemeClr val="bg1"/>
                </a:solidFill>
              </a:rPr>
              <a:t>“</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27209609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Obrazac „Član </a:t>
            </a:r>
            <a:r>
              <a:rPr lang="en-GB" sz="3200" b="1" dirty="0">
                <a:solidFill>
                  <a:schemeClr val="bg1"/>
                </a:solidFill>
              </a:rPr>
              <a:t>31</a:t>
            </a:r>
            <a:r>
              <a:rPr lang="sr-Latn-RS" sz="3200" b="1" dirty="0">
                <a:solidFill>
                  <a:schemeClr val="bg1"/>
                </a:solidFill>
              </a:rPr>
              <a:t>“</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1032640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Obrazac „Član </a:t>
            </a:r>
            <a:r>
              <a:rPr lang="en-GB" sz="3200" b="1" dirty="0">
                <a:solidFill>
                  <a:schemeClr val="bg1"/>
                </a:solidFill>
              </a:rPr>
              <a:t>31</a:t>
            </a:r>
            <a:r>
              <a:rPr lang="sr-Latn-RS" sz="3200" b="1" dirty="0">
                <a:solidFill>
                  <a:schemeClr val="bg1"/>
                </a:solidFill>
              </a:rPr>
              <a:t>“</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270592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a:t>
            </a:r>
          </a:p>
          <a:p>
            <a:pPr algn="r"/>
            <a:r>
              <a:rPr lang="sr-Latn-RS" sz="3200" b="1" dirty="0" smtClean="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a:t>
            </a:r>
          </a:p>
          <a:p>
            <a:pPr algn="r"/>
            <a:r>
              <a:rPr lang="sr-Latn-RS" sz="3200" b="1" dirty="0" smtClean="0">
                <a:solidFill>
                  <a:schemeClr val="bg1"/>
                </a:solidFill>
              </a:rPr>
              <a:t>o međunarodnoj saradnji</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IV</a:t>
            </a:r>
            <a:endParaRPr lang="en-GB" sz="3200" b="1" dirty="0">
              <a:ea typeface="ＭＳ Ｐゴシック" charset="0"/>
              <a:cs typeface="ＭＳ Ｐゴシック" charset="0"/>
            </a:endParaRPr>
          </a:p>
          <a:p>
            <a:pPr algn="ctr">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Pregled Drugog dodatnog protokola uz Budimpeštansku konvenciju</a:t>
            </a:r>
            <a:endParaRPr lang="en-GB" sz="3200" dirty="0"/>
          </a:p>
        </p:txBody>
      </p:sp>
    </p:spTree>
    <p:extLst>
      <p:ext uri="{BB962C8B-B14F-4D97-AF65-F5344CB8AC3E}">
        <p14:creationId xmlns:p14="http://schemas.microsoft.com/office/powerpoint/2010/main" val="1056384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Pregled Drugog dodatnog protokola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3754874"/>
          </a:xfrm>
          <a:prstGeom prst="rect">
            <a:avLst/>
          </a:prstGeom>
        </p:spPr>
        <p:txBody>
          <a:bodyPr wrap="square">
            <a:spAutoFit/>
          </a:bodyPr>
          <a:lstStyle/>
          <a:p>
            <a:pPr marL="342900" indent="-342900" algn="just">
              <a:buFont typeface="Wingdings" pitchFamily="2" charset="2"/>
              <a:buChar char="Ø"/>
            </a:pPr>
            <a:r>
              <a:rPr lang="sr-Latn-RS" sz="1700" dirty="0"/>
              <a:t>Sve intenzivnija upotreba servera u stranim, višestrukim, promenjivim ili nepoznatim jurisdikcijama (oblak) za čuvanje dokaza.</a:t>
            </a:r>
            <a:endParaRPr lang="en-US" sz="1700" dirty="0"/>
          </a:p>
          <a:p>
            <a:pPr marL="342900" indent="-342900" algn="just">
              <a:buFont typeface="Wingdings" pitchFamily="2" charset="2"/>
              <a:buChar char="Ø"/>
            </a:pPr>
            <a:endParaRPr lang="en-US" sz="1700" dirty="0"/>
          </a:p>
          <a:p>
            <a:pPr marL="342900" indent="-342900" algn="just">
              <a:buFont typeface="Wingdings" pitchFamily="2" charset="2"/>
              <a:buChar char="Ø"/>
            </a:pPr>
            <a:r>
              <a:rPr lang="sr-Latn-RS" sz="1700" dirty="0"/>
              <a:t>Ovlašćenja za sprovođenje zakona sve su više ograničena teritorijalnim granicama;</a:t>
            </a:r>
            <a:endParaRPr lang="en-US" sz="1700" dirty="0"/>
          </a:p>
          <a:p>
            <a:pPr marL="342900" indent="-342900" algn="just">
              <a:buFont typeface="Wingdings" pitchFamily="2" charset="2"/>
              <a:buChar char="Ø"/>
            </a:pPr>
            <a:endParaRPr lang="en-US" sz="1700" dirty="0"/>
          </a:p>
          <a:p>
            <a:pPr marL="342900" indent="-342900" algn="just">
              <a:buFont typeface="Wingdings" pitchFamily="2" charset="2"/>
              <a:buChar char="Ø"/>
            </a:pPr>
            <a:r>
              <a:rPr lang="sr-Latn-RS" sz="1700" dirty="0"/>
              <a:t>Strane ugovornice Budimpeštanske konvencije pokušavaju da dođu do rešenja;</a:t>
            </a:r>
            <a:r>
              <a:rPr lang="en-US" sz="1700" dirty="0"/>
              <a:t>	</a:t>
            </a:r>
          </a:p>
          <a:p>
            <a:pPr marL="800100" lvl="1" indent="-342900" algn="just">
              <a:buFont typeface="Wingdings" pitchFamily="2" charset="2"/>
              <a:buChar char="Ø"/>
            </a:pPr>
            <a:r>
              <a:rPr lang="sr-Latn-RS" sz="1700" dirty="0"/>
              <a:t>Radna grupa za prekograničnu saradnju</a:t>
            </a:r>
          </a:p>
          <a:p>
            <a:pPr marL="800100" lvl="1" indent="-342900" algn="just">
              <a:buFont typeface="Wingdings" pitchFamily="2" charset="2"/>
              <a:buChar char="Ø"/>
            </a:pPr>
            <a:r>
              <a:rPr lang="sr-Latn-RS" sz="1700" dirty="0"/>
              <a:t>Grupa za pristup dokazima u oblaku</a:t>
            </a:r>
            <a:endParaRPr lang="en-GB" sz="1700" dirty="0"/>
          </a:p>
        </p:txBody>
      </p:sp>
      <p:pic>
        <p:nvPicPr>
          <p:cNvPr id="10" name="Picture 6" descr="Council of Europe - Wikipedia">
            <a:extLst>
              <a:ext uri="{FF2B5EF4-FFF2-40B4-BE49-F238E27FC236}">
                <a16:creationId xmlns:a16="http://schemas.microsoft.com/office/drawing/2014/main"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ea typeface="ＭＳ Ｐゴシック" pitchFamily="34" charset="-128"/>
              </a:rPr>
              <a:t>Grupa za prekograničnu </a:t>
            </a:r>
            <a:r>
              <a:rPr lang="sr-Latn-RS" sz="3200" b="1" dirty="0" smtClean="0">
                <a:ea typeface="ＭＳ Ｐゴシック" pitchFamily="34" charset="-128"/>
              </a:rPr>
              <a:t>saradnju</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4154984"/>
          </a:xfrm>
          <a:prstGeom prst="rect">
            <a:avLst/>
          </a:prstGeom>
        </p:spPr>
        <p:txBody>
          <a:bodyPr wrap="square">
            <a:spAutoFit/>
          </a:bodyPr>
          <a:lstStyle/>
          <a:p>
            <a:pPr marL="342900" indent="-342900" algn="just">
              <a:buFont typeface="Wingdings" pitchFamily="2" charset="2"/>
              <a:buChar char="Ø"/>
            </a:pPr>
            <a:r>
              <a:rPr lang="sr-Latn-RS" sz="2200" dirty="0" smtClean="0"/>
              <a:t>Period</a:t>
            </a:r>
            <a:r>
              <a:rPr lang="en-US" sz="2200" dirty="0" smtClean="0"/>
              <a:t>: </a:t>
            </a:r>
            <a:r>
              <a:rPr lang="en-US" sz="2200" dirty="0"/>
              <a:t>2012-2014 </a:t>
            </a:r>
          </a:p>
          <a:p>
            <a:pPr marL="342900" indent="-342900" algn="just">
              <a:buFont typeface="Wingdings" pitchFamily="2" charset="2"/>
              <a:buChar char="Ø"/>
            </a:pPr>
            <a:endParaRPr lang="en-US" sz="2200" dirty="0"/>
          </a:p>
          <a:p>
            <a:pPr marL="342900" indent="-342900" algn="just">
              <a:buFont typeface="Wingdings" pitchFamily="2" charset="2"/>
              <a:buChar char="Ø"/>
            </a:pPr>
            <a:r>
              <a:rPr lang="sr-Latn-RS" sz="2200" dirty="0" smtClean="0"/>
              <a:t>Vrhunac aktivnosti je Smernica br. 3 </a:t>
            </a:r>
            <a:r>
              <a:rPr lang="en-150" sz="2200" dirty="0" smtClean="0"/>
              <a:t>–</a:t>
            </a:r>
            <a:r>
              <a:rPr lang="sr-Latn-RS" sz="2200" dirty="0" smtClean="0"/>
              <a:t> Prekogranični pristup podacima);</a:t>
            </a:r>
            <a:endParaRPr lang="en-US" sz="2200" dirty="0"/>
          </a:p>
          <a:p>
            <a:pPr marL="342900" indent="-342900" algn="just">
              <a:buFont typeface="Wingdings" pitchFamily="2" charset="2"/>
              <a:buChar char="Ø"/>
            </a:pPr>
            <a:endParaRPr lang="en-US" sz="2200" dirty="0"/>
          </a:p>
          <a:p>
            <a:pPr marL="342900" indent="-342900" algn="just">
              <a:buFont typeface="Wingdings" pitchFamily="2" charset="2"/>
              <a:buChar char="Ø"/>
            </a:pPr>
            <a:r>
              <a:rPr lang="sr-Latn-RS" sz="2200" dirty="0" smtClean="0"/>
              <a:t>Pripremila niz predloga za dodatni protokol kojim bi se proširio opseg prekograničnog pristupa (izvan člana 32. tačke b).</a:t>
            </a:r>
            <a:endParaRPr lang="en-GB" sz="2200" dirty="0"/>
          </a:p>
          <a:p>
            <a:pPr marL="342900" indent="-342900" algn="just">
              <a:buFont typeface="Wingdings" pitchFamily="2" charset="2"/>
              <a:buChar char="Ø"/>
            </a:pPr>
            <a:endParaRPr lang="en-GB" sz="2200" dirty="0"/>
          </a:p>
        </p:txBody>
      </p:sp>
      <p:pic>
        <p:nvPicPr>
          <p:cNvPr id="5" name="Picture 4">
            <a:extLst>
              <a:ext uri="{FF2B5EF4-FFF2-40B4-BE49-F238E27FC236}">
                <a16:creationId xmlns:a16="http://schemas.microsoft.com/office/drawing/2014/main" id="{277D4BBE-B9F1-41FB-8DAF-6463078CA638}"/>
              </a:ext>
            </a:extLst>
          </p:cNvPr>
          <p:cNvPicPr>
            <a:picLocks noChangeAspect="1"/>
          </p:cNvPicPr>
          <p:nvPr/>
        </p:nvPicPr>
        <p:blipFill>
          <a:blip r:embed="rId4"/>
          <a:stretch>
            <a:fillRect/>
          </a:stretch>
        </p:blipFill>
        <p:spPr>
          <a:xfrm>
            <a:off x="189546" y="2272950"/>
            <a:ext cx="3771023" cy="2674964"/>
          </a:xfrm>
          <a:prstGeom prst="rect">
            <a:avLst/>
          </a:prstGeom>
        </p:spPr>
      </p:pic>
    </p:spTree>
    <p:extLst>
      <p:ext uri="{BB962C8B-B14F-4D97-AF65-F5344CB8AC3E}">
        <p14:creationId xmlns:p14="http://schemas.microsoft.com/office/powerpoint/2010/main" val="103350619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ea typeface="ＭＳ Ｐゴシック" pitchFamily="34" charset="-128"/>
              </a:rPr>
              <a:t>Grupa za pristup </a:t>
            </a:r>
            <a:r>
              <a:rPr lang="sr-Latn-RS" sz="3200" b="1" dirty="0" smtClean="0">
                <a:ea typeface="ＭＳ Ｐゴシック" pitchFamily="34" charset="-128"/>
              </a:rPr>
              <a:t>dokazima u oblaku</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978876" y="1243043"/>
            <a:ext cx="5043580" cy="5755422"/>
          </a:xfrm>
          <a:prstGeom prst="rect">
            <a:avLst/>
          </a:prstGeom>
        </p:spPr>
        <p:txBody>
          <a:bodyPr wrap="square">
            <a:spAutoFit/>
          </a:bodyPr>
          <a:lstStyle/>
          <a:p>
            <a:pPr marL="342900" indent="-342900" algn="just">
              <a:buFont typeface="Wingdings" pitchFamily="2" charset="2"/>
              <a:buChar char="Ø"/>
            </a:pPr>
            <a:r>
              <a:rPr lang="en-US" sz="1600" dirty="0"/>
              <a:t>Period: 2015-2017</a:t>
            </a:r>
          </a:p>
          <a:p>
            <a:pPr marL="342900" indent="-342900" algn="just">
              <a:buFont typeface="Wingdings" pitchFamily="2" charset="2"/>
              <a:buChar char="Ø"/>
            </a:pPr>
            <a:endParaRPr lang="en-US" sz="1600" dirty="0"/>
          </a:p>
          <a:p>
            <a:pPr marL="342900" indent="-342900" algn="just">
              <a:buFont typeface="Wingdings" pitchFamily="2" charset="2"/>
              <a:buChar char="Ø"/>
            </a:pPr>
            <a:r>
              <a:rPr lang="sr-Latn-RS" sz="1600" dirty="0" smtClean="0"/>
              <a:t>Utvrdila pitanja kojima bi Dodatni protokol trebalo da se bavi, uključujući sledeće</a:t>
            </a:r>
            <a:r>
              <a:rPr lang="en-US" sz="1600" dirty="0" smtClean="0"/>
              <a:t>:</a:t>
            </a:r>
            <a:endParaRPr lang="en-US" sz="1600" dirty="0"/>
          </a:p>
          <a:p>
            <a:pPr marL="800100" lvl="1" indent="-342900" algn="just">
              <a:buFont typeface="Wingdings" pitchFamily="2" charset="2"/>
              <a:buChar char="Ø"/>
            </a:pPr>
            <a:r>
              <a:rPr lang="sr-Latn-RS" sz="1600" dirty="0" smtClean="0"/>
              <a:t>Potreba utvrđivanja različitog praga za podatke o pretplatniku, podatke o saobraćaju i podatke iz sadržaja; </a:t>
            </a:r>
            <a:endParaRPr lang="en-US" sz="1600" dirty="0"/>
          </a:p>
          <a:p>
            <a:pPr marL="800100" lvl="1" indent="-342900" algn="just">
              <a:buFont typeface="Wingdings" pitchFamily="2" charset="2"/>
              <a:buChar char="Ø"/>
            </a:pPr>
            <a:r>
              <a:rPr lang="sr-Latn-RS" sz="1600" dirty="0" smtClean="0"/>
              <a:t>Ograničena delotvornost UPP u obezbeđivanju promenjivih dokaza u elektronskom obliku; </a:t>
            </a:r>
            <a:endParaRPr lang="en-US" sz="1600" dirty="0"/>
          </a:p>
          <a:p>
            <a:pPr marL="800100" lvl="1" indent="-342900" algn="just">
              <a:buFont typeface="Wingdings" pitchFamily="2" charset="2"/>
              <a:buChar char="Ø"/>
            </a:pPr>
            <a:r>
              <a:rPr lang="sr-Latn-RS" sz="1600" dirty="0" smtClean="0"/>
              <a:t>Situacije u kojima se gube saznanja o lokaciji podataka; </a:t>
            </a:r>
            <a:endParaRPr lang="en-US" sz="1600" dirty="0"/>
          </a:p>
          <a:p>
            <a:pPr marL="800100" lvl="1" indent="-342900" algn="just">
              <a:buFont typeface="Wingdings" pitchFamily="2" charset="2"/>
              <a:buChar char="Ø"/>
            </a:pPr>
            <a:r>
              <a:rPr lang="sr-Latn-RS" sz="1600" dirty="0" smtClean="0"/>
              <a:t>Pitanje da li je davalac usluga u dovoljnoj meri prisutan, odnosno pruža usluge na datoj teritoriji; </a:t>
            </a:r>
            <a:endParaRPr lang="en-US" sz="1600" dirty="0"/>
          </a:p>
          <a:p>
            <a:pPr marL="800100" lvl="1" indent="-342900" algn="just">
              <a:buFont typeface="Wingdings" pitchFamily="2" charset="2"/>
              <a:buChar char="Ø"/>
            </a:pPr>
            <a:r>
              <a:rPr lang="sr-Latn-RS" sz="1600" dirty="0" smtClean="0"/>
              <a:t>Režim dobrovoljnog otkrivanja američkih provajdera; </a:t>
            </a:r>
            <a:endParaRPr lang="en-US" sz="1600" dirty="0"/>
          </a:p>
          <a:p>
            <a:pPr marL="800100" lvl="1" indent="-342900" algn="just">
              <a:buFont typeface="Wingdings" pitchFamily="2" charset="2"/>
              <a:buChar char="Ø"/>
            </a:pPr>
            <a:r>
              <a:rPr lang="sr-Latn-RS" sz="1600" dirty="0" smtClean="0"/>
              <a:t>Hitno otkrivanje u kriznim situacijama; </a:t>
            </a:r>
            <a:endParaRPr lang="en-US" sz="1600" dirty="0"/>
          </a:p>
          <a:p>
            <a:pPr marL="800100" lvl="1" indent="-342900" algn="just">
              <a:buFont typeface="Wingdings" pitchFamily="2" charset="2"/>
              <a:buChar char="Ø"/>
            </a:pPr>
            <a:r>
              <a:rPr lang="sr-Latn-RS" sz="1600" dirty="0" smtClean="0"/>
              <a:t>Jemstva koja se odnose na zaštitu podataka i vladavinu prava. </a:t>
            </a:r>
            <a:endParaRPr lang="en-US" sz="1600" dirty="0"/>
          </a:p>
          <a:p>
            <a:pPr marL="800100" lvl="1" indent="-342900" algn="just">
              <a:buFont typeface="Wingdings" pitchFamily="2" charset="2"/>
              <a:buChar char="Ø"/>
            </a:pPr>
            <a:endParaRPr lang="en-US" sz="1600" dirty="0"/>
          </a:p>
          <a:p>
            <a:pPr marL="342900" indent="-342900" algn="just">
              <a:buFont typeface="Wingdings" pitchFamily="2" charset="2"/>
              <a:buChar char="Ø"/>
            </a:pPr>
            <a:endParaRPr lang="en-US" sz="1600" dirty="0"/>
          </a:p>
          <a:p>
            <a:pPr marL="342900" indent="-342900" algn="just">
              <a:buFont typeface="Wingdings" pitchFamily="2" charset="2"/>
              <a:buChar char="Ø"/>
            </a:pPr>
            <a:endParaRPr lang="en-GB" sz="1600" dirty="0"/>
          </a:p>
        </p:txBody>
      </p:sp>
      <p:pic>
        <p:nvPicPr>
          <p:cNvPr id="8" name="Picture 7">
            <a:extLst>
              <a:ext uri="{FF2B5EF4-FFF2-40B4-BE49-F238E27FC236}">
                <a16:creationId xmlns:a16="http://schemas.microsoft.com/office/drawing/2014/main" id="{D2483154-2E4B-4AF7-874C-F5FA451997E3}"/>
              </a:ext>
            </a:extLst>
          </p:cNvPr>
          <p:cNvPicPr>
            <a:picLocks noChangeAspect="1"/>
          </p:cNvPicPr>
          <p:nvPr/>
        </p:nvPicPr>
        <p:blipFill>
          <a:blip r:embed="rId4"/>
          <a:stretch>
            <a:fillRect/>
          </a:stretch>
        </p:blipFill>
        <p:spPr>
          <a:xfrm>
            <a:off x="356643" y="2030227"/>
            <a:ext cx="3404287" cy="2320361"/>
          </a:xfrm>
          <a:prstGeom prst="rect">
            <a:avLst/>
          </a:prstGeom>
        </p:spPr>
      </p:pic>
    </p:spTree>
    <p:extLst>
      <p:ext uri="{BB962C8B-B14F-4D97-AF65-F5344CB8AC3E}">
        <p14:creationId xmlns:p14="http://schemas.microsoft.com/office/powerpoint/2010/main" val="34201590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15126</TotalTime>
  <Words>19087</Words>
  <Application>Microsoft Office PowerPoint</Application>
  <PresentationFormat>On-screen Show (4:3)</PresentationFormat>
  <Paragraphs>1967</Paragraphs>
  <Slides>106</Slides>
  <Notes>103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106</vt:i4>
      </vt:variant>
    </vt:vector>
  </HeadingPairs>
  <TitlesOfParts>
    <vt:vector size="116" baseType="lpstr">
      <vt:lpstr>ＭＳ Ｐゴシック</vt:lpstr>
      <vt:lpstr>ＭＳ Ｐゴシック</vt:lpstr>
      <vt:lpstr>Arial</vt:lpstr>
      <vt:lpstr>Arial Narrow</vt:lpstr>
      <vt:lpstr>Calibri</vt:lpstr>
      <vt:lpstr>Segoe UI</vt:lpstr>
      <vt:lpstr>Times New Roman</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user</cp:lastModifiedBy>
  <cp:revision>486</cp:revision>
  <dcterms:created xsi:type="dcterms:W3CDTF">2012-01-25T15:22:10Z</dcterms:created>
  <dcterms:modified xsi:type="dcterms:W3CDTF">2021-04-02T19:58:09Z</dcterms:modified>
</cp:coreProperties>
</file>