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4"/>
  </p:notesMasterIdLst>
  <p:sldIdLst>
    <p:sldId id="257" r:id="rId2"/>
    <p:sldId id="258" r:id="rId3"/>
    <p:sldId id="260" r:id="rId4"/>
    <p:sldId id="27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63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72128" autoAdjust="0"/>
  </p:normalViewPr>
  <p:slideViewPr>
    <p:cSldViewPr snapToGrid="0" snapToObjects="1">
      <p:cViewPr>
        <p:scale>
          <a:sx n="100" d="100"/>
          <a:sy n="100" d="100"/>
        </p:scale>
        <p:origin x="-294" y="25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6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image1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C1F2E8-B2B0-0047-A630-5036FB7BC153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27260C-95DC-194B-88B2-0B241DEC43B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61002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27260C-95DC-194B-88B2-0B241DEC43BF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707912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Как и в отношении всех предыдущих занятий</a:t>
            </a:r>
            <a:r>
              <a:rPr lang="ru-RU" sz="1200" kern="1200" baseline="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, это должно следовать аналогичной форме с повесткой дня и задачами, которые излагаются в начале занятия</a:t>
            </a:r>
            <a:r>
              <a:rPr lang="en-GB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27260C-95DC-194B-88B2-0B241DEC43BF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655099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ru-RU" sz="1200" b="1" i="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Повестка дня</a:t>
            </a:r>
            <a:endParaRPr lang="en-GB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ru-RU" sz="1200" i="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На слайдах повестки дня перечисляются части сессии и преподавателю необходимо их представить,</a:t>
            </a:r>
            <a:r>
              <a:rPr lang="ru-RU" sz="1200" i="0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уточнив, когда необходимо, конкретные аспекты, которые следует подчеркнуть для отдельных групп слушателей. Преподаватель должен объяснить, как будут подаваться эти материалы и что будет время для интерактивного общения и вопросов. Преподаватель должен подчеркнуть, что данная подготовка призвана быть интерактивной и что от участников ожидается участие  на протяжении всего курса. Преподаватель должен объяснить, будет ли оценка участия и в какой форме это будет иметь место, в том числе о подробностях любого проходного балла, который применяется. (По данной пилотной программе оценки не проводятся.)</a:t>
            </a:r>
            <a:endParaRPr lang="en-GB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2221978-7AB2-D644-A1FF-AF545A1745C1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ru-RU" sz="1200" b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Задачи сессии</a:t>
            </a:r>
            <a:endParaRPr lang="en-GB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r>
              <a:rPr lang="ru-R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Важно, чтобы слушатели</a:t>
            </a:r>
            <a:r>
              <a:rPr lang="ru-RU" sz="1200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поняли задачи занятия. Это должны быть «умные» задачи,  подробно разъяснены участникам до начала сессии с использованием информации на слайде</a:t>
            </a:r>
            <a:r>
              <a:rPr lang="en-GB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2221978-7AB2-D644-A1FF-AF545A1745C1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4504A11-3BA0-4461-A1C5-454F02F9540C}" type="slidenum">
              <a:rPr lang="en-GB" smtClean="0"/>
              <a:pPr/>
              <a:t>12</a:t>
            </a:fld>
            <a:endParaRPr lang="en-GB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93875C-D206-EB44-B59F-1EDFAD2C5F06}" type="datetimeFigureOut">
              <a:rPr lang="en-US" smtClean="0"/>
              <a:pPr/>
              <a:t>11/10/2014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F1BBC2-C6C1-6D4F-9D3D-8F3A1589EE8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lker.com/clipart-10842.html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emf"/><Relationship Id="rId4" Type="http://schemas.openxmlformats.org/officeDocument/2006/relationships/package" Target="../embeddings/Microsoft_Word_Document1.docx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Вводный учебный курс по киберпреступности </a:t>
            </a:r>
            <a:br>
              <a:rPr lang="ru-RU" dirty="0" smtClean="0"/>
            </a:br>
            <a:r>
              <a:rPr lang="ru-RU" dirty="0" smtClean="0"/>
              <a:t>для судей и прокуроров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Сессия </a:t>
            </a:r>
            <a:r>
              <a:rPr lang="en-US" dirty="0" smtClean="0"/>
              <a:t>1.2.1</a:t>
            </a:r>
          </a:p>
          <a:p>
            <a:r>
              <a:rPr lang="ru-RU" dirty="0" smtClean="0"/>
              <a:t>Обзор по дням</a:t>
            </a:r>
            <a:endParaRPr lang="en-US" dirty="0"/>
          </a:p>
        </p:txBody>
      </p:sp>
      <p:pic>
        <p:nvPicPr>
          <p:cNvPr id="4" name="Picture 3" descr="COE.png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517650" y="552450"/>
            <a:ext cx="6108700" cy="11049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54473"/>
          </a:xfrm>
        </p:spPr>
        <p:txBody>
          <a:bodyPr>
            <a:noAutofit/>
          </a:bodyPr>
          <a:lstStyle/>
          <a:p>
            <a:r>
              <a:rPr lang="ru-RU" sz="3600" b="1" dirty="0" smtClean="0"/>
              <a:t>Сессии </a:t>
            </a:r>
            <a:r>
              <a:rPr lang="en-US" sz="3600" b="1" dirty="0" smtClean="0"/>
              <a:t>1.1.3, 1.2.2 </a:t>
            </a:r>
            <a:r>
              <a:rPr lang="ru-RU" sz="3600" b="1" dirty="0" smtClean="0"/>
              <a:t>и</a:t>
            </a:r>
            <a:r>
              <a:rPr lang="en-US" sz="3600" b="1" dirty="0" smtClean="0"/>
              <a:t> 1.2.5 </a:t>
            </a:r>
            <a:r>
              <a:rPr lang="ru-RU" sz="3600" b="1" dirty="0" smtClean="0"/>
              <a:t>Технологии Повестка дня</a:t>
            </a:r>
            <a:endParaRPr lang="en-US" sz="36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D56858-EB0B-D04D-B23C-7A827FD60C9F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457200" y="1361612"/>
            <a:ext cx="8513422" cy="4814045"/>
          </a:xfrm>
        </p:spPr>
        <p:txBody>
          <a:bodyPr>
            <a:normAutofit lnSpcReduction="10000"/>
          </a:bodyPr>
          <a:lstStyle/>
          <a:p>
            <a:pPr>
              <a:buFont typeface="Arial"/>
              <a:buChar char="•"/>
            </a:pPr>
            <a:r>
              <a:rPr lang="ru-RU" sz="2800" b="1" dirty="0" smtClean="0"/>
              <a:t>Часть четыре – Другие соответствующие приложения в Интернете</a:t>
            </a:r>
            <a:endParaRPr lang="en-US" sz="2800" b="1" dirty="0" smtClean="0"/>
          </a:p>
          <a:p>
            <a:pPr lvl="2">
              <a:buFont typeface="Arial"/>
              <a:buChar char="•"/>
            </a:pPr>
            <a:r>
              <a:rPr lang="ru-RU" sz="2054" dirty="0" smtClean="0"/>
              <a:t>Хранение данных онлайн</a:t>
            </a:r>
            <a:endParaRPr lang="en-US" sz="2054" dirty="0" smtClean="0"/>
          </a:p>
          <a:p>
            <a:pPr lvl="2">
              <a:buFont typeface="Arial"/>
              <a:buChar char="•"/>
            </a:pPr>
            <a:r>
              <a:rPr lang="ru-RU" sz="2054" dirty="0" smtClean="0"/>
              <a:t>«Мертвый почтовый» ящик</a:t>
            </a:r>
            <a:endParaRPr lang="en-US" sz="2054" dirty="0" smtClean="0"/>
          </a:p>
          <a:p>
            <a:pPr lvl="2">
              <a:buFont typeface="Arial"/>
              <a:buChar char="•"/>
            </a:pPr>
            <a:r>
              <a:rPr lang="ru-RU" sz="2054" dirty="0" smtClean="0"/>
              <a:t>Новостные группы</a:t>
            </a:r>
            <a:endParaRPr lang="en-US" sz="2054" dirty="0" smtClean="0"/>
          </a:p>
          <a:p>
            <a:pPr lvl="2">
              <a:buFont typeface="Arial"/>
              <a:buChar char="•"/>
            </a:pPr>
            <a:r>
              <a:rPr lang="ru-RU" sz="2054" dirty="0" smtClean="0"/>
              <a:t>Социальные сети</a:t>
            </a:r>
            <a:endParaRPr lang="en-US" sz="2054" dirty="0" smtClean="0"/>
          </a:p>
          <a:p>
            <a:pPr lvl="2">
              <a:buFont typeface="Arial"/>
              <a:buChar char="•"/>
            </a:pPr>
            <a:r>
              <a:rPr lang="ru-RU" sz="2054" dirty="0" smtClean="0"/>
              <a:t>Игры онлайн</a:t>
            </a:r>
            <a:endParaRPr lang="en-US" sz="2054" dirty="0" smtClean="0"/>
          </a:p>
          <a:p>
            <a:pPr lvl="2">
              <a:buFont typeface="Arial"/>
              <a:buChar char="•"/>
            </a:pPr>
            <a:r>
              <a:rPr lang="ru-RU" sz="2054" dirty="0" smtClean="0"/>
              <a:t>Анонимность в Интернете</a:t>
            </a:r>
            <a:endParaRPr lang="en-US" sz="2054" dirty="0" smtClean="0"/>
          </a:p>
          <a:p>
            <a:pPr lvl="3">
              <a:buFont typeface="Arial"/>
              <a:buChar char="•"/>
            </a:pPr>
            <a:r>
              <a:rPr lang="en-US" sz="2054" dirty="0" smtClean="0"/>
              <a:t>WWW</a:t>
            </a:r>
          </a:p>
          <a:p>
            <a:pPr lvl="3">
              <a:buFont typeface="Arial"/>
              <a:buChar char="•"/>
            </a:pPr>
            <a:r>
              <a:rPr lang="ru-RU" sz="2054" dirty="0" smtClean="0"/>
              <a:t>Электронная почта</a:t>
            </a:r>
            <a:endParaRPr lang="en-US" sz="2054" dirty="0" smtClean="0"/>
          </a:p>
          <a:p>
            <a:pPr>
              <a:buFont typeface="Arial"/>
              <a:buChar char="•"/>
            </a:pPr>
            <a:r>
              <a:rPr lang="ru-RU" sz="2854" b="1" dirty="0" smtClean="0"/>
              <a:t>Часть пять </a:t>
            </a:r>
            <a:r>
              <a:rPr lang="en-US" sz="2854" b="1" dirty="0" smtClean="0"/>
              <a:t>– </a:t>
            </a:r>
            <a:r>
              <a:rPr lang="ru-RU" sz="2854" b="1" dirty="0" smtClean="0"/>
              <a:t>Преступления в Интернете</a:t>
            </a:r>
            <a:endParaRPr lang="en-US" sz="2854" b="1" dirty="0" smtClean="0"/>
          </a:p>
          <a:p>
            <a:pPr>
              <a:buFont typeface="Arial"/>
              <a:buChar char="•"/>
            </a:pPr>
            <a:r>
              <a:rPr lang="ru-RU" sz="2811" b="1" dirty="0" smtClean="0"/>
              <a:t>Часть шесть – Резюме</a:t>
            </a:r>
            <a:endParaRPr lang="en-US" sz="2811" b="1" dirty="0" smtClean="0"/>
          </a:p>
          <a:p>
            <a:pPr lvl="2">
              <a:buFont typeface="Arial"/>
              <a:buChar char="•"/>
            </a:pPr>
            <a:endParaRPr lang="en-US" sz="20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8791"/>
            <a:ext cx="8512512" cy="4891767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sz="2353" dirty="0" smtClean="0"/>
              <a:t>В конце данной сессии участники должны иметь возможность </a:t>
            </a:r>
            <a:r>
              <a:rPr lang="en-US" sz="2353" dirty="0" smtClean="0"/>
              <a:t>:</a:t>
            </a:r>
          </a:p>
          <a:p>
            <a:pPr>
              <a:buFont typeface="Arial"/>
              <a:buChar char="•"/>
            </a:pPr>
            <a:r>
              <a:rPr lang="ru-RU" sz="2353" dirty="0" smtClean="0"/>
              <a:t>Перечислить компоненты компьютерной системы</a:t>
            </a:r>
            <a:endParaRPr lang="en-GB" sz="2353" dirty="0" smtClean="0"/>
          </a:p>
          <a:p>
            <a:pPr>
              <a:buFont typeface="Arial"/>
              <a:buChar char="•"/>
            </a:pPr>
            <a:r>
              <a:rPr lang="ru-RU" sz="2353" dirty="0" smtClean="0"/>
              <a:t>Определять различные типы устройств хранения данных</a:t>
            </a:r>
            <a:endParaRPr lang="en-GB" sz="2353" dirty="0" smtClean="0"/>
          </a:p>
          <a:p>
            <a:pPr>
              <a:buFont typeface="Arial"/>
              <a:buChar char="•"/>
            </a:pPr>
            <a:r>
              <a:rPr lang="ru-RU" sz="2353" dirty="0" smtClean="0"/>
              <a:t>Понимать уголовно-правовые последствия экспоненциальной способности хранения данных</a:t>
            </a:r>
            <a:endParaRPr lang="en-GB" sz="2353" dirty="0" smtClean="0"/>
          </a:p>
          <a:p>
            <a:pPr>
              <a:buFont typeface="Arial"/>
              <a:buChar char="•"/>
            </a:pPr>
            <a:r>
              <a:rPr lang="ru-RU" sz="2353" dirty="0" smtClean="0"/>
              <a:t>Определять различные операционные системы компьютера</a:t>
            </a:r>
            <a:endParaRPr lang="en-GB" sz="2353" dirty="0" smtClean="0"/>
          </a:p>
          <a:p>
            <a:pPr>
              <a:buFont typeface="Arial"/>
              <a:buChar char="•"/>
            </a:pPr>
            <a:r>
              <a:rPr lang="ru-RU" sz="2353" dirty="0" smtClean="0"/>
              <a:t>Разъяснять основы того, как работают сети</a:t>
            </a:r>
            <a:endParaRPr lang="en-US" sz="2353" dirty="0" smtClean="0"/>
          </a:p>
          <a:p>
            <a:pPr>
              <a:buFont typeface="Arial"/>
              <a:buChar char="•"/>
            </a:pPr>
            <a:r>
              <a:rPr lang="ru-RU" sz="2353" dirty="0" smtClean="0"/>
              <a:t>Описывать функции Интернета</a:t>
            </a:r>
            <a:endParaRPr lang="en-US" sz="2353" dirty="0" smtClean="0"/>
          </a:p>
          <a:p>
            <a:pPr>
              <a:buFont typeface="Arial"/>
              <a:buChar char="•"/>
            </a:pPr>
            <a:r>
              <a:rPr lang="ru-RU" sz="2353" dirty="0" smtClean="0"/>
              <a:t>Определять по крайней мере 5 основных Интернет-приложений</a:t>
            </a:r>
            <a:endParaRPr lang="en-US" sz="2353" dirty="0" smtClean="0"/>
          </a:p>
          <a:p>
            <a:pPr>
              <a:buFont typeface="Arial"/>
              <a:buChar char="•"/>
            </a:pPr>
            <a:r>
              <a:rPr lang="ru-RU" sz="2353" dirty="0" smtClean="0"/>
              <a:t>Разъяснять, как развивался Интернет сначала и до сегодняшнего дня</a:t>
            </a:r>
            <a:endParaRPr lang="en-GB" sz="2353" dirty="0" smtClean="0"/>
          </a:p>
          <a:p>
            <a:pPr>
              <a:buFont typeface="Arial"/>
              <a:buChar char="•"/>
            </a:pPr>
            <a:r>
              <a:rPr lang="ru-RU" sz="2353" dirty="0" smtClean="0"/>
              <a:t>Определять различия между разными приложениями к Интернету</a:t>
            </a:r>
            <a:endParaRPr lang="en-GB" sz="2353" dirty="0" smtClean="0"/>
          </a:p>
          <a:p>
            <a:pPr>
              <a:buFont typeface="Arial"/>
              <a:buChar char="•"/>
            </a:pPr>
            <a:r>
              <a:rPr lang="ru-RU" sz="2353" dirty="0" smtClean="0"/>
              <a:t>Определить, как используются разные приложения в Интернете преступниками</a:t>
            </a:r>
            <a:endParaRPr lang="en-GB" sz="2353" dirty="0" smtClean="0"/>
          </a:p>
          <a:p>
            <a:pPr>
              <a:buFont typeface="Arial"/>
              <a:buChar char="•"/>
            </a:pPr>
            <a:endParaRPr lang="en-US" sz="2600" dirty="0" smtClean="0"/>
          </a:p>
          <a:p>
            <a:pPr>
              <a:buFont typeface="Arial"/>
              <a:buChar char="•"/>
            </a:pPr>
            <a:endParaRPr lang="en-US" sz="2600" dirty="0" smtClean="0"/>
          </a:p>
          <a:p>
            <a:pPr>
              <a:buFont typeface="Arial"/>
              <a:buChar char="•"/>
            </a:pPr>
            <a:endParaRPr lang="en-US" sz="2600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3266"/>
          </a:xfrm>
        </p:spPr>
        <p:txBody>
          <a:bodyPr>
            <a:noAutofit/>
          </a:bodyPr>
          <a:lstStyle/>
          <a:p>
            <a:r>
              <a:rPr lang="ru-RU" sz="3600" b="1" dirty="0" smtClean="0"/>
              <a:t>Сессии </a:t>
            </a:r>
            <a:r>
              <a:rPr lang="en-US" sz="3600" b="1" dirty="0" smtClean="0"/>
              <a:t>1.1.3, 1.2.2 </a:t>
            </a:r>
            <a:r>
              <a:rPr lang="ru-RU" sz="3600" b="1" dirty="0" smtClean="0"/>
              <a:t>и</a:t>
            </a:r>
            <a:r>
              <a:rPr lang="en-US" sz="3600" b="1" dirty="0" smtClean="0"/>
              <a:t> 1.2.5 </a:t>
            </a:r>
            <a:r>
              <a:rPr lang="ru-RU" sz="3600" b="1" dirty="0" smtClean="0"/>
              <a:t>Технологии Задачи сессии</a:t>
            </a:r>
            <a:endParaRPr lang="en-US" sz="3600" b="1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D56858-EB0B-D04D-B23C-7A827FD60C9F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4" name="Picture 6" descr="Question Mark Clip Art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3143240" y="1357298"/>
            <a:ext cx="2857500" cy="2857500"/>
          </a:xfrm>
          <a:prstGeom prst="rect">
            <a:avLst/>
          </a:prstGeom>
          <a:noFill/>
        </p:spPr>
      </p:pic>
      <p:sp>
        <p:nvSpPr>
          <p:cNvPr id="4" name="TextBox 3"/>
          <p:cNvSpPr txBox="1"/>
          <p:nvPr/>
        </p:nvSpPr>
        <p:spPr>
          <a:xfrm>
            <a:off x="3071802" y="4500570"/>
            <a:ext cx="284244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5400" b="1" dirty="0" smtClean="0"/>
              <a:t>Вопросы</a:t>
            </a:r>
            <a:endParaRPr lang="en-GB" sz="5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0293"/>
          </a:xfrm>
        </p:spPr>
        <p:txBody>
          <a:bodyPr/>
          <a:lstStyle/>
          <a:p>
            <a:r>
              <a:rPr lang="ru-RU" b="1" dirty="0" smtClean="0"/>
              <a:t>Повестка дня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65625"/>
            <a:ext cx="8513422" cy="3935167"/>
          </a:xfrm>
        </p:spPr>
        <p:txBody>
          <a:bodyPr>
            <a:normAutofit/>
          </a:bodyPr>
          <a:lstStyle/>
          <a:p>
            <a:r>
              <a:rPr lang="ru-RU" sz="4800" b="1" dirty="0" smtClean="0"/>
              <a:t>День первый – предметы</a:t>
            </a:r>
            <a:endParaRPr lang="en-US" sz="4800" b="1" dirty="0" smtClean="0"/>
          </a:p>
          <a:p>
            <a:pPr lvl="2"/>
            <a:r>
              <a:rPr lang="ru-RU" sz="3600" dirty="0" smtClean="0"/>
              <a:t>Открытие и введение в курс</a:t>
            </a:r>
            <a:endParaRPr lang="en-US" sz="3600" dirty="0" smtClean="0"/>
          </a:p>
          <a:p>
            <a:pPr lvl="2"/>
            <a:r>
              <a:rPr lang="ru-RU" sz="3600" dirty="0" smtClean="0"/>
              <a:t>Введение в киберпреступность</a:t>
            </a:r>
            <a:endParaRPr lang="en-US" sz="3600" dirty="0" smtClean="0"/>
          </a:p>
          <a:p>
            <a:pPr lvl="2"/>
            <a:r>
              <a:rPr lang="ru-RU" sz="3600" dirty="0" smtClean="0"/>
              <a:t>Введение в технологию – Часть </a:t>
            </a:r>
            <a:r>
              <a:rPr lang="en-US" sz="3600" dirty="0" smtClean="0"/>
              <a:t>1</a:t>
            </a:r>
            <a:endParaRPr lang="en-US" sz="4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34396"/>
            <a:ext cx="8512512" cy="489176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 smtClean="0"/>
              <a:t>К концу занятия слушатели должны иметь возможность</a:t>
            </a:r>
            <a:r>
              <a:rPr lang="en-GB" sz="2800" dirty="0" smtClean="0"/>
              <a:t>:</a:t>
            </a:r>
            <a:endParaRPr lang="en-GB" sz="2800" dirty="0"/>
          </a:p>
          <a:p>
            <a:pPr lvl="0"/>
            <a:r>
              <a:rPr lang="ru-RU" sz="2800" dirty="0" smtClean="0"/>
              <a:t>Определять те области работы за предыдущие дни, которые они поняли</a:t>
            </a:r>
            <a:endParaRPr lang="en-GB" sz="2800" dirty="0"/>
          </a:p>
          <a:p>
            <a:pPr lvl="0"/>
            <a:r>
              <a:rPr lang="ru-RU" sz="2800" dirty="0" smtClean="0"/>
              <a:t>Определять те области, где им необходимо ознакомиться с материалами, для того чтобы их знания соответствовали требуемому уровню</a:t>
            </a:r>
            <a:endParaRPr lang="en-GB" sz="2800" dirty="0"/>
          </a:p>
          <a:p>
            <a:pPr>
              <a:buFont typeface="Wingdings" charset="2"/>
              <a:buChar char="²"/>
            </a:pPr>
            <a:endParaRPr lang="en-US" sz="2600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3266"/>
          </a:xfrm>
        </p:spPr>
        <p:txBody>
          <a:bodyPr/>
          <a:lstStyle/>
          <a:p>
            <a:r>
              <a:rPr lang="ru-RU" b="1" dirty="0" smtClean="0"/>
              <a:t>Задачи сессии</a:t>
            </a:r>
            <a:endParaRPr lang="en-US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9300"/>
          </a:xfrm>
        </p:spPr>
        <p:txBody>
          <a:bodyPr/>
          <a:lstStyle/>
          <a:p>
            <a:r>
              <a:rPr lang="ru-RU" b="1" dirty="0" smtClean="0"/>
              <a:t>Расписание курса</a:t>
            </a:r>
            <a:endParaRPr lang="en-US" b="1" dirty="0"/>
          </a:p>
        </p:txBody>
      </p:sp>
      <p:sp>
        <p:nvSpPr>
          <p:cNvPr id="6" name="Объект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  <p:graphicFrame>
        <p:nvGraphicFramePr>
          <p:cNvPr id="7" name="Объект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373329474"/>
              </p:ext>
            </p:extLst>
          </p:nvPr>
        </p:nvGraphicFramePr>
        <p:xfrm>
          <a:off x="571500" y="1590675"/>
          <a:ext cx="7867650" cy="45624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5" name="Document" r:id="rId4" imgW="5866431" imgH="3408998" progId="Word.Document.12">
                  <p:embed/>
                </p:oleObj>
              </mc:Choice>
              <mc:Fallback>
                <p:oleObj name="Document" r:id="rId4" imgW="5866431" imgH="3408998" progId="Word.Document.12">
                  <p:embed/>
                  <p:pic>
                    <p:nvPicPr>
                      <p:cNvPr id="0" name="Picture 5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71500" y="1590675"/>
                        <a:ext cx="7867650" cy="4562475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70952"/>
          </a:xfrm>
        </p:spPr>
        <p:txBody>
          <a:bodyPr>
            <a:noAutofit/>
          </a:bodyPr>
          <a:lstStyle/>
          <a:p>
            <a:r>
              <a:rPr lang="ru-RU" sz="3600" b="1" dirty="0" smtClean="0"/>
              <a:t>Сессия </a:t>
            </a:r>
            <a:r>
              <a:rPr lang="en-US" sz="3600" b="1" dirty="0" smtClean="0"/>
              <a:t>1.1.1 – </a:t>
            </a:r>
            <a:r>
              <a:rPr lang="ru-RU" sz="3600" b="1" dirty="0" smtClean="0"/>
              <a:t>Открытие курса</a:t>
            </a:r>
            <a:r>
              <a:rPr lang="en-US" sz="3600" b="1" dirty="0" smtClean="0"/>
              <a:t/>
            </a:r>
            <a:br>
              <a:rPr lang="en-US" sz="3600" b="1" dirty="0" smtClean="0"/>
            </a:br>
            <a:r>
              <a:rPr lang="ru-RU" sz="3600" b="1" dirty="0" smtClean="0"/>
              <a:t>Цель сессии</a:t>
            </a:r>
            <a:endParaRPr lang="en-US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56409"/>
            <a:ext cx="8229600" cy="4884299"/>
          </a:xfrm>
        </p:spPr>
        <p:txBody>
          <a:bodyPr>
            <a:normAutofit fontScale="77500" lnSpcReduction="20000"/>
          </a:bodyPr>
          <a:lstStyle/>
          <a:p>
            <a:pPr marL="355600"/>
            <a:r>
              <a:rPr lang="ru-RU" sz="3600" dirty="0" smtClean="0"/>
              <a:t>Предоставить участникам информацию о необходимости учебного курса и его целях и задачах</a:t>
            </a:r>
            <a:r>
              <a:rPr lang="en-GB" sz="3600" dirty="0" smtClean="0"/>
              <a:t> </a:t>
            </a:r>
          </a:p>
          <a:p>
            <a:pPr marL="355600"/>
            <a:r>
              <a:rPr lang="ru-RU" sz="3600" dirty="0" smtClean="0"/>
              <a:t>Обеспечить для них достаточную информацию о программе мероприятий и расписании</a:t>
            </a:r>
            <a:r>
              <a:rPr lang="en-GB" sz="3600" dirty="0" smtClean="0"/>
              <a:t>  </a:t>
            </a:r>
          </a:p>
          <a:p>
            <a:pPr marL="355600"/>
            <a:r>
              <a:rPr lang="ru-RU" sz="3600" dirty="0" smtClean="0"/>
              <a:t>Предоставить информацию об аспектах курса, связанных с охраной здоровья, безопасностью, и об административных аспектах</a:t>
            </a:r>
            <a:r>
              <a:rPr lang="en-GB" sz="3600" dirty="0" smtClean="0"/>
              <a:t> </a:t>
            </a:r>
          </a:p>
          <a:p>
            <a:pPr marL="355600"/>
            <a:r>
              <a:rPr lang="ru-RU" sz="3600" dirty="0" smtClean="0"/>
              <a:t>Представить участникам преподавателей и других участников</a:t>
            </a:r>
            <a:endParaRPr lang="en-GB" sz="3600" dirty="0" smtClean="0"/>
          </a:p>
          <a:p>
            <a:endParaRPr lang="en-US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34396"/>
            <a:ext cx="8512512" cy="489176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 smtClean="0"/>
              <a:t>В конце данной сессии участники должны иметь возможность</a:t>
            </a:r>
            <a:r>
              <a:rPr lang="en-US" sz="2800" dirty="0" smtClean="0"/>
              <a:t>:</a:t>
            </a:r>
          </a:p>
          <a:p>
            <a:pPr lvl="0"/>
            <a:r>
              <a:rPr lang="ru-RU" sz="2600" dirty="0" smtClean="0"/>
              <a:t>Знать своих преподавателей и других участников</a:t>
            </a:r>
            <a:endParaRPr lang="en-GB" sz="2600" dirty="0" smtClean="0"/>
          </a:p>
          <a:p>
            <a:pPr lvl="0"/>
            <a:r>
              <a:rPr lang="ru-RU" sz="2600" dirty="0" smtClean="0"/>
              <a:t>Обсудить общую цель курса</a:t>
            </a:r>
            <a:endParaRPr lang="en-GB" sz="2600" dirty="0" smtClean="0"/>
          </a:p>
          <a:p>
            <a:pPr lvl="0"/>
            <a:r>
              <a:rPr lang="ru-RU" sz="2600" dirty="0" smtClean="0"/>
              <a:t>Объяснить, зачем нужен этот учебный курс</a:t>
            </a:r>
            <a:endParaRPr lang="en-GB" sz="2600" dirty="0" smtClean="0"/>
          </a:p>
          <a:p>
            <a:pPr lvl="0"/>
            <a:r>
              <a:rPr lang="ru-RU" sz="2600" dirty="0" smtClean="0"/>
              <a:t>Перечислить подробности расписания и мероприятий курса</a:t>
            </a:r>
            <a:endParaRPr lang="en-GB" sz="2600" dirty="0" smtClean="0"/>
          </a:p>
          <a:p>
            <a:pPr lvl="0"/>
            <a:r>
              <a:rPr lang="ru-RU" sz="2600" dirty="0" smtClean="0"/>
              <a:t>Перечислить процедуры охраны здоровья и мер безопасности на месте проведения курса</a:t>
            </a:r>
            <a:endParaRPr lang="en-US" sz="2600" b="1" dirty="0" smtClean="0"/>
          </a:p>
          <a:p>
            <a:pPr>
              <a:buFont typeface="Wingdings" charset="2"/>
              <a:buChar char="²"/>
            </a:pPr>
            <a:endParaRPr lang="en-US" sz="2600" dirty="0" smtClean="0"/>
          </a:p>
          <a:p>
            <a:pPr>
              <a:buFont typeface="Wingdings" charset="2"/>
              <a:buChar char="²"/>
            </a:pPr>
            <a:endParaRPr lang="en-US" sz="2600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3266"/>
          </a:xfrm>
        </p:spPr>
        <p:txBody>
          <a:bodyPr>
            <a:noAutofit/>
          </a:bodyPr>
          <a:lstStyle/>
          <a:p>
            <a:r>
              <a:rPr lang="ru-RU" sz="3600" b="1" dirty="0" smtClean="0"/>
              <a:t>Сессия </a:t>
            </a:r>
            <a:r>
              <a:rPr lang="en-US" sz="3600" b="1" dirty="0" smtClean="0"/>
              <a:t>1.1.1 – </a:t>
            </a:r>
            <a:r>
              <a:rPr lang="ru-RU" sz="3600" b="1" dirty="0" smtClean="0"/>
              <a:t>Открытие курса</a:t>
            </a:r>
            <a:r>
              <a:rPr lang="en-US" sz="3600" b="1" dirty="0" smtClean="0"/>
              <a:t/>
            </a:r>
            <a:br>
              <a:rPr lang="en-US" sz="3600" b="1" dirty="0" smtClean="0"/>
            </a:br>
            <a:r>
              <a:rPr lang="ru-RU" sz="3600" b="1" dirty="0" smtClean="0"/>
              <a:t>Задачи сессии</a:t>
            </a:r>
            <a:endParaRPr lang="en-US" sz="36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>
          <a:xfrm>
            <a:off x="457200" y="237681"/>
            <a:ext cx="8229600" cy="1257743"/>
          </a:xfrm>
        </p:spPr>
        <p:txBody>
          <a:bodyPr>
            <a:noAutofit/>
          </a:bodyPr>
          <a:lstStyle/>
          <a:p>
            <a:r>
              <a:rPr lang="ru-RU" sz="3600" b="1" dirty="0" smtClean="0"/>
              <a:t>Сессия </a:t>
            </a:r>
            <a:r>
              <a:rPr lang="en-US" sz="3600" b="1" dirty="0" smtClean="0"/>
              <a:t>1.1.2 </a:t>
            </a:r>
            <a:r>
              <a:rPr lang="ru-RU" sz="3600" b="1" dirty="0" smtClean="0"/>
              <a:t>Введение в киберпреступность</a:t>
            </a:r>
            <a:br>
              <a:rPr lang="ru-RU" sz="3600" b="1" dirty="0" smtClean="0"/>
            </a:br>
            <a:r>
              <a:rPr lang="ru-RU" sz="3600" b="1" dirty="0" smtClean="0"/>
              <a:t>Повестка дня</a:t>
            </a:r>
            <a:endParaRPr lang="en-US" sz="3600" b="1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1790700"/>
            <a:ext cx="8513763" cy="4838700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ru-RU" sz="2600" b="1" dirty="0" smtClean="0">
                <a:latin typeface="Calibri" charset="0"/>
              </a:rPr>
              <a:t>Часть один</a:t>
            </a:r>
            <a:r>
              <a:rPr lang="en-US" sz="2600" b="1" dirty="0">
                <a:latin typeface="Calibri" charset="0"/>
              </a:rPr>
              <a:t/>
            </a:r>
            <a:br>
              <a:rPr lang="en-US" sz="2600" b="1" dirty="0">
                <a:latin typeface="Calibri" charset="0"/>
              </a:rPr>
            </a:br>
            <a:r>
              <a:rPr lang="ru-RU" sz="2600" dirty="0" smtClean="0">
                <a:latin typeface="Calibri" charset="0"/>
              </a:rPr>
              <a:t>Информационное общество и киберпреступность</a:t>
            </a:r>
            <a:endParaRPr lang="pt-PT" sz="2600" dirty="0">
              <a:latin typeface="Calibri" charset="0"/>
            </a:endParaRPr>
          </a:p>
          <a:p>
            <a:pPr>
              <a:lnSpc>
                <a:spcPct val="90000"/>
              </a:lnSpc>
            </a:pPr>
            <a:r>
              <a:rPr lang="ru-RU" sz="2600" b="1" dirty="0" smtClean="0">
                <a:latin typeface="Calibri" charset="0"/>
              </a:rPr>
              <a:t>Часть два</a:t>
            </a:r>
            <a:r>
              <a:rPr lang="en-US" sz="2600" b="1" dirty="0">
                <a:latin typeface="Calibri" charset="0"/>
              </a:rPr>
              <a:t/>
            </a:r>
            <a:br>
              <a:rPr lang="en-US" sz="2600" b="1" dirty="0">
                <a:latin typeface="Calibri" charset="0"/>
              </a:rPr>
            </a:br>
            <a:r>
              <a:rPr lang="ru-RU" sz="2600" dirty="0" smtClean="0">
                <a:latin typeface="Calibri" charset="0"/>
              </a:rPr>
              <a:t>Международные организации и киберпреступность</a:t>
            </a:r>
            <a:endParaRPr lang="pt-PT" sz="2600" dirty="0">
              <a:latin typeface="Calibri" charset="0"/>
            </a:endParaRPr>
          </a:p>
          <a:p>
            <a:pPr>
              <a:lnSpc>
                <a:spcPct val="90000"/>
              </a:lnSpc>
            </a:pPr>
            <a:r>
              <a:rPr lang="ru-RU" sz="2600" b="1" dirty="0" smtClean="0">
                <a:latin typeface="Calibri" charset="0"/>
              </a:rPr>
              <a:t>Часть три</a:t>
            </a:r>
            <a:r>
              <a:rPr lang="en-US" sz="2600" b="1" dirty="0">
                <a:latin typeface="Calibri" charset="0"/>
              </a:rPr>
              <a:t/>
            </a:r>
            <a:br>
              <a:rPr lang="en-US" sz="2600" b="1" dirty="0">
                <a:latin typeface="Calibri" charset="0"/>
              </a:rPr>
            </a:br>
            <a:r>
              <a:rPr lang="ru-RU" sz="2600" dirty="0" smtClean="0">
                <a:latin typeface="Calibri" charset="0"/>
              </a:rPr>
              <a:t>Что такое киберпреступность</a:t>
            </a:r>
            <a:r>
              <a:rPr lang="en-US" sz="2600" dirty="0" smtClean="0">
                <a:latin typeface="Calibri" charset="0"/>
              </a:rPr>
              <a:t>?</a:t>
            </a:r>
            <a:endParaRPr lang="pt-PT" sz="2600" dirty="0">
              <a:latin typeface="Calibri" charset="0"/>
            </a:endParaRPr>
          </a:p>
          <a:p>
            <a:pPr>
              <a:lnSpc>
                <a:spcPct val="90000"/>
              </a:lnSpc>
            </a:pPr>
            <a:r>
              <a:rPr lang="ru-RU" sz="2600" b="1" dirty="0" smtClean="0">
                <a:latin typeface="Calibri" charset="0"/>
              </a:rPr>
              <a:t>Часть четыре</a:t>
            </a:r>
            <a:r>
              <a:rPr lang="en-US" sz="2600" b="1" dirty="0">
                <a:latin typeface="Calibri" charset="0"/>
              </a:rPr>
              <a:t/>
            </a:r>
            <a:br>
              <a:rPr lang="en-US" sz="2600" b="1" dirty="0">
                <a:latin typeface="Calibri" charset="0"/>
              </a:rPr>
            </a:br>
            <a:r>
              <a:rPr lang="ru-RU" sz="2600" dirty="0" smtClean="0">
                <a:latin typeface="Calibri" charset="0"/>
              </a:rPr>
              <a:t>Будапештская конвенция о киберпреступности</a:t>
            </a:r>
            <a:endParaRPr lang="pt-PT" sz="2600" dirty="0">
              <a:latin typeface="Calibri" charset="0"/>
            </a:endParaRPr>
          </a:p>
          <a:p>
            <a:pPr>
              <a:lnSpc>
                <a:spcPct val="90000"/>
              </a:lnSpc>
            </a:pPr>
            <a:r>
              <a:rPr lang="ru-RU" sz="2600" b="1" dirty="0" smtClean="0">
                <a:latin typeface="Calibri" charset="0"/>
              </a:rPr>
              <a:t>Часть пять</a:t>
            </a:r>
            <a:r>
              <a:rPr lang="en-US" sz="2600" b="1" dirty="0">
                <a:latin typeface="Calibri" charset="0"/>
              </a:rPr>
              <a:t/>
            </a:r>
            <a:br>
              <a:rPr lang="en-US" sz="2600" b="1" dirty="0">
                <a:latin typeface="Calibri" charset="0"/>
              </a:rPr>
            </a:br>
            <a:r>
              <a:rPr lang="ru-RU" sz="2600" dirty="0" smtClean="0">
                <a:latin typeface="Calibri" charset="0"/>
              </a:rPr>
              <a:t>Некоторые незаконные виды деятельности в Интернете</a:t>
            </a:r>
            <a:endParaRPr lang="en-GB" sz="2600" dirty="0">
              <a:latin typeface="Calibri" charset="0"/>
            </a:endParaRPr>
          </a:p>
          <a:p>
            <a:pPr>
              <a:lnSpc>
                <a:spcPct val="90000"/>
              </a:lnSpc>
            </a:pPr>
            <a:r>
              <a:rPr lang="ru-RU" sz="2600" b="1" dirty="0" smtClean="0">
                <a:latin typeface="Calibri" charset="0"/>
              </a:rPr>
              <a:t>Часть шесть</a:t>
            </a:r>
            <a:r>
              <a:rPr lang="en-US" sz="2600" dirty="0">
                <a:latin typeface="Calibri" charset="0"/>
              </a:rPr>
              <a:t/>
            </a:r>
            <a:br>
              <a:rPr lang="en-US" sz="2600" dirty="0">
                <a:latin typeface="Calibri" charset="0"/>
              </a:rPr>
            </a:br>
            <a:r>
              <a:rPr lang="ru-RU" sz="2600" dirty="0" smtClean="0">
                <a:latin typeface="Calibri" charset="0"/>
              </a:rPr>
              <a:t>Резюме</a:t>
            </a:r>
            <a:endParaRPr lang="pt-PT" sz="2600" dirty="0">
              <a:latin typeface="Calibri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7" name="Title 1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544637"/>
          </a:xfrm>
        </p:spPr>
        <p:txBody>
          <a:bodyPr>
            <a:noAutofit/>
          </a:bodyPr>
          <a:lstStyle/>
          <a:p>
            <a:r>
              <a:rPr lang="ru-RU" sz="3600" b="1" dirty="0" smtClean="0"/>
              <a:t>Сессия </a:t>
            </a:r>
            <a:r>
              <a:rPr lang="en-US" sz="3600" b="1" dirty="0" smtClean="0"/>
              <a:t>1.1.2 </a:t>
            </a:r>
            <a:r>
              <a:rPr lang="ru-RU" sz="3600" b="1" dirty="0" smtClean="0"/>
              <a:t>Введение в киберпреступность </a:t>
            </a:r>
            <a:br>
              <a:rPr lang="ru-RU" sz="3600" b="1" dirty="0" smtClean="0"/>
            </a:br>
            <a:r>
              <a:rPr lang="ru-RU" sz="3600" b="1" dirty="0" smtClean="0"/>
              <a:t>Задачи сессии</a:t>
            </a:r>
            <a:endParaRPr lang="en-US" sz="3600" b="1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2114550"/>
            <a:ext cx="8512175" cy="4011613"/>
          </a:xfrm>
        </p:spPr>
        <p:txBody>
          <a:bodyPr>
            <a:normAutofit lnSpcReduction="10000"/>
          </a:bodyPr>
          <a:lstStyle/>
          <a:p>
            <a:pPr>
              <a:buFont typeface="Arial" charset="0"/>
              <a:buNone/>
            </a:pPr>
            <a:r>
              <a:rPr lang="ru-RU" sz="2200" dirty="0" smtClean="0">
                <a:latin typeface="Calibri" charset="0"/>
              </a:rPr>
              <a:t>В конце данной сессии участники должны быть способны</a:t>
            </a:r>
            <a:r>
              <a:rPr lang="en-GB" sz="2200" dirty="0" smtClean="0">
                <a:latin typeface="Calibri" charset="0"/>
              </a:rPr>
              <a:t>:</a:t>
            </a:r>
            <a:endParaRPr lang="en-GB" sz="2200" dirty="0">
              <a:latin typeface="Calibri" charset="0"/>
            </a:endParaRPr>
          </a:p>
          <a:p>
            <a:r>
              <a:rPr lang="ru-RU" sz="2200" dirty="0" smtClean="0">
                <a:latin typeface="Calibri" charset="0"/>
              </a:rPr>
              <a:t>Определять разные типы киберпреступности и их последствия</a:t>
            </a:r>
            <a:endParaRPr lang="en-GB" sz="2200" dirty="0">
              <a:latin typeface="Calibri" charset="0"/>
            </a:endParaRPr>
          </a:p>
          <a:p>
            <a:r>
              <a:rPr lang="ru-RU" sz="2200" dirty="0" smtClean="0">
                <a:latin typeface="Calibri" charset="0"/>
              </a:rPr>
              <a:t>Перечислить угрозы, тенденции и инструменты киберпреступности и формы реагирования на это явление</a:t>
            </a:r>
            <a:r>
              <a:rPr lang="en-GB" sz="2200" dirty="0" smtClean="0">
                <a:latin typeface="Calibri" charset="0"/>
              </a:rPr>
              <a:t> </a:t>
            </a:r>
            <a:endParaRPr lang="pt-PT" sz="2200" dirty="0">
              <a:latin typeface="Calibri" charset="0"/>
            </a:endParaRPr>
          </a:p>
          <a:p>
            <a:r>
              <a:rPr lang="ru-RU" sz="2200" dirty="0" smtClean="0">
                <a:latin typeface="Calibri" charset="0"/>
              </a:rPr>
              <a:t>Объяснить концепции киберпреступности, которые рассматриваются как типы преступления на основании законодательства большинства стран и международных стандартов</a:t>
            </a:r>
            <a:endParaRPr lang="pt-PT" sz="2200" dirty="0">
              <a:latin typeface="Calibri" charset="0"/>
            </a:endParaRPr>
          </a:p>
          <a:p>
            <a:r>
              <a:rPr lang="ru-RU" sz="2200" dirty="0" smtClean="0">
                <a:latin typeface="Calibri" charset="0"/>
              </a:rPr>
              <a:t>Анализировать потребности и преимущества гармонизации между национальным законодательством и международными инструментами, в частности, Будапештской конвенции</a:t>
            </a:r>
            <a:endParaRPr lang="en-US" sz="2200" dirty="0">
              <a:latin typeface="Calibri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0293"/>
          </a:xfrm>
        </p:spPr>
        <p:txBody>
          <a:bodyPr>
            <a:noAutofit/>
          </a:bodyPr>
          <a:lstStyle/>
          <a:p>
            <a:r>
              <a:rPr lang="ru-RU" sz="3600" b="1" dirty="0" smtClean="0"/>
              <a:t>Сессии </a:t>
            </a:r>
            <a:r>
              <a:rPr lang="en-US" sz="3600" b="1" dirty="0" smtClean="0"/>
              <a:t>1.1.3, 1.2.2 </a:t>
            </a:r>
            <a:r>
              <a:rPr lang="ru-RU" sz="3600" b="1" dirty="0" smtClean="0"/>
              <a:t>и</a:t>
            </a:r>
            <a:r>
              <a:rPr lang="en-US" sz="3600" b="1" dirty="0" smtClean="0"/>
              <a:t> 1.2.5 </a:t>
            </a:r>
            <a:r>
              <a:rPr lang="ru-RU" sz="3600" b="1" dirty="0" smtClean="0"/>
              <a:t>Технологии Повестка дня</a:t>
            </a:r>
            <a:endParaRPr lang="en-US" sz="36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D56858-EB0B-D04D-B23C-7A827FD60C9F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457200" y="1595801"/>
            <a:ext cx="8513422" cy="4876861"/>
          </a:xfrm>
        </p:spPr>
        <p:txBody>
          <a:bodyPr>
            <a:normAutofit/>
          </a:bodyPr>
          <a:lstStyle/>
          <a:p>
            <a:pPr>
              <a:buFont typeface="Arial"/>
              <a:buChar char="•"/>
            </a:pPr>
            <a:r>
              <a:rPr lang="ru-RU" sz="2800" b="1" dirty="0" smtClean="0"/>
              <a:t>Часть один </a:t>
            </a:r>
            <a:r>
              <a:rPr lang="en-US" sz="2800" b="1" dirty="0" smtClean="0"/>
              <a:t>– </a:t>
            </a:r>
            <a:r>
              <a:rPr lang="ru-RU" sz="2800" b="1" dirty="0" smtClean="0"/>
              <a:t>Как работают компьютеры</a:t>
            </a:r>
            <a:endParaRPr lang="en-US" sz="2800" b="1" dirty="0" smtClean="0"/>
          </a:p>
          <a:p>
            <a:pPr lvl="2">
              <a:buFont typeface="Arial"/>
              <a:buChar char="•"/>
            </a:pPr>
            <a:r>
              <a:rPr lang="ru-RU" sz="1800" dirty="0" smtClean="0"/>
              <a:t>Компоненты компьютеров</a:t>
            </a:r>
            <a:endParaRPr lang="en-US" sz="1800" dirty="0" smtClean="0"/>
          </a:p>
          <a:p>
            <a:pPr lvl="2">
              <a:buFont typeface="Arial"/>
              <a:buChar char="•"/>
            </a:pPr>
            <a:r>
              <a:rPr lang="ru-RU" sz="1800" dirty="0" smtClean="0"/>
              <a:t>Хранение данных</a:t>
            </a:r>
            <a:endParaRPr lang="en-US" sz="1800" dirty="0" smtClean="0"/>
          </a:p>
          <a:p>
            <a:pPr lvl="2">
              <a:buFont typeface="Arial"/>
              <a:buChar char="•"/>
            </a:pPr>
            <a:r>
              <a:rPr lang="ru-RU" sz="1800" dirty="0" smtClean="0"/>
              <a:t>Цифровые устройства</a:t>
            </a:r>
            <a:endParaRPr lang="en-US" sz="1800" dirty="0" smtClean="0"/>
          </a:p>
          <a:p>
            <a:pPr>
              <a:buFont typeface="Arial"/>
              <a:buChar char="•"/>
            </a:pPr>
            <a:r>
              <a:rPr lang="ru-RU" sz="2800" b="1" dirty="0" smtClean="0"/>
              <a:t>Часть два – Как работает Интернет</a:t>
            </a:r>
            <a:endParaRPr lang="en-US" sz="2800" b="1" dirty="0" smtClean="0"/>
          </a:p>
          <a:p>
            <a:pPr lvl="2">
              <a:buFont typeface="Arial"/>
              <a:buChar char="•"/>
            </a:pPr>
            <a:r>
              <a:rPr lang="ru-RU" sz="2000" dirty="0" smtClean="0"/>
              <a:t>Основы Интернета</a:t>
            </a:r>
            <a:endParaRPr lang="en-US" sz="2000" dirty="0" smtClean="0"/>
          </a:p>
          <a:p>
            <a:pPr lvl="2">
              <a:buFont typeface="Arial"/>
              <a:buChar char="•"/>
            </a:pPr>
            <a:r>
              <a:rPr lang="ru-RU" sz="2000" dirty="0" smtClean="0"/>
              <a:t>Интернет – как он работает</a:t>
            </a:r>
            <a:endParaRPr lang="en-US" sz="2000" dirty="0" smtClean="0"/>
          </a:p>
          <a:p>
            <a:pPr>
              <a:buFont typeface="Arial"/>
              <a:buChar char="•"/>
            </a:pPr>
            <a:r>
              <a:rPr lang="ru-RU" sz="2800" b="1" dirty="0" smtClean="0"/>
              <a:t>Часть три </a:t>
            </a:r>
            <a:r>
              <a:rPr lang="en-US" sz="2800" b="1" dirty="0" smtClean="0"/>
              <a:t>– </a:t>
            </a:r>
            <a:r>
              <a:rPr lang="ru-RU" sz="2800" b="1" dirty="0" smtClean="0"/>
              <a:t>Интернет-услуги</a:t>
            </a:r>
            <a:endParaRPr lang="en-US" sz="2800" b="1" dirty="0" smtClean="0"/>
          </a:p>
          <a:p>
            <a:pPr lvl="2">
              <a:buFont typeface="Arial"/>
              <a:buChar char="•"/>
            </a:pPr>
            <a:r>
              <a:rPr lang="ru-RU" sz="2000" dirty="0" smtClean="0"/>
              <a:t>Всемирная паутина</a:t>
            </a:r>
            <a:endParaRPr lang="en-US" sz="2000" dirty="0" smtClean="0"/>
          </a:p>
          <a:p>
            <a:pPr lvl="2">
              <a:buFont typeface="Arial"/>
              <a:buChar char="•"/>
            </a:pPr>
            <a:r>
              <a:rPr lang="ru-RU" sz="2000" dirty="0" smtClean="0"/>
              <a:t>Доменные имена и адреса </a:t>
            </a:r>
            <a:r>
              <a:rPr lang="en-US" sz="2000" dirty="0" smtClean="0"/>
              <a:t>IP</a:t>
            </a:r>
          </a:p>
          <a:p>
            <a:pPr lvl="2">
              <a:buFont typeface="Arial"/>
              <a:buChar char="•"/>
            </a:pPr>
            <a:r>
              <a:rPr lang="ru-RU" sz="2000" dirty="0" smtClean="0"/>
              <a:t>Следы</a:t>
            </a:r>
            <a:endParaRPr lang="en-US" sz="2000" dirty="0" smtClean="0"/>
          </a:p>
          <a:p>
            <a:pPr lvl="2">
              <a:buFont typeface="Arial"/>
              <a:buChar char="•"/>
            </a:pPr>
            <a:r>
              <a:rPr lang="ru-RU" sz="2000" dirty="0" smtClean="0"/>
              <a:t>Электронная почта</a:t>
            </a:r>
            <a:endParaRPr lang="en-US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596</Words>
  <Application>Microsoft Office PowerPoint</Application>
  <PresentationFormat>On-screen Show (4:3)</PresentationFormat>
  <Paragraphs>90</Paragraphs>
  <Slides>12</Slides>
  <Notes>5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4" baseType="lpstr">
      <vt:lpstr>Office Theme</vt:lpstr>
      <vt:lpstr>Document</vt:lpstr>
      <vt:lpstr>Вводный учебный курс по киберпреступности  для судей и прокуроров</vt:lpstr>
      <vt:lpstr>Повестка дня</vt:lpstr>
      <vt:lpstr>Задачи сессии</vt:lpstr>
      <vt:lpstr>Расписание курса</vt:lpstr>
      <vt:lpstr>Сессия 1.1.1 – Открытие курса Цель сессии</vt:lpstr>
      <vt:lpstr>Сессия 1.1.1 – Открытие курса Задачи сессии</vt:lpstr>
      <vt:lpstr>Сессия 1.1.2 Введение в киберпреступность Повестка дня</vt:lpstr>
      <vt:lpstr>Сессия 1.1.2 Введение в киберпреступность  Задачи сессии</vt:lpstr>
      <vt:lpstr>Сессии 1.1.3, 1.2.2 и 1.2.5 Технологии Повестка дня</vt:lpstr>
      <vt:lpstr>Сессии 1.1.3, 1.2.2 и 1.2.5 Технологии Повестка дня</vt:lpstr>
      <vt:lpstr>Сессии 1.1.3, 1.2.2 и 1.2.5 Технологии Задачи сессии</vt:lpstr>
      <vt:lpstr>PowerPoint Presentation</vt:lpstr>
    </vt:vector>
  </TitlesOfParts>
  <Company>Technology Risk Limited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Introductory Cybercrime Training for Judges and Prosecutors</dc:title>
  <dc:creator>Nigel Jones</dc:creator>
  <cp:lastModifiedBy>LIPARA Ramona</cp:lastModifiedBy>
  <cp:revision>21</cp:revision>
  <dcterms:created xsi:type="dcterms:W3CDTF">2012-01-30T11:04:42Z</dcterms:created>
  <dcterms:modified xsi:type="dcterms:W3CDTF">2014-11-10T19:26:16Z</dcterms:modified>
</cp:coreProperties>
</file>

<file path=docProps/thumbnail.jpeg>
</file>