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7" r:id="rId2"/>
    <p:sldId id="260" r:id="rId3"/>
    <p:sldId id="292" r:id="rId4"/>
    <p:sldId id="269" r:id="rId5"/>
    <p:sldId id="285" r:id="rId6"/>
    <p:sldId id="286" r:id="rId7"/>
    <p:sldId id="287" r:id="rId8"/>
    <p:sldId id="288" r:id="rId9"/>
    <p:sldId id="289" r:id="rId10"/>
    <p:sldId id="290" r:id="rId11"/>
    <p:sldId id="291" r:id="rId12"/>
    <p:sldId id="293" r:id="rId13"/>
    <p:sldId id="294" r:id="rId14"/>
    <p:sldId id="295" r:id="rId15"/>
    <p:sldId id="296" r:id="rId16"/>
    <p:sldId id="262"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273" r:id="rId31"/>
    <p:sldId id="284"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6091" autoAdjust="0"/>
    <p:restoredTop sz="45224" autoAdjust="0"/>
  </p:normalViewPr>
  <p:slideViewPr>
    <p:cSldViewPr snapToGrid="0" snapToObjects="1">
      <p:cViewPr varScale="1">
        <p:scale>
          <a:sx n="39" d="100"/>
          <a:sy n="39" d="100"/>
        </p:scale>
        <p:origin x="-22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7/14/2013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r-Latn-CS" sz="1200" kern="1200" dirty="0" smtClean="0">
                <a:solidFill>
                  <a:schemeClr val="tx1"/>
                </a:solidFill>
                <a:latin typeface="+mn-lt"/>
                <a:ea typeface="+mn-ea"/>
                <a:cs typeface="+mn-cs"/>
              </a:rPr>
              <a:t>Elektronski dokazi imaju većinu osobina koje su zajedničke sa tradicionalnim oblicima dokaza, ali poseduju neke jedinstvene karakteristike koje ih razlikuju</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Oni su nevidljivi za neuvežbano oko</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elektronski dokazi se često nalaze na mestima na kojima bi samo specijalisti pretraživali ili na lokacijama do kojih se može dosegnuti samo pomoću vrlo specifičnih alata</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Upravo kao što elektronski mikroskop za skeniranje omogućava entomologu da identifikuje ključne morfološke osobine jaja muve, postoje određeni alati u digitalnoj forenzici za pregledanje i analizu podataka nađenih u računarima</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Može biti potrebno da ih protumači neki specijalista</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informacije nađene na računarima su od male koristi nekom ko nije specijalista, pošto on neće biti u stanju da izvuče one osobine ili povezane dokaze koji jamče da su te relevantne informacije istinite i da njima nije manipulisano ili da nisu menjane. U nekim slučajevima, upravo kao u analizi izgleda prskotine krvi, mora da se primeni visoko specijalizovano znanje</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Oni su vrlo nepostojani</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nekada se elektronski dokazi nalaze na uređajima u kojima se preko stanja (0 ili 1 po bitu) u njihovim memorijama prepisuje svaki put kada se dogodi neki određeni događaj. U nekim slučajevima to bi moglo da bude nestanak napajanja, u drugim slučajevima, moglo bi da bude da neki automatizovani sistem upisuje preko starih informacija kako bi ostavio prostore za memorisanje novih informacija. Uređaji na kojima bi elektronski dokazi mogli da se nalaze moraju da se što je pre moguće sačuvaju</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Oni mogu da se preprave ili unište tokom normalne upotrebe</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uređaji neprekidno menjaju stanje svojih memorija, bilo na zahtev korisnika (“memoriši ovaj dokument”, “kopiraj ovu datoteku”) ili to automatski radi operativni sistem računara (“dodeli prostor za ovaj program”, “privremeno memoriši informacije radi njihovog razmenjivanja između uređaja”). Ova karakteristika podvlači značaj rukovanja datim elektronskim uređajem na odgovarajući način od trenutka kada se on identifikuje kao relevantan za neku istragu</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Oni mogu da se kopiraju bez ograničenja</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digitalne informacije mogu da se kopiraju bezbroj puta i svaka kopija će biti potpuno ista kao i original. Ovaj jedinstveni atribut omogućava da se višestruke, tačne kopije datog originala distribuiraju do i da ih analiziraju različiti specijalisti u isto vreme. To takođe omogućava da se elektronski dokazi izvode na sudu u zatečenom stanju zajedno sa izveštajem specijaliste veštaka</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21</a:t>
            </a:fld>
            <a:endParaRPr lang="en-US"/>
          </a:p>
        </p:txBody>
      </p:sp>
    </p:spTree>
    <p:extLst>
      <p:ext uri="{BB962C8B-B14F-4D97-AF65-F5344CB8AC3E}">
        <p14:creationId xmlns="" xmlns:p14="http://schemas.microsoft.com/office/powerpoint/2010/main" val="1325005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r-Latn-CS" sz="1200" b="1" kern="1200" dirty="0" smtClean="0">
                <a:solidFill>
                  <a:schemeClr val="tx1"/>
                </a:solidFill>
                <a:latin typeface="+mn-lt"/>
                <a:ea typeface="+mn-ea"/>
                <a:cs typeface="+mn-cs"/>
              </a:rPr>
              <a:t>Rukovanje od strane specijalista</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svaki elektronski uređaj ima specifične karakteristike, tako da određene procedure moraju strogo da se slede kod pristupanja njegovoj memoriji u kojoj bi mogli da budu uskladišteni elektronski dokazi. U slučaju elektronskih dokaza, jedan od najuočljivijih rizika je nenamerna modifikacija dela tih dokaza. Ovo bi moglo da pobudi sumnje oko određenih promena, i da li su menjani inkriminišući ili oslobađajući dokazi, što bi sa svoje strane moglo da izazove probleme oko njihove dopuštenosti na Sudu</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Brza evolucija izvora elektronskih dokaza</a:t>
            </a:r>
            <a:r>
              <a:rPr lang="en-US" sz="1200" b="1"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nove tehnologije se vrlo brzo razvijaju i postoji potreba za neprekidnim ažuriranjem, ne samo tih samih novih tehnologija, nego i procedura i tehnika koje moraju da se primene kako bi se njihov sadržaj zaplenio i analizirao</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Korišćenje propisnih procedura, tehnika i alata</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kao i u tradicionalnijim forenzičkim disciplinama, specijalistima za digitalnu forenziku su potrebni, pored tog specijalističkog znanja, određeni alati kako bi propisno uradili svoj posao, kao što je hvatanje svih originalnih informacija sa nekog uređaja. Nužno je da se koriste adekvatne tehnike i alati, te da se procedurama može ući u trag i da mogu da ih ponavljaju ostali specijalisti, tako da te uhvaćene informacije imaju vrednost dokaza</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Dopuštenost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pošto je krajnji cilj korišćenje prikupljenih i analiziranih dokaza da se potkrepi neki predmet na sudu, elektronski dokazi moraju da se pribave u skladu sa postojećim zakonodavstvom i procedurom najboljom u praksi kako bi bili dopušteni na nekom suđenju. Iako se ti detalji razlikuju zavisno od nacionalnog zakonodavstva, moraju generalno da se uzmu u obzir sledeći osnovni kriterijumi</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Autentičnost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mora da bude moguće sa se pozitivno poveže dokazni materijal sa incidentom koji se istražuje</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Kompletnost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oni moraju da ispričaju celu priču, a ne samo iz neke određene perspektive</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Pouzdanost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ne sme da bude ničega oko toga kako su ti dokazi prikupljeni i kako se njima kasnije rukovalo, što dovodi do sumnje u njihovu autentičnost i istinitost</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b="1" dirty="0" smtClean="0"/>
              <a:t>Verodostojnost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oni moraju da budu momentalno verodostojni i razumljivi za nekog sudiju i/ili članove neke porote</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sr-Latn-CS" sz="1200" b="1" kern="1200" dirty="0" smtClean="0">
                <a:solidFill>
                  <a:schemeClr val="tx1"/>
                </a:solidFill>
                <a:latin typeface="+mn-lt"/>
                <a:ea typeface="+mn-ea"/>
                <a:cs typeface="+mn-cs"/>
              </a:rPr>
              <a:t>Proporcionalnost</a:t>
            </a:r>
            <a:r>
              <a:rPr lang="en-US" sz="1200" kern="1200" dirty="0" smtClean="0">
                <a:solidFill>
                  <a:schemeClr val="tx1"/>
                </a:solidFill>
                <a:effectLst/>
                <a:latin typeface="+mn-lt"/>
                <a:ea typeface="+mn-ea"/>
                <a:cs typeface="+mn-cs"/>
              </a:rPr>
              <a:t>: </a:t>
            </a:r>
            <a:r>
              <a:rPr lang="sr-Latn-CS" sz="1200" kern="1200" dirty="0" smtClean="0">
                <a:solidFill>
                  <a:schemeClr val="tx1"/>
                </a:solidFill>
                <a:latin typeface="+mn-lt"/>
                <a:ea typeface="+mn-ea"/>
                <a:cs typeface="+mn-cs"/>
              </a:rPr>
              <a:t>primena ovog kriterijuma na Digitalnu forenziku utvrđuje da ceo taj istražni proces mora da bude adekvatan i primeren: koristi koje treba da se steknu korišćenjem neke određene mere moraju da prevagnu u odnosu na štete po stranu ili strane pogođene tom merom</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22</a:t>
            </a:fld>
            <a:endParaRPr lang="en-US"/>
          </a:p>
        </p:txBody>
      </p:sp>
    </p:spTree>
    <p:extLst>
      <p:ext uri="{BB962C8B-B14F-4D97-AF65-F5344CB8AC3E}">
        <p14:creationId xmlns="" xmlns:p14="http://schemas.microsoft.com/office/powerpoint/2010/main" val="2429057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31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7/14/2013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7/14/2013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7/14/2013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7/14/2013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7/14/2013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7/14/2013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Latn-RS" b="1" dirty="0" smtClean="0"/>
              <a:t>Obuka za članove policijskih ekipa za uviđaje</a:t>
            </a:r>
            <a:endParaRPr lang="en-GB" dirty="0"/>
          </a:p>
        </p:txBody>
      </p:sp>
      <p:sp>
        <p:nvSpPr>
          <p:cNvPr id="3" name="Subtitle 2"/>
          <p:cNvSpPr>
            <a:spLocks noGrp="1"/>
          </p:cNvSpPr>
          <p:nvPr>
            <p:ph type="subTitle" idx="1"/>
          </p:nvPr>
        </p:nvSpPr>
        <p:spPr/>
        <p:txBody>
          <a:bodyPr>
            <a:normAutofit/>
          </a:bodyPr>
          <a:lstStyle/>
          <a:p>
            <a:r>
              <a:rPr lang="sr-Latn-RS" dirty="0" smtClean="0">
                <a:solidFill>
                  <a:schemeClr val="bg1">
                    <a:lumMod val="65000"/>
                  </a:schemeClr>
                </a:solidFill>
              </a:rPr>
              <a:t>Blok obuke</a:t>
            </a:r>
            <a:r>
              <a:rPr lang="en-US" dirty="0" smtClean="0">
                <a:solidFill>
                  <a:schemeClr val="bg1">
                    <a:lumMod val="65000"/>
                  </a:schemeClr>
                </a:solidFill>
              </a:rPr>
              <a:t> 1.1.</a:t>
            </a:r>
            <a:r>
              <a:rPr lang="en-US" dirty="0">
                <a:solidFill>
                  <a:schemeClr val="bg1">
                    <a:lumMod val="65000"/>
                  </a:schemeClr>
                </a:solidFill>
              </a:rPr>
              <a:t>2</a:t>
            </a:r>
            <a:r>
              <a:rPr lang="en-US" dirty="0" smtClean="0">
                <a:solidFill>
                  <a:schemeClr val="bg1">
                    <a:lumMod val="65000"/>
                  </a:schemeClr>
                </a:solidFill>
              </a:rPr>
              <a:t>.</a:t>
            </a:r>
          </a:p>
          <a:p>
            <a:r>
              <a:rPr lang="sr-Latn-RS" dirty="0" smtClean="0">
                <a:solidFill>
                  <a:schemeClr val="bg1">
                    <a:lumMod val="65000"/>
                  </a:schemeClr>
                </a:solidFill>
              </a:rPr>
              <a:t>Uvod u</a:t>
            </a:r>
            <a:r>
              <a:rPr lang="en-US" dirty="0" smtClean="0">
                <a:solidFill>
                  <a:schemeClr val="bg1">
                    <a:lumMod val="65000"/>
                  </a:schemeClr>
                </a:solidFill>
              </a:rPr>
              <a:t> </a:t>
            </a:r>
            <a:r>
              <a:rPr lang="sr-Latn-RS" dirty="0" smtClean="0">
                <a:solidFill>
                  <a:schemeClr val="bg1">
                    <a:lumMod val="65000"/>
                  </a:schemeClr>
                </a:solidFill>
              </a:rPr>
              <a:t>principe i procedure vezane za e</a:t>
            </a:r>
            <a:r>
              <a:rPr lang="en-US" dirty="0" smtClean="0">
                <a:solidFill>
                  <a:schemeClr val="bg1">
                    <a:lumMod val="65000"/>
                  </a:schemeClr>
                </a:solidFill>
              </a:rPr>
              <a:t>le</a:t>
            </a:r>
            <a:r>
              <a:rPr lang="sr-Latn-RS" dirty="0" smtClean="0">
                <a:solidFill>
                  <a:schemeClr val="bg1">
                    <a:lumMod val="65000"/>
                  </a:schemeClr>
                </a:solidFill>
              </a:rPr>
              <a:t>k</a:t>
            </a:r>
            <a:r>
              <a:rPr lang="en-US" dirty="0" err="1" smtClean="0">
                <a:solidFill>
                  <a:schemeClr val="bg1">
                    <a:lumMod val="65000"/>
                  </a:schemeClr>
                </a:solidFill>
              </a:rPr>
              <a:t>tron</a:t>
            </a:r>
            <a:r>
              <a:rPr lang="sr-Latn-RS" dirty="0" smtClean="0">
                <a:solidFill>
                  <a:schemeClr val="bg1">
                    <a:lumMod val="65000"/>
                  </a:schemeClr>
                </a:solidFill>
              </a:rPr>
              <a:t>ske dokaze</a:t>
            </a:r>
            <a:endParaRPr lang="en-US" dirty="0">
              <a:solidFill>
                <a:schemeClr val="bg1">
                  <a:lumMod val="65000"/>
                </a:schemeClr>
              </a:solidFill>
            </a:endParaRPr>
          </a:p>
        </p:txBody>
      </p:sp>
      <p:pic>
        <p:nvPicPr>
          <p:cNvPr id="4" name="Picture 3" descr="COE.png"/>
          <p:cNvPicPr>
            <a:picLocks noChangeAspect="1"/>
          </p:cNvPicPr>
          <p:nvPr/>
        </p:nvPicPr>
        <p:blipFill>
          <a:blip r:embed="rId2"/>
          <a:stretch>
            <a:fillRect/>
          </a:stretch>
        </p:blipFill>
        <p:spPr>
          <a:xfrm>
            <a:off x="1517650" y="552450"/>
            <a:ext cx="6108700" cy="1104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Kako treba da se koristi ovaj Vodič</a:t>
            </a:r>
            <a:endParaRPr lang="en-US" dirty="0"/>
          </a:p>
        </p:txBody>
      </p:sp>
      <p:sp>
        <p:nvSpPr>
          <p:cNvPr id="3" name="Content Placeholder 2"/>
          <p:cNvSpPr>
            <a:spLocks noGrp="1"/>
          </p:cNvSpPr>
          <p:nvPr>
            <p:ph idx="1"/>
          </p:nvPr>
        </p:nvSpPr>
        <p:spPr>
          <a:xfrm>
            <a:off x="457200" y="1600200"/>
            <a:ext cx="8229600" cy="4871417"/>
          </a:xfrm>
        </p:spPr>
        <p:txBody>
          <a:bodyPr>
            <a:normAutofit fontScale="92500"/>
          </a:bodyPr>
          <a:lstStyle/>
          <a:p>
            <a:r>
              <a:rPr lang="sr-Latn-CS" dirty="0" smtClean="0"/>
              <a:t>Ovaj vodič je podeljen na hronološke odeljke čiji je cilj da pruže podršku bilo kom licu koje se bavi elektronskim dokazima</a:t>
            </a:r>
            <a:r>
              <a:rPr lang="en-US" dirty="0" smtClean="0"/>
              <a:t>. </a:t>
            </a:r>
          </a:p>
          <a:p>
            <a:r>
              <a:rPr lang="sr-Latn-CS" dirty="0" smtClean="0"/>
              <a:t>Oni obuhvataju sve faze od početne identifikacije izvora potencijalnih dokaza, do pretresa i zaplene podataka, uključujući i hvatanje sa Interneta, pa do analize, pripreme i izveštavanja o dokazima</a:t>
            </a:r>
            <a:r>
              <a:rPr lang="en-US" dirty="0" smtClean="0"/>
              <a:t>. </a:t>
            </a:r>
          </a:p>
          <a:p>
            <a:r>
              <a:rPr lang="sr-Latn-CS" dirty="0" smtClean="0"/>
              <a:t>Potom slede specijalistički odeljci za policiju, tužioce, sudije i istražitelje, pravnike/advokate, beležnike i službenike iz privatnog sektora</a:t>
            </a:r>
            <a:r>
              <a:rPr lang="en-US" dirty="0" smtClean="0"/>
              <a:t>.</a:t>
            </a:r>
            <a:endParaRPr lang="en-GB" dirty="0"/>
          </a:p>
        </p:txBody>
      </p:sp>
    </p:spTree>
    <p:extLst>
      <p:ext uri="{BB962C8B-B14F-4D97-AF65-F5344CB8AC3E}">
        <p14:creationId xmlns="" xmlns:p14="http://schemas.microsoft.com/office/powerpoint/2010/main" val="4205797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Simboli u d</a:t>
            </a:r>
            <a:r>
              <a:rPr lang="en-US" dirty="0" smtClean="0"/>
              <a:t>o</a:t>
            </a:r>
            <a:r>
              <a:rPr lang="sr-Latn-RS" dirty="0" smtClean="0"/>
              <a:t>k</a:t>
            </a:r>
            <a:r>
              <a:rPr lang="en-US" dirty="0" err="1" smtClean="0"/>
              <a:t>ument</a:t>
            </a:r>
            <a:r>
              <a:rPr lang="sr-Latn-RS" dirty="0" smtClean="0"/>
              <a:t>u</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a:p>
        </p:txBody>
      </p:sp>
      <p:pic>
        <p:nvPicPr>
          <p:cNvPr id="5" name="Picture 4"/>
          <p:cNvPicPr/>
          <p:nvPr/>
        </p:nvPicPr>
        <p:blipFill>
          <a:blip r:embed="rId2">
            <a:extLst>
              <a:ext uri="{28A0092B-C50C-407E-A947-70E740481C1C}">
                <a14:useLocalDpi xmlns="" xmlns:a14="http://schemas.microsoft.com/office/drawing/2010/main" val="0"/>
              </a:ext>
            </a:extLst>
          </a:blip>
          <a:srcRect/>
          <a:stretch>
            <a:fillRect/>
          </a:stretch>
        </p:blipFill>
        <p:spPr bwMode="auto">
          <a:xfrm>
            <a:off x="833526" y="1930614"/>
            <a:ext cx="977999" cy="908306"/>
          </a:xfrm>
          <a:prstGeom prst="rect">
            <a:avLst/>
          </a:prstGeom>
          <a:noFill/>
        </p:spPr>
      </p:pic>
      <p:pic>
        <p:nvPicPr>
          <p:cNvPr id="6" name="Bild 1"/>
          <p:cNvPicPr/>
          <p:nvPr/>
        </p:nvPicPr>
        <p:blipFill>
          <a:blip r:embed="rId3">
            <a:extLst>
              <a:ext uri="{28A0092B-C50C-407E-A947-70E740481C1C}">
                <a14:useLocalDpi xmlns="" xmlns:a14="http://schemas.microsoft.com/office/drawing/2010/main" val="0"/>
              </a:ext>
            </a:extLst>
          </a:blip>
          <a:srcRect/>
          <a:stretch>
            <a:fillRect/>
          </a:stretch>
        </p:blipFill>
        <p:spPr bwMode="auto">
          <a:xfrm>
            <a:off x="3408282" y="1840312"/>
            <a:ext cx="890841" cy="867867"/>
          </a:xfrm>
          <a:prstGeom prst="rect">
            <a:avLst/>
          </a:prstGeom>
          <a:noFill/>
          <a:ln>
            <a:noFill/>
          </a:ln>
        </p:spPr>
      </p:pic>
      <p:pic>
        <p:nvPicPr>
          <p:cNvPr id="7" name="Picture 6" descr="C:\Users\URASMUSSEN\AppData\Local\Microsoft\Windows\Temporary Internet Files\Content.Word\gnome_terminal-1.png"/>
          <p:cNvPicPr/>
          <p:nvPr/>
        </p:nvPicPr>
        <p:blipFill>
          <a:blip r:embed="rId4">
            <a:extLst>
              <a:ext uri="{28A0092B-C50C-407E-A947-70E740481C1C}">
                <a14:useLocalDpi xmlns="" xmlns:a14="http://schemas.microsoft.com/office/drawing/2010/main" val="0"/>
              </a:ext>
            </a:extLst>
          </a:blip>
          <a:srcRect/>
          <a:stretch>
            <a:fillRect/>
          </a:stretch>
        </p:blipFill>
        <p:spPr bwMode="auto">
          <a:xfrm>
            <a:off x="6274974" y="1930614"/>
            <a:ext cx="839595" cy="777565"/>
          </a:xfrm>
          <a:prstGeom prst="rect">
            <a:avLst/>
          </a:prstGeom>
          <a:noFill/>
          <a:ln>
            <a:noFill/>
          </a:ln>
        </p:spPr>
      </p:pic>
      <p:pic>
        <p:nvPicPr>
          <p:cNvPr id="8" name="Grafik 87"/>
          <p:cNvPicPr/>
          <p:nvPr/>
        </p:nvPicPr>
        <p:blipFill>
          <a:blip r:embed="rId5">
            <a:extLst>
              <a:ext uri="{28A0092B-C50C-407E-A947-70E740481C1C}">
                <a14:useLocalDpi xmlns="" xmlns:a14="http://schemas.microsoft.com/office/drawing/2010/main" val="0"/>
              </a:ext>
            </a:extLst>
          </a:blip>
          <a:stretch>
            <a:fillRect/>
          </a:stretch>
        </p:blipFill>
        <p:spPr>
          <a:xfrm>
            <a:off x="833526" y="4031337"/>
            <a:ext cx="949495" cy="1060420"/>
          </a:xfrm>
          <a:prstGeom prst="rect">
            <a:avLst/>
          </a:prstGeom>
        </p:spPr>
      </p:pic>
      <p:pic>
        <p:nvPicPr>
          <p:cNvPr id="9" name="Grafik 397"/>
          <p:cNvPicPr/>
          <p:nvPr/>
        </p:nvPicPr>
        <p:blipFill>
          <a:blip r:embed="rId6">
            <a:extLst>
              <a:ext uri="{28A0092B-C50C-407E-A947-70E740481C1C}">
                <a14:useLocalDpi xmlns="" xmlns:a14="http://schemas.microsoft.com/office/drawing/2010/main" val="0"/>
              </a:ext>
            </a:extLst>
          </a:blip>
          <a:stretch>
            <a:fillRect/>
          </a:stretch>
        </p:blipFill>
        <p:spPr>
          <a:xfrm>
            <a:off x="3501333" y="4034252"/>
            <a:ext cx="1007392" cy="1048166"/>
          </a:xfrm>
          <a:prstGeom prst="rect">
            <a:avLst/>
          </a:prstGeom>
        </p:spPr>
      </p:pic>
      <p:pic>
        <p:nvPicPr>
          <p:cNvPr id="10" name="Grafik 398"/>
          <p:cNvPicPr/>
          <p:nvPr/>
        </p:nvPicPr>
        <p:blipFill>
          <a:blip r:embed="rId7">
            <a:extLst>
              <a:ext uri="{28A0092B-C50C-407E-A947-70E740481C1C}">
                <a14:useLocalDpi xmlns="" xmlns:a14="http://schemas.microsoft.com/office/drawing/2010/main" val="0"/>
              </a:ext>
            </a:extLst>
          </a:blip>
          <a:stretch>
            <a:fillRect/>
          </a:stretch>
        </p:blipFill>
        <p:spPr>
          <a:xfrm>
            <a:off x="6259165" y="4034255"/>
            <a:ext cx="1036089" cy="1048163"/>
          </a:xfrm>
          <a:prstGeom prst="rect">
            <a:avLst/>
          </a:prstGeom>
        </p:spPr>
      </p:pic>
      <p:sp>
        <p:nvSpPr>
          <p:cNvPr id="11" name="TextBox 10"/>
          <p:cNvSpPr txBox="1"/>
          <p:nvPr/>
        </p:nvSpPr>
        <p:spPr>
          <a:xfrm>
            <a:off x="719007" y="2934411"/>
            <a:ext cx="1246047" cy="369332"/>
          </a:xfrm>
          <a:prstGeom prst="rect">
            <a:avLst/>
          </a:prstGeom>
          <a:noFill/>
        </p:spPr>
        <p:txBody>
          <a:bodyPr wrap="none" rtlCol="0">
            <a:spAutoFit/>
          </a:bodyPr>
          <a:lstStyle/>
          <a:p>
            <a:pPr algn="ctr"/>
            <a:r>
              <a:rPr lang="en-US" dirty="0" err="1" smtClean="0"/>
              <a:t>Informa</a:t>
            </a:r>
            <a:r>
              <a:rPr lang="sr-Latn-RS" dirty="0" smtClean="0"/>
              <a:t>c</a:t>
            </a:r>
            <a:r>
              <a:rPr lang="en-US" dirty="0" err="1" smtClean="0"/>
              <a:t>i</a:t>
            </a:r>
            <a:r>
              <a:rPr lang="sr-Latn-RS" dirty="0" smtClean="0"/>
              <a:t>je</a:t>
            </a:r>
            <a:endParaRPr lang="en-US" dirty="0"/>
          </a:p>
        </p:txBody>
      </p:sp>
      <p:sp>
        <p:nvSpPr>
          <p:cNvPr id="12" name="TextBox 11"/>
          <p:cNvSpPr txBox="1"/>
          <p:nvPr/>
        </p:nvSpPr>
        <p:spPr>
          <a:xfrm>
            <a:off x="3205401" y="2838920"/>
            <a:ext cx="1241237" cy="646331"/>
          </a:xfrm>
          <a:prstGeom prst="rect">
            <a:avLst/>
          </a:prstGeom>
          <a:noFill/>
        </p:spPr>
        <p:txBody>
          <a:bodyPr wrap="none" rtlCol="0">
            <a:spAutoFit/>
          </a:bodyPr>
          <a:lstStyle/>
          <a:p>
            <a:pPr algn="ctr"/>
            <a:r>
              <a:rPr lang="sr-Latn-RS" dirty="0" smtClean="0"/>
              <a:t>Važne</a:t>
            </a:r>
            <a:endParaRPr lang="en-US" dirty="0" smtClean="0"/>
          </a:p>
          <a:p>
            <a:pPr algn="ctr"/>
            <a:r>
              <a:rPr lang="sr-Latn-RS" dirty="0" smtClean="0"/>
              <a:t>i</a:t>
            </a:r>
            <a:r>
              <a:rPr lang="en-US" dirty="0" err="1" smtClean="0"/>
              <a:t>nforma</a:t>
            </a:r>
            <a:r>
              <a:rPr lang="sr-Latn-RS" dirty="0" smtClean="0"/>
              <a:t>c</a:t>
            </a:r>
            <a:r>
              <a:rPr lang="en-US" dirty="0" err="1" smtClean="0"/>
              <a:t>i</a:t>
            </a:r>
            <a:r>
              <a:rPr lang="sr-Latn-RS" dirty="0" smtClean="0"/>
              <a:t>je</a:t>
            </a:r>
            <a:endParaRPr lang="en-US" dirty="0"/>
          </a:p>
        </p:txBody>
      </p:sp>
      <p:sp>
        <p:nvSpPr>
          <p:cNvPr id="13" name="TextBox 12"/>
          <p:cNvSpPr txBox="1"/>
          <p:nvPr/>
        </p:nvSpPr>
        <p:spPr>
          <a:xfrm>
            <a:off x="5792263" y="2838920"/>
            <a:ext cx="1414618" cy="646331"/>
          </a:xfrm>
          <a:prstGeom prst="rect">
            <a:avLst/>
          </a:prstGeom>
          <a:noFill/>
        </p:spPr>
        <p:txBody>
          <a:bodyPr wrap="none" rtlCol="0">
            <a:spAutoFit/>
          </a:bodyPr>
          <a:lstStyle/>
          <a:p>
            <a:pPr algn="ctr"/>
            <a:r>
              <a:rPr lang="sr-Latn-RS" dirty="0" smtClean="0"/>
              <a:t>Vrlo</a:t>
            </a:r>
            <a:r>
              <a:rPr lang="en-US" dirty="0" smtClean="0"/>
              <a:t> </a:t>
            </a:r>
            <a:r>
              <a:rPr lang="sr-Latn-RS" dirty="0" smtClean="0"/>
              <a:t>t</a:t>
            </a:r>
            <a:r>
              <a:rPr lang="en-US" dirty="0" err="1" smtClean="0"/>
              <a:t>ehni</a:t>
            </a:r>
            <a:r>
              <a:rPr lang="sr-Latn-RS" dirty="0" smtClean="0"/>
              <a:t>čke</a:t>
            </a:r>
            <a:endParaRPr lang="en-US" dirty="0" smtClean="0"/>
          </a:p>
          <a:p>
            <a:pPr algn="ctr"/>
            <a:r>
              <a:rPr lang="sr-Latn-RS" dirty="0" smtClean="0"/>
              <a:t>i</a:t>
            </a:r>
            <a:r>
              <a:rPr lang="en-US" dirty="0" err="1" smtClean="0"/>
              <a:t>nforma</a:t>
            </a:r>
            <a:r>
              <a:rPr lang="sr-Latn-RS" dirty="0" smtClean="0"/>
              <a:t>c</a:t>
            </a:r>
            <a:r>
              <a:rPr lang="en-US" dirty="0" err="1" smtClean="0"/>
              <a:t>i</a:t>
            </a:r>
            <a:r>
              <a:rPr lang="sr-Latn-RS" dirty="0" smtClean="0"/>
              <a:t>je</a:t>
            </a:r>
            <a:endParaRPr lang="en-US" dirty="0"/>
          </a:p>
        </p:txBody>
      </p:sp>
      <p:sp>
        <p:nvSpPr>
          <p:cNvPr id="14" name="TextBox 13"/>
          <p:cNvSpPr txBox="1"/>
          <p:nvPr/>
        </p:nvSpPr>
        <p:spPr>
          <a:xfrm>
            <a:off x="758062" y="5262694"/>
            <a:ext cx="1685653" cy="369332"/>
          </a:xfrm>
          <a:prstGeom prst="rect">
            <a:avLst/>
          </a:prstGeom>
          <a:noFill/>
        </p:spPr>
        <p:txBody>
          <a:bodyPr wrap="none" rtlCol="0">
            <a:spAutoFit/>
          </a:bodyPr>
          <a:lstStyle/>
          <a:p>
            <a:pPr algn="ctr"/>
            <a:r>
              <a:rPr lang="sr-Latn-RS" dirty="0" smtClean="0"/>
              <a:t>Osnovno znanje</a:t>
            </a:r>
            <a:endParaRPr lang="en-US" dirty="0"/>
          </a:p>
        </p:txBody>
      </p:sp>
      <p:sp>
        <p:nvSpPr>
          <p:cNvPr id="15" name="TextBox 14"/>
          <p:cNvSpPr txBox="1"/>
          <p:nvPr/>
        </p:nvSpPr>
        <p:spPr>
          <a:xfrm>
            <a:off x="3408282" y="5269499"/>
            <a:ext cx="1792670" cy="369332"/>
          </a:xfrm>
          <a:prstGeom prst="rect">
            <a:avLst/>
          </a:prstGeom>
          <a:noFill/>
        </p:spPr>
        <p:txBody>
          <a:bodyPr wrap="none" rtlCol="0">
            <a:spAutoFit/>
          </a:bodyPr>
          <a:lstStyle/>
          <a:p>
            <a:pPr algn="ctr"/>
            <a:r>
              <a:rPr lang="sr-Latn-RS" dirty="0" smtClean="0"/>
              <a:t>Napredno znanje</a:t>
            </a:r>
            <a:endParaRPr lang="en-US" dirty="0"/>
          </a:p>
        </p:txBody>
      </p:sp>
      <p:sp>
        <p:nvSpPr>
          <p:cNvPr id="16" name="TextBox 15"/>
          <p:cNvSpPr txBox="1"/>
          <p:nvPr/>
        </p:nvSpPr>
        <p:spPr>
          <a:xfrm>
            <a:off x="6158283" y="5269499"/>
            <a:ext cx="1611467" cy="646331"/>
          </a:xfrm>
          <a:prstGeom prst="rect">
            <a:avLst/>
          </a:prstGeom>
          <a:noFill/>
        </p:spPr>
        <p:txBody>
          <a:bodyPr wrap="none" rtlCol="0">
            <a:spAutoFit/>
          </a:bodyPr>
          <a:lstStyle/>
          <a:p>
            <a:pPr algn="ctr"/>
            <a:r>
              <a:rPr lang="en-US" dirty="0" err="1" smtClean="0"/>
              <a:t>Speci</a:t>
            </a:r>
            <a:r>
              <a:rPr lang="sr-Latn-RS" dirty="0" smtClean="0"/>
              <a:t>j</a:t>
            </a:r>
            <a:r>
              <a:rPr lang="en-US" dirty="0" err="1" smtClean="0"/>
              <a:t>ali</a:t>
            </a:r>
            <a:r>
              <a:rPr lang="sr-Latn-RS" dirty="0" smtClean="0"/>
              <a:t>zovano</a:t>
            </a:r>
            <a:endParaRPr lang="en-US" dirty="0" smtClean="0"/>
          </a:p>
          <a:p>
            <a:pPr algn="ctr"/>
            <a:r>
              <a:rPr lang="sr-Latn-RS" dirty="0" smtClean="0"/>
              <a:t>znanje</a:t>
            </a:r>
            <a:endParaRPr lang="en-US" dirty="0"/>
          </a:p>
        </p:txBody>
      </p:sp>
    </p:spTree>
    <p:extLst>
      <p:ext uri="{BB962C8B-B14F-4D97-AF65-F5344CB8AC3E}">
        <p14:creationId xmlns="" xmlns:p14="http://schemas.microsoft.com/office/powerpoint/2010/main" val="3914755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Bud</a:t>
            </a:r>
            <a:r>
              <a:rPr lang="sr-Latn-RS" b="1" dirty="0" smtClean="0"/>
              <a:t>im</a:t>
            </a:r>
            <a:r>
              <a:rPr lang="en-US" b="1" dirty="0" err="1" smtClean="0"/>
              <a:t>pe</a:t>
            </a:r>
            <a:r>
              <a:rPr lang="sr-Latn-RS" b="1" dirty="0" smtClean="0"/>
              <a:t>š</a:t>
            </a:r>
            <a:r>
              <a:rPr lang="en-US" b="1" dirty="0" smtClean="0"/>
              <a:t>t</a:t>
            </a:r>
            <a:r>
              <a:rPr lang="sr-Latn-RS" b="1" dirty="0" smtClean="0"/>
              <a:t>anska</a:t>
            </a:r>
            <a:r>
              <a:rPr lang="en-US" b="1" dirty="0" smtClean="0"/>
              <a:t> </a:t>
            </a:r>
            <a:r>
              <a:rPr lang="sr-Latn-RS" b="1" dirty="0" smtClean="0"/>
              <a:t>k</a:t>
            </a:r>
            <a:r>
              <a:rPr lang="en-US" b="1" dirty="0" err="1" smtClean="0"/>
              <a:t>onven</a:t>
            </a:r>
            <a:r>
              <a:rPr lang="sr-Latn-RS" b="1" dirty="0" smtClean="0"/>
              <a:t>c</a:t>
            </a:r>
            <a:r>
              <a:rPr lang="en-US" b="1" dirty="0" err="1" smtClean="0"/>
              <a:t>i</a:t>
            </a:r>
            <a:r>
              <a:rPr lang="sr-Latn-RS" b="1" dirty="0" smtClean="0"/>
              <a:t>ja</a:t>
            </a:r>
            <a:endParaRPr lang="en-US" b="1" dirty="0"/>
          </a:p>
        </p:txBody>
      </p:sp>
      <p:sp>
        <p:nvSpPr>
          <p:cNvPr id="3" name="Content Placeholder 2"/>
          <p:cNvSpPr>
            <a:spLocks noGrp="1"/>
          </p:cNvSpPr>
          <p:nvPr>
            <p:ph idx="1"/>
          </p:nvPr>
        </p:nvSpPr>
        <p:spPr/>
        <p:txBody>
          <a:bodyPr>
            <a:normAutofit/>
          </a:bodyPr>
          <a:lstStyle/>
          <a:p>
            <a:pPr marL="0" indent="0">
              <a:buNone/>
            </a:pPr>
            <a:r>
              <a:rPr lang="sr-Latn-CS" dirty="0" smtClean="0"/>
              <a:t>Budimpeštanska konvencija nudi mnoge odredbe za unapređenje/proširenje istraga kada je reč o elektronskim dokazima</a:t>
            </a:r>
            <a:r>
              <a:rPr lang="en-US" dirty="0" smtClean="0"/>
              <a:t>. </a:t>
            </a:r>
            <a:r>
              <a:rPr lang="sr-Latn-CS" dirty="0" smtClean="0"/>
              <a:t>Neke od njih su pomenute u ovom vodiču</a:t>
            </a:r>
            <a:r>
              <a:rPr lang="en-US" dirty="0" smtClean="0"/>
              <a:t>; </a:t>
            </a:r>
            <a:r>
              <a:rPr lang="sr-Latn-CS" dirty="0" smtClean="0"/>
              <a:t>međutim, ovo nije vodič za tu Konvenciju i čitalac treba uvek da potraži autoritativne dokumente koji se mogu dobiti od Saveta Evrope kada pokušava da koristi ove odredbe</a:t>
            </a:r>
            <a:r>
              <a:rPr lang="en-US" dirty="0" smtClean="0"/>
              <a:t>.</a:t>
            </a:r>
            <a:endParaRPr lang="en-GB" dirty="0"/>
          </a:p>
          <a:p>
            <a:pPr marL="0" indent="0">
              <a:buNone/>
            </a:pPr>
            <a:endParaRPr lang="en-US" dirty="0"/>
          </a:p>
        </p:txBody>
      </p:sp>
    </p:spTree>
    <p:extLst>
      <p:ext uri="{BB962C8B-B14F-4D97-AF65-F5344CB8AC3E}">
        <p14:creationId xmlns="" xmlns:p14="http://schemas.microsoft.com/office/powerpoint/2010/main" val="896584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Precedentnost</a:t>
            </a:r>
            <a:endParaRPr lang="en-US" b="1" dirty="0">
              <a:solidFill>
                <a:srgbClr val="FF0000"/>
              </a:solidFill>
            </a:endParaRPr>
          </a:p>
        </p:txBody>
      </p:sp>
      <p:sp>
        <p:nvSpPr>
          <p:cNvPr id="3" name="Content Placeholder 2"/>
          <p:cNvSpPr>
            <a:spLocks noGrp="1"/>
          </p:cNvSpPr>
          <p:nvPr>
            <p:ph idx="1"/>
          </p:nvPr>
        </p:nvSpPr>
        <p:spPr/>
        <p:txBody>
          <a:bodyPr>
            <a:normAutofit lnSpcReduction="10000"/>
          </a:bodyPr>
          <a:lstStyle/>
          <a:p>
            <a:r>
              <a:rPr lang="sr-Latn-RS" dirty="0" smtClean="0"/>
              <a:t>U okolnostima</a:t>
            </a:r>
            <a:r>
              <a:rPr lang="en-US" dirty="0" smtClean="0"/>
              <a:t> </a:t>
            </a:r>
            <a:r>
              <a:rPr lang="sr-Latn-RS" dirty="0" smtClean="0"/>
              <a:t>kada čitaoci nisu sigurni</a:t>
            </a:r>
            <a:r>
              <a:rPr lang="en-US" dirty="0" smtClean="0"/>
              <a:t> </a:t>
            </a:r>
            <a:r>
              <a:rPr lang="sr-Latn-RS" dirty="0" smtClean="0"/>
              <a:t>koji postupak da preduzmu</a:t>
            </a:r>
            <a:r>
              <a:rPr lang="en-US" dirty="0" smtClean="0"/>
              <a:t>, </a:t>
            </a:r>
            <a:r>
              <a:rPr lang="sr-Latn-CS" dirty="0" smtClean="0"/>
              <a:t>treba da se upute nazad na te principe kako bi preduzeli najkorisniji postupak</a:t>
            </a:r>
            <a:r>
              <a:rPr lang="en-US" dirty="0" smtClean="0"/>
              <a:t>. </a:t>
            </a:r>
          </a:p>
          <a:p>
            <a:r>
              <a:rPr lang="en-US" dirty="0"/>
              <a:t> </a:t>
            </a:r>
            <a:r>
              <a:rPr lang="sr-Latn-CS" dirty="0" smtClean="0"/>
              <a:t>Čitaoci treba da koriste savet koje je relevantan za vrste dokaza kojima se bave i da potraže specijalističku pomoć kada pitanja kojima se bave prevazilaze obuhvat ovog vodiča</a:t>
            </a:r>
            <a:r>
              <a:rPr lang="en-US" dirty="0" smtClean="0"/>
              <a:t>. </a:t>
            </a:r>
            <a:endParaRPr lang="en-GB" dirty="0"/>
          </a:p>
          <a:p>
            <a:pPr marL="0" indent="0">
              <a:buNone/>
            </a:pPr>
            <a:endParaRPr lang="en-US" dirty="0"/>
          </a:p>
        </p:txBody>
      </p:sp>
    </p:spTree>
    <p:extLst>
      <p:ext uri="{BB962C8B-B14F-4D97-AF65-F5344CB8AC3E}">
        <p14:creationId xmlns="" xmlns:p14="http://schemas.microsoft.com/office/powerpoint/2010/main" val="3015052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Va</a:t>
            </a:r>
            <a:r>
              <a:rPr lang="sr-Latn-RS" b="1" dirty="0" smtClean="0"/>
              <a:t>žnost</a:t>
            </a:r>
            <a:r>
              <a:rPr lang="en-US" b="1" dirty="0" smtClean="0"/>
              <a:t> </a:t>
            </a:r>
            <a:r>
              <a:rPr lang="sr-Latn-RS" b="1" dirty="0" smtClean="0"/>
              <a:t>Vodiča</a:t>
            </a:r>
            <a:endParaRPr lang="en-US" b="1" dirty="0"/>
          </a:p>
        </p:txBody>
      </p:sp>
      <p:sp>
        <p:nvSpPr>
          <p:cNvPr id="3" name="Content Placeholder 2"/>
          <p:cNvSpPr>
            <a:spLocks noGrp="1"/>
          </p:cNvSpPr>
          <p:nvPr>
            <p:ph idx="1"/>
          </p:nvPr>
        </p:nvSpPr>
        <p:spPr>
          <a:xfrm>
            <a:off x="457200" y="1600200"/>
            <a:ext cx="8229600" cy="4815386"/>
          </a:xfrm>
        </p:spPr>
        <p:txBody>
          <a:bodyPr>
            <a:normAutofit fontScale="92500" lnSpcReduction="10000"/>
          </a:bodyPr>
          <a:lstStyle/>
          <a:p>
            <a:r>
              <a:rPr lang="sr-Latn-CS" dirty="0" smtClean="0"/>
              <a:t>Ovaj vodič i informacije sadržane u njemu se smatraju važećim sve do 31. decembra 2013</a:t>
            </a:r>
            <a:r>
              <a:rPr lang="en-US" dirty="0" smtClean="0"/>
              <a:t>.  </a:t>
            </a:r>
          </a:p>
          <a:p>
            <a:r>
              <a:rPr lang="sr-Latn-CS" dirty="0" smtClean="0"/>
              <a:t>Namerava se da se ovaj vodič ažurira pre tog datuma kako bi se uzele u obzir sve relevantne promene u tehnologiji, procedurama i praksama koje su relevantne za sadržaj ovog vodiča</a:t>
            </a:r>
            <a:r>
              <a:rPr lang="en-US" dirty="0" smtClean="0"/>
              <a:t>.  </a:t>
            </a:r>
          </a:p>
          <a:p>
            <a:r>
              <a:rPr lang="sr-Latn-CS" dirty="0" smtClean="0"/>
              <a:t>Svako lice ili organizacija, koja želi da koristi ovaj vodič posle gore navedenog datuma, treba da kontaktira Savet Evrope kako bi dobili najnoviju verziju</a:t>
            </a:r>
            <a:r>
              <a:rPr lang="en-US" dirty="0" smtClean="0"/>
              <a:t>.</a:t>
            </a:r>
            <a:endParaRPr lang="en-GB" dirty="0"/>
          </a:p>
          <a:p>
            <a:pPr marL="0" indent="0">
              <a:buNone/>
            </a:pPr>
            <a:endParaRPr lang="en-US" dirty="0"/>
          </a:p>
        </p:txBody>
      </p:sp>
    </p:spTree>
    <p:extLst>
      <p:ext uri="{BB962C8B-B14F-4D97-AF65-F5344CB8AC3E}">
        <p14:creationId xmlns="" xmlns:p14="http://schemas.microsoft.com/office/powerpoint/2010/main" val="1185990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Prilozi</a:t>
            </a:r>
            <a:endParaRPr lang="en-US" b="1" dirty="0"/>
          </a:p>
        </p:txBody>
      </p:sp>
      <p:sp>
        <p:nvSpPr>
          <p:cNvPr id="3" name="Content Placeholder 2"/>
          <p:cNvSpPr>
            <a:spLocks noGrp="1"/>
          </p:cNvSpPr>
          <p:nvPr>
            <p:ph idx="1"/>
          </p:nvPr>
        </p:nvSpPr>
        <p:spPr/>
        <p:txBody>
          <a:bodyPr>
            <a:normAutofit fontScale="85000" lnSpcReduction="20000"/>
          </a:bodyPr>
          <a:lstStyle/>
          <a:p>
            <a:r>
              <a:rPr lang="sr-Latn-RS" dirty="0" smtClean="0"/>
              <a:t>Prilog</a:t>
            </a:r>
            <a:r>
              <a:rPr lang="en-US" dirty="0" smtClean="0"/>
              <a:t> </a:t>
            </a:r>
            <a:r>
              <a:rPr lang="en-US" dirty="0"/>
              <a:t>“A” – </a:t>
            </a:r>
            <a:r>
              <a:rPr lang="sr-Latn-CS" dirty="0" smtClean="0"/>
              <a:t>Dijagram toka pretresa i zaplene</a:t>
            </a:r>
          </a:p>
          <a:p>
            <a:r>
              <a:rPr lang="sr-Latn-RS" dirty="0" smtClean="0"/>
              <a:t>Prilog</a:t>
            </a:r>
            <a:r>
              <a:rPr lang="en-US" dirty="0" smtClean="0"/>
              <a:t> </a:t>
            </a:r>
            <a:r>
              <a:rPr lang="en-US" dirty="0"/>
              <a:t>“B” – </a:t>
            </a:r>
            <a:r>
              <a:rPr lang="sr-Latn-CS" dirty="0" smtClean="0"/>
              <a:t>Dijagram toka aktivne forenzike</a:t>
            </a:r>
            <a:endParaRPr lang="en-GB" dirty="0"/>
          </a:p>
          <a:p>
            <a:r>
              <a:rPr lang="sr-Latn-RS" dirty="0" smtClean="0"/>
              <a:t>Prilog</a:t>
            </a:r>
            <a:r>
              <a:rPr lang="en-US" dirty="0" smtClean="0"/>
              <a:t> </a:t>
            </a:r>
            <a:r>
              <a:rPr lang="en-US" dirty="0"/>
              <a:t>“C” – </a:t>
            </a:r>
            <a:r>
              <a:rPr lang="sr-Latn-CS" dirty="0" smtClean="0"/>
              <a:t>Dijagram toka pripreme za privatni sektor </a:t>
            </a:r>
            <a:endParaRPr lang="en-GB" dirty="0"/>
          </a:p>
          <a:p>
            <a:r>
              <a:rPr lang="sr-Latn-RS" dirty="0" smtClean="0"/>
              <a:t>Prilog</a:t>
            </a:r>
            <a:r>
              <a:rPr lang="en-US" dirty="0" smtClean="0"/>
              <a:t> </a:t>
            </a:r>
            <a:r>
              <a:rPr lang="en-US" dirty="0"/>
              <a:t>“D” – </a:t>
            </a:r>
            <a:r>
              <a:rPr lang="sr-Latn-CS" dirty="0" smtClean="0"/>
              <a:t>Dijagram toka pretresa i zaplene u privatnom sektoru</a:t>
            </a:r>
            <a:endParaRPr lang="en-GB" dirty="0"/>
          </a:p>
          <a:p>
            <a:r>
              <a:rPr lang="sr-Latn-RS" dirty="0" smtClean="0"/>
              <a:t>Prilog</a:t>
            </a:r>
            <a:r>
              <a:rPr lang="en-US" dirty="0" smtClean="0"/>
              <a:t> </a:t>
            </a:r>
            <a:r>
              <a:rPr lang="en-US" dirty="0"/>
              <a:t>“E” – </a:t>
            </a:r>
            <a:r>
              <a:rPr lang="sr-Latn-CS" dirty="0" smtClean="0"/>
              <a:t>Dijagram toka akvizicije digitalnih dokaza</a:t>
            </a:r>
            <a:endParaRPr lang="en-GB" dirty="0"/>
          </a:p>
          <a:p>
            <a:r>
              <a:rPr lang="sr-Latn-RS" dirty="0" smtClean="0"/>
              <a:t>Prilog</a:t>
            </a:r>
            <a:r>
              <a:rPr lang="en-US" dirty="0" smtClean="0"/>
              <a:t> </a:t>
            </a:r>
            <a:r>
              <a:rPr lang="en-US" dirty="0"/>
              <a:t>“F” – </a:t>
            </a:r>
            <a:r>
              <a:rPr lang="sr-Latn-CS" dirty="0" smtClean="0"/>
              <a:t>Evidencija čuvanja dokaza</a:t>
            </a:r>
            <a:endParaRPr lang="en-GB" dirty="0"/>
          </a:p>
          <a:p>
            <a:r>
              <a:rPr lang="sr-Latn-RS" dirty="0" smtClean="0"/>
              <a:t>Prilog</a:t>
            </a:r>
            <a:r>
              <a:rPr lang="en-GB" dirty="0" smtClean="0"/>
              <a:t> </a:t>
            </a:r>
            <a:r>
              <a:rPr lang="en-GB" dirty="0"/>
              <a:t>“G” – </a:t>
            </a:r>
            <a:r>
              <a:rPr lang="sr-Latn-CS" dirty="0" smtClean="0"/>
              <a:t>Upitnik depozitara</a:t>
            </a:r>
            <a:endParaRPr lang="en-GB" dirty="0"/>
          </a:p>
          <a:p>
            <a:r>
              <a:rPr lang="sr-Latn-RS" dirty="0" smtClean="0"/>
              <a:t>Prilog</a:t>
            </a:r>
            <a:r>
              <a:rPr lang="en-GB" dirty="0" smtClean="0"/>
              <a:t> </a:t>
            </a:r>
            <a:r>
              <a:rPr lang="en-GB" dirty="0"/>
              <a:t>“H” – </a:t>
            </a:r>
            <a:r>
              <a:rPr lang="sr-Latn-CS" dirty="0" smtClean="0"/>
              <a:t>Šabloni nalepnica za evidentiranje i obeležavanje dokaznog materijala</a:t>
            </a:r>
            <a:endParaRPr lang="en-GB" dirty="0"/>
          </a:p>
          <a:p>
            <a:r>
              <a:rPr lang="sr-Latn-RS" dirty="0" smtClean="0"/>
              <a:t>Prilog</a:t>
            </a:r>
            <a:r>
              <a:rPr lang="en-US" dirty="0" smtClean="0"/>
              <a:t> </a:t>
            </a:r>
            <a:r>
              <a:rPr lang="en-US" dirty="0"/>
              <a:t>“I” - </a:t>
            </a:r>
            <a:r>
              <a:rPr lang="sr-Latn-RS" dirty="0" smtClean="0"/>
              <a:t>R</a:t>
            </a:r>
            <a:r>
              <a:rPr lang="sr-Latn-CS" dirty="0" smtClean="0"/>
              <a:t>adni list za akviziciju slike</a:t>
            </a:r>
            <a:endParaRPr lang="en-GB" dirty="0">
              <a:solidFill>
                <a:srgbClr val="FF0000"/>
              </a:solidFill>
            </a:endParaRPr>
          </a:p>
          <a:p>
            <a:endParaRPr lang="en-US" dirty="0"/>
          </a:p>
        </p:txBody>
      </p:sp>
    </p:spTree>
    <p:extLst>
      <p:ext uri="{BB962C8B-B14F-4D97-AF65-F5344CB8AC3E}">
        <p14:creationId xmlns="" xmlns:p14="http://schemas.microsoft.com/office/powerpoint/2010/main" val="2257417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err="1" smtClean="0">
                <a:solidFill>
                  <a:schemeClr val="accent1">
                    <a:lumMod val="25000"/>
                  </a:schemeClr>
                </a:solidFill>
                <a:latin typeface="Calibri" pitchFamily="34" charset="0"/>
              </a:rPr>
              <a:t>Ele</a:t>
            </a:r>
            <a:r>
              <a:rPr lang="sr-Latn-RS" sz="3200" b="1" dirty="0" smtClean="0">
                <a:solidFill>
                  <a:schemeClr val="accent1">
                    <a:lumMod val="25000"/>
                  </a:schemeClr>
                </a:solidFill>
                <a:latin typeface="Calibri" pitchFamily="34" charset="0"/>
              </a:rPr>
              <a:t>k</a:t>
            </a:r>
            <a:r>
              <a:rPr lang="en-GB" sz="3200" b="1" dirty="0" err="1" smtClean="0">
                <a:solidFill>
                  <a:schemeClr val="accent1">
                    <a:lumMod val="25000"/>
                  </a:schemeClr>
                </a:solidFill>
                <a:latin typeface="Calibri" pitchFamily="34" charset="0"/>
              </a:rPr>
              <a:t>tron</a:t>
            </a:r>
            <a:r>
              <a:rPr lang="sr-Latn-RS" sz="3200" b="1" dirty="0" smtClean="0">
                <a:solidFill>
                  <a:schemeClr val="accent1">
                    <a:lumMod val="25000"/>
                  </a:schemeClr>
                </a:solidFill>
                <a:latin typeface="Calibri" pitchFamily="34" charset="0"/>
              </a:rPr>
              <a:t>sk</a:t>
            </a:r>
            <a:r>
              <a:rPr lang="en-GB" sz="3200" b="1" dirty="0" err="1" smtClean="0">
                <a:solidFill>
                  <a:schemeClr val="accent1">
                    <a:lumMod val="25000"/>
                  </a:schemeClr>
                </a:solidFill>
                <a:latin typeface="Calibri" pitchFamily="34" charset="0"/>
              </a:rPr>
              <a:t>i</a:t>
            </a:r>
            <a:r>
              <a:rPr lang="en-GB" sz="3200" b="1" dirty="0" smtClean="0">
                <a:solidFill>
                  <a:schemeClr val="accent1">
                    <a:lumMod val="25000"/>
                  </a:schemeClr>
                </a:solidFill>
                <a:latin typeface="Calibri" pitchFamily="34" charset="0"/>
              </a:rPr>
              <a:t> </a:t>
            </a:r>
            <a:r>
              <a:rPr lang="sr-Latn-RS" sz="3200" b="1" dirty="0" smtClean="0">
                <a:solidFill>
                  <a:schemeClr val="accent1">
                    <a:lumMod val="25000"/>
                  </a:schemeClr>
                </a:solidFill>
                <a:latin typeface="Calibri" pitchFamily="34" charset="0"/>
              </a:rPr>
              <a:t>dokazi</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Šta su</a:t>
            </a:r>
            <a:r>
              <a:rPr lang="en-US" b="1" dirty="0" smtClean="0"/>
              <a:t> </a:t>
            </a:r>
            <a:r>
              <a:rPr lang="sr-Latn-RS" b="1" dirty="0" smtClean="0"/>
              <a:t>e</a:t>
            </a:r>
            <a:r>
              <a:rPr lang="en-US" b="1" dirty="0" smtClean="0"/>
              <a:t>le</a:t>
            </a:r>
            <a:r>
              <a:rPr lang="sr-Latn-RS" b="1" dirty="0" smtClean="0"/>
              <a:t>k</a:t>
            </a:r>
            <a:r>
              <a:rPr lang="en-US" b="1" dirty="0" err="1" smtClean="0"/>
              <a:t>tron</a:t>
            </a:r>
            <a:r>
              <a:rPr lang="sr-Latn-RS" b="1" dirty="0" smtClean="0"/>
              <a:t>sk</a:t>
            </a:r>
            <a:r>
              <a:rPr lang="en-US" b="1" dirty="0" err="1" smtClean="0"/>
              <a:t>i</a:t>
            </a:r>
            <a:r>
              <a:rPr lang="en-US" b="1" dirty="0" smtClean="0"/>
              <a:t> </a:t>
            </a:r>
            <a:r>
              <a:rPr lang="sr-Latn-RS" b="1" dirty="0" smtClean="0"/>
              <a:t>dokazi</a:t>
            </a:r>
            <a:r>
              <a:rPr lang="en-US" b="1" dirty="0" smtClean="0"/>
              <a:t>?</a:t>
            </a:r>
            <a:endParaRPr lang="en-US" b="1" dirty="0"/>
          </a:p>
        </p:txBody>
      </p:sp>
      <p:sp>
        <p:nvSpPr>
          <p:cNvPr id="6" name="Rectangle 5"/>
          <p:cNvSpPr/>
          <p:nvPr/>
        </p:nvSpPr>
        <p:spPr>
          <a:xfrm>
            <a:off x="550928" y="1429523"/>
            <a:ext cx="8135872" cy="4832092"/>
          </a:xfrm>
          <a:prstGeom prst="rect">
            <a:avLst/>
          </a:prstGeom>
        </p:spPr>
        <p:txBody>
          <a:bodyPr wrap="square">
            <a:spAutoFit/>
          </a:bodyPr>
          <a:lstStyle/>
          <a:p>
            <a:pPr marL="457200" indent="-457200">
              <a:buFont typeface="Arial"/>
              <a:buChar char="•"/>
            </a:pPr>
            <a:r>
              <a:rPr lang="sr-Latn-CS" sz="2800" dirty="0" smtClean="0"/>
              <a:t>Svi pravni postupci se oslanjaju na pribavljanje dokaza da bi do njih uopšte došlo</a:t>
            </a:r>
            <a:r>
              <a:rPr lang="en-US" sz="2800" dirty="0" smtClean="0"/>
              <a:t>. </a:t>
            </a:r>
          </a:p>
          <a:p>
            <a:pPr marL="457200" indent="-457200">
              <a:buFont typeface="Arial"/>
              <a:buChar char="•"/>
            </a:pPr>
            <a:r>
              <a:rPr lang="sr-Latn-CS" sz="2800" dirty="0" smtClean="0"/>
              <a:t>Tradicionalno i istorijski gledano, ti dokazi su bili u fizičkom obliku, kao što su dokumenti, fotografije, itd</a:t>
            </a:r>
            <a:r>
              <a:rPr lang="en-US" sz="2800" dirty="0" smtClean="0"/>
              <a:t>. </a:t>
            </a:r>
          </a:p>
          <a:p>
            <a:pPr marL="457200" indent="-457200">
              <a:buFont typeface="Arial"/>
              <a:buChar char="•"/>
            </a:pPr>
            <a:r>
              <a:rPr lang="sr-Latn-CS" sz="2800" dirty="0" smtClean="0"/>
              <a:t>Dokazi koji se koriste u sudskim postupcima, koji potiču iz elektronskih uređaja, kao što su računari i njihovi periferni uređaji, računarske mreže, mobilni telefoni, digitalne kamere, ostali mobilni uređaji, uključujući i uređaje za skladištenje podataka, kao i sa Interneta, sve su to oblici elektronskih dokaza</a:t>
            </a:r>
            <a:r>
              <a:rPr lang="en-US" sz="2800" dirty="0" smtClean="0"/>
              <a:t>.</a:t>
            </a:r>
            <a:endParaRPr lang="en-GB" sz="2800" dirty="0"/>
          </a:p>
        </p:txBody>
      </p:sp>
    </p:spTree>
    <p:extLst>
      <p:ext uri="{BB962C8B-B14F-4D97-AF65-F5344CB8AC3E}">
        <p14:creationId xmlns="" xmlns:p14="http://schemas.microsoft.com/office/powerpoint/2010/main" val="1285032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Šta su</a:t>
            </a:r>
            <a:r>
              <a:rPr lang="en-US" b="1" dirty="0" smtClean="0"/>
              <a:t> </a:t>
            </a:r>
            <a:r>
              <a:rPr lang="sr-Latn-RS" b="1" dirty="0" smtClean="0"/>
              <a:t>e</a:t>
            </a:r>
            <a:r>
              <a:rPr lang="en-US" b="1" dirty="0" smtClean="0"/>
              <a:t>le</a:t>
            </a:r>
            <a:r>
              <a:rPr lang="sr-Latn-RS" b="1" dirty="0" smtClean="0"/>
              <a:t>k</a:t>
            </a:r>
            <a:r>
              <a:rPr lang="en-US" b="1" dirty="0" err="1" smtClean="0"/>
              <a:t>tron</a:t>
            </a:r>
            <a:r>
              <a:rPr lang="sr-Latn-RS" b="1" dirty="0" smtClean="0"/>
              <a:t>sk</a:t>
            </a:r>
            <a:r>
              <a:rPr lang="en-US" b="1" dirty="0" err="1" smtClean="0"/>
              <a:t>i</a:t>
            </a:r>
            <a:r>
              <a:rPr lang="en-US" b="1" dirty="0" smtClean="0"/>
              <a:t> </a:t>
            </a:r>
            <a:r>
              <a:rPr lang="sr-Latn-RS" b="1" dirty="0" smtClean="0"/>
              <a:t>dokazi</a:t>
            </a:r>
            <a:r>
              <a:rPr lang="en-US" b="1" dirty="0" smtClean="0"/>
              <a:t>?</a:t>
            </a:r>
            <a:endParaRPr lang="en-US" dirty="0"/>
          </a:p>
        </p:txBody>
      </p:sp>
      <p:sp>
        <p:nvSpPr>
          <p:cNvPr id="3" name="Content Placeholder 2"/>
          <p:cNvSpPr>
            <a:spLocks noGrp="1"/>
          </p:cNvSpPr>
          <p:nvPr>
            <p:ph idx="1"/>
          </p:nvPr>
        </p:nvSpPr>
        <p:spPr/>
        <p:txBody>
          <a:bodyPr>
            <a:normAutofit/>
          </a:bodyPr>
          <a:lstStyle/>
          <a:p>
            <a:r>
              <a:rPr lang="sr-Latn-CS" dirty="0" smtClean="0"/>
              <a:t>Elektronski dokazi se razlikuju od tradicionalnih dokaza u tome što je potrebno da ona strana, koja ih uvodi u pravne postupke, treba da bude u stanju da dokaže da oni nisu ni više i ni manje nego što su bili, kada su došli u njihov posed</a:t>
            </a:r>
            <a:r>
              <a:rPr lang="en-US" dirty="0" smtClean="0"/>
              <a:t>. </a:t>
            </a:r>
            <a:r>
              <a:rPr lang="sr-Latn-CS" dirty="0" smtClean="0"/>
              <a:t>Drugim rečima, da nije došlo ni do kakvih promena, brisanja, dodavanja ili ostalih prepravki</a:t>
            </a:r>
            <a:r>
              <a:rPr lang="en-US" dirty="0" smtClean="0"/>
              <a:t>.</a:t>
            </a:r>
            <a:endParaRPr lang="en-GB" dirty="0"/>
          </a:p>
          <a:p>
            <a:pPr marL="0" indent="0">
              <a:buNone/>
            </a:pPr>
            <a:endParaRPr lang="en-US" dirty="0"/>
          </a:p>
        </p:txBody>
      </p:sp>
    </p:spTree>
    <p:extLst>
      <p:ext uri="{BB962C8B-B14F-4D97-AF65-F5344CB8AC3E}">
        <p14:creationId xmlns="" xmlns:p14="http://schemas.microsoft.com/office/powerpoint/2010/main" val="1881087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Šta su</a:t>
            </a:r>
            <a:r>
              <a:rPr lang="en-US" b="1" dirty="0" smtClean="0"/>
              <a:t> </a:t>
            </a:r>
            <a:r>
              <a:rPr lang="sr-Latn-RS" b="1" dirty="0" smtClean="0"/>
              <a:t>e</a:t>
            </a:r>
            <a:r>
              <a:rPr lang="en-US" b="1" dirty="0" smtClean="0"/>
              <a:t>le</a:t>
            </a:r>
            <a:r>
              <a:rPr lang="sr-Latn-RS" b="1" dirty="0" smtClean="0"/>
              <a:t>k</a:t>
            </a:r>
            <a:r>
              <a:rPr lang="en-US" b="1" dirty="0" err="1" smtClean="0"/>
              <a:t>tron</a:t>
            </a:r>
            <a:r>
              <a:rPr lang="sr-Latn-RS" b="1" dirty="0" smtClean="0"/>
              <a:t>sk</a:t>
            </a:r>
            <a:r>
              <a:rPr lang="en-US" b="1" dirty="0" err="1" smtClean="0"/>
              <a:t>i</a:t>
            </a:r>
            <a:r>
              <a:rPr lang="en-US" b="1" dirty="0" smtClean="0"/>
              <a:t> </a:t>
            </a:r>
            <a:r>
              <a:rPr lang="sr-Latn-RS" b="1" dirty="0" smtClean="0"/>
              <a:t>dokazi</a:t>
            </a:r>
            <a:r>
              <a:rPr lang="en-US" b="1" dirty="0" smtClean="0"/>
              <a:t>?</a:t>
            </a:r>
            <a:endParaRPr lang="en-US" dirty="0"/>
          </a:p>
        </p:txBody>
      </p:sp>
      <p:sp>
        <p:nvSpPr>
          <p:cNvPr id="3" name="Content Placeholder 2"/>
          <p:cNvSpPr>
            <a:spLocks noGrp="1"/>
          </p:cNvSpPr>
          <p:nvPr>
            <p:ph idx="1"/>
          </p:nvPr>
        </p:nvSpPr>
        <p:spPr/>
        <p:txBody>
          <a:bodyPr>
            <a:normAutofit/>
          </a:bodyPr>
          <a:lstStyle/>
          <a:p>
            <a:r>
              <a:rPr lang="sr-Latn-CS" dirty="0" smtClean="0"/>
              <a:t>Sama priroda podataka i informacija koje se drže u elektronskom obliku čini lakšom manipulaciju istima nego što je to slučaj sa tradicionalnim oblicima podataka</a:t>
            </a:r>
            <a:r>
              <a:rPr lang="en-US" dirty="0" smtClean="0"/>
              <a:t>. </a:t>
            </a:r>
            <a:r>
              <a:rPr lang="sr-Latn-CS" dirty="0" smtClean="0"/>
              <a:t>Ovo stvara određene probleme pravosudnom sistemu i zahteva da se rukovanje takvim podacima obavlja na način koji osigurava da može da se održi i dokaže neprekidni integritet tih informacija</a:t>
            </a:r>
            <a:r>
              <a:rPr lang="en-US" dirty="0" smtClean="0"/>
              <a:t>. </a:t>
            </a:r>
            <a:endParaRPr lang="en-GB" dirty="0"/>
          </a:p>
          <a:p>
            <a:pPr marL="0" indent="0">
              <a:buNone/>
            </a:pPr>
            <a:endParaRPr lang="en-US" dirty="0"/>
          </a:p>
        </p:txBody>
      </p:sp>
    </p:spTree>
    <p:extLst>
      <p:ext uri="{BB962C8B-B14F-4D97-AF65-F5344CB8AC3E}">
        <p14:creationId xmlns="" xmlns:p14="http://schemas.microsoft.com/office/powerpoint/2010/main" val="1490395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sr-Latn-RS" sz="2800" dirty="0" smtClean="0"/>
              <a:t>Na kraju ovog bloka obuke</a:t>
            </a:r>
            <a:r>
              <a:rPr lang="en-US" sz="2800" dirty="0" smtClean="0"/>
              <a:t> </a:t>
            </a:r>
            <a:r>
              <a:rPr lang="sr-Latn-RS" sz="2800" dirty="0" smtClean="0"/>
              <a:t>učesnici će moći da</a:t>
            </a:r>
            <a:r>
              <a:rPr lang="en-US" sz="2800" dirty="0" smtClean="0"/>
              <a:t>:</a:t>
            </a:r>
          </a:p>
          <a:p>
            <a:pPr lvl="0"/>
            <a:r>
              <a:rPr lang="en-GB" sz="2600" dirty="0" err="1" smtClean="0"/>
              <a:t>Dis</a:t>
            </a:r>
            <a:r>
              <a:rPr lang="sr-Latn-RS" sz="2600" dirty="0" smtClean="0"/>
              <a:t>k</a:t>
            </a:r>
            <a:r>
              <a:rPr lang="en-GB" sz="2600" dirty="0" smtClean="0"/>
              <a:t>u</a:t>
            </a:r>
            <a:r>
              <a:rPr lang="sr-Latn-RS" sz="2600" dirty="0" smtClean="0"/>
              <a:t>tuju o sadržaju</a:t>
            </a:r>
            <a:r>
              <a:rPr lang="en-GB" sz="2600" dirty="0" smtClean="0"/>
              <a:t> </a:t>
            </a:r>
            <a:r>
              <a:rPr lang="sr-Latn-RS" sz="2600" dirty="0" smtClean="0"/>
              <a:t>Vodiča za</a:t>
            </a:r>
            <a:r>
              <a:rPr lang="en-GB" sz="2600" dirty="0" smtClean="0"/>
              <a:t> </a:t>
            </a:r>
            <a:r>
              <a:rPr lang="sr-Latn-RS" sz="2600" dirty="0" smtClean="0"/>
              <a:t>elektronske dokaze</a:t>
            </a:r>
            <a:r>
              <a:rPr lang="en-GB" sz="2600" dirty="0" smtClean="0"/>
              <a:t> </a:t>
            </a:r>
            <a:r>
              <a:rPr lang="sr-Latn-RS" sz="2600" dirty="0" smtClean="0"/>
              <a:t>S</a:t>
            </a:r>
            <a:r>
              <a:rPr lang="en-GB" sz="2600" dirty="0" smtClean="0"/>
              <a:t>E</a:t>
            </a:r>
          </a:p>
          <a:p>
            <a:pPr lvl="0"/>
            <a:r>
              <a:rPr lang="en-GB" sz="2600" dirty="0" err="1" smtClean="0"/>
              <a:t>Identif</a:t>
            </a:r>
            <a:r>
              <a:rPr lang="sr-Latn-RS" sz="2600" dirty="0" smtClean="0"/>
              <a:t>ikuju</a:t>
            </a:r>
            <a:r>
              <a:rPr lang="en-GB" sz="2600" dirty="0" smtClean="0"/>
              <a:t> </a:t>
            </a:r>
            <a:r>
              <a:rPr lang="en-GB" sz="2600" dirty="0" err="1" smtClean="0"/>
              <a:t>principe</a:t>
            </a:r>
            <a:r>
              <a:rPr lang="en-GB" sz="2600" dirty="0" smtClean="0"/>
              <a:t> </a:t>
            </a:r>
            <a:r>
              <a:rPr lang="sr-Latn-RS" sz="2600" dirty="0" smtClean="0"/>
              <a:t>rada se </a:t>
            </a:r>
            <a:r>
              <a:rPr lang="en-GB" sz="2600" dirty="0" err="1" smtClean="0"/>
              <a:t>ele</a:t>
            </a:r>
            <a:r>
              <a:rPr lang="sr-Latn-RS" sz="2600" dirty="0" smtClean="0"/>
              <a:t>k</a:t>
            </a:r>
            <a:r>
              <a:rPr lang="en-GB" sz="2600" dirty="0" err="1" smtClean="0"/>
              <a:t>tron</a:t>
            </a:r>
            <a:r>
              <a:rPr lang="sr-Latn-RS" sz="2600" dirty="0" smtClean="0"/>
              <a:t>sk</a:t>
            </a:r>
            <a:r>
              <a:rPr lang="en-GB" sz="2600" dirty="0" err="1" smtClean="0"/>
              <a:t>i</a:t>
            </a:r>
            <a:r>
              <a:rPr lang="sr-Latn-RS" sz="2600" dirty="0" smtClean="0"/>
              <a:t>m dokazima</a:t>
            </a:r>
            <a:r>
              <a:rPr lang="en-GB" sz="2600" dirty="0" smtClean="0"/>
              <a:t> </a:t>
            </a:r>
          </a:p>
          <a:p>
            <a:pPr lvl="0"/>
            <a:r>
              <a:rPr lang="sr-Latn-RS" sz="2600" dirty="0" smtClean="0"/>
              <a:t>Opišu</a:t>
            </a:r>
            <a:r>
              <a:rPr lang="en-GB" sz="2600" dirty="0" smtClean="0"/>
              <a:t> </a:t>
            </a:r>
            <a:r>
              <a:rPr lang="sr-Latn-RS" sz="2600" dirty="0" smtClean="0"/>
              <a:t>jedinstvene</a:t>
            </a:r>
            <a:r>
              <a:rPr lang="en-GB" sz="2600" dirty="0" smtClean="0"/>
              <a:t> </a:t>
            </a:r>
            <a:r>
              <a:rPr lang="sr-Latn-RS" sz="2600" dirty="0" smtClean="0"/>
              <a:t>k</a:t>
            </a:r>
            <a:r>
              <a:rPr lang="en-GB" sz="2600" dirty="0" err="1" smtClean="0"/>
              <a:t>ara</a:t>
            </a:r>
            <a:r>
              <a:rPr lang="sr-Latn-RS" sz="2600" dirty="0" smtClean="0"/>
              <a:t>k</a:t>
            </a:r>
            <a:r>
              <a:rPr lang="en-GB" sz="2600" dirty="0" err="1" smtClean="0"/>
              <a:t>teristi</a:t>
            </a:r>
            <a:r>
              <a:rPr lang="sr-Latn-RS" sz="2600" dirty="0" smtClean="0"/>
              <a:t>ke</a:t>
            </a:r>
            <a:r>
              <a:rPr lang="en-GB" sz="2600" dirty="0" smtClean="0"/>
              <a:t> </a:t>
            </a:r>
            <a:r>
              <a:rPr lang="en-GB" sz="2600" dirty="0" err="1" smtClean="0"/>
              <a:t>ele</a:t>
            </a:r>
            <a:r>
              <a:rPr lang="sr-Latn-RS" sz="2600" dirty="0" smtClean="0"/>
              <a:t>k</a:t>
            </a:r>
            <a:r>
              <a:rPr lang="en-GB" sz="2600" dirty="0" err="1" smtClean="0"/>
              <a:t>tron</a:t>
            </a:r>
            <a:r>
              <a:rPr lang="sr-Latn-RS" sz="2600" dirty="0" smtClean="0"/>
              <a:t>sk</a:t>
            </a:r>
            <a:r>
              <a:rPr lang="en-GB" sz="2600" dirty="0" err="1" smtClean="0"/>
              <a:t>i</a:t>
            </a:r>
            <a:r>
              <a:rPr lang="sr-Latn-RS" sz="2600" dirty="0" smtClean="0"/>
              <a:t>h</a:t>
            </a:r>
            <a:r>
              <a:rPr lang="en-GB" sz="2600" dirty="0" smtClean="0"/>
              <a:t> </a:t>
            </a:r>
            <a:r>
              <a:rPr lang="sr-Latn-RS" sz="2600" dirty="0" smtClean="0"/>
              <a:t>dokaza</a:t>
            </a:r>
            <a:r>
              <a:rPr lang="en-GB" sz="2600" dirty="0" smtClean="0"/>
              <a:t> </a:t>
            </a:r>
          </a:p>
          <a:p>
            <a:pPr marL="0" lvl="0" indent="0">
              <a:buNone/>
            </a:pPr>
            <a:r>
              <a:rPr lang="en-GB" sz="2600" dirty="0" smtClean="0"/>
              <a:t>  </a:t>
            </a:r>
            <a:endParaRPr lang="en-US" sz="2600" dirty="0" smtClean="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a:bodyPr>
          <a:lstStyle/>
          <a:p>
            <a:r>
              <a:rPr lang="sr-Latn-RS" b="1" dirty="0" smtClean="0"/>
              <a:t>Ciljevi ovog bloka obuke</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Šta su</a:t>
            </a:r>
            <a:r>
              <a:rPr lang="en-US" b="1" dirty="0" smtClean="0"/>
              <a:t> </a:t>
            </a:r>
            <a:r>
              <a:rPr lang="sr-Latn-RS" b="1" dirty="0" smtClean="0"/>
              <a:t>e</a:t>
            </a:r>
            <a:r>
              <a:rPr lang="en-US" b="1" dirty="0" smtClean="0"/>
              <a:t>le</a:t>
            </a:r>
            <a:r>
              <a:rPr lang="sr-Latn-RS" b="1" dirty="0" smtClean="0"/>
              <a:t>k</a:t>
            </a:r>
            <a:r>
              <a:rPr lang="en-US" b="1" dirty="0" err="1" smtClean="0"/>
              <a:t>tron</a:t>
            </a:r>
            <a:r>
              <a:rPr lang="sr-Latn-RS" b="1" dirty="0" smtClean="0"/>
              <a:t>sk</a:t>
            </a:r>
            <a:r>
              <a:rPr lang="en-US" b="1" dirty="0" err="1" smtClean="0"/>
              <a:t>i</a:t>
            </a:r>
            <a:r>
              <a:rPr lang="en-US" b="1" dirty="0" smtClean="0"/>
              <a:t> </a:t>
            </a:r>
            <a:r>
              <a:rPr lang="sr-Latn-RS" b="1" dirty="0" smtClean="0"/>
              <a:t>dokazi</a:t>
            </a:r>
            <a:r>
              <a:rPr lang="en-US" b="1"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sr-Latn-CS" dirty="0" smtClean="0"/>
              <a:t>Iako nacionalna zakonodavstva često ne sadrže direktna i eksplicitna pozivanja na elektronske dokaze, a još manje neku određenu i ekskluzivnu definiciju </a:t>
            </a:r>
            <a:r>
              <a:rPr lang="sr-Latn-CS" i="1" dirty="0" smtClean="0"/>
              <a:t>per se</a:t>
            </a:r>
            <a:r>
              <a:rPr lang="sr-Latn-CS" dirty="0" smtClean="0"/>
              <a:t>, opšte prihvaćena definicija, koja predstavlja dobru polaznu tačku za razmatranje njihovih specijalnih karakteristika, je sledeća</a:t>
            </a:r>
            <a:r>
              <a:rPr lang="en-US" dirty="0" smtClean="0"/>
              <a:t>: </a:t>
            </a:r>
          </a:p>
          <a:p>
            <a:r>
              <a:rPr lang="sr-Latn-CS" b="1" dirty="0" smtClean="0"/>
              <a:t>Elektronski dokazi su informacije koje su generisane, memorisane ili prenete korišćenjem elektronskih uređaja u koje se možete pouzdati na sudu</a:t>
            </a:r>
            <a:r>
              <a:rPr lang="en-US" b="1" dirty="0" smtClean="0"/>
              <a:t>.</a:t>
            </a:r>
            <a:endParaRPr lang="en-GB" b="1" dirty="0"/>
          </a:p>
          <a:p>
            <a:pPr marL="0" indent="0">
              <a:buNone/>
            </a:pPr>
            <a:endParaRPr lang="en-US" dirty="0"/>
          </a:p>
        </p:txBody>
      </p:sp>
    </p:spTree>
    <p:extLst>
      <p:ext uri="{BB962C8B-B14F-4D97-AF65-F5344CB8AC3E}">
        <p14:creationId xmlns="" xmlns:p14="http://schemas.microsoft.com/office/powerpoint/2010/main" val="981693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Jedinstvene</a:t>
            </a:r>
            <a:r>
              <a:rPr lang="en-US" b="1" dirty="0" smtClean="0"/>
              <a:t> </a:t>
            </a:r>
            <a:r>
              <a:rPr lang="sr-Latn-RS" b="1" dirty="0" smtClean="0"/>
              <a:t>k</a:t>
            </a:r>
            <a:r>
              <a:rPr lang="en-US" b="1" dirty="0" err="1" smtClean="0"/>
              <a:t>ara</a:t>
            </a:r>
            <a:r>
              <a:rPr lang="sr-Latn-RS" b="1" dirty="0" smtClean="0"/>
              <a:t>k</a:t>
            </a:r>
            <a:r>
              <a:rPr lang="en-US" b="1" dirty="0" err="1" smtClean="0"/>
              <a:t>teristi</a:t>
            </a:r>
            <a:r>
              <a:rPr lang="sr-Latn-RS" b="1" dirty="0" smtClean="0"/>
              <a:t>ike</a:t>
            </a:r>
            <a:endParaRPr lang="en-US" b="1" dirty="0"/>
          </a:p>
        </p:txBody>
      </p:sp>
      <p:sp>
        <p:nvSpPr>
          <p:cNvPr id="3" name="Content Placeholder 2"/>
          <p:cNvSpPr>
            <a:spLocks noGrp="1"/>
          </p:cNvSpPr>
          <p:nvPr>
            <p:ph idx="1"/>
          </p:nvPr>
        </p:nvSpPr>
        <p:spPr/>
        <p:txBody>
          <a:bodyPr/>
          <a:lstStyle/>
          <a:p>
            <a:r>
              <a:rPr lang="sr-Latn-CS" dirty="0" smtClean="0"/>
              <a:t>Oni su nevidljivi za neuvežbano oko</a:t>
            </a:r>
            <a:endParaRPr lang="en-US" dirty="0" smtClean="0"/>
          </a:p>
          <a:p>
            <a:r>
              <a:rPr lang="sr-Latn-CS" dirty="0" smtClean="0"/>
              <a:t>Može biti potrebno da ih protumači neki specijalista</a:t>
            </a:r>
            <a:endParaRPr lang="en-US" dirty="0" smtClean="0"/>
          </a:p>
          <a:p>
            <a:r>
              <a:rPr lang="sr-Latn-CS" dirty="0" smtClean="0"/>
              <a:t>Oni su vrlo nepostojani</a:t>
            </a:r>
            <a:endParaRPr lang="en-US" dirty="0" smtClean="0"/>
          </a:p>
          <a:p>
            <a:r>
              <a:rPr lang="sr-Latn-CS" dirty="0" smtClean="0"/>
              <a:t>Oni mogu da se preprave ili unište tokom normalne upotrebe</a:t>
            </a:r>
            <a:endParaRPr lang="en-US" dirty="0" smtClean="0"/>
          </a:p>
          <a:p>
            <a:r>
              <a:rPr lang="sr-Latn-CS" dirty="0" smtClean="0"/>
              <a:t>Oni mogu da se kopiraju bez ograničenja</a:t>
            </a:r>
            <a:endParaRPr lang="en-US" dirty="0" smtClean="0"/>
          </a:p>
          <a:p>
            <a:pPr marL="0" indent="0">
              <a:buNone/>
            </a:pPr>
            <a:endParaRPr lang="en-US" dirty="0"/>
          </a:p>
        </p:txBody>
      </p:sp>
    </p:spTree>
    <p:extLst>
      <p:ext uri="{BB962C8B-B14F-4D97-AF65-F5344CB8AC3E}">
        <p14:creationId xmlns="" xmlns:p14="http://schemas.microsoft.com/office/powerpoint/2010/main" val="3938455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800" b="1" dirty="0" smtClean="0"/>
              <a:t>Aspekti</a:t>
            </a:r>
            <a:r>
              <a:rPr lang="en-US" sz="3800" b="1" dirty="0" smtClean="0"/>
              <a:t> </a:t>
            </a:r>
            <a:r>
              <a:rPr lang="sr-Latn-RS" sz="3800" b="1" dirty="0" smtClean="0"/>
              <a:t>e</a:t>
            </a:r>
            <a:r>
              <a:rPr lang="en-US" sz="3800" b="1" dirty="0" smtClean="0"/>
              <a:t>le</a:t>
            </a:r>
            <a:r>
              <a:rPr lang="sr-Latn-RS" sz="3800" b="1" dirty="0" smtClean="0"/>
              <a:t>k</a:t>
            </a:r>
            <a:r>
              <a:rPr lang="en-US" sz="3800" b="1" dirty="0" err="1" smtClean="0"/>
              <a:t>tron</a:t>
            </a:r>
            <a:r>
              <a:rPr lang="sr-Latn-RS" sz="3800" b="1" dirty="0" smtClean="0"/>
              <a:t>sk</a:t>
            </a:r>
            <a:r>
              <a:rPr lang="en-US" sz="3800" b="1" dirty="0" err="1" smtClean="0"/>
              <a:t>i</a:t>
            </a:r>
            <a:r>
              <a:rPr lang="sr-Latn-RS" sz="3800" b="1" dirty="0" smtClean="0"/>
              <a:t>h</a:t>
            </a:r>
            <a:r>
              <a:rPr lang="en-US" sz="3800" b="1" dirty="0" smtClean="0"/>
              <a:t> </a:t>
            </a:r>
            <a:r>
              <a:rPr lang="sr-Latn-RS" sz="3800" b="1" dirty="0" smtClean="0"/>
              <a:t>dokaza</a:t>
            </a:r>
            <a:endParaRPr lang="en-US" sz="3800" b="1" dirty="0"/>
          </a:p>
        </p:txBody>
      </p:sp>
      <p:sp>
        <p:nvSpPr>
          <p:cNvPr id="3" name="Content Placeholder 2"/>
          <p:cNvSpPr>
            <a:spLocks noGrp="1"/>
          </p:cNvSpPr>
          <p:nvPr>
            <p:ph idx="1"/>
          </p:nvPr>
        </p:nvSpPr>
        <p:spPr>
          <a:xfrm>
            <a:off x="457200" y="1600200"/>
            <a:ext cx="8229600" cy="4857863"/>
          </a:xfrm>
        </p:spPr>
        <p:txBody>
          <a:bodyPr>
            <a:normAutofit fontScale="92500" lnSpcReduction="10000"/>
          </a:bodyPr>
          <a:lstStyle/>
          <a:p>
            <a:r>
              <a:rPr lang="sr-Latn-CS" dirty="0" smtClean="0"/>
              <a:t>Rukovanje od strane specijalista</a:t>
            </a:r>
            <a:r>
              <a:rPr lang="en-US" dirty="0" smtClean="0"/>
              <a:t> </a:t>
            </a:r>
          </a:p>
          <a:p>
            <a:r>
              <a:rPr lang="sr-Latn-CS" dirty="0" smtClean="0"/>
              <a:t>Brza evolucija izvora elektronskih dokaza</a:t>
            </a:r>
          </a:p>
          <a:p>
            <a:r>
              <a:rPr lang="sr-Latn-CS" dirty="0" smtClean="0"/>
              <a:t>Korišćenje propisnih procedura, tehnika i alata</a:t>
            </a:r>
            <a:endParaRPr lang="en-GB" dirty="0" smtClean="0"/>
          </a:p>
          <a:p>
            <a:r>
              <a:rPr lang="sr-Latn-CS" dirty="0" smtClean="0"/>
              <a:t>Dopuštenost</a:t>
            </a:r>
            <a:r>
              <a:rPr lang="en-GB" dirty="0" smtClean="0"/>
              <a:t> </a:t>
            </a:r>
          </a:p>
          <a:p>
            <a:r>
              <a:rPr lang="sr-Latn-CS" dirty="0" smtClean="0"/>
              <a:t>Autentičnost</a:t>
            </a:r>
            <a:r>
              <a:rPr lang="en-GB" dirty="0" smtClean="0"/>
              <a:t> </a:t>
            </a:r>
          </a:p>
          <a:p>
            <a:r>
              <a:rPr lang="sr-Latn-CS" dirty="0" smtClean="0"/>
              <a:t>Kompletnost</a:t>
            </a:r>
            <a:r>
              <a:rPr lang="en-GB" dirty="0" smtClean="0"/>
              <a:t> </a:t>
            </a:r>
          </a:p>
          <a:p>
            <a:r>
              <a:rPr lang="sr-Latn-CS" dirty="0" smtClean="0"/>
              <a:t>Pouzdanost</a:t>
            </a:r>
            <a:endParaRPr lang="en-US" dirty="0" smtClean="0"/>
          </a:p>
          <a:p>
            <a:r>
              <a:rPr lang="sr-Latn-CS" dirty="0" smtClean="0"/>
              <a:t>Verodostojnost</a:t>
            </a:r>
            <a:r>
              <a:rPr lang="en-GB" dirty="0" smtClean="0"/>
              <a:t> </a:t>
            </a:r>
          </a:p>
          <a:p>
            <a:r>
              <a:rPr lang="sr-Latn-CS" dirty="0" smtClean="0"/>
              <a:t>Proporcionalnost</a:t>
            </a:r>
            <a:r>
              <a:rPr lang="en-GB" dirty="0" smtClean="0"/>
              <a:t> </a:t>
            </a:r>
            <a:endParaRPr lang="en-US" dirty="0"/>
          </a:p>
        </p:txBody>
      </p:sp>
    </p:spTree>
    <p:extLst>
      <p:ext uri="{BB962C8B-B14F-4D97-AF65-F5344CB8AC3E}">
        <p14:creationId xmlns="" xmlns:p14="http://schemas.microsoft.com/office/powerpoint/2010/main" val="1169216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Digital</a:t>
            </a:r>
            <a:r>
              <a:rPr lang="sr-Latn-RS" b="1" dirty="0" smtClean="0"/>
              <a:t>na</a:t>
            </a:r>
            <a:r>
              <a:rPr lang="en-US" b="1" dirty="0" smtClean="0"/>
              <a:t> </a:t>
            </a:r>
            <a:r>
              <a:rPr lang="sr-Latn-RS" b="1" dirty="0" smtClean="0"/>
              <a:t>f</a:t>
            </a:r>
            <a:r>
              <a:rPr lang="en-US" b="1" dirty="0" err="1" smtClean="0"/>
              <a:t>oren</a:t>
            </a:r>
            <a:r>
              <a:rPr lang="sr-Latn-RS" b="1" dirty="0" smtClean="0"/>
              <a:t>z</a:t>
            </a:r>
            <a:r>
              <a:rPr lang="en-US" b="1" dirty="0" err="1" smtClean="0"/>
              <a:t>i</a:t>
            </a:r>
            <a:r>
              <a:rPr lang="sr-Latn-RS" b="1" dirty="0" smtClean="0"/>
              <a:t>ka</a:t>
            </a:r>
            <a:endParaRPr lang="en-US" b="1" dirty="0"/>
          </a:p>
        </p:txBody>
      </p:sp>
      <p:sp>
        <p:nvSpPr>
          <p:cNvPr id="3" name="Content Placeholder 2"/>
          <p:cNvSpPr>
            <a:spLocks noGrp="1"/>
          </p:cNvSpPr>
          <p:nvPr>
            <p:ph idx="1"/>
          </p:nvPr>
        </p:nvSpPr>
        <p:spPr/>
        <p:txBody>
          <a:bodyPr/>
          <a:lstStyle/>
          <a:p>
            <a:pPr marL="0" indent="0">
              <a:buNone/>
            </a:pPr>
            <a:r>
              <a:rPr lang="sr-Latn-RS" dirty="0" smtClean="0"/>
              <a:t>D</a:t>
            </a:r>
            <a:r>
              <a:rPr lang="en-US" dirty="0" err="1" smtClean="0"/>
              <a:t>isciplin</a:t>
            </a:r>
            <a:r>
              <a:rPr lang="sr-Latn-RS" dirty="0" smtClean="0"/>
              <a:t>a</a:t>
            </a:r>
            <a:r>
              <a:rPr lang="en-US" dirty="0" smtClean="0"/>
              <a:t> </a:t>
            </a:r>
            <a:r>
              <a:rPr lang="sr-Latn-RS" dirty="0" smtClean="0"/>
              <a:t>koja</a:t>
            </a:r>
            <a:r>
              <a:rPr lang="en-US" dirty="0" smtClean="0"/>
              <a:t> </a:t>
            </a:r>
            <a:r>
              <a:rPr lang="sr-Latn-CS" dirty="0" smtClean="0"/>
              <a:t>se fokusira na identifikovanje, čuvanje, vađenje i analizu </a:t>
            </a:r>
            <a:r>
              <a:rPr lang="en-US" dirty="0" err="1" smtClean="0"/>
              <a:t>ele</a:t>
            </a:r>
            <a:r>
              <a:rPr lang="sr-Latn-RS" dirty="0" smtClean="0"/>
              <a:t>k</a:t>
            </a:r>
            <a:r>
              <a:rPr lang="en-US" dirty="0" err="1" smtClean="0"/>
              <a:t>tron</a:t>
            </a:r>
            <a:r>
              <a:rPr lang="sr-Latn-RS" dirty="0" smtClean="0"/>
              <a:t>sk</a:t>
            </a:r>
            <a:r>
              <a:rPr lang="en-US" dirty="0" err="1" smtClean="0"/>
              <a:t>i</a:t>
            </a:r>
            <a:r>
              <a:rPr lang="sr-Latn-RS" dirty="0" smtClean="0"/>
              <a:t>h</a:t>
            </a:r>
            <a:r>
              <a:rPr lang="en-US" dirty="0" smtClean="0"/>
              <a:t> </a:t>
            </a:r>
            <a:r>
              <a:rPr lang="sr-Latn-RS" dirty="0" smtClean="0"/>
              <a:t>dokaza</a:t>
            </a:r>
            <a:r>
              <a:rPr lang="en-US" dirty="0" smtClean="0"/>
              <a:t>, </a:t>
            </a:r>
            <a:r>
              <a:rPr lang="sr-Latn-RS" dirty="0" smtClean="0"/>
              <a:t>te njihovo izvođenje</a:t>
            </a:r>
            <a:r>
              <a:rPr lang="en-US" dirty="0" smtClean="0"/>
              <a:t> n</a:t>
            </a:r>
            <a:r>
              <a:rPr lang="sr-Latn-RS" dirty="0" smtClean="0"/>
              <a:t>a sudu </a:t>
            </a:r>
            <a:r>
              <a:rPr lang="en-US" dirty="0" err="1" smtClean="0"/>
              <a:t>na</a:t>
            </a:r>
            <a:r>
              <a:rPr lang="en-US" dirty="0" smtClean="0"/>
              <a:t> </a:t>
            </a:r>
            <a:r>
              <a:rPr lang="sr-Latn-RS" dirty="0" smtClean="0"/>
              <a:t>dopušten način</a:t>
            </a:r>
            <a:r>
              <a:rPr lang="en-GB" dirty="0" smtClean="0"/>
              <a:t> </a:t>
            </a:r>
            <a:endParaRPr lang="en-US" dirty="0"/>
          </a:p>
        </p:txBody>
      </p:sp>
    </p:spTree>
    <p:extLst>
      <p:ext uri="{BB962C8B-B14F-4D97-AF65-F5344CB8AC3E}">
        <p14:creationId xmlns="" xmlns:p14="http://schemas.microsoft.com/office/powerpoint/2010/main" val="335839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2062103"/>
          </a:xfrm>
          <a:prstGeom prst="rect">
            <a:avLst/>
          </a:prstGeom>
          <a:noFill/>
        </p:spPr>
        <p:txBody>
          <a:bodyPr wrap="square" rtlCol="0">
            <a:spAutoFit/>
          </a:bodyPr>
          <a:lstStyle/>
          <a:p>
            <a:pPr algn="ctr"/>
            <a:r>
              <a:rPr lang="en-GB" sz="3200" b="1" dirty="0" err="1" smtClean="0">
                <a:solidFill>
                  <a:schemeClr val="accent1">
                    <a:lumMod val="25000"/>
                  </a:schemeClr>
                </a:solidFill>
                <a:latin typeface="Calibri" pitchFamily="34" charset="0"/>
              </a:rPr>
              <a:t>Princip</a:t>
            </a:r>
            <a:r>
              <a:rPr lang="sr-Latn-RS" sz="3200" b="1" dirty="0" smtClean="0">
                <a:solidFill>
                  <a:schemeClr val="accent1">
                    <a:lumMod val="25000"/>
                  </a:schemeClr>
                </a:solidFill>
                <a:latin typeface="Calibri" pitchFamily="34" charset="0"/>
              </a:rPr>
              <a:t>i u pogledu</a:t>
            </a:r>
            <a:r>
              <a:rPr lang="en-GB" sz="3200" b="1" dirty="0" smtClean="0">
                <a:solidFill>
                  <a:schemeClr val="accent1">
                    <a:lumMod val="25000"/>
                  </a:schemeClr>
                </a:solidFill>
                <a:latin typeface="Calibri" pitchFamily="34" charset="0"/>
              </a:rPr>
              <a:t> </a:t>
            </a:r>
            <a:r>
              <a:rPr lang="sr-Latn-RS" sz="3200" b="1" dirty="0" smtClean="0">
                <a:solidFill>
                  <a:schemeClr val="accent1">
                    <a:lumMod val="25000"/>
                  </a:schemeClr>
                </a:solidFill>
                <a:latin typeface="Calibri" pitchFamily="34" charset="0"/>
              </a:rPr>
              <a:t>e</a:t>
            </a:r>
            <a:r>
              <a:rPr lang="en-GB" sz="3200" b="1" dirty="0" smtClean="0">
                <a:solidFill>
                  <a:schemeClr val="accent1">
                    <a:lumMod val="25000"/>
                  </a:schemeClr>
                </a:solidFill>
                <a:latin typeface="Calibri" pitchFamily="34" charset="0"/>
              </a:rPr>
              <a:t>le</a:t>
            </a:r>
            <a:r>
              <a:rPr lang="sr-Latn-RS" sz="3200" b="1" dirty="0" smtClean="0">
                <a:solidFill>
                  <a:schemeClr val="accent1">
                    <a:lumMod val="25000"/>
                  </a:schemeClr>
                </a:solidFill>
                <a:latin typeface="Calibri" pitchFamily="34" charset="0"/>
              </a:rPr>
              <a:t>k</a:t>
            </a:r>
            <a:r>
              <a:rPr lang="en-GB" sz="3200" b="1" dirty="0" err="1" smtClean="0">
                <a:solidFill>
                  <a:schemeClr val="accent1">
                    <a:lumMod val="25000"/>
                  </a:schemeClr>
                </a:solidFill>
                <a:latin typeface="Calibri" pitchFamily="34" charset="0"/>
              </a:rPr>
              <a:t>tron</a:t>
            </a:r>
            <a:r>
              <a:rPr lang="sr-Latn-RS" sz="3200" b="1" dirty="0" smtClean="0">
                <a:solidFill>
                  <a:schemeClr val="accent1">
                    <a:lumMod val="25000"/>
                  </a:schemeClr>
                </a:solidFill>
                <a:latin typeface="Calibri" pitchFamily="34" charset="0"/>
              </a:rPr>
              <a:t>sk</a:t>
            </a:r>
            <a:r>
              <a:rPr lang="en-GB" sz="3200" b="1" dirty="0" err="1" smtClean="0">
                <a:solidFill>
                  <a:schemeClr val="accent1">
                    <a:lumMod val="25000"/>
                  </a:schemeClr>
                </a:solidFill>
                <a:latin typeface="Calibri" pitchFamily="34" charset="0"/>
              </a:rPr>
              <a:t>i</a:t>
            </a:r>
            <a:r>
              <a:rPr lang="sr-Latn-RS" sz="3200" b="1" dirty="0" smtClean="0">
                <a:solidFill>
                  <a:schemeClr val="accent1">
                    <a:lumMod val="25000"/>
                  </a:schemeClr>
                </a:solidFill>
                <a:latin typeface="Calibri" pitchFamily="34" charset="0"/>
              </a:rPr>
              <a:t>h</a:t>
            </a:r>
            <a:r>
              <a:rPr lang="en-GB" sz="3200" b="1" dirty="0" smtClean="0">
                <a:solidFill>
                  <a:schemeClr val="accent1">
                    <a:lumMod val="25000"/>
                  </a:schemeClr>
                </a:solidFill>
                <a:latin typeface="Calibri" pitchFamily="34" charset="0"/>
              </a:rPr>
              <a:t> </a:t>
            </a:r>
            <a:r>
              <a:rPr lang="sr-Latn-RS" sz="3200" b="1" dirty="0" smtClean="0">
                <a:solidFill>
                  <a:schemeClr val="accent1">
                    <a:lumMod val="25000"/>
                  </a:schemeClr>
                </a:solidFill>
                <a:latin typeface="Calibri" pitchFamily="34" charset="0"/>
              </a:rPr>
              <a:t>dokaza</a:t>
            </a:r>
            <a:endParaRPr lang="en-US" sz="3200" dirty="0"/>
          </a:p>
        </p:txBody>
      </p:sp>
    </p:spTree>
    <p:extLst>
      <p:ext uri="{BB962C8B-B14F-4D97-AF65-F5344CB8AC3E}">
        <p14:creationId xmlns="" xmlns:p14="http://schemas.microsoft.com/office/powerpoint/2010/main" val="9756565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Princip</a:t>
            </a:r>
            <a:r>
              <a:rPr lang="en-US" b="1" dirty="0" smtClean="0"/>
              <a:t> 1 – </a:t>
            </a:r>
            <a:r>
              <a:rPr lang="en-US" b="1" dirty="0" err="1" smtClean="0"/>
              <a:t>Integrit</a:t>
            </a:r>
            <a:r>
              <a:rPr lang="sr-Latn-RS" b="1" dirty="0" smtClean="0"/>
              <a:t>et podataka</a:t>
            </a:r>
            <a:endParaRPr lang="en-US" b="1" dirty="0"/>
          </a:p>
        </p:txBody>
      </p:sp>
      <p:sp>
        <p:nvSpPr>
          <p:cNvPr id="3" name="Content Placeholder 2"/>
          <p:cNvSpPr>
            <a:spLocks noGrp="1"/>
          </p:cNvSpPr>
          <p:nvPr>
            <p:ph idx="1"/>
          </p:nvPr>
        </p:nvSpPr>
        <p:spPr>
          <a:xfrm>
            <a:off x="457200" y="1600200"/>
            <a:ext cx="8229600" cy="5064600"/>
          </a:xfrm>
        </p:spPr>
        <p:txBody>
          <a:bodyPr>
            <a:normAutofit fontScale="70000" lnSpcReduction="20000"/>
          </a:bodyPr>
          <a:lstStyle/>
          <a:p>
            <a:pPr marL="0" indent="0">
              <a:lnSpc>
                <a:spcPct val="120000"/>
              </a:lnSpc>
              <a:buNone/>
            </a:pPr>
            <a:r>
              <a:rPr lang="sr-Latn-CS" dirty="0" smtClean="0"/>
              <a:t>Nikakav preduzeti postupak ne treba da menja elektronske uređaje ili medijume, na koje se kasnije možete osloniti na sudu</a:t>
            </a:r>
            <a:r>
              <a:rPr lang="en-US" dirty="0" smtClean="0"/>
              <a:t>.</a:t>
            </a:r>
            <a:endParaRPr lang="en-GB" dirty="0"/>
          </a:p>
          <a:p>
            <a:pPr lvl="0">
              <a:lnSpc>
                <a:spcPct val="120000"/>
              </a:lnSpc>
            </a:pPr>
            <a:r>
              <a:rPr lang="sr-Latn-CS" dirty="0" smtClean="0"/>
              <a:t>Kada se rukuje elektronskim uređajima i podacima, oni se ne smeju menjati, ni u pogledu hardvera ni softvera. Službeno lice na dužnosti je odgovorno za integritet materijala spašenog sa mesta događaja i stoga i za započinjanje evidentiranja čuvanja forenzičkih dokaza</a:t>
            </a:r>
            <a:r>
              <a:rPr lang="en-US" dirty="0" smtClean="0"/>
              <a:t>. </a:t>
            </a:r>
            <a:endParaRPr lang="en-GB" dirty="0"/>
          </a:p>
          <a:p>
            <a:pPr lvl="0">
              <a:lnSpc>
                <a:spcPct val="120000"/>
              </a:lnSpc>
            </a:pPr>
            <a:r>
              <a:rPr lang="sr-Latn-CS" dirty="0" smtClean="0"/>
              <a:t>Postoje okolnosti u kojima će se doneti odluke da se pristupi podacima na “aktivnom” računarskom sistemu kako bi se izbegao gubitak potencijalnih dokaza. Ovo mora da se preduzme na način koji dovodi do najmanjeg uticaja na te podatke i to mora da radi za to kvalifikovano lice. Treba uzeti u obzir principe 2 do 5 ukoliko se utvrdi da je neophodan ovaj tok delovanja</a:t>
            </a:r>
            <a:r>
              <a:rPr lang="en-US" dirty="0" smtClean="0"/>
              <a:t>. </a:t>
            </a:r>
            <a:endParaRPr lang="en-GB" dirty="0"/>
          </a:p>
          <a:p>
            <a:pPr marL="0" indent="0">
              <a:buNone/>
            </a:pPr>
            <a:endParaRPr lang="en-US" dirty="0"/>
          </a:p>
        </p:txBody>
      </p:sp>
    </p:spTree>
    <p:extLst>
      <p:ext uri="{BB962C8B-B14F-4D97-AF65-F5344CB8AC3E}">
        <p14:creationId xmlns="" xmlns:p14="http://schemas.microsoft.com/office/powerpoint/2010/main" val="2994395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Princip</a:t>
            </a:r>
            <a:r>
              <a:rPr lang="en-US" b="1" dirty="0" smtClean="0"/>
              <a:t> 2 – </a:t>
            </a:r>
            <a:r>
              <a:rPr lang="sr-Latn-CS" b="1" dirty="0" smtClean="0"/>
              <a:t>Trag postupanja s izvornim podacima – forenzički dnevnik </a:t>
            </a:r>
            <a:endParaRPr lang="en-US" b="1"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sr-Latn-CS" dirty="0" smtClean="0"/>
              <a:t>Treba da se kreira i sačuva forenzički dnevnik ili drugi zapis svih preduzetih radnji kada se rukuje elektronskim dokazima. Trebalo bi da neko nezavisno treće lice bude u stanju da ispita te radnje i da postigne isti rezultat</a:t>
            </a:r>
            <a:r>
              <a:rPr lang="en-US" dirty="0" smtClean="0"/>
              <a:t>. </a:t>
            </a:r>
            <a:endParaRPr lang="en-GB" dirty="0"/>
          </a:p>
          <a:p>
            <a:pPr lvl="0">
              <a:lnSpc>
                <a:spcPct val="120000"/>
              </a:lnSpc>
            </a:pPr>
            <a:r>
              <a:rPr lang="sr-Latn-CS" dirty="0" smtClean="0"/>
              <a:t>Nužno je da se precizno zapišu sve aktivnosti, kako bi se omogućilo nekom trećem licu da rekonstruiše radnje nekog člana ekipe za uviđaj na mestu događaja kako bi se obezbedila dokazna vrednost na sudu. Sve radnje koje se odnose na zaplenu, pristup, skladištenje ili prenos elektronskih dokaza moraju da budu u potpunosti dokumentovane, sačuvane i raspoložive za reviziju</a:t>
            </a:r>
            <a:r>
              <a:rPr lang="en-US" dirty="0" smtClean="0"/>
              <a:t>. </a:t>
            </a:r>
            <a:endParaRPr lang="en-GB" dirty="0"/>
          </a:p>
          <a:p>
            <a:pPr>
              <a:lnSpc>
                <a:spcPct val="120000"/>
              </a:lnSpc>
            </a:pPr>
            <a:endParaRPr lang="en-US" dirty="0"/>
          </a:p>
        </p:txBody>
      </p:sp>
    </p:spTree>
    <p:extLst>
      <p:ext uri="{BB962C8B-B14F-4D97-AF65-F5344CB8AC3E}">
        <p14:creationId xmlns="" xmlns:p14="http://schemas.microsoft.com/office/powerpoint/2010/main" val="2230563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Princip</a:t>
            </a:r>
            <a:r>
              <a:rPr lang="en-US" b="1" dirty="0" smtClean="0"/>
              <a:t> 3 – </a:t>
            </a:r>
            <a:r>
              <a:rPr lang="sr-Latn-RS" b="1" dirty="0" smtClean="0"/>
              <a:t>Podrška s</a:t>
            </a:r>
            <a:r>
              <a:rPr lang="en-US" b="1" dirty="0" err="1" smtClean="0"/>
              <a:t>peci</a:t>
            </a:r>
            <a:r>
              <a:rPr lang="sr-Latn-RS" b="1" dirty="0" smtClean="0"/>
              <a:t>j</a:t>
            </a:r>
            <a:r>
              <a:rPr lang="en-US" b="1" dirty="0" err="1" smtClean="0"/>
              <a:t>alist</a:t>
            </a:r>
            <a:r>
              <a:rPr lang="sr-Latn-RS" b="1" dirty="0" smtClean="0"/>
              <a:t>a</a:t>
            </a:r>
            <a:endParaRPr lang="en-US" b="1" dirty="0"/>
          </a:p>
        </p:txBody>
      </p:sp>
      <p:sp>
        <p:nvSpPr>
          <p:cNvPr id="3" name="Content Placeholder 2"/>
          <p:cNvSpPr>
            <a:spLocks noGrp="1"/>
          </p:cNvSpPr>
          <p:nvPr>
            <p:ph idx="1"/>
          </p:nvPr>
        </p:nvSpPr>
        <p:spPr>
          <a:xfrm>
            <a:off x="457200" y="1600200"/>
            <a:ext cx="8229600" cy="5035066"/>
          </a:xfrm>
        </p:spPr>
        <p:txBody>
          <a:bodyPr>
            <a:normAutofit fontScale="62500" lnSpcReduction="20000"/>
          </a:bodyPr>
          <a:lstStyle/>
          <a:p>
            <a:pPr>
              <a:lnSpc>
                <a:spcPct val="120000"/>
              </a:lnSpc>
            </a:pPr>
            <a:r>
              <a:rPr lang="sr-Latn-CS" dirty="0" smtClean="0"/>
              <a:t>Ukoliko se pretpostavlja da elektronski dokazi mogu da se nađu u toku neke operacije, službeno lice na dužnosti treba blagovremeno da obavesti specijaliste/spoljnje savetnike</a:t>
            </a:r>
            <a:r>
              <a:rPr lang="en-US" dirty="0" smtClean="0"/>
              <a:t>.</a:t>
            </a:r>
            <a:endParaRPr lang="en-GB" dirty="0"/>
          </a:p>
          <a:p>
            <a:pPr lvl="0">
              <a:lnSpc>
                <a:spcPct val="120000"/>
              </a:lnSpc>
            </a:pPr>
            <a:r>
              <a:rPr lang="sr-Latn-CS" dirty="0" smtClean="0"/>
              <a:t>Za istrage koje uključuju pretres i zaplenu elektronskih dokaza, može biti neophodno da se konsultuju spoljni specijalisti</a:t>
            </a:r>
            <a:r>
              <a:rPr lang="en-US" dirty="0" smtClean="0"/>
              <a:t>. </a:t>
            </a:r>
            <a:r>
              <a:rPr lang="sr-Latn-CS" dirty="0" smtClean="0"/>
              <a:t>Svi spoljni specijalisti treba da budu upoznati sa principima koji su utvrđeni u ovom ili sličnim relevantnim dokumentima</a:t>
            </a:r>
            <a:r>
              <a:rPr lang="en-US" dirty="0" smtClean="0"/>
              <a:t>. </a:t>
            </a:r>
            <a:r>
              <a:rPr lang="sr-Latn-CS" dirty="0" smtClean="0"/>
              <a:t>Jedan specijalista treba da ima</a:t>
            </a:r>
            <a:r>
              <a:rPr lang="en-US" dirty="0" smtClean="0"/>
              <a:t>:</a:t>
            </a:r>
            <a:endParaRPr lang="en-GB" dirty="0"/>
          </a:p>
          <a:p>
            <a:pPr lvl="1">
              <a:lnSpc>
                <a:spcPct val="120000"/>
              </a:lnSpc>
            </a:pPr>
            <a:r>
              <a:rPr lang="sr-Latn-CS" dirty="0" smtClean="0"/>
              <a:t>neophodno specijalističko ekspertsko znanje i iskustvo na terenu</a:t>
            </a:r>
            <a:r>
              <a:rPr lang="en-US" dirty="0" smtClean="0"/>
              <a:t>,</a:t>
            </a:r>
            <a:endParaRPr lang="en-GB" dirty="0"/>
          </a:p>
          <a:p>
            <a:pPr lvl="1">
              <a:lnSpc>
                <a:spcPct val="120000"/>
              </a:lnSpc>
            </a:pPr>
            <a:r>
              <a:rPr lang="sr-Latn-CS" dirty="0" smtClean="0"/>
              <a:t>neophodno poznavanje procedure uviđaja</a:t>
            </a:r>
            <a:r>
              <a:rPr lang="en-US" dirty="0" smtClean="0"/>
              <a:t>,</a:t>
            </a:r>
            <a:endParaRPr lang="en-GB" dirty="0"/>
          </a:p>
          <a:p>
            <a:pPr lvl="1">
              <a:lnSpc>
                <a:spcPct val="120000"/>
              </a:lnSpc>
            </a:pPr>
            <a:r>
              <a:rPr lang="sr-Latn-CS" dirty="0" smtClean="0"/>
              <a:t>neophodno poznavanje predmeta o kome se radi</a:t>
            </a:r>
            <a:r>
              <a:rPr lang="en-US" dirty="0" smtClean="0"/>
              <a:t>,</a:t>
            </a:r>
            <a:endParaRPr lang="en-GB" dirty="0"/>
          </a:p>
          <a:p>
            <a:pPr lvl="1">
              <a:lnSpc>
                <a:spcPct val="120000"/>
              </a:lnSpc>
            </a:pPr>
            <a:r>
              <a:rPr lang="sr-Latn-CS" dirty="0" smtClean="0"/>
              <a:t>neophodno poznavanje prava</a:t>
            </a:r>
            <a:r>
              <a:rPr lang="en-US" dirty="0" smtClean="0"/>
              <a:t>,</a:t>
            </a:r>
            <a:endParaRPr lang="en-GB" dirty="0"/>
          </a:p>
          <a:p>
            <a:pPr lvl="1">
              <a:lnSpc>
                <a:spcPct val="120000"/>
              </a:lnSpc>
            </a:pPr>
            <a:r>
              <a:rPr lang="sr-Latn-CS" dirty="0" smtClean="0"/>
              <a:t>odgovarajuće veštine komuniciranja (i za usmena i pisana objašnjenja)</a:t>
            </a:r>
          </a:p>
          <a:p>
            <a:pPr lvl="1">
              <a:lnSpc>
                <a:spcPct val="120000"/>
              </a:lnSpc>
            </a:pPr>
            <a:r>
              <a:rPr lang="sr-Latn-CS" dirty="0" smtClean="0"/>
              <a:t>neophodno odgovarajuće znanje jezika</a:t>
            </a:r>
            <a:r>
              <a:rPr lang="en-US" dirty="0" smtClean="0"/>
              <a:t>.</a:t>
            </a:r>
            <a:endParaRPr lang="en-GB" dirty="0"/>
          </a:p>
          <a:p>
            <a:pPr>
              <a:lnSpc>
                <a:spcPct val="120000"/>
              </a:lnSpc>
            </a:pPr>
            <a:endParaRPr lang="en-US" b="1" dirty="0"/>
          </a:p>
        </p:txBody>
      </p:sp>
    </p:spTree>
    <p:extLst>
      <p:ext uri="{BB962C8B-B14F-4D97-AF65-F5344CB8AC3E}">
        <p14:creationId xmlns="" xmlns:p14="http://schemas.microsoft.com/office/powerpoint/2010/main" val="2468406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Princip</a:t>
            </a:r>
            <a:r>
              <a:rPr lang="en-US" b="1" dirty="0" smtClean="0"/>
              <a:t> 4 – </a:t>
            </a:r>
            <a:r>
              <a:rPr lang="sr-Latn-CS" b="1" dirty="0" smtClean="0"/>
              <a:t>Adekvatna</a:t>
            </a:r>
            <a:r>
              <a:rPr lang="sr-Latn-RS" b="1" dirty="0" smtClean="0"/>
              <a:t> obuka</a:t>
            </a:r>
            <a:endParaRPr lang="en-US" b="1" dirty="0"/>
          </a:p>
        </p:txBody>
      </p:sp>
      <p:sp>
        <p:nvSpPr>
          <p:cNvPr id="3" name="Content Placeholder 2"/>
          <p:cNvSpPr>
            <a:spLocks noGrp="1"/>
          </p:cNvSpPr>
          <p:nvPr>
            <p:ph idx="1"/>
          </p:nvPr>
        </p:nvSpPr>
        <p:spPr>
          <a:xfrm>
            <a:off x="457200" y="1600200"/>
            <a:ext cx="8229600" cy="4897241"/>
          </a:xfrm>
        </p:spPr>
        <p:txBody>
          <a:bodyPr>
            <a:normAutofit fontScale="92500" lnSpcReduction="20000"/>
          </a:bodyPr>
          <a:lstStyle/>
          <a:p>
            <a:r>
              <a:rPr lang="sr-Latn-CS" dirty="0" smtClean="0"/>
              <a:t>Ekipe za uviđaj moraju da budu odgovarajuće obučene kako bi bile u stanju da traže i zaplene elektronske dokaze ukoliko na mestu događaja krivičnog dela nema eksperata na raspolaganju</a:t>
            </a:r>
            <a:r>
              <a:rPr lang="en-US" dirty="0" smtClean="0"/>
              <a:t>.</a:t>
            </a:r>
            <a:endParaRPr lang="en-GB" dirty="0"/>
          </a:p>
          <a:p>
            <a:pPr lvl="0"/>
            <a:r>
              <a:rPr lang="sr-Latn-CS" dirty="0" smtClean="0"/>
              <a:t>U izuzetnim okolnostima u kojima je neophodno da član ekipe za uviđaj prikupi elektronske dokaze i/ili pristupi originalnim podacima koji se drže na nekom elektronskom uređaju ili digitalnim memorijskim medijumima, taj član ekipe za uviđaj mora da bude obučen da to uradi propisno i da objasni relevantnost i implikacije svojih postupaka</a:t>
            </a:r>
            <a:r>
              <a:rPr lang="en-US" dirty="0" smtClean="0"/>
              <a:t>.</a:t>
            </a:r>
            <a:endParaRPr lang="en-GB" dirty="0"/>
          </a:p>
          <a:p>
            <a:pPr marL="0" indent="0">
              <a:buNone/>
            </a:pPr>
            <a:endParaRPr lang="en-US" dirty="0"/>
          </a:p>
        </p:txBody>
      </p:sp>
    </p:spTree>
    <p:extLst>
      <p:ext uri="{BB962C8B-B14F-4D97-AF65-F5344CB8AC3E}">
        <p14:creationId xmlns="" xmlns:p14="http://schemas.microsoft.com/office/powerpoint/2010/main" val="3012917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Princip</a:t>
            </a:r>
            <a:r>
              <a:rPr lang="en-US" b="1" dirty="0" smtClean="0"/>
              <a:t> 5 - </a:t>
            </a:r>
            <a:r>
              <a:rPr lang="sr-Latn-RS" b="1" dirty="0" smtClean="0"/>
              <a:t>Zakonitost</a:t>
            </a:r>
            <a:endParaRPr lang="en-US" b="1" dirty="0"/>
          </a:p>
        </p:txBody>
      </p:sp>
      <p:sp>
        <p:nvSpPr>
          <p:cNvPr id="3" name="Content Placeholder 2"/>
          <p:cNvSpPr>
            <a:spLocks noGrp="1"/>
          </p:cNvSpPr>
          <p:nvPr>
            <p:ph idx="1"/>
          </p:nvPr>
        </p:nvSpPr>
        <p:spPr>
          <a:xfrm>
            <a:off x="457200" y="1600200"/>
            <a:ext cx="8229600" cy="5074444"/>
          </a:xfrm>
        </p:spPr>
        <p:txBody>
          <a:bodyPr>
            <a:normAutofit lnSpcReduction="10000"/>
          </a:bodyPr>
          <a:lstStyle/>
          <a:p>
            <a:pPr>
              <a:lnSpc>
                <a:spcPct val="110000"/>
              </a:lnSpc>
            </a:pPr>
            <a:r>
              <a:rPr lang="sr-Latn-RS" dirty="0" smtClean="0"/>
              <a:t>Lice</a:t>
            </a:r>
            <a:r>
              <a:rPr lang="en-US" dirty="0" smtClean="0"/>
              <a:t> </a:t>
            </a:r>
            <a:r>
              <a:rPr lang="sr-Latn-RS" dirty="0" smtClean="0"/>
              <a:t>i</a:t>
            </a:r>
            <a:r>
              <a:rPr lang="en-US" dirty="0" smtClean="0"/>
              <a:t> </a:t>
            </a:r>
            <a:r>
              <a:rPr lang="sr-Latn-CS" dirty="0" smtClean="0"/>
              <a:t>nadležni organ, zaduženi za dati predmet, </a:t>
            </a:r>
            <a:r>
              <a:rPr lang="sr-Latn-RS" dirty="0" smtClean="0"/>
              <a:t>su odgovorni da</a:t>
            </a:r>
            <a:r>
              <a:rPr lang="en-US" dirty="0" smtClean="0"/>
              <a:t> </a:t>
            </a:r>
            <a:r>
              <a:rPr lang="sr-Latn-RS" dirty="0" smtClean="0"/>
              <a:t>obezbede da se poštuju</a:t>
            </a:r>
            <a:r>
              <a:rPr lang="en-US" dirty="0" smtClean="0"/>
              <a:t> </a:t>
            </a:r>
            <a:r>
              <a:rPr lang="sr-Latn-RS" dirty="0" smtClean="0"/>
              <a:t>zakon</a:t>
            </a:r>
            <a:r>
              <a:rPr lang="en-US" dirty="0" smtClean="0"/>
              <a:t>, </a:t>
            </a:r>
            <a:r>
              <a:rPr lang="sr-Latn-RS" dirty="0" smtClean="0"/>
              <a:t>opšti</a:t>
            </a:r>
            <a:r>
              <a:rPr lang="en-US" dirty="0" smtClean="0"/>
              <a:t> </a:t>
            </a:r>
            <a:r>
              <a:rPr lang="en-US" dirty="0" err="1" smtClean="0"/>
              <a:t>foren</a:t>
            </a:r>
            <a:r>
              <a:rPr lang="sr-Latn-RS" dirty="0" smtClean="0"/>
              <a:t>z</a:t>
            </a:r>
            <a:r>
              <a:rPr lang="en-US" dirty="0" err="1" smtClean="0"/>
              <a:t>i</a:t>
            </a:r>
            <a:r>
              <a:rPr lang="sr-Latn-RS" dirty="0" smtClean="0"/>
              <a:t>čki</a:t>
            </a:r>
            <a:r>
              <a:rPr lang="en-US" dirty="0" smtClean="0"/>
              <a:t> </a:t>
            </a:r>
            <a:r>
              <a:rPr lang="sr-Latn-RS" dirty="0" smtClean="0"/>
              <a:t>i</a:t>
            </a:r>
            <a:r>
              <a:rPr lang="en-US" dirty="0" smtClean="0"/>
              <a:t> procedural</a:t>
            </a:r>
            <a:r>
              <a:rPr lang="sr-Latn-RS" dirty="0" smtClean="0"/>
              <a:t>ni</a:t>
            </a:r>
            <a:r>
              <a:rPr lang="en-US" dirty="0" smtClean="0"/>
              <a:t> </a:t>
            </a:r>
            <a:r>
              <a:rPr lang="en-US" dirty="0" err="1" smtClean="0"/>
              <a:t>princip</a:t>
            </a:r>
            <a:r>
              <a:rPr lang="sr-Latn-RS" dirty="0" smtClean="0"/>
              <a:t>i</a:t>
            </a:r>
            <a:r>
              <a:rPr lang="en-US" dirty="0" smtClean="0"/>
              <a:t>, </a:t>
            </a:r>
            <a:r>
              <a:rPr lang="sr-Latn-RS" dirty="0" smtClean="0"/>
              <a:t>te</a:t>
            </a:r>
            <a:r>
              <a:rPr lang="en-US" dirty="0" smtClean="0"/>
              <a:t> </a:t>
            </a:r>
            <a:r>
              <a:rPr lang="sr-Latn-RS" dirty="0" smtClean="0"/>
              <a:t>napred nabrojani</a:t>
            </a:r>
            <a:r>
              <a:rPr lang="en-US" dirty="0" smtClean="0"/>
              <a:t> </a:t>
            </a:r>
            <a:r>
              <a:rPr lang="en-US" dirty="0" err="1" smtClean="0"/>
              <a:t>princip</a:t>
            </a:r>
            <a:r>
              <a:rPr lang="sr-Latn-RS" dirty="0" smtClean="0"/>
              <a:t>i</a:t>
            </a:r>
            <a:r>
              <a:rPr lang="en-US" dirty="0" smtClean="0"/>
              <a:t>. </a:t>
            </a:r>
            <a:r>
              <a:rPr lang="sr-Latn-RS" dirty="0" smtClean="0"/>
              <a:t>Ovo važi za</a:t>
            </a:r>
            <a:r>
              <a:rPr lang="en-US" dirty="0" smtClean="0"/>
              <a:t> pose</a:t>
            </a:r>
            <a:r>
              <a:rPr lang="sr-Latn-RS" dirty="0" smtClean="0"/>
              <a:t>dovanje</a:t>
            </a:r>
            <a:r>
              <a:rPr lang="en-US" dirty="0" smtClean="0"/>
              <a:t> </a:t>
            </a:r>
            <a:r>
              <a:rPr lang="sr-Latn-RS" dirty="0" smtClean="0"/>
              <a:t>i</a:t>
            </a:r>
            <a:r>
              <a:rPr lang="en-US" dirty="0" smtClean="0"/>
              <a:t> </a:t>
            </a:r>
            <a:r>
              <a:rPr lang="sr-Latn-RS" dirty="0" smtClean="0"/>
              <a:t>pristup</a:t>
            </a:r>
            <a:r>
              <a:rPr lang="en-US" dirty="0" smtClean="0"/>
              <a:t> </a:t>
            </a:r>
            <a:r>
              <a:rPr lang="en-US" dirty="0" err="1" smtClean="0"/>
              <a:t>ele</a:t>
            </a:r>
            <a:r>
              <a:rPr lang="sr-Latn-RS" dirty="0" smtClean="0"/>
              <a:t>k</a:t>
            </a:r>
            <a:r>
              <a:rPr lang="en-US" dirty="0" err="1" smtClean="0"/>
              <a:t>tron</a:t>
            </a:r>
            <a:r>
              <a:rPr lang="sr-Latn-RS" dirty="0" smtClean="0"/>
              <a:t>skim dokazima</a:t>
            </a:r>
            <a:r>
              <a:rPr lang="en-US" dirty="0" smtClean="0"/>
              <a:t>. </a:t>
            </a:r>
          </a:p>
          <a:p>
            <a:pPr>
              <a:lnSpc>
                <a:spcPct val="110000"/>
              </a:lnSpc>
            </a:pPr>
            <a:r>
              <a:rPr lang="sr-Latn-RS" dirty="0" smtClean="0"/>
              <a:t>Svaka</a:t>
            </a:r>
            <a:r>
              <a:rPr lang="en-US" dirty="0" smtClean="0"/>
              <a:t> </a:t>
            </a:r>
            <a:r>
              <a:rPr lang="sr-Latn-RS" dirty="0" smtClean="0"/>
              <a:t>država članica</a:t>
            </a:r>
            <a:r>
              <a:rPr lang="en-US" dirty="0" smtClean="0"/>
              <a:t> </a:t>
            </a:r>
            <a:r>
              <a:rPr lang="sr-Latn-RS" dirty="0" smtClean="0"/>
              <a:t>treba da uzme u razmatranje svoja</a:t>
            </a:r>
            <a:r>
              <a:rPr lang="en-US" dirty="0" smtClean="0"/>
              <a:t> </a:t>
            </a:r>
            <a:r>
              <a:rPr lang="sr-Latn-RS" dirty="0" smtClean="0"/>
              <a:t>spostvena pravna</a:t>
            </a:r>
            <a:r>
              <a:rPr lang="en-US" dirty="0" smtClean="0"/>
              <a:t> do</a:t>
            </a:r>
            <a:r>
              <a:rPr lang="sr-Latn-RS" dirty="0" smtClean="0"/>
              <a:t>k</a:t>
            </a:r>
            <a:r>
              <a:rPr lang="en-US" dirty="0" err="1" smtClean="0"/>
              <a:t>ument</a:t>
            </a:r>
            <a:r>
              <a:rPr lang="sr-Latn-RS" dirty="0" smtClean="0"/>
              <a:t>a</a:t>
            </a:r>
            <a:r>
              <a:rPr lang="en-US" dirty="0" smtClean="0"/>
              <a:t> </a:t>
            </a:r>
            <a:r>
              <a:rPr lang="sr-Latn-RS" dirty="0" smtClean="0"/>
              <a:t>i</a:t>
            </a:r>
            <a:r>
              <a:rPr lang="en-US" dirty="0" smtClean="0"/>
              <a:t> </a:t>
            </a:r>
            <a:r>
              <a:rPr lang="sr-Latn-RS" dirty="0" smtClean="0"/>
              <a:t>propise</a:t>
            </a:r>
            <a:r>
              <a:rPr lang="en-US" dirty="0" smtClean="0"/>
              <a:t> </a:t>
            </a:r>
            <a:r>
              <a:rPr lang="sr-Latn-RS" dirty="0" smtClean="0"/>
              <a:t>kada</a:t>
            </a:r>
            <a:r>
              <a:rPr lang="en-US" dirty="0" smtClean="0"/>
              <a:t> </a:t>
            </a:r>
            <a:r>
              <a:rPr lang="sr-Latn-RS" dirty="0" smtClean="0"/>
              <a:t>tumači</a:t>
            </a:r>
            <a:r>
              <a:rPr lang="en-US" dirty="0" smtClean="0"/>
              <a:t> mere pr</a:t>
            </a:r>
            <a:r>
              <a:rPr lang="sr-Latn-RS" dirty="0" smtClean="0"/>
              <a:t>edložene u ovom</a:t>
            </a:r>
            <a:r>
              <a:rPr lang="en-US" dirty="0" smtClean="0"/>
              <a:t> do</a:t>
            </a:r>
            <a:r>
              <a:rPr lang="sr-Latn-RS" dirty="0" smtClean="0"/>
              <a:t>k</a:t>
            </a:r>
            <a:r>
              <a:rPr lang="en-US" dirty="0" err="1" smtClean="0"/>
              <a:t>ument</a:t>
            </a:r>
            <a:r>
              <a:rPr lang="sr-Latn-RS" dirty="0" smtClean="0"/>
              <a:t>u</a:t>
            </a:r>
            <a:r>
              <a:rPr lang="en-US" dirty="0" smtClean="0"/>
              <a:t>.</a:t>
            </a:r>
            <a:endParaRPr lang="en-GB" dirty="0"/>
          </a:p>
          <a:p>
            <a:pPr>
              <a:lnSpc>
                <a:spcPct val="110000"/>
              </a:lnSpc>
            </a:pPr>
            <a:endParaRPr lang="en-US" b="1" dirty="0"/>
          </a:p>
        </p:txBody>
      </p:sp>
    </p:spTree>
    <p:extLst>
      <p:ext uri="{BB962C8B-B14F-4D97-AF65-F5344CB8AC3E}">
        <p14:creationId xmlns="" xmlns:p14="http://schemas.microsoft.com/office/powerpoint/2010/main" val="3303644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4000" b="1" dirty="0" smtClean="0"/>
              <a:t>Vodič za elektronske dokaze Saveta </a:t>
            </a:r>
            <a:r>
              <a:rPr lang="en-US" sz="4000" b="1" dirty="0" smtClean="0"/>
              <a:t>E</a:t>
            </a:r>
            <a:r>
              <a:rPr lang="sr-Latn-RS" sz="4000" b="1" dirty="0" smtClean="0"/>
              <a:t>v</a:t>
            </a:r>
            <a:r>
              <a:rPr lang="en-US" sz="4000" b="1" dirty="0" smtClean="0"/>
              <a:t>rope</a:t>
            </a:r>
            <a:endParaRPr lang="en-US" sz="4000"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sr-Latn-RS" dirty="0" smtClean="0"/>
              <a:t>Uvod</a:t>
            </a:r>
            <a:endParaRPr lang="en-US" dirty="0" smtClean="0"/>
          </a:p>
          <a:p>
            <a:pPr marL="514350" indent="-514350">
              <a:buFont typeface="+mj-lt"/>
              <a:buAutoNum type="arabicPeriod"/>
            </a:pPr>
            <a:r>
              <a:rPr lang="sr-Latn-RS" dirty="0" smtClean="0"/>
              <a:t>Izvori dokaza</a:t>
            </a:r>
            <a:endParaRPr lang="en-US" dirty="0" smtClean="0"/>
          </a:p>
          <a:p>
            <a:pPr marL="514350" indent="-514350">
              <a:buFont typeface="+mj-lt"/>
              <a:buAutoNum type="arabicPeriod"/>
            </a:pPr>
            <a:r>
              <a:rPr lang="sr-Latn-RS" dirty="0" smtClean="0"/>
              <a:t>Pretres</a:t>
            </a:r>
            <a:r>
              <a:rPr lang="en-US" dirty="0" smtClean="0"/>
              <a:t> </a:t>
            </a:r>
            <a:r>
              <a:rPr lang="sr-Latn-RS" dirty="0" smtClean="0"/>
              <a:t>i</a:t>
            </a:r>
            <a:r>
              <a:rPr lang="en-US" dirty="0" smtClean="0"/>
              <a:t> </a:t>
            </a:r>
            <a:r>
              <a:rPr lang="sr-Latn-RS" dirty="0" smtClean="0"/>
              <a:t>zaplena</a:t>
            </a:r>
            <a:r>
              <a:rPr lang="en-US" dirty="0" smtClean="0"/>
              <a:t> – </a:t>
            </a:r>
            <a:r>
              <a:rPr lang="sr-Latn-RS" dirty="0" smtClean="0"/>
              <a:t>na mestu događaja</a:t>
            </a:r>
            <a:r>
              <a:rPr lang="en-US" dirty="0" smtClean="0"/>
              <a:t> / </a:t>
            </a:r>
            <a:r>
              <a:rPr lang="sr-Latn-RS" dirty="0" smtClean="0"/>
              <a:t>Osumnjičeni</a:t>
            </a:r>
            <a:endParaRPr lang="en-US" dirty="0" smtClean="0"/>
          </a:p>
          <a:p>
            <a:pPr marL="514350" indent="-514350">
              <a:buFont typeface="+mj-lt"/>
              <a:buAutoNum type="arabicPeriod"/>
            </a:pPr>
            <a:r>
              <a:rPr lang="sr-Latn-RS" dirty="0" smtClean="0"/>
              <a:t>Hvatanje dokaza</a:t>
            </a:r>
            <a:r>
              <a:rPr lang="en-US" dirty="0" smtClean="0"/>
              <a:t> </a:t>
            </a:r>
            <a:r>
              <a:rPr lang="sr-Latn-RS" dirty="0" smtClean="0"/>
              <a:t>sa</a:t>
            </a:r>
            <a:r>
              <a:rPr lang="en-US" dirty="0" smtClean="0"/>
              <a:t> Internet</a:t>
            </a:r>
            <a:r>
              <a:rPr lang="sr-Latn-RS" dirty="0" smtClean="0"/>
              <a:t>a</a:t>
            </a:r>
            <a:endParaRPr lang="en-US" dirty="0" smtClean="0"/>
          </a:p>
          <a:p>
            <a:pPr marL="514350" indent="-514350">
              <a:buFont typeface="+mj-lt"/>
              <a:buAutoNum type="arabicPeriod"/>
            </a:pPr>
            <a:r>
              <a:rPr lang="sr-Latn-RS" dirty="0" smtClean="0"/>
              <a:t>Podaci koje drže </a:t>
            </a:r>
            <a:r>
              <a:rPr lang="en-US" dirty="0" smtClean="0"/>
              <a:t> </a:t>
            </a:r>
            <a:r>
              <a:rPr lang="sr-Latn-RS" dirty="0" smtClean="0"/>
              <a:t>treća lica</a:t>
            </a:r>
            <a:endParaRPr lang="en-US" dirty="0" smtClean="0"/>
          </a:p>
          <a:p>
            <a:pPr marL="514350" indent="-514350">
              <a:buFont typeface="+mj-lt"/>
              <a:buAutoNum type="arabicPeriod"/>
            </a:pPr>
            <a:r>
              <a:rPr lang="en-US" dirty="0" smtClean="0"/>
              <a:t>Anal</a:t>
            </a:r>
            <a:r>
              <a:rPr lang="sr-Latn-RS" dirty="0" smtClean="0"/>
              <a:t>iziranje dokaza</a:t>
            </a:r>
            <a:endParaRPr lang="en-US" dirty="0" smtClean="0"/>
          </a:p>
          <a:p>
            <a:pPr marL="514350" indent="-514350">
              <a:buFont typeface="+mj-lt"/>
              <a:buAutoNum type="arabicPeriod"/>
            </a:pPr>
            <a:r>
              <a:rPr lang="en-US" dirty="0" smtClean="0"/>
              <a:t>Pr</a:t>
            </a:r>
            <a:r>
              <a:rPr lang="sr-Latn-RS" dirty="0" smtClean="0"/>
              <a:t>i</a:t>
            </a:r>
            <a:r>
              <a:rPr lang="en-US" dirty="0" smtClean="0"/>
              <a:t>pr</a:t>
            </a:r>
            <a:r>
              <a:rPr lang="sr-Latn-RS" dirty="0" smtClean="0"/>
              <a:t>ema </a:t>
            </a:r>
            <a:r>
              <a:rPr lang="en-US" dirty="0" err="1" smtClean="0"/>
              <a:t>i</a:t>
            </a:r>
            <a:r>
              <a:rPr lang="sr-Latn-RS" dirty="0" smtClean="0"/>
              <a:t> izvođenje</a:t>
            </a:r>
            <a:r>
              <a:rPr lang="en-US" dirty="0" smtClean="0"/>
              <a:t> </a:t>
            </a:r>
            <a:r>
              <a:rPr lang="sr-Latn-RS" dirty="0" smtClean="0"/>
              <a:t>dokaza</a:t>
            </a:r>
          </a:p>
          <a:p>
            <a:pPr marL="514350" indent="-514350">
              <a:buFont typeface="+mj-lt"/>
              <a:buAutoNum type="arabicPeriod"/>
            </a:pPr>
            <a:r>
              <a:rPr lang="sr-Latn-RS" dirty="0" smtClean="0"/>
              <a:t>Sudska nadležnost</a:t>
            </a:r>
            <a:endParaRPr lang="en-US" dirty="0" smtClean="0"/>
          </a:p>
          <a:p>
            <a:pPr marL="514350" indent="-514350">
              <a:buFont typeface="+mj-lt"/>
              <a:buAutoNum type="arabicPeriod"/>
            </a:pPr>
            <a:r>
              <a:rPr lang="sr-Latn-RS" dirty="0" smtClean="0"/>
              <a:t>Razmatranja konkretnih uloga</a:t>
            </a:r>
            <a:endParaRPr lang="en-US" dirty="0" smtClean="0"/>
          </a:p>
          <a:p>
            <a:pPr marL="514350" indent="-514350">
              <a:buFont typeface="+mj-lt"/>
              <a:buAutoNum type="arabicPeriod"/>
            </a:pPr>
            <a:r>
              <a:rPr lang="sr-Latn-RS" dirty="0" smtClean="0"/>
              <a:t>Predmeti</a:t>
            </a:r>
            <a:endParaRPr lang="en-US" dirty="0" smtClean="0"/>
          </a:p>
          <a:p>
            <a:pPr marL="514350" indent="-514350">
              <a:buFont typeface="+mj-lt"/>
              <a:buAutoNum type="arabicPeriod"/>
            </a:pPr>
            <a:r>
              <a:rPr lang="en-US" dirty="0" err="1" smtClean="0"/>
              <a:t>Glosar</a:t>
            </a:r>
            <a:endParaRPr lang="en-US" dirty="0" smtClean="0"/>
          </a:p>
          <a:p>
            <a:pPr marL="514350" indent="-514350">
              <a:buFont typeface="+mj-lt"/>
              <a:buAutoNum type="arabicPeriod"/>
            </a:pPr>
            <a:r>
              <a:rPr lang="sr-Latn-RS" dirty="0" smtClean="0"/>
              <a:t>Dodatne</a:t>
            </a:r>
            <a:r>
              <a:rPr lang="en-US" dirty="0" smtClean="0"/>
              <a:t> </a:t>
            </a:r>
            <a:r>
              <a:rPr lang="sr-Latn-RS" dirty="0" smtClean="0"/>
              <a:t>i</a:t>
            </a:r>
            <a:r>
              <a:rPr lang="en-US" dirty="0" err="1" smtClean="0"/>
              <a:t>nforma</a:t>
            </a:r>
            <a:r>
              <a:rPr lang="sr-Latn-RS" dirty="0" smtClean="0"/>
              <a:t>c</a:t>
            </a:r>
            <a:r>
              <a:rPr lang="en-US" dirty="0" err="1" smtClean="0"/>
              <a:t>i</a:t>
            </a:r>
            <a:r>
              <a:rPr lang="sr-Latn-RS" dirty="0" smtClean="0"/>
              <a:t>je</a:t>
            </a:r>
            <a:endParaRPr lang="en-US" dirty="0" smtClean="0"/>
          </a:p>
          <a:p>
            <a:pPr marL="514350" indent="-514350">
              <a:buFont typeface="+mj-lt"/>
              <a:buAutoNum type="arabicPeriod"/>
            </a:pPr>
            <a:r>
              <a:rPr lang="sr-Latn-RS" dirty="0" smtClean="0"/>
              <a:t>Prilozi</a:t>
            </a:r>
            <a:endParaRPr lang="en-US" dirty="0" smtClean="0"/>
          </a:p>
          <a:p>
            <a:pPr marL="514350" indent="-514350">
              <a:buFont typeface="+mj-lt"/>
              <a:buAutoNum type="arabicPeriod"/>
            </a:pPr>
            <a:endParaRPr lang="en-US" dirty="0"/>
          </a:p>
        </p:txBody>
      </p:sp>
    </p:spTree>
    <p:extLst>
      <p:ext uri="{BB962C8B-B14F-4D97-AF65-F5344CB8AC3E}">
        <p14:creationId xmlns="" xmlns:p14="http://schemas.microsoft.com/office/powerpoint/2010/main" val="9751261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sr-Latn-RS" sz="2800" dirty="0" smtClean="0"/>
              <a:t>Na kraju</a:t>
            </a:r>
            <a:r>
              <a:rPr lang="en-US" sz="2800" dirty="0" smtClean="0"/>
              <a:t> o</a:t>
            </a:r>
            <a:r>
              <a:rPr lang="sr-Latn-RS" sz="2800" dirty="0" smtClean="0"/>
              <a:t>vog bloka obuke</a:t>
            </a:r>
            <a:r>
              <a:rPr lang="en-US" sz="2800" dirty="0" smtClean="0"/>
              <a:t> </a:t>
            </a:r>
            <a:r>
              <a:rPr lang="sr-Latn-RS" sz="2800" dirty="0" smtClean="0"/>
              <a:t>učesnici</a:t>
            </a:r>
            <a:r>
              <a:rPr lang="en-US" sz="2800" dirty="0" smtClean="0"/>
              <a:t> </a:t>
            </a:r>
            <a:r>
              <a:rPr lang="sr-Latn-RS" sz="2800" dirty="0" smtClean="0"/>
              <a:t>će moći da</a:t>
            </a:r>
            <a:r>
              <a:rPr lang="en-US" sz="2800" dirty="0" smtClean="0"/>
              <a:t>:</a:t>
            </a:r>
          </a:p>
          <a:p>
            <a:pPr lvl="0"/>
            <a:r>
              <a:rPr lang="sr-Latn-RS" sz="2600" dirty="0" smtClean="0"/>
              <a:t>d</a:t>
            </a:r>
            <a:r>
              <a:rPr lang="en-GB" sz="2600" dirty="0" smtClean="0"/>
              <a:t>is</a:t>
            </a:r>
            <a:r>
              <a:rPr lang="sr-Latn-RS" sz="2600" dirty="0" smtClean="0"/>
              <a:t>k</a:t>
            </a:r>
            <a:r>
              <a:rPr lang="en-GB" sz="2600" dirty="0" smtClean="0"/>
              <a:t>u</a:t>
            </a:r>
            <a:r>
              <a:rPr lang="sr-Latn-RS" sz="2600" dirty="0" smtClean="0"/>
              <a:t>tuju</a:t>
            </a:r>
            <a:r>
              <a:rPr lang="en-GB" sz="2600" dirty="0" smtClean="0"/>
              <a:t> </a:t>
            </a:r>
            <a:r>
              <a:rPr lang="sr-Latn-RS" sz="2600" dirty="0" smtClean="0"/>
              <a:t>o sadržaju Vodiča za elektronske dokaze</a:t>
            </a:r>
            <a:r>
              <a:rPr lang="en-GB" sz="2600" dirty="0" smtClean="0"/>
              <a:t> </a:t>
            </a:r>
            <a:r>
              <a:rPr lang="sr-Latn-RS" sz="2600" dirty="0" smtClean="0"/>
              <a:t>S</a:t>
            </a:r>
            <a:r>
              <a:rPr lang="en-GB" sz="2600" dirty="0" smtClean="0"/>
              <a:t>E</a:t>
            </a:r>
            <a:endParaRPr lang="en-GB" sz="2600" dirty="0"/>
          </a:p>
          <a:p>
            <a:pPr lvl="0"/>
            <a:r>
              <a:rPr lang="sr-Latn-RS" sz="2600" dirty="0" smtClean="0"/>
              <a:t>i</a:t>
            </a:r>
            <a:r>
              <a:rPr lang="en-GB" sz="2600" dirty="0" err="1" smtClean="0"/>
              <a:t>dentif</a:t>
            </a:r>
            <a:r>
              <a:rPr lang="sr-Latn-RS" sz="2600" dirty="0" smtClean="0"/>
              <a:t>ikuju</a:t>
            </a:r>
            <a:r>
              <a:rPr lang="en-GB" sz="2600" dirty="0" smtClean="0"/>
              <a:t> </a:t>
            </a:r>
            <a:r>
              <a:rPr lang="en-GB" sz="2600" dirty="0" err="1" smtClean="0"/>
              <a:t>principe</a:t>
            </a:r>
            <a:r>
              <a:rPr lang="en-GB" sz="2600" dirty="0" smtClean="0"/>
              <a:t> </a:t>
            </a:r>
            <a:r>
              <a:rPr lang="sr-Latn-RS" sz="2600" dirty="0" smtClean="0"/>
              <a:t>rada sa</a:t>
            </a:r>
            <a:r>
              <a:rPr lang="en-GB" sz="2600" dirty="0" smtClean="0"/>
              <a:t> </a:t>
            </a:r>
            <a:r>
              <a:rPr lang="en-GB" sz="2600" dirty="0" err="1" smtClean="0"/>
              <a:t>ele</a:t>
            </a:r>
            <a:r>
              <a:rPr lang="sr-Latn-RS" sz="2600" dirty="0" smtClean="0"/>
              <a:t>k</a:t>
            </a:r>
            <a:r>
              <a:rPr lang="en-GB" sz="2600" dirty="0" err="1" smtClean="0"/>
              <a:t>tron</a:t>
            </a:r>
            <a:r>
              <a:rPr lang="sr-Latn-RS" sz="2600" dirty="0" smtClean="0"/>
              <a:t>sk</a:t>
            </a:r>
            <a:r>
              <a:rPr lang="en-GB" sz="2600" dirty="0" err="1" smtClean="0"/>
              <a:t>i</a:t>
            </a:r>
            <a:r>
              <a:rPr lang="sr-Latn-RS" sz="2600" dirty="0" smtClean="0"/>
              <a:t>m</a:t>
            </a:r>
            <a:r>
              <a:rPr lang="en-GB" sz="2600" dirty="0" smtClean="0"/>
              <a:t> </a:t>
            </a:r>
            <a:r>
              <a:rPr lang="sr-Latn-RS" sz="2600" dirty="0" smtClean="0"/>
              <a:t>dokazima</a:t>
            </a:r>
            <a:r>
              <a:rPr lang="en-GB" sz="2600" dirty="0" smtClean="0"/>
              <a:t> </a:t>
            </a:r>
            <a:endParaRPr lang="en-GB" sz="2600" dirty="0"/>
          </a:p>
          <a:p>
            <a:pPr lvl="0"/>
            <a:r>
              <a:rPr lang="sr-Latn-RS" sz="2600" dirty="0" smtClean="0"/>
              <a:t>opišu</a:t>
            </a:r>
            <a:r>
              <a:rPr lang="en-GB" sz="2600" dirty="0" smtClean="0"/>
              <a:t> </a:t>
            </a:r>
            <a:r>
              <a:rPr lang="sr-Latn-RS" sz="2600" dirty="0" smtClean="0"/>
              <a:t>jedinstvene k</a:t>
            </a:r>
            <a:r>
              <a:rPr lang="en-GB" sz="2600" dirty="0" err="1" smtClean="0"/>
              <a:t>ara</a:t>
            </a:r>
            <a:r>
              <a:rPr lang="sr-Latn-RS" sz="2600" dirty="0" smtClean="0"/>
              <a:t>k</a:t>
            </a:r>
            <a:r>
              <a:rPr lang="en-GB" sz="2600" dirty="0" err="1" smtClean="0"/>
              <a:t>teristi</a:t>
            </a:r>
            <a:r>
              <a:rPr lang="sr-Latn-RS" sz="2600" dirty="0" smtClean="0"/>
              <a:t>ke</a:t>
            </a:r>
            <a:r>
              <a:rPr lang="en-GB" sz="2600" dirty="0" smtClean="0"/>
              <a:t> </a:t>
            </a:r>
            <a:r>
              <a:rPr lang="en-GB" sz="2600" dirty="0" err="1" smtClean="0"/>
              <a:t>ele</a:t>
            </a:r>
            <a:r>
              <a:rPr lang="sr-Latn-RS" sz="2600" dirty="0" smtClean="0"/>
              <a:t>k</a:t>
            </a:r>
            <a:r>
              <a:rPr lang="en-GB" sz="2600" dirty="0" err="1" smtClean="0"/>
              <a:t>tron</a:t>
            </a:r>
            <a:r>
              <a:rPr lang="sr-Latn-RS" sz="2600" dirty="0" smtClean="0"/>
              <a:t>sk</a:t>
            </a:r>
            <a:r>
              <a:rPr lang="en-GB" sz="2600" dirty="0" err="1" smtClean="0"/>
              <a:t>i</a:t>
            </a:r>
            <a:r>
              <a:rPr lang="sr-Latn-RS" sz="2600" dirty="0" smtClean="0"/>
              <a:t>h</a:t>
            </a:r>
            <a:r>
              <a:rPr lang="en-GB" sz="2600" dirty="0" smtClean="0"/>
              <a:t> </a:t>
            </a:r>
            <a:r>
              <a:rPr lang="sr-Latn-RS" sz="2600" dirty="0" smtClean="0"/>
              <a:t>dokaza</a:t>
            </a:r>
            <a:endParaRPr lang="en-US" sz="2600" dirty="0" smtClean="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fontScale="90000"/>
          </a:bodyPr>
          <a:lstStyle/>
          <a:p>
            <a:r>
              <a:rPr lang="sr-Latn-RS" b="1" dirty="0" smtClean="0"/>
              <a:t>Rezime</a:t>
            </a:r>
            <a:r>
              <a:rPr lang="en-US" b="1" dirty="0" smtClean="0"/>
              <a:t> </a:t>
            </a:r>
            <a:r>
              <a:rPr lang="sr-Latn-RS" b="1" dirty="0" smtClean="0"/>
              <a:t>krajnjih ciljeva</a:t>
            </a:r>
            <a:r>
              <a:rPr lang="en-US" b="1" dirty="0" smtClean="0"/>
              <a:t> </a:t>
            </a:r>
            <a:r>
              <a:rPr lang="sr-Latn-RS" b="1" dirty="0" smtClean="0"/>
              <a:t>ovog bloka obuke</a:t>
            </a:r>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188100" cy="923330"/>
          </a:xfrm>
          <a:prstGeom prst="rect">
            <a:avLst/>
          </a:prstGeom>
          <a:noFill/>
        </p:spPr>
        <p:txBody>
          <a:bodyPr wrap="none" rtlCol="0">
            <a:spAutoFit/>
          </a:bodyPr>
          <a:lstStyle/>
          <a:p>
            <a:r>
              <a:rPr lang="sr-Latn-RS" sz="5400" b="1" dirty="0" smtClean="0"/>
              <a:t>Pitanja</a:t>
            </a:r>
            <a:endParaRPr lang="en-GB" sz="5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a:bodyPr>
          <a:lstStyle/>
          <a:p>
            <a:r>
              <a:rPr lang="sr-Latn-RS" b="1" dirty="0" smtClean="0"/>
              <a:t>Svrha ovog Vodiča</a:t>
            </a:r>
            <a:endParaRPr lang="en-US" b="1" dirty="0"/>
          </a:p>
        </p:txBody>
      </p:sp>
      <p:sp>
        <p:nvSpPr>
          <p:cNvPr id="4" name="Rectangle 3"/>
          <p:cNvSpPr>
            <a:spLocks noGrp="1" noChangeArrowheads="1"/>
          </p:cNvSpPr>
          <p:nvPr>
            <p:ph idx="1"/>
          </p:nvPr>
        </p:nvSpPr>
        <p:spPr/>
        <p:txBody>
          <a:bodyPr>
            <a:normAutofit/>
          </a:bodyPr>
          <a:lstStyle/>
          <a:p>
            <a:pPr marL="0" indent="0">
              <a:buNone/>
            </a:pPr>
            <a:r>
              <a:rPr lang="sr-Latn-RS" dirty="0" smtClean="0"/>
              <a:t>Svrha ovog Vodiča</a:t>
            </a:r>
            <a:r>
              <a:rPr lang="en-US" dirty="0" smtClean="0"/>
              <a:t> </a:t>
            </a:r>
            <a:r>
              <a:rPr lang="sr-Latn-RS" dirty="0" smtClean="0"/>
              <a:t>jeste da pruži podršku</a:t>
            </a:r>
            <a:r>
              <a:rPr lang="en-US" dirty="0" smtClean="0"/>
              <a:t> </a:t>
            </a:r>
            <a:r>
              <a:rPr lang="sr-Latn-RS" dirty="0" smtClean="0"/>
              <a:t>i smernice</a:t>
            </a:r>
            <a:r>
              <a:rPr lang="en-US" dirty="0" smtClean="0"/>
              <a:t> </a:t>
            </a:r>
            <a:r>
              <a:rPr lang="sr-Latn-RS" dirty="0" smtClean="0"/>
              <a:t>u </a:t>
            </a:r>
            <a:r>
              <a:rPr lang="en-US" dirty="0" err="1" smtClean="0"/>
              <a:t>identifi</a:t>
            </a:r>
            <a:r>
              <a:rPr lang="sr-Latn-RS" dirty="0" smtClean="0"/>
              <a:t>k</a:t>
            </a:r>
            <a:r>
              <a:rPr lang="en-US" dirty="0" smtClean="0"/>
              <a:t>a</a:t>
            </a:r>
            <a:r>
              <a:rPr lang="sr-Latn-RS" dirty="0" smtClean="0"/>
              <a:t>c</a:t>
            </a:r>
            <a:r>
              <a:rPr lang="en-US" dirty="0" err="1" smtClean="0"/>
              <a:t>i</a:t>
            </a:r>
            <a:r>
              <a:rPr lang="sr-Latn-RS" dirty="0" smtClean="0"/>
              <a:t>ji i rukovanju</a:t>
            </a:r>
            <a:r>
              <a:rPr lang="en-US" dirty="0" smtClean="0"/>
              <a:t> </a:t>
            </a:r>
            <a:r>
              <a:rPr lang="en-US" dirty="0" err="1" smtClean="0"/>
              <a:t>ele</a:t>
            </a:r>
            <a:r>
              <a:rPr lang="sr-Latn-RS" dirty="0" smtClean="0"/>
              <a:t>k</a:t>
            </a:r>
            <a:r>
              <a:rPr lang="en-US" dirty="0" err="1" smtClean="0"/>
              <a:t>tron</a:t>
            </a:r>
            <a:r>
              <a:rPr lang="sr-Latn-RS" dirty="0" smtClean="0"/>
              <a:t>sk</a:t>
            </a:r>
            <a:r>
              <a:rPr lang="en-US" dirty="0" err="1" smtClean="0"/>
              <a:t>i</a:t>
            </a:r>
            <a:r>
              <a:rPr lang="sr-Latn-RS" dirty="0" smtClean="0"/>
              <a:t>m</a:t>
            </a:r>
            <a:r>
              <a:rPr lang="en-US" dirty="0" smtClean="0"/>
              <a:t> </a:t>
            </a:r>
            <a:r>
              <a:rPr lang="sr-Latn-RS" dirty="0" smtClean="0"/>
              <a:t>dokazima</a:t>
            </a:r>
            <a:r>
              <a:rPr lang="en-US" dirty="0" smtClean="0"/>
              <a:t> </a:t>
            </a:r>
            <a:r>
              <a:rPr lang="sr-Latn-RS" dirty="0" smtClean="0"/>
              <a:t>korišćenjem</a:t>
            </a:r>
            <a:r>
              <a:rPr lang="en-US" dirty="0" smtClean="0"/>
              <a:t> </a:t>
            </a:r>
            <a:r>
              <a:rPr lang="en-US" dirty="0" err="1" smtClean="0"/>
              <a:t>metod</a:t>
            </a:r>
            <a:r>
              <a:rPr lang="sr-Latn-RS" dirty="0" smtClean="0"/>
              <a:t>a</a:t>
            </a:r>
            <a:r>
              <a:rPr lang="en-US" dirty="0" smtClean="0"/>
              <a:t> </a:t>
            </a:r>
            <a:r>
              <a:rPr lang="sr-Latn-RS" dirty="0" smtClean="0"/>
              <a:t>koje će obezbediti</a:t>
            </a:r>
            <a:r>
              <a:rPr lang="en-US" dirty="0" smtClean="0"/>
              <a:t> </a:t>
            </a:r>
            <a:r>
              <a:rPr lang="sr-Latn-RS" dirty="0" smtClean="0"/>
              <a:t>d</a:t>
            </a:r>
            <a:r>
              <a:rPr lang="en-US" dirty="0" smtClean="0"/>
              <a:t>a </a:t>
            </a:r>
            <a:r>
              <a:rPr lang="sr-Latn-RS" dirty="0" smtClean="0"/>
              <a:t>s</a:t>
            </a:r>
            <a:r>
              <a:rPr lang="en-US" dirty="0" smtClean="0"/>
              <a:t>e </a:t>
            </a:r>
            <a:r>
              <a:rPr lang="sr-Latn-RS" dirty="0" smtClean="0"/>
              <a:t>sačuva </a:t>
            </a:r>
            <a:r>
              <a:rPr lang="en-US" dirty="0" err="1" smtClean="0"/>
              <a:t>autenti</a:t>
            </a:r>
            <a:r>
              <a:rPr lang="sr-Latn-RS" dirty="0" smtClean="0"/>
              <a:t>čnost</a:t>
            </a:r>
            <a:r>
              <a:rPr lang="en-US" dirty="0" smtClean="0"/>
              <a:t> </a:t>
            </a:r>
            <a:r>
              <a:rPr lang="sr-Latn-RS" dirty="0" smtClean="0"/>
              <a:t>dokaza tokom celokupnog</a:t>
            </a:r>
            <a:r>
              <a:rPr lang="en-US" dirty="0" smtClean="0"/>
              <a:t> </a:t>
            </a:r>
            <a:r>
              <a:rPr lang="sr-Latn-RS" dirty="0" smtClean="0"/>
              <a:t>p</a:t>
            </a:r>
            <a:r>
              <a:rPr lang="en-US" dirty="0" err="1" smtClean="0"/>
              <a:t>roces</a:t>
            </a:r>
            <a:r>
              <a:rPr lang="sr-Latn-RS" dirty="0" smtClean="0"/>
              <a:t>a</a:t>
            </a:r>
            <a:r>
              <a:rPr lang="en-US" dirty="0" smtClean="0"/>
              <a:t>.  </a:t>
            </a:r>
            <a:endParaRPr lang="en-GB" dirty="0"/>
          </a:p>
          <a:p>
            <a:pPr>
              <a:lnSpc>
                <a:spcPct val="150000"/>
              </a:lnSpc>
              <a:spcBef>
                <a:spcPts val="0"/>
              </a:spcBef>
            </a:pP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sr-Latn-RS" sz="4000" b="1" dirty="0" smtClean="0">
                <a:latin typeface="+mn-lt"/>
              </a:rPr>
              <a:t>Svrha Vodiča</a:t>
            </a:r>
            <a:endParaRPr lang="en-US" sz="4000" dirty="0">
              <a:latin typeface="+mn-lt"/>
            </a:endParaRPr>
          </a:p>
        </p:txBody>
      </p:sp>
      <p:sp>
        <p:nvSpPr>
          <p:cNvPr id="3" name="Content Placeholder 2"/>
          <p:cNvSpPr>
            <a:spLocks noGrp="1"/>
          </p:cNvSpPr>
          <p:nvPr>
            <p:ph idx="1"/>
          </p:nvPr>
        </p:nvSpPr>
        <p:spPr/>
        <p:txBody>
          <a:bodyPr>
            <a:normAutofit fontScale="85000" lnSpcReduction="20000"/>
          </a:bodyPr>
          <a:lstStyle/>
          <a:p>
            <a:r>
              <a:rPr lang="sr-Latn-CS" dirty="0" smtClean="0"/>
              <a:t>On nije namenjen da bude priručnik sa uputstvima koji uključuje uputstva korak-po-korak u smislu kako se baviti elektronskim dokazima kroz sve faze neke istrage</a:t>
            </a:r>
            <a:r>
              <a:rPr lang="en-US" dirty="0" smtClean="0"/>
              <a:t>. </a:t>
            </a:r>
          </a:p>
          <a:p>
            <a:r>
              <a:rPr lang="sr-Latn-CS" dirty="0" smtClean="0"/>
              <a:t>On pruža pregled pitanja koja se tiču elektronskih dokaza i daje krovne savete o tim pitanjima</a:t>
            </a:r>
            <a:r>
              <a:rPr lang="en-US" dirty="0" smtClean="0"/>
              <a:t>. </a:t>
            </a:r>
          </a:p>
          <a:p>
            <a:r>
              <a:rPr lang="sr-Latn-CS" dirty="0" smtClean="0"/>
              <a:t>Čitaoci ovog dokumenta treba da provere da li saveti o ovoj predmetnoj oblasti već postoje na nacionalnom nivou</a:t>
            </a:r>
            <a:r>
              <a:rPr lang="en-US" dirty="0" smtClean="0"/>
              <a:t>. </a:t>
            </a:r>
          </a:p>
          <a:p>
            <a:r>
              <a:rPr lang="sr-Latn-CS" dirty="0" smtClean="0"/>
              <a:t>Međutim, ovo je prvenstveno dokument za osnovni nivo; neki delovi su detaljniji u smislu da daju vrlo praktične savete za specijaliste</a:t>
            </a:r>
            <a:r>
              <a:rPr lang="en-US" dirty="0" smtClean="0"/>
              <a:t>.  </a:t>
            </a:r>
            <a:endParaRPr lang="en-GB" dirty="0"/>
          </a:p>
          <a:p>
            <a:endParaRPr lang="en-US" dirty="0"/>
          </a:p>
        </p:txBody>
      </p:sp>
    </p:spTree>
    <p:extLst>
      <p:ext uri="{BB962C8B-B14F-4D97-AF65-F5344CB8AC3E}">
        <p14:creationId xmlns="" xmlns:p14="http://schemas.microsoft.com/office/powerpoint/2010/main" val="86029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sr-Latn-RS" sz="4000" b="1" dirty="0" smtClean="0">
                <a:latin typeface="+mn-lt"/>
              </a:rPr>
              <a:t>Kome je namenjen</a:t>
            </a:r>
            <a:r>
              <a:rPr lang="sr-Latn-RS" sz="4000" b="1" dirty="0" smtClean="0"/>
              <a:t> </a:t>
            </a:r>
            <a:r>
              <a:rPr lang="sr-Latn-RS" sz="4000" b="1" dirty="0" smtClean="0">
                <a:latin typeface="+mn-lt"/>
              </a:rPr>
              <a:t>ovaj Vodič</a:t>
            </a:r>
            <a:endParaRPr lang="en-US" sz="4000" dirty="0">
              <a:latin typeface="+mn-lt"/>
            </a:endParaRPr>
          </a:p>
        </p:txBody>
      </p:sp>
      <p:sp>
        <p:nvSpPr>
          <p:cNvPr id="3" name="Content Placeholder 2"/>
          <p:cNvSpPr>
            <a:spLocks noGrp="1"/>
          </p:cNvSpPr>
          <p:nvPr>
            <p:ph idx="1"/>
          </p:nvPr>
        </p:nvSpPr>
        <p:spPr/>
        <p:txBody>
          <a:bodyPr>
            <a:normAutofit fontScale="92500" lnSpcReduction="10000"/>
          </a:bodyPr>
          <a:lstStyle/>
          <a:p>
            <a:r>
              <a:rPr lang="sr-Latn-RS" dirty="0" smtClean="0"/>
              <a:t>Ovaj Vodič</a:t>
            </a:r>
            <a:r>
              <a:rPr lang="en-US" dirty="0" smtClean="0"/>
              <a:t> </a:t>
            </a:r>
            <a:r>
              <a:rPr lang="sr-Latn-RS" dirty="0" smtClean="0"/>
              <a:t>je</a:t>
            </a:r>
            <a:r>
              <a:rPr lang="en-US" dirty="0" smtClean="0"/>
              <a:t> pr</a:t>
            </a:r>
            <a:r>
              <a:rPr lang="sr-Latn-RS" dirty="0" smtClean="0"/>
              <a:t>i</a:t>
            </a:r>
            <a:r>
              <a:rPr lang="en-US" dirty="0" smtClean="0"/>
              <a:t>pre</a:t>
            </a:r>
            <a:r>
              <a:rPr lang="sr-Latn-RS" dirty="0" smtClean="0"/>
              <a:t>mljen</a:t>
            </a:r>
            <a:r>
              <a:rPr lang="en-US" dirty="0" smtClean="0"/>
              <a:t> </a:t>
            </a:r>
            <a:r>
              <a:rPr lang="sr-Latn-RS" dirty="0" smtClean="0"/>
              <a:t>da se koristi</a:t>
            </a:r>
            <a:r>
              <a:rPr lang="en-US" dirty="0" smtClean="0"/>
              <a:t> </a:t>
            </a:r>
            <a:r>
              <a:rPr lang="sr-Latn-RS" dirty="0" smtClean="0"/>
              <a:t>u zemljama</a:t>
            </a:r>
            <a:r>
              <a:rPr lang="en-US" dirty="0" smtClean="0"/>
              <a:t> </a:t>
            </a:r>
            <a:r>
              <a:rPr lang="sr-Latn-RS" dirty="0" smtClean="0"/>
              <a:t>koje razvijaju</a:t>
            </a:r>
            <a:r>
              <a:rPr lang="en-US" dirty="0" smtClean="0"/>
              <a:t> </a:t>
            </a:r>
            <a:r>
              <a:rPr lang="sr-Latn-RS" dirty="0" smtClean="0"/>
              <a:t>svoj</a:t>
            </a:r>
            <a:r>
              <a:rPr lang="en-US" dirty="0" smtClean="0"/>
              <a:t> </a:t>
            </a:r>
            <a:r>
              <a:rPr lang="sr-Latn-RS" dirty="0" smtClean="0"/>
              <a:t>odgovor</a:t>
            </a:r>
            <a:r>
              <a:rPr lang="en-US" dirty="0" smtClean="0"/>
              <a:t> </a:t>
            </a:r>
            <a:r>
              <a:rPr lang="sr-Latn-RS" dirty="0" smtClean="0"/>
              <a:t>na kibernetički k</a:t>
            </a:r>
            <a:r>
              <a:rPr lang="en-US" dirty="0" smtClean="0"/>
              <a:t>rim</a:t>
            </a:r>
            <a:r>
              <a:rPr lang="sr-Latn-RS" dirty="0" smtClean="0"/>
              <a:t>inal</a:t>
            </a:r>
            <a:r>
              <a:rPr lang="en-US" dirty="0" smtClean="0"/>
              <a:t> </a:t>
            </a:r>
            <a:r>
              <a:rPr lang="sr-Latn-RS" dirty="0" smtClean="0"/>
              <a:t>i</a:t>
            </a:r>
            <a:r>
              <a:rPr lang="en-US" dirty="0" smtClean="0"/>
              <a:t> </a:t>
            </a:r>
            <a:r>
              <a:rPr lang="sr-Latn-RS" dirty="0" smtClean="0"/>
              <a:t>koje utvrđuju</a:t>
            </a:r>
            <a:r>
              <a:rPr lang="en-US" dirty="0" smtClean="0"/>
              <a:t> </a:t>
            </a:r>
            <a:r>
              <a:rPr lang="sr-Latn-RS" dirty="0" smtClean="0"/>
              <a:t>pravila</a:t>
            </a:r>
            <a:r>
              <a:rPr lang="en-US" dirty="0" smtClean="0"/>
              <a:t> </a:t>
            </a:r>
            <a:r>
              <a:rPr lang="sr-Latn-RS" dirty="0" smtClean="0"/>
              <a:t>i</a:t>
            </a:r>
            <a:r>
              <a:rPr lang="en-US" dirty="0" smtClean="0"/>
              <a:t> proto</a:t>
            </a:r>
            <a:r>
              <a:rPr lang="sr-Latn-RS" dirty="0" smtClean="0"/>
              <a:t>k</a:t>
            </a:r>
            <a:r>
              <a:rPr lang="en-US" dirty="0" err="1" smtClean="0"/>
              <a:t>ol</a:t>
            </a:r>
            <a:r>
              <a:rPr lang="sr-Latn-RS" dirty="0" smtClean="0"/>
              <a:t>e</a:t>
            </a:r>
            <a:r>
              <a:rPr lang="en-US" dirty="0" smtClean="0"/>
              <a:t> </a:t>
            </a:r>
            <a:r>
              <a:rPr lang="sr-Latn-RS" dirty="0" smtClean="0"/>
              <a:t>za</a:t>
            </a:r>
            <a:r>
              <a:rPr lang="en-US" dirty="0" smtClean="0"/>
              <a:t> </a:t>
            </a:r>
            <a:r>
              <a:rPr lang="sr-Latn-RS" dirty="0" smtClean="0"/>
              <a:t>bavljenje</a:t>
            </a:r>
            <a:r>
              <a:rPr lang="en-US" dirty="0" smtClean="0"/>
              <a:t> </a:t>
            </a:r>
            <a:r>
              <a:rPr lang="en-US" dirty="0" err="1" smtClean="0"/>
              <a:t>ele</a:t>
            </a:r>
            <a:r>
              <a:rPr lang="sr-Latn-RS" dirty="0" smtClean="0"/>
              <a:t>k</a:t>
            </a:r>
            <a:r>
              <a:rPr lang="en-US" dirty="0" err="1" smtClean="0"/>
              <a:t>tron</a:t>
            </a:r>
            <a:r>
              <a:rPr lang="sr-Latn-RS" dirty="0" smtClean="0"/>
              <a:t>sk</a:t>
            </a:r>
            <a:r>
              <a:rPr lang="en-US" dirty="0" err="1" smtClean="0"/>
              <a:t>i</a:t>
            </a:r>
            <a:r>
              <a:rPr lang="sr-Latn-RS" dirty="0" smtClean="0"/>
              <a:t>m</a:t>
            </a:r>
            <a:r>
              <a:rPr lang="en-US" dirty="0" smtClean="0"/>
              <a:t> </a:t>
            </a:r>
            <a:r>
              <a:rPr lang="sr-Latn-RS" dirty="0" smtClean="0"/>
              <a:t>dokazima</a:t>
            </a:r>
            <a:r>
              <a:rPr lang="en-US" dirty="0" smtClean="0"/>
              <a:t>. </a:t>
            </a:r>
          </a:p>
          <a:p>
            <a:r>
              <a:rPr lang="sr-Latn-RS" dirty="0" smtClean="0"/>
              <a:t>Većina postojećih</a:t>
            </a:r>
            <a:r>
              <a:rPr lang="en-US" dirty="0" smtClean="0"/>
              <a:t> </a:t>
            </a:r>
            <a:r>
              <a:rPr lang="sr-Latn-RS" dirty="0" smtClean="0"/>
              <a:t>vodiča</a:t>
            </a:r>
            <a:r>
              <a:rPr lang="en-US" dirty="0" smtClean="0"/>
              <a:t> </a:t>
            </a:r>
            <a:r>
              <a:rPr lang="sr-Latn-RS" dirty="0" smtClean="0"/>
              <a:t>je stvorena</a:t>
            </a:r>
            <a:r>
              <a:rPr lang="en-US" dirty="0" smtClean="0"/>
              <a:t> </a:t>
            </a:r>
            <a:r>
              <a:rPr lang="sr-Latn-CS" dirty="0" smtClean="0"/>
              <a:t>za policijsku zajednicu</a:t>
            </a:r>
            <a:r>
              <a:rPr lang="en-US" dirty="0" smtClean="0"/>
              <a:t>. </a:t>
            </a:r>
          </a:p>
          <a:p>
            <a:r>
              <a:rPr lang="sr-Latn-CS" dirty="0" smtClean="0"/>
              <a:t>Ovaj vodič je za širi auditorijum i obuhvata takođe sudije, tužioce i ostale u pravosudnom sistemu, kao što su istražitelji, pravnici/advokati, beležnici i službenici iz privatnog sektora</a:t>
            </a:r>
            <a:r>
              <a:rPr lang="en-US" dirty="0" smtClean="0"/>
              <a:t>.</a:t>
            </a:r>
            <a:endParaRPr lang="en-GB" dirty="0"/>
          </a:p>
          <a:p>
            <a:endParaRPr lang="en-US" dirty="0"/>
          </a:p>
        </p:txBody>
      </p:sp>
    </p:spTree>
    <p:extLst>
      <p:ext uri="{BB962C8B-B14F-4D97-AF65-F5344CB8AC3E}">
        <p14:creationId xmlns="" xmlns:p14="http://schemas.microsoft.com/office/powerpoint/2010/main" val="273495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sr-Latn-RS" sz="4000" b="1" dirty="0" smtClean="0">
                <a:latin typeface="+mn-lt"/>
              </a:rPr>
              <a:t>Kako treba da se koristi ovaj Vodič</a:t>
            </a:r>
            <a:endParaRPr lang="en-US" sz="4000" dirty="0">
              <a:latin typeface="+mn-lt"/>
            </a:endParaRPr>
          </a:p>
        </p:txBody>
      </p:sp>
      <p:sp>
        <p:nvSpPr>
          <p:cNvPr id="3" name="Content Placeholder 2"/>
          <p:cNvSpPr>
            <a:spLocks noGrp="1"/>
          </p:cNvSpPr>
          <p:nvPr>
            <p:ph idx="1"/>
          </p:nvPr>
        </p:nvSpPr>
        <p:spPr/>
        <p:txBody>
          <a:bodyPr>
            <a:normAutofit fontScale="92500" lnSpcReduction="10000"/>
          </a:bodyPr>
          <a:lstStyle/>
          <a:p>
            <a:r>
              <a:rPr lang="sr-Latn-CS" dirty="0" smtClean="0"/>
              <a:t>Ovaj vodič je namenjen da ga koriste oni koji u toku svoga rada </a:t>
            </a:r>
            <a:r>
              <a:rPr lang="sr-Latn-CS" dirty="0" smtClean="0"/>
              <a:t>nailaze na </a:t>
            </a:r>
            <a:r>
              <a:rPr lang="sr-Latn-CS" dirty="0" smtClean="0"/>
              <a:t>izvore elektronskih dokaza i koji nameravaju da koriste informacije dobijene iz tih izvora u pravosudnom sistemu svoje zemlje ili </a:t>
            </a:r>
            <a:r>
              <a:rPr lang="sr-Latn-CS" dirty="0" smtClean="0"/>
              <a:t>da ih koriste </a:t>
            </a:r>
            <a:r>
              <a:rPr lang="sr-Latn-CS" dirty="0" smtClean="0"/>
              <a:t>u pravosudnom sistemu neke druge sudske nadležnosti</a:t>
            </a:r>
            <a:r>
              <a:rPr lang="en-US" dirty="0" smtClean="0"/>
              <a:t>. </a:t>
            </a:r>
          </a:p>
          <a:p>
            <a:r>
              <a:rPr lang="sr-Latn-CS" dirty="0" smtClean="0"/>
              <a:t>Ovaj vodič treba posmatrati kao model dokumenta koji zemlje mogu da adaptiraju i prilagođavaju na osnovu svojeg zakonodavstva, prakse i procedura/postupaka</a:t>
            </a:r>
            <a:r>
              <a:rPr lang="en-US" dirty="0" smtClean="0"/>
              <a:t>.</a:t>
            </a:r>
            <a:endParaRPr lang="en-GB" dirty="0"/>
          </a:p>
          <a:p>
            <a:endParaRPr lang="en-US" dirty="0"/>
          </a:p>
        </p:txBody>
      </p:sp>
    </p:spTree>
    <p:extLst>
      <p:ext uri="{BB962C8B-B14F-4D97-AF65-F5344CB8AC3E}">
        <p14:creationId xmlns="" xmlns:p14="http://schemas.microsoft.com/office/powerpoint/2010/main" val="1312562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Kako treba da se koristi ovaj Vodič</a:t>
            </a:r>
            <a:endParaRPr lang="en-US" dirty="0"/>
          </a:p>
        </p:txBody>
      </p:sp>
      <p:sp>
        <p:nvSpPr>
          <p:cNvPr id="3" name="Content Placeholder 2"/>
          <p:cNvSpPr>
            <a:spLocks noGrp="1"/>
          </p:cNvSpPr>
          <p:nvPr>
            <p:ph idx="1"/>
          </p:nvPr>
        </p:nvSpPr>
        <p:spPr/>
        <p:txBody>
          <a:bodyPr/>
          <a:lstStyle/>
          <a:p>
            <a:pPr marL="0" indent="0">
              <a:buNone/>
            </a:pPr>
            <a:r>
              <a:rPr lang="sr-Latn-CS" dirty="0" smtClean="0"/>
              <a:t>Ovaj vodič navodi neke krovne principe radi upućivanja čitalaca</a:t>
            </a:r>
            <a:r>
              <a:rPr lang="en-US" dirty="0" smtClean="0"/>
              <a:t>. </a:t>
            </a:r>
            <a:r>
              <a:rPr lang="sr-Latn-CS" dirty="0" smtClean="0"/>
              <a:t>Ovi principi su u skladu sa onima koji su na međunarodnom planu generalno prihvaćeni kao dobra praksa u bavljenju elektronskim dokazima</a:t>
            </a:r>
            <a:r>
              <a:rPr lang="en-US" dirty="0" smtClean="0"/>
              <a:t>.  </a:t>
            </a:r>
            <a:endParaRPr lang="en-GB" dirty="0"/>
          </a:p>
          <a:p>
            <a:pPr marL="0" indent="0">
              <a:buNone/>
            </a:pPr>
            <a:endParaRPr lang="en-US" dirty="0"/>
          </a:p>
        </p:txBody>
      </p:sp>
    </p:spTree>
    <p:extLst>
      <p:ext uri="{BB962C8B-B14F-4D97-AF65-F5344CB8AC3E}">
        <p14:creationId xmlns="" xmlns:p14="http://schemas.microsoft.com/office/powerpoint/2010/main" val="2347051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Kako treba da se koristi ovaj Vodič</a:t>
            </a:r>
            <a:endParaRPr lang="en-US" dirty="0"/>
          </a:p>
        </p:txBody>
      </p:sp>
      <p:sp>
        <p:nvSpPr>
          <p:cNvPr id="3" name="Content Placeholder 2"/>
          <p:cNvSpPr>
            <a:spLocks noGrp="1"/>
          </p:cNvSpPr>
          <p:nvPr>
            <p:ph idx="1"/>
          </p:nvPr>
        </p:nvSpPr>
        <p:spPr/>
        <p:txBody>
          <a:bodyPr>
            <a:normAutofit fontScale="92500"/>
          </a:bodyPr>
          <a:lstStyle/>
          <a:p>
            <a:r>
              <a:rPr lang="sr-Latn-CS" dirty="0" smtClean="0"/>
              <a:t>Čitaoci treba da osiguraju da budu u potpunosti upoznati sa zakonima u svojim zemljama koji se bave elektronskim dokazima i njihovom dopuštenosti (na sudu)</a:t>
            </a:r>
            <a:r>
              <a:rPr lang="en-US" dirty="0" smtClean="0"/>
              <a:t>. </a:t>
            </a:r>
          </a:p>
          <a:p>
            <a:r>
              <a:rPr lang="sr-Latn-CS" dirty="0" smtClean="0"/>
              <a:t>Nacionalni zakon je primarni referentni izvor u svim okolnostima</a:t>
            </a:r>
            <a:r>
              <a:rPr lang="en-US" dirty="0" smtClean="0"/>
              <a:t>. </a:t>
            </a:r>
            <a:r>
              <a:rPr lang="sr-Latn-CS" dirty="0" smtClean="0"/>
              <a:t>Ne očekuje se da će saveti dati u vodiču eventualno biti u suprotnosti sa bilo kojim nacionalnim zakonodavstvom u smislu ostalih uputstava za bavljenje takvim dokazima</a:t>
            </a:r>
            <a:r>
              <a:rPr lang="en-US" dirty="0" smtClean="0"/>
              <a:t>. </a:t>
            </a:r>
            <a:endParaRPr lang="en-US" dirty="0"/>
          </a:p>
        </p:txBody>
      </p:sp>
    </p:spTree>
    <p:extLst>
      <p:ext uri="{BB962C8B-B14F-4D97-AF65-F5344CB8AC3E}">
        <p14:creationId xmlns="" xmlns:p14="http://schemas.microsoft.com/office/powerpoint/2010/main" val="4840367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1144</TotalTime>
  <Words>2816</Words>
  <Application>Microsoft Macintosh PowerPoint</Application>
  <PresentationFormat>On-screen Show (4:3)</PresentationFormat>
  <Paragraphs>154</Paragraphs>
  <Slides>31</Slides>
  <Notes>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Obuka za članove policijskih ekipa za uviđaje</vt:lpstr>
      <vt:lpstr>Ciljevi ovog bloka obuke</vt:lpstr>
      <vt:lpstr>Vodič za elektronske dokaze Saveta Evrope</vt:lpstr>
      <vt:lpstr>Svrha ovog Vodiča</vt:lpstr>
      <vt:lpstr>Svrha Vodiča</vt:lpstr>
      <vt:lpstr>Kome je namenjen ovaj Vodič</vt:lpstr>
      <vt:lpstr>Kako treba da se koristi ovaj Vodič</vt:lpstr>
      <vt:lpstr>Kako treba da se koristi ovaj Vodič</vt:lpstr>
      <vt:lpstr>Kako treba da se koristi ovaj Vodič</vt:lpstr>
      <vt:lpstr>Kako treba da se koristi ovaj Vodič</vt:lpstr>
      <vt:lpstr>Simboli u dokumentu</vt:lpstr>
      <vt:lpstr>Budimpeštanska konvencija</vt:lpstr>
      <vt:lpstr>Precedentnost</vt:lpstr>
      <vt:lpstr>Važnost Vodiča</vt:lpstr>
      <vt:lpstr>Prilozi</vt:lpstr>
      <vt:lpstr>Slide 16</vt:lpstr>
      <vt:lpstr>Šta su elektronski dokazi?</vt:lpstr>
      <vt:lpstr>Šta su elektronski dokazi?</vt:lpstr>
      <vt:lpstr>Šta su elektronski dokazi?</vt:lpstr>
      <vt:lpstr>Šta su elektronski dokazi?</vt:lpstr>
      <vt:lpstr>Jedinstvene karakteristiike</vt:lpstr>
      <vt:lpstr>Aspekti elektronskih dokaza</vt:lpstr>
      <vt:lpstr>Digitalna forenzika</vt:lpstr>
      <vt:lpstr>Slide 24</vt:lpstr>
      <vt:lpstr>Princip 1 – Integritet podataka</vt:lpstr>
      <vt:lpstr>Princip 2 – Trag postupanja s izvornim podacima – forenzički dnevnik </vt:lpstr>
      <vt:lpstr>Princip 3 – Podrška specijalista</vt:lpstr>
      <vt:lpstr>Princip 4 – Adekvatna obuka</vt:lpstr>
      <vt:lpstr>Princip 5 - Zakonitost</vt:lpstr>
      <vt:lpstr>Rezime krajnjih ciljeva ovog bloka obuke</vt:lpstr>
      <vt:lpstr>Slide 31</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Ksenija</cp:lastModifiedBy>
  <cp:revision>99</cp:revision>
  <dcterms:created xsi:type="dcterms:W3CDTF">2012-01-27T12:20:24Z</dcterms:created>
  <dcterms:modified xsi:type="dcterms:W3CDTF">2013-07-14T13:06:24Z</dcterms:modified>
</cp:coreProperties>
</file>