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handoutMasterIdLst>
    <p:handoutMasterId r:id="rId36"/>
  </p:handoutMasterIdLst>
  <p:sldIdLst>
    <p:sldId id="257" r:id="rId2"/>
    <p:sldId id="260" r:id="rId3"/>
    <p:sldId id="262" r:id="rId4"/>
    <p:sldId id="269" r:id="rId5"/>
    <p:sldId id="286" r:id="rId6"/>
    <p:sldId id="302" r:id="rId7"/>
    <p:sldId id="313" r:id="rId8"/>
    <p:sldId id="303" r:id="rId9"/>
    <p:sldId id="304" r:id="rId10"/>
    <p:sldId id="301" r:id="rId11"/>
    <p:sldId id="305" r:id="rId12"/>
    <p:sldId id="295" r:id="rId13"/>
    <p:sldId id="297" r:id="rId14"/>
    <p:sldId id="296" r:id="rId15"/>
    <p:sldId id="306" r:id="rId16"/>
    <p:sldId id="287" r:id="rId17"/>
    <p:sldId id="307" r:id="rId18"/>
    <p:sldId id="290" r:id="rId19"/>
    <p:sldId id="289" r:id="rId20"/>
    <p:sldId id="291" r:id="rId21"/>
    <p:sldId id="298" r:id="rId22"/>
    <p:sldId id="299" r:id="rId23"/>
    <p:sldId id="300" r:id="rId24"/>
    <p:sldId id="292" r:id="rId25"/>
    <p:sldId id="308" r:id="rId26"/>
    <p:sldId id="293" r:id="rId27"/>
    <p:sldId id="294" r:id="rId28"/>
    <p:sldId id="309" r:id="rId29"/>
    <p:sldId id="310" r:id="rId30"/>
    <p:sldId id="311" r:id="rId31"/>
    <p:sldId id="312" r:id="rId32"/>
    <p:sldId id="285" r:id="rId33"/>
    <p:sldId id="284" r:id="rId34"/>
  </p:sldIdLst>
  <p:sldSz cx="9144000" cy="6858000" type="screen4x3"/>
  <p:notesSz cx="6877050" cy="9656763"/>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09" autoAdjust="0"/>
    <p:restoredTop sz="93648" autoAdjust="0"/>
  </p:normalViewPr>
  <p:slideViewPr>
    <p:cSldViewPr snapToGrid="0" snapToObjects="1">
      <p:cViewPr varScale="1">
        <p:scale>
          <a:sx n="51" d="100"/>
          <a:sy n="51" d="100"/>
        </p:scale>
        <p:origin x="-175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9738" cy="482600"/>
          </a:xfrm>
          <a:prstGeom prst="rect">
            <a:avLst/>
          </a:prstGeom>
          <a:noFill/>
          <a:ln w="9525">
            <a:noFill/>
            <a:miter lim="800000"/>
            <a:headEnd/>
            <a:tailEnd/>
          </a:ln>
          <a:effectLst/>
        </p:spPr>
        <p:txBody>
          <a:bodyPr vert="horz" wrap="square" lIns="94476" tIns="47238" rIns="94476" bIns="47238" numCol="1" anchor="t" anchorCtr="0" compatLnSpc="1">
            <a:prstTxWarp prst="textNoShape">
              <a:avLst/>
            </a:prstTxWarp>
          </a:bodyPr>
          <a:lstStyle>
            <a:lvl1pPr defTabSz="473075">
              <a:defRPr sz="1200">
                <a:latin typeface="Calibri" pitchFamily="34" charset="0"/>
              </a:defRPr>
            </a:lvl1pPr>
          </a:lstStyle>
          <a:p>
            <a:endParaRPr lang="sr-Latn-CS"/>
          </a:p>
        </p:txBody>
      </p:sp>
      <p:sp>
        <p:nvSpPr>
          <p:cNvPr id="52227" name="Rectangle 3"/>
          <p:cNvSpPr>
            <a:spLocks noGrp="1" noChangeArrowheads="1"/>
          </p:cNvSpPr>
          <p:nvPr>
            <p:ph type="dt" sz="quarter" idx="1"/>
          </p:nvPr>
        </p:nvSpPr>
        <p:spPr bwMode="auto">
          <a:xfrm>
            <a:off x="3895725" y="0"/>
            <a:ext cx="2979738" cy="482600"/>
          </a:xfrm>
          <a:prstGeom prst="rect">
            <a:avLst/>
          </a:prstGeom>
          <a:noFill/>
          <a:ln w="9525">
            <a:noFill/>
            <a:miter lim="800000"/>
            <a:headEnd/>
            <a:tailEnd/>
          </a:ln>
          <a:effectLst/>
        </p:spPr>
        <p:txBody>
          <a:bodyPr vert="horz" wrap="square" lIns="94476" tIns="47238" rIns="94476" bIns="47238" numCol="1" anchor="t" anchorCtr="0" compatLnSpc="1">
            <a:prstTxWarp prst="textNoShape">
              <a:avLst/>
            </a:prstTxWarp>
          </a:bodyPr>
          <a:lstStyle>
            <a:lvl1pPr algn="r" defTabSz="473075">
              <a:defRPr sz="1200">
                <a:latin typeface="Calibri" pitchFamily="34" charset="0"/>
              </a:defRPr>
            </a:lvl1pPr>
          </a:lstStyle>
          <a:p>
            <a:fld id="{5FD9BB67-F11E-467A-8F4E-B505E097D32E}" type="datetimeFigureOut">
              <a:rPr lang="sr-Latn-CS"/>
              <a:pPr/>
              <a:t>13.7.2013</a:t>
            </a:fld>
            <a:endParaRPr lang="sr-Latn-CS"/>
          </a:p>
        </p:txBody>
      </p:sp>
      <p:sp>
        <p:nvSpPr>
          <p:cNvPr id="52228" name="Rectangle 4"/>
          <p:cNvSpPr>
            <a:spLocks noGrp="1" noChangeArrowheads="1"/>
          </p:cNvSpPr>
          <p:nvPr>
            <p:ph type="ftr" sz="quarter" idx="2"/>
          </p:nvPr>
        </p:nvSpPr>
        <p:spPr bwMode="auto">
          <a:xfrm>
            <a:off x="0" y="9172575"/>
            <a:ext cx="2979738" cy="482600"/>
          </a:xfrm>
          <a:prstGeom prst="rect">
            <a:avLst/>
          </a:prstGeom>
          <a:noFill/>
          <a:ln w="9525">
            <a:noFill/>
            <a:miter lim="800000"/>
            <a:headEnd/>
            <a:tailEnd/>
          </a:ln>
          <a:effectLst/>
        </p:spPr>
        <p:txBody>
          <a:bodyPr vert="horz" wrap="square" lIns="94476" tIns="47238" rIns="94476" bIns="47238" numCol="1" anchor="b" anchorCtr="0" compatLnSpc="1">
            <a:prstTxWarp prst="textNoShape">
              <a:avLst/>
            </a:prstTxWarp>
          </a:bodyPr>
          <a:lstStyle>
            <a:lvl1pPr defTabSz="473075">
              <a:defRPr sz="1200">
                <a:latin typeface="Calibri" pitchFamily="34" charset="0"/>
              </a:defRPr>
            </a:lvl1pPr>
          </a:lstStyle>
          <a:p>
            <a:endParaRPr lang="sr-Latn-CS"/>
          </a:p>
        </p:txBody>
      </p:sp>
      <p:sp>
        <p:nvSpPr>
          <p:cNvPr id="52229" name="Rectangle 5"/>
          <p:cNvSpPr>
            <a:spLocks noGrp="1" noChangeArrowheads="1"/>
          </p:cNvSpPr>
          <p:nvPr>
            <p:ph type="sldNum" sz="quarter" idx="3"/>
          </p:nvPr>
        </p:nvSpPr>
        <p:spPr bwMode="auto">
          <a:xfrm>
            <a:off x="3895725" y="9172575"/>
            <a:ext cx="2979738" cy="482600"/>
          </a:xfrm>
          <a:prstGeom prst="rect">
            <a:avLst/>
          </a:prstGeom>
          <a:noFill/>
          <a:ln w="9525">
            <a:noFill/>
            <a:miter lim="800000"/>
            <a:headEnd/>
            <a:tailEnd/>
          </a:ln>
          <a:effectLst/>
        </p:spPr>
        <p:txBody>
          <a:bodyPr vert="horz" wrap="square" lIns="94476" tIns="47238" rIns="94476" bIns="47238" numCol="1" anchor="b" anchorCtr="0" compatLnSpc="1">
            <a:prstTxWarp prst="textNoShape">
              <a:avLst/>
            </a:prstTxWarp>
          </a:bodyPr>
          <a:lstStyle>
            <a:lvl1pPr algn="r" defTabSz="473075">
              <a:defRPr sz="1200">
                <a:latin typeface="Calibri" pitchFamily="34" charset="0"/>
              </a:defRPr>
            </a:lvl1pPr>
          </a:lstStyle>
          <a:p>
            <a:fld id="{15AB90EE-3963-4BFD-A8C7-90828CC7EEC3}" type="slidenum">
              <a:rPr lang="sr-Latn-CS"/>
              <a:pPr/>
              <a:t>‹#›</a:t>
            </a:fld>
            <a:endParaRPr lang="sr-Latn-C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79738" cy="482600"/>
          </a:xfrm>
          <a:prstGeom prst="rect">
            <a:avLst/>
          </a:prstGeom>
          <a:noFill/>
          <a:ln w="9525">
            <a:noFill/>
            <a:miter lim="800000"/>
            <a:headEnd/>
            <a:tailEnd/>
          </a:ln>
        </p:spPr>
        <p:txBody>
          <a:bodyPr vert="horz" wrap="square" lIns="94476" tIns="47238" rIns="94476" bIns="47238" numCol="1" anchor="t" anchorCtr="0" compatLnSpc="1">
            <a:prstTxWarp prst="textNoShape">
              <a:avLst/>
            </a:prstTxWarp>
          </a:bodyPr>
          <a:lstStyle>
            <a:lvl1pPr defTabSz="473075">
              <a:defRPr sz="1200">
                <a:latin typeface="Calibri" pitchFamily="34" charset="0"/>
              </a:defRPr>
            </a:lvl1pPr>
          </a:lstStyle>
          <a:p>
            <a:endParaRPr lang="sr-Latn-CS"/>
          </a:p>
        </p:txBody>
      </p:sp>
      <p:sp>
        <p:nvSpPr>
          <p:cNvPr id="3" name="Date Placeholder 2"/>
          <p:cNvSpPr>
            <a:spLocks noGrp="1"/>
          </p:cNvSpPr>
          <p:nvPr>
            <p:ph type="dt" idx="1"/>
          </p:nvPr>
        </p:nvSpPr>
        <p:spPr bwMode="auto">
          <a:xfrm>
            <a:off x="3895725" y="0"/>
            <a:ext cx="2979738" cy="482600"/>
          </a:xfrm>
          <a:prstGeom prst="rect">
            <a:avLst/>
          </a:prstGeom>
          <a:noFill/>
          <a:ln w="9525">
            <a:noFill/>
            <a:miter lim="800000"/>
            <a:headEnd/>
            <a:tailEnd/>
          </a:ln>
        </p:spPr>
        <p:txBody>
          <a:bodyPr vert="horz" wrap="square" lIns="94476" tIns="47238" rIns="94476" bIns="47238" numCol="1" anchor="t" anchorCtr="0" compatLnSpc="1">
            <a:prstTxWarp prst="textNoShape">
              <a:avLst/>
            </a:prstTxWarp>
          </a:bodyPr>
          <a:lstStyle>
            <a:lvl1pPr algn="r" defTabSz="473075">
              <a:defRPr sz="1200">
                <a:latin typeface="Calibri" pitchFamily="34" charset="0"/>
              </a:defRPr>
            </a:lvl1pPr>
          </a:lstStyle>
          <a:p>
            <a:fld id="{FFDE194A-4E2E-44A7-A7F4-BD65AC81EDA5}" type="datetimeFigureOut">
              <a:rPr lang="en-US"/>
              <a:pPr/>
              <a:t>7/13/2013</a:t>
            </a:fld>
            <a:endParaRPr lang="en-US"/>
          </a:p>
        </p:txBody>
      </p:sp>
      <p:sp>
        <p:nvSpPr>
          <p:cNvPr id="4" name="Slide Image Placeholder 3"/>
          <p:cNvSpPr>
            <a:spLocks noGrp="1" noRot="1" noChangeAspect="1"/>
          </p:cNvSpPr>
          <p:nvPr>
            <p:ph type="sldImg" idx="2"/>
          </p:nvPr>
        </p:nvSpPr>
        <p:spPr>
          <a:xfrm>
            <a:off x="1025525" y="723900"/>
            <a:ext cx="4826000" cy="3621088"/>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bwMode="auto">
          <a:xfrm>
            <a:off x="687388" y="4586288"/>
            <a:ext cx="5502275" cy="4346575"/>
          </a:xfrm>
          <a:prstGeom prst="rect">
            <a:avLst/>
          </a:prstGeom>
          <a:noFill/>
          <a:ln w="9525">
            <a:noFill/>
            <a:miter lim="800000"/>
            <a:headEnd/>
            <a:tailEnd/>
          </a:ln>
        </p:spPr>
        <p:txBody>
          <a:bodyPr vert="horz" wrap="square" lIns="94476" tIns="47238" rIns="94476" bIns="47238"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US" noProof="0"/>
          </a:p>
        </p:txBody>
      </p:sp>
      <p:sp>
        <p:nvSpPr>
          <p:cNvPr id="6" name="Footer Placeholder 5"/>
          <p:cNvSpPr>
            <a:spLocks noGrp="1"/>
          </p:cNvSpPr>
          <p:nvPr>
            <p:ph type="ftr" sz="quarter" idx="4"/>
          </p:nvPr>
        </p:nvSpPr>
        <p:spPr bwMode="auto">
          <a:xfrm>
            <a:off x="0" y="9172575"/>
            <a:ext cx="2979738" cy="482600"/>
          </a:xfrm>
          <a:prstGeom prst="rect">
            <a:avLst/>
          </a:prstGeom>
          <a:noFill/>
          <a:ln w="9525">
            <a:noFill/>
            <a:miter lim="800000"/>
            <a:headEnd/>
            <a:tailEnd/>
          </a:ln>
        </p:spPr>
        <p:txBody>
          <a:bodyPr vert="horz" wrap="square" lIns="94476" tIns="47238" rIns="94476" bIns="47238" numCol="1" anchor="b" anchorCtr="0" compatLnSpc="1">
            <a:prstTxWarp prst="textNoShape">
              <a:avLst/>
            </a:prstTxWarp>
          </a:bodyPr>
          <a:lstStyle>
            <a:lvl1pPr defTabSz="473075">
              <a:defRPr sz="1200">
                <a:latin typeface="Calibri" pitchFamily="34" charset="0"/>
              </a:defRPr>
            </a:lvl1pPr>
          </a:lstStyle>
          <a:p>
            <a:endParaRPr lang="sr-Latn-CS"/>
          </a:p>
        </p:txBody>
      </p:sp>
      <p:sp>
        <p:nvSpPr>
          <p:cNvPr id="7" name="Slide Number Placeholder 6"/>
          <p:cNvSpPr>
            <a:spLocks noGrp="1"/>
          </p:cNvSpPr>
          <p:nvPr>
            <p:ph type="sldNum" sz="quarter" idx="5"/>
          </p:nvPr>
        </p:nvSpPr>
        <p:spPr bwMode="auto">
          <a:xfrm>
            <a:off x="3895725" y="9172575"/>
            <a:ext cx="2979738" cy="482600"/>
          </a:xfrm>
          <a:prstGeom prst="rect">
            <a:avLst/>
          </a:prstGeom>
          <a:noFill/>
          <a:ln w="9525">
            <a:noFill/>
            <a:miter lim="800000"/>
            <a:headEnd/>
            <a:tailEnd/>
          </a:ln>
        </p:spPr>
        <p:txBody>
          <a:bodyPr vert="horz" wrap="square" lIns="94476" tIns="47238" rIns="94476" bIns="47238" numCol="1" anchor="b" anchorCtr="0" compatLnSpc="1">
            <a:prstTxWarp prst="textNoShape">
              <a:avLst/>
            </a:prstTxWarp>
          </a:bodyPr>
          <a:lstStyle>
            <a:lvl1pPr algn="r" defTabSz="473075">
              <a:defRPr sz="1200">
                <a:latin typeface="Calibri" pitchFamily="34" charset="0"/>
              </a:defRPr>
            </a:lvl1pPr>
          </a:lstStyle>
          <a:p>
            <a:fld id="{224F3F8B-6D7F-4BDC-86EC-CCB9839D79DD}"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mn-lt"/>
        <a:ea typeface="+mn-ea"/>
        <a:cs typeface="+mn-cs"/>
      </a:defRPr>
    </a:lvl1pPr>
    <a:lvl2pPr marL="457200" algn="l" defTabSz="457200" rtl="0" fontAlgn="base">
      <a:spcBef>
        <a:spcPct val="30000"/>
      </a:spcBef>
      <a:spcAft>
        <a:spcPct val="0"/>
      </a:spcAft>
      <a:defRPr sz="1200" kern="1200">
        <a:solidFill>
          <a:schemeClr val="tx1"/>
        </a:solidFill>
        <a:latin typeface="+mn-lt"/>
        <a:ea typeface="+mn-ea"/>
        <a:cs typeface="+mn-cs"/>
      </a:defRPr>
    </a:lvl2pPr>
    <a:lvl3pPr marL="914400" algn="l" defTabSz="457200" rtl="0" fontAlgn="base">
      <a:spcBef>
        <a:spcPct val="30000"/>
      </a:spcBef>
      <a:spcAft>
        <a:spcPct val="0"/>
      </a:spcAft>
      <a:defRPr sz="1200" kern="1200">
        <a:solidFill>
          <a:schemeClr val="tx1"/>
        </a:solidFill>
        <a:latin typeface="+mn-lt"/>
        <a:ea typeface="+mn-ea"/>
        <a:cs typeface="+mn-cs"/>
      </a:defRPr>
    </a:lvl3pPr>
    <a:lvl4pPr marL="1371600" algn="l" defTabSz="457200" rtl="0" fontAlgn="base">
      <a:spcBef>
        <a:spcPct val="30000"/>
      </a:spcBef>
      <a:spcAft>
        <a:spcPct val="0"/>
      </a:spcAft>
      <a:defRPr sz="1200" kern="1200">
        <a:solidFill>
          <a:schemeClr val="tx1"/>
        </a:solidFill>
        <a:latin typeface="+mn-lt"/>
        <a:ea typeface="+mn-ea"/>
        <a:cs typeface="+mn-cs"/>
      </a:defRPr>
    </a:lvl4pPr>
    <a:lvl5pPr marL="1828800" algn="l" defTabSz="457200" rtl="0" fontAlgn="base">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Folienbildplatzhalter 1"/>
          <p:cNvSpPr>
            <a:spLocks noGrp="1" noRot="1" noChangeAspect="1"/>
          </p:cNvSpPr>
          <p:nvPr>
            <p:ph type="sldImg"/>
          </p:nvPr>
        </p:nvSpPr>
        <p:spPr bwMode="auto">
          <a:noFill/>
          <a:ln>
            <a:solidFill>
              <a:srgbClr val="000000"/>
            </a:solidFill>
            <a:miter lim="800000"/>
            <a:headEnd/>
            <a:tailEnd/>
          </a:ln>
        </p:spPr>
      </p:sp>
      <p:sp>
        <p:nvSpPr>
          <p:cNvPr id="15362" name="Notizenplatzhalter 2"/>
          <p:cNvSpPr>
            <a:spLocks noGrp="1"/>
          </p:cNvSpPr>
          <p:nvPr>
            <p:ph type="body" idx="1"/>
          </p:nvPr>
        </p:nvSpPr>
        <p:spPr/>
        <p:txBody>
          <a:bodyPr/>
          <a:lstStyle/>
          <a:p>
            <a:pPr>
              <a:spcBef>
                <a:spcPct val="0"/>
              </a:spcBef>
            </a:pPr>
            <a:r>
              <a:rPr lang="sr-Latn-CS" smtClean="0"/>
              <a:t>Drugi deo bloka obuke o pretresu i zapleni se uglavnom tiče upoznavanja sa posebnim izazovima kao i sa šansama koje forenzičke tehnike za tekuće podatke mogu da ponude policijskim službama.  Iako forenzika tekućih podataka može da obezbedi dragocene informacije koje bi bile izgubljene kada bi se računar jednostavno isključio, ona menja dokaze i konačno uništava neke tragove. Od izuzetne je važnosti da ljudi koji sprovode forenzičke radnje na tekućim podacima budu jako dobro obučeni za ovu oblast. Tokom ovog bloka obuke važno je naglasiti tu činjenicu i razjasniti da </a:t>
            </a:r>
            <a:r>
              <a:rPr lang="sr-Latn-CS" smtClean="0">
                <a:solidFill>
                  <a:srgbClr val="FF0000"/>
                </a:solidFill>
              </a:rPr>
              <a:t>interventna ekipa nisu lica koja bi trebalo da rade na sistemima u radu. Neophodno je da oni budu svesni činjenice da će nestručno postupanje promeniti ili u potpunosti uništiti dokaze i dovesti do toga da oni postanu neprihvatljivi za sud.</a:t>
            </a:r>
            <a:endParaRPr lang="en-US" smtClean="0"/>
          </a:p>
        </p:txBody>
      </p:sp>
      <p:sp>
        <p:nvSpPr>
          <p:cNvPr id="15363" name="Foliennummernplatzhalter 3"/>
          <p:cNvSpPr>
            <a:spLocks noGrp="1"/>
          </p:cNvSpPr>
          <p:nvPr>
            <p:ph type="sldNum" sz="quarter" idx="5"/>
          </p:nvPr>
        </p:nvSpPr>
        <p:spPr>
          <a:noFill/>
        </p:spPr>
        <p:txBody>
          <a:bodyPr/>
          <a:lstStyle/>
          <a:p>
            <a:fld id="{7FBC812D-D2E7-4BE7-99CC-4365FCF753BC}"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Folienbildplatzhalter 1"/>
          <p:cNvSpPr>
            <a:spLocks noGrp="1" noRot="1" noChangeAspect="1"/>
          </p:cNvSpPr>
          <p:nvPr>
            <p:ph type="sldImg"/>
          </p:nvPr>
        </p:nvSpPr>
        <p:spPr bwMode="auto">
          <a:noFill/>
          <a:ln>
            <a:solidFill>
              <a:srgbClr val="000000"/>
            </a:solidFill>
            <a:miter lim="800000"/>
            <a:headEnd/>
            <a:tailEnd/>
          </a:ln>
        </p:spPr>
      </p:sp>
      <p:sp>
        <p:nvSpPr>
          <p:cNvPr id="17410" name="Notizenplatzhalter 2"/>
          <p:cNvSpPr>
            <a:spLocks noGrp="1"/>
          </p:cNvSpPr>
          <p:nvPr>
            <p:ph type="body" idx="1"/>
          </p:nvPr>
        </p:nvSpPr>
        <p:spPr/>
        <p:txBody>
          <a:bodyPr/>
          <a:lstStyle/>
          <a:p>
            <a:pPr>
              <a:spcBef>
                <a:spcPct val="0"/>
              </a:spcBef>
            </a:pPr>
            <a:endParaRPr lang="sr-Latn-CS" smtClean="0"/>
          </a:p>
        </p:txBody>
      </p:sp>
      <p:sp>
        <p:nvSpPr>
          <p:cNvPr id="17411" name="Foliennummernplatzhalter 3"/>
          <p:cNvSpPr>
            <a:spLocks noGrp="1"/>
          </p:cNvSpPr>
          <p:nvPr>
            <p:ph type="sldNum" sz="quarter" idx="5"/>
          </p:nvPr>
        </p:nvSpPr>
        <p:spPr>
          <a:noFill/>
        </p:spPr>
        <p:txBody>
          <a:bodyPr/>
          <a:lstStyle/>
          <a:p>
            <a:fld id="{C44294D0-34C2-44AA-BDAE-EB06AEE5F70D}" type="slidenum">
              <a:rPr lang="en-US"/>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Folienbildplatzhalter 1"/>
          <p:cNvSpPr>
            <a:spLocks noGrp="1" noRot="1" noChangeAspect="1"/>
          </p:cNvSpPr>
          <p:nvPr>
            <p:ph type="sldImg"/>
          </p:nvPr>
        </p:nvSpPr>
        <p:spPr bwMode="auto">
          <a:noFill/>
          <a:ln>
            <a:solidFill>
              <a:srgbClr val="000000"/>
            </a:solidFill>
            <a:miter lim="800000"/>
            <a:headEnd/>
            <a:tailEnd/>
          </a:ln>
        </p:spPr>
      </p:sp>
      <p:sp>
        <p:nvSpPr>
          <p:cNvPr id="20482" name="Notizenplatzhalter 2"/>
          <p:cNvSpPr>
            <a:spLocks noGrp="1"/>
          </p:cNvSpPr>
          <p:nvPr>
            <p:ph type="body" idx="1"/>
          </p:nvPr>
        </p:nvSpPr>
        <p:spPr/>
        <p:txBody>
          <a:bodyPr/>
          <a:lstStyle/>
          <a:p>
            <a:pPr>
              <a:spcBef>
                <a:spcPct val="0"/>
              </a:spcBef>
            </a:pPr>
            <a:r>
              <a:rPr lang="sr-Latn-CS" smtClean="0"/>
              <a:t>U poređenju sa</a:t>
            </a:r>
            <a:r>
              <a:rPr lang="en-US" smtClean="0"/>
              <a:t> </a:t>
            </a:r>
          </a:p>
        </p:txBody>
      </p:sp>
      <p:sp>
        <p:nvSpPr>
          <p:cNvPr id="20483" name="Foliennummernplatzhalter 3"/>
          <p:cNvSpPr>
            <a:spLocks noGrp="1"/>
          </p:cNvSpPr>
          <p:nvPr>
            <p:ph type="sldNum" sz="quarter" idx="5"/>
          </p:nvPr>
        </p:nvSpPr>
        <p:spPr>
          <a:noFill/>
        </p:spPr>
        <p:txBody>
          <a:bodyPr/>
          <a:lstStyle/>
          <a:p>
            <a:fld id="{A0904C51-F93C-41D9-BD76-026F5811CB34}" type="slidenum">
              <a:rPr lang="en-US"/>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noFill/>
          <a:ln>
            <a:solidFill>
              <a:srgbClr val="000000"/>
            </a:solidFill>
            <a:miter lim="800000"/>
            <a:headEnd/>
            <a:tailEnd/>
          </a:ln>
        </p:spPr>
      </p:sp>
      <p:sp>
        <p:nvSpPr>
          <p:cNvPr id="51202" name="Notes Placeholder 2"/>
          <p:cNvSpPr>
            <a:spLocks noGrp="1"/>
          </p:cNvSpPr>
          <p:nvPr>
            <p:ph type="body" idx="1"/>
          </p:nvPr>
        </p:nvSpPr>
        <p:spPr/>
        <p:txBody>
          <a:bodyPr/>
          <a:lstStyle/>
          <a:p>
            <a:pPr>
              <a:spcBef>
                <a:spcPct val="0"/>
              </a:spcBef>
            </a:pPr>
            <a:endParaRPr lang="en-GB" smtClean="0"/>
          </a:p>
        </p:txBody>
      </p:sp>
      <p:sp>
        <p:nvSpPr>
          <p:cNvPr id="51203" name="Slide Number Placeholder 3"/>
          <p:cNvSpPr>
            <a:spLocks noGrp="1"/>
          </p:cNvSpPr>
          <p:nvPr>
            <p:ph type="sldNum" sz="quarter" idx="5"/>
          </p:nvPr>
        </p:nvSpPr>
        <p:spPr>
          <a:noFill/>
        </p:spPr>
        <p:txBody>
          <a:bodyPr/>
          <a:lstStyle/>
          <a:p>
            <a:fld id="{4CE546E7-7258-4353-A0A1-17DA433F7980}" type="slidenum">
              <a:rPr lang="en-GB"/>
              <a:pPr/>
              <a:t>33</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AA8EDE1-9550-4548-8D7C-1FEA76E0C08D}" type="datetimeFigureOut">
              <a:rPr lang="en-US"/>
              <a:pPr>
                <a:defRPr/>
              </a:pPr>
              <a:t>7/13/2013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C188038-D63D-40F1-8C48-C2F108B67F6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978FFF9-52CA-4D46-B542-9E51CFB7235D}" type="datetimeFigureOut">
              <a:rPr lang="en-US"/>
              <a:pPr>
                <a:defRPr/>
              </a:pPr>
              <a:t>7/13/2013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84B6852-1E5C-45FF-8653-5C01920FE3DC}"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3373366-9918-4D2A-9186-5F424DE241B4}" type="datetimeFigureOut">
              <a:rPr lang="en-US"/>
              <a:pPr>
                <a:defRPr/>
              </a:pPr>
              <a:t>7/13/2013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BD9D83A-9900-45F6-916F-9E5ACA9D491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4B548A7-4BFB-40A9-B636-9BA577B0FD08}" type="datetimeFigureOut">
              <a:rPr lang="en-US"/>
              <a:pPr>
                <a:defRPr/>
              </a:pPr>
              <a:t>7/13/2013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FFCE258-0CBA-4E8E-8A85-823718FF615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55CCA89-F642-4FAB-82F0-7555E19B9ADC}" type="datetimeFigureOut">
              <a:rPr lang="en-US"/>
              <a:pPr>
                <a:defRPr/>
              </a:pPr>
              <a:t>7/13/2013</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1E8B016-76F1-40E9-A58F-3C20FF5F4CB8}"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9AE17613-F0C9-49FC-BE62-0292BFE759E4}" type="datetimeFigureOut">
              <a:rPr lang="en-US"/>
              <a:pPr>
                <a:defRPr/>
              </a:pPr>
              <a:t>7/13/2013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A26E0B9-BB4D-4571-8795-95AD1EFCE88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902DEF2E-BD76-48A8-A398-382E797B6628}" type="datetimeFigureOut">
              <a:rPr lang="en-US"/>
              <a:pPr>
                <a:defRPr/>
              </a:pPr>
              <a:t>7/13/2013</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5429D5C-725D-4405-A9D7-AD3202FAF67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3DBF9CFC-10F7-4211-A45D-E3F92A587521}" type="datetimeFigureOut">
              <a:rPr lang="en-US"/>
              <a:pPr>
                <a:defRPr/>
              </a:pPr>
              <a:t>7/13/2013</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6BF72465-459A-4E9B-99D9-B6B39609A18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33340E8-B68B-43B1-A2B5-ABEA59AE5231}" type="datetimeFigureOut">
              <a:rPr lang="en-US"/>
              <a:pPr>
                <a:defRPr/>
              </a:pPr>
              <a:t>7/13/2013</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96E4B3A-B641-41E3-9165-FE650EA6541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31B3544-4337-4C85-94AD-B3A079E06660}" type="datetimeFigureOut">
              <a:rPr lang="en-US"/>
              <a:pPr>
                <a:defRPr/>
              </a:pPr>
              <a:t>7/13/2013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0D788C6-89FF-4C4A-963E-541C3979A135}"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8020FCC-DF15-4D02-A5AB-BB9DB081CD11}" type="datetimeFigureOut">
              <a:rPr lang="en-US"/>
              <a:pPr>
                <a:defRPr/>
              </a:pPr>
              <a:t>7/13/2013</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7E3D97F-3DF0-465A-AF43-1CF4B144C80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endParaRPr lang="en-US"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1C58DD34-C433-492B-A008-4FF47D488E30}" type="datetimeFigureOut">
              <a:rPr lang="en-US"/>
              <a:pPr>
                <a:defRPr/>
              </a:pPr>
              <a:t>7/13/2013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3FF7B01-40D7-49C4-ABBC-CB791A02580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457200" rtl="0" fontAlgn="base">
        <a:spcBef>
          <a:spcPct val="0"/>
        </a:spcBef>
        <a:spcAft>
          <a:spcPct val="0"/>
        </a:spcAft>
        <a:defRPr sz="4400" kern="1200">
          <a:solidFill>
            <a:schemeClr val="tx1"/>
          </a:solidFill>
          <a:latin typeface="+mj-lt"/>
          <a:ea typeface="+mj-ea"/>
          <a:cs typeface="+mj-cs"/>
        </a:defRPr>
      </a:lvl1pPr>
      <a:lvl2pPr algn="ctr" defTabSz="457200" rtl="0" fontAlgn="base">
        <a:spcBef>
          <a:spcPct val="0"/>
        </a:spcBef>
        <a:spcAft>
          <a:spcPct val="0"/>
        </a:spcAft>
        <a:defRPr sz="4400">
          <a:solidFill>
            <a:schemeClr val="tx1"/>
          </a:solidFill>
          <a:latin typeface="Calibri" pitchFamily="34" charset="0"/>
        </a:defRPr>
      </a:lvl2pPr>
      <a:lvl3pPr algn="ctr" defTabSz="457200" rtl="0" fontAlgn="base">
        <a:spcBef>
          <a:spcPct val="0"/>
        </a:spcBef>
        <a:spcAft>
          <a:spcPct val="0"/>
        </a:spcAft>
        <a:defRPr sz="4400">
          <a:solidFill>
            <a:schemeClr val="tx1"/>
          </a:solidFill>
          <a:latin typeface="Calibri" pitchFamily="34" charset="0"/>
        </a:defRPr>
      </a:lvl3pPr>
      <a:lvl4pPr algn="ctr" defTabSz="457200" rtl="0" fontAlgn="base">
        <a:spcBef>
          <a:spcPct val="0"/>
        </a:spcBef>
        <a:spcAft>
          <a:spcPct val="0"/>
        </a:spcAft>
        <a:defRPr sz="4400">
          <a:solidFill>
            <a:schemeClr val="tx1"/>
          </a:solidFill>
          <a:latin typeface="Calibri" pitchFamily="34" charset="0"/>
        </a:defRPr>
      </a:lvl4pPr>
      <a:lvl5pPr algn="ctr" defTabSz="457200" rtl="0" fontAlgn="base">
        <a:spcBef>
          <a:spcPct val="0"/>
        </a:spcBef>
        <a:spcAft>
          <a:spcPct val="0"/>
        </a:spcAft>
        <a:defRPr sz="4400">
          <a:solidFill>
            <a:schemeClr val="tx1"/>
          </a:solidFill>
          <a:latin typeface="Calibri" pitchFamily="34"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emf"/><Relationship Id="rId7" Type="http://schemas.openxmlformats.org/officeDocument/2006/relationships/image" Target="../media/image34.emf"/><Relationship Id="rId2" Type="http://schemas.openxmlformats.org/officeDocument/2006/relationships/image" Target="../media/image29.emf"/><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audio" Target="../media/audio7.wav"/><Relationship Id="rId3" Type="http://schemas.openxmlformats.org/officeDocument/2006/relationships/audio" Target="../media/audio2.wav"/><Relationship Id="rId7" Type="http://schemas.openxmlformats.org/officeDocument/2006/relationships/audio" Target="../media/audio6.wav"/><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audio" Target="../media/audio5.wav"/><Relationship Id="rId5" Type="http://schemas.openxmlformats.org/officeDocument/2006/relationships/audio" Target="../media/audio4.wav"/><Relationship Id="rId4" Type="http://schemas.openxmlformats.org/officeDocument/2006/relationships/audio" Target="../media/audio3.wav"/><Relationship Id="rId9" Type="http://schemas.openxmlformats.org/officeDocument/2006/relationships/audio" Target="../media/audio8.wav"/></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r>
              <a:rPr lang="sr-Latn-CS" b="1" smtClean="0"/>
              <a:t>Obuka za članove policijskih ekipa za uviđaje</a:t>
            </a:r>
            <a:endParaRPr lang="en-GB" smtClean="0"/>
          </a:p>
        </p:txBody>
      </p:sp>
      <p:sp>
        <p:nvSpPr>
          <p:cNvPr id="3" name="Subtitle 2"/>
          <p:cNvSpPr>
            <a:spLocks noGrp="1"/>
          </p:cNvSpPr>
          <p:nvPr>
            <p:ph type="subTitle" idx="1"/>
          </p:nvPr>
        </p:nvSpPr>
        <p:spPr/>
        <p:txBody>
          <a:bodyPr rtlCol="0">
            <a:normAutofit fontScale="92500"/>
          </a:bodyPr>
          <a:lstStyle/>
          <a:p>
            <a:pPr fontAlgn="auto">
              <a:spcAft>
                <a:spcPts val="0"/>
              </a:spcAft>
              <a:buFont typeface="Arial"/>
              <a:buNone/>
              <a:defRPr/>
            </a:pPr>
            <a:r>
              <a:rPr lang="x-none" dirty="0" smtClean="0">
                <a:solidFill>
                  <a:schemeClr val="bg1">
                    <a:lumMod val="65000"/>
                  </a:schemeClr>
                </a:solidFill>
              </a:rPr>
              <a:t>Blok obuke</a:t>
            </a:r>
            <a:r>
              <a:rPr lang="en-US" dirty="0" smtClean="0">
                <a:solidFill>
                  <a:schemeClr val="bg1">
                    <a:lumMod val="65000"/>
                  </a:schemeClr>
                </a:solidFill>
              </a:rPr>
              <a:t> 1.2.3.</a:t>
            </a:r>
          </a:p>
          <a:p>
            <a:pPr fontAlgn="auto">
              <a:spcAft>
                <a:spcPts val="0"/>
              </a:spcAft>
              <a:buFont typeface="Arial"/>
              <a:buNone/>
              <a:defRPr/>
            </a:pPr>
            <a:r>
              <a:rPr lang="x-none" dirty="0" smtClean="0">
                <a:solidFill>
                  <a:schemeClr val="bg1">
                    <a:lumMod val="65000"/>
                  </a:schemeClr>
                </a:solidFill>
              </a:rPr>
              <a:t>Pretres i zaplena</a:t>
            </a:r>
            <a:endParaRPr lang="en-US" dirty="0" smtClean="0">
              <a:solidFill>
                <a:schemeClr val="bg1">
                  <a:lumMod val="65000"/>
                </a:schemeClr>
              </a:solidFill>
            </a:endParaRPr>
          </a:p>
          <a:p>
            <a:pPr fontAlgn="auto">
              <a:spcAft>
                <a:spcPts val="0"/>
              </a:spcAft>
              <a:buFont typeface="Arial"/>
              <a:buNone/>
              <a:defRPr/>
            </a:pPr>
            <a:r>
              <a:rPr lang="x-none" dirty="0" smtClean="0">
                <a:solidFill>
                  <a:schemeClr val="bg1">
                    <a:lumMod val="65000"/>
                  </a:schemeClr>
                </a:solidFill>
              </a:rPr>
              <a:t>2. Deo</a:t>
            </a:r>
            <a:r>
              <a:rPr lang="en-US" dirty="0" smtClean="0">
                <a:solidFill>
                  <a:schemeClr val="bg1">
                    <a:lumMod val="65000"/>
                  </a:schemeClr>
                </a:solidFill>
              </a:rPr>
              <a:t> – </a:t>
            </a:r>
            <a:r>
              <a:rPr lang="x-none" dirty="0" smtClean="0">
                <a:solidFill>
                  <a:schemeClr val="bg1">
                    <a:lumMod val="65000"/>
                  </a:schemeClr>
                </a:solidFill>
              </a:rPr>
              <a:t>Scenariji sa tekućim podacima</a:t>
            </a:r>
            <a:endParaRPr lang="en-US" dirty="0">
              <a:solidFill>
                <a:schemeClr val="bg1">
                  <a:lumMod val="65000"/>
                </a:schemeClr>
              </a:solidFill>
            </a:endParaRPr>
          </a:p>
        </p:txBody>
      </p:sp>
      <p:pic>
        <p:nvPicPr>
          <p:cNvPr id="14339" name="Picture 3" descr="COE.png"/>
          <p:cNvPicPr>
            <a:picLocks noChangeAspect="1"/>
          </p:cNvPicPr>
          <p:nvPr/>
        </p:nvPicPr>
        <p:blipFill>
          <a:blip r:embed="rId3"/>
          <a:srcRect/>
          <a:stretch>
            <a:fillRect/>
          </a:stretch>
        </p:blipFill>
        <p:spPr bwMode="auto">
          <a:xfrm>
            <a:off x="1517650" y="552450"/>
            <a:ext cx="6108700" cy="11049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a:xfrm>
            <a:off x="457200" y="274638"/>
            <a:ext cx="8229600" cy="871537"/>
          </a:xfrm>
        </p:spPr>
        <p:txBody>
          <a:bodyPr/>
          <a:lstStyle/>
          <a:p>
            <a:r>
              <a:rPr lang="sr-Latn-CS" b="1" smtClean="0"/>
              <a:t>Zahtevi</a:t>
            </a:r>
            <a:endParaRPr lang="en-US" b="1" smtClean="0"/>
          </a:p>
        </p:txBody>
      </p:sp>
      <p:sp>
        <p:nvSpPr>
          <p:cNvPr id="4" name="Rectangle 3"/>
          <p:cNvSpPr>
            <a:spLocks noGrp="1" noChangeArrowheads="1"/>
          </p:cNvSpPr>
          <p:nvPr>
            <p:ph idx="1"/>
          </p:nvPr>
        </p:nvSpPr>
        <p:spPr/>
        <p:txBody>
          <a:bodyPr rtlCol="0">
            <a:normAutofit fontScale="62500" lnSpcReduction="20000"/>
          </a:bodyPr>
          <a:lstStyle/>
          <a:p>
            <a:pPr marL="0" indent="0" fontAlgn="auto">
              <a:lnSpc>
                <a:spcPct val="150000"/>
              </a:lnSpc>
              <a:spcBef>
                <a:spcPts val="0"/>
              </a:spcBef>
              <a:spcAft>
                <a:spcPts val="0"/>
              </a:spcAft>
              <a:buFont typeface="Arial"/>
              <a:buNone/>
              <a:defRPr/>
            </a:pPr>
            <a:r>
              <a:rPr lang="x-none" dirty="0" smtClean="0"/>
              <a:t>Zahtevi za forenziku tekućih podataka</a:t>
            </a:r>
            <a:r>
              <a:rPr lang="en-US" dirty="0" smtClean="0"/>
              <a:t>:</a:t>
            </a:r>
          </a:p>
          <a:p>
            <a:pPr marL="0" indent="0" fontAlgn="auto">
              <a:lnSpc>
                <a:spcPct val="150000"/>
              </a:lnSpc>
              <a:spcBef>
                <a:spcPts val="0"/>
              </a:spcBef>
              <a:spcAft>
                <a:spcPts val="0"/>
              </a:spcAft>
              <a:buFont typeface="Arial"/>
              <a:buNone/>
              <a:defRPr/>
            </a:pPr>
            <a:endParaRPr lang="en-US" dirty="0" smtClean="0"/>
          </a:p>
          <a:p>
            <a:pPr fontAlgn="auto">
              <a:lnSpc>
                <a:spcPct val="150000"/>
              </a:lnSpc>
              <a:spcBef>
                <a:spcPts val="0"/>
              </a:spcBef>
              <a:spcAft>
                <a:spcPts val="0"/>
              </a:spcAft>
              <a:buFont typeface="Arial"/>
              <a:buChar char="•"/>
              <a:defRPr/>
            </a:pPr>
            <a:r>
              <a:rPr lang="sr-Latn-CS" dirty="0" smtClean="0"/>
              <a:t>specijalista</a:t>
            </a:r>
            <a:r>
              <a:rPr lang="x-none" dirty="0" smtClean="0"/>
              <a:t> koji je završio obuku za forenziku tekućih podataka; </a:t>
            </a:r>
            <a:endParaRPr lang="en-US" dirty="0" smtClean="0"/>
          </a:p>
          <a:p>
            <a:pPr fontAlgn="auto">
              <a:lnSpc>
                <a:spcPct val="150000"/>
              </a:lnSpc>
              <a:spcBef>
                <a:spcPts val="0"/>
              </a:spcBef>
              <a:spcAft>
                <a:spcPts val="0"/>
              </a:spcAft>
              <a:buFont typeface="Arial"/>
              <a:buChar char="•"/>
              <a:defRPr/>
            </a:pPr>
            <a:r>
              <a:rPr lang="sr-Latn-CS" dirty="0" smtClean="0"/>
              <a:t>radno iskustvo u praksi;</a:t>
            </a:r>
            <a:endParaRPr lang="en-US" dirty="0" smtClean="0"/>
          </a:p>
          <a:p>
            <a:pPr fontAlgn="auto">
              <a:lnSpc>
                <a:spcPct val="150000"/>
              </a:lnSpc>
              <a:spcBef>
                <a:spcPts val="0"/>
              </a:spcBef>
              <a:spcAft>
                <a:spcPts val="0"/>
              </a:spcAft>
              <a:buFont typeface="Arial"/>
              <a:buChar char="•"/>
              <a:defRPr/>
            </a:pPr>
            <a:r>
              <a:rPr lang="sr-Latn-CS" dirty="0" smtClean="0"/>
              <a:t>komplet</a:t>
            </a:r>
            <a:r>
              <a:rPr lang="x-none" dirty="0" smtClean="0"/>
              <a:t> verifikovanih forenzičkih alata za forenziku tekućih podataka.</a:t>
            </a:r>
            <a:endParaRPr lang="en-US" dirty="0" smtClean="0"/>
          </a:p>
          <a:p>
            <a:pPr fontAlgn="auto">
              <a:lnSpc>
                <a:spcPct val="150000"/>
              </a:lnSpc>
              <a:spcBef>
                <a:spcPts val="0"/>
              </a:spcBef>
              <a:spcAft>
                <a:spcPts val="0"/>
              </a:spcAft>
              <a:buFont typeface="Arial"/>
              <a:buChar char="•"/>
              <a:defRPr/>
            </a:pPr>
            <a:endParaRPr lang="en-US" dirty="0"/>
          </a:p>
          <a:p>
            <a:pPr marL="0" indent="0" fontAlgn="auto">
              <a:lnSpc>
                <a:spcPct val="150000"/>
              </a:lnSpc>
              <a:spcBef>
                <a:spcPts val="0"/>
              </a:spcBef>
              <a:spcAft>
                <a:spcPts val="0"/>
              </a:spcAft>
              <a:buFont typeface="Arial"/>
              <a:buNone/>
              <a:defRPr/>
            </a:pPr>
            <a:r>
              <a:rPr lang="x-none" dirty="0" smtClean="0"/>
              <a:t>Ukoliko  specijalista nije na raspolaganju, izvlačenje utikača može da ima više smisla nego petljanje </a:t>
            </a:r>
            <a:r>
              <a:rPr lang="x-none" smtClean="0"/>
              <a:t>po </a:t>
            </a:r>
            <a:r>
              <a:rPr lang="x-none" smtClean="0"/>
              <a:t>dokazima</a:t>
            </a:r>
            <a:r>
              <a:rPr lang="sr-Latn-RS" dirty="0" smtClean="0"/>
              <a:t>, </a:t>
            </a:r>
            <a:r>
              <a:rPr lang="x-none" smtClean="0"/>
              <a:t>koje </a:t>
            </a:r>
            <a:r>
              <a:rPr lang="x-none" dirty="0" smtClean="0"/>
              <a:t>bi dovelo do eventualnog remećenja dokaza i dovođenja u stanje da ne mogu da se koriste na sudu.</a:t>
            </a:r>
            <a:r>
              <a:rPr lang="en-US" dirty="0" smtClean="0"/>
              <a:t> </a:t>
            </a:r>
            <a:endParaRPr lang="de-DE" dirty="0"/>
          </a:p>
          <a:p>
            <a:pPr fontAlgn="auto">
              <a:lnSpc>
                <a:spcPct val="150000"/>
              </a:lnSpc>
              <a:spcBef>
                <a:spcPts val="0"/>
              </a:spcBef>
              <a:spcAft>
                <a:spcPts val="0"/>
              </a:spcAft>
              <a:buFont typeface="Arial"/>
              <a:buChar char="•"/>
              <a:defRPr/>
            </a:pPr>
            <a:endParaRPr lang="en-GB" dirty="0"/>
          </a:p>
        </p:txBody>
      </p:sp>
    </p:spTree>
  </p:cSld>
  <p:clrMapOvr>
    <a:masterClrMapping/>
  </p:clrMapOvr>
  <p:transition spd="slow">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649" name="Group 2"/>
          <p:cNvGrpSpPr>
            <a:grpSpLocks noChangeAspect="1"/>
          </p:cNvGrpSpPr>
          <p:nvPr/>
        </p:nvGrpSpPr>
        <p:grpSpPr bwMode="auto">
          <a:xfrm>
            <a:off x="2828925" y="457200"/>
            <a:ext cx="3673475" cy="5976938"/>
            <a:chOff x="1338" y="255"/>
            <a:chExt cx="3192" cy="3900"/>
          </a:xfrm>
        </p:grpSpPr>
        <p:sp>
          <p:nvSpPr>
            <p:cNvPr id="27651"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sr-Latn-CS"/>
            </a:p>
          </p:txBody>
        </p:sp>
        <p:sp>
          <p:nvSpPr>
            <p:cNvPr id="6" name="AutoShape 4"/>
            <p:cNvSpPr>
              <a:spLocks noChangeArrowheads="1"/>
            </p:cNvSpPr>
            <p:nvPr/>
          </p:nvSpPr>
          <p:spPr bwMode="auto">
            <a:xfrm>
              <a:off x="1338" y="526"/>
              <a:ext cx="3188" cy="3622"/>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endParaRPr>
            </a:p>
          </p:txBody>
        </p:sp>
        <p:sp>
          <p:nvSpPr>
            <p:cNvPr id="27653"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atin typeface="Calibri" pitchFamily="34" charset="0"/>
              </a:endParaRPr>
            </a:p>
          </p:txBody>
        </p:sp>
        <p:sp>
          <p:nvSpPr>
            <p:cNvPr id="8" name="Freeform 6"/>
            <p:cNvSpPr>
              <a:spLocks/>
            </p:cNvSpPr>
            <p:nvPr/>
          </p:nvSpPr>
          <p:spPr bwMode="auto">
            <a:xfrm>
              <a:off x="1419" y="526"/>
              <a:ext cx="3047" cy="121"/>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endParaRPr>
            </a:p>
          </p:txBody>
        </p:sp>
        <p:sp>
          <p:nvSpPr>
            <p:cNvPr id="27655"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27656"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a:latin typeface="Calibri" pitchFamily="34" charset="0"/>
              </a:endParaRPr>
            </a:p>
          </p:txBody>
        </p:sp>
        <p:sp>
          <p:nvSpPr>
            <p:cNvPr id="27657"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a:latin typeface="Calibri" pitchFamily="34" charset="0"/>
              </a:endParaRPr>
            </a:p>
          </p:txBody>
        </p:sp>
        <p:sp>
          <p:nvSpPr>
            <p:cNvPr id="27658"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a:latin typeface="Calibri" pitchFamily="34" charset="0"/>
              </a:endParaRPr>
            </a:p>
          </p:txBody>
        </p:sp>
        <p:sp>
          <p:nvSpPr>
            <p:cNvPr id="27659"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a:latin typeface="Calibri" pitchFamily="34" charset="0"/>
              </a:endParaRPr>
            </a:p>
          </p:txBody>
        </p:sp>
        <p:sp>
          <p:nvSpPr>
            <p:cNvPr id="27660"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a:latin typeface="Calibri" pitchFamily="34" charset="0"/>
              </a:endParaRPr>
            </a:p>
          </p:txBody>
        </p:sp>
        <p:sp>
          <p:nvSpPr>
            <p:cNvPr id="27661"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a:latin typeface="Calibri" pitchFamily="34" charset="0"/>
              </a:endParaRPr>
            </a:p>
          </p:txBody>
        </p:sp>
        <p:sp>
          <p:nvSpPr>
            <p:cNvPr id="27662"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a:latin typeface="Calibri" pitchFamily="34" charset="0"/>
              </a:endParaRPr>
            </a:p>
          </p:txBody>
        </p:sp>
        <p:sp>
          <p:nvSpPr>
            <p:cNvPr id="27663"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a:latin typeface="Calibri" pitchFamily="34" charset="0"/>
              </a:endParaRPr>
            </a:p>
          </p:txBody>
        </p:sp>
        <p:sp>
          <p:nvSpPr>
            <p:cNvPr id="27664"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atin typeface="Calibri" pitchFamily="34" charset="0"/>
              </a:endParaRPr>
            </a:p>
          </p:txBody>
        </p:sp>
        <p:sp>
          <p:nvSpPr>
            <p:cNvPr id="27665"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atin typeface="Calibri" pitchFamily="34" charset="0"/>
              </a:endParaRPr>
            </a:p>
          </p:txBody>
        </p:sp>
        <p:sp>
          <p:nvSpPr>
            <p:cNvPr id="27666"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atin typeface="Calibri" pitchFamily="34" charset="0"/>
              </a:endParaRPr>
            </a:p>
          </p:txBody>
        </p:sp>
        <p:sp>
          <p:nvSpPr>
            <p:cNvPr id="27667"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atin typeface="Calibri" pitchFamily="34" charset="0"/>
              </a:endParaRPr>
            </a:p>
          </p:txBody>
        </p:sp>
        <p:sp>
          <p:nvSpPr>
            <p:cNvPr id="27668"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atin typeface="Calibri" pitchFamily="34" charset="0"/>
              </a:endParaRPr>
            </a:p>
          </p:txBody>
        </p:sp>
        <p:sp>
          <p:nvSpPr>
            <p:cNvPr id="27669"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atin typeface="Calibri" pitchFamily="34" charset="0"/>
              </a:endParaRPr>
            </a:p>
          </p:txBody>
        </p:sp>
        <p:sp>
          <p:nvSpPr>
            <p:cNvPr id="27670"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atin typeface="Calibri" pitchFamily="34" charset="0"/>
              </a:endParaRPr>
            </a:p>
          </p:txBody>
        </p:sp>
        <p:sp>
          <p:nvSpPr>
            <p:cNvPr id="27671"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atin typeface="Calibri" pitchFamily="34" charset="0"/>
              </a:endParaRPr>
            </a:p>
          </p:txBody>
        </p:sp>
        <p:sp>
          <p:nvSpPr>
            <p:cNvPr id="27672"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atin typeface="Calibri" pitchFamily="34" charset="0"/>
              </a:endParaRPr>
            </a:p>
          </p:txBody>
        </p:sp>
        <p:sp>
          <p:nvSpPr>
            <p:cNvPr id="27673"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atin typeface="Calibri" pitchFamily="34" charset="0"/>
              </a:endParaRPr>
            </a:p>
          </p:txBody>
        </p:sp>
        <p:sp>
          <p:nvSpPr>
            <p:cNvPr id="27674"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atin typeface="Calibri" pitchFamily="34" charset="0"/>
              </a:endParaRPr>
            </a:p>
          </p:txBody>
        </p:sp>
        <p:sp>
          <p:nvSpPr>
            <p:cNvPr id="27675"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atin typeface="Calibri" pitchFamily="34" charset="0"/>
              </a:endParaRPr>
            </a:p>
          </p:txBody>
        </p:sp>
        <p:sp>
          <p:nvSpPr>
            <p:cNvPr id="27676"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atin typeface="Calibri" pitchFamily="34" charset="0"/>
              </a:endParaRPr>
            </a:p>
          </p:txBody>
        </p:sp>
        <p:sp>
          <p:nvSpPr>
            <p:cNvPr id="27677"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atin typeface="Calibri" pitchFamily="34" charset="0"/>
              </a:endParaRPr>
            </a:p>
          </p:txBody>
        </p:sp>
        <p:sp>
          <p:nvSpPr>
            <p:cNvPr id="27678"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atin typeface="Calibri" pitchFamily="34" charset="0"/>
              </a:endParaRPr>
            </a:p>
          </p:txBody>
        </p:sp>
        <p:sp>
          <p:nvSpPr>
            <p:cNvPr id="27679"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atin typeface="Calibri" pitchFamily="34" charset="0"/>
              </a:endParaRPr>
            </a:p>
          </p:txBody>
        </p:sp>
        <p:sp>
          <p:nvSpPr>
            <p:cNvPr id="27680"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a:latin typeface="Calibri" pitchFamily="34" charset="0"/>
              </a:endParaRPr>
            </a:p>
          </p:txBody>
        </p:sp>
        <p:sp>
          <p:nvSpPr>
            <p:cNvPr id="27681"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atin typeface="Calibri" pitchFamily="34" charset="0"/>
              </a:endParaRPr>
            </a:p>
          </p:txBody>
        </p:sp>
        <p:sp>
          <p:nvSpPr>
            <p:cNvPr id="27682"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a:latin typeface="Calibri" pitchFamily="34" charset="0"/>
              </a:endParaRPr>
            </a:p>
          </p:txBody>
        </p:sp>
        <p:sp>
          <p:nvSpPr>
            <p:cNvPr id="27683"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27684"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27685"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27686"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27687"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27688"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atin typeface="Calibri" pitchFamily="34" charset="0"/>
              </a:endParaRPr>
            </a:p>
          </p:txBody>
        </p:sp>
        <p:sp>
          <p:nvSpPr>
            <p:cNvPr id="27689"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atin typeface="Calibri" pitchFamily="34" charset="0"/>
              </a:endParaRPr>
            </a:p>
          </p:txBody>
        </p:sp>
        <p:sp>
          <p:nvSpPr>
            <p:cNvPr id="27690"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atin typeface="Calibri" pitchFamily="34" charset="0"/>
              </a:endParaRPr>
            </a:p>
          </p:txBody>
        </p:sp>
        <p:sp>
          <p:nvSpPr>
            <p:cNvPr id="27691"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atin typeface="Calibri" pitchFamily="34" charset="0"/>
              </a:endParaRPr>
            </a:p>
          </p:txBody>
        </p:sp>
        <p:sp>
          <p:nvSpPr>
            <p:cNvPr id="27692"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27693"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atin typeface="Calibri" pitchFamily="34" charset="0"/>
              </a:endParaRPr>
            </a:p>
          </p:txBody>
        </p:sp>
        <p:sp>
          <p:nvSpPr>
            <p:cNvPr id="27694"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atin typeface="Calibri" pitchFamily="34" charset="0"/>
              </a:endParaRPr>
            </a:p>
          </p:txBody>
        </p:sp>
      </p:grpSp>
      <p:sp>
        <p:nvSpPr>
          <p:cNvPr id="49" name="TextBox 48"/>
          <p:cNvSpPr txBox="1"/>
          <p:nvPr/>
        </p:nvSpPr>
        <p:spPr>
          <a:xfrm>
            <a:off x="3144838" y="2693988"/>
            <a:ext cx="3068637" cy="1570037"/>
          </a:xfrm>
          <a:prstGeom prst="rect">
            <a:avLst/>
          </a:prstGeom>
          <a:noFill/>
        </p:spPr>
        <p:txBody>
          <a:bodyPr>
            <a:spAutoFit/>
          </a:bodyPr>
          <a:lstStyle/>
          <a:p>
            <a:pPr algn="ctr" fontAlgn="auto">
              <a:spcBef>
                <a:spcPts val="0"/>
              </a:spcBef>
              <a:spcAft>
                <a:spcPts val="0"/>
              </a:spcAft>
              <a:defRPr/>
            </a:pPr>
            <a:r>
              <a:rPr lang="x-none" sz="3200" b="1" dirty="0">
                <a:solidFill>
                  <a:schemeClr val="accent1">
                    <a:lumMod val="25000"/>
                  </a:schemeClr>
                </a:solidFill>
                <a:latin typeface="Calibri" pitchFamily="34" charset="0"/>
              </a:rPr>
              <a:t>Ukoliko imate fizički pristup podacima</a:t>
            </a:r>
            <a:endParaRPr lang="en-US" sz="3200" dirty="0">
              <a:latin typeface="+mn-lt"/>
            </a:endParaRPr>
          </a:p>
        </p:txBody>
      </p:sp>
    </p:spTree>
  </p:cSld>
  <p:clrMapOvr>
    <a:masterClrMapping/>
  </p:clrMapOvr>
  <p:transition spd="slow">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a:xfrm>
            <a:off x="457200" y="274638"/>
            <a:ext cx="8229600" cy="871537"/>
          </a:xfrm>
        </p:spPr>
        <p:txBody>
          <a:bodyPr/>
          <a:lstStyle/>
          <a:p>
            <a:r>
              <a:rPr lang="sr-Latn-CS" b="1" dirty="0" smtClean="0"/>
              <a:t>Član ekipe za uviđaj</a:t>
            </a:r>
            <a:endParaRPr lang="en-US" b="1" dirty="0" smtClean="0">
              <a:solidFill>
                <a:srgbClr val="FF0000"/>
              </a:solidFill>
            </a:endParaRPr>
          </a:p>
        </p:txBody>
      </p:sp>
      <p:pic>
        <p:nvPicPr>
          <p:cNvPr id="3" name="Bild 2"/>
          <p:cNvPicPr>
            <a:picLocks noChangeAspect="1"/>
          </p:cNvPicPr>
          <p:nvPr/>
        </p:nvPicPr>
        <p:blipFill>
          <a:blip r:embed="rId2"/>
          <a:stretch>
            <a:fillRect/>
          </a:stretch>
        </p:blipFill>
        <p:spPr>
          <a:xfrm flipH="1">
            <a:off x="7081897" y="1659334"/>
            <a:ext cx="2062101" cy="2062101"/>
          </a:xfrm>
          <a:prstGeom prst="rect">
            <a:avLst/>
          </a:prstGeom>
          <a:effectLst>
            <a:reflection blurRad="6350" stA="52000" endA="300" endPos="35000" dir="5400000" sy="-100000" algn="bl" rotWithShape="0"/>
          </a:effectLst>
        </p:spPr>
      </p:pic>
      <p:sp>
        <p:nvSpPr>
          <p:cNvPr id="4" name="Rectangle 3"/>
          <p:cNvSpPr>
            <a:spLocks noGrp="1" noChangeArrowheads="1"/>
          </p:cNvSpPr>
          <p:nvPr>
            <p:ph idx="1"/>
          </p:nvPr>
        </p:nvSpPr>
        <p:spPr>
          <a:xfrm>
            <a:off x="457200" y="1600200"/>
            <a:ext cx="6927850" cy="4525963"/>
          </a:xfrm>
        </p:spPr>
        <p:txBody>
          <a:bodyPr rtlCol="0">
            <a:normAutofit fontScale="77500" lnSpcReduction="20000"/>
          </a:bodyPr>
          <a:lstStyle/>
          <a:p>
            <a:pPr marL="0" indent="0" algn="just" fontAlgn="auto">
              <a:spcAft>
                <a:spcPts val="0"/>
              </a:spcAft>
              <a:buFont typeface="Arial"/>
              <a:buNone/>
              <a:defRPr/>
            </a:pPr>
            <a:r>
              <a:rPr lang="x-none" smtClean="0"/>
              <a:t>Kao </a:t>
            </a:r>
            <a:r>
              <a:rPr lang="sr-Latn-RS" dirty="0" smtClean="0"/>
              <a:t>član ekipe za uviđaj</a:t>
            </a:r>
            <a:r>
              <a:rPr lang="x-none" smtClean="0"/>
              <a:t>, </a:t>
            </a:r>
            <a:r>
              <a:rPr lang="x-none" dirty="0" smtClean="0"/>
              <a:t>vi možete da zaštite nepostojane podatke izvršavanjem sledećih koraka</a:t>
            </a:r>
            <a:r>
              <a:rPr lang="en-US" dirty="0" smtClean="0"/>
              <a:t>:</a:t>
            </a:r>
            <a:endParaRPr lang="de-DE" dirty="0"/>
          </a:p>
          <a:p>
            <a:pPr algn="just" fontAlgn="auto">
              <a:spcAft>
                <a:spcPts val="0"/>
              </a:spcAft>
              <a:buFont typeface="Arial"/>
              <a:buChar char="•"/>
              <a:defRPr/>
            </a:pPr>
            <a:r>
              <a:rPr lang="sr-Latn-CS" dirty="0" smtClean="0"/>
              <a:t>identifikujte</a:t>
            </a:r>
            <a:r>
              <a:rPr lang="x-none" dirty="0" smtClean="0"/>
              <a:t>, obezbedite, dokumentujte i fotografišite svaki uređaj koji sadrži nepostojane podatke;</a:t>
            </a:r>
            <a:endParaRPr lang="de-DE" dirty="0"/>
          </a:p>
          <a:p>
            <a:pPr algn="just" fontAlgn="auto">
              <a:spcAft>
                <a:spcPts val="0"/>
              </a:spcAft>
              <a:buFont typeface="Arial"/>
              <a:buChar char="•"/>
              <a:defRPr/>
            </a:pPr>
            <a:r>
              <a:rPr lang="sr-Latn-CS" dirty="0" smtClean="0"/>
              <a:t>motrite</a:t>
            </a:r>
            <a:r>
              <a:rPr lang="x-none" dirty="0" smtClean="0"/>
              <a:t> na potencijalne osumnjičene i ostala lica kako biste ih sprečili da prepravljaju ili unište dokaze;</a:t>
            </a:r>
            <a:endParaRPr lang="en-US" dirty="0" smtClean="0"/>
          </a:p>
          <a:p>
            <a:pPr algn="just" fontAlgn="auto">
              <a:spcAft>
                <a:spcPts val="0"/>
              </a:spcAft>
              <a:buFont typeface="Arial"/>
              <a:buChar char="•"/>
              <a:defRPr/>
            </a:pPr>
            <a:r>
              <a:rPr lang="sr-Latn-CS" dirty="0" smtClean="0"/>
              <a:t>sačuvajte stanje izvršenja tako što ćete onemogućiti uključenje programa za zaštitu ekrana, režime pripravnosti ili </a:t>
            </a:r>
            <a:r>
              <a:rPr lang="sr-Latn-CS" dirty="0" smtClean="0"/>
              <a:t>spavanja;</a:t>
            </a:r>
            <a:endParaRPr lang="de-DE" dirty="0"/>
          </a:p>
          <a:p>
            <a:pPr algn="just" fontAlgn="auto">
              <a:spcAft>
                <a:spcPts val="0"/>
              </a:spcAft>
              <a:buFont typeface="Arial"/>
              <a:buChar char="•"/>
              <a:defRPr/>
            </a:pPr>
            <a:r>
              <a:rPr lang="sr-Latn-CS" dirty="0" smtClean="0"/>
              <a:t>motrite</a:t>
            </a:r>
            <a:r>
              <a:rPr lang="x-none" dirty="0" smtClean="0"/>
              <a:t> na </a:t>
            </a:r>
            <a:r>
              <a:rPr lang="en-US" dirty="0" smtClean="0"/>
              <a:t>IT </a:t>
            </a:r>
            <a:r>
              <a:rPr lang="x-none" dirty="0" smtClean="0"/>
              <a:t>komponente kako biste sprečili prepravljanje ili uništavanje dokaza.</a:t>
            </a:r>
            <a:endParaRPr lang="de-DE" dirty="0"/>
          </a:p>
          <a:p>
            <a:pPr algn="just" fontAlgn="auto">
              <a:lnSpc>
                <a:spcPct val="150000"/>
              </a:lnSpc>
              <a:spcBef>
                <a:spcPts val="0"/>
              </a:spcBef>
              <a:spcAft>
                <a:spcPts val="0"/>
              </a:spcAft>
              <a:buFont typeface="Arial"/>
              <a:buChar char="•"/>
              <a:defRPr/>
            </a:pPr>
            <a:endParaRPr lang="en-GB" dirty="0"/>
          </a:p>
        </p:txBody>
      </p:sp>
    </p:spTree>
  </p:cSld>
  <p:clrMapOvr>
    <a:masterClrMapping/>
  </p:clrMapOvr>
  <p:transition spd="slow">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457200" y="274638"/>
            <a:ext cx="8229600" cy="871537"/>
          </a:xfrm>
        </p:spPr>
        <p:txBody>
          <a:bodyPr/>
          <a:lstStyle/>
          <a:p>
            <a:r>
              <a:rPr lang="sr-Latn-CS" b="1" smtClean="0"/>
              <a:t>Naznake na ekranu</a:t>
            </a:r>
            <a:endParaRPr lang="en-US" b="1" smtClean="0"/>
          </a:p>
        </p:txBody>
      </p:sp>
      <p:sp>
        <p:nvSpPr>
          <p:cNvPr id="4" name="Rectangle 3"/>
          <p:cNvSpPr>
            <a:spLocks noGrp="1" noChangeArrowheads="1"/>
          </p:cNvSpPr>
          <p:nvPr>
            <p:ph idx="1"/>
          </p:nvPr>
        </p:nvSpPr>
        <p:spPr>
          <a:xfrm>
            <a:off x="512763" y="1600200"/>
            <a:ext cx="5856287" cy="5081588"/>
          </a:xfrm>
        </p:spPr>
        <p:txBody>
          <a:bodyPr rtlCol="0">
            <a:normAutofit fontScale="77500" lnSpcReduction="20000"/>
          </a:bodyPr>
          <a:lstStyle/>
          <a:p>
            <a:pPr algn="just" fontAlgn="auto">
              <a:spcAft>
                <a:spcPts val="0"/>
              </a:spcAft>
              <a:buFont typeface="Arial"/>
              <a:buChar char="•"/>
              <a:defRPr/>
            </a:pPr>
            <a:r>
              <a:rPr lang="x-none" dirty="0" smtClean="0"/>
              <a:t>Proverite na ekranu displeja da nema znakova uništavanja digitalnih dokaza. Npr. “briši”, “formatiraj”, “ukloni”, “kopiraj”, “iseci” ili “obriši</a:t>
            </a:r>
            <a:r>
              <a:rPr lang="en-US" dirty="0" smtClean="0"/>
              <a:t>“</a:t>
            </a:r>
            <a:r>
              <a:rPr lang="x-none" dirty="0" smtClean="0"/>
              <a:t>.</a:t>
            </a:r>
            <a:endParaRPr lang="de-DE" dirty="0"/>
          </a:p>
          <a:p>
            <a:pPr algn="just" fontAlgn="auto">
              <a:spcAft>
                <a:spcPts val="0"/>
              </a:spcAft>
              <a:buFont typeface="Arial"/>
              <a:buChar char="•"/>
              <a:defRPr/>
            </a:pPr>
            <a:r>
              <a:rPr lang="en-US" dirty="0" smtClean="0"/>
              <a:t>Do</a:t>
            </a:r>
            <a:r>
              <a:rPr lang="x-none" dirty="0" smtClean="0"/>
              <a:t>kumentujte koji prozori su otvoreni.</a:t>
            </a:r>
            <a:endParaRPr lang="en-US" dirty="0" smtClean="0"/>
          </a:p>
          <a:p>
            <a:pPr algn="just" fontAlgn="auto">
              <a:spcAft>
                <a:spcPts val="0"/>
              </a:spcAft>
              <a:buFont typeface="Arial"/>
              <a:buChar char="•"/>
              <a:defRPr/>
            </a:pPr>
            <a:r>
              <a:rPr lang="x-none" dirty="0" smtClean="0"/>
              <a:t>Potražite naznake da se koristi šifrovanje</a:t>
            </a:r>
            <a:r>
              <a:rPr lang="en-US" dirty="0" smtClean="0"/>
              <a:t> (</a:t>
            </a:r>
            <a:r>
              <a:rPr lang="x-none" dirty="0" smtClean="0"/>
              <a:t>vidi naredne slajdove</a:t>
            </a:r>
            <a:r>
              <a:rPr lang="en-US" dirty="0" smtClean="0"/>
              <a:t>).</a:t>
            </a:r>
            <a:endParaRPr lang="de-DE" dirty="0"/>
          </a:p>
          <a:p>
            <a:pPr algn="just" fontAlgn="auto">
              <a:spcAft>
                <a:spcPts val="0"/>
              </a:spcAft>
              <a:buFont typeface="Arial"/>
              <a:buChar char="•"/>
              <a:defRPr/>
            </a:pPr>
            <a:r>
              <a:rPr lang="x-none" dirty="0" smtClean="0"/>
              <a:t>Potražite naznake korišćenja servisa iz oblaka</a:t>
            </a:r>
            <a:r>
              <a:rPr lang="en-US" dirty="0" smtClean="0"/>
              <a:t> (</a:t>
            </a:r>
            <a:r>
              <a:rPr lang="x-none" dirty="0" smtClean="0"/>
              <a:t>vidi naredne slajdove</a:t>
            </a:r>
            <a:r>
              <a:rPr lang="en-US" dirty="0" smtClean="0"/>
              <a:t>).</a:t>
            </a:r>
            <a:endParaRPr lang="de-DE" dirty="0"/>
          </a:p>
          <a:p>
            <a:pPr algn="just" fontAlgn="auto">
              <a:spcAft>
                <a:spcPts val="0"/>
              </a:spcAft>
              <a:buFont typeface="Arial"/>
              <a:buChar char="•"/>
              <a:defRPr/>
            </a:pPr>
            <a:r>
              <a:rPr lang="x-none" dirty="0" smtClean="0"/>
              <a:t>Potražite znake aktivne ili tekuće komunikacije sa ostalim računarima ili korisnicima, kao što su prozori za instant poruke ili sobe za ćaskanje.</a:t>
            </a:r>
            <a:endParaRPr lang="de-DE" dirty="0"/>
          </a:p>
          <a:p>
            <a:pPr algn="just" fontAlgn="auto">
              <a:spcAft>
                <a:spcPts val="0"/>
              </a:spcAft>
              <a:buFont typeface="Arial"/>
              <a:buChar char="•"/>
              <a:defRPr/>
            </a:pPr>
            <a:r>
              <a:rPr lang="x-none" dirty="0" smtClean="0"/>
              <a:t>Potražite znake da su aktivne kamere ili </a:t>
            </a:r>
            <a:r>
              <a:rPr lang="en-US" dirty="0" smtClean="0"/>
              <a:t> Web</a:t>
            </a:r>
            <a:r>
              <a:rPr lang="x-none" dirty="0" smtClean="0"/>
              <a:t> kamere</a:t>
            </a:r>
            <a:r>
              <a:rPr lang="en-US" dirty="0" smtClean="0"/>
              <a:t>.</a:t>
            </a:r>
            <a:endParaRPr lang="de-DE" dirty="0"/>
          </a:p>
        </p:txBody>
      </p:sp>
      <p:pic>
        <p:nvPicPr>
          <p:cNvPr id="3" name="Bild 2"/>
          <p:cNvPicPr>
            <a:picLocks noChangeAspect="1"/>
          </p:cNvPicPr>
          <p:nvPr/>
        </p:nvPicPr>
        <p:blipFill>
          <a:blip r:embed="rId2"/>
          <a:stretch>
            <a:fillRect/>
          </a:stretch>
        </p:blipFill>
        <p:spPr>
          <a:xfrm>
            <a:off x="6369020" y="1463408"/>
            <a:ext cx="2721939" cy="3851801"/>
          </a:xfrm>
          <a:prstGeom prst="rect">
            <a:avLst/>
          </a:prstGeom>
          <a:effectLst>
            <a:reflection blurRad="6350" stA="52000" endA="300" endPos="35000" dir="5400000" sy="-100000" algn="bl" rotWithShape="0"/>
          </a:effectLst>
        </p:spPr>
      </p:pic>
    </p:spTree>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Bild 2" descr="Appendix B - Live forensics flowchart.pdf"/>
          <p:cNvPicPr>
            <a:picLocks noChangeAspect="1"/>
          </p:cNvPicPr>
          <p:nvPr/>
        </p:nvPicPr>
        <p:blipFill>
          <a:blip r:embed="rId2"/>
          <a:srcRect t="22005"/>
          <a:stretch>
            <a:fillRect/>
          </a:stretch>
        </p:blipFill>
        <p:spPr bwMode="auto">
          <a:xfrm>
            <a:off x="1344613" y="-180975"/>
            <a:ext cx="6380162" cy="703897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45" name="Group 2"/>
          <p:cNvGrpSpPr>
            <a:grpSpLocks noChangeAspect="1"/>
          </p:cNvGrpSpPr>
          <p:nvPr/>
        </p:nvGrpSpPr>
        <p:grpSpPr bwMode="auto">
          <a:xfrm>
            <a:off x="2828925" y="457200"/>
            <a:ext cx="3673475" cy="5976938"/>
            <a:chOff x="1338" y="255"/>
            <a:chExt cx="3192" cy="3900"/>
          </a:xfrm>
        </p:grpSpPr>
        <p:sp>
          <p:nvSpPr>
            <p:cNvPr id="31747"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sr-Latn-CS"/>
            </a:p>
          </p:txBody>
        </p:sp>
        <p:sp>
          <p:nvSpPr>
            <p:cNvPr id="6" name="AutoShape 4"/>
            <p:cNvSpPr>
              <a:spLocks noChangeArrowheads="1"/>
            </p:cNvSpPr>
            <p:nvPr/>
          </p:nvSpPr>
          <p:spPr bwMode="auto">
            <a:xfrm>
              <a:off x="1338" y="526"/>
              <a:ext cx="3188" cy="3622"/>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endParaRPr>
            </a:p>
          </p:txBody>
        </p:sp>
        <p:sp>
          <p:nvSpPr>
            <p:cNvPr id="31749"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atin typeface="Calibri" pitchFamily="34" charset="0"/>
              </a:endParaRPr>
            </a:p>
          </p:txBody>
        </p:sp>
        <p:sp>
          <p:nvSpPr>
            <p:cNvPr id="8" name="Freeform 6"/>
            <p:cNvSpPr>
              <a:spLocks/>
            </p:cNvSpPr>
            <p:nvPr/>
          </p:nvSpPr>
          <p:spPr bwMode="auto">
            <a:xfrm>
              <a:off x="1419" y="526"/>
              <a:ext cx="3047" cy="121"/>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endParaRPr>
            </a:p>
          </p:txBody>
        </p:sp>
        <p:sp>
          <p:nvSpPr>
            <p:cNvPr id="31751"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31752"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a:latin typeface="Calibri" pitchFamily="34" charset="0"/>
              </a:endParaRPr>
            </a:p>
          </p:txBody>
        </p:sp>
        <p:sp>
          <p:nvSpPr>
            <p:cNvPr id="31753"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a:latin typeface="Calibri" pitchFamily="34" charset="0"/>
              </a:endParaRPr>
            </a:p>
          </p:txBody>
        </p:sp>
        <p:sp>
          <p:nvSpPr>
            <p:cNvPr id="31754"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a:latin typeface="Calibri" pitchFamily="34" charset="0"/>
              </a:endParaRPr>
            </a:p>
          </p:txBody>
        </p:sp>
        <p:sp>
          <p:nvSpPr>
            <p:cNvPr id="31755"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a:latin typeface="Calibri" pitchFamily="34" charset="0"/>
              </a:endParaRPr>
            </a:p>
          </p:txBody>
        </p:sp>
        <p:sp>
          <p:nvSpPr>
            <p:cNvPr id="31756"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a:latin typeface="Calibri" pitchFamily="34" charset="0"/>
              </a:endParaRPr>
            </a:p>
          </p:txBody>
        </p:sp>
        <p:sp>
          <p:nvSpPr>
            <p:cNvPr id="31757"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a:latin typeface="Calibri" pitchFamily="34" charset="0"/>
              </a:endParaRPr>
            </a:p>
          </p:txBody>
        </p:sp>
        <p:sp>
          <p:nvSpPr>
            <p:cNvPr id="31758"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a:latin typeface="Calibri" pitchFamily="34" charset="0"/>
              </a:endParaRPr>
            </a:p>
          </p:txBody>
        </p:sp>
        <p:sp>
          <p:nvSpPr>
            <p:cNvPr id="31759"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a:latin typeface="Calibri" pitchFamily="34" charset="0"/>
              </a:endParaRPr>
            </a:p>
          </p:txBody>
        </p:sp>
        <p:sp>
          <p:nvSpPr>
            <p:cNvPr id="31760"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atin typeface="Calibri" pitchFamily="34" charset="0"/>
              </a:endParaRPr>
            </a:p>
          </p:txBody>
        </p:sp>
        <p:sp>
          <p:nvSpPr>
            <p:cNvPr id="31761"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atin typeface="Calibri" pitchFamily="34" charset="0"/>
              </a:endParaRPr>
            </a:p>
          </p:txBody>
        </p:sp>
        <p:sp>
          <p:nvSpPr>
            <p:cNvPr id="31762"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atin typeface="Calibri" pitchFamily="34" charset="0"/>
              </a:endParaRPr>
            </a:p>
          </p:txBody>
        </p:sp>
        <p:sp>
          <p:nvSpPr>
            <p:cNvPr id="31763"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atin typeface="Calibri" pitchFamily="34" charset="0"/>
              </a:endParaRPr>
            </a:p>
          </p:txBody>
        </p:sp>
        <p:sp>
          <p:nvSpPr>
            <p:cNvPr id="31764"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atin typeface="Calibri" pitchFamily="34" charset="0"/>
              </a:endParaRPr>
            </a:p>
          </p:txBody>
        </p:sp>
        <p:sp>
          <p:nvSpPr>
            <p:cNvPr id="31765"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atin typeface="Calibri" pitchFamily="34" charset="0"/>
              </a:endParaRPr>
            </a:p>
          </p:txBody>
        </p:sp>
        <p:sp>
          <p:nvSpPr>
            <p:cNvPr id="31766"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atin typeface="Calibri" pitchFamily="34" charset="0"/>
              </a:endParaRPr>
            </a:p>
          </p:txBody>
        </p:sp>
        <p:sp>
          <p:nvSpPr>
            <p:cNvPr id="31767"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atin typeface="Calibri" pitchFamily="34" charset="0"/>
              </a:endParaRPr>
            </a:p>
          </p:txBody>
        </p:sp>
        <p:sp>
          <p:nvSpPr>
            <p:cNvPr id="31768"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atin typeface="Calibri" pitchFamily="34" charset="0"/>
              </a:endParaRPr>
            </a:p>
          </p:txBody>
        </p:sp>
        <p:sp>
          <p:nvSpPr>
            <p:cNvPr id="31769"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atin typeface="Calibri" pitchFamily="34" charset="0"/>
              </a:endParaRPr>
            </a:p>
          </p:txBody>
        </p:sp>
        <p:sp>
          <p:nvSpPr>
            <p:cNvPr id="31770"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atin typeface="Calibri" pitchFamily="34" charset="0"/>
              </a:endParaRPr>
            </a:p>
          </p:txBody>
        </p:sp>
        <p:sp>
          <p:nvSpPr>
            <p:cNvPr id="31771"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atin typeface="Calibri" pitchFamily="34" charset="0"/>
              </a:endParaRPr>
            </a:p>
          </p:txBody>
        </p:sp>
        <p:sp>
          <p:nvSpPr>
            <p:cNvPr id="31772"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atin typeface="Calibri" pitchFamily="34" charset="0"/>
              </a:endParaRPr>
            </a:p>
          </p:txBody>
        </p:sp>
        <p:sp>
          <p:nvSpPr>
            <p:cNvPr id="31773"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atin typeface="Calibri" pitchFamily="34" charset="0"/>
              </a:endParaRPr>
            </a:p>
          </p:txBody>
        </p:sp>
        <p:sp>
          <p:nvSpPr>
            <p:cNvPr id="31774"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atin typeface="Calibri" pitchFamily="34" charset="0"/>
              </a:endParaRPr>
            </a:p>
          </p:txBody>
        </p:sp>
        <p:sp>
          <p:nvSpPr>
            <p:cNvPr id="31775"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atin typeface="Calibri" pitchFamily="34" charset="0"/>
              </a:endParaRPr>
            </a:p>
          </p:txBody>
        </p:sp>
        <p:sp>
          <p:nvSpPr>
            <p:cNvPr id="31776"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a:latin typeface="Calibri" pitchFamily="34" charset="0"/>
              </a:endParaRPr>
            </a:p>
          </p:txBody>
        </p:sp>
        <p:sp>
          <p:nvSpPr>
            <p:cNvPr id="31777"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atin typeface="Calibri" pitchFamily="34" charset="0"/>
              </a:endParaRPr>
            </a:p>
          </p:txBody>
        </p:sp>
        <p:sp>
          <p:nvSpPr>
            <p:cNvPr id="31778"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a:latin typeface="Calibri" pitchFamily="34" charset="0"/>
              </a:endParaRPr>
            </a:p>
          </p:txBody>
        </p:sp>
        <p:sp>
          <p:nvSpPr>
            <p:cNvPr id="31779"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31780"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31781"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31782"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31783"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31784"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atin typeface="Calibri" pitchFamily="34" charset="0"/>
              </a:endParaRPr>
            </a:p>
          </p:txBody>
        </p:sp>
        <p:sp>
          <p:nvSpPr>
            <p:cNvPr id="31785"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atin typeface="Calibri" pitchFamily="34" charset="0"/>
              </a:endParaRPr>
            </a:p>
          </p:txBody>
        </p:sp>
        <p:sp>
          <p:nvSpPr>
            <p:cNvPr id="31786"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atin typeface="Calibri" pitchFamily="34" charset="0"/>
              </a:endParaRPr>
            </a:p>
          </p:txBody>
        </p:sp>
        <p:sp>
          <p:nvSpPr>
            <p:cNvPr id="31787"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atin typeface="Calibri" pitchFamily="34" charset="0"/>
              </a:endParaRPr>
            </a:p>
          </p:txBody>
        </p:sp>
        <p:sp>
          <p:nvSpPr>
            <p:cNvPr id="31788"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31789"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atin typeface="Calibri" pitchFamily="34" charset="0"/>
              </a:endParaRPr>
            </a:p>
          </p:txBody>
        </p:sp>
        <p:sp>
          <p:nvSpPr>
            <p:cNvPr id="31790"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atin typeface="Calibri" pitchFamily="34" charset="0"/>
              </a:endParaRPr>
            </a:p>
          </p:txBody>
        </p:sp>
      </p:grpSp>
      <p:sp>
        <p:nvSpPr>
          <p:cNvPr id="49" name="TextBox 48"/>
          <p:cNvSpPr txBox="1"/>
          <p:nvPr/>
        </p:nvSpPr>
        <p:spPr>
          <a:xfrm>
            <a:off x="3144838" y="2693988"/>
            <a:ext cx="3068637" cy="1077912"/>
          </a:xfrm>
          <a:prstGeom prst="rect">
            <a:avLst/>
          </a:prstGeom>
          <a:noFill/>
        </p:spPr>
        <p:txBody>
          <a:bodyPr>
            <a:spAutoFit/>
          </a:bodyPr>
          <a:lstStyle/>
          <a:p>
            <a:pPr algn="ctr" fontAlgn="auto">
              <a:spcBef>
                <a:spcPts val="0"/>
              </a:spcBef>
              <a:spcAft>
                <a:spcPts val="0"/>
              </a:spcAft>
              <a:defRPr/>
            </a:pPr>
            <a:r>
              <a:rPr lang="x-none" sz="3200" b="1" dirty="0">
                <a:solidFill>
                  <a:schemeClr val="accent1">
                    <a:lumMod val="25000"/>
                  </a:schemeClr>
                </a:solidFill>
                <a:latin typeface="Calibri" pitchFamily="34" charset="0"/>
              </a:rPr>
              <a:t>Pogledajmo neke primere</a:t>
            </a:r>
            <a:endParaRPr lang="en-US" sz="3200" dirty="0">
              <a:latin typeface="+mn-lt"/>
            </a:endParaRPr>
          </a:p>
        </p:txBody>
      </p:sp>
    </p:spTree>
  </p:cSld>
  <p:clrMapOvr>
    <a:masterClrMapping/>
  </p:clrMapOvr>
  <p:transition spd="slow">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Grafik 338"/>
          <p:cNvPicPr>
            <a:picLocks noGrp="1"/>
          </p:cNvPicPr>
          <p:nvPr>
            <p:ph idx="1"/>
          </p:nvPr>
        </p:nvPicPr>
        <p:blipFill>
          <a:blip r:embed="rId2"/>
          <a:srcRect t="13074" b="13074"/>
          <a:stretch>
            <a:fillRect/>
          </a:stretch>
        </p:blipFill>
        <p:spPr>
          <a:xfrm>
            <a:off x="0" y="0"/>
            <a:ext cx="9309100" cy="6858000"/>
          </a:xfrm>
        </p:spPr>
      </p:pic>
    </p:spTree>
  </p:cSld>
  <p:clrMapOvr>
    <a:masterClrMapping/>
  </p:clrMapOvr>
  <p:transition spd="slow">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Inhaltsplatzhalter 1"/>
          <p:cNvSpPr>
            <a:spLocks noGrp="1"/>
          </p:cNvSpPr>
          <p:nvPr>
            <p:ph idx="1"/>
          </p:nvPr>
        </p:nvSpPr>
        <p:spPr/>
        <p:txBody>
          <a:bodyPr/>
          <a:lstStyle/>
          <a:p>
            <a:endParaRPr lang="de-DE" smtClean="0"/>
          </a:p>
        </p:txBody>
      </p:sp>
      <p:pic>
        <p:nvPicPr>
          <p:cNvPr id="33794" name="Grafik 331"/>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Grafik 330"/>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457200" y="274638"/>
            <a:ext cx="8229600" cy="871537"/>
          </a:xfrm>
        </p:spPr>
        <p:txBody>
          <a:bodyPr/>
          <a:lstStyle/>
          <a:p>
            <a:r>
              <a:rPr lang="en-US" b="1" smtClean="0"/>
              <a:t>(Slide Heading)</a:t>
            </a:r>
          </a:p>
        </p:txBody>
      </p:sp>
      <p:sp>
        <p:nvSpPr>
          <p:cNvPr id="35842" name="Rectangle 3"/>
          <p:cNvSpPr>
            <a:spLocks noGrp="1" noChangeArrowheads="1"/>
          </p:cNvSpPr>
          <p:nvPr>
            <p:ph idx="1"/>
          </p:nvPr>
        </p:nvSpPr>
        <p:spPr/>
        <p:txBody>
          <a:bodyPr/>
          <a:lstStyle/>
          <a:p>
            <a:pPr>
              <a:lnSpc>
                <a:spcPct val="150000"/>
              </a:lnSpc>
              <a:spcBef>
                <a:spcPct val="0"/>
              </a:spcBef>
            </a:pPr>
            <a:endParaRPr lang="en-GB" smtClean="0"/>
          </a:p>
        </p:txBody>
      </p:sp>
      <p:pic>
        <p:nvPicPr>
          <p:cNvPr id="35843" name="Grafik 332"/>
          <p:cNvPicPr>
            <a:picLocks noChangeAspect="1" noChangeArrowheads="1"/>
          </p:cNvPicPr>
          <p:nvPr/>
        </p:nvPicPr>
        <p:blipFill>
          <a:blip r:embed="rId2"/>
          <a:srcRect/>
          <a:stretch>
            <a:fillRect/>
          </a:stretch>
        </p:blipFill>
        <p:spPr bwMode="auto">
          <a:xfrm>
            <a:off x="-463550" y="3175"/>
            <a:ext cx="9607550" cy="720566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5075"/>
            <a:ext cx="8512175" cy="5373688"/>
          </a:xfrm>
        </p:spPr>
        <p:txBody>
          <a:bodyPr rtlCol="0">
            <a:normAutofit fontScale="25000" lnSpcReduction="20000"/>
          </a:bodyPr>
          <a:lstStyle/>
          <a:p>
            <a:pPr fontAlgn="auto">
              <a:spcAft>
                <a:spcPts val="0"/>
              </a:spcAft>
              <a:buFont typeface="Arial"/>
              <a:buNone/>
              <a:defRPr/>
            </a:pPr>
            <a:r>
              <a:rPr lang="x-none" sz="10400" dirty="0" smtClean="0"/>
              <a:t>Na kraju ovog bloka obuke,  učesnici će biti u stanju da</a:t>
            </a:r>
            <a:r>
              <a:rPr lang="en-US" sz="10400" dirty="0" smtClean="0"/>
              <a:t>:</a:t>
            </a:r>
          </a:p>
          <a:p>
            <a:pPr fontAlgn="auto">
              <a:spcAft>
                <a:spcPts val="0"/>
              </a:spcAft>
              <a:buFont typeface="Arial"/>
              <a:buChar char="•"/>
              <a:defRPr/>
            </a:pPr>
            <a:endParaRPr lang="en-GB" sz="3600" dirty="0" smtClean="0"/>
          </a:p>
          <a:p>
            <a:pPr fontAlgn="auto">
              <a:spcAft>
                <a:spcPts val="0"/>
              </a:spcAft>
              <a:buFont typeface="Arial"/>
              <a:buChar char="•"/>
              <a:defRPr/>
            </a:pPr>
            <a:r>
              <a:rPr lang="sr-Latn-CS" sz="8400" dirty="0" smtClean="0"/>
              <a:t>p</a:t>
            </a:r>
            <a:r>
              <a:rPr lang="x-none" sz="8400" dirty="0" smtClean="0"/>
              <a:t>rave  razliku između scenarija mrtve kutije i scenarija tekućih podataka;</a:t>
            </a:r>
            <a:endParaRPr lang="de-DE" sz="8400" dirty="0"/>
          </a:p>
          <a:p>
            <a:pPr fontAlgn="auto">
              <a:spcAft>
                <a:spcPts val="0"/>
              </a:spcAft>
              <a:buFont typeface="Arial"/>
              <a:buChar char="•"/>
              <a:defRPr/>
            </a:pPr>
            <a:r>
              <a:rPr lang="sr-Latn-CS" sz="8400" dirty="0" smtClean="0"/>
              <a:t>daju definiciju </a:t>
            </a:r>
            <a:r>
              <a:rPr lang="x-none" sz="8400" dirty="0" smtClean="0"/>
              <a:t> izraza </a:t>
            </a:r>
            <a:r>
              <a:rPr lang="en-GB" sz="8400" dirty="0" smtClean="0"/>
              <a:t> „</a:t>
            </a:r>
            <a:r>
              <a:rPr lang="x-none" sz="8400" dirty="0" smtClean="0"/>
              <a:t>nepostojani podaci</a:t>
            </a:r>
            <a:r>
              <a:rPr lang="en-GB" sz="8400" dirty="0" smtClean="0"/>
              <a:t>“, „</a:t>
            </a:r>
            <a:r>
              <a:rPr lang="x-none" sz="8400" dirty="0" smtClean="0"/>
              <a:t>privremeni podaci</a:t>
            </a:r>
            <a:r>
              <a:rPr lang="en-GB" sz="8400" dirty="0" smtClean="0"/>
              <a:t>“ </a:t>
            </a:r>
            <a:r>
              <a:rPr lang="x-none" sz="8400" dirty="0" smtClean="0"/>
              <a:t> i</a:t>
            </a:r>
            <a:r>
              <a:rPr lang="en-GB" sz="8400" dirty="0" smtClean="0"/>
              <a:t> „</a:t>
            </a:r>
            <a:r>
              <a:rPr lang="x-none" sz="8400" dirty="0" smtClean="0"/>
              <a:t>forenzika  tekućih podataka</a:t>
            </a:r>
            <a:r>
              <a:rPr lang="en-GB" sz="8400" dirty="0" smtClean="0"/>
              <a:t>“</a:t>
            </a:r>
            <a:r>
              <a:rPr lang="x-none" sz="8400" dirty="0" smtClean="0"/>
              <a:t>;</a:t>
            </a:r>
            <a:endParaRPr lang="de-DE" sz="8400" dirty="0"/>
          </a:p>
          <a:p>
            <a:pPr fontAlgn="auto">
              <a:spcAft>
                <a:spcPts val="0"/>
              </a:spcAft>
              <a:buFont typeface="Arial"/>
              <a:buChar char="•"/>
              <a:defRPr/>
            </a:pPr>
            <a:r>
              <a:rPr lang="sr-Latn-CS" sz="8400" dirty="0" smtClean="0"/>
              <a:t>objasne</a:t>
            </a:r>
            <a:r>
              <a:rPr lang="x-none" sz="8400" dirty="0" smtClean="0"/>
              <a:t> vrednost  nepostojanih podataka za istrage;</a:t>
            </a:r>
            <a:endParaRPr lang="de-DE" sz="8400" dirty="0"/>
          </a:p>
          <a:p>
            <a:pPr fontAlgn="auto">
              <a:spcAft>
                <a:spcPts val="0"/>
              </a:spcAft>
              <a:buFont typeface="Arial"/>
              <a:buChar char="•"/>
              <a:defRPr/>
            </a:pPr>
            <a:r>
              <a:rPr lang="sr-Latn-CS" sz="8400" dirty="0" smtClean="0"/>
              <a:t>nabroje</a:t>
            </a:r>
            <a:r>
              <a:rPr lang="x-none" sz="8400" dirty="0" smtClean="0"/>
              <a:t> najmanje četiri vrste podataka koji bi bili izgubljeni, da nije forenzike tekućih  podataka;</a:t>
            </a:r>
          </a:p>
          <a:p>
            <a:pPr fontAlgn="auto">
              <a:spcAft>
                <a:spcPts val="0"/>
              </a:spcAft>
              <a:buFont typeface="Arial"/>
              <a:buChar char="•"/>
              <a:defRPr/>
            </a:pPr>
            <a:r>
              <a:rPr lang="sr-Latn-CS" sz="8400" dirty="0" smtClean="0"/>
              <a:t>sprovedu</a:t>
            </a:r>
            <a:r>
              <a:rPr lang="x-none" sz="8400" smtClean="0"/>
              <a:t> </a:t>
            </a:r>
            <a:r>
              <a:rPr lang="x-none" sz="8400" smtClean="0"/>
              <a:t>i</a:t>
            </a:r>
            <a:r>
              <a:rPr lang="sr-Latn-RS" sz="8400" dirty="0" smtClean="0"/>
              <a:t>stražiteljske</a:t>
            </a:r>
            <a:r>
              <a:rPr lang="x-none" sz="8400" smtClean="0"/>
              <a:t> </a:t>
            </a:r>
            <a:r>
              <a:rPr lang="x-none" sz="8400" dirty="0" smtClean="0"/>
              <a:t>mere kada se suoče sa računarskim sistemom koji je </a:t>
            </a:r>
            <a:r>
              <a:rPr lang="x-none" sz="8400" smtClean="0"/>
              <a:t>u </a:t>
            </a:r>
            <a:r>
              <a:rPr lang="x-none" sz="8400" smtClean="0"/>
              <a:t>radu;</a:t>
            </a:r>
            <a:endParaRPr lang="de-DE" sz="8400" dirty="0"/>
          </a:p>
          <a:p>
            <a:pPr fontAlgn="auto">
              <a:spcAft>
                <a:spcPts val="0"/>
              </a:spcAft>
              <a:buFont typeface="Arial"/>
              <a:buChar char="•"/>
              <a:defRPr/>
            </a:pPr>
            <a:r>
              <a:rPr lang="sr-Latn-CS" sz="8400" dirty="0" smtClean="0"/>
              <a:t>opišu</a:t>
            </a:r>
            <a:r>
              <a:rPr lang="x-none" sz="8400" dirty="0" smtClean="0"/>
              <a:t> izazove šifrovanja </a:t>
            </a:r>
            <a:r>
              <a:rPr lang="x-none" sz="8400" smtClean="0"/>
              <a:t>i </a:t>
            </a:r>
            <a:r>
              <a:rPr lang="sr-Latn-RS" sz="8400" dirty="0" smtClean="0"/>
              <a:t>mogućnosti</a:t>
            </a:r>
            <a:r>
              <a:rPr lang="x-none" sz="8400" smtClean="0"/>
              <a:t>  </a:t>
            </a:r>
            <a:r>
              <a:rPr lang="x-none" sz="8400" dirty="0" smtClean="0"/>
              <a:t>forenzike tekućih podataka u scenarijima koji uključuju šifrovanje;</a:t>
            </a:r>
            <a:endParaRPr lang="de-DE" sz="8400" dirty="0"/>
          </a:p>
          <a:p>
            <a:pPr fontAlgn="auto">
              <a:spcAft>
                <a:spcPts val="0"/>
              </a:spcAft>
              <a:buFont typeface="Arial"/>
              <a:buChar char="•"/>
              <a:defRPr/>
            </a:pPr>
            <a:r>
              <a:rPr lang="sr-Latn-CS" sz="8400" dirty="0" smtClean="0"/>
              <a:t>raspravljaju</a:t>
            </a:r>
            <a:r>
              <a:rPr lang="x-none" sz="8400" dirty="0" smtClean="0"/>
              <a:t> o izazovima  i različitim pravnim okvirima u scenarijima kada se podaci daljinski skladište , npr.  </a:t>
            </a:r>
            <a:r>
              <a:rPr lang="sr-Latn-CS" sz="8400" dirty="0" smtClean="0"/>
              <a:t>o </a:t>
            </a:r>
            <a:r>
              <a:rPr lang="x-none" sz="8400" dirty="0" smtClean="0"/>
              <a:t>servisima u </a:t>
            </a:r>
            <a:r>
              <a:rPr lang="sr-Latn-CS" sz="8400" dirty="0" smtClean="0"/>
              <a:t>oblak okruženju</a:t>
            </a:r>
            <a:r>
              <a:rPr lang="x-none" sz="8400" dirty="0" smtClean="0"/>
              <a:t>;</a:t>
            </a:r>
            <a:endParaRPr lang="de-DE" sz="8400" dirty="0"/>
          </a:p>
          <a:p>
            <a:pPr fontAlgn="auto">
              <a:spcAft>
                <a:spcPts val="0"/>
              </a:spcAft>
              <a:buFont typeface="Arial"/>
              <a:buChar char="•"/>
              <a:defRPr/>
            </a:pPr>
            <a:r>
              <a:rPr lang="sr-Latn-CS" sz="8400" dirty="0" smtClean="0"/>
              <a:t>daju definiciju  izraza </a:t>
            </a:r>
            <a:r>
              <a:rPr lang="en-GB" sz="8400" dirty="0" smtClean="0"/>
              <a:t> „</a:t>
            </a:r>
            <a:r>
              <a:rPr lang="x-none" sz="8400" dirty="0" smtClean="0"/>
              <a:t>računarstvo u oblaku</a:t>
            </a:r>
            <a:r>
              <a:rPr lang="en-GB" sz="8400" dirty="0" smtClean="0"/>
              <a:t>“</a:t>
            </a:r>
            <a:r>
              <a:rPr lang="x-none" sz="8400" dirty="0" smtClean="0"/>
              <a:t>;</a:t>
            </a:r>
            <a:endParaRPr lang="de-DE" sz="8400" dirty="0"/>
          </a:p>
          <a:p>
            <a:pPr fontAlgn="auto">
              <a:spcAft>
                <a:spcPts val="0"/>
              </a:spcAft>
              <a:buFont typeface="Arial"/>
              <a:buChar char="•"/>
              <a:defRPr/>
            </a:pPr>
            <a:r>
              <a:rPr lang="sr-Latn-CS" sz="8400" dirty="0" smtClean="0"/>
              <a:t>uporede</a:t>
            </a:r>
            <a:r>
              <a:rPr lang="x-none" sz="8400" dirty="0" smtClean="0"/>
              <a:t> najmanje tri  servisa u oblak okruženju.</a:t>
            </a:r>
            <a:r>
              <a:rPr lang="de-DE" sz="8400" dirty="0" smtClean="0"/>
              <a:t> </a:t>
            </a:r>
            <a:endParaRPr lang="en-US" sz="8400" dirty="0" smtClean="0"/>
          </a:p>
          <a:p>
            <a:pPr fontAlgn="auto">
              <a:spcAft>
                <a:spcPts val="0"/>
              </a:spcAft>
              <a:buFont typeface="Wingdings" charset="2"/>
              <a:buChar char="²"/>
              <a:defRPr/>
            </a:pPr>
            <a:endParaRPr lang="en-US" sz="2600" dirty="0"/>
          </a:p>
        </p:txBody>
      </p:sp>
      <p:sp>
        <p:nvSpPr>
          <p:cNvPr id="16386" name="Title 1"/>
          <p:cNvSpPr>
            <a:spLocks noGrp="1"/>
          </p:cNvSpPr>
          <p:nvPr>
            <p:ph type="title"/>
          </p:nvPr>
        </p:nvSpPr>
        <p:spPr>
          <a:xfrm>
            <a:off x="457200" y="274638"/>
            <a:ext cx="8229600" cy="773112"/>
          </a:xfrm>
        </p:spPr>
        <p:txBody>
          <a:bodyPr/>
          <a:lstStyle/>
          <a:p>
            <a:r>
              <a:rPr lang="sr-Latn-CS" b="1" smtClean="0"/>
              <a:t>Ciljevi bloka obuke</a:t>
            </a:r>
            <a:r>
              <a:rPr lang="sr-Latn-CS" b="1" smtClean="0">
                <a:solidFill>
                  <a:srgbClr val="FF0000"/>
                </a:solidFill>
              </a:rPr>
              <a:t> </a:t>
            </a:r>
            <a:endParaRPr lang="en-US" b="1" smtClean="0"/>
          </a:p>
        </p:txBody>
      </p:sp>
    </p:spTree>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457200" y="274638"/>
            <a:ext cx="8229600" cy="871537"/>
          </a:xfrm>
        </p:spPr>
        <p:txBody>
          <a:bodyPr/>
          <a:lstStyle/>
          <a:p>
            <a:r>
              <a:rPr lang="en-US" b="1" smtClean="0"/>
              <a:t>(Slide Heading)</a:t>
            </a:r>
          </a:p>
        </p:txBody>
      </p:sp>
      <p:sp>
        <p:nvSpPr>
          <p:cNvPr id="36866" name="Rectangle 3"/>
          <p:cNvSpPr>
            <a:spLocks noGrp="1" noChangeArrowheads="1"/>
          </p:cNvSpPr>
          <p:nvPr>
            <p:ph idx="1"/>
          </p:nvPr>
        </p:nvSpPr>
        <p:spPr/>
        <p:txBody>
          <a:bodyPr/>
          <a:lstStyle/>
          <a:p>
            <a:pPr>
              <a:lnSpc>
                <a:spcPct val="150000"/>
              </a:lnSpc>
              <a:spcBef>
                <a:spcPct val="0"/>
              </a:spcBef>
            </a:pPr>
            <a:endParaRPr lang="en-GB" smtClean="0"/>
          </a:p>
        </p:txBody>
      </p:sp>
      <p:pic>
        <p:nvPicPr>
          <p:cNvPr id="36867" name="Grafik 323"/>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457200" y="274638"/>
            <a:ext cx="8229600" cy="871537"/>
          </a:xfrm>
        </p:spPr>
        <p:txBody>
          <a:bodyPr/>
          <a:lstStyle/>
          <a:p>
            <a:r>
              <a:rPr lang="sr-Latn-CS" b="1" smtClean="0"/>
              <a:t>Alati za iskusnije korisnike</a:t>
            </a:r>
            <a:endParaRPr lang="en-US" b="1" smtClean="0"/>
          </a:p>
        </p:txBody>
      </p:sp>
      <p:sp>
        <p:nvSpPr>
          <p:cNvPr id="4" name="Rectangle 3"/>
          <p:cNvSpPr>
            <a:spLocks noGrp="1" noChangeArrowheads="1"/>
          </p:cNvSpPr>
          <p:nvPr>
            <p:ph idx="1"/>
          </p:nvPr>
        </p:nvSpPr>
        <p:spPr>
          <a:xfrm>
            <a:off x="457200" y="1600200"/>
            <a:ext cx="5589588" cy="5110163"/>
          </a:xfrm>
        </p:spPr>
        <p:txBody>
          <a:bodyPr rtlCol="0">
            <a:normAutofit fontScale="70000" lnSpcReduction="20000"/>
          </a:bodyPr>
          <a:lstStyle/>
          <a:p>
            <a:pPr marL="0" indent="0" algn="just" fontAlgn="auto">
              <a:lnSpc>
                <a:spcPct val="150000"/>
              </a:lnSpc>
              <a:spcBef>
                <a:spcPts val="0"/>
              </a:spcBef>
              <a:spcAft>
                <a:spcPts val="0"/>
              </a:spcAft>
              <a:buFont typeface="Arial"/>
              <a:buNone/>
              <a:defRPr/>
            </a:pPr>
            <a:r>
              <a:rPr lang="x-none" dirty="0" smtClean="0"/>
              <a:t>Kada sastavlja komplet alata za forenziku tekućih podataka, istražitelj bi trebalo da razmotri sledeće</a:t>
            </a:r>
            <a:r>
              <a:rPr lang="en-US" dirty="0" smtClean="0"/>
              <a:t>:</a:t>
            </a:r>
            <a:endParaRPr lang="de-DE" dirty="0"/>
          </a:p>
          <a:p>
            <a:pPr algn="just" fontAlgn="auto">
              <a:spcAft>
                <a:spcPts val="0"/>
              </a:spcAft>
              <a:buFont typeface="Arial"/>
              <a:buChar char="•"/>
              <a:defRPr/>
            </a:pPr>
            <a:r>
              <a:rPr lang="sr-Latn-CS" dirty="0" smtClean="0"/>
              <a:t>izaberite samo alat sa najmanjim uticajem na</a:t>
            </a:r>
            <a:r>
              <a:rPr lang="x-none" dirty="0" smtClean="0"/>
              <a:t> sistem.</a:t>
            </a:r>
            <a:endParaRPr lang="de-DE" dirty="0"/>
          </a:p>
          <a:p>
            <a:pPr algn="just" fontAlgn="auto">
              <a:spcAft>
                <a:spcPts val="0"/>
              </a:spcAft>
              <a:buFont typeface="Arial"/>
              <a:buChar char="•"/>
              <a:defRPr/>
            </a:pPr>
            <a:r>
              <a:rPr lang="x-none" dirty="0" smtClean="0"/>
              <a:t>Alat treba da ima sopstvene izvršne datoteke i biblioteke.</a:t>
            </a:r>
            <a:r>
              <a:rPr lang="en-US" dirty="0" smtClean="0"/>
              <a:t> </a:t>
            </a:r>
          </a:p>
          <a:p>
            <a:pPr algn="just" fontAlgn="auto">
              <a:spcAft>
                <a:spcPts val="0"/>
              </a:spcAft>
              <a:buFont typeface="Arial"/>
              <a:buChar char="•"/>
              <a:defRPr/>
            </a:pPr>
            <a:r>
              <a:rPr lang="x-none" dirty="0" smtClean="0"/>
              <a:t>Koristite samo alate i skriptove čiju funkcionalnost možete da objasnite na sudu.</a:t>
            </a:r>
            <a:endParaRPr lang="de-DE" dirty="0"/>
          </a:p>
          <a:p>
            <a:pPr algn="just" fontAlgn="auto">
              <a:spcAft>
                <a:spcPts val="0"/>
              </a:spcAft>
              <a:buFont typeface="Arial"/>
              <a:buChar char="•"/>
              <a:defRPr/>
            </a:pPr>
            <a:r>
              <a:rPr lang="x-none" dirty="0" smtClean="0"/>
              <a:t>Alat/skript treba da bude automatizovan.</a:t>
            </a:r>
            <a:endParaRPr lang="de-DE" dirty="0"/>
          </a:p>
          <a:p>
            <a:pPr algn="just" fontAlgn="auto">
              <a:spcAft>
                <a:spcPts val="0"/>
              </a:spcAft>
              <a:buFont typeface="Arial"/>
              <a:buChar char="•"/>
              <a:defRPr/>
            </a:pPr>
            <a:r>
              <a:rPr lang="x-none" dirty="0" smtClean="0"/>
              <a:t>Razmotrite funkcionalnost trijaže za hitne slučajeve ili bezbednosne incidente.</a:t>
            </a:r>
            <a:r>
              <a:rPr lang="en-US" dirty="0" smtClean="0"/>
              <a:t> </a:t>
            </a:r>
            <a:endParaRPr lang="de-DE" dirty="0"/>
          </a:p>
          <a:p>
            <a:pPr algn="just" fontAlgn="auto">
              <a:spcAft>
                <a:spcPts val="0"/>
              </a:spcAft>
              <a:buFont typeface="Arial"/>
              <a:buChar char="•"/>
              <a:defRPr/>
            </a:pPr>
            <a:r>
              <a:rPr lang="x-none" dirty="0" smtClean="0"/>
              <a:t>Alat bi trebalo da prikuplja samo nepostojane podatke.</a:t>
            </a:r>
            <a:r>
              <a:rPr lang="en-US" dirty="0" smtClean="0"/>
              <a:t> </a:t>
            </a:r>
            <a:endParaRPr lang="en-GB" dirty="0"/>
          </a:p>
        </p:txBody>
      </p:sp>
      <p:pic>
        <p:nvPicPr>
          <p:cNvPr id="3" name="Bild 2"/>
          <p:cNvPicPr>
            <a:picLocks noChangeAspect="1"/>
          </p:cNvPicPr>
          <p:nvPr/>
        </p:nvPicPr>
        <p:blipFill>
          <a:blip r:embed="rId2"/>
          <a:stretch>
            <a:fillRect/>
          </a:stretch>
        </p:blipFill>
        <p:spPr>
          <a:xfrm>
            <a:off x="6180926" y="1600010"/>
            <a:ext cx="2930918" cy="2930918"/>
          </a:xfrm>
          <a:prstGeom prst="rect">
            <a:avLst/>
          </a:prstGeom>
          <a:effectLst>
            <a:reflection blurRad="6350" stA="52000" endA="300" endPos="35000" dir="5400000" sy="-100000" algn="bl" rotWithShape="0"/>
          </a:effectLst>
        </p:spPr>
      </p:pic>
    </p:spTree>
  </p:cSld>
  <p:clrMapOvr>
    <a:masterClrMapping/>
  </p:clrMapOvr>
  <p:transition spd="slow">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457200" y="274638"/>
            <a:ext cx="8229600" cy="871537"/>
          </a:xfrm>
        </p:spPr>
        <p:txBody>
          <a:bodyPr/>
          <a:lstStyle/>
          <a:p>
            <a:r>
              <a:rPr lang="sr-Latn-CS" b="1" smtClean="0"/>
              <a:t>DVD-jevi aktivne forenzike</a:t>
            </a:r>
            <a:endParaRPr lang="en-US" b="1" smtClean="0"/>
          </a:p>
        </p:txBody>
      </p:sp>
      <p:pic>
        <p:nvPicPr>
          <p:cNvPr id="38914" name="Grafik 347"/>
          <p:cNvPicPr>
            <a:picLocks noChangeAspect="1" noChangeArrowheads="1"/>
          </p:cNvPicPr>
          <p:nvPr/>
        </p:nvPicPr>
        <p:blipFill>
          <a:blip r:embed="rId2"/>
          <a:srcRect/>
          <a:stretch>
            <a:fillRect/>
          </a:stretch>
        </p:blipFill>
        <p:spPr bwMode="auto">
          <a:xfrm>
            <a:off x="431800" y="1265238"/>
            <a:ext cx="3937000" cy="2768600"/>
          </a:xfrm>
          <a:prstGeom prst="rect">
            <a:avLst/>
          </a:prstGeom>
          <a:noFill/>
          <a:ln w="9525">
            <a:noFill/>
            <a:miter lim="800000"/>
            <a:headEnd/>
            <a:tailEnd/>
          </a:ln>
        </p:spPr>
      </p:pic>
      <p:pic>
        <p:nvPicPr>
          <p:cNvPr id="38915" name="Grafik 348"/>
          <p:cNvPicPr>
            <a:picLocks noChangeAspect="1" noChangeArrowheads="1"/>
          </p:cNvPicPr>
          <p:nvPr/>
        </p:nvPicPr>
        <p:blipFill>
          <a:blip r:embed="rId3"/>
          <a:srcRect r="10674"/>
          <a:stretch>
            <a:fillRect/>
          </a:stretch>
        </p:blipFill>
        <p:spPr bwMode="auto">
          <a:xfrm>
            <a:off x="4721225" y="1265238"/>
            <a:ext cx="4010025" cy="2790825"/>
          </a:xfrm>
          <a:prstGeom prst="rect">
            <a:avLst/>
          </a:prstGeom>
          <a:noFill/>
          <a:ln w="9525">
            <a:noFill/>
            <a:miter lim="800000"/>
            <a:headEnd/>
            <a:tailEnd/>
          </a:ln>
        </p:spPr>
      </p:pic>
      <p:pic>
        <p:nvPicPr>
          <p:cNvPr id="38916" name="Grafik 288"/>
          <p:cNvPicPr>
            <a:picLocks noChangeAspect="1" noChangeArrowheads="1"/>
          </p:cNvPicPr>
          <p:nvPr/>
        </p:nvPicPr>
        <p:blipFill>
          <a:blip r:embed="rId4"/>
          <a:srcRect/>
          <a:stretch>
            <a:fillRect/>
          </a:stretch>
        </p:blipFill>
        <p:spPr bwMode="auto">
          <a:xfrm>
            <a:off x="401638" y="4179888"/>
            <a:ext cx="3938587" cy="2508250"/>
          </a:xfrm>
          <a:prstGeom prst="rect">
            <a:avLst/>
          </a:prstGeom>
          <a:noFill/>
          <a:ln w="9525">
            <a:noFill/>
            <a:miter lim="800000"/>
            <a:headEnd/>
            <a:tailEnd/>
          </a:ln>
        </p:spPr>
      </p:pic>
      <p:pic>
        <p:nvPicPr>
          <p:cNvPr id="38917" name="Grafik 339"/>
          <p:cNvPicPr>
            <a:picLocks noChangeAspect="1" noChangeArrowheads="1"/>
          </p:cNvPicPr>
          <p:nvPr/>
        </p:nvPicPr>
        <p:blipFill>
          <a:blip r:embed="rId5"/>
          <a:srcRect/>
          <a:stretch>
            <a:fillRect/>
          </a:stretch>
        </p:blipFill>
        <p:spPr bwMode="auto">
          <a:xfrm>
            <a:off x="4721225" y="4179888"/>
            <a:ext cx="4010025" cy="25273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457200" y="274638"/>
            <a:ext cx="8229600" cy="871537"/>
          </a:xfrm>
        </p:spPr>
        <p:txBody>
          <a:bodyPr/>
          <a:lstStyle/>
          <a:p>
            <a:r>
              <a:rPr lang="sr-Latn-CS" b="1" smtClean="0"/>
              <a:t>Spoljašnji memorijski medijumi</a:t>
            </a:r>
            <a:endParaRPr lang="en-US" b="1" smtClean="0"/>
          </a:p>
        </p:txBody>
      </p:sp>
      <p:sp>
        <p:nvSpPr>
          <p:cNvPr id="4" name="Rectangle 3"/>
          <p:cNvSpPr>
            <a:spLocks noGrp="1" noChangeArrowheads="1"/>
          </p:cNvSpPr>
          <p:nvPr>
            <p:ph idx="1"/>
          </p:nvPr>
        </p:nvSpPr>
        <p:spPr/>
        <p:txBody>
          <a:bodyPr rtlCol="0">
            <a:normAutofit fontScale="47500" lnSpcReduction="20000"/>
          </a:bodyPr>
          <a:lstStyle/>
          <a:p>
            <a:pPr algn="just" fontAlgn="auto">
              <a:lnSpc>
                <a:spcPct val="150000"/>
              </a:lnSpc>
              <a:spcAft>
                <a:spcPts val="0"/>
              </a:spcAft>
              <a:buFont typeface="Symbol"/>
              <a:buChar char=""/>
              <a:defRPr/>
            </a:pPr>
            <a:r>
              <a:rPr lang="en-US" b="1" dirty="0">
                <a:latin typeface="Verdana"/>
                <a:ea typeface="Cambria"/>
                <a:cs typeface="Times New Roman"/>
              </a:rPr>
              <a:t>USB </a:t>
            </a:r>
            <a:r>
              <a:rPr lang="x-none" b="1" dirty="0" smtClean="0">
                <a:latin typeface="Verdana"/>
                <a:ea typeface="Cambria"/>
                <a:cs typeface="Times New Roman"/>
              </a:rPr>
              <a:t>štapići</a:t>
            </a:r>
            <a:r>
              <a:rPr lang="en-US" b="1" dirty="0" smtClean="0">
                <a:latin typeface="Verdana"/>
                <a:ea typeface="Cambria"/>
                <a:cs typeface="Times New Roman"/>
              </a:rPr>
              <a:t>:</a:t>
            </a:r>
            <a:r>
              <a:rPr lang="en-US" dirty="0" smtClean="0">
                <a:latin typeface="Verdana"/>
                <a:ea typeface="Cambria"/>
                <a:cs typeface="Times New Roman"/>
              </a:rPr>
              <a:t> </a:t>
            </a:r>
            <a:r>
              <a:rPr lang="x-none" dirty="0" smtClean="0">
                <a:latin typeface="Verdana"/>
                <a:ea typeface="Cambria"/>
                <a:cs typeface="Times New Roman"/>
              </a:rPr>
              <a:t>veoma brzi i pouzdani, velikih kapaciteta, pošto količina RAM memorije brzo raste.</a:t>
            </a:r>
            <a:endParaRPr lang="de-DE" dirty="0">
              <a:latin typeface="Verdana"/>
              <a:ea typeface="Cambria"/>
              <a:cs typeface="Times New Roman"/>
            </a:endParaRPr>
          </a:p>
          <a:p>
            <a:pPr algn="just" fontAlgn="auto">
              <a:lnSpc>
                <a:spcPct val="150000"/>
              </a:lnSpc>
              <a:spcAft>
                <a:spcPts val="0"/>
              </a:spcAft>
              <a:buFont typeface="Symbol"/>
              <a:buChar char=""/>
              <a:defRPr/>
            </a:pPr>
            <a:r>
              <a:rPr lang="x-none" b="1" dirty="0" smtClean="0">
                <a:latin typeface="Verdana"/>
                <a:ea typeface="Cambria"/>
                <a:cs typeface="Times New Roman"/>
              </a:rPr>
              <a:t>Spoljašnji hard diskovi: </a:t>
            </a:r>
            <a:r>
              <a:rPr lang="x-none" dirty="0" smtClean="0">
                <a:latin typeface="Verdana"/>
                <a:ea typeface="Cambria"/>
                <a:cs typeface="Times New Roman"/>
              </a:rPr>
              <a:t>kadgod je potrebna akvizicija velike količine datoteka. Tražite modele sa nizom mogućih prključaka</a:t>
            </a:r>
            <a:r>
              <a:rPr lang="en-US" dirty="0" smtClean="0">
                <a:latin typeface="Verdana"/>
                <a:ea typeface="Cambria"/>
                <a:cs typeface="Times New Roman"/>
              </a:rPr>
              <a:t> </a:t>
            </a:r>
            <a:r>
              <a:rPr lang="en-US" dirty="0">
                <a:latin typeface="Verdana"/>
                <a:ea typeface="Cambria"/>
                <a:cs typeface="Times New Roman"/>
              </a:rPr>
              <a:t>(USB/</a:t>
            </a:r>
            <a:r>
              <a:rPr lang="en-US" dirty="0" err="1">
                <a:latin typeface="Verdana"/>
                <a:ea typeface="Cambria"/>
                <a:cs typeface="Times New Roman"/>
              </a:rPr>
              <a:t>eSATA</a:t>
            </a:r>
            <a:r>
              <a:rPr lang="en-US" dirty="0">
                <a:latin typeface="Verdana"/>
                <a:ea typeface="Cambria"/>
                <a:cs typeface="Times New Roman"/>
              </a:rPr>
              <a:t>/FW)</a:t>
            </a:r>
            <a:r>
              <a:rPr lang="en-US" dirty="0" smtClean="0">
                <a:latin typeface="Verdana"/>
                <a:ea typeface="Cambria"/>
                <a:cs typeface="Times New Roman"/>
              </a:rPr>
              <a:t>.</a:t>
            </a:r>
          </a:p>
          <a:p>
            <a:pPr algn="just" fontAlgn="auto">
              <a:lnSpc>
                <a:spcPct val="150000"/>
              </a:lnSpc>
              <a:spcAft>
                <a:spcPts val="0"/>
              </a:spcAft>
              <a:buFont typeface="Symbol"/>
              <a:buChar char=""/>
              <a:defRPr/>
            </a:pPr>
            <a:r>
              <a:rPr lang="sr-Latn-RS" b="1" dirty="0" smtClean="0">
                <a:latin typeface="Verdana"/>
                <a:ea typeface="Cambria"/>
                <a:cs typeface="Times New Roman"/>
              </a:rPr>
              <a:t>Aktivni</a:t>
            </a:r>
            <a:r>
              <a:rPr lang="en-US" b="1" dirty="0" smtClean="0">
                <a:latin typeface="Verdana"/>
                <a:ea typeface="Cambria"/>
                <a:cs typeface="Times New Roman"/>
              </a:rPr>
              <a:t> </a:t>
            </a:r>
            <a:r>
              <a:rPr lang="en-US" b="1" dirty="0" smtClean="0">
                <a:latin typeface="Verdana"/>
                <a:ea typeface="Cambria"/>
                <a:cs typeface="Times New Roman"/>
              </a:rPr>
              <a:t>DVD</a:t>
            </a:r>
            <a:r>
              <a:rPr lang="x-none" b="1" dirty="0" smtClean="0">
                <a:latin typeface="Verdana"/>
                <a:ea typeface="Cambria"/>
                <a:cs typeface="Times New Roman"/>
              </a:rPr>
              <a:t>-jevi</a:t>
            </a:r>
            <a:r>
              <a:rPr lang="x-none" dirty="0" smtClean="0">
                <a:latin typeface="Verdana"/>
                <a:ea typeface="Cambria"/>
                <a:cs typeface="Times New Roman"/>
              </a:rPr>
              <a:t>: idealni za alate za forenziku tekućih podataka. Zaštita od upisivanja</a:t>
            </a:r>
            <a:r>
              <a:rPr lang="en-US" dirty="0" smtClean="0">
                <a:latin typeface="Verdana"/>
                <a:ea typeface="Cambria"/>
                <a:cs typeface="Times New Roman"/>
              </a:rPr>
              <a:t> DVD-R</a:t>
            </a:r>
            <a:r>
              <a:rPr lang="x-none" dirty="0" smtClean="0">
                <a:latin typeface="Verdana"/>
                <a:ea typeface="Cambria"/>
                <a:cs typeface="Times New Roman"/>
              </a:rPr>
              <a:t>-eva štiti pouzdane binarne programe od prepravljanja.</a:t>
            </a:r>
            <a:endParaRPr lang="de-DE" dirty="0" smtClean="0">
              <a:latin typeface="Verdana"/>
              <a:ea typeface="Cambria"/>
              <a:cs typeface="Times New Roman"/>
            </a:endParaRPr>
          </a:p>
          <a:p>
            <a:pPr algn="just" fontAlgn="auto">
              <a:lnSpc>
                <a:spcPct val="150000"/>
              </a:lnSpc>
              <a:spcAft>
                <a:spcPts val="1000"/>
              </a:spcAft>
              <a:buFont typeface="Symbol"/>
              <a:buChar char=""/>
              <a:defRPr/>
            </a:pPr>
            <a:r>
              <a:rPr lang="x-none" b="1" dirty="0" smtClean="0">
                <a:latin typeface="Verdana"/>
                <a:ea typeface="Cambria"/>
                <a:cs typeface="Times New Roman"/>
              </a:rPr>
              <a:t>Spoljašnje disk jedinice sa virtuelnim </a:t>
            </a:r>
            <a:r>
              <a:rPr lang="en-US" b="1" dirty="0" smtClean="0">
                <a:latin typeface="Verdana"/>
                <a:ea typeface="Cambria"/>
                <a:cs typeface="Times New Roman"/>
              </a:rPr>
              <a:t>DVD</a:t>
            </a:r>
            <a:r>
              <a:rPr lang="x-none" b="1" dirty="0" smtClean="0">
                <a:latin typeface="Verdana"/>
                <a:ea typeface="Cambria"/>
                <a:cs typeface="Times New Roman"/>
              </a:rPr>
              <a:t> uređajima</a:t>
            </a:r>
            <a:r>
              <a:rPr lang="en-US" b="1" dirty="0" smtClean="0">
                <a:latin typeface="Verdana"/>
                <a:ea typeface="Cambria"/>
                <a:cs typeface="Times New Roman"/>
              </a:rPr>
              <a:t>:</a:t>
            </a:r>
            <a:r>
              <a:rPr lang="en-US" dirty="0" smtClean="0">
                <a:latin typeface="Verdana"/>
                <a:ea typeface="Cambria"/>
                <a:cs typeface="Times New Roman"/>
              </a:rPr>
              <a:t> </a:t>
            </a:r>
            <a:br>
              <a:rPr lang="en-US" dirty="0" smtClean="0">
                <a:latin typeface="Verdana"/>
                <a:ea typeface="Cambria"/>
                <a:cs typeface="Times New Roman"/>
              </a:rPr>
            </a:br>
            <a:r>
              <a:rPr lang="x-none" dirty="0" smtClean="0">
                <a:latin typeface="Verdana"/>
                <a:ea typeface="Cambria"/>
                <a:cs typeface="Times New Roman"/>
              </a:rPr>
              <a:t>kombinuju prednosti oba: brzo im se pristupa, pouzdana memorija spoljne disk jedinice </a:t>
            </a:r>
            <a:r>
              <a:rPr lang="en-US" dirty="0" smtClean="0">
                <a:latin typeface="Verdana"/>
                <a:ea typeface="Cambria"/>
                <a:cs typeface="Times New Roman"/>
              </a:rPr>
              <a:t> </a:t>
            </a:r>
            <a:r>
              <a:rPr lang="x-none" dirty="0" smtClean="0">
                <a:latin typeface="Verdana"/>
                <a:ea typeface="Cambria"/>
                <a:cs typeface="Times New Roman"/>
              </a:rPr>
              <a:t>i sprečavanje upisivanja </a:t>
            </a:r>
            <a:r>
              <a:rPr lang="en-US" dirty="0" smtClean="0">
                <a:latin typeface="Verdana"/>
                <a:ea typeface="Cambria"/>
                <a:cs typeface="Times New Roman"/>
              </a:rPr>
              <a:t> DVD-Rom</a:t>
            </a:r>
            <a:r>
              <a:rPr lang="x-none" dirty="0" smtClean="0">
                <a:latin typeface="Verdana"/>
                <a:ea typeface="Cambria"/>
                <a:cs typeface="Times New Roman"/>
              </a:rPr>
              <a:t>-a</a:t>
            </a:r>
            <a:r>
              <a:rPr lang="en-US" dirty="0" smtClean="0">
                <a:latin typeface="Verdana"/>
                <a:ea typeface="Cambria"/>
                <a:cs typeface="Times New Roman"/>
              </a:rPr>
              <a:t>. </a:t>
            </a:r>
            <a:endParaRPr lang="en-GB" dirty="0"/>
          </a:p>
        </p:txBody>
      </p:sp>
      <p:pic>
        <p:nvPicPr>
          <p:cNvPr id="39939" name="Grafik 18"/>
          <p:cNvPicPr>
            <a:picLocks noChangeAspect="1" noChangeArrowheads="1"/>
          </p:cNvPicPr>
          <p:nvPr/>
        </p:nvPicPr>
        <p:blipFill>
          <a:blip r:embed="rId2"/>
          <a:srcRect/>
          <a:stretch>
            <a:fillRect/>
          </a:stretch>
        </p:blipFill>
        <p:spPr bwMode="auto">
          <a:xfrm>
            <a:off x="6184900" y="4405313"/>
            <a:ext cx="2501900" cy="1676400"/>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457200" y="274638"/>
            <a:ext cx="8229600" cy="871537"/>
          </a:xfrm>
        </p:spPr>
        <p:txBody>
          <a:bodyPr/>
          <a:lstStyle/>
          <a:p>
            <a:r>
              <a:rPr lang="sr-Latn-CS" b="1" smtClean="0"/>
              <a:t>Šifrovanje</a:t>
            </a:r>
            <a:endParaRPr lang="en-US" b="1" smtClean="0"/>
          </a:p>
        </p:txBody>
      </p:sp>
      <p:sp>
        <p:nvSpPr>
          <p:cNvPr id="4" name="Rectangle 3"/>
          <p:cNvSpPr>
            <a:spLocks noGrp="1" noChangeArrowheads="1"/>
          </p:cNvSpPr>
          <p:nvPr>
            <p:ph idx="1"/>
          </p:nvPr>
        </p:nvSpPr>
        <p:spPr>
          <a:xfrm>
            <a:off x="457200" y="1600200"/>
            <a:ext cx="8229600" cy="5081588"/>
          </a:xfrm>
        </p:spPr>
        <p:txBody>
          <a:bodyPr rtlCol="0">
            <a:normAutofit fontScale="92500" lnSpcReduction="20000"/>
          </a:bodyPr>
          <a:lstStyle/>
          <a:p>
            <a:pPr marL="0" indent="0" fontAlgn="auto">
              <a:lnSpc>
                <a:spcPct val="150000"/>
              </a:lnSpc>
              <a:spcBef>
                <a:spcPts val="0"/>
              </a:spcBef>
              <a:spcAft>
                <a:spcPts val="0"/>
              </a:spcAft>
              <a:buFont typeface="Arial"/>
              <a:buNone/>
              <a:defRPr/>
            </a:pPr>
            <a:r>
              <a:rPr lang="x-none" dirty="0" smtClean="0"/>
              <a:t>Primeri softvera za šifrovanje</a:t>
            </a:r>
            <a:r>
              <a:rPr lang="en-GB" dirty="0" smtClean="0"/>
              <a:t>:</a:t>
            </a:r>
          </a:p>
          <a:p>
            <a:pPr fontAlgn="auto">
              <a:lnSpc>
                <a:spcPct val="150000"/>
              </a:lnSpc>
              <a:spcBef>
                <a:spcPts val="0"/>
              </a:spcBef>
              <a:spcAft>
                <a:spcPts val="0"/>
              </a:spcAft>
              <a:buFont typeface="Arial"/>
              <a:buChar char="•"/>
              <a:defRPr/>
            </a:pPr>
            <a:r>
              <a:rPr lang="en-US" dirty="0"/>
              <a:t>Microsoft </a:t>
            </a:r>
            <a:r>
              <a:rPr lang="en-US" dirty="0" err="1" smtClean="0"/>
              <a:t>Bitlocker</a:t>
            </a:r>
            <a:endParaRPr lang="en-US" dirty="0"/>
          </a:p>
          <a:p>
            <a:pPr fontAlgn="auto">
              <a:lnSpc>
                <a:spcPct val="150000"/>
              </a:lnSpc>
              <a:spcBef>
                <a:spcPts val="0"/>
              </a:spcBef>
              <a:spcAft>
                <a:spcPts val="0"/>
              </a:spcAft>
              <a:buFont typeface="Arial"/>
              <a:buChar char="•"/>
              <a:defRPr/>
            </a:pPr>
            <a:r>
              <a:rPr lang="en-US" dirty="0" err="1" smtClean="0"/>
              <a:t>Truecrypt</a:t>
            </a:r>
            <a:endParaRPr lang="en-US" dirty="0"/>
          </a:p>
          <a:p>
            <a:pPr fontAlgn="auto">
              <a:lnSpc>
                <a:spcPct val="150000"/>
              </a:lnSpc>
              <a:spcBef>
                <a:spcPts val="0"/>
              </a:spcBef>
              <a:spcAft>
                <a:spcPts val="0"/>
              </a:spcAft>
              <a:buFont typeface="Arial"/>
              <a:buChar char="•"/>
              <a:defRPr/>
            </a:pPr>
            <a:r>
              <a:rPr lang="en-US" dirty="0" err="1" smtClean="0"/>
              <a:t>Steganos</a:t>
            </a:r>
            <a:r>
              <a:rPr lang="en-US" dirty="0" smtClean="0"/>
              <a:t> Safe</a:t>
            </a:r>
            <a:endParaRPr lang="en-US" dirty="0"/>
          </a:p>
          <a:p>
            <a:pPr fontAlgn="auto">
              <a:lnSpc>
                <a:spcPct val="150000"/>
              </a:lnSpc>
              <a:spcBef>
                <a:spcPts val="0"/>
              </a:spcBef>
              <a:spcAft>
                <a:spcPts val="0"/>
              </a:spcAft>
              <a:buFont typeface="Arial"/>
              <a:buChar char="•"/>
              <a:defRPr/>
            </a:pPr>
            <a:r>
              <a:rPr lang="en-US" dirty="0" smtClean="0"/>
              <a:t>PGP</a:t>
            </a:r>
          </a:p>
          <a:p>
            <a:pPr fontAlgn="auto">
              <a:lnSpc>
                <a:spcPct val="150000"/>
              </a:lnSpc>
              <a:spcBef>
                <a:spcPts val="0"/>
              </a:spcBef>
              <a:spcAft>
                <a:spcPts val="0"/>
              </a:spcAft>
              <a:buFont typeface="Arial"/>
              <a:buChar char="•"/>
              <a:defRPr/>
            </a:pPr>
            <a:r>
              <a:rPr lang="en-US" dirty="0" err="1" smtClean="0"/>
              <a:t>FileVault</a:t>
            </a:r>
            <a:endParaRPr lang="en-US" dirty="0"/>
          </a:p>
          <a:p>
            <a:pPr marL="0" indent="0" fontAlgn="auto">
              <a:lnSpc>
                <a:spcPct val="150000"/>
              </a:lnSpc>
              <a:spcBef>
                <a:spcPts val="0"/>
              </a:spcBef>
              <a:spcAft>
                <a:spcPts val="0"/>
              </a:spcAft>
              <a:buFont typeface="Arial"/>
              <a:buNone/>
              <a:defRPr/>
            </a:pPr>
            <a:endParaRPr lang="en-US" sz="2100" dirty="0" smtClean="0"/>
          </a:p>
          <a:p>
            <a:pPr marL="0" indent="0" fontAlgn="auto">
              <a:lnSpc>
                <a:spcPct val="150000"/>
              </a:lnSpc>
              <a:spcBef>
                <a:spcPts val="0"/>
              </a:spcBef>
              <a:spcAft>
                <a:spcPts val="0"/>
              </a:spcAft>
              <a:buFont typeface="Arial"/>
              <a:buNone/>
              <a:defRPr/>
            </a:pPr>
            <a:r>
              <a:rPr lang="x-none" sz="2100" dirty="0" smtClean="0"/>
              <a:t>Detaljnije na</a:t>
            </a:r>
            <a:r>
              <a:rPr lang="en-US" sz="2100" dirty="0" smtClean="0"/>
              <a:t>: </a:t>
            </a:r>
            <a:r>
              <a:rPr lang="en-US" sz="2100" dirty="0"/>
              <a:t>http://en.wikipedia.org/wiki/Comparison_of_disk_encryption_software</a:t>
            </a:r>
            <a:endParaRPr lang="en-GB" sz="2100" dirty="0"/>
          </a:p>
        </p:txBody>
      </p:sp>
      <p:pic>
        <p:nvPicPr>
          <p:cNvPr id="5" name="Grafik 20"/>
          <p:cNvPicPr/>
          <p:nvPr/>
        </p:nvPicPr>
        <p:blipFill>
          <a:blip r:embed="rId2">
            <a:extLst>
              <a:ext uri="{28A0092B-C50C-407E-A947-70E740481C1C}"/>
            </a:extLst>
          </a:blip>
          <a:srcRect/>
          <a:stretch>
            <a:fillRect/>
          </a:stretch>
        </p:blipFill>
        <p:spPr bwMode="auto">
          <a:xfrm>
            <a:off x="5844659" y="3231106"/>
            <a:ext cx="589277" cy="778687"/>
          </a:xfrm>
          <a:prstGeom prst="rect">
            <a:avLst/>
          </a:prstGeom>
          <a:noFill/>
          <a:ln>
            <a:noFill/>
          </a:ln>
          <a:effectLst>
            <a:reflection blurRad="6350" stA="52000" endA="300" endPos="35000" dir="5400000" sy="-100000" algn="bl" rotWithShape="0"/>
          </a:effectLst>
        </p:spPr>
      </p:pic>
      <p:pic>
        <p:nvPicPr>
          <p:cNvPr id="6" name="Grafik 24"/>
          <p:cNvPicPr/>
          <p:nvPr/>
        </p:nvPicPr>
        <p:blipFill>
          <a:blip r:embed="rId3">
            <a:extLst>
              <a:ext uri="{28A0092B-C50C-407E-A947-70E740481C1C}"/>
            </a:extLst>
          </a:blip>
          <a:srcRect/>
          <a:stretch>
            <a:fillRect/>
          </a:stretch>
        </p:blipFill>
        <p:spPr bwMode="auto">
          <a:xfrm>
            <a:off x="6580339" y="2376587"/>
            <a:ext cx="1172957" cy="1045594"/>
          </a:xfrm>
          <a:prstGeom prst="rect">
            <a:avLst/>
          </a:prstGeom>
          <a:noFill/>
          <a:ln>
            <a:noFill/>
          </a:ln>
          <a:effectLst>
            <a:reflection blurRad="6350" stA="52000" endA="300" endPos="35000" dir="5400000" sy="-100000" algn="bl" rotWithShape="0"/>
          </a:effectLst>
        </p:spPr>
      </p:pic>
      <p:pic>
        <p:nvPicPr>
          <p:cNvPr id="3" name="Bild 2" descr="Bildschirmfoto 2013-02-24 um 15.53.24.png"/>
          <p:cNvPicPr>
            <a:picLocks noChangeAspect="1"/>
          </p:cNvPicPr>
          <p:nvPr/>
        </p:nvPicPr>
        <p:blipFill>
          <a:blip r:embed="rId4">
            <a:extLst>
              <a:ext uri="{28A0092B-C50C-407E-A947-70E740481C1C}"/>
            </a:extLst>
          </a:blip>
          <a:stretch>
            <a:fillRect/>
          </a:stretch>
        </p:blipFill>
        <p:spPr>
          <a:xfrm>
            <a:off x="7606185" y="3559784"/>
            <a:ext cx="810215" cy="824185"/>
          </a:xfrm>
          <a:prstGeom prst="rect">
            <a:avLst/>
          </a:prstGeom>
          <a:effectLst>
            <a:reflection blurRad="6350" stA="52000" endA="300" endPos="35000" dir="5400000" sy="-100000" algn="bl" rotWithShape="0"/>
          </a:effectLst>
        </p:spPr>
      </p:pic>
      <p:pic>
        <p:nvPicPr>
          <p:cNvPr id="7" name="Bild 6" descr="Bildschirmfoto 2013-02-24 um 16.12.28.png"/>
          <p:cNvPicPr>
            <a:picLocks noChangeAspect="1"/>
          </p:cNvPicPr>
          <p:nvPr/>
        </p:nvPicPr>
        <p:blipFill>
          <a:blip r:embed="rId5">
            <a:extLst>
              <a:ext uri="{28A0092B-C50C-407E-A947-70E740481C1C}"/>
            </a:extLst>
          </a:blip>
          <a:stretch>
            <a:fillRect/>
          </a:stretch>
        </p:blipFill>
        <p:spPr>
          <a:xfrm>
            <a:off x="6330517" y="4413789"/>
            <a:ext cx="987123" cy="785926"/>
          </a:xfrm>
          <a:prstGeom prst="rect">
            <a:avLst/>
          </a:prstGeom>
          <a:effectLst>
            <a:reflection blurRad="6350" stA="52000" endA="300" endPos="35000" dir="5400000" sy="-100000" algn="bl" rotWithShape="0"/>
          </a:effectLst>
        </p:spPr>
      </p:pic>
      <p:pic>
        <p:nvPicPr>
          <p:cNvPr id="8" name="Bild 7" descr="Bildschirmfoto 2013-02-24 um 16.13.06.png"/>
          <p:cNvPicPr>
            <a:picLocks noChangeAspect="1"/>
          </p:cNvPicPr>
          <p:nvPr/>
        </p:nvPicPr>
        <p:blipFill>
          <a:blip r:embed="rId6">
            <a:extLst>
              <a:ext uri="{28A0092B-C50C-407E-A947-70E740481C1C}"/>
            </a:extLst>
          </a:blip>
          <a:stretch>
            <a:fillRect/>
          </a:stretch>
        </p:blipFill>
        <p:spPr>
          <a:xfrm>
            <a:off x="7511405" y="4881935"/>
            <a:ext cx="969559" cy="995177"/>
          </a:xfrm>
          <a:prstGeom prst="rect">
            <a:avLst/>
          </a:prstGeom>
          <a:effectLst>
            <a:reflection blurRad="6350" stA="52000" endA="300" endPos="35000" dir="5400000" sy="-100000" algn="bl" rotWithShape="0"/>
          </a:effectLst>
        </p:spPr>
      </p:pic>
    </p:spTree>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985" name="Group 2"/>
          <p:cNvGrpSpPr>
            <a:grpSpLocks noChangeAspect="1"/>
          </p:cNvGrpSpPr>
          <p:nvPr/>
        </p:nvGrpSpPr>
        <p:grpSpPr bwMode="auto">
          <a:xfrm>
            <a:off x="2828925" y="457200"/>
            <a:ext cx="3673475" cy="5976938"/>
            <a:chOff x="1338" y="255"/>
            <a:chExt cx="3192" cy="3900"/>
          </a:xfrm>
        </p:grpSpPr>
        <p:sp>
          <p:nvSpPr>
            <p:cNvPr id="41987"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sr-Latn-CS"/>
            </a:p>
          </p:txBody>
        </p:sp>
        <p:sp>
          <p:nvSpPr>
            <p:cNvPr id="6" name="AutoShape 4"/>
            <p:cNvSpPr>
              <a:spLocks noChangeArrowheads="1"/>
            </p:cNvSpPr>
            <p:nvPr/>
          </p:nvSpPr>
          <p:spPr bwMode="auto">
            <a:xfrm>
              <a:off x="1338" y="526"/>
              <a:ext cx="3188" cy="3622"/>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endParaRPr>
            </a:p>
          </p:txBody>
        </p:sp>
        <p:sp>
          <p:nvSpPr>
            <p:cNvPr id="41989"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atin typeface="Calibri" pitchFamily="34" charset="0"/>
              </a:endParaRPr>
            </a:p>
          </p:txBody>
        </p:sp>
        <p:sp>
          <p:nvSpPr>
            <p:cNvPr id="8" name="Freeform 6"/>
            <p:cNvSpPr>
              <a:spLocks/>
            </p:cNvSpPr>
            <p:nvPr/>
          </p:nvSpPr>
          <p:spPr bwMode="auto">
            <a:xfrm>
              <a:off x="1419" y="526"/>
              <a:ext cx="3047" cy="121"/>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endParaRPr>
            </a:p>
          </p:txBody>
        </p:sp>
        <p:sp>
          <p:nvSpPr>
            <p:cNvPr id="41991"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41992"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a:latin typeface="Calibri" pitchFamily="34" charset="0"/>
              </a:endParaRPr>
            </a:p>
          </p:txBody>
        </p:sp>
        <p:sp>
          <p:nvSpPr>
            <p:cNvPr id="41993"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a:latin typeface="Calibri" pitchFamily="34" charset="0"/>
              </a:endParaRPr>
            </a:p>
          </p:txBody>
        </p:sp>
        <p:sp>
          <p:nvSpPr>
            <p:cNvPr id="41994"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a:latin typeface="Calibri" pitchFamily="34" charset="0"/>
              </a:endParaRPr>
            </a:p>
          </p:txBody>
        </p:sp>
        <p:sp>
          <p:nvSpPr>
            <p:cNvPr id="41995"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a:latin typeface="Calibri" pitchFamily="34" charset="0"/>
              </a:endParaRPr>
            </a:p>
          </p:txBody>
        </p:sp>
        <p:sp>
          <p:nvSpPr>
            <p:cNvPr id="41996"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a:latin typeface="Calibri" pitchFamily="34" charset="0"/>
              </a:endParaRPr>
            </a:p>
          </p:txBody>
        </p:sp>
        <p:sp>
          <p:nvSpPr>
            <p:cNvPr id="41997"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a:latin typeface="Calibri" pitchFamily="34" charset="0"/>
              </a:endParaRPr>
            </a:p>
          </p:txBody>
        </p:sp>
        <p:sp>
          <p:nvSpPr>
            <p:cNvPr id="41998"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a:latin typeface="Calibri" pitchFamily="34" charset="0"/>
              </a:endParaRPr>
            </a:p>
          </p:txBody>
        </p:sp>
        <p:sp>
          <p:nvSpPr>
            <p:cNvPr id="41999"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a:latin typeface="Calibri" pitchFamily="34" charset="0"/>
              </a:endParaRPr>
            </a:p>
          </p:txBody>
        </p:sp>
        <p:sp>
          <p:nvSpPr>
            <p:cNvPr id="42000"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atin typeface="Calibri" pitchFamily="34" charset="0"/>
              </a:endParaRPr>
            </a:p>
          </p:txBody>
        </p:sp>
        <p:sp>
          <p:nvSpPr>
            <p:cNvPr id="42001"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atin typeface="Calibri" pitchFamily="34" charset="0"/>
              </a:endParaRPr>
            </a:p>
          </p:txBody>
        </p:sp>
        <p:sp>
          <p:nvSpPr>
            <p:cNvPr id="42002"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atin typeface="Calibri" pitchFamily="34" charset="0"/>
              </a:endParaRPr>
            </a:p>
          </p:txBody>
        </p:sp>
        <p:sp>
          <p:nvSpPr>
            <p:cNvPr id="42003"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atin typeface="Calibri" pitchFamily="34" charset="0"/>
              </a:endParaRPr>
            </a:p>
          </p:txBody>
        </p:sp>
        <p:sp>
          <p:nvSpPr>
            <p:cNvPr id="42004"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atin typeface="Calibri" pitchFamily="34" charset="0"/>
              </a:endParaRPr>
            </a:p>
          </p:txBody>
        </p:sp>
        <p:sp>
          <p:nvSpPr>
            <p:cNvPr id="42005"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atin typeface="Calibri" pitchFamily="34" charset="0"/>
              </a:endParaRPr>
            </a:p>
          </p:txBody>
        </p:sp>
        <p:sp>
          <p:nvSpPr>
            <p:cNvPr id="42006"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atin typeface="Calibri" pitchFamily="34" charset="0"/>
              </a:endParaRPr>
            </a:p>
          </p:txBody>
        </p:sp>
        <p:sp>
          <p:nvSpPr>
            <p:cNvPr id="42007"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atin typeface="Calibri" pitchFamily="34" charset="0"/>
              </a:endParaRPr>
            </a:p>
          </p:txBody>
        </p:sp>
        <p:sp>
          <p:nvSpPr>
            <p:cNvPr id="42008"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atin typeface="Calibri" pitchFamily="34" charset="0"/>
              </a:endParaRPr>
            </a:p>
          </p:txBody>
        </p:sp>
        <p:sp>
          <p:nvSpPr>
            <p:cNvPr id="42009"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atin typeface="Calibri" pitchFamily="34" charset="0"/>
              </a:endParaRPr>
            </a:p>
          </p:txBody>
        </p:sp>
        <p:sp>
          <p:nvSpPr>
            <p:cNvPr id="42010"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atin typeface="Calibri" pitchFamily="34" charset="0"/>
              </a:endParaRPr>
            </a:p>
          </p:txBody>
        </p:sp>
        <p:sp>
          <p:nvSpPr>
            <p:cNvPr id="42011"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atin typeface="Calibri" pitchFamily="34" charset="0"/>
              </a:endParaRPr>
            </a:p>
          </p:txBody>
        </p:sp>
        <p:sp>
          <p:nvSpPr>
            <p:cNvPr id="42012"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atin typeface="Calibri" pitchFamily="34" charset="0"/>
              </a:endParaRPr>
            </a:p>
          </p:txBody>
        </p:sp>
        <p:sp>
          <p:nvSpPr>
            <p:cNvPr id="42013"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atin typeface="Calibri" pitchFamily="34" charset="0"/>
              </a:endParaRPr>
            </a:p>
          </p:txBody>
        </p:sp>
        <p:sp>
          <p:nvSpPr>
            <p:cNvPr id="42014"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atin typeface="Calibri" pitchFamily="34" charset="0"/>
              </a:endParaRPr>
            </a:p>
          </p:txBody>
        </p:sp>
        <p:sp>
          <p:nvSpPr>
            <p:cNvPr id="42015"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atin typeface="Calibri" pitchFamily="34" charset="0"/>
              </a:endParaRPr>
            </a:p>
          </p:txBody>
        </p:sp>
        <p:sp>
          <p:nvSpPr>
            <p:cNvPr id="42016"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a:latin typeface="Calibri" pitchFamily="34" charset="0"/>
              </a:endParaRPr>
            </a:p>
          </p:txBody>
        </p:sp>
        <p:sp>
          <p:nvSpPr>
            <p:cNvPr id="42017"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atin typeface="Calibri" pitchFamily="34" charset="0"/>
              </a:endParaRPr>
            </a:p>
          </p:txBody>
        </p:sp>
        <p:sp>
          <p:nvSpPr>
            <p:cNvPr id="42018"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a:latin typeface="Calibri" pitchFamily="34" charset="0"/>
              </a:endParaRPr>
            </a:p>
          </p:txBody>
        </p:sp>
        <p:sp>
          <p:nvSpPr>
            <p:cNvPr id="42019"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42020"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42021"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42022"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42023"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42024"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atin typeface="Calibri" pitchFamily="34" charset="0"/>
              </a:endParaRPr>
            </a:p>
          </p:txBody>
        </p:sp>
        <p:sp>
          <p:nvSpPr>
            <p:cNvPr id="42025"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atin typeface="Calibri" pitchFamily="34" charset="0"/>
              </a:endParaRPr>
            </a:p>
          </p:txBody>
        </p:sp>
        <p:sp>
          <p:nvSpPr>
            <p:cNvPr id="42026"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atin typeface="Calibri" pitchFamily="34" charset="0"/>
              </a:endParaRPr>
            </a:p>
          </p:txBody>
        </p:sp>
        <p:sp>
          <p:nvSpPr>
            <p:cNvPr id="42027"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atin typeface="Calibri" pitchFamily="34" charset="0"/>
              </a:endParaRPr>
            </a:p>
          </p:txBody>
        </p:sp>
        <p:sp>
          <p:nvSpPr>
            <p:cNvPr id="42028"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42029"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atin typeface="Calibri" pitchFamily="34" charset="0"/>
              </a:endParaRPr>
            </a:p>
          </p:txBody>
        </p:sp>
        <p:sp>
          <p:nvSpPr>
            <p:cNvPr id="42030"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atin typeface="Calibri" pitchFamily="34" charset="0"/>
              </a:endParaRPr>
            </a:p>
          </p:txBody>
        </p:sp>
      </p:grpSp>
      <p:sp>
        <p:nvSpPr>
          <p:cNvPr id="49" name="TextBox 48"/>
          <p:cNvSpPr txBox="1"/>
          <p:nvPr/>
        </p:nvSpPr>
        <p:spPr>
          <a:xfrm>
            <a:off x="3144838" y="2943225"/>
            <a:ext cx="3068637" cy="584200"/>
          </a:xfrm>
          <a:prstGeom prst="rect">
            <a:avLst/>
          </a:prstGeom>
          <a:noFill/>
        </p:spPr>
        <p:txBody>
          <a:bodyPr>
            <a:spAutoFit/>
          </a:bodyPr>
          <a:lstStyle/>
          <a:p>
            <a:pPr algn="ctr" fontAlgn="auto">
              <a:spcBef>
                <a:spcPts val="0"/>
              </a:spcBef>
              <a:spcAft>
                <a:spcPts val="0"/>
              </a:spcAft>
              <a:defRPr/>
            </a:pPr>
            <a:r>
              <a:rPr lang="x-none" sz="3200" b="1" dirty="0">
                <a:solidFill>
                  <a:schemeClr val="accent1">
                    <a:lumMod val="25000"/>
                  </a:schemeClr>
                </a:solidFill>
                <a:latin typeface="Calibri" pitchFamily="34" charset="0"/>
              </a:rPr>
              <a:t>Daljinski pristup</a:t>
            </a:r>
            <a:endParaRPr lang="en-US" sz="3200" dirty="0">
              <a:latin typeface="+mn-lt"/>
            </a:endParaRPr>
          </a:p>
        </p:txBody>
      </p:sp>
    </p:spTree>
  </p:cSld>
  <p:clrMapOvr>
    <a:masterClrMapping/>
  </p:clrMapOvr>
  <p:transition spd="slow">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a:xfrm>
            <a:off x="457200" y="274638"/>
            <a:ext cx="8229600" cy="871537"/>
          </a:xfrm>
        </p:spPr>
        <p:txBody>
          <a:bodyPr/>
          <a:lstStyle/>
          <a:p>
            <a:r>
              <a:rPr lang="sr-Latn-CS" b="1" smtClean="0"/>
              <a:t>Daljinski pristup</a:t>
            </a:r>
            <a:endParaRPr lang="en-US" b="1" smtClean="0"/>
          </a:p>
        </p:txBody>
      </p:sp>
      <p:sp>
        <p:nvSpPr>
          <p:cNvPr id="4" name="Rectangle 3"/>
          <p:cNvSpPr>
            <a:spLocks noGrp="1" noChangeArrowheads="1"/>
          </p:cNvSpPr>
          <p:nvPr>
            <p:ph idx="1"/>
          </p:nvPr>
        </p:nvSpPr>
        <p:spPr/>
        <p:txBody>
          <a:bodyPr rtlCol="0">
            <a:normAutofit fontScale="85000" lnSpcReduction="10000"/>
          </a:bodyPr>
          <a:lstStyle/>
          <a:p>
            <a:pPr fontAlgn="auto">
              <a:lnSpc>
                <a:spcPct val="150000"/>
              </a:lnSpc>
              <a:spcBef>
                <a:spcPts val="0"/>
              </a:spcBef>
              <a:spcAft>
                <a:spcPts val="0"/>
              </a:spcAft>
              <a:buFont typeface="Arial"/>
              <a:buChar char="•"/>
              <a:defRPr/>
            </a:pPr>
            <a:r>
              <a:rPr lang="x-none" dirty="0" smtClean="0"/>
              <a:t>Podaci se ne memorišu </a:t>
            </a:r>
            <a:r>
              <a:rPr lang="x-none" smtClean="0"/>
              <a:t>uvek </a:t>
            </a:r>
            <a:r>
              <a:rPr lang="sr-Latn-RS" dirty="0" smtClean="0"/>
              <a:t>na licu mesta</a:t>
            </a:r>
            <a:r>
              <a:rPr lang="x-none" smtClean="0"/>
              <a:t>.</a:t>
            </a:r>
            <a:endParaRPr lang="en-GB" dirty="0" smtClean="0"/>
          </a:p>
          <a:p>
            <a:pPr fontAlgn="auto">
              <a:lnSpc>
                <a:spcPct val="150000"/>
              </a:lnSpc>
              <a:spcBef>
                <a:spcPts val="0"/>
              </a:spcBef>
              <a:spcAft>
                <a:spcPts val="0"/>
              </a:spcAft>
              <a:buFont typeface="Arial"/>
              <a:buChar char="•"/>
              <a:defRPr/>
            </a:pPr>
            <a:r>
              <a:rPr lang="x-none" dirty="0" smtClean="0"/>
              <a:t>Naročito ćete u kompanijama nailaziti na podatke koji su daljinski memorisani u drugim kancelarijama, ko-locirani u kompanijama koje pružaju usluge sedišta, itd.</a:t>
            </a:r>
            <a:endParaRPr lang="en-GB" dirty="0" smtClean="0"/>
          </a:p>
          <a:p>
            <a:pPr fontAlgn="auto">
              <a:lnSpc>
                <a:spcPct val="150000"/>
              </a:lnSpc>
              <a:spcBef>
                <a:spcPts val="0"/>
              </a:spcBef>
              <a:spcAft>
                <a:spcPts val="0"/>
              </a:spcAft>
              <a:buFont typeface="Arial"/>
              <a:buChar char="•"/>
              <a:defRPr/>
            </a:pPr>
            <a:r>
              <a:rPr lang="x-none" dirty="0" smtClean="0"/>
              <a:t>Važno  je  izvršiti akviziciju podataka koji se daljinski memorišu.</a:t>
            </a:r>
            <a:endParaRPr lang="en-GB" dirty="0" smtClean="0"/>
          </a:p>
          <a:p>
            <a:pPr fontAlgn="auto">
              <a:lnSpc>
                <a:spcPct val="150000"/>
              </a:lnSpc>
              <a:spcBef>
                <a:spcPts val="0"/>
              </a:spcBef>
              <a:spcAft>
                <a:spcPts val="0"/>
              </a:spcAft>
              <a:buFont typeface="Arial"/>
              <a:buChar char="•"/>
              <a:defRPr/>
            </a:pPr>
            <a:r>
              <a:rPr lang="x-none" dirty="0" smtClean="0"/>
              <a:t>Akvizicija zavisi od vašeg zakonodavstva.</a:t>
            </a:r>
            <a:endParaRPr lang="en-GB" dirty="0"/>
          </a:p>
        </p:txBody>
      </p:sp>
    </p:spTree>
  </p:cSld>
  <p:clrMapOvr>
    <a:masterClrMapping/>
  </p:clrMapOvr>
  <p:transition spd="slow">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a:xfrm>
            <a:off x="457200" y="274638"/>
            <a:ext cx="8229600" cy="871537"/>
          </a:xfrm>
        </p:spPr>
        <p:txBody>
          <a:bodyPr/>
          <a:lstStyle/>
          <a:p>
            <a:r>
              <a:rPr lang="sr-Latn-CS" b="1" smtClean="0"/>
              <a:t>Primeri daljinskog memorisanja</a:t>
            </a:r>
            <a:endParaRPr lang="en-US" b="1" smtClean="0"/>
          </a:p>
        </p:txBody>
      </p:sp>
      <p:sp>
        <p:nvSpPr>
          <p:cNvPr id="44034" name="Rectangle 3"/>
          <p:cNvSpPr>
            <a:spLocks noGrp="1" noChangeArrowheads="1"/>
          </p:cNvSpPr>
          <p:nvPr>
            <p:ph idx="1"/>
          </p:nvPr>
        </p:nvSpPr>
        <p:spPr/>
        <p:txBody>
          <a:bodyPr/>
          <a:lstStyle/>
          <a:p>
            <a:r>
              <a:rPr lang="sr-Latn-CS" smtClean="0"/>
              <a:t>Deljeni direktorijumi na drugim</a:t>
            </a:r>
            <a:r>
              <a:rPr lang="en-US" smtClean="0"/>
              <a:t> </a:t>
            </a:r>
            <a:br>
              <a:rPr lang="en-US" smtClean="0"/>
            </a:br>
            <a:r>
              <a:rPr lang="sr-Latn-CS" smtClean="0"/>
              <a:t>mrežnim računarima.</a:t>
            </a:r>
            <a:endParaRPr lang="de-DE" smtClean="0"/>
          </a:p>
          <a:p>
            <a:r>
              <a:rPr lang="sr-Latn-CS" smtClean="0"/>
              <a:t>Mrežne jedinice preslikane</a:t>
            </a:r>
            <a:r>
              <a:rPr lang="en-US" smtClean="0"/>
              <a:t> </a:t>
            </a:r>
            <a:br>
              <a:rPr lang="en-US" smtClean="0"/>
            </a:br>
            <a:r>
              <a:rPr lang="sr-Latn-CS" smtClean="0"/>
              <a:t>sa servera.</a:t>
            </a:r>
            <a:endParaRPr lang="de-DE" smtClean="0"/>
          </a:p>
          <a:p>
            <a:r>
              <a:rPr lang="en-US" smtClean="0"/>
              <a:t>E-</a:t>
            </a:r>
            <a:r>
              <a:rPr lang="sr-Latn-CS" smtClean="0"/>
              <a:t>pošta memorisana na</a:t>
            </a:r>
            <a:r>
              <a:rPr lang="en-US" smtClean="0"/>
              <a:t> IMAP</a:t>
            </a:r>
            <a:br>
              <a:rPr lang="en-US" smtClean="0"/>
            </a:br>
            <a:r>
              <a:rPr lang="sr-Latn-CS" smtClean="0"/>
              <a:t>ili serveru za razmenu.</a:t>
            </a:r>
            <a:endParaRPr lang="de-DE" smtClean="0"/>
          </a:p>
          <a:p>
            <a:r>
              <a:rPr lang="sr-Latn-CS" smtClean="0"/>
              <a:t>Servisi u oblaku i onlajn</a:t>
            </a:r>
            <a:r>
              <a:rPr lang="en-US" smtClean="0"/>
              <a:t> </a:t>
            </a:r>
            <a:br>
              <a:rPr lang="en-US" smtClean="0"/>
            </a:br>
            <a:r>
              <a:rPr lang="sr-Latn-CS" smtClean="0"/>
              <a:t>memorisanje.</a:t>
            </a:r>
            <a:endParaRPr lang="de-DE" smtClean="0"/>
          </a:p>
          <a:p>
            <a:pPr>
              <a:lnSpc>
                <a:spcPct val="150000"/>
              </a:lnSpc>
              <a:spcBef>
                <a:spcPct val="0"/>
              </a:spcBef>
            </a:pPr>
            <a:endParaRPr lang="en-GB" smtClean="0"/>
          </a:p>
        </p:txBody>
      </p:sp>
      <p:pic>
        <p:nvPicPr>
          <p:cNvPr id="44035" name="Bild 4"/>
          <p:cNvPicPr>
            <a:picLocks noChangeAspect="1" noChangeArrowheads="1"/>
          </p:cNvPicPr>
          <p:nvPr/>
        </p:nvPicPr>
        <p:blipFill>
          <a:blip r:embed="rId2"/>
          <a:srcRect r="22275" b="5872"/>
          <a:stretch>
            <a:fillRect/>
          </a:stretch>
        </p:blipFill>
        <p:spPr bwMode="auto">
          <a:xfrm>
            <a:off x="6442075" y="1298575"/>
            <a:ext cx="2244725" cy="2520950"/>
          </a:xfrm>
          <a:prstGeom prst="rect">
            <a:avLst/>
          </a:prstGeom>
          <a:noFill/>
          <a:ln w="9525">
            <a:noFill/>
            <a:miter lim="800000"/>
            <a:headEnd/>
            <a:tailEnd/>
          </a:ln>
        </p:spPr>
      </p:pic>
      <p:pic>
        <p:nvPicPr>
          <p:cNvPr id="44036" name="Bild 5"/>
          <p:cNvPicPr>
            <a:picLocks noChangeAspect="1" noChangeArrowheads="1"/>
          </p:cNvPicPr>
          <p:nvPr/>
        </p:nvPicPr>
        <p:blipFill>
          <a:blip r:embed="rId3"/>
          <a:srcRect/>
          <a:stretch>
            <a:fillRect/>
          </a:stretch>
        </p:blipFill>
        <p:spPr bwMode="auto">
          <a:xfrm>
            <a:off x="6069013" y="3887788"/>
            <a:ext cx="3055937" cy="2459037"/>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457200" y="274638"/>
            <a:ext cx="8229600" cy="871537"/>
          </a:xfrm>
        </p:spPr>
        <p:txBody>
          <a:bodyPr/>
          <a:lstStyle/>
          <a:p>
            <a:r>
              <a:rPr lang="sr-Latn-CS" b="1" smtClean="0"/>
              <a:t>Podaci memorisani u oblaku</a:t>
            </a:r>
            <a:endParaRPr lang="en-US" b="1" smtClean="0"/>
          </a:p>
        </p:txBody>
      </p:sp>
      <p:sp>
        <p:nvSpPr>
          <p:cNvPr id="4" name="Rectangle 3"/>
          <p:cNvSpPr>
            <a:spLocks noGrp="1" noChangeArrowheads="1"/>
          </p:cNvSpPr>
          <p:nvPr>
            <p:ph idx="1"/>
          </p:nvPr>
        </p:nvSpPr>
        <p:spPr>
          <a:xfrm>
            <a:off x="457200" y="1600200"/>
            <a:ext cx="8229600" cy="4895850"/>
          </a:xfrm>
        </p:spPr>
        <p:txBody>
          <a:bodyPr rtlCol="0">
            <a:normAutofit fontScale="92500" lnSpcReduction="10000"/>
          </a:bodyPr>
          <a:lstStyle/>
          <a:p>
            <a:pPr fontAlgn="auto">
              <a:lnSpc>
                <a:spcPct val="150000"/>
              </a:lnSpc>
              <a:spcBef>
                <a:spcPts val="0"/>
              </a:spcBef>
              <a:spcAft>
                <a:spcPts val="0"/>
              </a:spcAft>
              <a:buFont typeface="Arial"/>
              <a:buChar char="•"/>
              <a:defRPr/>
            </a:pPr>
            <a:endParaRPr lang="en-GB" dirty="0" smtClean="0"/>
          </a:p>
          <a:p>
            <a:pPr fontAlgn="auto">
              <a:lnSpc>
                <a:spcPct val="150000"/>
              </a:lnSpc>
              <a:spcBef>
                <a:spcPts val="0"/>
              </a:spcBef>
              <a:spcAft>
                <a:spcPts val="0"/>
              </a:spcAft>
              <a:buFont typeface="Arial"/>
              <a:buChar char="•"/>
              <a:defRPr/>
            </a:pPr>
            <a:endParaRPr lang="en-GB" dirty="0"/>
          </a:p>
          <a:p>
            <a:pPr fontAlgn="auto">
              <a:lnSpc>
                <a:spcPct val="150000"/>
              </a:lnSpc>
              <a:spcBef>
                <a:spcPts val="0"/>
              </a:spcBef>
              <a:spcAft>
                <a:spcPts val="0"/>
              </a:spcAft>
              <a:buFont typeface="Arial"/>
              <a:buChar char="•"/>
              <a:defRPr/>
            </a:pPr>
            <a:endParaRPr lang="en-GB" dirty="0" smtClean="0"/>
          </a:p>
          <a:p>
            <a:pPr fontAlgn="auto">
              <a:lnSpc>
                <a:spcPct val="150000"/>
              </a:lnSpc>
              <a:spcBef>
                <a:spcPts val="0"/>
              </a:spcBef>
              <a:spcAft>
                <a:spcPts val="0"/>
              </a:spcAft>
              <a:buFont typeface="Arial"/>
              <a:buChar char="•"/>
              <a:defRPr/>
            </a:pPr>
            <a:endParaRPr lang="en-GB" dirty="0"/>
          </a:p>
          <a:p>
            <a:pPr fontAlgn="auto">
              <a:lnSpc>
                <a:spcPct val="150000"/>
              </a:lnSpc>
              <a:spcBef>
                <a:spcPts val="0"/>
              </a:spcBef>
              <a:spcAft>
                <a:spcPts val="0"/>
              </a:spcAft>
              <a:buFont typeface="Arial"/>
              <a:buChar char="•"/>
              <a:defRPr/>
            </a:pPr>
            <a:endParaRPr lang="en-GB" dirty="0" smtClean="0"/>
          </a:p>
          <a:p>
            <a:pPr marL="0" indent="0" fontAlgn="auto">
              <a:lnSpc>
                <a:spcPct val="150000"/>
              </a:lnSpc>
              <a:spcBef>
                <a:spcPts val="0"/>
              </a:spcBef>
              <a:spcAft>
                <a:spcPts val="0"/>
              </a:spcAft>
              <a:buFont typeface="Arial"/>
              <a:buNone/>
              <a:defRPr/>
            </a:pPr>
            <a:endParaRPr lang="en-GB" dirty="0" smtClean="0"/>
          </a:p>
          <a:p>
            <a:pPr marL="0" indent="0" algn="r" fontAlgn="auto">
              <a:lnSpc>
                <a:spcPct val="150000"/>
              </a:lnSpc>
              <a:spcBef>
                <a:spcPts val="0"/>
              </a:spcBef>
              <a:spcAft>
                <a:spcPts val="0"/>
              </a:spcAft>
              <a:buFont typeface="Arial"/>
              <a:buNone/>
              <a:defRPr/>
            </a:pPr>
            <a:endParaRPr lang="en-GB" sz="2000" i="1" dirty="0" smtClean="0"/>
          </a:p>
          <a:p>
            <a:pPr marL="0" indent="0" algn="r" fontAlgn="auto">
              <a:lnSpc>
                <a:spcPct val="150000"/>
              </a:lnSpc>
              <a:spcBef>
                <a:spcPts val="0"/>
              </a:spcBef>
              <a:spcAft>
                <a:spcPts val="0"/>
              </a:spcAft>
              <a:buFont typeface="Arial"/>
              <a:buNone/>
              <a:defRPr/>
            </a:pPr>
            <a:r>
              <a:rPr lang="x-none" sz="2000" i="1" dirty="0" smtClean="0"/>
              <a:t>Izvor</a:t>
            </a:r>
            <a:r>
              <a:rPr lang="en-GB" sz="2000" i="1" dirty="0" smtClean="0"/>
              <a:t>: </a:t>
            </a:r>
            <a:r>
              <a:rPr lang="x-none" sz="2000" i="1" dirty="0" smtClean="0"/>
              <a:t>Autor </a:t>
            </a:r>
            <a:r>
              <a:rPr lang="en-US" sz="2000" i="1" dirty="0" smtClean="0"/>
              <a:t> </a:t>
            </a:r>
            <a:r>
              <a:rPr lang="en-US" sz="2000" i="1" dirty="0"/>
              <a:t>Sam Johnston, Wikipedia.com</a:t>
            </a:r>
            <a:r>
              <a:rPr lang="de-DE" sz="2000" i="1" dirty="0"/>
              <a:t> </a:t>
            </a:r>
            <a:endParaRPr lang="en-GB" i="1" dirty="0"/>
          </a:p>
        </p:txBody>
      </p:sp>
      <p:pic>
        <p:nvPicPr>
          <p:cNvPr id="45059" name="Picture 75"/>
          <p:cNvPicPr>
            <a:picLocks noChangeAspect="1" noChangeArrowheads="1"/>
          </p:cNvPicPr>
          <p:nvPr/>
        </p:nvPicPr>
        <p:blipFill>
          <a:blip r:embed="rId2"/>
          <a:srcRect/>
          <a:stretch>
            <a:fillRect/>
          </a:stretch>
        </p:blipFill>
        <p:spPr bwMode="auto">
          <a:xfrm>
            <a:off x="1957388" y="950913"/>
            <a:ext cx="5387975" cy="47593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457200" y="274638"/>
            <a:ext cx="8229600" cy="871537"/>
          </a:xfrm>
        </p:spPr>
        <p:txBody>
          <a:bodyPr/>
          <a:lstStyle/>
          <a:p>
            <a:r>
              <a:rPr lang="sr-Latn-CS" b="1" smtClean="0"/>
              <a:t>Računarstvo u oblaku</a:t>
            </a:r>
            <a:endParaRPr lang="en-US" b="1" smtClean="0"/>
          </a:p>
        </p:txBody>
      </p:sp>
      <p:sp>
        <p:nvSpPr>
          <p:cNvPr id="4" name="Rectangle 3"/>
          <p:cNvSpPr>
            <a:spLocks noGrp="1" noChangeArrowheads="1"/>
          </p:cNvSpPr>
          <p:nvPr>
            <p:ph idx="1"/>
          </p:nvPr>
        </p:nvSpPr>
        <p:spPr/>
        <p:txBody>
          <a:bodyPr rtlCol="0">
            <a:normAutofit fontScale="77500" lnSpcReduction="20000"/>
          </a:bodyPr>
          <a:lstStyle/>
          <a:p>
            <a:pPr marL="0" indent="0" algn="just" fontAlgn="auto">
              <a:lnSpc>
                <a:spcPct val="150000"/>
              </a:lnSpc>
              <a:spcBef>
                <a:spcPts val="0"/>
              </a:spcBef>
              <a:spcAft>
                <a:spcPts val="0"/>
              </a:spcAft>
              <a:buFont typeface="Arial"/>
              <a:buNone/>
              <a:defRPr/>
            </a:pPr>
            <a:r>
              <a:rPr lang="x-none" dirty="0" smtClean="0"/>
              <a:t>Računarstvo u oblaku je model koji omogućava svuda prisutan, praktičan, mrežni pristup, na zahtev, do nekog deljenog skupa računarskih resursa koje je moguće konfigurisati</a:t>
            </a:r>
            <a:r>
              <a:rPr lang="en-US" dirty="0" smtClean="0"/>
              <a:t> (</a:t>
            </a:r>
            <a:r>
              <a:rPr lang="x-none" dirty="0" smtClean="0"/>
              <a:t>npr</a:t>
            </a:r>
            <a:r>
              <a:rPr lang="en-US" dirty="0" smtClean="0"/>
              <a:t>.</a:t>
            </a:r>
            <a:r>
              <a:rPr lang="x-none" dirty="0" smtClean="0"/>
              <a:t> </a:t>
            </a:r>
            <a:r>
              <a:rPr lang="sr-Latn-CS" dirty="0" smtClean="0"/>
              <a:t>mreže</a:t>
            </a:r>
            <a:r>
              <a:rPr lang="x-none" dirty="0" smtClean="0"/>
              <a:t>, serveri, memorije, aplikacije i servisi</a:t>
            </a:r>
            <a:r>
              <a:rPr lang="en-US" dirty="0" smtClean="0"/>
              <a:t>) </a:t>
            </a:r>
            <a:r>
              <a:rPr lang="x-none" dirty="0" smtClean="0"/>
              <a:t>koji mogu brzo da se obezbede i izdaju uz minimalan napor oko upravljanja ili interakciju provajdera servisa</a:t>
            </a:r>
            <a:r>
              <a:rPr lang="en-US" dirty="0" smtClean="0"/>
              <a:t>.[…] </a:t>
            </a:r>
          </a:p>
          <a:p>
            <a:pPr marL="0" indent="0" fontAlgn="auto">
              <a:lnSpc>
                <a:spcPct val="150000"/>
              </a:lnSpc>
              <a:spcBef>
                <a:spcPts val="0"/>
              </a:spcBef>
              <a:spcAft>
                <a:spcPts val="0"/>
              </a:spcAft>
              <a:buFont typeface="Arial"/>
              <a:buNone/>
              <a:defRPr/>
            </a:pPr>
            <a:endParaRPr lang="en-US" dirty="0"/>
          </a:p>
          <a:p>
            <a:pPr marL="0" indent="0" algn="r" fontAlgn="auto">
              <a:lnSpc>
                <a:spcPct val="150000"/>
              </a:lnSpc>
              <a:spcBef>
                <a:spcPts val="0"/>
              </a:spcBef>
              <a:spcAft>
                <a:spcPts val="0"/>
              </a:spcAft>
              <a:buFont typeface="Arial"/>
              <a:buNone/>
              <a:defRPr/>
            </a:pPr>
            <a:r>
              <a:rPr lang="x-none" sz="1900" i="1" dirty="0" smtClean="0"/>
              <a:t>Izvor</a:t>
            </a:r>
            <a:r>
              <a:rPr lang="en-US" sz="1900" i="1" dirty="0" smtClean="0"/>
              <a:t>: </a:t>
            </a:r>
            <a:r>
              <a:rPr lang="en-US" sz="1900" i="1" dirty="0" err="1" smtClean="0"/>
              <a:t>Mell</a:t>
            </a:r>
            <a:r>
              <a:rPr lang="x-none" sz="1900" i="1" dirty="0" smtClean="0"/>
              <a:t>  i</a:t>
            </a:r>
            <a:r>
              <a:rPr lang="en-US" sz="1900" i="1" dirty="0" smtClean="0"/>
              <a:t> </a:t>
            </a:r>
            <a:r>
              <a:rPr lang="en-US" sz="1900" i="1" dirty="0" err="1"/>
              <a:t>Grance</a:t>
            </a:r>
            <a:r>
              <a:rPr lang="en-US" sz="1900" i="1" dirty="0"/>
              <a:t>, NIST, 2011, http://csrc.nist.gov/publications/PubsSPs.html#800-145</a:t>
            </a:r>
            <a:r>
              <a:rPr lang="de-DE" sz="1900" dirty="0"/>
              <a:t> </a:t>
            </a:r>
            <a:endParaRPr lang="en-GB" sz="1900" dirty="0"/>
          </a:p>
        </p:txBody>
      </p:sp>
    </p:spTree>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433" name="Group 2"/>
          <p:cNvGrpSpPr>
            <a:grpSpLocks noChangeAspect="1"/>
          </p:cNvGrpSpPr>
          <p:nvPr/>
        </p:nvGrpSpPr>
        <p:grpSpPr bwMode="auto">
          <a:xfrm>
            <a:off x="2828925" y="457200"/>
            <a:ext cx="3673475" cy="5976938"/>
            <a:chOff x="1338" y="255"/>
            <a:chExt cx="3192" cy="3900"/>
          </a:xfrm>
        </p:grpSpPr>
        <p:sp>
          <p:nvSpPr>
            <p:cNvPr id="18435" name="AutoShape 3"/>
            <p:cNvSpPr>
              <a:spLocks noChangeAspect="1" noChangeArrowheads="1" noTextEdit="1"/>
            </p:cNvSpPr>
            <p:nvPr/>
          </p:nvSpPr>
          <p:spPr bwMode="auto">
            <a:xfrm>
              <a:off x="1338" y="255"/>
              <a:ext cx="3192" cy="3900"/>
            </a:xfrm>
            <a:prstGeom prst="rect">
              <a:avLst/>
            </a:prstGeom>
            <a:solidFill>
              <a:schemeClr val="bg1"/>
            </a:solidFill>
            <a:ln w="9525">
              <a:noFill/>
              <a:miter lim="800000"/>
              <a:headEnd/>
              <a:tailEnd/>
            </a:ln>
          </p:spPr>
          <p:txBody>
            <a:bodyPr/>
            <a:lstStyle/>
            <a:p>
              <a:endParaRPr lang="sr-Latn-CS"/>
            </a:p>
          </p:txBody>
        </p:sp>
        <p:sp>
          <p:nvSpPr>
            <p:cNvPr id="6" name="AutoShape 4"/>
            <p:cNvSpPr>
              <a:spLocks noChangeArrowheads="1"/>
            </p:cNvSpPr>
            <p:nvPr/>
          </p:nvSpPr>
          <p:spPr bwMode="auto">
            <a:xfrm>
              <a:off x="1338" y="526"/>
              <a:ext cx="3188" cy="3622"/>
            </a:xfrm>
            <a:prstGeom prst="roundRect">
              <a:avLst>
                <a:gd name="adj" fmla="val 2463"/>
              </a:avLst>
            </a:prstGeom>
            <a:solidFill>
              <a:schemeClr val="accent2">
                <a:lumMod val="50000"/>
              </a:schemeClr>
            </a:solidFill>
            <a:ln w="9525">
              <a:noFill/>
              <a:round/>
              <a:headEnd/>
              <a:tailEnd/>
            </a:ln>
          </p:spPr>
          <p:txBody>
            <a:bodyPr/>
            <a:lstStyle/>
            <a:p>
              <a:pPr fontAlgn="auto">
                <a:spcBef>
                  <a:spcPts val="0"/>
                </a:spcBef>
                <a:spcAft>
                  <a:spcPts val="0"/>
                </a:spcAft>
                <a:defRPr/>
              </a:pPr>
              <a:endParaRPr lang="en-GB" dirty="0">
                <a:latin typeface="+mn-lt"/>
              </a:endParaRPr>
            </a:p>
          </p:txBody>
        </p:sp>
        <p:sp>
          <p:nvSpPr>
            <p:cNvPr id="18437" name="AutoShape 5"/>
            <p:cNvSpPr>
              <a:spLocks noChangeArrowheads="1"/>
            </p:cNvSpPr>
            <p:nvPr/>
          </p:nvSpPr>
          <p:spPr bwMode="auto">
            <a:xfrm>
              <a:off x="1419" y="526"/>
              <a:ext cx="3053" cy="3585"/>
            </a:xfrm>
            <a:prstGeom prst="roundRect">
              <a:avLst>
                <a:gd name="adj" fmla="val 2500"/>
              </a:avLst>
            </a:prstGeom>
            <a:solidFill>
              <a:srgbClr val="0070C0"/>
            </a:solidFill>
            <a:ln w="9525">
              <a:noFill/>
              <a:round/>
              <a:headEnd/>
              <a:tailEnd/>
            </a:ln>
          </p:spPr>
          <p:txBody>
            <a:bodyPr/>
            <a:lstStyle/>
            <a:p>
              <a:endParaRPr lang="en-GB">
                <a:latin typeface="Calibri" pitchFamily="34" charset="0"/>
              </a:endParaRPr>
            </a:p>
          </p:txBody>
        </p:sp>
        <p:sp>
          <p:nvSpPr>
            <p:cNvPr id="8" name="Freeform 6"/>
            <p:cNvSpPr>
              <a:spLocks/>
            </p:cNvSpPr>
            <p:nvPr/>
          </p:nvSpPr>
          <p:spPr bwMode="auto">
            <a:xfrm>
              <a:off x="1419" y="526"/>
              <a:ext cx="3047" cy="121"/>
            </a:xfrm>
            <a:custGeom>
              <a:avLst/>
              <a:gdLst/>
              <a:ahLst/>
              <a:cxnLst>
                <a:cxn ang="0">
                  <a:pos x="0" y="124"/>
                </a:cxn>
                <a:cxn ang="0">
                  <a:pos x="13" y="77"/>
                </a:cxn>
                <a:cxn ang="0">
                  <a:pos x="45" y="37"/>
                </a:cxn>
                <a:cxn ang="0">
                  <a:pos x="94" y="11"/>
                </a:cxn>
                <a:cxn ang="0">
                  <a:pos x="152" y="0"/>
                </a:cxn>
                <a:cxn ang="0">
                  <a:pos x="2896" y="0"/>
                </a:cxn>
                <a:cxn ang="0">
                  <a:pos x="2954" y="11"/>
                </a:cxn>
                <a:cxn ang="0">
                  <a:pos x="3003" y="37"/>
                </a:cxn>
                <a:cxn ang="0">
                  <a:pos x="3035" y="77"/>
                </a:cxn>
                <a:cxn ang="0">
                  <a:pos x="3048" y="124"/>
                </a:cxn>
                <a:cxn ang="0">
                  <a:pos x="2913" y="62"/>
                </a:cxn>
                <a:cxn ang="0">
                  <a:pos x="112" y="62"/>
                </a:cxn>
                <a:cxn ang="0">
                  <a:pos x="0" y="124"/>
                </a:cxn>
              </a:cxnLst>
              <a:rect l="0" t="0" r="r" b="b"/>
              <a:pathLst>
                <a:path w="3048" h="124">
                  <a:moveTo>
                    <a:pt x="0" y="124"/>
                  </a:moveTo>
                  <a:lnTo>
                    <a:pt x="13" y="77"/>
                  </a:lnTo>
                  <a:lnTo>
                    <a:pt x="45" y="37"/>
                  </a:lnTo>
                  <a:lnTo>
                    <a:pt x="94" y="11"/>
                  </a:lnTo>
                  <a:lnTo>
                    <a:pt x="152" y="0"/>
                  </a:lnTo>
                  <a:lnTo>
                    <a:pt x="2896" y="0"/>
                  </a:lnTo>
                  <a:lnTo>
                    <a:pt x="2954" y="11"/>
                  </a:lnTo>
                  <a:lnTo>
                    <a:pt x="3003" y="37"/>
                  </a:lnTo>
                  <a:lnTo>
                    <a:pt x="3035" y="77"/>
                  </a:lnTo>
                  <a:lnTo>
                    <a:pt x="3048" y="124"/>
                  </a:lnTo>
                  <a:lnTo>
                    <a:pt x="2913" y="62"/>
                  </a:lnTo>
                  <a:lnTo>
                    <a:pt x="112" y="62"/>
                  </a:lnTo>
                  <a:lnTo>
                    <a:pt x="0" y="124"/>
                  </a:lnTo>
                  <a:close/>
                </a:path>
              </a:pathLst>
            </a:custGeom>
            <a:solidFill>
              <a:schemeClr val="accent1">
                <a:lumMod val="50000"/>
              </a:schemeClr>
            </a:solidFill>
            <a:ln w="9525">
              <a:noFill/>
              <a:round/>
              <a:headEnd/>
              <a:tailEnd/>
            </a:ln>
          </p:spPr>
          <p:txBody>
            <a:bodyPr/>
            <a:lstStyle/>
            <a:p>
              <a:pPr fontAlgn="auto">
                <a:spcBef>
                  <a:spcPts val="0"/>
                </a:spcBef>
                <a:spcAft>
                  <a:spcPts val="0"/>
                </a:spcAft>
                <a:defRPr/>
              </a:pPr>
              <a:endParaRPr lang="en-GB" dirty="0">
                <a:latin typeface="+mn-lt"/>
              </a:endParaRPr>
            </a:p>
          </p:txBody>
        </p:sp>
        <p:sp>
          <p:nvSpPr>
            <p:cNvPr id="18439" name="Rectangle 7"/>
            <p:cNvSpPr>
              <a:spLocks noChangeArrowheads="1"/>
            </p:cNvSpPr>
            <p:nvPr/>
          </p:nvSpPr>
          <p:spPr bwMode="auto">
            <a:xfrm>
              <a:off x="1612" y="856"/>
              <a:ext cx="2667" cy="3006"/>
            </a:xfrm>
            <a:prstGeom prst="rect">
              <a:avLst/>
            </a:prstGeom>
            <a:solidFill>
              <a:srgbClr val="FFFFFF"/>
            </a:solidFill>
            <a:ln w="9525">
              <a:noFill/>
              <a:miter lim="800000"/>
              <a:headEnd/>
              <a:tailEnd/>
            </a:ln>
          </p:spPr>
          <p:txBody>
            <a:bodyPr/>
            <a:lstStyle/>
            <a:p>
              <a:endParaRPr lang="en-GB">
                <a:latin typeface="Calibri" pitchFamily="34" charset="0"/>
              </a:endParaRPr>
            </a:p>
          </p:txBody>
        </p:sp>
        <p:sp>
          <p:nvSpPr>
            <p:cNvPr id="18440" name="Freeform 8"/>
            <p:cNvSpPr>
              <a:spLocks/>
            </p:cNvSpPr>
            <p:nvPr/>
          </p:nvSpPr>
          <p:spPr bwMode="auto">
            <a:xfrm>
              <a:off x="2402" y="380"/>
              <a:ext cx="1073" cy="421"/>
            </a:xfrm>
            <a:custGeom>
              <a:avLst/>
              <a:gdLst>
                <a:gd name="T0" fmla="*/ 359 w 1073"/>
                <a:gd name="T1" fmla="*/ 0 h 421"/>
                <a:gd name="T2" fmla="*/ 292 w 1073"/>
                <a:gd name="T3" fmla="*/ 7 h 421"/>
                <a:gd name="T4" fmla="*/ 224 w 1073"/>
                <a:gd name="T5" fmla="*/ 32 h 421"/>
                <a:gd name="T6" fmla="*/ 166 w 1073"/>
                <a:gd name="T7" fmla="*/ 65 h 421"/>
                <a:gd name="T8" fmla="*/ 112 w 1073"/>
                <a:gd name="T9" fmla="*/ 109 h 421"/>
                <a:gd name="T10" fmla="*/ 67 w 1073"/>
                <a:gd name="T11" fmla="*/ 157 h 421"/>
                <a:gd name="T12" fmla="*/ 31 w 1073"/>
                <a:gd name="T13" fmla="*/ 205 h 421"/>
                <a:gd name="T14" fmla="*/ 9 w 1073"/>
                <a:gd name="T15" fmla="*/ 252 h 421"/>
                <a:gd name="T16" fmla="*/ 0 w 1073"/>
                <a:gd name="T17" fmla="*/ 292 h 421"/>
                <a:gd name="T18" fmla="*/ 13 w 1073"/>
                <a:gd name="T19" fmla="*/ 340 h 421"/>
                <a:gd name="T20" fmla="*/ 45 w 1073"/>
                <a:gd name="T21" fmla="*/ 384 h 421"/>
                <a:gd name="T22" fmla="*/ 94 w 1073"/>
                <a:gd name="T23" fmla="*/ 410 h 421"/>
                <a:gd name="T24" fmla="*/ 126 w 1073"/>
                <a:gd name="T25" fmla="*/ 417 h 421"/>
                <a:gd name="T26" fmla="*/ 157 w 1073"/>
                <a:gd name="T27" fmla="*/ 421 h 421"/>
                <a:gd name="T28" fmla="*/ 916 w 1073"/>
                <a:gd name="T29" fmla="*/ 421 h 421"/>
                <a:gd name="T30" fmla="*/ 947 w 1073"/>
                <a:gd name="T31" fmla="*/ 417 h 421"/>
                <a:gd name="T32" fmla="*/ 974 w 1073"/>
                <a:gd name="T33" fmla="*/ 410 h 421"/>
                <a:gd name="T34" fmla="*/ 1028 w 1073"/>
                <a:gd name="T35" fmla="*/ 384 h 421"/>
                <a:gd name="T36" fmla="*/ 1060 w 1073"/>
                <a:gd name="T37" fmla="*/ 340 h 421"/>
                <a:gd name="T38" fmla="*/ 1068 w 1073"/>
                <a:gd name="T39" fmla="*/ 318 h 421"/>
                <a:gd name="T40" fmla="*/ 1073 w 1073"/>
                <a:gd name="T41" fmla="*/ 292 h 421"/>
                <a:gd name="T42" fmla="*/ 1064 w 1073"/>
                <a:gd name="T43" fmla="*/ 252 h 421"/>
                <a:gd name="T44" fmla="*/ 1037 w 1073"/>
                <a:gd name="T45" fmla="*/ 205 h 421"/>
                <a:gd name="T46" fmla="*/ 1001 w 1073"/>
                <a:gd name="T47" fmla="*/ 157 h 421"/>
                <a:gd name="T48" fmla="*/ 947 w 1073"/>
                <a:gd name="T49" fmla="*/ 109 h 421"/>
                <a:gd name="T50" fmla="*/ 889 w 1073"/>
                <a:gd name="T51" fmla="*/ 65 h 421"/>
                <a:gd name="T52" fmla="*/ 826 w 1073"/>
                <a:gd name="T53" fmla="*/ 32 h 421"/>
                <a:gd name="T54" fmla="*/ 754 w 1073"/>
                <a:gd name="T55" fmla="*/ 7 h 421"/>
                <a:gd name="T56" fmla="*/ 687 w 1073"/>
                <a:gd name="T57" fmla="*/ 0 h 421"/>
                <a:gd name="T58" fmla="*/ 359 w 1073"/>
                <a:gd name="T59" fmla="*/ 0 h 4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073"/>
                <a:gd name="T91" fmla="*/ 0 h 421"/>
                <a:gd name="T92" fmla="*/ 1073 w 1073"/>
                <a:gd name="T93" fmla="*/ 421 h 4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073" h="421">
                  <a:moveTo>
                    <a:pt x="359" y="0"/>
                  </a:moveTo>
                  <a:lnTo>
                    <a:pt x="292" y="7"/>
                  </a:lnTo>
                  <a:lnTo>
                    <a:pt x="224" y="32"/>
                  </a:lnTo>
                  <a:lnTo>
                    <a:pt x="166" y="65"/>
                  </a:lnTo>
                  <a:lnTo>
                    <a:pt x="112" y="109"/>
                  </a:lnTo>
                  <a:lnTo>
                    <a:pt x="67" y="157"/>
                  </a:lnTo>
                  <a:lnTo>
                    <a:pt x="31" y="205"/>
                  </a:lnTo>
                  <a:lnTo>
                    <a:pt x="9" y="252"/>
                  </a:lnTo>
                  <a:lnTo>
                    <a:pt x="0" y="292"/>
                  </a:lnTo>
                  <a:lnTo>
                    <a:pt x="13" y="340"/>
                  </a:lnTo>
                  <a:lnTo>
                    <a:pt x="45" y="384"/>
                  </a:lnTo>
                  <a:lnTo>
                    <a:pt x="94" y="410"/>
                  </a:lnTo>
                  <a:lnTo>
                    <a:pt x="126" y="417"/>
                  </a:lnTo>
                  <a:lnTo>
                    <a:pt x="157" y="421"/>
                  </a:lnTo>
                  <a:lnTo>
                    <a:pt x="916" y="421"/>
                  </a:lnTo>
                  <a:lnTo>
                    <a:pt x="947" y="417"/>
                  </a:lnTo>
                  <a:lnTo>
                    <a:pt x="974" y="410"/>
                  </a:lnTo>
                  <a:lnTo>
                    <a:pt x="1028" y="384"/>
                  </a:lnTo>
                  <a:lnTo>
                    <a:pt x="1060" y="340"/>
                  </a:lnTo>
                  <a:lnTo>
                    <a:pt x="1068" y="318"/>
                  </a:lnTo>
                  <a:lnTo>
                    <a:pt x="1073" y="292"/>
                  </a:lnTo>
                  <a:lnTo>
                    <a:pt x="1064" y="252"/>
                  </a:lnTo>
                  <a:lnTo>
                    <a:pt x="1037" y="205"/>
                  </a:lnTo>
                  <a:lnTo>
                    <a:pt x="1001" y="157"/>
                  </a:lnTo>
                  <a:lnTo>
                    <a:pt x="947" y="109"/>
                  </a:lnTo>
                  <a:lnTo>
                    <a:pt x="889" y="65"/>
                  </a:lnTo>
                  <a:lnTo>
                    <a:pt x="826" y="32"/>
                  </a:lnTo>
                  <a:lnTo>
                    <a:pt x="754" y="7"/>
                  </a:lnTo>
                  <a:lnTo>
                    <a:pt x="687" y="0"/>
                  </a:lnTo>
                  <a:lnTo>
                    <a:pt x="359" y="0"/>
                  </a:lnTo>
                  <a:close/>
                </a:path>
              </a:pathLst>
            </a:custGeom>
            <a:solidFill>
              <a:srgbClr val="808080"/>
            </a:solidFill>
            <a:ln w="9525">
              <a:noFill/>
              <a:round/>
              <a:headEnd/>
              <a:tailEnd/>
            </a:ln>
          </p:spPr>
          <p:txBody>
            <a:bodyPr/>
            <a:lstStyle/>
            <a:p>
              <a:endParaRPr lang="en-GB">
                <a:latin typeface="Calibri" pitchFamily="34" charset="0"/>
              </a:endParaRPr>
            </a:p>
          </p:txBody>
        </p:sp>
        <p:sp>
          <p:nvSpPr>
            <p:cNvPr id="18441" name="Freeform 9"/>
            <p:cNvSpPr>
              <a:spLocks/>
            </p:cNvSpPr>
            <p:nvPr/>
          </p:nvSpPr>
          <p:spPr bwMode="auto">
            <a:xfrm>
              <a:off x="2411" y="380"/>
              <a:ext cx="1051" cy="421"/>
            </a:xfrm>
            <a:custGeom>
              <a:avLst/>
              <a:gdLst>
                <a:gd name="T0" fmla="*/ 355 w 1051"/>
                <a:gd name="T1" fmla="*/ 0 h 421"/>
                <a:gd name="T2" fmla="*/ 287 w 1051"/>
                <a:gd name="T3" fmla="*/ 7 h 421"/>
                <a:gd name="T4" fmla="*/ 220 w 1051"/>
                <a:gd name="T5" fmla="*/ 32 h 421"/>
                <a:gd name="T6" fmla="*/ 162 w 1051"/>
                <a:gd name="T7" fmla="*/ 65 h 421"/>
                <a:gd name="T8" fmla="*/ 108 w 1051"/>
                <a:gd name="T9" fmla="*/ 109 h 421"/>
                <a:gd name="T10" fmla="*/ 63 w 1051"/>
                <a:gd name="T11" fmla="*/ 157 h 421"/>
                <a:gd name="T12" fmla="*/ 31 w 1051"/>
                <a:gd name="T13" fmla="*/ 205 h 421"/>
                <a:gd name="T14" fmla="*/ 9 w 1051"/>
                <a:gd name="T15" fmla="*/ 252 h 421"/>
                <a:gd name="T16" fmla="*/ 0 w 1051"/>
                <a:gd name="T17" fmla="*/ 292 h 421"/>
                <a:gd name="T18" fmla="*/ 13 w 1051"/>
                <a:gd name="T19" fmla="*/ 340 h 421"/>
                <a:gd name="T20" fmla="*/ 45 w 1051"/>
                <a:gd name="T21" fmla="*/ 384 h 421"/>
                <a:gd name="T22" fmla="*/ 94 w 1051"/>
                <a:gd name="T23" fmla="*/ 410 h 421"/>
                <a:gd name="T24" fmla="*/ 121 w 1051"/>
                <a:gd name="T25" fmla="*/ 417 h 421"/>
                <a:gd name="T26" fmla="*/ 153 w 1051"/>
                <a:gd name="T27" fmla="*/ 421 h 421"/>
                <a:gd name="T28" fmla="*/ 898 w 1051"/>
                <a:gd name="T29" fmla="*/ 421 h 421"/>
                <a:gd name="T30" fmla="*/ 929 w 1051"/>
                <a:gd name="T31" fmla="*/ 417 h 421"/>
                <a:gd name="T32" fmla="*/ 956 w 1051"/>
                <a:gd name="T33" fmla="*/ 410 h 421"/>
                <a:gd name="T34" fmla="*/ 1006 w 1051"/>
                <a:gd name="T35" fmla="*/ 384 h 421"/>
                <a:gd name="T36" fmla="*/ 1037 w 1051"/>
                <a:gd name="T37" fmla="*/ 340 h 421"/>
                <a:gd name="T38" fmla="*/ 1051 w 1051"/>
                <a:gd name="T39" fmla="*/ 292 h 421"/>
                <a:gd name="T40" fmla="*/ 1042 w 1051"/>
                <a:gd name="T41" fmla="*/ 252 h 421"/>
                <a:gd name="T42" fmla="*/ 1019 w 1051"/>
                <a:gd name="T43" fmla="*/ 205 h 421"/>
                <a:gd name="T44" fmla="*/ 979 w 1051"/>
                <a:gd name="T45" fmla="*/ 157 h 421"/>
                <a:gd name="T46" fmla="*/ 929 w 1051"/>
                <a:gd name="T47" fmla="*/ 109 h 421"/>
                <a:gd name="T48" fmla="*/ 875 w 1051"/>
                <a:gd name="T49" fmla="*/ 65 h 421"/>
                <a:gd name="T50" fmla="*/ 808 w 1051"/>
                <a:gd name="T51" fmla="*/ 32 h 421"/>
                <a:gd name="T52" fmla="*/ 741 w 1051"/>
                <a:gd name="T53" fmla="*/ 7 h 421"/>
                <a:gd name="T54" fmla="*/ 673 w 1051"/>
                <a:gd name="T55" fmla="*/ 0 h 421"/>
                <a:gd name="T56" fmla="*/ 355 w 105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51"/>
                <a:gd name="T88" fmla="*/ 0 h 421"/>
                <a:gd name="T89" fmla="*/ 1051 w 105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51" h="421">
                  <a:moveTo>
                    <a:pt x="355" y="0"/>
                  </a:moveTo>
                  <a:lnTo>
                    <a:pt x="287" y="7"/>
                  </a:lnTo>
                  <a:lnTo>
                    <a:pt x="220" y="32"/>
                  </a:lnTo>
                  <a:lnTo>
                    <a:pt x="162" y="65"/>
                  </a:lnTo>
                  <a:lnTo>
                    <a:pt x="108" y="109"/>
                  </a:lnTo>
                  <a:lnTo>
                    <a:pt x="63" y="157"/>
                  </a:lnTo>
                  <a:lnTo>
                    <a:pt x="31" y="205"/>
                  </a:lnTo>
                  <a:lnTo>
                    <a:pt x="9" y="252"/>
                  </a:lnTo>
                  <a:lnTo>
                    <a:pt x="0" y="292"/>
                  </a:lnTo>
                  <a:lnTo>
                    <a:pt x="13" y="340"/>
                  </a:lnTo>
                  <a:lnTo>
                    <a:pt x="45" y="384"/>
                  </a:lnTo>
                  <a:lnTo>
                    <a:pt x="94" y="410"/>
                  </a:lnTo>
                  <a:lnTo>
                    <a:pt x="121" y="417"/>
                  </a:lnTo>
                  <a:lnTo>
                    <a:pt x="153" y="421"/>
                  </a:lnTo>
                  <a:lnTo>
                    <a:pt x="898" y="421"/>
                  </a:lnTo>
                  <a:lnTo>
                    <a:pt x="929" y="417"/>
                  </a:lnTo>
                  <a:lnTo>
                    <a:pt x="956" y="410"/>
                  </a:lnTo>
                  <a:lnTo>
                    <a:pt x="1006" y="384"/>
                  </a:lnTo>
                  <a:lnTo>
                    <a:pt x="1037" y="340"/>
                  </a:lnTo>
                  <a:lnTo>
                    <a:pt x="1051" y="292"/>
                  </a:lnTo>
                  <a:lnTo>
                    <a:pt x="1042" y="252"/>
                  </a:lnTo>
                  <a:lnTo>
                    <a:pt x="1019" y="205"/>
                  </a:lnTo>
                  <a:lnTo>
                    <a:pt x="979" y="157"/>
                  </a:lnTo>
                  <a:lnTo>
                    <a:pt x="929" y="109"/>
                  </a:lnTo>
                  <a:lnTo>
                    <a:pt x="875" y="65"/>
                  </a:lnTo>
                  <a:lnTo>
                    <a:pt x="808" y="32"/>
                  </a:lnTo>
                  <a:lnTo>
                    <a:pt x="741" y="7"/>
                  </a:lnTo>
                  <a:lnTo>
                    <a:pt x="673" y="0"/>
                  </a:lnTo>
                  <a:lnTo>
                    <a:pt x="355" y="0"/>
                  </a:lnTo>
                  <a:close/>
                </a:path>
              </a:pathLst>
            </a:custGeom>
            <a:solidFill>
              <a:srgbClr val="898989"/>
            </a:solidFill>
            <a:ln w="9525">
              <a:noFill/>
              <a:round/>
              <a:headEnd/>
              <a:tailEnd/>
            </a:ln>
          </p:spPr>
          <p:txBody>
            <a:bodyPr/>
            <a:lstStyle/>
            <a:p>
              <a:endParaRPr lang="en-GB">
                <a:latin typeface="Calibri" pitchFamily="34" charset="0"/>
              </a:endParaRPr>
            </a:p>
          </p:txBody>
        </p:sp>
        <p:sp>
          <p:nvSpPr>
            <p:cNvPr id="18442" name="Freeform 10"/>
            <p:cNvSpPr>
              <a:spLocks/>
            </p:cNvSpPr>
            <p:nvPr/>
          </p:nvSpPr>
          <p:spPr bwMode="auto">
            <a:xfrm>
              <a:off x="2420" y="380"/>
              <a:ext cx="1033" cy="421"/>
            </a:xfrm>
            <a:custGeom>
              <a:avLst/>
              <a:gdLst>
                <a:gd name="T0" fmla="*/ 346 w 1033"/>
                <a:gd name="T1" fmla="*/ 0 h 421"/>
                <a:gd name="T2" fmla="*/ 278 w 1033"/>
                <a:gd name="T3" fmla="*/ 7 h 421"/>
                <a:gd name="T4" fmla="*/ 215 w 1033"/>
                <a:gd name="T5" fmla="*/ 32 h 421"/>
                <a:gd name="T6" fmla="*/ 157 w 1033"/>
                <a:gd name="T7" fmla="*/ 65 h 421"/>
                <a:gd name="T8" fmla="*/ 108 w 1033"/>
                <a:gd name="T9" fmla="*/ 109 h 421"/>
                <a:gd name="T10" fmla="*/ 63 w 1033"/>
                <a:gd name="T11" fmla="*/ 157 h 421"/>
                <a:gd name="T12" fmla="*/ 27 w 1033"/>
                <a:gd name="T13" fmla="*/ 205 h 421"/>
                <a:gd name="T14" fmla="*/ 9 w 1033"/>
                <a:gd name="T15" fmla="*/ 252 h 421"/>
                <a:gd name="T16" fmla="*/ 0 w 1033"/>
                <a:gd name="T17" fmla="*/ 292 h 421"/>
                <a:gd name="T18" fmla="*/ 13 w 1033"/>
                <a:gd name="T19" fmla="*/ 340 h 421"/>
                <a:gd name="T20" fmla="*/ 45 w 1033"/>
                <a:gd name="T21" fmla="*/ 384 h 421"/>
                <a:gd name="T22" fmla="*/ 94 w 1033"/>
                <a:gd name="T23" fmla="*/ 410 h 421"/>
                <a:gd name="T24" fmla="*/ 121 w 1033"/>
                <a:gd name="T25" fmla="*/ 417 h 421"/>
                <a:gd name="T26" fmla="*/ 153 w 1033"/>
                <a:gd name="T27" fmla="*/ 421 h 421"/>
                <a:gd name="T28" fmla="*/ 880 w 1033"/>
                <a:gd name="T29" fmla="*/ 421 h 421"/>
                <a:gd name="T30" fmla="*/ 911 w 1033"/>
                <a:gd name="T31" fmla="*/ 417 h 421"/>
                <a:gd name="T32" fmla="*/ 938 w 1033"/>
                <a:gd name="T33" fmla="*/ 410 h 421"/>
                <a:gd name="T34" fmla="*/ 988 w 1033"/>
                <a:gd name="T35" fmla="*/ 384 h 421"/>
                <a:gd name="T36" fmla="*/ 1019 w 1033"/>
                <a:gd name="T37" fmla="*/ 340 h 421"/>
                <a:gd name="T38" fmla="*/ 1033 w 1033"/>
                <a:gd name="T39" fmla="*/ 292 h 421"/>
                <a:gd name="T40" fmla="*/ 1024 w 1033"/>
                <a:gd name="T41" fmla="*/ 252 h 421"/>
                <a:gd name="T42" fmla="*/ 1001 w 1033"/>
                <a:gd name="T43" fmla="*/ 205 h 421"/>
                <a:gd name="T44" fmla="*/ 961 w 1033"/>
                <a:gd name="T45" fmla="*/ 157 h 421"/>
                <a:gd name="T46" fmla="*/ 916 w 1033"/>
                <a:gd name="T47" fmla="*/ 109 h 421"/>
                <a:gd name="T48" fmla="*/ 857 w 1033"/>
                <a:gd name="T49" fmla="*/ 65 h 421"/>
                <a:gd name="T50" fmla="*/ 795 w 1033"/>
                <a:gd name="T51" fmla="*/ 32 h 421"/>
                <a:gd name="T52" fmla="*/ 727 w 1033"/>
                <a:gd name="T53" fmla="*/ 7 h 421"/>
                <a:gd name="T54" fmla="*/ 660 w 1033"/>
                <a:gd name="T55" fmla="*/ 0 h 421"/>
                <a:gd name="T56" fmla="*/ 346 w 1033"/>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33"/>
                <a:gd name="T88" fmla="*/ 0 h 421"/>
                <a:gd name="T89" fmla="*/ 1033 w 1033"/>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33" h="421">
                  <a:moveTo>
                    <a:pt x="346" y="0"/>
                  </a:moveTo>
                  <a:lnTo>
                    <a:pt x="278" y="7"/>
                  </a:lnTo>
                  <a:lnTo>
                    <a:pt x="215" y="32"/>
                  </a:lnTo>
                  <a:lnTo>
                    <a:pt x="157" y="65"/>
                  </a:lnTo>
                  <a:lnTo>
                    <a:pt x="108" y="109"/>
                  </a:lnTo>
                  <a:lnTo>
                    <a:pt x="63" y="157"/>
                  </a:lnTo>
                  <a:lnTo>
                    <a:pt x="27" y="205"/>
                  </a:lnTo>
                  <a:lnTo>
                    <a:pt x="9" y="252"/>
                  </a:lnTo>
                  <a:lnTo>
                    <a:pt x="0" y="292"/>
                  </a:lnTo>
                  <a:lnTo>
                    <a:pt x="13" y="340"/>
                  </a:lnTo>
                  <a:lnTo>
                    <a:pt x="45" y="384"/>
                  </a:lnTo>
                  <a:lnTo>
                    <a:pt x="94" y="410"/>
                  </a:lnTo>
                  <a:lnTo>
                    <a:pt x="121" y="417"/>
                  </a:lnTo>
                  <a:lnTo>
                    <a:pt x="153" y="421"/>
                  </a:lnTo>
                  <a:lnTo>
                    <a:pt x="880" y="421"/>
                  </a:lnTo>
                  <a:lnTo>
                    <a:pt x="911" y="417"/>
                  </a:lnTo>
                  <a:lnTo>
                    <a:pt x="938" y="410"/>
                  </a:lnTo>
                  <a:lnTo>
                    <a:pt x="988" y="384"/>
                  </a:lnTo>
                  <a:lnTo>
                    <a:pt x="1019" y="340"/>
                  </a:lnTo>
                  <a:lnTo>
                    <a:pt x="1033" y="292"/>
                  </a:lnTo>
                  <a:lnTo>
                    <a:pt x="1024" y="252"/>
                  </a:lnTo>
                  <a:lnTo>
                    <a:pt x="1001" y="205"/>
                  </a:lnTo>
                  <a:lnTo>
                    <a:pt x="961" y="157"/>
                  </a:lnTo>
                  <a:lnTo>
                    <a:pt x="916" y="109"/>
                  </a:lnTo>
                  <a:lnTo>
                    <a:pt x="857" y="65"/>
                  </a:lnTo>
                  <a:lnTo>
                    <a:pt x="795" y="32"/>
                  </a:lnTo>
                  <a:lnTo>
                    <a:pt x="727" y="7"/>
                  </a:lnTo>
                  <a:lnTo>
                    <a:pt x="660" y="0"/>
                  </a:lnTo>
                  <a:lnTo>
                    <a:pt x="346" y="0"/>
                  </a:lnTo>
                  <a:close/>
                </a:path>
              </a:pathLst>
            </a:custGeom>
            <a:solidFill>
              <a:srgbClr val="929292"/>
            </a:solidFill>
            <a:ln w="9525">
              <a:noFill/>
              <a:round/>
              <a:headEnd/>
              <a:tailEnd/>
            </a:ln>
          </p:spPr>
          <p:txBody>
            <a:bodyPr/>
            <a:lstStyle/>
            <a:p>
              <a:endParaRPr lang="en-GB">
                <a:latin typeface="Calibri" pitchFamily="34" charset="0"/>
              </a:endParaRPr>
            </a:p>
          </p:txBody>
        </p:sp>
        <p:sp>
          <p:nvSpPr>
            <p:cNvPr id="18443" name="Freeform 11"/>
            <p:cNvSpPr>
              <a:spLocks/>
            </p:cNvSpPr>
            <p:nvPr/>
          </p:nvSpPr>
          <p:spPr bwMode="auto">
            <a:xfrm>
              <a:off x="2424" y="380"/>
              <a:ext cx="1020" cy="421"/>
            </a:xfrm>
            <a:custGeom>
              <a:avLst/>
              <a:gdLst>
                <a:gd name="T0" fmla="*/ 342 w 1020"/>
                <a:gd name="T1" fmla="*/ 0 h 421"/>
                <a:gd name="T2" fmla="*/ 279 w 1020"/>
                <a:gd name="T3" fmla="*/ 7 h 421"/>
                <a:gd name="T4" fmla="*/ 216 w 1020"/>
                <a:gd name="T5" fmla="*/ 32 h 421"/>
                <a:gd name="T6" fmla="*/ 158 w 1020"/>
                <a:gd name="T7" fmla="*/ 65 h 421"/>
                <a:gd name="T8" fmla="*/ 104 w 1020"/>
                <a:gd name="T9" fmla="*/ 109 h 421"/>
                <a:gd name="T10" fmla="*/ 63 w 1020"/>
                <a:gd name="T11" fmla="*/ 157 h 421"/>
                <a:gd name="T12" fmla="*/ 27 w 1020"/>
                <a:gd name="T13" fmla="*/ 205 h 421"/>
                <a:gd name="T14" fmla="*/ 9 w 1020"/>
                <a:gd name="T15" fmla="*/ 252 h 421"/>
                <a:gd name="T16" fmla="*/ 0 w 1020"/>
                <a:gd name="T17" fmla="*/ 292 h 421"/>
                <a:gd name="T18" fmla="*/ 14 w 1020"/>
                <a:gd name="T19" fmla="*/ 340 h 421"/>
                <a:gd name="T20" fmla="*/ 45 w 1020"/>
                <a:gd name="T21" fmla="*/ 384 h 421"/>
                <a:gd name="T22" fmla="*/ 95 w 1020"/>
                <a:gd name="T23" fmla="*/ 410 h 421"/>
                <a:gd name="T24" fmla="*/ 122 w 1020"/>
                <a:gd name="T25" fmla="*/ 417 h 421"/>
                <a:gd name="T26" fmla="*/ 153 w 1020"/>
                <a:gd name="T27" fmla="*/ 421 h 421"/>
                <a:gd name="T28" fmla="*/ 867 w 1020"/>
                <a:gd name="T29" fmla="*/ 421 h 421"/>
                <a:gd name="T30" fmla="*/ 898 w 1020"/>
                <a:gd name="T31" fmla="*/ 417 h 421"/>
                <a:gd name="T32" fmla="*/ 925 w 1020"/>
                <a:gd name="T33" fmla="*/ 410 h 421"/>
                <a:gd name="T34" fmla="*/ 975 w 1020"/>
                <a:gd name="T35" fmla="*/ 384 h 421"/>
                <a:gd name="T36" fmla="*/ 1006 w 1020"/>
                <a:gd name="T37" fmla="*/ 340 h 421"/>
                <a:gd name="T38" fmla="*/ 1020 w 1020"/>
                <a:gd name="T39" fmla="*/ 292 h 421"/>
                <a:gd name="T40" fmla="*/ 1011 w 1020"/>
                <a:gd name="T41" fmla="*/ 252 h 421"/>
                <a:gd name="T42" fmla="*/ 988 w 1020"/>
                <a:gd name="T43" fmla="*/ 205 h 421"/>
                <a:gd name="T44" fmla="*/ 948 w 1020"/>
                <a:gd name="T45" fmla="*/ 157 h 421"/>
                <a:gd name="T46" fmla="*/ 903 w 1020"/>
                <a:gd name="T47" fmla="*/ 109 h 421"/>
                <a:gd name="T48" fmla="*/ 844 w 1020"/>
                <a:gd name="T49" fmla="*/ 65 h 421"/>
                <a:gd name="T50" fmla="*/ 782 w 1020"/>
                <a:gd name="T51" fmla="*/ 32 h 421"/>
                <a:gd name="T52" fmla="*/ 719 w 1020"/>
                <a:gd name="T53" fmla="*/ 7 h 421"/>
                <a:gd name="T54" fmla="*/ 651 w 1020"/>
                <a:gd name="T55" fmla="*/ 0 h 421"/>
                <a:gd name="T56" fmla="*/ 342 w 1020"/>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20"/>
                <a:gd name="T88" fmla="*/ 0 h 421"/>
                <a:gd name="T89" fmla="*/ 1020 w 1020"/>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20" h="421">
                  <a:moveTo>
                    <a:pt x="342" y="0"/>
                  </a:moveTo>
                  <a:lnTo>
                    <a:pt x="279" y="7"/>
                  </a:lnTo>
                  <a:lnTo>
                    <a:pt x="216" y="32"/>
                  </a:lnTo>
                  <a:lnTo>
                    <a:pt x="158" y="65"/>
                  </a:lnTo>
                  <a:lnTo>
                    <a:pt x="104" y="109"/>
                  </a:lnTo>
                  <a:lnTo>
                    <a:pt x="63" y="157"/>
                  </a:lnTo>
                  <a:lnTo>
                    <a:pt x="27" y="205"/>
                  </a:lnTo>
                  <a:lnTo>
                    <a:pt x="9" y="252"/>
                  </a:lnTo>
                  <a:lnTo>
                    <a:pt x="0" y="292"/>
                  </a:lnTo>
                  <a:lnTo>
                    <a:pt x="14" y="340"/>
                  </a:lnTo>
                  <a:lnTo>
                    <a:pt x="45" y="384"/>
                  </a:lnTo>
                  <a:lnTo>
                    <a:pt x="95" y="410"/>
                  </a:lnTo>
                  <a:lnTo>
                    <a:pt x="122" y="417"/>
                  </a:lnTo>
                  <a:lnTo>
                    <a:pt x="153" y="421"/>
                  </a:lnTo>
                  <a:lnTo>
                    <a:pt x="867" y="421"/>
                  </a:lnTo>
                  <a:lnTo>
                    <a:pt x="898" y="417"/>
                  </a:lnTo>
                  <a:lnTo>
                    <a:pt x="925" y="410"/>
                  </a:lnTo>
                  <a:lnTo>
                    <a:pt x="975" y="384"/>
                  </a:lnTo>
                  <a:lnTo>
                    <a:pt x="1006" y="340"/>
                  </a:lnTo>
                  <a:lnTo>
                    <a:pt x="1020" y="292"/>
                  </a:lnTo>
                  <a:lnTo>
                    <a:pt x="1011" y="252"/>
                  </a:lnTo>
                  <a:lnTo>
                    <a:pt x="988" y="205"/>
                  </a:lnTo>
                  <a:lnTo>
                    <a:pt x="948" y="157"/>
                  </a:lnTo>
                  <a:lnTo>
                    <a:pt x="903" y="109"/>
                  </a:lnTo>
                  <a:lnTo>
                    <a:pt x="844" y="65"/>
                  </a:lnTo>
                  <a:lnTo>
                    <a:pt x="782" y="32"/>
                  </a:lnTo>
                  <a:lnTo>
                    <a:pt x="719" y="7"/>
                  </a:lnTo>
                  <a:lnTo>
                    <a:pt x="651" y="0"/>
                  </a:lnTo>
                  <a:lnTo>
                    <a:pt x="342" y="0"/>
                  </a:lnTo>
                  <a:close/>
                </a:path>
              </a:pathLst>
            </a:custGeom>
            <a:solidFill>
              <a:srgbClr val="9B9B9B"/>
            </a:solidFill>
            <a:ln w="9525">
              <a:noFill/>
              <a:round/>
              <a:headEnd/>
              <a:tailEnd/>
            </a:ln>
          </p:spPr>
          <p:txBody>
            <a:bodyPr/>
            <a:lstStyle/>
            <a:p>
              <a:endParaRPr lang="en-GB">
                <a:latin typeface="Calibri" pitchFamily="34" charset="0"/>
              </a:endParaRPr>
            </a:p>
          </p:txBody>
        </p:sp>
        <p:sp>
          <p:nvSpPr>
            <p:cNvPr id="18444" name="Freeform 12"/>
            <p:cNvSpPr>
              <a:spLocks/>
            </p:cNvSpPr>
            <p:nvPr/>
          </p:nvSpPr>
          <p:spPr bwMode="auto">
            <a:xfrm>
              <a:off x="2433" y="380"/>
              <a:ext cx="997" cy="421"/>
            </a:xfrm>
            <a:custGeom>
              <a:avLst/>
              <a:gdLst>
                <a:gd name="T0" fmla="*/ 337 w 997"/>
                <a:gd name="T1" fmla="*/ 0 h 421"/>
                <a:gd name="T2" fmla="*/ 274 w 997"/>
                <a:gd name="T3" fmla="*/ 7 h 421"/>
                <a:gd name="T4" fmla="*/ 211 w 997"/>
                <a:gd name="T5" fmla="*/ 32 h 421"/>
                <a:gd name="T6" fmla="*/ 153 w 997"/>
                <a:gd name="T7" fmla="*/ 65 h 421"/>
                <a:gd name="T8" fmla="*/ 104 w 997"/>
                <a:gd name="T9" fmla="*/ 109 h 421"/>
                <a:gd name="T10" fmla="*/ 59 w 997"/>
                <a:gd name="T11" fmla="*/ 157 h 421"/>
                <a:gd name="T12" fmla="*/ 27 w 997"/>
                <a:gd name="T13" fmla="*/ 205 h 421"/>
                <a:gd name="T14" fmla="*/ 9 w 997"/>
                <a:gd name="T15" fmla="*/ 252 h 421"/>
                <a:gd name="T16" fmla="*/ 0 w 997"/>
                <a:gd name="T17" fmla="*/ 292 h 421"/>
                <a:gd name="T18" fmla="*/ 14 w 997"/>
                <a:gd name="T19" fmla="*/ 340 h 421"/>
                <a:gd name="T20" fmla="*/ 45 w 997"/>
                <a:gd name="T21" fmla="*/ 384 h 421"/>
                <a:gd name="T22" fmla="*/ 90 w 997"/>
                <a:gd name="T23" fmla="*/ 410 h 421"/>
                <a:gd name="T24" fmla="*/ 117 w 997"/>
                <a:gd name="T25" fmla="*/ 417 h 421"/>
                <a:gd name="T26" fmla="*/ 149 w 997"/>
                <a:gd name="T27" fmla="*/ 421 h 421"/>
                <a:gd name="T28" fmla="*/ 853 w 997"/>
                <a:gd name="T29" fmla="*/ 421 h 421"/>
                <a:gd name="T30" fmla="*/ 885 w 997"/>
                <a:gd name="T31" fmla="*/ 417 h 421"/>
                <a:gd name="T32" fmla="*/ 912 w 997"/>
                <a:gd name="T33" fmla="*/ 410 h 421"/>
                <a:gd name="T34" fmla="*/ 957 w 997"/>
                <a:gd name="T35" fmla="*/ 384 h 421"/>
                <a:gd name="T36" fmla="*/ 988 w 997"/>
                <a:gd name="T37" fmla="*/ 340 h 421"/>
                <a:gd name="T38" fmla="*/ 997 w 997"/>
                <a:gd name="T39" fmla="*/ 292 h 421"/>
                <a:gd name="T40" fmla="*/ 988 w 997"/>
                <a:gd name="T41" fmla="*/ 252 h 421"/>
                <a:gd name="T42" fmla="*/ 966 w 997"/>
                <a:gd name="T43" fmla="*/ 205 h 421"/>
                <a:gd name="T44" fmla="*/ 930 w 997"/>
                <a:gd name="T45" fmla="*/ 157 h 421"/>
                <a:gd name="T46" fmla="*/ 885 w 997"/>
                <a:gd name="T47" fmla="*/ 109 h 421"/>
                <a:gd name="T48" fmla="*/ 831 w 997"/>
                <a:gd name="T49" fmla="*/ 65 h 421"/>
                <a:gd name="T50" fmla="*/ 768 w 997"/>
                <a:gd name="T51" fmla="*/ 32 h 421"/>
                <a:gd name="T52" fmla="*/ 705 w 997"/>
                <a:gd name="T53" fmla="*/ 7 h 421"/>
                <a:gd name="T54" fmla="*/ 642 w 997"/>
                <a:gd name="T55" fmla="*/ 0 h 421"/>
                <a:gd name="T56" fmla="*/ 337 w 997"/>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97"/>
                <a:gd name="T88" fmla="*/ 0 h 421"/>
                <a:gd name="T89" fmla="*/ 997 w 997"/>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97" h="421">
                  <a:moveTo>
                    <a:pt x="337" y="0"/>
                  </a:moveTo>
                  <a:lnTo>
                    <a:pt x="274" y="7"/>
                  </a:lnTo>
                  <a:lnTo>
                    <a:pt x="211" y="32"/>
                  </a:lnTo>
                  <a:lnTo>
                    <a:pt x="153" y="65"/>
                  </a:lnTo>
                  <a:lnTo>
                    <a:pt x="104" y="109"/>
                  </a:lnTo>
                  <a:lnTo>
                    <a:pt x="59" y="157"/>
                  </a:lnTo>
                  <a:lnTo>
                    <a:pt x="27" y="205"/>
                  </a:lnTo>
                  <a:lnTo>
                    <a:pt x="9" y="252"/>
                  </a:lnTo>
                  <a:lnTo>
                    <a:pt x="0" y="292"/>
                  </a:lnTo>
                  <a:lnTo>
                    <a:pt x="14" y="340"/>
                  </a:lnTo>
                  <a:lnTo>
                    <a:pt x="45" y="384"/>
                  </a:lnTo>
                  <a:lnTo>
                    <a:pt x="90" y="410"/>
                  </a:lnTo>
                  <a:lnTo>
                    <a:pt x="117" y="417"/>
                  </a:lnTo>
                  <a:lnTo>
                    <a:pt x="149" y="421"/>
                  </a:lnTo>
                  <a:lnTo>
                    <a:pt x="853" y="421"/>
                  </a:lnTo>
                  <a:lnTo>
                    <a:pt x="885" y="417"/>
                  </a:lnTo>
                  <a:lnTo>
                    <a:pt x="912" y="410"/>
                  </a:lnTo>
                  <a:lnTo>
                    <a:pt x="957" y="384"/>
                  </a:lnTo>
                  <a:lnTo>
                    <a:pt x="988" y="340"/>
                  </a:lnTo>
                  <a:lnTo>
                    <a:pt x="997" y="292"/>
                  </a:lnTo>
                  <a:lnTo>
                    <a:pt x="988" y="252"/>
                  </a:lnTo>
                  <a:lnTo>
                    <a:pt x="966" y="205"/>
                  </a:lnTo>
                  <a:lnTo>
                    <a:pt x="930" y="157"/>
                  </a:lnTo>
                  <a:lnTo>
                    <a:pt x="885" y="109"/>
                  </a:lnTo>
                  <a:lnTo>
                    <a:pt x="831" y="65"/>
                  </a:lnTo>
                  <a:lnTo>
                    <a:pt x="768" y="32"/>
                  </a:lnTo>
                  <a:lnTo>
                    <a:pt x="705" y="7"/>
                  </a:lnTo>
                  <a:lnTo>
                    <a:pt x="642" y="0"/>
                  </a:lnTo>
                  <a:lnTo>
                    <a:pt x="337" y="0"/>
                  </a:lnTo>
                  <a:close/>
                </a:path>
              </a:pathLst>
            </a:custGeom>
            <a:solidFill>
              <a:srgbClr val="A5A5A5"/>
            </a:solidFill>
            <a:ln w="9525">
              <a:noFill/>
              <a:round/>
              <a:headEnd/>
              <a:tailEnd/>
            </a:ln>
          </p:spPr>
          <p:txBody>
            <a:bodyPr/>
            <a:lstStyle/>
            <a:p>
              <a:endParaRPr lang="en-GB">
                <a:latin typeface="Calibri" pitchFamily="34" charset="0"/>
              </a:endParaRPr>
            </a:p>
          </p:txBody>
        </p:sp>
        <p:sp>
          <p:nvSpPr>
            <p:cNvPr id="18445" name="Freeform 13"/>
            <p:cNvSpPr>
              <a:spLocks/>
            </p:cNvSpPr>
            <p:nvPr/>
          </p:nvSpPr>
          <p:spPr bwMode="auto">
            <a:xfrm>
              <a:off x="2442" y="380"/>
              <a:ext cx="979" cy="421"/>
            </a:xfrm>
            <a:custGeom>
              <a:avLst/>
              <a:gdLst>
                <a:gd name="T0" fmla="*/ 328 w 979"/>
                <a:gd name="T1" fmla="*/ 0 h 421"/>
                <a:gd name="T2" fmla="*/ 265 w 979"/>
                <a:gd name="T3" fmla="*/ 7 h 421"/>
                <a:gd name="T4" fmla="*/ 207 w 979"/>
                <a:gd name="T5" fmla="*/ 32 h 421"/>
                <a:gd name="T6" fmla="*/ 149 w 979"/>
                <a:gd name="T7" fmla="*/ 65 h 421"/>
                <a:gd name="T8" fmla="*/ 99 w 979"/>
                <a:gd name="T9" fmla="*/ 109 h 421"/>
                <a:gd name="T10" fmla="*/ 59 w 979"/>
                <a:gd name="T11" fmla="*/ 157 h 421"/>
                <a:gd name="T12" fmla="*/ 27 w 979"/>
                <a:gd name="T13" fmla="*/ 205 h 421"/>
                <a:gd name="T14" fmla="*/ 9 w 979"/>
                <a:gd name="T15" fmla="*/ 252 h 421"/>
                <a:gd name="T16" fmla="*/ 0 w 979"/>
                <a:gd name="T17" fmla="*/ 292 h 421"/>
                <a:gd name="T18" fmla="*/ 9 w 979"/>
                <a:gd name="T19" fmla="*/ 340 h 421"/>
                <a:gd name="T20" fmla="*/ 41 w 979"/>
                <a:gd name="T21" fmla="*/ 384 h 421"/>
                <a:gd name="T22" fmla="*/ 86 w 979"/>
                <a:gd name="T23" fmla="*/ 410 h 421"/>
                <a:gd name="T24" fmla="*/ 113 w 979"/>
                <a:gd name="T25" fmla="*/ 417 h 421"/>
                <a:gd name="T26" fmla="*/ 144 w 979"/>
                <a:gd name="T27" fmla="*/ 421 h 421"/>
                <a:gd name="T28" fmla="*/ 835 w 979"/>
                <a:gd name="T29" fmla="*/ 421 h 421"/>
                <a:gd name="T30" fmla="*/ 889 w 979"/>
                <a:gd name="T31" fmla="*/ 410 h 421"/>
                <a:gd name="T32" fmla="*/ 934 w 979"/>
                <a:gd name="T33" fmla="*/ 384 h 421"/>
                <a:gd name="T34" fmla="*/ 966 w 979"/>
                <a:gd name="T35" fmla="*/ 340 h 421"/>
                <a:gd name="T36" fmla="*/ 979 w 979"/>
                <a:gd name="T37" fmla="*/ 292 h 421"/>
                <a:gd name="T38" fmla="*/ 970 w 979"/>
                <a:gd name="T39" fmla="*/ 252 h 421"/>
                <a:gd name="T40" fmla="*/ 948 w 979"/>
                <a:gd name="T41" fmla="*/ 205 h 421"/>
                <a:gd name="T42" fmla="*/ 912 w 979"/>
                <a:gd name="T43" fmla="*/ 157 h 421"/>
                <a:gd name="T44" fmla="*/ 867 w 979"/>
                <a:gd name="T45" fmla="*/ 109 h 421"/>
                <a:gd name="T46" fmla="*/ 813 w 979"/>
                <a:gd name="T47" fmla="*/ 65 h 421"/>
                <a:gd name="T48" fmla="*/ 755 w 979"/>
                <a:gd name="T49" fmla="*/ 32 h 421"/>
                <a:gd name="T50" fmla="*/ 692 w 979"/>
                <a:gd name="T51" fmla="*/ 7 h 421"/>
                <a:gd name="T52" fmla="*/ 629 w 979"/>
                <a:gd name="T53" fmla="*/ 0 h 421"/>
                <a:gd name="T54" fmla="*/ 328 w 979"/>
                <a:gd name="T55" fmla="*/ 0 h 421"/>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979"/>
                <a:gd name="T85" fmla="*/ 0 h 421"/>
                <a:gd name="T86" fmla="*/ 979 w 979"/>
                <a:gd name="T87" fmla="*/ 421 h 421"/>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979" h="421">
                  <a:moveTo>
                    <a:pt x="328" y="0"/>
                  </a:moveTo>
                  <a:lnTo>
                    <a:pt x="265" y="7"/>
                  </a:lnTo>
                  <a:lnTo>
                    <a:pt x="207" y="32"/>
                  </a:lnTo>
                  <a:lnTo>
                    <a:pt x="149" y="65"/>
                  </a:lnTo>
                  <a:lnTo>
                    <a:pt x="99" y="109"/>
                  </a:lnTo>
                  <a:lnTo>
                    <a:pt x="59" y="157"/>
                  </a:lnTo>
                  <a:lnTo>
                    <a:pt x="27" y="205"/>
                  </a:lnTo>
                  <a:lnTo>
                    <a:pt x="9" y="252"/>
                  </a:lnTo>
                  <a:lnTo>
                    <a:pt x="0" y="292"/>
                  </a:lnTo>
                  <a:lnTo>
                    <a:pt x="9" y="340"/>
                  </a:lnTo>
                  <a:lnTo>
                    <a:pt x="41" y="384"/>
                  </a:lnTo>
                  <a:lnTo>
                    <a:pt x="86" y="410"/>
                  </a:lnTo>
                  <a:lnTo>
                    <a:pt x="113" y="417"/>
                  </a:lnTo>
                  <a:lnTo>
                    <a:pt x="144" y="421"/>
                  </a:lnTo>
                  <a:lnTo>
                    <a:pt x="835" y="421"/>
                  </a:lnTo>
                  <a:lnTo>
                    <a:pt x="889" y="410"/>
                  </a:lnTo>
                  <a:lnTo>
                    <a:pt x="934" y="384"/>
                  </a:lnTo>
                  <a:lnTo>
                    <a:pt x="966" y="340"/>
                  </a:lnTo>
                  <a:lnTo>
                    <a:pt x="979" y="292"/>
                  </a:lnTo>
                  <a:lnTo>
                    <a:pt x="970" y="252"/>
                  </a:lnTo>
                  <a:lnTo>
                    <a:pt x="948" y="205"/>
                  </a:lnTo>
                  <a:lnTo>
                    <a:pt x="912" y="157"/>
                  </a:lnTo>
                  <a:lnTo>
                    <a:pt x="867" y="109"/>
                  </a:lnTo>
                  <a:lnTo>
                    <a:pt x="813" y="65"/>
                  </a:lnTo>
                  <a:lnTo>
                    <a:pt x="755" y="32"/>
                  </a:lnTo>
                  <a:lnTo>
                    <a:pt x="692" y="7"/>
                  </a:lnTo>
                  <a:lnTo>
                    <a:pt x="629" y="0"/>
                  </a:lnTo>
                  <a:lnTo>
                    <a:pt x="328" y="0"/>
                  </a:lnTo>
                  <a:close/>
                </a:path>
              </a:pathLst>
            </a:custGeom>
            <a:solidFill>
              <a:srgbClr val="AEAEAE"/>
            </a:solidFill>
            <a:ln w="9525">
              <a:noFill/>
              <a:round/>
              <a:headEnd/>
              <a:tailEnd/>
            </a:ln>
          </p:spPr>
          <p:txBody>
            <a:bodyPr/>
            <a:lstStyle/>
            <a:p>
              <a:endParaRPr lang="en-GB">
                <a:latin typeface="Calibri" pitchFamily="34" charset="0"/>
              </a:endParaRPr>
            </a:p>
          </p:txBody>
        </p:sp>
        <p:sp>
          <p:nvSpPr>
            <p:cNvPr id="18446" name="Freeform 14"/>
            <p:cNvSpPr>
              <a:spLocks/>
            </p:cNvSpPr>
            <p:nvPr/>
          </p:nvSpPr>
          <p:spPr bwMode="auto">
            <a:xfrm>
              <a:off x="2451" y="380"/>
              <a:ext cx="961" cy="421"/>
            </a:xfrm>
            <a:custGeom>
              <a:avLst/>
              <a:gdLst>
                <a:gd name="T0" fmla="*/ 319 w 961"/>
                <a:gd name="T1" fmla="*/ 0 h 421"/>
                <a:gd name="T2" fmla="*/ 256 w 961"/>
                <a:gd name="T3" fmla="*/ 7 h 421"/>
                <a:gd name="T4" fmla="*/ 198 w 961"/>
                <a:gd name="T5" fmla="*/ 32 h 421"/>
                <a:gd name="T6" fmla="*/ 144 w 961"/>
                <a:gd name="T7" fmla="*/ 65 h 421"/>
                <a:gd name="T8" fmla="*/ 99 w 961"/>
                <a:gd name="T9" fmla="*/ 109 h 421"/>
                <a:gd name="T10" fmla="*/ 59 w 961"/>
                <a:gd name="T11" fmla="*/ 157 h 421"/>
                <a:gd name="T12" fmla="*/ 27 w 961"/>
                <a:gd name="T13" fmla="*/ 205 h 421"/>
                <a:gd name="T14" fmla="*/ 9 w 961"/>
                <a:gd name="T15" fmla="*/ 252 h 421"/>
                <a:gd name="T16" fmla="*/ 0 w 961"/>
                <a:gd name="T17" fmla="*/ 292 h 421"/>
                <a:gd name="T18" fmla="*/ 9 w 961"/>
                <a:gd name="T19" fmla="*/ 340 h 421"/>
                <a:gd name="T20" fmla="*/ 41 w 961"/>
                <a:gd name="T21" fmla="*/ 384 h 421"/>
                <a:gd name="T22" fmla="*/ 86 w 961"/>
                <a:gd name="T23" fmla="*/ 410 h 421"/>
                <a:gd name="T24" fmla="*/ 113 w 961"/>
                <a:gd name="T25" fmla="*/ 417 h 421"/>
                <a:gd name="T26" fmla="*/ 140 w 961"/>
                <a:gd name="T27" fmla="*/ 421 h 421"/>
                <a:gd name="T28" fmla="*/ 817 w 961"/>
                <a:gd name="T29" fmla="*/ 421 h 421"/>
                <a:gd name="T30" fmla="*/ 849 w 961"/>
                <a:gd name="T31" fmla="*/ 417 h 421"/>
                <a:gd name="T32" fmla="*/ 876 w 961"/>
                <a:gd name="T33" fmla="*/ 410 h 421"/>
                <a:gd name="T34" fmla="*/ 921 w 961"/>
                <a:gd name="T35" fmla="*/ 384 h 421"/>
                <a:gd name="T36" fmla="*/ 952 w 961"/>
                <a:gd name="T37" fmla="*/ 340 h 421"/>
                <a:gd name="T38" fmla="*/ 961 w 961"/>
                <a:gd name="T39" fmla="*/ 292 h 421"/>
                <a:gd name="T40" fmla="*/ 952 w 961"/>
                <a:gd name="T41" fmla="*/ 252 h 421"/>
                <a:gd name="T42" fmla="*/ 930 w 961"/>
                <a:gd name="T43" fmla="*/ 205 h 421"/>
                <a:gd name="T44" fmla="*/ 894 w 961"/>
                <a:gd name="T45" fmla="*/ 157 h 421"/>
                <a:gd name="T46" fmla="*/ 849 w 961"/>
                <a:gd name="T47" fmla="*/ 109 h 421"/>
                <a:gd name="T48" fmla="*/ 800 w 961"/>
                <a:gd name="T49" fmla="*/ 65 h 421"/>
                <a:gd name="T50" fmla="*/ 741 w 961"/>
                <a:gd name="T51" fmla="*/ 32 h 421"/>
                <a:gd name="T52" fmla="*/ 678 w 961"/>
                <a:gd name="T53" fmla="*/ 7 h 421"/>
                <a:gd name="T54" fmla="*/ 615 w 961"/>
                <a:gd name="T55" fmla="*/ 0 h 421"/>
                <a:gd name="T56" fmla="*/ 319 w 961"/>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61"/>
                <a:gd name="T88" fmla="*/ 0 h 421"/>
                <a:gd name="T89" fmla="*/ 961 w 961"/>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61" h="421">
                  <a:moveTo>
                    <a:pt x="319" y="0"/>
                  </a:moveTo>
                  <a:lnTo>
                    <a:pt x="256" y="7"/>
                  </a:lnTo>
                  <a:lnTo>
                    <a:pt x="198" y="32"/>
                  </a:lnTo>
                  <a:lnTo>
                    <a:pt x="144" y="65"/>
                  </a:lnTo>
                  <a:lnTo>
                    <a:pt x="99" y="109"/>
                  </a:lnTo>
                  <a:lnTo>
                    <a:pt x="59" y="157"/>
                  </a:lnTo>
                  <a:lnTo>
                    <a:pt x="27" y="205"/>
                  </a:lnTo>
                  <a:lnTo>
                    <a:pt x="9" y="252"/>
                  </a:lnTo>
                  <a:lnTo>
                    <a:pt x="0" y="292"/>
                  </a:lnTo>
                  <a:lnTo>
                    <a:pt x="9" y="340"/>
                  </a:lnTo>
                  <a:lnTo>
                    <a:pt x="41" y="384"/>
                  </a:lnTo>
                  <a:lnTo>
                    <a:pt x="86" y="410"/>
                  </a:lnTo>
                  <a:lnTo>
                    <a:pt x="113" y="417"/>
                  </a:lnTo>
                  <a:lnTo>
                    <a:pt x="140" y="421"/>
                  </a:lnTo>
                  <a:lnTo>
                    <a:pt x="817" y="421"/>
                  </a:lnTo>
                  <a:lnTo>
                    <a:pt x="849" y="417"/>
                  </a:lnTo>
                  <a:lnTo>
                    <a:pt x="876" y="410"/>
                  </a:lnTo>
                  <a:lnTo>
                    <a:pt x="921" y="384"/>
                  </a:lnTo>
                  <a:lnTo>
                    <a:pt x="952" y="340"/>
                  </a:lnTo>
                  <a:lnTo>
                    <a:pt x="961" y="292"/>
                  </a:lnTo>
                  <a:lnTo>
                    <a:pt x="952" y="252"/>
                  </a:lnTo>
                  <a:lnTo>
                    <a:pt x="930" y="205"/>
                  </a:lnTo>
                  <a:lnTo>
                    <a:pt x="894" y="157"/>
                  </a:lnTo>
                  <a:lnTo>
                    <a:pt x="849" y="109"/>
                  </a:lnTo>
                  <a:lnTo>
                    <a:pt x="800" y="65"/>
                  </a:lnTo>
                  <a:lnTo>
                    <a:pt x="741" y="32"/>
                  </a:lnTo>
                  <a:lnTo>
                    <a:pt x="678" y="7"/>
                  </a:lnTo>
                  <a:lnTo>
                    <a:pt x="615" y="0"/>
                  </a:lnTo>
                  <a:lnTo>
                    <a:pt x="319" y="0"/>
                  </a:lnTo>
                  <a:close/>
                </a:path>
              </a:pathLst>
            </a:custGeom>
            <a:solidFill>
              <a:srgbClr val="B7B7B7"/>
            </a:solidFill>
            <a:ln w="9525">
              <a:noFill/>
              <a:round/>
              <a:headEnd/>
              <a:tailEnd/>
            </a:ln>
          </p:spPr>
          <p:txBody>
            <a:bodyPr/>
            <a:lstStyle/>
            <a:p>
              <a:endParaRPr lang="en-GB">
                <a:latin typeface="Calibri" pitchFamily="34" charset="0"/>
              </a:endParaRPr>
            </a:p>
          </p:txBody>
        </p:sp>
        <p:sp>
          <p:nvSpPr>
            <p:cNvPr id="18447" name="Freeform 15"/>
            <p:cNvSpPr>
              <a:spLocks/>
            </p:cNvSpPr>
            <p:nvPr/>
          </p:nvSpPr>
          <p:spPr bwMode="auto">
            <a:xfrm>
              <a:off x="2460" y="380"/>
              <a:ext cx="939" cy="421"/>
            </a:xfrm>
            <a:custGeom>
              <a:avLst/>
              <a:gdLst>
                <a:gd name="T0" fmla="*/ 315 w 939"/>
                <a:gd name="T1" fmla="*/ 0 h 421"/>
                <a:gd name="T2" fmla="*/ 256 w 939"/>
                <a:gd name="T3" fmla="*/ 7 h 421"/>
                <a:gd name="T4" fmla="*/ 198 w 939"/>
                <a:gd name="T5" fmla="*/ 32 h 421"/>
                <a:gd name="T6" fmla="*/ 144 w 939"/>
                <a:gd name="T7" fmla="*/ 65 h 421"/>
                <a:gd name="T8" fmla="*/ 99 w 939"/>
                <a:gd name="T9" fmla="*/ 109 h 421"/>
                <a:gd name="T10" fmla="*/ 59 w 939"/>
                <a:gd name="T11" fmla="*/ 157 h 421"/>
                <a:gd name="T12" fmla="*/ 27 w 939"/>
                <a:gd name="T13" fmla="*/ 205 h 421"/>
                <a:gd name="T14" fmla="*/ 9 w 939"/>
                <a:gd name="T15" fmla="*/ 252 h 421"/>
                <a:gd name="T16" fmla="*/ 0 w 939"/>
                <a:gd name="T17" fmla="*/ 292 h 421"/>
                <a:gd name="T18" fmla="*/ 9 w 939"/>
                <a:gd name="T19" fmla="*/ 340 h 421"/>
                <a:gd name="T20" fmla="*/ 41 w 939"/>
                <a:gd name="T21" fmla="*/ 384 h 421"/>
                <a:gd name="T22" fmla="*/ 81 w 939"/>
                <a:gd name="T23" fmla="*/ 410 h 421"/>
                <a:gd name="T24" fmla="*/ 108 w 939"/>
                <a:gd name="T25" fmla="*/ 417 h 421"/>
                <a:gd name="T26" fmla="*/ 135 w 939"/>
                <a:gd name="T27" fmla="*/ 421 h 421"/>
                <a:gd name="T28" fmla="*/ 804 w 939"/>
                <a:gd name="T29" fmla="*/ 421 h 421"/>
                <a:gd name="T30" fmla="*/ 831 w 939"/>
                <a:gd name="T31" fmla="*/ 417 h 421"/>
                <a:gd name="T32" fmla="*/ 858 w 939"/>
                <a:gd name="T33" fmla="*/ 410 h 421"/>
                <a:gd name="T34" fmla="*/ 898 w 939"/>
                <a:gd name="T35" fmla="*/ 384 h 421"/>
                <a:gd name="T36" fmla="*/ 930 w 939"/>
                <a:gd name="T37" fmla="*/ 340 h 421"/>
                <a:gd name="T38" fmla="*/ 939 w 939"/>
                <a:gd name="T39" fmla="*/ 292 h 421"/>
                <a:gd name="T40" fmla="*/ 930 w 939"/>
                <a:gd name="T41" fmla="*/ 252 h 421"/>
                <a:gd name="T42" fmla="*/ 907 w 939"/>
                <a:gd name="T43" fmla="*/ 205 h 421"/>
                <a:gd name="T44" fmla="*/ 876 w 939"/>
                <a:gd name="T45" fmla="*/ 157 h 421"/>
                <a:gd name="T46" fmla="*/ 831 w 939"/>
                <a:gd name="T47" fmla="*/ 109 h 421"/>
                <a:gd name="T48" fmla="*/ 782 w 939"/>
                <a:gd name="T49" fmla="*/ 65 h 421"/>
                <a:gd name="T50" fmla="*/ 723 w 939"/>
                <a:gd name="T51" fmla="*/ 32 h 421"/>
                <a:gd name="T52" fmla="*/ 665 w 939"/>
                <a:gd name="T53" fmla="*/ 7 h 421"/>
                <a:gd name="T54" fmla="*/ 602 w 939"/>
                <a:gd name="T55" fmla="*/ 0 h 421"/>
                <a:gd name="T56" fmla="*/ 315 w 939"/>
                <a:gd name="T57" fmla="*/ 0 h 421"/>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939"/>
                <a:gd name="T88" fmla="*/ 0 h 421"/>
                <a:gd name="T89" fmla="*/ 939 w 939"/>
                <a:gd name="T90" fmla="*/ 421 h 421"/>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939" h="421">
                  <a:moveTo>
                    <a:pt x="315" y="0"/>
                  </a:moveTo>
                  <a:lnTo>
                    <a:pt x="256" y="7"/>
                  </a:lnTo>
                  <a:lnTo>
                    <a:pt x="198" y="32"/>
                  </a:lnTo>
                  <a:lnTo>
                    <a:pt x="144" y="65"/>
                  </a:lnTo>
                  <a:lnTo>
                    <a:pt x="99" y="109"/>
                  </a:lnTo>
                  <a:lnTo>
                    <a:pt x="59" y="157"/>
                  </a:lnTo>
                  <a:lnTo>
                    <a:pt x="27" y="205"/>
                  </a:lnTo>
                  <a:lnTo>
                    <a:pt x="9" y="252"/>
                  </a:lnTo>
                  <a:lnTo>
                    <a:pt x="0" y="292"/>
                  </a:lnTo>
                  <a:lnTo>
                    <a:pt x="9" y="340"/>
                  </a:lnTo>
                  <a:lnTo>
                    <a:pt x="41" y="384"/>
                  </a:lnTo>
                  <a:lnTo>
                    <a:pt x="81" y="410"/>
                  </a:lnTo>
                  <a:lnTo>
                    <a:pt x="108" y="417"/>
                  </a:lnTo>
                  <a:lnTo>
                    <a:pt x="135" y="421"/>
                  </a:lnTo>
                  <a:lnTo>
                    <a:pt x="804" y="421"/>
                  </a:lnTo>
                  <a:lnTo>
                    <a:pt x="831" y="417"/>
                  </a:lnTo>
                  <a:lnTo>
                    <a:pt x="858" y="410"/>
                  </a:lnTo>
                  <a:lnTo>
                    <a:pt x="898" y="384"/>
                  </a:lnTo>
                  <a:lnTo>
                    <a:pt x="930" y="340"/>
                  </a:lnTo>
                  <a:lnTo>
                    <a:pt x="939" y="292"/>
                  </a:lnTo>
                  <a:lnTo>
                    <a:pt x="930" y="252"/>
                  </a:lnTo>
                  <a:lnTo>
                    <a:pt x="907" y="205"/>
                  </a:lnTo>
                  <a:lnTo>
                    <a:pt x="876" y="157"/>
                  </a:lnTo>
                  <a:lnTo>
                    <a:pt x="831" y="109"/>
                  </a:lnTo>
                  <a:lnTo>
                    <a:pt x="782" y="65"/>
                  </a:lnTo>
                  <a:lnTo>
                    <a:pt x="723" y="32"/>
                  </a:lnTo>
                  <a:lnTo>
                    <a:pt x="665" y="7"/>
                  </a:lnTo>
                  <a:lnTo>
                    <a:pt x="602" y="0"/>
                  </a:lnTo>
                  <a:lnTo>
                    <a:pt x="315" y="0"/>
                  </a:lnTo>
                  <a:close/>
                </a:path>
              </a:pathLst>
            </a:custGeom>
            <a:solidFill>
              <a:srgbClr val="C0C0C0"/>
            </a:solidFill>
            <a:ln w="9525">
              <a:noFill/>
              <a:round/>
              <a:headEnd/>
              <a:tailEnd/>
            </a:ln>
          </p:spPr>
          <p:txBody>
            <a:bodyPr/>
            <a:lstStyle/>
            <a:p>
              <a:endParaRPr lang="en-GB">
                <a:latin typeface="Calibri" pitchFamily="34" charset="0"/>
              </a:endParaRPr>
            </a:p>
          </p:txBody>
        </p:sp>
        <p:sp>
          <p:nvSpPr>
            <p:cNvPr id="18448" name="Oval 16"/>
            <p:cNvSpPr>
              <a:spLocks noChangeArrowheads="1"/>
            </p:cNvSpPr>
            <p:nvPr/>
          </p:nvSpPr>
          <p:spPr bwMode="auto">
            <a:xfrm>
              <a:off x="2460" y="629"/>
              <a:ext cx="135" cy="117"/>
            </a:xfrm>
            <a:prstGeom prst="ellipse">
              <a:avLst/>
            </a:prstGeom>
            <a:solidFill>
              <a:srgbClr val="000000"/>
            </a:solidFill>
            <a:ln w="9525">
              <a:noFill/>
              <a:round/>
              <a:headEnd/>
              <a:tailEnd/>
            </a:ln>
          </p:spPr>
          <p:txBody>
            <a:bodyPr/>
            <a:lstStyle/>
            <a:p>
              <a:endParaRPr lang="en-GB">
                <a:latin typeface="Calibri" pitchFamily="34" charset="0"/>
              </a:endParaRPr>
            </a:p>
          </p:txBody>
        </p:sp>
        <p:sp>
          <p:nvSpPr>
            <p:cNvPr id="18449" name="Oval 17"/>
            <p:cNvSpPr>
              <a:spLocks noChangeArrowheads="1"/>
            </p:cNvSpPr>
            <p:nvPr/>
          </p:nvSpPr>
          <p:spPr bwMode="auto">
            <a:xfrm>
              <a:off x="2460" y="632"/>
              <a:ext cx="135" cy="106"/>
            </a:xfrm>
            <a:prstGeom prst="ellipse">
              <a:avLst/>
            </a:prstGeom>
            <a:solidFill>
              <a:srgbClr val="1B1B1B"/>
            </a:solidFill>
            <a:ln w="9525">
              <a:noFill/>
              <a:round/>
              <a:headEnd/>
              <a:tailEnd/>
            </a:ln>
          </p:spPr>
          <p:txBody>
            <a:bodyPr/>
            <a:lstStyle/>
            <a:p>
              <a:endParaRPr lang="en-GB">
                <a:latin typeface="Calibri" pitchFamily="34" charset="0"/>
              </a:endParaRPr>
            </a:p>
          </p:txBody>
        </p:sp>
        <p:sp>
          <p:nvSpPr>
            <p:cNvPr id="18450" name="Oval 18"/>
            <p:cNvSpPr>
              <a:spLocks noChangeArrowheads="1"/>
            </p:cNvSpPr>
            <p:nvPr/>
          </p:nvSpPr>
          <p:spPr bwMode="auto">
            <a:xfrm>
              <a:off x="2460" y="632"/>
              <a:ext cx="126" cy="103"/>
            </a:xfrm>
            <a:prstGeom prst="ellipse">
              <a:avLst/>
            </a:prstGeom>
            <a:solidFill>
              <a:srgbClr val="373737"/>
            </a:solidFill>
            <a:ln w="9525">
              <a:noFill/>
              <a:round/>
              <a:headEnd/>
              <a:tailEnd/>
            </a:ln>
          </p:spPr>
          <p:txBody>
            <a:bodyPr/>
            <a:lstStyle/>
            <a:p>
              <a:endParaRPr lang="en-GB">
                <a:latin typeface="Calibri" pitchFamily="34" charset="0"/>
              </a:endParaRPr>
            </a:p>
          </p:txBody>
        </p:sp>
        <p:sp>
          <p:nvSpPr>
            <p:cNvPr id="18451" name="Oval 19"/>
            <p:cNvSpPr>
              <a:spLocks noChangeArrowheads="1"/>
            </p:cNvSpPr>
            <p:nvPr/>
          </p:nvSpPr>
          <p:spPr bwMode="auto">
            <a:xfrm>
              <a:off x="2465" y="632"/>
              <a:ext cx="121" cy="99"/>
            </a:xfrm>
            <a:prstGeom prst="ellipse">
              <a:avLst/>
            </a:prstGeom>
            <a:solidFill>
              <a:srgbClr val="525252"/>
            </a:solidFill>
            <a:ln w="9525">
              <a:noFill/>
              <a:round/>
              <a:headEnd/>
              <a:tailEnd/>
            </a:ln>
          </p:spPr>
          <p:txBody>
            <a:bodyPr/>
            <a:lstStyle/>
            <a:p>
              <a:endParaRPr lang="en-GB">
                <a:latin typeface="Calibri" pitchFamily="34" charset="0"/>
              </a:endParaRPr>
            </a:p>
          </p:txBody>
        </p:sp>
        <p:sp>
          <p:nvSpPr>
            <p:cNvPr id="18452" name="Oval 20"/>
            <p:cNvSpPr>
              <a:spLocks noChangeArrowheads="1"/>
            </p:cNvSpPr>
            <p:nvPr/>
          </p:nvSpPr>
          <p:spPr bwMode="auto">
            <a:xfrm>
              <a:off x="2465" y="632"/>
              <a:ext cx="117" cy="95"/>
            </a:xfrm>
            <a:prstGeom prst="ellipse">
              <a:avLst/>
            </a:prstGeom>
            <a:solidFill>
              <a:srgbClr val="6E6E6E"/>
            </a:solidFill>
            <a:ln w="9525">
              <a:noFill/>
              <a:round/>
              <a:headEnd/>
              <a:tailEnd/>
            </a:ln>
          </p:spPr>
          <p:txBody>
            <a:bodyPr/>
            <a:lstStyle/>
            <a:p>
              <a:endParaRPr lang="en-GB">
                <a:latin typeface="Calibri" pitchFamily="34" charset="0"/>
              </a:endParaRPr>
            </a:p>
          </p:txBody>
        </p:sp>
        <p:sp>
          <p:nvSpPr>
            <p:cNvPr id="18453" name="Oval 21"/>
            <p:cNvSpPr>
              <a:spLocks noChangeArrowheads="1"/>
            </p:cNvSpPr>
            <p:nvPr/>
          </p:nvSpPr>
          <p:spPr bwMode="auto">
            <a:xfrm>
              <a:off x="2465" y="632"/>
              <a:ext cx="112" cy="92"/>
            </a:xfrm>
            <a:prstGeom prst="ellipse">
              <a:avLst/>
            </a:prstGeom>
            <a:solidFill>
              <a:srgbClr val="898989"/>
            </a:solidFill>
            <a:ln w="9525">
              <a:noFill/>
              <a:round/>
              <a:headEnd/>
              <a:tailEnd/>
            </a:ln>
          </p:spPr>
          <p:txBody>
            <a:bodyPr/>
            <a:lstStyle/>
            <a:p>
              <a:endParaRPr lang="en-GB">
                <a:latin typeface="Calibri" pitchFamily="34" charset="0"/>
              </a:endParaRPr>
            </a:p>
          </p:txBody>
        </p:sp>
        <p:sp>
          <p:nvSpPr>
            <p:cNvPr id="18454" name="Oval 22"/>
            <p:cNvSpPr>
              <a:spLocks noChangeArrowheads="1"/>
            </p:cNvSpPr>
            <p:nvPr/>
          </p:nvSpPr>
          <p:spPr bwMode="auto">
            <a:xfrm>
              <a:off x="2465" y="632"/>
              <a:ext cx="108" cy="88"/>
            </a:xfrm>
            <a:prstGeom prst="ellipse">
              <a:avLst/>
            </a:prstGeom>
            <a:solidFill>
              <a:srgbClr val="A5A5A5"/>
            </a:solidFill>
            <a:ln w="9525">
              <a:noFill/>
              <a:round/>
              <a:headEnd/>
              <a:tailEnd/>
            </a:ln>
          </p:spPr>
          <p:txBody>
            <a:bodyPr/>
            <a:lstStyle/>
            <a:p>
              <a:endParaRPr lang="en-GB">
                <a:latin typeface="Calibri" pitchFamily="34" charset="0"/>
              </a:endParaRPr>
            </a:p>
          </p:txBody>
        </p:sp>
        <p:sp>
          <p:nvSpPr>
            <p:cNvPr id="18455" name="Oval 23"/>
            <p:cNvSpPr>
              <a:spLocks noChangeArrowheads="1"/>
            </p:cNvSpPr>
            <p:nvPr/>
          </p:nvSpPr>
          <p:spPr bwMode="auto">
            <a:xfrm>
              <a:off x="2469" y="636"/>
              <a:ext cx="95" cy="77"/>
            </a:xfrm>
            <a:prstGeom prst="ellipse">
              <a:avLst/>
            </a:prstGeom>
            <a:solidFill>
              <a:srgbClr val="C0C0C0"/>
            </a:solidFill>
            <a:ln w="9525">
              <a:noFill/>
              <a:round/>
              <a:headEnd/>
              <a:tailEnd/>
            </a:ln>
          </p:spPr>
          <p:txBody>
            <a:bodyPr/>
            <a:lstStyle/>
            <a:p>
              <a:endParaRPr lang="en-GB">
                <a:latin typeface="Calibri" pitchFamily="34" charset="0"/>
              </a:endParaRPr>
            </a:p>
          </p:txBody>
        </p:sp>
        <p:sp>
          <p:nvSpPr>
            <p:cNvPr id="18456" name="Oval 24"/>
            <p:cNvSpPr>
              <a:spLocks noChangeArrowheads="1"/>
            </p:cNvSpPr>
            <p:nvPr/>
          </p:nvSpPr>
          <p:spPr bwMode="auto">
            <a:xfrm>
              <a:off x="3304" y="629"/>
              <a:ext cx="140" cy="117"/>
            </a:xfrm>
            <a:prstGeom prst="ellipse">
              <a:avLst/>
            </a:prstGeom>
            <a:solidFill>
              <a:srgbClr val="000000"/>
            </a:solidFill>
            <a:ln w="9525">
              <a:noFill/>
              <a:round/>
              <a:headEnd/>
              <a:tailEnd/>
            </a:ln>
          </p:spPr>
          <p:txBody>
            <a:bodyPr/>
            <a:lstStyle/>
            <a:p>
              <a:endParaRPr lang="en-GB">
                <a:latin typeface="Calibri" pitchFamily="34" charset="0"/>
              </a:endParaRPr>
            </a:p>
          </p:txBody>
        </p:sp>
        <p:sp>
          <p:nvSpPr>
            <p:cNvPr id="18457" name="Oval 25"/>
            <p:cNvSpPr>
              <a:spLocks noChangeArrowheads="1"/>
            </p:cNvSpPr>
            <p:nvPr/>
          </p:nvSpPr>
          <p:spPr bwMode="auto">
            <a:xfrm>
              <a:off x="3304" y="632"/>
              <a:ext cx="131" cy="106"/>
            </a:xfrm>
            <a:prstGeom prst="ellipse">
              <a:avLst/>
            </a:prstGeom>
            <a:solidFill>
              <a:srgbClr val="1B1B1B"/>
            </a:solidFill>
            <a:ln w="9525">
              <a:noFill/>
              <a:round/>
              <a:headEnd/>
              <a:tailEnd/>
            </a:ln>
          </p:spPr>
          <p:txBody>
            <a:bodyPr/>
            <a:lstStyle/>
            <a:p>
              <a:endParaRPr lang="en-GB">
                <a:latin typeface="Calibri" pitchFamily="34" charset="0"/>
              </a:endParaRPr>
            </a:p>
          </p:txBody>
        </p:sp>
        <p:sp>
          <p:nvSpPr>
            <p:cNvPr id="18458" name="Oval 26"/>
            <p:cNvSpPr>
              <a:spLocks noChangeArrowheads="1"/>
            </p:cNvSpPr>
            <p:nvPr/>
          </p:nvSpPr>
          <p:spPr bwMode="auto">
            <a:xfrm>
              <a:off x="3309" y="632"/>
              <a:ext cx="126" cy="103"/>
            </a:xfrm>
            <a:prstGeom prst="ellipse">
              <a:avLst/>
            </a:prstGeom>
            <a:solidFill>
              <a:srgbClr val="373737"/>
            </a:solidFill>
            <a:ln w="9525">
              <a:noFill/>
              <a:round/>
              <a:headEnd/>
              <a:tailEnd/>
            </a:ln>
          </p:spPr>
          <p:txBody>
            <a:bodyPr/>
            <a:lstStyle/>
            <a:p>
              <a:endParaRPr lang="en-GB">
                <a:latin typeface="Calibri" pitchFamily="34" charset="0"/>
              </a:endParaRPr>
            </a:p>
          </p:txBody>
        </p:sp>
        <p:sp>
          <p:nvSpPr>
            <p:cNvPr id="18459" name="Oval 27"/>
            <p:cNvSpPr>
              <a:spLocks noChangeArrowheads="1"/>
            </p:cNvSpPr>
            <p:nvPr/>
          </p:nvSpPr>
          <p:spPr bwMode="auto">
            <a:xfrm>
              <a:off x="3309" y="632"/>
              <a:ext cx="121" cy="99"/>
            </a:xfrm>
            <a:prstGeom prst="ellipse">
              <a:avLst/>
            </a:prstGeom>
            <a:solidFill>
              <a:srgbClr val="525252"/>
            </a:solidFill>
            <a:ln w="9525">
              <a:noFill/>
              <a:round/>
              <a:headEnd/>
              <a:tailEnd/>
            </a:ln>
          </p:spPr>
          <p:txBody>
            <a:bodyPr/>
            <a:lstStyle/>
            <a:p>
              <a:endParaRPr lang="en-GB">
                <a:latin typeface="Calibri" pitchFamily="34" charset="0"/>
              </a:endParaRPr>
            </a:p>
          </p:txBody>
        </p:sp>
        <p:sp>
          <p:nvSpPr>
            <p:cNvPr id="18460" name="Oval 28"/>
            <p:cNvSpPr>
              <a:spLocks noChangeArrowheads="1"/>
            </p:cNvSpPr>
            <p:nvPr/>
          </p:nvSpPr>
          <p:spPr bwMode="auto">
            <a:xfrm>
              <a:off x="3309" y="632"/>
              <a:ext cx="117" cy="95"/>
            </a:xfrm>
            <a:prstGeom prst="ellipse">
              <a:avLst/>
            </a:prstGeom>
            <a:solidFill>
              <a:srgbClr val="6E6E6E"/>
            </a:solidFill>
            <a:ln w="9525">
              <a:noFill/>
              <a:round/>
              <a:headEnd/>
              <a:tailEnd/>
            </a:ln>
          </p:spPr>
          <p:txBody>
            <a:bodyPr/>
            <a:lstStyle/>
            <a:p>
              <a:endParaRPr lang="en-GB">
                <a:latin typeface="Calibri" pitchFamily="34" charset="0"/>
              </a:endParaRPr>
            </a:p>
          </p:txBody>
        </p:sp>
        <p:sp>
          <p:nvSpPr>
            <p:cNvPr id="18461" name="Oval 29"/>
            <p:cNvSpPr>
              <a:spLocks noChangeArrowheads="1"/>
            </p:cNvSpPr>
            <p:nvPr/>
          </p:nvSpPr>
          <p:spPr bwMode="auto">
            <a:xfrm>
              <a:off x="3313" y="632"/>
              <a:ext cx="104" cy="92"/>
            </a:xfrm>
            <a:prstGeom prst="ellipse">
              <a:avLst/>
            </a:prstGeom>
            <a:solidFill>
              <a:srgbClr val="898989"/>
            </a:solidFill>
            <a:ln w="9525">
              <a:noFill/>
              <a:round/>
              <a:headEnd/>
              <a:tailEnd/>
            </a:ln>
          </p:spPr>
          <p:txBody>
            <a:bodyPr/>
            <a:lstStyle/>
            <a:p>
              <a:endParaRPr lang="en-GB">
                <a:latin typeface="Calibri" pitchFamily="34" charset="0"/>
              </a:endParaRPr>
            </a:p>
          </p:txBody>
        </p:sp>
        <p:sp>
          <p:nvSpPr>
            <p:cNvPr id="18462" name="Oval 30"/>
            <p:cNvSpPr>
              <a:spLocks noChangeArrowheads="1"/>
            </p:cNvSpPr>
            <p:nvPr/>
          </p:nvSpPr>
          <p:spPr bwMode="auto">
            <a:xfrm>
              <a:off x="3313" y="632"/>
              <a:ext cx="104" cy="88"/>
            </a:xfrm>
            <a:prstGeom prst="ellipse">
              <a:avLst/>
            </a:prstGeom>
            <a:solidFill>
              <a:srgbClr val="A5A5A5"/>
            </a:solidFill>
            <a:ln w="9525">
              <a:noFill/>
              <a:round/>
              <a:headEnd/>
              <a:tailEnd/>
            </a:ln>
          </p:spPr>
          <p:txBody>
            <a:bodyPr/>
            <a:lstStyle/>
            <a:p>
              <a:endParaRPr lang="en-GB">
                <a:latin typeface="Calibri" pitchFamily="34" charset="0"/>
              </a:endParaRPr>
            </a:p>
          </p:txBody>
        </p:sp>
        <p:sp>
          <p:nvSpPr>
            <p:cNvPr id="18463" name="Oval 31"/>
            <p:cNvSpPr>
              <a:spLocks noChangeArrowheads="1"/>
            </p:cNvSpPr>
            <p:nvPr/>
          </p:nvSpPr>
          <p:spPr bwMode="auto">
            <a:xfrm>
              <a:off x="3313" y="636"/>
              <a:ext cx="99" cy="77"/>
            </a:xfrm>
            <a:prstGeom prst="ellipse">
              <a:avLst/>
            </a:prstGeom>
            <a:solidFill>
              <a:srgbClr val="C0C0C0"/>
            </a:solidFill>
            <a:ln w="9525">
              <a:noFill/>
              <a:round/>
              <a:headEnd/>
              <a:tailEnd/>
            </a:ln>
          </p:spPr>
          <p:txBody>
            <a:bodyPr/>
            <a:lstStyle/>
            <a:p>
              <a:endParaRPr lang="en-GB">
                <a:latin typeface="Calibri" pitchFamily="34" charset="0"/>
              </a:endParaRPr>
            </a:p>
          </p:txBody>
        </p:sp>
        <p:sp>
          <p:nvSpPr>
            <p:cNvPr id="18464" name="Freeform 32"/>
            <p:cNvSpPr>
              <a:spLocks/>
            </p:cNvSpPr>
            <p:nvPr/>
          </p:nvSpPr>
          <p:spPr bwMode="auto">
            <a:xfrm>
              <a:off x="2151" y="255"/>
              <a:ext cx="1562" cy="666"/>
            </a:xfrm>
            <a:custGeom>
              <a:avLst/>
              <a:gdLst>
                <a:gd name="T0" fmla="*/ 601 w 1562"/>
                <a:gd name="T1" fmla="*/ 0 h 666"/>
                <a:gd name="T2" fmla="*/ 493 w 1562"/>
                <a:gd name="T3" fmla="*/ 297 h 666"/>
                <a:gd name="T4" fmla="*/ 525 w 1562"/>
                <a:gd name="T5" fmla="*/ 527 h 666"/>
                <a:gd name="T6" fmla="*/ 49 w 1562"/>
                <a:gd name="T7" fmla="*/ 527 h 666"/>
                <a:gd name="T8" fmla="*/ 0 w 1562"/>
                <a:gd name="T9" fmla="*/ 666 h 666"/>
                <a:gd name="T10" fmla="*/ 1562 w 1562"/>
                <a:gd name="T11" fmla="*/ 666 h 666"/>
                <a:gd name="T12" fmla="*/ 1535 w 1562"/>
                <a:gd name="T13" fmla="*/ 527 h 666"/>
                <a:gd name="T14" fmla="*/ 1055 w 1562"/>
                <a:gd name="T15" fmla="*/ 527 h 666"/>
                <a:gd name="T16" fmla="*/ 1086 w 1562"/>
                <a:gd name="T17" fmla="*/ 297 h 666"/>
                <a:gd name="T18" fmla="*/ 974 w 1562"/>
                <a:gd name="T19" fmla="*/ 0 h 666"/>
                <a:gd name="T20" fmla="*/ 601 w 1562"/>
                <a:gd name="T21" fmla="*/ 0 h 6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562"/>
                <a:gd name="T34" fmla="*/ 0 h 666"/>
                <a:gd name="T35" fmla="*/ 1562 w 1562"/>
                <a:gd name="T36" fmla="*/ 666 h 6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562" h="666">
                  <a:moveTo>
                    <a:pt x="601" y="0"/>
                  </a:moveTo>
                  <a:lnTo>
                    <a:pt x="493" y="297"/>
                  </a:lnTo>
                  <a:lnTo>
                    <a:pt x="525" y="527"/>
                  </a:lnTo>
                  <a:lnTo>
                    <a:pt x="49" y="527"/>
                  </a:lnTo>
                  <a:lnTo>
                    <a:pt x="0" y="666"/>
                  </a:lnTo>
                  <a:lnTo>
                    <a:pt x="1562" y="666"/>
                  </a:lnTo>
                  <a:lnTo>
                    <a:pt x="1535" y="527"/>
                  </a:lnTo>
                  <a:lnTo>
                    <a:pt x="1055" y="527"/>
                  </a:lnTo>
                  <a:lnTo>
                    <a:pt x="1086" y="297"/>
                  </a:lnTo>
                  <a:lnTo>
                    <a:pt x="974" y="0"/>
                  </a:lnTo>
                  <a:lnTo>
                    <a:pt x="601" y="0"/>
                  </a:lnTo>
                  <a:close/>
                </a:path>
              </a:pathLst>
            </a:custGeom>
            <a:solidFill>
              <a:srgbClr val="C0C0C0"/>
            </a:solidFill>
            <a:ln w="0">
              <a:solidFill>
                <a:srgbClr val="FFFFFF"/>
              </a:solidFill>
              <a:round/>
              <a:headEnd/>
              <a:tailEnd/>
            </a:ln>
          </p:spPr>
          <p:txBody>
            <a:bodyPr/>
            <a:lstStyle/>
            <a:p>
              <a:endParaRPr lang="en-GB">
                <a:latin typeface="Calibri" pitchFamily="34" charset="0"/>
              </a:endParaRPr>
            </a:p>
          </p:txBody>
        </p:sp>
        <p:sp>
          <p:nvSpPr>
            <p:cNvPr id="18465" name="Rectangle 33"/>
            <p:cNvSpPr>
              <a:spLocks noChangeArrowheads="1"/>
            </p:cNvSpPr>
            <p:nvPr/>
          </p:nvSpPr>
          <p:spPr bwMode="auto">
            <a:xfrm>
              <a:off x="2142" y="914"/>
              <a:ext cx="1584" cy="44"/>
            </a:xfrm>
            <a:prstGeom prst="rect">
              <a:avLst/>
            </a:prstGeom>
            <a:solidFill>
              <a:srgbClr val="808080"/>
            </a:solidFill>
            <a:ln w="9525">
              <a:noFill/>
              <a:miter lim="800000"/>
              <a:headEnd/>
              <a:tailEnd/>
            </a:ln>
          </p:spPr>
          <p:txBody>
            <a:bodyPr/>
            <a:lstStyle/>
            <a:p>
              <a:endParaRPr lang="en-GB">
                <a:latin typeface="Calibri" pitchFamily="34" charset="0"/>
              </a:endParaRPr>
            </a:p>
          </p:txBody>
        </p:sp>
        <p:sp>
          <p:nvSpPr>
            <p:cNvPr id="18466" name="Freeform 34"/>
            <p:cNvSpPr>
              <a:spLocks/>
            </p:cNvSpPr>
            <p:nvPr/>
          </p:nvSpPr>
          <p:spPr bwMode="auto">
            <a:xfrm>
              <a:off x="2689" y="277"/>
              <a:ext cx="517" cy="286"/>
            </a:xfrm>
            <a:custGeom>
              <a:avLst/>
              <a:gdLst>
                <a:gd name="T0" fmla="*/ 0 w 517"/>
                <a:gd name="T1" fmla="*/ 286 h 286"/>
                <a:gd name="T2" fmla="*/ 95 w 517"/>
                <a:gd name="T3" fmla="*/ 0 h 286"/>
                <a:gd name="T4" fmla="*/ 427 w 517"/>
                <a:gd name="T5" fmla="*/ 4 h 286"/>
                <a:gd name="T6" fmla="*/ 517 w 517"/>
                <a:gd name="T7" fmla="*/ 282 h 286"/>
                <a:gd name="T8" fmla="*/ 395 w 517"/>
                <a:gd name="T9" fmla="*/ 44 h 286"/>
                <a:gd name="T10" fmla="*/ 113 w 517"/>
                <a:gd name="T11" fmla="*/ 44 h 286"/>
                <a:gd name="T12" fmla="*/ 0 w 517"/>
                <a:gd name="T13" fmla="*/ 286 h 286"/>
                <a:gd name="T14" fmla="*/ 0 60000 65536"/>
                <a:gd name="T15" fmla="*/ 0 60000 65536"/>
                <a:gd name="T16" fmla="*/ 0 60000 65536"/>
                <a:gd name="T17" fmla="*/ 0 60000 65536"/>
                <a:gd name="T18" fmla="*/ 0 60000 65536"/>
                <a:gd name="T19" fmla="*/ 0 60000 65536"/>
                <a:gd name="T20" fmla="*/ 0 60000 65536"/>
                <a:gd name="T21" fmla="*/ 0 w 517"/>
                <a:gd name="T22" fmla="*/ 0 h 286"/>
                <a:gd name="T23" fmla="*/ 517 w 517"/>
                <a:gd name="T24" fmla="*/ 286 h 28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17" h="286">
                  <a:moveTo>
                    <a:pt x="0" y="286"/>
                  </a:moveTo>
                  <a:lnTo>
                    <a:pt x="95" y="0"/>
                  </a:lnTo>
                  <a:lnTo>
                    <a:pt x="427" y="4"/>
                  </a:lnTo>
                  <a:lnTo>
                    <a:pt x="517" y="282"/>
                  </a:lnTo>
                  <a:lnTo>
                    <a:pt x="395" y="44"/>
                  </a:lnTo>
                  <a:lnTo>
                    <a:pt x="113" y="44"/>
                  </a:lnTo>
                  <a:lnTo>
                    <a:pt x="0" y="286"/>
                  </a:lnTo>
                  <a:close/>
                </a:path>
              </a:pathLst>
            </a:custGeom>
            <a:solidFill>
              <a:srgbClr val="404040"/>
            </a:solidFill>
            <a:ln w="9525">
              <a:noFill/>
              <a:round/>
              <a:headEnd/>
              <a:tailEnd/>
            </a:ln>
          </p:spPr>
          <p:txBody>
            <a:bodyPr/>
            <a:lstStyle/>
            <a:p>
              <a:endParaRPr lang="en-GB">
                <a:latin typeface="Calibri" pitchFamily="34" charset="0"/>
              </a:endParaRPr>
            </a:p>
          </p:txBody>
        </p:sp>
        <p:sp>
          <p:nvSpPr>
            <p:cNvPr id="18467" name="AutoShape 35"/>
            <p:cNvSpPr>
              <a:spLocks noChangeArrowheads="1"/>
            </p:cNvSpPr>
            <p:nvPr/>
          </p:nvSpPr>
          <p:spPr bwMode="auto">
            <a:xfrm>
              <a:off x="2797" y="369"/>
              <a:ext cx="310" cy="29"/>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18468" name="AutoShape 36"/>
            <p:cNvSpPr>
              <a:spLocks noChangeArrowheads="1"/>
            </p:cNvSpPr>
            <p:nvPr/>
          </p:nvSpPr>
          <p:spPr bwMode="auto">
            <a:xfrm>
              <a:off x="2797" y="376"/>
              <a:ext cx="310" cy="18"/>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18469" name="AutoShape 37"/>
            <p:cNvSpPr>
              <a:spLocks noChangeArrowheads="1"/>
            </p:cNvSpPr>
            <p:nvPr/>
          </p:nvSpPr>
          <p:spPr bwMode="auto">
            <a:xfrm>
              <a:off x="2797" y="416"/>
              <a:ext cx="310" cy="29"/>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18470" name="AutoShape 38"/>
            <p:cNvSpPr>
              <a:spLocks noChangeArrowheads="1"/>
            </p:cNvSpPr>
            <p:nvPr/>
          </p:nvSpPr>
          <p:spPr bwMode="auto">
            <a:xfrm>
              <a:off x="2797" y="423"/>
              <a:ext cx="310" cy="19"/>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18471" name="AutoShape 39"/>
            <p:cNvSpPr>
              <a:spLocks noChangeArrowheads="1"/>
            </p:cNvSpPr>
            <p:nvPr/>
          </p:nvSpPr>
          <p:spPr bwMode="auto">
            <a:xfrm>
              <a:off x="2797" y="467"/>
              <a:ext cx="310" cy="30"/>
            </a:xfrm>
            <a:prstGeom prst="roundRect">
              <a:avLst>
                <a:gd name="adj" fmla="val 31250"/>
              </a:avLst>
            </a:prstGeom>
            <a:solidFill>
              <a:srgbClr val="FFFFFF"/>
            </a:solidFill>
            <a:ln w="9525">
              <a:noFill/>
              <a:round/>
              <a:headEnd/>
              <a:tailEnd/>
            </a:ln>
          </p:spPr>
          <p:txBody>
            <a:bodyPr/>
            <a:lstStyle/>
            <a:p>
              <a:endParaRPr lang="en-GB">
                <a:latin typeface="Calibri" pitchFamily="34" charset="0"/>
              </a:endParaRPr>
            </a:p>
          </p:txBody>
        </p:sp>
        <p:sp>
          <p:nvSpPr>
            <p:cNvPr id="18472" name="AutoShape 40"/>
            <p:cNvSpPr>
              <a:spLocks noChangeArrowheads="1"/>
            </p:cNvSpPr>
            <p:nvPr/>
          </p:nvSpPr>
          <p:spPr bwMode="auto">
            <a:xfrm>
              <a:off x="2797" y="475"/>
              <a:ext cx="310" cy="25"/>
            </a:xfrm>
            <a:prstGeom prst="roundRect">
              <a:avLst>
                <a:gd name="adj" fmla="val 35713"/>
              </a:avLst>
            </a:prstGeom>
            <a:solidFill>
              <a:srgbClr val="404040"/>
            </a:solidFill>
            <a:ln w="9525">
              <a:noFill/>
              <a:round/>
              <a:headEnd/>
              <a:tailEnd/>
            </a:ln>
          </p:spPr>
          <p:txBody>
            <a:bodyPr/>
            <a:lstStyle/>
            <a:p>
              <a:endParaRPr lang="en-GB">
                <a:latin typeface="Calibri" pitchFamily="34" charset="0"/>
              </a:endParaRPr>
            </a:p>
          </p:txBody>
        </p:sp>
        <p:sp>
          <p:nvSpPr>
            <p:cNvPr id="18473" name="AutoShape 41"/>
            <p:cNvSpPr>
              <a:spLocks noChangeArrowheads="1"/>
            </p:cNvSpPr>
            <p:nvPr/>
          </p:nvSpPr>
          <p:spPr bwMode="auto">
            <a:xfrm>
              <a:off x="2734" y="519"/>
              <a:ext cx="431" cy="29"/>
            </a:xfrm>
            <a:prstGeom prst="roundRect">
              <a:avLst>
                <a:gd name="adj" fmla="val 37500"/>
              </a:avLst>
            </a:prstGeom>
            <a:solidFill>
              <a:srgbClr val="FFFFFF"/>
            </a:solidFill>
            <a:ln w="9525">
              <a:noFill/>
              <a:round/>
              <a:headEnd/>
              <a:tailEnd/>
            </a:ln>
          </p:spPr>
          <p:txBody>
            <a:bodyPr/>
            <a:lstStyle/>
            <a:p>
              <a:endParaRPr lang="en-GB">
                <a:latin typeface="Calibri" pitchFamily="34" charset="0"/>
              </a:endParaRPr>
            </a:p>
          </p:txBody>
        </p:sp>
        <p:sp>
          <p:nvSpPr>
            <p:cNvPr id="18474" name="AutoShape 42"/>
            <p:cNvSpPr>
              <a:spLocks noChangeArrowheads="1"/>
            </p:cNvSpPr>
            <p:nvPr/>
          </p:nvSpPr>
          <p:spPr bwMode="auto">
            <a:xfrm>
              <a:off x="2734" y="526"/>
              <a:ext cx="431" cy="26"/>
            </a:xfrm>
            <a:prstGeom prst="roundRect">
              <a:avLst>
                <a:gd name="adj" fmla="val 35713"/>
              </a:avLst>
            </a:prstGeom>
            <a:solidFill>
              <a:srgbClr val="404040"/>
            </a:solidFill>
            <a:ln w="9525">
              <a:noFill/>
              <a:round/>
              <a:headEnd/>
              <a:tailEnd/>
            </a:ln>
          </p:spPr>
          <p:txBody>
            <a:bodyPr/>
            <a:lstStyle/>
            <a:p>
              <a:endParaRPr lang="en-GB">
                <a:latin typeface="Calibri" pitchFamily="34" charset="0"/>
              </a:endParaRPr>
            </a:p>
          </p:txBody>
        </p:sp>
        <p:sp>
          <p:nvSpPr>
            <p:cNvPr id="18475" name="AutoShape 43"/>
            <p:cNvSpPr>
              <a:spLocks noChangeArrowheads="1"/>
            </p:cNvSpPr>
            <p:nvPr/>
          </p:nvSpPr>
          <p:spPr bwMode="auto">
            <a:xfrm>
              <a:off x="2734" y="577"/>
              <a:ext cx="431" cy="26"/>
            </a:xfrm>
            <a:prstGeom prst="roundRect">
              <a:avLst>
                <a:gd name="adj" fmla="val 42856"/>
              </a:avLst>
            </a:prstGeom>
            <a:solidFill>
              <a:srgbClr val="FFFFFF"/>
            </a:solidFill>
            <a:ln w="9525">
              <a:noFill/>
              <a:round/>
              <a:headEnd/>
              <a:tailEnd/>
            </a:ln>
          </p:spPr>
          <p:txBody>
            <a:bodyPr/>
            <a:lstStyle/>
            <a:p>
              <a:endParaRPr lang="en-GB">
                <a:latin typeface="Calibri" pitchFamily="34" charset="0"/>
              </a:endParaRPr>
            </a:p>
          </p:txBody>
        </p:sp>
        <p:sp>
          <p:nvSpPr>
            <p:cNvPr id="18476" name="AutoShape 44"/>
            <p:cNvSpPr>
              <a:spLocks noChangeArrowheads="1"/>
            </p:cNvSpPr>
            <p:nvPr/>
          </p:nvSpPr>
          <p:spPr bwMode="auto">
            <a:xfrm>
              <a:off x="2734" y="585"/>
              <a:ext cx="431" cy="18"/>
            </a:xfrm>
            <a:prstGeom prst="roundRect">
              <a:avLst>
                <a:gd name="adj" fmla="val 50000"/>
              </a:avLst>
            </a:prstGeom>
            <a:solidFill>
              <a:srgbClr val="404040"/>
            </a:solidFill>
            <a:ln w="9525">
              <a:noFill/>
              <a:round/>
              <a:headEnd/>
              <a:tailEnd/>
            </a:ln>
          </p:spPr>
          <p:txBody>
            <a:bodyPr/>
            <a:lstStyle/>
            <a:p>
              <a:endParaRPr lang="en-GB">
                <a:latin typeface="Calibri" pitchFamily="34" charset="0"/>
              </a:endParaRPr>
            </a:p>
          </p:txBody>
        </p:sp>
        <p:sp>
          <p:nvSpPr>
            <p:cNvPr id="18477" name="AutoShape 45"/>
            <p:cNvSpPr>
              <a:spLocks noChangeArrowheads="1"/>
            </p:cNvSpPr>
            <p:nvPr/>
          </p:nvSpPr>
          <p:spPr bwMode="auto">
            <a:xfrm>
              <a:off x="2734" y="625"/>
              <a:ext cx="431" cy="29"/>
            </a:xfrm>
            <a:prstGeom prst="roundRect">
              <a:avLst>
                <a:gd name="adj" fmla="val 37500"/>
              </a:avLst>
            </a:prstGeom>
            <a:solidFill>
              <a:srgbClr val="FFFFFF"/>
            </a:solidFill>
            <a:ln w="9525">
              <a:noFill/>
              <a:round/>
              <a:headEnd/>
              <a:tailEnd/>
            </a:ln>
          </p:spPr>
          <p:txBody>
            <a:bodyPr/>
            <a:lstStyle/>
            <a:p>
              <a:endParaRPr lang="en-GB">
                <a:latin typeface="Calibri" pitchFamily="34" charset="0"/>
              </a:endParaRPr>
            </a:p>
          </p:txBody>
        </p:sp>
        <p:sp>
          <p:nvSpPr>
            <p:cNvPr id="18478" name="AutoShape 46"/>
            <p:cNvSpPr>
              <a:spLocks noChangeArrowheads="1"/>
            </p:cNvSpPr>
            <p:nvPr/>
          </p:nvSpPr>
          <p:spPr bwMode="auto">
            <a:xfrm>
              <a:off x="2734" y="632"/>
              <a:ext cx="431" cy="22"/>
            </a:xfrm>
            <a:prstGeom prst="roundRect">
              <a:avLst>
                <a:gd name="adj" fmla="val 41667"/>
              </a:avLst>
            </a:prstGeom>
            <a:solidFill>
              <a:srgbClr val="404040"/>
            </a:solidFill>
            <a:ln w="9525">
              <a:noFill/>
              <a:round/>
              <a:headEnd/>
              <a:tailEnd/>
            </a:ln>
          </p:spPr>
          <p:txBody>
            <a:bodyPr/>
            <a:lstStyle/>
            <a:p>
              <a:endParaRPr lang="en-GB">
                <a:latin typeface="Calibri" pitchFamily="34" charset="0"/>
              </a:endParaRPr>
            </a:p>
          </p:txBody>
        </p:sp>
      </p:grpSp>
      <p:sp>
        <p:nvSpPr>
          <p:cNvPr id="49" name="TextBox 48"/>
          <p:cNvSpPr txBox="1"/>
          <p:nvPr/>
        </p:nvSpPr>
        <p:spPr>
          <a:xfrm>
            <a:off x="3144838" y="2693988"/>
            <a:ext cx="3068637" cy="1570037"/>
          </a:xfrm>
          <a:prstGeom prst="rect">
            <a:avLst/>
          </a:prstGeom>
          <a:noFill/>
        </p:spPr>
        <p:txBody>
          <a:bodyPr>
            <a:spAutoFit/>
          </a:bodyPr>
          <a:lstStyle/>
          <a:p>
            <a:pPr algn="ctr" fontAlgn="auto">
              <a:spcBef>
                <a:spcPts val="0"/>
              </a:spcBef>
              <a:spcAft>
                <a:spcPts val="0"/>
              </a:spcAft>
              <a:defRPr/>
            </a:pPr>
            <a:r>
              <a:rPr lang="x-none" sz="3200" b="1" dirty="0">
                <a:solidFill>
                  <a:schemeClr val="accent1">
                    <a:lumMod val="25000"/>
                  </a:schemeClr>
                </a:solidFill>
                <a:latin typeface="Calibri" pitchFamily="34" charset="0"/>
              </a:rPr>
              <a:t>Forenzika tekućih podataka</a:t>
            </a:r>
            <a:endParaRPr lang="en-US" sz="3200" dirty="0">
              <a:latin typeface="+mn-lt"/>
            </a:endParaRPr>
          </a:p>
        </p:txBody>
      </p:sp>
    </p:spTree>
  </p:cSld>
  <p:clrMapOvr>
    <a:masterClrMapping/>
  </p:clrMapOvr>
  <p:transition spd="slow">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1537"/>
          </a:xfrm>
        </p:spPr>
        <p:txBody>
          <a:bodyPr rtlCol="0">
            <a:normAutofit fontScale="90000"/>
          </a:bodyPr>
          <a:lstStyle/>
          <a:p>
            <a:pPr fontAlgn="auto">
              <a:spcAft>
                <a:spcPts val="0"/>
              </a:spcAft>
              <a:defRPr/>
            </a:pPr>
            <a:r>
              <a:rPr lang="x-none" b="1" dirty="0" smtClean="0"/>
              <a:t>Poznati </a:t>
            </a:r>
            <a:r>
              <a:rPr lang="x-none" b="1" smtClean="0"/>
              <a:t>provajderi </a:t>
            </a:r>
            <a:r>
              <a:rPr lang="x-none" b="1" smtClean="0"/>
              <a:t>servisa </a:t>
            </a:r>
            <a:r>
              <a:rPr lang="x-none" b="1" dirty="0" smtClean="0"/>
              <a:t>u oblaku</a:t>
            </a:r>
            <a:endParaRPr lang="en-US" b="1" dirty="0"/>
          </a:p>
        </p:txBody>
      </p:sp>
      <p:pic>
        <p:nvPicPr>
          <p:cNvPr id="5" name="Grafik 364"/>
          <p:cNvPicPr/>
          <p:nvPr/>
        </p:nvPicPr>
        <p:blipFill>
          <a:blip r:embed="rId2">
            <a:extLst>
              <a:ext uri="{28A0092B-C50C-407E-A947-70E740481C1C}"/>
            </a:extLst>
          </a:blip>
          <a:srcRect/>
          <a:stretch>
            <a:fillRect/>
          </a:stretch>
        </p:blipFill>
        <p:spPr bwMode="auto">
          <a:xfrm>
            <a:off x="1454204" y="2076566"/>
            <a:ext cx="1842666" cy="856450"/>
          </a:xfrm>
          <a:prstGeom prst="rect">
            <a:avLst/>
          </a:prstGeom>
          <a:noFill/>
          <a:ln>
            <a:noFill/>
          </a:ln>
          <a:effectLst>
            <a:reflection blurRad="6350" stA="52000" endA="300" endPos="35000" dir="5400000" sy="-100000" algn="bl" rotWithShape="0"/>
          </a:effectLst>
        </p:spPr>
      </p:pic>
      <p:pic>
        <p:nvPicPr>
          <p:cNvPr id="6" name="Grafik 368"/>
          <p:cNvPicPr/>
          <p:nvPr/>
        </p:nvPicPr>
        <p:blipFill>
          <a:blip r:embed="rId3">
            <a:extLst>
              <a:ext uri="{28A0092B-C50C-407E-A947-70E740481C1C}"/>
            </a:extLst>
          </a:blip>
          <a:srcRect/>
          <a:stretch>
            <a:fillRect/>
          </a:stretch>
        </p:blipFill>
        <p:spPr bwMode="auto">
          <a:xfrm>
            <a:off x="1454204" y="3949626"/>
            <a:ext cx="1371233" cy="946344"/>
          </a:xfrm>
          <a:prstGeom prst="rect">
            <a:avLst/>
          </a:prstGeom>
          <a:noFill/>
          <a:ln>
            <a:noFill/>
          </a:ln>
          <a:effectLst>
            <a:reflection blurRad="6350" stA="52000" endA="300" endPos="35000" dir="5400000" sy="-100000" algn="bl" rotWithShape="0"/>
          </a:effectLst>
        </p:spPr>
      </p:pic>
      <p:pic>
        <p:nvPicPr>
          <p:cNvPr id="7" name="Grafik 372"/>
          <p:cNvPicPr/>
          <p:nvPr/>
        </p:nvPicPr>
        <p:blipFill>
          <a:blip r:embed="rId4">
            <a:extLst>
              <a:ext uri="{28A0092B-C50C-407E-A947-70E740481C1C}"/>
            </a:extLst>
          </a:blip>
          <a:srcRect/>
          <a:stretch>
            <a:fillRect/>
          </a:stretch>
        </p:blipFill>
        <p:spPr bwMode="auto">
          <a:xfrm>
            <a:off x="2966181" y="5290035"/>
            <a:ext cx="1365746" cy="537091"/>
          </a:xfrm>
          <a:prstGeom prst="rect">
            <a:avLst/>
          </a:prstGeom>
          <a:noFill/>
          <a:ln>
            <a:noFill/>
          </a:ln>
          <a:effectLst>
            <a:reflection blurRad="6350" stA="52000" endA="300" endPos="35000" dir="5400000" sy="-100000" algn="bl" rotWithShape="0"/>
          </a:effectLst>
        </p:spPr>
      </p:pic>
      <p:pic>
        <p:nvPicPr>
          <p:cNvPr id="8" name="Grafik 376"/>
          <p:cNvPicPr/>
          <p:nvPr/>
        </p:nvPicPr>
        <p:blipFill>
          <a:blip r:embed="rId5">
            <a:extLst>
              <a:ext uri="{28A0092B-C50C-407E-A947-70E740481C1C}"/>
            </a:extLst>
          </a:blip>
          <a:srcRect/>
          <a:stretch>
            <a:fillRect/>
          </a:stretch>
        </p:blipFill>
        <p:spPr bwMode="auto">
          <a:xfrm>
            <a:off x="6178400" y="4696676"/>
            <a:ext cx="1933914" cy="593360"/>
          </a:xfrm>
          <a:prstGeom prst="rect">
            <a:avLst/>
          </a:prstGeom>
          <a:noFill/>
          <a:ln>
            <a:noFill/>
          </a:ln>
          <a:effectLst>
            <a:reflection blurRad="6350" stA="52000" endA="300" endPos="35000" dir="5400000" sy="-100000" algn="bl" rotWithShape="0"/>
          </a:effectLst>
        </p:spPr>
      </p:pic>
      <p:pic>
        <p:nvPicPr>
          <p:cNvPr id="9" name="Grafik 380"/>
          <p:cNvPicPr/>
          <p:nvPr/>
        </p:nvPicPr>
        <p:blipFill>
          <a:blip r:embed="rId6">
            <a:extLst>
              <a:ext uri="{28A0092B-C50C-407E-A947-70E740481C1C}"/>
            </a:extLst>
          </a:blip>
          <a:srcRect/>
          <a:stretch>
            <a:fillRect/>
          </a:stretch>
        </p:blipFill>
        <p:spPr bwMode="auto">
          <a:xfrm>
            <a:off x="6528786" y="2220440"/>
            <a:ext cx="1846693" cy="890758"/>
          </a:xfrm>
          <a:prstGeom prst="rect">
            <a:avLst/>
          </a:prstGeom>
          <a:noFill/>
          <a:ln>
            <a:noFill/>
          </a:ln>
          <a:effectLst>
            <a:reflection blurRad="6350" stA="52000" endA="300" endPos="35000" dir="5400000" sy="-100000" algn="bl" rotWithShape="0"/>
          </a:effectLst>
        </p:spPr>
      </p:pic>
      <p:pic>
        <p:nvPicPr>
          <p:cNvPr id="10" name="Grafik 384"/>
          <p:cNvPicPr/>
          <p:nvPr/>
        </p:nvPicPr>
        <p:blipFill>
          <a:blip r:embed="rId7">
            <a:extLst>
              <a:ext uri="{28A0092B-C50C-407E-A947-70E740481C1C}"/>
            </a:extLst>
          </a:blip>
          <a:srcRect/>
          <a:stretch>
            <a:fillRect/>
          </a:stretch>
        </p:blipFill>
        <p:spPr bwMode="auto">
          <a:xfrm>
            <a:off x="4331927" y="3111198"/>
            <a:ext cx="1374444" cy="1086770"/>
          </a:xfrm>
          <a:prstGeom prst="rect">
            <a:avLst/>
          </a:prstGeom>
          <a:noFill/>
          <a:ln>
            <a:noFill/>
          </a:ln>
          <a:effectLst>
            <a:reflection blurRad="6350" stA="52000" endA="300" endPos="35000" dir="5400000" sy="-100000" algn="bl" rotWithShape="0"/>
          </a:effectLst>
        </p:spPr>
      </p:pic>
      <p:sp>
        <p:nvSpPr>
          <p:cNvPr id="47112" name="Textfeld 2"/>
          <p:cNvSpPr txBox="1">
            <a:spLocks noChangeArrowheads="1"/>
          </p:cNvSpPr>
          <p:nvPr/>
        </p:nvSpPr>
        <p:spPr bwMode="auto">
          <a:xfrm>
            <a:off x="585788" y="6342063"/>
            <a:ext cx="8129587" cy="368300"/>
          </a:xfrm>
          <a:prstGeom prst="rect">
            <a:avLst/>
          </a:prstGeom>
          <a:noFill/>
          <a:ln w="9525">
            <a:noFill/>
            <a:miter lim="800000"/>
            <a:headEnd/>
            <a:tailEnd/>
          </a:ln>
        </p:spPr>
        <p:txBody>
          <a:bodyPr wrap="none">
            <a:spAutoFit/>
          </a:bodyPr>
          <a:lstStyle/>
          <a:p>
            <a:r>
              <a:rPr lang="sr-Latn-CS">
                <a:latin typeface="Calibri" pitchFamily="34" charset="0"/>
              </a:rPr>
              <a:t>Detaljnije na</a:t>
            </a:r>
            <a:r>
              <a:rPr lang="de-DE">
                <a:latin typeface="Calibri" pitchFamily="34" charset="0"/>
              </a:rPr>
              <a:t>: </a:t>
            </a:r>
            <a:r>
              <a:rPr lang="en-US">
                <a:latin typeface="Calibri" pitchFamily="34" charset="0"/>
              </a:rPr>
              <a:t>http://en.wikipedia.org/wiki/Comparison_of_online_backup_services</a:t>
            </a:r>
          </a:p>
        </p:txBody>
      </p:sp>
    </p:spTree>
  </p:cSld>
  <p:clrMapOvr>
    <a:masterClrMapping/>
  </p:clrMapOvr>
  <p:transition spd="slow">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71537"/>
          </a:xfrm>
        </p:spPr>
        <p:txBody>
          <a:bodyPr rtlCol="0">
            <a:normAutofit fontScale="90000"/>
          </a:bodyPr>
          <a:lstStyle/>
          <a:p>
            <a:pPr fontAlgn="auto">
              <a:spcAft>
                <a:spcPts val="0"/>
              </a:spcAft>
              <a:defRPr/>
            </a:pPr>
            <a:r>
              <a:rPr lang="x-none" b="1" dirty="0" smtClean="0"/>
              <a:t>Šta činiti sa daljinskim memorisanjem</a:t>
            </a:r>
            <a:r>
              <a:rPr lang="en-US" b="1" dirty="0" smtClean="0"/>
              <a:t>?</a:t>
            </a:r>
            <a:endParaRPr lang="en-US" b="1" dirty="0"/>
          </a:p>
        </p:txBody>
      </p:sp>
      <p:sp>
        <p:nvSpPr>
          <p:cNvPr id="4" name="Rectangle 3"/>
          <p:cNvSpPr>
            <a:spLocks noGrp="1" noChangeArrowheads="1"/>
          </p:cNvSpPr>
          <p:nvPr>
            <p:ph idx="1"/>
          </p:nvPr>
        </p:nvSpPr>
        <p:spPr/>
        <p:txBody>
          <a:bodyPr rtlCol="0">
            <a:normAutofit fontScale="85000" lnSpcReduction="20000"/>
          </a:bodyPr>
          <a:lstStyle/>
          <a:p>
            <a:pPr marL="0" indent="0" fontAlgn="auto">
              <a:lnSpc>
                <a:spcPct val="150000"/>
              </a:lnSpc>
              <a:spcBef>
                <a:spcPts val="0"/>
              </a:spcBef>
              <a:spcAft>
                <a:spcPts val="0"/>
              </a:spcAft>
              <a:buFont typeface="Arial"/>
              <a:buNone/>
              <a:defRPr/>
            </a:pPr>
            <a:r>
              <a:rPr lang="x-none" dirty="0" smtClean="0"/>
              <a:t>Identifikacija</a:t>
            </a:r>
            <a:r>
              <a:rPr lang="en-GB" dirty="0" smtClean="0"/>
              <a:t>:</a:t>
            </a:r>
          </a:p>
          <a:p>
            <a:pPr fontAlgn="auto">
              <a:spcAft>
                <a:spcPts val="0"/>
              </a:spcAft>
              <a:buFont typeface="Arial"/>
              <a:buChar char="•"/>
              <a:defRPr/>
            </a:pPr>
            <a:r>
              <a:rPr lang="sr-Latn-CS" dirty="0" err="1" smtClean="0"/>
              <a:t>ikonice</a:t>
            </a:r>
            <a:r>
              <a:rPr lang="x-none" dirty="0" smtClean="0"/>
              <a:t> koje liče na pomenute logotipove;</a:t>
            </a:r>
            <a:r>
              <a:rPr lang="en-US" dirty="0" smtClean="0"/>
              <a:t> </a:t>
            </a:r>
          </a:p>
          <a:p>
            <a:pPr fontAlgn="auto">
              <a:spcAft>
                <a:spcPts val="0"/>
              </a:spcAft>
              <a:buFont typeface="Arial"/>
              <a:buChar char="•"/>
              <a:defRPr/>
            </a:pPr>
            <a:r>
              <a:rPr lang="sr-Latn-CS" dirty="0" smtClean="0"/>
              <a:t>kontrola</a:t>
            </a:r>
            <a:r>
              <a:rPr lang="x-none" dirty="0" smtClean="0"/>
              <a:t> instaliranog softvera;</a:t>
            </a:r>
            <a:endParaRPr lang="de-DE" dirty="0" smtClean="0"/>
          </a:p>
          <a:p>
            <a:pPr fontAlgn="auto">
              <a:spcAft>
                <a:spcPts val="0"/>
              </a:spcAft>
              <a:buFont typeface="Arial"/>
              <a:buChar char="•"/>
              <a:defRPr/>
            </a:pPr>
            <a:r>
              <a:rPr lang="sr-Latn-CS" dirty="0" smtClean="0"/>
              <a:t>lista</a:t>
            </a:r>
            <a:r>
              <a:rPr lang="x-none" dirty="0" smtClean="0"/>
              <a:t> procesa;</a:t>
            </a:r>
            <a:r>
              <a:rPr lang="en-US" dirty="0" smtClean="0"/>
              <a:t> </a:t>
            </a:r>
          </a:p>
          <a:p>
            <a:pPr fontAlgn="auto">
              <a:spcAft>
                <a:spcPts val="0"/>
              </a:spcAft>
              <a:buFont typeface="Arial"/>
              <a:buChar char="•"/>
              <a:defRPr/>
            </a:pPr>
            <a:r>
              <a:rPr lang="sr-Latn-CS" dirty="0" smtClean="0"/>
              <a:t>mrežne</a:t>
            </a:r>
            <a:r>
              <a:rPr lang="x-none" dirty="0" smtClean="0"/>
              <a:t> deljene i preslikane mrežne jedinice;</a:t>
            </a:r>
            <a:endParaRPr lang="de-DE" dirty="0"/>
          </a:p>
          <a:p>
            <a:pPr fontAlgn="auto">
              <a:spcAft>
                <a:spcPts val="0"/>
              </a:spcAft>
              <a:buFont typeface="Arial"/>
              <a:buChar char="•"/>
              <a:defRPr/>
            </a:pPr>
            <a:r>
              <a:rPr lang="sr-Latn-CS" dirty="0" smtClean="0"/>
              <a:t>posmatranje</a:t>
            </a:r>
            <a:r>
              <a:rPr lang="x-none" dirty="0" smtClean="0"/>
              <a:t> saobraćaja na mreži;</a:t>
            </a:r>
            <a:endParaRPr lang="de-DE" dirty="0"/>
          </a:p>
          <a:p>
            <a:pPr fontAlgn="auto">
              <a:spcAft>
                <a:spcPts val="0"/>
              </a:spcAft>
              <a:buFont typeface="Arial"/>
              <a:buChar char="•"/>
              <a:defRPr/>
            </a:pPr>
            <a:r>
              <a:rPr lang="sr-Latn-CS" dirty="0" smtClean="0"/>
              <a:t>liste</a:t>
            </a:r>
            <a:r>
              <a:rPr lang="x-none" dirty="0" smtClean="0"/>
              <a:t> otvorenih i prislušnih priključaka radi registrovanja sumnjive aktivnosti;</a:t>
            </a:r>
            <a:endParaRPr lang="de-DE" dirty="0"/>
          </a:p>
          <a:p>
            <a:pPr fontAlgn="auto">
              <a:spcAft>
                <a:spcPts val="0"/>
              </a:spcAft>
              <a:buFont typeface="Arial"/>
              <a:buChar char="•"/>
              <a:defRPr/>
            </a:pPr>
            <a:r>
              <a:rPr lang="sr-Latn-CS" dirty="0" smtClean="0"/>
              <a:t>akvizicija</a:t>
            </a:r>
            <a:r>
              <a:rPr lang="x-none" dirty="0" smtClean="0"/>
              <a:t> svih podataka za koje se čini da su daljinski memorisani.</a:t>
            </a:r>
            <a:r>
              <a:rPr lang="en-US" dirty="0" smtClean="0"/>
              <a:t> </a:t>
            </a:r>
            <a:endParaRPr lang="en-GB" dirty="0"/>
          </a:p>
        </p:txBody>
      </p:sp>
    </p:spTree>
  </p:cSld>
  <p:clrMapOvr>
    <a:masterClrMapping/>
  </p:clrMapOvr>
  <p:transition spd="slow">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235075"/>
            <a:ext cx="8512175" cy="5373688"/>
          </a:xfrm>
        </p:spPr>
        <p:txBody>
          <a:bodyPr rtlCol="0">
            <a:normAutofit fontScale="25000" lnSpcReduction="20000"/>
          </a:bodyPr>
          <a:lstStyle/>
          <a:p>
            <a:pPr fontAlgn="auto">
              <a:spcAft>
                <a:spcPts val="0"/>
              </a:spcAft>
              <a:buFont typeface="Arial"/>
              <a:buNone/>
              <a:defRPr/>
            </a:pPr>
            <a:r>
              <a:rPr lang="x-none" sz="10400" dirty="0" smtClean="0"/>
              <a:t>Na kraju ovog bloka obuke, učesnici će biti u stanju da</a:t>
            </a:r>
            <a:r>
              <a:rPr lang="en-US" sz="10400" dirty="0" smtClean="0"/>
              <a:t>:</a:t>
            </a:r>
          </a:p>
          <a:p>
            <a:pPr fontAlgn="auto">
              <a:spcAft>
                <a:spcPts val="0"/>
              </a:spcAft>
              <a:buFont typeface="Arial"/>
              <a:buChar char="•"/>
              <a:defRPr/>
            </a:pPr>
            <a:endParaRPr lang="en-GB" sz="3600" dirty="0" smtClean="0"/>
          </a:p>
          <a:p>
            <a:pPr fontAlgn="auto">
              <a:spcAft>
                <a:spcPts val="0"/>
              </a:spcAft>
              <a:buFont typeface="Arial"/>
              <a:buChar char="•"/>
              <a:defRPr/>
            </a:pPr>
            <a:r>
              <a:rPr lang="sr-Latn-CS" sz="8400" dirty="0" smtClean="0"/>
              <a:t>prave</a:t>
            </a:r>
            <a:r>
              <a:rPr lang="x-none" sz="8400" dirty="0" smtClean="0"/>
              <a:t> razliku između scenarija mrtve kutije i scenarija tekućih podataka;</a:t>
            </a:r>
            <a:endParaRPr lang="de-DE" sz="8400" dirty="0"/>
          </a:p>
          <a:p>
            <a:pPr fontAlgn="auto">
              <a:spcAft>
                <a:spcPts val="0"/>
              </a:spcAft>
              <a:buFont typeface="Arial"/>
              <a:buChar char="•"/>
              <a:defRPr/>
            </a:pPr>
            <a:r>
              <a:rPr lang="sr-Latn-CS" sz="8400" dirty="0" smtClean="0"/>
              <a:t>daju</a:t>
            </a:r>
            <a:r>
              <a:rPr lang="x-none" sz="8400" dirty="0" smtClean="0"/>
              <a:t> definiciju</a:t>
            </a:r>
            <a:r>
              <a:rPr lang="en-GB" sz="8400" dirty="0" smtClean="0"/>
              <a:t> „</a:t>
            </a:r>
            <a:r>
              <a:rPr lang="x-none" sz="8400" dirty="0" smtClean="0"/>
              <a:t>nepostojanih podataka</a:t>
            </a:r>
            <a:r>
              <a:rPr lang="en-GB" sz="8400" dirty="0" smtClean="0"/>
              <a:t>“, „</a:t>
            </a:r>
            <a:r>
              <a:rPr lang="x-none" sz="8400" dirty="0" smtClean="0"/>
              <a:t>privremenih podataka</a:t>
            </a:r>
            <a:r>
              <a:rPr lang="en-GB" sz="8400" dirty="0" smtClean="0"/>
              <a:t>“ </a:t>
            </a:r>
            <a:r>
              <a:rPr lang="x-none" sz="8400" dirty="0" smtClean="0"/>
              <a:t>i</a:t>
            </a:r>
            <a:r>
              <a:rPr lang="en-GB" sz="8400" dirty="0" smtClean="0"/>
              <a:t> „</a:t>
            </a:r>
            <a:r>
              <a:rPr lang="x-none" sz="8400" dirty="0" smtClean="0"/>
              <a:t>forenzike tekućih podataka</a:t>
            </a:r>
            <a:r>
              <a:rPr lang="en-GB" sz="8400" dirty="0" smtClean="0"/>
              <a:t>“</a:t>
            </a:r>
            <a:r>
              <a:rPr lang="x-none" sz="8400" dirty="0" smtClean="0"/>
              <a:t>;</a:t>
            </a:r>
            <a:endParaRPr lang="de-DE" sz="8400" dirty="0"/>
          </a:p>
          <a:p>
            <a:pPr fontAlgn="auto">
              <a:spcAft>
                <a:spcPts val="0"/>
              </a:spcAft>
              <a:buFont typeface="Arial"/>
              <a:buChar char="•"/>
              <a:defRPr/>
            </a:pPr>
            <a:r>
              <a:rPr lang="sr-Latn-CS" sz="8400" dirty="0" smtClean="0"/>
              <a:t>objasne</a:t>
            </a:r>
            <a:r>
              <a:rPr lang="x-none" sz="8400" dirty="0" smtClean="0"/>
              <a:t> vrednost nepostojanih podataka za istrage;</a:t>
            </a:r>
            <a:endParaRPr lang="de-DE" sz="8400" dirty="0"/>
          </a:p>
          <a:p>
            <a:pPr fontAlgn="auto">
              <a:spcAft>
                <a:spcPts val="0"/>
              </a:spcAft>
              <a:buFont typeface="Arial"/>
              <a:buChar char="•"/>
              <a:defRPr/>
            </a:pPr>
            <a:r>
              <a:rPr lang="sr-Latn-CS" sz="8400" dirty="0" smtClean="0"/>
              <a:t>pobroje</a:t>
            </a:r>
            <a:r>
              <a:rPr lang="x-none" sz="8400" dirty="0" smtClean="0"/>
              <a:t> najmanje četiri vrste </a:t>
            </a:r>
            <a:r>
              <a:rPr lang="x-none" sz="8400" smtClean="0"/>
              <a:t>podataka  </a:t>
            </a:r>
            <a:r>
              <a:rPr lang="x-none" sz="8400" smtClean="0"/>
              <a:t>koj</a:t>
            </a:r>
            <a:r>
              <a:rPr lang="sr-Latn-RS" sz="8400" dirty="0" smtClean="0"/>
              <a:t>i</a:t>
            </a:r>
            <a:r>
              <a:rPr lang="x-none" sz="8400" smtClean="0"/>
              <a:t> </a:t>
            </a:r>
            <a:r>
              <a:rPr lang="x-none" sz="8400" dirty="0" smtClean="0"/>
              <a:t>bi </a:t>
            </a:r>
            <a:r>
              <a:rPr lang="x-none" sz="8400" smtClean="0"/>
              <a:t>bile </a:t>
            </a:r>
            <a:r>
              <a:rPr lang="x-none" sz="8400" smtClean="0"/>
              <a:t>izgubljen</a:t>
            </a:r>
            <a:r>
              <a:rPr lang="sr-Latn-RS" sz="8400" dirty="0" smtClean="0"/>
              <a:t>i</a:t>
            </a:r>
            <a:r>
              <a:rPr lang="x-none" sz="8400" smtClean="0"/>
              <a:t> </a:t>
            </a:r>
            <a:r>
              <a:rPr lang="x-none" sz="8400" dirty="0" smtClean="0"/>
              <a:t>da nije forenzike aktivnih podataka;</a:t>
            </a:r>
            <a:endParaRPr lang="de-DE" sz="8400" dirty="0"/>
          </a:p>
          <a:p>
            <a:pPr fontAlgn="auto">
              <a:spcAft>
                <a:spcPts val="0"/>
              </a:spcAft>
              <a:buFont typeface="Arial"/>
              <a:buChar char="•"/>
              <a:defRPr/>
            </a:pPr>
            <a:r>
              <a:rPr lang="sr-Latn-CS" sz="8400" dirty="0" smtClean="0"/>
              <a:t>primene</a:t>
            </a:r>
            <a:r>
              <a:rPr lang="x-none" sz="8400" dirty="0" smtClean="0"/>
              <a:t> istražiteljske mere kada se pred njima nađe računarski sistem u radu;</a:t>
            </a:r>
            <a:endParaRPr lang="de-DE" sz="8400" dirty="0"/>
          </a:p>
          <a:p>
            <a:pPr fontAlgn="auto">
              <a:spcAft>
                <a:spcPts val="0"/>
              </a:spcAft>
              <a:buFont typeface="Arial"/>
              <a:buChar char="•"/>
              <a:defRPr/>
            </a:pPr>
            <a:r>
              <a:rPr lang="sr-Latn-CS" sz="8400" dirty="0" smtClean="0"/>
              <a:t>nabroje</a:t>
            </a:r>
            <a:r>
              <a:rPr lang="x-none" sz="8400" dirty="0" smtClean="0"/>
              <a:t> najmanje četiri  alata za akviziciju nepostojanih podataka uključujući </a:t>
            </a:r>
            <a:r>
              <a:rPr lang="en-GB" sz="8400" dirty="0" smtClean="0"/>
              <a:t> DVD</a:t>
            </a:r>
            <a:r>
              <a:rPr lang="x-none" sz="8400" smtClean="0"/>
              <a:t>-jev</a:t>
            </a:r>
            <a:r>
              <a:rPr lang="sr-Latn-RS" sz="8400" dirty="0" smtClean="0"/>
              <a:t>e</a:t>
            </a:r>
            <a:r>
              <a:rPr lang="x-none" sz="8400" smtClean="0"/>
              <a:t> </a:t>
            </a:r>
            <a:r>
              <a:rPr lang="x-none" sz="8400" dirty="0" smtClean="0"/>
              <a:t>za aktivaciju i  podizanje sistema;</a:t>
            </a:r>
            <a:endParaRPr lang="de-DE" sz="8400" dirty="0"/>
          </a:p>
          <a:p>
            <a:pPr fontAlgn="auto">
              <a:spcAft>
                <a:spcPts val="0"/>
              </a:spcAft>
              <a:buFont typeface="Arial"/>
              <a:buChar char="•"/>
              <a:defRPr/>
            </a:pPr>
            <a:r>
              <a:rPr lang="sr-Latn-CS" sz="8400" dirty="0" smtClean="0"/>
              <a:t>opišu</a:t>
            </a:r>
            <a:r>
              <a:rPr lang="x-none" sz="8400" dirty="0" smtClean="0"/>
              <a:t>  izazove šifrovanja i mogućnosti forenzinke tekućih podataka u scenarijima koji uključuju šifrovanje;</a:t>
            </a:r>
            <a:endParaRPr lang="de-DE" sz="8400" dirty="0"/>
          </a:p>
          <a:p>
            <a:pPr fontAlgn="auto">
              <a:spcAft>
                <a:spcPts val="0"/>
              </a:spcAft>
              <a:buFont typeface="Arial"/>
              <a:buChar char="•"/>
              <a:defRPr/>
            </a:pPr>
            <a:r>
              <a:rPr lang="sr-Latn-CS" sz="8400" dirty="0" smtClean="0"/>
              <a:t>raspravljaju</a:t>
            </a:r>
            <a:r>
              <a:rPr lang="x-none" sz="8400" dirty="0" smtClean="0"/>
              <a:t> o izazovima i različitim zakonodavnim okvirima u scenarijima kod kojih se podaci daljinski memorišu, npr</a:t>
            </a:r>
            <a:r>
              <a:rPr lang="x-none" sz="8400" smtClean="0"/>
              <a:t>. </a:t>
            </a:r>
            <a:r>
              <a:rPr lang="sr-Latn-CS" sz="8400" dirty="0" smtClean="0"/>
              <a:t> </a:t>
            </a:r>
            <a:r>
              <a:rPr lang="sr-Latn-CS" sz="8400" dirty="0" smtClean="0"/>
              <a:t>o servisima </a:t>
            </a:r>
            <a:r>
              <a:rPr lang="sr-Latn-CS" sz="8400" dirty="0" smtClean="0"/>
              <a:t>u  oblaku;</a:t>
            </a:r>
            <a:endParaRPr lang="de-DE" sz="8400" dirty="0"/>
          </a:p>
          <a:p>
            <a:pPr fontAlgn="auto">
              <a:spcAft>
                <a:spcPts val="0"/>
              </a:spcAft>
              <a:buFont typeface="Arial"/>
              <a:buChar char="•"/>
              <a:defRPr/>
            </a:pPr>
            <a:r>
              <a:rPr lang="sr-Latn-CS" sz="8400" dirty="0" smtClean="0"/>
              <a:t>daju</a:t>
            </a:r>
            <a:r>
              <a:rPr lang="x-none" sz="8400" dirty="0" smtClean="0"/>
              <a:t> definiciju  “računarstva u oblaku”;</a:t>
            </a:r>
            <a:endParaRPr lang="de-DE" sz="8400" dirty="0"/>
          </a:p>
          <a:p>
            <a:pPr fontAlgn="auto">
              <a:spcAft>
                <a:spcPts val="0"/>
              </a:spcAft>
              <a:buFont typeface="Arial"/>
              <a:buChar char="•"/>
              <a:defRPr/>
            </a:pPr>
            <a:r>
              <a:rPr lang="sr-Latn-CS" sz="8400" dirty="0" smtClean="0"/>
              <a:t>u</a:t>
            </a:r>
            <a:r>
              <a:rPr lang="x-none" sz="8400" dirty="0" smtClean="0"/>
              <a:t>porede najmanje tri servisa u oblak okruženju.</a:t>
            </a:r>
            <a:r>
              <a:rPr lang="de-DE" sz="8400" dirty="0" smtClean="0"/>
              <a:t> </a:t>
            </a:r>
            <a:endParaRPr lang="en-US" sz="8400" dirty="0" smtClean="0"/>
          </a:p>
          <a:p>
            <a:pPr fontAlgn="auto">
              <a:spcAft>
                <a:spcPts val="0"/>
              </a:spcAft>
              <a:buFont typeface="Wingdings" charset="2"/>
              <a:buChar char="²"/>
              <a:defRPr/>
            </a:pPr>
            <a:endParaRPr lang="en-US" sz="2600" dirty="0"/>
          </a:p>
        </p:txBody>
      </p:sp>
      <p:sp>
        <p:nvSpPr>
          <p:cNvPr id="49154" name="Title 1"/>
          <p:cNvSpPr>
            <a:spLocks noGrp="1"/>
          </p:cNvSpPr>
          <p:nvPr>
            <p:ph type="title"/>
          </p:nvPr>
        </p:nvSpPr>
        <p:spPr>
          <a:xfrm>
            <a:off x="457200" y="274638"/>
            <a:ext cx="8229600" cy="773112"/>
          </a:xfrm>
        </p:spPr>
        <p:txBody>
          <a:bodyPr/>
          <a:lstStyle/>
          <a:p>
            <a:r>
              <a:rPr lang="sr-Latn-CS" b="1" smtClean="0"/>
              <a:t>Ciljevi bloka obuke</a:t>
            </a:r>
            <a:endParaRPr lang="en-US" b="1" smtClean="0"/>
          </a:p>
        </p:txBody>
      </p:sp>
    </p:spTree>
  </p:cSld>
  <p:clrMapOvr>
    <a:masterClrMapping/>
  </p:clrMapOvr>
  <p:transition spd="slow">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6" descr="Question Mark Clip Art">
            <a:hlinkClick r:id="rId3"/>
          </p:cNvPr>
          <p:cNvPicPr>
            <a:picLocks noChangeAspect="1" noChangeArrowheads="1"/>
          </p:cNvPicPr>
          <p:nvPr/>
        </p:nvPicPr>
        <p:blipFill>
          <a:blip r:embed="rId4"/>
          <a:srcRect/>
          <a:stretch>
            <a:fillRect/>
          </a:stretch>
        </p:blipFill>
        <p:spPr bwMode="auto">
          <a:xfrm>
            <a:off x="3143250" y="1357313"/>
            <a:ext cx="2857500" cy="2857500"/>
          </a:xfrm>
          <a:prstGeom prst="rect">
            <a:avLst/>
          </a:prstGeom>
          <a:noFill/>
          <a:ln w="9525">
            <a:noFill/>
            <a:miter lim="800000"/>
            <a:headEnd/>
            <a:tailEnd/>
          </a:ln>
        </p:spPr>
      </p:pic>
      <p:sp>
        <p:nvSpPr>
          <p:cNvPr id="50178" name="TextBox 3"/>
          <p:cNvSpPr txBox="1">
            <a:spLocks noChangeArrowheads="1"/>
          </p:cNvSpPr>
          <p:nvPr/>
        </p:nvSpPr>
        <p:spPr bwMode="auto">
          <a:xfrm>
            <a:off x="3071813" y="4500563"/>
            <a:ext cx="2187575" cy="923925"/>
          </a:xfrm>
          <a:prstGeom prst="rect">
            <a:avLst/>
          </a:prstGeom>
          <a:noFill/>
          <a:ln w="9525">
            <a:noFill/>
            <a:miter lim="800000"/>
            <a:headEnd/>
            <a:tailEnd/>
          </a:ln>
        </p:spPr>
        <p:txBody>
          <a:bodyPr wrap="none">
            <a:spAutoFit/>
          </a:bodyPr>
          <a:lstStyle/>
          <a:p>
            <a:r>
              <a:rPr lang="sr-Latn-CS" sz="5400" b="1">
                <a:latin typeface="Calibri" pitchFamily="34" charset="0"/>
              </a:rPr>
              <a:t>Pitanja</a:t>
            </a:r>
            <a:endParaRPr lang="en-GB" sz="5400" b="1">
              <a:latin typeface="Calibri" pitchFamily="34" charset="0"/>
            </a:endParaRPr>
          </a:p>
        </p:txBody>
      </p:sp>
    </p:spTree>
  </p:cSld>
  <p:clrMapOvr>
    <a:masterClrMapping/>
  </p:clrMapOvr>
  <p:transition spd="slow">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Bild 5" descr="Bildschirmfoto 2013-02-24 um 13.34.05.png"/>
          <p:cNvPicPr>
            <a:picLocks noChangeAspect="1"/>
          </p:cNvPicPr>
          <p:nvPr/>
        </p:nvPicPr>
        <p:blipFill>
          <a:blip r:embed="rId3"/>
          <a:srcRect/>
          <a:stretch>
            <a:fillRect/>
          </a:stretch>
        </p:blipFill>
        <p:spPr bwMode="auto">
          <a:xfrm>
            <a:off x="0" y="1028700"/>
            <a:ext cx="9144000" cy="4862513"/>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457200" y="274638"/>
            <a:ext cx="8229600" cy="871537"/>
          </a:xfrm>
        </p:spPr>
        <p:txBody>
          <a:bodyPr/>
          <a:lstStyle/>
          <a:p>
            <a:r>
              <a:rPr lang="sr-Latn-CS" b="1" smtClean="0"/>
              <a:t>Šta je forenzika tekućih podataka</a:t>
            </a:r>
            <a:r>
              <a:rPr lang="en-US" b="1" smtClean="0"/>
              <a:t>?</a:t>
            </a:r>
          </a:p>
        </p:txBody>
      </p:sp>
      <p:sp>
        <p:nvSpPr>
          <p:cNvPr id="4" name="Rectangle 3"/>
          <p:cNvSpPr>
            <a:spLocks noGrp="1" noChangeArrowheads="1"/>
          </p:cNvSpPr>
          <p:nvPr>
            <p:ph idx="1"/>
          </p:nvPr>
        </p:nvSpPr>
        <p:spPr/>
        <p:txBody>
          <a:bodyPr rtlCol="0">
            <a:normAutofit lnSpcReduction="10000"/>
          </a:bodyPr>
          <a:lstStyle/>
          <a:p>
            <a:pPr marL="0" indent="0" algn="just" fontAlgn="auto">
              <a:spcAft>
                <a:spcPts val="0"/>
              </a:spcAft>
              <a:buFont typeface="Arial"/>
              <a:buNone/>
              <a:defRPr/>
            </a:pPr>
            <a:r>
              <a:rPr lang="x-none" smtClean="0"/>
              <a:t>Forenzika </a:t>
            </a:r>
            <a:r>
              <a:rPr lang="sr-Latn-RS" dirty="0" smtClean="0"/>
              <a:t>tekućih</a:t>
            </a:r>
            <a:r>
              <a:rPr lang="x-none" smtClean="0"/>
              <a:t> </a:t>
            </a:r>
            <a:r>
              <a:rPr lang="x-none" dirty="0" smtClean="0"/>
              <a:t>podataka se bavi situacijama u kojima je neophodno da se </a:t>
            </a:r>
            <a:r>
              <a:rPr lang="x-none" smtClean="0"/>
              <a:t>uhvate </a:t>
            </a:r>
            <a:r>
              <a:rPr lang="sr-Latn-RS" b="1" dirty="0" smtClean="0"/>
              <a:t>nepostojani</a:t>
            </a:r>
            <a:r>
              <a:rPr lang="x-none" b="1" smtClean="0"/>
              <a:t> </a:t>
            </a:r>
            <a:r>
              <a:rPr lang="x-none" b="1" dirty="0" smtClean="0"/>
              <a:t>podaci </a:t>
            </a:r>
            <a:r>
              <a:rPr lang="x-none" dirty="0" smtClean="0"/>
              <a:t>sa uređaja pre nego što se oni isključe ili odspoje iz mreža ili izvora napajanja.</a:t>
            </a:r>
            <a:r>
              <a:rPr lang="en-US" dirty="0" smtClean="0"/>
              <a:t> </a:t>
            </a:r>
          </a:p>
          <a:p>
            <a:pPr marL="0" indent="0" algn="just" fontAlgn="auto">
              <a:spcAft>
                <a:spcPts val="0"/>
              </a:spcAft>
              <a:buFont typeface="Arial"/>
              <a:buNone/>
              <a:defRPr/>
            </a:pPr>
            <a:endParaRPr lang="en-US" dirty="0"/>
          </a:p>
          <a:p>
            <a:pPr marL="0" indent="0" algn="just" fontAlgn="auto">
              <a:spcAft>
                <a:spcPts val="0"/>
              </a:spcAft>
              <a:buFont typeface="Arial"/>
              <a:buNone/>
              <a:defRPr/>
            </a:pPr>
            <a:r>
              <a:rPr lang="x-none" dirty="0" smtClean="0"/>
              <a:t>Ona zahteva viši nivo specijalnosti od </a:t>
            </a:r>
            <a:r>
              <a:rPr lang="x-none" smtClean="0"/>
              <a:t>procedure </a:t>
            </a:r>
            <a:r>
              <a:rPr lang="sr-Latn-RS" dirty="0" smtClean="0"/>
              <a:t>kod</a:t>
            </a:r>
            <a:r>
              <a:rPr lang="x-none" smtClean="0"/>
              <a:t> pretres</a:t>
            </a:r>
            <a:r>
              <a:rPr lang="sr-Latn-RS" dirty="0" smtClean="0"/>
              <a:t>a</a:t>
            </a:r>
            <a:r>
              <a:rPr lang="x-none" smtClean="0"/>
              <a:t> </a:t>
            </a:r>
            <a:r>
              <a:rPr lang="x-none" smtClean="0"/>
              <a:t>i </a:t>
            </a:r>
            <a:r>
              <a:rPr lang="x-none" smtClean="0"/>
              <a:t>zaplen</a:t>
            </a:r>
            <a:r>
              <a:rPr lang="sr-Latn-RS" dirty="0" smtClean="0"/>
              <a:t>e</a:t>
            </a:r>
            <a:r>
              <a:rPr lang="x-none" smtClean="0"/>
              <a:t> </a:t>
            </a:r>
            <a:r>
              <a:rPr lang="x-none" dirty="0" smtClean="0"/>
              <a:t>mrtvih kutija zato što postoji vrlo velika mogućnost prepravljanja ili čak pisanja preko dokaza.</a:t>
            </a:r>
            <a:endParaRPr lang="de-DE" dirty="0"/>
          </a:p>
        </p:txBody>
      </p:sp>
    </p:spTree>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274638"/>
            <a:ext cx="8229600" cy="871537"/>
          </a:xfrm>
        </p:spPr>
        <p:txBody>
          <a:bodyPr/>
          <a:lstStyle/>
          <a:p>
            <a:r>
              <a:rPr lang="sr-Latn-CS" b="1" smtClean="0"/>
              <a:t>Šta su </a:t>
            </a:r>
            <a:r>
              <a:rPr lang="sr-Latn-CS" b="1" smtClean="0"/>
              <a:t>nepostojani </a:t>
            </a:r>
            <a:r>
              <a:rPr lang="sr-Latn-CS" b="1" smtClean="0"/>
              <a:t>podaci</a:t>
            </a:r>
            <a:r>
              <a:rPr lang="sr-Latn-CS" b="1" smtClean="0"/>
              <a:t>?</a:t>
            </a:r>
            <a:endParaRPr lang="sr-Latn-CS" b="1" smtClean="0"/>
          </a:p>
        </p:txBody>
      </p:sp>
      <p:sp>
        <p:nvSpPr>
          <p:cNvPr id="4" name="Rectangle 3"/>
          <p:cNvSpPr>
            <a:spLocks noGrp="1" noChangeArrowheads="1"/>
          </p:cNvSpPr>
          <p:nvPr>
            <p:ph idx="1"/>
          </p:nvPr>
        </p:nvSpPr>
        <p:spPr>
          <a:xfrm>
            <a:off x="457200" y="3632200"/>
            <a:ext cx="8229600" cy="2897188"/>
          </a:xfrm>
        </p:spPr>
        <p:txBody>
          <a:bodyPr rtlCol="0">
            <a:normAutofit lnSpcReduction="10000"/>
          </a:bodyPr>
          <a:lstStyle/>
          <a:p>
            <a:pPr marL="0" indent="0" algn="just" fontAlgn="auto">
              <a:spcAft>
                <a:spcPts val="0"/>
              </a:spcAft>
              <a:buFont typeface="Arial"/>
              <a:buNone/>
              <a:defRPr/>
            </a:pPr>
            <a:r>
              <a:rPr lang="sr-Latn-CS" smtClean="0"/>
              <a:t>Nepostojani podaci su podaci koji se digitalno memorišu na način da postoji jako velika verovatnoća da se njihovi sadržaji izbrišu, da se preko njih piše ili da se preprave u kratkom vremenu ljudskom ili automatizovanom </a:t>
            </a:r>
            <a:r>
              <a:rPr lang="sr-Latn-CS" smtClean="0"/>
              <a:t>interakcijom</a:t>
            </a:r>
            <a:r>
              <a:rPr lang="sr-Latn-CS" smtClean="0"/>
              <a:t>.</a:t>
            </a:r>
            <a:endParaRPr lang="sr-Latn-CS" smtClean="0"/>
          </a:p>
        </p:txBody>
      </p:sp>
      <p:pic>
        <p:nvPicPr>
          <p:cNvPr id="3" name="Bild 2"/>
          <p:cNvPicPr>
            <a:picLocks noChangeAspect="1"/>
          </p:cNvPicPr>
          <p:nvPr/>
        </p:nvPicPr>
        <p:blipFill>
          <a:blip r:embed="rId2"/>
          <a:srcRect/>
          <a:stretch>
            <a:fillRect/>
          </a:stretch>
        </p:blipFill>
        <p:spPr bwMode="auto">
          <a:xfrm>
            <a:off x="1930400" y="1462088"/>
            <a:ext cx="5027613" cy="1990725"/>
          </a:xfrm>
          <a:prstGeom prst="rect">
            <a:avLst/>
          </a:prstGeom>
          <a:noFill/>
          <a:ln w="9525">
            <a:noFill/>
            <a:miter lim="800000"/>
            <a:headEnd/>
            <a:tailEnd/>
          </a:ln>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a:xfrm>
            <a:off x="457200" y="274638"/>
            <a:ext cx="8229600" cy="871537"/>
          </a:xfrm>
        </p:spPr>
        <p:txBody>
          <a:bodyPr/>
          <a:lstStyle/>
          <a:p>
            <a:r>
              <a:rPr lang="sr-Latn-CS" b="1" smtClean="0"/>
              <a:t>Primeri nepostojanih podataka</a:t>
            </a:r>
            <a:r>
              <a:rPr lang="en-US" b="1" smtClean="0"/>
              <a:t>?</a:t>
            </a:r>
          </a:p>
        </p:txBody>
      </p:sp>
      <p:pic>
        <p:nvPicPr>
          <p:cNvPr id="6" name="Inhaltsplatzhalter 5"/>
          <p:cNvPicPr>
            <a:picLocks noGrp="1" noChangeAspect="1"/>
          </p:cNvPicPr>
          <p:nvPr>
            <p:ph idx="1"/>
          </p:nvPr>
        </p:nvPicPr>
        <p:blipFill>
          <a:blip r:embed="rId2"/>
          <a:srcRect l="-40068" r="-40068"/>
          <a:stretch>
            <a:fillRect/>
          </a:stretch>
        </p:blipFill>
        <p:spPr>
          <a:xfrm>
            <a:off x="1556660" y="1732904"/>
            <a:ext cx="6052858" cy="3328839"/>
          </a:xfrm>
          <a:effectLst>
            <a:reflection blurRad="6350" stA="52000" endA="300" endPos="35000" dir="5400000" sy="-100000" algn="bl" rotWithShape="0"/>
          </a:effectLst>
        </p:spPr>
      </p:pic>
    </p:spTree>
  </p:cSld>
  <p:clrMapOvr>
    <a:masterClrMapping/>
  </p:clrMapOvr>
  <p:transition spd="slow">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457200" y="274638"/>
            <a:ext cx="8229600" cy="871537"/>
          </a:xfrm>
        </p:spPr>
        <p:txBody>
          <a:bodyPr/>
          <a:lstStyle/>
          <a:p>
            <a:r>
              <a:rPr lang="sr-Latn-CS" b="1" smtClean="0"/>
              <a:t>Primeri za nepostojane podatke</a:t>
            </a:r>
            <a:endParaRPr lang="en-US" b="1" smtClean="0"/>
          </a:p>
        </p:txBody>
      </p:sp>
      <p:sp>
        <p:nvSpPr>
          <p:cNvPr id="4" name="Rectangle 3"/>
          <p:cNvSpPr>
            <a:spLocks noGrp="1" noChangeArrowheads="1"/>
          </p:cNvSpPr>
          <p:nvPr>
            <p:ph idx="1"/>
          </p:nvPr>
        </p:nvSpPr>
        <p:spPr>
          <a:xfrm>
            <a:off x="457200" y="1600200"/>
            <a:ext cx="8229600" cy="4937125"/>
          </a:xfrm>
        </p:spPr>
        <p:txBody>
          <a:bodyPr rtlCol="0">
            <a:normAutofit fontScale="92500" lnSpcReduction="20000"/>
          </a:bodyPr>
          <a:lstStyle/>
          <a:p>
            <a:pPr fontAlgn="auto">
              <a:spcAft>
                <a:spcPts val="0"/>
              </a:spcAft>
              <a:buFont typeface="Arial"/>
              <a:buChar char="•"/>
              <a:defRPr/>
            </a:pPr>
            <a:r>
              <a:rPr lang="sr-Latn-CS" dirty="0" smtClean="0"/>
              <a:t>K</a:t>
            </a:r>
            <a:r>
              <a:rPr lang="x-none" dirty="0" smtClean="0"/>
              <a:t>eš memorija</a:t>
            </a:r>
            <a:r>
              <a:rPr lang="en-US" dirty="0" smtClean="0"/>
              <a:t> (</a:t>
            </a:r>
            <a:r>
              <a:rPr lang="x-none" dirty="0" smtClean="0"/>
              <a:t>npr</a:t>
            </a:r>
            <a:r>
              <a:rPr lang="en-US" dirty="0" smtClean="0"/>
              <a:t>. </a:t>
            </a:r>
            <a:r>
              <a:rPr lang="x-none" dirty="0" smtClean="0"/>
              <a:t>ARP i DNS keš memorije</a:t>
            </a:r>
            <a:r>
              <a:rPr lang="en-US" dirty="0" smtClean="0"/>
              <a:t>)</a:t>
            </a:r>
            <a:r>
              <a:rPr lang="x-none" dirty="0" smtClean="0"/>
              <a:t>.</a:t>
            </a:r>
            <a:endParaRPr lang="en-US" dirty="0" smtClean="0"/>
          </a:p>
          <a:p>
            <a:pPr fontAlgn="auto">
              <a:spcAft>
                <a:spcPts val="0"/>
              </a:spcAft>
              <a:buFont typeface="Arial"/>
              <a:buChar char="•"/>
              <a:defRPr/>
            </a:pPr>
            <a:r>
              <a:rPr lang="x-none" dirty="0" smtClean="0"/>
              <a:t>Nememorisani dokumenti.</a:t>
            </a:r>
            <a:endParaRPr lang="en-US" dirty="0" smtClean="0"/>
          </a:p>
          <a:p>
            <a:pPr fontAlgn="auto">
              <a:spcAft>
                <a:spcPts val="0"/>
              </a:spcAft>
              <a:buFont typeface="Arial"/>
              <a:buChar char="•"/>
              <a:defRPr/>
            </a:pPr>
            <a:r>
              <a:rPr lang="x-none" dirty="0" smtClean="0"/>
              <a:t>Izvršavani procesi.</a:t>
            </a:r>
          </a:p>
          <a:p>
            <a:pPr fontAlgn="auto">
              <a:spcAft>
                <a:spcPts val="0"/>
              </a:spcAft>
              <a:buFont typeface="Arial"/>
              <a:buChar char="•"/>
              <a:defRPr/>
            </a:pPr>
            <a:r>
              <a:rPr lang="x-none" dirty="0" smtClean="0"/>
              <a:t>Lozinke i ključevi za šifre.</a:t>
            </a:r>
            <a:endParaRPr lang="en-US" dirty="0" smtClean="0"/>
          </a:p>
          <a:p>
            <a:pPr fontAlgn="auto">
              <a:spcAft>
                <a:spcPts val="0"/>
              </a:spcAft>
              <a:buFont typeface="Arial"/>
              <a:buChar char="•"/>
              <a:defRPr/>
            </a:pPr>
            <a:r>
              <a:rPr lang="x-none" dirty="0" smtClean="0"/>
              <a:t>Otvorene veze na mreži. </a:t>
            </a:r>
            <a:endParaRPr lang="en-US" dirty="0" smtClean="0"/>
          </a:p>
          <a:p>
            <a:pPr fontAlgn="auto">
              <a:spcAft>
                <a:spcPts val="0"/>
              </a:spcAft>
              <a:buFont typeface="Arial"/>
              <a:buChar char="•"/>
              <a:defRPr/>
            </a:pPr>
            <a:r>
              <a:rPr lang="sr-Latn-CS" dirty="0" smtClean="0"/>
              <a:t>I</a:t>
            </a:r>
            <a:r>
              <a:rPr lang="x-none" dirty="0" smtClean="0"/>
              <a:t>nformacije o sistemu.</a:t>
            </a:r>
            <a:endParaRPr lang="en-US" dirty="0" smtClean="0"/>
          </a:p>
          <a:p>
            <a:pPr fontAlgn="auto">
              <a:spcAft>
                <a:spcPts val="0"/>
              </a:spcAft>
              <a:buFont typeface="Arial"/>
              <a:buChar char="•"/>
              <a:defRPr/>
            </a:pPr>
            <a:r>
              <a:rPr lang="x-none" dirty="0" smtClean="0"/>
              <a:t>Prijavljeni korisnici.</a:t>
            </a:r>
            <a:endParaRPr lang="en-US" dirty="0" smtClean="0"/>
          </a:p>
          <a:p>
            <a:pPr fontAlgn="auto">
              <a:spcAft>
                <a:spcPts val="0"/>
              </a:spcAft>
              <a:buFont typeface="Arial"/>
              <a:buChar char="•"/>
              <a:defRPr/>
            </a:pPr>
            <a:r>
              <a:rPr lang="x-none" dirty="0" smtClean="0"/>
              <a:t>Privremeno priključeno daljinsko memorisanje. </a:t>
            </a:r>
            <a:endParaRPr lang="en-US" dirty="0" smtClean="0"/>
          </a:p>
          <a:p>
            <a:pPr fontAlgn="auto">
              <a:spcAft>
                <a:spcPts val="0"/>
              </a:spcAft>
              <a:buFont typeface="Arial"/>
              <a:buChar char="•"/>
              <a:defRPr/>
            </a:pPr>
            <a:r>
              <a:rPr lang="x-none" dirty="0" smtClean="0"/>
              <a:t>Binarni programi Zlovera koje postoje samo u</a:t>
            </a:r>
            <a:r>
              <a:rPr lang="en-US" dirty="0" smtClean="0"/>
              <a:t> RAM</a:t>
            </a:r>
            <a:r>
              <a:rPr lang="x-none" dirty="0" smtClean="0"/>
              <a:t> memoriji.</a:t>
            </a:r>
            <a:endParaRPr lang="en-US" dirty="0" smtClean="0"/>
          </a:p>
          <a:p>
            <a:pPr fontAlgn="auto">
              <a:spcAft>
                <a:spcPts val="0"/>
              </a:spcAft>
              <a:buFont typeface="Arial"/>
              <a:buChar char="•"/>
              <a:defRPr/>
            </a:pPr>
            <a:endParaRPr lang="en-US" dirty="0" smtClean="0"/>
          </a:p>
          <a:p>
            <a:pPr fontAlgn="auto">
              <a:spcAft>
                <a:spcPts val="0"/>
              </a:spcAft>
              <a:buFont typeface="Arial"/>
              <a:buChar char="•"/>
              <a:defRPr/>
            </a:pPr>
            <a:endParaRPr lang="en-US" dirty="0" smtClean="0"/>
          </a:p>
          <a:p>
            <a:pPr marL="0" indent="0" fontAlgn="auto">
              <a:spcAft>
                <a:spcPts val="0"/>
              </a:spcAft>
              <a:buFont typeface="Arial"/>
              <a:buNone/>
              <a:defRPr/>
            </a:pPr>
            <a:endParaRPr lang="en-US" dirty="0" smtClean="0"/>
          </a:p>
        </p:txBody>
      </p:sp>
    </p:spTree>
  </p:cSld>
  <p:clrMapOvr>
    <a:masterClrMapping/>
  </p:clrMapOvr>
  <p:transition spd="slow">
    <p:fade/>
    <p:sndAc>
      <p:stSnd>
        <p:snd r:embed="rId2" name="Explosion"/>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1"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p:cTn id="7" dur="500" decel="50000" fill="hold">
                                          <p:stCondLst>
                                            <p:cond delay="0"/>
                                          </p:stCondLst>
                                        </p:cTn>
                                        <p:tgtEl>
                                          <p:spTgt spid="4">
                                            <p:txEl>
                                              <p:pRg st="1" end="1"/>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xEl>
                                              <p:pRg st="1" end="1"/>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xEl>
                                              <p:pRg st="1" end="1"/>
                                            </p:txEl>
                                          </p:spTgt>
                                        </p:tgtEl>
                                        <p:attrNameLst>
                                          <p:attrName>ppt_w</p:attrName>
                                        </p:attrNameLst>
                                      </p:cBhvr>
                                      <p:tavLst>
                                        <p:tav tm="0">
                                          <p:val>
                                            <p:strVal val="#ppt_w*.05"/>
                                          </p:val>
                                        </p:tav>
                                        <p:tav tm="100000">
                                          <p:val>
                                            <p:strVal val="#ppt_w"/>
                                          </p:val>
                                        </p:tav>
                                      </p:tavLst>
                                    </p:anim>
                                    <p:anim calcmode="lin" valueType="num">
                                      <p:cBhvr>
                                        <p:cTn id="10" dur="1000" fill="hold"/>
                                        <p:tgtEl>
                                          <p:spTgt spid="4">
                                            <p:txEl>
                                              <p:pRg st="1" end="1"/>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xEl>
                                              <p:pRg st="1" end="1"/>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xEl>
                                              <p:pRg st="1" end="1"/>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xEl>
                                              <p:pRg st="1" end="1"/>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xEl>
                                              <p:pRg st="1" end="1"/>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3" name="Bongo"/>
                                        </p:tgtEl>
                                      </p:cMediaNode>
                                    </p:audio>
                                  </p:subTnLst>
                                </p:cTn>
                              </p:par>
                            </p:childTnLst>
                          </p:cTn>
                        </p:par>
                      </p:childTnLst>
                    </p:cTn>
                  </p:par>
                  <p:par>
                    <p:cTn id="15" fill="hold">
                      <p:stCondLst>
                        <p:cond delay="indefinite"/>
                      </p:stCondLst>
                      <p:childTnLst>
                        <p:par>
                          <p:cTn id="16" fill="hold">
                            <p:stCondLst>
                              <p:cond delay="0"/>
                            </p:stCondLst>
                            <p:childTnLst>
                              <p:par>
                                <p:cTn id="17" presetID="49" presetClass="entr" presetSubtype="0" decel="100000" fill="hold" grpId="1"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p:cTn id="19"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4">
                                            <p:txEl>
                                              <p:pRg st="2" end="2"/>
                                            </p:txEl>
                                          </p:spTgt>
                                        </p:tgtEl>
                                        <p:attrNameLst>
                                          <p:attrName>ppt_h</p:attrName>
                                        </p:attrNameLst>
                                      </p:cBhvr>
                                      <p:tavLst>
                                        <p:tav tm="0">
                                          <p:val>
                                            <p:fltVal val="0"/>
                                          </p:val>
                                        </p:tav>
                                        <p:tav tm="100000">
                                          <p:val>
                                            <p:strVal val="#ppt_h"/>
                                          </p:val>
                                        </p:tav>
                                      </p:tavLst>
                                    </p:anim>
                                    <p:anim calcmode="lin" valueType="num">
                                      <p:cBhvr>
                                        <p:cTn id="21" dur="500" fill="hold"/>
                                        <p:tgtEl>
                                          <p:spTgt spid="4">
                                            <p:txEl>
                                              <p:pRg st="2" end="2"/>
                                            </p:txEl>
                                          </p:spTgt>
                                        </p:tgtEl>
                                        <p:attrNameLst>
                                          <p:attrName>style.rotation</p:attrName>
                                        </p:attrNameLst>
                                      </p:cBhvr>
                                      <p:tavLst>
                                        <p:tav tm="0">
                                          <p:val>
                                            <p:fltVal val="360"/>
                                          </p:val>
                                        </p:tav>
                                        <p:tav tm="100000">
                                          <p:val>
                                            <p:fltVal val="0"/>
                                          </p:val>
                                        </p:tav>
                                      </p:tavLst>
                                    </p:anim>
                                    <p:animEffect transition="in" filter="fade">
                                      <p:cBhvr>
                                        <p:cTn id="22" dur="500"/>
                                        <p:tgtEl>
                                          <p:spTgt spid="4">
                                            <p:txEl>
                                              <p:pRg st="2" end="2"/>
                                            </p:txEl>
                                          </p:spTgt>
                                        </p:tgtEl>
                                      </p:cBhvr>
                                    </p:animEffect>
                                  </p:childTnLst>
                                  <p:subTnLst>
                                    <p:audio>
                                      <p:cMediaNode>
                                        <p:cTn display="0" masterRel="sameClick">
                                          <p:stCondLst>
                                            <p:cond evt="begin" delay="0">
                                              <p:tn val="17"/>
                                            </p:cond>
                                          </p:stCondLst>
                                          <p:endCondLst>
                                            <p:cond evt="onStopAudio" delay="0">
                                              <p:tgtEl>
                                                <p:sldTgt/>
                                              </p:tgtEl>
                                            </p:cond>
                                          </p:endCondLst>
                                        </p:cTn>
                                        <p:tgtEl>
                                          <p:sndTgt r:embed="rId4" name="Flugzeug"/>
                                        </p:tgtEl>
                                      </p:cMediaNode>
                                    </p:audio>
                                  </p:subTnLst>
                                </p:cTn>
                              </p:par>
                            </p:childTnLst>
                          </p:cTn>
                        </p:par>
                      </p:childTnLst>
                    </p:cTn>
                  </p:par>
                  <p:par>
                    <p:cTn id="23" fill="hold">
                      <p:stCondLst>
                        <p:cond delay="indefinite"/>
                      </p:stCondLst>
                      <p:childTnLst>
                        <p:par>
                          <p:cTn id="24" fill="hold">
                            <p:stCondLst>
                              <p:cond delay="0"/>
                            </p:stCondLst>
                            <p:childTnLst>
                              <p:par>
                                <p:cTn id="25" presetID="49" presetClass="entr" presetSubtype="0" decel="100000" fill="hold" grpId="1" nodeType="click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 calcmode="lin" valueType="num">
                                      <p:cBhvr>
                                        <p:cTn id="27"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28" dur="500" fill="hold"/>
                                        <p:tgtEl>
                                          <p:spTgt spid="4">
                                            <p:txEl>
                                              <p:pRg st="3" end="3"/>
                                            </p:txEl>
                                          </p:spTgt>
                                        </p:tgtEl>
                                        <p:attrNameLst>
                                          <p:attrName>ppt_h</p:attrName>
                                        </p:attrNameLst>
                                      </p:cBhvr>
                                      <p:tavLst>
                                        <p:tav tm="0">
                                          <p:val>
                                            <p:fltVal val="0"/>
                                          </p:val>
                                        </p:tav>
                                        <p:tav tm="100000">
                                          <p:val>
                                            <p:strVal val="#ppt_h"/>
                                          </p:val>
                                        </p:tav>
                                      </p:tavLst>
                                    </p:anim>
                                    <p:anim calcmode="lin" valueType="num">
                                      <p:cBhvr>
                                        <p:cTn id="29" dur="500" fill="hold"/>
                                        <p:tgtEl>
                                          <p:spTgt spid="4">
                                            <p:txEl>
                                              <p:pRg st="3" end="3"/>
                                            </p:txEl>
                                          </p:spTgt>
                                        </p:tgtEl>
                                        <p:attrNameLst>
                                          <p:attrName>style.rotation</p:attrName>
                                        </p:attrNameLst>
                                      </p:cBhvr>
                                      <p:tavLst>
                                        <p:tav tm="0">
                                          <p:val>
                                            <p:fltVal val="360"/>
                                          </p:val>
                                        </p:tav>
                                        <p:tav tm="100000">
                                          <p:val>
                                            <p:fltVal val="0"/>
                                          </p:val>
                                        </p:tav>
                                      </p:tavLst>
                                    </p:anim>
                                    <p:animEffect transition="in" filter="fade">
                                      <p:cBhvr>
                                        <p:cTn id="30" dur="500"/>
                                        <p:tgtEl>
                                          <p:spTgt spid="4">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4" name="Flugzeug"/>
                                        </p:tgtEl>
                                      </p:cMediaNode>
                                    </p:audio>
                                  </p:sub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1"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1000"/>
                                        <p:tgtEl>
                                          <p:spTgt spid="4">
                                            <p:txEl>
                                              <p:pRg st="4" end="4"/>
                                            </p:txEl>
                                          </p:spTgt>
                                        </p:tgtEl>
                                      </p:cBhvr>
                                    </p:animEffect>
                                    <p:anim calcmode="lin" valueType="num">
                                      <p:cBhvr>
                                        <p:cTn id="36"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4">
                                            <p:txEl>
                                              <p:pRg st="4" end="4"/>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4">
                                            <p:txEl>
                                              <p:pRg st="4" end="4"/>
                                            </p:txEl>
                                          </p:spTgt>
                                        </p:tgtEl>
                                        <p:attrNameLst>
                                          <p:attrName>ppt_y</p:attrName>
                                        </p:attrNameLst>
                                      </p:cBhvr>
                                      <p:tavLst>
                                        <p:tav tm="0">
                                          <p:val>
                                            <p:strVal val="#ppt_y-.03"/>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5" name="Glockenschlag"/>
                                        </p:tgtEl>
                                      </p:cMediaNode>
                                    </p:audio>
                                  </p:sub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1" nodeType="clickEffect">
                                  <p:stCondLst>
                                    <p:cond delay="0"/>
                                  </p:stCondLst>
                                  <p:childTnLst>
                                    <p:set>
                                      <p:cBhvr>
                                        <p:cTn id="42" dur="1" fill="hold">
                                          <p:stCondLst>
                                            <p:cond delay="0"/>
                                          </p:stCondLst>
                                        </p:cTn>
                                        <p:tgtEl>
                                          <p:spTgt spid="4">
                                            <p:txEl>
                                              <p:pRg st="5" end="5"/>
                                            </p:txEl>
                                          </p:spTgt>
                                        </p:tgtEl>
                                        <p:attrNameLst>
                                          <p:attrName>style.visibility</p:attrName>
                                        </p:attrNameLst>
                                      </p:cBhvr>
                                      <p:to>
                                        <p:strVal val="visible"/>
                                      </p:to>
                                    </p:set>
                                    <p:animEffect transition="in" filter="wipe(down)">
                                      <p:cBhvr>
                                        <p:cTn id="43" dur="580">
                                          <p:stCondLst>
                                            <p:cond delay="0"/>
                                          </p:stCondLst>
                                        </p:cTn>
                                        <p:tgtEl>
                                          <p:spTgt spid="4">
                                            <p:txEl>
                                              <p:pRg st="5" end="5"/>
                                            </p:txEl>
                                          </p:spTgt>
                                        </p:tgtEl>
                                      </p:cBhvr>
                                    </p:animEffect>
                                    <p:anim calcmode="lin" valueType="num">
                                      <p:cBhvr>
                                        <p:cTn id="44" dur="1822" tmFilter="0,0; 0.14,0.36; 0.43,0.73; 0.71,0.91; 1.0,1.0">
                                          <p:stCondLst>
                                            <p:cond delay="0"/>
                                          </p:stCondLst>
                                        </p:cTn>
                                        <p:tgtEl>
                                          <p:spTgt spid="4">
                                            <p:txEl>
                                              <p:pRg st="5" end="5"/>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xEl>
                                              <p:pRg st="5" end="5"/>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xEl>
                                              <p:pRg st="5" end="5"/>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xEl>
                                              <p:pRg st="5" end="5"/>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xEl>
                                              <p:pRg st="5" end="5"/>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xEl>
                                              <p:pRg st="5" end="5"/>
                                            </p:txEl>
                                          </p:spTgt>
                                        </p:tgtEl>
                                      </p:cBhvr>
                                      <p:to x="100000" y="60000"/>
                                    </p:animScale>
                                    <p:animScale>
                                      <p:cBhvr>
                                        <p:cTn id="50" dur="166" decel="50000">
                                          <p:stCondLst>
                                            <p:cond delay="676"/>
                                          </p:stCondLst>
                                        </p:cTn>
                                        <p:tgtEl>
                                          <p:spTgt spid="4">
                                            <p:txEl>
                                              <p:pRg st="5" end="5"/>
                                            </p:txEl>
                                          </p:spTgt>
                                        </p:tgtEl>
                                      </p:cBhvr>
                                      <p:to x="100000" y="100000"/>
                                    </p:animScale>
                                    <p:animScale>
                                      <p:cBhvr>
                                        <p:cTn id="51" dur="26">
                                          <p:stCondLst>
                                            <p:cond delay="1312"/>
                                          </p:stCondLst>
                                        </p:cTn>
                                        <p:tgtEl>
                                          <p:spTgt spid="4">
                                            <p:txEl>
                                              <p:pRg st="5" end="5"/>
                                            </p:txEl>
                                          </p:spTgt>
                                        </p:tgtEl>
                                      </p:cBhvr>
                                      <p:to x="100000" y="80000"/>
                                    </p:animScale>
                                    <p:animScale>
                                      <p:cBhvr>
                                        <p:cTn id="52" dur="166" decel="50000">
                                          <p:stCondLst>
                                            <p:cond delay="1338"/>
                                          </p:stCondLst>
                                        </p:cTn>
                                        <p:tgtEl>
                                          <p:spTgt spid="4">
                                            <p:txEl>
                                              <p:pRg st="5" end="5"/>
                                            </p:txEl>
                                          </p:spTgt>
                                        </p:tgtEl>
                                      </p:cBhvr>
                                      <p:to x="100000" y="100000"/>
                                    </p:animScale>
                                    <p:animScale>
                                      <p:cBhvr>
                                        <p:cTn id="53" dur="26">
                                          <p:stCondLst>
                                            <p:cond delay="1642"/>
                                          </p:stCondLst>
                                        </p:cTn>
                                        <p:tgtEl>
                                          <p:spTgt spid="4">
                                            <p:txEl>
                                              <p:pRg st="5" end="5"/>
                                            </p:txEl>
                                          </p:spTgt>
                                        </p:tgtEl>
                                      </p:cBhvr>
                                      <p:to x="100000" y="90000"/>
                                    </p:animScale>
                                    <p:animScale>
                                      <p:cBhvr>
                                        <p:cTn id="54" dur="166" decel="50000">
                                          <p:stCondLst>
                                            <p:cond delay="1668"/>
                                          </p:stCondLst>
                                        </p:cTn>
                                        <p:tgtEl>
                                          <p:spTgt spid="4">
                                            <p:txEl>
                                              <p:pRg st="5" end="5"/>
                                            </p:txEl>
                                          </p:spTgt>
                                        </p:tgtEl>
                                      </p:cBhvr>
                                      <p:to x="100000" y="100000"/>
                                    </p:animScale>
                                    <p:animScale>
                                      <p:cBhvr>
                                        <p:cTn id="55" dur="26">
                                          <p:stCondLst>
                                            <p:cond delay="1808"/>
                                          </p:stCondLst>
                                        </p:cTn>
                                        <p:tgtEl>
                                          <p:spTgt spid="4">
                                            <p:txEl>
                                              <p:pRg st="5" end="5"/>
                                            </p:txEl>
                                          </p:spTgt>
                                        </p:tgtEl>
                                      </p:cBhvr>
                                      <p:to x="100000" y="95000"/>
                                    </p:animScale>
                                    <p:animScale>
                                      <p:cBhvr>
                                        <p:cTn id="56" dur="166" decel="50000">
                                          <p:stCondLst>
                                            <p:cond delay="1834"/>
                                          </p:stCondLst>
                                        </p:cTn>
                                        <p:tgtEl>
                                          <p:spTgt spid="4">
                                            <p:txEl>
                                              <p:pRg st="5" end="5"/>
                                            </p:txEl>
                                          </p:spTgt>
                                        </p:tgtEl>
                                      </p:cBhvr>
                                      <p:to x="100000" y="100000"/>
                                    </p:animScale>
                                  </p:childTnLst>
                                  <p:subTnLst>
                                    <p:audio>
                                      <p:cMediaNode>
                                        <p:cTn display="0" masterRel="sameClick">
                                          <p:stCondLst>
                                            <p:cond evt="begin" delay="0">
                                              <p:tn val="41"/>
                                            </p:cond>
                                          </p:stCondLst>
                                          <p:endCondLst>
                                            <p:cond evt="onStopAudio" delay="0">
                                              <p:tgtEl>
                                                <p:sldTgt/>
                                              </p:tgtEl>
                                            </p:cond>
                                          </p:endCondLst>
                                        </p:cTn>
                                        <p:tgtEl>
                                          <p:sndTgt r:embed="rId6" name="Quietschende Bremsen"/>
                                        </p:tgtEl>
                                      </p:cMediaNode>
                                    </p:audio>
                                  </p:subTnLst>
                                </p:cTn>
                              </p:par>
                            </p:childTnLst>
                          </p:cTn>
                        </p:par>
                      </p:childTnLst>
                    </p:cTn>
                  </p:par>
                  <p:par>
                    <p:cTn id="57" fill="hold">
                      <p:stCondLst>
                        <p:cond delay="indefinite"/>
                      </p:stCondLst>
                      <p:childTnLst>
                        <p:par>
                          <p:cTn id="58" fill="hold">
                            <p:stCondLst>
                              <p:cond delay="0"/>
                            </p:stCondLst>
                            <p:childTnLst>
                              <p:par>
                                <p:cTn id="59" presetID="38" presetClass="entr" presetSubtype="0" accel="50000" fill="hold" grpId="1" nodeType="clickEffect">
                                  <p:stCondLst>
                                    <p:cond delay="0"/>
                                  </p:stCondLst>
                                  <p:iterate type="lt">
                                    <p:tmPct val="50000"/>
                                  </p:iterate>
                                  <p:childTnLst>
                                    <p:set>
                                      <p:cBhvr>
                                        <p:cTn id="60" dur="1" fill="hold">
                                          <p:stCondLst>
                                            <p:cond delay="0"/>
                                          </p:stCondLst>
                                        </p:cTn>
                                        <p:tgtEl>
                                          <p:spTgt spid="4">
                                            <p:txEl>
                                              <p:pRg st="6" end="6"/>
                                            </p:txEl>
                                          </p:spTgt>
                                        </p:tgtEl>
                                        <p:attrNameLst>
                                          <p:attrName>style.visibility</p:attrName>
                                        </p:attrNameLst>
                                      </p:cBhvr>
                                      <p:to>
                                        <p:strVal val="visible"/>
                                      </p:to>
                                    </p:set>
                                    <p:set>
                                      <p:cBhvr>
                                        <p:cTn id="61" dur="455" fill="hold">
                                          <p:stCondLst>
                                            <p:cond delay="0"/>
                                          </p:stCondLst>
                                        </p:cTn>
                                        <p:tgtEl>
                                          <p:spTgt spid="4">
                                            <p:txEl>
                                              <p:pRg st="6" end="6"/>
                                            </p:txEl>
                                          </p:spTgt>
                                        </p:tgtEl>
                                        <p:attrNameLst>
                                          <p:attrName>style.rotation</p:attrName>
                                        </p:attrNameLst>
                                      </p:cBhvr>
                                      <p:to>
                                        <p:strVal val="-45.0"/>
                                      </p:to>
                                    </p:set>
                                    <p:anim calcmode="lin" valueType="num">
                                      <p:cBhvr>
                                        <p:cTn id="62" dur="455" fill="hold">
                                          <p:stCondLst>
                                            <p:cond delay="455"/>
                                          </p:stCondLst>
                                        </p:cTn>
                                        <p:tgtEl>
                                          <p:spTgt spid="4">
                                            <p:txEl>
                                              <p:pRg st="6" end="6"/>
                                            </p:txEl>
                                          </p:spTgt>
                                        </p:tgtEl>
                                        <p:attrNameLst>
                                          <p:attrName>style.rotation</p:attrName>
                                        </p:attrNameLst>
                                      </p:cBhvr>
                                      <p:tavLst>
                                        <p:tav tm="0">
                                          <p:val>
                                            <p:fltVal val="-45"/>
                                          </p:val>
                                        </p:tav>
                                        <p:tav tm="69900">
                                          <p:val>
                                            <p:fltVal val="45"/>
                                          </p:val>
                                        </p:tav>
                                        <p:tav tm="100000">
                                          <p:val>
                                            <p:fltVal val="0"/>
                                          </p:val>
                                        </p:tav>
                                      </p:tavLst>
                                    </p:anim>
                                    <p:anim calcmode="lin" valueType="num">
                                      <p:cBhvr>
                                        <p:cTn id="63" dur="455" fill="hold">
                                          <p:stCondLst>
                                            <p:cond delay="0"/>
                                          </p:stCondLst>
                                        </p:cTn>
                                        <p:tgtEl>
                                          <p:spTgt spid="4">
                                            <p:txEl>
                                              <p:pRg st="6" end="6"/>
                                            </p:txEl>
                                          </p:spTgt>
                                        </p:tgtEl>
                                        <p:attrNameLst>
                                          <p:attrName>ppt_y</p:attrName>
                                        </p:attrNameLst>
                                      </p:cBhvr>
                                      <p:tavLst>
                                        <p:tav tm="0">
                                          <p:val>
                                            <p:strVal val="#ppt_y-1"/>
                                          </p:val>
                                        </p:tav>
                                        <p:tav tm="100000">
                                          <p:val>
                                            <p:strVal val="#ppt_y-(0.354*#ppt_w-0.172*#ppt_h)"/>
                                          </p:val>
                                        </p:tav>
                                      </p:tavLst>
                                    </p:anim>
                                    <p:anim calcmode="lin" valueType="num">
                                      <p:cBhvr>
                                        <p:cTn id="64" dur="156" decel="50000" autoRev="1" fill="hold">
                                          <p:stCondLst>
                                            <p:cond delay="455"/>
                                          </p:stCondLst>
                                        </p:cTn>
                                        <p:tgtEl>
                                          <p:spTgt spid="4">
                                            <p:txEl>
                                              <p:pRg st="6" end="6"/>
                                            </p:txEl>
                                          </p:spTgt>
                                        </p:tgtEl>
                                        <p:attrNameLst>
                                          <p:attrName>ppt_y</p:attrName>
                                        </p:attrNameLst>
                                      </p:cBhvr>
                                      <p:tavLst>
                                        <p:tav tm="0">
                                          <p:val>
                                            <p:strVal val="#ppt_y-(0.354*#ppt_w-0.172*#ppt_h)"/>
                                          </p:val>
                                        </p:tav>
                                        <p:tav tm="100000">
                                          <p:val>
                                            <p:strVal val="#ppt_y-(0.354*#ppt_w-0.172*#ppt_h)-#ppt_h/2"/>
                                          </p:val>
                                        </p:tav>
                                      </p:tavLst>
                                    </p:anim>
                                    <p:anim calcmode="lin" valueType="num">
                                      <p:cBhvr>
                                        <p:cTn id="65" dur="136" fill="hold">
                                          <p:stCondLst>
                                            <p:cond delay="864"/>
                                          </p:stCondLst>
                                        </p:cTn>
                                        <p:tgtEl>
                                          <p:spTgt spid="4">
                                            <p:txEl>
                                              <p:pRg st="6" end="6"/>
                                            </p:txEl>
                                          </p:spTgt>
                                        </p:tgtEl>
                                        <p:attrNameLst>
                                          <p:attrName>ppt_y</p:attrName>
                                        </p:attrNameLst>
                                      </p:cBhvr>
                                      <p:tavLst>
                                        <p:tav tm="0">
                                          <p:val>
                                            <p:strVal val="#ppt_y-(0.354*#ppt_w-0.172*#ppt_h)"/>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7" name="Schuss"/>
                                        </p:tgtEl>
                                      </p:cMediaNode>
                                    </p:audio>
                                  </p:subTnLst>
                                </p:cTn>
                              </p:par>
                            </p:childTnLst>
                          </p:cTn>
                        </p:par>
                      </p:childTnLst>
                    </p:cTn>
                  </p:par>
                  <p:par>
                    <p:cTn id="66" fill="hold">
                      <p:stCondLst>
                        <p:cond delay="indefinite"/>
                      </p:stCondLst>
                      <p:childTnLst>
                        <p:par>
                          <p:cTn id="67" fill="hold">
                            <p:stCondLst>
                              <p:cond delay="0"/>
                            </p:stCondLst>
                            <p:childTnLst>
                              <p:par>
                                <p:cTn id="68" presetID="41" presetClass="entr" presetSubtype="0" fill="hold" grpId="1" nodeType="clickEffect">
                                  <p:stCondLst>
                                    <p:cond delay="0"/>
                                  </p:stCondLst>
                                  <p:iterate type="lt">
                                    <p:tmPct val="10000"/>
                                  </p:iterate>
                                  <p:childTnLst>
                                    <p:set>
                                      <p:cBhvr>
                                        <p:cTn id="69" dur="1" fill="hold">
                                          <p:stCondLst>
                                            <p:cond delay="0"/>
                                          </p:stCondLst>
                                        </p:cTn>
                                        <p:tgtEl>
                                          <p:spTgt spid="4">
                                            <p:txEl>
                                              <p:pRg st="7" end="7"/>
                                            </p:txEl>
                                          </p:spTgt>
                                        </p:tgtEl>
                                        <p:attrNameLst>
                                          <p:attrName>style.visibility</p:attrName>
                                        </p:attrNameLst>
                                      </p:cBhvr>
                                      <p:to>
                                        <p:strVal val="visible"/>
                                      </p:to>
                                    </p:set>
                                    <p:anim calcmode="lin" valueType="num">
                                      <p:cBhvr>
                                        <p:cTn id="70" dur="500" fill="hold"/>
                                        <p:tgtEl>
                                          <p:spTgt spid="4">
                                            <p:txEl>
                                              <p:pRg st="7" end="7"/>
                                            </p:txEl>
                                          </p:spTgt>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4">
                                            <p:txEl>
                                              <p:pRg st="7" end="7"/>
                                            </p:txEl>
                                          </p:spTgt>
                                        </p:tgtEl>
                                        <p:attrNameLst>
                                          <p:attrName>ppt_y</p:attrName>
                                        </p:attrNameLst>
                                      </p:cBhvr>
                                      <p:tavLst>
                                        <p:tav tm="0">
                                          <p:val>
                                            <p:strVal val="#ppt_y"/>
                                          </p:val>
                                        </p:tav>
                                        <p:tav tm="100000">
                                          <p:val>
                                            <p:strVal val="#ppt_y"/>
                                          </p:val>
                                        </p:tav>
                                      </p:tavLst>
                                    </p:anim>
                                    <p:anim calcmode="lin" valueType="num">
                                      <p:cBhvr>
                                        <p:cTn id="72" dur="500" fill="hold"/>
                                        <p:tgtEl>
                                          <p:spTgt spid="4">
                                            <p:txEl>
                                              <p:pRg st="7" end="7"/>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4">
                                            <p:txEl>
                                              <p:pRg st="7" end="7"/>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4">
                                            <p:txEl>
                                              <p:pRg st="7" end="7"/>
                                            </p:txEl>
                                          </p:spTgt>
                                        </p:tgtEl>
                                      </p:cBhvr>
                                    </p:animEffect>
                                  </p:childTnLst>
                                  <p:subTnLst>
                                    <p:audio>
                                      <p:cMediaNode>
                                        <p:cTn display="0" masterRel="sameClick">
                                          <p:stCondLst>
                                            <p:cond evt="begin" delay="0">
                                              <p:tn val="68"/>
                                            </p:cond>
                                          </p:stCondLst>
                                          <p:endCondLst>
                                            <p:cond evt="onStopAudio" delay="0">
                                              <p:tgtEl>
                                                <p:sldTgt/>
                                              </p:tgtEl>
                                            </p:cond>
                                          </p:endCondLst>
                                        </p:cTn>
                                        <p:tgtEl>
                                          <p:sndTgt r:embed="rId8" name="Trillerpfeife"/>
                                        </p:tgtEl>
                                      </p:cMediaNode>
                                    </p:audio>
                                  </p:sub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1" nodeType="clickEffect">
                                  <p:stCondLst>
                                    <p:cond delay="0"/>
                                  </p:stCondLst>
                                  <p:childTnLst>
                                    <p:set>
                                      <p:cBhvr>
                                        <p:cTn id="78" dur="1" fill="hold">
                                          <p:stCondLst>
                                            <p:cond delay="0"/>
                                          </p:stCondLst>
                                        </p:cTn>
                                        <p:tgtEl>
                                          <p:spTgt spid="4">
                                            <p:txEl>
                                              <p:pRg st="8" end="8"/>
                                            </p:txEl>
                                          </p:spTgt>
                                        </p:tgtEl>
                                        <p:attrNameLst>
                                          <p:attrName>style.visibility</p:attrName>
                                        </p:attrNameLst>
                                      </p:cBhvr>
                                      <p:to>
                                        <p:strVal val="visible"/>
                                      </p:to>
                                    </p:set>
                                    <p:animEffect transition="in" filter="wipe(down)">
                                      <p:cBhvr>
                                        <p:cTn id="79" dur="580">
                                          <p:stCondLst>
                                            <p:cond delay="0"/>
                                          </p:stCondLst>
                                        </p:cTn>
                                        <p:tgtEl>
                                          <p:spTgt spid="4">
                                            <p:txEl>
                                              <p:pRg st="8" end="8"/>
                                            </p:txEl>
                                          </p:spTgt>
                                        </p:tgtEl>
                                      </p:cBhvr>
                                    </p:animEffect>
                                    <p:anim calcmode="lin" valueType="num">
                                      <p:cBhvr>
                                        <p:cTn id="80" dur="1822" tmFilter="0,0; 0.14,0.36; 0.43,0.73; 0.71,0.91; 1.0,1.0">
                                          <p:stCondLst>
                                            <p:cond delay="0"/>
                                          </p:stCondLst>
                                        </p:cTn>
                                        <p:tgtEl>
                                          <p:spTgt spid="4">
                                            <p:txEl>
                                              <p:pRg st="8" end="8"/>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4">
                                            <p:txEl>
                                              <p:pRg st="8" end="8"/>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4">
                                            <p:txEl>
                                              <p:pRg st="8" end="8"/>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4">
                                            <p:txEl>
                                              <p:pRg st="8" end="8"/>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4">
                                            <p:txEl>
                                              <p:pRg st="8" end="8"/>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4">
                                            <p:txEl>
                                              <p:pRg st="8" end="8"/>
                                            </p:txEl>
                                          </p:spTgt>
                                        </p:tgtEl>
                                      </p:cBhvr>
                                      <p:to x="100000" y="60000"/>
                                    </p:animScale>
                                    <p:animScale>
                                      <p:cBhvr>
                                        <p:cTn id="86" dur="166" decel="50000">
                                          <p:stCondLst>
                                            <p:cond delay="676"/>
                                          </p:stCondLst>
                                        </p:cTn>
                                        <p:tgtEl>
                                          <p:spTgt spid="4">
                                            <p:txEl>
                                              <p:pRg st="8" end="8"/>
                                            </p:txEl>
                                          </p:spTgt>
                                        </p:tgtEl>
                                      </p:cBhvr>
                                      <p:to x="100000" y="100000"/>
                                    </p:animScale>
                                    <p:animScale>
                                      <p:cBhvr>
                                        <p:cTn id="87" dur="26">
                                          <p:stCondLst>
                                            <p:cond delay="1312"/>
                                          </p:stCondLst>
                                        </p:cTn>
                                        <p:tgtEl>
                                          <p:spTgt spid="4">
                                            <p:txEl>
                                              <p:pRg st="8" end="8"/>
                                            </p:txEl>
                                          </p:spTgt>
                                        </p:tgtEl>
                                      </p:cBhvr>
                                      <p:to x="100000" y="80000"/>
                                    </p:animScale>
                                    <p:animScale>
                                      <p:cBhvr>
                                        <p:cTn id="88" dur="166" decel="50000">
                                          <p:stCondLst>
                                            <p:cond delay="1338"/>
                                          </p:stCondLst>
                                        </p:cTn>
                                        <p:tgtEl>
                                          <p:spTgt spid="4">
                                            <p:txEl>
                                              <p:pRg st="8" end="8"/>
                                            </p:txEl>
                                          </p:spTgt>
                                        </p:tgtEl>
                                      </p:cBhvr>
                                      <p:to x="100000" y="100000"/>
                                    </p:animScale>
                                    <p:animScale>
                                      <p:cBhvr>
                                        <p:cTn id="89" dur="26">
                                          <p:stCondLst>
                                            <p:cond delay="1642"/>
                                          </p:stCondLst>
                                        </p:cTn>
                                        <p:tgtEl>
                                          <p:spTgt spid="4">
                                            <p:txEl>
                                              <p:pRg st="8" end="8"/>
                                            </p:txEl>
                                          </p:spTgt>
                                        </p:tgtEl>
                                      </p:cBhvr>
                                      <p:to x="100000" y="90000"/>
                                    </p:animScale>
                                    <p:animScale>
                                      <p:cBhvr>
                                        <p:cTn id="90" dur="166" decel="50000">
                                          <p:stCondLst>
                                            <p:cond delay="1668"/>
                                          </p:stCondLst>
                                        </p:cTn>
                                        <p:tgtEl>
                                          <p:spTgt spid="4">
                                            <p:txEl>
                                              <p:pRg st="8" end="8"/>
                                            </p:txEl>
                                          </p:spTgt>
                                        </p:tgtEl>
                                      </p:cBhvr>
                                      <p:to x="100000" y="100000"/>
                                    </p:animScale>
                                    <p:animScale>
                                      <p:cBhvr>
                                        <p:cTn id="91" dur="26">
                                          <p:stCondLst>
                                            <p:cond delay="1808"/>
                                          </p:stCondLst>
                                        </p:cTn>
                                        <p:tgtEl>
                                          <p:spTgt spid="4">
                                            <p:txEl>
                                              <p:pRg st="8" end="8"/>
                                            </p:txEl>
                                          </p:spTgt>
                                        </p:tgtEl>
                                      </p:cBhvr>
                                      <p:to x="100000" y="95000"/>
                                    </p:animScale>
                                    <p:animScale>
                                      <p:cBhvr>
                                        <p:cTn id="92" dur="166" decel="50000">
                                          <p:stCondLst>
                                            <p:cond delay="1834"/>
                                          </p:stCondLst>
                                        </p:cTn>
                                        <p:tgtEl>
                                          <p:spTgt spid="4">
                                            <p:txEl>
                                              <p:pRg st="8" end="8"/>
                                            </p:txEl>
                                          </p:spTgt>
                                        </p:tgtEl>
                                      </p:cBhvr>
                                      <p:to x="100000" y="100000"/>
                                    </p:animScale>
                                  </p:childTnLst>
                                  <p:subTnLst>
                                    <p:audio>
                                      <p:cMediaNode>
                                        <p:cTn display="0" masterRel="sameClick">
                                          <p:stCondLst>
                                            <p:cond evt="begin" delay="0">
                                              <p:tn val="77"/>
                                            </p:cond>
                                          </p:stCondLst>
                                          <p:endCondLst>
                                            <p:cond evt="onStopAudio" delay="0">
                                              <p:tgtEl>
                                                <p:sldTgt/>
                                              </p:tgtEl>
                                            </p:cond>
                                          </p:endCondLst>
                                        </p:cTn>
                                        <p:tgtEl>
                                          <p:sndTgt r:embed="rId9" name="Zerbrechendes Glas"/>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57200" y="274638"/>
            <a:ext cx="8229600" cy="871537"/>
          </a:xfrm>
        </p:spPr>
        <p:txBody>
          <a:bodyPr/>
          <a:lstStyle/>
          <a:p>
            <a:r>
              <a:rPr lang="sr-Latn-CS" b="1" smtClean="0"/>
              <a:t>Dve vrste nepostojanih podataka</a:t>
            </a:r>
            <a:endParaRPr lang="en-US" b="1" smtClean="0"/>
          </a:p>
        </p:txBody>
      </p:sp>
      <p:sp>
        <p:nvSpPr>
          <p:cNvPr id="4" name="Rectangle 3"/>
          <p:cNvSpPr>
            <a:spLocks noGrp="1" noChangeArrowheads="1"/>
          </p:cNvSpPr>
          <p:nvPr>
            <p:ph idx="1"/>
          </p:nvPr>
        </p:nvSpPr>
        <p:spPr>
          <a:xfrm>
            <a:off x="457200" y="1600200"/>
            <a:ext cx="6196013" cy="4937125"/>
          </a:xfrm>
        </p:spPr>
        <p:txBody>
          <a:bodyPr rtlCol="0">
            <a:normAutofit fontScale="77500" lnSpcReduction="20000"/>
          </a:bodyPr>
          <a:lstStyle/>
          <a:p>
            <a:pPr algn="just" fontAlgn="auto">
              <a:spcAft>
                <a:spcPts val="0"/>
              </a:spcAft>
              <a:buFont typeface="Arial"/>
              <a:buChar char="•"/>
              <a:defRPr/>
            </a:pPr>
            <a:r>
              <a:rPr lang="x-none" b="1" dirty="0" smtClean="0"/>
              <a:t>Nepostojani podaci na fizičkom kompjuteru</a:t>
            </a:r>
            <a:r>
              <a:rPr lang="en-US" dirty="0" smtClean="0"/>
              <a:t> </a:t>
            </a:r>
            <a:r>
              <a:rPr lang="x-none" dirty="0" smtClean="0"/>
              <a:t>kao veze otvorene mreže, izvršavani procesi i servisi, keš memorije ARP i DNS</a:t>
            </a:r>
            <a:r>
              <a:rPr lang="en-US" dirty="0" smtClean="0"/>
              <a:t>. </a:t>
            </a:r>
          </a:p>
          <a:p>
            <a:pPr algn="just" fontAlgn="auto">
              <a:spcAft>
                <a:spcPts val="0"/>
              </a:spcAft>
              <a:buFont typeface="Arial"/>
              <a:buChar char="•"/>
              <a:defRPr/>
            </a:pPr>
            <a:endParaRPr lang="en-US" dirty="0" smtClean="0"/>
          </a:p>
          <a:p>
            <a:pPr algn="just" fontAlgn="auto">
              <a:spcAft>
                <a:spcPts val="0"/>
              </a:spcAft>
              <a:buFont typeface="Arial"/>
              <a:buChar char="•"/>
              <a:defRPr/>
            </a:pPr>
            <a:r>
              <a:rPr lang="x-none" b="1" dirty="0" smtClean="0"/>
              <a:t>Privremeni podaci</a:t>
            </a:r>
            <a:r>
              <a:rPr lang="en-US" dirty="0" smtClean="0"/>
              <a:t> </a:t>
            </a:r>
            <a:r>
              <a:rPr lang="x-none" dirty="0" smtClean="0"/>
              <a:t>koji nisu nepostojani po  svojoj prirodi, ali im se može pristupiti samo na licu mesta. Šifrovani volumeni kao i udaljeni resursi su primeri za ovu vrstu podataka. Karakteristika ovih podataka je da bi sadržaji tih podataka mogli da postanu nedostupni, prepravljeni ili izbrisani posle pretresa, ukoliko istražitelj nije u stanju da izvrši njihovu akviziciju.</a:t>
            </a:r>
            <a:r>
              <a:rPr lang="en-US" dirty="0" smtClean="0"/>
              <a:t> </a:t>
            </a:r>
            <a:endParaRPr lang="de-DE" dirty="0"/>
          </a:p>
          <a:p>
            <a:pPr algn="just" fontAlgn="auto">
              <a:spcAft>
                <a:spcPts val="0"/>
              </a:spcAft>
              <a:buFont typeface="Arial"/>
              <a:buChar char="•"/>
              <a:defRPr/>
            </a:pPr>
            <a:endParaRPr lang="en-US" dirty="0" smtClean="0"/>
          </a:p>
          <a:p>
            <a:pPr algn="just" fontAlgn="auto">
              <a:spcAft>
                <a:spcPts val="0"/>
              </a:spcAft>
              <a:buFont typeface="Arial"/>
              <a:buChar char="•"/>
              <a:defRPr/>
            </a:pPr>
            <a:endParaRPr lang="en-US" dirty="0" smtClean="0"/>
          </a:p>
          <a:p>
            <a:pPr marL="0" indent="0" algn="just" fontAlgn="auto">
              <a:spcAft>
                <a:spcPts val="0"/>
              </a:spcAft>
              <a:buFont typeface="Arial"/>
              <a:buNone/>
              <a:defRPr/>
            </a:pPr>
            <a:endParaRPr lang="en-US" dirty="0" smtClean="0"/>
          </a:p>
        </p:txBody>
      </p:sp>
      <p:pic>
        <p:nvPicPr>
          <p:cNvPr id="5" name="Picture 7"/>
          <p:cNvPicPr>
            <a:picLocks noChangeAspect="1" noChangeArrowheads="1"/>
          </p:cNvPicPr>
          <p:nvPr/>
        </p:nvPicPr>
        <p:blipFill>
          <a:blip r:embed="rId2">
            <a:extLst>
              <a:ext uri="{28A0092B-C50C-407E-A947-70E740481C1C}"/>
            </a:extLst>
          </a:blip>
          <a:srcRect/>
          <a:stretch>
            <a:fillRect/>
          </a:stretch>
        </p:blipFill>
        <p:spPr bwMode="auto">
          <a:xfrm>
            <a:off x="6653946" y="1558783"/>
            <a:ext cx="2365809" cy="1826846"/>
          </a:xfrm>
          <a:prstGeom prst="rect">
            <a:avLst/>
          </a:prstGeom>
          <a:noFill/>
          <a:effectLst>
            <a:reflection blurRad="6350" stA="52000" endA="300" endPos="35000" dir="5400000" sy="-100000" algn="bl" rotWithShape="0"/>
          </a:effectLst>
          <a:extLst>
            <a:ext uri="{909E8E84-426E-40dd-AFC4-6F175D3DCCD1}"/>
          </a:extLst>
        </p:spPr>
      </p:pic>
      <p:pic>
        <p:nvPicPr>
          <p:cNvPr id="3" name="Bild 2"/>
          <p:cNvPicPr>
            <a:picLocks noChangeAspect="1"/>
          </p:cNvPicPr>
          <p:nvPr/>
        </p:nvPicPr>
        <p:blipFill rotWithShape="1">
          <a:blip r:embed="rId3"/>
          <a:srcRect l="5351" t="12894" r="1839" b="6159"/>
          <a:stretch/>
        </p:blipFill>
        <p:spPr>
          <a:xfrm>
            <a:off x="6985264" y="4348807"/>
            <a:ext cx="2073048" cy="1260000"/>
          </a:xfrm>
          <a:prstGeom prst="rect">
            <a:avLst/>
          </a:prstGeom>
          <a:effectLst>
            <a:reflection blurRad="6350" stA="52000" endA="300" endPos="35000" dir="5400000" sy="-100000" algn="bl" rotWithShape="0"/>
          </a:effectLst>
        </p:spPr>
      </p:pic>
    </p:spTree>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619</TotalTime>
  <Words>1366</Words>
  <Application>Microsoft Office PowerPoint</Application>
  <PresentationFormat>Projekcija na ekranu (4:3)</PresentationFormat>
  <Paragraphs>143</Paragraphs>
  <Slides>33</Slides>
  <Notes>4</Notes>
  <HiddenSlides>0</HiddenSlides>
  <MMClips>0</MMClips>
  <ScaleCrop>false</ScaleCrop>
  <HeadingPairs>
    <vt:vector size="4" baseType="variant">
      <vt:variant>
        <vt:lpstr>Tema</vt:lpstr>
      </vt:variant>
      <vt:variant>
        <vt:i4>1</vt:i4>
      </vt:variant>
      <vt:variant>
        <vt:lpstr>Naslovi slajdova</vt:lpstr>
      </vt:variant>
      <vt:variant>
        <vt:i4>33</vt:i4>
      </vt:variant>
    </vt:vector>
  </HeadingPairs>
  <TitlesOfParts>
    <vt:vector size="34" baseType="lpstr">
      <vt:lpstr>Office Theme</vt:lpstr>
      <vt:lpstr>Obuka za članove policijskih ekipa za uviđaje</vt:lpstr>
      <vt:lpstr>Ciljevi bloka obuke </vt:lpstr>
      <vt:lpstr>Slajd 3</vt:lpstr>
      <vt:lpstr>Slajd 4</vt:lpstr>
      <vt:lpstr>Šta je forenzika tekućih podataka?</vt:lpstr>
      <vt:lpstr>Šta su nepostojani podaci?</vt:lpstr>
      <vt:lpstr>Primeri nepostojanih podataka?</vt:lpstr>
      <vt:lpstr>Primeri za nepostojane podatke</vt:lpstr>
      <vt:lpstr>Dve vrste nepostojanih podataka</vt:lpstr>
      <vt:lpstr>Zahtevi</vt:lpstr>
      <vt:lpstr>Slajd 11</vt:lpstr>
      <vt:lpstr>Član ekipe za uviđaj</vt:lpstr>
      <vt:lpstr>Naznake na ekranu</vt:lpstr>
      <vt:lpstr>Slajd 14</vt:lpstr>
      <vt:lpstr>Slajd 15</vt:lpstr>
      <vt:lpstr>Slajd 16</vt:lpstr>
      <vt:lpstr>Slajd 17</vt:lpstr>
      <vt:lpstr>Slajd 18</vt:lpstr>
      <vt:lpstr>(Slide Heading)</vt:lpstr>
      <vt:lpstr>(Slide Heading)</vt:lpstr>
      <vt:lpstr>Alati za iskusnije korisnike</vt:lpstr>
      <vt:lpstr>DVD-jevi aktivne forenzike</vt:lpstr>
      <vt:lpstr>Spoljašnji memorijski medijumi</vt:lpstr>
      <vt:lpstr>Šifrovanje</vt:lpstr>
      <vt:lpstr>Slajd 25</vt:lpstr>
      <vt:lpstr>Daljinski pristup</vt:lpstr>
      <vt:lpstr>Primeri daljinskog memorisanja</vt:lpstr>
      <vt:lpstr>Podaci memorisani u oblaku</vt:lpstr>
      <vt:lpstr>Računarstvo u oblaku</vt:lpstr>
      <vt:lpstr>Poznati provajderi servisa u oblaku</vt:lpstr>
      <vt:lpstr>Šta činiti sa daljinskim memorisanjem?</vt:lpstr>
      <vt:lpstr>Ciljevi bloka obuke</vt:lpstr>
      <vt:lpstr>Slajd 33</vt:lpstr>
    </vt:vector>
  </TitlesOfParts>
  <Company>Technology Risk Limited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Introductory Cybercrime Training for Judges and Prosecutors</dc:title>
  <dc:creator>Nigel Jones</dc:creator>
  <cp:lastModifiedBy>Jelica</cp:lastModifiedBy>
  <cp:revision>129</cp:revision>
  <dcterms:created xsi:type="dcterms:W3CDTF">2012-01-27T12:20:24Z</dcterms:created>
  <dcterms:modified xsi:type="dcterms:W3CDTF">2013-07-13T22:03:35Z</dcterms:modified>
</cp:coreProperties>
</file>