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7" r:id="rId2"/>
    <p:sldId id="258" r:id="rId3"/>
    <p:sldId id="306" r:id="rId4"/>
    <p:sldId id="260" r:id="rId5"/>
    <p:sldId id="261" r:id="rId6"/>
    <p:sldId id="265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299" r:id="rId17"/>
  </p:sldIdLst>
  <p:sldSz cx="9144000" cy="6858000" type="screen4x3"/>
  <p:notesSz cx="6877050" cy="965676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 varScale="1">
        <p:scale>
          <a:sx n="51" d="100"/>
          <a:sy n="51" d="100"/>
        </p:scale>
        <p:origin x="-175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100" d="100"/>
          <a:sy n="100" d="100"/>
        </p:scale>
        <p:origin x="-1070" y="302"/>
      </p:cViewPr>
      <p:guideLst>
        <p:guide orient="horz" pos="3042"/>
        <p:guide pos="216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C88F35AA-F83D-49C4-B402-079D18996313}" type="datetimeFigureOut">
              <a:rPr lang="sr-Latn-CS"/>
              <a:pPr/>
              <a:t>14.7.2013</a:t>
            </a:fld>
            <a:endParaRPr lang="sr-Latn-C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BDCD261A-7A06-4150-B61C-CD85D9CC1BF1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9EDDCA05-34F9-410A-BA2C-BB6A85BAE738}" type="datetimeFigureOut">
              <a:rPr lang="en-US"/>
              <a:pPr/>
              <a:t>7/14/2013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7388" y="4586288"/>
            <a:ext cx="5502275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253EA512-75D1-492E-950B-3D59C1F328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mtClean="0"/>
              <a:t>PowerPoint</a:t>
            </a:r>
            <a:r>
              <a:rPr lang="sr-Latn-CS" smtClean="0"/>
              <a:t> prezentacija se daje da pomogne predavaču obuke da ohrabri diskusiju o svim blokovima obuke</a:t>
            </a:r>
            <a:r>
              <a:rPr lang="en-GB" smtClean="0"/>
              <a:t>. </a:t>
            </a:r>
            <a:r>
              <a:rPr lang="sr-Latn-CS" smtClean="0"/>
              <a:t>Predavač obuke bi trebalo da podeli obrasce za evaluaciju pre nego što otpočne sa ovim blokom obuke. U određenim okolnostima, možda je korisno izdati evaluacione obrasce na početku kursa kako bi delegati mogli da ih popunjavaju kako kurs bude naperdovao i kada su im blokovi obuke još sveži u pamćenju. Takođe postoji i tendencija da ih na kraju kursa ljudi ne popunjavaju u potpunosti</a:t>
            </a:r>
            <a:r>
              <a:rPr lang="en-GB" smtClean="0"/>
              <a:t>. </a:t>
            </a: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1EBB29-BF57-40A5-A2CF-17F7918B9268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r-Latn-CS" smtClean="0"/>
              <a:t>Kao i kod prethodnih predavanja, i ovo bi trebalo da prati sličnu formu uz dnevni red i ciljeve bloka obuke koji su izneti na početku predavanja.</a:t>
            </a:r>
            <a:endParaRPr lang="en-GB" smtClean="0"/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16ACF4-A197-4373-99B1-290218CDF422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Čuvar mesta za sliku na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9459" name="Čuvar mesta za broj slajd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729FF8-36C3-422D-A12F-1712C0886D3B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Čuvar mesta za sliku na slajdu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Čuvar mesta za napomen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21507" name="Čuvar mesta za broj slajd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20625E-9FF3-476E-A115-E26C6B8D0C8A}" type="slidenum">
              <a:rPr lang="en-US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GB" smtClean="0"/>
              <a:t>The trainer should recap the agenda and session objectives for each of the sessions.  Feedback and suggestions from the delegates should be noted for future use.</a:t>
            </a:r>
          </a:p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D264BA-B45C-4FEE-8715-181CC11979D9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16D209-2C8A-482C-9E26-9B056A2E24A6}" type="slidenum">
              <a:rPr lang="en-GB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5E088-3475-452E-B587-4ACE301EB724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8F356-1E87-4E73-9CC4-B6410DB3D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F22E2-45B0-483A-BE3E-3897160B0907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FA884-D012-41ED-8116-1D257275F8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1D4EF-951D-4381-A684-D371164C3DE7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24237-AA41-483D-8811-9E202FEC5C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5A6FB-F8A4-43E7-861F-99589A455802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5CFAD-C9C5-4B18-A5A8-CE84DAFBD6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BF251-BECE-4C62-B0D9-5DBB101D3A1F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BFB559-DA6E-4D85-BBC8-E5DDB3647D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A01B3-3370-4F07-8C80-6AEC018F2819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3372-AB71-4459-BB54-9DAD635B89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A632E-2E4C-424E-A31E-91CF11FA2C6C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579CC-9528-4EDD-9795-D6E1CF578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A1625-7EC8-4F33-9524-D5116CDEC94D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6AC28-E434-4F2B-A9CD-69FD4BEC30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B80E9-B6A7-4D8F-9361-0D115C4AC063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639F0-49B5-4A88-B2F4-6DBB00FD9A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3CDF5-8A91-488A-AE84-48A509103546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49EA6-12C7-4A04-8254-24EB334F4B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8BF3A-B131-4041-88F5-A331EEF3128D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C971D-ADE3-4F1D-BDDA-CD6E4AD7E6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82C551-B22D-4D00-B19B-07987E215270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8E122E-AF00-484D-AC80-AF2F40C0D0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CS" sz="3200" smtClean="0"/>
              <a:t>Obuka za članove policijskih ekipa </a:t>
            </a:r>
            <a:r>
              <a:rPr lang="sr-Latn-CS" sz="3200" smtClean="0"/>
              <a:t>za </a:t>
            </a:r>
            <a:r>
              <a:rPr lang="sr-Latn-CS" sz="3200" smtClean="0"/>
              <a:t>uviđaj</a:t>
            </a:r>
            <a:endParaRPr lang="sr-Latn-CS" sz="32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sr-Latn-CS" dirty="0" smtClean="0"/>
              <a:t>Blok obuke 1.3.5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sr-Latn-CS" dirty="0" smtClean="0"/>
              <a:t>Povratne informacije predstavnika policije i zatvaranje kursa</a:t>
            </a:r>
            <a:endParaRPr lang="sr-Latn-CS" dirty="0"/>
          </a:p>
        </p:txBody>
      </p:sp>
      <p:pic>
        <p:nvPicPr>
          <p:cNvPr id="14339" name="Picture 3" descr="CO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650" y="552450"/>
            <a:ext cx="61087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1.2.2</a:t>
            </a:r>
            <a:br>
              <a:rPr lang="en-US" b="1" dirty="0" smtClean="0"/>
            </a:br>
            <a:r>
              <a:rPr lang="x-none" b="1" dirty="0" smtClean="0"/>
              <a:t>Pretres i zaplena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0938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sz="2800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sz="2800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defRPr/>
            </a:pPr>
            <a:r>
              <a:rPr lang="sr-Latn-CS" sz="2800" dirty="0" smtClean="0">
                <a:solidFill>
                  <a:srgbClr val="000000"/>
                </a:solidFill>
              </a:rPr>
              <a:t>o</a:t>
            </a:r>
            <a:r>
              <a:rPr lang="x-none" sz="2800" smtClean="0">
                <a:solidFill>
                  <a:srgbClr val="000000"/>
                </a:solidFill>
              </a:rPr>
              <a:t>bjasne </a:t>
            </a:r>
            <a:r>
              <a:rPr lang="x-none" sz="2800" smtClean="0">
                <a:solidFill>
                  <a:srgbClr val="000000"/>
                </a:solidFill>
              </a:rPr>
              <a:t>pravilno </a:t>
            </a:r>
            <a:r>
              <a:rPr lang="x-none" sz="2800" dirty="0" smtClean="0">
                <a:solidFill>
                  <a:srgbClr val="000000"/>
                </a:solidFill>
              </a:rPr>
              <a:t>planiranje i pripremu policijske akcije pretresa tokom koje bi mogli biti pronađeni elektronski dokazi;</a:t>
            </a:r>
            <a:endParaRPr lang="en-GB" sz="2800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x-none" sz="2800" dirty="0" smtClean="0">
                <a:solidFill>
                  <a:srgbClr val="000000"/>
                </a:solidFill>
              </a:rPr>
              <a:t>nabroje alate i alate koji bi mogli biti potrebni za policijsku akciju pretresa tokom koje bi mogli biti pronađeni elektronski dokazi;</a:t>
            </a:r>
            <a:endParaRPr lang="en-GB" sz="2800" dirty="0" smtClean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sr-Latn-CS" sz="2800" dirty="0" smtClean="0">
                <a:solidFill>
                  <a:srgbClr val="000000"/>
                </a:solidFill>
              </a:rPr>
              <a:t>o</a:t>
            </a:r>
            <a:r>
              <a:rPr lang="x-none" sz="2800" dirty="0" smtClean="0">
                <a:solidFill>
                  <a:srgbClr val="000000"/>
                </a:solidFill>
              </a:rPr>
              <a:t>bjasne kako bi oni obezbedili i dokumentovali mesto događaja krivičnog dela na kome </a:t>
            </a:r>
            <a:r>
              <a:rPr lang="x-none" sz="2800" smtClean="0">
                <a:solidFill>
                  <a:srgbClr val="000000"/>
                </a:solidFill>
              </a:rPr>
              <a:t>se </a:t>
            </a:r>
            <a:r>
              <a:rPr lang="sr-Latn-RS" sz="2800" dirty="0" smtClean="0">
                <a:solidFill>
                  <a:srgbClr val="000000"/>
                </a:solidFill>
              </a:rPr>
              <a:t>po</a:t>
            </a:r>
            <a:r>
              <a:rPr lang="x-none" sz="2800" smtClean="0">
                <a:solidFill>
                  <a:srgbClr val="000000"/>
                </a:solidFill>
              </a:rPr>
              <a:t>javlj</a:t>
            </a:r>
            <a:r>
              <a:rPr lang="sr-Latn-RS" sz="2800" dirty="0" smtClean="0">
                <a:solidFill>
                  <a:srgbClr val="000000"/>
                </a:solidFill>
              </a:rPr>
              <a:t>u</a:t>
            </a:r>
            <a:r>
              <a:rPr lang="x-none" sz="2800" smtClean="0">
                <a:solidFill>
                  <a:srgbClr val="000000"/>
                </a:solidFill>
              </a:rPr>
              <a:t>ju </a:t>
            </a:r>
            <a:r>
              <a:rPr lang="x-none" sz="2800" dirty="0" smtClean="0">
                <a:solidFill>
                  <a:srgbClr val="000000"/>
                </a:solidFill>
              </a:rPr>
              <a:t>digitalni dokazi.</a:t>
            </a:r>
            <a:r>
              <a:rPr lang="en-GB" sz="2800" dirty="0" smtClean="0">
                <a:solidFill>
                  <a:srgbClr val="000000"/>
                </a:solidFill>
              </a:rPr>
              <a:t> </a:t>
            </a:r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sz="28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28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1.2.3</a:t>
            </a:r>
            <a:r>
              <a:rPr lang="en-US" b="1" dirty="0"/>
              <a:t/>
            </a:r>
            <a:br>
              <a:rPr lang="en-US" b="1" dirty="0"/>
            </a:br>
            <a:r>
              <a:rPr lang="x-none" b="1" dirty="0" smtClean="0"/>
              <a:t>Pretres i zaplena</a:t>
            </a:r>
            <a:r>
              <a:rPr lang="en-US" b="1" dirty="0" smtClean="0"/>
              <a:t> – </a:t>
            </a:r>
            <a:r>
              <a:rPr lang="x-none" b="1" dirty="0" smtClean="0"/>
              <a:t>I 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550"/>
          </a:xfrm>
        </p:spPr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identifikuju</a:t>
            </a:r>
            <a:r>
              <a:rPr lang="x-none" dirty="0" smtClean="0">
                <a:solidFill>
                  <a:srgbClr val="000000"/>
                </a:solidFill>
              </a:rPr>
              <a:t> izvore elektronskih dokaza koji se zasnivaju na prikazanim scenarijima;</a:t>
            </a:r>
            <a:endParaRPr lang="en-GB" dirty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opišu</a:t>
            </a:r>
            <a:r>
              <a:rPr lang="x-none" dirty="0" smtClean="0">
                <a:solidFill>
                  <a:srgbClr val="000000"/>
                </a:solidFill>
              </a:rPr>
              <a:t> standardne radne procedure za pakovanje, transportovanje i memorisanje elektronskih dokaza;</a:t>
            </a:r>
            <a:endParaRPr lang="en-GB" dirty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prave razliku između</a:t>
            </a:r>
            <a:r>
              <a:rPr lang="x-none" dirty="0" smtClean="0">
                <a:solidFill>
                  <a:srgbClr val="000000"/>
                </a:solidFill>
              </a:rPr>
              <a:t> SRP-a, u zavisnosti od vrste uređaja;</a:t>
            </a:r>
            <a:endParaRPr lang="en-GB" dirty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raspravljaju</a:t>
            </a:r>
            <a:r>
              <a:rPr lang="x-none" dirty="0" smtClean="0">
                <a:solidFill>
                  <a:srgbClr val="000000"/>
                </a:solidFill>
              </a:rPr>
              <a:t> o tehnikama za proveru statusa napajanja računarskog sistema;</a:t>
            </a:r>
            <a:endParaRPr lang="en-GB" dirty="0">
              <a:solidFill>
                <a:srgbClr val="000000"/>
              </a:solidFill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primene</a:t>
            </a:r>
            <a:r>
              <a:rPr lang="x-none" dirty="0" smtClean="0">
                <a:solidFill>
                  <a:srgbClr val="000000"/>
                </a:solidFill>
              </a:rPr>
              <a:t> opšta uputstva za zaplenu elektronskih uređaja.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1.2.3</a:t>
            </a:r>
            <a:r>
              <a:rPr lang="en-US" b="1" dirty="0"/>
              <a:t/>
            </a:r>
            <a:br>
              <a:rPr lang="en-US" b="1" dirty="0"/>
            </a:br>
            <a:r>
              <a:rPr lang="x-none" b="1" dirty="0" smtClean="0"/>
              <a:t>Pretres i zaplena – II 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35550"/>
          </a:xfrm>
        </p:spPr>
        <p:txBody>
          <a:bodyPr rtlCol="0">
            <a:normAutofit fontScale="70000" lnSpcReduction="2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prave</a:t>
            </a:r>
            <a:r>
              <a:rPr lang="x-none" dirty="0" smtClean="0"/>
              <a:t> razliku između scenarija mrtve kutije i scenarija sa tekućim podacima;</a:t>
            </a:r>
            <a:r>
              <a:rPr lang="en-GB" dirty="0" smtClean="0"/>
              <a:t> 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daju definiciju</a:t>
            </a:r>
            <a:r>
              <a:rPr lang="x-none" dirty="0" smtClean="0"/>
              <a:t> izraza </a:t>
            </a:r>
            <a:r>
              <a:rPr lang="en-GB" dirty="0" smtClean="0"/>
              <a:t> „</a:t>
            </a:r>
            <a:r>
              <a:rPr lang="x-none" dirty="0" smtClean="0"/>
              <a:t>nepostojani podaci</a:t>
            </a:r>
            <a:r>
              <a:rPr lang="en-GB" dirty="0" smtClean="0"/>
              <a:t>“, „</a:t>
            </a:r>
            <a:r>
              <a:rPr lang="x-none" dirty="0" smtClean="0"/>
              <a:t>privremeni podaci</a:t>
            </a:r>
            <a:r>
              <a:rPr lang="en-GB" dirty="0" smtClean="0"/>
              <a:t>“ </a:t>
            </a:r>
            <a:r>
              <a:rPr lang="x-none" dirty="0" smtClean="0"/>
              <a:t>i</a:t>
            </a:r>
            <a:r>
              <a:rPr lang="en-GB" dirty="0" smtClean="0"/>
              <a:t> „</a:t>
            </a:r>
            <a:r>
              <a:rPr lang="x-none" dirty="0" smtClean="0"/>
              <a:t>forenzika tekućih podataka</a:t>
            </a:r>
            <a:r>
              <a:rPr lang="en-GB" dirty="0" smtClean="0"/>
              <a:t>“</a:t>
            </a:r>
            <a:r>
              <a:rPr lang="x-none" dirty="0" smtClean="0"/>
              <a:t>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objasne</a:t>
            </a:r>
            <a:r>
              <a:rPr lang="x-none" dirty="0" smtClean="0"/>
              <a:t> vrednost nepostojanih podataka za istrage;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nabroje</a:t>
            </a:r>
            <a:r>
              <a:rPr lang="x-none" dirty="0" smtClean="0"/>
              <a:t> najmanje četiri vrste podataka koji bi bili izgubljeni da nije forenzike tekućih podataka;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sprovedu</a:t>
            </a:r>
            <a:r>
              <a:rPr lang="x-none" smtClean="0"/>
              <a:t> </a:t>
            </a:r>
            <a:r>
              <a:rPr lang="sr-Latn-RS" dirty="0" smtClean="0"/>
              <a:t>istražiteljske</a:t>
            </a:r>
            <a:r>
              <a:rPr lang="x-none" smtClean="0"/>
              <a:t> </a:t>
            </a:r>
            <a:r>
              <a:rPr lang="x-none" dirty="0" smtClean="0"/>
              <a:t>mere kada naiđu na uključeni računarski sitem;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opišu</a:t>
            </a:r>
            <a:r>
              <a:rPr lang="x-none" dirty="0" smtClean="0"/>
              <a:t> izazove šifrovanja </a:t>
            </a:r>
            <a:r>
              <a:rPr lang="x-none" smtClean="0"/>
              <a:t>i </a:t>
            </a:r>
            <a:r>
              <a:rPr lang="sr-Latn-RS" dirty="0" smtClean="0"/>
              <a:t>mogućnosti</a:t>
            </a:r>
            <a:r>
              <a:rPr lang="x-none" smtClean="0"/>
              <a:t> </a:t>
            </a:r>
            <a:r>
              <a:rPr lang="x-none" dirty="0" smtClean="0"/>
              <a:t>forenzike tekućih podataka u scenarijima koja uključuju šifrovanje;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raspravljaju o izazovima i različitim pravnim okvirima u scenarijima u kojima se podaci daljinski memorišu tj. o servisima u oblaku;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daju definiciju</a:t>
            </a:r>
            <a:r>
              <a:rPr lang="x-none" dirty="0" smtClean="0"/>
              <a:t> izraza </a:t>
            </a:r>
            <a:r>
              <a:rPr lang="en-GB" dirty="0" smtClean="0"/>
              <a:t> „</a:t>
            </a:r>
            <a:r>
              <a:rPr lang="x-none" dirty="0" smtClean="0"/>
              <a:t>računarstvo u oblaku</a:t>
            </a:r>
            <a:r>
              <a:rPr lang="en-GB" dirty="0" smtClean="0"/>
              <a:t>“</a:t>
            </a:r>
            <a:r>
              <a:rPr lang="x-none" dirty="0" smtClean="0"/>
              <a:t>;</a:t>
            </a:r>
            <a:endParaRPr lang="de-DE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uporede</a:t>
            </a:r>
            <a:r>
              <a:rPr lang="x-none" dirty="0" smtClean="0"/>
              <a:t> najmanje tri modela servisa u oblak okruženju.</a:t>
            </a:r>
            <a:r>
              <a:rPr lang="de-DE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1.3.2 &amp; 1.3.3 </a:t>
            </a:r>
            <a:r>
              <a:rPr lang="x-none" b="1" dirty="0" smtClean="0"/>
              <a:t> Pretres i zaplena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sr-Latn-RS" b="1" dirty="0" smtClean="0"/>
              <a:t>Izveštavanje</a:t>
            </a:r>
            <a:r>
              <a:rPr lang="x-none" b="1" smtClean="0"/>
              <a:t> </a:t>
            </a:r>
            <a:r>
              <a:rPr lang="x-none" b="1" dirty="0" smtClean="0"/>
              <a:t>i praktične vežbe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napišu</a:t>
            </a:r>
            <a:r>
              <a:rPr lang="x-none" dirty="0" smtClean="0"/>
              <a:t> operativni plan za jedan pretres;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sprovedu</a:t>
            </a:r>
            <a:r>
              <a:rPr lang="x-none" dirty="0" smtClean="0"/>
              <a:t> preters;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rukuju</a:t>
            </a:r>
            <a:r>
              <a:rPr lang="x-none" dirty="0" smtClean="0"/>
              <a:t> elektronskim digitalnim dokazima;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dokumentuju</a:t>
            </a:r>
            <a:r>
              <a:rPr lang="x-none" dirty="0" smtClean="0"/>
              <a:t> i obezbezbede mesto vršenja pretresa;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identifikuju</a:t>
            </a:r>
            <a:r>
              <a:rPr lang="x-none" dirty="0" smtClean="0"/>
              <a:t> izvore elektronskih dokaza;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popune</a:t>
            </a:r>
            <a:r>
              <a:rPr lang="x-none" dirty="0" smtClean="0"/>
              <a:t> listu dokaznih predmeta;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napišu</a:t>
            </a:r>
            <a:r>
              <a:rPr lang="x-none" dirty="0" smtClean="0"/>
              <a:t> izveštaj u zavisnosti </a:t>
            </a:r>
            <a:r>
              <a:rPr lang="x-none" smtClean="0"/>
              <a:t>od </a:t>
            </a:r>
            <a:r>
              <a:rPr lang="sr-Latn-RS" dirty="0" smtClean="0"/>
              <a:t>obavljenog </a:t>
            </a:r>
            <a:r>
              <a:rPr lang="x-none" smtClean="0"/>
              <a:t>pretresa</a:t>
            </a:r>
            <a:r>
              <a:rPr lang="x-none" dirty="0" smtClean="0"/>
              <a:t>.</a:t>
            </a: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predstavnik policije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endParaRPr lang="en-US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prikaže</a:t>
            </a:r>
            <a:r>
              <a:rPr lang="x-none" dirty="0" smtClean="0"/>
              <a:t> kako </a:t>
            </a:r>
            <a:r>
              <a:rPr lang="x-none" smtClean="0"/>
              <a:t>grupa </a:t>
            </a:r>
            <a:r>
              <a:rPr lang="sr-Latn-RS" dirty="0" smtClean="0"/>
              <a:t>sprovodi</a:t>
            </a:r>
            <a:r>
              <a:rPr lang="x-none" smtClean="0"/>
              <a:t> </a:t>
            </a:r>
            <a:r>
              <a:rPr lang="x-none" dirty="0" smtClean="0"/>
              <a:t>fazu pripreme i planiranja za pretres i zaplenu;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prikaže kako</a:t>
            </a:r>
            <a:r>
              <a:rPr lang="x-none" dirty="0" smtClean="0"/>
              <a:t> se postupa sa </a:t>
            </a:r>
            <a:r>
              <a:rPr lang="x-none" smtClean="0"/>
              <a:t>osumnjičenim </a:t>
            </a:r>
            <a:r>
              <a:rPr lang="x-none" smtClean="0"/>
              <a:t>licem</a:t>
            </a:r>
            <a:r>
              <a:rPr lang="sr-Latn-RS" dirty="0" smtClean="0"/>
              <a:t>,</a:t>
            </a:r>
            <a:r>
              <a:rPr lang="x-none" smtClean="0"/>
              <a:t> </a:t>
            </a:r>
            <a:r>
              <a:rPr lang="x-none" dirty="0" smtClean="0"/>
              <a:t>ukoliko je ono bilo prisutno na mestu događaja krivičnog dela;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prikaže</a:t>
            </a:r>
            <a:r>
              <a:rPr lang="x-none" dirty="0" smtClean="0"/>
              <a:t> i objasni postupak pretresa i zaplene;</a:t>
            </a:r>
            <a:r>
              <a:rPr lang="en-US" dirty="0" smtClean="0"/>
              <a:t> 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prikaže</a:t>
            </a:r>
            <a:r>
              <a:rPr lang="x-none" dirty="0" smtClean="0"/>
              <a:t> pronađene dokazne predmete važne za sam slučaj;</a:t>
            </a:r>
            <a:endParaRPr lang="en-GB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o</a:t>
            </a:r>
            <a:r>
              <a:rPr lang="x-none" smtClean="0"/>
              <a:t>bjasni </a:t>
            </a:r>
            <a:r>
              <a:rPr lang="x-none" dirty="0" smtClean="0"/>
              <a:t>kako je postupano sa dokaznim predmetima.</a:t>
            </a:r>
            <a:r>
              <a:rPr lang="en-GB" dirty="0" smtClean="0"/>
              <a:t> </a:t>
            </a:r>
            <a:endParaRPr lang="en-GB" dirty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1.3.4 </a:t>
            </a:r>
            <a:r>
              <a:rPr lang="x-none" b="1" dirty="0" smtClean="0"/>
              <a:t> Pretres i zaplena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x-none" b="1" dirty="0" smtClean="0"/>
              <a:t>Izveštaj o vežbi 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1850"/>
          </a:xfrm>
        </p:spPr>
        <p:txBody>
          <a:bodyPr/>
          <a:lstStyle/>
          <a:p>
            <a:r>
              <a:rPr lang="en-US" b="1" smtClean="0"/>
              <a:t>1.3.5</a:t>
            </a:r>
            <a:r>
              <a:rPr lang="sr-Latn-CS" b="1" smtClean="0"/>
              <a:t> </a:t>
            </a:r>
            <a:r>
              <a:rPr lang="en-US" b="1" smtClean="0"/>
              <a:t> </a:t>
            </a:r>
            <a:r>
              <a:rPr lang="sr-Latn-CS" b="1" smtClean="0"/>
              <a:t>Zatvaranje kursa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6488"/>
            <a:ext cx="8229600" cy="5751512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sz="2400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pruže</a:t>
            </a:r>
            <a:r>
              <a:rPr lang="x-none" sz="2400" dirty="0" smtClean="0"/>
              <a:t> odgovarajuće povratne informacije o kursu i njegovoj delotvornosti;</a:t>
            </a:r>
            <a:endParaRPr lang="en-GB"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popune</a:t>
            </a:r>
            <a:r>
              <a:rPr lang="x-none" sz="2400" dirty="0" smtClean="0"/>
              <a:t> evaluacione obrasce za ovaj kurs SE;</a:t>
            </a:r>
            <a:endParaRPr lang="en-GB"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utvrde</a:t>
            </a:r>
            <a:r>
              <a:rPr lang="x-none" sz="2400" dirty="0" smtClean="0"/>
              <a:t> eventualno preostala pitanja koja treba kompletirati u cilju održavanja kursa na nacionalnom nivou;</a:t>
            </a:r>
            <a:endParaRPr lang="en-GB" sz="24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353" dirty="0" smtClean="0"/>
              <a:t>opišu</a:t>
            </a:r>
            <a:r>
              <a:rPr lang="x-none" sz="2353" dirty="0" smtClean="0"/>
              <a:t> radnje nakon kursa koje su neophodne za pripremu materijala za držanje kursa na nacionalnom nivou;</a:t>
            </a:r>
            <a:endParaRPr lang="en-GB" sz="2353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utvrde</a:t>
            </a:r>
            <a:r>
              <a:rPr lang="x-none" sz="2400" dirty="0" smtClean="0"/>
              <a:t> sledeći nivo učenja koji treba da preduzmu radi unapređenja svog znanja i veština o predmetnoj temi.</a:t>
            </a:r>
            <a:endParaRPr lang="en-US" sz="26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2187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5400" b="1">
                <a:latin typeface="Calibri" pitchFamily="34" charset="0"/>
              </a:rPr>
              <a:t>Pitanja</a:t>
            </a:r>
            <a:endParaRPr lang="en-GB" sz="5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CS" smtClean="0"/>
              <a:t>Dnevni red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Teme prvog dana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Otvaranje kursa i uvodna izlaganja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Uvod u elektronske dokaze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Izvori dokaza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Teme drugog dana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Rekapitulacija dana</a:t>
            </a:r>
            <a:endParaRPr lang="sr-Latn-CS" dirty="0" smtClean="0"/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Pretres i zaplena </a:t>
            </a:r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sr-Latn-CS" dirty="0" smtClean="0"/>
              <a:t>Ko ide i šta da ponese, obezbeđenje i dokumentovanje događaja krivičnog dela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Pretres i zaplena</a:t>
            </a:r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sr-Latn-CS" dirty="0" smtClean="0"/>
              <a:t>Scenarija mrtve kutije i aktivnih podataka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Teme trećeg dana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Rekapitulacija dana</a:t>
            </a:r>
            <a:endParaRPr lang="sr-Latn-CS" dirty="0" smtClean="0"/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Brifing i praktična vežba iz pretresa i zaplene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Izveštavanje o postupku pretresa i zaplene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Povratne informacije i zatvaranje kursa</a:t>
            </a:r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endParaRPr lang="sr-Latn-C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9950"/>
          </a:xfrm>
        </p:spPr>
        <p:txBody>
          <a:bodyPr/>
          <a:lstStyle/>
          <a:p>
            <a:r>
              <a:rPr lang="sr-Latn-CS" sz="3200" b="1" smtClean="0"/>
              <a:t>Obuka za članove policijskih ekipa za uviđaje</a:t>
            </a:r>
            <a:endParaRPr lang="en-US" sz="3200" b="1" smtClean="0"/>
          </a:p>
        </p:txBody>
      </p:sp>
      <p:graphicFrame>
        <p:nvGraphicFramePr>
          <p:cNvPr id="18483" name="Group 51"/>
          <p:cNvGraphicFramePr>
            <a:graphicFrameLocks noGrp="1"/>
          </p:cNvGraphicFramePr>
          <p:nvPr/>
        </p:nvGraphicFramePr>
        <p:xfrm>
          <a:off x="669925" y="1397000"/>
          <a:ext cx="7804150" cy="4064000"/>
        </p:xfrm>
        <a:graphic>
          <a:graphicData uri="http://schemas.openxmlformats.org/drawingml/2006/table">
            <a:tbl>
              <a:tblPr/>
              <a:tblGrid>
                <a:gridCol w="1046163"/>
                <a:gridCol w="588962"/>
                <a:gridCol w="106363"/>
                <a:gridCol w="212725"/>
                <a:gridCol w="107950"/>
                <a:gridCol w="1344612"/>
                <a:gridCol w="1052513"/>
                <a:gridCol w="1049337"/>
                <a:gridCol w="1049338"/>
                <a:gridCol w="107950"/>
                <a:gridCol w="106362"/>
                <a:gridCol w="106363"/>
                <a:gridCol w="106362"/>
                <a:gridCol w="819150"/>
              </a:tblGrid>
              <a:tr h="136525">
                <a:tc gridSpan="1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Satnica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 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09:00 - 10:00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10:00 -11:00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0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11:00 - 12:00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12:00 - 13:00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6985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13:00 - 14:00 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13493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14:00 - 15:00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2000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15:00 - 16:00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16:00 - 17:00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b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625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 dan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1.1.1.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Otvaranje Kursa i Uvodne napomene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1.1.2.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Uvod u principe i procedure vezane za elektronske dokaze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PAUZA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1.1.3.</a:t>
                      </a:r>
                      <a:b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Izvori dokaza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Računarski sistemi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Računarske mreže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1.1.4.</a:t>
                      </a:r>
                      <a:b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</a:b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Izvori dokaza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Dokazi sa Interneta, ovlašćenja i dozvole, Priprema i Planiranje, Spoljni Specijalisti veštaci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2. dan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5868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1.2.1.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5868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Dnevna rekapitulacija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1.2.2.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Ko ide i šta treba da ponese 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Obezbeđenje mesta događaja 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Dokumentovanje mesta događaja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PAUZA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1.2.3.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Scenariji Mrtve kutije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Scenariji aktivnih podataka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</a:tr>
              <a:tr h="195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3. dan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5868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1.3.1.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15868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Dnevna rekapitulacija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1.3.2.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Brifing ekipa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1.3.3.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 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Praktična vežba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PAUZA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1.3.3.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Praktična vežba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1.3.3.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Pretres i zaplena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Izveštaj o vežbi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r-Latn-C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1.3.5.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Razmena povratnih informacija između predstavnika policije i predavača obuke i zatvaranje kursa</a:t>
                      </a:r>
                      <a:endParaRPr kumimoji="0" lang="sr-Latn-CS" sz="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35192" marR="3519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480" name="Rectangle 2"/>
          <p:cNvSpPr>
            <a:spLocks noChangeArrowheads="1"/>
          </p:cNvSpPr>
          <p:nvPr/>
        </p:nvSpPr>
        <p:spPr bwMode="auto">
          <a:xfrm>
            <a:off x="0" y="-47625"/>
            <a:ext cx="666115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defTabSz="914400"/>
            <a:r>
              <a:rPr lang="en-US" sz="1200">
                <a:latin typeface="Calibri" pitchFamily="34" charset="0"/>
                <a:ea typeface="Times New Roman" pitchFamily="18" charset="0"/>
                <a:cs typeface="Calibri" pitchFamily="34" charset="0"/>
              </a:rPr>
              <a:t>Napomena – Pauze za kafu </a:t>
            </a:r>
            <a:r>
              <a:rPr lang="en-GB" sz="1200">
                <a:latin typeface="Calibri" pitchFamily="34" charset="0"/>
                <a:ea typeface="Times New Roman" pitchFamily="18" charset="0"/>
                <a:cs typeface="Calibri" pitchFamily="34" charset="0"/>
              </a:rPr>
              <a:t>i druge pauze će biti u odgovarajućim </a:t>
            </a:r>
            <a:r>
              <a:rPr lang="sr-Latn-CS" sz="1200">
                <a:latin typeface="Calibri" pitchFamily="34" charset="0"/>
                <a:ea typeface="Times New Roman" pitchFamily="18" charset="0"/>
                <a:cs typeface="Calibri" pitchFamily="34" charset="0"/>
              </a:rPr>
              <a:t> terminima</a:t>
            </a:r>
            <a:r>
              <a:rPr lang="en-GB" sz="1200">
                <a:latin typeface="Calibri" pitchFamily="34" charset="0"/>
                <a:ea typeface="Times New Roman" pitchFamily="18" charset="0"/>
                <a:cs typeface="Calibri" pitchFamily="34" charset="0"/>
              </a:rPr>
              <a:t> tokom svakog dana obuke</a:t>
            </a:r>
            <a:endParaRPr lang="sr-Latn-CS" sz="800">
              <a:ea typeface="Times New Roman" pitchFamily="18" charset="0"/>
              <a:cs typeface="Arial" charset="0"/>
            </a:endParaRPr>
          </a:p>
          <a:p>
            <a:pPr defTabSz="914400" eaLnBrk="0" hangingPunct="0"/>
            <a:endParaRPr lang="sr-Latn-CS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075"/>
            <a:ext cx="8512175" cy="489108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x-none" sz="2353" dirty="0" smtClean="0"/>
              <a:t>Na kraju ovog bloka obuke, učesnici će biti u stanju da</a:t>
            </a:r>
            <a:r>
              <a:rPr lang="en-US" sz="2353" dirty="0" smtClean="0"/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pruže</a:t>
            </a:r>
            <a:r>
              <a:rPr lang="x-none" sz="2400" dirty="0" smtClean="0"/>
              <a:t> odgovarajuće povratne informacije o kursu i njegovoj delotvornosti;</a:t>
            </a:r>
            <a:endParaRPr lang="en-GB" sz="24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popune</a:t>
            </a:r>
            <a:r>
              <a:rPr lang="x-none" sz="2400" dirty="0" smtClean="0"/>
              <a:t> </a:t>
            </a:r>
            <a:r>
              <a:rPr lang="x-none" sz="2400" smtClean="0"/>
              <a:t>evalucione </a:t>
            </a:r>
            <a:r>
              <a:rPr lang="x-none" sz="2400" smtClean="0"/>
              <a:t>obrasce</a:t>
            </a:r>
            <a:r>
              <a:rPr lang="sr-Latn-RS" sz="2400" dirty="0" smtClean="0"/>
              <a:t> za ovaj kurs</a:t>
            </a:r>
            <a:r>
              <a:rPr lang="x-none" sz="2400" smtClean="0"/>
              <a:t>;</a:t>
            </a:r>
            <a:endParaRPr lang="en-GB" sz="24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400" dirty="0" smtClean="0"/>
              <a:t>prepoznaju</a:t>
            </a:r>
            <a:r>
              <a:rPr lang="x-none" sz="2400" dirty="0" smtClean="0"/>
              <a:t> sledeći nivo učenja koji će biti potrebno da preduzmu kako bi unapredili svoja znanja i veštine o datoj temi.</a:t>
            </a:r>
            <a:endParaRPr lang="en-US" sz="2600" dirty="0" smtClean="0"/>
          </a:p>
          <a:p>
            <a:pPr fontAlgn="auto">
              <a:spcAft>
                <a:spcPts val="0"/>
              </a:spcAft>
              <a:buFont typeface="Wingdings" charset="2"/>
              <a:buChar char="²"/>
              <a:defRPr/>
            </a:pPr>
            <a:endParaRPr lang="en-US" sz="2600" dirty="0"/>
          </a:p>
        </p:txBody>
      </p:sp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r>
              <a:rPr lang="sr-Latn-CS" b="1" smtClean="0"/>
              <a:t>Ciljevi bloka obuke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x-none" b="1" dirty="0" smtClean="0"/>
              <a:t>Prvi deo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x-none" b="1" dirty="0" smtClean="0"/>
              <a:t>Dnevni red i ciljevi kursa</a:t>
            </a:r>
            <a:r>
              <a:rPr lang="en-GB" dirty="0" smtClean="0"/>
              <a:t/>
            </a:r>
            <a:br>
              <a:rPr lang="en-GB" dirty="0" smtClean="0"/>
            </a:br>
            <a:endParaRPr lang="en-US" dirty="0"/>
          </a:p>
        </p:txBody>
      </p:sp>
      <p:pic>
        <p:nvPicPr>
          <p:cNvPr id="2253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>
          <a:xfrm>
            <a:off x="457200" y="1235075"/>
            <a:ext cx="8512175" cy="48910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sr-Latn-CS" sz="2800" dirty="0" smtClean="0"/>
              <a:t>Na kraju ovog bloka obuke, učesnici će biti u stanju da</a:t>
            </a:r>
            <a:r>
              <a:rPr lang="en-US" sz="2800" dirty="0" smtClean="0"/>
              <a:t>:</a:t>
            </a:r>
          </a:p>
          <a:p>
            <a:r>
              <a:rPr lang="sr-Latn-CS" sz="2600" dirty="0" smtClean="0"/>
              <a:t>prepoznaju predavače obuke i </a:t>
            </a:r>
            <a:r>
              <a:rPr lang="sr-Latn-CS" sz="2600" dirty="0" smtClean="0"/>
              <a:t>kolege </a:t>
            </a:r>
            <a:r>
              <a:rPr lang="sr-Latn-CS" sz="2600" dirty="0" smtClean="0"/>
              <a:t>predstavnike policije;</a:t>
            </a:r>
            <a:endParaRPr lang="en-GB" sz="2600" dirty="0" smtClean="0"/>
          </a:p>
          <a:p>
            <a:r>
              <a:rPr lang="sr-Latn-CS" sz="2600" dirty="0" smtClean="0"/>
              <a:t>raspravljaju </a:t>
            </a:r>
            <a:r>
              <a:rPr lang="sr-Latn-CS" sz="2600" dirty="0" smtClean="0"/>
              <a:t>o </a:t>
            </a:r>
            <a:r>
              <a:rPr lang="sr-Latn-CS" sz="2600" dirty="0" smtClean="0"/>
              <a:t>sveukupnoj svrsi </a:t>
            </a:r>
            <a:r>
              <a:rPr lang="sr-Latn-CS" sz="2600" dirty="0" smtClean="0"/>
              <a:t>ovog kursa;</a:t>
            </a:r>
            <a:endParaRPr lang="en-GB" sz="2600" dirty="0" smtClean="0"/>
          </a:p>
          <a:p>
            <a:r>
              <a:rPr lang="sr-Latn-CS" sz="2600" dirty="0" smtClean="0"/>
              <a:t>objasne zašto je ovaj kurs </a:t>
            </a:r>
            <a:r>
              <a:rPr lang="sr-Latn-CS" sz="2600" dirty="0" smtClean="0"/>
              <a:t>neophodan;</a:t>
            </a:r>
            <a:endParaRPr lang="en-GB" sz="2600" dirty="0" smtClean="0"/>
          </a:p>
          <a:p>
            <a:r>
              <a:rPr lang="sr-Latn-CS" sz="2600" dirty="0" smtClean="0"/>
              <a:t>nabroje osnovne komponente satnice i aktivnosti na kursu;</a:t>
            </a:r>
            <a:endParaRPr lang="en-GB" sz="2600" dirty="0" smtClean="0"/>
          </a:p>
          <a:p>
            <a:r>
              <a:rPr lang="sr-Latn-CS" sz="2600" dirty="0" smtClean="0"/>
              <a:t>Nabroje  zdravstvene i bezbednosne procedure za </a:t>
            </a:r>
            <a:r>
              <a:rPr lang="sr-Latn-CS" sz="2600" dirty="0" smtClean="0"/>
              <a:t>mesto održavanja kursa.</a:t>
            </a:r>
            <a:endParaRPr lang="en-US" sz="2600" b="1" dirty="0" smtClean="0"/>
          </a:p>
          <a:p>
            <a:pPr>
              <a:buFont typeface="Wingdings" pitchFamily="2" charset="2"/>
              <a:buChar char="²"/>
            </a:pPr>
            <a:endParaRPr lang="en-US" sz="2600" dirty="0" smtClean="0"/>
          </a:p>
          <a:p>
            <a:pPr>
              <a:buFont typeface="Wingdings" pitchFamily="2" charset="2"/>
              <a:buChar char="²"/>
            </a:pPr>
            <a:endParaRPr lang="en-US" sz="2600" dirty="0" smtClean="0"/>
          </a:p>
        </p:txBody>
      </p:sp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r>
              <a:rPr lang="sr-Latn-CS" sz="3600" b="1" smtClean="0"/>
              <a:t>Blok obuke</a:t>
            </a:r>
            <a:r>
              <a:rPr lang="en-US" sz="3600" b="1" smtClean="0"/>
              <a:t> 1.1.1 – </a:t>
            </a:r>
            <a:r>
              <a:rPr lang="sr-Latn-CS" sz="3600" b="1" smtClean="0"/>
              <a:t>Otvaranje kursa</a:t>
            </a:r>
            <a:br>
              <a:rPr lang="sr-Latn-CS" sz="3600" b="1" smtClean="0"/>
            </a:br>
            <a:r>
              <a:rPr lang="sr-Latn-CS" sz="3600" b="1" smtClean="0"/>
              <a:t>Ciljevi bloka obuke </a:t>
            </a:r>
            <a:endParaRPr lang="en-US" sz="36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1.1.2 – </a:t>
            </a:r>
            <a:r>
              <a:rPr lang="x-none" b="1" dirty="0" smtClean="0"/>
              <a:t>Uvod </a:t>
            </a:r>
            <a:r>
              <a:rPr lang="x-none" b="1" smtClean="0"/>
              <a:t>u </a:t>
            </a:r>
            <a:r>
              <a:rPr lang="x-none" b="1" smtClean="0"/>
              <a:t> elektronsk</a:t>
            </a:r>
            <a:r>
              <a:rPr lang="sr-Latn-RS" b="1" dirty="0" smtClean="0"/>
              <a:t>e </a:t>
            </a:r>
            <a:r>
              <a:rPr lang="x-none" b="1" smtClean="0"/>
              <a:t>dokaz</a:t>
            </a:r>
            <a:r>
              <a:rPr lang="sr-Latn-RS" b="1" dirty="0" smtClean="0"/>
              <a:t>e</a:t>
            </a:r>
            <a:br>
              <a:rPr lang="sr-Latn-RS" b="1" dirty="0" smtClean="0"/>
            </a:br>
            <a:r>
              <a:rPr lang="sr-Latn-RS" b="1" dirty="0" smtClean="0"/>
              <a:t>Principi</a:t>
            </a:r>
            <a:r>
              <a:rPr lang="x-none" b="1" smtClean="0"/>
              <a:t> </a:t>
            </a:r>
            <a:r>
              <a:rPr lang="x-none" b="1" dirty="0" smtClean="0"/>
              <a:t>i procedure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49800"/>
          </a:xfrm>
        </p:spPr>
        <p:txBody>
          <a:bodyPr rtlCol="0">
            <a:no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raspravljaju</a:t>
            </a:r>
            <a:r>
              <a:rPr lang="x-none" dirty="0" smtClean="0"/>
              <a:t> o sadržaju Vodiča za elektronske dokaze SE;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ustanove</a:t>
            </a:r>
            <a:r>
              <a:rPr lang="x-none" smtClean="0"/>
              <a:t> </a:t>
            </a:r>
            <a:r>
              <a:rPr lang="x-none" dirty="0" smtClean="0"/>
              <a:t>principe postupanja sa elektronskim dokazima;</a:t>
            </a:r>
            <a:r>
              <a:rPr lang="en-GB" dirty="0" smtClean="0"/>
              <a:t> 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opišu</a:t>
            </a:r>
            <a:r>
              <a:rPr lang="x-none" smtClean="0"/>
              <a:t> </a:t>
            </a:r>
            <a:r>
              <a:rPr lang="x-none" smtClean="0"/>
              <a:t>jedinstven</a:t>
            </a:r>
            <a:r>
              <a:rPr lang="sr-Latn-RS" dirty="0" smtClean="0"/>
              <a:t>e karakteristike </a:t>
            </a:r>
            <a:r>
              <a:rPr lang="x-none" smtClean="0"/>
              <a:t>elektronskih </a:t>
            </a:r>
            <a:r>
              <a:rPr lang="x-none" dirty="0" smtClean="0"/>
              <a:t>dokaza.</a:t>
            </a:r>
            <a:r>
              <a:rPr lang="en-GB" dirty="0" smtClean="0"/>
              <a:t> 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 pitchFamily="-65" charset="0"/>
              <a:buNone/>
              <a:defRPr/>
            </a:pPr>
            <a:endParaRPr 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1.1.3 &amp; 1.1.4</a:t>
            </a:r>
            <a:br>
              <a:rPr lang="en-US" b="1" dirty="0" smtClean="0"/>
            </a:br>
            <a:r>
              <a:rPr lang="x-none" b="1" dirty="0" smtClean="0"/>
              <a:t>Izvori dokaza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64100"/>
          </a:xfrm>
        </p:spPr>
        <p:txBody>
          <a:bodyPr rtlCol="0">
            <a:normAutofit fontScale="92500" lnSpcReduction="20000"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Na kraju ovog bloka obuke, učesnici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prepoznaju</a:t>
            </a:r>
            <a:r>
              <a:rPr lang="x-none" dirty="0" smtClean="0">
                <a:solidFill>
                  <a:srgbClr val="000000"/>
                </a:solidFill>
              </a:rPr>
              <a:t> koji izvori dokaza </a:t>
            </a:r>
            <a:r>
              <a:rPr lang="x-none" smtClean="0">
                <a:solidFill>
                  <a:srgbClr val="000000"/>
                </a:solidFill>
              </a:rPr>
              <a:t>imaju </a:t>
            </a:r>
            <a:r>
              <a:rPr lang="sr-Latn-RS" dirty="0" smtClean="0">
                <a:solidFill>
                  <a:srgbClr val="000000"/>
                </a:solidFill>
              </a:rPr>
              <a:t>dokaznu </a:t>
            </a:r>
            <a:r>
              <a:rPr lang="x-none" smtClean="0">
                <a:solidFill>
                  <a:srgbClr val="000000"/>
                </a:solidFill>
              </a:rPr>
              <a:t>vrednost;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endParaRPr lang="el-GR" dirty="0">
              <a:solidFill>
                <a:srgbClr val="000000"/>
              </a:solidFill>
            </a:endParaRPr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razlikuju </a:t>
            </a:r>
            <a:r>
              <a:rPr lang="x-none" dirty="0" smtClean="0">
                <a:solidFill>
                  <a:srgbClr val="000000"/>
                </a:solidFill>
              </a:rPr>
              <a:t>kompjuterske mreže;</a:t>
            </a:r>
            <a:endParaRPr lang="el-GR" dirty="0">
              <a:solidFill>
                <a:srgbClr val="000000"/>
              </a:solidFill>
            </a:endParaRPr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>
                <a:solidFill>
                  <a:srgbClr val="000000"/>
                </a:solidFill>
              </a:rPr>
              <a:t>identifikuju</a:t>
            </a:r>
            <a:r>
              <a:rPr lang="x-none" dirty="0" smtClean="0">
                <a:solidFill>
                  <a:srgbClr val="000000"/>
                </a:solidFill>
              </a:rPr>
              <a:t> mrežne uređaje;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/>
              <a:t>raspravljaju </a:t>
            </a:r>
            <a:r>
              <a:rPr lang="sr-Latn-CS" dirty="0" smtClean="0"/>
              <a:t>o</a:t>
            </a:r>
            <a:r>
              <a:rPr lang="x-none" dirty="0" smtClean="0"/>
              <a:t> potencijalnim dokazima i izvorima dokaza na Internetu;</a:t>
            </a:r>
            <a:endParaRPr lang="en-GB" dirty="0" smtClean="0"/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/>
              <a:t>obave</a:t>
            </a:r>
            <a:r>
              <a:rPr lang="x-none" dirty="0" smtClean="0"/>
              <a:t> delotvornu pripremu i planiranje pretresa i zaplene elektronskih dokaza;</a:t>
            </a:r>
            <a:endParaRPr lang="en-GB" dirty="0" smtClean="0"/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/>
              <a:t>raspravljaju</a:t>
            </a:r>
            <a:r>
              <a:rPr lang="x-none" smtClean="0"/>
              <a:t> </a:t>
            </a:r>
            <a:r>
              <a:rPr lang="x-none" dirty="0" smtClean="0"/>
              <a:t>o nadležnim organima </a:t>
            </a:r>
            <a:r>
              <a:rPr lang="x-none" smtClean="0"/>
              <a:t>i </a:t>
            </a:r>
            <a:r>
              <a:rPr lang="x-none" smtClean="0"/>
              <a:t>dozvolama </a:t>
            </a:r>
            <a:r>
              <a:rPr lang="x-none" dirty="0" smtClean="0"/>
              <a:t>u postupku pretresa i zaplene elektronskih dokaza;</a:t>
            </a:r>
            <a:r>
              <a:rPr lang="en-US" dirty="0" smtClean="0"/>
              <a:t> </a:t>
            </a:r>
            <a:endParaRPr lang="en-GB" dirty="0"/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r>
              <a:rPr lang="sr-Latn-CS" dirty="0" smtClean="0"/>
              <a:t>raspravljaju</a:t>
            </a:r>
            <a:r>
              <a:rPr lang="x-none" dirty="0" smtClean="0"/>
              <a:t> o ulozi </a:t>
            </a:r>
            <a:r>
              <a:rPr lang="x-none" smtClean="0"/>
              <a:t>spoljnih </a:t>
            </a:r>
            <a:r>
              <a:rPr lang="x-none" smtClean="0"/>
              <a:t>veštaka </a:t>
            </a:r>
            <a:r>
              <a:rPr lang="x-none" dirty="0" smtClean="0"/>
              <a:t>– specijalista.</a:t>
            </a:r>
            <a:r>
              <a:rPr lang="en-GB" dirty="0" smtClean="0"/>
              <a:t>   </a:t>
            </a:r>
            <a:endParaRPr lang="en-GB" dirty="0"/>
          </a:p>
          <a:p>
            <a:pPr marL="0" lvl="1" indent="0" fontAlgn="auto">
              <a:spcAft>
                <a:spcPts val="0"/>
              </a:spcAft>
              <a:buFont typeface="Arial"/>
              <a:buNone/>
              <a:defRPr/>
            </a:pPr>
            <a:endParaRPr lang="en-GB" dirty="0">
              <a:solidFill>
                <a:srgbClr val="000000"/>
              </a:solidFill>
            </a:endParaRPr>
          </a:p>
          <a:p>
            <a:pPr marL="285750" lvl="1" fontAlgn="auto">
              <a:spcAft>
                <a:spcPts val="0"/>
              </a:spcAft>
              <a:buFont typeface="Arial" charset="0"/>
              <a:buChar char="•"/>
              <a:defRPr/>
            </a:pPr>
            <a:endParaRPr lang="en-GB" dirty="0" smtClean="0"/>
          </a:p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endParaRPr lang="en-US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GB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/>
              <a:t>1.2.1</a:t>
            </a:r>
            <a:r>
              <a:rPr lang="en-US" b="1" dirty="0"/>
              <a:t> </a:t>
            </a:r>
            <a:r>
              <a:rPr lang="en-US" b="1" dirty="0" smtClean="0"/>
              <a:t>&amp; 1.3.1</a:t>
            </a:r>
            <a:br>
              <a:rPr lang="en-US" b="1" dirty="0" smtClean="0"/>
            </a:br>
            <a:r>
              <a:rPr lang="sr-Latn-RS" b="1" dirty="0" smtClean="0"/>
              <a:t>Rekapitulacije dana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>
                <a:latin typeface="Arial" charset="0"/>
                <a:ea typeface="ＭＳ Ｐゴシック" charset="0"/>
                <a:cs typeface="ＭＳ Ｐゴシック" charset="0"/>
              </a:rPr>
              <a:t>Do kraja ovog bloka obuke, predstavnici policije će biti u stanju da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utvrde</a:t>
            </a:r>
            <a:r>
              <a:rPr lang="x-none" dirty="0" smtClean="0"/>
              <a:t> oblasti koje su razumeli iz aktivnosti prethodnih dana;</a:t>
            </a:r>
            <a:endParaRPr lang="en-GB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dirty="0" smtClean="0"/>
              <a:t>utvrde</a:t>
            </a:r>
            <a:r>
              <a:rPr lang="x-none" dirty="0" smtClean="0"/>
              <a:t> one oblasti za koje će biti potrebno da ponovo </a:t>
            </a:r>
            <a:r>
              <a:rPr lang="x-none" smtClean="0"/>
              <a:t>prorade </a:t>
            </a:r>
            <a:r>
              <a:rPr lang="x-none" smtClean="0"/>
              <a:t>materijale</a:t>
            </a:r>
            <a:r>
              <a:rPr lang="sr-Latn-RS" dirty="0" smtClean="0"/>
              <a:t>,</a:t>
            </a:r>
            <a:r>
              <a:rPr lang="x-none" smtClean="0"/>
              <a:t> </a:t>
            </a:r>
            <a:r>
              <a:rPr lang="x-none" dirty="0" smtClean="0"/>
              <a:t>kako bi svoje znanje doveli na zahtevani nivo.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3224</TotalTime>
  <Words>1173</Words>
  <Application>Microsoft Office PowerPoint</Application>
  <PresentationFormat>Projekcija na ekranu (4:3)</PresentationFormat>
  <Paragraphs>164</Paragraphs>
  <Slides>16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16</vt:i4>
      </vt:variant>
    </vt:vector>
  </HeadingPairs>
  <TitlesOfParts>
    <vt:vector size="17" baseType="lpstr">
      <vt:lpstr>Office Theme</vt:lpstr>
      <vt:lpstr>Obuka za članove policijskih ekipa za uviđaj</vt:lpstr>
      <vt:lpstr>Dnevni red</vt:lpstr>
      <vt:lpstr>Obuka za članove policijskih ekipa za uviđaje</vt:lpstr>
      <vt:lpstr>Ciljevi bloka obuke</vt:lpstr>
      <vt:lpstr>Prvi deo Dnevni red i ciljevi kursa </vt:lpstr>
      <vt:lpstr>Blok obuke 1.1.1 – Otvaranje kursa Ciljevi bloka obuke </vt:lpstr>
      <vt:lpstr>1.1.2 – Uvod u  elektronske dokaze Principi i procedure</vt:lpstr>
      <vt:lpstr>1.1.3 &amp; 1.1.4 Izvori dokaza</vt:lpstr>
      <vt:lpstr>1.2.1 &amp; 1.3.1 Rekapitulacije dana</vt:lpstr>
      <vt:lpstr>1.2.2 Pretres i zaplena</vt:lpstr>
      <vt:lpstr>1.2.3 Pretres i zaplena – I Deo</vt:lpstr>
      <vt:lpstr>1.2.3 Pretres i zaplena – II Deo</vt:lpstr>
      <vt:lpstr>1.3.2 &amp; 1.3.3  Pretres i zaplena  Izveštavanje i praktične vežbe</vt:lpstr>
      <vt:lpstr>1.3.4  Pretres i zaplena  Izveštaj o vežbi </vt:lpstr>
      <vt:lpstr>1.3.5  Zatvaranje kursa</vt:lpstr>
      <vt:lpstr>Slajd 16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Jelica</cp:lastModifiedBy>
  <cp:revision>61</cp:revision>
  <dcterms:created xsi:type="dcterms:W3CDTF">2012-01-30T11:04:42Z</dcterms:created>
  <dcterms:modified xsi:type="dcterms:W3CDTF">2013-07-13T22:28:41Z</dcterms:modified>
</cp:coreProperties>
</file>