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4.xml" ContentType="application/vnd.openxmlformats-officedocument.presentationml.tags+xml"/>
  <Override PartName="/ppt/notesSlides/notesSlide48.xml" ContentType="application/vnd.openxmlformats-officedocument.presentationml.notesSlide+xml"/>
  <Override PartName="/ppt/tags/tag5.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6.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tags/tag7.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9"/>
  </p:notesMasterIdLst>
  <p:handoutMasterIdLst>
    <p:handoutMasterId r:id="rId170"/>
  </p:handoutMasterIdLst>
  <p:sldIdLst>
    <p:sldId id="256" r:id="rId2"/>
    <p:sldId id="448" r:id="rId3"/>
    <p:sldId id="492" r:id="rId4"/>
    <p:sldId id="440" r:id="rId5"/>
    <p:sldId id="257" r:id="rId6"/>
    <p:sldId id="396" r:id="rId7"/>
    <p:sldId id="433" r:id="rId8"/>
    <p:sldId id="262" r:id="rId9"/>
    <p:sldId id="466" r:id="rId10"/>
    <p:sldId id="465" r:id="rId11"/>
    <p:sldId id="402" r:id="rId12"/>
    <p:sldId id="403" r:id="rId13"/>
    <p:sldId id="301" r:id="rId14"/>
    <p:sldId id="454" r:id="rId15"/>
    <p:sldId id="533" r:id="rId16"/>
    <p:sldId id="534" r:id="rId17"/>
    <p:sldId id="535" r:id="rId18"/>
    <p:sldId id="388" r:id="rId19"/>
    <p:sldId id="473" r:id="rId20"/>
    <p:sldId id="269" r:id="rId21"/>
    <p:sldId id="471" r:id="rId22"/>
    <p:sldId id="472" r:id="rId23"/>
    <p:sldId id="477" r:id="rId24"/>
    <p:sldId id="478" r:id="rId25"/>
    <p:sldId id="536" r:id="rId26"/>
    <p:sldId id="555" r:id="rId27"/>
    <p:sldId id="590" r:id="rId28"/>
    <p:sldId id="591" r:id="rId29"/>
    <p:sldId id="593" r:id="rId30"/>
    <p:sldId id="592" r:id="rId31"/>
    <p:sldId id="594" r:id="rId32"/>
    <p:sldId id="539" r:id="rId33"/>
    <p:sldId id="546" r:id="rId34"/>
    <p:sldId id="285" r:id="rId35"/>
    <p:sldId id="547" r:id="rId36"/>
    <p:sldId id="548" r:id="rId37"/>
    <p:sldId id="549" r:id="rId38"/>
    <p:sldId id="550" r:id="rId39"/>
    <p:sldId id="551" r:id="rId40"/>
    <p:sldId id="552" r:id="rId41"/>
    <p:sldId id="553" r:id="rId42"/>
    <p:sldId id="575" r:id="rId43"/>
    <p:sldId id="576" r:id="rId44"/>
    <p:sldId id="578" r:id="rId45"/>
    <p:sldId id="579" r:id="rId46"/>
    <p:sldId id="577" r:id="rId47"/>
    <p:sldId id="580" r:id="rId48"/>
    <p:sldId id="581" r:id="rId49"/>
    <p:sldId id="582" r:id="rId50"/>
    <p:sldId id="583" r:id="rId51"/>
    <p:sldId id="584" r:id="rId52"/>
    <p:sldId id="585" r:id="rId53"/>
    <p:sldId id="589" r:id="rId54"/>
    <p:sldId id="586" r:id="rId55"/>
    <p:sldId id="587" r:id="rId56"/>
    <p:sldId id="438" r:id="rId57"/>
    <p:sldId id="263" r:id="rId58"/>
    <p:sldId id="470" r:id="rId59"/>
    <p:sldId id="299" r:id="rId60"/>
    <p:sldId id="300" r:id="rId61"/>
    <p:sldId id="303" r:id="rId62"/>
    <p:sldId id="304" r:id="rId63"/>
    <p:sldId id="305" r:id="rId64"/>
    <p:sldId id="306" r:id="rId65"/>
    <p:sldId id="308" r:id="rId66"/>
    <p:sldId id="309" r:id="rId67"/>
    <p:sldId id="311" r:id="rId68"/>
    <p:sldId id="312" r:id="rId69"/>
    <p:sldId id="313" r:id="rId70"/>
    <p:sldId id="314" r:id="rId71"/>
    <p:sldId id="439" r:id="rId72"/>
    <p:sldId id="327" r:id="rId73"/>
    <p:sldId id="328" r:id="rId74"/>
    <p:sldId id="329" r:id="rId75"/>
    <p:sldId id="330" r:id="rId76"/>
    <p:sldId id="331" r:id="rId77"/>
    <p:sldId id="333" r:id="rId78"/>
    <p:sldId id="334" r:id="rId79"/>
    <p:sldId id="335" r:id="rId80"/>
    <p:sldId id="336" r:id="rId81"/>
    <p:sldId id="339" r:id="rId82"/>
    <p:sldId id="449" r:id="rId83"/>
    <p:sldId id="441" r:id="rId84"/>
    <p:sldId id="343" r:id="rId85"/>
    <p:sldId id="451" r:id="rId86"/>
    <p:sldId id="450" r:id="rId87"/>
    <p:sldId id="344" r:id="rId88"/>
    <p:sldId id="345" r:id="rId89"/>
    <p:sldId id="348" r:id="rId90"/>
    <p:sldId id="567" r:id="rId91"/>
    <p:sldId id="569" r:id="rId92"/>
    <p:sldId id="568" r:id="rId93"/>
    <p:sldId id="349" r:id="rId94"/>
    <p:sldId id="483" r:id="rId95"/>
    <p:sldId id="484" r:id="rId96"/>
    <p:sldId id="350" r:id="rId97"/>
    <p:sldId id="351" r:id="rId98"/>
    <p:sldId id="486" r:id="rId99"/>
    <p:sldId id="485" r:id="rId100"/>
    <p:sldId id="487" r:id="rId101"/>
    <p:sldId id="488" r:id="rId102"/>
    <p:sldId id="442" r:id="rId103"/>
    <p:sldId id="489" r:id="rId104"/>
    <p:sldId id="595" r:id="rId105"/>
    <p:sldId id="455" r:id="rId106"/>
    <p:sldId id="596" r:id="rId107"/>
    <p:sldId id="456" r:id="rId108"/>
    <p:sldId id="352" r:id="rId109"/>
    <p:sldId id="443" r:id="rId110"/>
    <p:sldId id="457" r:id="rId111"/>
    <p:sldId id="356" r:id="rId112"/>
    <p:sldId id="357" r:id="rId113"/>
    <p:sldId id="560" r:id="rId114"/>
    <p:sldId id="561" r:id="rId115"/>
    <p:sldId id="562" r:id="rId116"/>
    <p:sldId id="444" r:id="rId117"/>
    <p:sldId id="362" r:id="rId118"/>
    <p:sldId id="364" r:id="rId119"/>
    <p:sldId id="365" r:id="rId120"/>
    <p:sldId id="366" r:id="rId121"/>
    <p:sldId id="367" r:id="rId122"/>
    <p:sldId id="363" r:id="rId123"/>
    <p:sldId id="501" r:id="rId124"/>
    <p:sldId id="564" r:id="rId125"/>
    <p:sldId id="563" r:id="rId126"/>
    <p:sldId id="502" r:id="rId127"/>
    <p:sldId id="566" r:id="rId128"/>
    <p:sldId id="500" r:id="rId129"/>
    <p:sldId id="499" r:id="rId130"/>
    <p:sldId id="368" r:id="rId131"/>
    <p:sldId id="369" r:id="rId132"/>
    <p:sldId id="517" r:id="rId133"/>
    <p:sldId id="573" r:id="rId134"/>
    <p:sldId id="572" r:id="rId135"/>
    <p:sldId id="571" r:id="rId136"/>
    <p:sldId id="522" r:id="rId137"/>
    <p:sldId id="523" r:id="rId138"/>
    <p:sldId id="524" r:id="rId139"/>
    <p:sldId id="525" r:id="rId140"/>
    <p:sldId id="526" r:id="rId141"/>
    <p:sldId id="528" r:id="rId142"/>
    <p:sldId id="527" r:id="rId143"/>
    <p:sldId id="452" r:id="rId144"/>
    <p:sldId id="490" r:id="rId145"/>
    <p:sldId id="288" r:id="rId146"/>
    <p:sldId id="503" r:id="rId147"/>
    <p:sldId id="504" r:id="rId148"/>
    <p:sldId id="505" r:id="rId149"/>
    <p:sldId id="516" r:id="rId150"/>
    <p:sldId id="506" r:id="rId151"/>
    <p:sldId id="570" r:id="rId152"/>
    <p:sldId id="512" r:id="rId153"/>
    <p:sldId id="513" r:id="rId154"/>
    <p:sldId id="514" r:id="rId155"/>
    <p:sldId id="515" r:id="rId156"/>
    <p:sldId id="297" r:id="rId157"/>
    <p:sldId id="290" r:id="rId158"/>
    <p:sldId id="291" r:id="rId159"/>
    <p:sldId id="292" r:id="rId160"/>
    <p:sldId id="293" r:id="rId161"/>
    <p:sldId id="294" r:id="rId162"/>
    <p:sldId id="295" r:id="rId163"/>
    <p:sldId id="296" r:id="rId164"/>
    <p:sldId id="446" r:id="rId165"/>
    <p:sldId id="264" r:id="rId166"/>
    <p:sldId id="265" r:id="rId167"/>
    <p:sldId id="447" r:id="rId16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autoAdjust="0"/>
    <p:restoredTop sz="64219" autoAdjust="0"/>
  </p:normalViewPr>
  <p:slideViewPr>
    <p:cSldViewPr snapToGrid="0" snapToObjects="1">
      <p:cViewPr varScale="1">
        <p:scale>
          <a:sx n="70" d="100"/>
          <a:sy n="70" d="100"/>
        </p:scale>
        <p:origin x="2280"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0"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image" Target="../media/image2.jpg"/><Relationship Id="rId5" Type="http://schemas.openxmlformats.org/officeDocument/2006/relationships/image" Target="../media/image6.jpg"/><Relationship Id="rId4" Type="http://schemas.openxmlformats.org/officeDocument/2006/relationships/image" Target="../media/image5.jpg"/></Relationships>
</file>

<file path=ppt/diagrams/_rels/drawing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F3DBE3-C616-3B46-8275-49F26DBCA056}" type="doc">
      <dgm:prSet loTypeId="urn:microsoft.com/office/officeart/2008/layout/HexagonCluster" loCatId="" qsTypeId="urn:microsoft.com/office/officeart/2005/8/quickstyle/simple3" qsCatId="simple" csTypeId="urn:microsoft.com/office/officeart/2005/8/colors/accent1_2" csCatId="accent1" phldr="1"/>
      <dgm:spPr/>
      <dgm:t>
        <a:bodyPr/>
        <a:lstStyle/>
        <a:p>
          <a:endParaRPr lang="en-US"/>
        </a:p>
      </dgm:t>
    </dgm:pt>
    <dgm:pt modelId="{F12872B5-4201-1E49-A032-9F057CE8573B}">
      <dgm:prSet custT="1"/>
      <dgm:spPr/>
      <dgm:t>
        <a:bodyPr/>
        <a:lstStyle/>
        <a:p>
          <a:pPr rtl="0"/>
          <a:r>
            <a:rPr lang="pt-PT" sz="1700"/>
            <a:t>1. </a:t>
          </a:r>
          <a:br>
            <a:rPr lang="pt-PT" sz="1700"/>
          </a:br>
          <a:r>
            <a:rPr lang="pt-PT" sz="1700"/>
            <a:t>A Internet</a:t>
          </a:r>
        </a:p>
      </dgm:t>
    </dgm:pt>
    <dgm:pt modelId="{61F0C215-A994-B446-A155-8FCA7233703B}" type="parTrans" cxnId="{8F8BB900-D3DD-004D-8D69-C905BD7116B7}">
      <dgm:prSet/>
      <dgm:spPr/>
      <dgm:t>
        <a:bodyPr/>
        <a:lstStyle/>
        <a:p>
          <a:endParaRPr lang="en-US"/>
        </a:p>
      </dgm:t>
    </dgm:pt>
    <dgm:pt modelId="{09978F3E-4A31-2F4A-8F43-1B97F60F82EC}" type="sibTrans" cxnId="{8F8BB900-D3DD-004D-8D69-C905BD7116B7}">
      <dgm:prSet/>
      <dgm:spPr>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554EA551-2942-5744-AFF4-B537EBADFBB2}">
      <dgm:prSet custT="1"/>
      <dgm:spPr/>
      <dgm:t>
        <a:bodyPr/>
        <a:lstStyle/>
        <a:p>
          <a:pPr rtl="0"/>
          <a:r>
            <a:rPr lang="pt-PT" sz="1700" b="0"/>
            <a:t>2. </a:t>
          </a:r>
          <a:br>
            <a:rPr lang="pt-PT" sz="1700" b="0"/>
          </a:br>
          <a:r>
            <a:rPr lang="pt-PT" sz="1700" b="0"/>
            <a:t>Serviços de Internet</a:t>
          </a:r>
        </a:p>
      </dgm:t>
    </dgm:pt>
    <dgm:pt modelId="{52C0F5C1-CA14-434D-A449-2BADF847EFB5}" type="parTrans" cxnId="{2DB464B7-30A7-7B4A-A776-BA72D8973E46}">
      <dgm:prSet/>
      <dgm:spPr/>
      <dgm:t>
        <a:bodyPr/>
        <a:lstStyle/>
        <a:p>
          <a:endParaRPr lang="en-US"/>
        </a:p>
      </dgm:t>
    </dgm:pt>
    <dgm:pt modelId="{65DBDE44-6B90-E043-ACAA-FA9126416293}" type="sibTrans" cxnId="{2DB464B7-30A7-7B4A-A776-BA72D8973E46}">
      <dgm:prSet/>
      <dgm:spPr>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2ABF6988-A29A-C14A-9FD8-C33EB4309DCC}">
      <dgm:prSet/>
      <dgm:spPr/>
      <dgm:t>
        <a:bodyPr/>
        <a:lstStyle/>
        <a:p>
          <a:pPr rtl="0"/>
          <a:r>
            <a:rPr lang="pt-PT"/>
            <a:t>3. </a:t>
          </a:r>
          <a:br>
            <a:rPr lang="pt-PT"/>
          </a:br>
          <a:r>
            <a:rPr lang="pt-PT"/>
            <a:t>Aplicações da Internet</a:t>
          </a:r>
        </a:p>
      </dgm:t>
    </dgm:pt>
    <dgm:pt modelId="{E73AEFC9-A00B-AF44-BA41-97F4401C2CD6}" type="parTrans" cxnId="{D8DA7854-E0D8-BE40-B051-95B28A7B079D}">
      <dgm:prSet/>
      <dgm:spPr/>
      <dgm:t>
        <a:bodyPr/>
        <a:lstStyle/>
        <a:p>
          <a:endParaRPr lang="en-US"/>
        </a:p>
      </dgm:t>
    </dgm:pt>
    <dgm:pt modelId="{F23F7FFA-16C5-1E4F-8324-A421A0F131A3}" type="sibTrans" cxnId="{D8DA7854-E0D8-BE40-B051-95B28A7B079D}">
      <dgm:prSet/>
      <dgm:spPr>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42263DAC-9F9F-B840-8872-88407E37EB82}">
      <dgm:prSet/>
      <dgm:spPr/>
      <dgm:t>
        <a:bodyPr/>
        <a:lstStyle/>
        <a:p>
          <a:pPr rtl="0"/>
          <a:r>
            <a:rPr lang="pt-PT"/>
            <a:t>4. </a:t>
          </a:r>
          <a:br>
            <a:rPr lang="pt-PT"/>
          </a:br>
          <a:r>
            <a:rPr lang="pt-PT"/>
            <a:t>Crimes na Internet</a:t>
          </a:r>
        </a:p>
      </dgm:t>
    </dgm:pt>
    <dgm:pt modelId="{2F37C8D8-1E08-274B-99AF-6134200EB7F5}" type="parTrans" cxnId="{0F878950-611E-754D-9E8C-30FAD53EBB73}">
      <dgm:prSet/>
      <dgm:spPr/>
      <dgm:t>
        <a:bodyPr/>
        <a:lstStyle/>
        <a:p>
          <a:endParaRPr lang="en-US"/>
        </a:p>
      </dgm:t>
    </dgm:pt>
    <dgm:pt modelId="{54163501-0E99-AF44-8A7D-1EF1941B9B23}" type="sibTrans" cxnId="{0F878950-611E-754D-9E8C-30FAD53EBB73}">
      <dgm:prSet/>
      <dgm:spPr>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l="-19000" r="-19000"/>
          </a:stretch>
        </a:blipFill>
      </dgm:spPr>
      <dgm:t>
        <a:bodyPr/>
        <a:lstStyle/>
        <a:p>
          <a:endParaRPr lang="en-US"/>
        </a:p>
      </dgm:t>
    </dgm:pt>
    <dgm:pt modelId="{7A63331A-C946-444B-8C13-622052FB6F60}">
      <dgm:prSet custT="1"/>
      <dgm:spPr/>
      <dgm:t>
        <a:bodyPr/>
        <a:lstStyle/>
        <a:p>
          <a:pPr rtl="0"/>
          <a:endParaRPr lang="en-US" sz="1700" dirty="0"/>
        </a:p>
      </dgm:t>
    </dgm:pt>
    <dgm:pt modelId="{4374EC29-EC46-F047-8658-D99D70C3D251}" type="sibTrans" cxnId="{8D375D04-98C3-D146-A601-B7B14675059C}">
      <dgm:prSet/>
      <dgm:spPr>
        <a:blipFill>
          <a:blip xmlns:r="http://schemas.openxmlformats.org/officeDocument/2006/relationships"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DE6C8DF8-392E-E048-834D-0C99B4AF9CD7}" type="parTrans" cxnId="{8D375D04-98C3-D146-A601-B7B14675059C}">
      <dgm:prSet/>
      <dgm:spPr/>
      <dgm:t>
        <a:bodyPr/>
        <a:lstStyle/>
        <a:p>
          <a:endParaRPr lang="en-US"/>
        </a:p>
      </dgm:t>
    </dgm:pt>
    <dgm:pt modelId="{329F104B-5E96-BC47-A612-BFA00F90D6A7}" type="pres">
      <dgm:prSet presAssocID="{F3F3DBE3-C616-3B46-8275-49F26DBCA056}" presName="Name0" presStyleCnt="0">
        <dgm:presLayoutVars>
          <dgm:chMax val="21"/>
          <dgm:chPref val="21"/>
        </dgm:presLayoutVars>
      </dgm:prSet>
      <dgm:spPr/>
    </dgm:pt>
    <dgm:pt modelId="{C8AF56CF-64D4-A345-8E20-4044C1957FF1}" type="pres">
      <dgm:prSet presAssocID="{7A63331A-C946-444B-8C13-622052FB6F60}" presName="text1" presStyleCnt="0"/>
      <dgm:spPr/>
    </dgm:pt>
    <dgm:pt modelId="{FD17A5D8-858B-4843-B6BB-5F6EC4F5C033}" type="pres">
      <dgm:prSet presAssocID="{7A63331A-C946-444B-8C13-622052FB6F60}" presName="textRepeatNode" presStyleLbl="alignNode1" presStyleIdx="0" presStyleCnt="5" custLinFactNeighborX="-86055" custLinFactNeighborY="-54664">
        <dgm:presLayoutVars>
          <dgm:chMax val="0"/>
          <dgm:chPref val="0"/>
          <dgm:bulletEnabled val="1"/>
        </dgm:presLayoutVars>
      </dgm:prSet>
      <dgm:spPr/>
    </dgm:pt>
    <dgm:pt modelId="{C167CB71-6298-4D46-9CC7-1FFA0555AEFD}" type="pres">
      <dgm:prSet presAssocID="{7A63331A-C946-444B-8C13-622052FB6F60}" presName="textaccent1" presStyleCnt="0"/>
      <dgm:spPr/>
    </dgm:pt>
    <dgm:pt modelId="{F89BCB8B-911D-874B-A499-AFA243FB6CAD}" type="pres">
      <dgm:prSet presAssocID="{7A63331A-C946-444B-8C13-622052FB6F60}" presName="accentRepeatNode" presStyleLbl="solidAlignAcc1" presStyleIdx="0" presStyleCnt="10" custLinFactX="-85342" custLinFactY="-10133" custLinFactNeighborX="-100000" custLinFactNeighborY="-100000"/>
      <dgm:spPr/>
    </dgm:pt>
    <dgm:pt modelId="{D6571E26-6AAC-D546-A500-D10D8978633B}" type="pres">
      <dgm:prSet presAssocID="{4374EC29-EC46-F047-8658-D99D70C3D251}" presName="image1" presStyleCnt="0"/>
      <dgm:spPr/>
    </dgm:pt>
    <dgm:pt modelId="{A0E7D1AE-21B3-1842-89B6-F5A65B7FB7A3}" type="pres">
      <dgm:prSet presAssocID="{4374EC29-EC46-F047-8658-D99D70C3D251}" presName="imageRepeatNode" presStyleLbl="alignAcc1" presStyleIdx="0" presStyleCnt="5" custLinFactNeighborX="85425" custLinFactNeighborY="54050"/>
      <dgm:spPr/>
    </dgm:pt>
    <dgm:pt modelId="{7225D69A-BA2D-5B4C-80F7-40FE7FCB8D10}" type="pres">
      <dgm:prSet presAssocID="{4374EC29-EC46-F047-8658-D99D70C3D251}" presName="imageaccent1" presStyleCnt="0"/>
      <dgm:spPr/>
    </dgm:pt>
    <dgm:pt modelId="{C80C9880-7B49-DC49-B162-4F286078388B}" type="pres">
      <dgm:prSet presAssocID="{4374EC29-EC46-F047-8658-D99D70C3D251}" presName="accentRepeatNode" presStyleLbl="solidAlignAcc1" presStyleIdx="1" presStyleCnt="10" custLinFactX="67253" custLinFactNeighborX="100000" custLinFactNeighborY="94398"/>
      <dgm:spPr/>
    </dgm:pt>
    <dgm:pt modelId="{31E498B7-6D95-7346-BC64-5121865EBC20}" type="pres">
      <dgm:prSet presAssocID="{F12872B5-4201-1E49-A032-9F057CE8573B}" presName="text2" presStyleCnt="0"/>
      <dgm:spPr/>
    </dgm:pt>
    <dgm:pt modelId="{37E71FAB-C072-BD43-8225-8845B2F5E8CC}" type="pres">
      <dgm:prSet presAssocID="{F12872B5-4201-1E49-A032-9F057CE8573B}" presName="textRepeatNode" presStyleLbl="alignNode1" presStyleIdx="1" presStyleCnt="5" custLinFactNeighborX="-88060" custLinFactNeighborY="-57120">
        <dgm:presLayoutVars>
          <dgm:chMax val="0"/>
          <dgm:chPref val="0"/>
          <dgm:bulletEnabled val="1"/>
        </dgm:presLayoutVars>
      </dgm:prSet>
      <dgm:spPr/>
    </dgm:pt>
    <dgm:pt modelId="{AB0A2E13-1356-8841-A180-8356ADADDD8B}" type="pres">
      <dgm:prSet presAssocID="{F12872B5-4201-1E49-A032-9F057CE8573B}" presName="textaccent2" presStyleCnt="0"/>
      <dgm:spPr/>
    </dgm:pt>
    <dgm:pt modelId="{5C4E1317-78F7-F548-8C2C-E03323E5B888}" type="pres">
      <dgm:prSet presAssocID="{F12872B5-4201-1E49-A032-9F057CE8573B}" presName="accentRepeatNode" presStyleLbl="solidAlignAcc1" presStyleIdx="2" presStyleCnt="10" custLinFactX="-359445" custLinFactY="-600000" custLinFactNeighborX="-400000" custLinFactNeighborY="-606224"/>
      <dgm:spPr/>
    </dgm:pt>
    <dgm:pt modelId="{8F125996-96A1-BA4B-9CE7-6C68FB1D5B2C}" type="pres">
      <dgm:prSet presAssocID="{09978F3E-4A31-2F4A-8F43-1B97F60F82EC}" presName="image2" presStyleCnt="0"/>
      <dgm:spPr/>
    </dgm:pt>
    <dgm:pt modelId="{C53CF8C4-B6F2-B347-A1C5-41089BE9C917}" type="pres">
      <dgm:prSet presAssocID="{09978F3E-4A31-2F4A-8F43-1B97F60F82EC}" presName="imageRepeatNode" presStyleLbl="alignAcc1" presStyleIdx="1" presStyleCnt="5"/>
      <dgm:spPr/>
    </dgm:pt>
    <dgm:pt modelId="{2B17FE15-C965-5848-B5AA-4E9669691E41}" type="pres">
      <dgm:prSet presAssocID="{09978F3E-4A31-2F4A-8F43-1B97F60F82EC}" presName="imageaccent2" presStyleCnt="0"/>
      <dgm:spPr/>
    </dgm:pt>
    <dgm:pt modelId="{DD98FBA0-1325-524E-B6AE-49400F7E9879}" type="pres">
      <dgm:prSet presAssocID="{09978F3E-4A31-2F4A-8F43-1B97F60F82EC}" presName="accentRepeatNode" presStyleLbl="solidAlignAcc1" presStyleIdx="3" presStyleCnt="10"/>
      <dgm:spPr/>
    </dgm:pt>
    <dgm:pt modelId="{3A45F317-4C47-DD40-9389-981C65957B83}" type="pres">
      <dgm:prSet presAssocID="{554EA551-2942-5744-AFF4-B537EBADFBB2}" presName="text3" presStyleCnt="0"/>
      <dgm:spPr/>
    </dgm:pt>
    <dgm:pt modelId="{7E972A90-9411-2B42-96D9-A42FB5FC6596}" type="pres">
      <dgm:prSet presAssocID="{554EA551-2942-5744-AFF4-B537EBADFBB2}" presName="textRepeatNode" presStyleLbl="alignNode1" presStyleIdx="2" presStyleCnt="5" custLinFactNeighborX="85952" custLinFactNeighborY="54050">
        <dgm:presLayoutVars>
          <dgm:chMax val="0"/>
          <dgm:chPref val="0"/>
          <dgm:bulletEnabled val="1"/>
        </dgm:presLayoutVars>
      </dgm:prSet>
      <dgm:spPr/>
    </dgm:pt>
    <dgm:pt modelId="{B7405C1D-3700-0C48-8181-47DC54301201}" type="pres">
      <dgm:prSet presAssocID="{554EA551-2942-5744-AFF4-B537EBADFBB2}" presName="textaccent3" presStyleCnt="0"/>
      <dgm:spPr/>
    </dgm:pt>
    <dgm:pt modelId="{53214A49-CB06-B247-B6E5-8DAE78EEF32D}" type="pres">
      <dgm:prSet presAssocID="{554EA551-2942-5744-AFF4-B537EBADFBB2}" presName="accentRepeatNode" presStyleLbl="solidAlignAcc1" presStyleIdx="4" presStyleCnt="10" custLinFactX="341360" custLinFactY="580001" custLinFactNeighborX="400000" custLinFactNeighborY="600000"/>
      <dgm:spPr/>
    </dgm:pt>
    <dgm:pt modelId="{42D4B2CD-C56A-F94A-889D-6995F43AC35C}" type="pres">
      <dgm:prSet presAssocID="{65DBDE44-6B90-E043-ACAA-FA9126416293}" presName="image3" presStyleCnt="0"/>
      <dgm:spPr/>
    </dgm:pt>
    <dgm:pt modelId="{33F09F42-8317-7742-B8A4-56D49B6D19B5}" type="pres">
      <dgm:prSet presAssocID="{65DBDE44-6B90-E043-ACAA-FA9126416293}" presName="imageRepeatNode" presStyleLbl="alignAcc1" presStyleIdx="2" presStyleCnt="5"/>
      <dgm:spPr/>
    </dgm:pt>
    <dgm:pt modelId="{0283AF2E-5BED-4047-8F1F-CD492816641D}" type="pres">
      <dgm:prSet presAssocID="{65DBDE44-6B90-E043-ACAA-FA9126416293}" presName="imageaccent3" presStyleCnt="0"/>
      <dgm:spPr/>
    </dgm:pt>
    <dgm:pt modelId="{2495BDC9-A845-3942-8DB3-C3B36CC9FEB9}" type="pres">
      <dgm:prSet presAssocID="{65DBDE44-6B90-E043-ACAA-FA9126416293}" presName="accentRepeatNode" presStyleLbl="solidAlignAcc1" presStyleIdx="5" presStyleCnt="10"/>
      <dgm:spPr/>
    </dgm:pt>
    <dgm:pt modelId="{48F411F1-5ABA-824F-B71D-F29E48969BA4}" type="pres">
      <dgm:prSet presAssocID="{2ABF6988-A29A-C14A-9FD8-C33EB4309DCC}" presName="text4" presStyleCnt="0"/>
      <dgm:spPr/>
    </dgm:pt>
    <dgm:pt modelId="{824CC2F5-17EA-2343-BF3D-D0C9FEAE83A8}" type="pres">
      <dgm:prSet presAssocID="{2ABF6988-A29A-C14A-9FD8-C33EB4309DCC}" presName="textRepeatNode" presStyleLbl="alignNode1" presStyleIdx="3" presStyleCnt="5">
        <dgm:presLayoutVars>
          <dgm:chMax val="0"/>
          <dgm:chPref val="0"/>
          <dgm:bulletEnabled val="1"/>
        </dgm:presLayoutVars>
      </dgm:prSet>
      <dgm:spPr/>
    </dgm:pt>
    <dgm:pt modelId="{49CF65F7-4E98-5F4F-8CB6-2D1FA95944FE}" type="pres">
      <dgm:prSet presAssocID="{2ABF6988-A29A-C14A-9FD8-C33EB4309DCC}" presName="textaccent4" presStyleCnt="0"/>
      <dgm:spPr/>
    </dgm:pt>
    <dgm:pt modelId="{B39171CA-EB1F-4C4C-A68F-9EF272717343}" type="pres">
      <dgm:prSet presAssocID="{2ABF6988-A29A-C14A-9FD8-C33EB4309DCC}" presName="accentRepeatNode" presStyleLbl="solidAlignAcc1" presStyleIdx="6" presStyleCnt="10"/>
      <dgm:spPr/>
    </dgm:pt>
    <dgm:pt modelId="{2C937557-05A9-BC4F-9884-BE25B415A37D}" type="pres">
      <dgm:prSet presAssocID="{F23F7FFA-16C5-1E4F-8324-A421A0F131A3}" presName="image4" presStyleCnt="0"/>
      <dgm:spPr/>
    </dgm:pt>
    <dgm:pt modelId="{0E7A8C1F-C02B-5A41-B9F3-97BF72316333}" type="pres">
      <dgm:prSet presAssocID="{F23F7FFA-16C5-1E4F-8324-A421A0F131A3}" presName="imageRepeatNode" presStyleLbl="alignAcc1" presStyleIdx="3" presStyleCnt="5"/>
      <dgm:spPr/>
    </dgm:pt>
    <dgm:pt modelId="{20FF55B6-74FA-E445-89F7-95CA5640E84E}" type="pres">
      <dgm:prSet presAssocID="{F23F7FFA-16C5-1E4F-8324-A421A0F131A3}" presName="imageaccent4" presStyleCnt="0"/>
      <dgm:spPr/>
    </dgm:pt>
    <dgm:pt modelId="{1C1CE8CE-2186-7D4E-AECB-24C8B702F630}" type="pres">
      <dgm:prSet presAssocID="{F23F7FFA-16C5-1E4F-8324-A421A0F131A3}" presName="accentRepeatNode" presStyleLbl="solidAlignAcc1" presStyleIdx="7" presStyleCnt="10"/>
      <dgm:spPr/>
    </dgm:pt>
    <dgm:pt modelId="{EB83A6FF-2415-C041-A3CC-EE2DFF7AEF7D}" type="pres">
      <dgm:prSet presAssocID="{42263DAC-9F9F-B840-8872-88407E37EB82}" presName="text5" presStyleCnt="0"/>
      <dgm:spPr/>
    </dgm:pt>
    <dgm:pt modelId="{07608ED5-D363-3745-A9D7-87A616992022}" type="pres">
      <dgm:prSet presAssocID="{42263DAC-9F9F-B840-8872-88407E37EB82}" presName="textRepeatNode" presStyleLbl="alignNode1" presStyleIdx="4" presStyleCnt="5">
        <dgm:presLayoutVars>
          <dgm:chMax val="0"/>
          <dgm:chPref val="0"/>
          <dgm:bulletEnabled val="1"/>
        </dgm:presLayoutVars>
      </dgm:prSet>
      <dgm:spPr/>
    </dgm:pt>
    <dgm:pt modelId="{7E0A0A87-8F87-354A-B8BE-6892254A9F85}" type="pres">
      <dgm:prSet presAssocID="{42263DAC-9F9F-B840-8872-88407E37EB82}" presName="textaccent5" presStyleCnt="0"/>
      <dgm:spPr/>
    </dgm:pt>
    <dgm:pt modelId="{094749A8-CEC3-1040-B6F2-CB1CFBF3EE3C}" type="pres">
      <dgm:prSet presAssocID="{42263DAC-9F9F-B840-8872-88407E37EB82}" presName="accentRepeatNode" presStyleLbl="solidAlignAcc1" presStyleIdx="8" presStyleCnt="10"/>
      <dgm:spPr/>
    </dgm:pt>
    <dgm:pt modelId="{0BBDC222-F916-B941-87E7-2D943A6687F1}" type="pres">
      <dgm:prSet presAssocID="{54163501-0E99-AF44-8A7D-1EF1941B9B23}" presName="image5" presStyleCnt="0"/>
      <dgm:spPr/>
    </dgm:pt>
    <dgm:pt modelId="{3972241D-AE77-B846-ABF1-DE5537600659}" type="pres">
      <dgm:prSet presAssocID="{54163501-0E99-AF44-8A7D-1EF1941B9B23}" presName="imageRepeatNode" presStyleLbl="alignAcc1" presStyleIdx="4" presStyleCnt="5"/>
      <dgm:spPr/>
    </dgm:pt>
    <dgm:pt modelId="{436F8CDF-C39A-FD46-BB24-4A9A94479A47}" type="pres">
      <dgm:prSet presAssocID="{54163501-0E99-AF44-8A7D-1EF1941B9B23}" presName="imageaccent5" presStyleCnt="0"/>
      <dgm:spPr/>
    </dgm:pt>
    <dgm:pt modelId="{38B1B12B-AD45-7A4C-840A-797C0141FED9}" type="pres">
      <dgm:prSet presAssocID="{54163501-0E99-AF44-8A7D-1EF1941B9B23}" presName="accentRepeatNode" presStyleLbl="solidAlignAcc1" presStyleIdx="9" presStyleCnt="10"/>
      <dgm:spPr/>
    </dgm:pt>
  </dgm:ptLst>
  <dgm:cxnLst>
    <dgm:cxn modelId="{8F8BB900-D3DD-004D-8D69-C905BD7116B7}" srcId="{F3F3DBE3-C616-3B46-8275-49F26DBCA056}" destId="{F12872B5-4201-1E49-A032-9F057CE8573B}" srcOrd="1" destOrd="0" parTransId="{61F0C215-A994-B446-A155-8FCA7233703B}" sibTransId="{09978F3E-4A31-2F4A-8F43-1B97F60F82EC}"/>
    <dgm:cxn modelId="{8D375D04-98C3-D146-A601-B7B14675059C}" srcId="{F3F3DBE3-C616-3B46-8275-49F26DBCA056}" destId="{7A63331A-C946-444B-8C13-622052FB6F60}" srcOrd="0" destOrd="0" parTransId="{DE6C8DF8-392E-E048-834D-0C99B4AF9CD7}" sibTransId="{4374EC29-EC46-F047-8658-D99D70C3D251}"/>
    <dgm:cxn modelId="{A7C03C09-FA23-4F4C-88D6-46E12B8BB131}" type="presOf" srcId="{54163501-0E99-AF44-8A7D-1EF1941B9B23}" destId="{3972241D-AE77-B846-ABF1-DE5537600659}" srcOrd="0" destOrd="0" presId="urn:microsoft.com/office/officeart/2008/layout/HexagonCluster"/>
    <dgm:cxn modelId="{3D23600A-B98F-1A44-A9ED-1A41C1AD8188}" type="presOf" srcId="{2ABF6988-A29A-C14A-9FD8-C33EB4309DCC}" destId="{824CC2F5-17EA-2343-BF3D-D0C9FEAE83A8}" srcOrd="0" destOrd="0" presId="urn:microsoft.com/office/officeart/2008/layout/HexagonCluster"/>
    <dgm:cxn modelId="{9BE8A81E-F98C-1F45-A755-2A3D0BC44610}" type="presOf" srcId="{65DBDE44-6B90-E043-ACAA-FA9126416293}" destId="{33F09F42-8317-7742-B8A4-56D49B6D19B5}" srcOrd="0" destOrd="0" presId="urn:microsoft.com/office/officeart/2008/layout/HexagonCluster"/>
    <dgm:cxn modelId="{33CCA525-1694-DF49-9E38-6617CC687949}" type="presOf" srcId="{F12872B5-4201-1E49-A032-9F057CE8573B}" destId="{37E71FAB-C072-BD43-8225-8845B2F5E8CC}" srcOrd="0" destOrd="0" presId="urn:microsoft.com/office/officeart/2008/layout/HexagonCluster"/>
    <dgm:cxn modelId="{0F2C8332-C821-AB40-84A4-D53C2503788A}" type="presOf" srcId="{09978F3E-4A31-2F4A-8F43-1B97F60F82EC}" destId="{C53CF8C4-B6F2-B347-A1C5-41089BE9C917}" srcOrd="0" destOrd="0" presId="urn:microsoft.com/office/officeart/2008/layout/HexagonCluster"/>
    <dgm:cxn modelId="{CF185D3B-B0DA-F74A-9F0B-6A6614AA192F}" type="presOf" srcId="{7A63331A-C946-444B-8C13-622052FB6F60}" destId="{FD17A5D8-858B-4843-B6BB-5F6EC4F5C033}" srcOrd="0" destOrd="0" presId="urn:microsoft.com/office/officeart/2008/layout/HexagonCluster"/>
    <dgm:cxn modelId="{09E69C4E-0FB7-024F-9757-B738C0F04914}" type="presOf" srcId="{F3F3DBE3-C616-3B46-8275-49F26DBCA056}" destId="{329F104B-5E96-BC47-A612-BFA00F90D6A7}" srcOrd="0" destOrd="0" presId="urn:microsoft.com/office/officeart/2008/layout/HexagonCluster"/>
    <dgm:cxn modelId="{0F878950-611E-754D-9E8C-30FAD53EBB73}" srcId="{F3F3DBE3-C616-3B46-8275-49F26DBCA056}" destId="{42263DAC-9F9F-B840-8872-88407E37EB82}" srcOrd="4" destOrd="0" parTransId="{2F37C8D8-1E08-274B-99AF-6134200EB7F5}" sibTransId="{54163501-0E99-AF44-8A7D-1EF1941B9B23}"/>
    <dgm:cxn modelId="{D8DA7854-E0D8-BE40-B051-95B28A7B079D}" srcId="{F3F3DBE3-C616-3B46-8275-49F26DBCA056}" destId="{2ABF6988-A29A-C14A-9FD8-C33EB4309DCC}" srcOrd="3" destOrd="0" parTransId="{E73AEFC9-A00B-AF44-BA41-97F4401C2CD6}" sibTransId="{F23F7FFA-16C5-1E4F-8324-A421A0F131A3}"/>
    <dgm:cxn modelId="{9C4E4D56-8BB8-264C-B4B9-F131E007A0E4}" type="presOf" srcId="{F23F7FFA-16C5-1E4F-8324-A421A0F131A3}" destId="{0E7A8C1F-C02B-5A41-B9F3-97BF72316333}" srcOrd="0" destOrd="0" presId="urn:microsoft.com/office/officeart/2008/layout/HexagonCluster"/>
    <dgm:cxn modelId="{16F23AA2-0997-4C48-B9B5-9F794AE56B51}" type="presOf" srcId="{554EA551-2942-5744-AFF4-B537EBADFBB2}" destId="{7E972A90-9411-2B42-96D9-A42FB5FC6596}" srcOrd="0" destOrd="0" presId="urn:microsoft.com/office/officeart/2008/layout/HexagonCluster"/>
    <dgm:cxn modelId="{C99DBDA5-AE2E-4747-A7CA-E53350945436}" type="presOf" srcId="{42263DAC-9F9F-B840-8872-88407E37EB82}" destId="{07608ED5-D363-3745-A9D7-87A616992022}" srcOrd="0" destOrd="0" presId="urn:microsoft.com/office/officeart/2008/layout/HexagonCluster"/>
    <dgm:cxn modelId="{2DB464B7-30A7-7B4A-A776-BA72D8973E46}" srcId="{F3F3DBE3-C616-3B46-8275-49F26DBCA056}" destId="{554EA551-2942-5744-AFF4-B537EBADFBB2}" srcOrd="2" destOrd="0" parTransId="{52C0F5C1-CA14-434D-A449-2BADF847EFB5}" sibTransId="{65DBDE44-6B90-E043-ACAA-FA9126416293}"/>
    <dgm:cxn modelId="{FBFE22DA-FA84-4746-8993-3CF752865251}" type="presOf" srcId="{4374EC29-EC46-F047-8658-D99D70C3D251}" destId="{A0E7D1AE-21B3-1842-89B6-F5A65B7FB7A3}" srcOrd="0" destOrd="0" presId="urn:microsoft.com/office/officeart/2008/layout/HexagonCluster"/>
    <dgm:cxn modelId="{5114D8A5-2B2C-DE45-A00A-451DC9C98EF4}" type="presParOf" srcId="{329F104B-5E96-BC47-A612-BFA00F90D6A7}" destId="{C8AF56CF-64D4-A345-8E20-4044C1957FF1}" srcOrd="0" destOrd="0" presId="urn:microsoft.com/office/officeart/2008/layout/HexagonCluster"/>
    <dgm:cxn modelId="{638B953D-E015-9C4F-A0FB-41FD06D828FA}" type="presParOf" srcId="{C8AF56CF-64D4-A345-8E20-4044C1957FF1}" destId="{FD17A5D8-858B-4843-B6BB-5F6EC4F5C033}" srcOrd="0" destOrd="0" presId="urn:microsoft.com/office/officeart/2008/layout/HexagonCluster"/>
    <dgm:cxn modelId="{DB70462F-27F4-8E4C-816A-F58649DFC418}" type="presParOf" srcId="{329F104B-5E96-BC47-A612-BFA00F90D6A7}" destId="{C167CB71-6298-4D46-9CC7-1FFA0555AEFD}" srcOrd="1" destOrd="0" presId="urn:microsoft.com/office/officeart/2008/layout/HexagonCluster"/>
    <dgm:cxn modelId="{BA32CFE2-AE4B-1643-8442-5109E6898870}" type="presParOf" srcId="{C167CB71-6298-4D46-9CC7-1FFA0555AEFD}" destId="{F89BCB8B-911D-874B-A499-AFA243FB6CAD}" srcOrd="0" destOrd="0" presId="urn:microsoft.com/office/officeart/2008/layout/HexagonCluster"/>
    <dgm:cxn modelId="{3083720B-834B-7244-A6A4-F68D420ED4B1}" type="presParOf" srcId="{329F104B-5E96-BC47-A612-BFA00F90D6A7}" destId="{D6571E26-6AAC-D546-A500-D10D8978633B}" srcOrd="2" destOrd="0" presId="urn:microsoft.com/office/officeart/2008/layout/HexagonCluster"/>
    <dgm:cxn modelId="{41A9AFBC-BEC4-DF49-89E8-E2A315E4C1B9}" type="presParOf" srcId="{D6571E26-6AAC-D546-A500-D10D8978633B}" destId="{A0E7D1AE-21B3-1842-89B6-F5A65B7FB7A3}" srcOrd="0" destOrd="0" presId="urn:microsoft.com/office/officeart/2008/layout/HexagonCluster"/>
    <dgm:cxn modelId="{9EDED72F-A104-2348-A1F3-254ADAFCEBF1}" type="presParOf" srcId="{329F104B-5E96-BC47-A612-BFA00F90D6A7}" destId="{7225D69A-BA2D-5B4C-80F7-40FE7FCB8D10}" srcOrd="3" destOrd="0" presId="urn:microsoft.com/office/officeart/2008/layout/HexagonCluster"/>
    <dgm:cxn modelId="{52E8ED57-6D05-E247-B69B-EBCE759AD4F1}" type="presParOf" srcId="{7225D69A-BA2D-5B4C-80F7-40FE7FCB8D10}" destId="{C80C9880-7B49-DC49-B162-4F286078388B}" srcOrd="0" destOrd="0" presId="urn:microsoft.com/office/officeart/2008/layout/HexagonCluster"/>
    <dgm:cxn modelId="{981C29F7-FBF4-9643-9B81-1A1A0AACDF77}" type="presParOf" srcId="{329F104B-5E96-BC47-A612-BFA00F90D6A7}" destId="{31E498B7-6D95-7346-BC64-5121865EBC20}" srcOrd="4" destOrd="0" presId="urn:microsoft.com/office/officeart/2008/layout/HexagonCluster"/>
    <dgm:cxn modelId="{64AD469C-D60D-1847-85FF-663ECD150BA2}" type="presParOf" srcId="{31E498B7-6D95-7346-BC64-5121865EBC20}" destId="{37E71FAB-C072-BD43-8225-8845B2F5E8CC}" srcOrd="0" destOrd="0" presId="urn:microsoft.com/office/officeart/2008/layout/HexagonCluster"/>
    <dgm:cxn modelId="{63C4CB0A-5A50-0548-82CD-3E4E4C1631D6}" type="presParOf" srcId="{329F104B-5E96-BC47-A612-BFA00F90D6A7}" destId="{AB0A2E13-1356-8841-A180-8356ADADDD8B}" srcOrd="5" destOrd="0" presId="urn:microsoft.com/office/officeart/2008/layout/HexagonCluster"/>
    <dgm:cxn modelId="{C74A804B-575C-704D-BFF3-5AAEBFE271A4}" type="presParOf" srcId="{AB0A2E13-1356-8841-A180-8356ADADDD8B}" destId="{5C4E1317-78F7-F548-8C2C-E03323E5B888}" srcOrd="0" destOrd="0" presId="urn:microsoft.com/office/officeart/2008/layout/HexagonCluster"/>
    <dgm:cxn modelId="{3BAE0DA4-8F39-C843-BDA2-5D295B71480A}" type="presParOf" srcId="{329F104B-5E96-BC47-A612-BFA00F90D6A7}" destId="{8F125996-96A1-BA4B-9CE7-6C68FB1D5B2C}" srcOrd="6" destOrd="0" presId="urn:microsoft.com/office/officeart/2008/layout/HexagonCluster"/>
    <dgm:cxn modelId="{9A374C39-615F-0F49-834A-6AABAB75AAC5}" type="presParOf" srcId="{8F125996-96A1-BA4B-9CE7-6C68FB1D5B2C}" destId="{C53CF8C4-B6F2-B347-A1C5-41089BE9C917}" srcOrd="0" destOrd="0" presId="urn:microsoft.com/office/officeart/2008/layout/HexagonCluster"/>
    <dgm:cxn modelId="{EE5E6188-719B-0D49-8F9B-632D539E589D}" type="presParOf" srcId="{329F104B-5E96-BC47-A612-BFA00F90D6A7}" destId="{2B17FE15-C965-5848-B5AA-4E9669691E41}" srcOrd="7" destOrd="0" presId="urn:microsoft.com/office/officeart/2008/layout/HexagonCluster"/>
    <dgm:cxn modelId="{61CDDBCA-7784-A941-8850-2185EF37B6A0}" type="presParOf" srcId="{2B17FE15-C965-5848-B5AA-4E9669691E41}" destId="{DD98FBA0-1325-524E-B6AE-49400F7E9879}" srcOrd="0" destOrd="0" presId="urn:microsoft.com/office/officeart/2008/layout/HexagonCluster"/>
    <dgm:cxn modelId="{5D1A6EA7-6D67-DB4C-9346-336B682D48E8}" type="presParOf" srcId="{329F104B-5E96-BC47-A612-BFA00F90D6A7}" destId="{3A45F317-4C47-DD40-9389-981C65957B83}" srcOrd="8" destOrd="0" presId="urn:microsoft.com/office/officeart/2008/layout/HexagonCluster"/>
    <dgm:cxn modelId="{CDB5E297-2BDA-2548-ADEC-DFC81CF2EEE8}" type="presParOf" srcId="{3A45F317-4C47-DD40-9389-981C65957B83}" destId="{7E972A90-9411-2B42-96D9-A42FB5FC6596}" srcOrd="0" destOrd="0" presId="urn:microsoft.com/office/officeart/2008/layout/HexagonCluster"/>
    <dgm:cxn modelId="{76BDC939-CDFA-7641-8B22-1BB837D1E363}" type="presParOf" srcId="{329F104B-5E96-BC47-A612-BFA00F90D6A7}" destId="{B7405C1D-3700-0C48-8181-47DC54301201}" srcOrd="9" destOrd="0" presId="urn:microsoft.com/office/officeart/2008/layout/HexagonCluster"/>
    <dgm:cxn modelId="{674EF342-81D6-B146-8A36-B87575F11BC9}" type="presParOf" srcId="{B7405C1D-3700-0C48-8181-47DC54301201}" destId="{53214A49-CB06-B247-B6E5-8DAE78EEF32D}" srcOrd="0" destOrd="0" presId="urn:microsoft.com/office/officeart/2008/layout/HexagonCluster"/>
    <dgm:cxn modelId="{E8CD1840-CA32-2D40-9FE4-EE31179232CF}" type="presParOf" srcId="{329F104B-5E96-BC47-A612-BFA00F90D6A7}" destId="{42D4B2CD-C56A-F94A-889D-6995F43AC35C}" srcOrd="10" destOrd="0" presId="urn:microsoft.com/office/officeart/2008/layout/HexagonCluster"/>
    <dgm:cxn modelId="{E7C39FBE-2F9D-604F-B169-DD97D9E1F4E6}" type="presParOf" srcId="{42D4B2CD-C56A-F94A-889D-6995F43AC35C}" destId="{33F09F42-8317-7742-B8A4-56D49B6D19B5}" srcOrd="0" destOrd="0" presId="urn:microsoft.com/office/officeart/2008/layout/HexagonCluster"/>
    <dgm:cxn modelId="{7A4D7B8D-287D-4A44-9F77-87B873A2523E}" type="presParOf" srcId="{329F104B-5E96-BC47-A612-BFA00F90D6A7}" destId="{0283AF2E-5BED-4047-8F1F-CD492816641D}" srcOrd="11" destOrd="0" presId="urn:microsoft.com/office/officeart/2008/layout/HexagonCluster"/>
    <dgm:cxn modelId="{69E959E2-830E-6640-AA6D-044A463BB569}" type="presParOf" srcId="{0283AF2E-5BED-4047-8F1F-CD492816641D}" destId="{2495BDC9-A845-3942-8DB3-C3B36CC9FEB9}" srcOrd="0" destOrd="0" presId="urn:microsoft.com/office/officeart/2008/layout/HexagonCluster"/>
    <dgm:cxn modelId="{EB090E8A-69CF-2340-BD3E-603ABE251E35}" type="presParOf" srcId="{329F104B-5E96-BC47-A612-BFA00F90D6A7}" destId="{48F411F1-5ABA-824F-B71D-F29E48969BA4}" srcOrd="12" destOrd="0" presId="urn:microsoft.com/office/officeart/2008/layout/HexagonCluster"/>
    <dgm:cxn modelId="{17980922-E491-6244-A8AF-9210464691D6}" type="presParOf" srcId="{48F411F1-5ABA-824F-B71D-F29E48969BA4}" destId="{824CC2F5-17EA-2343-BF3D-D0C9FEAE83A8}" srcOrd="0" destOrd="0" presId="urn:microsoft.com/office/officeart/2008/layout/HexagonCluster"/>
    <dgm:cxn modelId="{E442655C-A67F-B145-B138-4991F8A5BA7F}" type="presParOf" srcId="{329F104B-5E96-BC47-A612-BFA00F90D6A7}" destId="{49CF65F7-4E98-5F4F-8CB6-2D1FA95944FE}" srcOrd="13" destOrd="0" presId="urn:microsoft.com/office/officeart/2008/layout/HexagonCluster"/>
    <dgm:cxn modelId="{99A29243-4F45-4D4E-8CCC-274FF5405368}" type="presParOf" srcId="{49CF65F7-4E98-5F4F-8CB6-2D1FA95944FE}" destId="{B39171CA-EB1F-4C4C-A68F-9EF272717343}" srcOrd="0" destOrd="0" presId="urn:microsoft.com/office/officeart/2008/layout/HexagonCluster"/>
    <dgm:cxn modelId="{6AE968B7-7D28-3C4B-B28F-A15DD158C31E}" type="presParOf" srcId="{329F104B-5E96-BC47-A612-BFA00F90D6A7}" destId="{2C937557-05A9-BC4F-9884-BE25B415A37D}" srcOrd="14" destOrd="0" presId="urn:microsoft.com/office/officeart/2008/layout/HexagonCluster"/>
    <dgm:cxn modelId="{5D2E3F1C-5C5E-CA4F-A85C-9201AE752AE7}" type="presParOf" srcId="{2C937557-05A9-BC4F-9884-BE25B415A37D}" destId="{0E7A8C1F-C02B-5A41-B9F3-97BF72316333}" srcOrd="0" destOrd="0" presId="urn:microsoft.com/office/officeart/2008/layout/HexagonCluster"/>
    <dgm:cxn modelId="{C3D266D0-EF13-2C4D-98A7-5FA16698E64F}" type="presParOf" srcId="{329F104B-5E96-BC47-A612-BFA00F90D6A7}" destId="{20FF55B6-74FA-E445-89F7-95CA5640E84E}" srcOrd="15" destOrd="0" presId="urn:microsoft.com/office/officeart/2008/layout/HexagonCluster"/>
    <dgm:cxn modelId="{8F707688-1A64-7848-857B-006AC86B0A10}" type="presParOf" srcId="{20FF55B6-74FA-E445-89F7-95CA5640E84E}" destId="{1C1CE8CE-2186-7D4E-AECB-24C8B702F630}" srcOrd="0" destOrd="0" presId="urn:microsoft.com/office/officeart/2008/layout/HexagonCluster"/>
    <dgm:cxn modelId="{C5EF4D5A-C0DB-9547-917A-5F7F79C6B2D8}" type="presParOf" srcId="{329F104B-5E96-BC47-A612-BFA00F90D6A7}" destId="{EB83A6FF-2415-C041-A3CC-EE2DFF7AEF7D}" srcOrd="16" destOrd="0" presId="urn:microsoft.com/office/officeart/2008/layout/HexagonCluster"/>
    <dgm:cxn modelId="{C36F945D-6A44-5E41-BD32-129712F77736}" type="presParOf" srcId="{EB83A6FF-2415-C041-A3CC-EE2DFF7AEF7D}" destId="{07608ED5-D363-3745-A9D7-87A616992022}" srcOrd="0" destOrd="0" presId="urn:microsoft.com/office/officeart/2008/layout/HexagonCluster"/>
    <dgm:cxn modelId="{967929A9-9028-D443-8307-352DCF08BEFA}" type="presParOf" srcId="{329F104B-5E96-BC47-A612-BFA00F90D6A7}" destId="{7E0A0A87-8F87-354A-B8BE-6892254A9F85}" srcOrd="17" destOrd="0" presId="urn:microsoft.com/office/officeart/2008/layout/HexagonCluster"/>
    <dgm:cxn modelId="{CED60A2A-1E0A-3F4A-B570-6DA2CC369228}" type="presParOf" srcId="{7E0A0A87-8F87-354A-B8BE-6892254A9F85}" destId="{094749A8-CEC3-1040-B6F2-CB1CFBF3EE3C}" srcOrd="0" destOrd="0" presId="urn:microsoft.com/office/officeart/2008/layout/HexagonCluster"/>
    <dgm:cxn modelId="{A14A512F-38A3-FB41-BCA9-5D6B51D98717}" type="presParOf" srcId="{329F104B-5E96-BC47-A612-BFA00F90D6A7}" destId="{0BBDC222-F916-B941-87E7-2D943A6687F1}" srcOrd="18" destOrd="0" presId="urn:microsoft.com/office/officeart/2008/layout/HexagonCluster"/>
    <dgm:cxn modelId="{F77DA1AF-1E12-EC42-936E-DB710623862D}" type="presParOf" srcId="{0BBDC222-F916-B941-87E7-2D943A6687F1}" destId="{3972241D-AE77-B846-ABF1-DE5537600659}" srcOrd="0" destOrd="0" presId="urn:microsoft.com/office/officeart/2008/layout/HexagonCluster"/>
    <dgm:cxn modelId="{065B13D5-B915-E748-84BC-69F4EC65DAD0}" type="presParOf" srcId="{329F104B-5E96-BC47-A612-BFA00F90D6A7}" destId="{436F8CDF-C39A-FD46-BB24-4A9A94479A47}" srcOrd="19" destOrd="0" presId="urn:microsoft.com/office/officeart/2008/layout/HexagonCluster"/>
    <dgm:cxn modelId="{F4A9E432-A885-8A48-9893-A3EF90819E97}" type="presParOf" srcId="{436F8CDF-C39A-FD46-BB24-4A9A94479A47}" destId="{38B1B12B-AD45-7A4C-840A-797C0141FED9}"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17A5D8-858B-4843-B6BB-5F6EC4F5C033}">
      <dsp:nvSpPr>
        <dsp:cNvPr id="0" name=""/>
        <dsp:cNvSpPr/>
      </dsp:nvSpPr>
      <dsp:spPr>
        <a:xfrm>
          <a:off x="2" y="2449789"/>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marL="0" lvl="0" indent="0" algn="ctr" defTabSz="755650" rtl="0">
            <a:lnSpc>
              <a:spcPct val="90000"/>
            </a:lnSpc>
            <a:spcBef>
              <a:spcPct val="0"/>
            </a:spcBef>
            <a:spcAft>
              <a:spcPct val="35000"/>
            </a:spcAft>
            <a:buNone/>
          </a:pPr>
          <a:endParaRPr lang="en-US" sz="1700" kern="1200" dirty="0"/>
        </a:p>
      </dsp:txBody>
      <dsp:txXfrm>
        <a:off x="248678" y="2663285"/>
        <a:ext cx="1108279" cy="951490"/>
      </dsp:txXfrm>
    </dsp:sp>
    <dsp:sp modelId="{F89BCB8B-911D-874B-A499-AFA243FB6CAD}">
      <dsp:nvSpPr>
        <dsp:cNvPr id="0" name=""/>
        <dsp:cNvSpPr/>
      </dsp:nvSpPr>
      <dsp:spPr>
        <a:xfrm>
          <a:off x="1072901" y="3641933"/>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0E7D1AE-21B3-1842-89B6-F5A65B7FB7A3}">
      <dsp:nvSpPr>
        <dsp:cNvPr id="0" name=""/>
        <dsp:cNvSpPr/>
      </dsp:nvSpPr>
      <dsp:spPr>
        <a:xfrm>
          <a:off x="1371610" y="3186319"/>
          <a:ext cx="1605631" cy="1378482"/>
        </a:xfrm>
        <a:prstGeom prst="hexagon">
          <a:avLst>
            <a:gd name="adj" fmla="val 25000"/>
            <a:gd name="vf" fmla="val 115470"/>
          </a:avLst>
        </a:prstGeom>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80C9880-7B49-DC49-B162-4F286078388B}">
      <dsp:nvSpPr>
        <dsp:cNvPr id="0" name=""/>
        <dsp:cNvSpPr/>
      </dsp:nvSpPr>
      <dsp:spPr>
        <a:xfrm>
          <a:off x="1413191" y="3789040"/>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7E71FAB-C072-BD43-8225-8845B2F5E8CC}">
      <dsp:nvSpPr>
        <dsp:cNvPr id="0" name=""/>
        <dsp:cNvSpPr/>
      </dsp:nvSpPr>
      <dsp:spPr>
        <a:xfrm>
          <a:off x="1349537" y="1649458"/>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marL="0" lvl="0" indent="0" algn="ctr" defTabSz="755650" rtl="0">
            <a:lnSpc>
              <a:spcPct val="90000"/>
            </a:lnSpc>
            <a:spcBef>
              <a:spcPct val="0"/>
            </a:spcBef>
            <a:spcAft>
              <a:spcPct val="35000"/>
            </a:spcAft>
            <a:buNone/>
          </a:pPr>
          <a:r>
            <a:rPr lang="pt-PT" sz="1700" kern="1200"/>
            <a:t>1. </a:t>
          </a:r>
          <a:br>
            <a:rPr lang="pt-PT" sz="1700" kern="1200"/>
          </a:br>
          <a:r>
            <a:rPr lang="pt-PT" sz="1700" kern="1200"/>
            <a:t>A Internet</a:t>
          </a:r>
        </a:p>
      </dsp:txBody>
      <dsp:txXfrm>
        <a:off x="1598213" y="1862954"/>
        <a:ext cx="1108279" cy="951490"/>
      </dsp:txXfrm>
    </dsp:sp>
    <dsp:sp modelId="{5C4E1317-78F7-F548-8C2C-E03323E5B888}">
      <dsp:nvSpPr>
        <dsp:cNvPr id="0" name=""/>
        <dsp:cNvSpPr/>
      </dsp:nvSpPr>
      <dsp:spPr>
        <a:xfrm>
          <a:off x="2446094" y="1681971"/>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53CF8C4-B6F2-B347-A1C5-41089BE9C917}">
      <dsp:nvSpPr>
        <dsp:cNvPr id="0" name=""/>
        <dsp:cNvSpPr/>
      </dsp:nvSpPr>
      <dsp:spPr>
        <a:xfrm>
          <a:off x="4144333" y="3200387"/>
          <a:ext cx="1605631" cy="1378482"/>
        </a:xfrm>
        <a:prstGeom prst="hexagon">
          <a:avLst>
            <a:gd name="adj" fmla="val 25000"/>
            <a:gd name="vf" fmla="val 115470"/>
          </a:avLst>
        </a:prstGeom>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D98FBA0-1325-524E-B6AE-49400F7E9879}">
      <dsp:nvSpPr>
        <dsp:cNvPr id="0" name=""/>
        <dsp:cNvSpPr/>
      </dsp:nvSpPr>
      <dsp:spPr>
        <a:xfrm>
          <a:off x="4183495" y="3813862"/>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E972A90-9411-2B42-96D9-A42FB5FC6596}">
      <dsp:nvSpPr>
        <dsp:cNvPr id="0" name=""/>
        <dsp:cNvSpPr/>
      </dsp:nvSpPr>
      <dsp:spPr>
        <a:xfrm>
          <a:off x="2761800" y="2424247"/>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marL="0" lvl="0" indent="0" algn="ctr" defTabSz="755650" rtl="0">
            <a:lnSpc>
              <a:spcPct val="90000"/>
            </a:lnSpc>
            <a:spcBef>
              <a:spcPct val="0"/>
            </a:spcBef>
            <a:spcAft>
              <a:spcPct val="35000"/>
            </a:spcAft>
            <a:buNone/>
          </a:pPr>
          <a:r>
            <a:rPr lang="pt-PT" sz="1700" b="0" kern="1200"/>
            <a:t>2. </a:t>
          </a:r>
          <a:br>
            <a:rPr lang="pt-PT" sz="1700" b="0" kern="1200"/>
          </a:br>
          <a:r>
            <a:rPr lang="pt-PT" sz="1700" b="0" kern="1200"/>
            <a:t>Serviços de Internet</a:t>
          </a:r>
        </a:p>
      </dsp:txBody>
      <dsp:txXfrm>
        <a:off x="3010476" y="2637743"/>
        <a:ext cx="1108279" cy="951490"/>
      </dsp:txXfrm>
    </dsp:sp>
    <dsp:sp modelId="{53214A49-CB06-B247-B6E5-8DAE78EEF32D}">
      <dsp:nvSpPr>
        <dsp:cNvPr id="0" name=""/>
        <dsp:cNvSpPr/>
      </dsp:nvSpPr>
      <dsp:spPr>
        <a:xfrm>
          <a:off x="3870194" y="3610228"/>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3F09F42-8317-7742-B8A4-56D49B6D19B5}">
      <dsp:nvSpPr>
        <dsp:cNvPr id="0" name=""/>
        <dsp:cNvSpPr/>
      </dsp:nvSpPr>
      <dsp:spPr>
        <a:xfrm>
          <a:off x="2763456" y="912701"/>
          <a:ext cx="1605631" cy="1378482"/>
        </a:xfrm>
        <a:prstGeom prst="hexagon">
          <a:avLst>
            <a:gd name="adj" fmla="val 25000"/>
            <a:gd name="vf" fmla="val 115470"/>
          </a:avLst>
        </a:prstGeom>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495BDC9-A845-3942-8DB3-C3B36CC9FEB9}">
      <dsp:nvSpPr>
        <dsp:cNvPr id="0" name=""/>
        <dsp:cNvSpPr/>
      </dsp:nvSpPr>
      <dsp:spPr>
        <a:xfrm>
          <a:off x="2808577" y="1523607"/>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24CC2F5-17EA-2343-BF3D-D0C9FEAE83A8}">
      <dsp:nvSpPr>
        <dsp:cNvPr id="0" name=""/>
        <dsp:cNvSpPr/>
      </dsp:nvSpPr>
      <dsp:spPr>
        <a:xfrm>
          <a:off x="4144333" y="1676242"/>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4130" rIns="0" bIns="24130" numCol="1" spcCol="1270" anchor="ctr" anchorCtr="0">
          <a:noAutofit/>
        </a:bodyPr>
        <a:lstStyle/>
        <a:p>
          <a:pPr marL="0" lvl="0" indent="0" algn="ctr" defTabSz="844550" rtl="0">
            <a:lnSpc>
              <a:spcPct val="90000"/>
            </a:lnSpc>
            <a:spcBef>
              <a:spcPct val="0"/>
            </a:spcBef>
            <a:spcAft>
              <a:spcPct val="35000"/>
            </a:spcAft>
            <a:buNone/>
          </a:pPr>
          <a:r>
            <a:rPr lang="pt-PT" sz="1900" kern="1200"/>
            <a:t>3. </a:t>
          </a:r>
          <a:br>
            <a:rPr lang="pt-PT" sz="1900" kern="1200"/>
          </a:br>
          <a:r>
            <a:rPr lang="pt-PT" sz="1900" kern="1200"/>
            <a:t>Aplicações da Internet</a:t>
          </a:r>
        </a:p>
      </dsp:txBody>
      <dsp:txXfrm>
        <a:off x="4393009" y="1889738"/>
        <a:ext cx="1108279" cy="951490"/>
      </dsp:txXfrm>
    </dsp:sp>
    <dsp:sp modelId="{B39171CA-EB1F-4C4C-A68F-9EF272717343}">
      <dsp:nvSpPr>
        <dsp:cNvPr id="0" name=""/>
        <dsp:cNvSpPr/>
      </dsp:nvSpPr>
      <dsp:spPr>
        <a:xfrm>
          <a:off x="5533724" y="2287147"/>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E7A8C1F-C02B-5A41-B9F3-97BF72316333}">
      <dsp:nvSpPr>
        <dsp:cNvPr id="0" name=""/>
        <dsp:cNvSpPr/>
      </dsp:nvSpPr>
      <dsp:spPr>
        <a:xfrm>
          <a:off x="5526062" y="2451156"/>
          <a:ext cx="1605631" cy="1378482"/>
        </a:xfrm>
        <a:prstGeom prst="hexagon">
          <a:avLst>
            <a:gd name="adj" fmla="val 25000"/>
            <a:gd name="vf" fmla="val 115470"/>
          </a:avLst>
        </a:prstGeom>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1CE8CE-2186-7D4E-AECB-24C8B702F630}">
      <dsp:nvSpPr>
        <dsp:cNvPr id="0" name=""/>
        <dsp:cNvSpPr/>
      </dsp:nvSpPr>
      <dsp:spPr>
        <a:xfrm>
          <a:off x="5839356" y="2476106"/>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7608ED5-D363-3745-A9D7-87A616992022}">
      <dsp:nvSpPr>
        <dsp:cNvPr id="0" name=""/>
        <dsp:cNvSpPr/>
      </dsp:nvSpPr>
      <dsp:spPr>
        <a:xfrm>
          <a:off x="5526062" y="927377"/>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4130" rIns="0" bIns="24130" numCol="1" spcCol="1270" anchor="ctr" anchorCtr="0">
          <a:noAutofit/>
        </a:bodyPr>
        <a:lstStyle/>
        <a:p>
          <a:pPr marL="0" lvl="0" indent="0" algn="ctr" defTabSz="844550" rtl="0">
            <a:lnSpc>
              <a:spcPct val="90000"/>
            </a:lnSpc>
            <a:spcBef>
              <a:spcPct val="0"/>
            </a:spcBef>
            <a:spcAft>
              <a:spcPct val="35000"/>
            </a:spcAft>
            <a:buNone/>
          </a:pPr>
          <a:r>
            <a:rPr lang="pt-PT" sz="1900" kern="1200"/>
            <a:t>4. </a:t>
          </a:r>
          <a:br>
            <a:rPr lang="pt-PT" sz="1900" kern="1200"/>
          </a:br>
          <a:r>
            <a:rPr lang="pt-PT" sz="1900" kern="1200"/>
            <a:t>Crimes na Internet</a:t>
          </a:r>
        </a:p>
      </dsp:txBody>
      <dsp:txXfrm>
        <a:off x="5774738" y="1140873"/>
        <a:ext cx="1108279" cy="951490"/>
      </dsp:txXfrm>
    </dsp:sp>
    <dsp:sp modelId="{094749A8-CEC3-1040-B6F2-CB1CFBF3EE3C}">
      <dsp:nvSpPr>
        <dsp:cNvPr id="0" name=""/>
        <dsp:cNvSpPr/>
      </dsp:nvSpPr>
      <dsp:spPr>
        <a:xfrm>
          <a:off x="6915452" y="1545255"/>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972241D-AE77-B846-ABF1-DE5537600659}">
      <dsp:nvSpPr>
        <dsp:cNvPr id="0" name=""/>
        <dsp:cNvSpPr/>
      </dsp:nvSpPr>
      <dsp:spPr>
        <a:xfrm>
          <a:off x="6907790" y="1696422"/>
          <a:ext cx="1605631" cy="1378482"/>
        </a:xfrm>
        <a:prstGeom prst="hexagon">
          <a:avLst>
            <a:gd name="adj" fmla="val 25000"/>
            <a:gd name="vf" fmla="val 115470"/>
          </a:avLst>
        </a:prstGeom>
        <a:blipFill>
          <a:blip xmlns:r="http://schemas.openxmlformats.org/officeDocument/2006/relationships"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l="-19000" r="-19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8B1B12B-AD45-7A4C-840A-797C0141FED9}">
      <dsp:nvSpPr>
        <dsp:cNvPr id="0" name=""/>
        <dsp:cNvSpPr/>
      </dsp:nvSpPr>
      <dsp:spPr>
        <a:xfrm>
          <a:off x="7227895" y="1727242"/>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hasCustomPrompt="1"/>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hasCustomPrompt="1"/>
          </p:nvPr>
        </p:nvSpPr>
        <p:spPr>
          <a:xfrm>
            <a:off x="3884613" y="0"/>
            <a:ext cx="2971800" cy="457200"/>
          </a:xfrm>
          <a:prstGeom prst="rect">
            <a:avLst/>
          </a:prstGeom>
        </p:spPr>
        <p:txBody>
          <a:bodyPr vert="horz" lIns="91440" tIns="45720" rIns="91440" bIns="45720" rtlCol="0"/>
          <a:lstStyle>
            <a:lvl1pPr algn="r">
              <a:defRPr sz="1200"/>
            </a:lvl1pPr>
          </a:lstStyle>
          <a:p>
            <a:fld id="{730EC5B9-F61F-9249-A658-0F2D6B7F667A}" type="datetimeFigureOut">
              <a:rPr lang="en-US" smtClean="0"/>
              <a:pPr/>
              <a:t>9/6/2018</a:t>
            </a:fld>
            <a:endParaRPr lang="en-US"/>
          </a:p>
        </p:txBody>
      </p:sp>
      <p:sp>
        <p:nvSpPr>
          <p:cNvPr id="4" name="Footer Placeholder 3"/>
          <p:cNvSpPr>
            <a:spLocks noGrp="1"/>
          </p:cNvSpPr>
          <p:nvPr>
            <p:ph type="ftr" sz="quarter" idx="2" hasCustomPrompt="1"/>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hasCustomPrompt="1"/>
          </p:nvPr>
        </p:nvSpPr>
        <p:spPr>
          <a:xfrm>
            <a:off x="3884613" y="8685213"/>
            <a:ext cx="2971800" cy="457200"/>
          </a:xfrm>
          <a:prstGeom prst="rect">
            <a:avLst/>
          </a:prstGeom>
        </p:spPr>
        <p:txBody>
          <a:bodyPr vert="horz" lIns="91440" tIns="45720" rIns="91440" bIns="45720" rtlCol="0" anchor="b"/>
          <a:lstStyle>
            <a:lvl1pPr algn="r">
              <a:defRPr sz="1200"/>
            </a:lvl1pPr>
          </a:lstStyle>
          <a:p>
            <a:fld id="{5E6C0AAD-8443-9D4A-94B7-EFA286386D47}" type="slidenum">
              <a:rPr lang="en-US" smtClean="0"/>
              <a:pPr/>
              <a:t>‹nº›</a:t>
            </a:fld>
            <a:endParaRPr lang="en-US"/>
          </a:p>
        </p:txBody>
      </p:sp>
    </p:spTree>
    <p:extLst>
      <p:ext uri="{BB962C8B-B14F-4D97-AF65-F5344CB8AC3E}">
        <p14:creationId xmlns:p14="http://schemas.microsoft.com/office/powerpoint/2010/main" val="41140073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hasCustomPrompt="1"/>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hasCustomPrompt="1"/>
          </p:nvPr>
        </p:nvSpPr>
        <p:spPr>
          <a:xfrm>
            <a:off x="3884613" y="0"/>
            <a:ext cx="2971800" cy="457200"/>
          </a:xfrm>
          <a:prstGeom prst="rect">
            <a:avLst/>
          </a:prstGeom>
        </p:spPr>
        <p:txBody>
          <a:bodyPr vert="horz" lIns="91440" tIns="45720" rIns="91440" bIns="45720" rtlCol="0"/>
          <a:lstStyle>
            <a:lvl1pPr algn="r">
              <a:defRPr sz="1200"/>
            </a:lvl1pPr>
          </a:lstStyle>
          <a:p>
            <a:fld id="{A88541D7-08E2-C04F-88F4-7F9390566DF9}" type="datetimeFigureOut">
              <a:rPr lang="en-US" smtClean="0"/>
              <a:pPr/>
              <a:t>9/6/2018</a:t>
            </a:fld>
            <a:endParaRPr lang="en-US"/>
          </a:p>
        </p:txBody>
      </p:sp>
      <p:sp>
        <p:nvSpPr>
          <p:cNvPr id="4" name="Slide Image Placeholder 3"/>
          <p:cNvSpPr>
            <a:spLocks noGrp="1" noRot="1" noChangeAspect="1"/>
          </p:cNvSpPr>
          <p:nvPr>
            <p:ph type="sldImg" idx="2" hasCustomPrompt="1"/>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hasCustomPrompt="1"/>
          </p:nvPr>
        </p:nvSpPr>
        <p:spPr>
          <a:xfrm>
            <a:off x="685800" y="4343400"/>
            <a:ext cx="5486400" cy="4114800"/>
          </a:xfrm>
          <a:prstGeom prst="rect">
            <a:avLst/>
          </a:prstGeom>
        </p:spPr>
        <p:txBody>
          <a:bodyPr vert="horz" lIns="91440" tIns="45720" rIns="91440" bIns="45720" rtlCol="0">
            <a:normAutofit/>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6" name="Footer Placeholder 5"/>
          <p:cNvSpPr>
            <a:spLocks noGrp="1"/>
          </p:cNvSpPr>
          <p:nvPr>
            <p:ph type="ftr" sz="quarter" idx="4" hasCustomPrompt="1"/>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hasCustomPrompt="1"/>
          </p:nvPr>
        </p:nvSpPr>
        <p:spPr>
          <a:xfrm>
            <a:off x="3884613" y="8685213"/>
            <a:ext cx="2971800" cy="457200"/>
          </a:xfrm>
          <a:prstGeom prst="rect">
            <a:avLst/>
          </a:prstGeom>
        </p:spPr>
        <p:txBody>
          <a:bodyPr vert="horz" lIns="91440" tIns="45720" rIns="91440" bIns="45720" rtlCol="0" anchor="b"/>
          <a:lstStyle>
            <a:lvl1pPr algn="r">
              <a:defRPr sz="1200"/>
            </a:lvl1pPr>
          </a:lstStyle>
          <a:p>
            <a:fld id="{B2221978-7AB2-D644-A1FF-AF545A1745C1}" type="slidenum">
              <a:rPr lang="en-US" smtClean="0"/>
              <a:pPr/>
              <a:t>‹nº›</a:t>
            </a:fld>
            <a:endParaRPr lang="en-US"/>
          </a:p>
        </p:txBody>
      </p:sp>
    </p:spTree>
    <p:extLst>
      <p:ext uri="{BB962C8B-B14F-4D97-AF65-F5344CB8AC3E}">
        <p14:creationId xmlns:p14="http://schemas.microsoft.com/office/powerpoint/2010/main" val="309208733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warriorsofthe.net"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3" Type="http://schemas.openxmlformats.org/officeDocument/2006/relationships/hyperlink" Target="http://www.sheffield.ac.uk/.../Guide%20to%20setting%20objectives.doc" TargetMode="External"/><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8" Type="http://schemas.openxmlformats.org/officeDocument/2006/relationships/hyperlink" Target="http://www.youtube.com/watch?v=zfrzRY1f4KQ" TargetMode="External"/><Relationship Id="rId13" Type="http://schemas.openxmlformats.org/officeDocument/2006/relationships/hyperlink" Target="http://www.youtube.com/watch?v=nWQZJ9qXSF8" TargetMode="External"/><Relationship Id="rId3" Type="http://schemas.openxmlformats.org/officeDocument/2006/relationships/hyperlink" Target="http://www.youtube.com/watch?v=PBWhzz_Gn10" TargetMode="External"/><Relationship Id="rId7" Type="http://schemas.openxmlformats.org/officeDocument/2006/relationships/hyperlink" Target="http://www.youtube.com/watch?v=nWCCLRgHT_k" TargetMode="External"/><Relationship Id="rId12" Type="http://schemas.openxmlformats.org/officeDocument/2006/relationships/hyperlink" Target="http://www.youtube.com/watch?v=A8Vt8NvOEEc" TargetMode="External"/><Relationship Id="rId17" Type="http://schemas.openxmlformats.org/officeDocument/2006/relationships/hyperlink" Target="http://www.internetworldstats.com/" TargetMode="External"/><Relationship Id="rId2" Type="http://schemas.openxmlformats.org/officeDocument/2006/relationships/slide" Target="../slides/slide34.xml"/><Relationship Id="rId16" Type="http://schemas.openxmlformats.org/officeDocument/2006/relationships/hyperlink" Target="http://www.youtube.com/watch?v=9ZMHta1Ohto" TargetMode="External"/><Relationship Id="rId1" Type="http://schemas.openxmlformats.org/officeDocument/2006/relationships/notesMaster" Target="../notesMasters/notesMaster1.xml"/><Relationship Id="rId6" Type="http://schemas.openxmlformats.org/officeDocument/2006/relationships/hyperlink" Target="http://www.youtube.com/watch?v=4VxPazlA0Zc" TargetMode="External"/><Relationship Id="rId11" Type="http://schemas.openxmlformats.org/officeDocument/2006/relationships/hyperlink" Target="http://www.youtube.com/watch?v=mMzNH8Mi8k8" TargetMode="External"/><Relationship Id="rId5" Type="http://schemas.openxmlformats.org/officeDocument/2006/relationships/hyperlink" Target="http://www.youtube.com/watch?v=e6SU42eP7e4" TargetMode="External"/><Relationship Id="rId15" Type="http://schemas.openxmlformats.org/officeDocument/2006/relationships/hyperlink" Target="http://www.youtube.com/watch?v=S0iSXruroxQ" TargetMode="External"/><Relationship Id="rId10" Type="http://schemas.openxmlformats.org/officeDocument/2006/relationships/hyperlink" Target="http://www.youtube.com/watch?v=hwcpvy7zU1U" TargetMode="External"/><Relationship Id="rId4" Type="http://schemas.openxmlformats.org/officeDocument/2006/relationships/hyperlink" Target="http://www.youtube.com/watch?v=2kezQTo57yM" TargetMode="External"/><Relationship Id="rId9" Type="http://schemas.openxmlformats.org/officeDocument/2006/relationships/hyperlink" Target="http://www.youtube.com/watch?v=cxi13GHjkzk" TargetMode="External"/><Relationship Id="rId14" Type="http://schemas.openxmlformats.org/officeDocument/2006/relationships/hyperlink" Target="http://www.youtube.com/watch?v=zWGL6Py0SfQ"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learnthenet.com/english/html/20how.ht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3" Type="http://schemas.openxmlformats.org/officeDocument/2006/relationships/hyperlink" Target="http://ezinearticles.com/?How-Peer-to-Peer-(P2P)-Works&amp;id=60126"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communication.howstuffworks.com/how-social-networks-work.htm" TargetMode="External"/><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b="1">
                <a:solidFill>
                  <a:schemeClr val="tx1"/>
                </a:solidFill>
                <a:latin typeface="+mn-lt"/>
                <a:ea typeface="+mn-ea"/>
                <a:cs typeface="+mn-cs"/>
              </a:rPr>
              <a:t>Tecnologia para juízes e procuradores</a:t>
            </a:r>
          </a:p>
          <a:p>
            <a:r>
              <a:rPr lang="pt-PT" sz="1200">
                <a:solidFill>
                  <a:schemeClr val="tx1"/>
                </a:solidFill>
                <a:latin typeface="+mn-lt"/>
                <a:ea typeface="+mn-ea"/>
                <a:cs typeface="+mn-cs"/>
              </a:rPr>
              <a:t>Esta sessão destina-se a fornecer aos formadores uma estrutura para o desenvolvimento de material de formação a ser apresentado como parte de um programa mais vasto.  Não pode ser abrangente, pois a tecnologia muda tão rapidamente que qualquer especificação técnica detalhada estaria desatualizada quase desde a publicação do documento.  Garantir que os juízes e procuradores têm uma compreensão suficiente de questões técnicas relacionadas com assuntos que lhes são essenciais é fundamental para o bom funcionamento de qualquer sistema judicial.  Esta sessão fornece uma descrição geral dos aspetos relevantes da tecnologia e a sua relevância para o sistema de justiça criminal.  Uma apresentação em PowerPoint é fornecida como um material que os formadores podem utilizar, caso considerem apropriado.     </a:t>
            </a:r>
          </a:p>
          <a:p>
            <a:r>
              <a:rPr lang="pt-PT" sz="1200">
                <a:solidFill>
                  <a:schemeClr val="tx1"/>
                </a:solidFill>
                <a:latin typeface="+mn-lt"/>
                <a:ea typeface="+mn-ea"/>
                <a:cs typeface="+mn-cs"/>
              </a:rPr>
              <a:t> </a:t>
            </a:r>
          </a:p>
          <a:p>
            <a:r>
              <a:rPr lang="pt-PT" sz="1200">
                <a:solidFill>
                  <a:schemeClr val="tx1"/>
                </a:solidFill>
                <a:latin typeface="+mn-lt"/>
                <a:ea typeface="+mn-ea"/>
                <a:cs typeface="+mn-cs"/>
              </a:rPr>
              <a:t>Um material adicional na forma do vídeo "Guerreiros da Rede" é fornecido para dar aos delegados uma boa e clara compreensão do funcionamento das redes.  O vídeo pode ser encontrado em </a:t>
            </a:r>
            <a:r>
              <a:rPr lang="pt-PT" sz="1200" u="sng">
                <a:solidFill>
                  <a:schemeClr val="tx1"/>
                </a:solidFill>
                <a:latin typeface="+mn-lt"/>
                <a:ea typeface="+mn-ea"/>
                <a:cs typeface="+mn-cs"/>
                <a:hlinkClick r:id="rId3"/>
              </a:rPr>
              <a:t>www.warriorsofthe.net</a:t>
            </a:r>
            <a:r>
              <a:rPr lang="pt-PT" sz="1200">
                <a:solidFill>
                  <a:schemeClr val="tx1"/>
                </a:solidFill>
                <a:latin typeface="+mn-lt"/>
                <a:ea typeface="+mn-ea"/>
                <a:cs typeface="+mn-cs"/>
              </a:rPr>
              <a:t> e está disponível nos seguintes idiomas: Inglês, alemão, francês, hebraico, holandês, sueco, italiano, português, dinamarquês, norueguês, húngaro, checo, espanhol e ucraniano. </a:t>
            </a:r>
          </a:p>
          <a:p>
            <a:r>
              <a:rPr lang="pt-PT" sz="1200">
                <a:solidFill>
                  <a:schemeClr val="tx1"/>
                </a:solidFill>
                <a:latin typeface="+mn-lt"/>
                <a:ea typeface="+mn-ea"/>
                <a:cs typeface="+mn-cs"/>
              </a:rPr>
              <a:t> </a:t>
            </a:r>
          </a:p>
          <a:p>
            <a:r>
              <a:rPr lang="pt-PT" sz="1200" i="0">
                <a:solidFill>
                  <a:schemeClr val="tx1"/>
                </a:solidFill>
                <a:latin typeface="+mn-lt"/>
                <a:ea typeface="+mn-ea"/>
                <a:cs typeface="+mn-cs"/>
              </a:rPr>
              <a:t>Esta sessão fornece informações sobre a tecnologia que será encontrada pelos juízes e procuradores durante o seu trabalho e que é utilizada por criminosos para cometer crimes e pelos agentes da lei para a detetarem.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a:t>O formador pode perguntar ao público quais os sistemas operativos que conhecem.</a:t>
            </a:r>
          </a:p>
          <a:p>
            <a:endParaRPr lang="en-GB" dirty="0"/>
          </a:p>
          <a:p>
            <a:r>
              <a:rPr lang="pt-PT"/>
              <a:t>Alguns </a:t>
            </a:r>
            <a:r>
              <a:rPr lang="pt-PT" baseline="0"/>
              <a:t>exemplos dos sistemas operativos mais populares são apresentados no slide seguinte.</a:t>
            </a:r>
          </a:p>
        </p:txBody>
      </p:sp>
      <p:sp>
        <p:nvSpPr>
          <p:cNvPr id="4" name="Slide Number Placeholder 3"/>
          <p:cNvSpPr>
            <a:spLocks noGrp="1"/>
          </p:cNvSpPr>
          <p:nvPr>
            <p:ph type="sldNum" sz="quarter" idx="10"/>
          </p:nvPr>
        </p:nvSpPr>
        <p:spPr/>
        <p:txBody>
          <a:bodyPr/>
          <a:lstStyle/>
          <a:p>
            <a:fld id="{D4504A11-3BA0-4461-A1C5-454F02F9540C}" type="slidenum">
              <a:rPr lang="en-GB" smtClean="0"/>
              <a:pPr/>
              <a:t>11</a:t>
            </a:fld>
            <a:endParaRPr lang="en-GB"/>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pt-PT" sz="1200" noProof="0">
                <a:solidFill>
                  <a:schemeClr val="tx1"/>
                </a:solidFill>
                <a:latin typeface="+mn-lt"/>
                <a:ea typeface="+mn-ea"/>
                <a:cs typeface="+mn-cs"/>
              </a:rPr>
              <a:t>A Deep Web e em particular a Darknet são relevantes para as investigações policiais porque o anonimato da Darknet atraiu comerciantes e clientes que negociavam material ilegal e serviços como armas, drogas, dinheiro falso, identidade falsas, identidades roubadas, botnets, serviços de hacking, material de abuso infantil, até serviços de abuso infantil e assassinos contratados. O exemplo mais proeminente de tal mercado é "Silk Road". </a:t>
            </a:r>
          </a:p>
          <a:p>
            <a:r>
              <a:rPr lang="pt-PT" sz="1200" noProof="0">
                <a:solidFill>
                  <a:schemeClr val="tx1"/>
                </a:solidFill>
                <a:latin typeface="+mn-lt"/>
                <a:ea typeface="+mn-ea"/>
                <a:cs typeface="+mn-cs"/>
              </a:rPr>
              <a:t>A investigação na Deep Web e na Darknet é uma tarefa especializada que vai além do escopo deste curso básico. No entanto, a lista de leitura a seguir pode apontar os leitores para a direção certa: </a:t>
            </a:r>
          </a:p>
          <a:p>
            <a:endParaRPr lang="en-US" noProof="0" dirty="0"/>
          </a:p>
          <a:p>
            <a:r>
              <a:rPr lang="pt-PT" sz="1200" noProof="0">
                <a:solidFill>
                  <a:schemeClr val="tx1"/>
                </a:solidFill>
                <a:latin typeface="+mn-lt"/>
                <a:ea typeface="+mn-ea"/>
                <a:cs typeface="+mn-cs"/>
              </a:rPr>
              <a:t>Um guia para iniciantes para explorar a Dark Net: http://electronician.hubpages.com/hub/A-Beginners-Guide-to-Exploring-the-Darknet </a:t>
            </a:r>
          </a:p>
          <a:p>
            <a:r>
              <a:rPr lang="pt-PT" sz="1200" noProof="0">
                <a:solidFill>
                  <a:schemeClr val="tx1"/>
                </a:solidFill>
                <a:latin typeface="+mn-lt"/>
                <a:ea typeface="+mn-ea"/>
                <a:cs typeface="+mn-cs"/>
              </a:rPr>
              <a:t>Links da Deep Web: http://deepweblinks.org </a:t>
            </a:r>
          </a:p>
          <a:p>
            <a:r>
              <a:rPr lang="pt-PT" sz="1200" noProof="0">
                <a:solidFill>
                  <a:schemeClr val="tx1"/>
                </a:solidFill>
                <a:latin typeface="+mn-lt"/>
                <a:ea typeface="+mn-ea"/>
                <a:cs typeface="+mn-cs"/>
              </a:rPr>
              <a:t>Diretórios da Deep Web e motores de pesquisa: </a:t>
            </a:r>
            <a:r>
              <a:rPr lang="pt-PT" sz="1200" baseline="0" noProof="0">
                <a:solidFill>
                  <a:schemeClr val="tx1"/>
                </a:solidFill>
                <a:latin typeface="+mn-lt"/>
                <a:ea typeface="+mn-ea"/>
                <a:cs typeface="+mn-cs"/>
              </a:rPr>
              <a:t> </a:t>
            </a:r>
            <a:r>
              <a:rPr lang="pt-PT" sz="1200" noProof="0">
                <a:solidFill>
                  <a:schemeClr val="tx1"/>
                </a:solidFill>
                <a:latin typeface="+mn-lt"/>
                <a:ea typeface="+mn-ea"/>
                <a:cs typeface="+mn-cs"/>
              </a:rPr>
              <a:t>http://www.thehiddenwiki.net/deep-web-directories-search-engines/ </a:t>
            </a:r>
          </a:p>
          <a:p>
            <a:r>
              <a:rPr lang="pt-PT" sz="1200" noProof="0">
                <a:solidFill>
                  <a:schemeClr val="tx1"/>
                </a:solidFill>
                <a:latin typeface="+mn-lt"/>
                <a:ea typeface="+mn-ea"/>
                <a:cs typeface="+mn-cs"/>
              </a:rPr>
              <a:t>Guia para serviços ocultos e elementos da rede TOR: </a:t>
            </a:r>
            <a:r>
              <a:rPr lang="pt-PT" sz="1200" baseline="0" noProof="0">
                <a:solidFill>
                  <a:schemeClr val="tx1"/>
                </a:solidFill>
                <a:latin typeface="+mn-lt"/>
                <a:ea typeface="+mn-ea"/>
                <a:cs typeface="+mn-cs"/>
              </a:rPr>
              <a:t> </a:t>
            </a:r>
            <a:r>
              <a:rPr lang="pt-PT" sz="1200" noProof="0">
                <a:solidFill>
                  <a:schemeClr val="tx1"/>
                </a:solidFill>
                <a:latin typeface="+mn-lt"/>
                <a:ea typeface="+mn-ea"/>
                <a:cs typeface="+mn-cs"/>
              </a:rPr>
              <a:t>http://en.wikibooks.org/wiki/Guide_to_Tor_hidden_services_and_elements_of_the_Tor_ network </a:t>
            </a:r>
          </a:p>
          <a:p>
            <a:r>
              <a:rPr lang="pt-PT" sz="1200" noProof="0">
                <a:solidFill>
                  <a:schemeClr val="tx1"/>
                </a:solidFill>
                <a:latin typeface="+mn-lt"/>
                <a:ea typeface="+mn-ea"/>
                <a:cs typeface="+mn-cs"/>
              </a:rPr>
              <a:t>Um localizador adaptativo para localizar pontos de entrada na Hidden-Web, Luciano Barbosa, Universidade de Utah, http://www.cs.utah.edu/~juliana/pub/ache-www2007.pdf </a:t>
            </a:r>
          </a:p>
          <a:p>
            <a:endParaRPr lang="en-US" noProof="0"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126</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127</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r>
              <a:rPr lang="pt-PT" sz="1200" b="0" i="0" u="none" strike="noStrike" baseline="0">
                <a:solidFill>
                  <a:schemeClr val="tx1"/>
                </a:solidFill>
                <a:latin typeface="+mn-lt"/>
                <a:ea typeface="+mn-ea"/>
                <a:cs typeface="+mn-cs"/>
              </a:rPr>
              <a:t>Definições amplamente reconhecidas de moedas virtuais/moedas digitais referem-se ao trabalho realizado pelo Grupo de Ação Financeira Internacional (GAFI), um órgão intergovernamental que desenvolve e promove políticas para combater o branqueamento de capitais e o financiamento de terrorismo. </a:t>
            </a:r>
          </a:p>
          <a:p>
            <a:endParaRPr lang="en-GB" sz="1200" b="0" i="0" u="none" strike="noStrike" kern="1200" baseline="0" dirty="0">
              <a:solidFill>
                <a:schemeClr val="tx1"/>
              </a:solidFill>
              <a:latin typeface="+mn-lt"/>
              <a:ea typeface="+mn-ea"/>
              <a:cs typeface="+mn-cs"/>
            </a:endParaRPr>
          </a:p>
          <a:p>
            <a:r>
              <a:rPr lang="pt-PT" sz="1200" b="0" i="0" u="none" strike="noStrike" baseline="0">
                <a:solidFill>
                  <a:schemeClr val="tx1"/>
                </a:solidFill>
                <a:latin typeface="+mn-lt"/>
                <a:ea typeface="+mn-ea"/>
                <a:cs typeface="+mn-cs"/>
              </a:rPr>
              <a:t>De acordo com o GAFI, </a:t>
            </a:r>
            <a:r>
              <a:rPr lang="pt-PT" sz="1200" b="0" i="1" u="none" strike="noStrike" baseline="0">
                <a:solidFill>
                  <a:schemeClr val="tx1"/>
                </a:solidFill>
                <a:latin typeface="+mn-lt"/>
                <a:ea typeface="+mn-ea"/>
                <a:cs typeface="+mn-cs"/>
              </a:rPr>
              <a:t>uma moeda virtual é uma representação digital de valor que pode ser negociada digitalmente e funciona como </a:t>
            </a:r>
          </a:p>
          <a:p>
            <a:r>
              <a:rPr lang="pt-PT" sz="1200" b="0" i="0" u="none" strike="noStrike" baseline="0">
                <a:solidFill>
                  <a:schemeClr val="tx1"/>
                </a:solidFill>
                <a:latin typeface="+mn-lt"/>
                <a:ea typeface="+mn-ea"/>
                <a:cs typeface="+mn-cs"/>
              </a:rPr>
              <a:t>1. um meio de câmbio; </a:t>
            </a:r>
          </a:p>
          <a:p>
            <a:r>
              <a:rPr lang="pt-PT" sz="1200" b="0" i="0" u="none" strike="noStrike" baseline="0">
                <a:solidFill>
                  <a:schemeClr val="tx1"/>
                </a:solidFill>
                <a:latin typeface="+mn-lt"/>
                <a:ea typeface="+mn-ea"/>
                <a:cs typeface="+mn-cs"/>
              </a:rPr>
              <a:t>2. </a:t>
            </a:r>
            <a:r>
              <a:rPr lang="pt-PT" sz="1200" b="0" i="1" u="none" strike="noStrike" baseline="0">
                <a:solidFill>
                  <a:schemeClr val="tx1"/>
                </a:solidFill>
                <a:latin typeface="+mn-lt"/>
                <a:ea typeface="+mn-ea"/>
                <a:cs typeface="+mn-cs"/>
              </a:rPr>
              <a:t>uma unidade de conta; e/ou (3) uma reserva de valor, mas não tem estado de curso legal em qualquer jurisdição. </a:t>
            </a:r>
          </a:p>
          <a:p>
            <a:endParaRPr lang="en-GB" sz="1200" b="0" i="1" u="none" strike="noStrike" kern="1200" baseline="0" dirty="0">
              <a:solidFill>
                <a:schemeClr val="tx1"/>
              </a:solidFill>
              <a:latin typeface="+mn-lt"/>
              <a:ea typeface="+mn-ea"/>
              <a:cs typeface="+mn-cs"/>
            </a:endParaRPr>
          </a:p>
          <a:p>
            <a:r>
              <a:rPr lang="pt-PT" sz="1200" b="0" i="0" u="none" strike="noStrike" baseline="0">
                <a:solidFill>
                  <a:schemeClr val="tx1"/>
                </a:solidFill>
                <a:latin typeface="+mn-lt"/>
                <a:ea typeface="+mn-ea"/>
                <a:cs typeface="+mn-cs"/>
              </a:rPr>
              <a:t>De acordo com o GAFI, </a:t>
            </a:r>
            <a:r>
              <a:rPr lang="pt-PT" sz="1200" b="0" i="1" u="none" strike="noStrike" baseline="0">
                <a:solidFill>
                  <a:schemeClr val="tx1"/>
                </a:solidFill>
                <a:latin typeface="+mn-lt"/>
                <a:ea typeface="+mn-ea"/>
                <a:cs typeface="+mn-cs"/>
              </a:rPr>
              <a:t>a moeda digital pode significar uma representação digital de uma moeda digital (não fiduciária) ou moeda eletrónica (fiduciária). </a:t>
            </a:r>
            <a:r>
              <a:rPr lang="pt-PT" sz="1200" b="0" i="0" u="none" strike="noStrike" baseline="0">
                <a:solidFill>
                  <a:schemeClr val="tx1"/>
                </a:solidFill>
                <a:latin typeface="+mn-lt"/>
                <a:ea typeface="+mn-ea"/>
                <a:cs typeface="+mn-cs"/>
              </a:rPr>
              <a:t>O termo moeda digital fornece um termo pelo qual é possível fazer referência a representações digitais de moedas fiduciárias e não fiduciárias. </a:t>
            </a:r>
          </a:p>
          <a:p>
            <a:pPr marL="0" indent="0" algn="just">
              <a:lnSpc>
                <a:spcPct val="150000"/>
              </a:lnSpc>
              <a:spcBef>
                <a:spcPts val="0"/>
              </a:spcBef>
              <a:buNone/>
            </a:pPr>
            <a:endParaRPr lang="en-US" b="0" baseline="0" noProof="0" dirty="0"/>
          </a:p>
          <a:p>
            <a:pPr marL="0" indent="0" algn="just">
              <a:lnSpc>
                <a:spcPct val="150000"/>
              </a:lnSpc>
              <a:spcBef>
                <a:spcPts val="0"/>
              </a:spcBef>
              <a:buNone/>
            </a:pPr>
            <a:r>
              <a:rPr lang="pt-PT" b="0" baseline="0" noProof="0"/>
              <a:t>Uma criptomoeda é uma</a:t>
            </a:r>
            <a:r>
              <a:rPr lang="pt-PT" b="0" noProof="0"/>
              <a:t> moeda digital na qual as técnicas de encriptação são utilizadas para regular a geração de unidades monetárias e verificar a transferência de fundos, operando independentemente de um banco central. As criptomoedas são um subconjunto de moedas alternativas, ou especificamente de moedas digitais.</a:t>
            </a:r>
          </a:p>
          <a:p>
            <a:pPr marL="0" indent="0" algn="just">
              <a:lnSpc>
                <a:spcPct val="150000"/>
              </a:lnSpc>
              <a:spcBef>
                <a:spcPts val="0"/>
              </a:spcBef>
              <a:buNone/>
            </a:pPr>
            <a:endParaRPr lang="en-US" b="0" noProof="0" dirty="0"/>
          </a:p>
          <a:p>
            <a:r>
              <a:rPr lang="pt-PT" sz="1200">
                <a:solidFill>
                  <a:schemeClr val="tx1"/>
                </a:solidFill>
                <a:latin typeface="+mn-lt"/>
                <a:ea typeface="+mn-ea"/>
                <a:cs typeface="+mn-cs"/>
              </a:rPr>
              <a:t>Definição dada pelo Tribunal Europeu de Justiça: "49. Transações envolvendo moedas não tradicionais, isto é, moedas diferentes daquelas que têm curso legal em um ou mais países, na medida em que essas moedas tenham sido aceites pelas partes numa transação como alternativa à moeda com curso legal e não tenham finalidade diferente de ser um meio de pagamento, são transações financeiras.</a:t>
            </a:r>
          </a:p>
          <a:p>
            <a:r>
              <a:rPr lang="pt-PT" sz="1200">
                <a:solidFill>
                  <a:schemeClr val="tx1"/>
                </a:solidFill>
                <a:latin typeface="+mn-lt"/>
                <a:ea typeface="+mn-ea"/>
                <a:cs typeface="+mn-cs"/>
              </a:rPr>
              <a:t>52. No processo principal, é comum que a moeda virtual "bitcoin" </a:t>
            </a:r>
            <a:r>
              <a:rPr lang="pt-PT" sz="1200" b="1">
                <a:solidFill>
                  <a:schemeClr val="tx1"/>
                </a:solidFill>
                <a:latin typeface="+mn-lt"/>
                <a:ea typeface="+mn-ea"/>
                <a:cs typeface="+mn-cs"/>
              </a:rPr>
              <a:t>não tem outra finalidade senão ser um meio de pagamento</a:t>
            </a:r>
            <a:r>
              <a:rPr lang="pt-PT" sz="1200">
                <a:solidFill>
                  <a:schemeClr val="tx1"/>
                </a:solidFill>
                <a:latin typeface="+mn-lt"/>
                <a:ea typeface="+mn-ea"/>
                <a:cs typeface="+mn-cs"/>
              </a:rPr>
              <a:t> e que é aceite para esse efeito por determinados operadores.</a:t>
            </a:r>
          </a:p>
          <a:p>
            <a:r>
              <a:rPr lang="pt-PT" sz="1200">
                <a:solidFill>
                  <a:schemeClr val="tx1"/>
                </a:solidFill>
                <a:latin typeface="+mn-lt"/>
                <a:ea typeface="+mn-ea"/>
                <a:cs typeface="+mn-cs"/>
              </a:rPr>
              <a:t>55. É comum que a moeda virtual "bitcoin" não seja nem uma garantia que confere um direito de propriedade nem uma segurança de natureza comparável." (Tribunal Europeu de Justiça C-264/14</a:t>
            </a:r>
            <a:r>
              <a:rPr lang="pt-PT" sz="1200" baseline="0">
                <a:solidFill>
                  <a:schemeClr val="tx1"/>
                </a:solidFill>
                <a:latin typeface="+mn-lt"/>
                <a:ea typeface="+mn-ea"/>
                <a:cs typeface="+mn-cs"/>
              </a:rPr>
              <a:t> </a:t>
            </a:r>
            <a:r>
              <a:rPr lang="pt-PT" sz="1200">
                <a:solidFill>
                  <a:schemeClr val="tx1"/>
                </a:solidFill>
                <a:latin typeface="+mn-lt"/>
                <a:ea typeface="+mn-ea"/>
                <a:cs typeface="+mn-cs"/>
              </a:rPr>
              <a:t>22 de outubro de 2015)</a:t>
            </a:r>
          </a:p>
          <a:p>
            <a:pPr marL="0" indent="0" algn="just">
              <a:lnSpc>
                <a:spcPct val="150000"/>
              </a:lnSpc>
              <a:spcBef>
                <a:spcPts val="0"/>
              </a:spcBef>
              <a:buNone/>
            </a:pPr>
            <a:endParaRPr lang="en-US" b="0" noProof="0" dirty="0"/>
          </a:p>
          <a:p>
            <a:pPr marL="0" indent="0" algn="just">
              <a:lnSpc>
                <a:spcPct val="150000"/>
              </a:lnSpc>
              <a:spcBef>
                <a:spcPts val="0"/>
              </a:spcBef>
              <a:buNone/>
            </a:pPr>
            <a:endParaRPr lang="en-US" b="0"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pt-PT" noProof="0"/>
              <a:t>[O formador pode perguntar aos participantes </a:t>
            </a:r>
            <a:r>
              <a:rPr lang="pt-PT" baseline="0" noProof="0"/>
              <a:t>se eles já ouviram falar de criptomoedas. Se ninguém responder, o formador pode continuar a perguntar se alguém já ouviu falar de "Bitcoin". Dependendo das respostas, o formador pode continuar a envolver o público perguntando se alguma vez tiveram um caso que tenha envolvido criptomoedas.]</a:t>
            </a:r>
          </a:p>
          <a:p>
            <a:endParaRPr lang="de-DE" b="0" baseline="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133</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pt-PT" baseline="0" noProof="0"/>
              <a:t>[Este slide é animado.]</a:t>
            </a:r>
          </a:p>
          <a:p>
            <a:endParaRPr lang="en-US" baseline="0" noProof="0" dirty="0"/>
          </a:p>
          <a:p>
            <a:r>
              <a:rPr lang="pt-PT" baseline="0" noProof="0"/>
              <a:t>"Todos vocês sabem que as vossas moedas reais e a criptomoeda podem ser algo completamente novo para vocês. Poderá até perguntar-se como alguém poderia gastar dinheiro real para comprar algo completamente virtual. Mas pense nisso: Nos tempos antigos, a moeda estava vinculada ao padrão de ouro, o que significava que cada fatura de dinheiro na sua carteira representava a promessa de que poderia ir a um banco e trocar esse dinheiro por uma certa quantia de ouro físico. Isto significava que havia apenas tanto dinheiro a circular quanto ouro nas ações dos bancos centrais. Agora que as principais moedas não estão vinculadas ao padrão de ouro, as suas notas de dinheiro "real" basicamente têm apenas o valor do papel em que são impressas. É claro que isto não é inteiramente verdade, mas basicamente o valor da nota depende da confiança de que pode comprar certos bens exatamente por essa quantia de dinheiro. A inflação e a deflação podem ter um grande impacto no valor da sua moeda.</a:t>
            </a:r>
          </a:p>
          <a:p>
            <a:endParaRPr lang="en-US" baseline="0" noProof="0" dirty="0"/>
          </a:p>
          <a:p>
            <a:r>
              <a:rPr lang="pt-PT" baseline="0" noProof="0"/>
              <a:t>Indo um passo além, a maior parte do seu dinheiro é armazenado e transferido para contas bancárias. Já não vê as notas de dinheiro, são apenas dígitos binários em sistemas informáticos. Por isso, todos os meses trabalha no duro para apenas obter uma certa quantidade de dígitos transferidos para a sua conta. O valor real destes dígitos vem com a aceitação deles numa variedade de lojas e pessoas, como seu senhorio, por exemplo.</a:t>
            </a:r>
          </a:p>
          <a:p>
            <a:endParaRPr lang="en-US" baseline="0" noProof="0" dirty="0"/>
          </a:p>
          <a:p>
            <a:r>
              <a:rPr lang="pt-PT" baseline="0" noProof="0"/>
              <a:t>A criptomoeda é muito semelhante a esses dígitos. É apenas armazenado noutra forma de conta e tem uma grande desvantagem no momento: Não é publicamente aceite por todos.</a:t>
            </a:r>
          </a:p>
          <a:p>
            <a:endParaRPr lang="en-US" baseline="0" noProof="0" dirty="0"/>
          </a:p>
          <a:p>
            <a:r>
              <a:rPr lang="pt-PT" baseline="0" noProof="0"/>
              <a:t>Além disso, as criptomoedas têm algumas características que as distinguem da moeda tradicional:</a:t>
            </a:r>
          </a:p>
          <a:p>
            <a:endParaRPr lang="en-US" baseline="0" noProof="0" dirty="0"/>
          </a:p>
          <a:p>
            <a:r>
              <a:rPr lang="pt-PT" baseline="0" noProof="0"/>
              <a:t>1. descentralizada</a:t>
            </a:r>
          </a:p>
          <a:p>
            <a:endParaRPr lang="en-US" baseline="0" noProof="0" dirty="0"/>
          </a:p>
          <a:p>
            <a:r>
              <a:rPr lang="pt-PT" baseline="0" noProof="0"/>
              <a:t>As redes de criptomoedas não são controladas por uma autoridade central. Todas as máquinas que extraiam moedas e processem transações fazem parte da rede e as máquinas trabalham juntas. Isto significa que, em teoria, uma autoridade central não pode mexer na política monetária e causar um colapso - ou simplesmente decidir retirar as bitcoins das pessoas, como o Banco Central Europeu decidiu fazer em Chipre no início de 2013. E se alguma parte da rede ficar offline por algum motivo, o dinheiro continuará a fluir.</a:t>
            </a:r>
          </a:p>
          <a:p>
            <a:endParaRPr lang="en-US" baseline="0" noProof="0" dirty="0"/>
          </a:p>
          <a:p>
            <a:r>
              <a:rPr lang="pt-PT" baseline="0" noProof="0"/>
              <a:t>2. fácil de configurar</a:t>
            </a:r>
          </a:p>
          <a:p>
            <a:endParaRPr lang="en-US" baseline="0" noProof="0" dirty="0"/>
          </a:p>
          <a:p>
            <a:r>
              <a:rPr lang="pt-PT" baseline="0" noProof="0"/>
              <a:t>A criação de uma conta bancária em bancos convencionais exige que preencha uma série de formulários e passe certos requisitos. Configurar contas de comerciante para pagamento é outra tarefa kafkiana, assolada pela burocracia. No entanto, é possível configurar um endereço de bitcoin em segundos, sem perguntas e sem taxas a pagar.</a:t>
            </a:r>
          </a:p>
          <a:p>
            <a:endParaRPr lang="en-US" baseline="0" noProof="0" dirty="0"/>
          </a:p>
          <a:p>
            <a:r>
              <a:rPr lang="pt-PT" baseline="0" noProof="0"/>
              <a:t>3. anónimo</a:t>
            </a:r>
          </a:p>
          <a:p>
            <a:endParaRPr lang="en-US" baseline="0" noProof="0" dirty="0"/>
          </a:p>
          <a:p>
            <a:r>
              <a:rPr lang="pt-PT" baseline="0" noProof="0"/>
              <a:t>Enviar e receber dinheiro numa carteira virtual em vez de uma conta bancária real parece oferecer um anonimato maior. Não há necessidade de comprovar a sua identidade ao configurar uma carteira. Um único utilizador pode ter vários endereços de bitcoin e não estarem vinculados a nomes, endereços ou outras informações de identificação pessoal. Contudo…</a:t>
            </a:r>
          </a:p>
          <a:p>
            <a:endParaRPr lang="en-US" baseline="0" noProof="0" dirty="0"/>
          </a:p>
          <a:p>
            <a:r>
              <a:rPr lang="pt-PT" baseline="0" noProof="0"/>
              <a:t>4. completamente transparente</a:t>
            </a:r>
          </a:p>
          <a:p>
            <a:endParaRPr lang="en-US" baseline="0" noProof="0" dirty="0"/>
          </a:p>
          <a:p>
            <a:r>
              <a:rPr lang="pt-PT" baseline="0" noProof="0"/>
              <a:t>… bitcoin armazena detalhes de cada transação que já aconteceu na rede numa versão grande de um registo geral, denominado blockchain. O blockchain diz tudo.</a:t>
            </a:r>
          </a:p>
          <a:p>
            <a:endParaRPr lang="en-US" baseline="0" noProof="0" dirty="0"/>
          </a:p>
          <a:p>
            <a:r>
              <a:rPr lang="pt-PT" baseline="0" noProof="0"/>
              <a:t>Se tiver um endereço bitcoin utilizado publicamente, qualquer um pode saber quantos bitcoins estão armazenados nesse endereço. Eles simplesmente não sabem que são seus.</a:t>
            </a:r>
          </a:p>
          <a:p>
            <a:endParaRPr lang="en-US" baseline="0" noProof="0" dirty="0"/>
          </a:p>
          <a:p>
            <a:r>
              <a:rPr lang="pt-PT" baseline="0" noProof="0"/>
              <a:t>Existem medidas que as pessoas podem tomar para tornar as suas atividades mais opacas na rede bitcoin, como, por exemplo, não utilizar os mesmos endereços de bitcoin consistentemente e não transferir montes de bitcoins para um único endereço.</a:t>
            </a:r>
          </a:p>
          <a:p>
            <a:endParaRPr lang="en-US" baseline="0" noProof="0" dirty="0"/>
          </a:p>
          <a:p>
            <a:r>
              <a:rPr lang="pt-PT" baseline="0" noProof="0"/>
              <a:t>5. Taxas de transação baixas</a:t>
            </a:r>
          </a:p>
          <a:p>
            <a:endParaRPr lang="en-US" baseline="0" noProof="0" dirty="0"/>
          </a:p>
          <a:p>
            <a:r>
              <a:rPr lang="pt-PT" baseline="0" noProof="0"/>
              <a:t>O seu banco poderá cobrar-lhe 10 euros para transferências internacionais. O Bitcoin não - existem apenas custos de transação muito baixos que são utilizados para recompensar o trabalho e os custos dos mineiros.</a:t>
            </a:r>
          </a:p>
          <a:p>
            <a:endParaRPr lang="en-US" baseline="0" noProof="0" dirty="0"/>
          </a:p>
          <a:p>
            <a:r>
              <a:rPr lang="pt-PT" baseline="0" noProof="0"/>
              <a:t>6. Transferências rápidas</a:t>
            </a:r>
          </a:p>
          <a:p>
            <a:endParaRPr lang="en-US" baseline="0" noProof="0" dirty="0"/>
          </a:p>
          <a:p>
            <a:r>
              <a:rPr lang="pt-PT" baseline="0" noProof="0"/>
              <a:t>É possível enviar dinheiro para qualquer lugar e chegará minutos depois, assim que a rede bitcoin processar o pagamento.</a:t>
            </a:r>
          </a:p>
          <a:p>
            <a:endParaRPr lang="en-US" baseline="0" noProof="0" dirty="0"/>
          </a:p>
          <a:p>
            <a:pPr marL="0" marR="0" indent="0" algn="l" defTabSz="457200" rtl="0" eaLnBrk="1" fontAlgn="auto" latinLnBrk="0" hangingPunct="1">
              <a:lnSpc>
                <a:spcPct val="100000"/>
              </a:lnSpc>
              <a:spcBef>
                <a:spcPts val="0"/>
              </a:spcBef>
              <a:spcAft>
                <a:spcPts val="0"/>
              </a:spcAft>
              <a:buClrTx/>
              <a:buSzTx/>
              <a:buFontTx/>
              <a:buNone/>
              <a:tabLst/>
              <a:defRPr/>
            </a:pPr>
            <a:r>
              <a:rPr lang="pt-PT" baseline="0" noProof="0"/>
              <a:t>7. </a:t>
            </a:r>
            <a:r>
              <a:rPr lang="pt-PT"/>
              <a:t>Transações irreversíveis</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noProof="0" dirty="0"/>
          </a:p>
          <a:p>
            <a:r>
              <a:rPr lang="pt-PT" baseline="0" noProof="0"/>
              <a:t>Quando os seus bitcoins são enviados, não há como recuperá-los, a menos que o destinatário os devolva a si. Desaparecem para sempre.</a:t>
            </a:r>
          </a:p>
          <a:p>
            <a:r>
              <a:rPr lang="pt-PT" baseline="0" noProof="0"/>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134</a:t>
            </a:fld>
            <a:endParaRPr lang="en-US"/>
          </a:p>
        </p:txBody>
      </p:sp>
    </p:spTree>
    <p:extLst>
      <p:ext uri="{BB962C8B-B14F-4D97-AF65-F5344CB8AC3E}">
        <p14:creationId xmlns:p14="http://schemas.microsoft.com/office/powerpoint/2010/main" val="27171392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sz="1200" b="0" i="0" u="none" strike="noStrike" baseline="0">
                <a:solidFill>
                  <a:schemeClr val="tx1"/>
                </a:solidFill>
                <a:latin typeface="+mn-lt"/>
                <a:ea typeface="+mn-ea"/>
                <a:cs typeface="+mn-cs"/>
              </a:rPr>
              <a:t>A classificação normal de Moedas Virtuais refere-se ao trabalho realizado pelo GAFI, que distingue quatro classes de Moedas Virtuais, conforme ilustrado na Taxonomia ilustrada no slide.</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135</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baseline="0"/>
              <a:t>[Este slide é animado.]</a:t>
            </a:r>
          </a:p>
          <a:p>
            <a:endParaRPr lang="de-DE" baseline="0" dirty="0"/>
          </a:p>
          <a:p>
            <a:r>
              <a:rPr lang="pt-PT" baseline="0"/>
              <a:t>Este slide mostra alguns exemplos de criptomoedas nas notícias e também indicou porque são relevantes para a aplicação da lei.</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136</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baseline="0" noProof="0"/>
              <a:t>Existem mais de 640 criptomoedas diferentes (07/2015). É possível encontrar aqui uma boa descrição geral: http://coinmarketcap.com/all/views/all/ </a:t>
            </a:r>
          </a:p>
          <a:p>
            <a:endParaRPr lang="en-US" baseline="0" noProof="0" dirty="0"/>
          </a:p>
          <a:p>
            <a:r>
              <a:rPr lang="pt-PT" baseline="0" noProof="0"/>
              <a:t>A criptomoeda mais importante e mais conhecida até aos dias de hoje é a Bitcoin, que foi inventada no final de 2008 por "Satoshi Nakamoto". No entanto, é importante saber que existem também outras criptomoedas. Algumas delas foram criadas porque o Bitcoin tornou-se muito "pesado" - o que significa que não é muito útil para pagar transações. Outros foram criados para superar as fraquezas do Bitcoin, por exemplo, o DASH (o logótipo X11; anteriormente conhecido como Darkcoin) para permitir transações totalmente anónimas ou Litecoin para permitir transações mais rápidas, bem como mais pequenas. </a:t>
            </a:r>
          </a:p>
          <a:p>
            <a:endParaRPr lang="en-US" baseline="0" noProof="0" dirty="0"/>
          </a:p>
          <a:p>
            <a:r>
              <a:rPr lang="pt-PT" baseline="0" noProof="0"/>
              <a:t>A maior parte da moeda é baseada na mesma abordagem: Uma rede peer-to-peer para minerar moedas e validar transações e um fornecimento limitado e predefinido da moeda.</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137</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r>
              <a:rPr lang="pt-PT" baseline="0" noProof="0"/>
              <a:t>[Uma recomendação seria mostrar o vídeo encontrado em https://bitcoin.org/ (https://youtu.be/Gc2en3nHxA4)]</a:t>
            </a:r>
          </a:p>
          <a:p>
            <a:endParaRPr lang="en-US" baseline="0" noProof="0" dirty="0"/>
          </a:p>
          <a:p>
            <a:r>
              <a:rPr lang="pt-PT" baseline="0" noProof="0"/>
              <a:t>Aqui está um exemplo simplificado de como o Bitcoin funciona:</a:t>
            </a:r>
          </a:p>
          <a:p>
            <a:endParaRPr lang="en-US" baseline="0" noProof="0" dirty="0"/>
          </a:p>
          <a:p>
            <a:r>
              <a:rPr lang="pt-PT" baseline="0" noProof="0"/>
              <a:t>O remetente e o destinatário possuem uma carteira para uma certa criptomoeda (neste caso, Bitcoin). A carteira tem um determinado endereço - semelhante ao número da sua conta bancária. Agora o remetente aconselha o seu cliente Bitcoin a enviar uma certa quantidade de Bitcoins para o destinatário. Ele autentica com a sua chave privada. Apenas quando a chave privada estiver correta, a transação será iniciada. Assim que a transação é criada, toda a rede de mineiros agora começa a resolver um exercício matemático extremamente complexo para validar esta transferência exata. Os mineiros recebem uma pequena taxa de transação pelo seu trabalho. Isto garante que existem mineiros suficientes e que todas as transações são validadas. Assim que a transação é validada, ela é gravada no blockchain, onde regista todas as transações já feitas. O blockchain é armazenado em todos os clientes da rede Bitcoin. </a:t>
            </a:r>
          </a:p>
          <a:p>
            <a:endParaRPr lang="en-US" baseline="0" noProof="0" dirty="0"/>
          </a:p>
          <a:p>
            <a:r>
              <a:rPr lang="pt-PT" baseline="0" noProof="0"/>
              <a:t>Como o gráfico mostra, existem também outros recetores de Bitcoin do que apenas pessoas particulares. Um remetente também pode enviar os seus Bitcoins para bancos, serviços de transferência de dinheiro e trocas para trocar Bitcoins por dinheiro real ou outras criptomoedas. E claro: há também várias lojas, tanto na internet como na vida real, que aceitam o Bitcoin como pagamento pelos seus produtos e serviços.</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138</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baseline="0" noProof="0"/>
              <a:t>Aqui estão explicações para o vocabulário que é frequentemente utilizado quando se fala de criptomoedas:</a:t>
            </a:r>
          </a:p>
          <a:p>
            <a:endParaRPr lang="en-US" baseline="0" noProof="0" dirty="0"/>
          </a:p>
          <a:p>
            <a:r>
              <a:rPr lang="pt-PT" baseline="0" noProof="0"/>
              <a:t>A Carteira: Uma carteira é o equivalente a uma carteira física numa rede de criptomoedas. A carteira, na verdade, contém as chaves privadas do proprietário, que lhe permitem gastar moedas alocadas no seu endereço no blockchain.</a:t>
            </a:r>
          </a:p>
          <a:p>
            <a:endParaRPr lang="en-US" baseline="0" noProof="0" dirty="0"/>
          </a:p>
          <a:p>
            <a:r>
              <a:rPr lang="pt-PT" baseline="0" noProof="0"/>
              <a:t>O Mineiro: A mineração é o processo de fazer com que o hardware do computador faça cálculos matemáticos para a rede de criptomoedas para confirmar as transações.</a:t>
            </a:r>
          </a:p>
          <a:p>
            <a:endParaRPr lang="en-US" baseline="0" noProof="0" dirty="0"/>
          </a:p>
          <a:p>
            <a:r>
              <a:rPr lang="pt-PT" baseline="0" noProof="0"/>
              <a:t>O block chain: O block chain é um registo público de todas as transações na rede da criptomoeda. São armazenados por ordem cronológica. O block chain é partilhado entre todos os utilizadores desta rede e é utilizado para verificar o saldo dos endereços de carteira.</a:t>
            </a:r>
          </a:p>
          <a:p>
            <a:endParaRPr lang="en-US" baseline="0" noProof="0" dirty="0"/>
          </a:p>
          <a:p>
            <a:r>
              <a:rPr lang="pt-PT" baseline="0" noProof="0"/>
              <a:t>A chave privada: A chave privada é um dado secreto que comprova o seu direito de gastar moedas de um endereço de carteira específico através de uma assinatura encriptada. Cada endereço de carteira possui uma chave privada exclusiva.</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139</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55000" lnSpcReduction="20000"/>
          </a:bodyPr>
          <a:lstStyle/>
          <a:p>
            <a:pPr marL="0" marR="0" indent="0" algn="l" defTabSz="457200" rtl="0" eaLnBrk="1" fontAlgn="auto" latinLnBrk="0" hangingPunct="1">
              <a:lnSpc>
                <a:spcPct val="150000"/>
              </a:lnSpc>
              <a:spcBef>
                <a:spcPts val="0"/>
              </a:spcBef>
              <a:spcAft>
                <a:spcPts val="0"/>
              </a:spcAft>
              <a:buClrTx/>
              <a:buSzTx/>
              <a:buFontTx/>
              <a:buNone/>
              <a:tabLst/>
              <a:defRPr/>
            </a:pPr>
            <a:r>
              <a:rPr lang="pt-PT" baseline="0"/>
              <a:t>[Este slide é animado.]</a:t>
            </a:r>
          </a:p>
          <a:p>
            <a:pPr marL="0" indent="0">
              <a:lnSpc>
                <a:spcPct val="150000"/>
              </a:lnSpc>
              <a:spcBef>
                <a:spcPts val="0"/>
              </a:spcBef>
              <a:buNone/>
            </a:pPr>
            <a:endParaRPr lang="en-GB" b="0" dirty="0"/>
          </a:p>
          <a:p>
            <a:pPr marL="0" indent="0">
              <a:lnSpc>
                <a:spcPct val="150000"/>
              </a:lnSpc>
              <a:spcBef>
                <a:spcPts val="0"/>
              </a:spcBef>
              <a:buNone/>
            </a:pPr>
            <a:r>
              <a:rPr lang="pt-PT" b="0"/>
              <a:t>O facto de todas as transações na rede serem publicamente detetáveis no block chain pode provar que certas quantias </a:t>
            </a:r>
            <a:r>
              <a:rPr lang="pt-PT" b="0" baseline="0"/>
              <a:t>de moedas foram trocadas entre certos utilizadores num determinado ponto de tempo, mesmo que repetidas vezes. Isso poderia provar relações entre contas ou mesmo ligações com certos crimes. É por isso que diferentes soluções foram criadas para proteger melhor a privacidade e para disfarçar melhor as pistas num sistema aberto, como uma rede de criptomoedas. As duas principais soluções que são de interesse para os lavadores de dinheiro são:</a:t>
            </a:r>
          </a:p>
          <a:p>
            <a:pPr marL="0" indent="0">
              <a:lnSpc>
                <a:spcPct val="150000"/>
              </a:lnSpc>
              <a:spcBef>
                <a:spcPts val="0"/>
              </a:spcBef>
              <a:buNone/>
            </a:pPr>
            <a:endParaRPr lang="en-GB" b="0" dirty="0"/>
          </a:p>
          <a:p>
            <a:pPr marL="0" indent="0">
              <a:lnSpc>
                <a:spcPct val="150000"/>
              </a:lnSpc>
              <a:spcBef>
                <a:spcPts val="0"/>
              </a:spcBef>
              <a:buNone/>
            </a:pPr>
            <a:r>
              <a:rPr lang="pt-PT" b="0"/>
              <a:t>- Misturadores</a:t>
            </a:r>
          </a:p>
          <a:p>
            <a:pPr lvl="1">
              <a:lnSpc>
                <a:spcPct val="150000"/>
              </a:lnSpc>
              <a:spcBef>
                <a:spcPts val="0"/>
              </a:spcBef>
            </a:pPr>
            <a:r>
              <a:rPr lang="pt-PT" sz="2000" b="0"/>
              <a:t>Moedas provenientes de transações criminosas são misturadas com moedas de outros utilizadores num endereço de misturador central. </a:t>
            </a:r>
          </a:p>
          <a:p>
            <a:pPr lvl="1">
              <a:lnSpc>
                <a:spcPct val="150000"/>
              </a:lnSpc>
              <a:spcBef>
                <a:spcPts val="0"/>
              </a:spcBef>
            </a:pPr>
            <a:r>
              <a:rPr lang="pt-PT" sz="2000" b="0"/>
              <a:t>O misturador envia de volta as transações individuais.</a:t>
            </a:r>
          </a:p>
          <a:p>
            <a:pPr marL="457200" lvl="1" indent="0">
              <a:lnSpc>
                <a:spcPct val="150000"/>
              </a:lnSpc>
              <a:spcBef>
                <a:spcPts val="0"/>
              </a:spcBef>
              <a:buNone/>
            </a:pPr>
            <a:endParaRPr lang="en-GB" sz="2000" b="0" dirty="0"/>
          </a:p>
          <a:p>
            <a:pPr marL="0" indent="0">
              <a:lnSpc>
                <a:spcPct val="150000"/>
              </a:lnSpc>
              <a:spcBef>
                <a:spcPts val="0"/>
              </a:spcBef>
              <a:buNone/>
            </a:pPr>
            <a:r>
              <a:rPr lang="pt-PT" b="0"/>
              <a:t>- Distribuidores</a:t>
            </a:r>
          </a:p>
          <a:p>
            <a:pPr lvl="1">
              <a:lnSpc>
                <a:spcPct val="150000"/>
              </a:lnSpc>
              <a:spcBef>
                <a:spcPts val="0"/>
              </a:spcBef>
            </a:pPr>
            <a:r>
              <a:rPr lang="pt-PT" sz="2000" b="0"/>
              <a:t>Moedas provenientes de transações criminosas são enviadas para um serviço de distribuidores.</a:t>
            </a:r>
          </a:p>
          <a:p>
            <a:pPr lvl="1">
              <a:lnSpc>
                <a:spcPct val="150000"/>
              </a:lnSpc>
              <a:spcBef>
                <a:spcPts val="0"/>
              </a:spcBef>
            </a:pPr>
            <a:r>
              <a:rPr lang="pt-PT" sz="2000" b="0"/>
              <a:t>O distribuidor irá misturar as moedas, transferi-las através de diferentes outras carteiras em quantidades diferentes.</a:t>
            </a:r>
          </a:p>
          <a:p>
            <a:pPr lvl="1">
              <a:lnSpc>
                <a:spcPct val="150000"/>
              </a:lnSpc>
              <a:spcBef>
                <a:spcPts val="0"/>
              </a:spcBef>
            </a:pPr>
            <a:r>
              <a:rPr lang="pt-PT" sz="2000" b="0"/>
              <a:t>O distribuidor irá enviar as moedas de volta numa variedade de transações com montantes diferentes.</a:t>
            </a:r>
          </a:p>
          <a:p>
            <a:endParaRPr lang="de-DE" b="0" baseline="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140</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D4504A11-3BA0-4461-A1C5-454F02F9540C}" type="slidenum">
              <a:rPr lang="en-GB" smtClean="0"/>
              <a:pPr/>
              <a:t>12</a:t>
            </a:fld>
            <a:endParaRPr lang="en-GB"/>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baseline="0" noProof="0"/>
              <a:t>[Este slide é animado.]</a:t>
            </a:r>
          </a:p>
          <a:p>
            <a:endParaRPr lang="en-US" baseline="0" noProof="0" dirty="0"/>
          </a:p>
          <a:p>
            <a:r>
              <a:rPr lang="pt-PT" baseline="0" noProof="0"/>
              <a:t>[Se estiver disponível Internet, pode ser uma boa ideia mostrar www.blockchain.info live.]</a:t>
            </a:r>
          </a:p>
          <a:p>
            <a:endParaRPr lang="en-US" baseline="0" noProof="0" dirty="0"/>
          </a:p>
          <a:p>
            <a:r>
              <a:rPr lang="pt-PT" baseline="0" noProof="0"/>
              <a:t>Já discutimos que as criptomoedas não são negociadas anonimamente porque todas as transações são armazenadas publicamente no block chain. É possível aceder a informações do bloco através de um cliente ou por sites diferentes. Um desses sites é o blockchain.info.</a:t>
            </a:r>
          </a:p>
          <a:p>
            <a:endParaRPr lang="en-US" baseline="0" noProof="0" dirty="0"/>
          </a:p>
          <a:p>
            <a:r>
              <a:rPr lang="pt-PT" baseline="0" noProof="0"/>
              <a:t>Utilizando as informações que pode ver nas imagens seguintes, pode procurar por uma determinada transação (a mais relevante para o seu caso) e obter mais informações sobre essa transação, por exemplo, qual o endereço da carteira enviada, que quantidade receber do endereço da carteira ou até mesmo o endereço IP que iniciou a transação. Isto poderia ser uma primeira dica. Outra opção é solicitar informações sobre um determinado endereço de carteira (o que é interessante para o seu caso) das grandes plataformas e mercados de conversão, por exemplo, btc-e.net ou até mesmo mercados locais de bitcoin como bitcoin.de. Algumas dessas plataformas exigem que os utilizadores verifiquem a sua identidade com a sua ID e forneçam uma conta bancária validada (para comprar moedas).</a:t>
            </a:r>
          </a:p>
          <a:p>
            <a:endParaRPr lang="en-US" baseline="0" noProof="0" dirty="0"/>
          </a:p>
          <a:p>
            <a:r>
              <a:rPr lang="pt-PT" baseline="0" noProof="0"/>
              <a:t>Estes são os tipos de pistas que podem ajudar nas nossas investigações. No entanto - investigações sobre criptomoedas continuam desafiadoras.</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141</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10000"/>
          </a:bodyPr>
          <a:lstStyle/>
          <a:p>
            <a:pPr marL="0" marR="0" indent="0" algn="l" defTabSz="457200" rtl="0" eaLnBrk="1" fontAlgn="auto" latinLnBrk="0" hangingPunct="1">
              <a:lnSpc>
                <a:spcPct val="150000"/>
              </a:lnSpc>
              <a:spcBef>
                <a:spcPts val="0"/>
              </a:spcBef>
              <a:spcAft>
                <a:spcPts val="0"/>
              </a:spcAft>
              <a:buClrTx/>
              <a:buSzTx/>
              <a:buFontTx/>
              <a:buNone/>
              <a:tabLst/>
              <a:defRPr/>
            </a:pPr>
            <a:r>
              <a:rPr lang="pt-PT" baseline="0"/>
              <a:t>[</a:t>
            </a:r>
            <a:r>
              <a:rPr lang="pt-PT" baseline="0" noProof="0"/>
              <a:t>Este slide é animado.]</a:t>
            </a:r>
          </a:p>
          <a:p>
            <a:pPr>
              <a:lnSpc>
                <a:spcPct val="150000"/>
              </a:lnSpc>
              <a:spcBef>
                <a:spcPts val="0"/>
              </a:spcBef>
            </a:pPr>
            <a:endParaRPr lang="en-US" b="0" noProof="0" dirty="0"/>
          </a:p>
          <a:p>
            <a:pPr>
              <a:lnSpc>
                <a:spcPct val="150000"/>
              </a:lnSpc>
              <a:spcBef>
                <a:spcPts val="0"/>
              </a:spcBef>
            </a:pPr>
            <a:r>
              <a:rPr lang="pt-PT" b="0" noProof="0"/>
              <a:t>Como pode imaginar, as </a:t>
            </a:r>
            <a:r>
              <a:rPr lang="pt-PT" b="0" baseline="0" noProof="0"/>
              <a:t>criptomoedas colocam alguns desafios para as autoridades e para a lei. Estes desafios incluem, mas não estão limitados a:</a:t>
            </a:r>
          </a:p>
          <a:p>
            <a:pPr>
              <a:lnSpc>
                <a:spcPct val="150000"/>
              </a:lnSpc>
              <a:spcBef>
                <a:spcPts val="0"/>
              </a:spcBef>
            </a:pPr>
            <a:endParaRPr lang="en-US" b="0" noProof="0" dirty="0"/>
          </a:p>
          <a:p>
            <a:pPr marL="171450" indent="-171450">
              <a:lnSpc>
                <a:spcPct val="150000"/>
              </a:lnSpc>
              <a:spcBef>
                <a:spcPts val="0"/>
              </a:spcBef>
              <a:buFontTx/>
              <a:buChar char="-"/>
            </a:pPr>
            <a:r>
              <a:rPr lang="pt-PT" b="0" noProof="0"/>
              <a:t>A abordagem “seguir o dinheiro", "seguir a mercadoria" apenas (!) já não irá funcionar. Ainda temos que seguir </a:t>
            </a:r>
            <a:r>
              <a:rPr lang="pt-PT" b="0" baseline="0" noProof="0"/>
              <a:t>o dinheiro (virtual), mas isso irá levar-nos a pistas que irão necessitar de mais investigações (por exemplo, endereços IP).</a:t>
            </a:r>
          </a:p>
          <a:p>
            <a:pPr marL="171450" indent="-171450">
              <a:lnSpc>
                <a:spcPct val="150000"/>
              </a:lnSpc>
              <a:spcBef>
                <a:spcPts val="0"/>
              </a:spcBef>
              <a:buFontTx/>
              <a:buChar char="-"/>
            </a:pPr>
            <a:r>
              <a:rPr lang="pt-PT" b="0" baseline="0" noProof="0"/>
              <a:t>Investigar criptomoedas é</a:t>
            </a:r>
            <a:r>
              <a:rPr lang="pt-PT" b="0" noProof="0"/>
              <a:t> tecnicamente mais sofisticado. As</a:t>
            </a:r>
            <a:r>
              <a:rPr lang="pt-PT" b="0" baseline="0" noProof="0"/>
              <a:t> autoridades e a lei necessitam de formação.</a:t>
            </a:r>
          </a:p>
          <a:p>
            <a:pPr marL="171450" indent="-171450">
              <a:lnSpc>
                <a:spcPct val="150000"/>
              </a:lnSpc>
              <a:spcBef>
                <a:spcPts val="0"/>
              </a:spcBef>
              <a:buFontTx/>
              <a:buChar char="-"/>
            </a:pPr>
            <a:r>
              <a:rPr lang="pt-PT" b="0" baseline="0" noProof="0"/>
              <a:t>Mesmo que as criptomoedas </a:t>
            </a:r>
            <a:r>
              <a:rPr lang="pt-PT" b="0" noProof="0"/>
              <a:t>não sejam anónimas, muitas vezes é difícil acompanhar o</a:t>
            </a:r>
            <a:r>
              <a:rPr lang="pt-PT" b="0" baseline="0" noProof="0"/>
              <a:t> suspeito quando os misturadores/distribuidores são utilizados</a:t>
            </a:r>
          </a:p>
          <a:p>
            <a:pPr marL="171450" indent="-171450">
              <a:lnSpc>
                <a:spcPct val="150000"/>
              </a:lnSpc>
              <a:spcBef>
                <a:spcPts val="0"/>
              </a:spcBef>
              <a:buFontTx/>
              <a:buChar char="-"/>
            </a:pPr>
            <a:r>
              <a:rPr lang="pt-PT" b="0" baseline="0" noProof="0"/>
              <a:t>A investigação de um suspeito</a:t>
            </a:r>
            <a:r>
              <a:rPr lang="pt-PT" b="0" noProof="0"/>
              <a:t> depende muito de informações de prestador de serviços. </a:t>
            </a:r>
            <a:r>
              <a:rPr lang="pt-PT" b="0" baseline="0" noProof="0"/>
              <a:t>(serviços de carteira, serviços de conversão, ISP, etc.).</a:t>
            </a:r>
          </a:p>
          <a:p>
            <a:pPr marL="171450" indent="-171450">
              <a:lnSpc>
                <a:spcPct val="150000"/>
              </a:lnSpc>
              <a:spcBef>
                <a:spcPts val="0"/>
              </a:spcBef>
              <a:buFontTx/>
              <a:buChar char="-"/>
            </a:pPr>
            <a:r>
              <a:rPr lang="pt-PT" b="0" baseline="0" noProof="0"/>
              <a:t>Falta de POPs para apreender criptomoedas conforme procedimento criminoso.</a:t>
            </a:r>
          </a:p>
          <a:p>
            <a:endParaRPr lang="en-US" baseline="0" noProof="0" dirty="0"/>
          </a:p>
          <a:p>
            <a:r>
              <a:rPr lang="pt-PT" baseline="0" noProof="0"/>
              <a:t>A imagem no slide deve mostrar como os mercados criminosos aceitam bitcoins como opção de pagamento.</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142</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O formador deve dar aos participantes a oportunidade de fazer quaisquer perguntas que possam ter em relação à Parte Quatro da aula.</a:t>
            </a:r>
          </a:p>
        </p:txBody>
      </p:sp>
      <p:sp>
        <p:nvSpPr>
          <p:cNvPr id="4" name="Slide Number Placeholder 3"/>
          <p:cNvSpPr>
            <a:spLocks noGrp="1"/>
          </p:cNvSpPr>
          <p:nvPr>
            <p:ph type="sldNum" sz="quarter" idx="10"/>
          </p:nvPr>
        </p:nvSpPr>
        <p:spPr/>
        <p:txBody>
          <a:bodyPr/>
          <a:lstStyle/>
          <a:p>
            <a:fld id="{D4504A11-3BA0-4461-A1C5-454F02F9540C}" type="slidenum">
              <a:rPr lang="en-GB" smtClean="0"/>
              <a:pPr/>
              <a:t>143</a:t>
            </a:fld>
            <a:endParaRPr lang="en-GB"/>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Como secção substantiva final da lição, o formador deve procurar identificar maneiras em que a tecnologia que foi explicada seja utilizada na comissão de ofensas criminais. A sessão começa com algumas estatísticas </a:t>
            </a:r>
            <a:r>
              <a:rPr lang="pt-PT" sz="1200" baseline="0">
                <a:solidFill>
                  <a:schemeClr val="tx1"/>
                </a:solidFill>
                <a:latin typeface="+mn-lt"/>
                <a:ea typeface="+mn-ea"/>
                <a:cs typeface="+mn-cs"/>
              </a:rPr>
              <a:t>que devem dar ao público uma ideia sobre os casos típicos de crimes cibernéticos.</a:t>
            </a:r>
          </a:p>
        </p:txBody>
      </p:sp>
      <p:sp>
        <p:nvSpPr>
          <p:cNvPr id="4" name="Slide Number Placeholder 3"/>
          <p:cNvSpPr>
            <a:spLocks noGrp="1"/>
          </p:cNvSpPr>
          <p:nvPr>
            <p:ph type="sldNum" sz="quarter" idx="10"/>
          </p:nvPr>
        </p:nvSpPr>
        <p:spPr/>
        <p:txBody>
          <a:bodyPr/>
          <a:lstStyle/>
          <a:p>
            <a:fld id="{B2221978-7AB2-D644-A1FF-AF545A1745C1}" type="slidenum">
              <a:rPr lang="en-US" smtClean="0"/>
              <a:pPr/>
              <a:t>144</a:t>
            </a:fld>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a:bodyPr>
          <a:lstStyle/>
          <a:p>
            <a:r>
              <a:rPr lang="pt-PT"/>
              <a:t>Se houver algo </a:t>
            </a:r>
            <a:r>
              <a:rPr lang="pt-PT" baseline="0"/>
              <a:t>como uma investigação “típica” de crimes cibernéticos, provavelmente enquadra-se nas categorias de fraude online (por exemplo, fraude BEC/CEO ou “apenas” fraude de ebay) ou ransomware a ser utilizado para extorsão cibernética. </a:t>
            </a:r>
          </a:p>
          <a:p>
            <a:endParaRPr lang="en-US" sz="1200" kern="1200" baseline="0" dirty="0">
              <a:solidFill>
                <a:schemeClr val="tx1"/>
              </a:solidFill>
              <a:latin typeface="+mn-lt"/>
              <a:ea typeface="+mn-ea"/>
              <a:cs typeface="+mn-cs"/>
            </a:endParaRPr>
          </a:p>
          <a:p>
            <a:r>
              <a:rPr lang="pt-PT" sz="1200">
                <a:solidFill>
                  <a:schemeClr val="tx1"/>
                </a:solidFill>
                <a:latin typeface="+mn-lt"/>
                <a:ea typeface="+mn-ea"/>
                <a:cs typeface="+mn-cs"/>
              </a:rPr>
              <a:t>O </a:t>
            </a:r>
            <a:r>
              <a:rPr lang="pt-PT" sz="1200" b="1">
                <a:solidFill>
                  <a:schemeClr val="tx1"/>
                </a:solidFill>
                <a:latin typeface="+mn-lt"/>
                <a:ea typeface="+mn-ea"/>
                <a:cs typeface="+mn-cs"/>
              </a:rPr>
              <a:t>ransomware</a:t>
            </a:r>
            <a:r>
              <a:rPr lang="pt-PT" sz="1200">
                <a:solidFill>
                  <a:schemeClr val="tx1"/>
                </a:solidFill>
                <a:latin typeface="+mn-lt"/>
                <a:ea typeface="+mn-ea"/>
                <a:cs typeface="+mn-cs"/>
              </a:rPr>
              <a:t> é um malware que normalmente permite a extorsão cibernética para obter ganhos financeiros. Os criminosos podem esconder hiperligações para ransomware em e-mails aparentemente normais ou páginas Web. Uma vez ativado, o ransomware impede que os utilizadores interajam com os seus ficheiros, aplicações ou sistemas até que um resgate seja pago, geralmente na forma de uma moeda anónima, como o Bitcoin. </a:t>
            </a:r>
          </a:p>
          <a:p>
            <a:r>
              <a:rPr lang="pt-PT" sz="1200">
                <a:solidFill>
                  <a:schemeClr val="tx1"/>
                </a:solidFill>
                <a:latin typeface="+mn-lt"/>
                <a:ea typeface="+mn-ea"/>
                <a:cs typeface="+mn-cs"/>
              </a:rPr>
              <a:t>O ransomware é uma ameaça cibernética grave e crescente que frequentemente afeta pessoas e recentemente chegou às manchetes de ataques mais abrangentes a empresas. As exigências de pagamento variam com base em organizações específicas e podem variar de centenas a milhões de dólares.</a:t>
            </a:r>
          </a:p>
          <a:p>
            <a:r>
              <a:rPr lang="pt-PT" sz="1200">
                <a:solidFill>
                  <a:schemeClr val="tx1"/>
                </a:solidFill>
                <a:latin typeface="+mn-lt"/>
                <a:ea typeface="+mn-ea"/>
                <a:cs typeface="+mn-cs"/>
              </a:rPr>
              <a:t>Uma vez infetada, a vítima tem poucos recursos. Se não pagarem o resgate, irão sofrer tempo de inatividade, perda de informações confidenciais ou qualquer outra penalidade especificada pelo invasor. E mesmo quando pagam o resgate, permanecem vulneráveis ​​a ataques do mesmo atacante ou de um novo, e recompensam os atacantes pelas suas táticas bem-sucedidas.</a:t>
            </a:r>
          </a:p>
          <a:p>
            <a:endParaRPr lang="en-US" baseline="0" dirty="0"/>
          </a:p>
          <a:p>
            <a:r>
              <a:rPr lang="pt-PT" baseline="0"/>
              <a:t>Nestes casos, conforme descrito, as</a:t>
            </a:r>
            <a:r>
              <a:rPr lang="pt-PT"/>
              <a:t> vítimas comunicam este crime.</a:t>
            </a:r>
            <a:r>
              <a:rPr lang="pt-PT" baseline="0"/>
              <a:t> Os </a:t>
            </a:r>
            <a:r>
              <a:rPr lang="pt-PT"/>
              <a:t>computadores de vítimas são então analisados ​​pelo LE</a:t>
            </a:r>
            <a:r>
              <a:rPr lang="pt-PT" baseline="0"/>
              <a:t>. A maioria do</a:t>
            </a:r>
            <a:r>
              <a:rPr lang="pt-PT"/>
              <a:t> ransomware mostra o comportamento para comunicar com os seus servidores (para verificar pelo pagamento bem-sucedido para desencriptar </a:t>
            </a:r>
            <a:r>
              <a:rPr lang="pt-PT" baseline="0"/>
              <a:t>os dados do utilizador).</a:t>
            </a:r>
          </a:p>
        </p:txBody>
      </p:sp>
      <p:sp>
        <p:nvSpPr>
          <p:cNvPr id="4" name="Foliennummernplatzhalter 3"/>
          <p:cNvSpPr>
            <a:spLocks noGrp="1"/>
          </p:cNvSpPr>
          <p:nvPr>
            <p:ph type="sldNum" sz="quarter" idx="10"/>
          </p:nvPr>
        </p:nvSpPr>
        <p:spPr/>
        <p:txBody>
          <a:bodyPr/>
          <a:lstStyle/>
          <a:p>
            <a:fld id="{B2221978-7AB2-D644-A1FF-AF545A1745C1}" type="slidenum">
              <a:rPr lang="en-US" smtClean="0"/>
              <a:pPr/>
              <a:t>150</a:t>
            </a:fld>
            <a:endParaRPr lang="en-US"/>
          </a:p>
        </p:txBody>
      </p:sp>
    </p:spTree>
    <p:extLst>
      <p:ext uri="{BB962C8B-B14F-4D97-AF65-F5344CB8AC3E}">
        <p14:creationId xmlns:p14="http://schemas.microsoft.com/office/powerpoint/2010/main" val="511311729"/>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a:t>No entanto, apenas ter o endereço IP não é suficiente. Na maioria das vezes, os </a:t>
            </a:r>
            <a:r>
              <a:rPr lang="pt-PT" baseline="0"/>
              <a:t>endereços IP dos servidores do suspeito estão em países estrangeiros, o que torna mais difícil obter os dados do subscritor (deve ser feita referência à Convenção de Budapeste - e deve ser explicado que as possibilidades de BC serão detalhadas mais adiante na sessão). Muitas vezes, anfitriões impenetráveis ou servidores sequestrados são utilizados e o pagamento do resgate é apenas aceite através de moedas virtuais.</a:t>
            </a:r>
          </a:p>
          <a:p>
            <a:endParaRPr lang="en-US" baseline="0" dirty="0"/>
          </a:p>
          <a:p>
            <a:r>
              <a:rPr lang="pt-PT" baseline="0"/>
              <a:t>O formador pode perguntar ao público se já se depararam com casos semelhantes e como procederam.</a:t>
            </a:r>
          </a:p>
        </p:txBody>
      </p:sp>
      <p:sp>
        <p:nvSpPr>
          <p:cNvPr id="4" name="Foliennummernplatzhalter 3"/>
          <p:cNvSpPr>
            <a:spLocks noGrp="1"/>
          </p:cNvSpPr>
          <p:nvPr>
            <p:ph type="sldNum" sz="quarter" idx="10"/>
          </p:nvPr>
        </p:nvSpPr>
        <p:spPr/>
        <p:txBody>
          <a:bodyPr/>
          <a:lstStyle/>
          <a:p>
            <a:fld id="{B2221978-7AB2-D644-A1FF-AF545A1745C1}" type="slidenum">
              <a:rPr lang="en-US" smtClean="0"/>
              <a:pPr/>
              <a:t>151</a:t>
            </a:fld>
            <a:endParaRPr lang="en-US"/>
          </a:p>
        </p:txBody>
      </p:sp>
    </p:spTree>
    <p:extLst>
      <p:ext uri="{BB962C8B-B14F-4D97-AF65-F5344CB8AC3E}">
        <p14:creationId xmlns:p14="http://schemas.microsoft.com/office/powerpoint/2010/main" val="10409343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a:t>Casos atuais e em curso.</a:t>
            </a:r>
            <a:r>
              <a:rPr lang="pt-PT" baseline="0"/>
              <a:t> </a:t>
            </a:r>
            <a:r>
              <a:rPr lang="pt-PT"/>
              <a:t>Ataques enormes de phishing para </a:t>
            </a:r>
            <a:r>
              <a:rPr lang="pt-PT" baseline="0"/>
              <a:t>credenciais bancárias online </a:t>
            </a:r>
            <a:r>
              <a:rPr lang="pt-PT"/>
              <a:t>via e-mails bancários falsificados</a:t>
            </a:r>
            <a:r>
              <a:rPr lang="pt-PT" baseline="0"/>
              <a:t>. A análise de cabeçalhos de e-mail e investigações subsequentes levaram a um suspeito. Uma </a:t>
            </a:r>
            <a:r>
              <a:rPr lang="pt-PT"/>
              <a:t>escuta telefónica foi ordenada na linha DSL</a:t>
            </a:r>
            <a:r>
              <a:rPr lang="pt-PT" baseline="0"/>
              <a:t> desse suspeito. Apesar do suspeito utilizar comunicação encriptada na maioria do tempo, foi possível gravar uma sessão que estava desencriptada e incluia credenciais </a:t>
            </a:r>
            <a:r>
              <a:rPr lang="pt-PT">
                <a:sym typeface="Wingdings"/>
              </a:rPr>
              <a:t>Credentials to a mail account.</a:t>
            </a:r>
            <a:r>
              <a:rPr lang="pt-PT" baseline="0">
                <a:sym typeface="Wingdings"/>
              </a:rPr>
              <a:t> </a:t>
            </a:r>
            <a:r>
              <a:rPr lang="pt-PT"/>
              <a:t>LE tem acesso à conta de e-mail</a:t>
            </a:r>
            <a:r>
              <a:rPr lang="pt-PT" baseline="0"/>
              <a:t> e comunica que </a:t>
            </a:r>
            <a:r>
              <a:rPr lang="pt-PT"/>
              <a:t>a conta de e-mail está a ser utilizada como uma conta de rascunho.</a:t>
            </a:r>
          </a:p>
          <a:p>
            <a:pPr marL="0" marR="0" indent="0" algn="l" defTabSz="457200" rtl="0" eaLnBrk="1" fontAlgn="auto" latinLnBrk="0" hangingPunct="1">
              <a:lnSpc>
                <a:spcPct val="100000"/>
              </a:lnSpc>
              <a:spcBef>
                <a:spcPts val="0"/>
              </a:spcBef>
              <a:spcAft>
                <a:spcPts val="0"/>
              </a:spcAft>
              <a:buClrTx/>
              <a:buSzTx/>
              <a:buFontTx/>
              <a:buNone/>
              <a:tabLst/>
              <a:defRPr/>
            </a:pPr>
            <a:r>
              <a:rPr lang="pt-PT"/>
              <a:t>O </a:t>
            </a:r>
            <a:r>
              <a:rPr lang="pt-PT" baseline="0"/>
              <a:t>formador pode pedir e trocar experiências com o público se a legislação permitir que eles produzam uma ordem para aceder e copiar os dados dessa conta, mesmo que não esteja claro se o servidor de mail está fisicamente localizado no território do seu país. </a:t>
            </a:r>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153</a:t>
            </a:fld>
            <a:endParaRPr lang="en-US"/>
          </a:p>
        </p:txBody>
      </p:sp>
    </p:spTree>
    <p:extLst>
      <p:ext uri="{BB962C8B-B14F-4D97-AF65-F5344CB8AC3E}">
        <p14:creationId xmlns:p14="http://schemas.microsoft.com/office/powerpoint/2010/main" val="109148743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Em termos gerais, a injeção de SQL (SQLi) refere-se a um ataque de injeção em que um invasor pode executar um código mal-intencionado que controla o banco de dados de uma aplicação Web. </a:t>
            </a:r>
          </a:p>
          <a:p>
            <a:r>
              <a:rPr lang="pt-PT"/>
              <a:t>Como uma vulnerabilidade de injeção de SQL pode afetar qualquer site ou aplicação Web que faça utilização de uma base de dados baseada em SQL, a vulnerabilidade é uma das mais antigas, mais prevalentes e mais perigosas das vulnerabilidades de aplicações da Web.</a:t>
            </a:r>
          </a:p>
          <a:p>
            <a:r>
              <a:rPr lang="pt-PT"/>
              <a:t>Ao aproveitar uma vulnerabilidade de injeção de SQL, dadas as circunstâncias corretas, um invasor pode utilizá-la para ignorar os mecanismos de autenticação e autorização de uma aplicação Web e recuperar o conteúdo de uma base de dados inteira. A injeção de SQL também pode ser utilizada para adicionar, modificar e eliminar registos numa base de dados, afetando a integridade dos dados.</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154</a:t>
            </a:fld>
            <a:endParaRPr lang="en-US"/>
          </a:p>
        </p:txBody>
      </p:sp>
    </p:spTree>
    <p:extLst>
      <p:ext uri="{BB962C8B-B14F-4D97-AF65-F5344CB8AC3E}">
        <p14:creationId xmlns:p14="http://schemas.microsoft.com/office/powerpoint/2010/main" val="285006240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a:t>Casos atual e em curso.</a:t>
            </a:r>
            <a:r>
              <a:rPr lang="pt-PT" baseline="0"/>
              <a:t> </a:t>
            </a:r>
            <a:r>
              <a:rPr lang="pt-PT"/>
              <a:t>Caso de hacking envolvendo vários suspeitos.</a:t>
            </a:r>
            <a:r>
              <a:rPr lang="pt-PT" baseline="0"/>
              <a:t> </a:t>
            </a:r>
            <a:r>
              <a:rPr lang="pt-PT"/>
              <a:t>Um ou mais suspeitos principais sendo o prestador de um servidor especializado na realização de injeções de SQL noutros servidores.</a:t>
            </a:r>
            <a:r>
              <a:rPr lang="pt-PT" baseline="0"/>
              <a:t> </a:t>
            </a:r>
          </a:p>
          <a:p>
            <a:endParaRPr lang="en-US" baseline="0" dirty="0"/>
          </a:p>
          <a:p>
            <a:r>
              <a:rPr lang="pt-PT"/>
              <a:t>Um dos seus clientes foi preso por realizar estas injeções. Este cliente forneceu as credenciais do servidor.</a:t>
            </a:r>
            <a:r>
              <a:rPr lang="pt-PT" baseline="0"/>
              <a:t> </a:t>
            </a:r>
            <a:r>
              <a:rPr lang="pt-PT"/>
              <a:t>A LEA fez uma imagem do disco rígido para potencialmente obter o(s) do(s) suspeito(s). O </a:t>
            </a:r>
            <a:r>
              <a:rPr lang="pt-PT" baseline="0"/>
              <a:t>formador pode pedir e trocar experiências com o público se a legislação permitir que eles produzam uma ordem para criar uma imagem dos dados no servidor remoto, mesmo que não esteja claro se o servidor está fisicamente localizado no território do seu país. </a:t>
            </a:r>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155</a:t>
            </a:fld>
            <a:endParaRPr lang="en-US"/>
          </a:p>
        </p:txBody>
      </p:sp>
    </p:spTree>
    <p:extLst>
      <p:ext uri="{BB962C8B-B14F-4D97-AF65-F5344CB8AC3E}">
        <p14:creationId xmlns:p14="http://schemas.microsoft.com/office/powerpoint/2010/main" val="196093807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O formador deve procurar identificar casos relevantes da região em que o curso está a ser realizado e utilizá-los como exemplos.  No final da sessão, o formador deve encorajar os participantes a partilhar os seus próprios conhecimentos e experiências de crimes na Internet.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156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13</a:t>
            </a:fld>
            <a:endParaRPr lang="en-GB"/>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pt-PT" sz="1000"/>
              <a:t> </a:t>
            </a: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O formador deve dar aos participantes a oportunidade de fazer quaisquer perguntas que possam ter em relação à parte Cinco da aula.</a:t>
            </a:r>
          </a:p>
        </p:txBody>
      </p:sp>
      <p:sp>
        <p:nvSpPr>
          <p:cNvPr id="4" name="Slide Number Placeholder 3"/>
          <p:cNvSpPr>
            <a:spLocks noGrp="1"/>
          </p:cNvSpPr>
          <p:nvPr>
            <p:ph type="sldNum" sz="quarter" idx="10"/>
          </p:nvPr>
        </p:nvSpPr>
        <p:spPr/>
        <p:txBody>
          <a:bodyPr/>
          <a:lstStyle/>
          <a:p>
            <a:fld id="{D4504A11-3BA0-4461-A1C5-454F02F9540C}" type="slidenum">
              <a:rPr lang="en-GB" smtClean="0"/>
              <a:pPr/>
              <a:t>164</a:t>
            </a:fld>
            <a:endParaRPr lang="en-GB"/>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pt-PT" sz="1200">
                <a:solidFill>
                  <a:schemeClr val="tx1"/>
                </a:solidFill>
                <a:latin typeface="+mn-lt"/>
                <a:ea typeface="+mn-ea"/>
                <a:cs typeface="+mn-cs"/>
              </a:rPr>
              <a:t>Esta aula procurou fornecer alguma orientação quanto ao tipo e nível de conhecimento tecnológico exigido pelos juízes e procuradores para cumprir a sua função de forma eficaz. Não pretende ser uma análise completa das questões e, quando relevante, indica onde podem ser obtidas mais informações.  </a:t>
            </a:r>
          </a:p>
          <a:p>
            <a:r>
              <a:rPr lang="pt-PT" sz="1200">
                <a:solidFill>
                  <a:schemeClr val="tx1"/>
                </a:solidFill>
                <a:latin typeface="+mn-lt"/>
                <a:ea typeface="+mn-ea"/>
                <a:cs typeface="+mn-cs"/>
              </a:rPr>
              <a:t> </a:t>
            </a:r>
          </a:p>
          <a:p>
            <a:r>
              <a:rPr lang="pt-PT" sz="1200">
                <a:solidFill>
                  <a:schemeClr val="tx1"/>
                </a:solidFill>
                <a:latin typeface="+mn-lt"/>
                <a:ea typeface="+mn-ea"/>
                <a:cs typeface="+mn-cs"/>
              </a:rPr>
              <a:t>Recomenda-se que os desenvolvedores da formação garantam que o material que preparam está  atualizado e inclui as mais recentes questões tecnológicas, pois elas têm impacto no comportamento criminoso; o seu impacto nas regras legais, processuais e probatórias dentro da jurisdição onde a formação será realizada.  Existem mudanças tecnológicas que irão afetar o sistema de justiça criminal, como o armazenamento de dados em estado sólido e o ​​Web 2.0. Estas serão questões importantes para incluir nos programas de formação e exigir inclusão à medida que se tornarem mais dominantes. </a:t>
            </a:r>
          </a:p>
          <a:p>
            <a:r>
              <a:rPr lang="pt-PT" sz="1200">
                <a:solidFill>
                  <a:schemeClr val="tx1"/>
                </a:solidFill>
                <a:latin typeface="+mn-lt"/>
                <a:ea typeface="+mn-ea"/>
                <a:cs typeface="+mn-cs"/>
              </a:rPr>
              <a:t> </a:t>
            </a:r>
          </a:p>
          <a:p>
            <a:r>
              <a:rPr lang="pt-PT" sz="1200">
                <a:solidFill>
                  <a:schemeClr val="tx1"/>
                </a:solidFill>
                <a:latin typeface="+mn-lt"/>
                <a:ea typeface="+mn-ea"/>
                <a:cs typeface="+mn-cs"/>
              </a:rPr>
              <a:t>Tal como acontece com qualquer outro programa, qualquer curso de formação desenvolvido para juízes deve ter objetivos claros, que devem ser SMART (Específicos, Mensuráveis, Alcançáveis, Relevantes e Temporais). Isto é importante para garantir que os objetivos sejam atingidos.  Evite a utilização de objetivos com palavras como “compreender” ou “saber”, pois eles não cumprem os critérios.  Por exemplo, como avalia se o objetivo de “saber” um assunto é alcançado?  É melhor utilizar palavras como lista ou identificar as que são avaliáveis. É possível encontrar um guia para definir objetivos SMART em </a:t>
            </a:r>
            <a:r>
              <a:rPr lang="pt-PT" sz="1200" u="sng">
                <a:solidFill>
                  <a:schemeClr val="tx1"/>
                </a:solidFill>
                <a:latin typeface="+mn-lt"/>
                <a:ea typeface="+mn-ea"/>
                <a:cs typeface="+mn-cs"/>
                <a:hlinkClick r:id="rId3" invalidUrl="http://www.sheffield.ac.uk/.../Guide to setting objectives.doc"/>
              </a:rPr>
              <a:t>www.sheffield.ac.uk/.../Guide%20to%20setting%20objectives.doc</a:t>
            </a:r>
            <a:r>
              <a:rPr lang="pt-PT" sz="1200" i="1">
                <a:solidFill>
                  <a:schemeClr val="tx1"/>
                </a:solidFill>
                <a:latin typeface="+mn-lt"/>
                <a:ea typeface="+mn-ea"/>
                <a:cs typeface="+mn-cs"/>
              </a:rPr>
              <a:t> </a:t>
            </a:r>
          </a:p>
          <a:p>
            <a:r>
              <a:rPr lang="pt-PT" sz="1200">
                <a:solidFill>
                  <a:schemeClr val="tx1"/>
                </a:solidFill>
                <a:latin typeface="+mn-lt"/>
                <a:ea typeface="+mn-ea"/>
                <a:cs typeface="+mn-cs"/>
              </a:rPr>
              <a:t> </a:t>
            </a:r>
          </a:p>
          <a:p>
            <a:r>
              <a:rPr lang="pt-PT" sz="1200">
                <a:solidFill>
                  <a:schemeClr val="tx1"/>
                </a:solidFill>
                <a:latin typeface="+mn-lt"/>
                <a:ea typeface="+mn-ea"/>
                <a:cs typeface="+mn-cs"/>
              </a:rPr>
              <a:t>O uso de estudos de caso para informar a aprendizagem é considerado adequado para este tipo de formação e está mais de acordo com os estilos de aprendizagem de adultos do que com o ensino puramente didático.</a:t>
            </a:r>
          </a:p>
          <a:p>
            <a:r>
              <a:rPr lang="pt-PT" sz="1200">
                <a:solidFill>
                  <a:schemeClr val="tx1"/>
                </a:solidFill>
                <a:latin typeface="+mn-lt"/>
                <a:ea typeface="+mn-ea"/>
                <a:cs typeface="+mn-cs"/>
              </a:rPr>
              <a:t>O papel principal do desenvolvedor de formação é garantir que o objetivo geral de qualquer evento de aprendizagem e os objetivos específicos sejam alcançados. Este capítulo fornece algumas informações para ajudar nesse processo.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165</a:t>
            </a:fld>
            <a:endParaRPr 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pt-PT" sz="1200" b="1">
                <a:solidFill>
                  <a:schemeClr val="tx1"/>
                </a:solidFill>
                <a:latin typeface="+mn-lt"/>
                <a:ea typeface="+mn-ea"/>
                <a:cs typeface="+mn-cs"/>
              </a:rPr>
              <a:t>Revisão dos objetivos da sessão</a:t>
            </a:r>
          </a:p>
          <a:p>
            <a:r>
              <a:rPr lang="pt-PT" sz="1200">
                <a:solidFill>
                  <a:schemeClr val="tx1"/>
                </a:solidFill>
                <a:latin typeface="+mn-lt"/>
                <a:ea typeface="+mn-ea"/>
                <a:cs typeface="+mn-cs"/>
              </a:rPr>
              <a:t> </a:t>
            </a:r>
          </a:p>
          <a:p>
            <a:r>
              <a:rPr lang="pt-PT" sz="1200">
                <a:solidFill>
                  <a:schemeClr val="tx1"/>
                </a:solidFill>
                <a:latin typeface="+mn-lt"/>
                <a:ea typeface="+mn-ea"/>
                <a:cs typeface="+mn-cs"/>
              </a:rPr>
              <a:t>O formador deve recapitular/testar os conhecimentos sobre os seguintes objetivos para garantir que estes são cumpridos durante a sessão:</a:t>
            </a:r>
          </a:p>
          <a:p>
            <a:r>
              <a:rPr lang="pt-PT" sz="1200">
                <a:solidFill>
                  <a:schemeClr val="tx1"/>
                </a:solidFill>
                <a:latin typeface="+mn-lt"/>
                <a:ea typeface="+mn-ea"/>
                <a:cs typeface="+mn-cs"/>
              </a:rPr>
              <a:t> </a:t>
            </a:r>
          </a:p>
          <a:p>
            <a:pPr lvl="0"/>
            <a:r>
              <a:rPr lang="pt-PT" sz="1200">
                <a:solidFill>
                  <a:schemeClr val="tx1"/>
                </a:solidFill>
                <a:latin typeface="+mn-lt"/>
                <a:ea typeface="+mn-ea"/>
                <a:cs typeface="+mn-cs"/>
              </a:rPr>
              <a:t>- Enumerar os componentes de um sistema informático</a:t>
            </a:r>
          </a:p>
          <a:p>
            <a:pPr lvl="0"/>
            <a:r>
              <a:rPr lang="pt-PT" sz="1200">
                <a:solidFill>
                  <a:schemeClr val="tx1"/>
                </a:solidFill>
                <a:latin typeface="+mn-lt"/>
                <a:ea typeface="+mn-ea"/>
                <a:cs typeface="+mn-cs"/>
              </a:rPr>
              <a:t>- Identificar diferentes tipos de dispositivos de armazenamento de dados</a:t>
            </a:r>
          </a:p>
          <a:p>
            <a:pPr lvl="0"/>
            <a:r>
              <a:rPr lang="pt-PT" sz="1200">
                <a:solidFill>
                  <a:schemeClr val="tx1"/>
                </a:solidFill>
                <a:latin typeface="+mn-lt"/>
                <a:ea typeface="+mn-ea"/>
                <a:cs typeface="+mn-cs"/>
              </a:rPr>
              <a:t>- Considerar as implicações de justiça criminal da capacidade de armazenamento de dados exponencial</a:t>
            </a:r>
          </a:p>
          <a:p>
            <a:pPr lvl="0"/>
            <a:r>
              <a:rPr lang="pt-PT" sz="1200">
                <a:solidFill>
                  <a:schemeClr val="tx1"/>
                </a:solidFill>
                <a:latin typeface="+mn-lt"/>
                <a:ea typeface="+mn-ea"/>
                <a:cs typeface="+mn-cs"/>
              </a:rPr>
              <a:t>- Identificar sistemas operativos diferentes  </a:t>
            </a:r>
          </a:p>
          <a:p>
            <a:pPr lvl="0"/>
            <a:r>
              <a:rPr lang="pt-PT" sz="1200">
                <a:solidFill>
                  <a:schemeClr val="tx1"/>
                </a:solidFill>
                <a:latin typeface="+mn-lt"/>
                <a:ea typeface="+mn-ea"/>
                <a:cs typeface="+mn-cs"/>
              </a:rPr>
              <a:t>- Explicar a base sobre como as redes funcionam</a:t>
            </a:r>
          </a:p>
          <a:p>
            <a:pPr lvl="0"/>
            <a:r>
              <a:rPr lang="pt-PT" sz="1200">
                <a:solidFill>
                  <a:schemeClr val="tx1"/>
                </a:solidFill>
                <a:latin typeface="+mn-lt"/>
                <a:ea typeface="+mn-ea"/>
                <a:cs typeface="+mn-cs"/>
              </a:rPr>
              <a:t>- Descrever as funções da Internet</a:t>
            </a:r>
          </a:p>
          <a:p>
            <a:pPr lvl="0"/>
            <a:r>
              <a:rPr lang="pt-PT" sz="1200">
                <a:solidFill>
                  <a:schemeClr val="tx1"/>
                </a:solidFill>
                <a:latin typeface="+mn-lt"/>
                <a:ea typeface="+mn-ea"/>
                <a:cs typeface="+mn-cs"/>
              </a:rPr>
              <a:t>- Identificar, pelo menos, 5 aplicações online principais</a:t>
            </a:r>
          </a:p>
          <a:p>
            <a:pPr lvl="0"/>
            <a:r>
              <a:rPr lang="pt-PT" sz="1200">
                <a:solidFill>
                  <a:schemeClr val="tx1"/>
                </a:solidFill>
                <a:latin typeface="+mn-lt"/>
                <a:ea typeface="+mn-ea"/>
                <a:cs typeface="+mn-cs"/>
              </a:rPr>
              <a:t>- Explicar como a Internet se desenvolveu desde do início até aos dias de hoje</a:t>
            </a:r>
          </a:p>
          <a:p>
            <a:pPr lvl="0"/>
            <a:r>
              <a:rPr lang="pt-PT" sz="1200">
                <a:solidFill>
                  <a:schemeClr val="tx1"/>
                </a:solidFill>
                <a:latin typeface="+mn-lt"/>
                <a:ea typeface="+mn-ea"/>
                <a:cs typeface="+mn-cs"/>
              </a:rPr>
              <a:t>- Diferenciar entre aplicações online diferentes</a:t>
            </a:r>
          </a:p>
          <a:p>
            <a:pPr lvl="0"/>
            <a:r>
              <a:rPr lang="pt-PT" sz="1200">
                <a:solidFill>
                  <a:schemeClr val="tx1"/>
                </a:solidFill>
                <a:latin typeface="+mn-lt"/>
                <a:ea typeface="+mn-ea"/>
                <a:cs typeface="+mn-cs"/>
              </a:rPr>
              <a:t>- Descrever a diferença entre Darknet e Deepweb</a:t>
            </a:r>
          </a:p>
          <a:p>
            <a:pPr lvl="0"/>
            <a:r>
              <a:rPr lang="pt-PT" sz="1200">
                <a:solidFill>
                  <a:schemeClr val="tx1"/>
                </a:solidFill>
                <a:latin typeface="+mn-lt"/>
                <a:ea typeface="+mn-ea"/>
                <a:cs typeface="+mn-cs"/>
              </a:rPr>
              <a:t>- Explicar os conceitos básicos das moedas online</a:t>
            </a:r>
          </a:p>
          <a:p>
            <a:pPr lvl="0"/>
            <a:r>
              <a:rPr lang="pt-PT" sz="1200">
                <a:solidFill>
                  <a:schemeClr val="tx1"/>
                </a:solidFill>
                <a:latin typeface="+mn-lt"/>
                <a:ea typeface="+mn-ea"/>
                <a:cs typeface="+mn-cs"/>
              </a:rPr>
              <a:t>- Identificar como os criminosos utilizam as várias aplicações online </a:t>
            </a:r>
          </a:p>
          <a:p>
            <a:r>
              <a:rPr lang="pt-PT" sz="1200">
                <a:solidFill>
                  <a:schemeClr val="tx1"/>
                </a:solidFill>
                <a:latin typeface="+mn-lt"/>
                <a:ea typeface="+mn-ea"/>
                <a:cs typeface="+mn-cs"/>
              </a:rPr>
              <a:t> </a:t>
            </a:r>
          </a:p>
          <a:p>
            <a:r>
              <a:rPr lang="pt-PT" sz="1200">
                <a:solidFill>
                  <a:schemeClr val="tx1"/>
                </a:solidFill>
                <a:latin typeface="+mn-lt"/>
                <a:ea typeface="+mn-ea"/>
                <a:cs typeface="+mn-cs"/>
              </a:rPr>
              <a:t>Tal pode ser alcançado através do grupo de discussão, perguntando aos participantes, um questionário ou outros métodos reconhecidos. </a:t>
            </a:r>
          </a:p>
          <a:p>
            <a:r>
              <a:rPr lang="pt-PT" sz="1200">
                <a:solidFill>
                  <a:schemeClr val="tx1"/>
                </a:solidFill>
                <a:latin typeface="+mn-lt"/>
                <a:ea typeface="+mn-ea"/>
                <a:cs typeface="+mn-cs"/>
              </a:rPr>
              <a:t> </a:t>
            </a:r>
          </a:p>
          <a:p>
            <a:r>
              <a:rPr lang="pt-PT" sz="1200">
                <a:solidFill>
                  <a:schemeClr val="tx1"/>
                </a:solidFill>
                <a:latin typeface="+mn-lt"/>
                <a:ea typeface="+mn-ea"/>
                <a:cs typeface="+mn-cs"/>
              </a:rPr>
              <a:t>Esta aula procurou fornecer alguma orientação quanto ao tipo e nível de conhecimento sobre provas eletrónicas que é exigido pelos juízes e procuradores para cumprir a sua função de forma eficaz. Não pretende ser uma análise completa das questões e, quando relevante, indica onde podem ser obtidas mais informações. </a:t>
            </a:r>
          </a:p>
          <a:p>
            <a:r>
              <a:rPr lang="pt-PT" sz="1200">
                <a:solidFill>
                  <a:schemeClr val="tx1"/>
                </a:solidFill>
                <a:latin typeface="+mn-lt"/>
                <a:ea typeface="+mn-ea"/>
                <a:cs typeface="+mn-cs"/>
              </a:rPr>
              <a:t> </a:t>
            </a:r>
          </a:p>
          <a:p>
            <a:r>
              <a:rPr lang="pt-PT" sz="1200">
                <a:solidFill>
                  <a:schemeClr val="tx1"/>
                </a:solidFill>
                <a:latin typeface="+mn-lt"/>
                <a:ea typeface="+mn-ea"/>
                <a:cs typeface="+mn-cs"/>
              </a:rPr>
              <a:t>Recomenda-se que os desenvolvedores da formação garantam que o material que preparam está  atualizado e inclui as mais recentes questões, pois elas têm impacto no comportamento criminoso; o seu impacto nas regras legais, processuais e probatórias dentro da jurisdição onde a formação será realizada. Existem mudanças tecnológicas que irão afetar o sistema de justiça criminal, como o armazenamento de dados em estado sólido e o ​​Web 2.0. Estas serão questões importantes para incluir nos programas de formação e exigir inclusão à medida que se tornarem mais dominantes.</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166</a:t>
            </a:fld>
            <a:endParaRPr 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O formador deve dar aos participantes a oportunidade de fazer quaisquer perguntas que possam ter em relação à aula.</a:t>
            </a:r>
          </a:p>
          <a:p>
            <a:endParaRPr lang="en-GB" sz="1200" kern="1200" dirty="0">
              <a:solidFill>
                <a:schemeClr val="tx1"/>
              </a:solidFill>
              <a:effectLst/>
              <a:latin typeface="+mn-lt"/>
              <a:ea typeface="+mn-ea"/>
              <a:cs typeface="+mn-cs"/>
            </a:endParaRPr>
          </a:p>
          <a:p>
            <a:r>
              <a:rPr lang="pt-PT" sz="1200" b="1">
                <a:solidFill>
                  <a:schemeClr val="tx1"/>
                </a:solidFill>
                <a:latin typeface="+mn-lt"/>
                <a:ea typeface="+mn-ea"/>
                <a:cs typeface="+mn-cs"/>
              </a:rPr>
              <a:t>Exercícios Práticos </a:t>
            </a:r>
            <a:r>
              <a:rPr lang="pt-PT" sz="1200">
                <a:solidFill>
                  <a:schemeClr val="tx1"/>
                </a:solidFill>
                <a:latin typeface="+mn-lt"/>
                <a:ea typeface="+mn-ea"/>
                <a:cs typeface="+mn-cs"/>
              </a:rPr>
              <a:t>(se aplicável)</a:t>
            </a:r>
            <a:br>
              <a:rPr lang="pt-PT" sz="1200">
                <a:solidFill>
                  <a:schemeClr val="tx1"/>
                </a:solidFill>
                <a:latin typeface="+mn-lt"/>
                <a:ea typeface="+mn-ea"/>
                <a:cs typeface="+mn-cs"/>
              </a:rPr>
            </a:br>
            <a:r>
              <a:rPr lang="pt-PT" sz="1200">
                <a:solidFill>
                  <a:schemeClr val="tx1"/>
                </a:solidFill>
                <a:latin typeface="+mn-lt"/>
                <a:ea typeface="+mn-ea"/>
                <a:cs typeface="+mn-cs"/>
              </a:rPr>
              <a:t>Não estão previstos exercícios práticos para esta sessão, pois não há garantia de que nível de acesso a tecnologias e à internet necessário para a execução deste exercícios estará disponível em todos os locais. </a:t>
            </a:r>
          </a:p>
          <a:p>
            <a:r>
              <a:rPr lang="pt-PT" sz="1200">
                <a:solidFill>
                  <a:schemeClr val="tx1"/>
                </a:solidFill>
                <a:latin typeface="+mn-lt"/>
                <a:ea typeface="+mn-ea"/>
                <a:cs typeface="+mn-cs"/>
              </a:rPr>
              <a:t>Os formadores podem, no futuro, procurar complementar aprendizagem adicionando exercícios, nos quais a formação é apresentada num ambiente onde as instalações são adequadas. Exemplos para tais exercícios são: Consultas Whois, pesquisas de geolocalização por IP, demonstrações de Blockchain Bitcoin, etc.</a:t>
            </a:r>
          </a:p>
          <a:p>
            <a:endParaRPr lang="en-GB" dirty="0"/>
          </a:p>
          <a:p>
            <a:r>
              <a:rPr lang="pt-PT" sz="1200" b="1">
                <a:solidFill>
                  <a:schemeClr val="tx1"/>
                </a:solidFill>
                <a:latin typeface="+mn-lt"/>
                <a:ea typeface="+mn-ea"/>
                <a:cs typeface="+mn-cs"/>
              </a:rPr>
              <a:t>Avaliação de conhecimentos</a:t>
            </a:r>
          </a:p>
          <a:p>
            <a:r>
              <a:rPr lang="pt-PT" sz="1200">
                <a:solidFill>
                  <a:schemeClr val="tx1"/>
                </a:solidFill>
                <a:latin typeface="+mn-lt"/>
                <a:ea typeface="+mn-ea"/>
                <a:cs typeface="+mn-cs"/>
              </a:rPr>
              <a:t>Não está prevista qualquer avaliação de conhecimentos para este curso. Não foi solicitada qualquer avaliação oficial</a:t>
            </a:r>
          </a:p>
          <a:p>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167</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15</a:t>
            </a:fld>
            <a:endParaRPr lang="en-GB"/>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pt-PT" sz="1000"/>
              <a:t> Os clientes de correio eletrónico são programas de software que ajudam os utilizadores a criar, visualizar, receber, enviar e gerir mensagens de e-mail dos seus servidores de e-mail.</a:t>
            </a:r>
            <a:r>
              <a:rPr lang="pt-PT" sz="1000" baseline="0"/>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a:t>Esta estatística apresenta </a:t>
            </a:r>
            <a:r>
              <a:rPr lang="pt-PT" baseline="0"/>
              <a:t>os clientes de correio eletrónico mais populares. É uma estatística geral de clientes de PCs fixos, móveis e correio eletrónico na internet e</a:t>
            </a:r>
            <a:r>
              <a:rPr lang="pt-PT"/>
              <a:t> é calculada a </a:t>
            </a:r>
            <a:r>
              <a:rPr lang="pt-PT" baseline="0"/>
              <a:t>partir de 1.44 mil milhões de e-mails. Uma coisa a notar é como o e-mail mudou de uma aplicação de PC fixo típico (utilizando clientes como o Outlook ou o Thunderbird) para uma aplicação móvel e com base na Internet. Os clientes de PCs fixos típicos (Outlook, Apple Mail, Windows (Live) Mail) constituem menos de 15% de utilização.</a:t>
            </a:r>
          </a:p>
        </p:txBody>
      </p:sp>
      <p:sp>
        <p:nvSpPr>
          <p:cNvPr id="4" name="Slide Number Placeholder 3"/>
          <p:cNvSpPr>
            <a:spLocks noGrp="1"/>
          </p:cNvSpPr>
          <p:nvPr>
            <p:ph type="sldNum" sz="quarter" idx="10"/>
          </p:nvPr>
        </p:nvSpPr>
        <p:spPr/>
        <p:txBody>
          <a:bodyPr/>
          <a:lstStyle/>
          <a:p>
            <a:fld id="{B2221978-7AB2-D644-A1FF-AF545A1745C1}"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17</a:t>
            </a:fld>
            <a:endParaRPr lang="en-GB"/>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pt-PT" sz="1000"/>
              <a:t>O formador pode perguntar ao público de que outras aplicações típicas de um computador eles se conseguem lembrar.</a:t>
            </a:r>
            <a:r>
              <a:rPr lang="pt-PT" sz="1000" baseline="0"/>
              <a:t> As imagens nos slides mostram principalmente aplicações de escritório, como o Microsoft Office (animação 1), LibreOffice (animação 2), Mac Pages/Keynote/números (animação 3) e Adobe PDF (animação 4). É claro que outros softwares como antivírus, jogos, software de edição/reprodução de imagens/vídeo e muitos outros estão disponíveis.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O formador deve dar aos participantes a oportunidade de fazer quaisquer perguntas que possam ter em relação à Parte Um da aula.</a:t>
            </a:r>
          </a:p>
        </p:txBody>
      </p:sp>
      <p:sp>
        <p:nvSpPr>
          <p:cNvPr id="4" name="Slide Number Placeholder 3"/>
          <p:cNvSpPr>
            <a:spLocks noGrp="1"/>
          </p:cNvSpPr>
          <p:nvPr>
            <p:ph type="sldNum" sz="quarter" idx="10"/>
          </p:nvPr>
        </p:nvSpPr>
        <p:spPr/>
        <p:txBody>
          <a:bodyPr/>
          <a:lstStyle/>
          <a:p>
            <a:fld id="{D4504A11-3BA0-4461-A1C5-454F02F9540C}" type="slidenum">
              <a:rPr lang="en-GB" smtClean="0"/>
              <a:pPr/>
              <a:t>18</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O termo INTERNET provém da junção das palavras rede (NET) INTERligada. Muitas atividades criminosas envolvem a utilização da Internet e isso inclui tipos específicos de crimes, como </a:t>
            </a:r>
            <a:r>
              <a:rPr lang="pt-PT" sz="1200" i="1">
                <a:solidFill>
                  <a:schemeClr val="tx1"/>
                </a:solidFill>
                <a:latin typeface="+mn-lt"/>
                <a:ea typeface="+mn-ea"/>
                <a:cs typeface="+mn-cs"/>
              </a:rPr>
              <a:t>hackers</a:t>
            </a:r>
            <a:r>
              <a:rPr lang="pt-PT" sz="1200">
                <a:solidFill>
                  <a:schemeClr val="tx1"/>
                </a:solidFill>
                <a:latin typeface="+mn-lt"/>
                <a:ea typeface="+mn-ea"/>
                <a:cs typeface="+mn-cs"/>
              </a:rPr>
              <a:t>, distribuição de vírus e ataques de </a:t>
            </a:r>
            <a:r>
              <a:rPr lang="pt-PT" sz="1200" i="1">
                <a:solidFill>
                  <a:schemeClr val="tx1"/>
                </a:solidFill>
                <a:latin typeface="+mn-lt"/>
                <a:ea typeface="+mn-ea"/>
                <a:cs typeface="+mn-cs"/>
              </a:rPr>
              <a:t>phishing</a:t>
            </a:r>
            <a:r>
              <a:rPr lang="pt-PT" sz="1200">
                <a:solidFill>
                  <a:schemeClr val="tx1"/>
                </a:solidFill>
                <a:latin typeface="+mn-lt"/>
                <a:ea typeface="+mn-ea"/>
                <a:cs typeface="+mn-cs"/>
              </a:rPr>
              <a:t>, além de crimes mais tradicionais, como fraude.  Para que os juízes possam gerir com eficácia os casos que surjam, é necessário que eles entendam os princípios básicos da Internet e as suas aplicações, como a Rede Mundial de Computadores (World Wide Web) e o e-mail.  O slide seguinte fornece uma introdução ao assunto e o modelo para um módulo de formação bem-sucedido.</a:t>
            </a: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19</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B56353-B42D-4742-B390-177E1589F434}" type="slidenum">
              <a:rPr lang="en-GB"/>
              <a:pPr/>
              <a:t>20</a:t>
            </a:fld>
            <a:endParaRPr lang="en-GB"/>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xfrm>
            <a:off x="914400" y="4343400"/>
            <a:ext cx="5029200" cy="4114800"/>
          </a:xfrm>
        </p:spPr>
        <p:txBody>
          <a:bodyPr/>
          <a:lstStyle/>
          <a:p>
            <a:r>
              <a:rPr lang="pt-PT"/>
              <a:t>Este slide serve simplesmente </a:t>
            </a:r>
            <a:r>
              <a:rPr lang="pt-PT" baseline="0"/>
              <a:t>para demonstrar como as comunicações estão em mudança constante.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b="1" i="0">
                <a:solidFill>
                  <a:schemeClr val="tx1"/>
                </a:solidFill>
                <a:latin typeface="+mn-lt"/>
                <a:ea typeface="+mn-ea"/>
                <a:cs typeface="+mn-cs"/>
              </a:rPr>
              <a:t>Programa</a:t>
            </a:r>
          </a:p>
          <a:p>
            <a:r>
              <a:rPr lang="pt-PT" sz="1200" i="0">
                <a:solidFill>
                  <a:schemeClr val="tx1"/>
                </a:solidFill>
                <a:latin typeface="+mn-lt"/>
                <a:ea typeface="+mn-ea"/>
                <a:cs typeface="+mn-cs"/>
              </a:rPr>
              <a:t>Os slides do programa indicam as partes da sessão e o formador deve fazer uma breve explicação, elaborando quando necessário, os aspetos específicos que são mais importantes para determinados grupos de alunos.  O formador deve explicar como os materiais serão entregues e que haverá tempo para interação e perguntas.  O formador deve enfatizar que esta formação foi concebida para ser interativa e que os participantes deverão participar em todo o programa.  O formador deve explicar se há uma avaliação e qual a forma que deve tomar, incluindo os detalhes de qualquer marca de aprovação aplicada.  (Não existe qualquer avaliação incluída neste programa piloto).</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pt-PT" sz="1200">
                <a:solidFill>
                  <a:schemeClr val="tx1"/>
                </a:solidFill>
                <a:latin typeface="+mn-lt"/>
                <a:ea typeface="+mn-ea"/>
                <a:cs typeface="+mn-cs"/>
              </a:rPr>
              <a:t>A Internet teve início como a ARPANET na década de 1960. A relevância desta informação pode não ser imediatamente aparente. No entanto, o facto de a Internet nunca ter sido concebida para ser segura pode explicar por que é relativamente fácil para os criminosos abusar dos sistemas. As primeiras ligações físicas foram criadas em 1969, com 4 nós sendo universidades.  O primeiro e-mail foi enviado em 1972 e, no ano seguinte, foi criado um novo protocolo de comunicações TCP/IP, que agora forma a base sobre a qual ocorrem as comunicações pela Internet.  O desenvolvimento da Internet tal como a conhecemos atualmente foi discreto no início, pois havia redes separadas e desarticuladas, servidas apenas por gateways limitados entre elas. Isto levou à aplicação da troca de pacotes para desenvolver um protocolo para funcionamento na Internet, onde várias redes diferentes poderiam ser unidas numa superestrutura de redes. </a:t>
            </a:r>
          </a:p>
          <a:p>
            <a:r>
              <a:rPr lang="pt-PT" sz="1200">
                <a:solidFill>
                  <a:schemeClr val="tx1"/>
                </a:solidFill>
                <a:latin typeface="+mn-lt"/>
                <a:ea typeface="+mn-ea"/>
                <a:cs typeface="+mn-cs"/>
              </a:rPr>
              <a:t> </a:t>
            </a:r>
          </a:p>
          <a:p>
            <a:r>
              <a:rPr lang="pt-PT" sz="1200">
                <a:solidFill>
                  <a:schemeClr val="tx1"/>
                </a:solidFill>
                <a:latin typeface="+mn-lt"/>
                <a:ea typeface="+mn-ea"/>
                <a:cs typeface="+mn-cs"/>
              </a:rPr>
              <a:t>Isto permitiu uma maior interligação, que começou a ocorrer mais rapidamente nas redes avançadas do mundo ocidental e que, depois, começou a ser difundida no resto do mundo. A disparidade de crescimento entre nações avançadas e o mundo em desenvolvimento levou a uma divisão digital que ainda hoje existe. </a:t>
            </a:r>
          </a:p>
          <a:p>
            <a:r>
              <a:rPr lang="pt-PT" sz="1200">
                <a:solidFill>
                  <a:schemeClr val="tx1"/>
                </a:solidFill>
                <a:latin typeface="+mn-lt"/>
                <a:ea typeface="+mn-ea"/>
                <a:cs typeface="+mn-cs"/>
              </a:rPr>
              <a:t> </a:t>
            </a:r>
          </a:p>
          <a:p>
            <a:r>
              <a:rPr lang="pt-PT" sz="1200">
                <a:solidFill>
                  <a:schemeClr val="tx1"/>
                </a:solidFill>
                <a:latin typeface="+mn-lt"/>
                <a:ea typeface="+mn-ea"/>
                <a:cs typeface="+mn-cs"/>
              </a:rPr>
              <a:t>Seguiram-se a comercialização da Internet e a introdução de fornecedores de serviços de Internet privados na década de 1980. Estes permitiram o acesso mais popular, que se desenvolveu realmente nos anos 1990. A Internet teve um enorme impacto no comércio e na cultura. Atualmente, existe uma comunicação quase instantânea por correio eletrónico (e-mail), sites de redes sociais, fóruns de discussão baseados em texto e a Rede Mundial de Computadores (WWW - World Wide Web). A Internet continua a aumentar, impulsionada pelo comércio, a quantidade de informação e conhecimento online. O advento da Web 2.0 está sobre nós.</a:t>
            </a: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21</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09D092DE-4118-4BCE-A218-187591BC172D}" type="slidenum">
              <a:rPr lang="en-GB" smtClean="0"/>
              <a:pPr/>
              <a:t>22</a:t>
            </a:fld>
            <a:endParaRPr lang="en-GB"/>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xfrm>
            <a:off x="685800" y="4341814"/>
            <a:ext cx="5486400" cy="4116387"/>
          </a:xfrm>
          <a:noFill/>
          <a:ln/>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O formador deve certificar-se de que as informações são fornecidas aos participantes, o que lhes permitirá compreender os princípios básicos da rede e as suas limitações.  Eles devem ser capazes de diferenciar entre redes de área local e de área alargada.  Estes slides fornecem essas informações básicas.  Os formadores devem considerar dar exemplos e incentivar os participantes a discutir diferentes tipos de redes e como a Internet se desenvolveu.  Uma explicação de alguns termos de rede relevantes comuns, como portas e largura de banda, deve ser fornecida nesta altura.  Os delegados devem ser encorajados a considerar as suas próprias experiências pessoais; por exemplo, através do seu acesso à Internet em casa ou no trabalho.</a:t>
            </a: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23</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b="1">
                <a:solidFill>
                  <a:schemeClr val="tx1"/>
                </a:solidFill>
                <a:latin typeface="+mn-lt"/>
                <a:ea typeface="+mn-ea"/>
                <a:cs typeface="+mn-cs"/>
              </a:rPr>
              <a:t>Rede de área local (LAN) – </a:t>
            </a:r>
            <a:r>
              <a:rPr lang="pt-PT" sz="1200">
                <a:solidFill>
                  <a:schemeClr val="tx1"/>
                </a:solidFill>
                <a:latin typeface="+mn-lt"/>
                <a:ea typeface="+mn-ea"/>
                <a:cs typeface="+mn-cs"/>
              </a:rPr>
              <a:t>é uma rede de computadores que abrange uma pequena área geográfica, como uma casa, um escritório ou um grupo de edifícios, por exemplo, uma escola. As características que definem as LAN incluem as suas taxas de transferência de dados muito maiores, menor alcance geográfico e a falta de necessidade de linhas de telecomunicações alugadas.</a:t>
            </a:r>
          </a:p>
          <a:p>
            <a:r>
              <a:rPr lang="pt-PT" sz="1200" b="1">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1E32082D-732D-4F7A-83DD-2A291781AFFB}" type="slidenum">
              <a:rPr lang="en-GB" smtClean="0"/>
              <a:pPr/>
              <a:t>24</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b="1">
                <a:solidFill>
                  <a:schemeClr val="tx1"/>
                </a:solidFill>
                <a:latin typeface="+mn-lt"/>
                <a:ea typeface="+mn-ea"/>
                <a:cs typeface="+mn-cs"/>
              </a:rPr>
              <a:t>Rede de área alargada (WAN)</a:t>
            </a:r>
            <a:r>
              <a:rPr lang="pt-PT" sz="1200">
                <a:solidFill>
                  <a:schemeClr val="tx1"/>
                </a:solidFill>
                <a:latin typeface="+mn-lt"/>
                <a:ea typeface="+mn-ea"/>
                <a:cs typeface="+mn-cs"/>
              </a:rPr>
              <a:t> - é uma rede de computadores que abrange uma área ampla (ou seja, qualquer rede cujas ligações de comunicação atravessem fronteiras metropolitanas, regionais ou nacionais). Ou, menos formalmente, uma rede que utiliza routers e ligações de comunicação pública. </a:t>
            </a:r>
          </a:p>
          <a:p>
            <a:r>
              <a:rPr lang="pt-PT" sz="1200">
                <a:solidFill>
                  <a:schemeClr val="tx1"/>
                </a:solidFill>
                <a:latin typeface="+mn-lt"/>
                <a:ea typeface="+mn-ea"/>
                <a:cs typeface="+mn-cs"/>
              </a:rPr>
              <a:t> </a:t>
            </a:r>
          </a:p>
          <a:p>
            <a:r>
              <a:rPr lang="pt-PT" sz="1200">
                <a:solidFill>
                  <a:schemeClr val="tx1"/>
                </a:solidFill>
                <a:latin typeface="+mn-lt"/>
                <a:ea typeface="+mn-ea"/>
                <a:cs typeface="+mn-cs"/>
              </a:rPr>
              <a:t>Diferenciam de redes de área pessoal (PANs), redes de área de campus (CANs) ou redes de área metropolitana (MANs) que são geralmente limitadas a uma sala, prédio, campus ou área metropolitana específica (por exemplo, uma cidade), respetivamente.  O maior e mais conhecido exemplo de uma WAN é a INTERNET.</a:t>
            </a:r>
            <a:r>
              <a:rPr lang="pt-PT" sz="1200" u="sng">
                <a:solidFill>
                  <a:schemeClr val="tx1"/>
                </a:solidFill>
                <a:latin typeface="+mn-lt"/>
                <a:ea typeface="+mn-ea"/>
                <a:cs typeface="+mn-cs"/>
                <a:hlinkClick r:id="rId3"/>
              </a:rPr>
              <a:t> </a:t>
            </a:r>
          </a:p>
        </p:txBody>
      </p:sp>
      <p:sp>
        <p:nvSpPr>
          <p:cNvPr id="4" name="Slide Number Placeholder 3"/>
          <p:cNvSpPr>
            <a:spLocks noGrp="1"/>
          </p:cNvSpPr>
          <p:nvPr>
            <p:ph type="sldNum" sz="quarter" idx="10"/>
          </p:nvPr>
        </p:nvSpPr>
        <p:spPr/>
        <p:txBody>
          <a:bodyPr/>
          <a:lstStyle/>
          <a:p>
            <a:fld id="{1E32082D-732D-4F7A-83DD-2A291781AFFB}" type="slidenum">
              <a:rPr lang="en-GB" smtClean="0"/>
              <a:pPr/>
              <a:t>25</a:t>
            </a:fld>
            <a:endParaRPr lang="en-GB"/>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b="1">
                <a:solidFill>
                  <a:schemeClr val="tx1"/>
                </a:solidFill>
                <a:latin typeface="+mn-lt"/>
                <a:ea typeface="+mn-ea"/>
                <a:cs typeface="+mn-cs"/>
              </a:rPr>
              <a:t>Tradução de endereços de rede</a:t>
            </a:r>
            <a:r>
              <a:rPr lang="pt-PT" sz="1200">
                <a:solidFill>
                  <a:schemeClr val="tx1"/>
                </a:solidFill>
                <a:latin typeface="+mn-lt"/>
                <a:ea typeface="+mn-ea"/>
                <a:cs typeface="+mn-cs"/>
              </a:rPr>
              <a:t> - é uma técnica em que o endereço IP de origem e/ou destino é reescrito à medida que passa pelo firewall ou router. É mais comum encontrá-lo em utilização por vários anfitriões numa rede privada para aceder à Internet num único endereço IP. </a:t>
            </a:r>
          </a:p>
          <a:p>
            <a:endParaRPr lang="en-GB" sz="1200" kern="1200" dirty="0">
              <a:solidFill>
                <a:schemeClr val="tx1"/>
              </a:solidFill>
              <a:latin typeface="+mn-lt"/>
              <a:ea typeface="+mn-ea"/>
              <a:cs typeface="+mn-cs"/>
            </a:endParaRPr>
          </a:p>
          <a:p>
            <a:r>
              <a:rPr lang="pt-PT" sz="1200">
                <a:solidFill>
                  <a:schemeClr val="tx1"/>
                </a:solidFill>
                <a:latin typeface="+mn-lt"/>
                <a:ea typeface="+mn-ea"/>
                <a:cs typeface="+mn-cs"/>
              </a:rPr>
              <a:t>O formador deve </a:t>
            </a:r>
            <a:r>
              <a:rPr lang="pt-PT" sz="1200" baseline="0">
                <a:solidFill>
                  <a:schemeClr val="tx1"/>
                </a:solidFill>
                <a:latin typeface="+mn-lt"/>
                <a:ea typeface="+mn-ea"/>
                <a:cs typeface="+mn-cs"/>
              </a:rPr>
              <a:t>salientar que a NAT pode ser visto na imagem no ponto em que o router no meio das imagens liga os dispositivos na LAN (lado direito) ao ISP.</a:t>
            </a:r>
          </a:p>
          <a:p>
            <a:endParaRPr lang="en-GB" sz="1200" kern="1200" dirty="0">
              <a:solidFill>
                <a:schemeClr val="tx1"/>
              </a:solidFill>
              <a:latin typeface="+mn-lt"/>
              <a:ea typeface="+mn-ea"/>
              <a:cs typeface="+mn-cs"/>
            </a:endParaRPr>
          </a:p>
          <a:p>
            <a:r>
              <a:rPr lang="pt-PT" sz="1200">
                <a:solidFill>
                  <a:schemeClr val="tx1"/>
                </a:solidFill>
                <a:latin typeface="+mn-lt"/>
                <a:ea typeface="+mn-ea"/>
                <a:cs typeface="+mn-cs"/>
              </a:rPr>
              <a:t>O formador pode explicar </a:t>
            </a:r>
            <a:r>
              <a:rPr lang="pt-PT" sz="1200" baseline="0">
                <a:solidFill>
                  <a:schemeClr val="tx1"/>
                </a:solidFill>
                <a:latin typeface="+mn-lt"/>
                <a:ea typeface="+mn-ea"/>
                <a:cs typeface="+mn-cs"/>
              </a:rPr>
              <a:t>aos alunos que eles obterão mais informações sobre endereços IP dentro de alguns minutos e que observarão o fluxo de dados de uma LAN para uma WAN no vídeo seguinte.</a:t>
            </a:r>
          </a:p>
        </p:txBody>
      </p:sp>
      <p:sp>
        <p:nvSpPr>
          <p:cNvPr id="4" name="Slide Number Placeholder 3"/>
          <p:cNvSpPr>
            <a:spLocks noGrp="1"/>
          </p:cNvSpPr>
          <p:nvPr>
            <p:ph type="sldNum" sz="quarter" idx="10"/>
          </p:nvPr>
        </p:nvSpPr>
        <p:spPr/>
        <p:txBody>
          <a:bodyPr/>
          <a:lstStyle/>
          <a:p>
            <a:fld id="{1E32082D-732D-4F7A-83DD-2A291781AFFB}" type="slidenum">
              <a:rPr lang="en-GB" smtClean="0"/>
              <a:pPr/>
              <a:t>26</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b="1">
                <a:solidFill>
                  <a:schemeClr val="tx1"/>
                </a:solidFill>
                <a:latin typeface="+mn-lt"/>
                <a:ea typeface="+mn-ea"/>
                <a:cs typeface="+mn-cs"/>
              </a:rPr>
              <a:t>Controlador de interface de Internet (NIC)</a:t>
            </a:r>
            <a:r>
              <a:rPr lang="pt-PT" sz="1200">
                <a:solidFill>
                  <a:schemeClr val="tx1"/>
                </a:solidFill>
                <a:latin typeface="+mn-lt"/>
                <a:ea typeface="+mn-ea"/>
                <a:cs typeface="+mn-cs"/>
              </a:rPr>
              <a:t> - é uma placa de circuito impresso ou placa instalada num computador que permite a ligação a uma rede</a:t>
            </a:r>
          </a:p>
          <a:p>
            <a:r>
              <a:rPr lang="pt-PT" sz="1200" b="1">
                <a:solidFill>
                  <a:schemeClr val="tx1"/>
                </a:solidFill>
                <a:latin typeface="+mn-lt"/>
                <a:ea typeface="+mn-ea"/>
                <a:cs typeface="+mn-cs"/>
              </a:rPr>
              <a:t> </a:t>
            </a:r>
          </a:p>
          <a:p>
            <a:r>
              <a:rPr lang="pt-PT" sz="1200" b="1">
                <a:solidFill>
                  <a:schemeClr val="tx1"/>
                </a:solidFill>
                <a:latin typeface="+mn-lt"/>
                <a:ea typeface="+mn-ea"/>
                <a:cs typeface="+mn-cs"/>
              </a:rPr>
              <a:t>Endereço de controlo de acesso ao meio (MAC)</a:t>
            </a:r>
            <a:r>
              <a:rPr lang="pt-PT" sz="1200">
                <a:solidFill>
                  <a:schemeClr val="tx1"/>
                </a:solidFill>
                <a:latin typeface="+mn-lt"/>
                <a:ea typeface="+mn-ea"/>
                <a:cs typeface="+mn-cs"/>
              </a:rPr>
              <a:t> - é um identificador quase exclusivo atribuído à maioria dos adaptadores de rede ou placas de interface de rede (NIC) pelo fabricante para identificação e que fornece um valor exclusivo.</a:t>
            </a:r>
          </a:p>
          <a:p>
            <a:r>
              <a:rPr lang="pt-PT" sz="1200" b="1">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2221978-7AB2-D644-A1FF-AF545A1745C1}" type="slidenum">
              <a:rPr lang="en-US" smtClean="0"/>
              <a:pPr/>
              <a:t>27</a:t>
            </a:fld>
            <a:endParaRPr lang="en-US"/>
          </a:p>
        </p:txBody>
      </p:sp>
    </p:spTree>
    <p:extLst>
      <p:ext uri="{BB962C8B-B14F-4D97-AF65-F5344CB8AC3E}">
        <p14:creationId xmlns:p14="http://schemas.microsoft.com/office/powerpoint/2010/main" val="3791059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3D272464-C3EF-42DD-B0CA-77E38CFC4EE6}" type="slidenum">
              <a:rPr lang="en-GB" smtClean="0"/>
              <a:pPr/>
              <a:t>28</a:t>
            </a:fld>
            <a:endParaRPr lang="en-GB"/>
          </a:p>
        </p:txBody>
      </p:sp>
      <p:sp>
        <p:nvSpPr>
          <p:cNvPr id="125955" name="Rectangle 2"/>
          <p:cNvSpPr>
            <a:spLocks noGrp="1" noRot="1" noChangeAspect="1" noChangeArrowheads="1" noTextEdit="1"/>
          </p:cNvSpPr>
          <p:nvPr>
            <p:ph type="sldImg"/>
          </p:nvPr>
        </p:nvSpPr>
        <p:spPr>
          <a:xfrm>
            <a:off x="1144588" y="685800"/>
            <a:ext cx="4570412" cy="3427413"/>
          </a:xfrm>
          <a:ln/>
        </p:spPr>
      </p:sp>
      <p:sp>
        <p:nvSpPr>
          <p:cNvPr id="125956" name="Rectangle 3"/>
          <p:cNvSpPr>
            <a:spLocks noGrp="1" noChangeArrowheads="1"/>
          </p:cNvSpPr>
          <p:nvPr>
            <p:ph type="body" idx="1"/>
          </p:nvPr>
        </p:nvSpPr>
        <p:spPr>
          <a:xfrm>
            <a:off x="687389" y="4341814"/>
            <a:ext cx="5483225" cy="4116387"/>
          </a:xfrm>
          <a:noFill/>
          <a:ln/>
        </p:spPr>
        <p:txBody>
          <a:bodyPr/>
          <a:lstStyle/>
          <a:p>
            <a:r>
              <a:rPr lang="pt-PT" sz="1200" b="1">
                <a:solidFill>
                  <a:schemeClr val="tx1"/>
                </a:solidFill>
                <a:latin typeface="+mn-lt"/>
                <a:ea typeface="+mn-ea"/>
                <a:cs typeface="+mn-cs"/>
              </a:rPr>
              <a:t>Portas</a:t>
            </a:r>
            <a:r>
              <a:rPr lang="pt-PT" sz="1200">
                <a:solidFill>
                  <a:schemeClr val="tx1"/>
                </a:solidFill>
                <a:latin typeface="+mn-lt"/>
                <a:ea typeface="+mn-ea"/>
                <a:cs typeface="+mn-cs"/>
              </a:rPr>
              <a:t> - são um terminal ou "canal" para comunicações de rede. Os números de porta permitem que aplicações diferentes no mesmo computador utilizem recursos de rede sem interferir umas com as outras. As portas são "virtuais", NÃO a tomada onde as liga!</a:t>
            </a:r>
          </a:p>
          <a:p>
            <a:r>
              <a:rPr lang="pt-PT" sz="1200" b="1">
                <a:solidFill>
                  <a:schemeClr val="tx1"/>
                </a:solidFill>
                <a:latin typeface="+mn-lt"/>
                <a:ea typeface="+mn-ea"/>
                <a:cs typeface="+mn-cs"/>
              </a:rPr>
              <a:t> </a:t>
            </a:r>
          </a:p>
          <a:p>
            <a:r>
              <a:rPr lang="pt-PT" sz="1200" b="0">
                <a:solidFill>
                  <a:schemeClr val="tx1"/>
                </a:solidFill>
                <a:latin typeface="+mn-lt"/>
                <a:ea typeface="+mn-ea"/>
                <a:cs typeface="+mn-cs"/>
              </a:rPr>
              <a:t>A </a:t>
            </a:r>
            <a:r>
              <a:rPr lang="pt-PT" sz="1200" b="0" baseline="0">
                <a:solidFill>
                  <a:schemeClr val="tx1"/>
                </a:solidFill>
                <a:latin typeface="+mn-lt"/>
                <a:ea typeface="+mn-ea"/>
                <a:cs typeface="+mn-cs"/>
              </a:rPr>
              <a:t>imagem pode ser utilizada para descrever como os PCs no canto superior direito das imagens podem comunicar com a Internet através de portas de saída, enquanto o tráfego de entrada é limitado apenas ao tráfego que entra pelas portas permitidas pelo firewall (portas 80, 110 e 3333, neste caso). Todo o tráfego que entra por estas portas permitidas é então encaminhado para computadores específicos dentro da rede (por exemplo, portas 80 e 110 para o servidor de internet da rede).</a:t>
            </a:r>
          </a:p>
        </p:txBody>
      </p:sp>
    </p:spTree>
    <p:extLst>
      <p:ext uri="{BB962C8B-B14F-4D97-AF65-F5344CB8AC3E}">
        <p14:creationId xmlns:p14="http://schemas.microsoft.com/office/powerpoint/2010/main" val="2897251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b="1">
                <a:solidFill>
                  <a:schemeClr val="tx1"/>
                </a:solidFill>
                <a:latin typeface="+mn-lt"/>
                <a:ea typeface="+mn-ea"/>
                <a:cs typeface="+mn-cs"/>
              </a:rPr>
              <a:t> </a:t>
            </a:r>
          </a:p>
          <a:p>
            <a:r>
              <a:rPr lang="pt-PT" sz="1200" b="1">
                <a:solidFill>
                  <a:schemeClr val="tx1"/>
                </a:solidFill>
                <a:latin typeface="+mn-lt"/>
                <a:ea typeface="+mn-ea"/>
                <a:cs typeface="+mn-cs"/>
              </a:rPr>
              <a:t>Servidor</a:t>
            </a:r>
            <a:r>
              <a:rPr lang="pt-PT" sz="1200">
                <a:solidFill>
                  <a:schemeClr val="tx1"/>
                </a:solidFill>
                <a:latin typeface="+mn-lt"/>
                <a:ea typeface="+mn-ea"/>
                <a:cs typeface="+mn-cs"/>
              </a:rPr>
              <a:t> - é um computador ou dispositivo que fornece informações ou serviços a outros computadores numa rede. Com o software correto, qualquer computador ligado à rede pode ser configurado como um servidor.  Na maioria dos casos, um computador poderoso dedicado concebido para estar "sempre disponível".  Um computador pode executar vários serviços como, por exemplo, servidor de internet, servidor de e-mail, servidor de ficheiros, servidor de impressão, etc. Numa realidade empresarial, faz muitas vezes sentido executar serviços diferentes em diferentes</a:t>
            </a:r>
            <a:r>
              <a:rPr lang="pt-PT" sz="1200" b="1">
                <a:solidFill>
                  <a:schemeClr val="tx1"/>
                </a:solidFill>
                <a:latin typeface="+mn-lt"/>
                <a:ea typeface="+mn-ea"/>
                <a:cs typeface="+mn-cs"/>
              </a:rPr>
              <a:t> </a:t>
            </a:r>
            <a:r>
              <a:rPr lang="pt-PT" sz="1200">
                <a:solidFill>
                  <a:schemeClr val="tx1"/>
                </a:solidFill>
                <a:latin typeface="+mn-lt"/>
                <a:ea typeface="+mn-ea"/>
                <a:cs typeface="+mn-cs"/>
              </a:rPr>
              <a:t> máquinas por razões de segurança e para minimizar o impacto de qualquer falha.</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29</a:t>
            </a:fld>
            <a:endParaRPr lang="en-US"/>
          </a:p>
        </p:txBody>
      </p:sp>
    </p:spTree>
    <p:extLst>
      <p:ext uri="{BB962C8B-B14F-4D97-AF65-F5344CB8AC3E}">
        <p14:creationId xmlns:p14="http://schemas.microsoft.com/office/powerpoint/2010/main" val="7390300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b="1">
                <a:solidFill>
                  <a:schemeClr val="tx1"/>
                </a:solidFill>
                <a:latin typeface="+mn-lt"/>
                <a:ea typeface="+mn-ea"/>
                <a:cs typeface="+mn-cs"/>
              </a:rPr>
              <a:t>Hub de rede</a:t>
            </a:r>
            <a:r>
              <a:rPr lang="pt-PT" sz="1200">
                <a:solidFill>
                  <a:schemeClr val="tx1"/>
                </a:solidFill>
                <a:latin typeface="+mn-lt"/>
                <a:ea typeface="+mn-ea"/>
                <a:cs typeface="+mn-cs"/>
              </a:rPr>
              <a:t> - ou concentrador é um dispositivo para ligar múltiplos dispositivos de par trançado ou fibra ótica Ethernet em conjunto, fazendo-os agir como um único segmento de rede. Os hubs funcionam na camada física (camada 1) do modelo OSI e o termo "comutador da camada 1" é frequentemente utilizado de forma permutável com o hub. O dispositivo é, portanto, uma forma de repetidor de várias portas. Os hubs de rede também são responsáveis por encaminhar um sinal de congestionamento para todas as portas, se detetarem uma colisão.</a:t>
            </a:r>
          </a:p>
          <a:p>
            <a:endParaRPr lang="en-US" dirty="0"/>
          </a:p>
          <a:p>
            <a:r>
              <a:rPr lang="pt-PT" sz="1200" b="1">
                <a:solidFill>
                  <a:schemeClr val="tx1"/>
                </a:solidFill>
                <a:latin typeface="+mn-lt"/>
                <a:ea typeface="+mn-ea"/>
                <a:cs typeface="+mn-cs"/>
              </a:rPr>
              <a:t>Comutador de rede</a:t>
            </a:r>
            <a:r>
              <a:rPr lang="pt-PT" sz="1200">
                <a:solidFill>
                  <a:schemeClr val="tx1"/>
                </a:solidFill>
                <a:latin typeface="+mn-lt"/>
                <a:ea typeface="+mn-ea"/>
                <a:cs typeface="+mn-cs"/>
              </a:rPr>
              <a:t> - é um dispositivo de rede de computadores que liga segmentos de rede. No passado, era mais rápido utilizar as técnicas da Camada 2 para alternar, quando apenas os endereços MAC podiam ser pesquisados no conteúdo da memória endereçável (CAM). Com a chagada da CAM ternária (TCAM), foi igualmente rápido pesquisar um endereço IP ou um endereço MAC. </a:t>
            </a:r>
          </a:p>
          <a:p>
            <a:r>
              <a:rPr lang="pt-PT" sz="1200" b="1">
                <a:solidFill>
                  <a:schemeClr val="tx1"/>
                </a:solidFill>
                <a:latin typeface="+mn-lt"/>
                <a:ea typeface="+mn-ea"/>
                <a:cs typeface="+mn-cs"/>
              </a:rPr>
              <a:t> </a:t>
            </a:r>
          </a:p>
          <a:p>
            <a:r>
              <a:rPr lang="pt-PT" sz="1200" b="1">
                <a:solidFill>
                  <a:schemeClr val="tx1"/>
                </a:solidFill>
                <a:latin typeface="+mn-lt"/>
                <a:ea typeface="+mn-ea"/>
                <a:cs typeface="+mn-cs"/>
              </a:rPr>
              <a:t>Router</a:t>
            </a:r>
            <a:r>
              <a:rPr lang="pt-PT" sz="1200">
                <a:solidFill>
                  <a:schemeClr val="tx1"/>
                </a:solidFill>
                <a:latin typeface="+mn-lt"/>
                <a:ea typeface="+mn-ea"/>
                <a:cs typeface="+mn-cs"/>
              </a:rPr>
              <a:t> - é um dispositivo que determina o próximo ponto de rede para onde um pacote deve ser encaminhado em direção ao seu destino. Deve ser ligado a, pelo menos, 2 redes. É inteligente e funciona em tabelas de encaminhamento. Está localizado no gateway de uma rede. O termo "comutador de camada 3" é utilizado frequentemente de forma permutável com o router, mas um comutador é na verdade um termo geral sem uma definição técnica específica. </a:t>
            </a:r>
          </a:p>
        </p:txBody>
      </p:sp>
      <p:sp>
        <p:nvSpPr>
          <p:cNvPr id="4" name="Slide Number Placeholder 3"/>
          <p:cNvSpPr>
            <a:spLocks noGrp="1"/>
          </p:cNvSpPr>
          <p:nvPr>
            <p:ph type="sldNum" sz="quarter" idx="10"/>
          </p:nvPr>
        </p:nvSpPr>
        <p:spPr/>
        <p:txBody>
          <a:bodyPr/>
          <a:lstStyle/>
          <a:p>
            <a:fld id="{B2221978-7AB2-D644-A1FF-AF545A1745C1}" type="slidenum">
              <a:rPr lang="en-US" smtClean="0"/>
              <a:pPr/>
              <a:t>30</a:t>
            </a:fld>
            <a:endParaRPr lang="en-US"/>
          </a:p>
        </p:txBody>
      </p:sp>
    </p:spTree>
    <p:extLst>
      <p:ext uri="{BB962C8B-B14F-4D97-AF65-F5344CB8AC3E}">
        <p14:creationId xmlns:p14="http://schemas.microsoft.com/office/powerpoint/2010/main" val="2105531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b="1" i="0">
                <a:solidFill>
                  <a:schemeClr val="tx1"/>
                </a:solidFill>
                <a:latin typeface="+mn-lt"/>
                <a:ea typeface="+mn-ea"/>
                <a:cs typeface="+mn-cs"/>
              </a:rPr>
              <a:t>Programa</a:t>
            </a:r>
          </a:p>
          <a:p>
            <a:r>
              <a:rPr lang="pt-PT" sz="1200" i="0">
                <a:solidFill>
                  <a:schemeClr val="tx1"/>
                </a:solidFill>
                <a:latin typeface="+mn-lt"/>
                <a:ea typeface="+mn-ea"/>
                <a:cs typeface="+mn-cs"/>
              </a:rPr>
              <a:t>Os slides do programa indicam as partes da sessão e o formador deve fazer uma breve explicação, elaborando quando necessário, os aspetos específicos que são mais importantes para determinados grupos de alunos.  O formador deve explicar como os materiais serão entregues e que haverá tempo para interação e perguntas.  O formador deve enfatizar que esta formação foi concebida para ser interativa e que os participantes deverão participar em todo o programa.  O formador deve explicar se há uma avaliação e qual a forma que deve tomar, incluindo os detalhes de qualquer marca de aprovação aplicada.  (Não existe qualquer avaliação incluída neste programa piloto).</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3D272464-C3EF-42DD-B0CA-77E38CFC4EE6}" type="slidenum">
              <a:rPr lang="en-GB" smtClean="0"/>
              <a:pPr/>
              <a:t>31</a:t>
            </a:fld>
            <a:endParaRPr lang="en-GB"/>
          </a:p>
        </p:txBody>
      </p:sp>
      <p:sp>
        <p:nvSpPr>
          <p:cNvPr id="125955" name="Rectangle 2"/>
          <p:cNvSpPr>
            <a:spLocks noGrp="1" noRot="1" noChangeAspect="1" noChangeArrowheads="1" noTextEdit="1"/>
          </p:cNvSpPr>
          <p:nvPr>
            <p:ph type="sldImg"/>
          </p:nvPr>
        </p:nvSpPr>
        <p:spPr>
          <a:xfrm>
            <a:off x="1144588" y="685800"/>
            <a:ext cx="4570412" cy="3427413"/>
          </a:xfrm>
          <a:ln/>
        </p:spPr>
      </p:sp>
      <p:sp>
        <p:nvSpPr>
          <p:cNvPr id="125956" name="Rectangle 3"/>
          <p:cNvSpPr>
            <a:spLocks noGrp="1" noChangeArrowheads="1"/>
          </p:cNvSpPr>
          <p:nvPr>
            <p:ph type="body" idx="1"/>
          </p:nvPr>
        </p:nvSpPr>
        <p:spPr>
          <a:xfrm>
            <a:off x="687389" y="4341814"/>
            <a:ext cx="5483225" cy="4116387"/>
          </a:xfrm>
          <a:noFill/>
          <a:ln/>
        </p:spPr>
        <p:txBody>
          <a:bodyPr/>
          <a:lstStyle/>
          <a:p>
            <a:r>
              <a:rPr lang="pt-PT" sz="1200" b="1">
                <a:solidFill>
                  <a:schemeClr val="tx1"/>
                </a:solidFill>
                <a:latin typeface="+mn-lt"/>
                <a:ea typeface="+mn-ea"/>
                <a:cs typeface="+mn-cs"/>
              </a:rPr>
              <a:t>Largura de banda</a:t>
            </a:r>
            <a:r>
              <a:rPr lang="pt-PT" sz="1200">
                <a:solidFill>
                  <a:schemeClr val="tx1"/>
                </a:solidFill>
                <a:latin typeface="+mn-lt"/>
                <a:ea typeface="+mn-ea"/>
                <a:cs typeface="+mn-cs"/>
              </a:rPr>
              <a:t> - é a quantidade de informações que podem ser transportadas através de uma linha telefónica, linha de cabo, alimentação por satélite, etc. Quanto maior é a largura de banda, maior é a velocidade da sua ligação e mais a sua experiência com a Internet se aproxima de uma experiência de transferência instantânea como as que vemos na televisão.</a:t>
            </a:r>
          </a:p>
          <a:p>
            <a:pPr eaLnBrk="1" hangingPunct="1"/>
            <a:endParaRPr lang="en-US" dirty="0"/>
          </a:p>
        </p:txBody>
      </p:sp>
    </p:spTree>
    <p:extLst>
      <p:ext uri="{BB962C8B-B14F-4D97-AF65-F5344CB8AC3E}">
        <p14:creationId xmlns:p14="http://schemas.microsoft.com/office/powerpoint/2010/main" val="5718199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a:t>Este slide pode ser utilizado para dar ao público uma descrição geral sobre:</a:t>
            </a:r>
          </a:p>
          <a:p>
            <a:pPr marL="228600" indent="-228600">
              <a:buAutoNum type="alphaLcParenR"/>
            </a:pPr>
            <a:r>
              <a:rPr lang="pt-PT" baseline="0"/>
              <a:t>quais os dispositivos que podem ser ligados a uma rede</a:t>
            </a:r>
          </a:p>
          <a:p>
            <a:pPr marL="228600" indent="-228600">
              <a:buAutoNum type="alphaLcParenR"/>
            </a:pPr>
            <a:r>
              <a:rPr lang="pt-PT" baseline="0"/>
              <a:t>como os dispositivos estão ligados em conjunto (comutador)</a:t>
            </a:r>
          </a:p>
          <a:p>
            <a:pPr marL="228600" indent="-228600">
              <a:buAutoNum type="alphaLcParenR"/>
            </a:pPr>
            <a:r>
              <a:rPr lang="pt-PT" baseline="0"/>
              <a:t>como o router liga a rede local à Internet</a:t>
            </a:r>
          </a:p>
          <a:p>
            <a:pPr marL="0" indent="0">
              <a:buNone/>
            </a:pPr>
            <a:endParaRPr lang="en-US" baseline="0" dirty="0"/>
          </a:p>
          <a:p>
            <a:pPr marL="0" indent="0">
              <a:buNone/>
            </a:pPr>
            <a:r>
              <a:rPr lang="pt-PT" baseline="0"/>
              <a:t>Pode também ser utilizado pelo formador para explicar o fluxo de dados quando um dos computadores de cliente de uma rede local envia uma solicitação ao comutador, que o encaminha ao router, que, por sua vez, o encaminha para um servidor na Internet.</a:t>
            </a:r>
          </a:p>
        </p:txBody>
      </p:sp>
      <p:sp>
        <p:nvSpPr>
          <p:cNvPr id="4" name="Foliennummernplatzhalter 3"/>
          <p:cNvSpPr>
            <a:spLocks noGrp="1"/>
          </p:cNvSpPr>
          <p:nvPr>
            <p:ph type="sldNum" sz="quarter" idx="10"/>
          </p:nvPr>
        </p:nvSpPr>
        <p:spPr/>
        <p:txBody>
          <a:bodyPr/>
          <a:lstStyle/>
          <a:p>
            <a:fld id="{B2221978-7AB2-D644-A1FF-AF545A1745C1}" type="slidenum">
              <a:rPr lang="en-US" smtClean="0"/>
              <a:pPr/>
              <a:t>32</a:t>
            </a:fld>
            <a:endParaRPr lang="en-US"/>
          </a:p>
        </p:txBody>
      </p:sp>
    </p:spTree>
    <p:extLst>
      <p:ext uri="{BB962C8B-B14F-4D97-AF65-F5344CB8AC3E}">
        <p14:creationId xmlns:p14="http://schemas.microsoft.com/office/powerpoint/2010/main" val="3657337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A Internet pode ser considerada como uma infraestrutura na qual podem ser executadas muitas aplicações diferentes em simultâneo.</a:t>
            </a:r>
            <a:r>
              <a:rPr lang="pt-PT" sz="1200" b="1">
                <a:solidFill>
                  <a:schemeClr val="tx1"/>
                </a:solidFill>
                <a:latin typeface="+mn-lt"/>
                <a:ea typeface="+mn-ea"/>
                <a:cs typeface="+mn-cs"/>
              </a:rPr>
              <a:t> </a:t>
            </a:r>
            <a:r>
              <a:rPr lang="pt-PT" sz="1200">
                <a:solidFill>
                  <a:schemeClr val="tx1"/>
                </a:solidFill>
                <a:latin typeface="+mn-lt"/>
                <a:ea typeface="+mn-ea"/>
                <a:cs typeface="+mn-cs"/>
              </a:rPr>
              <a:t>Se alguma parte da Internet funcionar mal ou for destruída, a comunicação pode continuar. Ninguém é proprietário da Internet. Nenhuma organização, nenhuma empresa, nenhum governo. É, em grande parte, autorregulada. Tudo utiliza a mesma tecnologia de ligação.</a:t>
            </a:r>
          </a:p>
          <a:p>
            <a:r>
              <a:rPr lang="pt-PT" sz="1200">
                <a:solidFill>
                  <a:schemeClr val="tx1"/>
                </a:solidFill>
                <a:latin typeface="+mn-lt"/>
                <a:ea typeface="+mn-ea"/>
                <a:cs typeface="+mn-cs"/>
              </a:rPr>
              <a:t> </a:t>
            </a:r>
          </a:p>
          <a:p>
            <a:r>
              <a:rPr lang="pt-PT" sz="1200">
                <a:solidFill>
                  <a:schemeClr val="tx1"/>
                </a:solidFill>
                <a:latin typeface="+mn-lt"/>
                <a:ea typeface="+mn-ea"/>
                <a:cs typeface="+mn-cs"/>
              </a:rPr>
              <a:t>A maioria das redes de dados modernas, como a Internet, é descrita como sendo "sem conexão" ou de "comutação por pacotes". O tráfego é dividido em pequenos pacotes que fazem o seu próprio caminho do remetente até ao destinatário. Nem todos seguem o mesmo caminho e reúnem-se novamente quando chegam ao seu destino.</a:t>
            </a:r>
          </a:p>
          <a:p>
            <a:r>
              <a:rPr lang="pt-PT" sz="1200">
                <a:solidFill>
                  <a:schemeClr val="tx1"/>
                </a:solidFill>
                <a:latin typeface="+mn-lt"/>
                <a:ea typeface="+mn-ea"/>
                <a:cs typeface="+mn-cs"/>
              </a:rPr>
              <a:t> </a:t>
            </a:r>
          </a:p>
          <a:p>
            <a:r>
              <a:rPr lang="pt-PT" sz="1200">
                <a:solidFill>
                  <a:schemeClr val="tx1"/>
                </a:solidFill>
                <a:latin typeface="+mn-lt"/>
                <a:ea typeface="+mn-ea"/>
                <a:cs typeface="+mn-cs"/>
              </a:rPr>
              <a:t>A maioria das pessoas liga-se à Internet através de um fornecedor de serviços de Internet (ISP). Estas são organizações comerciais que alugam espaço. Elas mantêm registos... mas por quanto tempo? Há questões legais nacionais ou internacionais de proteção de dados ou privacidade que afetam o tempo que os dados podem ser retidos pelos ISP. Isto, obviamente, tem um impacto na capacidade das autoridades de justiça criminal de obter provas dessas fontes. A ligação é normalmente feita por um dos seguintes métodos; marcação, banda larga (ADSL), ISDN, cabo, hotspot sem fios ou satélite.</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Um excelente recurso para explicar a Internet é um filme chamado "Guerreiros da Rede".  É a ferramenta perfeita para introduzir a Internet a utilizadores inexperientes. Ajuda os iniciantes a visualizar a forma como a rede funciona. O filme tem uma duração de 12 minutos. Trata-se de uma viagem dos pacotes IP pelos routers, firewalls e cabos transatlânticos. Está disponível para transferência gratuita sem fins comerciais em </a:t>
            </a:r>
            <a:r>
              <a:rPr lang="pt-PT" sz="1200" u="sng">
                <a:solidFill>
                  <a:schemeClr val="tx1"/>
                </a:solidFill>
                <a:latin typeface="+mn-lt"/>
                <a:ea typeface="+mn-ea"/>
                <a:cs typeface="+mn-cs"/>
              </a:rPr>
              <a:t>http://www.warriorsofthe.net/movie.html</a:t>
            </a:r>
            <a:r>
              <a:rPr lang="pt-PT" sz="1200">
                <a:solidFill>
                  <a:schemeClr val="tx1"/>
                </a:solidFill>
                <a:latin typeface="+mn-lt"/>
                <a:ea typeface="+mn-ea"/>
                <a:cs typeface="+mn-cs"/>
              </a:rPr>
              <a:t> e está atualmente disponível (janeiro de 2017) nos seguintes idiomas: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r>
              <a:rPr lang="pt-PT" sz="1200">
                <a:solidFill>
                  <a:schemeClr val="tx1"/>
                </a:solidFill>
                <a:latin typeface="+mn-lt"/>
                <a:ea typeface="+mn-ea"/>
                <a:cs typeface="+mn-cs"/>
                <a:hlinkClick r:id="rId3"/>
              </a:rPr>
              <a:t>Inglês. Legendas em russo, chinês, croata e polaco	</a:t>
            </a:r>
          </a:p>
          <a:p>
            <a:r>
              <a:rPr lang="pt-PT" sz="1200">
                <a:solidFill>
                  <a:schemeClr val="tx1"/>
                </a:solidFill>
                <a:latin typeface="+mn-lt"/>
                <a:ea typeface="+mn-ea"/>
                <a:cs typeface="+mn-cs"/>
                <a:hlinkClick r:id="rId4"/>
              </a:rPr>
              <a:t>Espanhol</a:t>
            </a:r>
          </a:p>
          <a:p>
            <a:r>
              <a:rPr lang="pt-PT" sz="1200">
                <a:solidFill>
                  <a:schemeClr val="tx1"/>
                </a:solidFill>
                <a:latin typeface="+mn-lt"/>
                <a:ea typeface="+mn-ea"/>
                <a:cs typeface="+mn-cs"/>
                <a:hlinkClick r:id="rId5"/>
              </a:rPr>
              <a:t>Português (Brasil)</a:t>
            </a:r>
          </a:p>
          <a:p>
            <a:r>
              <a:rPr lang="pt-PT" sz="1200">
                <a:solidFill>
                  <a:schemeClr val="tx1"/>
                </a:solidFill>
                <a:latin typeface="+mn-lt"/>
                <a:ea typeface="+mn-ea"/>
                <a:cs typeface="+mn-cs"/>
                <a:hlinkClick r:id="rId6"/>
              </a:rPr>
              <a:t>Alemão</a:t>
            </a:r>
          </a:p>
          <a:p>
            <a:r>
              <a:rPr lang="pt-PT" sz="1200">
                <a:solidFill>
                  <a:schemeClr val="tx1"/>
                </a:solidFill>
                <a:latin typeface="+mn-lt"/>
                <a:ea typeface="+mn-ea"/>
                <a:cs typeface="+mn-cs"/>
                <a:hlinkClick r:id="rId7"/>
              </a:rPr>
              <a:t>Francês</a:t>
            </a:r>
          </a:p>
          <a:p>
            <a:r>
              <a:rPr lang="pt-PT" sz="1200">
                <a:solidFill>
                  <a:schemeClr val="tx1"/>
                </a:solidFill>
                <a:latin typeface="+mn-lt"/>
                <a:ea typeface="+mn-ea"/>
                <a:cs typeface="+mn-cs"/>
                <a:hlinkClick r:id="rId8"/>
              </a:rPr>
              <a:t>Hebraico</a:t>
            </a:r>
          </a:p>
          <a:p>
            <a:r>
              <a:rPr lang="pt-PT" sz="1200">
                <a:solidFill>
                  <a:schemeClr val="tx1"/>
                </a:solidFill>
                <a:latin typeface="+mn-lt"/>
                <a:ea typeface="+mn-ea"/>
                <a:cs typeface="+mn-cs"/>
                <a:hlinkClick r:id="rId9"/>
              </a:rPr>
              <a:t>Holandês</a:t>
            </a:r>
          </a:p>
          <a:p>
            <a:r>
              <a:rPr lang="pt-PT" sz="1200">
                <a:solidFill>
                  <a:schemeClr val="tx1"/>
                </a:solidFill>
                <a:latin typeface="+mn-lt"/>
                <a:ea typeface="+mn-ea"/>
                <a:cs typeface="+mn-cs"/>
                <a:hlinkClick r:id="rId10"/>
              </a:rPr>
              <a:t>Sueco</a:t>
            </a:r>
          </a:p>
          <a:p>
            <a:r>
              <a:rPr lang="pt-PT" sz="1200">
                <a:solidFill>
                  <a:schemeClr val="tx1"/>
                </a:solidFill>
                <a:latin typeface="+mn-lt"/>
                <a:ea typeface="+mn-ea"/>
                <a:cs typeface="+mn-cs"/>
                <a:hlinkClick r:id="rId11"/>
              </a:rPr>
              <a:t>Dinamarquês</a:t>
            </a:r>
          </a:p>
          <a:p>
            <a:r>
              <a:rPr lang="pt-PT" sz="1200">
                <a:solidFill>
                  <a:schemeClr val="tx1"/>
                </a:solidFill>
                <a:latin typeface="+mn-lt"/>
                <a:ea typeface="+mn-ea"/>
                <a:cs typeface="+mn-cs"/>
                <a:hlinkClick r:id="rId12"/>
              </a:rPr>
              <a:t>Italiano</a:t>
            </a:r>
          </a:p>
          <a:p>
            <a:r>
              <a:rPr lang="pt-PT" sz="1200">
                <a:solidFill>
                  <a:schemeClr val="tx1"/>
                </a:solidFill>
                <a:latin typeface="+mn-lt"/>
                <a:ea typeface="+mn-ea"/>
                <a:cs typeface="+mn-cs"/>
                <a:hlinkClick r:id="rId13"/>
              </a:rPr>
              <a:t>Norueguês</a:t>
            </a:r>
          </a:p>
          <a:p>
            <a:r>
              <a:rPr lang="pt-PT" sz="1200">
                <a:solidFill>
                  <a:schemeClr val="tx1"/>
                </a:solidFill>
                <a:latin typeface="+mn-lt"/>
                <a:ea typeface="+mn-ea"/>
                <a:cs typeface="+mn-cs"/>
                <a:hlinkClick r:id="rId14"/>
              </a:rPr>
              <a:t>Húngaro</a:t>
            </a:r>
          </a:p>
          <a:p>
            <a:r>
              <a:rPr lang="pt-PT" sz="1200">
                <a:solidFill>
                  <a:schemeClr val="tx1"/>
                </a:solidFill>
                <a:latin typeface="+mn-lt"/>
                <a:ea typeface="+mn-ea"/>
                <a:cs typeface="+mn-cs"/>
                <a:hlinkClick r:id="rId15"/>
              </a:rPr>
              <a:t>Checo</a:t>
            </a:r>
          </a:p>
          <a:p>
            <a:r>
              <a:rPr lang="pt-PT" sz="1200">
                <a:solidFill>
                  <a:schemeClr val="tx1"/>
                </a:solidFill>
                <a:latin typeface="+mn-lt"/>
                <a:ea typeface="+mn-ea"/>
                <a:cs typeface="+mn-cs"/>
                <a:hlinkClick r:id="rId16"/>
              </a:rPr>
              <a:t>Ucraniano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 Um outro material útil para estabelecer o nível de difusão e crescimento da Internet em países ou regiões pode ser encontrado em </a:t>
            </a:r>
            <a:r>
              <a:rPr lang="pt-PT" sz="1200" u="sng">
                <a:solidFill>
                  <a:schemeClr val="tx1"/>
                </a:solidFill>
                <a:latin typeface="+mn-lt"/>
                <a:ea typeface="+mn-ea"/>
                <a:cs typeface="+mn-cs"/>
                <a:hlinkClick r:id="rId17"/>
              </a:rPr>
              <a:t>http://www.internetworldstats.com/</a:t>
            </a:r>
            <a:r>
              <a:rPr lang="pt-PT" sz="1200">
                <a:solidFill>
                  <a:schemeClr val="tx1"/>
                </a:solidFill>
                <a:latin typeface="+mn-lt"/>
                <a:ea typeface="+mn-ea"/>
                <a:cs typeface="+mn-cs"/>
              </a:rPr>
              <a:t>. É recomendado que seja fornecido um elemento de informação estatística na formação para garantir que os delegados são capazes de avaliar o impacto da Internet no seu próprio país.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Como o vídeo já explica alguns dispositivos e termos de rede</a:t>
            </a:r>
            <a:r>
              <a:rPr lang="pt-PT" sz="1200" baseline="0">
                <a:solidFill>
                  <a:schemeClr val="tx1"/>
                </a:solidFill>
                <a:latin typeface="+mn-lt"/>
                <a:ea typeface="+mn-ea"/>
                <a:cs typeface="+mn-cs"/>
              </a:rPr>
              <a:t>, os slides seguintes devem ser vistos como complementares ao vídeo.</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EE087DCE-1631-4900-AE02-76BA13F7D8C7}" type="slidenum">
              <a:rPr lang="en-GB" smtClean="0"/>
              <a:pPr/>
              <a:t>35</a:t>
            </a:fld>
            <a:endParaRPr lang="en-GB"/>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xfrm>
            <a:off x="914400" y="4343400"/>
            <a:ext cx="5029200" cy="4114800"/>
          </a:xfrm>
          <a:noFill/>
          <a:ln/>
        </p:spPr>
        <p:txBody>
          <a:bodyPr>
            <a:normAutofit lnSpcReduction="10000"/>
          </a:bodyPr>
          <a:lstStyle/>
          <a:p>
            <a:r>
              <a:rPr lang="pt-PT"/>
              <a:t>O princípio básico da Internet é que esta foi concebida como veremos dentro de momentos, para resistir a guerras e desastres, e ainda permitir a comunicação.  O base do design foi a comunicação militar e a necessidade desta continuar em situações de emergência nacional.</a:t>
            </a:r>
          </a:p>
          <a:p>
            <a:endParaRPr lang="en-GB" dirty="0"/>
          </a:p>
          <a:p>
            <a:r>
              <a:rPr lang="pt-PT"/>
              <a:t>Como veremos adiante, a Internet é formada por redes de computadores de todo o mundo, que podem comunicar entre si de forma fácil e resiliente.  Na verdade, alguém ao enviar um e-mail para outra parte do mundo provavelmente pensaria que as partes dessa mensagem iriam em rotas diferentes até chegarem ao mesmo lugar - e num piscar de olhos.</a:t>
            </a:r>
          </a:p>
          <a:p>
            <a:endParaRPr lang="en-GB" dirty="0"/>
          </a:p>
          <a:p>
            <a:r>
              <a:rPr lang="pt-PT"/>
              <a:t>A Internet evoluiu globalmente ao longo dos anos. Não é propriedade de uma empresa, ao contrário de muitas outras ideias e sistemas informáticos.  A Internet não é propriedade de um governo, embora os EUA pareçam assumir a maior parte da responsabilidade por ela e reivindiquem a maior parte do êxito no seu desenvolvimento.  E mais tarde veremos que os franceses tentaram criar uma lei para parar a Internet - e falharam.  Na verdade, os afegãos são os únicos que a proibiram quase completamente, banindo-a na totalidade.</a:t>
            </a:r>
          </a:p>
          <a:p>
            <a:endParaRPr lang="en-GB" dirty="0"/>
          </a:p>
          <a:p>
            <a:r>
              <a:rPr lang="pt-PT"/>
              <a:t>Não existe uma brigada policial da Internet e, apesar de estarmos agora a tentar encontrar formas de travar as ilegalidades que ocorrem na ou através da Internet, existem problemas tecnológicos e jurisdições locais, nacionais e transfronteiriços a superar.  </a:t>
            </a:r>
          </a:p>
          <a:p>
            <a:endParaRPr lang="en-GB" dirty="0"/>
          </a:p>
          <a:p>
            <a:endParaRPr lang="en-GB"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B09129F4-726A-4BD4-863C-346A1030B68B}" type="slidenum">
              <a:rPr lang="en-GB" smtClean="0"/>
              <a:pPr/>
              <a:t>36</a:t>
            </a:fld>
            <a:endParaRPr lang="en-GB"/>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914400" y="4343400"/>
            <a:ext cx="5029200" cy="4114800"/>
          </a:xfrm>
          <a:noFill/>
          <a:ln/>
        </p:spPr>
        <p:txBody>
          <a:bodyPr/>
          <a:lstStyle/>
          <a:p>
            <a:r>
              <a:rPr lang="pt-PT"/>
              <a:t>Ou olhando de outra forma.</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b="1">
                <a:solidFill>
                  <a:schemeClr val="tx1"/>
                </a:solidFill>
                <a:latin typeface="+mn-lt"/>
                <a:ea typeface="+mn-ea"/>
                <a:cs typeface="+mn-cs"/>
              </a:rPr>
              <a:t>Protocolos da Internet</a:t>
            </a:r>
            <a:r>
              <a:rPr lang="pt-PT" sz="1200">
                <a:solidFill>
                  <a:schemeClr val="tx1"/>
                </a:solidFill>
                <a:latin typeface="+mn-lt"/>
                <a:ea typeface="+mn-ea"/>
                <a:cs typeface="+mn-cs"/>
              </a:rPr>
              <a:t> - </a:t>
            </a:r>
          </a:p>
          <a:p>
            <a:pPr marL="0" marR="0" indent="0" algn="l" defTabSz="457200" rtl="0" eaLnBrk="1" fontAlgn="auto" latinLnBrk="0" hangingPunct="1">
              <a:lnSpc>
                <a:spcPct val="100000"/>
              </a:lnSpc>
              <a:spcBef>
                <a:spcPts val="0"/>
              </a:spcBef>
              <a:spcAft>
                <a:spcPts val="0"/>
              </a:spcAft>
              <a:buClrTx/>
              <a:buSzTx/>
              <a:buFontTx/>
              <a:buNone/>
              <a:tabLst/>
              <a:defRPr/>
            </a:pPr>
            <a:r>
              <a:rPr lang="pt-PT" sz="1200" b="0">
                <a:solidFill>
                  <a:schemeClr val="tx1"/>
                </a:solidFill>
                <a:latin typeface="+mn-lt"/>
                <a:ea typeface="+mn-ea"/>
                <a:cs typeface="+mn-cs"/>
              </a:rPr>
              <a:t>Todos </a:t>
            </a:r>
            <a:r>
              <a:rPr lang="pt-PT" sz="1200" b="0" baseline="0">
                <a:solidFill>
                  <a:schemeClr val="tx1"/>
                </a:solidFill>
                <a:latin typeface="+mn-lt"/>
                <a:ea typeface="+mn-ea"/>
                <a:cs typeface="+mn-cs"/>
              </a:rPr>
              <a:t>os serviços/partes da Internet apresentados no slide anterior devem seguir um determinado conjunto de regras, os protocolos. Os protocolos definem normas sobre a forma como os pacotes de dados devem ser formados para serem enviados e recebidos por qualquer remetente/destinatário em todo o mundo. </a:t>
            </a:r>
          </a:p>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Existem alguns destes protocolos, dos quais o mais importante é o Protocolo de Internet (IP). Cada computador ligado à Internet TEM de o utilizar. Um endereço IP é o seu "número de telefone" da Internet e, sem um endereço IP, não poderá utilizar a Internet. Diferentes aplicações e serviços utilizam diferentes protocolos para comunicarem através de redes, alguns são: HTTP - Protocolo de transferência de hipertexto; SMTP - Protocolo de Transferência de Correio Simples; FTP - Protocolo de Transferência de Ficheiros; NNTP - Protocolo de transferência de Notícias da Rede. </a:t>
            </a:r>
            <a:r>
              <a:rPr lang="pt-PT" sz="1200" i="1">
                <a:solidFill>
                  <a:schemeClr val="tx1"/>
                </a:solidFill>
                <a:latin typeface="+mn-lt"/>
                <a:ea typeface="+mn-ea"/>
                <a:cs typeface="+mn-cs"/>
              </a:rPr>
              <a:t>Dizem que eles são executados “por cima” do IP (não em vez dele).</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E4E3CD71-EF1A-4935-B83E-BC160AB3A567}" type="slidenum">
              <a:rPr lang="en-GB" smtClean="0"/>
              <a:pPr/>
              <a:t>38</a:t>
            </a:fld>
            <a:endParaRPr lang="en-GB"/>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914401" y="4343400"/>
            <a:ext cx="5029200" cy="4114800"/>
          </a:xfrm>
          <a:noFill/>
          <a:ln/>
        </p:spPr>
        <p:txBody>
          <a:bodyPr>
            <a:normAutofit fontScale="77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Devem ser fornecidas informações sobre como as ligações são estabelecidas na Internet e os participantes devem ser encorajados a discutir as suas próprias experiências. Deve ser explicado que os ISP mantêm registos, mas a lei de proteção de dados restringe o tempo que estes podem ser mantidos.</a:t>
            </a:r>
          </a:p>
          <a:p>
            <a:endParaRPr lang="en-GB" dirty="0"/>
          </a:p>
          <a:p>
            <a:r>
              <a:rPr lang="pt-PT" sz="1200">
                <a:solidFill>
                  <a:schemeClr val="tx1"/>
                </a:solidFill>
                <a:latin typeface="+mn-lt"/>
                <a:ea typeface="+mn-ea"/>
                <a:cs typeface="+mn-cs"/>
              </a:rPr>
              <a:t>O papel do IPS deve ser explicado, indicando qual é o seu estado legal e valores.  Esta é uma boa oportunidade para discutir a importância do relacionamento com o ISP em relação ao acesso a dados e à condução de interceção legal.</a:t>
            </a:r>
          </a:p>
          <a:p>
            <a:r>
              <a:rPr lang="pt-PT" sz="1200">
                <a:solidFill>
                  <a:schemeClr val="tx1"/>
                </a:solidFill>
                <a:latin typeface="+mn-lt"/>
                <a:ea typeface="+mn-ea"/>
                <a:cs typeface="+mn-cs"/>
              </a:rPr>
              <a:t> </a:t>
            </a:r>
          </a:p>
          <a:p>
            <a:r>
              <a:rPr lang="pt-PT" sz="1200">
                <a:solidFill>
                  <a:schemeClr val="tx1"/>
                </a:solidFill>
                <a:latin typeface="+mn-lt"/>
                <a:ea typeface="+mn-ea"/>
                <a:cs typeface="+mn-cs"/>
              </a:rPr>
              <a:t>A terminologia simples é que os ISPs alugam o seu acesso à Internet às pessoas, sejam elas indivíduos ou organizações.</a:t>
            </a:r>
          </a:p>
          <a:p>
            <a:r>
              <a:rPr lang="pt-PT" sz="1200">
                <a:solidFill>
                  <a:schemeClr val="tx1"/>
                </a:solidFill>
                <a:latin typeface="+mn-lt"/>
                <a:ea typeface="+mn-ea"/>
                <a:cs typeface="+mn-cs"/>
              </a:rPr>
              <a:t> </a:t>
            </a:r>
          </a:p>
          <a:p>
            <a:r>
              <a:rPr lang="pt-PT" sz="1200">
                <a:solidFill>
                  <a:schemeClr val="tx1"/>
                </a:solidFill>
                <a:latin typeface="+mn-lt"/>
                <a:ea typeface="+mn-ea"/>
                <a:cs typeface="+mn-cs"/>
              </a:rPr>
              <a:t>Cada ISP irá reter informações sobre os seus clientes.  Os detalhes e a quantidade dependerão do ISP envolvido e durará apenas um determinado período de tempo - horas ou dias, dependendo do que for necessário.</a:t>
            </a:r>
          </a:p>
          <a:p>
            <a:r>
              <a:rPr lang="pt-PT" sz="1200">
                <a:solidFill>
                  <a:schemeClr val="tx1"/>
                </a:solidFill>
                <a:latin typeface="+mn-lt"/>
                <a:ea typeface="+mn-ea"/>
                <a:cs typeface="+mn-cs"/>
              </a:rPr>
              <a:t> </a:t>
            </a:r>
          </a:p>
          <a:p>
            <a:r>
              <a:rPr lang="pt-PT" sz="1200">
                <a:solidFill>
                  <a:schemeClr val="tx1"/>
                </a:solidFill>
                <a:latin typeface="+mn-lt"/>
                <a:ea typeface="+mn-ea"/>
                <a:cs typeface="+mn-cs"/>
              </a:rPr>
              <a:t>Deve ser possível obter - </a:t>
            </a:r>
          </a:p>
          <a:p>
            <a:r>
              <a:rPr lang="pt-PT" sz="1200">
                <a:solidFill>
                  <a:schemeClr val="tx1"/>
                </a:solidFill>
                <a:latin typeface="+mn-lt"/>
                <a:ea typeface="+mn-ea"/>
                <a:cs typeface="+mn-cs"/>
              </a:rPr>
              <a:t>Nome, morada e outras informações utilizadas para o registo</a:t>
            </a:r>
          </a:p>
          <a:p>
            <a:r>
              <a:rPr lang="pt-PT" sz="1200">
                <a:solidFill>
                  <a:schemeClr val="tx1"/>
                </a:solidFill>
                <a:latin typeface="+mn-lt"/>
                <a:ea typeface="+mn-ea"/>
                <a:cs typeface="+mn-cs"/>
              </a:rPr>
              <a:t>Data registada e o método de registo do pessoa</a:t>
            </a:r>
          </a:p>
          <a:p>
            <a:r>
              <a:rPr lang="pt-PT" sz="1200">
                <a:solidFill>
                  <a:schemeClr val="tx1"/>
                </a:solidFill>
                <a:latin typeface="+mn-lt"/>
                <a:ea typeface="+mn-ea"/>
                <a:cs typeface="+mn-cs"/>
              </a:rPr>
              <a:t>Endereços de e-mail específicos ou nomes exclusivos do utilizador</a:t>
            </a:r>
          </a:p>
          <a:p>
            <a:r>
              <a:rPr lang="pt-PT" sz="1200">
                <a:solidFill>
                  <a:schemeClr val="tx1"/>
                </a:solidFill>
                <a:latin typeface="+mn-lt"/>
                <a:ea typeface="+mn-ea"/>
                <a:cs typeface="+mn-cs"/>
              </a:rPr>
              <a:t>Detalhes financeiros como cartões de crédito utilizados para efetuar a inscrição no ISP</a:t>
            </a:r>
          </a:p>
          <a:p>
            <a:r>
              <a:rPr lang="pt-PT" sz="1200">
                <a:solidFill>
                  <a:schemeClr val="tx1"/>
                </a:solidFill>
                <a:latin typeface="+mn-lt"/>
                <a:ea typeface="+mn-ea"/>
                <a:cs typeface="+mn-cs"/>
              </a:rPr>
              <a:t>Possivelmente alguns detalhes do software relativos ao utilizador</a:t>
            </a:r>
          </a:p>
          <a:p>
            <a:r>
              <a:rPr lang="pt-PT" sz="1200">
                <a:solidFill>
                  <a:schemeClr val="tx1"/>
                </a:solidFill>
                <a:latin typeface="+mn-lt"/>
                <a:ea typeface="+mn-ea"/>
                <a:cs typeface="+mn-cs"/>
              </a:rPr>
              <a:t>Mais importante ainda, detalhes do histórico da atividade online do utilizador - datas, horas e duração</a:t>
            </a:r>
          </a:p>
          <a:p>
            <a:r>
              <a:rPr lang="pt-PT" sz="1200">
                <a:solidFill>
                  <a:schemeClr val="tx1"/>
                </a:solidFill>
                <a:latin typeface="+mn-lt"/>
                <a:ea typeface="+mn-ea"/>
                <a:cs typeface="+mn-cs"/>
              </a:rPr>
              <a:t> </a:t>
            </a:r>
          </a:p>
          <a:p>
            <a:r>
              <a:rPr lang="pt-PT" sz="1200">
                <a:solidFill>
                  <a:schemeClr val="tx1"/>
                </a:solidFill>
                <a:latin typeface="+mn-lt"/>
                <a:ea typeface="+mn-ea"/>
                <a:cs typeface="+mn-cs"/>
              </a:rPr>
              <a:t>AS HORAS SÃO ESSENCIAIS (os problemas relativos a fusos horários serão abordados mais à frente nesta sessão)</a:t>
            </a:r>
          </a:p>
          <a:p>
            <a:r>
              <a:rPr lang="pt-PT" sz="1200">
                <a:solidFill>
                  <a:schemeClr val="tx1"/>
                </a:solidFill>
                <a:latin typeface="+mn-lt"/>
                <a:ea typeface="+mn-ea"/>
                <a:cs typeface="+mn-cs"/>
              </a:rPr>
              <a:t>Deve salientar-se que é possível utilizar detalhes falsos para obter uma conta.</a:t>
            </a:r>
          </a:p>
          <a:p>
            <a:r>
              <a:rPr lang="pt-PT" sz="1200">
                <a:solidFill>
                  <a:schemeClr val="tx1"/>
                </a:solidFill>
                <a:latin typeface="+mn-lt"/>
                <a:ea typeface="+mn-ea"/>
                <a:cs typeface="+mn-cs"/>
              </a:rPr>
              <a:t> </a:t>
            </a:r>
          </a:p>
          <a:p>
            <a:r>
              <a:rPr lang="pt-PT" sz="1200">
                <a:solidFill>
                  <a:schemeClr val="tx1"/>
                </a:solidFill>
                <a:latin typeface="+mn-lt"/>
                <a:ea typeface="+mn-ea"/>
                <a:cs typeface="+mn-cs"/>
              </a:rPr>
              <a:t>Um ISP pode intercetar o tráfego suspeito da Internet, SIM, mas depende do equipamento especial para registar a utilização e monitorizar o que está a acontecer. Assim, é necessário mão-de-obra para o fazer? Existem custos?  Além disso, temos que considerar a autoridade necessária para o fazer. Seja como for, é necessário entrar em contacto com o fornecedor muito cedo numa investigação.</a:t>
            </a:r>
          </a:p>
          <a:p>
            <a:endParaRPr lang="en-GB"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419340D4-5CFD-4572-97B1-64F2ADE33B30}" type="slidenum">
              <a:rPr lang="en-GB" smtClean="0"/>
              <a:pPr/>
              <a:t>39</a:t>
            </a:fld>
            <a:endParaRPr lang="en-GB"/>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914401" y="4343400"/>
            <a:ext cx="5029200" cy="4114800"/>
          </a:xfrm>
          <a:noFill/>
          <a:ln/>
        </p:spPr>
        <p:txBody>
          <a:bodyPr>
            <a:normAutofit fontScale="85000" lnSpcReduction="10000"/>
          </a:bodyPr>
          <a:lstStyle/>
          <a:p>
            <a:r>
              <a:rPr lang="pt-PT" sz="1200">
                <a:solidFill>
                  <a:schemeClr val="tx1"/>
                </a:solidFill>
                <a:latin typeface="+mn-lt"/>
                <a:ea typeface="+mn-ea"/>
                <a:cs typeface="+mn-cs"/>
              </a:rPr>
              <a:t>O papel do IPS deve ser explicado, indicando qual é o seu estado legal e valores.  Esta é uma boa oportunidade para discutir a importância do relacionamento com o ISP em relação ao acesso a dados e à condução de interceção legal.</a:t>
            </a:r>
          </a:p>
          <a:p>
            <a:r>
              <a:rPr lang="pt-PT" sz="1200">
                <a:solidFill>
                  <a:schemeClr val="tx1"/>
                </a:solidFill>
                <a:latin typeface="+mn-lt"/>
                <a:ea typeface="+mn-ea"/>
                <a:cs typeface="+mn-cs"/>
              </a:rPr>
              <a:t> </a:t>
            </a:r>
          </a:p>
          <a:p>
            <a:r>
              <a:rPr lang="pt-PT" sz="1200">
                <a:solidFill>
                  <a:schemeClr val="tx1"/>
                </a:solidFill>
                <a:latin typeface="+mn-lt"/>
                <a:ea typeface="+mn-ea"/>
                <a:cs typeface="+mn-cs"/>
              </a:rPr>
              <a:t>A terminologia simples é que os ISPs alugam o seu acesso à Internet às pessoas, sejam elas indivíduos ou organizações.</a:t>
            </a:r>
          </a:p>
          <a:p>
            <a:r>
              <a:rPr lang="pt-PT" sz="1200">
                <a:solidFill>
                  <a:schemeClr val="tx1"/>
                </a:solidFill>
                <a:latin typeface="+mn-lt"/>
                <a:ea typeface="+mn-ea"/>
                <a:cs typeface="+mn-cs"/>
              </a:rPr>
              <a:t> </a:t>
            </a:r>
          </a:p>
          <a:p>
            <a:r>
              <a:rPr lang="pt-PT" sz="1200">
                <a:solidFill>
                  <a:schemeClr val="tx1"/>
                </a:solidFill>
                <a:latin typeface="+mn-lt"/>
                <a:ea typeface="+mn-ea"/>
                <a:cs typeface="+mn-cs"/>
              </a:rPr>
              <a:t>Cada ISP irá reter informações sobre os seus clientes.  Os detalhes e a quantidade dependerão do ISP envolvido e durará apenas um determinado período de tempo - horas ou dias, dependendo do que for necessário.</a:t>
            </a:r>
          </a:p>
          <a:p>
            <a:r>
              <a:rPr lang="pt-PT" sz="1200">
                <a:solidFill>
                  <a:schemeClr val="tx1"/>
                </a:solidFill>
                <a:latin typeface="+mn-lt"/>
                <a:ea typeface="+mn-ea"/>
                <a:cs typeface="+mn-cs"/>
              </a:rPr>
              <a:t> </a:t>
            </a:r>
          </a:p>
          <a:p>
            <a:r>
              <a:rPr lang="pt-PT" sz="1200">
                <a:solidFill>
                  <a:schemeClr val="tx1"/>
                </a:solidFill>
                <a:latin typeface="+mn-lt"/>
                <a:ea typeface="+mn-ea"/>
                <a:cs typeface="+mn-cs"/>
              </a:rPr>
              <a:t>Deve ser possível obter - </a:t>
            </a:r>
          </a:p>
          <a:p>
            <a:r>
              <a:rPr lang="pt-PT" sz="1200">
                <a:solidFill>
                  <a:schemeClr val="tx1"/>
                </a:solidFill>
                <a:latin typeface="+mn-lt"/>
                <a:ea typeface="+mn-ea"/>
                <a:cs typeface="+mn-cs"/>
              </a:rPr>
              <a:t>Nome, morada e outras informações utilizadas para o registo</a:t>
            </a:r>
          </a:p>
          <a:p>
            <a:r>
              <a:rPr lang="pt-PT" sz="1200">
                <a:solidFill>
                  <a:schemeClr val="tx1"/>
                </a:solidFill>
                <a:latin typeface="+mn-lt"/>
                <a:ea typeface="+mn-ea"/>
                <a:cs typeface="+mn-cs"/>
              </a:rPr>
              <a:t>Data registada e o método de registo do pessoa</a:t>
            </a:r>
          </a:p>
          <a:p>
            <a:r>
              <a:rPr lang="pt-PT" sz="1200">
                <a:solidFill>
                  <a:schemeClr val="tx1"/>
                </a:solidFill>
                <a:latin typeface="+mn-lt"/>
                <a:ea typeface="+mn-ea"/>
                <a:cs typeface="+mn-cs"/>
              </a:rPr>
              <a:t>Endereços de e-mail específicos ou nomes exclusivos do utilizador</a:t>
            </a:r>
          </a:p>
          <a:p>
            <a:r>
              <a:rPr lang="pt-PT" sz="1200">
                <a:solidFill>
                  <a:schemeClr val="tx1"/>
                </a:solidFill>
                <a:latin typeface="+mn-lt"/>
                <a:ea typeface="+mn-ea"/>
                <a:cs typeface="+mn-cs"/>
              </a:rPr>
              <a:t>Detalhes financeiros como cartões de crédito utilizados para efetuar a inscrição no ISP</a:t>
            </a:r>
          </a:p>
          <a:p>
            <a:r>
              <a:rPr lang="pt-PT" sz="1200">
                <a:solidFill>
                  <a:schemeClr val="tx1"/>
                </a:solidFill>
                <a:latin typeface="+mn-lt"/>
                <a:ea typeface="+mn-ea"/>
                <a:cs typeface="+mn-cs"/>
              </a:rPr>
              <a:t>Possivelmente alguns detalhes do software relativos ao utilizador</a:t>
            </a:r>
          </a:p>
          <a:p>
            <a:r>
              <a:rPr lang="pt-PT" sz="1200">
                <a:solidFill>
                  <a:schemeClr val="tx1"/>
                </a:solidFill>
                <a:latin typeface="+mn-lt"/>
                <a:ea typeface="+mn-ea"/>
                <a:cs typeface="+mn-cs"/>
              </a:rPr>
              <a:t>Mais importante ainda, detalhes do histórico da atividade online do utilizador - datas, horas e duração</a:t>
            </a:r>
          </a:p>
          <a:p>
            <a:r>
              <a:rPr lang="pt-PT" sz="1200">
                <a:solidFill>
                  <a:schemeClr val="tx1"/>
                </a:solidFill>
                <a:latin typeface="+mn-lt"/>
                <a:ea typeface="+mn-ea"/>
                <a:cs typeface="+mn-cs"/>
              </a:rPr>
              <a:t> </a:t>
            </a:r>
          </a:p>
          <a:p>
            <a:r>
              <a:rPr lang="pt-PT" sz="1200">
                <a:solidFill>
                  <a:schemeClr val="tx1"/>
                </a:solidFill>
                <a:latin typeface="+mn-lt"/>
                <a:ea typeface="+mn-ea"/>
                <a:cs typeface="+mn-cs"/>
              </a:rPr>
              <a:t>AS HORAS SÃO ESSENCIAIS (os problemas relativos a fusos horários serão abordados mais à frente nesta sessão)</a:t>
            </a:r>
          </a:p>
          <a:p>
            <a:r>
              <a:rPr lang="pt-PT" sz="1200">
                <a:solidFill>
                  <a:schemeClr val="tx1"/>
                </a:solidFill>
                <a:latin typeface="+mn-lt"/>
                <a:ea typeface="+mn-ea"/>
                <a:cs typeface="+mn-cs"/>
              </a:rPr>
              <a:t>Deve salientar-se que é possível utilizar detalhes falsos para obter uma conta.</a:t>
            </a:r>
          </a:p>
          <a:p>
            <a:r>
              <a:rPr lang="pt-PT" sz="1200">
                <a:solidFill>
                  <a:schemeClr val="tx1"/>
                </a:solidFill>
                <a:latin typeface="+mn-lt"/>
                <a:ea typeface="+mn-ea"/>
                <a:cs typeface="+mn-cs"/>
              </a:rPr>
              <a:t> </a:t>
            </a:r>
          </a:p>
          <a:p>
            <a:r>
              <a:rPr lang="pt-PT" sz="1200">
                <a:solidFill>
                  <a:schemeClr val="tx1"/>
                </a:solidFill>
                <a:latin typeface="+mn-lt"/>
                <a:ea typeface="+mn-ea"/>
                <a:cs typeface="+mn-cs"/>
              </a:rPr>
              <a:t>Um ISP pode intercetar o tráfego suspeito da Internet, SIM, mas depende do equipamento especial para registar a utilização e monitorizar o que está a acontecer. Assim, é necessário mão-de-obra para o fazer? Existem custos?  Além disso, temos que considerar a autoridade necessária para o fazer. Seja como for, é necessário entrar em contacto com o fornecedor muito cedo numa investigação.</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A extensão da utilização da Internet numa base global é uma característica importante.  Os dois slides aqui fornecidos demonstram a infiltração de diferentes idiomas na utilização da Internet e as alterações ao longo de um período de 8 anos.  Como acontece noutras informações relevantes, o formador terá de garantir que as informações são atualizadas sempre que possível e que as fontes são fiáveis.</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sz="1200" b="1" i="0">
                <a:solidFill>
                  <a:schemeClr val="tx1"/>
                </a:solidFill>
                <a:latin typeface="+mn-lt"/>
                <a:ea typeface="+mn-ea"/>
                <a:cs typeface="+mn-cs"/>
              </a:rPr>
              <a:t>Programa</a:t>
            </a:r>
          </a:p>
          <a:p>
            <a:r>
              <a:rPr lang="pt-PT" sz="1200" i="0">
                <a:solidFill>
                  <a:schemeClr val="tx1"/>
                </a:solidFill>
                <a:latin typeface="+mn-lt"/>
                <a:ea typeface="+mn-ea"/>
                <a:cs typeface="+mn-cs"/>
              </a:rPr>
              <a:t>Os slides do programa indicam as partes da sessão e o formador deve fazer uma breve explicação, elaborando quando necessário, os aspetos específicos que são mais importantes para determinados grupos de alunos.  O formador deve explicar como os materiais serão entregues e que haverá tempo para interação e perguntas.  O formador deve enfatizar que esta formação foi concebida para ser interativa e que os participantes deverão participar em todo o programa.  O formador deve explicar se há uma avaliação e qual a forma que deve tomar, incluindo os detalhes de qualquer marca de aprovação aplicada.  (Não existe qualquer avaliação incluída neste programa piloto).</a:t>
            </a:r>
          </a:p>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4</a:t>
            </a:fld>
            <a:endParaRPr lang="en-US"/>
          </a:p>
        </p:txBody>
      </p:sp>
    </p:spTree>
    <p:extLst>
      <p:ext uri="{BB962C8B-B14F-4D97-AF65-F5344CB8AC3E}">
        <p14:creationId xmlns:p14="http://schemas.microsoft.com/office/powerpoint/2010/main" val="10140761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Os slides </a:t>
            </a:r>
            <a:r>
              <a:rPr lang="pt-PT" baseline="0"/>
              <a:t>que fazem uma comparação entre 2008 e 2016 são ambos incluídos para que o formador possa utilizar os dados para tirar conclusões sobre a extensão da utilização de diferentes idiomas na Internet, bem como o aumento de pessoas com acesso à Internet (observe a diferente escala no eixo x, 500 milhões, em comparação com 1100 milhões). Os formadores devem considerar a recolha de informações sobre o seu país e/ou região para observar as mudanças na sua própria utilização da Internet.</a:t>
            </a:r>
          </a:p>
        </p:txBody>
      </p:sp>
      <p:sp>
        <p:nvSpPr>
          <p:cNvPr id="4" name="Slide Number Placeholder 3"/>
          <p:cNvSpPr>
            <a:spLocks noGrp="1"/>
          </p:cNvSpPr>
          <p:nvPr>
            <p:ph type="sldNum" sz="quarter" idx="10"/>
          </p:nvPr>
        </p:nvSpPr>
        <p:spPr/>
        <p:txBody>
          <a:bodyPr/>
          <a:lstStyle/>
          <a:p>
            <a:fld id="{B2221978-7AB2-D644-A1FF-AF545A1745C1}" type="slidenum">
              <a:rPr lang="en-US" smtClean="0"/>
              <a:pPr/>
              <a:t>41</a:t>
            </a:fld>
            <a:endParaRPr lang="en-US"/>
          </a:p>
        </p:txBody>
      </p:sp>
    </p:spTree>
    <p:extLst>
      <p:ext uri="{BB962C8B-B14F-4D97-AF65-F5344CB8AC3E}">
        <p14:creationId xmlns:p14="http://schemas.microsoft.com/office/powerpoint/2010/main" val="42332713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Esta sessão foi concebida para permitir que os delegados entendam como se procede a transmissão de dados pela Internet.  As informações são muito básicas, como é o necessário para este público específico.</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43</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indent="0" eaLnBrk="1" hangingPunct="1">
              <a:buFontTx/>
              <a:buNone/>
            </a:pPr>
            <a:endParaRPr lang="en-GB" sz="1600" dirty="0">
              <a:latin typeface="Calibri" pitchFamily="34" charset="0"/>
              <a:cs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44</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pt-PT"/>
              <a:t>O professor pode utilizar </a:t>
            </a:r>
            <a:r>
              <a:rPr lang="pt-PT" baseline="0"/>
              <a:t>este slide para dar exemplos de alguns endereços IP aleatórios e salientar que existem intervalos de endereços IP privados que são internos à rede de área LAN e, como tal, não permitem que os ISP solicitem dados de subscritores. </a:t>
            </a:r>
          </a:p>
          <a:p>
            <a:endParaRPr lang="en-US" baseline="0" dirty="0"/>
          </a:p>
          <a:p>
            <a:r>
              <a:rPr lang="pt-PT" baseline="0"/>
              <a:t>Os exemplos a </a:t>
            </a:r>
            <a:r>
              <a:rPr lang="pt-PT" b="1" baseline="0"/>
              <a:t>vermelho</a:t>
            </a:r>
            <a:r>
              <a:rPr lang="pt-PT" baseline="0"/>
              <a:t> são endereços IP privados. Os intervalos são:</a:t>
            </a:r>
          </a:p>
          <a:p>
            <a:endParaRPr lang="en-US" baseline="0" dirty="0"/>
          </a:p>
          <a:p>
            <a:r>
              <a:rPr lang="pt-PT" sz="1200">
                <a:solidFill>
                  <a:schemeClr val="tx1"/>
                </a:solidFill>
                <a:latin typeface="+mn-lt"/>
                <a:ea typeface="+mn-ea"/>
                <a:cs typeface="+mn-cs"/>
              </a:rPr>
              <a:t>10.0.0.0 - 10.255.255.255</a:t>
            </a:r>
          </a:p>
          <a:p>
            <a:r>
              <a:rPr lang="pt-PT" sz="1200">
                <a:solidFill>
                  <a:schemeClr val="tx1"/>
                </a:solidFill>
                <a:latin typeface="+mn-lt"/>
                <a:ea typeface="+mn-ea"/>
                <a:cs typeface="+mn-cs"/>
              </a:rPr>
              <a:t>172.16.0.0 - 172.31.255.255</a:t>
            </a:r>
          </a:p>
          <a:p>
            <a:r>
              <a:rPr lang="pt-PT" sz="1200">
                <a:solidFill>
                  <a:schemeClr val="tx1"/>
                </a:solidFill>
                <a:latin typeface="+mn-lt"/>
                <a:ea typeface="+mn-ea"/>
                <a:cs typeface="+mn-cs"/>
              </a:rPr>
              <a:t>192.168.0.0 - 192.168.255.255</a:t>
            </a:r>
          </a:p>
          <a:p>
            <a:endParaRPr lang="en-US" baseline="0"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45</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pt-PT"/>
              <a:t>O professor pode indicar o facto de um </a:t>
            </a:r>
            <a:r>
              <a:rPr lang="pt-PT" baseline="0"/>
              <a:t>endereço IPv6 parecer ser diferente dos endereços IPv4 mostrados nos slides anteriores. Também pode salientar que há partes do endereço IPv6 que pertencem a um site/cliente e que outras partes podem ser atribuídas a interfaces/dispositivos nesse site/nessa LAN. Uma explicação adicional provavelmente irá além do âmbito deste curso.</a:t>
            </a:r>
          </a:p>
          <a:p>
            <a:endParaRPr lang="en-US" baseline="0"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77F2C411-D9E7-48F4-B8C2-0AB10739E62C}" type="slidenum">
              <a:rPr lang="en-GB" smtClean="0"/>
              <a:pPr/>
              <a:t>46</a:t>
            </a:fld>
            <a:endParaRPr lang="en-GB"/>
          </a:p>
        </p:txBody>
      </p:sp>
      <p:sp>
        <p:nvSpPr>
          <p:cNvPr id="123907" name="Rectangle 2"/>
          <p:cNvSpPr>
            <a:spLocks noGrp="1" noRot="1" noChangeAspect="1" noChangeArrowheads="1" noTextEdit="1"/>
          </p:cNvSpPr>
          <p:nvPr>
            <p:ph type="sldImg"/>
          </p:nvPr>
        </p:nvSpPr>
        <p:spPr>
          <a:xfrm>
            <a:off x="1144588" y="685800"/>
            <a:ext cx="4570412" cy="3427413"/>
          </a:xfrm>
          <a:ln/>
        </p:spPr>
      </p:sp>
      <p:sp>
        <p:nvSpPr>
          <p:cNvPr id="123908" name="Rectangle 3"/>
          <p:cNvSpPr>
            <a:spLocks noGrp="1" noChangeArrowheads="1"/>
          </p:cNvSpPr>
          <p:nvPr>
            <p:ph type="body" idx="1"/>
          </p:nvPr>
        </p:nvSpPr>
        <p:spPr>
          <a:xfrm>
            <a:off x="687388" y="4341813"/>
            <a:ext cx="5483225" cy="4116387"/>
          </a:xfrm>
          <a:noFill/>
          <a:ln/>
        </p:spPr>
        <p:txBody>
          <a:bodyPr>
            <a:normAutofit fontScale="92500" lnSpcReduction="20000"/>
          </a:bodyPr>
          <a:lstStyle/>
          <a:p>
            <a:pPr>
              <a:lnSpc>
                <a:spcPct val="90000"/>
              </a:lnSpc>
              <a:buNone/>
              <a:tabLst>
                <a:tab pos="895350" algn="l"/>
              </a:tabLst>
            </a:pPr>
            <a:r>
              <a:rPr lang="pt-PT" sz="3500" b="1">
                <a:latin typeface="Calibri" pitchFamily="34" charset="0"/>
                <a:cs typeface="Arial" charset="0"/>
              </a:rPr>
              <a:t>IPv4</a:t>
            </a:r>
            <a:r>
              <a:rPr lang="pt-PT" sz="3500">
                <a:latin typeface="Calibri" pitchFamily="34" charset="0"/>
                <a:cs typeface="Arial" charset="0"/>
              </a:rPr>
              <a:t> (32 bits ou 4 octetos)</a:t>
            </a:r>
          </a:p>
          <a:p>
            <a:pPr marL="784225" lvl="1" indent="-327025" eaLnBrk="1" hangingPunct="1">
              <a:lnSpc>
                <a:spcPct val="90000"/>
              </a:lnSpc>
              <a:buClr>
                <a:srgbClr val="FF3300"/>
              </a:buClr>
              <a:buFontTx/>
              <a:buNone/>
              <a:tabLst>
                <a:tab pos="895350" algn="l"/>
              </a:tabLst>
            </a:pPr>
            <a:r>
              <a:rPr lang="pt-PT">
                <a:latin typeface="Calibri" pitchFamily="34" charset="0"/>
                <a:cs typeface="Arial" charset="0"/>
              </a:rPr>
              <a:t>				254 x 254 x 254 x 254 	= 	4,1 x 10</a:t>
            </a:r>
            <a:r>
              <a:rPr lang="pt-PT" baseline="30000">
                <a:latin typeface="Calibri" pitchFamily="34" charset="0"/>
                <a:cs typeface="Arial" charset="0"/>
              </a:rPr>
              <a:t>9 </a:t>
            </a:r>
          </a:p>
          <a:p>
            <a:pPr marL="784225" lvl="1" indent="-327025" eaLnBrk="1" hangingPunct="1">
              <a:lnSpc>
                <a:spcPct val="90000"/>
              </a:lnSpc>
              <a:buClr>
                <a:srgbClr val="FF3300"/>
              </a:buClr>
              <a:buFontTx/>
              <a:buNone/>
              <a:tabLst>
                <a:tab pos="895350" algn="l"/>
              </a:tabLst>
            </a:pPr>
            <a:r>
              <a:rPr lang="pt-PT">
                <a:latin typeface="Calibri" pitchFamily="34" charset="0"/>
                <a:cs typeface="Arial" charset="0"/>
              </a:rPr>
              <a:t>							ou </a:t>
            </a:r>
            <a:r>
              <a:rPr lang="pt-PT" b="1">
                <a:latin typeface="Calibri" pitchFamily="34" charset="0"/>
                <a:cs typeface="Arial" charset="0"/>
              </a:rPr>
              <a:t>4.162.314.256 endereços</a:t>
            </a:r>
          </a:p>
          <a:p>
            <a:pPr eaLnBrk="1" hangingPunct="1">
              <a:lnSpc>
                <a:spcPct val="90000"/>
              </a:lnSpc>
              <a:buClr>
                <a:srgbClr val="FF3300"/>
              </a:buClr>
              <a:tabLst>
                <a:tab pos="895350" algn="l"/>
              </a:tabLst>
            </a:pPr>
            <a:endParaRPr lang="en-GB" sz="2400" dirty="0">
              <a:latin typeface="Calibri" pitchFamily="34" charset="0"/>
              <a:cs typeface="Arial" charset="0"/>
            </a:endParaRPr>
          </a:p>
          <a:p>
            <a:pPr eaLnBrk="1" hangingPunct="1">
              <a:lnSpc>
                <a:spcPct val="90000"/>
              </a:lnSpc>
              <a:buClr>
                <a:srgbClr val="FF3300"/>
              </a:buClr>
              <a:buNone/>
              <a:tabLst>
                <a:tab pos="895350" algn="l"/>
              </a:tabLst>
            </a:pPr>
            <a:r>
              <a:rPr lang="pt-PT" sz="3500" b="1">
                <a:latin typeface="Calibri" pitchFamily="34" charset="0"/>
              </a:rPr>
              <a:t>IPv6</a:t>
            </a:r>
            <a:r>
              <a:rPr lang="pt-PT" sz="3500">
                <a:latin typeface="Calibri" pitchFamily="34" charset="0"/>
              </a:rPr>
              <a:t> (128 bits ou 16 octetos)</a:t>
            </a:r>
          </a:p>
          <a:p>
            <a:pPr eaLnBrk="1" hangingPunct="1">
              <a:lnSpc>
                <a:spcPct val="90000"/>
              </a:lnSpc>
              <a:buClr>
                <a:srgbClr val="FF3300"/>
              </a:buClr>
              <a:buFontTx/>
              <a:buNone/>
              <a:tabLst>
                <a:tab pos="895350" algn="l"/>
              </a:tabLst>
            </a:pPr>
            <a:r>
              <a:rPr lang="pt-PT" sz="1600">
                <a:latin typeface="Calibri" pitchFamily="34" charset="0"/>
                <a:cs typeface="Arial" charset="0"/>
              </a:rPr>
              <a:t>		</a:t>
            </a:r>
            <a:r>
              <a:rPr lang="pt-PT" sz="1900">
                <a:latin typeface="Calibri" pitchFamily="34" charset="0"/>
                <a:cs typeface="Arial" charset="0"/>
              </a:rPr>
              <a:t>254 x 254 x 254 x 254 x 254 x 254 x 254 x 254 x 254 x 254 x 254 x 254 x 254 x 254 x 254 x 254 </a:t>
            </a:r>
          </a:p>
          <a:p>
            <a:pPr eaLnBrk="1" hangingPunct="1">
              <a:lnSpc>
                <a:spcPct val="90000"/>
              </a:lnSpc>
              <a:buClr>
                <a:srgbClr val="FF3300"/>
              </a:buClr>
              <a:buFontTx/>
              <a:buNone/>
              <a:tabLst>
                <a:tab pos="895350" algn="l"/>
              </a:tabLst>
            </a:pPr>
            <a:r>
              <a:rPr lang="pt-PT" sz="1900">
                <a:latin typeface="Calibri" pitchFamily="34" charset="0"/>
                <a:cs typeface="Arial" charset="0"/>
              </a:rPr>
              <a:t>								= 3,4 x 10</a:t>
            </a:r>
            <a:r>
              <a:rPr lang="pt-PT" sz="1900" baseline="30000">
                <a:latin typeface="Calibri" pitchFamily="34" charset="0"/>
                <a:cs typeface="Arial" charset="0"/>
              </a:rPr>
              <a:t>38</a:t>
            </a:r>
            <a:r>
              <a:rPr lang="pt-PT" sz="1900">
                <a:latin typeface="Calibri" pitchFamily="34" charset="0"/>
                <a:cs typeface="Arial" charset="0"/>
              </a:rPr>
              <a:t> </a:t>
            </a:r>
          </a:p>
          <a:p>
            <a:pPr eaLnBrk="1" hangingPunct="1">
              <a:lnSpc>
                <a:spcPct val="90000"/>
              </a:lnSpc>
              <a:buClr>
                <a:srgbClr val="FF3300"/>
              </a:buClr>
              <a:buFontTx/>
              <a:buNone/>
              <a:tabLst>
                <a:tab pos="895350" algn="l"/>
              </a:tabLst>
            </a:pPr>
            <a:r>
              <a:rPr lang="pt-PT" sz="2400">
                <a:latin typeface="Calibri" pitchFamily="34" charset="0"/>
                <a:cs typeface="Arial" charset="0"/>
              </a:rPr>
              <a:t>		ou </a:t>
            </a:r>
            <a:r>
              <a:rPr lang="pt-PT" sz="2000" b="1">
                <a:latin typeface="Calibri" pitchFamily="34" charset="0"/>
                <a:cs typeface="Arial" charset="0"/>
              </a:rPr>
              <a:t>340.000.000.000.000.000.000.000.000.000.000.000.000 de endereços</a:t>
            </a: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pPr marL="784225" lvl="1" indent="-327025">
              <a:lnSpc>
                <a:spcPct val="90000"/>
              </a:lnSpc>
              <a:buClr>
                <a:srgbClr val="FF3300"/>
              </a:buClr>
              <a:buNone/>
              <a:tabLst>
                <a:tab pos="895350" algn="l"/>
              </a:tabLst>
            </a:pPr>
            <a:r>
              <a:rPr lang="pt-PT" sz="3500">
                <a:solidFill>
                  <a:schemeClr val="accent1">
                    <a:lumMod val="25000"/>
                  </a:schemeClr>
                </a:solidFill>
                <a:latin typeface="Calibri" pitchFamily="34" charset="0"/>
                <a:cs typeface="Arial" charset="0"/>
              </a:rPr>
              <a:t>Deste modo, não serão 4 mas sim 16 blocos de 8 COMUTADORES</a:t>
            </a: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a:p>
            <a:pPr marL="784225" lvl="1" indent="-327025" eaLnBrk="1" hangingPunct="1">
              <a:lnSpc>
                <a:spcPct val="90000"/>
              </a:lnSpc>
              <a:buClr>
                <a:srgbClr val="FF3300"/>
              </a:buClr>
              <a:buNone/>
              <a:tabLst>
                <a:tab pos="895350" algn="l"/>
              </a:tabLst>
            </a:pPr>
            <a:r>
              <a:rPr lang="pt-PT">
                <a:latin typeface="Calibri" pitchFamily="34" charset="0"/>
              </a:rPr>
              <a:t>	</a:t>
            </a:r>
            <a:r>
              <a:rPr lang="pt-PT" i="1">
                <a:latin typeface="Calibri" pitchFamily="34" charset="0"/>
              </a:rPr>
              <a:t>Se o espaço de endereçamento de IPv4 for comparado a 1 milímetro, o espaço de endereçamento do IPv6 seria 80 vezes o diâmetro de todo a galáxia </a:t>
            </a:r>
          </a:p>
          <a:p>
            <a:pPr eaLnBrk="1" hangingPunct="1"/>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47</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pt-PT"/>
              <a:t>O professor pode indicar o facto de um </a:t>
            </a:r>
            <a:r>
              <a:rPr lang="pt-PT" baseline="0"/>
              <a:t>endereço IPv6 parecer ser diferente dos endereços IPv4 mostrados nos slides anteriores. Também pode salientar que há partes do endereço IPv6 que pertencem a um site/cliente e que outras partes podem ser atribuídas a interfaces/dispositivos nesse site/nessa LAN. Uma explicação adicional provavelmente irá além do âmbito deste curso.</a:t>
            </a:r>
          </a:p>
          <a:p>
            <a:endParaRPr lang="de-DE" sz="1200" kern="1200" baseline="0" dirty="0">
              <a:solidFill>
                <a:schemeClr val="tx1"/>
              </a:solidFill>
              <a:latin typeface="+mn-lt"/>
              <a:ea typeface="+mn-ea"/>
              <a:cs typeface="+mn-cs"/>
            </a:endParaRPr>
          </a:p>
          <a:p>
            <a:r>
              <a:rPr lang="pt-PT" sz="1200" baseline="0">
                <a:solidFill>
                  <a:schemeClr val="tx1"/>
                </a:solidFill>
                <a:latin typeface="+mn-lt"/>
                <a:ea typeface="+mn-ea"/>
                <a:cs typeface="+mn-cs"/>
              </a:rPr>
              <a:t>O professor pode demonstrar o comando "ipconfig" no sistema atual.</a:t>
            </a:r>
          </a:p>
          <a:p>
            <a:endParaRPr lang="en-US" baseline="0"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48</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pt-PT"/>
              <a:t>O professor pode indicar o facto de um </a:t>
            </a:r>
            <a:r>
              <a:rPr lang="pt-PT" baseline="0"/>
              <a:t>endereço IPv6 parecer ser diferente dos endereços IPv4 mostrados nos slides anteriores. Também pode salientar que há partes do endereço IPv6 que pertencem a um site/cliente e que outras partes podem ser atribuídas a interfaces/dispositivos nesse site/nessa LAN. Uma explicação adicional provavelmente irá além do âmbito deste curso.</a:t>
            </a:r>
          </a:p>
          <a:p>
            <a:endParaRPr lang="de-DE" sz="1200" kern="1200" baseline="0" dirty="0">
              <a:solidFill>
                <a:schemeClr val="tx1"/>
              </a:solidFill>
              <a:latin typeface="+mn-lt"/>
              <a:ea typeface="+mn-ea"/>
              <a:cs typeface="+mn-cs"/>
            </a:endParaRPr>
          </a:p>
          <a:p>
            <a:r>
              <a:rPr lang="pt-PT" sz="1200" baseline="0">
                <a:solidFill>
                  <a:schemeClr val="tx1"/>
                </a:solidFill>
                <a:latin typeface="+mn-lt"/>
                <a:ea typeface="+mn-ea"/>
                <a:cs typeface="+mn-cs"/>
              </a:rPr>
              <a:t>O professor pode demonstrar uma das páginas da internet:</a:t>
            </a:r>
          </a:p>
          <a:p>
            <a:r>
              <a:rPr lang="pt-PT" sz="1200">
                <a:solidFill>
                  <a:schemeClr val="tx1"/>
                </a:solidFill>
                <a:latin typeface="+mn-lt"/>
                <a:ea typeface="+mn-ea"/>
                <a:cs typeface="+mn-cs"/>
              </a:rPr>
              <a:t>whatismyip.com </a:t>
            </a:r>
          </a:p>
          <a:p>
            <a:r>
              <a:rPr lang="pt-PT" sz="1200">
                <a:solidFill>
                  <a:schemeClr val="tx1"/>
                </a:solidFill>
                <a:latin typeface="+mn-lt"/>
                <a:ea typeface="+mn-ea"/>
                <a:cs typeface="+mn-cs"/>
              </a:rPr>
              <a:t>whatsmyip.org</a:t>
            </a:r>
            <a:br>
              <a:rPr lang="pt-PT" sz="1200">
                <a:solidFill>
                  <a:schemeClr val="tx1"/>
                </a:solidFill>
                <a:latin typeface="+mn-lt"/>
                <a:ea typeface="+mn-ea"/>
                <a:cs typeface="+mn-cs"/>
              </a:rPr>
            </a:br>
            <a:r>
              <a:rPr lang="pt-PT" sz="1200">
                <a:solidFill>
                  <a:schemeClr val="tx1"/>
                </a:solidFill>
                <a:latin typeface="+mn-lt"/>
                <a:ea typeface="+mn-ea"/>
                <a:cs typeface="+mn-cs"/>
              </a:rPr>
              <a:t>ip-adress.eu</a:t>
            </a:r>
            <a:br>
              <a:rPr lang="pt-PT" sz="1200">
                <a:solidFill>
                  <a:schemeClr val="tx1"/>
                </a:solidFill>
                <a:latin typeface="+mn-lt"/>
                <a:ea typeface="+mn-ea"/>
                <a:cs typeface="+mn-cs"/>
              </a:rPr>
            </a:br>
            <a:r>
              <a:rPr lang="pt-PT" sz="1200">
                <a:solidFill>
                  <a:schemeClr val="tx1"/>
                </a:solidFill>
                <a:latin typeface="+mn-lt"/>
                <a:ea typeface="+mn-ea"/>
                <a:cs typeface="+mn-cs"/>
              </a:rPr>
              <a:t>myipaddress.com/show-my-ip-address/ </a:t>
            </a:r>
          </a:p>
          <a:p>
            <a:r>
              <a:rPr lang="pt-PT" sz="1200">
                <a:solidFill>
                  <a:schemeClr val="tx1"/>
                </a:solidFill>
                <a:latin typeface="+mn-lt"/>
                <a:ea typeface="+mn-ea"/>
                <a:cs typeface="+mn-cs"/>
              </a:rPr>
              <a:t>ip-lookup.net</a:t>
            </a:r>
            <a:br>
              <a:rPr lang="pt-PT" sz="1200">
                <a:solidFill>
                  <a:schemeClr val="tx1"/>
                </a:solidFill>
                <a:latin typeface="+mn-lt"/>
                <a:ea typeface="+mn-ea"/>
                <a:cs typeface="+mn-cs"/>
              </a:rPr>
            </a:br>
            <a:endParaRPr lang="pt-PT" sz="1200">
              <a:solidFill>
                <a:schemeClr val="tx1"/>
              </a:solidFill>
              <a:latin typeface="+mn-lt"/>
              <a:ea typeface="+mn-ea"/>
              <a:cs typeface="+mn-cs"/>
            </a:endParaRPr>
          </a:p>
          <a:p>
            <a:endParaRPr lang="hr-HR" sz="1200" kern="1200">
              <a:solidFill>
                <a:schemeClr val="tx1"/>
              </a:solidFill>
              <a:latin typeface="+mn-lt"/>
              <a:ea typeface="+mn-ea"/>
              <a:cs typeface="+mn-cs"/>
            </a:endParaRPr>
          </a:p>
          <a:p>
            <a:endParaRPr lang="en-US" baseline="0"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E40C4ABA-6856-41A9-83F4-3B77AFE012FA}" type="slidenum">
              <a:rPr lang="en-GB" smtClean="0"/>
              <a:pPr/>
              <a:t>49</a:t>
            </a:fld>
            <a:endParaRPr lang="en-GB"/>
          </a:p>
        </p:txBody>
      </p:sp>
      <p:sp>
        <p:nvSpPr>
          <p:cNvPr id="71683" name="Rectangle 2"/>
          <p:cNvSpPr>
            <a:spLocks noGrp="1" noRot="1" noChangeAspect="1" noChangeArrowheads="1" noTextEdit="1"/>
          </p:cNvSpPr>
          <p:nvPr>
            <p:ph type="sldImg"/>
          </p:nvPr>
        </p:nvSpPr>
        <p:spPr>
          <a:xfrm>
            <a:off x="1154113" y="701675"/>
            <a:ext cx="4586287" cy="3440113"/>
          </a:xfrm>
          <a:ln/>
        </p:spPr>
      </p:sp>
      <p:sp>
        <p:nvSpPr>
          <p:cNvPr id="71684" name="Rectangle 3"/>
          <p:cNvSpPr>
            <a:spLocks noGrp="1" noChangeArrowheads="1"/>
          </p:cNvSpPr>
          <p:nvPr>
            <p:ph type="body" idx="1"/>
          </p:nvPr>
        </p:nvSpPr>
        <p:spPr>
          <a:xfrm>
            <a:off x="939800" y="4351338"/>
            <a:ext cx="5014913" cy="4141787"/>
          </a:xfrm>
          <a:noFill/>
          <a:ln/>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a:t>[Este slide é animado.]</a:t>
            </a:r>
          </a:p>
          <a:p>
            <a:pPr eaLnBrk="1" hangingPunct="1"/>
            <a:endParaRPr lang="en-GB" dirty="0"/>
          </a:p>
          <a:p>
            <a:pPr eaLnBrk="1" hangingPunct="1"/>
            <a:r>
              <a:rPr lang="pt-PT"/>
              <a:t>Os endereços IP estáticos são atribuídos permanentemente e estão sempre online de forma eficaz.</a:t>
            </a:r>
          </a:p>
          <a:p>
            <a:pPr eaLnBrk="1" hangingPunct="1"/>
            <a:endParaRPr lang="en-GB" dirty="0"/>
          </a:p>
          <a:p>
            <a:pPr eaLnBrk="1" hangingPunct="1"/>
            <a:r>
              <a:rPr lang="pt-PT"/>
              <a:t>Os endereços IP dinâmicos são atribuídos cada vez que ficar online. No entanto, segundos após terminar sessão, o endereço IP pode ser reatribuído. </a:t>
            </a:r>
            <a:r>
              <a:rPr lang="pt-PT" baseline="0"/>
              <a:t>Os endereços IP</a:t>
            </a:r>
            <a:r>
              <a:rPr lang="pt-PT"/>
              <a:t> dinâmicos </a:t>
            </a:r>
            <a:r>
              <a:rPr lang="pt-PT" baseline="0"/>
              <a:t>são normalmente aribuídos pelo ISP utilizando o </a:t>
            </a:r>
            <a:r>
              <a:rPr lang="pt-PT" sz="1200">
                <a:solidFill>
                  <a:schemeClr val="tx1"/>
                </a:solidFill>
                <a:latin typeface="+mn-lt"/>
                <a:ea typeface="+mn-ea"/>
                <a:cs typeface="+mn-cs"/>
              </a:rPr>
              <a:t>DHCP (Protocolo de Configuração de Anfitrião Dinâmico). O DHCP também pode ser utilizado para colocar um router numa LAN para </a:t>
            </a:r>
            <a:r>
              <a:rPr lang="pt-PT" sz="1200" baseline="0">
                <a:solidFill>
                  <a:schemeClr val="tx1"/>
                </a:solidFill>
                <a:latin typeface="+mn-lt"/>
                <a:ea typeface="+mn-ea"/>
                <a:cs typeface="+mn-cs"/>
              </a:rPr>
              <a:t>atribuir </a:t>
            </a:r>
            <a:r>
              <a:rPr lang="pt-PT" sz="1200">
                <a:solidFill>
                  <a:schemeClr val="tx1"/>
                </a:solidFill>
                <a:latin typeface="+mn-lt"/>
                <a:ea typeface="+mn-ea"/>
                <a:cs typeface="+mn-cs"/>
              </a:rPr>
              <a:t> dinamicamente </a:t>
            </a:r>
            <a:r>
              <a:rPr lang="pt-PT" sz="1200" baseline="0">
                <a:solidFill>
                  <a:schemeClr val="tx1"/>
                </a:solidFill>
                <a:latin typeface="+mn-lt"/>
                <a:ea typeface="+mn-ea"/>
                <a:cs typeface="+mn-cs"/>
              </a:rPr>
              <a:t>endereços IP internos para os clientes na LAN.</a:t>
            </a:r>
          </a:p>
          <a:p>
            <a:pPr eaLnBrk="1" hangingPunct="1"/>
            <a:endParaRPr lang="en-GB" dirty="0"/>
          </a:p>
          <a:p>
            <a:r>
              <a:rPr lang="pt-PT" sz="1200">
                <a:solidFill>
                  <a:schemeClr val="tx1"/>
                </a:solidFill>
                <a:latin typeface="+mn-lt"/>
                <a:ea typeface="+mn-ea"/>
                <a:cs typeface="+mn-cs"/>
              </a:rPr>
              <a:t>Mais explicações devem ser fornecidas sobre a diferença entre endereços IP estáticos e dinâmicos e o efeito que isso pode causar nas investigações. Uma explicação das alterações no IP Versão 6 deve ser fornecida e a necessidade da alteração na versão é que a Internet está a ficar sem endereços IP.</a:t>
            </a:r>
          </a:p>
          <a:p>
            <a:pPr eaLnBrk="1" hangingPunct="1"/>
            <a:r>
              <a:rPr lang="pt-PT"/>
              <a:t>A maioria dos ISP tem menos endereços IP do que clientes - dependem do facto de que nem todos serão ligados ao mesmo tempo. Utilize a atribuição de um endereço IP dinâmico para reciclar endereços.</a:t>
            </a:r>
          </a:p>
          <a:p>
            <a:pPr eaLnBrk="1" hangingPunct="1"/>
            <a:endParaRPr lang="en-GB" dirty="0"/>
          </a:p>
          <a:p>
            <a:pPr eaLnBrk="1" hangingPunct="1"/>
            <a:r>
              <a:rPr lang="pt-PT"/>
              <a:t>Como é provável que o mesmo endereço IP seja utilizado por pessoas diferentes no mesmo dia, a hora e a data (e o fuso horário) são críticas ao fazer verificações de ISP contra suspeitos. É por este motivo que a hora exata de acesso à internet é fundamental.</a:t>
            </a:r>
          </a:p>
          <a:p>
            <a:pPr eaLnBrk="1" hangingPunct="1"/>
            <a:endParaRPr lang="en-GB" dirty="0"/>
          </a:p>
          <a:p>
            <a:pPr eaLnBrk="1" hangingPunct="1"/>
            <a:r>
              <a:rPr lang="pt-PT"/>
              <a:t>Os ISP oferecerão endereços IP estáticos (que são claramente um requisito para um site, por exemplo) - mas a um custo maior</a:t>
            </a:r>
          </a:p>
          <a:p>
            <a:pPr eaLnBrk="1" hangingPunct="1"/>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E40C4ABA-6856-41A9-83F4-3B77AFE012FA}" type="slidenum">
              <a:rPr lang="en-GB" smtClean="0"/>
              <a:pPr/>
              <a:t>50</a:t>
            </a:fld>
            <a:endParaRPr lang="en-GB"/>
          </a:p>
        </p:txBody>
      </p:sp>
      <p:sp>
        <p:nvSpPr>
          <p:cNvPr id="71683" name="Rectangle 2"/>
          <p:cNvSpPr>
            <a:spLocks noGrp="1" noRot="1" noChangeAspect="1" noChangeArrowheads="1" noTextEdit="1"/>
          </p:cNvSpPr>
          <p:nvPr>
            <p:ph type="sldImg"/>
          </p:nvPr>
        </p:nvSpPr>
        <p:spPr>
          <a:xfrm>
            <a:off x="1154113" y="701675"/>
            <a:ext cx="4586287" cy="3440113"/>
          </a:xfrm>
          <a:ln/>
        </p:spPr>
      </p:sp>
      <p:sp>
        <p:nvSpPr>
          <p:cNvPr id="71684" name="Rectangle 3"/>
          <p:cNvSpPr>
            <a:spLocks noGrp="1" noChangeArrowheads="1"/>
          </p:cNvSpPr>
          <p:nvPr>
            <p:ph type="body" idx="1"/>
          </p:nvPr>
        </p:nvSpPr>
        <p:spPr>
          <a:xfrm>
            <a:off x="939800" y="4351338"/>
            <a:ext cx="5014913" cy="4141787"/>
          </a:xfrm>
          <a:noFill/>
          <a:ln/>
        </p:spPr>
        <p:txBody>
          <a:bodyPr/>
          <a:lstStyle/>
          <a:p>
            <a:pPr eaLnBrk="1" hangingPunct="1"/>
            <a:r>
              <a:rPr lang="pt-PT"/>
              <a:t>[Este slide é animado.]</a:t>
            </a:r>
          </a:p>
          <a:p>
            <a:pPr eaLnBrk="1" hangingPunct="1"/>
            <a:endParaRPr lang="de-DE"/>
          </a:p>
          <a:p>
            <a:pPr algn="just" eaLnBrk="0" hangingPunct="0">
              <a:spcBef>
                <a:spcPct val="50000"/>
              </a:spcBef>
            </a:pPr>
            <a:r>
              <a:rPr lang="pt-PT" sz="1200" b="1">
                <a:latin typeface="Calibri" pitchFamily="34" charset="0"/>
              </a:rPr>
              <a:t>O que podemos aprender de um endereço IP?</a:t>
            </a:r>
          </a:p>
          <a:p>
            <a:pPr algn="just" eaLnBrk="0" hangingPunct="0">
              <a:spcBef>
                <a:spcPct val="50000"/>
              </a:spcBef>
            </a:pPr>
            <a:endParaRPr lang="en-GB" sz="1200" b="1" dirty="0">
              <a:latin typeface="Calibri" pitchFamily="34" charset="0"/>
            </a:endParaRPr>
          </a:p>
          <a:p>
            <a:pPr marL="0" indent="0" algn="just" eaLnBrk="0" hangingPunct="0">
              <a:spcBef>
                <a:spcPct val="50000"/>
              </a:spcBef>
              <a:buFont typeface="Arial"/>
              <a:buNone/>
            </a:pPr>
            <a:r>
              <a:rPr lang="pt-PT" sz="1200">
                <a:solidFill>
                  <a:schemeClr val="accent1">
                    <a:lumMod val="25000"/>
                  </a:schemeClr>
                </a:solidFill>
                <a:latin typeface="Calibri" pitchFamily="34" charset="0"/>
              </a:rPr>
              <a:t>O endereço IP público é de propriedade de uma empresa (por exemplo, um fornecedor de serviços de Internet (ISP)</a:t>
            </a:r>
          </a:p>
          <a:p>
            <a:pPr marL="0" indent="0" algn="just" eaLnBrk="0" hangingPunct="0">
              <a:spcBef>
                <a:spcPct val="50000"/>
              </a:spcBef>
              <a:buFont typeface="Arial"/>
              <a:buNone/>
            </a:pPr>
            <a:r>
              <a:rPr lang="pt-PT" sz="1200">
                <a:solidFill>
                  <a:schemeClr val="accent1">
                    <a:lumMod val="25000"/>
                  </a:schemeClr>
                </a:solidFill>
                <a:latin typeface="Calibri" pitchFamily="34" charset="0"/>
              </a:rPr>
              <a:t>Dependendo da legislação de retenção de dados em vigor, o ISP mantém registos sobre quais foram os endereços IP e as portas atribuídos a um determinado subscritor num determinado ponto de tempo.</a:t>
            </a:r>
          </a:p>
          <a:p>
            <a:pPr marL="0" indent="0" algn="just" eaLnBrk="0" hangingPunct="0">
              <a:spcBef>
                <a:spcPct val="50000"/>
              </a:spcBef>
              <a:buFont typeface="Arial"/>
              <a:buNone/>
            </a:pPr>
            <a:r>
              <a:rPr lang="pt-PT" sz="1200">
                <a:solidFill>
                  <a:schemeClr val="accent1">
                    <a:lumMod val="25000"/>
                  </a:schemeClr>
                </a:solidFill>
                <a:latin typeface="Calibri" pitchFamily="34" charset="0"/>
              </a:rPr>
              <a:t>Ao solicitar estas informações aos ISP, o endereço IP correto, o número da porta (se disponível), a data, a hora e o fuso horário têm de ser fornecidos.</a:t>
            </a:r>
          </a:p>
          <a:p>
            <a:pPr algn="just" eaLnBrk="0" hangingPunct="0">
              <a:spcBef>
                <a:spcPct val="50000"/>
              </a:spcBef>
            </a:pPr>
            <a:r>
              <a:rPr lang="pt-PT" sz="1200">
                <a:solidFill>
                  <a:schemeClr val="accent1">
                    <a:lumMod val="25000"/>
                  </a:schemeClr>
                </a:solidFill>
                <a:latin typeface="Calibri" pitchFamily="34" charset="0"/>
              </a:rPr>
              <a:t>O endereço do subscritor não tem necessariamente de ser a localização física da Internet</a:t>
            </a:r>
          </a:p>
          <a:p>
            <a:pPr eaLnBrk="1" hangingPunct="1"/>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b="1">
                <a:solidFill>
                  <a:schemeClr val="tx1"/>
                </a:solidFill>
                <a:latin typeface="+mn-lt"/>
                <a:ea typeface="+mn-ea"/>
                <a:cs typeface="+mn-cs"/>
              </a:rPr>
              <a:t>Objetivos da sessão</a:t>
            </a:r>
          </a:p>
          <a:p>
            <a:r>
              <a:rPr lang="pt-PT" sz="1200">
                <a:solidFill>
                  <a:schemeClr val="tx1"/>
                </a:solidFill>
                <a:latin typeface="+mn-lt"/>
                <a:ea typeface="+mn-ea"/>
                <a:cs typeface="+mn-cs"/>
              </a:rPr>
              <a:t>É importante que os delegados compreendam quais são os objetivos da aula.  Estes devem ser objetivos "SMART" e explicados detalhadamente aos delegados antes do início da sessão, utilizando as informações do slide.</a:t>
            </a:r>
          </a:p>
          <a:p>
            <a:endParaRPr lang="en-US" dirty="0"/>
          </a:p>
          <a:p>
            <a:r>
              <a:rPr lang="pt-PT"/>
              <a:t>Também é importante destacar que o principal objetivo desta sessão é familiarizar o </a:t>
            </a:r>
            <a:r>
              <a:rPr lang="pt-PT" baseline="0"/>
              <a:t>público com algumas tecnologias que podem desempenhar um papel nos seus casos. No entanto, esta sessão não tem como objetivo fornecer informações sobre quais as provas eletrónicas que podem ser obtidas a partir dessas tecnologias.</a:t>
            </a:r>
            <a:r>
              <a:rPr lang="pt-PT" sz="1200">
                <a:solidFill>
                  <a:schemeClr val="tx1"/>
                </a:solidFill>
                <a:latin typeface="+mn-lt"/>
                <a:ea typeface="+mn-ea"/>
                <a:cs typeface="+mn-cs"/>
              </a:rPr>
              <a:t> Será realizada outra sessão no dia 3 desta formação que aborda os aspetos probatórios dos dispositivos.</a:t>
            </a:r>
          </a:p>
        </p:txBody>
      </p:sp>
      <p:sp>
        <p:nvSpPr>
          <p:cNvPr id="4" name="Slide Number Placeholder 3"/>
          <p:cNvSpPr>
            <a:spLocks noGrp="1"/>
          </p:cNvSpPr>
          <p:nvPr>
            <p:ph type="sldNum" sz="quarter" idx="10"/>
          </p:nvPr>
        </p:nvSpPr>
        <p:spPr/>
        <p:txBody>
          <a:bodyPr/>
          <a:lstStyle/>
          <a:p>
            <a:fld id="{B2221978-7AB2-D644-A1FF-AF545A1745C1}"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51</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pt-PT">
                <a:latin typeface="Calibri" pitchFamily="34" charset="0"/>
                <a:cs typeface="Arial" charset="0"/>
              </a:rPr>
              <a:t>Todos os computador na Internet têm de possuir um endereço IP.</a:t>
            </a:r>
            <a:r>
              <a:rPr lang="pt-PT" baseline="0">
                <a:latin typeface="Calibri" pitchFamily="34" charset="0"/>
                <a:cs typeface="Arial" charset="0"/>
              </a:rPr>
              <a:t> </a:t>
            </a:r>
            <a:r>
              <a:rPr lang="pt-PT">
                <a:latin typeface="Calibri" pitchFamily="34" charset="0"/>
                <a:cs typeface="Arial" charset="0"/>
              </a:rPr>
              <a:t>Estes endereços IP não são fáceis de memorizar.</a:t>
            </a:r>
            <a:r>
              <a:rPr lang="pt-PT" baseline="0">
                <a:latin typeface="Calibri" pitchFamily="34" charset="0"/>
                <a:cs typeface="Arial" charset="0"/>
              </a:rPr>
              <a:t> </a:t>
            </a:r>
            <a:r>
              <a:rPr lang="pt-PT"/>
              <a:t>Os servidores de rede geralmente veiculam os seus dados em determinados domínios, por exemplo, os servidores de rede do Google veiculam o conteúdo do site do Google ao domínio google.com. </a:t>
            </a:r>
          </a:p>
          <a:p>
            <a:r>
              <a:rPr lang="pt-PT"/>
              <a:t>No entanto, outro computador na Internet não pode solicitar dados de um domínio. Só pode solicitar dados de um endereço IP. </a:t>
            </a:r>
          </a:p>
          <a:p>
            <a:r>
              <a:rPr lang="pt-PT"/>
              <a:t>O sistema de nomes de domínio (DNS) foi inventado para resolver facilmente nomes de domínio para endereços IP.</a:t>
            </a:r>
          </a:p>
          <a:p>
            <a:pPr marL="0" marR="0" indent="0" algn="l" defTabSz="457200" rtl="0" eaLnBrk="1" fontAlgn="auto" latinLnBrk="0" hangingPunct="1">
              <a:lnSpc>
                <a:spcPct val="100000"/>
              </a:lnSpc>
              <a:spcBef>
                <a:spcPts val="0"/>
              </a:spcBef>
              <a:spcAft>
                <a:spcPts val="0"/>
              </a:spcAft>
              <a:buClrTx/>
              <a:buSzTx/>
              <a:buFontTx/>
              <a:buNone/>
              <a:tabLst/>
              <a:defRPr/>
            </a:pPr>
            <a:endParaRPr lang="de-DE"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de-DE"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pt-PT" baseline="0"/>
              <a:t>O Sistema de Nomes de Domínio (DNS) é um sistema hierárquico de nomenclatura distribuída para computadores, serviços ou qualquer recurso ligado à Internet ou a uma rede privada. Associa várias informações a nomes de domínio atribuídos a cada uma das entidades participantes. Um Serviço de Nomes de Domínio resolve consultas de nomes de domínio (que são mais fáceis de entender e utilizar ao aceder à Internet) em endereços IP com o objetivo de localizar serviços e dispositivos de computador em todo o mundo. Uma analogia utilizada frequentemente para explicar o Sistema de Nomes de Domínio é que ele serve como um catálogo telefónico para a Internet, traduzindo nomes de anfitriões de computadores adequados a humanos para o meio ambiente em endereços IP. Por exemplo, o nome de domínio www.example.com traduz-se nos endereços 192.0.43.10 (IPv4) e 2620:0:2d0:200::10 (IPv6).</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52</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pt-PT">
                <a:latin typeface="Calibri" pitchFamily="34" charset="0"/>
                <a:cs typeface="Arial" charset="0"/>
              </a:rPr>
              <a:t>Para identificar o proprietário de um nome de domínio ou o ISP de um determinado endereço IP, os serviços </a:t>
            </a:r>
            <a:r>
              <a:rPr lang="pt-PT" b="1">
                <a:latin typeface="Calibri" pitchFamily="34" charset="0"/>
                <a:cs typeface="Arial" charset="0"/>
              </a:rPr>
              <a:t>whois</a:t>
            </a:r>
            <a:r>
              <a:rPr lang="pt-PT">
                <a:latin typeface="Calibri" pitchFamily="34" charset="0"/>
                <a:cs typeface="Arial" charset="0"/>
              </a:rPr>
              <a:t> podem ser utilizados</a:t>
            </a:r>
          </a:p>
          <a:p>
            <a:r>
              <a:rPr lang="pt-PT">
                <a:latin typeface="Calibri" pitchFamily="34" charset="0"/>
                <a:cs typeface="Arial" charset="0"/>
              </a:rPr>
              <a:t>As informações Whois de </a:t>
            </a:r>
            <a:r>
              <a:rPr lang="pt-PT" b="1">
                <a:latin typeface="Calibri" pitchFamily="34" charset="0"/>
                <a:cs typeface="Arial" charset="0"/>
              </a:rPr>
              <a:t>domínios</a:t>
            </a:r>
            <a:r>
              <a:rPr lang="pt-PT">
                <a:latin typeface="Calibri" pitchFamily="34" charset="0"/>
                <a:cs typeface="Arial" charset="0"/>
              </a:rPr>
              <a:t> incluem dados sobre quem registou, o que foi registado, datas de registo, bem como detalhes de contacto administrativos e técnicos.</a:t>
            </a:r>
            <a:r>
              <a:rPr lang="pt-PT" baseline="0">
                <a:latin typeface="Calibri" pitchFamily="34" charset="0"/>
                <a:cs typeface="Arial" charset="0"/>
              </a:rPr>
              <a:t> No entanto, estes dados podem ser anonimizados utilizando serviços de registo anónimos, por exemplo, https://ititch.com</a:t>
            </a:r>
          </a:p>
          <a:p>
            <a:r>
              <a:rPr lang="pt-PT">
                <a:latin typeface="Calibri" pitchFamily="34" charset="0"/>
                <a:cs typeface="Arial" charset="0"/>
              </a:rPr>
              <a:t>As informações Whois para </a:t>
            </a:r>
            <a:r>
              <a:rPr lang="pt-PT" b="1">
                <a:latin typeface="Calibri" pitchFamily="34" charset="0"/>
                <a:cs typeface="Arial" charset="0"/>
              </a:rPr>
              <a:t>endereços IP</a:t>
            </a:r>
            <a:r>
              <a:rPr lang="pt-PT">
                <a:latin typeface="Calibri" pitchFamily="34" charset="0"/>
                <a:cs typeface="Arial" charset="0"/>
              </a:rPr>
              <a:t> incluem dados sobre a empresa proprietária/gestora e os seus detalhes de contacto administrativos e técnicos </a:t>
            </a:r>
          </a:p>
          <a:p>
            <a:endParaRPr lang="en-GB" dirty="0">
              <a:latin typeface="Calibri" pitchFamily="34" charset="0"/>
              <a:cs typeface="Arial" charset="0"/>
            </a:endParaRPr>
          </a:p>
          <a:p>
            <a:r>
              <a:rPr lang="pt-PT">
                <a:latin typeface="Calibri" pitchFamily="34" charset="0"/>
                <a:cs typeface="Arial" charset="0"/>
              </a:rPr>
              <a:t>NB: Os próximos regulamentos de privacidade </a:t>
            </a:r>
            <a:r>
              <a:rPr lang="pt-PT" baseline="0">
                <a:latin typeface="Calibri" pitchFamily="34" charset="0"/>
                <a:cs typeface="Arial" charset="0"/>
              </a:rPr>
              <a:t>limitarão as informações que serão recuperadas publicamente dos Whois, e os agentes da autoridade terão de solicitar estas mesmas informações ao fornecedor de serviços através de uma ordem judicial.</a:t>
            </a:r>
          </a:p>
          <a:p>
            <a:endParaRPr lang="en-US" baseline="0" dirty="0"/>
          </a:p>
          <a:p>
            <a:r>
              <a:rPr lang="pt-PT" baseline="0"/>
              <a:t>O formador pode demonstrar as consultas whois num serviço como: https://www.ultratools.com/tools/</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54</a:t>
            </a:fld>
            <a:endParaRPr lang="en-GB"/>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pt-PT" sz="1200">
                <a:latin typeface="Calibri" pitchFamily="34" charset="0"/>
                <a:cs typeface="Arial" charset="0"/>
              </a:rPr>
              <a:t>Os endereços IP podem ser mapeados numa área física utilizando serviços de </a:t>
            </a:r>
            <a:r>
              <a:rPr lang="pt-PT" sz="1200" b="1">
                <a:latin typeface="Calibri" pitchFamily="34" charset="0"/>
                <a:cs typeface="Arial" charset="0"/>
              </a:rPr>
              <a:t>geolocalização por IP</a:t>
            </a:r>
            <a:r>
              <a:rPr lang="pt-PT" sz="1200">
                <a:latin typeface="Calibri" pitchFamily="34" charset="0"/>
                <a:cs typeface="Arial" charset="0"/>
              </a:rPr>
              <a:t>. Um desses serviços é http://www.ip-tracker.org</a:t>
            </a:r>
            <a:r>
              <a:rPr lang="pt-PT" sz="1200" baseline="0">
                <a:latin typeface="Calibri" pitchFamily="34" charset="0"/>
                <a:cs typeface="Arial" charset="0"/>
              </a:rPr>
              <a:t>. Este serviço pode ser utilizado pelo formador para demonstrar a geolocalização do IP</a:t>
            </a:r>
          </a:p>
          <a:p>
            <a:r>
              <a:rPr lang="pt-PT" sz="1200">
                <a:latin typeface="Calibri" pitchFamily="34" charset="0"/>
                <a:cs typeface="Arial" charset="0"/>
              </a:rPr>
              <a:t>Isto </a:t>
            </a:r>
            <a:r>
              <a:rPr lang="pt-PT" sz="1200" u="sng">
                <a:latin typeface="Calibri" pitchFamily="34" charset="0"/>
                <a:cs typeface="Arial" charset="0"/>
              </a:rPr>
              <a:t>pode</a:t>
            </a:r>
            <a:r>
              <a:rPr lang="pt-PT" sz="1200">
                <a:latin typeface="Calibri" pitchFamily="34" charset="0"/>
                <a:cs typeface="Arial" charset="0"/>
              </a:rPr>
              <a:t> dar uma indicação sobre a localização física do subscritor utilizando o endereço IP</a:t>
            </a:r>
          </a:p>
          <a:p>
            <a:r>
              <a:rPr lang="pt-PT" sz="1200">
                <a:latin typeface="Calibri" pitchFamily="34" charset="0"/>
                <a:cs typeface="Arial" charset="0"/>
              </a:rPr>
              <a:t>No entanto, a geolocalização por IP não é precisa e pode ser falsificada facilmente.</a:t>
            </a:r>
          </a:p>
          <a:p>
            <a:endParaRPr lang="en-US" baseline="0"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Exemplos de como a Internet está a mudar e o impacto que essas mudanças terão na forma como as investigações são conduzidas e geridas devem ser fornecidas e relevantes para o público em questão.  Os efeitos na largura de banda, comércio e rede sem fios são fornecidos como exemplos.</a:t>
            </a: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55</a:t>
            </a:fld>
            <a:endParaRPr lang="en-GB"/>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O formador deve dar aos participantes a oportunidade de fazer quaisquer perguntas que possam ter em relação à parte Dois da aula.</a:t>
            </a:r>
          </a:p>
        </p:txBody>
      </p:sp>
      <p:sp>
        <p:nvSpPr>
          <p:cNvPr id="4" name="Slide Number Placeholder 3"/>
          <p:cNvSpPr>
            <a:spLocks noGrp="1"/>
          </p:cNvSpPr>
          <p:nvPr>
            <p:ph type="sldNum" sz="quarter" idx="10"/>
          </p:nvPr>
        </p:nvSpPr>
        <p:spPr/>
        <p:txBody>
          <a:bodyPr/>
          <a:lstStyle/>
          <a:p>
            <a:fld id="{D4504A11-3BA0-4461-A1C5-454F02F9540C}" type="slidenum">
              <a:rPr lang="en-GB" smtClean="0"/>
              <a:pPr/>
              <a:t>56</a:t>
            </a:fld>
            <a:endParaRPr lang="en-GB"/>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Esta sessão aborda mais detalhadamente os serviços que estão disponíveis na Internet, em particular a Rede Mundial de Computador (WWW) e o E-mail.</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57</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Antes de abordar os detalhes dos serviços disponíveis na Internet, vale a pena refletir sobre quanto os países confiam atualmente nestes serviços a nível nacional.  Os formadores devem fornecer uma descrição geral da infraestrutura nacional crítica nos seus próprios países para garantir que os delegados compreendem como a Internet se tornou importante em questões de segurança nacional de infraestruturas num curto espaço de tempo.</a:t>
            </a:r>
          </a:p>
          <a:p>
            <a:endParaRPr lang="en-GB" dirty="0"/>
          </a:p>
        </p:txBody>
      </p:sp>
      <p:sp>
        <p:nvSpPr>
          <p:cNvPr id="36868" name="Slide Number Placeholder 3"/>
          <p:cNvSpPr>
            <a:spLocks noGrp="1"/>
          </p:cNvSpPr>
          <p:nvPr>
            <p:ph type="sldNum" sz="quarter" idx="5"/>
          </p:nvPr>
        </p:nvSpPr>
        <p:spPr>
          <a:noFill/>
        </p:spPr>
        <p:txBody>
          <a:bodyPr/>
          <a:lstStyle/>
          <a:p>
            <a:fld id="{C0A9C4D6-768A-4E7A-A795-90C7D68138C3}" type="slidenum">
              <a:rPr lang="en-US"/>
              <a:pPr/>
              <a:t>58</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C0739FC5-A38F-44CD-9E08-2562C4AF1784}" type="slidenum">
              <a:rPr lang="en-GB" smtClean="0"/>
              <a:pPr/>
              <a:t>60</a:t>
            </a:fld>
            <a:endParaRPr lang="en-GB"/>
          </a:p>
        </p:txBody>
      </p:sp>
      <p:sp>
        <p:nvSpPr>
          <p:cNvPr id="68611" name="Rectangle 2"/>
          <p:cNvSpPr>
            <a:spLocks noGrp="1" noRot="1" noChangeAspect="1" noChangeArrowheads="1" noTextEdit="1"/>
          </p:cNvSpPr>
          <p:nvPr>
            <p:ph type="sldImg"/>
          </p:nvPr>
        </p:nvSpPr>
        <p:spPr>
          <a:xfrm>
            <a:off x="1144588" y="685800"/>
            <a:ext cx="4572000" cy="3429000"/>
          </a:xfrm>
          <a:ln/>
        </p:spPr>
      </p:sp>
      <p:sp>
        <p:nvSpPr>
          <p:cNvPr id="68612" name="Rectangle 3"/>
          <p:cNvSpPr>
            <a:spLocks noGrp="1" noChangeArrowheads="1"/>
          </p:cNvSpPr>
          <p:nvPr>
            <p:ph type="body" idx="1"/>
          </p:nvPr>
        </p:nvSpPr>
        <p:spPr>
          <a:xfrm>
            <a:off x="914400" y="4343400"/>
            <a:ext cx="5029200" cy="4114800"/>
          </a:xfrm>
          <a:noFill/>
          <a:ln/>
        </p:spPr>
        <p:txBody>
          <a:bodyPr/>
          <a:lstStyle/>
          <a:p>
            <a:r>
              <a:rPr lang="pt-PT" sz="1200">
                <a:solidFill>
                  <a:schemeClr val="tx1"/>
                </a:solidFill>
                <a:latin typeface="+mn-lt"/>
                <a:ea typeface="+mn-ea"/>
                <a:cs typeface="+mn-cs"/>
              </a:rPr>
              <a:t>A Rede Mundial de Computadores (WWW) nasceu, de forma efetiva, em 1991, quando o HTML (Hyper Text Markup Language) foi inventado por Sir Tim Berners-Lee O HTML forneceu a plataforma para combinar palavras, imagens e sons em páginas da Internet. Os padrões de Internet foram criados pelo World Wide Web Consortium (W3C). A explicação seguinte explica o nome.</a:t>
            </a:r>
          </a:p>
          <a:p>
            <a:r>
              <a:rPr lang="pt-PT" sz="1200" b="1">
                <a:solidFill>
                  <a:schemeClr val="tx1"/>
                </a:solidFill>
                <a:latin typeface="+mn-lt"/>
                <a:ea typeface="+mn-ea"/>
                <a:cs typeface="+mn-cs"/>
              </a:rPr>
              <a:t>"A visão do mundo da W3 é de documentos que fazem referência uns aos outros através de ligações. Devido à sua semelhança com as construções de uma aranha, este mundo é denominado Rede".</a:t>
            </a:r>
            <a:r>
              <a:rPr lang="pt-PT" sz="1200">
                <a:solidFill>
                  <a:schemeClr val="tx1"/>
                </a:solidFill>
                <a:latin typeface="+mn-lt"/>
                <a:ea typeface="+mn-ea"/>
                <a:cs typeface="+mn-cs"/>
              </a:rPr>
              <a:t> </a:t>
            </a:r>
            <a:r>
              <a:rPr lang="pt-PT" sz="1200" i="1">
                <a:solidFill>
                  <a:schemeClr val="tx1"/>
                </a:solidFill>
                <a:latin typeface="+mn-lt"/>
                <a:ea typeface="+mn-ea"/>
                <a:cs typeface="+mn-cs"/>
              </a:rPr>
              <a:t>(Tim Berners-Lee, Robert Cailliau; WorldWide Web; setembro de 1992</a:t>
            </a:r>
          </a:p>
          <a:p>
            <a:pPr eaLnBrk="1" hangingPunct="1"/>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Esta secção foi desenvolvida para fornecer aos delegados uma compreensão básica dos endereços IP e o seu significado, sem entrar em detalhes sobre a forma como os endereços IP e os nomes de domínio se relacionam entre si.  Os detalhes técnicos são considerados mais avançados do que o âmbito deste curso.  É importante que o formador torne este aspeto o mais fácil de explicar possível.  O material de apresentação fornecido pretende identificar a forma como isso pode ser alcançado.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63</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4B70E16E-21BC-4198-B63F-3438507C4089}" type="slidenum">
              <a:rPr lang="en-GB" smtClean="0"/>
              <a:pPr/>
              <a:t>64</a:t>
            </a:fld>
            <a:endParaRPr lang="en-GB"/>
          </a:p>
        </p:txBody>
      </p:sp>
      <p:sp>
        <p:nvSpPr>
          <p:cNvPr id="70659" name="Rectangle 2"/>
          <p:cNvSpPr>
            <a:spLocks noGrp="1" noRot="1" noChangeAspect="1" noChangeArrowheads="1" noTextEdit="1"/>
          </p:cNvSpPr>
          <p:nvPr>
            <p:ph type="sldImg"/>
          </p:nvPr>
        </p:nvSpPr>
        <p:spPr>
          <a:xfrm>
            <a:off x="1144588" y="685800"/>
            <a:ext cx="4572000" cy="3429000"/>
          </a:xfrm>
          <a:ln/>
        </p:spPr>
      </p:sp>
      <p:sp>
        <p:nvSpPr>
          <p:cNvPr id="70660" name="Rectangle 3"/>
          <p:cNvSpPr>
            <a:spLocks noGrp="1" noChangeArrowheads="1"/>
          </p:cNvSpPr>
          <p:nvPr>
            <p:ph type="body" idx="1"/>
          </p:nvPr>
        </p:nvSpPr>
        <p:spPr>
          <a:xfrm>
            <a:off x="914400" y="4343400"/>
            <a:ext cx="5029200" cy="4114800"/>
          </a:xfrm>
          <a:noFill/>
          <a:ln/>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O objetivo deste slide é demonstrar que mesmo a maioria das pessoas conhecimentos em tecnologia não poderiam ter imaginado as mudanças que a tecnologia traria.  Os delegados não estão sozinhos no facto de talvez não entenderem o impacto que a tecnologia tem na sua função e as citações neste slide podem encorajá-los a acreditar que a tecnologia no sistema de justiça criminal não deve ser temida, mas abraçada com todas as salvaguardas necessárias.</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F010AD09-6A22-406F-A1E1-207F2C1C357E}" type="slidenum">
              <a:rPr lang="en-GB" smtClean="0"/>
              <a:pPr/>
              <a:t>65</a:t>
            </a:fld>
            <a:endParaRPr lang="en-GB"/>
          </a:p>
        </p:txBody>
      </p:sp>
      <p:sp>
        <p:nvSpPr>
          <p:cNvPr id="72707" name="Rectangle 2"/>
          <p:cNvSpPr>
            <a:spLocks noGrp="1" noRot="1" noChangeAspect="1" noChangeArrowheads="1" noTextEdit="1"/>
          </p:cNvSpPr>
          <p:nvPr>
            <p:ph type="sldImg"/>
          </p:nvPr>
        </p:nvSpPr>
        <p:spPr>
          <a:xfrm>
            <a:off x="1154113" y="701675"/>
            <a:ext cx="4586287" cy="3440113"/>
          </a:xfrm>
          <a:ln/>
        </p:spPr>
      </p:sp>
      <p:sp>
        <p:nvSpPr>
          <p:cNvPr id="72708" name="Rectangle 3"/>
          <p:cNvSpPr>
            <a:spLocks noGrp="1" noChangeArrowheads="1"/>
          </p:cNvSpPr>
          <p:nvPr>
            <p:ph type="body" idx="1"/>
          </p:nvPr>
        </p:nvSpPr>
        <p:spPr>
          <a:xfrm>
            <a:off x="939800" y="4351338"/>
            <a:ext cx="5014913" cy="4141787"/>
          </a:xfrm>
          <a:noFill/>
          <a:ln/>
        </p:spPr>
        <p:txBody>
          <a:bodyPr/>
          <a:lstStyle/>
          <a:p>
            <a:pPr eaLnBrk="1" hangingPunct="1"/>
            <a:r>
              <a:rPr lang="pt-PT"/>
              <a:t>Uma explicação dos protocolos utilizados na Internet.</a:t>
            </a:r>
          </a:p>
          <a:p>
            <a:pPr eaLnBrk="1" hangingPunct="1"/>
            <a:endParaRPr lang="en-GB" dirty="0"/>
          </a:p>
          <a:p>
            <a:pPr eaLnBrk="1" hangingPunct="1"/>
            <a:r>
              <a:rPr lang="pt-PT"/>
              <a:t>Os nomes de domínio e os endereços IP são intercambiáveis, se souber o endereço IP, deve poder inseri-lo na linha de endereço e ligar-se ao mesmo site.</a:t>
            </a:r>
          </a:p>
          <a:p>
            <a:pPr eaLnBrk="1" hangingPunct="1"/>
            <a:endParaRPr lang="en-GB" dirty="0"/>
          </a:p>
          <a:p>
            <a:pPr eaLnBrk="1" hangingPunct="1"/>
            <a:r>
              <a:rPr lang="pt-PT"/>
              <a:t>Na prática, o que acontece normalmente, é que insere o nome de domínio simples www.google.com.qa e os servidores do sistema de Internet traduzem-no por e enviam-no para o site correto.</a:t>
            </a:r>
          </a:p>
          <a:p>
            <a:pPr eaLnBrk="1" hangingPunct="1"/>
            <a:endParaRPr lang="en-GB" dirty="0"/>
          </a:p>
          <a:p>
            <a:pPr eaLnBrk="1" hangingPunct="1"/>
            <a:r>
              <a:rPr lang="pt-PT"/>
              <a:t>Em Endereços de Protocolo da Internet, o nome de domínio é convertido num número exclusivo de 32 bits, normalmente gravado numa notação Quadted Quad, uma série de quatro números de 8 bits escritos em decimais e separados por pontos. Como o número acima 212.140.189.10, todos os números nesta sequência devem variar entre 0 e 255 (atualmente 256 alternativas). Obviamente, no exemplo dado, o último número deve ser 010, no entanto, a convenção permite que seja encurtado para apenas 10. </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Um aspeto importante de lidar com o cibercrime é entender quais os vestígios que podem ser deixados pelos investigadores utilizando a Internet para realizar investigações.  Isto é relevante não apenas para o investigador, mas também para o procurador que pode ordenar investigações e para os juízes do ponto de vista da admissibilidade das provas.  Esta secção deve procurar fornecer os conhecimentos básicos que permitirão aos participantes compreender os riscos que ficar online podem afetar uma investigação.</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66</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As informações fornecidas nos slides da apresentação fornecem informações básicas que devem ser transmitidas aos delegados, analisando os slides para mostrar que informações são deixadas para trás por alguém, incluindo os investigadores que visitam os sites. Isto deve estar vinculado à importância de garantir que os investigadores protegem a sua identidade nestas circunstâncias e de identificar que, em algumas jurisdições, pode haver condições legais a cumprir para que as referidas investigações ocorram.</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67</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O formador deve dar aos participantes a oportunidade de fazer quaisquer perguntas que possam ter em relação aos tópicos discutidos até agora na parte Três da aula.</a:t>
            </a:r>
          </a:p>
        </p:txBody>
      </p:sp>
      <p:sp>
        <p:nvSpPr>
          <p:cNvPr id="4" name="Slide Number Placeholder 3"/>
          <p:cNvSpPr>
            <a:spLocks noGrp="1"/>
          </p:cNvSpPr>
          <p:nvPr>
            <p:ph type="sldNum" sz="quarter" idx="10"/>
          </p:nvPr>
        </p:nvSpPr>
        <p:spPr/>
        <p:txBody>
          <a:bodyPr/>
          <a:lstStyle/>
          <a:p>
            <a:fld id="{D4504A11-3BA0-4461-A1C5-454F02F9540C}" type="slidenum">
              <a:rPr lang="en-GB" smtClean="0"/>
              <a:pPr/>
              <a:t>71</a:t>
            </a:fld>
            <a:endParaRPr lang="en-GB"/>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O correio eletrónico ou e-mail é um método de troca de mensagens digitais. </a:t>
            </a:r>
          </a:p>
          <a:p>
            <a:r>
              <a:rPr lang="pt-PT" sz="1200">
                <a:solidFill>
                  <a:schemeClr val="tx1"/>
                </a:solidFill>
                <a:latin typeface="+mn-lt"/>
                <a:ea typeface="+mn-ea"/>
                <a:cs typeface="+mn-cs"/>
              </a:rPr>
              <a:t>Para o utilizador, parece que o e-mail é enviado diretamente da máquina do remetente para a do destinatário. No entanto, cada mensagem passa geralmente por pelo menos quatro computadores durante a sua vida útil. </a:t>
            </a:r>
          </a:p>
        </p:txBody>
      </p:sp>
      <p:sp>
        <p:nvSpPr>
          <p:cNvPr id="4" name="Slide Number Placeholder 3"/>
          <p:cNvSpPr>
            <a:spLocks noGrp="1"/>
          </p:cNvSpPr>
          <p:nvPr>
            <p:ph type="sldNum" sz="quarter" idx="10"/>
          </p:nvPr>
        </p:nvSpPr>
        <p:spPr/>
        <p:txBody>
          <a:bodyPr/>
          <a:lstStyle/>
          <a:p>
            <a:fld id="{B2221978-7AB2-D644-A1FF-AF545A1745C1}" type="slidenum">
              <a:rPr lang="en-US" smtClean="0"/>
              <a:pPr/>
              <a:t>73</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pt-PT" sz="1200">
                <a:solidFill>
                  <a:schemeClr val="tx1"/>
                </a:solidFill>
                <a:latin typeface="+mn-lt"/>
                <a:ea typeface="+mn-ea"/>
                <a:cs typeface="+mn-cs"/>
              </a:rPr>
              <a:t>Uma mensagem é composta no próprio computador do utilizador e, de seguida, enviada para o servidor de correio SMTP de saída do ISP* (Protocolo de Transferência de Correio Simples ou SMTP)</a:t>
            </a:r>
          </a:p>
          <a:p>
            <a:pPr lvl="1"/>
            <a:r>
              <a:rPr lang="pt-PT" sz="1200">
                <a:solidFill>
                  <a:schemeClr val="tx1"/>
                </a:solidFill>
                <a:latin typeface="+mn-lt"/>
                <a:ea typeface="+mn-ea"/>
                <a:cs typeface="+mn-cs"/>
              </a:rPr>
              <a:t>O ISP de saída encaminha o e-mail para o servidor de e-mail SMTP do ISP do destinatário (SMTP - SMTP)</a:t>
            </a:r>
          </a:p>
          <a:p>
            <a:pPr lvl="1"/>
            <a:r>
              <a:rPr lang="pt-PT" sz="1200">
                <a:solidFill>
                  <a:schemeClr val="tx1"/>
                </a:solidFill>
                <a:latin typeface="+mn-lt"/>
                <a:ea typeface="+mn-ea"/>
                <a:cs typeface="+mn-cs"/>
              </a:rPr>
              <a:t>O servidor de correio do destinatário encontra o servidor de correio de entrada do destinatário (Protocolo de Correio ou POP3) e envia a mensagem para a "caixa de correio do destinatário"</a:t>
            </a:r>
          </a:p>
          <a:p>
            <a:pPr lvl="1"/>
            <a:r>
              <a:rPr lang="pt-PT" sz="1200">
                <a:solidFill>
                  <a:schemeClr val="tx1"/>
                </a:solidFill>
                <a:latin typeface="+mn-lt"/>
                <a:ea typeface="+mn-ea"/>
                <a:cs typeface="+mn-cs"/>
              </a:rPr>
              <a:t>Os registos do destinatário na conta e a mensagem são recuperados na caixa de entrada do destinatário, normalmente excluindo-a do servidor de e-mail no processo</a:t>
            </a:r>
          </a:p>
          <a:p>
            <a:r>
              <a:rPr lang="pt-PT" sz="1200" i="1">
                <a:solidFill>
                  <a:schemeClr val="tx1"/>
                </a:solidFill>
                <a:latin typeface="+mn-lt"/>
                <a:ea typeface="+mn-ea"/>
                <a:cs typeface="+mn-cs"/>
              </a:rPr>
              <a:t>* Servidor de correio - computador dedicado utilizado para tratar de correio</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74</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3890C7BE-C292-4BA3-BA9E-D74D51922507}" type="slidenum">
              <a:rPr lang="en-GB" smtClean="0"/>
              <a:pPr/>
              <a:t>75</a:t>
            </a:fld>
            <a:endParaRPr lang="en-GB"/>
          </a:p>
        </p:txBody>
      </p:sp>
      <p:sp>
        <p:nvSpPr>
          <p:cNvPr id="55299" name="Rectangle 2"/>
          <p:cNvSpPr>
            <a:spLocks noGrp="1" noRot="1" noChangeAspect="1" noChangeArrowheads="1" noTextEdit="1"/>
          </p:cNvSpPr>
          <p:nvPr>
            <p:ph type="sldImg"/>
          </p:nvPr>
        </p:nvSpPr>
        <p:spPr>
          <a:xfrm>
            <a:off x="1144588" y="688975"/>
            <a:ext cx="4565650" cy="3424238"/>
          </a:xfrm>
          <a:ln w="12700" cap="flat"/>
        </p:spPr>
      </p:sp>
      <p:sp>
        <p:nvSpPr>
          <p:cNvPr id="55300" name="Rectangle 3"/>
          <p:cNvSpPr>
            <a:spLocks noGrp="1" noChangeArrowheads="1"/>
          </p:cNvSpPr>
          <p:nvPr>
            <p:ph type="body" idx="1"/>
          </p:nvPr>
        </p:nvSpPr>
        <p:spPr>
          <a:xfrm>
            <a:off x="914400" y="4343400"/>
            <a:ext cx="5027613" cy="4114800"/>
          </a:xfrm>
          <a:noFill/>
          <a:ln/>
        </p:spPr>
        <p:txBody>
          <a:bodyPr lIns="92075" tIns="46038" rIns="92075" bIns="46038"/>
          <a:lstStyle/>
          <a:p>
            <a:pPr eaLnBrk="1" hangingPunct="1"/>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03031541-0223-4DF2-9DDA-72A46988E519}" type="slidenum">
              <a:rPr lang="en-GB" smtClean="0"/>
              <a:pPr/>
              <a:t>76</a:t>
            </a:fld>
            <a:endParaRPr lang="en-GB"/>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xfrm>
            <a:off x="684213" y="4341813"/>
            <a:ext cx="5489575" cy="4116387"/>
          </a:xfrm>
          <a:noFill/>
          <a:ln/>
        </p:spPr>
        <p:txBody>
          <a:bodyPr/>
          <a:lstStyle/>
          <a:p>
            <a:pPr eaLnBrk="1" hangingPunct="1"/>
            <a:r>
              <a:rPr lang="pt-PT"/>
              <a:t>Em alternativa - o utilizador pode optar por utilizar um servidor de e-mail n outro lugar na rede, ou seja, hotmail ou pode ter um domínio e, neste caso, o e-mail será processado pelos servidores de e-mail dos fornecedores de rede</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Existem diferentes tipos de correio eletrónico; </a:t>
            </a:r>
          </a:p>
          <a:p>
            <a:r>
              <a:rPr lang="pt-PT" sz="1200">
                <a:solidFill>
                  <a:schemeClr val="tx1"/>
                </a:solidFill>
                <a:latin typeface="+mn-lt"/>
                <a:ea typeface="+mn-ea"/>
                <a:cs typeface="+mn-cs"/>
              </a:rPr>
              <a:t>E-mail - O tipo de e-mail tradicional Outlook - enviado através de SMTP - recuperado via POP3 e depois transferido como residente na sua própria máquina</a:t>
            </a:r>
          </a:p>
          <a:p>
            <a:r>
              <a:rPr lang="pt-PT" sz="1200">
                <a:solidFill>
                  <a:schemeClr val="tx1"/>
                </a:solidFill>
                <a:latin typeface="+mn-lt"/>
                <a:ea typeface="+mn-ea"/>
                <a:cs typeface="+mn-cs"/>
              </a:rPr>
              <a:t> </a:t>
            </a:r>
          </a:p>
          <a:p>
            <a:r>
              <a:rPr lang="pt-PT" sz="1200">
                <a:solidFill>
                  <a:schemeClr val="tx1"/>
                </a:solidFill>
                <a:latin typeface="+mn-lt"/>
                <a:ea typeface="+mn-ea"/>
                <a:cs typeface="+mn-cs"/>
              </a:rPr>
              <a:t>Correio baseado na internet - Correio POP3; por exemplo, utilizando o Outlook Express - quando a sessão é iniciada, normalmente transfere todos os novos e-mails para a sua caixa de entrada residente na sua máquina.; Correio IMAP - correio na internet "real" - visível através da sua máquina mas ainda residente num servidor remoto - pode ser organizado em pastas, etc. mas apenas visível online. </a:t>
            </a:r>
          </a:p>
          <a:p>
            <a:endParaRPr lang="en-US" dirty="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77</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Muitas vezes, ao explicar os e-mails, é mais fácil comparar os e-mails com cartas. As mensagens de e-mail são constituídas pela parte do cabeçalho (o envelope) e uma parte do corpo (a própria carta) com anexos. O cabeçalho da mensagem é o foco principal para os investigadores, pois contém informações sobre remetentes, destinatários, endereços IP, servidores de correio, registos de hora, etc. Estas informações são utilizadas para ajudar na identificação do remetente de uma mensagem onde não é imediatamente aparente, por exemplo, no caso de um pedido de resgate emitido através de e-mail. O cabeçalho completo ou detalhado é fundamental para identificar a origem de uma mensagem e é importante que os Juízes apreciem a diferença entre os cabeçalhos apresentados quando uma mensagem é entregue e o cabeçalho detalhado que contém todas as informações relevantes. </a:t>
            </a:r>
          </a:p>
          <a:p>
            <a:pPr marL="0" marR="0" indent="0" algn="l" defTabSz="457200" rtl="0" eaLnBrk="1" fontAlgn="auto" latinLnBrk="0" hangingPunct="1">
              <a:lnSpc>
                <a:spcPct val="100000"/>
              </a:lnSpc>
              <a:spcBef>
                <a:spcPts val="0"/>
              </a:spcBef>
              <a:spcAft>
                <a:spcPts val="0"/>
              </a:spcAft>
              <a:buClrTx/>
              <a:buSzTx/>
              <a:buFontTx/>
              <a:buNone/>
              <a:tabLst/>
              <a:defRPr/>
            </a:pPr>
            <a:r>
              <a:rPr lang="pt-PT" sz="1200" b="1">
                <a:solidFill>
                  <a:schemeClr val="tx1"/>
                </a:solidFill>
                <a:latin typeface="+mn-lt"/>
                <a:ea typeface="+mn-ea"/>
                <a:cs typeface="+mn-cs"/>
              </a:rPr>
              <a:t>O e-mail é uma das aplicações mais comuns que serão encontradas pelos Juízes e os criadores da formação devem garantir que incluem as informações mais atualizadas sobre diferentes tipos de e-mail e como as provas que lhes dizem respeito são obtidas corretamente a partir das próprias mensagens, bem como dos fornecedores de serviços da internet através dos quais as mensagens são enviadas</a:t>
            </a:r>
            <a:r>
              <a:rPr lang="pt-PT" sz="1200">
                <a:solidFill>
                  <a:schemeClr val="tx1"/>
                </a:solidFill>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Mais informações sobre e-mails que podem ser úteis para os criadores da formação podem ser encontradas em </a:t>
            </a:r>
            <a:r>
              <a:rPr lang="pt-PT" sz="1200" u="sng">
                <a:solidFill>
                  <a:schemeClr val="tx1"/>
                </a:solidFill>
                <a:latin typeface="+mn-lt"/>
                <a:ea typeface="+mn-ea"/>
                <a:cs typeface="+mn-cs"/>
                <a:hlinkClick r:id="rId3"/>
              </a:rPr>
              <a:t>http://www.learnthenet.com/english/html/20how.htm</a:t>
            </a:r>
            <a:r>
              <a:rPr lang="pt-PT" sz="120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515729BB-4BA1-4602-A4CB-6D97CF0F60EA}" type="slidenum">
              <a:rPr lang="en-GB" smtClean="0"/>
              <a:pPr/>
              <a:t>7</a:t>
            </a:fld>
            <a:endParaRPr lang="en-GB"/>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xfrm>
            <a:off x="685800" y="4341813"/>
            <a:ext cx="5486400" cy="4116387"/>
          </a:xfrm>
          <a:noFill/>
          <a:ln/>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O formador deve fornecer uma breve explicação do desenvolvimento dos computadores desde a sua forma independente, através de terminais de mainframe, até ao mundo da rede, como uma introdução ao início da explicação dos componentes do computador.</a:t>
            </a:r>
          </a:p>
          <a:p>
            <a:pPr eaLnBrk="1" hangingPunct="1"/>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pt-PT"/>
              <a:t>Se o formador quiser demonstrar </a:t>
            </a:r>
            <a:r>
              <a:rPr lang="pt-PT" baseline="0"/>
              <a:t>a análise de um cabeçalho de e-mail, é importante enfatizar que os cabeçalhos são lidos de baixo para cima e que os campos "Recebido por" são relevantes. </a:t>
            </a:r>
          </a:p>
        </p:txBody>
      </p:sp>
      <p:sp>
        <p:nvSpPr>
          <p:cNvPr id="4" name="Foliennummernplatzhalter 3"/>
          <p:cNvSpPr>
            <a:spLocks noGrp="1"/>
          </p:cNvSpPr>
          <p:nvPr>
            <p:ph type="sldNum" sz="quarter" idx="10"/>
          </p:nvPr>
        </p:nvSpPr>
        <p:spPr/>
        <p:txBody>
          <a:bodyPr/>
          <a:lstStyle/>
          <a:p>
            <a:fld id="{B2221978-7AB2-D644-A1FF-AF545A1745C1}" type="slidenum">
              <a:rPr lang="en-US" smtClean="0"/>
              <a:pPr/>
              <a:t>81</a:t>
            </a:fld>
            <a:endParaRPr lang="en-US"/>
          </a:p>
        </p:txBody>
      </p:sp>
    </p:spTree>
    <p:extLst>
      <p:ext uri="{BB962C8B-B14F-4D97-AF65-F5344CB8AC3E}">
        <p14:creationId xmlns:p14="http://schemas.microsoft.com/office/powerpoint/2010/main" val="4566926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O formador deve dar aos participantes a oportunidade de fazer quaisquer perguntas que possam ter em relação à parte Três da aula.</a:t>
            </a:r>
          </a:p>
        </p:txBody>
      </p:sp>
      <p:sp>
        <p:nvSpPr>
          <p:cNvPr id="4" name="Slide Number Placeholder 3"/>
          <p:cNvSpPr>
            <a:spLocks noGrp="1"/>
          </p:cNvSpPr>
          <p:nvPr>
            <p:ph type="sldNum" sz="quarter" idx="10"/>
          </p:nvPr>
        </p:nvSpPr>
        <p:spPr/>
        <p:txBody>
          <a:bodyPr/>
          <a:lstStyle/>
          <a:p>
            <a:fld id="{D4504A11-3BA0-4461-A1C5-454F02F9540C}" type="slidenum">
              <a:rPr lang="en-GB" smtClean="0"/>
              <a:pPr/>
              <a:t>82</a:t>
            </a:fld>
            <a:endParaRPr lang="en-GB"/>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Esta secção do curso foi concebida para fornecer aos participantes uma descrição geral das aplicações na Internet que não estão incluídas nas secções anteriores.  Estes são necessários, pois serão encontrados no curso normal das atividades do público-alvo.  Estas informações vai apoiar os objetivos do curso.  O nível de detalhe fornecido é considerado adequado para o nível de ensino necessário.  Os fornecedores devem ter cuidado para não fornecer muitas informações em profundidade, pois estas serão incluídas no curso avançado que está a ser desenvolvido.</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83</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t>A computação na nuvem é um modelo que permite o acesso à rede omnipresente e conveniente a um conjunto partilhado de funcionalidades de computação configuráveis (por exemplo, redes, servidores, armazenamento, aplicações e serviços) que podem ser rapidamente disponibilizados e libertados com o mínimo esforço ou serviço de gestão ou interação com o fornecedor de serviço. </a:t>
            </a:r>
          </a:p>
          <a:p>
            <a:endParaRPr lang="en-GB"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pt-PT" sz="1200">
                <a:solidFill>
                  <a:schemeClr val="tx1"/>
                </a:solidFill>
                <a:latin typeface="+mn-lt"/>
                <a:ea typeface="+mn-ea"/>
                <a:cs typeface="+mn-cs"/>
              </a:rPr>
              <a:t>Mell e Grance, do Instituto Nacional de Padrões e Tecnologia (NIST), identificam três modelos de serviços para computação na nuvem.</a:t>
            </a:r>
            <a:r>
              <a:rPr lang="pt-PT" sz="1200" baseline="30000">
                <a:solidFill>
                  <a:schemeClr val="tx1"/>
                </a:solidFill>
                <a:latin typeface="+mn-lt"/>
                <a:ea typeface="+mn-ea"/>
                <a:cs typeface="+mn-cs"/>
              </a:rPr>
              <a:t> </a:t>
            </a:r>
          </a:p>
          <a:p>
            <a:r>
              <a:rPr lang="pt-PT" sz="1200" b="1">
                <a:solidFill>
                  <a:schemeClr val="tx1"/>
                </a:solidFill>
                <a:latin typeface="+mn-lt"/>
                <a:ea typeface="+mn-ea"/>
                <a:cs typeface="+mn-cs"/>
              </a:rPr>
              <a:t>Software como um serviço (SaaS):</a:t>
            </a:r>
            <a:r>
              <a:rPr lang="pt-PT" sz="1200">
                <a:solidFill>
                  <a:schemeClr val="tx1"/>
                </a:solidFill>
                <a:latin typeface="+mn-lt"/>
                <a:ea typeface="+mn-ea"/>
                <a:cs typeface="+mn-cs"/>
              </a:rPr>
              <a:t> É dado ao consumidor a capacidade de utilizar as aplicações do fornecedor em execução numa infraestrutura em nuvem. As aplicações são acessíveis a partir de vários dispositivos do cliente através de uma interface de cliente dependente (</a:t>
            </a:r>
            <a:r>
              <a:rPr lang="pt-PT" sz="1200" i="1">
                <a:solidFill>
                  <a:schemeClr val="tx1"/>
                </a:solidFill>
                <a:latin typeface="+mn-lt"/>
                <a:ea typeface="+mn-ea"/>
                <a:cs typeface="+mn-cs"/>
              </a:rPr>
              <a:t>thin client</a:t>
            </a:r>
            <a:r>
              <a:rPr lang="pt-PT" sz="1200">
                <a:solidFill>
                  <a:schemeClr val="tx1"/>
                </a:solidFill>
                <a:latin typeface="+mn-lt"/>
                <a:ea typeface="+mn-ea"/>
                <a:cs typeface="+mn-cs"/>
              </a:rPr>
              <a:t>), como um navegador (por exemplo, um e-mail baseado na internet) ou uma interface de programa. O consumidor não gere nem controla a infraestrutura na nuvem subjacente (incluindo rede, servidores, sistemas operativos ou armazenamento) ou até aplicações individuais, com a possível exceção das definições da aplicação específicas ao utilizador limitadas. </a:t>
            </a:r>
          </a:p>
          <a:p>
            <a:r>
              <a:rPr lang="pt-PT" sz="1200" b="1">
                <a:solidFill>
                  <a:schemeClr val="tx1"/>
                </a:solidFill>
                <a:latin typeface="+mn-lt"/>
                <a:ea typeface="+mn-ea"/>
                <a:cs typeface="+mn-cs"/>
              </a:rPr>
              <a:t>Plataforma como um serviço (PaaS):</a:t>
            </a:r>
            <a:r>
              <a:rPr lang="pt-PT" sz="1200">
                <a:solidFill>
                  <a:schemeClr val="tx1"/>
                </a:solidFill>
                <a:latin typeface="+mn-lt"/>
                <a:ea typeface="+mn-ea"/>
                <a:cs typeface="+mn-cs"/>
              </a:rPr>
              <a:t> É dada ao consumidor a capacidade de implantar aplicações adquiridas ou criadas por consumidores na infraestrutura na nuvem criada utilizando linguagens de programação, bibliotecas, serviços e ferramentas suportadas pelo fornecedor. O consumidor não gere nem controla a infraestrutura na nuvem subjacente (incluindo rede, servidores, sistemas operativos ou armazenamento), mas tem o controlo sobre as aplicações implantados e possivelmente sobre as definições do ambiente de hospedagem de aplicações. </a:t>
            </a:r>
          </a:p>
          <a:p>
            <a:r>
              <a:rPr lang="pt-PT" sz="1200" b="1">
                <a:solidFill>
                  <a:schemeClr val="tx1"/>
                </a:solidFill>
                <a:latin typeface="+mn-lt"/>
                <a:ea typeface="+mn-ea"/>
                <a:cs typeface="+mn-cs"/>
              </a:rPr>
              <a:t>Infraestrutura como um serviço (IaaS):</a:t>
            </a:r>
            <a:r>
              <a:rPr lang="pt-PT" sz="1200">
                <a:solidFill>
                  <a:schemeClr val="tx1"/>
                </a:solidFill>
                <a:latin typeface="+mn-lt"/>
                <a:ea typeface="+mn-ea"/>
                <a:cs typeface="+mn-cs"/>
              </a:rPr>
              <a:t> São dadas ao consumidor funcionalidades informáticas de processamento, armazenamento, rede e outras funcionalidades fundamentais e este é capaz de implantar e executar software arbitrário (incluindo sistemas operativos e aplicações). O consumidor não gere nem controla a infraestrutura na nuvem subjacente, mas tem uma "ampla liberdade para escolher" sistemas operativos, armazenamento e aplicações implantados e, possivelmente, o controlo limitado de componentes de rede selecionados (por exemplo, firewalls do anfitrião). </a:t>
            </a:r>
          </a:p>
          <a:p>
            <a:r>
              <a:rPr lang="pt-PT" sz="1200" i="1">
                <a:solidFill>
                  <a:schemeClr val="tx1"/>
                </a:solidFill>
                <a:latin typeface="+mn-lt"/>
                <a:ea typeface="+mn-ea"/>
                <a:cs typeface="+mn-cs"/>
              </a:rPr>
              <a:t>Mell e Grance, NIST, 2011, http://csrc.nist.gov/publications/PubsSPs.html#800-145</a:t>
            </a:r>
          </a:p>
          <a:p>
            <a:endParaRPr lang="en-US" sz="1200" b="0" u="none" kern="1200" baseline="0" dirty="0">
              <a:solidFill>
                <a:schemeClr val="tx1"/>
              </a:solidFill>
              <a:latin typeface="+mn-lt"/>
              <a:ea typeface="+mn-ea"/>
              <a:cs typeface="+mn-cs"/>
            </a:endParaRPr>
          </a:p>
          <a:p>
            <a:endParaRPr lang="en-US" sz="1200" b="0" u="none" dirty="0">
              <a:latin typeface="+mn-lt"/>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85</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As informações podem ser fornecidas pelo formador relativas à prevalência do armazenamento online e, por exemplo, o número de pesquisas no Google e o aumento ao longo de um período de tempo, pois dão uma ideia do interesse que existe nesse tipo de armazenamento.  Devem ser fornecidas informações relativas aos diferentes tipos de armazenamento online, diferenciando entre serviços gratuitos e pagos por serviços.  O facto dos criminosos poderem utilizar este tipo de armazenamento deve ser esclarecido (veja o próximo slide).</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87</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O facto dos criminosos poderem utilizar este tipo de armazenamento da mesma forma que pode ser utilizado para fins legítimos deve ficar claro.</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88</a:t>
            </a:fld>
            <a:endParaRPr lang="en-US"/>
          </a:p>
        </p:txBody>
      </p:sp>
    </p:spTree>
    <p:extLst>
      <p:ext uri="{BB962C8B-B14F-4D97-AF65-F5344CB8AC3E}">
        <p14:creationId xmlns:p14="http://schemas.microsoft.com/office/powerpoint/2010/main" val="338878513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90</a:t>
            </a:fld>
            <a:endParaRPr lang="en-US"/>
          </a:p>
        </p:txBody>
      </p:sp>
    </p:spTree>
    <p:extLst>
      <p:ext uri="{BB962C8B-B14F-4D97-AF65-F5344CB8AC3E}">
        <p14:creationId xmlns:p14="http://schemas.microsoft.com/office/powerpoint/2010/main" val="5413949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r>
              <a:rPr lang="pt-PT"/>
              <a:t>O botnet </a:t>
            </a:r>
            <a:r>
              <a:rPr lang="pt-PT" baseline="0"/>
              <a:t>Mirai:</a:t>
            </a:r>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pt-PT" sz="1200">
                <a:latin typeface="Verdana" charset="0"/>
                <a:cs typeface="Verdana" charset="0"/>
              </a:rPr>
              <a:t>O incidente (dezembro de 2016) colocou offline alguns dos sites mais populares da Internet, incluindo </a:t>
            </a:r>
            <a:r>
              <a:rPr lang="pt-PT" sz="1200" b="1">
                <a:latin typeface="Verdana" charset="0"/>
                <a:cs typeface="Verdana" charset="0"/>
              </a:rPr>
              <a:t>Netflix, Twitter, Spotify, Reddit, CNN, PayPal, Pinterest e Fox News</a:t>
            </a:r>
            <a:r>
              <a:rPr lang="pt-PT" sz="1200">
                <a:latin typeface="Verdana" charset="0"/>
                <a:cs typeface="Verdana" charset="0"/>
              </a:rPr>
              <a:t> - além de jornais como o </a:t>
            </a:r>
            <a:r>
              <a:rPr lang="pt-PT" sz="1200" b="1">
                <a:latin typeface="Verdana" charset="0"/>
                <a:cs typeface="Verdana" charset="0"/>
              </a:rPr>
              <a:t>Guardian, New York Times e Wall Street Journal</a:t>
            </a:r>
            <a:r>
              <a:rPr lang="pt-PT" sz="1200">
                <a:latin typeface="Verdana" charset="0"/>
                <a:cs typeface="Verdana" charset="0"/>
              </a:rPr>
              <a:t>.</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pt-PT" sz="1200">
                <a:latin typeface="Verdana" charset="0"/>
                <a:cs typeface="Verdana" charset="0"/>
              </a:rPr>
              <a:t>A causa da paralisação foi um ataque de </a:t>
            </a:r>
            <a:r>
              <a:rPr lang="pt-PT" sz="1200" b="1">
                <a:latin typeface="Verdana" charset="0"/>
                <a:cs typeface="Verdana" charset="0"/>
              </a:rPr>
              <a:t>negação de serviço distribuído</a:t>
            </a:r>
            <a:r>
              <a:rPr lang="pt-PT" sz="1200">
                <a:latin typeface="Verdana" charset="0"/>
                <a:cs typeface="Verdana" charset="0"/>
              </a:rPr>
              <a:t> (DDoS), no qual uma rede de computadores infetados com malwares especiais, um "botnet", é coordenada para bombardear um servidor com tráfego até que este desmorone com a pressão.</a:t>
            </a:r>
          </a:p>
          <a:p>
            <a:pPr marL="0" indent="0">
              <a:spcBef>
                <a:spcPts val="600"/>
              </a:spcBef>
              <a:spcAft>
                <a:spcPts val="600"/>
              </a:spcAft>
              <a:buFont typeface="Arial" charset="0"/>
              <a:buNone/>
            </a:pPr>
            <a:endParaRPr lang="en-US" sz="1200" dirty="0">
              <a:latin typeface="+mn-lt"/>
              <a:cs typeface="+mn-cs"/>
            </a:endParaRPr>
          </a:p>
          <a:p>
            <a:pPr marL="0" indent="0">
              <a:spcBef>
                <a:spcPts val="600"/>
              </a:spcBef>
              <a:spcAft>
                <a:spcPts val="600"/>
              </a:spcAft>
              <a:buFont typeface="Arial" charset="0"/>
              <a:buNone/>
            </a:pPr>
            <a:r>
              <a:rPr lang="pt-PT" sz="1200">
                <a:latin typeface="Verdana" charset="0"/>
                <a:cs typeface="Verdana" charset="0"/>
              </a:rPr>
              <a:t>Ao contrário de outros botnets, que normalmente são compostas por computadores, o botnet Mirai era composto em grande parte pelos denominados dispositivos de "internet das coisas" (IoT), como câmaras digitais e reprodutores de DVR.</a:t>
            </a:r>
          </a:p>
          <a:p>
            <a:pPr marL="0" indent="0">
              <a:spcBef>
                <a:spcPts val="600"/>
              </a:spcBef>
              <a:spcAft>
                <a:spcPts val="600"/>
              </a:spcAft>
              <a:buFont typeface="Arial" charset="0"/>
              <a:buNone/>
            </a:pPr>
            <a:endParaRPr lang="en-US" sz="1200" dirty="0">
              <a:latin typeface="Verdana" charset="0"/>
              <a:cs typeface="Verdana" charset="0"/>
            </a:endParaRPr>
          </a:p>
          <a:p>
            <a:pPr marL="0" indent="0">
              <a:spcBef>
                <a:spcPts val="600"/>
              </a:spcBef>
              <a:spcAft>
                <a:spcPts val="600"/>
              </a:spcAft>
              <a:buFont typeface="Arial" charset="0"/>
              <a:buNone/>
            </a:pPr>
            <a:r>
              <a:rPr lang="pt-PT" sz="1200">
                <a:latin typeface="Verdana" charset="0"/>
                <a:cs typeface="Verdana" charset="0"/>
              </a:rPr>
              <a:t>Como tinha tantos dispositivos ligados à Internet para escolher, os ataques do Mirai poderiam ser muito maiores do que a maioria dos ataques de DDoS conseguiram alcançar anteriormente. </a:t>
            </a:r>
          </a:p>
          <a:p>
            <a:pPr marL="0" indent="0">
              <a:spcBef>
                <a:spcPts val="600"/>
              </a:spcBef>
              <a:spcAft>
                <a:spcPts val="600"/>
              </a:spcAft>
              <a:buFont typeface="Arial" charset="0"/>
              <a:buNone/>
            </a:pPr>
            <a:endParaRPr lang="en-US" sz="1200" dirty="0">
              <a:latin typeface="Verdana" charset="0"/>
              <a:cs typeface="Verdana" charset="0"/>
            </a:endParaRPr>
          </a:p>
          <a:p>
            <a:pPr marL="0" indent="0">
              <a:spcBef>
                <a:spcPts val="600"/>
              </a:spcBef>
              <a:spcAft>
                <a:spcPts val="600"/>
              </a:spcAft>
              <a:buFont typeface="Arial" charset="0"/>
              <a:buNone/>
            </a:pPr>
            <a:r>
              <a:rPr lang="pt-PT" sz="1200">
                <a:latin typeface="Verdana" charset="0"/>
                <a:cs typeface="Verdana" charset="0"/>
              </a:rPr>
              <a:t>Estima-se que o ataque tenha envolvido </a:t>
            </a:r>
            <a:r>
              <a:rPr lang="pt-PT" sz="1200" b="1">
                <a:latin typeface="Verdana" charset="0"/>
                <a:cs typeface="Verdana" charset="0"/>
              </a:rPr>
              <a:t>"100.000 terminações maliciosas"</a:t>
            </a:r>
            <a:r>
              <a:rPr lang="pt-PT" sz="1200">
                <a:latin typeface="Verdana" charset="0"/>
                <a:cs typeface="Verdana" charset="0"/>
              </a:rPr>
              <a:t> e houve relatos de um ataque extraordinário com uma </a:t>
            </a:r>
            <a:r>
              <a:rPr lang="pt-PT" sz="1200" b="1">
                <a:latin typeface="Verdana" charset="0"/>
                <a:cs typeface="Verdana" charset="0"/>
              </a:rPr>
              <a:t>força de 1,2 Tbps</a:t>
            </a:r>
            <a:r>
              <a:rPr lang="pt-PT" sz="1200">
                <a:latin typeface="Verdana" charset="0"/>
                <a:cs typeface="Verdana" charset="0"/>
              </a:rPr>
              <a:t>, aproximadamente </a:t>
            </a:r>
            <a:r>
              <a:rPr lang="pt-PT" sz="1200" b="1">
                <a:latin typeface="Verdana" charset="0"/>
                <a:cs typeface="Verdana" charset="0"/>
              </a:rPr>
              <a:t>duas vezes mais poderosa do que qualquer ataque semelhante registado.</a:t>
            </a:r>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91</a:t>
            </a:fld>
            <a:endParaRPr lang="en-US"/>
          </a:p>
        </p:txBody>
      </p:sp>
    </p:spTree>
    <p:extLst>
      <p:ext uri="{BB962C8B-B14F-4D97-AF65-F5344CB8AC3E}">
        <p14:creationId xmlns:p14="http://schemas.microsoft.com/office/powerpoint/2010/main" val="5413949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As diferentes formas de serviços de Internet utilizadas pelos criminosos devem ser de interesse para os participantes.  Uma destas utilizações foi através de uma "caixa de carta morta".  Isto pode ser explicado pelo formador, pois é bastante fácil entender como este método de comunicação pode ser utilizado com pouco risco de deteção.</a:t>
            </a:r>
          </a:p>
          <a:p>
            <a:endParaRPr lang="en-US" dirty="0"/>
          </a:p>
          <a:p>
            <a:r>
              <a:rPr lang="pt-PT"/>
              <a:t>Dependendo do tempo e dos materiais disponíveis</a:t>
            </a:r>
            <a:r>
              <a:rPr lang="pt-PT" baseline="0"/>
              <a:t>,</a:t>
            </a:r>
            <a:r>
              <a:rPr lang="pt-PT"/>
              <a:t> este exercício pode ser realizado </a:t>
            </a:r>
            <a:r>
              <a:rPr lang="pt-PT" baseline="0"/>
              <a:t>por todos os participantes ou ser demonstrado/explicado pelo formador.</a:t>
            </a:r>
          </a:p>
        </p:txBody>
      </p:sp>
      <p:sp>
        <p:nvSpPr>
          <p:cNvPr id="4" name="Slide Number Placeholder 3"/>
          <p:cNvSpPr>
            <a:spLocks noGrp="1"/>
          </p:cNvSpPr>
          <p:nvPr>
            <p:ph type="sldNum" sz="quarter" idx="10"/>
          </p:nvPr>
        </p:nvSpPr>
        <p:spPr/>
        <p:txBody>
          <a:bodyPr/>
          <a:lstStyle/>
          <a:p>
            <a:fld id="{B2221978-7AB2-D644-A1FF-AF545A1745C1}" type="slidenum">
              <a:rPr lang="en-US" smtClean="0"/>
              <a:pPr/>
              <a:t>93</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94</a:t>
            </a:fld>
            <a:endParaRPr lang="en-US"/>
          </a:p>
        </p:txBody>
      </p:sp>
    </p:spTree>
    <p:extLst>
      <p:ext uri="{BB962C8B-B14F-4D97-AF65-F5344CB8AC3E}">
        <p14:creationId xmlns:p14="http://schemas.microsoft.com/office/powerpoint/2010/main" val="1339954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Esta sessão fornece informações básicas sobre a história, o funcionamento e os serviços disponíveis na Internet, além de fornecer informações que permitem aos participantes diferenciar e definir claramente os componentes da Internet e entender como estes afetam o sistema de justiça criminal. Os formadores devem certificar-se de que incluem exemplos de natureza prática para valorizar os dados técnicos incluídos na apresentação.</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Os serviços ponto-a-ponto permitiram durante muitos anos a transferência de ficheiros ilegais, bem como ficheiros sujeitos a direitos de propriedade intelectual.  Os clientes ponto-a-ponto têm sido populares entre grupos criminosos envolvidos nestas atividades. A arquitetura ponto-a-ponto da primeira geração funcionou com o princípio de utilizar um servidor centralizado ao qual as pessoas se ligavam para transferir ficheiros.  Isto fez com que a identificação daqueles que ofereciam serviços ilegais fossem fáceis de localizar e eliminar.  Os clientes ponto-a-ponto de segunda geração utilizam métodos de conectividade diferentes daqueles que mantêm listas de ficheiros disponíveis para tornar a procura mais fácil para aqueles que agem como supernós que identificam onde os ficheiros estão disponíveis.  </a:t>
            </a:r>
          </a:p>
          <a:p>
            <a:r>
              <a:rPr lang="pt-PT" sz="1200">
                <a:solidFill>
                  <a:schemeClr val="tx1"/>
                </a:solidFill>
                <a:latin typeface="+mn-lt"/>
                <a:ea typeface="+mn-ea"/>
                <a:cs typeface="+mn-cs"/>
              </a:rPr>
              <a:t> </a:t>
            </a:r>
          </a:p>
          <a:p>
            <a:r>
              <a:rPr lang="pt-PT" sz="1200">
                <a:solidFill>
                  <a:schemeClr val="tx1"/>
                </a:solidFill>
                <a:latin typeface="+mn-lt"/>
                <a:ea typeface="+mn-ea"/>
                <a:cs typeface="+mn-cs"/>
              </a:rPr>
              <a:t>Os juízes terão de estar cientes da atividade ponto-a-ponto, pois esta pode ser relevante para muitos tipos de julgamentos criminais e civis. Não é necessário um conhecimento profundo e os criadores da formação devem considerar a utilização de sites como </a:t>
            </a:r>
            <a:r>
              <a:rPr lang="pt-PT" sz="1200" u="sng">
                <a:solidFill>
                  <a:schemeClr val="tx1"/>
                </a:solidFill>
                <a:latin typeface="+mn-lt"/>
                <a:ea typeface="+mn-ea"/>
                <a:cs typeface="+mn-cs"/>
                <a:hlinkClick r:id="rId3"/>
              </a:rPr>
              <a:t>http://ezinearticles.com/?How-Peer-to-Peer-(P2P)-Works&amp;id=60126</a:t>
            </a:r>
            <a:r>
              <a:rPr lang="pt-PT" sz="1200">
                <a:solidFill>
                  <a:schemeClr val="tx1"/>
                </a:solidFill>
                <a:latin typeface="+mn-lt"/>
                <a:ea typeface="+mn-ea"/>
                <a:cs typeface="+mn-cs"/>
              </a:rPr>
              <a:t> para fornecer informações atualizadas.</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95</a:t>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O termo grupo de notícias é, de certa forma, uma descrição enganosa, já que eles tendem a hospedar discussões. São tecnicamente diferentes, mas funcionam de forma semelhante aos fóruns de discussão hospedados na Rede Mundial de Computadores. Os servidores de grupos de notícias são hospedados por várias organizações que concordam com outros que irão sincronizar as suas informações regularmente. Isto permite que os utilizadores publiquem mensagens num servidor e que sejam vistas por um público maior.</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97</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a:t>Porque é que os juízes têm de saber da existência de serviços FTP?  A resposta é que eles podem encontrar a utilização destes ficheiros nos casos em que os criminosos trocam ficheiros uns com os outros ou quando o FTP é utilizado como um método de transferência por outros protocolos, como o Internet Relay Chat (IRC).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99</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a:t>É um protocolo utilizado por criminosos e um conhecimento rudimentar das suas funções é exigido pelos juízes e promotores.</a:t>
            </a:r>
          </a:p>
          <a:p>
            <a:endParaRPr lang="en-GB" dirty="0"/>
          </a:p>
          <a:p>
            <a:endParaRPr lang="en-US" dirty="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101</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As Mensagens Instantâneas e as Redes Sociais assumiram o controlo como a ferramenta de comunicação de eleição nos últimos anos, com muitos exemplos bem conhecidos fornecendo acesso instantâneo e simples a outros utilizadores em todo o mundo. A principal característica destes sites é a capacidade de criar um perfil pessoal e partilhar informações sobre nós próprios e conhecer novas pessoas.  É possível partilhar imagens, músicas e vídeos. A quantidade de informações pessoais publicadas por indivíduos pode torná-las um alvo para criminosos como, por exemplo, aqueles envolvidos em roubos de identidade e os que pretendem aliciar crianças.   Mais informações que podem ajudar no desenvolvimento de materiais de formação podem ser encontradas em </a:t>
            </a:r>
            <a:r>
              <a:rPr lang="pt-PT" sz="1200" u="sng">
                <a:solidFill>
                  <a:schemeClr val="tx1"/>
                </a:solidFill>
                <a:latin typeface="+mn-lt"/>
                <a:ea typeface="+mn-ea"/>
                <a:cs typeface="+mn-cs"/>
                <a:hlinkClick r:id="rId3"/>
              </a:rPr>
              <a:t>http://communication.howstuffworks.com/how-social-networks-work.htm</a:t>
            </a:r>
            <a:r>
              <a:rPr lang="pt-PT" sz="1200">
                <a:solidFill>
                  <a:schemeClr val="tx1"/>
                </a:solidFill>
                <a:latin typeface="+mn-lt"/>
                <a:ea typeface="+mn-ea"/>
                <a:cs typeface="+mn-cs"/>
              </a:rPr>
              <a:t> . As mensagens instantâneas são uma forma de conversação direta em tempo real entre duas ou mais pessoas, utilizando clientes partilhados. Este tipo de conversação envolve o contacto entre pessoas conhecidas em oposição a outros tipos de conversação que permitem a comunicação entre pessoas desconhecidas.  Os criminosos são conhecidos por utilizar as mensagens instantâneas como método de comunicação.</a:t>
            </a:r>
          </a:p>
          <a:p>
            <a:r>
              <a:rPr lang="pt-PT" sz="1200">
                <a:solidFill>
                  <a:schemeClr val="tx1"/>
                </a:solidFill>
                <a:latin typeface="+mn-lt"/>
                <a:ea typeface="+mn-ea"/>
                <a:cs typeface="+mn-cs"/>
              </a:rPr>
              <a:t> </a:t>
            </a:r>
          </a:p>
        </p:txBody>
      </p:sp>
      <p:sp>
        <p:nvSpPr>
          <p:cNvPr id="4" name="Slide Number Placeholder 3"/>
          <p:cNvSpPr>
            <a:spLocks noGrp="1"/>
          </p:cNvSpPr>
          <p:nvPr>
            <p:ph type="sldNum" sz="quarter" idx="10"/>
          </p:nvPr>
        </p:nvSpPr>
        <p:spPr/>
        <p:txBody>
          <a:bodyPr/>
          <a:lstStyle/>
          <a:p>
            <a:fld id="{B2221978-7AB2-D644-A1FF-AF545A1745C1}" type="slidenum">
              <a:rPr lang="en-US" smtClean="0"/>
              <a:pPr/>
              <a:t>102</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Podem ser fornecidas mais informações pelo formador na forma de dados estatísticos sobre o aumento da utilização de redes sociais.  Exemplos do crescimento de locais específicos e do impacto global são fornecidos como exemplos.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Deve ser feita uma nota sobre a utilização do telemóvel para se ligar às </a:t>
            </a:r>
            <a:r>
              <a:rPr lang="pt-PT" sz="1200" baseline="0">
                <a:solidFill>
                  <a:schemeClr val="tx1"/>
                </a:solidFill>
                <a:latin typeface="+mn-lt"/>
                <a:ea typeface="+mn-ea"/>
                <a:cs typeface="+mn-cs"/>
              </a:rPr>
              <a:t>redes</a:t>
            </a:r>
            <a:r>
              <a:rPr lang="pt-PT" sz="1200">
                <a:solidFill>
                  <a:schemeClr val="tx1"/>
                </a:solidFill>
                <a:latin typeface="+mn-lt"/>
                <a:ea typeface="+mn-ea"/>
                <a:cs typeface="+mn-cs"/>
              </a:rPr>
              <a:t> sociais</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105</a:t>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Podem ser fornecidas mais informações pelo formador na forma de dados estatísticos sobre o aumento da utilização de redes sociais.  Exemplos do crescimento de locais específicos e do impacto global são fornecidos como exemplos.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Deve ser feita uma nota sobre a utilização do telemóvel para se ligar às </a:t>
            </a:r>
            <a:r>
              <a:rPr lang="pt-PT" sz="1200" baseline="0">
                <a:solidFill>
                  <a:schemeClr val="tx1"/>
                </a:solidFill>
                <a:latin typeface="+mn-lt"/>
                <a:ea typeface="+mn-ea"/>
                <a:cs typeface="+mn-cs"/>
              </a:rPr>
              <a:t>redes</a:t>
            </a:r>
            <a:r>
              <a:rPr lang="pt-PT" sz="1200">
                <a:solidFill>
                  <a:schemeClr val="tx1"/>
                </a:solidFill>
                <a:latin typeface="+mn-lt"/>
                <a:ea typeface="+mn-ea"/>
                <a:cs typeface="+mn-cs"/>
              </a:rPr>
              <a:t> sociais</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106</a:t>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pt-PT" sz="1200">
                <a:solidFill>
                  <a:schemeClr val="tx1"/>
                </a:solidFill>
                <a:latin typeface="+mn-lt"/>
                <a:ea typeface="+mn-ea"/>
                <a:cs typeface="+mn-cs"/>
              </a:rPr>
              <a:t>O formador deve considerar fornecer exemplos dos tipos de informação que estão disponíveis para os investigadores.  São fornecidos alguns exemplos  na apresentação que podem ser úteis, embora os formadores devam tentar encontrar exemplos relevantes para a localização geográfica dos participantes.</a:t>
            </a:r>
          </a:p>
          <a:p>
            <a:r>
              <a:rPr lang="pt-PT" sz="120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108</a:t>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a:t>Podem ser recuperadas informações adicionais </a:t>
            </a:r>
            <a:r>
              <a:rPr lang="pt-PT" baseline="0"/>
              <a:t>aqui: </a:t>
            </a:r>
          </a:p>
          <a:p>
            <a:endParaRPr lang="en-US" baseline="0" dirty="0"/>
          </a:p>
          <a:p>
            <a:r>
              <a:rPr lang="pt-PT" baseline="0"/>
              <a:t>https://www.getcybersafe.gc.ca/cnt/blg/pst-20161017-en.aspx</a:t>
            </a:r>
          </a:p>
          <a:p>
            <a:endParaRPr lang="en-US" dirty="0"/>
          </a:p>
          <a:p>
            <a:r>
              <a:rPr lang="pt-PT"/>
              <a:t>E aqui:</a:t>
            </a:r>
          </a:p>
          <a:p>
            <a:endParaRPr lang="en-US" dirty="0"/>
          </a:p>
          <a:p>
            <a:r>
              <a:rPr lang="pt-PT"/>
              <a:t>https://www.cybrary.it/2016/10/cybercrime-gaming-industry/</a:t>
            </a:r>
          </a:p>
          <a:p>
            <a:endParaRPr lang="en-US" dirty="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111</a:t>
            </a:fld>
            <a:endParaRPr lang="en-US"/>
          </a:p>
        </p:txBody>
      </p:sp>
    </p:spTree>
    <p:extLst>
      <p:ext uri="{BB962C8B-B14F-4D97-AF65-F5344CB8AC3E}">
        <p14:creationId xmlns:p14="http://schemas.microsoft.com/office/powerpoint/2010/main" val="223456174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a:t>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pt-PT" sz="1200">
                <a:latin typeface="Calibri" pitchFamily="34" charset="0"/>
              </a:rPr>
              <a:t>A transmissão de meios é a multimédia que é constantemente recebida e apresentada a um utilizador final durante a entrega por um fornecedor</a:t>
            </a:r>
          </a:p>
          <a:p>
            <a:pPr algn="just"/>
            <a:r>
              <a:rPr lang="pt-PT" sz="1200">
                <a:latin typeface="Calibri" pitchFamily="34" charset="0"/>
              </a:rPr>
              <a:t>Normalmente, os sinais de áudio e vídeo são transmitidos</a:t>
            </a:r>
          </a:p>
          <a:p>
            <a:pPr algn="just"/>
            <a:r>
              <a:rPr lang="pt-PT" sz="1200">
                <a:latin typeface="Calibri" pitchFamily="34" charset="0"/>
              </a:rPr>
              <a:t>É uma alternativa à transferência de ficheiros, um processo no qual o utilizador final obtém o ficheiro inteiro para o conteúdo antes de visualizá-lo ou ouvi-lo.</a:t>
            </a:r>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114</a:t>
            </a:fld>
            <a:endParaRPr lang="en-US"/>
          </a:p>
        </p:txBody>
      </p:sp>
    </p:spTree>
    <p:extLst>
      <p:ext uri="{BB962C8B-B14F-4D97-AF65-F5344CB8AC3E}">
        <p14:creationId xmlns:p14="http://schemas.microsoft.com/office/powerpoint/2010/main" val="237685037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pt-PT" sz="1200">
                <a:latin typeface="Calibri" pitchFamily="34" charset="0"/>
              </a:rPr>
              <a:t>A legislação varia quando se trata de transmissão. Em alguns países, a transmissão de material protegido por direitos de autor é considerada ilegal, já que parte dos dados pode ser armazenada temporariamente no computador do utilizador (dependendo do cliente de transmissão).</a:t>
            </a:r>
          </a:p>
          <a:p>
            <a:pPr algn="just"/>
            <a:r>
              <a:rPr lang="pt-PT" sz="1200">
                <a:latin typeface="Calibri" pitchFamily="34" charset="0"/>
              </a:rPr>
              <a:t>No entanto, dependendo do cliente utilizado para transmissão , pode não haver dados comprovativos no computador do suspeito.</a:t>
            </a:r>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115</a:t>
            </a:fld>
            <a:endParaRPr lang="en-US"/>
          </a:p>
        </p:txBody>
      </p:sp>
    </p:spTree>
    <p:extLst>
      <p:ext uri="{BB962C8B-B14F-4D97-AF65-F5344CB8AC3E}">
        <p14:creationId xmlns:p14="http://schemas.microsoft.com/office/powerpoint/2010/main" val="237685037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1200">
                <a:solidFill>
                  <a:schemeClr val="tx1"/>
                </a:solidFill>
                <a:latin typeface="+mn-lt"/>
                <a:ea typeface="+mn-ea"/>
                <a:cs typeface="+mn-cs"/>
              </a:rPr>
              <a:t>O anonimato da Internet é um assunto importante a ser abordado no nível básico deste curso.  Estes termos serão encontrados por juízes e procuradores numa base regular.  Devem ser dados exemplos de serviços anónimos com uma explicação de como funcionam.  A diferença entre transmissão anónima e transparente deve ser explicada.  Os slides fornecidos na apresentação podem ajudar os formadores a desenvolver os seus próprios materiais.</a:t>
            </a:r>
          </a:p>
          <a:p>
            <a:endParaRPr lang="en-US" b="1"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116</a:t>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PT" b="1"/>
              <a:t>O objetivo do anonimato </a:t>
            </a:r>
            <a:r>
              <a:rPr lang="pt-PT" b="1" baseline="0"/>
              <a:t>na Internet - ocultar a identidade do utilizador ou falsificar uma certa geolocalização. </a:t>
            </a:r>
          </a:p>
          <a:p>
            <a:endParaRPr lang="en-US" b="1" baseline="0" dirty="0"/>
          </a:p>
          <a:p>
            <a:r>
              <a:rPr lang="pt-PT" baseline="0"/>
              <a:t>Qual pode ser o escopo da aplicação?</a:t>
            </a:r>
          </a:p>
          <a:p>
            <a:pPr marL="171450" indent="-171450">
              <a:buFont typeface="Arial" panose="020B0604020202020204" pitchFamily="34" charset="0"/>
              <a:buChar char="•"/>
            </a:pPr>
            <a:r>
              <a:rPr lang="pt-PT" baseline="0"/>
              <a:t>Liberdade de expressão sem medo;</a:t>
            </a:r>
          </a:p>
          <a:p>
            <a:pPr marL="171450" indent="-171450">
              <a:buFont typeface="Arial" panose="020B0604020202020204" pitchFamily="34" charset="0"/>
              <a:buChar char="•"/>
            </a:pPr>
            <a:r>
              <a:rPr lang="pt-PT" baseline="0"/>
              <a:t>Capacidade de aceder aos meios de todo o mundo sem qualquer restrição;</a:t>
            </a:r>
          </a:p>
          <a:p>
            <a:pPr marL="171450" indent="-171450">
              <a:buFont typeface="Arial" panose="020B0604020202020204" pitchFamily="34" charset="0"/>
              <a:buChar char="•"/>
            </a:pPr>
            <a:r>
              <a:rPr lang="pt-PT" baseline="0"/>
              <a:t>Proteger a comunicação;</a:t>
            </a:r>
          </a:p>
          <a:p>
            <a:pPr marL="171450" indent="-171450">
              <a:buFont typeface="Arial" panose="020B0604020202020204" pitchFamily="34" charset="0"/>
              <a:buChar char="•"/>
            </a:pPr>
            <a:r>
              <a:rPr lang="pt-PT" baseline="0"/>
              <a:t>e o anonimato é uma vantagem óbvia para um infrator.</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117</a:t>
            </a:fld>
            <a:endParaRPr lang="en-US"/>
          </a:p>
        </p:txBody>
      </p:sp>
    </p:spTree>
    <p:extLst>
      <p:ext uri="{BB962C8B-B14F-4D97-AF65-F5344CB8AC3E}">
        <p14:creationId xmlns:p14="http://schemas.microsoft.com/office/powerpoint/2010/main" val="137749530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119</a:t>
            </a:fld>
            <a:endParaRPr lang="en-US"/>
          </a:p>
        </p:txBody>
      </p:sp>
    </p:spTree>
    <p:extLst>
      <p:ext uri="{BB962C8B-B14F-4D97-AF65-F5344CB8AC3E}">
        <p14:creationId xmlns:p14="http://schemas.microsoft.com/office/powerpoint/2010/main" val="15324246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r>
              <a:rPr lang="pt-PT" sz="1200" noProof="0">
                <a:solidFill>
                  <a:schemeClr val="tx1"/>
                </a:solidFill>
                <a:latin typeface="+mn-lt"/>
                <a:ea typeface="+mn-ea"/>
                <a:cs typeface="+mn-cs"/>
              </a:rPr>
              <a:t>Enquanto a Internet é um lugar onde os prestadores de serviços e informações normalmente querem publicar e partilhar dados com o público em geral, há também uma procura por mais áreas privadas acessíveis a um grupo restrito de pessoas para fins exclusivos. Algumas dessas áreas são locais públicos que só podem ser encontrados por pessoas que tenham o endereço correto. Tomemos por exemplo, o casal que deseja partilhar fotos do seu casamento com a sua família e amigos. Eles não querem que todos os utilizadores da Internet vejam as fotos. Nesse caso, eles poderiam enviar as imagens para um serviço de nuvem e partilhar o link para a galeria apenas com amigos e familiares. É claro que essa não é uma forma muito segura de partilhar dados privados, mas é fácil e, como as fotos não são consideradas altamente confidenciais, essa solução pode ser suficiente para a maioria das pessoas. </a:t>
            </a:r>
          </a:p>
          <a:p>
            <a:r>
              <a:rPr lang="pt-PT" sz="1200" noProof="0">
                <a:solidFill>
                  <a:schemeClr val="tx1"/>
                </a:solidFill>
                <a:latin typeface="+mn-lt"/>
                <a:ea typeface="+mn-ea"/>
                <a:cs typeface="+mn-cs"/>
              </a:rPr>
              <a:t>Existem também outras áreas ocultas da Internet para as quais são necessárias credenciais de início de sessão. Um quadro de avisos típico e uma conta de webmail normal são apenas dois exemplos de áreas privadas que não podem ser encontradas por um mecanismo de pesquisa ou acedidas devido ao seu requisito de início de sessão. Além dos sites que são intencionalmente escondidos dos motores de pesquisa públicos, existem também sites e bases de dados que não podem ser indexados pelos motores de pesquisa, porque o seu conteúdo não pode ser entendido ou analisado por eles. </a:t>
            </a:r>
          </a:p>
          <a:p>
            <a:r>
              <a:rPr lang="pt-PT" sz="1200" noProof="0">
                <a:solidFill>
                  <a:schemeClr val="tx1"/>
                </a:solidFill>
                <a:latin typeface="+mn-lt"/>
                <a:ea typeface="+mn-ea"/>
                <a:cs typeface="+mn-cs"/>
              </a:rPr>
              <a:t>O nome coletivo para todas as áreas da Internet que estão escondidas dos mecanismos de pesquisa é chamado de " </a:t>
            </a:r>
            <a:r>
              <a:rPr lang="pt-PT" sz="1200" b="1" noProof="0">
                <a:solidFill>
                  <a:schemeClr val="tx1"/>
                </a:solidFill>
                <a:latin typeface="+mn-lt"/>
                <a:ea typeface="+mn-ea"/>
                <a:cs typeface="+mn-cs"/>
              </a:rPr>
              <a:t>Deep Web</a:t>
            </a:r>
            <a:r>
              <a:rPr lang="pt-PT" sz="1200" noProof="0">
                <a:solidFill>
                  <a:schemeClr val="tx1"/>
                </a:solidFill>
                <a:latin typeface="+mn-lt"/>
                <a:ea typeface="+mn-ea"/>
                <a:cs typeface="+mn-cs"/>
              </a:rPr>
              <a:t> " (outros nomes são "Hidden Web", "Invisible Web" ou "Deepnet").</a:t>
            </a:r>
          </a:p>
          <a:p>
            <a:r>
              <a:rPr lang="pt-PT" sz="1200" noProof="0">
                <a:solidFill>
                  <a:schemeClr val="tx1"/>
                </a:solidFill>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pt-PT" sz="1200" noProof="0">
                <a:solidFill>
                  <a:schemeClr val="tx1"/>
                </a:solidFill>
                <a:latin typeface="+mn-lt"/>
                <a:ea typeface="+mn-ea"/>
                <a:cs typeface="+mn-cs"/>
              </a:rPr>
              <a:t>Além dos sites, bases de dados e documentos que não são indexados pelos mecanismos de pesquisa, existe outra camada da Deep Web: a chamada "</a:t>
            </a:r>
            <a:r>
              <a:rPr lang="pt-PT" sz="1200" b="1" noProof="0">
                <a:solidFill>
                  <a:schemeClr val="tx1"/>
                </a:solidFill>
                <a:latin typeface="+mn-lt"/>
                <a:ea typeface="+mn-ea"/>
                <a:cs typeface="+mn-cs"/>
              </a:rPr>
              <a:t>Darkweb</a:t>
            </a:r>
            <a:r>
              <a:rPr lang="pt-PT" sz="1200" noProof="0">
                <a:solidFill>
                  <a:schemeClr val="tx1"/>
                </a:solidFill>
                <a:latin typeface="+mn-lt"/>
                <a:ea typeface="+mn-ea"/>
                <a:cs typeface="+mn-cs"/>
              </a:rPr>
              <a:t>". A Dark Web, não pode ser pesquisada pelos mecanismos de pesquisa padrão. No entanto, embora os sites da Deep Web possam ser acedidos por um navegador da Web normal, se o visitante souber o endereço ou as credenciais de início de sessão, isto não se aplica aos sites da Dark Web.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pt-PT" sz="1200" noProof="0">
                <a:solidFill>
                  <a:schemeClr val="tx1"/>
                </a:solidFill>
                <a:latin typeface="+mn-lt"/>
                <a:ea typeface="+mn-ea"/>
                <a:cs typeface="+mn-cs"/>
              </a:rPr>
              <a:t>A </a:t>
            </a:r>
            <a:r>
              <a:rPr lang="pt-PT" sz="1200" b="1" noProof="0">
                <a:solidFill>
                  <a:schemeClr val="tx1"/>
                </a:solidFill>
                <a:latin typeface="+mn-lt"/>
                <a:ea typeface="+mn-ea"/>
                <a:cs typeface="+mn-cs"/>
              </a:rPr>
              <a:t>Dark Web</a:t>
            </a:r>
            <a:r>
              <a:rPr lang="pt-PT" sz="1200" b="1" baseline="0" noProof="0">
                <a:solidFill>
                  <a:schemeClr val="tx1"/>
                </a:solidFill>
                <a:latin typeface="+mn-lt"/>
                <a:ea typeface="+mn-ea"/>
                <a:cs typeface="+mn-cs"/>
              </a:rPr>
              <a:t> </a:t>
            </a:r>
            <a:r>
              <a:rPr lang="pt-PT" sz="1200" baseline="0" noProof="0">
                <a:solidFill>
                  <a:schemeClr val="tx1"/>
                </a:solidFill>
                <a:latin typeface="+mn-lt"/>
                <a:ea typeface="+mn-ea"/>
                <a:cs typeface="+mn-cs"/>
              </a:rPr>
              <a:t>é constituída de </a:t>
            </a:r>
            <a:r>
              <a:rPr lang="pt-PT" sz="1200" b="1" baseline="0" noProof="0">
                <a:solidFill>
                  <a:schemeClr val="tx1"/>
                </a:solidFill>
                <a:latin typeface="+mn-lt"/>
                <a:ea typeface="+mn-ea"/>
                <a:cs typeface="+mn-cs"/>
              </a:rPr>
              <a:t>Dark nets </a:t>
            </a:r>
            <a:r>
              <a:rPr lang="pt-PT" sz="1200" b="0" baseline="0" noProof="0">
                <a:solidFill>
                  <a:schemeClr val="tx1"/>
                </a:solidFill>
                <a:latin typeface="+mn-lt"/>
                <a:ea typeface="+mn-ea"/>
                <a:cs typeface="+mn-cs"/>
              </a:rPr>
              <a:t>que são pequenas redes peer-to-peer, bem como grandes redes populares como Freenet, I2P e ToR.</a:t>
            </a:r>
          </a:p>
          <a:p>
            <a:endParaRPr lang="en-US" dirty="0"/>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121</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spcBef>
                <a:spcPts val="600"/>
              </a:spcBef>
              <a:spcAft>
                <a:spcPts val="600"/>
              </a:spcAft>
            </a:pPr>
            <a:r>
              <a:rPr lang="pt-PT">
                <a:latin typeface="Verdana"/>
                <a:cs typeface="Verdana"/>
              </a:rPr>
              <a:t>TOR - The Onion Router - É um sistema de comunicação anónima na Internet</a:t>
            </a:r>
          </a:p>
          <a:p>
            <a:pPr>
              <a:lnSpc>
                <a:spcPct val="120000"/>
              </a:lnSpc>
              <a:spcBef>
                <a:spcPts val="600"/>
              </a:spcBef>
              <a:spcAft>
                <a:spcPts val="600"/>
              </a:spcAft>
            </a:pPr>
            <a:endParaRPr lang="en-US" dirty="0">
              <a:latin typeface="Verdana"/>
              <a:cs typeface="Verdana"/>
            </a:endParaRPr>
          </a:p>
          <a:p>
            <a:pPr>
              <a:lnSpc>
                <a:spcPct val="120000"/>
              </a:lnSpc>
            </a:pPr>
            <a:r>
              <a:rPr lang="pt-PT">
                <a:latin typeface="Verdana"/>
                <a:cs typeface="Verdana"/>
              </a:rPr>
              <a:t>Criado em meados dos anos 90 </a:t>
            </a:r>
            <a:r>
              <a:rPr lang="pt-PT" baseline="0">
                <a:latin typeface="Verdana"/>
                <a:cs typeface="Verdana"/>
              </a:rPr>
              <a:t>para</a:t>
            </a:r>
            <a:r>
              <a:rPr lang="pt-PT">
                <a:latin typeface="Verdana"/>
                <a:cs typeface="Verdana"/>
              </a:rPr>
              <a:t> uso militar, tem sido utilizado com o tempo como</a:t>
            </a:r>
          </a:p>
          <a:p>
            <a:pPr marL="628650" lvl="1" indent="-171450">
              <a:lnSpc>
                <a:spcPct val="120000"/>
              </a:lnSpc>
              <a:buFont typeface="Arial" panose="020B0604020202020204" pitchFamily="34" charset="0"/>
              <a:buChar char="•"/>
            </a:pPr>
            <a:r>
              <a:rPr lang="pt-PT">
                <a:latin typeface="Verdana"/>
                <a:cs typeface="Verdana"/>
              </a:rPr>
              <a:t>Uma forma de contornar a censura</a:t>
            </a:r>
          </a:p>
          <a:p>
            <a:pPr marL="628650" lvl="1" indent="-171450">
              <a:lnSpc>
                <a:spcPct val="120000"/>
              </a:lnSpc>
              <a:buFont typeface="Arial" panose="020B0604020202020204" pitchFamily="34" charset="0"/>
              <a:buChar char="•"/>
            </a:pPr>
            <a:r>
              <a:rPr lang="pt-PT">
                <a:latin typeface="Verdana"/>
                <a:cs typeface="Verdana"/>
              </a:rPr>
              <a:t>Adequado para reunir relatórios anónimos/dados/informações por jornalistas</a:t>
            </a:r>
          </a:p>
          <a:p>
            <a:pPr marL="628650" lvl="1" indent="-171450">
              <a:lnSpc>
                <a:spcPct val="120000"/>
              </a:lnSpc>
              <a:buFont typeface="Arial" panose="020B0604020202020204" pitchFamily="34" charset="0"/>
              <a:buChar char="•"/>
            </a:pPr>
            <a:endParaRPr lang="en-US" dirty="0">
              <a:latin typeface="Verdana"/>
              <a:cs typeface="Verdana"/>
            </a:endParaRPr>
          </a:p>
          <a:p>
            <a:pPr>
              <a:lnSpc>
                <a:spcPct val="120000"/>
              </a:lnSpc>
            </a:pPr>
            <a:r>
              <a:rPr lang="pt-PT">
                <a:latin typeface="Verdana"/>
                <a:cs typeface="Verdana"/>
              </a:rPr>
              <a:t>A encriptação de tráfego torna-o resistente à escuta eletrónica e análise de tráfego</a:t>
            </a:r>
          </a:p>
          <a:p>
            <a:endParaRPr lang="en-US" dirty="0"/>
          </a:p>
          <a:p>
            <a:r>
              <a:rPr lang="pt-PT"/>
              <a:t>É necessário um navegador específico (o navegador TOR) para aceder a sites nas Darknets, que não podem ser acedidos através de navegadores comuns </a:t>
            </a:r>
            <a:r>
              <a:rPr lang="pt-PT" baseline="0"/>
              <a:t>como Firefox, Explorer, Chrome, Opera, etc.</a:t>
            </a:r>
          </a:p>
        </p:txBody>
      </p:sp>
      <p:sp>
        <p:nvSpPr>
          <p:cNvPr id="4" name="Slide Number Placeholder 3"/>
          <p:cNvSpPr>
            <a:spLocks noGrp="1"/>
          </p:cNvSpPr>
          <p:nvPr>
            <p:ph type="sldNum" sz="quarter" idx="10"/>
          </p:nvPr>
        </p:nvSpPr>
        <p:spPr/>
        <p:txBody>
          <a:bodyPr/>
          <a:lstStyle/>
          <a:p>
            <a:fld id="{B2221978-7AB2-D644-A1FF-AF545A1745C1}" type="slidenum">
              <a:rPr lang="en-US" smtClean="0"/>
              <a:pPr/>
              <a:t>122</a:t>
            </a:fld>
            <a:endParaRPr lang="en-US"/>
          </a:p>
        </p:txBody>
      </p:sp>
    </p:spTree>
    <p:extLst>
      <p:ext uri="{BB962C8B-B14F-4D97-AF65-F5344CB8AC3E}">
        <p14:creationId xmlns:p14="http://schemas.microsoft.com/office/powerpoint/2010/main" val="94381820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pt-PT"/>
              <a:t>Deve-se explicar o mecanismo de dissociação efetuado pelo relé intermediário e o fato de que as informações passam por uma série de etapas consecutivas de encriptação, de modo a que o endereço da fonte não seja </a:t>
            </a:r>
            <a:r>
              <a:rPr lang="pt-PT" baseline="0"/>
              <a:t>detetável no destino.</a:t>
            </a:r>
          </a:p>
        </p:txBody>
      </p:sp>
      <p:sp>
        <p:nvSpPr>
          <p:cNvPr id="4" name="Foliennummernplatzhalter 3"/>
          <p:cNvSpPr>
            <a:spLocks noGrp="1"/>
          </p:cNvSpPr>
          <p:nvPr>
            <p:ph type="sldNum" sz="quarter" idx="10"/>
          </p:nvPr>
        </p:nvSpPr>
        <p:spPr/>
        <p:txBody>
          <a:bodyPr/>
          <a:lstStyle/>
          <a:p>
            <a:fld id="{B2221978-7AB2-D644-A1FF-AF545A1745C1}" type="slidenum">
              <a:rPr lang="en-US" smtClean="0"/>
              <a:pPr/>
              <a:t>123</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124</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125</a:t>
            </a:fld>
            <a:endParaRPr lang="en-US"/>
          </a:p>
        </p:txBody>
      </p:sp>
    </p:spTree>
    <p:extLst>
      <p:ext uri="{BB962C8B-B14F-4D97-AF65-F5344CB8AC3E}">
        <p14:creationId xmlns:p14="http://schemas.microsoft.com/office/powerpoint/2010/main" val="3953050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a:prstGeom prst="rect">
            <a:avLst/>
          </a:prstGeom>
        </p:spPr>
        <p:txBody>
          <a:bodyPr/>
          <a:lstStyle/>
          <a:p>
            <a:r>
              <a:rPr lang="pt-PT"/>
              <a:t>Clique para editar o estilo do título principal</a:t>
            </a:r>
          </a:p>
        </p:txBody>
      </p:sp>
      <p:sp>
        <p:nvSpPr>
          <p:cNvPr id="3" name="Subtitle 2"/>
          <p:cNvSpPr>
            <a:spLocks noGrp="1"/>
          </p:cNvSpPr>
          <p:nvPr>
            <p:ph type="subTitle" idx="1" hasCustomPrompt="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a:t>Clique para editar o estilo do subtítulo principal</a:t>
            </a:r>
          </a:p>
        </p:txBody>
      </p:sp>
      <p:sp>
        <p:nvSpPr>
          <p:cNvPr id="4" name="Date Placeholder 3"/>
          <p:cNvSpPr>
            <a:spLocks noGrp="1"/>
          </p:cNvSpPr>
          <p:nvPr>
            <p:ph type="dt" sz="half" idx="10" hasCustomPrompt="1"/>
          </p:nvPr>
        </p:nvSpPr>
        <p:spPr/>
        <p:txBody>
          <a:bodyPr/>
          <a:lstStyle/>
          <a:p>
            <a:fld id="{DDCB284B-9DDD-6D47-8FD9-ABBC29FEFE62}" type="datetime1">
              <a:rPr lang="en-US" smtClean="0"/>
              <a:pPr/>
              <a:t>9/6/2018</a:t>
            </a:fld>
            <a:endParaRPr lang="en-US"/>
          </a:p>
        </p:txBody>
      </p:sp>
      <p:sp>
        <p:nvSpPr>
          <p:cNvPr id="5" name="Footer Placeholder 4"/>
          <p:cNvSpPr>
            <a:spLocks noGrp="1"/>
          </p:cNvSpPr>
          <p:nvPr>
            <p:ph type="ftr" sz="quarter" idx="11" hasCustomPrompt="1"/>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lstStyle/>
          <a:p>
            <a:r>
              <a:rPr lang="pt-PT"/>
              <a:t>Clique para editar o estilo do título principal</a:t>
            </a:r>
          </a:p>
        </p:txBody>
      </p:sp>
      <p:sp>
        <p:nvSpPr>
          <p:cNvPr id="3" name="Vertical Text Placeholder 2"/>
          <p:cNvSpPr>
            <a:spLocks noGrp="1"/>
          </p:cNvSpPr>
          <p:nvPr>
            <p:ph type="body" orient="vert" idx="1" hasCustomPrompt="1"/>
          </p:nvPr>
        </p:nvSpPr>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p>
            <a:fld id="{D654AF94-3496-DF4A-8371-37401470C765}" type="datetime1">
              <a:rPr lang="en-US" smtClean="0"/>
              <a:pPr/>
              <a:t>9/6/2018</a:t>
            </a:fld>
            <a:endParaRPr lang="en-US"/>
          </a:p>
        </p:txBody>
      </p:sp>
      <p:sp>
        <p:nvSpPr>
          <p:cNvPr id="5" name="Footer Placeholder 4"/>
          <p:cNvSpPr>
            <a:spLocks noGrp="1"/>
          </p:cNvSpPr>
          <p:nvPr>
            <p:ph type="ftr" sz="quarter" idx="11" hasCustomPrompt="1"/>
          </p:nvPr>
        </p:nvSpPr>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6629400" y="274638"/>
            <a:ext cx="2057400" cy="5851525"/>
          </a:xfrm>
          <a:prstGeom prst="rect">
            <a:avLst/>
          </a:prstGeom>
        </p:spPr>
        <p:txBody>
          <a:bodyPr vert="eaVert"/>
          <a:lstStyle/>
          <a:p>
            <a:r>
              <a:rPr lang="pt-PT"/>
              <a:t>Clique para editar o estilo do título principal</a:t>
            </a:r>
          </a:p>
        </p:txBody>
      </p:sp>
      <p:sp>
        <p:nvSpPr>
          <p:cNvPr id="3" name="Vertical Text Placeholder 2"/>
          <p:cNvSpPr>
            <a:spLocks noGrp="1"/>
          </p:cNvSpPr>
          <p:nvPr>
            <p:ph type="body" orient="vert" idx="1" hasCustomPrompt="1"/>
          </p:nvPr>
        </p:nvSpPr>
        <p:spPr>
          <a:xfrm>
            <a:off x="457200" y="274638"/>
            <a:ext cx="6019800" cy="5851525"/>
          </a:xfrm>
        </p:spPr>
        <p:txBody>
          <a:bodyPr vert="eaVert"/>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p>
            <a:fld id="{206E8747-2370-3E4F-8900-5BABB8631474}" type="datetime1">
              <a:rPr lang="en-US" smtClean="0"/>
              <a:pPr/>
              <a:t>9/6/2018</a:t>
            </a:fld>
            <a:endParaRPr lang="en-US"/>
          </a:p>
        </p:txBody>
      </p:sp>
      <p:sp>
        <p:nvSpPr>
          <p:cNvPr id="5" name="Footer Placeholder 4"/>
          <p:cNvSpPr>
            <a:spLocks noGrp="1"/>
          </p:cNvSpPr>
          <p:nvPr>
            <p:ph type="ftr" sz="quarter" idx="11" hasCustomPrompt="1"/>
          </p:nvPr>
        </p:nvSpPr>
        <p:spPr/>
        <p:txBody>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8313" y="260350"/>
            <a:ext cx="8229600" cy="1143000"/>
          </a:xfrm>
          <a:prstGeom prst="rect">
            <a:avLst/>
          </a:prstGeom>
        </p:spPr>
        <p:txBody>
          <a:bodyPr/>
          <a:lstStyle/>
          <a:p>
            <a:r>
              <a:rPr lang="pt-PT"/>
              <a:t>Clique para editar o estilo do título principal</a:t>
            </a:r>
          </a:p>
        </p:txBody>
      </p:sp>
      <p:sp>
        <p:nvSpPr>
          <p:cNvPr id="3" name="ClipArt Placeholder 2"/>
          <p:cNvSpPr>
            <a:spLocks noGrp="1"/>
          </p:cNvSpPr>
          <p:nvPr>
            <p:ph type="clipArt" sz="half" idx="1" hasCustomPrompt="1"/>
          </p:nvPr>
        </p:nvSpPr>
        <p:spPr>
          <a:xfrm>
            <a:off x="468313" y="1557338"/>
            <a:ext cx="4038600" cy="4535487"/>
          </a:xfrm>
        </p:spPr>
        <p:txBody>
          <a:bodyPr/>
          <a:lstStyle/>
          <a:p>
            <a:pPr lvl="0"/>
            <a:endParaRPr lang="en-GB" noProof="0"/>
          </a:p>
        </p:txBody>
      </p:sp>
      <p:sp>
        <p:nvSpPr>
          <p:cNvPr id="4" name="Text Placeholder 3"/>
          <p:cNvSpPr>
            <a:spLocks noGrp="1"/>
          </p:cNvSpPr>
          <p:nvPr>
            <p:ph type="body" sz="half" idx="2" hasCustomPrompt="1"/>
          </p:nvPr>
        </p:nvSpPr>
        <p:spPr>
          <a:xfrm>
            <a:off x="4659313" y="1557338"/>
            <a:ext cx="4038600" cy="4535487"/>
          </a:xfrm>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Rectangle 4"/>
          <p:cNvSpPr>
            <a:spLocks noGrp="1" noChangeArrowheads="1"/>
          </p:cNvSpPr>
          <p:nvPr>
            <p:ph type="dt" sz="half" idx="10" hasCustomPrompt="1"/>
          </p:nvPr>
        </p:nvSpPr>
        <p:spPr>
          <a:ln/>
        </p:spPr>
        <p:txBody>
          <a:bodyPr/>
          <a:lstStyle>
            <a:lvl1pPr>
              <a:defRPr/>
            </a:lvl1pPr>
          </a:lstStyle>
          <a:p>
            <a:pPr>
              <a:defRPr/>
            </a:pPr>
            <a:fld id="{C19DFA51-F258-7841-BBA6-69AC11A15E33}" type="datetime1">
              <a:rPr lang="en-US" smtClean="0"/>
              <a:pPr>
                <a:defRPr/>
              </a:pPr>
              <a:t>9/6/2018</a:t>
            </a:fld>
            <a:endParaRPr lang="en-US"/>
          </a:p>
        </p:txBody>
      </p:sp>
      <p:sp>
        <p:nvSpPr>
          <p:cNvPr id="6" name="Rectangle 5"/>
          <p:cNvSpPr>
            <a:spLocks noGrp="1" noChangeArrowheads="1"/>
          </p:cNvSpPr>
          <p:nvPr>
            <p:ph type="ftr" sz="quarter" idx="11" hasCustomPrompt="1"/>
          </p:nvPr>
        </p:nvSpPr>
        <p:spPr>
          <a:ln/>
        </p:spPr>
        <p:txBody>
          <a:bodyPr/>
          <a:lstStyle>
            <a:lvl1pPr>
              <a:defRPr/>
            </a:lvl1pPr>
          </a:lstStyle>
          <a:p>
            <a:pPr>
              <a:defRPr/>
            </a:pP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8313" y="260350"/>
            <a:ext cx="8229600" cy="1143000"/>
          </a:xfrm>
          <a:prstGeom prst="rect">
            <a:avLst/>
          </a:prstGeom>
        </p:spPr>
        <p:txBody>
          <a:bodyPr/>
          <a:lstStyle/>
          <a:p>
            <a:r>
              <a:rPr lang="pt-PT"/>
              <a:t>Clique para editar o estilo do título principal</a:t>
            </a:r>
          </a:p>
        </p:txBody>
      </p:sp>
      <p:sp>
        <p:nvSpPr>
          <p:cNvPr id="3" name="Text Placeholder 2"/>
          <p:cNvSpPr>
            <a:spLocks noGrp="1"/>
          </p:cNvSpPr>
          <p:nvPr>
            <p:ph type="body" sz="half" idx="1" hasCustomPrompt="1"/>
          </p:nvPr>
        </p:nvSpPr>
        <p:spPr>
          <a:xfrm>
            <a:off x="468313" y="1484313"/>
            <a:ext cx="4038600" cy="4525962"/>
          </a:xfrm>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Content Placeholder 3"/>
          <p:cNvSpPr>
            <a:spLocks noGrp="1"/>
          </p:cNvSpPr>
          <p:nvPr>
            <p:ph sz="half" idx="2" hasCustomPrompt="1"/>
          </p:nvPr>
        </p:nvSpPr>
        <p:spPr>
          <a:xfrm>
            <a:off x="4659313" y="1484313"/>
            <a:ext cx="4038600" cy="4525962"/>
          </a:xfrm>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Rectangle 4"/>
          <p:cNvSpPr>
            <a:spLocks noGrp="1" noChangeArrowheads="1"/>
          </p:cNvSpPr>
          <p:nvPr>
            <p:ph type="dt" sz="half" idx="10" hasCustomPrompt="1"/>
          </p:nvPr>
        </p:nvSpPr>
        <p:spPr>
          <a:ln/>
        </p:spPr>
        <p:txBody>
          <a:bodyPr/>
          <a:lstStyle>
            <a:lvl1pPr>
              <a:defRPr/>
            </a:lvl1pPr>
          </a:lstStyle>
          <a:p>
            <a:pPr>
              <a:defRPr/>
            </a:pPr>
            <a:fld id="{A4C343FD-6BC3-A646-BD03-11CCBDED0FDF}" type="datetime1">
              <a:rPr lang="en-US" smtClean="0"/>
              <a:pPr>
                <a:defRPr/>
              </a:pPr>
              <a:t>9/6/2018</a:t>
            </a:fld>
            <a:endParaRPr lang="en-US"/>
          </a:p>
        </p:txBody>
      </p:sp>
      <p:sp>
        <p:nvSpPr>
          <p:cNvPr id="6" name="Rectangle 5"/>
          <p:cNvSpPr>
            <a:spLocks noGrp="1" noChangeArrowheads="1"/>
          </p:cNvSpPr>
          <p:nvPr>
            <p:ph type="ftr" sz="quarter" idx="11" hasCustomPrompt="1"/>
          </p:nvPr>
        </p:nvSpPr>
        <p:spPr>
          <a:ln/>
        </p:spPr>
        <p:txBody>
          <a:bodyPr/>
          <a:lstStyle>
            <a:lvl1pPr>
              <a:defRPr/>
            </a:lvl1pPr>
          </a:lstStyle>
          <a:p>
            <a:pPr>
              <a:defRPr/>
            </a:pP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8313" y="260350"/>
            <a:ext cx="8229600" cy="1143000"/>
          </a:xfrm>
          <a:prstGeom prst="rect">
            <a:avLst/>
          </a:prstGeom>
        </p:spPr>
        <p:txBody>
          <a:bodyPr/>
          <a:lstStyle/>
          <a:p>
            <a:r>
              <a:rPr lang="pt-PT"/>
              <a:t>Clique para editar o estilo do título principal</a:t>
            </a:r>
          </a:p>
        </p:txBody>
      </p:sp>
      <p:sp>
        <p:nvSpPr>
          <p:cNvPr id="3" name="Content Placeholder 2"/>
          <p:cNvSpPr>
            <a:spLocks noGrp="1"/>
          </p:cNvSpPr>
          <p:nvPr>
            <p:ph sz="quarter" idx="1" hasCustomPrompt="1"/>
          </p:nvPr>
        </p:nvSpPr>
        <p:spPr>
          <a:xfrm>
            <a:off x="468313" y="1557338"/>
            <a:ext cx="4038600" cy="2190750"/>
          </a:xfrm>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Content Placeholder 3"/>
          <p:cNvSpPr>
            <a:spLocks noGrp="1"/>
          </p:cNvSpPr>
          <p:nvPr>
            <p:ph sz="quarter" idx="2" hasCustomPrompt="1"/>
          </p:nvPr>
        </p:nvSpPr>
        <p:spPr>
          <a:xfrm>
            <a:off x="468313" y="3900488"/>
            <a:ext cx="4038600" cy="2192337"/>
          </a:xfrm>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Text Placeholder 4"/>
          <p:cNvSpPr>
            <a:spLocks noGrp="1"/>
          </p:cNvSpPr>
          <p:nvPr>
            <p:ph type="body" sz="half" idx="3" hasCustomPrompt="1"/>
          </p:nvPr>
        </p:nvSpPr>
        <p:spPr>
          <a:xfrm>
            <a:off x="4659313" y="1557338"/>
            <a:ext cx="4038600" cy="4535487"/>
          </a:xfrm>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6" name="Rectangle 4"/>
          <p:cNvSpPr>
            <a:spLocks noGrp="1" noChangeArrowheads="1"/>
          </p:cNvSpPr>
          <p:nvPr>
            <p:ph type="dt" sz="half" idx="10" hasCustomPrompt="1"/>
          </p:nvPr>
        </p:nvSpPr>
        <p:spPr>
          <a:ln/>
        </p:spPr>
        <p:txBody>
          <a:bodyPr/>
          <a:lstStyle>
            <a:lvl1pPr>
              <a:defRPr/>
            </a:lvl1pPr>
          </a:lstStyle>
          <a:p>
            <a:pPr>
              <a:defRPr/>
            </a:pPr>
            <a:fld id="{ECC18B51-9CBC-2241-B53D-BE644EB23E06}" type="datetime1">
              <a:rPr lang="en-US" smtClean="0"/>
              <a:pPr>
                <a:defRPr/>
              </a:pPr>
              <a:t>9/6/2018</a:t>
            </a:fld>
            <a:endParaRPr lang="en-US"/>
          </a:p>
        </p:txBody>
      </p:sp>
      <p:sp>
        <p:nvSpPr>
          <p:cNvPr id="7" name="Rectangle 5"/>
          <p:cNvSpPr>
            <a:spLocks noGrp="1" noChangeArrowheads="1"/>
          </p:cNvSpPr>
          <p:nvPr>
            <p:ph type="ftr" sz="quarter" idx="11" hasCustomPrompt="1"/>
          </p:nvPr>
        </p:nvSpPr>
        <p:spPr>
          <a:ln/>
        </p:spPr>
        <p:txBody>
          <a:bodyPr/>
          <a:lstStyle>
            <a:lvl1pPr>
              <a:defRPr/>
            </a:lvl1pPr>
          </a:lstStyle>
          <a:p>
            <a:pPr>
              <a:defRPr/>
            </a:pP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8313" y="260350"/>
            <a:ext cx="8229600" cy="1143000"/>
          </a:xfrm>
          <a:prstGeom prst="rect">
            <a:avLst/>
          </a:prstGeom>
        </p:spPr>
        <p:txBody>
          <a:bodyPr/>
          <a:lstStyle/>
          <a:p>
            <a:r>
              <a:rPr lang="pt-PT"/>
              <a:t>Clique para editar o estilo do título principal</a:t>
            </a:r>
          </a:p>
        </p:txBody>
      </p:sp>
      <p:sp>
        <p:nvSpPr>
          <p:cNvPr id="3" name="Content Placeholder 2"/>
          <p:cNvSpPr>
            <a:spLocks noGrp="1"/>
          </p:cNvSpPr>
          <p:nvPr>
            <p:ph sz="half" idx="1" hasCustomPrompt="1"/>
          </p:nvPr>
        </p:nvSpPr>
        <p:spPr>
          <a:xfrm>
            <a:off x="468313" y="1557338"/>
            <a:ext cx="4038600" cy="4535487"/>
          </a:xfrm>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Text Placeholder 3"/>
          <p:cNvSpPr>
            <a:spLocks noGrp="1"/>
          </p:cNvSpPr>
          <p:nvPr>
            <p:ph type="body" sz="half" idx="2" hasCustomPrompt="1"/>
          </p:nvPr>
        </p:nvSpPr>
        <p:spPr>
          <a:xfrm>
            <a:off x="4659313" y="1557338"/>
            <a:ext cx="4038600" cy="4535487"/>
          </a:xfrm>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Rectangle 4"/>
          <p:cNvSpPr>
            <a:spLocks noGrp="1" noChangeArrowheads="1"/>
          </p:cNvSpPr>
          <p:nvPr>
            <p:ph type="dt" sz="half" idx="10" hasCustomPrompt="1"/>
          </p:nvPr>
        </p:nvSpPr>
        <p:spPr>
          <a:ln/>
        </p:spPr>
        <p:txBody>
          <a:bodyPr/>
          <a:lstStyle>
            <a:lvl1pPr>
              <a:defRPr/>
            </a:lvl1pPr>
          </a:lstStyle>
          <a:p>
            <a:pPr>
              <a:defRPr/>
            </a:pPr>
            <a:fld id="{0BF12D66-79F4-A043-96F4-AA90AF326B99}" type="datetime1">
              <a:rPr lang="en-US" smtClean="0"/>
              <a:pPr>
                <a:defRPr/>
              </a:pPr>
              <a:t>9/6/2018</a:t>
            </a:fld>
            <a:endParaRPr lang="en-US"/>
          </a:p>
        </p:txBody>
      </p:sp>
      <p:sp>
        <p:nvSpPr>
          <p:cNvPr id="6" name="Rectangle 5"/>
          <p:cNvSpPr>
            <a:spLocks noGrp="1" noChangeArrowheads="1"/>
          </p:cNvSpPr>
          <p:nvPr>
            <p:ph type="ftr" sz="quarter" idx="11" hasCustomPrompt="1"/>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864111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lstStyle/>
          <a:p>
            <a:r>
              <a:rPr lang="pt-PT"/>
              <a:t>Clique para editar o estilo do título principal</a:t>
            </a:r>
          </a:p>
        </p:txBody>
      </p:sp>
      <p:sp>
        <p:nvSpPr>
          <p:cNvPr id="3" name="Content Placeholder 2"/>
          <p:cNvSpPr>
            <a:spLocks noGrp="1"/>
          </p:cNvSpPr>
          <p:nvPr>
            <p:ph idx="1" hasCustomPrompt="1"/>
          </p:nvPr>
        </p:nvSpPr>
        <p:spPr/>
        <p:txBody>
          <a:body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Date Placeholder 3"/>
          <p:cNvSpPr>
            <a:spLocks noGrp="1"/>
          </p:cNvSpPr>
          <p:nvPr>
            <p:ph type="dt" sz="half" idx="10" hasCustomPrompt="1"/>
          </p:nvPr>
        </p:nvSpPr>
        <p:spPr/>
        <p:txBody>
          <a:bodyPr/>
          <a:lstStyle/>
          <a:p>
            <a:fld id="{0778C552-BF12-B448-880D-CE5C8846EA3B}" type="datetime1">
              <a:rPr lang="en-US" smtClean="0"/>
              <a:pPr/>
              <a:t>9/6/2018</a:t>
            </a:fld>
            <a:endParaRPr lang="en-US"/>
          </a:p>
        </p:txBody>
      </p:sp>
      <p:sp>
        <p:nvSpPr>
          <p:cNvPr id="5" name="Footer Placeholder 4"/>
          <p:cNvSpPr>
            <a:spLocks noGrp="1"/>
          </p:cNvSpPr>
          <p:nvPr>
            <p:ph type="ftr" sz="quarter" idx="11" hasCustomPrompt="1"/>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4406900"/>
            <a:ext cx="7772400" cy="1362075"/>
          </a:xfrm>
          <a:prstGeom prst="rect">
            <a:avLst/>
          </a:prstGeom>
        </p:spPr>
        <p:txBody>
          <a:bodyPr anchor="t"/>
          <a:lstStyle>
            <a:lvl1pPr algn="l">
              <a:defRPr sz="4000" b="1" cap="all"/>
            </a:lvl1pPr>
          </a:lstStyle>
          <a:p>
            <a:r>
              <a:rPr lang="pt-PT"/>
              <a:t>Clique para editar o estilo do título principal</a:t>
            </a:r>
          </a:p>
        </p:txBody>
      </p:sp>
      <p:sp>
        <p:nvSpPr>
          <p:cNvPr id="3" name="Text Placeholder 2"/>
          <p:cNvSpPr>
            <a:spLocks noGrp="1"/>
          </p:cNvSpPr>
          <p:nvPr>
            <p:ph type="body" idx="1" hasCustomPrompt="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a:t>Clique para editar os estilos de texto principais</a:t>
            </a:r>
          </a:p>
        </p:txBody>
      </p:sp>
      <p:sp>
        <p:nvSpPr>
          <p:cNvPr id="4" name="Date Placeholder 3"/>
          <p:cNvSpPr>
            <a:spLocks noGrp="1"/>
          </p:cNvSpPr>
          <p:nvPr>
            <p:ph type="dt" sz="half" idx="10" hasCustomPrompt="1"/>
          </p:nvPr>
        </p:nvSpPr>
        <p:spPr/>
        <p:txBody>
          <a:bodyPr/>
          <a:lstStyle/>
          <a:p>
            <a:fld id="{CFAEE453-C1FA-3E46-93ED-B6129FEF3F4A}" type="datetime1">
              <a:rPr lang="en-US" smtClean="0"/>
              <a:pPr/>
              <a:t>9/6/2018</a:t>
            </a:fld>
            <a:endParaRPr lang="en-US"/>
          </a:p>
        </p:txBody>
      </p:sp>
      <p:sp>
        <p:nvSpPr>
          <p:cNvPr id="5" name="Footer Placeholder 4"/>
          <p:cNvSpPr>
            <a:spLocks noGrp="1"/>
          </p:cNvSpPr>
          <p:nvPr>
            <p:ph type="ftr" sz="quarter" idx="11" hasCustomPrompt="1"/>
          </p:nvPr>
        </p:nvSpPr>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lstStyle/>
          <a:p>
            <a:r>
              <a:rPr lang="pt-PT"/>
              <a:t>Clique para editar o estilo do título principal</a:t>
            </a:r>
          </a:p>
        </p:txBody>
      </p:sp>
      <p:sp>
        <p:nvSpPr>
          <p:cNvPr id="3" name="Content Placeholder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Content Placeholder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Date Placeholder 4"/>
          <p:cNvSpPr>
            <a:spLocks noGrp="1"/>
          </p:cNvSpPr>
          <p:nvPr>
            <p:ph type="dt" sz="half" idx="10" hasCustomPrompt="1"/>
          </p:nvPr>
        </p:nvSpPr>
        <p:spPr/>
        <p:txBody>
          <a:bodyPr/>
          <a:lstStyle/>
          <a:p>
            <a:fld id="{B28F9585-BBD6-1B45-831C-69F4C0C9044D}" type="datetime1">
              <a:rPr lang="en-US" smtClean="0"/>
              <a:pPr/>
              <a:t>9/6/2018</a:t>
            </a:fld>
            <a:endParaRPr lang="en-US"/>
          </a:p>
        </p:txBody>
      </p:sp>
      <p:sp>
        <p:nvSpPr>
          <p:cNvPr id="6" name="Footer Placeholder 5"/>
          <p:cNvSpPr>
            <a:spLocks noGrp="1"/>
          </p:cNvSpPr>
          <p:nvPr>
            <p:ph type="ftr" sz="quarter" idx="11" hasCustomPrompt="1"/>
          </p:nvPr>
        </p:nvSpPr>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lstStyle>
            <a:lvl1pPr>
              <a:defRPr/>
            </a:lvl1pPr>
          </a:lstStyle>
          <a:p>
            <a:r>
              <a:rPr lang="pt-PT"/>
              <a:t>Clique para editar o estilo do título principal</a:t>
            </a:r>
          </a:p>
        </p:txBody>
      </p:sp>
      <p:sp>
        <p:nvSpPr>
          <p:cNvPr id="3" name="Text Placeholder 2"/>
          <p:cNvSpPr>
            <a:spLocks noGrp="1"/>
          </p:cNvSpPr>
          <p:nvPr>
            <p:ph type="body" idx="1" hasCustomPrompt="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4" name="Content Placeholder 3"/>
          <p:cNvSpPr>
            <a:spLocks noGrp="1"/>
          </p:cNvSpPr>
          <p:nvPr>
            <p:ph sz="half" idx="2" hasCustomPrompt="1"/>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5" name="Text Placeholder 4"/>
          <p:cNvSpPr>
            <a:spLocks noGrp="1"/>
          </p:cNvSpPr>
          <p:nvPr>
            <p:ph type="body" sz="quarter" idx="3" hasCustomPrompt="1"/>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Clique para editar os estilos de texto principais</a:t>
            </a:r>
          </a:p>
        </p:txBody>
      </p:sp>
      <p:sp>
        <p:nvSpPr>
          <p:cNvPr id="6" name="Content Placeholder 5"/>
          <p:cNvSpPr>
            <a:spLocks noGrp="1"/>
          </p:cNvSpPr>
          <p:nvPr>
            <p:ph sz="quarter" idx="4" hasCustomPrompt="1"/>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7" name="Date Placeholder 6"/>
          <p:cNvSpPr>
            <a:spLocks noGrp="1"/>
          </p:cNvSpPr>
          <p:nvPr>
            <p:ph type="dt" sz="half" idx="10" hasCustomPrompt="1"/>
          </p:nvPr>
        </p:nvSpPr>
        <p:spPr/>
        <p:txBody>
          <a:bodyPr/>
          <a:lstStyle/>
          <a:p>
            <a:fld id="{5478989F-4BB6-BC40-8A6A-1BB0436AF218}" type="datetime1">
              <a:rPr lang="en-US" smtClean="0"/>
              <a:pPr/>
              <a:t>9/6/2018</a:t>
            </a:fld>
            <a:endParaRPr lang="en-US"/>
          </a:p>
        </p:txBody>
      </p:sp>
      <p:sp>
        <p:nvSpPr>
          <p:cNvPr id="8" name="Footer Placeholder 7"/>
          <p:cNvSpPr>
            <a:spLocks noGrp="1"/>
          </p:cNvSpPr>
          <p:nvPr>
            <p:ph type="ftr" sz="quarter" idx="11" hasCustomPrompt="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638"/>
            <a:ext cx="8229600" cy="1143000"/>
          </a:xfrm>
          <a:prstGeom prst="rect">
            <a:avLst/>
          </a:prstGeom>
        </p:spPr>
        <p:txBody>
          <a:bodyPr/>
          <a:lstStyle/>
          <a:p>
            <a:r>
              <a:rPr lang="pt-PT"/>
              <a:t>Clique para editar o estilo do título principal</a:t>
            </a:r>
          </a:p>
        </p:txBody>
      </p:sp>
      <p:sp>
        <p:nvSpPr>
          <p:cNvPr id="3" name="Date Placeholder 2"/>
          <p:cNvSpPr>
            <a:spLocks noGrp="1"/>
          </p:cNvSpPr>
          <p:nvPr>
            <p:ph type="dt" sz="half" idx="10" hasCustomPrompt="1"/>
          </p:nvPr>
        </p:nvSpPr>
        <p:spPr/>
        <p:txBody>
          <a:bodyPr/>
          <a:lstStyle/>
          <a:p>
            <a:fld id="{93AC62AE-62F3-F344-8484-59FD536DA544}" type="datetime1">
              <a:rPr lang="en-US" smtClean="0"/>
              <a:pPr/>
              <a:t>9/6/2018</a:t>
            </a:fld>
            <a:endParaRPr lang="en-US"/>
          </a:p>
        </p:txBody>
      </p:sp>
      <p:sp>
        <p:nvSpPr>
          <p:cNvPr id="4" name="Footer Placeholder 3"/>
          <p:cNvSpPr>
            <a:spLocks noGrp="1"/>
          </p:cNvSpPr>
          <p:nvPr>
            <p:ph type="ftr" sz="quarter" idx="11" hasCustomPrompt="1"/>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p:txBody>
          <a:bodyPr/>
          <a:lstStyle/>
          <a:p>
            <a:fld id="{BBF8D945-729C-0944-B04C-126DE18CB422}" type="datetime1">
              <a:rPr lang="en-US" smtClean="0"/>
              <a:pPr/>
              <a:t>9/6/2018</a:t>
            </a:fld>
            <a:endParaRPr lang="en-US"/>
          </a:p>
        </p:txBody>
      </p:sp>
      <p:sp>
        <p:nvSpPr>
          <p:cNvPr id="3" name="Footer Placeholder 2"/>
          <p:cNvSpPr>
            <a:spLocks noGrp="1"/>
          </p:cNvSpPr>
          <p:nvPr>
            <p:ph type="ftr" sz="quarter" idx="11" hasCustomPrompt="1"/>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3050"/>
            <a:ext cx="3008313" cy="1162050"/>
          </a:xfrm>
          <a:prstGeom prst="rect">
            <a:avLst/>
          </a:prstGeom>
        </p:spPr>
        <p:txBody>
          <a:bodyPr anchor="b"/>
          <a:lstStyle>
            <a:lvl1pPr algn="l">
              <a:defRPr sz="2000" b="1"/>
            </a:lvl1pPr>
          </a:lstStyle>
          <a:p>
            <a:r>
              <a:rPr lang="pt-PT"/>
              <a:t>Clique para editar o estilo do título principal</a:t>
            </a:r>
          </a:p>
        </p:txBody>
      </p:sp>
      <p:sp>
        <p:nvSpPr>
          <p:cNvPr id="3" name="Content Placeholder 2"/>
          <p:cNvSpPr>
            <a:spLocks noGrp="1"/>
          </p:cNvSpPr>
          <p:nvPr>
            <p:ph idx="1" hasCustomPrompt="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de texto principais</a:t>
            </a:r>
          </a:p>
          <a:p>
            <a:pPr lvl="1"/>
            <a:r>
              <a:rPr lang="pt-PT"/>
              <a:t>Segundo nível</a:t>
            </a:r>
          </a:p>
          <a:p>
            <a:pPr lvl="2"/>
            <a:r>
              <a:rPr lang="pt-PT"/>
              <a:t>Terceiro nível</a:t>
            </a:r>
          </a:p>
          <a:p>
            <a:pPr lvl="3"/>
            <a:r>
              <a:rPr lang="pt-PT"/>
              <a:t>Quarto nível</a:t>
            </a:r>
          </a:p>
          <a:p>
            <a:pPr lvl="4"/>
            <a:r>
              <a:rPr lang="pt-PT"/>
              <a:t>Quinto nível</a:t>
            </a:r>
          </a:p>
        </p:txBody>
      </p:sp>
      <p:sp>
        <p:nvSpPr>
          <p:cNvPr id="4" name="Text Placeholder 3"/>
          <p:cNvSpPr>
            <a:spLocks noGrp="1"/>
          </p:cNvSpPr>
          <p:nvPr>
            <p:ph type="body" sz="half" idx="2" hasCustomPrompt="1"/>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4"/>
          <p:cNvSpPr>
            <a:spLocks noGrp="1"/>
          </p:cNvSpPr>
          <p:nvPr>
            <p:ph type="dt" sz="half" idx="10" hasCustomPrompt="1"/>
          </p:nvPr>
        </p:nvSpPr>
        <p:spPr/>
        <p:txBody>
          <a:bodyPr/>
          <a:lstStyle/>
          <a:p>
            <a:fld id="{1573FCF5-0FFB-CD4E-BBAA-DFBF8FE8B9AE}" type="datetime1">
              <a:rPr lang="en-US" smtClean="0"/>
              <a:pPr/>
              <a:t>9/6/2018</a:t>
            </a:fld>
            <a:endParaRPr lang="en-US"/>
          </a:p>
        </p:txBody>
      </p:sp>
      <p:sp>
        <p:nvSpPr>
          <p:cNvPr id="6" name="Footer Placeholder 5"/>
          <p:cNvSpPr>
            <a:spLocks noGrp="1"/>
          </p:cNvSpPr>
          <p:nvPr>
            <p:ph type="ftr" sz="quarter" idx="11" hasCustomPrompt="1"/>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92288" y="4800600"/>
            <a:ext cx="5486400" cy="566738"/>
          </a:xfrm>
          <a:prstGeom prst="rect">
            <a:avLst/>
          </a:prstGeom>
        </p:spPr>
        <p:txBody>
          <a:bodyPr anchor="b"/>
          <a:lstStyle>
            <a:lvl1pPr algn="l">
              <a:defRPr sz="2000" b="1"/>
            </a:lvl1pPr>
          </a:lstStyle>
          <a:p>
            <a:r>
              <a:rPr lang="pt-PT"/>
              <a:t>Clique para editar o estilo do título principal</a:t>
            </a:r>
          </a:p>
        </p:txBody>
      </p:sp>
      <p:sp>
        <p:nvSpPr>
          <p:cNvPr id="3" name="Picture Placeholder 2"/>
          <p:cNvSpPr>
            <a:spLocks noGrp="1"/>
          </p:cNvSpPr>
          <p:nvPr>
            <p:ph type="pic" idx="1" hasCustomPrompt="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hasCustomPrompt="1"/>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Clique para editar os estilos de texto principais</a:t>
            </a:r>
          </a:p>
        </p:txBody>
      </p:sp>
      <p:sp>
        <p:nvSpPr>
          <p:cNvPr id="5" name="Date Placeholder 4"/>
          <p:cNvSpPr>
            <a:spLocks noGrp="1"/>
          </p:cNvSpPr>
          <p:nvPr>
            <p:ph type="dt" sz="half" idx="10" hasCustomPrompt="1"/>
          </p:nvPr>
        </p:nvSpPr>
        <p:spPr/>
        <p:txBody>
          <a:bodyPr/>
          <a:lstStyle/>
          <a:p>
            <a:fld id="{009DDC6A-7310-BC44-9A30-E1D7D2CA302D}" type="datetime1">
              <a:rPr lang="en-US" smtClean="0"/>
              <a:pPr/>
              <a:t>9/6/2018</a:t>
            </a:fld>
            <a:endParaRPr lang="en-US"/>
          </a:p>
        </p:txBody>
      </p:sp>
      <p:sp>
        <p:nvSpPr>
          <p:cNvPr id="6" name="Footer Placeholder 5"/>
          <p:cNvSpPr>
            <a:spLocks noGrp="1"/>
          </p:cNvSpPr>
          <p:nvPr>
            <p:ph type="ftr" sz="quarter" idx="11" hasCustomPrompt="1"/>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7200" y="1600200"/>
            <a:ext cx="8229600" cy="4525963"/>
          </a:xfrm>
          <a:prstGeom prst="rect">
            <a:avLst/>
          </a:prstGeom>
        </p:spPr>
        <p:txBody>
          <a:bodyPr vert="horz" lIns="91440" tIns="45720" rIns="91440" bIns="45720" rtlCol="0">
            <a:normAutofit/>
          </a:bodyPr>
          <a:lstStyle/>
          <a:p>
            <a:pPr lvl="0"/>
            <a:r>
              <a:rPr lang="pt-PT"/>
              <a:t> Clique para editar os estilos de texto principais</a:t>
            </a:r>
          </a:p>
          <a:p>
            <a:pPr lvl="1"/>
            <a:r>
              <a:rPr lang="pt-PT"/>
              <a:t> Segundo nível</a:t>
            </a:r>
          </a:p>
          <a:p>
            <a:pPr lvl="2"/>
            <a:r>
              <a:rPr lang="pt-PT"/>
              <a:t> Terceiro nível</a:t>
            </a:r>
          </a:p>
          <a:p>
            <a:pPr lvl="3"/>
            <a:r>
              <a:rPr lang="pt-PT"/>
              <a:t> Quarto nível</a:t>
            </a:r>
          </a:p>
          <a:p>
            <a:pPr lvl="4"/>
            <a:r>
              <a:rPr lang="pt-PT"/>
              <a:t> Quinto nível</a:t>
            </a:r>
          </a:p>
        </p:txBody>
      </p:sp>
      <p:sp>
        <p:nvSpPr>
          <p:cNvPr id="4" name="Date Placeholder 3"/>
          <p:cNvSpPr>
            <a:spLocks noGrp="1"/>
          </p:cNvSpPr>
          <p:nvPr>
            <p:ph type="dt" sz="half" idx="2" hasCustomPrompt="1"/>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1D8B83-C895-3D41-8EAF-913D5AD17AC4}" type="datetime1">
              <a:rPr lang="en-US" smtClean="0"/>
              <a:pPr/>
              <a:t>9/6/2018</a:t>
            </a:fld>
            <a:endParaRPr lang="en-US"/>
          </a:p>
        </p:txBody>
      </p:sp>
      <p:sp>
        <p:nvSpPr>
          <p:cNvPr id="5" name="Footer Placeholder 4"/>
          <p:cNvSpPr>
            <a:spLocks noGrp="1"/>
          </p:cNvSpPr>
          <p:nvPr>
            <p:ph type="ftr" sz="quarter" idx="3" hasCustomPrompt="1"/>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5" r:id="rId15"/>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SzPct val="100000"/>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SzPct val="100000"/>
        <a:buFont typeface="Lucida Grande"/>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SzPct val="10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SzPct val="100000"/>
        <a:buFont typeface="Lucida Grande"/>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SzPct val="100000"/>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hyperlink" Target="https://www.slideshare.net/wearesocialsg/digital-in-2017-global-overview" TargetMode="Externa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11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86.jpeg"/><Relationship Id="rId1" Type="http://schemas.openxmlformats.org/officeDocument/2006/relationships/slideLayout" Target="../slideLayouts/slideLayout2.xml"/><Relationship Id="rId4" Type="http://schemas.openxmlformats.org/officeDocument/2006/relationships/image" Target="../media/image87.jpeg"/></Relationships>
</file>

<file path=ppt/slides/_rels/slide119.xml.rels><?xml version="1.0" encoding="UTF-8" standalone="yes"?>
<Relationships xmlns="http://schemas.openxmlformats.org/package/2006/relationships"><Relationship Id="rId8" Type="http://schemas.openxmlformats.org/officeDocument/2006/relationships/image" Target="../media/image93.jpeg"/><Relationship Id="rId3" Type="http://schemas.openxmlformats.org/officeDocument/2006/relationships/image" Target="../media/image88.jpeg"/><Relationship Id="rId7" Type="http://schemas.openxmlformats.org/officeDocument/2006/relationships/image" Target="../media/image92.jpeg"/><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image" Target="../media/image91.jpeg"/><Relationship Id="rId5" Type="http://schemas.openxmlformats.org/officeDocument/2006/relationships/image" Target="../media/image90.jpeg"/><Relationship Id="rId4" Type="http://schemas.openxmlformats.org/officeDocument/2006/relationships/image" Target="../media/image89.jpeg"/><Relationship Id="rId9" Type="http://schemas.openxmlformats.org/officeDocument/2006/relationships/image" Target="../media/image9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2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01.png"/><Relationship Id="rId4" Type="http://schemas.openxmlformats.org/officeDocument/2006/relationships/image" Target="../media/image100.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2.png"/><Relationship Id="rId18" Type="http://schemas.openxmlformats.org/officeDocument/2006/relationships/image" Target="../media/image27.png"/><Relationship Id="rId3" Type="http://schemas.openxmlformats.org/officeDocument/2006/relationships/notesSlide" Target="../notesSlides/notesSlide12.xml"/><Relationship Id="rId7" Type="http://schemas.openxmlformats.org/officeDocument/2006/relationships/hyperlink" Target="http://www.mozilla.org/" TargetMode="External"/><Relationship Id="rId12" Type="http://schemas.openxmlformats.org/officeDocument/2006/relationships/image" Target="../media/image21.png"/><Relationship Id="rId17" Type="http://schemas.openxmlformats.org/officeDocument/2006/relationships/image" Target="../media/image26.jpeg"/><Relationship Id="rId2" Type="http://schemas.openxmlformats.org/officeDocument/2006/relationships/slideLayout" Target="../slideLayouts/slideLayout14.xml"/><Relationship Id="rId16" Type="http://schemas.openxmlformats.org/officeDocument/2006/relationships/image" Target="../media/image25.png"/><Relationship Id="rId1" Type="http://schemas.openxmlformats.org/officeDocument/2006/relationships/tags" Target="../tags/tag1.xml"/><Relationship Id="rId6" Type="http://schemas.openxmlformats.org/officeDocument/2006/relationships/image" Target="../media/image18.png"/><Relationship Id="rId11" Type="http://schemas.openxmlformats.org/officeDocument/2006/relationships/hyperlink" Target="http://www.konqueror.org/features/browser.php" TargetMode="External"/><Relationship Id="rId5" Type="http://schemas.openxmlformats.org/officeDocument/2006/relationships/image" Target="../media/image17.png"/><Relationship Id="rId15" Type="http://schemas.openxmlformats.org/officeDocument/2006/relationships/image" Target="../media/image24.png"/><Relationship Id="rId10" Type="http://schemas.openxmlformats.org/officeDocument/2006/relationships/image" Target="../media/image20.png"/><Relationship Id="rId4" Type="http://schemas.openxmlformats.org/officeDocument/2006/relationships/image" Target="../media/image16.png"/><Relationship Id="rId9" Type="http://schemas.openxmlformats.org/officeDocument/2006/relationships/hyperlink" Target="http://galeon.sourceforge.net/" TargetMode="External"/><Relationship Id="rId14" Type="http://schemas.openxmlformats.org/officeDocument/2006/relationships/image" Target="../media/image23.jpeg"/></Relationships>
</file>

<file path=ppt/slides/_rels/slide130.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04.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6.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 Id="rId9" Type="http://schemas.openxmlformats.org/officeDocument/2006/relationships/image" Target="../media/image110.png"/></Relationships>
</file>

<file path=ppt/slides/_rels/slide13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112.png"/></Relationships>
</file>

<file path=ppt/slides/_rels/slide138.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17.png"/><Relationship Id="rId7" Type="http://schemas.openxmlformats.org/officeDocument/2006/relationships/image" Target="../media/image121.png"/><Relationship Id="rId2" Type="http://schemas.openxmlformats.org/officeDocument/2006/relationships/notesSlide" Target="../notesSlides/notesSlide110.xml"/><Relationship Id="rId1" Type="http://schemas.openxmlformats.org/officeDocument/2006/relationships/slideLayout" Target="../slideLayouts/slideLayout2.xml"/><Relationship Id="rId6" Type="http://schemas.openxmlformats.org/officeDocument/2006/relationships/image" Target="../media/image120.png"/><Relationship Id="rId5" Type="http://schemas.openxmlformats.org/officeDocument/2006/relationships/image" Target="../media/image119.png"/><Relationship Id="rId10" Type="http://schemas.openxmlformats.org/officeDocument/2006/relationships/image" Target="../media/image124.png"/><Relationship Id="rId4" Type="http://schemas.openxmlformats.org/officeDocument/2006/relationships/image" Target="../media/image118.png"/><Relationship Id="rId9" Type="http://schemas.openxmlformats.org/officeDocument/2006/relationships/image" Target="../media/image123.png"/></Relationships>
</file>

<file path=ppt/slides/_rels/slide14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12.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tags" Target="../tags/tag2.xml"/><Relationship Id="rId4" Type="http://schemas.openxmlformats.org/officeDocument/2006/relationships/image" Target="../media/image29.png"/></Relationships>
</file>

<file path=ppt/slides/_rels/slide150.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129.png"/><Relationship Id="rId7" Type="http://schemas.openxmlformats.org/officeDocument/2006/relationships/image" Target="../media/image133.png"/><Relationship Id="rId2" Type="http://schemas.openxmlformats.org/officeDocument/2006/relationships/notesSlide" Target="../notesSlides/notesSlide114.xml"/><Relationship Id="rId1" Type="http://schemas.openxmlformats.org/officeDocument/2006/relationships/slideLayout" Target="../slideLayouts/slideLayout2.xml"/><Relationship Id="rId6" Type="http://schemas.openxmlformats.org/officeDocument/2006/relationships/image" Target="../media/image132.png"/><Relationship Id="rId11" Type="http://schemas.openxmlformats.org/officeDocument/2006/relationships/image" Target="../media/image137.png"/><Relationship Id="rId5" Type="http://schemas.openxmlformats.org/officeDocument/2006/relationships/image" Target="../media/image131.png"/><Relationship Id="rId10" Type="http://schemas.openxmlformats.org/officeDocument/2006/relationships/image" Target="../media/image136.png"/><Relationship Id="rId4" Type="http://schemas.openxmlformats.org/officeDocument/2006/relationships/image" Target="../media/image130.png"/><Relationship Id="rId9" Type="http://schemas.openxmlformats.org/officeDocument/2006/relationships/image" Target="../media/image135.png"/></Relationships>
</file>

<file path=ppt/slides/_rels/slide151.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129.png"/><Relationship Id="rId7" Type="http://schemas.openxmlformats.org/officeDocument/2006/relationships/image" Target="../media/image133.png"/><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image" Target="../media/image132.png"/><Relationship Id="rId11" Type="http://schemas.openxmlformats.org/officeDocument/2006/relationships/image" Target="../media/image137.png"/><Relationship Id="rId5" Type="http://schemas.openxmlformats.org/officeDocument/2006/relationships/image" Target="../media/image131.png"/><Relationship Id="rId10" Type="http://schemas.openxmlformats.org/officeDocument/2006/relationships/image" Target="../media/image136.png"/><Relationship Id="rId4" Type="http://schemas.openxmlformats.org/officeDocument/2006/relationships/image" Target="../media/image130.png"/><Relationship Id="rId9" Type="http://schemas.openxmlformats.org/officeDocument/2006/relationships/image" Target="../media/image135.png"/></Relationships>
</file>

<file path=ppt/slides/_rels/slide152.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34.png"/><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6.ti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8.tif"/><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ideo" Target="https://www.youtube.com/embed/PBWhzz_Gn10?ecver=1" TargetMode="External"/><Relationship Id="rId4" Type="http://schemas.openxmlformats.org/officeDocument/2006/relationships/image" Target="../media/image51.png"/></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5.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5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hyperlink" Target="http://www.stencilkingdom.com/images/designs/mini15_large.gif"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67.jpeg"/></Relationships>
</file>

<file path=ppt/slides/_rels/slide6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6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hyperlink" Target="http://images.google.com/imgres?imgurl=www.avatarsystems.net/adm/images/server.gif&amp;imgrefurl=http://www.avatarsystems.net/adm/hosting.htm&amp;hl=da&amp;h=200&amp;w=142&amp;prev=/images?q=server.gif&amp;svnum=10&amp;hl=da&amp;lr=&amp;ie=UTF-8&amp;oe=UTF-8&amp;sa=N" TargetMode="External"/><Relationship Id="rId7" Type="http://schemas.openxmlformats.org/officeDocument/2006/relationships/hyperlink" Target="http://images.google.com/imgres?imgurl=www.superiorcomputer.net/images/workstation.gif&amp;imgrefurl=http://www.superiorcomputer.net/body.html&amp;hl=da&amp;h=173&amp;w=200&amp;prev=/images?q=workstation.gif&amp;start=60&amp;svnum=10&amp;hl=da&amp;lr=&amp;ie=UTF-8&amp;oe=UTF-8&amp;sa=N" TargetMode="External"/><Relationship Id="rId2" Type="http://schemas.openxmlformats.org/officeDocument/2006/relationships/notesSlide" Target="../notesSlides/notesSlide67.xml"/><Relationship Id="rId1" Type="http://schemas.openxmlformats.org/officeDocument/2006/relationships/slideLayout" Target="../slideLayouts/slideLayout7.xml"/><Relationship Id="rId6" Type="http://schemas.openxmlformats.org/officeDocument/2006/relationships/image" Target="../media/image74.jpeg"/><Relationship Id="rId5" Type="http://schemas.openxmlformats.org/officeDocument/2006/relationships/hyperlink" Target="http://images.google.com/imgres?imgurl=www.myweb.ne.jp/images/server.gif&amp;imgrefurl=http://www.myweb.ne.jp/&amp;hl=da&amp;h=197&amp;w=144&amp;prev=/images?q=server.gif&amp;svnum=10&amp;hl=da&amp;lr=&amp;ie=UTF-8&amp;oe=UTF-8&amp;sa=N" TargetMode="External"/><Relationship Id="rId4" Type="http://schemas.openxmlformats.org/officeDocument/2006/relationships/image" Target="../media/image73.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8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pt-PT" sz="4000" dirty="0"/>
              <a:t>Formação de Introdução sobre Cibercrime para Juízes e Procuradores</a:t>
            </a:r>
          </a:p>
        </p:txBody>
      </p:sp>
      <p:sp>
        <p:nvSpPr>
          <p:cNvPr id="3" name="Subtitle 2"/>
          <p:cNvSpPr>
            <a:spLocks noGrp="1"/>
          </p:cNvSpPr>
          <p:nvPr>
            <p:ph type="subTitle" idx="1"/>
          </p:nvPr>
        </p:nvSpPr>
        <p:spPr/>
        <p:txBody>
          <a:bodyPr/>
          <a:lstStyle/>
          <a:p>
            <a:r>
              <a:rPr lang="pt-PT"/>
              <a:t>Sessões 1.1.3 - 1.1.4 - 1.2.1</a:t>
            </a:r>
          </a:p>
          <a:p>
            <a:r>
              <a:rPr lang="pt-PT"/>
              <a:t>Introdução à tecnologia</a:t>
            </a:r>
          </a:p>
        </p:txBody>
      </p:sp>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854" y="350612"/>
            <a:ext cx="4332287" cy="861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a:t>
            </a:fld>
            <a:endParaRPr lang="en-US" altLang="en-US" sz="1200">
              <a:solidFill>
                <a:srgbClr val="898989"/>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6029"/>
          </a:xfrm>
        </p:spPr>
        <p:txBody>
          <a:bodyPr/>
          <a:lstStyle/>
          <a:p>
            <a:r>
              <a:rPr lang="pt-PT" b="1"/>
              <a:t>Sistemas operativos</a:t>
            </a:r>
          </a:p>
        </p:txBody>
      </p:sp>
      <p:sp>
        <p:nvSpPr>
          <p:cNvPr id="3" name="Content Placeholder 2"/>
          <p:cNvSpPr>
            <a:spLocks noGrp="1"/>
          </p:cNvSpPr>
          <p:nvPr>
            <p:ph idx="1"/>
          </p:nvPr>
        </p:nvSpPr>
        <p:spPr/>
        <p:txBody>
          <a:bodyPr>
            <a:normAutofit fontScale="85000" lnSpcReduction="10000"/>
          </a:bodyPr>
          <a:lstStyle/>
          <a:p>
            <a:r>
              <a:rPr lang="pt-PT"/>
              <a:t>Um sistema operativo é um programa de software que permite que o hardware comunique com os programas de software. Sem um sistema operativo, o computador não seria capaz de funcionar.  Existem diferentes tipos de sistema operativo dependendo do tipo de computador ou outro dispositivo digital.</a:t>
            </a:r>
          </a:p>
          <a:p>
            <a:r>
              <a:rPr lang="pt-PT"/>
              <a:t>A maioria das aplicações desenvolvidas para computadores é escrita para sistemas operativos específicos, embora agora seja mais comum estarem disponíveis para mais de uma plataforma.  </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a:t>
            </a:fld>
            <a:endParaRPr lang="en-US" altLang="en-US" sz="1200">
              <a:solidFill>
                <a:srgbClr val="898989"/>
              </a:solidFill>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1077218"/>
          </a:xfrm>
          <a:prstGeom prst="rect">
            <a:avLst/>
          </a:prstGeom>
          <a:noFill/>
          <a:ln w="9525">
            <a:noFill/>
            <a:miter lim="800000"/>
            <a:headEnd/>
            <a:tailEnd/>
          </a:ln>
        </p:spPr>
        <p:txBody>
          <a:bodyPr>
            <a:spAutoFit/>
          </a:bodyPr>
          <a:lstStyle/>
          <a:p>
            <a:pPr algn="ctr"/>
            <a:r>
              <a:rPr lang="pt-PT" sz="3200" b="1">
                <a:latin typeface="Calibri" pitchFamily="34" charset="0"/>
              </a:rPr>
              <a:t>INTERNET RELAY CHAT</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100</a:t>
            </a:fld>
            <a:endParaRPr lang="en-US" altLang="en-US" sz="1200">
              <a:solidFill>
                <a:srgbClr val="898989"/>
              </a:solidFill>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1429"/>
          </a:xfrm>
        </p:spPr>
        <p:txBody>
          <a:bodyPr/>
          <a:lstStyle/>
          <a:p>
            <a:r>
              <a:rPr lang="pt-PT" b="1"/>
              <a:t>Internet Relay Chat</a:t>
            </a:r>
          </a:p>
        </p:txBody>
      </p:sp>
      <p:sp>
        <p:nvSpPr>
          <p:cNvPr id="3" name="Content Placeholder 2"/>
          <p:cNvSpPr>
            <a:spLocks noGrp="1"/>
          </p:cNvSpPr>
          <p:nvPr>
            <p:ph idx="1"/>
          </p:nvPr>
        </p:nvSpPr>
        <p:spPr>
          <a:xfrm>
            <a:off x="457200" y="1126068"/>
            <a:ext cx="8229600" cy="5000096"/>
          </a:xfrm>
        </p:spPr>
        <p:txBody>
          <a:bodyPr>
            <a:normAutofit fontScale="77500" lnSpcReduction="20000"/>
          </a:bodyPr>
          <a:lstStyle/>
          <a:p>
            <a:r>
              <a:rPr lang="pt-PT"/>
              <a:t>O Internet Relay Chat (IRC) é, na verdade, um sistema de teleconferência que já está um pouco datado, mas que é ainda utilizado por criminosos para comunicação e troca de ficheiros. </a:t>
            </a:r>
          </a:p>
          <a:p>
            <a:r>
              <a:rPr lang="pt-PT"/>
              <a:t>Funciona através de uma série de servidores que se ligam entre si e partilham mensagens publicadas em "Canais", que são salas de reuniões virtuais baseadas em texto. </a:t>
            </a:r>
          </a:p>
          <a:p>
            <a:r>
              <a:rPr lang="pt-PT"/>
              <a:t>Os tópicos de discussão são indicados e os utilizadores que possuem um cliente de IRC podem ligar-se a um ou mais canais a qualquer momento para se envolverem em discussões com pessoas com um pensamento semelhante. </a:t>
            </a:r>
          </a:p>
          <a:p>
            <a:r>
              <a:rPr lang="pt-PT"/>
              <a:t>O IRC não é o serviço mais fácil de utilizar na Internet e é utilizado principalmente por utilizadores mais experientes e potencialmente mais antigos.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101</a:t>
            </a:fld>
            <a:endParaRPr lang="en-US" altLang="en-US" sz="1200">
              <a:solidFill>
                <a:srgbClr val="898989"/>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pt-PT" sz="3200" b="1">
                <a:latin typeface="Calibri" pitchFamily="34" charset="0"/>
              </a:rPr>
              <a:t>REDES SOCIAIS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102</a:t>
            </a:fld>
            <a:endParaRPr lang="en-US" altLang="en-US" sz="1200">
              <a:solidFill>
                <a:srgbClr val="898989"/>
              </a:solidFill>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5229"/>
          </a:xfrm>
        </p:spPr>
        <p:txBody>
          <a:bodyPr/>
          <a:lstStyle/>
          <a:p>
            <a:r>
              <a:rPr lang="pt-PT" b="1"/>
              <a:t>Redes sociais</a:t>
            </a:r>
          </a:p>
        </p:txBody>
      </p:sp>
      <p:sp>
        <p:nvSpPr>
          <p:cNvPr id="3" name="Content Placeholder 2"/>
          <p:cNvSpPr>
            <a:spLocks noGrp="1"/>
          </p:cNvSpPr>
          <p:nvPr>
            <p:ph idx="1"/>
          </p:nvPr>
        </p:nvSpPr>
        <p:spPr>
          <a:xfrm>
            <a:off x="457200" y="1210734"/>
            <a:ext cx="8229600" cy="4915430"/>
          </a:xfrm>
        </p:spPr>
        <p:txBody>
          <a:bodyPr>
            <a:normAutofit fontScale="70000" lnSpcReduction="20000"/>
          </a:bodyPr>
          <a:lstStyle/>
          <a:p>
            <a:pPr>
              <a:lnSpc>
                <a:spcPct val="120000"/>
              </a:lnSpc>
            </a:pPr>
            <a:r>
              <a:rPr lang="pt-PT"/>
              <a:t>As Mensagens Instantâneas e as Redes Sociais assumiram o controlo como a </a:t>
            </a:r>
            <a:r>
              <a:rPr lang="pt-PT" b="1"/>
              <a:t>ferramenta de comunicação de eleição nos últimos anos</a:t>
            </a:r>
            <a:r>
              <a:rPr lang="pt-PT"/>
              <a:t>, com muitos exemplos bem conhecidos fornecendo acesso instantâneo e simples a outros utilizadores em todo o mundo. </a:t>
            </a:r>
          </a:p>
          <a:p>
            <a:pPr>
              <a:lnSpc>
                <a:spcPct val="120000"/>
              </a:lnSpc>
            </a:pPr>
            <a:r>
              <a:rPr lang="pt-PT"/>
              <a:t>A principal característica destes sites é a capacidade de criar um </a:t>
            </a:r>
            <a:r>
              <a:rPr lang="pt-PT" b="1"/>
              <a:t>perfil pessoal e partilhar informações</a:t>
            </a:r>
            <a:r>
              <a:rPr lang="pt-PT"/>
              <a:t> sobre nós próprios e conhecer novas pessoas.  É possível partilhar imagens, músicas e vídeos. </a:t>
            </a:r>
          </a:p>
          <a:p>
            <a:pPr>
              <a:lnSpc>
                <a:spcPct val="120000"/>
              </a:lnSpc>
            </a:pPr>
            <a:r>
              <a:rPr lang="pt-PT"/>
              <a:t>A quantidade de </a:t>
            </a:r>
            <a:r>
              <a:rPr lang="pt-PT" b="1"/>
              <a:t>informações pessoais</a:t>
            </a:r>
            <a:r>
              <a:rPr lang="pt-PT"/>
              <a:t> publicadas por indivíduos pode torná-las um </a:t>
            </a:r>
            <a:r>
              <a:rPr lang="pt-PT" b="1"/>
              <a:t>alvo para criminosos</a:t>
            </a:r>
            <a:r>
              <a:rPr lang="pt-PT"/>
              <a:t> como, por exemplo, aqueles envolvidos em roubos de identidade e os que pretendem aliciar crianças.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103</a:t>
            </a:fld>
            <a:endParaRPr lang="en-US" altLang="en-US" sz="1200">
              <a:solidFill>
                <a:srgbClr val="898989"/>
              </a:solidFill>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5229"/>
          </a:xfrm>
        </p:spPr>
        <p:txBody>
          <a:bodyPr/>
          <a:lstStyle/>
          <a:p>
            <a:r>
              <a:rPr lang="pt-PT" b="1"/>
              <a:t>Redes sociais</a:t>
            </a:r>
          </a:p>
        </p:txBody>
      </p:sp>
      <p:sp>
        <p:nvSpPr>
          <p:cNvPr id="3" name="Content Placeholder 2"/>
          <p:cNvSpPr>
            <a:spLocks noGrp="1"/>
          </p:cNvSpPr>
          <p:nvPr>
            <p:ph idx="1"/>
          </p:nvPr>
        </p:nvSpPr>
        <p:spPr>
          <a:xfrm>
            <a:off x="457200" y="1319220"/>
            <a:ext cx="8229600" cy="4915430"/>
          </a:xfrm>
        </p:spPr>
        <p:txBody>
          <a:bodyPr>
            <a:normAutofit fontScale="77500" lnSpcReduction="20000"/>
          </a:bodyPr>
          <a:lstStyle/>
          <a:p>
            <a:pPr>
              <a:lnSpc>
                <a:spcPct val="120000"/>
              </a:lnSpc>
            </a:pPr>
            <a:r>
              <a:rPr lang="pt-PT"/>
              <a:t>Sites de redes sociais são um </a:t>
            </a:r>
            <a:r>
              <a:rPr lang="pt-PT" b="1"/>
              <a:t>veículo muito útil para as autoridades legais para reunir informações sobre suspeitos </a:t>
            </a:r>
            <a:r>
              <a:rPr lang="pt-PT"/>
              <a:t>e atividades legais</a:t>
            </a:r>
          </a:p>
          <a:p>
            <a:pPr>
              <a:lnSpc>
                <a:spcPct val="120000"/>
              </a:lnSpc>
            </a:pPr>
            <a:endParaRPr lang="en-GB" dirty="0"/>
          </a:p>
          <a:p>
            <a:pPr>
              <a:lnSpc>
                <a:spcPct val="120000"/>
              </a:lnSpc>
            </a:pPr>
            <a:r>
              <a:rPr lang="pt-PT"/>
              <a:t>As </a:t>
            </a:r>
            <a:r>
              <a:rPr lang="pt-PT" b="1"/>
              <a:t>mensagens instantâneas </a:t>
            </a:r>
            <a:r>
              <a:rPr lang="pt-PT"/>
              <a:t>são uma forma de conversação direta em tempo real entre duas ou mais pessoas, utilizando clientes partilhados. </a:t>
            </a:r>
          </a:p>
          <a:p>
            <a:pPr>
              <a:lnSpc>
                <a:spcPct val="120000"/>
              </a:lnSpc>
            </a:pPr>
            <a:r>
              <a:rPr lang="pt-PT"/>
              <a:t>Este tipo de conversação envolve o contacto entre pessoas conhecidas em oposição a outros tipos de conversação que permitem a comunicação entre pessoas desconhecidas.  Os criminosos são conhecidos por utilizar as mensagens instantâneas como método de comunicação.</a:t>
            </a:r>
          </a:p>
          <a:p>
            <a:pPr>
              <a:lnSpc>
                <a:spcPct val="120000"/>
              </a:lnSpc>
            </a:pPr>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104</a:t>
            </a:fld>
            <a:endParaRPr lang="en-US" altLang="en-US" sz="1200">
              <a:solidFill>
                <a:srgbClr val="898989"/>
              </a:solidFill>
            </a:endParaRPr>
          </a:p>
        </p:txBody>
      </p:sp>
    </p:spTree>
    <p:extLst>
      <p:ext uri="{BB962C8B-B14F-4D97-AF65-F5344CB8AC3E}">
        <p14:creationId xmlns:p14="http://schemas.microsoft.com/office/powerpoint/2010/main" val="372537634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274638"/>
            <a:ext cx="8686800" cy="1143000"/>
          </a:xfrm>
        </p:spPr>
        <p:txBody>
          <a:bodyPr/>
          <a:lstStyle/>
          <a:p>
            <a:r>
              <a:rPr lang="pt-PT" b="1"/>
              <a:t>Quão dominante são as Redes Sociais</a:t>
            </a:r>
          </a:p>
        </p:txBody>
      </p:sp>
      <p:sp>
        <p:nvSpPr>
          <p:cNvPr id="6" name="TextBox 5"/>
          <p:cNvSpPr txBox="1"/>
          <p:nvPr/>
        </p:nvSpPr>
        <p:spPr>
          <a:xfrm>
            <a:off x="6570705" y="6538779"/>
            <a:ext cx="1664701" cy="307777"/>
          </a:xfrm>
          <a:prstGeom prst="rect">
            <a:avLst/>
          </a:prstGeom>
          <a:noFill/>
        </p:spPr>
        <p:txBody>
          <a:bodyPr wrap="none" rtlCol="0">
            <a:spAutoFit/>
          </a:bodyPr>
          <a:lstStyle/>
          <a:p>
            <a:r>
              <a:rPr lang="pt-PT" sz="1400"/>
              <a:t>Fonte: statista.com</a:t>
            </a:r>
          </a:p>
        </p:txBody>
      </p:sp>
      <p:pic>
        <p:nvPicPr>
          <p:cNvPr id="7" name="Content Placeholder 6"/>
          <p:cNvPicPr>
            <a:picLocks noGrp="1" noChangeAspect="1"/>
          </p:cNvPicPr>
          <p:nvPr>
            <p:ph idx="1"/>
          </p:nvPr>
        </p:nvPicPr>
        <p:blipFill rotWithShape="1">
          <a:blip r:embed="rId3"/>
          <a:srcRect t="8120" b="1624"/>
          <a:stretch/>
        </p:blipFill>
        <p:spPr>
          <a:xfrm>
            <a:off x="560333" y="1600200"/>
            <a:ext cx="8023334" cy="4525963"/>
          </a:xfrm>
          <a:prstGeom prst="rect">
            <a:avLst/>
          </a:prstGeom>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105</a:t>
            </a:fld>
            <a:endParaRPr lang="en-US" altLang="en-US" sz="1200">
              <a:solidFill>
                <a:srgbClr val="898989"/>
              </a:solidFill>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274638"/>
            <a:ext cx="8686800" cy="1143000"/>
          </a:xfrm>
        </p:spPr>
        <p:txBody>
          <a:bodyPr/>
          <a:lstStyle/>
          <a:p>
            <a:r>
              <a:rPr lang="pt-PT" b="1"/>
              <a:t>Principais plataformas sociais globais</a:t>
            </a:r>
          </a:p>
        </p:txBody>
      </p:sp>
      <p:sp>
        <p:nvSpPr>
          <p:cNvPr id="6" name="TextBox 5"/>
          <p:cNvSpPr txBox="1"/>
          <p:nvPr/>
        </p:nvSpPr>
        <p:spPr>
          <a:xfrm>
            <a:off x="6570705" y="6538779"/>
            <a:ext cx="1664701" cy="307777"/>
          </a:xfrm>
          <a:prstGeom prst="rect">
            <a:avLst/>
          </a:prstGeom>
          <a:noFill/>
        </p:spPr>
        <p:txBody>
          <a:bodyPr wrap="none" rtlCol="0">
            <a:spAutoFit/>
          </a:bodyPr>
          <a:lstStyle/>
          <a:p>
            <a:r>
              <a:rPr lang="pt-PT" sz="1400"/>
              <a:t>Fonte: statista.com</a:t>
            </a:r>
          </a:p>
        </p:txBody>
      </p:sp>
      <p:pic>
        <p:nvPicPr>
          <p:cNvPr id="9" name="Content Placeholder 8"/>
          <p:cNvPicPr>
            <a:picLocks noGrp="1" noChangeAspect="1"/>
          </p:cNvPicPr>
          <p:nvPr>
            <p:ph idx="1"/>
          </p:nvPr>
        </p:nvPicPr>
        <p:blipFill rotWithShape="1">
          <a:blip r:embed="rId3"/>
          <a:srcRect t="8120" b="1624"/>
          <a:stretch/>
        </p:blipFill>
        <p:spPr>
          <a:xfrm>
            <a:off x="560333" y="1600200"/>
            <a:ext cx="8023334" cy="4525963"/>
          </a:xfrm>
          <a:prstGeom prst="rect">
            <a:avLst/>
          </a:prstGeom>
        </p:spPr>
      </p:pic>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106</a:t>
            </a:fld>
            <a:endParaRPr lang="en-US" altLang="en-US" sz="1200">
              <a:solidFill>
                <a:srgbClr val="898989"/>
              </a:solidFill>
            </a:endParaRPr>
          </a:p>
        </p:txBody>
      </p:sp>
    </p:spTree>
    <p:extLst>
      <p:ext uri="{BB962C8B-B14F-4D97-AF65-F5344CB8AC3E}">
        <p14:creationId xmlns:p14="http://schemas.microsoft.com/office/powerpoint/2010/main" val="312710234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933" y="274638"/>
            <a:ext cx="8610600" cy="783695"/>
          </a:xfrm>
        </p:spPr>
        <p:txBody>
          <a:bodyPr/>
          <a:lstStyle/>
          <a:p>
            <a:r>
              <a:rPr lang="pt-PT" b="1"/>
              <a:t>Utilização de Redes Sociais por Região 2017</a:t>
            </a:r>
          </a:p>
        </p:txBody>
      </p:sp>
      <p:sp>
        <p:nvSpPr>
          <p:cNvPr id="6" name="TextBox 5"/>
          <p:cNvSpPr txBox="1"/>
          <p:nvPr/>
        </p:nvSpPr>
        <p:spPr>
          <a:xfrm>
            <a:off x="3310288" y="6550223"/>
            <a:ext cx="5833648" cy="307777"/>
          </a:xfrm>
          <a:prstGeom prst="rect">
            <a:avLst/>
          </a:prstGeom>
          <a:noFill/>
        </p:spPr>
        <p:txBody>
          <a:bodyPr wrap="none" rtlCol="0">
            <a:spAutoFit/>
          </a:bodyPr>
          <a:lstStyle/>
          <a:p>
            <a:r>
              <a:rPr lang="pt-PT" sz="1400" b="1">
                <a:solidFill>
                  <a:srgbClr val="FFFFFF"/>
                </a:solidFill>
                <a:hlinkClick r:id="rId2"/>
              </a:rPr>
              <a:t>https://www.slideshare.net/wearesocialsg/digital-in-2017-global-overview</a:t>
            </a:r>
            <a:r>
              <a:rPr lang="pt-PT" sz="1400" b="1">
                <a:solidFill>
                  <a:srgbClr val="FFFFFF"/>
                </a:solidFill>
              </a:rPr>
              <a:t> </a:t>
            </a:r>
          </a:p>
        </p:txBody>
      </p:sp>
      <p:pic>
        <p:nvPicPr>
          <p:cNvPr id="7" name="Content Placeholder 6"/>
          <p:cNvPicPr>
            <a:picLocks noGrp="1" noChangeAspect="1"/>
          </p:cNvPicPr>
          <p:nvPr>
            <p:ph idx="1"/>
          </p:nvPr>
        </p:nvPicPr>
        <p:blipFill rotWithShape="1">
          <a:blip r:embed="rId3"/>
          <a:srcRect t="8462" b="1966"/>
          <a:stretch/>
        </p:blipFill>
        <p:spPr>
          <a:xfrm>
            <a:off x="529698" y="1600200"/>
            <a:ext cx="8084603" cy="4525963"/>
          </a:xfrm>
          <a:prstGeom prst="rect">
            <a:avLst/>
          </a:prstGeom>
        </p:spPr>
      </p:pic>
      <p:sp>
        <p:nvSpPr>
          <p:cNvPr id="8" name="Čuvar mesta za broj slajda 1"/>
          <p:cNvSpPr txBox="1">
            <a:spLocks/>
          </p:cNvSpPr>
          <p:nvPr/>
        </p:nvSpPr>
        <p:spPr bwMode="auto">
          <a:xfrm>
            <a:off x="6845082" y="6322774"/>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107</a:t>
            </a:fld>
            <a:endParaRPr lang="en-US" altLang="en-US" sz="1200">
              <a:solidFill>
                <a:srgbClr val="898989"/>
              </a:solidFill>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357298"/>
          </a:xfrm>
        </p:spPr>
        <p:txBody>
          <a:bodyPr/>
          <a:lstStyle/>
          <a:p>
            <a:r>
              <a:rPr lang="pt-PT" sz="4000" b="1" dirty="0">
                <a:solidFill>
                  <a:schemeClr val="accent1">
                    <a:lumMod val="25000"/>
                  </a:schemeClr>
                </a:solidFill>
                <a:latin typeface="Calibri" pitchFamily="34" charset="0"/>
              </a:rPr>
              <a:t>Publicar e ser condenado!</a:t>
            </a:r>
            <a:br>
              <a:rPr lang="pt-PT" sz="4000" b="1" dirty="0">
                <a:solidFill>
                  <a:schemeClr val="accent1">
                    <a:lumMod val="25000"/>
                  </a:schemeClr>
                </a:solidFill>
                <a:latin typeface="Calibri" pitchFamily="34" charset="0"/>
              </a:rPr>
            </a:br>
            <a:r>
              <a:rPr lang="pt-PT" sz="2400" b="1" dirty="0">
                <a:solidFill>
                  <a:schemeClr val="accent1">
                    <a:lumMod val="25000"/>
                  </a:schemeClr>
                </a:solidFill>
                <a:latin typeface="Calibri" pitchFamily="34" charset="0"/>
              </a:rPr>
              <a:t>conhecido como "Eu não esperava que fosse lido por si!!"</a:t>
            </a:r>
          </a:p>
        </p:txBody>
      </p:sp>
      <p:sp>
        <p:nvSpPr>
          <p:cNvPr id="3" name="Content Placeholder 2"/>
          <p:cNvSpPr>
            <a:spLocks noGrp="1"/>
          </p:cNvSpPr>
          <p:nvPr>
            <p:ph idx="1"/>
          </p:nvPr>
        </p:nvSpPr>
        <p:spPr>
          <a:xfrm>
            <a:off x="7143768" y="1714488"/>
            <a:ext cx="1785950" cy="4214842"/>
          </a:xfrm>
          <a:solidFill>
            <a:schemeClr val="accent5">
              <a:lumMod val="90000"/>
            </a:schemeClr>
          </a:solidFill>
        </p:spPr>
        <p:txBody>
          <a:bodyPr>
            <a:normAutofit lnSpcReduction="10000"/>
          </a:bodyPr>
          <a:lstStyle/>
          <a:p>
            <a:pPr marL="0" indent="0">
              <a:buNone/>
            </a:pPr>
            <a:r>
              <a:rPr lang="pt-PT" sz="2400">
                <a:latin typeface="Times New Roman" pitchFamily="18" charset="0"/>
                <a:cs typeface="Times New Roman" pitchFamily="18" charset="0"/>
              </a:rPr>
              <a:t>Demitido por chamar o trabalho de "chato" no Facebook</a:t>
            </a:r>
          </a:p>
          <a:p>
            <a:pPr marL="0" indent="0">
              <a:buNone/>
            </a:pPr>
            <a:r>
              <a:rPr lang="pt-PT" sz="900">
                <a:latin typeface="Arial" pitchFamily="34" charset="0"/>
                <a:cs typeface="Arial" pitchFamily="34" charset="0"/>
              </a:rPr>
              <a:t>Pelo Jornalista do Daily Telegraph</a:t>
            </a:r>
          </a:p>
          <a:p>
            <a:pPr marL="0" indent="0">
              <a:buNone/>
            </a:pPr>
            <a:endParaRPr lang="en-GB" sz="600" dirty="0">
              <a:latin typeface="Arial" pitchFamily="34" charset="0"/>
              <a:cs typeface="Arial" pitchFamily="34" charset="0"/>
            </a:endParaRPr>
          </a:p>
          <a:p>
            <a:pPr marL="0" indent="0" algn="just">
              <a:buNone/>
            </a:pPr>
            <a:r>
              <a:rPr lang="pt-PT" sz="900" b="0">
                <a:latin typeface="Times New Roman" pitchFamily="18" charset="0"/>
                <a:cs typeface="Times New Roman" pitchFamily="18" charset="0"/>
              </a:rPr>
              <a:t>Uma ADOLESCENTE foi demitida depois de chamar o seu trabalho de escritório de "chato" no Facebook.</a:t>
            </a:r>
          </a:p>
          <a:p>
            <a:pPr marL="0" indent="0" algn="just">
              <a:buNone/>
            </a:pPr>
            <a:r>
              <a:rPr lang="pt-PT" sz="900" b="0">
                <a:latin typeface="Times New Roman" pitchFamily="18" charset="0"/>
                <a:cs typeface="Times New Roman" pitchFamily="18" charset="0"/>
              </a:rPr>
              <a:t>  Kimberley Swann, 16 anos, disse que foi levada para o escritório do gerente e disse que o seu emprego seria rescindido por causa dos seus comentários no site da rede social.</a:t>
            </a:r>
          </a:p>
          <a:p>
            <a:pPr marL="0" indent="0" algn="just">
              <a:buNone/>
            </a:pPr>
            <a:r>
              <a:rPr lang="pt-PT" sz="900" b="0">
                <a:latin typeface="Times New Roman" pitchFamily="18" charset="0"/>
                <a:cs typeface="Times New Roman" pitchFamily="18" charset="0"/>
              </a:rPr>
              <a:t>Ela recebeu uma carta que dizia: “Seguindo os seus comentários feitos no Facebook sobre o seu trabalho e a empresa, sentimos que é melhor que, como não está feliz e não gosta do seu trabalho, terminamos o seu trabalho com…”</a:t>
            </a:r>
          </a:p>
        </p:txBody>
      </p:sp>
      <p:pic>
        <p:nvPicPr>
          <p:cNvPr id="1026" name="Picture 2" descr="C:\Users\Jim\AppData\Local\Temp\scl1.PNG"/>
          <p:cNvPicPr>
            <a:picLocks noChangeAspect="1" noChangeArrowheads="1"/>
          </p:cNvPicPr>
          <p:nvPr/>
        </p:nvPicPr>
        <p:blipFill>
          <a:blip r:embed="rId3" cstate="print"/>
          <a:srcRect/>
          <a:stretch>
            <a:fillRect/>
          </a:stretch>
        </p:blipFill>
        <p:spPr bwMode="auto">
          <a:xfrm>
            <a:off x="2428860" y="1357298"/>
            <a:ext cx="4702477" cy="3886198"/>
          </a:xfrm>
          <a:prstGeom prst="rect">
            <a:avLst/>
          </a:prstGeom>
          <a:noFill/>
        </p:spPr>
      </p:pic>
      <p:cxnSp>
        <p:nvCxnSpPr>
          <p:cNvPr id="6" name="Straight Connector 5"/>
          <p:cNvCxnSpPr/>
          <p:nvPr/>
        </p:nvCxnSpPr>
        <p:spPr>
          <a:xfrm>
            <a:off x="7215206" y="3429000"/>
            <a:ext cx="1571636" cy="1588"/>
          </a:xfrm>
          <a:prstGeom prst="line">
            <a:avLst/>
          </a:prstGeom>
          <a:ln w="31750"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42844" y="1428736"/>
            <a:ext cx="2286016" cy="4770537"/>
          </a:xfrm>
          <a:prstGeom prst="rect">
            <a:avLst/>
          </a:prstGeom>
          <a:solidFill>
            <a:srgbClr val="FFC000"/>
          </a:solidFill>
        </p:spPr>
        <p:txBody>
          <a:bodyPr wrap="square" rtlCol="0">
            <a:spAutoFit/>
          </a:bodyPr>
          <a:lstStyle/>
          <a:p>
            <a:r>
              <a:rPr lang="pt-PT" sz="1200" b="1"/>
              <a:t>Site de rede social Friendster despede os funcionários pelo blog</a:t>
            </a:r>
          </a:p>
          <a:p>
            <a:r>
              <a:rPr lang="pt-PT" sz="1100"/>
              <a:t>Escrever sobre o desempenho do site "pokey" em questão...</a:t>
            </a:r>
          </a:p>
          <a:p>
            <a:endParaRPr lang="en-GB" sz="600" dirty="0"/>
          </a:p>
          <a:p>
            <a:pPr algn="just"/>
            <a:r>
              <a:rPr lang="pt-PT" sz="1000"/>
              <a:t>A Friendster, conhecida por abrir novos caminhos nas redes sociais online e promover a auto expressão entre colegas, demitiu um dos seus funcionários na segunda-feira pelo seu registo pessoal ou diário online.</a:t>
            </a:r>
          </a:p>
          <a:p>
            <a:pPr algn="just"/>
            <a:r>
              <a:rPr lang="pt-PT" sz="1000"/>
              <a:t>Joyce Park, uma programadora de rede que vive em Sunnyvale, Califórnia, disse que os seus gerentes disseram-lhe na segunda-feira que ela ultrapassou os limites com seu blog, Troutgirl. Eles recusaram-se a elaborar, exceto para dizer que foi a decisão final do CEO Scott Sassa, disse Park.</a:t>
            </a:r>
          </a:p>
          <a:p>
            <a:pPr algn="just"/>
            <a:r>
              <a:rPr lang="pt-PT" sz="1000"/>
              <a:t>Park, 35, disse: "Eu só fiz três publicações sobre o Friendster no meu blog antes de eles decidirem demitir-me e eram informações publicamente disponíveis. Eles não tinham nenhuma política, não me deram qualquer aviso, não me pediram para retirar nada".</a:t>
            </a:r>
          </a:p>
          <a:p>
            <a:pPr algn="just"/>
            <a:r>
              <a:rPr lang="pt-PT" sz="1000"/>
              <a:t>A porta-voz da Friendster, Lisa Kopp, disse que a empresa não comenta sobre assuntos dos funcionários.</a:t>
            </a:r>
          </a:p>
        </p:txBody>
      </p:sp>
      <p:sp>
        <p:nvSpPr>
          <p:cNvPr id="11" name="TextBox 10"/>
          <p:cNvSpPr txBox="1"/>
          <p:nvPr/>
        </p:nvSpPr>
        <p:spPr>
          <a:xfrm>
            <a:off x="2500298" y="4143381"/>
            <a:ext cx="4572032" cy="2431435"/>
          </a:xfrm>
          <a:prstGeom prst="rect">
            <a:avLst/>
          </a:prstGeom>
          <a:solidFill>
            <a:schemeClr val="accent6">
              <a:lumMod val="40000"/>
              <a:lumOff val="60000"/>
            </a:schemeClr>
          </a:solidFill>
        </p:spPr>
        <p:txBody>
          <a:bodyPr wrap="square" rtlCol="0">
            <a:spAutoFit/>
          </a:bodyPr>
          <a:lstStyle/>
          <a:p>
            <a:r>
              <a:rPr lang="pt-PT" sz="2000" b="1">
                <a:latin typeface="Times New Roman" pitchFamily="18" charset="0"/>
                <a:cs typeface="Times New Roman" pitchFamily="18" charset="0"/>
              </a:rPr>
              <a:t>Julgamento dos alunos pelo Facebook</a:t>
            </a:r>
          </a:p>
          <a:p>
            <a:pPr algn="just"/>
            <a:r>
              <a:rPr lang="pt-PT" sz="1100"/>
              <a:t>A equipa da Universidade de Oxford está a iniciar sessão no Facebook e a utilizar provas encontradas nos perfis dos alunos para disciplinar os alunos.</a:t>
            </a:r>
          </a:p>
          <a:p>
            <a:pPr algn="just"/>
            <a:r>
              <a:rPr lang="pt-PT" sz="1100"/>
              <a:t>As fotos no site da rede social de alunos do ensino superior que celebram o final dos seus exames foram enviadas por e-mail aos alunos pelos investigadores, o órgão disciplinar de Oxford, como prova de violações do código de conduta da Universidade.</a:t>
            </a:r>
          </a:p>
          <a:p>
            <a:pPr algn="just"/>
            <a:r>
              <a:rPr lang="pt-PT" sz="1100"/>
              <a:t>Os alunos agora recebem multas de até 100 libras, depois de os investigadores recolherem provas de os alunos a comemorar o fim dos exames ao "fazer mal" aos seus amigos, cobrindo-os com champanhe, confetes, farinha e até mesmo alimentos, incluindo carne crua e polvo.</a:t>
            </a:r>
          </a:p>
          <a:p>
            <a:pPr algn="just"/>
            <a:r>
              <a:rPr lang="pt-PT" sz="1100"/>
              <a:t>Os alunos podem não conseguir formar-se até que as audiências disciplinares sejam resolvidas.</a:t>
            </a: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108</a:t>
            </a:fld>
            <a:endParaRPr lang="en-US" altLang="en-US" sz="1200">
              <a:solidFill>
                <a:srgbClr val="898989"/>
              </a:solidFill>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pt-PT" sz="3200" b="1">
                <a:latin typeface="Calibri" pitchFamily="34" charset="0"/>
              </a:rPr>
              <a:t>JOGOS ONLINE</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109</a:t>
            </a:fld>
            <a:endParaRPr lang="en-US" altLang="en-US" sz="1200">
              <a:solidFill>
                <a:srgbClr val="898989"/>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Bild 20"/>
          <p:cNvPicPr>
            <a:picLocks noChangeAspect="1"/>
          </p:cNvPicPr>
          <p:nvPr/>
        </p:nvPicPr>
        <p:blipFill>
          <a:blip r:embed="rId3"/>
          <a:stretch>
            <a:fillRect/>
          </a:stretch>
        </p:blipFill>
        <p:spPr>
          <a:xfrm>
            <a:off x="275166" y="2714620"/>
            <a:ext cx="3159611" cy="1571620"/>
          </a:xfrm>
          <a:prstGeom prst="rect">
            <a:avLst/>
          </a:prstGeom>
        </p:spPr>
      </p:pic>
      <p:pic>
        <p:nvPicPr>
          <p:cNvPr id="19" name="Bild 18"/>
          <p:cNvPicPr>
            <a:picLocks noChangeAspect="1"/>
          </p:cNvPicPr>
          <p:nvPr/>
        </p:nvPicPr>
        <p:blipFill>
          <a:blip r:embed="rId4"/>
          <a:stretch>
            <a:fillRect/>
          </a:stretch>
        </p:blipFill>
        <p:spPr>
          <a:xfrm>
            <a:off x="2294559" y="1807400"/>
            <a:ext cx="5116561" cy="2845033"/>
          </a:xfrm>
          <a:prstGeom prst="rect">
            <a:avLst/>
          </a:prstGeom>
        </p:spPr>
      </p:pic>
      <p:pic>
        <p:nvPicPr>
          <p:cNvPr id="16" name="Bild 15"/>
          <p:cNvPicPr>
            <a:picLocks noChangeAspect="1"/>
          </p:cNvPicPr>
          <p:nvPr/>
        </p:nvPicPr>
        <p:blipFill>
          <a:blip r:embed="rId5"/>
          <a:stretch>
            <a:fillRect/>
          </a:stretch>
        </p:blipFill>
        <p:spPr>
          <a:xfrm>
            <a:off x="1928167" y="4652433"/>
            <a:ext cx="4411133" cy="2205567"/>
          </a:xfrm>
          <a:prstGeom prst="rect">
            <a:avLst/>
          </a:prstGeom>
        </p:spPr>
      </p:pic>
      <p:pic>
        <p:nvPicPr>
          <p:cNvPr id="7" name="Picture 6" descr="imagesCABN2JJC.jpg"/>
          <p:cNvPicPr>
            <a:picLocks noChangeAspect="1"/>
          </p:cNvPicPr>
          <p:nvPr/>
        </p:nvPicPr>
        <p:blipFill>
          <a:blip r:embed="rId6" cstate="print"/>
          <a:stretch>
            <a:fillRect/>
          </a:stretch>
        </p:blipFill>
        <p:spPr>
          <a:xfrm rot="1582198">
            <a:off x="6601417" y="3131871"/>
            <a:ext cx="2280467" cy="1714512"/>
          </a:xfrm>
          <a:prstGeom prst="rect">
            <a:avLst/>
          </a:prstGeom>
        </p:spPr>
      </p:pic>
      <p:sp>
        <p:nvSpPr>
          <p:cNvPr id="2" name="Title 1"/>
          <p:cNvSpPr>
            <a:spLocks noGrp="1"/>
          </p:cNvSpPr>
          <p:nvPr>
            <p:ph type="title"/>
          </p:nvPr>
        </p:nvSpPr>
        <p:spPr>
          <a:xfrm>
            <a:off x="457200" y="274638"/>
            <a:ext cx="8229600" cy="834758"/>
          </a:xfrm>
        </p:spPr>
        <p:txBody>
          <a:bodyPr/>
          <a:lstStyle/>
          <a:p>
            <a:r>
              <a:rPr lang="pt-PT" b="1"/>
              <a:t>Sistemas operativos</a:t>
            </a:r>
          </a:p>
        </p:txBody>
      </p:sp>
      <p:pic>
        <p:nvPicPr>
          <p:cNvPr id="3" name="Bild 2"/>
          <p:cNvPicPr>
            <a:picLocks noChangeAspect="1"/>
          </p:cNvPicPr>
          <p:nvPr/>
        </p:nvPicPr>
        <p:blipFill>
          <a:blip r:embed="rId7"/>
          <a:stretch>
            <a:fillRect/>
          </a:stretch>
        </p:blipFill>
        <p:spPr>
          <a:xfrm rot="20271558">
            <a:off x="5448937" y="1013511"/>
            <a:ext cx="2974505" cy="1979537"/>
          </a:xfrm>
          <a:prstGeom prst="rect">
            <a:avLst/>
          </a:prstGeom>
        </p:spPr>
      </p:pic>
      <p:pic>
        <p:nvPicPr>
          <p:cNvPr id="15" name="Bild 14"/>
          <p:cNvPicPr>
            <a:picLocks noChangeAspect="1"/>
          </p:cNvPicPr>
          <p:nvPr/>
        </p:nvPicPr>
        <p:blipFill>
          <a:blip r:embed="rId8"/>
          <a:stretch>
            <a:fillRect/>
          </a:stretch>
        </p:blipFill>
        <p:spPr>
          <a:xfrm>
            <a:off x="159777" y="3647543"/>
            <a:ext cx="1816971" cy="3230170"/>
          </a:xfrm>
          <a:prstGeom prst="rect">
            <a:avLst/>
          </a:prstGeom>
        </p:spPr>
      </p:pic>
      <p:pic>
        <p:nvPicPr>
          <p:cNvPr id="17" name="Bild 16"/>
          <p:cNvPicPr>
            <a:picLocks noChangeAspect="1"/>
          </p:cNvPicPr>
          <p:nvPr/>
        </p:nvPicPr>
        <p:blipFill>
          <a:blip r:embed="rId9"/>
          <a:stretch>
            <a:fillRect/>
          </a:stretch>
        </p:blipFill>
        <p:spPr>
          <a:xfrm>
            <a:off x="6182346" y="4549266"/>
            <a:ext cx="1869340" cy="1807083"/>
          </a:xfrm>
          <a:prstGeom prst="rect">
            <a:avLst/>
          </a:prstGeom>
        </p:spPr>
      </p:pic>
      <p:pic>
        <p:nvPicPr>
          <p:cNvPr id="20" name="Bild 19"/>
          <p:cNvPicPr>
            <a:picLocks noChangeAspect="1"/>
          </p:cNvPicPr>
          <p:nvPr/>
        </p:nvPicPr>
        <p:blipFill>
          <a:blip r:embed="rId10"/>
          <a:stretch>
            <a:fillRect/>
          </a:stretch>
        </p:blipFill>
        <p:spPr>
          <a:xfrm rot="543157">
            <a:off x="266204" y="1134797"/>
            <a:ext cx="2853267" cy="1792761"/>
          </a:xfrm>
          <a:prstGeom prst="rect">
            <a:avLst/>
          </a:prstGeom>
        </p:spPr>
      </p:pic>
      <p:sp>
        <p:nvSpPr>
          <p:cNvPr id="1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11</a:t>
            </a:fld>
            <a:endParaRPr lang="en-US" altLang="en-US" sz="1200">
              <a:solidFill>
                <a:srgbClr val="898989"/>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4429"/>
          </a:xfrm>
        </p:spPr>
        <p:txBody>
          <a:bodyPr/>
          <a:lstStyle/>
          <a:p>
            <a:r>
              <a:rPr lang="pt-PT" b="1"/>
              <a:t>O que é um Jogo online?</a:t>
            </a:r>
          </a:p>
        </p:txBody>
      </p:sp>
      <p:sp>
        <p:nvSpPr>
          <p:cNvPr id="3" name="Content Placeholder 2"/>
          <p:cNvSpPr>
            <a:spLocks noGrp="1"/>
          </p:cNvSpPr>
          <p:nvPr>
            <p:ph idx="1"/>
          </p:nvPr>
        </p:nvSpPr>
        <p:spPr>
          <a:xfrm>
            <a:off x="457200" y="1270000"/>
            <a:ext cx="8229600" cy="4856163"/>
          </a:xfrm>
        </p:spPr>
        <p:txBody>
          <a:bodyPr>
            <a:normAutofit fontScale="70000" lnSpcReduction="20000"/>
          </a:bodyPr>
          <a:lstStyle/>
          <a:p>
            <a:pPr marL="274638" indent="-274638" algn="just"/>
            <a:r>
              <a:rPr lang="pt-PT"/>
              <a:t>Um jogo online é um jogo jogado em alguma forma de rede informática.  Isto significa quase sempre a Internet ou tecnologia equivalente, mas os jogos utilizaram sempre a tecnologia atual; modems antes da Internet e terminais com fio antes dos modems.  </a:t>
            </a:r>
          </a:p>
          <a:p>
            <a:pPr marL="274638" indent="-274638" algn="just"/>
            <a:r>
              <a:rPr lang="pt-PT"/>
              <a:t>A expansão dos jogos online refletiu a expansão geral das redes informáticas, desde pequenas redes locais até a Internet, e o crescimento do próprio acesso à Internet. </a:t>
            </a:r>
          </a:p>
          <a:p>
            <a:pPr marL="271463" indent="-255588" algn="just"/>
            <a:r>
              <a:rPr lang="pt-PT"/>
              <a:t>Os jogos online podem variar de simples jogos baseados em texto até jogos que incorporam gráficos complexos e mundos virtuais povoados por muitos jogadores simultaneamente. </a:t>
            </a:r>
          </a:p>
          <a:p>
            <a:pPr marL="274638" indent="-274638" algn="just"/>
            <a:r>
              <a:rPr lang="pt-PT" b="1"/>
              <a:t>Muitos jogos online associaram comunidades online, tornando os jogos online uma atividade social além dos jogos para um jogador</a:t>
            </a:r>
          </a:p>
        </p:txBody>
      </p:sp>
      <p:sp>
        <p:nvSpPr>
          <p:cNvPr id="4" name="TextBox 3"/>
          <p:cNvSpPr txBox="1"/>
          <p:nvPr/>
        </p:nvSpPr>
        <p:spPr>
          <a:xfrm>
            <a:off x="6904309" y="6550223"/>
            <a:ext cx="2239691" cy="307777"/>
          </a:xfrm>
          <a:prstGeom prst="rect">
            <a:avLst/>
          </a:prstGeom>
          <a:noFill/>
        </p:spPr>
        <p:txBody>
          <a:bodyPr wrap="none" rtlCol="0">
            <a:spAutoFit/>
          </a:bodyPr>
          <a:lstStyle/>
          <a:p>
            <a:r>
              <a:rPr lang="pt-PT" sz="1400"/>
              <a:t>Fonte: www.wikipedia.com</a:t>
            </a:r>
          </a:p>
        </p:txBody>
      </p:sp>
      <p:sp>
        <p:nvSpPr>
          <p:cNvPr id="5" name="Čuvar mesta za broj slajda 1"/>
          <p:cNvSpPr txBox="1">
            <a:spLocks/>
          </p:cNvSpPr>
          <p:nvPr/>
        </p:nvSpPr>
        <p:spPr bwMode="auto">
          <a:xfrm>
            <a:off x="6845082" y="6338272"/>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110</a:t>
            </a:fld>
            <a:endParaRPr lang="en-US" altLang="en-US" sz="1200">
              <a:solidFill>
                <a:srgbClr val="898989"/>
              </a:solidFill>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905370" y="285750"/>
            <a:ext cx="7543800" cy="857250"/>
          </a:xfrm>
        </p:spPr>
        <p:txBody>
          <a:bodyPr/>
          <a:lstStyle/>
          <a:p>
            <a:pPr eaLnBrk="1" hangingPunct="1"/>
            <a:r>
              <a:rPr lang="pt-PT" b="1">
                <a:solidFill>
                  <a:schemeClr val="accent1">
                    <a:lumMod val="25000"/>
                  </a:schemeClr>
                </a:solidFill>
                <a:latin typeface="Calibri" pitchFamily="34" charset="0"/>
              </a:rPr>
              <a:t>Cibercrime nos jogos online</a:t>
            </a:r>
          </a:p>
        </p:txBody>
      </p:sp>
      <p:sp>
        <p:nvSpPr>
          <p:cNvPr id="24579" name="Content Placeholder 2"/>
          <p:cNvSpPr>
            <a:spLocks noGrp="1"/>
          </p:cNvSpPr>
          <p:nvPr>
            <p:ph idx="1"/>
          </p:nvPr>
        </p:nvSpPr>
        <p:spPr>
          <a:xfrm>
            <a:off x="357188" y="1500188"/>
            <a:ext cx="8572500" cy="5000625"/>
          </a:xfrm>
        </p:spPr>
        <p:txBody>
          <a:bodyPr>
            <a:normAutofit fontScale="92500" lnSpcReduction="10000"/>
          </a:bodyPr>
          <a:lstStyle/>
          <a:p>
            <a:pPr marL="0" indent="0" algn="just">
              <a:buNone/>
            </a:pPr>
            <a:r>
              <a:rPr lang="pt-PT" sz="2000"/>
              <a:t>Há décadas atrás, “crime” em relação a jogos poderia significar roubar um jogo ou consola de jogos de uma loja num centro comercial. Agora, com os jogos online, há muitas outras formas de os criminosos mentirem, enganarem e roubarem em benefício próprio ou derrubarem outros jogadores.</a:t>
            </a:r>
          </a:p>
          <a:p>
            <a:pPr marL="0" indent="0" algn="just">
              <a:buNone/>
            </a:pPr>
            <a:endParaRPr lang="en-GB" sz="2000" dirty="0">
              <a:latin typeface="Calibri" pitchFamily="34" charset="0"/>
            </a:endParaRPr>
          </a:p>
          <a:p>
            <a:pPr marL="0" indent="0" algn="just">
              <a:buNone/>
            </a:pPr>
            <a:r>
              <a:rPr lang="pt-PT" sz="2000">
                <a:latin typeface="Calibri" pitchFamily="34" charset="0"/>
              </a:rPr>
              <a:t>Exemplos:</a:t>
            </a:r>
          </a:p>
          <a:p>
            <a:pPr algn="just"/>
            <a:r>
              <a:rPr lang="pt-PT" sz="2000" b="1">
                <a:latin typeface="Calibri" pitchFamily="34" charset="0"/>
              </a:rPr>
              <a:t>Hacking -</a:t>
            </a:r>
            <a:r>
              <a:rPr lang="pt-PT" sz="2000"/>
              <a:t> Alguns criminosos cibernéticos podem tentar convencê-lo a fornecer informações sobre si mesmo para que possam invadir as suas contas pessoais ou de jogos.</a:t>
            </a:r>
          </a:p>
          <a:p>
            <a:pPr algn="just"/>
            <a:r>
              <a:rPr lang="pt-PT" sz="2000" b="1">
                <a:latin typeface="Calibri" pitchFamily="34" charset="0"/>
              </a:rPr>
              <a:t>Phishing -</a:t>
            </a:r>
            <a:r>
              <a:rPr lang="pt-PT" sz="2000"/>
              <a:t> Eles podem dizer que podem ajudá-lo a obter mais moedas do jogo ou subir de nível mais rapidamente.</a:t>
            </a:r>
          </a:p>
          <a:p>
            <a:pPr algn="just"/>
            <a:r>
              <a:rPr lang="pt-PT" sz="2000" b="1">
                <a:latin typeface="Calibri" pitchFamily="34" charset="0"/>
              </a:rPr>
              <a:t>Cultivo de ouro -</a:t>
            </a:r>
            <a:r>
              <a:rPr lang="pt-PT" sz="2000"/>
              <a:t> Alguns criminosos virtuais usam botnets para gerar ativos no jogo, como “ouro”, “moedas” ou “pedras preciosas”, que podem tentar vender a outros jogadores, geralmente com desconto.</a:t>
            </a:r>
          </a:p>
          <a:p>
            <a:pPr algn="just"/>
            <a:r>
              <a:rPr lang="pt-PT" sz="2000" b="1">
                <a:latin typeface="Calibri" pitchFamily="34" charset="0"/>
              </a:rPr>
              <a:t>Cyberbullying -</a:t>
            </a:r>
            <a:r>
              <a:rPr lang="pt-PT" sz="2000"/>
              <a:t> Parte da diversão nos jogos online é a competitividade entre os jogadores. No entanto, existe uma diferença entre competição inofensiva e cyberbullying</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111</a:t>
            </a:fld>
            <a:endParaRPr lang="en-US" altLang="en-US" sz="1200">
              <a:solidFill>
                <a:srgbClr val="898989"/>
              </a:solidFill>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r>
              <a:rPr lang="pt-PT" sz="4000" b="1" dirty="0">
                <a:solidFill>
                  <a:schemeClr val="accent1">
                    <a:lumMod val="25000"/>
                  </a:schemeClr>
                </a:solidFill>
                <a:latin typeface="Calibri" pitchFamily="34" charset="0"/>
              </a:rPr>
              <a:t>Homem chinês esfaqueado por</a:t>
            </a:r>
            <a:br>
              <a:rPr lang="pt-PT" sz="4000" b="1" dirty="0">
                <a:solidFill>
                  <a:schemeClr val="accent1">
                    <a:lumMod val="25000"/>
                  </a:schemeClr>
                </a:solidFill>
                <a:latin typeface="Calibri" pitchFamily="34" charset="0"/>
              </a:rPr>
            </a:br>
            <a:r>
              <a:rPr lang="pt-PT" sz="4000" b="1" dirty="0">
                <a:solidFill>
                  <a:schemeClr val="accent1">
                    <a:lumMod val="25000"/>
                  </a:schemeClr>
                </a:solidFill>
                <a:latin typeface="Calibri" pitchFamily="34" charset="0"/>
              </a:rPr>
              <a:t>"roubo" de espada virtual</a:t>
            </a:r>
          </a:p>
        </p:txBody>
      </p:sp>
      <p:sp>
        <p:nvSpPr>
          <p:cNvPr id="25603" name="Content Placeholder 2"/>
          <p:cNvSpPr>
            <a:spLocks noGrp="1"/>
          </p:cNvSpPr>
          <p:nvPr>
            <p:ph idx="1"/>
          </p:nvPr>
        </p:nvSpPr>
        <p:spPr>
          <a:xfrm>
            <a:off x="0" y="1428750"/>
            <a:ext cx="7429500" cy="5429250"/>
          </a:xfrm>
        </p:spPr>
        <p:txBody>
          <a:bodyPr>
            <a:normAutofit lnSpcReduction="10000"/>
          </a:bodyPr>
          <a:lstStyle/>
          <a:p>
            <a:pPr algn="just"/>
            <a:r>
              <a:rPr lang="pt-PT" sz="2000" dirty="0">
                <a:latin typeface="Calibri" pitchFamily="34" charset="0"/>
              </a:rPr>
              <a:t>A realidade virtual transformou-se num assassinato na China depois de uma briga entre jogadores terminar com um homem a ser esfaqueado até a morte por "roubar" uma arma que existia apenas num jogo de representação online.</a:t>
            </a:r>
          </a:p>
          <a:p>
            <a:pPr algn="just"/>
            <a:r>
              <a:rPr lang="pt-PT" sz="2000" dirty="0" err="1">
                <a:latin typeface="Calibri" pitchFamily="34" charset="0"/>
              </a:rPr>
              <a:t>Qui</a:t>
            </a:r>
            <a:r>
              <a:rPr lang="pt-PT" sz="2000" dirty="0">
                <a:latin typeface="Calibri" pitchFamily="34" charset="0"/>
              </a:rPr>
              <a:t> </a:t>
            </a:r>
            <a:r>
              <a:rPr lang="pt-PT" sz="2000" dirty="0" err="1">
                <a:latin typeface="Calibri" pitchFamily="34" charset="0"/>
              </a:rPr>
              <a:t>Chengwei</a:t>
            </a:r>
            <a:r>
              <a:rPr lang="pt-PT" sz="2000" dirty="0">
                <a:latin typeface="Calibri" pitchFamily="34" charset="0"/>
              </a:rPr>
              <a:t>, 41 anos, de Xangai, ganhou o "</a:t>
            </a:r>
            <a:r>
              <a:rPr lang="pt-PT" sz="2000" dirty="0" err="1">
                <a:latin typeface="Calibri" pitchFamily="34" charset="0"/>
              </a:rPr>
              <a:t>dragon</a:t>
            </a:r>
            <a:r>
              <a:rPr lang="pt-PT" sz="2000" dirty="0">
                <a:latin typeface="Calibri" pitchFamily="34" charset="0"/>
              </a:rPr>
              <a:t> sabre" no jogo de internet </a:t>
            </a:r>
            <a:r>
              <a:rPr lang="pt-PT" sz="2000" i="1" dirty="0" err="1">
                <a:latin typeface="Calibri" pitchFamily="34" charset="0"/>
              </a:rPr>
              <a:t>Legend</a:t>
            </a:r>
            <a:r>
              <a:rPr lang="pt-PT" sz="2000" i="1" dirty="0">
                <a:latin typeface="Calibri" pitchFamily="34" charset="0"/>
              </a:rPr>
              <a:t> of </a:t>
            </a:r>
            <a:r>
              <a:rPr lang="pt-PT" sz="2000" i="1" dirty="0" err="1">
                <a:latin typeface="Calibri" pitchFamily="34" charset="0"/>
              </a:rPr>
              <a:t>Mir</a:t>
            </a:r>
            <a:r>
              <a:rPr lang="pt-PT" sz="2000" i="1" dirty="0">
                <a:latin typeface="Calibri" pitchFamily="34" charset="0"/>
              </a:rPr>
              <a:t> </a:t>
            </a:r>
            <a:r>
              <a:rPr lang="pt-PT" sz="2000" i="1" dirty="0" err="1">
                <a:latin typeface="Calibri" pitchFamily="34" charset="0"/>
              </a:rPr>
              <a:t>III</a:t>
            </a:r>
            <a:r>
              <a:rPr lang="pt-PT" sz="2000" dirty="0">
                <a:latin typeface="Calibri" pitchFamily="34" charset="0"/>
              </a:rPr>
              <a:t> , mas decidiu emprestá-lo ao seu colega Zhu </a:t>
            </a:r>
            <a:r>
              <a:rPr lang="pt-PT" sz="2000" dirty="0" err="1">
                <a:latin typeface="Calibri" pitchFamily="34" charset="0"/>
              </a:rPr>
              <a:t>Caoyuan</a:t>
            </a:r>
            <a:r>
              <a:rPr lang="pt-PT" sz="2000" dirty="0">
                <a:latin typeface="Calibri" pitchFamily="34" charset="0"/>
              </a:rPr>
              <a:t>. A fila explodiu quando </a:t>
            </a:r>
            <a:r>
              <a:rPr lang="pt-PT" sz="2000" dirty="0" err="1">
                <a:latin typeface="Calibri" pitchFamily="34" charset="0"/>
              </a:rPr>
              <a:t>Caoyuan</a:t>
            </a:r>
            <a:r>
              <a:rPr lang="pt-PT" sz="2000" dirty="0">
                <a:latin typeface="Calibri" pitchFamily="34" charset="0"/>
              </a:rPr>
              <a:t> vendeu a arma virtual a outro jogador por cerca de 500 libras sem o consentimento de </a:t>
            </a:r>
            <a:r>
              <a:rPr lang="pt-PT" sz="2000" dirty="0" err="1">
                <a:latin typeface="Calibri" pitchFamily="34" charset="0"/>
              </a:rPr>
              <a:t>Chengwei</a:t>
            </a:r>
            <a:r>
              <a:rPr lang="pt-PT" sz="2000" dirty="0">
                <a:latin typeface="Calibri" pitchFamily="34" charset="0"/>
              </a:rPr>
              <a:t>.</a:t>
            </a:r>
          </a:p>
          <a:p>
            <a:pPr algn="just"/>
            <a:r>
              <a:rPr lang="pt-PT" sz="2000" dirty="0">
                <a:latin typeface="Calibri" pitchFamily="34" charset="0"/>
              </a:rPr>
              <a:t>Os pedidos de </a:t>
            </a:r>
            <a:r>
              <a:rPr lang="pt-PT" sz="2000" dirty="0" err="1">
                <a:latin typeface="Calibri" pitchFamily="34" charset="0"/>
              </a:rPr>
              <a:t>Chengwei</a:t>
            </a:r>
            <a:r>
              <a:rPr lang="pt-PT" sz="2000" dirty="0">
                <a:latin typeface="Calibri" pitchFamily="34" charset="0"/>
              </a:rPr>
              <a:t> à polícia local caíram em ouvidos moucos, pois foi decidido que não foi cometido nenhum roubo legalmente porque a espada não existia no mundo físico. Depois de ouvir esta decisão, </a:t>
            </a:r>
            <a:r>
              <a:rPr lang="pt-PT" sz="2000" dirty="0" err="1">
                <a:latin typeface="Calibri" pitchFamily="34" charset="0"/>
              </a:rPr>
              <a:t>Chengwei</a:t>
            </a:r>
            <a:r>
              <a:rPr lang="pt-PT" sz="2000" dirty="0">
                <a:latin typeface="Calibri" pitchFamily="34" charset="0"/>
              </a:rPr>
              <a:t> invadiu a casa de </a:t>
            </a:r>
            <a:r>
              <a:rPr lang="pt-PT" sz="2000" dirty="0" err="1">
                <a:latin typeface="Calibri" pitchFamily="34" charset="0"/>
              </a:rPr>
              <a:t>Caoyuan</a:t>
            </a:r>
            <a:r>
              <a:rPr lang="pt-PT" sz="2000" dirty="0">
                <a:latin typeface="Calibri" pitchFamily="34" charset="0"/>
              </a:rPr>
              <a:t> e esfaqueou-o no peito.</a:t>
            </a:r>
          </a:p>
          <a:p>
            <a:pPr algn="just"/>
            <a:r>
              <a:rPr lang="pt-PT" sz="2000" dirty="0" err="1">
                <a:latin typeface="Calibri" pitchFamily="34" charset="0"/>
              </a:rPr>
              <a:t>Chengwei</a:t>
            </a:r>
            <a:r>
              <a:rPr lang="pt-PT" sz="2000" dirty="0">
                <a:latin typeface="Calibri" pitchFamily="34" charset="0"/>
              </a:rPr>
              <a:t> foi considerado culpado do assassinato e recebeu uma pena de morte suspensa, mas passará o resto da sua vida na prisão.</a:t>
            </a:r>
          </a:p>
          <a:p>
            <a:pPr algn="r"/>
            <a:r>
              <a:rPr lang="pt-PT" sz="2000" i="1" dirty="0">
                <a:solidFill>
                  <a:srgbClr val="002060"/>
                </a:solidFill>
                <a:latin typeface="Calibri" pitchFamily="34" charset="0"/>
              </a:rPr>
              <a:t>Fonte - </a:t>
            </a:r>
            <a:r>
              <a:rPr lang="pt-PT" sz="2000" i="1" dirty="0" err="1">
                <a:solidFill>
                  <a:srgbClr val="002060"/>
                </a:solidFill>
                <a:latin typeface="Calibri" pitchFamily="34" charset="0"/>
              </a:rPr>
              <a:t>vnunet.com</a:t>
            </a:r>
            <a:r>
              <a:rPr lang="pt-PT" sz="2000" i="1" dirty="0">
                <a:solidFill>
                  <a:srgbClr val="002060"/>
                </a:solidFill>
                <a:latin typeface="Calibri" pitchFamily="34" charset="0"/>
              </a:rPr>
              <a:t>, 9 de junho de 2005</a:t>
            </a:r>
          </a:p>
          <a:p>
            <a:pPr algn="just"/>
            <a:endParaRPr lang="en-GB" sz="2000" dirty="0"/>
          </a:p>
        </p:txBody>
      </p:sp>
      <p:pic>
        <p:nvPicPr>
          <p:cNvPr id="25604" name="Picture 5" descr="C:\Users\Jim\AppData\Local\Temp\scl2.PNG"/>
          <p:cNvPicPr>
            <a:picLocks noChangeAspect="1" noChangeArrowheads="1"/>
          </p:cNvPicPr>
          <p:nvPr/>
        </p:nvPicPr>
        <p:blipFill>
          <a:blip r:embed="rId2" cstate="print"/>
          <a:srcRect/>
          <a:stretch>
            <a:fillRect/>
          </a:stretch>
        </p:blipFill>
        <p:spPr bwMode="auto">
          <a:xfrm>
            <a:off x="7429500" y="2286000"/>
            <a:ext cx="1560513" cy="3176588"/>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112</a:t>
            </a:fld>
            <a:endParaRPr lang="en-US" altLang="en-US" sz="1200">
              <a:solidFill>
                <a:srgbClr val="898989"/>
              </a:solidFill>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756261"/>
            <a:ext cx="2667000" cy="584776"/>
          </a:xfrm>
          <a:prstGeom prst="rect">
            <a:avLst/>
          </a:prstGeom>
          <a:noFill/>
          <a:ln w="9525">
            <a:noFill/>
            <a:miter lim="800000"/>
            <a:headEnd/>
            <a:tailEnd/>
          </a:ln>
        </p:spPr>
        <p:txBody>
          <a:bodyPr>
            <a:spAutoFit/>
          </a:bodyPr>
          <a:lstStyle/>
          <a:p>
            <a:pPr algn="ctr"/>
            <a:r>
              <a:rPr lang="pt-PT" sz="3200" b="1">
                <a:latin typeface="Calibri" pitchFamily="34" charset="0"/>
              </a:rPr>
              <a:t>Transmissão</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113</a:t>
            </a:fld>
            <a:endParaRPr lang="en-US" altLang="en-US" sz="1200">
              <a:solidFill>
                <a:srgbClr val="898989"/>
              </a:solidFill>
            </a:endParaRPr>
          </a:p>
        </p:txBody>
      </p:sp>
    </p:spTree>
    <p:extLst>
      <p:ext uri="{BB962C8B-B14F-4D97-AF65-F5344CB8AC3E}">
        <p14:creationId xmlns:p14="http://schemas.microsoft.com/office/powerpoint/2010/main" val="366123376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r>
              <a:rPr lang="pt-PT" b="1">
                <a:solidFill>
                  <a:schemeClr val="accent1">
                    <a:lumMod val="25000"/>
                  </a:schemeClr>
                </a:solidFill>
                <a:latin typeface="Calibri" pitchFamily="34" charset="0"/>
              </a:rPr>
              <a:t>Transmissão de meios</a:t>
            </a:r>
          </a:p>
        </p:txBody>
      </p:sp>
      <p:sp>
        <p:nvSpPr>
          <p:cNvPr id="25603" name="Content Placeholder 2"/>
          <p:cNvSpPr>
            <a:spLocks noGrp="1"/>
          </p:cNvSpPr>
          <p:nvPr>
            <p:ph idx="1"/>
          </p:nvPr>
        </p:nvSpPr>
        <p:spPr>
          <a:xfrm>
            <a:off x="3366787" y="1428750"/>
            <a:ext cx="5328977" cy="5429250"/>
          </a:xfrm>
        </p:spPr>
        <p:txBody>
          <a:bodyPr>
            <a:noAutofit/>
          </a:bodyPr>
          <a:lstStyle/>
          <a:p>
            <a:pPr algn="just"/>
            <a:r>
              <a:rPr lang="pt-PT" sz="2400" dirty="0">
                <a:latin typeface="Calibri" pitchFamily="34" charset="0"/>
              </a:rPr>
              <a:t>A transmissão de meios é a multimédia que é constantemente recebida e apresentada a um utilizador final durante a entrega por um fornecedor</a:t>
            </a:r>
          </a:p>
          <a:p>
            <a:pPr algn="just"/>
            <a:r>
              <a:rPr lang="pt-PT" sz="2400" dirty="0">
                <a:latin typeface="Calibri" pitchFamily="34" charset="0"/>
              </a:rPr>
              <a:t>Normalmente, os sinais de áudio e vídeo são transmitidos</a:t>
            </a:r>
          </a:p>
          <a:p>
            <a:pPr algn="just"/>
            <a:r>
              <a:rPr lang="pt-PT" sz="2400" dirty="0">
                <a:latin typeface="Calibri" pitchFamily="34" charset="0"/>
              </a:rPr>
              <a:t>É uma alternativa à transferência de ficheiros, um processo no qual o utilizador final obtém o ficheiro inteiro para o conteúdo antes de visualizá-lo ou ouvi-lo.</a:t>
            </a:r>
          </a:p>
        </p:txBody>
      </p:sp>
      <p:pic>
        <p:nvPicPr>
          <p:cNvPr id="3" name="Bild 2"/>
          <p:cNvPicPr>
            <a:picLocks noChangeAspect="1"/>
          </p:cNvPicPr>
          <p:nvPr/>
        </p:nvPicPr>
        <p:blipFill>
          <a:blip r:embed="rId3"/>
          <a:stretch>
            <a:fillRect/>
          </a:stretch>
        </p:blipFill>
        <p:spPr>
          <a:xfrm>
            <a:off x="138557" y="1943287"/>
            <a:ext cx="3454559" cy="285283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114</a:t>
            </a:fld>
            <a:endParaRPr lang="en-US" altLang="en-US" sz="1200">
              <a:solidFill>
                <a:srgbClr val="898989"/>
              </a:solidFill>
            </a:endParaRPr>
          </a:p>
        </p:txBody>
      </p:sp>
    </p:spTree>
    <p:extLst>
      <p:ext uri="{BB962C8B-B14F-4D97-AF65-F5344CB8AC3E}">
        <p14:creationId xmlns:p14="http://schemas.microsoft.com/office/powerpoint/2010/main" val="391743746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r>
              <a:rPr lang="pt-PT" b="1">
                <a:solidFill>
                  <a:schemeClr val="accent1">
                    <a:lumMod val="25000"/>
                  </a:schemeClr>
                </a:solidFill>
                <a:latin typeface="Calibri" pitchFamily="34" charset="0"/>
              </a:rPr>
              <a:t>Transmissão de meios</a:t>
            </a:r>
          </a:p>
        </p:txBody>
      </p:sp>
      <p:sp>
        <p:nvSpPr>
          <p:cNvPr id="25603" name="Content Placeholder 2"/>
          <p:cNvSpPr>
            <a:spLocks noGrp="1"/>
          </p:cNvSpPr>
          <p:nvPr>
            <p:ph idx="1"/>
          </p:nvPr>
        </p:nvSpPr>
        <p:spPr>
          <a:xfrm>
            <a:off x="3366787" y="1428750"/>
            <a:ext cx="5328977" cy="5429250"/>
          </a:xfrm>
        </p:spPr>
        <p:txBody>
          <a:bodyPr>
            <a:noAutofit/>
          </a:bodyPr>
          <a:lstStyle/>
          <a:p>
            <a:pPr algn="just"/>
            <a:r>
              <a:rPr lang="pt-PT" sz="2400" dirty="0">
                <a:latin typeface="Calibri" pitchFamily="34" charset="0"/>
              </a:rPr>
              <a:t>A legislação varia quando se trata de transmissão. Em alguns países, a transmissão de material protegido por direitos de autor é considerada ilegal, já que parte dos dados pode ser armazenada temporariamente no computador do utilizador (dependendo do cliente de transmissão).</a:t>
            </a:r>
          </a:p>
          <a:p>
            <a:pPr algn="just"/>
            <a:r>
              <a:rPr lang="pt-PT" sz="2400" dirty="0">
                <a:latin typeface="Calibri" pitchFamily="34" charset="0"/>
              </a:rPr>
              <a:t>No entanto, dependendo do cliente utilizado para transmissão </a:t>
            </a:r>
            <a:r>
              <a:rPr lang="pt-PT" sz="2400" b="1" dirty="0">
                <a:latin typeface="Calibri" pitchFamily="34" charset="0"/>
              </a:rPr>
              <a:t>, pode não haver dados comprovativos no computador do suspeito</a:t>
            </a:r>
            <a:r>
              <a:rPr lang="pt-PT" sz="2400" dirty="0">
                <a:latin typeface="Calibri" pitchFamily="34" charset="0"/>
              </a:rPr>
              <a:t>.</a:t>
            </a:r>
          </a:p>
        </p:txBody>
      </p:sp>
      <p:pic>
        <p:nvPicPr>
          <p:cNvPr id="3" name="Bild 2"/>
          <p:cNvPicPr>
            <a:picLocks noChangeAspect="1"/>
          </p:cNvPicPr>
          <p:nvPr/>
        </p:nvPicPr>
        <p:blipFill>
          <a:blip r:embed="rId3"/>
          <a:stretch>
            <a:fillRect/>
          </a:stretch>
        </p:blipFill>
        <p:spPr>
          <a:xfrm>
            <a:off x="138557" y="1943287"/>
            <a:ext cx="3454559" cy="285283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115</a:t>
            </a:fld>
            <a:endParaRPr lang="en-US" altLang="en-US" sz="1200">
              <a:solidFill>
                <a:srgbClr val="898989"/>
              </a:solidFill>
            </a:endParaRPr>
          </a:p>
        </p:txBody>
      </p:sp>
    </p:spTree>
    <p:extLst>
      <p:ext uri="{BB962C8B-B14F-4D97-AF65-F5344CB8AC3E}">
        <p14:creationId xmlns:p14="http://schemas.microsoft.com/office/powerpoint/2010/main" val="248455421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756261"/>
            <a:ext cx="2667000" cy="2062103"/>
          </a:xfrm>
          <a:prstGeom prst="rect">
            <a:avLst/>
          </a:prstGeom>
          <a:noFill/>
          <a:ln w="9525">
            <a:noFill/>
            <a:miter lim="800000"/>
            <a:headEnd/>
            <a:tailEnd/>
          </a:ln>
        </p:spPr>
        <p:txBody>
          <a:bodyPr>
            <a:spAutoFit/>
          </a:bodyPr>
          <a:lstStyle/>
          <a:p>
            <a:pPr algn="ctr"/>
            <a:r>
              <a:rPr lang="pt-PT" sz="3200" b="1">
                <a:latin typeface="Calibri" pitchFamily="34" charset="0"/>
              </a:rPr>
              <a:t>ANONÍMIA E LOCALIZAÇÃO NA INTERNET</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116</a:t>
            </a:fld>
            <a:endParaRPr lang="en-US" altLang="en-US" sz="1200">
              <a:solidFill>
                <a:srgbClr val="898989"/>
              </a:solidFill>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ext Box 2"/>
          <p:cNvSpPr txBox="1">
            <a:spLocks noChangeArrowheads="1"/>
          </p:cNvSpPr>
          <p:nvPr/>
        </p:nvSpPr>
        <p:spPr bwMode="auto">
          <a:xfrm>
            <a:off x="609600" y="1916113"/>
            <a:ext cx="8088313" cy="396875"/>
          </a:xfrm>
          <a:prstGeom prst="rect">
            <a:avLst/>
          </a:prstGeom>
          <a:noFill/>
          <a:ln w="9525">
            <a:noFill/>
            <a:miter lim="800000"/>
            <a:headEnd/>
            <a:tailEnd/>
          </a:ln>
        </p:spPr>
        <p:txBody>
          <a:bodyPr>
            <a:spAutoFit/>
          </a:bodyPr>
          <a:lstStyle/>
          <a:p>
            <a:pPr eaLnBrk="0" hangingPunct="0">
              <a:spcBef>
                <a:spcPct val="50000"/>
              </a:spcBef>
            </a:pPr>
            <a:endParaRPr lang="en-US" sz="2000" b="1">
              <a:solidFill>
                <a:schemeClr val="accent2"/>
              </a:solidFill>
              <a:latin typeface="Tahoma" pitchFamily="34" charset="0"/>
            </a:endParaRPr>
          </a:p>
        </p:txBody>
      </p:sp>
      <p:sp>
        <p:nvSpPr>
          <p:cNvPr id="59395" name="Rectangle 3"/>
          <p:cNvSpPr>
            <a:spLocks noGrp="1" noChangeArrowheads="1"/>
          </p:cNvSpPr>
          <p:nvPr>
            <p:ph type="title"/>
          </p:nvPr>
        </p:nvSpPr>
        <p:spPr>
          <a:xfrm>
            <a:off x="468313" y="220716"/>
            <a:ext cx="8218487" cy="835573"/>
          </a:xfrm>
          <a:noFill/>
        </p:spPr>
        <p:txBody>
          <a:bodyPr/>
          <a:lstStyle/>
          <a:p>
            <a:pPr eaLnBrk="1" hangingPunct="1">
              <a:lnSpc>
                <a:spcPct val="80000"/>
              </a:lnSpc>
            </a:pPr>
            <a:r>
              <a:rPr lang="pt-PT"/>
              <a:t> </a:t>
            </a:r>
            <a:r>
              <a:rPr lang="pt-PT" b="1">
                <a:solidFill>
                  <a:schemeClr val="accent1">
                    <a:lumMod val="25000"/>
                  </a:schemeClr>
                </a:solidFill>
                <a:latin typeface="Calibri" pitchFamily="34" charset="0"/>
              </a:rPr>
              <a:t>Navegação anónima</a:t>
            </a:r>
          </a:p>
        </p:txBody>
      </p:sp>
      <p:sp>
        <p:nvSpPr>
          <p:cNvPr id="5939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9399" name="Text Box 7"/>
          <p:cNvSpPr txBox="1">
            <a:spLocks noChangeArrowheads="1"/>
          </p:cNvSpPr>
          <p:nvPr/>
        </p:nvSpPr>
        <p:spPr bwMode="auto">
          <a:xfrm>
            <a:off x="609600" y="1445155"/>
            <a:ext cx="7947546" cy="369332"/>
          </a:xfrm>
          <a:prstGeom prst="rect">
            <a:avLst/>
          </a:prstGeom>
          <a:noFill/>
          <a:ln w="9525">
            <a:noFill/>
            <a:miter lim="800000"/>
            <a:headEnd/>
            <a:tailEnd/>
          </a:ln>
        </p:spPr>
        <p:txBody>
          <a:bodyPr wrap="square">
            <a:spAutoFit/>
          </a:bodyPr>
          <a:lstStyle/>
          <a:p>
            <a:pPr marL="285750" indent="-285750">
              <a:spcBef>
                <a:spcPct val="50000"/>
              </a:spcBef>
              <a:buFont typeface="Arial"/>
              <a:buChar char="•"/>
            </a:pPr>
            <a:r>
              <a:rPr lang="pt-PT" dirty="0"/>
              <a:t>Utilizando prestadores de serviços como o http://www.anonymizer.com/</a:t>
            </a:r>
          </a:p>
        </p:txBody>
      </p:sp>
      <p:pic>
        <p:nvPicPr>
          <p:cNvPr id="2" name="Bild 1"/>
          <p:cNvPicPr>
            <a:picLocks noChangeAspect="1"/>
          </p:cNvPicPr>
          <p:nvPr/>
        </p:nvPicPr>
        <p:blipFill>
          <a:blip r:embed="rId3"/>
          <a:stretch>
            <a:fillRect/>
          </a:stretch>
        </p:blipFill>
        <p:spPr>
          <a:xfrm>
            <a:off x="1346200" y="1916113"/>
            <a:ext cx="5554133" cy="2391823"/>
          </a:xfrm>
          <a:prstGeom prst="rect">
            <a:avLst/>
          </a:prstGeom>
        </p:spPr>
      </p:pic>
      <p:sp>
        <p:nvSpPr>
          <p:cNvPr id="10" name="Text Box 7"/>
          <p:cNvSpPr txBox="1">
            <a:spLocks noChangeArrowheads="1"/>
          </p:cNvSpPr>
          <p:nvPr/>
        </p:nvSpPr>
        <p:spPr bwMode="auto">
          <a:xfrm>
            <a:off x="609600" y="4439711"/>
            <a:ext cx="8088313" cy="784830"/>
          </a:xfrm>
          <a:prstGeom prst="rect">
            <a:avLst/>
          </a:prstGeom>
          <a:noFill/>
          <a:ln w="9525">
            <a:noFill/>
            <a:miter lim="800000"/>
            <a:headEnd/>
            <a:tailEnd/>
          </a:ln>
        </p:spPr>
        <p:txBody>
          <a:bodyPr wrap="square">
            <a:spAutoFit/>
          </a:bodyPr>
          <a:lstStyle/>
          <a:p>
            <a:pPr marL="285750" indent="-285750">
              <a:spcBef>
                <a:spcPct val="50000"/>
              </a:spcBef>
              <a:buFont typeface="Arial"/>
              <a:buChar char="•"/>
            </a:pPr>
            <a:r>
              <a:rPr lang="pt-PT" dirty="0"/>
              <a:t>Utilizando prestadores de VPN ou Proxy “à prova de bala”, por exemplo</a:t>
            </a:r>
          </a:p>
          <a:p>
            <a:pPr>
              <a:spcBef>
                <a:spcPct val="50000"/>
              </a:spcBef>
            </a:pPr>
            <a:endParaRPr lang="en-US" dirty="0"/>
          </a:p>
        </p:txBody>
      </p:sp>
      <p:pic>
        <p:nvPicPr>
          <p:cNvPr id="3" name="Bild 2"/>
          <p:cNvPicPr>
            <a:picLocks noChangeAspect="1"/>
          </p:cNvPicPr>
          <p:nvPr/>
        </p:nvPicPr>
        <p:blipFill>
          <a:blip r:embed="rId4"/>
          <a:stretch>
            <a:fillRect/>
          </a:stretch>
        </p:blipFill>
        <p:spPr>
          <a:xfrm>
            <a:off x="2413001" y="4783669"/>
            <a:ext cx="3310467" cy="2032984"/>
          </a:xfrm>
          <a:prstGeom prst="rect">
            <a:avLst/>
          </a:prstGeom>
        </p:spPr>
      </p:pic>
      <p:sp>
        <p:nvSpPr>
          <p:cNvPr id="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117</a:t>
            </a:fld>
            <a:endParaRPr lang="en-US" altLang="en-US" sz="120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22835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28354">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build="p"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Arrow Connector 14"/>
          <p:cNvCxnSpPr>
            <a:stCxn id="6" idx="3"/>
          </p:cNvCxnSpPr>
          <p:nvPr/>
        </p:nvCxnSpPr>
        <p:spPr>
          <a:xfrm flipV="1">
            <a:off x="1504042" y="3041550"/>
            <a:ext cx="6068354" cy="23092"/>
          </a:xfrm>
          <a:prstGeom prst="straightConnector1">
            <a:avLst/>
          </a:prstGeom>
          <a:ln w="57150">
            <a:solidFill>
              <a:srgbClr val="7030A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5298" name="Rectangle 2"/>
          <p:cNvSpPr>
            <a:spLocks noGrp="1" noChangeArrowheads="1"/>
          </p:cNvSpPr>
          <p:nvPr>
            <p:ph type="title"/>
          </p:nvPr>
        </p:nvSpPr>
        <p:spPr>
          <a:xfrm>
            <a:off x="1500188" y="0"/>
            <a:ext cx="6264275" cy="838200"/>
          </a:xfrm>
        </p:spPr>
        <p:txBody>
          <a:bodyPr/>
          <a:lstStyle/>
          <a:p>
            <a:pPr eaLnBrk="1" hangingPunct="1"/>
            <a:r>
              <a:rPr lang="pt-PT" b="1">
                <a:solidFill>
                  <a:schemeClr val="accent1">
                    <a:lumMod val="25000"/>
                  </a:schemeClr>
                </a:solidFill>
                <a:latin typeface="Calibri" pitchFamily="34" charset="0"/>
              </a:rPr>
              <a:t>Servidores Proxy</a:t>
            </a:r>
          </a:p>
        </p:txBody>
      </p:sp>
      <p:sp>
        <p:nvSpPr>
          <p:cNvPr id="55299" name="Rectangle 3"/>
          <p:cNvSpPr>
            <a:spLocks noGrp="1" noChangeArrowheads="1"/>
          </p:cNvSpPr>
          <p:nvPr>
            <p:ph type="body" idx="1"/>
          </p:nvPr>
        </p:nvSpPr>
        <p:spPr>
          <a:xfrm>
            <a:off x="-33781" y="4483050"/>
            <a:ext cx="9144000" cy="1643074"/>
          </a:xfrm>
        </p:spPr>
        <p:txBody>
          <a:bodyPr>
            <a:normAutofit/>
          </a:bodyPr>
          <a:lstStyle/>
          <a:p>
            <a:pPr marL="446088" eaLnBrk="1" hangingPunct="1">
              <a:lnSpc>
                <a:spcPct val="90000"/>
              </a:lnSpc>
              <a:buNone/>
            </a:pPr>
            <a:r>
              <a:rPr lang="pt-PT" sz="2400">
                <a:solidFill>
                  <a:srgbClr val="FF0000"/>
                </a:solidFill>
              </a:rPr>
              <a:t>	</a:t>
            </a:r>
            <a:r>
              <a:rPr lang="pt-PT" sz="2400" b="1" i="1">
                <a:solidFill>
                  <a:srgbClr val="FF0000"/>
                </a:solidFill>
                <a:latin typeface="Calibri" pitchFamily="34" charset="0"/>
              </a:rPr>
              <a:t>Anónimo</a:t>
            </a:r>
          </a:p>
          <a:p>
            <a:pPr marL="442913" lvl="1" indent="14288">
              <a:spcBef>
                <a:spcPts val="0"/>
              </a:spcBef>
              <a:buNone/>
            </a:pPr>
            <a:r>
              <a:rPr lang="pt-PT" sz="1800">
                <a:latin typeface="Calibri" pitchFamily="34" charset="0"/>
              </a:rPr>
              <a:t>218.12.171.14 - [07/Jan/2017:16:08:43+0100] “GET/test.html HTTP/1.0” 200 1921 www.coe.int “-” “Mozilla/4.0 (compatível; MSIE 7.0; Windows NT 6.0) ”“ - ”</a:t>
            </a:r>
          </a:p>
        </p:txBody>
      </p:sp>
      <p:sp>
        <p:nvSpPr>
          <p:cNvPr id="5" name="TextBox 4"/>
          <p:cNvSpPr txBox="1"/>
          <p:nvPr/>
        </p:nvSpPr>
        <p:spPr>
          <a:xfrm>
            <a:off x="0" y="5644141"/>
            <a:ext cx="9144000" cy="978729"/>
          </a:xfrm>
          <a:prstGeom prst="rect">
            <a:avLst/>
          </a:prstGeom>
          <a:noFill/>
        </p:spPr>
        <p:txBody>
          <a:bodyPr wrap="square" rtlCol="0">
            <a:spAutoFit/>
          </a:bodyPr>
          <a:lstStyle/>
          <a:p>
            <a:pPr marL="442913">
              <a:lnSpc>
                <a:spcPct val="90000"/>
              </a:lnSpc>
            </a:pPr>
            <a:r>
              <a:rPr lang="pt-PT" sz="2400" b="1" i="1">
                <a:solidFill>
                  <a:srgbClr val="FF0000"/>
                </a:solidFill>
                <a:latin typeface="Calibri" pitchFamily="34" charset="0"/>
              </a:rPr>
              <a:t>Transparente</a:t>
            </a:r>
          </a:p>
          <a:p>
            <a:pPr lvl="1"/>
            <a:r>
              <a:rPr lang="pt-PT">
                <a:latin typeface="Calibri" pitchFamily="34" charset="0"/>
              </a:rPr>
              <a:t>218.12.171.14 – [07/Jan/2017:17:08:51+0100] “GET/test.html  HTTP/1.0” 200 1921 www.coe.int“-” “Mozilla/4.0 (compatível; MSIE 7.0; Windows NT 6.0)” “212.99.110.242”</a:t>
            </a:r>
          </a:p>
        </p:txBody>
      </p:sp>
      <p:pic>
        <p:nvPicPr>
          <p:cNvPr id="6" name="Picture 4" descr="plate02"/>
          <p:cNvPicPr>
            <a:picLocks noChangeAspect="1" noChangeArrowheads="1"/>
          </p:cNvPicPr>
          <p:nvPr/>
        </p:nvPicPr>
        <p:blipFill>
          <a:blip r:embed="rId2" cstate="print"/>
          <a:srcRect/>
          <a:stretch>
            <a:fillRect/>
          </a:stretch>
        </p:blipFill>
        <p:spPr bwMode="auto">
          <a:xfrm>
            <a:off x="500034" y="2470046"/>
            <a:ext cx="1004008" cy="1189192"/>
          </a:xfrm>
          <a:prstGeom prst="rect">
            <a:avLst/>
          </a:prstGeom>
          <a:noFill/>
          <a:ln w="9525">
            <a:noFill/>
            <a:miter lim="800000"/>
            <a:headEnd/>
            <a:tailEnd/>
          </a:ln>
        </p:spPr>
      </p:pic>
      <p:pic>
        <p:nvPicPr>
          <p:cNvPr id="7" name="Picture 3" descr="server_rack"/>
          <p:cNvPicPr>
            <a:picLocks noChangeAspect="1" noChangeArrowheads="1"/>
          </p:cNvPicPr>
          <p:nvPr/>
        </p:nvPicPr>
        <p:blipFill>
          <a:blip r:embed="rId3" cstate="print"/>
          <a:srcRect/>
          <a:stretch>
            <a:fillRect/>
          </a:stretch>
        </p:blipFill>
        <p:spPr bwMode="auto">
          <a:xfrm>
            <a:off x="7572396" y="2398608"/>
            <a:ext cx="1319640" cy="1550075"/>
          </a:xfrm>
          <a:prstGeom prst="rect">
            <a:avLst/>
          </a:prstGeom>
          <a:noFill/>
          <a:ln w="9525">
            <a:noFill/>
            <a:miter lim="800000"/>
            <a:headEnd/>
            <a:tailEnd/>
          </a:ln>
        </p:spPr>
      </p:pic>
      <p:pic>
        <p:nvPicPr>
          <p:cNvPr id="7170" name="Picture 2" descr="C:\Users\Jim\AppData\Local\Temp\scl3.PNG"/>
          <p:cNvPicPr>
            <a:picLocks noChangeAspect="1" noChangeArrowheads="1"/>
          </p:cNvPicPr>
          <p:nvPr/>
        </p:nvPicPr>
        <p:blipFill>
          <a:blip r:embed="rId4" cstate="print"/>
          <a:srcRect/>
          <a:stretch>
            <a:fillRect/>
          </a:stretch>
        </p:blipFill>
        <p:spPr bwMode="auto">
          <a:xfrm>
            <a:off x="2857488" y="2255732"/>
            <a:ext cx="571504" cy="1411265"/>
          </a:xfrm>
          <a:prstGeom prst="rect">
            <a:avLst/>
          </a:prstGeom>
          <a:noFill/>
        </p:spPr>
      </p:pic>
      <p:sp>
        <p:nvSpPr>
          <p:cNvPr id="9" name="TextBox 8"/>
          <p:cNvSpPr txBox="1"/>
          <p:nvPr/>
        </p:nvSpPr>
        <p:spPr>
          <a:xfrm>
            <a:off x="214282" y="3684492"/>
            <a:ext cx="1785950" cy="646331"/>
          </a:xfrm>
          <a:prstGeom prst="rect">
            <a:avLst/>
          </a:prstGeom>
          <a:solidFill>
            <a:schemeClr val="accent1">
              <a:lumMod val="25000"/>
            </a:schemeClr>
          </a:solidFill>
        </p:spPr>
        <p:txBody>
          <a:bodyPr wrap="square" rtlCol="0">
            <a:spAutoFit/>
          </a:bodyPr>
          <a:lstStyle/>
          <a:p>
            <a:pPr algn="ctr"/>
            <a:r>
              <a:rPr lang="pt-PT">
                <a:solidFill>
                  <a:schemeClr val="bg1"/>
                </a:solidFill>
                <a:latin typeface="Calibri" pitchFamily="34" charset="0"/>
              </a:rPr>
              <a:t>Endereço IP verdadeiro </a:t>
            </a:r>
          </a:p>
          <a:p>
            <a:pPr algn="ctr"/>
            <a:r>
              <a:rPr lang="pt-PT" b="1">
                <a:solidFill>
                  <a:schemeClr val="bg1"/>
                </a:solidFill>
                <a:latin typeface="Calibri" pitchFamily="34" charset="0"/>
              </a:rPr>
              <a:t>212.99.110.242</a:t>
            </a:r>
          </a:p>
        </p:txBody>
      </p:sp>
      <p:sp>
        <p:nvSpPr>
          <p:cNvPr id="10" name="TextBox 9"/>
          <p:cNvSpPr txBox="1"/>
          <p:nvPr/>
        </p:nvSpPr>
        <p:spPr>
          <a:xfrm>
            <a:off x="2428860" y="3684492"/>
            <a:ext cx="1643042" cy="646331"/>
          </a:xfrm>
          <a:prstGeom prst="rect">
            <a:avLst/>
          </a:prstGeom>
          <a:solidFill>
            <a:schemeClr val="accent1">
              <a:lumMod val="25000"/>
            </a:schemeClr>
          </a:solidFill>
        </p:spPr>
        <p:txBody>
          <a:bodyPr wrap="square" rtlCol="0">
            <a:spAutoFit/>
          </a:bodyPr>
          <a:lstStyle/>
          <a:p>
            <a:pPr algn="ctr"/>
            <a:r>
              <a:rPr lang="pt-PT">
                <a:solidFill>
                  <a:schemeClr val="bg1"/>
                </a:solidFill>
                <a:latin typeface="Calibri" pitchFamily="34" charset="0"/>
              </a:rPr>
              <a:t>Endereço IP verdadeiro </a:t>
            </a:r>
          </a:p>
          <a:p>
            <a:pPr algn="ctr"/>
            <a:r>
              <a:rPr lang="pt-PT" b="1">
                <a:solidFill>
                  <a:schemeClr val="bg1"/>
                </a:solidFill>
                <a:latin typeface="Calibri" pitchFamily="34" charset="0"/>
              </a:rPr>
              <a:t>218.12.171.14</a:t>
            </a:r>
          </a:p>
        </p:txBody>
      </p:sp>
      <p:sp>
        <p:nvSpPr>
          <p:cNvPr id="12" name="TextBox 11"/>
          <p:cNvSpPr txBox="1"/>
          <p:nvPr/>
        </p:nvSpPr>
        <p:spPr>
          <a:xfrm>
            <a:off x="4572000" y="1969980"/>
            <a:ext cx="2643174" cy="923330"/>
          </a:xfrm>
          <a:prstGeom prst="rect">
            <a:avLst/>
          </a:prstGeom>
          <a:solidFill>
            <a:srgbClr val="FF0000"/>
          </a:solidFill>
        </p:spPr>
        <p:txBody>
          <a:bodyPr wrap="square" rtlCol="0">
            <a:spAutoFit/>
          </a:bodyPr>
          <a:lstStyle/>
          <a:p>
            <a:pPr algn="ctr"/>
            <a:r>
              <a:rPr lang="pt-PT">
                <a:solidFill>
                  <a:schemeClr val="bg1"/>
                </a:solidFill>
                <a:latin typeface="Calibri" pitchFamily="34" charset="0"/>
              </a:rPr>
              <a:t>Se for </a:t>
            </a:r>
            <a:r>
              <a:rPr lang="pt-PT" b="1">
                <a:solidFill>
                  <a:schemeClr val="bg1"/>
                </a:solidFill>
                <a:latin typeface="Calibri" pitchFamily="34" charset="0"/>
              </a:rPr>
              <a:t>"Anónimo"</a:t>
            </a:r>
            <a:r>
              <a:rPr lang="pt-PT">
                <a:solidFill>
                  <a:schemeClr val="bg1"/>
                </a:solidFill>
                <a:latin typeface="Calibri" pitchFamily="34" charset="0"/>
              </a:rPr>
              <a:t>, o</a:t>
            </a:r>
            <a:r>
              <a:rPr lang="pt-PT" b="1">
                <a:solidFill>
                  <a:schemeClr val="bg1"/>
                </a:solidFill>
                <a:latin typeface="Calibri" pitchFamily="34" charset="0"/>
              </a:rPr>
              <a:t> </a:t>
            </a:r>
            <a:r>
              <a:rPr lang="pt-PT">
                <a:solidFill>
                  <a:schemeClr val="bg1"/>
                </a:solidFill>
                <a:latin typeface="Calibri" pitchFamily="34" charset="0"/>
              </a:rPr>
              <a:t>destinatário vê</a:t>
            </a:r>
          </a:p>
          <a:p>
            <a:pPr algn="ctr"/>
            <a:r>
              <a:rPr lang="pt-PT" b="1">
                <a:solidFill>
                  <a:schemeClr val="bg1"/>
                </a:solidFill>
                <a:latin typeface="Calibri" pitchFamily="34" charset="0"/>
              </a:rPr>
              <a:t>218.12.171.14 </a:t>
            </a:r>
            <a:r>
              <a:rPr lang="pt-PT">
                <a:solidFill>
                  <a:schemeClr val="bg1"/>
                </a:solidFill>
                <a:latin typeface="Calibri" pitchFamily="34" charset="0"/>
              </a:rPr>
              <a:t>e </a:t>
            </a:r>
            <a:r>
              <a:rPr lang="pt-PT" b="1">
                <a:solidFill>
                  <a:schemeClr val="bg1"/>
                </a:solidFill>
                <a:latin typeface="Calibri" pitchFamily="34" charset="0"/>
              </a:rPr>
              <a:t>-</a:t>
            </a:r>
          </a:p>
        </p:txBody>
      </p:sp>
      <p:sp>
        <p:nvSpPr>
          <p:cNvPr id="13" name="TextBox 12"/>
          <p:cNvSpPr txBox="1"/>
          <p:nvPr/>
        </p:nvSpPr>
        <p:spPr>
          <a:xfrm>
            <a:off x="4572000" y="3184426"/>
            <a:ext cx="2643174" cy="1200329"/>
          </a:xfrm>
          <a:prstGeom prst="rect">
            <a:avLst/>
          </a:prstGeom>
          <a:solidFill>
            <a:srgbClr val="FF0000"/>
          </a:solidFill>
        </p:spPr>
        <p:txBody>
          <a:bodyPr wrap="square" rtlCol="0">
            <a:spAutoFit/>
          </a:bodyPr>
          <a:lstStyle/>
          <a:p>
            <a:pPr algn="ctr"/>
            <a:r>
              <a:rPr lang="pt-PT">
                <a:solidFill>
                  <a:schemeClr val="bg1"/>
                </a:solidFill>
                <a:latin typeface="Calibri" pitchFamily="34" charset="0"/>
              </a:rPr>
              <a:t>Se for </a:t>
            </a:r>
            <a:r>
              <a:rPr lang="pt-PT" b="1">
                <a:solidFill>
                  <a:schemeClr val="bg1"/>
                </a:solidFill>
                <a:latin typeface="Calibri" pitchFamily="34" charset="0"/>
              </a:rPr>
              <a:t>"Transparente"</a:t>
            </a:r>
            <a:r>
              <a:rPr lang="pt-PT">
                <a:solidFill>
                  <a:schemeClr val="bg1"/>
                </a:solidFill>
                <a:latin typeface="Calibri" pitchFamily="34" charset="0"/>
              </a:rPr>
              <a:t>o</a:t>
            </a:r>
            <a:r>
              <a:rPr lang="pt-PT" b="1">
                <a:solidFill>
                  <a:schemeClr val="bg1"/>
                </a:solidFill>
                <a:latin typeface="Calibri" pitchFamily="34" charset="0"/>
              </a:rPr>
              <a:t> </a:t>
            </a:r>
            <a:r>
              <a:rPr lang="pt-PT">
                <a:solidFill>
                  <a:schemeClr val="bg1"/>
                </a:solidFill>
                <a:latin typeface="Calibri" pitchFamily="34" charset="0"/>
              </a:rPr>
              <a:t>destinatário vê</a:t>
            </a:r>
          </a:p>
          <a:p>
            <a:pPr algn="ctr"/>
            <a:r>
              <a:rPr lang="pt-PT" b="1">
                <a:solidFill>
                  <a:schemeClr val="bg1"/>
                </a:solidFill>
                <a:latin typeface="Calibri" pitchFamily="34" charset="0"/>
              </a:rPr>
              <a:t>218.12.171.14 </a:t>
            </a:r>
            <a:r>
              <a:rPr lang="pt-PT">
                <a:solidFill>
                  <a:schemeClr val="bg1"/>
                </a:solidFill>
                <a:latin typeface="Calibri" pitchFamily="34" charset="0"/>
              </a:rPr>
              <a:t>mas</a:t>
            </a:r>
            <a:r>
              <a:rPr lang="pt-PT" b="1">
                <a:solidFill>
                  <a:schemeClr val="bg1"/>
                </a:solidFill>
                <a:latin typeface="Calibri" pitchFamily="34" charset="0"/>
              </a:rPr>
              <a:t> </a:t>
            </a:r>
          </a:p>
          <a:p>
            <a:pPr algn="ctr"/>
            <a:r>
              <a:rPr lang="pt-PT">
                <a:solidFill>
                  <a:schemeClr val="bg1"/>
                </a:solidFill>
                <a:latin typeface="Calibri" pitchFamily="34" charset="0"/>
              </a:rPr>
              <a:t>TAMBÉM</a:t>
            </a:r>
            <a:r>
              <a:rPr lang="pt-PT" b="1">
                <a:solidFill>
                  <a:schemeClr val="bg1"/>
                </a:solidFill>
                <a:latin typeface="Calibri" pitchFamily="34" charset="0"/>
              </a:rPr>
              <a:t>212.99.110.242</a:t>
            </a:r>
          </a:p>
        </p:txBody>
      </p:sp>
      <p:sp>
        <p:nvSpPr>
          <p:cNvPr id="2" name="Rectangle 1"/>
          <p:cNvSpPr/>
          <p:nvPr/>
        </p:nvSpPr>
        <p:spPr>
          <a:xfrm>
            <a:off x="214282" y="1080728"/>
            <a:ext cx="8677754" cy="830997"/>
          </a:xfrm>
          <a:prstGeom prst="rect">
            <a:avLst/>
          </a:prstGeom>
        </p:spPr>
        <p:txBody>
          <a:bodyPr wrap="square">
            <a:spAutoFit/>
          </a:bodyPr>
          <a:lstStyle/>
          <a:p>
            <a:pPr marL="82275" indent="0">
              <a:spcBef>
                <a:spcPts val="1452"/>
              </a:spcBef>
              <a:buFont typeface="Arial" charset="0"/>
              <a:buNone/>
              <a:defRPr sz="2600"/>
            </a:pPr>
            <a:r>
              <a:rPr lang="pt-PT" sz="2400">
                <a:latin typeface="Verdana"/>
                <a:cs typeface="Verdana"/>
              </a:rPr>
              <a:t>Qualquer tráfego encaminhado através de um proxy (servidor) parecerá vir do seu endereço IP, não do seu computador.</a:t>
            </a:r>
          </a:p>
        </p:txBody>
      </p:sp>
      <p:sp>
        <p:nvSpPr>
          <p:cNvPr id="1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118</a:t>
            </a:fld>
            <a:endParaRPr lang="en-US" altLang="en-US" sz="1200">
              <a:solidFill>
                <a:srgbClr val="898989"/>
              </a:solidFill>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0" y="0"/>
            <a:ext cx="9144000" cy="762000"/>
          </a:xfrm>
        </p:spPr>
        <p:txBody>
          <a:bodyPr/>
          <a:lstStyle/>
          <a:p>
            <a:pPr eaLnBrk="1" hangingPunct="1"/>
            <a:r>
              <a:rPr lang="pt-PT" b="1">
                <a:solidFill>
                  <a:schemeClr val="accent1">
                    <a:lumMod val="25000"/>
                  </a:schemeClr>
                </a:solidFill>
                <a:latin typeface="Calibri" pitchFamily="34" charset="0"/>
              </a:rPr>
              <a:t>Muitas pessoas querem ser anónimas</a:t>
            </a:r>
          </a:p>
        </p:txBody>
      </p:sp>
      <p:pic>
        <p:nvPicPr>
          <p:cNvPr id="61443" name="Picture 3" descr="anon4"/>
          <p:cNvPicPr>
            <a:picLocks noChangeAspect="1" noChangeArrowheads="1"/>
          </p:cNvPicPr>
          <p:nvPr/>
        </p:nvPicPr>
        <p:blipFill>
          <a:blip r:embed="rId3" cstate="print"/>
          <a:srcRect/>
          <a:stretch>
            <a:fillRect/>
          </a:stretch>
        </p:blipFill>
        <p:spPr bwMode="auto">
          <a:xfrm>
            <a:off x="-973138" y="1196975"/>
            <a:ext cx="6267451" cy="3476625"/>
          </a:xfrm>
          <a:prstGeom prst="rect">
            <a:avLst/>
          </a:prstGeom>
          <a:noFill/>
          <a:ln w="9525">
            <a:noFill/>
            <a:miter lim="800000"/>
            <a:headEnd/>
            <a:tailEnd/>
          </a:ln>
        </p:spPr>
      </p:pic>
      <p:pic>
        <p:nvPicPr>
          <p:cNvPr id="237572" name="Picture 4" descr="anon1"/>
          <p:cNvPicPr>
            <a:picLocks noChangeAspect="1" noChangeArrowheads="1"/>
          </p:cNvPicPr>
          <p:nvPr/>
        </p:nvPicPr>
        <p:blipFill>
          <a:blip r:embed="rId4" cstate="print"/>
          <a:srcRect/>
          <a:stretch>
            <a:fillRect/>
          </a:stretch>
        </p:blipFill>
        <p:spPr bwMode="auto">
          <a:xfrm>
            <a:off x="3851275" y="836613"/>
            <a:ext cx="6600825" cy="2257425"/>
          </a:xfrm>
          <a:prstGeom prst="rect">
            <a:avLst/>
          </a:prstGeom>
          <a:noFill/>
          <a:ln w="9525">
            <a:noFill/>
            <a:miter lim="800000"/>
            <a:headEnd/>
            <a:tailEnd/>
          </a:ln>
        </p:spPr>
      </p:pic>
      <p:pic>
        <p:nvPicPr>
          <p:cNvPr id="237573" name="Picture 5" descr="anon5"/>
          <p:cNvPicPr>
            <a:picLocks noChangeAspect="1" noChangeArrowheads="1"/>
          </p:cNvPicPr>
          <p:nvPr/>
        </p:nvPicPr>
        <p:blipFill>
          <a:blip r:embed="rId5" cstate="print"/>
          <a:srcRect/>
          <a:stretch>
            <a:fillRect/>
          </a:stretch>
        </p:blipFill>
        <p:spPr bwMode="auto">
          <a:xfrm>
            <a:off x="179388" y="2060575"/>
            <a:ext cx="5781675" cy="1676400"/>
          </a:xfrm>
          <a:prstGeom prst="rect">
            <a:avLst/>
          </a:prstGeom>
          <a:noFill/>
          <a:ln w="9525">
            <a:noFill/>
            <a:miter lim="800000"/>
            <a:headEnd/>
            <a:tailEnd/>
          </a:ln>
        </p:spPr>
      </p:pic>
      <p:pic>
        <p:nvPicPr>
          <p:cNvPr id="237574" name="Picture 6" descr="anon3"/>
          <p:cNvPicPr>
            <a:picLocks noChangeAspect="1" noChangeArrowheads="1"/>
          </p:cNvPicPr>
          <p:nvPr/>
        </p:nvPicPr>
        <p:blipFill>
          <a:blip r:embed="rId6" cstate="print"/>
          <a:srcRect/>
          <a:stretch>
            <a:fillRect/>
          </a:stretch>
        </p:blipFill>
        <p:spPr bwMode="auto">
          <a:xfrm rot="-678596">
            <a:off x="1619250" y="2420938"/>
            <a:ext cx="8239125" cy="3057525"/>
          </a:xfrm>
          <a:prstGeom prst="rect">
            <a:avLst/>
          </a:prstGeom>
          <a:noFill/>
          <a:ln w="9525">
            <a:noFill/>
            <a:miter lim="800000"/>
            <a:headEnd/>
            <a:tailEnd/>
          </a:ln>
        </p:spPr>
      </p:pic>
      <p:pic>
        <p:nvPicPr>
          <p:cNvPr id="237575" name="Picture 7" descr="anon2"/>
          <p:cNvPicPr>
            <a:picLocks noChangeAspect="1" noChangeArrowheads="1"/>
          </p:cNvPicPr>
          <p:nvPr/>
        </p:nvPicPr>
        <p:blipFill>
          <a:blip r:embed="rId7" cstate="print"/>
          <a:srcRect/>
          <a:stretch>
            <a:fillRect/>
          </a:stretch>
        </p:blipFill>
        <p:spPr bwMode="auto">
          <a:xfrm>
            <a:off x="323850" y="5057775"/>
            <a:ext cx="8334375" cy="1800225"/>
          </a:xfrm>
          <a:prstGeom prst="rect">
            <a:avLst/>
          </a:prstGeom>
          <a:noFill/>
          <a:ln w="9525">
            <a:noFill/>
            <a:miter lim="800000"/>
            <a:headEnd/>
            <a:tailEnd/>
          </a:ln>
        </p:spPr>
      </p:pic>
      <p:pic>
        <p:nvPicPr>
          <p:cNvPr id="237576" name="Picture 8" descr="anon6"/>
          <p:cNvPicPr>
            <a:picLocks noChangeAspect="1" noChangeArrowheads="1"/>
          </p:cNvPicPr>
          <p:nvPr/>
        </p:nvPicPr>
        <p:blipFill>
          <a:blip r:embed="rId8" cstate="print"/>
          <a:srcRect/>
          <a:stretch>
            <a:fillRect/>
          </a:stretch>
        </p:blipFill>
        <p:spPr bwMode="auto">
          <a:xfrm>
            <a:off x="0" y="3500438"/>
            <a:ext cx="7686675" cy="2514600"/>
          </a:xfrm>
          <a:prstGeom prst="rect">
            <a:avLst/>
          </a:prstGeom>
          <a:noFill/>
          <a:ln w="9525">
            <a:noFill/>
            <a:miter lim="800000"/>
            <a:headEnd/>
            <a:tailEnd/>
          </a:ln>
        </p:spPr>
      </p:pic>
      <p:pic>
        <p:nvPicPr>
          <p:cNvPr id="237577" name="Picture 9" descr="anon7"/>
          <p:cNvPicPr>
            <a:picLocks noChangeAspect="1" noChangeArrowheads="1"/>
          </p:cNvPicPr>
          <p:nvPr/>
        </p:nvPicPr>
        <p:blipFill>
          <a:blip r:embed="rId9" cstate="print"/>
          <a:srcRect/>
          <a:stretch>
            <a:fillRect/>
          </a:stretch>
        </p:blipFill>
        <p:spPr bwMode="auto">
          <a:xfrm rot="1130888">
            <a:off x="1276350" y="3284538"/>
            <a:ext cx="7867650" cy="2505075"/>
          </a:xfrm>
          <a:prstGeom prst="rect">
            <a:avLst/>
          </a:prstGeom>
          <a:noFill/>
          <a:ln w="9525">
            <a:noFill/>
            <a:miter lim="800000"/>
            <a:headEnd/>
            <a:tailEnd/>
          </a:ln>
        </p:spPr>
      </p:pic>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119</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75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75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75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75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75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75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4644" y="214290"/>
            <a:ext cx="8229600" cy="830567"/>
          </a:xfrm>
        </p:spPr>
        <p:txBody>
          <a:bodyPr/>
          <a:lstStyle/>
          <a:p>
            <a:r>
              <a:rPr lang="pt-PT" b="1"/>
              <a:t>Estatísticas de sistemas operativos</a:t>
            </a:r>
          </a:p>
        </p:txBody>
      </p:sp>
      <p:graphicFrame>
        <p:nvGraphicFramePr>
          <p:cNvPr id="5" name="Table 4"/>
          <p:cNvGraphicFramePr>
            <a:graphicFrameLocks noGrp="1"/>
          </p:cNvGraphicFramePr>
          <p:nvPr>
            <p:extLst>
              <p:ext uri="{D42A27DB-BD31-4B8C-83A1-F6EECF244321}">
                <p14:modId xmlns:p14="http://schemas.microsoft.com/office/powerpoint/2010/main" val="840108000"/>
              </p:ext>
            </p:extLst>
          </p:nvPr>
        </p:nvGraphicFramePr>
        <p:xfrm>
          <a:off x="457200" y="1676918"/>
          <a:ext cx="4001090" cy="4549525"/>
        </p:xfrm>
        <a:graphic>
          <a:graphicData uri="http://schemas.openxmlformats.org/drawingml/2006/table">
            <a:tbl>
              <a:tblPr/>
              <a:tblGrid>
                <a:gridCol w="668631">
                  <a:extLst>
                    <a:ext uri="{9D8B030D-6E8A-4147-A177-3AD203B41FA5}">
                      <a16:colId xmlns:a16="http://schemas.microsoft.com/office/drawing/2014/main" val="20000"/>
                    </a:ext>
                  </a:extLst>
                </a:gridCol>
                <a:gridCol w="1801330">
                  <a:extLst>
                    <a:ext uri="{9D8B030D-6E8A-4147-A177-3AD203B41FA5}">
                      <a16:colId xmlns:a16="http://schemas.microsoft.com/office/drawing/2014/main" val="20001"/>
                    </a:ext>
                  </a:extLst>
                </a:gridCol>
                <a:gridCol w="1531129">
                  <a:extLst>
                    <a:ext uri="{9D8B030D-6E8A-4147-A177-3AD203B41FA5}">
                      <a16:colId xmlns:a16="http://schemas.microsoft.com/office/drawing/2014/main" val="20002"/>
                    </a:ext>
                  </a:extLst>
                </a:gridCol>
              </a:tblGrid>
              <a:tr h="205884">
                <a:tc gridSpan="3">
                  <a:txBody>
                    <a:bodyPr/>
                    <a:lstStyle/>
                    <a:p>
                      <a:pPr algn="ctr"/>
                      <a:r>
                        <a:rPr lang="pt-PT" sz="2000" b="1"/>
                        <a:t>Janeiro de 2010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63177">
                <a:tc>
                  <a:txBody>
                    <a:bodyPr/>
                    <a:lstStyle/>
                    <a:p>
                      <a:r>
                        <a:rPr lang="pt-PT" sz="2000"/>
                        <a:t>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Windows XP</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55,08 %</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531229">
                <a:tc>
                  <a:txBody>
                    <a:bodyPr/>
                    <a:lstStyle/>
                    <a:p>
                      <a:r>
                        <a:rPr lang="pt-PT" sz="2000"/>
                        <a:t>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Windows Vista</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20,80%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63177">
                <a:tc>
                  <a:txBody>
                    <a:bodyPr/>
                    <a:lstStyle/>
                    <a:p>
                      <a:r>
                        <a:rPr lang="pt-PT" sz="2000"/>
                        <a:t>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Windows 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9,11%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363177">
                <a:tc>
                  <a:txBody>
                    <a:bodyPr/>
                    <a:lstStyle/>
                    <a:p>
                      <a:r>
                        <a:rPr lang="pt-PT" sz="2000"/>
                        <a:t>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Mac OS 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7,87%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364869">
                <a:tc>
                  <a:txBody>
                    <a:bodyPr/>
                    <a:lstStyle/>
                    <a:p>
                      <a:r>
                        <a:rPr lang="pt-PT" sz="2000"/>
                        <a:t>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Linux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1,63%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451772">
                <a:tc>
                  <a:txBody>
                    <a:bodyPr/>
                    <a:lstStyle/>
                    <a:p>
                      <a:r>
                        <a:rPr lang="pt-PT" sz="2000"/>
                        <a:t>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Windows 2003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1,10%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363177">
                <a:tc>
                  <a:txBody>
                    <a:bodyPr/>
                    <a:lstStyle/>
                    <a:p>
                      <a:r>
                        <a:rPr lang="pt-PT" sz="2000"/>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iPhone</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0,72%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r h="472728">
                <a:tc>
                  <a:txBody>
                    <a:bodyPr/>
                    <a:lstStyle/>
                    <a:p>
                      <a:r>
                        <a:rPr lang="pt-PT" sz="2000"/>
                        <a:t>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Windows 2000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0,47%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8"/>
                  </a:ext>
                </a:extLst>
              </a:tr>
              <a:tr h="461110">
                <a:tc>
                  <a:txBody>
                    <a:bodyPr/>
                    <a:lstStyle/>
                    <a:p>
                      <a:r>
                        <a:rPr lang="pt-PT" sz="2000"/>
                        <a:t>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Android</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0,10%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9"/>
                  </a:ext>
                </a:extLst>
              </a:tr>
              <a:tr h="363177">
                <a:tc>
                  <a:txBody>
                    <a:bodyPr/>
                    <a:lstStyle/>
                    <a:p>
                      <a:r>
                        <a:rPr lang="pt-PT" sz="2000"/>
                        <a:t>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WAP</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0,08%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6" name="Rectangle 5"/>
          <p:cNvSpPr/>
          <p:nvPr/>
        </p:nvSpPr>
        <p:spPr>
          <a:xfrm>
            <a:off x="4950805" y="6550223"/>
            <a:ext cx="4070345" cy="307777"/>
          </a:xfrm>
          <a:prstGeom prst="rect">
            <a:avLst/>
          </a:prstGeom>
        </p:spPr>
        <p:txBody>
          <a:bodyPr wrap="none">
            <a:spAutoFit/>
          </a:bodyPr>
          <a:lstStyle/>
          <a:p>
            <a:r>
              <a:rPr lang="pt-PT" sz="1400"/>
              <a:t>Fonte: http://www.w3counter.com/globalstats.php </a:t>
            </a:r>
          </a:p>
        </p:txBody>
      </p:sp>
      <p:graphicFrame>
        <p:nvGraphicFramePr>
          <p:cNvPr id="7" name="Table 6"/>
          <p:cNvGraphicFramePr>
            <a:graphicFrameLocks noGrp="1"/>
          </p:cNvGraphicFramePr>
          <p:nvPr>
            <p:extLst>
              <p:ext uri="{D42A27DB-BD31-4B8C-83A1-F6EECF244321}">
                <p14:modId xmlns:p14="http://schemas.microsoft.com/office/powerpoint/2010/main" val="3148657899"/>
              </p:ext>
            </p:extLst>
          </p:nvPr>
        </p:nvGraphicFramePr>
        <p:xfrm>
          <a:off x="4723154" y="1676921"/>
          <a:ext cx="4001090" cy="4564351"/>
        </p:xfrm>
        <a:graphic>
          <a:graphicData uri="http://schemas.openxmlformats.org/drawingml/2006/table">
            <a:tbl>
              <a:tblPr/>
              <a:tblGrid>
                <a:gridCol w="498217">
                  <a:extLst>
                    <a:ext uri="{9D8B030D-6E8A-4147-A177-3AD203B41FA5}">
                      <a16:colId xmlns:a16="http://schemas.microsoft.com/office/drawing/2014/main" val="20000"/>
                    </a:ext>
                  </a:extLst>
                </a:gridCol>
                <a:gridCol w="1695794">
                  <a:extLst>
                    <a:ext uri="{9D8B030D-6E8A-4147-A177-3AD203B41FA5}">
                      <a16:colId xmlns:a16="http://schemas.microsoft.com/office/drawing/2014/main" val="20001"/>
                    </a:ext>
                  </a:extLst>
                </a:gridCol>
                <a:gridCol w="1807079">
                  <a:extLst>
                    <a:ext uri="{9D8B030D-6E8A-4147-A177-3AD203B41FA5}">
                      <a16:colId xmlns:a16="http://schemas.microsoft.com/office/drawing/2014/main" val="20002"/>
                    </a:ext>
                  </a:extLst>
                </a:gridCol>
              </a:tblGrid>
              <a:tr h="380809">
                <a:tc gridSpan="3">
                  <a:txBody>
                    <a:bodyPr/>
                    <a:lstStyle/>
                    <a:p>
                      <a:pPr algn="ctr"/>
                      <a:r>
                        <a:rPr lang="pt-PT" sz="2000" b="1"/>
                        <a:t>Janeiro de 2017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0"/>
                  </a:ext>
                </a:extLst>
              </a:tr>
              <a:tr h="380809">
                <a:tc>
                  <a:txBody>
                    <a:bodyPr/>
                    <a:lstStyle/>
                    <a:p>
                      <a:r>
                        <a:rPr lang="pt-PT" sz="2000"/>
                        <a:t>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2000"/>
                        <a:t>Windows 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1800">
                          <a:solidFill>
                            <a:schemeClr val="tx1"/>
                          </a:solidFill>
                          <a:latin typeface="+mn-lt"/>
                          <a:ea typeface="+mn-ea"/>
                          <a:cs typeface="+mn-cs"/>
                        </a:rPr>
                        <a:t>18,45</a:t>
                      </a:r>
                      <a:r>
                        <a:rPr lang="pt-PT" sz="2000"/>
                        <a:t>%</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495721">
                <a:tc>
                  <a:txBody>
                    <a:bodyPr/>
                    <a:lstStyle/>
                    <a:p>
                      <a:r>
                        <a:rPr lang="pt-PT" sz="2000"/>
                        <a:t>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Windows 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13,79%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80809">
                <a:tc>
                  <a:txBody>
                    <a:bodyPr/>
                    <a:lstStyle/>
                    <a:p>
                      <a:r>
                        <a:rPr lang="pt-PT" sz="2000"/>
                        <a:t>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2000"/>
                        <a:t>Android 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12,14%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380809">
                <a:tc>
                  <a:txBody>
                    <a:bodyPr/>
                    <a:lstStyle/>
                    <a:p>
                      <a:r>
                        <a:rPr lang="pt-PT" sz="2000"/>
                        <a:t>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Android 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12,11%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380809">
                <a:tc>
                  <a:txBody>
                    <a:bodyPr/>
                    <a:lstStyle/>
                    <a:p>
                      <a:r>
                        <a:rPr lang="pt-PT" sz="2000"/>
                        <a:t>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Android 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10,12%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457431">
                <a:tc>
                  <a:txBody>
                    <a:bodyPr/>
                    <a:lstStyle/>
                    <a:p>
                      <a:r>
                        <a:rPr lang="pt-PT" sz="2000"/>
                        <a:t>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sz="2000"/>
                        <a:t>iOS 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9,96%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380809">
                <a:tc>
                  <a:txBody>
                    <a:bodyPr/>
                    <a:lstStyle/>
                    <a:p>
                      <a:r>
                        <a:rPr lang="pt-PT" sz="2000"/>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dirty="0"/>
                        <a:t>Windows 8.1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	4,54%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r h="478650">
                <a:tc>
                  <a:txBody>
                    <a:bodyPr/>
                    <a:lstStyle/>
                    <a:p>
                      <a:r>
                        <a:rPr lang="pt-PT" sz="2000"/>
                        <a:t>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Mac OS X	</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4,45%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8"/>
                  </a:ext>
                </a:extLst>
              </a:tr>
              <a:tr h="466886">
                <a:tc>
                  <a:txBody>
                    <a:bodyPr/>
                    <a:lstStyle/>
                    <a:p>
                      <a:r>
                        <a:rPr lang="pt-PT" sz="2000"/>
                        <a:t>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Linux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a:t>3,80%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9"/>
                  </a:ext>
                </a:extLst>
              </a:tr>
              <a:tr h="380809">
                <a:tc>
                  <a:txBody>
                    <a:bodyPr/>
                    <a:lstStyle/>
                    <a:p>
                      <a:r>
                        <a:rPr lang="pt-PT" sz="2000"/>
                        <a:t>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pt-PT" sz="2000"/>
                        <a:t>iOS 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pt-PT" sz="2000" dirty="0"/>
                        <a:t>2,64%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10"/>
                  </a:ext>
                </a:extLst>
              </a:tr>
            </a:tbl>
          </a:graphicData>
        </a:graphic>
      </p:graphicFrame>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12</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24200"/>
            <a:ext cx="2667000" cy="1323439"/>
          </a:xfrm>
          <a:prstGeom prst="rect">
            <a:avLst/>
          </a:prstGeom>
          <a:noFill/>
          <a:ln w="9525">
            <a:noFill/>
            <a:miter lim="800000"/>
            <a:headEnd/>
            <a:tailEnd/>
          </a:ln>
        </p:spPr>
        <p:txBody>
          <a:bodyPr>
            <a:spAutoFit/>
          </a:bodyPr>
          <a:lstStyle/>
          <a:p>
            <a:pPr algn="ctr"/>
            <a:r>
              <a:rPr lang="pt-PT" sz="4000" b="1">
                <a:latin typeface="Calibri" pitchFamily="34" charset="0"/>
              </a:rPr>
              <a:t>A Darknet</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120</a:t>
            </a:fld>
            <a:endParaRPr lang="en-US" altLang="en-US" sz="1200">
              <a:solidFill>
                <a:srgbClr val="898989"/>
              </a:solidFill>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59764"/>
            <a:ext cx="8458200" cy="990600"/>
          </a:xfrm>
          <a:noFill/>
        </p:spPr>
        <p:txBody>
          <a:bodyPr/>
          <a:lstStyle/>
          <a:p>
            <a:pPr eaLnBrk="1" hangingPunct="1"/>
            <a:r>
              <a:rPr lang="pt-PT" sz="3600" b="1"/>
              <a:t>Surface web vs. Deep web vs. Dark web</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7" name="Picture 9"/>
          <p:cNvPicPr>
            <a:picLocks noChangeAspect="1"/>
          </p:cNvPicPr>
          <p:nvPr/>
        </p:nvPicPr>
        <p:blipFill>
          <a:blip r:embed="rId3"/>
          <a:stretch>
            <a:fillRect/>
          </a:stretch>
        </p:blipFill>
        <p:spPr>
          <a:xfrm>
            <a:off x="1626096" y="1196752"/>
            <a:ext cx="5898232" cy="5308409"/>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121</a:t>
            </a:fld>
            <a:endParaRPr lang="en-US" altLang="en-US" sz="1200">
              <a:solidFill>
                <a:srgbClr val="898989"/>
              </a:solidFill>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611188" y="0"/>
            <a:ext cx="7777162" cy="769441"/>
          </a:xfrm>
          <a:prstGeom prst="rect">
            <a:avLst/>
          </a:prstGeom>
          <a:noFill/>
          <a:ln w="9525">
            <a:noFill/>
            <a:miter lim="800000"/>
            <a:headEnd/>
            <a:tailEnd/>
          </a:ln>
        </p:spPr>
        <p:txBody>
          <a:bodyPr>
            <a:spAutoFit/>
          </a:bodyPr>
          <a:lstStyle/>
          <a:p>
            <a:pPr algn="ctr"/>
            <a:r>
              <a:rPr lang="pt-PT" sz="4400" b="1">
                <a:solidFill>
                  <a:schemeClr val="accent1">
                    <a:lumMod val="25000"/>
                  </a:schemeClr>
                </a:solidFill>
                <a:latin typeface="Calibri" pitchFamily="34" charset="0"/>
              </a:rPr>
              <a:t>TOR - The Onion Router</a:t>
            </a:r>
          </a:p>
        </p:txBody>
      </p:sp>
      <p:pic>
        <p:nvPicPr>
          <p:cNvPr id="2" name="Bild 1"/>
          <p:cNvPicPr>
            <a:picLocks noChangeAspect="1"/>
          </p:cNvPicPr>
          <p:nvPr/>
        </p:nvPicPr>
        <p:blipFill>
          <a:blip r:embed="rId3"/>
          <a:stretch>
            <a:fillRect/>
          </a:stretch>
        </p:blipFill>
        <p:spPr>
          <a:xfrm>
            <a:off x="880676" y="3766088"/>
            <a:ext cx="3556948" cy="2040506"/>
          </a:xfrm>
          <a:prstGeom prst="rect">
            <a:avLst/>
          </a:prstGeom>
        </p:spPr>
      </p:pic>
      <p:pic>
        <p:nvPicPr>
          <p:cNvPr id="3" name="Bild 2"/>
          <p:cNvPicPr>
            <a:picLocks noChangeAspect="1"/>
          </p:cNvPicPr>
          <p:nvPr/>
        </p:nvPicPr>
        <p:blipFill>
          <a:blip r:embed="rId4"/>
          <a:stretch>
            <a:fillRect/>
          </a:stretch>
        </p:blipFill>
        <p:spPr>
          <a:xfrm>
            <a:off x="5130371" y="3494104"/>
            <a:ext cx="2859020" cy="279525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122</a:t>
            </a:fld>
            <a:endParaRPr lang="en-US" altLang="en-US" sz="1200">
              <a:solidFill>
                <a:srgbClr val="898989"/>
              </a:solidFill>
            </a:endParaRPr>
          </a:p>
        </p:txBody>
      </p:sp>
      <p:sp>
        <p:nvSpPr>
          <p:cNvPr id="6" name="Content Placeholder 2"/>
          <p:cNvSpPr>
            <a:spLocks noGrp="1"/>
          </p:cNvSpPr>
          <p:nvPr/>
        </p:nvSpPr>
        <p:spPr bwMode="auto">
          <a:xfrm>
            <a:off x="251520" y="1337450"/>
            <a:ext cx="8640960" cy="24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lc="http://schemas.openxmlformats.org/drawingml/2006/lockedCanvas" xmlns:ma14="http://schemas.microsoft.com/office/mac/drawingml/2011/main" xmlns="" val="1"/>
            </a:ext>
          </a:extLst>
        </p:spPr>
        <p:txBody>
          <a:bodyPr vert="horz" wrap="square" lIns="91440" tIns="45720" rIns="91440" bIns="45720" numCol="1" anchor="t" anchorCtr="0" compatLnSpc="1">
            <a:prstTxWarp prst="textNoShape">
              <a:avLst/>
            </a:prstTxWarp>
            <a:normAutofit fontScale="550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pt-PT">
                <a:latin typeface="Verdana"/>
                <a:cs typeface="Verdana"/>
              </a:rPr>
              <a:t>TOR - The Onion Router - É um sistema de comunicação anónima na Internet</a:t>
            </a:r>
          </a:p>
          <a:p>
            <a:pPr>
              <a:lnSpc>
                <a:spcPct val="120000"/>
              </a:lnSpc>
            </a:pPr>
            <a:r>
              <a:rPr lang="pt-PT">
                <a:latin typeface="Verdana"/>
                <a:cs typeface="Verdana"/>
              </a:rPr>
              <a:t>Meados dos anos 90</a:t>
            </a:r>
          </a:p>
          <a:p>
            <a:pPr>
              <a:lnSpc>
                <a:spcPct val="120000"/>
              </a:lnSpc>
            </a:pPr>
            <a:r>
              <a:rPr lang="pt-PT">
                <a:latin typeface="Verdana"/>
                <a:cs typeface="Verdana"/>
              </a:rPr>
              <a:t>Objetivo principal - uso militar, mas também</a:t>
            </a:r>
          </a:p>
          <a:p>
            <a:pPr lvl="1">
              <a:lnSpc>
                <a:spcPct val="120000"/>
              </a:lnSpc>
            </a:pPr>
            <a:r>
              <a:rPr lang="pt-PT">
                <a:latin typeface="Verdana"/>
                <a:cs typeface="Verdana"/>
              </a:rPr>
              <a:t>Uma forma de contornar a censura</a:t>
            </a:r>
          </a:p>
          <a:p>
            <a:pPr lvl="1">
              <a:lnSpc>
                <a:spcPct val="120000"/>
              </a:lnSpc>
            </a:pPr>
            <a:r>
              <a:rPr lang="pt-PT">
                <a:latin typeface="Verdana"/>
                <a:cs typeface="Verdana"/>
              </a:rPr>
              <a:t>Adequado para reunir relatórios anónimos/dados/informações por jornalistas</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108486"/>
            <a:ext cx="8458200" cy="990600"/>
          </a:xfrm>
          <a:noFill/>
        </p:spPr>
        <p:txBody>
          <a:bodyPr/>
          <a:lstStyle/>
          <a:p>
            <a:pPr eaLnBrk="1" hangingPunct="1"/>
            <a:r>
              <a:rPr lang="pt-PT" b="1"/>
              <a:t>TOR - Como funciona?</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6" name="Content Placeholder 1"/>
          <p:cNvPicPr>
            <a:picLocks noChangeAspect="1"/>
          </p:cNvPicPr>
          <p:nvPr/>
        </p:nvPicPr>
        <p:blipFill>
          <a:blip r:embed="rId3"/>
          <a:srcRect t="565" b="565"/>
          <a:stretch>
            <a:fillRect/>
          </a:stretch>
        </p:blipFill>
        <p:spPr bwMode="auto">
          <a:xfrm>
            <a:off x="984875" y="1937299"/>
            <a:ext cx="7224119" cy="39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123</a:t>
            </a:fld>
            <a:endParaRPr lang="en-US" altLang="en-US" sz="1200">
              <a:solidFill>
                <a:srgbClr val="898989"/>
              </a:solidFill>
            </a:endParaRPr>
          </a:p>
        </p:txBody>
      </p:sp>
    </p:spTree>
    <p:extLst>
      <p:ext uri="{BB962C8B-B14F-4D97-AF65-F5344CB8AC3E}">
        <p14:creationId xmlns:p14="http://schemas.microsoft.com/office/powerpoint/2010/main" val="111873120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23850" y="1236133"/>
            <a:ext cx="8088312" cy="5262979"/>
          </a:xfrm>
          <a:prstGeom prst="rect">
            <a:avLst/>
          </a:prstGeom>
          <a:noFill/>
          <a:ln w="9525">
            <a:noFill/>
            <a:miter lim="800000"/>
            <a:headEnd/>
            <a:tailEnd/>
          </a:ln>
        </p:spPr>
        <p:txBody>
          <a:bodyPr wrap="square">
            <a:spAutoFit/>
          </a:bodyPr>
          <a:lstStyle/>
          <a:p>
            <a:r>
              <a:rPr lang="pt-PT" sz="3200"/>
              <a:t>Serviços TOR ocultos incluem:</a:t>
            </a:r>
          </a:p>
          <a:p>
            <a:endParaRPr lang="de-DE" sz="3200"/>
          </a:p>
          <a:p>
            <a:pPr marL="457200" indent="-457200">
              <a:buFont typeface="Arial"/>
              <a:buChar char="•"/>
            </a:pPr>
            <a:r>
              <a:rPr lang="pt-PT" sz="2400"/>
              <a:t>Diretórios, portais e informações </a:t>
            </a:r>
          </a:p>
          <a:p>
            <a:pPr marL="457200" indent="-457200">
              <a:buFont typeface="Arial"/>
              <a:buChar char="•"/>
            </a:pPr>
            <a:r>
              <a:rPr lang="pt-PT" sz="2400"/>
              <a:t>Motores de pesquisa</a:t>
            </a:r>
          </a:p>
          <a:p>
            <a:pPr marL="457200" indent="-457200">
              <a:buFont typeface="Arial"/>
              <a:buChar char="•"/>
            </a:pPr>
            <a:r>
              <a:rPr lang="pt-PT" sz="2400"/>
              <a:t>Armazenamento de ficheiros</a:t>
            </a:r>
          </a:p>
          <a:p>
            <a:pPr marL="457200" indent="-457200">
              <a:buFont typeface="Arial"/>
              <a:buChar char="•"/>
            </a:pPr>
            <a:r>
              <a:rPr lang="pt-PT" sz="2400"/>
              <a:t>Partilha de ficheiros peer-to-peer</a:t>
            </a:r>
          </a:p>
          <a:p>
            <a:pPr marL="457200" indent="-457200">
              <a:buFont typeface="Arial"/>
              <a:buChar char="•"/>
            </a:pPr>
            <a:r>
              <a:rPr lang="pt-PT" sz="2400"/>
              <a:t>Redes sociais</a:t>
            </a:r>
          </a:p>
          <a:p>
            <a:pPr marL="457200" indent="-457200">
              <a:buFont typeface="Arial"/>
              <a:buChar char="•"/>
            </a:pPr>
            <a:r>
              <a:rPr lang="pt-PT" sz="2400"/>
              <a:t>E-mail</a:t>
            </a:r>
          </a:p>
          <a:p>
            <a:pPr marL="457200" indent="-457200">
              <a:buFont typeface="Arial"/>
              <a:buChar char="•"/>
            </a:pPr>
            <a:r>
              <a:rPr lang="pt-PT" sz="2400"/>
              <a:t>Mensageiro instantâneo</a:t>
            </a:r>
          </a:p>
          <a:p>
            <a:pPr marL="457200" indent="-457200">
              <a:buFont typeface="Arial"/>
              <a:buChar char="•"/>
            </a:pPr>
            <a:r>
              <a:rPr lang="pt-PT" sz="2400"/>
              <a:t>Mercados (especialmente para materiais e serviços ilegais)</a:t>
            </a:r>
          </a:p>
          <a:p>
            <a:pPr marL="457200" indent="-457200">
              <a:buFont typeface="Arial"/>
              <a:buChar char="•"/>
            </a:pPr>
            <a:r>
              <a:rPr lang="pt-PT" sz="2400"/>
              <a:t>Notícias, denúncias e arquivos de ficheiros de documentos</a:t>
            </a:r>
          </a:p>
          <a:p>
            <a:pPr marL="457200" indent="-457200">
              <a:buFont typeface="Arial"/>
              <a:buChar char="•"/>
            </a:pPr>
            <a:r>
              <a:rPr lang="pt-PT" sz="2400"/>
              <a:t>Pornografia </a:t>
            </a:r>
          </a:p>
          <a:p>
            <a:pPr marL="457200" indent="-457200">
              <a:buFont typeface="Arial"/>
              <a:buChar char="•"/>
            </a:pPr>
            <a:endParaRPr lang="de-DE" sz="3200">
              <a:effectLst/>
            </a:endParaRPr>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pt-PT" b="1"/>
              <a:t>Serviços ocultos TOR</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124</a:t>
            </a:fld>
            <a:endParaRPr lang="en-US" altLang="en-US" sz="1200">
              <a:solidFill>
                <a:srgbClr val="898989"/>
              </a:solidFill>
            </a:endParaRPr>
          </a:p>
        </p:txBody>
      </p:sp>
    </p:spTree>
    <p:extLst>
      <p:ext uri="{BB962C8B-B14F-4D97-AF65-F5344CB8AC3E}">
        <p14:creationId xmlns:p14="http://schemas.microsoft.com/office/powerpoint/2010/main" val="202898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2902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2902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2902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2902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2902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29026">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12902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0"/>
            <a:ext cx="8458200" cy="990600"/>
          </a:xfrm>
          <a:noFill/>
        </p:spPr>
        <p:txBody>
          <a:bodyPr/>
          <a:lstStyle/>
          <a:p>
            <a:pPr eaLnBrk="1" hangingPunct="1"/>
            <a:r>
              <a:rPr lang="pt-PT" b="1"/>
              <a:t>Serviços ocultos TOR</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Content Placeholder 2"/>
          <p:cNvSpPr txBox="1">
            <a:spLocks/>
          </p:cNvSpPr>
          <p:nvPr/>
        </p:nvSpPr>
        <p:spPr bwMode="auto">
          <a:xfrm>
            <a:off x="457200" y="1196752"/>
            <a:ext cx="8229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rmAutofit fontScale="775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pt-PT">
                <a:latin typeface="Verdana"/>
                <a:cs typeface="Verdana"/>
              </a:rPr>
              <a:t>Domain .onion</a:t>
            </a:r>
          </a:p>
          <a:p>
            <a:pPr>
              <a:lnSpc>
                <a:spcPct val="120000"/>
              </a:lnSpc>
              <a:spcBef>
                <a:spcPts val="600"/>
              </a:spcBef>
              <a:spcAft>
                <a:spcPts val="600"/>
              </a:spcAft>
            </a:pPr>
            <a:endParaRPr lang="en-US" dirty="0">
              <a:latin typeface="Verdana"/>
              <a:cs typeface="Verdana"/>
            </a:endParaRPr>
          </a:p>
        </p:txBody>
      </p:sp>
      <p:pic>
        <p:nvPicPr>
          <p:cNvPr id="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3645701"/>
            <a:ext cx="4464495" cy="2663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5"/>
          <p:cNvPicPr>
            <a:picLocks noChangeAspect="1"/>
          </p:cNvPicPr>
          <p:nvPr/>
        </p:nvPicPr>
        <p:blipFill>
          <a:blip r:embed="rId4"/>
          <a:stretch>
            <a:fillRect/>
          </a:stretch>
        </p:blipFill>
        <p:spPr>
          <a:xfrm>
            <a:off x="251520" y="2204864"/>
            <a:ext cx="5015643" cy="3473095"/>
          </a:xfrm>
          <a:prstGeom prst="rect">
            <a:avLst/>
          </a:prstGeom>
          <a:ln>
            <a:solidFill>
              <a:schemeClr val="tx1">
                <a:lumMod val="50000"/>
                <a:lumOff val="50000"/>
              </a:schemeClr>
            </a:solidFill>
          </a:ln>
        </p:spPr>
      </p:pic>
      <p:pic>
        <p:nvPicPr>
          <p:cNvPr id="8" name="Picture 24"/>
          <p:cNvPicPr>
            <a:picLocks noChangeAspect="1"/>
          </p:cNvPicPr>
          <p:nvPr/>
        </p:nvPicPr>
        <p:blipFill rotWithShape="1">
          <a:blip r:embed="rId5"/>
          <a:srcRect l="-179" t="2803" r="31175" b="10272"/>
          <a:stretch/>
        </p:blipFill>
        <p:spPr>
          <a:xfrm>
            <a:off x="3950732" y="1485462"/>
            <a:ext cx="4986489" cy="2952328"/>
          </a:xfrm>
          <a:prstGeom prst="rect">
            <a:avLst/>
          </a:prstGeom>
        </p:spPr>
      </p:pic>
      <p:sp>
        <p:nvSpPr>
          <p:cNvPr id="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125</a:t>
            </a:fld>
            <a:endParaRPr lang="en-US" altLang="en-US" sz="1200">
              <a:solidFill>
                <a:srgbClr val="898989"/>
              </a:solidFill>
            </a:endParaRPr>
          </a:p>
        </p:txBody>
      </p:sp>
    </p:spTree>
    <p:extLst>
      <p:ext uri="{BB962C8B-B14F-4D97-AF65-F5344CB8AC3E}">
        <p14:creationId xmlns:p14="http://schemas.microsoft.com/office/powerpoint/2010/main" val="169708991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23850" y="1236133"/>
            <a:ext cx="8088312" cy="5509200"/>
          </a:xfrm>
          <a:prstGeom prst="rect">
            <a:avLst/>
          </a:prstGeom>
          <a:noFill/>
          <a:ln w="9525">
            <a:noFill/>
            <a:miter lim="800000"/>
            <a:headEnd/>
            <a:tailEnd/>
          </a:ln>
        </p:spPr>
        <p:txBody>
          <a:bodyPr wrap="square">
            <a:spAutoFit/>
          </a:bodyPr>
          <a:lstStyle/>
          <a:p>
            <a:r>
              <a:rPr lang="pt-PT" sz="3200" dirty="0"/>
              <a:t>O anonimato da </a:t>
            </a:r>
            <a:r>
              <a:rPr lang="pt-PT" sz="3200" dirty="0" err="1"/>
              <a:t>Darknet</a:t>
            </a:r>
            <a:r>
              <a:rPr lang="pt-PT" sz="3200" dirty="0"/>
              <a:t> atraiu comerciantes e clientes que comercializam material e serviços ilegais como:</a:t>
            </a:r>
          </a:p>
          <a:p>
            <a:pPr marL="914400" lvl="1" indent="-457200">
              <a:buFont typeface="Arial"/>
              <a:buChar char="•"/>
            </a:pPr>
            <a:r>
              <a:rPr lang="pt-PT" sz="3200" dirty="0"/>
              <a:t>armas</a:t>
            </a:r>
          </a:p>
          <a:p>
            <a:pPr marL="914400" lvl="1" indent="-457200">
              <a:buFont typeface="Arial"/>
              <a:buChar char="•"/>
            </a:pPr>
            <a:r>
              <a:rPr lang="pt-PT" sz="3200" dirty="0"/>
              <a:t>drogas</a:t>
            </a:r>
          </a:p>
          <a:p>
            <a:pPr marL="914400" lvl="1" indent="-457200">
              <a:buFont typeface="Arial"/>
              <a:buChar char="•"/>
            </a:pPr>
            <a:r>
              <a:rPr lang="pt-PT" sz="3200" dirty="0"/>
              <a:t>dinheiro falso</a:t>
            </a:r>
          </a:p>
          <a:p>
            <a:pPr marL="914400" lvl="1" indent="-457200">
              <a:buFont typeface="Arial"/>
              <a:buChar char="•"/>
            </a:pPr>
            <a:r>
              <a:rPr lang="pt-PT" sz="3200" dirty="0"/>
              <a:t>identidades falsas, identidades roubadas</a:t>
            </a:r>
          </a:p>
          <a:p>
            <a:pPr marL="914400" lvl="1" indent="-457200">
              <a:buFont typeface="Arial"/>
              <a:buChar char="•"/>
            </a:pPr>
            <a:r>
              <a:rPr lang="pt-PT" sz="3200" dirty="0" err="1"/>
              <a:t>botnets</a:t>
            </a:r>
            <a:r>
              <a:rPr lang="pt-PT" sz="3200" dirty="0"/>
              <a:t>, serviços de </a:t>
            </a:r>
            <a:r>
              <a:rPr lang="pt-PT" sz="3200" dirty="0" err="1"/>
              <a:t>hacking</a:t>
            </a:r>
            <a:endParaRPr lang="pt-PT" sz="3200" dirty="0"/>
          </a:p>
          <a:p>
            <a:pPr marL="914400" lvl="1" indent="-457200">
              <a:buFont typeface="Arial"/>
              <a:buChar char="•"/>
            </a:pPr>
            <a:r>
              <a:rPr lang="pt-PT" sz="3200" dirty="0"/>
              <a:t>material de abuso infantil, até mesmo "serviços" de abuso infantil</a:t>
            </a:r>
          </a:p>
          <a:p>
            <a:pPr marL="914400" lvl="1" indent="-457200">
              <a:buFont typeface="Arial"/>
              <a:buChar char="•"/>
            </a:pPr>
            <a:r>
              <a:rPr lang="pt-PT" sz="3200" dirty="0"/>
              <a:t>Assassinos contratados e muito mais ...</a:t>
            </a:r>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pt-PT" b="1"/>
              <a:t>Relevância da Darknet</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126</a:t>
            </a:fld>
            <a:endParaRPr lang="en-US" altLang="en-US" sz="1200">
              <a:solidFill>
                <a:srgbClr val="898989"/>
              </a:solidFill>
            </a:endParaRPr>
          </a:p>
        </p:txBody>
      </p:sp>
    </p:spTree>
    <p:extLst>
      <p:ext uri="{BB962C8B-B14F-4D97-AF65-F5344CB8AC3E}">
        <p14:creationId xmlns:p14="http://schemas.microsoft.com/office/powerpoint/2010/main" val="300508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2902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129026">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29026">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0"/>
            <a:ext cx="8458200" cy="990600"/>
          </a:xfrm>
          <a:noFill/>
        </p:spPr>
        <p:txBody>
          <a:bodyPr/>
          <a:lstStyle/>
          <a:p>
            <a:pPr eaLnBrk="1" hangingPunct="1"/>
            <a:r>
              <a:rPr lang="pt-PT" b="1"/>
              <a:t>Desafios da investigação</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Content Placeholder 2"/>
          <p:cNvSpPr txBox="1">
            <a:spLocks/>
          </p:cNvSpPr>
          <p:nvPr/>
        </p:nvSpPr>
        <p:spPr bwMode="auto">
          <a:xfrm>
            <a:off x="457200" y="1723773"/>
            <a:ext cx="8229600" cy="393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pt-PT" sz="2800">
                <a:latin typeface="+mj-lt"/>
                <a:cs typeface="Verdana"/>
              </a:rPr>
              <a:t>O anonimato é o maior desafio</a:t>
            </a:r>
          </a:p>
          <a:p>
            <a:pPr>
              <a:lnSpc>
                <a:spcPct val="120000"/>
              </a:lnSpc>
              <a:spcBef>
                <a:spcPts val="600"/>
              </a:spcBef>
              <a:spcAft>
                <a:spcPts val="600"/>
              </a:spcAft>
            </a:pPr>
            <a:r>
              <a:rPr lang="pt-PT" sz="2800">
                <a:latin typeface="+mj-lt"/>
                <a:cs typeface="Verdana"/>
              </a:rPr>
              <a:t>Nenhuma indexação de serviços ocultos</a:t>
            </a:r>
            <a:r>
              <a:rPr lang="pt-PT" sz="2800">
                <a:latin typeface="+mj-lt"/>
                <a:cs typeface="Verdana"/>
                <a:sym typeface="Wingdings"/>
              </a:rPr>
              <a:t> No search tool</a:t>
            </a:r>
          </a:p>
          <a:p>
            <a:pPr>
              <a:lnSpc>
                <a:spcPct val="120000"/>
              </a:lnSpc>
              <a:spcBef>
                <a:spcPts val="600"/>
              </a:spcBef>
              <a:spcAft>
                <a:spcPts val="600"/>
              </a:spcAft>
            </a:pPr>
            <a:r>
              <a:rPr lang="pt-PT" sz="2800">
                <a:latin typeface="+mj-lt"/>
                <a:cs typeface="Verdana"/>
                <a:sym typeface="Wingdings"/>
              </a:rPr>
              <a:t>High volatility of hidden markets</a:t>
            </a:r>
          </a:p>
          <a:p>
            <a:pPr>
              <a:lnSpc>
                <a:spcPct val="120000"/>
              </a:lnSpc>
              <a:spcBef>
                <a:spcPts val="600"/>
              </a:spcBef>
              <a:spcAft>
                <a:spcPts val="600"/>
              </a:spcAft>
            </a:pPr>
            <a:r>
              <a:rPr lang="pt-PT" sz="2800">
                <a:latin typeface="+mj-lt"/>
                <a:cs typeface="Verdana"/>
                <a:sym typeface="Wingdings"/>
              </a:rPr>
              <a:t>Almost impossible to track back the traffic </a:t>
            </a:r>
          </a:p>
        </p:txBody>
      </p:sp>
      <p:sp>
        <p:nvSpPr>
          <p:cNvPr id="3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127</a:t>
            </a:fld>
            <a:endParaRPr lang="en-US" altLang="en-US" sz="1200">
              <a:solidFill>
                <a:srgbClr val="898989"/>
              </a:solidFill>
            </a:endParaRPr>
          </a:p>
        </p:txBody>
      </p:sp>
    </p:spTree>
    <p:extLst>
      <p:ext uri="{BB962C8B-B14F-4D97-AF65-F5344CB8AC3E}">
        <p14:creationId xmlns:p14="http://schemas.microsoft.com/office/powerpoint/2010/main" val="36954619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210931" y="3124200"/>
            <a:ext cx="3069284" cy="1200329"/>
          </a:xfrm>
          <a:prstGeom prst="rect">
            <a:avLst/>
          </a:prstGeom>
          <a:noFill/>
          <a:ln w="9525">
            <a:noFill/>
            <a:miter lim="800000"/>
            <a:headEnd/>
            <a:tailEnd/>
          </a:ln>
        </p:spPr>
        <p:txBody>
          <a:bodyPr wrap="square">
            <a:spAutoFit/>
          </a:bodyPr>
          <a:lstStyle/>
          <a:p>
            <a:pPr algn="ctr"/>
            <a:r>
              <a:rPr lang="pt-PT" sz="3600" b="1">
                <a:latin typeface="Calibri" pitchFamily="34" charset="0"/>
              </a:rPr>
              <a:t>E-MAIL ANÓNIMO</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128</a:t>
            </a:fld>
            <a:endParaRPr lang="en-US" altLang="en-US" sz="1200">
              <a:solidFill>
                <a:srgbClr val="898989"/>
              </a:solidFill>
            </a:endParaRPr>
          </a:p>
        </p:txBody>
      </p:sp>
    </p:spTree>
    <p:extLst>
      <p:ext uri="{BB962C8B-B14F-4D97-AF65-F5344CB8AC3E}">
        <p14:creationId xmlns:p14="http://schemas.microsoft.com/office/powerpoint/2010/main" val="172481089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468313" y="990600"/>
            <a:ext cx="8088312" cy="5509200"/>
          </a:xfrm>
          <a:prstGeom prst="rect">
            <a:avLst/>
          </a:prstGeom>
          <a:noFill/>
          <a:ln w="9525">
            <a:noFill/>
            <a:miter lim="800000"/>
            <a:headEnd/>
            <a:tailEnd/>
          </a:ln>
        </p:spPr>
        <p:txBody>
          <a:bodyPr wrap="square">
            <a:spAutoFit/>
          </a:bodyPr>
          <a:lstStyle/>
          <a:p>
            <a:pPr eaLnBrk="0" hangingPunct="0">
              <a:spcBef>
                <a:spcPct val="50000"/>
              </a:spcBef>
            </a:pPr>
            <a:r>
              <a:rPr lang="pt-PT" sz="3200">
                <a:latin typeface="Calibri" pitchFamily="34" charset="0"/>
              </a:rPr>
              <a:t>Oferecer a facilidade para enviar e-mails anónimo:</a:t>
            </a:r>
          </a:p>
          <a:p>
            <a:pPr eaLnBrk="0" hangingPunct="0">
              <a:spcBef>
                <a:spcPct val="50000"/>
              </a:spcBef>
            </a:pPr>
            <a:r>
              <a:rPr lang="pt-PT" sz="2800">
                <a:latin typeface="Calibri" pitchFamily="34" charset="0"/>
              </a:rPr>
              <a:t>O serviço é completamente anónimo. O serviço não verifica e, consequentemente, não armazena os dados sobre si </a:t>
            </a:r>
          </a:p>
          <a:p>
            <a:pPr marL="0" lvl="1" eaLnBrk="0" hangingPunct="0">
              <a:spcBef>
                <a:spcPct val="50000"/>
              </a:spcBef>
              <a:buFont typeface="Arial"/>
              <a:buChar char="•"/>
            </a:pPr>
            <a:r>
              <a:rPr lang="pt-PT" sz="2400">
                <a:latin typeface="Calibri" pitchFamily="34" charset="0"/>
              </a:rPr>
              <a:t>  As cópias de cartas e quaisquer ficheiros não são armazenados no servidor</a:t>
            </a:r>
          </a:p>
          <a:p>
            <a:pPr marL="0" lvl="1" eaLnBrk="0" hangingPunct="0">
              <a:spcBef>
                <a:spcPct val="50000"/>
              </a:spcBef>
              <a:buFont typeface="Arial"/>
              <a:buChar char="•"/>
            </a:pPr>
            <a:r>
              <a:rPr lang="pt-PT" sz="2400">
                <a:latin typeface="Calibri" pitchFamily="34" charset="0"/>
              </a:rPr>
              <a:t>  O serviço é totalmente gratuito</a:t>
            </a:r>
          </a:p>
          <a:p>
            <a:pPr eaLnBrk="0" hangingPunct="0">
              <a:spcBef>
                <a:spcPct val="50000"/>
              </a:spcBef>
              <a:buClr>
                <a:srgbClr val="FF3300"/>
              </a:buClr>
            </a:pPr>
            <a:r>
              <a:rPr lang="pt-PT" sz="2800" i="1">
                <a:solidFill>
                  <a:schemeClr val="accent1">
                    <a:lumMod val="25000"/>
                  </a:schemeClr>
                </a:solidFill>
                <a:latin typeface="Calibri" pitchFamily="34" charset="0"/>
              </a:rPr>
              <a:t>Exemplos:</a:t>
            </a:r>
          </a:p>
          <a:p>
            <a:pPr lvl="1" eaLnBrk="0" hangingPunct="0">
              <a:spcBef>
                <a:spcPct val="50000"/>
              </a:spcBef>
              <a:buFont typeface="Arial"/>
              <a:buChar char="•"/>
            </a:pPr>
            <a:r>
              <a:rPr lang="pt-PT" sz="2400">
                <a:latin typeface="Calibri" pitchFamily="34" charset="0"/>
              </a:rPr>
              <a:t>  cotse.com</a:t>
            </a:r>
          </a:p>
          <a:p>
            <a:pPr lvl="1" eaLnBrk="0" hangingPunct="0">
              <a:spcBef>
                <a:spcPct val="50000"/>
              </a:spcBef>
              <a:buFont typeface="Arial"/>
              <a:buChar char="•"/>
            </a:pPr>
            <a:r>
              <a:rPr lang="pt-PT" sz="2400">
                <a:latin typeface="Calibri" pitchFamily="34" charset="0"/>
              </a:rPr>
              <a:t>  anonymizer.com</a:t>
            </a:r>
          </a:p>
          <a:p>
            <a:pPr lvl="1" eaLnBrk="0" hangingPunct="0">
              <a:spcBef>
                <a:spcPct val="50000"/>
              </a:spcBef>
              <a:buFont typeface="Arial"/>
              <a:buChar char="•"/>
            </a:pPr>
            <a:r>
              <a:rPr lang="pt-PT" sz="2400">
                <a:latin typeface="Calibri" pitchFamily="34" charset="0"/>
              </a:rPr>
              <a:t>  hushmail.com</a:t>
            </a:r>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pt-PT"/>
              <a:t> </a:t>
            </a:r>
            <a:r>
              <a:rPr lang="pt-PT" b="1">
                <a:solidFill>
                  <a:schemeClr val="accent1">
                    <a:lumMod val="25000"/>
                  </a:schemeClr>
                </a:solidFill>
                <a:latin typeface="Calibri" pitchFamily="34" charset="0"/>
              </a:rPr>
              <a:t>Serviços de e-mail anónimos</a:t>
            </a: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129</a:t>
            </a:fld>
            <a:endParaRPr lang="en-US" altLang="en-US" sz="1200">
              <a:solidFill>
                <a:srgbClr val="898989"/>
              </a:solidFill>
            </a:endParaRPr>
          </a:p>
        </p:txBody>
      </p:sp>
    </p:spTree>
    <p:extLst>
      <p:ext uri="{BB962C8B-B14F-4D97-AF65-F5344CB8AC3E}">
        <p14:creationId xmlns:p14="http://schemas.microsoft.com/office/powerpoint/2010/main" val="358879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12902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129026">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29026">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29026">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1"/>
            <a:ext cx="4876800" cy="1219200"/>
          </a:xfrm>
        </p:spPr>
        <p:txBody>
          <a:bodyPr/>
          <a:lstStyle/>
          <a:p>
            <a:pPr eaLnBrk="1" hangingPunct="1"/>
            <a:r>
              <a:rPr lang="pt-PT" b="1">
                <a:solidFill>
                  <a:schemeClr val="accent1">
                    <a:lumMod val="25000"/>
                  </a:schemeClr>
                </a:solidFill>
                <a:latin typeface="Calibri" pitchFamily="34" charset="0"/>
              </a:rPr>
              <a:t>Navegadores de Internet</a:t>
            </a:r>
          </a:p>
        </p:txBody>
      </p:sp>
      <p:pic>
        <p:nvPicPr>
          <p:cNvPr id="6147" name="Picture 3" descr="wiring_page"/>
          <p:cNvPicPr>
            <a:picLocks noGrp="1" noChangeAspect="1" noChangeArrowheads="1"/>
          </p:cNvPicPr>
          <p:nvPr>
            <p:ph sz="quarter" idx="1"/>
          </p:nvPr>
        </p:nvPicPr>
        <p:blipFill>
          <a:blip r:embed="rId4" cstate="print"/>
          <a:srcRect/>
          <a:stretch>
            <a:fillRect/>
          </a:stretch>
        </p:blipFill>
        <p:spPr>
          <a:xfrm>
            <a:off x="7000875" y="214313"/>
            <a:ext cx="1714500" cy="3030537"/>
          </a:xfrm>
        </p:spPr>
      </p:pic>
      <p:pic>
        <p:nvPicPr>
          <p:cNvPr id="6148" name="Picture 4" descr="navegadores"/>
          <p:cNvPicPr>
            <a:picLocks noGrp="1" noChangeAspect="1" noChangeArrowheads="1"/>
          </p:cNvPicPr>
          <p:nvPr>
            <p:ph sz="quarter" idx="2"/>
          </p:nvPr>
        </p:nvPicPr>
        <p:blipFill>
          <a:blip r:embed="rId5" cstate="print"/>
          <a:srcRect/>
          <a:stretch>
            <a:fillRect/>
          </a:stretch>
        </p:blipFill>
        <p:spPr>
          <a:xfrm>
            <a:off x="250825" y="188913"/>
            <a:ext cx="2381250" cy="2143125"/>
          </a:xfrm>
        </p:spPr>
      </p:pic>
      <p:pic>
        <p:nvPicPr>
          <p:cNvPr id="6150" name="Picture 6" descr="opera"/>
          <p:cNvPicPr>
            <a:picLocks noChangeAspect="1" noChangeArrowheads="1"/>
          </p:cNvPicPr>
          <p:nvPr/>
        </p:nvPicPr>
        <p:blipFill>
          <a:blip r:embed="rId6" cstate="print"/>
          <a:srcRect/>
          <a:stretch>
            <a:fillRect/>
          </a:stretch>
        </p:blipFill>
        <p:spPr bwMode="auto">
          <a:xfrm>
            <a:off x="3500438" y="5429250"/>
            <a:ext cx="1943100" cy="742950"/>
          </a:xfrm>
          <a:prstGeom prst="rect">
            <a:avLst/>
          </a:prstGeom>
          <a:noFill/>
          <a:ln w="9525">
            <a:noFill/>
            <a:miter lim="800000"/>
            <a:headEnd/>
            <a:tailEnd/>
          </a:ln>
        </p:spPr>
      </p:pic>
      <p:pic>
        <p:nvPicPr>
          <p:cNvPr id="6151" name="Picture 8" descr="logótipo do mozilla">
            <a:hlinkClick r:id="rId7" tooltip="Return to home page"/>
          </p:cNvPr>
          <p:cNvPicPr>
            <a:picLocks noChangeAspect="1" noChangeArrowheads="1"/>
          </p:cNvPicPr>
          <p:nvPr/>
        </p:nvPicPr>
        <p:blipFill>
          <a:blip r:embed="rId8" cstate="print"/>
          <a:srcRect/>
          <a:stretch>
            <a:fillRect/>
          </a:stretch>
        </p:blipFill>
        <p:spPr bwMode="auto">
          <a:xfrm>
            <a:off x="6288881" y="5060600"/>
            <a:ext cx="2487613" cy="1177925"/>
          </a:xfrm>
          <a:prstGeom prst="rect">
            <a:avLst/>
          </a:prstGeom>
          <a:noFill/>
          <a:ln w="9525">
            <a:noFill/>
            <a:miter lim="800000"/>
            <a:headEnd/>
            <a:tailEnd/>
          </a:ln>
        </p:spPr>
      </p:pic>
      <p:pic>
        <p:nvPicPr>
          <p:cNvPr id="6152" name="Picture 9" descr="galeon">
            <a:hlinkClick r:id="rId9"/>
          </p:cNvPr>
          <p:cNvPicPr>
            <a:picLocks noChangeAspect="1" noChangeArrowheads="1"/>
          </p:cNvPicPr>
          <p:nvPr/>
        </p:nvPicPr>
        <p:blipFill>
          <a:blip r:embed="rId10" cstate="print"/>
          <a:srcRect/>
          <a:stretch>
            <a:fillRect/>
          </a:stretch>
        </p:blipFill>
        <p:spPr bwMode="auto">
          <a:xfrm>
            <a:off x="762000" y="5707063"/>
            <a:ext cx="1150938" cy="1150937"/>
          </a:xfrm>
          <a:prstGeom prst="rect">
            <a:avLst/>
          </a:prstGeom>
          <a:noFill/>
          <a:ln w="9525">
            <a:noFill/>
            <a:miter lim="800000"/>
            <a:headEnd/>
            <a:tailEnd/>
          </a:ln>
        </p:spPr>
      </p:pic>
      <p:pic>
        <p:nvPicPr>
          <p:cNvPr id="6153" name="Picture 10" descr="Ícone da Internet">
            <a:hlinkClick r:id="rId11"/>
          </p:cNvPr>
          <p:cNvPicPr>
            <a:picLocks noChangeAspect="1" noChangeArrowheads="1"/>
          </p:cNvPicPr>
          <p:nvPr/>
        </p:nvPicPr>
        <p:blipFill>
          <a:blip r:embed="rId12" cstate="print"/>
          <a:srcRect/>
          <a:stretch>
            <a:fillRect/>
          </a:stretch>
        </p:blipFill>
        <p:spPr bwMode="auto">
          <a:xfrm>
            <a:off x="214313" y="4357688"/>
            <a:ext cx="1368425" cy="1368425"/>
          </a:xfrm>
          <a:prstGeom prst="rect">
            <a:avLst/>
          </a:prstGeom>
          <a:noFill/>
          <a:ln w="9525">
            <a:noFill/>
            <a:miter lim="800000"/>
            <a:headEnd/>
            <a:tailEnd/>
          </a:ln>
        </p:spPr>
      </p:pic>
      <p:pic>
        <p:nvPicPr>
          <p:cNvPr id="6154" name="Picture 12" descr="product-front-mozilla"/>
          <p:cNvPicPr>
            <a:picLocks noChangeAspect="1" noChangeArrowheads="1"/>
          </p:cNvPicPr>
          <p:nvPr/>
        </p:nvPicPr>
        <p:blipFill>
          <a:blip r:embed="rId13" cstate="print"/>
          <a:srcRect/>
          <a:stretch>
            <a:fillRect/>
          </a:stretch>
        </p:blipFill>
        <p:spPr bwMode="auto">
          <a:xfrm>
            <a:off x="5670605" y="4495800"/>
            <a:ext cx="762000" cy="762000"/>
          </a:xfrm>
          <a:prstGeom prst="rect">
            <a:avLst/>
          </a:prstGeom>
          <a:noFill/>
          <a:ln w="9525">
            <a:noFill/>
            <a:miter lim="800000"/>
            <a:headEnd/>
            <a:tailEnd/>
          </a:ln>
        </p:spPr>
      </p:pic>
      <p:pic>
        <p:nvPicPr>
          <p:cNvPr id="6155" name="Picture 2" descr="C:\Users\Jim\AppData\Local\Temp\scl2.PNG"/>
          <p:cNvPicPr>
            <a:picLocks noChangeAspect="1" noChangeArrowheads="1"/>
          </p:cNvPicPr>
          <p:nvPr/>
        </p:nvPicPr>
        <p:blipFill>
          <a:blip r:embed="rId14" cstate="print"/>
          <a:srcRect/>
          <a:stretch>
            <a:fillRect/>
          </a:stretch>
        </p:blipFill>
        <p:spPr bwMode="auto">
          <a:xfrm>
            <a:off x="214313" y="2428875"/>
            <a:ext cx="1092200" cy="1038225"/>
          </a:xfrm>
          <a:prstGeom prst="rect">
            <a:avLst/>
          </a:prstGeom>
          <a:noFill/>
          <a:ln w="9525">
            <a:noFill/>
            <a:miter lim="800000"/>
            <a:headEnd/>
            <a:tailEnd/>
          </a:ln>
        </p:spPr>
      </p:pic>
      <p:pic>
        <p:nvPicPr>
          <p:cNvPr id="6156" name="Picture 14" descr="C:\Users\Jim\AppData\Local\Temp\scl1.PNG"/>
          <p:cNvPicPr>
            <a:picLocks noChangeAspect="1" noChangeArrowheads="1"/>
          </p:cNvPicPr>
          <p:nvPr/>
        </p:nvPicPr>
        <p:blipFill>
          <a:blip r:embed="rId15" cstate="print"/>
          <a:srcRect/>
          <a:stretch>
            <a:fillRect/>
          </a:stretch>
        </p:blipFill>
        <p:spPr bwMode="auto">
          <a:xfrm>
            <a:off x="1285875" y="3429000"/>
            <a:ext cx="1357313" cy="1290638"/>
          </a:xfrm>
          <a:prstGeom prst="rect">
            <a:avLst/>
          </a:prstGeom>
          <a:noFill/>
          <a:ln w="9525">
            <a:noFill/>
            <a:miter lim="800000"/>
            <a:headEnd/>
            <a:tailEnd/>
          </a:ln>
        </p:spPr>
      </p:pic>
      <p:pic>
        <p:nvPicPr>
          <p:cNvPr id="6157" name="Picture 18" descr="C:\Users\Jim\AppData\Local\Temp\scl3.PNG"/>
          <p:cNvPicPr>
            <a:picLocks noChangeAspect="1" noChangeArrowheads="1"/>
          </p:cNvPicPr>
          <p:nvPr/>
        </p:nvPicPr>
        <p:blipFill>
          <a:blip r:embed="rId16" cstate="print"/>
          <a:srcRect/>
          <a:stretch>
            <a:fillRect/>
          </a:stretch>
        </p:blipFill>
        <p:spPr bwMode="auto">
          <a:xfrm>
            <a:off x="2057400" y="4852988"/>
            <a:ext cx="1500187" cy="2005012"/>
          </a:xfrm>
          <a:prstGeom prst="rect">
            <a:avLst/>
          </a:prstGeom>
          <a:noFill/>
          <a:ln w="9525">
            <a:noFill/>
            <a:miter lim="800000"/>
            <a:headEnd/>
            <a:tailEnd/>
          </a:ln>
        </p:spPr>
      </p:pic>
      <p:pic>
        <p:nvPicPr>
          <p:cNvPr id="6158" name="Picture 20" descr="C:\Users\Jim\AppData\Local\Temp\scl4.PNG"/>
          <p:cNvPicPr>
            <a:picLocks noChangeAspect="1" noChangeArrowheads="1"/>
          </p:cNvPicPr>
          <p:nvPr/>
        </p:nvPicPr>
        <p:blipFill>
          <a:blip r:embed="rId17" cstate="print"/>
          <a:srcRect/>
          <a:stretch>
            <a:fillRect/>
          </a:stretch>
        </p:blipFill>
        <p:spPr bwMode="auto">
          <a:xfrm>
            <a:off x="6500813" y="3357563"/>
            <a:ext cx="1296987" cy="1182687"/>
          </a:xfrm>
          <a:prstGeom prst="rect">
            <a:avLst/>
          </a:prstGeom>
          <a:noFill/>
          <a:ln w="9525">
            <a:noFill/>
            <a:miter lim="800000"/>
            <a:headEnd/>
            <a:tailEnd/>
          </a:ln>
        </p:spPr>
      </p:pic>
      <p:pic>
        <p:nvPicPr>
          <p:cNvPr id="6159" name="Picture 22" descr="C:\Users\Jim\AppData\Local\Temp\scl5.PNG"/>
          <p:cNvPicPr>
            <a:picLocks noChangeAspect="1" noChangeArrowheads="1"/>
          </p:cNvPicPr>
          <p:nvPr/>
        </p:nvPicPr>
        <p:blipFill>
          <a:blip r:embed="rId18" cstate="print"/>
          <a:srcRect/>
          <a:stretch>
            <a:fillRect/>
          </a:stretch>
        </p:blipFill>
        <p:spPr bwMode="auto">
          <a:xfrm>
            <a:off x="7492031" y="4288351"/>
            <a:ext cx="1284463" cy="1176897"/>
          </a:xfrm>
          <a:prstGeom prst="rect">
            <a:avLst/>
          </a:prstGeom>
          <a:noFill/>
          <a:ln w="9525">
            <a:noFill/>
            <a:miter lim="800000"/>
            <a:headEnd/>
            <a:tailEnd/>
          </a:ln>
        </p:spPr>
      </p:pic>
      <p:sp>
        <p:nvSpPr>
          <p:cNvPr id="164869" name="Rectangle 5"/>
          <p:cNvSpPr>
            <a:spLocks noGrp="1" noChangeArrowheads="1"/>
          </p:cNvSpPr>
          <p:nvPr>
            <p:ph type="body" sz="half" idx="3"/>
          </p:nvPr>
        </p:nvSpPr>
        <p:spPr>
          <a:xfrm>
            <a:off x="2571750" y="1371600"/>
            <a:ext cx="4686300" cy="3886200"/>
          </a:xfrm>
          <a:noFill/>
        </p:spPr>
        <p:txBody>
          <a:bodyPr/>
          <a:lstStyle/>
          <a:p>
            <a:pPr eaLnBrk="1" hangingPunct="1">
              <a:lnSpc>
                <a:spcPct val="90000"/>
              </a:lnSpc>
              <a:buNone/>
            </a:pPr>
            <a:r>
              <a:rPr lang="pt-PT" b="1">
                <a:latin typeface="Calibri" pitchFamily="34" charset="0"/>
              </a:rPr>
              <a:t>Programa de software</a:t>
            </a:r>
          </a:p>
          <a:p>
            <a:pPr marL="3175" indent="-3175" eaLnBrk="1" hangingPunct="1">
              <a:lnSpc>
                <a:spcPct val="90000"/>
              </a:lnSpc>
              <a:buNone/>
            </a:pPr>
            <a:r>
              <a:rPr lang="pt-PT" sz="2800" b="1">
                <a:latin typeface="Calibri" pitchFamily="34" charset="0"/>
              </a:rPr>
              <a:t>Concebido para localizar e exibir páginas da Internet</a:t>
            </a:r>
          </a:p>
          <a:p>
            <a:pPr eaLnBrk="1" hangingPunct="1">
              <a:lnSpc>
                <a:spcPct val="90000"/>
              </a:lnSpc>
              <a:buNone/>
            </a:pPr>
            <a:r>
              <a:rPr lang="pt-PT" sz="2400" b="1">
                <a:latin typeface="Calibri" pitchFamily="34" charset="0"/>
              </a:rPr>
              <a:t>Os mais comuns são:</a:t>
            </a:r>
          </a:p>
          <a:p>
            <a:pPr lvl="1" eaLnBrk="1" hangingPunct="1">
              <a:lnSpc>
                <a:spcPct val="90000"/>
              </a:lnSpc>
              <a:buFont typeface="Arial"/>
              <a:buChar char="•"/>
            </a:pPr>
            <a:r>
              <a:rPr lang="pt-PT" sz="2400" b="1">
                <a:latin typeface="Calibri" pitchFamily="34" charset="0"/>
              </a:rPr>
              <a:t>Internet Explorer</a:t>
            </a:r>
          </a:p>
          <a:p>
            <a:pPr lvl="1" eaLnBrk="1" hangingPunct="1">
              <a:lnSpc>
                <a:spcPct val="90000"/>
              </a:lnSpc>
              <a:buFont typeface="Arial"/>
              <a:buChar char="•"/>
            </a:pPr>
            <a:r>
              <a:rPr lang="pt-PT" sz="2400" b="1">
                <a:latin typeface="Calibri" pitchFamily="34" charset="0"/>
              </a:rPr>
              <a:t>Mozilla Firefox</a:t>
            </a:r>
          </a:p>
          <a:p>
            <a:pPr lvl="1" eaLnBrk="1" hangingPunct="1">
              <a:lnSpc>
                <a:spcPct val="90000"/>
              </a:lnSpc>
              <a:buFont typeface="Arial"/>
              <a:buChar char="•"/>
            </a:pPr>
            <a:r>
              <a:rPr lang="pt-PT" sz="2400" b="1">
                <a:latin typeface="Calibri" pitchFamily="34" charset="0"/>
              </a:rPr>
              <a:t>Google Chrome</a:t>
            </a:r>
          </a:p>
          <a:p>
            <a:pPr lvl="1" eaLnBrk="1" hangingPunct="1">
              <a:lnSpc>
                <a:spcPct val="90000"/>
              </a:lnSpc>
              <a:buFont typeface="Arial"/>
              <a:buChar char="•"/>
            </a:pPr>
            <a:r>
              <a:rPr lang="pt-PT" sz="2400" b="1">
                <a:latin typeface="Calibri" pitchFamily="34" charset="0"/>
              </a:rPr>
              <a:t>Safari</a:t>
            </a:r>
          </a:p>
          <a:p>
            <a:pPr lvl="1" eaLnBrk="1" hangingPunct="1">
              <a:lnSpc>
                <a:spcPct val="90000"/>
              </a:lnSpc>
              <a:buFont typeface="Arial"/>
              <a:buChar char="•"/>
            </a:pPr>
            <a:r>
              <a:rPr lang="pt-PT" sz="2400" b="1">
                <a:latin typeface="Calibri" pitchFamily="34" charset="0"/>
              </a:rPr>
              <a:t>Opera</a:t>
            </a:r>
          </a:p>
        </p:txBody>
      </p:sp>
      <p:sp>
        <p:nvSpPr>
          <p:cNvPr id="1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a:t>
            </a:fld>
            <a:endParaRPr lang="en-US" altLang="en-US" sz="1200">
              <a:solidFill>
                <a:srgbClr val="898989"/>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4869">
                                            <p:txEl>
                                              <p:pRg st="0" end="0"/>
                                            </p:txEl>
                                          </p:spTgt>
                                        </p:tgtEl>
                                        <p:attrNameLst>
                                          <p:attrName>style.visibility</p:attrName>
                                        </p:attrNameLst>
                                      </p:cBhvr>
                                      <p:to>
                                        <p:strVal val="visible"/>
                                      </p:to>
                                    </p:set>
                                    <p:animEffect transition="in" filter="dissolve">
                                      <p:cBhvr>
                                        <p:cTn id="7" dur="500"/>
                                        <p:tgtEl>
                                          <p:spTgt spid="1648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4869">
                                            <p:txEl>
                                              <p:pRg st="1" end="1"/>
                                            </p:txEl>
                                          </p:spTgt>
                                        </p:tgtEl>
                                        <p:attrNameLst>
                                          <p:attrName>style.visibility</p:attrName>
                                        </p:attrNameLst>
                                      </p:cBhvr>
                                      <p:to>
                                        <p:strVal val="visible"/>
                                      </p:to>
                                    </p:set>
                                    <p:animEffect transition="in" filter="dissolve">
                                      <p:cBhvr>
                                        <p:cTn id="12" dur="500"/>
                                        <p:tgtEl>
                                          <p:spTgt spid="16486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4869">
                                            <p:txEl>
                                              <p:pRg st="2" end="2"/>
                                            </p:txEl>
                                          </p:spTgt>
                                        </p:tgtEl>
                                        <p:attrNameLst>
                                          <p:attrName>style.visibility</p:attrName>
                                        </p:attrNameLst>
                                      </p:cBhvr>
                                      <p:to>
                                        <p:strVal val="visible"/>
                                      </p:to>
                                    </p:set>
                                    <p:animEffect transition="in" filter="dissolve">
                                      <p:cBhvr>
                                        <p:cTn id="17" dur="500"/>
                                        <p:tgtEl>
                                          <p:spTgt spid="164869">
                                            <p:txEl>
                                              <p:pRg st="2" end="2"/>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4869">
                                            <p:txEl>
                                              <p:pRg st="3" end="3"/>
                                            </p:txEl>
                                          </p:spTgt>
                                        </p:tgtEl>
                                        <p:attrNameLst>
                                          <p:attrName>style.visibility</p:attrName>
                                        </p:attrNameLst>
                                      </p:cBhvr>
                                      <p:to>
                                        <p:strVal val="visible"/>
                                      </p:to>
                                    </p:set>
                                    <p:animEffect transition="in" filter="dissolve">
                                      <p:cBhvr>
                                        <p:cTn id="20" dur="500"/>
                                        <p:tgtEl>
                                          <p:spTgt spid="164869">
                                            <p:txEl>
                                              <p:pRg st="3" end="3"/>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64869">
                                            <p:txEl>
                                              <p:pRg st="4" end="4"/>
                                            </p:txEl>
                                          </p:spTgt>
                                        </p:tgtEl>
                                        <p:attrNameLst>
                                          <p:attrName>style.visibility</p:attrName>
                                        </p:attrNameLst>
                                      </p:cBhvr>
                                      <p:to>
                                        <p:strVal val="visible"/>
                                      </p:to>
                                    </p:set>
                                    <p:animEffect transition="in" filter="dissolve">
                                      <p:cBhvr>
                                        <p:cTn id="23" dur="500"/>
                                        <p:tgtEl>
                                          <p:spTgt spid="164869">
                                            <p:txEl>
                                              <p:pRg st="4" end="4"/>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64869">
                                            <p:txEl>
                                              <p:pRg st="5" end="5"/>
                                            </p:txEl>
                                          </p:spTgt>
                                        </p:tgtEl>
                                        <p:attrNameLst>
                                          <p:attrName>style.visibility</p:attrName>
                                        </p:attrNameLst>
                                      </p:cBhvr>
                                      <p:to>
                                        <p:strVal val="visible"/>
                                      </p:to>
                                    </p:set>
                                    <p:animEffect transition="in" filter="dissolve">
                                      <p:cBhvr>
                                        <p:cTn id="26" dur="500"/>
                                        <p:tgtEl>
                                          <p:spTgt spid="164869">
                                            <p:txEl>
                                              <p:pRg st="5" end="5"/>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64869">
                                            <p:txEl>
                                              <p:pRg st="6" end="6"/>
                                            </p:txEl>
                                          </p:spTgt>
                                        </p:tgtEl>
                                        <p:attrNameLst>
                                          <p:attrName>style.visibility</p:attrName>
                                        </p:attrNameLst>
                                      </p:cBhvr>
                                      <p:to>
                                        <p:strVal val="visible"/>
                                      </p:to>
                                    </p:set>
                                    <p:animEffect transition="in" filter="dissolve">
                                      <p:cBhvr>
                                        <p:cTn id="29" dur="500"/>
                                        <p:tgtEl>
                                          <p:spTgt spid="164869">
                                            <p:txEl>
                                              <p:pRg st="6" end="6"/>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64869">
                                            <p:txEl>
                                              <p:pRg st="7" end="7"/>
                                            </p:txEl>
                                          </p:spTgt>
                                        </p:tgtEl>
                                        <p:attrNameLst>
                                          <p:attrName>style.visibility</p:attrName>
                                        </p:attrNameLst>
                                      </p:cBhvr>
                                      <p:to>
                                        <p:strVal val="visible"/>
                                      </p:to>
                                    </p:set>
                                    <p:animEffect transition="in" filter="dissolve">
                                      <p:cBhvr>
                                        <p:cTn id="32" dur="500"/>
                                        <p:tgtEl>
                                          <p:spTgt spid="16486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9" grpId="0" build="p" autoUpdateAnimBg="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609600" y="1916113"/>
            <a:ext cx="8088313" cy="1192212"/>
          </a:xfrm>
          <a:prstGeom prst="rect">
            <a:avLst/>
          </a:prstGeom>
          <a:noFill/>
          <a:ln w="9525">
            <a:noFill/>
            <a:miter lim="800000"/>
            <a:headEnd/>
            <a:tailEnd/>
          </a:ln>
        </p:spPr>
        <p:txBody>
          <a:bodyPr>
            <a:spAutoFit/>
          </a:bodyPr>
          <a:lstStyle/>
          <a:p>
            <a:pPr eaLnBrk="0" hangingPunct="0">
              <a:spcBef>
                <a:spcPct val="50000"/>
              </a:spcBef>
            </a:pPr>
            <a:endParaRPr lang="en-GB" b="1">
              <a:solidFill>
                <a:schemeClr val="accent2"/>
              </a:solidFill>
              <a:latin typeface="Tahoma" pitchFamily="34" charset="0"/>
            </a:endParaRPr>
          </a:p>
          <a:p>
            <a:pPr eaLnBrk="0" hangingPunct="0">
              <a:spcBef>
                <a:spcPct val="50000"/>
              </a:spcBef>
            </a:pPr>
            <a:endParaRPr lang="en-GB" b="1">
              <a:solidFill>
                <a:schemeClr val="accent2"/>
              </a:solidFill>
              <a:latin typeface="Tahoma" pitchFamily="34" charset="0"/>
            </a:endParaRPr>
          </a:p>
          <a:p>
            <a:pPr eaLnBrk="0" hangingPunct="0">
              <a:spcBef>
                <a:spcPct val="50000"/>
              </a:spcBef>
            </a:pPr>
            <a:endParaRPr lang="en-GB" b="1">
              <a:solidFill>
                <a:schemeClr val="accent2"/>
              </a:solidFill>
              <a:latin typeface="Tahoma" pitchFamily="34" charset="0"/>
            </a:endParaRPr>
          </a:p>
        </p:txBody>
      </p:sp>
      <p:sp>
        <p:nvSpPr>
          <p:cNvPr id="30723" name="Rectangle 3"/>
          <p:cNvSpPr>
            <a:spLocks noGrp="1" noChangeArrowheads="1"/>
          </p:cNvSpPr>
          <p:nvPr>
            <p:ph type="title"/>
          </p:nvPr>
        </p:nvSpPr>
        <p:spPr>
          <a:xfrm>
            <a:off x="457200" y="0"/>
            <a:ext cx="8229600" cy="865187"/>
          </a:xfrm>
          <a:noFill/>
        </p:spPr>
        <p:txBody>
          <a:bodyPr/>
          <a:lstStyle/>
          <a:p>
            <a:pPr eaLnBrk="1" hangingPunct="1"/>
            <a:r>
              <a:rPr lang="pt-PT" sz="3600"/>
              <a:t> </a:t>
            </a:r>
            <a:r>
              <a:rPr lang="pt-PT" b="1">
                <a:solidFill>
                  <a:schemeClr val="accent1">
                    <a:lumMod val="25000"/>
                  </a:schemeClr>
                </a:solidFill>
                <a:latin typeface="Calibri" pitchFamily="34" charset="0"/>
              </a:rPr>
              <a:t>Serviços gratuitos de e-mail anónimo</a:t>
            </a: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30725" name="Picture 5" descr="scl1"/>
          <p:cNvPicPr>
            <a:picLocks noChangeAspect="1" noChangeArrowheads="1"/>
          </p:cNvPicPr>
          <p:nvPr/>
        </p:nvPicPr>
        <p:blipFill rotWithShape="1">
          <a:blip r:embed="rId2" cstate="print"/>
          <a:srcRect r="4141"/>
          <a:stretch/>
        </p:blipFill>
        <p:spPr bwMode="auto">
          <a:xfrm>
            <a:off x="556161" y="1044046"/>
            <a:ext cx="8071379" cy="5429250"/>
          </a:xfrm>
          <a:prstGeom prst="rect">
            <a:avLst/>
          </a:prstGeom>
          <a:noFill/>
          <a:ln w="9525">
            <a:noFill/>
            <a:miter lim="800000"/>
            <a:headEnd/>
            <a:tailEnd/>
          </a:ln>
        </p:spPr>
      </p:pic>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130</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13005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30050">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build="p" autoUpdateAnimBg="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288" y="1"/>
            <a:ext cx="8229600" cy="750888"/>
          </a:xfrm>
        </p:spPr>
        <p:txBody>
          <a:bodyPr/>
          <a:lstStyle/>
          <a:p>
            <a:pPr eaLnBrk="1" hangingPunct="1"/>
            <a:r>
              <a:rPr lang="pt-PT" b="1">
                <a:solidFill>
                  <a:schemeClr val="accent1">
                    <a:lumMod val="25000"/>
                  </a:schemeClr>
                </a:solidFill>
                <a:latin typeface="Calibri" pitchFamily="34" charset="0"/>
              </a:rPr>
              <a:t>Cabeçalhos do Hushmail</a:t>
            </a:r>
          </a:p>
        </p:txBody>
      </p:sp>
      <p:sp>
        <p:nvSpPr>
          <p:cNvPr id="31747" name="Rectangle 3"/>
          <p:cNvSpPr>
            <a:spLocks noGrp="1" noChangeArrowheads="1"/>
          </p:cNvSpPr>
          <p:nvPr>
            <p:ph type="body" idx="1"/>
          </p:nvPr>
        </p:nvSpPr>
        <p:spPr>
          <a:xfrm>
            <a:off x="457200" y="836613"/>
            <a:ext cx="8229600" cy="5832475"/>
          </a:xfrm>
          <a:solidFill>
            <a:schemeClr val="bg1"/>
          </a:solidFill>
        </p:spPr>
        <p:txBody>
          <a:bodyPr>
            <a:normAutofit fontScale="70000" lnSpcReduction="20000"/>
          </a:bodyPr>
          <a:lstStyle/>
          <a:p>
            <a:pPr>
              <a:lnSpc>
                <a:spcPct val="70000"/>
              </a:lnSpc>
              <a:buNone/>
            </a:pPr>
            <a:r>
              <a:rPr lang="pt-PT" sz="1600"/>
              <a:t>Microsoft Mail Internet Headers Versão 2.0</a:t>
            </a:r>
          </a:p>
          <a:p>
            <a:pPr>
              <a:lnSpc>
                <a:spcPct val="70000"/>
              </a:lnSpc>
              <a:buNone/>
            </a:pPr>
            <a:endParaRPr lang="en-GB" sz="1600" dirty="0"/>
          </a:p>
          <a:p>
            <a:pPr>
              <a:lnSpc>
                <a:spcPct val="70000"/>
              </a:lnSpc>
              <a:buNone/>
            </a:pPr>
            <a:r>
              <a:rPr lang="pt-PT" sz="1600"/>
              <a:t>Recebido: de smtp3.hushmail.com ([65.39.178.135]) por exchange1.coe.int com o Microsoft SMTPSVC (6.0.3790.0);</a:t>
            </a:r>
          </a:p>
          <a:p>
            <a:pPr>
              <a:lnSpc>
                <a:spcPct val="70000"/>
              </a:lnSpc>
              <a:buNone/>
            </a:pPr>
            <a:endParaRPr lang="en-GB" sz="1600" dirty="0"/>
          </a:p>
          <a:p>
            <a:pPr>
              <a:lnSpc>
                <a:spcPct val="70000"/>
              </a:lnSpc>
              <a:buNone/>
            </a:pPr>
            <a:r>
              <a:rPr lang="pt-PT" sz="1600"/>
              <a:t>	 Ter, 07 Jan 2017 11:31:55 +0100</a:t>
            </a:r>
          </a:p>
          <a:p>
            <a:pPr>
              <a:lnSpc>
                <a:spcPct val="70000"/>
              </a:lnSpc>
              <a:buNone/>
            </a:pPr>
            <a:endParaRPr lang="en-GB" sz="1600" dirty="0"/>
          </a:p>
          <a:p>
            <a:pPr>
              <a:lnSpc>
                <a:spcPct val="70000"/>
              </a:lnSpc>
              <a:buNone/>
            </a:pPr>
            <a:r>
              <a:rPr lang="pt-PT" sz="1600"/>
              <a:t>Recebido: de smtp3.hushmail.com (localhost.hushmail.com [127.0.0.1])</a:t>
            </a:r>
          </a:p>
          <a:p>
            <a:pPr>
              <a:lnSpc>
                <a:spcPct val="70000"/>
              </a:lnSpc>
              <a:buNone/>
            </a:pPr>
            <a:endParaRPr lang="en-GB" sz="1600" dirty="0"/>
          </a:p>
          <a:p>
            <a:pPr>
              <a:lnSpc>
                <a:spcPct val="70000"/>
              </a:lnSpc>
              <a:buNone/>
            </a:pPr>
            <a:r>
              <a:rPr lang="pt-PT" sz="1600"/>
              <a:t>	por smtp3.hushmail.com (Postfix) com o ID de SMTP 7F7E4A3330</a:t>
            </a:r>
          </a:p>
          <a:p>
            <a:pPr>
              <a:lnSpc>
                <a:spcPct val="70000"/>
              </a:lnSpc>
              <a:buNone/>
            </a:pPr>
            <a:endParaRPr lang="en-GB" sz="1600" dirty="0"/>
          </a:p>
          <a:p>
            <a:pPr>
              <a:lnSpc>
                <a:spcPct val="70000"/>
              </a:lnSpc>
              <a:buNone/>
            </a:pPr>
            <a:r>
              <a:rPr lang="pt-PT" sz="1600"/>
              <a:t>	para &lt;jane@coe.int&gt;; Ter, 07 Jan 2017 02:31:32 -0800 (PST)</a:t>
            </a:r>
          </a:p>
          <a:p>
            <a:pPr>
              <a:lnSpc>
                <a:spcPct val="70000"/>
              </a:lnSpc>
              <a:buNone/>
            </a:pPr>
            <a:endParaRPr lang="en-GB" sz="1600" dirty="0"/>
          </a:p>
          <a:p>
            <a:pPr>
              <a:lnSpc>
                <a:spcPct val="70000"/>
              </a:lnSpc>
              <a:buNone/>
            </a:pPr>
            <a:r>
              <a:rPr lang="pt-PT" sz="1600"/>
              <a:t>Recebido: de mailserver2.hushmail.com (mailserver2.hushmail.com [65.39.178.21])</a:t>
            </a:r>
          </a:p>
          <a:p>
            <a:pPr>
              <a:lnSpc>
                <a:spcPct val="70000"/>
              </a:lnSpc>
              <a:buNone/>
            </a:pPr>
            <a:endParaRPr lang="en-GB" sz="1600" dirty="0"/>
          </a:p>
          <a:p>
            <a:pPr>
              <a:lnSpc>
                <a:spcPct val="70000"/>
              </a:lnSpc>
              <a:buNone/>
            </a:pPr>
            <a:r>
              <a:rPr lang="pt-PT" sz="1600"/>
              <a:t>	por smtp3.hushmail.com (Postfix) com ESMTP;</a:t>
            </a:r>
          </a:p>
          <a:p>
            <a:pPr>
              <a:lnSpc>
                <a:spcPct val="70000"/>
              </a:lnSpc>
              <a:buNone/>
            </a:pPr>
            <a:endParaRPr lang="en-GB" sz="1600" dirty="0"/>
          </a:p>
          <a:p>
            <a:pPr>
              <a:lnSpc>
                <a:spcPct val="70000"/>
              </a:lnSpc>
              <a:buNone/>
            </a:pPr>
            <a:r>
              <a:rPr lang="pt-PT" sz="1600"/>
              <a:t>	Ter, 07 de janeiro de 2017 02:31:31 -0800 (PST)</a:t>
            </a:r>
          </a:p>
          <a:p>
            <a:pPr>
              <a:lnSpc>
                <a:spcPct val="70000"/>
              </a:lnSpc>
              <a:buNone/>
            </a:pPr>
            <a:endParaRPr lang="en-GB" sz="1600" dirty="0"/>
          </a:p>
          <a:p>
            <a:pPr>
              <a:lnSpc>
                <a:spcPct val="70000"/>
              </a:lnSpc>
              <a:buNone/>
            </a:pPr>
            <a:r>
              <a:rPr lang="pt-PT" sz="1600"/>
              <a:t>Recebido: de mailserver2.hushmail.com (localhost.hushmail.com [127.0.0.1])</a:t>
            </a:r>
          </a:p>
          <a:p>
            <a:pPr>
              <a:lnSpc>
                <a:spcPct val="70000"/>
              </a:lnSpc>
              <a:buNone/>
            </a:pPr>
            <a:endParaRPr lang="en-GB" sz="1600" dirty="0"/>
          </a:p>
          <a:p>
            <a:pPr>
              <a:lnSpc>
                <a:spcPct val="70000"/>
              </a:lnSpc>
              <a:buNone/>
            </a:pPr>
            <a:r>
              <a:rPr lang="pt-PT" sz="1600"/>
              <a:t>	por mailserver2.hushmail.com (8.12.6 / 8.12.3) com o ID ESMTP k2SAVUZ3082938;</a:t>
            </a:r>
          </a:p>
          <a:p>
            <a:pPr>
              <a:lnSpc>
                <a:spcPct val="70000"/>
              </a:lnSpc>
              <a:buNone/>
            </a:pPr>
            <a:endParaRPr lang="en-GB" sz="1600" dirty="0"/>
          </a:p>
          <a:p>
            <a:pPr>
              <a:lnSpc>
                <a:spcPct val="70000"/>
              </a:lnSpc>
              <a:buNone/>
            </a:pPr>
            <a:r>
              <a:rPr lang="pt-PT" sz="1600"/>
              <a:t>	Ter, 07 de janeiro de 2017 02:31:30 -0800 (PST)</a:t>
            </a:r>
          </a:p>
          <a:p>
            <a:pPr>
              <a:lnSpc>
                <a:spcPct val="70000"/>
              </a:lnSpc>
              <a:buNone/>
            </a:pPr>
            <a:endParaRPr lang="en-GB" sz="1600" dirty="0"/>
          </a:p>
          <a:p>
            <a:pPr>
              <a:lnSpc>
                <a:spcPct val="70000"/>
              </a:lnSpc>
              <a:buNone/>
            </a:pPr>
            <a:r>
              <a:rPr lang="pt-PT" sz="1600"/>
              <a:t>	(envelope de shiftyone@hushmail.com)</a:t>
            </a:r>
          </a:p>
          <a:p>
            <a:pPr>
              <a:lnSpc>
                <a:spcPct val="70000"/>
              </a:lnSpc>
              <a:buNone/>
            </a:pPr>
            <a:endParaRPr lang="en-GB" sz="1600" dirty="0"/>
          </a:p>
          <a:p>
            <a:pPr>
              <a:lnSpc>
                <a:spcPct val="70000"/>
              </a:lnSpc>
              <a:buNone/>
            </a:pPr>
            <a:r>
              <a:rPr lang="pt-PT" sz="1600"/>
              <a:t>Recebido: (de nobody@localhost)</a:t>
            </a:r>
          </a:p>
          <a:p>
            <a:pPr>
              <a:lnSpc>
                <a:spcPct val="70000"/>
              </a:lnSpc>
              <a:buNone/>
            </a:pPr>
            <a:endParaRPr lang="en-GB" sz="1600" dirty="0"/>
          </a:p>
          <a:p>
            <a:pPr>
              <a:lnSpc>
                <a:spcPct val="70000"/>
              </a:lnSpc>
              <a:buNone/>
            </a:pPr>
            <a:r>
              <a:rPr lang="pt-PT" sz="1600"/>
              <a:t>	por mailserver2.hushmail.com (8.12.6 / 8.12.3 / Submit) id k2SAVUAI082935;</a:t>
            </a:r>
          </a:p>
          <a:p>
            <a:pPr>
              <a:lnSpc>
                <a:spcPct val="70000"/>
              </a:lnSpc>
              <a:buNone/>
            </a:pPr>
            <a:endParaRPr lang="en-GB" sz="1600" dirty="0"/>
          </a:p>
          <a:p>
            <a:pPr>
              <a:lnSpc>
                <a:spcPct val="70000"/>
              </a:lnSpc>
              <a:buNone/>
            </a:pPr>
            <a:r>
              <a:rPr lang="pt-PT" sz="1600"/>
              <a:t>	Ter, 07 de janeiro de 2017 11:31:30 +0100 (GMT)</a:t>
            </a:r>
          </a:p>
          <a:p>
            <a:pPr>
              <a:lnSpc>
                <a:spcPct val="70000"/>
              </a:lnSpc>
              <a:buNone/>
            </a:pPr>
            <a:endParaRPr lang="en-GB" sz="1600" dirty="0"/>
          </a:p>
          <a:p>
            <a:pPr>
              <a:lnSpc>
                <a:spcPct val="70000"/>
              </a:lnSpc>
              <a:buNone/>
            </a:pPr>
            <a:r>
              <a:rPr lang="pt-PT" sz="1600"/>
              <a:t>ID da mensagem: &lt;200603281031.k2SAVUAI082935@mailserver2.hushmail.com&gt;</a:t>
            </a:r>
          </a:p>
          <a:p>
            <a:pPr>
              <a:lnSpc>
                <a:spcPct val="70000"/>
              </a:lnSpc>
              <a:buNone/>
            </a:pPr>
            <a:endParaRPr lang="en-GB" sz="1600" dirty="0"/>
          </a:p>
          <a:p>
            <a:pPr>
              <a:lnSpc>
                <a:spcPct val="70000"/>
              </a:lnSpc>
              <a:buNone/>
            </a:pPr>
            <a:r>
              <a:rPr lang="pt-PT" sz="1600"/>
              <a:t>Data: Ter, 07 Jan 2017 11:31:29 +0100</a:t>
            </a:r>
          </a:p>
          <a:p>
            <a:pPr>
              <a:lnSpc>
                <a:spcPct val="70000"/>
              </a:lnSpc>
              <a:buNone/>
            </a:pPr>
            <a:endParaRPr lang="en-GB" sz="1600" dirty="0"/>
          </a:p>
          <a:p>
            <a:pPr>
              <a:lnSpc>
                <a:spcPct val="70000"/>
              </a:lnSpc>
              <a:buNone/>
            </a:pPr>
            <a:r>
              <a:rPr lang="pt-PT" sz="1600"/>
              <a:t>Para: &lt;jane@coe.int&gt;</a:t>
            </a:r>
          </a:p>
          <a:p>
            <a:pPr>
              <a:lnSpc>
                <a:spcPct val="70000"/>
              </a:lnSpc>
              <a:buNone/>
            </a:pPr>
            <a:endParaRPr lang="en-GB" sz="1600" dirty="0"/>
          </a:p>
          <a:p>
            <a:pPr>
              <a:lnSpc>
                <a:spcPct val="70000"/>
              </a:lnSpc>
              <a:buNone/>
            </a:pPr>
            <a:r>
              <a:rPr lang="pt-PT" sz="1600"/>
              <a:t>Cc: &lt;joe@gmail.com&gt;</a:t>
            </a:r>
          </a:p>
          <a:p>
            <a:pPr>
              <a:lnSpc>
                <a:spcPct val="70000"/>
              </a:lnSpc>
              <a:buNone/>
            </a:pPr>
            <a:endParaRPr lang="en-GB" sz="1600" dirty="0"/>
          </a:p>
          <a:p>
            <a:pPr>
              <a:lnSpc>
                <a:spcPct val="70000"/>
              </a:lnSpc>
              <a:buNone/>
            </a:pPr>
            <a:r>
              <a:rPr lang="pt-PT" sz="1600"/>
              <a:t>Assunto: Teste</a:t>
            </a:r>
          </a:p>
          <a:p>
            <a:pPr>
              <a:lnSpc>
                <a:spcPct val="70000"/>
              </a:lnSpc>
              <a:buNone/>
            </a:pPr>
            <a:endParaRPr lang="en-GB" sz="1600" dirty="0"/>
          </a:p>
          <a:p>
            <a:pPr>
              <a:lnSpc>
                <a:spcPct val="70000"/>
              </a:lnSpc>
              <a:buNone/>
            </a:pPr>
            <a:r>
              <a:rPr lang="pt-PT" sz="1600"/>
              <a:t>De: &lt;shiftyone@hushmail.com&gt;</a:t>
            </a:r>
          </a:p>
          <a:p>
            <a:pPr>
              <a:lnSpc>
                <a:spcPct val="70000"/>
              </a:lnSpc>
              <a:buNone/>
            </a:pPr>
            <a:endParaRPr lang="en-GB" sz="1600" dirty="0"/>
          </a:p>
          <a:p>
            <a:pPr>
              <a:lnSpc>
                <a:spcPct val="70000"/>
              </a:lnSpc>
              <a:buNone/>
            </a:pPr>
            <a:r>
              <a:rPr lang="pt-PT" sz="1600"/>
              <a:t>Tipo de conteúdo: texto/simples; charset="UTF-8""</a:t>
            </a:r>
          </a:p>
          <a:p>
            <a:pPr>
              <a:lnSpc>
                <a:spcPct val="70000"/>
              </a:lnSpc>
              <a:buNone/>
            </a:pPr>
            <a:endParaRPr lang="en-GB" sz="1600" dirty="0"/>
          </a:p>
          <a:p>
            <a:pPr>
              <a:lnSpc>
                <a:spcPct val="70000"/>
              </a:lnSpc>
              <a:buNone/>
            </a:pPr>
            <a:r>
              <a:rPr lang="pt-PT" sz="1600"/>
              <a:t>Caminho de retorno: shiftyone@hushmail.com</a:t>
            </a:r>
          </a:p>
          <a:p>
            <a:pPr>
              <a:lnSpc>
                <a:spcPct val="70000"/>
              </a:lnSpc>
              <a:buNone/>
            </a:pPr>
            <a:endParaRPr lang="en-GB" sz="1600" dirty="0"/>
          </a:p>
          <a:p>
            <a:pPr>
              <a:lnSpc>
                <a:spcPct val="70000"/>
              </a:lnSpc>
              <a:buNone/>
            </a:pPr>
            <a:r>
              <a:rPr lang="pt-PT" sz="1600"/>
              <a:t>HoraReceçãoOriginal-X: 07 de janeiro de 2017 10:31: 55.0904 (UTC) FILETIME = [D6139000: 01C65252]</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131</a:t>
            </a:fld>
            <a:endParaRPr lang="en-US" altLang="en-US" sz="1200">
              <a:solidFill>
                <a:srgbClr val="898989"/>
              </a:solidFill>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24200"/>
            <a:ext cx="2667000" cy="1323439"/>
          </a:xfrm>
          <a:prstGeom prst="rect">
            <a:avLst/>
          </a:prstGeom>
          <a:noFill/>
          <a:ln w="9525">
            <a:noFill/>
            <a:miter lim="800000"/>
            <a:headEnd/>
            <a:tailEnd/>
          </a:ln>
        </p:spPr>
        <p:txBody>
          <a:bodyPr>
            <a:spAutoFit/>
          </a:bodyPr>
          <a:lstStyle/>
          <a:p>
            <a:pPr algn="ctr"/>
            <a:r>
              <a:rPr lang="pt-PT" sz="4000" b="1">
                <a:latin typeface="Calibri" pitchFamily="34" charset="0"/>
              </a:rPr>
              <a:t>Moedas</a:t>
            </a:r>
          </a:p>
          <a:p>
            <a:pPr algn="ctr"/>
            <a:r>
              <a:rPr lang="pt-PT" sz="4000" b="1">
                <a:latin typeface="Calibri" pitchFamily="34" charset="0"/>
              </a:rPr>
              <a:t>virtuais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132</a:t>
            </a:fld>
            <a:endParaRPr lang="en-US" altLang="en-US" sz="1200">
              <a:solidFill>
                <a:srgbClr val="898989"/>
              </a:solidFill>
            </a:endParaRPr>
          </a:p>
        </p:txBody>
      </p:sp>
    </p:spTree>
    <p:extLst>
      <p:ext uri="{BB962C8B-B14F-4D97-AF65-F5344CB8AC3E}">
        <p14:creationId xmlns:p14="http://schemas.microsoft.com/office/powerpoint/2010/main" val="358239150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Definição de moedas virtuais</a:t>
            </a:r>
          </a:p>
        </p:txBody>
      </p:sp>
      <p:sp>
        <p:nvSpPr>
          <p:cNvPr id="4" name="Rectangle 3"/>
          <p:cNvSpPr>
            <a:spLocks noGrp="1" noChangeArrowheads="1"/>
          </p:cNvSpPr>
          <p:nvPr>
            <p:ph idx="1"/>
          </p:nvPr>
        </p:nvSpPr>
        <p:spPr>
          <a:xfrm>
            <a:off x="2913680" y="1409056"/>
            <a:ext cx="5862019" cy="4326069"/>
          </a:xfrm>
        </p:spPr>
        <p:txBody>
          <a:bodyPr>
            <a:noAutofit/>
          </a:bodyPr>
          <a:lstStyle/>
          <a:p>
            <a:pPr marL="0" indent="0" algn="just">
              <a:buNone/>
            </a:pPr>
            <a:r>
              <a:rPr lang="pt-PT" sz="2000"/>
              <a:t>Uma moeda virtual é </a:t>
            </a:r>
            <a:r>
              <a:rPr lang="pt-PT" sz="2000" b="1"/>
              <a:t>uma representação digital de valor que pode ser negociada digitalmente e funciona como </a:t>
            </a:r>
          </a:p>
          <a:p>
            <a:pPr marL="457200" indent="-457200" algn="just">
              <a:buAutoNum type="arabicPeriod"/>
            </a:pPr>
            <a:r>
              <a:rPr lang="pt-PT" sz="2000" b="1"/>
              <a:t>um meio de câmbio; </a:t>
            </a:r>
          </a:p>
          <a:p>
            <a:pPr marL="457200" indent="-457200" algn="just">
              <a:buAutoNum type="arabicPeriod"/>
            </a:pPr>
            <a:r>
              <a:rPr lang="pt-PT" sz="2000" b="1"/>
              <a:t>uma unidade de conta; e/ou</a:t>
            </a:r>
          </a:p>
          <a:p>
            <a:pPr marL="457200" indent="-457200" algn="just">
              <a:buAutoNum type="arabicPeriod"/>
            </a:pPr>
            <a:r>
              <a:rPr lang="pt-PT" sz="2000" b="1"/>
              <a:t>uma reserva de valor, </a:t>
            </a:r>
          </a:p>
          <a:p>
            <a:pPr marL="0" indent="0" algn="just">
              <a:buNone/>
            </a:pPr>
            <a:r>
              <a:rPr lang="pt-PT" sz="2000" b="1"/>
              <a:t>mas não tem estado de curso legal em qualquer jurisdição. </a:t>
            </a:r>
            <a:r>
              <a:rPr lang="pt-PT" sz="2000"/>
              <a:t>(Grupo de Ação Financeira Internacional)</a:t>
            </a:r>
          </a:p>
          <a:p>
            <a:pPr marL="0" indent="0" algn="just">
              <a:buNone/>
            </a:pPr>
            <a:endParaRPr lang="en-US" sz="2000" b="1" dirty="0"/>
          </a:p>
          <a:p>
            <a:pPr marL="0" indent="0" algn="just">
              <a:buNone/>
            </a:pPr>
            <a:r>
              <a:rPr lang="pt-PT" sz="1800"/>
              <a:t>Moedas virtuais significam uma representação digital de valor que não é emitida por um banco central ou uma autoridade pública, nem necessariamente anexada a uma moeda fiduciária, mas aceite por pessoas singulares ou coletivas como meio de pagamento e pode ser transferida, armazenada ou negociada eletronicamente. </a:t>
            </a:r>
          </a:p>
        </p:txBody>
      </p:sp>
      <p:sp>
        <p:nvSpPr>
          <p:cNvPr id="6" name="Textfeld 5"/>
          <p:cNvSpPr txBox="1"/>
          <p:nvPr/>
        </p:nvSpPr>
        <p:spPr>
          <a:xfrm>
            <a:off x="234950" y="1337012"/>
            <a:ext cx="2457450" cy="2466916"/>
          </a:xfrm>
          <a:prstGeom prst="ellipse">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endParaRPr lang="en-US" dirty="0"/>
          </a:p>
          <a:p>
            <a:pPr algn="ctr"/>
            <a:endParaRPr lang="en-US" dirty="0"/>
          </a:p>
          <a:p>
            <a:pPr algn="ctr"/>
            <a:endParaRPr lang="en-US" dirty="0"/>
          </a:p>
          <a:p>
            <a:pPr algn="ctr"/>
            <a:r>
              <a:rPr lang="pt-PT"/>
              <a:t>Moeda real</a:t>
            </a:r>
          </a:p>
          <a:p>
            <a:pPr algn="ctr"/>
            <a:endParaRPr lang="en-US" dirty="0"/>
          </a:p>
          <a:p>
            <a:pPr algn="ctr"/>
            <a:endParaRPr lang="en-US" dirty="0"/>
          </a:p>
        </p:txBody>
      </p:sp>
      <p:sp>
        <p:nvSpPr>
          <p:cNvPr id="7" name="Textfeld 6"/>
          <p:cNvSpPr txBox="1"/>
          <p:nvPr/>
        </p:nvSpPr>
        <p:spPr>
          <a:xfrm>
            <a:off x="825500" y="1438612"/>
            <a:ext cx="1320800" cy="908864"/>
          </a:xfrm>
          <a:prstGeom prst="ellips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pt-PT"/>
              <a:t>Moeda fiduciária</a:t>
            </a:r>
          </a:p>
        </p:txBody>
      </p:sp>
      <p:sp>
        <p:nvSpPr>
          <p:cNvPr id="8" name="Textfeld 7"/>
          <p:cNvSpPr txBox="1"/>
          <p:nvPr/>
        </p:nvSpPr>
        <p:spPr>
          <a:xfrm>
            <a:off x="114300" y="3177162"/>
            <a:ext cx="2690562" cy="2769870"/>
          </a:xfrm>
          <a:prstGeom prst="ellipse">
            <a:avLst/>
          </a:prstGeom>
          <a:gradFill flip="none" rotWithShape="1">
            <a:gsLst>
              <a:gs pos="0">
                <a:schemeClr val="accent4">
                  <a:tint val="100000"/>
                  <a:shade val="100000"/>
                  <a:satMod val="130000"/>
                  <a:alpha val="81000"/>
                </a:schemeClr>
              </a:gs>
              <a:gs pos="100000">
                <a:schemeClr val="accent4">
                  <a:tint val="50000"/>
                  <a:shade val="100000"/>
                  <a:satMod val="350000"/>
                  <a:alpha val="81000"/>
                </a:schemeClr>
              </a:gs>
            </a:gsLst>
            <a:lin ang="16200000" scaled="0"/>
            <a:tileRect/>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endParaRPr lang="en-US" sz="400" dirty="0">
              <a:solidFill>
                <a:schemeClr val="tx1"/>
              </a:solidFill>
            </a:endParaRPr>
          </a:p>
          <a:p>
            <a:pPr algn="ctr"/>
            <a:r>
              <a:rPr lang="pt-PT" sz="1600">
                <a:solidFill>
                  <a:schemeClr val="tx1"/>
                </a:solidFill>
              </a:rPr>
              <a:t>Moeda alternativa</a:t>
            </a:r>
          </a:p>
          <a:p>
            <a:pPr algn="ctr"/>
            <a:endParaRPr lang="en-US" sz="1600" dirty="0">
              <a:solidFill>
                <a:schemeClr val="tx1"/>
              </a:solidFill>
            </a:endParaRPr>
          </a:p>
          <a:p>
            <a:pPr algn="ctr"/>
            <a:endParaRPr lang="en-US" sz="1400"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a:p>
            <a:pPr algn="ctr"/>
            <a:endParaRPr lang="en-US" dirty="0">
              <a:solidFill>
                <a:schemeClr val="tx1"/>
              </a:solidFill>
            </a:endParaRPr>
          </a:p>
        </p:txBody>
      </p:sp>
      <p:sp>
        <p:nvSpPr>
          <p:cNvPr id="9" name="Textfeld 8"/>
          <p:cNvSpPr txBox="1"/>
          <p:nvPr/>
        </p:nvSpPr>
        <p:spPr>
          <a:xfrm>
            <a:off x="381000" y="4149718"/>
            <a:ext cx="2120900" cy="1622971"/>
          </a:xfrm>
          <a:prstGeom prst="ellipse">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n-US" sz="300" dirty="0"/>
          </a:p>
          <a:p>
            <a:pPr algn="ctr"/>
            <a:r>
              <a:rPr lang="pt-PT" sz="1600">
                <a:solidFill>
                  <a:schemeClr val="tx1"/>
                </a:solidFill>
              </a:rPr>
              <a:t>Moeda</a:t>
            </a:r>
            <a:r>
              <a:rPr lang="pt-PT" sz="1600"/>
              <a:t> </a:t>
            </a:r>
            <a:r>
              <a:rPr lang="pt-PT" sz="1600">
                <a:solidFill>
                  <a:schemeClr val="tx1"/>
                </a:solidFill>
              </a:rPr>
              <a:t>digital</a:t>
            </a:r>
          </a:p>
          <a:p>
            <a:pPr algn="ctr"/>
            <a:endParaRPr lang="en-US" sz="1200" dirty="0"/>
          </a:p>
          <a:p>
            <a:pPr algn="ctr"/>
            <a:endParaRPr lang="en-US" sz="1100" dirty="0"/>
          </a:p>
          <a:p>
            <a:pPr algn="ctr"/>
            <a:endParaRPr lang="en-US" sz="1300" dirty="0"/>
          </a:p>
          <a:p>
            <a:pPr algn="ctr"/>
            <a:endParaRPr lang="en-US" sz="1300" dirty="0"/>
          </a:p>
        </p:txBody>
      </p:sp>
      <p:sp>
        <p:nvSpPr>
          <p:cNvPr id="10" name="Textfeld 9"/>
          <p:cNvSpPr txBox="1"/>
          <p:nvPr/>
        </p:nvSpPr>
        <p:spPr>
          <a:xfrm>
            <a:off x="533400" y="4844398"/>
            <a:ext cx="1803400" cy="735747"/>
          </a:xfrm>
          <a:prstGeom prst="ellipse">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pt-PT" sz="1400">
                <a:solidFill>
                  <a:schemeClr val="tx1"/>
                </a:solidFill>
              </a:rPr>
              <a:t>Criptomoeda</a:t>
            </a: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133</a:t>
            </a:fld>
            <a:endParaRPr lang="en-US" altLang="en-US" sz="1200">
              <a:solidFill>
                <a:srgbClr val="898989"/>
              </a:solidFill>
            </a:endParaRPr>
          </a:p>
        </p:txBody>
      </p:sp>
      <p:sp>
        <p:nvSpPr>
          <p:cNvPr id="3" name="Rectangle 2"/>
          <p:cNvSpPr/>
          <p:nvPr/>
        </p:nvSpPr>
        <p:spPr>
          <a:xfrm>
            <a:off x="234950" y="6260425"/>
            <a:ext cx="8743732" cy="430887"/>
          </a:xfrm>
          <a:prstGeom prst="rect">
            <a:avLst/>
          </a:prstGeom>
        </p:spPr>
        <p:txBody>
          <a:bodyPr wrap="square">
            <a:spAutoFit/>
          </a:bodyPr>
          <a:lstStyle/>
          <a:p>
            <a:pPr algn="just"/>
            <a:r>
              <a:rPr lang="pt-PT" sz="1100"/>
              <a:t>(Proposta de DIRETIVA DO PARLAMENTO EUROPEU E DO CONSELHO que altera a Diretiva (UE) 2015/849 relativa à prevenção da utilização do sistema financeiro para efeitos de branqueamento de capitais ou de financiamento de terrorismo e que altera a Diretiva 2009/101/CE)</a:t>
            </a:r>
          </a:p>
        </p:txBody>
      </p:sp>
    </p:spTree>
    <p:extLst>
      <p:ext uri="{BB962C8B-B14F-4D97-AF65-F5344CB8AC3E}">
        <p14:creationId xmlns:p14="http://schemas.microsoft.com/office/powerpoint/2010/main" val="110243599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1792"/>
            <a:ext cx="8229600" cy="865845"/>
          </a:xfrm>
        </p:spPr>
        <p:txBody>
          <a:bodyPr/>
          <a:lstStyle/>
          <a:p>
            <a:r>
              <a:rPr lang="pt-PT" b="1"/>
              <a:t>Características da criptomoeda</a:t>
            </a:r>
          </a:p>
        </p:txBody>
      </p:sp>
      <p:sp>
        <p:nvSpPr>
          <p:cNvPr id="3" name="Content Placeholder 2"/>
          <p:cNvSpPr>
            <a:spLocks noGrp="1"/>
          </p:cNvSpPr>
          <p:nvPr>
            <p:ph idx="1"/>
          </p:nvPr>
        </p:nvSpPr>
        <p:spPr>
          <a:xfrm>
            <a:off x="457200" y="1671145"/>
            <a:ext cx="8229600" cy="4455018"/>
          </a:xfrm>
        </p:spPr>
        <p:txBody>
          <a:bodyPr>
            <a:normAutofit fontScale="92500" lnSpcReduction="20000"/>
          </a:bodyPr>
          <a:lstStyle/>
          <a:p>
            <a:pPr marL="542925" indent="-457200">
              <a:buFont typeface="Arial" panose="020B0604020202020204" pitchFamily="34" charset="0"/>
              <a:buChar char="•"/>
            </a:pPr>
            <a:r>
              <a:rPr lang="pt-PT"/>
              <a:t>Global</a:t>
            </a:r>
          </a:p>
          <a:p>
            <a:pPr marL="542925" indent="-457200">
              <a:buFont typeface="Arial" panose="020B0604020202020204" pitchFamily="34" charset="0"/>
              <a:buChar char="•"/>
            </a:pPr>
            <a:r>
              <a:rPr lang="pt-PT"/>
              <a:t>Sem fronteiras</a:t>
            </a:r>
          </a:p>
          <a:p>
            <a:pPr marL="542925" indent="-457200">
              <a:buFont typeface="Arial" panose="020B0604020202020204" pitchFamily="34" charset="0"/>
              <a:buChar char="•"/>
            </a:pPr>
            <a:r>
              <a:rPr lang="pt-PT"/>
              <a:t>Descentralizada</a:t>
            </a:r>
          </a:p>
          <a:p>
            <a:pPr marL="533400" indent="-457200">
              <a:buFont typeface="Arial" panose="020B0604020202020204" pitchFamily="34" charset="0"/>
              <a:buChar char="•"/>
            </a:pPr>
            <a:r>
              <a:rPr lang="pt-PT"/>
              <a:t>Fácil de configurar</a:t>
            </a:r>
          </a:p>
          <a:p>
            <a:pPr marL="533400" indent="-457200">
              <a:buFont typeface="Arial" panose="020B0604020202020204" pitchFamily="34" charset="0"/>
              <a:buChar char="•"/>
            </a:pPr>
            <a:r>
              <a:rPr lang="pt-PT"/>
              <a:t>Anónimo</a:t>
            </a:r>
          </a:p>
          <a:p>
            <a:pPr marL="533400" indent="-457200">
              <a:buFont typeface="Arial" panose="020B0604020202020204" pitchFamily="34" charset="0"/>
              <a:buChar char="•"/>
            </a:pPr>
            <a:r>
              <a:rPr lang="pt-PT"/>
              <a:t>Transparente</a:t>
            </a:r>
          </a:p>
          <a:p>
            <a:pPr marL="533400" indent="-457200">
              <a:buFont typeface="Arial" panose="020B0604020202020204" pitchFamily="34" charset="0"/>
              <a:buChar char="•"/>
            </a:pPr>
            <a:r>
              <a:rPr lang="pt-PT"/>
              <a:t>Taxas de transação baixas</a:t>
            </a:r>
          </a:p>
          <a:p>
            <a:pPr marL="533400" indent="-457200">
              <a:buFont typeface="Arial" panose="020B0604020202020204" pitchFamily="34" charset="0"/>
              <a:buChar char="•"/>
            </a:pPr>
            <a:r>
              <a:rPr lang="pt-PT"/>
              <a:t>Transferências rápidas</a:t>
            </a:r>
          </a:p>
          <a:p>
            <a:r>
              <a:rPr lang="pt-PT"/>
              <a:t>Transações irreversíveis</a:t>
            </a:r>
          </a:p>
          <a:p>
            <a:pPr marL="533400" indent="-457200">
              <a:buFont typeface="Arial" panose="020B0604020202020204" pitchFamily="34" charset="0"/>
              <a:buChar char="•"/>
            </a:pPr>
            <a:endParaRPr lang="en-US" dirty="0"/>
          </a:p>
          <a:p>
            <a:pPr marL="76200" indent="0">
              <a:buNone/>
            </a:pPr>
            <a:endParaRPr lang="en-US" dirty="0"/>
          </a:p>
          <a:p>
            <a:pPr marL="76200" indent="0">
              <a:buNone/>
            </a:pPr>
            <a:endParaRPr lang="en-GB"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134</a:t>
            </a:fld>
            <a:endParaRPr lang="en-US" altLang="en-US" sz="1200">
              <a:solidFill>
                <a:srgbClr val="898989"/>
              </a:solidFill>
            </a:endParaRPr>
          </a:p>
        </p:txBody>
      </p:sp>
    </p:spTree>
    <p:extLst>
      <p:ext uri="{BB962C8B-B14F-4D97-AF65-F5344CB8AC3E}">
        <p14:creationId xmlns:p14="http://schemas.microsoft.com/office/powerpoint/2010/main" val="2893650511"/>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pt-PT" b="1"/>
              <a:t>Tipos de moedas virtuais</a:t>
            </a:r>
          </a:p>
        </p:txBody>
      </p:sp>
      <p:pic>
        <p:nvPicPr>
          <p:cNvPr id="1028" name="Picture 4"/>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brightnessContrast bright="12000"/>
                    </a14:imgEffect>
                  </a14:imgLayer>
                </a14:imgProps>
              </a:ext>
              <a:ext uri="{28A0092B-C50C-407E-A947-70E740481C1C}">
                <a14:useLocalDpi xmlns:a14="http://schemas.microsoft.com/office/drawing/2010/main" val="0"/>
              </a:ext>
            </a:extLst>
          </a:blip>
          <a:stretch>
            <a:fillRect/>
          </a:stretch>
        </p:blipFill>
        <p:spPr bwMode="auto">
          <a:xfrm>
            <a:off x="740979" y="1371599"/>
            <a:ext cx="7691628" cy="5042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135</a:t>
            </a:fld>
            <a:endParaRPr lang="en-US" altLang="en-US" sz="1200">
              <a:solidFill>
                <a:srgbClr val="898989"/>
              </a:solidFill>
            </a:endParaRPr>
          </a:p>
        </p:txBody>
      </p:sp>
    </p:spTree>
    <p:extLst>
      <p:ext uri="{BB962C8B-B14F-4D97-AF65-F5344CB8AC3E}">
        <p14:creationId xmlns:p14="http://schemas.microsoft.com/office/powerpoint/2010/main" val="411682438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Criptomoeda nas notícias</a:t>
            </a:r>
          </a:p>
        </p:txBody>
      </p:sp>
      <p:pic>
        <p:nvPicPr>
          <p:cNvPr id="3" name="Bild 2"/>
          <p:cNvPicPr>
            <a:picLocks noChangeAspect="1"/>
          </p:cNvPicPr>
          <p:nvPr/>
        </p:nvPicPr>
        <p:blipFill>
          <a:blip r:embed="rId3"/>
          <a:stretch>
            <a:fillRect/>
          </a:stretch>
        </p:blipFill>
        <p:spPr>
          <a:xfrm>
            <a:off x="3721100" y="2057400"/>
            <a:ext cx="4965700" cy="1939601"/>
          </a:xfrm>
          <a:prstGeom prst="rect">
            <a:avLst/>
          </a:prstGeom>
        </p:spPr>
      </p:pic>
      <p:pic>
        <p:nvPicPr>
          <p:cNvPr id="5" name="Bild 4"/>
          <p:cNvPicPr>
            <a:picLocks noChangeAspect="1"/>
          </p:cNvPicPr>
          <p:nvPr/>
        </p:nvPicPr>
        <p:blipFill>
          <a:blip r:embed="rId4"/>
          <a:stretch>
            <a:fillRect/>
          </a:stretch>
        </p:blipFill>
        <p:spPr>
          <a:xfrm>
            <a:off x="749300" y="1854200"/>
            <a:ext cx="4159017" cy="4686300"/>
          </a:xfrm>
          <a:prstGeom prst="rect">
            <a:avLst/>
          </a:prstGeom>
        </p:spPr>
      </p:pic>
      <p:pic>
        <p:nvPicPr>
          <p:cNvPr id="6" name="Bild 5"/>
          <p:cNvPicPr>
            <a:picLocks noChangeAspect="1"/>
          </p:cNvPicPr>
          <p:nvPr/>
        </p:nvPicPr>
        <p:blipFill>
          <a:blip r:embed="rId5"/>
          <a:stretch>
            <a:fillRect/>
          </a:stretch>
        </p:blipFill>
        <p:spPr>
          <a:xfrm>
            <a:off x="0" y="2336800"/>
            <a:ext cx="9144000" cy="2168402"/>
          </a:xfrm>
          <a:prstGeom prst="rect">
            <a:avLst/>
          </a:prstGeom>
        </p:spPr>
      </p:pic>
      <p:pic>
        <p:nvPicPr>
          <p:cNvPr id="7" name="Bild 6"/>
          <p:cNvPicPr>
            <a:picLocks noChangeAspect="1"/>
          </p:cNvPicPr>
          <p:nvPr/>
        </p:nvPicPr>
        <p:blipFill>
          <a:blip r:embed="rId6"/>
          <a:stretch>
            <a:fillRect/>
          </a:stretch>
        </p:blipFill>
        <p:spPr>
          <a:xfrm>
            <a:off x="1727200" y="2743200"/>
            <a:ext cx="7416800" cy="3945884"/>
          </a:xfrm>
          <a:prstGeom prst="rect">
            <a:avLst/>
          </a:prstGeom>
        </p:spPr>
      </p:pic>
      <p:pic>
        <p:nvPicPr>
          <p:cNvPr id="8" name="Bild 7"/>
          <p:cNvPicPr>
            <a:picLocks noChangeAspect="1"/>
          </p:cNvPicPr>
          <p:nvPr/>
        </p:nvPicPr>
        <p:blipFill>
          <a:blip r:embed="rId7"/>
          <a:stretch>
            <a:fillRect/>
          </a:stretch>
        </p:blipFill>
        <p:spPr>
          <a:xfrm>
            <a:off x="1130300" y="0"/>
            <a:ext cx="6876337" cy="6858000"/>
          </a:xfrm>
          <a:prstGeom prst="rect">
            <a:avLst/>
          </a:prstGeom>
        </p:spPr>
      </p:pic>
      <p:pic>
        <p:nvPicPr>
          <p:cNvPr id="9" name="Bild 8"/>
          <p:cNvPicPr>
            <a:picLocks noChangeAspect="1"/>
          </p:cNvPicPr>
          <p:nvPr/>
        </p:nvPicPr>
        <p:blipFill>
          <a:blip r:embed="rId8"/>
          <a:stretch>
            <a:fillRect/>
          </a:stretch>
        </p:blipFill>
        <p:spPr>
          <a:xfrm>
            <a:off x="0" y="15290"/>
            <a:ext cx="6686556" cy="5940100"/>
          </a:xfrm>
          <a:prstGeom prst="rect">
            <a:avLst/>
          </a:prstGeom>
        </p:spPr>
      </p:pic>
      <p:pic>
        <p:nvPicPr>
          <p:cNvPr id="10" name="Bild 9"/>
          <p:cNvPicPr>
            <a:picLocks noChangeAspect="1"/>
          </p:cNvPicPr>
          <p:nvPr/>
        </p:nvPicPr>
        <p:blipFill>
          <a:blip r:embed="rId9"/>
          <a:stretch>
            <a:fillRect/>
          </a:stretch>
        </p:blipFill>
        <p:spPr>
          <a:xfrm>
            <a:off x="0" y="1689100"/>
            <a:ext cx="9144000" cy="3465689"/>
          </a:xfrm>
          <a:prstGeom prst="rect">
            <a:avLst/>
          </a:prstGeom>
        </p:spPr>
      </p:pic>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136</a:t>
            </a:fld>
            <a:endParaRPr lang="en-US" altLang="en-US" sz="1200">
              <a:solidFill>
                <a:srgbClr val="898989"/>
              </a:solidFill>
            </a:endParaRPr>
          </a:p>
        </p:txBody>
      </p:sp>
    </p:spTree>
    <p:extLst>
      <p:ext uri="{BB962C8B-B14F-4D97-AF65-F5344CB8AC3E}">
        <p14:creationId xmlns:p14="http://schemas.microsoft.com/office/powerpoint/2010/main" val="1318315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pt-PT" b="1"/>
              <a:t>Tipos de criptomoedas</a:t>
            </a:r>
          </a:p>
        </p:txBody>
      </p:sp>
      <p:sp>
        <p:nvSpPr>
          <p:cNvPr id="4" name="Rectangle 3"/>
          <p:cNvSpPr>
            <a:spLocks noGrp="1" noChangeArrowheads="1"/>
          </p:cNvSpPr>
          <p:nvPr>
            <p:ph idx="1"/>
          </p:nvPr>
        </p:nvSpPr>
        <p:spPr>
          <a:xfrm>
            <a:off x="188662" y="1387764"/>
            <a:ext cx="8229600" cy="4525963"/>
          </a:xfrm>
        </p:spPr>
        <p:txBody>
          <a:bodyPr>
            <a:normAutofit/>
          </a:bodyPr>
          <a:lstStyle/>
          <a:p>
            <a:pPr marL="0" indent="0">
              <a:lnSpc>
                <a:spcPct val="150000"/>
              </a:lnSpc>
              <a:spcBef>
                <a:spcPts val="0"/>
              </a:spcBef>
              <a:buNone/>
            </a:pPr>
            <a:r>
              <a:rPr lang="pt-PT" b="1"/>
              <a:t>Tipos de criptomoedas</a:t>
            </a:r>
          </a:p>
        </p:txBody>
      </p:sp>
      <p:pic>
        <p:nvPicPr>
          <p:cNvPr id="3" name="Bild 2"/>
          <p:cNvPicPr>
            <a:picLocks noChangeAspect="1"/>
          </p:cNvPicPr>
          <p:nvPr/>
        </p:nvPicPr>
        <p:blipFill>
          <a:blip r:embed="rId3"/>
          <a:stretch>
            <a:fillRect/>
          </a:stretch>
        </p:blipFill>
        <p:spPr>
          <a:xfrm>
            <a:off x="457200" y="2548227"/>
            <a:ext cx="3365500" cy="3365500"/>
          </a:xfrm>
          <a:prstGeom prst="rect">
            <a:avLst/>
          </a:prstGeom>
        </p:spPr>
      </p:pic>
      <p:pic>
        <p:nvPicPr>
          <p:cNvPr id="5" name="Bild 4"/>
          <p:cNvPicPr>
            <a:picLocks noChangeAspect="1"/>
          </p:cNvPicPr>
          <p:nvPr/>
        </p:nvPicPr>
        <p:blipFill>
          <a:blip r:embed="rId4"/>
          <a:stretch>
            <a:fillRect/>
          </a:stretch>
        </p:blipFill>
        <p:spPr>
          <a:xfrm>
            <a:off x="6134100" y="3987800"/>
            <a:ext cx="2679700" cy="2679700"/>
          </a:xfrm>
          <a:prstGeom prst="rect">
            <a:avLst/>
          </a:prstGeom>
        </p:spPr>
      </p:pic>
      <p:pic>
        <p:nvPicPr>
          <p:cNvPr id="6" name="Bild 5"/>
          <p:cNvPicPr>
            <a:picLocks noChangeAspect="1"/>
          </p:cNvPicPr>
          <p:nvPr/>
        </p:nvPicPr>
        <p:blipFill>
          <a:blip r:embed="rId5"/>
          <a:stretch>
            <a:fillRect/>
          </a:stretch>
        </p:blipFill>
        <p:spPr>
          <a:xfrm>
            <a:off x="3454400" y="2997200"/>
            <a:ext cx="3251200" cy="3251200"/>
          </a:xfrm>
          <a:prstGeom prst="rect">
            <a:avLst/>
          </a:prstGeom>
        </p:spPr>
      </p:pic>
      <p:pic>
        <p:nvPicPr>
          <p:cNvPr id="7" name="Bild 6"/>
          <p:cNvPicPr>
            <a:picLocks noChangeAspect="1"/>
          </p:cNvPicPr>
          <p:nvPr/>
        </p:nvPicPr>
        <p:blipFill>
          <a:blip r:embed="rId6"/>
          <a:stretch>
            <a:fillRect/>
          </a:stretch>
        </p:blipFill>
        <p:spPr>
          <a:xfrm>
            <a:off x="2347378" y="4631027"/>
            <a:ext cx="2214044" cy="2197100"/>
          </a:xfrm>
          <a:prstGeom prst="rect">
            <a:avLst/>
          </a:prstGeom>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137</a:t>
            </a:fld>
            <a:endParaRPr lang="en-US" altLang="en-US" sz="1200">
              <a:solidFill>
                <a:srgbClr val="898989"/>
              </a:solidFill>
            </a:endParaRPr>
          </a:p>
        </p:txBody>
      </p:sp>
    </p:spTree>
    <p:extLst>
      <p:ext uri="{BB962C8B-B14F-4D97-AF65-F5344CB8AC3E}">
        <p14:creationId xmlns:p14="http://schemas.microsoft.com/office/powerpoint/2010/main" val="260362651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A teoria por trás do Bitcoin</a:t>
            </a:r>
          </a:p>
        </p:txBody>
      </p:sp>
      <p:pic>
        <p:nvPicPr>
          <p:cNvPr id="5" name="Bild 4"/>
          <p:cNvPicPr>
            <a:picLocks noChangeAspect="1"/>
          </p:cNvPicPr>
          <p:nvPr/>
        </p:nvPicPr>
        <p:blipFill>
          <a:blip r:embed="rId3"/>
          <a:stretch>
            <a:fillRect/>
          </a:stretch>
        </p:blipFill>
        <p:spPr>
          <a:xfrm>
            <a:off x="457200" y="1257300"/>
            <a:ext cx="8015588" cy="5051957"/>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138</a:t>
            </a:fld>
            <a:endParaRPr lang="en-US" altLang="en-US" sz="1200">
              <a:solidFill>
                <a:srgbClr val="898989"/>
              </a:solidFill>
            </a:endParaRPr>
          </a:p>
        </p:txBody>
      </p:sp>
    </p:spTree>
    <p:extLst>
      <p:ext uri="{BB962C8B-B14F-4D97-AF65-F5344CB8AC3E}">
        <p14:creationId xmlns:p14="http://schemas.microsoft.com/office/powerpoint/2010/main" val="3767751741"/>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PT" b="1"/>
              <a:t>A teoria por trás da criptomoeda</a:t>
            </a:r>
          </a:p>
        </p:txBody>
      </p:sp>
      <p:pic>
        <p:nvPicPr>
          <p:cNvPr id="4" name="Inhaltsplatzhalter 3"/>
          <p:cNvPicPr>
            <a:picLocks noGrp="1" noChangeAspect="1"/>
          </p:cNvPicPr>
          <p:nvPr>
            <p:ph idx="1"/>
          </p:nvPr>
        </p:nvPicPr>
        <p:blipFill>
          <a:blip r:embed="rId3"/>
          <a:srcRect l="-186296" r="-186296"/>
          <a:stretch>
            <a:fillRect/>
          </a:stretch>
        </p:blipFill>
        <p:spPr>
          <a:xfrm>
            <a:off x="-2632842" y="1592510"/>
            <a:ext cx="8043041" cy="4525963"/>
          </a:xfrm>
          <a:prstGeom prst="round1Rect">
            <a:avLst/>
          </a:prstGeom>
        </p:spPr>
      </p:pic>
      <p:sp>
        <p:nvSpPr>
          <p:cNvPr id="7" name="Textfeld 6"/>
          <p:cNvSpPr txBox="1"/>
          <p:nvPr/>
        </p:nvSpPr>
        <p:spPr>
          <a:xfrm>
            <a:off x="2400300" y="1765300"/>
            <a:ext cx="6286500" cy="1138773"/>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pt-PT" sz="1700">
                <a:solidFill>
                  <a:schemeClr val="tx1"/>
                </a:solidFill>
              </a:rPr>
              <a:t>Uma </a:t>
            </a:r>
            <a:r>
              <a:rPr lang="pt-PT" sz="1700" b="1">
                <a:solidFill>
                  <a:schemeClr val="tx1"/>
                </a:solidFill>
              </a:rPr>
              <a:t>carteira</a:t>
            </a:r>
            <a:r>
              <a:rPr lang="pt-PT" sz="1700">
                <a:solidFill>
                  <a:schemeClr val="tx1"/>
                </a:solidFill>
              </a:rPr>
              <a:t> é o equivalente a uma conta bancária. A carteira, na verdade, contém as chaves privadas do proprietário, que lhe permitem gastar moedas alocadas no seu endereço no blockchain (comparável a um PIN).</a:t>
            </a:r>
          </a:p>
        </p:txBody>
      </p:sp>
      <p:sp>
        <p:nvSpPr>
          <p:cNvPr id="8" name="Textfeld 7"/>
          <p:cNvSpPr txBox="1"/>
          <p:nvPr/>
        </p:nvSpPr>
        <p:spPr>
          <a:xfrm>
            <a:off x="2400300" y="2978329"/>
            <a:ext cx="6286500" cy="877163"/>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pt-PT" sz="1700">
                <a:solidFill>
                  <a:srgbClr val="000000"/>
                </a:solidFill>
              </a:rPr>
              <a:t>Um </a:t>
            </a:r>
            <a:r>
              <a:rPr lang="pt-PT" sz="1700" b="1">
                <a:solidFill>
                  <a:srgbClr val="000000"/>
                </a:solidFill>
              </a:rPr>
              <a:t>mineiro</a:t>
            </a:r>
            <a:r>
              <a:rPr lang="pt-PT" sz="1700">
                <a:solidFill>
                  <a:srgbClr val="000000"/>
                </a:solidFill>
              </a:rPr>
              <a:t> é uma pessoa que utiliza hardware de computador para processar cálculos matemáticos para a rede de criptomoedas. Estes cálculos são utilizados para confirmar transações.</a:t>
            </a:r>
          </a:p>
        </p:txBody>
      </p:sp>
      <p:sp>
        <p:nvSpPr>
          <p:cNvPr id="9" name="Textfeld 8"/>
          <p:cNvSpPr txBox="1"/>
          <p:nvPr/>
        </p:nvSpPr>
        <p:spPr>
          <a:xfrm>
            <a:off x="2400300" y="3939759"/>
            <a:ext cx="6286500" cy="1077218"/>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pt-PT" sz="1600">
                <a:solidFill>
                  <a:srgbClr val="000000"/>
                </a:solidFill>
              </a:rPr>
              <a:t>O </a:t>
            </a:r>
            <a:r>
              <a:rPr lang="pt-PT" sz="1600" b="1">
                <a:solidFill>
                  <a:srgbClr val="000000"/>
                </a:solidFill>
              </a:rPr>
              <a:t>block chain</a:t>
            </a:r>
            <a:r>
              <a:rPr lang="pt-PT" sz="1600">
                <a:solidFill>
                  <a:srgbClr val="000000"/>
                </a:solidFill>
              </a:rPr>
              <a:t> é um registo público de todas as transações na rede da criptomoeda. São armazenados por ordem cronológica. O block chain é partilhado entre todos os utilizadores desta rede e é utilizado para verificar o saldo dos endereços de carteira.</a:t>
            </a:r>
          </a:p>
        </p:txBody>
      </p:sp>
      <p:sp>
        <p:nvSpPr>
          <p:cNvPr id="10" name="Textfeld 9"/>
          <p:cNvSpPr txBox="1"/>
          <p:nvPr/>
        </p:nvSpPr>
        <p:spPr>
          <a:xfrm>
            <a:off x="2400300" y="5108159"/>
            <a:ext cx="6286500" cy="830997"/>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r>
              <a:rPr lang="pt-PT" sz="1600">
                <a:solidFill>
                  <a:srgbClr val="000000"/>
                </a:solidFill>
              </a:rPr>
              <a:t>A </a:t>
            </a:r>
            <a:r>
              <a:rPr lang="pt-PT" sz="1600" b="1">
                <a:solidFill>
                  <a:srgbClr val="000000"/>
                </a:solidFill>
              </a:rPr>
              <a:t>chave privada</a:t>
            </a:r>
            <a:r>
              <a:rPr lang="pt-PT" sz="1600">
                <a:solidFill>
                  <a:srgbClr val="000000"/>
                </a:solidFill>
              </a:rPr>
              <a:t> é um dado secreto que comprova o seu direito de gastar moedas de um endereço de carteira específico através de uma assinatura encriptada. Cada endereço de carteira possui uma chave privada exclusiva.</a:t>
            </a: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139</a:t>
            </a:fld>
            <a:endParaRPr lang="en-US" altLang="en-US" sz="1200">
              <a:solidFill>
                <a:srgbClr val="898989"/>
              </a:solidFill>
            </a:endParaRPr>
          </a:p>
        </p:txBody>
      </p:sp>
    </p:spTree>
    <p:extLst>
      <p:ext uri="{BB962C8B-B14F-4D97-AF65-F5344CB8AC3E}">
        <p14:creationId xmlns:p14="http://schemas.microsoft.com/office/powerpoint/2010/main" val="2983717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3969925" y="6550223"/>
            <a:ext cx="5174075" cy="307777"/>
          </a:xfrm>
          <a:prstGeom prst="rect">
            <a:avLst/>
          </a:prstGeom>
          <a:noFill/>
          <a:ln w="9525">
            <a:noFill/>
            <a:miter lim="800000"/>
            <a:headEnd/>
            <a:tailEnd/>
          </a:ln>
        </p:spPr>
        <p:txBody>
          <a:bodyPr wrap="none">
            <a:spAutoFit/>
          </a:bodyPr>
          <a:lstStyle/>
          <a:p>
            <a:r>
              <a:rPr lang="pt-PT" sz="1400">
                <a:solidFill>
                  <a:srgbClr val="000000"/>
                </a:solidFill>
              </a:rPr>
              <a:t>Fonte: http://www.w3schools.com/browsers/browsers_stats.asp </a:t>
            </a:r>
          </a:p>
        </p:txBody>
      </p:sp>
      <p:pic>
        <p:nvPicPr>
          <p:cNvPr id="3" name="Bild 2"/>
          <p:cNvPicPr>
            <a:picLocks noChangeAspect="1"/>
          </p:cNvPicPr>
          <p:nvPr/>
        </p:nvPicPr>
        <p:blipFill>
          <a:blip r:embed="rId3"/>
          <a:stretch>
            <a:fillRect/>
          </a:stretch>
        </p:blipFill>
        <p:spPr>
          <a:xfrm>
            <a:off x="381000" y="1180409"/>
            <a:ext cx="8305800" cy="4859175"/>
          </a:xfrm>
          <a:prstGeom prst="rect">
            <a:avLst/>
          </a:prstGeom>
        </p:spPr>
      </p:pic>
      <p:sp>
        <p:nvSpPr>
          <p:cNvPr id="7" name="Title 1"/>
          <p:cNvSpPr>
            <a:spLocks noGrp="1"/>
          </p:cNvSpPr>
          <p:nvPr>
            <p:ph type="title"/>
          </p:nvPr>
        </p:nvSpPr>
        <p:spPr>
          <a:xfrm>
            <a:off x="494644" y="214290"/>
            <a:ext cx="8229600" cy="830567"/>
          </a:xfrm>
        </p:spPr>
        <p:txBody>
          <a:bodyPr/>
          <a:lstStyle/>
          <a:p>
            <a:r>
              <a:rPr lang="pt-PT" b="1"/>
              <a:t>Estatísticas de navegadores</a:t>
            </a:r>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a:t>
            </a:fld>
            <a:endParaRPr lang="en-US" altLang="en-US" sz="1200">
              <a:solidFill>
                <a:srgbClr val="898989"/>
              </a:solidFill>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5668"/>
            <a:ext cx="8229600" cy="962095"/>
          </a:xfrm>
        </p:spPr>
        <p:txBody>
          <a:bodyPr>
            <a:noAutofit/>
          </a:bodyPr>
          <a:lstStyle/>
          <a:p>
            <a:r>
              <a:rPr lang="pt-PT" sz="3200" b="1"/>
              <a:t>Utilização de criptomoedas para branqueamento de capitais </a:t>
            </a:r>
          </a:p>
        </p:txBody>
      </p:sp>
      <p:sp>
        <p:nvSpPr>
          <p:cNvPr id="4" name="Rectangle 3"/>
          <p:cNvSpPr>
            <a:spLocks noGrp="1" noChangeArrowheads="1"/>
          </p:cNvSpPr>
          <p:nvPr>
            <p:ph idx="1"/>
          </p:nvPr>
        </p:nvSpPr>
        <p:spPr>
          <a:xfrm>
            <a:off x="188662" y="1387764"/>
            <a:ext cx="8229600" cy="4666195"/>
          </a:xfrm>
        </p:spPr>
        <p:txBody>
          <a:bodyPr>
            <a:normAutofit fontScale="85000" lnSpcReduction="20000"/>
          </a:bodyPr>
          <a:lstStyle/>
          <a:p>
            <a:pPr marL="0" indent="0">
              <a:lnSpc>
                <a:spcPct val="150000"/>
              </a:lnSpc>
              <a:spcBef>
                <a:spcPts val="0"/>
              </a:spcBef>
              <a:buNone/>
            </a:pPr>
            <a:r>
              <a:rPr lang="pt-PT" b="1"/>
              <a:t>Misturadores</a:t>
            </a:r>
          </a:p>
          <a:p>
            <a:pPr lvl="1">
              <a:lnSpc>
                <a:spcPct val="150000"/>
              </a:lnSpc>
              <a:spcBef>
                <a:spcPts val="0"/>
              </a:spcBef>
            </a:pPr>
            <a:r>
              <a:rPr lang="pt-PT" sz="2000" b="1"/>
              <a:t>Moedas provenientes de transações criminosas são misturadas com moedas de outros utilizadores num endereço de misturador central. </a:t>
            </a:r>
          </a:p>
          <a:p>
            <a:pPr lvl="1">
              <a:lnSpc>
                <a:spcPct val="150000"/>
              </a:lnSpc>
              <a:spcBef>
                <a:spcPts val="0"/>
              </a:spcBef>
            </a:pPr>
            <a:r>
              <a:rPr lang="pt-PT" sz="2000" b="1"/>
              <a:t>O misturador envia de volta as transações individuais.</a:t>
            </a:r>
          </a:p>
          <a:p>
            <a:pPr marL="457200" lvl="1" indent="0">
              <a:lnSpc>
                <a:spcPct val="150000"/>
              </a:lnSpc>
              <a:spcBef>
                <a:spcPts val="0"/>
              </a:spcBef>
              <a:buNone/>
            </a:pPr>
            <a:endParaRPr lang="en-GB" sz="2000" b="1" dirty="0"/>
          </a:p>
          <a:p>
            <a:pPr marL="0" indent="0">
              <a:lnSpc>
                <a:spcPct val="150000"/>
              </a:lnSpc>
              <a:spcBef>
                <a:spcPts val="0"/>
              </a:spcBef>
              <a:buNone/>
            </a:pPr>
            <a:r>
              <a:rPr lang="pt-PT" b="1"/>
              <a:t>Distribuidores</a:t>
            </a:r>
          </a:p>
          <a:p>
            <a:pPr lvl="1">
              <a:lnSpc>
                <a:spcPct val="150000"/>
              </a:lnSpc>
              <a:spcBef>
                <a:spcPts val="0"/>
              </a:spcBef>
            </a:pPr>
            <a:r>
              <a:rPr lang="pt-PT" sz="2000" b="1"/>
              <a:t>Moedas provenientes de transações criminosas são enviadas para um serviço de distribuidores.</a:t>
            </a:r>
          </a:p>
          <a:p>
            <a:pPr lvl="1">
              <a:lnSpc>
                <a:spcPct val="150000"/>
              </a:lnSpc>
              <a:spcBef>
                <a:spcPts val="0"/>
              </a:spcBef>
            </a:pPr>
            <a:r>
              <a:rPr lang="pt-PT" sz="2000" b="1"/>
              <a:t>O distribuidor irá misturar as moedas, transferi-las através de diferentes outras carteiras em quantidades diferentes.</a:t>
            </a:r>
          </a:p>
          <a:p>
            <a:pPr lvl="1">
              <a:lnSpc>
                <a:spcPct val="150000"/>
              </a:lnSpc>
              <a:spcBef>
                <a:spcPts val="0"/>
              </a:spcBef>
            </a:pPr>
            <a:r>
              <a:rPr lang="pt-PT" sz="2000" b="1"/>
              <a:t>O distribuidor irá enviar as moedas de volta numa variedade de transações com montantes diferentes.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140</a:t>
            </a:fld>
            <a:endParaRPr lang="en-US" altLang="en-US" sz="1200">
              <a:solidFill>
                <a:srgbClr val="898989"/>
              </a:solidFill>
            </a:endParaRPr>
          </a:p>
        </p:txBody>
      </p:sp>
    </p:spTree>
    <p:extLst>
      <p:ext uri="{BB962C8B-B14F-4D97-AF65-F5344CB8AC3E}">
        <p14:creationId xmlns:p14="http://schemas.microsoft.com/office/powerpoint/2010/main" val="33406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pt-PT" b="1"/>
              <a:t>Técnicas de investigação</a:t>
            </a:r>
          </a:p>
        </p:txBody>
      </p:sp>
      <p:pic>
        <p:nvPicPr>
          <p:cNvPr id="11" name="Bild 10"/>
          <p:cNvPicPr>
            <a:picLocks noChangeAspect="1"/>
          </p:cNvPicPr>
          <p:nvPr/>
        </p:nvPicPr>
        <p:blipFill>
          <a:blip r:embed="rId3"/>
          <a:stretch>
            <a:fillRect/>
          </a:stretch>
        </p:blipFill>
        <p:spPr>
          <a:xfrm>
            <a:off x="0" y="1270000"/>
            <a:ext cx="9144000" cy="4294682"/>
          </a:xfrm>
          <a:prstGeom prst="rect">
            <a:avLst/>
          </a:prstGeom>
        </p:spPr>
      </p:pic>
      <p:pic>
        <p:nvPicPr>
          <p:cNvPr id="12" name="Bild 11"/>
          <p:cNvPicPr>
            <a:picLocks noChangeAspect="1"/>
          </p:cNvPicPr>
          <p:nvPr/>
        </p:nvPicPr>
        <p:blipFill>
          <a:blip r:embed="rId4"/>
          <a:stretch>
            <a:fillRect/>
          </a:stretch>
        </p:blipFill>
        <p:spPr>
          <a:xfrm>
            <a:off x="0" y="1270000"/>
            <a:ext cx="9144000" cy="5008673"/>
          </a:xfrm>
          <a:prstGeom prst="rect">
            <a:avLst/>
          </a:prstGeom>
        </p:spPr>
      </p:pic>
      <p:pic>
        <p:nvPicPr>
          <p:cNvPr id="7" name="Bild 6"/>
          <p:cNvPicPr>
            <a:picLocks noChangeAspect="1"/>
          </p:cNvPicPr>
          <p:nvPr/>
        </p:nvPicPr>
        <p:blipFill>
          <a:blip r:embed="rId5"/>
          <a:stretch>
            <a:fillRect/>
          </a:stretch>
        </p:blipFill>
        <p:spPr>
          <a:xfrm>
            <a:off x="0" y="1270000"/>
            <a:ext cx="9144000" cy="4195658"/>
          </a:xfrm>
          <a:prstGeom prst="rect">
            <a:avLst/>
          </a:prstGeom>
        </p:spPr>
      </p:pic>
      <p:pic>
        <p:nvPicPr>
          <p:cNvPr id="9" name="Bild 8"/>
          <p:cNvPicPr>
            <a:picLocks noChangeAspect="1"/>
          </p:cNvPicPr>
          <p:nvPr/>
        </p:nvPicPr>
        <p:blipFill>
          <a:blip r:embed="rId6"/>
          <a:stretch>
            <a:fillRect/>
          </a:stretch>
        </p:blipFill>
        <p:spPr>
          <a:xfrm>
            <a:off x="0" y="1270000"/>
            <a:ext cx="9144000" cy="5496842"/>
          </a:xfrm>
          <a:prstGeom prst="rect">
            <a:avLst/>
          </a:prstGeom>
        </p:spPr>
      </p:pic>
      <p:pic>
        <p:nvPicPr>
          <p:cNvPr id="10" name="Bild 9"/>
          <p:cNvPicPr>
            <a:picLocks noChangeAspect="1"/>
          </p:cNvPicPr>
          <p:nvPr/>
        </p:nvPicPr>
        <p:blipFill>
          <a:blip r:embed="rId7"/>
          <a:stretch>
            <a:fillRect/>
          </a:stretch>
        </p:blipFill>
        <p:spPr>
          <a:xfrm>
            <a:off x="0" y="1270000"/>
            <a:ext cx="9144000" cy="6065732"/>
          </a:xfrm>
          <a:prstGeom prst="rect">
            <a:avLst/>
          </a:prstGeom>
        </p:spPr>
      </p:pic>
      <p:pic>
        <p:nvPicPr>
          <p:cNvPr id="13" name="Bild 12"/>
          <p:cNvPicPr>
            <a:picLocks noChangeAspect="1"/>
          </p:cNvPicPr>
          <p:nvPr/>
        </p:nvPicPr>
        <p:blipFill>
          <a:blip r:embed="rId8"/>
          <a:stretch>
            <a:fillRect/>
          </a:stretch>
        </p:blipFill>
        <p:spPr>
          <a:xfrm>
            <a:off x="0" y="1270000"/>
            <a:ext cx="9144000" cy="3694702"/>
          </a:xfrm>
          <a:prstGeom prst="rect">
            <a:avLst/>
          </a:prstGeom>
        </p:spPr>
      </p:pic>
      <p:pic>
        <p:nvPicPr>
          <p:cNvPr id="6" name="Bild 5"/>
          <p:cNvPicPr>
            <a:picLocks noChangeAspect="1"/>
          </p:cNvPicPr>
          <p:nvPr/>
        </p:nvPicPr>
        <p:blipFill>
          <a:blip r:embed="rId9"/>
          <a:stretch>
            <a:fillRect/>
          </a:stretch>
        </p:blipFill>
        <p:spPr>
          <a:xfrm>
            <a:off x="0" y="1384084"/>
            <a:ext cx="8572500" cy="3978496"/>
          </a:xfrm>
          <a:prstGeom prst="rect">
            <a:avLst/>
          </a:prstGeom>
        </p:spPr>
      </p:pic>
      <p:pic>
        <p:nvPicPr>
          <p:cNvPr id="5" name="Bild 4"/>
          <p:cNvPicPr>
            <a:picLocks noChangeAspect="1"/>
          </p:cNvPicPr>
          <p:nvPr/>
        </p:nvPicPr>
        <p:blipFill>
          <a:blip r:embed="rId10"/>
          <a:stretch>
            <a:fillRect/>
          </a:stretch>
        </p:blipFill>
        <p:spPr>
          <a:xfrm>
            <a:off x="0" y="1384084"/>
            <a:ext cx="9243997" cy="3581399"/>
          </a:xfrm>
          <a:prstGeom prst="rect">
            <a:avLst/>
          </a:prstGeom>
        </p:spPr>
      </p:pic>
      <p:sp>
        <p:nvSpPr>
          <p:cNvPr id="1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141</a:t>
            </a:fld>
            <a:endParaRPr lang="en-US" altLang="en-US" sz="1200">
              <a:solidFill>
                <a:srgbClr val="898989"/>
              </a:solidFill>
            </a:endParaRPr>
          </a:p>
        </p:txBody>
      </p:sp>
    </p:spTree>
    <p:extLst>
      <p:ext uri="{BB962C8B-B14F-4D97-AF65-F5344CB8AC3E}">
        <p14:creationId xmlns:p14="http://schemas.microsoft.com/office/powerpoint/2010/main" val="345937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pt-PT" b="1"/>
              <a:t>Desafios para as investigações</a:t>
            </a:r>
          </a:p>
        </p:txBody>
      </p:sp>
      <p:sp>
        <p:nvSpPr>
          <p:cNvPr id="4" name="Rectangle 3"/>
          <p:cNvSpPr>
            <a:spLocks noGrp="1" noChangeArrowheads="1"/>
          </p:cNvSpPr>
          <p:nvPr>
            <p:ph idx="1"/>
          </p:nvPr>
        </p:nvSpPr>
        <p:spPr>
          <a:xfrm>
            <a:off x="188662" y="1387764"/>
            <a:ext cx="8229600" cy="4525963"/>
          </a:xfrm>
        </p:spPr>
        <p:txBody>
          <a:bodyPr>
            <a:normAutofit fontScale="85000" lnSpcReduction="10000"/>
          </a:bodyPr>
          <a:lstStyle/>
          <a:p>
            <a:pPr>
              <a:lnSpc>
                <a:spcPct val="150000"/>
              </a:lnSpc>
              <a:spcBef>
                <a:spcPts val="0"/>
              </a:spcBef>
            </a:pPr>
            <a:r>
              <a:rPr lang="pt-PT" b="1"/>
              <a:t>"Seguir o dinheiro", "seguir a mercadoria" apenas não vai funcionar</a:t>
            </a:r>
          </a:p>
          <a:p>
            <a:pPr>
              <a:lnSpc>
                <a:spcPct val="150000"/>
              </a:lnSpc>
              <a:spcBef>
                <a:spcPts val="0"/>
              </a:spcBef>
            </a:pPr>
            <a:r>
              <a:rPr lang="pt-PT" b="1"/>
              <a:t>Tecnicamente mais sofisticado</a:t>
            </a:r>
          </a:p>
          <a:p>
            <a:pPr>
              <a:lnSpc>
                <a:spcPct val="150000"/>
              </a:lnSpc>
              <a:spcBef>
                <a:spcPts val="0"/>
              </a:spcBef>
            </a:pPr>
            <a:r>
              <a:rPr lang="pt-PT" b="1"/>
              <a:t>Não é anónimo, mas muitas vezes difícil de localizar</a:t>
            </a:r>
          </a:p>
          <a:p>
            <a:pPr>
              <a:lnSpc>
                <a:spcPct val="150000"/>
              </a:lnSpc>
              <a:spcBef>
                <a:spcPts val="0"/>
              </a:spcBef>
            </a:pPr>
            <a:r>
              <a:rPr lang="pt-PT" b="1"/>
              <a:t>Muito dependente das informações do prestador de serviços</a:t>
            </a:r>
          </a:p>
          <a:p>
            <a:pPr>
              <a:lnSpc>
                <a:spcPct val="150000"/>
              </a:lnSpc>
              <a:spcBef>
                <a:spcPts val="0"/>
              </a:spcBef>
            </a:pPr>
            <a:r>
              <a:rPr lang="pt-PT" b="1"/>
              <a:t>Falta de POPs para criptomoedas apreendidas</a:t>
            </a:r>
          </a:p>
        </p:txBody>
      </p:sp>
      <p:pic>
        <p:nvPicPr>
          <p:cNvPr id="3" name="Bild 2"/>
          <p:cNvPicPr>
            <a:picLocks noChangeAspect="1"/>
          </p:cNvPicPr>
          <p:nvPr/>
        </p:nvPicPr>
        <p:blipFill>
          <a:blip r:embed="rId3"/>
          <a:stretch>
            <a:fillRect/>
          </a:stretch>
        </p:blipFill>
        <p:spPr>
          <a:xfrm>
            <a:off x="188662" y="1387764"/>
            <a:ext cx="8345738" cy="532647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142</a:t>
            </a:fld>
            <a:endParaRPr lang="en-US" altLang="en-US" sz="1200">
              <a:solidFill>
                <a:srgbClr val="898989"/>
              </a:solidFill>
            </a:endParaRPr>
          </a:p>
        </p:txBody>
      </p:sp>
    </p:spTree>
    <p:extLst>
      <p:ext uri="{BB962C8B-B14F-4D97-AF65-F5344CB8AC3E}">
        <p14:creationId xmlns:p14="http://schemas.microsoft.com/office/powerpoint/2010/main" val="267995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lip Art de Marcas de pergunta">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pt-PT" sz="5400"/>
              <a:t>Perguntas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143</a:t>
            </a:fld>
            <a:endParaRPr lang="en-US" altLang="en-US" sz="1200">
              <a:solidFill>
                <a:srgbClr val="898989"/>
              </a:solidFill>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65" y="2762225"/>
            <a:ext cx="8709429" cy="1143000"/>
          </a:xfrm>
        </p:spPr>
        <p:txBody>
          <a:bodyPr/>
          <a:lstStyle/>
          <a:p>
            <a:r>
              <a:rPr lang="pt-PT" b="1"/>
              <a:t>Parte Quatro</a:t>
            </a:r>
            <a:br>
              <a:rPr lang="pt-PT" b="1"/>
            </a:br>
            <a:r>
              <a:rPr lang="pt-PT" b="1"/>
              <a:t>Crimes na Internet</a:t>
            </a:r>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144</a:t>
            </a:fld>
            <a:endParaRPr lang="en-US" altLang="en-US" sz="1200">
              <a:solidFill>
                <a:srgbClr val="898989"/>
              </a:solidFill>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pt-PT" b="1">
                <a:solidFill>
                  <a:schemeClr val="accent1">
                    <a:lumMod val="25000"/>
                  </a:schemeClr>
                </a:solidFill>
                <a:latin typeface="Calibri" pitchFamily="34" charset="0"/>
              </a:rPr>
              <a:t>Estatísticas de exemplo (US)</a:t>
            </a: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pt-PT" sz="1400" i="1">
                <a:solidFill>
                  <a:schemeClr val="accent1">
                    <a:lumMod val="25000"/>
                  </a:schemeClr>
                </a:solidFill>
              </a:rPr>
              <a:t>Fonte - Centro de Reclamações contra Crimes pela Internet (EUA) – 10 de janeiro de 2017</a:t>
            </a:r>
          </a:p>
        </p:txBody>
      </p:sp>
      <p:graphicFrame>
        <p:nvGraphicFramePr>
          <p:cNvPr id="5" name="Table 4"/>
          <p:cNvGraphicFramePr>
            <a:graphicFrameLocks noGrp="1"/>
          </p:cNvGraphicFramePr>
          <p:nvPr>
            <p:extLst>
              <p:ext uri="{D42A27DB-BD31-4B8C-83A1-F6EECF244321}">
                <p14:modId xmlns:p14="http://schemas.microsoft.com/office/powerpoint/2010/main" val="2229598605"/>
              </p:ext>
            </p:extLst>
          </p:nvPr>
        </p:nvGraphicFramePr>
        <p:xfrm>
          <a:off x="2421467" y="1143000"/>
          <a:ext cx="4064000" cy="546100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tblGrid>
              <a:tr h="370840">
                <a:tc>
                  <a:txBody>
                    <a:bodyPr/>
                    <a:lstStyle/>
                    <a:p>
                      <a:r>
                        <a:rPr lang="pt-PT"/>
                        <a:t>Ano</a:t>
                      </a:r>
                    </a:p>
                  </a:txBody>
                  <a:tcPr/>
                </a:tc>
                <a:tc>
                  <a:txBody>
                    <a:bodyPr/>
                    <a:lstStyle/>
                    <a:p>
                      <a:r>
                        <a:rPr lang="pt-PT"/>
                        <a:t>Reclamações recebidas</a:t>
                      </a:r>
                    </a:p>
                  </a:txBody>
                  <a:tcPr/>
                </a:tc>
                <a:extLst>
                  <a:ext uri="{0D108BD9-81ED-4DB2-BD59-A6C34878D82A}">
                    <a16:rowId xmlns:a16="http://schemas.microsoft.com/office/drawing/2014/main"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a:t>2015</a:t>
                      </a:r>
                    </a:p>
                  </a:txBody>
                  <a:tcPr/>
                </a:tc>
                <a:tc>
                  <a:txBody>
                    <a:bodyPr/>
                    <a:lstStyle/>
                    <a:p>
                      <a:r>
                        <a:rPr lang="pt-PT"/>
                        <a:t>288 012</a:t>
                      </a:r>
                    </a:p>
                  </a:txBody>
                  <a:tcPr/>
                </a:tc>
                <a:extLst>
                  <a:ext uri="{0D108BD9-81ED-4DB2-BD59-A6C34878D82A}">
                    <a16:rowId xmlns:a16="http://schemas.microsoft.com/office/drawing/2014/main" val="10001"/>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a:t>2014</a:t>
                      </a:r>
                    </a:p>
                  </a:txBody>
                  <a:tcPr/>
                </a:tc>
                <a:tc>
                  <a:txBody>
                    <a:bodyPr/>
                    <a:lstStyle/>
                    <a:p>
                      <a:r>
                        <a:rPr lang="pt-PT"/>
                        <a:t>269 422</a:t>
                      </a:r>
                    </a:p>
                  </a:txBody>
                  <a:tcPr/>
                </a:tc>
                <a:extLst>
                  <a:ext uri="{0D108BD9-81ED-4DB2-BD59-A6C34878D82A}">
                    <a16:rowId xmlns:a16="http://schemas.microsoft.com/office/drawing/2014/main" val="10002"/>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a:t>2013</a:t>
                      </a:r>
                    </a:p>
                  </a:txBody>
                  <a:tcPr/>
                </a:tc>
                <a:tc>
                  <a:txBody>
                    <a:bodyPr/>
                    <a:lstStyle/>
                    <a:p>
                      <a:r>
                        <a:rPr lang="pt-PT"/>
                        <a:t>262 813</a:t>
                      </a:r>
                    </a:p>
                  </a:txBody>
                  <a:tcPr/>
                </a:tc>
                <a:extLst>
                  <a:ext uri="{0D108BD9-81ED-4DB2-BD59-A6C34878D82A}">
                    <a16:rowId xmlns:a16="http://schemas.microsoft.com/office/drawing/2014/main" val="10003"/>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pt-PT"/>
                        <a:t>2012</a:t>
                      </a:r>
                    </a:p>
                  </a:txBody>
                  <a:tcPr/>
                </a:tc>
                <a:tc>
                  <a:txBody>
                    <a:bodyPr/>
                    <a:lstStyle/>
                    <a:p>
                      <a:r>
                        <a:rPr lang="pt-PT"/>
                        <a:t>289 974</a:t>
                      </a:r>
                    </a:p>
                  </a:txBody>
                  <a:tcPr/>
                </a:tc>
                <a:extLst>
                  <a:ext uri="{0D108BD9-81ED-4DB2-BD59-A6C34878D82A}">
                    <a16:rowId xmlns:a16="http://schemas.microsoft.com/office/drawing/2014/main" val="10004"/>
                  </a:ext>
                </a:extLst>
              </a:tr>
              <a:tr h="370840">
                <a:tc>
                  <a:txBody>
                    <a:bodyPr/>
                    <a:lstStyle/>
                    <a:p>
                      <a:r>
                        <a:rPr lang="pt-PT"/>
                        <a:t>2011</a:t>
                      </a:r>
                    </a:p>
                  </a:txBody>
                  <a:tcPr/>
                </a:tc>
                <a:tc>
                  <a:txBody>
                    <a:bodyPr/>
                    <a:lstStyle/>
                    <a:p>
                      <a:r>
                        <a:rPr lang="pt-PT"/>
                        <a:t>314 246</a:t>
                      </a:r>
                    </a:p>
                  </a:txBody>
                  <a:tcPr/>
                </a:tc>
                <a:extLst>
                  <a:ext uri="{0D108BD9-81ED-4DB2-BD59-A6C34878D82A}">
                    <a16:rowId xmlns:a16="http://schemas.microsoft.com/office/drawing/2014/main" val="10005"/>
                  </a:ext>
                </a:extLst>
              </a:tr>
              <a:tr h="370840">
                <a:tc>
                  <a:txBody>
                    <a:bodyPr/>
                    <a:lstStyle/>
                    <a:p>
                      <a:r>
                        <a:rPr lang="pt-PT"/>
                        <a:t>2010</a:t>
                      </a:r>
                    </a:p>
                  </a:txBody>
                  <a:tcPr/>
                </a:tc>
                <a:tc>
                  <a:txBody>
                    <a:bodyPr/>
                    <a:lstStyle/>
                    <a:p>
                      <a:r>
                        <a:rPr lang="pt-PT"/>
                        <a:t>303 809</a:t>
                      </a:r>
                    </a:p>
                  </a:txBody>
                  <a:tcPr/>
                </a:tc>
                <a:extLst>
                  <a:ext uri="{0D108BD9-81ED-4DB2-BD59-A6C34878D82A}">
                    <a16:rowId xmlns:a16="http://schemas.microsoft.com/office/drawing/2014/main" val="10006"/>
                  </a:ext>
                </a:extLst>
              </a:tr>
              <a:tr h="370840">
                <a:tc>
                  <a:txBody>
                    <a:bodyPr/>
                    <a:lstStyle/>
                    <a:p>
                      <a:r>
                        <a:rPr lang="pt-PT"/>
                        <a:t>2009</a:t>
                      </a:r>
                    </a:p>
                  </a:txBody>
                  <a:tcPr/>
                </a:tc>
                <a:tc>
                  <a:txBody>
                    <a:bodyPr/>
                    <a:lstStyle/>
                    <a:p>
                      <a:r>
                        <a:rPr lang="pt-PT"/>
                        <a:t>336 665</a:t>
                      </a:r>
                    </a:p>
                  </a:txBody>
                  <a:tcPr/>
                </a:tc>
                <a:extLst>
                  <a:ext uri="{0D108BD9-81ED-4DB2-BD59-A6C34878D82A}">
                    <a16:rowId xmlns:a16="http://schemas.microsoft.com/office/drawing/2014/main" val="10007"/>
                  </a:ext>
                </a:extLst>
              </a:tr>
              <a:tr h="370840">
                <a:tc>
                  <a:txBody>
                    <a:bodyPr/>
                    <a:lstStyle/>
                    <a:p>
                      <a:r>
                        <a:rPr lang="pt-PT"/>
                        <a:t>2008</a:t>
                      </a:r>
                    </a:p>
                  </a:txBody>
                  <a:tcPr/>
                </a:tc>
                <a:tc>
                  <a:txBody>
                    <a:bodyPr/>
                    <a:lstStyle/>
                    <a:p>
                      <a:r>
                        <a:rPr lang="pt-PT"/>
                        <a:t>275 284</a:t>
                      </a:r>
                    </a:p>
                  </a:txBody>
                  <a:tcPr/>
                </a:tc>
                <a:extLst>
                  <a:ext uri="{0D108BD9-81ED-4DB2-BD59-A6C34878D82A}">
                    <a16:rowId xmlns:a16="http://schemas.microsoft.com/office/drawing/2014/main" val="10008"/>
                  </a:ext>
                </a:extLst>
              </a:tr>
              <a:tr h="370840">
                <a:tc>
                  <a:txBody>
                    <a:bodyPr/>
                    <a:lstStyle/>
                    <a:p>
                      <a:r>
                        <a:rPr lang="pt-PT"/>
                        <a:t>2007</a:t>
                      </a:r>
                    </a:p>
                  </a:txBody>
                  <a:tcPr/>
                </a:tc>
                <a:tc>
                  <a:txBody>
                    <a:bodyPr/>
                    <a:lstStyle/>
                    <a:p>
                      <a:r>
                        <a:rPr lang="pt-PT"/>
                        <a:t>206 884</a:t>
                      </a:r>
                    </a:p>
                  </a:txBody>
                  <a:tcPr/>
                </a:tc>
                <a:extLst>
                  <a:ext uri="{0D108BD9-81ED-4DB2-BD59-A6C34878D82A}">
                    <a16:rowId xmlns:a16="http://schemas.microsoft.com/office/drawing/2014/main" val="10009"/>
                  </a:ext>
                </a:extLst>
              </a:tr>
              <a:tr h="370840">
                <a:tc>
                  <a:txBody>
                    <a:bodyPr/>
                    <a:lstStyle/>
                    <a:p>
                      <a:r>
                        <a:rPr lang="pt-PT"/>
                        <a:t>2006</a:t>
                      </a:r>
                    </a:p>
                  </a:txBody>
                  <a:tcPr/>
                </a:tc>
                <a:tc>
                  <a:txBody>
                    <a:bodyPr/>
                    <a:lstStyle/>
                    <a:p>
                      <a:r>
                        <a:rPr lang="pt-PT"/>
                        <a:t>207 492</a:t>
                      </a:r>
                    </a:p>
                  </a:txBody>
                  <a:tcPr/>
                </a:tc>
                <a:extLst>
                  <a:ext uri="{0D108BD9-81ED-4DB2-BD59-A6C34878D82A}">
                    <a16:rowId xmlns:a16="http://schemas.microsoft.com/office/drawing/2014/main" val="10010"/>
                  </a:ext>
                </a:extLst>
              </a:tr>
              <a:tr h="370840">
                <a:tc>
                  <a:txBody>
                    <a:bodyPr/>
                    <a:lstStyle/>
                    <a:p>
                      <a:r>
                        <a:rPr lang="pt-PT"/>
                        <a:t>2005</a:t>
                      </a:r>
                    </a:p>
                  </a:txBody>
                  <a:tcPr/>
                </a:tc>
                <a:tc>
                  <a:txBody>
                    <a:bodyPr/>
                    <a:lstStyle/>
                    <a:p>
                      <a:r>
                        <a:rPr lang="pt-PT"/>
                        <a:t>231 493</a:t>
                      </a:r>
                    </a:p>
                  </a:txBody>
                  <a:tcPr/>
                </a:tc>
                <a:extLst>
                  <a:ext uri="{0D108BD9-81ED-4DB2-BD59-A6C34878D82A}">
                    <a16:rowId xmlns:a16="http://schemas.microsoft.com/office/drawing/2014/main" val="10011"/>
                  </a:ext>
                </a:extLst>
              </a:tr>
              <a:tr h="370840">
                <a:tc>
                  <a:txBody>
                    <a:bodyPr/>
                    <a:lstStyle/>
                    <a:p>
                      <a:r>
                        <a:rPr lang="pt-PT"/>
                        <a:t>2004</a:t>
                      </a:r>
                    </a:p>
                  </a:txBody>
                  <a:tcPr/>
                </a:tc>
                <a:tc>
                  <a:txBody>
                    <a:bodyPr/>
                    <a:lstStyle/>
                    <a:p>
                      <a:r>
                        <a:rPr lang="pt-PT"/>
                        <a:t>207 449</a:t>
                      </a:r>
                    </a:p>
                  </a:txBody>
                  <a:tcPr/>
                </a:tc>
                <a:extLst>
                  <a:ext uri="{0D108BD9-81ED-4DB2-BD59-A6C34878D82A}">
                    <a16:rowId xmlns:a16="http://schemas.microsoft.com/office/drawing/2014/main" val="10012"/>
                  </a:ext>
                </a:extLst>
              </a:tr>
              <a:tr h="370840">
                <a:tc>
                  <a:txBody>
                    <a:bodyPr/>
                    <a:lstStyle/>
                    <a:p>
                      <a:r>
                        <a:rPr lang="pt-PT"/>
                        <a:t>2003</a:t>
                      </a:r>
                    </a:p>
                  </a:txBody>
                  <a:tcPr/>
                </a:tc>
                <a:tc>
                  <a:txBody>
                    <a:bodyPr/>
                    <a:lstStyle/>
                    <a:p>
                      <a:r>
                        <a:rPr lang="pt-PT"/>
                        <a:t>124 515</a:t>
                      </a:r>
                    </a:p>
                  </a:txBody>
                  <a:tcPr/>
                </a:tc>
                <a:extLst>
                  <a:ext uri="{0D108BD9-81ED-4DB2-BD59-A6C34878D82A}">
                    <a16:rowId xmlns:a16="http://schemas.microsoft.com/office/drawing/2014/main" val="10013"/>
                  </a:ext>
                </a:extLst>
              </a:tr>
            </a:tbl>
          </a:graphicData>
        </a:graphic>
      </p:graphicFrame>
      <p:sp>
        <p:nvSpPr>
          <p:cNvPr id="6" name="Čuvar mesta za broj slajda 1"/>
          <p:cNvSpPr txBox="1">
            <a:spLocks/>
          </p:cNvSpPr>
          <p:nvPr/>
        </p:nvSpPr>
        <p:spPr bwMode="auto">
          <a:xfrm>
            <a:off x="6845082" y="613679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145</a:t>
            </a:fld>
            <a:endParaRPr lang="en-US" altLang="en-US" sz="1200">
              <a:solidFill>
                <a:srgbClr val="898989"/>
              </a:solidFill>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pt-PT" b="1">
                <a:solidFill>
                  <a:schemeClr val="accent1">
                    <a:lumMod val="25000"/>
                  </a:schemeClr>
                </a:solidFill>
                <a:latin typeface="Calibri" pitchFamily="34" charset="0"/>
              </a:rPr>
              <a:t>Cibercrimes por continente</a:t>
            </a: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pt-PT" sz="1400" i="1">
                <a:solidFill>
                  <a:schemeClr val="accent1">
                    <a:lumMod val="25000"/>
                  </a:schemeClr>
                </a:solidFill>
              </a:rPr>
              <a:t>Fonte – UNODC – Estudo compreensivo sobre cibercriminalidade (2012)</a:t>
            </a:r>
          </a:p>
        </p:txBody>
      </p:sp>
      <p:pic>
        <p:nvPicPr>
          <p:cNvPr id="2" name="Bild 1"/>
          <p:cNvPicPr>
            <a:picLocks noChangeAspect="1"/>
          </p:cNvPicPr>
          <p:nvPr/>
        </p:nvPicPr>
        <p:blipFill>
          <a:blip r:embed="rId2"/>
          <a:stretch>
            <a:fillRect/>
          </a:stretch>
        </p:blipFill>
        <p:spPr>
          <a:xfrm>
            <a:off x="158460" y="745067"/>
            <a:ext cx="8646873" cy="5669770"/>
          </a:xfrm>
          <a:prstGeom prst="rect">
            <a:avLst/>
          </a:prstGeom>
        </p:spPr>
      </p:pic>
      <p:sp>
        <p:nvSpPr>
          <p:cNvPr id="5" name="Čuvar mesta za broj slajda 1"/>
          <p:cNvSpPr txBox="1">
            <a:spLocks/>
          </p:cNvSpPr>
          <p:nvPr/>
        </p:nvSpPr>
        <p:spPr bwMode="auto">
          <a:xfrm>
            <a:off x="6845082" y="621428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146</a:t>
            </a:fld>
            <a:endParaRPr lang="en-US" altLang="en-US" sz="1200">
              <a:solidFill>
                <a:srgbClr val="898989"/>
              </a:solidFill>
            </a:endParaRPr>
          </a:p>
        </p:txBody>
      </p:sp>
    </p:spTree>
    <p:extLst>
      <p:ext uri="{BB962C8B-B14F-4D97-AF65-F5344CB8AC3E}">
        <p14:creationId xmlns:p14="http://schemas.microsoft.com/office/powerpoint/2010/main" val="232581405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pt-PT" b="1">
                <a:solidFill>
                  <a:schemeClr val="accent1">
                    <a:lumMod val="25000"/>
                  </a:schemeClr>
                </a:solidFill>
                <a:latin typeface="Calibri" pitchFamily="34" charset="0"/>
              </a:rPr>
              <a:t>Cibercrime mais significativo</a:t>
            </a: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pt-PT" sz="1400" i="1">
                <a:solidFill>
                  <a:schemeClr val="accent1">
                    <a:lumMod val="25000"/>
                  </a:schemeClr>
                </a:solidFill>
              </a:rPr>
              <a:t>Fonte – UNODC – Estudo compreensivo sobre cibercriminalidade (2012)</a:t>
            </a:r>
          </a:p>
        </p:txBody>
      </p:sp>
      <p:pic>
        <p:nvPicPr>
          <p:cNvPr id="3" name="Bild 2"/>
          <p:cNvPicPr>
            <a:picLocks noChangeAspect="1"/>
          </p:cNvPicPr>
          <p:nvPr/>
        </p:nvPicPr>
        <p:blipFill>
          <a:blip r:embed="rId2"/>
          <a:stretch>
            <a:fillRect/>
          </a:stretch>
        </p:blipFill>
        <p:spPr>
          <a:xfrm>
            <a:off x="143935" y="935566"/>
            <a:ext cx="8576733" cy="5487835"/>
          </a:xfrm>
          <a:prstGeom prst="rect">
            <a:avLst/>
          </a:prstGeom>
        </p:spPr>
      </p:pic>
      <p:sp>
        <p:nvSpPr>
          <p:cNvPr id="5" name="Čuvar mesta za broj slajda 1"/>
          <p:cNvSpPr txBox="1">
            <a:spLocks/>
          </p:cNvSpPr>
          <p:nvPr/>
        </p:nvSpPr>
        <p:spPr bwMode="auto">
          <a:xfrm>
            <a:off x="6845082" y="621428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147</a:t>
            </a:fld>
            <a:endParaRPr lang="en-US" altLang="en-US" sz="1200">
              <a:solidFill>
                <a:srgbClr val="898989"/>
              </a:solidFill>
            </a:endParaRPr>
          </a:p>
        </p:txBody>
      </p:sp>
    </p:spTree>
    <p:extLst>
      <p:ext uri="{BB962C8B-B14F-4D97-AF65-F5344CB8AC3E}">
        <p14:creationId xmlns:p14="http://schemas.microsoft.com/office/powerpoint/2010/main" val="406197244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148</a:t>
            </a:fld>
            <a:endParaRPr lang="fr-FR">
              <a:solidFill>
                <a:schemeClr val="bg1"/>
              </a:solidFill>
            </a:endParaRPr>
          </a:p>
        </p:txBody>
      </p:sp>
      <p:sp>
        <p:nvSpPr>
          <p:cNvPr id="9" name="TextBox 23"/>
          <p:cNvSpPr txBox="1"/>
          <p:nvPr/>
        </p:nvSpPr>
        <p:spPr>
          <a:xfrm>
            <a:off x="1043608" y="157415"/>
            <a:ext cx="7056784" cy="492443"/>
          </a:xfrm>
          <a:prstGeom prst="rect">
            <a:avLst/>
          </a:prstGeom>
          <a:noFill/>
        </p:spPr>
        <p:txBody>
          <a:bodyPr wrap="square" rtlCol="0">
            <a:spAutoFit/>
          </a:bodyPr>
          <a:lstStyle/>
          <a:p>
            <a:r>
              <a:rPr lang="pt-PT" sz="2600" b="1">
                <a:solidFill>
                  <a:schemeClr val="bg1"/>
                </a:solidFill>
              </a:rPr>
              <a:t>Acesso a Estudos de caso de dados</a:t>
            </a:r>
          </a:p>
        </p:txBody>
      </p:sp>
      <p:sp>
        <p:nvSpPr>
          <p:cNvPr id="10" name="Rectangle 2"/>
          <p:cNvSpPr txBox="1">
            <a:spLocks noChangeArrowheads="1"/>
          </p:cNvSpPr>
          <p:nvPr/>
        </p:nvSpPr>
        <p:spPr>
          <a:xfrm>
            <a:off x="518864" y="2692397"/>
            <a:ext cx="8229600" cy="244686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pt-PT" b="1">
                <a:solidFill>
                  <a:schemeClr val="accent1">
                    <a:lumMod val="25000"/>
                  </a:schemeClr>
                </a:solidFill>
                <a:latin typeface="Calibri" pitchFamily="34" charset="0"/>
              </a:rPr>
              <a:t>Estudos de casos sobre cibercrime</a:t>
            </a:r>
          </a:p>
          <a:p>
            <a:r>
              <a:rPr lang="pt-PT" b="1">
                <a:solidFill>
                  <a:schemeClr val="accent1">
                    <a:lumMod val="25000"/>
                  </a:schemeClr>
                </a:solidFill>
                <a:latin typeface="Calibri" pitchFamily="34" charset="0"/>
              </a:rPr>
              <a:t>salientar</a:t>
            </a:r>
          </a:p>
          <a:p>
            <a:r>
              <a:rPr lang="pt-PT" b="1">
                <a:solidFill>
                  <a:schemeClr val="accent1">
                    <a:lumMod val="25000"/>
                  </a:schemeClr>
                </a:solidFill>
                <a:latin typeface="Calibri" pitchFamily="34" charset="0"/>
              </a:rPr>
              <a:t>desafios</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148</a:t>
            </a:fld>
            <a:endParaRPr lang="en-US" altLang="en-US" sz="1200">
              <a:solidFill>
                <a:srgbClr val="898989"/>
              </a:solidFill>
            </a:endParaRPr>
          </a:p>
        </p:txBody>
      </p:sp>
    </p:spTree>
    <p:extLst>
      <p:ext uri="{BB962C8B-B14F-4D97-AF65-F5344CB8AC3E}">
        <p14:creationId xmlns:p14="http://schemas.microsoft.com/office/powerpoint/2010/main" val="55013179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149</a:t>
            </a:fld>
            <a:endParaRPr lang="fr-FR">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PT"/>
              <a:t>Caso 1: </a:t>
            </a:r>
          </a:p>
          <a:p>
            <a:r>
              <a:rPr lang="pt-PT"/>
              <a:t>Uma investigação “típica” de cibercrime</a:t>
            </a:r>
          </a:p>
        </p:txBody>
      </p:sp>
      <p:sp>
        <p:nvSpPr>
          <p:cNvPr id="9" name="TextBox 23"/>
          <p:cNvSpPr txBox="1"/>
          <p:nvPr/>
        </p:nvSpPr>
        <p:spPr>
          <a:xfrm>
            <a:off x="1043608" y="157415"/>
            <a:ext cx="7056784" cy="492443"/>
          </a:xfrm>
          <a:prstGeom prst="rect">
            <a:avLst/>
          </a:prstGeom>
          <a:noFill/>
        </p:spPr>
        <p:txBody>
          <a:bodyPr wrap="square" rtlCol="0">
            <a:spAutoFit/>
          </a:bodyPr>
          <a:lstStyle/>
          <a:p>
            <a:r>
              <a:rPr lang="pt-PT" sz="2600" b="1">
                <a:solidFill>
                  <a:schemeClr val="bg1"/>
                </a:solidFill>
              </a:rPr>
              <a:t>Acesso a Estudos de caso de dados</a:t>
            </a:r>
          </a:p>
        </p:txBody>
      </p:sp>
      <p:pic>
        <p:nvPicPr>
          <p:cNvPr id="2" name="Bild 1"/>
          <p:cNvPicPr>
            <a:picLocks noChangeAspect="1"/>
          </p:cNvPicPr>
          <p:nvPr/>
        </p:nvPicPr>
        <p:blipFill>
          <a:blip r:embed="rId2"/>
          <a:stretch>
            <a:fillRect/>
          </a:stretch>
        </p:blipFill>
        <p:spPr>
          <a:xfrm>
            <a:off x="2195736" y="1484784"/>
            <a:ext cx="4330866" cy="24721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0" name="Rectangle 2"/>
          <p:cNvSpPr txBox="1">
            <a:spLocks noChangeArrowheads="1"/>
          </p:cNvSpPr>
          <p:nvPr/>
        </p:nvSpPr>
        <p:spPr>
          <a:xfrm>
            <a:off x="457200" y="0"/>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pt-PT" b="1">
                <a:solidFill>
                  <a:schemeClr val="accent1">
                    <a:lumMod val="25000"/>
                  </a:schemeClr>
                </a:solidFill>
                <a:latin typeface="Calibri" pitchFamily="34" charset="0"/>
              </a:rPr>
              <a:t>Estudos de caso</a:t>
            </a: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149</a:t>
            </a:fld>
            <a:endParaRPr lang="en-US" altLang="en-US" sz="1200">
              <a:solidFill>
                <a:srgbClr val="898989"/>
              </a:solidFill>
            </a:endParaRPr>
          </a:p>
        </p:txBody>
      </p:sp>
    </p:spTree>
    <p:extLst>
      <p:ext uri="{BB962C8B-B14F-4D97-AF65-F5344CB8AC3E}">
        <p14:creationId xmlns:p14="http://schemas.microsoft.com/office/powerpoint/2010/main" val="1047104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132764" y="394138"/>
            <a:ext cx="7069540" cy="1292771"/>
          </a:xfrm>
        </p:spPr>
        <p:txBody>
          <a:bodyPr/>
          <a:lstStyle/>
          <a:p>
            <a:pPr eaLnBrk="1" hangingPunct="1"/>
            <a:r>
              <a:rPr lang="pt-PT" b="1" dirty="0">
                <a:solidFill>
                  <a:schemeClr val="accent1">
                    <a:lumMod val="25000"/>
                  </a:schemeClr>
                </a:solidFill>
                <a:latin typeface="Calibri" pitchFamily="34" charset="0"/>
              </a:rPr>
              <a:t>Clientes de correio eletrónico</a:t>
            </a:r>
          </a:p>
        </p:txBody>
      </p:sp>
      <p:pic>
        <p:nvPicPr>
          <p:cNvPr id="5" name="Bild 4"/>
          <p:cNvPicPr>
            <a:picLocks noChangeAspect="1"/>
          </p:cNvPicPr>
          <p:nvPr/>
        </p:nvPicPr>
        <p:blipFill>
          <a:blip r:embed="rId4"/>
          <a:stretch>
            <a:fillRect/>
          </a:stretch>
        </p:blipFill>
        <p:spPr>
          <a:xfrm>
            <a:off x="685800" y="2746834"/>
            <a:ext cx="7759700" cy="3924300"/>
          </a:xfrm>
          <a:prstGeom prst="rect">
            <a:avLst/>
          </a:prstGeom>
        </p:spPr>
      </p:pic>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15</a:t>
            </a:fld>
            <a:endParaRPr lang="en-US" altLang="en-US" sz="1200">
              <a:solidFill>
                <a:srgbClr val="898989"/>
              </a:solidFill>
            </a:endParaRPr>
          </a:p>
        </p:txBody>
      </p:sp>
      <p:sp>
        <p:nvSpPr>
          <p:cNvPr id="2" name="Rectangle 1"/>
          <p:cNvSpPr/>
          <p:nvPr/>
        </p:nvSpPr>
        <p:spPr>
          <a:xfrm>
            <a:off x="387458" y="1449514"/>
            <a:ext cx="8299342" cy="1200329"/>
          </a:xfrm>
          <a:prstGeom prst="rect">
            <a:avLst/>
          </a:prstGeom>
        </p:spPr>
        <p:txBody>
          <a:bodyPr wrap="square">
            <a:spAutoFit/>
          </a:bodyPr>
          <a:lstStyle/>
          <a:p>
            <a:r>
              <a:rPr lang="pt-PT" sz="2400" dirty="0"/>
              <a:t>Os clientes de correio eletrónico são programas de software que ajudam os utilizadores a criar, visualizar, receber, enviar e gerir mensagens de e-mail dos seus servidores de e-mail. </a:t>
            </a:r>
          </a:p>
        </p:txBody>
      </p:sp>
    </p:spTree>
    <p:custDataLst>
      <p:tags r:id="rId1"/>
    </p:custDataLst>
    <p:extLst>
      <p:ext uri="{BB962C8B-B14F-4D97-AF65-F5344CB8AC3E}">
        <p14:creationId xmlns:p14="http://schemas.microsoft.com/office/powerpoint/2010/main" val="3821510544"/>
      </p:ext>
    </p:extLst>
  </p:cSld>
  <p:clrMapOvr>
    <a:masterClrMapping/>
  </p:clrMapOvr>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30388" y="1268760"/>
            <a:ext cx="6134100" cy="4104456"/>
          </a:xfrm>
        </p:spPr>
        <p:txBody>
          <a:bodyPr>
            <a:normAutofit fontScale="92500" lnSpcReduction="20000"/>
          </a:bodyPr>
          <a:lstStyle/>
          <a:p>
            <a:r>
              <a:rPr lang="pt-PT"/>
              <a:t>Suspeitos implantaram ransomware nas máquinas da vítima</a:t>
            </a:r>
          </a:p>
          <a:p>
            <a:r>
              <a:rPr lang="pt-PT"/>
              <a:t>Todos os dados encriptados</a:t>
            </a:r>
          </a:p>
          <a:p>
            <a:r>
              <a:rPr lang="pt-PT"/>
              <a:t>Vítimas comunicam este crime</a:t>
            </a:r>
          </a:p>
          <a:p>
            <a:r>
              <a:rPr lang="pt-PT"/>
              <a:t>Computadores de vítimas são analisados ​​pelo LE</a:t>
            </a:r>
          </a:p>
          <a:p>
            <a:r>
              <a:rPr lang="pt-PT"/>
              <a:t>Ransomware mostra comportamento para comunicar com determinados endereços IP</a:t>
            </a:r>
          </a:p>
          <a:p>
            <a:pPr marL="0" indent="0">
              <a:buNone/>
            </a:pPr>
            <a:endParaRPr lang="en-US" dirty="0"/>
          </a:p>
          <a:p>
            <a:pPr>
              <a:lnSpc>
                <a:spcPct val="110000"/>
              </a:lnSpc>
            </a:pPr>
            <a:endParaRPr lang="en-US" dirty="0"/>
          </a:p>
          <a:p>
            <a:pPr>
              <a:lnSpc>
                <a:spcPct val="110000"/>
              </a:lnSpc>
            </a:pPr>
            <a:endParaRPr lang="en-U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pt-PT" sz="3600" b="1">
                <a:solidFill>
                  <a:srgbClr val="000000"/>
                </a:solidFill>
              </a:rPr>
              <a:t>Investigações típicas de crimes cibernéticos</a:t>
            </a:r>
          </a:p>
        </p:txBody>
      </p:sp>
      <p:sp>
        <p:nvSpPr>
          <p:cNvPr id="6" name="Pfeil nach rechts 5"/>
          <p:cNvSpPr/>
          <p:nvPr/>
        </p:nvSpPr>
        <p:spPr>
          <a:xfrm>
            <a:off x="2123728" y="3501008"/>
            <a:ext cx="648072"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Bild 11"/>
          <p:cNvPicPr>
            <a:picLocks noChangeAspect="1"/>
          </p:cNvPicPr>
          <p:nvPr/>
        </p:nvPicPr>
        <p:blipFill>
          <a:blip r:embed="rId3"/>
          <a:stretch>
            <a:fillRect/>
          </a:stretch>
        </p:blipFill>
        <p:spPr>
          <a:xfrm>
            <a:off x="323528" y="2348880"/>
            <a:ext cx="1821106" cy="576064"/>
          </a:xfrm>
          <a:prstGeom prst="rect">
            <a:avLst/>
          </a:prstGeom>
        </p:spPr>
      </p:pic>
      <p:pic>
        <p:nvPicPr>
          <p:cNvPr id="13" name="Bild 12"/>
          <p:cNvPicPr>
            <a:picLocks noChangeAspect="1"/>
          </p:cNvPicPr>
          <p:nvPr/>
        </p:nvPicPr>
        <p:blipFill>
          <a:blip r:embed="rId4"/>
          <a:stretch>
            <a:fillRect/>
          </a:stretch>
        </p:blipFill>
        <p:spPr>
          <a:xfrm>
            <a:off x="144016" y="2996953"/>
            <a:ext cx="1835696" cy="455230"/>
          </a:xfrm>
          <a:prstGeom prst="rect">
            <a:avLst/>
          </a:prstGeom>
        </p:spPr>
      </p:pic>
      <p:pic>
        <p:nvPicPr>
          <p:cNvPr id="14" name="Bild 13"/>
          <p:cNvPicPr>
            <a:picLocks noChangeAspect="1"/>
          </p:cNvPicPr>
          <p:nvPr/>
        </p:nvPicPr>
        <p:blipFill>
          <a:blip r:embed="rId5"/>
          <a:stretch>
            <a:fillRect/>
          </a:stretch>
        </p:blipFill>
        <p:spPr>
          <a:xfrm>
            <a:off x="251520" y="3501008"/>
            <a:ext cx="1967888" cy="504056"/>
          </a:xfrm>
          <a:prstGeom prst="rect">
            <a:avLst/>
          </a:prstGeom>
        </p:spPr>
      </p:pic>
      <p:pic>
        <p:nvPicPr>
          <p:cNvPr id="15" name="Bild 14"/>
          <p:cNvPicPr>
            <a:picLocks noChangeAspect="1"/>
          </p:cNvPicPr>
          <p:nvPr/>
        </p:nvPicPr>
        <p:blipFill>
          <a:blip r:embed="rId6"/>
          <a:stretch>
            <a:fillRect/>
          </a:stretch>
        </p:blipFill>
        <p:spPr>
          <a:xfrm>
            <a:off x="506884" y="1815524"/>
            <a:ext cx="1400820" cy="461348"/>
          </a:xfrm>
          <a:prstGeom prst="rect">
            <a:avLst/>
          </a:prstGeom>
        </p:spPr>
      </p:pic>
      <p:pic>
        <p:nvPicPr>
          <p:cNvPr id="16" name="Bild 15"/>
          <p:cNvPicPr>
            <a:picLocks noChangeAspect="1"/>
          </p:cNvPicPr>
          <p:nvPr/>
        </p:nvPicPr>
        <p:blipFill rotWithShape="1">
          <a:blip r:embed="rId7"/>
          <a:srcRect b="2638"/>
          <a:stretch/>
        </p:blipFill>
        <p:spPr>
          <a:xfrm>
            <a:off x="323528" y="4090046"/>
            <a:ext cx="1800200" cy="2075258"/>
          </a:xfrm>
          <a:prstGeom prst="rect">
            <a:avLst/>
          </a:prstGeom>
        </p:spPr>
      </p:pic>
      <p:pic>
        <p:nvPicPr>
          <p:cNvPr id="17" name="Bild 16"/>
          <p:cNvPicPr>
            <a:picLocks noChangeAspect="1"/>
          </p:cNvPicPr>
          <p:nvPr/>
        </p:nvPicPr>
        <p:blipFill>
          <a:blip r:embed="rId8"/>
          <a:stretch>
            <a:fillRect/>
          </a:stretch>
        </p:blipFill>
        <p:spPr>
          <a:xfrm>
            <a:off x="2627784" y="5445224"/>
            <a:ext cx="838200" cy="800100"/>
          </a:xfrm>
          <a:prstGeom prst="rect">
            <a:avLst/>
          </a:prstGeom>
        </p:spPr>
      </p:pic>
      <p:cxnSp>
        <p:nvCxnSpPr>
          <p:cNvPr id="19" name="Gewinkelte Verbindung 18"/>
          <p:cNvCxnSpPr/>
          <p:nvPr/>
        </p:nvCxnSpPr>
        <p:spPr>
          <a:xfrm>
            <a:off x="3491880" y="5877272"/>
            <a:ext cx="936104" cy="432048"/>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Gewinkelte Verbindung 20"/>
          <p:cNvCxnSpPr/>
          <p:nvPr/>
        </p:nvCxnSpPr>
        <p:spPr>
          <a:xfrm flipV="1">
            <a:off x="3491880" y="5445224"/>
            <a:ext cx="936104" cy="360040"/>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Bild 21"/>
          <p:cNvPicPr>
            <a:picLocks noChangeAspect="1"/>
          </p:cNvPicPr>
          <p:nvPr/>
        </p:nvPicPr>
        <p:blipFill>
          <a:blip r:embed="rId8"/>
          <a:stretch>
            <a:fillRect/>
          </a:stretch>
        </p:blipFill>
        <p:spPr>
          <a:xfrm>
            <a:off x="4499992" y="5877272"/>
            <a:ext cx="838200" cy="800100"/>
          </a:xfrm>
          <a:prstGeom prst="rect">
            <a:avLst/>
          </a:prstGeom>
        </p:spPr>
      </p:pic>
      <p:pic>
        <p:nvPicPr>
          <p:cNvPr id="23" name="Bild 22"/>
          <p:cNvPicPr>
            <a:picLocks noChangeAspect="1"/>
          </p:cNvPicPr>
          <p:nvPr/>
        </p:nvPicPr>
        <p:blipFill>
          <a:blip r:embed="rId9"/>
          <a:stretch>
            <a:fillRect/>
          </a:stretch>
        </p:blipFill>
        <p:spPr>
          <a:xfrm>
            <a:off x="4427984" y="5085184"/>
            <a:ext cx="875773" cy="720080"/>
          </a:xfrm>
          <a:prstGeom prst="rect">
            <a:avLst/>
          </a:prstGeom>
        </p:spPr>
      </p:pic>
      <p:cxnSp>
        <p:nvCxnSpPr>
          <p:cNvPr id="25" name="Gewinkelte Verbindung 24"/>
          <p:cNvCxnSpPr/>
          <p:nvPr/>
        </p:nvCxnSpPr>
        <p:spPr>
          <a:xfrm flipV="1">
            <a:off x="5436096" y="6021288"/>
            <a:ext cx="1008112" cy="216024"/>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Gewinkelte Verbindung 26"/>
          <p:cNvCxnSpPr/>
          <p:nvPr/>
        </p:nvCxnSpPr>
        <p:spPr>
          <a:xfrm>
            <a:off x="5436096" y="6309320"/>
            <a:ext cx="1008112" cy="14401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36" name="Bild 35"/>
          <p:cNvPicPr>
            <a:picLocks noChangeAspect="1"/>
          </p:cNvPicPr>
          <p:nvPr/>
        </p:nvPicPr>
        <p:blipFill rotWithShape="1">
          <a:blip r:embed="rId8"/>
          <a:srcRect r="5628" b="23319"/>
          <a:stretch/>
        </p:blipFill>
        <p:spPr>
          <a:xfrm>
            <a:off x="6516216" y="6237312"/>
            <a:ext cx="475689" cy="368945"/>
          </a:xfrm>
          <a:prstGeom prst="rect">
            <a:avLst/>
          </a:prstGeom>
        </p:spPr>
      </p:pic>
      <p:pic>
        <p:nvPicPr>
          <p:cNvPr id="37" name="Bild 36"/>
          <p:cNvPicPr>
            <a:picLocks noChangeAspect="1"/>
          </p:cNvPicPr>
          <p:nvPr/>
        </p:nvPicPr>
        <p:blipFill>
          <a:blip r:embed="rId9"/>
          <a:stretch>
            <a:fillRect/>
          </a:stretch>
        </p:blipFill>
        <p:spPr>
          <a:xfrm>
            <a:off x="6444208" y="5770553"/>
            <a:ext cx="567680" cy="466759"/>
          </a:xfrm>
          <a:prstGeom prst="rect">
            <a:avLst/>
          </a:prstGeom>
        </p:spPr>
      </p:pic>
      <p:cxnSp>
        <p:nvCxnSpPr>
          <p:cNvPr id="39" name="Gerade Verbindung mit Pfeil 38"/>
          <p:cNvCxnSpPr/>
          <p:nvPr/>
        </p:nvCxnSpPr>
        <p:spPr>
          <a:xfrm>
            <a:off x="7092280" y="6453336"/>
            <a:ext cx="4320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 name="Bild 39"/>
          <p:cNvPicPr>
            <a:picLocks noChangeAspect="1"/>
          </p:cNvPicPr>
          <p:nvPr/>
        </p:nvPicPr>
        <p:blipFill rotWithShape="1">
          <a:blip r:embed="rId9"/>
          <a:srcRect r="10735" b="18207"/>
          <a:stretch/>
        </p:blipFill>
        <p:spPr>
          <a:xfrm>
            <a:off x="7524328" y="6237313"/>
            <a:ext cx="506740" cy="381772"/>
          </a:xfrm>
          <a:prstGeom prst="rect">
            <a:avLst/>
          </a:prstGeom>
        </p:spPr>
      </p:pic>
      <p:pic>
        <p:nvPicPr>
          <p:cNvPr id="41" name="Bild 40"/>
          <p:cNvPicPr>
            <a:picLocks noChangeAspect="1"/>
          </p:cNvPicPr>
          <p:nvPr/>
        </p:nvPicPr>
        <p:blipFill>
          <a:blip r:embed="rId10"/>
          <a:stretch>
            <a:fillRect/>
          </a:stretch>
        </p:blipFill>
        <p:spPr>
          <a:xfrm>
            <a:off x="5221064" y="5301407"/>
            <a:ext cx="287040" cy="288099"/>
          </a:xfrm>
          <a:prstGeom prst="rect">
            <a:avLst/>
          </a:prstGeom>
        </p:spPr>
      </p:pic>
      <p:pic>
        <p:nvPicPr>
          <p:cNvPr id="42" name="Bild 41"/>
          <p:cNvPicPr>
            <a:picLocks noChangeAspect="1"/>
          </p:cNvPicPr>
          <p:nvPr/>
        </p:nvPicPr>
        <p:blipFill>
          <a:blip r:embed="rId10"/>
          <a:stretch>
            <a:fillRect/>
          </a:stretch>
        </p:blipFill>
        <p:spPr>
          <a:xfrm>
            <a:off x="6949256" y="5877471"/>
            <a:ext cx="215032" cy="215825"/>
          </a:xfrm>
          <a:prstGeom prst="rect">
            <a:avLst/>
          </a:prstGeom>
        </p:spPr>
      </p:pic>
      <p:pic>
        <p:nvPicPr>
          <p:cNvPr id="43" name="Bild 42"/>
          <p:cNvPicPr>
            <a:picLocks noChangeAspect="1"/>
          </p:cNvPicPr>
          <p:nvPr/>
        </p:nvPicPr>
        <p:blipFill>
          <a:blip r:embed="rId11"/>
          <a:stretch>
            <a:fillRect/>
          </a:stretch>
        </p:blipFill>
        <p:spPr>
          <a:xfrm>
            <a:off x="8067476" y="6309320"/>
            <a:ext cx="320948" cy="322159"/>
          </a:xfrm>
          <a:prstGeom prst="rect">
            <a:avLst/>
          </a:prstGeom>
        </p:spPr>
      </p:pic>
      <p:sp>
        <p:nvSpPr>
          <p:cNvPr id="2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150</a:t>
            </a:fld>
            <a:endParaRPr lang="en-US" altLang="en-US" sz="1200">
              <a:solidFill>
                <a:srgbClr val="898989"/>
              </a:solidFill>
            </a:endParaRPr>
          </a:p>
        </p:txBody>
      </p:sp>
    </p:spTree>
    <p:extLst>
      <p:ext uri="{BB962C8B-B14F-4D97-AF65-F5344CB8AC3E}">
        <p14:creationId xmlns:p14="http://schemas.microsoft.com/office/powerpoint/2010/main" val="3873678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30388" y="1418170"/>
            <a:ext cx="5447024" cy="3691711"/>
          </a:xfrm>
        </p:spPr>
        <p:txBody>
          <a:bodyPr>
            <a:normAutofit fontScale="70000" lnSpcReduction="20000"/>
          </a:bodyPr>
          <a:lstStyle/>
          <a:p>
            <a:pPr marL="0" indent="0">
              <a:buNone/>
            </a:pPr>
            <a:r>
              <a:rPr lang="pt-PT" b="1"/>
              <a:t>Desafio:</a:t>
            </a:r>
          </a:p>
          <a:p>
            <a:pPr marL="0" indent="0">
              <a:buNone/>
            </a:pPr>
            <a:r>
              <a:rPr lang="pt-PT" b="1"/>
              <a:t>Informações de subscritor necessárias!</a:t>
            </a:r>
          </a:p>
          <a:p>
            <a:pPr>
              <a:buFontTx/>
              <a:buChar char="-"/>
            </a:pPr>
            <a:r>
              <a:rPr lang="pt-PT"/>
              <a:t>Diretamente de prestadores de serviços</a:t>
            </a:r>
          </a:p>
          <a:p>
            <a:pPr>
              <a:buFontTx/>
              <a:buChar char="-"/>
            </a:pPr>
            <a:r>
              <a:rPr lang="pt-PT"/>
              <a:t>Convenção de Budapeste 24/7 POC</a:t>
            </a:r>
          </a:p>
          <a:p>
            <a:pPr>
              <a:buFontTx/>
              <a:buChar char="-"/>
            </a:pPr>
            <a:r>
              <a:rPr lang="pt-PT"/>
              <a:t>Solicitações de MLA</a:t>
            </a:r>
          </a:p>
          <a:p>
            <a:pPr>
              <a:buFontTx/>
              <a:buChar char="-"/>
            </a:pPr>
            <a:r>
              <a:rPr lang="pt-PT"/>
              <a:t>Redes de polícia/acusação</a:t>
            </a:r>
          </a:p>
          <a:p>
            <a:pPr marL="0" indent="0">
              <a:buNone/>
            </a:pPr>
            <a:r>
              <a:rPr lang="pt-PT"/>
              <a:t>Anfitriões impenetráveis a serem utilizados</a:t>
            </a:r>
          </a:p>
          <a:p>
            <a:pPr marL="0" indent="0">
              <a:buNone/>
            </a:pPr>
            <a:r>
              <a:rPr lang="pt-PT"/>
              <a:t>Servidores sequestrados a serem utilizados</a:t>
            </a:r>
          </a:p>
          <a:p>
            <a:pPr marL="0" indent="0">
              <a:buNone/>
            </a:pPr>
            <a:r>
              <a:rPr lang="pt-PT"/>
              <a:t>Pagamento via moeda virtual</a:t>
            </a:r>
          </a:p>
          <a:p>
            <a:pPr marL="0" indent="0">
              <a:buNone/>
            </a:pPr>
            <a:endParaRPr lang="en-US" dirty="0"/>
          </a:p>
          <a:p>
            <a:pPr marL="0" indent="0">
              <a:buNone/>
            </a:pPr>
            <a:endParaRPr lang="en-US" dirty="0"/>
          </a:p>
          <a:p>
            <a:pPr>
              <a:lnSpc>
                <a:spcPct val="110000"/>
              </a:lnSpc>
            </a:pPr>
            <a:endParaRPr lang="en-US" dirty="0"/>
          </a:p>
          <a:p>
            <a:pPr>
              <a:lnSpc>
                <a:spcPct val="110000"/>
              </a:lnSpc>
            </a:pPr>
            <a:endParaRPr lang="en-U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pt-PT" sz="3600" b="1">
                <a:solidFill>
                  <a:srgbClr val="000000"/>
                </a:solidFill>
              </a:rPr>
              <a:t>Investigações típicas de crimes cibernéticos</a:t>
            </a:r>
          </a:p>
        </p:txBody>
      </p:sp>
      <p:sp>
        <p:nvSpPr>
          <p:cNvPr id="6" name="Pfeil nach rechts 5"/>
          <p:cNvSpPr/>
          <p:nvPr/>
        </p:nvSpPr>
        <p:spPr>
          <a:xfrm>
            <a:off x="2123728" y="3501008"/>
            <a:ext cx="648072"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Bild 11"/>
          <p:cNvPicPr>
            <a:picLocks noChangeAspect="1"/>
          </p:cNvPicPr>
          <p:nvPr/>
        </p:nvPicPr>
        <p:blipFill>
          <a:blip r:embed="rId3"/>
          <a:stretch>
            <a:fillRect/>
          </a:stretch>
        </p:blipFill>
        <p:spPr>
          <a:xfrm>
            <a:off x="323528" y="2348880"/>
            <a:ext cx="1821106" cy="576064"/>
          </a:xfrm>
          <a:prstGeom prst="rect">
            <a:avLst/>
          </a:prstGeom>
        </p:spPr>
      </p:pic>
      <p:pic>
        <p:nvPicPr>
          <p:cNvPr id="13" name="Bild 12"/>
          <p:cNvPicPr>
            <a:picLocks noChangeAspect="1"/>
          </p:cNvPicPr>
          <p:nvPr/>
        </p:nvPicPr>
        <p:blipFill>
          <a:blip r:embed="rId4"/>
          <a:stretch>
            <a:fillRect/>
          </a:stretch>
        </p:blipFill>
        <p:spPr>
          <a:xfrm>
            <a:off x="144016" y="2996953"/>
            <a:ext cx="1835696" cy="455230"/>
          </a:xfrm>
          <a:prstGeom prst="rect">
            <a:avLst/>
          </a:prstGeom>
        </p:spPr>
      </p:pic>
      <p:pic>
        <p:nvPicPr>
          <p:cNvPr id="14" name="Bild 13"/>
          <p:cNvPicPr>
            <a:picLocks noChangeAspect="1"/>
          </p:cNvPicPr>
          <p:nvPr/>
        </p:nvPicPr>
        <p:blipFill>
          <a:blip r:embed="rId5"/>
          <a:stretch>
            <a:fillRect/>
          </a:stretch>
        </p:blipFill>
        <p:spPr>
          <a:xfrm>
            <a:off x="251520" y="3501008"/>
            <a:ext cx="1967888" cy="504056"/>
          </a:xfrm>
          <a:prstGeom prst="rect">
            <a:avLst/>
          </a:prstGeom>
        </p:spPr>
      </p:pic>
      <p:pic>
        <p:nvPicPr>
          <p:cNvPr id="15" name="Bild 14"/>
          <p:cNvPicPr>
            <a:picLocks noChangeAspect="1"/>
          </p:cNvPicPr>
          <p:nvPr/>
        </p:nvPicPr>
        <p:blipFill>
          <a:blip r:embed="rId6"/>
          <a:stretch>
            <a:fillRect/>
          </a:stretch>
        </p:blipFill>
        <p:spPr>
          <a:xfrm>
            <a:off x="506884" y="1815524"/>
            <a:ext cx="1400820" cy="461348"/>
          </a:xfrm>
          <a:prstGeom prst="rect">
            <a:avLst/>
          </a:prstGeom>
        </p:spPr>
      </p:pic>
      <p:pic>
        <p:nvPicPr>
          <p:cNvPr id="16" name="Bild 15"/>
          <p:cNvPicPr>
            <a:picLocks noChangeAspect="1"/>
          </p:cNvPicPr>
          <p:nvPr/>
        </p:nvPicPr>
        <p:blipFill rotWithShape="1">
          <a:blip r:embed="rId7"/>
          <a:srcRect b="2638"/>
          <a:stretch/>
        </p:blipFill>
        <p:spPr>
          <a:xfrm>
            <a:off x="323528" y="4090046"/>
            <a:ext cx="1800200" cy="2075258"/>
          </a:xfrm>
          <a:prstGeom prst="rect">
            <a:avLst/>
          </a:prstGeom>
        </p:spPr>
      </p:pic>
      <p:pic>
        <p:nvPicPr>
          <p:cNvPr id="17" name="Bild 16"/>
          <p:cNvPicPr>
            <a:picLocks noChangeAspect="1"/>
          </p:cNvPicPr>
          <p:nvPr/>
        </p:nvPicPr>
        <p:blipFill>
          <a:blip r:embed="rId8"/>
          <a:stretch>
            <a:fillRect/>
          </a:stretch>
        </p:blipFill>
        <p:spPr>
          <a:xfrm>
            <a:off x="2627784" y="5445224"/>
            <a:ext cx="838200" cy="800100"/>
          </a:xfrm>
          <a:prstGeom prst="rect">
            <a:avLst/>
          </a:prstGeom>
        </p:spPr>
      </p:pic>
      <p:cxnSp>
        <p:nvCxnSpPr>
          <p:cNvPr id="19" name="Gewinkelte Verbindung 18"/>
          <p:cNvCxnSpPr/>
          <p:nvPr/>
        </p:nvCxnSpPr>
        <p:spPr>
          <a:xfrm>
            <a:off x="3491880" y="5877272"/>
            <a:ext cx="936104" cy="432048"/>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Gewinkelte Verbindung 20"/>
          <p:cNvCxnSpPr/>
          <p:nvPr/>
        </p:nvCxnSpPr>
        <p:spPr>
          <a:xfrm flipV="1">
            <a:off x="3491880" y="5445224"/>
            <a:ext cx="936104" cy="360040"/>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Bild 21"/>
          <p:cNvPicPr>
            <a:picLocks noChangeAspect="1"/>
          </p:cNvPicPr>
          <p:nvPr/>
        </p:nvPicPr>
        <p:blipFill>
          <a:blip r:embed="rId8"/>
          <a:stretch>
            <a:fillRect/>
          </a:stretch>
        </p:blipFill>
        <p:spPr>
          <a:xfrm>
            <a:off x="4499992" y="5877272"/>
            <a:ext cx="838200" cy="800100"/>
          </a:xfrm>
          <a:prstGeom prst="rect">
            <a:avLst/>
          </a:prstGeom>
        </p:spPr>
      </p:pic>
      <p:pic>
        <p:nvPicPr>
          <p:cNvPr id="23" name="Bild 22"/>
          <p:cNvPicPr>
            <a:picLocks noChangeAspect="1"/>
          </p:cNvPicPr>
          <p:nvPr/>
        </p:nvPicPr>
        <p:blipFill>
          <a:blip r:embed="rId9"/>
          <a:stretch>
            <a:fillRect/>
          </a:stretch>
        </p:blipFill>
        <p:spPr>
          <a:xfrm>
            <a:off x="4427984" y="5085184"/>
            <a:ext cx="875773" cy="720080"/>
          </a:xfrm>
          <a:prstGeom prst="rect">
            <a:avLst/>
          </a:prstGeom>
        </p:spPr>
      </p:pic>
      <p:cxnSp>
        <p:nvCxnSpPr>
          <p:cNvPr id="25" name="Gewinkelte Verbindung 24"/>
          <p:cNvCxnSpPr/>
          <p:nvPr/>
        </p:nvCxnSpPr>
        <p:spPr>
          <a:xfrm flipV="1">
            <a:off x="5436096" y="6021288"/>
            <a:ext cx="1008112" cy="216024"/>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Gewinkelte Verbindung 26"/>
          <p:cNvCxnSpPr/>
          <p:nvPr/>
        </p:nvCxnSpPr>
        <p:spPr>
          <a:xfrm>
            <a:off x="5436096" y="6309320"/>
            <a:ext cx="1008112" cy="14401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36" name="Bild 35"/>
          <p:cNvPicPr>
            <a:picLocks noChangeAspect="1"/>
          </p:cNvPicPr>
          <p:nvPr/>
        </p:nvPicPr>
        <p:blipFill rotWithShape="1">
          <a:blip r:embed="rId8"/>
          <a:srcRect r="5628" b="23319"/>
          <a:stretch/>
        </p:blipFill>
        <p:spPr>
          <a:xfrm>
            <a:off x="6516216" y="6237312"/>
            <a:ext cx="475689" cy="368945"/>
          </a:xfrm>
          <a:prstGeom prst="rect">
            <a:avLst/>
          </a:prstGeom>
        </p:spPr>
      </p:pic>
      <p:pic>
        <p:nvPicPr>
          <p:cNvPr id="37" name="Bild 36"/>
          <p:cNvPicPr>
            <a:picLocks noChangeAspect="1"/>
          </p:cNvPicPr>
          <p:nvPr/>
        </p:nvPicPr>
        <p:blipFill>
          <a:blip r:embed="rId9"/>
          <a:stretch>
            <a:fillRect/>
          </a:stretch>
        </p:blipFill>
        <p:spPr>
          <a:xfrm>
            <a:off x="6444208" y="5770553"/>
            <a:ext cx="567680" cy="466759"/>
          </a:xfrm>
          <a:prstGeom prst="rect">
            <a:avLst/>
          </a:prstGeom>
        </p:spPr>
      </p:pic>
      <p:cxnSp>
        <p:nvCxnSpPr>
          <p:cNvPr id="39" name="Gerade Verbindung mit Pfeil 38"/>
          <p:cNvCxnSpPr/>
          <p:nvPr/>
        </p:nvCxnSpPr>
        <p:spPr>
          <a:xfrm>
            <a:off x="7092280" y="6453336"/>
            <a:ext cx="4320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 name="Bild 39"/>
          <p:cNvPicPr>
            <a:picLocks noChangeAspect="1"/>
          </p:cNvPicPr>
          <p:nvPr/>
        </p:nvPicPr>
        <p:blipFill rotWithShape="1">
          <a:blip r:embed="rId9"/>
          <a:srcRect r="10735" b="18207"/>
          <a:stretch/>
        </p:blipFill>
        <p:spPr>
          <a:xfrm>
            <a:off x="7524328" y="6237313"/>
            <a:ext cx="506740" cy="381772"/>
          </a:xfrm>
          <a:prstGeom prst="rect">
            <a:avLst/>
          </a:prstGeom>
        </p:spPr>
      </p:pic>
      <p:pic>
        <p:nvPicPr>
          <p:cNvPr id="41" name="Bild 40"/>
          <p:cNvPicPr>
            <a:picLocks noChangeAspect="1"/>
          </p:cNvPicPr>
          <p:nvPr/>
        </p:nvPicPr>
        <p:blipFill>
          <a:blip r:embed="rId10"/>
          <a:stretch>
            <a:fillRect/>
          </a:stretch>
        </p:blipFill>
        <p:spPr>
          <a:xfrm>
            <a:off x="5221064" y="5301407"/>
            <a:ext cx="287040" cy="288099"/>
          </a:xfrm>
          <a:prstGeom prst="rect">
            <a:avLst/>
          </a:prstGeom>
        </p:spPr>
      </p:pic>
      <p:pic>
        <p:nvPicPr>
          <p:cNvPr id="42" name="Bild 41"/>
          <p:cNvPicPr>
            <a:picLocks noChangeAspect="1"/>
          </p:cNvPicPr>
          <p:nvPr/>
        </p:nvPicPr>
        <p:blipFill>
          <a:blip r:embed="rId10"/>
          <a:stretch>
            <a:fillRect/>
          </a:stretch>
        </p:blipFill>
        <p:spPr>
          <a:xfrm>
            <a:off x="6949256" y="5877471"/>
            <a:ext cx="215032" cy="215825"/>
          </a:xfrm>
          <a:prstGeom prst="rect">
            <a:avLst/>
          </a:prstGeom>
        </p:spPr>
      </p:pic>
      <p:pic>
        <p:nvPicPr>
          <p:cNvPr id="43" name="Bild 42"/>
          <p:cNvPicPr>
            <a:picLocks noChangeAspect="1"/>
          </p:cNvPicPr>
          <p:nvPr/>
        </p:nvPicPr>
        <p:blipFill>
          <a:blip r:embed="rId11"/>
          <a:stretch>
            <a:fillRect/>
          </a:stretch>
        </p:blipFill>
        <p:spPr>
          <a:xfrm>
            <a:off x="8067476" y="6309320"/>
            <a:ext cx="320948" cy="322159"/>
          </a:xfrm>
          <a:prstGeom prst="rect">
            <a:avLst/>
          </a:prstGeom>
        </p:spPr>
      </p:pic>
      <p:sp>
        <p:nvSpPr>
          <p:cNvPr id="2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151</a:t>
            </a:fld>
            <a:endParaRPr lang="en-US" altLang="en-US" sz="1200">
              <a:solidFill>
                <a:srgbClr val="898989"/>
              </a:solidFill>
            </a:endParaRPr>
          </a:p>
        </p:txBody>
      </p:sp>
    </p:spTree>
    <p:extLst>
      <p:ext uri="{BB962C8B-B14F-4D97-AF65-F5344CB8AC3E}">
        <p14:creationId xmlns:p14="http://schemas.microsoft.com/office/powerpoint/2010/main" val="3779048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152</a:t>
            </a:fld>
            <a:endParaRPr lang="fr-FR">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PT"/>
              <a:t>Caso 2: </a:t>
            </a:r>
          </a:p>
          <a:p>
            <a:r>
              <a:rPr lang="pt-PT"/>
              <a:t>Caso de phishing</a:t>
            </a:r>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pt-PT" sz="3600" b="1">
                <a:solidFill>
                  <a:srgbClr val="000000"/>
                </a:solidFill>
              </a:rPr>
              <a:t>Acesso ao Estudo de caso de dados</a:t>
            </a:r>
          </a:p>
        </p:txBody>
      </p:sp>
      <p:pic>
        <p:nvPicPr>
          <p:cNvPr id="3" name="Bild 2"/>
          <p:cNvPicPr>
            <a:picLocks noChangeAspect="1"/>
          </p:cNvPicPr>
          <p:nvPr/>
        </p:nvPicPr>
        <p:blipFill>
          <a:blip r:embed="rId2"/>
          <a:stretch>
            <a:fillRect/>
          </a:stretch>
        </p:blipFill>
        <p:spPr>
          <a:xfrm>
            <a:off x="2411760" y="1484784"/>
            <a:ext cx="4047604" cy="283911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152</a:t>
            </a:fld>
            <a:endParaRPr lang="en-US" altLang="en-US" sz="1200">
              <a:solidFill>
                <a:srgbClr val="898989"/>
              </a:solidFill>
            </a:endParaRPr>
          </a:p>
        </p:txBody>
      </p:sp>
    </p:spTree>
    <p:extLst>
      <p:ext uri="{BB962C8B-B14F-4D97-AF65-F5344CB8AC3E}">
        <p14:creationId xmlns:p14="http://schemas.microsoft.com/office/powerpoint/2010/main" val="388651215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67544" y="1268760"/>
            <a:ext cx="8496944" cy="5112568"/>
          </a:xfrm>
        </p:spPr>
        <p:txBody>
          <a:bodyPr>
            <a:normAutofit fontScale="70000" lnSpcReduction="20000"/>
          </a:bodyPr>
          <a:lstStyle/>
          <a:p>
            <a:r>
              <a:rPr lang="pt-PT"/>
              <a:t>Casos atuais e em curso</a:t>
            </a:r>
          </a:p>
          <a:p>
            <a:r>
              <a:rPr lang="pt-PT"/>
              <a:t>Ataques enormes de phishing para credenciais bancárias online via e-mails bancários falsificados</a:t>
            </a:r>
          </a:p>
          <a:p>
            <a:r>
              <a:rPr lang="pt-PT"/>
              <a:t>Escutas telefónicas em curso </a:t>
            </a:r>
            <a:r>
              <a:rPr lang="pt-PT">
                <a:sym typeface="Wingdings"/>
              </a:rPr>
              <a:t> Credentials to a mail account</a:t>
            </a:r>
          </a:p>
          <a:p>
            <a:r>
              <a:rPr lang="pt-PT"/>
              <a:t>LE tem acesso à conta de e-mail</a:t>
            </a:r>
          </a:p>
          <a:p>
            <a:r>
              <a:rPr lang="pt-PT"/>
              <a:t>Conta de e-mail a ser utilizada como uma conta de rascunho</a:t>
            </a:r>
          </a:p>
          <a:p>
            <a:pPr marL="0" indent="0">
              <a:buNone/>
            </a:pPr>
            <a:endParaRPr lang="en-US" dirty="0"/>
          </a:p>
          <a:p>
            <a:pPr marL="0" indent="0">
              <a:buNone/>
            </a:pPr>
            <a:r>
              <a:rPr lang="pt-PT" b="1"/>
              <a:t>Desafio: </a:t>
            </a:r>
          </a:p>
          <a:p>
            <a:pPr marL="0" indent="0">
              <a:buNone/>
            </a:pPr>
            <a:r>
              <a:rPr lang="pt-PT"/>
              <a:t>Nenhuma outra possibilidade de investigar os criminosos do que copiar e-mails da conta:</a:t>
            </a:r>
          </a:p>
          <a:p>
            <a:pPr marL="0" indent="0">
              <a:buNone/>
            </a:pPr>
            <a:r>
              <a:rPr lang="pt-PT"/>
              <a:t>-&gt; Mesmo que seja difícil, a conta de e-mail tem um determinado TLD que não é considerado suficiente para excluir a possibilidade dos dados estarem dentro do próprio território</a:t>
            </a:r>
          </a:p>
          <a:p>
            <a:pPr marL="0" indent="0">
              <a:buNone/>
            </a:pPr>
            <a:r>
              <a:rPr lang="pt-PT"/>
              <a:t>-&gt; Mesmo que já haja uma ordem para escutas telefónicas, não há comunicação direta entre os criminosos por causa da utilização da conta de e-mail de rascunho</a:t>
            </a:r>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pt-PT" sz="3600" b="1">
                <a:solidFill>
                  <a:srgbClr val="000000"/>
                </a:solidFill>
              </a:rPr>
              <a:t>Caso de phishing</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153</a:t>
            </a:fld>
            <a:endParaRPr lang="en-US" altLang="en-US" sz="1200">
              <a:solidFill>
                <a:srgbClr val="898989"/>
              </a:solidFill>
            </a:endParaRPr>
          </a:p>
        </p:txBody>
      </p:sp>
    </p:spTree>
    <p:extLst>
      <p:ext uri="{BB962C8B-B14F-4D97-AF65-F5344CB8AC3E}">
        <p14:creationId xmlns:p14="http://schemas.microsoft.com/office/powerpoint/2010/main" val="2487411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3"/>
          <a:stretch>
            <a:fillRect/>
          </a:stretch>
        </p:blipFill>
        <p:spPr>
          <a:xfrm>
            <a:off x="3419872" y="1556792"/>
            <a:ext cx="2252340" cy="2297842"/>
          </a:xfrm>
          <a:prstGeom prst="rect">
            <a:avLst/>
          </a:prstGeom>
          <a:effectLst>
            <a:reflection blurRad="6350" stA="52000" endA="300" endPos="35000" dir="5400000" sy="-100000" algn="bl" rotWithShape="0"/>
          </a:effectLst>
        </p:spPr>
      </p:pic>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154</a:t>
            </a:fld>
            <a:endParaRPr lang="fr-FR">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PT"/>
              <a:t>Caso 3: </a:t>
            </a:r>
          </a:p>
          <a:p>
            <a:r>
              <a:rPr lang="pt-PT"/>
              <a:t>Injeção de SQL</a:t>
            </a:r>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pt-PT" sz="3600" b="1">
                <a:solidFill>
                  <a:srgbClr val="000000"/>
                </a:solidFill>
              </a:rPr>
              <a:t>Acesso a Estudos de caso de dados</a:t>
            </a: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154</a:t>
            </a:fld>
            <a:endParaRPr lang="en-US" altLang="en-US" sz="1200">
              <a:solidFill>
                <a:srgbClr val="898989"/>
              </a:solidFill>
            </a:endParaRPr>
          </a:p>
        </p:txBody>
      </p:sp>
    </p:spTree>
    <p:extLst>
      <p:ext uri="{BB962C8B-B14F-4D97-AF65-F5344CB8AC3E}">
        <p14:creationId xmlns:p14="http://schemas.microsoft.com/office/powerpoint/2010/main" val="14103849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3528" y="1268760"/>
            <a:ext cx="8640960" cy="5112568"/>
          </a:xfrm>
        </p:spPr>
        <p:txBody>
          <a:bodyPr>
            <a:normAutofit fontScale="92500" lnSpcReduction="10000"/>
          </a:bodyPr>
          <a:lstStyle/>
          <a:p>
            <a:r>
              <a:rPr lang="pt-PT"/>
              <a:t>Casos atual e em curso</a:t>
            </a:r>
          </a:p>
          <a:p>
            <a:r>
              <a:rPr lang="pt-PT"/>
              <a:t>Caso de hacking envolvendo vários suspeitos</a:t>
            </a:r>
          </a:p>
          <a:p>
            <a:r>
              <a:rPr lang="pt-PT"/>
              <a:t>Um ou mais suspeitos principais sendo o prestador de um servidor especializado na realização de injeções de SQL noutros servidores</a:t>
            </a:r>
          </a:p>
          <a:p>
            <a:r>
              <a:rPr lang="pt-PT"/>
              <a:t>Um dos seus clientes foi preso por realizar estas injeções.</a:t>
            </a:r>
          </a:p>
          <a:p>
            <a:r>
              <a:rPr lang="pt-PT"/>
              <a:t>Este cliente forneceu as credenciais do servidor </a:t>
            </a:r>
          </a:p>
          <a:p>
            <a:r>
              <a:rPr lang="pt-PT"/>
              <a:t>A LEA fez uma imagem do disco rígido para potencialmente obter o(s) do(s) suspeito(s)</a:t>
            </a:r>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pt-PT" sz="3600" b="1">
                <a:solidFill>
                  <a:srgbClr val="000000"/>
                </a:solidFill>
              </a:rPr>
              <a:t>Caso de injeção de SQL</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155</a:t>
            </a:fld>
            <a:endParaRPr lang="en-US" altLang="en-US" sz="1200">
              <a:solidFill>
                <a:srgbClr val="898989"/>
              </a:solidFill>
            </a:endParaRPr>
          </a:p>
        </p:txBody>
      </p:sp>
    </p:spTree>
    <p:extLst>
      <p:ext uri="{BB962C8B-B14F-4D97-AF65-F5344CB8AC3E}">
        <p14:creationId xmlns:p14="http://schemas.microsoft.com/office/powerpoint/2010/main" val="327941303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667000"/>
            <a:ext cx="2667000" cy="1938992"/>
          </a:xfrm>
          <a:prstGeom prst="rect">
            <a:avLst/>
          </a:prstGeom>
          <a:noFill/>
          <a:ln w="9525">
            <a:noFill/>
            <a:miter lim="800000"/>
            <a:headEnd/>
            <a:tailEnd/>
          </a:ln>
        </p:spPr>
        <p:txBody>
          <a:bodyPr>
            <a:spAutoFit/>
          </a:bodyPr>
          <a:lstStyle/>
          <a:p>
            <a:pPr algn="ctr"/>
            <a:r>
              <a:rPr lang="pt-PT" sz="4000" b="1">
                <a:latin typeface="Calibri" pitchFamily="34" charset="0"/>
              </a:rPr>
              <a:t>Mais</a:t>
            </a:r>
          </a:p>
          <a:p>
            <a:pPr algn="ctr"/>
            <a:r>
              <a:rPr lang="pt-PT" sz="4000" b="1">
                <a:latin typeface="Calibri" pitchFamily="34" charset="0"/>
              </a:rPr>
              <a:t>Alguns</a:t>
            </a:r>
          </a:p>
          <a:p>
            <a:pPr algn="ctr"/>
            <a:r>
              <a:rPr lang="pt-PT" sz="4000" b="1">
                <a:latin typeface="Calibri" pitchFamily="34" charset="0"/>
              </a:rPr>
              <a:t>Exemplos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156</a:t>
            </a:fld>
            <a:endParaRPr lang="en-US" altLang="en-US" sz="1200">
              <a:solidFill>
                <a:srgbClr val="898989"/>
              </a:solidFill>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95288" y="0"/>
            <a:ext cx="8229600" cy="990600"/>
          </a:xfrm>
          <a:noFill/>
        </p:spPr>
        <p:txBody>
          <a:bodyPr/>
          <a:lstStyle/>
          <a:p>
            <a:pPr eaLnBrk="1" hangingPunct="1"/>
            <a:r>
              <a:rPr lang="pt-PT" b="1">
                <a:solidFill>
                  <a:schemeClr val="accent1">
                    <a:lumMod val="25000"/>
                  </a:schemeClr>
                </a:solidFill>
                <a:latin typeface="Calibri" pitchFamily="34" charset="0"/>
              </a:rPr>
              <a:t>Exemplos de fraudes cibernéticas</a:t>
            </a:r>
          </a:p>
        </p:txBody>
      </p:sp>
      <p:sp>
        <p:nvSpPr>
          <p:cNvPr id="54275" name="Rectangle 3"/>
          <p:cNvSpPr>
            <a:spLocks noGrp="1" noChangeArrowheads="1"/>
          </p:cNvSpPr>
          <p:nvPr>
            <p:ph type="body" idx="1"/>
          </p:nvPr>
        </p:nvSpPr>
        <p:spPr>
          <a:xfrm>
            <a:off x="395288" y="990600"/>
            <a:ext cx="8291512" cy="5486400"/>
          </a:xfrm>
          <a:noFill/>
        </p:spPr>
        <p:txBody>
          <a:bodyPr>
            <a:normAutofit lnSpcReduction="10000"/>
          </a:bodyPr>
          <a:lstStyle/>
          <a:p>
            <a:pPr eaLnBrk="1" hangingPunct="1">
              <a:buFontTx/>
              <a:buNone/>
            </a:pPr>
            <a:r>
              <a:rPr lang="pt-PT" b="1" i="1">
                <a:solidFill>
                  <a:srgbClr val="FF0000"/>
                </a:solidFill>
                <a:latin typeface="Calibri" pitchFamily="34" charset="0"/>
              </a:rPr>
              <a:t>Esquemas de investimento</a:t>
            </a:r>
          </a:p>
          <a:p>
            <a:pPr marL="365125" indent="-1588" algn="just" eaLnBrk="1" hangingPunct="1">
              <a:buFontTx/>
              <a:buNone/>
            </a:pPr>
            <a:r>
              <a:rPr lang="pt-PT" sz="2400">
                <a:latin typeface="Calibri" pitchFamily="34" charset="0"/>
              </a:rPr>
              <a:t>Utilizando a Internet para solicitar suporte financeiro para esquemas de alta tecnologia, como sites de compras virtuais ou novos prestadores de serviços</a:t>
            </a:r>
          </a:p>
          <a:p>
            <a:pPr algn="just" eaLnBrk="1" hangingPunct="1">
              <a:buFontTx/>
              <a:buNone/>
            </a:pPr>
            <a:endParaRPr lang="en-GB" sz="1400" b="1" dirty="0">
              <a:latin typeface="Calibri" pitchFamily="34" charset="0"/>
            </a:endParaRPr>
          </a:p>
          <a:p>
            <a:pPr algn="just" eaLnBrk="1" hangingPunct="1">
              <a:buFontTx/>
              <a:buNone/>
            </a:pPr>
            <a:r>
              <a:rPr lang="pt-PT" b="1" i="1">
                <a:solidFill>
                  <a:srgbClr val="FF0000"/>
                </a:solidFill>
                <a:latin typeface="Calibri" pitchFamily="34" charset="0"/>
              </a:rPr>
              <a:t>Esquemas de cartão de crédito</a:t>
            </a:r>
          </a:p>
          <a:p>
            <a:pPr marL="365125" indent="-1588" algn="just" eaLnBrk="1" hangingPunct="1">
              <a:buFontTx/>
              <a:buNone/>
            </a:pPr>
            <a:r>
              <a:rPr lang="pt-PT" sz="2400">
                <a:latin typeface="Calibri" pitchFamily="34" charset="0"/>
              </a:rPr>
              <a:t>Utilizando detalhes do cartão de crédito obtidos ilegalmente para comprar mercadorias de alto valor pela Internet</a:t>
            </a:r>
          </a:p>
          <a:p>
            <a:pPr algn="just" eaLnBrk="1" hangingPunct="1">
              <a:buFontTx/>
              <a:buNone/>
            </a:pPr>
            <a:endParaRPr lang="en-GB" sz="1400" b="1" dirty="0">
              <a:latin typeface="Calibri" pitchFamily="34" charset="0"/>
            </a:endParaRPr>
          </a:p>
          <a:p>
            <a:pPr algn="just" eaLnBrk="1" hangingPunct="1">
              <a:buFontTx/>
              <a:buNone/>
            </a:pPr>
            <a:r>
              <a:rPr lang="pt-PT" b="1" i="1">
                <a:solidFill>
                  <a:srgbClr val="FF0000"/>
                </a:solidFill>
                <a:latin typeface="Calibri" pitchFamily="34" charset="0"/>
              </a:rPr>
              <a:t>Oportunidades de eegócio/Esquemas de "trabalho em casa"</a:t>
            </a:r>
          </a:p>
          <a:p>
            <a:pPr marL="363538" indent="0" algn="just" eaLnBrk="1" hangingPunct="1">
              <a:buFontTx/>
              <a:buNone/>
            </a:pPr>
            <a:r>
              <a:rPr lang="pt-PT" sz="2400">
                <a:latin typeface="Calibri" pitchFamily="34" charset="0"/>
              </a:rPr>
              <a:t>Internet utilizada para anunciar oportunidades de negócios em que as vítimas pagam antecipadamente por informações ou produtos associados a esquemas de "trabalho em casa"</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157</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dissolve">
                                      <p:cBhvr>
                                        <p:cTn id="7" dur="500"/>
                                        <p:tgtEl>
                                          <p:spTgt spid="54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dissolve">
                                      <p:cBhvr>
                                        <p:cTn id="12" dur="500"/>
                                        <p:tgtEl>
                                          <p:spTgt spid="542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4275">
                                            <p:txEl>
                                              <p:pRg st="3" end="3"/>
                                            </p:txEl>
                                          </p:spTgt>
                                        </p:tgtEl>
                                        <p:attrNameLst>
                                          <p:attrName>style.visibility</p:attrName>
                                        </p:attrNameLst>
                                      </p:cBhvr>
                                      <p:to>
                                        <p:strVal val="visible"/>
                                      </p:to>
                                    </p:set>
                                    <p:animEffect transition="in" filter="dissolve">
                                      <p:cBhvr>
                                        <p:cTn id="17" dur="500"/>
                                        <p:tgtEl>
                                          <p:spTgt spid="5427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4275">
                                            <p:txEl>
                                              <p:pRg st="4" end="4"/>
                                            </p:txEl>
                                          </p:spTgt>
                                        </p:tgtEl>
                                        <p:attrNameLst>
                                          <p:attrName>style.visibility</p:attrName>
                                        </p:attrNameLst>
                                      </p:cBhvr>
                                      <p:to>
                                        <p:strVal val="visible"/>
                                      </p:to>
                                    </p:set>
                                    <p:animEffect transition="in" filter="dissolve">
                                      <p:cBhvr>
                                        <p:cTn id="22" dur="500"/>
                                        <p:tgtEl>
                                          <p:spTgt spid="5427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4275">
                                            <p:txEl>
                                              <p:pRg st="6" end="6"/>
                                            </p:txEl>
                                          </p:spTgt>
                                        </p:tgtEl>
                                        <p:attrNameLst>
                                          <p:attrName>style.visibility</p:attrName>
                                        </p:attrNameLst>
                                      </p:cBhvr>
                                      <p:to>
                                        <p:strVal val="visible"/>
                                      </p:to>
                                    </p:set>
                                    <p:animEffect transition="in" filter="dissolve">
                                      <p:cBhvr>
                                        <p:cTn id="27" dur="500"/>
                                        <p:tgtEl>
                                          <p:spTgt spid="5427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4275">
                                            <p:txEl>
                                              <p:pRg st="7" end="7"/>
                                            </p:txEl>
                                          </p:spTgt>
                                        </p:tgtEl>
                                        <p:attrNameLst>
                                          <p:attrName>style.visibility</p:attrName>
                                        </p:attrNameLst>
                                      </p:cBhvr>
                                      <p:to>
                                        <p:strVal val="visible"/>
                                      </p:to>
                                    </p:set>
                                    <p:animEffect transition="in" filter="dissolve">
                                      <p:cBhvr>
                                        <p:cTn id="32" dur="500"/>
                                        <p:tgtEl>
                                          <p:spTgt spid="542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0"/>
            <a:ext cx="8229600" cy="981075"/>
          </a:xfrm>
          <a:noFill/>
        </p:spPr>
        <p:txBody>
          <a:bodyPr/>
          <a:lstStyle/>
          <a:p>
            <a:r>
              <a:rPr lang="pt-PT" b="1">
                <a:solidFill>
                  <a:schemeClr val="accent1">
                    <a:lumMod val="25000"/>
                  </a:schemeClr>
                </a:solidFill>
                <a:latin typeface="Calibri" pitchFamily="34" charset="0"/>
              </a:rPr>
              <a:t>Exemplos de fraudes cibernéticas</a:t>
            </a:r>
          </a:p>
        </p:txBody>
      </p:sp>
      <p:sp>
        <p:nvSpPr>
          <p:cNvPr id="55299" name="Rectangle 3"/>
          <p:cNvSpPr>
            <a:spLocks noGrp="1" noChangeArrowheads="1"/>
          </p:cNvSpPr>
          <p:nvPr>
            <p:ph type="body" idx="1"/>
          </p:nvPr>
        </p:nvSpPr>
        <p:spPr>
          <a:xfrm>
            <a:off x="250825" y="1268413"/>
            <a:ext cx="8713788" cy="4997450"/>
          </a:xfrm>
          <a:noFill/>
        </p:spPr>
        <p:txBody>
          <a:bodyPr/>
          <a:lstStyle/>
          <a:p>
            <a:pPr eaLnBrk="1" hangingPunct="1">
              <a:lnSpc>
                <a:spcPct val="90000"/>
              </a:lnSpc>
              <a:buFontTx/>
              <a:buNone/>
            </a:pPr>
            <a:r>
              <a:rPr lang="pt-PT" b="1" i="1">
                <a:solidFill>
                  <a:srgbClr val="FF0000"/>
                </a:solidFill>
                <a:latin typeface="Calibri" pitchFamily="34" charset="0"/>
              </a:rPr>
              <a:t>Fraudes 419</a:t>
            </a:r>
          </a:p>
          <a:p>
            <a:pPr marL="365125" indent="-1588" algn="just" eaLnBrk="1" hangingPunct="1">
              <a:lnSpc>
                <a:spcPct val="90000"/>
              </a:lnSpc>
              <a:buFontTx/>
              <a:buNone/>
            </a:pPr>
            <a:r>
              <a:rPr lang="pt-PT" sz="2400">
                <a:latin typeface="Calibri" pitchFamily="34" charset="0"/>
              </a:rPr>
              <a:t>Fraudes na África Ocidental - os meios de entrega mudaram - agora são os e-mails em vez dos pedidos tradicionais de correspondência ou fax, caso contrário, nada muda - possivelmente um vasto acesso através de spam.</a:t>
            </a:r>
          </a:p>
          <a:p>
            <a:pPr algn="just" eaLnBrk="1" hangingPunct="1">
              <a:lnSpc>
                <a:spcPct val="90000"/>
              </a:lnSpc>
              <a:buFontTx/>
              <a:buNone/>
            </a:pPr>
            <a:endParaRPr lang="en-GB" sz="2400" dirty="0">
              <a:latin typeface="Calibri" pitchFamily="34" charset="0"/>
            </a:endParaRPr>
          </a:p>
          <a:p>
            <a:pPr algn="just" eaLnBrk="1" hangingPunct="1">
              <a:lnSpc>
                <a:spcPct val="90000"/>
              </a:lnSpc>
              <a:buFontTx/>
              <a:buNone/>
            </a:pPr>
            <a:r>
              <a:rPr lang="pt-PT" b="1" i="1">
                <a:solidFill>
                  <a:srgbClr val="FF0000"/>
                </a:solidFill>
                <a:latin typeface="Calibri" pitchFamily="34" charset="0"/>
              </a:rPr>
              <a:t>Banco pela Internet</a:t>
            </a:r>
          </a:p>
          <a:p>
            <a:pPr marL="363538" indent="0" algn="just" eaLnBrk="1" hangingPunct="1">
              <a:lnSpc>
                <a:spcPct val="90000"/>
              </a:lnSpc>
              <a:buFontTx/>
              <a:buNone/>
            </a:pPr>
            <a:r>
              <a:rPr lang="pt-PT" sz="2400">
                <a:latin typeface="Calibri" pitchFamily="34" charset="0"/>
              </a:rPr>
              <a:t>Copie simplesmente um site de um banco, altere um pouco o endereço, forneça hiperligações para serviços bancários legítimos e apenas uma ou duas hiperligações para investimentos de alto rendimento que exijam transferências de somas significativas para garantir a inclusão numa oportunidade de investimento realmente inacreditável. </a:t>
            </a:r>
          </a:p>
          <a:p>
            <a:pPr algn="just" eaLnBrk="1" hangingPunct="1">
              <a:lnSpc>
                <a:spcPct val="90000"/>
              </a:lnSpc>
              <a:buFontTx/>
              <a:buNone/>
            </a:pPr>
            <a:endParaRPr lang="en-GB" sz="2400" dirty="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158</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dissolve">
                                      <p:cBhvr>
                                        <p:cTn id="7" dur="500"/>
                                        <p:tgtEl>
                                          <p:spTgt spid="55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299">
                                            <p:txEl>
                                              <p:pRg st="1" end="1"/>
                                            </p:txEl>
                                          </p:spTgt>
                                        </p:tgtEl>
                                        <p:attrNameLst>
                                          <p:attrName>style.visibility</p:attrName>
                                        </p:attrNameLst>
                                      </p:cBhvr>
                                      <p:to>
                                        <p:strVal val="visible"/>
                                      </p:to>
                                    </p:set>
                                    <p:animEffect transition="in" filter="dissolve">
                                      <p:cBhvr>
                                        <p:cTn id="12" dur="500"/>
                                        <p:tgtEl>
                                          <p:spTgt spid="552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5299">
                                            <p:txEl>
                                              <p:pRg st="3" end="3"/>
                                            </p:txEl>
                                          </p:spTgt>
                                        </p:tgtEl>
                                        <p:attrNameLst>
                                          <p:attrName>style.visibility</p:attrName>
                                        </p:attrNameLst>
                                      </p:cBhvr>
                                      <p:to>
                                        <p:strVal val="visible"/>
                                      </p:to>
                                    </p:set>
                                    <p:animEffect transition="in" filter="dissolve">
                                      <p:cBhvr>
                                        <p:cTn id="17" dur="500"/>
                                        <p:tgtEl>
                                          <p:spTgt spid="552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5299">
                                            <p:txEl>
                                              <p:pRg st="4" end="4"/>
                                            </p:txEl>
                                          </p:spTgt>
                                        </p:tgtEl>
                                        <p:attrNameLst>
                                          <p:attrName>style.visibility</p:attrName>
                                        </p:attrNameLst>
                                      </p:cBhvr>
                                      <p:to>
                                        <p:strVal val="visible"/>
                                      </p:to>
                                    </p:set>
                                    <p:animEffect transition="in" filter="dissolve">
                                      <p:cBhvr>
                                        <p:cTn id="22" dur="500"/>
                                        <p:tgtEl>
                                          <p:spTgt spid="552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457200" y="1268413"/>
            <a:ext cx="8229600" cy="4857750"/>
          </a:xfrm>
          <a:noFill/>
        </p:spPr>
        <p:txBody>
          <a:bodyPr/>
          <a:lstStyle/>
          <a:p>
            <a:pPr algn="just" eaLnBrk="1" hangingPunct="1">
              <a:lnSpc>
                <a:spcPct val="80000"/>
              </a:lnSpc>
              <a:buFontTx/>
              <a:buNone/>
            </a:pPr>
            <a:endParaRPr lang="en-GB" sz="2400" dirty="0">
              <a:latin typeface="Calibri" pitchFamily="34" charset="0"/>
            </a:endParaRPr>
          </a:p>
          <a:p>
            <a:pPr algn="just" eaLnBrk="1" hangingPunct="1">
              <a:lnSpc>
                <a:spcPct val="80000"/>
              </a:lnSpc>
              <a:buFontTx/>
              <a:buNone/>
            </a:pPr>
            <a:endParaRPr lang="en-GB" sz="1400" dirty="0">
              <a:latin typeface="Calibri" pitchFamily="34" charset="0"/>
            </a:endParaRPr>
          </a:p>
          <a:p>
            <a:pPr algn="just" eaLnBrk="1" hangingPunct="1">
              <a:lnSpc>
                <a:spcPct val="80000"/>
              </a:lnSpc>
              <a:buFontTx/>
              <a:buNone/>
            </a:pPr>
            <a:r>
              <a:rPr lang="pt-PT" b="1" i="1">
                <a:solidFill>
                  <a:srgbClr val="FF0000"/>
                </a:solidFill>
                <a:latin typeface="Calibri" pitchFamily="34" charset="0"/>
              </a:rPr>
              <a:t>Apelos de Caridade para Desastres</a:t>
            </a:r>
            <a:r>
              <a:rPr lang="pt-PT" b="1">
                <a:solidFill>
                  <a:srgbClr val="FF0000"/>
                </a:solidFill>
                <a:latin typeface="Calibri" pitchFamily="34" charset="0"/>
              </a:rPr>
              <a:t> </a:t>
            </a:r>
          </a:p>
          <a:p>
            <a:pPr marL="363538" indent="0" algn="just" eaLnBrk="1" hangingPunct="1">
              <a:lnSpc>
                <a:spcPct val="80000"/>
              </a:lnSpc>
              <a:buFontTx/>
              <a:buNone/>
            </a:pPr>
            <a:r>
              <a:rPr lang="pt-PT" sz="2400">
                <a:latin typeface="Calibri" pitchFamily="34" charset="0"/>
              </a:rPr>
              <a:t>Após uma hora do tsunami do Extremo Oriente, sites Web a apelarem por ajuda às vítimas chegaram na Web, mas muitos (se não todos neste momento) eram falsos</a:t>
            </a:r>
          </a:p>
          <a:p>
            <a:pPr algn="just" eaLnBrk="1" hangingPunct="1">
              <a:lnSpc>
                <a:spcPct val="80000"/>
              </a:lnSpc>
              <a:buFontTx/>
              <a:buNone/>
            </a:pPr>
            <a:endParaRPr lang="en-GB" sz="2400" b="1" dirty="0">
              <a:latin typeface="Calibri" pitchFamily="34" charset="0"/>
            </a:endParaRPr>
          </a:p>
          <a:p>
            <a:pPr algn="just" eaLnBrk="1" hangingPunct="1">
              <a:lnSpc>
                <a:spcPct val="80000"/>
              </a:lnSpc>
              <a:buFontTx/>
              <a:buNone/>
            </a:pPr>
            <a:endParaRPr lang="en-GB" sz="1400" b="1" dirty="0">
              <a:latin typeface="Calibri" pitchFamily="34" charset="0"/>
            </a:endParaRPr>
          </a:p>
          <a:p>
            <a:pPr algn="just" eaLnBrk="1" hangingPunct="1">
              <a:lnSpc>
                <a:spcPct val="80000"/>
              </a:lnSpc>
              <a:buFontTx/>
              <a:buNone/>
            </a:pPr>
            <a:r>
              <a:rPr lang="pt-PT" b="1" i="1">
                <a:solidFill>
                  <a:srgbClr val="FF0000"/>
                </a:solidFill>
                <a:latin typeface="Calibri" pitchFamily="34" charset="0"/>
              </a:rPr>
              <a:t>Viagra herbal </a:t>
            </a:r>
          </a:p>
          <a:p>
            <a:pPr marL="363538" indent="0" algn="just" eaLnBrk="1" hangingPunct="1">
              <a:lnSpc>
                <a:spcPct val="80000"/>
              </a:lnSpc>
              <a:buFontTx/>
              <a:buNone/>
            </a:pPr>
            <a:r>
              <a:rPr lang="pt-PT" sz="2400">
                <a:latin typeface="Calibri" pitchFamily="34" charset="0"/>
              </a:rPr>
              <a:t>Na área de tratamentos médicos alternativos online, em spam para "clientes", a maioria dos produtos não tem efeitos benéficos (se forem entregues), alguns são simplesmente perigosos.</a:t>
            </a:r>
          </a:p>
        </p:txBody>
      </p:sp>
      <p:sp>
        <p:nvSpPr>
          <p:cNvPr id="9219" name="Rectangle 3"/>
          <p:cNvSpPr>
            <a:spLocks noGrp="1" noChangeArrowheads="1"/>
          </p:cNvSpPr>
          <p:nvPr>
            <p:ph type="title"/>
          </p:nvPr>
        </p:nvSpPr>
        <p:spPr>
          <a:xfrm>
            <a:off x="468313" y="0"/>
            <a:ext cx="8229600" cy="1143000"/>
          </a:xfrm>
          <a:noFill/>
        </p:spPr>
        <p:txBody>
          <a:bodyPr/>
          <a:lstStyle/>
          <a:p>
            <a:pPr>
              <a:lnSpc>
                <a:spcPct val="90000"/>
              </a:lnSpc>
            </a:pPr>
            <a:r>
              <a:rPr lang="pt-PT" b="1">
                <a:solidFill>
                  <a:schemeClr val="accent1">
                    <a:lumMod val="25000"/>
                  </a:schemeClr>
                </a:solidFill>
                <a:latin typeface="Calibri" pitchFamily="34" charset="0"/>
              </a:rPr>
              <a:t>Exemplos de fraudes cibernéticas</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159</a:t>
            </a:fld>
            <a:endParaRPr lang="en-US" altLang="en-US" sz="1200">
              <a:solidFill>
                <a:srgbClr val="898989"/>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5665242" y="6550223"/>
            <a:ext cx="3390634" cy="307777"/>
          </a:xfrm>
          <a:prstGeom prst="rect">
            <a:avLst/>
          </a:prstGeom>
          <a:noFill/>
          <a:ln w="9525">
            <a:noFill/>
            <a:miter lim="800000"/>
            <a:headEnd/>
            <a:tailEnd/>
          </a:ln>
        </p:spPr>
        <p:txBody>
          <a:bodyPr wrap="none">
            <a:spAutoFit/>
          </a:bodyPr>
          <a:lstStyle/>
          <a:p>
            <a:r>
              <a:rPr lang="pt-PT" sz="1400">
                <a:solidFill>
                  <a:srgbClr val="000000"/>
                </a:solidFill>
              </a:rPr>
              <a:t>Fonte: http://emailclientmarketshare.com</a:t>
            </a:r>
          </a:p>
        </p:txBody>
      </p:sp>
      <p:sp>
        <p:nvSpPr>
          <p:cNvPr id="7" name="Title 1"/>
          <p:cNvSpPr>
            <a:spLocks noGrp="1"/>
          </p:cNvSpPr>
          <p:nvPr>
            <p:ph type="title"/>
          </p:nvPr>
        </p:nvSpPr>
        <p:spPr>
          <a:xfrm>
            <a:off x="494644" y="214290"/>
            <a:ext cx="8229600" cy="830567"/>
          </a:xfrm>
        </p:spPr>
        <p:txBody>
          <a:bodyPr/>
          <a:lstStyle/>
          <a:p>
            <a:r>
              <a:rPr lang="pt-PT" sz="3600" b="1" dirty="0"/>
              <a:t>Estatísticas de clientes de correio eletrónico</a:t>
            </a:r>
          </a:p>
        </p:txBody>
      </p:sp>
      <p:pic>
        <p:nvPicPr>
          <p:cNvPr id="2" name="Bild 1"/>
          <p:cNvPicPr>
            <a:picLocks noChangeAspect="1"/>
          </p:cNvPicPr>
          <p:nvPr/>
        </p:nvPicPr>
        <p:blipFill>
          <a:blip r:embed="rId3"/>
          <a:stretch>
            <a:fillRect/>
          </a:stretch>
        </p:blipFill>
        <p:spPr>
          <a:xfrm>
            <a:off x="1771576" y="1531156"/>
            <a:ext cx="6004547" cy="4937072"/>
          </a:xfrm>
          <a:prstGeom prst="rect">
            <a:avLst/>
          </a:prstGeom>
        </p:spPr>
      </p:pic>
      <p:sp>
        <p:nvSpPr>
          <p:cNvPr id="4" name="Textfeld 3"/>
          <p:cNvSpPr txBox="1"/>
          <p:nvPr/>
        </p:nvSpPr>
        <p:spPr>
          <a:xfrm>
            <a:off x="3778317" y="1163335"/>
            <a:ext cx="1675158" cy="369332"/>
          </a:xfrm>
          <a:prstGeom prst="rect">
            <a:avLst/>
          </a:prstGeom>
          <a:noFill/>
        </p:spPr>
        <p:txBody>
          <a:bodyPr wrap="none" rtlCol="0">
            <a:spAutoFit/>
          </a:bodyPr>
          <a:lstStyle/>
          <a:p>
            <a:r>
              <a:rPr lang="pt-PT"/>
              <a:t>Dezembro de 2016</a:t>
            </a:r>
          </a:p>
        </p:txBody>
      </p:sp>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a:t>
            </a:fld>
            <a:endParaRPr lang="en-US" altLang="en-US" sz="1200">
              <a:solidFill>
                <a:srgbClr val="898989"/>
              </a:solidFill>
            </a:endParaRPr>
          </a:p>
        </p:txBody>
      </p:sp>
    </p:spTree>
    <p:extLst>
      <p:ext uri="{BB962C8B-B14F-4D97-AF65-F5344CB8AC3E}">
        <p14:creationId xmlns:p14="http://schemas.microsoft.com/office/powerpoint/2010/main" val="209060121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68313" y="1"/>
            <a:ext cx="8229600" cy="909638"/>
          </a:xfrm>
        </p:spPr>
        <p:txBody>
          <a:bodyPr/>
          <a:lstStyle/>
          <a:p>
            <a:r>
              <a:rPr lang="pt-PT" b="1">
                <a:solidFill>
                  <a:schemeClr val="accent1">
                    <a:lumMod val="25000"/>
                  </a:schemeClr>
                </a:solidFill>
                <a:latin typeface="Calibri" pitchFamily="34" charset="0"/>
              </a:rPr>
              <a:t>Exemplos de fraudes cibernéticas</a:t>
            </a:r>
          </a:p>
        </p:txBody>
      </p:sp>
      <p:sp>
        <p:nvSpPr>
          <p:cNvPr id="10243" name="Rectangle 3"/>
          <p:cNvSpPr>
            <a:spLocks noGrp="1" noChangeArrowheads="1"/>
          </p:cNvSpPr>
          <p:nvPr>
            <p:ph type="body" idx="1"/>
          </p:nvPr>
        </p:nvSpPr>
        <p:spPr>
          <a:xfrm>
            <a:off x="468313" y="1125538"/>
            <a:ext cx="8229600" cy="1871662"/>
          </a:xfrm>
        </p:spPr>
        <p:txBody>
          <a:bodyPr/>
          <a:lstStyle/>
          <a:p>
            <a:pPr algn="just" eaLnBrk="1" hangingPunct="1">
              <a:lnSpc>
                <a:spcPct val="90000"/>
              </a:lnSpc>
              <a:buFontTx/>
              <a:buNone/>
            </a:pPr>
            <a:r>
              <a:rPr lang="pt-PT" b="1" i="1">
                <a:solidFill>
                  <a:srgbClr val="FF0000"/>
                </a:solidFill>
                <a:latin typeface="Calibri" pitchFamily="34" charset="0"/>
              </a:rPr>
              <a:t>Noivas russas</a:t>
            </a:r>
          </a:p>
          <a:p>
            <a:pPr marL="363538" indent="0" algn="just" eaLnBrk="1" hangingPunct="1">
              <a:lnSpc>
                <a:spcPct val="90000"/>
              </a:lnSpc>
              <a:buFontTx/>
              <a:buNone/>
            </a:pPr>
            <a:r>
              <a:rPr lang="pt-PT" sz="2800">
                <a:latin typeface="Calibri" pitchFamily="34" charset="0"/>
              </a:rPr>
              <a:t>Sites que oferecem contactos com belas mulheres da Europa do Leste e visitas baratas a estados russos</a:t>
            </a:r>
          </a:p>
        </p:txBody>
      </p:sp>
      <p:pic>
        <p:nvPicPr>
          <p:cNvPr id="10244" name="Picture 5" descr="scl28"/>
          <p:cNvPicPr>
            <a:picLocks noChangeAspect="1" noChangeArrowheads="1"/>
          </p:cNvPicPr>
          <p:nvPr/>
        </p:nvPicPr>
        <p:blipFill>
          <a:blip r:embed="rId2" cstate="print"/>
          <a:srcRect/>
          <a:stretch>
            <a:fillRect/>
          </a:stretch>
        </p:blipFill>
        <p:spPr bwMode="auto">
          <a:xfrm>
            <a:off x="1042988" y="2924175"/>
            <a:ext cx="6858000" cy="3390900"/>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160</a:t>
            </a:fld>
            <a:endParaRPr lang="en-US" altLang="en-US" sz="1200">
              <a:solidFill>
                <a:srgbClr val="898989"/>
              </a:solidFill>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381000" y="0"/>
            <a:ext cx="8229600" cy="1143000"/>
          </a:xfrm>
        </p:spPr>
        <p:txBody>
          <a:bodyPr/>
          <a:lstStyle/>
          <a:p>
            <a:r>
              <a:rPr lang="pt-PT" b="1">
                <a:solidFill>
                  <a:schemeClr val="accent1">
                    <a:lumMod val="25000"/>
                  </a:schemeClr>
                </a:solidFill>
                <a:latin typeface="Calibri" pitchFamily="34" charset="0"/>
              </a:rPr>
              <a:t>Exemplos de fraudes cibernéticas</a:t>
            </a:r>
          </a:p>
        </p:txBody>
      </p:sp>
      <p:sp>
        <p:nvSpPr>
          <p:cNvPr id="11267" name="Rectangle 3"/>
          <p:cNvSpPr>
            <a:spLocks noGrp="1" noChangeArrowheads="1"/>
          </p:cNvSpPr>
          <p:nvPr>
            <p:ph type="body" idx="1"/>
          </p:nvPr>
        </p:nvSpPr>
        <p:spPr>
          <a:xfrm>
            <a:off x="457200" y="1295401"/>
            <a:ext cx="8382000" cy="3962400"/>
          </a:xfrm>
        </p:spPr>
        <p:txBody>
          <a:bodyPr>
            <a:normAutofit lnSpcReduction="10000"/>
          </a:bodyPr>
          <a:lstStyle/>
          <a:p>
            <a:pPr eaLnBrk="1" hangingPunct="1">
              <a:buFontTx/>
              <a:buNone/>
            </a:pPr>
            <a:r>
              <a:rPr lang="pt-PT" b="1" i="1">
                <a:solidFill>
                  <a:srgbClr val="FF0000"/>
                </a:solidFill>
                <a:latin typeface="Calibri" pitchFamily="34" charset="0"/>
              </a:rPr>
              <a:t>Vitórias na lotaria</a:t>
            </a:r>
          </a:p>
          <a:p>
            <a:pPr marL="365125" indent="-1588" eaLnBrk="1" hangingPunct="1">
              <a:buFontTx/>
              <a:buNone/>
            </a:pPr>
            <a:r>
              <a:rPr lang="pt-PT" sz="2800">
                <a:latin typeface="Calibri" pitchFamily="34" charset="0"/>
              </a:rPr>
              <a:t>Pedido de pagamento para reivindicar ganhos na lotaria ou assistência para ganhar (geralmente lotarias estrangeiras)</a:t>
            </a:r>
          </a:p>
          <a:p>
            <a:pPr eaLnBrk="1" hangingPunct="1">
              <a:buFontTx/>
              <a:buNone/>
            </a:pPr>
            <a:r>
              <a:rPr lang="pt-PT" b="1" i="1">
                <a:solidFill>
                  <a:srgbClr val="FF0000"/>
                </a:solidFill>
                <a:latin typeface="Calibri" pitchFamily="34" charset="0"/>
              </a:rPr>
              <a:t>Phishing</a:t>
            </a:r>
          </a:p>
          <a:p>
            <a:pPr marL="365125" indent="-1588" eaLnBrk="1" hangingPunct="1">
              <a:buFontTx/>
              <a:buNone/>
            </a:pPr>
            <a:r>
              <a:rPr lang="pt-PT" sz="2800">
                <a:latin typeface="Calibri" pitchFamily="34" charset="0"/>
              </a:rPr>
              <a:t>Mensagens de e-mail que fingem ser de fonte conhecida (como um banco ou prestador de serviços online) solicitando a confirmação de informações pessoais</a:t>
            </a:r>
          </a:p>
          <a:p>
            <a:pPr eaLnBrk="1" hangingPunct="1">
              <a:buFontTx/>
              <a:buNone/>
            </a:pPr>
            <a:endParaRPr lang="en-US" b="1" dirty="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161</a:t>
            </a:fld>
            <a:endParaRPr lang="en-US" altLang="en-US" sz="1200">
              <a:solidFill>
                <a:srgbClr val="898989"/>
              </a:solidFill>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0"/>
            <a:ext cx="8229600" cy="720725"/>
          </a:xfrm>
          <a:noFill/>
        </p:spPr>
        <p:txBody>
          <a:bodyPr/>
          <a:lstStyle/>
          <a:p>
            <a:pPr eaLnBrk="1" hangingPunct="1"/>
            <a:r>
              <a:rPr lang="pt-PT" b="1">
                <a:solidFill>
                  <a:schemeClr val="accent1">
                    <a:lumMod val="25000"/>
                  </a:schemeClr>
                </a:solidFill>
                <a:latin typeface="Calibri" pitchFamily="34" charset="0"/>
              </a:rPr>
              <a:t>Porque é que isto me soa familiar?</a:t>
            </a:r>
          </a:p>
        </p:txBody>
      </p:sp>
      <p:sp>
        <p:nvSpPr>
          <p:cNvPr id="57347" name="Text Box 3"/>
          <p:cNvSpPr txBox="1">
            <a:spLocks noChangeArrowheads="1"/>
          </p:cNvSpPr>
          <p:nvPr/>
        </p:nvSpPr>
        <p:spPr bwMode="auto">
          <a:xfrm>
            <a:off x="304800" y="1219200"/>
            <a:ext cx="8610600" cy="4832092"/>
          </a:xfrm>
          <a:prstGeom prst="rect">
            <a:avLst/>
          </a:prstGeom>
          <a:solidFill>
            <a:schemeClr val="bg1"/>
          </a:solidFill>
          <a:ln w="9525">
            <a:noFill/>
            <a:miter lim="800000"/>
            <a:headEnd/>
            <a:tailEnd/>
          </a:ln>
        </p:spPr>
        <p:txBody>
          <a:bodyPr wrap="square">
            <a:spAutoFit/>
          </a:bodyPr>
          <a:lstStyle/>
          <a:p>
            <a:pPr eaLnBrk="0" hangingPunct="0"/>
            <a:r>
              <a:rPr lang="pt-PT" sz="800" b="1"/>
              <a:t>De: KAILASH [yuvraj@london.com]</a:t>
            </a:r>
          </a:p>
          <a:p>
            <a:pPr eaLnBrk="0" hangingPunct="0"/>
            <a:r>
              <a:rPr lang="pt-PT" sz="800" b="1"/>
              <a:t>Enviado: Sexta-feira, 25 de janeiro de 1980 06:42</a:t>
            </a:r>
          </a:p>
          <a:p>
            <a:pPr eaLnBrk="0" hangingPunct="0"/>
            <a:r>
              <a:rPr lang="pt-PT" sz="800" b="1"/>
              <a:t>Para: </a:t>
            </a:r>
          </a:p>
          <a:p>
            <a:pPr eaLnBrk="0" hangingPunct="0"/>
            <a:r>
              <a:rPr lang="pt-PT" sz="800" b="1"/>
              <a:t>Assunto: URGENTE</a:t>
            </a:r>
          </a:p>
          <a:p>
            <a:pPr eaLnBrk="0" hangingPunct="0"/>
            <a:endParaRPr lang="en-US" sz="800" b="1" dirty="0"/>
          </a:p>
          <a:p>
            <a:pPr eaLnBrk="0" hangingPunct="0"/>
            <a:r>
              <a:rPr lang="pt-PT" sz="800" b="1"/>
              <a:t>NÚMERO FAX CONFIDENCIAL DO REINO UNIDO: 44-870-1357604</a:t>
            </a:r>
          </a:p>
          <a:p>
            <a:pPr eaLnBrk="0" hangingPunct="0"/>
            <a:endParaRPr lang="en-US" sz="800" b="1" dirty="0"/>
          </a:p>
          <a:p>
            <a:pPr eaLnBrk="0" hangingPunct="0"/>
            <a:r>
              <a:rPr lang="pt-PT" sz="800" b="1"/>
              <a:t>Caro Senhor,</a:t>
            </a:r>
          </a:p>
          <a:p>
            <a:pPr eaLnBrk="0" hangingPunct="0"/>
            <a:endParaRPr lang="en-US" sz="800" b="1" dirty="0"/>
          </a:p>
          <a:p>
            <a:pPr eaLnBrk="0" hangingPunct="0"/>
            <a:r>
              <a:rPr lang="pt-PT" sz="800" b="1"/>
              <a:t>Perdoe-me por iniciar esta grande proposta desta forma, pois poderá surpreendê-lo. O meu nome é Yuvraj Kailash, nativo do Nepal e advogado do falecido rei do Nepal, que morreu em consequência da perda de temperamento causada por uma discussão entre ele e a sua família, pois eles eram contra ele se casar com a sua noiva. Você foi recomendado por um confidente próximo. Quem nos garantiu a sua capacidade e confiança para nos ajudar. Procuramos a ajuda de alguém que esteja genuinamente interessado em entrar num relacionamento de negócios com foco a longo prazo e disposição de um bom coração para ajudar. </a:t>
            </a:r>
          </a:p>
          <a:p>
            <a:pPr eaLnBrk="0" hangingPunct="0"/>
            <a:endParaRPr lang="en-US" sz="800" b="1" dirty="0"/>
          </a:p>
          <a:p>
            <a:pPr eaLnBrk="0" hangingPunct="0"/>
            <a:r>
              <a:rPr lang="pt-PT" sz="800" b="1"/>
              <a:t>Se estiver familiarizado com os eventos no Nepal em maio/junho do ano passado, em 2001 (1 de junho de 2001), os meios de comunicação social estavam carregados de relatos de que o príncipe herdeiro Dipendra do Nepal matou vários membros da família real nepalesa, entre os quais os seus pais Rei Birenda e Rainha Aiswarya, antes de tentar se matar.</a:t>
            </a:r>
          </a:p>
          <a:p>
            <a:pPr eaLnBrk="0" hangingPunct="0"/>
            <a:endParaRPr lang="en-US" sz="800" b="1" dirty="0"/>
          </a:p>
          <a:p>
            <a:pPr eaLnBrk="0" hangingPunct="0"/>
            <a:r>
              <a:rPr lang="pt-PT" sz="800" b="1"/>
              <a:t>Antes da morte do falecido rei (Príncipe Dipendra), ele reservou uma quantia secreta para a sua noiva (Senhora Divyani Rana) no valor de 30.000.000,00 $ (Trinta milhões de dólares norte americanos). Isso foi feito devido a um mal-entendido entre ele e os membros da sua família. O dinheiro foi guardado de tal maneira que nenhum membro da sua família pudesse ter acesso ou localizasse os fundos, que era apenas uma parte da sua riqueza, isso era como um presente para a sua noiva e uma afirmação adicional para ela de que estava para se casar com ela, mesmo assim, a sua família era contra o casamento deles. Nós mantivemos este segredo durante algum tempo e sentimos que este é o momento certo para executar esta transação.</a:t>
            </a:r>
          </a:p>
          <a:p>
            <a:pPr eaLnBrk="0" hangingPunct="0"/>
            <a:endParaRPr lang="en-US" sz="800" b="1" dirty="0"/>
          </a:p>
          <a:p>
            <a:pPr eaLnBrk="0" hangingPunct="0"/>
            <a:r>
              <a:rPr lang="pt-PT" sz="800" b="1"/>
              <a:t>A morte do meu chefe deixou-nos retidos, por isso procurámos uma pessoa genuína e de confiança ou empresa com quem a Família Real nepalesa nunca teve qualquer relação anterior, pessoal ou profissional. Esta pessoa irá ajudar na transferência e reinvestimento comercial desse dinheiro. Não podemos fazer isto sozinhos devido ao nosso atual estado social. Também pretendemos dar-lhe uma parcela razoável dos fundos para sua assistência. Estes fundos foram escondidos, conhecidos apenas pela sua noiva e por mim. Nós queremos que proteja este fundo de ser reprimido por qualquer órgão ou agências.</a:t>
            </a:r>
          </a:p>
          <a:p>
            <a:pPr eaLnBrk="0" hangingPunct="0"/>
            <a:endParaRPr lang="en-US" sz="800" b="1" dirty="0"/>
          </a:p>
          <a:p>
            <a:pPr eaLnBrk="0" hangingPunct="0"/>
            <a:r>
              <a:rPr lang="pt-PT" sz="800" b="1"/>
              <a:t>Assim que recebermos a sua carta de aceitação/reconhecimento, eu dar-lhe-ei mais destaques sobre esta transação.</a:t>
            </a:r>
          </a:p>
          <a:p>
            <a:pPr eaLnBrk="0" hangingPunct="0"/>
            <a:endParaRPr lang="en-US" sz="800" b="1" dirty="0"/>
          </a:p>
          <a:p>
            <a:pPr eaLnBrk="0" hangingPunct="0"/>
            <a:r>
              <a:rPr lang="pt-PT" sz="800" b="1"/>
              <a:t>ESTA É UMA TRANSAÇÃO LIVRE DE RISCOS E NÃO DEVE SER REVISTA POR NINGUÉM, NEM ATÉ PELO SEU ADVOGADO, FAMÍLIA, AMIGOS, ETC. Se for capaz e de confiança e conseguir seguir as nossas instruções para tornar a Proposta acima uma realidade. ENTRE EM CONTACTO CONNOSCO IMEDIATAMENTE APENAS ATRAVÉS DO NOSSO NÚMERO DE FAX CONFIDENCIAL DO REINO UNIDO: 44-870-1357604, CONFORME INDICADO ACIMA, NÃO NOS RESPONDA POR E-MAIL. Por favor, indique na sua resposta os NÚMEROS DE TELEFONE PESSOAIS/CONFIDENCIAIS, NÚMERO DE TELEMÓVEL, NÚMERO DE FAX CONFIDENCIAL E O SEU ENDEREÇO ​​DE E-MAIL CONFIDENCIAL ao responder.</a:t>
            </a:r>
          </a:p>
          <a:p>
            <a:pPr eaLnBrk="0" hangingPunct="0"/>
            <a:endParaRPr lang="en-US" sz="800" b="1" dirty="0"/>
          </a:p>
          <a:p>
            <a:pPr eaLnBrk="0" hangingPunct="0"/>
            <a:r>
              <a:rPr lang="pt-PT" sz="800" b="1"/>
              <a:t>DEUS O ABENÇOE.</a:t>
            </a:r>
          </a:p>
          <a:p>
            <a:pPr eaLnBrk="0" hangingPunct="0"/>
            <a:endParaRPr lang="en-US" sz="800" b="1" dirty="0"/>
          </a:p>
          <a:p>
            <a:pPr eaLnBrk="0" hangingPunct="0"/>
            <a:r>
              <a:rPr lang="pt-PT" sz="800" b="1"/>
              <a:t>Yuvraj Kailash</a:t>
            </a:r>
          </a:p>
          <a:p>
            <a:pPr eaLnBrk="0" hangingPunct="0">
              <a:spcBef>
                <a:spcPct val="50000"/>
              </a:spcBef>
            </a:pPr>
            <a:endParaRPr lang="en-GB" sz="800"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162</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dissolve">
                                      <p:cBhvr>
                                        <p:cTn id="7"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0"/>
            <a:ext cx="8229600" cy="719138"/>
          </a:xfrm>
          <a:noFill/>
        </p:spPr>
        <p:txBody>
          <a:bodyPr/>
          <a:lstStyle/>
          <a:p>
            <a:pPr eaLnBrk="1" hangingPunct="1"/>
            <a:r>
              <a:rPr lang="pt-PT" b="1">
                <a:solidFill>
                  <a:schemeClr val="accent1">
                    <a:lumMod val="25000"/>
                  </a:schemeClr>
                </a:solidFill>
                <a:latin typeface="Calibri" pitchFamily="34" charset="0"/>
              </a:rPr>
              <a:t>E novamente....</a:t>
            </a:r>
          </a:p>
        </p:txBody>
      </p:sp>
      <p:sp>
        <p:nvSpPr>
          <p:cNvPr id="58372" name="Text Box 4"/>
          <p:cNvSpPr txBox="1">
            <a:spLocks noChangeArrowheads="1"/>
          </p:cNvSpPr>
          <p:nvPr/>
        </p:nvSpPr>
        <p:spPr bwMode="auto">
          <a:xfrm>
            <a:off x="355600" y="838200"/>
            <a:ext cx="8331200" cy="4770539"/>
          </a:xfrm>
          <a:prstGeom prst="rect">
            <a:avLst/>
          </a:prstGeom>
          <a:solidFill>
            <a:schemeClr val="bg1"/>
          </a:solidFill>
          <a:ln w="9525">
            <a:noFill/>
            <a:miter lim="800000"/>
            <a:headEnd/>
            <a:tailEnd/>
          </a:ln>
          <a:effectLst/>
        </p:spPr>
        <p:txBody>
          <a:bodyPr wrap="square">
            <a:spAutoFit/>
          </a:bodyPr>
          <a:lstStyle/>
          <a:p>
            <a:pPr eaLnBrk="0" hangingPunct="0">
              <a:defRPr/>
            </a:pPr>
            <a:r>
              <a:rPr lang="pt-PT" sz="800" b="1"/>
              <a:t>Data:                       06:52:47 -0700 (PDT)</a:t>
            </a:r>
          </a:p>
          <a:p>
            <a:pPr eaLnBrk="0" hangingPunct="0">
              <a:defRPr/>
            </a:pPr>
            <a:r>
              <a:rPr lang="pt-PT" sz="800" b="1"/>
              <a:t>De: Joseph Almadaaj &lt;josephkuwait405@yahoo.com</a:t>
            </a:r>
          </a:p>
          <a:p>
            <a:pPr eaLnBrk="0" hangingPunct="0">
              <a:defRPr/>
            </a:pPr>
            <a:r>
              <a:rPr lang="pt-PT" sz="800" b="1"/>
              <a:t>Assunto: DOAÇÃO PRIVADA.</a:t>
            </a:r>
          </a:p>
          <a:p>
            <a:pPr eaLnBrk="0" hangingPunct="0">
              <a:defRPr/>
            </a:pPr>
            <a:r>
              <a:rPr lang="pt-PT" sz="800" b="1"/>
              <a:t>Para: </a:t>
            </a:r>
          </a:p>
          <a:p>
            <a:pPr eaLnBrk="0" hangingPunct="0">
              <a:defRPr/>
            </a:pPr>
            <a:endParaRPr lang="en-US" sz="800" b="1" dirty="0"/>
          </a:p>
          <a:p>
            <a:pPr eaLnBrk="0" hangingPunct="0">
              <a:defRPr/>
            </a:pPr>
            <a:r>
              <a:rPr lang="pt-PT" sz="800" b="1"/>
              <a:t>Endereço residencial</a:t>
            </a:r>
          </a:p>
          <a:p>
            <a:pPr eaLnBrk="0" hangingPunct="0">
              <a:defRPr/>
            </a:pPr>
            <a:r>
              <a:rPr lang="pt-PT" sz="800" b="1"/>
              <a:t>Salhia Complex,</a:t>
            </a:r>
          </a:p>
          <a:p>
            <a:pPr eaLnBrk="0" hangingPunct="0">
              <a:defRPr/>
            </a:pPr>
            <a:r>
              <a:rPr lang="pt-PT" sz="800" b="1"/>
              <a:t>Fahed Al-Salem Street,</a:t>
            </a:r>
          </a:p>
          <a:p>
            <a:pPr eaLnBrk="0" hangingPunct="0">
              <a:defRPr/>
            </a:pPr>
            <a:r>
              <a:rPr lang="pt-PT" sz="800" b="1"/>
              <a:t>Safat 13126, Kuwait.</a:t>
            </a:r>
          </a:p>
          <a:p>
            <a:pPr eaLnBrk="0" hangingPunct="0">
              <a:defRPr/>
            </a:pPr>
            <a:endParaRPr lang="en-US" sz="800" b="1" dirty="0"/>
          </a:p>
          <a:p>
            <a:pPr eaLnBrk="0" hangingPunct="0">
              <a:defRPr/>
            </a:pPr>
            <a:r>
              <a:rPr lang="pt-PT" sz="800" b="1"/>
              <a:t>Excelentíssimo,</a:t>
            </a:r>
          </a:p>
          <a:p>
            <a:pPr eaLnBrk="0" hangingPunct="0">
              <a:defRPr/>
            </a:pPr>
            <a:endParaRPr lang="en-US" sz="800" b="1" dirty="0"/>
          </a:p>
          <a:p>
            <a:pPr eaLnBrk="0" hangingPunct="0">
              <a:defRPr/>
            </a:pPr>
            <a:r>
              <a:rPr lang="pt-PT" sz="800" b="1"/>
              <a:t>Como está você e a sua família, eu tenho o contacto da sua igreja quando eu visitei o respetivo site e demorei algum tempo, antes de decidir entrar em contacto consigo e rezo para que não me desaponte pela oferta que estou prestes a dar-lhe.</a:t>
            </a:r>
          </a:p>
          <a:p>
            <a:pPr eaLnBrk="0" hangingPunct="0">
              <a:defRPr/>
            </a:pPr>
            <a:endParaRPr lang="en-US" sz="800" b="1" dirty="0"/>
          </a:p>
          <a:p>
            <a:pPr eaLnBrk="0" hangingPunct="0">
              <a:defRPr/>
            </a:pPr>
            <a:r>
              <a:rPr lang="pt-PT" sz="800" b="1"/>
              <a:t>Eu sou Abdul Moshen Madaaj Al-Madaaj do Kuwait. Tenho 83 anos; perdi a minha esposa há quatro anos.  Antes da sua morte, tivemos um casamento feliz de 50 anos e fomos abençoados sem filhos.  Eu sou um industrialista, mas reformei-me de uma empresa ativa há 6 anos porque tenho cancro da próstata e agora a minha condição é tão má que o meu médico disse-me que não vou viver mais do que três meses.  Eu sou muçulmano desde que nasci, o meu falecido pai era um Sheikh, mas no ano passado, converti-me para o cristianismo e o meu novo nome cristão é Joseph. Aceitei Cristo como meu único Salvador e sei que o nosso Senhor Jesus Cristo me aceitou.  Durante o meu tempo como industrialista, adquiri muita riqueza em milhões de dólares e percebi que a riqueza sem Cristo é vaidade sobre vaidade.  Eu decidi doar parte da minha riqueza para ser utilizada para o desenvolvimento da sua igreja e também para as crianças mais desfavorecidas e eu quero que utilize o dinheiro para o dito propósito. Eu estou a doar a quantia de 1.000.000,00 dólares para a sua igreja.  Eu já transferi o dinheiro para a Offshore Payment Security Company na Europa. Onde irá e assinar para o dinheiro. Vou enviar-lhe o nome da empresa de segurança, telefone, número de fax e números de código de segurança de transferência que eu utilizei na transferência do dinheiro do meu banco no Kuwait.  Estou a enviar este mail para si doente da minha cama num hospital privado.  Eu quero que receba este dinheiro de mim antes de eu morrer, eu quero que reze por mim porque estou mesmo muito doente e também</a:t>
            </a:r>
          </a:p>
          <a:p>
            <a:pPr eaLnBrk="0" hangingPunct="0">
              <a:defRPr/>
            </a:pPr>
            <a:r>
              <a:rPr lang="pt-PT" sz="800" b="1"/>
              <a:t>deve prometer-me que deve utilizar o dinheiro para o dito propósito.</a:t>
            </a:r>
          </a:p>
          <a:p>
            <a:pPr eaLnBrk="0" hangingPunct="0">
              <a:defRPr/>
            </a:pPr>
            <a:endParaRPr lang="en-US" sz="800" b="1" dirty="0"/>
          </a:p>
          <a:p>
            <a:pPr eaLnBrk="0" hangingPunct="0">
              <a:defRPr/>
            </a:pPr>
            <a:r>
              <a:rPr lang="pt-PT" sz="800" b="1"/>
              <a:t>Aleluia, aleluia.</a:t>
            </a:r>
          </a:p>
          <a:p>
            <a:pPr eaLnBrk="0" hangingPunct="0">
              <a:defRPr/>
            </a:pPr>
            <a:endParaRPr lang="en-US" sz="800" b="1" dirty="0"/>
          </a:p>
          <a:p>
            <a:pPr eaLnBrk="0" hangingPunct="0">
              <a:defRPr/>
            </a:pPr>
            <a:r>
              <a:rPr lang="pt-PT" sz="800" b="1"/>
              <a:t>O Senhor Jesus Cristo disse: se tiver que morrer, mantenha-se em forma e eu lhe darei a coroa da vida.</a:t>
            </a:r>
          </a:p>
          <a:p>
            <a:pPr eaLnBrk="0" hangingPunct="0">
              <a:defRPr/>
            </a:pPr>
            <a:endParaRPr lang="en-US" sz="800" b="1" dirty="0"/>
          </a:p>
          <a:p>
            <a:pPr eaLnBrk="0" hangingPunct="0">
              <a:defRPr/>
            </a:pPr>
            <a:r>
              <a:rPr lang="pt-PT" sz="800" b="1"/>
              <a:t>Aleluia, aleluia.</a:t>
            </a:r>
          </a:p>
          <a:p>
            <a:pPr eaLnBrk="0" hangingPunct="0">
              <a:defRPr/>
            </a:pPr>
            <a:endParaRPr lang="en-US" sz="800" b="1" dirty="0"/>
          </a:p>
          <a:p>
            <a:pPr eaLnBrk="0" hangingPunct="0">
              <a:defRPr/>
            </a:pPr>
            <a:r>
              <a:rPr lang="pt-PT" sz="800" b="1"/>
              <a:t>Aguardo a sua resposta urgente.</a:t>
            </a:r>
          </a:p>
          <a:p>
            <a:pPr eaLnBrk="0" hangingPunct="0">
              <a:defRPr/>
            </a:pPr>
            <a:endParaRPr lang="en-US" sz="800" b="1" dirty="0"/>
          </a:p>
          <a:p>
            <a:pPr eaLnBrk="0" hangingPunct="0">
              <a:defRPr/>
            </a:pPr>
            <a:r>
              <a:rPr lang="pt-PT" sz="800" b="1"/>
              <a:t>Deus o abençoe.</a:t>
            </a:r>
          </a:p>
          <a:p>
            <a:pPr eaLnBrk="0" hangingPunct="0">
              <a:defRPr/>
            </a:pPr>
            <a:endParaRPr lang="en-US" sz="800" b="1" dirty="0"/>
          </a:p>
          <a:p>
            <a:pPr eaLnBrk="0" hangingPunct="0">
              <a:defRPr/>
            </a:pPr>
            <a:r>
              <a:rPr lang="pt-PT" sz="800" b="1"/>
              <a:t>Joseph Al-Madaaj</a:t>
            </a:r>
          </a:p>
          <a:p>
            <a:pPr eaLnBrk="0" hangingPunct="0">
              <a:defRPr/>
            </a:pPr>
            <a:endParaRPr lang="en-GB" sz="800"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163</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dissolve">
                                      <p:cBhvr>
                                        <p:cTn id="7"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lip Art de Marcas de pergunta">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pt-PT" sz="5400"/>
              <a:t>Perguntas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164</a:t>
            </a:fld>
            <a:endParaRPr lang="en-US" altLang="en-US" sz="1200">
              <a:solidFill>
                <a:srgbClr val="898989"/>
              </a:solidFill>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r>
              <a:rPr lang="pt-PT" b="1"/>
              <a:t>Parte Seis</a:t>
            </a:r>
            <a:br>
              <a:rPr lang="pt-PT" b="1"/>
            </a:br>
            <a:r>
              <a:rPr lang="pt-PT" b="1"/>
              <a:t>Resumo</a:t>
            </a:r>
            <a:r>
              <a:rPr lang="pt-PT"/>
              <a:t> </a:t>
            </a:r>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165</a:t>
            </a:fld>
            <a:endParaRPr lang="en-US" altLang="en-US" sz="1200">
              <a:solidFill>
                <a:srgbClr val="898989"/>
              </a:solidFill>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fontScale="70000" lnSpcReduction="20000"/>
          </a:bodyPr>
          <a:lstStyle/>
          <a:p>
            <a:pPr>
              <a:buNone/>
            </a:pPr>
            <a:r>
              <a:rPr lang="pt-PT" sz="2800"/>
              <a:t>No final desta sessão, os participantes serão capazes de:</a:t>
            </a:r>
          </a:p>
          <a:p>
            <a:r>
              <a:rPr lang="pt-PT" sz="2800"/>
              <a:t>Enumerar os componentes de um sistema informático</a:t>
            </a:r>
          </a:p>
          <a:p>
            <a:r>
              <a:rPr lang="pt-PT" sz="2800"/>
              <a:t>Identificar diferentes tipos de dispositivos de armazenamento de dados</a:t>
            </a:r>
          </a:p>
          <a:p>
            <a:r>
              <a:rPr lang="pt-PT" sz="2800"/>
              <a:t>Considerar as implicações de justiça criminal da capacidade de armazenamento de dados exponencial</a:t>
            </a:r>
          </a:p>
          <a:p>
            <a:r>
              <a:rPr lang="pt-PT" sz="2800"/>
              <a:t>Identificar sistemas operativos diferentes  </a:t>
            </a:r>
          </a:p>
          <a:p>
            <a:r>
              <a:rPr lang="pt-PT" sz="2800"/>
              <a:t>Explicar a base sobre como as redes funcionam</a:t>
            </a:r>
          </a:p>
          <a:p>
            <a:r>
              <a:rPr lang="pt-PT" sz="2800"/>
              <a:t>Descrever as funções da Internet</a:t>
            </a:r>
          </a:p>
          <a:p>
            <a:r>
              <a:rPr lang="pt-PT" sz="2800"/>
              <a:t>Identificar, pelo menos, 5 aplicações online principais</a:t>
            </a:r>
          </a:p>
          <a:p>
            <a:r>
              <a:rPr lang="pt-PT" sz="2800"/>
              <a:t>Explicar como a Internet desenvolveu desde do início até aos dias de hoje</a:t>
            </a:r>
          </a:p>
          <a:p>
            <a:r>
              <a:rPr lang="pt-PT" sz="2800"/>
              <a:t>Diferenciar entre aplicações online diferentes</a:t>
            </a:r>
          </a:p>
          <a:p>
            <a:pPr lvl="0"/>
            <a:r>
              <a:rPr lang="pt-PT" sz="2800"/>
              <a:t>Descrever a diferença entre Darknet e Deepweb</a:t>
            </a:r>
          </a:p>
          <a:p>
            <a:r>
              <a:rPr lang="pt-PT" sz="2800"/>
              <a:t>Explicar os conceitos básicos das moedas virtuais</a:t>
            </a:r>
          </a:p>
          <a:p>
            <a:r>
              <a:rPr lang="pt-PT" sz="2800"/>
              <a:t>Identificar como os criminosos utilizam as várias aplicações online</a:t>
            </a:r>
          </a:p>
          <a:p>
            <a:endParaRPr lang="en-US" sz="2400" dirty="0"/>
          </a:p>
          <a:p>
            <a:endParaRPr lang="en-US" sz="2400" dirty="0"/>
          </a:p>
          <a:p>
            <a:endParaRPr lang="en-US" sz="2400" dirty="0"/>
          </a:p>
        </p:txBody>
      </p:sp>
      <p:sp>
        <p:nvSpPr>
          <p:cNvPr id="4" name="Title 1"/>
          <p:cNvSpPr>
            <a:spLocks noGrp="1"/>
          </p:cNvSpPr>
          <p:nvPr>
            <p:ph type="title"/>
          </p:nvPr>
        </p:nvSpPr>
        <p:spPr>
          <a:xfrm>
            <a:off x="457200" y="274638"/>
            <a:ext cx="8229600" cy="773266"/>
          </a:xfrm>
        </p:spPr>
        <p:txBody>
          <a:bodyPr/>
          <a:lstStyle/>
          <a:p>
            <a:r>
              <a:rPr lang="pt-PT"/>
              <a:t>Objetivos da sessão</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166</a:t>
            </a:fld>
            <a:endParaRPr lang="en-US" altLang="en-US" sz="1200">
              <a:solidFill>
                <a:srgbClr val="898989"/>
              </a:solidFill>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lip Art de Marcas de pergunta">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pt-PT" sz="5400"/>
              <a:t>Perguntas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167</a:t>
            </a:fld>
            <a:endParaRPr lang="en-US" altLang="en-US" sz="1200">
              <a:solidFill>
                <a:srgbClr val="898989"/>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1"/>
            <a:ext cx="4876800" cy="1219200"/>
          </a:xfrm>
        </p:spPr>
        <p:txBody>
          <a:bodyPr/>
          <a:lstStyle/>
          <a:p>
            <a:pPr eaLnBrk="1" hangingPunct="1"/>
            <a:r>
              <a:rPr lang="pt-PT" b="1">
                <a:solidFill>
                  <a:schemeClr val="accent1">
                    <a:lumMod val="25000"/>
                  </a:schemeClr>
                </a:solidFill>
                <a:latin typeface="Calibri" pitchFamily="34" charset="0"/>
              </a:rPr>
              <a:t>Outras aplicações</a:t>
            </a:r>
          </a:p>
        </p:txBody>
      </p:sp>
      <p:pic>
        <p:nvPicPr>
          <p:cNvPr id="2" name="Bild 1"/>
          <p:cNvPicPr>
            <a:picLocks noChangeAspect="1"/>
          </p:cNvPicPr>
          <p:nvPr/>
        </p:nvPicPr>
        <p:blipFill>
          <a:blip r:embed="rId4"/>
          <a:stretch>
            <a:fillRect/>
          </a:stretch>
        </p:blipFill>
        <p:spPr>
          <a:xfrm>
            <a:off x="1353984" y="1219201"/>
            <a:ext cx="6625949" cy="2092405"/>
          </a:xfrm>
          <a:prstGeom prst="rect">
            <a:avLst/>
          </a:prstGeom>
        </p:spPr>
      </p:pic>
      <p:pic>
        <p:nvPicPr>
          <p:cNvPr id="3" name="Bild 2"/>
          <p:cNvPicPr>
            <a:picLocks noChangeAspect="1"/>
          </p:cNvPicPr>
          <p:nvPr/>
        </p:nvPicPr>
        <p:blipFill>
          <a:blip r:embed="rId5"/>
          <a:stretch>
            <a:fillRect/>
          </a:stretch>
        </p:blipFill>
        <p:spPr>
          <a:xfrm>
            <a:off x="2579929" y="3382556"/>
            <a:ext cx="4324597" cy="869212"/>
          </a:xfrm>
          <a:prstGeom prst="rect">
            <a:avLst/>
          </a:prstGeom>
        </p:spPr>
      </p:pic>
      <p:pic>
        <p:nvPicPr>
          <p:cNvPr id="4" name="Bild 3"/>
          <p:cNvPicPr>
            <a:picLocks noChangeAspect="1"/>
          </p:cNvPicPr>
          <p:nvPr/>
        </p:nvPicPr>
        <p:blipFill>
          <a:blip r:embed="rId6"/>
          <a:stretch>
            <a:fillRect/>
          </a:stretch>
        </p:blipFill>
        <p:spPr>
          <a:xfrm>
            <a:off x="3699107" y="4251768"/>
            <a:ext cx="2593990" cy="1086134"/>
          </a:xfrm>
          <a:prstGeom prst="rect">
            <a:avLst/>
          </a:prstGeom>
        </p:spPr>
      </p:pic>
      <p:pic>
        <p:nvPicPr>
          <p:cNvPr id="6" name="Bild 5"/>
          <p:cNvPicPr>
            <a:picLocks noChangeAspect="1"/>
          </p:cNvPicPr>
          <p:nvPr/>
        </p:nvPicPr>
        <p:blipFill>
          <a:blip r:embed="rId7"/>
          <a:stretch>
            <a:fillRect/>
          </a:stretch>
        </p:blipFill>
        <p:spPr>
          <a:xfrm>
            <a:off x="4474487" y="5534438"/>
            <a:ext cx="1014828" cy="957044"/>
          </a:xfrm>
          <a:prstGeom prst="rect">
            <a:avLst/>
          </a:prstGeom>
        </p:spPr>
      </p:pic>
      <p:sp>
        <p:nvSpPr>
          <p:cNvPr id="7"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17</a:t>
            </a:fld>
            <a:endParaRPr lang="en-US" altLang="en-US" sz="1200">
              <a:solidFill>
                <a:srgbClr val="898989"/>
              </a:solidFill>
            </a:endParaRPr>
          </a:p>
        </p:txBody>
      </p:sp>
    </p:spTree>
    <p:custDataLst>
      <p:tags r:id="rId1"/>
    </p:custDataLst>
    <p:extLst>
      <p:ext uri="{BB962C8B-B14F-4D97-AF65-F5344CB8AC3E}">
        <p14:creationId xmlns:p14="http://schemas.microsoft.com/office/powerpoint/2010/main" val="9964129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lip Art de Marcas de pergunta">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r>
              <a:rPr lang="pt-PT" sz="5400" b="1"/>
              <a:t>Perguntas</a:t>
            </a:r>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18</a:t>
            </a:fld>
            <a:endParaRPr lang="en-US" altLang="en-US" sz="1200">
              <a:solidFill>
                <a:srgbClr val="898989"/>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pt-PT" b="1"/>
              <a:t>A Internet</a:t>
            </a:r>
          </a:p>
        </p:txBody>
      </p:sp>
      <p:sp>
        <p:nvSpPr>
          <p:cNvPr id="10243" name="Rectangle 3"/>
          <p:cNvSpPr>
            <a:spLocks noGrp="1" noChangeArrowheads="1"/>
          </p:cNvSpPr>
          <p:nvPr>
            <p:ph type="body" idx="1"/>
          </p:nvPr>
        </p:nvSpPr>
        <p:spPr>
          <a:xfrm>
            <a:off x="1962257" y="1996669"/>
            <a:ext cx="8229600" cy="3444259"/>
          </a:xfrm>
        </p:spPr>
        <p:txBody>
          <a:bodyPr>
            <a:normAutofit fontScale="85000" lnSpcReduction="10000"/>
          </a:bodyPr>
          <a:lstStyle/>
          <a:p>
            <a:pPr algn="ctr">
              <a:lnSpc>
                <a:spcPct val="200000"/>
              </a:lnSpc>
              <a:buFontTx/>
              <a:buNone/>
            </a:pPr>
            <a:r>
              <a:rPr lang="pt-PT"/>
              <a:t>O termo</a:t>
            </a:r>
          </a:p>
          <a:p>
            <a:pPr algn="ctr">
              <a:lnSpc>
                <a:spcPct val="200000"/>
              </a:lnSpc>
              <a:buFontTx/>
              <a:buNone/>
            </a:pPr>
            <a:r>
              <a:rPr lang="pt-PT">
                <a:solidFill>
                  <a:srgbClr val="FF0000"/>
                </a:solidFill>
              </a:rPr>
              <a:t>INTERNET</a:t>
            </a:r>
          </a:p>
          <a:p>
            <a:pPr algn="ctr">
              <a:lnSpc>
                <a:spcPct val="200000"/>
              </a:lnSpc>
              <a:buFontTx/>
              <a:buNone/>
            </a:pPr>
            <a:r>
              <a:rPr lang="pt-PT">
                <a:solidFill>
                  <a:srgbClr val="000000"/>
                </a:solidFill>
              </a:rPr>
              <a:t>provém de</a:t>
            </a:r>
          </a:p>
          <a:p>
            <a:pPr algn="ctr">
              <a:lnSpc>
                <a:spcPct val="200000"/>
              </a:lnSpc>
              <a:buFontTx/>
              <a:buNone/>
            </a:pPr>
            <a:r>
              <a:rPr lang="pt-PT"/>
              <a:t>Rede (</a:t>
            </a:r>
            <a:r>
              <a:rPr lang="pt-PT">
                <a:solidFill>
                  <a:srgbClr val="FF0000"/>
                </a:solidFill>
              </a:rPr>
              <a:t>NET</a:t>
            </a:r>
            <a:r>
              <a:rPr lang="pt-PT"/>
              <a:t>) </a:t>
            </a:r>
            <a:r>
              <a:rPr lang="pt-PT">
                <a:solidFill>
                  <a:srgbClr val="FF0000"/>
                </a:solidFill>
              </a:rPr>
              <a:t>INTER</a:t>
            </a:r>
            <a:r>
              <a:rPr lang="pt-PT"/>
              <a:t>LIGADA</a:t>
            </a:r>
          </a:p>
        </p:txBody>
      </p:sp>
      <p:pic>
        <p:nvPicPr>
          <p:cNvPr id="2" name="Bild 1"/>
          <p:cNvPicPr>
            <a:picLocks noChangeAspect="1"/>
          </p:cNvPicPr>
          <p:nvPr/>
        </p:nvPicPr>
        <p:blipFill>
          <a:blip r:embed="rId3"/>
          <a:stretch>
            <a:fillRect/>
          </a:stretch>
        </p:blipFill>
        <p:spPr>
          <a:xfrm>
            <a:off x="610929" y="1996670"/>
            <a:ext cx="3282809" cy="3444259"/>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19</a:t>
            </a:fld>
            <a:endParaRPr lang="en-US" altLang="en-US" sz="120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pt-PT" b="1"/>
              <a:t>Programa</a:t>
            </a:r>
          </a:p>
        </p:txBody>
      </p:sp>
      <p:graphicFrame>
        <p:nvGraphicFramePr>
          <p:cNvPr id="8" name="Inhaltsplatzhalter 7"/>
          <p:cNvGraphicFramePr>
            <a:graphicFrameLocks noGrp="1"/>
          </p:cNvGraphicFramePr>
          <p:nvPr>
            <p:ph idx="1"/>
            <p:extLst>
              <p:ext uri="{D42A27DB-BD31-4B8C-83A1-F6EECF244321}">
                <p14:modId xmlns:p14="http://schemas.microsoft.com/office/powerpoint/2010/main" val="514851231"/>
              </p:ext>
            </p:extLst>
          </p:nvPr>
        </p:nvGraphicFramePr>
        <p:xfrm>
          <a:off x="457200" y="1134931"/>
          <a:ext cx="8513422" cy="54945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a:t>
            </a:fld>
            <a:endParaRPr lang="en-US" altLang="en-US" sz="1200">
              <a:solidFill>
                <a:srgbClr val="898989"/>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Grp="1" noChangeArrowheads="1"/>
          </p:cNvSpPr>
          <p:nvPr>
            <p:ph type="title"/>
          </p:nvPr>
        </p:nvSpPr>
        <p:spPr>
          <a:xfrm>
            <a:off x="457200" y="379530"/>
            <a:ext cx="8229600" cy="759060"/>
          </a:xfrm>
        </p:spPr>
        <p:txBody>
          <a:bodyPr/>
          <a:lstStyle/>
          <a:p>
            <a:r>
              <a:rPr lang="pt-PT" b="1">
                <a:solidFill>
                  <a:schemeClr val="accent1">
                    <a:lumMod val="25000"/>
                  </a:schemeClr>
                </a:solidFill>
                <a:latin typeface="Calibri" pitchFamily="34" charset="0"/>
              </a:rPr>
              <a:t>A Internet</a:t>
            </a:r>
          </a:p>
        </p:txBody>
      </p:sp>
      <p:grpSp>
        <p:nvGrpSpPr>
          <p:cNvPr id="2" name="Group 5"/>
          <p:cNvGrpSpPr/>
          <p:nvPr/>
        </p:nvGrpSpPr>
        <p:grpSpPr>
          <a:xfrm>
            <a:off x="539750" y="1655762"/>
            <a:ext cx="5903913" cy="2039938"/>
            <a:chOff x="539750" y="2349500"/>
            <a:chExt cx="5903913" cy="2039938"/>
          </a:xfrm>
        </p:grpSpPr>
        <p:pic>
          <p:nvPicPr>
            <p:cNvPr id="89092" name="Picture 4" descr="morse"/>
            <p:cNvPicPr>
              <a:picLocks noChangeAspect="1" noChangeArrowheads="1"/>
            </p:cNvPicPr>
            <p:nvPr/>
          </p:nvPicPr>
          <p:blipFill>
            <a:blip r:embed="rId3" cstate="print"/>
            <a:srcRect/>
            <a:stretch>
              <a:fillRect/>
            </a:stretch>
          </p:blipFill>
          <p:spPr bwMode="auto">
            <a:xfrm>
              <a:off x="539750" y="2349500"/>
              <a:ext cx="2519363" cy="2039938"/>
            </a:xfrm>
            <a:prstGeom prst="rect">
              <a:avLst/>
            </a:prstGeom>
            <a:noFill/>
          </p:spPr>
        </p:pic>
        <p:sp>
          <p:nvSpPr>
            <p:cNvPr id="89093" name="Line 5"/>
            <p:cNvSpPr>
              <a:spLocks noChangeShapeType="1"/>
            </p:cNvSpPr>
            <p:nvPr/>
          </p:nvSpPr>
          <p:spPr bwMode="auto">
            <a:xfrm>
              <a:off x="2987675" y="3500438"/>
              <a:ext cx="3455988" cy="0"/>
            </a:xfrm>
            <a:prstGeom prst="line">
              <a:avLst/>
            </a:prstGeom>
            <a:noFill/>
            <a:ln w="76200">
              <a:solidFill>
                <a:srgbClr val="FF0000"/>
              </a:solidFill>
              <a:round/>
              <a:headEnd/>
              <a:tailEnd type="triangle" w="med" len="med"/>
            </a:ln>
            <a:effectLst/>
          </p:spPr>
          <p:txBody>
            <a:bodyPr/>
            <a:lstStyle/>
            <a:p>
              <a:endParaRPr lang="en-GB"/>
            </a:p>
          </p:txBody>
        </p:sp>
      </p:grpSp>
      <p:sp>
        <p:nvSpPr>
          <p:cNvPr id="7" name="TextBox 6"/>
          <p:cNvSpPr txBox="1"/>
          <p:nvPr/>
        </p:nvSpPr>
        <p:spPr>
          <a:xfrm>
            <a:off x="685800" y="4876800"/>
            <a:ext cx="7848600" cy="707886"/>
          </a:xfrm>
          <a:prstGeom prst="rect">
            <a:avLst/>
          </a:prstGeom>
          <a:noFill/>
        </p:spPr>
        <p:txBody>
          <a:bodyPr wrap="square" rtlCol="0">
            <a:spAutoFit/>
          </a:bodyPr>
          <a:lstStyle/>
          <a:p>
            <a:r>
              <a:rPr lang="pt-PT" sz="4000" b="1" i="1">
                <a:latin typeface="Calibri" pitchFamily="34" charset="0"/>
              </a:rPr>
              <a:t>A comunicação está sempre em evolução</a:t>
            </a:r>
          </a:p>
        </p:txBody>
      </p:sp>
      <p:pic>
        <p:nvPicPr>
          <p:cNvPr id="3" name="Bild 2"/>
          <p:cNvPicPr>
            <a:picLocks noChangeAspect="1"/>
          </p:cNvPicPr>
          <p:nvPr/>
        </p:nvPicPr>
        <p:blipFill>
          <a:blip r:embed="rId4"/>
          <a:stretch>
            <a:fillRect/>
          </a:stretch>
        </p:blipFill>
        <p:spPr>
          <a:xfrm>
            <a:off x="6735233" y="1445084"/>
            <a:ext cx="1435100" cy="2723232"/>
          </a:xfrm>
          <a:prstGeom prst="rect">
            <a:avLst/>
          </a:prstGeom>
        </p:spPr>
      </p:pic>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20</a:t>
            </a:fld>
            <a:endParaRPr lang="en-US" altLang="en-US" sz="1200">
              <a:solidFill>
                <a:srgbClr val="898989"/>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638"/>
            <a:ext cx="8229600" cy="851429"/>
          </a:xfrm>
        </p:spPr>
        <p:txBody>
          <a:bodyPr/>
          <a:lstStyle/>
          <a:p>
            <a:r>
              <a:rPr lang="pt-PT" b="1"/>
              <a:t>A primeira INTERNET</a:t>
            </a:r>
          </a:p>
        </p:txBody>
      </p:sp>
      <p:sp>
        <p:nvSpPr>
          <p:cNvPr id="91139" name="Rectangle 3"/>
          <p:cNvSpPr>
            <a:spLocks noGrp="1" noChangeArrowheads="1"/>
          </p:cNvSpPr>
          <p:nvPr>
            <p:ph type="body" idx="1"/>
          </p:nvPr>
        </p:nvSpPr>
        <p:spPr>
          <a:xfrm>
            <a:off x="3402054" y="1428736"/>
            <a:ext cx="5284746" cy="4535487"/>
          </a:xfrm>
        </p:spPr>
        <p:txBody>
          <a:bodyPr>
            <a:normAutofit fontScale="62500" lnSpcReduction="20000"/>
          </a:bodyPr>
          <a:lstStyle/>
          <a:p>
            <a:pPr>
              <a:lnSpc>
                <a:spcPct val="150000"/>
              </a:lnSpc>
            </a:pPr>
            <a:r>
              <a:rPr lang="pt-PT"/>
              <a:t> Início dos anos 1960</a:t>
            </a:r>
          </a:p>
          <a:p>
            <a:pPr>
              <a:lnSpc>
                <a:spcPct val="150000"/>
              </a:lnSpc>
            </a:pPr>
            <a:r>
              <a:rPr lang="pt-PT"/>
              <a:t> Desenvolvimento da Advanced Research Project Agency (Agência de Projetos de Pesquisa Avançada) - Departamento de Defesa dos EUA </a:t>
            </a:r>
          </a:p>
          <a:p>
            <a:pPr>
              <a:lnSpc>
                <a:spcPct val="150000"/>
              </a:lnSpc>
            </a:pPr>
            <a:r>
              <a:rPr lang="pt-PT"/>
              <a:t> Continuação em funcionamento em caso de guerra/desastre</a:t>
            </a:r>
          </a:p>
          <a:p>
            <a:pPr>
              <a:lnSpc>
                <a:spcPct val="150000"/>
              </a:lnSpc>
            </a:pPr>
            <a:r>
              <a:rPr lang="pt-PT"/>
              <a:t> Sem um ponto único de falha</a:t>
            </a:r>
          </a:p>
          <a:p>
            <a:pPr>
              <a:lnSpc>
                <a:spcPct val="150000"/>
              </a:lnSpc>
            </a:pPr>
            <a:r>
              <a:rPr lang="pt-PT"/>
              <a:t> Interligação de vários sistemas + protocolos</a:t>
            </a:r>
          </a:p>
        </p:txBody>
      </p:sp>
      <p:pic>
        <p:nvPicPr>
          <p:cNvPr id="2" name="Bild 1"/>
          <p:cNvPicPr>
            <a:picLocks noChangeAspect="1"/>
          </p:cNvPicPr>
          <p:nvPr/>
        </p:nvPicPr>
        <p:blipFill rotWithShape="1">
          <a:blip r:embed="rId3"/>
          <a:srcRect l="42811"/>
          <a:stretch/>
        </p:blipFill>
        <p:spPr>
          <a:xfrm>
            <a:off x="188132" y="1385690"/>
            <a:ext cx="3213922" cy="4578533"/>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21</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1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11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1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11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71462" y="214290"/>
            <a:ext cx="8229600" cy="810177"/>
          </a:xfrm>
          <a:noFill/>
        </p:spPr>
        <p:txBody>
          <a:bodyPr/>
          <a:lstStyle/>
          <a:p>
            <a:r>
              <a:rPr lang="pt-PT" b="1">
                <a:cs typeface="Arial" charset="0"/>
              </a:rPr>
              <a:t>Uma breve história</a:t>
            </a:r>
          </a:p>
        </p:txBody>
      </p:sp>
      <p:sp>
        <p:nvSpPr>
          <p:cNvPr id="8195" name="Rectangle 3"/>
          <p:cNvSpPr>
            <a:spLocks noGrp="1" noChangeArrowheads="1"/>
          </p:cNvSpPr>
          <p:nvPr>
            <p:ph type="body" idx="1"/>
          </p:nvPr>
        </p:nvSpPr>
        <p:spPr>
          <a:xfrm>
            <a:off x="618067" y="1428736"/>
            <a:ext cx="8082995" cy="4679950"/>
          </a:xfrm>
          <a:noFill/>
        </p:spPr>
        <p:txBody>
          <a:bodyPr>
            <a:normAutofit fontScale="85000" lnSpcReduction="20000"/>
          </a:bodyPr>
          <a:lstStyle/>
          <a:p>
            <a:pPr marL="452438" indent="-452438">
              <a:lnSpc>
                <a:spcPct val="120000"/>
              </a:lnSpc>
              <a:spcBef>
                <a:spcPts val="0"/>
              </a:spcBef>
              <a:spcAft>
                <a:spcPts val="600"/>
              </a:spcAft>
            </a:pPr>
            <a:r>
              <a:rPr lang="pt-PT">
                <a:solidFill>
                  <a:srgbClr val="000000"/>
                </a:solidFill>
                <a:cs typeface="Arial" charset="0"/>
              </a:rPr>
              <a:t>4 universidades</a:t>
            </a:r>
          </a:p>
          <a:p>
            <a:pPr marL="804863" lvl="1" indent="-449263">
              <a:lnSpc>
                <a:spcPct val="120000"/>
              </a:lnSpc>
              <a:spcBef>
                <a:spcPts val="0"/>
              </a:spcBef>
              <a:spcAft>
                <a:spcPts val="600"/>
              </a:spcAft>
            </a:pPr>
            <a:r>
              <a:rPr lang="pt-PT">
                <a:solidFill>
                  <a:srgbClr val="000000"/>
                </a:solidFill>
                <a:cs typeface="Arial" charset="0"/>
              </a:rPr>
              <a:t>UCLA</a:t>
            </a:r>
          </a:p>
          <a:p>
            <a:pPr marL="804863" lvl="1" indent="-449263">
              <a:lnSpc>
                <a:spcPct val="120000"/>
              </a:lnSpc>
              <a:spcBef>
                <a:spcPts val="0"/>
              </a:spcBef>
              <a:spcAft>
                <a:spcPts val="600"/>
              </a:spcAft>
            </a:pPr>
            <a:r>
              <a:rPr lang="pt-PT">
                <a:solidFill>
                  <a:srgbClr val="000000"/>
                </a:solidFill>
                <a:cs typeface="Arial" charset="0"/>
              </a:rPr>
              <a:t>Stanford Research Institute</a:t>
            </a:r>
          </a:p>
          <a:p>
            <a:pPr marL="804863" lvl="1" indent="-449263">
              <a:lnSpc>
                <a:spcPct val="120000"/>
              </a:lnSpc>
              <a:spcBef>
                <a:spcPts val="0"/>
              </a:spcBef>
              <a:spcAft>
                <a:spcPts val="600"/>
              </a:spcAft>
            </a:pPr>
            <a:r>
              <a:rPr lang="pt-PT">
                <a:solidFill>
                  <a:srgbClr val="000000"/>
                </a:solidFill>
                <a:cs typeface="Arial" charset="0"/>
              </a:rPr>
              <a:t>UC Santa Barbara</a:t>
            </a:r>
          </a:p>
          <a:p>
            <a:pPr marL="804863" lvl="1" indent="-449263">
              <a:lnSpc>
                <a:spcPct val="120000"/>
              </a:lnSpc>
              <a:spcBef>
                <a:spcPts val="0"/>
              </a:spcBef>
              <a:spcAft>
                <a:spcPts val="600"/>
              </a:spcAft>
            </a:pPr>
            <a:r>
              <a:rPr lang="pt-PT">
                <a:solidFill>
                  <a:srgbClr val="000000"/>
                </a:solidFill>
                <a:cs typeface="Arial" charset="0"/>
              </a:rPr>
              <a:t>University of Utah</a:t>
            </a:r>
          </a:p>
          <a:p>
            <a:pPr marL="452438" indent="-452438">
              <a:lnSpc>
                <a:spcPct val="120000"/>
              </a:lnSpc>
              <a:spcBef>
                <a:spcPts val="0"/>
              </a:spcBef>
              <a:spcAft>
                <a:spcPts val="600"/>
              </a:spcAft>
            </a:pPr>
            <a:r>
              <a:rPr lang="pt-PT">
                <a:solidFill>
                  <a:srgbClr val="000000"/>
                </a:solidFill>
                <a:cs typeface="Arial" charset="0"/>
              </a:rPr>
              <a:t>Protocolos diferentes para sistemas diferentes</a:t>
            </a:r>
          </a:p>
          <a:p>
            <a:pPr marL="452438" indent="-452438">
              <a:lnSpc>
                <a:spcPct val="120000"/>
              </a:lnSpc>
              <a:spcBef>
                <a:spcPts val="0"/>
              </a:spcBef>
              <a:spcAft>
                <a:spcPts val="600"/>
              </a:spcAft>
            </a:pPr>
            <a:r>
              <a:rPr lang="pt-PT">
                <a:solidFill>
                  <a:srgbClr val="000000"/>
                </a:solidFill>
                <a:cs typeface="Arial" charset="0"/>
              </a:rPr>
              <a:t>1973 - Stanford - forma inicial do TCP</a:t>
            </a:r>
          </a:p>
          <a:p>
            <a:pPr marL="452438" indent="-452438">
              <a:lnSpc>
                <a:spcPct val="120000"/>
              </a:lnSpc>
              <a:spcBef>
                <a:spcPts val="0"/>
              </a:spcBef>
              <a:spcAft>
                <a:spcPts val="600"/>
              </a:spcAft>
            </a:pPr>
            <a:r>
              <a:rPr lang="pt-PT">
                <a:solidFill>
                  <a:srgbClr val="000000"/>
                </a:solidFill>
                <a:cs typeface="Arial" charset="0"/>
              </a:rPr>
              <a:t>1982 - DoD dos EUA - TCP/IP agora padrão </a:t>
            </a:r>
          </a:p>
          <a:p>
            <a:pPr marL="452438" indent="-452438">
              <a:lnSpc>
                <a:spcPct val="120000"/>
              </a:lnSpc>
              <a:spcBef>
                <a:spcPts val="0"/>
              </a:spcBef>
              <a:spcAft>
                <a:spcPts val="600"/>
              </a:spcAft>
            </a:pPr>
            <a:r>
              <a:rPr lang="pt-PT">
                <a:solidFill>
                  <a:srgbClr val="000000"/>
                </a:solidFill>
                <a:cs typeface="Arial" charset="0"/>
              </a:rPr>
              <a:t>Meados dos anos 1990 a WWW tornou-se uma entidade viável</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22</a:t>
            </a:fld>
            <a:endParaRPr lang="en-US" altLang="en-US" sz="1200">
              <a:solidFill>
                <a:srgbClr val="898989"/>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274638"/>
            <a:ext cx="8229600" cy="834495"/>
          </a:xfrm>
        </p:spPr>
        <p:txBody>
          <a:bodyPr/>
          <a:lstStyle/>
          <a:p>
            <a:r>
              <a:rPr lang="pt-PT" b="1"/>
              <a:t>Limitações de uma rede</a:t>
            </a:r>
          </a:p>
        </p:txBody>
      </p:sp>
      <p:sp>
        <p:nvSpPr>
          <p:cNvPr id="31747" name="Rectangle 3"/>
          <p:cNvSpPr>
            <a:spLocks noGrp="1" noChangeArrowheads="1"/>
          </p:cNvSpPr>
          <p:nvPr>
            <p:ph type="body" idx="1"/>
          </p:nvPr>
        </p:nvSpPr>
        <p:spPr>
          <a:xfrm>
            <a:off x="457200" y="1109134"/>
            <a:ext cx="8362950" cy="5391700"/>
          </a:xfrm>
        </p:spPr>
        <p:txBody>
          <a:bodyPr>
            <a:normAutofit fontScale="92500"/>
          </a:bodyPr>
          <a:lstStyle/>
          <a:p>
            <a:pPr marL="452438" indent="-452438"/>
            <a:r>
              <a:rPr lang="pt-PT"/>
              <a:t>As redes são limitadas:</a:t>
            </a:r>
          </a:p>
          <a:p>
            <a:pPr marL="803275" lvl="1" indent="-354013"/>
            <a:r>
              <a:rPr lang="pt-PT"/>
              <a:t>Pelo número de utilizadores que podem pertencer-lhes</a:t>
            </a:r>
          </a:p>
          <a:p>
            <a:pPr marL="803275" lvl="1" indent="-354013"/>
            <a:r>
              <a:rPr lang="pt-PT"/>
              <a:t>Pela distância geográfica máxima que a rede pode abranger, como uma rede Ethernet ou sem fios</a:t>
            </a:r>
          </a:p>
          <a:p>
            <a:pPr marL="803275" lvl="1" indent="-354013"/>
            <a:r>
              <a:rPr lang="pt-PT"/>
              <a:t>À disponibilidade da rede em determinados ambientes</a:t>
            </a:r>
          </a:p>
          <a:p>
            <a:pPr marL="452438" indent="-452438"/>
            <a:r>
              <a:rPr lang="pt-PT"/>
              <a:t>A Internet permite a ligação destas pequenas redes numa que é virtualmente ilimitada</a:t>
            </a:r>
          </a:p>
          <a:p>
            <a:pPr marL="452438" indent="-452438"/>
            <a:r>
              <a:rPr lang="pt-PT"/>
              <a:t>Também não interessa o tipo de rede, desde que o TCP/IP seja aceite como meio de comunicação</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23</a:t>
            </a:fld>
            <a:endParaRPr lang="en-US" altLang="en-US" sz="1200">
              <a:solidFill>
                <a:srgbClr val="898989"/>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pt-PT" b="1"/>
              <a:t>Termos de rede</a:t>
            </a:r>
          </a:p>
        </p:txBody>
      </p:sp>
      <p:sp>
        <p:nvSpPr>
          <p:cNvPr id="56323" name="Rectangle 3"/>
          <p:cNvSpPr>
            <a:spLocks noGrp="1" noChangeArrowheads="1"/>
          </p:cNvSpPr>
          <p:nvPr>
            <p:ph type="body" idx="1"/>
          </p:nvPr>
        </p:nvSpPr>
        <p:spPr>
          <a:xfrm>
            <a:off x="490538" y="3559339"/>
            <a:ext cx="8102600" cy="2608112"/>
          </a:xfrm>
        </p:spPr>
        <p:txBody>
          <a:bodyPr>
            <a:noAutofit/>
          </a:bodyPr>
          <a:lstStyle/>
          <a:p>
            <a:pPr eaLnBrk="1" hangingPunct="1">
              <a:buClr>
                <a:srgbClr val="C00000"/>
              </a:buClr>
              <a:buFontTx/>
              <a:buNone/>
            </a:pPr>
            <a:r>
              <a:rPr lang="pt-PT" sz="2400" b="1"/>
              <a:t>Rede de área local (LAN)</a:t>
            </a:r>
          </a:p>
          <a:p>
            <a:r>
              <a:rPr lang="pt-PT" sz="2400"/>
              <a:t>Uma rede informática que abrange uma pequena área geográfica, como uma casa, um escritório ou um grupo de edifícios, por exemplo, uma escola. As características que definem as LAN incluem as suas taxas de transferência de dados muito maiores, menor alcance geográfico e a falta de necessidade de linhas de telecomunicações alugadas.</a:t>
            </a:r>
          </a:p>
        </p:txBody>
      </p:sp>
      <p:pic>
        <p:nvPicPr>
          <p:cNvPr id="2" name="Bild 1"/>
          <p:cNvPicPr>
            <a:picLocks noChangeAspect="1"/>
          </p:cNvPicPr>
          <p:nvPr/>
        </p:nvPicPr>
        <p:blipFill rotWithShape="1">
          <a:blip r:embed="rId3"/>
          <a:srcRect l="1445" t="555" r="1"/>
          <a:stretch/>
        </p:blipFill>
        <p:spPr>
          <a:xfrm>
            <a:off x="2528212" y="1196751"/>
            <a:ext cx="3487219" cy="2346907"/>
          </a:xfrm>
          <a:prstGeom prst="rect">
            <a:avLst/>
          </a:prstGeom>
        </p:spPr>
      </p:pic>
      <p:sp>
        <p:nvSpPr>
          <p:cNvPr id="3" name="Textfeld 2"/>
          <p:cNvSpPr txBox="1"/>
          <p:nvPr/>
        </p:nvSpPr>
        <p:spPr>
          <a:xfrm>
            <a:off x="2528212" y="2163517"/>
            <a:ext cx="3339470" cy="276999"/>
          </a:xfrm>
          <a:prstGeom prst="rect">
            <a:avLst/>
          </a:prstGeom>
          <a:solidFill>
            <a:schemeClr val="accent1">
              <a:lumMod val="20000"/>
              <a:lumOff val="80000"/>
            </a:schemeClr>
          </a:solidFill>
        </p:spPr>
        <p:txBody>
          <a:bodyPr wrap="square" rtlCol="0">
            <a:spAutoFit/>
          </a:bodyPr>
          <a:lstStyle/>
          <a:p>
            <a:pPr algn="ctr"/>
            <a:r>
              <a:rPr lang="pt-PT" sz="1200" b="1"/>
              <a:t>Rede de área local</a:t>
            </a:r>
          </a:p>
        </p:txBody>
      </p:sp>
      <p:sp>
        <p:nvSpPr>
          <p:cNvPr id="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24</a:t>
            </a:fld>
            <a:endParaRPr lang="en-US" altLang="en-US" sz="1200">
              <a:solidFill>
                <a:srgbClr val="898989"/>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pt-PT" b="1"/>
              <a:t>Termos de rede</a:t>
            </a:r>
          </a:p>
        </p:txBody>
      </p:sp>
      <p:sp>
        <p:nvSpPr>
          <p:cNvPr id="56323" name="Rectangle 3"/>
          <p:cNvSpPr>
            <a:spLocks noGrp="1" noChangeArrowheads="1"/>
          </p:cNvSpPr>
          <p:nvPr>
            <p:ph type="body" idx="1"/>
          </p:nvPr>
        </p:nvSpPr>
        <p:spPr>
          <a:xfrm>
            <a:off x="490538" y="3402541"/>
            <a:ext cx="8102600" cy="3214380"/>
          </a:xfrm>
        </p:spPr>
        <p:txBody>
          <a:bodyPr>
            <a:noAutofit/>
          </a:bodyPr>
          <a:lstStyle/>
          <a:p>
            <a:pPr eaLnBrk="1" hangingPunct="1">
              <a:buClr>
                <a:srgbClr val="C00000"/>
              </a:buClr>
              <a:buFontTx/>
              <a:buNone/>
            </a:pPr>
            <a:endParaRPr lang="en-US" sz="2200" b="1" dirty="0"/>
          </a:p>
          <a:p>
            <a:pPr eaLnBrk="1" hangingPunct="1">
              <a:buClr>
                <a:srgbClr val="C00000"/>
              </a:buClr>
              <a:buFontTx/>
              <a:buNone/>
            </a:pPr>
            <a:r>
              <a:rPr lang="pt-PT" sz="2200" b="1" dirty="0"/>
              <a:t>Rede de área alargada (WAN) </a:t>
            </a:r>
          </a:p>
          <a:p>
            <a:r>
              <a:rPr lang="pt-PT" sz="2200" dirty="0"/>
              <a:t>Uma rede de computadores que abrange uma área ampla (ou seja, qualquer rede cujas ligações de comunicação atravessem fronteiras metropolitanas, regionais ou nacionais). Ou, menos formalmente, uma rede que utiliza routers e ligações de comunicação pública. </a:t>
            </a:r>
          </a:p>
          <a:p>
            <a:r>
              <a:rPr lang="pt-PT" sz="2200" dirty="0"/>
              <a:t>O maior e mais conhecido exemplo de uma WAN é a </a:t>
            </a:r>
            <a:r>
              <a:rPr lang="pt-PT" sz="2200" b="1" dirty="0"/>
              <a:t>INTERNET</a:t>
            </a:r>
            <a:r>
              <a:rPr lang="pt-PT" sz="2200" dirty="0"/>
              <a:t>.</a:t>
            </a:r>
          </a:p>
        </p:txBody>
      </p:sp>
      <p:pic>
        <p:nvPicPr>
          <p:cNvPr id="2" name="Bild 1"/>
          <p:cNvPicPr>
            <a:picLocks noChangeAspect="1"/>
          </p:cNvPicPr>
          <p:nvPr/>
        </p:nvPicPr>
        <p:blipFill>
          <a:blip r:embed="rId3"/>
          <a:stretch>
            <a:fillRect/>
          </a:stretch>
        </p:blipFill>
        <p:spPr>
          <a:xfrm>
            <a:off x="2134427" y="1033239"/>
            <a:ext cx="4482634" cy="2808337"/>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25</a:t>
            </a:fld>
            <a:endParaRPr lang="en-US" altLang="en-US" sz="1200">
              <a:solidFill>
                <a:srgbClr val="898989"/>
              </a:solidFill>
            </a:endParaRPr>
          </a:p>
        </p:txBody>
      </p:sp>
    </p:spTree>
    <p:extLst>
      <p:ext uri="{BB962C8B-B14F-4D97-AF65-F5344CB8AC3E}">
        <p14:creationId xmlns:p14="http://schemas.microsoft.com/office/powerpoint/2010/main" val="7513355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pt-PT" b="1"/>
              <a:t>Termos de rede</a:t>
            </a:r>
          </a:p>
        </p:txBody>
      </p:sp>
      <p:sp>
        <p:nvSpPr>
          <p:cNvPr id="56323" name="Rectangle 3"/>
          <p:cNvSpPr>
            <a:spLocks noGrp="1" noChangeArrowheads="1"/>
          </p:cNvSpPr>
          <p:nvPr>
            <p:ph type="body" idx="1"/>
          </p:nvPr>
        </p:nvSpPr>
        <p:spPr>
          <a:xfrm>
            <a:off x="4243294" y="1479177"/>
            <a:ext cx="4708432" cy="5137744"/>
          </a:xfrm>
        </p:spPr>
        <p:txBody>
          <a:bodyPr>
            <a:noAutofit/>
          </a:bodyPr>
          <a:lstStyle/>
          <a:p>
            <a:pPr eaLnBrk="1" hangingPunct="1">
              <a:buClr>
                <a:srgbClr val="C00000"/>
              </a:buClr>
              <a:buFontTx/>
              <a:buNone/>
            </a:pPr>
            <a:endParaRPr lang="en-US" sz="2300" b="1" dirty="0"/>
          </a:p>
          <a:p>
            <a:pPr eaLnBrk="1" hangingPunct="1">
              <a:buClr>
                <a:srgbClr val="C00000"/>
              </a:buClr>
              <a:buFontTx/>
              <a:buNone/>
            </a:pPr>
            <a:r>
              <a:rPr lang="pt-PT" sz="2300" b="1" dirty="0"/>
              <a:t>Tradução de endereços de rede (</a:t>
            </a:r>
            <a:r>
              <a:rPr lang="pt-PT" sz="2300" b="1" dirty="0" err="1"/>
              <a:t>NAT</a:t>
            </a:r>
            <a:r>
              <a:rPr lang="pt-PT" sz="2300" b="1" dirty="0"/>
              <a:t>)</a:t>
            </a:r>
          </a:p>
          <a:p>
            <a:r>
              <a:rPr lang="pt-PT" sz="2300" dirty="0"/>
              <a:t>Método de </a:t>
            </a:r>
            <a:r>
              <a:rPr lang="pt-PT" sz="2300" dirty="0" err="1"/>
              <a:t>remapear</a:t>
            </a:r>
            <a:r>
              <a:rPr lang="pt-PT" sz="2300" dirty="0"/>
              <a:t> um espaço de endereço IP noutro, modificando os pacotes de rede enquanto estes se encontram em trânsito através de um dispositivo de encaminhamento de tráfego.</a:t>
            </a:r>
          </a:p>
          <a:p>
            <a:r>
              <a:rPr lang="pt-PT" sz="2300" dirty="0"/>
              <a:t>Normalmente utilizados por routers para ligar todos os computadores numa LAN à Internet, quando existe apenas um endereço IP público</a:t>
            </a:r>
          </a:p>
        </p:txBody>
      </p:sp>
      <p:pic>
        <p:nvPicPr>
          <p:cNvPr id="3" name="Bild 2"/>
          <p:cNvPicPr>
            <a:picLocks noChangeAspect="1"/>
          </p:cNvPicPr>
          <p:nvPr/>
        </p:nvPicPr>
        <p:blipFill>
          <a:blip r:embed="rId3"/>
          <a:stretch>
            <a:fillRect/>
          </a:stretch>
        </p:blipFill>
        <p:spPr>
          <a:xfrm>
            <a:off x="0" y="2480235"/>
            <a:ext cx="4544953" cy="2898588"/>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26</a:t>
            </a:fld>
            <a:endParaRPr lang="en-US" altLang="en-US" sz="1200">
              <a:solidFill>
                <a:srgbClr val="898989"/>
              </a:solidFill>
            </a:endParaRPr>
          </a:p>
        </p:txBody>
      </p:sp>
    </p:spTree>
    <p:extLst>
      <p:ext uri="{BB962C8B-B14F-4D97-AF65-F5344CB8AC3E}">
        <p14:creationId xmlns:p14="http://schemas.microsoft.com/office/powerpoint/2010/main" val="23752338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99029"/>
          </a:xfrm>
        </p:spPr>
        <p:txBody>
          <a:bodyPr/>
          <a:lstStyle/>
          <a:p>
            <a:r>
              <a:rPr lang="pt-PT" b="1"/>
              <a:t>Outros termos de rede</a:t>
            </a:r>
          </a:p>
        </p:txBody>
      </p:sp>
      <p:sp>
        <p:nvSpPr>
          <p:cNvPr id="3" name="Content Placeholder 2"/>
          <p:cNvSpPr>
            <a:spLocks noGrp="1"/>
          </p:cNvSpPr>
          <p:nvPr>
            <p:ph idx="1"/>
          </p:nvPr>
        </p:nvSpPr>
        <p:spPr>
          <a:xfrm>
            <a:off x="1222924" y="1210734"/>
            <a:ext cx="7599342" cy="5145616"/>
          </a:xfrm>
        </p:spPr>
        <p:txBody>
          <a:bodyPr>
            <a:noAutofit/>
          </a:bodyPr>
          <a:lstStyle/>
          <a:p>
            <a:r>
              <a:rPr lang="pt-PT" sz="2400" b="1"/>
              <a:t>Controlador de interface de Internet (NIC)</a:t>
            </a:r>
            <a:r>
              <a:rPr lang="pt-PT" sz="2400"/>
              <a:t> - é uma placa de circuito impresso ou placa instalada num computador que permite a ligação a uma rede</a:t>
            </a:r>
          </a:p>
          <a:p>
            <a:r>
              <a:rPr lang="pt-PT" sz="2400" b="1"/>
              <a:t>Endereço de controlo de acesso ao meio (MAC)</a:t>
            </a:r>
            <a:r>
              <a:rPr lang="pt-PT" sz="2400"/>
              <a:t> - é um identificador quase exclusivo atribuído à maioria dos adaptadores de rede ou placas de interface de rede (NIC) pelo fabricante para identificação e que fornece um valor exclusivo.</a:t>
            </a:r>
          </a:p>
        </p:txBody>
      </p:sp>
      <p:pic>
        <p:nvPicPr>
          <p:cNvPr id="6" name="Bild 5"/>
          <p:cNvPicPr>
            <a:picLocks noChangeAspect="1"/>
          </p:cNvPicPr>
          <p:nvPr/>
        </p:nvPicPr>
        <p:blipFill>
          <a:blip r:embed="rId3"/>
          <a:stretch>
            <a:fillRect/>
          </a:stretch>
        </p:blipFill>
        <p:spPr>
          <a:xfrm>
            <a:off x="0" y="1344723"/>
            <a:ext cx="1575363" cy="995173"/>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27</a:t>
            </a:fld>
            <a:endParaRPr lang="en-US" altLang="en-US" sz="1200">
              <a:solidFill>
                <a:srgbClr val="898989"/>
              </a:solidFill>
            </a:endParaRPr>
          </a:p>
        </p:txBody>
      </p:sp>
    </p:spTree>
    <p:extLst>
      <p:ext uri="{BB962C8B-B14F-4D97-AF65-F5344CB8AC3E}">
        <p14:creationId xmlns:p14="http://schemas.microsoft.com/office/powerpoint/2010/main" val="13399797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592667" y="3983272"/>
            <a:ext cx="8194175" cy="2551254"/>
          </a:xfrm>
          <a:noFill/>
        </p:spPr>
        <p:txBody>
          <a:bodyPr>
            <a:noAutofit/>
          </a:bodyPr>
          <a:lstStyle/>
          <a:p>
            <a:pPr eaLnBrk="1" hangingPunct="1">
              <a:lnSpc>
                <a:spcPct val="80000"/>
              </a:lnSpc>
              <a:buClr>
                <a:srgbClr val="C00000"/>
              </a:buClr>
              <a:buFontTx/>
              <a:buNone/>
            </a:pPr>
            <a:r>
              <a:rPr lang="pt-PT" sz="2100" b="1" dirty="0"/>
              <a:t>PORTAS</a:t>
            </a:r>
          </a:p>
          <a:p>
            <a:pPr>
              <a:lnSpc>
                <a:spcPct val="120000"/>
              </a:lnSpc>
              <a:spcBef>
                <a:spcPts val="0"/>
              </a:spcBef>
              <a:spcAft>
                <a:spcPts val="600"/>
              </a:spcAft>
            </a:pPr>
            <a:r>
              <a:rPr lang="pt-PT" sz="2100" dirty="0"/>
              <a:t>Representa um terminal ou "canal" para comunicações de rede</a:t>
            </a:r>
          </a:p>
          <a:p>
            <a:pPr>
              <a:lnSpc>
                <a:spcPct val="120000"/>
              </a:lnSpc>
              <a:spcBef>
                <a:spcPts val="0"/>
              </a:spcBef>
              <a:spcAft>
                <a:spcPts val="600"/>
              </a:spcAft>
            </a:pPr>
            <a:r>
              <a:rPr lang="pt-PT" sz="2100" dirty="0"/>
              <a:t>Os números de porta permitem que aplicações diferentes no mesmo computador utilizem recursos de rede sem interferir umas com as outras </a:t>
            </a:r>
          </a:p>
          <a:p>
            <a:pPr>
              <a:lnSpc>
                <a:spcPct val="120000"/>
              </a:lnSpc>
              <a:spcBef>
                <a:spcPts val="0"/>
              </a:spcBef>
              <a:spcAft>
                <a:spcPts val="600"/>
              </a:spcAft>
            </a:pPr>
            <a:r>
              <a:rPr lang="pt-PT" sz="2100" dirty="0"/>
              <a:t>As portas são "virtuais", NÃO a tomada onde as liga!</a:t>
            </a:r>
          </a:p>
          <a:p>
            <a:pPr>
              <a:lnSpc>
                <a:spcPct val="120000"/>
              </a:lnSpc>
              <a:spcBef>
                <a:spcPts val="0"/>
              </a:spcBef>
              <a:spcAft>
                <a:spcPts val="600"/>
              </a:spcAft>
            </a:pPr>
            <a:r>
              <a:rPr lang="pt-PT" sz="2100" dirty="0"/>
              <a:t>Fique atento aos 65.365 orifícios na parte de trás do seu computador!</a:t>
            </a:r>
            <a:br>
              <a:rPr lang="pt-PT" sz="2100" dirty="0"/>
            </a:br>
            <a:endParaRPr lang="pt-PT" sz="2100" dirty="0"/>
          </a:p>
        </p:txBody>
      </p:sp>
      <p:sp>
        <p:nvSpPr>
          <p:cNvPr id="83971" name="Rectangle 3"/>
          <p:cNvSpPr>
            <a:spLocks noGrp="1" noChangeArrowheads="1"/>
          </p:cNvSpPr>
          <p:nvPr>
            <p:ph type="title"/>
          </p:nvPr>
        </p:nvSpPr>
        <p:spPr>
          <a:xfrm>
            <a:off x="1000100" y="389467"/>
            <a:ext cx="7136367" cy="711200"/>
          </a:xfrm>
          <a:noFill/>
        </p:spPr>
        <p:txBody>
          <a:bodyPr/>
          <a:lstStyle/>
          <a:p>
            <a:pPr eaLnBrk="1" hangingPunct="1"/>
            <a:r>
              <a:rPr lang="pt-PT" sz="3600" b="1"/>
              <a:t>Outros termos de rede</a:t>
            </a:r>
          </a:p>
        </p:txBody>
      </p:sp>
      <p:pic>
        <p:nvPicPr>
          <p:cNvPr id="2" name="Bild 1"/>
          <p:cNvPicPr>
            <a:picLocks noChangeAspect="1"/>
          </p:cNvPicPr>
          <p:nvPr/>
        </p:nvPicPr>
        <p:blipFill>
          <a:blip r:embed="rId3"/>
          <a:stretch>
            <a:fillRect/>
          </a:stretch>
        </p:blipFill>
        <p:spPr>
          <a:xfrm>
            <a:off x="1611529" y="1100667"/>
            <a:ext cx="5483697" cy="2875597"/>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28</a:t>
            </a:fld>
            <a:endParaRPr lang="en-US" altLang="en-US" sz="1200">
              <a:solidFill>
                <a:srgbClr val="898989"/>
              </a:solidFill>
            </a:endParaRPr>
          </a:p>
        </p:txBody>
      </p:sp>
    </p:spTree>
    <p:extLst>
      <p:ext uri="{BB962C8B-B14F-4D97-AF65-F5344CB8AC3E}">
        <p14:creationId xmlns:p14="http://schemas.microsoft.com/office/powerpoint/2010/main" val="497210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pt-PT" b="1"/>
              <a:t>Outros termos de rede</a:t>
            </a:r>
          </a:p>
        </p:txBody>
      </p:sp>
      <p:sp>
        <p:nvSpPr>
          <p:cNvPr id="3" name="Content Placeholder 2"/>
          <p:cNvSpPr>
            <a:spLocks noGrp="1"/>
          </p:cNvSpPr>
          <p:nvPr>
            <p:ph idx="1"/>
          </p:nvPr>
        </p:nvSpPr>
        <p:spPr>
          <a:xfrm>
            <a:off x="1528654" y="1168400"/>
            <a:ext cx="7158145" cy="4957763"/>
          </a:xfrm>
        </p:spPr>
        <p:txBody>
          <a:bodyPr>
            <a:noAutofit/>
          </a:bodyPr>
          <a:lstStyle/>
          <a:p>
            <a:r>
              <a:rPr lang="pt-PT" sz="3000" b="1" dirty="0"/>
              <a:t>Servidor</a:t>
            </a:r>
            <a:r>
              <a:rPr lang="pt-PT" sz="3000" dirty="0"/>
              <a:t> - é um computador ou dispositivo que fornece informações ou serviços a outros computadores numa rede. Com o software correto, qualquer computador ligado à rede pode ser configurado como um servidor.  Na maioria dos casos, um computador poderoso dedicado concebido para estar "sempre disponível".  Um computador pode executar vários serviços como, por exemplo, um servidor de internet, servidor de e-mail, servidor de ficheiros, servidor de impressão, etc. </a:t>
            </a:r>
          </a:p>
        </p:txBody>
      </p:sp>
      <p:pic>
        <p:nvPicPr>
          <p:cNvPr id="6" name="Bild 5"/>
          <p:cNvPicPr>
            <a:picLocks noChangeAspect="1"/>
          </p:cNvPicPr>
          <p:nvPr/>
        </p:nvPicPr>
        <p:blipFill>
          <a:blip r:embed="rId3"/>
          <a:stretch>
            <a:fillRect/>
          </a:stretch>
        </p:blipFill>
        <p:spPr>
          <a:xfrm>
            <a:off x="175078" y="1308054"/>
            <a:ext cx="1645691" cy="1396344"/>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29</a:t>
            </a:fld>
            <a:endParaRPr lang="en-US" altLang="en-US" sz="1200">
              <a:solidFill>
                <a:srgbClr val="898989"/>
              </a:solidFill>
            </a:endParaRPr>
          </a:p>
        </p:txBody>
      </p:sp>
    </p:spTree>
    <p:extLst>
      <p:ext uri="{BB962C8B-B14F-4D97-AF65-F5344CB8AC3E}">
        <p14:creationId xmlns:p14="http://schemas.microsoft.com/office/powerpoint/2010/main" val="1434553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pt-PT" b="1"/>
              <a:t>Programa</a:t>
            </a:r>
          </a:p>
        </p:txBody>
      </p:sp>
      <p:sp>
        <p:nvSpPr>
          <p:cNvPr id="3" name="Content Placeholder 2"/>
          <p:cNvSpPr>
            <a:spLocks noGrp="1"/>
          </p:cNvSpPr>
          <p:nvPr>
            <p:ph idx="1"/>
          </p:nvPr>
        </p:nvSpPr>
        <p:spPr>
          <a:xfrm>
            <a:off x="457200" y="1134931"/>
            <a:ext cx="8513422" cy="5494507"/>
          </a:xfrm>
        </p:spPr>
        <p:txBody>
          <a:bodyPr>
            <a:normAutofit/>
          </a:bodyPr>
          <a:lstStyle/>
          <a:p>
            <a:pPr>
              <a:buFont typeface="Arial"/>
              <a:buChar char="•"/>
            </a:pPr>
            <a:r>
              <a:rPr lang="pt-PT" sz="2800" b="1"/>
              <a:t>Parte um</a:t>
            </a:r>
            <a:r>
              <a:rPr lang="pt-PT" sz="2800"/>
              <a:t> - Como funciona a Internet</a:t>
            </a:r>
          </a:p>
          <a:p>
            <a:pPr lvl="2"/>
            <a:r>
              <a:rPr lang="pt-PT" sz="2000"/>
              <a:t>Software típico</a:t>
            </a:r>
          </a:p>
          <a:p>
            <a:pPr lvl="2">
              <a:buFont typeface="Arial"/>
              <a:buChar char="•"/>
            </a:pPr>
            <a:r>
              <a:rPr lang="pt-PT" sz="2000"/>
              <a:t>Princípios básicos da Internet</a:t>
            </a:r>
          </a:p>
          <a:p>
            <a:pPr lvl="2">
              <a:buFont typeface="Arial"/>
              <a:buChar char="•"/>
            </a:pPr>
            <a:r>
              <a:rPr lang="pt-PT" sz="2000"/>
              <a:t>A Internet - como funciona</a:t>
            </a:r>
          </a:p>
          <a:p>
            <a:pPr>
              <a:buFont typeface="Arial"/>
              <a:buChar char="•"/>
            </a:pPr>
            <a:r>
              <a:rPr lang="pt-PT" sz="2800" b="1"/>
              <a:t>Parte dois</a:t>
            </a:r>
            <a:r>
              <a:rPr lang="pt-PT" sz="2800"/>
              <a:t> - Serviços de Internet</a:t>
            </a:r>
          </a:p>
          <a:p>
            <a:pPr lvl="2">
              <a:buFont typeface="Arial"/>
              <a:buChar char="•"/>
            </a:pPr>
            <a:r>
              <a:rPr lang="pt-PT" sz="2000"/>
              <a:t>Rede Mundial de Computadores</a:t>
            </a:r>
          </a:p>
          <a:p>
            <a:pPr lvl="2">
              <a:buFont typeface="Arial"/>
              <a:buChar char="•"/>
            </a:pPr>
            <a:r>
              <a:rPr lang="pt-PT" sz="2000"/>
              <a:t>Nomes de domínio e endereços IP</a:t>
            </a:r>
          </a:p>
          <a:p>
            <a:pPr lvl="2">
              <a:buFont typeface="Arial"/>
              <a:buChar char="•"/>
            </a:pPr>
            <a:r>
              <a:rPr lang="pt-PT" sz="2000"/>
              <a:t>Localizações</a:t>
            </a:r>
          </a:p>
          <a:p>
            <a:pPr lvl="2">
              <a:buFont typeface="Arial"/>
              <a:buChar char="•"/>
            </a:pPr>
            <a:r>
              <a:rPr lang="pt-PT" sz="2000"/>
              <a:t>E-mail</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a:t>
            </a:fld>
            <a:endParaRPr lang="en-US" altLang="en-US" sz="1200">
              <a:solidFill>
                <a:srgbClr val="898989"/>
              </a:solidFill>
            </a:endParaRPr>
          </a:p>
        </p:txBody>
      </p:sp>
      <p:sp>
        <p:nvSpPr>
          <p:cNvPr id="5" name="Čuvar mesta za broj slajda 1"/>
          <p:cNvSpPr txBox="1">
            <a:spLocks/>
          </p:cNvSpPr>
          <p:nvPr/>
        </p:nvSpPr>
        <p:spPr bwMode="auto">
          <a:xfrm>
            <a:off x="6705600"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a:t>
            </a:fld>
            <a:endParaRPr lang="en-US" altLang="en-US" sz="1200">
              <a:solidFill>
                <a:srgbClr val="898989"/>
              </a:solidFill>
            </a:endParaRPr>
          </a:p>
        </p:txBody>
      </p:sp>
    </p:spTree>
    <p:extLst>
      <p:ext uri="{BB962C8B-B14F-4D97-AF65-F5344CB8AC3E}">
        <p14:creationId xmlns:p14="http://schemas.microsoft.com/office/powerpoint/2010/main" val="21601402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7"/>
          <p:cNvPicPr/>
          <p:nvPr/>
        </p:nvPicPr>
        <p:blipFill>
          <a:blip r:embed="rId3">
            <a:extLst>
              <a:ext uri="{28A0092B-C50C-407E-A947-70E740481C1C}">
                <a14:useLocalDpi xmlns:a14="http://schemas.microsoft.com/office/drawing/2010/main" val="0"/>
              </a:ext>
            </a:extLst>
          </a:blip>
          <a:stretch>
            <a:fillRect/>
          </a:stretch>
        </p:blipFill>
        <p:spPr>
          <a:xfrm>
            <a:off x="-10524" y="3458385"/>
            <a:ext cx="1875365" cy="1165281"/>
          </a:xfrm>
          <a:prstGeom prst="rect">
            <a:avLst/>
          </a:prstGeom>
        </p:spPr>
      </p:pic>
      <p:pic>
        <p:nvPicPr>
          <p:cNvPr id="5" name="Bild 4"/>
          <p:cNvPicPr>
            <a:picLocks noChangeAspect="1"/>
          </p:cNvPicPr>
          <p:nvPr/>
        </p:nvPicPr>
        <p:blipFill rotWithShape="1">
          <a:blip r:embed="rId4"/>
          <a:srcRect t="6043"/>
          <a:stretch/>
        </p:blipFill>
        <p:spPr>
          <a:xfrm>
            <a:off x="0" y="4444622"/>
            <a:ext cx="1941085" cy="1343329"/>
          </a:xfrm>
          <a:prstGeom prst="rect">
            <a:avLst/>
          </a:prstGeom>
        </p:spPr>
      </p:pic>
      <p:pic>
        <p:nvPicPr>
          <p:cNvPr id="7" name="Picture 33"/>
          <p:cNvPicPr/>
          <p:nvPr/>
        </p:nvPicPr>
        <p:blipFill>
          <a:blip r:embed="rId5">
            <a:extLst>
              <a:ext uri="{28A0092B-C50C-407E-A947-70E740481C1C}">
                <a14:useLocalDpi xmlns:a14="http://schemas.microsoft.com/office/drawing/2010/main" val="0"/>
              </a:ext>
            </a:extLst>
          </a:blip>
          <a:stretch>
            <a:fillRect/>
          </a:stretch>
        </p:blipFill>
        <p:spPr>
          <a:xfrm>
            <a:off x="176384" y="1401137"/>
            <a:ext cx="1610967" cy="1088327"/>
          </a:xfrm>
          <a:prstGeom prst="rect">
            <a:avLst/>
          </a:prstGeom>
        </p:spPr>
      </p:pic>
      <p:sp>
        <p:nvSpPr>
          <p:cNvPr id="2" name="Title 1"/>
          <p:cNvSpPr>
            <a:spLocks noGrp="1"/>
          </p:cNvSpPr>
          <p:nvPr>
            <p:ph type="title"/>
          </p:nvPr>
        </p:nvSpPr>
        <p:spPr>
          <a:xfrm>
            <a:off x="457200" y="274638"/>
            <a:ext cx="8229600" cy="715962"/>
          </a:xfrm>
        </p:spPr>
        <p:txBody>
          <a:bodyPr/>
          <a:lstStyle/>
          <a:p>
            <a:r>
              <a:rPr lang="pt-PT" b="1"/>
              <a:t>Outros termos de rede</a:t>
            </a:r>
          </a:p>
        </p:txBody>
      </p:sp>
      <p:sp>
        <p:nvSpPr>
          <p:cNvPr id="3" name="Content Placeholder 2"/>
          <p:cNvSpPr>
            <a:spLocks noGrp="1"/>
          </p:cNvSpPr>
          <p:nvPr>
            <p:ph idx="1"/>
          </p:nvPr>
        </p:nvSpPr>
        <p:spPr>
          <a:xfrm>
            <a:off x="1528654" y="1168400"/>
            <a:ext cx="7158145" cy="4957763"/>
          </a:xfrm>
        </p:spPr>
        <p:txBody>
          <a:bodyPr>
            <a:normAutofit fontScale="77500" lnSpcReduction="20000"/>
          </a:bodyPr>
          <a:lstStyle/>
          <a:p>
            <a:endParaRPr lang="en-US" b="1" dirty="0"/>
          </a:p>
          <a:p>
            <a:r>
              <a:rPr lang="pt-PT" b="1"/>
              <a:t>Hub de rede</a:t>
            </a:r>
            <a:r>
              <a:rPr lang="pt-PT"/>
              <a:t> - ou concentrador é um dispositivo para ligar múltiplos dispositivos de par trançado ou fibra ótica Ethernet em conjunto, fazendo-os agir como um único segmento de rede. </a:t>
            </a:r>
          </a:p>
          <a:p>
            <a:endParaRPr lang="en-US" dirty="0"/>
          </a:p>
          <a:p>
            <a:r>
              <a:rPr lang="pt-PT" b="1"/>
              <a:t>Comutador de rede</a:t>
            </a:r>
            <a:r>
              <a:rPr lang="pt-PT"/>
              <a:t> - é um dispositivo de rede de computadores que liga segmentos de rede. </a:t>
            </a:r>
          </a:p>
          <a:p>
            <a:endParaRPr lang="en-GB" dirty="0"/>
          </a:p>
          <a:p>
            <a:r>
              <a:rPr lang="pt-PT" b="1"/>
              <a:t>Router</a:t>
            </a:r>
            <a:r>
              <a:rPr lang="pt-PT"/>
              <a:t> - é um dispositivo que determina o próximo ponto de rede para onde um pacote deve ser encaminhado em direção ao seu destino. Deve ser ligado a, pelo menos, 2 redes. </a:t>
            </a:r>
          </a:p>
          <a:p>
            <a:endParaRPr lang="en-GB" dirty="0"/>
          </a:p>
          <a:p>
            <a:endParaRPr lang="en-US" dirty="0"/>
          </a:p>
        </p:txBody>
      </p:sp>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30</a:t>
            </a:fld>
            <a:endParaRPr lang="en-US" altLang="en-US" sz="1200">
              <a:solidFill>
                <a:srgbClr val="898989"/>
              </a:solidFill>
            </a:endParaRPr>
          </a:p>
        </p:txBody>
      </p:sp>
    </p:spTree>
    <p:extLst>
      <p:ext uri="{BB962C8B-B14F-4D97-AF65-F5344CB8AC3E}">
        <p14:creationId xmlns:p14="http://schemas.microsoft.com/office/powerpoint/2010/main" val="10647313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592667" y="4202214"/>
            <a:ext cx="8194175" cy="2441495"/>
          </a:xfrm>
          <a:noFill/>
        </p:spPr>
        <p:txBody>
          <a:bodyPr>
            <a:normAutofit/>
          </a:bodyPr>
          <a:lstStyle/>
          <a:p>
            <a:pPr eaLnBrk="1" hangingPunct="1">
              <a:lnSpc>
                <a:spcPct val="120000"/>
              </a:lnSpc>
              <a:spcBef>
                <a:spcPts val="0"/>
              </a:spcBef>
              <a:spcAft>
                <a:spcPts val="600"/>
              </a:spcAft>
              <a:buClr>
                <a:srgbClr val="C00000"/>
              </a:buClr>
              <a:buFontTx/>
              <a:buNone/>
            </a:pPr>
            <a:r>
              <a:rPr lang="pt-PT" sz="2000" b="1" dirty="0"/>
              <a:t>LARGURA DE BANDA</a:t>
            </a:r>
          </a:p>
          <a:p>
            <a:pPr>
              <a:lnSpc>
                <a:spcPct val="120000"/>
              </a:lnSpc>
              <a:spcBef>
                <a:spcPts val="0"/>
              </a:spcBef>
              <a:spcAft>
                <a:spcPts val="600"/>
              </a:spcAft>
            </a:pPr>
            <a:r>
              <a:rPr lang="pt-PT" sz="2000" dirty="0"/>
              <a:t>Quantidade de informações que podem ser transportadas através de uma linha telefónica, linha de cabo, alimentação por satélite e assim por diante</a:t>
            </a:r>
          </a:p>
          <a:p>
            <a:pPr>
              <a:lnSpc>
                <a:spcPct val="120000"/>
              </a:lnSpc>
              <a:spcBef>
                <a:spcPts val="0"/>
              </a:spcBef>
              <a:spcAft>
                <a:spcPts val="600"/>
              </a:spcAft>
            </a:pPr>
            <a:r>
              <a:rPr lang="pt-PT" sz="2000" dirty="0"/>
              <a:t>Quanto maior é a largura de banda, maior é a velocidade da sua ligação e mais a sua experiência com a Internet se aproxima de uma experiência de transferência instantânea como as que vemos na televisão </a:t>
            </a:r>
          </a:p>
        </p:txBody>
      </p:sp>
      <p:sp>
        <p:nvSpPr>
          <p:cNvPr id="83971" name="Rectangle 3"/>
          <p:cNvSpPr>
            <a:spLocks noGrp="1" noChangeArrowheads="1"/>
          </p:cNvSpPr>
          <p:nvPr>
            <p:ph type="title"/>
          </p:nvPr>
        </p:nvSpPr>
        <p:spPr>
          <a:xfrm>
            <a:off x="1000100" y="389467"/>
            <a:ext cx="7136367" cy="711200"/>
          </a:xfrm>
          <a:noFill/>
        </p:spPr>
        <p:txBody>
          <a:bodyPr/>
          <a:lstStyle/>
          <a:p>
            <a:pPr eaLnBrk="1" hangingPunct="1"/>
            <a:r>
              <a:rPr lang="pt-PT" sz="3600" b="1"/>
              <a:t>Outros termos de rede</a:t>
            </a:r>
          </a:p>
        </p:txBody>
      </p:sp>
      <p:pic>
        <p:nvPicPr>
          <p:cNvPr id="2" name="Bild 1"/>
          <p:cNvPicPr>
            <a:picLocks noChangeAspect="1"/>
          </p:cNvPicPr>
          <p:nvPr/>
        </p:nvPicPr>
        <p:blipFill>
          <a:blip r:embed="rId3"/>
          <a:stretch>
            <a:fillRect/>
          </a:stretch>
        </p:blipFill>
        <p:spPr>
          <a:xfrm>
            <a:off x="2304618" y="1069307"/>
            <a:ext cx="4828722" cy="292381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31</a:t>
            </a:fld>
            <a:endParaRPr lang="en-US" altLang="en-US" sz="1200">
              <a:solidFill>
                <a:srgbClr val="898989"/>
              </a:solidFill>
            </a:endParaRPr>
          </a:p>
        </p:txBody>
      </p:sp>
    </p:spTree>
    <p:extLst>
      <p:ext uri="{BB962C8B-B14F-4D97-AF65-F5344CB8AC3E}">
        <p14:creationId xmlns:p14="http://schemas.microsoft.com/office/powerpoint/2010/main" val="8801356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PT" b="1"/>
              <a:t>O cenário geral</a:t>
            </a:r>
          </a:p>
        </p:txBody>
      </p:sp>
      <p:pic>
        <p:nvPicPr>
          <p:cNvPr id="5" name="Bild 4"/>
          <p:cNvPicPr>
            <a:picLocks noChangeAspect="1"/>
          </p:cNvPicPr>
          <p:nvPr/>
        </p:nvPicPr>
        <p:blipFill>
          <a:blip r:embed="rId3"/>
          <a:stretch>
            <a:fillRect/>
          </a:stretch>
        </p:blipFill>
        <p:spPr>
          <a:xfrm>
            <a:off x="365922" y="1190130"/>
            <a:ext cx="8379673" cy="5479742"/>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32</a:t>
            </a:fld>
            <a:endParaRPr lang="en-US" altLang="en-US" sz="1200">
              <a:solidFill>
                <a:srgbClr val="898989"/>
              </a:solidFill>
            </a:endParaRPr>
          </a:p>
        </p:txBody>
      </p:sp>
    </p:spTree>
    <p:extLst>
      <p:ext uri="{BB962C8B-B14F-4D97-AF65-F5344CB8AC3E}">
        <p14:creationId xmlns:p14="http://schemas.microsoft.com/office/powerpoint/2010/main" val="19197787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5" name="Group 2"/>
          <p:cNvGrpSpPr>
            <a:grpSpLocks noChangeAspect="1"/>
          </p:cNvGrpSpPr>
          <p:nvPr/>
        </p:nvGrpSpPr>
        <p:grpSpPr bwMode="auto">
          <a:xfrm>
            <a:off x="2828852" y="457200"/>
            <a:ext cx="3673475" cy="5976938"/>
            <a:chOff x="1338" y="255"/>
            <a:chExt cx="3192" cy="3900"/>
          </a:xfrm>
        </p:grpSpPr>
        <p:sp>
          <p:nvSpPr>
            <p:cNvPr id="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7"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9"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1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2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3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4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0" name="TextBox 49"/>
          <p:cNvSpPr txBox="1"/>
          <p:nvPr/>
        </p:nvSpPr>
        <p:spPr>
          <a:xfrm>
            <a:off x="3144182" y="3026482"/>
            <a:ext cx="3069285" cy="1077218"/>
          </a:xfrm>
          <a:prstGeom prst="rect">
            <a:avLst/>
          </a:prstGeom>
          <a:noFill/>
        </p:spPr>
        <p:txBody>
          <a:bodyPr wrap="square" rtlCol="0">
            <a:spAutoFit/>
          </a:bodyPr>
          <a:lstStyle/>
          <a:p>
            <a:pPr algn="ctr"/>
            <a:r>
              <a:rPr lang="pt-PT" sz="3200" b="1">
                <a:solidFill>
                  <a:schemeClr val="accent1">
                    <a:lumMod val="25000"/>
                  </a:schemeClr>
                </a:solidFill>
                <a:latin typeface="Calibri" pitchFamily="34" charset="0"/>
              </a:rPr>
              <a:t>PRINCÍPIOS BÁSICOS DA INTERNET</a:t>
            </a:r>
          </a:p>
        </p:txBody>
      </p:sp>
      <p:sp>
        <p:nvSpPr>
          <p:cNvPr id="5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33</a:t>
            </a:fld>
            <a:endParaRPr lang="en-US" altLang="en-US" sz="1200">
              <a:solidFill>
                <a:srgbClr val="898989"/>
              </a:solidFill>
            </a:endParaRPr>
          </a:p>
        </p:txBody>
      </p:sp>
    </p:spTree>
    <p:extLst>
      <p:ext uri="{BB962C8B-B14F-4D97-AF65-F5344CB8AC3E}">
        <p14:creationId xmlns:p14="http://schemas.microsoft.com/office/powerpoint/2010/main" val="30810316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7869"/>
            <a:ext cx="8229600" cy="657820"/>
          </a:xfrm>
        </p:spPr>
        <p:txBody>
          <a:bodyPr/>
          <a:lstStyle/>
          <a:p>
            <a:r>
              <a:rPr lang="pt-PT" b="1"/>
              <a:t>Guerreiros da Rede</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34</a:t>
            </a:fld>
            <a:endParaRPr lang="en-US" altLang="en-US" sz="1200">
              <a:solidFill>
                <a:srgbClr val="898989"/>
              </a:solidFill>
            </a:endParaRPr>
          </a:p>
        </p:txBody>
      </p:sp>
      <p:pic>
        <p:nvPicPr>
          <p:cNvPr id="7" name="PBWhzz_Gn10?ecver=1"/>
          <p:cNvPicPr>
            <a:picLocks noRot="1" noChangeAspect="1"/>
          </p:cNvPicPr>
          <p:nvPr>
            <a:videoFile r:link="rId1"/>
          </p:nvPr>
        </p:nvPicPr>
        <p:blipFill>
          <a:blip r:embed="rId4"/>
          <a:stretch>
            <a:fillRect/>
          </a:stretch>
        </p:blipFill>
        <p:spPr>
          <a:xfrm>
            <a:off x="254714" y="1318494"/>
            <a:ext cx="8644588" cy="486258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00034" y="0"/>
            <a:ext cx="8229600" cy="857232"/>
          </a:xfrm>
        </p:spPr>
        <p:txBody>
          <a:bodyPr/>
          <a:lstStyle/>
          <a:p>
            <a:r>
              <a:rPr lang="pt-PT" b="1">
                <a:solidFill>
                  <a:schemeClr val="accent1">
                    <a:lumMod val="25000"/>
                  </a:schemeClr>
                </a:solidFill>
                <a:latin typeface="Calibri" pitchFamily="34" charset="0"/>
              </a:rPr>
              <a:t>Princípios da Internet</a:t>
            </a:r>
          </a:p>
        </p:txBody>
      </p:sp>
      <p:sp>
        <p:nvSpPr>
          <p:cNvPr id="96259" name="Rectangle 3"/>
          <p:cNvSpPr>
            <a:spLocks noGrp="1" noChangeArrowheads="1"/>
          </p:cNvSpPr>
          <p:nvPr>
            <p:ph type="body" idx="1"/>
          </p:nvPr>
        </p:nvSpPr>
        <p:spPr>
          <a:xfrm>
            <a:off x="381000" y="1371600"/>
            <a:ext cx="5748348" cy="4724400"/>
          </a:xfrm>
        </p:spPr>
        <p:txBody>
          <a:bodyPr/>
          <a:lstStyle/>
          <a:p>
            <a:pPr algn="just"/>
            <a:r>
              <a:rPr lang="pt-PT" sz="2800">
                <a:latin typeface="Calibri" pitchFamily="34" charset="0"/>
              </a:rPr>
              <a:t>Se alguma parte da Internet funcionar mal ou for destruída, a comunicação pode continuar</a:t>
            </a:r>
          </a:p>
          <a:p>
            <a:pPr algn="just"/>
            <a:r>
              <a:rPr lang="pt-PT" sz="2800">
                <a:latin typeface="Calibri" pitchFamily="34" charset="0"/>
              </a:rPr>
              <a:t>Ninguém é proprietário da Internet. Nenhuma organização, nenhuma empresa, nenhum governo</a:t>
            </a:r>
          </a:p>
          <a:p>
            <a:pPr algn="just"/>
            <a:r>
              <a:rPr lang="pt-PT" sz="2800">
                <a:latin typeface="Calibri" pitchFamily="34" charset="0"/>
              </a:rPr>
              <a:t>É, em grande parte, autorregulada</a:t>
            </a:r>
          </a:p>
          <a:p>
            <a:pPr algn="just"/>
            <a:r>
              <a:rPr lang="pt-PT" sz="2800">
                <a:latin typeface="Calibri" pitchFamily="34" charset="0"/>
              </a:rPr>
              <a:t>Tudo utiliza a mesma tecnologia de ligação</a:t>
            </a:r>
            <a:r>
              <a:rPr lang="pt-PT" sz="2800">
                <a:solidFill>
                  <a:srgbClr val="FF0000"/>
                </a:solidFill>
                <a:latin typeface="Calibri" pitchFamily="34" charset="0"/>
              </a:rPr>
              <a:t>	</a:t>
            </a:r>
            <a:r>
              <a:rPr lang="pt-PT" sz="2800">
                <a:solidFill>
                  <a:schemeClr val="accent1">
                    <a:lumMod val="25000"/>
                  </a:schemeClr>
                </a:solidFill>
                <a:latin typeface="Calibri" pitchFamily="34" charset="0"/>
              </a:rPr>
              <a:t>PROTOCOLO DE INTERNET</a:t>
            </a:r>
          </a:p>
        </p:txBody>
      </p:sp>
      <p:pic>
        <p:nvPicPr>
          <p:cNvPr id="11268" name="Picture 4" descr="munzner_default_small"/>
          <p:cNvPicPr>
            <a:picLocks noChangeAspect="1" noChangeArrowheads="1"/>
          </p:cNvPicPr>
          <p:nvPr/>
        </p:nvPicPr>
        <p:blipFill>
          <a:blip r:embed="rId3" cstate="print"/>
          <a:srcRect/>
          <a:stretch>
            <a:fillRect/>
          </a:stretch>
        </p:blipFill>
        <p:spPr bwMode="auto">
          <a:xfrm>
            <a:off x="6215074" y="2500306"/>
            <a:ext cx="2290751" cy="2543626"/>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35</a:t>
            </a:fld>
            <a:endParaRPr lang="en-US" altLang="en-US" sz="1200">
              <a:solidFill>
                <a:srgbClr val="898989"/>
              </a:solidFill>
            </a:endParaRPr>
          </a:p>
        </p:txBody>
      </p:sp>
    </p:spTree>
    <p:extLst>
      <p:ext uri="{BB962C8B-B14F-4D97-AF65-F5344CB8AC3E}">
        <p14:creationId xmlns:p14="http://schemas.microsoft.com/office/powerpoint/2010/main" val="19057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2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2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62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625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684213" y="2786059"/>
            <a:ext cx="7521575" cy="838200"/>
          </a:xfrm>
          <a:prstGeom prst="rect">
            <a:avLst/>
          </a:prstGeom>
          <a:solidFill>
            <a:srgbClr val="FF0000"/>
          </a:solidFill>
          <a:ln w="9525">
            <a:noFill/>
            <a:miter lim="800000"/>
            <a:headEnd/>
            <a:tailEnd/>
          </a:ln>
        </p:spPr>
        <p:txBody>
          <a:bodyPr wrap="none" anchor="ctr"/>
          <a:lstStyle/>
          <a:p>
            <a:pPr algn="ctr"/>
            <a:r>
              <a:rPr lang="pt-PT" sz="3200" b="1">
                <a:solidFill>
                  <a:schemeClr val="bg1"/>
                </a:solidFill>
                <a:latin typeface="Calibri" pitchFamily="34" charset="0"/>
              </a:rPr>
              <a:t>INTERNET</a:t>
            </a:r>
          </a:p>
        </p:txBody>
      </p:sp>
      <p:sp>
        <p:nvSpPr>
          <p:cNvPr id="13316" name="Rectangle 4"/>
          <p:cNvSpPr>
            <a:spLocks noChangeArrowheads="1"/>
          </p:cNvSpPr>
          <p:nvPr/>
        </p:nvSpPr>
        <p:spPr bwMode="auto">
          <a:xfrm>
            <a:off x="684213" y="2030409"/>
            <a:ext cx="7916862" cy="809625"/>
          </a:xfrm>
          <a:prstGeom prst="rect">
            <a:avLst/>
          </a:prstGeom>
          <a:noFill/>
          <a:ln w="9525">
            <a:noFill/>
            <a:miter lim="800000"/>
            <a:headEnd/>
            <a:tailEnd/>
          </a:ln>
        </p:spPr>
        <p:txBody>
          <a:bodyPr wrap="none" anchor="ctr"/>
          <a:lstStyle/>
          <a:p>
            <a:pPr algn="ctr"/>
            <a:endParaRPr lang="en-US" sz="3200" b="1">
              <a:latin typeface="Calibri" pitchFamily="34" charset="0"/>
            </a:endParaRPr>
          </a:p>
        </p:txBody>
      </p:sp>
      <p:sp>
        <p:nvSpPr>
          <p:cNvPr id="100357" name="Rectangle 5"/>
          <p:cNvSpPr>
            <a:spLocks noChangeArrowheads="1"/>
          </p:cNvSpPr>
          <p:nvPr/>
        </p:nvSpPr>
        <p:spPr bwMode="auto">
          <a:xfrm>
            <a:off x="684213" y="1993896"/>
            <a:ext cx="990600" cy="900113"/>
          </a:xfrm>
          <a:prstGeom prst="rect">
            <a:avLst/>
          </a:prstGeom>
          <a:solidFill>
            <a:srgbClr val="FF99CC"/>
          </a:solidFill>
          <a:ln w="9525">
            <a:noFill/>
            <a:miter lim="800000"/>
            <a:headEnd/>
            <a:tailEnd/>
          </a:ln>
        </p:spPr>
        <p:txBody>
          <a:bodyPr wrap="none" anchor="ctr"/>
          <a:lstStyle/>
          <a:p>
            <a:pPr algn="ctr"/>
            <a:r>
              <a:rPr lang="pt-PT" b="1">
                <a:latin typeface="Calibri" pitchFamily="34" charset="0"/>
              </a:rPr>
              <a:t>WWW</a:t>
            </a:r>
          </a:p>
        </p:txBody>
      </p:sp>
      <p:sp>
        <p:nvSpPr>
          <p:cNvPr id="100358" name="Rectangle 6"/>
          <p:cNvSpPr>
            <a:spLocks noChangeArrowheads="1"/>
          </p:cNvSpPr>
          <p:nvPr/>
        </p:nvSpPr>
        <p:spPr bwMode="auto">
          <a:xfrm>
            <a:off x="1619250" y="1993896"/>
            <a:ext cx="990600" cy="900113"/>
          </a:xfrm>
          <a:prstGeom prst="rect">
            <a:avLst/>
          </a:prstGeom>
          <a:solidFill>
            <a:srgbClr val="FFCC99"/>
          </a:solidFill>
          <a:ln w="9525">
            <a:noFill/>
            <a:miter lim="800000"/>
            <a:headEnd/>
            <a:tailEnd/>
          </a:ln>
        </p:spPr>
        <p:txBody>
          <a:bodyPr wrap="none" anchor="ctr"/>
          <a:lstStyle/>
          <a:p>
            <a:pPr algn="ctr"/>
            <a:r>
              <a:rPr lang="pt-PT" b="1">
                <a:latin typeface="Calibri" pitchFamily="34" charset="0"/>
              </a:rPr>
              <a:t>E-mail</a:t>
            </a:r>
          </a:p>
        </p:txBody>
      </p:sp>
      <p:sp>
        <p:nvSpPr>
          <p:cNvPr id="100359" name="Rectangle 7"/>
          <p:cNvSpPr>
            <a:spLocks noChangeArrowheads="1"/>
          </p:cNvSpPr>
          <p:nvPr/>
        </p:nvSpPr>
        <p:spPr bwMode="auto">
          <a:xfrm>
            <a:off x="2555875" y="1993896"/>
            <a:ext cx="990600" cy="900113"/>
          </a:xfrm>
          <a:prstGeom prst="rect">
            <a:avLst/>
          </a:prstGeom>
          <a:solidFill>
            <a:srgbClr val="FFFF99"/>
          </a:solidFill>
          <a:ln w="9525">
            <a:noFill/>
            <a:miter lim="800000"/>
            <a:headEnd/>
            <a:tailEnd/>
          </a:ln>
        </p:spPr>
        <p:txBody>
          <a:bodyPr wrap="none" anchor="ctr"/>
          <a:lstStyle/>
          <a:p>
            <a:pPr algn="ctr"/>
            <a:r>
              <a:rPr lang="pt-PT" b="1">
                <a:latin typeface="Calibri" pitchFamily="34" charset="0"/>
              </a:rPr>
              <a:t>Peer</a:t>
            </a:r>
          </a:p>
          <a:p>
            <a:pPr algn="ctr"/>
            <a:r>
              <a:rPr lang="pt-PT" b="1">
                <a:latin typeface="Calibri" pitchFamily="34" charset="0"/>
              </a:rPr>
              <a:t>2</a:t>
            </a:r>
          </a:p>
          <a:p>
            <a:pPr algn="ctr"/>
            <a:r>
              <a:rPr lang="pt-PT" b="1">
                <a:latin typeface="Calibri" pitchFamily="34" charset="0"/>
              </a:rPr>
              <a:t>Peer</a:t>
            </a:r>
          </a:p>
        </p:txBody>
      </p:sp>
      <p:sp>
        <p:nvSpPr>
          <p:cNvPr id="100360" name="Rectangle 8"/>
          <p:cNvSpPr>
            <a:spLocks noChangeArrowheads="1"/>
          </p:cNvSpPr>
          <p:nvPr/>
        </p:nvSpPr>
        <p:spPr bwMode="auto">
          <a:xfrm>
            <a:off x="3492500" y="1993896"/>
            <a:ext cx="990600" cy="900113"/>
          </a:xfrm>
          <a:prstGeom prst="rect">
            <a:avLst/>
          </a:prstGeom>
          <a:solidFill>
            <a:srgbClr val="CCFFCC"/>
          </a:solidFill>
          <a:ln w="9525">
            <a:noFill/>
            <a:miter lim="800000"/>
            <a:headEnd/>
            <a:tailEnd/>
          </a:ln>
        </p:spPr>
        <p:txBody>
          <a:bodyPr wrap="none" anchor="ctr"/>
          <a:lstStyle/>
          <a:p>
            <a:pPr algn="ctr"/>
            <a:r>
              <a:rPr lang="pt-PT" b="1">
                <a:latin typeface="Calibri" pitchFamily="34" charset="0"/>
              </a:rPr>
              <a:t>FTP</a:t>
            </a:r>
          </a:p>
        </p:txBody>
      </p:sp>
      <p:sp>
        <p:nvSpPr>
          <p:cNvPr id="100361" name="Rectangle 9"/>
          <p:cNvSpPr>
            <a:spLocks noChangeArrowheads="1"/>
          </p:cNvSpPr>
          <p:nvPr/>
        </p:nvSpPr>
        <p:spPr bwMode="auto">
          <a:xfrm>
            <a:off x="4427538" y="1993896"/>
            <a:ext cx="990600" cy="900113"/>
          </a:xfrm>
          <a:prstGeom prst="rect">
            <a:avLst/>
          </a:prstGeom>
          <a:solidFill>
            <a:srgbClr val="99CCFF"/>
          </a:solidFill>
          <a:ln w="9525">
            <a:noFill/>
            <a:miter lim="800000"/>
            <a:headEnd/>
            <a:tailEnd/>
          </a:ln>
        </p:spPr>
        <p:txBody>
          <a:bodyPr wrap="none" anchor="ctr"/>
          <a:lstStyle/>
          <a:p>
            <a:pPr algn="ctr"/>
            <a:r>
              <a:rPr lang="pt-PT" sz="1400" b="1">
                <a:latin typeface="Calibri" pitchFamily="34" charset="0"/>
              </a:rPr>
              <a:t>Redes </a:t>
            </a:r>
          </a:p>
          <a:p>
            <a:pPr algn="ctr"/>
            <a:r>
              <a:rPr lang="pt-PT" sz="1400" b="1">
                <a:latin typeface="Calibri" pitchFamily="34" charset="0"/>
              </a:rPr>
              <a:t>sociais</a:t>
            </a:r>
          </a:p>
        </p:txBody>
      </p:sp>
      <p:sp>
        <p:nvSpPr>
          <p:cNvPr id="100362" name="Rectangle 10"/>
          <p:cNvSpPr>
            <a:spLocks noChangeArrowheads="1"/>
          </p:cNvSpPr>
          <p:nvPr/>
        </p:nvSpPr>
        <p:spPr bwMode="auto">
          <a:xfrm>
            <a:off x="5364163" y="1993896"/>
            <a:ext cx="990600" cy="900113"/>
          </a:xfrm>
          <a:prstGeom prst="rect">
            <a:avLst/>
          </a:prstGeom>
          <a:solidFill>
            <a:srgbClr val="CC99FF"/>
          </a:solidFill>
          <a:ln w="9525">
            <a:noFill/>
            <a:miter lim="800000"/>
            <a:headEnd/>
            <a:tailEnd/>
          </a:ln>
        </p:spPr>
        <p:txBody>
          <a:bodyPr wrap="none" anchor="ctr"/>
          <a:lstStyle/>
          <a:p>
            <a:pPr algn="ctr"/>
            <a:r>
              <a:rPr lang="pt-PT" b="1">
                <a:latin typeface="Calibri" pitchFamily="34" charset="0"/>
              </a:rPr>
              <a:t>IRC</a:t>
            </a:r>
          </a:p>
        </p:txBody>
      </p:sp>
      <p:sp>
        <p:nvSpPr>
          <p:cNvPr id="100363" name="Rectangle 11"/>
          <p:cNvSpPr>
            <a:spLocks noChangeArrowheads="1"/>
          </p:cNvSpPr>
          <p:nvPr/>
        </p:nvSpPr>
        <p:spPr bwMode="auto">
          <a:xfrm>
            <a:off x="6300788" y="1993896"/>
            <a:ext cx="990600" cy="900113"/>
          </a:xfrm>
          <a:prstGeom prst="rect">
            <a:avLst/>
          </a:prstGeom>
          <a:solidFill>
            <a:srgbClr val="99FF99"/>
          </a:solidFill>
          <a:ln w="9525">
            <a:noFill/>
            <a:miter lim="800000"/>
            <a:headEnd/>
            <a:tailEnd/>
          </a:ln>
        </p:spPr>
        <p:txBody>
          <a:bodyPr wrap="none" anchor="ctr"/>
          <a:lstStyle/>
          <a:p>
            <a:pPr algn="ctr"/>
            <a:r>
              <a:rPr lang="pt-PT" sz="1400" b="1">
                <a:latin typeface="Calibri" pitchFamily="34" charset="0"/>
              </a:rPr>
              <a:t>Mensageiro </a:t>
            </a:r>
          </a:p>
          <a:p>
            <a:pPr algn="ctr"/>
            <a:r>
              <a:rPr lang="pt-PT" sz="1400" b="1">
                <a:latin typeface="Calibri" pitchFamily="34" charset="0"/>
              </a:rPr>
              <a:t>instantâneo</a:t>
            </a:r>
          </a:p>
        </p:txBody>
      </p:sp>
      <p:sp>
        <p:nvSpPr>
          <p:cNvPr id="100364" name="Rectangle 12"/>
          <p:cNvSpPr>
            <a:spLocks noChangeArrowheads="1"/>
          </p:cNvSpPr>
          <p:nvPr/>
        </p:nvSpPr>
        <p:spPr bwMode="auto">
          <a:xfrm>
            <a:off x="7235825" y="1993896"/>
            <a:ext cx="990600" cy="900113"/>
          </a:xfrm>
          <a:prstGeom prst="rect">
            <a:avLst/>
          </a:prstGeom>
          <a:solidFill>
            <a:srgbClr val="FFCC66"/>
          </a:solidFill>
          <a:ln w="9525">
            <a:noFill/>
            <a:miter lim="800000"/>
            <a:headEnd/>
            <a:tailEnd/>
          </a:ln>
        </p:spPr>
        <p:txBody>
          <a:bodyPr wrap="none" anchor="ctr"/>
          <a:lstStyle/>
          <a:p>
            <a:pPr algn="ctr"/>
            <a:r>
              <a:rPr lang="pt-PT" b="1">
                <a:latin typeface="Calibri" pitchFamily="34" charset="0"/>
              </a:rPr>
              <a:t>VOIP</a:t>
            </a:r>
          </a:p>
        </p:txBody>
      </p:sp>
      <p:sp>
        <p:nvSpPr>
          <p:cNvPr id="14" name="Rectangle 2"/>
          <p:cNvSpPr txBox="1">
            <a:spLocks noChangeArrowheads="1"/>
          </p:cNvSpPr>
          <p:nvPr/>
        </p:nvSpPr>
        <p:spPr>
          <a:xfrm>
            <a:off x="642910" y="285728"/>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pt-PT" sz="4400" b="1">
                <a:solidFill>
                  <a:schemeClr val="accent1">
                    <a:lumMod val="25000"/>
                  </a:schemeClr>
                </a:solidFill>
                <a:latin typeface="Calibri" pitchFamily="34" charset="0"/>
                <a:ea typeface="+mj-ea"/>
                <a:cs typeface="+mj-cs"/>
              </a:rPr>
              <a:t>O que pertence à Internet?</a:t>
            </a:r>
          </a:p>
        </p:txBody>
      </p:sp>
      <p:pic>
        <p:nvPicPr>
          <p:cNvPr id="16" name="Picture 4" descr="Autoestrada - vazia"/>
          <p:cNvPicPr>
            <a:picLocks noChangeAspect="1" noChangeArrowheads="1"/>
          </p:cNvPicPr>
          <p:nvPr/>
        </p:nvPicPr>
        <p:blipFill>
          <a:blip r:embed="rId3" cstate="print"/>
          <a:srcRect/>
          <a:stretch>
            <a:fillRect/>
          </a:stretch>
        </p:blipFill>
        <p:spPr bwMode="auto">
          <a:xfrm>
            <a:off x="3286116" y="4000504"/>
            <a:ext cx="2643190" cy="1982393"/>
          </a:xfrm>
          <a:prstGeom prst="rect">
            <a:avLst/>
          </a:prstGeom>
          <a:noFill/>
          <a:ln w="9525">
            <a:noFill/>
            <a:miter lim="800000"/>
            <a:headEnd/>
            <a:tailEnd/>
          </a:ln>
        </p:spPr>
      </p:pic>
      <p:sp>
        <p:nvSpPr>
          <p:cNvPr id="1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36</a:t>
            </a:fld>
            <a:endParaRPr lang="en-US" altLang="en-US" sz="1200">
              <a:solidFill>
                <a:srgbClr val="898989"/>
              </a:solidFill>
            </a:endParaRPr>
          </a:p>
        </p:txBody>
      </p:sp>
    </p:spTree>
    <p:extLst>
      <p:ext uri="{BB962C8B-B14F-4D97-AF65-F5344CB8AC3E}">
        <p14:creationId xmlns:p14="http://schemas.microsoft.com/office/powerpoint/2010/main" val="3695515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0357"/>
                                        </p:tgtEl>
                                        <p:attrNameLst>
                                          <p:attrName>style.visibility</p:attrName>
                                        </p:attrNameLst>
                                      </p:cBhvr>
                                      <p:to>
                                        <p:strVal val="visible"/>
                                      </p:to>
                                    </p:set>
                                    <p:anim calcmode="lin" valueType="num">
                                      <p:cBhvr additive="base">
                                        <p:cTn id="7" dur="500" fill="hold"/>
                                        <p:tgtEl>
                                          <p:spTgt spid="100357"/>
                                        </p:tgtEl>
                                        <p:attrNameLst>
                                          <p:attrName>ppt_x</p:attrName>
                                        </p:attrNameLst>
                                      </p:cBhvr>
                                      <p:tavLst>
                                        <p:tav tm="0">
                                          <p:val>
                                            <p:strVal val="#ppt_x"/>
                                          </p:val>
                                        </p:tav>
                                        <p:tav tm="100000">
                                          <p:val>
                                            <p:strVal val="#ppt_x"/>
                                          </p:val>
                                        </p:tav>
                                      </p:tavLst>
                                    </p:anim>
                                    <p:anim calcmode="lin" valueType="num">
                                      <p:cBhvr additive="base">
                                        <p:cTn id="8" dur="500" fill="hold"/>
                                        <p:tgtEl>
                                          <p:spTgt spid="10035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00358"/>
                                        </p:tgtEl>
                                        <p:attrNameLst>
                                          <p:attrName>style.visibility</p:attrName>
                                        </p:attrNameLst>
                                      </p:cBhvr>
                                      <p:to>
                                        <p:strVal val="visible"/>
                                      </p:to>
                                    </p:set>
                                    <p:anim calcmode="lin" valueType="num">
                                      <p:cBhvr additive="base">
                                        <p:cTn id="13" dur="500" fill="hold"/>
                                        <p:tgtEl>
                                          <p:spTgt spid="100358"/>
                                        </p:tgtEl>
                                        <p:attrNameLst>
                                          <p:attrName>ppt_x</p:attrName>
                                        </p:attrNameLst>
                                      </p:cBhvr>
                                      <p:tavLst>
                                        <p:tav tm="0">
                                          <p:val>
                                            <p:strVal val="#ppt_x"/>
                                          </p:val>
                                        </p:tav>
                                        <p:tav tm="100000">
                                          <p:val>
                                            <p:strVal val="#ppt_x"/>
                                          </p:val>
                                        </p:tav>
                                      </p:tavLst>
                                    </p:anim>
                                    <p:anim calcmode="lin" valueType="num">
                                      <p:cBhvr additive="base">
                                        <p:cTn id="14" dur="500" fill="hold"/>
                                        <p:tgtEl>
                                          <p:spTgt spid="10035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00359"/>
                                        </p:tgtEl>
                                        <p:attrNameLst>
                                          <p:attrName>style.visibility</p:attrName>
                                        </p:attrNameLst>
                                      </p:cBhvr>
                                      <p:to>
                                        <p:strVal val="visible"/>
                                      </p:to>
                                    </p:set>
                                    <p:anim calcmode="lin" valueType="num">
                                      <p:cBhvr additive="base">
                                        <p:cTn id="19" dur="500" fill="hold"/>
                                        <p:tgtEl>
                                          <p:spTgt spid="100359"/>
                                        </p:tgtEl>
                                        <p:attrNameLst>
                                          <p:attrName>ppt_x</p:attrName>
                                        </p:attrNameLst>
                                      </p:cBhvr>
                                      <p:tavLst>
                                        <p:tav tm="0">
                                          <p:val>
                                            <p:strVal val="#ppt_x"/>
                                          </p:val>
                                        </p:tav>
                                        <p:tav tm="100000">
                                          <p:val>
                                            <p:strVal val="#ppt_x"/>
                                          </p:val>
                                        </p:tav>
                                      </p:tavLst>
                                    </p:anim>
                                    <p:anim calcmode="lin" valueType="num">
                                      <p:cBhvr additive="base">
                                        <p:cTn id="20" dur="500" fill="hold"/>
                                        <p:tgtEl>
                                          <p:spTgt spid="10035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00360"/>
                                        </p:tgtEl>
                                        <p:attrNameLst>
                                          <p:attrName>style.visibility</p:attrName>
                                        </p:attrNameLst>
                                      </p:cBhvr>
                                      <p:to>
                                        <p:strVal val="visible"/>
                                      </p:to>
                                    </p:set>
                                    <p:anim calcmode="lin" valueType="num">
                                      <p:cBhvr additive="base">
                                        <p:cTn id="25" dur="500" fill="hold"/>
                                        <p:tgtEl>
                                          <p:spTgt spid="100360"/>
                                        </p:tgtEl>
                                        <p:attrNameLst>
                                          <p:attrName>ppt_x</p:attrName>
                                        </p:attrNameLst>
                                      </p:cBhvr>
                                      <p:tavLst>
                                        <p:tav tm="0">
                                          <p:val>
                                            <p:strVal val="#ppt_x"/>
                                          </p:val>
                                        </p:tav>
                                        <p:tav tm="100000">
                                          <p:val>
                                            <p:strVal val="#ppt_x"/>
                                          </p:val>
                                        </p:tav>
                                      </p:tavLst>
                                    </p:anim>
                                    <p:anim calcmode="lin" valueType="num">
                                      <p:cBhvr additive="base">
                                        <p:cTn id="26" dur="500" fill="hold"/>
                                        <p:tgtEl>
                                          <p:spTgt spid="100360"/>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1" fill="hold" grpId="0" nodeType="afterEffect">
                                  <p:stCondLst>
                                    <p:cond delay="0"/>
                                  </p:stCondLst>
                                  <p:childTnLst>
                                    <p:set>
                                      <p:cBhvr>
                                        <p:cTn id="29" dur="1" fill="hold">
                                          <p:stCondLst>
                                            <p:cond delay="0"/>
                                          </p:stCondLst>
                                        </p:cTn>
                                        <p:tgtEl>
                                          <p:spTgt spid="100361"/>
                                        </p:tgtEl>
                                        <p:attrNameLst>
                                          <p:attrName>style.visibility</p:attrName>
                                        </p:attrNameLst>
                                      </p:cBhvr>
                                      <p:to>
                                        <p:strVal val="visible"/>
                                      </p:to>
                                    </p:set>
                                    <p:anim calcmode="lin" valueType="num">
                                      <p:cBhvr additive="base">
                                        <p:cTn id="30" dur="500" fill="hold"/>
                                        <p:tgtEl>
                                          <p:spTgt spid="100361"/>
                                        </p:tgtEl>
                                        <p:attrNameLst>
                                          <p:attrName>ppt_x</p:attrName>
                                        </p:attrNameLst>
                                      </p:cBhvr>
                                      <p:tavLst>
                                        <p:tav tm="0">
                                          <p:val>
                                            <p:strVal val="#ppt_x"/>
                                          </p:val>
                                        </p:tav>
                                        <p:tav tm="100000">
                                          <p:val>
                                            <p:strVal val="#ppt_x"/>
                                          </p:val>
                                        </p:tav>
                                      </p:tavLst>
                                    </p:anim>
                                    <p:anim calcmode="lin" valueType="num">
                                      <p:cBhvr additive="base">
                                        <p:cTn id="31" dur="500" fill="hold"/>
                                        <p:tgtEl>
                                          <p:spTgt spid="100361"/>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1" fill="hold" grpId="0" nodeType="afterEffect">
                                  <p:stCondLst>
                                    <p:cond delay="0"/>
                                  </p:stCondLst>
                                  <p:childTnLst>
                                    <p:set>
                                      <p:cBhvr>
                                        <p:cTn id="34" dur="1" fill="hold">
                                          <p:stCondLst>
                                            <p:cond delay="0"/>
                                          </p:stCondLst>
                                        </p:cTn>
                                        <p:tgtEl>
                                          <p:spTgt spid="100362"/>
                                        </p:tgtEl>
                                        <p:attrNameLst>
                                          <p:attrName>style.visibility</p:attrName>
                                        </p:attrNameLst>
                                      </p:cBhvr>
                                      <p:to>
                                        <p:strVal val="visible"/>
                                      </p:to>
                                    </p:set>
                                    <p:anim calcmode="lin" valueType="num">
                                      <p:cBhvr additive="base">
                                        <p:cTn id="35" dur="500" fill="hold"/>
                                        <p:tgtEl>
                                          <p:spTgt spid="100362"/>
                                        </p:tgtEl>
                                        <p:attrNameLst>
                                          <p:attrName>ppt_x</p:attrName>
                                        </p:attrNameLst>
                                      </p:cBhvr>
                                      <p:tavLst>
                                        <p:tav tm="0">
                                          <p:val>
                                            <p:strVal val="#ppt_x"/>
                                          </p:val>
                                        </p:tav>
                                        <p:tav tm="100000">
                                          <p:val>
                                            <p:strVal val="#ppt_x"/>
                                          </p:val>
                                        </p:tav>
                                      </p:tavLst>
                                    </p:anim>
                                    <p:anim calcmode="lin" valueType="num">
                                      <p:cBhvr additive="base">
                                        <p:cTn id="36" dur="500" fill="hold"/>
                                        <p:tgtEl>
                                          <p:spTgt spid="100362"/>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1" fill="hold" grpId="0" nodeType="afterEffect">
                                  <p:stCondLst>
                                    <p:cond delay="0"/>
                                  </p:stCondLst>
                                  <p:childTnLst>
                                    <p:set>
                                      <p:cBhvr>
                                        <p:cTn id="39" dur="1" fill="hold">
                                          <p:stCondLst>
                                            <p:cond delay="0"/>
                                          </p:stCondLst>
                                        </p:cTn>
                                        <p:tgtEl>
                                          <p:spTgt spid="100363"/>
                                        </p:tgtEl>
                                        <p:attrNameLst>
                                          <p:attrName>style.visibility</p:attrName>
                                        </p:attrNameLst>
                                      </p:cBhvr>
                                      <p:to>
                                        <p:strVal val="visible"/>
                                      </p:to>
                                    </p:set>
                                    <p:anim calcmode="lin" valueType="num">
                                      <p:cBhvr additive="base">
                                        <p:cTn id="40" dur="500" fill="hold"/>
                                        <p:tgtEl>
                                          <p:spTgt spid="100363"/>
                                        </p:tgtEl>
                                        <p:attrNameLst>
                                          <p:attrName>ppt_x</p:attrName>
                                        </p:attrNameLst>
                                      </p:cBhvr>
                                      <p:tavLst>
                                        <p:tav tm="0">
                                          <p:val>
                                            <p:strVal val="#ppt_x"/>
                                          </p:val>
                                        </p:tav>
                                        <p:tav tm="100000">
                                          <p:val>
                                            <p:strVal val="#ppt_x"/>
                                          </p:val>
                                        </p:tav>
                                      </p:tavLst>
                                    </p:anim>
                                    <p:anim calcmode="lin" valueType="num">
                                      <p:cBhvr additive="base">
                                        <p:cTn id="41" dur="500" fill="hold"/>
                                        <p:tgtEl>
                                          <p:spTgt spid="100363"/>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1" fill="hold" grpId="0" nodeType="afterEffect">
                                  <p:stCondLst>
                                    <p:cond delay="0"/>
                                  </p:stCondLst>
                                  <p:childTnLst>
                                    <p:set>
                                      <p:cBhvr>
                                        <p:cTn id="44" dur="1" fill="hold">
                                          <p:stCondLst>
                                            <p:cond delay="0"/>
                                          </p:stCondLst>
                                        </p:cTn>
                                        <p:tgtEl>
                                          <p:spTgt spid="100364"/>
                                        </p:tgtEl>
                                        <p:attrNameLst>
                                          <p:attrName>style.visibility</p:attrName>
                                        </p:attrNameLst>
                                      </p:cBhvr>
                                      <p:to>
                                        <p:strVal val="visible"/>
                                      </p:to>
                                    </p:set>
                                    <p:anim calcmode="lin" valueType="num">
                                      <p:cBhvr additive="base">
                                        <p:cTn id="45" dur="500" fill="hold"/>
                                        <p:tgtEl>
                                          <p:spTgt spid="100364"/>
                                        </p:tgtEl>
                                        <p:attrNameLst>
                                          <p:attrName>ppt_x</p:attrName>
                                        </p:attrNameLst>
                                      </p:cBhvr>
                                      <p:tavLst>
                                        <p:tav tm="0">
                                          <p:val>
                                            <p:strVal val="#ppt_x"/>
                                          </p:val>
                                        </p:tav>
                                        <p:tav tm="100000">
                                          <p:val>
                                            <p:strVal val="#ppt_x"/>
                                          </p:val>
                                        </p:tav>
                                      </p:tavLst>
                                    </p:anim>
                                    <p:anim calcmode="lin" valueType="num">
                                      <p:cBhvr additive="base">
                                        <p:cTn id="46" dur="500" fill="hold"/>
                                        <p:tgtEl>
                                          <p:spTgt spid="100364"/>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dissolv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nimBg="1"/>
      <p:bldP spid="100358" grpId="0" animBg="1"/>
      <p:bldP spid="100359" grpId="0" animBg="1"/>
      <p:bldP spid="100360" grpId="0" animBg="1"/>
      <p:bldP spid="100361" grpId="0" animBg="1"/>
      <p:bldP spid="100362" grpId="0" animBg="1"/>
      <p:bldP spid="100363" grpId="0" animBg="1"/>
      <p:bldP spid="10036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49829"/>
          </a:xfrm>
        </p:spPr>
        <p:txBody>
          <a:bodyPr/>
          <a:lstStyle/>
          <a:p>
            <a:r>
              <a:rPr lang="pt-PT" b="1"/>
              <a:t>Protocolos da Internet</a:t>
            </a:r>
          </a:p>
        </p:txBody>
      </p:sp>
      <p:sp>
        <p:nvSpPr>
          <p:cNvPr id="3" name="Content Placeholder 2"/>
          <p:cNvSpPr>
            <a:spLocks noGrp="1"/>
          </p:cNvSpPr>
          <p:nvPr>
            <p:ph idx="1"/>
          </p:nvPr>
        </p:nvSpPr>
        <p:spPr>
          <a:xfrm>
            <a:off x="457200" y="1261534"/>
            <a:ext cx="8229600" cy="4864630"/>
          </a:xfrm>
        </p:spPr>
        <p:txBody>
          <a:bodyPr>
            <a:normAutofit fontScale="85000" lnSpcReduction="10000"/>
          </a:bodyPr>
          <a:lstStyle/>
          <a:p>
            <a:r>
              <a:rPr lang="pt-PT"/>
              <a:t>Existem vários protocolos, dos quais o mais importante é o Protocolo de Internet (IP). </a:t>
            </a:r>
          </a:p>
          <a:p>
            <a:r>
              <a:rPr lang="pt-PT"/>
              <a:t>Cada computador ligado à Internet TEM de o utilizar. </a:t>
            </a:r>
          </a:p>
          <a:p>
            <a:r>
              <a:rPr lang="pt-PT"/>
              <a:t>Um endereço IP é o seu "número de telefone" da Internet e, sem um endereço IP, não poderá utilizar a Internet. </a:t>
            </a:r>
          </a:p>
          <a:p>
            <a:r>
              <a:rPr lang="pt-PT"/>
              <a:t>Diferentes aplicações e serviços utilizam diferentes protocolos para comunicarem através de redes, alguns são: HTTP - Protocolo de transferência de hipertexto; SMTP - Protocolo de Transferência de Correio Simples; FTP - Protocolo de Transferência de Ficheiros; NNTP - Protocolo de transferência de Notícias da Rede. </a:t>
            </a:r>
          </a:p>
          <a:p>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37</a:t>
            </a:fld>
            <a:endParaRPr lang="en-US" altLang="en-US" sz="1200">
              <a:solidFill>
                <a:srgbClr val="898989"/>
              </a:solidFill>
            </a:endParaRPr>
          </a:p>
        </p:txBody>
      </p:sp>
    </p:spTree>
    <p:extLst>
      <p:ext uri="{BB962C8B-B14F-4D97-AF65-F5344CB8AC3E}">
        <p14:creationId xmlns:p14="http://schemas.microsoft.com/office/powerpoint/2010/main" val="19891852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p:txBody>
          <a:bodyPr>
            <a:normAutofit lnSpcReduction="10000"/>
          </a:bodyPr>
          <a:lstStyle/>
          <a:p>
            <a:pPr>
              <a:buClr>
                <a:srgbClr val="C00000"/>
              </a:buClr>
              <a:buFontTx/>
              <a:buNone/>
            </a:pPr>
            <a:r>
              <a:rPr lang="pt-PT"/>
              <a:t>A maioria das pessoas efetua a ligação através de um ISP</a:t>
            </a:r>
          </a:p>
          <a:p>
            <a:pPr lvl="1">
              <a:buClr>
                <a:srgbClr val="C00000"/>
              </a:buClr>
              <a:buNone/>
            </a:pPr>
            <a:endParaRPr lang="en-GB" sz="1800" b="1" dirty="0"/>
          </a:p>
          <a:p>
            <a:pPr>
              <a:buClr>
                <a:srgbClr val="C00000"/>
              </a:buClr>
              <a:buFontTx/>
              <a:buNone/>
            </a:pPr>
            <a:r>
              <a:rPr lang="pt-PT"/>
              <a:t>Como é que efetuam a ligação?</a:t>
            </a:r>
          </a:p>
          <a:p>
            <a:pPr lvl="1"/>
            <a:r>
              <a:rPr lang="pt-PT" sz="2000" b="1"/>
              <a:t>Marcação </a:t>
            </a:r>
          </a:p>
          <a:p>
            <a:pPr lvl="1"/>
            <a:r>
              <a:rPr lang="pt-PT" sz="2000" b="1"/>
              <a:t>Banda Larga (xDSL)</a:t>
            </a:r>
          </a:p>
          <a:p>
            <a:pPr lvl="1"/>
            <a:r>
              <a:rPr lang="pt-PT" sz="2000" b="1"/>
              <a:t>Fibra</a:t>
            </a:r>
          </a:p>
          <a:p>
            <a:pPr lvl="1"/>
            <a:r>
              <a:rPr lang="pt-PT" sz="2000" b="1"/>
              <a:t>ISDN</a:t>
            </a:r>
          </a:p>
          <a:p>
            <a:pPr lvl="1"/>
            <a:r>
              <a:rPr lang="pt-PT" sz="2000" b="1"/>
              <a:t>TV por cabo</a:t>
            </a:r>
          </a:p>
          <a:p>
            <a:pPr lvl="1"/>
            <a:r>
              <a:rPr lang="pt-PT" sz="2000" b="1"/>
              <a:t>Hotspot sem fios</a:t>
            </a:r>
          </a:p>
          <a:p>
            <a:pPr lvl="1"/>
            <a:r>
              <a:rPr lang="pt-PT" sz="2000" b="1"/>
              <a:t>Satélite</a:t>
            </a:r>
          </a:p>
        </p:txBody>
      </p:sp>
      <p:sp>
        <p:nvSpPr>
          <p:cNvPr id="15364" name="Rectangle 4"/>
          <p:cNvSpPr>
            <a:spLocks noGrp="1" noChangeArrowheads="1"/>
          </p:cNvSpPr>
          <p:nvPr>
            <p:ph type="title"/>
          </p:nvPr>
        </p:nvSpPr>
        <p:spPr>
          <a:xfrm>
            <a:off x="457200" y="274638"/>
            <a:ext cx="8229600" cy="800629"/>
          </a:xfrm>
        </p:spPr>
        <p:txBody>
          <a:bodyPr/>
          <a:lstStyle/>
          <a:p>
            <a:r>
              <a:rPr lang="pt-PT" b="1"/>
              <a:t>Ligação à Internet</a:t>
            </a:r>
          </a:p>
        </p:txBody>
      </p:sp>
      <p:pic>
        <p:nvPicPr>
          <p:cNvPr id="103430" name="Picture 6" descr="600 x 740"/>
          <p:cNvPicPr>
            <a:picLocks noChangeAspect="1" noChangeArrowheads="1"/>
          </p:cNvPicPr>
          <p:nvPr/>
        </p:nvPicPr>
        <p:blipFill>
          <a:blip r:embed="rId3" cstate="print"/>
          <a:srcRect/>
          <a:stretch>
            <a:fillRect/>
          </a:stretch>
        </p:blipFill>
        <p:spPr bwMode="auto">
          <a:xfrm>
            <a:off x="4932363" y="4076700"/>
            <a:ext cx="1749425" cy="2157413"/>
          </a:xfrm>
          <a:prstGeom prst="rect">
            <a:avLst/>
          </a:prstGeom>
          <a:noFill/>
          <a:ln w="9525">
            <a:noFill/>
            <a:miter lim="800000"/>
            <a:headEnd/>
            <a:tailEnd/>
          </a:ln>
        </p:spPr>
      </p:pic>
      <p:pic>
        <p:nvPicPr>
          <p:cNvPr id="103432" name="Picture 8" descr="wirelessuser"/>
          <p:cNvPicPr>
            <a:picLocks noChangeAspect="1" noChangeArrowheads="1"/>
          </p:cNvPicPr>
          <p:nvPr/>
        </p:nvPicPr>
        <p:blipFill>
          <a:blip r:embed="rId4" cstate="print"/>
          <a:srcRect/>
          <a:stretch>
            <a:fillRect/>
          </a:stretch>
        </p:blipFill>
        <p:spPr bwMode="auto">
          <a:xfrm>
            <a:off x="7164388" y="3357563"/>
            <a:ext cx="1543050" cy="1552575"/>
          </a:xfrm>
          <a:prstGeom prst="rect">
            <a:avLst/>
          </a:prstGeom>
          <a:noFill/>
          <a:ln w="9525">
            <a:noFill/>
            <a:miter lim="800000"/>
            <a:headEnd/>
            <a:tailEnd/>
          </a:ln>
        </p:spPr>
      </p:pic>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38</a:t>
            </a:fld>
            <a:endParaRPr lang="en-US" altLang="en-US" sz="1200">
              <a:solidFill>
                <a:srgbClr val="898989"/>
              </a:solidFill>
            </a:endParaRPr>
          </a:p>
        </p:txBody>
      </p:sp>
    </p:spTree>
    <p:extLst>
      <p:ext uri="{BB962C8B-B14F-4D97-AF65-F5344CB8AC3E}">
        <p14:creationId xmlns:p14="http://schemas.microsoft.com/office/powerpoint/2010/main" val="165220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34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34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3426">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3426">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3426">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3426">
                                            <p:txEl>
                                              <p:pRg st="7" end="7"/>
                                            </p:txEl>
                                          </p:spTgt>
                                        </p:tgtEl>
                                        <p:attrNameLst>
                                          <p:attrName>style.visibility</p:attrName>
                                        </p:attrNameLst>
                                      </p:cBhvr>
                                      <p:to>
                                        <p:strVal val="visible"/>
                                      </p:to>
                                    </p:set>
                                  </p:childTnLst>
                                </p:cTn>
                              </p:par>
                              <p:par>
                                <p:cTn id="29" presetID="9" presetClass="entr" presetSubtype="0" fill="hold" nodeType="withEffect">
                                  <p:stCondLst>
                                    <p:cond delay="0"/>
                                  </p:stCondLst>
                                  <p:childTnLst>
                                    <p:set>
                                      <p:cBhvr>
                                        <p:cTn id="30" dur="1" fill="hold">
                                          <p:stCondLst>
                                            <p:cond delay="0"/>
                                          </p:stCondLst>
                                        </p:cTn>
                                        <p:tgtEl>
                                          <p:spTgt spid="103430"/>
                                        </p:tgtEl>
                                        <p:attrNameLst>
                                          <p:attrName>style.visibility</p:attrName>
                                        </p:attrNameLst>
                                      </p:cBhvr>
                                      <p:to>
                                        <p:strVal val="visible"/>
                                      </p:to>
                                    </p:set>
                                    <p:animEffect transition="in" filter="dissolve">
                                      <p:cBhvr>
                                        <p:cTn id="31" dur="500"/>
                                        <p:tgtEl>
                                          <p:spTgt spid="103430"/>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03426">
                                            <p:txEl>
                                              <p:pRg st="8" end="8"/>
                                            </p:txEl>
                                          </p:spTgt>
                                        </p:tgtEl>
                                        <p:attrNameLst>
                                          <p:attrName>style.visibility</p:attrName>
                                        </p:attrNameLst>
                                      </p:cBhvr>
                                      <p:to>
                                        <p:strVal val="visible"/>
                                      </p:to>
                                    </p:set>
                                  </p:childTnLst>
                                </p:cTn>
                              </p:par>
                              <p:par>
                                <p:cTn id="36" presetID="9" presetClass="entr" presetSubtype="0" fill="hold" nodeType="withEffect">
                                  <p:stCondLst>
                                    <p:cond delay="0"/>
                                  </p:stCondLst>
                                  <p:childTnLst>
                                    <p:set>
                                      <p:cBhvr>
                                        <p:cTn id="37" dur="1" fill="hold">
                                          <p:stCondLst>
                                            <p:cond delay="0"/>
                                          </p:stCondLst>
                                        </p:cTn>
                                        <p:tgtEl>
                                          <p:spTgt spid="103432"/>
                                        </p:tgtEl>
                                        <p:attrNameLst>
                                          <p:attrName>style.visibility</p:attrName>
                                        </p:attrNameLst>
                                      </p:cBhvr>
                                      <p:to>
                                        <p:strVal val="visible"/>
                                      </p:to>
                                    </p:set>
                                    <p:animEffect transition="in" filter="dissolve">
                                      <p:cBhvr>
                                        <p:cTn id="38" dur="500"/>
                                        <p:tgtEl>
                                          <p:spTgt spid="103432"/>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342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sz="half" idx="2"/>
          </p:nvPr>
        </p:nvSpPr>
        <p:spPr>
          <a:xfrm>
            <a:off x="1285852" y="1571612"/>
            <a:ext cx="6786610" cy="3714776"/>
          </a:xfrm>
          <a:noFill/>
        </p:spPr>
        <p:txBody>
          <a:bodyPr lIns="54000">
            <a:normAutofit lnSpcReduction="10000"/>
          </a:bodyPr>
          <a:lstStyle/>
          <a:p>
            <a:pPr marL="452438" indent="-452438"/>
            <a:r>
              <a:rPr lang="pt-PT"/>
              <a:t>Organizações comerciais</a:t>
            </a:r>
          </a:p>
          <a:p>
            <a:pPr marL="452438" indent="-452438"/>
            <a:r>
              <a:rPr lang="pt-PT"/>
              <a:t>Alugam o acesso à Internet</a:t>
            </a:r>
          </a:p>
          <a:p>
            <a:pPr marL="452438" indent="-452438"/>
            <a:r>
              <a:rPr lang="pt-PT"/>
              <a:t>Aproximadamente mais de 14.000 em todo o mundo</a:t>
            </a:r>
          </a:p>
          <a:p>
            <a:pPr marL="452438" indent="-452438"/>
            <a:r>
              <a:rPr lang="pt-PT"/>
              <a:t>Mantêm registos</a:t>
            </a:r>
          </a:p>
          <a:p>
            <a:pPr marL="803275" lvl="1" indent="-354013"/>
            <a:r>
              <a:rPr lang="pt-PT" sz="2600"/>
              <a:t>Mas por quanto tempo?</a:t>
            </a:r>
          </a:p>
          <a:p>
            <a:pPr marL="803275" lvl="1" indent="-354013"/>
            <a:r>
              <a:rPr lang="pt-PT" sz="2600"/>
              <a:t>Interceção?</a:t>
            </a:r>
          </a:p>
        </p:txBody>
      </p:sp>
      <p:sp>
        <p:nvSpPr>
          <p:cNvPr id="5" name="Title 4"/>
          <p:cNvSpPr>
            <a:spLocks noGrp="1"/>
          </p:cNvSpPr>
          <p:nvPr>
            <p:ph type="title"/>
          </p:nvPr>
        </p:nvSpPr>
        <p:spPr>
          <a:xfrm>
            <a:off x="857224" y="285728"/>
            <a:ext cx="7175521" cy="882672"/>
          </a:xfrm>
        </p:spPr>
        <p:txBody>
          <a:bodyPr/>
          <a:lstStyle/>
          <a:p>
            <a:r>
              <a:rPr lang="pt-PT" b="1"/>
              <a:t>Fornecedor de serviços de Internet (ISP)</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39</a:t>
            </a:fld>
            <a:endParaRPr lang="en-US" altLang="en-US" sz="1200">
              <a:solidFill>
                <a:srgbClr val="898989"/>
              </a:solidFill>
            </a:endParaRPr>
          </a:p>
        </p:txBody>
      </p:sp>
    </p:spTree>
    <p:extLst>
      <p:ext uri="{BB962C8B-B14F-4D97-AF65-F5344CB8AC3E}">
        <p14:creationId xmlns:p14="http://schemas.microsoft.com/office/powerpoint/2010/main" val="39207778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54473"/>
          </a:xfrm>
        </p:spPr>
        <p:txBody>
          <a:bodyPr/>
          <a:lstStyle/>
          <a:p>
            <a:r>
              <a:rPr lang="pt-PT" b="1"/>
              <a:t>Programa</a:t>
            </a:r>
          </a:p>
        </p:txBody>
      </p:sp>
      <p:sp>
        <p:nvSpPr>
          <p:cNvPr id="3" name="Content Placeholder 2"/>
          <p:cNvSpPr>
            <a:spLocks noGrp="1"/>
          </p:cNvSpPr>
          <p:nvPr>
            <p:ph idx="1"/>
          </p:nvPr>
        </p:nvSpPr>
        <p:spPr>
          <a:xfrm>
            <a:off x="457200" y="1134931"/>
            <a:ext cx="8513422" cy="5494507"/>
          </a:xfrm>
        </p:spPr>
        <p:txBody>
          <a:bodyPr>
            <a:normAutofit/>
          </a:bodyPr>
          <a:lstStyle/>
          <a:p>
            <a:pPr>
              <a:buFont typeface="Arial"/>
              <a:buChar char="•"/>
            </a:pPr>
            <a:r>
              <a:rPr lang="pt-PT" sz="2800" b="1"/>
              <a:t>Parte três</a:t>
            </a:r>
            <a:r>
              <a:rPr lang="pt-PT" sz="2800"/>
              <a:t> - Outras aplicações relevantes da Internet</a:t>
            </a:r>
          </a:p>
          <a:p>
            <a:pPr lvl="2">
              <a:buFont typeface="Arial"/>
              <a:buChar char="•"/>
            </a:pPr>
            <a:r>
              <a:rPr lang="pt-PT" sz="2054"/>
              <a:t>Armazenamento online</a:t>
            </a:r>
          </a:p>
          <a:p>
            <a:pPr lvl="2">
              <a:buFont typeface="Arial"/>
              <a:buChar char="•"/>
            </a:pPr>
            <a:r>
              <a:rPr lang="pt-PT" sz="2054"/>
              <a:t>Caixa de "carta morta"</a:t>
            </a:r>
          </a:p>
          <a:p>
            <a:pPr lvl="2">
              <a:buFont typeface="Arial"/>
              <a:buChar char="•"/>
            </a:pPr>
            <a:r>
              <a:rPr lang="pt-PT" sz="2054"/>
              <a:t>Grupos de notícias</a:t>
            </a:r>
          </a:p>
          <a:p>
            <a:pPr lvl="2">
              <a:buFont typeface="Arial"/>
              <a:buChar char="•"/>
            </a:pPr>
            <a:r>
              <a:rPr lang="pt-PT" sz="2054"/>
              <a:t>Redes sociais</a:t>
            </a:r>
          </a:p>
          <a:p>
            <a:pPr lvl="2">
              <a:buFont typeface="Arial"/>
              <a:buChar char="•"/>
            </a:pPr>
            <a:r>
              <a:rPr lang="pt-PT" sz="2054"/>
              <a:t>Jogos online</a:t>
            </a:r>
          </a:p>
          <a:p>
            <a:pPr lvl="2">
              <a:buFont typeface="Arial"/>
              <a:buChar char="•"/>
            </a:pPr>
            <a:r>
              <a:rPr lang="pt-PT" sz="2054"/>
              <a:t>Moedas virtuais</a:t>
            </a:r>
          </a:p>
          <a:p>
            <a:pPr lvl="2">
              <a:buFont typeface="Arial"/>
              <a:buChar char="•"/>
            </a:pPr>
            <a:r>
              <a:rPr lang="pt-PT" sz="2054"/>
              <a:t>Anonimato na Internet</a:t>
            </a:r>
          </a:p>
          <a:p>
            <a:pPr lvl="3">
              <a:buFont typeface="Arial"/>
              <a:buChar char="•"/>
            </a:pPr>
            <a:r>
              <a:rPr lang="pt-PT" sz="2054"/>
              <a:t>Rede de proxies/TOR</a:t>
            </a:r>
          </a:p>
          <a:p>
            <a:pPr lvl="3">
              <a:buFont typeface="Arial"/>
              <a:buChar char="•"/>
            </a:pPr>
            <a:r>
              <a:rPr lang="pt-PT" sz="2054"/>
              <a:t>E-mail</a:t>
            </a:r>
          </a:p>
          <a:p>
            <a:pPr lvl="2"/>
            <a:r>
              <a:rPr lang="pt-PT" sz="2054"/>
              <a:t>Internet das Coisas</a:t>
            </a:r>
          </a:p>
          <a:p>
            <a:pPr>
              <a:buFont typeface="Arial"/>
              <a:buChar char="•"/>
            </a:pPr>
            <a:r>
              <a:rPr lang="pt-PT" sz="2854" b="1"/>
              <a:t>Parte quatro</a:t>
            </a:r>
            <a:r>
              <a:rPr lang="pt-PT" sz="2854"/>
              <a:t> - Crimes na Internet</a:t>
            </a:r>
          </a:p>
          <a:p>
            <a:r>
              <a:rPr lang="pt-PT" sz="2811"/>
              <a:t>Resumo</a:t>
            </a:r>
          </a:p>
          <a:p>
            <a:pPr lvl="2">
              <a:buFont typeface="Arial"/>
              <a:buChar char="•"/>
            </a:pPr>
            <a:endParaRPr lang="en-US" sz="2000" dirty="0"/>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a:t>
            </a:fld>
            <a:endParaRPr lang="en-US" altLang="en-US" sz="1200">
              <a:solidFill>
                <a:srgbClr val="898989"/>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68313" y="0"/>
            <a:ext cx="8229600" cy="836613"/>
          </a:xfrm>
        </p:spPr>
        <p:txBody>
          <a:bodyPr/>
          <a:lstStyle/>
          <a:p>
            <a:r>
              <a:rPr lang="pt-PT" b="1">
                <a:solidFill>
                  <a:schemeClr val="accent1">
                    <a:lumMod val="25000"/>
                  </a:schemeClr>
                </a:solidFill>
                <a:latin typeface="Calibri" pitchFamily="34" charset="0"/>
              </a:rPr>
              <a:t>Factos Globais da Internet - 2008</a:t>
            </a:r>
          </a:p>
        </p:txBody>
      </p:sp>
      <p:pic>
        <p:nvPicPr>
          <p:cNvPr id="89090" name="Picture 2" descr="C:\Users\Jim\AppData\Local\Temp\scl1.PNG"/>
          <p:cNvPicPr>
            <a:picLocks noChangeAspect="1" noChangeArrowheads="1"/>
          </p:cNvPicPr>
          <p:nvPr/>
        </p:nvPicPr>
        <p:blipFill>
          <a:blip r:embed="rId3" cstate="print"/>
          <a:srcRect/>
          <a:stretch>
            <a:fillRect/>
          </a:stretch>
        </p:blipFill>
        <p:spPr bwMode="auto">
          <a:xfrm>
            <a:off x="1153537" y="643456"/>
            <a:ext cx="6782985" cy="5673040"/>
          </a:xfrm>
          <a:prstGeom prst="rect">
            <a:avLst/>
          </a:prstGeom>
          <a:noFill/>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40</a:t>
            </a:fld>
            <a:endParaRPr lang="en-US" altLang="en-US" sz="1200">
              <a:solidFill>
                <a:srgbClr val="898989"/>
              </a:solidFill>
            </a:endParaRPr>
          </a:p>
        </p:txBody>
      </p:sp>
    </p:spTree>
    <p:extLst>
      <p:ext uri="{BB962C8B-B14F-4D97-AF65-F5344CB8AC3E}">
        <p14:creationId xmlns:p14="http://schemas.microsoft.com/office/powerpoint/2010/main" val="39477447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457200" y="0"/>
            <a:ext cx="8229600" cy="745712"/>
          </a:xfrm>
        </p:spPr>
        <p:txBody>
          <a:bodyPr/>
          <a:lstStyle/>
          <a:p>
            <a:r>
              <a:rPr lang="pt-PT" b="1">
                <a:solidFill>
                  <a:schemeClr val="accent1">
                    <a:lumMod val="25000"/>
                  </a:schemeClr>
                </a:solidFill>
                <a:latin typeface="Calibri" pitchFamily="34" charset="0"/>
              </a:rPr>
              <a:t>Factos Globais da Internet - 2016</a:t>
            </a:r>
          </a:p>
        </p:txBody>
      </p:sp>
      <p:pic>
        <p:nvPicPr>
          <p:cNvPr id="3" name="Bild 2"/>
          <p:cNvPicPr>
            <a:picLocks noChangeAspect="1"/>
          </p:cNvPicPr>
          <p:nvPr/>
        </p:nvPicPr>
        <p:blipFill>
          <a:blip r:embed="rId3"/>
          <a:stretch>
            <a:fillRect/>
          </a:stretch>
        </p:blipFill>
        <p:spPr>
          <a:xfrm>
            <a:off x="965564" y="0"/>
            <a:ext cx="7458731" cy="6620933"/>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41</a:t>
            </a:fld>
            <a:endParaRPr lang="en-US" altLang="en-US" sz="1200">
              <a:solidFill>
                <a:srgbClr val="898989"/>
              </a:solidFill>
            </a:endParaRPr>
          </a:p>
        </p:txBody>
      </p:sp>
    </p:spTree>
    <p:extLst>
      <p:ext uri="{BB962C8B-B14F-4D97-AF65-F5344CB8AC3E}">
        <p14:creationId xmlns:p14="http://schemas.microsoft.com/office/powerpoint/2010/main" val="4095279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7"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959050"/>
            <a:ext cx="3069285" cy="584776"/>
          </a:xfrm>
          <a:prstGeom prst="rect">
            <a:avLst/>
          </a:prstGeom>
          <a:noFill/>
        </p:spPr>
        <p:txBody>
          <a:bodyPr wrap="square" rtlCol="0">
            <a:spAutoFit/>
          </a:bodyPr>
          <a:lstStyle/>
          <a:p>
            <a:pPr algn="ctr"/>
            <a:r>
              <a:rPr lang="pt-PT" sz="3200" b="1">
                <a:solidFill>
                  <a:schemeClr val="accent1">
                    <a:lumMod val="25000"/>
                  </a:schemeClr>
                </a:solidFill>
                <a:latin typeface="Calibri" pitchFamily="34" charset="0"/>
              </a:rPr>
              <a:t>Endereçamento IP</a:t>
            </a:r>
            <a:r>
              <a:rPr lang="pt-PT" sz="2400" b="1">
                <a:latin typeface="Calibri" pitchFamily="34" charset="0"/>
              </a:rPr>
              <a:t> </a:t>
            </a:r>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42</a:t>
            </a:fld>
            <a:endParaRPr lang="en-US" altLang="en-US" sz="1200">
              <a:solidFill>
                <a:srgbClr val="898989"/>
              </a:solidFill>
            </a:endParaRPr>
          </a:p>
        </p:txBody>
      </p:sp>
    </p:spTree>
    <p:extLst>
      <p:ext uri="{BB962C8B-B14F-4D97-AF65-F5344CB8AC3E}">
        <p14:creationId xmlns:p14="http://schemas.microsoft.com/office/powerpoint/2010/main" val="35739827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pt-PT" b="1">
                <a:solidFill>
                  <a:schemeClr val="accent1">
                    <a:lumMod val="25000"/>
                  </a:schemeClr>
                </a:solidFill>
                <a:latin typeface="Calibri" pitchFamily="34" charset="0"/>
                <a:cs typeface="Arial" charset="0"/>
              </a:rPr>
              <a:t>Endereçamento IP</a:t>
            </a:r>
          </a:p>
        </p:txBody>
      </p:sp>
      <p:sp>
        <p:nvSpPr>
          <p:cNvPr id="69635" name="Rectangle 3"/>
          <p:cNvSpPr>
            <a:spLocks noGrp="1" noChangeArrowheads="1"/>
          </p:cNvSpPr>
          <p:nvPr>
            <p:ph type="body" sz="half" idx="2"/>
          </p:nvPr>
        </p:nvSpPr>
        <p:spPr>
          <a:xfrm>
            <a:off x="285720" y="1500173"/>
            <a:ext cx="8643998" cy="5014179"/>
          </a:xfrm>
          <a:noFill/>
        </p:spPr>
        <p:txBody>
          <a:bodyPr>
            <a:noAutofit/>
          </a:bodyPr>
          <a:lstStyle/>
          <a:p>
            <a:pPr indent="0" eaLnBrk="1" hangingPunct="1">
              <a:buFontTx/>
              <a:buNone/>
            </a:pPr>
            <a:r>
              <a:rPr lang="pt-PT" sz="2800">
                <a:latin typeface="Calibri" pitchFamily="34" charset="0"/>
                <a:cs typeface="Arial" charset="0"/>
              </a:rPr>
              <a:t>Cada computador numa rede tem de possuir um endereço para enviar e receber dados. Este endereço é denominado "endereço IP". </a:t>
            </a:r>
          </a:p>
          <a:p>
            <a:pPr indent="0" eaLnBrk="1" hangingPunct="1">
              <a:buFontTx/>
              <a:buNone/>
            </a:pPr>
            <a:endParaRPr lang="en-GB" sz="2800" b="1" dirty="0">
              <a:latin typeface="Calibri" pitchFamily="34" charset="0"/>
              <a:cs typeface="Arial" charset="0"/>
            </a:endParaRPr>
          </a:p>
          <a:p>
            <a:pPr indent="0" eaLnBrk="1" hangingPunct="1">
              <a:buFontTx/>
              <a:buNone/>
            </a:pPr>
            <a:r>
              <a:rPr lang="pt-PT" sz="2800" b="1">
                <a:latin typeface="Calibri" pitchFamily="34" charset="0"/>
                <a:cs typeface="Arial" charset="0"/>
              </a:rPr>
              <a:t>Existem dois tipos de endereços IP:</a:t>
            </a:r>
          </a:p>
          <a:p>
            <a:pPr marL="800100" indent="-457200"/>
            <a:r>
              <a:rPr lang="pt-PT" sz="2800" b="1">
                <a:latin typeface="Calibri" pitchFamily="34" charset="0"/>
                <a:cs typeface="Arial" charset="0"/>
              </a:rPr>
              <a:t>Endereços IPv4 e</a:t>
            </a:r>
          </a:p>
          <a:p>
            <a:pPr marL="800100" indent="-457200"/>
            <a:r>
              <a:rPr lang="pt-PT" sz="2800" b="1">
                <a:latin typeface="Calibri" pitchFamily="34" charset="0"/>
                <a:cs typeface="Arial" charset="0"/>
              </a:rPr>
              <a:t>Endereços IPv6</a:t>
            </a:r>
          </a:p>
          <a:p>
            <a:pPr marL="800100" indent="-457200"/>
            <a:endParaRPr lang="en-GB" sz="2800" b="1" dirty="0">
              <a:latin typeface="Calibri" pitchFamily="34" charset="0"/>
              <a:cs typeface="Arial" charset="0"/>
            </a:endParaRPr>
          </a:p>
          <a:p>
            <a:pPr indent="0">
              <a:buNone/>
            </a:pPr>
            <a:r>
              <a:rPr lang="pt-PT" sz="2800">
                <a:latin typeface="Calibri" pitchFamily="34" charset="0"/>
                <a:cs typeface="Arial" charset="0"/>
              </a:rPr>
              <a:t>Os endereços IPv4 estão a esgotar-se. É por isso que os IPv6 estão atualmente a tornar-se mais populares.</a:t>
            </a:r>
          </a:p>
          <a:p>
            <a:pPr eaLnBrk="1" hangingPunct="1">
              <a:buFontTx/>
              <a:buNone/>
            </a:pPr>
            <a:endParaRPr lang="en-GB" sz="2800" b="1" dirty="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43</a:t>
            </a:fld>
            <a:endParaRPr lang="en-US" altLang="en-US" sz="1200">
              <a:solidFill>
                <a:srgbClr val="898989"/>
              </a:solidFill>
            </a:endParaRPr>
          </a:p>
        </p:txBody>
      </p:sp>
    </p:spTree>
    <p:extLst>
      <p:ext uri="{BB962C8B-B14F-4D97-AF65-F5344CB8AC3E}">
        <p14:creationId xmlns:p14="http://schemas.microsoft.com/office/powerpoint/2010/main" val="30690536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pt-PT" b="1">
                <a:solidFill>
                  <a:schemeClr val="accent1">
                    <a:lumMod val="25000"/>
                  </a:schemeClr>
                </a:solidFill>
                <a:latin typeface="Calibri" pitchFamily="34" charset="0"/>
                <a:cs typeface="Arial" charset="0"/>
              </a:rPr>
              <a:t>Endereços IP</a:t>
            </a: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pt-PT" sz="3500" b="1">
                <a:latin typeface="Calibri" pitchFamily="34" charset="0"/>
                <a:cs typeface="Arial" charset="0"/>
              </a:rPr>
              <a:t>Qual é o aspeto de um endereço IPv4?</a:t>
            </a:r>
          </a:p>
          <a:p>
            <a:pPr eaLnBrk="1" hangingPunct="1">
              <a:buFontTx/>
              <a:buNone/>
            </a:pPr>
            <a:endParaRPr lang="en-GB" b="1" dirty="0">
              <a:latin typeface="Calibri" pitchFamily="34" charset="0"/>
              <a:cs typeface="Arial" charset="0"/>
            </a:endParaRPr>
          </a:p>
          <a:p>
            <a:pPr>
              <a:buNone/>
            </a:pPr>
            <a:r>
              <a:rPr lang="pt-PT" b="1">
                <a:latin typeface="Calibri" pitchFamily="34" charset="0"/>
                <a:cs typeface="Arial" charset="0"/>
              </a:rPr>
              <a:t>	8.8.8.8</a:t>
            </a:r>
          </a:p>
          <a:p>
            <a:pPr>
              <a:buNone/>
            </a:pPr>
            <a:r>
              <a:rPr lang="pt-PT" sz="3500" b="1" i="1">
                <a:solidFill>
                  <a:schemeClr val="accent1">
                    <a:lumMod val="25000"/>
                  </a:schemeClr>
                </a:solidFill>
                <a:latin typeface="Calibri" pitchFamily="34" charset="0"/>
                <a:cs typeface="Arial" charset="0"/>
              </a:rPr>
              <a:t>					 							193.21.83.9</a:t>
            </a:r>
          </a:p>
          <a:p>
            <a:pPr>
              <a:buNone/>
            </a:pPr>
            <a:r>
              <a:rPr lang="pt-PT" sz="3600" b="1" i="1">
                <a:solidFill>
                  <a:srgbClr val="FF0000"/>
                </a:solidFill>
                <a:latin typeface="Calibri" pitchFamily="34" charset="0"/>
                <a:cs typeface="Arial" charset="0"/>
              </a:rPr>
              <a:t>10.0.0.1</a:t>
            </a:r>
          </a:p>
          <a:p>
            <a:pPr>
              <a:buNone/>
            </a:pPr>
            <a:r>
              <a:rPr lang="pt-PT" sz="3600" b="1" i="1">
                <a:solidFill>
                  <a:srgbClr val="FF0000"/>
                </a:solidFill>
                <a:latin typeface="Calibri" pitchFamily="34" charset="0"/>
                <a:cs typeface="Arial" charset="0"/>
              </a:rPr>
              <a:t>								192.168.0.1</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44</a:t>
            </a:fld>
            <a:endParaRPr lang="en-US" altLang="en-US" sz="1200">
              <a:solidFill>
                <a:srgbClr val="898989"/>
              </a:solidFill>
            </a:endParaRPr>
          </a:p>
        </p:txBody>
      </p:sp>
    </p:spTree>
    <p:extLst>
      <p:ext uri="{BB962C8B-B14F-4D97-AF65-F5344CB8AC3E}">
        <p14:creationId xmlns:p14="http://schemas.microsoft.com/office/powerpoint/2010/main" val="1337814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pt-PT" b="1">
                <a:solidFill>
                  <a:schemeClr val="accent1">
                    <a:lumMod val="25000"/>
                  </a:schemeClr>
                </a:solidFill>
                <a:latin typeface="Calibri" pitchFamily="34" charset="0"/>
                <a:cs typeface="Arial" charset="0"/>
              </a:rPr>
              <a:t>Endereços IP</a:t>
            </a: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pt-PT" sz="3500" b="1">
                <a:latin typeface="Calibri" pitchFamily="34" charset="0"/>
                <a:cs typeface="Arial" charset="0"/>
              </a:rPr>
              <a:t>Qual é o aspeto de um endereço IPv6?</a:t>
            </a:r>
          </a:p>
          <a:p>
            <a:pPr eaLnBrk="1" hangingPunct="1">
              <a:buFontTx/>
              <a:buNone/>
            </a:pPr>
            <a:endParaRPr lang="en-GB" b="1" dirty="0">
              <a:latin typeface="Calibri" pitchFamily="34" charset="0"/>
              <a:cs typeface="Arial" charset="0"/>
            </a:endParaRPr>
          </a:p>
          <a:p>
            <a:pPr>
              <a:buNone/>
            </a:pPr>
            <a:endParaRPr lang="en-GB" b="1" dirty="0">
              <a:latin typeface="Calibri" pitchFamily="34" charset="0"/>
              <a:cs typeface="Arial" charset="0"/>
            </a:endParaRPr>
          </a:p>
        </p:txBody>
      </p:sp>
      <p:pic>
        <p:nvPicPr>
          <p:cNvPr id="2" name="Bild 1"/>
          <p:cNvPicPr>
            <a:picLocks noChangeAspect="1"/>
          </p:cNvPicPr>
          <p:nvPr/>
        </p:nvPicPr>
        <p:blipFill>
          <a:blip r:embed="rId3"/>
          <a:stretch>
            <a:fillRect/>
          </a:stretch>
        </p:blipFill>
        <p:spPr>
          <a:xfrm>
            <a:off x="1402975" y="2577352"/>
            <a:ext cx="6555565" cy="351632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45</a:t>
            </a:fld>
            <a:endParaRPr lang="en-US" altLang="en-US" sz="1200">
              <a:solidFill>
                <a:srgbClr val="898989"/>
              </a:solidFill>
            </a:endParaRPr>
          </a:p>
        </p:txBody>
      </p:sp>
    </p:spTree>
    <p:extLst>
      <p:ext uri="{BB962C8B-B14F-4D97-AF65-F5344CB8AC3E}">
        <p14:creationId xmlns:p14="http://schemas.microsoft.com/office/powerpoint/2010/main" val="9791732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0"/>
            <a:ext cx="8229600" cy="836613"/>
          </a:xfrm>
          <a:noFill/>
        </p:spPr>
        <p:txBody>
          <a:bodyPr/>
          <a:lstStyle/>
          <a:p>
            <a:pPr eaLnBrk="1" hangingPunct="1"/>
            <a:r>
              <a:rPr lang="pt-PT" b="1">
                <a:solidFill>
                  <a:schemeClr val="accent1">
                    <a:lumMod val="25000"/>
                  </a:schemeClr>
                </a:solidFill>
                <a:latin typeface="Calibri" pitchFamily="34" charset="0"/>
                <a:cs typeface="Arial" charset="0"/>
              </a:rPr>
              <a:t>IPv4 vs. IPv6</a:t>
            </a:r>
          </a:p>
        </p:txBody>
      </p:sp>
      <p:sp>
        <p:nvSpPr>
          <p:cNvPr id="74755" name="Rectangle 3"/>
          <p:cNvSpPr>
            <a:spLocks noGrp="1" noChangeArrowheads="1"/>
          </p:cNvSpPr>
          <p:nvPr>
            <p:ph type="body" idx="1"/>
          </p:nvPr>
        </p:nvSpPr>
        <p:spPr>
          <a:xfrm>
            <a:off x="323850" y="1341438"/>
            <a:ext cx="8497888" cy="5245100"/>
          </a:xfrm>
          <a:noFill/>
        </p:spPr>
        <p:txBody>
          <a:bodyPr>
            <a:normAutofit/>
          </a:bodyPr>
          <a:lstStyle/>
          <a:p>
            <a:pPr>
              <a:lnSpc>
                <a:spcPct val="90000"/>
              </a:lnSpc>
              <a:buNone/>
              <a:tabLst>
                <a:tab pos="895350" algn="l"/>
              </a:tabLst>
            </a:pPr>
            <a:r>
              <a:rPr lang="pt-PT" sz="3500" b="1">
                <a:latin typeface="Calibri" pitchFamily="34" charset="0"/>
                <a:cs typeface="Arial" charset="0"/>
              </a:rPr>
              <a:t>IPv4</a:t>
            </a:r>
            <a:r>
              <a:rPr lang="pt-PT" sz="3500">
                <a:latin typeface="Calibri" pitchFamily="34" charset="0"/>
                <a:cs typeface="Arial" charset="0"/>
              </a:rPr>
              <a:t> (32 bits ou 4 octetos)</a:t>
            </a:r>
          </a:p>
          <a:p>
            <a:pPr marL="784225" lvl="1" indent="-327025" eaLnBrk="1" hangingPunct="1">
              <a:lnSpc>
                <a:spcPct val="90000"/>
              </a:lnSpc>
              <a:buClr>
                <a:srgbClr val="FF3300"/>
              </a:buClr>
              <a:buFontTx/>
              <a:buNone/>
              <a:tabLst>
                <a:tab pos="895350" algn="l"/>
              </a:tabLst>
            </a:pPr>
            <a:r>
              <a:rPr lang="pt-PT">
                <a:latin typeface="Calibri" pitchFamily="34" charset="0"/>
                <a:cs typeface="Arial" charset="0"/>
              </a:rPr>
              <a:t>				254 x 254 x 254 x 254 	= 	4,1 x 10</a:t>
            </a:r>
            <a:r>
              <a:rPr lang="pt-PT" baseline="30000">
                <a:latin typeface="Calibri" pitchFamily="34" charset="0"/>
                <a:cs typeface="Arial" charset="0"/>
              </a:rPr>
              <a:t>9 </a:t>
            </a:r>
          </a:p>
          <a:p>
            <a:pPr marL="784225" lvl="1" indent="-327025" eaLnBrk="1" hangingPunct="1">
              <a:lnSpc>
                <a:spcPct val="90000"/>
              </a:lnSpc>
              <a:buClr>
                <a:srgbClr val="FF3300"/>
              </a:buClr>
              <a:buFontTx/>
              <a:buNone/>
              <a:tabLst>
                <a:tab pos="895350" algn="l"/>
              </a:tabLst>
            </a:pPr>
            <a:r>
              <a:rPr lang="pt-PT">
                <a:latin typeface="Calibri" pitchFamily="34" charset="0"/>
                <a:cs typeface="Arial" charset="0"/>
              </a:rPr>
              <a:t>							ou </a:t>
            </a:r>
            <a:r>
              <a:rPr lang="pt-PT" b="1">
                <a:latin typeface="Calibri" pitchFamily="34" charset="0"/>
                <a:cs typeface="Arial" charset="0"/>
              </a:rPr>
              <a:t>4.162.314.256 endereços</a:t>
            </a:r>
          </a:p>
          <a:p>
            <a:pPr eaLnBrk="1" hangingPunct="1">
              <a:lnSpc>
                <a:spcPct val="90000"/>
              </a:lnSpc>
              <a:buClr>
                <a:srgbClr val="FF3300"/>
              </a:buClr>
              <a:tabLst>
                <a:tab pos="895350" algn="l"/>
              </a:tabLst>
            </a:pPr>
            <a:endParaRPr lang="en-GB" sz="2400" dirty="0">
              <a:latin typeface="Calibri" pitchFamily="34" charset="0"/>
              <a:cs typeface="Arial" charset="0"/>
            </a:endParaRPr>
          </a:p>
          <a:p>
            <a:pPr eaLnBrk="1" hangingPunct="1">
              <a:lnSpc>
                <a:spcPct val="90000"/>
              </a:lnSpc>
              <a:buClr>
                <a:srgbClr val="FF3300"/>
              </a:buClr>
              <a:buNone/>
              <a:tabLst>
                <a:tab pos="895350" algn="l"/>
              </a:tabLst>
            </a:pPr>
            <a:r>
              <a:rPr lang="pt-PT" sz="3500" b="1">
                <a:latin typeface="Calibri" pitchFamily="34" charset="0"/>
              </a:rPr>
              <a:t>IPv6</a:t>
            </a:r>
            <a:r>
              <a:rPr lang="pt-PT" sz="3500">
                <a:latin typeface="Calibri" pitchFamily="34" charset="0"/>
              </a:rPr>
              <a:t> (128 bits ou 16 octetos)</a:t>
            </a:r>
          </a:p>
          <a:p>
            <a:pPr eaLnBrk="1" hangingPunct="1">
              <a:lnSpc>
                <a:spcPct val="90000"/>
              </a:lnSpc>
              <a:buClr>
                <a:srgbClr val="FF3300"/>
              </a:buClr>
              <a:buFontTx/>
              <a:buNone/>
              <a:tabLst>
                <a:tab pos="895350" algn="l"/>
              </a:tabLst>
            </a:pPr>
            <a:r>
              <a:rPr lang="pt-PT" sz="1600">
                <a:latin typeface="Calibri" pitchFamily="34" charset="0"/>
                <a:cs typeface="Arial" charset="0"/>
              </a:rPr>
              <a:t>		</a:t>
            </a:r>
            <a:r>
              <a:rPr lang="pt-PT" sz="1900">
                <a:latin typeface="Calibri" pitchFamily="34" charset="0"/>
                <a:cs typeface="Arial" charset="0"/>
              </a:rPr>
              <a:t>254 x 254 x 254 x 254 x 254 x 254 x 254 x 254 x 254 x 254 x 254 x 254 x 254 x 254 x 254 x 254 </a:t>
            </a:r>
          </a:p>
          <a:p>
            <a:pPr eaLnBrk="1" hangingPunct="1">
              <a:lnSpc>
                <a:spcPct val="90000"/>
              </a:lnSpc>
              <a:buClr>
                <a:srgbClr val="FF3300"/>
              </a:buClr>
              <a:buFontTx/>
              <a:buNone/>
              <a:tabLst>
                <a:tab pos="895350" algn="l"/>
              </a:tabLst>
            </a:pPr>
            <a:r>
              <a:rPr lang="pt-PT" sz="1900">
                <a:latin typeface="Calibri" pitchFamily="34" charset="0"/>
                <a:cs typeface="Arial" charset="0"/>
              </a:rPr>
              <a:t>								= 3,4 x 10</a:t>
            </a:r>
            <a:r>
              <a:rPr lang="pt-PT" sz="1900" baseline="30000">
                <a:latin typeface="Calibri" pitchFamily="34" charset="0"/>
                <a:cs typeface="Arial" charset="0"/>
              </a:rPr>
              <a:t>38</a:t>
            </a:r>
            <a:r>
              <a:rPr lang="pt-PT" sz="1900">
                <a:latin typeface="Calibri" pitchFamily="34" charset="0"/>
                <a:cs typeface="Arial" charset="0"/>
              </a:rPr>
              <a:t> </a:t>
            </a:r>
          </a:p>
          <a:p>
            <a:pPr eaLnBrk="1" hangingPunct="1">
              <a:lnSpc>
                <a:spcPct val="90000"/>
              </a:lnSpc>
              <a:buClr>
                <a:srgbClr val="FF3300"/>
              </a:buClr>
              <a:buFontTx/>
              <a:buNone/>
              <a:tabLst>
                <a:tab pos="895350" algn="l"/>
              </a:tabLst>
            </a:pPr>
            <a:r>
              <a:rPr lang="pt-PT" sz="2400">
                <a:latin typeface="Calibri" pitchFamily="34" charset="0"/>
                <a:cs typeface="Arial" charset="0"/>
              </a:rPr>
              <a:t>		ou </a:t>
            </a:r>
            <a:r>
              <a:rPr lang="pt-PT" sz="2000" b="1">
                <a:latin typeface="Calibri" pitchFamily="34" charset="0"/>
                <a:cs typeface="Arial" charset="0"/>
              </a:rPr>
              <a:t>340.000.000.000.000.000.000.000.000.000.000.000.000 de endereços</a:t>
            </a:r>
          </a:p>
          <a:p>
            <a:pPr marL="784225" lvl="1" indent="-327025" eaLnBrk="1" hangingPunct="1">
              <a:lnSpc>
                <a:spcPct val="90000"/>
              </a:lnSpc>
              <a:buClr>
                <a:srgbClr val="FF3300"/>
              </a:buClr>
              <a:buFontTx/>
              <a:buNone/>
              <a:tabLst>
                <a:tab pos="895350" algn="l"/>
              </a:tabLst>
            </a:pPr>
            <a:endParaRPr lang="en-GB" sz="1800" baseline="30000" dirty="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46</a:t>
            </a:fld>
            <a:endParaRPr lang="en-US" altLang="en-US" sz="1200">
              <a:solidFill>
                <a:srgbClr val="898989"/>
              </a:solidFill>
            </a:endParaRPr>
          </a:p>
        </p:txBody>
      </p:sp>
    </p:spTree>
    <p:extLst>
      <p:ext uri="{BB962C8B-B14F-4D97-AF65-F5344CB8AC3E}">
        <p14:creationId xmlns:p14="http://schemas.microsoft.com/office/powerpoint/2010/main" val="30047915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pt-PT" b="1">
                <a:solidFill>
                  <a:schemeClr val="accent1">
                    <a:lumMod val="25000"/>
                  </a:schemeClr>
                </a:solidFill>
                <a:latin typeface="Calibri" pitchFamily="34" charset="0"/>
                <a:cs typeface="Arial" charset="0"/>
              </a:rPr>
              <a:t>Endereços IP</a:t>
            </a: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pt-PT" sz="3500" b="1">
                <a:latin typeface="Calibri" pitchFamily="34" charset="0"/>
                <a:cs typeface="Arial" charset="0"/>
              </a:rPr>
              <a:t>Qual é o meu endereço IP real?</a:t>
            </a:r>
          </a:p>
          <a:p>
            <a:pPr eaLnBrk="1" hangingPunct="1">
              <a:buFontTx/>
              <a:buNone/>
            </a:pPr>
            <a:endParaRPr lang="en-GB" sz="3500" b="1" dirty="0">
              <a:latin typeface="Calibri" pitchFamily="34" charset="0"/>
              <a:cs typeface="Arial" charset="0"/>
            </a:endParaRPr>
          </a:p>
          <a:p>
            <a:pPr eaLnBrk="1" hangingPunct="1">
              <a:buFontTx/>
              <a:buNone/>
            </a:pPr>
            <a:r>
              <a:rPr lang="pt-PT" sz="3500" b="1">
                <a:latin typeface="Calibri" pitchFamily="34" charset="0"/>
                <a:cs typeface="Arial" charset="0"/>
              </a:rPr>
              <a:t>1.) Na rede de área local</a:t>
            </a:r>
          </a:p>
          <a:p>
            <a:pPr eaLnBrk="1" hangingPunct="1">
              <a:buFontTx/>
              <a:buNone/>
            </a:pPr>
            <a:endParaRPr lang="en-GB" sz="3500" b="1" dirty="0">
              <a:latin typeface="Calibri" pitchFamily="34" charset="0"/>
              <a:cs typeface="Arial" charset="0"/>
            </a:endParaRPr>
          </a:p>
          <a:p>
            <a:pPr eaLnBrk="1" hangingPunct="1">
              <a:buFontTx/>
              <a:buNone/>
            </a:pPr>
            <a:endParaRPr lang="en-GB" b="1" dirty="0">
              <a:latin typeface="Calibri" pitchFamily="34" charset="0"/>
              <a:cs typeface="Arial" charset="0"/>
            </a:endParaRPr>
          </a:p>
          <a:p>
            <a:pPr>
              <a:buNone/>
            </a:pPr>
            <a:endParaRPr lang="en-GB" b="1" dirty="0">
              <a:latin typeface="Calibri" pitchFamily="34" charset="0"/>
              <a:cs typeface="Arial" charset="0"/>
            </a:endParaRPr>
          </a:p>
        </p:txBody>
      </p:sp>
      <p:pic>
        <p:nvPicPr>
          <p:cNvPr id="3" name="Bild 2"/>
          <p:cNvPicPr>
            <a:picLocks noChangeAspect="1"/>
          </p:cNvPicPr>
          <p:nvPr/>
        </p:nvPicPr>
        <p:blipFill>
          <a:blip r:embed="rId3"/>
          <a:stretch>
            <a:fillRect/>
          </a:stretch>
        </p:blipFill>
        <p:spPr>
          <a:xfrm>
            <a:off x="1435971" y="3558989"/>
            <a:ext cx="6447865" cy="3144083"/>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47</a:t>
            </a:fld>
            <a:endParaRPr lang="en-US" altLang="en-US" sz="1200">
              <a:solidFill>
                <a:srgbClr val="898989"/>
              </a:solidFill>
            </a:endParaRPr>
          </a:p>
        </p:txBody>
      </p:sp>
    </p:spTree>
    <p:extLst>
      <p:ext uri="{BB962C8B-B14F-4D97-AF65-F5344CB8AC3E}">
        <p14:creationId xmlns:p14="http://schemas.microsoft.com/office/powerpoint/2010/main" val="41576124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pt-PT" b="1">
                <a:solidFill>
                  <a:schemeClr val="accent1">
                    <a:lumMod val="25000"/>
                  </a:schemeClr>
                </a:solidFill>
                <a:latin typeface="Calibri" pitchFamily="34" charset="0"/>
                <a:cs typeface="Arial" charset="0"/>
              </a:rPr>
              <a:t>Endereços IP</a:t>
            </a: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pt-PT" sz="3500" b="1">
                <a:latin typeface="Calibri" pitchFamily="34" charset="0"/>
                <a:cs typeface="Arial" charset="0"/>
              </a:rPr>
              <a:t>Qual é o meu endereço IP real?</a:t>
            </a:r>
          </a:p>
          <a:p>
            <a:pPr eaLnBrk="1" hangingPunct="1">
              <a:buFontTx/>
              <a:buNone/>
            </a:pPr>
            <a:endParaRPr lang="en-GB" sz="3500" b="1" dirty="0">
              <a:latin typeface="Calibri" pitchFamily="34" charset="0"/>
              <a:cs typeface="Arial" charset="0"/>
            </a:endParaRPr>
          </a:p>
          <a:p>
            <a:pPr eaLnBrk="1" hangingPunct="1">
              <a:buFontTx/>
              <a:buNone/>
            </a:pPr>
            <a:r>
              <a:rPr lang="pt-PT" sz="3500" b="1">
                <a:latin typeface="Calibri" pitchFamily="34" charset="0"/>
                <a:cs typeface="Arial" charset="0"/>
              </a:rPr>
              <a:t>2.) Na internet</a:t>
            </a:r>
          </a:p>
          <a:p>
            <a:pPr eaLnBrk="1" hangingPunct="1">
              <a:buFontTx/>
              <a:buNone/>
            </a:pPr>
            <a:endParaRPr lang="en-GB" sz="3500" b="1" dirty="0">
              <a:latin typeface="Calibri" pitchFamily="34" charset="0"/>
              <a:cs typeface="Arial" charset="0"/>
            </a:endParaRPr>
          </a:p>
          <a:p>
            <a:pPr eaLnBrk="1" hangingPunct="1">
              <a:buFontTx/>
              <a:buNone/>
            </a:pPr>
            <a:endParaRPr lang="en-GB" b="1" dirty="0">
              <a:latin typeface="Calibri" pitchFamily="34" charset="0"/>
              <a:cs typeface="Arial" charset="0"/>
            </a:endParaRPr>
          </a:p>
          <a:p>
            <a:pPr>
              <a:buNone/>
            </a:pPr>
            <a:endParaRPr lang="en-GB" b="1" dirty="0">
              <a:latin typeface="Calibri" pitchFamily="34" charset="0"/>
              <a:cs typeface="Arial" charset="0"/>
            </a:endParaRPr>
          </a:p>
        </p:txBody>
      </p:sp>
      <p:pic>
        <p:nvPicPr>
          <p:cNvPr id="2" name="Bild 1"/>
          <p:cNvPicPr>
            <a:picLocks noChangeAspect="1"/>
          </p:cNvPicPr>
          <p:nvPr/>
        </p:nvPicPr>
        <p:blipFill>
          <a:blip r:embed="rId3"/>
          <a:stretch>
            <a:fillRect/>
          </a:stretch>
        </p:blipFill>
        <p:spPr>
          <a:xfrm>
            <a:off x="3889324" y="2345765"/>
            <a:ext cx="5017819" cy="395941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48</a:t>
            </a:fld>
            <a:endParaRPr lang="en-US" altLang="en-US" sz="1200">
              <a:solidFill>
                <a:srgbClr val="898989"/>
              </a:solidFill>
            </a:endParaRPr>
          </a:p>
        </p:txBody>
      </p:sp>
    </p:spTree>
    <p:extLst>
      <p:ext uri="{BB962C8B-B14F-4D97-AF65-F5344CB8AC3E}">
        <p14:creationId xmlns:p14="http://schemas.microsoft.com/office/powerpoint/2010/main" val="7536477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5963" y="1"/>
            <a:ext cx="7772400" cy="908050"/>
          </a:xfrm>
          <a:noFill/>
        </p:spPr>
        <p:txBody>
          <a:bodyPr/>
          <a:lstStyle/>
          <a:p>
            <a:pPr eaLnBrk="1" hangingPunct="1"/>
            <a:r>
              <a:rPr lang="pt-PT" b="1">
                <a:solidFill>
                  <a:schemeClr val="accent1">
                    <a:lumMod val="25000"/>
                  </a:schemeClr>
                </a:solidFill>
                <a:latin typeface="Calibri" pitchFamily="34" charset="0"/>
              </a:rPr>
              <a:t>Endereços IP</a:t>
            </a:r>
          </a:p>
        </p:txBody>
      </p:sp>
      <p:sp>
        <p:nvSpPr>
          <p:cNvPr id="174083" name="Text Box 3"/>
          <p:cNvSpPr txBox="1">
            <a:spLocks noChangeArrowheads="1"/>
          </p:cNvSpPr>
          <p:nvPr/>
        </p:nvSpPr>
        <p:spPr bwMode="auto">
          <a:xfrm>
            <a:off x="381000" y="990600"/>
            <a:ext cx="8386762" cy="830997"/>
          </a:xfrm>
          <a:prstGeom prst="rect">
            <a:avLst/>
          </a:prstGeom>
          <a:solidFill>
            <a:srgbClr val="FF0000"/>
          </a:solidFill>
          <a:ln w="9525">
            <a:noFill/>
            <a:miter lim="800000"/>
            <a:headEnd/>
            <a:tailEnd/>
          </a:ln>
        </p:spPr>
        <p:txBody>
          <a:bodyPr>
            <a:spAutoFit/>
          </a:bodyPr>
          <a:lstStyle/>
          <a:p>
            <a:pPr algn="ctr" eaLnBrk="0" hangingPunct="0">
              <a:spcBef>
                <a:spcPct val="50000"/>
              </a:spcBef>
            </a:pPr>
            <a:r>
              <a:rPr lang="pt-PT" sz="4800" b="1">
                <a:solidFill>
                  <a:schemeClr val="bg1"/>
                </a:solidFill>
                <a:latin typeface="Calibri" pitchFamily="34" charset="0"/>
              </a:rPr>
              <a:t>AVISO</a:t>
            </a:r>
          </a:p>
        </p:txBody>
      </p:sp>
      <p:sp>
        <p:nvSpPr>
          <p:cNvPr id="174084" name="Text Box 4"/>
          <p:cNvSpPr txBox="1">
            <a:spLocks noChangeArrowheads="1"/>
          </p:cNvSpPr>
          <p:nvPr/>
        </p:nvSpPr>
        <p:spPr bwMode="auto">
          <a:xfrm>
            <a:off x="395288" y="1981201"/>
            <a:ext cx="8385175" cy="3323987"/>
          </a:xfrm>
          <a:prstGeom prst="rect">
            <a:avLst/>
          </a:prstGeom>
          <a:noFill/>
          <a:ln w="9525">
            <a:noFill/>
            <a:miter lim="800000"/>
            <a:headEnd/>
            <a:tailEnd/>
          </a:ln>
        </p:spPr>
        <p:txBody>
          <a:bodyPr wrap="square">
            <a:spAutoFit/>
          </a:bodyPr>
          <a:lstStyle/>
          <a:p>
            <a:pPr algn="just" eaLnBrk="0" hangingPunct="0">
              <a:spcBef>
                <a:spcPct val="50000"/>
              </a:spcBef>
            </a:pPr>
            <a:r>
              <a:rPr lang="pt-PT" sz="2800" b="1">
                <a:latin typeface="Calibri" pitchFamily="34" charset="0"/>
              </a:rPr>
              <a:t>Um endereço IP nem sempre é um meio de identificação exato -						</a:t>
            </a:r>
            <a:r>
              <a:rPr lang="pt-PT" sz="1400" b="1">
                <a:latin typeface="Calibri" pitchFamily="34" charset="0"/>
              </a:rPr>
              <a:t>	</a:t>
            </a:r>
          </a:p>
          <a:p>
            <a:pPr algn="just" eaLnBrk="0" hangingPunct="0"/>
            <a:r>
              <a:rPr lang="pt-PT" sz="2800" b="1">
                <a:latin typeface="Calibri" pitchFamily="34" charset="0"/>
              </a:rPr>
              <a:t>Os endereços IP </a:t>
            </a:r>
            <a:r>
              <a:rPr lang="pt-PT" sz="2800" b="1">
                <a:solidFill>
                  <a:schemeClr val="accent1">
                    <a:lumMod val="25000"/>
                  </a:schemeClr>
                </a:solidFill>
                <a:latin typeface="Calibri" pitchFamily="34" charset="0"/>
              </a:rPr>
              <a:t>DEVEM</a:t>
            </a:r>
            <a:r>
              <a:rPr lang="pt-PT" sz="2800" b="1">
                <a:latin typeface="Calibri" pitchFamily="34" charset="0"/>
              </a:rPr>
              <a:t> estar incluídos em duas categorias:	</a:t>
            </a:r>
            <a:r>
              <a:rPr lang="pt-PT" sz="1400" b="1">
                <a:latin typeface="Calibri" pitchFamily="34" charset="0"/>
              </a:rPr>
              <a:t>		 </a:t>
            </a:r>
          </a:p>
          <a:p>
            <a:pPr algn="just" eaLnBrk="0" hangingPunct="0"/>
            <a:r>
              <a:rPr lang="pt-PT" sz="2800" b="1">
                <a:solidFill>
                  <a:srgbClr val="FF0000"/>
                </a:solidFill>
                <a:latin typeface="Calibri" pitchFamily="34" charset="0"/>
              </a:rPr>
              <a:t>ESTÁTICO</a:t>
            </a:r>
            <a:r>
              <a:rPr lang="pt-PT" sz="2800" b="1">
                <a:latin typeface="Calibri" pitchFamily="34" charset="0"/>
              </a:rPr>
              <a:t> - deve ser sempre o mesmo</a:t>
            </a:r>
          </a:p>
          <a:p>
            <a:pPr algn="just" eaLnBrk="0" hangingPunct="0"/>
            <a:r>
              <a:rPr lang="pt-PT" sz="2800" b="1">
                <a:solidFill>
                  <a:srgbClr val="33CC33"/>
                </a:solidFill>
                <a:latin typeface="Calibri" pitchFamily="34" charset="0"/>
              </a:rPr>
              <a:t>DINÂMICO</a:t>
            </a:r>
            <a:r>
              <a:rPr lang="pt-PT" sz="2800" b="1">
                <a:solidFill>
                  <a:srgbClr val="CC0099"/>
                </a:solidFill>
                <a:latin typeface="Calibri" pitchFamily="34" charset="0"/>
              </a:rPr>
              <a:t> </a:t>
            </a:r>
            <a:r>
              <a:rPr lang="pt-PT" sz="2800" b="1">
                <a:latin typeface="Calibri" pitchFamily="34" charset="0"/>
              </a:rPr>
              <a:t>- deve variar cada vez que ficar online		</a:t>
            </a:r>
            <a:r>
              <a:rPr lang="pt-PT" sz="1400" b="1">
                <a:latin typeface="Calibri" pitchFamily="34" charset="0"/>
              </a:rPr>
              <a:t>						</a:t>
            </a:r>
          </a:p>
          <a:p>
            <a:pPr algn="just" eaLnBrk="0" hangingPunct="0"/>
            <a:r>
              <a:rPr lang="pt-PT" sz="2800" b="1">
                <a:solidFill>
                  <a:schemeClr val="accent1">
                    <a:lumMod val="25000"/>
                  </a:schemeClr>
                </a:solidFill>
                <a:latin typeface="Calibri" pitchFamily="34" charset="0"/>
              </a:rPr>
              <a:t>As horas exatas do acesso à Internet são informações essenciais, </a:t>
            </a:r>
            <a:r>
              <a:rPr lang="pt-PT" sz="2800" b="1" u="sng">
                <a:solidFill>
                  <a:schemeClr val="accent1">
                    <a:lumMod val="25000"/>
                  </a:schemeClr>
                </a:solidFill>
                <a:latin typeface="Calibri" pitchFamily="34" charset="0"/>
              </a:rPr>
              <a:t>incluindo o fuso horário</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49</a:t>
            </a:fld>
            <a:endParaRPr lang="en-US" altLang="en-US" sz="1200">
              <a:solidFill>
                <a:srgbClr val="898989"/>
              </a:solidFill>
            </a:endParaRPr>
          </a:p>
        </p:txBody>
      </p:sp>
    </p:spTree>
    <p:custDataLst>
      <p:tags r:id="rId1"/>
    </p:custDataLst>
    <p:extLst>
      <p:ext uri="{BB962C8B-B14F-4D97-AF65-F5344CB8AC3E}">
        <p14:creationId xmlns:p14="http://schemas.microsoft.com/office/powerpoint/2010/main" val="21966534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animBg="1"/>
      <p:bldP spid="17408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a:bodyPr>
          <a:lstStyle/>
          <a:p>
            <a:pPr>
              <a:buNone/>
            </a:pPr>
            <a:r>
              <a:rPr lang="pt-PT" sz="2353"/>
              <a:t>No final desta sessão, os participantes serão capazes de:</a:t>
            </a:r>
          </a:p>
          <a:p>
            <a:pPr>
              <a:buFont typeface="Arial"/>
              <a:buChar char="•"/>
            </a:pPr>
            <a:r>
              <a:rPr lang="pt-PT" sz="2353"/>
              <a:t>Identificar sistemas operativos diferentes  </a:t>
            </a:r>
          </a:p>
          <a:p>
            <a:pPr>
              <a:buFont typeface="Arial"/>
              <a:buChar char="•"/>
            </a:pPr>
            <a:r>
              <a:rPr lang="pt-PT" sz="2353"/>
              <a:t>Explicar a base sobre como as redes funcionam</a:t>
            </a:r>
          </a:p>
          <a:p>
            <a:pPr>
              <a:buFont typeface="Arial"/>
              <a:buChar char="•"/>
            </a:pPr>
            <a:r>
              <a:rPr lang="pt-PT" sz="2353"/>
              <a:t>Descrever as funções da Internet</a:t>
            </a:r>
          </a:p>
          <a:p>
            <a:pPr>
              <a:buFont typeface="Arial"/>
              <a:buChar char="•"/>
            </a:pPr>
            <a:r>
              <a:rPr lang="pt-PT" sz="2353"/>
              <a:t>Identificar, pelo menos, 5 aplicações online principais</a:t>
            </a:r>
          </a:p>
          <a:p>
            <a:pPr>
              <a:buFont typeface="Arial"/>
              <a:buChar char="•"/>
            </a:pPr>
            <a:r>
              <a:rPr lang="pt-PT" sz="2353"/>
              <a:t>Explicar como a Internet se desenvolveu desde do início até aos dias de hoje</a:t>
            </a:r>
          </a:p>
          <a:p>
            <a:pPr>
              <a:buFont typeface="Arial"/>
              <a:buChar char="•"/>
            </a:pPr>
            <a:r>
              <a:rPr lang="pt-PT" sz="2353"/>
              <a:t>Diferenciar entre aplicações online diferentes</a:t>
            </a:r>
          </a:p>
          <a:p>
            <a:pPr lvl="0"/>
            <a:r>
              <a:rPr lang="pt-PT" sz="2400"/>
              <a:t>Descrever a diferença entre Darknet e Deepweb</a:t>
            </a:r>
          </a:p>
          <a:p>
            <a:pPr>
              <a:buFont typeface="Arial"/>
              <a:buChar char="•"/>
            </a:pPr>
            <a:r>
              <a:rPr lang="pt-PT" sz="2353"/>
              <a:t>Explicar os conceitos básicos das moedas virtuais</a:t>
            </a:r>
          </a:p>
          <a:p>
            <a:pPr>
              <a:buFont typeface="Arial"/>
              <a:buChar char="•"/>
            </a:pPr>
            <a:r>
              <a:rPr lang="pt-PT" sz="2353"/>
              <a:t>Identificar como os criminosos utilizam as várias aplicações online</a:t>
            </a:r>
          </a:p>
          <a:p>
            <a:pPr>
              <a:buFont typeface="Arial"/>
              <a:buChar char="•"/>
            </a:pPr>
            <a:endParaRPr lang="en-US" sz="2600" dirty="0"/>
          </a:p>
          <a:p>
            <a:pPr>
              <a:buFont typeface="Arial"/>
              <a:buChar char="•"/>
            </a:pPr>
            <a:endParaRPr lang="en-US" sz="2600" dirty="0"/>
          </a:p>
          <a:p>
            <a:pPr>
              <a:buFont typeface="Arial"/>
              <a:buChar char="•"/>
            </a:pPr>
            <a:endParaRPr lang="en-US" sz="2600" dirty="0"/>
          </a:p>
        </p:txBody>
      </p:sp>
      <p:sp>
        <p:nvSpPr>
          <p:cNvPr id="4" name="Title 1"/>
          <p:cNvSpPr>
            <a:spLocks noGrp="1"/>
          </p:cNvSpPr>
          <p:nvPr>
            <p:ph type="title"/>
          </p:nvPr>
        </p:nvSpPr>
        <p:spPr>
          <a:xfrm>
            <a:off x="457200" y="274638"/>
            <a:ext cx="8229600" cy="773266"/>
          </a:xfrm>
        </p:spPr>
        <p:txBody>
          <a:bodyPr/>
          <a:lstStyle/>
          <a:p>
            <a:r>
              <a:rPr lang="pt-PT" b="1"/>
              <a:t>Objetivos da sessão</a:t>
            </a:r>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a:t>
            </a:fld>
            <a:endParaRPr lang="en-US" altLang="en-US" sz="1200">
              <a:solidFill>
                <a:srgbClr val="898989"/>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5963" y="1"/>
            <a:ext cx="7772400" cy="908050"/>
          </a:xfrm>
          <a:noFill/>
        </p:spPr>
        <p:txBody>
          <a:bodyPr/>
          <a:lstStyle/>
          <a:p>
            <a:pPr eaLnBrk="1" hangingPunct="1"/>
            <a:r>
              <a:rPr lang="pt-PT" b="1">
                <a:solidFill>
                  <a:schemeClr val="accent1">
                    <a:lumMod val="25000"/>
                  </a:schemeClr>
                </a:solidFill>
                <a:latin typeface="Calibri" pitchFamily="34" charset="0"/>
              </a:rPr>
              <a:t>Endereços IP</a:t>
            </a:r>
          </a:p>
        </p:txBody>
      </p:sp>
      <p:sp>
        <p:nvSpPr>
          <p:cNvPr id="174084" name="Text Box 4"/>
          <p:cNvSpPr txBox="1">
            <a:spLocks noChangeArrowheads="1"/>
          </p:cNvSpPr>
          <p:nvPr/>
        </p:nvSpPr>
        <p:spPr bwMode="auto">
          <a:xfrm>
            <a:off x="395288" y="946904"/>
            <a:ext cx="8385175" cy="5509200"/>
          </a:xfrm>
          <a:prstGeom prst="rect">
            <a:avLst/>
          </a:prstGeom>
          <a:noFill/>
          <a:ln w="9525">
            <a:noFill/>
            <a:miter lim="800000"/>
            <a:headEnd/>
            <a:tailEnd/>
          </a:ln>
        </p:spPr>
        <p:txBody>
          <a:bodyPr wrap="square">
            <a:spAutoFit/>
          </a:bodyPr>
          <a:lstStyle/>
          <a:p>
            <a:pPr algn="just" eaLnBrk="0" hangingPunct="0">
              <a:spcBef>
                <a:spcPct val="50000"/>
              </a:spcBef>
            </a:pPr>
            <a:r>
              <a:rPr lang="pt-PT" sz="2800" b="1">
                <a:latin typeface="Calibri" pitchFamily="34" charset="0"/>
              </a:rPr>
              <a:t>O que podemos aprender de um endereço IP?</a:t>
            </a:r>
          </a:p>
          <a:p>
            <a:pPr marL="457200" indent="-457200" algn="just" eaLnBrk="0" hangingPunct="0">
              <a:spcBef>
                <a:spcPct val="50000"/>
              </a:spcBef>
              <a:buFont typeface="Arial"/>
              <a:buChar char="•"/>
            </a:pPr>
            <a:r>
              <a:rPr lang="pt-PT" sz="2400">
                <a:solidFill>
                  <a:schemeClr val="accent1">
                    <a:lumMod val="25000"/>
                  </a:schemeClr>
                </a:solidFill>
                <a:latin typeface="Calibri" pitchFamily="34" charset="0"/>
              </a:rPr>
              <a:t>O endereço IP público é de propriedade de uma empresa (por exemplo, um fornecedor de serviços de Internet (ISP)</a:t>
            </a:r>
          </a:p>
          <a:p>
            <a:pPr marL="457200" indent="-457200" algn="just" eaLnBrk="0" hangingPunct="0">
              <a:spcBef>
                <a:spcPct val="50000"/>
              </a:spcBef>
              <a:buFont typeface="Arial"/>
              <a:buChar char="•"/>
            </a:pPr>
            <a:r>
              <a:rPr lang="pt-PT" sz="2400">
                <a:solidFill>
                  <a:schemeClr val="accent1">
                    <a:lumMod val="25000"/>
                  </a:schemeClr>
                </a:solidFill>
                <a:latin typeface="Calibri" pitchFamily="34" charset="0"/>
              </a:rPr>
              <a:t>Dependendo da legislação de retenção de dados em vigor, o ISP mantém registos sobre quais foram os endereços IP e as portas atribuídos a um determinado subscritor num determinado ponto de tempo.</a:t>
            </a:r>
          </a:p>
          <a:p>
            <a:pPr marL="457200" indent="-457200" algn="just" eaLnBrk="0" hangingPunct="0">
              <a:spcBef>
                <a:spcPct val="50000"/>
              </a:spcBef>
              <a:buFont typeface="Arial"/>
              <a:buChar char="•"/>
            </a:pPr>
            <a:r>
              <a:rPr lang="pt-PT" sz="2400">
                <a:solidFill>
                  <a:schemeClr val="accent1">
                    <a:lumMod val="25000"/>
                  </a:schemeClr>
                </a:solidFill>
                <a:latin typeface="Calibri" pitchFamily="34" charset="0"/>
              </a:rPr>
              <a:t>Ao solicitar estas informações aos ISP, o endereço IP correto, o número da porta (se disponível), a data, a hora e o fuso horário têm de ser fornecidos.</a:t>
            </a:r>
          </a:p>
          <a:p>
            <a:pPr marL="457200" indent="-457200" algn="just" eaLnBrk="0" hangingPunct="0">
              <a:spcBef>
                <a:spcPct val="50000"/>
              </a:spcBef>
              <a:buFont typeface="Arial"/>
              <a:buChar char="•"/>
            </a:pPr>
            <a:r>
              <a:rPr lang="pt-PT" sz="2400">
                <a:solidFill>
                  <a:schemeClr val="accent1">
                    <a:lumMod val="25000"/>
                  </a:schemeClr>
                </a:solidFill>
                <a:latin typeface="Calibri" pitchFamily="34" charset="0"/>
              </a:rPr>
              <a:t>O endereço do subscritor não tem necessariamente de ser a localização física da Internet </a:t>
            </a:r>
          </a:p>
          <a:p>
            <a:pPr algn="just" eaLnBrk="0" hangingPunct="0">
              <a:spcBef>
                <a:spcPct val="50000"/>
              </a:spcBef>
            </a:pPr>
            <a:endParaRPr lang="en-US" sz="2400" b="1" u="sng" dirty="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50</a:t>
            </a:fld>
            <a:endParaRPr lang="en-US" altLang="en-US" sz="1200">
              <a:solidFill>
                <a:srgbClr val="898989"/>
              </a:solidFill>
            </a:endParaRPr>
          </a:p>
        </p:txBody>
      </p:sp>
    </p:spTree>
    <p:custDataLst>
      <p:tags r:id="rId1"/>
    </p:custDataLst>
    <p:extLst>
      <p:ext uri="{BB962C8B-B14F-4D97-AF65-F5344CB8AC3E}">
        <p14:creationId xmlns:p14="http://schemas.microsoft.com/office/powerpoint/2010/main" val="7734959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174084">
                                            <p:txEl>
                                              <p:pRg st="0" end="0"/>
                                            </p:txEl>
                                          </p:spTgt>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174084">
                                            <p:txEl>
                                              <p:pRg st="1" end="1"/>
                                            </p:txEl>
                                          </p:spTgt>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174084">
                                            <p:txEl>
                                              <p:pRg st="2" end="2"/>
                                            </p:txEl>
                                          </p:spTgt>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174084">
                                            <p:txEl>
                                              <p:pRg st="3" end="3"/>
                                            </p:txEl>
                                          </p:spTgt>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build="p"/>
      <p:bldP spid="174084" grpId="1" build="allAtOnce"/>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fontScale="90000"/>
          </a:bodyPr>
          <a:lstStyle/>
          <a:p>
            <a:pPr eaLnBrk="1" hangingPunct="1"/>
            <a:r>
              <a:rPr lang="pt-PT" b="1">
                <a:solidFill>
                  <a:schemeClr val="accent1">
                    <a:lumMod val="25000"/>
                  </a:schemeClr>
                </a:solidFill>
                <a:latin typeface="Calibri" pitchFamily="34" charset="0"/>
                <a:cs typeface="Arial" charset="0"/>
              </a:rPr>
              <a:t>Sistema de nomes de domínio (DNS)</a:t>
            </a:r>
          </a:p>
        </p:txBody>
      </p:sp>
      <p:sp>
        <p:nvSpPr>
          <p:cNvPr id="69635" name="Rectangle 3"/>
          <p:cNvSpPr>
            <a:spLocks noGrp="1" noChangeArrowheads="1"/>
          </p:cNvSpPr>
          <p:nvPr>
            <p:ph type="body" sz="half" idx="2"/>
          </p:nvPr>
        </p:nvSpPr>
        <p:spPr>
          <a:xfrm>
            <a:off x="627529" y="3650186"/>
            <a:ext cx="8302189" cy="3058401"/>
          </a:xfrm>
          <a:noFill/>
        </p:spPr>
        <p:txBody>
          <a:bodyPr>
            <a:normAutofit fontScale="70000" lnSpcReduction="20000"/>
          </a:bodyPr>
          <a:lstStyle/>
          <a:p>
            <a:r>
              <a:rPr lang="pt-PT">
                <a:latin typeface="Calibri" pitchFamily="34" charset="0"/>
                <a:cs typeface="Arial" charset="0"/>
              </a:rPr>
              <a:t>Todos os computador na Internet têm de possuir um endereço IP</a:t>
            </a:r>
          </a:p>
          <a:p>
            <a:r>
              <a:rPr lang="pt-PT">
                <a:latin typeface="Calibri" pitchFamily="34" charset="0"/>
                <a:cs typeface="Arial" charset="0"/>
              </a:rPr>
              <a:t>Estes endereços IP não são fáceis de memorizar</a:t>
            </a:r>
          </a:p>
          <a:p>
            <a:r>
              <a:rPr lang="pt-PT"/>
              <a:t>Os servidores de rede geralmente veiculam os seus dados em determinados domínios, por exemplo, os servidores de rede do Google veiculam o conteúdo do site do Google ao domínio google.com. </a:t>
            </a:r>
          </a:p>
          <a:p>
            <a:r>
              <a:rPr lang="pt-PT"/>
              <a:t>No entanto, outro computador na Internet não pode solicitar dados de um domínio. Só pode solicitar dados de um endereço IP. </a:t>
            </a:r>
          </a:p>
          <a:p>
            <a:r>
              <a:rPr lang="pt-PT"/>
              <a:t>O sistema de nomes de domínio (DNS) foi inventado para resolver facilmente nomes de domínio para endereços IP.</a:t>
            </a:r>
          </a:p>
        </p:txBody>
      </p:sp>
      <p:pic>
        <p:nvPicPr>
          <p:cNvPr id="3" name="Bild 2"/>
          <p:cNvPicPr>
            <a:picLocks noChangeAspect="1"/>
          </p:cNvPicPr>
          <p:nvPr/>
        </p:nvPicPr>
        <p:blipFill>
          <a:blip r:embed="rId3"/>
          <a:stretch>
            <a:fillRect/>
          </a:stretch>
        </p:blipFill>
        <p:spPr>
          <a:xfrm>
            <a:off x="2016312" y="914400"/>
            <a:ext cx="5080747" cy="273578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51</a:t>
            </a:fld>
            <a:endParaRPr lang="en-US" altLang="en-US" sz="1200">
              <a:solidFill>
                <a:srgbClr val="898989"/>
              </a:solidFill>
            </a:endParaRPr>
          </a:p>
        </p:txBody>
      </p:sp>
    </p:spTree>
    <p:extLst>
      <p:ext uri="{BB962C8B-B14F-4D97-AF65-F5344CB8AC3E}">
        <p14:creationId xmlns:p14="http://schemas.microsoft.com/office/powerpoint/2010/main" val="14139859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pt-PT" b="1">
                <a:solidFill>
                  <a:schemeClr val="accent1">
                    <a:lumMod val="25000"/>
                  </a:schemeClr>
                </a:solidFill>
                <a:latin typeface="Calibri" pitchFamily="34" charset="0"/>
                <a:cs typeface="Arial" charset="0"/>
              </a:rPr>
              <a:t>Informação Whois</a:t>
            </a:r>
          </a:p>
        </p:txBody>
      </p:sp>
      <p:sp>
        <p:nvSpPr>
          <p:cNvPr id="69635" name="Rectangle 3"/>
          <p:cNvSpPr>
            <a:spLocks noGrp="1" noChangeArrowheads="1"/>
          </p:cNvSpPr>
          <p:nvPr>
            <p:ph type="body" sz="half" idx="2"/>
          </p:nvPr>
        </p:nvSpPr>
        <p:spPr>
          <a:xfrm>
            <a:off x="627529" y="3650186"/>
            <a:ext cx="8302189" cy="3058401"/>
          </a:xfrm>
          <a:noFill/>
        </p:spPr>
        <p:txBody>
          <a:bodyPr>
            <a:noAutofit/>
          </a:bodyPr>
          <a:lstStyle/>
          <a:p>
            <a:r>
              <a:rPr lang="pt-PT" sz="2100" dirty="0">
                <a:latin typeface="Calibri" pitchFamily="34" charset="0"/>
                <a:cs typeface="Arial" charset="0"/>
              </a:rPr>
              <a:t>Para identificar o proprietário de um nome de domínio ou o ISP de um determinado endereço IP, os serviços </a:t>
            </a:r>
            <a:r>
              <a:rPr lang="pt-PT" sz="2100" b="1" dirty="0" err="1">
                <a:latin typeface="Calibri" pitchFamily="34" charset="0"/>
                <a:cs typeface="Arial" charset="0"/>
              </a:rPr>
              <a:t>whois</a:t>
            </a:r>
            <a:r>
              <a:rPr lang="pt-PT" sz="2100" dirty="0">
                <a:latin typeface="Calibri" pitchFamily="34" charset="0"/>
                <a:cs typeface="Arial" charset="0"/>
              </a:rPr>
              <a:t> podem ser utilizados</a:t>
            </a:r>
          </a:p>
          <a:p>
            <a:r>
              <a:rPr lang="pt-PT" sz="2100" dirty="0">
                <a:latin typeface="Calibri" pitchFamily="34" charset="0"/>
                <a:cs typeface="Arial" charset="0"/>
              </a:rPr>
              <a:t>As informações </a:t>
            </a:r>
            <a:r>
              <a:rPr lang="pt-PT" sz="2100" dirty="0" err="1">
                <a:latin typeface="Calibri" pitchFamily="34" charset="0"/>
                <a:cs typeface="Arial" charset="0"/>
              </a:rPr>
              <a:t>Whois</a:t>
            </a:r>
            <a:r>
              <a:rPr lang="pt-PT" sz="2100" dirty="0">
                <a:latin typeface="Calibri" pitchFamily="34" charset="0"/>
                <a:cs typeface="Arial" charset="0"/>
              </a:rPr>
              <a:t> de </a:t>
            </a:r>
            <a:r>
              <a:rPr lang="pt-PT" sz="2100" b="1" dirty="0">
                <a:latin typeface="Calibri" pitchFamily="34" charset="0"/>
                <a:cs typeface="Arial" charset="0"/>
              </a:rPr>
              <a:t>domínios</a:t>
            </a:r>
            <a:r>
              <a:rPr lang="pt-PT" sz="2100" dirty="0">
                <a:latin typeface="Calibri" pitchFamily="34" charset="0"/>
                <a:cs typeface="Arial" charset="0"/>
              </a:rPr>
              <a:t> incluem dados sobre quem registou, o que foi registado, datas de registo, bem como detalhes de contacto administrativo e técnico. </a:t>
            </a:r>
          </a:p>
          <a:p>
            <a:r>
              <a:rPr lang="pt-PT" sz="2100" dirty="0">
                <a:latin typeface="Calibri" pitchFamily="34" charset="0"/>
                <a:cs typeface="Arial" charset="0"/>
              </a:rPr>
              <a:t>Até o momento, as informações </a:t>
            </a:r>
            <a:r>
              <a:rPr lang="pt-PT" sz="2100" dirty="0" err="1">
                <a:latin typeface="Calibri" pitchFamily="34" charset="0"/>
                <a:cs typeface="Arial" charset="0"/>
              </a:rPr>
              <a:t>Whois</a:t>
            </a:r>
            <a:r>
              <a:rPr lang="pt-PT" sz="2100" dirty="0">
                <a:latin typeface="Calibri" pitchFamily="34" charset="0"/>
                <a:cs typeface="Arial" charset="0"/>
              </a:rPr>
              <a:t> para </a:t>
            </a:r>
            <a:r>
              <a:rPr lang="pt-PT" sz="2100" b="1" dirty="0">
                <a:latin typeface="Calibri" pitchFamily="34" charset="0"/>
                <a:cs typeface="Arial" charset="0"/>
              </a:rPr>
              <a:t>endereços IP</a:t>
            </a:r>
            <a:r>
              <a:rPr lang="pt-PT" sz="2100" dirty="0">
                <a:latin typeface="Calibri" pitchFamily="34" charset="0"/>
                <a:cs typeface="Arial" charset="0"/>
              </a:rPr>
              <a:t> incluem dados sobre a empresa </a:t>
            </a:r>
            <a:r>
              <a:rPr lang="pt-PT" sz="2100" dirty="0" err="1">
                <a:latin typeface="Calibri" pitchFamily="34" charset="0"/>
                <a:cs typeface="Arial" charset="0"/>
              </a:rPr>
              <a:t>proprietária/gestora</a:t>
            </a:r>
            <a:r>
              <a:rPr lang="pt-PT" sz="2100" dirty="0">
                <a:latin typeface="Calibri" pitchFamily="34" charset="0"/>
                <a:cs typeface="Arial" charset="0"/>
              </a:rPr>
              <a:t> e os seus detalhes de contacto administrativos e técnicos</a:t>
            </a:r>
          </a:p>
        </p:txBody>
      </p:sp>
      <p:pic>
        <p:nvPicPr>
          <p:cNvPr id="2" name="Bild 1"/>
          <p:cNvPicPr>
            <a:picLocks noChangeAspect="1"/>
          </p:cNvPicPr>
          <p:nvPr/>
        </p:nvPicPr>
        <p:blipFill>
          <a:blip r:embed="rId3"/>
          <a:stretch>
            <a:fillRect/>
          </a:stretch>
        </p:blipFill>
        <p:spPr>
          <a:xfrm>
            <a:off x="1905000" y="996576"/>
            <a:ext cx="5334000" cy="223520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52</a:t>
            </a:fld>
            <a:endParaRPr lang="en-US" altLang="en-US" sz="1200">
              <a:solidFill>
                <a:srgbClr val="898989"/>
              </a:solidFill>
            </a:endParaRPr>
          </a:p>
        </p:txBody>
      </p:sp>
    </p:spTree>
    <p:extLst>
      <p:ext uri="{BB962C8B-B14F-4D97-AF65-F5344CB8AC3E}">
        <p14:creationId xmlns:p14="http://schemas.microsoft.com/office/powerpoint/2010/main" val="23534108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2356" b="5369"/>
          <a:stretch/>
        </p:blipFill>
        <p:spPr bwMode="auto">
          <a:xfrm>
            <a:off x="489332" y="0"/>
            <a:ext cx="8054167" cy="6832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53</a:t>
            </a:fld>
            <a:endParaRPr lang="en-US" altLang="en-US" sz="1200">
              <a:solidFill>
                <a:srgbClr val="898989"/>
              </a:solidFill>
            </a:endParaRPr>
          </a:p>
        </p:txBody>
      </p:sp>
    </p:spTree>
    <p:extLst>
      <p:ext uri="{BB962C8B-B14F-4D97-AF65-F5344CB8AC3E}">
        <p14:creationId xmlns:p14="http://schemas.microsoft.com/office/powerpoint/2010/main" val="75861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pt-PT" b="1">
                <a:solidFill>
                  <a:schemeClr val="accent1">
                    <a:lumMod val="25000"/>
                  </a:schemeClr>
                </a:solidFill>
                <a:latin typeface="Calibri" pitchFamily="34" charset="0"/>
                <a:cs typeface="Arial" charset="0"/>
              </a:rPr>
              <a:t>Geolocalização por IP</a:t>
            </a:r>
          </a:p>
        </p:txBody>
      </p:sp>
      <p:sp>
        <p:nvSpPr>
          <p:cNvPr id="69635" name="Rectangle 3"/>
          <p:cNvSpPr>
            <a:spLocks noGrp="1" noChangeArrowheads="1"/>
          </p:cNvSpPr>
          <p:nvPr>
            <p:ph type="body" sz="half" idx="2"/>
          </p:nvPr>
        </p:nvSpPr>
        <p:spPr>
          <a:xfrm>
            <a:off x="4650474" y="1500174"/>
            <a:ext cx="4279244" cy="4281486"/>
          </a:xfrm>
          <a:noFill/>
        </p:spPr>
        <p:txBody>
          <a:bodyPr>
            <a:normAutofit/>
          </a:bodyPr>
          <a:lstStyle/>
          <a:p>
            <a:r>
              <a:rPr lang="pt-PT" sz="2400">
                <a:latin typeface="Calibri" pitchFamily="34" charset="0"/>
                <a:cs typeface="Arial" charset="0"/>
              </a:rPr>
              <a:t>Os endereços IP podem ser mapeados numa área física utilizando serviços de </a:t>
            </a:r>
            <a:r>
              <a:rPr lang="pt-PT" sz="2400" b="1">
                <a:latin typeface="Calibri" pitchFamily="34" charset="0"/>
                <a:cs typeface="Arial" charset="0"/>
              </a:rPr>
              <a:t>geolocalização por IP</a:t>
            </a:r>
          </a:p>
          <a:p>
            <a:r>
              <a:rPr lang="pt-PT" sz="2400">
                <a:latin typeface="Calibri" pitchFamily="34" charset="0"/>
                <a:cs typeface="Arial" charset="0"/>
              </a:rPr>
              <a:t>Isto </a:t>
            </a:r>
            <a:r>
              <a:rPr lang="pt-PT" sz="2400" u="sng">
                <a:latin typeface="Calibri" pitchFamily="34" charset="0"/>
                <a:cs typeface="Arial" charset="0"/>
              </a:rPr>
              <a:t>pode</a:t>
            </a:r>
            <a:r>
              <a:rPr lang="pt-PT" sz="2400">
                <a:latin typeface="Calibri" pitchFamily="34" charset="0"/>
                <a:cs typeface="Arial" charset="0"/>
              </a:rPr>
              <a:t> dar uma indicação sobre a localização física do subscritor utilizando o endereço IP</a:t>
            </a:r>
          </a:p>
          <a:p>
            <a:r>
              <a:rPr lang="pt-PT" sz="2400">
                <a:latin typeface="Calibri" pitchFamily="34" charset="0"/>
                <a:cs typeface="Arial" charset="0"/>
              </a:rPr>
              <a:t>No entanto, a geolocalização por IP não é precisa e pode ser falsificada facilmente.</a:t>
            </a:r>
          </a:p>
          <a:p>
            <a:pPr>
              <a:buNone/>
            </a:pPr>
            <a:endParaRPr lang="en-GB" b="1" dirty="0">
              <a:latin typeface="Calibri" pitchFamily="34" charset="0"/>
              <a:cs typeface="Arial" charset="0"/>
            </a:endParaRPr>
          </a:p>
        </p:txBody>
      </p:sp>
      <p:pic>
        <p:nvPicPr>
          <p:cNvPr id="4" name="Bild 3"/>
          <p:cNvPicPr>
            <a:picLocks noChangeAspect="1"/>
          </p:cNvPicPr>
          <p:nvPr/>
        </p:nvPicPr>
        <p:blipFill>
          <a:blip r:embed="rId3"/>
          <a:stretch>
            <a:fillRect/>
          </a:stretch>
        </p:blipFill>
        <p:spPr>
          <a:xfrm>
            <a:off x="498195" y="1359648"/>
            <a:ext cx="3847353" cy="5211298"/>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54</a:t>
            </a:fld>
            <a:endParaRPr lang="en-US" altLang="en-US" sz="1200">
              <a:solidFill>
                <a:srgbClr val="898989"/>
              </a:solidFill>
            </a:endParaRPr>
          </a:p>
        </p:txBody>
      </p:sp>
    </p:spTree>
    <p:extLst>
      <p:ext uri="{BB962C8B-B14F-4D97-AF65-F5344CB8AC3E}">
        <p14:creationId xmlns:p14="http://schemas.microsoft.com/office/powerpoint/2010/main" val="2458282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68313" y="0"/>
            <a:ext cx="8229600" cy="1143000"/>
          </a:xfrm>
        </p:spPr>
        <p:txBody>
          <a:bodyPr/>
          <a:lstStyle/>
          <a:p>
            <a:r>
              <a:rPr lang="pt-PT" b="1"/>
              <a:t>O futuro da Internet</a:t>
            </a:r>
          </a:p>
        </p:txBody>
      </p:sp>
      <p:sp>
        <p:nvSpPr>
          <p:cNvPr id="39939" name="Rectangle 3"/>
          <p:cNvSpPr>
            <a:spLocks noGrp="1" noChangeArrowheads="1"/>
          </p:cNvSpPr>
          <p:nvPr>
            <p:ph type="body" idx="1"/>
          </p:nvPr>
        </p:nvSpPr>
        <p:spPr>
          <a:xfrm>
            <a:off x="539749" y="1196974"/>
            <a:ext cx="8316383" cy="5661026"/>
          </a:xfrm>
        </p:spPr>
        <p:txBody>
          <a:bodyPr>
            <a:normAutofit fontScale="92500" lnSpcReduction="20000"/>
          </a:bodyPr>
          <a:lstStyle/>
          <a:p>
            <a:pPr algn="just">
              <a:spcBef>
                <a:spcPts val="600"/>
              </a:spcBef>
            </a:pPr>
            <a:r>
              <a:rPr lang="pt-PT"/>
              <a:t>Há 15 anos, não poderíamos prever a forma como dependemos atualmente da Internet na vida real</a:t>
            </a:r>
          </a:p>
          <a:p>
            <a:pPr algn="just">
              <a:spcBef>
                <a:spcPts val="600"/>
              </a:spcBef>
            </a:pPr>
            <a:r>
              <a:rPr lang="pt-PT"/>
              <a:t>Naquela altura, não poderíamos saber o quanto iria afetar os investigadores criminais</a:t>
            </a:r>
          </a:p>
          <a:p>
            <a:pPr algn="just">
              <a:lnSpc>
                <a:spcPct val="90000"/>
              </a:lnSpc>
              <a:buClr>
                <a:srgbClr val="C00000"/>
              </a:buClr>
              <a:buFontTx/>
              <a:buNone/>
            </a:pPr>
            <a:endParaRPr lang="en-GB" dirty="0"/>
          </a:p>
          <a:p>
            <a:pPr algn="just">
              <a:lnSpc>
                <a:spcPct val="90000"/>
              </a:lnSpc>
              <a:buClr>
                <a:srgbClr val="C00000"/>
              </a:buClr>
              <a:buFontTx/>
              <a:buNone/>
            </a:pPr>
            <a:r>
              <a:rPr lang="pt-PT"/>
              <a:t>Mas sabemos que:</a:t>
            </a:r>
          </a:p>
          <a:p>
            <a:pPr algn="just">
              <a:lnSpc>
                <a:spcPct val="90000"/>
              </a:lnSpc>
            </a:pPr>
            <a:r>
              <a:rPr lang="pt-PT"/>
              <a:t>A </a:t>
            </a:r>
            <a:r>
              <a:rPr lang="pt-PT" b="1"/>
              <a:t>largura de banda</a:t>
            </a:r>
            <a:r>
              <a:rPr lang="pt-PT"/>
              <a:t> continuará a crescer para atender à procura de multimédia - IP de voz, rádio, vídeo, TV</a:t>
            </a:r>
          </a:p>
          <a:p>
            <a:pPr algn="just">
              <a:lnSpc>
                <a:spcPct val="90000"/>
              </a:lnSpc>
            </a:pPr>
            <a:r>
              <a:rPr lang="pt-PT"/>
              <a:t>O </a:t>
            </a:r>
            <a:r>
              <a:rPr lang="pt-PT" b="1"/>
              <a:t>comércio</a:t>
            </a:r>
            <a:r>
              <a:rPr lang="pt-PT"/>
              <a:t> continuará a utilizá-la - as grandes empresas dependem dela para transações, comunicações, vendas e serviços online</a:t>
            </a:r>
          </a:p>
          <a:p>
            <a:pPr>
              <a:lnSpc>
                <a:spcPct val="90000"/>
              </a:lnSpc>
            </a:pPr>
            <a:r>
              <a:rPr lang="pt-PT"/>
              <a:t>A Internet </a:t>
            </a:r>
            <a:r>
              <a:rPr lang="pt-PT" b="1"/>
              <a:t>sem fios</a:t>
            </a:r>
            <a:r>
              <a:rPr lang="pt-PT"/>
              <a:t> está a aumentar - Bluetooth, IEEE802.11 e área alargada ou esquemas wi-fi na "nuvem" (City Center)</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55</a:t>
            </a:fld>
            <a:endParaRPr lang="en-US" altLang="en-US" sz="1200">
              <a:solidFill>
                <a:srgbClr val="898989"/>
              </a:solidFill>
            </a:endParaRPr>
          </a:p>
        </p:txBody>
      </p:sp>
    </p:spTree>
    <p:extLst>
      <p:ext uri="{BB962C8B-B14F-4D97-AF65-F5344CB8AC3E}">
        <p14:creationId xmlns:p14="http://schemas.microsoft.com/office/powerpoint/2010/main" val="22208200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lip Art de Marcas de pergunta">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81793" cy="923330"/>
          </a:xfrm>
          <a:prstGeom prst="rect">
            <a:avLst/>
          </a:prstGeom>
          <a:noFill/>
        </p:spPr>
        <p:txBody>
          <a:bodyPr wrap="none" rtlCol="0">
            <a:spAutoFit/>
          </a:bodyPr>
          <a:lstStyle/>
          <a:p>
            <a:r>
              <a:rPr lang="pt-PT" sz="5400" b="1"/>
              <a:t>Perguntas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56</a:t>
            </a:fld>
            <a:endParaRPr lang="en-US" altLang="en-US" sz="1200">
              <a:solidFill>
                <a:srgbClr val="898989"/>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r>
              <a:rPr lang="pt-PT" b="1"/>
              <a:t>Parte dois</a:t>
            </a:r>
            <a:br>
              <a:rPr lang="pt-PT" b="1"/>
            </a:br>
            <a:r>
              <a:rPr lang="pt-PT" b="1"/>
              <a:t>Serviços de Internet</a:t>
            </a:r>
            <a:r>
              <a:rPr lang="pt-PT"/>
              <a:t> </a:t>
            </a:r>
          </a:p>
        </p:txBody>
      </p:sp>
      <p:pic>
        <p:nvPicPr>
          <p:cNvPr id="3"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57</a:t>
            </a:fld>
            <a:endParaRPr lang="en-US" altLang="en-US" sz="1200">
              <a:solidFill>
                <a:srgbClr val="898989"/>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pt-PT"/>
              <a:t>Infraestruturas críticas</a:t>
            </a:r>
          </a:p>
        </p:txBody>
      </p:sp>
      <p:sp>
        <p:nvSpPr>
          <p:cNvPr id="9219" name="Rectangle 3"/>
          <p:cNvSpPr>
            <a:spLocks noGrp="1" noChangeArrowheads="1"/>
          </p:cNvSpPr>
          <p:nvPr>
            <p:ph type="body" sz="half" idx="2"/>
          </p:nvPr>
        </p:nvSpPr>
        <p:spPr>
          <a:xfrm>
            <a:off x="5638800" y="1981200"/>
            <a:ext cx="3505200" cy="4114800"/>
          </a:xfrm>
        </p:spPr>
        <p:txBody>
          <a:bodyPr>
            <a:normAutofit fontScale="92500" lnSpcReduction="10000"/>
          </a:bodyPr>
          <a:lstStyle/>
          <a:p>
            <a:r>
              <a:rPr lang="pt-PT" sz="2400"/>
              <a:t>Armazenamento e entrega de gás e petróleo</a:t>
            </a:r>
          </a:p>
          <a:p>
            <a:r>
              <a:rPr lang="pt-PT" sz="2400"/>
              <a:t>Sistema de abastecimento de água</a:t>
            </a:r>
          </a:p>
          <a:p>
            <a:r>
              <a:rPr lang="pt-PT" sz="2400"/>
              <a:t>Banco e finanças</a:t>
            </a:r>
          </a:p>
          <a:p>
            <a:r>
              <a:rPr lang="pt-PT" sz="2400"/>
              <a:t>Transporte</a:t>
            </a:r>
          </a:p>
          <a:p>
            <a:r>
              <a:rPr lang="pt-PT" sz="2400"/>
              <a:t>Energia elétrica</a:t>
            </a:r>
          </a:p>
          <a:p>
            <a:r>
              <a:rPr lang="pt-PT" sz="2400"/>
              <a:t>Telecomunicações</a:t>
            </a:r>
          </a:p>
          <a:p>
            <a:r>
              <a:rPr lang="pt-PT" sz="2400"/>
              <a:t>Serviços de emergência</a:t>
            </a:r>
          </a:p>
          <a:p>
            <a:r>
              <a:rPr lang="pt-PT" sz="2400"/>
              <a:t>Operações governamentais</a:t>
            </a:r>
          </a:p>
        </p:txBody>
      </p:sp>
      <p:pic>
        <p:nvPicPr>
          <p:cNvPr id="9220" name="Picture 4" descr="gráfico"/>
          <p:cNvPicPr>
            <a:picLocks noGrp="1" noChangeAspect="1" noChangeArrowheads="1"/>
          </p:cNvPicPr>
          <p:nvPr>
            <p:ph type="clipArt" sz="half" idx="1"/>
          </p:nvPr>
        </p:nvPicPr>
        <p:blipFill>
          <a:blip r:embed="rId3" cstate="print"/>
          <a:srcRect/>
          <a:stretch>
            <a:fillRect/>
          </a:stretch>
        </p:blipFill>
        <p:spPr>
          <a:xfrm>
            <a:off x="0" y="0"/>
            <a:ext cx="9144000" cy="6896100"/>
          </a:xfrm>
          <a:noFill/>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58</a:t>
            </a:fld>
            <a:endParaRPr lang="en-US" altLang="en-US" sz="1200">
              <a:solidFill>
                <a:srgbClr val="898989"/>
              </a:solidFill>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ini15_large">
            <a:hlinkClick r:id="rId2"/>
          </p:cNvPr>
          <p:cNvPicPr>
            <a:picLocks noChangeAspect="1" noChangeArrowheads="1"/>
          </p:cNvPicPr>
          <p:nvPr/>
        </p:nvPicPr>
        <p:blipFill>
          <a:blip r:embed="rId3" cstate="print"/>
          <a:srcRect/>
          <a:stretch>
            <a:fillRect/>
          </a:stretch>
        </p:blipFill>
        <p:spPr bwMode="auto">
          <a:xfrm>
            <a:off x="7164388" y="5354638"/>
            <a:ext cx="1979612" cy="1503362"/>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959050"/>
            <a:ext cx="3069285" cy="1077218"/>
          </a:xfrm>
          <a:prstGeom prst="rect">
            <a:avLst/>
          </a:prstGeom>
          <a:noFill/>
        </p:spPr>
        <p:txBody>
          <a:bodyPr wrap="square" rtlCol="0">
            <a:spAutoFit/>
          </a:bodyPr>
          <a:lstStyle/>
          <a:p>
            <a:pPr algn="ctr"/>
            <a:r>
              <a:rPr lang="pt-PT" sz="3200" b="1">
                <a:solidFill>
                  <a:schemeClr val="accent1">
                    <a:lumMod val="25000"/>
                  </a:schemeClr>
                </a:solidFill>
                <a:latin typeface="Calibri" pitchFamily="34" charset="0"/>
              </a:rPr>
              <a:t>REDE MUNDIAL DE COMPUTADORES</a:t>
            </a:r>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59</a:t>
            </a:fld>
            <a:endParaRPr lang="en-US" altLang="en-US" sz="1200">
              <a:solidFill>
                <a:srgbClr val="898989"/>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68313" y="0"/>
            <a:ext cx="8229600" cy="990600"/>
          </a:xfrm>
        </p:spPr>
        <p:txBody>
          <a:bodyPr/>
          <a:lstStyle/>
          <a:p>
            <a:pPr eaLnBrk="1" hangingPunct="1"/>
            <a:r>
              <a:rPr lang="pt-PT" b="1">
                <a:solidFill>
                  <a:schemeClr val="accent1">
                    <a:lumMod val="25000"/>
                  </a:schemeClr>
                </a:solidFill>
                <a:latin typeface="Calibri" pitchFamily="34" charset="0"/>
              </a:rPr>
              <a:t>Últimas palavras famosas</a:t>
            </a:r>
          </a:p>
        </p:txBody>
      </p:sp>
      <p:sp>
        <p:nvSpPr>
          <p:cNvPr id="4099" name="Rectangle 3"/>
          <p:cNvSpPr>
            <a:spLocks noGrp="1" noChangeArrowheads="1"/>
          </p:cNvSpPr>
          <p:nvPr>
            <p:ph type="body" idx="1"/>
          </p:nvPr>
        </p:nvSpPr>
        <p:spPr>
          <a:xfrm>
            <a:off x="468313" y="1066801"/>
            <a:ext cx="8229600" cy="5170488"/>
          </a:xfrm>
        </p:spPr>
        <p:txBody>
          <a:bodyPr>
            <a:normAutofit fontScale="92500" lnSpcReduction="10000"/>
          </a:bodyPr>
          <a:lstStyle/>
          <a:p>
            <a:pPr>
              <a:buNone/>
            </a:pPr>
            <a:r>
              <a:rPr lang="pt-PT"/>
              <a:t>	"</a:t>
            </a:r>
            <a:r>
              <a:rPr lang="pt-PT">
                <a:latin typeface="Calibri" pitchFamily="34" charset="0"/>
              </a:rPr>
              <a:t>Nunca haverá mercado para mais de 5 computadores no mundo".</a:t>
            </a:r>
            <a:br>
              <a:rPr lang="pt-PT" b="1">
                <a:latin typeface="Calibri" pitchFamily="34" charset="0"/>
              </a:rPr>
            </a:br>
            <a:r>
              <a:rPr lang="pt-PT" b="1">
                <a:latin typeface="Calibri" pitchFamily="34" charset="0"/>
              </a:rPr>
              <a:t>	      </a:t>
            </a:r>
            <a:r>
              <a:rPr lang="pt-PT" sz="2400" b="1" i="1">
                <a:latin typeface="Calibri" pitchFamily="34" charset="0"/>
              </a:rPr>
              <a:t>Thomas Watson - Presidente da IBM - 1943</a:t>
            </a:r>
            <a:r>
              <a:rPr lang="pt-PT">
                <a:latin typeface="Calibri" pitchFamily="34" charset="0"/>
              </a:rPr>
              <a:t> </a:t>
            </a:r>
            <a:br>
              <a:rPr lang="pt-PT">
                <a:latin typeface="Calibri" pitchFamily="34" charset="0"/>
              </a:rPr>
            </a:br>
            <a:br>
              <a:rPr lang="pt-PT">
                <a:latin typeface="Calibri" pitchFamily="34" charset="0"/>
              </a:rPr>
            </a:br>
            <a:r>
              <a:rPr lang="pt-PT">
                <a:latin typeface="Calibri" pitchFamily="34" charset="0"/>
              </a:rPr>
              <a:t>"Nunca haverá uma razão para alguém querer um computador em casa".</a:t>
            </a:r>
            <a:br>
              <a:rPr lang="pt-PT" b="1">
                <a:latin typeface="Calibri" pitchFamily="34" charset="0"/>
              </a:rPr>
            </a:br>
            <a:r>
              <a:rPr lang="pt-PT" b="1">
                <a:latin typeface="Calibri" pitchFamily="34" charset="0"/>
              </a:rPr>
              <a:t>			</a:t>
            </a:r>
            <a:r>
              <a:rPr lang="pt-PT" sz="2400" b="1" i="1">
                <a:latin typeface="Calibri" pitchFamily="34" charset="0"/>
              </a:rPr>
              <a:t>Ken Olson, fundador da DEC - 1977</a:t>
            </a:r>
            <a:r>
              <a:rPr lang="pt-PT" sz="2400" b="1">
                <a:latin typeface="Calibri" pitchFamily="34" charset="0"/>
              </a:rPr>
              <a:t> </a:t>
            </a:r>
          </a:p>
          <a:p>
            <a:pPr eaLnBrk="1" hangingPunct="1">
              <a:buFontTx/>
              <a:buNone/>
            </a:pPr>
            <a:r>
              <a:rPr lang="pt-PT">
                <a:latin typeface="Calibri" pitchFamily="34" charset="0"/>
              </a:rPr>
              <a:t>	"Um PC nunca irá necessitar de mais de 640K de memória”.</a:t>
            </a:r>
            <a:br>
              <a:rPr lang="pt-PT" b="1">
                <a:latin typeface="Calibri" pitchFamily="34" charset="0"/>
              </a:rPr>
            </a:br>
            <a:r>
              <a:rPr lang="pt-PT" b="1">
                <a:latin typeface="Calibri" pitchFamily="34" charset="0"/>
              </a:rPr>
              <a:t>		 </a:t>
            </a:r>
            <a:r>
              <a:rPr lang="pt-PT" sz="2400" b="1" i="1">
                <a:latin typeface="Calibri" pitchFamily="34" charset="0"/>
              </a:rPr>
              <a:t>Bill Gates - Fundador da Microsoft - 1981</a:t>
            </a:r>
            <a:r>
              <a:rPr lang="pt-PT" b="1">
                <a:latin typeface="Calibri" pitchFamily="34" charset="0"/>
              </a:rPr>
              <a:t> </a:t>
            </a:r>
            <a:br>
              <a:rPr lang="pt-PT" b="1">
                <a:latin typeface="Calibri" pitchFamily="34" charset="0"/>
              </a:rPr>
            </a:br>
            <a:br>
              <a:rPr lang="pt-PT" b="1">
                <a:latin typeface="Calibri" pitchFamily="34" charset="0"/>
              </a:rPr>
            </a:br>
            <a:endParaRPr lang="pt-PT" b="1">
              <a:latin typeface="Calibri" pitchFamily="34" charset="0"/>
            </a:endParaRP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a:t>
            </a:fld>
            <a:endParaRPr lang="en-US" altLang="en-US" sz="1200">
              <a:solidFill>
                <a:srgbClr val="898989"/>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33400" y="1"/>
            <a:ext cx="8077200" cy="1066800"/>
          </a:xfrm>
        </p:spPr>
        <p:txBody>
          <a:bodyPr/>
          <a:lstStyle/>
          <a:p>
            <a:pPr eaLnBrk="1" hangingPunct="1"/>
            <a:r>
              <a:rPr lang="pt-PT" b="1" dirty="0">
                <a:solidFill>
                  <a:schemeClr val="accent1">
                    <a:lumMod val="25000"/>
                  </a:schemeClr>
                </a:solidFill>
                <a:latin typeface="Calibri" pitchFamily="34" charset="0"/>
              </a:rPr>
              <a:t>Rede Mundial de Computadores</a:t>
            </a:r>
          </a:p>
        </p:txBody>
      </p:sp>
      <p:sp>
        <p:nvSpPr>
          <p:cNvPr id="161795" name="Rectangle 3"/>
          <p:cNvSpPr>
            <a:spLocks noGrp="1" noChangeArrowheads="1"/>
          </p:cNvSpPr>
          <p:nvPr>
            <p:ph type="body" sz="half" idx="1"/>
          </p:nvPr>
        </p:nvSpPr>
        <p:spPr>
          <a:xfrm>
            <a:off x="304800" y="990600"/>
            <a:ext cx="8305800" cy="3886200"/>
          </a:xfrm>
          <a:noFill/>
        </p:spPr>
        <p:txBody>
          <a:bodyPr/>
          <a:lstStyle/>
          <a:p>
            <a:pPr algn="just" eaLnBrk="1" hangingPunct="1">
              <a:lnSpc>
                <a:spcPct val="90000"/>
              </a:lnSpc>
              <a:buNone/>
            </a:pPr>
            <a:r>
              <a:rPr lang="pt-PT" b="1" dirty="0">
                <a:latin typeface="Calibri" pitchFamily="34" charset="0"/>
              </a:rPr>
              <a:t>	De forma efetiva, nasceu em 1991, quando o HTML (</a:t>
            </a:r>
            <a:r>
              <a:rPr lang="pt-PT" b="1" dirty="0" err="1">
                <a:latin typeface="Calibri" pitchFamily="34" charset="0"/>
              </a:rPr>
              <a:t>Hyper</a:t>
            </a:r>
            <a:r>
              <a:rPr lang="pt-PT" b="1" dirty="0">
                <a:latin typeface="Calibri" pitchFamily="34" charset="0"/>
              </a:rPr>
              <a:t> </a:t>
            </a:r>
            <a:r>
              <a:rPr lang="pt-PT" b="1" dirty="0" err="1">
                <a:latin typeface="Calibri" pitchFamily="34" charset="0"/>
              </a:rPr>
              <a:t>Text</a:t>
            </a:r>
            <a:r>
              <a:rPr lang="pt-PT" b="1" dirty="0">
                <a:latin typeface="Calibri" pitchFamily="34" charset="0"/>
              </a:rPr>
              <a:t> </a:t>
            </a:r>
            <a:r>
              <a:rPr lang="pt-PT" b="1" dirty="0" err="1">
                <a:latin typeface="Calibri" pitchFamily="34" charset="0"/>
              </a:rPr>
              <a:t>Markup</a:t>
            </a:r>
            <a:r>
              <a:rPr lang="pt-PT" b="1" dirty="0">
                <a:latin typeface="Calibri" pitchFamily="34" charset="0"/>
              </a:rPr>
              <a:t> Language) foi inventado por Sir Tim </a:t>
            </a:r>
            <a:r>
              <a:rPr lang="pt-PT" b="1" dirty="0" err="1">
                <a:latin typeface="Calibri" pitchFamily="34" charset="0"/>
              </a:rPr>
              <a:t>Berners-Lee</a:t>
            </a:r>
            <a:endParaRPr lang="pt-PT" b="1" dirty="0">
              <a:latin typeface="Calibri" pitchFamily="34" charset="0"/>
            </a:endParaRPr>
          </a:p>
          <a:p>
            <a:pPr algn="just">
              <a:lnSpc>
                <a:spcPct val="90000"/>
              </a:lnSpc>
            </a:pPr>
            <a:endParaRPr lang="en-US" sz="1400" b="1" dirty="0">
              <a:latin typeface="Calibri" pitchFamily="34" charset="0"/>
            </a:endParaRPr>
          </a:p>
          <a:p>
            <a:pPr marL="722313" algn="just" eaLnBrk="1" hangingPunct="1">
              <a:lnSpc>
                <a:spcPct val="90000"/>
              </a:lnSpc>
            </a:pPr>
            <a:r>
              <a:rPr lang="pt-PT" sz="2800" b="1" dirty="0">
                <a:latin typeface="Calibri" pitchFamily="34" charset="0"/>
              </a:rPr>
              <a:t>O HTML forneceu a plataforma para combinar palavras, imagens e sons em páginas da Internet</a:t>
            </a:r>
          </a:p>
          <a:p>
            <a:pPr marL="722313" algn="just">
              <a:lnSpc>
                <a:spcPct val="90000"/>
              </a:lnSpc>
            </a:pPr>
            <a:endParaRPr lang="en-GB" sz="1400" b="1" dirty="0">
              <a:latin typeface="Calibri" pitchFamily="34" charset="0"/>
            </a:endParaRPr>
          </a:p>
          <a:p>
            <a:pPr marL="722313" algn="just" eaLnBrk="1" hangingPunct="1">
              <a:lnSpc>
                <a:spcPct val="90000"/>
              </a:lnSpc>
            </a:pPr>
            <a:r>
              <a:rPr lang="pt-PT" sz="2800" b="1" dirty="0">
                <a:latin typeface="Calibri" pitchFamily="34" charset="0"/>
              </a:rPr>
              <a:t>Os padrões de Internet foram criados pelo </a:t>
            </a:r>
            <a:r>
              <a:rPr lang="pt-PT" sz="2800" b="1" dirty="0" err="1">
                <a:latin typeface="Calibri" pitchFamily="34" charset="0"/>
              </a:rPr>
              <a:t>World</a:t>
            </a:r>
            <a:r>
              <a:rPr lang="pt-PT" sz="2800" b="1" dirty="0">
                <a:latin typeface="Calibri" pitchFamily="34" charset="0"/>
              </a:rPr>
              <a:t> </a:t>
            </a:r>
            <a:r>
              <a:rPr lang="pt-PT" sz="2800" b="1" dirty="0" err="1">
                <a:latin typeface="Calibri" pitchFamily="34" charset="0"/>
              </a:rPr>
              <a:t>Wide</a:t>
            </a:r>
            <a:r>
              <a:rPr lang="pt-PT" sz="2800" b="1" dirty="0">
                <a:latin typeface="Calibri" pitchFamily="34" charset="0"/>
              </a:rPr>
              <a:t> Web </a:t>
            </a:r>
            <a:r>
              <a:rPr lang="pt-PT" sz="2800" b="1" dirty="0" err="1">
                <a:latin typeface="Calibri" pitchFamily="34" charset="0"/>
              </a:rPr>
              <a:t>Consortium</a:t>
            </a:r>
            <a:r>
              <a:rPr lang="pt-PT" sz="2800" b="1" dirty="0">
                <a:latin typeface="Calibri" pitchFamily="34" charset="0"/>
              </a:rPr>
              <a:t> (W3C)</a:t>
            </a:r>
          </a:p>
        </p:txBody>
      </p:sp>
      <p:pic>
        <p:nvPicPr>
          <p:cNvPr id="7" name="Picture 6" descr="bernerslee400.jpg"/>
          <p:cNvPicPr>
            <a:picLocks noChangeAspect="1"/>
          </p:cNvPicPr>
          <p:nvPr/>
        </p:nvPicPr>
        <p:blipFill>
          <a:blip r:embed="rId4" cstate="print"/>
          <a:stretch>
            <a:fillRect/>
          </a:stretch>
        </p:blipFill>
        <p:spPr>
          <a:xfrm>
            <a:off x="6248400" y="4267200"/>
            <a:ext cx="2209800" cy="225952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60</a:t>
            </a:fld>
            <a:endParaRPr lang="en-US" altLang="en-US" sz="1200">
              <a:solidFill>
                <a:srgbClr val="898989"/>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17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17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68313" y="0"/>
            <a:ext cx="8229600" cy="1143000"/>
          </a:xfrm>
        </p:spPr>
        <p:txBody>
          <a:bodyPr/>
          <a:lstStyle/>
          <a:p>
            <a:pPr eaLnBrk="1" hangingPunct="1"/>
            <a:r>
              <a:rPr lang="pt-PT" b="1">
                <a:solidFill>
                  <a:schemeClr val="accent1">
                    <a:lumMod val="25000"/>
                  </a:schemeClr>
                </a:solidFill>
                <a:latin typeface="Calibri" pitchFamily="34" charset="0"/>
              </a:rPr>
              <a:t>O que é HTTP?</a:t>
            </a:r>
          </a:p>
        </p:txBody>
      </p:sp>
      <p:sp>
        <p:nvSpPr>
          <p:cNvPr id="9219" name="Rectangle 3"/>
          <p:cNvSpPr>
            <a:spLocks noGrp="1" noChangeArrowheads="1"/>
          </p:cNvSpPr>
          <p:nvPr>
            <p:ph type="body" idx="1"/>
          </p:nvPr>
        </p:nvSpPr>
        <p:spPr>
          <a:xfrm>
            <a:off x="457200" y="2209800"/>
            <a:ext cx="8229600" cy="2667000"/>
          </a:xfrm>
        </p:spPr>
        <p:txBody>
          <a:bodyPr/>
          <a:lstStyle/>
          <a:p>
            <a:pPr eaLnBrk="1" hangingPunct="1">
              <a:lnSpc>
                <a:spcPct val="130000"/>
              </a:lnSpc>
              <a:buNone/>
            </a:pPr>
            <a:r>
              <a:rPr lang="pt-PT" b="1">
                <a:latin typeface="Calibri" pitchFamily="34" charset="0"/>
              </a:rPr>
              <a:t>	Protocolo de Transferência de Hipertexto</a:t>
            </a:r>
          </a:p>
          <a:p>
            <a:pPr lvl="1">
              <a:lnSpc>
                <a:spcPct val="130000"/>
              </a:lnSpc>
            </a:pPr>
            <a:r>
              <a:rPr lang="pt-PT">
                <a:latin typeface="Calibri" pitchFamily="34" charset="0"/>
              </a:rPr>
              <a:t>É a linguagem comum que os navegadores e servidores de rede utilizam para comunicarem uns com os outros na Internet. </a:t>
            </a:r>
          </a:p>
        </p:txBody>
      </p:sp>
      <p:pic>
        <p:nvPicPr>
          <p:cNvPr id="9220" name="Picture 4"/>
          <p:cNvPicPr>
            <a:picLocks noChangeAspect="1" noChangeArrowheads="1"/>
          </p:cNvPicPr>
          <p:nvPr/>
        </p:nvPicPr>
        <p:blipFill>
          <a:blip r:embed="rId2" cstate="print"/>
          <a:srcRect/>
          <a:stretch>
            <a:fillRect/>
          </a:stretch>
        </p:blipFill>
        <p:spPr bwMode="auto">
          <a:xfrm>
            <a:off x="7239000" y="4343400"/>
            <a:ext cx="1463675" cy="2195513"/>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61</a:t>
            </a:fld>
            <a:endParaRPr lang="en-US" altLang="en-US" sz="1200">
              <a:solidFill>
                <a:srgbClr val="898989"/>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0"/>
            <a:ext cx="8229600" cy="1066800"/>
          </a:xfrm>
        </p:spPr>
        <p:txBody>
          <a:bodyPr/>
          <a:lstStyle/>
          <a:p>
            <a:pPr eaLnBrk="1" hangingPunct="1"/>
            <a:r>
              <a:rPr lang="pt-PT" b="1">
                <a:solidFill>
                  <a:schemeClr val="accent1">
                    <a:lumMod val="25000"/>
                  </a:schemeClr>
                </a:solidFill>
                <a:latin typeface="Calibri" pitchFamily="34" charset="0"/>
              </a:rPr>
              <a:t>Solicitação/Resposta HTTP</a:t>
            </a:r>
          </a:p>
        </p:txBody>
      </p:sp>
      <p:pic>
        <p:nvPicPr>
          <p:cNvPr id="11267" name="Picture 3" descr="server_rack"/>
          <p:cNvPicPr>
            <a:picLocks noChangeAspect="1" noChangeArrowheads="1"/>
          </p:cNvPicPr>
          <p:nvPr/>
        </p:nvPicPr>
        <p:blipFill>
          <a:blip r:embed="rId2" cstate="print"/>
          <a:srcRect/>
          <a:stretch>
            <a:fillRect/>
          </a:stretch>
        </p:blipFill>
        <p:spPr bwMode="auto">
          <a:xfrm>
            <a:off x="6016625" y="1700213"/>
            <a:ext cx="3127375" cy="3673475"/>
          </a:xfrm>
          <a:prstGeom prst="rect">
            <a:avLst/>
          </a:prstGeom>
          <a:noFill/>
          <a:ln w="9525">
            <a:noFill/>
            <a:miter lim="800000"/>
            <a:headEnd/>
            <a:tailEnd/>
          </a:ln>
        </p:spPr>
      </p:pic>
      <p:pic>
        <p:nvPicPr>
          <p:cNvPr id="11268" name="Picture 4" descr="plate02"/>
          <p:cNvPicPr>
            <a:picLocks noChangeAspect="1" noChangeArrowheads="1"/>
          </p:cNvPicPr>
          <p:nvPr/>
        </p:nvPicPr>
        <p:blipFill>
          <a:blip r:embed="rId3" cstate="print"/>
          <a:srcRect/>
          <a:stretch>
            <a:fillRect/>
          </a:stretch>
        </p:blipFill>
        <p:spPr bwMode="auto">
          <a:xfrm>
            <a:off x="0" y="1844675"/>
            <a:ext cx="2857500" cy="3384550"/>
          </a:xfrm>
          <a:prstGeom prst="rect">
            <a:avLst/>
          </a:prstGeom>
          <a:noFill/>
          <a:ln w="9525">
            <a:noFill/>
            <a:miter lim="800000"/>
            <a:headEnd/>
            <a:tailEnd/>
          </a:ln>
        </p:spPr>
      </p:pic>
      <p:pic>
        <p:nvPicPr>
          <p:cNvPr id="169989" name="Picture 5"/>
          <p:cNvPicPr>
            <a:picLocks noChangeAspect="1" noChangeArrowheads="1"/>
          </p:cNvPicPr>
          <p:nvPr/>
        </p:nvPicPr>
        <p:blipFill>
          <a:blip r:embed="rId4" cstate="print"/>
          <a:srcRect/>
          <a:stretch>
            <a:fillRect/>
          </a:stretch>
        </p:blipFill>
        <p:spPr bwMode="auto">
          <a:xfrm>
            <a:off x="2428860" y="1052512"/>
            <a:ext cx="3295665" cy="1590669"/>
          </a:xfrm>
          <a:prstGeom prst="rect">
            <a:avLst/>
          </a:prstGeom>
          <a:noFill/>
          <a:ln w="9525">
            <a:noFill/>
            <a:miter lim="800000"/>
            <a:headEnd/>
            <a:tailEnd/>
          </a:ln>
        </p:spPr>
      </p:pic>
      <p:pic>
        <p:nvPicPr>
          <p:cNvPr id="169990" name="Picture 6"/>
          <p:cNvPicPr>
            <a:picLocks noChangeAspect="1" noChangeArrowheads="1"/>
          </p:cNvPicPr>
          <p:nvPr/>
        </p:nvPicPr>
        <p:blipFill>
          <a:blip r:embed="rId5" cstate="print"/>
          <a:srcRect/>
          <a:stretch>
            <a:fillRect/>
          </a:stretch>
        </p:blipFill>
        <p:spPr bwMode="auto">
          <a:xfrm>
            <a:off x="2714612" y="4643446"/>
            <a:ext cx="3286148" cy="1722430"/>
          </a:xfrm>
          <a:prstGeom prst="rect">
            <a:avLst/>
          </a:prstGeom>
          <a:noFill/>
          <a:ln w="9525">
            <a:noFill/>
            <a:miter lim="800000"/>
            <a:headEnd/>
            <a:tailEnd/>
          </a:ln>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62</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9989"/>
                                        </p:tgtEl>
                                        <p:attrNameLst>
                                          <p:attrName>style.visibility</p:attrName>
                                        </p:attrNameLst>
                                      </p:cBhvr>
                                      <p:to>
                                        <p:strVal val="visible"/>
                                      </p:to>
                                    </p:set>
                                    <p:anim calcmode="lin" valueType="num">
                                      <p:cBhvr additive="base">
                                        <p:cTn id="7" dur="500" fill="hold"/>
                                        <p:tgtEl>
                                          <p:spTgt spid="169989"/>
                                        </p:tgtEl>
                                        <p:attrNameLst>
                                          <p:attrName>ppt_x</p:attrName>
                                        </p:attrNameLst>
                                      </p:cBhvr>
                                      <p:tavLst>
                                        <p:tav tm="0">
                                          <p:val>
                                            <p:strVal val="0-#ppt_w/2"/>
                                          </p:val>
                                        </p:tav>
                                        <p:tav tm="100000">
                                          <p:val>
                                            <p:strVal val="#ppt_x"/>
                                          </p:val>
                                        </p:tav>
                                      </p:tavLst>
                                    </p:anim>
                                    <p:anim calcmode="lin" valueType="num">
                                      <p:cBhvr additive="base">
                                        <p:cTn id="8" dur="500" fill="hold"/>
                                        <p:tgtEl>
                                          <p:spTgt spid="16998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69990"/>
                                        </p:tgtEl>
                                        <p:attrNameLst>
                                          <p:attrName>style.visibility</p:attrName>
                                        </p:attrNameLst>
                                      </p:cBhvr>
                                      <p:to>
                                        <p:strVal val="visible"/>
                                      </p:to>
                                    </p:set>
                                    <p:anim calcmode="lin" valueType="num">
                                      <p:cBhvr additive="base">
                                        <p:cTn id="13" dur="500" fill="hold"/>
                                        <p:tgtEl>
                                          <p:spTgt spid="169990"/>
                                        </p:tgtEl>
                                        <p:attrNameLst>
                                          <p:attrName>ppt_x</p:attrName>
                                        </p:attrNameLst>
                                      </p:cBhvr>
                                      <p:tavLst>
                                        <p:tav tm="0">
                                          <p:val>
                                            <p:strVal val="1+#ppt_w/2"/>
                                          </p:val>
                                        </p:tav>
                                        <p:tav tm="100000">
                                          <p:val>
                                            <p:strVal val="#ppt_x"/>
                                          </p:val>
                                        </p:tav>
                                      </p:tavLst>
                                    </p:anim>
                                    <p:anim calcmode="lin" valueType="num">
                                      <p:cBhvr additive="base">
                                        <p:cTn id="14" dur="500" fill="hold"/>
                                        <p:tgtEl>
                                          <p:spTgt spid="1699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603135"/>
            <a:ext cx="3069285" cy="1569660"/>
          </a:xfrm>
          <a:prstGeom prst="rect">
            <a:avLst/>
          </a:prstGeom>
          <a:noFill/>
        </p:spPr>
        <p:txBody>
          <a:bodyPr wrap="square" rtlCol="0">
            <a:spAutoFit/>
          </a:bodyPr>
          <a:lstStyle/>
          <a:p>
            <a:pPr algn="ctr"/>
            <a:r>
              <a:rPr lang="pt-PT" sz="3200" b="1">
                <a:solidFill>
                  <a:schemeClr val="accent1">
                    <a:lumMod val="25000"/>
                  </a:schemeClr>
                </a:solidFill>
                <a:latin typeface="Calibri" pitchFamily="34" charset="0"/>
              </a:rPr>
              <a:t>NOMES DE DOMÍNIO E ENDEREÇOS IP</a:t>
            </a:r>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63</a:t>
            </a:fld>
            <a:endParaRPr lang="en-US" altLang="en-US" sz="1200">
              <a:solidFill>
                <a:srgbClr val="898989"/>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1066800"/>
          </a:xfrm>
        </p:spPr>
        <p:txBody>
          <a:bodyPr/>
          <a:lstStyle/>
          <a:p>
            <a:pPr eaLnBrk="1" hangingPunct="1"/>
            <a:r>
              <a:rPr lang="pt-PT" b="1">
                <a:solidFill>
                  <a:schemeClr val="accent1">
                    <a:lumMod val="25000"/>
                  </a:schemeClr>
                </a:solidFill>
                <a:latin typeface="Calibri" pitchFamily="34" charset="0"/>
              </a:rPr>
              <a:t>Localizadores uniforme de recursos - URL</a:t>
            </a:r>
          </a:p>
        </p:txBody>
      </p:sp>
      <p:sp>
        <p:nvSpPr>
          <p:cNvPr id="13315" name="Text Box 3"/>
          <p:cNvSpPr txBox="1">
            <a:spLocks noChangeArrowheads="1"/>
          </p:cNvSpPr>
          <p:nvPr/>
        </p:nvSpPr>
        <p:spPr bwMode="auto">
          <a:xfrm>
            <a:off x="900113" y="1844675"/>
            <a:ext cx="7177087" cy="579438"/>
          </a:xfrm>
          <a:prstGeom prst="rect">
            <a:avLst/>
          </a:prstGeom>
          <a:noFill/>
          <a:ln w="9525">
            <a:noFill/>
            <a:miter lim="800000"/>
            <a:headEnd/>
            <a:tailEnd/>
          </a:ln>
        </p:spPr>
        <p:txBody>
          <a:bodyPr>
            <a:spAutoFit/>
          </a:bodyPr>
          <a:lstStyle/>
          <a:p>
            <a:pPr algn="ctr">
              <a:spcBef>
                <a:spcPct val="50000"/>
              </a:spcBef>
            </a:pPr>
            <a:r>
              <a:rPr lang="pt-PT" sz="3200" b="1">
                <a:solidFill>
                  <a:srgbClr val="FF0000"/>
                </a:solidFill>
              </a:rPr>
              <a:t>http://</a:t>
            </a:r>
            <a:r>
              <a:rPr lang="pt-PT" sz="3200" b="1">
                <a:solidFill>
                  <a:schemeClr val="accent2"/>
                </a:solidFill>
              </a:rPr>
              <a:t>www</a:t>
            </a:r>
            <a:r>
              <a:rPr lang="pt-PT" sz="3200" b="1">
                <a:solidFill>
                  <a:srgbClr val="FF0000"/>
                </a:solidFill>
              </a:rPr>
              <a:t>.</a:t>
            </a:r>
            <a:r>
              <a:rPr lang="pt-PT" sz="3200" b="1">
                <a:solidFill>
                  <a:srgbClr val="00CC00"/>
                </a:solidFill>
              </a:rPr>
              <a:t>coe</a:t>
            </a:r>
            <a:r>
              <a:rPr lang="pt-PT" sz="3200" b="1">
                <a:solidFill>
                  <a:srgbClr val="FF0000"/>
                </a:solidFill>
              </a:rPr>
              <a:t>.</a:t>
            </a:r>
            <a:r>
              <a:rPr lang="pt-PT" sz="3200" b="1">
                <a:solidFill>
                  <a:srgbClr val="9900FF"/>
                </a:solidFill>
              </a:rPr>
              <a:t>int</a:t>
            </a:r>
          </a:p>
        </p:txBody>
      </p:sp>
      <p:sp>
        <p:nvSpPr>
          <p:cNvPr id="13316" name="Text Box 4"/>
          <p:cNvSpPr txBox="1">
            <a:spLocks noChangeArrowheads="1"/>
          </p:cNvSpPr>
          <p:nvPr/>
        </p:nvSpPr>
        <p:spPr bwMode="auto">
          <a:xfrm>
            <a:off x="1763713" y="4941888"/>
            <a:ext cx="2159000" cy="1477328"/>
          </a:xfrm>
          <a:prstGeom prst="rect">
            <a:avLst/>
          </a:prstGeom>
          <a:noFill/>
          <a:ln w="9525">
            <a:noFill/>
            <a:miter lim="800000"/>
            <a:headEnd/>
            <a:tailEnd/>
          </a:ln>
        </p:spPr>
        <p:txBody>
          <a:bodyPr>
            <a:spAutoFit/>
          </a:bodyPr>
          <a:lstStyle/>
          <a:p>
            <a:pPr algn="ctr">
              <a:spcBef>
                <a:spcPct val="50000"/>
              </a:spcBef>
            </a:pPr>
            <a:r>
              <a:rPr lang="pt-PT" b="1" dirty="0">
                <a:solidFill>
                  <a:schemeClr val="accent2"/>
                </a:solidFill>
                <a:latin typeface="Tahoma" pitchFamily="34" charset="0"/>
              </a:rPr>
              <a:t>Indica um servidor da Rede Mundial de Computadores (WWW)</a:t>
            </a:r>
          </a:p>
        </p:txBody>
      </p:sp>
      <p:sp>
        <p:nvSpPr>
          <p:cNvPr id="13317" name="Text Box 5"/>
          <p:cNvSpPr txBox="1">
            <a:spLocks noChangeArrowheads="1"/>
          </p:cNvSpPr>
          <p:nvPr/>
        </p:nvSpPr>
        <p:spPr bwMode="auto">
          <a:xfrm>
            <a:off x="179388" y="3141663"/>
            <a:ext cx="2160587" cy="2308324"/>
          </a:xfrm>
          <a:prstGeom prst="rect">
            <a:avLst/>
          </a:prstGeom>
          <a:noFill/>
          <a:ln w="9525">
            <a:noFill/>
            <a:miter lim="800000"/>
            <a:headEnd/>
            <a:tailEnd/>
          </a:ln>
        </p:spPr>
        <p:txBody>
          <a:bodyPr>
            <a:spAutoFit/>
          </a:bodyPr>
          <a:lstStyle/>
          <a:p>
            <a:pPr algn="ctr">
              <a:spcBef>
                <a:spcPct val="50000"/>
              </a:spcBef>
            </a:pPr>
            <a:r>
              <a:rPr lang="pt-PT" b="1" dirty="0">
                <a:solidFill>
                  <a:srgbClr val="FF0000"/>
                </a:solidFill>
                <a:latin typeface="Tahoma" pitchFamily="34" charset="0"/>
              </a:rPr>
              <a:t>Indica o processo da Internet que está a ser utilizado (protocolo de transferência de hipertexto)</a:t>
            </a:r>
          </a:p>
        </p:txBody>
      </p:sp>
      <p:sp>
        <p:nvSpPr>
          <p:cNvPr id="13318" name="Text Box 6"/>
          <p:cNvSpPr txBox="1">
            <a:spLocks noChangeArrowheads="1"/>
          </p:cNvSpPr>
          <p:nvPr/>
        </p:nvSpPr>
        <p:spPr bwMode="auto">
          <a:xfrm>
            <a:off x="3995738" y="4941888"/>
            <a:ext cx="2808287" cy="1006475"/>
          </a:xfrm>
          <a:prstGeom prst="rect">
            <a:avLst/>
          </a:prstGeom>
          <a:noFill/>
          <a:ln w="9525">
            <a:noFill/>
            <a:miter lim="800000"/>
            <a:headEnd/>
            <a:tailEnd/>
          </a:ln>
        </p:spPr>
        <p:txBody>
          <a:bodyPr>
            <a:spAutoFit/>
          </a:bodyPr>
          <a:lstStyle/>
          <a:p>
            <a:pPr algn="ctr">
              <a:spcBef>
                <a:spcPct val="50000"/>
              </a:spcBef>
            </a:pPr>
            <a:r>
              <a:rPr lang="pt-PT" sz="2000" b="1">
                <a:solidFill>
                  <a:srgbClr val="00CC00"/>
                </a:solidFill>
                <a:latin typeface="Tahoma" pitchFamily="34" charset="0"/>
              </a:rPr>
              <a:t>Nome de domínio - normalmente baseado no proprietário do site</a:t>
            </a:r>
          </a:p>
        </p:txBody>
      </p:sp>
      <p:sp>
        <p:nvSpPr>
          <p:cNvPr id="13319" name="Text Box 7"/>
          <p:cNvSpPr txBox="1">
            <a:spLocks noChangeArrowheads="1"/>
          </p:cNvSpPr>
          <p:nvPr/>
        </p:nvSpPr>
        <p:spPr bwMode="auto">
          <a:xfrm>
            <a:off x="6407150" y="3141663"/>
            <a:ext cx="2736850" cy="1311275"/>
          </a:xfrm>
          <a:prstGeom prst="rect">
            <a:avLst/>
          </a:prstGeom>
          <a:noFill/>
          <a:ln w="9525">
            <a:noFill/>
            <a:miter lim="800000"/>
            <a:headEnd/>
            <a:tailEnd/>
          </a:ln>
        </p:spPr>
        <p:txBody>
          <a:bodyPr>
            <a:spAutoFit/>
          </a:bodyPr>
          <a:lstStyle/>
          <a:p>
            <a:pPr algn="ctr">
              <a:spcBef>
                <a:spcPct val="50000"/>
              </a:spcBef>
            </a:pPr>
            <a:r>
              <a:rPr lang="pt-PT" sz="2000" b="1">
                <a:solidFill>
                  <a:srgbClr val="9900FF"/>
                </a:solidFill>
                <a:latin typeface="Tahoma" pitchFamily="34" charset="0"/>
              </a:rPr>
              <a:t>Indica o domínio de nível superior que está a ser utilizado (geralmente com um código de país)</a:t>
            </a:r>
          </a:p>
        </p:txBody>
      </p:sp>
      <p:sp>
        <p:nvSpPr>
          <p:cNvPr id="13320" name="Line 8"/>
          <p:cNvSpPr>
            <a:spLocks noChangeShapeType="1"/>
          </p:cNvSpPr>
          <p:nvPr/>
        </p:nvSpPr>
        <p:spPr bwMode="auto">
          <a:xfrm flipH="1">
            <a:off x="1547813" y="2345269"/>
            <a:ext cx="1186920" cy="867832"/>
          </a:xfrm>
          <a:prstGeom prst="line">
            <a:avLst/>
          </a:prstGeom>
          <a:noFill/>
          <a:ln w="57150">
            <a:solidFill>
              <a:schemeClr val="tx1"/>
            </a:solidFill>
            <a:round/>
            <a:headEnd/>
            <a:tailEnd type="triangle" w="med" len="med"/>
          </a:ln>
        </p:spPr>
        <p:txBody>
          <a:bodyPr/>
          <a:lstStyle/>
          <a:p>
            <a:endParaRPr lang="en-GB"/>
          </a:p>
        </p:txBody>
      </p:sp>
      <p:sp>
        <p:nvSpPr>
          <p:cNvPr id="13321" name="Line 9"/>
          <p:cNvSpPr>
            <a:spLocks noChangeShapeType="1"/>
          </p:cNvSpPr>
          <p:nvPr/>
        </p:nvSpPr>
        <p:spPr bwMode="auto">
          <a:xfrm flipH="1">
            <a:off x="2987675" y="2420938"/>
            <a:ext cx="1440392" cy="2520950"/>
          </a:xfrm>
          <a:prstGeom prst="line">
            <a:avLst/>
          </a:prstGeom>
          <a:noFill/>
          <a:ln w="57150">
            <a:solidFill>
              <a:schemeClr val="tx1"/>
            </a:solidFill>
            <a:round/>
            <a:headEnd/>
            <a:tailEnd type="triangle" w="med" len="med"/>
          </a:ln>
        </p:spPr>
        <p:txBody>
          <a:bodyPr/>
          <a:lstStyle/>
          <a:p>
            <a:endParaRPr lang="en-GB"/>
          </a:p>
        </p:txBody>
      </p:sp>
      <p:sp>
        <p:nvSpPr>
          <p:cNvPr id="13322" name="Line 10"/>
          <p:cNvSpPr>
            <a:spLocks noChangeShapeType="1"/>
          </p:cNvSpPr>
          <p:nvPr/>
        </p:nvSpPr>
        <p:spPr bwMode="auto">
          <a:xfrm>
            <a:off x="5292725" y="2420938"/>
            <a:ext cx="71438" cy="2520950"/>
          </a:xfrm>
          <a:prstGeom prst="line">
            <a:avLst/>
          </a:prstGeom>
          <a:noFill/>
          <a:ln w="57150">
            <a:solidFill>
              <a:schemeClr val="tx1"/>
            </a:solidFill>
            <a:round/>
            <a:headEnd/>
            <a:tailEnd type="triangle" w="med" len="med"/>
          </a:ln>
        </p:spPr>
        <p:txBody>
          <a:bodyPr/>
          <a:lstStyle/>
          <a:p>
            <a:endParaRPr lang="en-GB"/>
          </a:p>
        </p:txBody>
      </p:sp>
      <p:sp>
        <p:nvSpPr>
          <p:cNvPr id="13323" name="Line 11"/>
          <p:cNvSpPr>
            <a:spLocks noChangeShapeType="1"/>
          </p:cNvSpPr>
          <p:nvPr/>
        </p:nvSpPr>
        <p:spPr bwMode="auto">
          <a:xfrm>
            <a:off x="6273800" y="2345268"/>
            <a:ext cx="1365250" cy="832908"/>
          </a:xfrm>
          <a:prstGeom prst="line">
            <a:avLst/>
          </a:prstGeom>
          <a:noFill/>
          <a:ln w="57150">
            <a:solidFill>
              <a:schemeClr val="tx1"/>
            </a:solidFill>
            <a:round/>
            <a:headEnd/>
            <a:tailEnd type="triangle" w="med" len="med"/>
          </a:ln>
        </p:spPr>
        <p:txBody>
          <a:bodyPr/>
          <a:lstStyle/>
          <a:p>
            <a:endParaRPr lang="en-GB"/>
          </a:p>
        </p:txBody>
      </p:sp>
      <p:sp>
        <p:nvSpPr>
          <p:cNvPr id="1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64</a:t>
            </a:fld>
            <a:endParaRPr lang="en-US" altLang="en-US" sz="1200">
              <a:solidFill>
                <a:srgbClr val="898989"/>
              </a:solidFill>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4213" y="0"/>
            <a:ext cx="7772400" cy="801688"/>
          </a:xfrm>
          <a:noFill/>
        </p:spPr>
        <p:txBody>
          <a:bodyPr/>
          <a:lstStyle/>
          <a:p>
            <a:pPr eaLnBrk="1" hangingPunct="1"/>
            <a:r>
              <a:rPr lang="pt-PT" b="1">
                <a:solidFill>
                  <a:schemeClr val="accent1">
                    <a:lumMod val="25000"/>
                  </a:schemeClr>
                </a:solidFill>
                <a:latin typeface="Calibri" pitchFamily="34" charset="0"/>
              </a:rPr>
              <a:t>Explicações</a:t>
            </a:r>
          </a:p>
        </p:txBody>
      </p:sp>
      <p:sp>
        <p:nvSpPr>
          <p:cNvPr id="15398" name="Text Box 4"/>
          <p:cNvSpPr txBox="1">
            <a:spLocks noChangeArrowheads="1"/>
          </p:cNvSpPr>
          <p:nvPr/>
        </p:nvSpPr>
        <p:spPr bwMode="auto">
          <a:xfrm>
            <a:off x="381000" y="4267201"/>
            <a:ext cx="8569325" cy="1569660"/>
          </a:xfrm>
          <a:prstGeom prst="rect">
            <a:avLst/>
          </a:prstGeom>
          <a:noFill/>
          <a:ln w="19050">
            <a:solidFill>
              <a:schemeClr val="accent1">
                <a:lumMod val="25000"/>
              </a:schemeClr>
            </a:solidFill>
            <a:miter lim="800000"/>
            <a:headEnd/>
            <a:tailEnd/>
          </a:ln>
        </p:spPr>
        <p:txBody>
          <a:bodyPr wrap="square">
            <a:spAutoFit/>
          </a:bodyPr>
          <a:lstStyle/>
          <a:p>
            <a:pPr eaLnBrk="0" hangingPunct="0"/>
            <a:r>
              <a:rPr lang="pt-PT" sz="3200" b="1">
                <a:latin typeface="Calibri" pitchFamily="34" charset="0"/>
              </a:rPr>
              <a:t>Endereço IP</a:t>
            </a:r>
            <a:r>
              <a:rPr lang="pt-PT" sz="2400" b="1">
                <a:latin typeface="Calibri" pitchFamily="34" charset="0"/>
              </a:rPr>
              <a:t>		</a:t>
            </a:r>
            <a:r>
              <a:rPr lang="pt-PT" sz="3200">
                <a:latin typeface="Calibri" pitchFamily="34" charset="0"/>
              </a:rPr>
              <a:t> </a:t>
            </a:r>
          </a:p>
          <a:p>
            <a:pPr eaLnBrk="0" hangingPunct="0"/>
            <a:r>
              <a:rPr lang="pt-PT" sz="3200">
                <a:latin typeface="Calibri" pitchFamily="34" charset="0"/>
              </a:rPr>
              <a:t>			</a:t>
            </a:r>
            <a:r>
              <a:rPr lang="pt-PT" sz="4000" b="1">
                <a:solidFill>
                  <a:srgbClr val="FF0000"/>
                </a:solidFill>
                <a:latin typeface="Calibri" pitchFamily="34" charset="0"/>
              </a:rPr>
              <a:t>   74.125.91.104     </a:t>
            </a:r>
            <a:r>
              <a:rPr lang="pt-PT" sz="2400" b="1">
                <a:solidFill>
                  <a:schemeClr val="accent1">
                    <a:lumMod val="25000"/>
                  </a:schemeClr>
                </a:solidFill>
                <a:latin typeface="Calibri" pitchFamily="34" charset="0"/>
              </a:rPr>
              <a:t>                                                                         </a:t>
            </a:r>
            <a:r>
              <a:rPr lang="pt-PT" sz="2400" b="1">
                <a:latin typeface="Calibri" pitchFamily="34" charset="0"/>
              </a:rPr>
              <a:t>	 </a:t>
            </a:r>
          </a:p>
        </p:txBody>
      </p:sp>
      <p:grpSp>
        <p:nvGrpSpPr>
          <p:cNvPr id="2" name="Group 9"/>
          <p:cNvGrpSpPr>
            <a:grpSpLocks/>
          </p:cNvGrpSpPr>
          <p:nvPr/>
        </p:nvGrpSpPr>
        <p:grpSpPr bwMode="auto">
          <a:xfrm>
            <a:off x="457200" y="1066800"/>
            <a:ext cx="8229600" cy="2862265"/>
            <a:chOff x="204" y="335"/>
            <a:chExt cx="5406" cy="1803"/>
          </a:xfrm>
        </p:grpSpPr>
        <p:sp>
          <p:nvSpPr>
            <p:cNvPr id="15393" name="Text Box 10"/>
            <p:cNvSpPr txBox="1">
              <a:spLocks noChangeArrowheads="1"/>
            </p:cNvSpPr>
            <p:nvPr/>
          </p:nvSpPr>
          <p:spPr bwMode="auto">
            <a:xfrm>
              <a:off x="204" y="335"/>
              <a:ext cx="5406" cy="1803"/>
            </a:xfrm>
            <a:prstGeom prst="rect">
              <a:avLst/>
            </a:prstGeom>
            <a:noFill/>
            <a:ln w="9525">
              <a:noFill/>
              <a:miter lim="800000"/>
              <a:headEnd/>
              <a:tailEnd/>
            </a:ln>
          </p:spPr>
          <p:txBody>
            <a:bodyPr wrap="square">
              <a:spAutoFit/>
            </a:bodyPr>
            <a:lstStyle/>
            <a:p>
              <a:pPr eaLnBrk="0" hangingPunct="0"/>
              <a:r>
                <a:rPr lang="pt-PT" sz="3200" b="1">
                  <a:latin typeface="Calibri" pitchFamily="34" charset="0"/>
                </a:rPr>
                <a:t>Nomes de domínio</a:t>
              </a:r>
              <a:r>
                <a:rPr lang="pt-PT" sz="2400" b="1">
                  <a:latin typeface="Calibri" pitchFamily="34" charset="0"/>
                </a:rPr>
                <a:t>	</a:t>
              </a:r>
            </a:p>
            <a:p>
              <a:pPr eaLnBrk="0" hangingPunct="0"/>
              <a:r>
                <a:rPr lang="pt-PT" sz="2400" b="1">
                  <a:solidFill>
                    <a:srgbClr val="FF3300"/>
                  </a:solidFill>
                  <a:latin typeface="Calibri" pitchFamily="34" charset="0"/>
                </a:rPr>
                <a:t>			                  </a:t>
              </a:r>
              <a:r>
                <a:rPr lang="pt-PT" sz="2800" b="1">
                  <a:solidFill>
                    <a:srgbClr val="FF3300"/>
                  </a:solidFill>
                  <a:latin typeface="Calibri" pitchFamily="34" charset="0"/>
                </a:rPr>
                <a:t>www.</a:t>
              </a:r>
              <a:r>
                <a:rPr lang="pt-PT" sz="2800" b="1">
                  <a:solidFill>
                    <a:srgbClr val="33CC33"/>
                  </a:solidFill>
                  <a:latin typeface="Calibri" pitchFamily="34" charset="0"/>
                </a:rPr>
                <a:t>google.</a:t>
              </a:r>
              <a:r>
                <a:rPr lang="pt-PT" sz="2800" b="1">
                  <a:solidFill>
                    <a:schemeClr val="accent2"/>
                  </a:solidFill>
                  <a:latin typeface="Calibri" pitchFamily="34" charset="0"/>
                </a:rPr>
                <a:t>com.</a:t>
              </a:r>
              <a:r>
                <a:rPr lang="pt-PT" sz="2800" b="1">
                  <a:solidFill>
                    <a:srgbClr val="7030A0"/>
                  </a:solidFill>
                  <a:latin typeface="Calibri" pitchFamily="34" charset="0"/>
                </a:rPr>
                <a:t>qa</a:t>
              </a:r>
            </a:p>
            <a:p>
              <a:pPr eaLnBrk="0" hangingPunct="0"/>
              <a:r>
                <a:rPr lang="pt-PT" sz="2400" b="1">
                  <a:latin typeface="Calibri" pitchFamily="34" charset="0"/>
                </a:rPr>
                <a:t>																		</a:t>
              </a:r>
            </a:p>
            <a:p>
              <a:pPr eaLnBrk="0" hangingPunct="0"/>
              <a:r>
                <a:rPr lang="pt-PT" sz="2400" b="1">
                  <a:solidFill>
                    <a:srgbClr val="FF3300"/>
                  </a:solidFill>
                  <a:latin typeface="Calibri" pitchFamily="34" charset="0"/>
                </a:rPr>
                <a:t> </a:t>
              </a:r>
            </a:p>
            <a:p>
              <a:pPr eaLnBrk="0" hangingPunct="0"/>
              <a:r>
                <a:rPr lang="pt-PT" sz="2400" b="1">
                  <a:solidFill>
                    <a:srgbClr val="FF3300"/>
                  </a:solidFill>
                  <a:latin typeface="Calibri" pitchFamily="34" charset="0"/>
                </a:rPr>
                <a:t>Servidor anfitrião</a:t>
              </a:r>
              <a:r>
                <a:rPr lang="pt-PT" sz="2400" b="1">
                  <a:latin typeface="Calibri" pitchFamily="34" charset="0"/>
                </a:rPr>
                <a:t>      </a:t>
              </a:r>
              <a:r>
                <a:rPr lang="pt-PT" sz="2400" b="1">
                  <a:solidFill>
                    <a:srgbClr val="33CC33"/>
                  </a:solidFill>
                  <a:latin typeface="Calibri" pitchFamily="34" charset="0"/>
                </a:rPr>
                <a:t>Organização</a:t>
              </a:r>
              <a:r>
                <a:rPr lang="pt-PT" sz="2400" b="1">
                  <a:latin typeface="Calibri" pitchFamily="34" charset="0"/>
                </a:rPr>
                <a:t>      </a:t>
              </a:r>
              <a:r>
                <a:rPr lang="pt-PT" sz="2400" b="1">
                  <a:solidFill>
                    <a:schemeClr val="accent2"/>
                  </a:solidFill>
                  <a:latin typeface="Calibri" pitchFamily="34" charset="0"/>
                </a:rPr>
                <a:t>Domínio de nível superior</a:t>
              </a:r>
              <a:r>
                <a:rPr lang="pt-PT" sz="2400" b="1">
                  <a:latin typeface="Calibri" pitchFamily="34" charset="0"/>
                </a:rPr>
                <a:t>      </a:t>
              </a:r>
              <a:r>
                <a:rPr lang="pt-PT" sz="2400" b="1">
                  <a:solidFill>
                    <a:srgbClr val="9900FF"/>
                  </a:solidFill>
                  <a:latin typeface="Calibri" pitchFamily="34" charset="0"/>
                </a:rPr>
                <a:t>Código do país</a:t>
              </a:r>
            </a:p>
            <a:p>
              <a:pPr eaLnBrk="0" hangingPunct="0"/>
              <a:endParaRPr lang="en-GB" sz="2400" b="1" dirty="0">
                <a:solidFill>
                  <a:srgbClr val="9900FF"/>
                </a:solidFill>
                <a:latin typeface="Calibri" pitchFamily="34" charset="0"/>
              </a:endParaRPr>
            </a:p>
          </p:txBody>
        </p:sp>
        <p:sp>
          <p:nvSpPr>
            <p:cNvPr id="15394" name="Line 11"/>
            <p:cNvSpPr>
              <a:spLocks noChangeShapeType="1"/>
            </p:cNvSpPr>
            <p:nvPr/>
          </p:nvSpPr>
          <p:spPr bwMode="auto">
            <a:xfrm flipV="1">
              <a:off x="705" y="1007"/>
              <a:ext cx="1502" cy="624"/>
            </a:xfrm>
            <a:prstGeom prst="line">
              <a:avLst/>
            </a:prstGeom>
            <a:noFill/>
            <a:ln w="57150" cmpd="sng">
              <a:solidFill>
                <a:srgbClr val="FF3300"/>
              </a:solidFill>
              <a:round/>
              <a:headEnd/>
              <a:tailEnd type="triangle" w="med" len="med"/>
            </a:ln>
          </p:spPr>
          <p:txBody>
            <a:bodyPr wrap="none" anchor="ctr"/>
            <a:lstStyle/>
            <a:p>
              <a:endParaRPr lang="en-GB" sz="2400">
                <a:latin typeface="Calibri" pitchFamily="34" charset="0"/>
              </a:endParaRPr>
            </a:p>
          </p:txBody>
        </p:sp>
        <p:sp>
          <p:nvSpPr>
            <p:cNvPr id="15395" name="Line 12"/>
            <p:cNvSpPr>
              <a:spLocks noChangeShapeType="1"/>
            </p:cNvSpPr>
            <p:nvPr/>
          </p:nvSpPr>
          <p:spPr bwMode="auto">
            <a:xfrm flipV="1">
              <a:off x="2006" y="1007"/>
              <a:ext cx="751" cy="654"/>
            </a:xfrm>
            <a:prstGeom prst="line">
              <a:avLst/>
            </a:prstGeom>
            <a:noFill/>
            <a:ln w="57150" cmpd="sng">
              <a:solidFill>
                <a:srgbClr val="33CC33"/>
              </a:solidFill>
              <a:round/>
              <a:headEnd/>
              <a:tailEnd type="triangle" w="med" len="med"/>
            </a:ln>
          </p:spPr>
          <p:txBody>
            <a:bodyPr wrap="none" anchor="ctr"/>
            <a:lstStyle/>
            <a:p>
              <a:endParaRPr lang="en-GB" sz="2400">
                <a:latin typeface="Calibri" pitchFamily="34" charset="0"/>
              </a:endParaRPr>
            </a:p>
          </p:txBody>
        </p:sp>
        <p:sp>
          <p:nvSpPr>
            <p:cNvPr id="15396" name="Line 13"/>
            <p:cNvSpPr>
              <a:spLocks noChangeShapeType="1"/>
            </p:cNvSpPr>
            <p:nvPr/>
          </p:nvSpPr>
          <p:spPr bwMode="auto">
            <a:xfrm flipV="1">
              <a:off x="3508" y="959"/>
              <a:ext cx="0" cy="672"/>
            </a:xfrm>
            <a:prstGeom prst="line">
              <a:avLst/>
            </a:prstGeom>
            <a:noFill/>
            <a:ln w="57150" cmpd="sng">
              <a:solidFill>
                <a:schemeClr val="accent2"/>
              </a:solidFill>
              <a:round/>
              <a:headEnd/>
              <a:tailEnd type="triangle" w="med" len="med"/>
            </a:ln>
          </p:spPr>
          <p:txBody>
            <a:bodyPr wrap="none" anchor="ctr"/>
            <a:lstStyle/>
            <a:p>
              <a:endParaRPr lang="en-GB" sz="2400">
                <a:latin typeface="Calibri" pitchFamily="34" charset="0"/>
              </a:endParaRPr>
            </a:p>
          </p:txBody>
        </p:sp>
        <p:sp>
          <p:nvSpPr>
            <p:cNvPr id="15397" name="Line 14"/>
            <p:cNvSpPr>
              <a:spLocks noChangeShapeType="1"/>
            </p:cNvSpPr>
            <p:nvPr/>
          </p:nvSpPr>
          <p:spPr bwMode="auto">
            <a:xfrm flipH="1" flipV="1">
              <a:off x="3958" y="959"/>
              <a:ext cx="1001" cy="672"/>
            </a:xfrm>
            <a:prstGeom prst="line">
              <a:avLst/>
            </a:prstGeom>
            <a:noFill/>
            <a:ln w="57150" cmpd="sng">
              <a:solidFill>
                <a:srgbClr val="9900FF"/>
              </a:solidFill>
              <a:round/>
              <a:headEnd/>
              <a:tailEnd type="triangle" w="med" len="med"/>
            </a:ln>
          </p:spPr>
          <p:txBody>
            <a:bodyPr wrap="none" anchor="ctr"/>
            <a:lstStyle/>
            <a:p>
              <a:endParaRPr lang="en-GB" sz="2400">
                <a:latin typeface="Calibri" pitchFamily="34" charset="0"/>
              </a:endParaRPr>
            </a:p>
          </p:txBody>
        </p:sp>
      </p:grpSp>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65</a:t>
            </a:fld>
            <a:endParaRPr lang="en-US" altLang="en-US" sz="1200">
              <a:solidFill>
                <a:srgbClr val="898989"/>
              </a:solidFill>
            </a:endParaRPr>
          </a:p>
        </p:txBody>
      </p:sp>
    </p:spTree>
    <p:custDataLst>
      <p:tags r:id="rId1"/>
    </p:custData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276600"/>
            <a:ext cx="2667000" cy="646331"/>
          </a:xfrm>
          <a:prstGeom prst="rect">
            <a:avLst/>
          </a:prstGeom>
          <a:noFill/>
          <a:ln w="9525">
            <a:noFill/>
            <a:miter lim="800000"/>
            <a:headEnd/>
            <a:tailEnd/>
          </a:ln>
        </p:spPr>
        <p:txBody>
          <a:bodyPr>
            <a:spAutoFit/>
          </a:bodyPr>
          <a:lstStyle/>
          <a:p>
            <a:pPr algn="ctr"/>
            <a:r>
              <a:rPr lang="pt-PT" sz="3600" b="1" dirty="0">
                <a:latin typeface="Calibri" pitchFamily="34" charset="0"/>
              </a:rPr>
              <a:t>Localizações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66</a:t>
            </a:fld>
            <a:endParaRPr lang="en-US" altLang="en-US" sz="1200">
              <a:solidFill>
                <a:srgbClr val="898989"/>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323850" y="0"/>
            <a:ext cx="8458200" cy="981075"/>
          </a:xfrm>
          <a:noFill/>
        </p:spPr>
        <p:txBody>
          <a:bodyPr/>
          <a:lstStyle/>
          <a:p>
            <a:pPr eaLnBrk="1" hangingPunct="1"/>
            <a:r>
              <a:rPr lang="pt-PT" b="1">
                <a:solidFill>
                  <a:schemeClr val="accent1">
                    <a:lumMod val="25000"/>
                  </a:schemeClr>
                </a:solidFill>
                <a:latin typeface="Calibri" pitchFamily="34" charset="0"/>
              </a:rPr>
              <a:t>Servidores Web  </a:t>
            </a:r>
          </a:p>
        </p:txBody>
      </p:sp>
      <p:sp>
        <p:nvSpPr>
          <p:cNvPr id="55299"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224260" name="Text Box 4"/>
          <p:cNvSpPr txBox="1">
            <a:spLocks noChangeArrowheads="1"/>
          </p:cNvSpPr>
          <p:nvPr/>
        </p:nvSpPr>
        <p:spPr bwMode="auto">
          <a:xfrm>
            <a:off x="468313" y="1052513"/>
            <a:ext cx="8353425" cy="5109091"/>
          </a:xfrm>
          <a:prstGeom prst="rect">
            <a:avLst/>
          </a:prstGeom>
          <a:noFill/>
          <a:ln w="9525">
            <a:noFill/>
            <a:miter lim="800000"/>
            <a:headEnd/>
            <a:tailEnd/>
          </a:ln>
        </p:spPr>
        <p:txBody>
          <a:bodyPr>
            <a:spAutoFit/>
          </a:bodyPr>
          <a:lstStyle/>
          <a:p>
            <a:pPr eaLnBrk="0" hangingPunct="0">
              <a:spcBef>
                <a:spcPct val="50000"/>
              </a:spcBef>
            </a:pPr>
            <a:r>
              <a:rPr lang="pt-PT" sz="3200" b="1" i="1">
                <a:latin typeface="Calibri" pitchFamily="34" charset="0"/>
              </a:rPr>
              <a:t>Analisar estatísticas de acesso à Internet</a:t>
            </a:r>
          </a:p>
          <a:p>
            <a:pPr eaLnBrk="0" hangingPunct="0">
              <a:spcBef>
                <a:spcPct val="50000"/>
              </a:spcBef>
            </a:pPr>
            <a:endParaRPr lang="en-GB" sz="1600" b="1" i="1" dirty="0">
              <a:latin typeface="Calibri" pitchFamily="34" charset="0"/>
            </a:endParaRPr>
          </a:p>
          <a:p>
            <a:pPr eaLnBrk="0" hangingPunct="0"/>
            <a:r>
              <a:rPr lang="pt-PT" sz="2800">
                <a:latin typeface="Calibri" pitchFamily="34" charset="0"/>
                <a:cs typeface="Arial" charset="0"/>
              </a:rPr>
              <a:t>Para se ligar a um site, deve iniciar sessão. Todos os sistemas de computadores mantêm registos de ligações. Sabem:</a:t>
            </a:r>
          </a:p>
          <a:p>
            <a:pPr eaLnBrk="0" hangingPunct="0"/>
            <a:endParaRPr lang="en-GB" dirty="0">
              <a:latin typeface="Calibri" pitchFamily="34" charset="0"/>
              <a:cs typeface="Arial" charset="0"/>
            </a:endParaRPr>
          </a:p>
          <a:p>
            <a:pPr eaLnBrk="0" hangingPunct="0">
              <a:buFont typeface="Arial"/>
              <a:buChar char="•"/>
            </a:pPr>
            <a:r>
              <a:rPr lang="pt-PT" sz="2400">
                <a:latin typeface="Calibri" pitchFamily="34" charset="0"/>
                <a:cs typeface="Arial" charset="0"/>
              </a:rPr>
              <a:t>  	A sua identidade (endereço IP)</a:t>
            </a:r>
          </a:p>
          <a:p>
            <a:pPr eaLnBrk="0" hangingPunct="0">
              <a:buFont typeface="Arial"/>
              <a:buChar char="•"/>
            </a:pPr>
            <a:r>
              <a:rPr lang="pt-PT" sz="2400">
                <a:latin typeface="Calibri" pitchFamily="34" charset="0"/>
                <a:cs typeface="Arial" charset="0"/>
              </a:rPr>
              <a:t>  	Data e hora do acesso</a:t>
            </a:r>
          </a:p>
          <a:p>
            <a:pPr eaLnBrk="0" hangingPunct="0">
              <a:buFont typeface="Arial"/>
              <a:buChar char="•"/>
            </a:pPr>
            <a:r>
              <a:rPr lang="pt-PT" sz="2400">
                <a:latin typeface="Calibri" pitchFamily="34" charset="0"/>
                <a:cs typeface="Arial" charset="0"/>
              </a:rPr>
              <a:t>  	O que procurou</a:t>
            </a:r>
          </a:p>
          <a:p>
            <a:pPr eaLnBrk="0" hangingPunct="0">
              <a:buFont typeface="Arial"/>
              <a:buChar char="•"/>
            </a:pPr>
            <a:r>
              <a:rPr lang="pt-PT" sz="2400">
                <a:latin typeface="Calibri" pitchFamily="34" charset="0"/>
                <a:cs typeface="Arial" charset="0"/>
              </a:rPr>
              <a:t>  	Quanto tempo procurou</a:t>
            </a:r>
          </a:p>
          <a:p>
            <a:pPr eaLnBrk="0" hangingPunct="0">
              <a:buFont typeface="Arial"/>
              <a:buChar char="•"/>
            </a:pPr>
            <a:r>
              <a:rPr lang="pt-PT" sz="2400">
                <a:latin typeface="Calibri" pitchFamily="34" charset="0"/>
                <a:cs typeface="Arial" charset="0"/>
              </a:rPr>
              <a:t>  	O seu navegador</a:t>
            </a:r>
          </a:p>
          <a:p>
            <a:pPr eaLnBrk="0" hangingPunct="0">
              <a:buFont typeface="Arial"/>
              <a:buChar char="•"/>
            </a:pPr>
            <a:r>
              <a:rPr lang="pt-PT" sz="2400">
                <a:latin typeface="Calibri" pitchFamily="34" charset="0"/>
                <a:cs typeface="Arial" charset="0"/>
              </a:rPr>
              <a:t>  	O seu sistema operativo</a:t>
            </a:r>
          </a:p>
          <a:p>
            <a:pPr eaLnBrk="0" hangingPunct="0">
              <a:buFont typeface="Arial"/>
              <a:buChar char="•"/>
            </a:pPr>
            <a:r>
              <a:rPr lang="pt-PT" sz="2400">
                <a:latin typeface="Calibri" pitchFamily="34" charset="0"/>
                <a:cs typeface="Arial" charset="0"/>
              </a:rPr>
              <a:t>  	Como chegou à página</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67</a:t>
            </a:fld>
            <a:endParaRPr lang="en-US" altLang="en-US" sz="120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4260">
                                            <p:txEl>
                                              <p:pRg st="0" end="0"/>
                                            </p:txEl>
                                          </p:spTgt>
                                        </p:tgtEl>
                                        <p:attrNameLst>
                                          <p:attrName>style.visibility</p:attrName>
                                        </p:attrNameLst>
                                      </p:cBhvr>
                                      <p:to>
                                        <p:strVal val="visible"/>
                                      </p:to>
                                    </p:set>
                                    <p:anim calcmode="lin" valueType="num">
                                      <p:cBhvr additive="base">
                                        <p:cTn id="7" dur="500" fill="hold"/>
                                        <p:tgtEl>
                                          <p:spTgt spid="2242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42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4260">
                                            <p:txEl>
                                              <p:pRg st="2" end="2"/>
                                            </p:txEl>
                                          </p:spTgt>
                                        </p:tgtEl>
                                        <p:attrNameLst>
                                          <p:attrName>style.visibility</p:attrName>
                                        </p:attrNameLst>
                                      </p:cBhvr>
                                      <p:to>
                                        <p:strVal val="visible"/>
                                      </p:to>
                                    </p:set>
                                    <p:anim calcmode="lin" valueType="num">
                                      <p:cBhvr additive="base">
                                        <p:cTn id="13" dur="500" fill="hold"/>
                                        <p:tgtEl>
                                          <p:spTgt spid="22426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426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4260">
                                            <p:txEl>
                                              <p:pRg st="4" end="4"/>
                                            </p:txEl>
                                          </p:spTgt>
                                        </p:tgtEl>
                                        <p:attrNameLst>
                                          <p:attrName>style.visibility</p:attrName>
                                        </p:attrNameLst>
                                      </p:cBhvr>
                                      <p:to>
                                        <p:strVal val="visible"/>
                                      </p:to>
                                    </p:set>
                                    <p:anim calcmode="lin" valueType="num">
                                      <p:cBhvr additive="base">
                                        <p:cTn id="19" dur="500" fill="hold"/>
                                        <p:tgtEl>
                                          <p:spTgt spid="22426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426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4260">
                                            <p:txEl>
                                              <p:pRg st="5" end="5"/>
                                            </p:txEl>
                                          </p:spTgt>
                                        </p:tgtEl>
                                        <p:attrNameLst>
                                          <p:attrName>style.visibility</p:attrName>
                                        </p:attrNameLst>
                                      </p:cBhvr>
                                      <p:to>
                                        <p:strVal val="visible"/>
                                      </p:to>
                                    </p:set>
                                    <p:anim calcmode="lin" valueType="num">
                                      <p:cBhvr additive="base">
                                        <p:cTn id="25" dur="500" fill="hold"/>
                                        <p:tgtEl>
                                          <p:spTgt spid="224260">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426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4260">
                                            <p:txEl>
                                              <p:pRg st="6" end="6"/>
                                            </p:txEl>
                                          </p:spTgt>
                                        </p:tgtEl>
                                        <p:attrNameLst>
                                          <p:attrName>style.visibility</p:attrName>
                                        </p:attrNameLst>
                                      </p:cBhvr>
                                      <p:to>
                                        <p:strVal val="visible"/>
                                      </p:to>
                                    </p:set>
                                    <p:anim calcmode="lin" valueType="num">
                                      <p:cBhvr additive="base">
                                        <p:cTn id="31" dur="500" fill="hold"/>
                                        <p:tgtEl>
                                          <p:spTgt spid="224260">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426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4260">
                                            <p:txEl>
                                              <p:pRg st="7" end="7"/>
                                            </p:txEl>
                                          </p:spTgt>
                                        </p:tgtEl>
                                        <p:attrNameLst>
                                          <p:attrName>style.visibility</p:attrName>
                                        </p:attrNameLst>
                                      </p:cBhvr>
                                      <p:to>
                                        <p:strVal val="visible"/>
                                      </p:to>
                                    </p:set>
                                    <p:anim calcmode="lin" valueType="num">
                                      <p:cBhvr additive="base">
                                        <p:cTn id="37" dur="500" fill="hold"/>
                                        <p:tgtEl>
                                          <p:spTgt spid="224260">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426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4260">
                                            <p:txEl>
                                              <p:pRg st="8" end="8"/>
                                            </p:txEl>
                                          </p:spTgt>
                                        </p:tgtEl>
                                        <p:attrNameLst>
                                          <p:attrName>style.visibility</p:attrName>
                                        </p:attrNameLst>
                                      </p:cBhvr>
                                      <p:to>
                                        <p:strVal val="visible"/>
                                      </p:to>
                                    </p:set>
                                    <p:anim calcmode="lin" valueType="num">
                                      <p:cBhvr additive="base">
                                        <p:cTn id="43" dur="500" fill="hold"/>
                                        <p:tgtEl>
                                          <p:spTgt spid="224260">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426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24260">
                                            <p:txEl>
                                              <p:pRg st="9" end="9"/>
                                            </p:txEl>
                                          </p:spTgt>
                                        </p:tgtEl>
                                        <p:attrNameLst>
                                          <p:attrName>style.visibility</p:attrName>
                                        </p:attrNameLst>
                                      </p:cBhvr>
                                      <p:to>
                                        <p:strVal val="visible"/>
                                      </p:to>
                                    </p:set>
                                    <p:anim calcmode="lin" valueType="num">
                                      <p:cBhvr additive="base">
                                        <p:cTn id="49" dur="500" fill="hold"/>
                                        <p:tgtEl>
                                          <p:spTgt spid="224260">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426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24260">
                                            <p:txEl>
                                              <p:pRg st="10" end="10"/>
                                            </p:txEl>
                                          </p:spTgt>
                                        </p:tgtEl>
                                        <p:attrNameLst>
                                          <p:attrName>style.visibility</p:attrName>
                                        </p:attrNameLst>
                                      </p:cBhvr>
                                      <p:to>
                                        <p:strVal val="visible"/>
                                      </p:to>
                                    </p:set>
                                    <p:anim calcmode="lin" valueType="num">
                                      <p:cBhvr additive="base">
                                        <p:cTn id="55" dur="500" fill="hold"/>
                                        <p:tgtEl>
                                          <p:spTgt spid="224260">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2426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23850" y="0"/>
            <a:ext cx="8458200" cy="863600"/>
          </a:xfrm>
          <a:noFill/>
        </p:spPr>
        <p:txBody>
          <a:bodyPr/>
          <a:lstStyle/>
          <a:p>
            <a:pPr eaLnBrk="1" hangingPunct="1"/>
            <a:r>
              <a:rPr lang="pt-PT" b="1">
                <a:solidFill>
                  <a:schemeClr val="accent1">
                    <a:lumMod val="25000"/>
                  </a:schemeClr>
                </a:solidFill>
                <a:latin typeface="Calibri" pitchFamily="34" charset="0"/>
              </a:rPr>
              <a:t>Registos dos servidores Web</a:t>
            </a:r>
          </a:p>
        </p:txBody>
      </p:sp>
      <p:sp>
        <p:nvSpPr>
          <p:cNvPr id="56323"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6324" name="Text Box 4"/>
          <p:cNvSpPr txBox="1">
            <a:spLocks noChangeArrowheads="1"/>
          </p:cNvSpPr>
          <p:nvPr/>
        </p:nvSpPr>
        <p:spPr bwMode="auto">
          <a:xfrm>
            <a:off x="179388" y="1341438"/>
            <a:ext cx="8763000" cy="3744912"/>
          </a:xfrm>
          <a:prstGeom prst="rect">
            <a:avLst/>
          </a:prstGeom>
          <a:solidFill>
            <a:srgbClr val="FFFFFF"/>
          </a:solidFill>
          <a:ln w="9525">
            <a:noFill/>
            <a:miter lim="800000"/>
            <a:headEnd/>
            <a:tailEnd/>
          </a:ln>
        </p:spPr>
        <p:txBody>
          <a:bodyPr/>
          <a:lstStyle/>
          <a:p>
            <a:pPr algn="just"/>
            <a:r>
              <a:rPr lang="pt-PT" sz="1200">
                <a:latin typeface="Tahoma" pitchFamily="34" charset="0"/>
              </a:rPr>
              <a:t>192.220.98.177 - - [07/Jan/2017:21:09:27 -0400] "GET / HTTP/1.0" 206 1729 "-" "Servmon::Monitor::apache/1.03" 216.128.130.126 - - [07/Jan/2017:21:30:02 -0400] "GET /pgp/ HTTP/1.0" 200 1871 http://dir.yahoo.com/Computers _and_ Internet /Security_and_Encryption/PGP___Pretty_Good_Privacy/" "Mozilla/4.0 (compatible; MSIE 6.0 [en] Win NT 5.1; U)" 66.196.73.20 - - [07/Jan/2017:21:33:35 -0400] "GET /pgp/pgpdoc2/pgpdoc2_65.html HTTP/1.0" 200 7185 "-" "Mozilla/5.0 (Slurp/cat; slurp@inktomi.com; http://www.inktomi.com/slurp.html)" 63.229.162.177 - -  [07/Jan/2017 :21:34:31 -0400] "GET /stephen/singers/ HTTP/1.1" 200 1936 "http://www.dosado.com/callers/default.htm " "Mozilla/4.0 (compatible; MSIE 5.5; Windows 98; Win 9x 4.90)" 138.162.0.41 - - [07/Jan/2017:21:36:27 -0400] "GET gallery/Colorado 02?&amp;page=2 HTTP/1.0" 200 19649 "http://www.google.com/search?q=st+malo+chapel+colorado&amp;hl=en&amp;lr=&amp;ie=UTF-8&amp;start=20&amp;sa=N" Mozilla/4.76 [en] (Windows NT 5.0; U)" 138.162.0.42 - - [07/Jan/2017:21:36:29 -0400] "GET /gallery/css/embedded_style.css.default HTTP/1.0" 200 1901 "-" "Mozilla/4.76 [en] (Windows NT 5.0; U)" 66.196.73.15  - - [07/Jan/2017:21:43:09 -0400] "GET /stephen/home.html HTTP/1.0" 200 11104 "-" "Mozilla/5.0 (Slurp/cat; slurp@inktomi.com;http://www.inktomi.com/slurp. html)" 66.196.72.107 - - [07/Jan/2017:21:44:19 -0400] "GET /ftp/logs/error_log HTTP/1.0" 404 277 "-" "Mozilla/5.0 (Slurp/ cat; slurp @inktomi.com; http://www.inktomi.com/slurp.html)" 12.255.212.29 - - [07/Jan/2017:21:51:42 -0400] "GET /cgi-bin/formmail .cgi?recipient=lharleyren49@aol.com&amp;subject=http://www.gildea. com/cgi-bin/formmail.cgi&amp;body=48462427 &amp;email =uqizakzbi@aol.com HTTP/1.1" 404 291 "-" "Mozilla/4.0 (compatible; MSIE 5.0; Windows 98; DigExt)"64.156.198.78 - - [07/Jan/2017:21:52:53 -0400] "GET /wang-center/schedules/wang.html  HTTP/1.1" 200 1438 "-" "Mozilla/5.0 (X11; Linux i686; en-US; rv:1.0rc5; OBJR)" 163.139.58.174 - - [07/Jan/2017:21:54:29 -0400] "GET /sd/ HTTP/1.1" 304 - "-" "Mozilla/4.0 (compatible; MSIE 6.0; Windows NT 5.1; .NET CLR 1.0.3705)"205.188.209.51 - - [07/Jan/2017:21:57:23 -0400] "GET / HTTP/1.0" 200 1729 "http://aolsearch.aol.com/dirsearch.adp?query=Gildea"</a:t>
            </a:r>
          </a:p>
          <a:p>
            <a:pPr algn="just"/>
            <a:endParaRPr lang="en-US" sz="1200" dirty="0">
              <a:latin typeface="Tahoma" pitchFamily="34" charset="0"/>
            </a:endParaRPr>
          </a:p>
        </p:txBody>
      </p:sp>
      <p:sp>
        <p:nvSpPr>
          <p:cNvPr id="225285" name="Text Box 5"/>
          <p:cNvSpPr txBox="1">
            <a:spLocks noChangeArrowheads="1"/>
          </p:cNvSpPr>
          <p:nvPr/>
        </p:nvSpPr>
        <p:spPr bwMode="auto">
          <a:xfrm>
            <a:off x="2627312" y="5300662"/>
            <a:ext cx="4078287" cy="646331"/>
          </a:xfrm>
          <a:prstGeom prst="rect">
            <a:avLst/>
          </a:prstGeom>
          <a:solidFill>
            <a:srgbClr val="FF0000"/>
          </a:solidFill>
          <a:ln w="9525">
            <a:noFill/>
            <a:miter lim="800000"/>
            <a:headEnd/>
            <a:tailEnd/>
          </a:ln>
        </p:spPr>
        <p:txBody>
          <a:bodyPr wrap="square">
            <a:spAutoFit/>
          </a:bodyPr>
          <a:lstStyle/>
          <a:p>
            <a:pPr algn="ctr">
              <a:spcBef>
                <a:spcPct val="50000"/>
              </a:spcBef>
            </a:pPr>
            <a:r>
              <a:rPr lang="pt-PT" sz="3600" b="1">
                <a:solidFill>
                  <a:schemeClr val="bg1"/>
                </a:solidFill>
                <a:latin typeface="Calibri" pitchFamily="34" charset="0"/>
              </a:rPr>
              <a:t>O que é isto?</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68</a:t>
            </a:fld>
            <a:endParaRPr lang="en-US" altLang="en-US" sz="120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a:spLocks noChangeArrowheads="1"/>
          </p:cNvSpPr>
          <p:nvPr/>
        </p:nvSpPr>
        <p:spPr bwMode="auto">
          <a:xfrm>
            <a:off x="684213" y="692150"/>
            <a:ext cx="8088312" cy="523220"/>
          </a:xfrm>
          <a:prstGeom prst="rect">
            <a:avLst/>
          </a:prstGeom>
          <a:noFill/>
          <a:ln w="9525">
            <a:noFill/>
            <a:miter lim="800000"/>
            <a:headEnd/>
            <a:tailEnd/>
          </a:ln>
        </p:spPr>
        <p:txBody>
          <a:bodyPr>
            <a:spAutoFit/>
          </a:bodyPr>
          <a:lstStyle/>
          <a:p>
            <a:pPr eaLnBrk="0" hangingPunct="0">
              <a:spcBef>
                <a:spcPct val="50000"/>
              </a:spcBef>
            </a:pPr>
            <a:r>
              <a:rPr lang="pt-PT" sz="2800" b="1">
                <a:latin typeface="Calibri" pitchFamily="34" charset="0"/>
                <a:cs typeface="Times New Roman" pitchFamily="18" charset="0"/>
              </a:rPr>
              <a:t>Analisar estatísticas de acesso à Internet - registos de Internet</a:t>
            </a:r>
          </a:p>
        </p:txBody>
      </p:sp>
      <p:sp>
        <p:nvSpPr>
          <p:cNvPr id="57347" name="Rectangle 3"/>
          <p:cNvSpPr>
            <a:spLocks noGrp="1" noChangeArrowheads="1"/>
          </p:cNvSpPr>
          <p:nvPr>
            <p:ph type="title"/>
          </p:nvPr>
        </p:nvSpPr>
        <p:spPr>
          <a:xfrm>
            <a:off x="323850" y="0"/>
            <a:ext cx="8458200" cy="863600"/>
          </a:xfrm>
          <a:noFill/>
        </p:spPr>
        <p:txBody>
          <a:bodyPr/>
          <a:lstStyle/>
          <a:p>
            <a:pPr eaLnBrk="1" hangingPunct="1"/>
            <a:r>
              <a:rPr lang="pt-PT" b="1">
                <a:solidFill>
                  <a:schemeClr val="accent1">
                    <a:lumMod val="25000"/>
                  </a:schemeClr>
                </a:solidFill>
                <a:latin typeface="Calibri" pitchFamily="34" charset="0"/>
              </a:rPr>
              <a:t>Registos dos servidores Web</a:t>
            </a:r>
          </a:p>
        </p:txBody>
      </p:sp>
      <p:sp>
        <p:nvSpPr>
          <p:cNvPr id="5734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226309" name="Text Box 5"/>
          <p:cNvSpPr txBox="1">
            <a:spLocks noChangeArrowheads="1"/>
          </p:cNvSpPr>
          <p:nvPr/>
        </p:nvSpPr>
        <p:spPr bwMode="auto">
          <a:xfrm>
            <a:off x="323850" y="1268413"/>
            <a:ext cx="8591550" cy="5478423"/>
          </a:xfrm>
          <a:prstGeom prst="rect">
            <a:avLst/>
          </a:prstGeom>
          <a:solidFill>
            <a:schemeClr val="bg1"/>
          </a:solidFill>
          <a:ln w="9525">
            <a:noFill/>
            <a:miter lim="800000"/>
            <a:headEnd/>
            <a:tailEnd/>
          </a:ln>
        </p:spPr>
        <p:txBody>
          <a:bodyPr wrap="square">
            <a:spAutoFit/>
          </a:bodyPr>
          <a:lstStyle/>
          <a:p>
            <a:pPr eaLnBrk="0" hangingPunct="0"/>
            <a:r>
              <a:rPr lang="pt-PT" sz="1000" dirty="0">
                <a:latin typeface="Tahoma" pitchFamily="34" charset="0"/>
                <a:cs typeface="Arabic Transparent" pitchFamily="2" charset="0"/>
              </a:rPr>
              <a:t>192.220.98.177 - - [</a:t>
            </a:r>
            <a:r>
              <a:rPr lang="pt-PT" sz="1000" dirty="0" err="1">
                <a:latin typeface="Tahoma" pitchFamily="34" charset="0"/>
                <a:cs typeface="Arabic Transparent" pitchFamily="2" charset="0"/>
              </a:rPr>
              <a:t>07/Jan/2017:21:09:27</a:t>
            </a:r>
            <a:r>
              <a:rPr lang="pt-PT" sz="1000" dirty="0">
                <a:latin typeface="Tahoma" pitchFamily="34" charset="0"/>
                <a:cs typeface="Arabic Transparent" pitchFamily="2" charset="0"/>
              </a:rPr>
              <a:t> -0400] "</a:t>
            </a:r>
            <a:r>
              <a:rPr lang="pt-PT" sz="1000" dirty="0" err="1">
                <a:latin typeface="Tahoma" pitchFamily="34" charset="0"/>
                <a:cs typeface="Arabic Transparent" pitchFamily="2" charset="0"/>
              </a:rPr>
              <a:t>GET</a:t>
            </a:r>
            <a:r>
              <a:rPr lang="pt-PT" sz="1000" dirty="0">
                <a:latin typeface="Tahoma" pitchFamily="34" charset="0"/>
                <a:cs typeface="Arabic Transparent" pitchFamily="2" charset="0"/>
              </a:rPr>
              <a:t> / </a:t>
            </a:r>
            <a:r>
              <a:rPr lang="pt-PT" sz="1000" dirty="0" err="1">
                <a:latin typeface="Tahoma" pitchFamily="34" charset="0"/>
                <a:cs typeface="Arabic Transparent" pitchFamily="2" charset="0"/>
              </a:rPr>
              <a:t>HTTP/1.0</a:t>
            </a:r>
            <a:r>
              <a:rPr lang="pt-PT" sz="1000" dirty="0">
                <a:latin typeface="Tahoma" pitchFamily="34" charset="0"/>
                <a:cs typeface="Arabic Transparent" pitchFamily="2" charset="0"/>
              </a:rPr>
              <a:t>" 206 1729 "-" "</a:t>
            </a:r>
            <a:r>
              <a:rPr lang="pt-PT" sz="1000" dirty="0" err="1">
                <a:latin typeface="Tahoma" pitchFamily="34" charset="0"/>
                <a:cs typeface="Arabic Transparent" pitchFamily="2" charset="0"/>
              </a:rPr>
              <a:t>Servmon</a:t>
            </a:r>
            <a:r>
              <a:rPr lang="pt-PT" sz="1000" dirty="0">
                <a:latin typeface="Tahoma" pitchFamily="34" charset="0"/>
                <a:cs typeface="Arabic Transparent" pitchFamily="2" charset="0"/>
              </a:rPr>
              <a:t>::Monitor::</a:t>
            </a:r>
            <a:r>
              <a:rPr lang="pt-PT" sz="1000" dirty="0" err="1">
                <a:latin typeface="Tahoma" pitchFamily="34" charset="0"/>
                <a:cs typeface="Arabic Transparent" pitchFamily="2" charset="0"/>
              </a:rPr>
              <a:t>apache/1.03</a:t>
            </a:r>
            <a:r>
              <a:rPr lang="pt-PT" sz="1000" dirty="0">
                <a:latin typeface="Tahoma" pitchFamily="34" charset="0"/>
                <a:cs typeface="Arabic Transparent" pitchFamily="2" charset="0"/>
              </a:rPr>
              <a:t>" </a:t>
            </a:r>
          </a:p>
          <a:p>
            <a:pPr eaLnBrk="0" hangingPunct="0"/>
            <a:endParaRPr lang="mr-IN" sz="1000" dirty="0">
              <a:latin typeface="Tahoma" pitchFamily="34" charset="0"/>
              <a:cs typeface="Arabic Transparent" pitchFamily="2" charset="0"/>
            </a:endParaRPr>
          </a:p>
          <a:p>
            <a:pPr eaLnBrk="0" hangingPunct="0"/>
            <a:r>
              <a:rPr lang="pt-PT" sz="1000" dirty="0">
                <a:solidFill>
                  <a:srgbClr val="FF0000"/>
                </a:solidFill>
                <a:latin typeface="Tahoma" pitchFamily="34" charset="0"/>
                <a:cs typeface="Arabic Transparent" pitchFamily="2" charset="0"/>
              </a:rPr>
              <a:t>216.128.130.126 - - [</a:t>
            </a:r>
            <a:r>
              <a:rPr lang="pt-PT" sz="1000" dirty="0" err="1">
                <a:solidFill>
                  <a:srgbClr val="FF0000"/>
                </a:solidFill>
                <a:latin typeface="Tahoma" pitchFamily="34" charset="0"/>
                <a:cs typeface="Arabic Transparent" pitchFamily="2" charset="0"/>
              </a:rPr>
              <a:t>07/Jan/2017:21:30:02</a:t>
            </a:r>
            <a:r>
              <a:rPr lang="pt-PT" sz="1000" dirty="0">
                <a:solidFill>
                  <a:srgbClr val="FF0000"/>
                </a:solidFill>
                <a:latin typeface="Tahoma" pitchFamily="34" charset="0"/>
                <a:cs typeface="Arabic Transparent" pitchFamily="2" charset="0"/>
              </a:rPr>
              <a:t> -0400] "</a:t>
            </a:r>
            <a:r>
              <a:rPr lang="pt-PT" sz="1000" dirty="0" err="1">
                <a:solidFill>
                  <a:srgbClr val="FF0000"/>
                </a:solidFill>
                <a:latin typeface="Tahoma" pitchFamily="34" charset="0"/>
                <a:cs typeface="Arabic Transparent" pitchFamily="2" charset="0"/>
              </a:rPr>
              <a:t>GET</a:t>
            </a:r>
            <a:r>
              <a:rPr lang="pt-PT" sz="1000" dirty="0">
                <a:solidFill>
                  <a:srgbClr val="FF0000"/>
                </a:solidFill>
                <a:latin typeface="Tahoma" pitchFamily="34" charset="0"/>
                <a:cs typeface="Arabic Transparent" pitchFamily="2" charset="0"/>
              </a:rPr>
              <a:t> </a:t>
            </a:r>
            <a:r>
              <a:rPr lang="pt-PT" sz="1000" dirty="0" err="1">
                <a:solidFill>
                  <a:srgbClr val="FF0000"/>
                </a:solidFill>
                <a:latin typeface="Tahoma" pitchFamily="34" charset="0"/>
                <a:cs typeface="Arabic Transparent" pitchFamily="2" charset="0"/>
              </a:rPr>
              <a:t>/pgp/</a:t>
            </a:r>
            <a:r>
              <a:rPr lang="pt-PT" sz="1000" dirty="0">
                <a:solidFill>
                  <a:srgbClr val="FF0000"/>
                </a:solidFill>
                <a:latin typeface="Tahoma" pitchFamily="34" charset="0"/>
                <a:cs typeface="Arabic Transparent" pitchFamily="2" charset="0"/>
              </a:rPr>
              <a:t> </a:t>
            </a:r>
            <a:r>
              <a:rPr lang="pt-PT" sz="1000" dirty="0" err="1">
                <a:solidFill>
                  <a:srgbClr val="FF0000"/>
                </a:solidFill>
                <a:latin typeface="Tahoma" pitchFamily="34" charset="0"/>
                <a:cs typeface="Arabic Transparent" pitchFamily="2" charset="0"/>
              </a:rPr>
              <a:t>HTTP/1.0</a:t>
            </a:r>
            <a:r>
              <a:rPr lang="pt-PT" sz="1000" dirty="0">
                <a:solidFill>
                  <a:srgbClr val="FF0000"/>
                </a:solidFill>
                <a:latin typeface="Tahoma" pitchFamily="34" charset="0"/>
                <a:cs typeface="Arabic Transparent" pitchFamily="2" charset="0"/>
              </a:rPr>
              <a:t>" 200 1871 "http://dir.yahoo.com/Computers_and_Internet/Security_and_Encryption/PGP___Pretty_Good_Privacy/" "</a:t>
            </a:r>
            <a:r>
              <a:rPr lang="pt-PT" sz="1000" dirty="0" err="1">
                <a:solidFill>
                  <a:srgbClr val="FF0000"/>
                </a:solidFill>
                <a:latin typeface="Tahoma" pitchFamily="34" charset="0"/>
                <a:cs typeface="Arabic Transparent" pitchFamily="2" charset="0"/>
              </a:rPr>
              <a:t>Mozilla/4.0</a:t>
            </a:r>
            <a:r>
              <a:rPr lang="pt-PT" sz="1000" dirty="0">
                <a:solidFill>
                  <a:srgbClr val="FF0000"/>
                </a:solidFill>
                <a:latin typeface="Tahoma" pitchFamily="34" charset="0"/>
                <a:cs typeface="Arabic Transparent" pitchFamily="2" charset="0"/>
              </a:rPr>
              <a:t> (</a:t>
            </a:r>
            <a:r>
              <a:rPr lang="pt-PT" sz="1000" dirty="0" err="1">
                <a:solidFill>
                  <a:srgbClr val="FF0000"/>
                </a:solidFill>
                <a:latin typeface="Tahoma" pitchFamily="34" charset="0"/>
                <a:cs typeface="Arabic Transparent" pitchFamily="2" charset="0"/>
              </a:rPr>
              <a:t>compatible</a:t>
            </a:r>
            <a:r>
              <a:rPr lang="pt-PT" sz="1000" dirty="0">
                <a:solidFill>
                  <a:srgbClr val="FF0000"/>
                </a:solidFill>
                <a:latin typeface="Tahoma" pitchFamily="34" charset="0"/>
                <a:cs typeface="Arabic Transparent" pitchFamily="2" charset="0"/>
              </a:rPr>
              <a:t>; </a:t>
            </a:r>
            <a:r>
              <a:rPr lang="pt-PT" sz="1000" dirty="0" err="1">
                <a:solidFill>
                  <a:srgbClr val="FF0000"/>
                </a:solidFill>
                <a:latin typeface="Tahoma" pitchFamily="34" charset="0"/>
                <a:cs typeface="Arabic Transparent" pitchFamily="2" charset="0"/>
              </a:rPr>
              <a:t>MSIE</a:t>
            </a:r>
            <a:r>
              <a:rPr lang="pt-PT" sz="1000" dirty="0">
                <a:solidFill>
                  <a:srgbClr val="FF0000"/>
                </a:solidFill>
                <a:latin typeface="Tahoma" pitchFamily="34" charset="0"/>
                <a:cs typeface="Arabic Transparent" pitchFamily="2" charset="0"/>
              </a:rPr>
              <a:t> 6.0 [en] Win NT 5.1; U)" </a:t>
            </a:r>
          </a:p>
          <a:p>
            <a:pPr eaLnBrk="0" hangingPunct="0"/>
            <a:endParaRPr lang="mr-IN" sz="1000" dirty="0">
              <a:latin typeface="Tahoma" pitchFamily="34" charset="0"/>
              <a:cs typeface="Arabic Transparent" pitchFamily="2" charset="0"/>
            </a:endParaRPr>
          </a:p>
          <a:p>
            <a:pPr eaLnBrk="0" hangingPunct="0"/>
            <a:r>
              <a:rPr lang="pt-PT" sz="1000" dirty="0">
                <a:latin typeface="Tahoma" pitchFamily="34" charset="0"/>
                <a:cs typeface="Arabic Transparent" pitchFamily="2" charset="0"/>
              </a:rPr>
              <a:t>66.196.73.20 - - [</a:t>
            </a:r>
            <a:r>
              <a:rPr lang="pt-PT" sz="1000" dirty="0" err="1">
                <a:latin typeface="Tahoma" pitchFamily="34" charset="0"/>
                <a:cs typeface="Arabic Transparent" pitchFamily="2" charset="0"/>
              </a:rPr>
              <a:t>07/Jan/2017:21:33:35</a:t>
            </a:r>
            <a:r>
              <a:rPr lang="pt-PT" sz="1000" dirty="0">
                <a:latin typeface="Tahoma" pitchFamily="34" charset="0"/>
                <a:cs typeface="Arabic Transparent" pitchFamily="2" charset="0"/>
              </a:rPr>
              <a:t> -0400] "</a:t>
            </a:r>
            <a:r>
              <a:rPr lang="pt-PT" sz="1000" dirty="0" err="1">
                <a:latin typeface="Tahoma" pitchFamily="34" charset="0"/>
                <a:cs typeface="Arabic Transparent" pitchFamily="2" charset="0"/>
              </a:rPr>
              <a:t>GET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/pgp/pgpdoc2/pgpdoc2_65.html</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HTTP/1.0</a:t>
            </a:r>
            <a:r>
              <a:rPr lang="pt-PT" sz="1000" dirty="0">
                <a:latin typeface="Tahoma" pitchFamily="34" charset="0"/>
                <a:cs typeface="Arabic Transparent" pitchFamily="2" charset="0"/>
              </a:rPr>
              <a:t>" 200 7185 "-" "</a:t>
            </a:r>
            <a:r>
              <a:rPr lang="pt-PT" sz="1000" dirty="0" err="1">
                <a:latin typeface="Tahoma" pitchFamily="34" charset="0"/>
                <a:cs typeface="Arabic Transparent" pitchFamily="2" charset="0"/>
              </a:rPr>
              <a:t>Mozilla/5.0</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Slurp/cat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slurp@inktomi.com</a:t>
            </a:r>
            <a:r>
              <a:rPr lang="pt-PT" sz="1000" dirty="0">
                <a:latin typeface="Tahoma" pitchFamily="34" charset="0"/>
                <a:cs typeface="Arabic Transparent" pitchFamily="2" charset="0"/>
              </a:rPr>
              <a:t>; http://www.inktomi.com/slurp.html)" </a:t>
            </a:r>
          </a:p>
          <a:p>
            <a:pPr eaLnBrk="0" hangingPunct="0"/>
            <a:endParaRPr lang="mr-IN" sz="1000" dirty="0">
              <a:latin typeface="Tahoma" pitchFamily="34" charset="0"/>
              <a:cs typeface="Arabic Transparent" pitchFamily="2" charset="0"/>
            </a:endParaRPr>
          </a:p>
          <a:p>
            <a:pPr eaLnBrk="0" hangingPunct="0"/>
            <a:r>
              <a:rPr lang="pt-PT" sz="1000" dirty="0">
                <a:latin typeface="Tahoma" pitchFamily="34" charset="0"/>
                <a:cs typeface="Arabic Transparent" pitchFamily="2" charset="0"/>
              </a:rPr>
              <a:t>63.229.162.177 - - [</a:t>
            </a:r>
            <a:r>
              <a:rPr lang="pt-PT" sz="1000" dirty="0" err="1">
                <a:latin typeface="Tahoma" pitchFamily="34" charset="0"/>
                <a:cs typeface="Arabic Transparent" pitchFamily="2" charset="0"/>
              </a:rPr>
              <a:t>07/Jan/2017:21:34:31</a:t>
            </a:r>
            <a:r>
              <a:rPr lang="pt-PT" sz="1000" dirty="0">
                <a:latin typeface="Tahoma" pitchFamily="34" charset="0"/>
                <a:cs typeface="Arabic Transparent" pitchFamily="2" charset="0"/>
              </a:rPr>
              <a:t> -0400] "</a:t>
            </a:r>
            <a:r>
              <a:rPr lang="pt-PT" sz="1000" dirty="0" err="1">
                <a:latin typeface="Tahoma" pitchFamily="34" charset="0"/>
                <a:cs typeface="Arabic Transparent" pitchFamily="2" charset="0"/>
              </a:rPr>
              <a:t>GET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/stephen/singers/</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HTTP/1.1</a:t>
            </a:r>
            <a:r>
              <a:rPr lang="pt-PT" sz="1000" dirty="0">
                <a:latin typeface="Tahoma" pitchFamily="34" charset="0"/>
                <a:cs typeface="Arabic Transparent" pitchFamily="2" charset="0"/>
              </a:rPr>
              <a:t>" 200 1936 "http://www.dosado.com/callers/default.htm " "</a:t>
            </a:r>
            <a:r>
              <a:rPr lang="pt-PT" sz="1000" dirty="0" err="1">
                <a:latin typeface="Tahoma" pitchFamily="34" charset="0"/>
                <a:cs typeface="Arabic Transparent" pitchFamily="2" charset="0"/>
              </a:rPr>
              <a:t>Mozilla/4.0</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compatible</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MSIE</a:t>
            </a:r>
            <a:r>
              <a:rPr lang="pt-PT" sz="1000" dirty="0">
                <a:latin typeface="Tahoma" pitchFamily="34" charset="0"/>
                <a:cs typeface="Arabic Transparent" pitchFamily="2" charset="0"/>
              </a:rPr>
              <a:t> 5.5; Windows 98; Win </a:t>
            </a:r>
            <a:r>
              <a:rPr lang="pt-PT" sz="1000" dirty="0" err="1">
                <a:latin typeface="Tahoma" pitchFamily="34" charset="0"/>
                <a:cs typeface="Arabic Transparent" pitchFamily="2" charset="0"/>
              </a:rPr>
              <a:t>9x</a:t>
            </a:r>
            <a:r>
              <a:rPr lang="pt-PT" sz="1000" dirty="0">
                <a:latin typeface="Tahoma" pitchFamily="34" charset="0"/>
                <a:cs typeface="Arabic Transparent" pitchFamily="2" charset="0"/>
              </a:rPr>
              <a:t> 4.90)"</a:t>
            </a:r>
          </a:p>
          <a:p>
            <a:pPr eaLnBrk="0" hangingPunct="0"/>
            <a:endParaRPr lang="mr-IN" sz="1000" dirty="0">
              <a:latin typeface="Tahoma" pitchFamily="34" charset="0"/>
              <a:cs typeface="Arabic Transparent" pitchFamily="2" charset="0"/>
            </a:endParaRPr>
          </a:p>
          <a:p>
            <a:pPr eaLnBrk="0" hangingPunct="0"/>
            <a:r>
              <a:rPr lang="pt-PT" sz="1000" dirty="0">
                <a:latin typeface="Tahoma" pitchFamily="34" charset="0"/>
                <a:cs typeface="Arabic Transparent" pitchFamily="2" charset="0"/>
              </a:rPr>
              <a:t>138.162.0.41 - - [</a:t>
            </a:r>
            <a:r>
              <a:rPr lang="pt-PT" sz="1000" dirty="0" err="1">
                <a:latin typeface="Tahoma" pitchFamily="34" charset="0"/>
                <a:cs typeface="Arabic Transparent" pitchFamily="2" charset="0"/>
              </a:rPr>
              <a:t>07/Jan/2017:21:36:27</a:t>
            </a:r>
            <a:r>
              <a:rPr lang="pt-PT" sz="1000" dirty="0">
                <a:latin typeface="Tahoma" pitchFamily="34" charset="0"/>
                <a:cs typeface="Arabic Transparent" pitchFamily="2" charset="0"/>
              </a:rPr>
              <a:t> -0400] "</a:t>
            </a:r>
            <a:r>
              <a:rPr lang="pt-PT" sz="1000" dirty="0" err="1">
                <a:latin typeface="Tahoma" pitchFamily="34" charset="0"/>
                <a:cs typeface="Arabic Transparent" pitchFamily="2" charset="0"/>
              </a:rPr>
              <a:t>GET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/gallery/Colorado02?&amp;page=2</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HTTP/1.0</a:t>
            </a:r>
            <a:r>
              <a:rPr lang="pt-PT" sz="1000" dirty="0">
                <a:latin typeface="Tahoma" pitchFamily="34" charset="0"/>
                <a:cs typeface="Arabic Transparent" pitchFamily="2" charset="0"/>
              </a:rPr>
              <a:t>" 200 19649 "http://www.google.com/search?q=st+malo+chapel+colorado&amp;hl=en&amp;lr=&amp;ie=UTF-8&amp;start=20&amp;sa=N" "</a:t>
            </a:r>
            <a:r>
              <a:rPr lang="pt-PT" sz="1000" dirty="0" err="1">
                <a:latin typeface="Tahoma" pitchFamily="34" charset="0"/>
                <a:cs typeface="Arabic Transparent" pitchFamily="2" charset="0"/>
              </a:rPr>
              <a:t>Mozilla/4.76</a:t>
            </a:r>
            <a:r>
              <a:rPr lang="pt-PT" sz="1000" dirty="0">
                <a:latin typeface="Tahoma" pitchFamily="34" charset="0"/>
                <a:cs typeface="Arabic Transparent" pitchFamily="2" charset="0"/>
              </a:rPr>
              <a:t> [en] (Windows NT 5.0; U)" </a:t>
            </a:r>
          </a:p>
          <a:p>
            <a:pPr eaLnBrk="0" hangingPunct="0"/>
            <a:endParaRPr lang="mr-IN" sz="1000" dirty="0">
              <a:latin typeface="Tahoma" pitchFamily="34" charset="0"/>
              <a:cs typeface="Arabic Transparent" pitchFamily="2" charset="0"/>
            </a:endParaRPr>
          </a:p>
          <a:p>
            <a:pPr eaLnBrk="0" hangingPunct="0"/>
            <a:r>
              <a:rPr lang="pt-PT" sz="1000" dirty="0">
                <a:latin typeface="Tahoma" pitchFamily="34" charset="0"/>
                <a:cs typeface="Arabic Transparent" pitchFamily="2" charset="0"/>
              </a:rPr>
              <a:t>138.162.0.42 - - [</a:t>
            </a:r>
            <a:r>
              <a:rPr lang="pt-PT" sz="1000" dirty="0" err="1">
                <a:latin typeface="Tahoma" pitchFamily="34" charset="0"/>
                <a:cs typeface="Arabic Transparent" pitchFamily="2" charset="0"/>
              </a:rPr>
              <a:t>07/Jan/2017:21:36:29</a:t>
            </a:r>
            <a:r>
              <a:rPr lang="pt-PT" sz="1000" dirty="0">
                <a:latin typeface="Tahoma" pitchFamily="34" charset="0"/>
                <a:cs typeface="Arabic Transparent" pitchFamily="2" charset="0"/>
              </a:rPr>
              <a:t> -0400] "</a:t>
            </a:r>
            <a:r>
              <a:rPr lang="pt-PT" sz="1000" dirty="0" err="1">
                <a:latin typeface="Tahoma" pitchFamily="34" charset="0"/>
                <a:cs typeface="Arabic Transparent" pitchFamily="2" charset="0"/>
              </a:rPr>
              <a:t>GET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/gallery/css/embedded_style.css.default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HTTP/1.0</a:t>
            </a:r>
            <a:r>
              <a:rPr lang="pt-PT" sz="1000" dirty="0">
                <a:latin typeface="Tahoma" pitchFamily="34" charset="0"/>
                <a:cs typeface="Arabic Transparent" pitchFamily="2" charset="0"/>
              </a:rPr>
              <a:t>" 200 1901 "-" "</a:t>
            </a:r>
            <a:r>
              <a:rPr lang="pt-PT" sz="1000" dirty="0" err="1">
                <a:latin typeface="Tahoma" pitchFamily="34" charset="0"/>
                <a:cs typeface="Arabic Transparent" pitchFamily="2" charset="0"/>
              </a:rPr>
              <a:t>Mozilla/4.76</a:t>
            </a:r>
            <a:r>
              <a:rPr lang="pt-PT" sz="1000" dirty="0">
                <a:latin typeface="Tahoma" pitchFamily="34" charset="0"/>
                <a:cs typeface="Arabic Transparent" pitchFamily="2" charset="0"/>
              </a:rPr>
              <a:t> [en] (Windows NT 5.0; U)" </a:t>
            </a:r>
          </a:p>
          <a:p>
            <a:pPr eaLnBrk="0" hangingPunct="0"/>
            <a:endParaRPr lang="mr-IN" sz="1000" dirty="0">
              <a:latin typeface="Tahoma" pitchFamily="34" charset="0"/>
              <a:cs typeface="Arabic Transparent" pitchFamily="2" charset="0"/>
            </a:endParaRPr>
          </a:p>
          <a:p>
            <a:pPr eaLnBrk="0" hangingPunct="0"/>
            <a:r>
              <a:rPr lang="pt-PT" sz="1000" dirty="0">
                <a:latin typeface="Tahoma" pitchFamily="34" charset="0"/>
                <a:cs typeface="Arabic Transparent" pitchFamily="2" charset="0"/>
              </a:rPr>
              <a:t>66.196.73.15 - - [</a:t>
            </a:r>
            <a:r>
              <a:rPr lang="pt-PT" sz="1000" dirty="0" err="1">
                <a:latin typeface="Tahoma" pitchFamily="34" charset="0"/>
                <a:cs typeface="Arabic Transparent" pitchFamily="2" charset="0"/>
              </a:rPr>
              <a:t>07/Jan/2017:21:43:09</a:t>
            </a:r>
            <a:r>
              <a:rPr lang="pt-PT" sz="1000" dirty="0">
                <a:latin typeface="Tahoma" pitchFamily="34" charset="0"/>
                <a:cs typeface="Arabic Transparent" pitchFamily="2" charset="0"/>
              </a:rPr>
              <a:t> -0400] "</a:t>
            </a:r>
            <a:r>
              <a:rPr lang="pt-PT" sz="1000" dirty="0" err="1">
                <a:latin typeface="Tahoma" pitchFamily="34" charset="0"/>
                <a:cs typeface="Arabic Transparent" pitchFamily="2" charset="0"/>
              </a:rPr>
              <a:t>GET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/stephen/home.html</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HTTP/1.0</a:t>
            </a:r>
            <a:r>
              <a:rPr lang="pt-PT" sz="1000" dirty="0">
                <a:latin typeface="Tahoma" pitchFamily="34" charset="0"/>
                <a:cs typeface="Arabic Transparent" pitchFamily="2" charset="0"/>
              </a:rPr>
              <a:t>" 200 11104 "-" "</a:t>
            </a:r>
            <a:r>
              <a:rPr lang="pt-PT" sz="1000" dirty="0" err="1">
                <a:latin typeface="Tahoma" pitchFamily="34" charset="0"/>
                <a:cs typeface="Arabic Transparent" pitchFamily="2" charset="0"/>
              </a:rPr>
              <a:t>Mozilla/5.0</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Slurp/cat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slurp@inktomi.com</a:t>
            </a:r>
            <a:r>
              <a:rPr lang="pt-PT" sz="1000" dirty="0">
                <a:latin typeface="Tahoma" pitchFamily="34" charset="0"/>
                <a:cs typeface="Arabic Transparent" pitchFamily="2" charset="0"/>
              </a:rPr>
              <a:t>; http://www.inktomi.com/slurp.html)" </a:t>
            </a:r>
          </a:p>
          <a:p>
            <a:pPr eaLnBrk="0" hangingPunct="0"/>
            <a:endParaRPr lang="mr-IN" sz="1000" dirty="0">
              <a:latin typeface="Tahoma" pitchFamily="34" charset="0"/>
              <a:cs typeface="Arabic Transparent" pitchFamily="2" charset="0"/>
            </a:endParaRPr>
          </a:p>
          <a:p>
            <a:pPr eaLnBrk="0" hangingPunct="0"/>
            <a:r>
              <a:rPr lang="pt-PT" sz="1000" dirty="0">
                <a:latin typeface="Tahoma" pitchFamily="34" charset="0"/>
                <a:cs typeface="Arabic Transparent" pitchFamily="2" charset="0"/>
              </a:rPr>
              <a:t>66.196.72.107 - - [</a:t>
            </a:r>
            <a:r>
              <a:rPr lang="pt-PT" sz="1000" dirty="0" err="1">
                <a:latin typeface="Tahoma" pitchFamily="34" charset="0"/>
                <a:cs typeface="Arabic Transparent" pitchFamily="2" charset="0"/>
              </a:rPr>
              <a:t>07/Jan/2017:21:44:19</a:t>
            </a:r>
            <a:r>
              <a:rPr lang="pt-PT" sz="1000" dirty="0">
                <a:latin typeface="Tahoma" pitchFamily="34" charset="0"/>
                <a:cs typeface="Arabic Transparent" pitchFamily="2" charset="0"/>
              </a:rPr>
              <a:t> -0400] "</a:t>
            </a:r>
            <a:r>
              <a:rPr lang="pt-PT" sz="1000" dirty="0" err="1">
                <a:latin typeface="Tahoma" pitchFamily="34" charset="0"/>
                <a:cs typeface="Arabic Transparent" pitchFamily="2" charset="0"/>
              </a:rPr>
              <a:t>GET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/ftp/logs/error_log</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HTTP/1.0</a:t>
            </a:r>
            <a:r>
              <a:rPr lang="pt-PT" sz="1000" dirty="0">
                <a:latin typeface="Tahoma" pitchFamily="34" charset="0"/>
                <a:cs typeface="Arabic Transparent" pitchFamily="2" charset="0"/>
              </a:rPr>
              <a:t>" 404 277 "-" "</a:t>
            </a:r>
            <a:r>
              <a:rPr lang="pt-PT" sz="1000" dirty="0" err="1">
                <a:latin typeface="Tahoma" pitchFamily="34" charset="0"/>
                <a:cs typeface="Arabic Transparent" pitchFamily="2" charset="0"/>
              </a:rPr>
              <a:t>Mozilla/5.0</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Slurp/cat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slurp@inktomi.com</a:t>
            </a:r>
            <a:r>
              <a:rPr lang="pt-PT" sz="1000" dirty="0">
                <a:latin typeface="Tahoma" pitchFamily="34" charset="0"/>
                <a:cs typeface="Arabic Transparent" pitchFamily="2" charset="0"/>
              </a:rPr>
              <a:t>; http://www.inktomi.com/slurp.html)" </a:t>
            </a:r>
          </a:p>
          <a:p>
            <a:pPr eaLnBrk="0" hangingPunct="0"/>
            <a:endParaRPr lang="mr-IN" sz="1000" dirty="0">
              <a:latin typeface="Tahoma" pitchFamily="34" charset="0"/>
              <a:cs typeface="Arabic Transparent" pitchFamily="2" charset="0"/>
            </a:endParaRPr>
          </a:p>
          <a:p>
            <a:pPr eaLnBrk="0" hangingPunct="0"/>
            <a:r>
              <a:rPr lang="pt-PT" sz="1000" dirty="0">
                <a:latin typeface="Tahoma" pitchFamily="34" charset="0"/>
                <a:cs typeface="Arabic Transparent" pitchFamily="2" charset="0"/>
              </a:rPr>
              <a:t>12.255.212.29 - - [</a:t>
            </a:r>
            <a:r>
              <a:rPr lang="pt-PT" sz="1000" dirty="0" err="1">
                <a:latin typeface="Tahoma" pitchFamily="34" charset="0"/>
                <a:cs typeface="Arabic Transparent" pitchFamily="2" charset="0"/>
              </a:rPr>
              <a:t>07/Jan/2017:21:51:42</a:t>
            </a:r>
            <a:r>
              <a:rPr lang="pt-PT" sz="1000" dirty="0">
                <a:latin typeface="Tahoma" pitchFamily="34" charset="0"/>
                <a:cs typeface="Arabic Transparent" pitchFamily="2" charset="0"/>
              </a:rPr>
              <a:t> -0400] "</a:t>
            </a:r>
            <a:r>
              <a:rPr lang="pt-PT" sz="1000" dirty="0" err="1">
                <a:latin typeface="Tahoma" pitchFamily="34" charset="0"/>
                <a:cs typeface="Arabic Transparent" pitchFamily="2" charset="0"/>
              </a:rPr>
              <a:t>GET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/cgi-</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bin/formmail.cgi?recipient=lharleyren49@aol.com&amp;subject=</a:t>
            </a:r>
            <a:r>
              <a:rPr lang="pt-PT" sz="1000" dirty="0">
                <a:latin typeface="Tahoma" pitchFamily="34" charset="0"/>
                <a:cs typeface="Arabic Transparent" pitchFamily="2" charset="0"/>
              </a:rPr>
              <a:t> http://www.gildea.com/cgi-bin/formmail.cgi&amp;body=48462427&amp;email=uqizakzbi@aol.com </a:t>
            </a:r>
            <a:r>
              <a:rPr lang="pt-PT" sz="1000" dirty="0" err="1">
                <a:latin typeface="Tahoma" pitchFamily="34" charset="0"/>
                <a:cs typeface="Arabic Transparent" pitchFamily="2" charset="0"/>
              </a:rPr>
              <a:t>HTTP/1.1</a:t>
            </a:r>
            <a:r>
              <a:rPr lang="pt-PT" sz="1000" dirty="0">
                <a:latin typeface="Tahoma" pitchFamily="34" charset="0"/>
                <a:cs typeface="Arabic Transparent" pitchFamily="2" charset="0"/>
              </a:rPr>
              <a:t>" 404 291 "-" "</a:t>
            </a:r>
            <a:r>
              <a:rPr lang="pt-PT" sz="1000" dirty="0" err="1">
                <a:latin typeface="Tahoma" pitchFamily="34" charset="0"/>
                <a:cs typeface="Arabic Transparent" pitchFamily="2" charset="0"/>
              </a:rPr>
              <a:t>Mozilla/4.0</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compatible</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MSIE</a:t>
            </a:r>
            <a:r>
              <a:rPr lang="pt-PT" sz="1000" dirty="0">
                <a:latin typeface="Tahoma" pitchFamily="34" charset="0"/>
                <a:cs typeface="Arabic Transparent" pitchFamily="2" charset="0"/>
              </a:rPr>
              <a:t> 5.0; Windows 98; </a:t>
            </a:r>
            <a:r>
              <a:rPr lang="pt-PT" sz="1000" dirty="0" err="1">
                <a:latin typeface="Tahoma" pitchFamily="34" charset="0"/>
                <a:cs typeface="Arabic Transparent" pitchFamily="2" charset="0"/>
              </a:rPr>
              <a:t>DigExt</a:t>
            </a:r>
            <a:r>
              <a:rPr lang="pt-PT" sz="1000" dirty="0">
                <a:latin typeface="Tahoma" pitchFamily="34" charset="0"/>
                <a:cs typeface="Arabic Transparent" pitchFamily="2" charset="0"/>
              </a:rPr>
              <a:t>)" </a:t>
            </a:r>
          </a:p>
          <a:p>
            <a:pPr eaLnBrk="0" hangingPunct="0"/>
            <a:endParaRPr lang="mr-IN" sz="1000" dirty="0">
              <a:latin typeface="Tahoma" pitchFamily="34" charset="0"/>
              <a:cs typeface="Arabic Transparent" pitchFamily="2" charset="0"/>
            </a:endParaRPr>
          </a:p>
          <a:p>
            <a:pPr eaLnBrk="0" hangingPunct="0"/>
            <a:r>
              <a:rPr lang="pt-PT" sz="1000" dirty="0">
                <a:latin typeface="Tahoma" pitchFamily="34" charset="0"/>
                <a:cs typeface="Arabic Transparent" pitchFamily="2" charset="0"/>
              </a:rPr>
              <a:t>64.156.198.78 - - [</a:t>
            </a:r>
            <a:r>
              <a:rPr lang="pt-PT" sz="1000" dirty="0" err="1">
                <a:latin typeface="Tahoma" pitchFamily="34" charset="0"/>
                <a:cs typeface="Arabic Transparent" pitchFamily="2" charset="0"/>
              </a:rPr>
              <a:t>07/Jan/2017:21:52:53</a:t>
            </a:r>
            <a:r>
              <a:rPr lang="pt-PT" sz="1000" dirty="0">
                <a:latin typeface="Tahoma" pitchFamily="34" charset="0"/>
                <a:cs typeface="Arabic Transparent" pitchFamily="2" charset="0"/>
              </a:rPr>
              <a:t> -0400] "</a:t>
            </a:r>
            <a:r>
              <a:rPr lang="pt-PT" sz="1000" dirty="0" err="1">
                <a:latin typeface="Tahoma" pitchFamily="34" charset="0"/>
                <a:cs typeface="Arabic Transparent" pitchFamily="2" charset="0"/>
              </a:rPr>
              <a:t>GET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/wang-center/schedules/wang.html</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HTTP/1.1</a:t>
            </a:r>
            <a:r>
              <a:rPr lang="pt-PT" sz="1000" dirty="0">
                <a:latin typeface="Tahoma" pitchFamily="34" charset="0"/>
                <a:cs typeface="Arabic Transparent" pitchFamily="2" charset="0"/>
              </a:rPr>
              <a:t>" 200 1438 "-" "</a:t>
            </a:r>
            <a:r>
              <a:rPr lang="pt-PT" sz="1000" dirty="0" err="1">
                <a:latin typeface="Tahoma" pitchFamily="34" charset="0"/>
                <a:cs typeface="Arabic Transparent" pitchFamily="2" charset="0"/>
              </a:rPr>
              <a:t>Mozilla/5.0</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X11</a:t>
            </a:r>
            <a:r>
              <a:rPr lang="pt-PT" sz="1000" dirty="0">
                <a:latin typeface="Tahoma" pitchFamily="34" charset="0"/>
                <a:cs typeface="Arabic Transparent" pitchFamily="2" charset="0"/>
              </a:rPr>
              <a:t>; Linux </a:t>
            </a:r>
            <a:r>
              <a:rPr lang="pt-PT" sz="1000" dirty="0" err="1">
                <a:latin typeface="Tahoma" pitchFamily="34" charset="0"/>
                <a:cs typeface="Arabic Transparent" pitchFamily="2" charset="0"/>
              </a:rPr>
              <a:t>i686</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en-US</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rv:1.0rc5</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OBJR</a:t>
            </a:r>
            <a:r>
              <a:rPr lang="pt-PT" sz="1000" dirty="0">
                <a:latin typeface="Tahoma" pitchFamily="34" charset="0"/>
                <a:cs typeface="Arabic Transparent" pitchFamily="2" charset="0"/>
              </a:rPr>
              <a:t>)" </a:t>
            </a:r>
          </a:p>
          <a:p>
            <a:pPr eaLnBrk="0" hangingPunct="0"/>
            <a:endParaRPr lang="mr-IN" sz="1000" dirty="0">
              <a:latin typeface="Tahoma" pitchFamily="34" charset="0"/>
              <a:cs typeface="Arabic Transparent" pitchFamily="2" charset="0"/>
            </a:endParaRPr>
          </a:p>
          <a:p>
            <a:pPr eaLnBrk="0" hangingPunct="0"/>
            <a:r>
              <a:rPr lang="pt-PT" sz="1000" dirty="0">
                <a:latin typeface="Tahoma" pitchFamily="34" charset="0"/>
                <a:cs typeface="Arabic Transparent" pitchFamily="2" charset="0"/>
              </a:rPr>
              <a:t>163.139.58.174 - - [</a:t>
            </a:r>
            <a:r>
              <a:rPr lang="pt-PT" sz="1000" dirty="0" err="1">
                <a:latin typeface="Tahoma" pitchFamily="34" charset="0"/>
                <a:cs typeface="Arabic Transparent" pitchFamily="2" charset="0"/>
              </a:rPr>
              <a:t>07/Jan/2017:21:54:29</a:t>
            </a:r>
            <a:r>
              <a:rPr lang="pt-PT" sz="1000" dirty="0">
                <a:latin typeface="Tahoma" pitchFamily="34" charset="0"/>
                <a:cs typeface="Arabic Transparent" pitchFamily="2" charset="0"/>
              </a:rPr>
              <a:t> -0400] "</a:t>
            </a:r>
            <a:r>
              <a:rPr lang="pt-PT" sz="1000" dirty="0" err="1">
                <a:latin typeface="Tahoma" pitchFamily="34" charset="0"/>
                <a:cs typeface="Arabic Transparent" pitchFamily="2" charset="0"/>
              </a:rPr>
              <a:t>GET</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/sd/</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HTTP/1.1</a:t>
            </a:r>
            <a:r>
              <a:rPr lang="pt-PT" sz="1000" dirty="0">
                <a:latin typeface="Tahoma" pitchFamily="34" charset="0"/>
                <a:cs typeface="Arabic Transparent" pitchFamily="2" charset="0"/>
              </a:rPr>
              <a:t>" 304 - "-" "</a:t>
            </a:r>
            <a:r>
              <a:rPr lang="pt-PT" sz="1000" dirty="0" err="1">
                <a:latin typeface="Tahoma" pitchFamily="34" charset="0"/>
                <a:cs typeface="Arabic Transparent" pitchFamily="2" charset="0"/>
              </a:rPr>
              <a:t>Mozilla/4.0</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compatible</a:t>
            </a:r>
            <a:r>
              <a:rPr lang="pt-PT" sz="1000" dirty="0">
                <a:latin typeface="Tahoma" pitchFamily="34" charset="0"/>
                <a:cs typeface="Arabic Transparent" pitchFamily="2" charset="0"/>
              </a:rPr>
              <a:t>; </a:t>
            </a:r>
            <a:r>
              <a:rPr lang="pt-PT" sz="1000" dirty="0" err="1">
                <a:latin typeface="Tahoma" pitchFamily="34" charset="0"/>
                <a:cs typeface="Arabic Transparent" pitchFamily="2" charset="0"/>
              </a:rPr>
              <a:t>MSIE</a:t>
            </a:r>
            <a:r>
              <a:rPr lang="pt-PT" sz="1000" dirty="0">
                <a:latin typeface="Tahoma" pitchFamily="34" charset="0"/>
                <a:cs typeface="Arabic Transparent" pitchFamily="2" charset="0"/>
              </a:rPr>
              <a:t> 6.0; Windows NT 5.1; .NET </a:t>
            </a:r>
            <a:r>
              <a:rPr lang="pt-PT" sz="1000" dirty="0" err="1">
                <a:latin typeface="Tahoma" pitchFamily="34" charset="0"/>
                <a:cs typeface="Arabic Transparent" pitchFamily="2" charset="0"/>
              </a:rPr>
              <a:t>CLR</a:t>
            </a:r>
            <a:r>
              <a:rPr lang="pt-PT" sz="1000" dirty="0">
                <a:latin typeface="Tahoma" pitchFamily="34" charset="0"/>
                <a:cs typeface="Arabic Transparent" pitchFamily="2" charset="0"/>
              </a:rPr>
              <a:t> 1.0.3705)" </a:t>
            </a:r>
          </a:p>
          <a:p>
            <a:pPr eaLnBrk="0" hangingPunct="0"/>
            <a:endParaRPr lang="mr-IN" sz="1000" dirty="0">
              <a:latin typeface="Tahoma" pitchFamily="34" charset="0"/>
              <a:cs typeface="Arabic Transparent" pitchFamily="2" charset="0"/>
            </a:endParaRPr>
          </a:p>
          <a:p>
            <a:pPr eaLnBrk="0" hangingPunct="0"/>
            <a:r>
              <a:rPr lang="pt-PT" sz="1000" dirty="0">
                <a:latin typeface="Tahoma" pitchFamily="34" charset="0"/>
                <a:cs typeface="Arabic Transparent" pitchFamily="2" charset="0"/>
              </a:rPr>
              <a:t>205.188.209.51 - - [</a:t>
            </a:r>
            <a:r>
              <a:rPr lang="pt-PT" sz="1000" dirty="0" err="1">
                <a:latin typeface="Tahoma" pitchFamily="34" charset="0"/>
                <a:cs typeface="Arabic Transparent" pitchFamily="2" charset="0"/>
              </a:rPr>
              <a:t>07/Jan/2017:21:57:23</a:t>
            </a:r>
            <a:r>
              <a:rPr lang="pt-PT" sz="1000" dirty="0">
                <a:latin typeface="Tahoma" pitchFamily="34" charset="0"/>
                <a:cs typeface="Arabic Transparent" pitchFamily="2" charset="0"/>
              </a:rPr>
              <a:t> -0400] "</a:t>
            </a:r>
            <a:r>
              <a:rPr lang="pt-PT" sz="1000" dirty="0" err="1">
                <a:latin typeface="Tahoma" pitchFamily="34" charset="0"/>
                <a:cs typeface="Arabic Transparent" pitchFamily="2" charset="0"/>
              </a:rPr>
              <a:t>GET</a:t>
            </a:r>
            <a:r>
              <a:rPr lang="pt-PT" sz="1000" dirty="0">
                <a:latin typeface="Tahoma" pitchFamily="34" charset="0"/>
                <a:cs typeface="Arabic Transparent" pitchFamily="2" charset="0"/>
              </a:rPr>
              <a:t> / </a:t>
            </a:r>
            <a:r>
              <a:rPr lang="pt-PT" sz="1000" dirty="0" err="1">
                <a:latin typeface="Tahoma" pitchFamily="34" charset="0"/>
                <a:cs typeface="Arabic Transparent" pitchFamily="2" charset="0"/>
              </a:rPr>
              <a:t>HTTP/1.0</a:t>
            </a:r>
            <a:r>
              <a:rPr lang="pt-PT" sz="1000" dirty="0">
                <a:latin typeface="Tahoma" pitchFamily="34" charset="0"/>
                <a:cs typeface="Arabic Transparent" pitchFamily="2" charset="0"/>
              </a:rPr>
              <a:t>" 200 1729 "http://aolsearch.aol.com/dirsearch.adp?query=Gildea"</a:t>
            </a:r>
          </a:p>
          <a:p>
            <a:pPr eaLnBrk="0" hangingPunct="0"/>
            <a:endParaRPr lang="mr-IN" sz="1000" dirty="0">
              <a:latin typeface="Tahoma" pitchFamily="34" charset="0"/>
              <a:cs typeface="Arabic Transparent" pitchFamily="2" charset="0"/>
            </a:endParaRP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69</a:t>
            </a:fld>
            <a:endParaRPr lang="en-US" altLang="en-US" sz="120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63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226309"/>
                                        </p:tgtEl>
                                        <p:attrNameLst>
                                          <p:attrName>style.visibility</p:attrName>
                                        </p:attrNameLst>
                                      </p:cBhvr>
                                      <p:to>
                                        <p:strVal val="visible"/>
                                      </p:to>
                                    </p:set>
                                    <p:animEffect transition="in" filter="dissolve">
                                      <p:cBhvr>
                                        <p:cTn id="11" dur="500"/>
                                        <p:tgtEl>
                                          <p:spTgt spid="226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build="p" autoUpdateAnimBg="0"/>
      <p:bldP spid="22630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250825" y="1268413"/>
            <a:ext cx="8642350" cy="4897437"/>
          </a:xfrm>
          <a:noFill/>
        </p:spPr>
        <p:txBody>
          <a:bodyPr>
            <a:normAutofit lnSpcReduction="10000"/>
          </a:bodyPr>
          <a:lstStyle/>
          <a:p>
            <a:r>
              <a:rPr lang="pt-PT">
                <a:latin typeface="Calibri" pitchFamily="34" charset="0"/>
                <a:cs typeface="Arial" charset="0"/>
              </a:rPr>
              <a:t> Os computadores originais eram verdadeiramente independentes </a:t>
            </a:r>
          </a:p>
          <a:p>
            <a:pPr lvl="1"/>
            <a:r>
              <a:rPr lang="pt-PT" sz="2800">
                <a:latin typeface="Calibri" pitchFamily="34" charset="0"/>
                <a:cs typeface="Arial" charset="0"/>
              </a:rPr>
              <a:t> Em todos os sentidos do termo</a:t>
            </a:r>
          </a:p>
          <a:p>
            <a:r>
              <a:rPr lang="pt-PT">
                <a:latin typeface="Calibri" pitchFamily="34" charset="0"/>
                <a:cs typeface="Arial" charset="0"/>
              </a:rPr>
              <a:t> Meros terminais em mainframes</a:t>
            </a:r>
          </a:p>
          <a:p>
            <a:pPr lvl="1"/>
            <a:r>
              <a:rPr lang="pt-PT" sz="2800">
                <a:latin typeface="Calibri" pitchFamily="34" charset="0"/>
                <a:cs typeface="Arial" charset="0"/>
              </a:rPr>
              <a:t> Não uma rede como quando pensamos de um atualmente </a:t>
            </a:r>
          </a:p>
          <a:p>
            <a:r>
              <a:rPr lang="pt-PT">
                <a:latin typeface="Calibri" pitchFamily="34" charset="0"/>
                <a:cs typeface="Arial" charset="0"/>
              </a:rPr>
              <a:t> A rede foi uma ideia posterior</a:t>
            </a:r>
          </a:p>
          <a:p>
            <a:r>
              <a:rPr lang="pt-PT">
                <a:latin typeface="Calibri" pitchFamily="34" charset="0"/>
                <a:cs typeface="Arial" charset="0"/>
              </a:rPr>
              <a:t> Ligar diferentes tipos de máquinas?</a:t>
            </a:r>
          </a:p>
          <a:p>
            <a:pPr lvl="1"/>
            <a:r>
              <a:rPr lang="pt-PT" sz="2800">
                <a:latin typeface="Calibri" pitchFamily="34" charset="0"/>
                <a:cs typeface="Arial" charset="0"/>
              </a:rPr>
              <a:t> Apple - PC IBM - Mainframe</a:t>
            </a:r>
          </a:p>
          <a:p>
            <a:pPr lvl="1"/>
            <a:r>
              <a:rPr lang="pt-PT">
                <a:latin typeface="Calibri" pitchFamily="34" charset="0"/>
                <a:cs typeface="Arial" charset="0"/>
              </a:rPr>
              <a:t> Inicialmente, não é uma possibilidade real</a:t>
            </a:r>
          </a:p>
        </p:txBody>
      </p:sp>
      <p:sp>
        <p:nvSpPr>
          <p:cNvPr id="46083" name="Rectangle 3"/>
          <p:cNvSpPr>
            <a:spLocks noGrp="1" noChangeArrowheads="1"/>
          </p:cNvSpPr>
          <p:nvPr>
            <p:ph type="title"/>
          </p:nvPr>
        </p:nvSpPr>
        <p:spPr>
          <a:xfrm>
            <a:off x="468313" y="0"/>
            <a:ext cx="8229600" cy="1143000"/>
          </a:xfrm>
          <a:noFill/>
        </p:spPr>
        <p:txBody>
          <a:bodyPr/>
          <a:lstStyle/>
          <a:p>
            <a:pPr eaLnBrk="1" hangingPunct="1"/>
            <a:r>
              <a:rPr lang="pt-PT" b="1">
                <a:solidFill>
                  <a:schemeClr val="accent1">
                    <a:lumMod val="25000"/>
                  </a:schemeClr>
                </a:solidFill>
                <a:latin typeface="Calibri" pitchFamily="34" charset="0"/>
                <a:cs typeface="Arial" charset="0"/>
              </a:rPr>
              <a:t>Desenvolvimento informático</a:t>
            </a: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a:t>
            </a:fld>
            <a:endParaRPr lang="en-US" altLang="en-US" sz="1200">
              <a:solidFill>
                <a:srgbClr val="898989"/>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Line 2"/>
          <p:cNvSpPr>
            <a:spLocks noChangeShapeType="1"/>
          </p:cNvSpPr>
          <p:nvPr/>
        </p:nvSpPr>
        <p:spPr bwMode="auto">
          <a:xfrm flipH="1" flipV="1">
            <a:off x="1979613" y="4508500"/>
            <a:ext cx="0" cy="1008063"/>
          </a:xfrm>
          <a:prstGeom prst="line">
            <a:avLst/>
          </a:prstGeom>
          <a:noFill/>
          <a:ln w="38100">
            <a:solidFill>
              <a:srgbClr val="FF3300"/>
            </a:solidFill>
            <a:round/>
            <a:headEnd/>
            <a:tailEnd type="triangle" w="med" len="med"/>
          </a:ln>
        </p:spPr>
        <p:txBody>
          <a:bodyPr/>
          <a:lstStyle/>
          <a:p>
            <a:endParaRPr lang="en-GB"/>
          </a:p>
        </p:txBody>
      </p:sp>
      <p:sp>
        <p:nvSpPr>
          <p:cNvPr id="227331" name="Line 3"/>
          <p:cNvSpPr>
            <a:spLocks noChangeShapeType="1"/>
          </p:cNvSpPr>
          <p:nvPr/>
        </p:nvSpPr>
        <p:spPr bwMode="auto">
          <a:xfrm flipH="1" flipV="1">
            <a:off x="4572000" y="4508500"/>
            <a:ext cx="1008063" cy="863600"/>
          </a:xfrm>
          <a:prstGeom prst="line">
            <a:avLst/>
          </a:prstGeom>
          <a:noFill/>
          <a:ln w="38100">
            <a:solidFill>
              <a:srgbClr val="FF3300"/>
            </a:solidFill>
            <a:round/>
            <a:headEnd/>
            <a:tailEnd type="triangle" w="med" len="med"/>
          </a:ln>
        </p:spPr>
        <p:txBody>
          <a:bodyPr/>
          <a:lstStyle/>
          <a:p>
            <a:endParaRPr lang="en-GB"/>
          </a:p>
        </p:txBody>
      </p:sp>
      <p:sp>
        <p:nvSpPr>
          <p:cNvPr id="227332" name="Line 4"/>
          <p:cNvSpPr>
            <a:spLocks noChangeShapeType="1"/>
          </p:cNvSpPr>
          <p:nvPr/>
        </p:nvSpPr>
        <p:spPr bwMode="auto">
          <a:xfrm>
            <a:off x="3492500" y="1916113"/>
            <a:ext cx="6350" cy="1655762"/>
          </a:xfrm>
          <a:prstGeom prst="line">
            <a:avLst/>
          </a:prstGeom>
          <a:noFill/>
          <a:ln w="38100">
            <a:solidFill>
              <a:srgbClr val="FF3300"/>
            </a:solidFill>
            <a:round/>
            <a:headEnd/>
            <a:tailEnd type="triangle" w="med" len="med"/>
          </a:ln>
        </p:spPr>
        <p:txBody>
          <a:bodyPr/>
          <a:lstStyle/>
          <a:p>
            <a:endParaRPr lang="en-GB"/>
          </a:p>
        </p:txBody>
      </p:sp>
      <p:sp>
        <p:nvSpPr>
          <p:cNvPr id="227333" name="Text Box 5"/>
          <p:cNvSpPr txBox="1">
            <a:spLocks noChangeArrowheads="1"/>
          </p:cNvSpPr>
          <p:nvPr/>
        </p:nvSpPr>
        <p:spPr bwMode="auto">
          <a:xfrm>
            <a:off x="2484438" y="1700213"/>
            <a:ext cx="2720975" cy="365125"/>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pt-PT" sz="1600" b="1">
                <a:solidFill>
                  <a:schemeClr val="bg1"/>
                </a:solidFill>
                <a:cs typeface="Arial" charset="0"/>
              </a:rPr>
              <a:t>Data e hora do acesso</a:t>
            </a:r>
          </a:p>
        </p:txBody>
      </p:sp>
      <p:sp>
        <p:nvSpPr>
          <p:cNvPr id="58374" name="Text Box 6"/>
          <p:cNvSpPr txBox="1">
            <a:spLocks noChangeArrowheads="1"/>
          </p:cNvSpPr>
          <p:nvPr/>
        </p:nvSpPr>
        <p:spPr bwMode="auto">
          <a:xfrm>
            <a:off x="539750" y="981075"/>
            <a:ext cx="6697663" cy="830997"/>
          </a:xfrm>
          <a:prstGeom prst="rect">
            <a:avLst/>
          </a:prstGeom>
          <a:solidFill>
            <a:schemeClr val="bg1"/>
          </a:solidFill>
          <a:ln w="9525">
            <a:noFill/>
            <a:miter lim="800000"/>
            <a:headEnd/>
            <a:tailEnd/>
          </a:ln>
        </p:spPr>
        <p:txBody>
          <a:bodyPr>
            <a:spAutoFit/>
          </a:bodyPr>
          <a:lstStyle/>
          <a:p>
            <a:pPr eaLnBrk="0" hangingPunct="0">
              <a:spcBef>
                <a:spcPct val="50000"/>
              </a:spcBef>
            </a:pPr>
            <a:r>
              <a:rPr lang="pt-PT" sz="2400" b="1" dirty="0">
                <a:latin typeface="Calibri" pitchFamily="34" charset="0"/>
                <a:cs typeface="Times New Roman" pitchFamily="18" charset="0"/>
              </a:rPr>
              <a:t>Analisar apenas uma entrada no registo do servidor Web </a:t>
            </a:r>
          </a:p>
        </p:txBody>
      </p:sp>
      <p:sp>
        <p:nvSpPr>
          <p:cNvPr id="58375" name="Rectangle 7"/>
          <p:cNvSpPr>
            <a:spLocks noGrp="1" noChangeArrowheads="1"/>
          </p:cNvSpPr>
          <p:nvPr>
            <p:ph type="title"/>
          </p:nvPr>
        </p:nvSpPr>
        <p:spPr>
          <a:xfrm>
            <a:off x="250825" y="0"/>
            <a:ext cx="8458200" cy="923925"/>
          </a:xfrm>
          <a:solidFill>
            <a:schemeClr val="bg1"/>
          </a:solidFill>
        </p:spPr>
        <p:txBody>
          <a:bodyPr/>
          <a:lstStyle/>
          <a:p>
            <a:pPr eaLnBrk="1" hangingPunct="1"/>
            <a:r>
              <a:rPr lang="pt-PT">
                <a:latin typeface="Calibri" pitchFamily="34" charset="0"/>
              </a:rPr>
              <a:t> </a:t>
            </a:r>
            <a:r>
              <a:rPr lang="pt-PT" b="1">
                <a:solidFill>
                  <a:schemeClr val="accent1">
                    <a:lumMod val="25000"/>
                  </a:schemeClr>
                </a:solidFill>
                <a:latin typeface="Calibri" pitchFamily="34" charset="0"/>
              </a:rPr>
              <a:t>Registos dos servidores Web</a:t>
            </a:r>
          </a:p>
        </p:txBody>
      </p:sp>
      <p:sp>
        <p:nvSpPr>
          <p:cNvPr id="58377" name="Text Box 9"/>
          <p:cNvSpPr txBox="1">
            <a:spLocks noChangeArrowheads="1"/>
          </p:cNvSpPr>
          <p:nvPr/>
        </p:nvSpPr>
        <p:spPr bwMode="auto">
          <a:xfrm>
            <a:off x="611188" y="3644900"/>
            <a:ext cx="8064500" cy="825500"/>
          </a:xfrm>
          <a:prstGeom prst="rect">
            <a:avLst/>
          </a:prstGeom>
          <a:solidFill>
            <a:srgbClr val="FFFF00"/>
          </a:solidFill>
          <a:ln w="12700">
            <a:noFill/>
            <a:miter lim="800000"/>
            <a:headEnd/>
            <a:tailEnd/>
          </a:ln>
        </p:spPr>
        <p:txBody>
          <a:bodyPr>
            <a:spAutoFit/>
          </a:bodyPr>
          <a:lstStyle/>
          <a:p>
            <a:pPr eaLnBrk="0" hangingPunct="0"/>
            <a:r>
              <a:rPr lang="pt-PT" sz="1600" b="1"/>
              <a:t>216.128.130.126 - - [07/Jan/2017:21:30:02  - 0400]  "GET /pgp/ HTTP/1.0" 200 1871 "http://dir.yahoo.com/Computers_and_Internet/Security_and_Encryption/PGP___Pretty_Good_Privacy/" "Mozilla/4.0 (compatible; MSIE 6.0 [en] WinNT 5.1; U)" </a:t>
            </a:r>
          </a:p>
        </p:txBody>
      </p:sp>
      <p:sp>
        <p:nvSpPr>
          <p:cNvPr id="227338" name="Line 10"/>
          <p:cNvSpPr>
            <a:spLocks noChangeShapeType="1"/>
          </p:cNvSpPr>
          <p:nvPr/>
        </p:nvSpPr>
        <p:spPr bwMode="auto">
          <a:xfrm>
            <a:off x="1116013" y="2420938"/>
            <a:ext cx="11112" cy="1152525"/>
          </a:xfrm>
          <a:prstGeom prst="line">
            <a:avLst/>
          </a:prstGeom>
          <a:noFill/>
          <a:ln w="38100">
            <a:solidFill>
              <a:srgbClr val="FF3300"/>
            </a:solidFill>
            <a:round/>
            <a:headEnd/>
            <a:tailEnd type="triangle" w="med" len="med"/>
          </a:ln>
        </p:spPr>
        <p:txBody>
          <a:bodyPr/>
          <a:lstStyle/>
          <a:p>
            <a:endParaRPr lang="en-GB"/>
          </a:p>
        </p:txBody>
      </p:sp>
      <p:sp>
        <p:nvSpPr>
          <p:cNvPr id="227339" name="Text Box 11"/>
          <p:cNvSpPr txBox="1">
            <a:spLocks noChangeArrowheads="1"/>
          </p:cNvSpPr>
          <p:nvPr/>
        </p:nvSpPr>
        <p:spPr bwMode="auto">
          <a:xfrm>
            <a:off x="250825" y="1989138"/>
            <a:ext cx="1944688" cy="912812"/>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pt-PT" sz="1600" b="1">
                <a:solidFill>
                  <a:schemeClr val="bg1"/>
                </a:solidFill>
                <a:cs typeface="Arial" charset="0"/>
              </a:rPr>
              <a:t>Endereço IP</a:t>
            </a:r>
          </a:p>
          <a:p>
            <a:pPr algn="ctr" eaLnBrk="0" hangingPunct="0"/>
            <a:r>
              <a:rPr lang="pt-PT" sz="1200" b="1">
                <a:solidFill>
                  <a:schemeClr val="bg1"/>
                </a:solidFill>
                <a:cs typeface="Arial" charset="0"/>
              </a:rPr>
              <a:t>Utilizador na </a:t>
            </a:r>
          </a:p>
          <a:p>
            <a:pPr algn="ctr" eaLnBrk="0" hangingPunct="0"/>
            <a:r>
              <a:rPr lang="pt-PT" sz="1200" b="1">
                <a:solidFill>
                  <a:schemeClr val="bg1"/>
                </a:solidFill>
                <a:cs typeface="Arial" charset="0"/>
              </a:rPr>
              <a:t>Optilink Comms Inc </a:t>
            </a:r>
          </a:p>
          <a:p>
            <a:pPr algn="ctr" eaLnBrk="0" hangingPunct="0"/>
            <a:r>
              <a:rPr lang="pt-PT" sz="1200" b="1">
                <a:solidFill>
                  <a:schemeClr val="bg1"/>
                </a:solidFill>
                <a:cs typeface="Arial" charset="0"/>
              </a:rPr>
              <a:t>GA, EUA</a:t>
            </a:r>
          </a:p>
        </p:txBody>
      </p:sp>
      <p:sp>
        <p:nvSpPr>
          <p:cNvPr id="227340" name="Text Box 12"/>
          <p:cNvSpPr txBox="1">
            <a:spLocks noChangeArrowheads="1"/>
          </p:cNvSpPr>
          <p:nvPr/>
        </p:nvSpPr>
        <p:spPr bwMode="auto">
          <a:xfrm>
            <a:off x="323850" y="4868863"/>
            <a:ext cx="4176713" cy="1096962"/>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pt-PT" sz="1600" b="1">
                <a:solidFill>
                  <a:schemeClr val="bg1"/>
                </a:solidFill>
                <a:cs typeface="Arial" charset="0"/>
              </a:rPr>
              <a:t>Site com ligação de</a:t>
            </a:r>
          </a:p>
          <a:p>
            <a:pPr algn="ctr" eaLnBrk="0" hangingPunct="0">
              <a:spcBef>
                <a:spcPct val="50000"/>
              </a:spcBef>
            </a:pPr>
            <a:r>
              <a:rPr lang="pt-PT" sz="1200" b="1">
                <a:solidFill>
                  <a:schemeClr val="bg1"/>
                </a:solidFill>
              </a:rPr>
              <a:t>http://dir.yahoo.com/Computers_and_Internet/Security_and_Encryption/PGP___Pretty_Good_Privacy/</a:t>
            </a:r>
          </a:p>
          <a:p>
            <a:pPr algn="ctr" eaLnBrk="0" hangingPunct="0">
              <a:spcBef>
                <a:spcPct val="50000"/>
              </a:spcBef>
            </a:pPr>
            <a:r>
              <a:rPr lang="pt-PT" sz="1200" b="1">
                <a:solidFill>
                  <a:schemeClr val="bg1"/>
                </a:solidFill>
              </a:rPr>
              <a:t>Secção PGP do diretório Yahoo</a:t>
            </a:r>
          </a:p>
        </p:txBody>
      </p:sp>
      <p:sp>
        <p:nvSpPr>
          <p:cNvPr id="227341" name="Line 13"/>
          <p:cNvSpPr>
            <a:spLocks noChangeShapeType="1"/>
          </p:cNvSpPr>
          <p:nvPr/>
        </p:nvSpPr>
        <p:spPr bwMode="auto">
          <a:xfrm flipH="1">
            <a:off x="5219700" y="2781300"/>
            <a:ext cx="0" cy="790575"/>
          </a:xfrm>
          <a:prstGeom prst="line">
            <a:avLst/>
          </a:prstGeom>
          <a:noFill/>
          <a:ln w="38100">
            <a:solidFill>
              <a:srgbClr val="FF3300"/>
            </a:solidFill>
            <a:round/>
            <a:headEnd/>
            <a:tailEnd type="triangle" w="med" len="med"/>
          </a:ln>
        </p:spPr>
        <p:txBody>
          <a:bodyPr/>
          <a:lstStyle/>
          <a:p>
            <a:endParaRPr lang="en-GB"/>
          </a:p>
        </p:txBody>
      </p:sp>
      <p:sp>
        <p:nvSpPr>
          <p:cNvPr id="227342" name="Text Box 14"/>
          <p:cNvSpPr txBox="1">
            <a:spLocks noChangeArrowheads="1"/>
          </p:cNvSpPr>
          <p:nvPr/>
        </p:nvSpPr>
        <p:spPr bwMode="auto">
          <a:xfrm>
            <a:off x="3708400" y="2349500"/>
            <a:ext cx="3024188" cy="639763"/>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pt-PT" sz="1600" b="1">
                <a:solidFill>
                  <a:schemeClr val="bg1"/>
                </a:solidFill>
                <a:cs typeface="Arial" charset="0"/>
              </a:rPr>
              <a:t>Tenha em atenção o fuso horário!</a:t>
            </a:r>
          </a:p>
          <a:p>
            <a:pPr algn="ctr" eaLnBrk="0" hangingPunct="0">
              <a:spcBef>
                <a:spcPct val="50000"/>
              </a:spcBef>
            </a:pPr>
            <a:r>
              <a:rPr lang="pt-PT" sz="1200" b="1">
                <a:solidFill>
                  <a:schemeClr val="bg1"/>
                </a:solidFill>
                <a:cs typeface="Arial" charset="0"/>
              </a:rPr>
              <a:t>- 0400 - provavelmente na América do Sul</a:t>
            </a:r>
          </a:p>
        </p:txBody>
      </p:sp>
      <p:sp>
        <p:nvSpPr>
          <p:cNvPr id="227343" name="Text Box 15"/>
          <p:cNvSpPr txBox="1">
            <a:spLocks noChangeArrowheads="1"/>
          </p:cNvSpPr>
          <p:nvPr/>
        </p:nvSpPr>
        <p:spPr bwMode="auto">
          <a:xfrm>
            <a:off x="4932363" y="4797425"/>
            <a:ext cx="3455987" cy="1463675"/>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pt-PT" sz="1600" b="1">
                <a:solidFill>
                  <a:schemeClr val="bg1"/>
                </a:solidFill>
                <a:cs typeface="Arial" charset="0"/>
              </a:rPr>
              <a:t>Informações do sistema</a:t>
            </a:r>
          </a:p>
          <a:p>
            <a:pPr algn="ctr" eaLnBrk="0" hangingPunct="0">
              <a:spcBef>
                <a:spcPct val="50000"/>
              </a:spcBef>
            </a:pPr>
            <a:r>
              <a:rPr lang="pt-PT" sz="1200" b="1">
                <a:solidFill>
                  <a:schemeClr val="bg1"/>
                </a:solidFill>
                <a:cs typeface="Arial" charset="0"/>
              </a:rPr>
              <a:t>Mozilla/4.0 compatível; MSIE 6.0 - navegador</a:t>
            </a:r>
          </a:p>
          <a:p>
            <a:pPr algn="ctr" eaLnBrk="0" hangingPunct="0">
              <a:spcBef>
                <a:spcPct val="50000"/>
              </a:spcBef>
            </a:pPr>
            <a:r>
              <a:rPr lang="pt-PT" sz="1200" b="1">
                <a:solidFill>
                  <a:schemeClr val="bg1"/>
                </a:solidFill>
                <a:cs typeface="Arial" charset="0"/>
              </a:rPr>
              <a:t>[en] - Inglês</a:t>
            </a:r>
          </a:p>
          <a:p>
            <a:pPr algn="ctr" eaLnBrk="0" hangingPunct="0">
              <a:spcBef>
                <a:spcPct val="50000"/>
              </a:spcBef>
            </a:pPr>
            <a:r>
              <a:rPr lang="pt-PT" sz="1200" b="1">
                <a:solidFill>
                  <a:schemeClr val="bg1"/>
                </a:solidFill>
                <a:cs typeface="Arial" charset="0"/>
              </a:rPr>
              <a:t>WinNT 5.1 - Sistema operativo XP</a:t>
            </a:r>
          </a:p>
          <a:p>
            <a:pPr algn="ctr" eaLnBrk="0" hangingPunct="0">
              <a:spcBef>
                <a:spcPct val="50000"/>
              </a:spcBef>
            </a:pPr>
            <a:r>
              <a:rPr lang="pt-PT" sz="1200" b="1">
                <a:solidFill>
                  <a:schemeClr val="bg1"/>
                </a:solidFill>
                <a:cs typeface="Arial" charset="0"/>
              </a:rPr>
              <a:t>U - fornecedor de navegador</a:t>
            </a:r>
          </a:p>
        </p:txBody>
      </p:sp>
      <p:sp>
        <p:nvSpPr>
          <p:cNvPr id="227344" name="Line 16"/>
          <p:cNvSpPr>
            <a:spLocks noChangeShapeType="1"/>
          </p:cNvSpPr>
          <p:nvPr/>
        </p:nvSpPr>
        <p:spPr bwMode="auto">
          <a:xfrm flipH="1">
            <a:off x="7019925" y="1989138"/>
            <a:ext cx="865188" cy="1584325"/>
          </a:xfrm>
          <a:prstGeom prst="line">
            <a:avLst/>
          </a:prstGeom>
          <a:noFill/>
          <a:ln w="38100">
            <a:solidFill>
              <a:srgbClr val="FF3300"/>
            </a:solidFill>
            <a:round/>
            <a:headEnd/>
            <a:tailEnd type="triangle" w="med" len="med"/>
          </a:ln>
        </p:spPr>
        <p:txBody>
          <a:bodyPr/>
          <a:lstStyle/>
          <a:p>
            <a:endParaRPr lang="en-GB"/>
          </a:p>
        </p:txBody>
      </p:sp>
      <p:sp>
        <p:nvSpPr>
          <p:cNvPr id="227345" name="Text Box 17"/>
          <p:cNvSpPr txBox="1">
            <a:spLocks noChangeArrowheads="1"/>
          </p:cNvSpPr>
          <p:nvPr/>
        </p:nvSpPr>
        <p:spPr bwMode="auto">
          <a:xfrm>
            <a:off x="6948488" y="1844675"/>
            <a:ext cx="1800225" cy="346075"/>
          </a:xfrm>
          <a:prstGeom prst="rect">
            <a:avLst/>
          </a:prstGeom>
          <a:solidFill>
            <a:srgbClr val="FF0000"/>
          </a:solidFill>
          <a:ln w="9525">
            <a:solidFill>
              <a:srgbClr val="FF3300"/>
            </a:solidFill>
            <a:miter lim="800000"/>
            <a:headEnd/>
            <a:tailEnd/>
          </a:ln>
        </p:spPr>
        <p:txBody>
          <a:bodyPr>
            <a:spAutoFit/>
          </a:bodyPr>
          <a:lstStyle/>
          <a:p>
            <a:pPr>
              <a:spcBef>
                <a:spcPct val="50000"/>
              </a:spcBef>
            </a:pPr>
            <a:r>
              <a:rPr lang="pt-PT" sz="1600" b="1">
                <a:solidFill>
                  <a:schemeClr val="bg1"/>
                </a:solidFill>
              </a:rPr>
              <a:t>Comando GET</a:t>
            </a:r>
          </a:p>
        </p:txBody>
      </p:sp>
      <p:sp>
        <p:nvSpPr>
          <p:cNvPr id="1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70</a:t>
            </a:fld>
            <a:endParaRPr lang="en-US" altLang="en-US" sz="120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73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73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73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73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73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73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73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73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73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73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734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7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animBg="1"/>
      <p:bldP spid="227331" grpId="0" animBg="1"/>
      <p:bldP spid="227332" grpId="0" animBg="1"/>
      <p:bldP spid="227333" grpId="0" animBg="1"/>
      <p:bldP spid="227338" grpId="0" animBg="1"/>
      <p:bldP spid="227339" grpId="0" animBg="1"/>
      <p:bldP spid="227340" grpId="0" animBg="1"/>
      <p:bldP spid="227341" grpId="0" animBg="1"/>
      <p:bldP spid="227342" grpId="0" animBg="1"/>
      <p:bldP spid="227343" grpId="0" animBg="1"/>
      <p:bldP spid="227344" grpId="0" animBg="1"/>
      <p:bldP spid="22734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lip Art de Marcas de pergunta">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pt-PT" sz="5400"/>
              <a:t>Perguntas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71</a:t>
            </a:fld>
            <a:endParaRPr lang="en-US" altLang="en-US" sz="1200">
              <a:solidFill>
                <a:srgbClr val="898989"/>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noChangeAspect="1"/>
          </p:cNvGrpSpPr>
          <p:nvPr/>
        </p:nvGrpSpPr>
        <p:grpSpPr bwMode="auto">
          <a:xfrm>
            <a:off x="2828852" y="457200"/>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144182" y="3026482"/>
            <a:ext cx="3069285" cy="584776"/>
          </a:xfrm>
          <a:prstGeom prst="rect">
            <a:avLst/>
          </a:prstGeom>
          <a:noFill/>
        </p:spPr>
        <p:txBody>
          <a:bodyPr wrap="square" rtlCol="0">
            <a:spAutoFit/>
          </a:bodyPr>
          <a:lstStyle/>
          <a:p>
            <a:pPr algn="ctr"/>
            <a:r>
              <a:rPr lang="pt-PT" sz="3200" b="1">
                <a:solidFill>
                  <a:schemeClr val="accent1">
                    <a:lumMod val="25000"/>
                  </a:schemeClr>
                </a:solidFill>
                <a:latin typeface="Calibri" pitchFamily="34" charset="0"/>
              </a:rPr>
              <a:t>E-MAIL</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457200" y="1143000"/>
            <a:ext cx="8088313" cy="1407180"/>
          </a:xfrm>
          <a:prstGeom prst="rect">
            <a:avLst/>
          </a:prstGeom>
          <a:noFill/>
          <a:ln w="9525">
            <a:noFill/>
            <a:miter lim="800000"/>
            <a:headEnd/>
            <a:tailEnd/>
          </a:ln>
        </p:spPr>
        <p:txBody>
          <a:bodyPr>
            <a:spAutoFit/>
          </a:bodyPr>
          <a:lstStyle/>
          <a:p>
            <a:pPr algn="just" eaLnBrk="0" hangingPunct="0">
              <a:lnSpc>
                <a:spcPct val="140000"/>
              </a:lnSpc>
              <a:spcBef>
                <a:spcPct val="50000"/>
              </a:spcBef>
            </a:pPr>
            <a:r>
              <a:rPr lang="pt-PT" sz="3200" b="1">
                <a:latin typeface="Calibri" pitchFamily="34" charset="0"/>
              </a:rPr>
              <a:t>Parece que o e-mail é enviado diretamente da máquina do remetente para a do destinatário.</a:t>
            </a:r>
          </a:p>
        </p:txBody>
      </p:sp>
      <p:sp>
        <p:nvSpPr>
          <p:cNvPr id="5123" name="Rectangle 3"/>
          <p:cNvSpPr>
            <a:spLocks noGrp="1" noChangeArrowheads="1"/>
          </p:cNvSpPr>
          <p:nvPr>
            <p:ph type="title"/>
          </p:nvPr>
        </p:nvSpPr>
        <p:spPr>
          <a:xfrm>
            <a:off x="304800" y="0"/>
            <a:ext cx="8458200" cy="914400"/>
          </a:xfrm>
          <a:noFill/>
        </p:spPr>
        <p:txBody>
          <a:bodyPr/>
          <a:lstStyle/>
          <a:p>
            <a:pPr eaLnBrk="1" hangingPunct="1"/>
            <a:r>
              <a:rPr lang="pt-PT"/>
              <a:t> </a:t>
            </a:r>
            <a:r>
              <a:rPr lang="pt-PT" b="1">
                <a:solidFill>
                  <a:schemeClr val="accent1">
                    <a:lumMod val="25000"/>
                  </a:schemeClr>
                </a:solidFill>
                <a:latin typeface="Calibri" pitchFamily="34" charset="0"/>
              </a:rPr>
              <a:t>Como funciona o e-mail</a:t>
            </a:r>
          </a:p>
        </p:txBody>
      </p:sp>
      <p:sp>
        <p:nvSpPr>
          <p:cNvPr id="5124" name="Rectangle 4"/>
          <p:cNvSpPr>
            <a:spLocks noChangeArrowheads="1"/>
          </p:cNvSpPr>
          <p:nvPr/>
        </p:nvSpPr>
        <p:spPr bwMode="auto">
          <a:xfrm>
            <a:off x="0" y="-228600"/>
            <a:ext cx="184150" cy="457200"/>
          </a:xfrm>
          <a:prstGeom prst="rect">
            <a:avLst/>
          </a:prstGeom>
          <a:noFill/>
          <a:ln w="9525">
            <a:noFill/>
            <a:miter lim="800000"/>
            <a:headEnd/>
            <a:tailEnd/>
          </a:ln>
        </p:spPr>
        <p:txBody>
          <a:bodyPr wrap="none" anchor="ctr">
            <a:spAutoFit/>
          </a:bodyPr>
          <a:lstStyle/>
          <a:p>
            <a:pPr eaLnBrk="0" hangingPunct="0"/>
            <a:endParaRPr lang="en-US" sz="2400">
              <a:latin typeface="Tahoma" pitchFamily="34" charset="0"/>
            </a:endParaRPr>
          </a:p>
        </p:txBody>
      </p:sp>
      <p:sp>
        <p:nvSpPr>
          <p:cNvPr id="101381" name="Line 5"/>
          <p:cNvSpPr>
            <a:spLocks noChangeShapeType="1"/>
          </p:cNvSpPr>
          <p:nvPr/>
        </p:nvSpPr>
        <p:spPr bwMode="auto">
          <a:xfrm>
            <a:off x="2916238" y="3933825"/>
            <a:ext cx="3384550" cy="0"/>
          </a:xfrm>
          <a:prstGeom prst="line">
            <a:avLst/>
          </a:prstGeom>
          <a:noFill/>
          <a:ln w="76200">
            <a:solidFill>
              <a:schemeClr val="tx1"/>
            </a:solidFill>
            <a:round/>
            <a:headEnd/>
            <a:tailEnd type="triangle" w="lg" len="lg"/>
          </a:ln>
        </p:spPr>
        <p:txBody>
          <a:bodyPr/>
          <a:lstStyle/>
          <a:p>
            <a:endParaRPr lang="en-GB"/>
          </a:p>
        </p:txBody>
      </p:sp>
      <p:sp>
        <p:nvSpPr>
          <p:cNvPr id="5126" name="computr2"/>
          <p:cNvSpPr>
            <a:spLocks noEditPoints="1" noChangeArrowheads="1"/>
          </p:cNvSpPr>
          <p:nvPr/>
        </p:nvSpPr>
        <p:spPr bwMode="auto">
          <a:xfrm>
            <a:off x="971550" y="3284538"/>
            <a:ext cx="243363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p>
        </p:txBody>
      </p:sp>
      <p:sp>
        <p:nvSpPr>
          <p:cNvPr id="5127" name="computr2"/>
          <p:cNvSpPr>
            <a:spLocks noEditPoints="1" noChangeArrowheads="1"/>
          </p:cNvSpPr>
          <p:nvPr/>
        </p:nvSpPr>
        <p:spPr bwMode="auto">
          <a:xfrm>
            <a:off x="5867400" y="3284538"/>
            <a:ext cx="237648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p>
        </p:txBody>
      </p:sp>
      <p:sp>
        <p:nvSpPr>
          <p:cNvPr id="5128" name="Text Box 8"/>
          <p:cNvSpPr txBox="1">
            <a:spLocks noChangeArrowheads="1"/>
          </p:cNvSpPr>
          <p:nvPr/>
        </p:nvSpPr>
        <p:spPr bwMode="auto">
          <a:xfrm>
            <a:off x="6516688" y="3500438"/>
            <a:ext cx="1079500" cy="865187"/>
          </a:xfrm>
          <a:prstGeom prst="rect">
            <a:avLst/>
          </a:prstGeom>
          <a:solidFill>
            <a:schemeClr val="accent2"/>
          </a:solidFill>
          <a:ln w="9525">
            <a:solidFill>
              <a:schemeClr val="tx1"/>
            </a:solidFill>
            <a:miter lim="800000"/>
            <a:headEnd/>
            <a:tailEnd/>
          </a:ln>
        </p:spPr>
        <p:txBody>
          <a:bodyPr>
            <a:spAutoFit/>
          </a:bodyPr>
          <a:lstStyle/>
          <a:p>
            <a:pPr algn="ctr">
              <a:spcBef>
                <a:spcPct val="50000"/>
              </a:spcBef>
            </a:pPr>
            <a:endParaRPr lang="en-GB" sz="800" b="1" dirty="0">
              <a:latin typeface="Tahoma" pitchFamily="34" charset="0"/>
            </a:endParaRPr>
          </a:p>
          <a:p>
            <a:pPr algn="ctr">
              <a:spcBef>
                <a:spcPct val="50000"/>
              </a:spcBef>
            </a:pPr>
            <a:r>
              <a:rPr lang="pt-PT" sz="2000" b="1">
                <a:solidFill>
                  <a:schemeClr val="bg1"/>
                </a:solidFill>
                <a:latin typeface="Tahoma" pitchFamily="34" charset="0"/>
              </a:rPr>
              <a:t>Jane</a:t>
            </a:r>
          </a:p>
          <a:p>
            <a:pPr algn="ctr">
              <a:spcBef>
                <a:spcPct val="50000"/>
              </a:spcBef>
            </a:pPr>
            <a:endParaRPr lang="en-GB" sz="800" b="1" dirty="0">
              <a:solidFill>
                <a:schemeClr val="bg1"/>
              </a:solidFill>
              <a:latin typeface="Tahoma" pitchFamily="34" charset="0"/>
            </a:endParaRPr>
          </a:p>
        </p:txBody>
      </p:sp>
      <p:sp>
        <p:nvSpPr>
          <p:cNvPr id="5129" name="Text Box 9"/>
          <p:cNvSpPr txBox="1">
            <a:spLocks noChangeArrowheads="1"/>
          </p:cNvSpPr>
          <p:nvPr/>
        </p:nvSpPr>
        <p:spPr bwMode="auto">
          <a:xfrm>
            <a:off x="1619250" y="3500438"/>
            <a:ext cx="1152525" cy="865187"/>
          </a:xfrm>
          <a:prstGeom prst="rect">
            <a:avLst/>
          </a:prstGeom>
          <a:solidFill>
            <a:srgbClr val="FFFF00"/>
          </a:solidFill>
          <a:ln w="9525">
            <a:solidFill>
              <a:schemeClr val="tx1"/>
            </a:solidFill>
            <a:miter lim="800000"/>
            <a:headEnd/>
            <a:tailEnd/>
          </a:ln>
        </p:spPr>
        <p:txBody>
          <a:bodyPr>
            <a:spAutoFit/>
          </a:bodyPr>
          <a:lstStyle/>
          <a:p>
            <a:pPr algn="ctr">
              <a:spcBef>
                <a:spcPct val="50000"/>
              </a:spcBef>
            </a:pPr>
            <a:endParaRPr lang="en-GB" sz="800" b="1" dirty="0">
              <a:latin typeface="Tahoma" pitchFamily="34" charset="0"/>
            </a:endParaRPr>
          </a:p>
          <a:p>
            <a:pPr algn="ctr">
              <a:spcBef>
                <a:spcPct val="50000"/>
              </a:spcBef>
            </a:pPr>
            <a:r>
              <a:rPr lang="pt-PT" sz="2000" b="1">
                <a:latin typeface="Tahoma" pitchFamily="34" charset="0"/>
              </a:rPr>
              <a:t>Joe</a:t>
            </a:r>
          </a:p>
          <a:p>
            <a:pPr algn="ctr">
              <a:spcBef>
                <a:spcPct val="50000"/>
              </a:spcBef>
            </a:pPr>
            <a:endParaRPr lang="en-GB" sz="800" b="1" dirty="0">
              <a:latin typeface="Tahoma" pitchFamily="34" charset="0"/>
            </a:endParaRPr>
          </a:p>
        </p:txBody>
      </p:sp>
      <p:sp>
        <p:nvSpPr>
          <p:cNvPr id="101386" name="Line 10"/>
          <p:cNvSpPr>
            <a:spLocks noChangeShapeType="1"/>
          </p:cNvSpPr>
          <p:nvPr/>
        </p:nvSpPr>
        <p:spPr bwMode="auto">
          <a:xfrm>
            <a:off x="1547813" y="2781300"/>
            <a:ext cx="6408737" cy="3095625"/>
          </a:xfrm>
          <a:prstGeom prst="line">
            <a:avLst/>
          </a:prstGeom>
          <a:noFill/>
          <a:ln w="190500">
            <a:solidFill>
              <a:srgbClr val="FF0000"/>
            </a:solidFill>
            <a:round/>
            <a:headEnd/>
            <a:tailEnd/>
          </a:ln>
        </p:spPr>
        <p:txBody>
          <a:bodyPr/>
          <a:lstStyle/>
          <a:p>
            <a:endParaRPr lang="en-GB"/>
          </a:p>
        </p:txBody>
      </p:sp>
      <p:sp>
        <p:nvSpPr>
          <p:cNvPr id="101387" name="Line 11"/>
          <p:cNvSpPr>
            <a:spLocks noChangeShapeType="1"/>
          </p:cNvSpPr>
          <p:nvPr/>
        </p:nvSpPr>
        <p:spPr bwMode="auto">
          <a:xfrm flipH="1">
            <a:off x="1403350" y="2781300"/>
            <a:ext cx="6048375" cy="3168650"/>
          </a:xfrm>
          <a:prstGeom prst="line">
            <a:avLst/>
          </a:prstGeom>
          <a:noFill/>
          <a:ln w="190500">
            <a:solidFill>
              <a:srgbClr val="FF0000"/>
            </a:solidFill>
            <a:round/>
            <a:headEnd/>
            <a:tailEnd/>
          </a:ln>
        </p:spPr>
        <p:txBody>
          <a:bodyPr/>
          <a:lstStyle/>
          <a:p>
            <a:endParaRPr lang="en-GB"/>
          </a:p>
        </p:txBody>
      </p:sp>
      <p:sp>
        <p:nvSpPr>
          <p:cNvPr id="1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73</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checkerboard(across)">
                                      <p:cBhvr>
                                        <p:cTn id="7" dur="500"/>
                                        <p:tgtEl>
                                          <p:spTgt spid="1013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1386"/>
                                        </p:tgtEl>
                                        <p:attrNameLst>
                                          <p:attrName>style.visibility</p:attrName>
                                        </p:attrNameLst>
                                      </p:cBhvr>
                                      <p:to>
                                        <p:strVal val="visible"/>
                                      </p:to>
                                    </p:set>
                                    <p:animEffect transition="in" filter="wipe(left)">
                                      <p:cBhvr>
                                        <p:cTn id="12" dur="500"/>
                                        <p:tgtEl>
                                          <p:spTgt spid="10138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01387"/>
                                        </p:tgtEl>
                                        <p:attrNameLst>
                                          <p:attrName>style.visibility</p:attrName>
                                        </p:attrNameLst>
                                      </p:cBhvr>
                                      <p:to>
                                        <p:strVal val="visible"/>
                                      </p:to>
                                    </p:set>
                                    <p:animEffect transition="in" filter="wipe(up)">
                                      <p:cBhvr>
                                        <p:cTn id="15" dur="500"/>
                                        <p:tgtEl>
                                          <p:spTgt spid="101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animBg="1"/>
      <p:bldP spid="101386" grpId="0" animBg="1"/>
      <p:bldP spid="10138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395288" y="836613"/>
            <a:ext cx="8353425" cy="5027530"/>
          </a:xfrm>
          <a:prstGeom prst="rect">
            <a:avLst/>
          </a:prstGeom>
          <a:noFill/>
          <a:ln w="9525">
            <a:noFill/>
            <a:miter lim="800000"/>
            <a:headEnd/>
            <a:tailEnd/>
          </a:ln>
        </p:spPr>
        <p:txBody>
          <a:bodyPr>
            <a:spAutoFit/>
          </a:bodyPr>
          <a:lstStyle/>
          <a:p>
            <a:pPr algn="just" eaLnBrk="0" hangingPunct="0">
              <a:lnSpc>
                <a:spcPct val="110000"/>
              </a:lnSpc>
              <a:spcBef>
                <a:spcPct val="50000"/>
              </a:spcBef>
            </a:pPr>
            <a:r>
              <a:rPr lang="pt-PT" sz="2400" dirty="0">
                <a:latin typeface="Calibri" pitchFamily="34" charset="0"/>
              </a:rPr>
              <a:t>Normalmente, um e-mail passa por pelo menos quatro computadores durante a sua vida útil </a:t>
            </a:r>
          </a:p>
          <a:p>
            <a:pPr marL="371475" lvl="1" indent="-342900" algn="just" eaLnBrk="0" hangingPunct="0">
              <a:lnSpc>
                <a:spcPct val="110000"/>
              </a:lnSpc>
              <a:spcBef>
                <a:spcPts val="0"/>
              </a:spcBef>
              <a:buFontTx/>
              <a:buAutoNum type="arabicPeriod"/>
            </a:pPr>
            <a:r>
              <a:rPr lang="pt-PT" sz="2000" dirty="0">
                <a:latin typeface="Calibri" pitchFamily="34" charset="0"/>
              </a:rPr>
              <a:t>A mensagem é composta no próprio computador do utilizador e, de seguida, enviada para o servidor de correio SMTP de saída do </a:t>
            </a:r>
            <a:r>
              <a:rPr lang="pt-PT" sz="2000" dirty="0" err="1">
                <a:latin typeface="Calibri" pitchFamily="34" charset="0"/>
              </a:rPr>
              <a:t>ISP*</a:t>
            </a:r>
            <a:r>
              <a:rPr lang="pt-PT" sz="2000" dirty="0">
                <a:latin typeface="Calibri" pitchFamily="34" charset="0"/>
              </a:rPr>
              <a:t> (Protocolo de Transferência de Correio Simples ou SMTP)</a:t>
            </a:r>
          </a:p>
          <a:p>
            <a:pPr marL="371475" lvl="1" indent="-342900" algn="just" eaLnBrk="0" hangingPunct="0">
              <a:lnSpc>
                <a:spcPct val="110000"/>
              </a:lnSpc>
              <a:spcBef>
                <a:spcPts val="0"/>
              </a:spcBef>
              <a:buFontTx/>
              <a:buAutoNum type="arabicPeriod"/>
            </a:pPr>
            <a:r>
              <a:rPr lang="pt-PT" sz="2000" dirty="0">
                <a:latin typeface="Calibri" pitchFamily="34" charset="0"/>
              </a:rPr>
              <a:t>O ISP de saída encaminha o e-mail para o servidor de e-mail SMTP do ISP do destinatário (SMTP - </a:t>
            </a:r>
            <a:r>
              <a:rPr lang="pt-PT" sz="2000" dirty="0" err="1">
                <a:latin typeface="Calibri" pitchFamily="34" charset="0"/>
              </a:rPr>
              <a:t>SMTP</a:t>
            </a:r>
            <a:r>
              <a:rPr lang="pt-PT" sz="2000" dirty="0">
                <a:latin typeface="Calibri" pitchFamily="34" charset="0"/>
              </a:rPr>
              <a:t>)</a:t>
            </a:r>
          </a:p>
          <a:p>
            <a:pPr marL="371475" lvl="1" indent="-342900" algn="just" eaLnBrk="0" hangingPunct="0">
              <a:lnSpc>
                <a:spcPct val="110000"/>
              </a:lnSpc>
              <a:spcBef>
                <a:spcPts val="0"/>
              </a:spcBef>
              <a:buFontTx/>
              <a:buAutoNum type="arabicPeriod"/>
            </a:pPr>
            <a:r>
              <a:rPr lang="pt-PT" sz="2000" dirty="0">
                <a:latin typeface="Calibri" pitchFamily="34" charset="0"/>
              </a:rPr>
              <a:t>O servidor de correio do destinatário encontra o servidor de correio de entrada do destinatário (Protocolo de Correio ou </a:t>
            </a:r>
            <a:r>
              <a:rPr lang="pt-PT" sz="2000" dirty="0" err="1">
                <a:latin typeface="Calibri" pitchFamily="34" charset="0"/>
              </a:rPr>
              <a:t>POP3</a:t>
            </a:r>
            <a:r>
              <a:rPr lang="pt-PT" sz="2000" dirty="0">
                <a:latin typeface="Calibri" pitchFamily="34" charset="0"/>
              </a:rPr>
              <a:t>) e envia a mensagem para a "caixa de correio do destinatário"</a:t>
            </a:r>
          </a:p>
          <a:p>
            <a:pPr marL="371475" lvl="1" indent="-342900" algn="just" eaLnBrk="0" hangingPunct="0">
              <a:lnSpc>
                <a:spcPct val="110000"/>
              </a:lnSpc>
              <a:spcBef>
                <a:spcPts val="0"/>
              </a:spcBef>
              <a:buFontTx/>
              <a:buAutoNum type="arabicPeriod"/>
            </a:pPr>
            <a:r>
              <a:rPr lang="pt-PT" sz="2000" dirty="0">
                <a:latin typeface="Calibri" pitchFamily="34" charset="0"/>
              </a:rPr>
              <a:t>Os registos do destinatário na conta e a mensagem são recuperados na caixa de entrada do destinatário, normalmente excluindo-a do servidor de e-mail no processo</a:t>
            </a:r>
          </a:p>
          <a:p>
            <a:pPr algn="ctr" eaLnBrk="0" hangingPunct="0">
              <a:lnSpc>
                <a:spcPct val="110000"/>
              </a:lnSpc>
              <a:spcBef>
                <a:spcPct val="25000"/>
              </a:spcBef>
            </a:pPr>
            <a:r>
              <a:rPr lang="pt-PT" sz="2000" i="1" dirty="0">
                <a:solidFill>
                  <a:srgbClr val="FF0000"/>
                </a:solidFill>
                <a:latin typeface="Calibri" pitchFamily="34" charset="0"/>
              </a:rPr>
              <a:t>* Servidor de correio - computador dedicado utilizado para tratar de correio</a:t>
            </a:r>
          </a:p>
        </p:txBody>
      </p:sp>
      <p:sp>
        <p:nvSpPr>
          <p:cNvPr id="6147" name="Rectangle 3"/>
          <p:cNvSpPr>
            <a:spLocks noGrp="1" noChangeArrowheads="1"/>
          </p:cNvSpPr>
          <p:nvPr>
            <p:ph type="title"/>
          </p:nvPr>
        </p:nvSpPr>
        <p:spPr>
          <a:xfrm>
            <a:off x="323850" y="0"/>
            <a:ext cx="8458200" cy="914400"/>
          </a:xfrm>
          <a:noFill/>
        </p:spPr>
        <p:txBody>
          <a:bodyPr/>
          <a:lstStyle/>
          <a:p>
            <a:pPr eaLnBrk="1" hangingPunct="1"/>
            <a:r>
              <a:rPr lang="pt-PT"/>
              <a:t> </a:t>
            </a:r>
            <a:r>
              <a:rPr lang="pt-PT" b="1">
                <a:solidFill>
                  <a:schemeClr val="accent1">
                    <a:lumMod val="25000"/>
                  </a:schemeClr>
                </a:solidFill>
                <a:latin typeface="Calibri" pitchFamily="34" charset="0"/>
              </a:rPr>
              <a:t>Como funciona o e-mail</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74</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0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0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0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0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Line 2"/>
          <p:cNvSpPr>
            <a:spLocks noChangeShapeType="1"/>
          </p:cNvSpPr>
          <p:nvPr/>
        </p:nvSpPr>
        <p:spPr bwMode="auto">
          <a:xfrm>
            <a:off x="6877050" y="4076700"/>
            <a:ext cx="574675"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7" name="Line 3"/>
          <p:cNvSpPr>
            <a:spLocks noChangeShapeType="1"/>
          </p:cNvSpPr>
          <p:nvPr/>
        </p:nvSpPr>
        <p:spPr bwMode="auto">
          <a:xfrm flipV="1">
            <a:off x="1331913" y="4365625"/>
            <a:ext cx="935037" cy="8636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8" name="Line 4"/>
          <p:cNvSpPr>
            <a:spLocks noChangeShapeType="1"/>
          </p:cNvSpPr>
          <p:nvPr/>
        </p:nvSpPr>
        <p:spPr bwMode="auto">
          <a:xfrm flipV="1">
            <a:off x="2700338" y="3141663"/>
            <a:ext cx="792162" cy="64611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9" name="Line 5"/>
          <p:cNvSpPr>
            <a:spLocks noChangeShapeType="1"/>
          </p:cNvSpPr>
          <p:nvPr/>
        </p:nvSpPr>
        <p:spPr bwMode="auto">
          <a:xfrm>
            <a:off x="5219700" y="2924175"/>
            <a:ext cx="863600" cy="79375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30" name="Line 6"/>
          <p:cNvSpPr>
            <a:spLocks noChangeShapeType="1"/>
          </p:cNvSpPr>
          <p:nvPr/>
        </p:nvSpPr>
        <p:spPr bwMode="auto">
          <a:xfrm flipH="1">
            <a:off x="7885113" y="4365625"/>
            <a:ext cx="0" cy="6477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7175" name="Rectangle 7"/>
          <p:cNvSpPr>
            <a:spLocks noChangeArrowheads="1"/>
          </p:cNvSpPr>
          <p:nvPr/>
        </p:nvSpPr>
        <p:spPr bwMode="auto">
          <a:xfrm>
            <a:off x="395288" y="3644900"/>
            <a:ext cx="1008062" cy="720725"/>
          </a:xfrm>
          <a:prstGeom prst="rect">
            <a:avLst/>
          </a:prstGeom>
          <a:solidFill>
            <a:srgbClr val="FF0000"/>
          </a:solidFill>
          <a:ln w="9525">
            <a:solidFill>
              <a:srgbClr val="FF0000"/>
            </a:solidFill>
            <a:miter lim="800000"/>
            <a:headEnd/>
            <a:tailEnd/>
          </a:ln>
        </p:spPr>
        <p:txBody>
          <a:bodyPr wrap="none" anchor="ctr"/>
          <a:lstStyle/>
          <a:p>
            <a:pPr algn="ctr"/>
            <a:r>
              <a:rPr lang="pt-PT" b="1">
                <a:solidFill>
                  <a:schemeClr val="bg1"/>
                </a:solidFill>
                <a:latin typeface="Calibri" pitchFamily="34" charset="0"/>
                <a:cs typeface="Arial" charset="0"/>
              </a:rPr>
              <a:t>POP3</a:t>
            </a:r>
          </a:p>
          <a:p>
            <a:pPr algn="ctr"/>
            <a:r>
              <a:rPr lang="pt-PT" b="1">
                <a:solidFill>
                  <a:schemeClr val="bg1"/>
                </a:solidFill>
                <a:latin typeface="Calibri" pitchFamily="34" charset="0"/>
                <a:cs typeface="Arial" charset="0"/>
              </a:rPr>
              <a:t>Servidor</a:t>
            </a:r>
          </a:p>
        </p:txBody>
      </p:sp>
      <p:sp>
        <p:nvSpPr>
          <p:cNvPr id="7176" name="Text Box 8"/>
          <p:cNvSpPr txBox="1">
            <a:spLocks noChangeArrowheads="1"/>
          </p:cNvSpPr>
          <p:nvPr/>
        </p:nvSpPr>
        <p:spPr bwMode="auto">
          <a:xfrm>
            <a:off x="539750" y="0"/>
            <a:ext cx="8135938" cy="769441"/>
          </a:xfrm>
          <a:prstGeom prst="rect">
            <a:avLst/>
          </a:prstGeom>
          <a:noFill/>
          <a:ln w="9525">
            <a:noFill/>
            <a:miter lim="800000"/>
            <a:headEnd/>
            <a:tailEnd/>
          </a:ln>
        </p:spPr>
        <p:txBody>
          <a:bodyPr>
            <a:spAutoFit/>
          </a:bodyPr>
          <a:lstStyle/>
          <a:p>
            <a:pPr algn="ctr">
              <a:spcBef>
                <a:spcPct val="50000"/>
              </a:spcBef>
            </a:pPr>
            <a:r>
              <a:rPr lang="pt-PT" sz="4400" b="1">
                <a:solidFill>
                  <a:schemeClr val="accent1">
                    <a:lumMod val="25000"/>
                  </a:schemeClr>
                </a:solidFill>
                <a:latin typeface="Calibri" pitchFamily="34" charset="0"/>
                <a:cs typeface="Arial" charset="0"/>
              </a:rPr>
              <a:t>Joe envia um e-mail a Jane</a:t>
            </a:r>
          </a:p>
        </p:txBody>
      </p:sp>
      <p:sp useBgFill="1">
        <p:nvSpPr>
          <p:cNvPr id="103433" name="Cloud"/>
          <p:cNvSpPr>
            <a:spLocks noChangeAspect="1" noEditPoints="1" noChangeArrowheads="1"/>
          </p:cNvSpPr>
          <p:nvPr/>
        </p:nvSpPr>
        <p:spPr bwMode="auto">
          <a:xfrm>
            <a:off x="2843213" y="9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r>
              <a:rPr lang="pt-PT" sz="4000" b="1">
                <a:latin typeface="Calibri" pitchFamily="34" charset="0"/>
                <a:cs typeface="Arial" charset="0"/>
              </a:rPr>
              <a:t>Internet</a:t>
            </a:r>
          </a:p>
        </p:txBody>
      </p:sp>
      <p:sp>
        <p:nvSpPr>
          <p:cNvPr id="7178" name="computr2"/>
          <p:cNvSpPr>
            <a:spLocks noEditPoints="1" noChangeArrowheads="1"/>
          </p:cNvSpPr>
          <p:nvPr/>
        </p:nvSpPr>
        <p:spPr bwMode="auto">
          <a:xfrm>
            <a:off x="539750" y="5013325"/>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7179" name="computr2"/>
          <p:cNvSpPr>
            <a:spLocks noEditPoints="1" noChangeArrowheads="1"/>
          </p:cNvSpPr>
          <p:nvPr/>
        </p:nvSpPr>
        <p:spPr bwMode="auto">
          <a:xfrm>
            <a:off x="6875463"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7180" name="Rectangle 12"/>
          <p:cNvSpPr>
            <a:spLocks noChangeArrowheads="1"/>
          </p:cNvSpPr>
          <p:nvPr/>
        </p:nvSpPr>
        <p:spPr bwMode="auto">
          <a:xfrm>
            <a:off x="1835150" y="3644900"/>
            <a:ext cx="1008063" cy="720725"/>
          </a:xfrm>
          <a:prstGeom prst="rect">
            <a:avLst/>
          </a:prstGeom>
          <a:solidFill>
            <a:srgbClr val="FF0000"/>
          </a:solidFill>
          <a:ln w="9525">
            <a:solidFill>
              <a:srgbClr val="FF0000"/>
            </a:solidFill>
            <a:miter lim="800000"/>
            <a:headEnd/>
            <a:tailEnd/>
          </a:ln>
        </p:spPr>
        <p:txBody>
          <a:bodyPr wrap="none" anchor="ctr"/>
          <a:lstStyle/>
          <a:p>
            <a:pPr algn="ctr"/>
            <a:r>
              <a:rPr lang="pt-PT" b="1">
                <a:solidFill>
                  <a:schemeClr val="bg1"/>
                </a:solidFill>
                <a:latin typeface="Calibri" pitchFamily="34" charset="0"/>
                <a:cs typeface="Arial" charset="0"/>
              </a:rPr>
              <a:t>SMTP</a:t>
            </a:r>
          </a:p>
          <a:p>
            <a:pPr algn="ctr"/>
            <a:r>
              <a:rPr lang="pt-PT" b="1">
                <a:solidFill>
                  <a:schemeClr val="bg1"/>
                </a:solidFill>
                <a:latin typeface="Calibri" pitchFamily="34" charset="0"/>
                <a:cs typeface="Arial" charset="0"/>
              </a:rPr>
              <a:t>Servidor</a:t>
            </a:r>
          </a:p>
        </p:txBody>
      </p:sp>
      <p:sp>
        <p:nvSpPr>
          <p:cNvPr id="7181" name="Rectangle 13"/>
          <p:cNvSpPr>
            <a:spLocks noChangeArrowheads="1"/>
          </p:cNvSpPr>
          <p:nvPr/>
        </p:nvSpPr>
        <p:spPr bwMode="auto">
          <a:xfrm>
            <a:off x="7451725" y="3716338"/>
            <a:ext cx="1008063" cy="720725"/>
          </a:xfrm>
          <a:prstGeom prst="rect">
            <a:avLst/>
          </a:prstGeom>
          <a:solidFill>
            <a:srgbClr val="FF0000"/>
          </a:solidFill>
          <a:ln w="9525">
            <a:solidFill>
              <a:srgbClr val="FF0000"/>
            </a:solidFill>
            <a:miter lim="800000"/>
            <a:headEnd/>
            <a:tailEnd/>
          </a:ln>
        </p:spPr>
        <p:txBody>
          <a:bodyPr wrap="none" anchor="ctr"/>
          <a:lstStyle/>
          <a:p>
            <a:pPr algn="ctr"/>
            <a:r>
              <a:rPr lang="pt-PT" b="1">
                <a:solidFill>
                  <a:schemeClr val="bg1"/>
                </a:solidFill>
                <a:latin typeface="Calibri" pitchFamily="34" charset="0"/>
                <a:cs typeface="Arial" charset="0"/>
              </a:rPr>
              <a:t>POP3</a:t>
            </a:r>
          </a:p>
          <a:p>
            <a:pPr algn="ctr"/>
            <a:r>
              <a:rPr lang="pt-PT" b="1">
                <a:solidFill>
                  <a:schemeClr val="bg1"/>
                </a:solidFill>
                <a:latin typeface="Calibri" pitchFamily="34" charset="0"/>
                <a:cs typeface="Arial" charset="0"/>
              </a:rPr>
              <a:t>Servidor</a:t>
            </a:r>
          </a:p>
        </p:txBody>
      </p:sp>
      <p:sp>
        <p:nvSpPr>
          <p:cNvPr id="7182" name="Rectangle 14"/>
          <p:cNvSpPr>
            <a:spLocks noChangeArrowheads="1"/>
          </p:cNvSpPr>
          <p:nvPr/>
        </p:nvSpPr>
        <p:spPr bwMode="auto">
          <a:xfrm>
            <a:off x="6084888" y="3716338"/>
            <a:ext cx="1008062" cy="720725"/>
          </a:xfrm>
          <a:prstGeom prst="rect">
            <a:avLst/>
          </a:prstGeom>
          <a:solidFill>
            <a:srgbClr val="FF0000"/>
          </a:solidFill>
          <a:ln w="9525">
            <a:solidFill>
              <a:srgbClr val="FF0000"/>
            </a:solidFill>
            <a:miter lim="800000"/>
            <a:headEnd/>
            <a:tailEnd/>
          </a:ln>
        </p:spPr>
        <p:txBody>
          <a:bodyPr wrap="none" anchor="ctr"/>
          <a:lstStyle/>
          <a:p>
            <a:pPr algn="ctr"/>
            <a:r>
              <a:rPr lang="pt-PT" b="1">
                <a:solidFill>
                  <a:schemeClr val="bg1"/>
                </a:solidFill>
                <a:latin typeface="Calibri" pitchFamily="34" charset="0"/>
                <a:cs typeface="Arial" charset="0"/>
              </a:rPr>
              <a:t>SMTP</a:t>
            </a:r>
          </a:p>
          <a:p>
            <a:pPr algn="ctr"/>
            <a:r>
              <a:rPr lang="pt-PT" b="1">
                <a:solidFill>
                  <a:schemeClr val="bg1"/>
                </a:solidFill>
                <a:latin typeface="Calibri" pitchFamily="34" charset="0"/>
                <a:cs typeface="Arial" charset="0"/>
              </a:rPr>
              <a:t>Servidor</a:t>
            </a:r>
          </a:p>
        </p:txBody>
      </p:sp>
      <p:sp>
        <p:nvSpPr>
          <p:cNvPr id="103439" name="Text Box 15"/>
          <p:cNvSpPr txBox="1">
            <a:spLocks noChangeArrowheads="1"/>
          </p:cNvSpPr>
          <p:nvPr/>
        </p:nvSpPr>
        <p:spPr bwMode="auto">
          <a:xfrm>
            <a:off x="2362200" y="4343400"/>
            <a:ext cx="1981201" cy="2031325"/>
          </a:xfrm>
          <a:prstGeom prst="rect">
            <a:avLst/>
          </a:prstGeom>
          <a:noFill/>
          <a:ln w="9525">
            <a:noFill/>
            <a:miter lim="800000"/>
            <a:headEnd/>
            <a:tailEnd/>
          </a:ln>
        </p:spPr>
        <p:txBody>
          <a:bodyPr wrap="square">
            <a:spAutoFit/>
          </a:bodyPr>
          <a:lstStyle/>
          <a:p>
            <a:pPr eaLnBrk="0" hangingPunct="0"/>
            <a:r>
              <a:rPr lang="pt-PT">
                <a:latin typeface="Calibri" pitchFamily="34" charset="0"/>
                <a:cs typeface="Arial" charset="0"/>
              </a:rPr>
              <a:t>Quando Joe prime ENVIAR, o seu e-mail é enviado do seu computador para o servidor SMTP de saída do fornecedor de serviços de Internet</a:t>
            </a:r>
          </a:p>
        </p:txBody>
      </p:sp>
      <p:sp>
        <p:nvSpPr>
          <p:cNvPr id="103440" name="Text Box 16"/>
          <p:cNvSpPr txBox="1">
            <a:spLocks noChangeArrowheads="1"/>
          </p:cNvSpPr>
          <p:nvPr/>
        </p:nvSpPr>
        <p:spPr bwMode="auto">
          <a:xfrm>
            <a:off x="179388" y="2492375"/>
            <a:ext cx="2808287" cy="646331"/>
          </a:xfrm>
          <a:prstGeom prst="rect">
            <a:avLst/>
          </a:prstGeom>
          <a:noFill/>
          <a:ln w="9525">
            <a:noFill/>
            <a:miter lim="800000"/>
            <a:headEnd/>
            <a:tailEnd/>
          </a:ln>
        </p:spPr>
        <p:txBody>
          <a:bodyPr>
            <a:spAutoFit/>
          </a:bodyPr>
          <a:lstStyle/>
          <a:p>
            <a:pPr algn="ctr" eaLnBrk="0" hangingPunct="0"/>
            <a:r>
              <a:rPr lang="pt-PT">
                <a:latin typeface="Calibri" pitchFamily="34" charset="0"/>
                <a:cs typeface="Arial" charset="0"/>
              </a:rPr>
              <a:t>O ISP de Joe, de seguida, direciona o e-mail para a Internet</a:t>
            </a:r>
          </a:p>
        </p:txBody>
      </p:sp>
      <p:sp>
        <p:nvSpPr>
          <p:cNvPr id="103441" name="Text Box 17"/>
          <p:cNvSpPr txBox="1">
            <a:spLocks noChangeArrowheads="1"/>
          </p:cNvSpPr>
          <p:nvPr/>
        </p:nvSpPr>
        <p:spPr bwMode="auto">
          <a:xfrm>
            <a:off x="6781800" y="2492375"/>
            <a:ext cx="2274888" cy="923330"/>
          </a:xfrm>
          <a:prstGeom prst="rect">
            <a:avLst/>
          </a:prstGeom>
          <a:noFill/>
          <a:ln w="9525">
            <a:noFill/>
            <a:miter lim="800000"/>
            <a:headEnd/>
            <a:tailEnd/>
          </a:ln>
        </p:spPr>
        <p:txBody>
          <a:bodyPr wrap="square">
            <a:spAutoFit/>
          </a:bodyPr>
          <a:lstStyle/>
          <a:p>
            <a:pPr algn="ctr" eaLnBrk="0" hangingPunct="0"/>
            <a:r>
              <a:rPr lang="pt-PT">
                <a:latin typeface="Calibri" pitchFamily="34" charset="0"/>
                <a:cs typeface="Arial" charset="0"/>
              </a:rPr>
              <a:t>O e-mail é encaminhado para o servidor POP3 do ISP de Jane</a:t>
            </a:r>
          </a:p>
        </p:txBody>
      </p:sp>
      <p:sp>
        <p:nvSpPr>
          <p:cNvPr id="103442" name="Text Box 18"/>
          <p:cNvSpPr txBox="1">
            <a:spLocks noChangeArrowheads="1"/>
          </p:cNvSpPr>
          <p:nvPr/>
        </p:nvSpPr>
        <p:spPr bwMode="auto">
          <a:xfrm>
            <a:off x="5486400" y="4572000"/>
            <a:ext cx="1600200" cy="1754327"/>
          </a:xfrm>
          <a:prstGeom prst="rect">
            <a:avLst/>
          </a:prstGeom>
          <a:noFill/>
          <a:ln w="9525">
            <a:noFill/>
            <a:miter lim="800000"/>
            <a:headEnd/>
            <a:tailEnd/>
          </a:ln>
        </p:spPr>
        <p:txBody>
          <a:bodyPr wrap="square">
            <a:spAutoFit/>
          </a:bodyPr>
          <a:lstStyle/>
          <a:p>
            <a:pPr algn="ctr" eaLnBrk="0" hangingPunct="0"/>
            <a:r>
              <a:rPr lang="pt-PT">
                <a:latin typeface="Calibri" pitchFamily="34" charset="0"/>
                <a:cs typeface="Arial" charset="0"/>
              </a:rPr>
              <a:t>Na próxima vez que Jane se ligar ao seu fornecedor, o e-mail será transferido para o seu computador</a:t>
            </a:r>
          </a:p>
        </p:txBody>
      </p:sp>
      <p:sp>
        <p:nvSpPr>
          <p:cNvPr id="7187" name="Rectangle 19"/>
          <p:cNvSpPr>
            <a:spLocks noChangeArrowheads="1"/>
          </p:cNvSpPr>
          <p:nvPr/>
        </p:nvSpPr>
        <p:spPr bwMode="auto">
          <a:xfrm>
            <a:off x="1042988" y="5157788"/>
            <a:ext cx="792162" cy="576262"/>
          </a:xfrm>
          <a:prstGeom prst="rect">
            <a:avLst/>
          </a:prstGeom>
          <a:solidFill>
            <a:srgbClr val="FFFF00"/>
          </a:solidFill>
          <a:ln w="9525">
            <a:solidFill>
              <a:schemeClr val="tx1"/>
            </a:solidFill>
            <a:miter lim="800000"/>
            <a:headEnd/>
            <a:tailEnd/>
          </a:ln>
        </p:spPr>
        <p:txBody>
          <a:bodyPr wrap="none" anchor="ctr"/>
          <a:lstStyle/>
          <a:p>
            <a:pPr algn="ctr" eaLnBrk="0" hangingPunct="0"/>
            <a:r>
              <a:rPr lang="pt-PT" sz="2000" b="1">
                <a:latin typeface="Calibri" pitchFamily="34" charset="0"/>
              </a:rPr>
              <a:t>Joe</a:t>
            </a:r>
          </a:p>
        </p:txBody>
      </p:sp>
      <p:sp>
        <p:nvSpPr>
          <p:cNvPr id="7188" name="Rectangle 20"/>
          <p:cNvSpPr>
            <a:spLocks noChangeArrowheads="1"/>
          </p:cNvSpPr>
          <p:nvPr/>
        </p:nvSpPr>
        <p:spPr bwMode="auto">
          <a:xfrm>
            <a:off x="7380288" y="5157788"/>
            <a:ext cx="792162" cy="576262"/>
          </a:xfrm>
          <a:prstGeom prst="rect">
            <a:avLst/>
          </a:prstGeom>
          <a:solidFill>
            <a:schemeClr val="accent2"/>
          </a:solidFill>
          <a:ln w="9525">
            <a:solidFill>
              <a:schemeClr val="tx1"/>
            </a:solidFill>
            <a:miter lim="800000"/>
            <a:headEnd/>
            <a:tailEnd/>
          </a:ln>
        </p:spPr>
        <p:txBody>
          <a:bodyPr wrap="none" anchor="ctr"/>
          <a:lstStyle/>
          <a:p>
            <a:pPr algn="ctr" eaLnBrk="0" hangingPunct="0"/>
            <a:r>
              <a:rPr lang="pt-PT" sz="2000" b="1">
                <a:solidFill>
                  <a:schemeClr val="bg1"/>
                </a:solidFill>
                <a:latin typeface="Calibri" pitchFamily="34" charset="0"/>
              </a:rPr>
              <a:t>Jane</a:t>
            </a:r>
          </a:p>
        </p:txBody>
      </p:sp>
      <p:sp>
        <p:nvSpPr>
          <p:cNvPr id="2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75</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3439"/>
                                        </p:tgtEl>
                                        <p:attrNameLst>
                                          <p:attrName>style.visibility</p:attrName>
                                        </p:attrNameLst>
                                      </p:cBhvr>
                                      <p:to>
                                        <p:strVal val="visible"/>
                                      </p:to>
                                    </p:set>
                                    <p:animEffect transition="in" filter="dissolve">
                                      <p:cBhvr>
                                        <p:cTn id="7" dur="500"/>
                                        <p:tgtEl>
                                          <p:spTgt spid="10343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3427"/>
                                        </p:tgtEl>
                                        <p:attrNameLst>
                                          <p:attrName>style.visibility</p:attrName>
                                        </p:attrNameLst>
                                      </p:cBhvr>
                                      <p:to>
                                        <p:strVal val="visible"/>
                                      </p:to>
                                    </p:set>
                                    <p:animEffect transition="in" filter="wipe(down)">
                                      <p:cBhvr>
                                        <p:cTn id="11" dur="500"/>
                                        <p:tgtEl>
                                          <p:spTgt spid="103427"/>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03440"/>
                                        </p:tgtEl>
                                        <p:attrNameLst>
                                          <p:attrName>style.visibility</p:attrName>
                                        </p:attrNameLst>
                                      </p:cBhvr>
                                      <p:to>
                                        <p:strVal val="visible"/>
                                      </p:to>
                                    </p:set>
                                    <p:animEffect transition="in" filter="dissolve">
                                      <p:cBhvr>
                                        <p:cTn id="16" dur="500"/>
                                        <p:tgtEl>
                                          <p:spTgt spid="10344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3428"/>
                                        </p:tgtEl>
                                        <p:attrNameLst>
                                          <p:attrName>style.visibility</p:attrName>
                                        </p:attrNameLst>
                                      </p:cBhvr>
                                      <p:to>
                                        <p:strVal val="visible"/>
                                      </p:to>
                                    </p:set>
                                    <p:animEffect transition="in" filter="wipe(left)">
                                      <p:cBhvr>
                                        <p:cTn id="20" dur="500"/>
                                        <p:tgtEl>
                                          <p:spTgt spid="10342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3429"/>
                                        </p:tgtEl>
                                        <p:attrNameLst>
                                          <p:attrName>style.visibility</p:attrName>
                                        </p:attrNameLst>
                                      </p:cBhvr>
                                      <p:to>
                                        <p:strVal val="visible"/>
                                      </p:to>
                                    </p:set>
                                    <p:animEffect transition="in" filter="wipe(left)">
                                      <p:cBhvr>
                                        <p:cTn id="25" dur="500"/>
                                        <p:tgtEl>
                                          <p:spTgt spid="103429"/>
                                        </p:tgtEl>
                                      </p:cBhvr>
                                    </p:animEffect>
                                  </p:childTnLst>
                                </p:cTn>
                              </p:par>
                            </p:childTnLst>
                          </p:cTn>
                        </p:par>
                        <p:par>
                          <p:cTn id="26" fill="hold">
                            <p:stCondLst>
                              <p:cond delay="500"/>
                            </p:stCondLst>
                            <p:childTnLst>
                              <p:par>
                                <p:cTn id="27" presetID="9" presetClass="entr" presetSubtype="0" fill="hold" grpId="0" nodeType="afterEffect">
                                  <p:stCondLst>
                                    <p:cond delay="0"/>
                                  </p:stCondLst>
                                  <p:childTnLst>
                                    <p:set>
                                      <p:cBhvr>
                                        <p:cTn id="28" dur="1" fill="hold">
                                          <p:stCondLst>
                                            <p:cond delay="0"/>
                                          </p:stCondLst>
                                        </p:cTn>
                                        <p:tgtEl>
                                          <p:spTgt spid="103441"/>
                                        </p:tgtEl>
                                        <p:attrNameLst>
                                          <p:attrName>style.visibility</p:attrName>
                                        </p:attrNameLst>
                                      </p:cBhvr>
                                      <p:to>
                                        <p:strVal val="visible"/>
                                      </p:to>
                                    </p:set>
                                    <p:animEffect transition="in" filter="dissolve">
                                      <p:cBhvr>
                                        <p:cTn id="29" dur="500"/>
                                        <p:tgtEl>
                                          <p:spTgt spid="103441"/>
                                        </p:tgtEl>
                                      </p:cBhvr>
                                    </p:animEffect>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103426"/>
                                        </p:tgtEl>
                                        <p:attrNameLst>
                                          <p:attrName>style.visibility</p:attrName>
                                        </p:attrNameLst>
                                      </p:cBhvr>
                                      <p:to>
                                        <p:strVal val="visible"/>
                                      </p:to>
                                    </p:set>
                                    <p:animEffect transition="in" filter="dissolve">
                                      <p:cBhvr>
                                        <p:cTn id="33" dur="500"/>
                                        <p:tgtEl>
                                          <p:spTgt spid="103426"/>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03442"/>
                                        </p:tgtEl>
                                        <p:attrNameLst>
                                          <p:attrName>style.visibility</p:attrName>
                                        </p:attrNameLst>
                                      </p:cBhvr>
                                      <p:to>
                                        <p:strVal val="visible"/>
                                      </p:to>
                                    </p:set>
                                    <p:animEffect transition="in" filter="dissolve">
                                      <p:cBhvr>
                                        <p:cTn id="38" dur="500"/>
                                        <p:tgtEl>
                                          <p:spTgt spid="10344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3430"/>
                                        </p:tgtEl>
                                        <p:attrNameLst>
                                          <p:attrName>style.visibility</p:attrName>
                                        </p:attrNameLst>
                                      </p:cBhvr>
                                      <p:to>
                                        <p:strVal val="visible"/>
                                      </p:to>
                                    </p:set>
                                    <p:animEffect transition="in" filter="wipe(left)">
                                      <p:cBhvr>
                                        <p:cTn id="41" dur="500"/>
                                        <p:tgtEl>
                                          <p:spTgt spid="103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animBg="1"/>
      <p:bldP spid="103427" grpId="0" animBg="1"/>
      <p:bldP spid="103428" grpId="0" animBg="1"/>
      <p:bldP spid="103429" grpId="0" animBg="1"/>
      <p:bldP spid="103430" grpId="0" animBg="1"/>
      <p:bldP spid="103439" grpId="0"/>
      <p:bldP spid="103440" grpId="0"/>
      <p:bldP spid="103441" grpId="0"/>
      <p:bldP spid="10344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ervidor">
            <a:hlinkClick r:id="rId3"/>
          </p:cNvPr>
          <p:cNvPicPr>
            <a:picLocks noChangeAspect="1" noChangeArrowheads="1"/>
          </p:cNvPicPr>
          <p:nvPr/>
        </p:nvPicPr>
        <p:blipFill>
          <a:blip r:embed="rId4" cstate="print"/>
          <a:srcRect/>
          <a:stretch>
            <a:fillRect/>
          </a:stretch>
        </p:blipFill>
        <p:spPr bwMode="auto">
          <a:xfrm>
            <a:off x="817563" y="4652963"/>
            <a:ext cx="954087" cy="1336675"/>
          </a:xfrm>
          <a:prstGeom prst="rect">
            <a:avLst/>
          </a:prstGeom>
          <a:noFill/>
          <a:ln w="9525">
            <a:noFill/>
            <a:miter lim="800000"/>
            <a:headEnd/>
            <a:tailEnd/>
          </a:ln>
        </p:spPr>
      </p:pic>
      <p:pic>
        <p:nvPicPr>
          <p:cNvPr id="9219" name="Picture 3" descr="servidor">
            <a:hlinkClick r:id="rId5"/>
          </p:cNvPr>
          <p:cNvPicPr>
            <a:picLocks noChangeAspect="1" noChangeArrowheads="1"/>
          </p:cNvPicPr>
          <p:nvPr/>
        </p:nvPicPr>
        <p:blipFill>
          <a:blip r:embed="rId6" cstate="print"/>
          <a:srcRect/>
          <a:stretch>
            <a:fillRect/>
          </a:stretch>
        </p:blipFill>
        <p:spPr bwMode="auto">
          <a:xfrm>
            <a:off x="7308850" y="4149725"/>
            <a:ext cx="1204913" cy="1760538"/>
          </a:xfrm>
          <a:prstGeom prst="rect">
            <a:avLst/>
          </a:prstGeom>
          <a:noFill/>
          <a:ln w="9525">
            <a:noFill/>
            <a:miter lim="800000"/>
            <a:headEnd/>
            <a:tailEnd/>
          </a:ln>
        </p:spPr>
      </p:pic>
      <p:pic>
        <p:nvPicPr>
          <p:cNvPr id="9220" name="Picture 4" descr="estação de trabalho">
            <a:hlinkClick r:id="rId7"/>
          </p:cNvPr>
          <p:cNvPicPr>
            <a:picLocks noChangeAspect="1" noChangeArrowheads="1"/>
          </p:cNvPicPr>
          <p:nvPr/>
        </p:nvPicPr>
        <p:blipFill>
          <a:blip r:embed="rId8" cstate="print"/>
          <a:srcRect/>
          <a:stretch>
            <a:fillRect/>
          </a:stretch>
        </p:blipFill>
        <p:spPr bwMode="auto">
          <a:xfrm>
            <a:off x="323850" y="1700213"/>
            <a:ext cx="1265238" cy="1096962"/>
          </a:xfrm>
          <a:prstGeom prst="rect">
            <a:avLst/>
          </a:prstGeom>
          <a:noFill/>
          <a:ln w="9525">
            <a:noFill/>
            <a:miter lim="800000"/>
            <a:headEnd/>
            <a:tailEnd/>
          </a:ln>
        </p:spPr>
      </p:pic>
      <p:pic>
        <p:nvPicPr>
          <p:cNvPr id="9221" name="Picture 5" descr="estação de trabalho">
            <a:hlinkClick r:id="rId7"/>
          </p:cNvPr>
          <p:cNvPicPr>
            <a:picLocks noChangeAspect="1" noChangeArrowheads="1"/>
          </p:cNvPicPr>
          <p:nvPr/>
        </p:nvPicPr>
        <p:blipFill>
          <a:blip r:embed="rId8" cstate="print"/>
          <a:srcRect/>
          <a:stretch>
            <a:fillRect/>
          </a:stretch>
        </p:blipFill>
        <p:spPr bwMode="auto">
          <a:xfrm>
            <a:off x="7380288" y="1628775"/>
            <a:ext cx="1368425" cy="1185863"/>
          </a:xfrm>
          <a:prstGeom prst="rect">
            <a:avLst/>
          </a:prstGeom>
          <a:noFill/>
          <a:ln w="9525">
            <a:noFill/>
            <a:miter lim="800000"/>
            <a:headEnd/>
            <a:tailEnd/>
          </a:ln>
        </p:spPr>
      </p:pic>
      <p:sp>
        <p:nvSpPr>
          <p:cNvPr id="9222" name="Text Box 6"/>
          <p:cNvSpPr txBox="1">
            <a:spLocks noChangeArrowheads="1"/>
          </p:cNvSpPr>
          <p:nvPr/>
        </p:nvSpPr>
        <p:spPr bwMode="auto">
          <a:xfrm>
            <a:off x="500034" y="1285859"/>
            <a:ext cx="1025554" cy="400110"/>
          </a:xfrm>
          <a:prstGeom prst="rect">
            <a:avLst/>
          </a:prstGeom>
          <a:solidFill>
            <a:srgbClr val="FF0000"/>
          </a:solidFill>
          <a:ln w="9525">
            <a:noFill/>
            <a:miter lim="800000"/>
            <a:headEnd/>
            <a:tailEnd/>
          </a:ln>
        </p:spPr>
        <p:txBody>
          <a:bodyPr wrap="square">
            <a:spAutoFit/>
          </a:bodyPr>
          <a:lstStyle/>
          <a:p>
            <a:pPr algn="ctr">
              <a:spcBef>
                <a:spcPct val="50000"/>
              </a:spcBef>
            </a:pPr>
            <a:r>
              <a:rPr lang="pt-PT" sz="2000" b="1">
                <a:solidFill>
                  <a:schemeClr val="bg1"/>
                </a:solidFill>
                <a:latin typeface="Calibri" pitchFamily="34" charset="0"/>
              </a:rPr>
              <a:t>Joe</a:t>
            </a:r>
          </a:p>
        </p:txBody>
      </p:sp>
      <p:sp>
        <p:nvSpPr>
          <p:cNvPr id="9223" name="Text Box 7"/>
          <p:cNvSpPr txBox="1">
            <a:spLocks noChangeArrowheads="1"/>
          </p:cNvSpPr>
          <p:nvPr/>
        </p:nvSpPr>
        <p:spPr bwMode="auto">
          <a:xfrm>
            <a:off x="7620000" y="1196975"/>
            <a:ext cx="1023967" cy="400110"/>
          </a:xfrm>
          <a:prstGeom prst="rect">
            <a:avLst/>
          </a:prstGeom>
          <a:solidFill>
            <a:srgbClr val="FF0000"/>
          </a:solidFill>
          <a:ln w="9525">
            <a:noFill/>
            <a:miter lim="800000"/>
            <a:headEnd/>
            <a:tailEnd/>
          </a:ln>
        </p:spPr>
        <p:txBody>
          <a:bodyPr wrap="square">
            <a:spAutoFit/>
          </a:bodyPr>
          <a:lstStyle/>
          <a:p>
            <a:pPr algn="ctr">
              <a:spcBef>
                <a:spcPct val="50000"/>
              </a:spcBef>
            </a:pPr>
            <a:r>
              <a:rPr lang="pt-PT" sz="2000" b="1">
                <a:solidFill>
                  <a:schemeClr val="bg1"/>
                </a:solidFill>
                <a:latin typeface="Calibri" pitchFamily="34" charset="0"/>
              </a:rPr>
              <a:t>Jane</a:t>
            </a:r>
          </a:p>
        </p:txBody>
      </p:sp>
      <p:sp>
        <p:nvSpPr>
          <p:cNvPr id="9224" name="Text Box 8"/>
          <p:cNvSpPr txBox="1">
            <a:spLocks noChangeArrowheads="1"/>
          </p:cNvSpPr>
          <p:nvPr/>
        </p:nvSpPr>
        <p:spPr bwMode="auto">
          <a:xfrm>
            <a:off x="395288" y="5949950"/>
            <a:ext cx="1662112" cy="461665"/>
          </a:xfrm>
          <a:prstGeom prst="rect">
            <a:avLst/>
          </a:prstGeom>
          <a:noFill/>
          <a:ln w="9525">
            <a:noFill/>
            <a:miter lim="800000"/>
            <a:headEnd/>
            <a:tailEnd/>
          </a:ln>
        </p:spPr>
        <p:txBody>
          <a:bodyPr wrap="square">
            <a:spAutoFit/>
          </a:bodyPr>
          <a:lstStyle/>
          <a:p>
            <a:pPr>
              <a:spcBef>
                <a:spcPct val="50000"/>
              </a:spcBef>
            </a:pPr>
            <a:r>
              <a:rPr lang="pt-PT" sz="2400" b="1" i="1">
                <a:solidFill>
                  <a:schemeClr val="accent1">
                    <a:lumMod val="25000"/>
                  </a:schemeClr>
                </a:solidFill>
                <a:latin typeface="Calibri" pitchFamily="34" charset="0"/>
              </a:rPr>
              <a:t>Servidor de e-mail </a:t>
            </a:r>
          </a:p>
        </p:txBody>
      </p:sp>
      <p:sp>
        <p:nvSpPr>
          <p:cNvPr id="9225" name="Text Box 9"/>
          <p:cNvSpPr txBox="1">
            <a:spLocks noChangeArrowheads="1"/>
          </p:cNvSpPr>
          <p:nvPr/>
        </p:nvSpPr>
        <p:spPr bwMode="auto">
          <a:xfrm>
            <a:off x="7162800" y="5867400"/>
            <a:ext cx="1589088" cy="461665"/>
          </a:xfrm>
          <a:prstGeom prst="rect">
            <a:avLst/>
          </a:prstGeom>
          <a:noFill/>
          <a:ln w="9525">
            <a:noFill/>
            <a:miter lim="800000"/>
            <a:headEnd/>
            <a:tailEnd/>
          </a:ln>
        </p:spPr>
        <p:txBody>
          <a:bodyPr wrap="square">
            <a:spAutoFit/>
          </a:bodyPr>
          <a:lstStyle/>
          <a:p>
            <a:pPr>
              <a:spcBef>
                <a:spcPct val="50000"/>
              </a:spcBef>
            </a:pPr>
            <a:r>
              <a:rPr lang="pt-PT" sz="2400" b="1" i="1">
                <a:solidFill>
                  <a:schemeClr val="accent1">
                    <a:lumMod val="25000"/>
                  </a:schemeClr>
                </a:solidFill>
                <a:latin typeface="Calibri" pitchFamily="34" charset="0"/>
              </a:rPr>
              <a:t>Servidor de e-mail</a:t>
            </a:r>
          </a:p>
        </p:txBody>
      </p:sp>
      <p:sp>
        <p:nvSpPr>
          <p:cNvPr id="9226" name="Line 10"/>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7" name="Line 11"/>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8" name="Line 12"/>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9" name="Line 13"/>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0" name="Line 14"/>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1" name="Line 15"/>
          <p:cNvSpPr>
            <a:spLocks noChangeShapeType="1"/>
          </p:cNvSpPr>
          <p:nvPr/>
        </p:nvSpPr>
        <p:spPr bwMode="auto">
          <a:xfrm flipV="1">
            <a:off x="6156325" y="2276475"/>
            <a:ext cx="1152525" cy="314325"/>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useBgFill="1">
        <p:nvSpPr>
          <p:cNvPr id="107536" name="Cloud"/>
          <p:cNvSpPr>
            <a:spLocks noChangeAspect="1" noEditPoints="1" noChangeArrowheads="1"/>
          </p:cNvSpPr>
          <p:nvPr/>
        </p:nvSpPr>
        <p:spPr bwMode="auto">
          <a:xfrm>
            <a:off x="2627313" y="1989138"/>
            <a:ext cx="3529012" cy="2735262"/>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endParaRPr lang="en-GB" sz="1400" b="1">
              <a:latin typeface="Calibri" pitchFamily="34" charset="0"/>
              <a:cs typeface="Arial" charset="0"/>
            </a:endParaRPr>
          </a:p>
          <a:p>
            <a:pPr algn="ctr">
              <a:defRPr/>
            </a:pPr>
            <a:r>
              <a:rPr lang="pt-PT" sz="3200" b="1">
                <a:latin typeface="Calibri" pitchFamily="34" charset="0"/>
                <a:cs typeface="Arial" charset="0"/>
              </a:rPr>
              <a:t>INTERNET</a:t>
            </a:r>
          </a:p>
        </p:txBody>
      </p:sp>
      <p:sp>
        <p:nvSpPr>
          <p:cNvPr id="9233" name="Text Box 17"/>
          <p:cNvSpPr txBox="1">
            <a:spLocks noChangeArrowheads="1"/>
          </p:cNvSpPr>
          <p:nvPr/>
        </p:nvSpPr>
        <p:spPr bwMode="auto">
          <a:xfrm>
            <a:off x="0" y="0"/>
            <a:ext cx="9144000" cy="769441"/>
          </a:xfrm>
          <a:prstGeom prst="rect">
            <a:avLst/>
          </a:prstGeom>
          <a:noFill/>
          <a:ln w="9525">
            <a:noFill/>
            <a:miter lim="800000"/>
            <a:headEnd/>
            <a:tailEnd/>
          </a:ln>
        </p:spPr>
        <p:txBody>
          <a:bodyPr wrap="square">
            <a:spAutoFit/>
          </a:bodyPr>
          <a:lstStyle/>
          <a:p>
            <a:pPr algn="ctr">
              <a:spcBef>
                <a:spcPct val="50000"/>
              </a:spcBef>
            </a:pPr>
            <a:r>
              <a:rPr lang="pt-PT" sz="4400" b="1">
                <a:solidFill>
                  <a:schemeClr val="accent1">
                    <a:lumMod val="25000"/>
                  </a:schemeClr>
                </a:solidFill>
                <a:latin typeface="Calibri" pitchFamily="34" charset="0"/>
                <a:cs typeface="Arial" charset="0"/>
              </a:rPr>
              <a:t>Mostrar de outra forma</a:t>
            </a:r>
          </a:p>
        </p:txBody>
      </p:sp>
      <p:sp>
        <p:nvSpPr>
          <p:cNvPr id="9234" name="Line 18"/>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35" name="Line 19"/>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en-GB">
              <a:latin typeface="Calibri" pitchFamily="34" charset="0"/>
            </a:endParaRPr>
          </a:p>
        </p:txBody>
      </p:sp>
      <p:sp>
        <p:nvSpPr>
          <p:cNvPr id="9236" name="Line 20"/>
          <p:cNvSpPr>
            <a:spLocks noChangeShapeType="1"/>
          </p:cNvSpPr>
          <p:nvPr/>
        </p:nvSpPr>
        <p:spPr bwMode="auto">
          <a:xfrm>
            <a:off x="3357554" y="4286256"/>
            <a:ext cx="2087562" cy="0"/>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37" name="Line 21"/>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8" name="Line 22"/>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9" name="Line 23"/>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0" name="Line 24"/>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1" name="Line 25"/>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2" name="Line 26"/>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43" name="Line 27"/>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en-GB">
              <a:latin typeface="Calibri" pitchFamily="34" charset="0"/>
            </a:endParaRPr>
          </a:p>
        </p:txBody>
      </p:sp>
      <p:sp>
        <p:nvSpPr>
          <p:cNvPr id="9244" name="Line 28"/>
          <p:cNvSpPr>
            <a:spLocks noChangeShapeType="1"/>
          </p:cNvSpPr>
          <p:nvPr/>
        </p:nvSpPr>
        <p:spPr bwMode="auto">
          <a:xfrm>
            <a:off x="3357554" y="4286256"/>
            <a:ext cx="2087562" cy="0"/>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107549" name="Line 29"/>
          <p:cNvSpPr>
            <a:spLocks noChangeShapeType="1"/>
          </p:cNvSpPr>
          <p:nvPr/>
        </p:nvSpPr>
        <p:spPr bwMode="auto">
          <a:xfrm flipV="1">
            <a:off x="6156325" y="2276475"/>
            <a:ext cx="1152525" cy="314325"/>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0" name="Line 30"/>
          <p:cNvSpPr>
            <a:spLocks noChangeShapeType="1"/>
          </p:cNvSpPr>
          <p:nvPr/>
        </p:nvSpPr>
        <p:spPr bwMode="auto">
          <a:xfrm>
            <a:off x="1692275" y="2420938"/>
            <a:ext cx="1143000" cy="452437"/>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1" name="Line 31"/>
          <p:cNvSpPr>
            <a:spLocks noChangeShapeType="1"/>
          </p:cNvSpPr>
          <p:nvPr/>
        </p:nvSpPr>
        <p:spPr bwMode="auto">
          <a:xfrm flipH="1">
            <a:off x="1763713" y="4221163"/>
            <a:ext cx="1081087" cy="76676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2" name="Line 32"/>
          <p:cNvSpPr>
            <a:spLocks noChangeShapeType="1"/>
          </p:cNvSpPr>
          <p:nvPr/>
        </p:nvSpPr>
        <p:spPr bwMode="auto">
          <a:xfrm flipV="1">
            <a:off x="1835150" y="4437063"/>
            <a:ext cx="1368425" cy="935037"/>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3" name="Line 33"/>
          <p:cNvSpPr>
            <a:spLocks noChangeShapeType="1"/>
          </p:cNvSpPr>
          <p:nvPr/>
        </p:nvSpPr>
        <p:spPr bwMode="auto">
          <a:xfrm>
            <a:off x="5580063" y="4365625"/>
            <a:ext cx="1600200" cy="9144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4" name="Line 34"/>
          <p:cNvSpPr>
            <a:spLocks noChangeShapeType="1"/>
          </p:cNvSpPr>
          <p:nvPr/>
        </p:nvSpPr>
        <p:spPr bwMode="auto">
          <a:xfrm flipH="1" flipV="1">
            <a:off x="5795963" y="4005263"/>
            <a:ext cx="1439862" cy="79216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5" name="Line 35"/>
          <p:cNvSpPr>
            <a:spLocks noChangeShapeType="1"/>
          </p:cNvSpPr>
          <p:nvPr/>
        </p:nvSpPr>
        <p:spPr bwMode="auto">
          <a:xfrm>
            <a:off x="2916238" y="2997200"/>
            <a:ext cx="0" cy="936625"/>
          </a:xfrm>
          <a:prstGeom prst="line">
            <a:avLst/>
          </a:prstGeom>
          <a:noFill/>
          <a:ln w="57150">
            <a:solidFill>
              <a:srgbClr val="33CC33"/>
            </a:solidFill>
            <a:prstDash val="dash"/>
            <a:round/>
            <a:headEnd/>
            <a:tailEnd type="triangle" w="med" len="med"/>
          </a:ln>
        </p:spPr>
        <p:txBody>
          <a:bodyPr/>
          <a:lstStyle/>
          <a:p>
            <a:endParaRPr lang="en-GB">
              <a:latin typeface="Calibri" pitchFamily="34" charset="0"/>
            </a:endParaRPr>
          </a:p>
        </p:txBody>
      </p:sp>
      <p:sp>
        <p:nvSpPr>
          <p:cNvPr id="107556" name="Line 36"/>
          <p:cNvSpPr>
            <a:spLocks noChangeShapeType="1"/>
          </p:cNvSpPr>
          <p:nvPr/>
        </p:nvSpPr>
        <p:spPr bwMode="auto">
          <a:xfrm>
            <a:off x="5795963" y="2636838"/>
            <a:ext cx="0" cy="1079500"/>
          </a:xfrm>
          <a:prstGeom prst="line">
            <a:avLst/>
          </a:prstGeom>
          <a:noFill/>
          <a:ln w="57150">
            <a:solidFill>
              <a:srgbClr val="33CC33"/>
            </a:solidFill>
            <a:prstDash val="dash"/>
            <a:round/>
            <a:headEnd type="triangle" w="med" len="med"/>
            <a:tailEnd/>
          </a:ln>
        </p:spPr>
        <p:txBody>
          <a:bodyPr/>
          <a:lstStyle/>
          <a:p>
            <a:endParaRPr lang="en-GB">
              <a:latin typeface="Calibri" pitchFamily="34" charset="0"/>
            </a:endParaRPr>
          </a:p>
        </p:txBody>
      </p:sp>
      <p:sp>
        <p:nvSpPr>
          <p:cNvPr id="107557" name="Line 37"/>
          <p:cNvSpPr>
            <a:spLocks noChangeShapeType="1"/>
          </p:cNvSpPr>
          <p:nvPr/>
        </p:nvSpPr>
        <p:spPr bwMode="auto">
          <a:xfrm>
            <a:off x="3357554" y="4286256"/>
            <a:ext cx="2087562" cy="0"/>
          </a:xfrm>
          <a:prstGeom prst="line">
            <a:avLst/>
          </a:prstGeom>
          <a:noFill/>
          <a:ln w="57150">
            <a:solidFill>
              <a:srgbClr val="33CC33"/>
            </a:solidFill>
            <a:prstDash val="dash"/>
            <a:round/>
            <a:headEnd/>
            <a:tailEnd type="triangle" w="med" len="med"/>
          </a:ln>
        </p:spPr>
        <p:txBody>
          <a:bodyPr/>
          <a:lstStyle/>
          <a:p>
            <a:endParaRPr lang="en-GB">
              <a:latin typeface="Calibri" pitchFamily="34" charset="0"/>
            </a:endParaRPr>
          </a:p>
        </p:txBody>
      </p:sp>
      <p:sp>
        <p:nvSpPr>
          <p:cNvPr id="9254" name="Text Box 38"/>
          <p:cNvSpPr txBox="1">
            <a:spLocks noChangeArrowheads="1"/>
          </p:cNvSpPr>
          <p:nvPr/>
        </p:nvSpPr>
        <p:spPr bwMode="auto">
          <a:xfrm>
            <a:off x="323849" y="4221163"/>
            <a:ext cx="1858593" cy="461665"/>
          </a:xfrm>
          <a:prstGeom prst="rect">
            <a:avLst/>
          </a:prstGeom>
          <a:noFill/>
          <a:ln w="9525">
            <a:noFill/>
            <a:miter lim="800000"/>
            <a:headEnd/>
            <a:tailEnd/>
          </a:ln>
        </p:spPr>
        <p:txBody>
          <a:bodyPr wrap="square">
            <a:spAutoFit/>
          </a:bodyPr>
          <a:lstStyle/>
          <a:p>
            <a:pPr>
              <a:spcBef>
                <a:spcPct val="50000"/>
              </a:spcBef>
            </a:pPr>
            <a:r>
              <a:rPr lang="pt-PT" sz="2400" b="1">
                <a:latin typeface="Calibri" pitchFamily="34" charset="0"/>
              </a:rPr>
              <a:t>ISP de Joe</a:t>
            </a:r>
          </a:p>
        </p:txBody>
      </p:sp>
      <p:sp>
        <p:nvSpPr>
          <p:cNvPr id="9255" name="Text Box 39"/>
          <p:cNvSpPr txBox="1">
            <a:spLocks noChangeArrowheads="1"/>
          </p:cNvSpPr>
          <p:nvPr/>
        </p:nvSpPr>
        <p:spPr bwMode="auto">
          <a:xfrm>
            <a:off x="7162800" y="3733800"/>
            <a:ext cx="1771350" cy="461665"/>
          </a:xfrm>
          <a:prstGeom prst="rect">
            <a:avLst/>
          </a:prstGeom>
          <a:noFill/>
          <a:ln w="9525">
            <a:noFill/>
            <a:miter lim="800000"/>
            <a:headEnd/>
            <a:tailEnd/>
          </a:ln>
        </p:spPr>
        <p:txBody>
          <a:bodyPr wrap="square">
            <a:spAutoFit/>
          </a:bodyPr>
          <a:lstStyle/>
          <a:p>
            <a:pPr>
              <a:spcBef>
                <a:spcPct val="50000"/>
              </a:spcBef>
            </a:pPr>
            <a:r>
              <a:rPr lang="pt-PT" sz="2400" b="1">
                <a:latin typeface="Calibri" pitchFamily="34" charset="0"/>
              </a:rPr>
              <a:t>ISP de Jane</a:t>
            </a:r>
          </a:p>
        </p:txBody>
      </p:sp>
      <p:sp>
        <p:nvSpPr>
          <p:cNvPr id="4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76</a:t>
            </a:fld>
            <a:endParaRPr lang="en-US" altLang="en-US" sz="120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75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75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75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75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75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75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755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75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49" grpId="0" animBg="1"/>
      <p:bldP spid="107550" grpId="0" animBg="1"/>
      <p:bldP spid="107551" grpId="0" animBg="1"/>
      <p:bldP spid="107552" grpId="0" animBg="1"/>
      <p:bldP spid="107553" grpId="0" animBg="1"/>
      <p:bldP spid="107554" grpId="0" animBg="1"/>
      <p:bldP spid="107555" grpId="0" animBg="1"/>
      <p:bldP spid="107556" grpId="0" animBg="1"/>
      <p:bldP spid="10755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0"/>
            <a:ext cx="8229600" cy="1143000"/>
          </a:xfrm>
        </p:spPr>
        <p:txBody>
          <a:bodyPr/>
          <a:lstStyle/>
          <a:p>
            <a:pPr eaLnBrk="1" hangingPunct="1"/>
            <a:r>
              <a:rPr lang="pt-PT" b="1">
                <a:solidFill>
                  <a:schemeClr val="accent1">
                    <a:lumMod val="25000"/>
                  </a:schemeClr>
                </a:solidFill>
                <a:latin typeface="Calibri" pitchFamily="34" charset="0"/>
              </a:rPr>
              <a:t>Diferentes tipos de e-mail</a:t>
            </a:r>
          </a:p>
        </p:txBody>
      </p:sp>
      <p:sp>
        <p:nvSpPr>
          <p:cNvPr id="11267" name="Rectangle 3"/>
          <p:cNvSpPr>
            <a:spLocks noGrp="1" noChangeArrowheads="1"/>
          </p:cNvSpPr>
          <p:nvPr>
            <p:ph type="body" idx="1"/>
          </p:nvPr>
        </p:nvSpPr>
        <p:spPr>
          <a:xfrm>
            <a:off x="381000" y="1219200"/>
            <a:ext cx="8229600" cy="5257800"/>
          </a:xfrm>
        </p:spPr>
        <p:txBody>
          <a:bodyPr>
            <a:normAutofit fontScale="85000" lnSpcReduction="10000"/>
          </a:bodyPr>
          <a:lstStyle/>
          <a:p>
            <a:pPr eaLnBrk="1" hangingPunct="1">
              <a:lnSpc>
                <a:spcPct val="90000"/>
              </a:lnSpc>
              <a:buClr>
                <a:srgbClr val="FF3300"/>
              </a:buClr>
              <a:buNone/>
            </a:pPr>
            <a:r>
              <a:rPr lang="pt-PT" b="1">
                <a:latin typeface="Calibri" pitchFamily="34" charset="0"/>
              </a:rPr>
              <a:t>E-mail </a:t>
            </a:r>
          </a:p>
          <a:p>
            <a:pPr>
              <a:lnSpc>
                <a:spcPct val="90000"/>
              </a:lnSpc>
            </a:pPr>
            <a:r>
              <a:rPr lang="pt-PT">
                <a:latin typeface="Calibri" pitchFamily="34" charset="0"/>
              </a:rPr>
              <a:t>O tipo de e-mail tradicional Outlook - enviado através de SMTP - recuperado via POP3 e depois transferido como residente na sua própria máquina</a:t>
            </a:r>
          </a:p>
          <a:p>
            <a:pPr eaLnBrk="1" hangingPunct="1">
              <a:lnSpc>
                <a:spcPct val="90000"/>
              </a:lnSpc>
              <a:buClr>
                <a:srgbClr val="FF3300"/>
              </a:buClr>
              <a:buNone/>
            </a:pPr>
            <a:r>
              <a:rPr lang="pt-PT" b="1">
                <a:latin typeface="Calibri" pitchFamily="34" charset="0"/>
              </a:rPr>
              <a:t>Correio baseado na Internet</a:t>
            </a:r>
          </a:p>
          <a:p>
            <a:pPr>
              <a:lnSpc>
                <a:spcPct val="90000"/>
              </a:lnSpc>
            </a:pPr>
            <a:r>
              <a:rPr lang="pt-PT">
                <a:latin typeface="Calibri" pitchFamily="34" charset="0"/>
              </a:rPr>
              <a:t>Correio POP3 - por exemplo, utilizando o Outlook Express - quando a sessão é iniciada, normalmente transfere todos os novos e-mails para a sua caixa de entrada residente na sua máquina.</a:t>
            </a:r>
          </a:p>
          <a:p>
            <a:pPr>
              <a:lnSpc>
                <a:spcPct val="90000"/>
              </a:lnSpc>
            </a:pPr>
            <a:r>
              <a:rPr lang="pt-PT">
                <a:latin typeface="Calibri" pitchFamily="34" charset="0"/>
              </a:rPr>
              <a:t>Correio IMAP - correio na internet "real" - visível através da sua máquina mas ainda residente num servidor remoto - pode ser organizado em pastas, etc. </a:t>
            </a:r>
            <a:r>
              <a:rPr lang="pt-PT" u="sng">
                <a:solidFill>
                  <a:schemeClr val="accent1">
                    <a:lumMod val="25000"/>
                  </a:schemeClr>
                </a:solidFill>
                <a:latin typeface="Calibri" pitchFamily="34" charset="0"/>
              </a:rPr>
              <a:t>mas apenas</a:t>
            </a:r>
            <a:r>
              <a:rPr lang="pt-PT">
                <a:latin typeface="Calibri" pitchFamily="34" charset="0"/>
              </a:rPr>
              <a:t> visível online.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77</a:t>
            </a:fld>
            <a:endParaRPr lang="en-US" altLang="en-US" sz="1200">
              <a:solidFill>
                <a:srgbClr val="898989"/>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828852" y="457200"/>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94" name="TextBox 93"/>
          <p:cNvSpPr txBox="1"/>
          <p:nvPr/>
        </p:nvSpPr>
        <p:spPr>
          <a:xfrm>
            <a:off x="3144182" y="3026482"/>
            <a:ext cx="3069285" cy="584776"/>
          </a:xfrm>
          <a:prstGeom prst="rect">
            <a:avLst/>
          </a:prstGeom>
          <a:noFill/>
        </p:spPr>
        <p:txBody>
          <a:bodyPr wrap="square" rtlCol="0">
            <a:spAutoFit/>
          </a:bodyPr>
          <a:lstStyle/>
          <a:p>
            <a:pPr algn="ctr"/>
            <a:r>
              <a:rPr lang="pt-PT" sz="3200" b="1">
                <a:solidFill>
                  <a:schemeClr val="accent1">
                    <a:lumMod val="25000"/>
                  </a:schemeClr>
                </a:solidFill>
                <a:latin typeface="Calibri" pitchFamily="34" charset="0"/>
              </a:rPr>
              <a:t>CABEÇALHOS DE E-MAILS</a:t>
            </a:r>
          </a:p>
        </p:txBody>
      </p:sp>
      <p:sp>
        <p:nvSpPr>
          <p:cNvPr id="4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78</a:t>
            </a:fld>
            <a:endParaRPr lang="en-US" altLang="en-US" sz="1200">
              <a:solidFill>
                <a:srgbClr val="898989"/>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457200" y="1905000"/>
            <a:ext cx="8382000" cy="3352800"/>
          </a:xfrm>
          <a:prstGeom prst="rect">
            <a:avLst/>
          </a:prstGeom>
          <a:noFill/>
          <a:ln w="9525">
            <a:noFill/>
            <a:miter lim="800000"/>
            <a:headEnd/>
            <a:tailEnd/>
          </a:ln>
        </p:spPr>
        <p:txBody>
          <a:bodyPr/>
          <a:lstStyle/>
          <a:p>
            <a:pPr marL="342900" indent="-342900">
              <a:spcBef>
                <a:spcPct val="20000"/>
              </a:spcBef>
            </a:pPr>
            <a:r>
              <a:rPr lang="pt-PT" sz="3200">
                <a:latin typeface="Calibri" pitchFamily="34" charset="0"/>
              </a:rPr>
              <a:t>Uma mensagem de e-mail é constituído pela </a:t>
            </a:r>
          </a:p>
          <a:p>
            <a:pPr marL="342900" indent="-342900">
              <a:spcBef>
                <a:spcPct val="20000"/>
              </a:spcBef>
            </a:pPr>
            <a:endParaRPr lang="en-GB" sz="3200" dirty="0">
              <a:latin typeface="Calibri" pitchFamily="34" charset="0"/>
            </a:endParaRPr>
          </a:p>
          <a:p>
            <a:pPr marL="342900" indent="-342900">
              <a:spcBef>
                <a:spcPct val="20000"/>
              </a:spcBef>
              <a:buFont typeface="Lucida Grande"/>
              <a:buChar char="@"/>
            </a:pPr>
            <a:r>
              <a:rPr lang="pt-PT" sz="3200">
                <a:latin typeface="Calibri" pitchFamily="34" charset="0"/>
              </a:rPr>
              <a:t> parte do </a:t>
            </a:r>
            <a:r>
              <a:rPr lang="pt-PT" sz="3200" b="1">
                <a:latin typeface="Calibri" pitchFamily="34" charset="0"/>
              </a:rPr>
              <a:t>cabeçalho</a:t>
            </a:r>
            <a:r>
              <a:rPr lang="pt-PT" sz="3200">
                <a:latin typeface="Calibri" pitchFamily="34" charset="0"/>
              </a:rPr>
              <a:t> (o envelope) e </a:t>
            </a:r>
          </a:p>
          <a:p>
            <a:pPr marL="342900" indent="-342900">
              <a:spcBef>
                <a:spcPct val="20000"/>
              </a:spcBef>
              <a:buFont typeface="Lucida Grande"/>
              <a:buChar char="@"/>
            </a:pPr>
            <a:r>
              <a:rPr lang="pt-PT" sz="3200">
                <a:latin typeface="Calibri" pitchFamily="34" charset="0"/>
              </a:rPr>
              <a:t> parte do </a:t>
            </a:r>
            <a:r>
              <a:rPr lang="pt-PT" sz="3200" b="1">
                <a:latin typeface="Calibri" pitchFamily="34" charset="0"/>
              </a:rPr>
              <a:t>corpo</a:t>
            </a:r>
            <a:r>
              <a:rPr lang="pt-PT" sz="3200">
                <a:latin typeface="Calibri" pitchFamily="34" charset="0"/>
              </a:rPr>
              <a:t> (a própria carta) com anexos</a:t>
            </a:r>
          </a:p>
        </p:txBody>
      </p:sp>
      <p:sp>
        <p:nvSpPr>
          <p:cNvPr id="15363" name="Rectangle 3"/>
          <p:cNvSpPr>
            <a:spLocks noChangeArrowheads="1"/>
          </p:cNvSpPr>
          <p:nvPr/>
        </p:nvSpPr>
        <p:spPr bwMode="auto">
          <a:xfrm>
            <a:off x="395288" y="115888"/>
            <a:ext cx="8458200" cy="914400"/>
          </a:xfrm>
          <a:prstGeom prst="rect">
            <a:avLst/>
          </a:prstGeom>
          <a:noFill/>
          <a:ln w="9525">
            <a:noFill/>
            <a:miter lim="800000"/>
            <a:headEnd/>
            <a:tailEnd/>
          </a:ln>
        </p:spPr>
        <p:txBody>
          <a:bodyPr anchor="ctr"/>
          <a:lstStyle/>
          <a:p>
            <a:pPr algn="ctr"/>
            <a:r>
              <a:rPr lang="pt-PT" sz="4400" b="1">
                <a:solidFill>
                  <a:schemeClr val="accent1">
                    <a:lumMod val="25000"/>
                  </a:schemeClr>
                </a:solidFill>
                <a:latin typeface="Calibri" pitchFamily="34" charset="0"/>
              </a:rPr>
              <a:t> Comparados com uma carta normal</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79</a:t>
            </a:fld>
            <a:endParaRPr lang="en-US" altLang="en-US" sz="1200">
              <a:solidFill>
                <a:srgbClr val="898989"/>
              </a:solidFill>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5"/>
            <a:ext cx="8229600" cy="1143000"/>
          </a:xfrm>
        </p:spPr>
        <p:txBody>
          <a:bodyPr/>
          <a:lstStyle/>
          <a:p>
            <a:r>
              <a:rPr lang="pt-PT" b="1"/>
              <a:t>Parte um</a:t>
            </a:r>
            <a:br>
              <a:rPr lang="pt-PT" b="1"/>
            </a:br>
            <a:r>
              <a:rPr lang="pt-PT" b="1"/>
              <a:t>Como funciona a Internet</a:t>
            </a:r>
            <a:r>
              <a:rPr lang="pt-PT"/>
              <a:t> </a:t>
            </a:r>
          </a:p>
        </p:txBody>
      </p:sp>
      <p:pic>
        <p:nvPicPr>
          <p:cNvPr id="3"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a:t>
            </a:fld>
            <a:endParaRPr lang="en-US" altLang="en-US" sz="1200">
              <a:solidFill>
                <a:srgbClr val="898989"/>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23850" y="0"/>
            <a:ext cx="8458200" cy="914400"/>
          </a:xfrm>
          <a:prstGeom prst="rect">
            <a:avLst/>
          </a:prstGeom>
          <a:noFill/>
          <a:ln w="9525">
            <a:noFill/>
            <a:miter lim="800000"/>
            <a:headEnd/>
            <a:tailEnd/>
          </a:ln>
        </p:spPr>
        <p:txBody>
          <a:bodyPr anchor="ctr"/>
          <a:lstStyle/>
          <a:p>
            <a:pPr algn="ctr"/>
            <a:r>
              <a:rPr lang="pt-PT" sz="4400" b="1">
                <a:solidFill>
                  <a:srgbClr val="006600"/>
                </a:solidFill>
                <a:latin typeface="Tahoma" pitchFamily="34" charset="0"/>
              </a:rPr>
              <a:t> </a:t>
            </a:r>
            <a:r>
              <a:rPr lang="pt-PT" sz="3600" b="1">
                <a:solidFill>
                  <a:schemeClr val="accent1">
                    <a:lumMod val="25000"/>
                  </a:schemeClr>
                </a:solidFill>
                <a:latin typeface="Tahoma" pitchFamily="34" charset="0"/>
              </a:rPr>
              <a:t>Cabeçalho e Corpo</a:t>
            </a:r>
          </a:p>
        </p:txBody>
      </p:sp>
      <p:sp>
        <p:nvSpPr>
          <p:cNvPr id="16387" name="Rectangle 3"/>
          <p:cNvSpPr>
            <a:spLocks noChangeArrowheads="1"/>
          </p:cNvSpPr>
          <p:nvPr/>
        </p:nvSpPr>
        <p:spPr bwMode="auto">
          <a:xfrm>
            <a:off x="684213" y="1219199"/>
            <a:ext cx="7772400" cy="3649663"/>
          </a:xfrm>
          <a:prstGeom prst="rect">
            <a:avLst/>
          </a:prstGeom>
          <a:noFill/>
          <a:ln w="9525">
            <a:noFill/>
            <a:miter lim="800000"/>
            <a:headEnd/>
            <a:tailEnd/>
          </a:ln>
        </p:spPr>
        <p:txBody>
          <a:bodyPr/>
          <a:lstStyle/>
          <a:p>
            <a:pPr marL="342900" indent="-342900">
              <a:spcBef>
                <a:spcPts val="0"/>
              </a:spcBef>
              <a:buClr>
                <a:srgbClr val="FF0000"/>
              </a:buClr>
            </a:pPr>
            <a:r>
              <a:rPr lang="pt-PT" sz="3200" b="1">
                <a:latin typeface="Calibri" pitchFamily="34" charset="0"/>
              </a:rPr>
              <a:t>CABEÇALHO (envelope)</a:t>
            </a:r>
          </a:p>
          <a:p>
            <a:pPr marL="342900" indent="-342900">
              <a:spcBef>
                <a:spcPts val="0"/>
              </a:spcBef>
              <a:buSzPct val="100000"/>
              <a:buFont typeface="Lucida Grande"/>
              <a:buChar char="@"/>
            </a:pPr>
            <a:r>
              <a:rPr lang="pt-PT" sz="2800">
                <a:latin typeface="Calibri" pitchFamily="34" charset="0"/>
              </a:rPr>
              <a:t>O nosso foco principal. Contém informações sobre remetentes, destinatários, endereços IP, servidores de e-mail, registos de data e hora, etc.</a:t>
            </a:r>
          </a:p>
          <a:p>
            <a:pPr marL="342900" indent="-342900">
              <a:spcBef>
                <a:spcPts val="0"/>
              </a:spcBef>
              <a:buClr>
                <a:srgbClr val="FF0000"/>
              </a:buClr>
              <a:buFont typeface="Wingdings" pitchFamily="2" charset="2"/>
              <a:buChar char="§"/>
            </a:pPr>
            <a:endParaRPr lang="en-GB" sz="3200" b="1" dirty="0">
              <a:latin typeface="Calibri" pitchFamily="34" charset="0"/>
            </a:endParaRPr>
          </a:p>
          <a:p>
            <a:pPr marL="342900" indent="-342900">
              <a:spcBef>
                <a:spcPts val="0"/>
              </a:spcBef>
              <a:buClr>
                <a:srgbClr val="FF0000"/>
              </a:buClr>
            </a:pPr>
            <a:r>
              <a:rPr lang="pt-PT" sz="3200" b="1">
                <a:latin typeface="Calibri" pitchFamily="34" charset="0"/>
              </a:rPr>
              <a:t>CORPO (carta)</a:t>
            </a:r>
          </a:p>
          <a:p>
            <a:pPr marL="342900" indent="-342900">
              <a:spcBef>
                <a:spcPts val="0"/>
              </a:spcBef>
              <a:buFont typeface="Lucida Grande"/>
              <a:buChar char="@"/>
            </a:pPr>
            <a:r>
              <a:rPr lang="pt-PT" sz="2800">
                <a:latin typeface="Calibri" pitchFamily="34" charset="0"/>
              </a:rPr>
              <a:t>Conteúdo do e-mail e anexos</a:t>
            </a:r>
          </a:p>
        </p:txBody>
      </p:sp>
      <p:sp>
        <p:nvSpPr>
          <p:cNvPr id="16388" name="Text Box 4"/>
          <p:cNvSpPr txBox="1">
            <a:spLocks noChangeArrowheads="1"/>
          </p:cNvSpPr>
          <p:nvPr/>
        </p:nvSpPr>
        <p:spPr bwMode="auto">
          <a:xfrm>
            <a:off x="323850" y="5300663"/>
            <a:ext cx="8569325" cy="1015663"/>
          </a:xfrm>
          <a:prstGeom prst="rect">
            <a:avLst/>
          </a:prstGeom>
          <a:solidFill>
            <a:srgbClr val="FF0000"/>
          </a:solidFill>
          <a:ln w="9525">
            <a:noFill/>
            <a:miter lim="800000"/>
            <a:headEnd/>
            <a:tailEnd/>
          </a:ln>
        </p:spPr>
        <p:txBody>
          <a:bodyPr>
            <a:spAutoFit/>
          </a:bodyPr>
          <a:lstStyle/>
          <a:p>
            <a:pPr>
              <a:spcBef>
                <a:spcPct val="50000"/>
              </a:spcBef>
            </a:pPr>
            <a:r>
              <a:rPr lang="pt-PT" sz="2000" b="1" dirty="0">
                <a:solidFill>
                  <a:schemeClr val="bg1"/>
                </a:solidFill>
                <a:latin typeface="Calibri" pitchFamily="34" charset="0"/>
              </a:rPr>
              <a:t>CABEÇALHOS COMPLETOS OU DETALHADOS EXISTEM EM TODOS OS E-MAILS, MAS NÃO EXISTE UM MÉTODO NORMAL PARA OS REVELAR - CADA CLIENTE OU UTILIDADE DA INTERNET TEM UM LOCAL E CONFIGURAÇÕES DIFERENTES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80</a:t>
            </a:fld>
            <a:endParaRPr lang="en-US" altLang="en-US" sz="1200">
              <a:solidFill>
                <a:srgbClr val="898989"/>
              </a:solidFill>
            </a:endParaRP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68313" y="0"/>
            <a:ext cx="8229600" cy="1143000"/>
          </a:xfrm>
        </p:spPr>
        <p:txBody>
          <a:bodyPr/>
          <a:lstStyle/>
          <a:p>
            <a:pPr eaLnBrk="1" hangingPunct="1"/>
            <a:r>
              <a:rPr lang="pt-PT" b="1">
                <a:solidFill>
                  <a:schemeClr val="accent1">
                    <a:lumMod val="25000"/>
                  </a:schemeClr>
                </a:solidFill>
                <a:latin typeface="Calibri" pitchFamily="34" charset="0"/>
              </a:rPr>
              <a:t>Cabeçalhos de e-mail detalhados</a:t>
            </a:r>
            <a:br>
              <a:rPr lang="pt-PT" b="1">
                <a:solidFill>
                  <a:schemeClr val="accent1">
                    <a:lumMod val="25000"/>
                  </a:schemeClr>
                </a:solidFill>
                <a:latin typeface="Calibri" pitchFamily="34" charset="0"/>
              </a:rPr>
            </a:br>
            <a:r>
              <a:rPr lang="pt-PT" sz="3600" b="1">
                <a:solidFill>
                  <a:schemeClr val="accent1">
                    <a:lumMod val="25000"/>
                  </a:schemeClr>
                </a:solidFill>
                <a:latin typeface="Calibri" pitchFamily="34" charset="0"/>
              </a:rPr>
              <a:t>[G-mail]</a:t>
            </a:r>
          </a:p>
        </p:txBody>
      </p:sp>
      <p:sp>
        <p:nvSpPr>
          <p:cNvPr id="27651" name="Rectangle 3"/>
          <p:cNvSpPr>
            <a:spLocks noGrp="1" noChangeArrowheads="1"/>
          </p:cNvSpPr>
          <p:nvPr>
            <p:ph type="body" idx="1"/>
          </p:nvPr>
        </p:nvSpPr>
        <p:spPr>
          <a:xfrm>
            <a:off x="457200" y="1371600"/>
            <a:ext cx="8229600" cy="5400675"/>
          </a:xfrm>
          <a:solidFill>
            <a:schemeClr val="bg1"/>
          </a:solidFill>
        </p:spPr>
        <p:txBody>
          <a:bodyPr>
            <a:noAutofit/>
          </a:bodyPr>
          <a:lstStyle/>
          <a:p>
            <a:pPr>
              <a:lnSpc>
                <a:spcPct val="50000"/>
              </a:lnSpc>
              <a:buNone/>
            </a:pPr>
            <a:r>
              <a:rPr lang="pt-PT" sz="1000"/>
              <a:t>Microsoft Mail Internet Headers Versão 2.0</a:t>
            </a:r>
          </a:p>
          <a:p>
            <a:pPr>
              <a:lnSpc>
                <a:spcPct val="50000"/>
              </a:lnSpc>
              <a:buNone/>
            </a:pPr>
            <a:endParaRPr lang="en-GB" sz="1000" dirty="0"/>
          </a:p>
          <a:p>
            <a:pPr>
              <a:lnSpc>
                <a:spcPct val="50000"/>
              </a:lnSpc>
              <a:buNone/>
            </a:pPr>
            <a:r>
              <a:rPr lang="pt-PT" sz="1000"/>
              <a:t>Recebido: de xproxy.gmail.com ([66.249.82.197]) por exchange1.coe.int com Microsoft SMTPSVC(6.0.3790.0); Ter, 07 Jan 2017 09:44:54 +0100</a:t>
            </a:r>
          </a:p>
          <a:p>
            <a:pPr>
              <a:lnSpc>
                <a:spcPct val="50000"/>
              </a:lnSpc>
              <a:buNone/>
            </a:pPr>
            <a:endParaRPr lang="en-GB" sz="1000" dirty="0"/>
          </a:p>
          <a:p>
            <a:pPr>
              <a:lnSpc>
                <a:spcPct val="50000"/>
              </a:lnSpc>
              <a:buNone/>
            </a:pPr>
            <a:r>
              <a:rPr lang="pt-PT" sz="1000"/>
              <a:t>Recebido: por xproxy.gmail.com com SMTP id h28so988094wxd</a:t>
            </a:r>
          </a:p>
          <a:p>
            <a:pPr>
              <a:lnSpc>
                <a:spcPct val="50000"/>
              </a:lnSpc>
              <a:buNone/>
            </a:pPr>
            <a:endParaRPr lang="en-GB" sz="1000" dirty="0"/>
          </a:p>
          <a:p>
            <a:pPr>
              <a:lnSpc>
                <a:spcPct val="50000"/>
              </a:lnSpc>
              <a:buNone/>
            </a:pPr>
            <a:r>
              <a:rPr lang="pt-PT" sz="1000"/>
              <a:t>        para &lt;jane@coe.int&gt;; Ter, 07 Jan 2017 00:44:31 -0800 (PST)</a:t>
            </a:r>
          </a:p>
          <a:p>
            <a:pPr>
              <a:lnSpc>
                <a:spcPct val="50000"/>
              </a:lnSpc>
              <a:buNone/>
            </a:pPr>
            <a:endParaRPr lang="en-GB" sz="1000" dirty="0"/>
          </a:p>
          <a:p>
            <a:pPr>
              <a:lnSpc>
                <a:spcPct val="50000"/>
              </a:lnSpc>
              <a:buNone/>
            </a:pPr>
            <a:r>
              <a:rPr lang="pt-PT" sz="1000"/>
              <a:t>DomainKey-Signature: a=rsa-sha1; q=dns; c=nofws;</a:t>
            </a:r>
          </a:p>
          <a:p>
            <a:pPr>
              <a:lnSpc>
                <a:spcPct val="50000"/>
              </a:lnSpc>
              <a:buNone/>
            </a:pPr>
            <a:endParaRPr lang="en-GB" sz="1000" dirty="0"/>
          </a:p>
          <a:p>
            <a:pPr>
              <a:lnSpc>
                <a:spcPct val="50000"/>
              </a:lnSpc>
              <a:buNone/>
            </a:pPr>
            <a:r>
              <a:rPr lang="pt-PT" sz="1000"/>
              <a:t>        s=beta; d=gmail.com;</a:t>
            </a:r>
          </a:p>
          <a:p>
            <a:pPr>
              <a:lnSpc>
                <a:spcPct val="50000"/>
              </a:lnSpc>
              <a:buNone/>
            </a:pPr>
            <a:endParaRPr lang="en-GB" sz="1000" dirty="0"/>
          </a:p>
          <a:p>
            <a:pPr>
              <a:lnSpc>
                <a:spcPct val="50000"/>
              </a:lnSpc>
              <a:buNone/>
            </a:pPr>
            <a:r>
              <a:rPr lang="pt-PT" sz="1000"/>
              <a:t>        h=received:message-id:date:from:to:subject:in-reply-to:mime-version:content-type:references;</a:t>
            </a:r>
          </a:p>
          <a:p>
            <a:pPr>
              <a:lnSpc>
                <a:spcPct val="50000"/>
              </a:lnSpc>
              <a:buNone/>
            </a:pPr>
            <a:endParaRPr lang="en-GB" sz="1000" dirty="0"/>
          </a:p>
          <a:p>
            <a:pPr>
              <a:lnSpc>
                <a:spcPct val="50000"/>
              </a:lnSpc>
              <a:buNone/>
            </a:pPr>
            <a:r>
              <a:rPr lang="pt-PT" sz="1000"/>
              <a:t>	b=RY8mK69lgiScvczLvTJmfvlXoZa1zUskwWsukAn3jlzblALGzxF</a:t>
            </a:r>
          </a:p>
          <a:p>
            <a:pPr>
              <a:lnSpc>
                <a:spcPct val="50000"/>
              </a:lnSpc>
              <a:buNone/>
            </a:pPr>
            <a:r>
              <a:rPr lang="pt-PT" sz="1000"/>
              <a:t>	pzpDKyrEnIDyZrKp8VnthCyCgyHOfi7KCHhaseAXG4UAQO8zIbSFDxw6uVN0jUVYQx0a60pjkFBxmdzL/PCDEllSFEExVQB+m0WD</a:t>
            </a:r>
          </a:p>
          <a:p>
            <a:pPr>
              <a:lnSpc>
                <a:spcPct val="50000"/>
              </a:lnSpc>
              <a:buNone/>
            </a:pPr>
            <a:r>
              <a:rPr lang="pt-PT" sz="1000"/>
              <a:t>	lcGQEgGmecYV1nRmy8=</a:t>
            </a:r>
          </a:p>
          <a:p>
            <a:pPr>
              <a:lnSpc>
                <a:spcPct val="50000"/>
              </a:lnSpc>
              <a:buNone/>
            </a:pPr>
            <a:endParaRPr lang="en-GB" sz="1000" dirty="0"/>
          </a:p>
          <a:p>
            <a:pPr>
              <a:lnSpc>
                <a:spcPct val="50000"/>
              </a:lnSpc>
              <a:buNone/>
            </a:pPr>
            <a:r>
              <a:rPr lang="pt-PT" sz="1000"/>
              <a:t>Recebido: por 10.70.100.14 com SMTP id x14mr6330299wxb; Ter, 07 Jan 2017 00:44:30 -0800 (PST)</a:t>
            </a:r>
          </a:p>
          <a:p>
            <a:pPr>
              <a:lnSpc>
                <a:spcPct val="50000"/>
              </a:lnSpc>
              <a:buNone/>
            </a:pPr>
            <a:endParaRPr lang="en-GB" sz="1000" dirty="0"/>
          </a:p>
          <a:p>
            <a:pPr>
              <a:lnSpc>
                <a:spcPct val="50000"/>
              </a:lnSpc>
              <a:buNone/>
            </a:pPr>
            <a:r>
              <a:rPr lang="pt-PT" sz="1000"/>
              <a:t>Recebido: por 10.70.122.16 com HTTP; Ter, 07 Jan 2017 00:44:30 -0800 (PST)</a:t>
            </a:r>
          </a:p>
          <a:p>
            <a:pPr>
              <a:lnSpc>
                <a:spcPct val="50000"/>
              </a:lnSpc>
              <a:buNone/>
            </a:pPr>
            <a:endParaRPr lang="en-GB" sz="1000" dirty="0"/>
          </a:p>
          <a:p>
            <a:pPr>
              <a:lnSpc>
                <a:spcPct val="50000"/>
              </a:lnSpc>
              <a:buNone/>
            </a:pPr>
            <a:r>
              <a:rPr lang="pt-PT" sz="1000"/>
              <a:t>ID da mensagem: &lt;95ecf0550603280044n7a18048fs8e37cf2c2ea3a3d8@mail.gmail.com&gt;</a:t>
            </a:r>
          </a:p>
          <a:p>
            <a:pPr>
              <a:lnSpc>
                <a:spcPct val="50000"/>
              </a:lnSpc>
              <a:buNone/>
            </a:pPr>
            <a:endParaRPr lang="en-GB" sz="1000" dirty="0"/>
          </a:p>
          <a:p>
            <a:pPr>
              <a:lnSpc>
                <a:spcPct val="50000"/>
              </a:lnSpc>
              <a:buNone/>
            </a:pPr>
            <a:r>
              <a:rPr lang="pt-PT" sz="1000"/>
              <a:t>Data: Ter, 07 Jan 2017 09:44:30 +0100</a:t>
            </a:r>
          </a:p>
          <a:p>
            <a:pPr>
              <a:lnSpc>
                <a:spcPct val="50000"/>
              </a:lnSpc>
              <a:buNone/>
            </a:pPr>
            <a:endParaRPr lang="en-GB" sz="1000" dirty="0"/>
          </a:p>
          <a:p>
            <a:pPr>
              <a:lnSpc>
                <a:spcPct val="50000"/>
              </a:lnSpc>
              <a:buNone/>
            </a:pPr>
            <a:r>
              <a:rPr lang="pt-PT" sz="1000"/>
              <a:t>De: "Joe" &lt;joe@gmail.com&gt;</a:t>
            </a:r>
          </a:p>
          <a:p>
            <a:pPr>
              <a:lnSpc>
                <a:spcPct val="50000"/>
              </a:lnSpc>
              <a:buNone/>
            </a:pPr>
            <a:endParaRPr lang="en-GB" sz="1000" dirty="0"/>
          </a:p>
          <a:p>
            <a:pPr>
              <a:lnSpc>
                <a:spcPct val="50000"/>
              </a:lnSpc>
              <a:buNone/>
            </a:pPr>
            <a:r>
              <a:rPr lang="pt-PT" sz="1000"/>
              <a:t>Para: "Jane" &lt;jane@coe.int&gt;</a:t>
            </a:r>
          </a:p>
          <a:p>
            <a:pPr>
              <a:lnSpc>
                <a:spcPct val="50000"/>
              </a:lnSpc>
              <a:buNone/>
            </a:pPr>
            <a:endParaRPr lang="en-GB" sz="1000" dirty="0"/>
          </a:p>
          <a:p>
            <a:pPr>
              <a:lnSpc>
                <a:spcPct val="50000"/>
              </a:lnSpc>
              <a:buNone/>
            </a:pPr>
            <a:r>
              <a:rPr lang="pt-PT" sz="1000"/>
              <a:t>Assunto: Re: teste</a:t>
            </a:r>
          </a:p>
          <a:p>
            <a:pPr>
              <a:lnSpc>
                <a:spcPct val="50000"/>
              </a:lnSpc>
              <a:buNone/>
            </a:pPr>
            <a:endParaRPr lang="en-GB" sz="1000" dirty="0"/>
          </a:p>
          <a:p>
            <a:pPr>
              <a:lnSpc>
                <a:spcPct val="50000"/>
              </a:lnSpc>
              <a:buNone/>
            </a:pPr>
            <a:r>
              <a:rPr lang="pt-PT" sz="1000"/>
              <a:t>Em resposta a: &lt;42675D880C511048AE555539A210615607A281@exchange1.coe.int&gt;</a:t>
            </a:r>
          </a:p>
          <a:p>
            <a:pPr>
              <a:lnSpc>
                <a:spcPct val="50000"/>
              </a:lnSpc>
              <a:buNone/>
            </a:pPr>
            <a:endParaRPr lang="en-GB" sz="1000" dirty="0"/>
          </a:p>
          <a:p>
            <a:pPr>
              <a:lnSpc>
                <a:spcPct val="50000"/>
              </a:lnSpc>
              <a:buNone/>
            </a:pPr>
            <a:r>
              <a:rPr lang="pt-PT" sz="1000"/>
              <a:t>Versão MIME: 1,0</a:t>
            </a:r>
          </a:p>
          <a:p>
            <a:pPr>
              <a:lnSpc>
                <a:spcPct val="50000"/>
              </a:lnSpc>
              <a:buNone/>
            </a:pPr>
            <a:endParaRPr lang="en-GB" sz="1000" dirty="0"/>
          </a:p>
          <a:p>
            <a:pPr>
              <a:lnSpc>
                <a:spcPct val="50000"/>
              </a:lnSpc>
              <a:buNone/>
            </a:pPr>
            <a:r>
              <a:rPr lang="pt-PT" sz="1000"/>
              <a:t>Tipo de Conteúdo: várias partes/alternativo; </a:t>
            </a:r>
          </a:p>
          <a:p>
            <a:pPr>
              <a:lnSpc>
                <a:spcPct val="50000"/>
              </a:lnSpc>
              <a:buNone/>
            </a:pPr>
            <a:endParaRPr lang="en-GB" sz="1000" dirty="0"/>
          </a:p>
          <a:p>
            <a:pPr>
              <a:lnSpc>
                <a:spcPct val="50000"/>
              </a:lnSpc>
              <a:buNone/>
            </a:pPr>
            <a:r>
              <a:rPr lang="pt-PT" sz="1000"/>
              <a:t>	boundary="----=_Part_21605_28805312.1143535470923"</a:t>
            </a:r>
          </a:p>
          <a:p>
            <a:pPr>
              <a:lnSpc>
                <a:spcPct val="50000"/>
              </a:lnSpc>
              <a:buNone/>
            </a:pPr>
            <a:endParaRPr lang="en-GB" sz="1000" dirty="0"/>
          </a:p>
          <a:p>
            <a:pPr>
              <a:lnSpc>
                <a:spcPct val="50000"/>
              </a:lnSpc>
              <a:buNone/>
            </a:pPr>
            <a:r>
              <a:rPr lang="pt-PT" sz="1000"/>
              <a:t>Referências: &lt;42675D880C511048AE555539A210615607A281@exchange1.coe.int&gt;</a:t>
            </a:r>
          </a:p>
          <a:p>
            <a:pPr>
              <a:lnSpc>
                <a:spcPct val="50000"/>
              </a:lnSpc>
              <a:buNone/>
            </a:pPr>
            <a:endParaRPr lang="en-GB" sz="1000" dirty="0"/>
          </a:p>
          <a:p>
            <a:pPr>
              <a:lnSpc>
                <a:spcPct val="50000"/>
              </a:lnSpc>
              <a:buNone/>
            </a:pPr>
            <a:r>
              <a:rPr lang="pt-PT" sz="1000"/>
              <a:t>Caminho de retorno: joe@gmail.com</a:t>
            </a:r>
          </a:p>
          <a:p>
            <a:pPr>
              <a:lnSpc>
                <a:spcPct val="50000"/>
              </a:lnSpc>
              <a:buNone/>
            </a:pPr>
            <a:endParaRPr lang="en-GB" sz="1000" dirty="0"/>
          </a:p>
          <a:p>
            <a:pPr>
              <a:lnSpc>
                <a:spcPct val="50000"/>
              </a:lnSpc>
              <a:buNone/>
            </a:pPr>
            <a:r>
              <a:rPr lang="pt-PT" sz="1000"/>
              <a:t>HoraReceçãoOriginal-X: 07 Jan 2017 08:44:54.0322 (UTC) FILETIME=[E283E920:01C65243]</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81</a:t>
            </a:fld>
            <a:endParaRPr lang="en-US" altLang="en-US" sz="1200">
              <a:solidFill>
                <a:srgbClr val="898989"/>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lip Art de Marcas de pergunta">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071802" y="4500570"/>
            <a:ext cx="3014223" cy="923330"/>
          </a:xfrm>
          <a:prstGeom prst="rect">
            <a:avLst/>
          </a:prstGeom>
          <a:noFill/>
        </p:spPr>
        <p:txBody>
          <a:bodyPr wrap="none" rtlCol="0">
            <a:spAutoFit/>
          </a:bodyPr>
          <a:lstStyle/>
          <a:p>
            <a:r>
              <a:rPr lang="pt-PT" sz="5400"/>
              <a:t>Perguntas</a:t>
            </a: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82</a:t>
            </a:fld>
            <a:endParaRPr lang="en-US" altLang="en-US" sz="1200">
              <a:solidFill>
                <a:srgbClr val="898989"/>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65" y="2762225"/>
            <a:ext cx="8709429" cy="1143000"/>
          </a:xfrm>
        </p:spPr>
        <p:txBody>
          <a:bodyPr/>
          <a:lstStyle/>
          <a:p>
            <a:r>
              <a:rPr lang="pt-PT" b="1"/>
              <a:t>Parte Três</a:t>
            </a:r>
            <a:br>
              <a:rPr lang="pt-PT" b="1"/>
            </a:br>
            <a:r>
              <a:rPr lang="pt-PT" b="1"/>
              <a:t>Outras aplicações relevantes da Internet</a:t>
            </a:r>
            <a:br>
              <a:rPr lang="pt-PT"/>
            </a:br>
            <a:endParaRPr lang="pt-PT"/>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83</a:t>
            </a:fld>
            <a:endParaRPr lang="en-US" altLang="en-US" sz="1200">
              <a:solidFill>
                <a:srgbClr val="898989"/>
              </a:solidFill>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569660"/>
          </a:xfrm>
          <a:prstGeom prst="rect">
            <a:avLst/>
          </a:prstGeom>
          <a:noFill/>
          <a:ln w="9525">
            <a:noFill/>
            <a:miter lim="800000"/>
            <a:headEnd/>
            <a:tailEnd/>
          </a:ln>
        </p:spPr>
        <p:txBody>
          <a:bodyPr>
            <a:spAutoFit/>
          </a:bodyPr>
          <a:lstStyle/>
          <a:p>
            <a:pPr algn="ctr"/>
            <a:r>
              <a:rPr lang="pt-PT" sz="3200" b="1" dirty="0" err="1">
                <a:latin typeface="Calibri" pitchFamily="34" charset="0"/>
              </a:rPr>
              <a:t>ARMAZENA-MENTO</a:t>
            </a:r>
            <a:r>
              <a:rPr lang="pt-PT" sz="3200" b="1" dirty="0">
                <a:latin typeface="Calibri" pitchFamily="34" charset="0"/>
              </a:rPr>
              <a:t> </a:t>
            </a:r>
            <a:r>
              <a:rPr lang="pt-PT" sz="3200" b="1" dirty="0" err="1">
                <a:latin typeface="Calibri" pitchFamily="34" charset="0"/>
              </a:rPr>
              <a:t>ONLINE</a:t>
            </a:r>
            <a:endParaRPr lang="pt-PT"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84</a:t>
            </a:fld>
            <a:endParaRPr lang="en-US" altLang="en-US" sz="1200">
              <a:solidFill>
                <a:srgbClr val="898989"/>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6369"/>
          </a:xfrm>
        </p:spPr>
        <p:txBody>
          <a:bodyPr/>
          <a:lstStyle/>
          <a:p>
            <a:r>
              <a:rPr lang="pt-PT" b="1"/>
              <a:t>Computação na nuvem</a:t>
            </a:r>
          </a:p>
        </p:txBody>
      </p:sp>
      <p:sp>
        <p:nvSpPr>
          <p:cNvPr id="3" name="Content Placeholder 2"/>
          <p:cNvSpPr>
            <a:spLocks noGrp="1"/>
          </p:cNvSpPr>
          <p:nvPr>
            <p:ph idx="1"/>
          </p:nvPr>
        </p:nvSpPr>
        <p:spPr/>
        <p:txBody>
          <a:bodyPr>
            <a:normAutofit fontScale="92500" lnSpcReduction="20000"/>
          </a:bodyPr>
          <a:lstStyle/>
          <a:p>
            <a:pPr marL="0" indent="0" algn="just">
              <a:buNone/>
              <a:tabLst>
                <a:tab pos="0" algn="l"/>
              </a:tabLst>
            </a:pPr>
            <a:r>
              <a:rPr lang="pt-PT" sz="3600"/>
              <a:t>A computação na nuvem é um modelo que permite o acesso à rede omnipresente e conveniente a um conjunto partilhado de funcionalidades de computação configuráveis (por exemplo, redes, servidores, armazenamento, aplicações e serviços) que podem ser rapidamente disponibilizados e libertados com o mínimo esforço ou serviço de gestão ou interação com o fornecedor de serviço.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85</a:t>
            </a:fld>
            <a:endParaRPr lang="en-US" altLang="en-US" sz="1200">
              <a:solidFill>
                <a:srgbClr val="898989"/>
              </a:solidFill>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9355"/>
          </a:xfrm>
        </p:spPr>
        <p:txBody>
          <a:bodyPr/>
          <a:lstStyle/>
          <a:p>
            <a:r>
              <a:rPr lang="pt-PT" b="1"/>
              <a:t>Diagrama lógico de computação na nuvem</a:t>
            </a:r>
          </a:p>
        </p:txBody>
      </p:sp>
      <p:pic>
        <p:nvPicPr>
          <p:cNvPr id="4" name="Content Placeholder 3" descr="400px-Cloud_computing.svg.png"/>
          <p:cNvPicPr>
            <a:picLocks noGrp="1" noChangeAspect="1"/>
          </p:cNvPicPr>
          <p:nvPr>
            <p:ph idx="1"/>
          </p:nvPr>
        </p:nvPicPr>
        <p:blipFill>
          <a:blip r:embed="rId2"/>
          <a:srcRect l="-32278" r="-32278"/>
          <a:stretch>
            <a:fillRect/>
          </a:stretch>
        </p:blipFill>
        <p:spPr>
          <a:xfrm>
            <a:off x="1" y="1123994"/>
            <a:ext cx="9144000" cy="5174746"/>
          </a:xfr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86</a:t>
            </a:fld>
            <a:endParaRPr lang="en-US" altLang="en-US" sz="1200">
              <a:solidFill>
                <a:srgbClr val="898989"/>
              </a:solidFill>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573205" y="0"/>
            <a:ext cx="8038531" cy="928670"/>
          </a:xfrm>
          <a:noFill/>
          <a:ln/>
        </p:spPr>
        <p:txBody>
          <a:bodyPr/>
          <a:lstStyle/>
          <a:p>
            <a:r>
              <a:rPr lang="pt-PT" b="1" dirty="0">
                <a:solidFill>
                  <a:schemeClr val="accent1">
                    <a:lumMod val="25000"/>
                  </a:schemeClr>
                </a:solidFill>
                <a:latin typeface="Calibri" pitchFamily="34" charset="0"/>
              </a:rPr>
              <a:t>Recentemente no </a:t>
            </a:r>
            <a:r>
              <a:rPr lang="pt-PT" b="1" dirty="0" err="1">
                <a:solidFill>
                  <a:schemeClr val="accent1">
                    <a:lumMod val="25000"/>
                  </a:schemeClr>
                </a:solidFill>
                <a:latin typeface="Calibri" pitchFamily="34" charset="0"/>
              </a:rPr>
              <a:t>Google.com</a:t>
            </a:r>
            <a:endParaRPr lang="pt-PT" b="1" dirty="0">
              <a:solidFill>
                <a:schemeClr val="accent1">
                  <a:lumMod val="25000"/>
                </a:schemeClr>
              </a:solidFill>
              <a:latin typeface="Calibri" pitchFamily="34" charset="0"/>
            </a:endParaRPr>
          </a:p>
        </p:txBody>
      </p:sp>
      <p:sp>
        <p:nvSpPr>
          <p:cNvPr id="78851" name="Rectangle 3"/>
          <p:cNvSpPr>
            <a:spLocks noGrp="1" noChangeArrowheads="1"/>
          </p:cNvSpPr>
          <p:nvPr>
            <p:ph type="body" idx="1"/>
          </p:nvPr>
        </p:nvSpPr>
        <p:spPr>
          <a:xfrm>
            <a:off x="304801" y="1143000"/>
            <a:ext cx="8458200" cy="5310188"/>
          </a:xfrm>
          <a:noFill/>
          <a:ln/>
        </p:spPr>
        <p:txBody>
          <a:bodyPr>
            <a:normAutofit fontScale="92500" lnSpcReduction="10000"/>
          </a:bodyPr>
          <a:lstStyle/>
          <a:p>
            <a:pPr marL="365125" indent="-1588" algn="just">
              <a:lnSpc>
                <a:spcPct val="80000"/>
              </a:lnSpc>
              <a:buFontTx/>
              <a:buNone/>
            </a:pPr>
            <a:r>
              <a:rPr lang="pt-PT" dirty="0">
                <a:latin typeface="Calibri" pitchFamily="34" charset="0"/>
              </a:rPr>
              <a:t>A pesquisa de "armazenamento online" obteve 83.100.100 resultados em 2017 (aumento em relação a 68.600.000 em 2009)</a:t>
            </a:r>
            <a:r>
              <a:rPr lang="pt-PT" sz="2400" dirty="0">
                <a:latin typeface="Calibri" pitchFamily="34" charset="0"/>
              </a:rPr>
              <a:t>	</a:t>
            </a:r>
          </a:p>
          <a:p>
            <a:pPr algn="just">
              <a:lnSpc>
                <a:spcPct val="80000"/>
              </a:lnSpc>
              <a:buFontTx/>
              <a:buNone/>
            </a:pPr>
            <a:endParaRPr lang="en-GB" sz="1200" dirty="0">
              <a:latin typeface="Calibri" pitchFamily="34" charset="0"/>
            </a:endParaRPr>
          </a:p>
          <a:p>
            <a:pPr algn="ctr">
              <a:lnSpc>
                <a:spcPct val="80000"/>
              </a:lnSpc>
              <a:buFontTx/>
              <a:buNone/>
            </a:pPr>
            <a:r>
              <a:rPr lang="pt-PT" sz="2400" dirty="0">
                <a:latin typeface="Calibri" pitchFamily="34" charset="0"/>
              </a:rPr>
              <a:t>	</a:t>
            </a:r>
            <a:r>
              <a:rPr lang="pt-PT" sz="2400" dirty="0">
                <a:solidFill>
                  <a:schemeClr val="accent1">
                    <a:lumMod val="25000"/>
                  </a:schemeClr>
                </a:solidFill>
                <a:latin typeface="Calibri" pitchFamily="34" charset="0"/>
              </a:rPr>
              <a:t>          </a:t>
            </a:r>
            <a:r>
              <a:rPr lang="pt-PT" sz="2400" i="1" dirty="0">
                <a:solidFill>
                  <a:schemeClr val="accent1">
                    <a:lumMod val="25000"/>
                  </a:schemeClr>
                </a:solidFill>
                <a:latin typeface="Calibri" pitchFamily="34" charset="0"/>
              </a:rPr>
              <a:t>"A solução de armazenamento para o profissional móvel"</a:t>
            </a:r>
            <a:r>
              <a:rPr lang="pt-PT" sz="2400" dirty="0">
                <a:solidFill>
                  <a:schemeClr val="accent1">
                    <a:lumMod val="25000"/>
                  </a:schemeClr>
                </a:solidFill>
                <a:latin typeface="Calibri" pitchFamily="34" charset="0"/>
              </a:rPr>
              <a:t>	</a:t>
            </a:r>
            <a:r>
              <a:rPr lang="pt-PT" sz="2400" dirty="0">
                <a:latin typeface="Calibri" pitchFamily="34" charset="0"/>
              </a:rPr>
              <a:t>									</a:t>
            </a:r>
          </a:p>
          <a:p>
            <a:pPr algn="just">
              <a:lnSpc>
                <a:spcPct val="80000"/>
              </a:lnSpc>
              <a:buNone/>
            </a:pPr>
            <a:r>
              <a:rPr lang="pt-PT" sz="2400" dirty="0">
                <a:latin typeface="Calibri" pitchFamily="34" charset="0"/>
              </a:rPr>
              <a:t>	</a:t>
            </a:r>
            <a:r>
              <a:rPr lang="pt-PT" sz="2800" dirty="0">
                <a:latin typeface="Calibri" pitchFamily="34" charset="0"/>
              </a:rPr>
              <a:t>Existem basicamente dois tipos de armazenamento</a:t>
            </a:r>
          </a:p>
          <a:p>
            <a:pPr lvl="1" algn="just">
              <a:lnSpc>
                <a:spcPct val="80000"/>
              </a:lnSpc>
              <a:buClr>
                <a:srgbClr val="FF0000"/>
              </a:buClr>
              <a:buNone/>
            </a:pPr>
            <a:endParaRPr lang="en-GB" sz="1200" b="1" dirty="0">
              <a:solidFill>
                <a:srgbClr val="002060"/>
              </a:solidFill>
              <a:latin typeface="Calibri" pitchFamily="34" charset="0"/>
            </a:endParaRPr>
          </a:p>
          <a:p>
            <a:pPr lvl="1" algn="just">
              <a:lnSpc>
                <a:spcPct val="80000"/>
              </a:lnSpc>
              <a:buClr>
                <a:srgbClr val="FF0000"/>
              </a:buClr>
              <a:buNone/>
            </a:pPr>
            <a:r>
              <a:rPr lang="pt-PT" b="1" dirty="0">
                <a:solidFill>
                  <a:schemeClr val="accent1">
                    <a:lumMod val="25000"/>
                  </a:schemeClr>
                </a:solidFill>
                <a:latin typeface="Calibri" pitchFamily="34" charset="0"/>
              </a:rPr>
              <a:t>Serviço gratuito</a:t>
            </a:r>
          </a:p>
          <a:p>
            <a:pPr lvl="1" algn="just">
              <a:lnSpc>
                <a:spcPct val="80000"/>
              </a:lnSpc>
            </a:pPr>
            <a:r>
              <a:rPr lang="pt-PT" dirty="0">
                <a:latin typeface="Calibri" pitchFamily="34" charset="0"/>
              </a:rPr>
              <a:t>Pode ser fornecido como um serviço adicional pelo seu ISP ou pelo fornecedor de e-mail</a:t>
            </a:r>
          </a:p>
          <a:p>
            <a:pPr lvl="1" algn="just">
              <a:lnSpc>
                <a:spcPct val="80000"/>
              </a:lnSpc>
            </a:pPr>
            <a:r>
              <a:rPr lang="pt-PT" dirty="0">
                <a:latin typeface="Calibri" pitchFamily="34" charset="0"/>
              </a:rPr>
              <a:t>Espaços disponíveis mediante uma simples inscrição em várias jurisdições</a:t>
            </a:r>
          </a:p>
          <a:p>
            <a:pPr lvl="2" algn="just">
              <a:lnSpc>
                <a:spcPct val="80000"/>
              </a:lnSpc>
              <a:buClr>
                <a:srgbClr val="FF0000"/>
              </a:buClr>
              <a:buFont typeface="Wingdings" pitchFamily="2" charset="2"/>
              <a:buChar char="§"/>
            </a:pPr>
            <a:endParaRPr lang="en-GB" sz="1000" b="1" dirty="0">
              <a:latin typeface="Calibri" pitchFamily="34" charset="0"/>
            </a:endParaRPr>
          </a:p>
          <a:p>
            <a:pPr lvl="1" algn="just">
              <a:lnSpc>
                <a:spcPct val="80000"/>
              </a:lnSpc>
              <a:buClr>
                <a:srgbClr val="FF0000"/>
              </a:buClr>
              <a:buNone/>
            </a:pPr>
            <a:r>
              <a:rPr lang="pt-PT" b="1" dirty="0">
                <a:solidFill>
                  <a:schemeClr val="accent1">
                    <a:lumMod val="25000"/>
                  </a:schemeClr>
                </a:solidFill>
                <a:latin typeface="Calibri" pitchFamily="34" charset="0"/>
              </a:rPr>
              <a:t>Serviço de subscrição</a:t>
            </a:r>
          </a:p>
          <a:p>
            <a:pPr lvl="1" algn="just">
              <a:lnSpc>
                <a:spcPct val="80000"/>
              </a:lnSpc>
              <a:buClr>
                <a:schemeClr val="tx1"/>
              </a:buClr>
            </a:pPr>
            <a:r>
              <a:rPr lang="pt-PT" dirty="0">
                <a:latin typeface="Calibri" pitchFamily="34" charset="0"/>
              </a:rPr>
              <a:t>Inscrição online - verificação apenas através do método de pagamento</a:t>
            </a:r>
          </a:p>
          <a:p>
            <a:pPr lvl="2" algn="just">
              <a:lnSpc>
                <a:spcPct val="80000"/>
              </a:lnSpc>
              <a:buClr>
                <a:srgbClr val="FF0000"/>
              </a:buClr>
              <a:buNone/>
            </a:pPr>
            <a:endParaRPr lang="en-US" b="1" dirty="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87</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dissolve">
                                      <p:cBhvr>
                                        <p:cTn id="7" dur="500"/>
                                        <p:tgtEl>
                                          <p:spTgt spid="788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8851">
                                            <p:txEl>
                                              <p:pRg st="2" end="2"/>
                                            </p:txEl>
                                          </p:spTgt>
                                        </p:tgtEl>
                                        <p:attrNameLst>
                                          <p:attrName>style.visibility</p:attrName>
                                        </p:attrNameLst>
                                      </p:cBhvr>
                                      <p:to>
                                        <p:strVal val="visible"/>
                                      </p:to>
                                    </p:set>
                                    <p:animEffect transition="in" filter="dissolve">
                                      <p:cBhvr>
                                        <p:cTn id="12" dur="500"/>
                                        <p:tgtEl>
                                          <p:spTgt spid="788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8851">
                                            <p:txEl>
                                              <p:pRg st="3" end="3"/>
                                            </p:txEl>
                                          </p:spTgt>
                                        </p:tgtEl>
                                        <p:attrNameLst>
                                          <p:attrName>style.visibility</p:attrName>
                                        </p:attrNameLst>
                                      </p:cBhvr>
                                      <p:to>
                                        <p:strVal val="visible"/>
                                      </p:to>
                                    </p:set>
                                    <p:animEffect transition="in" filter="dissolve">
                                      <p:cBhvr>
                                        <p:cTn id="17" dur="500"/>
                                        <p:tgtEl>
                                          <p:spTgt spid="78851">
                                            <p:txEl>
                                              <p:pRg st="3" end="3"/>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78851">
                                            <p:txEl>
                                              <p:pRg st="5" end="5"/>
                                            </p:txEl>
                                          </p:spTgt>
                                        </p:tgtEl>
                                        <p:attrNameLst>
                                          <p:attrName>style.visibility</p:attrName>
                                        </p:attrNameLst>
                                      </p:cBhvr>
                                      <p:to>
                                        <p:strVal val="visible"/>
                                      </p:to>
                                    </p:set>
                                    <p:animEffect transition="in" filter="dissolve">
                                      <p:cBhvr>
                                        <p:cTn id="20" dur="500"/>
                                        <p:tgtEl>
                                          <p:spTgt spid="78851">
                                            <p:txEl>
                                              <p:pRg st="5" end="5"/>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78851">
                                            <p:txEl>
                                              <p:pRg st="6" end="6"/>
                                            </p:txEl>
                                          </p:spTgt>
                                        </p:tgtEl>
                                        <p:attrNameLst>
                                          <p:attrName>style.visibility</p:attrName>
                                        </p:attrNameLst>
                                      </p:cBhvr>
                                      <p:to>
                                        <p:strVal val="visible"/>
                                      </p:to>
                                    </p:set>
                                    <p:animEffect transition="in" filter="dissolve">
                                      <p:cBhvr>
                                        <p:cTn id="23" dur="500"/>
                                        <p:tgtEl>
                                          <p:spTgt spid="78851">
                                            <p:txEl>
                                              <p:pRg st="6" end="6"/>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78851">
                                            <p:txEl>
                                              <p:pRg st="7" end="7"/>
                                            </p:txEl>
                                          </p:spTgt>
                                        </p:tgtEl>
                                        <p:attrNameLst>
                                          <p:attrName>style.visibility</p:attrName>
                                        </p:attrNameLst>
                                      </p:cBhvr>
                                      <p:to>
                                        <p:strVal val="visible"/>
                                      </p:to>
                                    </p:set>
                                    <p:animEffect transition="in" filter="dissolve">
                                      <p:cBhvr>
                                        <p:cTn id="26" dur="500"/>
                                        <p:tgtEl>
                                          <p:spTgt spid="78851">
                                            <p:txEl>
                                              <p:pRg st="7" end="7"/>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78851">
                                            <p:txEl>
                                              <p:pRg st="9" end="9"/>
                                            </p:txEl>
                                          </p:spTgt>
                                        </p:tgtEl>
                                        <p:attrNameLst>
                                          <p:attrName>style.visibility</p:attrName>
                                        </p:attrNameLst>
                                      </p:cBhvr>
                                      <p:to>
                                        <p:strVal val="visible"/>
                                      </p:to>
                                    </p:set>
                                    <p:animEffect transition="in" filter="dissolve">
                                      <p:cBhvr>
                                        <p:cTn id="29" dur="500"/>
                                        <p:tgtEl>
                                          <p:spTgt spid="78851">
                                            <p:txEl>
                                              <p:pRg st="9" end="9"/>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78851">
                                            <p:txEl>
                                              <p:pRg st="10" end="10"/>
                                            </p:txEl>
                                          </p:spTgt>
                                        </p:tgtEl>
                                        <p:attrNameLst>
                                          <p:attrName>style.visibility</p:attrName>
                                        </p:attrNameLst>
                                      </p:cBhvr>
                                      <p:to>
                                        <p:strVal val="visible"/>
                                      </p:to>
                                    </p:set>
                                    <p:animEffect transition="in" filter="dissolve">
                                      <p:cBhvr>
                                        <p:cTn id="32" dur="500"/>
                                        <p:tgtEl>
                                          <p:spTgt spid="7885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609600" y="1295400"/>
            <a:ext cx="7959753" cy="4724400"/>
          </a:xfrm>
          <a:noFill/>
          <a:ln/>
        </p:spPr>
        <p:txBody>
          <a:bodyPr>
            <a:normAutofit lnSpcReduction="10000"/>
          </a:bodyPr>
          <a:lstStyle/>
          <a:p>
            <a:pPr algn="just">
              <a:lnSpc>
                <a:spcPct val="80000"/>
              </a:lnSpc>
              <a:buClr>
                <a:srgbClr val="FF0000"/>
              </a:buClr>
              <a:buNone/>
            </a:pPr>
            <a:r>
              <a:rPr lang="pt-PT" i="1">
                <a:solidFill>
                  <a:schemeClr val="accent1">
                    <a:lumMod val="25000"/>
                  </a:schemeClr>
                </a:solidFill>
                <a:latin typeface="Calibri" pitchFamily="34" charset="0"/>
              </a:rPr>
              <a:t>LEGITIMAMENTE - </a:t>
            </a:r>
          </a:p>
          <a:p>
            <a:pPr marL="401638" lvl="1" indent="-1588" algn="just">
              <a:lnSpc>
                <a:spcPct val="80000"/>
              </a:lnSpc>
              <a:buClr>
                <a:srgbClr val="FF0000"/>
              </a:buClr>
              <a:buNone/>
            </a:pPr>
            <a:r>
              <a:rPr lang="pt-PT">
                <a:latin typeface="Calibri" pitchFamily="34" charset="0"/>
              </a:rPr>
              <a:t>o armazenamento online fornece um serviço particularmente útil para negócios e viagens, pois a função de armazenamento pode ser acedida na Internet e os ficheiros podem ser recuperados ou partilhados					</a:t>
            </a:r>
          </a:p>
          <a:p>
            <a:pPr algn="just">
              <a:lnSpc>
                <a:spcPct val="80000"/>
              </a:lnSpc>
              <a:buClr>
                <a:srgbClr val="FF0000"/>
              </a:buClr>
              <a:buNone/>
            </a:pPr>
            <a:r>
              <a:rPr lang="pt-PT" i="1">
                <a:solidFill>
                  <a:schemeClr val="accent1">
                    <a:lumMod val="25000"/>
                  </a:schemeClr>
                </a:solidFill>
                <a:latin typeface="Calibri" pitchFamily="34" charset="0"/>
              </a:rPr>
              <a:t>CRIMINALMENTE - </a:t>
            </a:r>
          </a:p>
          <a:p>
            <a:pPr marL="365125" indent="-1588" algn="just">
              <a:lnSpc>
                <a:spcPct val="80000"/>
              </a:lnSpc>
              <a:buClr>
                <a:srgbClr val="FF0000"/>
              </a:buClr>
              <a:buNone/>
            </a:pPr>
            <a:r>
              <a:rPr lang="pt-PT" sz="2800">
                <a:latin typeface="Calibri" pitchFamily="34" charset="0"/>
              </a:rPr>
              <a:t>exatamente o mesmo é aplicado a ficheiros, pastas, imagens ou qualquer outro tipo de dados que podem ser recuperados por qualquer computador ligado à Internet e partilhados por qualquer pessoa que tenha as informações de início de sessão</a:t>
            </a:r>
          </a:p>
        </p:txBody>
      </p:sp>
      <p:sp>
        <p:nvSpPr>
          <p:cNvPr id="79875" name="Rectangle 3"/>
          <p:cNvSpPr>
            <a:spLocks noGrp="1" noChangeArrowheads="1"/>
          </p:cNvSpPr>
          <p:nvPr>
            <p:ph type="title"/>
          </p:nvPr>
        </p:nvSpPr>
        <p:spPr>
          <a:xfrm>
            <a:off x="500034" y="0"/>
            <a:ext cx="8229600" cy="914400"/>
          </a:xfrm>
          <a:noFill/>
          <a:ln/>
        </p:spPr>
        <p:txBody>
          <a:bodyPr/>
          <a:lstStyle/>
          <a:p>
            <a:r>
              <a:rPr lang="pt-PT" b="1">
                <a:solidFill>
                  <a:schemeClr val="accent1">
                    <a:lumMod val="25000"/>
                  </a:schemeClr>
                </a:solidFill>
                <a:latin typeface="Calibri" pitchFamily="34" charset="0"/>
              </a:rPr>
              <a:t>Armazenamento online</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88</a:t>
            </a:fld>
            <a:endParaRPr lang="en-US" altLang="en-US" sz="1200">
              <a:solidFill>
                <a:srgbClr val="898989"/>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28852"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pt-PT" sz="3200" b="1">
                <a:latin typeface="Calibri" pitchFamily="34" charset="0"/>
              </a:rPr>
              <a:t>A Internet das Coisas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89</a:t>
            </a:fld>
            <a:endParaRPr lang="en-US" altLang="en-US" sz="1200">
              <a:solidFill>
                <a:srgbClr val="898989"/>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grpSp>
        <p:nvGrpSpPr>
          <p:cNvPr id="2" name="Group 2"/>
          <p:cNvGrpSpPr>
            <a:grpSpLocks noChangeAspect="1"/>
          </p:cNvGrpSpPr>
          <p:nvPr/>
        </p:nvGrpSpPr>
        <p:grpSpPr bwMode="auto">
          <a:xfrm>
            <a:off x="2828852" y="457200"/>
            <a:ext cx="3673475" cy="5976938"/>
            <a:chOff x="1338" y="255"/>
            <a:chExt cx="3192" cy="3900"/>
          </a:xfrm>
        </p:grpSpPr>
        <p:sp>
          <p:nvSpPr>
            <p:cNvPr id="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7"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9"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1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2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3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4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0" name="TextBox 49"/>
          <p:cNvSpPr txBox="1"/>
          <p:nvPr/>
        </p:nvSpPr>
        <p:spPr>
          <a:xfrm>
            <a:off x="3144182" y="3026482"/>
            <a:ext cx="3069285" cy="1077218"/>
          </a:xfrm>
          <a:prstGeom prst="rect">
            <a:avLst/>
          </a:prstGeom>
          <a:noFill/>
        </p:spPr>
        <p:txBody>
          <a:bodyPr wrap="square" rtlCol="0">
            <a:spAutoFit/>
          </a:bodyPr>
          <a:lstStyle/>
          <a:p>
            <a:pPr algn="ctr"/>
            <a:r>
              <a:rPr lang="pt-PT" sz="3200" b="1">
                <a:solidFill>
                  <a:schemeClr val="accent1">
                    <a:lumMod val="25000"/>
                  </a:schemeClr>
                </a:solidFill>
                <a:latin typeface="Calibri" pitchFamily="34" charset="0"/>
              </a:rPr>
              <a:t>Software </a:t>
            </a:r>
          </a:p>
          <a:p>
            <a:pPr algn="ctr"/>
            <a:r>
              <a:rPr lang="pt-PT" sz="3200" b="1">
                <a:solidFill>
                  <a:schemeClr val="accent1">
                    <a:lumMod val="25000"/>
                  </a:schemeClr>
                </a:solidFill>
                <a:latin typeface="Calibri" pitchFamily="34" charset="0"/>
              </a:rPr>
              <a:t>típico</a:t>
            </a:r>
          </a:p>
        </p:txBody>
      </p:sp>
      <p:sp>
        <p:nvSpPr>
          <p:cNvPr id="5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a:t>
            </a:fld>
            <a:endParaRPr lang="en-US" altLang="en-US" sz="1200">
              <a:solidFill>
                <a:srgbClr val="898989"/>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PT" b="1"/>
              <a:t>IoT - Internet das coisas</a:t>
            </a:r>
          </a:p>
        </p:txBody>
      </p:sp>
      <p:pic>
        <p:nvPicPr>
          <p:cNvPr id="4" name="Bild 3"/>
          <p:cNvPicPr>
            <a:picLocks noChangeAspect="1"/>
          </p:cNvPicPr>
          <p:nvPr/>
        </p:nvPicPr>
        <p:blipFill>
          <a:blip r:embed="rId3"/>
          <a:stretch>
            <a:fillRect/>
          </a:stretch>
        </p:blipFill>
        <p:spPr>
          <a:xfrm>
            <a:off x="1583266" y="1099578"/>
            <a:ext cx="6031991" cy="3904222"/>
          </a:xfrm>
          <a:prstGeom prst="rect">
            <a:avLst/>
          </a:prstGeom>
        </p:spPr>
      </p:pic>
      <p:sp>
        <p:nvSpPr>
          <p:cNvPr id="5" name="Textfeld 4"/>
          <p:cNvSpPr txBox="1"/>
          <p:nvPr/>
        </p:nvSpPr>
        <p:spPr>
          <a:xfrm>
            <a:off x="833756" y="5175999"/>
            <a:ext cx="8263801" cy="1200328"/>
          </a:xfrm>
          <a:prstGeom prst="rect">
            <a:avLst/>
          </a:prstGeom>
          <a:noFill/>
        </p:spPr>
        <p:txBody>
          <a:bodyPr wrap="none" rtlCol="0">
            <a:spAutoFit/>
          </a:bodyPr>
          <a:lstStyle/>
          <a:p>
            <a:pPr marL="285750" indent="-285750">
              <a:buFont typeface="Arial"/>
              <a:buChar char="•"/>
            </a:pPr>
            <a:r>
              <a:rPr lang="pt-PT" sz="2400" dirty="0"/>
              <a:t>Todos os dispositivos estão ligados à Internet e podem </a:t>
            </a:r>
            <a:br>
              <a:rPr lang="pt-PT" sz="2400" dirty="0"/>
            </a:br>
            <a:r>
              <a:rPr lang="pt-PT" sz="2400" dirty="0"/>
              <a:t>ser endereçados através do seu próprio endereço IP (</a:t>
            </a:r>
            <a:r>
              <a:rPr lang="pt-PT" sz="2400" dirty="0" err="1"/>
              <a:t>v6</a:t>
            </a:r>
            <a:r>
              <a:rPr lang="pt-PT" sz="2400" dirty="0"/>
              <a:t>)</a:t>
            </a:r>
          </a:p>
          <a:p>
            <a:pPr marL="285750" indent="-285750">
              <a:buFont typeface="Arial"/>
              <a:buChar char="•"/>
            </a:pPr>
            <a:r>
              <a:rPr lang="pt-PT" sz="2400" dirty="0"/>
              <a:t>Os dispositivos comunicam com os seus proprietários e entre si</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90</a:t>
            </a:fld>
            <a:endParaRPr lang="en-US" altLang="en-US" sz="1200">
              <a:solidFill>
                <a:srgbClr val="898989"/>
              </a:solidFill>
            </a:endParaRPr>
          </a:p>
        </p:txBody>
      </p:sp>
    </p:spTree>
    <p:extLst>
      <p:ext uri="{BB962C8B-B14F-4D97-AF65-F5344CB8AC3E}">
        <p14:creationId xmlns:p14="http://schemas.microsoft.com/office/powerpoint/2010/main" val="17709443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pt-PT" b="1"/>
              <a:t>IoT - Internet das coisas</a:t>
            </a:r>
          </a:p>
        </p:txBody>
      </p:sp>
      <p:pic>
        <p:nvPicPr>
          <p:cNvPr id="4" name="Bild 3"/>
          <p:cNvPicPr>
            <a:picLocks noChangeAspect="1"/>
          </p:cNvPicPr>
          <p:nvPr/>
        </p:nvPicPr>
        <p:blipFill>
          <a:blip r:embed="rId3"/>
          <a:stretch>
            <a:fillRect/>
          </a:stretch>
        </p:blipFill>
        <p:spPr>
          <a:xfrm>
            <a:off x="307788" y="1662963"/>
            <a:ext cx="3517154" cy="2276487"/>
          </a:xfrm>
          <a:prstGeom prst="rect">
            <a:avLst/>
          </a:prstGeom>
        </p:spPr>
      </p:pic>
      <p:sp>
        <p:nvSpPr>
          <p:cNvPr id="5" name="Textfeld 4"/>
          <p:cNvSpPr txBox="1"/>
          <p:nvPr/>
        </p:nvSpPr>
        <p:spPr>
          <a:xfrm>
            <a:off x="3974354" y="1522224"/>
            <a:ext cx="4855881" cy="4832092"/>
          </a:xfrm>
          <a:prstGeom prst="rect">
            <a:avLst/>
          </a:prstGeom>
          <a:noFill/>
        </p:spPr>
        <p:txBody>
          <a:bodyPr wrap="square" rtlCol="0">
            <a:spAutoFit/>
          </a:bodyPr>
          <a:lstStyle/>
          <a:p>
            <a:pPr algn="just"/>
            <a:r>
              <a:rPr lang="pt-PT" sz="2800" b="1" dirty="0"/>
              <a:t>Dificuldades:</a:t>
            </a:r>
          </a:p>
          <a:p>
            <a:pPr marL="442913" lvl="1" indent="-285750" algn="just">
              <a:buFont typeface="Arial"/>
              <a:buChar char="•"/>
            </a:pPr>
            <a:r>
              <a:rPr lang="pt-PT" sz="2800" dirty="0"/>
              <a:t>Os dispositivos tornam-se alvos</a:t>
            </a:r>
            <a:br>
              <a:rPr lang="pt-PT" sz="2800" dirty="0"/>
            </a:br>
            <a:r>
              <a:rPr lang="pt-PT" sz="2800" dirty="0"/>
              <a:t>-&gt; É quase impossível proteger todos os dispositivos</a:t>
            </a:r>
            <a:br>
              <a:rPr lang="pt-PT" sz="2800" dirty="0"/>
            </a:br>
            <a:endParaRPr lang="pt-PT" sz="2800" dirty="0"/>
          </a:p>
          <a:p>
            <a:pPr marL="533400" lvl="1" indent="-285750">
              <a:buFont typeface="Arial"/>
              <a:buChar char="•"/>
              <a:tabLst>
                <a:tab pos="447675" algn="l"/>
              </a:tabLst>
            </a:pPr>
            <a:r>
              <a:rPr lang="pt-PT" sz="2800" dirty="0"/>
              <a:t>Massas de dispositivos comprometidos podem ser utilizadas como </a:t>
            </a:r>
            <a:r>
              <a:rPr lang="pt-PT" sz="2800" dirty="0" err="1"/>
              <a:t>botnets</a:t>
            </a:r>
            <a:r>
              <a:rPr lang="pt-PT" sz="2800" dirty="0"/>
              <a:t> (por exemplo, Mirai)</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91</a:t>
            </a:fld>
            <a:endParaRPr lang="en-US" altLang="en-US" sz="1200">
              <a:solidFill>
                <a:srgbClr val="898989"/>
              </a:solidFill>
            </a:endParaRPr>
          </a:p>
        </p:txBody>
      </p:sp>
    </p:spTree>
    <p:extLst>
      <p:ext uri="{BB962C8B-B14F-4D97-AF65-F5344CB8AC3E}">
        <p14:creationId xmlns:p14="http://schemas.microsoft.com/office/powerpoint/2010/main" val="251891818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28852"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pt-PT" sz="3200" b="1">
                <a:latin typeface="Calibri" pitchFamily="34" charset="0"/>
              </a:rPr>
              <a:t>CAIXA DE "CARTA MORTA"</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92</a:t>
            </a:fld>
            <a:endParaRPr lang="en-US" altLang="en-US" sz="1200">
              <a:solidFill>
                <a:srgbClr val="898989"/>
              </a:solidFill>
            </a:endParaRPr>
          </a:p>
        </p:txBody>
      </p:sp>
    </p:spTree>
    <p:extLst>
      <p:ext uri="{BB962C8B-B14F-4D97-AF65-F5344CB8AC3E}">
        <p14:creationId xmlns:p14="http://schemas.microsoft.com/office/powerpoint/2010/main" val="84948943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457200" y="0"/>
            <a:ext cx="8229600" cy="850900"/>
          </a:xfrm>
        </p:spPr>
        <p:txBody>
          <a:bodyPr/>
          <a:lstStyle/>
          <a:p>
            <a:r>
              <a:rPr lang="pt-PT" b="1">
                <a:solidFill>
                  <a:schemeClr val="accent1">
                    <a:lumMod val="25000"/>
                  </a:schemeClr>
                </a:solidFill>
                <a:latin typeface="Calibri" pitchFamily="34" charset="0"/>
              </a:rPr>
              <a:t>"Caixa de carta morta" do Hotmail</a:t>
            </a:r>
          </a:p>
        </p:txBody>
      </p:sp>
      <p:sp>
        <p:nvSpPr>
          <p:cNvPr id="83971" name="Rectangle 3"/>
          <p:cNvSpPr>
            <a:spLocks noGrp="1" noChangeArrowheads="1"/>
          </p:cNvSpPr>
          <p:nvPr>
            <p:ph type="body" idx="1"/>
          </p:nvPr>
        </p:nvSpPr>
        <p:spPr>
          <a:xfrm>
            <a:off x="457200" y="1066800"/>
            <a:ext cx="8351837" cy="5000660"/>
          </a:xfrm>
        </p:spPr>
        <p:txBody>
          <a:bodyPr>
            <a:normAutofit fontScale="92500"/>
          </a:bodyPr>
          <a:lstStyle/>
          <a:p>
            <a:pPr algn="just"/>
            <a:r>
              <a:rPr lang="pt-PT" sz="2400">
                <a:latin typeface="Calibri" pitchFamily="34" charset="0"/>
              </a:rPr>
              <a:t>Abra sua conta do Hotmail/Livemail </a:t>
            </a:r>
            <a:r>
              <a:rPr lang="pt-PT" sz="2400" i="1">
                <a:latin typeface="Calibri" pitchFamily="34" charset="0"/>
              </a:rPr>
              <a:t>(ou qualquer outro webmail gratuito)</a:t>
            </a:r>
          </a:p>
          <a:p>
            <a:pPr algn="just"/>
            <a:endParaRPr lang="en-GB" sz="1000" i="1" dirty="0">
              <a:latin typeface="Calibri" pitchFamily="34" charset="0"/>
            </a:endParaRPr>
          </a:p>
          <a:p>
            <a:pPr algn="just"/>
            <a:r>
              <a:rPr lang="pt-PT" sz="2400">
                <a:latin typeface="Calibri" pitchFamily="34" charset="0"/>
              </a:rPr>
              <a:t>Escreva uma mensagem incluindo as informações "secretas"</a:t>
            </a:r>
          </a:p>
          <a:p>
            <a:pPr algn="just"/>
            <a:endParaRPr lang="en-GB" sz="1000" dirty="0">
              <a:latin typeface="Calibri" pitchFamily="34" charset="0"/>
            </a:endParaRPr>
          </a:p>
          <a:p>
            <a:pPr algn="just"/>
            <a:r>
              <a:rPr lang="pt-PT" sz="2400">
                <a:latin typeface="Calibri" pitchFamily="34" charset="0"/>
              </a:rPr>
              <a:t>Adicione anexos - se necessário</a:t>
            </a:r>
          </a:p>
          <a:p>
            <a:pPr algn="just"/>
            <a:endParaRPr lang="en-GB" sz="1000" dirty="0">
              <a:latin typeface="Calibri" pitchFamily="34" charset="0"/>
            </a:endParaRPr>
          </a:p>
          <a:p>
            <a:pPr algn="just"/>
            <a:r>
              <a:rPr lang="pt-PT" sz="2400">
                <a:latin typeface="Calibri" pitchFamily="34" charset="0"/>
              </a:rPr>
              <a:t>Não envie, guarde apenas como rascunho</a:t>
            </a:r>
          </a:p>
          <a:p>
            <a:pPr algn="just"/>
            <a:endParaRPr lang="en-GB" sz="1000" dirty="0">
              <a:latin typeface="Calibri" pitchFamily="34" charset="0"/>
            </a:endParaRPr>
          </a:p>
          <a:p>
            <a:pPr algn="just"/>
            <a:r>
              <a:rPr lang="pt-PT" sz="2400">
                <a:latin typeface="Calibri" pitchFamily="34" charset="0"/>
              </a:rPr>
              <a:t>Agora, partilhe os seus detalhes de início de sessão com outra pessoa</a:t>
            </a:r>
          </a:p>
          <a:p>
            <a:pPr algn="just"/>
            <a:endParaRPr lang="en-GB" sz="1000" dirty="0">
              <a:latin typeface="Calibri" pitchFamily="34" charset="0"/>
            </a:endParaRPr>
          </a:p>
          <a:p>
            <a:pPr algn="just"/>
            <a:r>
              <a:rPr lang="pt-PT" sz="2400">
                <a:latin typeface="Calibri" pitchFamily="34" charset="0"/>
              </a:rPr>
              <a:t>Esta inicia sessão, lê a mensagem e elimina-a</a:t>
            </a:r>
          </a:p>
          <a:p>
            <a:pPr algn="just"/>
            <a:endParaRPr lang="en-GB" sz="1000" dirty="0">
              <a:latin typeface="Calibri" pitchFamily="34" charset="0"/>
            </a:endParaRPr>
          </a:p>
          <a:p>
            <a:pPr algn="just"/>
            <a:r>
              <a:rPr lang="pt-PT" sz="2400">
                <a:latin typeface="Calibri" pitchFamily="34" charset="0"/>
              </a:rPr>
              <a:t>Nunca foi enviada. Durante algum tempo foi apenas um rascunho insignificante na sua pasta, ou seja, praticamente não identificável</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93</a:t>
            </a:fld>
            <a:endParaRPr lang="en-US" altLang="en-US" sz="1200">
              <a:solidFill>
                <a:srgbClr val="898989"/>
              </a:solidFill>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584776"/>
          </a:xfrm>
          <a:prstGeom prst="rect">
            <a:avLst/>
          </a:prstGeom>
          <a:noFill/>
          <a:ln w="9525">
            <a:noFill/>
            <a:miter lim="800000"/>
            <a:headEnd/>
            <a:tailEnd/>
          </a:ln>
        </p:spPr>
        <p:txBody>
          <a:bodyPr>
            <a:spAutoFit/>
          </a:bodyPr>
          <a:lstStyle/>
          <a:p>
            <a:pPr algn="ctr"/>
            <a:r>
              <a:rPr lang="pt-PT" sz="3200" b="1">
                <a:latin typeface="Calibri" pitchFamily="34" charset="0"/>
              </a:rPr>
              <a:t>Ponto-a-ponto</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94</a:t>
            </a:fld>
            <a:endParaRPr lang="en-US" altLang="en-US" sz="1200">
              <a:solidFill>
                <a:srgbClr val="898989"/>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58295"/>
          </a:xfrm>
        </p:spPr>
        <p:txBody>
          <a:bodyPr/>
          <a:lstStyle/>
          <a:p>
            <a:r>
              <a:rPr lang="pt-PT" b="1"/>
              <a:t>Ponto-a-ponto</a:t>
            </a:r>
          </a:p>
        </p:txBody>
      </p:sp>
      <p:sp>
        <p:nvSpPr>
          <p:cNvPr id="3" name="Content Placeholder 2"/>
          <p:cNvSpPr>
            <a:spLocks noGrp="1"/>
          </p:cNvSpPr>
          <p:nvPr>
            <p:ph idx="1"/>
          </p:nvPr>
        </p:nvSpPr>
        <p:spPr>
          <a:xfrm>
            <a:off x="457200" y="1286359"/>
            <a:ext cx="8229600" cy="5404953"/>
          </a:xfrm>
        </p:spPr>
        <p:txBody>
          <a:bodyPr>
            <a:normAutofit fontScale="77500" lnSpcReduction="20000"/>
          </a:bodyPr>
          <a:lstStyle/>
          <a:p>
            <a:r>
              <a:rPr lang="pt-PT"/>
              <a:t>Os serviços ponto-a-ponto permitiram durante muitos anos a </a:t>
            </a:r>
            <a:r>
              <a:rPr lang="pt-PT" b="1"/>
              <a:t>transferência de ficheiros ilegais, bem como ficheiros sujeitos a direitos de propriedade intelectual</a:t>
            </a:r>
            <a:r>
              <a:rPr lang="pt-PT"/>
              <a:t>.  </a:t>
            </a:r>
          </a:p>
          <a:p>
            <a:endParaRPr lang="en-GB" dirty="0"/>
          </a:p>
          <a:p>
            <a:r>
              <a:rPr lang="pt-PT"/>
              <a:t>Os clientes ponto-a-ponto têm sido populares entre grupos criminosos envolvidos nestas atividades. </a:t>
            </a:r>
          </a:p>
          <a:p>
            <a:r>
              <a:rPr lang="pt-PT"/>
              <a:t>A arquitetura ponto-a-ponto da primeira geração funcionou com o princípio de utilizar um servidor centralizado ao qual as pessoas se ligavam para transferir ficheiros.  Isto fez com que a identificação daqueles que ofereciam serviços ilegais fossem fáceis de localizar e eliminar.  </a:t>
            </a:r>
          </a:p>
          <a:p>
            <a:r>
              <a:rPr lang="pt-PT"/>
              <a:t>Os clientes ponto-a-ponto de segunda geração utilizam métodos de conectividade diferentes daqueles que mantêm listas de ficheiros disponíveis para tornar a procura mais fácil para aqueles que agem como supernós que identificam onde os ficheiros estão disponíveis.  </a:t>
            </a:r>
          </a:p>
          <a:p>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95</a:t>
            </a:fld>
            <a:endParaRPr lang="en-US" altLang="en-US" sz="1200">
              <a:solidFill>
                <a:srgbClr val="898989"/>
              </a:solidFill>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584776"/>
          </a:xfrm>
          <a:prstGeom prst="rect">
            <a:avLst/>
          </a:prstGeom>
          <a:noFill/>
          <a:ln w="9525">
            <a:noFill/>
            <a:miter lim="800000"/>
            <a:headEnd/>
            <a:tailEnd/>
          </a:ln>
        </p:spPr>
        <p:txBody>
          <a:bodyPr>
            <a:spAutoFit/>
          </a:bodyPr>
          <a:lstStyle/>
          <a:p>
            <a:pPr algn="ctr"/>
            <a:r>
              <a:rPr lang="pt-PT" sz="3200" b="1">
                <a:latin typeface="Calibri" pitchFamily="34" charset="0"/>
              </a:rPr>
              <a:t>GRUPOS DE NOTÍCIAS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96</a:t>
            </a:fld>
            <a:endParaRPr lang="en-US" altLang="en-US" sz="1200">
              <a:solidFill>
                <a:srgbClr val="898989"/>
              </a:solidFill>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57158" y="0"/>
            <a:ext cx="8458200" cy="1006453"/>
          </a:xfrm>
          <a:noFill/>
        </p:spPr>
        <p:txBody>
          <a:bodyPr/>
          <a:lstStyle/>
          <a:p>
            <a:pPr eaLnBrk="1" hangingPunct="1"/>
            <a:r>
              <a:rPr lang="pt-PT" b="1">
                <a:solidFill>
                  <a:schemeClr val="accent1">
                    <a:lumMod val="25000"/>
                  </a:schemeClr>
                </a:solidFill>
                <a:latin typeface="Calibri" pitchFamily="34" charset="0"/>
              </a:rPr>
              <a:t>Notícias Usenet</a:t>
            </a:r>
          </a:p>
        </p:txBody>
      </p:sp>
      <p:sp>
        <p:nvSpPr>
          <p:cNvPr id="83971" name="Rectangle 3"/>
          <p:cNvSpPr>
            <a:spLocks noGrp="1" noChangeArrowheads="1"/>
          </p:cNvSpPr>
          <p:nvPr>
            <p:ph type="body" idx="1"/>
          </p:nvPr>
        </p:nvSpPr>
        <p:spPr>
          <a:xfrm>
            <a:off x="428596" y="914400"/>
            <a:ext cx="8077200" cy="5514996"/>
          </a:xfrm>
          <a:noFill/>
        </p:spPr>
        <p:txBody>
          <a:bodyPr>
            <a:normAutofit fontScale="92500"/>
          </a:bodyPr>
          <a:lstStyle/>
          <a:p>
            <a:pPr marL="365125" indent="-1588" algn="just" eaLnBrk="1" hangingPunct="1">
              <a:lnSpc>
                <a:spcPct val="110000"/>
              </a:lnSpc>
              <a:buClr>
                <a:srgbClr val="FF0000"/>
              </a:buClr>
              <a:buNone/>
            </a:pPr>
            <a:r>
              <a:rPr lang="pt-PT" b="1">
                <a:latin typeface="Calibri" pitchFamily="34" charset="0"/>
              </a:rPr>
              <a:t>Usenet significa "Rede do Utilizador", muitas vezes referida como "grupos de notícias"</a:t>
            </a:r>
          </a:p>
          <a:p>
            <a:pPr lvl="1" algn="just">
              <a:lnSpc>
                <a:spcPct val="110000"/>
              </a:lnSpc>
              <a:buClr>
                <a:srgbClr val="FF0000"/>
              </a:buClr>
              <a:buNone/>
            </a:pPr>
            <a:endParaRPr lang="en-US" sz="1200" b="1" dirty="0">
              <a:latin typeface="Calibri" pitchFamily="34" charset="0"/>
            </a:endParaRPr>
          </a:p>
          <a:p>
            <a:pPr algn="just" eaLnBrk="1" hangingPunct="1">
              <a:lnSpc>
                <a:spcPct val="110000"/>
              </a:lnSpc>
            </a:pPr>
            <a:r>
              <a:rPr lang="pt-PT">
                <a:latin typeface="Calibri" pitchFamily="34" charset="0"/>
              </a:rPr>
              <a:t>A Usenet consiste em milhares de quadros de notícias virtuais sobre diferentes assuntos</a:t>
            </a:r>
          </a:p>
          <a:p>
            <a:pPr lvl="1" algn="just" eaLnBrk="1" hangingPunct="1">
              <a:lnSpc>
                <a:spcPct val="110000"/>
              </a:lnSpc>
            </a:pPr>
            <a:r>
              <a:rPr lang="pt-PT">
                <a:latin typeface="Calibri" pitchFamily="34" charset="0"/>
              </a:rPr>
              <a:t>Disponível na Internet em todo o mundo</a:t>
            </a:r>
          </a:p>
          <a:p>
            <a:pPr algn="just" eaLnBrk="1" hangingPunct="1">
              <a:lnSpc>
                <a:spcPct val="110000"/>
              </a:lnSpc>
            </a:pPr>
            <a:r>
              <a:rPr lang="pt-PT">
                <a:latin typeface="Calibri" pitchFamily="34" charset="0"/>
              </a:rPr>
              <a:t>Qualquer pessoa com acesso à Internet pode:</a:t>
            </a:r>
          </a:p>
          <a:p>
            <a:pPr lvl="1" algn="just" eaLnBrk="1" hangingPunct="1">
              <a:lnSpc>
                <a:spcPct val="110000"/>
              </a:lnSpc>
            </a:pPr>
            <a:r>
              <a:rPr lang="pt-PT">
                <a:latin typeface="Calibri" pitchFamily="34" charset="0"/>
              </a:rPr>
              <a:t>Publicar uma mensagem em qualquer grupo de notícias da Usenet</a:t>
            </a:r>
          </a:p>
          <a:p>
            <a:pPr lvl="1" algn="just" eaLnBrk="1" hangingPunct="1">
              <a:lnSpc>
                <a:spcPct val="110000"/>
              </a:lnSpc>
            </a:pPr>
            <a:r>
              <a:rPr lang="pt-PT">
                <a:latin typeface="Calibri" pitchFamily="34" charset="0"/>
              </a:rPr>
              <a:t>Ler uma mensagem</a:t>
            </a:r>
          </a:p>
          <a:p>
            <a:pPr lvl="1" algn="just" eaLnBrk="1" hangingPunct="1">
              <a:lnSpc>
                <a:spcPct val="110000"/>
              </a:lnSpc>
            </a:pPr>
            <a:r>
              <a:rPr lang="pt-PT">
                <a:latin typeface="Calibri" pitchFamily="34" charset="0"/>
              </a:rPr>
              <a:t>Publicar uma resposta a uma mensagem</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97</a:t>
            </a:fld>
            <a:endParaRPr lang="en-US" altLang="en-US" sz="120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Effect transition="in" filter="dissolve">
                                      <p:cBhvr>
                                        <p:cTn id="7" dur="500"/>
                                        <p:tgtEl>
                                          <p:spTgt spid="839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3971">
                                            <p:txEl>
                                              <p:pRg st="2" end="2"/>
                                            </p:txEl>
                                          </p:spTgt>
                                        </p:tgtEl>
                                        <p:attrNameLst>
                                          <p:attrName>style.visibility</p:attrName>
                                        </p:attrNameLst>
                                      </p:cBhvr>
                                      <p:to>
                                        <p:strVal val="visible"/>
                                      </p:to>
                                    </p:set>
                                    <p:animEffect transition="in" filter="dissolve">
                                      <p:cBhvr>
                                        <p:cTn id="12" dur="500"/>
                                        <p:tgtEl>
                                          <p:spTgt spid="83971">
                                            <p:txEl>
                                              <p:pRg st="2" end="2"/>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83971">
                                            <p:txEl>
                                              <p:pRg st="3" end="3"/>
                                            </p:txEl>
                                          </p:spTgt>
                                        </p:tgtEl>
                                        <p:attrNameLst>
                                          <p:attrName>style.visibility</p:attrName>
                                        </p:attrNameLst>
                                      </p:cBhvr>
                                      <p:to>
                                        <p:strVal val="visible"/>
                                      </p:to>
                                    </p:set>
                                    <p:animEffect transition="in" filter="dissolve">
                                      <p:cBhvr>
                                        <p:cTn id="15" dur="500"/>
                                        <p:tgtEl>
                                          <p:spTgt spid="83971">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83971">
                                            <p:txEl>
                                              <p:pRg st="4" end="4"/>
                                            </p:txEl>
                                          </p:spTgt>
                                        </p:tgtEl>
                                        <p:attrNameLst>
                                          <p:attrName>style.visibility</p:attrName>
                                        </p:attrNameLst>
                                      </p:cBhvr>
                                      <p:to>
                                        <p:strVal val="visible"/>
                                      </p:to>
                                    </p:set>
                                    <p:animEffect transition="in" filter="dissolve">
                                      <p:cBhvr>
                                        <p:cTn id="20" dur="500"/>
                                        <p:tgtEl>
                                          <p:spTgt spid="83971">
                                            <p:txEl>
                                              <p:pRg st="4" end="4"/>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3971">
                                            <p:txEl>
                                              <p:pRg st="5" end="5"/>
                                            </p:txEl>
                                          </p:spTgt>
                                        </p:tgtEl>
                                        <p:attrNameLst>
                                          <p:attrName>style.visibility</p:attrName>
                                        </p:attrNameLst>
                                      </p:cBhvr>
                                      <p:to>
                                        <p:strVal val="visible"/>
                                      </p:to>
                                    </p:set>
                                    <p:animEffect transition="in" filter="dissolve">
                                      <p:cBhvr>
                                        <p:cTn id="23" dur="500"/>
                                        <p:tgtEl>
                                          <p:spTgt spid="83971">
                                            <p:txEl>
                                              <p:pRg st="5" end="5"/>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83971">
                                            <p:txEl>
                                              <p:pRg st="6" end="6"/>
                                            </p:txEl>
                                          </p:spTgt>
                                        </p:tgtEl>
                                        <p:attrNameLst>
                                          <p:attrName>style.visibility</p:attrName>
                                        </p:attrNameLst>
                                      </p:cBhvr>
                                      <p:to>
                                        <p:strVal val="visible"/>
                                      </p:to>
                                    </p:set>
                                    <p:animEffect transition="in" filter="dissolve">
                                      <p:cBhvr>
                                        <p:cTn id="26" dur="500"/>
                                        <p:tgtEl>
                                          <p:spTgt spid="83971">
                                            <p:txEl>
                                              <p:pRg st="6" end="6"/>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83971">
                                            <p:txEl>
                                              <p:pRg st="7" end="7"/>
                                            </p:txEl>
                                          </p:spTgt>
                                        </p:tgtEl>
                                        <p:attrNameLst>
                                          <p:attrName>style.visibility</p:attrName>
                                        </p:attrNameLst>
                                      </p:cBhvr>
                                      <p:to>
                                        <p:strVal val="visible"/>
                                      </p:to>
                                    </p:set>
                                    <p:animEffect transition="in" filter="dissolve">
                                      <p:cBhvr>
                                        <p:cTn id="29" dur="500"/>
                                        <p:tgtEl>
                                          <p:spTgt spid="839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912533"/>
            <a:ext cx="2667000" cy="1569660"/>
          </a:xfrm>
          <a:prstGeom prst="rect">
            <a:avLst/>
          </a:prstGeom>
          <a:noFill/>
          <a:ln w="9525">
            <a:noFill/>
            <a:miter lim="800000"/>
            <a:headEnd/>
            <a:tailEnd/>
          </a:ln>
        </p:spPr>
        <p:txBody>
          <a:bodyPr>
            <a:spAutoFit/>
          </a:bodyPr>
          <a:lstStyle/>
          <a:p>
            <a:pPr algn="ctr"/>
            <a:r>
              <a:rPr lang="pt-PT" sz="3200" b="1">
                <a:latin typeface="Calibri" pitchFamily="34" charset="0"/>
              </a:rPr>
              <a:t>PROTOCOLO DE TRANSFERÊNCIA DE FICHEIROS</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98</a:t>
            </a:fld>
            <a:endParaRPr lang="en-US" altLang="en-US" sz="1200">
              <a:solidFill>
                <a:srgbClr val="898989"/>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66762"/>
          </a:xfrm>
        </p:spPr>
        <p:txBody>
          <a:bodyPr/>
          <a:lstStyle/>
          <a:p>
            <a:r>
              <a:rPr lang="pt-PT" sz="3600" b="1" dirty="0"/>
              <a:t>Protocolo de transferência de ficheiros </a:t>
            </a:r>
          </a:p>
        </p:txBody>
      </p:sp>
      <p:sp>
        <p:nvSpPr>
          <p:cNvPr id="3" name="Content Placeholder 2"/>
          <p:cNvSpPr>
            <a:spLocks noGrp="1"/>
          </p:cNvSpPr>
          <p:nvPr>
            <p:ph idx="1"/>
          </p:nvPr>
        </p:nvSpPr>
        <p:spPr>
          <a:xfrm>
            <a:off x="457200" y="1227668"/>
            <a:ext cx="8229600" cy="4898496"/>
          </a:xfrm>
        </p:spPr>
        <p:txBody>
          <a:bodyPr>
            <a:normAutofit fontScale="77500" lnSpcReduction="20000"/>
          </a:bodyPr>
          <a:lstStyle/>
          <a:p>
            <a:r>
              <a:rPr lang="pt-PT"/>
              <a:t>O FTP (Protocolo de transferência de ficheiros) é um protocolo poderoso que permite a </a:t>
            </a:r>
            <a:r>
              <a:rPr lang="pt-PT" b="1"/>
              <a:t>transferência de ficheiros de um computador para outro</a:t>
            </a:r>
            <a:r>
              <a:rPr lang="pt-PT"/>
              <a:t>. </a:t>
            </a:r>
          </a:p>
          <a:p>
            <a:r>
              <a:rPr lang="pt-PT"/>
              <a:t>Funciona com base em cliente/servidor com um programa FTP instalado no cliente, permitindo que o utilizador interaja com um servidor para obter acesso aos serviços e informações no servidor. </a:t>
            </a:r>
          </a:p>
          <a:p>
            <a:r>
              <a:rPr lang="pt-PT"/>
              <a:t>Quando um utilizador pretende transferir um ficheiro, é criada uma ligação TCP com o sistema de destino. O ID do utilizador e a palavra-passe podem ser transmitidos e o utilizador pode especificar os ficheiros e a ação necessária.  </a:t>
            </a:r>
          </a:p>
          <a:p>
            <a:r>
              <a:rPr lang="pt-PT"/>
              <a:t>Quando a transferência de ficheiros é aprovada, é criada outra ligação TCP para os dados a transferir.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pt-PT" sz="120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99</a:t>
            </a:fld>
            <a:endParaRPr lang="en-US" altLang="en-US" sz="1200">
              <a:solidFill>
                <a:srgbClr val="898989"/>
              </a:solidFill>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0.8|1.2|16."/>
</p:tagLst>
</file>

<file path=ppt/tags/tag2.xml><?xml version="1.0" encoding="utf-8"?>
<p:tagLst xmlns:a="http://schemas.openxmlformats.org/drawingml/2006/main" xmlns:r="http://schemas.openxmlformats.org/officeDocument/2006/relationships" xmlns:p="http://schemas.openxmlformats.org/presentationml/2006/main">
  <p:tag name="TIMING" val="|0.8|1.2|16."/>
</p:tagLst>
</file>

<file path=ppt/tags/tag3.xml><?xml version="1.0" encoding="utf-8"?>
<p:tagLst xmlns:a="http://schemas.openxmlformats.org/drawingml/2006/main" xmlns:r="http://schemas.openxmlformats.org/officeDocument/2006/relationships" xmlns:p="http://schemas.openxmlformats.org/presentationml/2006/main">
  <p:tag name="TIMING" val="|0.8|1.2|16."/>
</p:tagLst>
</file>

<file path=ppt/tags/tag4.xml><?xml version="1.0" encoding="utf-8"?>
<p:tagLst xmlns:a="http://schemas.openxmlformats.org/drawingml/2006/main" xmlns:r="http://schemas.openxmlformats.org/officeDocument/2006/relationships" xmlns:p="http://schemas.openxmlformats.org/presentationml/2006/main">
  <p:tag name="TIMING" val="|0.9|0.6|0.7|15.9|9.3|9."/>
</p:tagLst>
</file>

<file path=ppt/tags/tag5.xml><?xml version="1.0" encoding="utf-8"?>
<p:tagLst xmlns:a="http://schemas.openxmlformats.org/drawingml/2006/main" xmlns:r="http://schemas.openxmlformats.org/officeDocument/2006/relationships" xmlns:p="http://schemas.openxmlformats.org/presentationml/2006/main">
  <p:tag name="TIMING" val="|0.9|0.6|0.7|15.9|9.3|9."/>
</p:tagLst>
</file>

<file path=ppt/tags/tag6.xml><?xml version="1.0" encoding="utf-8"?>
<p:tagLst xmlns:a="http://schemas.openxmlformats.org/drawingml/2006/main" xmlns:r="http://schemas.openxmlformats.org/officeDocument/2006/relationships" xmlns:p="http://schemas.openxmlformats.org/presentationml/2006/main">
  <p:tag name="TIMING" val="|9.1|13.6|23.2|9.7"/>
</p:tagLst>
</file>

<file path=ppt/tags/tag7.xml><?xml version="1.0" encoding="utf-8"?>
<p:tagLst xmlns:a="http://schemas.openxmlformats.org/drawingml/2006/main" xmlns:r="http://schemas.openxmlformats.org/officeDocument/2006/relationships" xmlns:p="http://schemas.openxmlformats.org/presentationml/2006/main">
  <p:tag name="TIMING" val="|0.6|25.4|18.|35.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2895</TotalTime>
  <Words>21252</Words>
  <Application>Microsoft Office PowerPoint</Application>
  <PresentationFormat>Apresentação no Ecrã (4:3)</PresentationFormat>
  <Paragraphs>1849</Paragraphs>
  <Slides>167</Slides>
  <Notes>123</Notes>
  <HiddenSlides>0</HiddenSlides>
  <MMClips>1</MMClips>
  <ScaleCrop>false</ScaleCrop>
  <HeadingPairs>
    <vt:vector size="6" baseType="variant">
      <vt:variant>
        <vt:lpstr>Tipos de letra usados</vt:lpstr>
      </vt:variant>
      <vt:variant>
        <vt:i4>9</vt:i4>
      </vt:variant>
      <vt:variant>
        <vt:lpstr>Tema</vt:lpstr>
      </vt:variant>
      <vt:variant>
        <vt:i4>1</vt:i4>
      </vt:variant>
      <vt:variant>
        <vt:lpstr>Títulos dos diapositivos</vt:lpstr>
      </vt:variant>
      <vt:variant>
        <vt:i4>167</vt:i4>
      </vt:variant>
    </vt:vector>
  </HeadingPairs>
  <TitlesOfParts>
    <vt:vector size="177" baseType="lpstr">
      <vt:lpstr>MS PGothic</vt:lpstr>
      <vt:lpstr>Arabic Transparent</vt:lpstr>
      <vt:lpstr>Arial</vt:lpstr>
      <vt:lpstr>Calibri</vt:lpstr>
      <vt:lpstr>Lucida Grande</vt:lpstr>
      <vt:lpstr>Tahoma</vt:lpstr>
      <vt:lpstr>Times New Roman</vt:lpstr>
      <vt:lpstr>Verdana</vt:lpstr>
      <vt:lpstr>Wingdings</vt:lpstr>
      <vt:lpstr>Office Theme</vt:lpstr>
      <vt:lpstr>Formação de Introdução sobre Cibercrime para Juízes e Procuradores</vt:lpstr>
      <vt:lpstr>Programa</vt:lpstr>
      <vt:lpstr>Programa</vt:lpstr>
      <vt:lpstr>Programa</vt:lpstr>
      <vt:lpstr>Objetivos da sessão</vt:lpstr>
      <vt:lpstr>Últimas palavras famosas</vt:lpstr>
      <vt:lpstr>Desenvolvimento informático</vt:lpstr>
      <vt:lpstr>Parte um Como funciona a Internet </vt:lpstr>
      <vt:lpstr>Apresentação do PowerPoint</vt:lpstr>
      <vt:lpstr>Sistemas operativos</vt:lpstr>
      <vt:lpstr>Sistemas operativos</vt:lpstr>
      <vt:lpstr>Estatísticas de sistemas operativos</vt:lpstr>
      <vt:lpstr>Navegadores de Internet</vt:lpstr>
      <vt:lpstr>Estatísticas de navegadores</vt:lpstr>
      <vt:lpstr>Clientes de correio eletrónico</vt:lpstr>
      <vt:lpstr>Estatísticas de clientes de correio eletrónico</vt:lpstr>
      <vt:lpstr>Outras aplicações</vt:lpstr>
      <vt:lpstr>Apresentação do PowerPoint</vt:lpstr>
      <vt:lpstr>A Internet</vt:lpstr>
      <vt:lpstr>A Internet</vt:lpstr>
      <vt:lpstr>A primeira INTERNET</vt:lpstr>
      <vt:lpstr>Uma breve história</vt:lpstr>
      <vt:lpstr>Limitações de uma rede</vt:lpstr>
      <vt:lpstr>Termos de rede</vt:lpstr>
      <vt:lpstr>Termos de rede</vt:lpstr>
      <vt:lpstr>Termos de rede</vt:lpstr>
      <vt:lpstr>Outros termos de rede</vt:lpstr>
      <vt:lpstr>Outros termos de rede</vt:lpstr>
      <vt:lpstr>Outros termos de rede</vt:lpstr>
      <vt:lpstr>Outros termos de rede</vt:lpstr>
      <vt:lpstr>Outros termos de rede</vt:lpstr>
      <vt:lpstr>O cenário geral</vt:lpstr>
      <vt:lpstr>Apresentação do PowerPoint</vt:lpstr>
      <vt:lpstr>Guerreiros da Rede</vt:lpstr>
      <vt:lpstr>Princípios da Internet</vt:lpstr>
      <vt:lpstr>Apresentação do PowerPoint</vt:lpstr>
      <vt:lpstr>Protocolos da Internet</vt:lpstr>
      <vt:lpstr>Ligação à Internet</vt:lpstr>
      <vt:lpstr>Fornecedor de serviços de Internet (ISP)</vt:lpstr>
      <vt:lpstr>Factos Globais da Internet - 2008</vt:lpstr>
      <vt:lpstr>Factos Globais da Internet - 2016</vt:lpstr>
      <vt:lpstr>Apresentação do PowerPoint</vt:lpstr>
      <vt:lpstr>Endereçamento IP</vt:lpstr>
      <vt:lpstr>Endereços IP</vt:lpstr>
      <vt:lpstr>Endereços IP</vt:lpstr>
      <vt:lpstr>IPv4 vs. IPv6</vt:lpstr>
      <vt:lpstr>Endereços IP</vt:lpstr>
      <vt:lpstr>Endereços IP</vt:lpstr>
      <vt:lpstr>Endereços IP</vt:lpstr>
      <vt:lpstr>Endereços IP</vt:lpstr>
      <vt:lpstr>Sistema de nomes de domínio (DNS)</vt:lpstr>
      <vt:lpstr>Informação Whois</vt:lpstr>
      <vt:lpstr>Apresentação do PowerPoint</vt:lpstr>
      <vt:lpstr>Geolocalização por IP</vt:lpstr>
      <vt:lpstr>O futuro da Internet</vt:lpstr>
      <vt:lpstr>Apresentação do PowerPoint</vt:lpstr>
      <vt:lpstr>Parte dois Serviços de Internet </vt:lpstr>
      <vt:lpstr>Infraestruturas críticas</vt:lpstr>
      <vt:lpstr>Apresentação do PowerPoint</vt:lpstr>
      <vt:lpstr>Rede Mundial de Computadores</vt:lpstr>
      <vt:lpstr>O que é HTTP?</vt:lpstr>
      <vt:lpstr>Solicitação/Resposta HTTP</vt:lpstr>
      <vt:lpstr>Apresentação do PowerPoint</vt:lpstr>
      <vt:lpstr>Localizadores uniforme de recursos - URL</vt:lpstr>
      <vt:lpstr>Explicações</vt:lpstr>
      <vt:lpstr>Apresentação do PowerPoint</vt:lpstr>
      <vt:lpstr>Servidores Web  </vt:lpstr>
      <vt:lpstr>Registos dos servidores Web</vt:lpstr>
      <vt:lpstr>Registos dos servidores Web</vt:lpstr>
      <vt:lpstr> Registos dos servidores Web</vt:lpstr>
      <vt:lpstr>Apresentação do PowerPoint</vt:lpstr>
      <vt:lpstr>Apresentação do PowerPoint</vt:lpstr>
      <vt:lpstr> Como funciona o e-mail</vt:lpstr>
      <vt:lpstr> Como funciona o e-mail</vt:lpstr>
      <vt:lpstr>Apresentação do PowerPoint</vt:lpstr>
      <vt:lpstr>Apresentação do PowerPoint</vt:lpstr>
      <vt:lpstr>Diferentes tipos de e-mail</vt:lpstr>
      <vt:lpstr>Apresentação do PowerPoint</vt:lpstr>
      <vt:lpstr>Apresentação do PowerPoint</vt:lpstr>
      <vt:lpstr>Apresentação do PowerPoint</vt:lpstr>
      <vt:lpstr>Cabeçalhos de e-mail detalhados [G-mail]</vt:lpstr>
      <vt:lpstr>Apresentação do PowerPoint</vt:lpstr>
      <vt:lpstr>Parte Três Outras aplicações relevantes da Internet </vt:lpstr>
      <vt:lpstr>Apresentação do PowerPoint</vt:lpstr>
      <vt:lpstr>Computação na nuvem</vt:lpstr>
      <vt:lpstr>Diagrama lógico de computação na nuvem</vt:lpstr>
      <vt:lpstr>Recentemente no Google.com</vt:lpstr>
      <vt:lpstr>Armazenamento online</vt:lpstr>
      <vt:lpstr>Apresentação do PowerPoint</vt:lpstr>
      <vt:lpstr>IoT - Internet das coisas</vt:lpstr>
      <vt:lpstr>IoT - Internet das coisas</vt:lpstr>
      <vt:lpstr>Apresentação do PowerPoint</vt:lpstr>
      <vt:lpstr>"Caixa de carta morta" do Hotmail</vt:lpstr>
      <vt:lpstr>Apresentação do PowerPoint</vt:lpstr>
      <vt:lpstr>Ponto-a-ponto</vt:lpstr>
      <vt:lpstr>Apresentação do PowerPoint</vt:lpstr>
      <vt:lpstr>Notícias Usenet</vt:lpstr>
      <vt:lpstr>Apresentação do PowerPoint</vt:lpstr>
      <vt:lpstr>Protocolo de transferência de ficheiros </vt:lpstr>
      <vt:lpstr>Apresentação do PowerPoint</vt:lpstr>
      <vt:lpstr>Internet Relay Chat</vt:lpstr>
      <vt:lpstr>Apresentação do PowerPoint</vt:lpstr>
      <vt:lpstr>Redes sociais</vt:lpstr>
      <vt:lpstr>Redes sociais</vt:lpstr>
      <vt:lpstr>Quão dominante são as Redes Sociais</vt:lpstr>
      <vt:lpstr>Principais plataformas sociais globais</vt:lpstr>
      <vt:lpstr>Utilização de Redes Sociais por Região 2017</vt:lpstr>
      <vt:lpstr>Publicar e ser condenado! conhecido como "Eu não esperava que fosse lido por si!!"</vt:lpstr>
      <vt:lpstr>Apresentação do PowerPoint</vt:lpstr>
      <vt:lpstr>O que é um Jogo online?</vt:lpstr>
      <vt:lpstr>Cibercrime nos jogos online</vt:lpstr>
      <vt:lpstr>Homem chinês esfaqueado por "roubo" de espada virtual</vt:lpstr>
      <vt:lpstr>Apresentação do PowerPoint</vt:lpstr>
      <vt:lpstr>Transmissão de meios</vt:lpstr>
      <vt:lpstr>Transmissão de meios</vt:lpstr>
      <vt:lpstr>Apresentação do PowerPoint</vt:lpstr>
      <vt:lpstr> Navegação anónima</vt:lpstr>
      <vt:lpstr>Servidores Proxy</vt:lpstr>
      <vt:lpstr>Muitas pessoas querem ser anónimas</vt:lpstr>
      <vt:lpstr>Apresentação do PowerPoint</vt:lpstr>
      <vt:lpstr>Surface web vs. Deep web vs. Dark web</vt:lpstr>
      <vt:lpstr>Apresentação do PowerPoint</vt:lpstr>
      <vt:lpstr>TOR - Como funciona?</vt:lpstr>
      <vt:lpstr>Serviços ocultos TOR</vt:lpstr>
      <vt:lpstr>Serviços ocultos TOR</vt:lpstr>
      <vt:lpstr>Relevância da Darknet</vt:lpstr>
      <vt:lpstr>Desafios da investigação</vt:lpstr>
      <vt:lpstr>Apresentação do PowerPoint</vt:lpstr>
      <vt:lpstr> Serviços de e-mail anónimos</vt:lpstr>
      <vt:lpstr> Serviços gratuitos de e-mail anónimo</vt:lpstr>
      <vt:lpstr>Cabeçalhos do Hushmail</vt:lpstr>
      <vt:lpstr>Apresentação do PowerPoint</vt:lpstr>
      <vt:lpstr>Definição de moedas virtuais</vt:lpstr>
      <vt:lpstr>Características da criptomoeda</vt:lpstr>
      <vt:lpstr>Tipos de moedas virtuais</vt:lpstr>
      <vt:lpstr>Criptomoeda nas notícias</vt:lpstr>
      <vt:lpstr>Tipos de criptomoedas</vt:lpstr>
      <vt:lpstr>A teoria por trás do Bitcoin</vt:lpstr>
      <vt:lpstr>A teoria por trás da criptomoeda</vt:lpstr>
      <vt:lpstr>Utilização de criptomoedas para branqueamento de capitais </vt:lpstr>
      <vt:lpstr>Técnicas de investigação</vt:lpstr>
      <vt:lpstr>Desafios para as investigações</vt:lpstr>
      <vt:lpstr>Apresentação do PowerPoint</vt:lpstr>
      <vt:lpstr>Parte Quatro Crimes na Internet</vt:lpstr>
      <vt:lpstr>Estatísticas de exemplo (US)</vt:lpstr>
      <vt:lpstr>Cibercrimes por continente</vt:lpstr>
      <vt:lpstr>Cibercrime mais significativo</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Exemplos de fraudes cibernéticas</vt:lpstr>
      <vt:lpstr>Exemplos de fraudes cibernéticas</vt:lpstr>
      <vt:lpstr>Exemplos de fraudes cibernéticas</vt:lpstr>
      <vt:lpstr>Exemplos de fraudes cibernéticas</vt:lpstr>
      <vt:lpstr>Exemplos de fraudes cibernéticas</vt:lpstr>
      <vt:lpstr>Porque é que isto me soa familiar?</vt:lpstr>
      <vt:lpstr>E novamente....</vt:lpstr>
      <vt:lpstr>Apresentação do PowerPoint</vt:lpstr>
      <vt:lpstr>Parte Seis Resumo </vt:lpstr>
      <vt:lpstr>Objetivos da sessão</vt:lpstr>
      <vt:lpstr>Apresentação do PowerPoint</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w701</cp:lastModifiedBy>
  <cp:revision>196</cp:revision>
  <cp:lastPrinted>2012-01-06T12:07:57Z</cp:lastPrinted>
  <dcterms:created xsi:type="dcterms:W3CDTF">2012-01-25T11:53:12Z</dcterms:created>
  <dcterms:modified xsi:type="dcterms:W3CDTF">2018-09-06T17:14:31Z</dcterms:modified>
</cp:coreProperties>
</file>