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media/audio1.bin" ContentType="audio/unknown"/>
  <Override PartName="/ppt/media/audio2.bin" ContentType="audio/unknown"/>
  <Override PartName="/ppt/media/audio3.bin" ContentType="audio/unknown"/>
  <Override PartName="/ppt/media/audio4.bin" ContentType="audio/unknown"/>
  <Override PartName="/ppt/media/audio5.bin" ContentType="audio/unknown"/>
  <Override PartName="/ppt/media/audio6.bin" ContentType="audio/unknown"/>
  <Override PartName="/ppt/media/audio7.bin" ContentType="audio/unknown"/>
  <Override PartName="/ppt/media/audio8.bin" ContentType="audio/unknown"/>
  <Override PartName="/ppt/media/audio9.bin" ContentType="audio/unknown"/>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2"/>
  </p:notesMasterIdLst>
  <p:sldIdLst>
    <p:sldId id="276" r:id="rId2"/>
    <p:sldId id="277" r:id="rId3"/>
    <p:sldId id="258" r:id="rId4"/>
    <p:sldId id="579" r:id="rId5"/>
    <p:sldId id="286" r:id="rId6"/>
    <p:sldId id="310" r:id="rId7"/>
    <p:sldId id="311" r:id="rId8"/>
    <p:sldId id="568" r:id="rId9"/>
    <p:sldId id="561" r:id="rId10"/>
    <p:sldId id="569" r:id="rId11"/>
    <p:sldId id="562" r:id="rId12"/>
    <p:sldId id="563" r:id="rId13"/>
    <p:sldId id="559" r:id="rId14"/>
    <p:sldId id="510" r:id="rId15"/>
    <p:sldId id="581" r:id="rId16"/>
    <p:sldId id="582" r:id="rId17"/>
    <p:sldId id="583" r:id="rId18"/>
    <p:sldId id="584" r:id="rId19"/>
    <p:sldId id="585" r:id="rId20"/>
    <p:sldId id="586" r:id="rId21"/>
    <p:sldId id="592" r:id="rId22"/>
    <p:sldId id="587" r:id="rId23"/>
    <p:sldId id="591" r:id="rId24"/>
    <p:sldId id="590" r:id="rId25"/>
    <p:sldId id="588" r:id="rId26"/>
    <p:sldId id="600" r:id="rId27"/>
    <p:sldId id="589" r:id="rId28"/>
    <p:sldId id="593" r:id="rId29"/>
    <p:sldId id="594" r:id="rId30"/>
    <p:sldId id="595" r:id="rId31"/>
    <p:sldId id="596" r:id="rId32"/>
    <p:sldId id="597" r:id="rId33"/>
    <p:sldId id="598" r:id="rId34"/>
    <p:sldId id="599" r:id="rId35"/>
    <p:sldId id="602" r:id="rId36"/>
    <p:sldId id="603" r:id="rId37"/>
    <p:sldId id="604" r:id="rId38"/>
    <p:sldId id="605" r:id="rId39"/>
    <p:sldId id="606" r:id="rId40"/>
    <p:sldId id="607" r:id="rId41"/>
    <p:sldId id="608" r:id="rId42"/>
    <p:sldId id="609" r:id="rId43"/>
    <p:sldId id="601" r:id="rId44"/>
    <p:sldId id="565" r:id="rId45"/>
    <p:sldId id="566" r:id="rId46"/>
    <p:sldId id="513" r:id="rId47"/>
    <p:sldId id="514" r:id="rId48"/>
    <p:sldId id="526" r:id="rId49"/>
    <p:sldId id="571" r:id="rId50"/>
    <p:sldId id="528" r:id="rId51"/>
    <p:sldId id="530" r:id="rId52"/>
    <p:sldId id="572" r:id="rId53"/>
    <p:sldId id="573" r:id="rId54"/>
    <p:sldId id="574" r:id="rId55"/>
    <p:sldId id="575" r:id="rId56"/>
    <p:sldId id="576" r:id="rId57"/>
    <p:sldId id="532" r:id="rId58"/>
    <p:sldId id="570" r:id="rId59"/>
    <p:sldId id="535" r:id="rId60"/>
    <p:sldId id="383" r:id="rId61"/>
    <p:sldId id="384" r:id="rId62"/>
    <p:sldId id="385" r:id="rId63"/>
    <p:sldId id="578" r:id="rId64"/>
    <p:sldId id="577" r:id="rId65"/>
    <p:sldId id="396" r:id="rId66"/>
    <p:sldId id="397" r:id="rId67"/>
    <p:sldId id="398" r:id="rId68"/>
    <p:sldId id="399" r:id="rId69"/>
    <p:sldId id="400" r:id="rId70"/>
    <p:sldId id="580" r:id="rId71"/>
    <p:sldId id="560" r:id="rId72"/>
    <p:sldId id="406" r:id="rId73"/>
    <p:sldId id="615" r:id="rId74"/>
    <p:sldId id="610" r:id="rId75"/>
    <p:sldId id="611" r:id="rId76"/>
    <p:sldId id="639" r:id="rId77"/>
    <p:sldId id="612" r:id="rId78"/>
    <p:sldId id="613" r:id="rId79"/>
    <p:sldId id="640" r:id="rId80"/>
    <p:sldId id="614" r:id="rId81"/>
    <p:sldId id="409" r:id="rId82"/>
    <p:sldId id="411" r:id="rId83"/>
    <p:sldId id="412" r:id="rId84"/>
    <p:sldId id="413" r:id="rId85"/>
    <p:sldId id="414" r:id="rId86"/>
    <p:sldId id="415" r:id="rId87"/>
    <p:sldId id="416" r:id="rId88"/>
    <p:sldId id="417" r:id="rId89"/>
    <p:sldId id="616" r:id="rId90"/>
    <p:sldId id="419" r:id="rId91"/>
    <p:sldId id="420" r:id="rId92"/>
    <p:sldId id="421" r:id="rId93"/>
    <p:sldId id="422" r:id="rId94"/>
    <p:sldId id="423" r:id="rId95"/>
    <p:sldId id="424" r:id="rId96"/>
    <p:sldId id="617" r:id="rId97"/>
    <p:sldId id="425" r:id="rId98"/>
    <p:sldId id="426" r:id="rId99"/>
    <p:sldId id="618" r:id="rId100"/>
    <p:sldId id="428" r:id="rId101"/>
    <p:sldId id="429" r:id="rId102"/>
    <p:sldId id="430" r:id="rId103"/>
    <p:sldId id="431" r:id="rId104"/>
    <p:sldId id="432" r:id="rId105"/>
    <p:sldId id="620" r:id="rId106"/>
    <p:sldId id="433" r:id="rId107"/>
    <p:sldId id="434" r:id="rId108"/>
    <p:sldId id="436" r:id="rId109"/>
    <p:sldId id="437" r:id="rId110"/>
    <p:sldId id="641" r:id="rId111"/>
    <p:sldId id="642" r:id="rId112"/>
    <p:sldId id="643" r:id="rId113"/>
    <p:sldId id="645" r:id="rId114"/>
    <p:sldId id="647" r:id="rId115"/>
    <p:sldId id="648" r:id="rId116"/>
    <p:sldId id="649" r:id="rId117"/>
    <p:sldId id="650" r:id="rId118"/>
    <p:sldId id="651" r:id="rId119"/>
    <p:sldId id="652" r:id="rId120"/>
    <p:sldId id="653" r:id="rId121"/>
    <p:sldId id="654" r:id="rId122"/>
    <p:sldId id="655" r:id="rId123"/>
    <p:sldId id="656" r:id="rId124"/>
    <p:sldId id="657" r:id="rId125"/>
    <p:sldId id="694" r:id="rId126"/>
    <p:sldId id="695" r:id="rId127"/>
    <p:sldId id="696" r:id="rId128"/>
    <p:sldId id="665" r:id="rId129"/>
    <p:sldId id="666" r:id="rId130"/>
    <p:sldId id="668" r:id="rId131"/>
    <p:sldId id="669" r:id="rId132"/>
    <p:sldId id="670" r:id="rId133"/>
    <p:sldId id="686" r:id="rId134"/>
    <p:sldId id="687" r:id="rId135"/>
    <p:sldId id="688" r:id="rId136"/>
    <p:sldId id="689" r:id="rId137"/>
    <p:sldId id="690" r:id="rId138"/>
    <p:sldId id="691" r:id="rId139"/>
    <p:sldId id="693" r:id="rId140"/>
    <p:sldId id="697" r:id="rId141"/>
    <p:sldId id="633" r:id="rId142"/>
    <p:sldId id="638" r:id="rId143"/>
    <p:sldId id="634" r:id="rId144"/>
    <p:sldId id="635" r:id="rId145"/>
    <p:sldId id="636" r:id="rId146"/>
    <p:sldId id="637" r:id="rId147"/>
    <p:sldId id="366" r:id="rId148"/>
    <p:sldId id="631" r:id="rId149"/>
    <p:sldId id="624" r:id="rId150"/>
    <p:sldId id="538" r:id="rId151"/>
    <p:sldId id="539" r:id="rId152"/>
    <p:sldId id="540" r:id="rId153"/>
    <p:sldId id="541" r:id="rId154"/>
    <p:sldId id="542" r:id="rId155"/>
    <p:sldId id="625" r:id="rId156"/>
    <p:sldId id="544" r:id="rId157"/>
    <p:sldId id="545" r:id="rId158"/>
    <p:sldId id="546" r:id="rId159"/>
    <p:sldId id="626" r:id="rId160"/>
    <p:sldId id="548" r:id="rId161"/>
    <p:sldId id="549" r:id="rId162"/>
    <p:sldId id="550" r:id="rId163"/>
    <p:sldId id="551" r:id="rId164"/>
    <p:sldId id="552" r:id="rId165"/>
    <p:sldId id="627" r:id="rId166"/>
    <p:sldId id="628" r:id="rId167"/>
    <p:sldId id="700" r:id="rId168"/>
    <p:sldId id="698" r:id="rId169"/>
    <p:sldId id="699" r:id="rId170"/>
    <p:sldId id="356" r:id="rId17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71298" autoAdjust="0"/>
  </p:normalViewPr>
  <p:slideViewPr>
    <p:cSldViewPr snapToGrid="0" snapToObjects="1">
      <p:cViewPr varScale="1">
        <p:scale>
          <a:sx n="78" d="100"/>
          <a:sy n="78" d="100"/>
        </p:scale>
        <p:origin x="2070" y="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57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theme" Target="theme/theme1.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EF5C0A3-2857-451B-97FC-E5DDB73F47C5}"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de-DE"/>
        </a:p>
      </dgm:t>
    </dgm:pt>
    <dgm:pt modelId="{031314DA-2242-4CAA-B6B3-A6FD2279EA8E}">
      <dgm:prSet phldrT="[Text]" custT="1"/>
      <dgm:spPr>
        <a:solidFill>
          <a:schemeClr val="tx2">
            <a:lumMod val="75000"/>
          </a:schemeClr>
        </a:solidFill>
      </dgm:spPr>
      <dgm:t>
        <a:bodyPr/>
        <a:lstStyle/>
        <a:p>
          <a:r>
            <a:rPr lang="pt-PT" sz="2400" b="1"/>
            <a:t>Investigação forense digital</a:t>
          </a:r>
        </a:p>
      </dgm:t>
    </dgm:pt>
    <dgm:pt modelId="{2D82FDBC-9467-4FB4-A1BE-4CB049D1C333}" type="parTrans" cxnId="{F9D42539-0231-4BAB-AF64-31D02472148C}">
      <dgm:prSet/>
      <dgm:spPr/>
      <dgm:t>
        <a:bodyPr/>
        <a:lstStyle/>
        <a:p>
          <a:endParaRPr lang="en-GB" dirty="0"/>
        </a:p>
      </dgm:t>
    </dgm:pt>
    <dgm:pt modelId="{24C2A7B5-7230-4BD6-A213-EF2AAFB0329A}" type="sibTrans" cxnId="{F9D42539-0231-4BAB-AF64-31D02472148C}">
      <dgm:prSet/>
      <dgm:spPr/>
      <dgm:t>
        <a:bodyPr/>
        <a:lstStyle/>
        <a:p>
          <a:endParaRPr lang="en-GB" dirty="0"/>
        </a:p>
      </dgm:t>
    </dgm:pt>
    <dgm:pt modelId="{D6E64C49-15F3-4EA9-A76D-C561CF2C2115}">
      <dgm:prSet phldrT="[Text]" custT="1"/>
      <dgm:spPr/>
      <dgm:t>
        <a:bodyPr/>
        <a:lstStyle/>
        <a:p>
          <a:r>
            <a:rPr lang="pt-PT" sz="1400" b="1"/>
            <a:t>Computação Forense</a:t>
          </a:r>
        </a:p>
      </dgm:t>
    </dgm:pt>
    <dgm:pt modelId="{0604D3C0-8608-464B-ACF3-9AF66E787A98}" type="parTrans" cxnId="{967D6447-9C5F-4EAF-9828-606CBB393B9D}">
      <dgm:prSet/>
      <dgm:spPr/>
      <dgm:t>
        <a:bodyPr/>
        <a:lstStyle/>
        <a:p>
          <a:endParaRPr lang="en-GB" dirty="0"/>
        </a:p>
      </dgm:t>
    </dgm:pt>
    <dgm:pt modelId="{CC214FF3-0526-4391-BA79-F517A920629D}" type="sibTrans" cxnId="{967D6447-9C5F-4EAF-9828-606CBB393B9D}">
      <dgm:prSet/>
      <dgm:spPr/>
      <dgm:t>
        <a:bodyPr/>
        <a:lstStyle/>
        <a:p>
          <a:endParaRPr lang="en-GB" dirty="0"/>
        </a:p>
      </dgm:t>
    </dgm:pt>
    <dgm:pt modelId="{3E1273AC-8F38-4BEF-AA98-95541B3D403A}">
      <dgm:prSet phldrT="[Text]" custT="1"/>
      <dgm:spPr>
        <a:solidFill>
          <a:schemeClr val="accent1">
            <a:lumMod val="60000"/>
            <a:lumOff val="40000"/>
          </a:schemeClr>
        </a:solidFill>
      </dgm:spPr>
      <dgm:t>
        <a:bodyPr/>
        <a:lstStyle/>
        <a:p>
          <a:r>
            <a:rPr lang="pt-PT" sz="1400" b="1" noProof="0"/>
            <a:t>Investigação Forense</a:t>
          </a:r>
          <a:r>
            <a:rPr lang="pt-PT" sz="1400" b="1"/>
            <a:t> de Dispositivos Móveis</a:t>
          </a:r>
        </a:p>
      </dgm:t>
    </dgm:pt>
    <dgm:pt modelId="{25E89F94-31F1-4B18-BD71-47E105F0BD7E}" type="parTrans" cxnId="{2E9948BD-34DF-4C76-871E-78276D0143B0}">
      <dgm:prSet/>
      <dgm:spPr/>
      <dgm:t>
        <a:bodyPr/>
        <a:lstStyle/>
        <a:p>
          <a:endParaRPr lang="en-GB" dirty="0"/>
        </a:p>
      </dgm:t>
    </dgm:pt>
    <dgm:pt modelId="{8511B60F-EEC9-49D7-AF51-44320E0C4575}" type="sibTrans" cxnId="{2E9948BD-34DF-4C76-871E-78276D0143B0}">
      <dgm:prSet/>
      <dgm:spPr/>
      <dgm:t>
        <a:bodyPr/>
        <a:lstStyle/>
        <a:p>
          <a:endParaRPr lang="en-GB" dirty="0"/>
        </a:p>
      </dgm:t>
    </dgm:pt>
    <dgm:pt modelId="{A32329E3-9939-4C91-8A51-A1D8883F91B2}">
      <dgm:prSet phldrT="[Text]" custT="1"/>
      <dgm:spPr>
        <a:solidFill>
          <a:schemeClr val="accent1">
            <a:lumMod val="75000"/>
          </a:schemeClr>
        </a:solidFill>
      </dgm:spPr>
      <dgm:t>
        <a:bodyPr/>
        <a:lstStyle/>
        <a:p>
          <a:r>
            <a:rPr lang="pt-PT" sz="1400" b="1"/>
            <a:t>Investigação Forense de Rede</a:t>
          </a:r>
        </a:p>
      </dgm:t>
    </dgm:pt>
    <dgm:pt modelId="{C005ABB9-7D32-4071-AD9F-E08265B8E7ED}" type="parTrans" cxnId="{24EEEA58-60F8-48D1-8C73-0BF2360914D6}">
      <dgm:prSet/>
      <dgm:spPr/>
      <dgm:t>
        <a:bodyPr/>
        <a:lstStyle/>
        <a:p>
          <a:endParaRPr lang="en-GB" dirty="0"/>
        </a:p>
      </dgm:t>
    </dgm:pt>
    <dgm:pt modelId="{DE8085CB-B247-458B-9FF5-4F750410FE78}" type="sibTrans" cxnId="{24EEEA58-60F8-48D1-8C73-0BF2360914D6}">
      <dgm:prSet/>
      <dgm:spPr/>
      <dgm:t>
        <a:bodyPr/>
        <a:lstStyle/>
        <a:p>
          <a:endParaRPr lang="en-GB" dirty="0"/>
        </a:p>
      </dgm:t>
    </dgm:pt>
    <dgm:pt modelId="{A1719268-082B-4CDA-8044-D21A24474971}">
      <dgm:prSet custT="1"/>
      <dgm:spPr/>
      <dgm:t>
        <a:bodyPr/>
        <a:lstStyle/>
        <a:p>
          <a:r>
            <a:rPr lang="pt-PT" sz="1400"/>
            <a:t>Investigação Forense</a:t>
          </a:r>
          <a:br>
            <a:rPr lang="pt-PT" sz="1400"/>
          </a:br>
          <a:r>
            <a:rPr lang="pt-PT" sz="1400"/>
            <a:t>Post </a:t>
          </a:r>
          <a:r>
            <a:rPr lang="pt-PT" sz="1400" noProof="0"/>
            <a:t>Mortem</a:t>
          </a:r>
        </a:p>
      </dgm:t>
    </dgm:pt>
    <dgm:pt modelId="{C160EAED-1AFB-423E-930D-9E9D02939C49}" type="parTrans" cxnId="{899C644A-D1F8-41FF-A08C-B3D8DF0BCACF}">
      <dgm:prSet/>
      <dgm:spPr/>
      <dgm:t>
        <a:bodyPr/>
        <a:lstStyle/>
        <a:p>
          <a:endParaRPr lang="en-GB" dirty="0"/>
        </a:p>
      </dgm:t>
    </dgm:pt>
    <dgm:pt modelId="{E68E00AA-2102-49FE-A773-97BFF377D6FA}" type="sibTrans" cxnId="{899C644A-D1F8-41FF-A08C-B3D8DF0BCACF}">
      <dgm:prSet/>
      <dgm:spPr/>
      <dgm:t>
        <a:bodyPr/>
        <a:lstStyle/>
        <a:p>
          <a:endParaRPr lang="en-GB" dirty="0"/>
        </a:p>
      </dgm:t>
    </dgm:pt>
    <dgm:pt modelId="{E4A61699-DC44-4145-80AC-CE34858D8C90}">
      <dgm:prSet custT="1"/>
      <dgm:spPr/>
      <dgm:t>
        <a:bodyPr/>
        <a:lstStyle/>
        <a:p>
          <a:r>
            <a:rPr lang="pt-PT" sz="1400"/>
            <a:t>Investigação </a:t>
          </a:r>
          <a:r>
            <a:rPr lang="pt-PT" sz="1400" noProof="0"/>
            <a:t>Forense</a:t>
          </a:r>
          <a:r>
            <a:rPr lang="pt-PT" sz="1400"/>
            <a:t> Ativa</a:t>
          </a:r>
        </a:p>
      </dgm:t>
    </dgm:pt>
    <dgm:pt modelId="{EDF38529-DC77-4102-8EC0-08728CE52C11}" type="parTrans" cxnId="{9141E11F-7338-4017-AE8E-76747FA0F34B}">
      <dgm:prSet/>
      <dgm:spPr/>
      <dgm:t>
        <a:bodyPr/>
        <a:lstStyle/>
        <a:p>
          <a:endParaRPr lang="en-GB" dirty="0"/>
        </a:p>
      </dgm:t>
    </dgm:pt>
    <dgm:pt modelId="{84240134-5350-47EF-8949-54E8CFE140F9}" type="sibTrans" cxnId="{9141E11F-7338-4017-AE8E-76747FA0F34B}">
      <dgm:prSet/>
      <dgm:spPr/>
      <dgm:t>
        <a:bodyPr/>
        <a:lstStyle/>
        <a:p>
          <a:endParaRPr lang="en-GB" dirty="0"/>
        </a:p>
      </dgm:t>
    </dgm:pt>
    <dgm:pt modelId="{CDF5D6EC-E797-414D-8734-6644507AFCEF}">
      <dgm:prSet custT="1"/>
      <dgm:spPr/>
      <dgm:t>
        <a:bodyPr/>
        <a:lstStyle/>
        <a:p>
          <a:r>
            <a:rPr lang="pt-PT" sz="1400" noProof="0"/>
            <a:t>Investigação Forense para Aplicações</a:t>
          </a:r>
        </a:p>
      </dgm:t>
    </dgm:pt>
    <dgm:pt modelId="{178DCBB6-8F1D-415D-8FCF-9A7CF3A37F5F}" type="parTrans" cxnId="{368A974C-67B6-48BA-9999-947AEF83390A}">
      <dgm:prSet/>
      <dgm:spPr/>
      <dgm:t>
        <a:bodyPr/>
        <a:lstStyle/>
        <a:p>
          <a:endParaRPr lang="en-GB" dirty="0"/>
        </a:p>
      </dgm:t>
    </dgm:pt>
    <dgm:pt modelId="{645B8D76-E9E4-4671-8687-BD64A130F6E3}" type="sibTrans" cxnId="{368A974C-67B6-48BA-9999-947AEF83390A}">
      <dgm:prSet/>
      <dgm:spPr/>
      <dgm:t>
        <a:bodyPr/>
        <a:lstStyle/>
        <a:p>
          <a:endParaRPr lang="en-GB" dirty="0"/>
        </a:p>
      </dgm:t>
    </dgm:pt>
    <dgm:pt modelId="{5090F348-D384-493D-A6CF-1215841E8AA8}">
      <dgm:prSet custT="1"/>
      <dgm:spPr>
        <a:solidFill>
          <a:schemeClr val="accent1">
            <a:lumMod val="60000"/>
            <a:lumOff val="40000"/>
          </a:schemeClr>
        </a:solidFill>
      </dgm:spPr>
      <dgm:t>
        <a:bodyPr/>
        <a:lstStyle/>
        <a:p>
          <a:r>
            <a:rPr lang="pt-PT" sz="1400"/>
            <a:t>Investigação Forense Android</a:t>
          </a:r>
        </a:p>
      </dgm:t>
    </dgm:pt>
    <dgm:pt modelId="{B306FA57-4221-4B33-91B4-588A574D9E89}" type="parTrans" cxnId="{B3849E74-29CA-48B6-94C3-C3A9CCC193B6}">
      <dgm:prSet/>
      <dgm:spPr>
        <a:ln>
          <a:solidFill>
            <a:schemeClr val="accent1">
              <a:lumMod val="60000"/>
              <a:lumOff val="40000"/>
            </a:schemeClr>
          </a:solidFill>
        </a:ln>
      </dgm:spPr>
      <dgm:t>
        <a:bodyPr/>
        <a:lstStyle/>
        <a:p>
          <a:endParaRPr lang="en-GB" dirty="0"/>
        </a:p>
      </dgm:t>
    </dgm:pt>
    <dgm:pt modelId="{4AE58CE3-C73D-4A68-9799-8B58779065CE}" type="sibTrans" cxnId="{B3849E74-29CA-48B6-94C3-C3A9CCC193B6}">
      <dgm:prSet/>
      <dgm:spPr/>
      <dgm:t>
        <a:bodyPr/>
        <a:lstStyle/>
        <a:p>
          <a:endParaRPr lang="en-GB" dirty="0"/>
        </a:p>
      </dgm:t>
    </dgm:pt>
    <dgm:pt modelId="{0007B8E5-41CA-4FCC-87A4-C99A572B3782}">
      <dgm:prSet custT="1"/>
      <dgm:spPr>
        <a:solidFill>
          <a:schemeClr val="accent1">
            <a:lumMod val="60000"/>
            <a:lumOff val="40000"/>
          </a:schemeClr>
        </a:solidFill>
      </dgm:spPr>
      <dgm:t>
        <a:bodyPr/>
        <a:lstStyle/>
        <a:p>
          <a:r>
            <a:rPr lang="pt-PT" sz="1400"/>
            <a:t>Investigação Forense iOS</a:t>
          </a:r>
        </a:p>
      </dgm:t>
    </dgm:pt>
    <dgm:pt modelId="{38C928CE-2A05-4A8A-AAA6-7C05EAF92D42}" type="parTrans" cxnId="{850EDA6E-2186-47AD-89DE-02FC63EBA27F}">
      <dgm:prSet/>
      <dgm:spPr>
        <a:ln>
          <a:solidFill>
            <a:schemeClr val="accent1">
              <a:lumMod val="60000"/>
              <a:lumOff val="40000"/>
            </a:schemeClr>
          </a:solidFill>
        </a:ln>
      </dgm:spPr>
      <dgm:t>
        <a:bodyPr/>
        <a:lstStyle/>
        <a:p>
          <a:endParaRPr lang="en-GB" dirty="0"/>
        </a:p>
      </dgm:t>
    </dgm:pt>
    <dgm:pt modelId="{CE0B5108-A855-400B-A437-94583857E3CB}" type="sibTrans" cxnId="{850EDA6E-2186-47AD-89DE-02FC63EBA27F}">
      <dgm:prSet/>
      <dgm:spPr/>
      <dgm:t>
        <a:bodyPr/>
        <a:lstStyle/>
        <a:p>
          <a:endParaRPr lang="en-GB" dirty="0"/>
        </a:p>
      </dgm:t>
    </dgm:pt>
    <dgm:pt modelId="{310E6EB5-1D9F-41C4-A325-A57C8CFC7711}">
      <dgm:prSet custT="1"/>
      <dgm:spPr>
        <a:solidFill>
          <a:schemeClr val="accent1">
            <a:lumMod val="60000"/>
            <a:lumOff val="40000"/>
          </a:schemeClr>
        </a:solidFill>
      </dgm:spPr>
      <dgm:t>
        <a:bodyPr/>
        <a:lstStyle/>
        <a:p>
          <a:r>
            <a:rPr lang="pt-PT" sz="1400"/>
            <a:t>Telefone Windows/Symbian/outros</a:t>
          </a:r>
        </a:p>
      </dgm:t>
    </dgm:pt>
    <dgm:pt modelId="{B95A273E-6E8D-4F23-A1B6-A235BB0307C1}" type="parTrans" cxnId="{4C651151-45E6-4D7B-9531-C297CAFCB4B5}">
      <dgm:prSet/>
      <dgm:spPr>
        <a:ln>
          <a:solidFill>
            <a:schemeClr val="accent1">
              <a:lumMod val="60000"/>
              <a:lumOff val="40000"/>
            </a:schemeClr>
          </a:solidFill>
        </a:ln>
      </dgm:spPr>
      <dgm:t>
        <a:bodyPr/>
        <a:lstStyle/>
        <a:p>
          <a:endParaRPr lang="en-GB" dirty="0"/>
        </a:p>
      </dgm:t>
    </dgm:pt>
    <dgm:pt modelId="{08110150-9D60-449E-A793-A73916035ED8}" type="sibTrans" cxnId="{4C651151-45E6-4D7B-9531-C297CAFCB4B5}">
      <dgm:prSet/>
      <dgm:spPr/>
      <dgm:t>
        <a:bodyPr/>
        <a:lstStyle/>
        <a:p>
          <a:endParaRPr lang="en-GB" dirty="0"/>
        </a:p>
      </dgm:t>
    </dgm:pt>
    <dgm:pt modelId="{773C9007-FC53-49BB-9EC0-FA8254F9F219}">
      <dgm:prSet custT="1"/>
      <dgm:spPr>
        <a:solidFill>
          <a:schemeClr val="accent1">
            <a:lumMod val="75000"/>
          </a:schemeClr>
        </a:solidFill>
      </dgm:spPr>
      <dgm:t>
        <a:bodyPr/>
        <a:lstStyle/>
        <a:p>
          <a:r>
            <a:rPr lang="pt-PT" sz="1400"/>
            <a:t>Investigação Forense da Redes ativas</a:t>
          </a:r>
        </a:p>
      </dgm:t>
    </dgm:pt>
    <dgm:pt modelId="{2593641B-5A80-4F1E-A4A1-07A0D80F0BAA}" type="parTrans" cxnId="{592B542E-8873-40A1-BB7E-E85A38DB80C0}">
      <dgm:prSet/>
      <dgm:spPr>
        <a:ln>
          <a:solidFill>
            <a:schemeClr val="accent1">
              <a:lumMod val="75000"/>
            </a:schemeClr>
          </a:solidFill>
        </a:ln>
      </dgm:spPr>
      <dgm:t>
        <a:bodyPr/>
        <a:lstStyle/>
        <a:p>
          <a:endParaRPr lang="en-GB" dirty="0"/>
        </a:p>
      </dgm:t>
    </dgm:pt>
    <dgm:pt modelId="{C89F31D6-BEDD-4F8E-B4B4-E3F4E996D05D}" type="sibTrans" cxnId="{592B542E-8873-40A1-BB7E-E85A38DB80C0}">
      <dgm:prSet/>
      <dgm:spPr/>
      <dgm:t>
        <a:bodyPr/>
        <a:lstStyle/>
        <a:p>
          <a:endParaRPr lang="en-GB" dirty="0"/>
        </a:p>
      </dgm:t>
    </dgm:pt>
    <dgm:pt modelId="{1E008C64-E418-48F2-AF62-BD8766C2B2AE}">
      <dgm:prSet custT="1"/>
      <dgm:spPr>
        <a:solidFill>
          <a:schemeClr val="accent1">
            <a:lumMod val="75000"/>
          </a:schemeClr>
        </a:solidFill>
      </dgm:spPr>
      <dgm:t>
        <a:bodyPr/>
        <a:lstStyle/>
        <a:p>
          <a:r>
            <a:rPr lang="pt-PT" sz="1400"/>
            <a:t>Investigação Forense de Pacotes Capturados</a:t>
          </a:r>
        </a:p>
      </dgm:t>
    </dgm:pt>
    <dgm:pt modelId="{EFBFFCF8-491F-4346-8299-85F8ED40882A}" type="parTrans" cxnId="{B8F59506-CE20-4404-A016-877D127D3FD9}">
      <dgm:prSet/>
      <dgm:spPr>
        <a:ln>
          <a:solidFill>
            <a:schemeClr val="accent1">
              <a:lumMod val="75000"/>
            </a:schemeClr>
          </a:solidFill>
        </a:ln>
      </dgm:spPr>
      <dgm:t>
        <a:bodyPr/>
        <a:lstStyle/>
        <a:p>
          <a:endParaRPr lang="en-GB" dirty="0"/>
        </a:p>
      </dgm:t>
    </dgm:pt>
    <dgm:pt modelId="{CEC8676D-C000-4EC8-A203-7E93B2728488}" type="sibTrans" cxnId="{B8F59506-CE20-4404-A016-877D127D3FD9}">
      <dgm:prSet/>
      <dgm:spPr/>
      <dgm:t>
        <a:bodyPr/>
        <a:lstStyle/>
        <a:p>
          <a:endParaRPr lang="en-GB" dirty="0"/>
        </a:p>
      </dgm:t>
    </dgm:pt>
    <dgm:pt modelId="{629BDA9D-4AEF-4A69-90B4-C6C9E18DA307}">
      <dgm:prSet/>
      <dgm:spPr>
        <a:solidFill>
          <a:schemeClr val="accent1">
            <a:lumMod val="60000"/>
            <a:lumOff val="40000"/>
          </a:schemeClr>
        </a:solidFill>
      </dgm:spPr>
      <dgm:t>
        <a:bodyPr/>
        <a:lstStyle/>
        <a:p>
          <a:r>
            <a:rPr lang="pt-PT"/>
            <a:t>Outros, por exemplo, Satnav.</a:t>
          </a:r>
        </a:p>
      </dgm:t>
    </dgm:pt>
    <dgm:pt modelId="{7C81572A-7A88-4CF9-9ACB-56B4A040545E}" type="parTrans" cxnId="{6E39D18A-C85B-4F9F-ACCE-2139164E7191}">
      <dgm:prSet/>
      <dgm:spPr>
        <a:ln>
          <a:solidFill>
            <a:schemeClr val="accent1">
              <a:lumMod val="60000"/>
              <a:lumOff val="40000"/>
            </a:schemeClr>
          </a:solidFill>
        </a:ln>
      </dgm:spPr>
      <dgm:t>
        <a:bodyPr/>
        <a:lstStyle/>
        <a:p>
          <a:endParaRPr lang="en-GB" dirty="0"/>
        </a:p>
      </dgm:t>
    </dgm:pt>
    <dgm:pt modelId="{A3671FEA-A319-415D-9BCE-0C1B07DDCB24}" type="sibTrans" cxnId="{6E39D18A-C85B-4F9F-ACCE-2139164E7191}">
      <dgm:prSet/>
      <dgm:spPr/>
      <dgm:t>
        <a:bodyPr/>
        <a:lstStyle/>
        <a:p>
          <a:endParaRPr lang="en-GB" dirty="0"/>
        </a:p>
      </dgm:t>
    </dgm:pt>
    <dgm:pt modelId="{EF126347-4095-4D31-9C97-638E5C138575}">
      <dgm:prSet/>
      <dgm:spPr>
        <a:solidFill>
          <a:schemeClr val="accent1">
            <a:lumMod val="75000"/>
          </a:schemeClr>
        </a:solidFill>
      </dgm:spPr>
      <dgm:t>
        <a:bodyPr/>
        <a:lstStyle/>
        <a:p>
          <a:r>
            <a:rPr lang="pt-PT"/>
            <a:t>Análise de Malware</a:t>
          </a:r>
        </a:p>
      </dgm:t>
    </dgm:pt>
    <dgm:pt modelId="{EECCD84F-4E27-4DA1-B51D-55E7C0D734EB}" type="parTrans" cxnId="{C37C171C-3BEC-4597-897C-9896E9F02878}">
      <dgm:prSet/>
      <dgm:spPr/>
      <dgm:t>
        <a:bodyPr/>
        <a:lstStyle/>
        <a:p>
          <a:endParaRPr lang="en-GB" dirty="0"/>
        </a:p>
      </dgm:t>
    </dgm:pt>
    <dgm:pt modelId="{AD78A869-18CD-4F8C-A692-5CDFFCDF859A}" type="sibTrans" cxnId="{C37C171C-3BEC-4597-897C-9896E9F02878}">
      <dgm:prSet/>
      <dgm:spPr/>
      <dgm:t>
        <a:bodyPr/>
        <a:lstStyle/>
        <a:p>
          <a:endParaRPr lang="en-GB" dirty="0"/>
        </a:p>
      </dgm:t>
    </dgm:pt>
    <dgm:pt modelId="{D4C873C4-2209-4561-9C4F-5908425B0E66}">
      <dgm:prSet/>
      <dgm:spPr/>
      <dgm:t>
        <a:bodyPr/>
        <a:lstStyle/>
        <a:p>
          <a:r>
            <a:rPr lang="pt-PT"/>
            <a:t>Outros Dispositivos Forenses: DVR, routers, consolas de jogos, dispositivos de </a:t>
          </a:r>
          <a:r>
            <a:rPr lang="pt-PT" noProof="0"/>
            <a:t>clonagem</a:t>
          </a:r>
          <a:r>
            <a:rPr lang="pt-PT"/>
            <a:t>, etc.</a:t>
          </a:r>
        </a:p>
      </dgm:t>
    </dgm:pt>
    <dgm:pt modelId="{C377A381-A42B-40DF-B36B-100A2722C927}" type="parTrans" cxnId="{B076AF8B-FAFC-4251-B8AC-3A73142F9B3C}">
      <dgm:prSet/>
      <dgm:spPr/>
      <dgm:t>
        <a:bodyPr/>
        <a:lstStyle/>
        <a:p>
          <a:endParaRPr lang="en-GB" dirty="0"/>
        </a:p>
      </dgm:t>
    </dgm:pt>
    <dgm:pt modelId="{891528D1-D9D5-47EB-85D6-E91745AF1653}" type="sibTrans" cxnId="{B076AF8B-FAFC-4251-B8AC-3A73142F9B3C}">
      <dgm:prSet/>
      <dgm:spPr/>
      <dgm:t>
        <a:bodyPr/>
        <a:lstStyle/>
        <a:p>
          <a:endParaRPr lang="en-GB" dirty="0"/>
        </a:p>
      </dgm:t>
    </dgm:pt>
    <dgm:pt modelId="{A5C46A2C-9532-4FFD-B706-BA93C12F160B}" type="pres">
      <dgm:prSet presAssocID="{7EF5C0A3-2857-451B-97FC-E5DDB73F47C5}" presName="hierChild1" presStyleCnt="0">
        <dgm:presLayoutVars>
          <dgm:orgChart val="1"/>
          <dgm:chPref val="1"/>
          <dgm:dir/>
          <dgm:animOne val="branch"/>
          <dgm:animLvl val="lvl"/>
          <dgm:resizeHandles/>
        </dgm:presLayoutVars>
      </dgm:prSet>
      <dgm:spPr/>
    </dgm:pt>
    <dgm:pt modelId="{2D467B90-398B-4410-A422-BD7C194E9A26}" type="pres">
      <dgm:prSet presAssocID="{031314DA-2242-4CAA-B6B3-A6FD2279EA8E}" presName="hierRoot1" presStyleCnt="0">
        <dgm:presLayoutVars>
          <dgm:hierBranch val="init"/>
        </dgm:presLayoutVars>
      </dgm:prSet>
      <dgm:spPr/>
    </dgm:pt>
    <dgm:pt modelId="{222E58DD-BB08-4415-8937-E1256BFECF1F}" type="pres">
      <dgm:prSet presAssocID="{031314DA-2242-4CAA-B6B3-A6FD2279EA8E}" presName="rootComposite1" presStyleCnt="0"/>
      <dgm:spPr/>
    </dgm:pt>
    <dgm:pt modelId="{AE6E1A79-ACC2-4B43-9252-888CB64F0709}" type="pres">
      <dgm:prSet presAssocID="{031314DA-2242-4CAA-B6B3-A6FD2279EA8E}" presName="rootText1" presStyleLbl="node0" presStyleIdx="0" presStyleCnt="1" custScaleX="145645" custScaleY="76647">
        <dgm:presLayoutVars>
          <dgm:chPref val="3"/>
        </dgm:presLayoutVars>
      </dgm:prSet>
      <dgm:spPr/>
    </dgm:pt>
    <dgm:pt modelId="{D0C737AD-9600-4B4C-8287-DBA7A3A656CB}" type="pres">
      <dgm:prSet presAssocID="{031314DA-2242-4CAA-B6B3-A6FD2279EA8E}" presName="rootConnector1" presStyleLbl="node1" presStyleIdx="0" presStyleCnt="0"/>
      <dgm:spPr/>
    </dgm:pt>
    <dgm:pt modelId="{3F83F39D-426D-427B-8510-8AC1298E67B8}" type="pres">
      <dgm:prSet presAssocID="{031314DA-2242-4CAA-B6B3-A6FD2279EA8E}" presName="hierChild2" presStyleCnt="0"/>
      <dgm:spPr/>
    </dgm:pt>
    <dgm:pt modelId="{E3E6EC51-3ED1-4337-B5C5-B226D7EA5C59}" type="pres">
      <dgm:prSet presAssocID="{0604D3C0-8608-464B-ACF3-9AF66E787A98}" presName="Name37" presStyleLbl="parChTrans1D2" presStyleIdx="0" presStyleCnt="3"/>
      <dgm:spPr/>
    </dgm:pt>
    <dgm:pt modelId="{0E76AF4B-E128-4921-A857-32E190A936C3}" type="pres">
      <dgm:prSet presAssocID="{D6E64C49-15F3-4EA9-A76D-C561CF2C2115}" presName="hierRoot2" presStyleCnt="0">
        <dgm:presLayoutVars>
          <dgm:hierBranch val="init"/>
        </dgm:presLayoutVars>
      </dgm:prSet>
      <dgm:spPr/>
    </dgm:pt>
    <dgm:pt modelId="{E3BE72C4-234B-40A5-9D00-FF3DB4F3066F}" type="pres">
      <dgm:prSet presAssocID="{D6E64C49-15F3-4EA9-A76D-C561CF2C2115}" presName="rootComposite" presStyleCnt="0"/>
      <dgm:spPr/>
    </dgm:pt>
    <dgm:pt modelId="{1108FBA0-E998-455D-9E8A-6A59BA651442}" type="pres">
      <dgm:prSet presAssocID="{D6E64C49-15F3-4EA9-A76D-C561CF2C2115}" presName="rootText" presStyleLbl="node2" presStyleIdx="0" presStyleCnt="3" custScaleY="52477" custLinFactNeighborX="-35943" custLinFactNeighborY="-3126">
        <dgm:presLayoutVars>
          <dgm:chPref val="3"/>
        </dgm:presLayoutVars>
      </dgm:prSet>
      <dgm:spPr/>
    </dgm:pt>
    <dgm:pt modelId="{035EBF1B-01A2-42DF-A85C-9EE335465D40}" type="pres">
      <dgm:prSet presAssocID="{D6E64C49-15F3-4EA9-A76D-C561CF2C2115}" presName="rootConnector" presStyleLbl="node2" presStyleIdx="0" presStyleCnt="3"/>
      <dgm:spPr/>
    </dgm:pt>
    <dgm:pt modelId="{693E643D-3C04-4DD0-8990-56110E958AFC}" type="pres">
      <dgm:prSet presAssocID="{D6E64C49-15F3-4EA9-A76D-C561CF2C2115}" presName="hierChild4" presStyleCnt="0"/>
      <dgm:spPr/>
    </dgm:pt>
    <dgm:pt modelId="{0D57FD57-F1FF-49D2-8216-62643AE51EA5}" type="pres">
      <dgm:prSet presAssocID="{C160EAED-1AFB-423E-930D-9E9D02939C49}" presName="Name37" presStyleLbl="parChTrans1D3" presStyleIdx="0" presStyleCnt="11"/>
      <dgm:spPr/>
    </dgm:pt>
    <dgm:pt modelId="{F0F650DC-2B33-470B-BC20-C9FCF03509BA}" type="pres">
      <dgm:prSet presAssocID="{A1719268-082B-4CDA-8044-D21A24474971}" presName="hierRoot2" presStyleCnt="0">
        <dgm:presLayoutVars>
          <dgm:hierBranch val="init"/>
        </dgm:presLayoutVars>
      </dgm:prSet>
      <dgm:spPr/>
    </dgm:pt>
    <dgm:pt modelId="{E140BDF1-6CDF-43EC-9810-71E700467FCE}" type="pres">
      <dgm:prSet presAssocID="{A1719268-082B-4CDA-8044-D21A24474971}" presName="rootComposite" presStyleCnt="0"/>
      <dgm:spPr/>
    </dgm:pt>
    <dgm:pt modelId="{BCFDE1FA-F5EB-4C9A-92F3-E7188BC5217F}" type="pres">
      <dgm:prSet presAssocID="{A1719268-082B-4CDA-8044-D21A24474971}" presName="rootText" presStyleLbl="node3" presStyleIdx="0" presStyleCnt="11" custScaleX="101547" custScaleY="73567" custLinFactNeighborX="-36486" custLinFactNeighborY="-36280">
        <dgm:presLayoutVars>
          <dgm:chPref val="3"/>
        </dgm:presLayoutVars>
      </dgm:prSet>
      <dgm:spPr/>
    </dgm:pt>
    <dgm:pt modelId="{04A545E0-4A3E-49E1-B8C9-167787EDC744}" type="pres">
      <dgm:prSet presAssocID="{A1719268-082B-4CDA-8044-D21A24474971}" presName="rootConnector" presStyleLbl="node3" presStyleIdx="0" presStyleCnt="11"/>
      <dgm:spPr/>
    </dgm:pt>
    <dgm:pt modelId="{5B0A5E1B-7C14-4CD6-AB1E-482126326598}" type="pres">
      <dgm:prSet presAssocID="{A1719268-082B-4CDA-8044-D21A24474971}" presName="hierChild4" presStyleCnt="0"/>
      <dgm:spPr/>
    </dgm:pt>
    <dgm:pt modelId="{8A75DBEF-A579-4556-920A-749394D924BC}" type="pres">
      <dgm:prSet presAssocID="{A1719268-082B-4CDA-8044-D21A24474971}" presName="hierChild5" presStyleCnt="0"/>
      <dgm:spPr/>
    </dgm:pt>
    <dgm:pt modelId="{29DC2D7F-AE93-4BDD-98B7-D7B1597529D9}" type="pres">
      <dgm:prSet presAssocID="{EDF38529-DC77-4102-8EC0-08728CE52C11}" presName="Name37" presStyleLbl="parChTrans1D3" presStyleIdx="1" presStyleCnt="11"/>
      <dgm:spPr/>
    </dgm:pt>
    <dgm:pt modelId="{F523A4E9-0743-48CF-8060-1B015AFC25DA}" type="pres">
      <dgm:prSet presAssocID="{E4A61699-DC44-4145-80AC-CE34858D8C90}" presName="hierRoot2" presStyleCnt="0">
        <dgm:presLayoutVars>
          <dgm:hierBranch val="init"/>
        </dgm:presLayoutVars>
      </dgm:prSet>
      <dgm:spPr/>
    </dgm:pt>
    <dgm:pt modelId="{BCF53456-4364-43DD-8287-F780B1E3C622}" type="pres">
      <dgm:prSet presAssocID="{E4A61699-DC44-4145-80AC-CE34858D8C90}" presName="rootComposite" presStyleCnt="0"/>
      <dgm:spPr/>
    </dgm:pt>
    <dgm:pt modelId="{B1505D27-7393-46A8-94B8-A780B39F4649}" type="pres">
      <dgm:prSet presAssocID="{E4A61699-DC44-4145-80AC-CE34858D8C90}" presName="rootText" presStyleLbl="node3" presStyleIdx="1" presStyleCnt="11" custScaleX="101547" custScaleY="74501" custLinFactNeighborX="-36486" custLinFactNeighborY="-70713">
        <dgm:presLayoutVars>
          <dgm:chPref val="3"/>
        </dgm:presLayoutVars>
      </dgm:prSet>
      <dgm:spPr/>
    </dgm:pt>
    <dgm:pt modelId="{AAF39A7A-75AB-462B-9331-DE6FE54A4485}" type="pres">
      <dgm:prSet presAssocID="{E4A61699-DC44-4145-80AC-CE34858D8C90}" presName="rootConnector" presStyleLbl="node3" presStyleIdx="1" presStyleCnt="11"/>
      <dgm:spPr/>
    </dgm:pt>
    <dgm:pt modelId="{49EA0897-BE45-4C09-9710-FE3A68E407D0}" type="pres">
      <dgm:prSet presAssocID="{E4A61699-DC44-4145-80AC-CE34858D8C90}" presName="hierChild4" presStyleCnt="0"/>
      <dgm:spPr/>
    </dgm:pt>
    <dgm:pt modelId="{C1C6BD72-33FF-4CBC-A995-369114423B13}" type="pres">
      <dgm:prSet presAssocID="{E4A61699-DC44-4145-80AC-CE34858D8C90}" presName="hierChild5" presStyleCnt="0"/>
      <dgm:spPr/>
    </dgm:pt>
    <dgm:pt modelId="{3A5B5904-2F25-46A1-8850-9C62CF2AD841}" type="pres">
      <dgm:prSet presAssocID="{178DCBB6-8F1D-415D-8FCF-9A7CF3A37F5F}" presName="Name37" presStyleLbl="parChTrans1D3" presStyleIdx="2" presStyleCnt="11"/>
      <dgm:spPr/>
    </dgm:pt>
    <dgm:pt modelId="{D041CD4D-13C8-441A-9CB0-9A0AE2D5AC8F}" type="pres">
      <dgm:prSet presAssocID="{CDF5D6EC-E797-414D-8734-6644507AFCEF}" presName="hierRoot2" presStyleCnt="0">
        <dgm:presLayoutVars>
          <dgm:hierBranch val="init"/>
        </dgm:presLayoutVars>
      </dgm:prSet>
      <dgm:spPr/>
    </dgm:pt>
    <dgm:pt modelId="{46C26408-1D3D-46BD-B879-F26F049F71E2}" type="pres">
      <dgm:prSet presAssocID="{CDF5D6EC-E797-414D-8734-6644507AFCEF}" presName="rootComposite" presStyleCnt="0"/>
      <dgm:spPr/>
    </dgm:pt>
    <dgm:pt modelId="{780D3687-CEFE-46A7-B8E3-9EE0EA6B234E}" type="pres">
      <dgm:prSet presAssocID="{CDF5D6EC-E797-414D-8734-6644507AFCEF}" presName="rootText" presStyleLbl="node3" presStyleIdx="2" presStyleCnt="11" custScaleX="102650" custScaleY="74501" custLinFactY="-6270" custLinFactNeighborX="-36486" custLinFactNeighborY="-100000">
        <dgm:presLayoutVars>
          <dgm:chPref val="3"/>
        </dgm:presLayoutVars>
      </dgm:prSet>
      <dgm:spPr/>
    </dgm:pt>
    <dgm:pt modelId="{6EDE97B6-8406-4090-B787-710F7C435AC6}" type="pres">
      <dgm:prSet presAssocID="{CDF5D6EC-E797-414D-8734-6644507AFCEF}" presName="rootConnector" presStyleLbl="node3" presStyleIdx="2" presStyleCnt="11"/>
      <dgm:spPr/>
    </dgm:pt>
    <dgm:pt modelId="{28456462-9839-4825-9DD9-296F79306582}" type="pres">
      <dgm:prSet presAssocID="{CDF5D6EC-E797-414D-8734-6644507AFCEF}" presName="hierChild4" presStyleCnt="0"/>
      <dgm:spPr/>
    </dgm:pt>
    <dgm:pt modelId="{E9792C64-CE32-4D0B-A505-0311B37FAB2E}" type="pres">
      <dgm:prSet presAssocID="{CDF5D6EC-E797-414D-8734-6644507AFCEF}" presName="hierChild5" presStyleCnt="0"/>
      <dgm:spPr/>
    </dgm:pt>
    <dgm:pt modelId="{64D1CD5B-1EE2-47FC-8EA0-5BDAC2C236B9}" type="pres">
      <dgm:prSet presAssocID="{C377A381-A42B-40DF-B36B-100A2722C927}" presName="Name37" presStyleLbl="parChTrans1D3" presStyleIdx="3" presStyleCnt="11"/>
      <dgm:spPr/>
    </dgm:pt>
    <dgm:pt modelId="{D00CFD78-75BA-4813-AABE-75BE62E94C7C}" type="pres">
      <dgm:prSet presAssocID="{D4C873C4-2209-4561-9C4F-5908425B0E66}" presName="hierRoot2" presStyleCnt="0">
        <dgm:presLayoutVars>
          <dgm:hierBranch val="init"/>
        </dgm:presLayoutVars>
      </dgm:prSet>
      <dgm:spPr/>
    </dgm:pt>
    <dgm:pt modelId="{8B070A18-9D7D-403F-B356-A1AC3977E683}" type="pres">
      <dgm:prSet presAssocID="{D4C873C4-2209-4561-9C4F-5908425B0E66}" presName="rootComposite" presStyleCnt="0"/>
      <dgm:spPr/>
    </dgm:pt>
    <dgm:pt modelId="{40CDE946-0848-460B-A821-854D87DADFFD}" type="pres">
      <dgm:prSet presAssocID="{D4C873C4-2209-4561-9C4F-5908425B0E66}" presName="rootText" presStyleLbl="node3" presStyleIdx="3" presStyleCnt="11" custScaleX="104558" custLinFactY="-32171" custLinFactNeighborX="-38035" custLinFactNeighborY="-100000">
        <dgm:presLayoutVars>
          <dgm:chPref val="3"/>
        </dgm:presLayoutVars>
      </dgm:prSet>
      <dgm:spPr/>
    </dgm:pt>
    <dgm:pt modelId="{AB481D8E-CBE0-4439-AAC1-15EBCADA89F7}" type="pres">
      <dgm:prSet presAssocID="{D4C873C4-2209-4561-9C4F-5908425B0E66}" presName="rootConnector" presStyleLbl="node3" presStyleIdx="3" presStyleCnt="11"/>
      <dgm:spPr/>
    </dgm:pt>
    <dgm:pt modelId="{85EA00BD-4D47-4F4F-ABEF-B4971DAF68A0}" type="pres">
      <dgm:prSet presAssocID="{D4C873C4-2209-4561-9C4F-5908425B0E66}" presName="hierChild4" presStyleCnt="0"/>
      <dgm:spPr/>
    </dgm:pt>
    <dgm:pt modelId="{D83EBFE5-AD77-4CDE-906E-55837687F569}" type="pres">
      <dgm:prSet presAssocID="{D4C873C4-2209-4561-9C4F-5908425B0E66}" presName="hierChild5" presStyleCnt="0"/>
      <dgm:spPr/>
    </dgm:pt>
    <dgm:pt modelId="{69489D3A-C101-4771-A116-1BB533B28926}" type="pres">
      <dgm:prSet presAssocID="{D6E64C49-15F3-4EA9-A76D-C561CF2C2115}" presName="hierChild5" presStyleCnt="0"/>
      <dgm:spPr/>
    </dgm:pt>
    <dgm:pt modelId="{6BB3E314-D2CC-4B49-AEA2-9E73D9C443DF}" type="pres">
      <dgm:prSet presAssocID="{25E89F94-31F1-4B18-BD71-47E105F0BD7E}" presName="Name37" presStyleLbl="parChTrans1D2" presStyleIdx="1" presStyleCnt="3"/>
      <dgm:spPr/>
    </dgm:pt>
    <dgm:pt modelId="{0AF9B972-6A8E-48DE-B8D6-6597690ED8BF}" type="pres">
      <dgm:prSet presAssocID="{3E1273AC-8F38-4BEF-AA98-95541B3D403A}" presName="hierRoot2" presStyleCnt="0">
        <dgm:presLayoutVars>
          <dgm:hierBranch val="init"/>
        </dgm:presLayoutVars>
      </dgm:prSet>
      <dgm:spPr/>
    </dgm:pt>
    <dgm:pt modelId="{97BAE54F-A0D3-4092-81A1-169B3B14DD23}" type="pres">
      <dgm:prSet presAssocID="{3E1273AC-8F38-4BEF-AA98-95541B3D403A}" presName="rootComposite" presStyleCnt="0"/>
      <dgm:spPr/>
    </dgm:pt>
    <dgm:pt modelId="{E55EC117-E706-4B1F-8DA3-6F803617C1BE}" type="pres">
      <dgm:prSet presAssocID="{3E1273AC-8F38-4BEF-AA98-95541B3D403A}" presName="rootText" presStyleLbl="node2" presStyleIdx="1" presStyleCnt="3" custScaleY="52397" custLinFactNeighborX="-1102" custLinFactNeighborY="-765">
        <dgm:presLayoutVars>
          <dgm:chPref val="3"/>
        </dgm:presLayoutVars>
      </dgm:prSet>
      <dgm:spPr/>
    </dgm:pt>
    <dgm:pt modelId="{F5F5EEEF-B445-4176-8E1F-2019F7DBDCEC}" type="pres">
      <dgm:prSet presAssocID="{3E1273AC-8F38-4BEF-AA98-95541B3D403A}" presName="rootConnector" presStyleLbl="node2" presStyleIdx="1" presStyleCnt="3"/>
      <dgm:spPr/>
    </dgm:pt>
    <dgm:pt modelId="{D6AD3F78-6A8D-46EA-A233-9AE0DD54D5AB}" type="pres">
      <dgm:prSet presAssocID="{3E1273AC-8F38-4BEF-AA98-95541B3D403A}" presName="hierChild4" presStyleCnt="0"/>
      <dgm:spPr/>
    </dgm:pt>
    <dgm:pt modelId="{FF2EAA7A-0C72-47B8-9B09-C9B44BDA18FE}" type="pres">
      <dgm:prSet presAssocID="{B306FA57-4221-4B33-91B4-588A574D9E89}" presName="Name37" presStyleLbl="parChTrans1D3" presStyleIdx="4" presStyleCnt="11"/>
      <dgm:spPr/>
    </dgm:pt>
    <dgm:pt modelId="{9679CF58-635C-4DFF-BCCE-B9DF190C967A}" type="pres">
      <dgm:prSet presAssocID="{5090F348-D384-493D-A6CF-1215841E8AA8}" presName="hierRoot2" presStyleCnt="0">
        <dgm:presLayoutVars>
          <dgm:hierBranch val="init"/>
        </dgm:presLayoutVars>
      </dgm:prSet>
      <dgm:spPr/>
    </dgm:pt>
    <dgm:pt modelId="{E8190501-55A1-4E40-AC65-54F0FE16EA07}" type="pres">
      <dgm:prSet presAssocID="{5090F348-D384-493D-A6CF-1215841E8AA8}" presName="rootComposite" presStyleCnt="0"/>
      <dgm:spPr/>
    </dgm:pt>
    <dgm:pt modelId="{5E736E1D-85CF-422A-871E-0D4D19E5EEED}" type="pres">
      <dgm:prSet presAssocID="{5090F348-D384-493D-A6CF-1215841E8AA8}" presName="rootText" presStyleLbl="node3" presStyleIdx="4" presStyleCnt="11" custScaleX="85907" custScaleY="45337" custLinFactNeighborX="-1532" custLinFactNeighborY="-35198">
        <dgm:presLayoutVars>
          <dgm:chPref val="3"/>
        </dgm:presLayoutVars>
      </dgm:prSet>
      <dgm:spPr/>
    </dgm:pt>
    <dgm:pt modelId="{5F8B0443-503B-4DEE-86A3-A72FB9A0006A}" type="pres">
      <dgm:prSet presAssocID="{5090F348-D384-493D-A6CF-1215841E8AA8}" presName="rootConnector" presStyleLbl="node3" presStyleIdx="4" presStyleCnt="11"/>
      <dgm:spPr/>
    </dgm:pt>
    <dgm:pt modelId="{B3527705-B2B4-4639-BECD-70A164D4E170}" type="pres">
      <dgm:prSet presAssocID="{5090F348-D384-493D-A6CF-1215841E8AA8}" presName="hierChild4" presStyleCnt="0"/>
      <dgm:spPr/>
    </dgm:pt>
    <dgm:pt modelId="{68E68046-50D5-40BF-BC98-3EEBA53E6AE3}" type="pres">
      <dgm:prSet presAssocID="{5090F348-D384-493D-A6CF-1215841E8AA8}" presName="hierChild5" presStyleCnt="0"/>
      <dgm:spPr/>
    </dgm:pt>
    <dgm:pt modelId="{090BC93C-69B3-46AC-8DC6-3D89CB948BBC}" type="pres">
      <dgm:prSet presAssocID="{38C928CE-2A05-4A8A-AAA6-7C05EAF92D42}" presName="Name37" presStyleLbl="parChTrans1D3" presStyleIdx="5" presStyleCnt="11"/>
      <dgm:spPr/>
    </dgm:pt>
    <dgm:pt modelId="{9DCC59EA-4092-4DA2-9491-41E4C5531849}" type="pres">
      <dgm:prSet presAssocID="{0007B8E5-41CA-4FCC-87A4-C99A572B3782}" presName="hierRoot2" presStyleCnt="0">
        <dgm:presLayoutVars>
          <dgm:hierBranch val="init"/>
        </dgm:presLayoutVars>
      </dgm:prSet>
      <dgm:spPr/>
    </dgm:pt>
    <dgm:pt modelId="{2B09FE22-43FA-4B37-8DB5-415362D375E8}" type="pres">
      <dgm:prSet presAssocID="{0007B8E5-41CA-4FCC-87A4-C99A572B3782}" presName="rootComposite" presStyleCnt="0"/>
      <dgm:spPr/>
    </dgm:pt>
    <dgm:pt modelId="{500CD307-C0E4-4017-99BC-D8FA52224E27}" type="pres">
      <dgm:prSet presAssocID="{0007B8E5-41CA-4FCC-87A4-C99A572B3782}" presName="rootText" presStyleLbl="node3" presStyleIdx="5" presStyleCnt="11" custScaleX="85907" custScaleY="45337" custLinFactNeighborX="-1531" custLinFactNeighborY="-66569">
        <dgm:presLayoutVars>
          <dgm:chPref val="3"/>
        </dgm:presLayoutVars>
      </dgm:prSet>
      <dgm:spPr/>
    </dgm:pt>
    <dgm:pt modelId="{81F2813E-FFFC-4E7D-8546-6A60C4A18C51}" type="pres">
      <dgm:prSet presAssocID="{0007B8E5-41CA-4FCC-87A4-C99A572B3782}" presName="rootConnector" presStyleLbl="node3" presStyleIdx="5" presStyleCnt="11"/>
      <dgm:spPr/>
    </dgm:pt>
    <dgm:pt modelId="{27ACED85-6F36-47EC-B8D1-466C48EEE8A0}" type="pres">
      <dgm:prSet presAssocID="{0007B8E5-41CA-4FCC-87A4-C99A572B3782}" presName="hierChild4" presStyleCnt="0"/>
      <dgm:spPr/>
    </dgm:pt>
    <dgm:pt modelId="{87A482EC-A55A-4F58-B112-E7E0D469228A}" type="pres">
      <dgm:prSet presAssocID="{0007B8E5-41CA-4FCC-87A4-C99A572B3782}" presName="hierChild5" presStyleCnt="0"/>
      <dgm:spPr/>
    </dgm:pt>
    <dgm:pt modelId="{E2571495-7184-4A93-85D3-7247B0E25DDD}" type="pres">
      <dgm:prSet presAssocID="{B95A273E-6E8D-4F23-A1B6-A235BB0307C1}" presName="Name37" presStyleLbl="parChTrans1D3" presStyleIdx="6" presStyleCnt="11"/>
      <dgm:spPr/>
    </dgm:pt>
    <dgm:pt modelId="{E45F0ADE-64A0-4AD4-B7D4-C648EBA89BF1}" type="pres">
      <dgm:prSet presAssocID="{310E6EB5-1D9F-41C4-A325-A57C8CFC7711}" presName="hierRoot2" presStyleCnt="0">
        <dgm:presLayoutVars>
          <dgm:hierBranch val="init"/>
        </dgm:presLayoutVars>
      </dgm:prSet>
      <dgm:spPr/>
    </dgm:pt>
    <dgm:pt modelId="{D0F1E18F-F7CF-4EA2-BE83-2AD32AE60EA3}" type="pres">
      <dgm:prSet presAssocID="{310E6EB5-1D9F-41C4-A325-A57C8CFC7711}" presName="rootComposite" presStyleCnt="0"/>
      <dgm:spPr/>
    </dgm:pt>
    <dgm:pt modelId="{8D5E0606-D3F0-4054-AB3C-53C918A74826}" type="pres">
      <dgm:prSet presAssocID="{310E6EB5-1D9F-41C4-A325-A57C8CFC7711}" presName="rootText" presStyleLbl="node3" presStyleIdx="6" presStyleCnt="11" custScaleX="85907" custScaleY="65299" custLinFactNeighborX="-1506" custLinFactNeighborY="-97176">
        <dgm:presLayoutVars>
          <dgm:chPref val="3"/>
        </dgm:presLayoutVars>
      </dgm:prSet>
      <dgm:spPr/>
    </dgm:pt>
    <dgm:pt modelId="{867D9A73-CB57-4C59-BD46-D190F3FEDDCB}" type="pres">
      <dgm:prSet presAssocID="{310E6EB5-1D9F-41C4-A325-A57C8CFC7711}" presName="rootConnector" presStyleLbl="node3" presStyleIdx="6" presStyleCnt="11"/>
      <dgm:spPr/>
    </dgm:pt>
    <dgm:pt modelId="{298C103F-089A-4472-A8BD-443FA512D049}" type="pres">
      <dgm:prSet presAssocID="{310E6EB5-1D9F-41C4-A325-A57C8CFC7711}" presName="hierChild4" presStyleCnt="0"/>
      <dgm:spPr/>
    </dgm:pt>
    <dgm:pt modelId="{8580A49E-69EF-41E8-BC7D-8A603895E425}" type="pres">
      <dgm:prSet presAssocID="{310E6EB5-1D9F-41C4-A325-A57C8CFC7711}" presName="hierChild5" presStyleCnt="0"/>
      <dgm:spPr/>
    </dgm:pt>
    <dgm:pt modelId="{3F3151E0-169C-41D6-8CE0-24AB5571C972}" type="pres">
      <dgm:prSet presAssocID="{7C81572A-7A88-4CF9-9ACB-56B4A040545E}" presName="Name37" presStyleLbl="parChTrans1D3" presStyleIdx="7" presStyleCnt="11"/>
      <dgm:spPr/>
    </dgm:pt>
    <dgm:pt modelId="{5633574F-DEF0-4301-BF9A-6F1E57826702}" type="pres">
      <dgm:prSet presAssocID="{629BDA9D-4AEF-4A69-90B4-C6C9E18DA307}" presName="hierRoot2" presStyleCnt="0">
        <dgm:presLayoutVars>
          <dgm:hierBranch val="init"/>
        </dgm:presLayoutVars>
      </dgm:prSet>
      <dgm:spPr/>
    </dgm:pt>
    <dgm:pt modelId="{FF7DD54C-6A9C-4249-B50D-68DE13F271F5}" type="pres">
      <dgm:prSet presAssocID="{629BDA9D-4AEF-4A69-90B4-C6C9E18DA307}" presName="rootComposite" presStyleCnt="0"/>
      <dgm:spPr/>
    </dgm:pt>
    <dgm:pt modelId="{BA3AA106-B34E-4109-AC6D-70F574478CAF}" type="pres">
      <dgm:prSet presAssocID="{629BDA9D-4AEF-4A69-90B4-C6C9E18DA307}" presName="rootText" presStyleLbl="node3" presStyleIdx="7" presStyleCnt="11" custScaleX="87872" custScaleY="57110" custLinFactY="-26479" custLinFactNeighborX="-2067" custLinFactNeighborY="-100000">
        <dgm:presLayoutVars>
          <dgm:chPref val="3"/>
        </dgm:presLayoutVars>
      </dgm:prSet>
      <dgm:spPr/>
    </dgm:pt>
    <dgm:pt modelId="{3EFEC2CA-ECAE-4E09-A2A1-51A71A779898}" type="pres">
      <dgm:prSet presAssocID="{629BDA9D-4AEF-4A69-90B4-C6C9E18DA307}" presName="rootConnector" presStyleLbl="node3" presStyleIdx="7" presStyleCnt="11"/>
      <dgm:spPr/>
    </dgm:pt>
    <dgm:pt modelId="{F1A04C64-A52B-4865-8889-C880340B566C}" type="pres">
      <dgm:prSet presAssocID="{629BDA9D-4AEF-4A69-90B4-C6C9E18DA307}" presName="hierChild4" presStyleCnt="0"/>
      <dgm:spPr/>
    </dgm:pt>
    <dgm:pt modelId="{17AFA652-6735-4B64-B150-777E86407280}" type="pres">
      <dgm:prSet presAssocID="{629BDA9D-4AEF-4A69-90B4-C6C9E18DA307}" presName="hierChild5" presStyleCnt="0"/>
      <dgm:spPr/>
    </dgm:pt>
    <dgm:pt modelId="{3C8F7591-6954-40E1-B971-A7FC955241CE}" type="pres">
      <dgm:prSet presAssocID="{3E1273AC-8F38-4BEF-AA98-95541B3D403A}" presName="hierChild5" presStyleCnt="0"/>
      <dgm:spPr/>
    </dgm:pt>
    <dgm:pt modelId="{3227F2A0-6CF1-4121-BA42-F363CC9CD018}" type="pres">
      <dgm:prSet presAssocID="{C005ABB9-7D32-4071-AD9F-E08265B8E7ED}" presName="Name37" presStyleLbl="parChTrans1D2" presStyleIdx="2" presStyleCnt="3"/>
      <dgm:spPr/>
    </dgm:pt>
    <dgm:pt modelId="{81870F9D-B278-4AD3-AE4B-C4B50C0574DC}" type="pres">
      <dgm:prSet presAssocID="{A32329E3-9939-4C91-8A51-A1D8883F91B2}" presName="hierRoot2" presStyleCnt="0">
        <dgm:presLayoutVars>
          <dgm:hierBranch val="init"/>
        </dgm:presLayoutVars>
      </dgm:prSet>
      <dgm:spPr/>
    </dgm:pt>
    <dgm:pt modelId="{19F94FB4-2CFE-4A43-A58C-555D79DB7C22}" type="pres">
      <dgm:prSet presAssocID="{A32329E3-9939-4C91-8A51-A1D8883F91B2}" presName="rootComposite" presStyleCnt="0"/>
      <dgm:spPr/>
    </dgm:pt>
    <dgm:pt modelId="{7B27B07C-4897-4A9B-849D-406F857EB4D3}" type="pres">
      <dgm:prSet presAssocID="{A32329E3-9939-4C91-8A51-A1D8883F91B2}" presName="rootText" presStyleLbl="node2" presStyleIdx="2" presStyleCnt="3" custScaleY="55548" custLinFactNeighborX="3586" custLinFactNeighborY="-3188">
        <dgm:presLayoutVars>
          <dgm:chPref val="3"/>
        </dgm:presLayoutVars>
      </dgm:prSet>
      <dgm:spPr/>
    </dgm:pt>
    <dgm:pt modelId="{7F1982B5-C555-4A69-9FFA-620428F7867C}" type="pres">
      <dgm:prSet presAssocID="{A32329E3-9939-4C91-8A51-A1D8883F91B2}" presName="rootConnector" presStyleLbl="node2" presStyleIdx="2" presStyleCnt="3"/>
      <dgm:spPr/>
    </dgm:pt>
    <dgm:pt modelId="{CD060D40-9F58-4568-A772-96E81860615C}" type="pres">
      <dgm:prSet presAssocID="{A32329E3-9939-4C91-8A51-A1D8883F91B2}" presName="hierChild4" presStyleCnt="0"/>
      <dgm:spPr/>
    </dgm:pt>
    <dgm:pt modelId="{03552278-51F2-4188-A74D-225313BD16F8}" type="pres">
      <dgm:prSet presAssocID="{2593641B-5A80-4F1E-A4A1-07A0D80F0BAA}" presName="Name37" presStyleLbl="parChTrans1D3" presStyleIdx="8" presStyleCnt="11"/>
      <dgm:spPr/>
    </dgm:pt>
    <dgm:pt modelId="{5BBD2386-8F11-45C3-B2D6-A6D990DCB7C7}" type="pres">
      <dgm:prSet presAssocID="{773C9007-FC53-49BB-9EC0-FA8254F9F219}" presName="hierRoot2" presStyleCnt="0">
        <dgm:presLayoutVars>
          <dgm:hierBranch val="init"/>
        </dgm:presLayoutVars>
      </dgm:prSet>
      <dgm:spPr/>
    </dgm:pt>
    <dgm:pt modelId="{50B98B97-D4E5-45DE-9257-0B5910574B79}" type="pres">
      <dgm:prSet presAssocID="{773C9007-FC53-49BB-9EC0-FA8254F9F219}" presName="rootComposite" presStyleCnt="0"/>
      <dgm:spPr/>
    </dgm:pt>
    <dgm:pt modelId="{C6D11E7F-ABF3-4B76-BBF2-8470D0117EA7}" type="pres">
      <dgm:prSet presAssocID="{773C9007-FC53-49BB-9EC0-FA8254F9F219}" presName="rootText" presStyleLbl="node3" presStyleIdx="8" presStyleCnt="11" custScaleX="87986" custScaleY="59966" custLinFactNeighborX="982" custLinFactNeighborY="-37493">
        <dgm:presLayoutVars>
          <dgm:chPref val="3"/>
        </dgm:presLayoutVars>
      </dgm:prSet>
      <dgm:spPr/>
    </dgm:pt>
    <dgm:pt modelId="{9689E889-083A-4C10-867D-7FCA542406EE}" type="pres">
      <dgm:prSet presAssocID="{773C9007-FC53-49BB-9EC0-FA8254F9F219}" presName="rootConnector" presStyleLbl="node3" presStyleIdx="8" presStyleCnt="11"/>
      <dgm:spPr/>
    </dgm:pt>
    <dgm:pt modelId="{B9819C25-0CF3-4C94-A508-B3D257DFA17B}" type="pres">
      <dgm:prSet presAssocID="{773C9007-FC53-49BB-9EC0-FA8254F9F219}" presName="hierChild4" presStyleCnt="0"/>
      <dgm:spPr/>
    </dgm:pt>
    <dgm:pt modelId="{77B220F5-7521-422B-BA1B-617B3257BA93}" type="pres">
      <dgm:prSet presAssocID="{773C9007-FC53-49BB-9EC0-FA8254F9F219}" presName="hierChild5" presStyleCnt="0"/>
      <dgm:spPr/>
    </dgm:pt>
    <dgm:pt modelId="{3D57B562-0703-4B8C-885F-1A6E6E8BF7E5}" type="pres">
      <dgm:prSet presAssocID="{EFBFFCF8-491F-4346-8299-85F8ED40882A}" presName="Name37" presStyleLbl="parChTrans1D3" presStyleIdx="9" presStyleCnt="11"/>
      <dgm:spPr/>
    </dgm:pt>
    <dgm:pt modelId="{4916CE43-6C41-48D2-863C-A7817663A211}" type="pres">
      <dgm:prSet presAssocID="{1E008C64-E418-48F2-AF62-BD8766C2B2AE}" presName="hierRoot2" presStyleCnt="0">
        <dgm:presLayoutVars>
          <dgm:hierBranch val="init"/>
        </dgm:presLayoutVars>
      </dgm:prSet>
      <dgm:spPr/>
    </dgm:pt>
    <dgm:pt modelId="{4440DF37-580E-479E-827F-F69EF27D7008}" type="pres">
      <dgm:prSet presAssocID="{1E008C64-E418-48F2-AF62-BD8766C2B2AE}" presName="rootComposite" presStyleCnt="0"/>
      <dgm:spPr/>
    </dgm:pt>
    <dgm:pt modelId="{1767D0E3-0B48-43EE-A3F2-9F9CBA311C49}" type="pres">
      <dgm:prSet presAssocID="{1E008C64-E418-48F2-AF62-BD8766C2B2AE}" presName="rootText" presStyleLbl="node3" presStyleIdx="9" presStyleCnt="11" custScaleX="87986" custScaleY="67921" custLinFactNeighborX="982" custLinFactNeighborY="-66569">
        <dgm:presLayoutVars>
          <dgm:chPref val="3"/>
        </dgm:presLayoutVars>
      </dgm:prSet>
      <dgm:spPr/>
    </dgm:pt>
    <dgm:pt modelId="{D33E208D-8211-4973-B424-E2DC23912F88}" type="pres">
      <dgm:prSet presAssocID="{1E008C64-E418-48F2-AF62-BD8766C2B2AE}" presName="rootConnector" presStyleLbl="node3" presStyleIdx="9" presStyleCnt="11"/>
      <dgm:spPr/>
    </dgm:pt>
    <dgm:pt modelId="{4C9ED6F9-7A2E-4185-ACFA-C8A3C1D763F7}" type="pres">
      <dgm:prSet presAssocID="{1E008C64-E418-48F2-AF62-BD8766C2B2AE}" presName="hierChild4" presStyleCnt="0"/>
      <dgm:spPr/>
    </dgm:pt>
    <dgm:pt modelId="{AE0AA10D-036C-4F04-8FE0-802FEE39AA1B}" type="pres">
      <dgm:prSet presAssocID="{1E008C64-E418-48F2-AF62-BD8766C2B2AE}" presName="hierChild5" presStyleCnt="0"/>
      <dgm:spPr/>
    </dgm:pt>
    <dgm:pt modelId="{3BB57654-547C-4FD0-8DFA-9975CED61D8E}" type="pres">
      <dgm:prSet presAssocID="{EECCD84F-4E27-4DA1-B51D-55E7C0D734EB}" presName="Name37" presStyleLbl="parChTrans1D3" presStyleIdx="10" presStyleCnt="11"/>
      <dgm:spPr/>
    </dgm:pt>
    <dgm:pt modelId="{34D6E3BB-8A16-4D35-9E00-8C0FBA0099C1}" type="pres">
      <dgm:prSet presAssocID="{EF126347-4095-4D31-9C97-638E5C138575}" presName="hierRoot2" presStyleCnt="0">
        <dgm:presLayoutVars>
          <dgm:hierBranch val="init"/>
        </dgm:presLayoutVars>
      </dgm:prSet>
      <dgm:spPr/>
    </dgm:pt>
    <dgm:pt modelId="{8B41EC4A-DB72-4DCA-9BD9-EA02256BEE09}" type="pres">
      <dgm:prSet presAssocID="{EF126347-4095-4D31-9C97-638E5C138575}" presName="rootComposite" presStyleCnt="0"/>
      <dgm:spPr/>
    </dgm:pt>
    <dgm:pt modelId="{65C94771-98DB-45EC-AFD7-6F37D063164F}" type="pres">
      <dgm:prSet presAssocID="{EF126347-4095-4D31-9C97-638E5C138575}" presName="rootText" presStyleLbl="node3" presStyleIdx="10" presStyleCnt="11" custScaleX="88039" custScaleY="71973" custLinFactNeighborX="1327" custLinFactNeighborY="-93772">
        <dgm:presLayoutVars>
          <dgm:chPref val="3"/>
        </dgm:presLayoutVars>
      </dgm:prSet>
      <dgm:spPr/>
    </dgm:pt>
    <dgm:pt modelId="{43DBBBF1-AF01-4983-821A-5EED002335A5}" type="pres">
      <dgm:prSet presAssocID="{EF126347-4095-4D31-9C97-638E5C138575}" presName="rootConnector" presStyleLbl="node3" presStyleIdx="10" presStyleCnt="11"/>
      <dgm:spPr/>
    </dgm:pt>
    <dgm:pt modelId="{BDCF1EC0-5A30-4A92-B5F5-409C17857958}" type="pres">
      <dgm:prSet presAssocID="{EF126347-4095-4D31-9C97-638E5C138575}" presName="hierChild4" presStyleCnt="0"/>
      <dgm:spPr/>
    </dgm:pt>
    <dgm:pt modelId="{D4B2CEC1-F94C-4A1E-BE92-F37EF6958CEE}" type="pres">
      <dgm:prSet presAssocID="{EF126347-4095-4D31-9C97-638E5C138575}" presName="hierChild5" presStyleCnt="0"/>
      <dgm:spPr/>
    </dgm:pt>
    <dgm:pt modelId="{8EE86F6E-F58C-4595-B1D2-132114C7582F}" type="pres">
      <dgm:prSet presAssocID="{A32329E3-9939-4C91-8A51-A1D8883F91B2}" presName="hierChild5" presStyleCnt="0"/>
      <dgm:spPr/>
    </dgm:pt>
    <dgm:pt modelId="{4FF057C1-198E-4E9D-B016-E6752E09D7A0}" type="pres">
      <dgm:prSet presAssocID="{031314DA-2242-4CAA-B6B3-A6FD2279EA8E}" presName="hierChild3" presStyleCnt="0"/>
      <dgm:spPr/>
    </dgm:pt>
  </dgm:ptLst>
  <dgm:cxnLst>
    <dgm:cxn modelId="{E821BF03-9B03-7641-8E5D-28B3F39501FC}" type="presOf" srcId="{7C81572A-7A88-4CF9-9ACB-56B4A040545E}" destId="{3F3151E0-169C-41D6-8CE0-24AB5571C972}" srcOrd="0" destOrd="0" presId="urn:microsoft.com/office/officeart/2005/8/layout/orgChart1"/>
    <dgm:cxn modelId="{37E64B04-5228-674E-BCB8-0481BF2032D5}" type="presOf" srcId="{2593641B-5A80-4F1E-A4A1-07A0D80F0BAA}" destId="{03552278-51F2-4188-A74D-225313BD16F8}" srcOrd="0" destOrd="0" presId="urn:microsoft.com/office/officeart/2005/8/layout/orgChart1"/>
    <dgm:cxn modelId="{B8F59506-CE20-4404-A016-877D127D3FD9}" srcId="{A32329E3-9939-4C91-8A51-A1D8883F91B2}" destId="{1E008C64-E418-48F2-AF62-BD8766C2B2AE}" srcOrd="1" destOrd="0" parTransId="{EFBFFCF8-491F-4346-8299-85F8ED40882A}" sibTransId="{CEC8676D-C000-4EC8-A203-7E93B2728488}"/>
    <dgm:cxn modelId="{E447F00B-9253-0341-8C36-A0287C6A69B2}" type="presOf" srcId="{C377A381-A42B-40DF-B36B-100A2722C927}" destId="{64D1CD5B-1EE2-47FC-8EA0-5BDAC2C236B9}" srcOrd="0" destOrd="0" presId="urn:microsoft.com/office/officeart/2005/8/layout/orgChart1"/>
    <dgm:cxn modelId="{0787390D-56BB-6447-89F4-9B4994511897}" type="presOf" srcId="{C005ABB9-7D32-4071-AD9F-E08265B8E7ED}" destId="{3227F2A0-6CF1-4121-BA42-F363CC9CD018}" srcOrd="0" destOrd="0" presId="urn:microsoft.com/office/officeart/2005/8/layout/orgChart1"/>
    <dgm:cxn modelId="{44EE2B14-61DF-B04D-9E5A-12D66FDD2F69}" type="presOf" srcId="{B95A273E-6E8D-4F23-A1B6-A235BB0307C1}" destId="{E2571495-7184-4A93-85D3-7247B0E25DDD}" srcOrd="0" destOrd="0" presId="urn:microsoft.com/office/officeart/2005/8/layout/orgChart1"/>
    <dgm:cxn modelId="{C37C171C-3BEC-4597-897C-9896E9F02878}" srcId="{A32329E3-9939-4C91-8A51-A1D8883F91B2}" destId="{EF126347-4095-4D31-9C97-638E5C138575}" srcOrd="2" destOrd="0" parTransId="{EECCD84F-4E27-4DA1-B51D-55E7C0D734EB}" sibTransId="{AD78A869-18CD-4F8C-A692-5CDFFCDF859A}"/>
    <dgm:cxn modelId="{2A78881E-3F4D-B940-919C-6A32ED3ED9FF}" type="presOf" srcId="{0007B8E5-41CA-4FCC-87A4-C99A572B3782}" destId="{500CD307-C0E4-4017-99BC-D8FA52224E27}" srcOrd="0" destOrd="0" presId="urn:microsoft.com/office/officeart/2005/8/layout/orgChart1"/>
    <dgm:cxn modelId="{9141E11F-7338-4017-AE8E-76747FA0F34B}" srcId="{D6E64C49-15F3-4EA9-A76D-C561CF2C2115}" destId="{E4A61699-DC44-4145-80AC-CE34858D8C90}" srcOrd="1" destOrd="0" parTransId="{EDF38529-DC77-4102-8EC0-08728CE52C11}" sibTransId="{84240134-5350-47EF-8949-54E8CFE140F9}"/>
    <dgm:cxn modelId="{D0BEA221-5282-9549-A905-BC879F9F25A5}" type="presOf" srcId="{A1719268-082B-4CDA-8044-D21A24474971}" destId="{04A545E0-4A3E-49E1-B8C9-167787EDC744}" srcOrd="1" destOrd="0" presId="urn:microsoft.com/office/officeart/2005/8/layout/orgChart1"/>
    <dgm:cxn modelId="{C76F8522-5B0E-6D4F-9F00-E57904C47257}" type="presOf" srcId="{1E008C64-E418-48F2-AF62-BD8766C2B2AE}" destId="{1767D0E3-0B48-43EE-A3F2-9F9CBA311C49}" srcOrd="0" destOrd="0" presId="urn:microsoft.com/office/officeart/2005/8/layout/orgChart1"/>
    <dgm:cxn modelId="{F89C9E24-9B81-FD43-BD3A-ECEC277052FF}" type="presOf" srcId="{773C9007-FC53-49BB-9EC0-FA8254F9F219}" destId="{9689E889-083A-4C10-867D-7FCA542406EE}" srcOrd="1" destOrd="0" presId="urn:microsoft.com/office/officeart/2005/8/layout/orgChart1"/>
    <dgm:cxn modelId="{A4111E29-4271-2543-9764-F8E34A27724E}" type="presOf" srcId="{7EF5C0A3-2857-451B-97FC-E5DDB73F47C5}" destId="{A5C46A2C-9532-4FFD-B706-BA93C12F160B}" srcOrd="0" destOrd="0" presId="urn:microsoft.com/office/officeart/2005/8/layout/orgChart1"/>
    <dgm:cxn modelId="{F7F1502B-D79A-B14B-8AA8-346BA706CE95}" type="presOf" srcId="{EDF38529-DC77-4102-8EC0-08728CE52C11}" destId="{29DC2D7F-AE93-4BDD-98B7-D7B1597529D9}" srcOrd="0" destOrd="0" presId="urn:microsoft.com/office/officeart/2005/8/layout/orgChart1"/>
    <dgm:cxn modelId="{592B542E-8873-40A1-BB7E-E85A38DB80C0}" srcId="{A32329E3-9939-4C91-8A51-A1D8883F91B2}" destId="{773C9007-FC53-49BB-9EC0-FA8254F9F219}" srcOrd="0" destOrd="0" parTransId="{2593641B-5A80-4F1E-A4A1-07A0D80F0BAA}" sibTransId="{C89F31D6-BEDD-4F8E-B4B4-E3F4E996D05D}"/>
    <dgm:cxn modelId="{9762C632-0353-0549-8440-D595A4026E46}" type="presOf" srcId="{0604D3C0-8608-464B-ACF3-9AF66E787A98}" destId="{E3E6EC51-3ED1-4337-B5C5-B226D7EA5C59}" srcOrd="0" destOrd="0" presId="urn:microsoft.com/office/officeart/2005/8/layout/orgChart1"/>
    <dgm:cxn modelId="{22C68B36-4484-1344-87F0-634B4D9A4219}" type="presOf" srcId="{773C9007-FC53-49BB-9EC0-FA8254F9F219}" destId="{C6D11E7F-ABF3-4B76-BBF2-8470D0117EA7}" srcOrd="0" destOrd="0" presId="urn:microsoft.com/office/officeart/2005/8/layout/orgChart1"/>
    <dgm:cxn modelId="{F9D42539-0231-4BAB-AF64-31D02472148C}" srcId="{7EF5C0A3-2857-451B-97FC-E5DDB73F47C5}" destId="{031314DA-2242-4CAA-B6B3-A6FD2279EA8E}" srcOrd="0" destOrd="0" parTransId="{2D82FDBC-9467-4FB4-A1BE-4CB049D1C333}" sibTransId="{24C2A7B5-7230-4BD6-A213-EF2AAFB0329A}"/>
    <dgm:cxn modelId="{503B3C3A-DB6B-E44F-B33D-6978712604B2}" type="presOf" srcId="{5090F348-D384-493D-A6CF-1215841E8AA8}" destId="{5F8B0443-503B-4DEE-86A3-A72FB9A0006A}" srcOrd="1" destOrd="0" presId="urn:microsoft.com/office/officeart/2005/8/layout/orgChart1"/>
    <dgm:cxn modelId="{29BA4F3A-3CA9-2E4D-B52E-057235009CDF}" type="presOf" srcId="{5090F348-D384-493D-A6CF-1215841E8AA8}" destId="{5E736E1D-85CF-422A-871E-0D4D19E5EEED}" srcOrd="0" destOrd="0" presId="urn:microsoft.com/office/officeart/2005/8/layout/orgChart1"/>
    <dgm:cxn modelId="{9F416440-54E2-2449-95CB-57E5487A9C13}" type="presOf" srcId="{E4A61699-DC44-4145-80AC-CE34858D8C90}" destId="{AAF39A7A-75AB-462B-9331-DE6FE54A4485}" srcOrd="1" destOrd="0" presId="urn:microsoft.com/office/officeart/2005/8/layout/orgChart1"/>
    <dgm:cxn modelId="{D6150D43-2E5F-B24D-8586-E3AAFD274C10}" type="presOf" srcId="{3E1273AC-8F38-4BEF-AA98-95541B3D403A}" destId="{E55EC117-E706-4B1F-8DA3-6F803617C1BE}" srcOrd="0" destOrd="0" presId="urn:microsoft.com/office/officeart/2005/8/layout/orgChart1"/>
    <dgm:cxn modelId="{E8684563-F1C6-6842-BCD9-C25BFE59140C}" type="presOf" srcId="{A32329E3-9939-4C91-8A51-A1D8883F91B2}" destId="{7F1982B5-C555-4A69-9FFA-620428F7867C}" srcOrd="1" destOrd="0" presId="urn:microsoft.com/office/officeart/2005/8/layout/orgChart1"/>
    <dgm:cxn modelId="{967D6447-9C5F-4EAF-9828-606CBB393B9D}" srcId="{031314DA-2242-4CAA-B6B3-A6FD2279EA8E}" destId="{D6E64C49-15F3-4EA9-A76D-C561CF2C2115}" srcOrd="0" destOrd="0" parTransId="{0604D3C0-8608-464B-ACF3-9AF66E787A98}" sibTransId="{CC214FF3-0526-4391-BA79-F517A920629D}"/>
    <dgm:cxn modelId="{00B41F69-5182-4740-AA5D-9E0DBBEE160A}" type="presOf" srcId="{D4C873C4-2209-4561-9C4F-5908425B0E66}" destId="{AB481D8E-CBE0-4439-AAC1-15EBCADA89F7}" srcOrd="1" destOrd="0" presId="urn:microsoft.com/office/officeart/2005/8/layout/orgChart1"/>
    <dgm:cxn modelId="{899C644A-D1F8-41FF-A08C-B3D8DF0BCACF}" srcId="{D6E64C49-15F3-4EA9-A76D-C561CF2C2115}" destId="{A1719268-082B-4CDA-8044-D21A24474971}" srcOrd="0" destOrd="0" parTransId="{C160EAED-1AFB-423E-930D-9E9D02939C49}" sibTransId="{E68E00AA-2102-49FE-A773-97BFF377D6FA}"/>
    <dgm:cxn modelId="{44DFC84A-A97A-C243-AE39-357AB9EBEFDD}" type="presOf" srcId="{B306FA57-4221-4B33-91B4-588A574D9E89}" destId="{FF2EAA7A-0C72-47B8-9B09-C9B44BDA18FE}" srcOrd="0" destOrd="0" presId="urn:microsoft.com/office/officeart/2005/8/layout/orgChart1"/>
    <dgm:cxn modelId="{369BAE6B-D335-A245-9F5D-3CB6480FE3F6}" type="presOf" srcId="{A32329E3-9939-4C91-8A51-A1D8883F91B2}" destId="{7B27B07C-4897-4A9B-849D-406F857EB4D3}" srcOrd="0" destOrd="0" presId="urn:microsoft.com/office/officeart/2005/8/layout/orgChart1"/>
    <dgm:cxn modelId="{32467D6C-7E8C-5745-9C6D-29468BA1C495}" type="presOf" srcId="{0007B8E5-41CA-4FCC-87A4-C99A572B3782}" destId="{81F2813E-FFFC-4E7D-8546-6A60C4A18C51}" srcOrd="1" destOrd="0" presId="urn:microsoft.com/office/officeart/2005/8/layout/orgChart1"/>
    <dgm:cxn modelId="{368A974C-67B6-48BA-9999-947AEF83390A}" srcId="{D6E64C49-15F3-4EA9-A76D-C561CF2C2115}" destId="{CDF5D6EC-E797-414D-8734-6644507AFCEF}" srcOrd="2" destOrd="0" parTransId="{178DCBB6-8F1D-415D-8FCF-9A7CF3A37F5F}" sibTransId="{645B8D76-E9E4-4671-8687-BD64A130F6E3}"/>
    <dgm:cxn modelId="{850EDA6E-2186-47AD-89DE-02FC63EBA27F}" srcId="{3E1273AC-8F38-4BEF-AA98-95541B3D403A}" destId="{0007B8E5-41CA-4FCC-87A4-C99A572B3782}" srcOrd="1" destOrd="0" parTransId="{38C928CE-2A05-4A8A-AAA6-7C05EAF92D42}" sibTransId="{CE0B5108-A855-400B-A437-94583857E3CB}"/>
    <dgm:cxn modelId="{50F3DB6E-046E-6B4B-996E-BCED9322908B}" type="presOf" srcId="{EFBFFCF8-491F-4346-8299-85F8ED40882A}" destId="{3D57B562-0703-4B8C-885F-1A6E6E8BF7E5}" srcOrd="0" destOrd="0" presId="urn:microsoft.com/office/officeart/2005/8/layout/orgChart1"/>
    <dgm:cxn modelId="{4C651151-45E6-4D7B-9531-C297CAFCB4B5}" srcId="{3E1273AC-8F38-4BEF-AA98-95541B3D403A}" destId="{310E6EB5-1D9F-41C4-A325-A57C8CFC7711}" srcOrd="2" destOrd="0" parTransId="{B95A273E-6E8D-4F23-A1B6-A235BB0307C1}" sibTransId="{08110150-9D60-449E-A793-A73916035ED8}"/>
    <dgm:cxn modelId="{B1683671-A23D-8347-BA69-31B86A01D35D}" type="presOf" srcId="{EF126347-4095-4D31-9C97-638E5C138575}" destId="{43DBBBF1-AF01-4983-821A-5EED002335A5}" srcOrd="1" destOrd="0" presId="urn:microsoft.com/office/officeart/2005/8/layout/orgChart1"/>
    <dgm:cxn modelId="{0EF41E72-1FEE-A844-89BF-4CBE3ECC7795}" type="presOf" srcId="{E4A61699-DC44-4145-80AC-CE34858D8C90}" destId="{B1505D27-7393-46A8-94B8-A780B39F4649}" srcOrd="0" destOrd="0" presId="urn:microsoft.com/office/officeart/2005/8/layout/orgChart1"/>
    <dgm:cxn modelId="{1FE8D672-318F-4A43-ACD1-D82F412707AC}" type="presOf" srcId="{629BDA9D-4AEF-4A69-90B4-C6C9E18DA307}" destId="{BA3AA106-B34E-4109-AC6D-70F574478CAF}" srcOrd="0" destOrd="0" presId="urn:microsoft.com/office/officeart/2005/8/layout/orgChart1"/>
    <dgm:cxn modelId="{94EAE172-9D26-CA41-B9F8-268FBC891ACC}" type="presOf" srcId="{031314DA-2242-4CAA-B6B3-A6FD2279EA8E}" destId="{AE6E1A79-ACC2-4B43-9252-888CB64F0709}" srcOrd="0" destOrd="0" presId="urn:microsoft.com/office/officeart/2005/8/layout/orgChart1"/>
    <dgm:cxn modelId="{B3849E74-29CA-48B6-94C3-C3A9CCC193B6}" srcId="{3E1273AC-8F38-4BEF-AA98-95541B3D403A}" destId="{5090F348-D384-493D-A6CF-1215841E8AA8}" srcOrd="0" destOrd="0" parTransId="{B306FA57-4221-4B33-91B4-588A574D9E89}" sibTransId="{4AE58CE3-C73D-4A68-9799-8B58779065CE}"/>
    <dgm:cxn modelId="{17AE6577-CA38-3B42-A493-2BDCE11A5200}" type="presOf" srcId="{3E1273AC-8F38-4BEF-AA98-95541B3D403A}" destId="{F5F5EEEF-B445-4176-8E1F-2019F7DBDCEC}" srcOrd="1" destOrd="0" presId="urn:microsoft.com/office/officeart/2005/8/layout/orgChart1"/>
    <dgm:cxn modelId="{D5949D57-D1B5-C94A-891E-4B7E28F4BF29}" type="presOf" srcId="{031314DA-2242-4CAA-B6B3-A6FD2279EA8E}" destId="{D0C737AD-9600-4B4C-8287-DBA7A3A656CB}" srcOrd="1" destOrd="0" presId="urn:microsoft.com/office/officeart/2005/8/layout/orgChart1"/>
    <dgm:cxn modelId="{24EEEA58-60F8-48D1-8C73-0BF2360914D6}" srcId="{031314DA-2242-4CAA-B6B3-A6FD2279EA8E}" destId="{A32329E3-9939-4C91-8A51-A1D8883F91B2}" srcOrd="2" destOrd="0" parTransId="{C005ABB9-7D32-4071-AD9F-E08265B8E7ED}" sibTransId="{DE8085CB-B247-458B-9FF5-4F750410FE78}"/>
    <dgm:cxn modelId="{AAF1727D-2196-384C-AC37-24E0FE9E491E}" type="presOf" srcId="{25E89F94-31F1-4B18-BD71-47E105F0BD7E}" destId="{6BB3E314-D2CC-4B49-AEA2-9E73D9C443DF}" srcOrd="0" destOrd="0" presId="urn:microsoft.com/office/officeart/2005/8/layout/orgChart1"/>
    <dgm:cxn modelId="{91EA6882-43ED-404D-8D81-0D0EF6B530A0}" type="presOf" srcId="{EECCD84F-4E27-4DA1-B51D-55E7C0D734EB}" destId="{3BB57654-547C-4FD0-8DFA-9975CED61D8E}" srcOrd="0" destOrd="0" presId="urn:microsoft.com/office/officeart/2005/8/layout/orgChart1"/>
    <dgm:cxn modelId="{2ADE4B82-B205-4344-A4B0-2B7FF7F6827B}" type="presOf" srcId="{310E6EB5-1D9F-41C4-A325-A57C8CFC7711}" destId="{867D9A73-CB57-4C59-BD46-D190F3FEDDCB}" srcOrd="1" destOrd="0" presId="urn:microsoft.com/office/officeart/2005/8/layout/orgChart1"/>
    <dgm:cxn modelId="{6906FD84-8874-9A45-9064-140CEBDF08A4}" type="presOf" srcId="{D6E64C49-15F3-4EA9-A76D-C561CF2C2115}" destId="{1108FBA0-E998-455D-9E8A-6A59BA651442}" srcOrd="0" destOrd="0" presId="urn:microsoft.com/office/officeart/2005/8/layout/orgChart1"/>
    <dgm:cxn modelId="{CA2FA186-3B39-864D-AEBC-2EE46DFBB769}" type="presOf" srcId="{CDF5D6EC-E797-414D-8734-6644507AFCEF}" destId="{780D3687-CEFE-46A7-B8E3-9EE0EA6B234E}" srcOrd="0" destOrd="0" presId="urn:microsoft.com/office/officeart/2005/8/layout/orgChart1"/>
    <dgm:cxn modelId="{6E39D18A-C85B-4F9F-ACCE-2139164E7191}" srcId="{3E1273AC-8F38-4BEF-AA98-95541B3D403A}" destId="{629BDA9D-4AEF-4A69-90B4-C6C9E18DA307}" srcOrd="3" destOrd="0" parTransId="{7C81572A-7A88-4CF9-9ACB-56B4A040545E}" sibTransId="{A3671FEA-A319-415D-9BCE-0C1B07DDCB24}"/>
    <dgm:cxn modelId="{B076AF8B-FAFC-4251-B8AC-3A73142F9B3C}" srcId="{D6E64C49-15F3-4EA9-A76D-C561CF2C2115}" destId="{D4C873C4-2209-4561-9C4F-5908425B0E66}" srcOrd="3" destOrd="0" parTransId="{C377A381-A42B-40DF-B36B-100A2722C927}" sibTransId="{891528D1-D9D5-47EB-85D6-E91745AF1653}"/>
    <dgm:cxn modelId="{30CC5B8E-4189-244B-94C7-DC0E602B555D}" type="presOf" srcId="{D4C873C4-2209-4561-9C4F-5908425B0E66}" destId="{40CDE946-0848-460B-A821-854D87DADFFD}" srcOrd="0" destOrd="0" presId="urn:microsoft.com/office/officeart/2005/8/layout/orgChart1"/>
    <dgm:cxn modelId="{03FFFE8E-8E6D-0344-B2B2-0955105C252B}" type="presOf" srcId="{38C928CE-2A05-4A8A-AAA6-7C05EAF92D42}" destId="{090BC93C-69B3-46AC-8DC6-3D89CB948BBC}" srcOrd="0" destOrd="0" presId="urn:microsoft.com/office/officeart/2005/8/layout/orgChart1"/>
    <dgm:cxn modelId="{715FF3A6-E906-F04F-B87E-45AB1467AF48}" type="presOf" srcId="{C160EAED-1AFB-423E-930D-9E9D02939C49}" destId="{0D57FD57-F1FF-49D2-8216-62643AE51EA5}" srcOrd="0" destOrd="0" presId="urn:microsoft.com/office/officeart/2005/8/layout/orgChart1"/>
    <dgm:cxn modelId="{1D388DA8-5BBF-CF45-A449-72CD48C988E2}" type="presOf" srcId="{D6E64C49-15F3-4EA9-A76D-C561CF2C2115}" destId="{035EBF1B-01A2-42DF-A85C-9EE335465D40}" srcOrd="1" destOrd="0" presId="urn:microsoft.com/office/officeart/2005/8/layout/orgChart1"/>
    <dgm:cxn modelId="{04B121B2-AAAF-8D4D-8F48-9E82E1F0E5A1}" type="presOf" srcId="{A1719268-082B-4CDA-8044-D21A24474971}" destId="{BCFDE1FA-F5EB-4C9A-92F3-E7188BC5217F}" srcOrd="0" destOrd="0" presId="urn:microsoft.com/office/officeart/2005/8/layout/orgChart1"/>
    <dgm:cxn modelId="{B5372DB3-2869-5F40-BBC5-1C3C6E65235A}" type="presOf" srcId="{310E6EB5-1D9F-41C4-A325-A57C8CFC7711}" destId="{8D5E0606-D3F0-4054-AB3C-53C918A74826}" srcOrd="0" destOrd="0" presId="urn:microsoft.com/office/officeart/2005/8/layout/orgChart1"/>
    <dgm:cxn modelId="{2E9948BD-34DF-4C76-871E-78276D0143B0}" srcId="{031314DA-2242-4CAA-B6B3-A6FD2279EA8E}" destId="{3E1273AC-8F38-4BEF-AA98-95541B3D403A}" srcOrd="1" destOrd="0" parTransId="{25E89F94-31F1-4B18-BD71-47E105F0BD7E}" sibTransId="{8511B60F-EEC9-49D7-AF51-44320E0C4575}"/>
    <dgm:cxn modelId="{9C37E0CB-25EA-2A45-94E8-CC292B0D2B6C}" type="presOf" srcId="{EF126347-4095-4D31-9C97-638E5C138575}" destId="{65C94771-98DB-45EC-AFD7-6F37D063164F}" srcOrd="0" destOrd="0" presId="urn:microsoft.com/office/officeart/2005/8/layout/orgChart1"/>
    <dgm:cxn modelId="{AA5D93CE-6CF8-4548-8CCD-71DCEAC20CA5}" type="presOf" srcId="{CDF5D6EC-E797-414D-8734-6644507AFCEF}" destId="{6EDE97B6-8406-4090-B787-710F7C435AC6}" srcOrd="1" destOrd="0" presId="urn:microsoft.com/office/officeart/2005/8/layout/orgChart1"/>
    <dgm:cxn modelId="{D08BDEF5-EB24-E949-86A2-4E1838E5FE36}" type="presOf" srcId="{178DCBB6-8F1D-415D-8FCF-9A7CF3A37F5F}" destId="{3A5B5904-2F25-46A1-8850-9C62CF2AD841}" srcOrd="0" destOrd="0" presId="urn:microsoft.com/office/officeart/2005/8/layout/orgChart1"/>
    <dgm:cxn modelId="{BB4323F9-EEA7-0E42-8830-0DFBD3AC689C}" type="presOf" srcId="{1E008C64-E418-48F2-AF62-BD8766C2B2AE}" destId="{D33E208D-8211-4973-B424-E2DC23912F88}" srcOrd="1" destOrd="0" presId="urn:microsoft.com/office/officeart/2005/8/layout/orgChart1"/>
    <dgm:cxn modelId="{09D517FD-5279-F94C-B4B4-8CD5E2E7B721}" type="presOf" srcId="{629BDA9D-4AEF-4A69-90B4-C6C9E18DA307}" destId="{3EFEC2CA-ECAE-4E09-A2A1-51A71A779898}" srcOrd="1" destOrd="0" presId="urn:microsoft.com/office/officeart/2005/8/layout/orgChart1"/>
    <dgm:cxn modelId="{F8ECCCFA-AF07-5B40-AFAD-D40E9602603A}" type="presParOf" srcId="{A5C46A2C-9532-4FFD-B706-BA93C12F160B}" destId="{2D467B90-398B-4410-A422-BD7C194E9A26}" srcOrd="0" destOrd="0" presId="urn:microsoft.com/office/officeart/2005/8/layout/orgChart1"/>
    <dgm:cxn modelId="{33B6EFDB-6E2E-D44A-90D5-3F4617C82070}" type="presParOf" srcId="{2D467B90-398B-4410-A422-BD7C194E9A26}" destId="{222E58DD-BB08-4415-8937-E1256BFECF1F}" srcOrd="0" destOrd="0" presId="urn:microsoft.com/office/officeart/2005/8/layout/orgChart1"/>
    <dgm:cxn modelId="{94769A6D-E093-8C41-97CB-ECCF6988FB7C}" type="presParOf" srcId="{222E58DD-BB08-4415-8937-E1256BFECF1F}" destId="{AE6E1A79-ACC2-4B43-9252-888CB64F0709}" srcOrd="0" destOrd="0" presId="urn:microsoft.com/office/officeart/2005/8/layout/orgChart1"/>
    <dgm:cxn modelId="{1B41CEE2-4BF0-704F-A146-96639A790C72}" type="presParOf" srcId="{222E58DD-BB08-4415-8937-E1256BFECF1F}" destId="{D0C737AD-9600-4B4C-8287-DBA7A3A656CB}" srcOrd="1" destOrd="0" presId="urn:microsoft.com/office/officeart/2005/8/layout/orgChart1"/>
    <dgm:cxn modelId="{91FFAB6F-18B2-0F43-881C-761B38402E6A}" type="presParOf" srcId="{2D467B90-398B-4410-A422-BD7C194E9A26}" destId="{3F83F39D-426D-427B-8510-8AC1298E67B8}" srcOrd="1" destOrd="0" presId="urn:microsoft.com/office/officeart/2005/8/layout/orgChart1"/>
    <dgm:cxn modelId="{6D651EDA-814D-324F-881E-84ED51BA48CA}" type="presParOf" srcId="{3F83F39D-426D-427B-8510-8AC1298E67B8}" destId="{E3E6EC51-3ED1-4337-B5C5-B226D7EA5C59}" srcOrd="0" destOrd="0" presId="urn:microsoft.com/office/officeart/2005/8/layout/orgChart1"/>
    <dgm:cxn modelId="{0B77C9CB-6E43-3F48-AEC6-DC3F9BE265AF}" type="presParOf" srcId="{3F83F39D-426D-427B-8510-8AC1298E67B8}" destId="{0E76AF4B-E128-4921-A857-32E190A936C3}" srcOrd="1" destOrd="0" presId="urn:microsoft.com/office/officeart/2005/8/layout/orgChart1"/>
    <dgm:cxn modelId="{2F0D029B-B280-D242-AB83-808A9B8C1254}" type="presParOf" srcId="{0E76AF4B-E128-4921-A857-32E190A936C3}" destId="{E3BE72C4-234B-40A5-9D00-FF3DB4F3066F}" srcOrd="0" destOrd="0" presId="urn:microsoft.com/office/officeart/2005/8/layout/orgChart1"/>
    <dgm:cxn modelId="{4CE974B4-27D4-A54C-9437-CD547A7F207E}" type="presParOf" srcId="{E3BE72C4-234B-40A5-9D00-FF3DB4F3066F}" destId="{1108FBA0-E998-455D-9E8A-6A59BA651442}" srcOrd="0" destOrd="0" presId="urn:microsoft.com/office/officeart/2005/8/layout/orgChart1"/>
    <dgm:cxn modelId="{60F65C42-C3B8-D54F-A8CA-918E01BF2E5C}" type="presParOf" srcId="{E3BE72C4-234B-40A5-9D00-FF3DB4F3066F}" destId="{035EBF1B-01A2-42DF-A85C-9EE335465D40}" srcOrd="1" destOrd="0" presId="urn:microsoft.com/office/officeart/2005/8/layout/orgChart1"/>
    <dgm:cxn modelId="{4107CF9F-ED32-2A4F-9F07-4CAD9B4271D3}" type="presParOf" srcId="{0E76AF4B-E128-4921-A857-32E190A936C3}" destId="{693E643D-3C04-4DD0-8990-56110E958AFC}" srcOrd="1" destOrd="0" presId="urn:microsoft.com/office/officeart/2005/8/layout/orgChart1"/>
    <dgm:cxn modelId="{785A27AF-2AA0-474B-8685-FD13E60AAEA3}" type="presParOf" srcId="{693E643D-3C04-4DD0-8990-56110E958AFC}" destId="{0D57FD57-F1FF-49D2-8216-62643AE51EA5}" srcOrd="0" destOrd="0" presId="urn:microsoft.com/office/officeart/2005/8/layout/orgChart1"/>
    <dgm:cxn modelId="{40FA23A1-462C-1946-8649-07B2C96C5ACF}" type="presParOf" srcId="{693E643D-3C04-4DD0-8990-56110E958AFC}" destId="{F0F650DC-2B33-470B-BC20-C9FCF03509BA}" srcOrd="1" destOrd="0" presId="urn:microsoft.com/office/officeart/2005/8/layout/orgChart1"/>
    <dgm:cxn modelId="{8CD2EA58-E5E2-A846-B031-5F42DE56C5DD}" type="presParOf" srcId="{F0F650DC-2B33-470B-BC20-C9FCF03509BA}" destId="{E140BDF1-6CDF-43EC-9810-71E700467FCE}" srcOrd="0" destOrd="0" presId="urn:microsoft.com/office/officeart/2005/8/layout/orgChart1"/>
    <dgm:cxn modelId="{E496C8BC-606A-1849-B4F3-5D4C57650716}" type="presParOf" srcId="{E140BDF1-6CDF-43EC-9810-71E700467FCE}" destId="{BCFDE1FA-F5EB-4C9A-92F3-E7188BC5217F}" srcOrd="0" destOrd="0" presId="urn:microsoft.com/office/officeart/2005/8/layout/orgChart1"/>
    <dgm:cxn modelId="{FE569413-204D-F84C-A126-47B941474A31}" type="presParOf" srcId="{E140BDF1-6CDF-43EC-9810-71E700467FCE}" destId="{04A545E0-4A3E-49E1-B8C9-167787EDC744}" srcOrd="1" destOrd="0" presId="urn:microsoft.com/office/officeart/2005/8/layout/orgChart1"/>
    <dgm:cxn modelId="{5627C12D-BC45-1741-AFCB-415AB53851BD}" type="presParOf" srcId="{F0F650DC-2B33-470B-BC20-C9FCF03509BA}" destId="{5B0A5E1B-7C14-4CD6-AB1E-482126326598}" srcOrd="1" destOrd="0" presId="urn:microsoft.com/office/officeart/2005/8/layout/orgChart1"/>
    <dgm:cxn modelId="{2807F75A-FF06-D343-80BB-E141B84A7990}" type="presParOf" srcId="{F0F650DC-2B33-470B-BC20-C9FCF03509BA}" destId="{8A75DBEF-A579-4556-920A-749394D924BC}" srcOrd="2" destOrd="0" presId="urn:microsoft.com/office/officeart/2005/8/layout/orgChart1"/>
    <dgm:cxn modelId="{25975806-8F4F-3B4C-8118-2BE785B0F09D}" type="presParOf" srcId="{693E643D-3C04-4DD0-8990-56110E958AFC}" destId="{29DC2D7F-AE93-4BDD-98B7-D7B1597529D9}" srcOrd="2" destOrd="0" presId="urn:microsoft.com/office/officeart/2005/8/layout/orgChart1"/>
    <dgm:cxn modelId="{316FC685-3533-494C-9BA6-FAF242120BC4}" type="presParOf" srcId="{693E643D-3C04-4DD0-8990-56110E958AFC}" destId="{F523A4E9-0743-48CF-8060-1B015AFC25DA}" srcOrd="3" destOrd="0" presId="urn:microsoft.com/office/officeart/2005/8/layout/orgChart1"/>
    <dgm:cxn modelId="{C797352A-7BEC-AE4F-8EAE-5228BB77A9DB}" type="presParOf" srcId="{F523A4E9-0743-48CF-8060-1B015AFC25DA}" destId="{BCF53456-4364-43DD-8287-F780B1E3C622}" srcOrd="0" destOrd="0" presId="urn:microsoft.com/office/officeart/2005/8/layout/orgChart1"/>
    <dgm:cxn modelId="{4764B3E4-DC87-2544-9C99-2B5BFEE4D96B}" type="presParOf" srcId="{BCF53456-4364-43DD-8287-F780B1E3C622}" destId="{B1505D27-7393-46A8-94B8-A780B39F4649}" srcOrd="0" destOrd="0" presId="urn:microsoft.com/office/officeart/2005/8/layout/orgChart1"/>
    <dgm:cxn modelId="{ECC78A93-6523-3E4C-BDB3-34D3D0E7677B}" type="presParOf" srcId="{BCF53456-4364-43DD-8287-F780B1E3C622}" destId="{AAF39A7A-75AB-462B-9331-DE6FE54A4485}" srcOrd="1" destOrd="0" presId="urn:microsoft.com/office/officeart/2005/8/layout/orgChart1"/>
    <dgm:cxn modelId="{7C4420CA-A0F6-764A-8E96-F47B234B0FF5}" type="presParOf" srcId="{F523A4E9-0743-48CF-8060-1B015AFC25DA}" destId="{49EA0897-BE45-4C09-9710-FE3A68E407D0}" srcOrd="1" destOrd="0" presId="urn:microsoft.com/office/officeart/2005/8/layout/orgChart1"/>
    <dgm:cxn modelId="{B641D7FD-DD6D-8748-A837-5C81A76953C0}" type="presParOf" srcId="{F523A4E9-0743-48CF-8060-1B015AFC25DA}" destId="{C1C6BD72-33FF-4CBC-A995-369114423B13}" srcOrd="2" destOrd="0" presId="urn:microsoft.com/office/officeart/2005/8/layout/orgChart1"/>
    <dgm:cxn modelId="{5B706C5E-6926-DE4E-B565-799BA4BBD2C0}" type="presParOf" srcId="{693E643D-3C04-4DD0-8990-56110E958AFC}" destId="{3A5B5904-2F25-46A1-8850-9C62CF2AD841}" srcOrd="4" destOrd="0" presId="urn:microsoft.com/office/officeart/2005/8/layout/orgChart1"/>
    <dgm:cxn modelId="{98E75721-6F2A-9041-8988-2433E74DFDE0}" type="presParOf" srcId="{693E643D-3C04-4DD0-8990-56110E958AFC}" destId="{D041CD4D-13C8-441A-9CB0-9A0AE2D5AC8F}" srcOrd="5" destOrd="0" presId="urn:microsoft.com/office/officeart/2005/8/layout/orgChart1"/>
    <dgm:cxn modelId="{335568E7-1817-5C47-8B74-0B4A737A5756}" type="presParOf" srcId="{D041CD4D-13C8-441A-9CB0-9A0AE2D5AC8F}" destId="{46C26408-1D3D-46BD-B879-F26F049F71E2}" srcOrd="0" destOrd="0" presId="urn:microsoft.com/office/officeart/2005/8/layout/orgChart1"/>
    <dgm:cxn modelId="{8DBED9CE-6836-9C47-9AC9-196C15558228}" type="presParOf" srcId="{46C26408-1D3D-46BD-B879-F26F049F71E2}" destId="{780D3687-CEFE-46A7-B8E3-9EE0EA6B234E}" srcOrd="0" destOrd="0" presId="urn:microsoft.com/office/officeart/2005/8/layout/orgChart1"/>
    <dgm:cxn modelId="{D6CCD1BE-13EE-BD47-858D-669372749257}" type="presParOf" srcId="{46C26408-1D3D-46BD-B879-F26F049F71E2}" destId="{6EDE97B6-8406-4090-B787-710F7C435AC6}" srcOrd="1" destOrd="0" presId="urn:microsoft.com/office/officeart/2005/8/layout/orgChart1"/>
    <dgm:cxn modelId="{FE4D091C-D711-F14E-8560-B2E452A5CA42}" type="presParOf" srcId="{D041CD4D-13C8-441A-9CB0-9A0AE2D5AC8F}" destId="{28456462-9839-4825-9DD9-296F79306582}" srcOrd="1" destOrd="0" presId="urn:microsoft.com/office/officeart/2005/8/layout/orgChart1"/>
    <dgm:cxn modelId="{363C49D2-0E06-4C42-9667-65CAE2FFBD91}" type="presParOf" srcId="{D041CD4D-13C8-441A-9CB0-9A0AE2D5AC8F}" destId="{E9792C64-CE32-4D0B-A505-0311B37FAB2E}" srcOrd="2" destOrd="0" presId="urn:microsoft.com/office/officeart/2005/8/layout/orgChart1"/>
    <dgm:cxn modelId="{DC5CAF0A-63DB-E744-919A-C6CA62448B83}" type="presParOf" srcId="{693E643D-3C04-4DD0-8990-56110E958AFC}" destId="{64D1CD5B-1EE2-47FC-8EA0-5BDAC2C236B9}" srcOrd="6" destOrd="0" presId="urn:microsoft.com/office/officeart/2005/8/layout/orgChart1"/>
    <dgm:cxn modelId="{6F2562E3-0277-2C46-A437-B106905FF9C2}" type="presParOf" srcId="{693E643D-3C04-4DD0-8990-56110E958AFC}" destId="{D00CFD78-75BA-4813-AABE-75BE62E94C7C}" srcOrd="7" destOrd="0" presId="urn:microsoft.com/office/officeart/2005/8/layout/orgChart1"/>
    <dgm:cxn modelId="{6886E8F2-3CA6-8649-B1EE-4687E744A153}" type="presParOf" srcId="{D00CFD78-75BA-4813-AABE-75BE62E94C7C}" destId="{8B070A18-9D7D-403F-B356-A1AC3977E683}" srcOrd="0" destOrd="0" presId="urn:microsoft.com/office/officeart/2005/8/layout/orgChart1"/>
    <dgm:cxn modelId="{671DFE5C-9B35-774D-B4EB-E9FB3B0FEA3D}" type="presParOf" srcId="{8B070A18-9D7D-403F-B356-A1AC3977E683}" destId="{40CDE946-0848-460B-A821-854D87DADFFD}" srcOrd="0" destOrd="0" presId="urn:microsoft.com/office/officeart/2005/8/layout/orgChart1"/>
    <dgm:cxn modelId="{FD4DF265-5F08-6B4F-8312-AB1BD61BE8BD}" type="presParOf" srcId="{8B070A18-9D7D-403F-B356-A1AC3977E683}" destId="{AB481D8E-CBE0-4439-AAC1-15EBCADA89F7}" srcOrd="1" destOrd="0" presId="urn:microsoft.com/office/officeart/2005/8/layout/orgChart1"/>
    <dgm:cxn modelId="{25415709-AF58-1442-A607-D7F24393B57A}" type="presParOf" srcId="{D00CFD78-75BA-4813-AABE-75BE62E94C7C}" destId="{85EA00BD-4D47-4F4F-ABEF-B4971DAF68A0}" srcOrd="1" destOrd="0" presId="urn:microsoft.com/office/officeart/2005/8/layout/orgChart1"/>
    <dgm:cxn modelId="{AD61CA05-B7B1-9C43-8651-B715C55D28D8}" type="presParOf" srcId="{D00CFD78-75BA-4813-AABE-75BE62E94C7C}" destId="{D83EBFE5-AD77-4CDE-906E-55837687F569}" srcOrd="2" destOrd="0" presId="urn:microsoft.com/office/officeart/2005/8/layout/orgChart1"/>
    <dgm:cxn modelId="{851E7867-CF1D-0B4C-8D01-0A3B291993F7}" type="presParOf" srcId="{0E76AF4B-E128-4921-A857-32E190A936C3}" destId="{69489D3A-C101-4771-A116-1BB533B28926}" srcOrd="2" destOrd="0" presId="urn:microsoft.com/office/officeart/2005/8/layout/orgChart1"/>
    <dgm:cxn modelId="{3BD50C56-EE8C-EB43-9A5E-3196121CF929}" type="presParOf" srcId="{3F83F39D-426D-427B-8510-8AC1298E67B8}" destId="{6BB3E314-D2CC-4B49-AEA2-9E73D9C443DF}" srcOrd="2" destOrd="0" presId="urn:microsoft.com/office/officeart/2005/8/layout/orgChart1"/>
    <dgm:cxn modelId="{E565487A-985C-C346-9085-37E80B2C68EA}" type="presParOf" srcId="{3F83F39D-426D-427B-8510-8AC1298E67B8}" destId="{0AF9B972-6A8E-48DE-B8D6-6597690ED8BF}" srcOrd="3" destOrd="0" presId="urn:microsoft.com/office/officeart/2005/8/layout/orgChart1"/>
    <dgm:cxn modelId="{8CB2F916-2E72-2543-9D80-21E6C059AA0C}" type="presParOf" srcId="{0AF9B972-6A8E-48DE-B8D6-6597690ED8BF}" destId="{97BAE54F-A0D3-4092-81A1-169B3B14DD23}" srcOrd="0" destOrd="0" presId="urn:microsoft.com/office/officeart/2005/8/layout/orgChart1"/>
    <dgm:cxn modelId="{CCBC7823-6DBD-B249-8086-2F29E2157EBC}" type="presParOf" srcId="{97BAE54F-A0D3-4092-81A1-169B3B14DD23}" destId="{E55EC117-E706-4B1F-8DA3-6F803617C1BE}" srcOrd="0" destOrd="0" presId="urn:microsoft.com/office/officeart/2005/8/layout/orgChart1"/>
    <dgm:cxn modelId="{51E6678F-265B-A247-8709-AC72BE0714EB}" type="presParOf" srcId="{97BAE54F-A0D3-4092-81A1-169B3B14DD23}" destId="{F5F5EEEF-B445-4176-8E1F-2019F7DBDCEC}" srcOrd="1" destOrd="0" presId="urn:microsoft.com/office/officeart/2005/8/layout/orgChart1"/>
    <dgm:cxn modelId="{5661A70E-3B20-D149-83C6-C9DFA5A7DD07}" type="presParOf" srcId="{0AF9B972-6A8E-48DE-B8D6-6597690ED8BF}" destId="{D6AD3F78-6A8D-46EA-A233-9AE0DD54D5AB}" srcOrd="1" destOrd="0" presId="urn:microsoft.com/office/officeart/2005/8/layout/orgChart1"/>
    <dgm:cxn modelId="{DB25A2E7-79CA-2C40-9718-0CCB82B2B194}" type="presParOf" srcId="{D6AD3F78-6A8D-46EA-A233-9AE0DD54D5AB}" destId="{FF2EAA7A-0C72-47B8-9B09-C9B44BDA18FE}" srcOrd="0" destOrd="0" presId="urn:microsoft.com/office/officeart/2005/8/layout/orgChart1"/>
    <dgm:cxn modelId="{C9E8BBE6-A65B-834A-B41E-88D06B9E2A11}" type="presParOf" srcId="{D6AD3F78-6A8D-46EA-A233-9AE0DD54D5AB}" destId="{9679CF58-635C-4DFF-BCCE-B9DF190C967A}" srcOrd="1" destOrd="0" presId="urn:microsoft.com/office/officeart/2005/8/layout/orgChart1"/>
    <dgm:cxn modelId="{0C1DB763-1130-BF4F-9F94-72A03F0AB350}" type="presParOf" srcId="{9679CF58-635C-4DFF-BCCE-B9DF190C967A}" destId="{E8190501-55A1-4E40-AC65-54F0FE16EA07}" srcOrd="0" destOrd="0" presId="urn:microsoft.com/office/officeart/2005/8/layout/orgChart1"/>
    <dgm:cxn modelId="{51D4B5E1-6B9D-8541-A493-5FC4D68E6B21}" type="presParOf" srcId="{E8190501-55A1-4E40-AC65-54F0FE16EA07}" destId="{5E736E1D-85CF-422A-871E-0D4D19E5EEED}" srcOrd="0" destOrd="0" presId="urn:microsoft.com/office/officeart/2005/8/layout/orgChart1"/>
    <dgm:cxn modelId="{E2877778-45A3-A54C-966A-CA85B3565A4A}" type="presParOf" srcId="{E8190501-55A1-4E40-AC65-54F0FE16EA07}" destId="{5F8B0443-503B-4DEE-86A3-A72FB9A0006A}" srcOrd="1" destOrd="0" presId="urn:microsoft.com/office/officeart/2005/8/layout/orgChart1"/>
    <dgm:cxn modelId="{FA8F59F4-B45D-8C43-910F-DAEF68C00401}" type="presParOf" srcId="{9679CF58-635C-4DFF-BCCE-B9DF190C967A}" destId="{B3527705-B2B4-4639-BECD-70A164D4E170}" srcOrd="1" destOrd="0" presId="urn:microsoft.com/office/officeart/2005/8/layout/orgChart1"/>
    <dgm:cxn modelId="{060A8420-F8BD-D74F-9750-96BB105AAC31}" type="presParOf" srcId="{9679CF58-635C-4DFF-BCCE-B9DF190C967A}" destId="{68E68046-50D5-40BF-BC98-3EEBA53E6AE3}" srcOrd="2" destOrd="0" presId="urn:microsoft.com/office/officeart/2005/8/layout/orgChart1"/>
    <dgm:cxn modelId="{469ABFEA-CB49-3D4C-A87F-9F1C5CC50EE2}" type="presParOf" srcId="{D6AD3F78-6A8D-46EA-A233-9AE0DD54D5AB}" destId="{090BC93C-69B3-46AC-8DC6-3D89CB948BBC}" srcOrd="2" destOrd="0" presId="urn:microsoft.com/office/officeart/2005/8/layout/orgChart1"/>
    <dgm:cxn modelId="{251BBC23-F60B-B441-9CB3-9D1964DC0A37}" type="presParOf" srcId="{D6AD3F78-6A8D-46EA-A233-9AE0DD54D5AB}" destId="{9DCC59EA-4092-4DA2-9491-41E4C5531849}" srcOrd="3" destOrd="0" presId="urn:microsoft.com/office/officeart/2005/8/layout/orgChart1"/>
    <dgm:cxn modelId="{15242C17-24B9-D749-A312-9BE3D0E1D389}" type="presParOf" srcId="{9DCC59EA-4092-4DA2-9491-41E4C5531849}" destId="{2B09FE22-43FA-4B37-8DB5-415362D375E8}" srcOrd="0" destOrd="0" presId="urn:microsoft.com/office/officeart/2005/8/layout/orgChart1"/>
    <dgm:cxn modelId="{E7A8A204-980E-2743-B592-3C315916C77D}" type="presParOf" srcId="{2B09FE22-43FA-4B37-8DB5-415362D375E8}" destId="{500CD307-C0E4-4017-99BC-D8FA52224E27}" srcOrd="0" destOrd="0" presId="urn:microsoft.com/office/officeart/2005/8/layout/orgChart1"/>
    <dgm:cxn modelId="{99444442-677E-5943-BA77-6260AABC36BF}" type="presParOf" srcId="{2B09FE22-43FA-4B37-8DB5-415362D375E8}" destId="{81F2813E-FFFC-4E7D-8546-6A60C4A18C51}" srcOrd="1" destOrd="0" presId="urn:microsoft.com/office/officeart/2005/8/layout/orgChart1"/>
    <dgm:cxn modelId="{9B39D57C-480E-8C44-848A-E95B8410B7F4}" type="presParOf" srcId="{9DCC59EA-4092-4DA2-9491-41E4C5531849}" destId="{27ACED85-6F36-47EC-B8D1-466C48EEE8A0}" srcOrd="1" destOrd="0" presId="urn:microsoft.com/office/officeart/2005/8/layout/orgChart1"/>
    <dgm:cxn modelId="{579492B8-4F8C-DC4D-983F-7ECFF01B7273}" type="presParOf" srcId="{9DCC59EA-4092-4DA2-9491-41E4C5531849}" destId="{87A482EC-A55A-4F58-B112-E7E0D469228A}" srcOrd="2" destOrd="0" presId="urn:microsoft.com/office/officeart/2005/8/layout/orgChart1"/>
    <dgm:cxn modelId="{02A1C33F-D963-8940-A346-910881890AAF}" type="presParOf" srcId="{D6AD3F78-6A8D-46EA-A233-9AE0DD54D5AB}" destId="{E2571495-7184-4A93-85D3-7247B0E25DDD}" srcOrd="4" destOrd="0" presId="urn:microsoft.com/office/officeart/2005/8/layout/orgChart1"/>
    <dgm:cxn modelId="{568AB0FD-ACAC-6847-A114-03E2522F80B3}" type="presParOf" srcId="{D6AD3F78-6A8D-46EA-A233-9AE0DD54D5AB}" destId="{E45F0ADE-64A0-4AD4-B7D4-C648EBA89BF1}" srcOrd="5" destOrd="0" presId="urn:microsoft.com/office/officeart/2005/8/layout/orgChart1"/>
    <dgm:cxn modelId="{A87502A9-DC39-5442-B8FC-13B3E394535F}" type="presParOf" srcId="{E45F0ADE-64A0-4AD4-B7D4-C648EBA89BF1}" destId="{D0F1E18F-F7CF-4EA2-BE83-2AD32AE60EA3}" srcOrd="0" destOrd="0" presId="urn:microsoft.com/office/officeart/2005/8/layout/orgChart1"/>
    <dgm:cxn modelId="{6D316458-99A2-F14B-ACF8-195077307FB8}" type="presParOf" srcId="{D0F1E18F-F7CF-4EA2-BE83-2AD32AE60EA3}" destId="{8D5E0606-D3F0-4054-AB3C-53C918A74826}" srcOrd="0" destOrd="0" presId="urn:microsoft.com/office/officeart/2005/8/layout/orgChart1"/>
    <dgm:cxn modelId="{32CD9102-7516-9546-875C-F3928DAD7203}" type="presParOf" srcId="{D0F1E18F-F7CF-4EA2-BE83-2AD32AE60EA3}" destId="{867D9A73-CB57-4C59-BD46-D190F3FEDDCB}" srcOrd="1" destOrd="0" presId="urn:microsoft.com/office/officeart/2005/8/layout/orgChart1"/>
    <dgm:cxn modelId="{33DF51F2-303B-F745-BF39-B4063126D8C4}" type="presParOf" srcId="{E45F0ADE-64A0-4AD4-B7D4-C648EBA89BF1}" destId="{298C103F-089A-4472-A8BD-443FA512D049}" srcOrd="1" destOrd="0" presId="urn:microsoft.com/office/officeart/2005/8/layout/orgChart1"/>
    <dgm:cxn modelId="{BB51D8D7-6C05-5647-A97D-8639A1265ABF}" type="presParOf" srcId="{E45F0ADE-64A0-4AD4-B7D4-C648EBA89BF1}" destId="{8580A49E-69EF-41E8-BC7D-8A603895E425}" srcOrd="2" destOrd="0" presId="urn:microsoft.com/office/officeart/2005/8/layout/orgChart1"/>
    <dgm:cxn modelId="{77EC8F59-B450-0F48-90E2-E97E92B60392}" type="presParOf" srcId="{D6AD3F78-6A8D-46EA-A233-9AE0DD54D5AB}" destId="{3F3151E0-169C-41D6-8CE0-24AB5571C972}" srcOrd="6" destOrd="0" presId="urn:microsoft.com/office/officeart/2005/8/layout/orgChart1"/>
    <dgm:cxn modelId="{BAD1F6D5-CBFA-424C-802F-33C3564A1974}" type="presParOf" srcId="{D6AD3F78-6A8D-46EA-A233-9AE0DD54D5AB}" destId="{5633574F-DEF0-4301-BF9A-6F1E57826702}" srcOrd="7" destOrd="0" presId="urn:microsoft.com/office/officeart/2005/8/layout/orgChart1"/>
    <dgm:cxn modelId="{BACFBF90-8F7B-0E4B-9816-343E294AB9E5}" type="presParOf" srcId="{5633574F-DEF0-4301-BF9A-6F1E57826702}" destId="{FF7DD54C-6A9C-4249-B50D-68DE13F271F5}" srcOrd="0" destOrd="0" presId="urn:microsoft.com/office/officeart/2005/8/layout/orgChart1"/>
    <dgm:cxn modelId="{5DDF0F81-E422-1245-9402-FC663CD40B4D}" type="presParOf" srcId="{FF7DD54C-6A9C-4249-B50D-68DE13F271F5}" destId="{BA3AA106-B34E-4109-AC6D-70F574478CAF}" srcOrd="0" destOrd="0" presId="urn:microsoft.com/office/officeart/2005/8/layout/orgChart1"/>
    <dgm:cxn modelId="{146C741F-ACAC-A646-9A86-0FA850299897}" type="presParOf" srcId="{FF7DD54C-6A9C-4249-B50D-68DE13F271F5}" destId="{3EFEC2CA-ECAE-4E09-A2A1-51A71A779898}" srcOrd="1" destOrd="0" presId="urn:microsoft.com/office/officeart/2005/8/layout/orgChart1"/>
    <dgm:cxn modelId="{0E52668C-5EC3-574F-B841-3B29B7F5A04C}" type="presParOf" srcId="{5633574F-DEF0-4301-BF9A-6F1E57826702}" destId="{F1A04C64-A52B-4865-8889-C880340B566C}" srcOrd="1" destOrd="0" presId="urn:microsoft.com/office/officeart/2005/8/layout/orgChart1"/>
    <dgm:cxn modelId="{420C1485-C5DB-0046-B256-5521CA676BA8}" type="presParOf" srcId="{5633574F-DEF0-4301-BF9A-6F1E57826702}" destId="{17AFA652-6735-4B64-B150-777E86407280}" srcOrd="2" destOrd="0" presId="urn:microsoft.com/office/officeart/2005/8/layout/orgChart1"/>
    <dgm:cxn modelId="{B63559B9-1E70-8A44-BC7E-3452B761DAE9}" type="presParOf" srcId="{0AF9B972-6A8E-48DE-B8D6-6597690ED8BF}" destId="{3C8F7591-6954-40E1-B971-A7FC955241CE}" srcOrd="2" destOrd="0" presId="urn:microsoft.com/office/officeart/2005/8/layout/orgChart1"/>
    <dgm:cxn modelId="{1FBA4288-608E-8A48-8F3F-3BF1758B04D3}" type="presParOf" srcId="{3F83F39D-426D-427B-8510-8AC1298E67B8}" destId="{3227F2A0-6CF1-4121-BA42-F363CC9CD018}" srcOrd="4" destOrd="0" presId="urn:microsoft.com/office/officeart/2005/8/layout/orgChart1"/>
    <dgm:cxn modelId="{9F398662-93ED-444D-8123-49FCC85B9F02}" type="presParOf" srcId="{3F83F39D-426D-427B-8510-8AC1298E67B8}" destId="{81870F9D-B278-4AD3-AE4B-C4B50C0574DC}" srcOrd="5" destOrd="0" presId="urn:microsoft.com/office/officeart/2005/8/layout/orgChart1"/>
    <dgm:cxn modelId="{7348184B-9CC4-FD4F-87CA-572D5D419D55}" type="presParOf" srcId="{81870F9D-B278-4AD3-AE4B-C4B50C0574DC}" destId="{19F94FB4-2CFE-4A43-A58C-555D79DB7C22}" srcOrd="0" destOrd="0" presId="urn:microsoft.com/office/officeart/2005/8/layout/orgChart1"/>
    <dgm:cxn modelId="{5E582ADC-AF20-9E4F-A1CC-DEBDDDFFCA40}" type="presParOf" srcId="{19F94FB4-2CFE-4A43-A58C-555D79DB7C22}" destId="{7B27B07C-4897-4A9B-849D-406F857EB4D3}" srcOrd="0" destOrd="0" presId="urn:microsoft.com/office/officeart/2005/8/layout/orgChart1"/>
    <dgm:cxn modelId="{363141DD-92A4-0548-B9AD-7407F5959BE6}" type="presParOf" srcId="{19F94FB4-2CFE-4A43-A58C-555D79DB7C22}" destId="{7F1982B5-C555-4A69-9FFA-620428F7867C}" srcOrd="1" destOrd="0" presId="urn:microsoft.com/office/officeart/2005/8/layout/orgChart1"/>
    <dgm:cxn modelId="{61C0916D-42A8-0A42-8FC3-D50B433DADD0}" type="presParOf" srcId="{81870F9D-B278-4AD3-AE4B-C4B50C0574DC}" destId="{CD060D40-9F58-4568-A772-96E81860615C}" srcOrd="1" destOrd="0" presId="urn:microsoft.com/office/officeart/2005/8/layout/orgChart1"/>
    <dgm:cxn modelId="{5191ECF9-AF42-7042-A11E-4A0F3DC9DCB0}" type="presParOf" srcId="{CD060D40-9F58-4568-A772-96E81860615C}" destId="{03552278-51F2-4188-A74D-225313BD16F8}" srcOrd="0" destOrd="0" presId="urn:microsoft.com/office/officeart/2005/8/layout/orgChart1"/>
    <dgm:cxn modelId="{35DCA9EB-ECC1-9040-AF9E-8480C1DA5DDD}" type="presParOf" srcId="{CD060D40-9F58-4568-A772-96E81860615C}" destId="{5BBD2386-8F11-45C3-B2D6-A6D990DCB7C7}" srcOrd="1" destOrd="0" presId="urn:microsoft.com/office/officeart/2005/8/layout/orgChart1"/>
    <dgm:cxn modelId="{BC2917AB-8C25-814A-9E33-D49DF8A88891}" type="presParOf" srcId="{5BBD2386-8F11-45C3-B2D6-A6D990DCB7C7}" destId="{50B98B97-D4E5-45DE-9257-0B5910574B79}" srcOrd="0" destOrd="0" presId="urn:microsoft.com/office/officeart/2005/8/layout/orgChart1"/>
    <dgm:cxn modelId="{1605C95D-59FB-7647-9A29-D5EFE707250E}" type="presParOf" srcId="{50B98B97-D4E5-45DE-9257-0B5910574B79}" destId="{C6D11E7F-ABF3-4B76-BBF2-8470D0117EA7}" srcOrd="0" destOrd="0" presId="urn:microsoft.com/office/officeart/2005/8/layout/orgChart1"/>
    <dgm:cxn modelId="{B8A4671D-9F7A-DC4F-82E5-B820C163ECF7}" type="presParOf" srcId="{50B98B97-D4E5-45DE-9257-0B5910574B79}" destId="{9689E889-083A-4C10-867D-7FCA542406EE}" srcOrd="1" destOrd="0" presId="urn:microsoft.com/office/officeart/2005/8/layout/orgChart1"/>
    <dgm:cxn modelId="{1B283657-F7FD-684D-8747-17EA73A21004}" type="presParOf" srcId="{5BBD2386-8F11-45C3-B2D6-A6D990DCB7C7}" destId="{B9819C25-0CF3-4C94-A508-B3D257DFA17B}" srcOrd="1" destOrd="0" presId="urn:microsoft.com/office/officeart/2005/8/layout/orgChart1"/>
    <dgm:cxn modelId="{079EE2F7-63FB-2F4B-8D91-C50252251E3F}" type="presParOf" srcId="{5BBD2386-8F11-45C3-B2D6-A6D990DCB7C7}" destId="{77B220F5-7521-422B-BA1B-617B3257BA93}" srcOrd="2" destOrd="0" presId="urn:microsoft.com/office/officeart/2005/8/layout/orgChart1"/>
    <dgm:cxn modelId="{CC0D6424-73E9-8B48-A568-E817C8049DE3}" type="presParOf" srcId="{CD060D40-9F58-4568-A772-96E81860615C}" destId="{3D57B562-0703-4B8C-885F-1A6E6E8BF7E5}" srcOrd="2" destOrd="0" presId="urn:microsoft.com/office/officeart/2005/8/layout/orgChart1"/>
    <dgm:cxn modelId="{82C97F9D-D74C-254A-97C8-FA22F375CA38}" type="presParOf" srcId="{CD060D40-9F58-4568-A772-96E81860615C}" destId="{4916CE43-6C41-48D2-863C-A7817663A211}" srcOrd="3" destOrd="0" presId="urn:microsoft.com/office/officeart/2005/8/layout/orgChart1"/>
    <dgm:cxn modelId="{E46D1974-92CC-7541-9D25-6C33EF2F6DAA}" type="presParOf" srcId="{4916CE43-6C41-48D2-863C-A7817663A211}" destId="{4440DF37-580E-479E-827F-F69EF27D7008}" srcOrd="0" destOrd="0" presId="urn:microsoft.com/office/officeart/2005/8/layout/orgChart1"/>
    <dgm:cxn modelId="{90524981-46B6-614F-B916-362EB9FF9A89}" type="presParOf" srcId="{4440DF37-580E-479E-827F-F69EF27D7008}" destId="{1767D0E3-0B48-43EE-A3F2-9F9CBA311C49}" srcOrd="0" destOrd="0" presId="urn:microsoft.com/office/officeart/2005/8/layout/orgChart1"/>
    <dgm:cxn modelId="{5D6283DD-AEB7-244B-B378-75B898F7BE4F}" type="presParOf" srcId="{4440DF37-580E-479E-827F-F69EF27D7008}" destId="{D33E208D-8211-4973-B424-E2DC23912F88}" srcOrd="1" destOrd="0" presId="urn:microsoft.com/office/officeart/2005/8/layout/orgChart1"/>
    <dgm:cxn modelId="{1A50218F-33DB-FB4D-BB15-4F71F4FA505A}" type="presParOf" srcId="{4916CE43-6C41-48D2-863C-A7817663A211}" destId="{4C9ED6F9-7A2E-4185-ACFA-C8A3C1D763F7}" srcOrd="1" destOrd="0" presId="urn:microsoft.com/office/officeart/2005/8/layout/orgChart1"/>
    <dgm:cxn modelId="{D40CD172-4A65-CC44-8A93-052A51A0333B}" type="presParOf" srcId="{4916CE43-6C41-48D2-863C-A7817663A211}" destId="{AE0AA10D-036C-4F04-8FE0-802FEE39AA1B}" srcOrd="2" destOrd="0" presId="urn:microsoft.com/office/officeart/2005/8/layout/orgChart1"/>
    <dgm:cxn modelId="{637CFF45-C158-0B40-A6B5-7BCEE64529B7}" type="presParOf" srcId="{CD060D40-9F58-4568-A772-96E81860615C}" destId="{3BB57654-547C-4FD0-8DFA-9975CED61D8E}" srcOrd="4" destOrd="0" presId="urn:microsoft.com/office/officeart/2005/8/layout/orgChart1"/>
    <dgm:cxn modelId="{CE61E957-BAEF-344C-91EA-AB33921E2DDE}" type="presParOf" srcId="{CD060D40-9F58-4568-A772-96E81860615C}" destId="{34D6E3BB-8A16-4D35-9E00-8C0FBA0099C1}" srcOrd="5" destOrd="0" presId="urn:microsoft.com/office/officeart/2005/8/layout/orgChart1"/>
    <dgm:cxn modelId="{F35027D4-8981-984C-AA88-C7365582349D}" type="presParOf" srcId="{34D6E3BB-8A16-4D35-9E00-8C0FBA0099C1}" destId="{8B41EC4A-DB72-4DCA-9BD9-EA02256BEE09}" srcOrd="0" destOrd="0" presId="urn:microsoft.com/office/officeart/2005/8/layout/orgChart1"/>
    <dgm:cxn modelId="{F8C4699B-F31F-4746-8693-44957D421263}" type="presParOf" srcId="{8B41EC4A-DB72-4DCA-9BD9-EA02256BEE09}" destId="{65C94771-98DB-45EC-AFD7-6F37D063164F}" srcOrd="0" destOrd="0" presId="urn:microsoft.com/office/officeart/2005/8/layout/orgChart1"/>
    <dgm:cxn modelId="{B8DD5007-6190-454B-BA43-DE49E8A64CC9}" type="presParOf" srcId="{8B41EC4A-DB72-4DCA-9BD9-EA02256BEE09}" destId="{43DBBBF1-AF01-4983-821A-5EED002335A5}" srcOrd="1" destOrd="0" presId="urn:microsoft.com/office/officeart/2005/8/layout/orgChart1"/>
    <dgm:cxn modelId="{E20A97E4-18D5-8C48-BC25-33325316665A}" type="presParOf" srcId="{34D6E3BB-8A16-4D35-9E00-8C0FBA0099C1}" destId="{BDCF1EC0-5A30-4A92-B5F5-409C17857958}" srcOrd="1" destOrd="0" presId="urn:microsoft.com/office/officeart/2005/8/layout/orgChart1"/>
    <dgm:cxn modelId="{34C919C4-4273-5D46-9845-AACFD39BB2A5}" type="presParOf" srcId="{34D6E3BB-8A16-4D35-9E00-8C0FBA0099C1}" destId="{D4B2CEC1-F94C-4A1E-BE92-F37EF6958CEE}" srcOrd="2" destOrd="0" presId="urn:microsoft.com/office/officeart/2005/8/layout/orgChart1"/>
    <dgm:cxn modelId="{16546EE8-92B7-1742-8A28-B51DEA6FD0AC}" type="presParOf" srcId="{81870F9D-B278-4AD3-AE4B-C4B50C0574DC}" destId="{8EE86F6E-F58C-4595-B1D2-132114C7582F}" srcOrd="2" destOrd="0" presId="urn:microsoft.com/office/officeart/2005/8/layout/orgChart1"/>
    <dgm:cxn modelId="{DEDAED4F-04FA-D34C-A2BC-863EFE8311B1}" type="presParOf" srcId="{2D467B90-398B-4410-A422-BD7C194E9A26}" destId="{4FF057C1-198E-4E9D-B016-E6752E09D7A0}"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25F8CF0-4504-4ECB-8231-4EBF0278FE49}" type="doc">
      <dgm:prSet loTypeId="urn:microsoft.com/office/officeart/2005/8/layout/hChevron3" loCatId="process" qsTypeId="urn:microsoft.com/office/officeart/2005/8/quickstyle/simple1" qsCatId="simple" csTypeId="urn:microsoft.com/office/officeart/2005/8/colors/accent1_2" csCatId="accent1" phldr="1"/>
      <dgm:spPr/>
    </dgm:pt>
    <dgm:pt modelId="{0EE6F383-1829-4BBD-9A89-A0EA712ED0FE}">
      <dgm:prSet phldrT="[Text]"/>
      <dgm:spPr>
        <a:solidFill>
          <a:srgbClr val="FFC000"/>
        </a:solidFill>
      </dgm:spPr>
      <dgm:t>
        <a:bodyPr/>
        <a:lstStyle/>
        <a:p>
          <a:r>
            <a:rPr lang="pt-PT" b="1" noProof="0"/>
            <a:t>Aquisição</a:t>
          </a:r>
        </a:p>
      </dgm:t>
    </dgm:pt>
    <dgm:pt modelId="{DB5D72B8-5F40-4D6F-B13C-2F4B3CFAA3B3}" type="parTrans" cxnId="{F2590711-9A3E-45A4-BF04-B41AC57288BF}">
      <dgm:prSet/>
      <dgm:spPr/>
      <dgm:t>
        <a:bodyPr/>
        <a:lstStyle/>
        <a:p>
          <a:endParaRPr lang="de-DE"/>
        </a:p>
      </dgm:t>
    </dgm:pt>
    <dgm:pt modelId="{5D4BEF66-D5EE-4A77-BA22-4BB7B418E4CE}" type="sibTrans" cxnId="{F2590711-9A3E-45A4-BF04-B41AC57288BF}">
      <dgm:prSet/>
      <dgm:spPr/>
      <dgm:t>
        <a:bodyPr/>
        <a:lstStyle/>
        <a:p>
          <a:endParaRPr lang="de-DE"/>
        </a:p>
      </dgm:t>
    </dgm:pt>
    <dgm:pt modelId="{2FDADE6F-CB3F-4AE6-8982-684365E8ADBD}">
      <dgm:prSet phldrT="[Text]"/>
      <dgm:spPr>
        <a:solidFill>
          <a:srgbClr val="00B050"/>
        </a:solidFill>
      </dgm:spPr>
      <dgm:t>
        <a:bodyPr/>
        <a:lstStyle/>
        <a:p>
          <a:r>
            <a:rPr lang="pt-PT" b="1" noProof="0"/>
            <a:t>Processamento</a:t>
          </a:r>
        </a:p>
      </dgm:t>
    </dgm:pt>
    <dgm:pt modelId="{E8899724-4751-40F2-A2A9-A8CBA859A0F4}" type="parTrans" cxnId="{B306E225-BEE8-480E-A364-F55826619151}">
      <dgm:prSet/>
      <dgm:spPr/>
      <dgm:t>
        <a:bodyPr/>
        <a:lstStyle/>
        <a:p>
          <a:endParaRPr lang="de-DE"/>
        </a:p>
      </dgm:t>
    </dgm:pt>
    <dgm:pt modelId="{97CFFFB1-C0BC-4B09-913D-EC46EB301898}" type="sibTrans" cxnId="{B306E225-BEE8-480E-A364-F55826619151}">
      <dgm:prSet/>
      <dgm:spPr/>
      <dgm:t>
        <a:bodyPr/>
        <a:lstStyle/>
        <a:p>
          <a:endParaRPr lang="de-DE"/>
        </a:p>
      </dgm:t>
    </dgm:pt>
    <dgm:pt modelId="{47A89173-DB96-4A86-B75D-01212DE1A64B}">
      <dgm:prSet phldrT="[Text]"/>
      <dgm:spPr/>
      <dgm:t>
        <a:bodyPr/>
        <a:lstStyle/>
        <a:p>
          <a:r>
            <a:rPr lang="pt-PT" b="1" noProof="0"/>
            <a:t>Análise</a:t>
          </a:r>
        </a:p>
      </dgm:t>
    </dgm:pt>
    <dgm:pt modelId="{2FB33732-1844-40E6-9012-D43AC3413C71}" type="parTrans" cxnId="{EEEB637D-C0AE-4013-849B-7D7F685C40C8}">
      <dgm:prSet/>
      <dgm:spPr/>
      <dgm:t>
        <a:bodyPr/>
        <a:lstStyle/>
        <a:p>
          <a:endParaRPr lang="de-DE"/>
        </a:p>
      </dgm:t>
    </dgm:pt>
    <dgm:pt modelId="{F3AAA990-CB48-463E-B9F0-CC07838B3502}" type="sibTrans" cxnId="{EEEB637D-C0AE-4013-849B-7D7F685C40C8}">
      <dgm:prSet/>
      <dgm:spPr/>
      <dgm:t>
        <a:bodyPr/>
        <a:lstStyle/>
        <a:p>
          <a:endParaRPr lang="de-DE"/>
        </a:p>
      </dgm:t>
    </dgm:pt>
    <dgm:pt modelId="{D9ACE7BF-3E96-4269-AA26-5DF561108E1A}">
      <dgm:prSet/>
      <dgm:spPr>
        <a:solidFill>
          <a:schemeClr val="accent4">
            <a:lumMod val="75000"/>
          </a:schemeClr>
        </a:solidFill>
      </dgm:spPr>
      <dgm:t>
        <a:bodyPr/>
        <a:lstStyle/>
        <a:p>
          <a:r>
            <a:rPr lang="pt-PT" b="1" noProof="0"/>
            <a:t>Apresentação</a:t>
          </a:r>
        </a:p>
      </dgm:t>
    </dgm:pt>
    <dgm:pt modelId="{837BBB3F-9098-4A3E-9592-0D358F0810EF}" type="parTrans" cxnId="{986050D1-80D0-419C-B782-3947110D81A2}">
      <dgm:prSet/>
      <dgm:spPr/>
      <dgm:t>
        <a:bodyPr/>
        <a:lstStyle/>
        <a:p>
          <a:endParaRPr lang="de-DE"/>
        </a:p>
      </dgm:t>
    </dgm:pt>
    <dgm:pt modelId="{CBAA65B7-6F10-4AED-BD94-63F90AF14F15}" type="sibTrans" cxnId="{986050D1-80D0-419C-B782-3947110D81A2}">
      <dgm:prSet/>
      <dgm:spPr/>
      <dgm:t>
        <a:bodyPr/>
        <a:lstStyle/>
        <a:p>
          <a:endParaRPr lang="de-DE"/>
        </a:p>
      </dgm:t>
    </dgm:pt>
    <dgm:pt modelId="{59828533-5546-40F3-BAD2-1CA1044A0B64}" type="pres">
      <dgm:prSet presAssocID="{625F8CF0-4504-4ECB-8231-4EBF0278FE49}" presName="Name0" presStyleCnt="0">
        <dgm:presLayoutVars>
          <dgm:dir/>
          <dgm:resizeHandles val="exact"/>
        </dgm:presLayoutVars>
      </dgm:prSet>
      <dgm:spPr/>
    </dgm:pt>
    <dgm:pt modelId="{E0BAD33D-1F14-41F7-B89E-21D0B308F589}" type="pres">
      <dgm:prSet presAssocID="{0EE6F383-1829-4BBD-9A89-A0EA712ED0FE}" presName="parTxOnly" presStyleLbl="node1" presStyleIdx="0" presStyleCnt="4">
        <dgm:presLayoutVars>
          <dgm:bulletEnabled val="1"/>
        </dgm:presLayoutVars>
      </dgm:prSet>
      <dgm:spPr/>
    </dgm:pt>
    <dgm:pt modelId="{D2C37382-0CD8-43EA-89AC-D0F847C31E51}" type="pres">
      <dgm:prSet presAssocID="{5D4BEF66-D5EE-4A77-BA22-4BB7B418E4CE}" presName="parSpace" presStyleCnt="0"/>
      <dgm:spPr/>
    </dgm:pt>
    <dgm:pt modelId="{468B4480-34CD-4997-9F6B-2196D6114E0E}" type="pres">
      <dgm:prSet presAssocID="{2FDADE6F-CB3F-4AE6-8982-684365E8ADBD}" presName="parTxOnly" presStyleLbl="node1" presStyleIdx="1" presStyleCnt="4">
        <dgm:presLayoutVars>
          <dgm:bulletEnabled val="1"/>
        </dgm:presLayoutVars>
      </dgm:prSet>
      <dgm:spPr/>
    </dgm:pt>
    <dgm:pt modelId="{05320372-CD1D-4238-8BDE-7B8CA36C592A}" type="pres">
      <dgm:prSet presAssocID="{97CFFFB1-C0BC-4B09-913D-EC46EB301898}" presName="parSpace" presStyleCnt="0"/>
      <dgm:spPr/>
    </dgm:pt>
    <dgm:pt modelId="{F5457D1C-4EE2-4B58-8069-31794885CDD4}" type="pres">
      <dgm:prSet presAssocID="{47A89173-DB96-4A86-B75D-01212DE1A64B}" presName="parTxOnly" presStyleLbl="node1" presStyleIdx="2" presStyleCnt="4">
        <dgm:presLayoutVars>
          <dgm:bulletEnabled val="1"/>
        </dgm:presLayoutVars>
      </dgm:prSet>
      <dgm:spPr/>
    </dgm:pt>
    <dgm:pt modelId="{278A53E7-1DB5-4D6E-BE50-31004BFA7B55}" type="pres">
      <dgm:prSet presAssocID="{F3AAA990-CB48-463E-B9F0-CC07838B3502}" presName="parSpace" presStyleCnt="0"/>
      <dgm:spPr/>
    </dgm:pt>
    <dgm:pt modelId="{E8716B41-D4EA-4C19-A2AD-FB871FEC2B6C}" type="pres">
      <dgm:prSet presAssocID="{D9ACE7BF-3E96-4269-AA26-5DF561108E1A}" presName="parTxOnly" presStyleLbl="node1" presStyleIdx="3" presStyleCnt="4">
        <dgm:presLayoutVars>
          <dgm:bulletEnabled val="1"/>
        </dgm:presLayoutVars>
      </dgm:prSet>
      <dgm:spPr/>
    </dgm:pt>
  </dgm:ptLst>
  <dgm:cxnLst>
    <dgm:cxn modelId="{F2590711-9A3E-45A4-BF04-B41AC57288BF}" srcId="{625F8CF0-4504-4ECB-8231-4EBF0278FE49}" destId="{0EE6F383-1829-4BBD-9A89-A0EA712ED0FE}" srcOrd="0" destOrd="0" parTransId="{DB5D72B8-5F40-4D6F-B13C-2F4B3CFAA3B3}" sibTransId="{5D4BEF66-D5EE-4A77-BA22-4BB7B418E4CE}"/>
    <dgm:cxn modelId="{B306E225-BEE8-480E-A364-F55826619151}" srcId="{625F8CF0-4504-4ECB-8231-4EBF0278FE49}" destId="{2FDADE6F-CB3F-4AE6-8982-684365E8ADBD}" srcOrd="1" destOrd="0" parTransId="{E8899724-4751-40F2-A2A9-A8CBA859A0F4}" sibTransId="{97CFFFB1-C0BC-4B09-913D-EC46EB301898}"/>
    <dgm:cxn modelId="{15408160-348D-FD47-BCF8-C4556362571B}" type="presOf" srcId="{0EE6F383-1829-4BBD-9A89-A0EA712ED0FE}" destId="{E0BAD33D-1F14-41F7-B89E-21D0B308F589}" srcOrd="0" destOrd="0" presId="urn:microsoft.com/office/officeart/2005/8/layout/hChevron3"/>
    <dgm:cxn modelId="{307F9875-ED28-4A42-9438-3AE0D29EA86D}" type="presOf" srcId="{47A89173-DB96-4A86-B75D-01212DE1A64B}" destId="{F5457D1C-4EE2-4B58-8069-31794885CDD4}" srcOrd="0" destOrd="0" presId="urn:microsoft.com/office/officeart/2005/8/layout/hChevron3"/>
    <dgm:cxn modelId="{EEEB637D-C0AE-4013-849B-7D7F685C40C8}" srcId="{625F8CF0-4504-4ECB-8231-4EBF0278FE49}" destId="{47A89173-DB96-4A86-B75D-01212DE1A64B}" srcOrd="2" destOrd="0" parTransId="{2FB33732-1844-40E6-9012-D43AC3413C71}" sibTransId="{F3AAA990-CB48-463E-B9F0-CC07838B3502}"/>
    <dgm:cxn modelId="{9672549A-DF77-A049-A96C-DC2ED138024D}" type="presOf" srcId="{D9ACE7BF-3E96-4269-AA26-5DF561108E1A}" destId="{E8716B41-D4EA-4C19-A2AD-FB871FEC2B6C}" srcOrd="0" destOrd="0" presId="urn:microsoft.com/office/officeart/2005/8/layout/hChevron3"/>
    <dgm:cxn modelId="{986050D1-80D0-419C-B782-3947110D81A2}" srcId="{625F8CF0-4504-4ECB-8231-4EBF0278FE49}" destId="{D9ACE7BF-3E96-4269-AA26-5DF561108E1A}" srcOrd="3" destOrd="0" parTransId="{837BBB3F-9098-4A3E-9592-0D358F0810EF}" sibTransId="{CBAA65B7-6F10-4AED-BD94-63F90AF14F15}"/>
    <dgm:cxn modelId="{84980BDE-0688-794E-ACFB-F7A98D4FA4F4}" type="presOf" srcId="{625F8CF0-4504-4ECB-8231-4EBF0278FE49}" destId="{59828533-5546-40F3-BAD2-1CA1044A0B64}" srcOrd="0" destOrd="0" presId="urn:microsoft.com/office/officeart/2005/8/layout/hChevron3"/>
    <dgm:cxn modelId="{61936CED-677C-4D4E-8B11-83CF6F270BD3}" type="presOf" srcId="{2FDADE6F-CB3F-4AE6-8982-684365E8ADBD}" destId="{468B4480-34CD-4997-9F6B-2196D6114E0E}" srcOrd="0" destOrd="0" presId="urn:microsoft.com/office/officeart/2005/8/layout/hChevron3"/>
    <dgm:cxn modelId="{133A5657-763C-1946-B858-AD258A32DC78}" type="presParOf" srcId="{59828533-5546-40F3-BAD2-1CA1044A0B64}" destId="{E0BAD33D-1F14-41F7-B89E-21D0B308F589}" srcOrd="0" destOrd="0" presId="urn:microsoft.com/office/officeart/2005/8/layout/hChevron3"/>
    <dgm:cxn modelId="{C8299BFB-4A6D-D444-9E46-F2AD5ACC2C81}" type="presParOf" srcId="{59828533-5546-40F3-BAD2-1CA1044A0B64}" destId="{D2C37382-0CD8-43EA-89AC-D0F847C31E51}" srcOrd="1" destOrd="0" presId="urn:microsoft.com/office/officeart/2005/8/layout/hChevron3"/>
    <dgm:cxn modelId="{46942043-EB26-3B48-9F81-E0F981C9F2CD}" type="presParOf" srcId="{59828533-5546-40F3-BAD2-1CA1044A0B64}" destId="{468B4480-34CD-4997-9F6B-2196D6114E0E}" srcOrd="2" destOrd="0" presId="urn:microsoft.com/office/officeart/2005/8/layout/hChevron3"/>
    <dgm:cxn modelId="{A9A7B315-F067-9F42-9945-E98C5BDFDB1A}" type="presParOf" srcId="{59828533-5546-40F3-BAD2-1CA1044A0B64}" destId="{05320372-CD1D-4238-8BDE-7B8CA36C592A}" srcOrd="3" destOrd="0" presId="urn:microsoft.com/office/officeart/2005/8/layout/hChevron3"/>
    <dgm:cxn modelId="{BEEFCC7B-7C08-014D-805C-38CCE7A1D855}" type="presParOf" srcId="{59828533-5546-40F3-BAD2-1CA1044A0B64}" destId="{F5457D1C-4EE2-4B58-8069-31794885CDD4}" srcOrd="4" destOrd="0" presId="urn:microsoft.com/office/officeart/2005/8/layout/hChevron3"/>
    <dgm:cxn modelId="{FA29F922-82A2-C247-BCCC-D9254F1BDC92}" type="presParOf" srcId="{59828533-5546-40F3-BAD2-1CA1044A0B64}" destId="{278A53E7-1DB5-4D6E-BE50-31004BFA7B55}" srcOrd="5" destOrd="0" presId="urn:microsoft.com/office/officeart/2005/8/layout/hChevron3"/>
    <dgm:cxn modelId="{E01A10F4-05A9-2E49-B207-176AC3B7D06E}" type="presParOf" srcId="{59828533-5546-40F3-BAD2-1CA1044A0B64}" destId="{E8716B41-D4EA-4C19-A2AD-FB871FEC2B6C}"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B57654-547C-4FD0-8DFA-9975CED61D8E}">
      <dsp:nvSpPr>
        <dsp:cNvPr id="0" name=""/>
        <dsp:cNvSpPr/>
      </dsp:nvSpPr>
      <dsp:spPr>
        <a:xfrm>
          <a:off x="5680505" y="1477717"/>
          <a:ext cx="220141" cy="1721680"/>
        </a:xfrm>
        <a:custGeom>
          <a:avLst/>
          <a:gdLst/>
          <a:ahLst/>
          <a:cxnLst/>
          <a:rect l="0" t="0" r="0" b="0"/>
          <a:pathLst>
            <a:path>
              <a:moveTo>
                <a:pt x="0" y="0"/>
              </a:moveTo>
              <a:lnTo>
                <a:pt x="0" y="1721680"/>
              </a:lnTo>
              <a:lnTo>
                <a:pt x="220141" y="172168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D57B562-0703-4B8C-885F-1A6E6E8BF7E5}">
      <dsp:nvSpPr>
        <dsp:cNvPr id="0" name=""/>
        <dsp:cNvSpPr/>
      </dsp:nvSpPr>
      <dsp:spPr>
        <a:xfrm>
          <a:off x="5680505" y="1477717"/>
          <a:ext cx="214180" cy="989569"/>
        </a:xfrm>
        <a:custGeom>
          <a:avLst/>
          <a:gdLst/>
          <a:ahLst/>
          <a:cxnLst/>
          <a:rect l="0" t="0" r="0" b="0"/>
          <a:pathLst>
            <a:path>
              <a:moveTo>
                <a:pt x="0" y="0"/>
              </a:moveTo>
              <a:lnTo>
                <a:pt x="0" y="989569"/>
              </a:lnTo>
              <a:lnTo>
                <a:pt x="214180" y="989569"/>
              </a:lnTo>
            </a:path>
          </a:pathLst>
        </a:custGeom>
        <a:noFill/>
        <a:ln w="2540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sp>
    <dsp:sp modelId="{03552278-51F2-4188-A74D-225313BD16F8}">
      <dsp:nvSpPr>
        <dsp:cNvPr id="0" name=""/>
        <dsp:cNvSpPr/>
      </dsp:nvSpPr>
      <dsp:spPr>
        <a:xfrm>
          <a:off x="5680505" y="1477717"/>
          <a:ext cx="214180" cy="325503"/>
        </a:xfrm>
        <a:custGeom>
          <a:avLst/>
          <a:gdLst/>
          <a:ahLst/>
          <a:cxnLst/>
          <a:rect l="0" t="0" r="0" b="0"/>
          <a:pathLst>
            <a:path>
              <a:moveTo>
                <a:pt x="0" y="0"/>
              </a:moveTo>
              <a:lnTo>
                <a:pt x="0" y="325503"/>
              </a:lnTo>
              <a:lnTo>
                <a:pt x="214180" y="325503"/>
              </a:lnTo>
            </a:path>
          </a:pathLst>
        </a:custGeom>
        <a:noFill/>
        <a:ln w="25400" cap="flat" cmpd="sng" algn="ctr">
          <a:solidFill>
            <a:schemeClr val="accent1">
              <a:lumMod val="75000"/>
            </a:schemeClr>
          </a:solidFill>
          <a:prstDash val="solid"/>
        </a:ln>
        <a:effectLst/>
      </dsp:spPr>
      <dsp:style>
        <a:lnRef idx="2">
          <a:scrgbClr r="0" g="0" b="0"/>
        </a:lnRef>
        <a:fillRef idx="0">
          <a:scrgbClr r="0" g="0" b="0"/>
        </a:fillRef>
        <a:effectRef idx="0">
          <a:scrgbClr r="0" g="0" b="0"/>
        </a:effectRef>
        <a:fontRef idx="minor"/>
      </dsp:style>
    </dsp:sp>
    <dsp:sp modelId="{3227F2A0-6CF1-4121-BA42-F363CC9CD018}">
      <dsp:nvSpPr>
        <dsp:cNvPr id="0" name=""/>
        <dsp:cNvSpPr/>
      </dsp:nvSpPr>
      <dsp:spPr>
        <a:xfrm>
          <a:off x="4196118" y="662532"/>
          <a:ext cx="2175513" cy="335300"/>
        </a:xfrm>
        <a:custGeom>
          <a:avLst/>
          <a:gdLst/>
          <a:ahLst/>
          <a:cxnLst/>
          <a:rect l="0" t="0" r="0" b="0"/>
          <a:pathLst>
            <a:path>
              <a:moveTo>
                <a:pt x="0" y="0"/>
              </a:moveTo>
              <a:lnTo>
                <a:pt x="0" y="153879"/>
              </a:lnTo>
              <a:lnTo>
                <a:pt x="2175513" y="153879"/>
              </a:lnTo>
              <a:lnTo>
                <a:pt x="2175513" y="33530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F3151E0-169C-41D6-8CE0-24AB5571C972}">
      <dsp:nvSpPr>
        <dsp:cNvPr id="0" name=""/>
        <dsp:cNvSpPr/>
      </dsp:nvSpPr>
      <dsp:spPr>
        <a:xfrm>
          <a:off x="3508844" y="1471428"/>
          <a:ext cx="242499" cy="1959467"/>
        </a:xfrm>
        <a:custGeom>
          <a:avLst/>
          <a:gdLst/>
          <a:ahLst/>
          <a:cxnLst/>
          <a:rect l="0" t="0" r="0" b="0"/>
          <a:pathLst>
            <a:path>
              <a:moveTo>
                <a:pt x="0" y="0"/>
              </a:moveTo>
              <a:lnTo>
                <a:pt x="0" y="1959467"/>
              </a:lnTo>
              <a:lnTo>
                <a:pt x="242499" y="1959467"/>
              </a:lnTo>
            </a:path>
          </a:pathLst>
        </a:custGeom>
        <a:noFill/>
        <a:ln w="25400" cap="flat" cmpd="sng" algn="ctr">
          <a:solidFill>
            <a:schemeClr val="accent1">
              <a:lumMod val="60000"/>
              <a:lumOff val="40000"/>
            </a:schemeClr>
          </a:solidFill>
          <a:prstDash val="solid"/>
        </a:ln>
        <a:effectLst/>
      </dsp:spPr>
      <dsp:style>
        <a:lnRef idx="2">
          <a:scrgbClr r="0" g="0" b="0"/>
        </a:lnRef>
        <a:fillRef idx="0">
          <a:scrgbClr r="0" g="0" b="0"/>
        </a:fillRef>
        <a:effectRef idx="0">
          <a:scrgbClr r="0" g="0" b="0"/>
        </a:effectRef>
        <a:fontRef idx="minor"/>
      </dsp:style>
    </dsp:sp>
    <dsp:sp modelId="{E2571495-7184-4A93-85D3-7247B0E25DDD}">
      <dsp:nvSpPr>
        <dsp:cNvPr id="0" name=""/>
        <dsp:cNvSpPr/>
      </dsp:nvSpPr>
      <dsp:spPr>
        <a:xfrm>
          <a:off x="3508844" y="1471428"/>
          <a:ext cx="252192" cy="1321025"/>
        </a:xfrm>
        <a:custGeom>
          <a:avLst/>
          <a:gdLst/>
          <a:ahLst/>
          <a:cxnLst/>
          <a:rect l="0" t="0" r="0" b="0"/>
          <a:pathLst>
            <a:path>
              <a:moveTo>
                <a:pt x="0" y="0"/>
              </a:moveTo>
              <a:lnTo>
                <a:pt x="0" y="1321025"/>
              </a:lnTo>
              <a:lnTo>
                <a:pt x="252192" y="1321025"/>
              </a:lnTo>
            </a:path>
          </a:pathLst>
        </a:custGeom>
        <a:noFill/>
        <a:ln w="25400" cap="flat" cmpd="sng" algn="ctr">
          <a:solidFill>
            <a:schemeClr val="accent1">
              <a:lumMod val="60000"/>
              <a:lumOff val="40000"/>
            </a:schemeClr>
          </a:solidFill>
          <a:prstDash val="solid"/>
        </a:ln>
        <a:effectLst/>
      </dsp:spPr>
      <dsp:style>
        <a:lnRef idx="2">
          <a:scrgbClr r="0" g="0" b="0"/>
        </a:lnRef>
        <a:fillRef idx="0">
          <a:scrgbClr r="0" g="0" b="0"/>
        </a:fillRef>
        <a:effectRef idx="0">
          <a:scrgbClr r="0" g="0" b="0"/>
        </a:effectRef>
        <a:fontRef idx="minor"/>
      </dsp:style>
    </dsp:sp>
    <dsp:sp modelId="{090BC93C-69B3-46AC-8DC6-3D89CB948BBC}">
      <dsp:nvSpPr>
        <dsp:cNvPr id="0" name=""/>
        <dsp:cNvSpPr/>
      </dsp:nvSpPr>
      <dsp:spPr>
        <a:xfrm>
          <a:off x="3508844" y="1471428"/>
          <a:ext cx="251760" cy="744702"/>
        </a:xfrm>
        <a:custGeom>
          <a:avLst/>
          <a:gdLst/>
          <a:ahLst/>
          <a:cxnLst/>
          <a:rect l="0" t="0" r="0" b="0"/>
          <a:pathLst>
            <a:path>
              <a:moveTo>
                <a:pt x="0" y="0"/>
              </a:moveTo>
              <a:lnTo>
                <a:pt x="0" y="744702"/>
              </a:lnTo>
              <a:lnTo>
                <a:pt x="251760" y="744702"/>
              </a:lnTo>
            </a:path>
          </a:pathLst>
        </a:custGeom>
        <a:noFill/>
        <a:ln w="25400" cap="flat" cmpd="sng" algn="ctr">
          <a:solidFill>
            <a:schemeClr val="accent1">
              <a:lumMod val="60000"/>
              <a:lumOff val="40000"/>
            </a:schemeClr>
          </a:solidFill>
          <a:prstDash val="solid"/>
        </a:ln>
        <a:effectLst/>
      </dsp:spPr>
      <dsp:style>
        <a:lnRef idx="2">
          <a:scrgbClr r="0" g="0" b="0"/>
        </a:lnRef>
        <a:fillRef idx="0">
          <a:scrgbClr r="0" g="0" b="0"/>
        </a:fillRef>
        <a:effectRef idx="0">
          <a:scrgbClr r="0" g="0" b="0"/>
        </a:effectRef>
        <a:fontRef idx="minor"/>
      </dsp:style>
    </dsp:sp>
    <dsp:sp modelId="{FF2EAA7A-0C72-47B8-9B09-C9B44BDA18FE}">
      <dsp:nvSpPr>
        <dsp:cNvPr id="0" name=""/>
        <dsp:cNvSpPr/>
      </dsp:nvSpPr>
      <dsp:spPr>
        <a:xfrm>
          <a:off x="3508844" y="1471428"/>
          <a:ext cx="251743" cy="261207"/>
        </a:xfrm>
        <a:custGeom>
          <a:avLst/>
          <a:gdLst/>
          <a:ahLst/>
          <a:cxnLst/>
          <a:rect l="0" t="0" r="0" b="0"/>
          <a:pathLst>
            <a:path>
              <a:moveTo>
                <a:pt x="0" y="0"/>
              </a:moveTo>
              <a:lnTo>
                <a:pt x="0" y="261207"/>
              </a:lnTo>
              <a:lnTo>
                <a:pt x="251743" y="261207"/>
              </a:lnTo>
            </a:path>
          </a:pathLst>
        </a:custGeom>
        <a:noFill/>
        <a:ln w="25400" cap="flat" cmpd="sng" algn="ctr">
          <a:solidFill>
            <a:schemeClr val="accent1">
              <a:lumMod val="60000"/>
              <a:lumOff val="40000"/>
            </a:schemeClr>
          </a:solidFill>
          <a:prstDash val="solid"/>
        </a:ln>
        <a:effectLst/>
      </dsp:spPr>
      <dsp:style>
        <a:lnRef idx="2">
          <a:scrgbClr r="0" g="0" b="0"/>
        </a:lnRef>
        <a:fillRef idx="0">
          <a:scrgbClr r="0" g="0" b="0"/>
        </a:fillRef>
        <a:effectRef idx="0">
          <a:scrgbClr r="0" g="0" b="0"/>
        </a:effectRef>
        <a:fontRef idx="minor"/>
      </dsp:style>
    </dsp:sp>
    <dsp:sp modelId="{6BB3E314-D2CC-4B49-AEA2-9E73D9C443DF}">
      <dsp:nvSpPr>
        <dsp:cNvPr id="0" name=""/>
        <dsp:cNvSpPr/>
      </dsp:nvSpPr>
      <dsp:spPr>
        <a:xfrm>
          <a:off x="4150398" y="662532"/>
          <a:ext cx="91440" cy="356232"/>
        </a:xfrm>
        <a:custGeom>
          <a:avLst/>
          <a:gdLst/>
          <a:ahLst/>
          <a:cxnLst/>
          <a:rect l="0" t="0" r="0" b="0"/>
          <a:pathLst>
            <a:path>
              <a:moveTo>
                <a:pt x="45720" y="0"/>
              </a:moveTo>
              <a:lnTo>
                <a:pt x="45720" y="174812"/>
              </a:lnTo>
              <a:lnTo>
                <a:pt x="49573" y="174812"/>
              </a:lnTo>
              <a:lnTo>
                <a:pt x="49573" y="35623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4D1CD5B-1EE2-47FC-8EA0-5BDAC2C236B9}">
      <dsp:nvSpPr>
        <dsp:cNvPr id="0" name=""/>
        <dsp:cNvSpPr/>
      </dsp:nvSpPr>
      <dsp:spPr>
        <a:xfrm>
          <a:off x="770407" y="1451722"/>
          <a:ext cx="223026" cy="2691284"/>
        </a:xfrm>
        <a:custGeom>
          <a:avLst/>
          <a:gdLst/>
          <a:ahLst/>
          <a:cxnLst/>
          <a:rect l="0" t="0" r="0" b="0"/>
          <a:pathLst>
            <a:path>
              <a:moveTo>
                <a:pt x="0" y="0"/>
              </a:moveTo>
              <a:lnTo>
                <a:pt x="0" y="2691284"/>
              </a:lnTo>
              <a:lnTo>
                <a:pt x="223026" y="269128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A5B5904-2F25-46A1-8850-9C62CF2AD841}">
      <dsp:nvSpPr>
        <dsp:cNvPr id="0" name=""/>
        <dsp:cNvSpPr/>
      </dsp:nvSpPr>
      <dsp:spPr>
        <a:xfrm>
          <a:off x="770407" y="1451722"/>
          <a:ext cx="249790" cy="1798438"/>
        </a:xfrm>
        <a:custGeom>
          <a:avLst/>
          <a:gdLst/>
          <a:ahLst/>
          <a:cxnLst/>
          <a:rect l="0" t="0" r="0" b="0"/>
          <a:pathLst>
            <a:path>
              <a:moveTo>
                <a:pt x="0" y="0"/>
              </a:moveTo>
              <a:lnTo>
                <a:pt x="0" y="1798438"/>
              </a:lnTo>
              <a:lnTo>
                <a:pt x="249790" y="179843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DC2D7F-AE93-4BDD-98B7-D7B1597529D9}">
      <dsp:nvSpPr>
        <dsp:cNvPr id="0" name=""/>
        <dsp:cNvSpPr/>
      </dsp:nvSpPr>
      <dsp:spPr>
        <a:xfrm>
          <a:off x="770407" y="1451722"/>
          <a:ext cx="249790" cy="1099156"/>
        </a:xfrm>
        <a:custGeom>
          <a:avLst/>
          <a:gdLst/>
          <a:ahLst/>
          <a:cxnLst/>
          <a:rect l="0" t="0" r="0" b="0"/>
          <a:pathLst>
            <a:path>
              <a:moveTo>
                <a:pt x="0" y="0"/>
              </a:moveTo>
              <a:lnTo>
                <a:pt x="0" y="1099156"/>
              </a:lnTo>
              <a:lnTo>
                <a:pt x="249790" y="109915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57FD57-F1FF-49D2-8216-62643AE51EA5}">
      <dsp:nvSpPr>
        <dsp:cNvPr id="0" name=""/>
        <dsp:cNvSpPr/>
      </dsp:nvSpPr>
      <dsp:spPr>
        <a:xfrm>
          <a:off x="770407" y="1451722"/>
          <a:ext cx="249790" cy="394197"/>
        </a:xfrm>
        <a:custGeom>
          <a:avLst/>
          <a:gdLst/>
          <a:ahLst/>
          <a:cxnLst/>
          <a:rect l="0" t="0" r="0" b="0"/>
          <a:pathLst>
            <a:path>
              <a:moveTo>
                <a:pt x="0" y="0"/>
              </a:moveTo>
              <a:lnTo>
                <a:pt x="0" y="394197"/>
              </a:lnTo>
              <a:lnTo>
                <a:pt x="249790" y="39419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3E6EC51-3ED1-4337-B5C5-B226D7EA5C59}">
      <dsp:nvSpPr>
        <dsp:cNvPr id="0" name=""/>
        <dsp:cNvSpPr/>
      </dsp:nvSpPr>
      <dsp:spPr>
        <a:xfrm>
          <a:off x="1461534" y="662532"/>
          <a:ext cx="2734583" cy="335836"/>
        </a:xfrm>
        <a:custGeom>
          <a:avLst/>
          <a:gdLst/>
          <a:ahLst/>
          <a:cxnLst/>
          <a:rect l="0" t="0" r="0" b="0"/>
          <a:pathLst>
            <a:path>
              <a:moveTo>
                <a:pt x="2734583" y="0"/>
              </a:moveTo>
              <a:lnTo>
                <a:pt x="2734583" y="154415"/>
              </a:lnTo>
              <a:lnTo>
                <a:pt x="0" y="154415"/>
              </a:lnTo>
              <a:lnTo>
                <a:pt x="0" y="335836"/>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E6E1A79-ACC2-4B43-9252-888CB64F0709}">
      <dsp:nvSpPr>
        <dsp:cNvPr id="0" name=""/>
        <dsp:cNvSpPr/>
      </dsp:nvSpPr>
      <dsp:spPr>
        <a:xfrm>
          <a:off x="2937878" y="372"/>
          <a:ext cx="2516481" cy="662160"/>
        </a:xfrm>
        <a:prstGeom prst="rect">
          <a:avLst/>
        </a:prstGeom>
        <a:solidFill>
          <a:schemeClr val="tx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pt-PT" sz="2400" b="1" kern="1200"/>
            <a:t>Investigação forense digital</a:t>
          </a:r>
        </a:p>
      </dsp:txBody>
      <dsp:txXfrm>
        <a:off x="2937878" y="372"/>
        <a:ext cx="2516481" cy="662160"/>
      </dsp:txXfrm>
    </dsp:sp>
    <dsp:sp modelId="{1108FBA0-E998-455D-9E8A-6A59BA651442}">
      <dsp:nvSpPr>
        <dsp:cNvPr id="0" name=""/>
        <dsp:cNvSpPr/>
      </dsp:nvSpPr>
      <dsp:spPr>
        <a:xfrm>
          <a:off x="597625" y="998369"/>
          <a:ext cx="1727818" cy="45335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pt-PT" sz="1400" b="1" kern="1200"/>
            <a:t>Computação Forense</a:t>
          </a:r>
        </a:p>
      </dsp:txBody>
      <dsp:txXfrm>
        <a:off x="597625" y="998369"/>
        <a:ext cx="1727818" cy="453353"/>
      </dsp:txXfrm>
    </dsp:sp>
    <dsp:sp modelId="{BCFDE1FA-F5EB-4C9A-92F3-E7188BC5217F}">
      <dsp:nvSpPr>
        <dsp:cNvPr id="0" name=""/>
        <dsp:cNvSpPr/>
      </dsp:nvSpPr>
      <dsp:spPr>
        <a:xfrm>
          <a:off x="1020198" y="1528144"/>
          <a:ext cx="1754547" cy="63555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pt-PT" sz="1400" kern="1200"/>
            <a:t>Investigação Forense</a:t>
          </a:r>
          <a:br>
            <a:rPr lang="pt-PT" sz="1400" kern="1200"/>
          </a:br>
          <a:r>
            <a:rPr lang="pt-PT" sz="1400" kern="1200"/>
            <a:t>Post </a:t>
          </a:r>
          <a:r>
            <a:rPr lang="pt-PT" sz="1400" kern="1200" noProof="0"/>
            <a:t>Mortem</a:t>
          </a:r>
        </a:p>
      </dsp:txBody>
      <dsp:txXfrm>
        <a:off x="1020198" y="1528144"/>
        <a:ext cx="1754547" cy="635552"/>
      </dsp:txXfrm>
    </dsp:sp>
    <dsp:sp modelId="{B1505D27-7393-46A8-94B8-A780B39F4649}">
      <dsp:nvSpPr>
        <dsp:cNvPr id="0" name=""/>
        <dsp:cNvSpPr/>
      </dsp:nvSpPr>
      <dsp:spPr>
        <a:xfrm>
          <a:off x="1020198" y="2229068"/>
          <a:ext cx="1754547" cy="6436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pt-PT" sz="1400" kern="1200"/>
            <a:t>Investigação </a:t>
          </a:r>
          <a:r>
            <a:rPr lang="pt-PT" sz="1400" kern="1200" noProof="0"/>
            <a:t>Forense</a:t>
          </a:r>
          <a:r>
            <a:rPr lang="pt-PT" sz="1400" kern="1200"/>
            <a:t> Ativa</a:t>
          </a:r>
        </a:p>
      </dsp:txBody>
      <dsp:txXfrm>
        <a:off x="1020198" y="2229068"/>
        <a:ext cx="1754547" cy="643621"/>
      </dsp:txXfrm>
    </dsp:sp>
    <dsp:sp modelId="{780D3687-CEFE-46A7-B8E3-9EE0EA6B234E}">
      <dsp:nvSpPr>
        <dsp:cNvPr id="0" name=""/>
        <dsp:cNvSpPr/>
      </dsp:nvSpPr>
      <dsp:spPr>
        <a:xfrm>
          <a:off x="1020198" y="2928350"/>
          <a:ext cx="1773605" cy="64362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pt-PT" sz="1400" kern="1200" noProof="0"/>
            <a:t>Investigação Forense para Aplicações</a:t>
          </a:r>
        </a:p>
      </dsp:txBody>
      <dsp:txXfrm>
        <a:off x="1020198" y="2928350"/>
        <a:ext cx="1773605" cy="643621"/>
      </dsp:txXfrm>
    </dsp:sp>
    <dsp:sp modelId="{40CDE946-0848-460B-A821-854D87DADFFD}">
      <dsp:nvSpPr>
        <dsp:cNvPr id="0" name=""/>
        <dsp:cNvSpPr/>
      </dsp:nvSpPr>
      <dsp:spPr>
        <a:xfrm>
          <a:off x="993434" y="3711052"/>
          <a:ext cx="1806572" cy="86390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pt-PT" sz="1200" kern="1200"/>
            <a:t>Outros Dispositivos Forenses: DVR, routers, consolas de jogos, dispositivos de </a:t>
          </a:r>
          <a:r>
            <a:rPr lang="pt-PT" sz="1200" kern="1200" noProof="0"/>
            <a:t>clonagem</a:t>
          </a:r>
          <a:r>
            <a:rPr lang="pt-PT" sz="1200" kern="1200"/>
            <a:t>, etc.</a:t>
          </a:r>
        </a:p>
      </dsp:txBody>
      <dsp:txXfrm>
        <a:off x="993434" y="3711052"/>
        <a:ext cx="1806572" cy="863909"/>
      </dsp:txXfrm>
    </dsp:sp>
    <dsp:sp modelId="{E55EC117-E706-4B1F-8DA3-6F803617C1BE}">
      <dsp:nvSpPr>
        <dsp:cNvPr id="0" name=""/>
        <dsp:cNvSpPr/>
      </dsp:nvSpPr>
      <dsp:spPr>
        <a:xfrm>
          <a:off x="3336062" y="1018765"/>
          <a:ext cx="1727818" cy="452662"/>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pt-PT" sz="1400" b="1" kern="1200" noProof="0"/>
            <a:t>Investigação Forense</a:t>
          </a:r>
          <a:r>
            <a:rPr lang="pt-PT" sz="1400" b="1" kern="1200"/>
            <a:t> de Dispositivos Móveis</a:t>
          </a:r>
        </a:p>
      </dsp:txBody>
      <dsp:txXfrm>
        <a:off x="3336062" y="1018765"/>
        <a:ext cx="1727818" cy="452662"/>
      </dsp:txXfrm>
    </dsp:sp>
    <dsp:sp modelId="{5E736E1D-85CF-422A-871E-0D4D19E5EEED}">
      <dsp:nvSpPr>
        <dsp:cNvPr id="0" name=""/>
        <dsp:cNvSpPr/>
      </dsp:nvSpPr>
      <dsp:spPr>
        <a:xfrm>
          <a:off x="3760587" y="1536800"/>
          <a:ext cx="1484317" cy="391670"/>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pt-PT" sz="1400" kern="1200"/>
            <a:t>Investigação Forense Android</a:t>
          </a:r>
        </a:p>
      </dsp:txBody>
      <dsp:txXfrm>
        <a:off x="3760587" y="1536800"/>
        <a:ext cx="1484317" cy="391670"/>
      </dsp:txXfrm>
    </dsp:sp>
    <dsp:sp modelId="{500CD307-C0E4-4017-99BC-D8FA52224E27}">
      <dsp:nvSpPr>
        <dsp:cNvPr id="0" name=""/>
        <dsp:cNvSpPr/>
      </dsp:nvSpPr>
      <dsp:spPr>
        <a:xfrm>
          <a:off x="3760604" y="2020295"/>
          <a:ext cx="1484317" cy="391670"/>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pt-PT" sz="1400" kern="1200"/>
            <a:t>Investigação Forense iOS</a:t>
          </a:r>
        </a:p>
      </dsp:txBody>
      <dsp:txXfrm>
        <a:off x="3760604" y="2020295"/>
        <a:ext cx="1484317" cy="391670"/>
      </dsp:txXfrm>
    </dsp:sp>
    <dsp:sp modelId="{8D5E0606-D3F0-4054-AB3C-53C918A74826}">
      <dsp:nvSpPr>
        <dsp:cNvPr id="0" name=""/>
        <dsp:cNvSpPr/>
      </dsp:nvSpPr>
      <dsp:spPr>
        <a:xfrm>
          <a:off x="3761036" y="2510391"/>
          <a:ext cx="1484317" cy="564124"/>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pt-PT" sz="1400" kern="1200"/>
            <a:t>Telefone Windows/Symbian/outros</a:t>
          </a:r>
        </a:p>
      </dsp:txBody>
      <dsp:txXfrm>
        <a:off x="3761036" y="2510391"/>
        <a:ext cx="1484317" cy="564124"/>
      </dsp:txXfrm>
    </dsp:sp>
    <dsp:sp modelId="{BA3AA106-B34E-4109-AC6D-70F574478CAF}">
      <dsp:nvSpPr>
        <dsp:cNvPr id="0" name=""/>
        <dsp:cNvSpPr/>
      </dsp:nvSpPr>
      <dsp:spPr>
        <a:xfrm>
          <a:off x="3751343" y="3184206"/>
          <a:ext cx="1518268" cy="493378"/>
        </a:xfrm>
        <a:prstGeom prst="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pt-PT" sz="1200" kern="1200"/>
            <a:t>Outros, por exemplo, Satnav.</a:t>
          </a:r>
        </a:p>
      </dsp:txBody>
      <dsp:txXfrm>
        <a:off x="3751343" y="3184206"/>
        <a:ext cx="1518268" cy="493378"/>
      </dsp:txXfrm>
    </dsp:sp>
    <dsp:sp modelId="{7B27B07C-4897-4A9B-849D-406F857EB4D3}">
      <dsp:nvSpPr>
        <dsp:cNvPr id="0" name=""/>
        <dsp:cNvSpPr/>
      </dsp:nvSpPr>
      <dsp:spPr>
        <a:xfrm>
          <a:off x="5507723" y="997833"/>
          <a:ext cx="1727818" cy="479884"/>
        </a:xfrm>
        <a:prstGeom prst="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pt-PT" sz="1400" b="1" kern="1200"/>
            <a:t>Investigação Forense de Rede</a:t>
          </a:r>
        </a:p>
      </dsp:txBody>
      <dsp:txXfrm>
        <a:off x="5507723" y="997833"/>
        <a:ext cx="1727818" cy="479884"/>
      </dsp:txXfrm>
    </dsp:sp>
    <dsp:sp modelId="{C6D11E7F-ABF3-4B76-BBF2-8470D0117EA7}">
      <dsp:nvSpPr>
        <dsp:cNvPr id="0" name=""/>
        <dsp:cNvSpPr/>
      </dsp:nvSpPr>
      <dsp:spPr>
        <a:xfrm>
          <a:off x="5894685" y="1544195"/>
          <a:ext cx="1520238" cy="518051"/>
        </a:xfrm>
        <a:prstGeom prst="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pt-PT" sz="1400" kern="1200"/>
            <a:t>Investigação Forense da Redes ativas</a:t>
          </a:r>
        </a:p>
      </dsp:txBody>
      <dsp:txXfrm>
        <a:off x="5894685" y="1544195"/>
        <a:ext cx="1520238" cy="518051"/>
      </dsp:txXfrm>
    </dsp:sp>
    <dsp:sp modelId="{1767D0E3-0B48-43EE-A3F2-9F9CBA311C49}">
      <dsp:nvSpPr>
        <dsp:cNvPr id="0" name=""/>
        <dsp:cNvSpPr/>
      </dsp:nvSpPr>
      <dsp:spPr>
        <a:xfrm>
          <a:off x="5894685" y="2173899"/>
          <a:ext cx="1520238" cy="586775"/>
        </a:xfrm>
        <a:prstGeom prst="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pt-PT" sz="1400" kern="1200"/>
            <a:t>Investigação Forense de Pacotes Capturados</a:t>
          </a:r>
        </a:p>
      </dsp:txBody>
      <dsp:txXfrm>
        <a:off x="5894685" y="2173899"/>
        <a:ext cx="1520238" cy="586775"/>
      </dsp:txXfrm>
    </dsp:sp>
    <dsp:sp modelId="{65C94771-98DB-45EC-AFD7-6F37D063164F}">
      <dsp:nvSpPr>
        <dsp:cNvPr id="0" name=""/>
        <dsp:cNvSpPr/>
      </dsp:nvSpPr>
      <dsp:spPr>
        <a:xfrm>
          <a:off x="5900646" y="2888507"/>
          <a:ext cx="1521154" cy="621781"/>
        </a:xfrm>
        <a:prstGeom prst="rect">
          <a:avLst/>
        </a:prstGeom>
        <a:solidFill>
          <a:schemeClr val="accent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pt-PT" sz="1200" kern="1200"/>
            <a:t>Análise de Malware</a:t>
          </a:r>
        </a:p>
      </dsp:txBody>
      <dsp:txXfrm>
        <a:off x="5900646" y="2888507"/>
        <a:ext cx="1521154" cy="6217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BAD33D-1F14-41F7-B89E-21D0B308F589}">
      <dsp:nvSpPr>
        <dsp:cNvPr id="0" name=""/>
        <dsp:cNvSpPr/>
      </dsp:nvSpPr>
      <dsp:spPr>
        <a:xfrm>
          <a:off x="2411" y="1779171"/>
          <a:ext cx="2419052" cy="967620"/>
        </a:xfrm>
        <a:prstGeom prst="homePlat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2672" rIns="21336" bIns="42672" numCol="1" spcCol="1270" anchor="ctr" anchorCtr="0">
          <a:noAutofit/>
        </a:bodyPr>
        <a:lstStyle/>
        <a:p>
          <a:pPr marL="0" lvl="0" indent="0" algn="ctr" defTabSz="711200">
            <a:lnSpc>
              <a:spcPct val="90000"/>
            </a:lnSpc>
            <a:spcBef>
              <a:spcPct val="0"/>
            </a:spcBef>
            <a:spcAft>
              <a:spcPct val="35000"/>
            </a:spcAft>
            <a:buNone/>
          </a:pPr>
          <a:r>
            <a:rPr lang="pt-PT" sz="1600" b="1" kern="1200" noProof="0"/>
            <a:t>Aquisição</a:t>
          </a:r>
        </a:p>
      </dsp:txBody>
      <dsp:txXfrm>
        <a:off x="2411" y="1779171"/>
        <a:ext cx="2177147" cy="967620"/>
      </dsp:txXfrm>
    </dsp:sp>
    <dsp:sp modelId="{468B4480-34CD-4997-9F6B-2196D6114E0E}">
      <dsp:nvSpPr>
        <dsp:cNvPr id="0" name=""/>
        <dsp:cNvSpPr/>
      </dsp:nvSpPr>
      <dsp:spPr>
        <a:xfrm>
          <a:off x="1937652" y="1779171"/>
          <a:ext cx="2419052" cy="967620"/>
        </a:xfrm>
        <a:prstGeom prst="chevron">
          <a:avLst/>
        </a:prstGeom>
        <a:solidFill>
          <a:srgbClr val="00B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pt-PT" sz="1600" b="1" kern="1200" noProof="0"/>
            <a:t>Processamento</a:t>
          </a:r>
        </a:p>
      </dsp:txBody>
      <dsp:txXfrm>
        <a:off x="2421462" y="1779171"/>
        <a:ext cx="1451432" cy="967620"/>
      </dsp:txXfrm>
    </dsp:sp>
    <dsp:sp modelId="{F5457D1C-4EE2-4B58-8069-31794885CDD4}">
      <dsp:nvSpPr>
        <dsp:cNvPr id="0" name=""/>
        <dsp:cNvSpPr/>
      </dsp:nvSpPr>
      <dsp:spPr>
        <a:xfrm>
          <a:off x="3872894" y="1779171"/>
          <a:ext cx="2419052" cy="967620"/>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pt-PT" sz="1600" b="1" kern="1200" noProof="0"/>
            <a:t>Análise</a:t>
          </a:r>
        </a:p>
      </dsp:txBody>
      <dsp:txXfrm>
        <a:off x="4356704" y="1779171"/>
        <a:ext cx="1451432" cy="967620"/>
      </dsp:txXfrm>
    </dsp:sp>
    <dsp:sp modelId="{E8716B41-D4EA-4C19-A2AD-FB871FEC2B6C}">
      <dsp:nvSpPr>
        <dsp:cNvPr id="0" name=""/>
        <dsp:cNvSpPr/>
      </dsp:nvSpPr>
      <dsp:spPr>
        <a:xfrm>
          <a:off x="5808136" y="1779171"/>
          <a:ext cx="2419052" cy="967620"/>
        </a:xfrm>
        <a:prstGeom prst="chevron">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marL="0" lvl="0" indent="0" algn="ctr" defTabSz="711200">
            <a:lnSpc>
              <a:spcPct val="90000"/>
            </a:lnSpc>
            <a:spcBef>
              <a:spcPct val="0"/>
            </a:spcBef>
            <a:spcAft>
              <a:spcPct val="35000"/>
            </a:spcAft>
            <a:buNone/>
          </a:pPr>
          <a:r>
            <a:rPr lang="pt-PT" sz="1600" b="1" kern="1200" noProof="0"/>
            <a:t>Apresentação</a:t>
          </a:r>
        </a:p>
      </dsp:txBody>
      <dsp:txXfrm>
        <a:off x="6291946" y="1779171"/>
        <a:ext cx="1451432" cy="96762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hasCustomPrompt="1"/>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hasCustomPrompt="1"/>
          </p:nvPr>
        </p:nvSpPr>
        <p:spPr>
          <a:xfrm>
            <a:off x="3884613" y="0"/>
            <a:ext cx="2971800" cy="457200"/>
          </a:xfrm>
          <a:prstGeom prst="rect">
            <a:avLst/>
          </a:prstGeom>
        </p:spPr>
        <p:txBody>
          <a:bodyPr vert="horz" lIns="91440" tIns="45720" rIns="91440" bIns="45720" rtlCol="0"/>
          <a:lstStyle>
            <a:lvl1pPr algn="r">
              <a:defRPr sz="1200"/>
            </a:lvl1pPr>
          </a:lstStyle>
          <a:p>
            <a:fld id="{F6622C30-4822-E547-B346-706181DB0BCF}" type="datetimeFigureOut">
              <a:rPr lang="en-US" smtClean="0"/>
              <a:pPr/>
              <a:t>9/7/2018</a:t>
            </a:fld>
            <a:endParaRPr lang="en-US"/>
          </a:p>
        </p:txBody>
      </p:sp>
      <p:sp>
        <p:nvSpPr>
          <p:cNvPr id="4" name="Slide Image Placeholder 3"/>
          <p:cNvSpPr>
            <a:spLocks noGrp="1" noRot="1" noChangeAspect="1"/>
          </p:cNvSpPr>
          <p:nvPr>
            <p:ph type="sldImg" idx="2" hasCustomPrompt="1"/>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hasCustomPrompt="1"/>
          </p:nvPr>
        </p:nvSpPr>
        <p:spPr>
          <a:xfrm>
            <a:off x="685800" y="4343400"/>
            <a:ext cx="5486400" cy="4114800"/>
          </a:xfrm>
          <a:prstGeom prst="rect">
            <a:avLst/>
          </a:prstGeom>
        </p:spPr>
        <p:txBody>
          <a:bodyPr vert="horz" lIns="91440" tIns="45720" rIns="91440" bIns="45720" rtlCol="0">
            <a:normAutofit/>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6" name="Footer Placeholder 5"/>
          <p:cNvSpPr>
            <a:spLocks noGrp="1"/>
          </p:cNvSpPr>
          <p:nvPr>
            <p:ph type="ftr" sz="quarter" idx="4" hasCustomPrompt="1"/>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hasCustomPrompt="1"/>
          </p:nvPr>
        </p:nvSpPr>
        <p:spPr>
          <a:xfrm>
            <a:off x="3884613" y="8685213"/>
            <a:ext cx="2971800" cy="457200"/>
          </a:xfrm>
          <a:prstGeom prst="rect">
            <a:avLst/>
          </a:prstGeom>
        </p:spPr>
        <p:txBody>
          <a:bodyPr vert="horz" lIns="91440" tIns="45720" rIns="91440" bIns="45720" rtlCol="0" anchor="b"/>
          <a:lstStyle>
            <a:lvl1pPr algn="r">
              <a:defRPr sz="1200"/>
            </a:lvl1pPr>
          </a:lstStyle>
          <a:p>
            <a:fld id="{6F040226-21D7-5847-B396-76B67129E36D}" type="slidenum">
              <a:rPr lang="en-US" smtClean="0"/>
              <a:pPr/>
              <a:t>‹nº›</a:t>
            </a:fld>
            <a:endParaRPr lang="en-US"/>
          </a:p>
        </p:txBody>
      </p:sp>
    </p:spTree>
    <p:extLst>
      <p:ext uri="{BB962C8B-B14F-4D97-AF65-F5344CB8AC3E}">
        <p14:creationId xmlns:p14="http://schemas.microsoft.com/office/powerpoint/2010/main" val="417579072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3" Type="http://schemas.openxmlformats.org/officeDocument/2006/relationships/hyperlink" Target="https://rm.coe.int/CoERMPublicCommonSearchServices/DisplayDCTMContent?documentId=09000016806a495e" TargetMode="External"/><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a:t>Estas </a:t>
            </a:r>
            <a:r>
              <a:rPr lang="pt-PT" baseline="0"/>
              <a:t>sessões abrangem o tema das provas eletrónicas e baseiam-se muito no conteúdo do Guia de Provas Eletrónicas do Conselho Europeu. Este guia faz parte do pacote de formação.  Será necessário que o formador tenha cópias impressas dos anexos com os fluxogramas, pois não são facilmente legíveis nos slides.  As notas nos slides contêm informações adicionais, quando apropriado, para ajudar o formador.  Não se deve esquecer de que estes slides são fornecidos como um exemplo de como as metas e objetivos indicados no pacote de formação podem ser cumpridos. É da responsabilidade de cada formador preparar materiais que se adequem aos estilos de aprendizagem dos alunos e ao estilo de ensino do formador. Estes slides podem ajudar.</a:t>
            </a:r>
          </a:p>
        </p:txBody>
      </p:sp>
      <p:sp>
        <p:nvSpPr>
          <p:cNvPr id="4" name="Slide Number Placeholder 3"/>
          <p:cNvSpPr>
            <a:spLocks noGrp="1"/>
          </p:cNvSpPr>
          <p:nvPr>
            <p:ph type="sldNum" sz="quarter" idx="10"/>
          </p:nvPr>
        </p:nvSpPr>
        <p:spPr/>
        <p:txBody>
          <a:bodyPr/>
          <a:lstStyle/>
          <a:p>
            <a:fld id="{B2221978-7AB2-D644-A1FF-AF545A1745C1}" type="slidenum">
              <a:rPr lang="en-US" smtClean="0"/>
              <a:pPr/>
              <a:t>1</a:t>
            </a:fld>
            <a:endParaRPr lang="en-US"/>
          </a:p>
        </p:txBody>
      </p:sp>
    </p:spTree>
    <p:extLst>
      <p:ext uri="{BB962C8B-B14F-4D97-AF65-F5344CB8AC3E}">
        <p14:creationId xmlns:p14="http://schemas.microsoft.com/office/powerpoint/2010/main" val="1303448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93663" marR="0" indent="-3175"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Não existe uma definição internacionalmente aceite do termo provas eletrónicas. No entanto, existem em todos os países regulamentos que contêm preceitos que, de alguma forma, se referem a </a:t>
            </a:r>
            <a:r>
              <a:rPr lang="pt-PT" sz="1200" i="1">
                <a:solidFill>
                  <a:schemeClr val="tx1"/>
                </a:solidFill>
                <a:latin typeface="+mn-lt"/>
                <a:ea typeface="+mn-ea"/>
                <a:cs typeface="+mn-cs"/>
              </a:rPr>
              <a:t>provas eletrónicas. </a:t>
            </a:r>
          </a:p>
          <a:p>
            <a:pPr marL="93663" indent="-3175" algn="just">
              <a:buNone/>
            </a:pPr>
            <a:endParaRPr lang="en-US" dirty="0"/>
          </a:p>
          <a:p>
            <a:pPr marL="93663" indent="-3175" algn="just">
              <a:buNone/>
            </a:pPr>
            <a:r>
              <a:rPr lang="pt-PT"/>
              <a:t>A "definição" no CE é:</a:t>
            </a:r>
          </a:p>
          <a:p>
            <a:pPr marL="0" indent="0" algn="just">
              <a:buNone/>
            </a:pPr>
            <a:r>
              <a:rPr lang="pt-PT" b="1" i="1"/>
              <a:t>"Quaisquer informações geradas, armazenadas ou transmitidas em formato digital que possam posteriormente ser necessárias para provar ou refutar um facto contestado em processos legais".</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Mais uma vez, é da responsabilidade do formador garantir que qualquer definição nacional que possa existir esteja incluída no curso de formação num determinado país.</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10</a:t>
            </a:fld>
            <a:endParaRPr lang="en-US"/>
          </a:p>
        </p:txBody>
      </p:sp>
    </p:spTree>
    <p:extLst>
      <p:ext uri="{BB962C8B-B14F-4D97-AF65-F5344CB8AC3E}">
        <p14:creationId xmlns:p14="http://schemas.microsoft.com/office/powerpoint/2010/main" val="304299165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127</a:t>
            </a:fld>
            <a:endParaRPr lang="en-US"/>
          </a:p>
        </p:txBody>
      </p:sp>
    </p:spTree>
    <p:extLst>
      <p:ext uri="{BB962C8B-B14F-4D97-AF65-F5344CB8AC3E}">
        <p14:creationId xmlns:p14="http://schemas.microsoft.com/office/powerpoint/2010/main" val="194838395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128</a:t>
            </a:fld>
            <a:endParaRPr lang="en-US"/>
          </a:p>
        </p:txBody>
      </p:sp>
    </p:spTree>
    <p:extLst>
      <p:ext uri="{BB962C8B-B14F-4D97-AF65-F5344CB8AC3E}">
        <p14:creationId xmlns:p14="http://schemas.microsoft.com/office/powerpoint/2010/main" val="168908975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Os serviços em nuvem e o armazenamento online são um tópico que se está a tomar uma importância significativa. Para ser capaz de reconhecer e compreender estes serviços, o investigador tem de saber o que é a computação na nuvem, quais os tipos de serviços disponíveis e como funcionam. O gráfico e definição seguintes proporcionam uma visão geral útil.</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135</a:t>
            </a:fld>
            <a:endParaRPr lang="en-US"/>
          </a:p>
        </p:txBody>
      </p:sp>
    </p:spTree>
    <p:extLst>
      <p:ext uri="{BB962C8B-B14F-4D97-AF65-F5344CB8AC3E}">
        <p14:creationId xmlns:p14="http://schemas.microsoft.com/office/powerpoint/2010/main" val="35301544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pt-PT" sz="1200">
                <a:solidFill>
                  <a:schemeClr val="tx1"/>
                </a:solidFill>
                <a:latin typeface="+mn-lt"/>
                <a:ea typeface="+mn-ea"/>
                <a:cs typeface="+mn-cs"/>
              </a:rPr>
              <a:t>Definição de computação na nuvem</a:t>
            </a:r>
          </a:p>
          <a:p>
            <a:r>
              <a:rPr lang="pt-PT" sz="1200">
                <a:solidFill>
                  <a:schemeClr val="tx1"/>
                </a:solidFill>
                <a:latin typeface="+mn-lt"/>
                <a:ea typeface="+mn-ea"/>
                <a:cs typeface="+mn-cs"/>
              </a:rPr>
              <a:t>A computação na nuvem é um modelo que permite o acesso à rede omnipresente e conveniente a um conjunto partilhado de funcionalidades de computação configuráveis (por exemplo, redes, servidores, armazenamento, aplicações e serviços) que podem ser rapidamente disponibilizados e libertados com o mínimo esforço ou serviço de gestão ou interação com o fornecedor de serviço. 60</a:t>
            </a:r>
            <a:r>
              <a:rPr lang="pt-PT" sz="1200" baseline="0">
                <a:solidFill>
                  <a:schemeClr val="tx1"/>
                </a:solidFill>
                <a:latin typeface="+mn-lt"/>
                <a:ea typeface="+mn-ea"/>
                <a:cs typeface="+mn-cs"/>
              </a:rPr>
              <a:t> </a:t>
            </a:r>
            <a:r>
              <a:rPr lang="pt-PT" sz="1200">
                <a:solidFill>
                  <a:schemeClr val="tx1"/>
                </a:solidFill>
                <a:latin typeface="+mn-lt"/>
                <a:ea typeface="+mn-ea"/>
                <a:cs typeface="+mn-cs"/>
              </a:rPr>
              <a:t>Mell e Grance, do Instituto Nacional de Padrões e Tecnologia (NIST), identificam três modelos de serviços para computação na nuvem. </a:t>
            </a:r>
          </a:p>
          <a:p>
            <a:endParaRPr lang="en-US" sz="1200" kern="1200">
              <a:solidFill>
                <a:schemeClr val="tx1"/>
              </a:solidFill>
              <a:effectLst/>
              <a:latin typeface="+mn-lt"/>
              <a:ea typeface="+mn-ea"/>
              <a:cs typeface="+mn-cs"/>
            </a:endParaRPr>
          </a:p>
          <a:p>
            <a:r>
              <a:rPr lang="pt-PT" sz="1200" b="1">
                <a:solidFill>
                  <a:schemeClr val="tx1"/>
                </a:solidFill>
                <a:latin typeface="+mn-lt"/>
                <a:ea typeface="+mn-ea"/>
                <a:cs typeface="+mn-cs"/>
              </a:rPr>
              <a:t>Software como um serviço (SaaS): </a:t>
            </a:r>
          </a:p>
          <a:p>
            <a:r>
              <a:rPr lang="pt-PT" sz="1200">
                <a:solidFill>
                  <a:schemeClr val="tx1"/>
                </a:solidFill>
                <a:latin typeface="+mn-lt"/>
                <a:ea typeface="+mn-ea"/>
                <a:cs typeface="+mn-cs"/>
              </a:rPr>
              <a:t>É dado ao consumidor a capacidade de utilizar as aplicações do fornecedor em execução numa infraestrutura em nuvem. As aplicações são acessíveis a partir de vários dispositivos do cliente através de uma interface de cliente dependente (</a:t>
            </a:r>
            <a:r>
              <a:rPr lang="pt-PT" sz="1200" i="1">
                <a:solidFill>
                  <a:schemeClr val="tx1"/>
                </a:solidFill>
                <a:latin typeface="+mn-lt"/>
                <a:ea typeface="+mn-ea"/>
                <a:cs typeface="+mn-cs"/>
              </a:rPr>
              <a:t>thin client</a:t>
            </a:r>
            <a:r>
              <a:rPr lang="pt-PT" sz="1200">
                <a:solidFill>
                  <a:schemeClr val="tx1"/>
                </a:solidFill>
                <a:latin typeface="+mn-lt"/>
                <a:ea typeface="+mn-ea"/>
                <a:cs typeface="+mn-cs"/>
              </a:rPr>
              <a:t>), como um navegador (por exemplo, um e-mail baseado na internet) ou uma interface de programa. O consumidor não gere nem controla a infraestrutura na nuvem subjacente (incluindo rede, servidores, sistemas operativos ou armazenamento) ou até aplicações individuais, com a possível exceção das definições da aplicação específicas ao utilizador limitadas.</a:t>
            </a:r>
          </a:p>
          <a:p>
            <a:endParaRPr lang="en-US" sz="1200" kern="1200">
              <a:solidFill>
                <a:schemeClr val="tx1"/>
              </a:solidFill>
              <a:effectLst/>
              <a:latin typeface="+mn-lt"/>
              <a:ea typeface="+mn-ea"/>
              <a:cs typeface="+mn-cs"/>
            </a:endParaRPr>
          </a:p>
          <a:p>
            <a:r>
              <a:rPr lang="pt-PT" sz="1200" b="1">
                <a:solidFill>
                  <a:schemeClr val="tx1"/>
                </a:solidFill>
                <a:latin typeface="+mn-lt"/>
                <a:ea typeface="+mn-ea"/>
                <a:cs typeface="+mn-cs"/>
              </a:rPr>
              <a:t>Plataforma como um serviço (PaaS): </a:t>
            </a:r>
          </a:p>
          <a:p>
            <a:r>
              <a:rPr lang="pt-PT" sz="1200">
                <a:solidFill>
                  <a:schemeClr val="tx1"/>
                </a:solidFill>
                <a:latin typeface="+mn-lt"/>
                <a:ea typeface="+mn-ea"/>
                <a:cs typeface="+mn-cs"/>
              </a:rPr>
              <a:t>É dada ao consumidor a capacidade de implantar aplicações adquiridas ou criadas por consumidores na infraestrutura na nuvem criada utilizando linguagens de programação, bibliotecas, serviços e ferramentas suportadas pelo fornecedor. O consumidor não gere nem controla a infraestrutura na nuvem subjacente (incluindo rede, servidores, sistemas operativos ou armazenamento), mas tem o controlo sobre as aplicações implantados e possivelmente sobre as definições do ambiente de hospedagem de aplicações.</a:t>
            </a:r>
          </a:p>
          <a:p>
            <a:endParaRPr lang="en-US" sz="1200" kern="1200">
              <a:solidFill>
                <a:schemeClr val="tx1"/>
              </a:solidFill>
              <a:effectLst/>
              <a:latin typeface="+mn-lt"/>
              <a:ea typeface="+mn-ea"/>
              <a:cs typeface="+mn-cs"/>
            </a:endParaRPr>
          </a:p>
          <a:p>
            <a:r>
              <a:rPr lang="pt-PT" sz="1200" b="1">
                <a:solidFill>
                  <a:schemeClr val="tx1"/>
                </a:solidFill>
                <a:latin typeface="+mn-lt"/>
                <a:ea typeface="+mn-ea"/>
                <a:cs typeface="+mn-cs"/>
              </a:rPr>
              <a:t>Infraestrutura como um serviço (IaaS): </a:t>
            </a:r>
          </a:p>
          <a:p>
            <a:r>
              <a:rPr lang="pt-PT" sz="1200">
                <a:solidFill>
                  <a:schemeClr val="tx1"/>
                </a:solidFill>
                <a:latin typeface="+mn-lt"/>
                <a:ea typeface="+mn-ea"/>
                <a:cs typeface="+mn-cs"/>
              </a:rPr>
              <a:t>São dadas ao consumidor funcionalidades informáticas de processamento, armazenamento, rede e outras funcionalidades fundamentais e este é capaz de implantar e executar software arbitrário (incluindo sistemas operativos e aplicações). O consumidor não gere nem controla a infraestrutura na nuvem subjacente, mas tem uma "ampla liberdade para escolher" sistemas operativos, armazenamento e aplicações implantados e, possivelmente, o controlo limitado de componentes de rede selecionados (por exemplo, firewalls do anfitrião).</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136</a:t>
            </a:fld>
            <a:endParaRPr lang="en-US"/>
          </a:p>
        </p:txBody>
      </p:sp>
    </p:spTree>
    <p:extLst>
      <p:ext uri="{BB962C8B-B14F-4D97-AF65-F5344CB8AC3E}">
        <p14:creationId xmlns:p14="http://schemas.microsoft.com/office/powerpoint/2010/main" val="142635232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pt-PT" sz="1200">
                <a:solidFill>
                  <a:schemeClr val="tx1"/>
                </a:solidFill>
                <a:latin typeface="+mn-lt"/>
                <a:ea typeface="+mn-ea"/>
                <a:cs typeface="+mn-cs"/>
              </a:rPr>
              <a:t>A Amazon oferece uma ampla variedade de serviços da Web. A sua Elastic Compute Cloud (EC2) é uma dos maiores serviços em nuvem em todo o mundo. Eles oferecem serviços típicos de IaaS.</a:t>
            </a:r>
            <a:r>
              <a:rPr lang="pt-PT" sz="1200" baseline="0">
                <a:solidFill>
                  <a:schemeClr val="tx1"/>
                </a:solidFill>
                <a:latin typeface="+mn-lt"/>
                <a:ea typeface="+mn-ea"/>
                <a:cs typeface="+mn-cs"/>
              </a:rPr>
              <a:t> </a:t>
            </a:r>
            <a:r>
              <a:rPr lang="pt-PT" sz="1200">
                <a:solidFill>
                  <a:schemeClr val="tx1"/>
                </a:solidFill>
                <a:latin typeface="+mn-lt"/>
                <a:ea typeface="+mn-ea"/>
                <a:cs typeface="+mn-cs"/>
              </a:rPr>
              <a:t>http://aws.amazon.com/en/ec2/</a:t>
            </a:r>
          </a:p>
          <a:p>
            <a:endParaRPr lang="en-US" sz="1200" kern="1200">
              <a:solidFill>
                <a:schemeClr val="tx1"/>
              </a:solidFill>
              <a:effectLst/>
              <a:latin typeface="+mn-lt"/>
              <a:ea typeface="+mn-ea"/>
              <a:cs typeface="+mn-cs"/>
            </a:endParaRPr>
          </a:p>
          <a:p>
            <a:r>
              <a:rPr lang="pt-PT" sz="1200">
                <a:solidFill>
                  <a:schemeClr val="tx1"/>
                </a:solidFill>
                <a:latin typeface="+mn-lt"/>
                <a:ea typeface="+mn-ea"/>
                <a:cs typeface="+mn-cs"/>
              </a:rPr>
              <a:t>O Microsoft OneDrive oferece aos seus clientes grandes quantidades de armazenamento online com integração no Microsoft Office.</a:t>
            </a:r>
            <a:r>
              <a:rPr lang="pt-PT" sz="1200" baseline="0">
                <a:solidFill>
                  <a:schemeClr val="tx1"/>
                </a:solidFill>
                <a:latin typeface="+mn-lt"/>
                <a:ea typeface="+mn-ea"/>
                <a:cs typeface="+mn-cs"/>
              </a:rPr>
              <a:t> </a:t>
            </a:r>
            <a:r>
              <a:rPr lang="pt-PT" sz="1200">
                <a:solidFill>
                  <a:schemeClr val="tx1"/>
                </a:solidFill>
                <a:latin typeface="+mn-lt"/>
                <a:ea typeface="+mn-ea"/>
                <a:cs typeface="+mn-cs"/>
              </a:rPr>
              <a:t>URL: https://onedrive.live.com</a:t>
            </a:r>
          </a:p>
          <a:p>
            <a:endParaRPr lang="en-US" sz="1200" kern="1200">
              <a:solidFill>
                <a:schemeClr val="tx1"/>
              </a:solidFill>
              <a:effectLst/>
              <a:latin typeface="+mn-lt"/>
              <a:ea typeface="+mn-ea"/>
              <a:cs typeface="+mn-cs"/>
            </a:endParaRPr>
          </a:p>
          <a:p>
            <a:r>
              <a:rPr lang="pt-PT" sz="1200">
                <a:solidFill>
                  <a:schemeClr val="tx1"/>
                </a:solidFill>
                <a:latin typeface="+mn-lt"/>
                <a:ea typeface="+mn-ea"/>
                <a:cs typeface="+mn-cs"/>
              </a:rPr>
              <a:t>O Google Docs oferece grandes quantidades de armazenamento online gratuito para documentos. Oferecem editores Wysiwyg (o que vê é o que obtém) multiutilizador para criar folhas de cálculo, documentos de texto, apresentações, etc., no navegador.</a:t>
            </a:r>
            <a:r>
              <a:rPr lang="pt-PT" sz="1200" baseline="0">
                <a:solidFill>
                  <a:schemeClr val="tx1"/>
                </a:solidFill>
                <a:latin typeface="+mn-lt"/>
                <a:ea typeface="+mn-ea"/>
                <a:cs typeface="+mn-cs"/>
              </a:rPr>
              <a:t> </a:t>
            </a:r>
            <a:r>
              <a:rPr lang="pt-PT" sz="1200">
                <a:solidFill>
                  <a:schemeClr val="tx1"/>
                </a:solidFill>
                <a:latin typeface="+mn-lt"/>
                <a:ea typeface="+mn-ea"/>
                <a:cs typeface="+mn-cs"/>
              </a:rPr>
              <a:t>URL: https://docs.google.com/</a:t>
            </a:r>
          </a:p>
          <a:p>
            <a:r>
              <a:rPr lang="pt-PT" sz="1200">
                <a:solidFill>
                  <a:schemeClr val="tx1"/>
                </a:solidFill>
                <a:latin typeface="+mn-lt"/>
                <a:ea typeface="+mn-ea"/>
                <a:cs typeface="+mn-cs"/>
              </a:rPr>
              <a:t>O Google Drive oferece uma quantidade limitada de armazenamento online gratuito que pode ser atualizada através do pagamento de uma taxa mensal. O utilizador pode carregar, sincronizar e partilhar todos os tipos de dados, bem como aceder aos seus documentos no Google Docs.</a:t>
            </a:r>
            <a:r>
              <a:rPr lang="pt-PT" sz="1200" baseline="0">
                <a:solidFill>
                  <a:schemeClr val="tx1"/>
                </a:solidFill>
                <a:latin typeface="+mn-lt"/>
                <a:ea typeface="+mn-ea"/>
                <a:cs typeface="+mn-cs"/>
              </a:rPr>
              <a:t> </a:t>
            </a:r>
            <a:r>
              <a:rPr lang="pt-PT" sz="1200">
                <a:solidFill>
                  <a:schemeClr val="tx1"/>
                </a:solidFill>
                <a:latin typeface="+mn-lt"/>
                <a:ea typeface="+mn-ea"/>
                <a:cs typeface="+mn-cs"/>
              </a:rPr>
              <a:t>URL: https://drive.google.com/</a:t>
            </a:r>
          </a:p>
          <a:p>
            <a:endParaRPr lang="en-US" sz="1200" kern="1200">
              <a:solidFill>
                <a:schemeClr val="tx1"/>
              </a:solidFill>
              <a:effectLst/>
              <a:latin typeface="+mn-lt"/>
              <a:ea typeface="+mn-ea"/>
              <a:cs typeface="+mn-cs"/>
            </a:endParaRPr>
          </a:p>
          <a:p>
            <a:r>
              <a:rPr lang="pt-PT" sz="1200">
                <a:solidFill>
                  <a:schemeClr val="tx1"/>
                </a:solidFill>
                <a:latin typeface="+mn-lt"/>
                <a:ea typeface="+mn-ea"/>
                <a:cs typeface="+mn-cs"/>
              </a:rPr>
              <a:t>O Dropbox oferece uma quantidade limitada de armazenamento online gratuito que pode ser aumentada com a compra de planos profissionais. A sua especialidade é a sincronização de ficheiros entre uma vasta gama de diferentes sistemas operativos de dispositivos, como Windows, Linux, Mac OS X, iOS, Android, etc. URL: https://www.dropbox.com</a:t>
            </a:r>
          </a:p>
          <a:p>
            <a:endParaRPr lang="en-US" sz="1200" kern="1200">
              <a:solidFill>
                <a:schemeClr val="tx1"/>
              </a:solidFill>
              <a:effectLst/>
              <a:latin typeface="+mn-lt"/>
              <a:ea typeface="+mn-ea"/>
              <a:cs typeface="+mn-cs"/>
            </a:endParaRPr>
          </a:p>
          <a:p>
            <a:r>
              <a:rPr lang="pt-PT" sz="1200">
                <a:solidFill>
                  <a:schemeClr val="tx1"/>
                </a:solidFill>
                <a:latin typeface="+mn-lt"/>
                <a:ea typeface="+mn-ea"/>
                <a:cs typeface="+mn-cs"/>
              </a:rPr>
              <a:t>O Box é semelhante ao Dropbox, oferecendo uma capacidade limitada de armazenamento online que pode ser aumentada com a compra de planos profissionais. Também oferecem fortes possibilidades de sincronização, bem como funcionalidades de colaboração.</a:t>
            </a:r>
            <a:r>
              <a:rPr lang="pt-PT" sz="1200" baseline="0">
                <a:solidFill>
                  <a:schemeClr val="tx1"/>
                </a:solidFill>
                <a:latin typeface="+mn-lt"/>
                <a:ea typeface="+mn-ea"/>
                <a:cs typeface="+mn-cs"/>
              </a:rPr>
              <a:t> </a:t>
            </a:r>
            <a:r>
              <a:rPr lang="pt-PT" sz="1200">
                <a:solidFill>
                  <a:schemeClr val="tx1"/>
                </a:solidFill>
                <a:latin typeface="+mn-lt"/>
                <a:ea typeface="+mn-ea"/>
                <a:cs typeface="+mn-cs"/>
              </a:rPr>
              <a:t>URL: https://www.box.com</a:t>
            </a:r>
          </a:p>
          <a:p>
            <a:endParaRPr lang="en-US" sz="1200" kern="1200">
              <a:solidFill>
                <a:schemeClr val="tx1"/>
              </a:solidFill>
              <a:effectLst/>
              <a:latin typeface="+mn-lt"/>
              <a:ea typeface="+mn-ea"/>
              <a:cs typeface="+mn-cs"/>
            </a:endParaRPr>
          </a:p>
          <a:p>
            <a:r>
              <a:rPr lang="pt-PT" sz="1200">
                <a:solidFill>
                  <a:schemeClr val="tx1"/>
                </a:solidFill>
                <a:latin typeface="+mn-lt"/>
                <a:ea typeface="+mn-ea"/>
                <a:cs typeface="+mn-cs"/>
              </a:rPr>
              <a:t>A Apple oferece aos seus clientes armazenamento limitado e expansível gratuito no iCloud. Este serviço é capaz de sincronizar dados entre dispositivos da Apple e computadores que executam o software iTunes.</a:t>
            </a:r>
            <a:r>
              <a:rPr lang="pt-PT" sz="1200" baseline="0">
                <a:solidFill>
                  <a:schemeClr val="tx1"/>
                </a:solidFill>
                <a:latin typeface="+mn-lt"/>
                <a:ea typeface="+mn-ea"/>
                <a:cs typeface="+mn-cs"/>
              </a:rPr>
              <a:t> </a:t>
            </a:r>
            <a:r>
              <a:rPr lang="pt-PT" sz="1200">
                <a:solidFill>
                  <a:schemeClr val="tx1"/>
                </a:solidFill>
                <a:latin typeface="+mn-lt"/>
                <a:ea typeface="+mn-ea"/>
                <a:cs typeface="+mn-cs"/>
              </a:rPr>
              <a:t>URL: https://www.icloud.com</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137</a:t>
            </a:fld>
            <a:endParaRPr lang="en-US"/>
          </a:p>
        </p:txBody>
      </p:sp>
    </p:spTree>
    <p:extLst>
      <p:ext uri="{BB962C8B-B14F-4D97-AF65-F5344CB8AC3E}">
        <p14:creationId xmlns:p14="http://schemas.microsoft.com/office/powerpoint/2010/main" val="172362353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pt-PT" sz="1200">
                <a:solidFill>
                  <a:schemeClr val="tx1"/>
                </a:solidFill>
                <a:latin typeface="+mn-lt"/>
                <a:ea typeface="+mn-ea"/>
                <a:cs typeface="+mn-cs"/>
              </a:rPr>
              <a:t>Se um investigador for confrontado por um sistema em execução com acesso à rede e suspeitar que há envolvimento de computação na nuvem, este deve:</a:t>
            </a:r>
          </a:p>
          <a:p>
            <a:r>
              <a:rPr lang="pt-PT" sz="1200">
                <a:solidFill>
                  <a:schemeClr val="tx1"/>
                </a:solidFill>
                <a:latin typeface="+mn-lt"/>
                <a:ea typeface="+mn-ea"/>
                <a:cs typeface="+mn-cs"/>
              </a:rPr>
              <a:t>• Procurar os ícones na área de notificação que se pareçam com os logótipos dos serviços mencionados acima;</a:t>
            </a:r>
          </a:p>
          <a:p>
            <a:r>
              <a:rPr lang="pt-PT" sz="1200">
                <a:solidFill>
                  <a:schemeClr val="tx1"/>
                </a:solidFill>
                <a:latin typeface="+mn-lt"/>
                <a:ea typeface="+mn-ea"/>
                <a:cs typeface="+mn-cs"/>
              </a:rPr>
              <a:t>• Verificar o software de serviços na nuvem instalado;</a:t>
            </a:r>
          </a:p>
          <a:p>
            <a:r>
              <a:rPr lang="pt-PT" sz="1200">
                <a:solidFill>
                  <a:schemeClr val="tx1"/>
                </a:solidFill>
                <a:latin typeface="+mn-lt"/>
                <a:ea typeface="+mn-ea"/>
                <a:cs typeface="+mn-cs"/>
              </a:rPr>
              <a:t>• Procurar na lista de processos os nomes de serviços na nuvem;</a:t>
            </a:r>
          </a:p>
          <a:p>
            <a:r>
              <a:rPr lang="pt-PT" sz="1200">
                <a:solidFill>
                  <a:schemeClr val="tx1"/>
                </a:solidFill>
                <a:latin typeface="+mn-lt"/>
                <a:ea typeface="+mn-ea"/>
                <a:cs typeface="+mn-cs"/>
              </a:rPr>
              <a:t>• Procurar partilhas de rede e unidades de rede mapeadas;</a:t>
            </a:r>
          </a:p>
          <a:p>
            <a:r>
              <a:rPr lang="pt-PT" sz="1200">
                <a:solidFill>
                  <a:schemeClr val="tx1"/>
                </a:solidFill>
                <a:latin typeface="+mn-lt"/>
                <a:ea typeface="+mn-ea"/>
                <a:cs typeface="+mn-cs"/>
              </a:rPr>
              <a:t>• Observar o tráfego da rede;</a:t>
            </a:r>
          </a:p>
          <a:p>
            <a:r>
              <a:rPr lang="pt-PT" sz="1200">
                <a:solidFill>
                  <a:schemeClr val="tx1"/>
                </a:solidFill>
                <a:latin typeface="+mn-lt"/>
                <a:ea typeface="+mn-ea"/>
                <a:cs typeface="+mn-cs"/>
              </a:rPr>
              <a:t>• Monitorizar a lista de tomadas abertas ou de escuta em atividades suspeitas;</a:t>
            </a:r>
          </a:p>
          <a:p>
            <a:r>
              <a:rPr lang="pt-PT" sz="1200">
                <a:solidFill>
                  <a:schemeClr val="tx1"/>
                </a:solidFill>
                <a:latin typeface="+mn-lt"/>
                <a:ea typeface="+mn-ea"/>
                <a:cs typeface="+mn-cs"/>
              </a:rPr>
              <a:t>• Adquirir todos os dados que parecem estar armazenados remotamente. Mesmo que um serviço de armazenamento online seja capaz de sincronizar dados para o disco rígido do computador, nunca se deve confiar nessa sincronização.</a:t>
            </a:r>
          </a:p>
          <a:p>
            <a:r>
              <a:rPr lang="pt-PT" sz="1200">
                <a:solidFill>
                  <a:schemeClr val="tx1"/>
                </a:solidFill>
                <a:latin typeface="+mn-lt"/>
                <a:ea typeface="+mn-ea"/>
                <a:cs typeface="+mn-cs"/>
              </a:rPr>
              <a:t>Após o investigador ter adquirido todos os dados voláteis e dados transitórios, pode prosseguir da seguinte forma:</a:t>
            </a:r>
          </a:p>
          <a:p>
            <a:r>
              <a:rPr lang="pt-PT" sz="1200">
                <a:solidFill>
                  <a:schemeClr val="tx1"/>
                </a:solidFill>
                <a:latin typeface="+mn-lt"/>
                <a:ea typeface="+mn-ea"/>
                <a:cs typeface="+mn-cs"/>
              </a:rPr>
              <a:t>• Remova o cabo da fonte de alimentação do equipamento alvo e registe a hora em que foi feito (não desligue o equipamento da tomada, pois o sistema informático pode ter uma fonte de alimentação ininterrupta (UPS)).</a:t>
            </a:r>
          </a:p>
          <a:p>
            <a:r>
              <a:rPr lang="pt-PT" sz="1200">
                <a:solidFill>
                  <a:schemeClr val="tx1"/>
                </a:solidFill>
                <a:latin typeface="+mn-lt"/>
                <a:ea typeface="+mn-ea"/>
                <a:cs typeface="+mn-cs"/>
              </a:rPr>
              <a:t>• Remova o meio de armazenamento das unidades correspondentes; coloque os meios de comunicação nas suas caixas/embalagens originais e rotule em conformidade. Insira um disco/CD de apreensão ou uma disquete em branco, se disponível. Não remova DVDs ou toque em qualquer botão na unidade de</a:t>
            </a:r>
          </a:p>
          <a:p>
            <a:r>
              <a:rPr lang="pt-PT" sz="1200">
                <a:solidFill>
                  <a:schemeClr val="tx1"/>
                </a:solidFill>
                <a:latin typeface="+mn-lt"/>
                <a:ea typeface="+mn-ea"/>
                <a:cs typeface="+mn-cs"/>
              </a:rPr>
              <a:t>DVD.</a:t>
            </a:r>
          </a:p>
          <a:p>
            <a:r>
              <a:rPr lang="pt-PT" sz="1200">
                <a:solidFill>
                  <a:schemeClr val="tx1"/>
                </a:solidFill>
                <a:latin typeface="+mn-lt"/>
                <a:ea typeface="+mn-ea"/>
                <a:cs typeface="+mn-cs"/>
              </a:rPr>
              <a:t>• Desligue qualquer modem ligado (apenas desligar pode nem sempre ser suficiente).</a:t>
            </a:r>
          </a:p>
          <a:p>
            <a:r>
              <a:rPr lang="pt-PT" sz="1200">
                <a:solidFill>
                  <a:schemeClr val="tx1"/>
                </a:solidFill>
                <a:latin typeface="+mn-lt"/>
                <a:ea typeface="+mn-ea"/>
                <a:cs typeface="+mn-cs"/>
              </a:rPr>
              <a:t>• Se estiver a lidar com um dispositivo portátil, remova também a bateria. Remova os conjuntos de bateria adicionais, se aplicável (alguns dispositivos portáteis têm uma segunda bateria no compartimento multiúsos em vez de uma unidade de um DVD).</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138</a:t>
            </a:fld>
            <a:endParaRPr lang="en-US"/>
          </a:p>
        </p:txBody>
      </p:sp>
    </p:spTree>
    <p:extLst>
      <p:ext uri="{BB962C8B-B14F-4D97-AF65-F5344CB8AC3E}">
        <p14:creationId xmlns:p14="http://schemas.microsoft.com/office/powerpoint/2010/main" val="74983631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b="1"/>
              <a:t>Este gráfico deve ser impresso e pode ser utilizado pelo formador para demonstrar os processos a seguir na apreensão de provas eletrónicas.</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139</a:t>
            </a:fld>
            <a:endParaRPr lang="en-US"/>
          </a:p>
        </p:txBody>
      </p:sp>
    </p:spTree>
    <p:extLst>
      <p:ext uri="{BB962C8B-B14F-4D97-AF65-F5344CB8AC3E}">
        <p14:creationId xmlns:p14="http://schemas.microsoft.com/office/powerpoint/2010/main" val="66898588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140</a:t>
            </a:fld>
            <a:endParaRPr lang="en-US"/>
          </a:p>
        </p:txBody>
      </p:sp>
    </p:spTree>
    <p:extLst>
      <p:ext uri="{BB962C8B-B14F-4D97-AF65-F5344CB8AC3E}">
        <p14:creationId xmlns:p14="http://schemas.microsoft.com/office/powerpoint/2010/main" val="177010114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pt-PT" sz="1200" b="1">
                <a:solidFill>
                  <a:schemeClr val="tx1"/>
                </a:solidFill>
                <a:latin typeface="+mn-lt"/>
                <a:ea typeface="+mn-ea"/>
                <a:cs typeface="+mn-cs"/>
              </a:rPr>
              <a:t>Embalagem, transporte e armazenamento</a:t>
            </a:r>
          </a:p>
          <a:p>
            <a:r>
              <a:rPr lang="pt-PT" sz="1200">
                <a:solidFill>
                  <a:schemeClr val="tx1"/>
                </a:solidFill>
                <a:latin typeface="+mn-lt"/>
                <a:ea typeface="+mn-ea"/>
                <a:cs typeface="+mn-cs"/>
              </a:rPr>
              <a:t>Computadores e dispositivos e equipamentos relacionados são instrumentos eletrónicos frágeis que são sensíveis à temperatura, humidade, a choques físico, eletricidade estática, fontes magnéticas e até mesmo a algumas ações (por exemplo, ligar/desligar). Portanto, devem ser tomadas precauções especiais ao embalar, transportar e armazenar provas eletrónicas. Para manter a cadeia de custódia, a embalagem, transporte e armazenamento devem ser adequadamente registados</a:t>
            </a:r>
          </a:p>
          <a:p>
            <a:r>
              <a:rPr lang="pt-PT" sz="1200">
                <a:solidFill>
                  <a:schemeClr val="tx1"/>
                </a:solidFill>
                <a:latin typeface="+mn-lt"/>
                <a:ea typeface="+mn-ea"/>
                <a:cs typeface="+mn-cs"/>
              </a:rPr>
              <a:t>Geralmente, todos os componentes do computador e dispositivos de armazenamento de dados informáticos devem ser tratados com o máximo cuidado, pois o tratamento inadequado pode causar danos ou destruição da provas eletrónicas. </a:t>
            </a:r>
          </a:p>
          <a:p>
            <a:pPr lvl="0"/>
            <a:r>
              <a:rPr lang="pt-PT" sz="1200" b="1">
                <a:solidFill>
                  <a:schemeClr val="tx1"/>
                </a:solidFill>
                <a:latin typeface="+mn-lt"/>
                <a:ea typeface="+mn-ea"/>
                <a:cs typeface="+mn-cs"/>
              </a:rPr>
              <a:t>Embalagem</a:t>
            </a:r>
          </a:p>
          <a:p>
            <a:pPr lvl="0"/>
            <a:r>
              <a:rPr lang="pt-PT" sz="1200">
                <a:solidFill>
                  <a:schemeClr val="tx1"/>
                </a:solidFill>
                <a:latin typeface="+mn-lt"/>
                <a:ea typeface="+mn-ea"/>
                <a:cs typeface="+mn-cs"/>
              </a:rPr>
              <a:t>Assegure-se de que todas as provas eletrónicas recolhidas estejam devidamente documentadas e identificadas antes da sua embalagem.</a:t>
            </a:r>
          </a:p>
          <a:p>
            <a:pPr lvl="0"/>
            <a:r>
              <a:rPr lang="pt-PT" sz="1200">
                <a:solidFill>
                  <a:schemeClr val="tx1"/>
                </a:solidFill>
                <a:latin typeface="+mn-lt"/>
                <a:ea typeface="+mn-ea"/>
                <a:cs typeface="+mn-cs"/>
              </a:rPr>
              <a:t>Sempre que possível, transporte as provas eletrónicas recolhidas na embalagem original.</a:t>
            </a:r>
          </a:p>
          <a:p>
            <a:pPr lvl="0"/>
            <a:r>
              <a:rPr lang="pt-PT" sz="1200">
                <a:solidFill>
                  <a:schemeClr val="tx1"/>
                </a:solidFill>
                <a:latin typeface="+mn-lt"/>
                <a:ea typeface="+mn-ea"/>
                <a:cs typeface="+mn-cs"/>
              </a:rPr>
              <a:t>Se não houver embalagem original disponível, utilize embalagens antiestáticas (por exemplo, papel ou sacos plásticos antiestáticos). Evite utilizar materiais que possam produzir eletricidade estática, como sacos plásticos padrão.</a:t>
            </a:r>
          </a:p>
          <a:p>
            <a:pPr lvl="0"/>
            <a:r>
              <a:rPr lang="pt-PT" sz="1200" b="1">
                <a:solidFill>
                  <a:schemeClr val="tx1"/>
                </a:solidFill>
                <a:latin typeface="+mn-lt"/>
                <a:ea typeface="+mn-ea"/>
                <a:cs typeface="+mn-cs"/>
              </a:rPr>
              <a:t>Não</a:t>
            </a:r>
            <a:r>
              <a:rPr lang="pt-PT" sz="1200">
                <a:solidFill>
                  <a:schemeClr val="tx1"/>
                </a:solidFill>
                <a:latin typeface="+mn-lt"/>
                <a:ea typeface="+mn-ea"/>
                <a:cs typeface="+mn-cs"/>
              </a:rPr>
              <a:t> vinque, dobre nem arranhe materiais de armazenamento, como disquetes, CD-ROMs e fitas.</a:t>
            </a:r>
          </a:p>
          <a:p>
            <a:pPr lvl="0"/>
            <a:r>
              <a:rPr lang="pt-PT" sz="1200" b="1">
                <a:solidFill>
                  <a:schemeClr val="tx1"/>
                </a:solidFill>
                <a:latin typeface="+mn-lt"/>
                <a:ea typeface="+mn-ea"/>
                <a:cs typeface="+mn-cs"/>
              </a:rPr>
              <a:t>Não</a:t>
            </a:r>
            <a:r>
              <a:rPr lang="pt-PT" sz="1200">
                <a:solidFill>
                  <a:schemeClr val="tx1"/>
                </a:solidFill>
                <a:latin typeface="+mn-lt"/>
                <a:ea typeface="+mn-ea"/>
                <a:cs typeface="+mn-cs"/>
              </a:rPr>
              <a:t> coloque etiquetas adesivas na superfície do dispositivo de armazenamento de dados informáticos. Utilize caixas ou envelopes para armazenar dispositivos de armazenamento de dados informáticos sempre que possível.</a:t>
            </a:r>
          </a:p>
          <a:p>
            <a:pPr lvl="0"/>
            <a:r>
              <a:rPr lang="pt-PT" sz="1200">
                <a:solidFill>
                  <a:schemeClr val="tx1"/>
                </a:solidFill>
                <a:latin typeface="+mn-lt"/>
                <a:ea typeface="+mn-ea"/>
                <a:cs typeface="+mn-cs"/>
              </a:rPr>
              <a:t>Certifique-se de que todos os contentores que contenham provas estão devidamente identificados.</a:t>
            </a:r>
          </a:p>
          <a:p>
            <a:pPr lvl="0"/>
            <a:r>
              <a:rPr lang="pt-PT" sz="1200">
                <a:solidFill>
                  <a:schemeClr val="tx1"/>
                </a:solidFill>
                <a:latin typeface="+mn-lt"/>
                <a:ea typeface="+mn-ea"/>
                <a:cs typeface="+mn-cs"/>
              </a:rPr>
              <a:t>Se forem recolhidos vários sistemas de computador, identifique cada sistema para que ele possa ser remontado conforme foi encontrado.</a:t>
            </a:r>
          </a:p>
          <a:p>
            <a:r>
              <a:rPr lang="pt-PT" sz="1200">
                <a:solidFill>
                  <a:schemeClr val="tx1"/>
                </a:solidFill>
                <a:latin typeface="+mn-lt"/>
                <a:ea typeface="+mn-ea"/>
                <a:cs typeface="+mn-cs"/>
              </a:rPr>
              <a:t> </a:t>
            </a:r>
          </a:p>
          <a:p>
            <a:pPr lvl="0"/>
            <a:r>
              <a:rPr lang="pt-PT" sz="1200" b="1">
                <a:solidFill>
                  <a:schemeClr val="tx1"/>
                </a:solidFill>
                <a:latin typeface="+mn-lt"/>
                <a:ea typeface="+mn-ea"/>
                <a:cs typeface="+mn-cs"/>
              </a:rPr>
              <a:t>Transporte</a:t>
            </a:r>
          </a:p>
          <a:p>
            <a:pPr lvl="0"/>
            <a:r>
              <a:rPr lang="pt-PT" sz="1200">
                <a:solidFill>
                  <a:schemeClr val="tx1"/>
                </a:solidFill>
                <a:latin typeface="+mn-lt"/>
                <a:ea typeface="+mn-ea"/>
                <a:cs typeface="+mn-cs"/>
              </a:rPr>
              <a:t>Mantenha as provas eletrónicas longe de fontes magnéticas. Transmissores de rádio, ímanes de altifalantes e bancos aquecidos são exemplos de itens que podem danificar as provas eletrónicas.</a:t>
            </a:r>
          </a:p>
          <a:p>
            <a:pPr lvl="0"/>
            <a:r>
              <a:rPr lang="pt-PT" sz="1200">
                <a:solidFill>
                  <a:schemeClr val="tx1"/>
                </a:solidFill>
                <a:latin typeface="+mn-lt"/>
                <a:ea typeface="+mn-ea"/>
                <a:cs typeface="+mn-cs"/>
              </a:rPr>
              <a:t>Certifique-se de que o equipamento está protegido contra choques e impactos (isto é, danos mecânicos), calor e humidade.</a:t>
            </a:r>
          </a:p>
          <a:p>
            <a:pPr lvl="0"/>
            <a:r>
              <a:rPr lang="pt-PT" sz="1200">
                <a:solidFill>
                  <a:schemeClr val="tx1"/>
                </a:solidFill>
                <a:latin typeface="+mn-lt"/>
                <a:ea typeface="+mn-ea"/>
                <a:cs typeface="+mn-cs"/>
              </a:rPr>
              <a:t>Certifique-se de que os computadores e outros dispositivos que não estão embalados em contentores estejam presos no veículo para evitar choques e vibrações excessivas. Por exemplo, os computadores devem ser colocados no chão do veículo e os monitores colocados no banco com o ecrã para baixo e presos por um cinto de segurança.</a:t>
            </a:r>
          </a:p>
          <a:p>
            <a:pPr lvl="0"/>
            <a:r>
              <a:rPr lang="pt-PT" sz="1200" b="1">
                <a:solidFill>
                  <a:schemeClr val="tx1"/>
                </a:solidFill>
                <a:latin typeface="+mn-lt"/>
                <a:ea typeface="+mn-ea"/>
                <a:cs typeface="+mn-cs"/>
              </a:rPr>
              <a:t>Não</a:t>
            </a:r>
            <a:r>
              <a:rPr lang="pt-PT" sz="1200">
                <a:solidFill>
                  <a:schemeClr val="tx1"/>
                </a:solidFill>
                <a:latin typeface="+mn-lt"/>
                <a:ea typeface="+mn-ea"/>
                <a:cs typeface="+mn-cs"/>
              </a:rPr>
              <a:t> coloque objetos pesados nas partes menores do equipamento/dispositivos de armazenamento de dados informáticos.</a:t>
            </a:r>
          </a:p>
          <a:p>
            <a:pPr lvl="0"/>
            <a:r>
              <a:rPr lang="pt-PT" sz="1200">
                <a:solidFill>
                  <a:schemeClr val="tx1"/>
                </a:solidFill>
                <a:latin typeface="+mn-lt"/>
                <a:ea typeface="+mn-ea"/>
                <a:cs typeface="+mn-cs"/>
              </a:rPr>
              <a:t>Sempre que possível, </a:t>
            </a:r>
            <a:r>
              <a:rPr lang="pt-PT" sz="1200" b="1">
                <a:solidFill>
                  <a:schemeClr val="tx1"/>
                </a:solidFill>
                <a:latin typeface="+mn-lt"/>
                <a:ea typeface="+mn-ea"/>
                <a:cs typeface="+mn-cs"/>
              </a:rPr>
              <a:t>não</a:t>
            </a:r>
            <a:r>
              <a:rPr lang="pt-PT" sz="1200">
                <a:solidFill>
                  <a:schemeClr val="tx1"/>
                </a:solidFill>
                <a:latin typeface="+mn-lt"/>
                <a:ea typeface="+mn-ea"/>
                <a:cs typeface="+mn-cs"/>
              </a:rPr>
              <a:t> armazene provas eletrónicas no interior de veículos durante longos períodos de tempo.</a:t>
            </a:r>
          </a:p>
          <a:p>
            <a:pPr lvl="0"/>
            <a:endParaRPr lang="en-GB" sz="1200" b="1" kern="1200" dirty="0">
              <a:solidFill>
                <a:schemeClr val="tx1"/>
              </a:solidFill>
              <a:latin typeface="+mn-lt"/>
              <a:ea typeface="+mn-ea"/>
              <a:cs typeface="+mn-cs"/>
            </a:endParaRPr>
          </a:p>
          <a:p>
            <a:pPr lvl="0"/>
            <a:r>
              <a:rPr lang="pt-PT" sz="1200" b="1">
                <a:solidFill>
                  <a:schemeClr val="tx1"/>
                </a:solidFill>
                <a:latin typeface="+mn-lt"/>
                <a:ea typeface="+mn-ea"/>
                <a:cs typeface="+mn-cs"/>
              </a:rPr>
              <a:t>Armazenamento</a:t>
            </a:r>
          </a:p>
          <a:p>
            <a:pPr lvl="0"/>
            <a:r>
              <a:rPr lang="pt-PT" sz="1200">
                <a:solidFill>
                  <a:schemeClr val="tx1"/>
                </a:solidFill>
                <a:latin typeface="+mn-lt"/>
                <a:ea typeface="+mn-ea"/>
                <a:cs typeface="+mn-cs"/>
              </a:rPr>
              <a:t>Assegure-se de que as provas sejam registadas de acordo com as políticas relevantes.</a:t>
            </a:r>
          </a:p>
          <a:p>
            <a:pPr lvl="0"/>
            <a:r>
              <a:rPr lang="pt-PT" sz="1200">
                <a:solidFill>
                  <a:schemeClr val="tx1"/>
                </a:solidFill>
                <a:latin typeface="+mn-lt"/>
                <a:ea typeface="+mn-ea"/>
                <a:cs typeface="+mn-cs"/>
              </a:rPr>
              <a:t>Armazene provas numa área segura, longe de temperaturas e humidade extremas. </a:t>
            </a:r>
          </a:p>
          <a:p>
            <a:pPr lvl="0"/>
            <a:r>
              <a:rPr lang="pt-PT" sz="1200">
                <a:solidFill>
                  <a:schemeClr val="tx1"/>
                </a:solidFill>
                <a:latin typeface="+mn-lt"/>
                <a:ea typeface="+mn-ea"/>
                <a:cs typeface="+mn-cs"/>
              </a:rPr>
              <a:t>Proteja-as contra fontes magnéticas, humidade, poeira e outras partículas prejudiciais ou contaminantes.</a:t>
            </a:r>
          </a:p>
          <a:p>
            <a:pPr lvl="0"/>
            <a:r>
              <a:rPr lang="pt-PT" sz="1200">
                <a:solidFill>
                  <a:schemeClr val="tx1"/>
                </a:solidFill>
                <a:latin typeface="+mn-lt"/>
                <a:ea typeface="+mn-ea"/>
                <a:cs typeface="+mn-cs"/>
              </a:rPr>
              <a:t>Utilize uma sala de armazenamento adequadamente segura com</a:t>
            </a:r>
          </a:p>
          <a:p>
            <a:pPr lvl="2"/>
            <a:r>
              <a:rPr lang="pt-PT" sz="1200">
                <a:solidFill>
                  <a:schemeClr val="tx1"/>
                </a:solidFill>
                <a:latin typeface="+mn-lt"/>
                <a:ea typeface="+mn-ea"/>
                <a:cs typeface="+mn-cs"/>
              </a:rPr>
              <a:t>controlo de acesso apropriado,</a:t>
            </a:r>
          </a:p>
          <a:p>
            <a:pPr lvl="2"/>
            <a:r>
              <a:rPr lang="pt-PT" sz="1200">
                <a:solidFill>
                  <a:schemeClr val="tx1"/>
                </a:solidFill>
                <a:latin typeface="+mn-lt"/>
                <a:ea typeface="+mn-ea"/>
                <a:cs typeface="+mn-cs"/>
              </a:rPr>
              <a:t>proteção contra incêndios (por exemplo, alarme, extintores de incêndio, não fumar na área de armazenamento ou nas proximidades),</a:t>
            </a:r>
          </a:p>
          <a:p>
            <a:pPr lvl="2"/>
            <a:r>
              <a:rPr lang="pt-PT" sz="1200">
                <a:solidFill>
                  <a:schemeClr val="tx1"/>
                </a:solidFill>
                <a:latin typeface="+mn-lt"/>
                <a:ea typeface="+mn-ea"/>
                <a:cs typeface="+mn-cs"/>
              </a:rPr>
              <a:t>temperatura e humidade, e</a:t>
            </a:r>
          </a:p>
          <a:p>
            <a:pPr lvl="2"/>
            <a:r>
              <a:rPr lang="pt-PT" sz="1200">
                <a:solidFill>
                  <a:schemeClr val="tx1"/>
                </a:solidFill>
                <a:latin typeface="+mn-lt"/>
                <a:ea typeface="+mn-ea"/>
                <a:cs typeface="+mn-cs"/>
              </a:rPr>
              <a:t>proteção contra fontes magnéticas (por exemplo, longe de dispositivos de rádio direcionais).</a:t>
            </a:r>
          </a:p>
          <a:p>
            <a:pPr lvl="1"/>
            <a:r>
              <a:rPr lang="pt-PT" sz="1200" b="1">
                <a:solidFill>
                  <a:schemeClr val="tx1"/>
                </a:solidFill>
                <a:latin typeface="+mn-lt"/>
                <a:ea typeface="+mn-ea"/>
                <a:cs typeface="+mn-cs"/>
              </a:rPr>
              <a:t>Não</a:t>
            </a:r>
            <a:r>
              <a:rPr lang="pt-PT" sz="1200">
                <a:solidFill>
                  <a:schemeClr val="tx1"/>
                </a:solidFill>
                <a:latin typeface="+mn-lt"/>
                <a:ea typeface="+mn-ea"/>
                <a:cs typeface="+mn-cs"/>
              </a:rPr>
              <a:t> armazene itens inflamáveis na mesma sala ou nas proximidades (por exemplo, produtos químicos de limpeza ou montes de papel).</a:t>
            </a:r>
          </a:p>
          <a:p>
            <a:pPr lvl="1"/>
            <a:r>
              <a:rPr lang="pt-PT" sz="1200">
                <a:solidFill>
                  <a:schemeClr val="tx1"/>
                </a:solidFill>
                <a:latin typeface="+mn-lt"/>
                <a:ea typeface="+mn-ea"/>
                <a:cs typeface="+mn-cs"/>
              </a:rPr>
              <a:t>Utilize revestimento de piso adequado para evitar cargas estáticas.</a:t>
            </a:r>
          </a:p>
          <a:p>
            <a:pPr lvl="1"/>
            <a:r>
              <a:rPr lang="pt-PT" sz="1200" b="1">
                <a:solidFill>
                  <a:schemeClr val="tx1"/>
                </a:solidFill>
                <a:latin typeface="+mn-lt"/>
                <a:ea typeface="+mn-ea"/>
                <a:cs typeface="+mn-cs"/>
              </a:rPr>
              <a:t>Não</a:t>
            </a:r>
            <a:r>
              <a:rPr lang="pt-PT" sz="1200">
                <a:solidFill>
                  <a:schemeClr val="tx1"/>
                </a:solidFill>
                <a:latin typeface="+mn-lt"/>
                <a:ea typeface="+mn-ea"/>
                <a:cs typeface="+mn-cs"/>
              </a:rPr>
              <a:t> guarde provas eletrónicas em salas com canos de água, especialmente ao longo do teto.</a:t>
            </a:r>
          </a:p>
          <a:p>
            <a:r>
              <a:rPr lang="pt-PT" sz="1200">
                <a:solidFill>
                  <a:schemeClr val="tx1"/>
                </a:solidFill>
                <a:latin typeface="+mn-lt"/>
                <a:ea typeface="+mn-ea"/>
                <a:cs typeface="+mn-cs"/>
              </a:rPr>
              <a:t>Esteja ciente de que possíveis provas, como data, hora e configuração do sistema, podem ser perdidas como resultado do armazenamento prolongado. Como as baterias têm uma vida útil limitada, os dados podem ser perdidos se falharem. Portanto, o pessoal apropriado deve ser informado de que um dispositivo alimentado por baterias (por exemplo, um PDA ou PC/CMOS) requer atenção imediata.</a:t>
            </a:r>
            <a:r>
              <a:rPr lang="pt-PT"/>
              <a:t> </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142</a:t>
            </a:fld>
            <a:endParaRPr lang="en-US"/>
          </a:p>
        </p:txBody>
      </p:sp>
    </p:spTree>
    <p:extLst>
      <p:ext uri="{BB962C8B-B14F-4D97-AF65-F5344CB8AC3E}">
        <p14:creationId xmlns:p14="http://schemas.microsoft.com/office/powerpoint/2010/main" val="60428782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eaLnBrk="1" hangingPunct="1">
              <a:spcBef>
                <a:spcPct val="0"/>
              </a:spcBef>
            </a:pPr>
            <a:r>
              <a:rPr lang="pt-PT" sz="1200">
                <a:solidFill>
                  <a:schemeClr val="tx1"/>
                </a:solidFill>
                <a:latin typeface="+mn-lt"/>
                <a:ea typeface="+mn-ea"/>
                <a:cs typeface="+mn-cs"/>
              </a:rPr>
              <a:t>O formador deve dar aos participantes a oportunidade de fazer quaisquer perguntas que possam ter em relação a esta parte da aula.</a:t>
            </a:r>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147</a:t>
            </a:fld>
            <a:endParaRPr lang="en-GB"/>
          </a:p>
        </p:txBody>
      </p:sp>
    </p:spTree>
    <p:extLst>
      <p:ext uri="{BB962C8B-B14F-4D97-AF65-F5344CB8AC3E}">
        <p14:creationId xmlns:p14="http://schemas.microsoft.com/office/powerpoint/2010/main" val="1043958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Os dois slides seguintes estabelecem, em termos gerais, os requisitos </a:t>
            </a:r>
            <a:r>
              <a:rPr lang="pt-PT" baseline="0"/>
              <a:t>para a produção de provas e explicam as diferenças e as dificuldades enfrentadas relativas às provas eletrónicas.</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11</a:t>
            </a:fld>
            <a:endParaRPr lang="en-US"/>
          </a:p>
        </p:txBody>
      </p:sp>
    </p:spTree>
    <p:extLst>
      <p:ext uri="{BB962C8B-B14F-4D97-AF65-F5344CB8AC3E}">
        <p14:creationId xmlns:p14="http://schemas.microsoft.com/office/powerpoint/2010/main" val="95153382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2221978-7AB2-D644-A1FF-AF545A1745C1}" type="slidenum">
              <a:rPr lang="en-US" smtClean="0"/>
              <a:pPr/>
              <a:t>148</a:t>
            </a:fld>
            <a:endParaRPr lang="en-US"/>
          </a:p>
        </p:txBody>
      </p:sp>
    </p:spTree>
    <p:extLst>
      <p:ext uri="{BB962C8B-B14F-4D97-AF65-F5344CB8AC3E}">
        <p14:creationId xmlns:p14="http://schemas.microsoft.com/office/powerpoint/2010/main" val="81160518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noProof="0"/>
              <a:t>Esta pergunta serve para estabelecer o nível de </a:t>
            </a:r>
            <a:r>
              <a:rPr lang="pt-PT" baseline="0" noProof="0"/>
              <a:t>conhecimento prévio dos alunos. Isso permitirá que o formador defina o nível da formação, tendo em mente que este conteúdo está no nível básico e não para aqueles que são especializados no assunto.</a:t>
            </a:r>
          </a:p>
          <a:p>
            <a:endParaRPr lang="en-GB" noProof="0"/>
          </a:p>
          <a:p>
            <a:r>
              <a:rPr lang="pt-PT" noProof="0"/>
              <a:t>[Lembre-se de quantos alunos tiveram </a:t>
            </a:r>
            <a:r>
              <a:rPr lang="pt-PT" baseline="0" noProof="0"/>
              <a:t>experiências em Investigação Forense Digital]</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149</a:t>
            </a:fld>
            <a:endParaRPr lang="en-US"/>
          </a:p>
        </p:txBody>
      </p:sp>
    </p:spTree>
    <p:extLst>
      <p:ext uri="{BB962C8B-B14F-4D97-AF65-F5344CB8AC3E}">
        <p14:creationId xmlns:p14="http://schemas.microsoft.com/office/powerpoint/2010/main" val="70228501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pt-PT" noProof="0"/>
              <a:t>Quem </a:t>
            </a:r>
            <a:r>
              <a:rPr lang="pt-PT" baseline="0" noProof="0"/>
              <a:t>nesta sala teve experiências em audiências que envolveram alguma das ciências forenses mencionadas neste slide?</a:t>
            </a:r>
          </a:p>
          <a:p>
            <a:endParaRPr lang="en-GB" baseline="0" noProof="0"/>
          </a:p>
          <a:p>
            <a:r>
              <a:rPr lang="pt-PT" baseline="0" noProof="0"/>
              <a:t>Ok, no início vimos que X pessoas têm experiência com a Investigação forense digital, enquanto quase todas vocês tiveram audiências judiciais que envolveram algumas das ciências forenses mais tradicionais. Isto sublinha que a Investigação forense digital é uma ciência bastante nova, enquanto que outras ciências forenses têm uma história mais longa. Mas sejamos honestos - a quantidade de casos que envolvem provas digitais está a crescer rapidamente. Portanto, há uma enorme lacuna entre a experiência e o conhecimento sobre a Investigação forense digital, por um lado, e a crescente ocorrência de casos envolve as provas digitais, por outro lado. Por esta razão, a maioria dos advogados, procuradores e juízes precisam de ser familiarizados com esta nova ciência. Eles devem saber o que são provas digitais e como a Investigação forense digital pode ajudar a resolução dos seus casos. E é exatamente para isso que estamos aqui!</a:t>
            </a:r>
          </a:p>
          <a:p>
            <a:endParaRPr lang="en-GB" baseline="0" noProof="0"/>
          </a:p>
          <a:p>
            <a:r>
              <a:rPr lang="pt-PT" baseline="0" noProof="0"/>
              <a:t>Vamos ver se podemos encontrar algumas semelhanças entre a investigação tradicional de vestígios e a análise forense digital.</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150</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noProof="0"/>
              <a:t>Nota: Este slide é animado</a:t>
            </a:r>
          </a:p>
          <a:p>
            <a:endParaRPr lang="en-GB" noProof="0"/>
          </a:p>
          <a:p>
            <a:r>
              <a:rPr lang="pt-PT" noProof="0"/>
              <a:t>[clique] No mundo real, tem a cena do crime </a:t>
            </a:r>
            <a:r>
              <a:rPr lang="pt-PT" baseline="0" noProof="0"/>
              <a:t>que precisa de ser protegida - embora eu não tenha a certeza daquilo que o colega nesta foto fez;)</a:t>
            </a:r>
          </a:p>
          <a:p>
            <a:endParaRPr lang="en-GB" baseline="0" noProof="0"/>
          </a:p>
          <a:p>
            <a:r>
              <a:rPr lang="pt-PT" noProof="0"/>
              <a:t>No mundo da Investigação forense digital, </a:t>
            </a:r>
            <a:r>
              <a:rPr lang="pt-PT" baseline="0" noProof="0"/>
              <a:t>também pode ter a mesma cena do crime. Assim, os investigadores precisam de proteger a cena da mesma forma que na análise forense tradicional. Mas no mundo da Investigação forense digital também podemos ter uma segunda cena de crime [clique]. Um sistema de computador poderia ter sido utilizado para cometer um crime. Isto torna-a uma prova valiosa para o nosso caso. Mas mesmo que o computador em si não fosse utilizado para cometer o crime, ele ainda poderia conter informações importantes sobre o crime, a fase de preparação do crime, folhas de cálculos das contas documentárias, relações de conversas entre a vítima e o suspeito ou outras circunstâncias relacionadas ao crime.</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151</a:t>
            </a:fld>
            <a:endParaRPr lang="en-US"/>
          </a:p>
        </p:txBody>
      </p:sp>
    </p:spTree>
    <p:extLst>
      <p:ext uri="{BB962C8B-B14F-4D97-AF65-F5344CB8AC3E}">
        <p14:creationId xmlns:p14="http://schemas.microsoft.com/office/powerpoint/2010/main" val="247886763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noProof="0"/>
              <a:t>Nota: Este slide é animado</a:t>
            </a:r>
          </a:p>
          <a:p>
            <a:endParaRPr lang="en-GB" noProof="0"/>
          </a:p>
          <a:p>
            <a:r>
              <a:rPr lang="pt-PT" noProof="0"/>
              <a:t>[clique] Utilize sempre as luvas</a:t>
            </a:r>
            <a:r>
              <a:rPr lang="pt-PT" baseline="0" noProof="0"/>
              <a:t> para proteger uma cena de crime - esse antigo princípio da perícia tradicional também se aplica à Investigação forense digital. Da mesma forma que você não gostaria de ter as suas próprias impressões digitais e ADN na arma que foi usada para um crime, também não gostaria de deixar os seus próprios vestígios em numa prova digital, como uma unidade de disco rígido. [clique] </a:t>
            </a:r>
          </a:p>
          <a:p>
            <a:endParaRPr lang="en-GB" baseline="0" noProof="0"/>
          </a:p>
          <a:p>
            <a:r>
              <a:rPr lang="pt-PT" baseline="0" noProof="0"/>
              <a:t>É então que os bloqueadores de gravação entram em jogo. Existem diferentes tipos de bloqueadores de gravação; Alguns deles são apenas pequenos softwares que tentam desativar o acesso de gravação a um disco (bloqueadores de gravação de software). E alguns deles são dispositivos de hardware reais que desabilitam fisicamente o sinal responsável por enviar comandos de gravação para um disco rígido (bloqueadores de gravação de hardware). Nesta imagem pode ver um bloqueador de gravação de hardware da empresa Tableau. Existem outros de empresas como a Wiebetech ou a MyKey Technologies. Todos eles têm em comum que existem algumas portas para ligar uma unidade de disco rígido de origem (a exposição) e algumas outras portas para conectar o bloqueador de gravação à máquina forense do examinador. </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152</a:t>
            </a:fld>
            <a:endParaRPr lang="en-US"/>
          </a:p>
        </p:txBody>
      </p:sp>
    </p:spTree>
    <p:extLst>
      <p:ext uri="{BB962C8B-B14F-4D97-AF65-F5344CB8AC3E}">
        <p14:creationId xmlns:p14="http://schemas.microsoft.com/office/powerpoint/2010/main" val="3699948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noProof="0"/>
              <a:t>Nota: Este slide é animado</a:t>
            </a:r>
          </a:p>
          <a:p>
            <a:endParaRPr lang="en-GB" noProof="0"/>
          </a:p>
          <a:p>
            <a:r>
              <a:rPr lang="pt-PT" noProof="0"/>
              <a:t>[Clique] Na investigação forense tradicional, os investigadores da </a:t>
            </a:r>
            <a:r>
              <a:rPr lang="pt-PT" baseline="0" noProof="0"/>
              <a:t>cena</a:t>
            </a:r>
            <a:r>
              <a:rPr lang="pt-PT" noProof="0"/>
              <a:t> do </a:t>
            </a:r>
            <a:r>
              <a:rPr lang="pt-PT" baseline="0" noProof="0"/>
              <a:t>crime podem encontrar e proteger pegadas, fibras, ADN e outros vestígios como provas que podem levar ao suspeito. Traços muito semelhantes também podem ser encontrados em fontes digitais: sites que o suspeito já visitou, documentos que ele criou, fotos que ele abriu ou até mesmo vestígios de um invasor que invadiu um sistema. Como o ADN na investigação forense tradicional, alguns traços digitais também não são óbvios de ver e precisam de técnicas especiais para extrair o conteúdo probatório deles. [clique] Fragmentos de ficheiros em áreas não alocadas em discos são um exemplo disso. Às vezes, os examinadores forenses têm que se aprofundar em estruturas de disco, sistemas de ficheiros, espaços desperdiçados e estruturas de dados proprietários para encontrar as provas necessárias para a sua avaliação.</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153</a:t>
            </a:fld>
            <a:endParaRPr lang="en-US"/>
          </a:p>
        </p:txBody>
      </p:sp>
    </p:spTree>
    <p:extLst>
      <p:ext uri="{BB962C8B-B14F-4D97-AF65-F5344CB8AC3E}">
        <p14:creationId xmlns:p14="http://schemas.microsoft.com/office/powerpoint/2010/main" val="138703813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a:t>Nota: Este slide é animado</a:t>
            </a:r>
          </a:p>
          <a:p>
            <a:endParaRPr lang="de-DE"/>
          </a:p>
          <a:p>
            <a:r>
              <a:rPr lang="pt-PT"/>
              <a:t>[clique] Aqui </a:t>
            </a:r>
            <a:r>
              <a:rPr lang="pt-PT" baseline="0"/>
              <a:t>está outro exemplo de semelhanças entre as ciências forenses tradicionais e a Investigação forense digital. Quando os investigadores encontram impressões digitais na ferramenta utilizada num crime, eles pesquisam o banco de dados para encontrar exatamente a mesma impressão digital. Se eles tiverem sucesso na sua pesquisa, podem dizer com certeza que a impressão digital na ferramenta pertence a uma pessoa específica em seu banco de dados. Na análise forense digital, há uma maneira semelhante de comparar e localizar determinado ficheiro e provar que o ficheiro que foi pesquisado e o ficheiro que foi encontrado correspondem exatamente. Talvez alguns de vós tenham ouvido falar sobre estes métodos. Alguém tem alguma ideia?...</a:t>
            </a:r>
          </a:p>
          <a:p>
            <a:endParaRPr lang="de-DE" baseline="0"/>
          </a:p>
          <a:p>
            <a:r>
              <a:rPr lang="pt-PT" baseline="0"/>
              <a:t>[clique] Talvez agora? Hashing é o termo que eu estava a procurar. Em uma análise de hash, o examinador forense calcula somas de hash de um ficheiro ou disco. MD5, SHA-1, SHA-256, etc são apenas alguns dos exemplos mais comuns para algoritmos hash encriptados. Assim que este valor de hash, que basicamente é uma longa sequência de números e letras, for calculado, ele é exclusivo do conteúdo deste ficheiro. Nenhum outro ficheiro terá o mesmo valor de hash, exceto o mesmo conteúdo exato. É por isso que os examinadores podem utilizar valores de hash para procurar ficheiros notáveis ​e verificar se o conteúdo de uma cópia forense de um disco rígido é o mesmo que o do disco rígido original.</a:t>
            </a:r>
          </a:p>
          <a:p>
            <a:endParaRPr lang="de-DE" baseline="0"/>
          </a:p>
          <a:p>
            <a:r>
              <a:rPr lang="pt-PT" baseline="0"/>
              <a:t>Em termos de probabilidade: Quão provável pensa que é que duas pessoas tenham a mesma impressão digital? … </a:t>
            </a:r>
            <a:r>
              <a:rPr lang="pt-PT" sz="1200" b="1" i="0" u="none" strike="noStrike" baseline="0">
                <a:solidFill>
                  <a:schemeClr val="tx1"/>
                </a:solidFill>
                <a:latin typeface="+mn-lt"/>
                <a:ea typeface="+mn-ea"/>
                <a:cs typeface="+mn-cs"/>
              </a:rPr>
              <a:t>1 em 64 mil milhões</a:t>
            </a:r>
            <a:r>
              <a:rPr lang="pt-PT" sz="1200" b="0" i="0" u="none" strike="noStrike" baseline="0">
                <a:solidFill>
                  <a:schemeClr val="tx1"/>
                </a:solidFill>
                <a:latin typeface="+mn-lt"/>
                <a:ea typeface="+mn-ea"/>
                <a:cs typeface="+mn-cs"/>
              </a:rPr>
              <a:t>! </a:t>
            </a:r>
            <a:r>
              <a:rPr lang="pt-PT"/>
              <a:t>[click] </a:t>
            </a:r>
            <a:r>
              <a:rPr lang="pt-PT" sz="1200" b="0" i="0" u="none" strike="noStrike" baseline="0">
                <a:solidFill>
                  <a:schemeClr val="tx1"/>
                </a:solidFill>
                <a:latin typeface="+mn-lt"/>
                <a:ea typeface="+mn-ea"/>
                <a:cs typeface="+mn-cs"/>
              </a:rPr>
              <a:t>Quão provável pensa que é ganhar o primeiro na lotaria do euromilhões? …</a:t>
            </a:r>
            <a:r>
              <a:rPr lang="pt-PT" sz="1200" i="0" u="none" strike="noStrike" baseline="0">
                <a:solidFill>
                  <a:schemeClr val="tx1"/>
                </a:solidFill>
                <a:latin typeface="+mn-lt"/>
                <a:ea typeface="+mn-ea"/>
                <a:cs typeface="+mn-cs"/>
              </a:rPr>
              <a:t> </a:t>
            </a:r>
            <a:r>
              <a:rPr lang="pt-PT" sz="1200" b="1" i="0" u="none" strike="noStrike" baseline="0">
                <a:solidFill>
                  <a:schemeClr val="tx1"/>
                </a:solidFill>
                <a:latin typeface="+mn-lt"/>
                <a:ea typeface="+mn-ea"/>
                <a:cs typeface="+mn-cs"/>
              </a:rPr>
              <a:t>1 em 116 milhões!  </a:t>
            </a:r>
            <a:r>
              <a:rPr lang="pt-PT" sz="1200" b="0" i="0" u="none" strike="noStrike" baseline="0">
                <a:solidFill>
                  <a:schemeClr val="tx1"/>
                </a:solidFill>
                <a:latin typeface="+mn-lt"/>
                <a:ea typeface="+mn-ea"/>
                <a:cs typeface="+mn-cs"/>
              </a:rPr>
              <a:t>Agora que já sabe estes números altos, qual é a probabilidade de dois ficheiros terem o mesmo valor de hash? … Utilizando</a:t>
            </a:r>
            <a:r>
              <a:rPr lang="pt-PT" baseline="0"/>
              <a:t> o algoritmo MD5, a probabilidade de dois ficheiros terem o mesmo valor é de</a:t>
            </a:r>
            <a:r>
              <a:rPr lang="pt-PT"/>
              <a:t> [clique] </a:t>
            </a:r>
            <a:r>
              <a:rPr lang="pt-PT" sz="1200" b="1" i="0" u="none" strike="noStrike" baseline="0">
                <a:solidFill>
                  <a:schemeClr val="tx1"/>
                </a:solidFill>
                <a:latin typeface="+mn-lt"/>
                <a:ea typeface="+mn-ea"/>
                <a:cs typeface="+mn-cs"/>
              </a:rPr>
              <a:t>1 em mais de 340 milhares de milhões de milhares de milhões de milhares de milhões de milhares de milhões</a:t>
            </a:r>
            <a:r>
              <a:rPr lang="pt-PT" sz="1200" b="0" i="0" u="none" strike="noStrike" baseline="0">
                <a:solidFill>
                  <a:schemeClr val="tx1"/>
                </a:solidFill>
                <a:latin typeface="+mn-lt"/>
                <a:ea typeface="+mn-ea"/>
                <a:cs typeface="+mn-cs"/>
              </a:rPr>
              <a:t> (2 elevado a 128), enquanto a probabilidade com SHA-1 é de mais de</a:t>
            </a:r>
            <a:r>
              <a:rPr lang="pt-PT" sz="1200" i="0" u="none" strike="noStrike" baseline="0">
                <a:solidFill>
                  <a:schemeClr val="tx1"/>
                </a:solidFill>
                <a:latin typeface="+mn-lt"/>
                <a:ea typeface="+mn-ea"/>
                <a:cs typeface="+mn-cs"/>
              </a:rPr>
              <a:t> </a:t>
            </a:r>
            <a:r>
              <a:rPr lang="pt-PT" sz="1200" b="1" i="0" u="none" strike="noStrike" baseline="0">
                <a:solidFill>
                  <a:schemeClr val="tx1"/>
                </a:solidFill>
                <a:latin typeface="+mn-lt"/>
                <a:ea typeface="+mn-ea"/>
                <a:cs typeface="+mn-cs"/>
              </a:rPr>
              <a:t>mil milhares de milhões de milhares de milhões de milhares de milhões de milhares de milhões</a:t>
            </a:r>
            <a:r>
              <a:rPr lang="pt-PT" sz="1200" i="0" u="none" strike="noStrike" baseline="0">
                <a:solidFill>
                  <a:schemeClr val="tx1"/>
                </a:solidFill>
                <a:latin typeface="+mn-lt"/>
                <a:ea typeface="+mn-ea"/>
                <a:cs typeface="+mn-cs"/>
              </a:rPr>
              <a:t> </a:t>
            </a:r>
            <a:r>
              <a:rPr lang="pt-PT" sz="1200" b="0" i="0" u="none" strike="noStrike" baseline="0">
                <a:solidFill>
                  <a:schemeClr val="tx1"/>
                </a:solidFill>
                <a:latin typeface="+mn-lt"/>
                <a:ea typeface="+mn-ea"/>
                <a:cs typeface="+mn-cs"/>
              </a:rPr>
              <a:t>(2 elevado a 160). No entanto - só para que saiba - os pesquisadores conseguiram produzir colisões de hash em condições de laboratório.</a:t>
            </a:r>
          </a:p>
          <a:p>
            <a:endParaRPr lang="de-DE" sz="1200" b="0" i="0" u="none" strike="noStrike" kern="1200" baseline="0">
              <a:solidFill>
                <a:schemeClr val="tx1"/>
              </a:solidFill>
              <a:latin typeface="+mn-lt"/>
              <a:ea typeface="+mn-ea"/>
              <a:cs typeface="+mn-cs"/>
            </a:endParaRPr>
          </a:p>
          <a:p>
            <a:endParaRPr lang="de-DE"/>
          </a:p>
        </p:txBody>
      </p:sp>
      <p:sp>
        <p:nvSpPr>
          <p:cNvPr id="4" name="Foliennummernplatzhalter 3"/>
          <p:cNvSpPr>
            <a:spLocks noGrp="1"/>
          </p:cNvSpPr>
          <p:nvPr>
            <p:ph type="sldNum" sz="quarter" idx="10"/>
          </p:nvPr>
        </p:nvSpPr>
        <p:spPr/>
        <p:txBody>
          <a:bodyPr/>
          <a:lstStyle/>
          <a:p>
            <a:fld id="{5827260C-95DC-194B-88B2-0B241DEC43BF}" type="slidenum">
              <a:rPr lang="en-US" smtClean="0"/>
              <a:pPr/>
              <a:t>154</a:t>
            </a:fld>
            <a:endParaRPr lang="en-US"/>
          </a:p>
        </p:txBody>
      </p:sp>
    </p:spTree>
    <p:extLst>
      <p:ext uri="{BB962C8B-B14F-4D97-AF65-F5344CB8AC3E}">
        <p14:creationId xmlns:p14="http://schemas.microsoft.com/office/powerpoint/2010/main" val="166891143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baseline="0"/>
              <a:t>Agora que já viu como a Investigação forense digital é semelhante a outras ciências forenses tradicionais, veremos como a Investigação forense digital é definida e como ela funciona.</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155</a:t>
            </a:fld>
            <a:endParaRPr lang="en-US"/>
          </a:p>
        </p:txBody>
      </p:sp>
    </p:spTree>
    <p:extLst>
      <p:ext uri="{BB962C8B-B14F-4D97-AF65-F5344CB8AC3E}">
        <p14:creationId xmlns:p14="http://schemas.microsoft.com/office/powerpoint/2010/main" val="174552501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baseline="0"/>
              <a:t>Definição:</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a:p>
          <a:p>
            <a:pPr marL="0" indent="0" algn="just">
              <a:spcBef>
                <a:spcPts val="0"/>
              </a:spcBef>
              <a:buNone/>
              <a:defRPr/>
            </a:pPr>
            <a:r>
              <a:rPr lang="pt-PT" sz="1200"/>
              <a:t>A ciência forense é o estudo de qualquer campo no que se refira a questões legais. Provas forenses refere-se mais especificamente a provas que atendem a rigorosos padrões de fiabilidade e integridade científica para admissibilidade no tribunal. </a:t>
            </a:r>
          </a:p>
          <a:p>
            <a:pPr marL="0" indent="0" algn="just">
              <a:spcBef>
                <a:spcPts val="0"/>
              </a:spcBef>
              <a:buNone/>
              <a:defRPr/>
            </a:pPr>
            <a:endParaRPr lang="en-US" sz="1200"/>
          </a:p>
          <a:p>
            <a:pPr marL="0" indent="0" algn="just">
              <a:spcBef>
                <a:spcPts val="0"/>
              </a:spcBef>
              <a:buNone/>
              <a:defRPr/>
            </a:pPr>
            <a:r>
              <a:rPr lang="pt-PT" sz="1200"/>
              <a:t>a investigação forense digital é um ramo da ciência forense relacionado com a aquisição, processamento, análise e relato de provas armazenadas em sistemas informáticos, dispositivos digitais e outros suportes de armazenamento com o objetivo de admissibilidade em tribunal.</a:t>
            </a:r>
          </a:p>
          <a:p>
            <a:endParaRPr lang="de-DE" baseline="0"/>
          </a:p>
        </p:txBody>
      </p:sp>
      <p:sp>
        <p:nvSpPr>
          <p:cNvPr id="4" name="Foliennummernplatzhalter 3"/>
          <p:cNvSpPr>
            <a:spLocks noGrp="1"/>
          </p:cNvSpPr>
          <p:nvPr>
            <p:ph type="sldNum" sz="quarter" idx="10"/>
          </p:nvPr>
        </p:nvSpPr>
        <p:spPr/>
        <p:txBody>
          <a:bodyPr/>
          <a:lstStyle/>
          <a:p>
            <a:fld id="{5827260C-95DC-194B-88B2-0B241DEC43BF}" type="slidenum">
              <a:rPr lang="en-US" smtClean="0"/>
              <a:pPr/>
              <a:t>156</a:t>
            </a:fld>
            <a:endParaRPr lang="en-US"/>
          </a:p>
        </p:txBody>
      </p:sp>
    </p:spTree>
    <p:extLst>
      <p:ext uri="{BB962C8B-B14F-4D97-AF65-F5344CB8AC3E}">
        <p14:creationId xmlns:p14="http://schemas.microsoft.com/office/powerpoint/2010/main" val="190825563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r>
              <a:rPr lang="pt-PT" noProof="0"/>
              <a:t>Existem três categorias principais </a:t>
            </a:r>
            <a:r>
              <a:rPr lang="pt-PT" baseline="0" noProof="0"/>
              <a:t>de Investigação forense digital. </a:t>
            </a:r>
          </a:p>
          <a:p>
            <a:endParaRPr lang="en-GB" baseline="0" noProof="0"/>
          </a:p>
          <a:p>
            <a:r>
              <a:rPr lang="pt-PT" baseline="0" noProof="0"/>
              <a:t>Computação Forense é a mais antiga das categorias. Afeta computadores pessoais, servidores e dispositivos de armazenamento de dados informáticos. Existem quatro subcategorias de Computação Forense. Elas são</a:t>
            </a:r>
          </a:p>
          <a:p>
            <a:pPr marL="171450" indent="-171450">
              <a:buFontTx/>
              <a:buChar char="-"/>
            </a:pPr>
            <a:r>
              <a:rPr lang="pt-PT" baseline="0" noProof="0"/>
              <a:t>Investigação Forense Post Mortem, tem a ver com adquirir, processar, analisar e relatar dados armazenados em sistemas informáticos que não estão ligados. Esta é a categoria forense mais tradicional.</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pt-PT" baseline="0" noProof="0"/>
              <a:t>Investigação Forense Ativa tem a ver com adquirir, processar, analisar e relatar dados armazenados em sistemas informáticos que estão ligados. Em comparação com a Investigação Forense Post Mortem, é uma subcategoria bastante nova, mas está a tornar-se cada vez mais importante, já que muitos dados hoje em dia são armazenados temporariamente, remotamente ou encriptados.</a:t>
            </a:r>
          </a:p>
          <a:p>
            <a:pPr marL="171450" indent="-171450">
              <a:buFontTx/>
              <a:buChar char="-"/>
            </a:pPr>
            <a:r>
              <a:rPr lang="pt-PT" noProof="0"/>
              <a:t>A Investigação</a:t>
            </a:r>
            <a:r>
              <a:rPr lang="pt-PT" baseline="0" noProof="0"/>
              <a:t> Forense para Aplicações é a subcategoria que se concentra na análise de vestígios e invenções deixados em milhares de aplicações diferentes.</a:t>
            </a:r>
          </a:p>
          <a:p>
            <a:pPr marL="171450" indent="-171450">
              <a:buFontTx/>
              <a:buChar char="-"/>
            </a:pPr>
            <a:r>
              <a:rPr lang="pt-PT" baseline="0" noProof="0"/>
              <a:t>A última categoria é a análise forense de outros dispositivos de hardware, como gravadores de vídeo digitais, routers, consolas de jogos, dispositivos de clonagem e muitos outros. Muitos destes dispositivos têm os seus próprios sistemas de ficheiros e sistemas operativos próprios.</a:t>
            </a:r>
          </a:p>
          <a:p>
            <a:pPr marL="0" indent="0">
              <a:buFontTx/>
              <a:buNone/>
            </a:pPr>
            <a:endParaRPr lang="en-GB" baseline="0" noProof="0"/>
          </a:p>
          <a:p>
            <a:pPr marL="0" indent="0">
              <a:buFontTx/>
              <a:buNone/>
            </a:pPr>
            <a:r>
              <a:rPr lang="pt-PT" baseline="0" noProof="0"/>
              <a:t>As três primeiras categorias possuem subcategorias para os diferentes sistemas operativos, como Windows, Linux, Mac OS X</a:t>
            </a:r>
          </a:p>
          <a:p>
            <a:pPr marL="0" indent="0">
              <a:buFontTx/>
              <a:buNone/>
            </a:pPr>
            <a:endParaRPr lang="en-GB" baseline="0" noProof="0"/>
          </a:p>
          <a:p>
            <a:pPr marL="0" indent="0">
              <a:buFontTx/>
              <a:buNone/>
            </a:pPr>
            <a:r>
              <a:rPr lang="pt-PT" baseline="0" noProof="0"/>
              <a:t>A Investigação Forense de Dispositivos Móveis é uma categoria bastante nova, mas está a tornar-se bastante popular, já que muitos dados que podem ser interessantes para uma investigação podem ser armazenados em dispositivos móveis como smartphones e tablets. As subcategorias refletem os diferentes sistemas operativos. Os mais populares no momento são o Google Android e o iOS do Mac. </a:t>
            </a:r>
          </a:p>
          <a:p>
            <a:pPr marL="0" indent="0">
              <a:buFontTx/>
              <a:buNone/>
            </a:pPr>
            <a:endParaRPr lang="en-GB" baseline="0" noProof="0"/>
          </a:p>
          <a:p>
            <a:pPr marL="0" indent="0">
              <a:buFontTx/>
              <a:buNone/>
            </a:pPr>
            <a:r>
              <a:rPr lang="pt-PT" baseline="0" noProof="0"/>
              <a:t>A categoria de Investigação Forense de Redes ativas com provas eletrónicas que são transmitidas através de uma rede, seja ela com ou sem fios, seja na Internet ou numa rede local. Na investigação forense de redes ativas, os pesquisadores estão a enfrentar uma situação em que estão intercetar uma ligação de rede e precisam de analisar os fluxos de dados de forma dinâmica. Enquanto a análise forense de pacotes capturados lida com a análise de ficheiros que contêm tráfego de rede registado.</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157</a:t>
            </a:fld>
            <a:endParaRPr lang="en-US"/>
          </a:p>
        </p:txBody>
      </p:sp>
    </p:spTree>
    <p:extLst>
      <p:ext uri="{BB962C8B-B14F-4D97-AF65-F5344CB8AC3E}">
        <p14:creationId xmlns:p14="http://schemas.microsoft.com/office/powerpoint/2010/main" val="2113528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13</a:t>
            </a:fld>
            <a:endParaRPr lang="en-US"/>
          </a:p>
        </p:txBody>
      </p:sp>
    </p:spTree>
    <p:extLst>
      <p:ext uri="{BB962C8B-B14F-4D97-AF65-F5344CB8AC3E}">
        <p14:creationId xmlns:p14="http://schemas.microsoft.com/office/powerpoint/2010/main" val="64956814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noProof="0"/>
              <a:t>Nota: Este slide é animado</a:t>
            </a:r>
          </a:p>
          <a:p>
            <a:endParaRPr lang="en-GB" noProof="0"/>
          </a:p>
          <a:p>
            <a:r>
              <a:rPr lang="pt-PT" noProof="0"/>
              <a:t>Num um caso que envolve</a:t>
            </a:r>
            <a:r>
              <a:rPr lang="pt-PT" baseline="0" noProof="0"/>
              <a:t> </a:t>
            </a:r>
            <a:r>
              <a:rPr lang="pt-PT" noProof="0"/>
              <a:t>investigação forense digital o procedimento padrão</a:t>
            </a:r>
            <a:r>
              <a:rPr lang="pt-PT" baseline="0" noProof="0"/>
              <a:t> </a:t>
            </a:r>
            <a:r>
              <a:rPr lang="pt-PT" noProof="0"/>
              <a:t>normalmente consiste em quatro etapas:</a:t>
            </a:r>
          </a:p>
          <a:p>
            <a:endParaRPr lang="en-GB" noProof="0"/>
          </a:p>
          <a:p>
            <a:r>
              <a:rPr lang="pt-PT" noProof="0"/>
              <a:t>[clique] A Aquisição: É necessário adquirir provas digitais. Isso pode acontecer ao </a:t>
            </a:r>
            <a:r>
              <a:rPr lang="pt-PT" baseline="0" noProof="0"/>
              <a:t>recolher dados voláteis num</a:t>
            </a:r>
            <a:r>
              <a:rPr lang="pt-PT" noProof="0"/>
              <a:t> cenário de busca e apreensão, adquirindo </a:t>
            </a:r>
            <a:r>
              <a:rPr lang="pt-PT" baseline="0" noProof="0"/>
              <a:t>o disco de um suspeito de um computador confiscado ou em qualquer outro processo durante um caso em que o investigador precisa de obter dados forenses de outras fontes. A etapa de aquisição é muito importante, pois podem cometer-se muitos erros irreversíveis na etapa inicial. É importante manter a cadeia de custódia intacta, documentar todas as etapas e verificar tudo o que foi adquirido.</a:t>
            </a:r>
          </a:p>
          <a:p>
            <a:endParaRPr lang="en-GB" noProof="0"/>
          </a:p>
          <a:p>
            <a:r>
              <a:rPr lang="pt-PT" noProof="0"/>
              <a:t>[clique] O processamento: A </a:t>
            </a:r>
            <a:r>
              <a:rPr lang="pt-PT" baseline="0" noProof="0"/>
              <a:t>etapa de processamento é importante sempre que o tempo, a eficácia ou grandes volumes de dados forem um problema. Nesta etapa, os examinadores forenses podem</a:t>
            </a:r>
            <a:r>
              <a:rPr lang="pt-PT" noProof="0"/>
              <a:t> priorizar certos dispositivos ou dados, podem aplicar filtros inteligentes </a:t>
            </a:r>
            <a:r>
              <a:rPr lang="pt-PT" baseline="0" noProof="0"/>
              <a:t>específicos para o caso</a:t>
            </a:r>
            <a:r>
              <a:rPr lang="pt-PT" noProof="0"/>
              <a:t>(</a:t>
            </a:r>
            <a:r>
              <a:rPr lang="pt-PT" baseline="0" noProof="0"/>
              <a:t>Mineração de Dados) ou podem apenas processar a imagem de forma que um investigador normal possa fazer a análise (por exemplo, recuperando ficheiros excluídos). , montando contentores, quebrando a encriptação, analisando dados de aplicações como histórico de internet, registos de conversas, etc).</a:t>
            </a:r>
          </a:p>
          <a:p>
            <a:endParaRPr lang="en-GB" noProof="0"/>
          </a:p>
          <a:p>
            <a:r>
              <a:rPr lang="pt-PT" noProof="0"/>
              <a:t>[clique] A análise: Na análise, o examinador realmente procura provas digitais nas imagens. Este passo pode ser muito demorado e pode exigir </a:t>
            </a:r>
            <a:r>
              <a:rPr lang="pt-PT" baseline="0" noProof="0"/>
              <a:t>muito conhecimento especializado para interpretar vestígios e invenções.</a:t>
            </a:r>
          </a:p>
          <a:p>
            <a:endParaRPr lang="en-GB" noProof="0"/>
          </a:p>
          <a:p>
            <a:r>
              <a:rPr lang="pt-PT" noProof="0"/>
              <a:t>[clique] A Apresentação: Depois que todas as provas foram encontradas na etapa de análise, </a:t>
            </a:r>
            <a:r>
              <a:rPr lang="pt-PT" baseline="0" noProof="0"/>
              <a:t>o examinador precisa de criar um relatório para o estudo. O seu trabalho é ilustrar e traduzir contextos técnicos complicados para que os juízes e procuradores consigam entender facilmente as provas que foram encontradas, onde foram encontradas, como foram encontradas e como elas poderiam ter ido lá parar.</a:t>
            </a:r>
          </a:p>
          <a:p>
            <a:endParaRPr lang="de-DE" baseline="0"/>
          </a:p>
        </p:txBody>
      </p:sp>
      <p:sp>
        <p:nvSpPr>
          <p:cNvPr id="4" name="Foliennummernplatzhalter 3"/>
          <p:cNvSpPr>
            <a:spLocks noGrp="1"/>
          </p:cNvSpPr>
          <p:nvPr>
            <p:ph type="sldNum" sz="quarter" idx="10"/>
          </p:nvPr>
        </p:nvSpPr>
        <p:spPr/>
        <p:txBody>
          <a:bodyPr/>
          <a:lstStyle/>
          <a:p>
            <a:fld id="{5827260C-95DC-194B-88B2-0B241DEC43BF}" type="slidenum">
              <a:rPr lang="en-US" smtClean="0"/>
              <a:pPr/>
              <a:t>158</a:t>
            </a:fld>
            <a:endParaRPr lang="en-US"/>
          </a:p>
        </p:txBody>
      </p:sp>
    </p:spTree>
    <p:extLst>
      <p:ext uri="{BB962C8B-B14F-4D97-AF65-F5344CB8AC3E}">
        <p14:creationId xmlns:p14="http://schemas.microsoft.com/office/powerpoint/2010/main" val="386144475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baseline="0"/>
              <a:t>Agora que já viu como a Investigação forense digital é semelhante a outras ciências forenses tradicionais, veremos como a Investigação forense digital é definida e como ela funciona.</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159</a:t>
            </a:fld>
            <a:endParaRPr lang="en-US"/>
          </a:p>
        </p:txBody>
      </p:sp>
    </p:spTree>
    <p:extLst>
      <p:ext uri="{BB962C8B-B14F-4D97-AF65-F5344CB8AC3E}">
        <p14:creationId xmlns:p14="http://schemas.microsoft.com/office/powerpoint/2010/main" val="187776430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pt-PT" noProof="0"/>
              <a:t>Existem dois tipos de vestígios digitais:</a:t>
            </a:r>
          </a:p>
          <a:p>
            <a:endParaRPr lang="en-GB" noProof="0" dirty="0"/>
          </a:p>
          <a:p>
            <a:r>
              <a:rPr lang="pt-PT" noProof="0"/>
              <a:t>Vestígios evitáveis: Estes são vestígios que são armazenados pelo sistema</a:t>
            </a:r>
            <a:r>
              <a:rPr lang="pt-PT" baseline="0" noProof="0"/>
              <a:t> operativo e aplicativos por padrão, mas podem ser configurados para não serem armazenados. Tome o seu navegador como um exemplo. Escreve o URL do seu site favorito. Então, um dia depois, quer visitar este site novamente e começar a escrever o URL novamente quando, de repente, o navegador completa automaticamente o URL. Portanto, deve haver um lugar do seu disco rígido onde essas mesmas informações são armazenadas. Outro exemplo é o seu menu inicial e os seus programas do Office; eles lembram quais os ficheiros que abriu recentemente. Há muitas dessas informações armazenadas no seu disco rígido. Alguns deles são mencionados neste slide. No entanto, é possível aprofundar-se nas configurações do sistema e do programa e alterar esse comportamento. Então você pode evitar esses vestígios.</a:t>
            </a:r>
          </a:p>
          <a:p>
            <a:endParaRPr lang="en-GB"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pt-PT" noProof="0"/>
              <a:t>Vestígios inevitáveis: Em contraste com os</a:t>
            </a:r>
            <a:r>
              <a:rPr lang="pt-PT" baseline="0" noProof="0"/>
              <a:t> traços evitáveis, os inevitáveis não podem ser configurados para parar. Assim, a probabilidade de encontrar dados comprovativos armazenados de forma não intencional nessas áreas é bastante alta, mesmo que o suspeito tenha tentado limpar os seus vestígios. Vou explicar-lhe o termo Desperdício e Espaço não alocado em breve, mas infelizmente não podemos entrar em mais detalhes nesta altura.</a:t>
            </a:r>
          </a:p>
          <a:p>
            <a:endParaRPr lang="en-GB" noProof="0" dirty="0"/>
          </a:p>
          <a:p>
            <a:r>
              <a:rPr lang="pt-PT" noProof="0"/>
              <a:t>Vamos ver como a Investigação forense digital </a:t>
            </a:r>
            <a:r>
              <a:rPr lang="pt-PT" baseline="0" noProof="0"/>
              <a:t>pode ajudá-lo com esses vestígios.</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160</a:t>
            </a:fld>
            <a:endParaRPr lang="en-US"/>
          </a:p>
        </p:txBody>
      </p:sp>
    </p:spTree>
    <p:extLst>
      <p:ext uri="{BB962C8B-B14F-4D97-AF65-F5344CB8AC3E}">
        <p14:creationId xmlns:p14="http://schemas.microsoft.com/office/powerpoint/2010/main" val="321665098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pt-PT" noProof="0"/>
              <a:t>Posso fazer-lhe uma pergunta? Quem aqui está a navegar </a:t>
            </a:r>
            <a:r>
              <a:rPr lang="pt-PT" baseline="0" noProof="0"/>
              <a:t>na internet? … Ok, e quem aqui está a utilizar um dos navegadores mostrados neste slide? … Uau, então suponho que todos vocês sabem que os navegadores da Internet armazenam um histórico de navegação, um cache local dos sites visitados e informações sobre cookies, bem como os valores que você escreve em campos como a pesquisa do google e informações sobre os seus sites e downloads favoritos? </a:t>
            </a:r>
          </a:p>
          <a:p>
            <a:r>
              <a:rPr lang="pt-PT" baseline="0" noProof="0"/>
              <a:t>Se assim for, este slide não lhe dirá nada de novo: Todos os sites que um suspeito visita, preenchem dados e interagem com os rastreamentos por padrão. Alguns dos navegadores podem ser configurados para não armazenar todas essas informações, mas nem todos eles realmente mantêm a sua palavra. Às vezes, o histórico que não deve ser gravado simplesmente não é mostrado, mas ainda é registado.</a:t>
            </a:r>
          </a:p>
          <a:p>
            <a:endParaRPr lang="en-GB" baseline="0" noProof="0"/>
          </a:p>
          <a:p>
            <a:r>
              <a:rPr lang="pt-PT" baseline="0" noProof="0"/>
              <a:t>Assim, o Histórico da Internet geralmente é um bom lugar para encontrar informações - ainda mais em tempos em que quase todos navegam na Internet e muitos crimes são cometidos pela Internet. Se olharmos para alguns dos endereços aqui, podemos ver alguns exemplos de URLs que poderiam tornar um examinador pelo menos curioso. Como conheço a nossa jurisdição cá na Alemanha, pode fazer uma grande diferença para um julgamento se puder ser provado que o suspeito intencionalmente pesquisou e planeou o seu crime antes de o cometer. E para a sua jurisdição?...</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161</a:t>
            </a:fld>
            <a:endParaRPr lang="en-US"/>
          </a:p>
        </p:txBody>
      </p:sp>
    </p:spTree>
    <p:extLst>
      <p:ext uri="{BB962C8B-B14F-4D97-AF65-F5344CB8AC3E}">
        <p14:creationId xmlns:p14="http://schemas.microsoft.com/office/powerpoint/2010/main" val="335977282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pt-PT" noProof="0"/>
              <a:t>Aqui estão alguns outros exemplos de que tipo de dados uma examinação de Investigação forense digital pode fornecer:</a:t>
            </a:r>
          </a:p>
          <a:p>
            <a:endParaRPr lang="en-GB" noProof="0"/>
          </a:p>
          <a:p>
            <a:pPr marL="0" indent="0">
              <a:lnSpc>
                <a:spcPct val="150000"/>
              </a:lnSpc>
              <a:spcBef>
                <a:spcPts val="0"/>
              </a:spcBef>
              <a:buNone/>
            </a:pPr>
            <a:r>
              <a:rPr lang="pt-PT" b="1" noProof="0"/>
              <a:t>Dados específicos do utilizador</a:t>
            </a:r>
          </a:p>
          <a:p>
            <a:pPr marL="0" indent="0">
              <a:lnSpc>
                <a:spcPct val="150000"/>
              </a:lnSpc>
              <a:spcBef>
                <a:spcPts val="0"/>
              </a:spcBef>
              <a:buNone/>
            </a:pPr>
            <a:r>
              <a:rPr lang="pt-PT" noProof="0"/>
              <a:t>Programas utilizados, sites visitados, pesquisas realizadas, ficheiros abertos/guardados</a:t>
            </a:r>
          </a:p>
          <a:p>
            <a:pPr marL="0" indent="0">
              <a:lnSpc>
                <a:spcPct val="150000"/>
              </a:lnSpc>
              <a:spcBef>
                <a:spcPts val="0"/>
              </a:spcBef>
              <a:buNone/>
            </a:pPr>
            <a:endParaRPr lang="en-GB" b="1" noProof="0"/>
          </a:p>
          <a:p>
            <a:pPr marL="0" indent="0">
              <a:lnSpc>
                <a:spcPct val="150000"/>
              </a:lnSpc>
              <a:spcBef>
                <a:spcPts val="0"/>
              </a:spcBef>
              <a:buNone/>
            </a:pPr>
            <a:r>
              <a:rPr lang="pt-PT" b="1" noProof="0"/>
              <a:t>Dados Exif</a:t>
            </a:r>
          </a:p>
          <a:p>
            <a:pPr marL="0" indent="0">
              <a:lnSpc>
                <a:spcPct val="150000"/>
              </a:lnSpc>
              <a:spcBef>
                <a:spcPts val="0"/>
              </a:spcBef>
              <a:buNone/>
            </a:pPr>
            <a:r>
              <a:rPr lang="pt-PT" noProof="0"/>
              <a:t>Quando, onde foi tirada uma foto com o modelo de câmera, número de série</a:t>
            </a:r>
          </a:p>
          <a:p>
            <a:endParaRPr lang="de-DE"/>
          </a:p>
        </p:txBody>
      </p:sp>
      <p:sp>
        <p:nvSpPr>
          <p:cNvPr id="4" name="Foliennummernplatzhalter 3"/>
          <p:cNvSpPr>
            <a:spLocks noGrp="1"/>
          </p:cNvSpPr>
          <p:nvPr>
            <p:ph type="sldNum" sz="quarter" idx="10"/>
          </p:nvPr>
        </p:nvSpPr>
        <p:spPr/>
        <p:txBody>
          <a:bodyPr/>
          <a:lstStyle/>
          <a:p>
            <a:fld id="{5827260C-95DC-194B-88B2-0B241DEC43BF}" type="slidenum">
              <a:rPr lang="en-US" smtClean="0"/>
              <a:pPr/>
              <a:t>162</a:t>
            </a:fld>
            <a:endParaRPr lang="en-US"/>
          </a:p>
        </p:txBody>
      </p:sp>
    </p:spTree>
    <p:extLst>
      <p:ext uri="{BB962C8B-B14F-4D97-AF65-F5344CB8AC3E}">
        <p14:creationId xmlns:p14="http://schemas.microsoft.com/office/powerpoint/2010/main" val="147676135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spcBef>
                <a:spcPts val="0"/>
              </a:spcBef>
              <a:buNone/>
            </a:pPr>
            <a:r>
              <a:rPr lang="pt-PT" b="1"/>
              <a:t>Dados de Aplicações</a:t>
            </a:r>
          </a:p>
          <a:p>
            <a:pPr marL="0" indent="0">
              <a:lnSpc>
                <a:spcPct val="150000"/>
              </a:lnSpc>
              <a:spcBef>
                <a:spcPts val="0"/>
              </a:spcBef>
              <a:buNone/>
            </a:pPr>
            <a:r>
              <a:rPr lang="pt-PT"/>
              <a:t>Clientes de e-mail, histórico de conversas, bancos de dados, configurações, análise de malware</a:t>
            </a:r>
          </a:p>
          <a:p>
            <a:pPr marL="0" indent="0">
              <a:lnSpc>
                <a:spcPct val="150000"/>
              </a:lnSpc>
              <a:spcBef>
                <a:spcPts val="0"/>
              </a:spcBef>
              <a:buNone/>
            </a:pPr>
            <a:endParaRPr lang="en-GB" sz="1000" b="1"/>
          </a:p>
          <a:p>
            <a:pPr marL="0" indent="0">
              <a:lnSpc>
                <a:spcPct val="150000"/>
              </a:lnSpc>
              <a:spcBef>
                <a:spcPts val="0"/>
              </a:spcBef>
              <a:buNone/>
            </a:pPr>
            <a:r>
              <a:rPr lang="pt-PT" b="1"/>
              <a:t>Fragmentos</a:t>
            </a:r>
          </a:p>
          <a:p>
            <a:pPr marL="0" indent="0">
              <a:lnSpc>
                <a:spcPct val="150000"/>
              </a:lnSpc>
              <a:spcBef>
                <a:spcPts val="0"/>
              </a:spcBef>
              <a:buNone/>
            </a:pPr>
            <a:r>
              <a:rPr lang="pt-PT"/>
              <a:t>Fragmento de imagens comprovativas, documentos, históricos, registo de ficheiros, …</a:t>
            </a:r>
          </a:p>
          <a:p>
            <a:endParaRPr lang="de-DE"/>
          </a:p>
        </p:txBody>
      </p:sp>
      <p:sp>
        <p:nvSpPr>
          <p:cNvPr id="4" name="Foliennummernplatzhalter 3"/>
          <p:cNvSpPr>
            <a:spLocks noGrp="1"/>
          </p:cNvSpPr>
          <p:nvPr>
            <p:ph type="sldNum" sz="quarter" idx="10"/>
          </p:nvPr>
        </p:nvSpPr>
        <p:spPr/>
        <p:txBody>
          <a:bodyPr/>
          <a:lstStyle/>
          <a:p>
            <a:fld id="{5827260C-95DC-194B-88B2-0B241DEC43BF}" type="slidenum">
              <a:rPr lang="en-US" smtClean="0"/>
              <a:pPr/>
              <a:t>163</a:t>
            </a:fld>
            <a:endParaRPr lang="en-US"/>
          </a:p>
        </p:txBody>
      </p:sp>
    </p:spTree>
    <p:extLst>
      <p:ext uri="{BB962C8B-B14F-4D97-AF65-F5344CB8AC3E}">
        <p14:creationId xmlns:p14="http://schemas.microsoft.com/office/powerpoint/2010/main" val="403543873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spcBef>
                <a:spcPts val="0"/>
              </a:spcBef>
              <a:buNone/>
            </a:pPr>
            <a:r>
              <a:rPr lang="pt-PT" b="1"/>
              <a:t>Documentos Comprovativos</a:t>
            </a:r>
          </a:p>
          <a:p>
            <a:pPr marL="0" indent="0">
              <a:lnSpc>
                <a:spcPct val="150000"/>
              </a:lnSpc>
              <a:spcBef>
                <a:spcPts val="0"/>
              </a:spcBef>
              <a:buNone/>
            </a:pPr>
            <a:r>
              <a:rPr lang="pt-PT"/>
              <a:t>extratos de conta, cartas de chantagem, fotos ilegais, contactos, registo de ficheiros, planos roubados,…</a:t>
            </a:r>
          </a:p>
          <a:p>
            <a:pPr marL="0" indent="0">
              <a:lnSpc>
                <a:spcPct val="150000"/>
              </a:lnSpc>
              <a:spcBef>
                <a:spcPts val="0"/>
              </a:spcBef>
              <a:buNone/>
            </a:pPr>
            <a:endParaRPr lang="en-GB"/>
          </a:p>
          <a:p>
            <a:pPr marL="0" indent="0">
              <a:lnSpc>
                <a:spcPct val="150000"/>
              </a:lnSpc>
              <a:spcBef>
                <a:spcPts val="0"/>
              </a:spcBef>
              <a:buNone/>
            </a:pPr>
            <a:r>
              <a:rPr lang="pt-PT" b="1"/>
              <a:t>Dados inacessíveis</a:t>
            </a:r>
            <a:r>
              <a:rPr lang="pt-PT"/>
              <a:t> </a:t>
            </a:r>
          </a:p>
          <a:p>
            <a:pPr marL="0" indent="0">
              <a:lnSpc>
                <a:spcPct val="150000"/>
              </a:lnSpc>
              <a:spcBef>
                <a:spcPts val="0"/>
              </a:spcBef>
              <a:buNone/>
            </a:pPr>
            <a:r>
              <a:rPr lang="pt-PT"/>
              <a:t>ficheiros ocultos, ficheiros encriptados, dados eliminados,</a:t>
            </a:r>
          </a:p>
          <a:p>
            <a:pPr marL="0" indent="0">
              <a:lnSpc>
                <a:spcPct val="150000"/>
              </a:lnSpc>
              <a:spcBef>
                <a:spcPts val="0"/>
              </a:spcBef>
              <a:buNone/>
            </a:pPr>
            <a:r>
              <a:rPr lang="pt-PT"/>
              <a:t>Ficheiros escondidos, armazenamento na nuvem/rede</a:t>
            </a:r>
          </a:p>
          <a:p>
            <a:endParaRPr lang="de-DE"/>
          </a:p>
        </p:txBody>
      </p:sp>
      <p:sp>
        <p:nvSpPr>
          <p:cNvPr id="4" name="Foliennummernplatzhalter 3"/>
          <p:cNvSpPr>
            <a:spLocks noGrp="1"/>
          </p:cNvSpPr>
          <p:nvPr>
            <p:ph type="sldNum" sz="quarter" idx="10"/>
          </p:nvPr>
        </p:nvSpPr>
        <p:spPr/>
        <p:txBody>
          <a:bodyPr/>
          <a:lstStyle/>
          <a:p>
            <a:fld id="{5827260C-95DC-194B-88B2-0B241DEC43BF}" type="slidenum">
              <a:rPr lang="en-US" smtClean="0"/>
              <a:pPr/>
              <a:t>164</a:t>
            </a:fld>
            <a:endParaRPr lang="en-US"/>
          </a:p>
        </p:txBody>
      </p:sp>
    </p:spTree>
    <p:extLst>
      <p:ext uri="{BB962C8B-B14F-4D97-AF65-F5344CB8AC3E}">
        <p14:creationId xmlns:p14="http://schemas.microsoft.com/office/powerpoint/2010/main" val="167626459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b="1">
                <a:solidFill>
                  <a:schemeClr val="tx1"/>
                </a:solidFill>
                <a:latin typeface="+mn-lt"/>
                <a:ea typeface="+mn-ea"/>
                <a:cs typeface="+mn-cs"/>
              </a:rPr>
              <a:t>Revisão dos objetivos da sessão</a:t>
            </a:r>
          </a:p>
          <a:p>
            <a:endParaRPr lang="en-GB" sz="1200" kern="1200">
              <a:solidFill>
                <a:schemeClr val="tx1"/>
              </a:solidFill>
              <a:effectLst/>
              <a:latin typeface="+mn-lt"/>
              <a:ea typeface="+mn-ea"/>
              <a:cs typeface="+mn-cs"/>
            </a:endParaRPr>
          </a:p>
          <a:p>
            <a:r>
              <a:rPr lang="pt-PT" sz="1200">
                <a:solidFill>
                  <a:schemeClr val="tx1"/>
                </a:solidFill>
                <a:latin typeface="+mn-lt"/>
                <a:ea typeface="+mn-ea"/>
                <a:cs typeface="+mn-cs"/>
              </a:rPr>
              <a:t>O formador deve recapitular/testar o conhecimento sobre os seguintes objetivos para garantir que eles tenham sido cumpridos durante a sessão (nota:</a:t>
            </a:r>
            <a:r>
              <a:rPr lang="pt-PT" sz="1200" baseline="0">
                <a:solidFill>
                  <a:schemeClr val="tx1"/>
                </a:solidFill>
                <a:latin typeface="+mn-lt"/>
                <a:ea typeface="+mn-ea"/>
                <a:cs typeface="+mn-cs"/>
              </a:rPr>
              <a:t> esta lista de objetivos é desenvolvida nos dois próximos slides):</a:t>
            </a:r>
          </a:p>
          <a:p>
            <a:r>
              <a:rPr lang="pt-PT" sz="1200">
                <a:solidFill>
                  <a:schemeClr val="tx1"/>
                </a:solidFill>
                <a:latin typeface="+mn-lt"/>
                <a:ea typeface="+mn-ea"/>
                <a:cs typeface="+mn-cs"/>
              </a:rPr>
              <a:t> </a:t>
            </a:r>
          </a:p>
          <a:p>
            <a:r>
              <a:rPr lang="pt-PT" sz="1200">
                <a:solidFill>
                  <a:schemeClr val="tx1"/>
                </a:solidFill>
                <a:latin typeface="+mn-lt"/>
                <a:ea typeface="+mn-ea"/>
                <a:cs typeface="+mn-cs"/>
              </a:rPr>
              <a:t>Discutir os conteúdos da Guia de Provas Eletrónica COE</a:t>
            </a:r>
          </a:p>
          <a:p>
            <a:r>
              <a:rPr lang="pt-PT" sz="1200">
                <a:solidFill>
                  <a:schemeClr val="tx1"/>
                </a:solidFill>
                <a:latin typeface="+mn-lt"/>
                <a:ea typeface="+mn-ea"/>
                <a:cs typeface="+mn-cs"/>
              </a:rPr>
              <a:t>Discutir os vários tipos de provas eletrónicas </a:t>
            </a:r>
          </a:p>
          <a:p>
            <a:r>
              <a:rPr lang="pt-PT" sz="1200">
                <a:solidFill>
                  <a:schemeClr val="tx1"/>
                </a:solidFill>
                <a:latin typeface="+mn-lt"/>
                <a:ea typeface="+mn-ea"/>
                <a:cs typeface="+mn-cs"/>
              </a:rPr>
              <a:t>Explicar os princípios das melhores práticas relativas à apreensão e manipulação de provas eletrónicas</a:t>
            </a:r>
          </a:p>
          <a:p>
            <a:r>
              <a:rPr lang="pt-PT" sz="1200">
                <a:solidFill>
                  <a:schemeClr val="tx1"/>
                </a:solidFill>
                <a:latin typeface="+mn-lt"/>
                <a:ea typeface="+mn-ea"/>
                <a:cs typeface="+mn-cs"/>
              </a:rPr>
              <a:t>Identificar os desafios disponibilizados pelo "módulo morto", "dados ativos" e fontes online de provas eletrónicas, incluindo provas na "nuvem" </a:t>
            </a:r>
          </a:p>
          <a:p>
            <a:r>
              <a:rPr lang="pt-PT" sz="1200">
                <a:solidFill>
                  <a:schemeClr val="tx1"/>
                </a:solidFill>
                <a:latin typeface="+mn-lt"/>
                <a:ea typeface="+mn-ea"/>
                <a:cs typeface="+mn-cs"/>
              </a:rPr>
              <a:t>Discutir a admissibilidade das provas eletrónicas em procedimentos judiciais</a:t>
            </a:r>
          </a:p>
          <a:p>
            <a:r>
              <a:rPr lang="pt-PT" sz="1200">
                <a:solidFill>
                  <a:schemeClr val="tx1"/>
                </a:solidFill>
                <a:latin typeface="+mn-lt"/>
                <a:ea typeface="+mn-ea"/>
                <a:cs typeface="+mn-cs"/>
              </a:rPr>
              <a:t>Explicar o planeamento e preparação adequados de uma busca onde podem ser encontradas provas digitais.</a:t>
            </a:r>
          </a:p>
          <a:p>
            <a:r>
              <a:rPr lang="pt-PT" sz="1200">
                <a:solidFill>
                  <a:schemeClr val="tx1"/>
                </a:solidFill>
                <a:latin typeface="+mn-lt"/>
                <a:ea typeface="+mn-ea"/>
                <a:cs typeface="+mn-cs"/>
              </a:rPr>
              <a:t>Liste as ferramentas e itens que podem ser necessários para uma busca onde podem ser encontradas provas digitais.</a:t>
            </a:r>
          </a:p>
          <a:p>
            <a:r>
              <a:rPr lang="pt-PT" sz="1200">
                <a:solidFill>
                  <a:schemeClr val="tx1"/>
                </a:solidFill>
                <a:latin typeface="+mn-lt"/>
                <a:ea typeface="+mn-ea"/>
                <a:cs typeface="+mn-cs"/>
              </a:rPr>
              <a:t>Explicar como um local do crime deve ser protegido e documentado, caso existam provas digitais.</a:t>
            </a:r>
          </a:p>
          <a:p>
            <a:r>
              <a:rPr lang="pt-PT" sz="1200">
                <a:solidFill>
                  <a:schemeClr val="tx1"/>
                </a:solidFill>
                <a:latin typeface="+mn-lt"/>
                <a:ea typeface="+mn-ea"/>
                <a:cs typeface="+mn-cs"/>
              </a:rPr>
              <a:t>Explicar o termo Investigação forense</a:t>
            </a:r>
          </a:p>
          <a:p>
            <a:r>
              <a:rPr lang="pt-PT" sz="1200">
                <a:solidFill>
                  <a:schemeClr val="tx1"/>
                </a:solidFill>
                <a:latin typeface="+mn-lt"/>
                <a:ea typeface="+mn-ea"/>
                <a:cs typeface="+mn-cs"/>
              </a:rPr>
              <a:t>Comparar a Investigação forense digital com as ciências forenses tradicionais</a:t>
            </a:r>
          </a:p>
          <a:p>
            <a:r>
              <a:rPr lang="pt-PT" sz="1200">
                <a:solidFill>
                  <a:schemeClr val="tx1"/>
                </a:solidFill>
                <a:latin typeface="+mn-lt"/>
                <a:ea typeface="+mn-ea"/>
                <a:cs typeface="+mn-cs"/>
              </a:rPr>
              <a:t>Definir, pelo menos, três sub-ramos de Investigação forense digital</a:t>
            </a:r>
          </a:p>
          <a:p>
            <a:r>
              <a:rPr lang="pt-PT" sz="1200">
                <a:solidFill>
                  <a:schemeClr val="tx1"/>
                </a:solidFill>
                <a:latin typeface="+mn-lt"/>
                <a:ea typeface="+mn-ea"/>
                <a:cs typeface="+mn-cs"/>
              </a:rPr>
              <a:t>Identificar as quatro etapas nas examinações da Investigação forense digital</a:t>
            </a:r>
          </a:p>
          <a:p>
            <a:r>
              <a:rPr lang="pt-PT" sz="1200">
                <a:solidFill>
                  <a:schemeClr val="tx1"/>
                </a:solidFill>
                <a:latin typeface="+mn-lt"/>
                <a:ea typeface="+mn-ea"/>
                <a:cs typeface="+mn-cs"/>
              </a:rPr>
              <a:t>Diferenciar as duas categorias de localizações digitais</a:t>
            </a:r>
          </a:p>
          <a:p>
            <a:r>
              <a:rPr lang="pt-PT" sz="1200">
                <a:solidFill>
                  <a:schemeClr val="tx1"/>
                </a:solidFill>
                <a:latin typeface="+mn-lt"/>
                <a:ea typeface="+mn-ea"/>
                <a:cs typeface="+mn-cs"/>
              </a:rPr>
              <a:t>Descrever como a investigação forense digital pode apoiar as investigações </a:t>
            </a:r>
          </a:p>
          <a:p>
            <a:r>
              <a:rPr lang="pt-PT" sz="1200">
                <a:solidFill>
                  <a:schemeClr val="tx1"/>
                </a:solidFill>
                <a:latin typeface="+mn-lt"/>
                <a:ea typeface="+mn-ea"/>
                <a:cs typeface="+mn-cs"/>
              </a:rPr>
              <a:t> </a:t>
            </a:r>
          </a:p>
          <a:p>
            <a:r>
              <a:rPr lang="pt-PT" sz="1200">
                <a:solidFill>
                  <a:schemeClr val="tx1"/>
                </a:solidFill>
                <a:latin typeface="+mn-lt"/>
                <a:ea typeface="+mn-ea"/>
                <a:cs typeface="+mn-cs"/>
              </a:rPr>
              <a:t>Tal pode ser alcançado através do grupo de discussão, perguntando aos participantes, um questionário ou outros métodos reconhecidos. </a:t>
            </a:r>
          </a:p>
          <a:p>
            <a:r>
              <a:rPr lang="pt-PT" sz="1200">
                <a:solidFill>
                  <a:schemeClr val="tx1"/>
                </a:solidFill>
                <a:latin typeface="+mn-lt"/>
                <a:ea typeface="+mn-ea"/>
                <a:cs typeface="+mn-cs"/>
              </a:rPr>
              <a:t>Esta aula procurou fornecer alguma orientação quanto ao tipo e nível de conhecimento sobre provas eletrónicas que é exigido pelos juízes e procuradores para cumprir a sua função de forma eficaz. Não pretende ser uma análise completa das questões e, quando relevante, indica onde podem ser obtidas mais informações. </a:t>
            </a:r>
          </a:p>
          <a:p>
            <a:r>
              <a:rPr lang="pt-PT" sz="1200">
                <a:solidFill>
                  <a:schemeClr val="tx1"/>
                </a:solidFill>
                <a:latin typeface="+mn-lt"/>
                <a:ea typeface="+mn-ea"/>
                <a:cs typeface="+mn-cs"/>
              </a:rPr>
              <a:t> </a:t>
            </a:r>
          </a:p>
          <a:p>
            <a:r>
              <a:rPr lang="pt-PT" sz="1200">
                <a:solidFill>
                  <a:schemeClr val="tx1"/>
                </a:solidFill>
                <a:latin typeface="+mn-lt"/>
                <a:ea typeface="+mn-ea"/>
                <a:cs typeface="+mn-cs"/>
              </a:rPr>
              <a:t>Recomenda-se que os desenvolvedores da formação garantam que o material que preparam está  atualizado e inclui as mais recentes questões, pois elas têm impacto no comportamento criminoso; o seu impacto nas regras legais, processuais e probatórias dentro da jurisdição onde a formação será realizada. Existem mudanças tecnológicas que irão afetar o sistema de justiça criminal, como o armazenamento de dados em estado sólido, o IP versão 6 e o Web 2.0. Estas serão questões importantes para incluir nos programas de formação e exigir inclusão à medida que se tornarem mais dominantes. Um aspeto que será cada vez mais importante é as questões legais que envolvem a recolha e apreensão de provas de fontes “na nuvem”. O comité TCY da Convenção nomeou um grupo de provas em nuvem para explorar as questões e fazer recomendações.  O documento final pode ser encontrado em </a:t>
            </a:r>
            <a:r>
              <a:rPr lang="pt-PT" sz="1200" u="sng">
                <a:solidFill>
                  <a:schemeClr val="tx1"/>
                </a:solidFill>
                <a:latin typeface="+mn-lt"/>
                <a:ea typeface="+mn-ea"/>
                <a:cs typeface="+mn-cs"/>
                <a:hlinkClick r:id="rId3"/>
              </a:rPr>
              <a:t>https://rm.coe.int/CoERMPublicCommonSearchServices/DisplayDCTMContent?documentId=09000016806a495e</a:t>
            </a:r>
            <a:r>
              <a:rPr lang="pt-PT" sz="1200">
                <a:solidFill>
                  <a:schemeClr val="tx1"/>
                </a:solidFill>
                <a:latin typeface="+mn-lt"/>
                <a:ea typeface="+mn-ea"/>
                <a:cs typeface="+mn-cs"/>
              </a:rPr>
              <a:t> Este documento também inclui um rascunho de nota de orientação para o comité da TCY.  Recomenda-se que os formadores se preparem para apresentar este curso no futuro tomem conhecimento do conteúdo do relatório e, uma vez emitida uma nota de orientação, considerem incorporar os aspetos relevantes da nota de orientação nesta sessão. </a:t>
            </a:r>
          </a:p>
          <a:p>
            <a:endParaRPr lang="en-GB" sz="1200" kern="1200" baseline="0">
              <a:solidFill>
                <a:schemeClr val="tx1"/>
              </a:solidFill>
              <a:effectLst/>
              <a:latin typeface="+mn-lt"/>
              <a:ea typeface="+mn-ea"/>
              <a:cs typeface="+mn-cs"/>
            </a:endParaRPr>
          </a:p>
          <a:p>
            <a:r>
              <a:rPr lang="pt-PT" sz="1200" b="1">
                <a:solidFill>
                  <a:schemeClr val="tx1"/>
                </a:solidFill>
                <a:latin typeface="+mn-lt"/>
                <a:ea typeface="+mn-ea"/>
                <a:cs typeface="+mn-cs"/>
              </a:rPr>
              <a:t>Avaliação de conhecimentos</a:t>
            </a:r>
          </a:p>
          <a:p>
            <a:r>
              <a:rPr lang="pt-PT" sz="1200">
                <a:solidFill>
                  <a:schemeClr val="tx1"/>
                </a:solidFill>
                <a:latin typeface="+mn-lt"/>
                <a:ea typeface="+mn-ea"/>
                <a:cs typeface="+mn-cs"/>
              </a:rPr>
              <a:t>Não está prevista qualquer avaliação de conhecimentos para este curso além das indicadas acima. Não foi solicitada qualquer avaliação oficial </a:t>
            </a:r>
          </a:p>
          <a:p>
            <a:endParaRPr lang="en-GB" sz="1200" kern="1200" baseline="0">
              <a:solidFill>
                <a:schemeClr val="tx1"/>
              </a:solidFill>
              <a:effectLst/>
              <a:latin typeface="+mn-lt"/>
              <a:ea typeface="+mn-ea"/>
              <a:cs typeface="+mn-cs"/>
            </a:endParaRPr>
          </a:p>
          <a:p>
            <a:endParaRPr lang="en-US" baseline="0"/>
          </a:p>
        </p:txBody>
      </p:sp>
      <p:sp>
        <p:nvSpPr>
          <p:cNvPr id="4" name="Slide Number Placeholder 3"/>
          <p:cNvSpPr>
            <a:spLocks noGrp="1"/>
          </p:cNvSpPr>
          <p:nvPr>
            <p:ph type="sldNum" sz="quarter" idx="10"/>
          </p:nvPr>
        </p:nvSpPr>
        <p:spPr/>
        <p:txBody>
          <a:bodyPr/>
          <a:lstStyle/>
          <a:p>
            <a:fld id="{6F040226-21D7-5847-B396-76B67129E36D}" type="slidenum">
              <a:rPr lang="en-US" smtClean="0"/>
              <a:pPr/>
              <a:t>167</a:t>
            </a:fld>
            <a:endParaRPr lang="en-US"/>
          </a:p>
        </p:txBody>
      </p:sp>
    </p:spTree>
    <p:extLst>
      <p:ext uri="{BB962C8B-B14F-4D97-AF65-F5344CB8AC3E}">
        <p14:creationId xmlns:p14="http://schemas.microsoft.com/office/powerpoint/2010/main" val="3250733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pt-PT" sz="1200">
                <a:solidFill>
                  <a:schemeClr val="tx1"/>
                </a:solidFill>
                <a:latin typeface="+mn-lt"/>
                <a:ea typeface="+mn-ea"/>
                <a:cs typeface="+mn-cs"/>
              </a:rPr>
              <a:t>É importante que os delegados compreendam quais são os objetivos da aula. Estes devem ser objetivos "SMART" e explicados detalhadamente aos delegados antes do início da sessão, utilizando as informações do slide.</a:t>
            </a:r>
            <a:r>
              <a:rPr lang="pt-PT"/>
              <a:t> </a:t>
            </a:r>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168</a:t>
            </a:fld>
            <a:endParaRPr lang="en-GB"/>
          </a:p>
        </p:txBody>
      </p:sp>
    </p:spTree>
    <p:extLst>
      <p:ext uri="{BB962C8B-B14F-4D97-AF65-F5344CB8AC3E}">
        <p14:creationId xmlns:p14="http://schemas.microsoft.com/office/powerpoint/2010/main" val="172893546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pt-PT" sz="1200">
                <a:solidFill>
                  <a:schemeClr val="tx1"/>
                </a:solidFill>
                <a:latin typeface="+mn-lt"/>
                <a:ea typeface="+mn-ea"/>
                <a:cs typeface="+mn-cs"/>
              </a:rPr>
              <a:t>É importante que os delegados compreendam quais são os objetivos da aula. Estes devem ser objetivos "SMART" e explicados detalhadamente aos delegados antes do início da sessão, utilizando as informações do slide.</a:t>
            </a:r>
            <a:r>
              <a:rPr lang="pt-PT"/>
              <a:t> </a:t>
            </a:r>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169</a:t>
            </a:fld>
            <a:endParaRPr lang="en-GB"/>
          </a:p>
        </p:txBody>
      </p:sp>
    </p:spTree>
    <p:extLst>
      <p:ext uri="{BB962C8B-B14F-4D97-AF65-F5344CB8AC3E}">
        <p14:creationId xmlns:p14="http://schemas.microsoft.com/office/powerpoint/2010/main" val="933141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Não é necessário analisar a lista completa de tipos e fontes de provas que foram identificadas na secção de tecnologia deste curso.  O formador deve recapitular utilizando a lista criada no início desta sessão.</a:t>
            </a:r>
          </a:p>
          <a:p>
            <a:r>
              <a:rPr lang="pt-PT" sz="1200">
                <a:solidFill>
                  <a:schemeClr val="tx1"/>
                </a:solidFill>
                <a:latin typeface="+mn-lt"/>
                <a:ea typeface="+mn-ea"/>
                <a:cs typeface="+mn-cs"/>
              </a:rPr>
              <a:t>As fontes abrangem qualquer dispositivo eletrónico.  O formador pode, nesta fase, querer identificar a importância das provas eletrónicas de diferentes dispositivos e o papel que desempenham nos casos. </a:t>
            </a:r>
          </a:p>
          <a:p>
            <a:r>
              <a:rPr lang="pt-PT" sz="1200">
                <a:solidFill>
                  <a:schemeClr val="tx1"/>
                </a:solidFill>
                <a:latin typeface="+mn-lt"/>
                <a:ea typeface="+mn-ea"/>
                <a:cs typeface="+mn-cs"/>
              </a:rPr>
              <a:t>Os tipos de provas a abordar são os que envolvem:</a:t>
            </a:r>
          </a:p>
          <a:p>
            <a:r>
              <a:rPr lang="pt-PT" sz="1200">
                <a:solidFill>
                  <a:schemeClr val="tx1"/>
                </a:solidFill>
                <a:latin typeface="+mn-lt"/>
                <a:ea typeface="+mn-ea"/>
                <a:cs typeface="+mn-cs"/>
              </a:rPr>
              <a:t>Dados estáticos</a:t>
            </a:r>
          </a:p>
          <a:p>
            <a:r>
              <a:rPr lang="pt-PT" sz="1200">
                <a:solidFill>
                  <a:schemeClr val="tx1"/>
                </a:solidFill>
                <a:latin typeface="+mn-lt"/>
                <a:ea typeface="+mn-ea"/>
                <a:cs typeface="+mn-cs"/>
              </a:rPr>
              <a:t>Dados ativos</a:t>
            </a:r>
          </a:p>
          <a:p>
            <a:r>
              <a:rPr lang="pt-PT" sz="1200">
                <a:solidFill>
                  <a:schemeClr val="tx1"/>
                </a:solidFill>
                <a:latin typeface="+mn-lt"/>
                <a:ea typeface="+mn-ea"/>
                <a:cs typeface="+mn-cs"/>
              </a:rPr>
              <a:t>Dados da Internet</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14</a:t>
            </a:fld>
            <a:endParaRPr lang="en-US"/>
          </a:p>
        </p:txBody>
      </p:sp>
    </p:spTree>
    <p:extLst>
      <p:ext uri="{BB962C8B-B14F-4D97-AF65-F5344CB8AC3E}">
        <p14:creationId xmlns:p14="http://schemas.microsoft.com/office/powerpoint/2010/main" val="372798950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eaLnBrk="1" hangingPunct="1">
              <a:spcBef>
                <a:spcPct val="0"/>
              </a:spcBef>
            </a:pPr>
            <a:r>
              <a:rPr lang="pt-PT" sz="1200">
                <a:solidFill>
                  <a:schemeClr val="tx1"/>
                </a:solidFill>
                <a:latin typeface="+mn-lt"/>
                <a:ea typeface="+mn-ea"/>
                <a:cs typeface="+mn-cs"/>
              </a:rPr>
              <a:t>O formador deve dar aos participantes a oportunidade de fazer quaisquer perguntas que possam ter em relação à aula.</a:t>
            </a:r>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170</a:t>
            </a:fld>
            <a:endParaRPr lang="en-GB"/>
          </a:p>
        </p:txBody>
      </p:sp>
    </p:spTree>
    <p:extLst>
      <p:ext uri="{BB962C8B-B14F-4D97-AF65-F5344CB8AC3E}">
        <p14:creationId xmlns:p14="http://schemas.microsoft.com/office/powerpoint/2010/main" val="4303083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Recomenda-se que o formador obtenha várias peças de hardware para utilizar na secção seguinte.</a:t>
            </a:r>
            <a:r>
              <a:rPr lang="pt-PT" baseline="0"/>
              <a:t> Estas devem incluir itens que contenham provas e outros que não, como carregadores, cabos, etc. Estes podem ser entregues aos delegados e pode ser perguntado a cada um se a peça de equipamento que possuem pode ou não conter provas eletrónicas. É importante destacar durante a sessão que, além da prova eletrónica, os itens podem conter provas tradicionais, como impressões digitais ou ADN. Os slides que retratam e descrevem dispositivos estão presentes para ajudar um formador quando não for possível adquirir dispositivos físicos para o curso. O formador pode simplesmente ocultar estes slides quando os dispositivos são utilizados ou utilizá-los para materiais de apoio.</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16</a:t>
            </a:fld>
            <a:endParaRPr lang="en-US"/>
          </a:p>
        </p:txBody>
      </p:sp>
    </p:spTree>
    <p:extLst>
      <p:ext uri="{BB962C8B-B14F-4D97-AF65-F5344CB8AC3E}">
        <p14:creationId xmlns:p14="http://schemas.microsoft.com/office/powerpoint/2010/main" val="56644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Estas definições abrangem os dispositivos apresentados a partir da página 17 no </a:t>
            </a:r>
            <a:r>
              <a:rPr lang="pt-PT" baseline="0"/>
              <a:t>guia de</a:t>
            </a:r>
            <a:r>
              <a:rPr lang="pt-PT"/>
              <a:t> provas eletrónicas do CE </a:t>
            </a:r>
            <a:r>
              <a:rPr lang="pt-PT" baseline="0"/>
              <a:t>.</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17</a:t>
            </a:fld>
            <a:endParaRPr lang="en-US"/>
          </a:p>
        </p:txBody>
      </p:sp>
    </p:spTree>
    <p:extLst>
      <p:ext uri="{BB962C8B-B14F-4D97-AF65-F5344CB8AC3E}">
        <p14:creationId xmlns:p14="http://schemas.microsoft.com/office/powerpoint/2010/main" val="2840577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Os 25 slides seguintes estão incluídos, </a:t>
            </a:r>
            <a:r>
              <a:rPr lang="pt-PT" baseline="0"/>
              <a:t>juntamente com informações de apoio, para utilização dos formadores na identificação de fontes de provas.  Estes podem ser substituídos ou complementados por equipamentos físicos recomendados para utilização no plano da aula do guia do formador.</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18</a:t>
            </a:fld>
            <a:endParaRPr lang="en-US"/>
          </a:p>
        </p:txBody>
      </p:sp>
    </p:spTree>
    <p:extLst>
      <p:ext uri="{BB962C8B-B14F-4D97-AF65-F5344CB8AC3E}">
        <p14:creationId xmlns:p14="http://schemas.microsoft.com/office/powerpoint/2010/main" val="13362625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As unidades de disco rígido (hard disk drives, HDD) são os principais dispositivos de armazenamento nos sistemas informáticos. Consistem numa placa de circuito, dados e ligações elétricas. Dentro da unidade de disco rígido há placas de cerâmica, metal ou vidro magneticamente carregados (ou seja, placas ou discos) que giram a alta velocidade. Existe um braço que se movimenta pela superfície da placa, como num antigo gira-discos, e "grava" os dados no disco. Não é incomum descobrir unidades de disco rígido separadas durante uma pesquisa que não estejam ligadas ou instaladas num sistema informático. Por norma, uma unidade de disco rígido em computadores de mesa mede 8,9 cm (3,5 pol.) e 6,35 cm (2,5 pol.) em portáteis.</a:t>
            </a:r>
          </a:p>
          <a:p>
            <a:endParaRPr lang="en-US" sz="1200" kern="1200" dirty="0">
              <a:solidFill>
                <a:schemeClr val="tx1"/>
              </a:solidFill>
              <a:effectLst/>
              <a:latin typeface="+mn-lt"/>
              <a:ea typeface="+mn-ea"/>
              <a:cs typeface="+mn-cs"/>
            </a:endParaRPr>
          </a:p>
          <a:p>
            <a:r>
              <a:rPr lang="pt-PT" sz="1200">
                <a:solidFill>
                  <a:schemeClr val="tx1"/>
                </a:solidFill>
                <a:latin typeface="+mn-lt"/>
                <a:ea typeface="+mn-ea"/>
                <a:cs typeface="+mn-cs"/>
              </a:rPr>
              <a:t>Os discos de estado sólido (SSD) têm uma estrutura diferente da dos discos rígidos e estão a tornar-se mais populares.</a:t>
            </a:r>
            <a:r>
              <a:rPr lang="pt-PT" sz="1200" baseline="0">
                <a:solidFill>
                  <a:schemeClr val="tx1"/>
                </a:solidFill>
                <a:latin typeface="+mn-lt"/>
                <a:ea typeface="+mn-ea"/>
                <a:cs typeface="+mn-cs"/>
              </a:rPr>
              <a:t> </a:t>
            </a:r>
            <a:r>
              <a:rPr lang="pt-PT" sz="1200">
                <a:solidFill>
                  <a:schemeClr val="tx1"/>
                </a:solidFill>
                <a:latin typeface="+mn-lt"/>
                <a:ea typeface="+mn-ea"/>
                <a:cs typeface="+mn-cs"/>
              </a:rPr>
              <a:t>Em vez de armazenarem dados em placas, os discos de estado sólido armazenam dados utilizando microchips e não têm partes móveis. Como tal, são menos propensos a sofrer danos quando derrubados ou arremessados e permitem aceder mais rapidamente aos dados.</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19</a:t>
            </a:fld>
            <a:endParaRPr lang="en-US"/>
          </a:p>
        </p:txBody>
      </p:sp>
    </p:spTree>
    <p:extLst>
      <p:ext uri="{BB962C8B-B14F-4D97-AF65-F5344CB8AC3E}">
        <p14:creationId xmlns:p14="http://schemas.microsoft.com/office/powerpoint/2010/main" val="588996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Por norma, utilizam-se Discos Compactos (CD), Discos de Vídeo Digital 4 (DVD) e Discos Blu-ray (BD) para armazenamento de ficheiros grandes de vídeo ou áudio. Contudo, podem conter grandes quantidades de outros tipos de dados com valor probatório. Embora pareçam muito semelhantes, as capacidades de armazenamento variam muito.</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20</a:t>
            </a:fld>
            <a:endParaRPr lang="en-US"/>
          </a:p>
        </p:txBody>
      </p:sp>
    </p:spTree>
    <p:extLst>
      <p:ext uri="{BB962C8B-B14F-4D97-AF65-F5344CB8AC3E}">
        <p14:creationId xmlns:p14="http://schemas.microsoft.com/office/powerpoint/2010/main" val="4385973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Os cartões de memória, também designados cartões flash, são também dispositivos para armazenar informações digitais. São utilizados em dispositivos como câmaras digitais, telemóveis, portáteis, leitores de música e consolas de jogos. Retêm dados sem energia e podem armazenar grandes quantidades de dados, sendo fáceis de ocultar.</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21</a:t>
            </a:fld>
            <a:endParaRPr lang="en-US"/>
          </a:p>
        </p:txBody>
      </p:sp>
    </p:spTree>
    <p:extLst>
      <p:ext uri="{BB962C8B-B14F-4D97-AF65-F5344CB8AC3E}">
        <p14:creationId xmlns:p14="http://schemas.microsoft.com/office/powerpoint/2010/main" val="470575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b="1" i="0">
                <a:solidFill>
                  <a:schemeClr val="tx1"/>
                </a:solidFill>
                <a:latin typeface="+mn-lt"/>
                <a:ea typeface="+mn-ea"/>
                <a:cs typeface="+mn-cs"/>
              </a:rPr>
              <a:t>Programa</a:t>
            </a:r>
          </a:p>
          <a:p>
            <a:r>
              <a:rPr lang="pt-PT" sz="1200">
                <a:solidFill>
                  <a:schemeClr val="tx1"/>
                </a:solidFill>
                <a:latin typeface="+mn-lt"/>
                <a:ea typeface="+mn-ea"/>
                <a:cs typeface="+mn-cs"/>
              </a:rPr>
              <a:t>Os slides do programa indicam as partes da sessão e o formador deve fazer uma breve explicação, elaborando quando necessário, os aspetos específicos que são mais importantes para determinados grupos de alunos.  O formador deve explicar como os materiais serão entregues e que haverá tempo para interação e perguntas.  O formador deve enfatizar que esta formação foi concebida para ser interativa e que os participantes deverão participar em todo o programa.  O formador deve explicar se há uma avaliação e qual a forma que deve tomar, incluindo os detalhes de qualquer marca de aprovação aplicada.  (Não existe qualquer avaliação incluída neste programa piloto).</a:t>
            </a:r>
            <a:r>
              <a:rPr lang="pt-PT"/>
              <a:t> </a:t>
            </a:r>
          </a:p>
          <a:p>
            <a:endParaRPr lang="en-GB" sz="1200" i="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2</a:t>
            </a:fld>
            <a:endParaRPr lang="en-US"/>
          </a:p>
        </p:txBody>
      </p:sp>
    </p:spTree>
    <p:extLst>
      <p:ext uri="{BB962C8B-B14F-4D97-AF65-F5344CB8AC3E}">
        <p14:creationId xmlns:p14="http://schemas.microsoft.com/office/powerpoint/2010/main" val="403507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Universal Serial Bus (USB) é o nome dado a um conjunto de regras ou "protocolo" utilizado para comunicação, ligação e fonte de alimentação para dispositivos ligados a computadores. A gama de dispositivos que utilizam este protocolo aumentou muitíssimo desde que foi introduzida na década de 1990. Em seguida, apresentam-se alguns exemplos dos dispositivos USB mais comuns.</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22</a:t>
            </a:fld>
            <a:endParaRPr lang="en-US"/>
          </a:p>
        </p:txBody>
      </p:sp>
    </p:spTree>
    <p:extLst>
      <p:ext uri="{BB962C8B-B14F-4D97-AF65-F5344CB8AC3E}">
        <p14:creationId xmlns:p14="http://schemas.microsoft.com/office/powerpoint/2010/main" val="19509002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23</a:t>
            </a:fld>
            <a:endParaRPr lang="en-US"/>
          </a:p>
        </p:txBody>
      </p:sp>
    </p:spTree>
    <p:extLst>
      <p:ext uri="{BB962C8B-B14F-4D97-AF65-F5344CB8AC3E}">
        <p14:creationId xmlns:p14="http://schemas.microsoft.com/office/powerpoint/2010/main" val="17425016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É mais provável que os dados armazenados em fita sejam encontrados numa empresa e não num contexto doméstico.</a:t>
            </a:r>
            <a:r>
              <a:rPr lang="pt-PT" sz="1200" baseline="0">
                <a:solidFill>
                  <a:schemeClr val="tx1"/>
                </a:solidFill>
                <a:latin typeface="+mn-lt"/>
                <a:ea typeface="+mn-ea"/>
                <a:cs typeface="+mn-cs"/>
              </a:rPr>
              <a:t> </a:t>
            </a:r>
            <a:r>
              <a:rPr lang="pt-PT" sz="1200">
                <a:solidFill>
                  <a:schemeClr val="tx1"/>
                </a:solidFill>
                <a:latin typeface="+mn-lt"/>
                <a:ea typeface="+mn-ea"/>
                <a:cs typeface="+mn-cs"/>
              </a:rPr>
              <a:t>O tipo mais comum utilizado atualmente é a tecnologia "Linear Tape-Open" (LTO), desenvolvida nos anos 90 do século passado como formato aberto. As fitas são normalmente utilizadas para cópias de segurança e, portanto, podem ser úteis nos casos em que seja necessária uma análise histórica ouu em que o computador original não esteja disponível.</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24</a:t>
            </a:fld>
            <a:endParaRPr lang="en-US"/>
          </a:p>
        </p:txBody>
      </p:sp>
    </p:spTree>
    <p:extLst>
      <p:ext uri="{BB962C8B-B14F-4D97-AF65-F5344CB8AC3E}">
        <p14:creationId xmlns:p14="http://schemas.microsoft.com/office/powerpoint/2010/main" val="18783402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Periféricos são dispositivos que não são parte integrante do computador, mas se ligam a ele para aumentar o leque de funções. Exemplos de dispositivos periféricos: scanners, impressoras, unidades de fita, webcams, altifalantes, microfones, calculadoras, máquinas de fax, atendedores de chamadas e leitores de cartões. Muitos destes dispositivos têm a sua própria capacidade de armazenamento de dados e podem ser relevantes para determinados tipos de investigação (por exemplo, a presença de um leitor de cartão pode ser relevante numa investigação de clonagem de cartão de crédito). Eis algumas imagens de apenas alguns dos tipos de periféricos que podem ser encontrados:</a:t>
            </a:r>
          </a:p>
        </p:txBody>
      </p:sp>
      <p:sp>
        <p:nvSpPr>
          <p:cNvPr id="4" name="Slide Number Placeholder 3"/>
          <p:cNvSpPr>
            <a:spLocks noGrp="1"/>
          </p:cNvSpPr>
          <p:nvPr>
            <p:ph type="sldNum" sz="quarter" idx="10"/>
          </p:nvPr>
        </p:nvSpPr>
        <p:spPr/>
        <p:txBody>
          <a:bodyPr/>
          <a:lstStyle/>
          <a:p>
            <a:fld id="{6F040226-21D7-5847-B396-76B67129E36D}" type="slidenum">
              <a:rPr lang="en-US" smtClean="0"/>
              <a:pPr/>
              <a:t>25</a:t>
            </a:fld>
            <a:endParaRPr lang="en-US"/>
          </a:p>
        </p:txBody>
      </p:sp>
    </p:spTree>
    <p:extLst>
      <p:ext uri="{BB962C8B-B14F-4D97-AF65-F5344CB8AC3E}">
        <p14:creationId xmlns:p14="http://schemas.microsoft.com/office/powerpoint/2010/main" val="11706453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Um computador tablet é um dispositivo que é operado tocando no ecrã em vez de se utilizar um teclado ou rato. Por norma, é maior do que um telemóvel ou Assistente Digital Pessoal (Personal Digital Assistant, PDA). Os tablets podem armazenar dados num disco rígido ou memória flash, mas os dados gerados pelo utilizador são cada vez mais armazenados na nuvem. Os tablets tornaram-se muito populares nos últimos anos. Têm os seus próprios sistemas operativos e, por norma, ligam-se à Internet através de uma Rede de Área Local sem Fios (</a:t>
            </a:r>
            <a:r>
              <a:rPr lang="pt-PT" sz="1200" baseline="0">
                <a:solidFill>
                  <a:schemeClr val="tx1"/>
                </a:solidFill>
                <a:latin typeface="+mn-lt"/>
                <a:ea typeface="+mn-ea"/>
                <a:cs typeface="+mn-cs"/>
              </a:rPr>
              <a:t>WLAN</a:t>
            </a:r>
            <a:r>
              <a:rPr lang="pt-PT" sz="1200">
                <a:solidFill>
                  <a:schemeClr val="tx1"/>
                </a:solidFill>
                <a:latin typeface="+mn-lt"/>
                <a:ea typeface="+mn-ea"/>
                <a:cs typeface="+mn-cs"/>
              </a:rPr>
              <a:t>), Telecomunicações Móveis de Terceira Geração </a:t>
            </a:r>
            <a:r>
              <a:rPr lang="pt-PT" sz="1200" baseline="0">
                <a:solidFill>
                  <a:schemeClr val="tx1"/>
                </a:solidFill>
                <a:latin typeface="+mn-lt"/>
                <a:ea typeface="+mn-ea"/>
                <a:cs typeface="+mn-cs"/>
              </a:rPr>
              <a:t>(3G)</a:t>
            </a:r>
            <a:r>
              <a:rPr lang="pt-PT" sz="1200">
                <a:solidFill>
                  <a:schemeClr val="tx1"/>
                </a:solidFill>
                <a:latin typeface="+mn-lt"/>
                <a:ea typeface="+mn-ea"/>
                <a:cs typeface="+mn-cs"/>
              </a:rPr>
              <a:t> (tornando-se agora lentamente em Quarta Geração ou 4G) ou redes Long Term Evolution (LTE)12.</a:t>
            </a:r>
          </a:p>
        </p:txBody>
      </p:sp>
      <p:sp>
        <p:nvSpPr>
          <p:cNvPr id="4" name="Slide Number Placeholder 3"/>
          <p:cNvSpPr>
            <a:spLocks noGrp="1"/>
          </p:cNvSpPr>
          <p:nvPr>
            <p:ph type="sldNum" sz="quarter" idx="10"/>
          </p:nvPr>
        </p:nvSpPr>
        <p:spPr/>
        <p:txBody>
          <a:bodyPr/>
          <a:lstStyle/>
          <a:p>
            <a:fld id="{6F040226-21D7-5847-B396-76B67129E36D}" type="slidenum">
              <a:rPr lang="en-US" smtClean="0"/>
              <a:pPr/>
              <a:t>26</a:t>
            </a:fld>
            <a:endParaRPr lang="en-US"/>
          </a:p>
        </p:txBody>
      </p:sp>
    </p:spTree>
    <p:extLst>
      <p:ext uri="{BB962C8B-B14F-4D97-AF65-F5344CB8AC3E}">
        <p14:creationId xmlns:p14="http://schemas.microsoft.com/office/powerpoint/2010/main" val="17213452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Idos são os tempos em que o telefone era utilizado apenas para fazer e receber chamadas. Hoje em dia, os telemóveis são utilizados para muitas outras tarefas: enviar e receber mensagens de texto ou multimédia, aceder à Internet e aos e-mails, jogar, ouvir música e tirar fotografias. Muitos telemóveis modernos são verdadeiros computadores, embora a sua conectividade exija que sejam manipulados de uma maneira um pouco diferente. É importante referir que telefones diferentes têm capacidades diferentes e a maneira como se ligam (as suas "interfaces de ligação") pode exigir equipamentos especializados para recolher provas.</a:t>
            </a:r>
          </a:p>
        </p:txBody>
      </p:sp>
      <p:sp>
        <p:nvSpPr>
          <p:cNvPr id="4" name="Slide Number Placeholder 3"/>
          <p:cNvSpPr>
            <a:spLocks noGrp="1"/>
          </p:cNvSpPr>
          <p:nvPr>
            <p:ph type="sldNum" sz="quarter" idx="10"/>
          </p:nvPr>
        </p:nvSpPr>
        <p:spPr/>
        <p:txBody>
          <a:bodyPr/>
          <a:lstStyle/>
          <a:p>
            <a:fld id="{6F040226-21D7-5847-B396-76B67129E36D}" type="slidenum">
              <a:rPr lang="en-US" smtClean="0"/>
              <a:pPr/>
              <a:t>27</a:t>
            </a:fld>
            <a:endParaRPr lang="en-US"/>
          </a:p>
        </p:txBody>
      </p:sp>
    </p:spTree>
    <p:extLst>
      <p:ext uri="{BB962C8B-B14F-4D97-AF65-F5344CB8AC3E}">
        <p14:creationId xmlns:p14="http://schemas.microsoft.com/office/powerpoint/2010/main" val="20067764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As câmaras digitais tiram fotografias ou fazem vídeo na forma de milhares de pequenos pontos de luz chamados pixels. A maioria das câmaras digitais modernas também regista sons e imagens. As câmaras digitais podem armazenar milhares de imagens em pequenos "cartões de memória" (ver ponto 2.1.1.3 acima) ou na própria câmara. Em investigações que envolvam fotografias, pode ser possível provar que câmara tirou uma determinada fotografia porque determinados metadados são frequentemente armazenados com a imagem 15. Seguem-se exemplos de tipos comuns de câmaras digitais e de algumas câmaras disfarçadas como outros dispositivos.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28</a:t>
            </a:fld>
            <a:endParaRPr lang="en-US"/>
          </a:p>
        </p:txBody>
      </p:sp>
    </p:spTree>
    <p:extLst>
      <p:ext uri="{BB962C8B-B14F-4D97-AF65-F5344CB8AC3E}">
        <p14:creationId xmlns:p14="http://schemas.microsoft.com/office/powerpoint/2010/main" val="16356728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Por norma, as câmaras de vídeo digitais também costumam armazenar as suas imagens em suportes removíveis, mas também podem gravar num disco rígido na própria câmara. Em alguns casos, estas câmaras são muito semelhantes às câmaras fotográficas digitais (tendo em mente que as câmaras fotográficas digitais normalmente também fazem vídeo e uma câmara de vídeo digital pode tirar fotografias). Seguem-se alguns exemplos de câmaras de vídeo.</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29</a:t>
            </a:fld>
            <a:endParaRPr lang="en-US"/>
          </a:p>
        </p:txBody>
      </p:sp>
    </p:spTree>
    <p:extLst>
      <p:ext uri="{BB962C8B-B14F-4D97-AF65-F5344CB8AC3E}">
        <p14:creationId xmlns:p14="http://schemas.microsoft.com/office/powerpoint/2010/main" val="11815225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Os gravadores de vídeo estão normalmente presentes em ambientes domésticos e são utilizados para gravar programas de televisão ou para outras atividades locais. São igualmente utilizados para reproduzir filmes, músicas e outros dados previamente gravados. Os gravadores Video Home System (VHS) foram importantes da década de 1970 em diante, até serem ultrapassados pelas versões digitais. O VHS era gravado e reproduzido utilizando fitas de cassete grandes que ainda podem ser encontradas em algumas circunstâncias. Também se produziram determinados tipos de discos óticos, mas não se tornaram referência. Referência tornou-se o Digital Versatile Disk (DVD). Os DVD e a sua evolução posterior, os discos Blu-ray, ainda são utilizados atualmente, mas alguns gravadores de vídeo modernos armazenam as suas gravações em discos rígidos internos.</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30</a:t>
            </a:fld>
            <a:endParaRPr lang="en-US"/>
          </a:p>
        </p:txBody>
      </p:sp>
    </p:spTree>
    <p:extLst>
      <p:ext uri="{BB962C8B-B14F-4D97-AF65-F5344CB8AC3E}">
        <p14:creationId xmlns:p14="http://schemas.microsoft.com/office/powerpoint/2010/main" val="20347601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Os gravadores de áudio digitais são pequenos dispositivos portáteis utilizados para gravar som num chip de memória para reproduzir a gravação. Têm várias funcionalidades no que diz respeito ao tempo e qualidade máximos de gravação. Alguns gravadores têm USB, o que permite que as gravações sejam carregadas num computador, e podem ter software de reconhecimento de voz associado, permitindo a criação de transcrições automáticas provisórias.</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31</a:t>
            </a:fld>
            <a:endParaRPr lang="en-US"/>
          </a:p>
        </p:txBody>
      </p:sp>
    </p:spTree>
    <p:extLst>
      <p:ext uri="{BB962C8B-B14F-4D97-AF65-F5344CB8AC3E}">
        <p14:creationId xmlns:p14="http://schemas.microsoft.com/office/powerpoint/2010/main" val="467033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pt-PT" sz="1200">
                <a:solidFill>
                  <a:schemeClr val="tx1"/>
                </a:solidFill>
                <a:latin typeface="+mn-lt"/>
                <a:ea typeface="+mn-ea"/>
                <a:cs typeface="+mn-cs"/>
              </a:rPr>
              <a:t>É importante que os delegados compreendam quais são os objetivos da aula. Estes devem ser objetivos "SMART" e explicados detalhadamente aos delegados antes do início da sessão, utilizando as informações do slide.</a:t>
            </a:r>
            <a:r>
              <a:rPr lang="pt-PT"/>
              <a:t> </a:t>
            </a:r>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3</a:t>
            </a:fld>
            <a:endParaRPr lang="en-GB"/>
          </a:p>
        </p:txBody>
      </p:sp>
    </p:spTree>
    <p:extLst>
      <p:ext uri="{BB962C8B-B14F-4D97-AF65-F5344CB8AC3E}">
        <p14:creationId xmlns:p14="http://schemas.microsoft.com/office/powerpoint/2010/main" val="2043530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As Câmaras de Circuito Fechado de Televisão (CCTV) são utilizadas por empresas, governos e pessoas físicas. As câmaras CCTV podem ser implementadas continuamente ou controlar uma atividade específica. Em alguns países, tornaram-se uma ferramenta de vigilância em locais públicos que controlam o fluxo de tráfego ou de multidões, detetando casos de desordem pública ou atividades criminosas. Algumas câmaras CCTV gravam imagens em suportes de armazenamento, enquanto outras são utilizadas apenas para controlo ao vivo. Também podem ser ativadas por movimento e funcionam com pouca luz ou em condições de infravermelho. Devem sempre ser consideradas fonte potencial de provas eletrónicas onde quer que estejam ou perto de uma cena de crime. Eis alguns exemplos do possível aspeto de câmaras CCTV.</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32</a:t>
            </a:fld>
            <a:endParaRPr lang="en-US"/>
          </a:p>
        </p:txBody>
      </p:sp>
    </p:spTree>
    <p:extLst>
      <p:ext uri="{BB962C8B-B14F-4D97-AF65-F5344CB8AC3E}">
        <p14:creationId xmlns:p14="http://schemas.microsoft.com/office/powerpoint/2010/main" val="13820692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Leitores de </a:t>
            </a:r>
            <a:r>
              <a:rPr lang="pt-PT" sz="1200" i="1">
                <a:solidFill>
                  <a:schemeClr val="tx1"/>
                </a:solidFill>
                <a:latin typeface="+mn-lt"/>
                <a:ea typeface="+mn-ea"/>
                <a:cs typeface="+mn-cs"/>
              </a:rPr>
              <a:t>media </a:t>
            </a:r>
            <a:r>
              <a:rPr lang="pt-PT" sz="1200">
                <a:solidFill>
                  <a:schemeClr val="tx1"/>
                </a:solidFill>
                <a:latin typeface="+mn-lt"/>
                <a:ea typeface="+mn-ea"/>
                <a:cs typeface="+mn-cs"/>
              </a:rPr>
              <a:t>portáteis como iPods ou leitores de MP3 armazenam e reproduzem suportes digitais. Podem incluir música e outro áudio, fotografias ou vídeo, bem como documentos e outros tipos de ficheiro.</a:t>
            </a:r>
            <a:r>
              <a:rPr lang="pt-PT" sz="1200" baseline="0">
                <a:solidFill>
                  <a:schemeClr val="tx1"/>
                </a:solidFill>
                <a:latin typeface="+mn-lt"/>
                <a:ea typeface="+mn-ea"/>
                <a:cs typeface="+mn-cs"/>
              </a:rPr>
              <a:t> </a:t>
            </a:r>
            <a:r>
              <a:rPr lang="pt-PT" sz="1200">
                <a:solidFill>
                  <a:schemeClr val="tx1"/>
                </a:solidFill>
                <a:latin typeface="+mn-lt"/>
                <a:ea typeface="+mn-ea"/>
                <a:cs typeface="+mn-cs"/>
              </a:rPr>
              <a:t>Mais uma vez, estes dispositivos têm muitas semelhanças com computadores. Alguns destes dispositivos utilizam armazenamento flash removível, enquanto outros possuem discos rígidos grandes, capazes de armazenar milhares de ficheiros. Seguem-se alguns exemplos de leitores de </a:t>
            </a:r>
            <a:r>
              <a:rPr lang="pt-PT" sz="1200" i="1">
                <a:solidFill>
                  <a:schemeClr val="tx1"/>
                </a:solidFill>
                <a:latin typeface="+mn-lt"/>
                <a:ea typeface="+mn-ea"/>
                <a:cs typeface="+mn-cs"/>
              </a:rPr>
              <a:t>media</a:t>
            </a:r>
            <a:r>
              <a:rPr lang="pt-PT" sz="1200">
                <a:solidFill>
                  <a:schemeClr val="tx1"/>
                </a:solidFill>
                <a:latin typeface="+mn-lt"/>
                <a:ea typeface="+mn-ea"/>
                <a:cs typeface="+mn-cs"/>
              </a:rPr>
              <a:t> portáteis.</a:t>
            </a:r>
          </a:p>
        </p:txBody>
      </p:sp>
      <p:sp>
        <p:nvSpPr>
          <p:cNvPr id="4" name="Slide Number Placeholder 3"/>
          <p:cNvSpPr>
            <a:spLocks noGrp="1"/>
          </p:cNvSpPr>
          <p:nvPr>
            <p:ph type="sldNum" sz="quarter" idx="10"/>
          </p:nvPr>
        </p:nvSpPr>
        <p:spPr/>
        <p:txBody>
          <a:bodyPr/>
          <a:lstStyle/>
          <a:p>
            <a:fld id="{6F040226-21D7-5847-B396-76B67129E36D}" type="slidenum">
              <a:rPr lang="en-US" smtClean="0"/>
              <a:pPr/>
              <a:t>33</a:t>
            </a:fld>
            <a:endParaRPr lang="en-US"/>
          </a:p>
        </p:txBody>
      </p:sp>
    </p:spTree>
    <p:extLst>
      <p:ext uri="{BB962C8B-B14F-4D97-AF65-F5344CB8AC3E}">
        <p14:creationId xmlns:p14="http://schemas.microsoft.com/office/powerpoint/2010/main" val="13469687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As consolas de videojogos existem desde o início dos anos 70, mas desenvolveram-se bastante ao longo dos anos. Esses dispositivos utilizam armazenamento embutido ou removível que permite que os utilizados não só joguem, como também visitem sites e armazenem e reproduzam vídeos, fotos e músicas. Por essa razão, nunca devem ser negligenciadas como fontes de provas eletrónicas, mesmo que pareçam inofensivas à primeira vista. Os principais fabricantes de consolas são a Sony, a Nintendo e a Microsoft, que atualmente detêm a maior presença no mercado de consolas e jogos.</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34</a:t>
            </a:fld>
            <a:endParaRPr lang="en-US"/>
          </a:p>
        </p:txBody>
      </p:sp>
    </p:spTree>
    <p:extLst>
      <p:ext uri="{BB962C8B-B14F-4D97-AF65-F5344CB8AC3E}">
        <p14:creationId xmlns:p14="http://schemas.microsoft.com/office/powerpoint/2010/main" val="7216426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pt-PT" sz="1200">
                <a:solidFill>
                  <a:schemeClr val="tx1"/>
                </a:solidFill>
                <a:latin typeface="+mn-lt"/>
                <a:ea typeface="+mn-ea"/>
                <a:cs typeface="+mn-cs"/>
              </a:rPr>
              <a:t>Quando dois ou mais computadores estão ligados por cabos de dados ou por conectividade sem fios, estabelece-se uma "rede". Os computadores numa rede são capazes de partilhar dados e outros recursos entre eles e, muitas vezes, são ligados a componentes de hardware adicionais que aumentam o seu alcance e as funções disponíveis. As redes informáticas podem ser limitadas, como as domésticas (por exemplo, quando membros de uma família estabelecem uma rede partilhando um modem de Internet) ou tão extensas quanto as utilizadas por grandes empresas ou governos que ligam centenas ou até milhares de computadores.</a:t>
            </a:r>
          </a:p>
          <a:p>
            <a:endParaRPr lang="en-US" sz="1200" b="1" kern="1200" dirty="0">
              <a:solidFill>
                <a:schemeClr val="tx1"/>
              </a:solidFill>
              <a:effectLst/>
              <a:latin typeface="+mn-lt"/>
              <a:ea typeface="+mn-ea"/>
              <a:cs typeface="+mn-cs"/>
            </a:endParaRPr>
          </a:p>
          <a:p>
            <a:r>
              <a:rPr lang="pt-PT" sz="1200" b="1">
                <a:solidFill>
                  <a:schemeClr val="tx1"/>
                </a:solidFill>
                <a:latin typeface="+mn-lt"/>
                <a:ea typeface="+mn-ea"/>
                <a:cs typeface="+mn-cs"/>
              </a:rPr>
              <a:t>Rede de Área Local (LAN) —</a:t>
            </a:r>
            <a:r>
              <a:rPr lang="pt-PT" sz="1200">
                <a:solidFill>
                  <a:schemeClr val="tx1"/>
                </a:solidFill>
                <a:latin typeface="+mn-lt"/>
                <a:ea typeface="+mn-ea"/>
                <a:cs typeface="+mn-cs"/>
              </a:rPr>
              <a:t> Rede de computadores que abrange uma área limitada "local", como uma casa, um escritório ou um grupo de edifícios (como uma escola). As LAN definem-se por uma velocidade muito maior que conseguem alcançar para transferir dados entre computadores na rede, a área geográfica limitada e por não</a:t>
            </a:r>
          </a:p>
          <a:p>
            <a:r>
              <a:rPr lang="pt-PT" sz="1200">
                <a:solidFill>
                  <a:schemeClr val="tx1"/>
                </a:solidFill>
                <a:latin typeface="+mn-lt"/>
                <a:ea typeface="+mn-ea"/>
                <a:cs typeface="+mn-cs"/>
              </a:rPr>
              <a:t>precisarem de alugar linhas de empresas de telecomunicações.</a:t>
            </a:r>
          </a:p>
          <a:p>
            <a:endParaRPr lang="en-US" sz="1200" kern="1200" dirty="0">
              <a:solidFill>
                <a:schemeClr val="tx1"/>
              </a:solidFill>
              <a:effectLst/>
              <a:latin typeface="+mn-lt"/>
              <a:ea typeface="+mn-ea"/>
              <a:cs typeface="+mn-cs"/>
            </a:endParaRPr>
          </a:p>
          <a:p>
            <a:r>
              <a:rPr lang="pt-PT" sz="1200" b="1">
                <a:solidFill>
                  <a:schemeClr val="tx1"/>
                </a:solidFill>
                <a:latin typeface="+mn-lt"/>
                <a:ea typeface="+mn-ea"/>
                <a:cs typeface="+mn-cs"/>
              </a:rPr>
              <a:t>Rede de Área Alargada (WAN)</a:t>
            </a:r>
            <a:r>
              <a:rPr lang="pt-PT" sz="1200">
                <a:solidFill>
                  <a:schemeClr val="tx1"/>
                </a:solidFill>
                <a:latin typeface="+mn-lt"/>
                <a:ea typeface="+mn-ea"/>
                <a:cs typeface="+mn-cs"/>
              </a:rPr>
              <a:t> — Rede de computadores que abrange uma área mais ampla e inclui redes que atravessem fronteiras metropolitanas, regionais ou nacionais. O termo implica uma rede que utiliza routers24 e ligações de comunicação pública.</a:t>
            </a:r>
            <a:r>
              <a:rPr lang="pt-PT" sz="1200" baseline="0">
                <a:solidFill>
                  <a:schemeClr val="tx1"/>
                </a:solidFill>
                <a:latin typeface="+mn-lt"/>
                <a:ea typeface="+mn-ea"/>
                <a:cs typeface="+mn-cs"/>
              </a:rPr>
              <a:t> </a:t>
            </a:r>
            <a:r>
              <a:rPr lang="pt-PT" sz="1200">
                <a:solidFill>
                  <a:schemeClr val="tx1"/>
                </a:solidFill>
                <a:latin typeface="+mn-lt"/>
                <a:ea typeface="+mn-ea"/>
                <a:cs typeface="+mn-cs"/>
              </a:rPr>
              <a:t>São diferentes de redes de área pessoal (PAN), redes de área de campus (CAN) ou</a:t>
            </a:r>
          </a:p>
          <a:p>
            <a:r>
              <a:rPr lang="pt-PT" sz="1200">
                <a:solidFill>
                  <a:schemeClr val="tx1"/>
                </a:solidFill>
                <a:latin typeface="+mn-lt"/>
                <a:ea typeface="+mn-ea"/>
                <a:cs typeface="+mn-cs"/>
              </a:rPr>
              <a:t>redes de área metropolitana (MAN), que são geralmente limitadas a uma sala, prédio, campus ou área metropolitana específica, respetivamente. O maior e mais conhecido exemplo de uma WAN é a Internet.</a:t>
            </a:r>
          </a:p>
          <a:p>
            <a:endParaRPr lang="en-US" sz="1200" kern="1200" dirty="0">
              <a:solidFill>
                <a:schemeClr val="tx1"/>
              </a:solidFill>
              <a:effectLst/>
              <a:latin typeface="+mn-lt"/>
              <a:ea typeface="+mn-ea"/>
              <a:cs typeface="+mn-cs"/>
            </a:endParaRPr>
          </a:p>
          <a:p>
            <a:r>
              <a:rPr lang="pt-PT" sz="1200">
                <a:solidFill>
                  <a:schemeClr val="tx1"/>
                </a:solidFill>
                <a:latin typeface="+mn-lt"/>
                <a:ea typeface="+mn-ea"/>
                <a:cs typeface="+mn-cs"/>
              </a:rPr>
              <a:t>Eis algumas das terminologias e dispositivos que podem ser encontrados ao lidar com redes:</a:t>
            </a:r>
          </a:p>
          <a:p>
            <a:r>
              <a:rPr lang="pt-PT" sz="1200" b="1">
                <a:solidFill>
                  <a:schemeClr val="tx1"/>
                </a:solidFill>
                <a:latin typeface="+mn-lt"/>
                <a:ea typeface="+mn-ea"/>
                <a:cs typeface="+mn-cs"/>
              </a:rPr>
              <a:t>Porta</a:t>
            </a:r>
            <a:r>
              <a:rPr lang="pt-PT" sz="1200">
                <a:solidFill>
                  <a:schemeClr val="tx1"/>
                </a:solidFill>
                <a:latin typeface="+mn-lt"/>
                <a:ea typeface="+mn-ea"/>
                <a:cs typeface="+mn-cs"/>
              </a:rPr>
              <a:t> — Existem dois tipos de portas: portas de computador ou hardware e portas de rede ou de internet. Uma porta de computador é um ponto de ligação entre um computador e outro dispositivo em que as informações entram e saem (exemplos: portas USB, Ethernet e portas paralelas que podem ligar os dispositivos). Uma porta de rede está localizada no software no ponto em que o software se liga à Internet ou aos serviços de rede. Uma analogia comum seriam as portas e janelas de um edifício.</a:t>
            </a:r>
            <a:r>
              <a:rPr lang="pt-PT" sz="1200" baseline="0">
                <a:solidFill>
                  <a:schemeClr val="tx1"/>
                </a:solidFill>
                <a:latin typeface="+mn-lt"/>
                <a:ea typeface="+mn-ea"/>
                <a:cs typeface="+mn-cs"/>
              </a:rPr>
              <a:t> </a:t>
            </a:r>
            <a:r>
              <a:rPr lang="pt-PT" sz="1200">
                <a:solidFill>
                  <a:schemeClr val="tx1"/>
                </a:solidFill>
                <a:latin typeface="+mn-lt"/>
                <a:ea typeface="+mn-ea"/>
                <a:cs typeface="+mn-cs"/>
              </a:rPr>
              <a:t>Cada porta recebe um número diferente na programação de computadores.</a:t>
            </a:r>
            <a:r>
              <a:rPr lang="pt-PT" sz="1200" baseline="0">
                <a:solidFill>
                  <a:schemeClr val="tx1"/>
                </a:solidFill>
                <a:latin typeface="+mn-lt"/>
                <a:ea typeface="+mn-ea"/>
                <a:cs typeface="+mn-cs"/>
              </a:rPr>
              <a:t> </a:t>
            </a:r>
            <a:r>
              <a:rPr lang="pt-PT" sz="1200">
                <a:solidFill>
                  <a:schemeClr val="tx1"/>
                </a:solidFill>
                <a:latin typeface="+mn-lt"/>
                <a:ea typeface="+mn-ea"/>
                <a:cs typeface="+mn-cs"/>
              </a:rPr>
              <a:t>O número identifica o papel e a função da porta e é definido de acordo com padrões comuns.</a:t>
            </a:r>
          </a:p>
          <a:p>
            <a:endParaRPr lang="en-US" sz="1200" kern="1200" dirty="0">
              <a:solidFill>
                <a:schemeClr val="tx1"/>
              </a:solidFill>
              <a:effectLst/>
              <a:latin typeface="+mn-lt"/>
              <a:ea typeface="+mn-ea"/>
              <a:cs typeface="+mn-cs"/>
            </a:endParaRPr>
          </a:p>
          <a:p>
            <a:r>
              <a:rPr lang="pt-PT" sz="1200" b="1">
                <a:solidFill>
                  <a:schemeClr val="tx1"/>
                </a:solidFill>
                <a:latin typeface="+mn-lt"/>
                <a:ea typeface="+mn-ea"/>
                <a:cs typeface="+mn-cs"/>
              </a:rPr>
              <a:t>Largura de banda</a:t>
            </a:r>
            <a:r>
              <a:rPr lang="pt-PT" sz="1200">
                <a:solidFill>
                  <a:schemeClr val="tx1"/>
                </a:solidFill>
                <a:latin typeface="+mn-lt"/>
                <a:ea typeface="+mn-ea"/>
                <a:cs typeface="+mn-cs"/>
              </a:rPr>
              <a:t> — Tal como o diâmetro de um tubo, o tamanho da largura de banda indica o volume máximo de informações que podem ser transportadas por uma linha telefónica, linha de cabo, alimentação por satélite, etc. Quanto</a:t>
            </a:r>
          </a:p>
          <a:p>
            <a:r>
              <a:rPr lang="pt-PT" sz="1200">
                <a:solidFill>
                  <a:schemeClr val="tx1"/>
                </a:solidFill>
                <a:latin typeface="+mn-lt"/>
                <a:ea typeface="+mn-ea"/>
                <a:cs typeface="+mn-cs"/>
              </a:rPr>
              <a:t>maior a largura de banda, maior a potencial velocidade de download e upload de dados.</a:t>
            </a:r>
            <a:r>
              <a:rPr lang="pt-PT" sz="1200" baseline="0">
                <a:solidFill>
                  <a:schemeClr val="tx1"/>
                </a:solidFill>
                <a:latin typeface="+mn-lt"/>
                <a:ea typeface="+mn-ea"/>
                <a:cs typeface="+mn-cs"/>
              </a:rPr>
              <a:t> </a:t>
            </a:r>
            <a:r>
              <a:rPr lang="pt-PT" sz="1200">
                <a:solidFill>
                  <a:schemeClr val="tx1"/>
                </a:solidFill>
                <a:latin typeface="+mn-lt"/>
                <a:ea typeface="+mn-ea"/>
                <a:cs typeface="+mn-cs"/>
              </a:rPr>
              <a:t>Endereço MAC (Media Access Control) — Código de referência exclusivo atribuído</a:t>
            </a:r>
          </a:p>
          <a:p>
            <a:r>
              <a:rPr lang="pt-PT" sz="1200">
                <a:solidFill>
                  <a:schemeClr val="tx1"/>
                </a:solidFill>
                <a:latin typeface="+mn-lt"/>
                <a:ea typeface="+mn-ea"/>
                <a:cs typeface="+mn-cs"/>
              </a:rPr>
              <a:t>pelo fabricante à maioria dos adaptadores de rede ou placas de interface de rede (NIC). Os endereços MAC funcionam como um endereço numa rede para que os dispositivos possam ser identificados e possam ser encaminhados os dados apropriados.</a:t>
            </a:r>
          </a:p>
          <a:p>
            <a:endParaRPr lang="en-US" sz="1200" kern="1200" dirty="0">
              <a:solidFill>
                <a:schemeClr val="tx1"/>
              </a:solidFill>
              <a:effectLst/>
              <a:latin typeface="+mn-lt"/>
              <a:ea typeface="+mn-ea"/>
              <a:cs typeface="+mn-cs"/>
            </a:endParaRPr>
          </a:p>
          <a:p>
            <a:r>
              <a:rPr lang="pt-PT" sz="1200" b="1">
                <a:solidFill>
                  <a:schemeClr val="tx1"/>
                </a:solidFill>
                <a:latin typeface="+mn-lt"/>
                <a:ea typeface="+mn-ea"/>
                <a:cs typeface="+mn-cs"/>
              </a:rPr>
              <a:t>Network Attached Storage (NAS) </a:t>
            </a:r>
            <a:r>
              <a:rPr lang="pt-PT" sz="1200">
                <a:solidFill>
                  <a:schemeClr val="tx1"/>
                </a:solidFill>
                <a:latin typeface="+mn-lt"/>
                <a:ea typeface="+mn-ea"/>
                <a:cs typeface="+mn-cs"/>
              </a:rPr>
              <a:t>— Um NAS é semelhante a um disco rígido externo, com a diferença de fornecer espaço de armazenamento para toda a rede, em vez de apenas um único PC. NAS pode</a:t>
            </a:r>
          </a:p>
          <a:p>
            <a:r>
              <a:rPr lang="pt-PT" sz="1200">
                <a:solidFill>
                  <a:schemeClr val="tx1"/>
                </a:solidFill>
                <a:latin typeface="+mn-lt"/>
                <a:ea typeface="+mn-ea"/>
                <a:cs typeface="+mn-cs"/>
              </a:rPr>
              <a:t>oferecer muito mais do que apenas armazenamento de dados. É possível utilizá-lo como servidor de transferências automático (por exemplo, uTorrent) e até mesmo como um pequeno servidor web. Muitos dispositivos NAS alojam mais do que um disco rígido e oferecem a funcionalidade "RAID".</a:t>
            </a:r>
          </a:p>
          <a:p>
            <a:endParaRPr lang="en-US" sz="1200" kern="1200" dirty="0">
              <a:solidFill>
                <a:schemeClr val="tx1"/>
              </a:solidFill>
              <a:effectLst/>
              <a:latin typeface="+mn-lt"/>
              <a:ea typeface="+mn-ea"/>
              <a:cs typeface="+mn-cs"/>
            </a:endParaRPr>
          </a:p>
          <a:p>
            <a:r>
              <a:rPr lang="pt-PT" sz="1200">
                <a:solidFill>
                  <a:schemeClr val="tx1"/>
                </a:solidFill>
                <a:latin typeface="+mn-lt"/>
                <a:ea typeface="+mn-ea"/>
                <a:cs typeface="+mn-cs"/>
              </a:rPr>
              <a:t>A chamada 'Matriz Redundante de Discos Independentes' (</a:t>
            </a:r>
            <a:r>
              <a:rPr lang="pt-PT" sz="1200" baseline="0">
                <a:solidFill>
                  <a:schemeClr val="tx1"/>
                </a:solidFill>
                <a:latin typeface="+mn-lt"/>
                <a:ea typeface="+mn-ea"/>
                <a:cs typeface="+mn-cs"/>
              </a:rPr>
              <a:t>RAID</a:t>
            </a:r>
            <a:r>
              <a:rPr lang="pt-PT" sz="1200">
                <a:solidFill>
                  <a:schemeClr val="tx1"/>
                </a:solidFill>
                <a:latin typeface="+mn-lt"/>
                <a:ea typeface="+mn-ea"/>
                <a:cs typeface="+mn-cs"/>
              </a:rPr>
              <a:t>) é uma maneira de organizar o armazenamento de dados (uma "configuração" de dados) utilizando várias unidades de disco. Os dados são armazenados nos discos individuais para garantir o melhor nível de desempenho e/ou fiabilidade dos dados. O sistema operacional irá aceder ao RAID como se fosse um único disco rígido. O acesso é controlado e coordenado por software ou por um controlador RAID de hardware. Encontram-se frequentemente RAID autónomos em configurações de rede, podendo conter grandes quantidades de provas eletrónicas.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35</a:t>
            </a:fld>
            <a:endParaRPr lang="en-US"/>
          </a:p>
        </p:txBody>
      </p:sp>
    </p:spTree>
    <p:extLst>
      <p:ext uri="{BB962C8B-B14F-4D97-AF65-F5344CB8AC3E}">
        <p14:creationId xmlns:p14="http://schemas.microsoft.com/office/powerpoint/2010/main" val="20608433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Controlador de interface de Internet (NIC) — Placa de circuito impresso ou placa instalada num computador que permite a ligação a uma rede.</a:t>
            </a:r>
          </a:p>
        </p:txBody>
      </p:sp>
      <p:sp>
        <p:nvSpPr>
          <p:cNvPr id="4" name="Slide Number Placeholder 3"/>
          <p:cNvSpPr>
            <a:spLocks noGrp="1"/>
          </p:cNvSpPr>
          <p:nvPr>
            <p:ph type="sldNum" sz="quarter" idx="10"/>
          </p:nvPr>
        </p:nvSpPr>
        <p:spPr/>
        <p:txBody>
          <a:bodyPr/>
          <a:lstStyle/>
          <a:p>
            <a:fld id="{6F040226-21D7-5847-B396-76B67129E36D}" type="slidenum">
              <a:rPr lang="en-US" smtClean="0"/>
              <a:pPr/>
              <a:t>36</a:t>
            </a:fld>
            <a:endParaRPr lang="en-US"/>
          </a:p>
        </p:txBody>
      </p:sp>
    </p:spTree>
    <p:extLst>
      <p:ext uri="{BB962C8B-B14F-4D97-AF65-F5344CB8AC3E}">
        <p14:creationId xmlns:p14="http://schemas.microsoft.com/office/powerpoint/2010/main" val="14585243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Hub de rede — Um hub de rede ou concentrador é um dispositivo para ligar vários computadores ou dispositivos de Internet para que atuem juntos como uma única peça ou "segmento" de uma rede. Todos os computadores neste segmento podem comunicar entre si. Um hub transmite todos os dados recebidos da rede e transmite-os para todos os outros dispositivos a si ligados. Para um</a:t>
            </a:r>
          </a:p>
          <a:p>
            <a:r>
              <a:rPr lang="pt-PT" sz="1200">
                <a:solidFill>
                  <a:schemeClr val="tx1"/>
                </a:solidFill>
                <a:latin typeface="+mn-lt"/>
                <a:ea typeface="+mn-ea"/>
                <a:cs typeface="+mn-cs"/>
              </a:rPr>
              <a:t>investigador, pode ser difícil distinguir entre hubs e comutadores por parecerem praticamente iguais, mas os hubs foram amplamente substituídos por comutadores de rede. A principal diferença é que um hub transmite todos os pacotes para todas as portas enquanto um comutador envia apenas para a porta de destino.</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37</a:t>
            </a:fld>
            <a:endParaRPr lang="en-US"/>
          </a:p>
        </p:txBody>
      </p:sp>
    </p:spTree>
    <p:extLst>
      <p:ext uri="{BB962C8B-B14F-4D97-AF65-F5344CB8AC3E}">
        <p14:creationId xmlns:p14="http://schemas.microsoft.com/office/powerpoint/2010/main" val="11639699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Comutador de rede — Os comutadores de rede são muitos semelhantes aos hubs. Os comutadores são utilizados principalmente para ligar grupos de dispositivos de rede entre si. Ao contrário dos hubs, utilizam bases de dados armazenadas internamente para lembrar que endereço MAC utilizou a porta do comutador. Isso permite que um comutador direcione os pacotes de dados para um dispositivo específico em vez de para todos os dispositivos.</a:t>
            </a:r>
          </a:p>
        </p:txBody>
      </p:sp>
      <p:sp>
        <p:nvSpPr>
          <p:cNvPr id="4" name="Slide Number Placeholder 3"/>
          <p:cNvSpPr>
            <a:spLocks noGrp="1"/>
          </p:cNvSpPr>
          <p:nvPr>
            <p:ph type="sldNum" sz="quarter" idx="10"/>
          </p:nvPr>
        </p:nvSpPr>
        <p:spPr/>
        <p:txBody>
          <a:bodyPr/>
          <a:lstStyle/>
          <a:p>
            <a:fld id="{6F040226-21D7-5847-B396-76B67129E36D}" type="slidenum">
              <a:rPr lang="en-US" smtClean="0"/>
              <a:pPr/>
              <a:t>38</a:t>
            </a:fld>
            <a:endParaRPr lang="en-US"/>
          </a:p>
        </p:txBody>
      </p:sp>
    </p:spTree>
    <p:extLst>
      <p:ext uri="{BB962C8B-B14F-4D97-AF65-F5344CB8AC3E}">
        <p14:creationId xmlns:p14="http://schemas.microsoft.com/office/powerpoint/2010/main" val="18180226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Router — Um router é como um classificador numa sala de correio. É um dispositivo que identifica o destino para o qual um pacote de dados é endereçado e, em seguida, envia esse pacote para o próximo ponto na rede mais próxima do sítio para onde precisa de ir. Embora um router deva estar localizado no gateway entre as redes, não precisa necessariamente de estar vinculado à Internet. Os routers são comummente utilizados em casa para ligação de uma casa a uma ligação de banda larga. Em tal situação, por norma, servem vários propósitos, agindo como comutador, ponto de acesso, firewall, router e gateway, tudo junto.</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39</a:t>
            </a:fld>
            <a:endParaRPr lang="en-US"/>
          </a:p>
        </p:txBody>
      </p:sp>
    </p:spTree>
    <p:extLst>
      <p:ext uri="{BB962C8B-B14F-4D97-AF65-F5344CB8AC3E}">
        <p14:creationId xmlns:p14="http://schemas.microsoft.com/office/powerpoint/2010/main" val="15060921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baseline="0">
                <a:solidFill>
                  <a:schemeClr val="tx1"/>
                </a:solidFill>
                <a:latin typeface="+mn-lt"/>
                <a:ea typeface="+mn-ea"/>
                <a:cs typeface="+mn-cs"/>
              </a:rPr>
              <a:t>Servidor</a:t>
            </a:r>
            <a:r>
              <a:rPr lang="pt-PT" sz="1200">
                <a:solidFill>
                  <a:schemeClr val="tx1"/>
                </a:solidFill>
                <a:latin typeface="+mn-lt"/>
                <a:ea typeface="+mn-ea"/>
                <a:cs typeface="+mn-cs"/>
              </a:rPr>
              <a:t> — Um servidor é um computador ou dispositivo que fornece informações e/ou serviços a outros computadores numa rede. Com o software correto, qualquer computador ligado à rede pode ser</a:t>
            </a:r>
          </a:p>
          <a:p>
            <a:r>
              <a:rPr lang="pt-PT" sz="1200">
                <a:solidFill>
                  <a:schemeClr val="tx1"/>
                </a:solidFill>
                <a:latin typeface="+mn-lt"/>
                <a:ea typeface="+mn-ea"/>
                <a:cs typeface="+mn-cs"/>
              </a:rPr>
              <a:t>configurado como um servidor. Na maioria dos casos, um serviço é um computador poderoso dedicado concebido para estar "sempre disponível". Um servidor de computador pode executar vários serviços (servidor de internet, servidor de e-mail, servidor de ficheiros, servidor de impressão, etc.). No mundo dos negócios, muitas vezes faz sentido realizar serviços diferentes em máquinas diferentes por motivos de segurança e minimizar o impacto de qualquer falha.</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40</a:t>
            </a:fld>
            <a:endParaRPr lang="en-US"/>
          </a:p>
        </p:txBody>
      </p:sp>
    </p:spTree>
    <p:extLst>
      <p:ext uri="{BB962C8B-B14F-4D97-AF65-F5344CB8AC3E}">
        <p14:creationId xmlns:p14="http://schemas.microsoft.com/office/powerpoint/2010/main" val="2081328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Firewall — Trata-se de um dispositivo de hardware ou serviço de software utilizado para aumentar a segurança de uma rede impedindo o acesso não autorizado. Por exemplo, uma firewall pode ser configurada para detetar e bloquear qualquer tentativa de entrar numa rede utilizando várias portas, exceto as que foram configuradas para permitir tráfego de entrada. Em casas, é mais comum encontrar uma firewall de software, mas, em configurações de escritórios, é mais provável que o investigador depare com firewalls de hardware.</a:t>
            </a:r>
          </a:p>
        </p:txBody>
      </p:sp>
      <p:sp>
        <p:nvSpPr>
          <p:cNvPr id="4" name="Slide Number Placeholder 3"/>
          <p:cNvSpPr>
            <a:spLocks noGrp="1"/>
          </p:cNvSpPr>
          <p:nvPr>
            <p:ph type="sldNum" sz="quarter" idx="10"/>
          </p:nvPr>
        </p:nvSpPr>
        <p:spPr/>
        <p:txBody>
          <a:bodyPr/>
          <a:lstStyle/>
          <a:p>
            <a:fld id="{6F040226-21D7-5847-B396-76B67129E36D}" type="slidenum">
              <a:rPr lang="en-US" smtClean="0"/>
              <a:pPr/>
              <a:t>41</a:t>
            </a:fld>
            <a:endParaRPr lang="en-US"/>
          </a:p>
        </p:txBody>
      </p:sp>
    </p:spTree>
    <p:extLst>
      <p:ext uri="{BB962C8B-B14F-4D97-AF65-F5344CB8AC3E}">
        <p14:creationId xmlns:p14="http://schemas.microsoft.com/office/powerpoint/2010/main" val="98516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pt-PT" sz="1200">
                <a:solidFill>
                  <a:schemeClr val="tx1"/>
                </a:solidFill>
                <a:latin typeface="+mn-lt"/>
                <a:ea typeface="+mn-ea"/>
                <a:cs typeface="+mn-cs"/>
              </a:rPr>
              <a:t>É importante que os delegados compreendam quais são os objetivos da aula. Estes devem ser objetivos "SMART" e explicados detalhadamente aos delegados antes do início da sessão, utilizando as informações do slide.</a:t>
            </a:r>
            <a:r>
              <a:rPr lang="pt-PT"/>
              <a:t> </a:t>
            </a:r>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4</a:t>
            </a:fld>
            <a:endParaRPr lang="en-GB"/>
          </a:p>
        </p:txBody>
      </p:sp>
    </p:spTree>
    <p:extLst>
      <p:ext uri="{BB962C8B-B14F-4D97-AF65-F5344CB8AC3E}">
        <p14:creationId xmlns:p14="http://schemas.microsoft.com/office/powerpoint/2010/main" val="6018984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Ponto de acesso sem fios — Pontos de acesso sem fios ligam dispositivos de LAN sem fios ao resto da rede. Em cada infraestrutura de WLAN, é necessário um ponto de acesso sempre que houver mais de dois dispositivos. Os routers modernos podem frequentemente funcionar como ponto de acesso. Também é possível configurar um NIC ou mesmo um telemóvel para servir de ponto de acesso.</a:t>
            </a:r>
          </a:p>
          <a:p>
            <a:endParaRPr lang="en-US" sz="1200" kern="1200">
              <a:solidFill>
                <a:schemeClr val="tx1"/>
              </a:solidFill>
              <a:effectLst/>
              <a:latin typeface="+mn-lt"/>
              <a:ea typeface="+mn-ea"/>
              <a:cs typeface="+mn-cs"/>
            </a:endParaRPr>
          </a:p>
          <a:p>
            <a:r>
              <a:rPr lang="pt-PT" sz="1200">
                <a:solidFill>
                  <a:schemeClr val="tx1"/>
                </a:solidFill>
                <a:latin typeface="+mn-lt"/>
                <a:ea typeface="+mn-ea"/>
                <a:cs typeface="+mn-cs"/>
              </a:rPr>
              <a:t>Embora os dispositivos de rede enumerados acima possam ser dispositivos independentes, como mostrado nas fotografias, é muito provável que um único dispositivo tenha várias finalidades. Por norma, os routers domésticos funcionam como modem, firewall, comutador e ponto de acesso, e um sistema NAS (Networked Attached Storage) também pode servir como rede virtual privada, e-mail e servidor da Web com recursos de comutação e ponto de acesso.</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42</a:t>
            </a:fld>
            <a:endParaRPr lang="en-US"/>
          </a:p>
        </p:txBody>
      </p:sp>
    </p:spTree>
    <p:extLst>
      <p:ext uri="{BB962C8B-B14F-4D97-AF65-F5344CB8AC3E}">
        <p14:creationId xmlns:p14="http://schemas.microsoft.com/office/powerpoint/2010/main" val="5753104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Os slides seguir conduzem o formador das descrições dos </a:t>
            </a:r>
            <a:r>
              <a:rPr lang="pt-PT" baseline="0"/>
              <a:t>dispositivos à discussão sobre as características e considerações das provas eletrónicas que podem estar presentes nesses dispositivos.</a:t>
            </a:r>
          </a:p>
        </p:txBody>
      </p:sp>
      <p:sp>
        <p:nvSpPr>
          <p:cNvPr id="4" name="Slide Number Placeholder 3"/>
          <p:cNvSpPr>
            <a:spLocks noGrp="1"/>
          </p:cNvSpPr>
          <p:nvPr>
            <p:ph type="sldNum" sz="quarter" idx="10"/>
          </p:nvPr>
        </p:nvSpPr>
        <p:spPr/>
        <p:txBody>
          <a:bodyPr/>
          <a:lstStyle/>
          <a:p>
            <a:fld id="{6F040226-21D7-5847-B396-76B67129E36D}" type="slidenum">
              <a:rPr lang="en-US" smtClean="0"/>
              <a:pPr/>
              <a:t>43</a:t>
            </a:fld>
            <a:endParaRPr lang="en-US"/>
          </a:p>
        </p:txBody>
      </p:sp>
    </p:spTree>
    <p:extLst>
      <p:ext uri="{BB962C8B-B14F-4D97-AF65-F5344CB8AC3E}">
        <p14:creationId xmlns:p14="http://schemas.microsoft.com/office/powerpoint/2010/main" val="14146163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pt-PT" sz="1200">
                <a:solidFill>
                  <a:schemeClr val="tx1"/>
                </a:solidFill>
                <a:latin typeface="+mn-lt"/>
                <a:ea typeface="+mn-ea"/>
                <a:cs typeface="+mn-cs"/>
              </a:rPr>
              <a:t>As provas eletrónicas partilham a maioria das propriedades com formas tradicionais de evidência, mas possuem algumas características únicas que as distinguem:</a:t>
            </a:r>
          </a:p>
          <a:p>
            <a:r>
              <a:rPr lang="pt-PT" sz="1200" b="1">
                <a:solidFill>
                  <a:schemeClr val="tx1"/>
                </a:solidFill>
                <a:latin typeface="+mn-lt"/>
                <a:ea typeface="+mn-ea"/>
                <a:cs typeface="+mn-cs"/>
              </a:rPr>
              <a:t>São invisíveis para o olho destreinado</a:t>
            </a:r>
            <a:r>
              <a:rPr lang="pt-PT" sz="1200">
                <a:solidFill>
                  <a:schemeClr val="tx1"/>
                </a:solidFill>
                <a:latin typeface="+mn-lt"/>
                <a:ea typeface="+mn-ea"/>
                <a:cs typeface="+mn-cs"/>
              </a:rPr>
              <a:t>: As provas eletrónicas são frequentemente encontradas em lugares onde apenas especialistas procurariam ou em locais acessíveis apenas recorrendo a ferramentas muito específicas. Tal como um microscópio de eletrões permite que um entomologista identifique as principais características morfológicas dos ovos de mosca, existem ferramentas específicas na investigação forense digital para examinar e analisar os dados encontrados em computadores.</a:t>
            </a:r>
          </a:p>
          <a:p>
            <a:r>
              <a:rPr lang="pt-PT" sz="1200" b="1">
                <a:solidFill>
                  <a:schemeClr val="tx1"/>
                </a:solidFill>
                <a:latin typeface="+mn-lt"/>
                <a:ea typeface="+mn-ea"/>
                <a:cs typeface="+mn-cs"/>
              </a:rPr>
              <a:t>Podem ter de ser interpretadas por um especialista</a:t>
            </a:r>
            <a:r>
              <a:rPr lang="pt-PT" sz="1200">
                <a:solidFill>
                  <a:schemeClr val="tx1"/>
                </a:solidFill>
                <a:latin typeface="+mn-lt"/>
                <a:ea typeface="+mn-ea"/>
                <a:cs typeface="+mn-cs"/>
              </a:rPr>
              <a:t>: As informações encontradas em computadores não são muito úteis para um não especialista, pois este não será capaz de extrair as propriedades ou as provas relacionadas que garantem que as informações relevantes são verdadeiras e que não foram manipuladas ou adulteradas. Em alguns casos, tal como na análise de padrões de gotas de sangue, deve ser aplicado um conhecimento altamente especializado.</a:t>
            </a:r>
          </a:p>
          <a:p>
            <a:r>
              <a:rPr lang="pt-PT" sz="1200" b="1">
                <a:solidFill>
                  <a:schemeClr val="tx1"/>
                </a:solidFill>
                <a:latin typeface="+mn-lt"/>
                <a:ea typeface="+mn-ea"/>
                <a:cs typeface="+mn-cs"/>
              </a:rPr>
              <a:t>São altamente voláteis</a:t>
            </a:r>
            <a:r>
              <a:rPr lang="pt-PT" sz="1200">
                <a:solidFill>
                  <a:schemeClr val="tx1"/>
                </a:solidFill>
                <a:latin typeface="+mn-lt"/>
                <a:ea typeface="+mn-ea"/>
                <a:cs typeface="+mn-cs"/>
              </a:rPr>
              <a:t>: Por vezes, são encontradas provas eletrónicas em dispositivos nos quais o estado (0 ou 1 por bit) da sua memória é substituído sempre que ocorre um evento específico. Em alguns casos, pode ser a perda de energia. Noutros casos, pode ser um sistema automatizado que tenha substituído informações antigas para deixar espaços para o armazenamento de novas informações. Os dispositivos nos quais a provas eletrónicas podem residir devem ser preservados o mais rápido possível.</a:t>
            </a:r>
          </a:p>
          <a:p>
            <a:r>
              <a:rPr lang="pt-PT" sz="1200" b="1">
                <a:solidFill>
                  <a:schemeClr val="tx1"/>
                </a:solidFill>
                <a:latin typeface="+mn-lt"/>
                <a:ea typeface="+mn-ea"/>
                <a:cs typeface="+mn-cs"/>
              </a:rPr>
              <a:t>Podem ser alteradas ou destruídas com a utilização normal</a:t>
            </a:r>
            <a:r>
              <a:rPr lang="pt-PT" sz="1200">
                <a:solidFill>
                  <a:schemeClr val="tx1"/>
                </a:solidFill>
                <a:latin typeface="+mn-lt"/>
                <a:ea typeface="+mn-ea"/>
                <a:cs typeface="+mn-cs"/>
              </a:rPr>
              <a:t>: Os dispositivos mudam constantemente o estado das suas memórias, seja por pedido do utilizador ("guardar este documento", "copiar este ficheiro") ou automaticamente pelo sistema operativo do computador ("atribuir espaço para este programa", "armazenar temporariamente informações para troca entre dispositivos"). Esta característica destaca a importância do tratamento do dispositivo eletrónico de forma adequada a partir do momento em que é identificado como relevante para uma investigação. </a:t>
            </a:r>
          </a:p>
          <a:p>
            <a:r>
              <a:rPr lang="pt-PT" sz="1200" b="1">
                <a:solidFill>
                  <a:schemeClr val="tx1"/>
                </a:solidFill>
                <a:latin typeface="+mn-lt"/>
                <a:ea typeface="+mn-ea"/>
                <a:cs typeface="+mn-cs"/>
              </a:rPr>
              <a:t>Podem ser copiadas sem limites</a:t>
            </a:r>
            <a:r>
              <a:rPr lang="pt-PT" sz="1200">
                <a:solidFill>
                  <a:schemeClr val="tx1"/>
                </a:solidFill>
                <a:latin typeface="+mn-lt"/>
                <a:ea typeface="+mn-ea"/>
                <a:cs typeface="+mn-cs"/>
              </a:rPr>
              <a:t>: as informações digitais podem ser copiadas indefinidamente e cada cópia será exatamente igual ao original. Este atributo único permite que várias cópias exatas do original sejam distribuídas e analisadas por diferentes especialistas ao mesmo tempo. Permite também que provas eletrónicas sejam apresentadas num tribunal em conjunto com o relatório de testemunhas especializado.</a:t>
            </a:r>
          </a:p>
          <a:p>
            <a:endParaRPr lang="en-US"/>
          </a:p>
        </p:txBody>
      </p:sp>
      <p:sp>
        <p:nvSpPr>
          <p:cNvPr id="4" name="Slide Number Placeholder 3"/>
          <p:cNvSpPr>
            <a:spLocks noGrp="1"/>
          </p:cNvSpPr>
          <p:nvPr>
            <p:ph type="sldNum" sz="quarter" idx="10"/>
          </p:nvPr>
        </p:nvSpPr>
        <p:spPr/>
        <p:txBody>
          <a:bodyPr/>
          <a:lstStyle/>
          <a:p>
            <a:fld id="{5827260C-95DC-194B-88B2-0B241DEC43BF}" type="slidenum">
              <a:rPr lang="en-US" smtClean="0"/>
              <a:pPr/>
              <a:t>44</a:t>
            </a:fld>
            <a:endParaRPr lang="en-US"/>
          </a:p>
        </p:txBody>
      </p:sp>
    </p:spTree>
    <p:extLst>
      <p:ext uri="{BB962C8B-B14F-4D97-AF65-F5344CB8AC3E}">
        <p14:creationId xmlns:p14="http://schemas.microsoft.com/office/powerpoint/2010/main" val="13250059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pt-PT" sz="1200" b="1">
                <a:solidFill>
                  <a:schemeClr val="tx1"/>
                </a:solidFill>
                <a:latin typeface="+mn-lt"/>
                <a:ea typeface="+mn-ea"/>
                <a:cs typeface="+mn-cs"/>
              </a:rPr>
              <a:t>Tratamento por especialistas</a:t>
            </a:r>
            <a:r>
              <a:rPr lang="pt-PT" sz="1200">
                <a:solidFill>
                  <a:schemeClr val="tx1"/>
                </a:solidFill>
                <a:latin typeface="+mn-lt"/>
                <a:ea typeface="+mn-ea"/>
                <a:cs typeface="+mn-cs"/>
              </a:rPr>
              <a:t>: Cada dispositivo eletrónico possui características específicas e, como tal, os procedimentos específicos devem ser estritamente seguidos para aceder à sua memória onde possam estar armazenadas provas eletrónicas. No caso de provas eletrónicas, um dos riscos mais importantes é a modificação não intencional de parte das provas. Isto pode levantar dúvidas sobre as mudanças específicas e se a prova incriminatória ou inocente foi adulterada, o que poderia, por sua vez, aumentar os problemas de admissibilidade em tribunal.</a:t>
            </a:r>
          </a:p>
          <a:p>
            <a:r>
              <a:rPr lang="pt-PT" sz="1200" b="1">
                <a:solidFill>
                  <a:schemeClr val="tx1"/>
                </a:solidFill>
                <a:latin typeface="+mn-lt"/>
                <a:ea typeface="+mn-ea"/>
                <a:cs typeface="+mn-cs"/>
              </a:rPr>
              <a:t>Evolução rápida das fontes de provas eletrónicas: </a:t>
            </a:r>
            <a:r>
              <a:rPr lang="pt-PT" sz="1200">
                <a:solidFill>
                  <a:schemeClr val="tx1"/>
                </a:solidFill>
                <a:latin typeface="+mn-lt"/>
                <a:ea typeface="+mn-ea"/>
                <a:cs typeface="+mn-cs"/>
              </a:rPr>
              <a:t>As novas tecnologias desenvolvem-se muito rapidamente e há uma necessidade de atualização constante, não apenas das novas tecnologias em si, mas também dos procedimentos e técnicas que devem ser aplicados para apreender o seu conteúdo e analisá-lo.</a:t>
            </a:r>
          </a:p>
          <a:p>
            <a:r>
              <a:rPr lang="pt-PT" sz="1200" b="1">
                <a:solidFill>
                  <a:schemeClr val="tx1"/>
                </a:solidFill>
                <a:latin typeface="+mn-lt"/>
                <a:ea typeface="+mn-ea"/>
                <a:cs typeface="+mn-cs"/>
              </a:rPr>
              <a:t>Utilização de procedimentos, técnicas e ferramentas adequados</a:t>
            </a:r>
            <a:r>
              <a:rPr lang="pt-PT" sz="1200">
                <a:solidFill>
                  <a:schemeClr val="tx1"/>
                </a:solidFill>
                <a:latin typeface="+mn-lt"/>
                <a:ea typeface="+mn-ea"/>
                <a:cs typeface="+mn-cs"/>
              </a:rPr>
              <a:t>: Como acontece nas disciplinas forenses mais tradicionais, os especialistas forenses digitais exigem, além de conhecimento especializado, ferramentas específicas para realizar o seu trabalho de forma adequada, como capturar todas as informações originais. É fundamental que sejam utilizadas as técnicas e ferramentas adequadas e que os procedimentos sejam monitorizáveis e repetíveis por outros especialistas, para a que as informações capturadas sejam de valor probatório.</a:t>
            </a:r>
          </a:p>
          <a:p>
            <a:r>
              <a:rPr lang="pt-PT" sz="1200" b="1">
                <a:solidFill>
                  <a:schemeClr val="tx1"/>
                </a:solidFill>
                <a:latin typeface="+mn-lt"/>
                <a:ea typeface="+mn-ea"/>
                <a:cs typeface="+mn-cs"/>
              </a:rPr>
              <a:t>Admissibilidade</a:t>
            </a:r>
            <a:r>
              <a:rPr lang="pt-PT" sz="1200">
                <a:solidFill>
                  <a:schemeClr val="tx1"/>
                </a:solidFill>
                <a:latin typeface="+mn-lt"/>
                <a:ea typeface="+mn-ea"/>
                <a:cs typeface="+mn-cs"/>
              </a:rPr>
              <a:t>: Uma vez que o objetivo final é a utilização de provas adquiridas e analisadas para apoiar um caso em tribunal, as provas eletrónicas devem ser obtidas em conformidade com a legislação existente e o procedimento de melhores práticas para que sejam admissíveis num julgamento. Embora os detalhes sejam diferentes dependendo da legislação nacional, os seguintes critérios básicos geralmente devem ser tidos em consideração.</a:t>
            </a:r>
          </a:p>
          <a:p>
            <a:r>
              <a:rPr lang="pt-PT" sz="1200" b="1">
                <a:solidFill>
                  <a:schemeClr val="tx1"/>
                </a:solidFill>
                <a:latin typeface="+mn-lt"/>
                <a:ea typeface="+mn-ea"/>
                <a:cs typeface="+mn-cs"/>
              </a:rPr>
              <a:t>Autenticidade</a:t>
            </a:r>
            <a:r>
              <a:rPr lang="pt-PT" sz="1200">
                <a:solidFill>
                  <a:schemeClr val="tx1"/>
                </a:solidFill>
                <a:latin typeface="+mn-lt"/>
                <a:ea typeface="+mn-ea"/>
                <a:cs typeface="+mn-cs"/>
              </a:rPr>
              <a:t>: Deve ser possível vincular positivamente o material probatório ao incidente investigado.</a:t>
            </a:r>
          </a:p>
          <a:p>
            <a:r>
              <a:rPr lang="pt-PT" sz="1200" b="1">
                <a:solidFill>
                  <a:schemeClr val="tx1"/>
                </a:solidFill>
                <a:latin typeface="+mn-lt"/>
                <a:ea typeface="+mn-ea"/>
                <a:cs typeface="+mn-cs"/>
              </a:rPr>
              <a:t>Integridade</a:t>
            </a:r>
            <a:r>
              <a:rPr lang="pt-PT" sz="1200">
                <a:solidFill>
                  <a:schemeClr val="tx1"/>
                </a:solidFill>
                <a:latin typeface="+mn-lt"/>
                <a:ea typeface="+mn-ea"/>
                <a:cs typeface="+mn-cs"/>
              </a:rPr>
              <a:t>: Devem contar toda a história e não apenas uma perspetiva particular.</a:t>
            </a:r>
          </a:p>
          <a:p>
            <a:r>
              <a:rPr lang="pt-PT" sz="1200" b="1">
                <a:solidFill>
                  <a:schemeClr val="tx1"/>
                </a:solidFill>
                <a:latin typeface="+mn-lt"/>
                <a:ea typeface="+mn-ea"/>
                <a:cs typeface="+mn-cs"/>
              </a:rPr>
              <a:t>Fiabilidade</a:t>
            </a:r>
            <a:r>
              <a:rPr lang="pt-PT" sz="1200">
                <a:solidFill>
                  <a:schemeClr val="tx1"/>
                </a:solidFill>
                <a:latin typeface="+mn-lt"/>
                <a:ea typeface="+mn-ea"/>
                <a:cs typeface="+mn-cs"/>
              </a:rPr>
              <a:t>: Nada em relação ao modo como as provas foram obtidas e posteriormente tratadas pode suscitar dúvidas sobre a sua autenticidade ou veracidade.</a:t>
            </a:r>
          </a:p>
          <a:p>
            <a:r>
              <a:rPr lang="pt-PT" sz="1200" b="1">
                <a:solidFill>
                  <a:schemeClr val="tx1"/>
                </a:solidFill>
                <a:latin typeface="+mn-lt"/>
                <a:ea typeface="+mn-ea"/>
                <a:cs typeface="+mn-cs"/>
              </a:rPr>
              <a:t>Credibilidade</a:t>
            </a:r>
            <a:r>
              <a:rPr lang="pt-PT" sz="1200">
                <a:solidFill>
                  <a:schemeClr val="tx1"/>
                </a:solidFill>
                <a:latin typeface="+mn-lt"/>
                <a:ea typeface="+mn-ea"/>
                <a:cs typeface="+mn-cs"/>
              </a:rPr>
              <a:t>: Devem ser prontamente credíveis e compreensíveis para um juiz e/ou membros de um júri.</a:t>
            </a:r>
          </a:p>
          <a:p>
            <a:r>
              <a:rPr lang="pt-PT" sz="1200" b="1">
                <a:solidFill>
                  <a:schemeClr val="tx1"/>
                </a:solidFill>
                <a:latin typeface="+mn-lt"/>
                <a:ea typeface="+mn-ea"/>
                <a:cs typeface="+mn-cs"/>
              </a:rPr>
              <a:t>Proporcionalidade</a:t>
            </a:r>
            <a:r>
              <a:rPr lang="pt-PT" sz="1200">
                <a:solidFill>
                  <a:schemeClr val="tx1"/>
                </a:solidFill>
                <a:latin typeface="+mn-lt"/>
                <a:ea typeface="+mn-ea"/>
                <a:cs typeface="+mn-cs"/>
              </a:rPr>
              <a:t>: a sua aplicação à investigação forense digital estabelece que todo o processo de investigação deve ser adequado e apropriado: os benefícios que serão ser obtidos utilizando uma medida específica devem prevalecer sobre danos à parte ou às partes afetadas pela medida.</a:t>
            </a:r>
          </a:p>
          <a:p>
            <a:endParaRPr lang="en-US"/>
          </a:p>
        </p:txBody>
      </p:sp>
      <p:sp>
        <p:nvSpPr>
          <p:cNvPr id="4" name="Slide Number Placeholder 3"/>
          <p:cNvSpPr>
            <a:spLocks noGrp="1"/>
          </p:cNvSpPr>
          <p:nvPr>
            <p:ph type="sldNum" sz="quarter" idx="10"/>
          </p:nvPr>
        </p:nvSpPr>
        <p:spPr/>
        <p:txBody>
          <a:bodyPr/>
          <a:lstStyle/>
          <a:p>
            <a:fld id="{5827260C-95DC-194B-88B2-0B241DEC43BF}" type="slidenum">
              <a:rPr lang="en-US" smtClean="0"/>
              <a:pPr/>
              <a:t>45</a:t>
            </a:fld>
            <a:endParaRPr lang="en-US"/>
          </a:p>
        </p:txBody>
      </p:sp>
    </p:spTree>
    <p:extLst>
      <p:ext uri="{BB962C8B-B14F-4D97-AF65-F5344CB8AC3E}">
        <p14:creationId xmlns:p14="http://schemas.microsoft.com/office/powerpoint/2010/main" val="24290576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marL="0" marR="0" indent="0" algn="l" defTabSz="457200" rtl="0" eaLnBrk="1" fontAlgn="auto" latinLnBrk="0" hangingPunct="1">
              <a:lnSpc>
                <a:spcPct val="100000"/>
              </a:lnSpc>
              <a:spcBef>
                <a:spcPct val="0"/>
              </a:spcBef>
              <a:spcAft>
                <a:spcPts val="0"/>
              </a:spcAft>
              <a:buClrTx/>
              <a:buSzTx/>
              <a:buFontTx/>
              <a:buNone/>
              <a:tabLst/>
              <a:defRPr/>
            </a:pPr>
            <a:r>
              <a:rPr lang="pt-PT" sz="1200">
                <a:solidFill>
                  <a:schemeClr val="tx1"/>
                </a:solidFill>
                <a:latin typeface="+mn-lt"/>
                <a:ea typeface="+mn-ea"/>
                <a:cs typeface="+mn-cs"/>
              </a:rPr>
              <a:t>O formador deve dar aos participantes a oportunidade de fazer quaisquer perguntas que possam ter em relação a esta parte da aula.</a:t>
            </a:r>
          </a:p>
          <a:p>
            <a:pPr eaLnBrk="1" hangingPunct="1">
              <a:spcBef>
                <a:spcPct val="0"/>
              </a:spcBef>
            </a:pPr>
            <a:endParaRPr lang="en-GB"/>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46</a:t>
            </a:fld>
            <a:endParaRPr lang="en-GB"/>
          </a:p>
        </p:txBody>
      </p:sp>
    </p:spTree>
    <p:extLst>
      <p:ext uri="{BB962C8B-B14F-4D97-AF65-F5344CB8AC3E}">
        <p14:creationId xmlns:p14="http://schemas.microsoft.com/office/powerpoint/2010/main" val="6486143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2221978-7AB2-D644-A1FF-AF545A1745C1}" type="slidenum">
              <a:rPr lang="en-US" smtClean="0"/>
              <a:pPr/>
              <a:t>47</a:t>
            </a:fld>
            <a:endParaRPr lang="en-US"/>
          </a:p>
        </p:txBody>
      </p:sp>
    </p:spTree>
    <p:extLst>
      <p:ext uri="{BB962C8B-B14F-4D97-AF65-F5344CB8AC3E}">
        <p14:creationId xmlns:p14="http://schemas.microsoft.com/office/powerpoint/2010/main" val="12868175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Este slide é uma introdução simples ao </a:t>
            </a:r>
            <a:r>
              <a:rPr lang="pt-PT" baseline="0"/>
              <a:t>guia. É importante que, na formação nacional, o formador inclua a legislação nacional e quaisquer diretrizes que possam estar disponíveis. Recomenda-se que uma comparação entre as diretrizes nacionais e o CE será útil como uma indicação da compatibilidade dos padrões nacionais com aqueles aplicados internacionalmente.</a:t>
            </a:r>
          </a:p>
        </p:txBody>
      </p:sp>
      <p:sp>
        <p:nvSpPr>
          <p:cNvPr id="4" name="Slide Number Placeholder 3"/>
          <p:cNvSpPr>
            <a:spLocks noGrp="1"/>
          </p:cNvSpPr>
          <p:nvPr>
            <p:ph type="sldNum" sz="quarter" idx="10"/>
          </p:nvPr>
        </p:nvSpPr>
        <p:spPr/>
        <p:txBody>
          <a:bodyPr/>
          <a:lstStyle/>
          <a:p>
            <a:fld id="{6F040226-21D7-5847-B396-76B67129E36D}" type="slidenum">
              <a:rPr lang="en-US" smtClean="0"/>
              <a:pPr/>
              <a:t>49</a:t>
            </a:fld>
            <a:endParaRPr lang="en-US"/>
          </a:p>
        </p:txBody>
      </p:sp>
    </p:spTree>
    <p:extLst>
      <p:ext uri="{BB962C8B-B14F-4D97-AF65-F5344CB8AC3E}">
        <p14:creationId xmlns:p14="http://schemas.microsoft.com/office/powerpoint/2010/main" val="20877015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Os 14 slides seguintes </a:t>
            </a:r>
            <a:r>
              <a:rPr lang="pt-PT" baseline="0"/>
              <a:t>fornecem uma explicação dos antecedentes do guia, a sua finalidade, o público e a forma como o guia deve ser utilizado.  São autoexplicativos e é recomendado que o formador esteja familiarizado com o guia antes de tentar apresentar esta sessão.</a:t>
            </a:r>
          </a:p>
        </p:txBody>
      </p:sp>
      <p:sp>
        <p:nvSpPr>
          <p:cNvPr id="4" name="Slide Number Placeholder 3"/>
          <p:cNvSpPr>
            <a:spLocks noGrp="1"/>
          </p:cNvSpPr>
          <p:nvPr>
            <p:ph type="sldNum" sz="quarter" idx="10"/>
          </p:nvPr>
        </p:nvSpPr>
        <p:spPr/>
        <p:txBody>
          <a:bodyPr/>
          <a:lstStyle/>
          <a:p>
            <a:fld id="{6F040226-21D7-5847-B396-76B67129E36D}" type="slidenum">
              <a:rPr lang="en-US" smtClean="0"/>
              <a:pPr/>
              <a:t>50</a:t>
            </a:fld>
            <a:endParaRPr lang="en-US"/>
          </a:p>
        </p:txBody>
      </p:sp>
    </p:spTree>
    <p:extLst>
      <p:ext uri="{BB962C8B-B14F-4D97-AF65-F5344CB8AC3E}">
        <p14:creationId xmlns:p14="http://schemas.microsoft.com/office/powerpoint/2010/main" val="18506599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pt-PT" sz="1200" b="0" i="0" u="none" strike="noStrike" baseline="0">
                <a:solidFill>
                  <a:schemeClr val="tx1"/>
                </a:solidFill>
                <a:latin typeface="+mn-lt"/>
                <a:ea typeface="+mn-ea"/>
                <a:cs typeface="+mn-cs"/>
              </a:rPr>
              <a:t>Todos os processos penais dependem de provas para se decidir sobre a culpa ou inocência de um acusado ou para se decidir quanto aos elementos substantivos de um processo civil. Tradicional e historicamente, as provas são físicas (como documentos ou fotografias) ou depoimentos orais de testemunhas.</a:t>
            </a:r>
          </a:p>
          <a:p>
            <a:endParaRPr lang="en-US" sz="1200" b="0" i="0" u="none" strike="noStrike" kern="1200" baseline="0">
              <a:solidFill>
                <a:schemeClr val="tx1"/>
              </a:solidFill>
              <a:latin typeface="+mn-lt"/>
              <a:ea typeface="+mn-ea"/>
              <a:cs typeface="+mn-cs"/>
            </a:endParaRPr>
          </a:p>
          <a:p>
            <a:r>
              <a:rPr lang="pt-PT" sz="1200" b="0" i="0" u="none" strike="noStrike" baseline="0">
                <a:solidFill>
                  <a:schemeClr val="tx1"/>
                </a:solidFill>
                <a:latin typeface="+mn-lt"/>
                <a:ea typeface="+mn-ea"/>
                <a:cs typeface="+mn-cs"/>
              </a:rPr>
              <a:t>As provas eletrónicas são obtidas de dispositivos eletrónicos, como computadores e respetivos aparelhos periféricos, redes de computadores, telemóveis, câmaras digitais e outros equipamentos portáteis (nomeadamente dispositivos de armazenamento de dados) e da Internet. As informações que contém não</a:t>
            </a:r>
          </a:p>
          <a:p>
            <a:r>
              <a:rPr lang="pt-PT" sz="1200" b="0" i="0" u="none" strike="noStrike" baseline="0">
                <a:solidFill>
                  <a:schemeClr val="tx1"/>
                </a:solidFill>
                <a:latin typeface="+mn-lt"/>
                <a:ea typeface="+mn-ea"/>
                <a:cs typeface="+mn-cs"/>
              </a:rPr>
              <a:t>possuem uma forma física independente.</a:t>
            </a:r>
          </a:p>
          <a:p>
            <a:endParaRPr lang="en-US" sz="1200" b="0" i="0" u="none" strike="noStrike" kern="1200" baseline="0">
              <a:solidFill>
                <a:schemeClr val="tx1"/>
              </a:solidFill>
              <a:latin typeface="+mn-lt"/>
              <a:ea typeface="+mn-ea"/>
              <a:cs typeface="+mn-cs"/>
            </a:endParaRPr>
          </a:p>
          <a:p>
            <a:r>
              <a:rPr lang="pt-PT" sz="1200" b="0" i="0" u="none" strike="noStrike" baseline="0">
                <a:solidFill>
                  <a:schemeClr val="tx1"/>
                </a:solidFill>
                <a:latin typeface="+mn-lt"/>
                <a:ea typeface="+mn-ea"/>
                <a:cs typeface="+mn-cs"/>
              </a:rPr>
              <a:t>Contudo, as provas eletrónicas não diferem em muitos aspetos das provas tradicionais no sentido em que a parte que as apresenta em processos legais deve ser capaz de demonstrar que refletem o mesmo conjunto de circunstâncias e informações factuais que refletiam no momento da infração. Por outras palavras, devem ser capazes de demonstrar que não ocorreram (ou não podem ter ocorrido) alterações, eliminações, adições ou outras alterações.</a:t>
            </a:r>
          </a:p>
          <a:p>
            <a:endParaRPr lang="en-US" sz="1200" b="0" i="0" u="none" strike="noStrike" kern="1200" baseline="0">
              <a:solidFill>
                <a:schemeClr val="tx1"/>
              </a:solidFill>
              <a:latin typeface="+mn-lt"/>
              <a:ea typeface="+mn-ea"/>
              <a:cs typeface="+mn-cs"/>
            </a:endParaRPr>
          </a:p>
          <a:p>
            <a:r>
              <a:rPr lang="pt-PT" sz="1200" b="0" i="0" u="none" strike="noStrike" baseline="0">
                <a:solidFill>
                  <a:schemeClr val="tx1"/>
                </a:solidFill>
                <a:latin typeface="+mn-lt"/>
                <a:ea typeface="+mn-ea"/>
                <a:cs typeface="+mn-cs"/>
              </a:rPr>
              <a:t>A natureza intangível dos dados e informações armazenados em formato eletrónico torna muito mais fácil manipulá-los e torná-los mais propensos a alterações do que as formas tradicionais de provas. Isto criou dificuldades especiais para o sistema de justiça, que exige que esses dados sejam tratados de maneira especial</a:t>
            </a:r>
          </a:p>
          <a:p>
            <a:r>
              <a:rPr lang="pt-PT" sz="1200" b="0" i="0" u="none" strike="noStrike" baseline="0">
                <a:solidFill>
                  <a:schemeClr val="tx1"/>
                </a:solidFill>
                <a:latin typeface="+mn-lt"/>
                <a:ea typeface="+mn-ea"/>
                <a:cs typeface="+mn-cs"/>
              </a:rPr>
              <a:t>para garantir a integridade das provas que oferecem.</a:t>
            </a:r>
          </a:p>
          <a:p>
            <a:endParaRPr lang="en-US" sz="1200" b="0" i="0" u="none" strike="noStrike" kern="1200" baseline="0">
              <a:solidFill>
                <a:schemeClr val="tx1"/>
              </a:solidFill>
              <a:latin typeface="+mn-lt"/>
              <a:ea typeface="+mn-ea"/>
              <a:cs typeface="+mn-cs"/>
            </a:endParaRPr>
          </a:p>
          <a:p>
            <a:r>
              <a:rPr lang="pt-PT" sz="1200" b="0" i="0" u="none" strike="noStrike" baseline="0">
                <a:solidFill>
                  <a:schemeClr val="tx1"/>
                </a:solidFill>
                <a:latin typeface="+mn-lt"/>
                <a:ea typeface="+mn-ea"/>
                <a:cs typeface="+mn-cs"/>
              </a:rPr>
              <a:t>Tendo em conta as suas características especiais, o conceito de "provas eletrónicas" pode ser definido da seguinte forma:</a:t>
            </a:r>
          </a:p>
          <a:p>
            <a:r>
              <a:rPr lang="pt-PT" sz="1200" b="0" i="0" u="none" strike="noStrike" baseline="0">
                <a:solidFill>
                  <a:schemeClr val="tx1"/>
                </a:solidFill>
                <a:latin typeface="+mn-lt"/>
                <a:ea typeface="+mn-ea"/>
                <a:cs typeface="+mn-cs"/>
              </a:rPr>
              <a:t>Quaisquer informações geradas, armazenadas ou transmitidas em formato digital que possam mais tarde ser</a:t>
            </a:r>
          </a:p>
          <a:p>
            <a:r>
              <a:rPr lang="pt-PT" sz="1200" b="0" i="0" u="none" strike="noStrike" baseline="0">
                <a:solidFill>
                  <a:schemeClr val="tx1"/>
                </a:solidFill>
                <a:latin typeface="+mn-lt"/>
                <a:ea typeface="+mn-ea"/>
                <a:cs typeface="+mn-cs"/>
              </a:rPr>
              <a:t>necessárias para provar ou refutar um facto contestado em processos judiciais.</a:t>
            </a:r>
          </a:p>
        </p:txBody>
      </p:sp>
      <p:sp>
        <p:nvSpPr>
          <p:cNvPr id="4" name="Slide Number Placeholder 3"/>
          <p:cNvSpPr>
            <a:spLocks noGrp="1"/>
          </p:cNvSpPr>
          <p:nvPr>
            <p:ph type="sldNum" sz="quarter" idx="10"/>
          </p:nvPr>
        </p:nvSpPr>
        <p:spPr/>
        <p:txBody>
          <a:bodyPr/>
          <a:lstStyle/>
          <a:p>
            <a:fld id="{6F040226-21D7-5847-B396-76B67129E36D}" type="slidenum">
              <a:rPr lang="en-US" smtClean="0"/>
              <a:pPr/>
              <a:t>63</a:t>
            </a:fld>
            <a:endParaRPr lang="en-US"/>
          </a:p>
        </p:txBody>
      </p:sp>
    </p:spTree>
    <p:extLst>
      <p:ext uri="{BB962C8B-B14F-4D97-AF65-F5344CB8AC3E}">
        <p14:creationId xmlns:p14="http://schemas.microsoft.com/office/powerpoint/2010/main" val="9942816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O conjunto de princípios que estão incluídos nos cinco slides seguintes estão de acordo com a prática geralmente aceite a nível internacional.</a:t>
            </a:r>
            <a:r>
              <a:rPr lang="pt-PT" baseline="0"/>
              <a:t> O princípio atual é apresentado a negrito e itálico, seguido da nota explicativa.  O formador deve familiarizar-se com os princípios e também pesquisar quaisquer diretrizes que se apliquem a nível local antes de realizar esta apresentação. </a:t>
            </a:r>
          </a:p>
        </p:txBody>
      </p:sp>
      <p:sp>
        <p:nvSpPr>
          <p:cNvPr id="4" name="Slide Number Placeholder 3"/>
          <p:cNvSpPr>
            <a:spLocks noGrp="1"/>
          </p:cNvSpPr>
          <p:nvPr>
            <p:ph type="sldNum" sz="quarter" idx="10"/>
          </p:nvPr>
        </p:nvSpPr>
        <p:spPr/>
        <p:txBody>
          <a:bodyPr/>
          <a:lstStyle/>
          <a:p>
            <a:fld id="{6F040226-21D7-5847-B396-76B67129E36D}" type="slidenum">
              <a:rPr lang="en-US" smtClean="0"/>
              <a:pPr/>
              <a:t>64</a:t>
            </a:fld>
            <a:endParaRPr lang="en-US"/>
          </a:p>
        </p:txBody>
      </p:sp>
    </p:spTree>
    <p:extLst>
      <p:ext uri="{BB962C8B-B14F-4D97-AF65-F5344CB8AC3E}">
        <p14:creationId xmlns:p14="http://schemas.microsoft.com/office/powerpoint/2010/main" val="1553173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5</a:t>
            </a:fld>
            <a:endParaRPr lang="en-US"/>
          </a:p>
        </p:txBody>
      </p:sp>
    </p:spTree>
    <p:extLst>
      <p:ext uri="{BB962C8B-B14F-4D97-AF65-F5344CB8AC3E}">
        <p14:creationId xmlns:p14="http://schemas.microsoft.com/office/powerpoint/2010/main" val="16016359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marL="0" marR="0" indent="0" algn="l" defTabSz="457200" rtl="0" eaLnBrk="1" fontAlgn="auto" latinLnBrk="0" hangingPunct="1">
              <a:lnSpc>
                <a:spcPct val="100000"/>
              </a:lnSpc>
              <a:spcBef>
                <a:spcPct val="0"/>
              </a:spcBef>
              <a:spcAft>
                <a:spcPts val="0"/>
              </a:spcAft>
              <a:buClrTx/>
              <a:buSzTx/>
              <a:buFontTx/>
              <a:buNone/>
              <a:tabLst/>
              <a:defRPr/>
            </a:pPr>
            <a:r>
              <a:rPr lang="pt-PT" sz="1200">
                <a:solidFill>
                  <a:schemeClr val="tx1"/>
                </a:solidFill>
                <a:latin typeface="+mn-lt"/>
                <a:ea typeface="+mn-ea"/>
                <a:cs typeface="+mn-cs"/>
              </a:rPr>
              <a:t>O formador deve dar aos participantes a oportunidade de fazer quaisquer perguntas que possam ter em relação a esta parte da aula.</a:t>
            </a:r>
          </a:p>
          <a:p>
            <a:pPr eaLnBrk="1" hangingPunct="1">
              <a:spcBef>
                <a:spcPct val="0"/>
              </a:spcBef>
            </a:pPr>
            <a:endParaRPr lang="en-GB"/>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70</a:t>
            </a:fld>
            <a:endParaRPr lang="en-GB"/>
          </a:p>
        </p:txBody>
      </p:sp>
    </p:spTree>
    <p:extLst>
      <p:ext uri="{BB962C8B-B14F-4D97-AF65-F5344CB8AC3E}">
        <p14:creationId xmlns:p14="http://schemas.microsoft.com/office/powerpoint/2010/main" val="11944689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71</a:t>
            </a:fld>
            <a:endParaRPr lang="en-US"/>
          </a:p>
        </p:txBody>
      </p:sp>
    </p:spTree>
    <p:extLst>
      <p:ext uri="{BB962C8B-B14F-4D97-AF65-F5344CB8AC3E}">
        <p14:creationId xmlns:p14="http://schemas.microsoft.com/office/powerpoint/2010/main" val="4650055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eaLnBrk="1" hangingPunct="1">
              <a:buFontTx/>
              <a:buAutoNum type="arabicPeriod"/>
            </a:pPr>
            <a:r>
              <a:rPr lang="pt-PT">
                <a:latin typeface="Calibri" charset="0"/>
              </a:rPr>
              <a:t>Esta decisão será finalizada no local (as coisas estão mais claras)</a:t>
            </a:r>
          </a:p>
          <a:p>
            <a:pPr marL="228600" indent="-228600" eaLnBrk="1" hangingPunct="1">
              <a:buFontTx/>
              <a:buAutoNum type="arabicPeriod"/>
            </a:pPr>
            <a:r>
              <a:rPr lang="pt-PT">
                <a:latin typeface="Calibri" charset="0"/>
              </a:rPr>
              <a:t>No entanto, é sempre melhor ter tantas informações quanto possível. </a:t>
            </a:r>
          </a:p>
          <a:p>
            <a:pPr marL="228600" indent="-228600" eaLnBrk="1" hangingPunct="1">
              <a:buFontTx/>
              <a:buAutoNum type="arabicPeriod"/>
            </a:pPr>
            <a:endParaRPr lang="el-GR">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83109741-2BAC-7E41-B182-958CD2507C74}" type="slidenum">
              <a:rPr lang="en-US">
                <a:latin typeface="Calibri" charset="0"/>
              </a:rPr>
              <a:pPr eaLnBrk="1" hangingPunct="1"/>
              <a:t>72</a:t>
            </a:fld>
            <a:endParaRPr lang="en-US">
              <a:latin typeface="Calibri" charset="0"/>
            </a:endParaRPr>
          </a:p>
        </p:txBody>
      </p:sp>
    </p:spTree>
    <p:extLst>
      <p:ext uri="{BB962C8B-B14F-4D97-AF65-F5344CB8AC3E}">
        <p14:creationId xmlns:p14="http://schemas.microsoft.com/office/powerpoint/2010/main" val="11979791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Se houver suspeita ou conhecimento de que podem ser encontradas na cena provas eletrónicas, a equipa de investigação deve incluir membros com formação especializada nessa função, bem como um especialista independente, se necessário.</a:t>
            </a:r>
            <a:r>
              <a:rPr lang="pt-PT" sz="1200" b="0">
                <a:solidFill>
                  <a:schemeClr val="tx1"/>
                </a:solidFill>
                <a:latin typeface="+mn-lt"/>
                <a:ea typeface="+mn-ea"/>
                <a:cs typeface="+mn-cs"/>
              </a:rPr>
              <a:t> </a:t>
            </a:r>
            <a:r>
              <a:rPr lang="pt-PT" sz="1200">
                <a:solidFill>
                  <a:schemeClr val="tx1"/>
                </a:solidFill>
                <a:latin typeface="+mn-lt"/>
                <a:ea typeface="+mn-ea"/>
                <a:cs typeface="+mn-cs"/>
              </a:rPr>
              <a:t>Se o sistema for administrado ou mantido por uma empresa ou administrador externo, o investigador poderá considerar envolvê-los como uma testemunha especializada (claro, se não for considerado suspeito ou não houver outro conflito de interesses).</a:t>
            </a:r>
            <a:r>
              <a:rPr lang="pt-PT" sz="1200" baseline="0">
                <a:solidFill>
                  <a:schemeClr val="tx1"/>
                </a:solidFill>
                <a:latin typeface="+mn-lt"/>
                <a:ea typeface="+mn-ea"/>
                <a:cs typeface="+mn-cs"/>
              </a:rPr>
              <a:t> </a:t>
            </a:r>
            <a:r>
              <a:rPr lang="pt-PT" sz="1200">
                <a:solidFill>
                  <a:schemeClr val="tx1"/>
                </a:solidFill>
                <a:latin typeface="+mn-lt"/>
                <a:ea typeface="+mn-ea"/>
                <a:cs typeface="+mn-cs"/>
              </a:rPr>
              <a:t>No mínimo, aqueles que lidam com provas eletrónicas (e idealmente todos os presentes) deveriam ter recebido formação básica na identificação e recolha de fontes potenciais dessas provas. Sempre que possível, cada grupo responsável pela obtenção de provas eletrónicas deve consistir em pelo menos dois polícias, para que haja duas testemunhas de cada ação.</a:t>
            </a:r>
            <a:r>
              <a:rPr lang="pt-PT" sz="1200" baseline="0">
                <a:solidFill>
                  <a:schemeClr val="tx1"/>
                </a:solidFill>
                <a:latin typeface="+mn-lt"/>
                <a:ea typeface="+mn-ea"/>
                <a:cs typeface="+mn-cs"/>
              </a:rPr>
              <a:t> </a:t>
            </a:r>
            <a:r>
              <a:rPr lang="pt-PT" sz="1200">
                <a:solidFill>
                  <a:schemeClr val="tx1"/>
                </a:solidFill>
                <a:latin typeface="+mn-lt"/>
                <a:ea typeface="+mn-ea"/>
                <a:cs typeface="+mn-cs"/>
              </a:rPr>
              <a:t>Todos os membros da equipa devem conhecer os princípios a aplicar ao lidar com provas eletrónicas, bem como aqueles utilizados para lidar com outras provas físicas. Devem estar cientes de quaisquer medidas especiais necessárias (por exemplo, não utilizar pó de alumínio para recolher impressões digitais de dispositivos eletrónicos). Eles também devem saber que, em determinadas situações, devem entrar em contacto com uma unidade especializada e devem ter essas informações de contacto prontas, caso não haja especialistas envolvidos na pesquisa.</a:t>
            </a:r>
          </a:p>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73</a:t>
            </a:fld>
            <a:endParaRPr lang="en-US"/>
          </a:p>
        </p:txBody>
      </p:sp>
    </p:spTree>
    <p:extLst>
      <p:ext uri="{BB962C8B-B14F-4D97-AF65-F5344CB8AC3E}">
        <p14:creationId xmlns:p14="http://schemas.microsoft.com/office/powerpoint/2010/main" val="7202360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74</a:t>
            </a:fld>
            <a:endParaRPr lang="en-US"/>
          </a:p>
        </p:txBody>
      </p:sp>
    </p:spTree>
    <p:extLst>
      <p:ext uri="{BB962C8B-B14F-4D97-AF65-F5344CB8AC3E}">
        <p14:creationId xmlns:p14="http://schemas.microsoft.com/office/powerpoint/2010/main" val="12750966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pt-PT" sz="1200">
                <a:solidFill>
                  <a:schemeClr val="tx1"/>
                </a:solidFill>
                <a:latin typeface="+mn-lt"/>
                <a:ea typeface="+mn-ea"/>
                <a:cs typeface="+mn-cs"/>
              </a:rPr>
              <a:t>Como a investigação forense digital é muito complexa e existem muitas disciplinas diferentes envolvidas, o analista forense tende a especializar-se numa área de provas eletrónicas. Isto significa que um investigador ou procurador pode por vezes necessitar de manter os serviços de um especialista digital para ter ajuda em determinadas situações técnicas.</a:t>
            </a:r>
            <a:r>
              <a:rPr lang="pt-PT" sz="1200" baseline="0">
                <a:solidFill>
                  <a:schemeClr val="tx1"/>
                </a:solidFill>
                <a:latin typeface="+mn-lt"/>
                <a:ea typeface="+mn-ea"/>
                <a:cs typeface="+mn-cs"/>
              </a:rPr>
              <a:t> </a:t>
            </a:r>
            <a:r>
              <a:rPr lang="pt-PT" sz="1200">
                <a:solidFill>
                  <a:schemeClr val="tx1"/>
                </a:solidFill>
                <a:latin typeface="+mn-lt"/>
                <a:ea typeface="+mn-ea"/>
                <a:cs typeface="+mn-cs"/>
              </a:rPr>
              <a:t>Ao selecionar um especialista, pode ser útil ver alguma forma de certificação formal concedida por uma instituição académica ou profissional conceituada. A certificação representa um determinado nível de realização e fornece uma avaliação independente das suas credenciais quando as suas competências são analisadas em tribunal. Da mesma forma, um registo de publicações em relação a diários de pares reconhecidos, experiência em casos anteriores e reputação profissional, ajudam a melhorar essa confiança.</a:t>
            </a:r>
          </a:p>
          <a:p>
            <a:endParaRPr lang="en-US" sz="1200" kern="1200">
              <a:solidFill>
                <a:schemeClr val="tx1"/>
              </a:solidFill>
              <a:effectLst/>
              <a:latin typeface="+mn-lt"/>
              <a:ea typeface="+mn-ea"/>
              <a:cs typeface="+mn-cs"/>
            </a:endParaRPr>
          </a:p>
          <a:p>
            <a:r>
              <a:rPr lang="pt-PT" sz="1200">
                <a:solidFill>
                  <a:schemeClr val="tx1"/>
                </a:solidFill>
                <a:latin typeface="+mn-lt"/>
                <a:ea typeface="+mn-ea"/>
                <a:cs typeface="+mn-cs"/>
              </a:rPr>
              <a:t>O processo de seleção não deve ser casual, mas ativo e estruturado desde o início.</a:t>
            </a:r>
            <a:r>
              <a:rPr lang="pt-PT" sz="1200" baseline="0">
                <a:solidFill>
                  <a:schemeClr val="tx1"/>
                </a:solidFill>
                <a:latin typeface="+mn-lt"/>
                <a:ea typeface="+mn-ea"/>
                <a:cs typeface="+mn-cs"/>
              </a:rPr>
              <a:t> </a:t>
            </a:r>
            <a:r>
              <a:rPr lang="pt-PT" sz="1200">
                <a:solidFill>
                  <a:schemeClr val="tx1"/>
                </a:solidFill>
                <a:latin typeface="+mn-lt"/>
                <a:ea typeface="+mn-ea"/>
                <a:cs typeface="+mn-cs"/>
              </a:rPr>
              <a:t>As unidades de crime informático podem oferecer conselhos adicionais sobre os critérios de seleção. No entanto, os seguintes critérios podem ajudar a estabelecer o valor e a reputação de uma testemunha de consulta interna.</a:t>
            </a:r>
          </a:p>
          <a:p>
            <a:endParaRPr lang="en-US" sz="1200" kern="1200">
              <a:solidFill>
                <a:schemeClr val="tx1"/>
              </a:solidFill>
              <a:effectLst/>
              <a:latin typeface="+mn-lt"/>
              <a:ea typeface="+mn-ea"/>
              <a:cs typeface="+mn-cs"/>
            </a:endParaRPr>
          </a:p>
          <a:p>
            <a:r>
              <a:rPr lang="pt-PT" sz="1200" b="1">
                <a:solidFill>
                  <a:schemeClr val="tx1"/>
                </a:solidFill>
                <a:latin typeface="+mn-lt"/>
                <a:ea typeface="+mn-ea"/>
                <a:cs typeface="+mn-cs"/>
              </a:rPr>
              <a:t>Competências especializadas</a:t>
            </a:r>
          </a:p>
          <a:p>
            <a:r>
              <a:rPr lang="pt-PT" sz="1200">
                <a:solidFill>
                  <a:schemeClr val="tx1"/>
                </a:solidFill>
                <a:latin typeface="+mn-lt"/>
                <a:ea typeface="+mn-ea"/>
                <a:cs typeface="+mn-cs"/>
              </a:rPr>
              <a:t>a. Qualificações e certificações académicas e profissionais relevantes;</a:t>
            </a:r>
          </a:p>
          <a:p>
            <a:r>
              <a:rPr lang="pt-PT" sz="1200">
                <a:solidFill>
                  <a:schemeClr val="tx1"/>
                </a:solidFill>
                <a:latin typeface="+mn-lt"/>
                <a:ea typeface="+mn-ea"/>
                <a:cs typeface="+mn-cs"/>
              </a:rPr>
              <a:t>b. Competências específicas que a pessoa possui relevantes para o caso em questão;</a:t>
            </a:r>
          </a:p>
          <a:p>
            <a:r>
              <a:rPr lang="pt-PT" sz="1200">
                <a:solidFill>
                  <a:schemeClr val="tx1"/>
                </a:solidFill>
                <a:latin typeface="+mn-lt"/>
                <a:ea typeface="+mn-ea"/>
                <a:cs typeface="+mn-cs"/>
              </a:rPr>
              <a:t>c. Envolvimento em quaisquer institutos ou associações profissionais especializados relevantes;</a:t>
            </a:r>
          </a:p>
          <a:p>
            <a:r>
              <a:rPr lang="pt-PT" sz="1200">
                <a:solidFill>
                  <a:schemeClr val="tx1"/>
                </a:solidFill>
                <a:latin typeface="+mn-lt"/>
                <a:ea typeface="+mn-ea"/>
                <a:cs typeface="+mn-cs"/>
              </a:rPr>
              <a:t>d. Uma reputação reconhecida pela sua atividade na área de especialização exigida (por exemplo, o especialista possui algum prémio pelo seu trabalho?).</a:t>
            </a:r>
          </a:p>
          <a:p>
            <a:endParaRPr lang="en-US" sz="1200" kern="1200">
              <a:solidFill>
                <a:schemeClr val="tx1"/>
              </a:solidFill>
              <a:effectLst/>
              <a:latin typeface="+mn-lt"/>
              <a:ea typeface="+mn-ea"/>
              <a:cs typeface="+mn-cs"/>
            </a:endParaRPr>
          </a:p>
          <a:p>
            <a:r>
              <a:rPr lang="pt-PT" sz="1200" b="1">
                <a:solidFill>
                  <a:schemeClr val="tx1"/>
                </a:solidFill>
                <a:latin typeface="+mn-lt"/>
                <a:ea typeface="+mn-ea"/>
                <a:cs typeface="+mn-cs"/>
              </a:rPr>
              <a:t>Experiência especializada</a:t>
            </a:r>
          </a:p>
          <a:p>
            <a:r>
              <a:rPr lang="pt-PT" sz="1200">
                <a:solidFill>
                  <a:schemeClr val="tx1"/>
                </a:solidFill>
                <a:latin typeface="+mn-lt"/>
                <a:ea typeface="+mn-ea"/>
                <a:cs typeface="+mn-cs"/>
              </a:rPr>
              <a:t>a. A duração e natureza da experiência neste tipo de trabalho;</a:t>
            </a:r>
          </a:p>
          <a:p>
            <a:r>
              <a:rPr lang="pt-PT" sz="1200">
                <a:solidFill>
                  <a:schemeClr val="tx1"/>
                </a:solidFill>
                <a:latin typeface="+mn-lt"/>
                <a:ea typeface="+mn-ea"/>
                <a:cs typeface="+mn-cs"/>
              </a:rPr>
              <a:t>b. Nível e categoria superior obtidos;</a:t>
            </a:r>
          </a:p>
          <a:p>
            <a:r>
              <a:rPr lang="pt-PT" sz="1200">
                <a:solidFill>
                  <a:schemeClr val="tx1"/>
                </a:solidFill>
                <a:latin typeface="+mn-lt"/>
                <a:ea typeface="+mn-ea"/>
                <a:cs typeface="+mn-cs"/>
              </a:rPr>
              <a:t>c. Número de processos judiciais em que a pessoa já esteve envolvida;</a:t>
            </a:r>
          </a:p>
          <a:p>
            <a:r>
              <a:rPr lang="pt-PT" sz="1200">
                <a:solidFill>
                  <a:schemeClr val="tx1"/>
                </a:solidFill>
                <a:latin typeface="+mn-lt"/>
                <a:ea typeface="+mn-ea"/>
                <a:cs typeface="+mn-cs"/>
              </a:rPr>
              <a:t>d. Tipo e complexidade dos casos em que o especialista esteve envolvido;</a:t>
            </a:r>
          </a:p>
          <a:p>
            <a:r>
              <a:rPr lang="pt-PT" sz="1200">
                <a:solidFill>
                  <a:schemeClr val="tx1"/>
                </a:solidFill>
                <a:latin typeface="+mn-lt"/>
                <a:ea typeface="+mn-ea"/>
                <a:cs typeface="+mn-cs"/>
              </a:rPr>
              <a:t>e. Provas para comprovar o nível e a qualidade da experiência (por exemplo, participação como orador convidado em eventos conceituados; publicações em jornais conhecidos, nomeações</a:t>
            </a:r>
          </a:p>
          <a:p>
            <a:r>
              <a:rPr lang="pt-PT" sz="1200">
                <a:solidFill>
                  <a:schemeClr val="tx1"/>
                </a:solidFill>
                <a:latin typeface="+mn-lt"/>
                <a:ea typeface="+mn-ea"/>
                <a:cs typeface="+mn-cs"/>
              </a:rPr>
              <a:t>oficiais e de honra relevantes à especialidade).</a:t>
            </a:r>
          </a:p>
          <a:p>
            <a:endParaRPr lang="en-US" sz="1200" kern="1200">
              <a:solidFill>
                <a:schemeClr val="tx1"/>
              </a:solidFill>
              <a:effectLst/>
              <a:latin typeface="+mn-lt"/>
              <a:ea typeface="+mn-ea"/>
              <a:cs typeface="+mn-cs"/>
            </a:endParaRPr>
          </a:p>
          <a:p>
            <a:r>
              <a:rPr lang="pt-PT" sz="1200" b="1">
                <a:solidFill>
                  <a:schemeClr val="tx1"/>
                </a:solidFill>
                <a:latin typeface="+mn-lt"/>
                <a:ea typeface="+mn-ea"/>
                <a:cs typeface="+mn-cs"/>
              </a:rPr>
              <a:t>Conhecimentos sobre investigação</a:t>
            </a:r>
          </a:p>
          <a:p>
            <a:r>
              <a:rPr lang="pt-PT" sz="1200">
                <a:solidFill>
                  <a:schemeClr val="tx1"/>
                </a:solidFill>
                <a:latin typeface="+mn-lt"/>
                <a:ea typeface="+mn-ea"/>
                <a:cs typeface="+mn-cs"/>
              </a:rPr>
              <a:t>São uma compreensão da natureza e necessidades de uma investigação em relação a confidencialidade, relevância e distinção entre informações, inteligência e provas.</a:t>
            </a:r>
          </a:p>
          <a:p>
            <a:endParaRPr lang="en-US" sz="1200" kern="1200">
              <a:solidFill>
                <a:schemeClr val="tx1"/>
              </a:solidFill>
              <a:effectLst/>
              <a:latin typeface="+mn-lt"/>
              <a:ea typeface="+mn-ea"/>
              <a:cs typeface="+mn-cs"/>
            </a:endParaRPr>
          </a:p>
          <a:p>
            <a:r>
              <a:rPr lang="pt-PT" sz="1200" b="1">
                <a:solidFill>
                  <a:schemeClr val="tx1"/>
                </a:solidFill>
                <a:latin typeface="+mn-lt"/>
                <a:ea typeface="+mn-ea"/>
                <a:cs typeface="+mn-cs"/>
              </a:rPr>
              <a:t>Conhecimentos contextuais</a:t>
            </a:r>
          </a:p>
          <a:p>
            <a:r>
              <a:rPr lang="pt-PT" sz="1200">
                <a:solidFill>
                  <a:schemeClr val="tx1"/>
                </a:solidFill>
                <a:latin typeface="+mn-lt"/>
                <a:ea typeface="+mn-ea"/>
                <a:cs typeface="+mn-cs"/>
              </a:rPr>
              <a:t>São uma compreensão da diferença entre as abordagens, linguagem, filosofias, práticas e funções da polícia e da lei e os conhecimentos técnicos necessários das Tecnologias da Informação, bem como familiaridade com o conceito de probabilidade no seu sentido mais abrangente e conhecer a diferença entre as normas científicas e legais de prova.</a:t>
            </a:r>
          </a:p>
          <a:p>
            <a:endParaRPr lang="en-US" sz="1200" kern="1200">
              <a:solidFill>
                <a:schemeClr val="tx1"/>
              </a:solidFill>
              <a:effectLst/>
              <a:latin typeface="+mn-lt"/>
              <a:ea typeface="+mn-ea"/>
              <a:cs typeface="+mn-cs"/>
            </a:endParaRPr>
          </a:p>
          <a:p>
            <a:r>
              <a:rPr lang="pt-PT" sz="1200" b="1">
                <a:solidFill>
                  <a:schemeClr val="tx1"/>
                </a:solidFill>
                <a:latin typeface="+mn-lt"/>
                <a:ea typeface="+mn-ea"/>
                <a:cs typeface="+mn-cs"/>
              </a:rPr>
              <a:t>Conhecimentos legais</a:t>
            </a:r>
          </a:p>
          <a:p>
            <a:r>
              <a:rPr lang="pt-PT" sz="1200">
                <a:solidFill>
                  <a:schemeClr val="tx1"/>
                </a:solidFill>
                <a:latin typeface="+mn-lt"/>
                <a:ea typeface="+mn-ea"/>
                <a:cs typeface="+mn-cs"/>
              </a:rPr>
              <a:t>São uma compreensão dos aspetos relevantes da lei relativa a:</a:t>
            </a:r>
          </a:p>
          <a:p>
            <a:r>
              <a:rPr lang="pt-PT" sz="1200">
                <a:solidFill>
                  <a:schemeClr val="tx1"/>
                </a:solidFill>
                <a:latin typeface="+mn-lt"/>
                <a:ea typeface="+mn-ea"/>
                <a:cs typeface="+mn-cs"/>
              </a:rPr>
              <a:t>a. Declarações;</a:t>
            </a:r>
          </a:p>
          <a:p>
            <a:r>
              <a:rPr lang="pt-PT" sz="1200">
                <a:solidFill>
                  <a:schemeClr val="tx1"/>
                </a:solidFill>
                <a:latin typeface="+mn-lt"/>
                <a:ea typeface="+mn-ea"/>
                <a:cs typeface="+mn-cs"/>
              </a:rPr>
              <a:t>b. Continuidade;</a:t>
            </a:r>
          </a:p>
          <a:p>
            <a:r>
              <a:rPr lang="pt-PT" sz="1200">
                <a:solidFill>
                  <a:schemeClr val="tx1"/>
                </a:solidFill>
                <a:latin typeface="+mn-lt"/>
                <a:ea typeface="+mn-ea"/>
                <a:cs typeface="+mn-cs"/>
              </a:rPr>
              <a:t>c. Regras de provas;</a:t>
            </a:r>
          </a:p>
          <a:p>
            <a:r>
              <a:rPr lang="pt-PT" sz="1200">
                <a:solidFill>
                  <a:schemeClr val="tx1"/>
                </a:solidFill>
                <a:latin typeface="+mn-lt"/>
                <a:ea typeface="+mn-ea"/>
                <a:cs typeface="+mn-cs"/>
              </a:rPr>
              <a:t>d. Procedimentos judiciais (incluindo as diferenças nas funções de defesa e acusação);</a:t>
            </a:r>
          </a:p>
          <a:p>
            <a:r>
              <a:rPr lang="pt-PT" sz="1200">
                <a:solidFill>
                  <a:schemeClr val="tx1"/>
                </a:solidFill>
                <a:latin typeface="+mn-lt"/>
                <a:ea typeface="+mn-ea"/>
                <a:cs typeface="+mn-cs"/>
              </a:rPr>
              <a:t>e. Uma compreensão clara das funções e responsabilidades do especialista.</a:t>
            </a:r>
          </a:p>
          <a:p>
            <a:endParaRPr lang="en-US" sz="1200" kern="1200">
              <a:solidFill>
                <a:schemeClr val="tx1"/>
              </a:solidFill>
              <a:effectLst/>
              <a:latin typeface="+mn-lt"/>
              <a:ea typeface="+mn-ea"/>
              <a:cs typeface="+mn-cs"/>
            </a:endParaRPr>
          </a:p>
          <a:p>
            <a:r>
              <a:rPr lang="pt-PT" sz="1200" b="1">
                <a:solidFill>
                  <a:schemeClr val="tx1"/>
                </a:solidFill>
                <a:latin typeface="+mn-lt"/>
                <a:ea typeface="+mn-ea"/>
                <a:cs typeface="+mn-cs"/>
              </a:rPr>
              <a:t>Competências de comunicação</a:t>
            </a:r>
          </a:p>
          <a:p>
            <a:r>
              <a:rPr lang="pt-PT" sz="1200">
                <a:solidFill>
                  <a:schemeClr val="tx1"/>
                </a:solidFill>
                <a:latin typeface="+mn-lt"/>
                <a:ea typeface="+mn-ea"/>
                <a:cs typeface="+mn-cs"/>
              </a:rPr>
              <a:t>São a capacidade de expressar e explicar em linguagem comum:</a:t>
            </a:r>
          </a:p>
          <a:p>
            <a:r>
              <a:rPr lang="pt-PT" sz="1200">
                <a:solidFill>
                  <a:schemeClr val="tx1"/>
                </a:solidFill>
                <a:latin typeface="+mn-lt"/>
                <a:ea typeface="+mn-ea"/>
                <a:cs typeface="+mn-cs"/>
              </a:rPr>
              <a:t>a. A natureza da especialidade;</a:t>
            </a:r>
          </a:p>
          <a:p>
            <a:r>
              <a:rPr lang="pt-PT" sz="1200">
                <a:solidFill>
                  <a:schemeClr val="tx1"/>
                </a:solidFill>
                <a:latin typeface="+mn-lt"/>
                <a:ea typeface="+mn-ea"/>
                <a:cs typeface="+mn-cs"/>
              </a:rPr>
              <a:t>b. As técnicas e equipamentos utilizados na análise;</a:t>
            </a:r>
          </a:p>
          <a:p>
            <a:r>
              <a:rPr lang="pt-PT" sz="1200">
                <a:solidFill>
                  <a:schemeClr val="tx1"/>
                </a:solidFill>
                <a:latin typeface="+mn-lt"/>
                <a:ea typeface="+mn-ea"/>
                <a:cs typeface="+mn-cs"/>
              </a:rPr>
              <a:t>c. Os métodos de interpretação utilizados;</a:t>
            </a:r>
          </a:p>
          <a:p>
            <a:r>
              <a:rPr lang="pt-PT" sz="1200">
                <a:solidFill>
                  <a:schemeClr val="tx1"/>
                </a:solidFill>
                <a:latin typeface="+mn-lt"/>
                <a:ea typeface="+mn-ea"/>
                <a:cs typeface="+mn-cs"/>
              </a:rPr>
              <a:t>d. Os pontos fortes e fracos das provas;</a:t>
            </a:r>
          </a:p>
          <a:p>
            <a:r>
              <a:rPr lang="pt-PT" sz="1200">
                <a:solidFill>
                  <a:schemeClr val="tx1"/>
                </a:solidFill>
                <a:latin typeface="+mn-lt"/>
                <a:ea typeface="+mn-ea"/>
                <a:cs typeface="+mn-cs"/>
              </a:rPr>
              <a:t>e. Quaisquer possíveis explicações alternativas para os factos descobertos.</a:t>
            </a:r>
          </a:p>
          <a:p>
            <a:endParaRPr lang="en-US" sz="1200" kern="1200">
              <a:solidFill>
                <a:schemeClr val="tx1"/>
              </a:solidFill>
              <a:effectLst/>
              <a:latin typeface="+mn-lt"/>
              <a:ea typeface="+mn-ea"/>
              <a:cs typeface="+mn-cs"/>
            </a:endParaRPr>
          </a:p>
          <a:p>
            <a:r>
              <a:rPr lang="pt-PT" sz="1200" b="1">
                <a:solidFill>
                  <a:schemeClr val="tx1"/>
                </a:solidFill>
                <a:latin typeface="+mn-lt"/>
                <a:ea typeface="+mn-ea"/>
                <a:cs typeface="+mn-cs"/>
              </a:rPr>
              <a:t>Geral</a:t>
            </a:r>
          </a:p>
          <a:p>
            <a:r>
              <a:rPr lang="pt-PT" sz="1200">
                <a:solidFill>
                  <a:schemeClr val="tx1"/>
                </a:solidFill>
                <a:latin typeface="+mn-lt"/>
                <a:ea typeface="+mn-ea"/>
                <a:cs typeface="+mn-cs"/>
              </a:rPr>
              <a:t>a. O especialista pode precisar de segurança a um nível de segurança adequado no tratamento de material probatório;</a:t>
            </a:r>
          </a:p>
          <a:p>
            <a:r>
              <a:rPr lang="pt-PT" sz="1200">
                <a:solidFill>
                  <a:schemeClr val="tx1"/>
                </a:solidFill>
                <a:latin typeface="+mn-lt"/>
                <a:ea typeface="+mn-ea"/>
                <a:cs typeface="+mn-cs"/>
              </a:rPr>
              <a:t>b. O perito deve assinar um Termo de Confidencialidade (para garantir quaisquer informações adquiridas durante a análise permanecem confidenciais;</a:t>
            </a:r>
          </a:p>
          <a:p>
            <a:r>
              <a:rPr lang="pt-PT" sz="1200">
                <a:solidFill>
                  <a:schemeClr val="tx1"/>
                </a:solidFill>
                <a:latin typeface="+mn-lt"/>
                <a:ea typeface="+mn-ea"/>
                <a:cs typeface="+mn-cs"/>
              </a:rPr>
              <a:t>c. Quando relevante, o especialista deve estar ciente de quaisquer diretrizes relevantes sobre material relacionado com pedofilia, incluindo o efeito que esse material tem noutros indivíduos envolvidos e ser obrigado a avaliar o risco de forma adequada;</a:t>
            </a:r>
          </a:p>
          <a:p>
            <a:r>
              <a:rPr lang="pt-PT" sz="1200">
                <a:solidFill>
                  <a:schemeClr val="tx1"/>
                </a:solidFill>
                <a:latin typeface="+mn-lt"/>
                <a:ea typeface="+mn-ea"/>
                <a:cs typeface="+mn-cs"/>
              </a:rPr>
              <a:t>d. O especialista não deve ter conflito de interesses e deve ser obrigado a realizar uma declaração para esse efeito.</a:t>
            </a:r>
          </a:p>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75</a:t>
            </a:fld>
            <a:endParaRPr lang="en-US"/>
          </a:p>
        </p:txBody>
      </p:sp>
    </p:spTree>
    <p:extLst>
      <p:ext uri="{BB962C8B-B14F-4D97-AF65-F5344CB8AC3E}">
        <p14:creationId xmlns:p14="http://schemas.microsoft.com/office/powerpoint/2010/main" val="14163426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pt-PT" sz="1200" b="1">
                <a:solidFill>
                  <a:schemeClr val="tx1"/>
                </a:solidFill>
                <a:latin typeface="+mn-lt"/>
                <a:ea typeface="+mn-ea"/>
                <a:cs typeface="+mn-cs"/>
              </a:rPr>
              <a:t>Onde estão os dados hospedados (isto é, realmente armazenados)?</a:t>
            </a:r>
          </a:p>
          <a:p>
            <a:r>
              <a:rPr lang="pt-PT" sz="1200">
                <a:solidFill>
                  <a:schemeClr val="tx1"/>
                </a:solidFill>
                <a:latin typeface="+mn-lt"/>
                <a:ea typeface="+mn-ea"/>
                <a:cs typeface="+mn-cs"/>
              </a:rPr>
              <a:t>Não é incomum que os dados sejam hospedados num local diferente daquele em que o equipamento está presente. Se chegar a uma pesquisa sem primeiro considerar esta possibilidade, poderá tomar conhecimento de que pode ser necessária uma autorização legal adicional (especialmente se os dados estiverem guardados num foro diferente) ou podem ser necessárias competências técnicas ou equipamentos adicionais.</a:t>
            </a:r>
          </a:p>
          <a:p>
            <a:endParaRPr lang="en-US" sz="1200" kern="1200">
              <a:solidFill>
                <a:schemeClr val="tx1"/>
              </a:solidFill>
              <a:effectLst/>
              <a:latin typeface="+mn-lt"/>
              <a:ea typeface="+mn-ea"/>
              <a:cs typeface="+mn-cs"/>
            </a:endParaRPr>
          </a:p>
          <a:p>
            <a:r>
              <a:rPr lang="pt-PT" sz="1200" b="1">
                <a:solidFill>
                  <a:schemeClr val="tx1"/>
                </a:solidFill>
                <a:latin typeface="+mn-lt"/>
                <a:ea typeface="+mn-ea"/>
                <a:cs typeface="+mn-cs"/>
              </a:rPr>
              <a:t>Quão sofisticado é o suspeito?</a:t>
            </a:r>
          </a:p>
          <a:p>
            <a:r>
              <a:rPr lang="pt-PT" sz="1200">
                <a:solidFill>
                  <a:schemeClr val="tx1"/>
                </a:solidFill>
                <a:latin typeface="+mn-lt"/>
                <a:ea typeface="+mn-ea"/>
                <a:cs typeface="+mn-cs"/>
              </a:rPr>
              <a:t>É aconselhável reunir o máximo de informações possíveis sobre o suspeito. Um suspeito com competências informáticas pode ter implementado procedimentos anti-forenses para interferir com a apreensão de equipamentos ou com a recolha de dados (por exemplo, podem ter criptografado todos os seus dispositivos de armazenamento de dados ou dados de chave única instalados nos seus computadores). Se este for este o caso, será necessário ter as contramedidas preparadas com antecedência. O suspeito pode também armazenaram dados na nuvem ou utilizando outra ferramenta online para que não sejam encontrados quaisquer dados nos seus equipamentos.</a:t>
            </a:r>
          </a:p>
          <a:p>
            <a:endParaRPr lang="en-US" sz="1200" kern="1200">
              <a:solidFill>
                <a:schemeClr val="tx1"/>
              </a:solidFill>
              <a:effectLst/>
              <a:latin typeface="+mn-lt"/>
              <a:ea typeface="+mn-ea"/>
              <a:cs typeface="+mn-cs"/>
            </a:endParaRPr>
          </a:p>
          <a:p>
            <a:r>
              <a:rPr lang="pt-PT" sz="1200" b="1">
                <a:solidFill>
                  <a:schemeClr val="tx1"/>
                </a:solidFill>
                <a:latin typeface="+mn-lt"/>
                <a:ea typeface="+mn-ea"/>
                <a:cs typeface="+mn-cs"/>
              </a:rPr>
              <a:t>Existem fontes alternativas ou complementares de provas?</a:t>
            </a:r>
          </a:p>
          <a:p>
            <a:r>
              <a:rPr lang="pt-PT" sz="1200">
                <a:solidFill>
                  <a:schemeClr val="tx1"/>
                </a:solidFill>
                <a:latin typeface="+mn-lt"/>
                <a:ea typeface="+mn-ea"/>
                <a:cs typeface="+mn-cs"/>
              </a:rPr>
              <a:t>Antes de iniciar qualquer ação que possa envolver contacto direto com um suspeito, apreensão do seu equipamento ou recolha dos seu dados, deve ser considerado durante a fase de planeamento se existem outras fontes melhores de onde seja possível</a:t>
            </a:r>
          </a:p>
          <a:p>
            <a:r>
              <a:rPr lang="pt-PT" sz="1200">
                <a:solidFill>
                  <a:schemeClr val="tx1"/>
                </a:solidFill>
                <a:latin typeface="+mn-lt"/>
                <a:ea typeface="+mn-ea"/>
                <a:cs typeface="+mn-cs"/>
              </a:rPr>
              <a:t>obter as melhores informações. Por exemplo, pode considerar entrar em contacto com outras partes para realizar uma transação online (como uma troca de e-mails), um terceiro, como um fornecedor de serviços de Internet (ISP), ou um prestador de serviços online. Com uma utilização crescente da nuvem, os mesmos dados podem ser recuperados de uma fonte de terceiros.</a:t>
            </a:r>
            <a:r>
              <a:rPr lang="pt-PT" sz="1200" baseline="0">
                <a:solidFill>
                  <a:schemeClr val="tx1"/>
                </a:solidFill>
                <a:latin typeface="+mn-lt"/>
                <a:ea typeface="+mn-ea"/>
                <a:cs typeface="+mn-cs"/>
              </a:rPr>
              <a:t> </a:t>
            </a:r>
            <a:r>
              <a:rPr lang="pt-PT" sz="1200">
                <a:solidFill>
                  <a:schemeClr val="tx1"/>
                </a:solidFill>
                <a:latin typeface="+mn-lt"/>
                <a:ea typeface="+mn-ea"/>
                <a:cs typeface="+mn-cs"/>
              </a:rPr>
              <a:t>É uma decisão tática o facto de recuperar os dados do suspeito ou do detentor de dados alternativo. Em alguns foros, os terceiros são obrigados por lei a notificar os seus clientes de quaisquer pedidos de acesso a dados que possam alertar inconvenientemente um suspeito e lhe diga para esconder ou destruir as provas. O investigador ou procurador responsável terá de considerar como o procedimento de recuperação de dados de terceiros pode afetar a eficácia de uma investigação (especialmente se os dados forem mantidos noutra jurisdição). Será também importante decidir qual é a melhor fonte de provas para os objetivos da investigação e qual a mais valiosa para o seu eventual resultado.</a:t>
            </a:r>
          </a:p>
          <a:p>
            <a:endParaRPr lang="en-US" sz="1200" kern="120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76</a:t>
            </a:fld>
            <a:endParaRPr lang="en-US"/>
          </a:p>
        </p:txBody>
      </p:sp>
    </p:spTree>
    <p:extLst>
      <p:ext uri="{BB962C8B-B14F-4D97-AF65-F5344CB8AC3E}">
        <p14:creationId xmlns:p14="http://schemas.microsoft.com/office/powerpoint/2010/main" val="3235551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As listas fornecidas nos slides seguintes não são inclusivas e recomenda-se que, antes de avançar para os requisitos específicos </a:t>
            </a:r>
            <a:r>
              <a:rPr lang="pt-PT" baseline="0"/>
              <a:t>de preparação e planeamento, o formador pergunte aos delegados quais são as considerações e que as registe num quadro branco ou quadro de ardósia.  Esta lista fornecida pode ser utilizada como referência durante a discussão.  Os delegados podem, naturalmente, fazer sugestões relevantes, mas não previstas na lista fornecida.</a:t>
            </a:r>
          </a:p>
        </p:txBody>
      </p:sp>
      <p:sp>
        <p:nvSpPr>
          <p:cNvPr id="4" name="Slide Number Placeholder 3"/>
          <p:cNvSpPr>
            <a:spLocks noGrp="1"/>
          </p:cNvSpPr>
          <p:nvPr>
            <p:ph type="sldNum" sz="quarter" idx="10"/>
          </p:nvPr>
        </p:nvSpPr>
        <p:spPr/>
        <p:txBody>
          <a:bodyPr/>
          <a:lstStyle/>
          <a:p>
            <a:fld id="{6F040226-21D7-5847-B396-76B67129E36D}" type="slidenum">
              <a:rPr lang="en-US" smtClean="0"/>
              <a:pPr/>
              <a:t>77</a:t>
            </a:fld>
            <a:endParaRPr lang="en-US"/>
          </a:p>
        </p:txBody>
      </p:sp>
    </p:spTree>
    <p:extLst>
      <p:ext uri="{BB962C8B-B14F-4D97-AF65-F5344CB8AC3E}">
        <p14:creationId xmlns:p14="http://schemas.microsoft.com/office/powerpoint/2010/main" val="2630864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78</a:t>
            </a:fld>
            <a:endParaRPr lang="en-US"/>
          </a:p>
        </p:txBody>
      </p:sp>
    </p:spTree>
    <p:extLst>
      <p:ext uri="{BB962C8B-B14F-4D97-AF65-F5344CB8AC3E}">
        <p14:creationId xmlns:p14="http://schemas.microsoft.com/office/powerpoint/2010/main" val="2257977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pt-PT" sz="1200">
                <a:solidFill>
                  <a:schemeClr val="tx1"/>
                </a:solidFill>
                <a:latin typeface="+mn-lt"/>
                <a:ea typeface="+mn-ea"/>
                <a:cs typeface="+mn-cs"/>
              </a:rPr>
              <a:t>Como a investigação forense digital é muito complexa e existem muitas disciplinas diferentes envolvidas, o analista forense tende a especializar-se numa área de provas eletrónicas. Isto significa que um</a:t>
            </a:r>
            <a:r>
              <a:rPr lang="pt-PT" sz="1200" baseline="0">
                <a:solidFill>
                  <a:schemeClr val="tx1"/>
                </a:solidFill>
                <a:latin typeface="+mn-lt"/>
                <a:ea typeface="+mn-ea"/>
                <a:cs typeface="+mn-cs"/>
              </a:rPr>
              <a:t> </a:t>
            </a:r>
            <a:r>
              <a:rPr lang="pt-PT" sz="1200">
                <a:solidFill>
                  <a:schemeClr val="tx1"/>
                </a:solidFill>
                <a:latin typeface="+mn-lt"/>
                <a:ea typeface="+mn-ea"/>
                <a:cs typeface="+mn-cs"/>
              </a:rPr>
              <a:t>investigador ou procurador pode por vezes necessitar de manter os serviços de um especialista digital para</a:t>
            </a:r>
            <a:r>
              <a:rPr lang="pt-PT" sz="1200" baseline="0">
                <a:solidFill>
                  <a:schemeClr val="tx1"/>
                </a:solidFill>
                <a:latin typeface="+mn-lt"/>
                <a:ea typeface="+mn-ea"/>
                <a:cs typeface="+mn-cs"/>
              </a:rPr>
              <a:t> </a:t>
            </a:r>
            <a:r>
              <a:rPr lang="pt-PT" sz="1200">
                <a:solidFill>
                  <a:schemeClr val="tx1"/>
                </a:solidFill>
                <a:latin typeface="+mn-lt"/>
                <a:ea typeface="+mn-ea"/>
                <a:cs typeface="+mn-cs"/>
              </a:rPr>
              <a:t>ter ajuda em determinadas situações técnicas.</a:t>
            </a:r>
            <a:r>
              <a:rPr lang="pt-PT" sz="1200" baseline="0">
                <a:solidFill>
                  <a:schemeClr val="tx1"/>
                </a:solidFill>
                <a:latin typeface="+mn-lt"/>
                <a:ea typeface="+mn-ea"/>
                <a:cs typeface="+mn-cs"/>
              </a:rPr>
              <a:t> </a:t>
            </a:r>
            <a:r>
              <a:rPr lang="pt-PT" sz="1200">
                <a:solidFill>
                  <a:schemeClr val="tx1"/>
                </a:solidFill>
                <a:latin typeface="+mn-lt"/>
                <a:ea typeface="+mn-ea"/>
                <a:cs typeface="+mn-cs"/>
              </a:rPr>
              <a:t>Ao selecionar um especialista, pode ser útil ver alguma forma de certificação formal concedida por uma instituição académica ou profissional conceituada. A certificação representa um determinado nível de realização</a:t>
            </a:r>
          </a:p>
          <a:p>
            <a:r>
              <a:rPr lang="pt-PT" sz="1200">
                <a:solidFill>
                  <a:schemeClr val="tx1"/>
                </a:solidFill>
                <a:latin typeface="+mn-lt"/>
                <a:ea typeface="+mn-ea"/>
                <a:cs typeface="+mn-cs"/>
              </a:rPr>
              <a:t>e fornece uma avaliação independente das suas credenciais quando as suas</a:t>
            </a:r>
            <a:r>
              <a:rPr lang="pt-PT" sz="1200" baseline="0">
                <a:solidFill>
                  <a:schemeClr val="tx1"/>
                </a:solidFill>
                <a:latin typeface="+mn-lt"/>
                <a:ea typeface="+mn-ea"/>
                <a:cs typeface="+mn-cs"/>
              </a:rPr>
              <a:t> </a:t>
            </a:r>
            <a:r>
              <a:rPr lang="pt-PT" sz="1200">
                <a:solidFill>
                  <a:schemeClr val="tx1"/>
                </a:solidFill>
                <a:latin typeface="+mn-lt"/>
                <a:ea typeface="+mn-ea"/>
                <a:cs typeface="+mn-cs"/>
              </a:rPr>
              <a:t>competências são analisadas em tribunal.</a:t>
            </a:r>
            <a:r>
              <a:rPr lang="pt-PT" sz="1200" baseline="0">
                <a:solidFill>
                  <a:schemeClr val="tx1"/>
                </a:solidFill>
                <a:latin typeface="+mn-lt"/>
                <a:ea typeface="+mn-ea"/>
                <a:cs typeface="+mn-cs"/>
              </a:rPr>
              <a:t> </a:t>
            </a:r>
            <a:r>
              <a:rPr lang="pt-PT" sz="1200">
                <a:solidFill>
                  <a:schemeClr val="tx1"/>
                </a:solidFill>
                <a:latin typeface="+mn-lt"/>
                <a:ea typeface="+mn-ea"/>
                <a:cs typeface="+mn-cs"/>
              </a:rPr>
              <a:t>Da mesma forma, um registo de publicações em relação a diários de</a:t>
            </a:r>
            <a:r>
              <a:rPr lang="pt-PT" sz="1200" baseline="0">
                <a:solidFill>
                  <a:schemeClr val="tx1"/>
                </a:solidFill>
                <a:latin typeface="+mn-lt"/>
                <a:ea typeface="+mn-ea"/>
                <a:cs typeface="+mn-cs"/>
              </a:rPr>
              <a:t> </a:t>
            </a:r>
            <a:r>
              <a:rPr lang="pt-PT" sz="1200">
                <a:solidFill>
                  <a:schemeClr val="tx1"/>
                </a:solidFill>
                <a:latin typeface="+mn-lt"/>
                <a:ea typeface="+mn-ea"/>
                <a:cs typeface="+mn-cs"/>
              </a:rPr>
              <a:t>pares reconhecidos, experiência em casos anteriores e reputação</a:t>
            </a:r>
            <a:r>
              <a:rPr lang="pt-PT" sz="1200" baseline="0">
                <a:solidFill>
                  <a:schemeClr val="tx1"/>
                </a:solidFill>
                <a:latin typeface="+mn-lt"/>
                <a:ea typeface="+mn-ea"/>
                <a:cs typeface="+mn-cs"/>
              </a:rPr>
              <a:t> </a:t>
            </a:r>
            <a:r>
              <a:rPr lang="pt-PT" sz="1200">
                <a:solidFill>
                  <a:schemeClr val="tx1"/>
                </a:solidFill>
                <a:latin typeface="+mn-lt"/>
                <a:ea typeface="+mn-ea"/>
                <a:cs typeface="+mn-cs"/>
              </a:rPr>
              <a:t>profissional, ajudam a melhorar</a:t>
            </a:r>
            <a:r>
              <a:rPr lang="pt-PT" sz="1200" baseline="0">
                <a:solidFill>
                  <a:schemeClr val="tx1"/>
                </a:solidFill>
                <a:latin typeface="+mn-lt"/>
                <a:ea typeface="+mn-ea"/>
                <a:cs typeface="+mn-cs"/>
              </a:rPr>
              <a:t> </a:t>
            </a:r>
            <a:r>
              <a:rPr lang="pt-PT" sz="1200">
                <a:solidFill>
                  <a:schemeClr val="tx1"/>
                </a:solidFill>
                <a:latin typeface="+mn-lt"/>
                <a:ea typeface="+mn-ea"/>
                <a:cs typeface="+mn-cs"/>
              </a:rPr>
              <a:t>essa confiança.</a:t>
            </a:r>
            <a:r>
              <a:rPr lang="pt-PT" sz="1200" baseline="0">
                <a:solidFill>
                  <a:schemeClr val="tx1"/>
                </a:solidFill>
                <a:latin typeface="+mn-lt"/>
                <a:ea typeface="+mn-ea"/>
                <a:cs typeface="+mn-cs"/>
              </a:rPr>
              <a:t> </a:t>
            </a:r>
            <a:r>
              <a:rPr lang="pt-PT" sz="1200">
                <a:solidFill>
                  <a:schemeClr val="tx1"/>
                </a:solidFill>
                <a:latin typeface="+mn-lt"/>
                <a:ea typeface="+mn-ea"/>
                <a:cs typeface="+mn-cs"/>
              </a:rPr>
              <a:t>O processo de seleção não deve ser casual, mas ativo e estruturado desde o início.</a:t>
            </a:r>
            <a:r>
              <a:rPr lang="pt-PT" sz="1200" baseline="0">
                <a:solidFill>
                  <a:schemeClr val="tx1"/>
                </a:solidFill>
                <a:latin typeface="+mn-lt"/>
                <a:ea typeface="+mn-ea"/>
                <a:cs typeface="+mn-cs"/>
              </a:rPr>
              <a:t> </a:t>
            </a:r>
            <a:r>
              <a:rPr lang="pt-PT" sz="1200">
                <a:solidFill>
                  <a:schemeClr val="tx1"/>
                </a:solidFill>
                <a:latin typeface="+mn-lt"/>
                <a:ea typeface="+mn-ea"/>
                <a:cs typeface="+mn-cs"/>
              </a:rPr>
              <a:t>As unidades de crime informático podem oferecer conselhos adicionais sobre os critérios de seleção. No entanto,</a:t>
            </a:r>
            <a:r>
              <a:rPr lang="pt-PT" sz="1200" baseline="0">
                <a:solidFill>
                  <a:schemeClr val="tx1"/>
                </a:solidFill>
                <a:latin typeface="+mn-lt"/>
                <a:ea typeface="+mn-ea"/>
                <a:cs typeface="+mn-cs"/>
              </a:rPr>
              <a:t> </a:t>
            </a:r>
            <a:r>
              <a:rPr lang="pt-PT" sz="1200">
                <a:solidFill>
                  <a:schemeClr val="tx1"/>
                </a:solidFill>
                <a:latin typeface="+mn-lt"/>
                <a:ea typeface="+mn-ea"/>
                <a:cs typeface="+mn-cs"/>
              </a:rPr>
              <a:t>os seguintes critérios podem ajudar a estabelecer o valor e a reputação de uma testemunha de</a:t>
            </a:r>
            <a:r>
              <a:rPr lang="pt-PT" sz="1200" baseline="0">
                <a:solidFill>
                  <a:schemeClr val="tx1"/>
                </a:solidFill>
                <a:latin typeface="+mn-lt"/>
                <a:ea typeface="+mn-ea"/>
                <a:cs typeface="+mn-cs"/>
              </a:rPr>
              <a:t> </a:t>
            </a:r>
            <a:r>
              <a:rPr lang="pt-PT" sz="1200">
                <a:solidFill>
                  <a:schemeClr val="tx1"/>
                </a:solidFill>
                <a:latin typeface="+mn-lt"/>
                <a:ea typeface="+mn-ea"/>
                <a:cs typeface="+mn-cs"/>
              </a:rPr>
              <a:t>consulta independente (estes</a:t>
            </a:r>
            <a:r>
              <a:rPr lang="pt-PT" sz="1200" baseline="0">
                <a:solidFill>
                  <a:schemeClr val="tx1"/>
                </a:solidFill>
                <a:latin typeface="+mn-lt"/>
                <a:ea typeface="+mn-ea"/>
                <a:cs typeface="+mn-cs"/>
              </a:rPr>
              <a:t> critérios são iguais aos apresentados no slide 79 em relação às testemunha de consulta interna)</a:t>
            </a:r>
            <a:r>
              <a:rPr lang="pt-PT" sz="1200">
                <a:solidFill>
                  <a:schemeClr val="tx1"/>
                </a:solidFill>
                <a:latin typeface="+mn-lt"/>
                <a:ea typeface="+mn-ea"/>
                <a:cs typeface="+mn-cs"/>
              </a:rPr>
              <a:t>.</a:t>
            </a:r>
          </a:p>
          <a:p>
            <a:endParaRPr lang="en-US" sz="1200" b="1" kern="1200">
              <a:solidFill>
                <a:schemeClr val="tx1"/>
              </a:solidFill>
              <a:effectLst/>
              <a:latin typeface="+mn-lt"/>
              <a:ea typeface="+mn-ea"/>
              <a:cs typeface="+mn-cs"/>
            </a:endParaRPr>
          </a:p>
          <a:p>
            <a:r>
              <a:rPr lang="pt-PT" sz="1200" b="1">
                <a:solidFill>
                  <a:schemeClr val="tx1"/>
                </a:solidFill>
                <a:latin typeface="+mn-lt"/>
                <a:ea typeface="+mn-ea"/>
                <a:cs typeface="+mn-cs"/>
              </a:rPr>
              <a:t>Competências especializadas</a:t>
            </a:r>
          </a:p>
          <a:p>
            <a:r>
              <a:rPr lang="pt-PT" sz="1200">
                <a:solidFill>
                  <a:schemeClr val="tx1"/>
                </a:solidFill>
                <a:latin typeface="+mn-lt"/>
                <a:ea typeface="+mn-ea"/>
                <a:cs typeface="+mn-cs"/>
              </a:rPr>
              <a:t>a. Qualificações e certificações académicas e profissionais relevantes;</a:t>
            </a:r>
          </a:p>
          <a:p>
            <a:r>
              <a:rPr lang="pt-PT" sz="1200">
                <a:solidFill>
                  <a:schemeClr val="tx1"/>
                </a:solidFill>
                <a:latin typeface="+mn-lt"/>
                <a:ea typeface="+mn-ea"/>
                <a:cs typeface="+mn-cs"/>
              </a:rPr>
              <a:t>b. Competências específicas que a pessoa possui relevantes para o caso em questão;</a:t>
            </a:r>
          </a:p>
          <a:p>
            <a:r>
              <a:rPr lang="pt-PT" sz="1200">
                <a:solidFill>
                  <a:schemeClr val="tx1"/>
                </a:solidFill>
                <a:latin typeface="+mn-lt"/>
                <a:ea typeface="+mn-ea"/>
                <a:cs typeface="+mn-cs"/>
              </a:rPr>
              <a:t>c. Envolvimento em quaisquer institutos ou associações profissionais especializados relevantes;</a:t>
            </a:r>
          </a:p>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d. Uma reputação reconhecida pela sua atividade na área de especialização exigida (por exemplo, o especialista possui algum</a:t>
            </a:r>
            <a:r>
              <a:rPr lang="pt-PT" sz="1200" baseline="0">
                <a:solidFill>
                  <a:schemeClr val="tx1"/>
                </a:solidFill>
                <a:latin typeface="+mn-lt"/>
                <a:ea typeface="+mn-ea"/>
                <a:cs typeface="+mn-cs"/>
              </a:rPr>
              <a:t> </a:t>
            </a:r>
            <a:r>
              <a:rPr lang="pt-PT" sz="1200">
                <a:solidFill>
                  <a:schemeClr val="tx1"/>
                </a:solidFill>
                <a:latin typeface="+mn-lt"/>
                <a:ea typeface="+mn-ea"/>
                <a:cs typeface="+mn-cs"/>
              </a:rPr>
              <a:t>prémio pelo seu trabalho?).</a:t>
            </a:r>
          </a:p>
          <a:p>
            <a:endParaRPr lang="en-US" sz="1200" kern="1200">
              <a:solidFill>
                <a:schemeClr val="tx1"/>
              </a:solidFill>
              <a:effectLst/>
              <a:latin typeface="+mn-lt"/>
              <a:ea typeface="+mn-ea"/>
              <a:cs typeface="+mn-cs"/>
            </a:endParaRPr>
          </a:p>
          <a:p>
            <a:r>
              <a:rPr lang="pt-PT" sz="1200" b="1">
                <a:solidFill>
                  <a:schemeClr val="tx1"/>
                </a:solidFill>
                <a:latin typeface="+mn-lt"/>
                <a:ea typeface="+mn-ea"/>
                <a:cs typeface="+mn-cs"/>
              </a:rPr>
              <a:t>Experiência especializada</a:t>
            </a:r>
          </a:p>
          <a:p>
            <a:r>
              <a:rPr lang="pt-PT" sz="1200">
                <a:solidFill>
                  <a:schemeClr val="tx1"/>
                </a:solidFill>
                <a:latin typeface="+mn-lt"/>
                <a:ea typeface="+mn-ea"/>
                <a:cs typeface="+mn-cs"/>
              </a:rPr>
              <a:t>a. A duração e natureza da experiência neste tipo de trabalho;</a:t>
            </a:r>
          </a:p>
          <a:p>
            <a:r>
              <a:rPr lang="pt-PT" sz="1200">
                <a:solidFill>
                  <a:schemeClr val="tx1"/>
                </a:solidFill>
                <a:latin typeface="+mn-lt"/>
                <a:ea typeface="+mn-ea"/>
                <a:cs typeface="+mn-cs"/>
              </a:rPr>
              <a:t>b. Nível e categoria superior obtidos;</a:t>
            </a:r>
          </a:p>
          <a:p>
            <a:r>
              <a:rPr lang="pt-PT" sz="1200">
                <a:solidFill>
                  <a:schemeClr val="tx1"/>
                </a:solidFill>
                <a:latin typeface="+mn-lt"/>
                <a:ea typeface="+mn-ea"/>
                <a:cs typeface="+mn-cs"/>
              </a:rPr>
              <a:t>c. Número de processos judiciais em que a pessoa já esteve envolvida;</a:t>
            </a:r>
          </a:p>
          <a:p>
            <a:r>
              <a:rPr lang="pt-PT" sz="1200">
                <a:solidFill>
                  <a:schemeClr val="tx1"/>
                </a:solidFill>
                <a:latin typeface="+mn-lt"/>
                <a:ea typeface="+mn-ea"/>
                <a:cs typeface="+mn-cs"/>
              </a:rPr>
              <a:t>d. Tipo e complexidade dos casos em que o especialista esteve envolvido;</a:t>
            </a:r>
          </a:p>
          <a:p>
            <a:r>
              <a:rPr lang="pt-PT" sz="1200">
                <a:solidFill>
                  <a:schemeClr val="tx1"/>
                </a:solidFill>
                <a:latin typeface="+mn-lt"/>
                <a:ea typeface="+mn-ea"/>
                <a:cs typeface="+mn-cs"/>
              </a:rPr>
              <a:t>e. Provas para comprovar o nível e a qualidade da experiência (por exemplo, participação como orador</a:t>
            </a:r>
            <a:r>
              <a:rPr lang="pt-PT" sz="1200" baseline="0">
                <a:solidFill>
                  <a:schemeClr val="tx1"/>
                </a:solidFill>
                <a:latin typeface="+mn-lt"/>
                <a:ea typeface="+mn-ea"/>
                <a:cs typeface="+mn-cs"/>
              </a:rPr>
              <a:t> </a:t>
            </a:r>
            <a:r>
              <a:rPr lang="pt-PT" sz="1200">
                <a:solidFill>
                  <a:schemeClr val="tx1"/>
                </a:solidFill>
                <a:latin typeface="+mn-lt"/>
                <a:ea typeface="+mn-ea"/>
                <a:cs typeface="+mn-cs"/>
              </a:rPr>
              <a:t>convidado em eventos conceituados; publicações em jornais conhecidos, nomeações, oficiais e de</a:t>
            </a:r>
            <a:r>
              <a:rPr lang="pt-PT" sz="1200" baseline="0">
                <a:solidFill>
                  <a:schemeClr val="tx1"/>
                </a:solidFill>
                <a:latin typeface="+mn-lt"/>
                <a:ea typeface="+mn-ea"/>
                <a:cs typeface="+mn-cs"/>
              </a:rPr>
              <a:t> </a:t>
            </a:r>
            <a:r>
              <a:rPr lang="pt-PT" sz="1200">
                <a:solidFill>
                  <a:schemeClr val="tx1"/>
                </a:solidFill>
                <a:latin typeface="+mn-lt"/>
                <a:ea typeface="+mn-ea"/>
                <a:cs typeface="+mn-cs"/>
              </a:rPr>
              <a:t>honra relevantes à especialidade).</a:t>
            </a:r>
          </a:p>
          <a:p>
            <a:endParaRPr lang="en-US" sz="1200" b="1" kern="1200">
              <a:solidFill>
                <a:schemeClr val="tx1"/>
              </a:solidFill>
              <a:effectLst/>
              <a:latin typeface="+mn-lt"/>
              <a:ea typeface="+mn-ea"/>
              <a:cs typeface="+mn-cs"/>
            </a:endParaRPr>
          </a:p>
          <a:p>
            <a:r>
              <a:rPr lang="pt-PT" sz="1200" b="1">
                <a:solidFill>
                  <a:schemeClr val="tx1"/>
                </a:solidFill>
                <a:latin typeface="+mn-lt"/>
                <a:ea typeface="+mn-ea"/>
                <a:cs typeface="+mn-cs"/>
              </a:rPr>
              <a:t>Conhecimentos sobre investigação</a:t>
            </a:r>
          </a:p>
          <a:p>
            <a:r>
              <a:rPr lang="pt-PT" sz="1200">
                <a:solidFill>
                  <a:schemeClr val="tx1"/>
                </a:solidFill>
                <a:latin typeface="+mn-lt"/>
                <a:ea typeface="+mn-ea"/>
                <a:cs typeface="+mn-cs"/>
              </a:rPr>
              <a:t>São uma compreensão da natureza e necessidades de uma investigação em relação a confidencialidade, relevância e distinção entre informações, inteligência e provas.</a:t>
            </a:r>
          </a:p>
          <a:p>
            <a:endParaRPr lang="en-US" sz="1200" b="1" kern="1200">
              <a:solidFill>
                <a:schemeClr val="tx1"/>
              </a:solidFill>
              <a:effectLst/>
              <a:latin typeface="+mn-lt"/>
              <a:ea typeface="+mn-ea"/>
              <a:cs typeface="+mn-cs"/>
            </a:endParaRPr>
          </a:p>
          <a:p>
            <a:r>
              <a:rPr lang="pt-PT" sz="1200" b="1">
                <a:solidFill>
                  <a:schemeClr val="tx1"/>
                </a:solidFill>
                <a:latin typeface="+mn-lt"/>
                <a:ea typeface="+mn-ea"/>
                <a:cs typeface="+mn-cs"/>
              </a:rPr>
              <a:t>Conhecimentos contextuais</a:t>
            </a:r>
          </a:p>
          <a:p>
            <a:r>
              <a:rPr lang="pt-PT" sz="1200">
                <a:solidFill>
                  <a:schemeClr val="tx1"/>
                </a:solidFill>
                <a:latin typeface="+mn-lt"/>
                <a:ea typeface="+mn-ea"/>
                <a:cs typeface="+mn-cs"/>
              </a:rPr>
              <a:t>São uma compreensão da diferença entre as abordagens, linguagem, filosofias, práticas e</a:t>
            </a:r>
            <a:r>
              <a:rPr lang="pt-PT" sz="1200" baseline="0">
                <a:solidFill>
                  <a:schemeClr val="tx1"/>
                </a:solidFill>
                <a:latin typeface="+mn-lt"/>
                <a:ea typeface="+mn-ea"/>
                <a:cs typeface="+mn-cs"/>
              </a:rPr>
              <a:t> </a:t>
            </a:r>
            <a:r>
              <a:rPr lang="pt-PT" sz="1200">
                <a:solidFill>
                  <a:schemeClr val="tx1"/>
                </a:solidFill>
                <a:latin typeface="+mn-lt"/>
                <a:ea typeface="+mn-ea"/>
                <a:cs typeface="+mn-cs"/>
              </a:rPr>
              <a:t>funções da polícia e da lei e os conhecimentos técnicos necessários das Tecnologias da Informação, bem</a:t>
            </a:r>
            <a:r>
              <a:rPr lang="pt-PT" sz="1200" baseline="0">
                <a:solidFill>
                  <a:schemeClr val="tx1"/>
                </a:solidFill>
                <a:latin typeface="+mn-lt"/>
                <a:ea typeface="+mn-ea"/>
                <a:cs typeface="+mn-cs"/>
              </a:rPr>
              <a:t> </a:t>
            </a:r>
            <a:r>
              <a:rPr lang="pt-PT" sz="1200">
                <a:solidFill>
                  <a:schemeClr val="tx1"/>
                </a:solidFill>
                <a:latin typeface="+mn-lt"/>
                <a:ea typeface="+mn-ea"/>
                <a:cs typeface="+mn-cs"/>
              </a:rPr>
              <a:t>como familiaridade com o conceito de probabilidade no seu sentido mais abrangente e conhecer a diferença</a:t>
            </a:r>
            <a:r>
              <a:rPr lang="pt-PT" sz="1200" baseline="0">
                <a:solidFill>
                  <a:schemeClr val="tx1"/>
                </a:solidFill>
                <a:latin typeface="+mn-lt"/>
                <a:ea typeface="+mn-ea"/>
                <a:cs typeface="+mn-cs"/>
              </a:rPr>
              <a:t> </a:t>
            </a:r>
            <a:r>
              <a:rPr lang="pt-PT" sz="1200">
                <a:solidFill>
                  <a:schemeClr val="tx1"/>
                </a:solidFill>
                <a:latin typeface="+mn-lt"/>
                <a:ea typeface="+mn-ea"/>
                <a:cs typeface="+mn-cs"/>
              </a:rPr>
              <a:t>entre as normas científicas e legais de prova.</a:t>
            </a:r>
          </a:p>
          <a:p>
            <a:endParaRPr lang="en-US" sz="1200" b="1" kern="1200">
              <a:solidFill>
                <a:schemeClr val="tx1"/>
              </a:solidFill>
              <a:effectLst/>
              <a:latin typeface="+mn-lt"/>
              <a:ea typeface="+mn-ea"/>
              <a:cs typeface="+mn-cs"/>
            </a:endParaRPr>
          </a:p>
          <a:p>
            <a:r>
              <a:rPr lang="pt-PT" sz="1200" b="1">
                <a:solidFill>
                  <a:schemeClr val="tx1"/>
                </a:solidFill>
                <a:latin typeface="+mn-lt"/>
                <a:ea typeface="+mn-ea"/>
                <a:cs typeface="+mn-cs"/>
              </a:rPr>
              <a:t>Conhecimentos legais</a:t>
            </a:r>
          </a:p>
          <a:p>
            <a:r>
              <a:rPr lang="pt-PT" sz="1200">
                <a:solidFill>
                  <a:schemeClr val="tx1"/>
                </a:solidFill>
                <a:latin typeface="+mn-lt"/>
                <a:ea typeface="+mn-ea"/>
                <a:cs typeface="+mn-cs"/>
              </a:rPr>
              <a:t>São uma compreensão dos aspetos relevantes da lei relativa a:</a:t>
            </a:r>
          </a:p>
          <a:p>
            <a:r>
              <a:rPr lang="pt-PT" sz="1200">
                <a:solidFill>
                  <a:schemeClr val="tx1"/>
                </a:solidFill>
                <a:latin typeface="+mn-lt"/>
                <a:ea typeface="+mn-ea"/>
                <a:cs typeface="+mn-cs"/>
              </a:rPr>
              <a:t>a. Declarações;</a:t>
            </a:r>
          </a:p>
          <a:p>
            <a:r>
              <a:rPr lang="pt-PT" sz="1200">
                <a:solidFill>
                  <a:schemeClr val="tx1"/>
                </a:solidFill>
                <a:latin typeface="+mn-lt"/>
                <a:ea typeface="+mn-ea"/>
                <a:cs typeface="+mn-cs"/>
              </a:rPr>
              <a:t>b. Continuidade;</a:t>
            </a:r>
          </a:p>
          <a:p>
            <a:r>
              <a:rPr lang="pt-PT" sz="1200">
                <a:solidFill>
                  <a:schemeClr val="tx1"/>
                </a:solidFill>
                <a:latin typeface="+mn-lt"/>
                <a:ea typeface="+mn-ea"/>
                <a:cs typeface="+mn-cs"/>
              </a:rPr>
              <a:t>c. Regras de provas;</a:t>
            </a:r>
          </a:p>
          <a:p>
            <a:r>
              <a:rPr lang="pt-PT" sz="1200">
                <a:solidFill>
                  <a:schemeClr val="tx1"/>
                </a:solidFill>
                <a:latin typeface="+mn-lt"/>
                <a:ea typeface="+mn-ea"/>
                <a:cs typeface="+mn-cs"/>
              </a:rPr>
              <a:t>d. Procedimentos judiciais (incluindo as diferenças nas funções de defesa e acusação);</a:t>
            </a:r>
          </a:p>
          <a:p>
            <a:r>
              <a:rPr lang="pt-PT" sz="1200">
                <a:solidFill>
                  <a:schemeClr val="tx1"/>
                </a:solidFill>
                <a:latin typeface="+mn-lt"/>
                <a:ea typeface="+mn-ea"/>
                <a:cs typeface="+mn-cs"/>
              </a:rPr>
              <a:t>e. Uma compreensão clara das funções e responsabilidades do especialista.</a:t>
            </a:r>
          </a:p>
          <a:p>
            <a:endParaRPr lang="en-US" sz="1200" b="1" kern="1200">
              <a:solidFill>
                <a:schemeClr val="tx1"/>
              </a:solidFill>
              <a:effectLst/>
              <a:latin typeface="+mn-lt"/>
              <a:ea typeface="+mn-ea"/>
              <a:cs typeface="+mn-cs"/>
            </a:endParaRPr>
          </a:p>
          <a:p>
            <a:r>
              <a:rPr lang="pt-PT" sz="1200" b="1">
                <a:solidFill>
                  <a:schemeClr val="tx1"/>
                </a:solidFill>
                <a:latin typeface="+mn-lt"/>
                <a:ea typeface="+mn-ea"/>
                <a:cs typeface="+mn-cs"/>
              </a:rPr>
              <a:t>Competências de comunicação</a:t>
            </a:r>
          </a:p>
          <a:p>
            <a:r>
              <a:rPr lang="pt-PT" sz="1200">
                <a:solidFill>
                  <a:schemeClr val="tx1"/>
                </a:solidFill>
                <a:latin typeface="+mn-lt"/>
                <a:ea typeface="+mn-ea"/>
                <a:cs typeface="+mn-cs"/>
              </a:rPr>
              <a:t>São a capacidade de expressar e explicar em linguagem comum:</a:t>
            </a:r>
          </a:p>
          <a:p>
            <a:r>
              <a:rPr lang="pt-PT" sz="1200">
                <a:solidFill>
                  <a:schemeClr val="tx1"/>
                </a:solidFill>
                <a:latin typeface="+mn-lt"/>
                <a:ea typeface="+mn-ea"/>
                <a:cs typeface="+mn-cs"/>
              </a:rPr>
              <a:t>a. A natureza da especialidade;</a:t>
            </a:r>
          </a:p>
          <a:p>
            <a:r>
              <a:rPr lang="pt-PT" sz="1200">
                <a:solidFill>
                  <a:schemeClr val="tx1"/>
                </a:solidFill>
                <a:latin typeface="+mn-lt"/>
                <a:ea typeface="+mn-ea"/>
                <a:cs typeface="+mn-cs"/>
              </a:rPr>
              <a:t>b. As técnicas e equipamentos utilizados na análise;</a:t>
            </a:r>
          </a:p>
          <a:p>
            <a:r>
              <a:rPr lang="pt-PT" sz="1200">
                <a:solidFill>
                  <a:schemeClr val="tx1"/>
                </a:solidFill>
                <a:latin typeface="+mn-lt"/>
                <a:ea typeface="+mn-ea"/>
                <a:cs typeface="+mn-cs"/>
              </a:rPr>
              <a:t>c. Os métodos de interpretação utilizados;</a:t>
            </a:r>
          </a:p>
          <a:p>
            <a:r>
              <a:rPr lang="pt-PT" sz="1200">
                <a:solidFill>
                  <a:schemeClr val="tx1"/>
                </a:solidFill>
                <a:latin typeface="+mn-lt"/>
                <a:ea typeface="+mn-ea"/>
                <a:cs typeface="+mn-cs"/>
              </a:rPr>
              <a:t>d. Os pontos fortes e fracos das provas;</a:t>
            </a:r>
          </a:p>
          <a:p>
            <a:r>
              <a:rPr lang="pt-PT" sz="1200">
                <a:solidFill>
                  <a:schemeClr val="tx1"/>
                </a:solidFill>
                <a:latin typeface="+mn-lt"/>
                <a:ea typeface="+mn-ea"/>
                <a:cs typeface="+mn-cs"/>
              </a:rPr>
              <a:t>e. Quaisquer possíveis explicações alternativas para os factos descobertos.</a:t>
            </a:r>
          </a:p>
          <a:p>
            <a:endParaRPr lang="en-US" sz="1200" kern="1200">
              <a:solidFill>
                <a:schemeClr val="tx1"/>
              </a:solidFill>
              <a:effectLst/>
              <a:latin typeface="+mn-lt"/>
              <a:ea typeface="+mn-ea"/>
              <a:cs typeface="+mn-cs"/>
            </a:endParaRPr>
          </a:p>
          <a:p>
            <a:r>
              <a:rPr lang="pt-PT" sz="1200" b="1">
                <a:solidFill>
                  <a:schemeClr val="tx1"/>
                </a:solidFill>
                <a:latin typeface="+mn-lt"/>
                <a:ea typeface="+mn-ea"/>
                <a:cs typeface="+mn-cs"/>
              </a:rPr>
              <a:t>Geral</a:t>
            </a:r>
          </a:p>
          <a:p>
            <a:r>
              <a:rPr lang="pt-PT" sz="1200">
                <a:solidFill>
                  <a:schemeClr val="tx1"/>
                </a:solidFill>
                <a:latin typeface="+mn-lt"/>
                <a:ea typeface="+mn-ea"/>
                <a:cs typeface="+mn-cs"/>
              </a:rPr>
              <a:t>a. O especialista pode precisar de segurança a um nível de segurança adequado no tratamento de material probatório;</a:t>
            </a:r>
          </a:p>
          <a:p>
            <a:r>
              <a:rPr lang="pt-PT" sz="1200">
                <a:solidFill>
                  <a:schemeClr val="tx1"/>
                </a:solidFill>
                <a:latin typeface="+mn-lt"/>
                <a:ea typeface="+mn-ea"/>
                <a:cs typeface="+mn-cs"/>
              </a:rPr>
              <a:t>b. O perito deve assinar um Termo de Confidencialidade (para garantir quaisquer informações adquiridas durante a análise permanecem confidenciais;</a:t>
            </a:r>
          </a:p>
          <a:p>
            <a:r>
              <a:rPr lang="pt-PT" sz="1200">
                <a:solidFill>
                  <a:schemeClr val="tx1"/>
                </a:solidFill>
                <a:latin typeface="+mn-lt"/>
                <a:ea typeface="+mn-ea"/>
                <a:cs typeface="+mn-cs"/>
              </a:rPr>
              <a:t>c. Quando relevante, o especialista deve estar ciente de quaisquer diretrizes relevantes sobre material relacionado com pedofilia, incluindo o efeito que esse material tem noutros indivíduos envolvidos e ser obrigado a avaliar o risco de forma adequada;</a:t>
            </a:r>
          </a:p>
          <a:p>
            <a:r>
              <a:rPr lang="pt-PT" sz="1200">
                <a:solidFill>
                  <a:schemeClr val="tx1"/>
                </a:solidFill>
                <a:latin typeface="+mn-lt"/>
                <a:ea typeface="+mn-ea"/>
                <a:cs typeface="+mn-cs"/>
              </a:rPr>
              <a:t>d. O especialista não deve ter conflito de interesses e deve ser obrigado a realizar uma declaração para esse efeito.</a:t>
            </a: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79</a:t>
            </a:fld>
            <a:endParaRPr lang="en-US"/>
          </a:p>
        </p:txBody>
      </p:sp>
    </p:spTree>
    <p:extLst>
      <p:ext uri="{BB962C8B-B14F-4D97-AF65-F5344CB8AC3E}">
        <p14:creationId xmlns:p14="http://schemas.microsoft.com/office/powerpoint/2010/main" val="1450531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O formador deve iniciar uma discussão com o grupo, ao identificar os tipos de provas eletrónicas e ao incentivar os participantes a fornecer detalhes sobre os seus conhecimentos sobre o assunto.  O formador deve então listar os tipos destacados num quadro ou quadro branco.  O formador deve completar a lista se o público não destacar determinados tipos de provas.  A lista deve incluir os dois tipos de provas, por exemplo, módulo morto, dados em tempo real, memória, Internet, bem como fontes de provas, como as tratadas na secção de tecnologia do curso.</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6</a:t>
            </a:fld>
            <a:endParaRPr lang="en-US"/>
          </a:p>
        </p:txBody>
      </p:sp>
    </p:spTree>
    <p:extLst>
      <p:ext uri="{BB962C8B-B14F-4D97-AF65-F5344CB8AC3E}">
        <p14:creationId xmlns:p14="http://schemas.microsoft.com/office/powerpoint/2010/main" val="108533475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80</a:t>
            </a:fld>
            <a:endParaRPr lang="en-US"/>
          </a:p>
        </p:txBody>
      </p:sp>
    </p:spTree>
    <p:extLst>
      <p:ext uri="{BB962C8B-B14F-4D97-AF65-F5344CB8AC3E}">
        <p14:creationId xmlns:p14="http://schemas.microsoft.com/office/powerpoint/2010/main" val="82211399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10000"/>
          </a:bodyPr>
          <a:lstStyle/>
          <a:p>
            <a:pPr marL="228600" indent="-228600">
              <a:buFontTx/>
              <a:buAutoNum type="arabicPeriod"/>
            </a:pPr>
            <a:r>
              <a:rPr lang="pt-PT">
                <a:latin typeface="Calibri" charset="0"/>
              </a:rPr>
              <a:t>Recomenda-se que o formador utilize esta secção para solicitar aos delegados </a:t>
            </a:r>
            <a:r>
              <a:rPr lang="pt-PT" baseline="0">
                <a:latin typeface="Calibri" charset="0"/>
              </a:rPr>
              <a:t>quais funções são necessárias para uma equipa de busca e enumerar as respostas num quadro e, em seguida, comparar as respostas com a lista neste slide.  A importância das funções individuais deve ser enfatizada.</a:t>
            </a:r>
          </a:p>
          <a:p>
            <a:pPr marL="228600" indent="-228600">
              <a:buFontTx/>
              <a:buAutoNum type="arabicPeriod"/>
            </a:pPr>
            <a:endParaRPr lang="en-US" dirty="0">
              <a:latin typeface="Calibri" charset="0"/>
            </a:endParaRPr>
          </a:p>
          <a:p>
            <a:pPr marL="228600" indent="-228600">
              <a:buFontTx/>
              <a:buAutoNum type="arabicPeriod"/>
            </a:pPr>
            <a:endParaRPr lang="en-US" dirty="0">
              <a:latin typeface="Calibri" charset="0"/>
            </a:endParaRPr>
          </a:p>
          <a:p>
            <a:pPr marL="228600" indent="-228600">
              <a:buFontTx/>
              <a:buAutoNum type="arabicPeriod"/>
            </a:pPr>
            <a:r>
              <a:rPr lang="pt-PT">
                <a:latin typeface="Calibri" charset="0"/>
              </a:rPr>
              <a:t>As tarefas de cópia de segurança devem ser atribuídas a todos, caso tenham terminado o trabalho antes ou necessário noutro lugar</a:t>
            </a:r>
          </a:p>
          <a:p>
            <a:pPr marL="228600" indent="-228600">
              <a:buFontTx/>
              <a:buAutoNum type="arabicPeriod"/>
            </a:pPr>
            <a:r>
              <a:rPr lang="pt-PT">
                <a:latin typeface="Calibri" charset="0"/>
              </a:rPr>
              <a:t>Comente se é necessário um agente de exibição e um registador de eventos. </a:t>
            </a:r>
          </a:p>
          <a:p>
            <a:pPr marL="514350" indent="-514350" eaLnBrk="1" hangingPunct="1">
              <a:lnSpc>
                <a:spcPct val="80000"/>
              </a:lnSpc>
              <a:buFont typeface="Calibri" charset="0"/>
              <a:buAutoNum type="arabicPeriod"/>
            </a:pPr>
            <a:r>
              <a:rPr lang="pt-PT">
                <a:latin typeface="Calibri" charset="0"/>
              </a:rPr>
              <a:t>Se o sistema for administrado por uma empresa ou administrador externo, pode considerar envolvê-lo como um perito (se ele/ela não for considerado suspeito).</a:t>
            </a:r>
          </a:p>
          <a:p>
            <a:pPr marL="514350" indent="-514350" eaLnBrk="1" hangingPunct="1">
              <a:lnSpc>
                <a:spcPct val="80000"/>
              </a:lnSpc>
              <a:buFont typeface="Calibri" charset="0"/>
              <a:buAutoNum type="arabicPeriod"/>
            </a:pPr>
            <a:r>
              <a:rPr lang="pt-PT">
                <a:latin typeface="Calibri" charset="0"/>
              </a:rPr>
              <a:t>Duas testemunhas para cada ação. Algumas ações precisam, de qualquer maneira, de duas pessoas.</a:t>
            </a:r>
          </a:p>
          <a:p>
            <a:pPr marL="514350" indent="-514350" eaLnBrk="1" hangingPunct="1">
              <a:lnSpc>
                <a:spcPct val="80000"/>
              </a:lnSpc>
              <a:buFont typeface="Calibri" charset="0"/>
              <a:buAutoNum type="arabicPeriod"/>
            </a:pPr>
            <a:r>
              <a:rPr lang="pt-PT">
                <a:latin typeface="Calibri" charset="0"/>
              </a:rPr>
              <a:t>Ex. Nenhum pó para impressões digitais</a:t>
            </a:r>
          </a:p>
          <a:p>
            <a:pPr marL="514350" indent="-514350" eaLnBrk="1" hangingPunct="1">
              <a:lnSpc>
                <a:spcPct val="80000"/>
              </a:lnSpc>
              <a:buFont typeface="Calibri" charset="0"/>
              <a:buAutoNum type="arabicPeriod"/>
            </a:pPr>
            <a:r>
              <a:rPr lang="pt-PT">
                <a:latin typeface="Calibri" charset="0"/>
              </a:rPr>
              <a:t>A busca pode ocorrer após o horário de trabalho, por isso, poderá ser necessário ter um especialista em espera</a:t>
            </a:r>
          </a:p>
          <a:p>
            <a:pPr marL="514350" indent="-514350" eaLnBrk="1" hangingPunct="1">
              <a:lnSpc>
                <a:spcPct val="80000"/>
              </a:lnSpc>
              <a:buFont typeface="Calibri" charset="0"/>
              <a:buAutoNum type="arabicPeriod"/>
            </a:pPr>
            <a:endParaRPr lang="en-US" dirty="0">
              <a:latin typeface="Calibri" charset="0"/>
            </a:endParaRPr>
          </a:p>
          <a:p>
            <a:r>
              <a:rPr lang="pt-PT" sz="1200">
                <a:solidFill>
                  <a:schemeClr val="tx1"/>
                </a:solidFill>
                <a:latin typeface="+mn-lt"/>
                <a:ea typeface="+mn-ea"/>
                <a:cs typeface="+mn-cs"/>
              </a:rPr>
              <a:t>Se houver conhecimento de encontrar provas eletrónicas no local, a equipa de apreensão deve incluir oficiais especialmente formados para as tarefas de busca e apreensão de equipamentos de TI e provas eletrónicas. Em alguns casos poderá até ser necessário consultar um especialista independente (por exemplo, se o sistema for administrado por uma empresa ou administrador externo, pode considerar envolvê-lo como um perito (se ele/ela não for considerado suspeito)). O requisito mínimo é que as equipas de primeira intervenção tenham uma formação básica para recolher provas eletrónicas.</a:t>
            </a:r>
          </a:p>
          <a:p>
            <a:r>
              <a:rPr lang="pt-PT" sz="1200">
                <a:solidFill>
                  <a:schemeClr val="tx1"/>
                </a:solidFill>
                <a:latin typeface="+mn-lt"/>
                <a:ea typeface="+mn-ea"/>
                <a:cs typeface="+mn-cs"/>
              </a:rPr>
              <a:t> </a:t>
            </a:r>
          </a:p>
          <a:p>
            <a:r>
              <a:rPr lang="pt-PT" sz="1200">
                <a:solidFill>
                  <a:schemeClr val="tx1"/>
                </a:solidFill>
                <a:latin typeface="+mn-lt"/>
                <a:ea typeface="+mn-ea"/>
                <a:cs typeface="+mn-cs"/>
              </a:rPr>
              <a:t>Os membros da equipa devem ser escolhidos e as tarefas atribuídas por um oficial responsável correspondente às fases do procedimento de apreensão (consulte também o início do slide 30). As fases e as tarefas correspondentes são descritas nas secções seguintes  </a:t>
            </a:r>
          </a:p>
          <a:p>
            <a:r>
              <a:rPr lang="pt-PT" sz="1200">
                <a:solidFill>
                  <a:schemeClr val="tx1"/>
                </a:solidFill>
                <a:latin typeface="+mn-lt"/>
                <a:ea typeface="+mn-ea"/>
                <a:cs typeface="+mn-cs"/>
              </a:rPr>
              <a:t>Todos os membros da equipa devem ser adequadamente instruídos sobre como executar as suas tarefas. Por exemplo, devem saber quando aplicar os mesmos princípios no manuseamento de provas eletrónicas como no manuseamento de outras provas físicas e quando tomar algumas medidas especiais (por exemplo, o pó de alumínio não deve ser utilizado para recolher impressões digitais de dispositivos eletrónicos). Também devem saber que, em certos casos, devem entrar em contacto com uma unidade especializada e, portanto, obter essas informações de contacto com antecedência.</a:t>
            </a:r>
          </a:p>
          <a:p>
            <a:pPr marL="514350" indent="-514350" eaLnBrk="1" hangingPunct="1">
              <a:lnSpc>
                <a:spcPct val="80000"/>
              </a:lnSpc>
              <a:buFont typeface="Calibri" charset="0"/>
              <a:buAutoNum type="arabicPeriod"/>
            </a:pPr>
            <a:endParaRPr lang="el-GR"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ABB925F-2A04-A848-9E5E-36FD708ABDCF}" type="slidenum">
              <a:rPr lang="en-US">
                <a:latin typeface="Calibri" charset="0"/>
              </a:rPr>
              <a:pPr eaLnBrk="1" hangingPunct="1"/>
              <a:t>81</a:t>
            </a:fld>
            <a:endParaRPr lang="en-US">
              <a:latin typeface="Calibri" charset="0"/>
            </a:endParaRPr>
          </a:p>
        </p:txBody>
      </p:sp>
    </p:spTree>
    <p:extLst>
      <p:ext uri="{BB962C8B-B14F-4D97-AF65-F5344CB8AC3E}">
        <p14:creationId xmlns:p14="http://schemas.microsoft.com/office/powerpoint/2010/main" val="37727009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n-US">
              <a:latin typeface="Calibri" charset="0"/>
            </a:endParaRPr>
          </a:p>
          <a:p>
            <a:pPr marL="514350" indent="-514350" eaLnBrk="1" hangingPunct="1">
              <a:lnSpc>
                <a:spcPct val="80000"/>
              </a:lnSpc>
              <a:buFont typeface="Calibri" charset="0"/>
              <a:buAutoNum type="arabicPeriod"/>
            </a:pPr>
            <a:r>
              <a:rPr lang="pt-PT">
                <a:latin typeface="Calibri" charset="0"/>
              </a:rPr>
              <a:t>Veremos em detalhes a seguir</a:t>
            </a:r>
          </a:p>
          <a:p>
            <a:pPr marL="514350" indent="-514350" eaLnBrk="1" hangingPunct="1">
              <a:lnSpc>
                <a:spcPct val="80000"/>
              </a:lnSpc>
              <a:buFont typeface="Calibri" charset="0"/>
              <a:buAutoNum type="arabicPeriod"/>
            </a:pPr>
            <a:r>
              <a:rPr lang="pt-PT">
                <a:latin typeface="Calibri" charset="0"/>
              </a:rPr>
              <a:t>Informações anteriores à pesquisa ajudar-nos-iam a definir se necessitamos de algo extraordinário</a:t>
            </a:r>
          </a:p>
          <a:p>
            <a:pPr marL="514350" indent="-514350" eaLnBrk="1" hangingPunct="1">
              <a:lnSpc>
                <a:spcPct val="80000"/>
              </a:lnSpc>
              <a:buFont typeface="Calibri" charset="0"/>
              <a:buAutoNum type="arabicPeriod"/>
            </a:pPr>
            <a:endParaRPr lang="en-U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258D6793-22C9-C849-A218-D9AB766784B8}" type="slidenum">
              <a:rPr lang="en-US">
                <a:latin typeface="Calibri" charset="0"/>
              </a:rPr>
              <a:pPr eaLnBrk="1" hangingPunct="1"/>
              <a:t>82</a:t>
            </a:fld>
            <a:endParaRPr lang="en-US">
              <a:latin typeface="Calibri" charset="0"/>
            </a:endParaRPr>
          </a:p>
        </p:txBody>
      </p:sp>
    </p:spTree>
    <p:extLst>
      <p:ext uri="{BB962C8B-B14F-4D97-AF65-F5344CB8AC3E}">
        <p14:creationId xmlns:p14="http://schemas.microsoft.com/office/powerpoint/2010/main" val="314533511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n-US">
              <a:latin typeface="Calibri" charset="0"/>
            </a:endParaRPr>
          </a:p>
          <a:p>
            <a:pPr marL="514350" indent="-514350" eaLnBrk="1" hangingPunct="1">
              <a:lnSpc>
                <a:spcPct val="80000"/>
              </a:lnSpc>
              <a:buFont typeface="Calibri" charset="0"/>
              <a:buAutoNum type="arabicPeriod"/>
            </a:pPr>
            <a:r>
              <a:rPr lang="pt-PT">
                <a:latin typeface="Calibri" charset="0"/>
              </a:rPr>
              <a:t>De cabeça plana e em estrela, específico do fabricante, por exemplo, Hewlett Packard, Apple</a:t>
            </a:r>
          </a:p>
          <a:p>
            <a:pPr marL="514350" indent="-514350" eaLnBrk="1" hangingPunct="1">
              <a:lnSpc>
                <a:spcPct val="80000"/>
              </a:lnSpc>
              <a:buFont typeface="Calibri" charset="0"/>
              <a:buAutoNum type="arabicPeriod"/>
            </a:pPr>
            <a:r>
              <a:rPr lang="pt-PT">
                <a:latin typeface="Calibri" charset="0"/>
              </a:rPr>
              <a:t>Porca sextavada, porca tipo estrela e broca segura</a:t>
            </a:r>
          </a:p>
          <a:p>
            <a:pPr marL="514350" indent="-514350" eaLnBrk="1" hangingPunct="1">
              <a:lnSpc>
                <a:spcPct val="80000"/>
              </a:lnSpc>
              <a:buFont typeface="Calibri" charset="0"/>
              <a:buAutoNum type="arabicPeriod"/>
            </a:pPr>
            <a:r>
              <a:rPr lang="pt-PT">
                <a:latin typeface="Calibri" charset="0"/>
              </a:rPr>
              <a:t>Padrão e ponta de agulha</a:t>
            </a:r>
          </a:p>
          <a:p>
            <a:pPr marL="514350" indent="-514350" eaLnBrk="1" hangingPunct="1">
              <a:lnSpc>
                <a:spcPct val="80000"/>
              </a:lnSpc>
              <a:buFont typeface="Calibri" charset="0"/>
              <a:buAutoNum type="arabicPeriod"/>
            </a:pPr>
            <a:r>
              <a:rPr lang="pt-PT">
                <a:latin typeface="Calibri" charset="0"/>
              </a:rPr>
              <a:t>Para remoção de abraçadeiras</a:t>
            </a:r>
          </a:p>
          <a:p>
            <a:pPr marL="514350" indent="-514350" eaLnBrk="1" hangingPunct="1">
              <a:lnSpc>
                <a:spcPct val="80000"/>
              </a:lnSpc>
              <a:buFont typeface="Calibri" charset="0"/>
              <a:buAutoNum type="arabicPeriod"/>
            </a:pPr>
            <a:endParaRPr lang="en-U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682DE4F2-2D11-7C4A-8D98-94119E6A1A5F}" type="slidenum">
              <a:rPr lang="en-US">
                <a:latin typeface="Calibri" charset="0"/>
              </a:rPr>
              <a:pPr eaLnBrk="1" hangingPunct="1"/>
              <a:t>83</a:t>
            </a:fld>
            <a:endParaRPr lang="en-US">
              <a:latin typeface="Calibri" charset="0"/>
            </a:endParaRPr>
          </a:p>
        </p:txBody>
      </p:sp>
    </p:spTree>
    <p:extLst>
      <p:ext uri="{BB962C8B-B14F-4D97-AF65-F5344CB8AC3E}">
        <p14:creationId xmlns:p14="http://schemas.microsoft.com/office/powerpoint/2010/main" val="271398818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n-US">
              <a:latin typeface="Calibri" charset="0"/>
            </a:endParaRPr>
          </a:p>
          <a:p>
            <a:pPr marL="514350" indent="-514350" eaLnBrk="1" hangingPunct="1">
              <a:lnSpc>
                <a:spcPct val="80000"/>
              </a:lnSpc>
              <a:buFont typeface="Calibri" charset="0"/>
              <a:buAutoNum type="arabicPeriod"/>
            </a:pPr>
            <a:r>
              <a:rPr lang="pt-PT">
                <a:latin typeface="Calibri" charset="0"/>
              </a:rPr>
              <a:t>Registo de propriedade</a:t>
            </a:r>
          </a:p>
          <a:p>
            <a:pPr marL="514350" indent="-514350" eaLnBrk="1" hangingPunct="1">
              <a:lnSpc>
                <a:spcPct val="80000"/>
              </a:lnSpc>
              <a:buFont typeface="Calibri" charset="0"/>
              <a:buAutoNum type="arabicPeriod"/>
            </a:pPr>
            <a:r>
              <a:rPr lang="pt-PT">
                <a:latin typeface="Calibri" charset="0"/>
              </a:rPr>
              <a:t>Para marcar e identificar componentes do sistema, incluindo cabos e tomadas</a:t>
            </a:r>
          </a:p>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Abraçadeiras e adesivo</a:t>
            </a:r>
          </a:p>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Para codificar e identificar itens removidos</a:t>
            </a:r>
          </a:p>
          <a:p>
            <a:pPr marL="514350" indent="-514350" eaLnBrk="1" hangingPunct="1">
              <a:lnSpc>
                <a:spcPct val="80000"/>
              </a:lnSpc>
              <a:buFont typeface="Calibri" charset="0"/>
              <a:buAutoNum type="arabicPeriod"/>
            </a:pPr>
            <a:r>
              <a:rPr lang="pt-PT">
                <a:latin typeface="Calibri" charset="0"/>
              </a:rPr>
              <a:t>Para fotografar o local e qualquer exibição em ecrã - Poderá ser necessário um fotógrafo certificado </a:t>
            </a:r>
          </a:p>
          <a:p>
            <a:pPr marL="514350" indent="-514350" eaLnBrk="1" hangingPunct="1">
              <a:lnSpc>
                <a:spcPct val="80000"/>
              </a:lnSpc>
              <a:buFont typeface="Calibri" charset="0"/>
              <a:buAutoNum type="arabicPeriod"/>
            </a:pPr>
            <a:endParaRPr lang="en-U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518CEAF-46DF-3C45-BE5B-D9F67B1BADE3}" type="slidenum">
              <a:rPr lang="en-US">
                <a:latin typeface="Calibri" charset="0"/>
              </a:rPr>
              <a:pPr eaLnBrk="1" hangingPunct="1"/>
              <a:t>84</a:t>
            </a:fld>
            <a:endParaRPr lang="en-US">
              <a:latin typeface="Calibri" charset="0"/>
            </a:endParaRPr>
          </a:p>
        </p:txBody>
      </p:sp>
    </p:spTree>
    <p:extLst>
      <p:ext uri="{BB962C8B-B14F-4D97-AF65-F5344CB8AC3E}">
        <p14:creationId xmlns:p14="http://schemas.microsoft.com/office/powerpoint/2010/main" val="137193962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r>
              <a:rPr lang="pt-PT" sz="1200">
                <a:solidFill>
                  <a:schemeClr val="tx1"/>
                </a:solidFill>
                <a:latin typeface="+mn-lt"/>
                <a:ea typeface="+mn-ea"/>
                <a:cs typeface="+mn-cs"/>
              </a:rPr>
              <a:t>Computadores e dispositivos relacionados são instrumentos eletrónicos frágeis que são sensíveis à</a:t>
            </a:r>
            <a:r>
              <a:rPr lang="pt-PT" sz="1200" baseline="0">
                <a:solidFill>
                  <a:schemeClr val="tx1"/>
                </a:solidFill>
                <a:latin typeface="+mn-lt"/>
                <a:ea typeface="+mn-ea"/>
                <a:cs typeface="+mn-cs"/>
              </a:rPr>
              <a:t> </a:t>
            </a:r>
            <a:r>
              <a:rPr lang="pt-PT" sz="1200">
                <a:solidFill>
                  <a:schemeClr val="tx1"/>
                </a:solidFill>
                <a:latin typeface="+mn-lt"/>
                <a:ea typeface="+mn-ea"/>
                <a:cs typeface="+mn-cs"/>
              </a:rPr>
              <a:t>temperatura, humidade, a choques físico, eletricidade estática, fontes magnéticas e até mesmo a algumas</a:t>
            </a:r>
            <a:r>
              <a:rPr lang="pt-PT" sz="1200" baseline="0">
                <a:solidFill>
                  <a:schemeClr val="tx1"/>
                </a:solidFill>
                <a:latin typeface="+mn-lt"/>
                <a:ea typeface="+mn-ea"/>
                <a:cs typeface="+mn-cs"/>
              </a:rPr>
              <a:t> </a:t>
            </a:r>
            <a:r>
              <a:rPr lang="pt-PT" sz="1200">
                <a:solidFill>
                  <a:schemeClr val="tx1"/>
                </a:solidFill>
                <a:latin typeface="+mn-lt"/>
                <a:ea typeface="+mn-ea"/>
                <a:cs typeface="+mn-cs"/>
              </a:rPr>
              <a:t>funções operacionais (por exemplo, ligar/desligar). Portanto, devem ser tomadas precauções especiais ao</a:t>
            </a:r>
            <a:r>
              <a:rPr lang="pt-PT" sz="1200" baseline="0">
                <a:solidFill>
                  <a:schemeClr val="tx1"/>
                </a:solidFill>
                <a:latin typeface="+mn-lt"/>
                <a:ea typeface="+mn-ea"/>
                <a:cs typeface="+mn-cs"/>
              </a:rPr>
              <a:t> </a:t>
            </a:r>
            <a:r>
              <a:rPr lang="pt-PT" sz="1200">
                <a:solidFill>
                  <a:schemeClr val="tx1"/>
                </a:solidFill>
                <a:latin typeface="+mn-lt"/>
                <a:ea typeface="+mn-ea"/>
                <a:cs typeface="+mn-cs"/>
              </a:rPr>
              <a:t>embalar, transportar e armazenar provas eletrónicas. Para manter a cadeia de custódia, a embalagem,</a:t>
            </a:r>
            <a:r>
              <a:rPr lang="pt-PT" sz="1200" baseline="0">
                <a:solidFill>
                  <a:schemeClr val="tx1"/>
                </a:solidFill>
                <a:latin typeface="+mn-lt"/>
                <a:ea typeface="+mn-ea"/>
                <a:cs typeface="+mn-cs"/>
              </a:rPr>
              <a:t> </a:t>
            </a:r>
            <a:r>
              <a:rPr lang="pt-PT" sz="1200">
                <a:solidFill>
                  <a:schemeClr val="tx1"/>
                </a:solidFill>
                <a:latin typeface="+mn-lt"/>
                <a:ea typeface="+mn-ea"/>
                <a:cs typeface="+mn-cs"/>
              </a:rPr>
              <a:t>transporte e armazenamento devem ser registados e qualquer alteração de custódia ou condição da</a:t>
            </a:r>
            <a:r>
              <a:rPr lang="pt-PT" sz="1200" baseline="0">
                <a:solidFill>
                  <a:schemeClr val="tx1"/>
                </a:solidFill>
                <a:latin typeface="+mn-lt"/>
                <a:ea typeface="+mn-ea"/>
                <a:cs typeface="+mn-cs"/>
              </a:rPr>
              <a:t> </a:t>
            </a:r>
            <a:r>
              <a:rPr lang="pt-PT" sz="1200">
                <a:solidFill>
                  <a:schemeClr val="tx1"/>
                </a:solidFill>
                <a:latin typeface="+mn-lt"/>
                <a:ea typeface="+mn-ea"/>
                <a:cs typeface="+mn-cs"/>
              </a:rPr>
              <a:t>propriedade apreendida deve ser cronometrada e anotada.</a:t>
            </a:r>
            <a:r>
              <a:rPr lang="pt-PT" sz="1200" baseline="0">
                <a:solidFill>
                  <a:schemeClr val="tx1"/>
                </a:solidFill>
                <a:latin typeface="+mn-lt"/>
                <a:ea typeface="+mn-ea"/>
                <a:cs typeface="+mn-cs"/>
              </a:rPr>
              <a:t> </a:t>
            </a:r>
            <a:r>
              <a:rPr lang="pt-PT" sz="1200">
                <a:solidFill>
                  <a:schemeClr val="tx1"/>
                </a:solidFill>
                <a:latin typeface="+mn-lt"/>
                <a:ea typeface="+mn-ea"/>
                <a:cs typeface="+mn-cs"/>
              </a:rPr>
              <a:t>O manuseamento inesperado pode causar danos ou destruição de provas eletrónicas e as seguintes precauções</a:t>
            </a:r>
          </a:p>
          <a:p>
            <a:r>
              <a:rPr lang="pt-PT" sz="1200">
                <a:solidFill>
                  <a:schemeClr val="tx1"/>
                </a:solidFill>
                <a:latin typeface="+mn-lt"/>
                <a:ea typeface="+mn-ea"/>
                <a:cs typeface="+mn-cs"/>
              </a:rPr>
              <a:t>devem ser tomadas:</a:t>
            </a:r>
          </a:p>
          <a:p>
            <a:r>
              <a:rPr lang="pt-PT" sz="1200">
                <a:solidFill>
                  <a:schemeClr val="tx1"/>
                </a:solidFill>
                <a:latin typeface="+mn-lt"/>
                <a:ea typeface="+mn-ea"/>
                <a:cs typeface="+mn-cs"/>
              </a:rPr>
              <a:t>• Embalagem:</a:t>
            </a:r>
          </a:p>
          <a:p>
            <a:r>
              <a:rPr lang="pt-PT" sz="1200">
                <a:solidFill>
                  <a:schemeClr val="tx1"/>
                </a:solidFill>
                <a:latin typeface="+mn-lt"/>
                <a:ea typeface="+mn-ea"/>
                <a:cs typeface="+mn-cs"/>
              </a:rPr>
              <a:t>- Assegure-se de que todas as provas eletrónicas recolhidas estejam devidamente documentadas e identificadas antes</a:t>
            </a:r>
            <a:r>
              <a:rPr lang="pt-PT" sz="1200" baseline="0">
                <a:solidFill>
                  <a:schemeClr val="tx1"/>
                </a:solidFill>
                <a:latin typeface="+mn-lt"/>
                <a:ea typeface="+mn-ea"/>
                <a:cs typeface="+mn-cs"/>
              </a:rPr>
              <a:t> </a:t>
            </a:r>
            <a:r>
              <a:rPr lang="pt-PT" sz="1200">
                <a:solidFill>
                  <a:schemeClr val="tx1"/>
                </a:solidFill>
                <a:latin typeface="+mn-lt"/>
                <a:ea typeface="+mn-ea"/>
                <a:cs typeface="+mn-cs"/>
              </a:rPr>
              <a:t>da sua embalagem;</a:t>
            </a:r>
          </a:p>
          <a:p>
            <a:r>
              <a:rPr lang="pt-PT" sz="1200">
                <a:solidFill>
                  <a:schemeClr val="tx1"/>
                </a:solidFill>
                <a:latin typeface="+mn-lt"/>
                <a:ea typeface="+mn-ea"/>
                <a:cs typeface="+mn-cs"/>
              </a:rPr>
              <a:t>- Sempre que possível, transporte as provas eletrónicas recolhidas na embalagem original;</a:t>
            </a:r>
          </a:p>
          <a:p>
            <a:r>
              <a:rPr lang="pt-PT" sz="1200">
                <a:solidFill>
                  <a:schemeClr val="tx1"/>
                </a:solidFill>
                <a:latin typeface="+mn-lt"/>
                <a:ea typeface="+mn-ea"/>
                <a:cs typeface="+mn-cs"/>
              </a:rPr>
              <a:t>- Se não houver embalagem original disponível, utilize embalagens antiestáticas (por exemplo, papel ou</a:t>
            </a:r>
            <a:r>
              <a:rPr lang="pt-PT" sz="1200" baseline="0">
                <a:solidFill>
                  <a:schemeClr val="tx1"/>
                </a:solidFill>
                <a:latin typeface="+mn-lt"/>
                <a:ea typeface="+mn-ea"/>
                <a:cs typeface="+mn-cs"/>
              </a:rPr>
              <a:t> </a:t>
            </a:r>
            <a:r>
              <a:rPr lang="pt-PT" sz="1200">
                <a:solidFill>
                  <a:schemeClr val="tx1"/>
                </a:solidFill>
                <a:latin typeface="+mn-lt"/>
                <a:ea typeface="+mn-ea"/>
                <a:cs typeface="+mn-cs"/>
              </a:rPr>
              <a:t>sacos plásticos antiestáticos). Evite utilizar materiais que possam produzir eletricidade estática,</a:t>
            </a:r>
            <a:r>
              <a:rPr lang="pt-PT" sz="1200" baseline="0">
                <a:solidFill>
                  <a:schemeClr val="tx1"/>
                </a:solidFill>
                <a:latin typeface="+mn-lt"/>
                <a:ea typeface="+mn-ea"/>
                <a:cs typeface="+mn-cs"/>
              </a:rPr>
              <a:t> </a:t>
            </a:r>
            <a:r>
              <a:rPr lang="pt-PT" sz="1200">
                <a:solidFill>
                  <a:schemeClr val="tx1"/>
                </a:solidFill>
                <a:latin typeface="+mn-lt"/>
                <a:ea typeface="+mn-ea"/>
                <a:cs typeface="+mn-cs"/>
              </a:rPr>
              <a:t>como sacos plásticos padrão.</a:t>
            </a:r>
          </a:p>
          <a:p>
            <a:r>
              <a:rPr lang="pt-PT" sz="1200">
                <a:solidFill>
                  <a:schemeClr val="tx1"/>
                </a:solidFill>
                <a:latin typeface="+mn-lt"/>
                <a:ea typeface="+mn-ea"/>
                <a:cs typeface="+mn-cs"/>
              </a:rPr>
              <a:t>- Não vinque, dobre nem arranhe materiais de armazenamento, como disquetes, CD-ROMs e</a:t>
            </a:r>
            <a:r>
              <a:rPr lang="pt-PT" sz="1200" baseline="0">
                <a:solidFill>
                  <a:schemeClr val="tx1"/>
                </a:solidFill>
                <a:latin typeface="+mn-lt"/>
                <a:ea typeface="+mn-ea"/>
                <a:cs typeface="+mn-cs"/>
              </a:rPr>
              <a:t> </a:t>
            </a:r>
            <a:r>
              <a:rPr lang="pt-PT" sz="1200">
                <a:solidFill>
                  <a:schemeClr val="tx1"/>
                </a:solidFill>
                <a:latin typeface="+mn-lt"/>
                <a:ea typeface="+mn-ea"/>
                <a:cs typeface="+mn-cs"/>
              </a:rPr>
              <a:t>fitas;</a:t>
            </a:r>
          </a:p>
          <a:p>
            <a:r>
              <a:rPr lang="pt-PT" sz="1200">
                <a:solidFill>
                  <a:schemeClr val="tx1"/>
                </a:solidFill>
                <a:latin typeface="+mn-lt"/>
                <a:ea typeface="+mn-ea"/>
                <a:cs typeface="+mn-cs"/>
              </a:rPr>
              <a:t>- Não coloque etiquetas adesivas na superfície do dispositivo de armazenamento de dados informáticos. Utilize caixas ou</a:t>
            </a:r>
            <a:r>
              <a:rPr lang="pt-PT" sz="1200" baseline="0">
                <a:solidFill>
                  <a:schemeClr val="tx1"/>
                </a:solidFill>
                <a:latin typeface="+mn-lt"/>
                <a:ea typeface="+mn-ea"/>
                <a:cs typeface="+mn-cs"/>
              </a:rPr>
              <a:t> </a:t>
            </a:r>
            <a:r>
              <a:rPr lang="pt-PT" sz="1200">
                <a:solidFill>
                  <a:schemeClr val="tx1"/>
                </a:solidFill>
                <a:latin typeface="+mn-lt"/>
                <a:ea typeface="+mn-ea"/>
                <a:cs typeface="+mn-cs"/>
              </a:rPr>
              <a:t>envelopes para armazenar dispositivos de armazenamento de dados informáticos sempre que possível;</a:t>
            </a:r>
          </a:p>
          <a:p>
            <a:r>
              <a:rPr lang="pt-PT" sz="1200">
                <a:solidFill>
                  <a:schemeClr val="tx1"/>
                </a:solidFill>
                <a:latin typeface="+mn-lt"/>
                <a:ea typeface="+mn-ea"/>
                <a:cs typeface="+mn-cs"/>
              </a:rPr>
              <a:t>- Certifique-se de que todos os contentores que contenham provas estão devidamente identificados;</a:t>
            </a:r>
          </a:p>
          <a:p>
            <a:r>
              <a:rPr lang="pt-PT" sz="1200">
                <a:solidFill>
                  <a:schemeClr val="tx1"/>
                </a:solidFill>
                <a:latin typeface="+mn-lt"/>
                <a:ea typeface="+mn-ea"/>
                <a:cs typeface="+mn-cs"/>
              </a:rPr>
              <a:t>- Se forem recolhidos vários sistemas de computador, identifique cada sistema para que ele possa ser</a:t>
            </a:r>
            <a:r>
              <a:rPr lang="pt-PT" sz="1200" baseline="0">
                <a:solidFill>
                  <a:schemeClr val="tx1"/>
                </a:solidFill>
                <a:latin typeface="+mn-lt"/>
                <a:ea typeface="+mn-ea"/>
                <a:cs typeface="+mn-cs"/>
              </a:rPr>
              <a:t> </a:t>
            </a:r>
            <a:r>
              <a:rPr lang="pt-PT" sz="1200">
                <a:solidFill>
                  <a:schemeClr val="tx1"/>
                </a:solidFill>
                <a:latin typeface="+mn-lt"/>
                <a:ea typeface="+mn-ea"/>
                <a:cs typeface="+mn-cs"/>
              </a:rPr>
              <a:t>remontado conforme foi encontrado.</a:t>
            </a:r>
          </a:p>
          <a:p>
            <a:r>
              <a:rPr lang="pt-PT" sz="1200">
                <a:solidFill>
                  <a:schemeClr val="tx1"/>
                </a:solidFill>
                <a:latin typeface="+mn-lt"/>
                <a:ea typeface="+mn-ea"/>
                <a:cs typeface="+mn-cs"/>
              </a:rPr>
              <a:t>• Deixar os dispositivos móveis, telemóveis ou smartphone no estado de energia (ligados ou desligados) em que foram</a:t>
            </a:r>
            <a:r>
              <a:rPr lang="pt-PT" sz="1200" baseline="0">
                <a:solidFill>
                  <a:schemeClr val="tx1"/>
                </a:solidFill>
                <a:latin typeface="+mn-lt"/>
                <a:ea typeface="+mn-ea"/>
                <a:cs typeface="+mn-cs"/>
              </a:rPr>
              <a:t> </a:t>
            </a:r>
            <a:r>
              <a:rPr lang="pt-PT" sz="1200">
                <a:solidFill>
                  <a:schemeClr val="tx1"/>
                </a:solidFill>
                <a:latin typeface="+mn-lt"/>
                <a:ea typeface="+mn-ea"/>
                <a:cs typeface="+mn-cs"/>
              </a:rPr>
              <a:t>encontrados.</a:t>
            </a:r>
          </a:p>
          <a:p>
            <a:r>
              <a:rPr lang="pt-PT" sz="1200">
                <a:solidFill>
                  <a:schemeClr val="tx1"/>
                </a:solidFill>
                <a:latin typeface="+mn-lt"/>
                <a:ea typeface="+mn-ea"/>
                <a:cs typeface="+mn-cs"/>
              </a:rPr>
              <a:t>- Pacote móvel ou de smartphone(s) em material de bloqueio de sinal como sacos de isolamento Faraday,</a:t>
            </a:r>
            <a:r>
              <a:rPr lang="pt-PT" sz="1200" baseline="0">
                <a:solidFill>
                  <a:schemeClr val="tx1"/>
                </a:solidFill>
                <a:latin typeface="+mn-lt"/>
                <a:ea typeface="+mn-ea"/>
                <a:cs typeface="+mn-cs"/>
              </a:rPr>
              <a:t> </a:t>
            </a:r>
            <a:r>
              <a:rPr lang="pt-PT" sz="1200">
                <a:solidFill>
                  <a:schemeClr val="tx1"/>
                </a:solidFill>
                <a:latin typeface="+mn-lt"/>
                <a:ea typeface="+mn-ea"/>
                <a:cs typeface="+mn-cs"/>
              </a:rPr>
              <a:t>, material de blindagem de radiofrequências ou envolvido em papel de alumínio para</a:t>
            </a:r>
            <a:r>
              <a:rPr lang="pt-PT" sz="1200" baseline="0">
                <a:solidFill>
                  <a:schemeClr val="tx1"/>
                </a:solidFill>
                <a:latin typeface="+mn-lt"/>
                <a:ea typeface="+mn-ea"/>
                <a:cs typeface="+mn-cs"/>
              </a:rPr>
              <a:t> </a:t>
            </a:r>
            <a:r>
              <a:rPr lang="pt-PT" sz="1200">
                <a:solidFill>
                  <a:schemeClr val="tx1"/>
                </a:solidFill>
                <a:latin typeface="+mn-lt"/>
                <a:ea typeface="+mn-ea"/>
                <a:cs typeface="+mn-cs"/>
              </a:rPr>
              <a:t>impedir que mensagens de dados sejam enviadas ou recebidas pelos dispositivos. Se incorretamente</a:t>
            </a:r>
            <a:r>
              <a:rPr lang="pt-PT" sz="1200" baseline="0">
                <a:solidFill>
                  <a:schemeClr val="tx1"/>
                </a:solidFill>
                <a:latin typeface="+mn-lt"/>
                <a:ea typeface="+mn-ea"/>
                <a:cs typeface="+mn-cs"/>
              </a:rPr>
              <a:t> </a:t>
            </a:r>
            <a:r>
              <a:rPr lang="pt-PT" sz="1200">
                <a:solidFill>
                  <a:schemeClr val="tx1"/>
                </a:solidFill>
                <a:latin typeface="+mn-lt"/>
                <a:ea typeface="+mn-ea"/>
                <a:cs typeface="+mn-cs"/>
              </a:rPr>
              <a:t>embalados ou removido da embalagem blindada, o dispositivo poderá enviar e</a:t>
            </a:r>
            <a:r>
              <a:rPr lang="pt-PT" sz="1200" baseline="0">
                <a:solidFill>
                  <a:schemeClr val="tx1"/>
                </a:solidFill>
                <a:latin typeface="+mn-lt"/>
                <a:ea typeface="+mn-ea"/>
                <a:cs typeface="+mn-cs"/>
              </a:rPr>
              <a:t> </a:t>
            </a:r>
            <a:r>
              <a:rPr lang="pt-PT" sz="1200">
                <a:solidFill>
                  <a:schemeClr val="tx1"/>
                </a:solidFill>
                <a:latin typeface="+mn-lt"/>
                <a:ea typeface="+mn-ea"/>
                <a:cs typeface="+mn-cs"/>
              </a:rPr>
              <a:t>receber mensagens de dados. Esteja ciente de que manter os dispositivos na embalagem bloqueadora</a:t>
            </a:r>
            <a:r>
              <a:rPr lang="pt-PT" sz="1200" baseline="0">
                <a:solidFill>
                  <a:schemeClr val="tx1"/>
                </a:solidFill>
                <a:latin typeface="+mn-lt"/>
                <a:ea typeface="+mn-ea"/>
                <a:cs typeface="+mn-cs"/>
              </a:rPr>
              <a:t> </a:t>
            </a:r>
            <a:r>
              <a:rPr lang="pt-PT" sz="1200">
                <a:solidFill>
                  <a:schemeClr val="tx1"/>
                </a:solidFill>
                <a:latin typeface="+mn-lt"/>
                <a:ea typeface="+mn-ea"/>
                <a:cs typeface="+mn-cs"/>
              </a:rPr>
              <a:t>de sinal pode reduzir significativamente a vida útil da bateria. Em casos de bateria fraca,</a:t>
            </a:r>
            <a:r>
              <a:rPr lang="pt-PT" sz="1200" baseline="0">
                <a:solidFill>
                  <a:schemeClr val="tx1"/>
                </a:solidFill>
                <a:latin typeface="+mn-lt"/>
                <a:ea typeface="+mn-ea"/>
                <a:cs typeface="+mn-cs"/>
              </a:rPr>
              <a:t> </a:t>
            </a:r>
            <a:r>
              <a:rPr lang="pt-PT" sz="1200">
                <a:solidFill>
                  <a:schemeClr val="tx1"/>
                </a:solidFill>
                <a:latin typeface="+mn-lt"/>
                <a:ea typeface="+mn-ea"/>
                <a:cs typeface="+mn-cs"/>
              </a:rPr>
              <a:t>considere colocar dispositivos em "modo de voo".</a:t>
            </a:r>
          </a:p>
          <a:p>
            <a:r>
              <a:rPr lang="pt-PT" sz="1200">
                <a:solidFill>
                  <a:schemeClr val="tx1"/>
                </a:solidFill>
                <a:latin typeface="+mn-lt"/>
                <a:ea typeface="+mn-ea"/>
                <a:cs typeface="+mn-cs"/>
              </a:rPr>
              <a:t>• Transporte:</a:t>
            </a:r>
          </a:p>
          <a:p>
            <a:r>
              <a:rPr lang="pt-PT" sz="1200">
                <a:solidFill>
                  <a:schemeClr val="tx1"/>
                </a:solidFill>
                <a:latin typeface="+mn-lt"/>
                <a:ea typeface="+mn-ea"/>
                <a:cs typeface="+mn-cs"/>
              </a:rPr>
              <a:t>- Mantenha as provas eletrónicas longe de fontes magnéticas. - Transmissores de rádio, ímanes de</a:t>
            </a:r>
            <a:r>
              <a:rPr lang="pt-PT" sz="1200" baseline="0">
                <a:solidFill>
                  <a:schemeClr val="tx1"/>
                </a:solidFill>
                <a:latin typeface="+mn-lt"/>
                <a:ea typeface="+mn-ea"/>
                <a:cs typeface="+mn-cs"/>
              </a:rPr>
              <a:t> </a:t>
            </a:r>
            <a:r>
              <a:rPr lang="pt-PT" sz="1200">
                <a:solidFill>
                  <a:schemeClr val="tx1"/>
                </a:solidFill>
                <a:latin typeface="+mn-lt"/>
                <a:ea typeface="+mn-ea"/>
                <a:cs typeface="+mn-cs"/>
              </a:rPr>
              <a:t>altifalantes e bancos aquecidos são exemplos de itens que podem danificar as provas eletrónicas;</a:t>
            </a:r>
          </a:p>
          <a:p>
            <a:r>
              <a:rPr lang="pt-PT" sz="1200">
                <a:solidFill>
                  <a:schemeClr val="tx1"/>
                </a:solidFill>
                <a:latin typeface="+mn-lt"/>
                <a:ea typeface="+mn-ea"/>
                <a:cs typeface="+mn-cs"/>
              </a:rPr>
              <a:t>- Certifique-se de que o equipamento está protegido contra choques e impactos (isto é, danos</a:t>
            </a:r>
            <a:r>
              <a:rPr lang="pt-PT" sz="1200" baseline="0">
                <a:solidFill>
                  <a:schemeClr val="tx1"/>
                </a:solidFill>
                <a:latin typeface="+mn-lt"/>
                <a:ea typeface="+mn-ea"/>
                <a:cs typeface="+mn-cs"/>
              </a:rPr>
              <a:t> </a:t>
            </a:r>
            <a:r>
              <a:rPr lang="pt-PT" sz="1200">
                <a:solidFill>
                  <a:schemeClr val="tx1"/>
                </a:solidFill>
                <a:latin typeface="+mn-lt"/>
                <a:ea typeface="+mn-ea"/>
                <a:cs typeface="+mn-cs"/>
              </a:rPr>
              <a:t>mecânicos), calor e humidade;</a:t>
            </a:r>
          </a:p>
          <a:p>
            <a:r>
              <a:rPr lang="pt-PT" sz="1200">
                <a:solidFill>
                  <a:schemeClr val="tx1"/>
                </a:solidFill>
                <a:latin typeface="+mn-lt"/>
                <a:ea typeface="+mn-ea"/>
                <a:cs typeface="+mn-cs"/>
              </a:rPr>
              <a:t>- Certifique-se de que os computadores e outros dispositivos não empacotados em recipientes estão</a:t>
            </a:r>
          </a:p>
          <a:p>
            <a:r>
              <a:rPr lang="pt-PT" sz="1200">
                <a:solidFill>
                  <a:schemeClr val="tx1"/>
                </a:solidFill>
                <a:latin typeface="+mn-lt"/>
                <a:ea typeface="+mn-ea"/>
                <a:cs typeface="+mn-cs"/>
              </a:rPr>
              <a:t>seguros durante o transporte para evitar choques e vibrações excessivas. Por exemplo,</a:t>
            </a:r>
            <a:r>
              <a:rPr lang="pt-PT" sz="1200" baseline="0">
                <a:solidFill>
                  <a:schemeClr val="tx1"/>
                </a:solidFill>
                <a:latin typeface="+mn-lt"/>
                <a:ea typeface="+mn-ea"/>
                <a:cs typeface="+mn-cs"/>
              </a:rPr>
              <a:t> </a:t>
            </a:r>
            <a:r>
              <a:rPr lang="pt-PT" sz="1200">
                <a:solidFill>
                  <a:schemeClr val="tx1"/>
                </a:solidFill>
                <a:latin typeface="+mn-lt"/>
                <a:ea typeface="+mn-ea"/>
                <a:cs typeface="+mn-cs"/>
              </a:rPr>
              <a:t>os computadores devem ser colocados no chão do veículo e os</a:t>
            </a:r>
            <a:r>
              <a:rPr lang="pt-PT" sz="1200" baseline="0">
                <a:solidFill>
                  <a:schemeClr val="tx1"/>
                </a:solidFill>
                <a:latin typeface="+mn-lt"/>
                <a:ea typeface="+mn-ea"/>
                <a:cs typeface="+mn-cs"/>
              </a:rPr>
              <a:t> </a:t>
            </a:r>
            <a:r>
              <a:rPr lang="pt-PT" sz="1200">
                <a:solidFill>
                  <a:schemeClr val="tx1"/>
                </a:solidFill>
                <a:latin typeface="+mn-lt"/>
                <a:ea typeface="+mn-ea"/>
                <a:cs typeface="+mn-cs"/>
              </a:rPr>
              <a:t>monitores colocados no banco</a:t>
            </a:r>
            <a:r>
              <a:rPr lang="pt-PT" sz="1200" baseline="0">
                <a:solidFill>
                  <a:schemeClr val="tx1"/>
                </a:solidFill>
                <a:latin typeface="+mn-lt"/>
                <a:ea typeface="+mn-ea"/>
                <a:cs typeface="+mn-cs"/>
              </a:rPr>
              <a:t> </a:t>
            </a:r>
            <a:r>
              <a:rPr lang="pt-PT" sz="1200">
                <a:solidFill>
                  <a:schemeClr val="tx1"/>
                </a:solidFill>
                <a:latin typeface="+mn-lt"/>
                <a:ea typeface="+mn-ea"/>
                <a:cs typeface="+mn-cs"/>
              </a:rPr>
              <a:t>com o ecrã para baixo e presos por um cinto de segurança;</a:t>
            </a:r>
          </a:p>
          <a:p>
            <a:r>
              <a:rPr lang="pt-PT" sz="1200">
                <a:solidFill>
                  <a:schemeClr val="tx1"/>
                </a:solidFill>
                <a:latin typeface="+mn-lt"/>
                <a:ea typeface="+mn-ea"/>
                <a:cs typeface="+mn-cs"/>
              </a:rPr>
              <a:t>- Não coloque objetos pesados no topo de peças mais pequenas do equipamento/dispositivos de armazenamento de dados informáticos;</a:t>
            </a:r>
          </a:p>
          <a:p>
            <a:r>
              <a:rPr lang="pt-PT" sz="1200">
                <a:solidFill>
                  <a:schemeClr val="tx1"/>
                </a:solidFill>
                <a:latin typeface="+mn-lt"/>
                <a:ea typeface="+mn-ea"/>
                <a:cs typeface="+mn-cs"/>
              </a:rPr>
              <a:t>- Sempre que possível, não armazene provas eletrónicas no interior de veículos durante longos períodos de</a:t>
            </a:r>
            <a:r>
              <a:rPr lang="pt-PT" sz="1200" baseline="0">
                <a:solidFill>
                  <a:schemeClr val="tx1"/>
                </a:solidFill>
                <a:latin typeface="+mn-lt"/>
                <a:ea typeface="+mn-ea"/>
                <a:cs typeface="+mn-cs"/>
              </a:rPr>
              <a:t> </a:t>
            </a:r>
            <a:r>
              <a:rPr lang="pt-PT" sz="1200">
                <a:solidFill>
                  <a:schemeClr val="tx1"/>
                </a:solidFill>
                <a:latin typeface="+mn-lt"/>
                <a:ea typeface="+mn-ea"/>
                <a:cs typeface="+mn-cs"/>
              </a:rPr>
              <a:t>tempo.</a:t>
            </a:r>
          </a:p>
          <a:p>
            <a:r>
              <a:rPr lang="pt-PT" sz="1200">
                <a:solidFill>
                  <a:schemeClr val="tx1"/>
                </a:solidFill>
                <a:latin typeface="+mn-lt"/>
                <a:ea typeface="+mn-ea"/>
                <a:cs typeface="+mn-cs"/>
              </a:rPr>
              <a:t>- Documente o transporte das provas digitais e mantenha a cadeia de</a:t>
            </a:r>
            <a:r>
              <a:rPr lang="pt-PT" sz="1200" baseline="0">
                <a:solidFill>
                  <a:schemeClr val="tx1"/>
                </a:solidFill>
                <a:latin typeface="+mn-lt"/>
                <a:ea typeface="+mn-ea"/>
                <a:cs typeface="+mn-cs"/>
              </a:rPr>
              <a:t> </a:t>
            </a:r>
            <a:r>
              <a:rPr lang="pt-PT" sz="1200">
                <a:solidFill>
                  <a:schemeClr val="tx1"/>
                </a:solidFill>
                <a:latin typeface="+mn-lt"/>
                <a:ea typeface="+mn-ea"/>
                <a:cs typeface="+mn-cs"/>
              </a:rPr>
              <a:t>custódia para todas as provas transportadas.</a:t>
            </a:r>
          </a:p>
          <a:p>
            <a:endParaRPr lang="en-US" sz="1200" kern="1200" dirty="0">
              <a:solidFill>
                <a:schemeClr val="tx1"/>
              </a:solidFill>
              <a:effectLst/>
              <a:latin typeface="+mn-lt"/>
              <a:ea typeface="+mn-ea"/>
              <a:cs typeface="+mn-cs"/>
            </a:endParaRPr>
          </a:p>
          <a:p>
            <a:pPr marL="514350" indent="-514350" eaLnBrk="1" hangingPunct="1">
              <a:lnSpc>
                <a:spcPct val="80000"/>
              </a:lnSpc>
              <a:buFont typeface="Calibri" charset="0"/>
              <a:buAutoNum type="arabicPeriod"/>
            </a:pPr>
            <a:endParaRPr lang="en-US" dirty="0">
              <a:latin typeface="Calibri" charset="0"/>
            </a:endParaRPr>
          </a:p>
          <a:p>
            <a:pPr marL="514350" indent="-514350" eaLnBrk="1" hangingPunct="1">
              <a:lnSpc>
                <a:spcPct val="80000"/>
              </a:lnSpc>
              <a:buFont typeface="Calibri" charset="0"/>
              <a:buAutoNum type="arabicPeriod"/>
            </a:pPr>
            <a:endParaRPr lang="en-US" dirty="0">
              <a:latin typeface="Calibri" charset="0"/>
            </a:endParaRPr>
          </a:p>
          <a:p>
            <a:pPr marL="514350" indent="-514350" eaLnBrk="1" hangingPunct="1">
              <a:lnSpc>
                <a:spcPct val="80000"/>
              </a:lnSpc>
              <a:buFont typeface="Calibri" charset="0"/>
              <a:buAutoNum type="arabicPeriod"/>
            </a:pPr>
            <a:r>
              <a:rPr lang="pt-PT">
                <a:latin typeface="Calibri" charset="0"/>
              </a:rPr>
              <a:t>Para proteção de equipamentos a serem removidos, como placas de circuito. Devem ser evitados os materiais que podem produzir estática, como sacos de polietileno.</a:t>
            </a:r>
          </a:p>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Para fixar cabos</a:t>
            </a:r>
          </a:p>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Devem ser evitados os materiais que podem produzir estática, como esferovite.</a:t>
            </a:r>
          </a:p>
          <a:p>
            <a:pPr marL="514350" indent="-514350" eaLnBrk="1" hangingPunct="1">
              <a:lnSpc>
                <a:spcPct val="80000"/>
              </a:lnSpc>
              <a:buFont typeface="Calibri" charset="0"/>
              <a:buAutoNum type="arabicPeriod"/>
            </a:pPr>
            <a:r>
              <a:rPr lang="pt-PT">
                <a:latin typeface="Calibri" charset="0"/>
              </a:rPr>
              <a:t>A embalagem original deve ser utilizada sempre que disponível</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ACF3AFC4-45B0-5D43-B516-F99B15D26380}" type="slidenum">
              <a:rPr lang="en-US">
                <a:latin typeface="Calibri" charset="0"/>
              </a:rPr>
              <a:pPr eaLnBrk="1" hangingPunct="1"/>
              <a:t>85</a:t>
            </a:fld>
            <a:endParaRPr lang="en-US">
              <a:latin typeface="Calibri" charset="0"/>
            </a:endParaRPr>
          </a:p>
        </p:txBody>
      </p:sp>
    </p:spTree>
    <p:extLst>
      <p:ext uri="{BB962C8B-B14F-4D97-AF65-F5344CB8AC3E}">
        <p14:creationId xmlns:p14="http://schemas.microsoft.com/office/powerpoint/2010/main" val="390823623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pt-PT">
                <a:latin typeface="Calibri" charset="0"/>
              </a:rPr>
              <a:t>Não deve ser utilizado na proximidade de equipamentos informáticos</a:t>
            </a:r>
          </a:p>
          <a:p>
            <a:pPr marL="514350" indent="-514350" eaLnBrk="1" hangingPunct="1">
              <a:lnSpc>
                <a:spcPct val="80000"/>
              </a:lnSpc>
              <a:buFont typeface="Calibri" charset="0"/>
              <a:buAutoNum type="arabicPeriod"/>
            </a:pPr>
            <a:r>
              <a:rPr lang="pt-PT">
                <a:latin typeface="Calibri" charset="0"/>
              </a:rPr>
              <a:t>Por exemplo, números de telefone da unidade especializada </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009D68BB-A808-4D4C-B06E-93DDBDEDE48F}" type="slidenum">
              <a:rPr lang="en-US">
                <a:latin typeface="Calibri" charset="0"/>
              </a:rPr>
              <a:pPr eaLnBrk="1" hangingPunct="1"/>
              <a:t>86</a:t>
            </a:fld>
            <a:endParaRPr lang="en-US">
              <a:latin typeface="Calibri" charset="0"/>
            </a:endParaRPr>
          </a:p>
        </p:txBody>
      </p:sp>
    </p:spTree>
    <p:extLst>
      <p:ext uri="{BB962C8B-B14F-4D97-AF65-F5344CB8AC3E}">
        <p14:creationId xmlns:p14="http://schemas.microsoft.com/office/powerpoint/2010/main" val="140382929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r>
              <a:rPr lang="pt-PT" sz="1200">
                <a:solidFill>
                  <a:schemeClr val="tx1"/>
                </a:solidFill>
                <a:latin typeface="+mn-lt"/>
                <a:ea typeface="+mn-ea"/>
                <a:cs typeface="+mn-cs"/>
              </a:rPr>
              <a:t>Lanterna pequena com suporte;</a:t>
            </a:r>
          </a:p>
          <a:p>
            <a:r>
              <a:rPr lang="pt-PT" sz="1200">
                <a:solidFill>
                  <a:schemeClr val="tx1"/>
                </a:solidFill>
                <a:latin typeface="+mn-lt"/>
                <a:ea typeface="+mn-ea"/>
                <a:cs typeface="+mn-cs"/>
              </a:rPr>
              <a:t>- Luvas;</a:t>
            </a:r>
          </a:p>
          <a:p>
            <a:r>
              <a:rPr lang="pt-PT" sz="1200">
                <a:solidFill>
                  <a:schemeClr val="tx1"/>
                </a:solidFill>
                <a:latin typeface="+mn-lt"/>
                <a:ea typeface="+mn-ea"/>
                <a:cs typeface="+mn-cs"/>
              </a:rPr>
              <a:t>- Carrinho de mão (ou seja, de apenas um roda ou de duas);</a:t>
            </a:r>
          </a:p>
          <a:p>
            <a:r>
              <a:rPr lang="pt-PT" sz="1200">
                <a:solidFill>
                  <a:schemeClr val="tx1"/>
                </a:solidFill>
                <a:latin typeface="+mn-lt"/>
                <a:ea typeface="+mn-ea"/>
                <a:cs typeface="+mn-cs"/>
              </a:rPr>
              <a:t>- Elásticos grandes;</a:t>
            </a:r>
          </a:p>
          <a:p>
            <a:r>
              <a:rPr lang="pt-PT" sz="1200">
                <a:solidFill>
                  <a:schemeClr val="tx1"/>
                </a:solidFill>
                <a:latin typeface="+mn-lt"/>
                <a:ea typeface="+mn-ea"/>
                <a:cs typeface="+mn-cs"/>
              </a:rPr>
              <a:t>- Lupa;</a:t>
            </a:r>
          </a:p>
          <a:p>
            <a:r>
              <a:rPr lang="pt-PT" sz="1200">
                <a:solidFill>
                  <a:schemeClr val="tx1"/>
                </a:solidFill>
                <a:latin typeface="+mn-lt"/>
                <a:ea typeface="+mn-ea"/>
                <a:cs typeface="+mn-cs"/>
              </a:rPr>
              <a:t>- Papel de impressão.</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807C854F-C0CF-7F4C-859F-F9E6074DACF8}" type="slidenum">
              <a:rPr lang="en-US">
                <a:latin typeface="Calibri" charset="0"/>
              </a:rPr>
              <a:pPr eaLnBrk="1" hangingPunct="1"/>
              <a:t>87</a:t>
            </a:fld>
            <a:endParaRPr lang="en-US">
              <a:latin typeface="Calibri" charset="0"/>
            </a:endParaRPr>
          </a:p>
        </p:txBody>
      </p:sp>
    </p:spTree>
    <p:extLst>
      <p:ext uri="{BB962C8B-B14F-4D97-AF65-F5344CB8AC3E}">
        <p14:creationId xmlns:p14="http://schemas.microsoft.com/office/powerpoint/2010/main" val="213919414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pt-PT" sz="1200">
                <a:solidFill>
                  <a:schemeClr val="tx1"/>
                </a:solidFill>
                <a:latin typeface="+mn-lt"/>
                <a:ea typeface="+mn-ea"/>
                <a:cs typeface="+mn-cs"/>
              </a:rPr>
              <a:t>Um computador portátil com todas as ferramentas forenses padrão instaladas;</a:t>
            </a:r>
          </a:p>
          <a:p>
            <a:r>
              <a:rPr lang="pt-PT" sz="1200">
                <a:solidFill>
                  <a:schemeClr val="tx1"/>
                </a:solidFill>
                <a:latin typeface="+mn-lt"/>
                <a:ea typeface="+mn-ea"/>
                <a:cs typeface="+mn-cs"/>
              </a:rPr>
              <a:t>- Cabos de rede (par trançado e cruzados);</a:t>
            </a:r>
          </a:p>
          <a:p>
            <a:r>
              <a:rPr lang="pt-PT" sz="1200">
                <a:solidFill>
                  <a:schemeClr val="tx1"/>
                </a:solidFill>
                <a:latin typeface="+mn-lt"/>
                <a:ea typeface="+mn-ea"/>
                <a:cs typeface="+mn-cs"/>
              </a:rPr>
              <a:t>- Capacidade de disco rígido suficiente (por exemplo, algumas unidades de disco rígido externas de terabyte);</a:t>
            </a:r>
          </a:p>
          <a:p>
            <a:r>
              <a:rPr lang="pt-PT" sz="1200">
                <a:solidFill>
                  <a:schemeClr val="tx1"/>
                </a:solidFill>
                <a:latin typeface="+mn-lt"/>
                <a:ea typeface="+mn-ea"/>
                <a:cs typeface="+mn-cs"/>
              </a:rPr>
              <a:t>- Bloqueadores de gravação de hardware (para criação de imagens no local e questões de triagem);</a:t>
            </a:r>
          </a:p>
          <a:p>
            <a:r>
              <a:rPr lang="pt-PT" sz="1200">
                <a:solidFill>
                  <a:schemeClr val="tx1"/>
                </a:solidFill>
                <a:latin typeface="+mn-lt"/>
                <a:ea typeface="+mn-ea"/>
                <a:cs typeface="+mn-cs"/>
              </a:rPr>
              <a:t>- DVDs de inicialização forense (para quando os policias recebem formação para a sua utilização, para questões</a:t>
            </a:r>
            <a:r>
              <a:rPr lang="pt-PT" sz="1200" baseline="0">
                <a:solidFill>
                  <a:schemeClr val="tx1"/>
                </a:solidFill>
                <a:latin typeface="+mn-lt"/>
                <a:ea typeface="+mn-ea"/>
                <a:cs typeface="+mn-cs"/>
              </a:rPr>
              <a:t> </a:t>
            </a:r>
            <a:r>
              <a:rPr lang="pt-PT" sz="1200">
                <a:solidFill>
                  <a:schemeClr val="tx1"/>
                </a:solidFill>
                <a:latin typeface="+mn-lt"/>
                <a:ea typeface="+mn-ea"/>
                <a:cs typeface="+mn-cs"/>
              </a:rPr>
              <a:t>forenses);</a:t>
            </a:r>
          </a:p>
          <a:p>
            <a:r>
              <a:rPr lang="pt-PT" sz="1200">
                <a:solidFill>
                  <a:schemeClr val="tx1"/>
                </a:solidFill>
                <a:latin typeface="+mn-lt"/>
                <a:ea typeface="+mn-ea"/>
                <a:cs typeface="+mn-cs"/>
              </a:rPr>
              <a:t>- Ferramentas de análise forense de dados ativos (para quando os policias recebem formação para a sua utilização, para questões</a:t>
            </a:r>
            <a:r>
              <a:rPr lang="pt-PT" sz="1200" baseline="0">
                <a:solidFill>
                  <a:schemeClr val="tx1"/>
                </a:solidFill>
                <a:latin typeface="+mn-lt"/>
                <a:ea typeface="+mn-ea"/>
                <a:cs typeface="+mn-cs"/>
              </a:rPr>
              <a:t> </a:t>
            </a:r>
            <a:r>
              <a:rPr lang="pt-PT" sz="1200">
                <a:solidFill>
                  <a:schemeClr val="tx1"/>
                </a:solidFill>
                <a:latin typeface="+mn-lt"/>
                <a:ea typeface="+mn-ea"/>
                <a:cs typeface="+mn-cs"/>
              </a:rPr>
              <a:t>forenses);</a:t>
            </a:r>
          </a:p>
          <a:p>
            <a:r>
              <a:rPr lang="pt-PT" sz="1200">
                <a:solidFill>
                  <a:schemeClr val="tx1"/>
                </a:solidFill>
                <a:latin typeface="+mn-lt"/>
                <a:ea typeface="+mn-ea"/>
                <a:cs typeface="+mn-cs"/>
              </a:rPr>
              <a:t>- Transporte (de e para o local, para membros da equipa, ferramentas e equipamentos para apreensões</a:t>
            </a:r>
            <a:r>
              <a:rPr lang="pt-PT" sz="1200" baseline="0">
                <a:solidFill>
                  <a:schemeClr val="tx1"/>
                </a:solidFill>
                <a:latin typeface="+mn-lt"/>
                <a:ea typeface="+mn-ea"/>
                <a:cs typeface="+mn-cs"/>
              </a:rPr>
              <a:t> </a:t>
            </a:r>
            <a:r>
              <a:rPr lang="pt-PT" sz="1200">
                <a:solidFill>
                  <a:schemeClr val="tx1"/>
                </a:solidFill>
                <a:latin typeface="+mn-lt"/>
                <a:ea typeface="+mn-ea"/>
                <a:cs typeface="+mn-cs"/>
              </a:rPr>
              <a:t>e a evidência apreendida).</a:t>
            </a:r>
          </a:p>
          <a:p>
            <a:pPr marL="514350" indent="-514350" eaLnBrk="1" hangingPunct="1">
              <a:lnSpc>
                <a:spcPct val="80000"/>
              </a:lnSpc>
              <a:buFont typeface="Calibri" charset="0"/>
              <a:buAutoNum type="arabicPeriod"/>
            </a:pPr>
            <a:endParaRPr lang="en-GB">
              <a:latin typeface="Calibri" charset="0"/>
            </a:endParaRPr>
          </a:p>
          <a:p>
            <a:pPr marL="514350" indent="-514350" eaLnBrk="1" hangingPunct="1">
              <a:lnSpc>
                <a:spcPct val="80000"/>
              </a:lnSpc>
              <a:buFont typeface="Calibri" charset="0"/>
              <a:buAutoNum type="arabicPeriod"/>
            </a:pPr>
            <a:endParaRPr lang="en-GB">
              <a:latin typeface="Calibri" charset="0"/>
            </a:endParaRPr>
          </a:p>
          <a:p>
            <a:pPr marL="514350" indent="-514350" eaLnBrk="1" hangingPunct="1">
              <a:lnSpc>
                <a:spcPct val="80000"/>
              </a:lnSpc>
              <a:buFont typeface="Calibri" charset="0"/>
              <a:buAutoNum type="arabicPeriod"/>
            </a:pPr>
            <a:endParaRPr lang="en-U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AED65D2-015E-D748-88ED-7E9BF89AE3B5}" type="slidenum">
              <a:rPr lang="en-US">
                <a:latin typeface="Calibri" charset="0"/>
              </a:rPr>
              <a:pPr eaLnBrk="1" hangingPunct="1"/>
              <a:t>88</a:t>
            </a:fld>
            <a:endParaRPr lang="en-US">
              <a:latin typeface="Calibri" charset="0"/>
            </a:endParaRPr>
          </a:p>
        </p:txBody>
      </p:sp>
    </p:spTree>
    <p:extLst>
      <p:ext uri="{BB962C8B-B14F-4D97-AF65-F5344CB8AC3E}">
        <p14:creationId xmlns:p14="http://schemas.microsoft.com/office/powerpoint/2010/main" val="206192255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89</a:t>
            </a:fld>
            <a:endParaRPr lang="en-US"/>
          </a:p>
        </p:txBody>
      </p:sp>
    </p:spTree>
    <p:extLst>
      <p:ext uri="{BB962C8B-B14F-4D97-AF65-F5344CB8AC3E}">
        <p14:creationId xmlns:p14="http://schemas.microsoft.com/office/powerpoint/2010/main" val="1248279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pt-PT" sz="1200" b="0" i="0" u="none" strike="noStrike" baseline="0">
                <a:solidFill>
                  <a:schemeClr val="tx1"/>
                </a:solidFill>
                <a:latin typeface="+mn-lt"/>
                <a:ea typeface="+mn-ea"/>
                <a:cs typeface="+mn-cs"/>
              </a:rPr>
              <a:t>Todos os processos penais dependem de provas para se decidir sobre a culpa ou inocência de um acusado ou para se decidir quanto aos elementos substantivos de um processo civil. Tradicional e historicamente, as provas são físicas (como documentos ou fotografias) ou depoimentos orais de testemunhas.</a:t>
            </a:r>
          </a:p>
          <a:p>
            <a:endParaRPr lang="en-US" sz="1200" b="0" i="0" u="none" strike="noStrike" kern="1200" baseline="0" dirty="0">
              <a:solidFill>
                <a:schemeClr val="tx1"/>
              </a:solidFill>
              <a:latin typeface="+mn-lt"/>
              <a:ea typeface="+mn-ea"/>
              <a:cs typeface="+mn-cs"/>
            </a:endParaRPr>
          </a:p>
          <a:p>
            <a:r>
              <a:rPr lang="pt-PT" sz="1200" b="0" i="0" u="none" strike="noStrike" baseline="0">
                <a:solidFill>
                  <a:schemeClr val="tx1"/>
                </a:solidFill>
                <a:latin typeface="+mn-lt"/>
                <a:ea typeface="+mn-ea"/>
                <a:cs typeface="+mn-cs"/>
              </a:rPr>
              <a:t>As provas eletrónicas são obtidas de dispositivos eletrónicos, como computadores e respetivos aparelhos periféricos, redes de computadores, telemóveis, câmaras digitais e outros equipamentos portáteis (nomeadamente dispositivos de armazenamento de dados) e da Internet. As informações que contém não</a:t>
            </a:r>
          </a:p>
          <a:p>
            <a:r>
              <a:rPr lang="pt-PT" sz="1200" b="0" i="0" u="none" strike="noStrike" baseline="0">
                <a:solidFill>
                  <a:schemeClr val="tx1"/>
                </a:solidFill>
                <a:latin typeface="+mn-lt"/>
                <a:ea typeface="+mn-ea"/>
                <a:cs typeface="+mn-cs"/>
              </a:rPr>
              <a:t>possuem uma forma física independente.</a:t>
            </a:r>
          </a:p>
          <a:p>
            <a:endParaRPr lang="en-US" sz="1200" b="0" i="0" u="none" strike="noStrike" kern="1200" baseline="0" dirty="0">
              <a:solidFill>
                <a:schemeClr val="tx1"/>
              </a:solidFill>
              <a:latin typeface="+mn-lt"/>
              <a:ea typeface="+mn-ea"/>
              <a:cs typeface="+mn-cs"/>
            </a:endParaRPr>
          </a:p>
          <a:p>
            <a:r>
              <a:rPr lang="pt-PT" sz="1200" b="0" i="0" u="none" strike="noStrike" baseline="0">
                <a:solidFill>
                  <a:schemeClr val="tx1"/>
                </a:solidFill>
                <a:latin typeface="+mn-lt"/>
                <a:ea typeface="+mn-ea"/>
                <a:cs typeface="+mn-cs"/>
              </a:rPr>
              <a:t>Contudo, as provas eletrónicas não diferem em muitos aspetos das provas tradicionais no sentido em que a parte que as apresenta em processos legais deve ser capaz de demonstrar que refletem o mesmo conjunto de circunstâncias e informações factuais que refletiam no momento da infração. Por outras palavras, devem ser capazes de demonstrar que não ocorreram (ou não podem ter ocorrido) alterações, eliminações, adições ou outras alterações.</a:t>
            </a:r>
          </a:p>
          <a:p>
            <a:endParaRPr lang="en-US" sz="1200" b="0" i="0" u="none" strike="noStrike" kern="1200" baseline="0" dirty="0">
              <a:solidFill>
                <a:schemeClr val="tx1"/>
              </a:solidFill>
              <a:latin typeface="+mn-lt"/>
              <a:ea typeface="+mn-ea"/>
              <a:cs typeface="+mn-cs"/>
            </a:endParaRPr>
          </a:p>
          <a:p>
            <a:r>
              <a:rPr lang="pt-PT" sz="1200" b="0" i="0" u="none" strike="noStrike" baseline="0">
                <a:solidFill>
                  <a:schemeClr val="tx1"/>
                </a:solidFill>
                <a:latin typeface="+mn-lt"/>
                <a:ea typeface="+mn-ea"/>
                <a:cs typeface="+mn-cs"/>
              </a:rPr>
              <a:t>A natureza intangível dos dados e informações armazenados em formato eletrónico torna muito mais fácil manipulá-los e torná-los mais propensos a alterações do que as formas tradicionais de provas. Isto criou dificuldades especiais para o sistema de justiça, que exige que esses dados sejam tratados de maneira especial</a:t>
            </a:r>
          </a:p>
          <a:p>
            <a:r>
              <a:rPr lang="pt-PT" sz="1200" b="0" i="0" u="none" strike="noStrike" baseline="0">
                <a:solidFill>
                  <a:schemeClr val="tx1"/>
                </a:solidFill>
                <a:latin typeface="+mn-lt"/>
                <a:ea typeface="+mn-ea"/>
                <a:cs typeface="+mn-cs"/>
              </a:rPr>
              <a:t>para garantir a integridade das provas que oferecem.</a:t>
            </a:r>
          </a:p>
          <a:p>
            <a:endParaRPr lang="en-US" sz="1200" b="0" i="0" u="none" strike="noStrike" kern="1200" baseline="0" dirty="0">
              <a:solidFill>
                <a:schemeClr val="tx1"/>
              </a:solidFill>
              <a:latin typeface="+mn-lt"/>
              <a:ea typeface="+mn-ea"/>
              <a:cs typeface="+mn-cs"/>
            </a:endParaRPr>
          </a:p>
          <a:p>
            <a:r>
              <a:rPr lang="pt-PT" sz="1200" b="0" i="0" u="none" strike="noStrike" baseline="0">
                <a:solidFill>
                  <a:schemeClr val="tx1"/>
                </a:solidFill>
                <a:latin typeface="+mn-lt"/>
                <a:ea typeface="+mn-ea"/>
                <a:cs typeface="+mn-cs"/>
              </a:rPr>
              <a:t>Tendo em conta as suas características especiais, o conceito de "provas eletrónicas" pode ser definido da seguinte forma:</a:t>
            </a:r>
          </a:p>
          <a:p>
            <a:r>
              <a:rPr lang="pt-PT" sz="1200" b="0" i="0" u="none" strike="noStrike" baseline="0">
                <a:solidFill>
                  <a:schemeClr val="tx1"/>
                </a:solidFill>
                <a:latin typeface="+mn-lt"/>
                <a:ea typeface="+mn-ea"/>
                <a:cs typeface="+mn-cs"/>
              </a:rPr>
              <a:t>Quaisquer informações geradas, armazenadas ou transmitidas em formato digital que possam mais tarde ser</a:t>
            </a:r>
          </a:p>
          <a:p>
            <a:r>
              <a:rPr lang="pt-PT" sz="1200" b="0" i="0" u="none" strike="noStrike" baseline="0">
                <a:solidFill>
                  <a:schemeClr val="tx1"/>
                </a:solidFill>
                <a:latin typeface="+mn-lt"/>
                <a:ea typeface="+mn-ea"/>
                <a:cs typeface="+mn-cs"/>
              </a:rPr>
              <a:t>necessárias para provar ou refutar um facto contestado em processos judiciais.</a:t>
            </a:r>
          </a:p>
        </p:txBody>
      </p:sp>
      <p:sp>
        <p:nvSpPr>
          <p:cNvPr id="4" name="Slide Number Placeholder 3"/>
          <p:cNvSpPr>
            <a:spLocks noGrp="1"/>
          </p:cNvSpPr>
          <p:nvPr>
            <p:ph type="sldNum" sz="quarter" idx="10"/>
          </p:nvPr>
        </p:nvSpPr>
        <p:spPr/>
        <p:txBody>
          <a:bodyPr/>
          <a:lstStyle/>
          <a:p>
            <a:fld id="{6F040226-21D7-5847-B396-76B67129E36D}" type="slidenum">
              <a:rPr lang="en-US" smtClean="0"/>
              <a:pPr/>
              <a:t>7</a:t>
            </a:fld>
            <a:endParaRPr lang="en-US"/>
          </a:p>
        </p:txBody>
      </p:sp>
    </p:spTree>
    <p:extLst>
      <p:ext uri="{BB962C8B-B14F-4D97-AF65-F5344CB8AC3E}">
        <p14:creationId xmlns:p14="http://schemas.microsoft.com/office/powerpoint/2010/main" val="374377278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3" name="Notes Placeholder 2"/>
          <p:cNvSpPr>
            <a:spLocks noGrp="1"/>
          </p:cNvSpPr>
          <p:nvPr>
            <p:ph type="body" idx="1"/>
          </p:nvPr>
        </p:nvSpPr>
        <p:spPr/>
        <p:txBody>
          <a:bodyPr/>
          <a:lstStyle/>
          <a:p>
            <a:pPr>
              <a:defRPr/>
            </a:pPr>
            <a:r>
              <a:rPr lang="pt-PT"/>
              <a:t>Ex. </a:t>
            </a:r>
          </a:p>
          <a:p>
            <a:pPr marL="228600" indent="-228600">
              <a:buFontTx/>
              <a:buAutoNum type="arabicPeriod"/>
              <a:defRPr/>
            </a:pPr>
            <a:r>
              <a:rPr lang="pt-PT"/>
              <a:t>15 pessoas em vez de 1</a:t>
            </a:r>
          </a:p>
          <a:p>
            <a:pPr marL="228600" indent="-228600">
              <a:buFontTx/>
              <a:buAutoNum type="arabicPeriod"/>
              <a:defRPr/>
            </a:pPr>
            <a:r>
              <a:rPr lang="pt-PT"/>
              <a:t>2 cães grandes</a:t>
            </a:r>
          </a:p>
          <a:p>
            <a:pPr marL="228600" indent="-228600">
              <a:buFontTx/>
              <a:buAutoNum type="arabicPeriod"/>
              <a:defRPr/>
            </a:pPr>
            <a:r>
              <a:rPr lang="pt-PT"/>
              <a:t>Um bebé recém-nascido</a:t>
            </a:r>
          </a:p>
          <a:p>
            <a:pPr marL="228600" indent="-228600">
              <a:buFontTx/>
              <a:buAutoNum type="arabicPeriod"/>
              <a:defRPr/>
            </a:pPr>
            <a:endParaRPr lang="el-GR">
              <a:ea typeface="+mn-ea"/>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13EF82B5-62B5-4949-88A2-087D2E726F28}" type="slidenum">
              <a:rPr lang="en-US">
                <a:latin typeface="Calibri" charset="0"/>
              </a:rPr>
              <a:pPr eaLnBrk="1" hangingPunct="1"/>
              <a:t>90</a:t>
            </a:fld>
            <a:endParaRPr lang="en-US">
              <a:latin typeface="Calibri" charset="0"/>
            </a:endParaRPr>
          </a:p>
        </p:txBody>
      </p:sp>
    </p:spTree>
    <p:extLst>
      <p:ext uri="{BB962C8B-B14F-4D97-AF65-F5344CB8AC3E}">
        <p14:creationId xmlns:p14="http://schemas.microsoft.com/office/powerpoint/2010/main" val="170554252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None/>
            </a:pPr>
            <a:endParaRPr lang="en-GB">
              <a:latin typeface="Calibri" charset="0"/>
            </a:endParaRPr>
          </a:p>
          <a:p>
            <a:pPr marL="514350" indent="-514350" eaLnBrk="1" hangingPunct="1">
              <a:lnSpc>
                <a:spcPct val="80000"/>
              </a:lnSpc>
              <a:buFont typeface="Calibri" charset="0"/>
              <a:buAutoNum type="arabicPeriod"/>
            </a:pPr>
            <a:endParaRPr lang="en-GB">
              <a:latin typeface="Calibri" charset="0"/>
            </a:endParaRPr>
          </a:p>
          <a:p>
            <a:pPr marL="514350" indent="-514350" eaLnBrk="1" hangingPunct="1">
              <a:lnSpc>
                <a:spcPct val="80000"/>
              </a:lnSpc>
              <a:buFont typeface="Calibri" charset="0"/>
              <a:buAutoNum type="arabicPeriod"/>
            </a:pPr>
            <a:endParaRPr lang="en-U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477CECC-2CAE-4147-8410-2A773FA9C6B2}" type="slidenum">
              <a:rPr lang="en-US">
                <a:latin typeface="Calibri" charset="0"/>
              </a:rPr>
              <a:pPr eaLnBrk="1" hangingPunct="1"/>
              <a:t>91</a:t>
            </a:fld>
            <a:endParaRPr lang="en-US">
              <a:latin typeface="Calibri" charset="0"/>
            </a:endParaRPr>
          </a:p>
        </p:txBody>
      </p:sp>
    </p:spTree>
    <p:extLst>
      <p:ext uri="{BB962C8B-B14F-4D97-AF65-F5344CB8AC3E}">
        <p14:creationId xmlns:p14="http://schemas.microsoft.com/office/powerpoint/2010/main" val="56088291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n-GB">
              <a:latin typeface="Calibri" charset="0"/>
            </a:endParaRPr>
          </a:p>
          <a:p>
            <a:r>
              <a:rPr lang="pt-PT" sz="1200">
                <a:solidFill>
                  <a:schemeClr val="tx1"/>
                </a:solidFill>
                <a:latin typeface="+mn-lt"/>
                <a:ea typeface="+mn-ea"/>
                <a:cs typeface="+mn-cs"/>
              </a:rPr>
              <a:t>Assegurar o local envolve os seguintes passos:</a:t>
            </a:r>
          </a:p>
          <a:p>
            <a:r>
              <a:rPr lang="pt-PT" sz="1200">
                <a:solidFill>
                  <a:schemeClr val="tx1"/>
                </a:solidFill>
                <a:latin typeface="+mn-lt"/>
                <a:ea typeface="+mn-ea"/>
                <a:cs typeface="+mn-cs"/>
              </a:rPr>
              <a:t>• Siga as normas e procedimentos padrão na sua jurisdição para garantir a cena do crime:</a:t>
            </a:r>
          </a:p>
          <a:p>
            <a:r>
              <a:rPr lang="pt-PT" sz="1200">
                <a:solidFill>
                  <a:schemeClr val="tx1"/>
                </a:solidFill>
                <a:latin typeface="+mn-lt"/>
                <a:ea typeface="+mn-ea"/>
                <a:cs typeface="+mn-cs"/>
              </a:rPr>
              <a:t>• Afaste todas as pessoas da proximidade de qualquer prova a ser recolhida (incluindo</a:t>
            </a:r>
            <a:r>
              <a:rPr lang="pt-PT" sz="1200" baseline="0">
                <a:solidFill>
                  <a:schemeClr val="tx1"/>
                </a:solidFill>
                <a:latin typeface="+mn-lt"/>
                <a:ea typeface="+mn-ea"/>
                <a:cs typeface="+mn-cs"/>
              </a:rPr>
              <a:t> </a:t>
            </a:r>
            <a:r>
              <a:rPr lang="pt-PT" sz="1200">
                <a:solidFill>
                  <a:schemeClr val="tx1"/>
                </a:solidFill>
                <a:latin typeface="+mn-lt"/>
                <a:ea typeface="+mn-ea"/>
                <a:cs typeface="+mn-cs"/>
              </a:rPr>
              <a:t>equipamento e fonte de alimentação);</a:t>
            </a:r>
          </a:p>
          <a:p>
            <a:r>
              <a:rPr lang="pt-PT" sz="1200">
                <a:solidFill>
                  <a:schemeClr val="tx1"/>
                </a:solidFill>
                <a:latin typeface="+mn-lt"/>
                <a:ea typeface="+mn-ea"/>
                <a:cs typeface="+mn-cs"/>
              </a:rPr>
              <a:t>• Proteja todos os dispositivos eletrónicos, incluindo dispositivos pessoais e portáteis;</a:t>
            </a:r>
          </a:p>
          <a:p>
            <a:r>
              <a:rPr lang="pt-PT" sz="1200">
                <a:solidFill>
                  <a:schemeClr val="tx1"/>
                </a:solidFill>
                <a:latin typeface="+mn-lt"/>
                <a:ea typeface="+mn-ea"/>
                <a:cs typeface="+mn-cs"/>
              </a:rPr>
              <a:t>• Recusar ofertas de ajuda ou assistência técnica de pessoas não autorizadas.</a:t>
            </a:r>
          </a:p>
          <a:p>
            <a:r>
              <a:rPr lang="pt-PT" sz="1200">
                <a:solidFill>
                  <a:schemeClr val="tx1"/>
                </a:solidFill>
                <a:latin typeface="+mn-lt"/>
                <a:ea typeface="+mn-ea"/>
                <a:cs typeface="+mn-cs"/>
              </a:rPr>
              <a:t>• Deixe um computador ou dispositivo eletrónico desligado se já estiver desligado.</a:t>
            </a:r>
          </a:p>
          <a:p>
            <a:pPr marL="514350" indent="-514350" eaLnBrk="1" hangingPunct="1">
              <a:lnSpc>
                <a:spcPct val="80000"/>
              </a:lnSpc>
              <a:buFont typeface="Calibri" charset="0"/>
              <a:buAutoNum type="arabicPeriod"/>
            </a:pPr>
            <a:endParaRPr lang="en-U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066E418A-6AE8-324D-853D-A398FD5C970E}" type="slidenum">
              <a:rPr lang="en-US">
                <a:latin typeface="Calibri" charset="0"/>
              </a:rPr>
              <a:pPr eaLnBrk="1" hangingPunct="1"/>
              <a:t>92</a:t>
            </a:fld>
            <a:endParaRPr lang="en-US">
              <a:latin typeface="Calibri" charset="0"/>
            </a:endParaRPr>
          </a:p>
        </p:txBody>
      </p:sp>
    </p:spTree>
    <p:extLst>
      <p:ext uri="{BB962C8B-B14F-4D97-AF65-F5344CB8AC3E}">
        <p14:creationId xmlns:p14="http://schemas.microsoft.com/office/powerpoint/2010/main" val="270408386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pt-PT" sz="1200">
                <a:solidFill>
                  <a:schemeClr val="tx1"/>
                </a:solidFill>
                <a:latin typeface="+mn-lt"/>
                <a:ea typeface="+mn-ea"/>
                <a:cs typeface="+mn-cs"/>
              </a:rPr>
              <a:t>• Se um computador estiver ligado ou o estado não conseguir ser determinado, o investigador deve seguir os</a:t>
            </a:r>
            <a:r>
              <a:rPr lang="pt-PT" sz="1200" baseline="0">
                <a:solidFill>
                  <a:schemeClr val="tx1"/>
                </a:solidFill>
                <a:latin typeface="+mn-lt"/>
                <a:ea typeface="+mn-ea"/>
                <a:cs typeface="+mn-cs"/>
              </a:rPr>
              <a:t> </a:t>
            </a:r>
            <a:r>
              <a:rPr lang="pt-PT" sz="1200">
                <a:solidFill>
                  <a:schemeClr val="tx1"/>
                </a:solidFill>
                <a:latin typeface="+mn-lt"/>
                <a:ea typeface="+mn-ea"/>
                <a:cs typeface="+mn-cs"/>
              </a:rPr>
              <a:t>passos descritos na secção 3.4.3</a:t>
            </a:r>
            <a:r>
              <a:rPr lang="pt-PT" sz="1200" baseline="0">
                <a:solidFill>
                  <a:schemeClr val="tx1"/>
                </a:solidFill>
                <a:latin typeface="+mn-lt"/>
                <a:ea typeface="+mn-ea"/>
                <a:cs typeface="+mn-cs"/>
              </a:rPr>
              <a:t> do guia;</a:t>
            </a:r>
          </a:p>
          <a:p>
            <a:r>
              <a:rPr lang="pt-PT" sz="1200">
                <a:solidFill>
                  <a:schemeClr val="tx1"/>
                </a:solidFill>
                <a:latin typeface="+mn-lt"/>
                <a:ea typeface="+mn-ea"/>
                <a:cs typeface="+mn-cs"/>
              </a:rPr>
              <a:t>• Proteja os dados voláteis física e eletronicamente seguindo os passos descritos na secção 3.5;</a:t>
            </a:r>
          </a:p>
          <a:p>
            <a:r>
              <a:rPr lang="pt-PT" sz="1200">
                <a:solidFill>
                  <a:schemeClr val="tx1"/>
                </a:solidFill>
                <a:latin typeface="+mn-lt"/>
                <a:ea typeface="+mn-ea"/>
                <a:cs typeface="+mn-cs"/>
              </a:rPr>
              <a:t>• Identifique e documente os componentes eletrónicos relacionados que não serão recolhidos;</a:t>
            </a:r>
          </a:p>
          <a:p>
            <a:r>
              <a:rPr lang="pt-PT" sz="1200">
                <a:solidFill>
                  <a:schemeClr val="tx1"/>
                </a:solidFill>
                <a:latin typeface="+mn-lt"/>
                <a:ea typeface="+mn-ea"/>
                <a:cs typeface="+mn-cs"/>
              </a:rPr>
              <a:t>• Identifique as linhas de telefone e rede ligadas a dispositivos, documente e identifique-os;</a:t>
            </a:r>
          </a:p>
          <a:p>
            <a:pPr marL="514350" indent="-514350" eaLnBrk="1" hangingPunct="1">
              <a:lnSpc>
                <a:spcPct val="80000"/>
              </a:lnSpc>
              <a:buFont typeface="Calibri" charset="0"/>
              <a:buAutoNum type="arabicPeriod" startAt="6"/>
            </a:pPr>
            <a:endParaRPr lang="en-U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34ED3E7B-9251-A946-8C77-F132CABE83DA}" type="slidenum">
              <a:rPr lang="en-US">
                <a:latin typeface="Calibri" charset="0"/>
              </a:rPr>
              <a:pPr eaLnBrk="1" hangingPunct="1"/>
              <a:t>93</a:t>
            </a:fld>
            <a:endParaRPr lang="en-US">
              <a:latin typeface="Calibri" charset="0"/>
            </a:endParaRPr>
          </a:p>
        </p:txBody>
      </p:sp>
    </p:spTree>
    <p:extLst>
      <p:ext uri="{BB962C8B-B14F-4D97-AF65-F5344CB8AC3E}">
        <p14:creationId xmlns:p14="http://schemas.microsoft.com/office/powerpoint/2010/main" val="239495108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n-GB">
              <a:latin typeface="Calibri" charset="0"/>
            </a:endParaRPr>
          </a:p>
          <a:p>
            <a:r>
              <a:rPr lang="pt-PT" sz="1200">
                <a:solidFill>
                  <a:schemeClr val="tx1"/>
                </a:solidFill>
                <a:latin typeface="+mn-lt"/>
                <a:ea typeface="+mn-ea"/>
                <a:cs typeface="+mn-cs"/>
              </a:rPr>
              <a:t>• Decida se qualquer outra prova é necessária de um dispositivo a ser apreendido (por exemplo, DNA, impressões digitais,</a:t>
            </a:r>
            <a:r>
              <a:rPr lang="pt-PT" sz="1200" baseline="0">
                <a:solidFill>
                  <a:schemeClr val="tx1"/>
                </a:solidFill>
                <a:latin typeface="+mn-lt"/>
                <a:ea typeface="+mn-ea"/>
                <a:cs typeface="+mn-cs"/>
              </a:rPr>
              <a:t> </a:t>
            </a:r>
            <a:r>
              <a:rPr lang="pt-PT" sz="1200">
                <a:solidFill>
                  <a:schemeClr val="tx1"/>
                </a:solidFill>
                <a:latin typeface="+mn-lt"/>
                <a:ea typeface="+mn-ea"/>
                <a:cs typeface="+mn-cs"/>
              </a:rPr>
              <a:t>drogas, impulsionadores);</a:t>
            </a:r>
          </a:p>
          <a:p>
            <a:r>
              <a:rPr lang="pt-PT" sz="1200">
                <a:solidFill>
                  <a:schemeClr val="tx1"/>
                </a:solidFill>
                <a:latin typeface="+mn-lt"/>
                <a:ea typeface="+mn-ea"/>
                <a:cs typeface="+mn-cs"/>
              </a:rPr>
              <a:t>- Caso contrário, siga os procedimentos de manuseamento gerais para esse tipo de prova referido no</a:t>
            </a:r>
            <a:r>
              <a:rPr lang="pt-PT" sz="1200" baseline="0">
                <a:solidFill>
                  <a:schemeClr val="tx1"/>
                </a:solidFill>
                <a:latin typeface="+mn-lt"/>
                <a:ea typeface="+mn-ea"/>
                <a:cs typeface="+mn-cs"/>
              </a:rPr>
              <a:t> </a:t>
            </a:r>
            <a:r>
              <a:rPr lang="pt-PT" sz="1200">
                <a:solidFill>
                  <a:schemeClr val="tx1"/>
                </a:solidFill>
                <a:latin typeface="+mn-lt"/>
                <a:ea typeface="+mn-ea"/>
                <a:cs typeface="+mn-cs"/>
              </a:rPr>
              <a:t>manual relevante;</a:t>
            </a:r>
          </a:p>
          <a:p>
            <a:r>
              <a:rPr lang="pt-PT" sz="1200">
                <a:solidFill>
                  <a:schemeClr val="tx1"/>
                </a:solidFill>
                <a:latin typeface="+mn-lt"/>
                <a:ea typeface="+mn-ea"/>
                <a:cs typeface="+mn-cs"/>
              </a:rPr>
              <a:t>- Adie técnicas destrutivas até após a recuperação de provas eletrónicas ser realizada;</a:t>
            </a:r>
          </a:p>
          <a:p>
            <a:r>
              <a:rPr lang="pt-PT" sz="1200">
                <a:solidFill>
                  <a:schemeClr val="tx1"/>
                </a:solidFill>
                <a:latin typeface="+mn-lt"/>
                <a:ea typeface="+mn-ea"/>
                <a:cs typeface="+mn-cs"/>
              </a:rPr>
              <a:t>  § Recolha impressões latentes após a recuperação de provas eletrónicas estar concluída (uma vez que</a:t>
            </a:r>
            <a:r>
              <a:rPr lang="pt-PT" sz="1200" baseline="0">
                <a:solidFill>
                  <a:schemeClr val="tx1"/>
                </a:solidFill>
                <a:latin typeface="+mn-lt"/>
                <a:ea typeface="+mn-ea"/>
                <a:cs typeface="+mn-cs"/>
              </a:rPr>
              <a:t> </a:t>
            </a:r>
            <a:r>
              <a:rPr lang="pt-PT" sz="1200">
                <a:solidFill>
                  <a:schemeClr val="tx1"/>
                </a:solidFill>
                <a:latin typeface="+mn-lt"/>
                <a:ea typeface="+mn-ea"/>
                <a:cs typeface="+mn-cs"/>
              </a:rPr>
              <a:t>teclados, ratos, disquetes, CDs ou outros componentes poderão</a:t>
            </a:r>
            <a:r>
              <a:rPr lang="pt-PT" sz="1200" baseline="0">
                <a:solidFill>
                  <a:schemeClr val="tx1"/>
                </a:solidFill>
                <a:latin typeface="+mn-lt"/>
                <a:ea typeface="+mn-ea"/>
                <a:cs typeface="+mn-cs"/>
              </a:rPr>
              <a:t> </a:t>
            </a:r>
            <a:r>
              <a:rPr lang="pt-PT" sz="1200">
                <a:solidFill>
                  <a:schemeClr val="tx1"/>
                </a:solidFill>
                <a:latin typeface="+mn-lt"/>
                <a:ea typeface="+mn-ea"/>
                <a:cs typeface="+mn-cs"/>
              </a:rPr>
              <a:t>ter impressões digitais latentes ou outras provas físicas que devam ser</a:t>
            </a:r>
            <a:r>
              <a:rPr lang="pt-PT" sz="1200" baseline="0">
                <a:solidFill>
                  <a:schemeClr val="tx1"/>
                </a:solidFill>
                <a:latin typeface="+mn-lt"/>
                <a:ea typeface="+mn-ea"/>
                <a:cs typeface="+mn-cs"/>
              </a:rPr>
              <a:t> </a:t>
            </a:r>
            <a:r>
              <a:rPr lang="pt-PT" sz="1200">
                <a:solidFill>
                  <a:schemeClr val="tx1"/>
                </a:solidFill>
                <a:latin typeface="+mn-lt"/>
                <a:ea typeface="+mn-ea"/>
                <a:cs typeface="+mn-cs"/>
              </a:rPr>
              <a:t>preservadas);</a:t>
            </a:r>
          </a:p>
          <a:p>
            <a:r>
              <a:rPr lang="pt-PT" sz="1200">
                <a:solidFill>
                  <a:schemeClr val="tx1"/>
                </a:solidFill>
                <a:latin typeface="+mn-lt"/>
                <a:ea typeface="+mn-ea"/>
                <a:cs typeface="+mn-cs"/>
              </a:rPr>
              <a:t>  § Não utilize pó de alumínio para recolher impressões digitais do local, dado que tal</a:t>
            </a:r>
            <a:r>
              <a:rPr lang="pt-PT" sz="1200" baseline="0">
                <a:solidFill>
                  <a:schemeClr val="tx1"/>
                </a:solidFill>
                <a:latin typeface="+mn-lt"/>
                <a:ea typeface="+mn-ea"/>
                <a:cs typeface="+mn-cs"/>
              </a:rPr>
              <a:t> </a:t>
            </a:r>
            <a:r>
              <a:rPr lang="pt-PT" sz="1200">
                <a:solidFill>
                  <a:schemeClr val="tx1"/>
                </a:solidFill>
                <a:latin typeface="+mn-lt"/>
                <a:ea typeface="+mn-ea"/>
                <a:cs typeface="+mn-cs"/>
              </a:rPr>
              <a:t>poderá danificar o equipamento e os dados.</a:t>
            </a:r>
          </a:p>
          <a:p>
            <a:pPr marL="514350" indent="-514350" eaLnBrk="1" hangingPunct="1">
              <a:lnSpc>
                <a:spcPct val="80000"/>
              </a:lnSpc>
              <a:buFont typeface="Calibri" charset="0"/>
              <a:buNone/>
            </a:pPr>
            <a:endParaRPr lang="en-GB">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5758124E-B0E5-CE4C-8ECE-191CFA22779F}" type="slidenum">
              <a:rPr lang="en-US">
                <a:latin typeface="Calibri" charset="0"/>
              </a:rPr>
              <a:pPr eaLnBrk="1" hangingPunct="1"/>
              <a:t>94</a:t>
            </a:fld>
            <a:endParaRPr lang="en-US">
              <a:latin typeface="Calibri" charset="0"/>
            </a:endParaRPr>
          </a:p>
        </p:txBody>
      </p:sp>
    </p:spTree>
    <p:extLst>
      <p:ext uri="{BB962C8B-B14F-4D97-AF65-F5344CB8AC3E}">
        <p14:creationId xmlns:p14="http://schemas.microsoft.com/office/powerpoint/2010/main" val="367002211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pt-PT" sz="1200">
                <a:solidFill>
                  <a:schemeClr val="tx1"/>
                </a:solidFill>
                <a:latin typeface="+mn-lt"/>
                <a:ea typeface="+mn-ea"/>
                <a:cs typeface="+mn-cs"/>
              </a:rPr>
              <a:t>• Procure no local por provas não eletrónicas, mas relacionadas, como:</a:t>
            </a:r>
          </a:p>
          <a:p>
            <a:r>
              <a:rPr lang="pt-PT" sz="1200">
                <a:solidFill>
                  <a:schemeClr val="tx1"/>
                </a:solidFill>
                <a:latin typeface="+mn-lt"/>
                <a:ea typeface="+mn-ea"/>
                <a:cs typeface="+mn-cs"/>
              </a:rPr>
              <a:t>- palavras-passe escritas e outras notas manuscritas;</a:t>
            </a:r>
          </a:p>
          <a:p>
            <a:r>
              <a:rPr lang="pt-PT" sz="1200">
                <a:solidFill>
                  <a:schemeClr val="tx1"/>
                </a:solidFill>
                <a:latin typeface="+mn-lt"/>
                <a:ea typeface="+mn-ea"/>
                <a:cs typeface="+mn-cs"/>
              </a:rPr>
              <a:t>- blocos de papel branco com escrita impressa (mas não passe com um lápis de grafite);</a:t>
            </a:r>
          </a:p>
          <a:p>
            <a:r>
              <a:rPr lang="pt-PT" sz="1200">
                <a:solidFill>
                  <a:schemeClr val="tx1"/>
                </a:solidFill>
                <a:latin typeface="+mn-lt"/>
                <a:ea typeface="+mn-ea"/>
                <a:cs typeface="+mn-cs"/>
              </a:rPr>
              <a:t>- manuais de hardware e software</a:t>
            </a:r>
          </a:p>
          <a:p>
            <a:r>
              <a:rPr lang="pt-PT" sz="1200">
                <a:solidFill>
                  <a:schemeClr val="tx1"/>
                </a:solidFill>
                <a:latin typeface="+mn-lt"/>
                <a:ea typeface="+mn-ea"/>
                <a:cs typeface="+mn-cs"/>
              </a:rPr>
              <a:t>- calendários ou agendas;</a:t>
            </a:r>
          </a:p>
          <a:p>
            <a:r>
              <a:rPr lang="pt-PT" sz="1200">
                <a:solidFill>
                  <a:schemeClr val="tx1"/>
                </a:solidFill>
                <a:latin typeface="+mn-lt"/>
                <a:ea typeface="+mn-ea"/>
                <a:cs typeface="+mn-cs"/>
              </a:rPr>
              <a:t>- texto ou impressões informáticas gráficas;</a:t>
            </a:r>
          </a:p>
          <a:p>
            <a:r>
              <a:rPr lang="pt-PT" sz="1200">
                <a:solidFill>
                  <a:schemeClr val="tx1"/>
                </a:solidFill>
                <a:latin typeface="+mn-lt"/>
                <a:ea typeface="+mn-ea"/>
                <a:cs typeface="+mn-cs"/>
              </a:rPr>
              <a:t>- fotografias ou;</a:t>
            </a:r>
          </a:p>
          <a:p>
            <a:r>
              <a:rPr lang="pt-PT" sz="1200">
                <a:solidFill>
                  <a:schemeClr val="tx1"/>
                </a:solidFill>
                <a:latin typeface="+mn-lt"/>
                <a:ea typeface="+mn-ea"/>
                <a:cs typeface="+mn-cs"/>
              </a:rPr>
              <a:t>- informações sobre interesses pessoais que podem ser úteis para posterior decifragem de palavras-passe/frases (a maioria das palavras-passe estão diretamente relacionadas com o ambiente pessoal, tais como matrículas, parceiros/filhos, números de telefone, hobbies, etc.);</a:t>
            </a:r>
          </a:p>
          <a:p>
            <a:r>
              <a:rPr lang="pt-PT" sz="1200">
                <a:solidFill>
                  <a:schemeClr val="tx1"/>
                </a:solidFill>
                <a:latin typeface="+mn-lt"/>
                <a:ea typeface="+mn-ea"/>
                <a:cs typeface="+mn-cs"/>
              </a:rPr>
              <a:t>- (Não se esqueça das provas físicas tradicionais como impressões digitais e DNA).</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D2304F7-CFFC-5C4A-929B-6CBE4E922A7E}" type="slidenum">
              <a:rPr lang="en-US">
                <a:latin typeface="Calibri" charset="0"/>
              </a:rPr>
              <a:pPr eaLnBrk="1" hangingPunct="1"/>
              <a:t>95</a:t>
            </a:fld>
            <a:endParaRPr lang="en-US">
              <a:latin typeface="Calibri" charset="0"/>
            </a:endParaRPr>
          </a:p>
        </p:txBody>
      </p:sp>
    </p:spTree>
    <p:extLst>
      <p:ext uri="{BB962C8B-B14F-4D97-AF65-F5344CB8AC3E}">
        <p14:creationId xmlns:p14="http://schemas.microsoft.com/office/powerpoint/2010/main" val="16470602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pt-PT">
                <a:latin typeface="Calibri" charset="0"/>
              </a:rPr>
              <a:t>Testemunhas, sujeitos ou outros</a:t>
            </a:r>
          </a:p>
          <a:p>
            <a:pPr marL="514350" indent="-514350" eaLnBrk="1" hangingPunct="1">
              <a:lnSpc>
                <a:spcPct val="80000"/>
              </a:lnSpc>
              <a:buFont typeface="Calibri" charset="0"/>
              <a:buAutoNum type="arabicPeriod"/>
            </a:pPr>
            <a:r>
              <a:rPr lang="pt-PT">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7DDF5159-F0C5-7540-A044-346C9E304FE2}" type="slidenum">
              <a:rPr lang="en-US">
                <a:latin typeface="Calibri" charset="0"/>
              </a:rPr>
              <a:pPr eaLnBrk="1" hangingPunct="1"/>
              <a:t>97</a:t>
            </a:fld>
            <a:endParaRPr lang="en-US">
              <a:latin typeface="Calibri" charset="0"/>
            </a:endParaRPr>
          </a:p>
        </p:txBody>
      </p:sp>
    </p:spTree>
    <p:extLst>
      <p:ext uri="{BB962C8B-B14F-4D97-AF65-F5344CB8AC3E}">
        <p14:creationId xmlns:p14="http://schemas.microsoft.com/office/powerpoint/2010/main" val="137813122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pt-PT">
                <a:latin typeface="Calibri" charset="0"/>
              </a:rPr>
              <a:t>por exemplo, contabilidade</a:t>
            </a:r>
          </a:p>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Um indivíduo pode ter várias palavras-passe, por exemplo, BIOS, início de sessão do sistema, rede ou ISP, ficheiros de aplicação, palavras-passe de encriptação, como PGP ou Truecrypt, e-mail, token de acesso, agenda ou lista de contactos.</a:t>
            </a:r>
          </a:p>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3FC2BD8-F8B1-C748-8F77-3EEA9186A070}" type="slidenum">
              <a:rPr lang="en-US">
                <a:latin typeface="Calibri" charset="0"/>
              </a:rPr>
              <a:pPr eaLnBrk="1" hangingPunct="1"/>
              <a:t>98</a:t>
            </a:fld>
            <a:endParaRPr lang="en-US">
              <a:latin typeface="Calibri" charset="0"/>
            </a:endParaRPr>
          </a:p>
        </p:txBody>
      </p:sp>
    </p:spTree>
    <p:extLst>
      <p:ext uri="{BB962C8B-B14F-4D97-AF65-F5344CB8AC3E}">
        <p14:creationId xmlns:p14="http://schemas.microsoft.com/office/powerpoint/2010/main" val="44599988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99</a:t>
            </a:fld>
            <a:endParaRPr lang="en-US"/>
          </a:p>
        </p:txBody>
      </p:sp>
    </p:spTree>
    <p:extLst>
      <p:ext uri="{BB962C8B-B14F-4D97-AF65-F5344CB8AC3E}">
        <p14:creationId xmlns:p14="http://schemas.microsoft.com/office/powerpoint/2010/main" val="193495532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pt-PT">
                <a:latin typeface="Calibri" charset="0"/>
              </a:rPr>
              <a:t>A documentação do local é um processo contínuo durante todo o procedimento de apreensão. É de extrema importância documentar com precisão a localização e a condição dos computadores, meios de armazenamento e outros dispositivos eletrónicos e convencionais. Esta secção fornece apenas um resumo das informações a serem documentadas. </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F8CB40A4-CBD6-B146-9230-62E7D316EE2B}" type="slidenum">
              <a:rPr lang="en-US">
                <a:latin typeface="Calibri" charset="0"/>
              </a:rPr>
              <a:pPr eaLnBrk="1" hangingPunct="1"/>
              <a:t>100</a:t>
            </a:fld>
            <a:endParaRPr lang="en-US">
              <a:latin typeface="Calibri" charset="0"/>
            </a:endParaRPr>
          </a:p>
        </p:txBody>
      </p:sp>
    </p:spTree>
    <p:extLst>
      <p:ext uri="{BB962C8B-B14F-4D97-AF65-F5344CB8AC3E}">
        <p14:creationId xmlns:p14="http://schemas.microsoft.com/office/powerpoint/2010/main" val="435787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A definição de prova é normalmente prescrita na legislação nacional. Como este é um curso internacional, foi utilizada uma definição genérica. Encontra-se no Black’s Law Dictionary.  Os formadores devem proceder à substituição de acordo com as definições nacionais ao ministrar este curso no respetivo país.</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8</a:t>
            </a:fld>
            <a:endParaRPr lang="en-US"/>
          </a:p>
        </p:txBody>
      </p:sp>
    </p:spTree>
    <p:extLst>
      <p:ext uri="{BB962C8B-B14F-4D97-AF65-F5344CB8AC3E}">
        <p14:creationId xmlns:p14="http://schemas.microsoft.com/office/powerpoint/2010/main" val="281899354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360 graus de cobertura, se possível</a:t>
            </a:r>
          </a:p>
          <a:p>
            <a:pPr marL="514350" indent="-514350" eaLnBrk="1" hangingPunct="1">
              <a:lnSpc>
                <a:spcPct val="80000"/>
              </a:lnSpc>
              <a:buFont typeface="Calibri" charset="0"/>
              <a:buAutoNum type="arabicPeriod"/>
            </a:pPr>
            <a:r>
              <a:rPr lang="pt-PT">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45F9AA4-C368-E442-B4E0-C6E4AD0CC0B0}" type="slidenum">
              <a:rPr lang="en-US">
                <a:latin typeface="Calibri" charset="0"/>
              </a:rPr>
              <a:pPr eaLnBrk="1" hangingPunct="1"/>
              <a:t>101</a:t>
            </a:fld>
            <a:endParaRPr lang="en-US">
              <a:latin typeface="Calibri" charset="0"/>
            </a:endParaRPr>
          </a:p>
        </p:txBody>
      </p:sp>
    </p:spTree>
    <p:extLst>
      <p:ext uri="{BB962C8B-B14F-4D97-AF65-F5344CB8AC3E}">
        <p14:creationId xmlns:p14="http://schemas.microsoft.com/office/powerpoint/2010/main" val="124508884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pt-PT">
                <a:latin typeface="Calibri" charset="0"/>
              </a:rPr>
              <a:t>por exemplo, marca, modelo, número de série</a:t>
            </a:r>
          </a:p>
          <a:p>
            <a:pPr marL="514350" indent="-514350" eaLnBrk="1" hangingPunct="1">
              <a:lnSpc>
                <a:spcPct val="80000"/>
              </a:lnSpc>
              <a:buFont typeface="Calibri" charset="0"/>
              <a:buAutoNum type="arabicPeriod"/>
            </a:pPr>
            <a:r>
              <a:rPr lang="pt-PT">
                <a:latin typeface="Calibri" charset="0"/>
              </a:rPr>
              <a:t>Está ligado, desligado ou no modo de suspensão</a:t>
            </a:r>
          </a:p>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Incluindo ligações para dispositivos periféricos</a:t>
            </a:r>
          </a:p>
          <a:p>
            <a:pPr marL="514350" indent="-514350" eaLnBrk="1" hangingPunct="1">
              <a:lnSpc>
                <a:spcPct val="80000"/>
              </a:lnSpc>
              <a:buFont typeface="Calibri" charset="0"/>
              <a:buAutoNum type="arabicPeriod"/>
            </a:pPr>
            <a:r>
              <a:rPr lang="pt-PT">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8396480-7743-B843-A682-EFE68DC83DF5}" type="slidenum">
              <a:rPr lang="en-US">
                <a:latin typeface="Calibri" charset="0"/>
              </a:rPr>
              <a:pPr eaLnBrk="1" hangingPunct="1"/>
              <a:t>102</a:t>
            </a:fld>
            <a:endParaRPr lang="en-US">
              <a:latin typeface="Calibri" charset="0"/>
            </a:endParaRPr>
          </a:p>
        </p:txBody>
      </p:sp>
    </p:spTree>
    <p:extLst>
      <p:ext uri="{BB962C8B-B14F-4D97-AF65-F5344CB8AC3E}">
        <p14:creationId xmlns:p14="http://schemas.microsoft.com/office/powerpoint/2010/main" val="128562331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1CCA0DA-788C-7F4F-8D3F-DBA03812ECAD}" type="slidenum">
              <a:rPr lang="en-US">
                <a:latin typeface="Calibri" charset="0"/>
              </a:rPr>
              <a:pPr eaLnBrk="1" hangingPunct="1"/>
              <a:t>103</a:t>
            </a:fld>
            <a:endParaRPr lang="en-US">
              <a:latin typeface="Calibri" charset="0"/>
            </a:endParaRPr>
          </a:p>
        </p:txBody>
      </p:sp>
    </p:spTree>
    <p:extLst>
      <p:ext uri="{BB962C8B-B14F-4D97-AF65-F5344CB8AC3E}">
        <p14:creationId xmlns:p14="http://schemas.microsoft.com/office/powerpoint/2010/main" val="228376821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a:t>
            </a:r>
          </a:p>
          <a:p>
            <a:pPr marL="514350" indent="-514350" eaLnBrk="1" hangingPunct="1">
              <a:lnSpc>
                <a:spcPct val="80000"/>
              </a:lnSpc>
              <a:buFont typeface="Calibri" charset="0"/>
              <a:buAutoNum type="arabicPeriod"/>
            </a:pPr>
            <a:r>
              <a:rPr lang="pt-PT">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58974A60-4924-5449-A6B7-121942214F5E}" type="slidenum">
              <a:rPr lang="en-US">
                <a:latin typeface="Calibri" charset="0"/>
              </a:rPr>
              <a:pPr eaLnBrk="1" hangingPunct="1"/>
              <a:t>104</a:t>
            </a:fld>
            <a:endParaRPr lang="en-US">
              <a:latin typeface="Calibri" charset="0"/>
            </a:endParaRPr>
          </a:p>
        </p:txBody>
      </p:sp>
    </p:spTree>
    <p:extLst>
      <p:ext uri="{BB962C8B-B14F-4D97-AF65-F5344CB8AC3E}">
        <p14:creationId xmlns:p14="http://schemas.microsoft.com/office/powerpoint/2010/main" val="116350677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105</a:t>
            </a:fld>
            <a:endParaRPr lang="en-US"/>
          </a:p>
        </p:txBody>
      </p:sp>
    </p:spTree>
    <p:extLst>
      <p:ext uri="{BB962C8B-B14F-4D97-AF65-F5344CB8AC3E}">
        <p14:creationId xmlns:p14="http://schemas.microsoft.com/office/powerpoint/2010/main" val="21702977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Estes </a:t>
            </a:r>
            <a:r>
              <a:rPr lang="pt-PT" baseline="0"/>
              <a:t>slides são simplesmente exemplos visuais do que pode ser encontrado. O formador pode desejar configurar os slides de uma maneira que os descritores estejam ocultos, para permitir que os delegados sejam solicitados a identificar fontes de possíveis provas das imagens.</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106</a:t>
            </a:fld>
            <a:endParaRPr lang="en-US"/>
          </a:p>
        </p:txBody>
      </p:sp>
    </p:spTree>
    <p:extLst>
      <p:ext uri="{BB962C8B-B14F-4D97-AF65-F5344CB8AC3E}">
        <p14:creationId xmlns:p14="http://schemas.microsoft.com/office/powerpoint/2010/main" val="120406522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pt-PT" sz="1200">
                <a:solidFill>
                  <a:schemeClr val="tx1"/>
                </a:solidFill>
                <a:latin typeface="+mn-lt"/>
                <a:ea typeface="+mn-ea"/>
                <a:cs typeface="+mn-cs"/>
              </a:rPr>
              <a:t>Lembrar:</a:t>
            </a:r>
          </a:p>
          <a:p>
            <a:r>
              <a:rPr lang="pt-PT" sz="1200">
                <a:solidFill>
                  <a:schemeClr val="tx1"/>
                </a:solidFill>
                <a:latin typeface="+mn-lt"/>
                <a:ea typeface="+mn-ea"/>
                <a:cs typeface="+mn-cs"/>
              </a:rPr>
              <a:t>• Documente o local continuamente e registe todas as ações que realizar e quaisquer alterações que</a:t>
            </a:r>
            <a:r>
              <a:rPr lang="pt-PT" sz="1200" baseline="0">
                <a:solidFill>
                  <a:schemeClr val="tx1"/>
                </a:solidFill>
                <a:latin typeface="+mn-lt"/>
                <a:ea typeface="+mn-ea"/>
                <a:cs typeface="+mn-cs"/>
              </a:rPr>
              <a:t> </a:t>
            </a:r>
            <a:r>
              <a:rPr lang="pt-PT" sz="1200">
                <a:solidFill>
                  <a:schemeClr val="tx1"/>
                </a:solidFill>
                <a:latin typeface="+mn-lt"/>
                <a:ea typeface="+mn-ea"/>
                <a:cs typeface="+mn-cs"/>
              </a:rPr>
              <a:t>observe no monitor, no computador, na impressora ou em outros dispositivos como resultado da</a:t>
            </a:r>
            <a:r>
              <a:rPr lang="pt-PT" sz="1200" baseline="0">
                <a:solidFill>
                  <a:schemeClr val="tx1"/>
                </a:solidFill>
                <a:latin typeface="+mn-lt"/>
                <a:ea typeface="+mn-ea"/>
                <a:cs typeface="+mn-cs"/>
              </a:rPr>
              <a:t> </a:t>
            </a:r>
            <a:r>
              <a:rPr lang="pt-PT" sz="1200">
                <a:solidFill>
                  <a:schemeClr val="tx1"/>
                </a:solidFill>
                <a:latin typeface="+mn-lt"/>
                <a:ea typeface="+mn-ea"/>
                <a:cs typeface="+mn-cs"/>
              </a:rPr>
              <a:t>ações.</a:t>
            </a:r>
          </a:p>
          <a:p>
            <a:r>
              <a:rPr lang="pt-PT" sz="1200">
                <a:solidFill>
                  <a:schemeClr val="tx1"/>
                </a:solidFill>
                <a:latin typeface="+mn-lt"/>
                <a:ea typeface="+mn-ea"/>
                <a:cs typeface="+mn-cs"/>
              </a:rPr>
              <a:t>• Não siga qualquer conselho não verificado de um possível suspeito.</a:t>
            </a:r>
          </a:p>
          <a:p>
            <a:r>
              <a:rPr lang="pt-PT" sz="1200">
                <a:solidFill>
                  <a:schemeClr val="tx1"/>
                </a:solidFill>
                <a:latin typeface="+mn-lt"/>
                <a:ea typeface="+mn-ea"/>
                <a:cs typeface="+mn-cs"/>
              </a:rPr>
              <a:t>• Se for encontrada uma rede de computadores, entre em contacto com um especialista</a:t>
            </a:r>
            <a:r>
              <a:rPr lang="pt-PT" sz="1200" baseline="0">
                <a:solidFill>
                  <a:schemeClr val="tx1"/>
                </a:solidFill>
                <a:latin typeface="+mn-lt"/>
                <a:ea typeface="+mn-ea"/>
                <a:cs typeface="+mn-cs"/>
              </a:rPr>
              <a:t> </a:t>
            </a:r>
            <a:r>
              <a:rPr lang="pt-PT" sz="1200">
                <a:solidFill>
                  <a:schemeClr val="tx1"/>
                </a:solidFill>
                <a:latin typeface="+mn-lt"/>
                <a:ea typeface="+mn-ea"/>
                <a:cs typeface="+mn-cs"/>
              </a:rPr>
              <a:t>da sua agência ou um especialista externo identificado pela sua agência para assistência.</a:t>
            </a:r>
          </a:p>
          <a:p>
            <a:pPr marL="171450" marR="0" indent="-171450" algn="l" defTabSz="457200" rtl="0" eaLnBrk="1" fontAlgn="auto" latinLnBrk="0" hangingPunct="1">
              <a:lnSpc>
                <a:spcPct val="100000"/>
              </a:lnSpc>
              <a:spcBef>
                <a:spcPts val="0"/>
              </a:spcBef>
              <a:spcAft>
                <a:spcPts val="0"/>
              </a:spcAft>
              <a:buClrTx/>
              <a:buSzTx/>
              <a:buFont typeface="Arial" charset="0"/>
              <a:buChar char="•"/>
              <a:tabLst/>
              <a:defRPr/>
            </a:pPr>
            <a:r>
              <a:rPr lang="pt-PT" sz="1200">
                <a:solidFill>
                  <a:schemeClr val="tx1"/>
                </a:solidFill>
                <a:latin typeface="+mn-lt"/>
                <a:ea typeface="+mn-ea"/>
                <a:cs typeface="+mn-cs"/>
              </a:rPr>
              <a:t>Tenha em atenção que alguns dispositivos podem estar ligados através de uma ligação sem fios (por exemplo, WLAN,</a:t>
            </a:r>
            <a:r>
              <a:rPr lang="pt-PT" sz="1200" baseline="0">
                <a:solidFill>
                  <a:schemeClr val="tx1"/>
                </a:solidFill>
                <a:latin typeface="+mn-lt"/>
                <a:ea typeface="+mn-ea"/>
                <a:cs typeface="+mn-cs"/>
              </a:rPr>
              <a:t> </a:t>
            </a:r>
            <a:r>
              <a:rPr lang="pt-PT" sz="1200">
                <a:solidFill>
                  <a:schemeClr val="tx1"/>
                </a:solidFill>
                <a:latin typeface="+mn-lt"/>
                <a:ea typeface="+mn-ea"/>
                <a:cs typeface="+mn-cs"/>
              </a:rPr>
              <a:t>Bluetooth, infravermelho);</a:t>
            </a:r>
          </a:p>
          <a:p>
            <a:r>
              <a:rPr lang="pt-PT" sz="1200">
                <a:solidFill>
                  <a:schemeClr val="tx1"/>
                </a:solidFill>
                <a:latin typeface="+mn-lt"/>
                <a:ea typeface="+mn-ea"/>
                <a:cs typeface="+mn-cs"/>
              </a:rPr>
              <a:t>• Tenha em atenção que, se existir qualquer ligação de rede, o sistema informático pode ser acedido e manipulado durante a apreensão (ou seja, sempre que ligado e dentro do</a:t>
            </a:r>
            <a:r>
              <a:rPr lang="pt-PT" sz="1200" baseline="0">
                <a:solidFill>
                  <a:schemeClr val="tx1"/>
                </a:solidFill>
                <a:latin typeface="+mn-lt"/>
                <a:ea typeface="+mn-ea"/>
                <a:cs typeface="+mn-cs"/>
              </a:rPr>
              <a:t> </a:t>
            </a:r>
            <a:r>
              <a:rPr lang="pt-PT" sz="1200">
                <a:solidFill>
                  <a:schemeClr val="tx1"/>
                </a:solidFill>
                <a:latin typeface="+mn-lt"/>
                <a:ea typeface="+mn-ea"/>
                <a:cs typeface="+mn-cs"/>
              </a:rPr>
              <a:t>alcance da ligação de rede).</a:t>
            </a:r>
          </a:p>
          <a:p>
            <a:endParaRPr lang="en-US" sz="1200" kern="1200">
              <a:solidFill>
                <a:schemeClr val="tx1"/>
              </a:solidFill>
              <a:effectLst/>
              <a:latin typeface="+mn-lt"/>
              <a:ea typeface="+mn-ea"/>
              <a:cs typeface="+mn-cs"/>
            </a:endParaRPr>
          </a:p>
          <a:p>
            <a:r>
              <a:rPr lang="pt-PT" sz="1200">
                <a:solidFill>
                  <a:schemeClr val="tx1"/>
                </a:solidFill>
                <a:latin typeface="+mn-lt"/>
                <a:ea typeface="+mn-ea"/>
                <a:cs typeface="+mn-cs"/>
              </a:rPr>
              <a:t>Passos a seguir para proteger o local e aproveitar o equipamento:</a:t>
            </a:r>
          </a:p>
          <a:p>
            <a:r>
              <a:rPr lang="pt-PT" sz="1200">
                <a:solidFill>
                  <a:schemeClr val="tx1"/>
                </a:solidFill>
                <a:latin typeface="+mn-lt"/>
                <a:ea typeface="+mn-ea"/>
                <a:cs typeface="+mn-cs"/>
              </a:rPr>
              <a:t>• Procure na área pelos seguintes componentes/itens;</a:t>
            </a:r>
          </a:p>
          <a:p>
            <a:r>
              <a:rPr lang="pt-PT" sz="1200">
                <a:solidFill>
                  <a:schemeClr val="tx1"/>
                </a:solidFill>
                <a:latin typeface="+mn-lt"/>
                <a:ea typeface="+mn-ea"/>
                <a:cs typeface="+mn-cs"/>
              </a:rPr>
              <a:t>- os componentes do sistema informático;</a:t>
            </a:r>
          </a:p>
          <a:p>
            <a:r>
              <a:rPr lang="pt-PT" sz="1200">
                <a:solidFill>
                  <a:schemeClr val="tx1"/>
                </a:solidFill>
                <a:latin typeface="+mn-lt"/>
                <a:ea typeface="+mn-ea"/>
                <a:cs typeface="+mn-cs"/>
              </a:rPr>
              <a:t>- meios de armazenamento digital;</a:t>
            </a:r>
          </a:p>
          <a:p>
            <a:r>
              <a:rPr lang="pt-PT" sz="1200">
                <a:solidFill>
                  <a:schemeClr val="tx1"/>
                </a:solidFill>
                <a:latin typeface="+mn-lt"/>
                <a:ea typeface="+mn-ea"/>
                <a:cs typeface="+mn-cs"/>
              </a:rPr>
              <a:t>- componentes adicionais;</a:t>
            </a:r>
          </a:p>
          <a:p>
            <a:r>
              <a:rPr lang="pt-PT" sz="1200">
                <a:solidFill>
                  <a:schemeClr val="tx1"/>
                </a:solidFill>
                <a:latin typeface="+mn-lt"/>
                <a:ea typeface="+mn-ea"/>
                <a:cs typeface="+mn-cs"/>
              </a:rPr>
              <a:t>- outros dispositivos eletrónicos; e,</a:t>
            </a:r>
          </a:p>
          <a:p>
            <a:r>
              <a:rPr lang="pt-PT" sz="1200">
                <a:solidFill>
                  <a:schemeClr val="tx1"/>
                </a:solidFill>
                <a:latin typeface="+mn-lt"/>
                <a:ea typeface="+mn-ea"/>
                <a:cs typeface="+mn-cs"/>
              </a:rPr>
              <a:t>- provas não eletrónicas.</a:t>
            </a:r>
          </a:p>
          <a:p>
            <a:r>
              <a:rPr lang="pt-PT" sz="1200">
                <a:solidFill>
                  <a:schemeClr val="tx1"/>
                </a:solidFill>
                <a:latin typeface="+mn-lt"/>
                <a:ea typeface="+mn-ea"/>
                <a:cs typeface="+mn-cs"/>
              </a:rPr>
              <a:t>• Realizar entrevistas iniciais;</a:t>
            </a:r>
          </a:p>
          <a:p>
            <a:r>
              <a:rPr lang="pt-PT" sz="1200">
                <a:solidFill>
                  <a:schemeClr val="tx1"/>
                </a:solidFill>
                <a:latin typeface="+mn-lt"/>
                <a:ea typeface="+mn-ea"/>
                <a:cs typeface="+mn-cs"/>
              </a:rPr>
              <a:t>• Observar o sistema informático e determinar se está ligado ou desligado (consultar abaixo);</a:t>
            </a:r>
          </a:p>
          <a:p>
            <a:r>
              <a:rPr lang="pt-PT" sz="1200">
                <a:solidFill>
                  <a:schemeClr val="tx1"/>
                </a:solidFill>
                <a:latin typeface="+mn-lt"/>
                <a:ea typeface="+mn-ea"/>
                <a:cs typeface="+mn-cs"/>
              </a:rPr>
              <a:t>• Documentar todas as ligações e componentes e colocar etiquetas em cada ligação e dispositivo:</a:t>
            </a:r>
          </a:p>
          <a:p>
            <a:r>
              <a:rPr lang="pt-PT" sz="1200">
                <a:solidFill>
                  <a:schemeClr val="tx1"/>
                </a:solidFill>
                <a:latin typeface="+mn-lt"/>
                <a:ea typeface="+mn-ea"/>
                <a:cs typeface="+mn-cs"/>
              </a:rPr>
              <a:t>- Fotografar e/ou esboçar um diagrama das ligações de/para o computador e</a:t>
            </a:r>
            <a:r>
              <a:rPr lang="pt-PT" sz="1200" baseline="0">
                <a:solidFill>
                  <a:schemeClr val="tx1"/>
                </a:solidFill>
                <a:latin typeface="+mn-lt"/>
                <a:ea typeface="+mn-ea"/>
                <a:cs typeface="+mn-cs"/>
              </a:rPr>
              <a:t> </a:t>
            </a:r>
            <a:r>
              <a:rPr lang="pt-PT" sz="1200">
                <a:solidFill>
                  <a:schemeClr val="tx1"/>
                </a:solidFill>
                <a:latin typeface="+mn-lt"/>
                <a:ea typeface="+mn-ea"/>
                <a:cs typeface="+mn-cs"/>
              </a:rPr>
              <a:t>os cabos correspondentes;</a:t>
            </a:r>
          </a:p>
          <a:p>
            <a:r>
              <a:rPr lang="pt-PT" sz="1200">
                <a:solidFill>
                  <a:schemeClr val="tx1"/>
                </a:solidFill>
                <a:latin typeface="+mn-lt"/>
                <a:ea typeface="+mn-ea"/>
                <a:cs typeface="+mn-cs"/>
              </a:rPr>
              <a:t>- Registar as provas de acordo com os procedimentos da sua agência.</a:t>
            </a:r>
          </a:p>
          <a:p>
            <a:r>
              <a:rPr lang="pt-PT" sz="1200">
                <a:solidFill>
                  <a:schemeClr val="tx1"/>
                </a:solidFill>
                <a:latin typeface="+mn-lt"/>
                <a:ea typeface="+mn-ea"/>
                <a:cs typeface="+mn-cs"/>
              </a:rPr>
              <a:t>• Remover cuidadosamente o equipamento e registar qualquer número de série ou de identificação. Permitir</a:t>
            </a:r>
            <a:r>
              <a:rPr lang="pt-PT" sz="1200" baseline="0">
                <a:solidFill>
                  <a:schemeClr val="tx1"/>
                </a:solidFill>
                <a:latin typeface="+mn-lt"/>
                <a:ea typeface="+mn-ea"/>
                <a:cs typeface="+mn-cs"/>
              </a:rPr>
              <a:t> </a:t>
            </a:r>
            <a:r>
              <a:rPr lang="pt-PT" sz="1200">
                <a:solidFill>
                  <a:schemeClr val="tx1"/>
                </a:solidFill>
                <a:latin typeface="+mn-lt"/>
                <a:ea typeface="+mn-ea"/>
                <a:cs typeface="+mn-cs"/>
              </a:rPr>
              <a:t>que o equipamento arrefeça antes de embalar e remover.</a:t>
            </a:r>
          </a:p>
          <a:p>
            <a:r>
              <a:rPr lang="pt-PT" sz="1200">
                <a:solidFill>
                  <a:schemeClr val="tx1"/>
                </a:solidFill>
                <a:latin typeface="+mn-lt"/>
                <a:ea typeface="+mn-ea"/>
                <a:cs typeface="+mn-cs"/>
              </a:rPr>
              <a:t>• Se for necessário o transporte, empacotar os componentes.</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110</a:t>
            </a:fld>
            <a:endParaRPr lang="en-US"/>
          </a:p>
        </p:txBody>
      </p:sp>
    </p:spTree>
    <p:extLst>
      <p:ext uri="{BB962C8B-B14F-4D97-AF65-F5344CB8AC3E}">
        <p14:creationId xmlns:p14="http://schemas.microsoft.com/office/powerpoint/2010/main" val="149829976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Esta secção oferece alguns conselhos relacionados com a apreensão de equipamentos de informática e meios de armazenamento.</a:t>
            </a:r>
          </a:p>
          <a:p>
            <a:r>
              <a:rPr lang="pt-PT" sz="1200">
                <a:solidFill>
                  <a:schemeClr val="tx1"/>
                </a:solidFill>
                <a:latin typeface="+mn-lt"/>
                <a:ea typeface="+mn-ea"/>
                <a:cs typeface="+mn-cs"/>
              </a:rPr>
              <a:t>Determine se o sistema informático está desligado ou ligado.</a:t>
            </a:r>
          </a:p>
          <a:p>
            <a:r>
              <a:rPr lang="pt-PT" sz="1200">
                <a:solidFill>
                  <a:schemeClr val="tx1"/>
                </a:solidFill>
                <a:latin typeface="+mn-lt"/>
                <a:ea typeface="+mn-ea"/>
                <a:cs typeface="+mn-cs"/>
              </a:rPr>
              <a:t>A maioria dos computadores tem luzes de estado que indicam quando o computador está ligado. Se o ruído do ventilador for ouvido, o</a:t>
            </a:r>
            <a:r>
              <a:rPr lang="pt-PT" sz="1200" baseline="0">
                <a:solidFill>
                  <a:schemeClr val="tx1"/>
                </a:solidFill>
                <a:latin typeface="+mn-lt"/>
                <a:ea typeface="+mn-ea"/>
                <a:cs typeface="+mn-cs"/>
              </a:rPr>
              <a:t> </a:t>
            </a:r>
            <a:r>
              <a:rPr lang="pt-PT" sz="1200">
                <a:solidFill>
                  <a:schemeClr val="tx1"/>
                </a:solidFill>
                <a:latin typeface="+mn-lt"/>
                <a:ea typeface="+mn-ea"/>
                <a:cs typeface="+mn-cs"/>
              </a:rPr>
              <a:t>sistema provavelmente está ligado. Se a caixa do computador estiver quente, isso também pode indicar que está ligado ou</a:t>
            </a:r>
            <a:r>
              <a:rPr lang="pt-PT" sz="1200" baseline="0">
                <a:solidFill>
                  <a:schemeClr val="tx1"/>
                </a:solidFill>
                <a:latin typeface="+mn-lt"/>
                <a:ea typeface="+mn-ea"/>
                <a:cs typeface="+mn-cs"/>
              </a:rPr>
              <a:t> </a:t>
            </a:r>
            <a:r>
              <a:rPr lang="pt-PT" sz="1200">
                <a:solidFill>
                  <a:schemeClr val="tx1"/>
                </a:solidFill>
                <a:latin typeface="+mn-lt"/>
                <a:ea typeface="+mn-ea"/>
                <a:cs typeface="+mn-cs"/>
              </a:rPr>
              <a:t>apenas recentemente desligado.</a:t>
            </a:r>
          </a:p>
          <a:p>
            <a:r>
              <a:rPr lang="pt-PT" sz="1200">
                <a:solidFill>
                  <a:schemeClr val="tx1"/>
                </a:solidFill>
                <a:latin typeface="+mn-lt"/>
                <a:ea typeface="+mn-ea"/>
                <a:cs typeface="+mn-cs"/>
              </a:rPr>
              <a:t>N.B. Alguns dispositivos portáteis são ativados abrindo a tampa.</a:t>
            </a:r>
          </a:p>
          <a:p>
            <a:r>
              <a:rPr lang="pt-PT" sz="1200">
                <a:solidFill>
                  <a:schemeClr val="tx1"/>
                </a:solidFill>
                <a:latin typeface="+mn-lt"/>
                <a:ea typeface="+mn-ea"/>
                <a:cs typeface="+mn-cs"/>
              </a:rPr>
              <a:t>Considere sempre remover a bateria de computadores e dispositivos portáteis.</a:t>
            </a:r>
          </a:p>
          <a:p>
            <a:r>
              <a:rPr lang="pt-PT" sz="1200">
                <a:solidFill>
                  <a:schemeClr val="tx1"/>
                </a:solidFill>
                <a:latin typeface="+mn-lt"/>
                <a:ea typeface="+mn-ea"/>
                <a:cs typeface="+mn-cs"/>
              </a:rPr>
              <a:t>Computadores portáteis (por exemplo, notebooks ou portáteis) geralmente têm uma bateria além da fonte de</a:t>
            </a:r>
            <a:r>
              <a:rPr lang="pt-PT" sz="1200" baseline="0">
                <a:solidFill>
                  <a:schemeClr val="tx1"/>
                </a:solidFill>
                <a:latin typeface="+mn-lt"/>
                <a:ea typeface="+mn-ea"/>
                <a:cs typeface="+mn-cs"/>
              </a:rPr>
              <a:t> </a:t>
            </a:r>
            <a:r>
              <a:rPr lang="pt-PT" sz="1200">
                <a:solidFill>
                  <a:schemeClr val="tx1"/>
                </a:solidFill>
                <a:latin typeface="+mn-lt"/>
                <a:ea typeface="+mn-ea"/>
                <a:cs typeface="+mn-cs"/>
              </a:rPr>
              <a:t>alimentação. Alguns até têm uma segunda bateria no compartimento multiúsos em vez de uma unidade de disquete ou de CD. As baterias destes dispositivos são carregadas quando o</a:t>
            </a:r>
            <a:r>
              <a:rPr lang="pt-PT" sz="1200" baseline="0">
                <a:solidFill>
                  <a:schemeClr val="tx1"/>
                </a:solidFill>
                <a:latin typeface="+mn-lt"/>
                <a:ea typeface="+mn-ea"/>
                <a:cs typeface="+mn-cs"/>
              </a:rPr>
              <a:t> </a:t>
            </a:r>
            <a:r>
              <a:rPr lang="pt-PT" sz="1200">
                <a:solidFill>
                  <a:schemeClr val="tx1"/>
                </a:solidFill>
                <a:latin typeface="+mn-lt"/>
                <a:ea typeface="+mn-ea"/>
                <a:cs typeface="+mn-cs"/>
              </a:rPr>
              <a:t>computador está ligado a uma fonte de</a:t>
            </a:r>
            <a:r>
              <a:rPr lang="pt-PT" sz="1200" baseline="0">
                <a:solidFill>
                  <a:schemeClr val="tx1"/>
                </a:solidFill>
                <a:latin typeface="+mn-lt"/>
                <a:ea typeface="+mn-ea"/>
                <a:cs typeface="+mn-cs"/>
              </a:rPr>
              <a:t> </a:t>
            </a:r>
            <a:r>
              <a:rPr lang="pt-PT" sz="1200">
                <a:solidFill>
                  <a:schemeClr val="tx1"/>
                </a:solidFill>
                <a:latin typeface="+mn-lt"/>
                <a:ea typeface="+mn-ea"/>
                <a:cs typeface="+mn-cs"/>
              </a:rPr>
              <a:t>alimentação e, se estiver totalmente carregado, pode durar várias horas. Muitas vezes é difícil determinar se um</a:t>
            </a:r>
            <a:r>
              <a:rPr lang="pt-PT" sz="1200" baseline="0">
                <a:solidFill>
                  <a:schemeClr val="tx1"/>
                </a:solidFill>
                <a:latin typeface="+mn-lt"/>
                <a:ea typeface="+mn-ea"/>
                <a:cs typeface="+mn-cs"/>
              </a:rPr>
              <a:t> </a:t>
            </a:r>
            <a:r>
              <a:rPr lang="pt-PT" sz="1200">
                <a:solidFill>
                  <a:schemeClr val="tx1"/>
                </a:solidFill>
                <a:latin typeface="+mn-lt"/>
                <a:ea typeface="+mn-ea"/>
                <a:cs typeface="+mn-cs"/>
              </a:rPr>
              <a:t>computador portátil está ligado ou desligado quando está no modo de espera.</a:t>
            </a:r>
          </a:p>
          <a:p>
            <a:r>
              <a:rPr lang="pt-PT" sz="1200">
                <a:solidFill>
                  <a:schemeClr val="tx1"/>
                </a:solidFill>
                <a:latin typeface="+mn-lt"/>
                <a:ea typeface="+mn-ea"/>
                <a:cs typeface="+mn-cs"/>
              </a:rPr>
              <a:t>Um sistema informático que parece estar desligado pode estar no modo de suspensão. Se assim for, pode ser</a:t>
            </a:r>
            <a:r>
              <a:rPr lang="pt-PT" sz="1200" baseline="0">
                <a:solidFill>
                  <a:schemeClr val="tx1"/>
                </a:solidFill>
                <a:latin typeface="+mn-lt"/>
                <a:ea typeface="+mn-ea"/>
                <a:cs typeface="+mn-cs"/>
              </a:rPr>
              <a:t> </a:t>
            </a:r>
            <a:r>
              <a:rPr lang="pt-PT" sz="1200">
                <a:solidFill>
                  <a:schemeClr val="tx1"/>
                </a:solidFill>
                <a:latin typeface="+mn-lt"/>
                <a:ea typeface="+mn-ea"/>
                <a:cs typeface="+mn-cs"/>
              </a:rPr>
              <a:t>ativado e acedido remotamente permitindo alteração ou eliminação de ficheiros.</a:t>
            </a:r>
          </a:p>
          <a:p>
            <a:r>
              <a:rPr lang="pt-PT" sz="1200">
                <a:solidFill>
                  <a:schemeClr val="tx1"/>
                </a:solidFill>
                <a:latin typeface="+mn-lt"/>
                <a:ea typeface="+mn-ea"/>
                <a:cs typeface="+mn-cs"/>
              </a:rPr>
              <a:t>Alguns protetores de ecrã dão a impressão de que o computador está desligado. Observe o monitor</a:t>
            </a:r>
            <a:r>
              <a:rPr lang="pt-PT" sz="1200" baseline="0">
                <a:solidFill>
                  <a:schemeClr val="tx1"/>
                </a:solidFill>
                <a:latin typeface="+mn-lt"/>
                <a:ea typeface="+mn-ea"/>
                <a:cs typeface="+mn-cs"/>
              </a:rPr>
              <a:t> </a:t>
            </a:r>
            <a:r>
              <a:rPr lang="pt-PT" sz="1200">
                <a:solidFill>
                  <a:schemeClr val="tx1"/>
                </a:solidFill>
                <a:latin typeface="+mn-lt"/>
                <a:ea typeface="+mn-ea"/>
                <a:cs typeface="+mn-cs"/>
              </a:rPr>
              <a:t>e tente determinar se está ligado, desligado ou no modo de suspensão.</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113</a:t>
            </a:fld>
            <a:endParaRPr lang="en-US"/>
          </a:p>
        </p:txBody>
      </p:sp>
    </p:spTree>
    <p:extLst>
      <p:ext uri="{BB962C8B-B14F-4D97-AF65-F5344CB8AC3E}">
        <p14:creationId xmlns:p14="http://schemas.microsoft.com/office/powerpoint/2010/main" val="160393278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Pode encontrar uma das seguintes situações:</a:t>
            </a:r>
          </a:p>
          <a:p>
            <a:endParaRPr lang="en-US" sz="1200" kern="1200">
              <a:solidFill>
                <a:schemeClr val="tx1"/>
              </a:solidFill>
              <a:effectLst/>
              <a:latin typeface="+mn-lt"/>
              <a:ea typeface="+mn-ea"/>
              <a:cs typeface="+mn-cs"/>
            </a:endParaRPr>
          </a:p>
          <a:p>
            <a:r>
              <a:rPr lang="pt-PT" sz="1200">
                <a:solidFill>
                  <a:schemeClr val="tx1"/>
                </a:solidFill>
                <a:latin typeface="+mn-lt"/>
                <a:ea typeface="+mn-ea"/>
                <a:cs typeface="+mn-cs"/>
              </a:rPr>
              <a:t>Situação 1: O monitor está ligado e o produto de trabalho e/ou a área de trabalho estão visíveis.</a:t>
            </a:r>
          </a:p>
          <a:p>
            <a:r>
              <a:rPr lang="pt-PT" sz="1200">
                <a:solidFill>
                  <a:schemeClr val="tx1"/>
                </a:solidFill>
                <a:latin typeface="+mn-lt"/>
                <a:ea typeface="+mn-ea"/>
                <a:cs typeface="+mn-cs"/>
              </a:rPr>
              <a:t>- Documente os detalhes do monitor no momento da intervenção</a:t>
            </a:r>
          </a:p>
          <a:p>
            <a:r>
              <a:rPr lang="pt-PT" sz="1200">
                <a:solidFill>
                  <a:schemeClr val="tx1"/>
                </a:solidFill>
                <a:latin typeface="+mn-lt"/>
                <a:ea typeface="+mn-ea"/>
                <a:cs typeface="+mn-cs"/>
              </a:rPr>
              <a:t>- Vá para “Configuração B” conforme descrito abaixo.</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114</a:t>
            </a:fld>
            <a:endParaRPr lang="en-US"/>
          </a:p>
        </p:txBody>
      </p:sp>
    </p:spTree>
    <p:extLst>
      <p:ext uri="{BB962C8B-B14F-4D97-AF65-F5344CB8AC3E}">
        <p14:creationId xmlns:p14="http://schemas.microsoft.com/office/powerpoint/2010/main" val="65411541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Situação 2: O monitor está ligado e o ecrã está em branco (modo de suspensão) ou com a proteção de ecrã (por exemplo, uma foto)</a:t>
            </a:r>
            <a:r>
              <a:rPr lang="pt-PT" sz="1200" baseline="0">
                <a:solidFill>
                  <a:schemeClr val="tx1"/>
                </a:solidFill>
                <a:latin typeface="+mn-lt"/>
                <a:ea typeface="+mn-ea"/>
                <a:cs typeface="+mn-cs"/>
              </a:rPr>
              <a:t> </a:t>
            </a:r>
            <a:r>
              <a:rPr lang="pt-PT" sz="1200">
                <a:solidFill>
                  <a:schemeClr val="tx1"/>
                </a:solidFill>
                <a:latin typeface="+mn-lt"/>
                <a:ea typeface="+mn-ea"/>
                <a:cs typeface="+mn-cs"/>
              </a:rPr>
              <a:t>visível.</a:t>
            </a:r>
          </a:p>
          <a:p>
            <a:r>
              <a:rPr lang="pt-PT" sz="1200">
                <a:solidFill>
                  <a:schemeClr val="tx1"/>
                </a:solidFill>
                <a:latin typeface="+mn-lt"/>
                <a:ea typeface="+mn-ea"/>
                <a:cs typeface="+mn-cs"/>
              </a:rPr>
              <a:t>- Mova o rato um pouco (sem pressionar os botões). O ecrã deve mudar e</a:t>
            </a:r>
            <a:r>
              <a:rPr lang="pt-PT" sz="1200" baseline="0">
                <a:solidFill>
                  <a:schemeClr val="tx1"/>
                </a:solidFill>
                <a:latin typeface="+mn-lt"/>
                <a:ea typeface="+mn-ea"/>
                <a:cs typeface="+mn-cs"/>
              </a:rPr>
              <a:t> </a:t>
            </a:r>
            <a:r>
              <a:rPr lang="pt-PT" sz="1200">
                <a:solidFill>
                  <a:schemeClr val="tx1"/>
                </a:solidFill>
                <a:latin typeface="+mn-lt"/>
                <a:ea typeface="+mn-ea"/>
                <a:cs typeface="+mn-cs"/>
              </a:rPr>
              <a:t>mostrar o produto de trabalho ou solicitar uma palavra-passe.</a:t>
            </a:r>
          </a:p>
          <a:p>
            <a:r>
              <a:rPr lang="pt-PT" sz="1200">
                <a:solidFill>
                  <a:schemeClr val="tx1"/>
                </a:solidFill>
                <a:latin typeface="+mn-lt"/>
                <a:ea typeface="+mn-ea"/>
                <a:cs typeface="+mn-cs"/>
              </a:rPr>
              <a:t>- Se o movimento do rato não causar uma alteração no ecrã, não volte a pressionar</a:t>
            </a:r>
            <a:r>
              <a:rPr lang="pt-PT" sz="1200" baseline="0">
                <a:solidFill>
                  <a:schemeClr val="tx1"/>
                </a:solidFill>
                <a:latin typeface="+mn-lt"/>
                <a:ea typeface="+mn-ea"/>
                <a:cs typeface="+mn-cs"/>
              </a:rPr>
              <a:t> </a:t>
            </a:r>
            <a:r>
              <a:rPr lang="pt-PT" sz="1200">
                <a:solidFill>
                  <a:schemeClr val="tx1"/>
                </a:solidFill>
                <a:latin typeface="+mn-lt"/>
                <a:ea typeface="+mn-ea"/>
                <a:cs typeface="+mn-cs"/>
              </a:rPr>
              <a:t>as teclas ou mexer o rato.</a:t>
            </a:r>
          </a:p>
          <a:p>
            <a:r>
              <a:rPr lang="pt-PT" sz="1200">
                <a:solidFill>
                  <a:schemeClr val="tx1"/>
                </a:solidFill>
                <a:latin typeface="+mn-lt"/>
                <a:ea typeface="+mn-ea"/>
                <a:cs typeface="+mn-cs"/>
              </a:rPr>
              <a:t>- Documente os detalhes do monitor no momento da intervenção</a:t>
            </a:r>
          </a:p>
          <a:p>
            <a:r>
              <a:rPr lang="pt-PT" sz="1200">
                <a:solidFill>
                  <a:schemeClr val="tx1"/>
                </a:solidFill>
                <a:latin typeface="+mn-lt"/>
                <a:ea typeface="+mn-ea"/>
                <a:cs typeface="+mn-cs"/>
              </a:rPr>
              <a:t>- Vá para “Configuração B” conforme descrito abaixo.</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115</a:t>
            </a:fld>
            <a:endParaRPr lang="en-US"/>
          </a:p>
        </p:txBody>
      </p:sp>
    </p:spTree>
    <p:extLst>
      <p:ext uri="{BB962C8B-B14F-4D97-AF65-F5344CB8AC3E}">
        <p14:creationId xmlns:p14="http://schemas.microsoft.com/office/powerpoint/2010/main" val="7489068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pt-PT" sz="1200">
                <a:solidFill>
                  <a:schemeClr val="tx1"/>
                </a:solidFill>
                <a:latin typeface="+mn-lt"/>
                <a:ea typeface="+mn-ea"/>
                <a:cs typeface="+mn-cs"/>
              </a:rPr>
              <a:t>O formador é </a:t>
            </a:r>
            <a:r>
              <a:rPr lang="pt-PT" sz="1200" baseline="0">
                <a:solidFill>
                  <a:schemeClr val="tx1"/>
                </a:solidFill>
                <a:latin typeface="+mn-lt"/>
                <a:ea typeface="+mn-ea"/>
                <a:cs typeface="+mn-cs"/>
              </a:rPr>
              <a:t>convidado a</a:t>
            </a:r>
            <a:r>
              <a:rPr lang="pt-PT" sz="1200">
                <a:solidFill>
                  <a:schemeClr val="tx1"/>
                </a:solidFill>
                <a:latin typeface="+mn-lt"/>
                <a:ea typeface="+mn-ea"/>
                <a:cs typeface="+mn-cs"/>
              </a:rPr>
              <a:t> ler o slide.</a:t>
            </a:r>
          </a:p>
        </p:txBody>
      </p:sp>
      <p:sp>
        <p:nvSpPr>
          <p:cNvPr id="4" name="Espace réservé du numéro de diapositive 3"/>
          <p:cNvSpPr>
            <a:spLocks noGrp="1"/>
          </p:cNvSpPr>
          <p:nvPr>
            <p:ph type="sldNum" sz="quarter" idx="10"/>
          </p:nvPr>
        </p:nvSpPr>
        <p:spPr/>
        <p:txBody>
          <a:bodyPr/>
          <a:lstStyle/>
          <a:p>
            <a:fld id="{6F040226-21D7-5847-B396-76B67129E36D}" type="slidenum">
              <a:rPr lang="en-US" smtClean="0"/>
              <a:pPr/>
              <a:t>9</a:t>
            </a:fld>
            <a:endParaRPr lang="en-US"/>
          </a:p>
        </p:txBody>
      </p:sp>
    </p:spTree>
    <p:extLst>
      <p:ext uri="{BB962C8B-B14F-4D97-AF65-F5344CB8AC3E}">
        <p14:creationId xmlns:p14="http://schemas.microsoft.com/office/powerpoint/2010/main" val="29014810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Situação 3: O monitor está desligado.</a:t>
            </a:r>
          </a:p>
          <a:p>
            <a:r>
              <a:rPr lang="pt-PT" sz="1200">
                <a:solidFill>
                  <a:schemeClr val="tx1"/>
                </a:solidFill>
                <a:latin typeface="+mn-lt"/>
                <a:ea typeface="+mn-ea"/>
                <a:cs typeface="+mn-cs"/>
              </a:rPr>
              <a:t>- Anote o estado "desligado".</a:t>
            </a:r>
          </a:p>
          <a:p>
            <a:r>
              <a:rPr lang="pt-PT" sz="1200">
                <a:solidFill>
                  <a:schemeClr val="tx1"/>
                </a:solidFill>
                <a:latin typeface="+mn-lt"/>
                <a:ea typeface="+mn-ea"/>
                <a:cs typeface="+mn-cs"/>
              </a:rPr>
              <a:t>- Ligue o monitor e determine se o estado do monitor está conforme descrito na</a:t>
            </a:r>
            <a:r>
              <a:rPr lang="pt-PT" sz="1200" baseline="0">
                <a:solidFill>
                  <a:schemeClr val="tx1"/>
                </a:solidFill>
                <a:latin typeface="+mn-lt"/>
                <a:ea typeface="+mn-ea"/>
                <a:cs typeface="+mn-cs"/>
              </a:rPr>
              <a:t> </a:t>
            </a:r>
            <a:r>
              <a:rPr lang="pt-PT" sz="1200">
                <a:solidFill>
                  <a:schemeClr val="tx1"/>
                </a:solidFill>
                <a:latin typeface="+mn-lt"/>
                <a:ea typeface="+mn-ea"/>
                <a:cs typeface="+mn-cs"/>
              </a:rPr>
              <a:t>Situação 1 ou 2 acima e siga esses passos.</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116</a:t>
            </a:fld>
            <a:endParaRPr lang="en-US"/>
          </a:p>
        </p:txBody>
      </p:sp>
    </p:spTree>
    <p:extLst>
      <p:ext uri="{BB962C8B-B14F-4D97-AF65-F5344CB8AC3E}">
        <p14:creationId xmlns:p14="http://schemas.microsoft.com/office/powerpoint/2010/main" val="47622667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Depois de determinar se o computador está ligado ou desligado, irá precisar de realizar uma</a:t>
            </a:r>
            <a:r>
              <a:rPr lang="pt-PT" sz="1200" baseline="0">
                <a:solidFill>
                  <a:schemeClr val="tx1"/>
                </a:solidFill>
                <a:latin typeface="+mn-lt"/>
                <a:ea typeface="+mn-ea"/>
                <a:cs typeface="+mn-cs"/>
              </a:rPr>
              <a:t> </a:t>
            </a:r>
            <a:r>
              <a:rPr lang="pt-PT" sz="1200">
                <a:solidFill>
                  <a:schemeClr val="tx1"/>
                </a:solidFill>
                <a:latin typeface="+mn-lt"/>
                <a:ea typeface="+mn-ea"/>
                <a:cs typeface="+mn-cs"/>
              </a:rPr>
              <a:t>das seguintes:</a:t>
            </a:r>
          </a:p>
          <a:p>
            <a:r>
              <a:rPr lang="pt-PT" sz="1200">
                <a:solidFill>
                  <a:schemeClr val="tx1"/>
                </a:solidFill>
                <a:latin typeface="+mn-lt"/>
                <a:ea typeface="+mn-ea"/>
                <a:cs typeface="+mn-cs"/>
              </a:rPr>
              <a:t>Configuração A: Determinou que o sistema está desligado; não ligue!</a:t>
            </a:r>
          </a:p>
          <a:p>
            <a:r>
              <a:rPr lang="pt-PT" sz="1200">
                <a:solidFill>
                  <a:schemeClr val="tx1"/>
                </a:solidFill>
                <a:latin typeface="+mn-lt"/>
                <a:ea typeface="+mn-ea"/>
                <a:cs typeface="+mn-cs"/>
              </a:rPr>
              <a:t>• Remova o cabo da fonte de alimentação do equipamento alvo (não o desligue na</a:t>
            </a:r>
            <a:r>
              <a:rPr lang="pt-PT" sz="1200" baseline="0">
                <a:solidFill>
                  <a:schemeClr val="tx1"/>
                </a:solidFill>
                <a:latin typeface="+mn-lt"/>
                <a:ea typeface="+mn-ea"/>
                <a:cs typeface="+mn-cs"/>
              </a:rPr>
              <a:t> </a:t>
            </a:r>
            <a:r>
              <a:rPr lang="pt-PT" sz="1200">
                <a:solidFill>
                  <a:schemeClr val="tx1"/>
                </a:solidFill>
                <a:latin typeface="+mn-lt"/>
                <a:ea typeface="+mn-ea"/>
                <a:cs typeface="+mn-cs"/>
              </a:rPr>
              <a:t>tomada) e registe a hora de fazê-lo.</a:t>
            </a:r>
          </a:p>
          <a:p>
            <a:r>
              <a:rPr lang="pt-PT" sz="1200">
                <a:solidFill>
                  <a:schemeClr val="tx1"/>
                </a:solidFill>
                <a:latin typeface="+mn-lt"/>
                <a:ea typeface="+mn-ea"/>
                <a:cs typeface="+mn-cs"/>
              </a:rPr>
              <a:t>• Se estiver a lidar com um dispositivo portátil, remova também a bateria. Remova qualquer bateria</a:t>
            </a:r>
            <a:r>
              <a:rPr lang="pt-PT" sz="1200" baseline="0">
                <a:solidFill>
                  <a:schemeClr val="tx1"/>
                </a:solidFill>
                <a:latin typeface="+mn-lt"/>
                <a:ea typeface="+mn-ea"/>
                <a:cs typeface="+mn-cs"/>
              </a:rPr>
              <a:t> </a:t>
            </a:r>
            <a:r>
              <a:rPr lang="pt-PT" sz="1200">
                <a:solidFill>
                  <a:schemeClr val="tx1"/>
                </a:solidFill>
                <a:latin typeface="+mn-lt"/>
                <a:ea typeface="+mn-ea"/>
                <a:cs typeface="+mn-cs"/>
              </a:rPr>
              <a:t>adicional, se aplicável (alguns dispositivos portáteis</a:t>
            </a:r>
            <a:r>
              <a:rPr lang="pt-PT" sz="1200" baseline="0">
                <a:solidFill>
                  <a:schemeClr val="tx1"/>
                </a:solidFill>
                <a:latin typeface="+mn-lt"/>
                <a:ea typeface="+mn-ea"/>
                <a:cs typeface="+mn-cs"/>
              </a:rPr>
              <a:t> </a:t>
            </a:r>
            <a:r>
              <a:rPr lang="pt-PT" sz="1200">
                <a:solidFill>
                  <a:schemeClr val="tx1"/>
                </a:solidFill>
                <a:latin typeface="+mn-lt"/>
                <a:ea typeface="+mn-ea"/>
                <a:cs typeface="+mn-cs"/>
              </a:rPr>
              <a:t>têm uma segunda bateria no</a:t>
            </a:r>
            <a:r>
              <a:rPr lang="pt-PT" sz="1200" baseline="0">
                <a:solidFill>
                  <a:schemeClr val="tx1"/>
                </a:solidFill>
                <a:latin typeface="+mn-lt"/>
                <a:ea typeface="+mn-ea"/>
                <a:cs typeface="+mn-cs"/>
              </a:rPr>
              <a:t> </a:t>
            </a:r>
            <a:r>
              <a:rPr lang="pt-PT" sz="1200">
                <a:solidFill>
                  <a:schemeClr val="tx1"/>
                </a:solidFill>
                <a:latin typeface="+mn-lt"/>
                <a:ea typeface="+mn-ea"/>
                <a:cs typeface="+mn-cs"/>
              </a:rPr>
              <a:t>compartimento multiúsos em vez de uma unidade de disquete ou de CD).</a:t>
            </a:r>
          </a:p>
          <a:p>
            <a:endParaRPr lang="en-US" sz="1200" kern="1200">
              <a:solidFill>
                <a:schemeClr val="tx1"/>
              </a:solidFill>
              <a:effectLst/>
              <a:latin typeface="+mn-lt"/>
              <a:ea typeface="+mn-ea"/>
              <a:cs typeface="+mn-cs"/>
            </a:endParaRPr>
          </a:p>
          <a:p>
            <a:r>
              <a:rPr lang="pt-PT" sz="1200">
                <a:solidFill>
                  <a:schemeClr val="tx1"/>
                </a:solidFill>
                <a:latin typeface="+mn-lt"/>
                <a:ea typeface="+mn-ea"/>
                <a:cs typeface="+mn-cs"/>
              </a:rPr>
              <a:t>Se o sistema informático estiver desligado, deixe-o desligado porque o processo de inicialização modificará os</a:t>
            </a:r>
            <a:r>
              <a:rPr lang="pt-PT" sz="1200" baseline="0">
                <a:solidFill>
                  <a:schemeClr val="tx1"/>
                </a:solidFill>
                <a:latin typeface="+mn-lt"/>
                <a:ea typeface="+mn-ea"/>
                <a:cs typeface="+mn-cs"/>
              </a:rPr>
              <a:t> </a:t>
            </a:r>
            <a:r>
              <a:rPr lang="pt-PT" sz="1200">
                <a:solidFill>
                  <a:schemeClr val="tx1"/>
                </a:solidFill>
                <a:latin typeface="+mn-lt"/>
                <a:ea typeface="+mn-ea"/>
                <a:cs typeface="+mn-cs"/>
              </a:rPr>
              <a:t>dados informáticos e possivelmente destruir as provas.</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117</a:t>
            </a:fld>
            <a:endParaRPr lang="en-US"/>
          </a:p>
        </p:txBody>
      </p:sp>
    </p:spTree>
    <p:extLst>
      <p:ext uri="{BB962C8B-B14F-4D97-AF65-F5344CB8AC3E}">
        <p14:creationId xmlns:p14="http://schemas.microsoft.com/office/powerpoint/2010/main" val="27012393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Configuração B: Determinou que o sistema está ligado; não desligue!</a:t>
            </a:r>
          </a:p>
          <a:p>
            <a:r>
              <a:rPr lang="pt-PT" sz="1200">
                <a:solidFill>
                  <a:schemeClr val="tx1"/>
                </a:solidFill>
                <a:latin typeface="+mn-lt"/>
                <a:ea typeface="+mn-ea"/>
                <a:cs typeface="+mn-cs"/>
              </a:rPr>
              <a:t>• Tente entrar em contacto com um especialista:</a:t>
            </a:r>
          </a:p>
          <a:p>
            <a:r>
              <a:rPr lang="pt-PT" sz="1200">
                <a:solidFill>
                  <a:schemeClr val="tx1"/>
                </a:solidFill>
                <a:latin typeface="+mn-lt"/>
                <a:ea typeface="+mn-ea"/>
                <a:cs typeface="+mn-cs"/>
              </a:rPr>
              <a:t>- Se um especialista estiver disponível, siga os seus conselhos.</a:t>
            </a:r>
          </a:p>
          <a:p>
            <a:r>
              <a:rPr lang="pt-PT" sz="1200">
                <a:solidFill>
                  <a:schemeClr val="tx1"/>
                </a:solidFill>
                <a:latin typeface="+mn-lt"/>
                <a:ea typeface="+mn-ea"/>
                <a:cs typeface="+mn-cs"/>
              </a:rPr>
              <a:t>- Se nenhum especialista estiver disponível, continue com a próxima instrução.</a:t>
            </a:r>
          </a:p>
          <a:p>
            <a:r>
              <a:rPr lang="pt-PT" sz="1200">
                <a:solidFill>
                  <a:schemeClr val="tx1"/>
                </a:solidFill>
                <a:latin typeface="+mn-lt"/>
                <a:ea typeface="+mn-ea"/>
                <a:cs typeface="+mn-cs"/>
              </a:rPr>
              <a:t>• Não toque no teclado nem em outros dispositivos de entrada.</a:t>
            </a:r>
          </a:p>
          <a:p>
            <a:r>
              <a:rPr lang="pt-PT" sz="1200">
                <a:solidFill>
                  <a:schemeClr val="tx1"/>
                </a:solidFill>
                <a:latin typeface="+mn-lt"/>
                <a:ea typeface="+mn-ea"/>
                <a:cs typeface="+mn-cs"/>
              </a:rPr>
              <a:t>• Prossiga com as etapas descritas em 3.5.</a:t>
            </a:r>
          </a:p>
          <a:p>
            <a:r>
              <a:rPr lang="pt-PT" sz="1200">
                <a:solidFill>
                  <a:schemeClr val="tx1"/>
                </a:solidFill>
                <a:latin typeface="+mn-lt"/>
                <a:ea typeface="+mn-ea"/>
                <a:cs typeface="+mn-cs"/>
              </a:rPr>
              <a:t>Lembrar: A remoção do cabo da fonte de alimentação do sistema informático afetará todos</a:t>
            </a:r>
            <a:r>
              <a:rPr lang="pt-PT" sz="1200" baseline="0">
                <a:solidFill>
                  <a:schemeClr val="tx1"/>
                </a:solidFill>
                <a:latin typeface="+mn-lt"/>
                <a:ea typeface="+mn-ea"/>
                <a:cs typeface="+mn-cs"/>
              </a:rPr>
              <a:t> </a:t>
            </a:r>
            <a:r>
              <a:rPr lang="pt-PT" sz="1200">
                <a:solidFill>
                  <a:schemeClr val="tx1"/>
                </a:solidFill>
                <a:latin typeface="+mn-lt"/>
                <a:ea typeface="+mn-ea"/>
                <a:cs typeface="+mn-cs"/>
              </a:rPr>
              <a:t>atualmente a executarem programas e todos os dados atualmente armazenados na RAM do computador </a:t>
            </a:r>
            <a:r>
              <a:rPr lang="pt-PT" sz="1200" baseline="0">
                <a:solidFill>
                  <a:schemeClr val="tx1"/>
                </a:solidFill>
                <a:latin typeface="+mn-lt"/>
                <a:ea typeface="+mn-ea"/>
                <a:cs typeface="+mn-cs"/>
              </a:rPr>
              <a:t> </a:t>
            </a:r>
            <a:r>
              <a:rPr lang="pt-PT" sz="1200">
                <a:solidFill>
                  <a:schemeClr val="tx1"/>
                </a:solidFill>
                <a:latin typeface="+mn-lt"/>
                <a:ea typeface="+mn-ea"/>
                <a:cs typeface="+mn-cs"/>
              </a:rPr>
              <a:t>(incluindo dados relevantes, como palavras-passe) serão perdidos. Isto incluiria qualquer</a:t>
            </a:r>
            <a:r>
              <a:rPr lang="pt-PT" sz="1200" baseline="0">
                <a:solidFill>
                  <a:schemeClr val="tx1"/>
                </a:solidFill>
                <a:latin typeface="+mn-lt"/>
                <a:ea typeface="+mn-ea"/>
                <a:cs typeface="+mn-cs"/>
              </a:rPr>
              <a:t> </a:t>
            </a:r>
            <a:r>
              <a:rPr lang="pt-PT" sz="1200">
                <a:solidFill>
                  <a:schemeClr val="tx1"/>
                </a:solidFill>
                <a:latin typeface="+mn-lt"/>
                <a:ea typeface="+mn-ea"/>
                <a:cs typeface="+mn-cs"/>
              </a:rPr>
              <a:t>ligação</a:t>
            </a:r>
            <a:r>
              <a:rPr lang="pt-PT" sz="1200" baseline="0">
                <a:solidFill>
                  <a:schemeClr val="tx1"/>
                </a:solidFill>
                <a:latin typeface="+mn-lt"/>
                <a:ea typeface="+mn-ea"/>
                <a:cs typeface="+mn-cs"/>
              </a:rPr>
              <a:t> </a:t>
            </a:r>
            <a:r>
              <a:rPr lang="pt-PT" sz="1200">
                <a:solidFill>
                  <a:schemeClr val="tx1"/>
                </a:solidFill>
                <a:latin typeface="+mn-lt"/>
                <a:ea typeface="+mn-ea"/>
                <a:cs typeface="+mn-cs"/>
              </a:rPr>
              <a:t>à Internet, impressão ou encriptação.</a:t>
            </a:r>
          </a:p>
          <a:p>
            <a:endParaRPr lang="en-US" sz="1200" kern="1200">
              <a:solidFill>
                <a:schemeClr val="tx1"/>
              </a:solidFill>
              <a:effectLst/>
              <a:latin typeface="+mn-lt"/>
              <a:ea typeface="+mn-ea"/>
              <a:cs typeface="+mn-cs"/>
            </a:endParaRPr>
          </a:p>
          <a:p>
            <a:r>
              <a:rPr lang="pt-PT" sz="1200">
                <a:solidFill>
                  <a:schemeClr val="tx1"/>
                </a:solidFill>
                <a:latin typeface="+mn-lt"/>
                <a:ea typeface="+mn-ea"/>
                <a:cs typeface="+mn-cs"/>
              </a:rPr>
              <a:t>Lembrar: Quando um sistema é ligado, é crucial ter o suspeito protegido e</a:t>
            </a:r>
            <a:r>
              <a:rPr lang="pt-PT" sz="1200" baseline="0">
                <a:solidFill>
                  <a:schemeClr val="tx1"/>
                </a:solidFill>
                <a:latin typeface="+mn-lt"/>
                <a:ea typeface="+mn-ea"/>
                <a:cs typeface="+mn-cs"/>
              </a:rPr>
              <a:t> </a:t>
            </a:r>
            <a:r>
              <a:rPr lang="pt-PT" sz="1200">
                <a:solidFill>
                  <a:schemeClr val="tx1"/>
                </a:solidFill>
                <a:latin typeface="+mn-lt"/>
                <a:ea typeface="+mn-ea"/>
                <a:cs typeface="+mn-cs"/>
              </a:rPr>
              <a:t>longe de caixas de fusíveis, interruptores de energia, bem como de dispositivos de comunicação móvel. Já</a:t>
            </a:r>
            <a:r>
              <a:rPr lang="pt-PT" sz="1200" baseline="0">
                <a:solidFill>
                  <a:schemeClr val="tx1"/>
                </a:solidFill>
                <a:latin typeface="+mn-lt"/>
                <a:ea typeface="+mn-ea"/>
                <a:cs typeface="+mn-cs"/>
              </a:rPr>
              <a:t> </a:t>
            </a:r>
            <a:r>
              <a:rPr lang="pt-PT" sz="1200">
                <a:solidFill>
                  <a:schemeClr val="tx1"/>
                </a:solidFill>
                <a:latin typeface="+mn-lt"/>
                <a:ea typeface="+mn-ea"/>
                <a:cs typeface="+mn-cs"/>
              </a:rPr>
              <a:t>houve casos em que sistemas em execução com encriptação de disco total foram desligados</a:t>
            </a:r>
            <a:r>
              <a:rPr lang="pt-PT" sz="1200" baseline="0">
                <a:solidFill>
                  <a:schemeClr val="tx1"/>
                </a:solidFill>
                <a:latin typeface="+mn-lt"/>
                <a:ea typeface="+mn-ea"/>
                <a:cs typeface="+mn-cs"/>
              </a:rPr>
              <a:t> </a:t>
            </a:r>
            <a:r>
              <a:rPr lang="pt-PT" sz="1200">
                <a:solidFill>
                  <a:schemeClr val="tx1"/>
                </a:solidFill>
                <a:latin typeface="+mn-lt"/>
                <a:ea typeface="+mn-ea"/>
                <a:cs typeface="+mn-cs"/>
              </a:rPr>
              <a:t>durante a pesquisa apenas porque o suspeito foi capaz de alcançar a caixa de fusíveis ou enviar um</a:t>
            </a:r>
            <a:r>
              <a:rPr lang="pt-PT" sz="1200" baseline="0">
                <a:solidFill>
                  <a:schemeClr val="tx1"/>
                </a:solidFill>
                <a:latin typeface="+mn-lt"/>
                <a:ea typeface="+mn-ea"/>
                <a:cs typeface="+mn-cs"/>
              </a:rPr>
              <a:t> </a:t>
            </a:r>
            <a:r>
              <a:rPr lang="pt-PT" sz="1200">
                <a:solidFill>
                  <a:schemeClr val="tx1"/>
                </a:solidFill>
                <a:latin typeface="+mn-lt"/>
                <a:ea typeface="+mn-ea"/>
                <a:cs typeface="+mn-cs"/>
              </a:rPr>
              <a:t>sinal para um adaptador de energia controlável remotamente.</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118</a:t>
            </a:fld>
            <a:endParaRPr lang="en-US"/>
          </a:p>
        </p:txBody>
      </p:sp>
    </p:spTree>
    <p:extLst>
      <p:ext uri="{BB962C8B-B14F-4D97-AF65-F5344CB8AC3E}">
        <p14:creationId xmlns:p14="http://schemas.microsoft.com/office/powerpoint/2010/main" val="84090377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Configuração C: Não consegue determinar se o sistema está ligado ou desligado.</a:t>
            </a:r>
          </a:p>
          <a:p>
            <a:r>
              <a:rPr lang="pt-PT" sz="1200">
                <a:solidFill>
                  <a:schemeClr val="tx1"/>
                </a:solidFill>
                <a:latin typeface="+mn-lt"/>
                <a:ea typeface="+mn-ea"/>
                <a:cs typeface="+mn-cs"/>
              </a:rPr>
              <a:t>• Assuma que está desligado. Não prima o interruptor.</a:t>
            </a:r>
          </a:p>
          <a:p>
            <a:r>
              <a:rPr lang="pt-PT" sz="1200">
                <a:solidFill>
                  <a:schemeClr val="tx1"/>
                </a:solidFill>
                <a:latin typeface="+mn-lt"/>
                <a:ea typeface="+mn-ea"/>
                <a:cs typeface="+mn-cs"/>
              </a:rPr>
              <a:t>• Remova o cabo da fonte de alimentação do equipamento alvo (não o desligue na</a:t>
            </a:r>
            <a:r>
              <a:rPr lang="pt-PT" sz="1200" baseline="0">
                <a:solidFill>
                  <a:schemeClr val="tx1"/>
                </a:solidFill>
                <a:latin typeface="+mn-lt"/>
                <a:ea typeface="+mn-ea"/>
                <a:cs typeface="+mn-cs"/>
              </a:rPr>
              <a:t> </a:t>
            </a:r>
            <a:r>
              <a:rPr lang="pt-PT" sz="1200">
                <a:solidFill>
                  <a:schemeClr val="tx1"/>
                </a:solidFill>
                <a:latin typeface="+mn-lt"/>
                <a:ea typeface="+mn-ea"/>
                <a:cs typeface="+mn-cs"/>
              </a:rPr>
              <a:t>tomada) e registe a hora de fazê-lo.</a:t>
            </a:r>
          </a:p>
          <a:p>
            <a:r>
              <a:rPr lang="pt-PT" sz="1200">
                <a:solidFill>
                  <a:schemeClr val="tx1"/>
                </a:solidFill>
                <a:latin typeface="+mn-lt"/>
                <a:ea typeface="+mn-ea"/>
                <a:cs typeface="+mn-cs"/>
              </a:rPr>
              <a:t>• Se estiver a lidar com um dispositivo portátil, remova também a bateria. Remova qualquer bateria</a:t>
            </a:r>
            <a:r>
              <a:rPr lang="pt-PT" sz="1200" baseline="0">
                <a:solidFill>
                  <a:schemeClr val="tx1"/>
                </a:solidFill>
                <a:latin typeface="+mn-lt"/>
                <a:ea typeface="+mn-ea"/>
                <a:cs typeface="+mn-cs"/>
              </a:rPr>
              <a:t> </a:t>
            </a:r>
            <a:r>
              <a:rPr lang="pt-PT" sz="1200">
                <a:solidFill>
                  <a:schemeClr val="tx1"/>
                </a:solidFill>
                <a:latin typeface="+mn-lt"/>
                <a:ea typeface="+mn-ea"/>
                <a:cs typeface="+mn-cs"/>
              </a:rPr>
              <a:t>adicional, se aplicável (alguns dispositivos portáteis têm uma segunda bateria no</a:t>
            </a:r>
            <a:r>
              <a:rPr lang="pt-PT" sz="1200" baseline="0">
                <a:solidFill>
                  <a:schemeClr val="tx1"/>
                </a:solidFill>
                <a:latin typeface="+mn-lt"/>
                <a:ea typeface="+mn-ea"/>
                <a:cs typeface="+mn-cs"/>
              </a:rPr>
              <a:t> </a:t>
            </a:r>
            <a:r>
              <a:rPr lang="pt-PT" sz="1200">
                <a:solidFill>
                  <a:schemeClr val="tx1"/>
                </a:solidFill>
                <a:latin typeface="+mn-lt"/>
                <a:ea typeface="+mn-ea"/>
                <a:cs typeface="+mn-cs"/>
              </a:rPr>
              <a:t>compartimento multiúsos em vez de uma unidade de disquete ou de CD).</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119</a:t>
            </a:fld>
            <a:endParaRPr lang="en-US"/>
          </a:p>
        </p:txBody>
      </p:sp>
    </p:spTree>
    <p:extLst>
      <p:ext uri="{BB962C8B-B14F-4D97-AF65-F5344CB8AC3E}">
        <p14:creationId xmlns:p14="http://schemas.microsoft.com/office/powerpoint/2010/main" val="37227439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sz="1200">
                <a:solidFill>
                  <a:schemeClr val="tx1"/>
                </a:solidFill>
                <a:latin typeface="+mn-lt"/>
                <a:ea typeface="+mn-ea"/>
                <a:cs typeface="+mn-cs"/>
              </a:rPr>
              <a:t>Recolha da rede de computadores</a:t>
            </a:r>
          </a:p>
          <a:p>
            <a:r>
              <a:rPr lang="pt-PT" sz="1200">
                <a:solidFill>
                  <a:schemeClr val="tx1"/>
                </a:solidFill>
                <a:latin typeface="+mn-lt"/>
                <a:ea typeface="+mn-ea"/>
                <a:cs typeface="+mn-cs"/>
              </a:rPr>
              <a:t>Lembre-se - Se tiver uma boa razão para acreditar que existe uma rede em contacto</a:t>
            </a:r>
            <a:r>
              <a:rPr lang="pt-PT" sz="1200" baseline="0">
                <a:solidFill>
                  <a:schemeClr val="tx1"/>
                </a:solidFill>
                <a:latin typeface="+mn-lt"/>
                <a:ea typeface="+mn-ea"/>
                <a:cs typeface="+mn-cs"/>
              </a:rPr>
              <a:t> </a:t>
            </a:r>
            <a:r>
              <a:rPr lang="pt-PT" sz="1200">
                <a:solidFill>
                  <a:schemeClr val="tx1"/>
                </a:solidFill>
                <a:latin typeface="+mn-lt"/>
                <a:ea typeface="+mn-ea"/>
                <a:cs typeface="+mn-cs"/>
              </a:rPr>
              <a:t>com um especialista em redes de computadores antes de ir para o local. Se nenhum especialista estiver disponível, as</a:t>
            </a:r>
            <a:r>
              <a:rPr lang="pt-PT" sz="1200" baseline="0">
                <a:solidFill>
                  <a:schemeClr val="tx1"/>
                </a:solidFill>
                <a:latin typeface="+mn-lt"/>
                <a:ea typeface="+mn-ea"/>
                <a:cs typeface="+mn-cs"/>
              </a:rPr>
              <a:t> </a:t>
            </a:r>
            <a:r>
              <a:rPr lang="pt-PT" sz="1200">
                <a:solidFill>
                  <a:schemeClr val="tx1"/>
                </a:solidFill>
                <a:latin typeface="+mn-lt"/>
                <a:ea typeface="+mn-ea"/>
                <a:cs typeface="+mn-cs"/>
              </a:rPr>
              <a:t>informações fornecidas nesta secção podem ajudá-lo ao adquirir o equipamento relevante.</a:t>
            </a:r>
          </a:p>
          <a:p>
            <a:r>
              <a:rPr lang="pt-PT" sz="1200">
                <a:solidFill>
                  <a:schemeClr val="tx1"/>
                </a:solidFill>
                <a:latin typeface="+mn-lt"/>
                <a:ea typeface="+mn-ea"/>
                <a:cs typeface="+mn-cs"/>
              </a:rPr>
              <a:t>Uma rede de computadores pode ser indicada pela:</a:t>
            </a:r>
          </a:p>
          <a:p>
            <a:r>
              <a:rPr lang="pt-PT" sz="1200">
                <a:solidFill>
                  <a:schemeClr val="tx1"/>
                </a:solidFill>
                <a:latin typeface="+mn-lt"/>
                <a:ea typeface="+mn-ea"/>
                <a:cs typeface="+mn-cs"/>
              </a:rPr>
              <a:t>• Presença de vários sistemas informáticos;</a:t>
            </a:r>
          </a:p>
          <a:p>
            <a:r>
              <a:rPr lang="pt-PT" sz="1200">
                <a:solidFill>
                  <a:schemeClr val="tx1"/>
                </a:solidFill>
                <a:latin typeface="+mn-lt"/>
                <a:ea typeface="+mn-ea"/>
                <a:cs typeface="+mn-cs"/>
              </a:rPr>
              <a:t>• Presença de componentes de rede, como:</a:t>
            </a:r>
          </a:p>
          <a:p>
            <a:r>
              <a:rPr lang="pt-PT" sz="1200">
                <a:solidFill>
                  <a:schemeClr val="tx1"/>
                </a:solidFill>
                <a:latin typeface="+mn-lt"/>
                <a:ea typeface="+mn-ea"/>
                <a:cs typeface="+mn-cs"/>
              </a:rPr>
              <a:t>o Placas de interface de rede (NIC ou placas de rede) e cabos associados (se não</a:t>
            </a:r>
          </a:p>
          <a:p>
            <a:r>
              <a:rPr lang="pt-PT" sz="1200">
                <a:solidFill>
                  <a:schemeClr val="tx1"/>
                </a:solidFill>
                <a:latin typeface="+mn-lt"/>
                <a:ea typeface="+mn-ea"/>
                <a:cs typeface="+mn-cs"/>
              </a:rPr>
              <a:t>sem fios);</a:t>
            </a:r>
          </a:p>
          <a:p>
            <a:r>
              <a:rPr lang="pt-PT" sz="1200">
                <a:solidFill>
                  <a:schemeClr val="tx1"/>
                </a:solidFill>
                <a:latin typeface="+mn-lt"/>
                <a:ea typeface="+mn-ea"/>
                <a:cs typeface="+mn-cs"/>
              </a:rPr>
              <a:t>o Dispositivos de Rede de área local sem fios (WLAN) (por exemplo, ponto de acesso sem fios);</a:t>
            </a:r>
          </a:p>
          <a:p>
            <a:r>
              <a:rPr lang="pt-PT" sz="1200">
                <a:solidFill>
                  <a:schemeClr val="tx1"/>
                </a:solidFill>
                <a:latin typeface="+mn-lt"/>
                <a:ea typeface="+mn-ea"/>
                <a:cs typeface="+mn-cs"/>
              </a:rPr>
              <a:t>o Routers, hubs e switches;</a:t>
            </a:r>
          </a:p>
          <a:p>
            <a:r>
              <a:rPr lang="pt-PT" sz="1200">
                <a:solidFill>
                  <a:schemeClr val="tx1"/>
                </a:solidFill>
                <a:latin typeface="+mn-lt"/>
                <a:ea typeface="+mn-ea"/>
                <a:cs typeface="+mn-cs"/>
              </a:rPr>
              <a:t>o Servidores; e,</a:t>
            </a:r>
          </a:p>
          <a:p>
            <a:r>
              <a:rPr lang="pt-PT" sz="1200">
                <a:solidFill>
                  <a:schemeClr val="tx1"/>
                </a:solidFill>
                <a:latin typeface="+mn-lt"/>
                <a:ea typeface="+mn-ea"/>
                <a:cs typeface="+mn-cs"/>
              </a:rPr>
              <a:t>o Passagem de Cabos de rede entre computadores ou dispositivos centrais, como hubs.</a:t>
            </a:r>
          </a:p>
          <a:p>
            <a:r>
              <a:rPr lang="pt-PT" sz="1200">
                <a:solidFill>
                  <a:schemeClr val="tx1"/>
                </a:solidFill>
                <a:latin typeface="+mn-lt"/>
                <a:ea typeface="+mn-ea"/>
                <a:cs typeface="+mn-cs"/>
              </a:rPr>
              <a:t>• Informações fornecidas por informadores ou indivíduos no local.</a:t>
            </a:r>
          </a:p>
          <a:p>
            <a:endParaRPr lang="en-US" sz="1200" kern="1200">
              <a:solidFill>
                <a:schemeClr val="tx1"/>
              </a:solidFill>
              <a:effectLst/>
              <a:latin typeface="+mn-lt"/>
              <a:ea typeface="+mn-ea"/>
              <a:cs typeface="+mn-cs"/>
            </a:endParaRPr>
          </a:p>
          <a:p>
            <a:r>
              <a:rPr lang="pt-PT" sz="1200">
                <a:solidFill>
                  <a:schemeClr val="tx1"/>
                </a:solidFill>
                <a:latin typeface="+mn-lt"/>
                <a:ea typeface="+mn-ea"/>
                <a:cs typeface="+mn-cs"/>
              </a:rPr>
              <a:t>Lembrar: Se for encontrada uma rede de computadores, entre em contacto com um especialista da sua agência ou um especialista externo recomendado pela sua agência para assistência.</a:t>
            </a:r>
          </a:p>
          <a:p>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120</a:t>
            </a:fld>
            <a:endParaRPr lang="en-US"/>
          </a:p>
        </p:txBody>
      </p:sp>
    </p:spTree>
    <p:extLst>
      <p:ext uri="{BB962C8B-B14F-4D97-AF65-F5344CB8AC3E}">
        <p14:creationId xmlns:p14="http://schemas.microsoft.com/office/powerpoint/2010/main" val="102603282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pt-PT" sz="1200">
                <a:solidFill>
                  <a:schemeClr val="tx1"/>
                </a:solidFill>
                <a:latin typeface="+mn-lt"/>
                <a:ea typeface="+mn-ea"/>
                <a:cs typeface="+mn-cs"/>
              </a:rPr>
              <a:t>Um telefone é um aparelho encontrado:</a:t>
            </a:r>
          </a:p>
          <a:p>
            <a:r>
              <a:rPr lang="pt-PT" sz="1200">
                <a:solidFill>
                  <a:schemeClr val="tx1"/>
                </a:solidFill>
                <a:latin typeface="+mn-lt"/>
                <a:ea typeface="+mn-ea"/>
                <a:cs typeface="+mn-cs"/>
              </a:rPr>
              <a:t>• Por conta própria (como acontece com os telemóveis);</a:t>
            </a:r>
          </a:p>
          <a:p>
            <a:r>
              <a:rPr lang="pt-PT" sz="1200">
                <a:solidFill>
                  <a:schemeClr val="tx1"/>
                </a:solidFill>
                <a:latin typeface="+mn-lt"/>
                <a:ea typeface="+mn-ea"/>
                <a:cs typeface="+mn-cs"/>
              </a:rPr>
              <a:t>• Com uma estação remota (sem fios) ou</a:t>
            </a:r>
          </a:p>
          <a:p>
            <a:r>
              <a:rPr lang="pt-PT" sz="1200">
                <a:solidFill>
                  <a:schemeClr val="tx1"/>
                </a:solidFill>
                <a:latin typeface="+mn-lt"/>
                <a:ea typeface="+mn-ea"/>
                <a:cs typeface="+mn-cs"/>
              </a:rPr>
              <a:t>• ligado diretamente ao sistema de linhas terrestres.</a:t>
            </a:r>
          </a:p>
          <a:p>
            <a:r>
              <a:rPr lang="pt-PT" sz="1200">
                <a:solidFill>
                  <a:schemeClr val="tx1"/>
                </a:solidFill>
                <a:latin typeface="+mn-lt"/>
                <a:ea typeface="+mn-ea"/>
                <a:cs typeface="+mn-cs"/>
              </a:rPr>
              <a:t>Um telefone poderá ter alguma funcionalidade adicional (por exemplo, a capacidade de tirar</a:t>
            </a:r>
            <a:r>
              <a:rPr lang="pt-PT" sz="1200" baseline="0">
                <a:solidFill>
                  <a:schemeClr val="tx1"/>
                </a:solidFill>
                <a:latin typeface="+mn-lt"/>
                <a:ea typeface="+mn-ea"/>
                <a:cs typeface="+mn-cs"/>
              </a:rPr>
              <a:t> </a:t>
            </a:r>
            <a:r>
              <a:rPr lang="pt-PT" sz="1200">
                <a:solidFill>
                  <a:schemeClr val="tx1"/>
                </a:solidFill>
                <a:latin typeface="+mn-lt"/>
                <a:ea typeface="+mn-ea"/>
                <a:cs typeface="+mn-cs"/>
              </a:rPr>
              <a:t>fotografias). Os telemóveis modernos costumam ter um sistema operativo (como o iOS, o Android,</a:t>
            </a:r>
            <a:r>
              <a:rPr lang="pt-PT" sz="1200" baseline="0">
                <a:solidFill>
                  <a:schemeClr val="tx1"/>
                </a:solidFill>
                <a:latin typeface="+mn-lt"/>
                <a:ea typeface="+mn-ea"/>
                <a:cs typeface="+mn-cs"/>
              </a:rPr>
              <a:t> </a:t>
            </a:r>
            <a:r>
              <a:rPr lang="pt-PT" sz="1200">
                <a:solidFill>
                  <a:schemeClr val="tx1"/>
                </a:solidFill>
                <a:latin typeface="+mn-lt"/>
                <a:ea typeface="+mn-ea"/>
                <a:cs typeface="+mn-cs"/>
              </a:rPr>
              <a:t>Windows Phone) que permite ao utilizador executar tarefas que são tipicamente associadas a</a:t>
            </a:r>
            <a:r>
              <a:rPr lang="pt-PT" sz="1200" baseline="0">
                <a:solidFill>
                  <a:schemeClr val="tx1"/>
                </a:solidFill>
                <a:latin typeface="+mn-lt"/>
                <a:ea typeface="+mn-ea"/>
                <a:cs typeface="+mn-cs"/>
              </a:rPr>
              <a:t> </a:t>
            </a:r>
            <a:r>
              <a:rPr lang="pt-PT" sz="1200">
                <a:solidFill>
                  <a:schemeClr val="tx1"/>
                </a:solidFill>
                <a:latin typeface="+mn-lt"/>
                <a:ea typeface="+mn-ea"/>
                <a:cs typeface="+mn-cs"/>
              </a:rPr>
              <a:t>sistemas de computador tradicionais, incluindo o recebimento e envio de e-mails, navegação na Internet,</a:t>
            </a:r>
            <a:r>
              <a:rPr lang="pt-PT" sz="1200" baseline="0">
                <a:solidFill>
                  <a:schemeClr val="tx1"/>
                </a:solidFill>
                <a:latin typeface="+mn-lt"/>
                <a:ea typeface="+mn-ea"/>
                <a:cs typeface="+mn-cs"/>
              </a:rPr>
              <a:t> </a:t>
            </a:r>
            <a:r>
              <a:rPr lang="pt-PT" sz="1200">
                <a:solidFill>
                  <a:schemeClr val="tx1"/>
                </a:solidFill>
                <a:latin typeface="+mn-lt"/>
                <a:ea typeface="+mn-ea"/>
                <a:cs typeface="+mn-cs"/>
              </a:rPr>
              <a:t>conversação, jogar, etc. Os telemóveis com tais funcionalidades expandidas são denominados</a:t>
            </a:r>
            <a:r>
              <a:rPr lang="pt-PT" sz="1200" baseline="0">
                <a:solidFill>
                  <a:schemeClr val="tx1"/>
                </a:solidFill>
                <a:latin typeface="+mn-lt"/>
                <a:ea typeface="+mn-ea"/>
                <a:cs typeface="+mn-cs"/>
              </a:rPr>
              <a:t> </a:t>
            </a:r>
            <a:r>
              <a:rPr lang="pt-PT" sz="1200">
                <a:solidFill>
                  <a:schemeClr val="tx1"/>
                </a:solidFill>
                <a:latin typeface="+mn-lt"/>
                <a:ea typeface="+mn-ea"/>
                <a:cs typeface="+mn-cs"/>
              </a:rPr>
              <a:t>smartphones.</a:t>
            </a:r>
          </a:p>
          <a:p>
            <a:r>
              <a:rPr lang="pt-PT" sz="1200">
                <a:solidFill>
                  <a:schemeClr val="tx1"/>
                </a:solidFill>
                <a:latin typeface="+mn-lt"/>
                <a:ea typeface="+mn-ea"/>
                <a:cs typeface="+mn-cs"/>
              </a:rPr>
              <a:t>Um telefone pode consumir energia de uma bateria interna, de uma tomada elétrica ou diretamente do</a:t>
            </a:r>
            <a:r>
              <a:rPr lang="pt-PT" sz="1200" baseline="0">
                <a:solidFill>
                  <a:schemeClr val="tx1"/>
                </a:solidFill>
                <a:latin typeface="+mn-lt"/>
                <a:ea typeface="+mn-ea"/>
                <a:cs typeface="+mn-cs"/>
              </a:rPr>
              <a:t> </a:t>
            </a:r>
            <a:r>
              <a:rPr lang="pt-PT" sz="1200">
                <a:solidFill>
                  <a:schemeClr val="tx1"/>
                </a:solidFill>
                <a:latin typeface="+mn-lt"/>
                <a:ea typeface="+mn-ea"/>
                <a:cs typeface="+mn-cs"/>
              </a:rPr>
              <a:t>sistema telefónico. Comunicação bidirecional é estabelecida de um aparelho para outro utilizando</a:t>
            </a:r>
            <a:r>
              <a:rPr lang="pt-PT" sz="1200" baseline="0">
                <a:solidFill>
                  <a:schemeClr val="tx1"/>
                </a:solidFill>
                <a:latin typeface="+mn-lt"/>
                <a:ea typeface="+mn-ea"/>
                <a:cs typeface="+mn-cs"/>
              </a:rPr>
              <a:t> </a:t>
            </a:r>
            <a:r>
              <a:rPr lang="pt-PT" sz="1200">
                <a:solidFill>
                  <a:schemeClr val="tx1"/>
                </a:solidFill>
                <a:latin typeface="+mn-lt"/>
                <a:ea typeface="+mn-ea"/>
                <a:cs typeface="+mn-cs"/>
              </a:rPr>
              <a:t>linhas terrestres, transmissão de rádio, sistemas celulares ou uma combinação de sistemas. Muitos telefones podem</a:t>
            </a:r>
            <a:r>
              <a:rPr lang="pt-PT" sz="1200" baseline="0">
                <a:solidFill>
                  <a:schemeClr val="tx1"/>
                </a:solidFill>
                <a:latin typeface="+mn-lt"/>
                <a:ea typeface="+mn-ea"/>
                <a:cs typeface="+mn-cs"/>
              </a:rPr>
              <a:t> </a:t>
            </a:r>
            <a:r>
              <a:rPr lang="pt-PT" sz="1200">
                <a:solidFill>
                  <a:schemeClr val="tx1"/>
                </a:solidFill>
                <a:latin typeface="+mn-lt"/>
                <a:ea typeface="+mn-ea"/>
                <a:cs typeface="+mn-cs"/>
              </a:rPr>
              <a:t>armazenar nomes, números de telefone e informações de identificação do chamador. Muitos telemóveis podem</a:t>
            </a:r>
          </a:p>
          <a:p>
            <a:r>
              <a:rPr lang="pt-PT" sz="1200">
                <a:solidFill>
                  <a:schemeClr val="tx1"/>
                </a:solidFill>
                <a:latin typeface="+mn-lt"/>
                <a:ea typeface="+mn-ea"/>
                <a:cs typeface="+mn-cs"/>
              </a:rPr>
              <a:t>também armazenar nomes, endereços, informações de calendário, detalhes sobre as chamadas recebidas, receber e-mails,</a:t>
            </a:r>
            <a:r>
              <a:rPr lang="pt-PT" sz="1200" baseline="0">
                <a:solidFill>
                  <a:schemeClr val="tx1"/>
                </a:solidFill>
                <a:latin typeface="+mn-lt"/>
                <a:ea typeface="+mn-ea"/>
                <a:cs typeface="+mn-cs"/>
              </a:rPr>
              <a:t> </a:t>
            </a:r>
            <a:r>
              <a:rPr lang="pt-PT" sz="1200">
                <a:solidFill>
                  <a:schemeClr val="tx1"/>
                </a:solidFill>
                <a:latin typeface="+mn-lt"/>
                <a:ea typeface="+mn-ea"/>
                <a:cs typeface="+mn-cs"/>
              </a:rPr>
              <a:t> enviar textos, atuar como gravador de voz</a:t>
            </a:r>
            <a:r>
              <a:rPr lang="pt-PT" sz="1200" baseline="0">
                <a:solidFill>
                  <a:schemeClr val="tx1"/>
                </a:solidFill>
                <a:latin typeface="+mn-lt"/>
                <a:ea typeface="+mn-ea"/>
                <a:cs typeface="+mn-cs"/>
              </a:rPr>
              <a:t> </a:t>
            </a:r>
            <a:r>
              <a:rPr lang="pt-PT" sz="1200">
                <a:solidFill>
                  <a:schemeClr val="tx1"/>
                </a:solidFill>
                <a:latin typeface="+mn-lt"/>
                <a:ea typeface="+mn-ea"/>
                <a:cs typeface="+mn-cs"/>
              </a:rPr>
              <a:t>e pode ser utilizado para aceder à Internet (para que contenham</a:t>
            </a:r>
            <a:r>
              <a:rPr lang="pt-PT" sz="1200" baseline="0">
                <a:solidFill>
                  <a:schemeClr val="tx1"/>
                </a:solidFill>
                <a:latin typeface="+mn-lt"/>
                <a:ea typeface="+mn-ea"/>
                <a:cs typeface="+mn-cs"/>
              </a:rPr>
              <a:t> </a:t>
            </a:r>
            <a:r>
              <a:rPr lang="pt-PT" sz="1200">
                <a:solidFill>
                  <a:schemeClr val="tx1"/>
                </a:solidFill>
                <a:latin typeface="+mn-lt"/>
                <a:ea typeface="+mn-ea"/>
                <a:cs typeface="+mn-cs"/>
              </a:rPr>
              <a:t>dados de acesso à Internet). O acesso a muitos telemóveis irá exigir PINs, palavras-passe ou outros códigos</a:t>
            </a:r>
            <a:r>
              <a:rPr lang="pt-PT" sz="1200" baseline="0">
                <a:solidFill>
                  <a:schemeClr val="tx1"/>
                </a:solidFill>
                <a:latin typeface="+mn-lt"/>
                <a:ea typeface="+mn-ea"/>
                <a:cs typeface="+mn-cs"/>
              </a:rPr>
              <a:t> </a:t>
            </a:r>
            <a:r>
              <a:rPr lang="pt-PT" sz="1200">
                <a:solidFill>
                  <a:schemeClr val="tx1"/>
                </a:solidFill>
                <a:latin typeface="+mn-lt"/>
                <a:ea typeface="+mn-ea"/>
                <a:cs typeface="+mn-cs"/>
              </a:rPr>
              <a:t>de acesso.</a:t>
            </a:r>
          </a:p>
          <a:p>
            <a:endParaRPr lang="en-US" sz="1200" kern="1200" dirty="0">
              <a:solidFill>
                <a:schemeClr val="tx1"/>
              </a:solidFill>
              <a:effectLst/>
              <a:latin typeface="+mn-lt"/>
              <a:ea typeface="+mn-ea"/>
              <a:cs typeface="+mn-cs"/>
            </a:endParaRPr>
          </a:p>
          <a:p>
            <a:r>
              <a:rPr lang="pt-PT" sz="1200">
                <a:solidFill>
                  <a:schemeClr val="tx1"/>
                </a:solidFill>
                <a:latin typeface="+mn-lt"/>
                <a:ea typeface="+mn-ea"/>
                <a:cs typeface="+mn-cs"/>
              </a:rPr>
              <a:t>Os tablets são muito semelhantes aos smartphones, mas possuem um ecrã maior. Eles vêm com os seus</a:t>
            </a:r>
            <a:r>
              <a:rPr lang="pt-PT" sz="1200" baseline="0">
                <a:solidFill>
                  <a:schemeClr val="tx1"/>
                </a:solidFill>
                <a:latin typeface="+mn-lt"/>
                <a:ea typeface="+mn-ea"/>
                <a:cs typeface="+mn-cs"/>
              </a:rPr>
              <a:t> </a:t>
            </a:r>
            <a:r>
              <a:rPr lang="pt-PT" sz="1200">
                <a:solidFill>
                  <a:schemeClr val="tx1"/>
                </a:solidFill>
                <a:latin typeface="+mn-lt"/>
                <a:ea typeface="+mn-ea"/>
                <a:cs typeface="+mn-cs"/>
              </a:rPr>
              <a:t>sistemas operativos próprios baseados nas versões móveis dos sistemas operativos. Como os</a:t>
            </a:r>
            <a:r>
              <a:rPr lang="pt-PT" sz="1200" baseline="0">
                <a:solidFill>
                  <a:schemeClr val="tx1"/>
                </a:solidFill>
                <a:latin typeface="+mn-lt"/>
                <a:ea typeface="+mn-ea"/>
                <a:cs typeface="+mn-cs"/>
              </a:rPr>
              <a:t> </a:t>
            </a:r>
            <a:r>
              <a:rPr lang="pt-PT" sz="1200">
                <a:solidFill>
                  <a:schemeClr val="tx1"/>
                </a:solidFill>
                <a:latin typeface="+mn-lt"/>
                <a:ea typeface="+mn-ea"/>
                <a:cs typeface="+mn-cs"/>
              </a:rPr>
              <a:t>smartphones, oferecem uma variedade quase infinita de funcionalidades e permitem ao utilizador instalar as suas</a:t>
            </a:r>
            <a:r>
              <a:rPr lang="pt-PT" sz="1200" baseline="0">
                <a:solidFill>
                  <a:schemeClr val="tx1"/>
                </a:solidFill>
                <a:latin typeface="+mn-lt"/>
                <a:ea typeface="+mn-ea"/>
                <a:cs typeface="+mn-cs"/>
              </a:rPr>
              <a:t> </a:t>
            </a:r>
            <a:r>
              <a:rPr lang="pt-PT" sz="1200">
                <a:solidFill>
                  <a:schemeClr val="tx1"/>
                </a:solidFill>
                <a:latin typeface="+mn-lt"/>
                <a:ea typeface="+mn-ea"/>
                <a:cs typeface="+mn-cs"/>
              </a:rPr>
              <a:t>próprias aplicações (apps).</a:t>
            </a:r>
          </a:p>
          <a:p>
            <a:endParaRPr lang="en-US" sz="1200" kern="1200" dirty="0">
              <a:solidFill>
                <a:schemeClr val="tx1"/>
              </a:solidFill>
              <a:effectLst/>
              <a:latin typeface="+mn-lt"/>
              <a:ea typeface="+mn-ea"/>
              <a:cs typeface="+mn-cs"/>
            </a:endParaRPr>
          </a:p>
          <a:p>
            <a:r>
              <a:rPr lang="pt-PT" sz="1200">
                <a:solidFill>
                  <a:schemeClr val="tx1"/>
                </a:solidFill>
                <a:latin typeface="+mn-lt"/>
                <a:ea typeface="+mn-ea"/>
                <a:cs typeface="+mn-cs"/>
              </a:rPr>
              <a:t>Consulte as informações acima para as instruções de apreensão geral, embalagem, transporte e armazenamento</a:t>
            </a:r>
          </a:p>
          <a:p>
            <a:r>
              <a:rPr lang="pt-PT" sz="1200">
                <a:solidFill>
                  <a:schemeClr val="tx1"/>
                </a:solidFill>
                <a:latin typeface="+mn-lt"/>
                <a:ea typeface="+mn-ea"/>
                <a:cs typeface="+mn-cs"/>
              </a:rPr>
              <a:t>. Consulte também a secção 3.4. do guia COE</a:t>
            </a:r>
          </a:p>
          <a:p>
            <a:endParaRPr lang="en-US" sz="1200" kern="1200" dirty="0">
              <a:solidFill>
                <a:schemeClr val="tx1"/>
              </a:solidFill>
              <a:effectLst/>
              <a:latin typeface="+mn-lt"/>
              <a:ea typeface="+mn-ea"/>
              <a:cs typeface="+mn-cs"/>
            </a:endParaRPr>
          </a:p>
          <a:p>
            <a:r>
              <a:rPr lang="pt-PT" sz="1200">
                <a:solidFill>
                  <a:schemeClr val="tx1"/>
                </a:solidFill>
                <a:latin typeface="+mn-lt"/>
                <a:ea typeface="+mn-ea"/>
                <a:cs typeface="+mn-cs"/>
              </a:rPr>
              <a:t>O formador deve garantir que fornecem informações suficientes sobre a utilização e o </a:t>
            </a:r>
            <a:r>
              <a:rPr lang="pt-PT" sz="1200" baseline="0">
                <a:solidFill>
                  <a:schemeClr val="tx1"/>
                </a:solidFill>
                <a:latin typeface="+mn-lt"/>
                <a:ea typeface="+mn-ea"/>
                <a:cs typeface="+mn-cs"/>
              </a:rPr>
              <a:t>objetivo das bolsas de Faraday.  O público pode ou não estar familiarizado com a utilização destes recursos, por isso é importante que o formador estabeleça o nível de conhecimento do público.  Se disponível, o formador pode trazer um saco de faraday para demonstrar o seu propósito.  Também é possível demonstrar, utilizando folha de alumínio, como os sinais podem ser bloqueados.  Esta é uma maneira útil de explicar o potencial de que as provas sejam perdidas ou alteradas.  Relatórios no Reino Unido revelaram que num período de tempo, vários dispositivos móveis foram acedidos remotamente.  Num caso, um policia removeu remotamente provas de um dispositivo que estava sob custódia policial.  Consulte as hiperligações abaixo para obter mais informações.</a:t>
            </a:r>
          </a:p>
          <a:p>
            <a:r>
              <a:rPr lang="pt-PT" sz="1200" baseline="0">
                <a:solidFill>
                  <a:schemeClr val="tx1"/>
                </a:solidFill>
                <a:latin typeface="+mn-lt"/>
                <a:ea typeface="+mn-ea"/>
                <a:cs typeface="+mn-cs"/>
              </a:rPr>
              <a:t>http://www.bbc.co.uk/news/technology-29464889 </a:t>
            </a:r>
          </a:p>
          <a:p>
            <a:r>
              <a:rPr lang="pt-PT" sz="1200" baseline="0">
                <a:solidFill>
                  <a:schemeClr val="tx1"/>
                </a:solidFill>
                <a:latin typeface="+mn-lt"/>
                <a:ea typeface="+mn-ea"/>
                <a:cs typeface="+mn-cs"/>
              </a:rPr>
              <a:t>http://www.mirror.co.uk/news/uk-news/police-officer-remotely-wiped-evidence-7838193</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122</a:t>
            </a:fld>
            <a:endParaRPr lang="en-US"/>
          </a:p>
        </p:txBody>
      </p:sp>
    </p:spTree>
    <p:extLst>
      <p:ext uri="{BB962C8B-B14F-4D97-AF65-F5344CB8AC3E}">
        <p14:creationId xmlns:p14="http://schemas.microsoft.com/office/powerpoint/2010/main" val="133781199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pt-PT" sz="1200">
                <a:solidFill>
                  <a:schemeClr val="tx1"/>
                </a:solidFill>
                <a:latin typeface="+mn-lt"/>
                <a:ea typeface="+mn-ea"/>
                <a:cs typeface="+mn-cs"/>
              </a:rPr>
              <a:t>Um cartão inteligente é um pequeno dispositivo portátil que contém um microprocessador (ou seja, um "chip". É, por vezes, referido como um cartão com chip) que é capaz de armazenar um valor monetário, chave de criptografia ou informações de autenticação (palavra-passe), certificados digitais ou outras informações. Alguns cartões inteligentes são na verdade pequenos computadores, pois também possuem um sistema operativo (ou seja, um sistema operativo de um</a:t>
            </a:r>
          </a:p>
          <a:p>
            <a:r>
              <a:rPr lang="pt-PT" sz="1200">
                <a:solidFill>
                  <a:schemeClr val="tx1"/>
                </a:solidFill>
                <a:latin typeface="+mn-lt"/>
                <a:ea typeface="+mn-ea"/>
                <a:cs typeface="+mn-cs"/>
              </a:rPr>
              <a:t>sistema operativo).</a:t>
            </a:r>
            <a:r>
              <a:rPr lang="pt-PT" sz="1200" baseline="0">
                <a:solidFill>
                  <a:schemeClr val="tx1"/>
                </a:solidFill>
                <a:latin typeface="+mn-lt"/>
                <a:ea typeface="+mn-ea"/>
                <a:cs typeface="+mn-cs"/>
              </a:rPr>
              <a:t> </a:t>
            </a:r>
            <a:r>
              <a:rPr lang="pt-PT" sz="1200">
                <a:solidFill>
                  <a:schemeClr val="tx1"/>
                </a:solidFill>
                <a:latin typeface="+mn-lt"/>
                <a:ea typeface="+mn-ea"/>
                <a:cs typeface="+mn-cs"/>
              </a:rPr>
              <a:t>Os cartões inteligentes podem ser utilizados para diferentes finalidades e aplicações, por exemplo:</a:t>
            </a:r>
          </a:p>
          <a:p>
            <a:r>
              <a:rPr lang="pt-PT" sz="1200">
                <a:solidFill>
                  <a:schemeClr val="tx1"/>
                </a:solidFill>
                <a:latin typeface="+mn-lt"/>
                <a:ea typeface="+mn-ea"/>
                <a:cs typeface="+mn-cs"/>
              </a:rPr>
              <a:t>• Como cartões-chave que permitem o acesso físico a áreas/edifícios/quartos restritos;</a:t>
            </a:r>
          </a:p>
          <a:p>
            <a:r>
              <a:rPr lang="pt-PT" sz="1200">
                <a:solidFill>
                  <a:schemeClr val="tx1"/>
                </a:solidFill>
                <a:latin typeface="+mn-lt"/>
                <a:ea typeface="+mn-ea"/>
                <a:cs typeface="+mn-cs"/>
              </a:rPr>
              <a:t>• Dar controlo de acesso a computadores, programas ou funções (por exemplo, como chave de criptografia);</a:t>
            </a:r>
          </a:p>
          <a:p>
            <a:r>
              <a:rPr lang="pt-PT" sz="1200">
                <a:solidFill>
                  <a:schemeClr val="tx1"/>
                </a:solidFill>
                <a:latin typeface="+mn-lt"/>
                <a:ea typeface="+mn-ea"/>
                <a:cs typeface="+mn-cs"/>
              </a:rPr>
              <a:t>• Permitir o levantamento de dinheiro em caixas multibanco;</a:t>
            </a:r>
          </a:p>
          <a:p>
            <a:r>
              <a:rPr lang="pt-PT" sz="1200">
                <a:solidFill>
                  <a:schemeClr val="tx1"/>
                </a:solidFill>
                <a:latin typeface="+mn-lt"/>
                <a:ea typeface="+mn-ea"/>
                <a:cs typeface="+mn-cs"/>
              </a:rPr>
              <a:t>• Função de mala/carteira;</a:t>
            </a:r>
          </a:p>
          <a:p>
            <a:r>
              <a:rPr lang="pt-PT" sz="1200">
                <a:solidFill>
                  <a:schemeClr val="tx1"/>
                </a:solidFill>
                <a:latin typeface="+mn-lt"/>
                <a:ea typeface="+mn-ea"/>
                <a:cs typeface="+mn-cs"/>
              </a:rPr>
              <a:t>• Como cartão de fidelização de clientes ou cartão bancário;</a:t>
            </a:r>
          </a:p>
          <a:p>
            <a:r>
              <a:rPr lang="pt-PT" sz="1200">
                <a:solidFill>
                  <a:schemeClr val="tx1"/>
                </a:solidFill>
                <a:latin typeface="+mn-lt"/>
                <a:ea typeface="+mn-ea"/>
                <a:cs typeface="+mn-cs"/>
              </a:rPr>
              <a:t>• Como cartão de identidade ou da segurança social;</a:t>
            </a:r>
          </a:p>
          <a:p>
            <a:r>
              <a:rPr lang="pt-PT" sz="1200">
                <a:solidFill>
                  <a:schemeClr val="tx1"/>
                </a:solidFill>
                <a:latin typeface="+mn-lt"/>
                <a:ea typeface="+mn-ea"/>
                <a:cs typeface="+mn-cs"/>
              </a:rPr>
              <a:t>• Como autorização para aceder a determinados serviços governamentais;</a:t>
            </a:r>
          </a:p>
          <a:p>
            <a:r>
              <a:rPr lang="pt-PT" sz="1200">
                <a:solidFill>
                  <a:schemeClr val="tx1"/>
                </a:solidFill>
                <a:latin typeface="+mn-lt"/>
                <a:ea typeface="+mn-ea"/>
                <a:cs typeface="+mn-cs"/>
              </a:rPr>
              <a:t>• Criar assinaturas digitais;</a:t>
            </a:r>
          </a:p>
          <a:p>
            <a:r>
              <a:rPr lang="pt-PT" sz="1200">
                <a:solidFill>
                  <a:schemeClr val="tx1"/>
                </a:solidFill>
                <a:latin typeface="+mn-lt"/>
                <a:ea typeface="+mn-ea"/>
                <a:cs typeface="+mn-cs"/>
              </a:rPr>
              <a:t>• Como cartão de telefone público; ou,</a:t>
            </a:r>
          </a:p>
          <a:p>
            <a:r>
              <a:rPr lang="pt-PT" sz="1200">
                <a:solidFill>
                  <a:schemeClr val="tx1"/>
                </a:solidFill>
                <a:latin typeface="+mn-lt"/>
                <a:ea typeface="+mn-ea"/>
                <a:cs typeface="+mn-cs"/>
              </a:rPr>
              <a:t>• Para armazenar dados pessoais, endereços, códigos de acesso.</a:t>
            </a:r>
          </a:p>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Devido a estas várias utilizações, as informações de um cartão inteligente podem conter potenciais provas, à semelhança do que acontece num sistema informático.</a:t>
            </a:r>
            <a:r>
              <a:rPr lang="pt-PT" sz="1200" baseline="0">
                <a:solidFill>
                  <a:schemeClr val="tx1"/>
                </a:solidFill>
                <a:latin typeface="+mn-lt"/>
                <a:ea typeface="+mn-ea"/>
                <a:cs typeface="+mn-cs"/>
              </a:rPr>
              <a:t> </a:t>
            </a:r>
            <a:r>
              <a:rPr lang="pt-PT" sz="1200">
                <a:solidFill>
                  <a:schemeClr val="tx1"/>
                </a:solidFill>
                <a:latin typeface="+mn-lt"/>
                <a:ea typeface="+mn-ea"/>
                <a:cs typeface="+mn-cs"/>
              </a:rPr>
              <a:t>De acordo com as normas internacionais, um cartão inteligente deve ter 85,6 x 54 x 0,76 mm (isto é, formato ID-1, o denominado "tamanho de cartão de multibanco (ATM)") com uma placa de contacto elétrica na parte frontal do cartão. Os cartões inteligentes possuem também muitas vezes uma banda magnética no verso.</a:t>
            </a:r>
            <a:r>
              <a:rPr lang="pt-PT" sz="1200" baseline="0">
                <a:solidFill>
                  <a:schemeClr val="tx1"/>
                </a:solidFill>
                <a:latin typeface="+mn-lt"/>
                <a:ea typeface="+mn-ea"/>
                <a:cs typeface="+mn-cs"/>
              </a:rPr>
              <a:t> </a:t>
            </a:r>
            <a:r>
              <a:rPr lang="pt-PT" sz="1200">
                <a:solidFill>
                  <a:schemeClr val="tx1"/>
                </a:solidFill>
                <a:latin typeface="+mn-lt"/>
                <a:ea typeface="+mn-ea"/>
                <a:cs typeface="+mn-cs"/>
              </a:rPr>
              <a:t>Também existem outros padrões de cartões com chip. Por exemplo, os de formato ID-0 (tamanho 25 x 15 x 0,76 mm), que são utilizados em telemóveis (cartão SIM de tamanho total).</a:t>
            </a:r>
          </a:p>
          <a:p>
            <a:endParaRPr lang="en-US" sz="1200" kern="1200">
              <a:solidFill>
                <a:schemeClr val="tx1"/>
              </a:solidFill>
              <a:effectLst/>
              <a:latin typeface="+mn-lt"/>
              <a:ea typeface="+mn-ea"/>
              <a:cs typeface="+mn-cs"/>
            </a:endParaRPr>
          </a:p>
          <a:p>
            <a:r>
              <a:rPr lang="pt-PT" sz="1200">
                <a:solidFill>
                  <a:schemeClr val="tx1"/>
                </a:solidFill>
                <a:latin typeface="+mn-lt"/>
                <a:ea typeface="+mn-ea"/>
                <a:cs typeface="+mn-cs"/>
              </a:rPr>
              <a:t>Os tokens USB34 contêm um chip (baseado nos mesmos padrões que um chip num cartão inteligente) e uma funcionalidade de leitura de cartões com chip. Isto significa que se estão a tornar cada vez mais populares na autenticação de duas etapas para obter serviços informatizados.</a:t>
            </a:r>
          </a:p>
          <a:p>
            <a:endParaRPr lang="en-US" sz="1200" kern="1200">
              <a:solidFill>
                <a:schemeClr val="tx1"/>
              </a:solidFill>
              <a:effectLst/>
              <a:latin typeface="+mn-lt"/>
              <a:ea typeface="+mn-ea"/>
              <a:cs typeface="+mn-cs"/>
            </a:endParaRPr>
          </a:p>
          <a:p>
            <a:r>
              <a:rPr lang="pt-PT" sz="1200">
                <a:solidFill>
                  <a:schemeClr val="tx1"/>
                </a:solidFill>
                <a:latin typeface="+mn-lt"/>
                <a:ea typeface="+mn-ea"/>
                <a:cs typeface="+mn-cs"/>
              </a:rPr>
              <a:t>Existem alguns cartões inteligentes que utilizam tecnologia de indução em vez de uma placa de contacto. Estes cartões fazem com que não seja necessário contacto físico com o leitor de cartões, mas apenas ser colocado próximo do dispositivo de leitura. Também foram desenvolvidos cartões inteligentes "Super" que possuem uma bateria interna, um pequeno ecrã LCD e um teclado integrado. Estes cartões possuem um nível significativamente melhorado de segurança.</a:t>
            </a:r>
          </a:p>
          <a:p>
            <a:r>
              <a:rPr lang="pt-PT" sz="1200">
                <a:solidFill>
                  <a:schemeClr val="tx1"/>
                </a:solidFill>
                <a:latin typeface="+mn-lt"/>
                <a:ea typeface="+mn-ea"/>
                <a:cs typeface="+mn-cs"/>
              </a:rPr>
              <a:t>A maioria dos dados e funções dos cartões inteligentes é geralmente protegida por um código pessoal secreto (chamado de número de identificação pessoal ou PIN) e os dados no cartão tornam-se acessíveis após a introdução do código no teclado do leitor de cartões (ou no próprio cartão inteligente).</a:t>
            </a:r>
          </a:p>
          <a:p>
            <a:endParaRPr lang="en-US" sz="1200" kern="1200">
              <a:solidFill>
                <a:schemeClr val="tx1"/>
              </a:solidFill>
              <a:effectLst/>
              <a:latin typeface="+mn-lt"/>
              <a:ea typeface="+mn-ea"/>
              <a:cs typeface="+mn-cs"/>
            </a:endParaRPr>
          </a:p>
          <a:p>
            <a:r>
              <a:rPr lang="pt-PT" sz="1200">
                <a:solidFill>
                  <a:schemeClr val="tx1"/>
                </a:solidFill>
                <a:latin typeface="+mn-lt"/>
                <a:ea typeface="+mn-ea"/>
                <a:cs typeface="+mn-cs"/>
              </a:rPr>
              <a:t>Existem algumas regras ao utilizar cartões inteligentes:</a:t>
            </a:r>
          </a:p>
          <a:p>
            <a:r>
              <a:rPr lang="pt-PT" sz="1200">
                <a:solidFill>
                  <a:schemeClr val="tx1"/>
                </a:solidFill>
                <a:latin typeface="+mn-lt"/>
                <a:ea typeface="+mn-ea"/>
                <a:cs typeface="+mn-cs"/>
              </a:rPr>
              <a:t>• Não dobre;</a:t>
            </a:r>
          </a:p>
          <a:p>
            <a:r>
              <a:rPr lang="pt-PT" sz="1200">
                <a:solidFill>
                  <a:schemeClr val="tx1"/>
                </a:solidFill>
                <a:latin typeface="+mn-lt"/>
                <a:ea typeface="+mn-ea"/>
                <a:cs typeface="+mn-cs"/>
              </a:rPr>
              <a:t>• Não exponha a temperaturas extremas;</a:t>
            </a:r>
          </a:p>
          <a:p>
            <a:r>
              <a:rPr lang="pt-PT" sz="1200">
                <a:solidFill>
                  <a:schemeClr val="tx1"/>
                </a:solidFill>
                <a:latin typeface="+mn-lt"/>
                <a:ea typeface="+mn-ea"/>
                <a:cs typeface="+mn-cs"/>
              </a:rPr>
              <a:t>• Não deixe entrar em contacto com a placa de contacto elétrica;</a:t>
            </a:r>
          </a:p>
          <a:p>
            <a:r>
              <a:rPr lang="pt-PT" sz="1200">
                <a:solidFill>
                  <a:schemeClr val="tx1"/>
                </a:solidFill>
                <a:latin typeface="+mn-lt"/>
                <a:ea typeface="+mn-ea"/>
                <a:cs typeface="+mn-cs"/>
              </a:rPr>
              <a:t>• Proteja contra arranhões, líquidos, influências magnéticas, etc.;</a:t>
            </a:r>
          </a:p>
          <a:p>
            <a:r>
              <a:rPr lang="pt-PT" sz="1200">
                <a:solidFill>
                  <a:schemeClr val="tx1"/>
                </a:solidFill>
                <a:latin typeface="+mn-lt"/>
                <a:ea typeface="+mn-ea"/>
                <a:cs typeface="+mn-cs"/>
              </a:rPr>
              <a:t>• Tente descobrir o PIN (procure junto ao cartão ou pergunte ao(s) utilizador(es) fiável(eis)).</a:t>
            </a:r>
          </a:p>
          <a:p>
            <a:r>
              <a:rPr lang="pt-PT" sz="1200">
                <a:solidFill>
                  <a:schemeClr val="tx1"/>
                </a:solidFill>
                <a:latin typeface="+mn-lt"/>
                <a:ea typeface="+mn-ea"/>
                <a:cs typeface="+mn-cs"/>
              </a:rPr>
              <a:t>• Não tente obter acesso aos dados/funções do cartão, mesmo quando um potencial suspeito afirma ter-lhe dito o PIN. Várias tentativas de inserir um PIN falso podem resultar na perda irrevogável de dados e no bloqueio do cartão (em alguns casos, é possível desbloquear o cartão através de outro código pessoal secreto denominado chave de desbloqueio pessoal ou PUK).</a:t>
            </a:r>
          </a:p>
          <a:p>
            <a:r>
              <a:rPr lang="pt-PT" sz="1200">
                <a:solidFill>
                  <a:schemeClr val="tx1"/>
                </a:solidFill>
                <a:latin typeface="+mn-lt"/>
                <a:ea typeface="+mn-ea"/>
                <a:cs typeface="+mn-cs"/>
              </a:rPr>
              <a:t>• Fotografe/anote/copie as informações impressas no cartão (por exemplo, identificação do titular do cartão, números de conta, empresas do cartão de crédito, contactos comerciais, etc.).</a:t>
            </a:r>
          </a:p>
          <a:p>
            <a:r>
              <a:rPr lang="pt-PT" sz="1200">
                <a:solidFill>
                  <a:schemeClr val="tx1"/>
                </a:solidFill>
                <a:latin typeface="+mn-lt"/>
                <a:ea typeface="+mn-ea"/>
                <a:cs typeface="+mn-cs"/>
              </a:rPr>
              <a:t>• Se existirem, apreenda também quaisquer leitores de cartão inteligente encontrados.</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123</a:t>
            </a:fld>
            <a:endParaRPr lang="en-US"/>
          </a:p>
        </p:txBody>
      </p:sp>
    </p:spTree>
    <p:extLst>
      <p:ext uri="{BB962C8B-B14F-4D97-AF65-F5344CB8AC3E}">
        <p14:creationId xmlns:p14="http://schemas.microsoft.com/office/powerpoint/2010/main" val="116130862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124</a:t>
            </a:fld>
            <a:endParaRPr lang="en-US"/>
          </a:p>
        </p:txBody>
      </p:sp>
    </p:spTree>
    <p:extLst>
      <p:ext uri="{BB962C8B-B14F-4D97-AF65-F5344CB8AC3E}">
        <p14:creationId xmlns:p14="http://schemas.microsoft.com/office/powerpoint/2010/main" val="37933126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b="1"/>
              <a:t>Este gráfico deve ser impresso e pode ser utilizado pelo formador para demonstrar os processos a seguir na apreensão de provas eletrónicas.</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125</a:t>
            </a:fld>
            <a:endParaRPr lang="en-US"/>
          </a:p>
        </p:txBody>
      </p:sp>
    </p:spTree>
    <p:extLst>
      <p:ext uri="{BB962C8B-B14F-4D97-AF65-F5344CB8AC3E}">
        <p14:creationId xmlns:p14="http://schemas.microsoft.com/office/powerpoint/2010/main" val="112605662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126</a:t>
            </a:fld>
            <a:endParaRPr lang="en-US"/>
          </a:p>
        </p:txBody>
      </p:sp>
    </p:spTree>
    <p:extLst>
      <p:ext uri="{BB962C8B-B14F-4D97-AF65-F5344CB8AC3E}">
        <p14:creationId xmlns:p14="http://schemas.microsoft.com/office/powerpoint/2010/main" val="1024426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7772400" cy="1470025"/>
          </a:xfrm>
        </p:spPr>
        <p:txBody>
          <a:bodyPr/>
          <a:lstStyle/>
          <a:p>
            <a:r>
              <a:rPr lang="pt-PT"/>
              <a:t>Clique para editar o estilo do título principal</a:t>
            </a:r>
          </a:p>
        </p:txBody>
      </p:sp>
      <p:sp>
        <p:nvSpPr>
          <p:cNvPr id="3" name="Subtitle 2"/>
          <p:cNvSpPr>
            <a:spLocks noGrp="1"/>
          </p:cNvSpPr>
          <p:nvPr>
            <p:ph type="subTitle" idx="1" hasCustomPrompt="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a:t>Clique para editar o estilo do subtítulo principal</a:t>
            </a:r>
          </a:p>
        </p:txBody>
      </p:sp>
      <p:sp>
        <p:nvSpPr>
          <p:cNvPr id="4" name="Date Placeholder 3"/>
          <p:cNvSpPr>
            <a:spLocks noGrp="1"/>
          </p:cNvSpPr>
          <p:nvPr>
            <p:ph type="dt" sz="half" idx="10" hasCustomPrompt="1"/>
          </p:nvPr>
        </p:nvSpPr>
        <p:spPr/>
        <p:txBody>
          <a:bodyPr/>
          <a:lstStyle/>
          <a:p>
            <a:fld id="{26D4931D-9A67-4551-B03D-BBCABF7283DA}" type="datetime1">
              <a:rPr lang="en-US" smtClean="0"/>
              <a:t>9/7/2018</a:t>
            </a:fld>
            <a:endParaRPr lang="en-US"/>
          </a:p>
        </p:txBody>
      </p:sp>
      <p:sp>
        <p:nvSpPr>
          <p:cNvPr id="5" name="Footer Placeholder 4"/>
          <p:cNvSpPr>
            <a:spLocks noGrp="1"/>
          </p:cNvSpPr>
          <p:nvPr>
            <p:ph type="ftr" sz="quarter" idx="11" hasCustomPrompt="1"/>
          </p:nvPr>
        </p:nvSpPr>
        <p:spPr/>
        <p:txBody>
          <a:bodyPr/>
          <a:lstStyle/>
          <a:p>
            <a:endParaRPr lang="en-US"/>
          </a:p>
        </p:txBody>
      </p:sp>
      <p:sp>
        <p:nvSpPr>
          <p:cNvPr id="6" name="Slide Number Placeholder 5"/>
          <p:cNvSpPr>
            <a:spLocks noGrp="1"/>
          </p:cNvSpPr>
          <p:nvPr>
            <p:ph type="sldNum" sz="quarter" idx="12" hasCustomPrompt="1"/>
          </p:nvPr>
        </p:nvSpPr>
        <p:spPr/>
        <p:txBody>
          <a:bodyPr/>
          <a:lstStyle/>
          <a:p>
            <a:fld id="{C1820EB3-92EE-104B-92CD-26C09B1518FE}" type="slidenum">
              <a:rPr lang="en-US" smtClean="0"/>
              <a:pPr/>
              <a:t>‹nº›</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Vertical Text Placeholder 2"/>
          <p:cNvSpPr>
            <a:spLocks noGrp="1"/>
          </p:cNvSpPr>
          <p:nvPr>
            <p:ph type="body" orient="vert" idx="1" hasCustomPrompt="1"/>
          </p:nvPr>
        </p:nvSpPr>
        <p:spPr/>
        <p:txBody>
          <a:bodyPr vert="eaVert"/>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p>
            <a:fld id="{35230244-339A-49CD-A0B9-1831591FB3C5}" type="datetime1">
              <a:rPr lang="en-US" smtClean="0"/>
              <a:t>9/7/2018</a:t>
            </a:fld>
            <a:endParaRPr lang="en-US"/>
          </a:p>
        </p:txBody>
      </p:sp>
      <p:sp>
        <p:nvSpPr>
          <p:cNvPr id="5" name="Footer Placeholder 4"/>
          <p:cNvSpPr>
            <a:spLocks noGrp="1"/>
          </p:cNvSpPr>
          <p:nvPr>
            <p:ph type="ftr" sz="quarter" idx="11" hasCustomPrompt="1"/>
          </p:nvPr>
        </p:nvSpPr>
        <p:spPr/>
        <p:txBody>
          <a:bodyPr/>
          <a:lstStyle/>
          <a:p>
            <a:endParaRPr lang="en-US"/>
          </a:p>
        </p:txBody>
      </p:sp>
      <p:sp>
        <p:nvSpPr>
          <p:cNvPr id="6" name="Slide Number Placeholder 5"/>
          <p:cNvSpPr>
            <a:spLocks noGrp="1"/>
          </p:cNvSpPr>
          <p:nvPr>
            <p:ph type="sldNum" sz="quarter" idx="12" hasCustomPrompt="1"/>
          </p:nvPr>
        </p:nvSpPr>
        <p:spPr/>
        <p:txBody>
          <a:bodyPr/>
          <a:lstStyle/>
          <a:p>
            <a:fld id="{C1820EB3-92EE-104B-92CD-26C09B1518FE}"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274638"/>
            <a:ext cx="2057400" cy="5851525"/>
          </a:xfrm>
        </p:spPr>
        <p:txBody>
          <a:bodyPr vert="eaVert"/>
          <a:lstStyle/>
          <a:p>
            <a:r>
              <a:rPr lang="pt-PT"/>
              <a:t>Clique para editar o estilo do título principal</a:t>
            </a:r>
          </a:p>
        </p:txBody>
      </p:sp>
      <p:sp>
        <p:nvSpPr>
          <p:cNvPr id="3" name="Vertical Text Placeholder 2"/>
          <p:cNvSpPr>
            <a:spLocks noGrp="1"/>
          </p:cNvSpPr>
          <p:nvPr>
            <p:ph type="body" orient="vert" idx="1" hasCustomPrompt="1"/>
          </p:nvPr>
        </p:nvSpPr>
        <p:spPr>
          <a:xfrm>
            <a:off x="457200" y="274638"/>
            <a:ext cx="6019800" cy="5851525"/>
          </a:xfrm>
        </p:spPr>
        <p:txBody>
          <a:bodyPr vert="eaVert"/>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p>
            <a:fld id="{1622BB62-BF4B-4F5C-A56C-FE808AD20DC1}" type="datetime1">
              <a:rPr lang="en-US" smtClean="0"/>
              <a:t>9/7/2018</a:t>
            </a:fld>
            <a:endParaRPr lang="en-US"/>
          </a:p>
        </p:txBody>
      </p:sp>
      <p:sp>
        <p:nvSpPr>
          <p:cNvPr id="5" name="Footer Placeholder 4"/>
          <p:cNvSpPr>
            <a:spLocks noGrp="1"/>
          </p:cNvSpPr>
          <p:nvPr>
            <p:ph type="ftr" sz="quarter" idx="11" hasCustomPrompt="1"/>
          </p:nvPr>
        </p:nvSpPr>
        <p:spPr/>
        <p:txBody>
          <a:bodyPr/>
          <a:lstStyle/>
          <a:p>
            <a:endParaRPr lang="en-US"/>
          </a:p>
        </p:txBody>
      </p:sp>
      <p:sp>
        <p:nvSpPr>
          <p:cNvPr id="6" name="Slide Number Placeholder 5"/>
          <p:cNvSpPr>
            <a:spLocks noGrp="1"/>
          </p:cNvSpPr>
          <p:nvPr>
            <p:ph type="sldNum" sz="quarter" idx="12" hasCustomPrompt="1"/>
          </p:nvPr>
        </p:nvSpPr>
        <p:spPr/>
        <p:txBody>
          <a:bodyPr/>
          <a:lstStyle/>
          <a:p>
            <a:fld id="{C1820EB3-92EE-104B-92CD-26C09B1518FE}"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Content Placeholder 2"/>
          <p:cNvSpPr>
            <a:spLocks noGrp="1"/>
          </p:cNvSpPr>
          <p:nvPr>
            <p:ph idx="1" hasCustomPrompt="1"/>
          </p:nvPr>
        </p:nvSpPr>
        <p:spPr/>
        <p:txBody>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p>
            <a:fld id="{32369CF0-65FA-4E39-9DE4-5062E968DD56}" type="datetime1">
              <a:rPr lang="en-US" smtClean="0"/>
              <a:t>9/7/2018</a:t>
            </a:fld>
            <a:endParaRPr lang="en-US"/>
          </a:p>
        </p:txBody>
      </p:sp>
      <p:sp>
        <p:nvSpPr>
          <p:cNvPr id="5" name="Footer Placeholder 4"/>
          <p:cNvSpPr>
            <a:spLocks noGrp="1"/>
          </p:cNvSpPr>
          <p:nvPr>
            <p:ph type="ftr" sz="quarter" idx="11" hasCustomPrompt="1"/>
          </p:nvPr>
        </p:nvSpPr>
        <p:spPr/>
        <p:txBody>
          <a:bodyPr/>
          <a:lstStyle/>
          <a:p>
            <a:endParaRPr lang="en-US"/>
          </a:p>
        </p:txBody>
      </p:sp>
      <p:sp>
        <p:nvSpPr>
          <p:cNvPr id="6" name="Slide Number Placeholder 5"/>
          <p:cNvSpPr>
            <a:spLocks noGrp="1"/>
          </p:cNvSpPr>
          <p:nvPr>
            <p:ph type="sldNum" sz="quarter" idx="12" hasCustomPrompt="1"/>
          </p:nvPr>
        </p:nvSpPr>
        <p:spPr/>
        <p:txBody>
          <a:bodyPr/>
          <a:lstStyle/>
          <a:p>
            <a:fld id="{C1820EB3-92EE-104B-92CD-26C09B1518FE}"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p:spPr>
        <p:txBody>
          <a:bodyPr anchor="t"/>
          <a:lstStyle>
            <a:lvl1pPr algn="l">
              <a:defRPr sz="4000" b="1" cap="all"/>
            </a:lvl1pPr>
          </a:lstStyle>
          <a:p>
            <a:r>
              <a:rPr lang="pt-PT"/>
              <a:t>Clique para editar o estilo do título principal</a:t>
            </a:r>
          </a:p>
        </p:txBody>
      </p:sp>
      <p:sp>
        <p:nvSpPr>
          <p:cNvPr id="3" name="Text Placeholder 2"/>
          <p:cNvSpPr>
            <a:spLocks noGrp="1"/>
          </p:cNvSpPr>
          <p:nvPr>
            <p:ph type="body" idx="1" hasCustomPrompt="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a:t>Clique para editar os estilos de texto principais</a:t>
            </a:r>
          </a:p>
        </p:txBody>
      </p:sp>
      <p:sp>
        <p:nvSpPr>
          <p:cNvPr id="4" name="Date Placeholder 3"/>
          <p:cNvSpPr>
            <a:spLocks noGrp="1"/>
          </p:cNvSpPr>
          <p:nvPr>
            <p:ph type="dt" sz="half" idx="10" hasCustomPrompt="1"/>
          </p:nvPr>
        </p:nvSpPr>
        <p:spPr/>
        <p:txBody>
          <a:bodyPr/>
          <a:lstStyle/>
          <a:p>
            <a:fld id="{2BC7C73B-485A-483D-9A92-E67B3B3C5553}" type="datetime1">
              <a:rPr lang="en-US" smtClean="0"/>
              <a:t>9/7/2018</a:t>
            </a:fld>
            <a:endParaRPr lang="en-US"/>
          </a:p>
        </p:txBody>
      </p:sp>
      <p:sp>
        <p:nvSpPr>
          <p:cNvPr id="5" name="Footer Placeholder 4"/>
          <p:cNvSpPr>
            <a:spLocks noGrp="1"/>
          </p:cNvSpPr>
          <p:nvPr>
            <p:ph type="ftr" sz="quarter" idx="11" hasCustomPrompt="1"/>
          </p:nvPr>
        </p:nvSpPr>
        <p:spPr/>
        <p:txBody>
          <a:bodyPr/>
          <a:lstStyle/>
          <a:p>
            <a:endParaRPr lang="en-US"/>
          </a:p>
        </p:txBody>
      </p:sp>
      <p:sp>
        <p:nvSpPr>
          <p:cNvPr id="6" name="Slide Number Placeholder 5"/>
          <p:cNvSpPr>
            <a:spLocks noGrp="1"/>
          </p:cNvSpPr>
          <p:nvPr>
            <p:ph type="sldNum" sz="quarter" idx="12" hasCustomPrompt="1"/>
          </p:nvPr>
        </p:nvSpPr>
        <p:spPr/>
        <p:txBody>
          <a:bodyPr/>
          <a:lstStyle/>
          <a:p>
            <a:fld id="{C1820EB3-92EE-104B-92CD-26C09B1518FE}" type="slidenum">
              <a:rPr lang="en-US" smtClean="0"/>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Content Placeholder 2"/>
          <p:cNvSpPr>
            <a:spLocks noGrp="1"/>
          </p:cNvSpPr>
          <p:nvPr>
            <p:ph sz="half" idx="1" hasCustomPrompt="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Content Placeholder 3"/>
          <p:cNvSpPr>
            <a:spLocks noGrp="1"/>
          </p:cNvSpPr>
          <p:nvPr>
            <p:ph sz="half" idx="2" hasCustomPrompt="1"/>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5" name="Date Placeholder 4"/>
          <p:cNvSpPr>
            <a:spLocks noGrp="1"/>
          </p:cNvSpPr>
          <p:nvPr>
            <p:ph type="dt" sz="half" idx="10" hasCustomPrompt="1"/>
          </p:nvPr>
        </p:nvSpPr>
        <p:spPr/>
        <p:txBody>
          <a:bodyPr/>
          <a:lstStyle/>
          <a:p>
            <a:fld id="{49975ED8-7B58-415C-AE0B-D0017E860DFB}" type="datetime1">
              <a:rPr lang="en-US" smtClean="0"/>
              <a:t>9/7/2018</a:t>
            </a:fld>
            <a:endParaRPr lang="en-US"/>
          </a:p>
        </p:txBody>
      </p:sp>
      <p:sp>
        <p:nvSpPr>
          <p:cNvPr id="6" name="Footer Placeholder 5"/>
          <p:cNvSpPr>
            <a:spLocks noGrp="1"/>
          </p:cNvSpPr>
          <p:nvPr>
            <p:ph type="ftr" sz="quarter" idx="11" hasCustomPrompt="1"/>
          </p:nvPr>
        </p:nvSpPr>
        <p:spPr/>
        <p:txBody>
          <a:bodyPr/>
          <a:lstStyle/>
          <a:p>
            <a:endParaRPr lang="en-US"/>
          </a:p>
        </p:txBody>
      </p:sp>
      <p:sp>
        <p:nvSpPr>
          <p:cNvPr id="7" name="Slide Number Placeholder 6"/>
          <p:cNvSpPr>
            <a:spLocks noGrp="1"/>
          </p:cNvSpPr>
          <p:nvPr>
            <p:ph type="sldNum" sz="quarter" idx="12" hasCustomPrompt="1"/>
          </p:nvPr>
        </p:nvSpPr>
        <p:spPr/>
        <p:txBody>
          <a:bodyPr/>
          <a:lstStyle/>
          <a:p>
            <a:fld id="{C1820EB3-92EE-104B-92CD-26C09B1518FE}" type="slidenum">
              <a:rPr lang="en-US" smtClean="0"/>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pt-PT"/>
              <a:t>Clique para editar o estilo do título principal</a:t>
            </a:r>
          </a:p>
        </p:txBody>
      </p:sp>
      <p:sp>
        <p:nvSpPr>
          <p:cNvPr id="3" name="Text Placeholder 2"/>
          <p:cNvSpPr>
            <a:spLocks noGrp="1"/>
          </p:cNvSpPr>
          <p:nvPr>
            <p:ph type="body" idx="1" hasCustomPrompt="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de texto principais</a:t>
            </a:r>
          </a:p>
        </p:txBody>
      </p:sp>
      <p:sp>
        <p:nvSpPr>
          <p:cNvPr id="4" name="Content Placeholder 3"/>
          <p:cNvSpPr>
            <a:spLocks noGrp="1"/>
          </p:cNvSpPr>
          <p:nvPr>
            <p:ph sz="half" idx="2" hasCustomPrompt="1"/>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5" name="Text Placeholder 4"/>
          <p:cNvSpPr>
            <a:spLocks noGrp="1"/>
          </p:cNvSpPr>
          <p:nvPr>
            <p:ph type="body" sz="quarter" idx="3" hasCustomPrompt="1"/>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de texto principais</a:t>
            </a:r>
          </a:p>
        </p:txBody>
      </p:sp>
      <p:sp>
        <p:nvSpPr>
          <p:cNvPr id="6" name="Content Placeholder 5"/>
          <p:cNvSpPr>
            <a:spLocks noGrp="1"/>
          </p:cNvSpPr>
          <p:nvPr>
            <p:ph sz="quarter" idx="4" hasCustomPrompt="1"/>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7" name="Date Placeholder 6"/>
          <p:cNvSpPr>
            <a:spLocks noGrp="1"/>
          </p:cNvSpPr>
          <p:nvPr>
            <p:ph type="dt" sz="half" idx="10" hasCustomPrompt="1"/>
          </p:nvPr>
        </p:nvSpPr>
        <p:spPr/>
        <p:txBody>
          <a:bodyPr/>
          <a:lstStyle/>
          <a:p>
            <a:fld id="{899CBED3-35DC-434B-801D-5CCAAEE4DFC0}" type="datetime1">
              <a:rPr lang="en-US" smtClean="0"/>
              <a:t>9/7/2018</a:t>
            </a:fld>
            <a:endParaRPr lang="en-US"/>
          </a:p>
        </p:txBody>
      </p:sp>
      <p:sp>
        <p:nvSpPr>
          <p:cNvPr id="8" name="Footer Placeholder 7"/>
          <p:cNvSpPr>
            <a:spLocks noGrp="1"/>
          </p:cNvSpPr>
          <p:nvPr>
            <p:ph type="ftr" sz="quarter" idx="11" hasCustomPrompt="1"/>
          </p:nvPr>
        </p:nvSpPr>
        <p:spPr/>
        <p:txBody>
          <a:bodyPr/>
          <a:lstStyle/>
          <a:p>
            <a:endParaRPr lang="en-US"/>
          </a:p>
        </p:txBody>
      </p:sp>
      <p:sp>
        <p:nvSpPr>
          <p:cNvPr id="9" name="Slide Number Placeholder 8"/>
          <p:cNvSpPr>
            <a:spLocks noGrp="1"/>
          </p:cNvSpPr>
          <p:nvPr>
            <p:ph type="sldNum" sz="quarter" idx="12" hasCustomPrompt="1"/>
          </p:nvPr>
        </p:nvSpPr>
        <p:spPr/>
        <p:txBody>
          <a:bodyPr/>
          <a:lstStyle/>
          <a:p>
            <a:fld id="{C1820EB3-92EE-104B-92CD-26C09B1518FE}" type="slidenum">
              <a:rPr lang="en-US" smtClean="0"/>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pt-PT"/>
              <a:t>Clique para editar o estilo do título principal</a:t>
            </a:r>
          </a:p>
        </p:txBody>
      </p:sp>
      <p:sp>
        <p:nvSpPr>
          <p:cNvPr id="3" name="Date Placeholder 2"/>
          <p:cNvSpPr>
            <a:spLocks noGrp="1"/>
          </p:cNvSpPr>
          <p:nvPr>
            <p:ph type="dt" sz="half" idx="10" hasCustomPrompt="1"/>
          </p:nvPr>
        </p:nvSpPr>
        <p:spPr/>
        <p:txBody>
          <a:bodyPr/>
          <a:lstStyle/>
          <a:p>
            <a:fld id="{8A0C9309-51DB-4A84-90CB-2062459F28FE}" type="datetime1">
              <a:rPr lang="en-US" smtClean="0"/>
              <a:t>9/7/2018</a:t>
            </a:fld>
            <a:endParaRPr lang="en-US"/>
          </a:p>
        </p:txBody>
      </p:sp>
      <p:sp>
        <p:nvSpPr>
          <p:cNvPr id="4" name="Footer Placeholder 3"/>
          <p:cNvSpPr>
            <a:spLocks noGrp="1"/>
          </p:cNvSpPr>
          <p:nvPr>
            <p:ph type="ftr" sz="quarter" idx="11" hasCustomPrompt="1"/>
          </p:nvPr>
        </p:nvSpPr>
        <p:spPr/>
        <p:txBody>
          <a:bodyPr/>
          <a:lstStyle/>
          <a:p>
            <a:endParaRPr lang="en-US"/>
          </a:p>
        </p:txBody>
      </p:sp>
      <p:sp>
        <p:nvSpPr>
          <p:cNvPr id="5" name="Slide Number Placeholder 4"/>
          <p:cNvSpPr>
            <a:spLocks noGrp="1"/>
          </p:cNvSpPr>
          <p:nvPr>
            <p:ph type="sldNum" sz="quarter" idx="12" hasCustomPrompt="1"/>
          </p:nvPr>
        </p:nvSpPr>
        <p:spPr/>
        <p:txBody>
          <a:bodyPr/>
          <a:lstStyle/>
          <a:p>
            <a:fld id="{C1820EB3-92EE-104B-92CD-26C09B1518FE}"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hasCustomPrompt="1"/>
          </p:nvPr>
        </p:nvSpPr>
        <p:spPr/>
        <p:txBody>
          <a:bodyPr/>
          <a:lstStyle/>
          <a:p>
            <a:fld id="{C3A7A918-6773-444A-9151-498C765B5A72}" type="datetime1">
              <a:rPr lang="en-US" smtClean="0"/>
              <a:t>9/7/2018</a:t>
            </a:fld>
            <a:endParaRPr lang="en-US"/>
          </a:p>
        </p:txBody>
      </p:sp>
      <p:sp>
        <p:nvSpPr>
          <p:cNvPr id="3" name="Footer Placeholder 2"/>
          <p:cNvSpPr>
            <a:spLocks noGrp="1"/>
          </p:cNvSpPr>
          <p:nvPr>
            <p:ph type="ftr" sz="quarter" idx="11" hasCustomPrompt="1"/>
          </p:nvPr>
        </p:nvSpPr>
        <p:spPr/>
        <p:txBody>
          <a:bodyPr/>
          <a:lstStyle/>
          <a:p>
            <a:endParaRPr lang="en-US"/>
          </a:p>
        </p:txBody>
      </p:sp>
      <p:sp>
        <p:nvSpPr>
          <p:cNvPr id="4" name="Slide Number Placeholder 3"/>
          <p:cNvSpPr>
            <a:spLocks noGrp="1"/>
          </p:cNvSpPr>
          <p:nvPr>
            <p:ph type="sldNum" sz="quarter" idx="12" hasCustomPrompt="1"/>
          </p:nvPr>
        </p:nvSpPr>
        <p:spPr/>
        <p:txBody>
          <a:bodyPr/>
          <a:lstStyle/>
          <a:p>
            <a:fld id="{C1820EB3-92EE-104B-92CD-26C09B1518FE}"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3050"/>
            <a:ext cx="3008313" cy="1162050"/>
          </a:xfrm>
        </p:spPr>
        <p:txBody>
          <a:bodyPr anchor="b"/>
          <a:lstStyle>
            <a:lvl1pPr algn="l">
              <a:defRPr sz="2000" b="1"/>
            </a:lvl1pPr>
          </a:lstStyle>
          <a:p>
            <a:r>
              <a:rPr lang="pt-PT"/>
              <a:t>Clique para editar o estilo do título principal</a:t>
            </a:r>
          </a:p>
        </p:txBody>
      </p:sp>
      <p:sp>
        <p:nvSpPr>
          <p:cNvPr id="3" name="Content Placeholder 2"/>
          <p:cNvSpPr>
            <a:spLocks noGrp="1"/>
          </p:cNvSpPr>
          <p:nvPr>
            <p:ph idx="1" hasCustomPrompt="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Text Placeholder 3"/>
          <p:cNvSpPr>
            <a:spLocks noGrp="1"/>
          </p:cNvSpPr>
          <p:nvPr>
            <p:ph type="body" sz="half" idx="2" hasCustomPrompt="1"/>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a:t>Clique para editar os estilos de texto principais</a:t>
            </a:r>
          </a:p>
        </p:txBody>
      </p:sp>
      <p:sp>
        <p:nvSpPr>
          <p:cNvPr id="5" name="Date Placeholder 4"/>
          <p:cNvSpPr>
            <a:spLocks noGrp="1"/>
          </p:cNvSpPr>
          <p:nvPr>
            <p:ph type="dt" sz="half" idx="10" hasCustomPrompt="1"/>
          </p:nvPr>
        </p:nvSpPr>
        <p:spPr/>
        <p:txBody>
          <a:bodyPr/>
          <a:lstStyle/>
          <a:p>
            <a:fld id="{F325C92C-4780-445E-BC0B-1C24DC357422}" type="datetime1">
              <a:rPr lang="en-US" smtClean="0"/>
              <a:t>9/7/2018</a:t>
            </a:fld>
            <a:endParaRPr lang="en-US"/>
          </a:p>
        </p:txBody>
      </p:sp>
      <p:sp>
        <p:nvSpPr>
          <p:cNvPr id="6" name="Footer Placeholder 5"/>
          <p:cNvSpPr>
            <a:spLocks noGrp="1"/>
          </p:cNvSpPr>
          <p:nvPr>
            <p:ph type="ftr" sz="quarter" idx="11" hasCustomPrompt="1"/>
          </p:nvPr>
        </p:nvSpPr>
        <p:spPr/>
        <p:txBody>
          <a:bodyPr/>
          <a:lstStyle/>
          <a:p>
            <a:endParaRPr lang="en-US"/>
          </a:p>
        </p:txBody>
      </p:sp>
      <p:sp>
        <p:nvSpPr>
          <p:cNvPr id="7" name="Slide Number Placeholder 6"/>
          <p:cNvSpPr>
            <a:spLocks noGrp="1"/>
          </p:cNvSpPr>
          <p:nvPr>
            <p:ph type="sldNum" sz="quarter" idx="12" hasCustomPrompt="1"/>
          </p:nvPr>
        </p:nvSpPr>
        <p:spPr/>
        <p:txBody>
          <a:bodyPr/>
          <a:lstStyle/>
          <a:p>
            <a:fld id="{C1820EB3-92EE-104B-92CD-26C09B1518FE}" type="slidenum">
              <a:rPr lang="en-US" smtClean="0"/>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p:spPr>
        <p:txBody>
          <a:bodyPr anchor="b"/>
          <a:lstStyle>
            <a:lvl1pPr algn="l">
              <a:defRPr sz="2000" b="1"/>
            </a:lvl1pPr>
          </a:lstStyle>
          <a:p>
            <a:r>
              <a:rPr lang="pt-PT"/>
              <a:t>Clique para editar o estilo do título principal</a:t>
            </a:r>
          </a:p>
        </p:txBody>
      </p:sp>
      <p:sp>
        <p:nvSpPr>
          <p:cNvPr id="3" name="Picture Placeholder 2"/>
          <p:cNvSpPr>
            <a:spLocks noGrp="1"/>
          </p:cNvSpPr>
          <p:nvPr>
            <p:ph type="pic" idx="1" hasCustomPrompt="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a:t>Clique para editar os estilos de texto principais</a:t>
            </a:r>
          </a:p>
        </p:txBody>
      </p:sp>
      <p:sp>
        <p:nvSpPr>
          <p:cNvPr id="5" name="Date Placeholder 4"/>
          <p:cNvSpPr>
            <a:spLocks noGrp="1"/>
          </p:cNvSpPr>
          <p:nvPr>
            <p:ph type="dt" sz="half" idx="10" hasCustomPrompt="1"/>
          </p:nvPr>
        </p:nvSpPr>
        <p:spPr/>
        <p:txBody>
          <a:bodyPr/>
          <a:lstStyle/>
          <a:p>
            <a:fld id="{C249E2D6-BA90-44FB-AE5A-501BEA6DAF1E}" type="datetime1">
              <a:rPr lang="en-US" smtClean="0"/>
              <a:t>9/7/2018</a:t>
            </a:fld>
            <a:endParaRPr lang="en-US"/>
          </a:p>
        </p:txBody>
      </p:sp>
      <p:sp>
        <p:nvSpPr>
          <p:cNvPr id="6" name="Footer Placeholder 5"/>
          <p:cNvSpPr>
            <a:spLocks noGrp="1"/>
          </p:cNvSpPr>
          <p:nvPr>
            <p:ph type="ftr" sz="quarter" idx="11" hasCustomPrompt="1"/>
          </p:nvPr>
        </p:nvSpPr>
        <p:spPr/>
        <p:txBody>
          <a:bodyPr/>
          <a:lstStyle/>
          <a:p>
            <a:endParaRPr lang="en-US"/>
          </a:p>
        </p:txBody>
      </p:sp>
      <p:sp>
        <p:nvSpPr>
          <p:cNvPr id="7" name="Slide Number Placeholder 6"/>
          <p:cNvSpPr>
            <a:spLocks noGrp="1"/>
          </p:cNvSpPr>
          <p:nvPr>
            <p:ph type="sldNum" sz="quarter" idx="12" hasCustomPrompt="1"/>
          </p:nvPr>
        </p:nvSpPr>
        <p:spPr/>
        <p:txBody>
          <a:bodyPr/>
          <a:lstStyle/>
          <a:p>
            <a:fld id="{C1820EB3-92EE-104B-92CD-26C09B1518FE}" type="slidenum">
              <a:rPr lang="en-US" smtClean="0"/>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hasCustomPrompt="1"/>
          </p:nvPr>
        </p:nvSpPr>
        <p:spPr>
          <a:xfrm>
            <a:off x="457200" y="274638"/>
            <a:ext cx="8229600" cy="1143000"/>
          </a:xfrm>
          <a:prstGeom prst="rect">
            <a:avLst/>
          </a:prstGeom>
        </p:spPr>
        <p:txBody>
          <a:bodyPr vert="horz" lIns="91440" tIns="45720" rIns="91440" bIns="45720" rtlCol="0" anchor="ctr">
            <a:normAutofit/>
          </a:bodyPr>
          <a:lstStyle/>
          <a:p>
            <a:r>
              <a:rPr lang="pt-PT"/>
              <a:t>Clique para editar o estilo do título principal</a:t>
            </a:r>
          </a:p>
        </p:txBody>
      </p:sp>
      <p:sp>
        <p:nvSpPr>
          <p:cNvPr id="3" name="Text Placeholder 2"/>
          <p:cNvSpPr>
            <a:spLocks noGrp="1"/>
          </p:cNvSpPr>
          <p:nvPr>
            <p:ph type="body" idx="1" hasCustomPrompt="1"/>
          </p:nvPr>
        </p:nvSpPr>
        <p:spPr>
          <a:xfrm>
            <a:off x="457200" y="1600200"/>
            <a:ext cx="8229600" cy="4525963"/>
          </a:xfrm>
          <a:prstGeom prst="rect">
            <a:avLst/>
          </a:prstGeom>
        </p:spPr>
        <p:txBody>
          <a:bodyPr vert="horz" lIns="91440" tIns="45720" rIns="91440" bIns="45720" rtlCol="0">
            <a:normAutofit/>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2" hasCustomPrompt="1"/>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BCD675-4071-4A74-925E-6CE8DC9F7E78}" type="datetime1">
              <a:rPr lang="en-US" smtClean="0"/>
              <a:t>9/7/2018</a:t>
            </a:fld>
            <a:endParaRPr lang="en-US"/>
          </a:p>
        </p:txBody>
      </p:sp>
      <p:sp>
        <p:nvSpPr>
          <p:cNvPr id="5" name="Footer Placeholder 4"/>
          <p:cNvSpPr>
            <a:spLocks noGrp="1"/>
          </p:cNvSpPr>
          <p:nvPr>
            <p:ph type="ftr" sz="quarter" idx="3" hasCustomPrompt="1"/>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hasCustomPrompt="1"/>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820EB3-92EE-104B-92CD-26C09B1518FE}"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1.png"/><Relationship Id="rId4" Type="http://schemas.openxmlformats.org/officeDocument/2006/relationships/oleObject" Target="../embeddings/oleObject1.bin"/></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8" Type="http://schemas.openxmlformats.org/officeDocument/2006/relationships/audio" Target="../media/audio7.bin"/><Relationship Id="rId3" Type="http://schemas.openxmlformats.org/officeDocument/2006/relationships/audio" Target="../media/audio2.bin"/><Relationship Id="rId7" Type="http://schemas.openxmlformats.org/officeDocument/2006/relationships/audio" Target="../media/audio6.bin"/><Relationship Id="rId2" Type="http://schemas.openxmlformats.org/officeDocument/2006/relationships/audio" Target="../media/audio1.bin"/><Relationship Id="rId1" Type="http://schemas.openxmlformats.org/officeDocument/2006/relationships/slideLayout" Target="../slideLayouts/slideLayout2.xml"/><Relationship Id="rId6" Type="http://schemas.openxmlformats.org/officeDocument/2006/relationships/audio" Target="../media/audio5.bin"/><Relationship Id="rId11" Type="http://schemas.openxmlformats.org/officeDocument/2006/relationships/audio" Target="NULL"/><Relationship Id="rId5" Type="http://schemas.openxmlformats.org/officeDocument/2006/relationships/audio" Target="../media/audio4.bin"/><Relationship Id="rId10" Type="http://schemas.openxmlformats.org/officeDocument/2006/relationships/audio" Target="../media/audio9.bin"/><Relationship Id="rId4" Type="http://schemas.openxmlformats.org/officeDocument/2006/relationships/audio" Target="../media/audio3.bin"/><Relationship Id="rId9" Type="http://schemas.openxmlformats.org/officeDocument/2006/relationships/audio" Target="../media/audio8.bin"/></Relationships>
</file>

<file path=ppt/slides/_rels/slide13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8" Type="http://schemas.openxmlformats.org/officeDocument/2006/relationships/image" Target="../media/image87.emf"/><Relationship Id="rId3" Type="http://schemas.openxmlformats.org/officeDocument/2006/relationships/image" Target="../media/image82.emf"/><Relationship Id="rId7" Type="http://schemas.openxmlformats.org/officeDocument/2006/relationships/image" Target="../media/image86.emf"/><Relationship Id="rId2" Type="http://schemas.openxmlformats.org/officeDocument/2006/relationships/notesSlide" Target="../notesSlides/notesSlide104.xml"/><Relationship Id="rId1" Type="http://schemas.openxmlformats.org/officeDocument/2006/relationships/slideLayout" Target="../slideLayouts/slideLayout2.xml"/><Relationship Id="rId6" Type="http://schemas.openxmlformats.org/officeDocument/2006/relationships/image" Target="../media/image85.emf"/><Relationship Id="rId5" Type="http://schemas.openxmlformats.org/officeDocument/2006/relationships/image" Target="../media/image84.emf"/><Relationship Id="rId4" Type="http://schemas.openxmlformats.org/officeDocument/2006/relationships/image" Target="../media/image83.emf"/></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microsoft.com/office/2007/relationships/hdphoto" Target="../media/hdphoto1.wdp"/></Relationships>
</file>

<file path=ppt/slides/_rels/slide1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12.xml"/><Relationship Id="rId1" Type="http://schemas.openxmlformats.org/officeDocument/2006/relationships/slideLayout" Target="../slideLayouts/slideLayout2.xml"/><Relationship Id="rId6" Type="http://schemas.openxmlformats.org/officeDocument/2006/relationships/image" Target="../media/image97.png"/><Relationship Id="rId5" Type="http://schemas.openxmlformats.org/officeDocument/2006/relationships/image" Target="../media/image96.jpeg"/><Relationship Id="rId4" Type="http://schemas.openxmlformats.org/officeDocument/2006/relationships/image" Target="../media/image95.jpeg"/></Relationships>
</file>

<file path=ppt/slides/_rels/slide15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152.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101.jpeg"/></Relationships>
</file>

<file path=ppt/slides/_rels/slide15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03.png"/></Relationships>
</file>

<file path=ppt/slides/_rels/slide154.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105.png"/></Relationships>
</file>

<file path=ppt/slides/_rels/slide1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08.png"/><Relationship Id="rId4" Type="http://schemas.openxmlformats.org/officeDocument/2006/relationships/diagramLayout" Target="../diagrams/layout1.xml"/><Relationship Id="rId9" Type="http://schemas.openxmlformats.org/officeDocument/2006/relationships/image" Target="../media/image107.png"/></Relationships>
</file>

<file path=ppt/slides/_rels/slide15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111.png"/></Relationships>
</file>

<file path=ppt/slides/_rels/slide16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image" Target="../media/image113.png"/></Relationships>
</file>

<file path=ppt/slides/_rels/slide164.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15.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0.xml"/><Relationship Id="rId1" Type="http://schemas.openxmlformats.org/officeDocument/2006/relationships/slideLayout" Target="../slideLayouts/slideLayout2.xml"/><Relationship Id="rId5" Type="http://schemas.openxmlformats.org/officeDocument/2006/relationships/image" Target="../media/image1.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0.tiff"/></Relationships>
</file>

<file path=ppt/slides/_rels/slide23.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2.tiff"/></Relationships>
</file>

<file path=ppt/slides/_rels/slide24.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microsoft.com/office/2007/relationships/hdphoto" Target="../media/hdphoto1.wdp"/></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5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microsoft.com/office/2007/relationships/hdphoto" Target="../media/hdphoto1.wdp"/></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8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53.jpeg"/></Relationships>
</file>

<file path=ppt/slides/_rels/slide8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pt-PT" b="1"/>
              <a:t>Formação de Introdução sobre Cibercrime para Juízes e Procuradores</a:t>
            </a:r>
          </a:p>
        </p:txBody>
      </p:sp>
      <p:sp>
        <p:nvSpPr>
          <p:cNvPr id="3" name="Subtitle 2"/>
          <p:cNvSpPr>
            <a:spLocks noGrp="1"/>
          </p:cNvSpPr>
          <p:nvPr>
            <p:ph type="subTitle" idx="1"/>
          </p:nvPr>
        </p:nvSpPr>
        <p:spPr>
          <a:xfrm>
            <a:off x="1016000" y="3886200"/>
            <a:ext cx="7442200" cy="1752600"/>
          </a:xfrm>
        </p:spPr>
        <p:txBody>
          <a:bodyPr/>
          <a:lstStyle/>
          <a:p>
            <a:r>
              <a:rPr lang="pt-PT"/>
              <a:t>Sessões 1.3.3</a:t>
            </a:r>
          </a:p>
          <a:p>
            <a:r>
              <a:rPr lang="pt-PT"/>
              <a:t>Práticas e procedimentos de provas eletrónicas</a:t>
            </a:r>
          </a:p>
        </p:txBody>
      </p:sp>
      <p:sp>
        <p:nvSpPr>
          <p:cNvPr id="5" name="Slide Number Placeholder 4"/>
          <p:cNvSpPr>
            <a:spLocks noGrp="1"/>
          </p:cNvSpPr>
          <p:nvPr>
            <p:ph type="sldNum" sz="quarter" idx="12"/>
          </p:nvPr>
        </p:nvSpPr>
        <p:spPr/>
        <p:txBody>
          <a:bodyPr/>
          <a:lstStyle/>
          <a:p>
            <a:r>
              <a:rPr lang="pt-PT"/>
              <a:t>!</a:t>
            </a:r>
            <a:fld id="{CBD56858-EB0B-D04D-B23C-7A827FD60C9F}" type="slidenum">
              <a:rPr lang="en-US" smtClean="0"/>
              <a:pPr/>
              <a:t>1</a:t>
            </a:fld>
            <a:endParaRPr lang="en-US"/>
          </a:p>
        </p:txBody>
      </p:sp>
      <p:pic>
        <p:nvPicPr>
          <p:cNvPr id="522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5701" y="162950"/>
            <a:ext cx="6780984" cy="134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Provas Eletrónicas</a:t>
            </a:r>
          </a:p>
        </p:txBody>
      </p:sp>
      <p:sp>
        <p:nvSpPr>
          <p:cNvPr id="3" name="Content Placeholder 2"/>
          <p:cNvSpPr>
            <a:spLocks noGrp="1"/>
          </p:cNvSpPr>
          <p:nvPr>
            <p:ph idx="1"/>
          </p:nvPr>
        </p:nvSpPr>
        <p:spPr>
          <a:xfrm>
            <a:off x="457200" y="1600200"/>
            <a:ext cx="8229600" cy="4907038"/>
          </a:xfrm>
        </p:spPr>
        <p:txBody>
          <a:bodyPr>
            <a:noAutofit/>
          </a:bodyPr>
          <a:lstStyle/>
          <a:p>
            <a:pPr marL="93663" indent="-3175" algn="just">
              <a:buNone/>
            </a:pPr>
            <a:r>
              <a:rPr lang="pt-PT" sz="2800" dirty="0"/>
              <a:t>Não existe uma definição internacionalmente aceite do termo provas eletrónicas. No entanto, existem em todos os países regulamentos que contêm preceitos que, de alguma forma, se referem a </a:t>
            </a:r>
            <a:r>
              <a:rPr lang="pt-PT" sz="2800" i="1" dirty="0"/>
              <a:t>provas eletrónicas. </a:t>
            </a:r>
          </a:p>
          <a:p>
            <a:pPr marL="93663" indent="-3175" algn="just">
              <a:buNone/>
            </a:pPr>
            <a:endParaRPr lang="en-US" sz="2800" dirty="0"/>
          </a:p>
          <a:p>
            <a:pPr marL="93663" indent="-3175" algn="just">
              <a:buNone/>
            </a:pPr>
            <a:r>
              <a:rPr lang="pt-PT" sz="2800" dirty="0"/>
              <a:t>A "definição" no Guia do Conselho Europeu é:</a:t>
            </a:r>
          </a:p>
          <a:p>
            <a:pPr marL="0" indent="0" algn="just">
              <a:buNone/>
            </a:pPr>
            <a:r>
              <a:rPr lang="pt-PT" sz="2800" b="1" i="1" dirty="0"/>
              <a:t>"Quaisquer informações geradas, armazenadas ou transmitidas em formato digital que possam posteriormente ser necessárias para provar ou refutar um facto contestado em processos legais".</a:t>
            </a:r>
          </a:p>
          <a:p>
            <a:pPr marL="93663" indent="-3175" algn="just">
              <a:buNone/>
            </a:pPr>
            <a:endParaRPr lang="en-US" sz="2800" dirty="0"/>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10</a:t>
            </a:fld>
            <a:endParaRPr lang="en-US"/>
          </a:p>
        </p:txBody>
      </p:sp>
    </p:spTree>
    <p:extLst>
      <p:ext uri="{BB962C8B-B14F-4D97-AF65-F5344CB8AC3E}">
        <p14:creationId xmlns:p14="http://schemas.microsoft.com/office/powerpoint/2010/main" val="257252504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25435AF-CA4B-7341-8CDC-5ABCDDD4F0FA}" type="slidenum">
              <a:rPr lang="en-US">
                <a:solidFill>
                  <a:srgbClr val="898989"/>
                </a:solidFill>
                <a:latin typeface="Calibri" charset="0"/>
              </a:rPr>
              <a:pPr eaLnBrk="1" hangingPunct="1"/>
              <a:t>100</a:t>
            </a:fld>
            <a:endParaRPr lang="en-US">
              <a:solidFill>
                <a:srgbClr val="898989"/>
              </a:solidFill>
              <a:latin typeface="Calibri" charset="0"/>
            </a:endParaRPr>
          </a:p>
        </p:txBody>
      </p:sp>
      <p:sp>
        <p:nvSpPr>
          <p:cNvPr id="29699" name="Title 1"/>
          <p:cNvSpPr>
            <a:spLocks noGrp="1"/>
          </p:cNvSpPr>
          <p:nvPr>
            <p:ph type="title"/>
          </p:nvPr>
        </p:nvSpPr>
        <p:spPr>
          <a:xfrm>
            <a:off x="206375" y="274638"/>
            <a:ext cx="8655050" cy="690562"/>
          </a:xfrm>
        </p:spPr>
        <p:txBody>
          <a:bodyPr>
            <a:normAutofit fontScale="90000"/>
          </a:bodyPr>
          <a:lstStyle/>
          <a:p>
            <a:pPr eaLnBrk="1" hangingPunct="1"/>
            <a:r>
              <a:rPr lang="pt-PT" sz="4000" b="1">
                <a:latin typeface="Calibri" charset="0"/>
              </a:rPr>
              <a:t>Documentar o local</a:t>
            </a:r>
          </a:p>
        </p:txBody>
      </p:sp>
      <p:sp>
        <p:nvSpPr>
          <p:cNvPr id="29700" name="Content Placeholder 2"/>
          <p:cNvSpPr>
            <a:spLocks noGrp="1"/>
          </p:cNvSpPr>
          <p:nvPr>
            <p:ph idx="1"/>
          </p:nvPr>
        </p:nvSpPr>
        <p:spPr>
          <a:xfrm>
            <a:off x="206375" y="1219200"/>
            <a:ext cx="8851128" cy="2674938"/>
          </a:xfrm>
        </p:spPr>
        <p:txBody>
          <a:bodyPr/>
          <a:lstStyle/>
          <a:p>
            <a:pPr marL="971550" lvl="1" indent="-457200">
              <a:buFont typeface="Arial" charset="0"/>
              <a:buChar char="•"/>
            </a:pPr>
            <a:r>
              <a:rPr lang="pt-PT" sz="3100">
                <a:latin typeface="Calibri" charset="0"/>
              </a:rPr>
              <a:t>A documentação começa e termina com a busca</a:t>
            </a:r>
          </a:p>
          <a:p>
            <a:pPr marL="1371600" lvl="2" indent="-457200">
              <a:buFont typeface="Arial" charset="0"/>
              <a:buChar char="•"/>
            </a:pPr>
            <a:r>
              <a:rPr lang="pt-PT" sz="2800">
                <a:latin typeface="Calibri" charset="0"/>
              </a:rPr>
              <a:t>Local físico</a:t>
            </a:r>
          </a:p>
          <a:p>
            <a:pPr marL="1371600" lvl="2" indent="-457200">
              <a:buFont typeface="Arial" charset="0"/>
              <a:buChar char="•"/>
            </a:pPr>
            <a:r>
              <a:rPr lang="pt-PT" sz="2800">
                <a:latin typeface="Calibri" charset="0"/>
              </a:rPr>
              <a:t>Provas Eletrónicas</a:t>
            </a:r>
          </a:p>
          <a:p>
            <a:pPr marL="1371600" lvl="2" indent="-457200">
              <a:buFont typeface="Arial" charset="0"/>
              <a:buChar char="•"/>
            </a:pPr>
            <a:r>
              <a:rPr lang="pt-PT" sz="2800">
                <a:latin typeface="Calibri" charset="0"/>
              </a:rPr>
              <a:t>Pessoas</a:t>
            </a:r>
          </a:p>
          <a:p>
            <a:pPr lvl="2">
              <a:buFont typeface="Arial" charset="0"/>
              <a:buChar char="•"/>
            </a:pPr>
            <a:endParaRPr lang="el-GR" sz="2700">
              <a:latin typeface="Calibri" charset="0"/>
            </a:endParaRPr>
          </a:p>
        </p:txBody>
      </p:sp>
      <p:pic>
        <p:nvPicPr>
          <p:cNvPr id="29701" name="Picture 2" descr="C:\Users\Lemon\Desktop\BackUp\COE Training\Photos\document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9773" y="2693773"/>
            <a:ext cx="4164227" cy="4164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393738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6AB25BE-5C1A-9543-908E-D7BD64325AC9}" type="slidenum">
              <a:rPr lang="en-US">
                <a:solidFill>
                  <a:srgbClr val="898989"/>
                </a:solidFill>
                <a:latin typeface="Calibri" charset="0"/>
              </a:rPr>
              <a:pPr eaLnBrk="1" hangingPunct="1"/>
              <a:t>101</a:t>
            </a:fld>
            <a:endParaRPr lang="en-US">
              <a:solidFill>
                <a:srgbClr val="898989"/>
              </a:solidFill>
              <a:latin typeface="Calibri" charset="0"/>
            </a:endParaRPr>
          </a:p>
        </p:txBody>
      </p:sp>
      <p:sp>
        <p:nvSpPr>
          <p:cNvPr id="1028" name="Title 1"/>
          <p:cNvSpPr>
            <a:spLocks noGrp="1"/>
          </p:cNvSpPr>
          <p:nvPr>
            <p:ph type="title"/>
          </p:nvPr>
        </p:nvSpPr>
        <p:spPr>
          <a:xfrm>
            <a:off x="206375" y="274638"/>
            <a:ext cx="8655050" cy="690562"/>
          </a:xfrm>
        </p:spPr>
        <p:txBody>
          <a:bodyPr>
            <a:normAutofit fontScale="90000"/>
          </a:bodyPr>
          <a:lstStyle/>
          <a:p>
            <a:pPr eaLnBrk="1" hangingPunct="1"/>
            <a:r>
              <a:rPr lang="pt-PT" sz="4000" b="1">
                <a:latin typeface="Calibri" charset="0"/>
              </a:rPr>
              <a:t>Documentação - Local físico</a:t>
            </a:r>
          </a:p>
        </p:txBody>
      </p:sp>
      <p:sp>
        <p:nvSpPr>
          <p:cNvPr id="1029" name="Content Placeholder 2"/>
          <p:cNvSpPr>
            <a:spLocks noGrp="1"/>
          </p:cNvSpPr>
          <p:nvPr>
            <p:ph idx="1"/>
          </p:nvPr>
        </p:nvSpPr>
        <p:spPr>
          <a:xfrm>
            <a:off x="206375" y="965200"/>
            <a:ext cx="8655050" cy="2997200"/>
          </a:xfrm>
        </p:spPr>
        <p:txBody>
          <a:bodyPr/>
          <a:lstStyle/>
          <a:p>
            <a:pPr lvl="1" algn="just">
              <a:buFont typeface="Arial" charset="0"/>
              <a:buChar char="•"/>
            </a:pPr>
            <a:r>
              <a:rPr lang="pt-PT">
                <a:latin typeface="Calibri" charset="0"/>
              </a:rPr>
              <a:t>Desenhe um plano de esboço do sistema, incluindo a posição do rato e a localização dos componentes</a:t>
            </a:r>
          </a:p>
          <a:p>
            <a:pPr lvl="1" algn="just">
              <a:buFont typeface="Arial" charset="0"/>
              <a:buChar char="•"/>
            </a:pPr>
            <a:r>
              <a:rPr lang="pt-PT">
                <a:latin typeface="Calibri" charset="0"/>
              </a:rPr>
              <a:t>Fotografia/vídeo/documentar todo o local</a:t>
            </a:r>
          </a:p>
          <a:p>
            <a:pPr lvl="1" algn="just">
              <a:buFont typeface="Arial" charset="0"/>
              <a:buChar char="•"/>
            </a:pPr>
            <a:r>
              <a:rPr lang="pt-PT">
                <a:latin typeface="Calibri" charset="0"/>
              </a:rPr>
              <a:t>Sistemas de computador e componentes eletrónicos/dispositivos/equipamentos</a:t>
            </a:r>
          </a:p>
        </p:txBody>
      </p:sp>
      <p:graphicFrame>
        <p:nvGraphicFramePr>
          <p:cNvPr id="1026" name="Object 2"/>
          <p:cNvGraphicFramePr>
            <a:graphicFrameLocks noChangeAspect="1"/>
          </p:cNvGraphicFramePr>
          <p:nvPr>
            <p:extLst>
              <p:ext uri="{D42A27DB-BD31-4B8C-83A1-F6EECF244321}">
                <p14:modId xmlns:p14="http://schemas.microsoft.com/office/powerpoint/2010/main" val="1498106464"/>
              </p:ext>
            </p:extLst>
          </p:nvPr>
        </p:nvGraphicFramePr>
        <p:xfrm>
          <a:off x="5876925" y="4194175"/>
          <a:ext cx="3267075" cy="2663825"/>
        </p:xfrm>
        <a:graphic>
          <a:graphicData uri="http://schemas.openxmlformats.org/presentationml/2006/ole">
            <mc:AlternateContent xmlns:mc="http://schemas.openxmlformats.org/markup-compatibility/2006">
              <mc:Choice xmlns:v="urn:schemas-microsoft-com:vml" Requires="v">
                <p:oleObj spid="_x0000_s51298" r:id="rId4" imgW="10600000" imgH="8638095" progId="">
                  <p:embed/>
                </p:oleObj>
              </mc:Choice>
              <mc:Fallback>
                <p:oleObj r:id="rId4" imgW="10600000" imgH="86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6925" y="4194175"/>
                        <a:ext cx="3267075" cy="2663825"/>
                      </a:xfrm>
                      <a:prstGeom prst="rect">
                        <a:avLst/>
                      </a:prstGeom>
                      <a:noFill/>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Tree>
    <p:extLst>
      <p:ext uri="{BB962C8B-B14F-4D97-AF65-F5344CB8AC3E}">
        <p14:creationId xmlns:p14="http://schemas.microsoft.com/office/powerpoint/2010/main" val="246418545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F0CA7F7D-2B9E-E646-938E-8ADAC3AB0573}" type="slidenum">
              <a:rPr lang="en-US">
                <a:solidFill>
                  <a:srgbClr val="898989"/>
                </a:solidFill>
                <a:latin typeface="Calibri" charset="0"/>
              </a:rPr>
              <a:pPr eaLnBrk="1" hangingPunct="1"/>
              <a:t>102</a:t>
            </a:fld>
            <a:endParaRPr lang="en-US">
              <a:solidFill>
                <a:srgbClr val="898989"/>
              </a:solidFill>
              <a:latin typeface="Calibri" charset="0"/>
            </a:endParaRPr>
          </a:p>
        </p:txBody>
      </p:sp>
      <p:sp>
        <p:nvSpPr>
          <p:cNvPr id="30723" name="Title 1"/>
          <p:cNvSpPr>
            <a:spLocks noGrp="1"/>
          </p:cNvSpPr>
          <p:nvPr>
            <p:ph type="title"/>
          </p:nvPr>
        </p:nvSpPr>
        <p:spPr>
          <a:xfrm>
            <a:off x="206375" y="274638"/>
            <a:ext cx="8655050" cy="690562"/>
          </a:xfrm>
        </p:spPr>
        <p:txBody>
          <a:bodyPr>
            <a:normAutofit fontScale="90000"/>
          </a:bodyPr>
          <a:lstStyle/>
          <a:p>
            <a:pPr marL="342900" indent="-342900"/>
            <a:r>
              <a:rPr lang="pt-PT" sz="4000" b="1">
                <a:latin typeface="Calibri" charset="0"/>
              </a:rPr>
              <a:t>Documentação - Provas Eletrónicas</a:t>
            </a:r>
          </a:p>
        </p:txBody>
      </p:sp>
      <p:sp>
        <p:nvSpPr>
          <p:cNvPr id="3" name="Content Placeholder 2"/>
          <p:cNvSpPr>
            <a:spLocks noGrp="1"/>
          </p:cNvSpPr>
          <p:nvPr>
            <p:ph idx="1"/>
          </p:nvPr>
        </p:nvSpPr>
        <p:spPr>
          <a:xfrm>
            <a:off x="206375" y="1360488"/>
            <a:ext cx="8655050" cy="4995862"/>
          </a:xfrm>
        </p:spPr>
        <p:txBody>
          <a:bodyPr>
            <a:noAutofit/>
          </a:bodyPr>
          <a:lstStyle/>
          <a:p>
            <a:pPr lvl="1" algn="just">
              <a:buFont typeface="Arial" charset="0"/>
              <a:buChar char="•"/>
              <a:defRPr/>
            </a:pPr>
            <a:r>
              <a:rPr lang="pt-PT" sz="2500" dirty="0"/>
              <a:t>Detalhes de todos os equipamentos relevantes encontrados</a:t>
            </a:r>
          </a:p>
          <a:p>
            <a:pPr lvl="1" algn="just">
              <a:buFont typeface="Arial" charset="0"/>
              <a:buChar char="•"/>
              <a:defRPr/>
            </a:pPr>
            <a:r>
              <a:rPr lang="pt-PT" sz="2500" dirty="0"/>
              <a:t>Condição e localização de cada sistema informático contendo ou apresentando provas eletrónicas, incluindo o estado de alimentação do computador</a:t>
            </a:r>
          </a:p>
          <a:p>
            <a:pPr lvl="1" algn="just">
              <a:buFont typeface="Arial" charset="0"/>
              <a:buChar char="•"/>
              <a:defRPr/>
            </a:pPr>
            <a:r>
              <a:rPr lang="pt-PT" sz="2500" dirty="0"/>
              <a:t>Documente todas as ligações (por cabo ou sem fios) de e para o sistema informático ou outros dispositivos</a:t>
            </a:r>
          </a:p>
          <a:p>
            <a:pPr lvl="1" algn="just">
              <a:buFont typeface="Arial" charset="0"/>
              <a:buChar char="•"/>
              <a:defRPr/>
            </a:pPr>
            <a:r>
              <a:rPr lang="pt-PT" sz="2500" dirty="0"/>
              <a:t>Identifique todas as portas e cabos para permitir a remontagem exata num momento posterior</a:t>
            </a:r>
          </a:p>
          <a:p>
            <a:pPr lvl="1" algn="just">
              <a:buFont typeface="Arial" charset="0"/>
              <a:buChar char="•"/>
              <a:defRPr/>
            </a:pPr>
            <a:r>
              <a:rPr lang="pt-PT" sz="2500" dirty="0"/>
              <a:t>Identifique as portas de ligação não utilizadas como "não utilizadas". Identifique as estações de encaixe do portátil num esforço para identificar outros meios de armazenamento.</a:t>
            </a:r>
          </a:p>
        </p:txBody>
      </p:sp>
    </p:spTree>
    <p:extLst>
      <p:ext uri="{BB962C8B-B14F-4D97-AF65-F5344CB8AC3E}">
        <p14:creationId xmlns:p14="http://schemas.microsoft.com/office/powerpoint/2010/main" val="170570803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8A3F2AB0-2C48-A74C-A07E-1AF8417FC1D0}" type="slidenum">
              <a:rPr lang="en-US">
                <a:solidFill>
                  <a:srgbClr val="898989"/>
                </a:solidFill>
                <a:latin typeface="Calibri" charset="0"/>
              </a:rPr>
              <a:pPr eaLnBrk="1" hangingPunct="1"/>
              <a:t>103</a:t>
            </a:fld>
            <a:endParaRPr lang="en-US">
              <a:solidFill>
                <a:srgbClr val="898989"/>
              </a:solidFill>
              <a:latin typeface="Calibri" charset="0"/>
            </a:endParaRPr>
          </a:p>
        </p:txBody>
      </p:sp>
      <p:sp>
        <p:nvSpPr>
          <p:cNvPr id="31747" name="Title 1"/>
          <p:cNvSpPr>
            <a:spLocks noGrp="1"/>
          </p:cNvSpPr>
          <p:nvPr>
            <p:ph type="title"/>
          </p:nvPr>
        </p:nvSpPr>
        <p:spPr>
          <a:xfrm>
            <a:off x="206375" y="274638"/>
            <a:ext cx="8655050" cy="690562"/>
          </a:xfrm>
        </p:spPr>
        <p:txBody>
          <a:bodyPr>
            <a:normAutofit fontScale="90000"/>
          </a:bodyPr>
          <a:lstStyle/>
          <a:p>
            <a:pPr marL="342900" indent="-342900"/>
            <a:r>
              <a:rPr lang="pt-PT" sz="4000" b="1">
                <a:latin typeface="Calibri" charset="0"/>
              </a:rPr>
              <a:t>Documentação - Provas Eletrónicas</a:t>
            </a:r>
          </a:p>
        </p:txBody>
      </p:sp>
      <p:sp>
        <p:nvSpPr>
          <p:cNvPr id="31748" name="Content Placeholder 2"/>
          <p:cNvSpPr>
            <a:spLocks noGrp="1"/>
          </p:cNvSpPr>
          <p:nvPr>
            <p:ph idx="1"/>
          </p:nvPr>
        </p:nvSpPr>
        <p:spPr>
          <a:xfrm>
            <a:off x="206375" y="1360488"/>
            <a:ext cx="8655050" cy="4995862"/>
          </a:xfrm>
        </p:spPr>
        <p:txBody>
          <a:bodyPr/>
          <a:lstStyle/>
          <a:p>
            <a:pPr lvl="1" algn="just">
              <a:buFont typeface="Arial" charset="0"/>
              <a:buChar char="•"/>
            </a:pPr>
            <a:r>
              <a:rPr lang="pt-PT">
                <a:latin typeface="Calibri" charset="0"/>
              </a:rPr>
              <a:t>Documente os detalhes do monitor no momento da intervenção.</a:t>
            </a:r>
          </a:p>
          <a:p>
            <a:pPr lvl="1" algn="just">
              <a:buFont typeface="Arial" charset="0"/>
              <a:buChar char="•"/>
            </a:pPr>
            <a:r>
              <a:rPr lang="pt-PT">
                <a:latin typeface="Calibri" charset="0"/>
              </a:rPr>
              <a:t>Fotografe a frente do computador, bem como o ecrã do monitor e outros componentes</a:t>
            </a:r>
          </a:p>
          <a:p>
            <a:pPr lvl="1" algn="just">
              <a:buFont typeface="Arial" charset="0"/>
              <a:buChar char="•"/>
            </a:pPr>
            <a:r>
              <a:rPr lang="pt-PT">
                <a:latin typeface="Calibri" charset="0"/>
              </a:rPr>
              <a:t>Faça notas escritas sobre o que aparece no ecrã do monitor</a:t>
            </a:r>
          </a:p>
          <a:p>
            <a:pPr lvl="1" algn="just">
              <a:buFont typeface="Arial" charset="0"/>
              <a:buChar char="•"/>
            </a:pPr>
            <a:r>
              <a:rPr lang="pt-PT">
                <a:latin typeface="Calibri" charset="0"/>
              </a:rPr>
              <a:t>Filme os programas ativos ou crie documentação mais extensa da atividade do ecrã do monitor.</a:t>
            </a:r>
          </a:p>
          <a:p>
            <a:pPr lvl="1" algn="just">
              <a:buFont typeface="Arial" charset="0"/>
              <a:buChar char="•"/>
            </a:pPr>
            <a:r>
              <a:rPr lang="pt-PT">
                <a:latin typeface="Calibri" charset="0"/>
              </a:rPr>
              <a:t>Documentar componentes eletrónicos relevantes que não serão recolhidos</a:t>
            </a:r>
          </a:p>
          <a:p>
            <a:pPr lvl="1" algn="just">
              <a:buFont typeface="Arial" charset="0"/>
              <a:buChar char="•"/>
            </a:pPr>
            <a:endParaRPr lang="el-GR">
              <a:latin typeface="Calibri" charset="0"/>
            </a:endParaRPr>
          </a:p>
        </p:txBody>
      </p:sp>
    </p:spTree>
    <p:extLst>
      <p:ext uri="{BB962C8B-B14F-4D97-AF65-F5344CB8AC3E}">
        <p14:creationId xmlns:p14="http://schemas.microsoft.com/office/powerpoint/2010/main" val="392876034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36E6146D-5B08-8547-98EE-54C6FFAA0AA5}" type="slidenum">
              <a:rPr lang="en-US">
                <a:solidFill>
                  <a:srgbClr val="898989"/>
                </a:solidFill>
                <a:latin typeface="Calibri" charset="0"/>
              </a:rPr>
              <a:pPr eaLnBrk="1" hangingPunct="1"/>
              <a:t>104</a:t>
            </a:fld>
            <a:endParaRPr lang="en-US">
              <a:solidFill>
                <a:srgbClr val="898989"/>
              </a:solidFill>
              <a:latin typeface="Calibri" charset="0"/>
            </a:endParaRPr>
          </a:p>
        </p:txBody>
      </p:sp>
      <p:sp>
        <p:nvSpPr>
          <p:cNvPr id="32771" name="Title 1"/>
          <p:cNvSpPr>
            <a:spLocks noGrp="1"/>
          </p:cNvSpPr>
          <p:nvPr>
            <p:ph type="title"/>
          </p:nvPr>
        </p:nvSpPr>
        <p:spPr>
          <a:xfrm>
            <a:off x="206375" y="274638"/>
            <a:ext cx="8655050" cy="690562"/>
          </a:xfrm>
        </p:spPr>
        <p:txBody>
          <a:bodyPr>
            <a:normAutofit fontScale="90000"/>
          </a:bodyPr>
          <a:lstStyle/>
          <a:p>
            <a:pPr marL="342900" indent="-342900"/>
            <a:r>
              <a:rPr lang="pt-PT" sz="4000" b="1">
                <a:latin typeface="Calibri" charset="0"/>
              </a:rPr>
              <a:t>Documentação - Pessoas</a:t>
            </a:r>
          </a:p>
        </p:txBody>
      </p:sp>
      <p:sp>
        <p:nvSpPr>
          <p:cNvPr id="32772" name="Content Placeholder 2"/>
          <p:cNvSpPr>
            <a:spLocks noGrp="1"/>
          </p:cNvSpPr>
          <p:nvPr>
            <p:ph idx="1"/>
          </p:nvPr>
        </p:nvSpPr>
        <p:spPr>
          <a:xfrm>
            <a:off x="206375" y="1360488"/>
            <a:ext cx="8655050" cy="4995862"/>
          </a:xfrm>
        </p:spPr>
        <p:txBody>
          <a:bodyPr/>
          <a:lstStyle/>
          <a:p>
            <a:pPr lvl="1" algn="just">
              <a:buFont typeface="Arial" charset="0"/>
              <a:buChar char="•"/>
            </a:pPr>
            <a:r>
              <a:rPr lang="pt-PT">
                <a:latin typeface="Calibri" charset="0"/>
              </a:rPr>
              <a:t>Detalhes de todas as pessoas presentes nas instalações investigadas</a:t>
            </a:r>
          </a:p>
          <a:p>
            <a:pPr lvl="1" algn="just">
              <a:buFont typeface="Arial" charset="0"/>
              <a:buChar char="•"/>
            </a:pPr>
            <a:r>
              <a:rPr lang="pt-PT">
                <a:latin typeface="Calibri" charset="0"/>
              </a:rPr>
              <a:t>Detalhes de todas as pessoas que utilizaram o sistema/equipamento informático relevante</a:t>
            </a:r>
          </a:p>
          <a:p>
            <a:pPr lvl="1" algn="just">
              <a:buFont typeface="Arial" charset="0"/>
              <a:buChar char="•"/>
            </a:pPr>
            <a:r>
              <a:rPr lang="pt-PT">
                <a:latin typeface="Calibri" charset="0"/>
              </a:rPr>
              <a:t>Observações, comentários e informações oferecidas pelos utilizadores/proprietários/testemunhas de computador</a:t>
            </a:r>
          </a:p>
          <a:p>
            <a:pPr lvl="1" algn="just">
              <a:buFont typeface="Arial" charset="0"/>
              <a:buChar char="•"/>
            </a:pPr>
            <a:r>
              <a:rPr lang="pt-PT" b="1">
                <a:latin typeface="Calibri" charset="0"/>
              </a:rPr>
              <a:t>Ações realizadas no local</a:t>
            </a:r>
          </a:p>
          <a:p>
            <a:pPr lvl="1" algn="just">
              <a:buFont typeface="Arial" charset="0"/>
              <a:buChar char="•"/>
            </a:pPr>
            <a:r>
              <a:rPr lang="pt-PT" b="1">
                <a:latin typeface="Calibri" charset="0"/>
              </a:rPr>
              <a:t>Criar pista de auditoria/registo de ataques com a descrição da ação realizada e a data e hora exatas.</a:t>
            </a:r>
          </a:p>
        </p:txBody>
      </p:sp>
    </p:spTree>
    <p:extLst>
      <p:ext uri="{BB962C8B-B14F-4D97-AF65-F5344CB8AC3E}">
        <p14:creationId xmlns:p14="http://schemas.microsoft.com/office/powerpoint/2010/main" val="378805049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fld id="{CBD56858-EB0B-D04D-B23C-7A827FD60C9F}" type="slidenum">
              <a:rPr lang="en-US" smtClean="0"/>
              <a:pPr/>
              <a:t>105</a:t>
            </a:fld>
            <a:endParaRPr lang="en-US"/>
          </a:p>
        </p:txBody>
      </p:sp>
      <p:sp>
        <p:nvSpPr>
          <p:cNvPr id="5" name="TextBox 4"/>
          <p:cNvSpPr txBox="1"/>
          <p:nvPr/>
        </p:nvSpPr>
        <p:spPr>
          <a:xfrm>
            <a:off x="2478093" y="2151727"/>
            <a:ext cx="3692047" cy="2554545"/>
          </a:xfrm>
          <a:prstGeom prst="rect">
            <a:avLst/>
          </a:prstGeom>
          <a:noFill/>
        </p:spPr>
        <p:txBody>
          <a:bodyPr wrap="square" rtlCol="0">
            <a:spAutoFit/>
          </a:bodyPr>
          <a:lstStyle/>
          <a:p>
            <a:pPr lvl="1" algn="ctr"/>
            <a:r>
              <a:rPr lang="pt-PT" sz="3200" b="1">
                <a:solidFill>
                  <a:schemeClr val="accent1">
                    <a:lumMod val="25000"/>
                  </a:schemeClr>
                </a:solidFill>
                <a:latin typeface="Calibri" pitchFamily="34" charset="0"/>
              </a:rPr>
              <a:t>EXEMPLOS DO QUE PODE SER ENCONTRADO NO </a:t>
            </a:r>
          </a:p>
          <a:p>
            <a:pPr lvl="1" algn="ctr"/>
            <a:r>
              <a:rPr lang="pt-PT" sz="3200" b="1">
                <a:solidFill>
                  <a:schemeClr val="accent1">
                    <a:lumMod val="25000"/>
                  </a:schemeClr>
                </a:solidFill>
                <a:latin typeface="Calibri" pitchFamily="34" charset="0"/>
              </a:rPr>
              <a:t>LOCAL</a:t>
            </a:r>
          </a:p>
        </p:txBody>
      </p:sp>
    </p:spTree>
    <p:extLst>
      <p:ext uri="{BB962C8B-B14F-4D97-AF65-F5344CB8AC3E}">
        <p14:creationId xmlns:p14="http://schemas.microsoft.com/office/powerpoint/2010/main" val="76703524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pt-PT">
                <a:solidFill>
                  <a:srgbClr val="898989"/>
                </a:solidFill>
                <a:latin typeface="Calibri" charset="0"/>
              </a:rPr>
              <a:t>!</a:t>
            </a:r>
            <a:fld id="{8F6E488D-47FC-FA42-90DE-EEC91AA0A93E}" type="slidenum">
              <a:rPr lang="en-US" smtClean="0">
                <a:solidFill>
                  <a:srgbClr val="898989"/>
                </a:solidFill>
                <a:latin typeface="Calibri" charset="0"/>
              </a:rPr>
              <a:pPr eaLnBrk="1" hangingPunct="1"/>
              <a:t>106</a:t>
            </a:fld>
            <a:endParaRPr lang="en-US">
              <a:solidFill>
                <a:srgbClr val="898989"/>
              </a:solidFill>
              <a:latin typeface="Calibri" charset="0"/>
            </a:endParaRPr>
          </a:p>
        </p:txBody>
      </p:sp>
      <p:pic>
        <p:nvPicPr>
          <p:cNvPr id="33795" name="Grafik 13"/>
          <p:cNvPicPr>
            <a:picLocks noChangeAspect="1" noChangeArrowheads="1"/>
          </p:cNvPicPr>
          <p:nvPr/>
        </p:nvPicPr>
        <p:blipFill>
          <a:blip r:embed="rId3">
            <a:extLst>
              <a:ext uri="{28A0092B-C50C-407E-A947-70E740481C1C}">
                <a14:useLocalDpi xmlns:a14="http://schemas.microsoft.com/office/drawing/2010/main" val="0"/>
              </a:ext>
            </a:extLst>
          </a:blip>
          <a:srcRect l="1595" t="4359" r="1274" b="2637"/>
          <a:stretch>
            <a:fillRect/>
          </a:stretch>
        </p:blipFill>
        <p:spPr bwMode="auto">
          <a:xfrm>
            <a:off x="185057" y="0"/>
            <a:ext cx="8958943" cy="635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350810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Grafik 3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550" y="0"/>
            <a:ext cx="88981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pt-PT">
                <a:solidFill>
                  <a:srgbClr val="898989"/>
                </a:solidFill>
                <a:latin typeface="Calibri" charset="0"/>
              </a:rPr>
              <a:t>!</a:t>
            </a:r>
            <a:fld id="{E64A0E00-21EF-F249-910A-047B933E4391}" type="slidenum">
              <a:rPr lang="en-US" smtClean="0">
                <a:solidFill>
                  <a:srgbClr val="898989"/>
                </a:solidFill>
                <a:latin typeface="Calibri" charset="0"/>
              </a:rPr>
              <a:pPr eaLnBrk="1" hangingPunct="1"/>
              <a:t>107</a:t>
            </a:fld>
            <a:endParaRPr lang="en-US">
              <a:solidFill>
                <a:srgbClr val="898989"/>
              </a:solidFill>
              <a:latin typeface="Calibri" charset="0"/>
            </a:endParaRPr>
          </a:p>
        </p:txBody>
      </p:sp>
    </p:spTree>
    <p:extLst>
      <p:ext uri="{BB962C8B-B14F-4D97-AF65-F5344CB8AC3E}">
        <p14:creationId xmlns:p14="http://schemas.microsoft.com/office/powerpoint/2010/main" val="215030357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pt-PT">
                <a:solidFill>
                  <a:srgbClr val="898989"/>
                </a:solidFill>
                <a:latin typeface="Calibri" charset="0"/>
              </a:rPr>
              <a:t>!</a:t>
            </a:r>
            <a:fld id="{B6C5E6E8-8E59-0B42-9E23-568ABD433893}" type="slidenum">
              <a:rPr lang="en-US" smtClean="0">
                <a:solidFill>
                  <a:srgbClr val="898989"/>
                </a:solidFill>
                <a:latin typeface="Calibri" charset="0"/>
              </a:rPr>
              <a:pPr eaLnBrk="1" hangingPunct="1"/>
              <a:t>108</a:t>
            </a:fld>
            <a:endParaRPr lang="en-US">
              <a:solidFill>
                <a:srgbClr val="898989"/>
              </a:solidFill>
              <a:latin typeface="Calibri" charset="0"/>
            </a:endParaRPr>
          </a:p>
        </p:txBody>
      </p:sp>
      <p:pic>
        <p:nvPicPr>
          <p:cNvPr id="36867" name="Grafik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8893629" cy="6464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709248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Grafik 3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66213" cy="672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pt-PT">
                <a:solidFill>
                  <a:srgbClr val="898989"/>
                </a:solidFill>
                <a:latin typeface="Calibri" charset="0"/>
              </a:rPr>
              <a:t>!</a:t>
            </a:r>
            <a:fld id="{3EDBC1F6-7150-0C4E-BEA4-004202A08596}" type="slidenum">
              <a:rPr lang="en-US" smtClean="0">
                <a:solidFill>
                  <a:srgbClr val="898989"/>
                </a:solidFill>
                <a:latin typeface="Calibri" charset="0"/>
              </a:rPr>
              <a:pPr eaLnBrk="1" hangingPunct="1"/>
              <a:t>109</a:t>
            </a:fld>
            <a:endParaRPr lang="en-US">
              <a:solidFill>
                <a:srgbClr val="898989"/>
              </a:solidFill>
              <a:latin typeface="Calibri" charset="0"/>
            </a:endParaRPr>
          </a:p>
        </p:txBody>
      </p:sp>
    </p:spTree>
    <p:extLst>
      <p:ext uri="{BB962C8B-B14F-4D97-AF65-F5344CB8AC3E}">
        <p14:creationId xmlns:p14="http://schemas.microsoft.com/office/powerpoint/2010/main" val="15899849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O que são provas eletrónicas?</a:t>
            </a:r>
          </a:p>
        </p:txBody>
      </p:sp>
      <p:sp>
        <p:nvSpPr>
          <p:cNvPr id="3" name="Content Placeholder 2"/>
          <p:cNvSpPr>
            <a:spLocks noGrp="1"/>
          </p:cNvSpPr>
          <p:nvPr>
            <p:ph idx="1"/>
          </p:nvPr>
        </p:nvSpPr>
        <p:spPr/>
        <p:txBody>
          <a:bodyPr/>
          <a:lstStyle/>
          <a:p>
            <a:pPr algn="just"/>
            <a:r>
              <a:rPr lang="pt-PT"/>
              <a:t>A provas eletrónicas não são diferentes das provas tradicionais, na medida em que são necessárias para a parte que as introduz em procedimentos legais, para poder demonstrar que não é mais nem menos do que era, ao entrar na sua posse. Por outras palavras, não ocorreu qualquer alteração, exclusão, acréscimo ou outras alterações.</a:t>
            </a:r>
          </a:p>
          <a:p>
            <a:pPr marL="0" indent="0" algn="just">
              <a:buNone/>
            </a:pPr>
            <a:endParaRPr lang="en-US" dirty="0"/>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11</a:t>
            </a:fld>
            <a:endParaRPr lang="en-US"/>
          </a:p>
        </p:txBody>
      </p:sp>
    </p:spTree>
    <p:extLst>
      <p:ext uri="{BB962C8B-B14F-4D97-AF65-F5344CB8AC3E}">
        <p14:creationId xmlns:p14="http://schemas.microsoft.com/office/powerpoint/2010/main" val="291753094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Considerações Gerais de Apreensão</a:t>
            </a:r>
          </a:p>
        </p:txBody>
      </p:sp>
      <p:sp>
        <p:nvSpPr>
          <p:cNvPr id="3" name="Content Placeholder 2"/>
          <p:cNvSpPr>
            <a:spLocks noGrp="1"/>
          </p:cNvSpPr>
          <p:nvPr>
            <p:ph idx="1"/>
          </p:nvPr>
        </p:nvSpPr>
        <p:spPr/>
        <p:txBody>
          <a:bodyPr>
            <a:normAutofit fontScale="92500" lnSpcReduction="20000"/>
          </a:bodyPr>
          <a:lstStyle/>
          <a:p>
            <a:r>
              <a:rPr lang="pt-PT"/>
              <a:t>Documente o local continuamente</a:t>
            </a:r>
          </a:p>
          <a:p>
            <a:r>
              <a:rPr lang="pt-PT"/>
              <a:t>Não siga qualquer conselho não verificado de um possível suspeito</a:t>
            </a:r>
          </a:p>
          <a:p>
            <a:r>
              <a:rPr lang="pt-PT"/>
              <a:t>Se uma rede de computadores for encontrada, entre em contacto com um especialista em computação forense</a:t>
            </a:r>
          </a:p>
          <a:p>
            <a:r>
              <a:rPr lang="pt-PT"/>
              <a:t>Tenha em atenção que alguns dispositivos podem estar ligados através de uma ligação sem fios</a:t>
            </a:r>
          </a:p>
          <a:p>
            <a:r>
              <a:rPr lang="pt-PT"/>
              <a:t>Tenha em atenção que, se existir qualquer ligação de rede, o sistema informático poderá ser acedido e manipulado durante a apreensão.</a:t>
            </a:r>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110</a:t>
            </a:fld>
            <a:endParaRPr lang="en-US"/>
          </a:p>
        </p:txBody>
      </p:sp>
    </p:spTree>
    <p:extLst>
      <p:ext uri="{BB962C8B-B14F-4D97-AF65-F5344CB8AC3E}">
        <p14:creationId xmlns:p14="http://schemas.microsoft.com/office/powerpoint/2010/main" val="131250957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Sistemas informáticos</a:t>
            </a:r>
          </a:p>
        </p:txBody>
      </p:sp>
      <p:sp>
        <p:nvSpPr>
          <p:cNvPr id="4" name="Rectangle 3"/>
          <p:cNvSpPr>
            <a:spLocks noGrp="1" noChangeArrowheads="1"/>
          </p:cNvSpPr>
          <p:nvPr>
            <p:ph idx="1"/>
          </p:nvPr>
        </p:nvSpPr>
        <p:spPr>
          <a:xfrm>
            <a:off x="457200" y="1600200"/>
            <a:ext cx="5831450" cy="4525963"/>
          </a:xfrm>
        </p:spPr>
        <p:txBody>
          <a:bodyPr>
            <a:normAutofit lnSpcReduction="10000"/>
          </a:bodyPr>
          <a:lstStyle/>
          <a:p>
            <a:pPr marL="0" indent="0">
              <a:lnSpc>
                <a:spcPct val="150000"/>
              </a:lnSpc>
              <a:spcBef>
                <a:spcPts val="0"/>
              </a:spcBef>
              <a:buNone/>
            </a:pPr>
            <a:r>
              <a:rPr lang="pt-PT" sz="2400" dirty="0"/>
              <a:t>Os Sistemas informáticos são compostos por:</a:t>
            </a:r>
          </a:p>
          <a:p>
            <a:pPr lvl="0"/>
            <a:r>
              <a:rPr lang="pt-PT" sz="2400" dirty="0"/>
              <a:t>uma unidade principal,</a:t>
            </a:r>
          </a:p>
          <a:p>
            <a:pPr lvl="0"/>
            <a:r>
              <a:rPr lang="pt-PT" sz="2400" dirty="0"/>
              <a:t>um monitor,</a:t>
            </a:r>
          </a:p>
          <a:p>
            <a:pPr lvl="0"/>
            <a:r>
              <a:rPr lang="pt-PT" sz="2400" dirty="0"/>
              <a:t>um teclado,</a:t>
            </a:r>
          </a:p>
          <a:p>
            <a:pPr lvl="0"/>
            <a:r>
              <a:rPr lang="pt-PT" sz="2400" dirty="0"/>
              <a:t>um rato, </a:t>
            </a:r>
          </a:p>
          <a:p>
            <a:pPr lvl="0"/>
            <a:r>
              <a:rPr lang="pt-PT" sz="2400" dirty="0"/>
              <a:t>cabos,</a:t>
            </a:r>
          </a:p>
          <a:p>
            <a:pPr lvl="0"/>
            <a:r>
              <a:rPr lang="pt-PT" sz="2400" dirty="0"/>
              <a:t>fontes de alimentação (por exemplo, fontes de alimentação e baterias sobresselentes),</a:t>
            </a:r>
          </a:p>
          <a:p>
            <a:pPr lvl="0"/>
            <a:r>
              <a:rPr lang="pt-PT" sz="2400" dirty="0"/>
              <a:t>possivelmente componentes adicionais e</a:t>
            </a:r>
          </a:p>
          <a:p>
            <a:pPr lvl="0"/>
            <a:r>
              <a:rPr lang="pt-PT" sz="2400" dirty="0"/>
              <a:t>dispositivos de rede</a:t>
            </a:r>
          </a:p>
        </p:txBody>
      </p:sp>
      <p:pic>
        <p:nvPicPr>
          <p:cNvPr id="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5954" y="1896343"/>
            <a:ext cx="2684515" cy="2072947"/>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111</a:t>
            </a:fld>
            <a:endParaRPr lang="en-US"/>
          </a:p>
        </p:txBody>
      </p:sp>
    </p:spTree>
    <p:extLst>
      <p:ext uri="{BB962C8B-B14F-4D97-AF65-F5344CB8AC3E}">
        <p14:creationId xmlns:p14="http://schemas.microsoft.com/office/powerpoint/2010/main" val="69768454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Sistemas informáticos</a:t>
            </a:r>
          </a:p>
        </p:txBody>
      </p:sp>
      <p:sp>
        <p:nvSpPr>
          <p:cNvPr id="4" name="Rectangle 3"/>
          <p:cNvSpPr>
            <a:spLocks noGrp="1" noChangeArrowheads="1"/>
          </p:cNvSpPr>
          <p:nvPr>
            <p:ph idx="1"/>
          </p:nvPr>
        </p:nvSpPr>
        <p:spPr>
          <a:xfrm>
            <a:off x="457200" y="1600200"/>
            <a:ext cx="5851625" cy="5060244"/>
          </a:xfrm>
        </p:spPr>
        <p:txBody>
          <a:bodyPr>
            <a:normAutofit fontScale="70000" lnSpcReduction="20000"/>
          </a:bodyPr>
          <a:lstStyle/>
          <a:p>
            <a:pPr marL="0" indent="0" algn="just">
              <a:lnSpc>
                <a:spcPct val="150000"/>
              </a:lnSpc>
              <a:spcBef>
                <a:spcPts val="0"/>
              </a:spcBef>
              <a:buNone/>
            </a:pPr>
            <a:r>
              <a:rPr lang="pt-PT"/>
              <a:t>Ao apreender um sistema informático</a:t>
            </a:r>
          </a:p>
          <a:p>
            <a:pPr lvl="0" algn="just"/>
            <a:r>
              <a:rPr lang="pt-PT" b="1"/>
              <a:t>Observe o sistema informático e determine se está ativado ou desativado</a:t>
            </a:r>
          </a:p>
          <a:p>
            <a:pPr lvl="0" algn="just"/>
            <a:r>
              <a:rPr lang="pt-PT"/>
              <a:t>Documente o sistema informático, todas as ligações e o local continuamente e registe todas as ações realizadas e quaisquer alterações que observar no monitor, no computador, na impressora ou em outros dispositivos, como resultado das suas ações num monitor</a:t>
            </a:r>
          </a:p>
          <a:p>
            <a:pPr lvl="0" algn="just"/>
            <a:r>
              <a:rPr lang="pt-PT"/>
              <a:t>Não siga qualquer conselho não verificado de um possível suspeito. </a:t>
            </a:r>
          </a:p>
          <a:p>
            <a:pPr lvl="0" algn="just"/>
            <a:r>
              <a:rPr lang="pt-PT"/>
              <a:t>Se for encontrada uma rede de computadores, entre em contacto com um especialista da sua agência ou um especialista externo identificado pela sua agência para assistência. </a:t>
            </a:r>
          </a:p>
        </p:txBody>
      </p:sp>
      <p:pic>
        <p:nvPicPr>
          <p:cNvPr id="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5954" y="1896343"/>
            <a:ext cx="2684515" cy="2072947"/>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112</a:t>
            </a:fld>
            <a:endParaRPr lang="en-US"/>
          </a:p>
        </p:txBody>
      </p:sp>
    </p:spTree>
    <p:extLst>
      <p:ext uri="{BB962C8B-B14F-4D97-AF65-F5344CB8AC3E}">
        <p14:creationId xmlns:p14="http://schemas.microsoft.com/office/powerpoint/2010/main" val="72338477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Verificar o estado da alimentação</a:t>
            </a:r>
          </a:p>
        </p:txBody>
      </p:sp>
      <p:sp>
        <p:nvSpPr>
          <p:cNvPr id="4" name="Rectangle 3"/>
          <p:cNvSpPr>
            <a:spLocks noGrp="1" noChangeArrowheads="1"/>
          </p:cNvSpPr>
          <p:nvPr>
            <p:ph idx="1"/>
          </p:nvPr>
        </p:nvSpPr>
        <p:spPr>
          <a:xfrm>
            <a:off x="457200" y="1600200"/>
            <a:ext cx="5396064" cy="4525963"/>
          </a:xfrm>
        </p:spPr>
        <p:txBody>
          <a:bodyPr>
            <a:normAutofit/>
          </a:bodyPr>
          <a:lstStyle/>
          <a:p>
            <a:pPr>
              <a:lnSpc>
                <a:spcPct val="150000"/>
              </a:lnSpc>
              <a:spcBef>
                <a:spcPts val="0"/>
              </a:spcBef>
            </a:pPr>
            <a:r>
              <a:rPr lang="pt-PT" dirty="0"/>
              <a:t>Verifique se há luzes indicadoras</a:t>
            </a:r>
          </a:p>
          <a:p>
            <a:pPr>
              <a:lnSpc>
                <a:spcPct val="150000"/>
              </a:lnSpc>
              <a:spcBef>
                <a:spcPts val="0"/>
              </a:spcBef>
            </a:pPr>
            <a:r>
              <a:rPr lang="pt-PT" dirty="0"/>
              <a:t>Verifique se há ruído</a:t>
            </a:r>
          </a:p>
          <a:p>
            <a:pPr>
              <a:lnSpc>
                <a:spcPct val="150000"/>
              </a:lnSpc>
              <a:spcBef>
                <a:spcPts val="0"/>
              </a:spcBef>
            </a:pPr>
            <a:r>
              <a:rPr lang="pt-PT" dirty="0"/>
              <a:t>Verifique a temperatura</a:t>
            </a:r>
          </a:p>
          <a:p>
            <a:pPr>
              <a:lnSpc>
                <a:spcPct val="150000"/>
              </a:lnSpc>
              <a:spcBef>
                <a:spcPts val="0"/>
              </a:spcBef>
            </a:pPr>
            <a:r>
              <a:rPr lang="pt-PT" dirty="0"/>
              <a:t>Considere o modo de espera, especialmente em computadores portáteis</a:t>
            </a:r>
          </a:p>
        </p:txBody>
      </p:sp>
      <p:pic>
        <p:nvPicPr>
          <p:cNvPr id="3" name="Bild 2" descr="Bildschirmfoto 2013-02-25 um 14.21.3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7198" y="1956531"/>
            <a:ext cx="3680168" cy="2406082"/>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pt-PT"/>
              <a:t>!</a:t>
            </a:r>
            <a:fld id="{C1820EB3-92EE-104B-92CD-26C09B1518FE}" type="slidenum">
              <a:rPr lang="en-US" smtClean="0"/>
              <a:pPr/>
              <a:t>113</a:t>
            </a:fld>
            <a:endParaRPr lang="en-US"/>
          </a:p>
        </p:txBody>
      </p:sp>
    </p:spTree>
    <p:extLst>
      <p:ext uri="{BB962C8B-B14F-4D97-AF65-F5344CB8AC3E}">
        <p14:creationId xmlns:p14="http://schemas.microsoft.com/office/powerpoint/2010/main" val="49231340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Observar o monitor</a:t>
            </a:r>
          </a:p>
        </p:txBody>
      </p:sp>
      <p:sp>
        <p:nvSpPr>
          <p:cNvPr id="4" name="Rectangle 3"/>
          <p:cNvSpPr>
            <a:spLocks noGrp="1" noChangeArrowheads="1"/>
          </p:cNvSpPr>
          <p:nvPr>
            <p:ph idx="1"/>
          </p:nvPr>
        </p:nvSpPr>
        <p:spPr>
          <a:xfrm>
            <a:off x="457200" y="1600200"/>
            <a:ext cx="5638800" cy="4525963"/>
          </a:xfrm>
        </p:spPr>
        <p:txBody>
          <a:bodyPr>
            <a:normAutofit/>
          </a:bodyPr>
          <a:lstStyle/>
          <a:p>
            <a:pPr marL="0" lvl="0" indent="0">
              <a:buNone/>
            </a:pPr>
            <a:r>
              <a:rPr lang="pt-PT" i="1"/>
              <a:t>Situação 1</a:t>
            </a:r>
            <a:r>
              <a:rPr lang="pt-PT"/>
              <a:t>: </a:t>
            </a:r>
          </a:p>
          <a:p>
            <a:pPr lvl="0" algn="just"/>
            <a:r>
              <a:rPr lang="pt-PT"/>
              <a:t>O monitor está ligado e o produto de trabalho e/ou a área de trabalho estão visíveis.</a:t>
            </a:r>
          </a:p>
          <a:p>
            <a:pPr lvl="1" algn="just"/>
            <a:r>
              <a:rPr lang="pt-PT"/>
              <a:t>Documente os detalhes do monitor no momento da intervenção </a:t>
            </a:r>
          </a:p>
          <a:p>
            <a:pPr lvl="1" algn="just"/>
            <a:r>
              <a:rPr lang="pt-PT"/>
              <a:t>Prossiga para a “Situação B” nos próximos slides.  </a:t>
            </a:r>
          </a:p>
        </p:txBody>
      </p:sp>
      <p:pic>
        <p:nvPicPr>
          <p:cNvPr id="3" name="Bild 2" descr="2012-01-13 09.41.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5553" y="2314222"/>
            <a:ext cx="2823226" cy="2117420"/>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pt-PT"/>
              <a:t>!</a:t>
            </a:r>
            <a:fld id="{C1820EB3-92EE-104B-92CD-26C09B1518FE}" type="slidenum">
              <a:rPr lang="en-US" smtClean="0"/>
              <a:pPr/>
              <a:t>114</a:t>
            </a:fld>
            <a:endParaRPr lang="en-US"/>
          </a:p>
        </p:txBody>
      </p:sp>
    </p:spTree>
    <p:extLst>
      <p:ext uri="{BB962C8B-B14F-4D97-AF65-F5344CB8AC3E}">
        <p14:creationId xmlns:p14="http://schemas.microsoft.com/office/powerpoint/2010/main" val="135292839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Observar o monitor</a:t>
            </a:r>
          </a:p>
        </p:txBody>
      </p:sp>
      <p:sp>
        <p:nvSpPr>
          <p:cNvPr id="4" name="Rectangle 3"/>
          <p:cNvSpPr>
            <a:spLocks noGrp="1" noChangeArrowheads="1"/>
          </p:cNvSpPr>
          <p:nvPr>
            <p:ph idx="1"/>
          </p:nvPr>
        </p:nvSpPr>
        <p:spPr>
          <a:xfrm>
            <a:off x="457200" y="1600200"/>
            <a:ext cx="5188991" cy="5116689"/>
          </a:xfrm>
        </p:spPr>
        <p:txBody>
          <a:bodyPr>
            <a:normAutofit fontScale="77500" lnSpcReduction="20000"/>
          </a:bodyPr>
          <a:lstStyle/>
          <a:p>
            <a:pPr marL="0" lvl="0" indent="0">
              <a:buNone/>
            </a:pPr>
            <a:r>
              <a:rPr lang="pt-PT" i="1"/>
              <a:t>Situação 2</a:t>
            </a:r>
            <a:r>
              <a:rPr lang="pt-PT"/>
              <a:t>: </a:t>
            </a:r>
          </a:p>
          <a:p>
            <a:pPr lvl="0"/>
            <a:r>
              <a:rPr lang="pt-PT"/>
              <a:t>O monitor está ligado e o ecrã está em branco (modo de suspensão) ou com a proteção de ecrã (por exemplo, uma foto) visível.</a:t>
            </a:r>
          </a:p>
          <a:p>
            <a:pPr lvl="1"/>
            <a:r>
              <a:rPr lang="pt-PT"/>
              <a:t>Mova o rato um pouco (sem pressionar os botões). O ecrã deve mudar e mostrar o produto de trabalho ou solicitar uma palavra-passe.</a:t>
            </a:r>
          </a:p>
          <a:p>
            <a:pPr lvl="1"/>
            <a:r>
              <a:rPr lang="pt-PT"/>
              <a:t>Se o movimento do rato não causar uma alteração no ecrã, não volte a pressionar as teclas ou mexer o rato.</a:t>
            </a:r>
          </a:p>
          <a:p>
            <a:pPr lvl="1"/>
            <a:r>
              <a:rPr lang="pt-PT"/>
              <a:t>Documente os detalhes do monitor no momento da intervenção </a:t>
            </a:r>
          </a:p>
          <a:p>
            <a:pPr lvl="1"/>
            <a:r>
              <a:rPr lang="pt-PT"/>
              <a:t>Prossiga para a “Situação B” nos próximos slides. </a:t>
            </a:r>
          </a:p>
        </p:txBody>
      </p:sp>
      <p:pic>
        <p:nvPicPr>
          <p:cNvPr id="3" name="Bild 2" descr="Bildschirmfoto 2013-02-25 um 15.03.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0972" y="2017274"/>
            <a:ext cx="3497808" cy="2459133"/>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pt-PT"/>
              <a:t>!</a:t>
            </a:r>
            <a:fld id="{C1820EB3-92EE-104B-92CD-26C09B1518FE}" type="slidenum">
              <a:rPr lang="en-US" smtClean="0"/>
              <a:pPr/>
              <a:t>115</a:t>
            </a:fld>
            <a:endParaRPr lang="en-US"/>
          </a:p>
        </p:txBody>
      </p:sp>
    </p:spTree>
    <p:extLst>
      <p:ext uri="{BB962C8B-B14F-4D97-AF65-F5344CB8AC3E}">
        <p14:creationId xmlns:p14="http://schemas.microsoft.com/office/powerpoint/2010/main" val="111061310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Observar o monitor</a:t>
            </a:r>
          </a:p>
        </p:txBody>
      </p:sp>
      <p:sp>
        <p:nvSpPr>
          <p:cNvPr id="4" name="Rectangle 3"/>
          <p:cNvSpPr>
            <a:spLocks noGrp="1" noChangeArrowheads="1"/>
          </p:cNvSpPr>
          <p:nvPr>
            <p:ph idx="1"/>
          </p:nvPr>
        </p:nvSpPr>
        <p:spPr>
          <a:xfrm>
            <a:off x="457200" y="1600200"/>
            <a:ext cx="5630747" cy="4525963"/>
          </a:xfrm>
        </p:spPr>
        <p:txBody>
          <a:bodyPr>
            <a:normAutofit/>
          </a:bodyPr>
          <a:lstStyle/>
          <a:p>
            <a:pPr marL="0" lvl="0" indent="0">
              <a:buNone/>
            </a:pPr>
            <a:r>
              <a:rPr lang="pt-PT" i="1"/>
              <a:t>Situação 3</a:t>
            </a:r>
            <a:r>
              <a:rPr lang="pt-PT"/>
              <a:t>: </a:t>
            </a:r>
          </a:p>
          <a:p>
            <a:pPr lvl="0"/>
            <a:r>
              <a:rPr lang="pt-PT"/>
              <a:t>O monitor está desligado.</a:t>
            </a:r>
          </a:p>
          <a:p>
            <a:pPr lvl="1"/>
            <a:r>
              <a:rPr lang="pt-PT"/>
              <a:t>Anote o estado "desligado".</a:t>
            </a:r>
          </a:p>
          <a:p>
            <a:pPr algn="just"/>
            <a:r>
              <a:rPr lang="pt-PT"/>
              <a:t>Ligue o monitor e determine se o estado do monitor está conforme descrito na Situação 1 ou 2 acima e siga esses passos. </a:t>
            </a:r>
          </a:p>
        </p:txBody>
      </p:sp>
      <p:pic>
        <p:nvPicPr>
          <p:cNvPr id="3" name="Bild 2"/>
          <p:cNvPicPr>
            <a:picLocks noChangeAspect="1"/>
          </p:cNvPicPr>
          <p:nvPr/>
        </p:nvPicPr>
        <p:blipFill>
          <a:blip r:embed="rId3"/>
          <a:stretch>
            <a:fillRect/>
          </a:stretch>
        </p:blipFill>
        <p:spPr>
          <a:xfrm>
            <a:off x="6265365" y="2228061"/>
            <a:ext cx="2646815" cy="2272610"/>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pt-PT"/>
              <a:t>!</a:t>
            </a:r>
            <a:fld id="{C1820EB3-92EE-104B-92CD-26C09B1518FE}" type="slidenum">
              <a:rPr lang="en-US" smtClean="0"/>
              <a:pPr/>
              <a:t>116</a:t>
            </a:fld>
            <a:endParaRPr lang="en-US"/>
          </a:p>
        </p:txBody>
      </p:sp>
    </p:spTree>
    <p:extLst>
      <p:ext uri="{BB962C8B-B14F-4D97-AF65-F5344CB8AC3E}">
        <p14:creationId xmlns:p14="http://schemas.microsoft.com/office/powerpoint/2010/main" val="14652878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Situação A - o computador está desligado</a:t>
            </a:r>
          </a:p>
        </p:txBody>
      </p:sp>
      <p:sp>
        <p:nvSpPr>
          <p:cNvPr id="4" name="Rectangle 3"/>
          <p:cNvSpPr>
            <a:spLocks noGrp="1" noChangeArrowheads="1"/>
          </p:cNvSpPr>
          <p:nvPr>
            <p:ph idx="1"/>
          </p:nvPr>
        </p:nvSpPr>
        <p:spPr>
          <a:xfrm>
            <a:off x="457200" y="1600200"/>
            <a:ext cx="5709356" cy="4525963"/>
          </a:xfrm>
        </p:spPr>
        <p:txBody>
          <a:bodyPr>
            <a:normAutofit fontScale="85000" lnSpcReduction="10000"/>
          </a:bodyPr>
          <a:lstStyle/>
          <a:p>
            <a:pPr algn="just">
              <a:lnSpc>
                <a:spcPct val="150000"/>
              </a:lnSpc>
              <a:spcBef>
                <a:spcPts val="0"/>
              </a:spcBef>
            </a:pPr>
            <a:r>
              <a:rPr lang="pt-PT"/>
              <a:t>Determinou que o sistema está desligado; </a:t>
            </a:r>
            <a:r>
              <a:rPr lang="pt-PT" b="1"/>
              <a:t>não</a:t>
            </a:r>
            <a:r>
              <a:rPr lang="pt-PT"/>
              <a:t> o ligue!</a:t>
            </a:r>
          </a:p>
          <a:p>
            <a:pPr lvl="0" algn="just"/>
            <a:r>
              <a:rPr lang="pt-PT"/>
              <a:t>Remova o cabo da fonte de alimentação do equipamento alvo (</a:t>
            </a:r>
            <a:r>
              <a:rPr lang="pt-PT" b="1"/>
              <a:t>não</a:t>
            </a:r>
            <a:r>
              <a:rPr lang="pt-PT"/>
              <a:t> o desligue da tomada da parede) e registe a hora de fazê-lo.</a:t>
            </a:r>
          </a:p>
          <a:p>
            <a:pPr algn="just"/>
            <a:r>
              <a:rPr lang="pt-PT"/>
              <a:t>Se estiver a lidar com um dispositivo portátil, remova também a bateria. </a:t>
            </a:r>
          </a:p>
        </p:txBody>
      </p:sp>
      <p:pic>
        <p:nvPicPr>
          <p:cNvPr id="3" name="Bild 2"/>
          <p:cNvPicPr>
            <a:picLocks noChangeAspect="1"/>
          </p:cNvPicPr>
          <p:nvPr/>
        </p:nvPicPr>
        <p:blipFill>
          <a:blip r:embed="rId3"/>
          <a:stretch>
            <a:fillRect/>
          </a:stretch>
        </p:blipFill>
        <p:spPr>
          <a:xfrm>
            <a:off x="6067778" y="1854198"/>
            <a:ext cx="3256844" cy="2161012"/>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pt-PT"/>
              <a:t>!</a:t>
            </a:r>
            <a:fld id="{C1820EB3-92EE-104B-92CD-26C09B1518FE}" type="slidenum">
              <a:rPr lang="en-US" smtClean="0"/>
              <a:pPr/>
              <a:t>117</a:t>
            </a:fld>
            <a:endParaRPr lang="en-US"/>
          </a:p>
        </p:txBody>
      </p:sp>
    </p:spTree>
    <p:extLst>
      <p:ext uri="{BB962C8B-B14F-4D97-AF65-F5344CB8AC3E}">
        <p14:creationId xmlns:p14="http://schemas.microsoft.com/office/powerpoint/2010/main" val="169299641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Situação B - O computador está ligado</a:t>
            </a:r>
          </a:p>
        </p:txBody>
      </p:sp>
      <p:sp>
        <p:nvSpPr>
          <p:cNvPr id="4" name="Rectangle 3"/>
          <p:cNvSpPr>
            <a:spLocks noGrp="1" noChangeArrowheads="1"/>
          </p:cNvSpPr>
          <p:nvPr>
            <p:ph idx="1"/>
          </p:nvPr>
        </p:nvSpPr>
        <p:spPr>
          <a:xfrm>
            <a:off x="457200" y="1600200"/>
            <a:ext cx="5850467" cy="4525963"/>
          </a:xfrm>
        </p:spPr>
        <p:txBody>
          <a:bodyPr>
            <a:noAutofit/>
          </a:bodyPr>
          <a:lstStyle/>
          <a:p>
            <a:pPr algn="just">
              <a:lnSpc>
                <a:spcPct val="150000"/>
              </a:lnSpc>
              <a:spcBef>
                <a:spcPts val="0"/>
              </a:spcBef>
            </a:pPr>
            <a:r>
              <a:rPr lang="pt-PT" sz="2400" dirty="0"/>
              <a:t>Determinou que o sistema está ligado; </a:t>
            </a:r>
            <a:r>
              <a:rPr lang="pt-PT" sz="2400" b="1" dirty="0"/>
              <a:t>não</a:t>
            </a:r>
            <a:r>
              <a:rPr lang="pt-PT" sz="2400" dirty="0"/>
              <a:t> desligue! </a:t>
            </a:r>
          </a:p>
          <a:p>
            <a:pPr lvl="0" algn="just"/>
            <a:r>
              <a:rPr lang="pt-PT" sz="2400" dirty="0"/>
              <a:t>Tente entrar em contacto com um especialista.</a:t>
            </a:r>
          </a:p>
          <a:p>
            <a:pPr lvl="1" algn="just"/>
            <a:r>
              <a:rPr lang="pt-PT" sz="2000" dirty="0"/>
              <a:t>Se um especialista estiver disponível, siga os seus conselhos.</a:t>
            </a:r>
          </a:p>
          <a:p>
            <a:pPr lvl="1" algn="just"/>
            <a:r>
              <a:rPr lang="pt-PT" sz="2000" dirty="0"/>
              <a:t>Se nenhum especialista estiver disponível, continue com a próxima instrução.</a:t>
            </a:r>
          </a:p>
          <a:p>
            <a:pPr lvl="0" algn="just"/>
            <a:r>
              <a:rPr lang="pt-PT" sz="2400" b="1" dirty="0"/>
              <a:t>Não</a:t>
            </a:r>
            <a:r>
              <a:rPr lang="pt-PT" sz="2400" dirty="0"/>
              <a:t> toque no teclado nem em outros dispositivos de entrada.</a:t>
            </a:r>
          </a:p>
          <a:p>
            <a:pPr algn="just"/>
            <a:r>
              <a:rPr lang="pt-PT" sz="2400" dirty="0"/>
              <a:t>Prossiga com os passos descritos na secção "Parte de computação" da apresentação </a:t>
            </a:r>
          </a:p>
        </p:txBody>
      </p:sp>
      <p:pic>
        <p:nvPicPr>
          <p:cNvPr id="5" name="Grafik 13"/>
          <p:cNvPicPr/>
          <p:nvPr/>
        </p:nvPicPr>
        <p:blipFill rotWithShape="1">
          <a:blip r:embed="rId3">
            <a:extLst>
              <a:ext uri="{28A0092B-C50C-407E-A947-70E740481C1C}">
                <a14:useLocalDpi xmlns:a14="http://schemas.microsoft.com/office/drawing/2010/main" val="0"/>
              </a:ext>
            </a:extLst>
          </a:blip>
          <a:srcRect l="34261" t="33495" r="40724" b="23595"/>
          <a:stretch/>
        </p:blipFill>
        <p:spPr bwMode="auto">
          <a:xfrm>
            <a:off x="6414911" y="1947333"/>
            <a:ext cx="2503034" cy="2456394"/>
          </a:xfrm>
          <a:prstGeom prst="rect">
            <a:avLst/>
          </a:prstGeom>
          <a:noFill/>
          <a:ln>
            <a:noFill/>
          </a:ln>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118</a:t>
            </a:fld>
            <a:endParaRPr lang="en-US"/>
          </a:p>
        </p:txBody>
      </p:sp>
    </p:spTree>
    <p:extLst>
      <p:ext uri="{BB962C8B-B14F-4D97-AF65-F5344CB8AC3E}">
        <p14:creationId xmlns:p14="http://schemas.microsoft.com/office/powerpoint/2010/main" val="3249138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pt-PT" b="1"/>
              <a:t>Situação C - Não consegue determinar</a:t>
            </a:r>
          </a:p>
        </p:txBody>
      </p:sp>
      <p:sp>
        <p:nvSpPr>
          <p:cNvPr id="4" name="Rectangle 3"/>
          <p:cNvSpPr>
            <a:spLocks noGrp="1" noChangeArrowheads="1"/>
          </p:cNvSpPr>
          <p:nvPr>
            <p:ph idx="1"/>
          </p:nvPr>
        </p:nvSpPr>
        <p:spPr>
          <a:xfrm>
            <a:off x="457200" y="1600200"/>
            <a:ext cx="5455356" cy="5144911"/>
          </a:xfrm>
        </p:spPr>
        <p:txBody>
          <a:bodyPr>
            <a:normAutofit lnSpcReduction="10000"/>
          </a:bodyPr>
          <a:lstStyle/>
          <a:p>
            <a:pPr algn="just"/>
            <a:r>
              <a:rPr lang="pt-PT" sz="2800" dirty="0"/>
              <a:t>Não consegue determinar se o sistema está ligado ou desligado.</a:t>
            </a:r>
          </a:p>
          <a:p>
            <a:pPr lvl="0" algn="just"/>
            <a:r>
              <a:rPr lang="pt-PT" sz="2800" dirty="0"/>
              <a:t>Assuma que está desligado. </a:t>
            </a:r>
            <a:r>
              <a:rPr lang="pt-PT" sz="2800" b="1" dirty="0"/>
              <a:t>Não</a:t>
            </a:r>
            <a:r>
              <a:rPr lang="pt-PT" sz="2800" dirty="0"/>
              <a:t> prima o interruptor.</a:t>
            </a:r>
          </a:p>
          <a:p>
            <a:pPr lvl="0" algn="just"/>
            <a:r>
              <a:rPr lang="pt-PT" sz="2800" dirty="0"/>
              <a:t>Remova o cabo da fonte de alimentação do equipamento alvo (</a:t>
            </a:r>
            <a:r>
              <a:rPr lang="pt-PT" sz="2800" b="1" dirty="0"/>
              <a:t>não</a:t>
            </a:r>
            <a:r>
              <a:rPr lang="pt-PT" sz="2800" dirty="0"/>
              <a:t> o desligue da tomada da parede) e registe a hora de fazê-lo.</a:t>
            </a:r>
          </a:p>
          <a:p>
            <a:pPr algn="just"/>
            <a:r>
              <a:rPr lang="pt-PT" sz="2800" dirty="0"/>
              <a:t>Se estiver a lidar com um dispositivo portátil, remova também a bateria. </a:t>
            </a:r>
          </a:p>
        </p:txBody>
      </p:sp>
      <p:pic>
        <p:nvPicPr>
          <p:cNvPr id="5" name="Grafik 335"/>
          <p:cNvPicPr/>
          <p:nvPr/>
        </p:nvPicPr>
        <p:blipFill rotWithShape="1">
          <a:blip r:embed="rId3">
            <a:extLst>
              <a:ext uri="{28A0092B-C50C-407E-A947-70E740481C1C}">
                <a14:useLocalDpi xmlns:a14="http://schemas.microsoft.com/office/drawing/2010/main" val="0"/>
              </a:ext>
            </a:extLst>
          </a:blip>
          <a:srcRect l="48171" t="18812" r="12878" b="19802"/>
          <a:stretch/>
        </p:blipFill>
        <p:spPr bwMode="auto">
          <a:xfrm>
            <a:off x="6019800" y="1778000"/>
            <a:ext cx="2667000" cy="2699657"/>
          </a:xfrm>
          <a:prstGeom prst="rect">
            <a:avLst/>
          </a:prstGeom>
          <a:noFill/>
          <a:ln>
            <a:noFill/>
          </a:ln>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119</a:t>
            </a:fld>
            <a:endParaRPr lang="en-US"/>
          </a:p>
        </p:txBody>
      </p:sp>
    </p:spTree>
    <p:extLst>
      <p:ext uri="{BB962C8B-B14F-4D97-AF65-F5344CB8AC3E}">
        <p14:creationId xmlns:p14="http://schemas.microsoft.com/office/powerpoint/2010/main" val="62182774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O que são provas eletrónicas?</a:t>
            </a:r>
          </a:p>
        </p:txBody>
      </p:sp>
      <p:sp>
        <p:nvSpPr>
          <p:cNvPr id="3" name="Content Placeholder 2"/>
          <p:cNvSpPr>
            <a:spLocks noGrp="1"/>
          </p:cNvSpPr>
          <p:nvPr>
            <p:ph idx="1"/>
          </p:nvPr>
        </p:nvSpPr>
        <p:spPr/>
        <p:txBody>
          <a:bodyPr/>
          <a:lstStyle/>
          <a:p>
            <a:pPr algn="just"/>
            <a:r>
              <a:rPr lang="pt-PT"/>
              <a:t>A própria natureza dos dados e das informações mantidos em formato eletrónico torna mais fácil a sua manipulação do que os formatos de dados tradicionais.  Isto gera problemas específicos para o sistema de justiça e exige que o tratamento desses dados seja realizado de forma a garantir que a integridade continuada das informações possa ser mantida e comprovada. </a:t>
            </a:r>
          </a:p>
          <a:p>
            <a:pPr marL="0" indent="0" algn="just">
              <a:buNone/>
            </a:pPr>
            <a:endParaRPr lang="en-US" dirty="0"/>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12</a:t>
            </a:fld>
            <a:endParaRPr lang="en-US"/>
          </a:p>
        </p:txBody>
      </p:sp>
    </p:spTree>
    <p:extLst>
      <p:ext uri="{BB962C8B-B14F-4D97-AF65-F5344CB8AC3E}">
        <p14:creationId xmlns:p14="http://schemas.microsoft.com/office/powerpoint/2010/main" val="120438317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Redes de computadores</a:t>
            </a:r>
          </a:p>
        </p:txBody>
      </p:sp>
      <p:sp>
        <p:nvSpPr>
          <p:cNvPr id="4" name="Rectangle 3"/>
          <p:cNvSpPr>
            <a:spLocks noGrp="1" noChangeArrowheads="1"/>
          </p:cNvSpPr>
          <p:nvPr>
            <p:ph idx="1"/>
          </p:nvPr>
        </p:nvSpPr>
        <p:spPr/>
        <p:txBody>
          <a:bodyPr>
            <a:normAutofit fontScale="62500" lnSpcReduction="20000"/>
          </a:bodyPr>
          <a:lstStyle/>
          <a:p>
            <a:pPr>
              <a:lnSpc>
                <a:spcPct val="150000"/>
              </a:lnSpc>
              <a:spcBef>
                <a:spcPts val="0"/>
              </a:spcBef>
            </a:pPr>
            <a:r>
              <a:rPr lang="pt-PT"/>
              <a:t>Se for encontrada uma rede de computadores, entre em contacto com um </a:t>
            </a:r>
            <a:r>
              <a:rPr lang="pt-PT" b="1"/>
              <a:t>especialista</a:t>
            </a:r>
            <a:r>
              <a:rPr lang="pt-PT"/>
              <a:t> da sua agência ou um especialista externo recomendado pela sua agência para assistência. </a:t>
            </a:r>
          </a:p>
          <a:p>
            <a:pPr>
              <a:lnSpc>
                <a:spcPct val="150000"/>
              </a:lnSpc>
              <a:spcBef>
                <a:spcPts val="0"/>
              </a:spcBef>
            </a:pPr>
            <a:endParaRPr lang="de-DE"/>
          </a:p>
          <a:p>
            <a:r>
              <a:rPr lang="pt-PT"/>
              <a:t>Indicações para redes:</a:t>
            </a:r>
          </a:p>
          <a:p>
            <a:pPr lvl="1"/>
            <a:r>
              <a:rPr lang="pt-PT"/>
              <a:t>vários sistemas informáticos</a:t>
            </a:r>
          </a:p>
          <a:p>
            <a:pPr lvl="1"/>
            <a:r>
              <a:rPr lang="pt-PT"/>
              <a:t>componentes de rede (router, hubs, switches, etc.)</a:t>
            </a:r>
          </a:p>
          <a:p>
            <a:pPr lvl="1"/>
            <a:r>
              <a:rPr lang="pt-PT"/>
              <a:t>placas de interface de rede </a:t>
            </a:r>
          </a:p>
          <a:p>
            <a:pPr lvl="1"/>
            <a:r>
              <a:rPr lang="pt-PT"/>
              <a:t>cabos de rede</a:t>
            </a:r>
          </a:p>
          <a:p>
            <a:pPr lvl="1"/>
            <a:r>
              <a:rPr lang="pt-PT"/>
              <a:t>antenas de dispositivos Wi-Fi</a:t>
            </a:r>
          </a:p>
          <a:p>
            <a:pPr lvl="1"/>
            <a:r>
              <a:rPr lang="pt-PT"/>
              <a:t>servidores</a:t>
            </a:r>
          </a:p>
          <a:p>
            <a:pPr lvl="1"/>
            <a:endParaRPr lang="de-DE"/>
          </a:p>
          <a:p>
            <a:r>
              <a:rPr lang="pt-PT"/>
              <a:t>Identifique todos os cabos e dispositivos e documente as ligações</a:t>
            </a:r>
          </a:p>
        </p:txBody>
      </p:sp>
      <p:pic>
        <p:nvPicPr>
          <p:cNvPr id="6" name="Grafik 164"/>
          <p:cNvPicPr/>
          <p:nvPr/>
        </p:nvPicPr>
        <p:blipFill>
          <a:blip r:embed="rId3">
            <a:extLst>
              <a:ext uri="{28A0092B-C50C-407E-A947-70E740481C1C}">
                <a14:useLocalDpi xmlns:a14="http://schemas.microsoft.com/office/drawing/2010/main" val="0"/>
              </a:ext>
            </a:extLst>
          </a:blip>
          <a:srcRect/>
          <a:stretch>
            <a:fillRect/>
          </a:stretch>
        </p:blipFill>
        <p:spPr bwMode="auto">
          <a:xfrm>
            <a:off x="6212190" y="2403299"/>
            <a:ext cx="2306941" cy="2306941"/>
          </a:xfrm>
          <a:prstGeom prst="rect">
            <a:avLst/>
          </a:prstGeom>
          <a:noFill/>
          <a:ln>
            <a:noFill/>
          </a:ln>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120</a:t>
            </a:fld>
            <a:endParaRPr lang="en-US"/>
          </a:p>
        </p:txBody>
      </p:sp>
    </p:spTree>
    <p:extLst>
      <p:ext uri="{BB962C8B-B14F-4D97-AF65-F5344CB8AC3E}">
        <p14:creationId xmlns:p14="http://schemas.microsoft.com/office/powerpoint/2010/main" val="140345029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37"/>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575778"/>
          </a:xfrm>
          <a:prstGeom prst="rect">
            <a:avLst/>
          </a:prstGeom>
          <a:noFill/>
          <a:ln>
            <a:noFill/>
          </a:ln>
        </p:spPr>
      </p:pic>
      <p:sp>
        <p:nvSpPr>
          <p:cNvPr id="2" name="Espace réservé du numéro de diapositive 1"/>
          <p:cNvSpPr>
            <a:spLocks noGrp="1"/>
          </p:cNvSpPr>
          <p:nvPr>
            <p:ph type="sldNum" sz="quarter" idx="12"/>
          </p:nvPr>
        </p:nvSpPr>
        <p:spPr>
          <a:xfrm>
            <a:off x="6553200" y="6492875"/>
            <a:ext cx="2133600" cy="365125"/>
          </a:xfrm>
        </p:spPr>
        <p:txBody>
          <a:bodyPr/>
          <a:lstStyle/>
          <a:p>
            <a:r>
              <a:rPr lang="pt-PT"/>
              <a:t>!</a:t>
            </a:r>
            <a:fld id="{C1820EB3-92EE-104B-92CD-26C09B1518FE}" type="slidenum">
              <a:rPr lang="en-US" smtClean="0"/>
              <a:pPr/>
              <a:t>121</a:t>
            </a:fld>
            <a:endParaRPr lang="en-US"/>
          </a:p>
        </p:txBody>
      </p:sp>
    </p:spTree>
    <p:extLst>
      <p:ext uri="{BB962C8B-B14F-4D97-AF65-F5344CB8AC3E}">
        <p14:creationId xmlns:p14="http://schemas.microsoft.com/office/powerpoint/2010/main" val="197628029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Telemóveis/Tablets</a:t>
            </a:r>
          </a:p>
        </p:txBody>
      </p:sp>
      <p:sp>
        <p:nvSpPr>
          <p:cNvPr id="4" name="Rectangle 3"/>
          <p:cNvSpPr>
            <a:spLocks noGrp="1" noChangeArrowheads="1"/>
          </p:cNvSpPr>
          <p:nvPr>
            <p:ph idx="1"/>
          </p:nvPr>
        </p:nvSpPr>
        <p:spPr/>
        <p:txBody>
          <a:bodyPr>
            <a:normAutofit fontScale="55000" lnSpcReduction="20000"/>
          </a:bodyPr>
          <a:lstStyle/>
          <a:p>
            <a:pPr>
              <a:lnSpc>
                <a:spcPct val="150000"/>
              </a:lnSpc>
              <a:spcBef>
                <a:spcPts val="0"/>
              </a:spcBef>
            </a:pPr>
            <a:r>
              <a:rPr lang="pt-PT"/>
              <a:t>Se ligado,</a:t>
            </a:r>
          </a:p>
          <a:p>
            <a:pPr lvl="1">
              <a:lnSpc>
                <a:spcPct val="150000"/>
              </a:lnSpc>
              <a:spcBef>
                <a:spcPts val="0"/>
              </a:spcBef>
            </a:pPr>
            <a:r>
              <a:rPr lang="pt-PT"/>
              <a:t>não desligue o dispositivo</a:t>
            </a:r>
          </a:p>
          <a:p>
            <a:pPr lvl="1">
              <a:lnSpc>
                <a:spcPct val="150000"/>
              </a:lnSpc>
              <a:spcBef>
                <a:spcPts val="0"/>
              </a:spcBef>
            </a:pPr>
            <a:r>
              <a:rPr lang="pt-PT"/>
              <a:t>documente o que está no ecrã</a:t>
            </a:r>
          </a:p>
          <a:p>
            <a:pPr lvl="1">
              <a:lnSpc>
                <a:spcPct val="150000"/>
              </a:lnSpc>
              <a:spcBef>
                <a:spcPts val="0"/>
              </a:spcBef>
            </a:pPr>
            <a:r>
              <a:rPr lang="pt-PT"/>
              <a:t>se aplicável, coloque o dispositivo no modo de voo</a:t>
            </a:r>
          </a:p>
          <a:p>
            <a:pPr lvl="1">
              <a:lnSpc>
                <a:spcPct val="150000"/>
              </a:lnSpc>
              <a:spcBef>
                <a:spcPts val="0"/>
              </a:spcBef>
            </a:pPr>
            <a:r>
              <a:rPr lang="pt-PT"/>
              <a:t>considere a utilização de um saco de Faraday, que foi concebida para bloquear campos eletromagnéticos e evitará a potencial ligação do dispositivo e alterar ou perder provas. São utilizados regularmente no sistema de justiça criminal para garantir a integridade das provas.</a:t>
            </a:r>
          </a:p>
          <a:p>
            <a:pPr>
              <a:lnSpc>
                <a:spcPct val="150000"/>
              </a:lnSpc>
              <a:spcBef>
                <a:spcPts val="0"/>
              </a:spcBef>
            </a:pPr>
            <a:r>
              <a:rPr lang="pt-PT"/>
              <a:t>Se desligado,</a:t>
            </a:r>
          </a:p>
          <a:p>
            <a:pPr lvl="1">
              <a:lnSpc>
                <a:spcPct val="150000"/>
              </a:lnSpc>
              <a:spcBef>
                <a:spcPts val="0"/>
              </a:spcBef>
            </a:pPr>
            <a:r>
              <a:rPr lang="pt-PT"/>
              <a:t>não ligue o dispositivo</a:t>
            </a:r>
          </a:p>
          <a:p>
            <a:pPr lvl="1">
              <a:lnSpc>
                <a:spcPct val="150000"/>
              </a:lnSpc>
              <a:spcBef>
                <a:spcPts val="0"/>
              </a:spcBef>
            </a:pPr>
            <a:endParaRPr lang="en-GB" dirty="0"/>
          </a:p>
          <a:p>
            <a:pPr>
              <a:lnSpc>
                <a:spcPct val="150000"/>
              </a:lnSpc>
              <a:spcBef>
                <a:spcPts val="0"/>
              </a:spcBef>
            </a:pPr>
            <a:r>
              <a:rPr lang="pt-PT"/>
              <a:t>Procure mais informações sobre o dispositivo (manual, fonte de alimentação, etc.) e o cartão SIM (carta da empresa de telecomunicações, PIN, PUK, etc.)</a:t>
            </a:r>
          </a:p>
        </p:txBody>
      </p:sp>
      <p:pic>
        <p:nvPicPr>
          <p:cNvPr id="5" name="Picture 118"/>
          <p:cNvPicPr>
            <a:picLocks noChangeAspect="1"/>
          </p:cNvPicPr>
          <p:nvPr/>
        </p:nvPicPr>
        <p:blipFill>
          <a:blip r:embed="rId3"/>
          <a:stretch>
            <a:fillRect/>
          </a:stretch>
        </p:blipFill>
        <p:spPr>
          <a:xfrm>
            <a:off x="5649058" y="1132863"/>
            <a:ext cx="1856641" cy="1701404"/>
          </a:xfrm>
          <a:prstGeom prst="rect">
            <a:avLst/>
          </a:prstGeom>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122</a:t>
            </a:fld>
            <a:endParaRPr lang="en-US"/>
          </a:p>
        </p:txBody>
      </p:sp>
    </p:spTree>
    <p:extLst>
      <p:ext uri="{BB962C8B-B14F-4D97-AF65-F5344CB8AC3E}">
        <p14:creationId xmlns:p14="http://schemas.microsoft.com/office/powerpoint/2010/main" val="21329949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Cartões inteligentes/banda magnética</a:t>
            </a:r>
          </a:p>
        </p:txBody>
      </p:sp>
      <p:sp>
        <p:nvSpPr>
          <p:cNvPr id="4" name="Rectangle 3"/>
          <p:cNvSpPr>
            <a:spLocks noGrp="1" noChangeArrowheads="1"/>
          </p:cNvSpPr>
          <p:nvPr>
            <p:ph idx="1"/>
          </p:nvPr>
        </p:nvSpPr>
        <p:spPr>
          <a:xfrm>
            <a:off x="457200" y="1600200"/>
            <a:ext cx="5519726" cy="5054165"/>
          </a:xfrm>
        </p:spPr>
        <p:txBody>
          <a:bodyPr>
            <a:normAutofit fontScale="70000" lnSpcReduction="20000"/>
          </a:bodyPr>
          <a:lstStyle/>
          <a:p>
            <a:pPr lvl="0" algn="just"/>
            <a:r>
              <a:rPr lang="pt-PT"/>
              <a:t>Não dobre o cartão.</a:t>
            </a:r>
          </a:p>
          <a:p>
            <a:pPr lvl="0" algn="just"/>
            <a:r>
              <a:rPr lang="pt-PT"/>
              <a:t>Não exponha a temperaturas extremas.</a:t>
            </a:r>
          </a:p>
          <a:p>
            <a:pPr lvl="0" algn="just"/>
            <a:r>
              <a:rPr lang="pt-PT"/>
              <a:t>Não deixe entrar em contacto com a placa de contacto elétrica.</a:t>
            </a:r>
          </a:p>
          <a:p>
            <a:pPr lvl="0" algn="just"/>
            <a:r>
              <a:rPr lang="pt-PT"/>
              <a:t>Proteja contra arranhões, líquidos, influências magnéticas, etc.</a:t>
            </a:r>
          </a:p>
          <a:p>
            <a:pPr lvl="0" algn="just"/>
            <a:r>
              <a:rPr lang="pt-PT"/>
              <a:t>Tente saber o PIN. Não tente obter acesso aos dados/funções no cartão. </a:t>
            </a:r>
          </a:p>
          <a:p>
            <a:pPr lvl="0" algn="just"/>
            <a:r>
              <a:rPr lang="pt-PT"/>
              <a:t>Fotografe/anote/copie as informações impressas no cartão.</a:t>
            </a:r>
          </a:p>
          <a:p>
            <a:pPr lvl="0" algn="just"/>
            <a:r>
              <a:rPr lang="pt-PT"/>
              <a:t>Se aplicável, apreenda também os leitores de cartões inteligentes.</a:t>
            </a:r>
          </a:p>
          <a:p>
            <a:pPr algn="just">
              <a:lnSpc>
                <a:spcPct val="150000"/>
              </a:lnSpc>
              <a:spcBef>
                <a:spcPts val="0"/>
              </a:spcBef>
            </a:pPr>
            <a:endParaRPr lang="en-GB"/>
          </a:p>
        </p:txBody>
      </p:sp>
      <p:pic>
        <p:nvPicPr>
          <p:cNvPr id="3" name="Bild 2"/>
          <p:cNvPicPr>
            <a:picLocks noChangeAspect="1"/>
          </p:cNvPicPr>
          <p:nvPr/>
        </p:nvPicPr>
        <p:blipFill>
          <a:blip r:embed="rId3"/>
          <a:stretch>
            <a:fillRect/>
          </a:stretch>
        </p:blipFill>
        <p:spPr>
          <a:xfrm>
            <a:off x="5976926" y="1600200"/>
            <a:ext cx="2709874" cy="2890224"/>
          </a:xfrm>
          <a:prstGeom prst="rect">
            <a:avLst/>
          </a:prstGeom>
        </p:spPr>
      </p:pic>
      <p:sp>
        <p:nvSpPr>
          <p:cNvPr id="5" name="Espace réservé du numéro de diapositive 4"/>
          <p:cNvSpPr>
            <a:spLocks noGrp="1"/>
          </p:cNvSpPr>
          <p:nvPr>
            <p:ph type="sldNum" sz="quarter" idx="12"/>
          </p:nvPr>
        </p:nvSpPr>
        <p:spPr/>
        <p:txBody>
          <a:bodyPr/>
          <a:lstStyle/>
          <a:p>
            <a:r>
              <a:rPr lang="pt-PT"/>
              <a:t>!</a:t>
            </a:r>
            <a:fld id="{C1820EB3-92EE-104B-92CD-26C09B1518FE}" type="slidenum">
              <a:rPr lang="en-US" smtClean="0"/>
              <a:pPr/>
              <a:t>123</a:t>
            </a:fld>
            <a:endParaRPr lang="en-US"/>
          </a:p>
        </p:txBody>
      </p:sp>
    </p:spTree>
    <p:extLst>
      <p:ext uri="{BB962C8B-B14F-4D97-AF65-F5344CB8AC3E}">
        <p14:creationId xmlns:p14="http://schemas.microsoft.com/office/powerpoint/2010/main" val="77440562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Outra provas eletrónicas</a:t>
            </a:r>
          </a:p>
        </p:txBody>
      </p:sp>
      <p:sp>
        <p:nvSpPr>
          <p:cNvPr id="4" name="Rectangle 3"/>
          <p:cNvSpPr>
            <a:spLocks noGrp="1" noChangeArrowheads="1"/>
          </p:cNvSpPr>
          <p:nvPr>
            <p:ph idx="1"/>
          </p:nvPr>
        </p:nvSpPr>
        <p:spPr/>
        <p:txBody>
          <a:bodyPr>
            <a:normAutofit fontScale="85000" lnSpcReduction="20000"/>
          </a:bodyPr>
          <a:lstStyle/>
          <a:p>
            <a:pPr marL="0" indent="0">
              <a:lnSpc>
                <a:spcPct val="150000"/>
              </a:lnSpc>
              <a:spcBef>
                <a:spcPts val="0"/>
              </a:spcBef>
              <a:buNone/>
            </a:pPr>
            <a:r>
              <a:rPr lang="pt-PT"/>
              <a:t>Instruções de apreensão de provas eletrónicas:</a:t>
            </a:r>
          </a:p>
          <a:p>
            <a:pPr>
              <a:lnSpc>
                <a:spcPct val="150000"/>
              </a:lnSpc>
              <a:spcBef>
                <a:spcPts val="0"/>
              </a:spcBef>
            </a:pPr>
            <a:r>
              <a:rPr lang="pt-PT"/>
              <a:t>Se o dispositivo estiver ligado, não o desligue</a:t>
            </a:r>
          </a:p>
          <a:p>
            <a:pPr lvl="1"/>
            <a:r>
              <a:rPr lang="pt-PT"/>
              <a:t>Fotografe o ecrã (se aplicável) e registe as informações exibidas.</a:t>
            </a:r>
          </a:p>
          <a:p>
            <a:pPr lvl="1"/>
            <a:r>
              <a:rPr lang="pt-PT"/>
              <a:t>Remova todos os cabos de alimentação.</a:t>
            </a:r>
          </a:p>
          <a:p>
            <a:pPr lvl="1"/>
            <a:r>
              <a:rPr lang="pt-PT"/>
              <a:t>Não tente aceder à memória interna ou a qualquer meio de armazenamento.</a:t>
            </a:r>
          </a:p>
          <a:p>
            <a:pPr lvl="0"/>
            <a:r>
              <a:rPr lang="pt-PT"/>
              <a:t>Se estiver desligado, não o ligue </a:t>
            </a:r>
          </a:p>
          <a:p>
            <a:pPr lvl="0"/>
            <a:r>
              <a:rPr lang="pt-PT"/>
              <a:t>Recolha/registe informações importantes</a:t>
            </a:r>
          </a:p>
          <a:p>
            <a:pPr lvl="1"/>
            <a:r>
              <a:rPr lang="pt-PT"/>
              <a:t>Recolha manuais e outras instruções, se disponíveis.</a:t>
            </a:r>
          </a:p>
          <a:p>
            <a:r>
              <a:rPr lang="pt-PT"/>
              <a:t>Registe os dados relevantes (por exemplo, número de telefone). </a:t>
            </a:r>
          </a:p>
        </p:txBody>
      </p:sp>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124</a:t>
            </a:fld>
            <a:endParaRPr lang="en-US"/>
          </a:p>
        </p:txBody>
      </p:sp>
    </p:spTree>
    <p:extLst>
      <p:ext uri="{BB962C8B-B14F-4D97-AF65-F5344CB8AC3E}">
        <p14:creationId xmlns:p14="http://schemas.microsoft.com/office/powerpoint/2010/main" val="168438813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2368" y="0"/>
            <a:ext cx="5474043" cy="6858000"/>
          </a:xfrm>
          <a:prstGeom prst="rect">
            <a:avLst/>
          </a:prstGeom>
        </p:spPr>
      </p:pic>
      <p:sp>
        <p:nvSpPr>
          <p:cNvPr id="2" name="Espace réservé du numéro de diapositive 1"/>
          <p:cNvSpPr>
            <a:spLocks noGrp="1"/>
          </p:cNvSpPr>
          <p:nvPr>
            <p:ph type="sldNum" sz="quarter" idx="12"/>
          </p:nvPr>
        </p:nvSpPr>
        <p:spPr/>
        <p:txBody>
          <a:bodyPr/>
          <a:lstStyle/>
          <a:p>
            <a:r>
              <a:rPr lang="pt-PT"/>
              <a:t>!</a:t>
            </a:r>
            <a:fld id="{C1820EB3-92EE-104B-92CD-26C09B1518FE}" type="slidenum">
              <a:rPr lang="en-US" smtClean="0"/>
              <a:pPr/>
              <a:t>125</a:t>
            </a:fld>
            <a:endParaRPr lang="en-US"/>
          </a:p>
        </p:txBody>
      </p:sp>
    </p:spTree>
    <p:extLst>
      <p:ext uri="{BB962C8B-B14F-4D97-AF65-F5344CB8AC3E}">
        <p14:creationId xmlns:p14="http://schemas.microsoft.com/office/powerpoint/2010/main" val="4968935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pt-PT"/>
              <a:t>!</a:t>
            </a:r>
            <a:fld id="{CBD56858-EB0B-D04D-B23C-7A827FD60C9F}" type="slidenum">
              <a:rPr lang="en-US" smtClean="0"/>
              <a:pPr/>
              <a:t>126</a:t>
            </a:fld>
            <a:endParaRPr lang="en-US"/>
          </a:p>
        </p:txBody>
      </p:sp>
      <p:sp>
        <p:nvSpPr>
          <p:cNvPr id="5" name="TextBox 4"/>
          <p:cNvSpPr txBox="1"/>
          <p:nvPr/>
        </p:nvSpPr>
        <p:spPr>
          <a:xfrm>
            <a:off x="2539877" y="2890391"/>
            <a:ext cx="3692047" cy="1077218"/>
          </a:xfrm>
          <a:prstGeom prst="rect">
            <a:avLst/>
          </a:prstGeom>
          <a:noFill/>
        </p:spPr>
        <p:txBody>
          <a:bodyPr wrap="square" rtlCol="0">
            <a:spAutoFit/>
          </a:bodyPr>
          <a:lstStyle/>
          <a:p>
            <a:pPr lvl="1" algn="ctr"/>
            <a:r>
              <a:rPr lang="pt-PT" sz="3200" b="1">
                <a:solidFill>
                  <a:schemeClr val="accent1">
                    <a:lumMod val="25000"/>
                  </a:schemeClr>
                </a:solidFill>
                <a:latin typeface="Calibri" pitchFamily="34" charset="0"/>
              </a:rPr>
              <a:t>INVESTIGAÇÃO FORENSE DE DADOS ATIVOS</a:t>
            </a:r>
          </a:p>
        </p:txBody>
      </p:sp>
    </p:spTree>
    <p:extLst>
      <p:ext uri="{BB962C8B-B14F-4D97-AF65-F5344CB8AC3E}">
        <p14:creationId xmlns:p14="http://schemas.microsoft.com/office/powerpoint/2010/main" val="87134619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06432" y="295854"/>
            <a:ext cx="7654704" cy="1594730"/>
          </a:xfrm>
          <a:prstGeom prst="rect">
            <a:avLst/>
          </a:prstGeom>
        </p:spPr>
      </p:pic>
      <p:sp>
        <p:nvSpPr>
          <p:cNvPr id="5" name="TextBox 4"/>
          <p:cNvSpPr txBox="1"/>
          <p:nvPr/>
        </p:nvSpPr>
        <p:spPr>
          <a:xfrm>
            <a:off x="806432" y="2409567"/>
            <a:ext cx="7654704" cy="3216778"/>
          </a:xfrm>
          <a:prstGeom prst="rect">
            <a:avLst/>
          </a:prstGeom>
          <a:noFill/>
        </p:spPr>
        <p:txBody>
          <a:bodyPr wrap="square" rtlCol="0">
            <a:spAutoFit/>
          </a:bodyPr>
          <a:lstStyle/>
          <a:p>
            <a:pPr marL="285750" indent="-285750" algn="just">
              <a:lnSpc>
                <a:spcPts val="3860"/>
              </a:lnSpc>
              <a:spcAft>
                <a:spcPts val="1200"/>
              </a:spcAft>
              <a:buFont typeface="Arial" charset="0"/>
              <a:buChar char="•"/>
            </a:pPr>
            <a:r>
              <a:rPr lang="pt-PT" sz="2800"/>
              <a:t>A investigação forense de dados ativos é um processo técnico que deve ser apenas realizado por pessoas qualificadas que possuem as ferramentas e equipamentos corretos.</a:t>
            </a:r>
          </a:p>
          <a:p>
            <a:pPr marL="285750" indent="-285750" algn="just">
              <a:lnSpc>
                <a:spcPts val="3860"/>
              </a:lnSpc>
              <a:spcAft>
                <a:spcPts val="1200"/>
              </a:spcAft>
              <a:buFont typeface="Arial" charset="0"/>
              <a:buChar char="•"/>
            </a:pPr>
            <a:r>
              <a:rPr lang="pt-PT" sz="2800"/>
              <a:t>Será abordada com pequenos detalhes neste curso, para que os juízes e procuradores estejam cientes da sua existência e do efeito da sua utilização em provas.</a:t>
            </a:r>
          </a:p>
        </p:txBody>
      </p:sp>
      <p:sp>
        <p:nvSpPr>
          <p:cNvPr id="2" name="Espace réservé du numéro de diapositive 1"/>
          <p:cNvSpPr>
            <a:spLocks noGrp="1"/>
          </p:cNvSpPr>
          <p:nvPr>
            <p:ph type="sldNum" sz="quarter" idx="12"/>
          </p:nvPr>
        </p:nvSpPr>
        <p:spPr/>
        <p:txBody>
          <a:bodyPr/>
          <a:lstStyle/>
          <a:p>
            <a:r>
              <a:rPr lang="pt-PT"/>
              <a:t>!</a:t>
            </a:r>
            <a:fld id="{C1820EB3-92EE-104B-92CD-26C09B1518FE}" type="slidenum">
              <a:rPr lang="en-US" smtClean="0"/>
              <a:pPr/>
              <a:t>127</a:t>
            </a:fld>
            <a:endParaRPr lang="en-US"/>
          </a:p>
        </p:txBody>
      </p:sp>
    </p:spTree>
    <p:extLst>
      <p:ext uri="{BB962C8B-B14F-4D97-AF65-F5344CB8AC3E}">
        <p14:creationId xmlns:p14="http://schemas.microsoft.com/office/powerpoint/2010/main" val="75581196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O que é a investigação forense de dados ativos?</a:t>
            </a:r>
          </a:p>
        </p:txBody>
      </p:sp>
      <p:sp>
        <p:nvSpPr>
          <p:cNvPr id="4" name="Rectangle 3"/>
          <p:cNvSpPr>
            <a:spLocks noGrp="1" noChangeArrowheads="1"/>
          </p:cNvSpPr>
          <p:nvPr>
            <p:ph idx="1"/>
          </p:nvPr>
        </p:nvSpPr>
        <p:spPr/>
        <p:txBody>
          <a:bodyPr>
            <a:normAutofit lnSpcReduction="10000"/>
          </a:bodyPr>
          <a:lstStyle/>
          <a:p>
            <a:pPr marL="0" indent="0" algn="just">
              <a:buNone/>
            </a:pPr>
            <a:r>
              <a:rPr lang="pt-PT"/>
              <a:t>A investigação forense de dados ativos lida com situações em que é necessário recolher </a:t>
            </a:r>
            <a:r>
              <a:rPr lang="pt-PT" b="1"/>
              <a:t>dados voláteis</a:t>
            </a:r>
            <a:r>
              <a:rPr lang="pt-PT"/>
              <a:t> de dispositivos antes que estes sejam encerrados ou desligados de redes ou fontes de alimentação. </a:t>
            </a:r>
          </a:p>
          <a:p>
            <a:pPr marL="0" indent="0" algn="just">
              <a:buNone/>
            </a:pPr>
            <a:endParaRPr lang="en-US"/>
          </a:p>
          <a:p>
            <a:pPr marL="0" indent="0" algn="just">
              <a:buNone/>
            </a:pPr>
            <a:r>
              <a:rPr lang="pt-PT"/>
              <a:t>Requer um nível mais alto de especialidade do que o procedimento de pesquisa e apreensão de módulos mortos, pois a possibilidade de alterar ou mesmo substituir provas é muito alta.</a:t>
            </a:r>
          </a:p>
        </p:txBody>
      </p:sp>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128</a:t>
            </a:fld>
            <a:endParaRPr lang="en-US"/>
          </a:p>
        </p:txBody>
      </p:sp>
    </p:spTree>
    <p:extLst>
      <p:ext uri="{BB962C8B-B14F-4D97-AF65-F5344CB8AC3E}">
        <p14:creationId xmlns:p14="http://schemas.microsoft.com/office/powerpoint/2010/main" val="212927185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O que são dados voláteis?</a:t>
            </a:r>
          </a:p>
        </p:txBody>
      </p:sp>
      <p:sp>
        <p:nvSpPr>
          <p:cNvPr id="4" name="Rectangle 3"/>
          <p:cNvSpPr>
            <a:spLocks noGrp="1" noChangeArrowheads="1"/>
          </p:cNvSpPr>
          <p:nvPr>
            <p:ph idx="1"/>
          </p:nvPr>
        </p:nvSpPr>
        <p:spPr>
          <a:xfrm>
            <a:off x="457200" y="3632211"/>
            <a:ext cx="8229600" cy="2897903"/>
          </a:xfrm>
        </p:spPr>
        <p:txBody>
          <a:bodyPr>
            <a:normAutofit/>
          </a:bodyPr>
          <a:lstStyle/>
          <a:p>
            <a:pPr marL="0" indent="0" algn="just">
              <a:buNone/>
            </a:pPr>
            <a:r>
              <a:rPr lang="pt-PT"/>
              <a:t>dados voláteis são dados que são armazenados digitalmente de tal forma que a probabilidade de o seu conteúdo ser eliminado, substituído ou alterado num curto espaço de tempo por interação humana ou automatizada é muito elevada.</a:t>
            </a:r>
          </a:p>
        </p:txBody>
      </p:sp>
      <p:pic>
        <p:nvPicPr>
          <p:cNvPr id="3" name="Bild 2"/>
          <p:cNvPicPr>
            <a:picLocks noChangeAspect="1"/>
          </p:cNvPicPr>
          <p:nvPr/>
        </p:nvPicPr>
        <p:blipFill>
          <a:blip r:embed="rId2"/>
          <a:stretch>
            <a:fillRect/>
          </a:stretch>
        </p:blipFill>
        <p:spPr>
          <a:xfrm>
            <a:off x="1929866" y="1462140"/>
            <a:ext cx="5027788" cy="1990594"/>
          </a:xfrm>
          <a:prstGeom prst="rect">
            <a:avLst/>
          </a:prstGeom>
        </p:spPr>
      </p:pic>
      <p:sp>
        <p:nvSpPr>
          <p:cNvPr id="5" name="Espace réservé du numéro de diapositive 4"/>
          <p:cNvSpPr>
            <a:spLocks noGrp="1"/>
          </p:cNvSpPr>
          <p:nvPr>
            <p:ph type="sldNum" sz="quarter" idx="12"/>
          </p:nvPr>
        </p:nvSpPr>
        <p:spPr/>
        <p:txBody>
          <a:bodyPr/>
          <a:lstStyle/>
          <a:p>
            <a:r>
              <a:rPr lang="pt-PT"/>
              <a:t>!</a:t>
            </a:r>
            <a:fld id="{C1820EB3-92EE-104B-92CD-26C09B1518FE}" type="slidenum">
              <a:rPr lang="en-US" smtClean="0"/>
              <a:pPr/>
              <a:t>129</a:t>
            </a:fld>
            <a:endParaRPr lang="en-US"/>
          </a:p>
        </p:txBody>
      </p:sp>
    </p:spTree>
    <p:extLst>
      <p:ext uri="{BB962C8B-B14F-4D97-AF65-F5344CB8AC3E}">
        <p14:creationId xmlns:p14="http://schemas.microsoft.com/office/powerpoint/2010/main" val="100464060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1320" y="30272"/>
            <a:ext cx="6274340" cy="6858000"/>
          </a:xfrm>
          <a:prstGeom prst="rect">
            <a:avLst/>
          </a:prstGeom>
        </p:spPr>
      </p:pic>
      <p:sp>
        <p:nvSpPr>
          <p:cNvPr id="49" name="TextBox 48"/>
          <p:cNvSpPr txBox="1"/>
          <p:nvPr/>
        </p:nvSpPr>
        <p:spPr>
          <a:xfrm>
            <a:off x="3035325" y="2674442"/>
            <a:ext cx="3069285" cy="1569660"/>
          </a:xfrm>
          <a:prstGeom prst="rect">
            <a:avLst/>
          </a:prstGeom>
          <a:noFill/>
        </p:spPr>
        <p:txBody>
          <a:bodyPr wrap="square" rtlCol="0">
            <a:spAutoFit/>
          </a:bodyPr>
          <a:lstStyle/>
          <a:p>
            <a:pPr algn="ctr"/>
            <a:r>
              <a:rPr lang="pt-PT" sz="3200" b="1"/>
              <a:t>FONTES E TIPOS DE PROVAS</a:t>
            </a:r>
          </a:p>
        </p:txBody>
      </p:sp>
      <p:sp>
        <p:nvSpPr>
          <p:cNvPr id="50" name="Slide Number Placeholder 49"/>
          <p:cNvSpPr>
            <a:spLocks noGrp="1"/>
          </p:cNvSpPr>
          <p:nvPr>
            <p:ph type="sldNum" sz="quarter" idx="12"/>
          </p:nvPr>
        </p:nvSpPr>
        <p:spPr/>
        <p:txBody>
          <a:bodyPr/>
          <a:lstStyle/>
          <a:p>
            <a:fld id="{CBD56858-EB0B-D04D-B23C-7A827FD60C9F}" type="slidenum">
              <a:rPr lang="en-US" smtClean="0"/>
              <a:pPr/>
              <a:t>13</a:t>
            </a:fld>
            <a:endParaRPr lang="en-US"/>
          </a:p>
        </p:txBody>
      </p:sp>
    </p:spTree>
    <p:extLst>
      <p:ext uri="{BB962C8B-B14F-4D97-AF65-F5344CB8AC3E}">
        <p14:creationId xmlns:p14="http://schemas.microsoft.com/office/powerpoint/2010/main" val="80765077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Exemplos de dados voláteis</a:t>
            </a:r>
          </a:p>
        </p:txBody>
      </p:sp>
      <p:sp>
        <p:nvSpPr>
          <p:cNvPr id="4" name="Rectangle 3"/>
          <p:cNvSpPr>
            <a:spLocks noGrp="1" noChangeArrowheads="1"/>
          </p:cNvSpPr>
          <p:nvPr>
            <p:ph idx="1"/>
          </p:nvPr>
        </p:nvSpPr>
        <p:spPr>
          <a:xfrm>
            <a:off x="457200" y="1600200"/>
            <a:ext cx="8229600" cy="4936726"/>
          </a:xfrm>
        </p:spPr>
        <p:txBody>
          <a:bodyPr>
            <a:normAutofit fontScale="92500" lnSpcReduction="10000"/>
          </a:bodyPr>
          <a:lstStyle/>
          <a:p>
            <a:r>
              <a:rPr lang="pt-PT"/>
              <a:t>Caches (por exemplo, caches arp e dns)</a:t>
            </a:r>
          </a:p>
          <a:p>
            <a:r>
              <a:rPr lang="pt-PT"/>
              <a:t>Documentos não guardados</a:t>
            </a:r>
          </a:p>
          <a:p>
            <a:r>
              <a:rPr lang="pt-PT"/>
              <a:t>Processos em execução</a:t>
            </a:r>
          </a:p>
          <a:p>
            <a:r>
              <a:rPr lang="pt-PT"/>
              <a:t>Palavras-passe e chaves de criptografia</a:t>
            </a:r>
          </a:p>
          <a:p>
            <a:r>
              <a:rPr lang="pt-PT"/>
              <a:t>Ligações de rede abertas</a:t>
            </a:r>
          </a:p>
          <a:p>
            <a:r>
              <a:rPr lang="pt-PT"/>
              <a:t>Informações do sistema</a:t>
            </a:r>
          </a:p>
          <a:p>
            <a:r>
              <a:rPr lang="pt-PT"/>
              <a:t>Utilizadores com sessão iniciada</a:t>
            </a:r>
          </a:p>
          <a:p>
            <a:r>
              <a:rPr lang="pt-PT"/>
              <a:t>Armazenamento remoto temporariamente ligado</a:t>
            </a:r>
          </a:p>
          <a:p>
            <a:r>
              <a:rPr lang="pt-PT"/>
              <a:t>Binários de malware apenas armazenados na RAM</a:t>
            </a:r>
          </a:p>
          <a:p>
            <a:endParaRPr lang="en-US"/>
          </a:p>
          <a:p>
            <a:endParaRPr lang="en-US"/>
          </a:p>
          <a:p>
            <a:pPr marL="0" indent="0">
              <a:buNone/>
            </a:pPr>
            <a:endParaRPr lang="en-US"/>
          </a:p>
        </p:txBody>
      </p:sp>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130</a:t>
            </a:fld>
            <a:endParaRPr lang="en-US"/>
          </a:p>
        </p:txBody>
      </p:sp>
    </p:spTree>
    <p:extLst>
      <p:ext uri="{BB962C8B-B14F-4D97-AF65-F5344CB8AC3E}">
        <p14:creationId xmlns:p14="http://schemas.microsoft.com/office/powerpoint/2010/main" val="129949304"/>
      </p:ext>
    </p:extLst>
  </p:cSld>
  <p:clrMapOvr>
    <a:masterClrMapping/>
  </p:clrMapOvr>
  <mc:AlternateContent xmlns:mc="http://schemas.openxmlformats.org/markup-compatibility/2006" xmlns:p14="http://schemas.microsoft.com/office/powerpoint/2010/main">
    <mc:Choice Requires="p14">
      <p:transition spd="slow" p14:dur="6000">
        <p14:vortex dir="r"/>
        <p:sndAc>
          <p:stSnd>
            <p:snd r:embed="rId2" name="Explosion"/>
          </p:stSnd>
        </p:sndAc>
      </p:transition>
    </mc:Choice>
    <mc:Fallback xmlns="">
      <p:transition xmlns:p14="http://schemas.microsoft.com/office/powerpoint/2010/main" spd="slow">
        <p:fade/>
        <p:sndAc>
          <p:stSnd>
            <p:snd r:embed="rId11" name="Explosion"/>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p:cTn id="7" dur="500" decel="50000" fill="hold">
                                          <p:stCondLst>
                                            <p:cond delay="0"/>
                                          </p:stCondLst>
                                        </p:cTn>
                                        <p:tgtEl>
                                          <p:spTgt spid="4">
                                            <p:txEl>
                                              <p:pRg st="1" end="1"/>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xEl>
                                              <p:pRg st="1" end="1"/>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xEl>
                                              <p:pRg st="1" end="1"/>
                                            </p:txEl>
                                          </p:spTgt>
                                        </p:tgtEl>
                                        <p:attrNameLst>
                                          <p:attrName>ppt_w</p:attrName>
                                        </p:attrNameLst>
                                      </p:cBhvr>
                                      <p:tavLst>
                                        <p:tav tm="0">
                                          <p:val>
                                            <p:strVal val="#ppt_w*.05"/>
                                          </p:val>
                                        </p:tav>
                                        <p:tav tm="100000">
                                          <p:val>
                                            <p:strVal val="#ppt_w"/>
                                          </p:val>
                                        </p:tav>
                                      </p:tavLst>
                                    </p:anim>
                                    <p:anim calcmode="lin" valueType="num">
                                      <p:cBhvr>
                                        <p:cTn id="10"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xEl>
                                              <p:pRg st="1" end="1"/>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xEl>
                                              <p:pRg st="1" end="1"/>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xEl>
                                              <p:pRg st="1" end="1"/>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xEl>
                                              <p:pRg st="1" end="1"/>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Bongo"/>
                                        </p:tgtEl>
                                      </p:cMediaNode>
                                    </p:audio>
                                  </p:sub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p:cTn id="19"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1" dur="500" fill="hold"/>
                                        <p:tgtEl>
                                          <p:spTgt spid="4">
                                            <p:txEl>
                                              <p:pRg st="2" end="2"/>
                                            </p:txEl>
                                          </p:spTgt>
                                        </p:tgtEl>
                                        <p:attrNameLst>
                                          <p:attrName>style.rotation</p:attrName>
                                        </p:attrNameLst>
                                      </p:cBhvr>
                                      <p:tavLst>
                                        <p:tav tm="0">
                                          <p:val>
                                            <p:fltVal val="360"/>
                                          </p:val>
                                        </p:tav>
                                        <p:tav tm="100000">
                                          <p:val>
                                            <p:fltVal val="0"/>
                                          </p:val>
                                        </p:tav>
                                      </p:tavLst>
                                    </p:anim>
                                    <p:animEffect transition="in" filter="fade">
                                      <p:cBhvr>
                                        <p:cTn id="22" dur="500"/>
                                        <p:tgtEl>
                                          <p:spTgt spid="4">
                                            <p:txEl>
                                              <p:pRg st="2" end="2"/>
                                            </p:txEl>
                                          </p:spTgt>
                                        </p:tgtEl>
                                      </p:cBhvr>
                                    </p:animEffect>
                                  </p:childTnLst>
                                  <p:subTnLst>
                                    <p:audio>
                                      <p:cMediaNode>
                                        <p:cTn display="0" masterRel="sameClick">
                                          <p:stCondLst>
                                            <p:cond evt="begin" delay="0">
                                              <p:tn val="17"/>
                                            </p:cond>
                                          </p:stCondLst>
                                          <p:endCondLst>
                                            <p:cond evt="onStopAudio" delay="0">
                                              <p:tgtEl>
                                                <p:sldTgt/>
                                              </p:tgtEl>
                                            </p:cond>
                                          </p:endCondLst>
                                        </p:cTn>
                                        <p:tgtEl>
                                          <p:sndTgt r:embed="rId4" name="Flugzeug"/>
                                        </p:tgtEl>
                                      </p:cMediaNode>
                                    </p:audio>
                                  </p:sub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 calcmode="lin" valueType="num">
                                      <p:cBhvr>
                                        <p:cTn id="27"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8" dur="500" fill="hold"/>
                                        <p:tgtEl>
                                          <p:spTgt spid="4">
                                            <p:txEl>
                                              <p:pRg st="3" end="3"/>
                                            </p:txEl>
                                          </p:spTgt>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5"/>
                                            </p:cond>
                                          </p:stCondLst>
                                          <p:endCondLst>
                                            <p:cond evt="onStopAudio" delay="0">
                                              <p:tgtEl>
                                                <p:sldTgt/>
                                              </p:tgtEl>
                                            </p:cond>
                                          </p:endCondLst>
                                        </p:cTn>
                                        <p:tgtEl>
                                          <p:sndTgt r:embed="rId5" name="Bleistiftstrich"/>
                                        </p:tgtEl>
                                      </p:cMediaNode>
                                    </p:audio>
                                  </p:subTnLst>
                                </p:cTn>
                              </p:par>
                            </p:childTnLst>
                          </p:cTn>
                        </p:par>
                      </p:childTnLst>
                    </p:cTn>
                  </p:par>
                  <p:par>
                    <p:cTn id="29" fill="hold">
                      <p:stCondLst>
                        <p:cond delay="indefinite"/>
                      </p:stCondLst>
                      <p:childTnLst>
                        <p:par>
                          <p:cTn id="30" fill="hold">
                            <p:stCondLst>
                              <p:cond delay="0"/>
                            </p:stCondLst>
                            <p:childTnLst>
                              <p:par>
                                <p:cTn id="31" presetID="37" presetClass="entr" presetSubtype="0" fill="hold" grpId="0" nodeType="click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1000"/>
                                        <p:tgtEl>
                                          <p:spTgt spid="4">
                                            <p:txEl>
                                              <p:pRg st="4" end="4"/>
                                            </p:txEl>
                                          </p:spTgt>
                                        </p:tgtEl>
                                      </p:cBhvr>
                                    </p:animEffect>
                                    <p:anim calcmode="lin" valueType="num">
                                      <p:cBhvr>
                                        <p:cTn id="34"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4">
                                            <p:txEl>
                                              <p:pRg st="4" end="4"/>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4">
                                            <p:txEl>
                                              <p:pRg st="4" end="4"/>
                                            </p:txEl>
                                          </p:spTgt>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6" name="Glockenschlag"/>
                                        </p:tgtEl>
                                      </p:cMediaNode>
                                    </p:audio>
                                  </p:sub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4">
                                            <p:txEl>
                                              <p:pRg st="5" end="5"/>
                                            </p:txEl>
                                          </p:spTgt>
                                        </p:tgtEl>
                                        <p:attrNameLst>
                                          <p:attrName>style.visibility</p:attrName>
                                        </p:attrNameLst>
                                      </p:cBhvr>
                                      <p:to>
                                        <p:strVal val="visible"/>
                                      </p:to>
                                    </p:set>
                                    <p:animEffect transition="in" filter="wipe(down)">
                                      <p:cBhvr>
                                        <p:cTn id="41" dur="580">
                                          <p:stCondLst>
                                            <p:cond delay="0"/>
                                          </p:stCondLst>
                                        </p:cTn>
                                        <p:tgtEl>
                                          <p:spTgt spid="4">
                                            <p:txEl>
                                              <p:pRg st="5" end="5"/>
                                            </p:txEl>
                                          </p:spTgt>
                                        </p:tgtEl>
                                      </p:cBhvr>
                                    </p:animEffect>
                                    <p:anim calcmode="lin" valueType="num">
                                      <p:cBhvr>
                                        <p:cTn id="42" dur="1822" tmFilter="0,0; 0.14,0.36; 0.43,0.73; 0.71,0.91; 1.0,1.0">
                                          <p:stCondLst>
                                            <p:cond delay="0"/>
                                          </p:stCondLst>
                                        </p:cTn>
                                        <p:tgtEl>
                                          <p:spTgt spid="4">
                                            <p:txEl>
                                              <p:pRg st="5" end="5"/>
                                            </p:txEl>
                                          </p:spTgt>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4">
                                            <p:txEl>
                                              <p:pRg st="5" end="5"/>
                                            </p:txEl>
                                          </p:spTgt>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4">
                                            <p:txEl>
                                              <p:pRg st="5" end="5"/>
                                            </p:txEl>
                                          </p:spTgt>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4">
                                            <p:txEl>
                                              <p:pRg st="5" end="5"/>
                                            </p:txEl>
                                          </p:spTgt>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4">
                                            <p:txEl>
                                              <p:pRg st="5" end="5"/>
                                            </p:txEl>
                                          </p:spTgt>
                                        </p:tgtEl>
                                        <p:attrNameLst>
                                          <p:attrName>ppt_y</p:attrName>
                                        </p:attrNameLst>
                                      </p:cBhvr>
                                      <p:tavLst>
                                        <p:tav tm="0" fmla="#ppt_y-sin(pi*$)/81">
                                          <p:val>
                                            <p:fltVal val="0"/>
                                          </p:val>
                                        </p:tav>
                                        <p:tav tm="100000">
                                          <p:val>
                                            <p:fltVal val="1"/>
                                          </p:val>
                                        </p:tav>
                                      </p:tavLst>
                                    </p:anim>
                                    <p:animScale>
                                      <p:cBhvr>
                                        <p:cTn id="47" dur="26">
                                          <p:stCondLst>
                                            <p:cond delay="650"/>
                                          </p:stCondLst>
                                        </p:cTn>
                                        <p:tgtEl>
                                          <p:spTgt spid="4">
                                            <p:txEl>
                                              <p:pRg st="5" end="5"/>
                                            </p:txEl>
                                          </p:spTgt>
                                        </p:tgtEl>
                                      </p:cBhvr>
                                      <p:to x="100000" y="60000"/>
                                    </p:animScale>
                                    <p:animScale>
                                      <p:cBhvr>
                                        <p:cTn id="48" dur="166" decel="50000">
                                          <p:stCondLst>
                                            <p:cond delay="676"/>
                                          </p:stCondLst>
                                        </p:cTn>
                                        <p:tgtEl>
                                          <p:spTgt spid="4">
                                            <p:txEl>
                                              <p:pRg st="5" end="5"/>
                                            </p:txEl>
                                          </p:spTgt>
                                        </p:tgtEl>
                                      </p:cBhvr>
                                      <p:to x="100000" y="100000"/>
                                    </p:animScale>
                                    <p:animScale>
                                      <p:cBhvr>
                                        <p:cTn id="49" dur="26">
                                          <p:stCondLst>
                                            <p:cond delay="1312"/>
                                          </p:stCondLst>
                                        </p:cTn>
                                        <p:tgtEl>
                                          <p:spTgt spid="4">
                                            <p:txEl>
                                              <p:pRg st="5" end="5"/>
                                            </p:txEl>
                                          </p:spTgt>
                                        </p:tgtEl>
                                      </p:cBhvr>
                                      <p:to x="100000" y="80000"/>
                                    </p:animScale>
                                    <p:animScale>
                                      <p:cBhvr>
                                        <p:cTn id="50" dur="166" decel="50000">
                                          <p:stCondLst>
                                            <p:cond delay="1338"/>
                                          </p:stCondLst>
                                        </p:cTn>
                                        <p:tgtEl>
                                          <p:spTgt spid="4">
                                            <p:txEl>
                                              <p:pRg st="5" end="5"/>
                                            </p:txEl>
                                          </p:spTgt>
                                        </p:tgtEl>
                                      </p:cBhvr>
                                      <p:to x="100000" y="100000"/>
                                    </p:animScale>
                                    <p:animScale>
                                      <p:cBhvr>
                                        <p:cTn id="51" dur="26">
                                          <p:stCondLst>
                                            <p:cond delay="1642"/>
                                          </p:stCondLst>
                                        </p:cTn>
                                        <p:tgtEl>
                                          <p:spTgt spid="4">
                                            <p:txEl>
                                              <p:pRg st="5" end="5"/>
                                            </p:txEl>
                                          </p:spTgt>
                                        </p:tgtEl>
                                      </p:cBhvr>
                                      <p:to x="100000" y="90000"/>
                                    </p:animScale>
                                    <p:animScale>
                                      <p:cBhvr>
                                        <p:cTn id="52" dur="166" decel="50000">
                                          <p:stCondLst>
                                            <p:cond delay="1668"/>
                                          </p:stCondLst>
                                        </p:cTn>
                                        <p:tgtEl>
                                          <p:spTgt spid="4">
                                            <p:txEl>
                                              <p:pRg st="5" end="5"/>
                                            </p:txEl>
                                          </p:spTgt>
                                        </p:tgtEl>
                                      </p:cBhvr>
                                      <p:to x="100000" y="100000"/>
                                    </p:animScale>
                                    <p:animScale>
                                      <p:cBhvr>
                                        <p:cTn id="53" dur="26">
                                          <p:stCondLst>
                                            <p:cond delay="1808"/>
                                          </p:stCondLst>
                                        </p:cTn>
                                        <p:tgtEl>
                                          <p:spTgt spid="4">
                                            <p:txEl>
                                              <p:pRg st="5" end="5"/>
                                            </p:txEl>
                                          </p:spTgt>
                                        </p:tgtEl>
                                      </p:cBhvr>
                                      <p:to x="100000" y="95000"/>
                                    </p:animScale>
                                    <p:animScale>
                                      <p:cBhvr>
                                        <p:cTn id="54" dur="166" decel="50000">
                                          <p:stCondLst>
                                            <p:cond delay="1834"/>
                                          </p:stCondLst>
                                        </p:cTn>
                                        <p:tgtEl>
                                          <p:spTgt spid="4">
                                            <p:txEl>
                                              <p:pRg st="5" end="5"/>
                                            </p:txEl>
                                          </p:spTgt>
                                        </p:tgtEl>
                                      </p:cBhvr>
                                      <p:to x="100000" y="100000"/>
                                    </p:animScale>
                                  </p:childTnLst>
                                  <p:subTnLst>
                                    <p:audio>
                                      <p:cMediaNode>
                                        <p:cTn display="0" masterRel="sameClick">
                                          <p:stCondLst>
                                            <p:cond evt="begin" delay="0">
                                              <p:tn val="39"/>
                                            </p:cond>
                                          </p:stCondLst>
                                          <p:endCondLst>
                                            <p:cond evt="onStopAudio" delay="0">
                                              <p:tgtEl>
                                                <p:sldTgt/>
                                              </p:tgtEl>
                                            </p:cond>
                                          </p:endCondLst>
                                        </p:cTn>
                                        <p:tgtEl>
                                          <p:sndTgt r:embed="rId7" name="Quietschende Bremsen"/>
                                        </p:tgtEl>
                                      </p:cMediaNode>
                                    </p:audio>
                                  </p:subTnLst>
                                </p:cTn>
                              </p:par>
                            </p:childTnLst>
                          </p:cTn>
                        </p:par>
                      </p:childTnLst>
                    </p:cTn>
                  </p:par>
                  <p:par>
                    <p:cTn id="55" fill="hold">
                      <p:stCondLst>
                        <p:cond delay="indefinite"/>
                      </p:stCondLst>
                      <p:childTnLst>
                        <p:par>
                          <p:cTn id="56" fill="hold">
                            <p:stCondLst>
                              <p:cond delay="0"/>
                            </p:stCondLst>
                            <p:childTnLst>
                              <p:par>
                                <p:cTn id="57" presetID="38" presetClass="entr" presetSubtype="0" accel="50000" fill="hold" grpId="0" nodeType="clickEffect">
                                  <p:stCondLst>
                                    <p:cond delay="0"/>
                                  </p:stCondLst>
                                  <p:iterate type="lt">
                                    <p:tmPct val="50000"/>
                                  </p:iterate>
                                  <p:childTnLst>
                                    <p:set>
                                      <p:cBhvr>
                                        <p:cTn id="58" dur="1" fill="hold">
                                          <p:stCondLst>
                                            <p:cond delay="0"/>
                                          </p:stCondLst>
                                        </p:cTn>
                                        <p:tgtEl>
                                          <p:spTgt spid="4">
                                            <p:txEl>
                                              <p:pRg st="6" end="6"/>
                                            </p:txEl>
                                          </p:spTgt>
                                        </p:tgtEl>
                                        <p:attrNameLst>
                                          <p:attrName>style.visibility</p:attrName>
                                        </p:attrNameLst>
                                      </p:cBhvr>
                                      <p:to>
                                        <p:strVal val="visible"/>
                                      </p:to>
                                    </p:set>
                                    <p:set>
                                      <p:cBhvr>
                                        <p:cTn id="59" dur="455" fill="hold">
                                          <p:stCondLst>
                                            <p:cond delay="0"/>
                                          </p:stCondLst>
                                        </p:cTn>
                                        <p:tgtEl>
                                          <p:spTgt spid="4">
                                            <p:txEl>
                                              <p:pRg st="6" end="6"/>
                                            </p:txEl>
                                          </p:spTgt>
                                        </p:tgtEl>
                                        <p:attrNameLst>
                                          <p:attrName>style.rotation</p:attrName>
                                        </p:attrNameLst>
                                      </p:cBhvr>
                                      <p:to>
                                        <p:strVal val="-45.0"/>
                                      </p:to>
                                    </p:set>
                                    <p:anim calcmode="lin" valueType="num">
                                      <p:cBhvr>
                                        <p:cTn id="60" dur="455" fill="hold">
                                          <p:stCondLst>
                                            <p:cond delay="455"/>
                                          </p:stCondLst>
                                        </p:cTn>
                                        <p:tgtEl>
                                          <p:spTgt spid="4">
                                            <p:txEl>
                                              <p:pRg st="6" end="6"/>
                                            </p:txEl>
                                          </p:spTgt>
                                        </p:tgtEl>
                                        <p:attrNameLst>
                                          <p:attrName>style.rotation</p:attrName>
                                        </p:attrNameLst>
                                      </p:cBhvr>
                                      <p:tavLst>
                                        <p:tav tm="0">
                                          <p:val>
                                            <p:fltVal val="-45"/>
                                          </p:val>
                                        </p:tav>
                                        <p:tav tm="69900">
                                          <p:val>
                                            <p:fltVal val="45"/>
                                          </p:val>
                                        </p:tav>
                                        <p:tav tm="100000">
                                          <p:val>
                                            <p:fltVal val="0"/>
                                          </p:val>
                                        </p:tav>
                                      </p:tavLst>
                                    </p:anim>
                                    <p:anim calcmode="lin" valueType="num">
                                      <p:cBhvr>
                                        <p:cTn id="61" dur="455" fill="hold">
                                          <p:stCondLst>
                                            <p:cond delay="0"/>
                                          </p:stCondLst>
                                        </p:cTn>
                                        <p:tgtEl>
                                          <p:spTgt spid="4">
                                            <p:txEl>
                                              <p:pRg st="6" end="6"/>
                                            </p:txEl>
                                          </p:spTgt>
                                        </p:tgtEl>
                                        <p:attrNameLst>
                                          <p:attrName>ppt_y</p:attrName>
                                        </p:attrNameLst>
                                      </p:cBhvr>
                                      <p:tavLst>
                                        <p:tav tm="0">
                                          <p:val>
                                            <p:strVal val="#ppt_y-1"/>
                                          </p:val>
                                        </p:tav>
                                        <p:tav tm="100000">
                                          <p:val>
                                            <p:strVal val="#ppt_y-(0.354*#ppt_w-0.172*#ppt_h)"/>
                                          </p:val>
                                        </p:tav>
                                      </p:tavLst>
                                    </p:anim>
                                    <p:anim calcmode="lin" valueType="num">
                                      <p:cBhvr>
                                        <p:cTn id="62" dur="156" decel="50000" autoRev="1" fill="hold">
                                          <p:stCondLst>
                                            <p:cond delay="455"/>
                                          </p:stCondLst>
                                        </p:cTn>
                                        <p:tgtEl>
                                          <p:spTgt spid="4">
                                            <p:txEl>
                                              <p:pRg st="6" end="6"/>
                                            </p:txEl>
                                          </p:spTgt>
                                        </p:tgtEl>
                                        <p:attrNameLst>
                                          <p:attrName>ppt_y</p:attrName>
                                        </p:attrNameLst>
                                      </p:cBhvr>
                                      <p:tavLst>
                                        <p:tav tm="0">
                                          <p:val>
                                            <p:strVal val="#ppt_y-(0.354*#ppt_w-0.172*#ppt_h)"/>
                                          </p:val>
                                        </p:tav>
                                        <p:tav tm="100000">
                                          <p:val>
                                            <p:strVal val="#ppt_y-(0.354*#ppt_w-0.172*#ppt_h)-#ppt_h/2"/>
                                          </p:val>
                                        </p:tav>
                                      </p:tavLst>
                                    </p:anim>
                                    <p:anim calcmode="lin" valueType="num">
                                      <p:cBhvr>
                                        <p:cTn id="63" dur="136" fill="hold">
                                          <p:stCondLst>
                                            <p:cond delay="864"/>
                                          </p:stCondLst>
                                        </p:cTn>
                                        <p:tgtEl>
                                          <p:spTgt spid="4">
                                            <p:txEl>
                                              <p:pRg st="6" end="6"/>
                                            </p:txEl>
                                          </p:spTgt>
                                        </p:tgtEl>
                                        <p:attrNameLst>
                                          <p:attrName>ppt_y</p:attrName>
                                        </p:attrNameLst>
                                      </p:cBhvr>
                                      <p:tavLst>
                                        <p:tav tm="0">
                                          <p:val>
                                            <p:strVal val="#ppt_y-(0.354*#ppt_w-0.172*#ppt_h)"/>
                                          </p:val>
                                        </p:tav>
                                        <p:tav tm="100000">
                                          <p:val>
                                            <p:strVal val="#ppt_y"/>
                                          </p:val>
                                        </p:tav>
                                      </p:tavLst>
                                    </p:anim>
                                  </p:childTnLst>
                                  <p:subTnLst>
                                    <p:audio>
                                      <p:cMediaNode>
                                        <p:cTn display="0" masterRel="sameClick">
                                          <p:stCondLst>
                                            <p:cond evt="begin" delay="0">
                                              <p:tn val="57"/>
                                            </p:cond>
                                          </p:stCondLst>
                                          <p:endCondLst>
                                            <p:cond evt="onStopAudio" delay="0">
                                              <p:tgtEl>
                                                <p:sldTgt/>
                                              </p:tgtEl>
                                            </p:cond>
                                          </p:endCondLst>
                                        </p:cTn>
                                        <p:tgtEl>
                                          <p:sndTgt r:embed="rId8" name="Schuss"/>
                                        </p:tgtEl>
                                      </p:cMediaNode>
                                    </p:audio>
                                  </p:subTnLst>
                                </p:cTn>
                              </p:par>
                            </p:childTnLst>
                          </p:cTn>
                        </p:par>
                      </p:childTnLst>
                    </p:cTn>
                  </p:par>
                  <p:par>
                    <p:cTn id="64" fill="hold">
                      <p:stCondLst>
                        <p:cond delay="indefinite"/>
                      </p:stCondLst>
                      <p:childTnLst>
                        <p:par>
                          <p:cTn id="65" fill="hold">
                            <p:stCondLst>
                              <p:cond delay="0"/>
                            </p:stCondLst>
                            <p:childTnLst>
                              <p:par>
                                <p:cTn id="66" presetID="41" presetClass="entr" presetSubtype="0" fill="hold" grpId="0" nodeType="clickEffect">
                                  <p:stCondLst>
                                    <p:cond delay="0"/>
                                  </p:stCondLst>
                                  <p:iterate type="lt">
                                    <p:tmPct val="10000"/>
                                  </p:iterate>
                                  <p:childTnLst>
                                    <p:set>
                                      <p:cBhvr>
                                        <p:cTn id="67" dur="1" fill="hold">
                                          <p:stCondLst>
                                            <p:cond delay="0"/>
                                          </p:stCondLst>
                                        </p:cTn>
                                        <p:tgtEl>
                                          <p:spTgt spid="4">
                                            <p:txEl>
                                              <p:pRg st="7" end="7"/>
                                            </p:txEl>
                                          </p:spTgt>
                                        </p:tgtEl>
                                        <p:attrNameLst>
                                          <p:attrName>style.visibility</p:attrName>
                                        </p:attrNameLst>
                                      </p:cBhvr>
                                      <p:to>
                                        <p:strVal val="visible"/>
                                      </p:to>
                                    </p:set>
                                    <p:anim calcmode="lin" valueType="num">
                                      <p:cBhvr>
                                        <p:cTn id="68" dur="500" fill="hold"/>
                                        <p:tgtEl>
                                          <p:spTgt spid="4">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4">
                                            <p:txEl>
                                              <p:pRg st="7" end="7"/>
                                            </p:txEl>
                                          </p:spTgt>
                                        </p:tgtEl>
                                        <p:attrNameLst>
                                          <p:attrName>ppt_y</p:attrName>
                                        </p:attrNameLst>
                                      </p:cBhvr>
                                      <p:tavLst>
                                        <p:tav tm="0">
                                          <p:val>
                                            <p:strVal val="#ppt_y"/>
                                          </p:val>
                                        </p:tav>
                                        <p:tav tm="100000">
                                          <p:val>
                                            <p:strVal val="#ppt_y"/>
                                          </p:val>
                                        </p:tav>
                                      </p:tavLst>
                                    </p:anim>
                                    <p:anim calcmode="lin" valueType="num">
                                      <p:cBhvr>
                                        <p:cTn id="70" dur="500" fill="hold"/>
                                        <p:tgtEl>
                                          <p:spTgt spid="4">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4">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4">
                                            <p:txEl>
                                              <p:pRg st="7" end="7"/>
                                            </p:txEl>
                                          </p:spTgt>
                                        </p:tgtEl>
                                      </p:cBhvr>
                                    </p:animEffect>
                                  </p:childTnLst>
                                  <p:subTnLst>
                                    <p:audio>
                                      <p:cMediaNode>
                                        <p:cTn display="0" masterRel="sameClick">
                                          <p:stCondLst>
                                            <p:cond evt="begin" delay="0">
                                              <p:tn val="66"/>
                                            </p:cond>
                                          </p:stCondLst>
                                          <p:endCondLst>
                                            <p:cond evt="onStopAudio" delay="0">
                                              <p:tgtEl>
                                                <p:sldTgt/>
                                              </p:tgtEl>
                                            </p:cond>
                                          </p:endCondLst>
                                        </p:cTn>
                                        <p:tgtEl>
                                          <p:sndTgt r:embed="rId9" name="Trillerpfeife"/>
                                        </p:tgtEl>
                                      </p:cMediaNode>
                                    </p:audio>
                                  </p:subTnLst>
                                </p:cTn>
                              </p:par>
                            </p:childTnLst>
                          </p:cTn>
                        </p:par>
                      </p:childTnLst>
                    </p:cTn>
                  </p:par>
                  <p:par>
                    <p:cTn id="73" fill="hold">
                      <p:stCondLst>
                        <p:cond delay="indefinite"/>
                      </p:stCondLst>
                      <p:childTnLst>
                        <p:par>
                          <p:cTn id="74" fill="hold">
                            <p:stCondLst>
                              <p:cond delay="0"/>
                            </p:stCondLst>
                            <p:childTnLst>
                              <p:par>
                                <p:cTn id="75" presetID="26" presetClass="entr" presetSubtype="0" fill="hold" grpId="0" nodeType="clickEffect">
                                  <p:stCondLst>
                                    <p:cond delay="0"/>
                                  </p:stCondLst>
                                  <p:childTnLst>
                                    <p:set>
                                      <p:cBhvr>
                                        <p:cTn id="76" dur="1" fill="hold">
                                          <p:stCondLst>
                                            <p:cond delay="0"/>
                                          </p:stCondLst>
                                        </p:cTn>
                                        <p:tgtEl>
                                          <p:spTgt spid="4">
                                            <p:txEl>
                                              <p:pRg st="8" end="8"/>
                                            </p:txEl>
                                          </p:spTgt>
                                        </p:tgtEl>
                                        <p:attrNameLst>
                                          <p:attrName>style.visibility</p:attrName>
                                        </p:attrNameLst>
                                      </p:cBhvr>
                                      <p:to>
                                        <p:strVal val="visible"/>
                                      </p:to>
                                    </p:set>
                                    <p:animEffect transition="in" filter="wipe(down)">
                                      <p:cBhvr>
                                        <p:cTn id="77" dur="580">
                                          <p:stCondLst>
                                            <p:cond delay="0"/>
                                          </p:stCondLst>
                                        </p:cTn>
                                        <p:tgtEl>
                                          <p:spTgt spid="4">
                                            <p:txEl>
                                              <p:pRg st="8" end="8"/>
                                            </p:txEl>
                                          </p:spTgt>
                                        </p:tgtEl>
                                      </p:cBhvr>
                                    </p:animEffect>
                                    <p:anim calcmode="lin" valueType="num">
                                      <p:cBhvr>
                                        <p:cTn id="78" dur="1822" tmFilter="0,0; 0.14,0.36; 0.43,0.73; 0.71,0.91; 1.0,1.0">
                                          <p:stCondLst>
                                            <p:cond delay="0"/>
                                          </p:stCondLst>
                                        </p:cTn>
                                        <p:tgtEl>
                                          <p:spTgt spid="4">
                                            <p:txEl>
                                              <p:pRg st="8" end="8"/>
                                            </p:txEl>
                                          </p:spTgt>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4">
                                            <p:txEl>
                                              <p:pRg st="8" end="8"/>
                                            </p:txEl>
                                          </p:spTgt>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4">
                                            <p:txEl>
                                              <p:pRg st="8" end="8"/>
                                            </p:txEl>
                                          </p:spTgt>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4">
                                            <p:txEl>
                                              <p:pRg st="8" end="8"/>
                                            </p:txEl>
                                          </p:spTgt>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4">
                                            <p:txEl>
                                              <p:pRg st="8" end="8"/>
                                            </p:txEl>
                                          </p:spTgt>
                                        </p:tgtEl>
                                        <p:attrNameLst>
                                          <p:attrName>ppt_y</p:attrName>
                                        </p:attrNameLst>
                                      </p:cBhvr>
                                      <p:tavLst>
                                        <p:tav tm="0" fmla="#ppt_y-sin(pi*$)/81">
                                          <p:val>
                                            <p:fltVal val="0"/>
                                          </p:val>
                                        </p:tav>
                                        <p:tav tm="100000">
                                          <p:val>
                                            <p:fltVal val="1"/>
                                          </p:val>
                                        </p:tav>
                                      </p:tavLst>
                                    </p:anim>
                                    <p:animScale>
                                      <p:cBhvr>
                                        <p:cTn id="83" dur="26">
                                          <p:stCondLst>
                                            <p:cond delay="650"/>
                                          </p:stCondLst>
                                        </p:cTn>
                                        <p:tgtEl>
                                          <p:spTgt spid="4">
                                            <p:txEl>
                                              <p:pRg st="8" end="8"/>
                                            </p:txEl>
                                          </p:spTgt>
                                        </p:tgtEl>
                                      </p:cBhvr>
                                      <p:to x="100000" y="60000"/>
                                    </p:animScale>
                                    <p:animScale>
                                      <p:cBhvr>
                                        <p:cTn id="84" dur="166" decel="50000">
                                          <p:stCondLst>
                                            <p:cond delay="676"/>
                                          </p:stCondLst>
                                        </p:cTn>
                                        <p:tgtEl>
                                          <p:spTgt spid="4">
                                            <p:txEl>
                                              <p:pRg st="8" end="8"/>
                                            </p:txEl>
                                          </p:spTgt>
                                        </p:tgtEl>
                                      </p:cBhvr>
                                      <p:to x="100000" y="100000"/>
                                    </p:animScale>
                                    <p:animScale>
                                      <p:cBhvr>
                                        <p:cTn id="85" dur="26">
                                          <p:stCondLst>
                                            <p:cond delay="1312"/>
                                          </p:stCondLst>
                                        </p:cTn>
                                        <p:tgtEl>
                                          <p:spTgt spid="4">
                                            <p:txEl>
                                              <p:pRg st="8" end="8"/>
                                            </p:txEl>
                                          </p:spTgt>
                                        </p:tgtEl>
                                      </p:cBhvr>
                                      <p:to x="100000" y="80000"/>
                                    </p:animScale>
                                    <p:animScale>
                                      <p:cBhvr>
                                        <p:cTn id="86" dur="166" decel="50000">
                                          <p:stCondLst>
                                            <p:cond delay="1338"/>
                                          </p:stCondLst>
                                        </p:cTn>
                                        <p:tgtEl>
                                          <p:spTgt spid="4">
                                            <p:txEl>
                                              <p:pRg st="8" end="8"/>
                                            </p:txEl>
                                          </p:spTgt>
                                        </p:tgtEl>
                                      </p:cBhvr>
                                      <p:to x="100000" y="100000"/>
                                    </p:animScale>
                                    <p:animScale>
                                      <p:cBhvr>
                                        <p:cTn id="87" dur="26">
                                          <p:stCondLst>
                                            <p:cond delay="1642"/>
                                          </p:stCondLst>
                                        </p:cTn>
                                        <p:tgtEl>
                                          <p:spTgt spid="4">
                                            <p:txEl>
                                              <p:pRg st="8" end="8"/>
                                            </p:txEl>
                                          </p:spTgt>
                                        </p:tgtEl>
                                      </p:cBhvr>
                                      <p:to x="100000" y="90000"/>
                                    </p:animScale>
                                    <p:animScale>
                                      <p:cBhvr>
                                        <p:cTn id="88" dur="166" decel="50000">
                                          <p:stCondLst>
                                            <p:cond delay="1668"/>
                                          </p:stCondLst>
                                        </p:cTn>
                                        <p:tgtEl>
                                          <p:spTgt spid="4">
                                            <p:txEl>
                                              <p:pRg st="8" end="8"/>
                                            </p:txEl>
                                          </p:spTgt>
                                        </p:tgtEl>
                                      </p:cBhvr>
                                      <p:to x="100000" y="100000"/>
                                    </p:animScale>
                                    <p:animScale>
                                      <p:cBhvr>
                                        <p:cTn id="89" dur="26">
                                          <p:stCondLst>
                                            <p:cond delay="1808"/>
                                          </p:stCondLst>
                                        </p:cTn>
                                        <p:tgtEl>
                                          <p:spTgt spid="4">
                                            <p:txEl>
                                              <p:pRg st="8" end="8"/>
                                            </p:txEl>
                                          </p:spTgt>
                                        </p:tgtEl>
                                      </p:cBhvr>
                                      <p:to x="100000" y="95000"/>
                                    </p:animScale>
                                    <p:animScale>
                                      <p:cBhvr>
                                        <p:cTn id="90" dur="166" decel="50000">
                                          <p:stCondLst>
                                            <p:cond delay="1834"/>
                                          </p:stCondLst>
                                        </p:cTn>
                                        <p:tgtEl>
                                          <p:spTgt spid="4">
                                            <p:txEl>
                                              <p:pRg st="8" end="8"/>
                                            </p:txEl>
                                          </p:spTgt>
                                        </p:tgtEl>
                                      </p:cBhvr>
                                      <p:to x="100000" y="100000"/>
                                    </p:animScale>
                                  </p:childTnLst>
                                  <p:subTnLst>
                                    <p:audio>
                                      <p:cMediaNode>
                                        <p:cTn display="0" masterRel="sameClick">
                                          <p:stCondLst>
                                            <p:cond evt="begin" delay="0">
                                              <p:tn val="75"/>
                                            </p:cond>
                                          </p:stCondLst>
                                          <p:endCondLst>
                                            <p:cond evt="onStopAudio" delay="0">
                                              <p:tgtEl>
                                                <p:sldTgt/>
                                              </p:tgtEl>
                                            </p:cond>
                                          </p:endCondLst>
                                        </p:cTn>
                                        <p:tgtEl>
                                          <p:sndTgt r:embed="rId10" name="Zerbrechendes Glas"/>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Dois tipos de dados voláteis</a:t>
            </a:r>
          </a:p>
        </p:txBody>
      </p:sp>
      <p:sp>
        <p:nvSpPr>
          <p:cNvPr id="4" name="Rectangle 3"/>
          <p:cNvSpPr>
            <a:spLocks noGrp="1" noChangeArrowheads="1"/>
          </p:cNvSpPr>
          <p:nvPr>
            <p:ph idx="1"/>
          </p:nvPr>
        </p:nvSpPr>
        <p:spPr>
          <a:xfrm>
            <a:off x="457201" y="1600200"/>
            <a:ext cx="6196746" cy="4936726"/>
          </a:xfrm>
        </p:spPr>
        <p:txBody>
          <a:bodyPr>
            <a:normAutofit fontScale="77500" lnSpcReduction="20000"/>
          </a:bodyPr>
          <a:lstStyle/>
          <a:p>
            <a:pPr lvl="0" algn="just"/>
            <a:r>
              <a:rPr lang="pt-PT" b="1"/>
              <a:t>Dados voláteis no computador físico,</a:t>
            </a:r>
            <a:r>
              <a:rPr lang="pt-PT"/>
              <a:t> como ligações de rede abertas, processos e serviços em execução, caches arp e dns. </a:t>
            </a:r>
          </a:p>
          <a:p>
            <a:pPr lvl="0" algn="just"/>
            <a:endParaRPr lang="en-US"/>
          </a:p>
          <a:p>
            <a:pPr lvl="0" algn="just"/>
            <a:r>
              <a:rPr lang="pt-PT" b="1"/>
              <a:t>Dados transitórios</a:t>
            </a:r>
            <a:r>
              <a:rPr lang="pt-PT"/>
              <a:t> que não são voláteis por natureza, mas que são acessíveis apenas no local. Volumes criptografados e recursos remotos são exemplos deste tipo de dados. A característica destes dados é que o conteúdo dos dados pode ficar inacessível, ser alterado ou eliminado após a pesquisa, caso o investigador não consiga adquiri-los. </a:t>
            </a:r>
          </a:p>
          <a:p>
            <a:pPr algn="just"/>
            <a:endParaRPr lang="en-US"/>
          </a:p>
          <a:p>
            <a:pPr algn="just"/>
            <a:endParaRPr lang="en-US"/>
          </a:p>
          <a:p>
            <a:pPr marL="0" indent="0" algn="just">
              <a:buNone/>
            </a:pPr>
            <a:endParaRPr lang="en-US"/>
          </a:p>
        </p:txBody>
      </p:sp>
      <p:pic>
        <p:nvPicPr>
          <p:cNvPr id="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3946" y="1558783"/>
            <a:ext cx="2365809" cy="1826846"/>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3" name="Bild 2"/>
          <p:cNvPicPr>
            <a:picLocks noChangeAspect="1"/>
          </p:cNvPicPr>
          <p:nvPr/>
        </p:nvPicPr>
        <p:blipFill rotWithShape="1">
          <a:blip r:embed="rId3"/>
          <a:srcRect l="5351" t="12894" r="1839" b="6159"/>
          <a:stretch/>
        </p:blipFill>
        <p:spPr>
          <a:xfrm>
            <a:off x="6985264" y="4348807"/>
            <a:ext cx="2073048" cy="1260000"/>
          </a:xfrm>
          <a:prstGeom prst="rect">
            <a:avLst/>
          </a:prstGeom>
          <a:effectLst>
            <a:reflection blurRad="6350" stA="52000" endA="300" endPos="35000" dir="5400000" sy="-100000" algn="bl" rotWithShape="0"/>
          </a:effectLst>
        </p:spPr>
      </p:pic>
      <p:sp>
        <p:nvSpPr>
          <p:cNvPr id="6" name="Espace réservé du numéro de diapositive 5"/>
          <p:cNvSpPr>
            <a:spLocks noGrp="1"/>
          </p:cNvSpPr>
          <p:nvPr>
            <p:ph type="sldNum" sz="quarter" idx="12"/>
          </p:nvPr>
        </p:nvSpPr>
        <p:spPr/>
        <p:txBody>
          <a:bodyPr/>
          <a:lstStyle/>
          <a:p>
            <a:r>
              <a:rPr lang="pt-PT"/>
              <a:t>!</a:t>
            </a:r>
            <a:fld id="{C1820EB3-92EE-104B-92CD-26C09B1518FE}" type="slidenum">
              <a:rPr lang="en-US" smtClean="0"/>
              <a:pPr/>
              <a:t>131</a:t>
            </a:fld>
            <a:endParaRPr lang="en-US"/>
          </a:p>
        </p:txBody>
      </p:sp>
    </p:spTree>
    <p:extLst>
      <p:ext uri="{BB962C8B-B14F-4D97-AF65-F5344CB8AC3E}">
        <p14:creationId xmlns:p14="http://schemas.microsoft.com/office/powerpoint/2010/main" val="6708332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Requisitos</a:t>
            </a:r>
          </a:p>
        </p:txBody>
      </p:sp>
      <p:sp>
        <p:nvSpPr>
          <p:cNvPr id="4" name="Rectangle 3"/>
          <p:cNvSpPr>
            <a:spLocks noGrp="1" noChangeArrowheads="1"/>
          </p:cNvSpPr>
          <p:nvPr>
            <p:ph idx="1"/>
          </p:nvPr>
        </p:nvSpPr>
        <p:spPr>
          <a:xfrm>
            <a:off x="457200" y="1145590"/>
            <a:ext cx="8229600" cy="4525963"/>
          </a:xfrm>
        </p:spPr>
        <p:txBody>
          <a:bodyPr>
            <a:noAutofit/>
          </a:bodyPr>
          <a:lstStyle/>
          <a:p>
            <a:pPr marL="0" indent="0" algn="just">
              <a:lnSpc>
                <a:spcPts val="3660"/>
              </a:lnSpc>
              <a:spcBef>
                <a:spcPts val="0"/>
              </a:spcBef>
              <a:spcAft>
                <a:spcPts val="1200"/>
              </a:spcAft>
              <a:buNone/>
            </a:pPr>
            <a:r>
              <a:rPr lang="pt-PT" sz="2800"/>
              <a:t>Requisitos para investigação forense de dados ativos:</a:t>
            </a:r>
          </a:p>
          <a:p>
            <a:pPr algn="just">
              <a:lnSpc>
                <a:spcPts val="3660"/>
              </a:lnSpc>
              <a:spcBef>
                <a:spcPts val="0"/>
              </a:spcBef>
              <a:spcAft>
                <a:spcPts val="1200"/>
              </a:spcAft>
            </a:pPr>
            <a:r>
              <a:rPr lang="pt-PT" sz="2800"/>
              <a:t>Especialista com formação específica em investigação forense de dados ativos</a:t>
            </a:r>
          </a:p>
          <a:p>
            <a:pPr algn="just">
              <a:lnSpc>
                <a:spcPts val="3660"/>
              </a:lnSpc>
              <a:spcBef>
                <a:spcPts val="0"/>
              </a:spcBef>
              <a:spcAft>
                <a:spcPts val="1200"/>
              </a:spcAft>
            </a:pPr>
            <a:r>
              <a:rPr lang="pt-PT" sz="2800"/>
              <a:t>Experiência prática</a:t>
            </a:r>
          </a:p>
          <a:p>
            <a:pPr algn="just">
              <a:lnSpc>
                <a:spcPts val="3660"/>
              </a:lnSpc>
              <a:spcBef>
                <a:spcPts val="0"/>
              </a:spcBef>
              <a:spcAft>
                <a:spcPts val="1200"/>
              </a:spcAft>
            </a:pPr>
            <a:r>
              <a:rPr lang="pt-PT" sz="2800"/>
              <a:t>Um conjunto de ferramentas forenses validadas para a análise forense de dados ativos</a:t>
            </a:r>
          </a:p>
          <a:p>
            <a:pPr marL="0" indent="0" algn="just">
              <a:lnSpc>
                <a:spcPts val="3660"/>
              </a:lnSpc>
              <a:spcBef>
                <a:spcPts val="0"/>
              </a:spcBef>
              <a:spcAft>
                <a:spcPts val="1200"/>
              </a:spcAft>
              <a:buNone/>
            </a:pPr>
            <a:r>
              <a:rPr lang="pt-PT" sz="2800"/>
              <a:t>Se não existirem especialistas disponíveis, desligar a ficha faz mais sentido do que adulterar as provas, resultando numa possível contaminação das provas e fazendo com que não sejam viáveis em tribunal. </a:t>
            </a:r>
          </a:p>
          <a:p>
            <a:pPr algn="just">
              <a:lnSpc>
                <a:spcPts val="3660"/>
              </a:lnSpc>
              <a:spcBef>
                <a:spcPts val="0"/>
              </a:spcBef>
              <a:spcAft>
                <a:spcPts val="1200"/>
              </a:spcAft>
            </a:pPr>
            <a:endParaRPr lang="en-GB" sz="2800"/>
          </a:p>
        </p:txBody>
      </p:sp>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132</a:t>
            </a:fld>
            <a:endParaRPr lang="en-US"/>
          </a:p>
        </p:txBody>
      </p:sp>
    </p:spTree>
    <p:extLst>
      <p:ext uri="{BB962C8B-B14F-4D97-AF65-F5344CB8AC3E}">
        <p14:creationId xmlns:p14="http://schemas.microsoft.com/office/powerpoint/2010/main" val="4059582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Armazenamento remoto</a:t>
            </a:r>
          </a:p>
        </p:txBody>
      </p:sp>
      <p:sp>
        <p:nvSpPr>
          <p:cNvPr id="4" name="Rectangle 3"/>
          <p:cNvSpPr>
            <a:spLocks noGrp="1" noChangeArrowheads="1"/>
          </p:cNvSpPr>
          <p:nvPr>
            <p:ph idx="1"/>
          </p:nvPr>
        </p:nvSpPr>
        <p:spPr/>
        <p:txBody>
          <a:bodyPr>
            <a:normAutofit/>
          </a:bodyPr>
          <a:lstStyle/>
          <a:p>
            <a:pPr>
              <a:lnSpc>
                <a:spcPct val="150000"/>
              </a:lnSpc>
              <a:spcBef>
                <a:spcPts val="0"/>
              </a:spcBef>
            </a:pPr>
            <a:r>
              <a:rPr lang="pt-PT"/>
              <a:t>Os dados nem sempre são armazenados localmente</a:t>
            </a:r>
          </a:p>
          <a:p>
            <a:pPr>
              <a:lnSpc>
                <a:spcPct val="150000"/>
              </a:lnSpc>
              <a:spcBef>
                <a:spcPts val="0"/>
              </a:spcBef>
            </a:pPr>
            <a:r>
              <a:rPr lang="pt-PT"/>
              <a:t>Especialmente em empresas, os dados encontram-se armazenados remotamente noutros escritórios, colocados em empresas de hospedagem, etc.</a:t>
            </a:r>
          </a:p>
          <a:p>
            <a:pPr>
              <a:lnSpc>
                <a:spcPct val="150000"/>
              </a:lnSpc>
              <a:spcBef>
                <a:spcPts val="0"/>
              </a:spcBef>
            </a:pPr>
            <a:r>
              <a:rPr lang="pt-PT"/>
              <a:t>É importante adquirir dados armazenados remotamente</a:t>
            </a:r>
          </a:p>
          <a:p>
            <a:pPr>
              <a:lnSpc>
                <a:spcPct val="150000"/>
              </a:lnSpc>
              <a:spcBef>
                <a:spcPts val="0"/>
              </a:spcBef>
            </a:pPr>
            <a:r>
              <a:rPr lang="pt-PT"/>
              <a:t>A aquisição depende da sua legislação</a:t>
            </a:r>
          </a:p>
        </p:txBody>
      </p:sp>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133</a:t>
            </a:fld>
            <a:endParaRPr lang="en-US"/>
          </a:p>
        </p:txBody>
      </p:sp>
    </p:spTree>
    <p:extLst>
      <p:ext uri="{BB962C8B-B14F-4D97-AF65-F5344CB8AC3E}">
        <p14:creationId xmlns:p14="http://schemas.microsoft.com/office/powerpoint/2010/main" val="201906628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Exemplos de armazenamento remoto</a:t>
            </a:r>
          </a:p>
        </p:txBody>
      </p:sp>
      <p:sp>
        <p:nvSpPr>
          <p:cNvPr id="4" name="Rectangle 3"/>
          <p:cNvSpPr>
            <a:spLocks noGrp="1" noChangeArrowheads="1"/>
          </p:cNvSpPr>
          <p:nvPr>
            <p:ph idx="1"/>
          </p:nvPr>
        </p:nvSpPr>
        <p:spPr/>
        <p:txBody>
          <a:bodyPr>
            <a:normAutofit/>
          </a:bodyPr>
          <a:lstStyle/>
          <a:p>
            <a:pPr lvl="0"/>
            <a:r>
              <a:rPr lang="pt-PT"/>
              <a:t>Pastas partilhadas noutros</a:t>
            </a:r>
            <a:br>
              <a:rPr lang="pt-PT"/>
            </a:br>
            <a:r>
              <a:rPr lang="pt-PT"/>
              <a:t>computadores da rede</a:t>
            </a:r>
          </a:p>
          <a:p>
            <a:pPr lvl="0"/>
            <a:r>
              <a:rPr lang="pt-PT"/>
              <a:t>Unidades de rede mapeadas</a:t>
            </a:r>
            <a:br>
              <a:rPr lang="pt-PT"/>
            </a:br>
            <a:r>
              <a:rPr lang="pt-PT"/>
              <a:t>de um servidor</a:t>
            </a:r>
          </a:p>
          <a:p>
            <a:pPr lvl="0"/>
            <a:r>
              <a:rPr lang="pt-PT"/>
              <a:t>E-mails armazenados num</a:t>
            </a:r>
            <a:br>
              <a:rPr lang="pt-PT"/>
            </a:br>
            <a:r>
              <a:rPr lang="pt-PT"/>
              <a:t>servidor IMAP ou Exchange</a:t>
            </a:r>
          </a:p>
          <a:p>
            <a:pPr lvl="0"/>
            <a:r>
              <a:rPr lang="pt-PT"/>
              <a:t>Serviços em nuvem e</a:t>
            </a:r>
            <a:br>
              <a:rPr lang="pt-PT"/>
            </a:br>
            <a:r>
              <a:rPr lang="pt-PT"/>
              <a:t>armazenamento online</a:t>
            </a:r>
          </a:p>
          <a:p>
            <a:pPr>
              <a:lnSpc>
                <a:spcPct val="150000"/>
              </a:lnSpc>
              <a:spcBef>
                <a:spcPts val="0"/>
              </a:spcBef>
            </a:pPr>
            <a:endParaRPr lang="en-GB"/>
          </a:p>
        </p:txBody>
      </p:sp>
      <p:pic>
        <p:nvPicPr>
          <p:cNvPr id="5" name="Bild 4"/>
          <p:cNvPicPr/>
          <p:nvPr/>
        </p:nvPicPr>
        <p:blipFill>
          <a:blip r:embed="rId2">
            <a:extLst>
              <a:ext uri="{28A0092B-C50C-407E-A947-70E740481C1C}">
                <a14:useLocalDpi xmlns:a14="http://schemas.microsoft.com/office/drawing/2010/main" val="0"/>
              </a:ext>
            </a:extLst>
          </a:blip>
          <a:srcRect r="22275" b="5872"/>
          <a:stretch>
            <a:fillRect/>
          </a:stretch>
        </p:blipFill>
        <p:spPr bwMode="auto">
          <a:xfrm>
            <a:off x="6479493" y="1298500"/>
            <a:ext cx="2609283" cy="2520330"/>
          </a:xfrm>
          <a:prstGeom prst="rect">
            <a:avLst/>
          </a:prstGeom>
          <a:noFill/>
          <a:ln>
            <a:noFill/>
          </a:ln>
        </p:spPr>
      </p:pic>
      <p:pic>
        <p:nvPicPr>
          <p:cNvPr id="6" name="Bild 5"/>
          <p:cNvPicPr/>
          <p:nvPr/>
        </p:nvPicPr>
        <p:blipFill>
          <a:blip r:embed="rId3">
            <a:extLst>
              <a:ext uri="{28A0092B-C50C-407E-A947-70E740481C1C}">
                <a14:useLocalDpi xmlns:a14="http://schemas.microsoft.com/office/drawing/2010/main" val="0"/>
              </a:ext>
            </a:extLst>
          </a:blip>
          <a:srcRect/>
          <a:stretch>
            <a:fillRect/>
          </a:stretch>
        </p:blipFill>
        <p:spPr bwMode="auto">
          <a:xfrm>
            <a:off x="5704060" y="3887304"/>
            <a:ext cx="3421532" cy="2459719"/>
          </a:xfrm>
          <a:prstGeom prst="rect">
            <a:avLst/>
          </a:prstGeom>
          <a:noFill/>
          <a:ln>
            <a:noFill/>
          </a:ln>
        </p:spPr>
      </p:pic>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134</a:t>
            </a:fld>
            <a:endParaRPr lang="en-US"/>
          </a:p>
        </p:txBody>
      </p:sp>
    </p:spTree>
    <p:extLst>
      <p:ext uri="{BB962C8B-B14F-4D97-AF65-F5344CB8AC3E}">
        <p14:creationId xmlns:p14="http://schemas.microsoft.com/office/powerpoint/2010/main" val="205794574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Dados armazenados na nuvem</a:t>
            </a:r>
          </a:p>
        </p:txBody>
      </p:sp>
      <p:sp>
        <p:nvSpPr>
          <p:cNvPr id="4" name="Rectangle 3"/>
          <p:cNvSpPr>
            <a:spLocks noGrp="1" noChangeArrowheads="1"/>
          </p:cNvSpPr>
          <p:nvPr>
            <p:ph idx="1"/>
          </p:nvPr>
        </p:nvSpPr>
        <p:spPr>
          <a:xfrm>
            <a:off x="457200" y="1600200"/>
            <a:ext cx="8229600" cy="4896610"/>
          </a:xfrm>
        </p:spPr>
        <p:txBody>
          <a:bodyPr>
            <a:normAutofit fontScale="92500" lnSpcReduction="10000"/>
          </a:bodyPr>
          <a:lstStyle/>
          <a:p>
            <a:pPr>
              <a:lnSpc>
                <a:spcPct val="150000"/>
              </a:lnSpc>
              <a:spcBef>
                <a:spcPts val="0"/>
              </a:spcBef>
            </a:pPr>
            <a:endParaRPr lang="en-GB"/>
          </a:p>
          <a:p>
            <a:pPr>
              <a:lnSpc>
                <a:spcPct val="150000"/>
              </a:lnSpc>
              <a:spcBef>
                <a:spcPts val="0"/>
              </a:spcBef>
            </a:pPr>
            <a:endParaRPr lang="en-GB"/>
          </a:p>
          <a:p>
            <a:pPr>
              <a:lnSpc>
                <a:spcPct val="150000"/>
              </a:lnSpc>
              <a:spcBef>
                <a:spcPts val="0"/>
              </a:spcBef>
            </a:pPr>
            <a:endParaRPr lang="en-GB"/>
          </a:p>
          <a:p>
            <a:pPr>
              <a:lnSpc>
                <a:spcPct val="150000"/>
              </a:lnSpc>
              <a:spcBef>
                <a:spcPts val="0"/>
              </a:spcBef>
            </a:pPr>
            <a:endParaRPr lang="en-GB"/>
          </a:p>
          <a:p>
            <a:pPr>
              <a:lnSpc>
                <a:spcPct val="150000"/>
              </a:lnSpc>
              <a:spcBef>
                <a:spcPts val="0"/>
              </a:spcBef>
            </a:pPr>
            <a:endParaRPr lang="en-GB"/>
          </a:p>
          <a:p>
            <a:pPr marL="0" indent="0">
              <a:lnSpc>
                <a:spcPct val="150000"/>
              </a:lnSpc>
              <a:spcBef>
                <a:spcPts val="0"/>
              </a:spcBef>
              <a:buNone/>
            </a:pPr>
            <a:endParaRPr lang="en-GB"/>
          </a:p>
          <a:p>
            <a:pPr marL="0" indent="0" algn="r">
              <a:lnSpc>
                <a:spcPct val="150000"/>
              </a:lnSpc>
              <a:spcBef>
                <a:spcPts val="0"/>
              </a:spcBef>
              <a:buNone/>
            </a:pPr>
            <a:endParaRPr lang="en-GB" sz="2000" i="1"/>
          </a:p>
          <a:p>
            <a:pPr marL="0" indent="0" algn="r">
              <a:lnSpc>
                <a:spcPct val="150000"/>
              </a:lnSpc>
              <a:spcBef>
                <a:spcPts val="0"/>
              </a:spcBef>
              <a:buNone/>
            </a:pPr>
            <a:r>
              <a:rPr lang="pt-PT" sz="2000" i="1"/>
              <a:t>Fonte: Criado por Sam Johnston, Wikipedia.com </a:t>
            </a:r>
          </a:p>
        </p:txBody>
      </p:sp>
      <p:pic>
        <p:nvPicPr>
          <p:cNvPr id="6" name="Picture 75"/>
          <p:cNvPicPr/>
          <p:nvPr/>
        </p:nvPicPr>
        <p:blipFill>
          <a:blip r:embed="rId3">
            <a:extLst>
              <a:ext uri="{28A0092B-C50C-407E-A947-70E740481C1C}">
                <a14:useLocalDpi xmlns:a14="http://schemas.microsoft.com/office/drawing/2010/main" val="0"/>
              </a:ext>
            </a:extLst>
          </a:blip>
          <a:srcRect/>
          <a:stretch>
            <a:fillRect/>
          </a:stretch>
        </p:blipFill>
        <p:spPr bwMode="auto">
          <a:xfrm>
            <a:off x="1958094" y="950544"/>
            <a:ext cx="5386558" cy="4760214"/>
          </a:xfrm>
          <a:prstGeom prst="rect">
            <a:avLst/>
          </a:prstGeom>
          <a:noFill/>
          <a:ln>
            <a:noFill/>
          </a:ln>
        </p:spPr>
      </p:pic>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135</a:t>
            </a:fld>
            <a:endParaRPr lang="en-US"/>
          </a:p>
        </p:txBody>
      </p:sp>
    </p:spTree>
    <p:extLst>
      <p:ext uri="{BB962C8B-B14F-4D97-AF65-F5344CB8AC3E}">
        <p14:creationId xmlns:p14="http://schemas.microsoft.com/office/powerpoint/2010/main" val="52256805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Computação na nuvem</a:t>
            </a:r>
          </a:p>
        </p:txBody>
      </p:sp>
      <p:sp>
        <p:nvSpPr>
          <p:cNvPr id="4" name="Rectangle 3"/>
          <p:cNvSpPr>
            <a:spLocks noGrp="1" noChangeArrowheads="1"/>
          </p:cNvSpPr>
          <p:nvPr>
            <p:ph idx="1"/>
          </p:nvPr>
        </p:nvSpPr>
        <p:spPr/>
        <p:txBody>
          <a:bodyPr>
            <a:normAutofit fontScale="85000" lnSpcReduction="10000"/>
          </a:bodyPr>
          <a:lstStyle/>
          <a:p>
            <a:pPr marL="0" indent="0" algn="just">
              <a:lnSpc>
                <a:spcPct val="150000"/>
              </a:lnSpc>
              <a:spcBef>
                <a:spcPts val="0"/>
              </a:spcBef>
              <a:buNone/>
            </a:pPr>
            <a:r>
              <a:rPr lang="pt-PT"/>
              <a:t>a computação na nuvem é um modelo que permite o acesso à rede omnipresente e conveniente a um conjunto partilhado de funcionalidades de computação configuráveis (por exemplo, redes, servidores, armazenamento, aplicações e serviços) que podem ser rapidamente disponibilizados e libertados com o mínimo esforço ou serviço de gestão ou interação com o fornecedor de serviço. </a:t>
            </a:r>
          </a:p>
          <a:p>
            <a:pPr marL="0" indent="0">
              <a:lnSpc>
                <a:spcPct val="150000"/>
              </a:lnSpc>
              <a:spcBef>
                <a:spcPts val="0"/>
              </a:spcBef>
              <a:buNone/>
            </a:pPr>
            <a:endParaRPr lang="en-US"/>
          </a:p>
          <a:p>
            <a:pPr marL="0" indent="0" algn="r">
              <a:lnSpc>
                <a:spcPct val="150000"/>
              </a:lnSpc>
              <a:spcBef>
                <a:spcPts val="0"/>
              </a:spcBef>
              <a:buNone/>
            </a:pPr>
            <a:r>
              <a:rPr lang="pt-PT" sz="1900" i="1"/>
              <a:t>Fonte: Mell e Grance, NIST, 2011, http://csrc.nist.gov/publications/PubsSPs.html#800-145</a:t>
            </a:r>
            <a:r>
              <a:rPr lang="pt-PT" sz="1900"/>
              <a:t> </a:t>
            </a:r>
          </a:p>
        </p:txBody>
      </p:sp>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136</a:t>
            </a:fld>
            <a:endParaRPr lang="en-US"/>
          </a:p>
        </p:txBody>
      </p:sp>
    </p:spTree>
    <p:extLst>
      <p:ext uri="{BB962C8B-B14F-4D97-AF65-F5344CB8AC3E}">
        <p14:creationId xmlns:p14="http://schemas.microsoft.com/office/powerpoint/2010/main" val="174065099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Prestadores de nuvem comuns</a:t>
            </a:r>
          </a:p>
        </p:txBody>
      </p:sp>
      <p:pic>
        <p:nvPicPr>
          <p:cNvPr id="5" name="Grafik 364"/>
          <p:cNvPicPr/>
          <p:nvPr/>
        </p:nvPicPr>
        <p:blipFill>
          <a:blip r:embed="rId3">
            <a:extLst>
              <a:ext uri="{28A0092B-C50C-407E-A947-70E740481C1C}">
                <a14:useLocalDpi xmlns:a14="http://schemas.microsoft.com/office/drawing/2010/main" val="0"/>
              </a:ext>
            </a:extLst>
          </a:blip>
          <a:srcRect/>
          <a:stretch>
            <a:fillRect/>
          </a:stretch>
        </p:blipFill>
        <p:spPr bwMode="auto">
          <a:xfrm>
            <a:off x="1454204" y="2076566"/>
            <a:ext cx="1842666" cy="856450"/>
          </a:xfrm>
          <a:prstGeom prst="rect">
            <a:avLst/>
          </a:prstGeom>
          <a:noFill/>
          <a:ln>
            <a:noFill/>
          </a:ln>
          <a:effectLst>
            <a:reflection blurRad="6350" stA="52000" endA="300" endPos="35000" dir="5400000" sy="-100000" algn="bl" rotWithShape="0"/>
          </a:effectLst>
        </p:spPr>
      </p:pic>
      <p:pic>
        <p:nvPicPr>
          <p:cNvPr id="6" name="Grafik 368"/>
          <p:cNvPicPr/>
          <p:nvPr/>
        </p:nvPicPr>
        <p:blipFill>
          <a:blip r:embed="rId4">
            <a:extLst>
              <a:ext uri="{28A0092B-C50C-407E-A947-70E740481C1C}">
                <a14:useLocalDpi xmlns:a14="http://schemas.microsoft.com/office/drawing/2010/main" val="0"/>
              </a:ext>
            </a:extLst>
          </a:blip>
          <a:srcRect/>
          <a:stretch>
            <a:fillRect/>
          </a:stretch>
        </p:blipFill>
        <p:spPr bwMode="auto">
          <a:xfrm>
            <a:off x="1454204" y="3949626"/>
            <a:ext cx="1371233" cy="946344"/>
          </a:xfrm>
          <a:prstGeom prst="rect">
            <a:avLst/>
          </a:prstGeom>
          <a:noFill/>
          <a:ln>
            <a:noFill/>
          </a:ln>
          <a:effectLst>
            <a:reflection blurRad="6350" stA="52000" endA="300" endPos="35000" dir="5400000" sy="-100000" algn="bl" rotWithShape="0"/>
          </a:effectLst>
        </p:spPr>
      </p:pic>
      <p:pic>
        <p:nvPicPr>
          <p:cNvPr id="7" name="Grafik 372"/>
          <p:cNvPicPr/>
          <p:nvPr/>
        </p:nvPicPr>
        <p:blipFill>
          <a:blip r:embed="rId5">
            <a:extLst>
              <a:ext uri="{28A0092B-C50C-407E-A947-70E740481C1C}">
                <a14:useLocalDpi xmlns:a14="http://schemas.microsoft.com/office/drawing/2010/main" val="0"/>
              </a:ext>
            </a:extLst>
          </a:blip>
          <a:srcRect/>
          <a:stretch>
            <a:fillRect/>
          </a:stretch>
        </p:blipFill>
        <p:spPr bwMode="auto">
          <a:xfrm>
            <a:off x="2966181" y="5290035"/>
            <a:ext cx="1365746" cy="537091"/>
          </a:xfrm>
          <a:prstGeom prst="rect">
            <a:avLst/>
          </a:prstGeom>
          <a:noFill/>
          <a:ln>
            <a:noFill/>
          </a:ln>
          <a:effectLst>
            <a:reflection blurRad="6350" stA="52000" endA="300" endPos="35000" dir="5400000" sy="-100000" algn="bl" rotWithShape="0"/>
          </a:effectLst>
        </p:spPr>
      </p:pic>
      <p:pic>
        <p:nvPicPr>
          <p:cNvPr id="8" name="Grafik 376"/>
          <p:cNvPicPr/>
          <p:nvPr/>
        </p:nvPicPr>
        <p:blipFill>
          <a:blip r:embed="rId6">
            <a:extLst>
              <a:ext uri="{28A0092B-C50C-407E-A947-70E740481C1C}">
                <a14:useLocalDpi xmlns:a14="http://schemas.microsoft.com/office/drawing/2010/main" val="0"/>
              </a:ext>
            </a:extLst>
          </a:blip>
          <a:srcRect/>
          <a:stretch>
            <a:fillRect/>
          </a:stretch>
        </p:blipFill>
        <p:spPr bwMode="auto">
          <a:xfrm>
            <a:off x="6178400" y="4696676"/>
            <a:ext cx="1933914" cy="593360"/>
          </a:xfrm>
          <a:prstGeom prst="rect">
            <a:avLst/>
          </a:prstGeom>
          <a:noFill/>
          <a:ln>
            <a:noFill/>
          </a:ln>
          <a:effectLst>
            <a:reflection blurRad="6350" stA="52000" endA="300" endPos="35000" dir="5400000" sy="-100000" algn="bl" rotWithShape="0"/>
          </a:effectLst>
        </p:spPr>
      </p:pic>
      <p:pic>
        <p:nvPicPr>
          <p:cNvPr id="9" name="Grafik 380"/>
          <p:cNvPicPr/>
          <p:nvPr/>
        </p:nvPicPr>
        <p:blipFill>
          <a:blip r:embed="rId7">
            <a:extLst>
              <a:ext uri="{28A0092B-C50C-407E-A947-70E740481C1C}">
                <a14:useLocalDpi xmlns:a14="http://schemas.microsoft.com/office/drawing/2010/main" val="0"/>
              </a:ext>
            </a:extLst>
          </a:blip>
          <a:srcRect/>
          <a:stretch>
            <a:fillRect/>
          </a:stretch>
        </p:blipFill>
        <p:spPr bwMode="auto">
          <a:xfrm>
            <a:off x="6528786" y="2220440"/>
            <a:ext cx="1846693" cy="890758"/>
          </a:xfrm>
          <a:prstGeom prst="rect">
            <a:avLst/>
          </a:prstGeom>
          <a:noFill/>
          <a:ln>
            <a:noFill/>
          </a:ln>
          <a:effectLst>
            <a:reflection blurRad="6350" stA="52000" endA="300" endPos="35000" dir="5400000" sy="-100000" algn="bl" rotWithShape="0"/>
          </a:effectLst>
        </p:spPr>
      </p:pic>
      <p:pic>
        <p:nvPicPr>
          <p:cNvPr id="10" name="Grafik 384"/>
          <p:cNvPicPr/>
          <p:nvPr/>
        </p:nvPicPr>
        <p:blipFill>
          <a:blip r:embed="rId8">
            <a:extLst>
              <a:ext uri="{28A0092B-C50C-407E-A947-70E740481C1C}">
                <a14:useLocalDpi xmlns:a14="http://schemas.microsoft.com/office/drawing/2010/main" val="0"/>
              </a:ext>
            </a:extLst>
          </a:blip>
          <a:srcRect/>
          <a:stretch>
            <a:fillRect/>
          </a:stretch>
        </p:blipFill>
        <p:spPr bwMode="auto">
          <a:xfrm>
            <a:off x="4331927" y="3111198"/>
            <a:ext cx="1374444" cy="1086770"/>
          </a:xfrm>
          <a:prstGeom prst="rect">
            <a:avLst/>
          </a:prstGeom>
          <a:noFill/>
          <a:ln>
            <a:noFill/>
          </a:ln>
          <a:effectLst>
            <a:reflection blurRad="6350" stA="52000" endA="300" endPos="35000" dir="5400000" sy="-100000" algn="bl" rotWithShape="0"/>
          </a:effectLst>
        </p:spPr>
      </p:pic>
      <p:sp>
        <p:nvSpPr>
          <p:cNvPr id="3" name="Textfeld 2"/>
          <p:cNvSpPr txBox="1"/>
          <p:nvPr/>
        </p:nvSpPr>
        <p:spPr>
          <a:xfrm>
            <a:off x="586256" y="6341429"/>
            <a:ext cx="7344078" cy="369332"/>
          </a:xfrm>
          <a:prstGeom prst="rect">
            <a:avLst/>
          </a:prstGeom>
          <a:noFill/>
        </p:spPr>
        <p:txBody>
          <a:bodyPr wrap="none" rtlCol="0">
            <a:spAutoFit/>
          </a:bodyPr>
          <a:lstStyle/>
          <a:p>
            <a:r>
              <a:rPr lang="pt-PT"/>
              <a:t>Mais: http://en.wikipedia.org/wiki/Comparison_of_online_backup_services</a:t>
            </a:r>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137</a:t>
            </a:fld>
            <a:endParaRPr lang="en-US"/>
          </a:p>
        </p:txBody>
      </p:sp>
    </p:spTree>
    <p:extLst>
      <p:ext uri="{BB962C8B-B14F-4D97-AF65-F5344CB8AC3E}">
        <p14:creationId xmlns:p14="http://schemas.microsoft.com/office/powerpoint/2010/main" val="209903353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O que fazer com o armazenamento remoto?</a:t>
            </a:r>
          </a:p>
        </p:txBody>
      </p:sp>
      <p:sp>
        <p:nvSpPr>
          <p:cNvPr id="4" name="Rectangle 3"/>
          <p:cNvSpPr>
            <a:spLocks noGrp="1" noChangeArrowheads="1"/>
          </p:cNvSpPr>
          <p:nvPr>
            <p:ph idx="1"/>
          </p:nvPr>
        </p:nvSpPr>
        <p:spPr/>
        <p:txBody>
          <a:bodyPr>
            <a:normAutofit fontScale="85000" lnSpcReduction="10000"/>
          </a:bodyPr>
          <a:lstStyle/>
          <a:p>
            <a:pPr marL="0" indent="0">
              <a:lnSpc>
                <a:spcPct val="150000"/>
              </a:lnSpc>
              <a:spcBef>
                <a:spcPts val="0"/>
              </a:spcBef>
              <a:buNone/>
            </a:pPr>
            <a:r>
              <a:rPr lang="pt-PT"/>
              <a:t>Identificação:</a:t>
            </a:r>
          </a:p>
          <a:p>
            <a:pPr lvl="0"/>
            <a:r>
              <a:rPr lang="pt-PT"/>
              <a:t>Ícones na área de notificação </a:t>
            </a:r>
          </a:p>
          <a:p>
            <a:pPr lvl="0"/>
            <a:r>
              <a:rPr lang="pt-PT"/>
              <a:t>Controlar o software instalado</a:t>
            </a:r>
          </a:p>
          <a:p>
            <a:pPr lvl="0"/>
            <a:r>
              <a:rPr lang="pt-PT"/>
              <a:t>Lista de processos </a:t>
            </a:r>
          </a:p>
          <a:p>
            <a:pPr lvl="0"/>
            <a:r>
              <a:rPr lang="pt-PT"/>
              <a:t>Partilhas de rede e unidades de rede mapeadas</a:t>
            </a:r>
          </a:p>
          <a:p>
            <a:pPr lvl="0"/>
            <a:r>
              <a:rPr lang="pt-PT"/>
              <a:t>Observar o tráfego da rede</a:t>
            </a:r>
          </a:p>
          <a:p>
            <a:pPr lvl="0"/>
            <a:r>
              <a:rPr lang="pt-PT"/>
              <a:t>Indicar tomadas abertas e de escuta em atividades suspeitas.</a:t>
            </a:r>
          </a:p>
          <a:p>
            <a:pPr lvl="0"/>
            <a:r>
              <a:rPr lang="pt-PT"/>
              <a:t>Adquirir todos os dados que parecem estar armazenados remotamente. </a:t>
            </a:r>
          </a:p>
        </p:txBody>
      </p:sp>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138</a:t>
            </a:fld>
            <a:endParaRPr lang="en-US"/>
          </a:p>
        </p:txBody>
      </p:sp>
    </p:spTree>
    <p:extLst>
      <p:ext uri="{BB962C8B-B14F-4D97-AF65-F5344CB8AC3E}">
        <p14:creationId xmlns:p14="http://schemas.microsoft.com/office/powerpoint/2010/main" val="174268624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5800" y="0"/>
            <a:ext cx="5220201" cy="6858000"/>
          </a:xfrm>
          <a:prstGeom prst="rect">
            <a:avLst/>
          </a:prstGeom>
        </p:spPr>
      </p:pic>
      <p:sp>
        <p:nvSpPr>
          <p:cNvPr id="2" name="Espace réservé du numéro de diapositive 1"/>
          <p:cNvSpPr>
            <a:spLocks noGrp="1"/>
          </p:cNvSpPr>
          <p:nvPr>
            <p:ph type="sldNum" sz="quarter" idx="12"/>
          </p:nvPr>
        </p:nvSpPr>
        <p:spPr/>
        <p:txBody>
          <a:bodyPr/>
          <a:lstStyle/>
          <a:p>
            <a:r>
              <a:rPr lang="pt-PT"/>
              <a:t>!</a:t>
            </a:r>
            <a:fld id="{C1820EB3-92EE-104B-92CD-26C09B1518FE}" type="slidenum">
              <a:rPr lang="en-US" smtClean="0"/>
              <a:pPr/>
              <a:t>139</a:t>
            </a:fld>
            <a:endParaRPr lang="en-US"/>
          </a:p>
        </p:txBody>
      </p:sp>
    </p:spTree>
    <p:extLst>
      <p:ext uri="{BB962C8B-B14F-4D97-AF65-F5344CB8AC3E}">
        <p14:creationId xmlns:p14="http://schemas.microsoft.com/office/powerpoint/2010/main" val="10510499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464" y="265929"/>
            <a:ext cx="8843554" cy="1143000"/>
          </a:xfrm>
        </p:spPr>
        <p:txBody>
          <a:bodyPr>
            <a:normAutofit fontScale="90000"/>
          </a:bodyPr>
          <a:lstStyle/>
          <a:p>
            <a:r>
              <a:rPr lang="pt-PT" b="1"/>
              <a:t>Fontes e tipos de provas eletrónicas</a:t>
            </a:r>
          </a:p>
        </p:txBody>
      </p:sp>
      <p:sp>
        <p:nvSpPr>
          <p:cNvPr id="3" name="Content Placeholder 2"/>
          <p:cNvSpPr>
            <a:spLocks noGrp="1"/>
          </p:cNvSpPr>
          <p:nvPr>
            <p:ph idx="1"/>
          </p:nvPr>
        </p:nvSpPr>
        <p:spPr/>
        <p:txBody>
          <a:bodyPr/>
          <a:lstStyle/>
          <a:p>
            <a:r>
              <a:rPr lang="pt-PT" b="1"/>
              <a:t>Fontes</a:t>
            </a:r>
          </a:p>
          <a:p>
            <a:pPr lvl="1"/>
            <a:r>
              <a:rPr lang="pt-PT"/>
              <a:t>Qualquer dispositivo eletrónico</a:t>
            </a:r>
          </a:p>
          <a:p>
            <a:r>
              <a:rPr lang="pt-PT" b="1"/>
              <a:t>Tipos</a:t>
            </a:r>
          </a:p>
          <a:p>
            <a:pPr lvl="1"/>
            <a:r>
              <a:rPr lang="pt-PT"/>
              <a:t>Dados estáticos (módulo morto)</a:t>
            </a:r>
          </a:p>
          <a:p>
            <a:pPr lvl="1"/>
            <a:r>
              <a:rPr lang="pt-PT"/>
              <a:t>Dados ativos (memória e servidores)</a:t>
            </a:r>
          </a:p>
          <a:p>
            <a:pPr lvl="1"/>
            <a:r>
              <a:rPr lang="pt-PT"/>
              <a:t>Dados da Internet</a:t>
            </a:r>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14</a:t>
            </a:fld>
            <a:endParaRPr lang="en-US"/>
          </a:p>
        </p:txBody>
      </p:sp>
    </p:spTree>
    <p:extLst>
      <p:ext uri="{BB962C8B-B14F-4D97-AF65-F5344CB8AC3E}">
        <p14:creationId xmlns:p14="http://schemas.microsoft.com/office/powerpoint/2010/main" val="376164754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pt-PT"/>
              <a:t>!</a:t>
            </a:r>
            <a:fld id="{CBD56858-EB0B-D04D-B23C-7A827FD60C9F}" type="slidenum">
              <a:rPr lang="en-US" smtClean="0"/>
              <a:pPr/>
              <a:t>140</a:t>
            </a:fld>
            <a:endParaRPr lang="en-US"/>
          </a:p>
        </p:txBody>
      </p:sp>
      <p:sp>
        <p:nvSpPr>
          <p:cNvPr id="5" name="TextBox 4"/>
          <p:cNvSpPr txBox="1"/>
          <p:nvPr/>
        </p:nvSpPr>
        <p:spPr>
          <a:xfrm>
            <a:off x="2644779" y="2902748"/>
            <a:ext cx="3692047" cy="1569660"/>
          </a:xfrm>
          <a:prstGeom prst="rect">
            <a:avLst/>
          </a:prstGeom>
          <a:noFill/>
        </p:spPr>
        <p:txBody>
          <a:bodyPr wrap="square" rtlCol="0">
            <a:spAutoFit/>
          </a:bodyPr>
          <a:lstStyle/>
          <a:p>
            <a:pPr lvl="1" algn="ctr"/>
            <a:r>
              <a:rPr lang="pt-PT" sz="3200" b="1">
                <a:solidFill>
                  <a:schemeClr val="accent1">
                    <a:lumMod val="25000"/>
                  </a:schemeClr>
                </a:solidFill>
                <a:latin typeface="Calibri" pitchFamily="34" charset="0"/>
              </a:rPr>
              <a:t>IDENTIFICAÇÃO, TRANSPORTE E ARMAZENAMENTO</a:t>
            </a:r>
          </a:p>
        </p:txBody>
      </p:sp>
    </p:spTree>
    <p:extLst>
      <p:ext uri="{BB962C8B-B14F-4D97-AF65-F5344CB8AC3E}">
        <p14:creationId xmlns:p14="http://schemas.microsoft.com/office/powerpoint/2010/main" val="154462738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Identificação</a:t>
            </a:r>
          </a:p>
        </p:txBody>
      </p:sp>
      <p:sp>
        <p:nvSpPr>
          <p:cNvPr id="4" name="Rectangle 3"/>
          <p:cNvSpPr>
            <a:spLocks noGrp="1" noChangeArrowheads="1"/>
          </p:cNvSpPr>
          <p:nvPr>
            <p:ph idx="1"/>
          </p:nvPr>
        </p:nvSpPr>
        <p:spPr>
          <a:xfrm>
            <a:off x="457200" y="1600200"/>
            <a:ext cx="4871479" cy="4525963"/>
          </a:xfrm>
        </p:spPr>
        <p:txBody>
          <a:bodyPr>
            <a:noAutofit/>
          </a:bodyPr>
          <a:lstStyle/>
          <a:p>
            <a:pPr algn="just">
              <a:lnSpc>
                <a:spcPct val="150000"/>
              </a:lnSpc>
              <a:spcBef>
                <a:spcPts val="0"/>
              </a:spcBef>
            </a:pPr>
            <a:r>
              <a:rPr lang="pt-PT" sz="2000" dirty="0"/>
              <a:t>Identifique todos os dispositivos e ligações de cabo</a:t>
            </a:r>
          </a:p>
          <a:p>
            <a:pPr algn="just">
              <a:lnSpc>
                <a:spcPct val="150000"/>
              </a:lnSpc>
              <a:spcBef>
                <a:spcPts val="0"/>
              </a:spcBef>
            </a:pPr>
            <a:endParaRPr lang="en-GB" sz="2000" dirty="0"/>
          </a:p>
          <a:p>
            <a:pPr algn="just">
              <a:lnSpc>
                <a:spcPct val="150000"/>
              </a:lnSpc>
              <a:spcBef>
                <a:spcPts val="0"/>
              </a:spcBef>
            </a:pPr>
            <a:r>
              <a:rPr lang="pt-PT" sz="2000" dirty="0"/>
              <a:t>Não coloque etiquetas adesivas na superfície de dispositivos de armazenamento de dados informáticos. Utilize caixas, malas e envelopes para a embalagem e etiquetagem de dispositivos de armazenamento de dados informáticos</a:t>
            </a:r>
          </a:p>
        </p:txBody>
      </p:sp>
      <p:pic>
        <p:nvPicPr>
          <p:cNvPr id="3" name="Bild 2"/>
          <p:cNvPicPr>
            <a:picLocks noChangeAspect="1"/>
          </p:cNvPicPr>
          <p:nvPr/>
        </p:nvPicPr>
        <p:blipFill>
          <a:blip r:embed="rId2"/>
          <a:stretch>
            <a:fillRect/>
          </a:stretch>
        </p:blipFill>
        <p:spPr>
          <a:xfrm>
            <a:off x="5429924" y="1876319"/>
            <a:ext cx="3614602" cy="2168761"/>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fld id="{C1820EB3-92EE-104B-92CD-26C09B1518FE}" type="slidenum">
              <a:rPr lang="en-US" smtClean="0"/>
              <a:pPr/>
              <a:t>141</a:t>
            </a:fld>
            <a:endParaRPr lang="en-US"/>
          </a:p>
        </p:txBody>
      </p:sp>
    </p:spTree>
    <p:extLst>
      <p:ext uri="{BB962C8B-B14F-4D97-AF65-F5344CB8AC3E}">
        <p14:creationId xmlns:p14="http://schemas.microsoft.com/office/powerpoint/2010/main" val="176021903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8471"/>
          </a:xfrm>
        </p:spPr>
        <p:txBody>
          <a:bodyPr/>
          <a:lstStyle/>
          <a:p>
            <a:r>
              <a:rPr lang="pt-PT" b="1"/>
              <a:t>Embalagem, transporte e armazenamento</a:t>
            </a:r>
          </a:p>
        </p:txBody>
      </p:sp>
      <p:sp>
        <p:nvSpPr>
          <p:cNvPr id="3" name="Content Placeholder 2"/>
          <p:cNvSpPr>
            <a:spLocks noGrp="1"/>
          </p:cNvSpPr>
          <p:nvPr>
            <p:ph idx="1"/>
          </p:nvPr>
        </p:nvSpPr>
        <p:spPr/>
        <p:txBody>
          <a:bodyPr>
            <a:normAutofit fontScale="92500" lnSpcReduction="10000"/>
          </a:bodyPr>
          <a:lstStyle/>
          <a:p>
            <a:pPr marL="363538" indent="0" algn="just">
              <a:buNone/>
            </a:pPr>
            <a:r>
              <a:rPr lang="pt-PT"/>
              <a:t>Computadores e dispositivos e equipamentos relacionados são instrumentos eletrónicos frágeis que são sensíveis à temperatura, humidade, a choques físico, eletricidade estática, fontes magnéticas e até mesmo a algumas ações (por exemplo, ligar/desligar). Portanto, devem ser tomadas precauções especiais ao embalar, transportar e armazenar provas eletrónicas. Para manter a cadeia de custódia, a embalagem, transporte e armazenamento devem ser adequadamente registados</a:t>
            </a:r>
          </a:p>
          <a:p>
            <a:pPr algn="just">
              <a:buNone/>
            </a:pPr>
            <a:endParaRPr lang="en-US"/>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142</a:t>
            </a:fld>
            <a:endParaRPr lang="en-US"/>
          </a:p>
        </p:txBody>
      </p:sp>
    </p:spTree>
    <p:extLst>
      <p:ext uri="{BB962C8B-B14F-4D97-AF65-F5344CB8AC3E}">
        <p14:creationId xmlns:p14="http://schemas.microsoft.com/office/powerpoint/2010/main" val="30630824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Embalagem e Transporte</a:t>
            </a:r>
          </a:p>
        </p:txBody>
      </p:sp>
      <p:sp>
        <p:nvSpPr>
          <p:cNvPr id="4" name="Rectangle 3"/>
          <p:cNvSpPr>
            <a:spLocks noGrp="1" noChangeArrowheads="1"/>
          </p:cNvSpPr>
          <p:nvPr>
            <p:ph idx="1"/>
          </p:nvPr>
        </p:nvSpPr>
        <p:spPr>
          <a:xfrm>
            <a:off x="457200" y="1600200"/>
            <a:ext cx="5170600" cy="5123194"/>
          </a:xfrm>
        </p:spPr>
        <p:txBody>
          <a:bodyPr>
            <a:noAutofit/>
          </a:bodyPr>
          <a:lstStyle/>
          <a:p>
            <a:pPr algn="just">
              <a:lnSpc>
                <a:spcPct val="150000"/>
              </a:lnSpc>
              <a:spcBef>
                <a:spcPts val="0"/>
              </a:spcBef>
            </a:pPr>
            <a:r>
              <a:rPr lang="pt-PT" sz="2000" dirty="0"/>
              <a:t>Provas Eletrónicas podem ser sensíveis à temperatura, humidade, a choques físicos, eletricidade estática, fontes magnéticas e até mesmo a algumas ações (por exemplo, </a:t>
            </a:r>
            <a:r>
              <a:rPr lang="pt-PT" sz="2000" dirty="0" err="1"/>
              <a:t>ligar/desligar</a:t>
            </a:r>
            <a:r>
              <a:rPr lang="pt-PT" sz="2000" dirty="0"/>
              <a:t>). </a:t>
            </a:r>
          </a:p>
          <a:p>
            <a:pPr algn="just">
              <a:lnSpc>
                <a:spcPct val="150000"/>
              </a:lnSpc>
              <a:spcBef>
                <a:spcPts val="0"/>
              </a:spcBef>
            </a:pPr>
            <a:endParaRPr lang="en-US" sz="2000" dirty="0"/>
          </a:p>
          <a:p>
            <a:pPr algn="just">
              <a:lnSpc>
                <a:spcPct val="150000"/>
              </a:lnSpc>
              <a:spcBef>
                <a:spcPts val="0"/>
              </a:spcBef>
            </a:pPr>
            <a:r>
              <a:rPr lang="pt-PT" sz="2000" dirty="0"/>
              <a:t>Provas Eletrónicas devem ser tratadas com cuidado e devem ser utilizadas malas e caixas apropriadas para apreender os dispositivos.</a:t>
            </a:r>
          </a:p>
        </p:txBody>
      </p:sp>
      <p:pic>
        <p:nvPicPr>
          <p:cNvPr id="5" name="Bild 4"/>
          <p:cNvPicPr>
            <a:picLocks noChangeAspect="1"/>
          </p:cNvPicPr>
          <p:nvPr/>
        </p:nvPicPr>
        <p:blipFill>
          <a:blip r:embed="rId2"/>
          <a:stretch>
            <a:fillRect/>
          </a:stretch>
        </p:blipFill>
        <p:spPr>
          <a:xfrm>
            <a:off x="5627800" y="1761415"/>
            <a:ext cx="3516200" cy="2684033"/>
          </a:xfrm>
          <a:prstGeom prst="rect">
            <a:avLst/>
          </a:prstGeom>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143</a:t>
            </a:fld>
            <a:endParaRPr lang="en-US"/>
          </a:p>
        </p:txBody>
      </p:sp>
    </p:spTree>
    <p:extLst>
      <p:ext uri="{BB962C8B-B14F-4D97-AF65-F5344CB8AC3E}">
        <p14:creationId xmlns:p14="http://schemas.microsoft.com/office/powerpoint/2010/main" val="26658336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Transporte</a:t>
            </a:r>
          </a:p>
        </p:txBody>
      </p:sp>
      <p:sp>
        <p:nvSpPr>
          <p:cNvPr id="4" name="Rectangle 3"/>
          <p:cNvSpPr>
            <a:spLocks noGrp="1" noChangeArrowheads="1"/>
          </p:cNvSpPr>
          <p:nvPr>
            <p:ph idx="1"/>
          </p:nvPr>
        </p:nvSpPr>
        <p:spPr>
          <a:xfrm>
            <a:off x="457200" y="1600200"/>
            <a:ext cx="5235660" cy="4525963"/>
          </a:xfrm>
        </p:spPr>
        <p:txBody>
          <a:bodyPr>
            <a:noAutofit/>
          </a:bodyPr>
          <a:lstStyle/>
          <a:p>
            <a:pPr algn="just">
              <a:lnSpc>
                <a:spcPct val="150000"/>
              </a:lnSpc>
              <a:spcBef>
                <a:spcPts val="0"/>
              </a:spcBef>
            </a:pPr>
            <a:r>
              <a:rPr lang="pt-PT" sz="2400" dirty="0"/>
              <a:t>Mantenha as provas eletrónicas longe de fontes magnéticas (por exemplo, transmissores de rádio, imãs de altifalantes, bancos aquecidos)</a:t>
            </a:r>
          </a:p>
          <a:p>
            <a:pPr marL="342900" lvl="1" indent="-342900" algn="just">
              <a:lnSpc>
                <a:spcPct val="150000"/>
              </a:lnSpc>
              <a:spcBef>
                <a:spcPts val="0"/>
              </a:spcBef>
              <a:buFont typeface="Arial"/>
              <a:buChar char="•"/>
            </a:pPr>
            <a:r>
              <a:rPr lang="pt-PT" sz="2400" dirty="0"/>
              <a:t>Certifique-se de que o equipamento está protegido contra choques e impactos (isto é, danos mecânicos), calor e humidade.</a:t>
            </a:r>
          </a:p>
          <a:p>
            <a:pPr>
              <a:lnSpc>
                <a:spcPct val="150000"/>
              </a:lnSpc>
              <a:spcBef>
                <a:spcPts val="0"/>
              </a:spcBef>
            </a:pPr>
            <a:endParaRPr lang="en-GB" sz="2800" dirty="0"/>
          </a:p>
        </p:txBody>
      </p:sp>
      <p:pic>
        <p:nvPicPr>
          <p:cNvPr id="3" name="Bild 2" descr="Bildschirmfoto 2013-02-25 um 14.11.5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1850" y="1936369"/>
            <a:ext cx="3244145" cy="2164527"/>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fld id="{C1820EB3-92EE-104B-92CD-26C09B1518FE}" type="slidenum">
              <a:rPr lang="en-US" smtClean="0"/>
              <a:pPr/>
              <a:t>144</a:t>
            </a:fld>
            <a:endParaRPr lang="en-US"/>
          </a:p>
        </p:txBody>
      </p:sp>
    </p:spTree>
    <p:extLst>
      <p:ext uri="{BB962C8B-B14F-4D97-AF65-F5344CB8AC3E}">
        <p14:creationId xmlns:p14="http://schemas.microsoft.com/office/powerpoint/2010/main" val="81574472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Armazenamento</a:t>
            </a:r>
          </a:p>
        </p:txBody>
      </p:sp>
      <p:sp>
        <p:nvSpPr>
          <p:cNvPr id="4" name="Rectangle 3"/>
          <p:cNvSpPr>
            <a:spLocks noGrp="1" noChangeArrowheads="1"/>
          </p:cNvSpPr>
          <p:nvPr>
            <p:ph idx="1"/>
          </p:nvPr>
        </p:nvSpPr>
        <p:spPr>
          <a:xfrm>
            <a:off x="457201" y="1600200"/>
            <a:ext cx="5266778" cy="4525963"/>
          </a:xfrm>
        </p:spPr>
        <p:txBody>
          <a:bodyPr>
            <a:normAutofit fontScale="92500" lnSpcReduction="10000"/>
          </a:bodyPr>
          <a:lstStyle/>
          <a:p>
            <a:pPr marL="285750" lvl="1" algn="just">
              <a:buFont typeface="Arial"/>
              <a:buChar char="•"/>
            </a:pPr>
            <a:r>
              <a:rPr lang="pt-PT"/>
              <a:t>Assegure-se de que as provas sejam registadas de acordo com as políticas relevantes.</a:t>
            </a:r>
          </a:p>
          <a:p>
            <a:pPr marL="285750" lvl="1" algn="just">
              <a:buFont typeface="Arial"/>
              <a:buChar char="•"/>
            </a:pPr>
            <a:endParaRPr lang="de-DE"/>
          </a:p>
          <a:p>
            <a:pPr marL="285750" lvl="1" algn="just">
              <a:buFont typeface="Arial"/>
              <a:buChar char="•"/>
            </a:pPr>
            <a:r>
              <a:rPr lang="pt-PT"/>
              <a:t>Armazene provas numa área segura, longe de temperaturas e humidade extremas. </a:t>
            </a:r>
          </a:p>
          <a:p>
            <a:pPr marL="285750" lvl="1" algn="just">
              <a:buFont typeface="Arial"/>
              <a:buChar char="•"/>
            </a:pPr>
            <a:endParaRPr lang="de-DE"/>
          </a:p>
          <a:p>
            <a:pPr marL="285750" lvl="1" algn="just">
              <a:buFont typeface="Arial"/>
              <a:buChar char="•"/>
            </a:pPr>
            <a:r>
              <a:rPr lang="pt-PT"/>
              <a:t>Proteja-as contra fontes magnéticas, humidade, poeira e outras partículas prejudiciais ou contaminantes.</a:t>
            </a:r>
          </a:p>
          <a:p>
            <a:pPr algn="just">
              <a:lnSpc>
                <a:spcPct val="150000"/>
              </a:lnSpc>
              <a:spcBef>
                <a:spcPts val="0"/>
              </a:spcBef>
            </a:pPr>
            <a:endParaRPr lang="en-GB"/>
          </a:p>
        </p:txBody>
      </p:sp>
      <p:pic>
        <p:nvPicPr>
          <p:cNvPr id="5" name="Bild 4"/>
          <p:cNvPicPr>
            <a:picLocks noChangeAspect="1"/>
          </p:cNvPicPr>
          <p:nvPr/>
        </p:nvPicPr>
        <p:blipFill>
          <a:blip r:embed="rId2"/>
          <a:stretch>
            <a:fillRect/>
          </a:stretch>
        </p:blipFill>
        <p:spPr>
          <a:xfrm>
            <a:off x="5834522" y="1724454"/>
            <a:ext cx="3281868" cy="1934066"/>
          </a:xfrm>
          <a:prstGeom prst="rect">
            <a:avLst/>
          </a:prstGeom>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145</a:t>
            </a:fld>
            <a:endParaRPr lang="en-US"/>
          </a:p>
        </p:txBody>
      </p:sp>
    </p:spTree>
    <p:extLst>
      <p:ext uri="{BB962C8B-B14F-4D97-AF65-F5344CB8AC3E}">
        <p14:creationId xmlns:p14="http://schemas.microsoft.com/office/powerpoint/2010/main" val="68590659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Instalações de armazenamento</a:t>
            </a:r>
          </a:p>
        </p:txBody>
      </p:sp>
      <p:sp>
        <p:nvSpPr>
          <p:cNvPr id="4" name="Rectangle 3"/>
          <p:cNvSpPr>
            <a:spLocks noGrp="1" noChangeArrowheads="1"/>
          </p:cNvSpPr>
          <p:nvPr>
            <p:ph idx="1"/>
          </p:nvPr>
        </p:nvSpPr>
        <p:spPr>
          <a:xfrm>
            <a:off x="457200" y="1600200"/>
            <a:ext cx="5340845" cy="4525963"/>
          </a:xfrm>
        </p:spPr>
        <p:txBody>
          <a:bodyPr>
            <a:noAutofit/>
          </a:bodyPr>
          <a:lstStyle/>
          <a:p>
            <a:pPr marL="0" lvl="1" indent="0">
              <a:buNone/>
            </a:pPr>
            <a:r>
              <a:rPr lang="pt-PT" sz="2400" dirty="0"/>
              <a:t>Utilize uma sala de </a:t>
            </a:r>
            <a:br>
              <a:rPr lang="pt-PT" sz="2400" dirty="0"/>
            </a:br>
            <a:r>
              <a:rPr lang="pt-PT" sz="2400" dirty="0"/>
              <a:t>armazenamento com</a:t>
            </a:r>
          </a:p>
          <a:p>
            <a:pPr marL="558800" lvl="1" indent="-457200" algn="just">
              <a:buFont typeface="Arial"/>
              <a:buChar char="•"/>
            </a:pPr>
            <a:r>
              <a:rPr lang="pt-PT" sz="2400" dirty="0"/>
              <a:t>controlo de acesso apropriado,</a:t>
            </a:r>
          </a:p>
          <a:p>
            <a:pPr marL="558800" lvl="1" indent="-457200" algn="just">
              <a:buFont typeface="Arial"/>
              <a:buChar char="•"/>
            </a:pPr>
            <a:r>
              <a:rPr lang="pt-PT" sz="2400" dirty="0"/>
              <a:t>proteção contra incêndios (por exemplo, alarme, extintores de incêndio, não fumar na área de armazenamento ou nas proximidades),</a:t>
            </a:r>
          </a:p>
          <a:p>
            <a:pPr marL="558800" lvl="1" indent="-457200" algn="just">
              <a:buFont typeface="Arial"/>
              <a:buChar char="•"/>
            </a:pPr>
            <a:r>
              <a:rPr lang="pt-PT" sz="2400" dirty="0"/>
              <a:t>temperatura e humidade, e</a:t>
            </a:r>
          </a:p>
          <a:p>
            <a:pPr marL="558800" lvl="1" indent="-457200" algn="just">
              <a:buFont typeface="Arial"/>
              <a:buChar char="•"/>
            </a:pPr>
            <a:r>
              <a:rPr lang="pt-PT" sz="2400" dirty="0"/>
              <a:t>proteção contra fontes magnéticas (por exemplo, longe de dispositivos de rádio direcionais).</a:t>
            </a:r>
          </a:p>
          <a:p>
            <a:pPr>
              <a:lnSpc>
                <a:spcPct val="150000"/>
              </a:lnSpc>
              <a:spcBef>
                <a:spcPts val="0"/>
              </a:spcBef>
            </a:pPr>
            <a:endParaRPr lang="en-GB" sz="2800" dirty="0"/>
          </a:p>
        </p:txBody>
      </p:sp>
      <p:pic>
        <p:nvPicPr>
          <p:cNvPr id="5" name="Picture 2"/>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4679" y="1725432"/>
            <a:ext cx="3083662" cy="2312747"/>
          </a:xfrm>
          <a:prstGeom prst="rect">
            <a:avLst/>
          </a:prstGeom>
          <a:noFill/>
          <a:ln>
            <a:noFill/>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146</a:t>
            </a:fld>
            <a:endParaRPr lang="en-US"/>
          </a:p>
        </p:txBody>
      </p:sp>
    </p:spTree>
    <p:extLst>
      <p:ext uri="{BB962C8B-B14F-4D97-AF65-F5344CB8AC3E}">
        <p14:creationId xmlns:p14="http://schemas.microsoft.com/office/powerpoint/2010/main" val="33987464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3071813" y="4500563"/>
            <a:ext cx="3081337" cy="923925"/>
          </a:xfrm>
          <a:prstGeom prst="rect">
            <a:avLst/>
          </a:prstGeom>
          <a:noFill/>
          <a:ln w="9525">
            <a:noFill/>
            <a:miter lim="800000"/>
            <a:headEnd/>
            <a:tailEnd/>
          </a:ln>
        </p:spPr>
        <p:txBody>
          <a:bodyPr wrap="none">
            <a:prstTxWarp prst="textNoShape">
              <a:avLst/>
            </a:prstTxWarp>
            <a:spAutoFit/>
          </a:bodyPr>
          <a:lstStyle/>
          <a:p>
            <a:r>
              <a:rPr lang="pt-PT" sz="5400" b="1">
                <a:latin typeface="Calibri" pitchFamily="-65" charset="0"/>
              </a:rPr>
              <a:t>Perguntas</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630922" y="799561"/>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147</a:t>
            </a:fld>
            <a:endParaRPr lang="en-US"/>
          </a:p>
        </p:txBody>
      </p:sp>
    </p:spTree>
    <p:extLst>
      <p:ext uri="{BB962C8B-B14F-4D97-AF65-F5344CB8AC3E}">
        <p14:creationId xmlns:p14="http://schemas.microsoft.com/office/powerpoint/2010/main" val="322048173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7522"/>
            <a:ext cx="8229600" cy="1267703"/>
          </a:xfrm>
        </p:spPr>
        <p:txBody>
          <a:bodyPr>
            <a:normAutofit fontScale="90000"/>
          </a:bodyPr>
          <a:lstStyle/>
          <a:p>
            <a:r>
              <a:rPr lang="pt-PT" b="1"/>
              <a:t>Parte Três</a:t>
            </a:r>
            <a:br>
              <a:rPr lang="pt-PT" b="1"/>
            </a:br>
            <a:r>
              <a:rPr lang="pt-PT" b="1"/>
              <a:t>Investigação Forense Digital</a:t>
            </a:r>
            <a:br>
              <a:rPr lang="pt-PT"/>
            </a:br>
            <a:endParaRPr lang="pt-PT"/>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0" y="4287552"/>
            <a:ext cx="2854476" cy="2570448"/>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CBD56858-EB0B-D04D-B23C-7A827FD60C9F}" type="slidenum">
              <a:rPr lang="en-US" smtClean="0"/>
              <a:pPr/>
              <a:t>148</a:t>
            </a:fld>
            <a:endParaRPr lang="en-US"/>
          </a:p>
        </p:txBody>
      </p:sp>
    </p:spTree>
    <p:extLst>
      <p:ext uri="{BB962C8B-B14F-4D97-AF65-F5344CB8AC3E}">
        <p14:creationId xmlns:p14="http://schemas.microsoft.com/office/powerpoint/2010/main" val="88091651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pt-PT"/>
              <a:t>!</a:t>
            </a:r>
            <a:fld id="{CBD56858-EB0B-D04D-B23C-7A827FD60C9F}" type="slidenum">
              <a:rPr lang="en-US" smtClean="0"/>
              <a:pPr/>
              <a:t>149</a:t>
            </a:fld>
            <a:endParaRPr lang="en-US"/>
          </a:p>
        </p:txBody>
      </p:sp>
      <p:sp>
        <p:nvSpPr>
          <p:cNvPr id="5" name="TextBox 4"/>
          <p:cNvSpPr txBox="1"/>
          <p:nvPr/>
        </p:nvSpPr>
        <p:spPr>
          <a:xfrm>
            <a:off x="2384853" y="2151727"/>
            <a:ext cx="4015945" cy="2062103"/>
          </a:xfrm>
          <a:prstGeom prst="rect">
            <a:avLst/>
          </a:prstGeom>
          <a:noFill/>
        </p:spPr>
        <p:txBody>
          <a:bodyPr wrap="square" rtlCol="0">
            <a:spAutoFit/>
          </a:bodyPr>
          <a:lstStyle/>
          <a:p>
            <a:pPr lvl="1" algn="ctr"/>
            <a:r>
              <a:rPr lang="pt-PT" sz="3200" b="1">
                <a:solidFill>
                  <a:schemeClr val="accent1">
                    <a:lumMod val="25000"/>
                  </a:schemeClr>
                </a:solidFill>
                <a:latin typeface="Calibri" pitchFamily="34" charset="0"/>
              </a:rPr>
              <a:t>ALGUEM NESTA SALA TEM ALGUMA EXPERIÊNCIA EM INVESTIGAÇÃO FORENSE DIGITAL</a:t>
            </a:r>
          </a:p>
        </p:txBody>
      </p:sp>
    </p:spTree>
    <p:extLst>
      <p:ext uri="{BB962C8B-B14F-4D97-AF65-F5344CB8AC3E}">
        <p14:creationId xmlns:p14="http://schemas.microsoft.com/office/powerpoint/2010/main" val="3739060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Fontes de provas</a:t>
            </a:r>
          </a:p>
        </p:txBody>
      </p:sp>
      <p:sp>
        <p:nvSpPr>
          <p:cNvPr id="3" name="Content Placeholder 2"/>
          <p:cNvSpPr>
            <a:spLocks noGrp="1"/>
          </p:cNvSpPr>
          <p:nvPr>
            <p:ph idx="1"/>
          </p:nvPr>
        </p:nvSpPr>
        <p:spPr/>
        <p:txBody>
          <a:bodyPr>
            <a:normAutofit fontScale="85000" lnSpcReduction="20000"/>
          </a:bodyPr>
          <a:lstStyle/>
          <a:p>
            <a:pPr marL="0" indent="0" algn="just">
              <a:buNone/>
            </a:pPr>
            <a:r>
              <a:rPr lang="pt-PT"/>
              <a:t>Um sistema informático será composto por vários componentes diferentes que provavelmente incluirão:</a:t>
            </a:r>
          </a:p>
          <a:p>
            <a:pPr algn="just"/>
            <a:r>
              <a:rPr lang="pt-PT"/>
              <a:t>Placas de circuito com alojamento externo, microprocessadores, discos rígidos, memória e</a:t>
            </a:r>
          </a:p>
          <a:p>
            <a:pPr algn="just"/>
            <a:r>
              <a:rPr lang="pt-PT"/>
              <a:t>ligações para outros dispositivos;</a:t>
            </a:r>
          </a:p>
          <a:p>
            <a:pPr algn="just"/>
            <a:r>
              <a:rPr lang="pt-PT"/>
              <a:t>Um monitor ou outro dispositivo de exibição;</a:t>
            </a:r>
          </a:p>
          <a:p>
            <a:pPr algn="just"/>
            <a:r>
              <a:rPr lang="pt-PT"/>
              <a:t>Um teclado;</a:t>
            </a:r>
          </a:p>
          <a:p>
            <a:pPr algn="just"/>
            <a:r>
              <a:rPr lang="pt-PT"/>
              <a:t>Um rato;</a:t>
            </a:r>
          </a:p>
          <a:p>
            <a:pPr algn="just"/>
            <a:r>
              <a:rPr lang="pt-PT"/>
              <a:t>Unidades ligadas externamente;</a:t>
            </a:r>
          </a:p>
          <a:p>
            <a:pPr algn="just"/>
            <a:r>
              <a:rPr lang="pt-PT"/>
              <a:t>Dispositivos periféricos;</a:t>
            </a:r>
          </a:p>
          <a:p>
            <a:pPr algn="just"/>
            <a:r>
              <a:rPr lang="pt-PT"/>
              <a:t>Software.</a:t>
            </a:r>
          </a:p>
          <a:p>
            <a:pPr algn="just"/>
            <a:endParaRPr lang="en-U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15</a:t>
            </a:fld>
            <a:endParaRPr lang="en-US"/>
          </a:p>
        </p:txBody>
      </p:sp>
    </p:spTree>
    <p:extLst>
      <p:ext uri="{BB962C8B-B14F-4D97-AF65-F5344CB8AC3E}">
        <p14:creationId xmlns:p14="http://schemas.microsoft.com/office/powerpoint/2010/main" val="55211440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Investigação forense digital</a:t>
            </a:r>
          </a:p>
        </p:txBody>
      </p:sp>
      <p:sp>
        <p:nvSpPr>
          <p:cNvPr id="4" name="Rectangle 3"/>
          <p:cNvSpPr>
            <a:spLocks noGrp="1" noChangeArrowheads="1"/>
          </p:cNvSpPr>
          <p:nvPr>
            <p:ph idx="1"/>
          </p:nvPr>
        </p:nvSpPr>
        <p:spPr>
          <a:xfrm>
            <a:off x="188662" y="1387764"/>
            <a:ext cx="8229600" cy="4525963"/>
          </a:xfrm>
        </p:spPr>
        <p:txBody>
          <a:bodyPr>
            <a:normAutofit fontScale="92500" lnSpcReduction="20000"/>
          </a:bodyPr>
          <a:lstStyle/>
          <a:p>
            <a:pPr marL="0" indent="0">
              <a:lnSpc>
                <a:spcPct val="150000"/>
              </a:lnSpc>
              <a:spcBef>
                <a:spcPts val="0"/>
              </a:spcBef>
              <a:buNone/>
            </a:pPr>
            <a:r>
              <a:rPr lang="pt-PT" b="1" dirty="0"/>
              <a:t>Ciências forenses tradicionais</a:t>
            </a:r>
          </a:p>
          <a:p>
            <a:pPr>
              <a:lnSpc>
                <a:spcPct val="150000"/>
              </a:lnSpc>
              <a:spcBef>
                <a:spcPts val="0"/>
              </a:spcBef>
            </a:pPr>
            <a:r>
              <a:rPr lang="pt-PT" sz="2600" dirty="0"/>
              <a:t>Análise de impressões digitais</a:t>
            </a:r>
          </a:p>
          <a:p>
            <a:pPr>
              <a:lnSpc>
                <a:spcPct val="150000"/>
              </a:lnSpc>
              <a:spcBef>
                <a:spcPts val="0"/>
              </a:spcBef>
            </a:pPr>
            <a:r>
              <a:rPr lang="pt-PT" sz="2600" dirty="0"/>
              <a:t>Perfil de ADN</a:t>
            </a:r>
          </a:p>
          <a:p>
            <a:pPr>
              <a:lnSpc>
                <a:spcPct val="150000"/>
              </a:lnSpc>
              <a:spcBef>
                <a:spcPts val="0"/>
              </a:spcBef>
            </a:pPr>
            <a:r>
              <a:rPr lang="pt-PT" sz="2600" dirty="0"/>
              <a:t>Entomologia forense</a:t>
            </a:r>
          </a:p>
          <a:p>
            <a:pPr>
              <a:lnSpc>
                <a:spcPct val="150000"/>
              </a:lnSpc>
              <a:spcBef>
                <a:spcPts val="0"/>
              </a:spcBef>
            </a:pPr>
            <a:r>
              <a:rPr lang="pt-PT" sz="2600" dirty="0"/>
              <a:t>Patologia forense</a:t>
            </a:r>
          </a:p>
          <a:p>
            <a:pPr>
              <a:lnSpc>
                <a:spcPct val="150000"/>
              </a:lnSpc>
              <a:spcBef>
                <a:spcPts val="0"/>
              </a:spcBef>
            </a:pPr>
            <a:r>
              <a:rPr lang="pt-PT" sz="2600" dirty="0"/>
              <a:t>Análise de Padrões das Manchas de </a:t>
            </a:r>
            <a:br>
              <a:rPr lang="pt-PT" sz="2600" dirty="0"/>
            </a:br>
            <a:r>
              <a:rPr lang="pt-PT" sz="2600" dirty="0"/>
              <a:t>Sangue</a:t>
            </a:r>
          </a:p>
          <a:p>
            <a:pPr>
              <a:lnSpc>
                <a:spcPct val="150000"/>
              </a:lnSpc>
              <a:spcBef>
                <a:spcPts val="0"/>
              </a:spcBef>
            </a:pPr>
            <a:r>
              <a:rPr lang="pt-PT" sz="2600" dirty="0"/>
              <a:t>Análise de impressões balísticas</a:t>
            </a:r>
          </a:p>
          <a:p>
            <a:pPr>
              <a:lnSpc>
                <a:spcPct val="150000"/>
              </a:lnSpc>
              <a:spcBef>
                <a:spcPts val="0"/>
              </a:spcBef>
            </a:pPr>
            <a:r>
              <a:rPr lang="pt-PT" sz="2600" dirty="0"/>
              <a:t>etc.</a:t>
            </a:r>
          </a:p>
        </p:txBody>
      </p:sp>
      <p:grpSp>
        <p:nvGrpSpPr>
          <p:cNvPr id="3" name="Gruppieren 2"/>
          <p:cNvGrpSpPr/>
          <p:nvPr/>
        </p:nvGrpSpPr>
        <p:grpSpPr>
          <a:xfrm>
            <a:off x="5258522" y="1544780"/>
            <a:ext cx="3655505" cy="4545306"/>
            <a:chOff x="5350882" y="1461656"/>
            <a:chExt cx="3655505" cy="4545306"/>
          </a:xfrm>
        </p:grpSpPr>
        <p:pic>
          <p:nvPicPr>
            <p:cNvPr id="4098" name="Picture 2" descr="https://upload.wikimedia.org/wikipedia/commons/4/4c/Punuk.Alaska.skull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0882" y="1461656"/>
              <a:ext cx="3655505" cy="241761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Ficheiro: Sarcophaga nodos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4292" y="3879274"/>
              <a:ext cx="1922095" cy="128059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Ficheiro: Forensic medicine hear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50884" y="3879274"/>
              <a:ext cx="1733408" cy="2127688"/>
            </a:xfrm>
            <a:prstGeom prst="rect">
              <a:avLst/>
            </a:prstGeom>
            <a:noFill/>
            <a:extLst>
              <a:ext uri="{909E8E84-426E-40DD-AFC4-6F175D3DCCD1}">
                <a14:hiddenFill xmlns:a14="http://schemas.microsoft.com/office/drawing/2010/main">
                  <a:solidFill>
                    <a:srgbClr val="FFFFFF"/>
                  </a:solidFill>
                </a14:hiddenFill>
              </a:ext>
            </a:extLst>
          </p:spPr>
        </p:pic>
        <p:pic>
          <p:nvPicPr>
            <p:cNvPr id="41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4292" y="4972984"/>
              <a:ext cx="1922095" cy="1033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 name="Espace réservé du numéro de diapositive 4"/>
          <p:cNvSpPr>
            <a:spLocks noGrp="1"/>
          </p:cNvSpPr>
          <p:nvPr>
            <p:ph type="sldNum" sz="quarter" idx="12"/>
          </p:nvPr>
        </p:nvSpPr>
        <p:spPr/>
        <p:txBody>
          <a:bodyPr/>
          <a:lstStyle/>
          <a:p>
            <a:r>
              <a:rPr lang="pt-PT"/>
              <a:t>!</a:t>
            </a:r>
            <a:fld id="{C1820EB3-92EE-104B-92CD-26C09B1518FE}" type="slidenum">
              <a:rPr lang="en-US" smtClean="0"/>
              <a:pPr/>
              <a:t>150</a:t>
            </a:fld>
            <a:endParaRPr lang="en-US"/>
          </a:p>
        </p:txBody>
      </p:sp>
    </p:spTree>
    <p:extLst>
      <p:ext uri="{BB962C8B-B14F-4D97-AF65-F5344CB8AC3E}">
        <p14:creationId xmlns:p14="http://schemas.microsoft.com/office/powerpoint/2010/main" val="1688053882"/>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Investigação forense digital Analógica vs. Digital</a:t>
            </a:r>
          </a:p>
        </p:txBody>
      </p:sp>
      <p:sp>
        <p:nvSpPr>
          <p:cNvPr id="4" name="Inhaltsplatzhalter 3"/>
          <p:cNvSpPr>
            <a:spLocks noGrp="1"/>
          </p:cNvSpPr>
          <p:nvPr>
            <p:ph idx="1"/>
          </p:nvPr>
        </p:nvSpPr>
        <p:spPr/>
        <p:txBody>
          <a:bodyPr/>
          <a:lstStyle/>
          <a:p>
            <a:pPr marL="0" indent="0">
              <a:buNone/>
            </a:pPr>
            <a:r>
              <a:rPr lang="pt-PT"/>
              <a:t>	Analógica										Digital</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1" y="2716213"/>
            <a:ext cx="3891516" cy="2945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descr="http://www.stitec.de/images/pictures/comput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6821" y="1954288"/>
            <a:ext cx="4118713" cy="4118714"/>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151</a:t>
            </a:fld>
            <a:endParaRPr lang="en-US"/>
          </a:p>
        </p:txBody>
      </p:sp>
    </p:spTree>
    <p:extLst>
      <p:ext uri="{BB962C8B-B14F-4D97-AF65-F5344CB8AC3E}">
        <p14:creationId xmlns:p14="http://schemas.microsoft.com/office/powerpoint/2010/main" val="2688039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Investigação forense digital Analógica vs. Digital</a:t>
            </a:r>
          </a:p>
        </p:txBody>
      </p:sp>
      <p:sp>
        <p:nvSpPr>
          <p:cNvPr id="4" name="Inhaltsplatzhalter 3"/>
          <p:cNvSpPr>
            <a:spLocks noGrp="1"/>
          </p:cNvSpPr>
          <p:nvPr>
            <p:ph idx="1"/>
          </p:nvPr>
        </p:nvSpPr>
        <p:spPr/>
        <p:txBody>
          <a:bodyPr/>
          <a:lstStyle/>
          <a:p>
            <a:pPr marL="0" indent="0">
              <a:buNone/>
            </a:pPr>
            <a:r>
              <a:rPr lang="pt-PT"/>
              <a:t>	Analógica										Digital</a:t>
            </a:r>
          </a:p>
        </p:txBody>
      </p:sp>
      <p:pic>
        <p:nvPicPr>
          <p:cNvPr id="8194" name="Picture 2" descr="http://www.xelajo-onlineshop.de/images/articles/a537781214defc642c78a37c74bf3764_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83" y="2580225"/>
            <a:ext cx="4884258" cy="326295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s://whereismydata.files.wordpress.com/2009/04/e-sata-write-block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1802" y="2324913"/>
            <a:ext cx="2445732" cy="3992036"/>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152</a:t>
            </a:fld>
            <a:endParaRPr lang="en-US"/>
          </a:p>
        </p:txBody>
      </p:sp>
    </p:spTree>
    <p:extLst>
      <p:ext uri="{BB962C8B-B14F-4D97-AF65-F5344CB8AC3E}">
        <p14:creationId xmlns:p14="http://schemas.microsoft.com/office/powerpoint/2010/main" val="2485905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fade">
                                      <p:cBhvr>
                                        <p:cTn id="12"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Investigação forense digital Analógica vs. Digital</a:t>
            </a:r>
          </a:p>
        </p:txBody>
      </p:sp>
      <p:sp>
        <p:nvSpPr>
          <p:cNvPr id="4" name="Inhaltsplatzhalter 3"/>
          <p:cNvSpPr>
            <a:spLocks noGrp="1"/>
          </p:cNvSpPr>
          <p:nvPr>
            <p:ph idx="1"/>
          </p:nvPr>
        </p:nvSpPr>
        <p:spPr/>
        <p:txBody>
          <a:bodyPr/>
          <a:lstStyle/>
          <a:p>
            <a:pPr marL="0" indent="0">
              <a:buNone/>
            </a:pPr>
            <a:r>
              <a:rPr lang="pt-PT"/>
              <a:t>	Analógica										Digital</a:t>
            </a:r>
          </a:p>
        </p:txBody>
      </p:sp>
      <p:pic>
        <p:nvPicPr>
          <p:cNvPr id="9218" name="Picture 2" descr="http://www.hillsborotx.org/wp-content/uploads/2010/02/crime-scene-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057" y="2324913"/>
            <a:ext cx="2371060" cy="4124751"/>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2859" y="2314280"/>
            <a:ext cx="2466752" cy="4239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153</a:t>
            </a:fld>
            <a:endParaRPr lang="en-US"/>
          </a:p>
        </p:txBody>
      </p:sp>
    </p:spTree>
    <p:extLst>
      <p:ext uri="{BB962C8B-B14F-4D97-AF65-F5344CB8AC3E}">
        <p14:creationId xmlns:p14="http://schemas.microsoft.com/office/powerpoint/2010/main" val="2981081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fade">
                                      <p:cBhvr>
                                        <p:cTn id="12"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Investigação forense digital Analógica vs. Digital</a:t>
            </a:r>
          </a:p>
        </p:txBody>
      </p:sp>
      <p:sp>
        <p:nvSpPr>
          <p:cNvPr id="4" name="Inhaltsplatzhalter 3"/>
          <p:cNvSpPr>
            <a:spLocks noGrp="1"/>
          </p:cNvSpPr>
          <p:nvPr>
            <p:ph idx="1"/>
          </p:nvPr>
        </p:nvSpPr>
        <p:spPr/>
        <p:txBody>
          <a:bodyPr/>
          <a:lstStyle/>
          <a:p>
            <a:pPr marL="0" indent="0">
              <a:buNone/>
            </a:pPr>
            <a:r>
              <a:rPr lang="pt-PT"/>
              <a:t>	Analógica										Digital</a:t>
            </a:r>
          </a:p>
        </p:txBody>
      </p:sp>
      <p:pic>
        <p:nvPicPr>
          <p:cNvPr id="10242" name="Picture 2" descr="http://www.vetmed.vt.edu/education/curriculum/vm8054/labs/lab14/IMAGES/FINGERPRI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260" y="2092361"/>
            <a:ext cx="3146624" cy="4550735"/>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http://osx.wdfiles.com/local--files/icon:hashtab/HashTa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2124" y="2223577"/>
            <a:ext cx="3933825" cy="3933826"/>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p:cNvSpPr txBox="1"/>
          <p:nvPr/>
        </p:nvSpPr>
        <p:spPr>
          <a:xfrm>
            <a:off x="4839106" y="6120828"/>
            <a:ext cx="4199860" cy="369332"/>
          </a:xfrm>
          <a:prstGeom prst="rect">
            <a:avLst/>
          </a:prstGeom>
          <a:noFill/>
        </p:spPr>
        <p:txBody>
          <a:bodyPr wrap="square" rtlCol="0">
            <a:spAutoFit/>
          </a:bodyPr>
          <a:lstStyle/>
          <a:p>
            <a:pPr algn="ctr"/>
            <a:r>
              <a:rPr lang="pt-PT"/>
              <a:t>MD5, SHA-1, SHA-256, SHA-512,…</a:t>
            </a:r>
          </a:p>
        </p:txBody>
      </p:sp>
      <p:sp>
        <p:nvSpPr>
          <p:cNvPr id="5" name="Rechteck 4"/>
          <p:cNvSpPr/>
          <p:nvPr/>
        </p:nvSpPr>
        <p:spPr>
          <a:xfrm>
            <a:off x="882846" y="6458430"/>
            <a:ext cx="1932132" cy="461665"/>
          </a:xfrm>
          <a:prstGeom prst="rect">
            <a:avLst/>
          </a:prstGeom>
        </p:spPr>
        <p:txBody>
          <a:bodyPr wrap="none">
            <a:spAutoFit/>
          </a:bodyPr>
          <a:lstStyle/>
          <a:p>
            <a:r>
              <a:rPr lang="pt-PT" sz="2400" b="1">
                <a:solidFill>
                  <a:schemeClr val="accent1">
                    <a:lumMod val="75000"/>
                  </a:schemeClr>
                </a:solidFill>
              </a:rPr>
              <a:t>1 em 64 mil milhões</a:t>
            </a:r>
          </a:p>
        </p:txBody>
      </p:sp>
      <p:sp>
        <p:nvSpPr>
          <p:cNvPr id="8" name="Rechteck 7"/>
          <p:cNvSpPr/>
          <p:nvPr/>
        </p:nvSpPr>
        <p:spPr>
          <a:xfrm>
            <a:off x="4263855" y="6456153"/>
            <a:ext cx="4931350" cy="461665"/>
          </a:xfrm>
          <a:prstGeom prst="rect">
            <a:avLst/>
          </a:prstGeom>
        </p:spPr>
        <p:txBody>
          <a:bodyPr wrap="none">
            <a:spAutoFit/>
          </a:bodyPr>
          <a:lstStyle/>
          <a:p>
            <a:r>
              <a:rPr lang="pt-PT" sz="2400" b="1">
                <a:solidFill>
                  <a:schemeClr val="accent1">
                    <a:lumMod val="75000"/>
                  </a:schemeClr>
                </a:solidFill>
              </a:rPr>
              <a:t>1 em &gt; 340 mil milhões de mil milhões de mil milhões de mil milhões</a:t>
            </a:r>
          </a:p>
        </p:txBody>
      </p:sp>
      <p:sp>
        <p:nvSpPr>
          <p:cNvPr id="6" name="Espace réservé du numéro de diapositive 5"/>
          <p:cNvSpPr>
            <a:spLocks noGrp="1"/>
          </p:cNvSpPr>
          <p:nvPr>
            <p:ph type="sldNum" sz="quarter" idx="12"/>
          </p:nvPr>
        </p:nvSpPr>
        <p:spPr>
          <a:xfrm>
            <a:off x="6905366" y="6266178"/>
            <a:ext cx="2133600" cy="365125"/>
          </a:xfrm>
        </p:spPr>
        <p:txBody>
          <a:bodyPr/>
          <a:lstStyle/>
          <a:p>
            <a:r>
              <a:rPr lang="pt-PT"/>
              <a:t>!</a:t>
            </a:r>
            <a:fld id="{C1820EB3-92EE-104B-92CD-26C09B1518FE}" type="slidenum">
              <a:rPr lang="en-US" smtClean="0"/>
              <a:pPr/>
              <a:t>154</a:t>
            </a:fld>
            <a:endParaRPr lang="en-US"/>
          </a:p>
        </p:txBody>
      </p:sp>
    </p:spTree>
    <p:extLst>
      <p:ext uri="{BB962C8B-B14F-4D97-AF65-F5344CB8AC3E}">
        <p14:creationId xmlns:p14="http://schemas.microsoft.com/office/powerpoint/2010/main" val="1538488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245"/>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pt-PT"/>
              <a:t>!</a:t>
            </a:r>
            <a:fld id="{CBD56858-EB0B-D04D-B23C-7A827FD60C9F}" type="slidenum">
              <a:rPr lang="en-US" smtClean="0"/>
              <a:pPr/>
              <a:t>155</a:t>
            </a:fld>
            <a:endParaRPr lang="en-US"/>
          </a:p>
        </p:txBody>
      </p:sp>
      <p:sp>
        <p:nvSpPr>
          <p:cNvPr id="5" name="TextBox 4"/>
          <p:cNvSpPr txBox="1"/>
          <p:nvPr/>
        </p:nvSpPr>
        <p:spPr>
          <a:xfrm>
            <a:off x="2298357" y="2445547"/>
            <a:ext cx="4040659" cy="2554545"/>
          </a:xfrm>
          <a:prstGeom prst="rect">
            <a:avLst/>
          </a:prstGeom>
          <a:noFill/>
        </p:spPr>
        <p:txBody>
          <a:bodyPr wrap="square" rtlCol="0">
            <a:spAutoFit/>
          </a:bodyPr>
          <a:lstStyle/>
          <a:p>
            <a:pPr lvl="1" algn="ctr"/>
            <a:r>
              <a:rPr lang="pt-PT" sz="3200" b="1">
                <a:solidFill>
                  <a:schemeClr val="accent1">
                    <a:lumMod val="25000"/>
                  </a:schemeClr>
                </a:solidFill>
                <a:latin typeface="Calibri" pitchFamily="34" charset="0"/>
              </a:rPr>
              <a:t>CIÊNCIAS FORENSES</a:t>
            </a:r>
          </a:p>
          <a:p>
            <a:pPr lvl="1" algn="ctr"/>
            <a:endParaRPr lang="en-GB" sz="3200" b="1">
              <a:solidFill>
                <a:schemeClr val="accent1">
                  <a:lumMod val="25000"/>
                </a:schemeClr>
              </a:solidFill>
              <a:latin typeface="Calibri" pitchFamily="34" charset="0"/>
            </a:endParaRPr>
          </a:p>
          <a:p>
            <a:pPr lvl="1" algn="ctr"/>
            <a:r>
              <a:rPr lang="pt-PT" sz="3200" b="1">
                <a:solidFill>
                  <a:schemeClr val="accent1">
                    <a:lumMod val="25000"/>
                  </a:schemeClr>
                </a:solidFill>
                <a:latin typeface="Calibri" pitchFamily="34" charset="0"/>
              </a:rPr>
              <a:t>DEFINIÇÃO, ESTRUTURA E METODOLOGIA</a:t>
            </a:r>
          </a:p>
        </p:txBody>
      </p:sp>
    </p:spTree>
    <p:extLst>
      <p:ext uri="{BB962C8B-B14F-4D97-AF65-F5344CB8AC3E}">
        <p14:creationId xmlns:p14="http://schemas.microsoft.com/office/powerpoint/2010/main" val="1550120167"/>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Investigação forense digital</a:t>
            </a:r>
          </a:p>
        </p:txBody>
      </p:sp>
      <p:sp>
        <p:nvSpPr>
          <p:cNvPr id="9" name="Content Placeholder 2"/>
          <p:cNvSpPr>
            <a:spLocks noGrp="1"/>
          </p:cNvSpPr>
          <p:nvPr>
            <p:ph idx="1"/>
          </p:nvPr>
        </p:nvSpPr>
        <p:spPr>
          <a:xfrm>
            <a:off x="457200" y="1234396"/>
            <a:ext cx="8512512" cy="4891767"/>
          </a:xfrm>
        </p:spPr>
        <p:txBody>
          <a:bodyPr>
            <a:normAutofit lnSpcReduction="10000"/>
          </a:bodyPr>
          <a:lstStyle/>
          <a:p>
            <a:pPr marL="0" indent="0">
              <a:spcBef>
                <a:spcPts val="0"/>
              </a:spcBef>
              <a:buNone/>
              <a:defRPr/>
            </a:pPr>
            <a:r>
              <a:rPr lang="pt-PT" sz="2800" b="1"/>
              <a:t>Definição:</a:t>
            </a:r>
          </a:p>
          <a:p>
            <a:pPr marL="0" indent="0">
              <a:spcBef>
                <a:spcPts val="0"/>
              </a:spcBef>
              <a:buNone/>
              <a:defRPr/>
            </a:pPr>
            <a:endParaRPr lang="en-US" sz="2800"/>
          </a:p>
          <a:p>
            <a:pPr marL="0" indent="0" algn="just">
              <a:spcBef>
                <a:spcPts val="0"/>
              </a:spcBef>
              <a:buNone/>
              <a:defRPr/>
            </a:pPr>
            <a:r>
              <a:rPr lang="pt-PT" sz="2800" b="1"/>
              <a:t>A ciência forense</a:t>
            </a:r>
            <a:r>
              <a:rPr lang="pt-PT" sz="2800"/>
              <a:t> é o estudo de qualquer campo no que se refira a questões legais. </a:t>
            </a:r>
            <a:r>
              <a:rPr lang="pt-PT" sz="2800" b="1"/>
              <a:t>Provas forenses</a:t>
            </a:r>
            <a:r>
              <a:rPr lang="pt-PT" sz="2800"/>
              <a:t> refere-se mais especificamente a provas que atendem a rigorosos padrões de fiabilidade e integridade científica para admissibilidade no tribunal. </a:t>
            </a:r>
          </a:p>
          <a:p>
            <a:pPr marL="0" indent="0" algn="just">
              <a:spcBef>
                <a:spcPts val="0"/>
              </a:spcBef>
              <a:buNone/>
              <a:defRPr/>
            </a:pPr>
            <a:endParaRPr lang="en-US" sz="2800"/>
          </a:p>
          <a:p>
            <a:pPr marL="0" indent="0" algn="just">
              <a:spcBef>
                <a:spcPts val="0"/>
              </a:spcBef>
              <a:buNone/>
              <a:defRPr/>
            </a:pPr>
            <a:r>
              <a:rPr lang="pt-PT" sz="2800" b="1"/>
              <a:t>Investigação forense digital</a:t>
            </a:r>
            <a:r>
              <a:rPr lang="pt-PT" sz="2800"/>
              <a:t> é um ramo da ciência forense relacionado com a aquisição, processamento, análise e relato de provas armazenadas em sistemas informáticos, dispositivos digitais e outros suportes de armazenamento com o objetivo de admissibilidade em tribunal.</a:t>
            </a:r>
          </a:p>
          <a:p>
            <a:pPr algn="just"/>
            <a:endParaRPr lang="de-DE" sz="2800"/>
          </a:p>
        </p:txBody>
      </p:sp>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156</a:t>
            </a:fld>
            <a:endParaRPr lang="en-US"/>
          </a:p>
        </p:txBody>
      </p:sp>
    </p:spTree>
    <p:extLst>
      <p:ext uri="{BB962C8B-B14F-4D97-AF65-F5344CB8AC3E}">
        <p14:creationId xmlns:p14="http://schemas.microsoft.com/office/powerpoint/2010/main" val="277630817"/>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Investigação forense digital</a:t>
            </a:r>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1988689133"/>
              </p:ext>
            </p:extLst>
          </p:nvPr>
        </p:nvGraphicFramePr>
        <p:xfrm>
          <a:off x="316345" y="1145591"/>
          <a:ext cx="8617528" cy="57171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Gruppieren 3"/>
          <p:cNvGrpSpPr/>
          <p:nvPr/>
        </p:nvGrpSpPr>
        <p:grpSpPr>
          <a:xfrm>
            <a:off x="3128289" y="2740661"/>
            <a:ext cx="188100" cy="562185"/>
            <a:chOff x="2700624" y="3601214"/>
            <a:chExt cx="188100" cy="562185"/>
          </a:xfrm>
        </p:grpSpPr>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3484" y="3601214"/>
              <a:ext cx="175240" cy="17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00624" y="3775847"/>
              <a:ext cx="187109" cy="22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descr="http://iphone-inside.com/wp-content/uploads/2010/12/Apple-Logo-Black-smal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5140" y="4004446"/>
              <a:ext cx="158953" cy="1589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uppieren 11"/>
          <p:cNvGrpSpPr/>
          <p:nvPr/>
        </p:nvGrpSpPr>
        <p:grpSpPr>
          <a:xfrm>
            <a:off x="3134719" y="3412041"/>
            <a:ext cx="188100" cy="562185"/>
            <a:chOff x="2700624" y="3601214"/>
            <a:chExt cx="188100" cy="562185"/>
          </a:xfrm>
        </p:grpSpPr>
        <p:pic>
          <p:nvPicPr>
            <p:cNvPr id="13"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3484" y="3601214"/>
              <a:ext cx="175240" cy="17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00624" y="3775847"/>
              <a:ext cx="187109" cy="22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9" descr="http://iphone-inside.com/wp-content/uploads/2010/12/Apple-Logo-Black-smal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5140" y="4004446"/>
              <a:ext cx="158953" cy="1589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uppieren 15"/>
          <p:cNvGrpSpPr/>
          <p:nvPr/>
        </p:nvGrpSpPr>
        <p:grpSpPr>
          <a:xfrm>
            <a:off x="3141149" y="4107384"/>
            <a:ext cx="188100" cy="562185"/>
            <a:chOff x="2700624" y="3601214"/>
            <a:chExt cx="188100" cy="562185"/>
          </a:xfrm>
        </p:grpSpPr>
        <p:pic>
          <p:nvPicPr>
            <p:cNvPr id="17"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3484" y="3601214"/>
              <a:ext cx="175240" cy="17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00624" y="3775847"/>
              <a:ext cx="187109" cy="22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9" descr="http://iphone-inside.com/wp-content/uploads/2010/12/Apple-Logo-Black-smal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5140" y="4004446"/>
              <a:ext cx="158953" cy="158953"/>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Espace réservé du numéro de diapositive 4"/>
          <p:cNvSpPr>
            <a:spLocks noGrp="1"/>
          </p:cNvSpPr>
          <p:nvPr>
            <p:ph type="sldNum" sz="quarter" idx="12"/>
          </p:nvPr>
        </p:nvSpPr>
        <p:spPr/>
        <p:txBody>
          <a:bodyPr/>
          <a:lstStyle/>
          <a:p>
            <a:r>
              <a:rPr lang="pt-PT"/>
              <a:t>!</a:t>
            </a:r>
            <a:fld id="{C1820EB3-92EE-104B-92CD-26C09B1518FE}" type="slidenum">
              <a:rPr lang="en-US" smtClean="0"/>
              <a:pPr/>
              <a:t>157</a:t>
            </a:fld>
            <a:endParaRPr lang="en-US"/>
          </a:p>
        </p:txBody>
      </p:sp>
    </p:spTree>
    <p:extLst>
      <p:ext uri="{BB962C8B-B14F-4D97-AF65-F5344CB8AC3E}">
        <p14:creationId xmlns:p14="http://schemas.microsoft.com/office/powerpoint/2010/main" val="879005581"/>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870952"/>
          </a:xfrm>
        </p:spPr>
        <p:txBody>
          <a:bodyPr>
            <a:normAutofit/>
          </a:bodyPr>
          <a:lstStyle/>
          <a:p>
            <a:r>
              <a:rPr lang="pt-PT" sz="4000" b="1"/>
              <a:t>Etapas em investigações forenses digitais</a:t>
            </a:r>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1537233928"/>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158</a:t>
            </a:fld>
            <a:endParaRPr lang="en-US"/>
          </a:p>
        </p:txBody>
      </p:sp>
    </p:spTree>
    <p:extLst>
      <p:ext uri="{BB962C8B-B14F-4D97-AF65-F5344CB8AC3E}">
        <p14:creationId xmlns:p14="http://schemas.microsoft.com/office/powerpoint/2010/main" val="3110700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graphicEl>
                                              <a:dgm id="{E0BAD33D-1F14-41F7-B89E-21D0B308F589}"/>
                                            </p:graphicEl>
                                          </p:spTgt>
                                        </p:tgtEl>
                                        <p:attrNameLst>
                                          <p:attrName>style.visibility</p:attrName>
                                        </p:attrNameLst>
                                      </p:cBhvr>
                                      <p:to>
                                        <p:strVal val="visible"/>
                                      </p:to>
                                    </p:set>
                                    <p:animEffect transition="in" filter="wipe(left)">
                                      <p:cBhvr>
                                        <p:cTn id="7" dur="500"/>
                                        <p:tgtEl>
                                          <p:spTgt spid="3">
                                            <p:graphicEl>
                                              <a:dgm id="{E0BAD33D-1F14-41F7-B89E-21D0B308F58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graphicEl>
                                              <a:dgm id="{468B4480-34CD-4997-9F6B-2196D6114E0E}"/>
                                            </p:graphicEl>
                                          </p:spTgt>
                                        </p:tgtEl>
                                        <p:attrNameLst>
                                          <p:attrName>style.visibility</p:attrName>
                                        </p:attrNameLst>
                                      </p:cBhvr>
                                      <p:to>
                                        <p:strVal val="visible"/>
                                      </p:to>
                                    </p:set>
                                    <p:animEffect transition="in" filter="wipe(left)">
                                      <p:cBhvr>
                                        <p:cTn id="12" dur="500"/>
                                        <p:tgtEl>
                                          <p:spTgt spid="3">
                                            <p:graphicEl>
                                              <a:dgm id="{468B4480-34CD-4997-9F6B-2196D6114E0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graphicEl>
                                              <a:dgm id="{F5457D1C-4EE2-4B58-8069-31794885CDD4}"/>
                                            </p:graphicEl>
                                          </p:spTgt>
                                        </p:tgtEl>
                                        <p:attrNameLst>
                                          <p:attrName>style.visibility</p:attrName>
                                        </p:attrNameLst>
                                      </p:cBhvr>
                                      <p:to>
                                        <p:strVal val="visible"/>
                                      </p:to>
                                    </p:set>
                                    <p:animEffect transition="in" filter="wipe(left)">
                                      <p:cBhvr>
                                        <p:cTn id="17" dur="500"/>
                                        <p:tgtEl>
                                          <p:spTgt spid="3">
                                            <p:graphicEl>
                                              <a:dgm id="{F5457D1C-4EE2-4B58-8069-31794885CDD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graphicEl>
                                              <a:dgm id="{E8716B41-D4EA-4C19-A2AD-FB871FEC2B6C}"/>
                                            </p:graphicEl>
                                          </p:spTgt>
                                        </p:tgtEl>
                                        <p:attrNameLst>
                                          <p:attrName>style.visibility</p:attrName>
                                        </p:attrNameLst>
                                      </p:cBhvr>
                                      <p:to>
                                        <p:strVal val="visible"/>
                                      </p:to>
                                    </p:set>
                                    <p:animEffect transition="in" filter="wipe(left)">
                                      <p:cBhvr>
                                        <p:cTn id="22" dur="500"/>
                                        <p:tgtEl>
                                          <p:spTgt spid="3">
                                            <p:graphicEl>
                                              <a:dgm id="{E8716B41-D4EA-4C19-A2AD-FB871FEC2B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pt-PT"/>
              <a:t>!</a:t>
            </a:r>
            <a:fld id="{CBD56858-EB0B-D04D-B23C-7A827FD60C9F}" type="slidenum">
              <a:rPr lang="en-US" smtClean="0"/>
              <a:pPr/>
              <a:t>159</a:t>
            </a:fld>
            <a:endParaRPr lang="en-US"/>
          </a:p>
        </p:txBody>
      </p:sp>
      <p:sp>
        <p:nvSpPr>
          <p:cNvPr id="5" name="TextBox 4"/>
          <p:cNvSpPr txBox="1"/>
          <p:nvPr/>
        </p:nvSpPr>
        <p:spPr>
          <a:xfrm>
            <a:off x="2298357" y="2445547"/>
            <a:ext cx="4040659" cy="2554545"/>
          </a:xfrm>
          <a:prstGeom prst="rect">
            <a:avLst/>
          </a:prstGeom>
          <a:noFill/>
        </p:spPr>
        <p:txBody>
          <a:bodyPr wrap="square" rtlCol="0">
            <a:spAutoFit/>
          </a:bodyPr>
          <a:lstStyle/>
          <a:p>
            <a:pPr lvl="1" algn="ctr"/>
            <a:r>
              <a:rPr lang="pt-PT" sz="3200" b="1">
                <a:solidFill>
                  <a:schemeClr val="accent1">
                    <a:lumMod val="25000"/>
                  </a:schemeClr>
                </a:solidFill>
                <a:latin typeface="Calibri" pitchFamily="34" charset="0"/>
              </a:rPr>
              <a:t>VESTÍGIOS DIGITAIS</a:t>
            </a:r>
          </a:p>
          <a:p>
            <a:pPr lvl="1" algn="ctr"/>
            <a:endParaRPr lang="en-GB" sz="3200" b="1">
              <a:solidFill>
                <a:schemeClr val="accent1">
                  <a:lumMod val="25000"/>
                </a:schemeClr>
              </a:solidFill>
              <a:latin typeface="Calibri" pitchFamily="34" charset="0"/>
            </a:endParaRPr>
          </a:p>
          <a:p>
            <a:pPr lvl="1" algn="ctr"/>
            <a:r>
              <a:rPr lang="pt-PT" sz="3200" b="1">
                <a:solidFill>
                  <a:schemeClr val="accent1">
                    <a:lumMod val="25000"/>
                  </a:schemeClr>
                </a:solidFill>
                <a:latin typeface="Calibri" pitchFamily="34" charset="0"/>
              </a:rPr>
              <a:t>CATEGORIAS </a:t>
            </a:r>
          </a:p>
          <a:p>
            <a:pPr lvl="1" algn="ctr"/>
            <a:r>
              <a:rPr lang="pt-PT" sz="3200" b="1">
                <a:solidFill>
                  <a:schemeClr val="accent1">
                    <a:lumMod val="25000"/>
                  </a:schemeClr>
                </a:solidFill>
                <a:latin typeface="Calibri" pitchFamily="34" charset="0"/>
              </a:rPr>
              <a:t>E </a:t>
            </a:r>
          </a:p>
          <a:p>
            <a:pPr lvl="1" algn="ctr"/>
            <a:r>
              <a:rPr lang="pt-PT" sz="3200" b="1">
                <a:solidFill>
                  <a:schemeClr val="accent1">
                    <a:lumMod val="25000"/>
                  </a:schemeClr>
                </a:solidFill>
                <a:latin typeface="Calibri" pitchFamily="34" charset="0"/>
              </a:rPr>
              <a:t>EXEMPLOS</a:t>
            </a:r>
          </a:p>
        </p:txBody>
      </p:sp>
    </p:spTree>
    <p:extLst>
      <p:ext uri="{BB962C8B-B14F-4D97-AF65-F5344CB8AC3E}">
        <p14:creationId xmlns:p14="http://schemas.microsoft.com/office/powerpoint/2010/main" val="9783431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Fontes de provas</a:t>
            </a:r>
          </a:p>
        </p:txBody>
      </p:sp>
      <p:sp>
        <p:nvSpPr>
          <p:cNvPr id="3" name="Content Placeholder 2"/>
          <p:cNvSpPr>
            <a:spLocks noGrp="1"/>
          </p:cNvSpPr>
          <p:nvPr>
            <p:ph idx="1"/>
          </p:nvPr>
        </p:nvSpPr>
        <p:spPr/>
        <p:txBody>
          <a:bodyPr>
            <a:noAutofit/>
          </a:bodyPr>
          <a:lstStyle/>
          <a:p>
            <a:pPr marL="0" indent="0" algn="just">
              <a:buNone/>
            </a:pPr>
            <a:r>
              <a:rPr lang="pt-PT" sz="2800" dirty="0"/>
              <a:t>Os sistemas informáticos podem ter várias formas, incluindo computadores de secretária, portáteis, computadores em torre, sistemas montados em </a:t>
            </a:r>
            <a:r>
              <a:rPr lang="pt-PT" sz="2800" dirty="0" err="1"/>
              <a:t>rack</a:t>
            </a:r>
            <a:r>
              <a:rPr lang="pt-PT" sz="2800" dirty="0"/>
              <a:t>, minicomputadores e computadores mainframe. Depois, existem outros dispositivos que se ligam a esses sistemas, nomeadamente impressoras, scanners, routers, discos rígidos externos e outros dispositivos de armazenamento, além de estações de acoplamento (que permitem que sejam feitas várias ligações).</a:t>
            </a:r>
          </a:p>
          <a:p>
            <a:pPr marL="0" indent="0" algn="just" defTabSz="914400">
              <a:spcBef>
                <a:spcPts val="0"/>
              </a:spcBef>
              <a:buNone/>
            </a:pPr>
            <a:endParaRPr lang="en-US" sz="2800"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16</a:t>
            </a:fld>
            <a:endParaRPr lang="en-US"/>
          </a:p>
        </p:txBody>
      </p:sp>
    </p:spTree>
    <p:extLst>
      <p:ext uri="{BB962C8B-B14F-4D97-AF65-F5344CB8AC3E}">
        <p14:creationId xmlns:p14="http://schemas.microsoft.com/office/powerpoint/2010/main" val="1734200286"/>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Categorias de vestígios digitais</a:t>
            </a:r>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76017267"/>
              </p:ext>
            </p:extLst>
          </p:nvPr>
        </p:nvGraphicFramePr>
        <p:xfrm>
          <a:off x="457200" y="1600199"/>
          <a:ext cx="8229600" cy="4907280"/>
        </p:xfrm>
        <a:graphic>
          <a:graphicData uri="http://schemas.openxmlformats.org/drawingml/2006/table">
            <a:tbl>
              <a:tblPr firstRow="1" bandRow="1">
                <a:effectLst>
                  <a:outerShdw blurRad="76200" dir="18900000" sy="23000" kx="-1200000" algn="bl" rotWithShape="0">
                    <a:prstClr val="black">
                      <a:alpha val="20000"/>
                    </a:prstClr>
                  </a:outerShdw>
                </a:effectLst>
                <a:tableStyleId>{5C22544A-7EE6-4342-B048-85BDC9FD1C3A}</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455607">
                <a:tc>
                  <a:txBody>
                    <a:bodyPr/>
                    <a:lstStyle/>
                    <a:p>
                      <a:r>
                        <a:rPr lang="pt-PT" sz="2800"/>
                        <a:t>Vestígios evitáveis</a:t>
                      </a:r>
                    </a:p>
                  </a:txBody>
                  <a:tcPr/>
                </a:tc>
                <a:tc>
                  <a:txBody>
                    <a:bodyPr/>
                    <a:lstStyle/>
                    <a:p>
                      <a:r>
                        <a:rPr lang="pt-PT" sz="2800"/>
                        <a:t>Vestígios inevitáveis</a:t>
                      </a:r>
                    </a:p>
                  </a:txBody>
                  <a:tcPr/>
                </a:tc>
                <a:extLst>
                  <a:ext uri="{0D108BD9-81ED-4DB2-BD59-A6C34878D82A}">
                    <a16:rowId xmlns:a16="http://schemas.microsoft.com/office/drawing/2014/main" val="10000"/>
                  </a:ext>
                </a:extLst>
              </a:tr>
              <a:tr h="4214364">
                <a:tc>
                  <a:txBody>
                    <a:bodyPr/>
                    <a:lstStyle/>
                    <a:p>
                      <a:r>
                        <a:rPr lang="pt-PT" sz="2400" b="1"/>
                        <a:t>Caches de miniaturas</a:t>
                      </a:r>
                    </a:p>
                    <a:p>
                      <a:r>
                        <a:rPr lang="pt-PT" sz="2400" b="1"/>
                        <a:t>Listas mais </a:t>
                      </a:r>
                      <a:r>
                        <a:rPr lang="pt-PT" sz="2400" b="1" baseline="0"/>
                        <a:t>utilizadas recentemente</a:t>
                      </a:r>
                    </a:p>
                    <a:p>
                      <a:pPr marL="0" marR="0" indent="0" algn="l" defTabSz="457200" rtl="0" eaLnBrk="1" fontAlgn="auto" latinLnBrk="0" hangingPunct="1">
                        <a:lnSpc>
                          <a:spcPct val="100000"/>
                        </a:lnSpc>
                        <a:spcBef>
                          <a:spcPts val="0"/>
                        </a:spcBef>
                        <a:spcAft>
                          <a:spcPts val="0"/>
                        </a:spcAft>
                        <a:buClrTx/>
                        <a:buSzTx/>
                        <a:buFontTx/>
                        <a:buNone/>
                        <a:tabLst/>
                        <a:defRPr/>
                      </a:pPr>
                      <a:r>
                        <a:rPr lang="pt-PT" sz="2400" b="1"/>
                        <a:t>Ficheiros de registo</a:t>
                      </a:r>
                    </a:p>
                    <a:p>
                      <a:pPr marL="0" marR="0" indent="0" algn="l" defTabSz="457200" rtl="0" eaLnBrk="1" fontAlgn="auto" latinLnBrk="0" hangingPunct="1">
                        <a:lnSpc>
                          <a:spcPct val="100000"/>
                        </a:lnSpc>
                        <a:spcBef>
                          <a:spcPts val="0"/>
                        </a:spcBef>
                        <a:spcAft>
                          <a:spcPts val="0"/>
                        </a:spcAft>
                        <a:buClrTx/>
                        <a:buSzTx/>
                        <a:buFontTx/>
                        <a:buNone/>
                        <a:tabLst/>
                        <a:defRPr/>
                      </a:pPr>
                      <a:r>
                        <a:rPr lang="pt-PT" sz="2400" b="1"/>
                        <a:t>Histórico do Navegador</a:t>
                      </a:r>
                    </a:p>
                    <a:p>
                      <a:pPr marL="0" marR="0" indent="0" algn="l" defTabSz="457200" rtl="0" eaLnBrk="1" fontAlgn="auto" latinLnBrk="0" hangingPunct="1">
                        <a:lnSpc>
                          <a:spcPct val="100000"/>
                        </a:lnSpc>
                        <a:spcBef>
                          <a:spcPts val="0"/>
                        </a:spcBef>
                        <a:spcAft>
                          <a:spcPts val="0"/>
                        </a:spcAft>
                        <a:buClrTx/>
                        <a:buSzTx/>
                        <a:buFontTx/>
                        <a:buNone/>
                        <a:tabLst/>
                        <a:defRPr/>
                      </a:pPr>
                      <a:r>
                        <a:rPr lang="pt-PT" sz="2400" b="1"/>
                        <a:t>Caches do Navegador</a:t>
                      </a:r>
                    </a:p>
                    <a:p>
                      <a:pPr marL="0" marR="0" indent="0" algn="l" defTabSz="457200" rtl="0" eaLnBrk="1" fontAlgn="auto" latinLnBrk="0" hangingPunct="1">
                        <a:lnSpc>
                          <a:spcPct val="100000"/>
                        </a:lnSpc>
                        <a:spcBef>
                          <a:spcPts val="0"/>
                        </a:spcBef>
                        <a:spcAft>
                          <a:spcPts val="0"/>
                        </a:spcAft>
                        <a:buClrTx/>
                        <a:buSzTx/>
                        <a:buFontTx/>
                        <a:buNone/>
                        <a:tabLst/>
                        <a:defRPr/>
                      </a:pPr>
                      <a:r>
                        <a:rPr lang="pt-PT" sz="2400" b="1"/>
                        <a:t>Programas mais </a:t>
                      </a:r>
                      <a:r>
                        <a:rPr lang="pt-PT" sz="2400" b="1" baseline="0"/>
                        <a:t>utilizados</a:t>
                      </a:r>
                    </a:p>
                    <a:p>
                      <a:pPr marL="0" marR="0" indent="0" algn="l" defTabSz="457200" rtl="0" eaLnBrk="1" fontAlgn="auto" latinLnBrk="0" hangingPunct="1">
                        <a:lnSpc>
                          <a:spcPct val="100000"/>
                        </a:lnSpc>
                        <a:spcBef>
                          <a:spcPts val="0"/>
                        </a:spcBef>
                        <a:spcAft>
                          <a:spcPts val="0"/>
                        </a:spcAft>
                        <a:buClrTx/>
                        <a:buSzTx/>
                        <a:buFontTx/>
                        <a:buNone/>
                        <a:tabLst/>
                        <a:defRPr/>
                      </a:pPr>
                      <a:r>
                        <a:rPr lang="pt-PT" sz="2400" b="1" baseline="0"/>
                        <a:t>Dados do</a:t>
                      </a:r>
                      <a:r>
                        <a:rPr lang="pt-PT" sz="2400" b="1"/>
                        <a:t> formulário</a:t>
                      </a:r>
                    </a:p>
                    <a:p>
                      <a:pPr marL="0" marR="0" indent="0" algn="l" defTabSz="457200" rtl="0" eaLnBrk="1" fontAlgn="auto" latinLnBrk="0" hangingPunct="1">
                        <a:lnSpc>
                          <a:spcPct val="100000"/>
                        </a:lnSpc>
                        <a:spcBef>
                          <a:spcPts val="0"/>
                        </a:spcBef>
                        <a:spcAft>
                          <a:spcPts val="0"/>
                        </a:spcAft>
                        <a:buClrTx/>
                        <a:buSzTx/>
                        <a:buFontTx/>
                        <a:buNone/>
                        <a:tabLst/>
                        <a:defRPr/>
                      </a:pPr>
                      <a:r>
                        <a:rPr lang="pt-PT" sz="2400" b="1"/>
                        <a:t>Pagefile.sys</a:t>
                      </a:r>
                    </a:p>
                    <a:p>
                      <a:pPr marL="0" marR="0" indent="0" algn="l" defTabSz="457200" rtl="0" eaLnBrk="1" fontAlgn="auto" latinLnBrk="0" hangingPunct="1">
                        <a:lnSpc>
                          <a:spcPct val="100000"/>
                        </a:lnSpc>
                        <a:spcBef>
                          <a:spcPts val="0"/>
                        </a:spcBef>
                        <a:spcAft>
                          <a:spcPts val="0"/>
                        </a:spcAft>
                        <a:buClrTx/>
                        <a:buSzTx/>
                        <a:buFontTx/>
                        <a:buNone/>
                        <a:tabLst/>
                        <a:defRPr/>
                      </a:pPr>
                      <a:r>
                        <a:rPr lang="pt-PT" sz="2400" b="1"/>
                        <a:t>Hiberfil.sys</a:t>
                      </a:r>
                    </a:p>
                    <a:p>
                      <a:pPr marL="0" marR="0" indent="0" algn="l" defTabSz="457200" rtl="0" eaLnBrk="1" fontAlgn="auto" latinLnBrk="0" hangingPunct="1">
                        <a:lnSpc>
                          <a:spcPct val="100000"/>
                        </a:lnSpc>
                        <a:spcBef>
                          <a:spcPts val="0"/>
                        </a:spcBef>
                        <a:spcAft>
                          <a:spcPts val="0"/>
                        </a:spcAft>
                        <a:buClrTx/>
                        <a:buSzTx/>
                        <a:buFontTx/>
                        <a:buNone/>
                        <a:tabLst/>
                        <a:defRPr/>
                      </a:pPr>
                      <a:r>
                        <a:rPr lang="pt-PT" sz="2400" b="1"/>
                        <a:t>Cópias Sombra de Volume</a:t>
                      </a:r>
                    </a:p>
                    <a:p>
                      <a:pPr marL="0" marR="0" indent="0" algn="l" defTabSz="457200" rtl="0" eaLnBrk="1" fontAlgn="auto" latinLnBrk="0" hangingPunct="1">
                        <a:lnSpc>
                          <a:spcPct val="100000"/>
                        </a:lnSpc>
                        <a:spcBef>
                          <a:spcPts val="0"/>
                        </a:spcBef>
                        <a:spcAft>
                          <a:spcPts val="0"/>
                        </a:spcAft>
                        <a:buClrTx/>
                        <a:buSzTx/>
                        <a:buFontTx/>
                        <a:buNone/>
                        <a:tabLst/>
                        <a:defRPr/>
                      </a:pPr>
                      <a:r>
                        <a:rPr lang="pt-PT" sz="2400" b="1"/>
                        <a:t>…</a:t>
                      </a:r>
                    </a:p>
                    <a:p>
                      <a:endParaRPr lang="de-DE"/>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2800" b="1"/>
                        <a:t>Desperdícios</a:t>
                      </a:r>
                    </a:p>
                    <a:p>
                      <a:pPr marL="0" marR="0" indent="0" algn="l" defTabSz="457200" rtl="0" eaLnBrk="1" fontAlgn="auto" latinLnBrk="0" hangingPunct="1">
                        <a:lnSpc>
                          <a:spcPct val="100000"/>
                        </a:lnSpc>
                        <a:spcBef>
                          <a:spcPts val="0"/>
                        </a:spcBef>
                        <a:spcAft>
                          <a:spcPts val="0"/>
                        </a:spcAft>
                        <a:buClrTx/>
                        <a:buSzTx/>
                        <a:buFontTx/>
                        <a:buNone/>
                        <a:tabLst/>
                        <a:defRPr/>
                      </a:pPr>
                      <a:r>
                        <a:rPr lang="pt-PT" sz="2800" b="1" baseline="0"/>
                        <a:t>Espaço </a:t>
                      </a:r>
                      <a:r>
                        <a:rPr lang="pt-PT" sz="2800" b="1"/>
                        <a:t>não alocado</a:t>
                      </a:r>
                    </a:p>
                    <a:p>
                      <a:pPr marL="0" marR="0" indent="0" algn="l" defTabSz="457200" rtl="0" eaLnBrk="1" fontAlgn="auto" latinLnBrk="0" hangingPunct="1">
                        <a:lnSpc>
                          <a:spcPct val="100000"/>
                        </a:lnSpc>
                        <a:spcBef>
                          <a:spcPts val="0"/>
                        </a:spcBef>
                        <a:spcAft>
                          <a:spcPts val="0"/>
                        </a:spcAft>
                        <a:buClrTx/>
                        <a:buSzTx/>
                        <a:buFontTx/>
                        <a:buNone/>
                        <a:tabLst/>
                        <a:defRPr/>
                      </a:pPr>
                      <a:r>
                        <a:rPr lang="pt-PT" sz="2800" b="1"/>
                        <a:t>Entradas MFT</a:t>
                      </a:r>
                    </a:p>
                    <a:p>
                      <a:pPr marL="0" marR="0" indent="0" algn="l" defTabSz="457200" rtl="0" eaLnBrk="1" fontAlgn="auto" latinLnBrk="0" hangingPunct="1">
                        <a:lnSpc>
                          <a:spcPct val="100000"/>
                        </a:lnSpc>
                        <a:spcBef>
                          <a:spcPts val="0"/>
                        </a:spcBef>
                        <a:spcAft>
                          <a:spcPts val="0"/>
                        </a:spcAft>
                        <a:buClrTx/>
                        <a:buSzTx/>
                        <a:buFontTx/>
                        <a:buNone/>
                        <a:tabLst/>
                        <a:defRPr/>
                      </a:pPr>
                      <a:r>
                        <a:rPr lang="pt-PT" sz="2800" b="1"/>
                        <a:t>RAM</a:t>
                      </a:r>
                    </a:p>
                    <a:p>
                      <a:pPr marL="0" marR="0" indent="0" algn="l" defTabSz="457200" rtl="0" eaLnBrk="1" fontAlgn="auto" latinLnBrk="0" hangingPunct="1">
                        <a:lnSpc>
                          <a:spcPct val="100000"/>
                        </a:lnSpc>
                        <a:spcBef>
                          <a:spcPts val="0"/>
                        </a:spcBef>
                        <a:spcAft>
                          <a:spcPts val="0"/>
                        </a:spcAft>
                        <a:buClrTx/>
                        <a:buSzTx/>
                        <a:buFontTx/>
                        <a:buNone/>
                        <a:tabLst/>
                        <a:defRPr/>
                      </a:pPr>
                      <a:r>
                        <a:rPr lang="pt-PT" sz="2800" b="1"/>
                        <a:t>alguns </a:t>
                      </a:r>
                      <a:r>
                        <a:rPr lang="pt-PT" sz="2800" b="1" baseline="0"/>
                        <a:t>vestígios de aplicações</a:t>
                      </a:r>
                    </a:p>
                  </a:txBody>
                  <a:tcPr/>
                </a:tc>
                <a:extLst>
                  <a:ext uri="{0D108BD9-81ED-4DB2-BD59-A6C34878D82A}">
                    <a16:rowId xmlns:a16="http://schemas.microsoft.com/office/drawing/2014/main" val="10001"/>
                  </a:ext>
                </a:extLst>
              </a:tr>
            </a:tbl>
          </a:graphicData>
        </a:graphic>
      </p:graphicFrame>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160</a:t>
            </a:fld>
            <a:endParaRPr lang="en-US"/>
          </a:p>
        </p:txBody>
      </p:sp>
    </p:spTree>
    <p:extLst>
      <p:ext uri="{BB962C8B-B14F-4D97-AF65-F5344CB8AC3E}">
        <p14:creationId xmlns:p14="http://schemas.microsoft.com/office/powerpoint/2010/main" val="3232658812"/>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r>
              <a:rPr lang="pt-PT" sz="3200" b="1" dirty="0"/>
              <a:t>O que pode a Investigação forense digital fazer por si?</a:t>
            </a:r>
          </a:p>
        </p:txBody>
      </p:sp>
      <p:sp>
        <p:nvSpPr>
          <p:cNvPr id="4" name="Rectangle 3"/>
          <p:cNvSpPr>
            <a:spLocks noGrp="1" noChangeArrowheads="1"/>
          </p:cNvSpPr>
          <p:nvPr>
            <p:ph idx="1"/>
          </p:nvPr>
        </p:nvSpPr>
        <p:spPr/>
        <p:txBody>
          <a:bodyPr>
            <a:normAutofit/>
          </a:bodyPr>
          <a:lstStyle/>
          <a:p>
            <a:pPr>
              <a:lnSpc>
                <a:spcPct val="150000"/>
              </a:lnSpc>
              <a:spcBef>
                <a:spcPts val="0"/>
              </a:spcBef>
            </a:pPr>
            <a:endParaRPr lang="en-GB"/>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80" y="1145590"/>
            <a:ext cx="9109720" cy="5489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161</a:t>
            </a:fld>
            <a:endParaRPr lang="en-US"/>
          </a:p>
        </p:txBody>
      </p:sp>
    </p:spTree>
    <p:extLst>
      <p:ext uri="{BB962C8B-B14F-4D97-AF65-F5344CB8AC3E}">
        <p14:creationId xmlns:p14="http://schemas.microsoft.com/office/powerpoint/2010/main" val="4099990356"/>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pt-PT" b="1"/>
              <a:t>O que pode a Investigação forense digital fazer por si?</a:t>
            </a:r>
          </a:p>
        </p:txBody>
      </p:sp>
      <p:sp>
        <p:nvSpPr>
          <p:cNvPr id="4" name="Rectangle 3"/>
          <p:cNvSpPr>
            <a:spLocks noGrp="1" noChangeArrowheads="1"/>
          </p:cNvSpPr>
          <p:nvPr>
            <p:ph idx="1"/>
          </p:nvPr>
        </p:nvSpPr>
        <p:spPr>
          <a:xfrm>
            <a:off x="2094614" y="1334386"/>
            <a:ext cx="6592186" cy="4525963"/>
          </a:xfrm>
        </p:spPr>
        <p:txBody>
          <a:bodyPr>
            <a:normAutofit fontScale="92500" lnSpcReduction="20000"/>
          </a:bodyPr>
          <a:lstStyle/>
          <a:p>
            <a:pPr marL="0" indent="0">
              <a:lnSpc>
                <a:spcPct val="150000"/>
              </a:lnSpc>
              <a:spcBef>
                <a:spcPts val="0"/>
              </a:spcBef>
              <a:buNone/>
            </a:pPr>
            <a:r>
              <a:rPr lang="pt-PT" b="1"/>
              <a:t>Dados específicos do utilizador</a:t>
            </a:r>
          </a:p>
          <a:p>
            <a:pPr marL="0" indent="0">
              <a:lnSpc>
                <a:spcPct val="150000"/>
              </a:lnSpc>
              <a:spcBef>
                <a:spcPts val="0"/>
              </a:spcBef>
              <a:buNone/>
            </a:pPr>
            <a:r>
              <a:rPr lang="pt-PT"/>
              <a:t>Programas utilizados, sites visitados, pesquisas realizadas, ficheiros abertos/guardados</a:t>
            </a:r>
          </a:p>
          <a:p>
            <a:pPr marL="0" indent="0">
              <a:lnSpc>
                <a:spcPct val="150000"/>
              </a:lnSpc>
              <a:spcBef>
                <a:spcPts val="0"/>
              </a:spcBef>
              <a:buNone/>
            </a:pPr>
            <a:endParaRPr lang="en-GB" b="1"/>
          </a:p>
          <a:p>
            <a:pPr marL="0" indent="0">
              <a:lnSpc>
                <a:spcPct val="150000"/>
              </a:lnSpc>
              <a:spcBef>
                <a:spcPts val="0"/>
              </a:spcBef>
              <a:buNone/>
            </a:pPr>
            <a:r>
              <a:rPr lang="pt-PT" b="1"/>
              <a:t>Dados Exif</a:t>
            </a:r>
          </a:p>
          <a:p>
            <a:pPr marL="0" indent="0">
              <a:lnSpc>
                <a:spcPct val="150000"/>
              </a:lnSpc>
              <a:spcBef>
                <a:spcPts val="0"/>
              </a:spcBef>
              <a:buNone/>
            </a:pPr>
            <a:r>
              <a:rPr lang="pt-PT"/>
              <a:t>Quando, onde foi tirada uma foto com o modelo da câmara, número de série</a:t>
            </a:r>
          </a:p>
        </p:txBody>
      </p:sp>
      <p:pic>
        <p:nvPicPr>
          <p:cNvPr id="3074" name="Picture 2" descr="http://icons.iconarchive.com/icons/artua/dragon-soft/512/User-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692" y="1515177"/>
            <a:ext cx="1759652" cy="175965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jmarior.net/wp-images/aperture-ico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224" y="3838358"/>
            <a:ext cx="1679943" cy="1679943"/>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162</a:t>
            </a:fld>
            <a:endParaRPr lang="en-US"/>
          </a:p>
        </p:txBody>
      </p:sp>
    </p:spTree>
    <p:extLst>
      <p:ext uri="{BB962C8B-B14F-4D97-AF65-F5344CB8AC3E}">
        <p14:creationId xmlns:p14="http://schemas.microsoft.com/office/powerpoint/2010/main" val="1991722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pt-PT" b="1"/>
              <a:t>O que pode a Investigação forense digital fazer por si?</a:t>
            </a:r>
          </a:p>
        </p:txBody>
      </p:sp>
      <p:sp>
        <p:nvSpPr>
          <p:cNvPr id="4" name="Rectangle 3"/>
          <p:cNvSpPr>
            <a:spLocks noGrp="1" noChangeArrowheads="1"/>
          </p:cNvSpPr>
          <p:nvPr>
            <p:ph idx="1"/>
          </p:nvPr>
        </p:nvSpPr>
        <p:spPr>
          <a:xfrm>
            <a:off x="2083982" y="1600200"/>
            <a:ext cx="6613450" cy="4525963"/>
          </a:xfrm>
        </p:spPr>
        <p:txBody>
          <a:bodyPr>
            <a:normAutofit fontScale="92500" lnSpcReduction="10000"/>
          </a:bodyPr>
          <a:lstStyle/>
          <a:p>
            <a:pPr marL="0" indent="0">
              <a:lnSpc>
                <a:spcPct val="150000"/>
              </a:lnSpc>
              <a:spcBef>
                <a:spcPts val="0"/>
              </a:spcBef>
              <a:buNone/>
            </a:pPr>
            <a:r>
              <a:rPr lang="pt-PT" b="1"/>
              <a:t>Dados de Aplicações</a:t>
            </a:r>
          </a:p>
          <a:p>
            <a:pPr marL="0" indent="0">
              <a:lnSpc>
                <a:spcPct val="150000"/>
              </a:lnSpc>
              <a:spcBef>
                <a:spcPts val="0"/>
              </a:spcBef>
              <a:buNone/>
            </a:pPr>
            <a:r>
              <a:rPr lang="pt-PT"/>
              <a:t>Clientes de e-mail, histórico de conversas, bancos de dados, configurações, análise de malware</a:t>
            </a:r>
          </a:p>
          <a:p>
            <a:pPr marL="0" indent="0">
              <a:lnSpc>
                <a:spcPct val="150000"/>
              </a:lnSpc>
              <a:spcBef>
                <a:spcPts val="0"/>
              </a:spcBef>
              <a:buNone/>
            </a:pPr>
            <a:endParaRPr lang="en-GB" sz="1900" b="1"/>
          </a:p>
          <a:p>
            <a:pPr marL="0" indent="0">
              <a:lnSpc>
                <a:spcPct val="150000"/>
              </a:lnSpc>
              <a:spcBef>
                <a:spcPts val="0"/>
              </a:spcBef>
              <a:buNone/>
            </a:pPr>
            <a:r>
              <a:rPr lang="pt-PT" b="1"/>
              <a:t>Fragmentos</a:t>
            </a:r>
          </a:p>
          <a:p>
            <a:pPr marL="0" indent="0">
              <a:lnSpc>
                <a:spcPct val="150000"/>
              </a:lnSpc>
              <a:spcBef>
                <a:spcPts val="0"/>
              </a:spcBef>
              <a:buNone/>
            </a:pPr>
            <a:r>
              <a:rPr lang="pt-PT"/>
              <a:t>Fragmento de imagens comprovativas, documentos, históricos, registo de ficheiros, …</a:t>
            </a:r>
          </a:p>
        </p:txBody>
      </p:sp>
      <p:pic>
        <p:nvPicPr>
          <p:cNvPr id="614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392" y="1689313"/>
            <a:ext cx="1878640" cy="1560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descr="http://www.linux-magazine.com/var/linux_magazin/storage/images/linux-magazine.com/issues/2008/93/undeleted/figure-1/430023-1-eng-US/Figure-1_referenc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392" y="4178587"/>
            <a:ext cx="1831057" cy="1834115"/>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163</a:t>
            </a:fld>
            <a:endParaRPr lang="en-US"/>
          </a:p>
        </p:txBody>
      </p:sp>
    </p:spTree>
    <p:extLst>
      <p:ext uri="{BB962C8B-B14F-4D97-AF65-F5344CB8AC3E}">
        <p14:creationId xmlns:p14="http://schemas.microsoft.com/office/powerpoint/2010/main" val="3226724567"/>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pt-PT" b="1"/>
              <a:t>O que pode a Investigação forense digital fazer por si?</a:t>
            </a:r>
          </a:p>
        </p:txBody>
      </p:sp>
      <p:sp>
        <p:nvSpPr>
          <p:cNvPr id="4" name="Rectangle 3"/>
          <p:cNvSpPr>
            <a:spLocks noGrp="1" noChangeArrowheads="1"/>
          </p:cNvSpPr>
          <p:nvPr>
            <p:ph idx="1"/>
          </p:nvPr>
        </p:nvSpPr>
        <p:spPr>
          <a:xfrm>
            <a:off x="2083982" y="1600200"/>
            <a:ext cx="6613450" cy="4525963"/>
          </a:xfrm>
        </p:spPr>
        <p:txBody>
          <a:bodyPr>
            <a:noAutofit/>
          </a:bodyPr>
          <a:lstStyle/>
          <a:p>
            <a:pPr marL="0" indent="0">
              <a:lnSpc>
                <a:spcPct val="150000"/>
              </a:lnSpc>
              <a:spcBef>
                <a:spcPts val="0"/>
              </a:spcBef>
              <a:buNone/>
            </a:pPr>
            <a:r>
              <a:rPr lang="pt-PT" sz="2200" b="1" dirty="0"/>
              <a:t>Documentos Comprovativos</a:t>
            </a:r>
          </a:p>
          <a:p>
            <a:pPr marL="0" indent="0">
              <a:lnSpc>
                <a:spcPct val="150000"/>
              </a:lnSpc>
              <a:spcBef>
                <a:spcPts val="0"/>
              </a:spcBef>
              <a:buNone/>
            </a:pPr>
            <a:r>
              <a:rPr lang="pt-PT" sz="2200" dirty="0"/>
              <a:t>extratos de conta, cartas de chantagem, fotos ilegais, contactos, registo de ficheiros, planos roubados,…</a:t>
            </a:r>
          </a:p>
          <a:p>
            <a:pPr marL="0" indent="0">
              <a:lnSpc>
                <a:spcPct val="150000"/>
              </a:lnSpc>
              <a:spcBef>
                <a:spcPts val="0"/>
              </a:spcBef>
              <a:buNone/>
            </a:pPr>
            <a:endParaRPr lang="en-GB" sz="2200" dirty="0"/>
          </a:p>
          <a:p>
            <a:pPr marL="0" indent="0">
              <a:lnSpc>
                <a:spcPct val="150000"/>
              </a:lnSpc>
              <a:spcBef>
                <a:spcPts val="0"/>
              </a:spcBef>
              <a:buNone/>
            </a:pPr>
            <a:r>
              <a:rPr lang="pt-PT" sz="2200" b="1" dirty="0"/>
              <a:t>Dados inacessíveis</a:t>
            </a:r>
            <a:r>
              <a:rPr lang="pt-PT" sz="2200" dirty="0"/>
              <a:t> </a:t>
            </a:r>
          </a:p>
          <a:p>
            <a:pPr marL="0" indent="0">
              <a:lnSpc>
                <a:spcPct val="150000"/>
              </a:lnSpc>
              <a:spcBef>
                <a:spcPts val="0"/>
              </a:spcBef>
              <a:buNone/>
            </a:pPr>
            <a:r>
              <a:rPr lang="pt-PT" sz="2200" dirty="0"/>
              <a:t>ficheiros ocultos, ficheiros encriptados, dados eliminados,</a:t>
            </a:r>
          </a:p>
          <a:p>
            <a:pPr marL="0" indent="0">
              <a:lnSpc>
                <a:spcPct val="150000"/>
              </a:lnSpc>
              <a:spcBef>
                <a:spcPts val="0"/>
              </a:spcBef>
              <a:buNone/>
            </a:pPr>
            <a:r>
              <a:rPr lang="pt-PT" sz="2200" dirty="0"/>
              <a:t>Ficheiros escondidos, armazenamento na </a:t>
            </a:r>
            <a:r>
              <a:rPr lang="pt-PT" sz="2200" dirty="0" err="1"/>
              <a:t>nuvem/rede</a:t>
            </a:r>
            <a:endParaRPr lang="pt-PT" sz="2200" dirty="0"/>
          </a:p>
        </p:txBody>
      </p:sp>
      <p:pic>
        <p:nvPicPr>
          <p:cNvPr id="5126" name="Picture 6" descr="http://files.softicons.com/download/folder-icons/terra-project-icons-by-aerotox/png/512/Black%20Terra%20Sto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93614"/>
            <a:ext cx="1983636" cy="1983636"/>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www.veryicon.com/icon/png/System/Simple/My%20Document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476" y="1560264"/>
            <a:ext cx="1820894" cy="1820894"/>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164</a:t>
            </a:fld>
            <a:endParaRPr lang="en-US"/>
          </a:p>
        </p:txBody>
      </p:sp>
    </p:spTree>
    <p:extLst>
      <p:ext uri="{BB962C8B-B14F-4D97-AF65-F5344CB8AC3E}">
        <p14:creationId xmlns:p14="http://schemas.microsoft.com/office/powerpoint/2010/main" val="2977714900"/>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83911"/>
          </a:xfrm>
        </p:spPr>
        <p:txBody>
          <a:bodyPr/>
          <a:lstStyle/>
          <a:p>
            <a:r>
              <a:rPr lang="pt-PT" b="1"/>
              <a:t>Produção/Apresentação</a:t>
            </a:r>
          </a:p>
        </p:txBody>
      </p:sp>
      <p:sp>
        <p:nvSpPr>
          <p:cNvPr id="3" name="Content Placeholder 2"/>
          <p:cNvSpPr>
            <a:spLocks noGrp="1"/>
          </p:cNvSpPr>
          <p:nvPr>
            <p:ph idx="1"/>
          </p:nvPr>
        </p:nvSpPr>
        <p:spPr/>
        <p:txBody>
          <a:bodyPr>
            <a:normAutofit fontScale="92500"/>
          </a:bodyPr>
          <a:lstStyle/>
          <a:p>
            <a:pPr lvl="0" algn="just"/>
            <a:r>
              <a:rPr lang="pt-PT"/>
              <a:t>A produção de um relatório completo que inclua, entre outras questões, as etapas da investigação e os métodos utilizados para obter provas. </a:t>
            </a:r>
          </a:p>
          <a:p>
            <a:pPr lvl="0" algn="just"/>
            <a:r>
              <a:rPr lang="pt-PT"/>
              <a:t>Os especialistas forenses podem ser testemunhas especialistas que ajudam as pessoas envolvidas nos processos judiciais a entender os processos de como as provas foram criadas, os procedimentos utilizados para recolher as provas e a avaliação das provas. </a:t>
            </a:r>
          </a:p>
          <a:p>
            <a:pPr algn="just"/>
            <a:endParaRPr lang="en-US"/>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165</a:t>
            </a:fld>
            <a:endParaRPr lang="en-US"/>
          </a:p>
        </p:txBody>
      </p:sp>
    </p:spTree>
    <p:extLst>
      <p:ext uri="{BB962C8B-B14F-4D97-AF65-F5344CB8AC3E}">
        <p14:creationId xmlns:p14="http://schemas.microsoft.com/office/powerpoint/2010/main" val="132213741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794102"/>
          </a:xfrm>
        </p:spPr>
        <p:txBody>
          <a:bodyPr>
            <a:normAutofit fontScale="92500" lnSpcReduction="10000"/>
          </a:bodyPr>
          <a:lstStyle/>
          <a:p>
            <a:pPr marL="88900" lvl="0" indent="14288" algn="just">
              <a:buNone/>
            </a:pPr>
            <a:r>
              <a:rPr lang="pt-PT"/>
              <a:t>Em geral, não é necessário que as testemunhas que produzem provas factuais tenham o estatuto de testemunhas especialistas.  </a:t>
            </a:r>
          </a:p>
          <a:p>
            <a:pPr marL="88900" lvl="0" indent="14288" algn="just">
              <a:buNone/>
            </a:pPr>
            <a:r>
              <a:rPr lang="pt-PT"/>
              <a:t>No entanto, os especialistas podem desempenhar um papel importante no processo penal. Os especialistas forenses ajudam as pessoas envolvidas nos processos judiciais a entender os processos de como as provas foram criadas, os procedimentos utilizados para recolher as provas e a avaliação das provas. Eles também podem fornecer a sua opinião como prova quando tal lhes é solicitado pelo tribunal. </a:t>
            </a:r>
          </a:p>
          <a:p>
            <a:pPr algn="just"/>
            <a:endParaRPr lang="en-US" dirty="0"/>
          </a:p>
        </p:txBody>
      </p:sp>
      <p:sp>
        <p:nvSpPr>
          <p:cNvPr id="4" name="Title 1"/>
          <p:cNvSpPr>
            <a:spLocks noGrp="1"/>
          </p:cNvSpPr>
          <p:nvPr>
            <p:ph type="title"/>
          </p:nvPr>
        </p:nvSpPr>
        <p:spPr>
          <a:xfrm>
            <a:off x="457200" y="274638"/>
            <a:ext cx="8229600" cy="883911"/>
          </a:xfrm>
        </p:spPr>
        <p:txBody>
          <a:bodyPr/>
          <a:lstStyle/>
          <a:p>
            <a:r>
              <a:rPr lang="pt-PT" b="1"/>
              <a:t>Produção/Apresentação</a:t>
            </a:r>
          </a:p>
        </p:txBody>
      </p:sp>
      <p:sp>
        <p:nvSpPr>
          <p:cNvPr id="2" name="Espace réservé du numéro de diapositive 1"/>
          <p:cNvSpPr>
            <a:spLocks noGrp="1"/>
          </p:cNvSpPr>
          <p:nvPr>
            <p:ph type="sldNum" sz="quarter" idx="12"/>
          </p:nvPr>
        </p:nvSpPr>
        <p:spPr/>
        <p:txBody>
          <a:bodyPr/>
          <a:lstStyle/>
          <a:p>
            <a:r>
              <a:rPr lang="pt-PT"/>
              <a:t>!</a:t>
            </a:r>
            <a:fld id="{C1820EB3-92EE-104B-92CD-26C09B1518FE}" type="slidenum">
              <a:rPr lang="en-US" smtClean="0"/>
              <a:pPr/>
              <a:t>166</a:t>
            </a:fld>
            <a:endParaRPr lang="en-US"/>
          </a:p>
        </p:txBody>
      </p:sp>
    </p:spTree>
    <p:extLst>
      <p:ext uri="{BB962C8B-B14F-4D97-AF65-F5344CB8AC3E}">
        <p14:creationId xmlns:p14="http://schemas.microsoft.com/office/powerpoint/2010/main" val="1150221589"/>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pt-PT"/>
              <a:t>!</a:t>
            </a:r>
            <a:fld id="{CBD56858-EB0B-D04D-B23C-7A827FD60C9F}" type="slidenum">
              <a:rPr lang="en-US" smtClean="0"/>
              <a:pPr/>
              <a:t>167</a:t>
            </a:fld>
            <a:endParaRPr lang="en-US"/>
          </a:p>
        </p:txBody>
      </p:sp>
      <p:sp>
        <p:nvSpPr>
          <p:cNvPr id="5" name="TextBox 4"/>
          <p:cNvSpPr txBox="1"/>
          <p:nvPr/>
        </p:nvSpPr>
        <p:spPr>
          <a:xfrm>
            <a:off x="2298357" y="2445547"/>
            <a:ext cx="4040659" cy="1569660"/>
          </a:xfrm>
          <a:prstGeom prst="rect">
            <a:avLst/>
          </a:prstGeom>
          <a:noFill/>
        </p:spPr>
        <p:txBody>
          <a:bodyPr wrap="square" rtlCol="0">
            <a:spAutoFit/>
          </a:bodyPr>
          <a:lstStyle/>
          <a:p>
            <a:pPr lvl="1" algn="ctr"/>
            <a:r>
              <a:rPr lang="pt-PT" sz="3200" b="1">
                <a:solidFill>
                  <a:schemeClr val="accent1">
                    <a:lumMod val="25000"/>
                  </a:schemeClr>
                </a:solidFill>
                <a:latin typeface="Calibri" pitchFamily="34" charset="0"/>
              </a:rPr>
              <a:t>REVISÃO DOS OBJETIVOS DA SESSÃO</a:t>
            </a:r>
          </a:p>
        </p:txBody>
      </p:sp>
    </p:spTree>
    <p:extLst>
      <p:ext uri="{BB962C8B-B14F-4D97-AF65-F5344CB8AC3E}">
        <p14:creationId xmlns:p14="http://schemas.microsoft.com/office/powerpoint/2010/main" val="1387874093"/>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eaLnBrk="1" hangingPunct="1"/>
            <a:r>
              <a:rPr lang="pt-PT" b="1"/>
              <a:t>Objetivos da sessão</a:t>
            </a:r>
          </a:p>
        </p:txBody>
      </p:sp>
      <p:sp>
        <p:nvSpPr>
          <p:cNvPr id="16386" name="Content Placeholder 2"/>
          <p:cNvSpPr>
            <a:spLocks noGrp="1"/>
          </p:cNvSpPr>
          <p:nvPr>
            <p:ph sz="quarter" idx="1"/>
          </p:nvPr>
        </p:nvSpPr>
        <p:spPr>
          <a:xfrm>
            <a:off x="266095" y="1370208"/>
            <a:ext cx="8634065" cy="5487792"/>
          </a:xfrm>
        </p:spPr>
        <p:txBody>
          <a:bodyPr>
            <a:noAutofit/>
          </a:bodyPr>
          <a:lstStyle/>
          <a:p>
            <a:pPr algn="just">
              <a:buNone/>
            </a:pPr>
            <a:r>
              <a:rPr lang="pt-PT" sz="2000"/>
              <a:t>No final desta sessão, os delegados serão capazes de:</a:t>
            </a:r>
          </a:p>
          <a:p>
            <a:pPr lvl="0" algn="just"/>
            <a:r>
              <a:rPr lang="pt-PT" sz="2000"/>
              <a:t>Discutir os conteúdos da Guia de Provas Eletrónica COE</a:t>
            </a:r>
          </a:p>
          <a:p>
            <a:pPr algn="just"/>
            <a:r>
              <a:rPr lang="pt-PT" sz="2000"/>
              <a:t>Discutir os vários tipos de provas eletrónicas </a:t>
            </a:r>
          </a:p>
          <a:p>
            <a:pPr algn="just"/>
            <a:r>
              <a:rPr lang="pt-PT" sz="2000"/>
              <a:t>Explicar os princípios das melhores práticas relativas à apreensão e manipulação de provas eletrónicas</a:t>
            </a:r>
          </a:p>
          <a:p>
            <a:pPr algn="just"/>
            <a:r>
              <a:rPr lang="pt-PT" sz="2000"/>
              <a:t>Identificar os desafios disponibilizados pelo "módulo morto", "dados ativos" e fontes online de provas eletrónicas, incluindo provas na "nuvem" </a:t>
            </a:r>
          </a:p>
          <a:p>
            <a:pPr algn="just"/>
            <a:r>
              <a:rPr lang="pt-PT" sz="2000"/>
              <a:t>Discutir a admissibilidade das provas eletrónicas em procedimentos judiciais</a:t>
            </a:r>
          </a:p>
          <a:p>
            <a:pPr algn="just">
              <a:buFont typeface="Arial" charset="0"/>
              <a:buChar char="•"/>
            </a:pPr>
            <a:r>
              <a:rPr lang="pt-PT" sz="2000">
                <a:latin typeface="Calibri" charset="0"/>
              </a:rPr>
              <a:t>Explicar o planeamento e preparação adequados de uma busca onde podem ser encontradas provas digitais.</a:t>
            </a:r>
          </a:p>
          <a:p>
            <a:pPr algn="just">
              <a:buFont typeface="Arial" charset="0"/>
              <a:buChar char="•"/>
            </a:pPr>
            <a:r>
              <a:rPr lang="pt-PT" sz="2000">
                <a:latin typeface="Calibri" charset="0"/>
              </a:rPr>
              <a:t>Explicar como um local do crime deve ser protegido e documentado, caso existam provas digitais. </a:t>
            </a:r>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168</a:t>
            </a:fld>
            <a:endParaRPr lang="en-US"/>
          </a:p>
        </p:txBody>
      </p:sp>
    </p:spTree>
    <p:extLst>
      <p:ext uri="{BB962C8B-B14F-4D97-AF65-F5344CB8AC3E}">
        <p14:creationId xmlns:p14="http://schemas.microsoft.com/office/powerpoint/2010/main" val="2006013846"/>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eaLnBrk="1" hangingPunct="1"/>
            <a:r>
              <a:rPr lang="pt-PT" b="1"/>
              <a:t>Objetivos da sessão</a:t>
            </a:r>
          </a:p>
        </p:txBody>
      </p:sp>
      <p:sp>
        <p:nvSpPr>
          <p:cNvPr id="16386" name="Content Placeholder 2"/>
          <p:cNvSpPr>
            <a:spLocks noGrp="1"/>
          </p:cNvSpPr>
          <p:nvPr>
            <p:ph sz="quarter" idx="1"/>
          </p:nvPr>
        </p:nvSpPr>
        <p:spPr>
          <a:xfrm>
            <a:off x="266095" y="1370208"/>
            <a:ext cx="8877905" cy="5487792"/>
          </a:xfrm>
        </p:spPr>
        <p:txBody>
          <a:bodyPr>
            <a:noAutofit/>
          </a:bodyPr>
          <a:lstStyle/>
          <a:p>
            <a:pPr>
              <a:buNone/>
            </a:pPr>
            <a:r>
              <a:rPr lang="pt-PT" sz="2000"/>
              <a:t>No final desta sessão, os delegados serão capazes de:</a:t>
            </a:r>
          </a:p>
          <a:p>
            <a:pPr lvl="0"/>
            <a:r>
              <a:rPr lang="pt-PT" sz="2000"/>
              <a:t>Explicar o termo Investigação forense</a:t>
            </a:r>
          </a:p>
          <a:p>
            <a:pPr lvl="0"/>
            <a:r>
              <a:rPr lang="pt-PT" sz="2000"/>
              <a:t>Comparar a Investigação forense digital com as ciências forenses tradicionais</a:t>
            </a:r>
          </a:p>
          <a:p>
            <a:pPr lvl="0"/>
            <a:r>
              <a:rPr lang="pt-PT" sz="2000"/>
              <a:t>Definir, pelo menos, três sub-ramos de Investigação forense digital</a:t>
            </a:r>
          </a:p>
          <a:p>
            <a:pPr lvl="0"/>
            <a:r>
              <a:rPr lang="pt-PT" sz="2000"/>
              <a:t>Identificar as quatro etapas nas examinações da Investigação forense digital</a:t>
            </a:r>
          </a:p>
          <a:p>
            <a:pPr lvl="0"/>
            <a:r>
              <a:rPr lang="pt-PT" sz="2000"/>
              <a:t>Diferenciar as duas categorias de localizações digitais</a:t>
            </a:r>
          </a:p>
          <a:p>
            <a:r>
              <a:rPr lang="pt-PT" sz="2000"/>
              <a:t>Descrever como a investigação forense digital pode apoiar as investigações</a:t>
            </a:r>
          </a:p>
          <a:p>
            <a:endParaRPr lang="en-GB" sz="2000"/>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169</a:t>
            </a:fld>
            <a:endParaRPr lang="en-US"/>
          </a:p>
        </p:txBody>
      </p:sp>
    </p:spTree>
    <p:extLst>
      <p:ext uri="{BB962C8B-B14F-4D97-AF65-F5344CB8AC3E}">
        <p14:creationId xmlns:p14="http://schemas.microsoft.com/office/powerpoint/2010/main" val="6171999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Definições da Convenção de Budapeste</a:t>
            </a:r>
          </a:p>
        </p:txBody>
      </p:sp>
      <p:sp>
        <p:nvSpPr>
          <p:cNvPr id="3" name="Content Placeholder 2"/>
          <p:cNvSpPr>
            <a:spLocks noGrp="1"/>
          </p:cNvSpPr>
          <p:nvPr>
            <p:ph idx="1"/>
          </p:nvPr>
        </p:nvSpPr>
        <p:spPr>
          <a:xfrm>
            <a:off x="457200" y="1600200"/>
            <a:ext cx="8229600" cy="5035731"/>
          </a:xfrm>
        </p:spPr>
        <p:txBody>
          <a:bodyPr>
            <a:noAutofit/>
          </a:bodyPr>
          <a:lstStyle/>
          <a:p>
            <a:pPr marL="0" indent="0">
              <a:buNone/>
            </a:pPr>
            <a:r>
              <a:rPr lang="pt-PT" sz="2400" dirty="0"/>
              <a:t>Para efeitos da Convenção de Budapeste, aplicam-se as seguintes definições:</a:t>
            </a:r>
          </a:p>
          <a:p>
            <a:r>
              <a:rPr lang="pt-PT" sz="2400" dirty="0"/>
              <a:t>por "sistema informático" entende-se qualquer dispositivo ou grupo de dispositivos interligados ou relacionados, um ou mais dos quais realiza o tratamento automático de dados através de um programa;</a:t>
            </a:r>
          </a:p>
          <a:p>
            <a:r>
              <a:rPr lang="pt-PT" sz="2400" dirty="0"/>
              <a:t>por "dados informáticos" entende-se qualquer representação de factos, informações ou conceitos numa forma adequada para processamento num sistema informático, incluindo um programa adequado para fazer que um sistema informático desempenhe uma função;</a:t>
            </a:r>
          </a:p>
          <a:p>
            <a:pPr marL="0" marR="0" lvl="0" indent="0" defTabSz="914400" eaLnBrk="1" fontAlgn="auto" latinLnBrk="0" hangingPunct="1">
              <a:lnSpc>
                <a:spcPct val="100000"/>
              </a:lnSpc>
              <a:spcBef>
                <a:spcPts val="0"/>
              </a:spcBef>
              <a:spcAft>
                <a:spcPts val="0"/>
              </a:spcAft>
              <a:buClrTx/>
              <a:buSzTx/>
              <a:buFontTx/>
              <a:buNone/>
              <a:tabLst/>
              <a:defRPr/>
            </a:pPr>
            <a:endParaRPr lang="en-US" sz="2400"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17</a:t>
            </a:fld>
            <a:endParaRPr lang="en-US"/>
          </a:p>
        </p:txBody>
      </p:sp>
    </p:spTree>
    <p:extLst>
      <p:ext uri="{BB962C8B-B14F-4D97-AF65-F5344CB8AC3E}">
        <p14:creationId xmlns:p14="http://schemas.microsoft.com/office/powerpoint/2010/main" val="1346017035"/>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2769432" y="5627839"/>
            <a:ext cx="3081337" cy="923925"/>
          </a:xfrm>
          <a:prstGeom prst="rect">
            <a:avLst/>
          </a:prstGeom>
          <a:noFill/>
          <a:ln w="9525">
            <a:noFill/>
            <a:miter lim="800000"/>
            <a:headEnd/>
            <a:tailEnd/>
          </a:ln>
        </p:spPr>
        <p:txBody>
          <a:bodyPr wrap="none">
            <a:prstTxWarp prst="textNoShape">
              <a:avLst/>
            </a:prstTxWarp>
            <a:spAutoFit/>
          </a:bodyPr>
          <a:lstStyle/>
          <a:p>
            <a:r>
              <a:rPr lang="pt-PT" sz="5400" b="1">
                <a:latin typeface="Calibri" pitchFamily="-65" charset="0"/>
              </a:rPr>
              <a:t>Perguntas</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516622" y="1837937"/>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5701" y="162950"/>
            <a:ext cx="6780984" cy="134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Espace réservé du numéro de diapositive 1"/>
          <p:cNvSpPr>
            <a:spLocks noGrp="1"/>
          </p:cNvSpPr>
          <p:nvPr>
            <p:ph type="sldNum" sz="quarter" idx="12"/>
          </p:nvPr>
        </p:nvSpPr>
        <p:spPr/>
        <p:txBody>
          <a:bodyPr/>
          <a:lstStyle/>
          <a:p>
            <a:r>
              <a:rPr lang="pt-PT"/>
              <a:t>!</a:t>
            </a:r>
            <a:fld id="{C1820EB3-92EE-104B-92CD-26C09B1518FE}" type="slidenum">
              <a:rPr lang="en-US" smtClean="0"/>
              <a:pPr/>
              <a:t>170</a:t>
            </a:fld>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Fontes de provas</a:t>
            </a:r>
          </a:p>
        </p:txBody>
      </p:sp>
      <p:pic>
        <p:nvPicPr>
          <p:cNvPr id="4" name="Picture 3"/>
          <p:cNvPicPr>
            <a:picLocks noChangeAspect="1"/>
          </p:cNvPicPr>
          <p:nvPr/>
        </p:nvPicPr>
        <p:blipFill>
          <a:blip r:embed="rId3"/>
          <a:stretch>
            <a:fillRect/>
          </a:stretch>
        </p:blipFill>
        <p:spPr>
          <a:xfrm>
            <a:off x="2053" y="2368731"/>
            <a:ext cx="9145645" cy="2937692"/>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18</a:t>
            </a:fld>
            <a:endParaRPr lang="en-US"/>
          </a:p>
        </p:txBody>
      </p:sp>
    </p:spTree>
    <p:extLst>
      <p:ext uri="{BB962C8B-B14F-4D97-AF65-F5344CB8AC3E}">
        <p14:creationId xmlns:p14="http://schemas.microsoft.com/office/powerpoint/2010/main" val="11554902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1143000"/>
          </a:xfrm>
        </p:spPr>
        <p:txBody>
          <a:bodyPr/>
          <a:lstStyle/>
          <a:p>
            <a:r>
              <a:rPr lang="pt-PT" b="1"/>
              <a:t>Fontes de provas</a:t>
            </a:r>
          </a:p>
        </p:txBody>
      </p:sp>
      <p:pic>
        <p:nvPicPr>
          <p:cNvPr id="6" name="Picture 5"/>
          <p:cNvPicPr>
            <a:picLocks noChangeAspect="1"/>
          </p:cNvPicPr>
          <p:nvPr/>
        </p:nvPicPr>
        <p:blipFill>
          <a:blip r:embed="rId3"/>
          <a:stretch>
            <a:fillRect/>
          </a:stretch>
        </p:blipFill>
        <p:spPr>
          <a:xfrm>
            <a:off x="77862" y="1822449"/>
            <a:ext cx="8948535" cy="3472361"/>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19</a:t>
            </a:fld>
            <a:endParaRPr lang="en-US"/>
          </a:p>
        </p:txBody>
      </p:sp>
    </p:spTree>
    <p:extLst>
      <p:ext uri="{BB962C8B-B14F-4D97-AF65-F5344CB8AC3E}">
        <p14:creationId xmlns:p14="http://schemas.microsoft.com/office/powerpoint/2010/main" val="515335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0293"/>
          </a:xfrm>
        </p:spPr>
        <p:txBody>
          <a:bodyPr/>
          <a:lstStyle/>
          <a:p>
            <a:r>
              <a:rPr lang="pt-PT" b="1"/>
              <a:t>Programa</a:t>
            </a:r>
          </a:p>
        </p:txBody>
      </p:sp>
      <p:sp>
        <p:nvSpPr>
          <p:cNvPr id="3" name="Content Placeholder 2"/>
          <p:cNvSpPr>
            <a:spLocks noGrp="1"/>
          </p:cNvSpPr>
          <p:nvPr>
            <p:ph idx="1"/>
          </p:nvPr>
        </p:nvSpPr>
        <p:spPr>
          <a:xfrm>
            <a:off x="457200" y="1134931"/>
            <a:ext cx="8513422" cy="5494507"/>
          </a:xfrm>
        </p:spPr>
        <p:txBody>
          <a:bodyPr>
            <a:normAutofit fontScale="92500" lnSpcReduction="20000"/>
          </a:bodyPr>
          <a:lstStyle/>
          <a:p>
            <a:r>
              <a:rPr lang="pt-PT" sz="2800"/>
              <a:t>Parte Um </a:t>
            </a:r>
          </a:p>
          <a:p>
            <a:pPr marL="0" indent="0">
              <a:buNone/>
            </a:pPr>
            <a:r>
              <a:rPr lang="pt-PT" sz="2800"/>
              <a:t>O que são provas eletrónicas?</a:t>
            </a:r>
          </a:p>
          <a:p>
            <a:pPr lvl="1"/>
            <a:r>
              <a:rPr lang="pt-PT" sz="2400"/>
              <a:t> Definições</a:t>
            </a:r>
          </a:p>
          <a:p>
            <a:r>
              <a:rPr lang="pt-PT" sz="2800"/>
              <a:t>Parte Dois </a:t>
            </a:r>
          </a:p>
          <a:p>
            <a:pPr marL="0" indent="0">
              <a:buNone/>
            </a:pPr>
            <a:r>
              <a:rPr lang="pt-PT" sz="2800"/>
              <a:t>Guia de Provas Eletrónicas do Conselho Europeu</a:t>
            </a:r>
          </a:p>
          <a:p>
            <a:pPr lvl="1"/>
            <a:r>
              <a:rPr lang="pt-PT" sz="2400"/>
              <a:t>Procedimentos e Boas Práticas</a:t>
            </a:r>
          </a:p>
          <a:p>
            <a:pPr lvl="2"/>
            <a:r>
              <a:rPr lang="pt-PT" sz="1800"/>
              <a:t>Identificação, apreensão e tratamento de provas eletrónicas</a:t>
            </a:r>
          </a:p>
          <a:p>
            <a:pPr lvl="2"/>
            <a:r>
              <a:rPr lang="pt-PT" sz="1800"/>
              <a:t>Tipos de apreensão</a:t>
            </a:r>
          </a:p>
          <a:p>
            <a:pPr lvl="2"/>
            <a:r>
              <a:rPr lang="pt-PT" sz="1800"/>
              <a:t>Investigação e análise de provas eletrónicas</a:t>
            </a:r>
          </a:p>
          <a:p>
            <a:pPr lvl="2"/>
            <a:r>
              <a:rPr lang="pt-PT" sz="1800"/>
              <a:t>Produção de provas eletrónicas </a:t>
            </a:r>
          </a:p>
          <a:p>
            <a:pPr lvl="2"/>
            <a:r>
              <a:rPr lang="pt-PT" sz="1800"/>
              <a:t>Admissibilidade das provas eletrónicas</a:t>
            </a:r>
          </a:p>
          <a:p>
            <a:r>
              <a:rPr lang="pt-PT" sz="2800"/>
              <a:t>Parte Três </a:t>
            </a:r>
          </a:p>
          <a:p>
            <a:pPr marL="0" indent="0">
              <a:buNone/>
            </a:pPr>
            <a:r>
              <a:rPr lang="pt-PT" sz="2800"/>
              <a:t>Investigação forense digital</a:t>
            </a:r>
          </a:p>
          <a:p>
            <a:pPr lvl="1"/>
            <a:r>
              <a:rPr lang="pt-PT" sz="2400"/>
              <a:t>Definição</a:t>
            </a:r>
          </a:p>
          <a:p>
            <a:pPr lvl="1"/>
            <a:r>
              <a:rPr lang="pt-PT" sz="2400"/>
              <a:t>Investigação forense tradicional vs. digital</a:t>
            </a:r>
          </a:p>
          <a:p>
            <a:pPr lvl="1"/>
            <a:r>
              <a:rPr lang="pt-PT" sz="2400"/>
              <a:t>O que é que a investigação forense pode contribuir para uma investigação?</a:t>
            </a:r>
          </a:p>
          <a:p>
            <a:pPr lvl="2"/>
            <a:endParaRPr lang="en-US" sz="1800" dirty="0"/>
          </a:p>
        </p:txBody>
      </p:sp>
      <p:sp>
        <p:nvSpPr>
          <p:cNvPr id="4" name="Slide Number Placeholder 3"/>
          <p:cNvSpPr>
            <a:spLocks noGrp="1"/>
          </p:cNvSpPr>
          <p:nvPr>
            <p:ph type="sldNum" sz="quarter" idx="12"/>
          </p:nvPr>
        </p:nvSpPr>
        <p:spPr/>
        <p:txBody>
          <a:bodyPr/>
          <a:lstStyle/>
          <a:p>
            <a:r>
              <a:rPr lang="pt-PT"/>
              <a:t>!</a:t>
            </a:r>
            <a:fld id="{CBD56858-EB0B-D04D-B23C-7A827FD60C9F}" type="slidenum">
              <a:rPr lang="en-US" smtClean="0"/>
              <a:pPr/>
              <a:t>2</a:t>
            </a:fld>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5" name="Picture 4"/>
          <p:cNvPicPr>
            <a:picLocks noChangeAspect="1"/>
          </p:cNvPicPr>
          <p:nvPr/>
        </p:nvPicPr>
        <p:blipFill>
          <a:blip r:embed="rId3"/>
          <a:stretch>
            <a:fillRect/>
          </a:stretch>
        </p:blipFill>
        <p:spPr>
          <a:xfrm>
            <a:off x="65790" y="2006599"/>
            <a:ext cx="9038491" cy="3270795"/>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20</a:t>
            </a:fld>
            <a:endParaRPr lang="en-US"/>
          </a:p>
        </p:txBody>
      </p:sp>
    </p:spTree>
    <p:extLst>
      <p:ext uri="{BB962C8B-B14F-4D97-AF65-F5344CB8AC3E}">
        <p14:creationId xmlns:p14="http://schemas.microsoft.com/office/powerpoint/2010/main" val="4356790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2" name="Picture 1"/>
          <p:cNvPicPr>
            <a:picLocks noChangeAspect="1"/>
          </p:cNvPicPr>
          <p:nvPr/>
        </p:nvPicPr>
        <p:blipFill>
          <a:blip r:embed="rId3"/>
          <a:stretch>
            <a:fillRect/>
          </a:stretch>
        </p:blipFill>
        <p:spPr>
          <a:xfrm>
            <a:off x="0" y="2253694"/>
            <a:ext cx="9144000" cy="235061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21</a:t>
            </a:fld>
            <a:endParaRPr lang="en-US"/>
          </a:p>
        </p:txBody>
      </p:sp>
    </p:spTree>
    <p:extLst>
      <p:ext uri="{BB962C8B-B14F-4D97-AF65-F5344CB8AC3E}">
        <p14:creationId xmlns:p14="http://schemas.microsoft.com/office/powerpoint/2010/main" val="9906533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grpSp>
        <p:nvGrpSpPr>
          <p:cNvPr id="6" name="Group 5"/>
          <p:cNvGrpSpPr/>
          <p:nvPr/>
        </p:nvGrpSpPr>
        <p:grpSpPr>
          <a:xfrm>
            <a:off x="0" y="1182734"/>
            <a:ext cx="9144000" cy="5675266"/>
            <a:chOff x="0" y="1182734"/>
            <a:chExt cx="9144000" cy="5675266"/>
          </a:xfrm>
        </p:grpSpPr>
        <p:pic>
          <p:nvPicPr>
            <p:cNvPr id="2" name="Picture 1"/>
            <p:cNvPicPr>
              <a:picLocks noChangeAspect="1"/>
            </p:cNvPicPr>
            <p:nvPr/>
          </p:nvPicPr>
          <p:blipFill>
            <a:blip r:embed="rId3"/>
            <a:stretch>
              <a:fillRect/>
            </a:stretch>
          </p:blipFill>
          <p:spPr>
            <a:xfrm>
              <a:off x="234950" y="1182734"/>
              <a:ext cx="8674100" cy="3238500"/>
            </a:xfrm>
            <a:prstGeom prst="rect">
              <a:avLst/>
            </a:prstGeom>
          </p:spPr>
        </p:pic>
        <p:pic>
          <p:nvPicPr>
            <p:cNvPr id="3" name="Picture 2"/>
            <p:cNvPicPr>
              <a:picLocks noChangeAspect="1"/>
            </p:cNvPicPr>
            <p:nvPr/>
          </p:nvPicPr>
          <p:blipFill>
            <a:blip r:embed="rId4"/>
            <a:stretch>
              <a:fillRect/>
            </a:stretch>
          </p:blipFill>
          <p:spPr>
            <a:xfrm>
              <a:off x="0" y="3886200"/>
              <a:ext cx="9144000" cy="2971800"/>
            </a:xfrm>
            <a:prstGeom prst="rect">
              <a:avLst/>
            </a:prstGeom>
          </p:spPr>
        </p:pic>
      </p:grpSp>
      <p:sp>
        <p:nvSpPr>
          <p:cNvPr id="5" name="Espace réservé du numéro de diapositive 4"/>
          <p:cNvSpPr>
            <a:spLocks noGrp="1"/>
          </p:cNvSpPr>
          <p:nvPr>
            <p:ph type="sldNum" sz="quarter" idx="12"/>
          </p:nvPr>
        </p:nvSpPr>
        <p:spPr/>
        <p:txBody>
          <a:bodyPr/>
          <a:lstStyle/>
          <a:p>
            <a:fld id="{C1820EB3-92EE-104B-92CD-26C09B1518FE}" type="slidenum">
              <a:rPr lang="en-US" smtClean="0"/>
              <a:pPr/>
              <a:t>22</a:t>
            </a:fld>
            <a:endParaRPr lang="en-US"/>
          </a:p>
        </p:txBody>
      </p:sp>
    </p:spTree>
    <p:extLst>
      <p:ext uri="{BB962C8B-B14F-4D97-AF65-F5344CB8AC3E}">
        <p14:creationId xmlns:p14="http://schemas.microsoft.com/office/powerpoint/2010/main" val="1008246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1025883"/>
            <a:ext cx="9144000" cy="5832117"/>
            <a:chOff x="0" y="846138"/>
            <a:chExt cx="9144000" cy="5832117"/>
          </a:xfrm>
        </p:grpSpPr>
        <p:pic>
          <p:nvPicPr>
            <p:cNvPr id="2" name="Picture 1"/>
            <p:cNvPicPr>
              <a:picLocks noChangeAspect="1"/>
            </p:cNvPicPr>
            <p:nvPr/>
          </p:nvPicPr>
          <p:blipFill>
            <a:blip r:embed="rId3"/>
            <a:stretch>
              <a:fillRect/>
            </a:stretch>
          </p:blipFill>
          <p:spPr>
            <a:xfrm>
              <a:off x="228600" y="846138"/>
              <a:ext cx="8686800" cy="3390900"/>
            </a:xfrm>
            <a:prstGeom prst="rect">
              <a:avLst/>
            </a:prstGeom>
          </p:spPr>
        </p:pic>
        <p:pic>
          <p:nvPicPr>
            <p:cNvPr id="3" name="Picture 2"/>
            <p:cNvPicPr>
              <a:picLocks noChangeAspect="1"/>
            </p:cNvPicPr>
            <p:nvPr/>
          </p:nvPicPr>
          <p:blipFill>
            <a:blip r:embed="rId4"/>
            <a:stretch>
              <a:fillRect/>
            </a:stretch>
          </p:blipFill>
          <p:spPr>
            <a:xfrm>
              <a:off x="0" y="3105826"/>
              <a:ext cx="9144000" cy="3572429"/>
            </a:xfrm>
            <a:prstGeom prst="rect">
              <a:avLst/>
            </a:prstGeom>
          </p:spPr>
        </p:pic>
      </p:grpSp>
      <p:sp>
        <p:nvSpPr>
          <p:cNvPr id="4" name="Title 1"/>
          <p:cNvSpPr>
            <a:spLocks noGrp="1"/>
          </p:cNvSpPr>
          <p:nvPr>
            <p:ph type="title"/>
          </p:nvPr>
        </p:nvSpPr>
        <p:spPr>
          <a:xfrm>
            <a:off x="457200" y="274638"/>
            <a:ext cx="8229600" cy="1143000"/>
          </a:xfrm>
        </p:spPr>
        <p:txBody>
          <a:bodyPr/>
          <a:lstStyle/>
          <a:p>
            <a:r>
              <a:rPr lang="pt-PT" b="1"/>
              <a:t>Fontes de provas</a:t>
            </a:r>
          </a:p>
        </p:txBody>
      </p:sp>
      <p:sp>
        <p:nvSpPr>
          <p:cNvPr id="6" name="Espace réservé du numéro de diapositive 5"/>
          <p:cNvSpPr>
            <a:spLocks noGrp="1"/>
          </p:cNvSpPr>
          <p:nvPr>
            <p:ph type="sldNum" sz="quarter" idx="12"/>
          </p:nvPr>
        </p:nvSpPr>
        <p:spPr/>
        <p:txBody>
          <a:bodyPr/>
          <a:lstStyle/>
          <a:p>
            <a:fld id="{C1820EB3-92EE-104B-92CD-26C09B1518FE}" type="slidenum">
              <a:rPr lang="en-US" smtClean="0"/>
              <a:pPr/>
              <a:t>23</a:t>
            </a:fld>
            <a:endParaRPr lang="en-US"/>
          </a:p>
        </p:txBody>
      </p:sp>
    </p:spTree>
    <p:extLst>
      <p:ext uri="{BB962C8B-B14F-4D97-AF65-F5344CB8AC3E}">
        <p14:creationId xmlns:p14="http://schemas.microsoft.com/office/powerpoint/2010/main" val="12554750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2" name="Picture 1"/>
          <p:cNvPicPr>
            <a:picLocks noChangeAspect="1"/>
          </p:cNvPicPr>
          <p:nvPr/>
        </p:nvPicPr>
        <p:blipFill>
          <a:blip r:embed="rId3"/>
          <a:stretch>
            <a:fillRect/>
          </a:stretch>
        </p:blipFill>
        <p:spPr>
          <a:xfrm>
            <a:off x="69777" y="2165350"/>
            <a:ext cx="9084635" cy="2815954"/>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24</a:t>
            </a:fld>
            <a:endParaRPr lang="en-US"/>
          </a:p>
        </p:txBody>
      </p:sp>
    </p:spTree>
    <p:extLst>
      <p:ext uri="{BB962C8B-B14F-4D97-AF65-F5344CB8AC3E}">
        <p14:creationId xmlns:p14="http://schemas.microsoft.com/office/powerpoint/2010/main" val="16603963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2" name="Picture 1"/>
          <p:cNvPicPr>
            <a:picLocks noChangeAspect="1"/>
          </p:cNvPicPr>
          <p:nvPr/>
        </p:nvPicPr>
        <p:blipFill>
          <a:blip r:embed="rId3"/>
          <a:stretch>
            <a:fillRect/>
          </a:stretch>
        </p:blipFill>
        <p:spPr>
          <a:xfrm>
            <a:off x="114300" y="1289050"/>
            <a:ext cx="8915400" cy="4279900"/>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25</a:t>
            </a:fld>
            <a:endParaRPr lang="en-US"/>
          </a:p>
        </p:txBody>
      </p:sp>
    </p:spTree>
    <p:extLst>
      <p:ext uri="{BB962C8B-B14F-4D97-AF65-F5344CB8AC3E}">
        <p14:creationId xmlns:p14="http://schemas.microsoft.com/office/powerpoint/2010/main" val="9403524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2" name="Picture 1"/>
          <p:cNvPicPr>
            <a:picLocks noChangeAspect="1"/>
          </p:cNvPicPr>
          <p:nvPr/>
        </p:nvPicPr>
        <p:blipFill>
          <a:blip r:embed="rId3"/>
          <a:stretch>
            <a:fillRect/>
          </a:stretch>
        </p:blipFill>
        <p:spPr>
          <a:xfrm>
            <a:off x="76200" y="2012950"/>
            <a:ext cx="8991600" cy="2832100"/>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26</a:t>
            </a:fld>
            <a:endParaRPr lang="en-US"/>
          </a:p>
        </p:txBody>
      </p:sp>
    </p:spTree>
    <p:extLst>
      <p:ext uri="{BB962C8B-B14F-4D97-AF65-F5344CB8AC3E}">
        <p14:creationId xmlns:p14="http://schemas.microsoft.com/office/powerpoint/2010/main" val="18073261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2" name="Picture 1"/>
          <p:cNvPicPr>
            <a:picLocks noChangeAspect="1"/>
          </p:cNvPicPr>
          <p:nvPr/>
        </p:nvPicPr>
        <p:blipFill>
          <a:blip r:embed="rId3"/>
          <a:stretch>
            <a:fillRect/>
          </a:stretch>
        </p:blipFill>
        <p:spPr>
          <a:xfrm>
            <a:off x="174171" y="2006599"/>
            <a:ext cx="8856618" cy="4284843"/>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27</a:t>
            </a:fld>
            <a:endParaRPr lang="en-US"/>
          </a:p>
        </p:txBody>
      </p:sp>
    </p:spTree>
    <p:extLst>
      <p:ext uri="{BB962C8B-B14F-4D97-AF65-F5344CB8AC3E}">
        <p14:creationId xmlns:p14="http://schemas.microsoft.com/office/powerpoint/2010/main" val="19384383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2" name="Picture 1"/>
          <p:cNvPicPr>
            <a:picLocks noChangeAspect="1"/>
          </p:cNvPicPr>
          <p:nvPr/>
        </p:nvPicPr>
        <p:blipFill>
          <a:blip r:embed="rId3"/>
          <a:stretch>
            <a:fillRect/>
          </a:stretch>
        </p:blipFill>
        <p:spPr>
          <a:xfrm>
            <a:off x="113210" y="1289049"/>
            <a:ext cx="8942369" cy="498112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28</a:t>
            </a:fld>
            <a:endParaRPr lang="en-US"/>
          </a:p>
        </p:txBody>
      </p:sp>
    </p:spTree>
    <p:extLst>
      <p:ext uri="{BB962C8B-B14F-4D97-AF65-F5344CB8AC3E}">
        <p14:creationId xmlns:p14="http://schemas.microsoft.com/office/powerpoint/2010/main" val="20696393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2" name="Picture 1"/>
          <p:cNvPicPr>
            <a:picLocks noChangeAspect="1"/>
          </p:cNvPicPr>
          <p:nvPr/>
        </p:nvPicPr>
        <p:blipFill>
          <a:blip r:embed="rId3"/>
          <a:stretch>
            <a:fillRect/>
          </a:stretch>
        </p:blipFill>
        <p:spPr>
          <a:xfrm>
            <a:off x="48178" y="2166075"/>
            <a:ext cx="9047643" cy="3363867"/>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29</a:t>
            </a:fld>
            <a:endParaRPr lang="en-US"/>
          </a:p>
        </p:txBody>
      </p:sp>
    </p:spTree>
    <p:extLst>
      <p:ext uri="{BB962C8B-B14F-4D97-AF65-F5344CB8AC3E}">
        <p14:creationId xmlns:p14="http://schemas.microsoft.com/office/powerpoint/2010/main" val="816029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eaLnBrk="1" hangingPunct="1"/>
            <a:r>
              <a:rPr lang="pt-PT" b="1"/>
              <a:t>Objetivos da sessão</a:t>
            </a:r>
          </a:p>
        </p:txBody>
      </p:sp>
      <p:sp>
        <p:nvSpPr>
          <p:cNvPr id="16386" name="Content Placeholder 2"/>
          <p:cNvSpPr>
            <a:spLocks noGrp="1"/>
          </p:cNvSpPr>
          <p:nvPr>
            <p:ph sz="quarter" idx="1"/>
          </p:nvPr>
        </p:nvSpPr>
        <p:spPr>
          <a:xfrm>
            <a:off x="266095" y="1508760"/>
            <a:ext cx="8634065" cy="5013960"/>
          </a:xfrm>
        </p:spPr>
        <p:txBody>
          <a:bodyPr>
            <a:normAutofit fontScale="92500"/>
          </a:bodyPr>
          <a:lstStyle/>
          <a:p>
            <a:pPr algn="just">
              <a:buNone/>
            </a:pPr>
            <a:r>
              <a:rPr lang="pt-PT" sz="2400"/>
              <a:t>No final desta sessão, os delegados serão capazes de:</a:t>
            </a:r>
          </a:p>
          <a:p>
            <a:pPr lvl="0" algn="just"/>
            <a:r>
              <a:rPr lang="pt-PT" sz="2400"/>
              <a:t>Discutir os conteúdos da Guia de Provas Eletrónica COE</a:t>
            </a:r>
          </a:p>
          <a:p>
            <a:pPr algn="just"/>
            <a:r>
              <a:rPr lang="pt-PT" sz="2400"/>
              <a:t>Discutir os vários tipos de provas eletrónicas </a:t>
            </a:r>
          </a:p>
          <a:p>
            <a:pPr algn="just"/>
            <a:r>
              <a:rPr lang="pt-PT" sz="2400"/>
              <a:t>Explicar os princípios das melhores práticas relativas à apreensão e manipulação de provas eletrónicas</a:t>
            </a:r>
          </a:p>
          <a:p>
            <a:pPr algn="just"/>
            <a:r>
              <a:rPr lang="pt-PT" sz="2400"/>
              <a:t>Identificar os desafios disponibilizados pelo "módulo morto", "dados ativos" e fontes online de provas eletrónicas, incluindo provas na "nuvem" </a:t>
            </a:r>
          </a:p>
          <a:p>
            <a:pPr algn="just"/>
            <a:r>
              <a:rPr lang="pt-PT" sz="2400"/>
              <a:t>Discutir a admissibilidade das provas eletrónicas em procedimentos judiciais</a:t>
            </a:r>
          </a:p>
          <a:p>
            <a:pPr algn="just">
              <a:buFont typeface="Arial" charset="0"/>
              <a:buChar char="•"/>
            </a:pPr>
            <a:r>
              <a:rPr lang="pt-PT" sz="2400">
                <a:latin typeface="Calibri" charset="0"/>
              </a:rPr>
              <a:t>Explicar o planeamento e preparação adequados de uma busca onde podem ser encontradas provas digitais.</a:t>
            </a:r>
          </a:p>
          <a:p>
            <a:pPr algn="just">
              <a:buFont typeface="Arial" charset="0"/>
              <a:buChar char="•"/>
            </a:pPr>
            <a:r>
              <a:rPr lang="pt-PT" sz="2400">
                <a:latin typeface="Calibri" charset="0"/>
              </a:rPr>
              <a:t>Explicar como um local do crime deve ser protegido e documentado, caso existam provas digitais. </a:t>
            </a:r>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3</a:t>
            </a:fld>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2" name="Picture 1"/>
          <p:cNvPicPr>
            <a:picLocks noChangeAspect="1"/>
          </p:cNvPicPr>
          <p:nvPr/>
        </p:nvPicPr>
        <p:blipFill>
          <a:blip r:embed="rId3"/>
          <a:stretch>
            <a:fillRect/>
          </a:stretch>
        </p:blipFill>
        <p:spPr>
          <a:xfrm>
            <a:off x="107438" y="2222498"/>
            <a:ext cx="9014742" cy="289814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30</a:t>
            </a:fld>
            <a:endParaRPr lang="en-US"/>
          </a:p>
        </p:txBody>
      </p:sp>
    </p:spTree>
    <p:extLst>
      <p:ext uri="{BB962C8B-B14F-4D97-AF65-F5344CB8AC3E}">
        <p14:creationId xmlns:p14="http://schemas.microsoft.com/office/powerpoint/2010/main" val="680963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2" name="Picture 1"/>
          <p:cNvPicPr>
            <a:picLocks noChangeAspect="1"/>
          </p:cNvPicPr>
          <p:nvPr/>
        </p:nvPicPr>
        <p:blipFill>
          <a:blip r:embed="rId3"/>
          <a:stretch>
            <a:fillRect/>
          </a:stretch>
        </p:blipFill>
        <p:spPr>
          <a:xfrm>
            <a:off x="534728" y="2157367"/>
            <a:ext cx="8152071" cy="3207113"/>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31</a:t>
            </a:fld>
            <a:endParaRPr lang="en-US"/>
          </a:p>
        </p:txBody>
      </p:sp>
    </p:spTree>
    <p:extLst>
      <p:ext uri="{BB962C8B-B14F-4D97-AF65-F5344CB8AC3E}">
        <p14:creationId xmlns:p14="http://schemas.microsoft.com/office/powerpoint/2010/main" val="16840781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2" name="Picture 1"/>
          <p:cNvPicPr>
            <a:picLocks noChangeAspect="1"/>
          </p:cNvPicPr>
          <p:nvPr/>
        </p:nvPicPr>
        <p:blipFill>
          <a:blip r:embed="rId3"/>
          <a:stretch>
            <a:fillRect/>
          </a:stretch>
        </p:blipFill>
        <p:spPr>
          <a:xfrm>
            <a:off x="269814" y="2159000"/>
            <a:ext cx="8505886" cy="2569754"/>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32</a:t>
            </a:fld>
            <a:endParaRPr lang="en-US"/>
          </a:p>
        </p:txBody>
      </p:sp>
    </p:spTree>
    <p:extLst>
      <p:ext uri="{BB962C8B-B14F-4D97-AF65-F5344CB8AC3E}">
        <p14:creationId xmlns:p14="http://schemas.microsoft.com/office/powerpoint/2010/main" val="3743298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2" name="Picture 1"/>
          <p:cNvPicPr>
            <a:picLocks noChangeAspect="1"/>
          </p:cNvPicPr>
          <p:nvPr/>
        </p:nvPicPr>
        <p:blipFill>
          <a:blip r:embed="rId3"/>
          <a:stretch>
            <a:fillRect/>
          </a:stretch>
        </p:blipFill>
        <p:spPr>
          <a:xfrm>
            <a:off x="93977" y="2349499"/>
            <a:ext cx="8822826" cy="2475050"/>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33</a:t>
            </a:fld>
            <a:endParaRPr lang="en-US"/>
          </a:p>
        </p:txBody>
      </p:sp>
    </p:spTree>
    <p:extLst>
      <p:ext uri="{BB962C8B-B14F-4D97-AF65-F5344CB8AC3E}">
        <p14:creationId xmlns:p14="http://schemas.microsoft.com/office/powerpoint/2010/main" val="12545571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2" name="Picture 1"/>
          <p:cNvPicPr>
            <a:picLocks noChangeAspect="1"/>
          </p:cNvPicPr>
          <p:nvPr/>
        </p:nvPicPr>
        <p:blipFill>
          <a:blip r:embed="rId3"/>
          <a:stretch>
            <a:fillRect/>
          </a:stretch>
        </p:blipFill>
        <p:spPr>
          <a:xfrm>
            <a:off x="348343" y="1777999"/>
            <a:ext cx="8425456" cy="4117704"/>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34</a:t>
            </a:fld>
            <a:endParaRPr lang="en-US"/>
          </a:p>
        </p:txBody>
      </p:sp>
    </p:spTree>
    <p:extLst>
      <p:ext uri="{BB962C8B-B14F-4D97-AF65-F5344CB8AC3E}">
        <p14:creationId xmlns:p14="http://schemas.microsoft.com/office/powerpoint/2010/main" val="18786918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3" name="Picture 2"/>
          <p:cNvPicPr>
            <a:picLocks noChangeAspect="1"/>
          </p:cNvPicPr>
          <p:nvPr/>
        </p:nvPicPr>
        <p:blipFill>
          <a:blip r:embed="rId3"/>
          <a:stretch>
            <a:fillRect/>
          </a:stretch>
        </p:blipFill>
        <p:spPr>
          <a:xfrm>
            <a:off x="49826" y="1987550"/>
            <a:ext cx="8670000" cy="3777524"/>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35</a:t>
            </a:fld>
            <a:endParaRPr lang="en-US"/>
          </a:p>
        </p:txBody>
      </p:sp>
    </p:spTree>
    <p:extLst>
      <p:ext uri="{BB962C8B-B14F-4D97-AF65-F5344CB8AC3E}">
        <p14:creationId xmlns:p14="http://schemas.microsoft.com/office/powerpoint/2010/main" val="19119925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2" name="Picture 1"/>
          <p:cNvPicPr>
            <a:picLocks noChangeAspect="1"/>
          </p:cNvPicPr>
          <p:nvPr/>
        </p:nvPicPr>
        <p:blipFill>
          <a:blip r:embed="rId3"/>
          <a:stretch>
            <a:fillRect/>
          </a:stretch>
        </p:blipFill>
        <p:spPr>
          <a:xfrm>
            <a:off x="26586" y="2051049"/>
            <a:ext cx="8672914" cy="2895419"/>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36</a:t>
            </a:fld>
            <a:endParaRPr lang="en-US"/>
          </a:p>
        </p:txBody>
      </p:sp>
    </p:spTree>
    <p:extLst>
      <p:ext uri="{BB962C8B-B14F-4D97-AF65-F5344CB8AC3E}">
        <p14:creationId xmlns:p14="http://schemas.microsoft.com/office/powerpoint/2010/main" val="12269647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2" name="Picture 1"/>
          <p:cNvPicPr>
            <a:picLocks noChangeAspect="1"/>
          </p:cNvPicPr>
          <p:nvPr/>
        </p:nvPicPr>
        <p:blipFill>
          <a:blip r:embed="rId3"/>
          <a:stretch>
            <a:fillRect/>
          </a:stretch>
        </p:blipFill>
        <p:spPr>
          <a:xfrm>
            <a:off x="1410789" y="2406649"/>
            <a:ext cx="6322422" cy="3648422"/>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37</a:t>
            </a:fld>
            <a:endParaRPr lang="en-US"/>
          </a:p>
        </p:txBody>
      </p:sp>
    </p:spTree>
    <p:extLst>
      <p:ext uri="{BB962C8B-B14F-4D97-AF65-F5344CB8AC3E}">
        <p14:creationId xmlns:p14="http://schemas.microsoft.com/office/powerpoint/2010/main" val="10336264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2" name="Picture 1"/>
          <p:cNvPicPr>
            <a:picLocks noChangeAspect="1"/>
          </p:cNvPicPr>
          <p:nvPr/>
        </p:nvPicPr>
        <p:blipFill>
          <a:blip r:embed="rId3"/>
          <a:stretch>
            <a:fillRect/>
          </a:stretch>
        </p:blipFill>
        <p:spPr>
          <a:xfrm>
            <a:off x="1131878" y="2653025"/>
            <a:ext cx="6557791" cy="2859502"/>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38</a:t>
            </a:fld>
            <a:endParaRPr lang="en-US"/>
          </a:p>
        </p:txBody>
      </p:sp>
    </p:spTree>
    <p:extLst>
      <p:ext uri="{BB962C8B-B14F-4D97-AF65-F5344CB8AC3E}">
        <p14:creationId xmlns:p14="http://schemas.microsoft.com/office/powerpoint/2010/main" val="14141738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2" name="Picture 1"/>
          <p:cNvPicPr>
            <a:picLocks noChangeAspect="1"/>
          </p:cNvPicPr>
          <p:nvPr/>
        </p:nvPicPr>
        <p:blipFill>
          <a:blip r:embed="rId3"/>
          <a:stretch>
            <a:fillRect/>
          </a:stretch>
        </p:blipFill>
        <p:spPr>
          <a:xfrm>
            <a:off x="1071154" y="2539999"/>
            <a:ext cx="7095650" cy="2806189"/>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39</a:t>
            </a:fld>
            <a:endParaRPr lang="en-US"/>
          </a:p>
        </p:txBody>
      </p:sp>
    </p:spTree>
    <p:extLst>
      <p:ext uri="{BB962C8B-B14F-4D97-AF65-F5344CB8AC3E}">
        <p14:creationId xmlns:p14="http://schemas.microsoft.com/office/powerpoint/2010/main" val="1109416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pPr eaLnBrk="1" hangingPunct="1"/>
            <a:r>
              <a:rPr lang="pt-PT" b="1"/>
              <a:t>Objetivos da sessão</a:t>
            </a:r>
          </a:p>
        </p:txBody>
      </p:sp>
      <p:sp>
        <p:nvSpPr>
          <p:cNvPr id="16386" name="Content Placeholder 2"/>
          <p:cNvSpPr>
            <a:spLocks noGrp="1"/>
          </p:cNvSpPr>
          <p:nvPr>
            <p:ph sz="quarter" idx="1"/>
          </p:nvPr>
        </p:nvSpPr>
        <p:spPr>
          <a:xfrm>
            <a:off x="266095" y="1370208"/>
            <a:ext cx="8877905" cy="5487792"/>
          </a:xfrm>
        </p:spPr>
        <p:txBody>
          <a:bodyPr>
            <a:noAutofit/>
          </a:bodyPr>
          <a:lstStyle/>
          <a:p>
            <a:pPr>
              <a:buNone/>
            </a:pPr>
            <a:r>
              <a:rPr lang="pt-PT" sz="2000"/>
              <a:t>No final desta sessão, os delegados serão capazes de:</a:t>
            </a:r>
          </a:p>
          <a:p>
            <a:pPr lvl="0"/>
            <a:r>
              <a:rPr lang="pt-PT" sz="2000"/>
              <a:t>Explicar o termo Investigação forense</a:t>
            </a:r>
          </a:p>
          <a:p>
            <a:pPr lvl="0"/>
            <a:r>
              <a:rPr lang="pt-PT" sz="2000"/>
              <a:t>Comparar a Investigação forense digital com as ciências forenses tradicionais</a:t>
            </a:r>
          </a:p>
          <a:p>
            <a:pPr lvl="0"/>
            <a:r>
              <a:rPr lang="pt-PT" sz="2000"/>
              <a:t>Definir, pelo menos, três sub-ramos de Investigação forense digital</a:t>
            </a:r>
          </a:p>
          <a:p>
            <a:pPr lvl="0"/>
            <a:r>
              <a:rPr lang="pt-PT" sz="2000"/>
              <a:t>Identificar as quatro etapas nas examinações da Investigação forense digital</a:t>
            </a:r>
          </a:p>
          <a:p>
            <a:pPr lvl="0"/>
            <a:r>
              <a:rPr lang="pt-PT" sz="2000"/>
              <a:t>Diferenciar as duas categorias de localizações digitais</a:t>
            </a:r>
          </a:p>
          <a:p>
            <a:r>
              <a:rPr lang="pt-PT" sz="2000"/>
              <a:t>Descrever como a investigação forense digital pode apoiar as investigações</a:t>
            </a:r>
          </a:p>
          <a:p>
            <a:endParaRPr lang="en-GB" sz="2000" dirty="0"/>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4</a:t>
            </a:fld>
            <a:endParaRPr lang="en-US"/>
          </a:p>
        </p:txBody>
      </p:sp>
    </p:spTree>
    <p:extLst>
      <p:ext uri="{BB962C8B-B14F-4D97-AF65-F5344CB8AC3E}">
        <p14:creationId xmlns:p14="http://schemas.microsoft.com/office/powerpoint/2010/main" val="7478921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2" name="Picture 1"/>
          <p:cNvPicPr>
            <a:picLocks noChangeAspect="1"/>
          </p:cNvPicPr>
          <p:nvPr/>
        </p:nvPicPr>
        <p:blipFill>
          <a:blip r:embed="rId3"/>
          <a:stretch>
            <a:fillRect/>
          </a:stretch>
        </p:blipFill>
        <p:spPr>
          <a:xfrm>
            <a:off x="215267" y="2038349"/>
            <a:ext cx="8839307" cy="332613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40</a:t>
            </a:fld>
            <a:endParaRPr lang="en-US"/>
          </a:p>
        </p:txBody>
      </p:sp>
    </p:spTree>
    <p:extLst>
      <p:ext uri="{BB962C8B-B14F-4D97-AF65-F5344CB8AC3E}">
        <p14:creationId xmlns:p14="http://schemas.microsoft.com/office/powerpoint/2010/main" val="5015220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2" name="Picture 1"/>
          <p:cNvPicPr>
            <a:picLocks noChangeAspect="1"/>
          </p:cNvPicPr>
          <p:nvPr/>
        </p:nvPicPr>
        <p:blipFill>
          <a:blip r:embed="rId3"/>
          <a:stretch>
            <a:fillRect/>
          </a:stretch>
        </p:blipFill>
        <p:spPr>
          <a:xfrm>
            <a:off x="252549" y="2184399"/>
            <a:ext cx="8754838" cy="2892698"/>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41</a:t>
            </a:fld>
            <a:endParaRPr lang="en-US"/>
          </a:p>
        </p:txBody>
      </p:sp>
    </p:spTree>
    <p:extLst>
      <p:ext uri="{BB962C8B-B14F-4D97-AF65-F5344CB8AC3E}">
        <p14:creationId xmlns:p14="http://schemas.microsoft.com/office/powerpoint/2010/main" val="19849620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pt-PT" b="1"/>
              <a:t>Fontes de provas</a:t>
            </a:r>
          </a:p>
        </p:txBody>
      </p:sp>
      <p:pic>
        <p:nvPicPr>
          <p:cNvPr id="3" name="Picture 2"/>
          <p:cNvPicPr>
            <a:picLocks noChangeAspect="1"/>
          </p:cNvPicPr>
          <p:nvPr/>
        </p:nvPicPr>
        <p:blipFill>
          <a:blip r:embed="rId3"/>
          <a:stretch>
            <a:fillRect/>
          </a:stretch>
        </p:blipFill>
        <p:spPr>
          <a:xfrm>
            <a:off x="501650" y="2025650"/>
            <a:ext cx="8140700" cy="2806700"/>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42</a:t>
            </a:fld>
            <a:endParaRPr lang="en-US"/>
          </a:p>
        </p:txBody>
      </p:sp>
    </p:spTree>
    <p:extLst>
      <p:ext uri="{BB962C8B-B14F-4D97-AF65-F5344CB8AC3E}">
        <p14:creationId xmlns:p14="http://schemas.microsoft.com/office/powerpoint/2010/main" val="572766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17617"/>
            <a:ext cx="8229600" cy="4525963"/>
          </a:xfrm>
        </p:spPr>
        <p:txBody>
          <a:bodyPr>
            <a:normAutofit fontScale="85000" lnSpcReduction="10000"/>
          </a:bodyPr>
          <a:lstStyle/>
          <a:p>
            <a:pPr marL="0" indent="0" algn="ctr">
              <a:buNone/>
            </a:pPr>
            <a:r>
              <a:rPr lang="pt-PT" b="1"/>
              <a:t>Potenciais provas nestes dispositivos</a:t>
            </a:r>
          </a:p>
          <a:p>
            <a:pPr marL="0" indent="0" algn="just">
              <a:buNone/>
            </a:pPr>
            <a:r>
              <a:rPr lang="pt-PT"/>
              <a:t>Hardware e software informáticos e redes e sistemas a que um dispositivo está ligado podem conter dados importantes que foram criados automaticamente pelo próprio dispositivo ou pelo utilizador. Os dados gerados pelo utilizador incluem documentos, fotos, ficheiros de imagem, e-mails e respetivos anexos, bases de dados e informações financeiras. Os dados gerados por computador incluem o histórico de navegação na Internet, registos de chats, registos de acontecimentos e dados sobre outros serviços, computadores e redes aos quais o dispositivo foi ligado.</a:t>
            </a:r>
          </a:p>
        </p:txBody>
      </p:sp>
      <p:sp>
        <p:nvSpPr>
          <p:cNvPr id="4" name="Title 1"/>
          <p:cNvSpPr>
            <a:spLocks noGrp="1"/>
          </p:cNvSpPr>
          <p:nvPr>
            <p:ph type="title"/>
          </p:nvPr>
        </p:nvSpPr>
        <p:spPr>
          <a:xfrm>
            <a:off x="457200" y="274638"/>
            <a:ext cx="8229600" cy="1143000"/>
          </a:xfrm>
        </p:spPr>
        <p:txBody>
          <a:bodyPr/>
          <a:lstStyle/>
          <a:p>
            <a:r>
              <a:rPr lang="pt-PT" b="1"/>
              <a:t>Fontes de provas</a:t>
            </a:r>
          </a:p>
        </p:txBody>
      </p:sp>
      <p:sp>
        <p:nvSpPr>
          <p:cNvPr id="2" name="Espace réservé du numéro de diapositive 1"/>
          <p:cNvSpPr>
            <a:spLocks noGrp="1"/>
          </p:cNvSpPr>
          <p:nvPr>
            <p:ph type="sldNum" sz="quarter" idx="12"/>
          </p:nvPr>
        </p:nvSpPr>
        <p:spPr/>
        <p:txBody>
          <a:bodyPr/>
          <a:lstStyle/>
          <a:p>
            <a:fld id="{C1820EB3-92EE-104B-92CD-26C09B1518FE}" type="slidenum">
              <a:rPr lang="en-US" smtClean="0"/>
              <a:pPr/>
              <a:t>43</a:t>
            </a:fld>
            <a:endParaRPr lang="en-US"/>
          </a:p>
        </p:txBody>
      </p:sp>
    </p:spTree>
    <p:extLst>
      <p:ext uri="{BB962C8B-B14F-4D97-AF65-F5344CB8AC3E}">
        <p14:creationId xmlns:p14="http://schemas.microsoft.com/office/powerpoint/2010/main" val="12972353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Características únicas</a:t>
            </a:r>
          </a:p>
        </p:txBody>
      </p:sp>
      <p:sp>
        <p:nvSpPr>
          <p:cNvPr id="3" name="Content Placeholder 2"/>
          <p:cNvSpPr>
            <a:spLocks noGrp="1"/>
          </p:cNvSpPr>
          <p:nvPr>
            <p:ph idx="1"/>
          </p:nvPr>
        </p:nvSpPr>
        <p:spPr/>
        <p:txBody>
          <a:bodyPr/>
          <a:lstStyle/>
          <a:p>
            <a:pPr algn="just"/>
            <a:r>
              <a:rPr lang="pt-PT"/>
              <a:t>São invisíveis para o olho destreinado</a:t>
            </a:r>
          </a:p>
          <a:p>
            <a:pPr algn="just"/>
            <a:r>
              <a:rPr lang="pt-PT"/>
              <a:t>Podem ter de ser interpretadas por um especialista</a:t>
            </a:r>
          </a:p>
          <a:p>
            <a:pPr algn="just"/>
            <a:r>
              <a:rPr lang="pt-PT"/>
              <a:t>São altamente voláteis</a:t>
            </a:r>
          </a:p>
          <a:p>
            <a:pPr algn="just"/>
            <a:r>
              <a:rPr lang="pt-PT"/>
              <a:t>Podem ser alteradas ou destruídas com a utilização normal</a:t>
            </a:r>
          </a:p>
          <a:p>
            <a:pPr algn="just"/>
            <a:r>
              <a:rPr lang="pt-PT"/>
              <a:t>Podem ser copiadas sem limites</a:t>
            </a:r>
          </a:p>
          <a:p>
            <a:pPr marL="0" indent="0" algn="just">
              <a:buNone/>
            </a:pPr>
            <a:endParaRPr lang="en-US"/>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44</a:t>
            </a:fld>
            <a:endParaRPr lang="en-US"/>
          </a:p>
        </p:txBody>
      </p:sp>
    </p:spTree>
    <p:extLst>
      <p:ext uri="{BB962C8B-B14F-4D97-AF65-F5344CB8AC3E}">
        <p14:creationId xmlns:p14="http://schemas.microsoft.com/office/powerpoint/2010/main" val="34215407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PT" sz="3800" b="1"/>
              <a:t>Considerações sobre provas eletrónicas</a:t>
            </a:r>
          </a:p>
        </p:txBody>
      </p:sp>
      <p:sp>
        <p:nvSpPr>
          <p:cNvPr id="3" name="Content Placeholder 2"/>
          <p:cNvSpPr>
            <a:spLocks noGrp="1"/>
          </p:cNvSpPr>
          <p:nvPr>
            <p:ph idx="1"/>
          </p:nvPr>
        </p:nvSpPr>
        <p:spPr>
          <a:xfrm>
            <a:off x="457200" y="1600200"/>
            <a:ext cx="8229600" cy="4857863"/>
          </a:xfrm>
        </p:spPr>
        <p:txBody>
          <a:bodyPr>
            <a:normAutofit fontScale="92500" lnSpcReduction="10000"/>
          </a:bodyPr>
          <a:lstStyle/>
          <a:p>
            <a:r>
              <a:rPr lang="pt-PT"/>
              <a:t>Tratamento por especialistas </a:t>
            </a:r>
          </a:p>
          <a:p>
            <a:r>
              <a:rPr lang="pt-PT"/>
              <a:t>Evolução rápida das fontes de provas eletrónicas </a:t>
            </a:r>
          </a:p>
          <a:p>
            <a:r>
              <a:rPr lang="pt-PT"/>
              <a:t>Utilização de procedimentos, técnicas e ferramentas adequados</a:t>
            </a:r>
          </a:p>
          <a:p>
            <a:r>
              <a:rPr lang="pt-PT"/>
              <a:t>Admissibilidade </a:t>
            </a:r>
          </a:p>
          <a:p>
            <a:r>
              <a:rPr lang="pt-PT"/>
              <a:t>Autenticidade </a:t>
            </a:r>
          </a:p>
          <a:p>
            <a:r>
              <a:rPr lang="pt-PT"/>
              <a:t>Integridade </a:t>
            </a:r>
          </a:p>
          <a:p>
            <a:r>
              <a:rPr lang="pt-PT"/>
              <a:t>Fiabilidade</a:t>
            </a:r>
          </a:p>
          <a:p>
            <a:r>
              <a:rPr lang="pt-PT"/>
              <a:t>Credibilidade </a:t>
            </a:r>
          </a:p>
          <a:p>
            <a:r>
              <a:rPr lang="pt-PT"/>
              <a:t>Proporcionalidade </a:t>
            </a:r>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45</a:t>
            </a:fld>
            <a:endParaRPr lang="en-US"/>
          </a:p>
        </p:txBody>
      </p:sp>
    </p:spTree>
    <p:extLst>
      <p:ext uri="{BB962C8B-B14F-4D97-AF65-F5344CB8AC3E}">
        <p14:creationId xmlns:p14="http://schemas.microsoft.com/office/powerpoint/2010/main" val="31457274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3071813" y="4500563"/>
            <a:ext cx="3081337" cy="923925"/>
          </a:xfrm>
          <a:prstGeom prst="rect">
            <a:avLst/>
          </a:prstGeom>
          <a:noFill/>
          <a:ln w="9525">
            <a:noFill/>
            <a:miter lim="800000"/>
            <a:headEnd/>
            <a:tailEnd/>
          </a:ln>
        </p:spPr>
        <p:txBody>
          <a:bodyPr wrap="none">
            <a:prstTxWarp prst="textNoShape">
              <a:avLst/>
            </a:prstTxWarp>
            <a:spAutoFit/>
          </a:bodyPr>
          <a:lstStyle/>
          <a:p>
            <a:r>
              <a:rPr lang="pt-PT" sz="5400" b="1">
                <a:latin typeface="Calibri" pitchFamily="-65" charset="0"/>
              </a:rPr>
              <a:t>Perguntas</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630922" y="799561"/>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46</a:t>
            </a:fld>
            <a:endParaRPr lang="en-US"/>
          </a:p>
        </p:txBody>
      </p:sp>
    </p:spTree>
    <p:extLst>
      <p:ext uri="{BB962C8B-B14F-4D97-AF65-F5344CB8AC3E}">
        <p14:creationId xmlns:p14="http://schemas.microsoft.com/office/powerpoint/2010/main" val="32937641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7522"/>
            <a:ext cx="8229600" cy="1267703"/>
          </a:xfrm>
        </p:spPr>
        <p:txBody>
          <a:bodyPr>
            <a:normAutofit fontScale="90000"/>
          </a:bodyPr>
          <a:lstStyle/>
          <a:p>
            <a:r>
              <a:rPr lang="pt-PT" b="1"/>
              <a:t>Parte Dois</a:t>
            </a:r>
            <a:br>
              <a:rPr lang="pt-PT" b="1"/>
            </a:br>
            <a:r>
              <a:rPr lang="pt-PT" b="1"/>
              <a:t>Guia de Provas Eletrónicas do Conselho Europeu</a:t>
            </a:r>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r>
              <a:rPr lang="pt-PT"/>
              <a:t>!</a:t>
            </a:r>
            <a:fld id="{CBD56858-EB0B-D04D-B23C-7A827FD60C9F}" type="slidenum">
              <a:rPr lang="en-US" smtClean="0"/>
              <a:pPr/>
              <a:t>47</a:t>
            </a:fld>
            <a:endParaRPr lang="en-US"/>
          </a:p>
        </p:txBody>
      </p:sp>
    </p:spTree>
    <p:extLst>
      <p:ext uri="{BB962C8B-B14F-4D97-AF65-F5344CB8AC3E}">
        <p14:creationId xmlns:p14="http://schemas.microsoft.com/office/powerpoint/2010/main" val="30695786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5428" y="-396923"/>
            <a:ext cx="4813904" cy="6833906"/>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2" name="Espace réservé du numéro de diapositive 1"/>
          <p:cNvSpPr>
            <a:spLocks noGrp="1"/>
          </p:cNvSpPr>
          <p:nvPr>
            <p:ph type="sldNum" sz="quarter" idx="12"/>
          </p:nvPr>
        </p:nvSpPr>
        <p:spPr/>
        <p:txBody>
          <a:bodyPr/>
          <a:lstStyle/>
          <a:p>
            <a:r>
              <a:rPr lang="pt-PT"/>
              <a:t>!</a:t>
            </a:r>
            <a:fld id="{C1820EB3-92EE-104B-92CD-26C09B1518FE}" type="slidenum">
              <a:rPr lang="en-US" smtClean="0"/>
              <a:pPr/>
              <a:t>48</a:t>
            </a:fld>
            <a:endParaRPr lang="en-US"/>
          </a:p>
        </p:txBody>
      </p:sp>
    </p:spTree>
    <p:extLst>
      <p:ext uri="{BB962C8B-B14F-4D97-AF65-F5344CB8AC3E}">
        <p14:creationId xmlns:p14="http://schemas.microsoft.com/office/powerpoint/2010/main" val="24850884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45395"/>
          </a:xfrm>
        </p:spPr>
        <p:txBody>
          <a:bodyPr/>
          <a:lstStyle/>
          <a:p>
            <a:r>
              <a:rPr lang="pt-PT" b="1"/>
              <a:t>Prefácio à utilização do guia</a:t>
            </a:r>
          </a:p>
        </p:txBody>
      </p:sp>
      <p:sp>
        <p:nvSpPr>
          <p:cNvPr id="3" name="Content Placeholder 2"/>
          <p:cNvSpPr>
            <a:spLocks noGrp="1"/>
          </p:cNvSpPr>
          <p:nvPr>
            <p:ph idx="1"/>
          </p:nvPr>
        </p:nvSpPr>
        <p:spPr>
          <a:xfrm>
            <a:off x="457200" y="1349332"/>
            <a:ext cx="8229600" cy="4525963"/>
          </a:xfrm>
        </p:spPr>
        <p:txBody>
          <a:bodyPr>
            <a:normAutofit fontScale="92500" lnSpcReduction="20000"/>
          </a:bodyPr>
          <a:lstStyle/>
          <a:p>
            <a:pPr marL="447675" indent="-447675" algn="just"/>
            <a:r>
              <a:rPr lang="pt-PT"/>
              <a:t>O guia pode ser aplicado a todos os casos em que provas eletrónicas devem ser apreendidas. </a:t>
            </a:r>
          </a:p>
          <a:p>
            <a:pPr marL="447675" indent="-447675" algn="just"/>
            <a:r>
              <a:rPr lang="pt-PT"/>
              <a:t>Cada país deve ter em consideração os seus próprios documentos legais e regulamentos ao interpretar as medidas propostas neste documento. Além disso, cada país deve adicionar as informações de contacto das suas próprias unidades de especialistas. </a:t>
            </a:r>
          </a:p>
          <a:p>
            <a:pPr marL="447675" indent="-447675" algn="just"/>
            <a:r>
              <a:rPr lang="pt-PT"/>
              <a:t>Uma organização ou agência que deseja aplicar os procedimentos recomendados deve determinar as responsabilidades pelas etapas/ações individuais de acordo com a sua estrutura interna. </a:t>
            </a:r>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49</a:t>
            </a:fld>
            <a:endParaRPr lang="en-US"/>
          </a:p>
        </p:txBody>
      </p:sp>
    </p:spTree>
    <p:extLst>
      <p:ext uri="{BB962C8B-B14F-4D97-AF65-F5344CB8AC3E}">
        <p14:creationId xmlns:p14="http://schemas.microsoft.com/office/powerpoint/2010/main" val="4107463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7522"/>
            <a:ext cx="8229600" cy="1267703"/>
          </a:xfrm>
        </p:spPr>
        <p:txBody>
          <a:bodyPr>
            <a:normAutofit fontScale="90000"/>
          </a:bodyPr>
          <a:lstStyle/>
          <a:p>
            <a:r>
              <a:rPr lang="pt-PT" b="1"/>
              <a:t>Parte Um</a:t>
            </a:r>
            <a:br>
              <a:rPr lang="pt-PT" b="1"/>
            </a:br>
            <a:r>
              <a:rPr lang="pt-PT" b="1"/>
              <a:t>O que são provas eletrónicas</a:t>
            </a:r>
            <a:br>
              <a:rPr lang="pt-PT"/>
            </a:br>
            <a:endParaRPr lang="pt-PT"/>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0" y="4287552"/>
            <a:ext cx="2854476" cy="2570448"/>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r>
              <a:rPr lang="pt-PT"/>
              <a:t>!</a:t>
            </a:r>
            <a:fld id="{CBD56858-EB0B-D04D-B23C-7A827FD60C9F}" type="slidenum">
              <a:rPr lang="en-US" smtClean="0"/>
              <a:pPr/>
              <a:t>5</a:t>
            </a:fld>
            <a:endParaRPr 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555776" y="1268760"/>
            <a:ext cx="6134100" cy="5256584"/>
          </a:xfrm>
        </p:spPr>
        <p:txBody>
          <a:bodyPr>
            <a:normAutofit fontScale="70000" lnSpcReduction="20000"/>
          </a:bodyPr>
          <a:lstStyle/>
          <a:p>
            <a:pPr algn="just">
              <a:lnSpc>
                <a:spcPct val="120000"/>
              </a:lnSpc>
            </a:pPr>
            <a:r>
              <a:rPr lang="pt-PT" b="1"/>
              <a:t>A necessidade: </a:t>
            </a:r>
            <a:r>
              <a:rPr lang="pt-PT"/>
              <a:t>Os pedidos feitos pelos participantes em muitas atividades organizadas ao abrigo dos diferentes projetos de cibercrime do Conselho Europeu, incluindo projetos conjuntos com a União Europeia, que apontam para a necessidade de mais orientação no tratamento de provas eletrónicas. </a:t>
            </a:r>
          </a:p>
          <a:p>
            <a:pPr algn="just">
              <a:lnSpc>
                <a:spcPct val="120000"/>
              </a:lnSpc>
            </a:pPr>
            <a:r>
              <a:rPr lang="pt-PT"/>
              <a:t>O projeto Cybercrime@IPA, em cooperação com o projeto global sobre cibercrime, apoia o desenvolvimento contínuo de um documento de orientação relativo a provas eletrónicas </a:t>
            </a:r>
          </a:p>
          <a:p>
            <a:pPr algn="just">
              <a:lnSpc>
                <a:spcPct val="120000"/>
              </a:lnSpc>
            </a:pPr>
            <a:r>
              <a:rPr lang="pt-PT"/>
              <a:t>Fornece uma ferramenta importante para a aplicação da lei e para os juízes nos seus esforços para investigar, julgar e adjudicar cibercrimes. </a:t>
            </a:r>
          </a:p>
          <a:p>
            <a:pPr>
              <a:lnSpc>
                <a:spcPct val="110000"/>
              </a:lnSpc>
            </a:pPr>
            <a:endParaRPr lang="en-GB"/>
          </a:p>
        </p:txBody>
      </p:sp>
      <p:pic>
        <p:nvPicPr>
          <p:cNvPr id="4" name="Bild 3"/>
          <p:cNvPicPr>
            <a:picLocks noChangeAspect="1"/>
          </p:cNvPicPr>
          <p:nvPr/>
        </p:nvPicPr>
        <p:blipFill rotWithShape="1">
          <a:blip r:embed="rId3"/>
          <a:srcRect r="4673"/>
          <a:stretch/>
        </p:blipFill>
        <p:spPr>
          <a:xfrm>
            <a:off x="0" y="2017084"/>
            <a:ext cx="2552700" cy="2717800"/>
          </a:xfrm>
          <a:prstGeom prst="rect">
            <a:avLst/>
          </a:prstGeom>
        </p:spPr>
      </p:pic>
      <p:sp>
        <p:nvSpPr>
          <p:cNvPr id="10" name="Rectangle 2"/>
          <p:cNvSpPr>
            <a:spLocks noGrp="1"/>
          </p:cNvSpPr>
          <p:nvPr>
            <p:ph type="title"/>
          </p:nvPr>
        </p:nvSpPr>
        <p:spPr>
          <a:xfrm>
            <a:off x="457200" y="274638"/>
            <a:ext cx="8229600" cy="941997"/>
          </a:xfrm>
        </p:spPr>
        <p:txBody>
          <a:bodyPr/>
          <a:lstStyle/>
          <a:p>
            <a:pPr eaLnBrk="1" hangingPunct="1"/>
            <a:r>
              <a:rPr lang="pt-PT" b="1"/>
              <a:t>Base do guia </a:t>
            </a:r>
          </a:p>
        </p:txBody>
      </p:sp>
      <p:sp>
        <p:nvSpPr>
          <p:cNvPr id="2" name="Espace réservé du numéro de diapositive 1"/>
          <p:cNvSpPr>
            <a:spLocks noGrp="1"/>
          </p:cNvSpPr>
          <p:nvPr>
            <p:ph type="sldNum" sz="quarter" idx="12"/>
          </p:nvPr>
        </p:nvSpPr>
        <p:spPr/>
        <p:txBody>
          <a:bodyPr/>
          <a:lstStyle/>
          <a:p>
            <a:r>
              <a:rPr lang="pt-PT"/>
              <a:t>!</a:t>
            </a:r>
            <a:fld id="{C1820EB3-92EE-104B-92CD-26C09B1518FE}" type="slidenum">
              <a:rPr lang="en-US" smtClean="0"/>
              <a:pPr/>
              <a:t>50</a:t>
            </a:fld>
            <a:endParaRPr lang="en-US"/>
          </a:p>
        </p:txBody>
      </p:sp>
    </p:spTree>
    <p:extLst>
      <p:ext uri="{BB962C8B-B14F-4D97-AF65-F5344CB8AC3E}">
        <p14:creationId xmlns:p14="http://schemas.microsoft.com/office/powerpoint/2010/main" val="14013789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555458" y="1484784"/>
            <a:ext cx="6131342" cy="4904416"/>
          </a:xfrm>
        </p:spPr>
        <p:txBody>
          <a:bodyPr>
            <a:normAutofit fontScale="85000" lnSpcReduction="10000"/>
          </a:bodyPr>
          <a:lstStyle/>
          <a:p>
            <a:pPr algn="just"/>
            <a:r>
              <a:rPr lang="pt-PT" b="1"/>
              <a:t>O objetivo: </a:t>
            </a:r>
            <a:r>
              <a:rPr lang="pt-PT"/>
              <a:t>fornecer apoio e orientação na identificação, tratamento e análise de provas eletrónicas. </a:t>
            </a:r>
          </a:p>
          <a:p>
            <a:pPr algn="just"/>
            <a:r>
              <a:rPr lang="pt-PT"/>
              <a:t>Não se é para ser entendido como um manual de instruções com orientações passo a passo sobre como tratar provas eletrónicas em todas as fases de uma investigação. </a:t>
            </a:r>
          </a:p>
          <a:p>
            <a:pPr algn="just"/>
            <a:r>
              <a:rPr lang="pt-PT"/>
              <a:t>No entanto, é basicamente um documento de nível básico. Algumas são secções mais detalhadas que fornecem conselhos muito práticos a especialistas. </a:t>
            </a:r>
          </a:p>
          <a:p>
            <a:pPr algn="just"/>
            <a:endParaRPr lang="en-GB"/>
          </a:p>
        </p:txBody>
      </p:sp>
      <p:pic>
        <p:nvPicPr>
          <p:cNvPr id="4" name="Bild 3"/>
          <p:cNvPicPr>
            <a:picLocks noChangeAspect="1"/>
          </p:cNvPicPr>
          <p:nvPr/>
        </p:nvPicPr>
        <p:blipFill rotWithShape="1">
          <a:blip r:embed="rId2"/>
          <a:srcRect l="1338"/>
          <a:stretch/>
        </p:blipFill>
        <p:spPr>
          <a:xfrm>
            <a:off x="107504" y="2430884"/>
            <a:ext cx="2511454" cy="2654300"/>
          </a:xfrm>
          <a:prstGeom prst="rect">
            <a:avLst/>
          </a:prstGeom>
        </p:spPr>
      </p:pic>
      <p:sp>
        <p:nvSpPr>
          <p:cNvPr id="12" name="Rectangle 2"/>
          <p:cNvSpPr>
            <a:spLocks noGrp="1"/>
          </p:cNvSpPr>
          <p:nvPr>
            <p:ph type="title"/>
          </p:nvPr>
        </p:nvSpPr>
        <p:spPr>
          <a:xfrm>
            <a:off x="457200" y="274638"/>
            <a:ext cx="8229600" cy="941997"/>
          </a:xfrm>
        </p:spPr>
        <p:txBody>
          <a:bodyPr/>
          <a:lstStyle/>
          <a:p>
            <a:pPr eaLnBrk="1" hangingPunct="1"/>
            <a:r>
              <a:rPr lang="pt-PT" b="1"/>
              <a:t>Objetivo do guia </a:t>
            </a:r>
          </a:p>
        </p:txBody>
      </p:sp>
      <p:sp>
        <p:nvSpPr>
          <p:cNvPr id="2" name="Espace réservé du numéro de diapositive 1"/>
          <p:cNvSpPr>
            <a:spLocks noGrp="1"/>
          </p:cNvSpPr>
          <p:nvPr>
            <p:ph type="sldNum" sz="quarter" idx="12"/>
          </p:nvPr>
        </p:nvSpPr>
        <p:spPr/>
        <p:txBody>
          <a:bodyPr/>
          <a:lstStyle/>
          <a:p>
            <a:r>
              <a:rPr lang="pt-PT"/>
              <a:t>!</a:t>
            </a:r>
            <a:fld id="{C1820EB3-92EE-104B-92CD-26C09B1518FE}" type="slidenum">
              <a:rPr lang="en-US" smtClean="0"/>
              <a:pPr/>
              <a:t>51</a:t>
            </a:fld>
            <a:endParaRPr lang="en-US"/>
          </a:p>
        </p:txBody>
      </p:sp>
    </p:spTree>
    <p:extLst>
      <p:ext uri="{BB962C8B-B14F-4D97-AF65-F5344CB8AC3E}">
        <p14:creationId xmlns:p14="http://schemas.microsoft.com/office/powerpoint/2010/main" val="25680052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defTabSz="457200" rtl="0">
              <a:spcBef>
                <a:spcPct val="0"/>
              </a:spcBef>
            </a:pPr>
            <a:r>
              <a:rPr lang="pt-PT" sz="4000" b="1">
                <a:latin typeface="+mn-lt"/>
              </a:rPr>
              <a:t>A quem se destina o guia</a:t>
            </a:r>
          </a:p>
        </p:txBody>
      </p:sp>
      <p:sp>
        <p:nvSpPr>
          <p:cNvPr id="3" name="Content Placeholder 2"/>
          <p:cNvSpPr>
            <a:spLocks noGrp="1"/>
          </p:cNvSpPr>
          <p:nvPr>
            <p:ph idx="1"/>
          </p:nvPr>
        </p:nvSpPr>
        <p:spPr/>
        <p:txBody>
          <a:bodyPr>
            <a:normAutofit fontScale="92500" lnSpcReduction="10000"/>
          </a:bodyPr>
          <a:lstStyle/>
          <a:p>
            <a:pPr algn="just"/>
            <a:r>
              <a:rPr lang="pt-PT"/>
              <a:t>Este guia foi preparado para ser utilizado por países que estão a desenvolver a sua resposta ao cibercrime e a estabelecer regras e protocolos para o tratamento de provas eletrónicas. </a:t>
            </a:r>
          </a:p>
          <a:p>
            <a:pPr algn="just"/>
            <a:r>
              <a:rPr lang="pt-PT"/>
              <a:t>A maioria dos guias existentes foi criada para a comunidade de agentes da autoridade. </a:t>
            </a:r>
          </a:p>
          <a:p>
            <a:pPr algn="just"/>
            <a:r>
              <a:rPr lang="pt-PT"/>
              <a:t>Este guia destina-se a um público mais amplo e inclui também juízes, procuradores e outros indivíduos pertencestes ao sistema de justiça, como investigadores do setor privado, advogados, notários e funcionários.</a:t>
            </a:r>
          </a:p>
          <a:p>
            <a:pPr algn="just"/>
            <a:endParaRPr lang="en-US"/>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52</a:t>
            </a:fld>
            <a:endParaRPr lang="en-US"/>
          </a:p>
        </p:txBody>
      </p:sp>
    </p:spTree>
    <p:extLst>
      <p:ext uri="{BB962C8B-B14F-4D97-AF65-F5344CB8AC3E}">
        <p14:creationId xmlns:p14="http://schemas.microsoft.com/office/powerpoint/2010/main" val="28081957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defTabSz="457200" rtl="0">
              <a:spcBef>
                <a:spcPct val="0"/>
              </a:spcBef>
            </a:pPr>
            <a:r>
              <a:rPr lang="pt-PT" sz="4000" b="1">
                <a:latin typeface="+mn-lt"/>
              </a:rPr>
              <a:t>Modo de utilização do guia</a:t>
            </a:r>
          </a:p>
        </p:txBody>
      </p:sp>
      <p:sp>
        <p:nvSpPr>
          <p:cNvPr id="3" name="Content Placeholder 2"/>
          <p:cNvSpPr>
            <a:spLocks noGrp="1"/>
          </p:cNvSpPr>
          <p:nvPr>
            <p:ph idx="1"/>
          </p:nvPr>
        </p:nvSpPr>
        <p:spPr/>
        <p:txBody>
          <a:bodyPr>
            <a:normAutofit fontScale="92500" lnSpcReduction="10000"/>
          </a:bodyPr>
          <a:lstStyle/>
          <a:p>
            <a:pPr algn="just"/>
            <a:r>
              <a:rPr lang="pt-PT"/>
              <a:t>Este guia destina-se àqueles que se deparam com fontes de provas eletrónicas durante o seu trabalho e que pretendem utilizar as informações adquiridas dessas fontes no sistema de justiça do seu país ou no sistema de justiça de outro foro. </a:t>
            </a:r>
          </a:p>
          <a:p>
            <a:pPr algn="just"/>
            <a:r>
              <a:rPr lang="pt-PT"/>
              <a:t>Este guia deve ser visto como um documento modelo que pode ser adaptado e personalizado pelos países com base na sua legislação, prática e procedimento.</a:t>
            </a:r>
          </a:p>
          <a:p>
            <a:pPr algn="just"/>
            <a:endParaRPr lang="en-US"/>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53</a:t>
            </a:fld>
            <a:endParaRPr lang="en-US"/>
          </a:p>
        </p:txBody>
      </p:sp>
    </p:spTree>
    <p:extLst>
      <p:ext uri="{BB962C8B-B14F-4D97-AF65-F5344CB8AC3E}">
        <p14:creationId xmlns:p14="http://schemas.microsoft.com/office/powerpoint/2010/main" val="16661879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Modo de utilização do guia</a:t>
            </a:r>
          </a:p>
        </p:txBody>
      </p:sp>
      <p:sp>
        <p:nvSpPr>
          <p:cNvPr id="3" name="Content Placeholder 2"/>
          <p:cNvSpPr>
            <a:spLocks noGrp="1"/>
          </p:cNvSpPr>
          <p:nvPr>
            <p:ph idx="1"/>
          </p:nvPr>
        </p:nvSpPr>
        <p:spPr/>
        <p:txBody>
          <a:bodyPr/>
          <a:lstStyle/>
          <a:p>
            <a:pPr marL="0" indent="0" algn="just">
              <a:buNone/>
            </a:pPr>
            <a:r>
              <a:rPr lang="pt-PT"/>
              <a:t>O guia estabelece alguns princípios abrangentes para orientar o leitor. Estes princípios estão de acordo com aqueles geralmente aceites internacionalmente como boas práticas no tratamento de provas eletrónicas.  </a:t>
            </a:r>
          </a:p>
          <a:p>
            <a:pPr marL="0" indent="0" algn="just">
              <a:buNone/>
            </a:pPr>
            <a:endParaRPr lang="en-US"/>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54</a:t>
            </a:fld>
            <a:endParaRPr lang="en-US"/>
          </a:p>
        </p:txBody>
      </p:sp>
    </p:spTree>
    <p:extLst>
      <p:ext uri="{BB962C8B-B14F-4D97-AF65-F5344CB8AC3E}">
        <p14:creationId xmlns:p14="http://schemas.microsoft.com/office/powerpoint/2010/main" val="29291028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Modo de utilização do guia</a:t>
            </a:r>
          </a:p>
        </p:txBody>
      </p:sp>
      <p:sp>
        <p:nvSpPr>
          <p:cNvPr id="3" name="Content Placeholder 2"/>
          <p:cNvSpPr>
            <a:spLocks noGrp="1"/>
          </p:cNvSpPr>
          <p:nvPr>
            <p:ph idx="1"/>
          </p:nvPr>
        </p:nvSpPr>
        <p:spPr/>
        <p:txBody>
          <a:bodyPr>
            <a:normAutofit fontScale="92500"/>
          </a:bodyPr>
          <a:lstStyle/>
          <a:p>
            <a:r>
              <a:rPr lang="pt-PT"/>
              <a:t>O leitor deve certificar-se de que está totalmente familiarizado com as leis do seu próprio país que tratam de provas eletrónicas e da sua admissibilidade. </a:t>
            </a:r>
          </a:p>
          <a:p>
            <a:r>
              <a:rPr lang="pt-PT"/>
              <a:t>A lei nacional é a principal fonte de referência em todas as circunstâncias. Não está previsto que os conselhos dados no guia possam infringir qualquer legislação nacional em relação aos aspetos práticos do tratamento com estas provas. </a:t>
            </a:r>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55</a:t>
            </a:fld>
            <a:endParaRPr lang="en-US"/>
          </a:p>
        </p:txBody>
      </p:sp>
    </p:spTree>
    <p:extLst>
      <p:ext uri="{BB962C8B-B14F-4D97-AF65-F5344CB8AC3E}">
        <p14:creationId xmlns:p14="http://schemas.microsoft.com/office/powerpoint/2010/main" val="9775613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Modo de utilização do guia</a:t>
            </a:r>
          </a:p>
        </p:txBody>
      </p:sp>
      <p:sp>
        <p:nvSpPr>
          <p:cNvPr id="3" name="Content Placeholder 2"/>
          <p:cNvSpPr>
            <a:spLocks noGrp="1"/>
          </p:cNvSpPr>
          <p:nvPr>
            <p:ph idx="1"/>
          </p:nvPr>
        </p:nvSpPr>
        <p:spPr>
          <a:xfrm>
            <a:off x="457200" y="1600200"/>
            <a:ext cx="8229600" cy="4871417"/>
          </a:xfrm>
        </p:spPr>
        <p:txBody>
          <a:bodyPr>
            <a:normAutofit fontScale="92500" lnSpcReduction="20000"/>
          </a:bodyPr>
          <a:lstStyle/>
          <a:p>
            <a:pPr algn="just"/>
            <a:r>
              <a:rPr lang="pt-PT"/>
              <a:t>O guia é dividido em secções cronológicas que visam fornecer apoio a qualquer pessoa que tratam provas eletrónicas. </a:t>
            </a:r>
          </a:p>
          <a:p>
            <a:pPr algn="just"/>
            <a:r>
              <a:rPr lang="pt-PT"/>
              <a:t>Estas abrangem todas as etapas, desde a identificação inicial de fontes de potenciais provas, até à pesquisa e apreensão de dados, incluindo a captura da Internet, passando pela análise, preparação e comunicação de provas. </a:t>
            </a:r>
          </a:p>
          <a:p>
            <a:pPr algn="just"/>
            <a:r>
              <a:rPr lang="pt-PT"/>
              <a:t>Seguem-se, então, as secções especializadas para os agentes da autoridade, promotores, juízes e os investigadores do setor privado, advogados, notários e funcionários.</a:t>
            </a:r>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56</a:t>
            </a:fld>
            <a:endParaRPr lang="en-US"/>
          </a:p>
        </p:txBody>
      </p:sp>
    </p:spTree>
    <p:extLst>
      <p:ext uri="{BB962C8B-B14F-4D97-AF65-F5344CB8AC3E}">
        <p14:creationId xmlns:p14="http://schemas.microsoft.com/office/powerpoint/2010/main" val="7053460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Símbolos do documento</a:t>
            </a:r>
          </a:p>
        </p:txBody>
      </p:sp>
      <p:sp>
        <p:nvSpPr>
          <p:cNvPr id="3" name="Content Placeholder 2"/>
          <p:cNvSpPr>
            <a:spLocks noGrp="1"/>
          </p:cNvSpPr>
          <p:nvPr>
            <p:ph idx="1"/>
          </p:nvPr>
        </p:nvSpPr>
        <p:spPr/>
        <p:txBody>
          <a:bodyPr/>
          <a:lstStyle/>
          <a:p>
            <a:endParaRPr lang="en-US"/>
          </a:p>
          <a:p>
            <a:endParaRPr lang="en-US"/>
          </a:p>
          <a:p>
            <a:endParaRPr lang="en-US"/>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833526" y="1930614"/>
            <a:ext cx="977999" cy="908306"/>
          </a:xfrm>
          <a:prstGeom prst="rect">
            <a:avLst/>
          </a:prstGeom>
          <a:noFill/>
        </p:spPr>
      </p:pic>
      <p:pic>
        <p:nvPicPr>
          <p:cNvPr id="6" name="Bild 1"/>
          <p:cNvPicPr/>
          <p:nvPr/>
        </p:nvPicPr>
        <p:blipFill>
          <a:blip r:embed="rId3">
            <a:extLst>
              <a:ext uri="{28A0092B-C50C-407E-A947-70E740481C1C}">
                <a14:useLocalDpi xmlns:a14="http://schemas.microsoft.com/office/drawing/2010/main" val="0"/>
              </a:ext>
            </a:extLst>
          </a:blip>
          <a:srcRect/>
          <a:stretch>
            <a:fillRect/>
          </a:stretch>
        </p:blipFill>
        <p:spPr bwMode="auto">
          <a:xfrm>
            <a:off x="3408282" y="1840312"/>
            <a:ext cx="890841" cy="867867"/>
          </a:xfrm>
          <a:prstGeom prst="rect">
            <a:avLst/>
          </a:prstGeom>
          <a:noFill/>
          <a:ln>
            <a:noFill/>
          </a:ln>
        </p:spPr>
      </p:pic>
      <p:pic>
        <p:nvPicPr>
          <p:cNvPr id="7" name="Picture 6" descr="C:\Users\URASMUSSEN\AppData\Local\Microsoft\Windows\Temporary Internet Files\Content.Word\gnome_terminal-1.png"/>
          <p:cNvPicPr/>
          <p:nvPr/>
        </p:nvPicPr>
        <p:blipFill>
          <a:blip r:embed="rId4">
            <a:extLst>
              <a:ext uri="{28A0092B-C50C-407E-A947-70E740481C1C}">
                <a14:useLocalDpi xmlns:a14="http://schemas.microsoft.com/office/drawing/2010/main" val="0"/>
              </a:ext>
            </a:extLst>
          </a:blip>
          <a:srcRect/>
          <a:stretch>
            <a:fillRect/>
          </a:stretch>
        </p:blipFill>
        <p:spPr bwMode="auto">
          <a:xfrm>
            <a:off x="6274974" y="1930614"/>
            <a:ext cx="839595" cy="777565"/>
          </a:xfrm>
          <a:prstGeom prst="rect">
            <a:avLst/>
          </a:prstGeom>
          <a:noFill/>
          <a:ln>
            <a:noFill/>
          </a:ln>
        </p:spPr>
      </p:pic>
      <p:pic>
        <p:nvPicPr>
          <p:cNvPr id="8" name="Grafik 87"/>
          <p:cNvPicPr/>
          <p:nvPr/>
        </p:nvPicPr>
        <p:blipFill>
          <a:blip r:embed="rId5">
            <a:extLst>
              <a:ext uri="{28A0092B-C50C-407E-A947-70E740481C1C}">
                <a14:useLocalDpi xmlns:a14="http://schemas.microsoft.com/office/drawing/2010/main" val="0"/>
              </a:ext>
            </a:extLst>
          </a:blip>
          <a:stretch>
            <a:fillRect/>
          </a:stretch>
        </p:blipFill>
        <p:spPr>
          <a:xfrm>
            <a:off x="833526" y="4031337"/>
            <a:ext cx="949495" cy="1060420"/>
          </a:xfrm>
          <a:prstGeom prst="rect">
            <a:avLst/>
          </a:prstGeom>
        </p:spPr>
      </p:pic>
      <p:pic>
        <p:nvPicPr>
          <p:cNvPr id="9" name="Grafik 397"/>
          <p:cNvPicPr/>
          <p:nvPr/>
        </p:nvPicPr>
        <p:blipFill>
          <a:blip r:embed="rId6">
            <a:extLst>
              <a:ext uri="{28A0092B-C50C-407E-A947-70E740481C1C}">
                <a14:useLocalDpi xmlns:a14="http://schemas.microsoft.com/office/drawing/2010/main" val="0"/>
              </a:ext>
            </a:extLst>
          </a:blip>
          <a:stretch>
            <a:fillRect/>
          </a:stretch>
        </p:blipFill>
        <p:spPr>
          <a:xfrm>
            <a:off x="3501333" y="4034252"/>
            <a:ext cx="1007392" cy="1048166"/>
          </a:xfrm>
          <a:prstGeom prst="rect">
            <a:avLst/>
          </a:prstGeom>
        </p:spPr>
      </p:pic>
      <p:pic>
        <p:nvPicPr>
          <p:cNvPr id="10" name="Grafik 398"/>
          <p:cNvPicPr/>
          <p:nvPr/>
        </p:nvPicPr>
        <p:blipFill>
          <a:blip r:embed="rId7">
            <a:extLst>
              <a:ext uri="{28A0092B-C50C-407E-A947-70E740481C1C}">
                <a14:useLocalDpi xmlns:a14="http://schemas.microsoft.com/office/drawing/2010/main" val="0"/>
              </a:ext>
            </a:extLst>
          </a:blip>
          <a:stretch>
            <a:fillRect/>
          </a:stretch>
        </p:blipFill>
        <p:spPr>
          <a:xfrm>
            <a:off x="6259165" y="4034255"/>
            <a:ext cx="1036089" cy="1048163"/>
          </a:xfrm>
          <a:prstGeom prst="rect">
            <a:avLst/>
          </a:prstGeom>
        </p:spPr>
      </p:pic>
      <p:sp>
        <p:nvSpPr>
          <p:cNvPr id="11" name="TextBox 10"/>
          <p:cNvSpPr txBox="1"/>
          <p:nvPr/>
        </p:nvSpPr>
        <p:spPr>
          <a:xfrm>
            <a:off x="719007" y="2934411"/>
            <a:ext cx="1303324" cy="369332"/>
          </a:xfrm>
          <a:prstGeom prst="rect">
            <a:avLst/>
          </a:prstGeom>
          <a:noFill/>
        </p:spPr>
        <p:txBody>
          <a:bodyPr wrap="none" rtlCol="0">
            <a:spAutoFit/>
          </a:bodyPr>
          <a:lstStyle/>
          <a:p>
            <a:pPr algn="ctr"/>
            <a:r>
              <a:rPr lang="pt-PT"/>
              <a:t>Informação</a:t>
            </a:r>
          </a:p>
        </p:txBody>
      </p:sp>
      <p:sp>
        <p:nvSpPr>
          <p:cNvPr id="12" name="TextBox 11"/>
          <p:cNvSpPr txBox="1"/>
          <p:nvPr/>
        </p:nvSpPr>
        <p:spPr>
          <a:xfrm>
            <a:off x="3205401" y="2838920"/>
            <a:ext cx="1303324" cy="646331"/>
          </a:xfrm>
          <a:prstGeom prst="rect">
            <a:avLst/>
          </a:prstGeom>
          <a:noFill/>
        </p:spPr>
        <p:txBody>
          <a:bodyPr wrap="none" rtlCol="0">
            <a:spAutoFit/>
          </a:bodyPr>
          <a:lstStyle/>
          <a:p>
            <a:pPr algn="ctr"/>
            <a:r>
              <a:rPr lang="pt-PT"/>
              <a:t>Importante</a:t>
            </a:r>
          </a:p>
          <a:p>
            <a:pPr algn="ctr"/>
            <a:r>
              <a:rPr lang="pt-PT"/>
              <a:t>Informação</a:t>
            </a:r>
          </a:p>
        </p:txBody>
      </p:sp>
      <p:sp>
        <p:nvSpPr>
          <p:cNvPr id="13" name="TextBox 12"/>
          <p:cNvSpPr txBox="1"/>
          <p:nvPr/>
        </p:nvSpPr>
        <p:spPr>
          <a:xfrm>
            <a:off x="5792263" y="2838920"/>
            <a:ext cx="1702660" cy="646331"/>
          </a:xfrm>
          <a:prstGeom prst="rect">
            <a:avLst/>
          </a:prstGeom>
          <a:noFill/>
        </p:spPr>
        <p:txBody>
          <a:bodyPr wrap="none" rtlCol="0">
            <a:spAutoFit/>
          </a:bodyPr>
          <a:lstStyle/>
          <a:p>
            <a:pPr algn="ctr"/>
            <a:r>
              <a:rPr lang="pt-PT"/>
              <a:t>Altamente técnico</a:t>
            </a:r>
          </a:p>
          <a:p>
            <a:pPr algn="ctr"/>
            <a:r>
              <a:rPr lang="pt-PT"/>
              <a:t>Informação</a:t>
            </a:r>
          </a:p>
        </p:txBody>
      </p:sp>
      <p:sp>
        <p:nvSpPr>
          <p:cNvPr id="14" name="TextBox 13"/>
          <p:cNvSpPr txBox="1"/>
          <p:nvPr/>
        </p:nvSpPr>
        <p:spPr>
          <a:xfrm>
            <a:off x="758062" y="5262694"/>
            <a:ext cx="1225215" cy="646331"/>
          </a:xfrm>
          <a:prstGeom prst="rect">
            <a:avLst/>
          </a:prstGeom>
          <a:noFill/>
        </p:spPr>
        <p:txBody>
          <a:bodyPr wrap="none" rtlCol="0">
            <a:spAutoFit/>
          </a:bodyPr>
          <a:lstStyle/>
          <a:p>
            <a:pPr algn="ctr"/>
            <a:r>
              <a:rPr lang="pt-PT"/>
              <a:t>Básico </a:t>
            </a:r>
          </a:p>
          <a:p>
            <a:pPr algn="ctr"/>
            <a:r>
              <a:rPr lang="pt-PT"/>
              <a:t>Conhecimento</a:t>
            </a:r>
          </a:p>
        </p:txBody>
      </p:sp>
      <p:sp>
        <p:nvSpPr>
          <p:cNvPr id="15" name="TextBox 14"/>
          <p:cNvSpPr txBox="1"/>
          <p:nvPr/>
        </p:nvSpPr>
        <p:spPr>
          <a:xfrm>
            <a:off x="3408282" y="5269499"/>
            <a:ext cx="1225215" cy="646331"/>
          </a:xfrm>
          <a:prstGeom prst="rect">
            <a:avLst/>
          </a:prstGeom>
          <a:noFill/>
        </p:spPr>
        <p:txBody>
          <a:bodyPr wrap="none" rtlCol="0">
            <a:spAutoFit/>
          </a:bodyPr>
          <a:lstStyle/>
          <a:p>
            <a:pPr algn="ctr"/>
            <a:r>
              <a:rPr lang="pt-PT"/>
              <a:t>Avançado</a:t>
            </a:r>
          </a:p>
          <a:p>
            <a:pPr algn="ctr"/>
            <a:r>
              <a:rPr lang="pt-PT"/>
              <a:t>Conhecimento</a:t>
            </a:r>
          </a:p>
        </p:txBody>
      </p:sp>
      <p:sp>
        <p:nvSpPr>
          <p:cNvPr id="16" name="TextBox 15"/>
          <p:cNvSpPr txBox="1"/>
          <p:nvPr/>
        </p:nvSpPr>
        <p:spPr>
          <a:xfrm>
            <a:off x="6158283" y="5269499"/>
            <a:ext cx="1225215" cy="646331"/>
          </a:xfrm>
          <a:prstGeom prst="rect">
            <a:avLst/>
          </a:prstGeom>
          <a:noFill/>
        </p:spPr>
        <p:txBody>
          <a:bodyPr wrap="none" rtlCol="0">
            <a:spAutoFit/>
          </a:bodyPr>
          <a:lstStyle/>
          <a:p>
            <a:pPr algn="ctr"/>
            <a:r>
              <a:rPr lang="pt-PT"/>
              <a:t>Especializado</a:t>
            </a:r>
          </a:p>
          <a:p>
            <a:pPr algn="ctr"/>
            <a:r>
              <a:rPr lang="pt-PT"/>
              <a:t>Conhecimento</a:t>
            </a:r>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57</a:t>
            </a:fld>
            <a:endParaRPr lang="en-US"/>
          </a:p>
        </p:txBody>
      </p:sp>
    </p:spTree>
    <p:extLst>
      <p:ext uri="{BB962C8B-B14F-4D97-AF65-F5344CB8AC3E}">
        <p14:creationId xmlns:p14="http://schemas.microsoft.com/office/powerpoint/2010/main" val="32512378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pPr marL="514350" indent="-514350">
              <a:buFont typeface="+mj-lt"/>
              <a:buAutoNum type="arabicPeriod"/>
            </a:pPr>
            <a:r>
              <a:rPr lang="pt-PT"/>
              <a:t>Introdução</a:t>
            </a:r>
          </a:p>
          <a:p>
            <a:pPr marL="514350" indent="-514350">
              <a:buFont typeface="+mj-lt"/>
              <a:buAutoNum type="arabicPeriod"/>
            </a:pPr>
            <a:r>
              <a:rPr lang="pt-PT"/>
              <a:t>Fontes de provas</a:t>
            </a:r>
          </a:p>
          <a:p>
            <a:pPr marL="514350" indent="-514350">
              <a:buFont typeface="+mj-lt"/>
              <a:buAutoNum type="arabicPeriod"/>
            </a:pPr>
            <a:r>
              <a:rPr lang="pt-PT"/>
              <a:t>Pesquisa e apreensão - no local/suspeito</a:t>
            </a:r>
          </a:p>
          <a:p>
            <a:pPr marL="514350" indent="-514350">
              <a:buFont typeface="+mj-lt"/>
              <a:buAutoNum type="arabicPeriod"/>
            </a:pPr>
            <a:r>
              <a:rPr lang="pt-PT"/>
              <a:t>Captura de provas da Internet</a:t>
            </a:r>
          </a:p>
          <a:p>
            <a:pPr marL="514350" indent="-514350">
              <a:buFont typeface="+mj-lt"/>
              <a:buAutoNum type="arabicPeriod"/>
            </a:pPr>
            <a:r>
              <a:rPr lang="pt-PT"/>
              <a:t>Dados detidos por terceiros</a:t>
            </a:r>
          </a:p>
          <a:p>
            <a:pPr marL="514350" indent="-514350">
              <a:buFont typeface="+mj-lt"/>
              <a:buAutoNum type="arabicPeriod"/>
            </a:pPr>
            <a:r>
              <a:rPr lang="pt-PT"/>
              <a:t>Análise de provas</a:t>
            </a:r>
          </a:p>
          <a:p>
            <a:pPr marL="514350" indent="-514350">
              <a:buFont typeface="+mj-lt"/>
              <a:buAutoNum type="arabicPeriod"/>
            </a:pPr>
            <a:r>
              <a:rPr lang="pt-PT"/>
              <a:t>Preparação e apresentação das provas</a:t>
            </a:r>
          </a:p>
          <a:p>
            <a:pPr marL="514350" indent="-514350">
              <a:buFont typeface="+mj-lt"/>
              <a:buAutoNum type="arabicPeriod"/>
            </a:pPr>
            <a:r>
              <a:rPr lang="pt-PT"/>
              <a:t>Jurisdição</a:t>
            </a:r>
          </a:p>
          <a:p>
            <a:pPr marL="514350" indent="-514350">
              <a:buFont typeface="+mj-lt"/>
              <a:buAutoNum type="arabicPeriod"/>
            </a:pPr>
            <a:r>
              <a:rPr lang="pt-PT"/>
              <a:t>Considerações específicas à função</a:t>
            </a:r>
          </a:p>
          <a:p>
            <a:pPr marL="514350" indent="-514350">
              <a:buFont typeface="+mj-lt"/>
              <a:buAutoNum type="arabicPeriod"/>
            </a:pPr>
            <a:r>
              <a:rPr lang="pt-PT"/>
              <a:t>Casos</a:t>
            </a:r>
          </a:p>
          <a:p>
            <a:pPr marL="514350" indent="-514350">
              <a:buFont typeface="+mj-lt"/>
              <a:buAutoNum type="arabicPeriod"/>
            </a:pPr>
            <a:r>
              <a:rPr lang="pt-PT"/>
              <a:t>Glossário</a:t>
            </a:r>
          </a:p>
          <a:p>
            <a:pPr marL="514350" indent="-514350">
              <a:buFont typeface="+mj-lt"/>
              <a:buAutoNum type="arabicPeriod"/>
            </a:pPr>
            <a:r>
              <a:rPr lang="pt-PT"/>
              <a:t>Informações adicionais</a:t>
            </a:r>
          </a:p>
          <a:p>
            <a:pPr marL="514350" indent="-514350">
              <a:buFont typeface="+mj-lt"/>
              <a:buAutoNum type="arabicPeriod"/>
            </a:pPr>
            <a:r>
              <a:rPr lang="pt-PT"/>
              <a:t>Anexos</a:t>
            </a:r>
          </a:p>
          <a:p>
            <a:pPr marL="514350" indent="-514350">
              <a:buFont typeface="+mj-lt"/>
              <a:buAutoNum type="arabicPeriod"/>
            </a:pPr>
            <a:endParaRPr lang="en-US"/>
          </a:p>
        </p:txBody>
      </p:sp>
      <p:sp>
        <p:nvSpPr>
          <p:cNvPr id="5" name="Rectangle 2"/>
          <p:cNvSpPr txBox="1">
            <a:spLocks/>
          </p:cNvSpPr>
          <p:nvPr/>
        </p:nvSpPr>
        <p:spPr>
          <a:xfrm>
            <a:off x="457200" y="274638"/>
            <a:ext cx="8229600" cy="941997"/>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pt-PT" b="1"/>
              <a:t>Estrutura e conteúdo do guia </a:t>
            </a:r>
          </a:p>
        </p:txBody>
      </p:sp>
      <p:pic>
        <p:nvPicPr>
          <p:cNvPr id="6" name="Bild 3"/>
          <p:cNvPicPr>
            <a:picLocks noChangeAspect="1"/>
          </p:cNvPicPr>
          <p:nvPr/>
        </p:nvPicPr>
        <p:blipFill rotWithShape="1">
          <a:blip r:embed="rId2"/>
          <a:srcRect r="4673"/>
          <a:stretch/>
        </p:blipFill>
        <p:spPr>
          <a:xfrm>
            <a:off x="6591300" y="4140200"/>
            <a:ext cx="2552700" cy="2717800"/>
          </a:xfrm>
          <a:prstGeom prst="rect">
            <a:avLst/>
          </a:prstGeom>
        </p:spPr>
      </p:pic>
      <p:sp>
        <p:nvSpPr>
          <p:cNvPr id="2" name="Espace réservé du numéro de diapositive 1"/>
          <p:cNvSpPr>
            <a:spLocks noGrp="1"/>
          </p:cNvSpPr>
          <p:nvPr>
            <p:ph type="sldNum" sz="quarter" idx="12"/>
          </p:nvPr>
        </p:nvSpPr>
        <p:spPr/>
        <p:txBody>
          <a:bodyPr/>
          <a:lstStyle/>
          <a:p>
            <a:r>
              <a:rPr lang="pt-PT"/>
              <a:t>!</a:t>
            </a:r>
            <a:fld id="{C1820EB3-92EE-104B-92CD-26C09B1518FE}" type="slidenum">
              <a:rPr lang="en-US" smtClean="0"/>
              <a:pPr/>
              <a:t>58</a:t>
            </a:fld>
            <a:endParaRPr lang="en-US"/>
          </a:p>
        </p:txBody>
      </p:sp>
    </p:spTree>
    <p:extLst>
      <p:ext uri="{BB962C8B-B14F-4D97-AF65-F5344CB8AC3E}">
        <p14:creationId xmlns:p14="http://schemas.microsoft.com/office/powerpoint/2010/main" val="18360453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340657"/>
            <a:ext cx="8229600" cy="1143000"/>
          </a:xfrm>
        </p:spPr>
        <p:txBody>
          <a:bodyPr>
            <a:normAutofit/>
          </a:bodyPr>
          <a:lstStyle/>
          <a:p>
            <a:r>
              <a:rPr lang="pt-PT" b="1"/>
              <a:t>Anexos </a:t>
            </a:r>
          </a:p>
        </p:txBody>
      </p:sp>
      <p:sp>
        <p:nvSpPr>
          <p:cNvPr id="3" name="Inhaltsplatzhalter 2"/>
          <p:cNvSpPr>
            <a:spLocks noGrp="1"/>
          </p:cNvSpPr>
          <p:nvPr>
            <p:ph idx="1"/>
          </p:nvPr>
        </p:nvSpPr>
        <p:spPr>
          <a:xfrm>
            <a:off x="457200" y="1955800"/>
            <a:ext cx="8518880" cy="4525963"/>
          </a:xfrm>
        </p:spPr>
        <p:txBody>
          <a:bodyPr>
            <a:normAutofit/>
          </a:bodyPr>
          <a:lstStyle/>
          <a:p>
            <a:pPr marL="0" indent="0">
              <a:buNone/>
            </a:pPr>
            <a:r>
              <a:rPr lang="pt-PT" sz="2400" b="1"/>
              <a:t>Anexo A</a:t>
            </a:r>
            <a:r>
              <a:rPr lang="pt-PT" sz="2400"/>
              <a:t> - Fluxograma de aplicação da lei de pesquisa e apreensão</a:t>
            </a:r>
          </a:p>
          <a:p>
            <a:pPr marL="0" indent="0">
              <a:buNone/>
            </a:pPr>
            <a:r>
              <a:rPr lang="pt-PT" sz="2400" b="1"/>
              <a:t>Anexo B</a:t>
            </a:r>
            <a:r>
              <a:rPr lang="pt-PT" sz="2400"/>
              <a:t> - Fluxograma forense ativo</a:t>
            </a:r>
          </a:p>
          <a:p>
            <a:pPr marL="0" indent="0">
              <a:buNone/>
            </a:pPr>
            <a:r>
              <a:rPr lang="pt-PT" sz="2400" b="1"/>
              <a:t>Anexo C</a:t>
            </a:r>
            <a:r>
              <a:rPr lang="pt-PT" sz="2400"/>
              <a:t> - Fluxograma de preparação do setor privado</a:t>
            </a:r>
          </a:p>
          <a:p>
            <a:pPr marL="0" indent="0">
              <a:buNone/>
            </a:pPr>
            <a:r>
              <a:rPr lang="pt-PT" sz="2400" b="1"/>
              <a:t>Anexo D</a:t>
            </a:r>
            <a:r>
              <a:rPr lang="pt-PT" sz="2400"/>
              <a:t> - Fluxograma de pesquisa e apreensão do setor privado </a:t>
            </a:r>
          </a:p>
          <a:p>
            <a:pPr marL="0" indent="0">
              <a:buNone/>
            </a:pPr>
            <a:r>
              <a:rPr lang="pt-PT" sz="2400" b="1"/>
              <a:t>Anexo E</a:t>
            </a:r>
            <a:r>
              <a:rPr lang="pt-PT" sz="2400"/>
              <a:t> - Aquisição do fluxograma digital de provas </a:t>
            </a:r>
          </a:p>
          <a:p>
            <a:pPr marL="0" indent="0">
              <a:buNone/>
            </a:pPr>
            <a:r>
              <a:rPr lang="pt-PT" sz="2400" b="1"/>
              <a:t>Anexo F</a:t>
            </a:r>
            <a:r>
              <a:rPr lang="pt-PT" sz="2400"/>
              <a:t> - Cadeia de registo de custódia</a:t>
            </a:r>
          </a:p>
          <a:p>
            <a:pPr marL="0" indent="0">
              <a:buNone/>
            </a:pPr>
            <a:r>
              <a:rPr lang="pt-PT" sz="2400" b="1"/>
              <a:t>Anexo G</a:t>
            </a:r>
            <a:r>
              <a:rPr lang="pt-PT" sz="2400"/>
              <a:t> - Questionário de custódia</a:t>
            </a:r>
          </a:p>
          <a:p>
            <a:pPr marL="0" indent="0">
              <a:buNone/>
            </a:pPr>
            <a:r>
              <a:rPr lang="pt-PT" sz="2400" b="1"/>
              <a:t>Anexo H</a:t>
            </a:r>
            <a:r>
              <a:rPr lang="pt-PT" sz="2400"/>
              <a:t> - Rótulos de exibição de modelo </a:t>
            </a:r>
          </a:p>
          <a:p>
            <a:pPr marL="0" indent="0">
              <a:buNone/>
            </a:pPr>
            <a:r>
              <a:rPr lang="pt-PT" sz="2400" b="1"/>
              <a:t>Anexo I</a:t>
            </a:r>
            <a:r>
              <a:rPr lang="pt-PT" sz="2400"/>
              <a:t> - Ficha de aquisição </a:t>
            </a:r>
          </a:p>
          <a:p>
            <a:endParaRPr lang="en-US"/>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59</a:t>
            </a:fld>
            <a:endParaRPr lang="en-US"/>
          </a:p>
        </p:txBody>
      </p:sp>
    </p:spTree>
    <p:extLst>
      <p:ext uri="{BB962C8B-B14F-4D97-AF65-F5344CB8AC3E}">
        <p14:creationId xmlns:p14="http://schemas.microsoft.com/office/powerpoint/2010/main" val="283612748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Slide Number Placeholder 49"/>
          <p:cNvSpPr>
            <a:spLocks noGrp="1"/>
          </p:cNvSpPr>
          <p:nvPr>
            <p:ph type="sldNum" sz="quarter" idx="12"/>
          </p:nvPr>
        </p:nvSpPr>
        <p:spPr/>
        <p:txBody>
          <a:bodyPr/>
          <a:lstStyle/>
          <a:p>
            <a:r>
              <a:rPr lang="pt-PT"/>
              <a:t>!</a:t>
            </a:r>
            <a:fld id="{CBD56858-EB0B-D04D-B23C-7A827FD60C9F}" type="slidenum">
              <a:rPr lang="en-US" smtClean="0"/>
              <a:pPr/>
              <a:t>6</a:t>
            </a:fld>
            <a:endParaRPr lang="en-US"/>
          </a:p>
        </p:txBody>
      </p:sp>
      <p:pic>
        <p:nvPicPr>
          <p:cNvPr id="3" name="Picture 2"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1" name="TextBox 50"/>
          <p:cNvSpPr txBox="1"/>
          <p:nvPr/>
        </p:nvSpPr>
        <p:spPr>
          <a:xfrm>
            <a:off x="2985012" y="3105033"/>
            <a:ext cx="3069285" cy="584776"/>
          </a:xfrm>
          <a:prstGeom prst="rect">
            <a:avLst/>
          </a:prstGeom>
          <a:noFill/>
        </p:spPr>
        <p:txBody>
          <a:bodyPr wrap="square" rtlCol="0">
            <a:spAutoFit/>
          </a:bodyPr>
          <a:lstStyle/>
          <a:p>
            <a:pPr algn="ctr"/>
            <a:r>
              <a:rPr lang="pt-PT" sz="3200" b="1"/>
              <a:t>EXEMPLOS</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Convenção de Budapeste</a:t>
            </a:r>
          </a:p>
        </p:txBody>
      </p:sp>
      <p:sp>
        <p:nvSpPr>
          <p:cNvPr id="3" name="Content Placeholder 2"/>
          <p:cNvSpPr>
            <a:spLocks noGrp="1"/>
          </p:cNvSpPr>
          <p:nvPr>
            <p:ph idx="1"/>
          </p:nvPr>
        </p:nvSpPr>
        <p:spPr/>
        <p:txBody>
          <a:bodyPr/>
          <a:lstStyle/>
          <a:p>
            <a:pPr marL="0" indent="0" algn="just">
              <a:buNone/>
            </a:pPr>
            <a:r>
              <a:rPr lang="pt-PT"/>
              <a:t>A Convenção de Budapeste oferece muitas disposições para melhorar as investigações que envolvem provas eletrónicas.  Algumas destas são mencionadas neste guia. No entanto, este não é um guia para a Convenção e o leitor deve consultar sempre os documentos oficiais disponíveis no Conselho Europeu ao procurar utilizar estas disposições.</a:t>
            </a:r>
          </a:p>
          <a:p>
            <a:pPr marL="0" indent="0" algn="just">
              <a:buNone/>
            </a:pPr>
            <a:endParaRPr lang="en-US"/>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60</a:t>
            </a:fld>
            <a:endParaRPr lang="en-US"/>
          </a:p>
        </p:txBody>
      </p:sp>
    </p:spTree>
    <p:extLst>
      <p:ext uri="{BB962C8B-B14F-4D97-AF65-F5344CB8AC3E}">
        <p14:creationId xmlns:p14="http://schemas.microsoft.com/office/powerpoint/2010/main" val="210494877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Precedência</a:t>
            </a:r>
          </a:p>
        </p:txBody>
      </p:sp>
      <p:sp>
        <p:nvSpPr>
          <p:cNvPr id="3" name="Content Placeholder 2"/>
          <p:cNvSpPr>
            <a:spLocks noGrp="1"/>
          </p:cNvSpPr>
          <p:nvPr>
            <p:ph idx="1"/>
          </p:nvPr>
        </p:nvSpPr>
        <p:spPr/>
        <p:txBody>
          <a:bodyPr>
            <a:normAutofit lnSpcReduction="10000"/>
          </a:bodyPr>
          <a:lstStyle/>
          <a:p>
            <a:pPr algn="just"/>
            <a:r>
              <a:rPr lang="pt-PT"/>
              <a:t>Em circunstâncias em que o leitor não tem a certeza qual a ação a tomar, este deve consultar os princípios para adotar as ações mais eficazes. </a:t>
            </a:r>
          </a:p>
          <a:p>
            <a:pPr algn="just"/>
            <a:r>
              <a:rPr lang="pt-PT"/>
              <a:t> O leitor deve utilizar os conselhos relevantes para os tipos de provas que está a tratar e procurar assistência especializada quando os problemas em questão vão além do âmbito do guia. </a:t>
            </a:r>
          </a:p>
          <a:p>
            <a:pPr marL="0" indent="0" algn="just">
              <a:buNone/>
            </a:pPr>
            <a:endParaRPr lang="en-US"/>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61</a:t>
            </a:fld>
            <a:endParaRPr lang="en-US"/>
          </a:p>
        </p:txBody>
      </p:sp>
    </p:spTree>
    <p:extLst>
      <p:ext uri="{BB962C8B-B14F-4D97-AF65-F5344CB8AC3E}">
        <p14:creationId xmlns:p14="http://schemas.microsoft.com/office/powerpoint/2010/main" val="36843531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Validade do guia</a:t>
            </a:r>
          </a:p>
        </p:txBody>
      </p:sp>
      <p:sp>
        <p:nvSpPr>
          <p:cNvPr id="3" name="Content Placeholder 2"/>
          <p:cNvSpPr>
            <a:spLocks noGrp="1"/>
          </p:cNvSpPr>
          <p:nvPr>
            <p:ph idx="1"/>
          </p:nvPr>
        </p:nvSpPr>
        <p:spPr>
          <a:xfrm>
            <a:off x="457200" y="1600200"/>
            <a:ext cx="8229600" cy="4815386"/>
          </a:xfrm>
        </p:spPr>
        <p:txBody>
          <a:bodyPr>
            <a:noAutofit/>
          </a:bodyPr>
          <a:lstStyle/>
          <a:p>
            <a:pPr algn="just"/>
            <a:r>
              <a:rPr lang="pt-PT" sz="2800" dirty="0"/>
              <a:t>Este guia e as informações nele contidas são consideradas válidas até 31 de dezembro de 2017.  </a:t>
            </a:r>
          </a:p>
          <a:p>
            <a:pPr algn="just"/>
            <a:r>
              <a:rPr lang="pt-PT" sz="2800" dirty="0"/>
              <a:t>Pretende-se que o guia seja atualizado antes dessa data para ter em conta quaisquer alterações relevantes na tecnologia, procedimentos e práticas que sejam relevantes para o conteúdo deste guia.  </a:t>
            </a:r>
          </a:p>
          <a:p>
            <a:pPr algn="just"/>
            <a:r>
              <a:rPr lang="pt-PT" sz="2800" dirty="0"/>
              <a:t>Qualquer pessoa ou organização que deseje utilizar o guia após a data supramencionada deve entrar em contacto com o Conselho Europeu para obter a versão mais recente.</a:t>
            </a:r>
          </a:p>
          <a:p>
            <a:pPr marL="0" indent="0" algn="just">
              <a:buNone/>
            </a:pPr>
            <a:endParaRPr lang="en-US" sz="2800" dirty="0"/>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62</a:t>
            </a:fld>
            <a:endParaRPr lang="en-US"/>
          </a:p>
        </p:txBody>
      </p:sp>
    </p:spTree>
    <p:extLst>
      <p:ext uri="{BB962C8B-B14F-4D97-AF65-F5344CB8AC3E}">
        <p14:creationId xmlns:p14="http://schemas.microsoft.com/office/powerpoint/2010/main" val="19616201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49" name="TextBox 48"/>
          <p:cNvSpPr txBox="1"/>
          <p:nvPr/>
        </p:nvSpPr>
        <p:spPr>
          <a:xfrm>
            <a:off x="3007085" y="2644170"/>
            <a:ext cx="3069285" cy="1569660"/>
          </a:xfrm>
          <a:prstGeom prst="rect">
            <a:avLst/>
          </a:prstGeom>
          <a:noFill/>
        </p:spPr>
        <p:txBody>
          <a:bodyPr wrap="square" rtlCol="0">
            <a:spAutoFit/>
          </a:bodyPr>
          <a:lstStyle/>
          <a:p>
            <a:pPr algn="ctr"/>
            <a:r>
              <a:rPr lang="pt-PT" sz="3200" b="1"/>
              <a:t>PRINCÍPIOS DAS PROVAS ELETRÓNICAS</a:t>
            </a:r>
          </a:p>
        </p:txBody>
      </p:sp>
      <p:sp>
        <p:nvSpPr>
          <p:cNvPr id="50" name="Slide Number Placeholder 49"/>
          <p:cNvSpPr>
            <a:spLocks noGrp="1"/>
          </p:cNvSpPr>
          <p:nvPr>
            <p:ph type="sldNum" sz="quarter" idx="12"/>
          </p:nvPr>
        </p:nvSpPr>
        <p:spPr/>
        <p:txBody>
          <a:bodyPr/>
          <a:lstStyle/>
          <a:p>
            <a:r>
              <a:rPr lang="pt-PT"/>
              <a:t>!</a:t>
            </a:r>
            <a:fld id="{CBD56858-EB0B-D04D-B23C-7A827FD60C9F}" type="slidenum">
              <a:rPr lang="en-US" smtClean="0"/>
              <a:pPr/>
              <a:t>63</a:t>
            </a:fld>
            <a:endParaRPr lang="en-US"/>
          </a:p>
        </p:txBody>
      </p:sp>
    </p:spTree>
    <p:extLst>
      <p:ext uri="{BB962C8B-B14F-4D97-AF65-F5344CB8AC3E}">
        <p14:creationId xmlns:p14="http://schemas.microsoft.com/office/powerpoint/2010/main" val="9588690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Princípios</a:t>
            </a:r>
          </a:p>
        </p:txBody>
      </p:sp>
      <p:sp>
        <p:nvSpPr>
          <p:cNvPr id="3" name="Content Placeholder 2"/>
          <p:cNvSpPr>
            <a:spLocks noGrp="1"/>
          </p:cNvSpPr>
          <p:nvPr>
            <p:ph idx="1"/>
          </p:nvPr>
        </p:nvSpPr>
        <p:spPr/>
        <p:txBody>
          <a:bodyPr/>
          <a:lstStyle/>
          <a:p>
            <a:pPr marL="514350" indent="-514350">
              <a:buFont typeface="+mj-lt"/>
              <a:buAutoNum type="arabicPeriod"/>
            </a:pPr>
            <a:r>
              <a:rPr lang="pt-PT"/>
              <a:t>Integridade dos dados</a:t>
            </a:r>
          </a:p>
          <a:p>
            <a:pPr marL="514350" indent="-514350">
              <a:buFont typeface="+mj-lt"/>
              <a:buAutoNum type="arabicPeriod"/>
            </a:pPr>
            <a:r>
              <a:rPr lang="pt-PT"/>
              <a:t>Registo de auditoria</a:t>
            </a:r>
          </a:p>
          <a:p>
            <a:pPr marL="514350" indent="-514350">
              <a:buFont typeface="+mj-lt"/>
              <a:buAutoNum type="arabicPeriod"/>
            </a:pPr>
            <a:r>
              <a:rPr lang="pt-PT"/>
              <a:t>Apoio especializado</a:t>
            </a:r>
          </a:p>
          <a:p>
            <a:pPr marL="514350" indent="-514350">
              <a:buFont typeface="+mj-lt"/>
              <a:buAutoNum type="arabicPeriod"/>
            </a:pPr>
            <a:r>
              <a:rPr lang="pt-PT"/>
              <a:t>Formação apropriada</a:t>
            </a:r>
          </a:p>
          <a:p>
            <a:pPr marL="514350" indent="-514350">
              <a:buFont typeface="+mj-lt"/>
              <a:buAutoNum type="arabicPeriod"/>
            </a:pPr>
            <a:r>
              <a:rPr lang="pt-PT"/>
              <a:t>Legalidade</a:t>
            </a:r>
          </a:p>
        </p:txBody>
      </p:sp>
      <p:pic>
        <p:nvPicPr>
          <p:cNvPr id="4" name="Picture 3"/>
          <p:cNvPicPr>
            <a:picLocks noChangeAspect="1"/>
          </p:cNvPicPr>
          <p:nvPr/>
        </p:nvPicPr>
        <p:blipFill>
          <a:blip r:embed="rId3"/>
          <a:stretch>
            <a:fillRect/>
          </a:stretch>
        </p:blipFill>
        <p:spPr>
          <a:xfrm>
            <a:off x="4748711" y="4777582"/>
            <a:ext cx="3229429" cy="1686480"/>
          </a:xfrm>
          <a:prstGeom prst="rect">
            <a:avLst/>
          </a:prstGeom>
        </p:spPr>
      </p:pic>
      <p:sp>
        <p:nvSpPr>
          <p:cNvPr id="5" name="Espace réservé du numéro de diapositive 4"/>
          <p:cNvSpPr>
            <a:spLocks noGrp="1"/>
          </p:cNvSpPr>
          <p:nvPr>
            <p:ph type="sldNum" sz="quarter" idx="12"/>
          </p:nvPr>
        </p:nvSpPr>
        <p:spPr/>
        <p:txBody>
          <a:bodyPr/>
          <a:lstStyle/>
          <a:p>
            <a:r>
              <a:rPr lang="pt-PT"/>
              <a:t>!</a:t>
            </a:r>
            <a:fld id="{C1820EB3-92EE-104B-92CD-26C09B1518FE}" type="slidenum">
              <a:rPr lang="en-US" smtClean="0"/>
              <a:pPr/>
              <a:t>64</a:t>
            </a:fld>
            <a:endParaRPr lang="en-US"/>
          </a:p>
        </p:txBody>
      </p:sp>
    </p:spTree>
    <p:extLst>
      <p:ext uri="{BB962C8B-B14F-4D97-AF65-F5344CB8AC3E}">
        <p14:creationId xmlns:p14="http://schemas.microsoft.com/office/powerpoint/2010/main" val="42800249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1.º princípio — Integridade dos dados</a:t>
            </a:r>
          </a:p>
        </p:txBody>
      </p:sp>
      <p:sp>
        <p:nvSpPr>
          <p:cNvPr id="3" name="Content Placeholder 2"/>
          <p:cNvSpPr>
            <a:spLocks noGrp="1"/>
          </p:cNvSpPr>
          <p:nvPr>
            <p:ph idx="1"/>
          </p:nvPr>
        </p:nvSpPr>
        <p:spPr>
          <a:xfrm>
            <a:off x="457200" y="1600200"/>
            <a:ext cx="8229600" cy="5064600"/>
          </a:xfrm>
        </p:spPr>
        <p:txBody>
          <a:bodyPr>
            <a:normAutofit fontScale="70000" lnSpcReduction="20000"/>
          </a:bodyPr>
          <a:lstStyle/>
          <a:p>
            <a:pPr marL="0" indent="0" algn="just">
              <a:lnSpc>
                <a:spcPct val="120000"/>
              </a:lnSpc>
              <a:buNone/>
            </a:pPr>
            <a:r>
              <a:rPr lang="pt-PT" b="1" i="1"/>
              <a:t>Nenhuma ação tomada deve mudar dispositivos eletrónicos ou meios que podem ser utilizados posteriormente em tribunal.</a:t>
            </a:r>
          </a:p>
          <a:p>
            <a:pPr lvl="0" algn="just">
              <a:lnSpc>
                <a:spcPct val="120000"/>
              </a:lnSpc>
            </a:pPr>
            <a:r>
              <a:rPr lang="pt-PT"/>
              <a:t>Ao trabalhar com dispositivos eletrónicos e dados, estes não devem ser alterados, tanto a nível de hardware como de software. A pessoa responsável está encarregue da integridade do material recuperado na cena e, como tal, pelo início de uma cadeia de custódia forense.</a:t>
            </a:r>
          </a:p>
          <a:p>
            <a:pPr lvl="0" algn="just">
              <a:lnSpc>
                <a:spcPct val="120000"/>
              </a:lnSpc>
            </a:pPr>
            <a:r>
              <a:rPr lang="pt-PT"/>
              <a:t>Existem circunstâncias em que será tomada uma decisão para aceder a dados num sistema informático "ativo" para evitar a perda de possíveis provas. Isto deve ser feito de forma a causar o menor impacto nos dados e por uma pessoa qualificada para o fazer. Os Princípios 2 a 5 devem ser considerados se este linha de conduta for considerada necessário.</a:t>
            </a:r>
          </a:p>
          <a:p>
            <a:pPr marL="0" indent="0" algn="just">
              <a:buNone/>
            </a:pPr>
            <a:endParaRPr lang="en-US"/>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65</a:t>
            </a:fld>
            <a:endParaRPr lang="en-US"/>
          </a:p>
        </p:txBody>
      </p:sp>
    </p:spTree>
    <p:extLst>
      <p:ext uri="{BB962C8B-B14F-4D97-AF65-F5344CB8AC3E}">
        <p14:creationId xmlns:p14="http://schemas.microsoft.com/office/powerpoint/2010/main" val="9494425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2.º princípio 2 — Pista de auditoria</a:t>
            </a:r>
          </a:p>
        </p:txBody>
      </p:sp>
      <p:sp>
        <p:nvSpPr>
          <p:cNvPr id="3" name="Content Placeholder 2"/>
          <p:cNvSpPr>
            <a:spLocks noGrp="1"/>
          </p:cNvSpPr>
          <p:nvPr>
            <p:ph idx="1"/>
          </p:nvPr>
        </p:nvSpPr>
        <p:spPr/>
        <p:txBody>
          <a:bodyPr>
            <a:normAutofit fontScale="77500" lnSpcReduction="20000"/>
          </a:bodyPr>
          <a:lstStyle/>
          <a:p>
            <a:pPr algn="just">
              <a:lnSpc>
                <a:spcPct val="120000"/>
              </a:lnSpc>
            </a:pPr>
            <a:r>
              <a:rPr lang="pt-PT" b="1" i="1"/>
              <a:t>Um registo de auditoria ou outro registo de todas as ações tomadas no tratamento de provas eletrónicas deve ser criado e preservado. Uma terceira parte independente deve ser capaz de analisar essas ações e obter o mesmo resultado.</a:t>
            </a:r>
          </a:p>
          <a:p>
            <a:pPr lvl="0" algn="just">
              <a:lnSpc>
                <a:spcPct val="120000"/>
              </a:lnSpc>
            </a:pPr>
            <a:r>
              <a:rPr lang="pt-PT"/>
              <a:t>É imperativo registar com precisão todas as atividades na cena para permitir a reconstrução por parte da primeira pessoa no local para garantir o valor probativo em tribunal. Todas as atividades relacionadas com a apreensão, o acesso, o armazenamento ou a transferência de provas eletrónicas devem ser totalmente documentadas, preservadas e disponibilizadas para análise.</a:t>
            </a:r>
          </a:p>
          <a:p>
            <a:pPr algn="just">
              <a:lnSpc>
                <a:spcPct val="120000"/>
              </a:lnSpc>
            </a:pPr>
            <a:endParaRPr lang="en-US"/>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66</a:t>
            </a:fld>
            <a:endParaRPr lang="en-US"/>
          </a:p>
        </p:txBody>
      </p:sp>
    </p:spTree>
    <p:extLst>
      <p:ext uri="{BB962C8B-B14F-4D97-AF65-F5344CB8AC3E}">
        <p14:creationId xmlns:p14="http://schemas.microsoft.com/office/powerpoint/2010/main" val="5296707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3.º princípio — Apoio especializado</a:t>
            </a:r>
          </a:p>
        </p:txBody>
      </p:sp>
      <p:sp>
        <p:nvSpPr>
          <p:cNvPr id="3" name="Content Placeholder 2"/>
          <p:cNvSpPr>
            <a:spLocks noGrp="1"/>
          </p:cNvSpPr>
          <p:nvPr>
            <p:ph idx="1"/>
          </p:nvPr>
        </p:nvSpPr>
        <p:spPr>
          <a:xfrm>
            <a:off x="457200" y="1600200"/>
            <a:ext cx="8229600" cy="5035066"/>
          </a:xfrm>
        </p:spPr>
        <p:txBody>
          <a:bodyPr>
            <a:noAutofit/>
          </a:bodyPr>
          <a:lstStyle/>
          <a:p>
            <a:pPr algn="just">
              <a:lnSpc>
                <a:spcPct val="120000"/>
              </a:lnSpc>
            </a:pPr>
            <a:r>
              <a:rPr lang="pt-PT" sz="1800" b="1" i="1" dirty="0"/>
              <a:t>Caso se assuma que as provas eletrónicas podem ser encontradas durante uma operação, a pessoa responsável deve notificar os </a:t>
            </a:r>
            <a:r>
              <a:rPr lang="pt-PT" sz="1800" b="1" i="1" dirty="0" err="1"/>
              <a:t>especialistas/consultores</a:t>
            </a:r>
            <a:r>
              <a:rPr lang="pt-PT" sz="1800" b="1" i="1" dirty="0"/>
              <a:t> externos a tempo.</a:t>
            </a:r>
          </a:p>
          <a:p>
            <a:pPr lvl="0" algn="just">
              <a:lnSpc>
                <a:spcPct val="120000"/>
              </a:lnSpc>
            </a:pPr>
            <a:r>
              <a:rPr lang="pt-PT" sz="1800" dirty="0"/>
              <a:t>No caso de investigações que envolvam a pesquisa e apreensão de provas eletrónicas, pode ser necessário consultar especialistas externos. Todos os especialistas externos devem estar familiarizados com os princípios estabelecidos neste ou noutros documentos relevantes semelhantes. Um especialista deve ter:</a:t>
            </a:r>
          </a:p>
          <a:p>
            <a:pPr lvl="1" algn="just">
              <a:lnSpc>
                <a:spcPct val="120000"/>
              </a:lnSpc>
            </a:pPr>
            <a:r>
              <a:rPr lang="pt-PT" sz="1600" dirty="0"/>
              <a:t>Prática e experiência especializadas necessárias no campo;</a:t>
            </a:r>
          </a:p>
          <a:p>
            <a:pPr lvl="1" algn="just">
              <a:lnSpc>
                <a:spcPct val="120000"/>
              </a:lnSpc>
            </a:pPr>
            <a:r>
              <a:rPr lang="pt-PT" sz="1600" dirty="0"/>
              <a:t>Conhecimentos sobre investigação necessários,</a:t>
            </a:r>
          </a:p>
          <a:p>
            <a:pPr lvl="1" algn="just">
              <a:lnSpc>
                <a:spcPct val="120000"/>
              </a:lnSpc>
            </a:pPr>
            <a:r>
              <a:rPr lang="pt-PT" sz="1600" dirty="0"/>
              <a:t>Conhecimentos suficientes sobre o assunto em questão;</a:t>
            </a:r>
          </a:p>
          <a:p>
            <a:pPr lvl="1" algn="just">
              <a:lnSpc>
                <a:spcPct val="120000"/>
              </a:lnSpc>
            </a:pPr>
            <a:r>
              <a:rPr lang="pt-PT" sz="1600" dirty="0"/>
              <a:t>Conhecimentos legais necessários,</a:t>
            </a:r>
          </a:p>
          <a:p>
            <a:pPr lvl="1" algn="just">
              <a:lnSpc>
                <a:spcPct val="120000"/>
              </a:lnSpc>
            </a:pPr>
            <a:r>
              <a:rPr lang="pt-PT" sz="1600" dirty="0"/>
              <a:t>Competências de comunicação adequadas (para explicações orais e escritas)</a:t>
            </a:r>
          </a:p>
          <a:p>
            <a:pPr lvl="1" algn="just">
              <a:lnSpc>
                <a:spcPct val="120000"/>
              </a:lnSpc>
            </a:pPr>
            <a:r>
              <a:rPr lang="pt-PT" sz="1600" dirty="0"/>
              <a:t>Competências linguísticas apropriadas necessárias.</a:t>
            </a:r>
          </a:p>
          <a:p>
            <a:pPr algn="just">
              <a:lnSpc>
                <a:spcPct val="120000"/>
              </a:lnSpc>
            </a:pPr>
            <a:endParaRPr lang="en-US" sz="1800" b="1" dirty="0"/>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67</a:t>
            </a:fld>
            <a:endParaRPr lang="en-US"/>
          </a:p>
        </p:txBody>
      </p:sp>
    </p:spTree>
    <p:extLst>
      <p:ext uri="{BB962C8B-B14F-4D97-AF65-F5344CB8AC3E}">
        <p14:creationId xmlns:p14="http://schemas.microsoft.com/office/powerpoint/2010/main" val="116576273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4.º princípio — Formação adequada</a:t>
            </a:r>
          </a:p>
        </p:txBody>
      </p:sp>
      <p:sp>
        <p:nvSpPr>
          <p:cNvPr id="3" name="Content Placeholder 2"/>
          <p:cNvSpPr>
            <a:spLocks noGrp="1"/>
          </p:cNvSpPr>
          <p:nvPr>
            <p:ph idx="1"/>
          </p:nvPr>
        </p:nvSpPr>
        <p:spPr>
          <a:xfrm>
            <a:off x="457200" y="1600200"/>
            <a:ext cx="8229600" cy="4897241"/>
          </a:xfrm>
        </p:spPr>
        <p:txBody>
          <a:bodyPr>
            <a:noAutofit/>
          </a:bodyPr>
          <a:lstStyle/>
          <a:p>
            <a:pPr algn="just"/>
            <a:r>
              <a:rPr lang="pt-PT" sz="2800" b="1" i="1" dirty="0"/>
              <a:t>As equipas de primeira intervenção devem ter a formação adequada para poderem procurar e apreender provas eletrónicas se não houver especialistas disponíveis no local.</a:t>
            </a:r>
          </a:p>
          <a:p>
            <a:pPr lvl="0" algn="just"/>
            <a:r>
              <a:rPr lang="pt-PT" sz="2800" dirty="0"/>
              <a:t>Em circunstâncias excecionais em que é necessário que um primeiro interveniente no local recolha provas eletrónicas </a:t>
            </a:r>
            <a:r>
              <a:rPr lang="pt-PT" sz="2800" dirty="0" err="1"/>
              <a:t>e/ou</a:t>
            </a:r>
            <a:r>
              <a:rPr lang="pt-PT" sz="2800" dirty="0"/>
              <a:t> aceda a dados originais guardados num dispositivo eletrónico ou meio de armazenamento digital, este deve ter a formação para o fazer de forma adequada e explicar a relevância e as implicações das suas ações.</a:t>
            </a:r>
          </a:p>
          <a:p>
            <a:pPr marL="0" indent="0" algn="just">
              <a:buNone/>
            </a:pPr>
            <a:endParaRPr lang="en-US" sz="2800" dirty="0"/>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68</a:t>
            </a:fld>
            <a:endParaRPr lang="en-US"/>
          </a:p>
        </p:txBody>
      </p:sp>
    </p:spTree>
    <p:extLst>
      <p:ext uri="{BB962C8B-B14F-4D97-AF65-F5344CB8AC3E}">
        <p14:creationId xmlns:p14="http://schemas.microsoft.com/office/powerpoint/2010/main" val="415958859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5.º princípio 5 — Legalidade</a:t>
            </a:r>
          </a:p>
        </p:txBody>
      </p:sp>
      <p:sp>
        <p:nvSpPr>
          <p:cNvPr id="3" name="Content Placeholder 2"/>
          <p:cNvSpPr>
            <a:spLocks noGrp="1"/>
          </p:cNvSpPr>
          <p:nvPr>
            <p:ph idx="1"/>
          </p:nvPr>
        </p:nvSpPr>
        <p:spPr>
          <a:xfrm>
            <a:off x="457200" y="1600200"/>
            <a:ext cx="8229600" cy="5074444"/>
          </a:xfrm>
        </p:spPr>
        <p:txBody>
          <a:bodyPr>
            <a:normAutofit/>
          </a:bodyPr>
          <a:lstStyle/>
          <a:p>
            <a:pPr algn="just">
              <a:lnSpc>
                <a:spcPct val="110000"/>
              </a:lnSpc>
            </a:pPr>
            <a:r>
              <a:rPr lang="pt-PT" sz="2800" b="1" i="1" dirty="0"/>
              <a:t>A pessoa e a agência responsáveis pelo caso são responsáveis por garantir que a lei, os princípios gerais de medicina legal e processual e os princípios enumerados acima são cumpridos. Isto é aplicável à posse e ao acesso a provas eletrónicas. </a:t>
            </a:r>
          </a:p>
          <a:p>
            <a:pPr algn="just">
              <a:lnSpc>
                <a:spcPct val="110000"/>
              </a:lnSpc>
            </a:pPr>
            <a:r>
              <a:rPr lang="pt-PT" sz="2800" dirty="0"/>
              <a:t>Cada Estado-membro deve ter em consideração os seus próprios documentos legais e regulamentos ao interpretar as medidas propostas neste documento.</a:t>
            </a:r>
          </a:p>
          <a:p>
            <a:pPr algn="just">
              <a:lnSpc>
                <a:spcPct val="110000"/>
              </a:lnSpc>
            </a:pPr>
            <a:endParaRPr lang="en-US" sz="2800" b="1" dirty="0"/>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69</a:t>
            </a:fld>
            <a:endParaRPr lang="en-US"/>
          </a:p>
        </p:txBody>
      </p:sp>
    </p:spTree>
    <p:extLst>
      <p:ext uri="{BB962C8B-B14F-4D97-AF65-F5344CB8AC3E}">
        <p14:creationId xmlns:p14="http://schemas.microsoft.com/office/powerpoint/2010/main" val="39292950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49" name="TextBox 48"/>
          <p:cNvSpPr txBox="1"/>
          <p:nvPr/>
        </p:nvSpPr>
        <p:spPr>
          <a:xfrm>
            <a:off x="3035325" y="3255014"/>
            <a:ext cx="3069285" cy="584776"/>
          </a:xfrm>
          <a:prstGeom prst="rect">
            <a:avLst/>
          </a:prstGeom>
          <a:noFill/>
        </p:spPr>
        <p:txBody>
          <a:bodyPr wrap="square" rtlCol="0">
            <a:spAutoFit/>
          </a:bodyPr>
          <a:lstStyle/>
          <a:p>
            <a:pPr algn="ctr"/>
            <a:r>
              <a:rPr lang="pt-PT" sz="3200" b="1"/>
              <a:t>DEFINIÇÕES</a:t>
            </a:r>
          </a:p>
        </p:txBody>
      </p:sp>
      <p:sp>
        <p:nvSpPr>
          <p:cNvPr id="50" name="Slide Number Placeholder 49"/>
          <p:cNvSpPr>
            <a:spLocks noGrp="1"/>
          </p:cNvSpPr>
          <p:nvPr>
            <p:ph type="sldNum" sz="quarter" idx="12"/>
          </p:nvPr>
        </p:nvSpPr>
        <p:spPr/>
        <p:txBody>
          <a:bodyPr/>
          <a:lstStyle/>
          <a:p>
            <a:r>
              <a:rPr lang="pt-PT"/>
              <a:t>!</a:t>
            </a:r>
            <a:fld id="{CBD56858-EB0B-D04D-B23C-7A827FD60C9F}" type="slidenum">
              <a:rPr lang="en-US" smtClean="0"/>
              <a:pPr/>
              <a:t>7</a:t>
            </a:fld>
            <a:endParaRPr lang="en-US"/>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3071813" y="4500563"/>
            <a:ext cx="3081337" cy="923925"/>
          </a:xfrm>
          <a:prstGeom prst="rect">
            <a:avLst/>
          </a:prstGeom>
          <a:noFill/>
          <a:ln w="9525">
            <a:noFill/>
            <a:miter lim="800000"/>
            <a:headEnd/>
            <a:tailEnd/>
          </a:ln>
        </p:spPr>
        <p:txBody>
          <a:bodyPr wrap="none">
            <a:prstTxWarp prst="textNoShape">
              <a:avLst/>
            </a:prstTxWarp>
            <a:spAutoFit/>
          </a:bodyPr>
          <a:lstStyle/>
          <a:p>
            <a:r>
              <a:rPr lang="pt-PT" sz="5400" b="1">
                <a:latin typeface="Calibri" pitchFamily="-65" charset="0"/>
              </a:rPr>
              <a:t>Perguntas</a:t>
            </a: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630922" y="799561"/>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r>
              <a:rPr lang="pt-PT"/>
              <a:t>!</a:t>
            </a:r>
            <a:fld id="{C1820EB3-92EE-104B-92CD-26C09B1518FE}" type="slidenum">
              <a:rPr lang="en-US" smtClean="0"/>
              <a:pPr/>
              <a:t>70</a:t>
            </a:fld>
            <a:endParaRPr lang="en-US"/>
          </a:p>
        </p:txBody>
      </p:sp>
    </p:spTree>
    <p:extLst>
      <p:ext uri="{BB962C8B-B14F-4D97-AF65-F5344CB8AC3E}">
        <p14:creationId xmlns:p14="http://schemas.microsoft.com/office/powerpoint/2010/main" val="12976083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pt-PT"/>
              <a:t>!</a:t>
            </a:r>
            <a:fld id="{CBD56858-EB0B-D04D-B23C-7A827FD60C9F}" type="slidenum">
              <a:rPr lang="en-US" smtClean="0"/>
              <a:pPr/>
              <a:t>71</a:t>
            </a:fld>
            <a:endParaRPr lang="en-US"/>
          </a:p>
        </p:txBody>
      </p:sp>
      <p:sp>
        <p:nvSpPr>
          <p:cNvPr id="5" name="TextBox 4"/>
          <p:cNvSpPr txBox="1"/>
          <p:nvPr/>
        </p:nvSpPr>
        <p:spPr>
          <a:xfrm>
            <a:off x="3035325" y="2280489"/>
            <a:ext cx="3069285" cy="2554545"/>
          </a:xfrm>
          <a:prstGeom prst="rect">
            <a:avLst/>
          </a:prstGeom>
          <a:noFill/>
        </p:spPr>
        <p:txBody>
          <a:bodyPr wrap="square" rtlCol="0">
            <a:spAutoFit/>
          </a:bodyPr>
          <a:lstStyle/>
          <a:p>
            <a:pPr algn="ctr"/>
            <a:r>
              <a:rPr lang="pt-PT" sz="3200" b="1" dirty="0">
                <a:solidFill>
                  <a:schemeClr val="accent1">
                    <a:lumMod val="25000"/>
                  </a:schemeClr>
                </a:solidFill>
                <a:latin typeface="Calibri" pitchFamily="34" charset="0"/>
              </a:rPr>
              <a:t>IDENTIFICAÇÃO, APREENSÃO E TRATAMENTO DE PROVAS ELETRÓNICAS</a:t>
            </a:r>
          </a:p>
        </p:txBody>
      </p:sp>
    </p:spTree>
    <p:extLst>
      <p:ext uri="{BB962C8B-B14F-4D97-AF65-F5344CB8AC3E}">
        <p14:creationId xmlns:p14="http://schemas.microsoft.com/office/powerpoint/2010/main" val="31198297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pt-PT">
                <a:solidFill>
                  <a:srgbClr val="898989"/>
                </a:solidFill>
                <a:latin typeface="Calibri" charset="0"/>
              </a:rPr>
              <a:t>!</a:t>
            </a:r>
            <a:fld id="{84789E52-E653-5244-B4A8-35D5CF2320E4}" type="slidenum">
              <a:rPr lang="en-US" smtClean="0">
                <a:solidFill>
                  <a:srgbClr val="898989"/>
                </a:solidFill>
                <a:latin typeface="Calibri" charset="0"/>
              </a:rPr>
              <a:pPr eaLnBrk="1" hangingPunct="1"/>
              <a:t>72</a:t>
            </a:fld>
            <a:endParaRPr lang="en-US">
              <a:solidFill>
                <a:srgbClr val="898989"/>
              </a:solidFill>
              <a:latin typeface="Calibri" charset="0"/>
            </a:endParaRPr>
          </a:p>
        </p:txBody>
      </p:sp>
      <p:sp>
        <p:nvSpPr>
          <p:cNvPr id="7171" name="Title 1"/>
          <p:cNvSpPr>
            <a:spLocks noGrp="1"/>
          </p:cNvSpPr>
          <p:nvPr>
            <p:ph type="title"/>
          </p:nvPr>
        </p:nvSpPr>
        <p:spPr/>
        <p:txBody>
          <a:bodyPr/>
          <a:lstStyle/>
          <a:p>
            <a:pPr eaLnBrk="1" hangingPunct="1"/>
            <a:r>
              <a:rPr lang="pt-PT" sz="4000" b="1">
                <a:latin typeface="Calibri" charset="0"/>
              </a:rPr>
              <a:t>Tipos de apreensão</a:t>
            </a:r>
          </a:p>
        </p:txBody>
      </p:sp>
      <p:sp>
        <p:nvSpPr>
          <p:cNvPr id="7172" name="Content Placeholder 2"/>
          <p:cNvSpPr>
            <a:spLocks noGrp="1"/>
          </p:cNvSpPr>
          <p:nvPr>
            <p:ph idx="1"/>
          </p:nvPr>
        </p:nvSpPr>
        <p:spPr/>
        <p:txBody>
          <a:bodyPr/>
          <a:lstStyle/>
          <a:p>
            <a:pPr marL="0" indent="0" algn="just">
              <a:lnSpc>
                <a:spcPct val="80000"/>
              </a:lnSpc>
              <a:buNone/>
            </a:pPr>
            <a:r>
              <a:rPr lang="pt-PT">
                <a:latin typeface="Calibri" charset="0"/>
              </a:rPr>
              <a:t>Existem três opções em relação ao tipo de ataque que deve ser executado:</a:t>
            </a:r>
          </a:p>
          <a:p>
            <a:pPr marL="514350" indent="-514350" algn="just" eaLnBrk="1" hangingPunct="1">
              <a:lnSpc>
                <a:spcPct val="80000"/>
              </a:lnSpc>
              <a:buFont typeface="Calibri" charset="0"/>
              <a:buAutoNum type="arabicPeriod"/>
            </a:pPr>
            <a:endParaRPr lang="en-US">
              <a:latin typeface="Calibri" charset="0"/>
            </a:endParaRPr>
          </a:p>
          <a:p>
            <a:pPr marL="514350" indent="-514350" algn="just" eaLnBrk="1" hangingPunct="1">
              <a:lnSpc>
                <a:spcPct val="80000"/>
              </a:lnSpc>
              <a:buFont typeface="Calibri" charset="0"/>
              <a:buAutoNum type="arabicPeriod"/>
            </a:pPr>
            <a:r>
              <a:rPr lang="pt-PT">
                <a:latin typeface="Calibri" charset="0"/>
              </a:rPr>
              <a:t>Apreensão de provas eletrónicas (módulo morto)</a:t>
            </a:r>
          </a:p>
          <a:p>
            <a:pPr marL="514350" indent="-514350" algn="just" eaLnBrk="1" hangingPunct="1">
              <a:lnSpc>
                <a:spcPct val="80000"/>
              </a:lnSpc>
              <a:buFont typeface="Calibri" charset="0"/>
              <a:buAutoNum type="arabicPeriod"/>
            </a:pPr>
            <a:r>
              <a:rPr lang="pt-PT">
                <a:latin typeface="Calibri" charset="0"/>
              </a:rPr>
              <a:t>Análise ativos e/ou captura de dados ativos</a:t>
            </a:r>
          </a:p>
          <a:p>
            <a:pPr marL="514350" indent="-514350" algn="just" eaLnBrk="1" hangingPunct="1">
              <a:lnSpc>
                <a:spcPct val="80000"/>
              </a:lnSpc>
              <a:buFont typeface="Calibri" charset="0"/>
              <a:buAutoNum type="arabicPeriod"/>
            </a:pPr>
            <a:r>
              <a:rPr lang="pt-PT">
                <a:latin typeface="Calibri" charset="0"/>
              </a:rPr>
              <a:t>Uma combinação de ambos</a:t>
            </a:r>
          </a:p>
          <a:p>
            <a:pPr marL="514350" indent="-514350" algn="just" eaLnBrk="1" hangingPunct="1">
              <a:lnSpc>
                <a:spcPct val="80000"/>
              </a:lnSpc>
              <a:buFont typeface="Calibri" charset="0"/>
              <a:buAutoNum type="arabicPeriod"/>
            </a:pPr>
            <a:endParaRPr lang="en-US">
              <a:latin typeface="Calibri" charset="0"/>
            </a:endParaRPr>
          </a:p>
          <a:p>
            <a:pPr marL="514350" indent="-514350" algn="just" eaLnBrk="1" hangingPunct="1">
              <a:lnSpc>
                <a:spcPct val="80000"/>
              </a:lnSpc>
              <a:buFont typeface="Calibri" charset="0"/>
              <a:buAutoNum type="arabicPeriod"/>
            </a:pPr>
            <a:endParaRPr lang="en-US">
              <a:latin typeface="Calibri" charset="0"/>
            </a:endParaRPr>
          </a:p>
        </p:txBody>
      </p:sp>
    </p:spTree>
    <p:extLst>
      <p:ext uri="{BB962C8B-B14F-4D97-AF65-F5344CB8AC3E}">
        <p14:creationId xmlns:p14="http://schemas.microsoft.com/office/powerpoint/2010/main" val="298454111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Considerações iniciais</a:t>
            </a:r>
          </a:p>
        </p:txBody>
      </p:sp>
      <p:sp>
        <p:nvSpPr>
          <p:cNvPr id="3" name="Content Placeholder 2"/>
          <p:cNvSpPr>
            <a:spLocks noGrp="1"/>
          </p:cNvSpPr>
          <p:nvPr>
            <p:ph idx="1"/>
          </p:nvPr>
        </p:nvSpPr>
        <p:spPr>
          <a:xfrm>
            <a:off x="457200" y="1227909"/>
            <a:ext cx="8229600" cy="5416731"/>
          </a:xfrm>
        </p:spPr>
        <p:txBody>
          <a:bodyPr>
            <a:noAutofit/>
          </a:bodyPr>
          <a:lstStyle/>
          <a:p>
            <a:pPr algn="just"/>
            <a:r>
              <a:rPr lang="pt-PT" sz="1800" dirty="0"/>
              <a:t>Se houver suspeita de que podem ser encontradas provas eletrónicas, a equipa de investigação deve incluir membros com formação especializada nessa função, bem como um especialista independente, se necessário.</a:t>
            </a:r>
          </a:p>
          <a:p>
            <a:pPr algn="just"/>
            <a:r>
              <a:rPr lang="pt-PT" sz="1800" dirty="0"/>
              <a:t>Se o sistema for administrado ou mantido por uma empresa ou administrador externo, poderá considerá-los como uma testemunha especializada (se houver outro conflito de interesses).</a:t>
            </a:r>
          </a:p>
          <a:p>
            <a:pPr algn="just"/>
            <a:r>
              <a:rPr lang="pt-PT" sz="1800" dirty="0"/>
              <a:t>Aqueles que lidam com provas eletrónicas (e idealmente todos os presentes) deveriam ter recebido formação básica na identificação e recolha de fontes potenciais dessas provas. </a:t>
            </a:r>
          </a:p>
          <a:p>
            <a:pPr algn="just"/>
            <a:r>
              <a:rPr lang="pt-PT" sz="1800" dirty="0"/>
              <a:t>Sempre que possível, cada grupo responsável pela obtenção de provas eletrónicas deve consistir em pelo menos dois polícias, para que haja testemunhas de cada ação.</a:t>
            </a:r>
          </a:p>
          <a:p>
            <a:pPr algn="just"/>
            <a:r>
              <a:rPr lang="pt-PT" sz="1800" dirty="0"/>
              <a:t>Todos os membros da equipa devem conhecer os princípios a aplicar ao lidar com provas eletrónicas, bem como aqueles utilizados para lidar com outras provas físicas. </a:t>
            </a:r>
          </a:p>
          <a:p>
            <a:pPr algn="just"/>
            <a:r>
              <a:rPr lang="pt-PT" sz="1800" dirty="0"/>
              <a:t>Eles também devem saber que, em determinadas situações, devem entrar em contacto com uma unidade especializada e devem ter essas informações de contacto prontas, caso não haja especialistas envolvidos na pesquisa.</a:t>
            </a:r>
          </a:p>
          <a:p>
            <a:pPr algn="just"/>
            <a:endParaRPr lang="en-US" sz="1800" dirty="0"/>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73</a:t>
            </a:fld>
            <a:endParaRPr lang="en-US"/>
          </a:p>
        </p:txBody>
      </p:sp>
    </p:spTree>
    <p:extLst>
      <p:ext uri="{BB962C8B-B14F-4D97-AF65-F5344CB8AC3E}">
        <p14:creationId xmlns:p14="http://schemas.microsoft.com/office/powerpoint/2010/main" val="185603034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pt-PT"/>
              <a:t>!</a:t>
            </a:r>
            <a:fld id="{CBD56858-EB0B-D04D-B23C-7A827FD60C9F}" type="slidenum">
              <a:rPr lang="en-US" smtClean="0"/>
              <a:pPr/>
              <a:t>74</a:t>
            </a:fld>
            <a:endParaRPr lang="en-US"/>
          </a:p>
        </p:txBody>
      </p:sp>
      <p:sp>
        <p:nvSpPr>
          <p:cNvPr id="5" name="TextBox 4"/>
          <p:cNvSpPr txBox="1"/>
          <p:nvPr/>
        </p:nvSpPr>
        <p:spPr>
          <a:xfrm>
            <a:off x="3070159" y="2672375"/>
            <a:ext cx="3069285" cy="1569660"/>
          </a:xfrm>
          <a:prstGeom prst="rect">
            <a:avLst/>
          </a:prstGeom>
          <a:noFill/>
        </p:spPr>
        <p:txBody>
          <a:bodyPr wrap="square" rtlCol="0">
            <a:spAutoFit/>
          </a:bodyPr>
          <a:lstStyle/>
          <a:p>
            <a:pPr algn="ctr"/>
            <a:r>
              <a:rPr lang="pt-PT" sz="3200" b="1">
                <a:solidFill>
                  <a:schemeClr val="accent1">
                    <a:lumMod val="25000"/>
                  </a:schemeClr>
                </a:solidFill>
                <a:latin typeface="Calibri" pitchFamily="34" charset="0"/>
              </a:rPr>
              <a:t>PLANEAMENTO </a:t>
            </a:r>
          </a:p>
          <a:p>
            <a:pPr algn="ctr"/>
            <a:r>
              <a:rPr lang="pt-PT" sz="3200" b="1">
                <a:solidFill>
                  <a:schemeClr val="accent1">
                    <a:lumMod val="25000"/>
                  </a:schemeClr>
                </a:solidFill>
                <a:latin typeface="Calibri" pitchFamily="34" charset="0"/>
              </a:rPr>
              <a:t>E PREPARAÇÃO</a:t>
            </a:r>
          </a:p>
        </p:txBody>
      </p:sp>
    </p:spTree>
    <p:extLst>
      <p:ext uri="{BB962C8B-B14F-4D97-AF65-F5344CB8AC3E}">
        <p14:creationId xmlns:p14="http://schemas.microsoft.com/office/powerpoint/2010/main" val="133581657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Planeamento e preparação</a:t>
            </a:r>
          </a:p>
        </p:txBody>
      </p:sp>
      <p:sp>
        <p:nvSpPr>
          <p:cNvPr id="3" name="Content Placeholder 2"/>
          <p:cNvSpPr>
            <a:spLocks noGrp="1"/>
          </p:cNvSpPr>
          <p:nvPr>
            <p:ph idx="1"/>
          </p:nvPr>
        </p:nvSpPr>
        <p:spPr/>
        <p:txBody>
          <a:bodyPr>
            <a:normAutofit/>
          </a:bodyPr>
          <a:lstStyle/>
          <a:p>
            <a:pPr marL="0" indent="0" algn="just">
              <a:buNone/>
            </a:pPr>
            <a:r>
              <a:rPr lang="pt-PT"/>
              <a:t>O processo de planeamento e preparação deve ser rigoroso o suficiente para identificar o nível de </a:t>
            </a:r>
            <a:r>
              <a:rPr lang="pt-PT" b="1"/>
              <a:t>apoio forense</a:t>
            </a:r>
            <a:r>
              <a:rPr lang="pt-PT"/>
              <a:t> que será necessário no local. Sempre que tenha sido identificada a necessidade de </a:t>
            </a:r>
            <a:r>
              <a:rPr lang="pt-PT" b="1"/>
              <a:t>especialistas forenses digitais</a:t>
            </a:r>
            <a:r>
              <a:rPr lang="pt-PT"/>
              <a:t>, o responsável pela investigação deve informar a unidade forense local e/ou especialistas externos o mais rapidamente possível, para garantir que o apoio necessário está disponível.</a:t>
            </a:r>
          </a:p>
          <a:p>
            <a:pPr marL="0" marR="0" lvl="0" indent="0" algn="just" defTabSz="914400" eaLnBrk="1" fontAlgn="auto" latinLnBrk="0" hangingPunct="1">
              <a:lnSpc>
                <a:spcPct val="100000"/>
              </a:lnSpc>
              <a:spcBef>
                <a:spcPts val="0"/>
              </a:spcBef>
              <a:spcAft>
                <a:spcPts val="0"/>
              </a:spcAft>
              <a:buClrTx/>
              <a:buSzTx/>
              <a:buFontTx/>
              <a:buNone/>
              <a:tabLst/>
              <a:defRPr/>
            </a:pPr>
            <a:endParaRPr lang="en-US" dirty="0"/>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75</a:t>
            </a:fld>
            <a:endParaRPr lang="en-US"/>
          </a:p>
        </p:txBody>
      </p:sp>
    </p:spTree>
    <p:extLst>
      <p:ext uri="{BB962C8B-B14F-4D97-AF65-F5344CB8AC3E}">
        <p14:creationId xmlns:p14="http://schemas.microsoft.com/office/powerpoint/2010/main" val="101075711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Planeamento</a:t>
            </a:r>
          </a:p>
        </p:txBody>
      </p:sp>
      <p:sp>
        <p:nvSpPr>
          <p:cNvPr id="3" name="Content Placeholder 2"/>
          <p:cNvSpPr>
            <a:spLocks noGrp="1"/>
          </p:cNvSpPr>
          <p:nvPr>
            <p:ph idx="1"/>
          </p:nvPr>
        </p:nvSpPr>
        <p:spPr>
          <a:xfrm>
            <a:off x="197709" y="1600200"/>
            <a:ext cx="8946292" cy="4525963"/>
          </a:xfrm>
        </p:spPr>
        <p:txBody>
          <a:bodyPr/>
          <a:lstStyle/>
          <a:p>
            <a:pPr marL="0" indent="0" algn="ctr">
              <a:buNone/>
            </a:pPr>
            <a:r>
              <a:rPr lang="pt-PT" b="1"/>
              <a:t>Considerações antecipadas</a:t>
            </a:r>
          </a:p>
          <a:p>
            <a:pPr marL="0" indent="0">
              <a:buNone/>
            </a:pPr>
            <a:r>
              <a:rPr lang="pt-PT"/>
              <a:t>Onde estão realmente armazenados os dados?</a:t>
            </a:r>
          </a:p>
          <a:p>
            <a:pPr marL="0" indent="0">
              <a:buNone/>
            </a:pPr>
            <a:r>
              <a:rPr lang="pt-PT"/>
              <a:t>Quão sofisticado é o suspeito?</a:t>
            </a:r>
          </a:p>
          <a:p>
            <a:pPr marL="0" indent="0">
              <a:buNone/>
            </a:pPr>
            <a:r>
              <a:rPr lang="pt-PT"/>
              <a:t>Existem fontes alternativas da mesma prova?</a:t>
            </a:r>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76</a:t>
            </a:fld>
            <a:endParaRPr lang="en-US"/>
          </a:p>
        </p:txBody>
      </p:sp>
    </p:spTree>
    <p:extLst>
      <p:ext uri="{BB962C8B-B14F-4D97-AF65-F5344CB8AC3E}">
        <p14:creationId xmlns:p14="http://schemas.microsoft.com/office/powerpoint/2010/main" val="147889502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Planeamento</a:t>
            </a:r>
          </a:p>
        </p:txBody>
      </p:sp>
      <p:sp>
        <p:nvSpPr>
          <p:cNvPr id="3" name="Content Placeholder 2"/>
          <p:cNvSpPr>
            <a:spLocks noGrp="1"/>
          </p:cNvSpPr>
          <p:nvPr>
            <p:ph idx="1"/>
          </p:nvPr>
        </p:nvSpPr>
        <p:spPr>
          <a:xfrm>
            <a:off x="457200" y="1245326"/>
            <a:ext cx="8229600" cy="5286103"/>
          </a:xfrm>
        </p:spPr>
        <p:txBody>
          <a:bodyPr>
            <a:noAutofit/>
          </a:bodyPr>
          <a:lstStyle/>
          <a:p>
            <a:pPr marL="0" indent="0" algn="just">
              <a:buNone/>
            </a:pPr>
            <a:r>
              <a:rPr lang="pt-PT" sz="2400" b="1" dirty="0"/>
              <a:t>Algumas questões relativas ao processo de planeamento incluem:</a:t>
            </a:r>
          </a:p>
          <a:p>
            <a:pPr algn="just"/>
            <a:r>
              <a:rPr lang="pt-PT" sz="2400" dirty="0"/>
              <a:t>Que </a:t>
            </a:r>
            <a:r>
              <a:rPr lang="pt-PT" sz="2400" dirty="0" err="1"/>
              <a:t>hardware/sistema</a:t>
            </a:r>
            <a:r>
              <a:rPr lang="pt-PT" sz="2400" dirty="0"/>
              <a:t> </a:t>
            </a:r>
            <a:r>
              <a:rPr lang="pt-PT" sz="2400" dirty="0" err="1"/>
              <a:t>operativo/software/aplicações</a:t>
            </a:r>
            <a:r>
              <a:rPr lang="pt-PT" sz="2400" dirty="0"/>
              <a:t> e meios de armazenamento, equipamentos de comunicação e rede (ISP, telefone, fax, modem, equipamento de rede LAN, etc.) podem ser encontrados?</a:t>
            </a:r>
          </a:p>
          <a:p>
            <a:pPr algn="just"/>
            <a:r>
              <a:rPr lang="pt-PT" sz="2400" dirty="0"/>
              <a:t>Quem é responsável pelo sistema informático </a:t>
            </a:r>
            <a:r>
              <a:rPr lang="pt-PT" sz="2400" dirty="0" err="1"/>
              <a:t>e/ou</a:t>
            </a:r>
            <a:r>
              <a:rPr lang="pt-PT" sz="2400" dirty="0"/>
              <a:t> rede (por exemplo, existe um administrador local ou o sistema é administrado por uma empresa externa)?</a:t>
            </a:r>
          </a:p>
          <a:p>
            <a:pPr algn="just"/>
            <a:r>
              <a:rPr lang="pt-PT" sz="2400" dirty="0"/>
              <a:t>Que quantidade de equipamento é provável haver?</a:t>
            </a:r>
          </a:p>
          <a:p>
            <a:pPr algn="just"/>
            <a:r>
              <a:rPr lang="pt-PT" sz="2400" dirty="0"/>
              <a:t>Que quantidade de dados pode ter de ser copiada? </a:t>
            </a:r>
          </a:p>
          <a:p>
            <a:pPr algn="just"/>
            <a:r>
              <a:rPr lang="pt-PT" sz="2400" dirty="0"/>
              <a:t>Existe uma cópia de segurança do sistema disponível no meio de armazenamento?</a:t>
            </a:r>
          </a:p>
          <a:p>
            <a:pPr algn="just"/>
            <a:endParaRPr lang="en-US" sz="2400" dirty="0"/>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77</a:t>
            </a:fld>
            <a:endParaRPr lang="en-US"/>
          </a:p>
        </p:txBody>
      </p:sp>
    </p:spTree>
    <p:extLst>
      <p:ext uri="{BB962C8B-B14F-4D97-AF65-F5344CB8AC3E}">
        <p14:creationId xmlns:p14="http://schemas.microsoft.com/office/powerpoint/2010/main" val="116070901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Preparação</a:t>
            </a:r>
          </a:p>
        </p:txBody>
      </p:sp>
      <p:sp>
        <p:nvSpPr>
          <p:cNvPr id="3" name="Content Placeholder 2"/>
          <p:cNvSpPr>
            <a:spLocks noGrp="1"/>
          </p:cNvSpPr>
          <p:nvPr>
            <p:ph idx="1"/>
          </p:nvPr>
        </p:nvSpPr>
        <p:spPr>
          <a:xfrm>
            <a:off x="457200" y="1254034"/>
            <a:ext cx="8229600" cy="5495109"/>
          </a:xfrm>
        </p:spPr>
        <p:txBody>
          <a:bodyPr>
            <a:noAutofit/>
          </a:bodyPr>
          <a:lstStyle/>
          <a:p>
            <a:pPr marL="0" indent="0" algn="just">
              <a:buNone/>
            </a:pPr>
            <a:r>
              <a:rPr lang="pt-PT" sz="2100" dirty="0"/>
              <a:t>Depois do planeamento inicial e da conclusão das ideias, a preparação para a entrada e pesquisa reais deve incluir as seguintes etapas:</a:t>
            </a:r>
          </a:p>
          <a:p>
            <a:pPr algn="just"/>
            <a:r>
              <a:rPr lang="pt-PT" sz="2100" dirty="0"/>
              <a:t>Verificar se a entrada nas instalações e a apreensão de provas eletrónicas foram devidamente autorizadas por lei (por exemplo, obter um mandado de busca ou outra autorização de acordo com as leis aplicáveis);</a:t>
            </a:r>
          </a:p>
          <a:p>
            <a:pPr algn="just"/>
            <a:r>
              <a:rPr lang="pt-PT" sz="2100" dirty="0"/>
              <a:t>Garantir que meios de entrada rápidos e seguros estejam disponíveis e tenham sido organizados;</a:t>
            </a:r>
          </a:p>
          <a:p>
            <a:pPr algn="just"/>
            <a:r>
              <a:rPr lang="pt-PT" sz="2100" dirty="0"/>
              <a:t>Escolher os membros da equipa (incluindo especialistas externos, se necessário);</a:t>
            </a:r>
          </a:p>
          <a:p>
            <a:pPr algn="just"/>
            <a:r>
              <a:rPr lang="pt-PT" sz="2100" dirty="0"/>
              <a:t>Atribuir tarefas individuais aos membros da equipa;</a:t>
            </a:r>
          </a:p>
          <a:p>
            <a:pPr algn="just"/>
            <a:r>
              <a:rPr lang="pt-PT" sz="2100" dirty="0"/>
              <a:t>Fazer um resumo aos membros da equipa sobre como executar as suas tarefas (devem ter sido aprovados na formação básica correspondente); e,</a:t>
            </a:r>
          </a:p>
          <a:p>
            <a:pPr algn="just"/>
            <a:r>
              <a:rPr lang="pt-PT" sz="2100" dirty="0"/>
              <a:t>Fornecer as ferramentas e equipamentos necessários para a apreensão.</a:t>
            </a:r>
          </a:p>
          <a:p>
            <a:pPr algn="just"/>
            <a:endParaRPr lang="en-US" sz="2100" b="1" dirty="0"/>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78</a:t>
            </a:fld>
            <a:endParaRPr lang="en-US"/>
          </a:p>
        </p:txBody>
      </p:sp>
    </p:spTree>
    <p:extLst>
      <p:ext uri="{BB962C8B-B14F-4D97-AF65-F5344CB8AC3E}">
        <p14:creationId xmlns:p14="http://schemas.microsoft.com/office/powerpoint/2010/main" val="11289476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Testemunhas de consulta externa</a:t>
            </a:r>
          </a:p>
        </p:txBody>
      </p:sp>
      <p:sp>
        <p:nvSpPr>
          <p:cNvPr id="3" name="Content Placeholder 2"/>
          <p:cNvSpPr>
            <a:spLocks noGrp="1"/>
          </p:cNvSpPr>
          <p:nvPr>
            <p:ph idx="1"/>
          </p:nvPr>
        </p:nvSpPr>
        <p:spPr/>
        <p:txBody>
          <a:bodyPr/>
          <a:lstStyle/>
          <a:p>
            <a:pPr marL="0" indent="0" algn="ctr">
              <a:buNone/>
            </a:pPr>
            <a:r>
              <a:rPr lang="pt-PT" b="1"/>
              <a:t>Considerações</a:t>
            </a:r>
          </a:p>
          <a:p>
            <a:r>
              <a:rPr lang="pt-PT"/>
              <a:t>Competências especializadas</a:t>
            </a:r>
          </a:p>
          <a:p>
            <a:r>
              <a:rPr lang="pt-PT"/>
              <a:t>Experiência especializada</a:t>
            </a:r>
          </a:p>
          <a:p>
            <a:r>
              <a:rPr lang="pt-PT"/>
              <a:t>Conhecimentos sobre investigações</a:t>
            </a:r>
          </a:p>
          <a:p>
            <a:r>
              <a:rPr lang="pt-PT"/>
              <a:t>Conhecimentos contextuais</a:t>
            </a:r>
          </a:p>
          <a:p>
            <a:r>
              <a:rPr lang="pt-PT"/>
              <a:t>Conhecimentos legais</a:t>
            </a:r>
          </a:p>
          <a:p>
            <a:r>
              <a:rPr lang="pt-PT"/>
              <a:t>Competências de comunicação</a:t>
            </a:r>
          </a:p>
        </p:txBody>
      </p:sp>
      <p:sp>
        <p:nvSpPr>
          <p:cNvPr id="4" name="Espace réservé du numéro de diapositive 3"/>
          <p:cNvSpPr>
            <a:spLocks noGrp="1"/>
          </p:cNvSpPr>
          <p:nvPr>
            <p:ph type="sldNum" sz="quarter" idx="12"/>
          </p:nvPr>
        </p:nvSpPr>
        <p:spPr/>
        <p:txBody>
          <a:bodyPr/>
          <a:lstStyle/>
          <a:p>
            <a:r>
              <a:rPr lang="pt-PT"/>
              <a:t>!</a:t>
            </a:r>
            <a:fld id="{C1820EB3-92EE-104B-92CD-26C09B1518FE}" type="slidenum">
              <a:rPr lang="en-US" smtClean="0"/>
              <a:pPr/>
              <a:t>79</a:t>
            </a:fld>
            <a:endParaRPr lang="en-US"/>
          </a:p>
        </p:txBody>
      </p:sp>
    </p:spTree>
    <p:extLst>
      <p:ext uri="{BB962C8B-B14F-4D97-AF65-F5344CB8AC3E}">
        <p14:creationId xmlns:p14="http://schemas.microsoft.com/office/powerpoint/2010/main" val="1371475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06474"/>
          </a:xfrm>
        </p:spPr>
        <p:txBody>
          <a:bodyPr/>
          <a:lstStyle/>
          <a:p>
            <a:r>
              <a:rPr lang="pt-PT" b="1"/>
              <a:t>Definição geral de prova</a:t>
            </a:r>
          </a:p>
        </p:txBody>
      </p:sp>
      <p:sp>
        <p:nvSpPr>
          <p:cNvPr id="3" name="Content Placeholder 2"/>
          <p:cNvSpPr>
            <a:spLocks noGrp="1"/>
          </p:cNvSpPr>
          <p:nvPr>
            <p:ph idx="1"/>
          </p:nvPr>
        </p:nvSpPr>
        <p:spPr/>
        <p:txBody>
          <a:bodyPr>
            <a:normAutofit/>
          </a:bodyPr>
          <a:lstStyle/>
          <a:p>
            <a:pPr marL="0" indent="12700" algn="just">
              <a:buNone/>
            </a:pPr>
            <a:r>
              <a:rPr lang="pt-PT"/>
              <a:t>Uma prova é "qualquer tipo de prova, ou questão probatória, legalmente apresentada no julgamento de uma situação, pelo ato das partes e através de testemunhas, registos, documentos, exibições, objetos concretos, etc., com a finalidade de induzir a crença nas mentes do tribunal ou júri na resolução de um conflito". As informações eletrónicas são geralmente admissíveis como provas num processo legal.</a:t>
            </a:r>
          </a:p>
        </p:txBody>
      </p:sp>
      <p:sp>
        <p:nvSpPr>
          <p:cNvPr id="4" name="TextBox 3"/>
          <p:cNvSpPr txBox="1"/>
          <p:nvPr/>
        </p:nvSpPr>
        <p:spPr>
          <a:xfrm>
            <a:off x="5364066" y="6488668"/>
            <a:ext cx="3779934" cy="307777"/>
          </a:xfrm>
          <a:prstGeom prst="rect">
            <a:avLst/>
          </a:prstGeom>
          <a:noFill/>
        </p:spPr>
        <p:txBody>
          <a:bodyPr wrap="square" rtlCol="0">
            <a:spAutoFit/>
          </a:bodyPr>
          <a:lstStyle/>
          <a:p>
            <a:r>
              <a:rPr lang="pt-PT" sz="1400"/>
              <a:t>Fonte: Black’s Law Dictionary</a:t>
            </a:r>
          </a:p>
        </p:txBody>
      </p:sp>
      <p:sp>
        <p:nvSpPr>
          <p:cNvPr id="5" name="Espace réservé du numéro de diapositive 4"/>
          <p:cNvSpPr>
            <a:spLocks noGrp="1"/>
          </p:cNvSpPr>
          <p:nvPr>
            <p:ph type="sldNum" sz="quarter" idx="12"/>
          </p:nvPr>
        </p:nvSpPr>
        <p:spPr/>
        <p:txBody>
          <a:bodyPr/>
          <a:lstStyle/>
          <a:p>
            <a:r>
              <a:rPr lang="pt-PT"/>
              <a:t>!</a:t>
            </a:r>
            <a:fld id="{C1820EB3-92EE-104B-92CD-26C09B1518FE}" type="slidenum">
              <a:rPr lang="en-US" smtClean="0"/>
              <a:pPr/>
              <a:t>8</a:t>
            </a:fld>
            <a:endParaRPr lang="en-US"/>
          </a:p>
        </p:txBody>
      </p:sp>
    </p:spTree>
    <p:extLst>
      <p:ext uri="{BB962C8B-B14F-4D97-AF65-F5344CB8AC3E}">
        <p14:creationId xmlns:p14="http://schemas.microsoft.com/office/powerpoint/2010/main" val="151234814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pt-PT"/>
              <a:t>!</a:t>
            </a:r>
            <a:fld id="{CBD56858-EB0B-D04D-B23C-7A827FD60C9F}" type="slidenum">
              <a:rPr lang="en-US" smtClean="0"/>
              <a:pPr/>
              <a:t>80</a:t>
            </a:fld>
            <a:endParaRPr lang="en-US"/>
          </a:p>
        </p:txBody>
      </p:sp>
      <p:sp>
        <p:nvSpPr>
          <p:cNvPr id="5" name="TextBox 4"/>
          <p:cNvSpPr txBox="1"/>
          <p:nvPr/>
        </p:nvSpPr>
        <p:spPr>
          <a:xfrm>
            <a:off x="2861153" y="2698501"/>
            <a:ext cx="3069285" cy="2062103"/>
          </a:xfrm>
          <a:prstGeom prst="rect">
            <a:avLst/>
          </a:prstGeom>
          <a:noFill/>
        </p:spPr>
        <p:txBody>
          <a:bodyPr wrap="square" rtlCol="0">
            <a:spAutoFit/>
          </a:bodyPr>
          <a:lstStyle/>
          <a:p>
            <a:pPr lvl="1" algn="ctr"/>
            <a:r>
              <a:rPr lang="pt-PT" sz="3200" b="1">
                <a:solidFill>
                  <a:schemeClr val="accent1">
                    <a:lumMod val="25000"/>
                  </a:schemeClr>
                </a:solidFill>
                <a:latin typeface="Calibri" pitchFamily="34" charset="0"/>
              </a:rPr>
              <a:t>QUEM E O QUE LEVAR PARA LOCAL</a:t>
            </a:r>
          </a:p>
        </p:txBody>
      </p:sp>
    </p:spTree>
    <p:extLst>
      <p:ext uri="{BB962C8B-B14F-4D97-AF65-F5344CB8AC3E}">
        <p14:creationId xmlns:p14="http://schemas.microsoft.com/office/powerpoint/2010/main" val="119345031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pt-PT" sz="4000" b="1">
                <a:latin typeface="Calibri" charset="0"/>
              </a:rPr>
              <a:t>Tarefas dos membros da equipa</a:t>
            </a:r>
          </a:p>
        </p:txBody>
      </p:sp>
      <p:sp>
        <p:nvSpPr>
          <p:cNvPr id="10243" name="Content Placeholder 2"/>
          <p:cNvSpPr>
            <a:spLocks noGrp="1"/>
          </p:cNvSpPr>
          <p:nvPr>
            <p:ph idx="1"/>
          </p:nvPr>
        </p:nvSpPr>
        <p:spPr>
          <a:xfrm>
            <a:off x="457200" y="1417638"/>
            <a:ext cx="8229600" cy="4938712"/>
          </a:xfrm>
        </p:spPr>
        <p:txBody>
          <a:bodyPr/>
          <a:lstStyle/>
          <a:p>
            <a:r>
              <a:rPr lang="pt-PT">
                <a:latin typeface="Calibri" charset="0"/>
              </a:rPr>
              <a:t>Líder de equipa</a:t>
            </a:r>
          </a:p>
          <a:p>
            <a:r>
              <a:rPr lang="pt-PT">
                <a:latin typeface="Calibri" charset="0"/>
              </a:rPr>
              <a:t>Agente de exibição</a:t>
            </a:r>
          </a:p>
          <a:p>
            <a:r>
              <a:rPr lang="pt-PT">
                <a:latin typeface="Calibri" charset="0"/>
              </a:rPr>
              <a:t>Registador de eventos</a:t>
            </a:r>
          </a:p>
          <a:p>
            <a:r>
              <a:rPr lang="pt-PT">
                <a:latin typeface="Calibri" charset="0"/>
              </a:rPr>
              <a:t>Fotógrafo</a:t>
            </a:r>
          </a:p>
          <a:p>
            <a:r>
              <a:rPr lang="pt-PT">
                <a:latin typeface="Calibri" charset="0"/>
              </a:rPr>
              <a:t>Examinadores de provas digitais</a:t>
            </a:r>
          </a:p>
          <a:p>
            <a:r>
              <a:rPr lang="pt-PT">
                <a:latin typeface="Calibri" charset="0"/>
              </a:rPr>
              <a:t>Examinadores de provas físicas</a:t>
            </a:r>
          </a:p>
          <a:p>
            <a:r>
              <a:rPr lang="pt-PT">
                <a:latin typeface="Calibri" charset="0"/>
              </a:rPr>
              <a:t>Pessoa(s) para suspeito(s)</a:t>
            </a:r>
          </a:p>
          <a:p>
            <a:r>
              <a:rPr lang="pt-PT">
                <a:latin typeface="Calibri" charset="0"/>
              </a:rPr>
              <a:t>Transportador e segurança de provas</a:t>
            </a:r>
          </a:p>
          <a:p>
            <a:endParaRPr lang="el-GR">
              <a:latin typeface="Calibri" charset="0"/>
            </a:endParaRP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BC29826-451E-BE40-A5E3-38C65BE7F2E5}" type="slidenum">
              <a:rPr lang="en-US">
                <a:solidFill>
                  <a:srgbClr val="898989"/>
                </a:solidFill>
                <a:latin typeface="Calibri" charset="0"/>
              </a:rPr>
              <a:pPr eaLnBrk="1" hangingPunct="1"/>
              <a:t>81</a:t>
            </a:fld>
            <a:endParaRPr lang="en-US">
              <a:solidFill>
                <a:srgbClr val="898989"/>
              </a:solidFill>
              <a:latin typeface="Calibri" charset="0"/>
            </a:endParaRPr>
          </a:p>
        </p:txBody>
      </p:sp>
    </p:spTree>
    <p:extLst>
      <p:ext uri="{BB962C8B-B14F-4D97-AF65-F5344CB8AC3E}">
        <p14:creationId xmlns:p14="http://schemas.microsoft.com/office/powerpoint/2010/main" val="359558385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B07E9961-CAB0-3E43-9C84-C7CA87207AF8}" type="slidenum">
              <a:rPr lang="en-US">
                <a:solidFill>
                  <a:srgbClr val="898989"/>
                </a:solidFill>
                <a:latin typeface="Calibri" charset="0"/>
              </a:rPr>
              <a:pPr eaLnBrk="1" hangingPunct="1"/>
              <a:t>82</a:t>
            </a:fld>
            <a:endParaRPr lang="en-US">
              <a:solidFill>
                <a:srgbClr val="898989"/>
              </a:solidFill>
              <a:latin typeface="Calibri" charset="0"/>
            </a:endParaRPr>
          </a:p>
        </p:txBody>
      </p:sp>
      <p:sp>
        <p:nvSpPr>
          <p:cNvPr id="12291" name="Title 1"/>
          <p:cNvSpPr>
            <a:spLocks noGrp="1"/>
          </p:cNvSpPr>
          <p:nvPr>
            <p:ph type="title"/>
          </p:nvPr>
        </p:nvSpPr>
        <p:spPr>
          <a:xfrm>
            <a:off x="206375" y="274638"/>
            <a:ext cx="8655050" cy="1143000"/>
          </a:xfrm>
        </p:spPr>
        <p:txBody>
          <a:bodyPr/>
          <a:lstStyle/>
          <a:p>
            <a:pPr eaLnBrk="1" hangingPunct="1"/>
            <a:r>
              <a:rPr lang="pt-PT" sz="4000" b="1">
                <a:latin typeface="Calibri" charset="0"/>
              </a:rPr>
              <a:t>Equipamento e kit de ferramentas básico</a:t>
            </a:r>
          </a:p>
        </p:txBody>
      </p:sp>
      <p:sp>
        <p:nvSpPr>
          <p:cNvPr id="12292" name="Content Placeholder 2"/>
          <p:cNvSpPr>
            <a:spLocks noGrp="1"/>
          </p:cNvSpPr>
          <p:nvPr>
            <p:ph idx="1"/>
          </p:nvPr>
        </p:nvSpPr>
        <p:spPr>
          <a:xfrm>
            <a:off x="457200" y="1417638"/>
            <a:ext cx="8229600" cy="1852612"/>
          </a:xfrm>
        </p:spPr>
        <p:txBody>
          <a:bodyPr>
            <a:noAutofit/>
          </a:bodyPr>
          <a:lstStyle/>
          <a:p>
            <a:pPr marL="514350" indent="-514350" eaLnBrk="1" hangingPunct="1">
              <a:lnSpc>
                <a:spcPct val="80000"/>
              </a:lnSpc>
              <a:buFont typeface="Calibri" charset="0"/>
              <a:buAutoNum type="arabicPeriod"/>
            </a:pPr>
            <a:r>
              <a:rPr lang="pt-PT" sz="2800" dirty="0">
                <a:latin typeface="Calibri" charset="0"/>
              </a:rPr>
              <a:t>Podem ser necessários ferramentas e equipamentos para recolher provas eletrónicas</a:t>
            </a:r>
          </a:p>
          <a:p>
            <a:pPr marL="514350" indent="-514350" eaLnBrk="1" hangingPunct="1">
              <a:lnSpc>
                <a:spcPct val="80000"/>
              </a:lnSpc>
              <a:buFont typeface="Calibri" charset="0"/>
              <a:buAutoNum type="arabicPeriod"/>
            </a:pPr>
            <a:r>
              <a:rPr lang="pt-PT" sz="2800" dirty="0">
                <a:latin typeface="Calibri" charset="0"/>
              </a:rPr>
              <a:t>Avanços na tecnologia podem ditar mudanças nas ferramentas e equipamentos necessários</a:t>
            </a:r>
          </a:p>
        </p:txBody>
      </p:sp>
      <p:pic>
        <p:nvPicPr>
          <p:cNvPr id="12293" name="Picture 2" descr="C:\Users\Lemon\Desktop\BackUp\COE Training\Photos\tools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3138" y="3270250"/>
            <a:ext cx="4608512"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451078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E187384-A664-F247-AB6E-C14C9D429365}" type="slidenum">
              <a:rPr lang="en-US">
                <a:solidFill>
                  <a:srgbClr val="898989"/>
                </a:solidFill>
                <a:latin typeface="Calibri" charset="0"/>
              </a:rPr>
              <a:pPr eaLnBrk="1" hangingPunct="1"/>
              <a:t>83</a:t>
            </a:fld>
            <a:endParaRPr lang="en-US">
              <a:solidFill>
                <a:srgbClr val="898989"/>
              </a:solidFill>
              <a:latin typeface="Calibri" charset="0"/>
            </a:endParaRPr>
          </a:p>
        </p:txBody>
      </p:sp>
      <p:sp>
        <p:nvSpPr>
          <p:cNvPr id="13315" name="Title 1"/>
          <p:cNvSpPr>
            <a:spLocks noGrp="1"/>
          </p:cNvSpPr>
          <p:nvPr>
            <p:ph type="title"/>
          </p:nvPr>
        </p:nvSpPr>
        <p:spPr>
          <a:xfrm>
            <a:off x="206375" y="274638"/>
            <a:ext cx="8655050" cy="1143000"/>
          </a:xfrm>
        </p:spPr>
        <p:txBody>
          <a:bodyPr>
            <a:noAutofit/>
          </a:bodyPr>
          <a:lstStyle/>
          <a:p>
            <a:pPr eaLnBrk="1" hangingPunct="1"/>
            <a:r>
              <a:rPr lang="pt-PT" sz="3600" b="1" dirty="0">
                <a:latin typeface="Calibri" charset="0"/>
              </a:rPr>
              <a:t>Ferramentas de desmontagem e remoção</a:t>
            </a:r>
          </a:p>
        </p:txBody>
      </p:sp>
      <p:sp>
        <p:nvSpPr>
          <p:cNvPr id="13316" name="Content Placeholder 2"/>
          <p:cNvSpPr>
            <a:spLocks noGrp="1"/>
          </p:cNvSpPr>
          <p:nvPr>
            <p:ph idx="1"/>
          </p:nvPr>
        </p:nvSpPr>
        <p:spPr>
          <a:xfrm>
            <a:off x="457200" y="1417638"/>
            <a:ext cx="4089400" cy="4597400"/>
          </a:xfrm>
        </p:spPr>
        <p:txBody>
          <a:bodyPr/>
          <a:lstStyle/>
          <a:p>
            <a:pPr lvl="1">
              <a:buFont typeface="Arial" charset="0"/>
              <a:buChar char="•"/>
            </a:pPr>
            <a:r>
              <a:rPr lang="pt-PT" sz="3600">
                <a:latin typeface="Calibri" charset="0"/>
              </a:rPr>
              <a:t>Chaves de fenda</a:t>
            </a:r>
          </a:p>
          <a:p>
            <a:pPr lvl="1">
              <a:buFont typeface="Arial" charset="0"/>
              <a:buChar char="•"/>
            </a:pPr>
            <a:r>
              <a:rPr lang="pt-PT" sz="3600">
                <a:latin typeface="Calibri" charset="0"/>
              </a:rPr>
              <a:t>Chaves</a:t>
            </a:r>
          </a:p>
          <a:p>
            <a:pPr lvl="1">
              <a:buFont typeface="Arial" charset="0"/>
              <a:buChar char="•"/>
            </a:pPr>
            <a:r>
              <a:rPr lang="pt-PT" sz="3600">
                <a:latin typeface="Calibri" charset="0"/>
              </a:rPr>
              <a:t>Alicates</a:t>
            </a:r>
          </a:p>
          <a:p>
            <a:pPr lvl="1">
              <a:buFont typeface="Arial" charset="0"/>
              <a:buChar char="•"/>
            </a:pPr>
            <a:r>
              <a:rPr lang="pt-PT" sz="3600">
                <a:latin typeface="Calibri" charset="0"/>
              </a:rPr>
              <a:t>Cortadores de fios</a:t>
            </a:r>
          </a:p>
          <a:p>
            <a:pPr lvl="1">
              <a:buFont typeface="Arial" charset="0"/>
              <a:buChar char="•"/>
            </a:pPr>
            <a:r>
              <a:rPr lang="pt-PT" sz="3600">
                <a:latin typeface="Calibri" charset="0"/>
              </a:rPr>
              <a:t>Pinças pequenas</a:t>
            </a:r>
          </a:p>
        </p:txBody>
      </p:sp>
      <p:pic>
        <p:nvPicPr>
          <p:cNvPr id="13317" name="Picture 2" descr="C:\Users\Lemon\Desktop\BackUp\COE Training\Photos\screwdriv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1263" y="1223963"/>
            <a:ext cx="3665537"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3" descr="C:\Users\Lemon\Desktop\BackUp\COE Training\Photos\driv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2504" y="2747963"/>
            <a:ext cx="3758921" cy="108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4" descr="C:\Users\Lemon\Desktop\BackUp\COE Training\Photos\pli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2525" y="3640138"/>
            <a:ext cx="2628900"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5" descr="C:\Users\Lemon\Desktop\BackUp\COE Training\Photos\wire cutter.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6744" y="5086610"/>
            <a:ext cx="2143126" cy="1452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6" descr="C:\Users\Lemon\Desktop\BackUp\COE Training\Photos\tweezer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51312" y="4714875"/>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770317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1C0BD1FC-8496-2949-B82B-B8B9AF6B96B5}" type="slidenum">
              <a:rPr lang="en-US">
                <a:solidFill>
                  <a:srgbClr val="898989"/>
                </a:solidFill>
                <a:latin typeface="Calibri" charset="0"/>
              </a:rPr>
              <a:pPr eaLnBrk="1" hangingPunct="1"/>
              <a:t>84</a:t>
            </a:fld>
            <a:endParaRPr lang="en-US">
              <a:solidFill>
                <a:srgbClr val="898989"/>
              </a:solidFill>
              <a:latin typeface="Calibri" charset="0"/>
            </a:endParaRPr>
          </a:p>
        </p:txBody>
      </p:sp>
      <p:sp>
        <p:nvSpPr>
          <p:cNvPr id="14339" name="Title 1"/>
          <p:cNvSpPr>
            <a:spLocks noGrp="1"/>
          </p:cNvSpPr>
          <p:nvPr>
            <p:ph type="title"/>
          </p:nvPr>
        </p:nvSpPr>
        <p:spPr>
          <a:xfrm>
            <a:off x="206375" y="274638"/>
            <a:ext cx="8655050" cy="690562"/>
          </a:xfrm>
        </p:spPr>
        <p:txBody>
          <a:bodyPr>
            <a:normAutofit fontScale="90000"/>
          </a:bodyPr>
          <a:lstStyle/>
          <a:p>
            <a:pPr eaLnBrk="1" hangingPunct="1"/>
            <a:r>
              <a:rPr lang="pt-PT" sz="4000" b="1">
                <a:latin typeface="Calibri" charset="0"/>
              </a:rPr>
              <a:t>Documentação</a:t>
            </a:r>
          </a:p>
        </p:txBody>
      </p:sp>
      <p:sp>
        <p:nvSpPr>
          <p:cNvPr id="3" name="Content Placeholder 2"/>
          <p:cNvSpPr>
            <a:spLocks noGrp="1"/>
          </p:cNvSpPr>
          <p:nvPr>
            <p:ph idx="1"/>
          </p:nvPr>
        </p:nvSpPr>
        <p:spPr>
          <a:xfrm>
            <a:off x="0" y="1133475"/>
            <a:ext cx="9022080" cy="4030663"/>
          </a:xfrm>
        </p:spPr>
        <p:txBody>
          <a:bodyPr>
            <a:normAutofit fontScale="85000" lnSpcReduction="20000"/>
          </a:bodyPr>
          <a:lstStyle/>
          <a:p>
            <a:pPr lvl="1">
              <a:buFont typeface="Arial" charset="0"/>
              <a:buChar char="•"/>
              <a:defRPr/>
            </a:pPr>
            <a:r>
              <a:rPr lang="pt-PT" sz="3600">
                <a:ea typeface="+mn-ea"/>
              </a:rPr>
              <a:t>Registo de buscas e apreensões (consulte o apêndice do guia COE)</a:t>
            </a:r>
          </a:p>
          <a:p>
            <a:pPr lvl="1">
              <a:buFont typeface="Arial" charset="0"/>
              <a:buChar char="•"/>
              <a:defRPr/>
            </a:pPr>
            <a:r>
              <a:rPr lang="pt-PT" sz="3600">
                <a:ea typeface="+mn-ea"/>
              </a:rPr>
              <a:t>Etiquetas e fita</a:t>
            </a:r>
          </a:p>
          <a:p>
            <a:pPr lvl="1">
              <a:buFont typeface="Arial" charset="0"/>
              <a:buChar char="•"/>
              <a:defRPr/>
            </a:pPr>
            <a:r>
              <a:rPr lang="pt-PT" sz="3600">
                <a:ea typeface="+mn-ea"/>
              </a:rPr>
              <a:t>Tags para cabos</a:t>
            </a:r>
          </a:p>
          <a:p>
            <a:pPr lvl="1">
              <a:buFont typeface="Arial" charset="0"/>
              <a:buChar char="•"/>
              <a:defRPr/>
            </a:pPr>
            <a:r>
              <a:rPr lang="pt-PT" sz="3600">
                <a:ea typeface="+mn-ea"/>
              </a:rPr>
              <a:t>Etiquetas para exposição</a:t>
            </a:r>
          </a:p>
          <a:p>
            <a:pPr lvl="1">
              <a:buFont typeface="Arial" charset="0"/>
              <a:buChar char="•"/>
              <a:defRPr/>
            </a:pPr>
            <a:r>
              <a:rPr lang="pt-PT" sz="3600">
                <a:ea typeface="+mn-ea"/>
              </a:rPr>
              <a:t>Outros formulários necessários para conclusão no local</a:t>
            </a:r>
          </a:p>
          <a:p>
            <a:pPr lvl="1">
              <a:buFont typeface="Arial" charset="0"/>
              <a:buChar char="•"/>
              <a:defRPr/>
            </a:pPr>
            <a:r>
              <a:rPr lang="pt-PT" sz="3600">
                <a:ea typeface="+mn-ea"/>
              </a:rPr>
              <a:t>Marcadores coloridos indeléveis</a:t>
            </a:r>
          </a:p>
          <a:p>
            <a:pPr lvl="1">
              <a:buFont typeface="Arial" charset="0"/>
              <a:buChar char="•"/>
              <a:defRPr/>
            </a:pPr>
            <a:r>
              <a:rPr lang="pt-PT" sz="3600">
                <a:ea typeface="+mn-ea"/>
              </a:rPr>
              <a:t>Câmara e/ou câmara de vídeo</a:t>
            </a:r>
          </a:p>
        </p:txBody>
      </p:sp>
      <p:pic>
        <p:nvPicPr>
          <p:cNvPr id="14341" name="Picture 2" descr="C:\Users\Lemon\Desktop\BackUp\COE Training\Photos\excibit lab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0" y="5010150"/>
            <a:ext cx="2476500"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472124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F35CD1D-13B6-9C42-A723-472E75804DB5}" type="slidenum">
              <a:rPr lang="en-US">
                <a:solidFill>
                  <a:srgbClr val="898989"/>
                </a:solidFill>
                <a:latin typeface="Calibri" charset="0"/>
              </a:rPr>
              <a:pPr eaLnBrk="1" hangingPunct="1"/>
              <a:t>85</a:t>
            </a:fld>
            <a:endParaRPr lang="en-US">
              <a:solidFill>
                <a:srgbClr val="898989"/>
              </a:solidFill>
              <a:latin typeface="Calibri" charset="0"/>
            </a:endParaRPr>
          </a:p>
        </p:txBody>
      </p:sp>
      <p:sp>
        <p:nvSpPr>
          <p:cNvPr id="15363" name="Title 1"/>
          <p:cNvSpPr>
            <a:spLocks noGrp="1"/>
          </p:cNvSpPr>
          <p:nvPr>
            <p:ph type="title"/>
          </p:nvPr>
        </p:nvSpPr>
        <p:spPr>
          <a:xfrm>
            <a:off x="206375" y="274638"/>
            <a:ext cx="8655050" cy="690562"/>
          </a:xfrm>
        </p:spPr>
        <p:txBody>
          <a:bodyPr>
            <a:normAutofit fontScale="90000"/>
          </a:bodyPr>
          <a:lstStyle/>
          <a:p>
            <a:pPr eaLnBrk="1" hangingPunct="1"/>
            <a:r>
              <a:rPr lang="pt-PT" sz="4000" b="1">
                <a:latin typeface="Calibri" charset="0"/>
              </a:rPr>
              <a:t>Embalagem e transporte</a:t>
            </a:r>
          </a:p>
        </p:txBody>
      </p:sp>
      <p:sp>
        <p:nvSpPr>
          <p:cNvPr id="3" name="Content Placeholder 2"/>
          <p:cNvSpPr>
            <a:spLocks noGrp="1"/>
          </p:cNvSpPr>
          <p:nvPr>
            <p:ph idx="1"/>
          </p:nvPr>
        </p:nvSpPr>
        <p:spPr>
          <a:xfrm>
            <a:off x="0" y="1755775"/>
            <a:ext cx="9135291" cy="4030663"/>
          </a:xfrm>
        </p:spPr>
        <p:txBody>
          <a:bodyPr>
            <a:noAutofit/>
          </a:bodyPr>
          <a:lstStyle/>
          <a:p>
            <a:pPr lvl="1">
              <a:buFont typeface="Arial" charset="0"/>
              <a:buChar char="•"/>
              <a:defRPr/>
            </a:pPr>
            <a:r>
              <a:rPr lang="pt-PT" sz="2400" dirty="0"/>
              <a:t>Sacos antiestáticos</a:t>
            </a:r>
          </a:p>
          <a:p>
            <a:pPr lvl="1">
              <a:buFont typeface="Arial" charset="0"/>
              <a:buChar char="•"/>
              <a:defRPr/>
            </a:pPr>
            <a:r>
              <a:rPr lang="pt-PT" sz="2400" dirty="0"/>
              <a:t>Plástico bolha antiestático</a:t>
            </a:r>
          </a:p>
          <a:p>
            <a:pPr lvl="1">
              <a:buFont typeface="Arial" charset="0"/>
              <a:buChar char="•"/>
              <a:defRPr/>
            </a:pPr>
            <a:r>
              <a:rPr lang="pt-PT" sz="2400" dirty="0"/>
              <a:t>Abraçadeiras</a:t>
            </a:r>
          </a:p>
          <a:p>
            <a:pPr lvl="1">
              <a:buFont typeface="Arial" charset="0"/>
              <a:buChar char="•"/>
              <a:defRPr/>
            </a:pPr>
            <a:r>
              <a:rPr lang="pt-PT" sz="2400" dirty="0"/>
              <a:t>Sacos para provas e fita</a:t>
            </a:r>
          </a:p>
          <a:p>
            <a:pPr lvl="1">
              <a:buFont typeface="Arial" charset="0"/>
              <a:buChar char="•"/>
              <a:defRPr/>
            </a:pPr>
            <a:r>
              <a:rPr lang="pt-PT" sz="2400" dirty="0"/>
              <a:t>Sacos de Faraday </a:t>
            </a:r>
            <a:r>
              <a:rPr lang="pt-PT" sz="2400" dirty="0" err="1"/>
              <a:t>e/ou</a:t>
            </a:r>
            <a:r>
              <a:rPr lang="pt-PT" sz="2400" dirty="0"/>
              <a:t> folha de alumínio;</a:t>
            </a:r>
          </a:p>
          <a:p>
            <a:pPr lvl="1">
              <a:buFont typeface="Arial" charset="0"/>
              <a:buChar char="•"/>
              <a:defRPr/>
            </a:pPr>
            <a:r>
              <a:rPr lang="pt-PT" sz="2400" dirty="0"/>
              <a:t>Caixas para empacotar dispositivos externos de armazenamento de dados informáticos, como dispositivos USB, </a:t>
            </a:r>
            <a:r>
              <a:rPr lang="pt-PT" sz="2400" dirty="0" err="1"/>
              <a:t>DVDs</a:t>
            </a:r>
            <a:r>
              <a:rPr lang="pt-PT" sz="2400" dirty="0"/>
              <a:t> ou </a:t>
            </a:r>
            <a:r>
              <a:rPr lang="pt-PT" sz="2400" dirty="0" err="1"/>
              <a:t>CDs</a:t>
            </a:r>
            <a:endParaRPr lang="pt-PT" sz="2400" dirty="0"/>
          </a:p>
          <a:p>
            <a:pPr lvl="1">
              <a:buFont typeface="Arial" charset="0"/>
              <a:buChar char="•"/>
              <a:defRPr/>
            </a:pPr>
            <a:r>
              <a:rPr lang="pt-PT" sz="2400" dirty="0"/>
              <a:t>Materiais de embalagem</a:t>
            </a:r>
          </a:p>
          <a:p>
            <a:pPr lvl="1">
              <a:buFont typeface="Arial" charset="0"/>
              <a:buChar char="•"/>
              <a:defRPr/>
            </a:pPr>
            <a:r>
              <a:rPr lang="pt-PT" sz="2400" dirty="0"/>
              <a:t>Caixas de montagem plana ou caixas resistentes de vários tamanhos</a:t>
            </a:r>
          </a:p>
        </p:txBody>
      </p:sp>
      <p:pic>
        <p:nvPicPr>
          <p:cNvPr id="15365" name="Picture 2" descr="C:\Users\Lemon\Desktop\BackUp\COE Training\Photos\antistati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1475" y="1185863"/>
            <a:ext cx="3409950" cy="236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144662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151C5863-A9C9-0146-BDBE-4923B71BBABB}" type="slidenum">
              <a:rPr lang="en-US">
                <a:solidFill>
                  <a:srgbClr val="898989"/>
                </a:solidFill>
                <a:latin typeface="Calibri" charset="0"/>
              </a:rPr>
              <a:pPr eaLnBrk="1" hangingPunct="1"/>
              <a:t>86</a:t>
            </a:fld>
            <a:endParaRPr lang="en-US">
              <a:solidFill>
                <a:srgbClr val="898989"/>
              </a:solidFill>
              <a:latin typeface="Calibri" charset="0"/>
            </a:endParaRPr>
          </a:p>
        </p:txBody>
      </p:sp>
      <p:sp>
        <p:nvSpPr>
          <p:cNvPr id="16387" name="Title 1"/>
          <p:cNvSpPr>
            <a:spLocks noGrp="1"/>
          </p:cNvSpPr>
          <p:nvPr>
            <p:ph type="title"/>
          </p:nvPr>
        </p:nvSpPr>
        <p:spPr>
          <a:xfrm>
            <a:off x="206375" y="274638"/>
            <a:ext cx="8655050" cy="690562"/>
          </a:xfrm>
        </p:spPr>
        <p:txBody>
          <a:bodyPr>
            <a:normAutofit fontScale="90000"/>
          </a:bodyPr>
          <a:lstStyle/>
          <a:p>
            <a:pPr eaLnBrk="1" hangingPunct="1"/>
            <a:r>
              <a:rPr lang="pt-PT" sz="4000" b="1">
                <a:latin typeface="Calibri" charset="0"/>
              </a:rPr>
              <a:t>Ferramentas de comunicação</a:t>
            </a:r>
          </a:p>
        </p:txBody>
      </p:sp>
      <p:sp>
        <p:nvSpPr>
          <p:cNvPr id="16388" name="Content Placeholder 2"/>
          <p:cNvSpPr>
            <a:spLocks noGrp="1"/>
          </p:cNvSpPr>
          <p:nvPr>
            <p:ph idx="1"/>
          </p:nvPr>
        </p:nvSpPr>
        <p:spPr>
          <a:xfrm>
            <a:off x="206375" y="1455738"/>
            <a:ext cx="7631340" cy="2241550"/>
          </a:xfrm>
        </p:spPr>
        <p:txBody>
          <a:bodyPr/>
          <a:lstStyle/>
          <a:p>
            <a:pPr lvl="1" algn="just">
              <a:buFont typeface="Arial" charset="0"/>
              <a:buChar char="•"/>
            </a:pPr>
            <a:r>
              <a:rPr lang="pt-PT" sz="3200">
                <a:latin typeface="Calibri" charset="0"/>
              </a:rPr>
              <a:t>Telemóvel ou outros dispositivos de comunicação para obter aconselhamento</a:t>
            </a:r>
          </a:p>
          <a:p>
            <a:pPr lvl="1" algn="just">
              <a:buFont typeface="Arial" charset="0"/>
              <a:buChar char="•"/>
            </a:pPr>
            <a:r>
              <a:rPr lang="pt-PT" sz="3200">
                <a:latin typeface="Calibri" charset="0"/>
              </a:rPr>
              <a:t>Informações de contacto para assistência</a:t>
            </a:r>
          </a:p>
        </p:txBody>
      </p:sp>
      <p:pic>
        <p:nvPicPr>
          <p:cNvPr id="16389" name="Picture 2" descr="C:\Users\Lemon\Desktop\BackUp\COE Training\Photos\help lin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1245" y="4187826"/>
            <a:ext cx="2725737"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624322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B5DE3068-DBDC-8441-8652-1B27826013B9}" type="slidenum">
              <a:rPr lang="en-US">
                <a:solidFill>
                  <a:srgbClr val="898989"/>
                </a:solidFill>
                <a:latin typeface="Calibri" charset="0"/>
              </a:rPr>
              <a:pPr eaLnBrk="1" hangingPunct="1"/>
              <a:t>87</a:t>
            </a:fld>
            <a:endParaRPr lang="en-US">
              <a:solidFill>
                <a:srgbClr val="898989"/>
              </a:solidFill>
              <a:latin typeface="Calibri" charset="0"/>
            </a:endParaRPr>
          </a:p>
        </p:txBody>
      </p:sp>
      <p:sp>
        <p:nvSpPr>
          <p:cNvPr id="17411" name="Title 1"/>
          <p:cNvSpPr>
            <a:spLocks noGrp="1"/>
          </p:cNvSpPr>
          <p:nvPr>
            <p:ph type="title"/>
          </p:nvPr>
        </p:nvSpPr>
        <p:spPr>
          <a:xfrm>
            <a:off x="206375" y="274638"/>
            <a:ext cx="8655050" cy="690562"/>
          </a:xfrm>
        </p:spPr>
        <p:txBody>
          <a:bodyPr>
            <a:normAutofit fontScale="90000"/>
          </a:bodyPr>
          <a:lstStyle/>
          <a:p>
            <a:pPr eaLnBrk="1" hangingPunct="1"/>
            <a:r>
              <a:rPr lang="pt-PT" sz="4000" b="1">
                <a:latin typeface="Calibri" charset="0"/>
              </a:rPr>
              <a:t>Outros itens</a:t>
            </a:r>
          </a:p>
        </p:txBody>
      </p:sp>
      <p:sp>
        <p:nvSpPr>
          <p:cNvPr id="17412" name="Content Placeholder 2"/>
          <p:cNvSpPr>
            <a:spLocks noGrp="1"/>
          </p:cNvSpPr>
          <p:nvPr>
            <p:ph idx="1"/>
          </p:nvPr>
        </p:nvSpPr>
        <p:spPr>
          <a:xfrm>
            <a:off x="206375" y="1219200"/>
            <a:ext cx="5516563" cy="3268663"/>
          </a:xfrm>
        </p:spPr>
        <p:txBody>
          <a:bodyPr/>
          <a:lstStyle/>
          <a:p>
            <a:pPr lvl="1">
              <a:buFont typeface="Arial" charset="0"/>
              <a:buChar char="•"/>
            </a:pPr>
            <a:r>
              <a:rPr lang="pt-PT">
                <a:latin typeface="Calibri" charset="0"/>
              </a:rPr>
              <a:t>Lanterna pequena com suporte</a:t>
            </a:r>
          </a:p>
          <a:p>
            <a:pPr lvl="1">
              <a:buFont typeface="Arial" charset="0"/>
              <a:buChar char="•"/>
            </a:pPr>
            <a:r>
              <a:rPr lang="pt-PT">
                <a:latin typeface="Calibri" charset="0"/>
              </a:rPr>
              <a:t>Luvas</a:t>
            </a:r>
          </a:p>
          <a:p>
            <a:pPr lvl="1">
              <a:buFont typeface="Arial" charset="0"/>
              <a:buChar char="•"/>
            </a:pPr>
            <a:r>
              <a:rPr lang="pt-PT">
                <a:latin typeface="Calibri" charset="0"/>
              </a:rPr>
              <a:t>Carrinho de mão</a:t>
            </a:r>
          </a:p>
          <a:p>
            <a:pPr lvl="1">
              <a:buFont typeface="Arial" charset="0"/>
              <a:buChar char="•"/>
            </a:pPr>
            <a:r>
              <a:rPr lang="pt-PT">
                <a:latin typeface="Calibri" charset="0"/>
              </a:rPr>
              <a:t>Elásticos grandes</a:t>
            </a:r>
          </a:p>
          <a:p>
            <a:pPr lvl="1">
              <a:buFont typeface="Arial" charset="0"/>
              <a:buChar char="•"/>
            </a:pPr>
            <a:r>
              <a:rPr lang="pt-PT">
                <a:latin typeface="Calibri" charset="0"/>
              </a:rPr>
              <a:t>Lupa</a:t>
            </a:r>
          </a:p>
          <a:p>
            <a:pPr lvl="1">
              <a:buFont typeface="Arial" charset="0"/>
              <a:buChar char="•"/>
            </a:pPr>
            <a:r>
              <a:rPr lang="pt-PT">
                <a:latin typeface="Calibri" charset="0"/>
              </a:rPr>
              <a:t>Papel de impressão</a:t>
            </a:r>
          </a:p>
        </p:txBody>
      </p:sp>
      <p:pic>
        <p:nvPicPr>
          <p:cNvPr id="17413" name="Picture 2" descr="C:\Users\Lemon\Desktop\BackUp\COE Training\Photos\hand trac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4938" y="965200"/>
            <a:ext cx="3098800"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3" descr="C:\Users\Lemon\Desktop\BackUp\COE Training\Photos\glov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4938" y="3679825"/>
            <a:ext cx="2789237" cy="248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000990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7FCD9D7D-0A8D-6945-B145-027C81FC2B01}" type="slidenum">
              <a:rPr lang="en-US">
                <a:solidFill>
                  <a:srgbClr val="898989"/>
                </a:solidFill>
                <a:latin typeface="Calibri" charset="0"/>
              </a:rPr>
              <a:pPr eaLnBrk="1" hangingPunct="1"/>
              <a:t>88</a:t>
            </a:fld>
            <a:endParaRPr lang="en-US">
              <a:solidFill>
                <a:srgbClr val="898989"/>
              </a:solidFill>
              <a:latin typeface="Calibri" charset="0"/>
            </a:endParaRPr>
          </a:p>
        </p:txBody>
      </p:sp>
      <p:sp>
        <p:nvSpPr>
          <p:cNvPr id="18435" name="Title 1"/>
          <p:cNvSpPr>
            <a:spLocks noGrp="1"/>
          </p:cNvSpPr>
          <p:nvPr>
            <p:ph type="title"/>
          </p:nvPr>
        </p:nvSpPr>
        <p:spPr>
          <a:xfrm>
            <a:off x="206375" y="274638"/>
            <a:ext cx="8655050" cy="690562"/>
          </a:xfrm>
        </p:spPr>
        <p:txBody>
          <a:bodyPr>
            <a:normAutofit fontScale="90000"/>
          </a:bodyPr>
          <a:lstStyle/>
          <a:p>
            <a:pPr eaLnBrk="1" hangingPunct="1"/>
            <a:r>
              <a:rPr lang="pt-PT" sz="4000" b="1">
                <a:latin typeface="Calibri" charset="0"/>
              </a:rPr>
              <a:t>Outros itens (análise forense de dados ativos)</a:t>
            </a:r>
          </a:p>
        </p:txBody>
      </p:sp>
      <p:sp>
        <p:nvSpPr>
          <p:cNvPr id="18436" name="Content Placeholder 2"/>
          <p:cNvSpPr>
            <a:spLocks noGrp="1"/>
          </p:cNvSpPr>
          <p:nvPr>
            <p:ph idx="1"/>
          </p:nvPr>
        </p:nvSpPr>
        <p:spPr>
          <a:xfrm>
            <a:off x="206375" y="1219200"/>
            <a:ext cx="5516563" cy="5137150"/>
          </a:xfrm>
        </p:spPr>
        <p:txBody>
          <a:bodyPr>
            <a:noAutofit/>
          </a:bodyPr>
          <a:lstStyle/>
          <a:p>
            <a:pPr lvl="1">
              <a:buFont typeface="Arial" charset="0"/>
              <a:buChar char="•"/>
            </a:pPr>
            <a:r>
              <a:rPr lang="pt-PT" sz="2400" dirty="0">
                <a:latin typeface="Calibri" charset="0"/>
              </a:rPr>
              <a:t>Um computador portátil incluindo todas as ferramentas forenses padrão</a:t>
            </a:r>
          </a:p>
          <a:p>
            <a:pPr lvl="1">
              <a:buFont typeface="Arial" charset="0"/>
              <a:buChar char="•"/>
            </a:pPr>
            <a:r>
              <a:rPr lang="pt-PT" sz="2400" dirty="0">
                <a:latin typeface="Calibri" charset="0"/>
              </a:rPr>
              <a:t>Cabos de rede</a:t>
            </a:r>
          </a:p>
          <a:p>
            <a:pPr lvl="1">
              <a:buFont typeface="Arial" charset="0"/>
              <a:buChar char="•"/>
            </a:pPr>
            <a:r>
              <a:rPr lang="pt-PT" sz="2400" dirty="0">
                <a:latin typeface="Calibri" charset="0"/>
              </a:rPr>
              <a:t>Capacidade suficiente no disco rígido</a:t>
            </a:r>
          </a:p>
          <a:p>
            <a:pPr lvl="1">
              <a:buFont typeface="Arial" charset="0"/>
              <a:buChar char="•"/>
            </a:pPr>
            <a:r>
              <a:rPr lang="pt-PT" sz="2400" dirty="0">
                <a:latin typeface="Calibri" charset="0"/>
              </a:rPr>
              <a:t>Bloqueadores de gravação de hardware</a:t>
            </a:r>
          </a:p>
          <a:p>
            <a:pPr lvl="1">
              <a:buFont typeface="Arial" charset="0"/>
              <a:buChar char="•"/>
            </a:pPr>
            <a:r>
              <a:rPr lang="pt-PT" sz="2400" dirty="0" err="1">
                <a:latin typeface="Calibri" charset="0"/>
              </a:rPr>
              <a:t>DVDs</a:t>
            </a:r>
            <a:r>
              <a:rPr lang="pt-PT" sz="2400" dirty="0">
                <a:latin typeface="Calibri" charset="0"/>
              </a:rPr>
              <a:t> de inicialização forense</a:t>
            </a:r>
          </a:p>
          <a:p>
            <a:pPr lvl="1">
              <a:buFont typeface="Arial" charset="0"/>
              <a:buChar char="•"/>
            </a:pPr>
            <a:r>
              <a:rPr lang="pt-PT" sz="2400" dirty="0"/>
              <a:t>Ferramentas de análise forense de dados ativos</a:t>
            </a:r>
          </a:p>
          <a:p>
            <a:pPr lvl="1">
              <a:buFont typeface="Arial" charset="0"/>
              <a:buChar char="•"/>
            </a:pPr>
            <a:r>
              <a:rPr lang="pt-PT" sz="2400" dirty="0">
                <a:latin typeface="Calibri" charset="0"/>
              </a:rPr>
              <a:t>Transporte</a:t>
            </a:r>
          </a:p>
        </p:txBody>
      </p:sp>
      <p:pic>
        <p:nvPicPr>
          <p:cNvPr id="18437" name="Picture 2" descr="C:\Users\Lemon\Desktop\BackUp\COE Training\Photos\lapto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2950" y="965200"/>
            <a:ext cx="2863850"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3" descr="C:\Users\Lemon\Desktop\BackUp\COE Training\Photos\va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2938" y="4660900"/>
            <a:ext cx="3047502"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805195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fld id="{CBD56858-EB0B-D04D-B23C-7A827FD60C9F}" type="slidenum">
              <a:rPr lang="en-US" smtClean="0"/>
              <a:pPr/>
              <a:t>89</a:t>
            </a:fld>
            <a:endParaRPr lang="en-US"/>
          </a:p>
        </p:txBody>
      </p:sp>
      <p:sp>
        <p:nvSpPr>
          <p:cNvPr id="5" name="TextBox 4"/>
          <p:cNvSpPr txBox="1"/>
          <p:nvPr/>
        </p:nvSpPr>
        <p:spPr>
          <a:xfrm>
            <a:off x="2861153" y="2698501"/>
            <a:ext cx="3069285" cy="1569660"/>
          </a:xfrm>
          <a:prstGeom prst="rect">
            <a:avLst/>
          </a:prstGeom>
          <a:noFill/>
        </p:spPr>
        <p:txBody>
          <a:bodyPr wrap="square" rtlCol="0">
            <a:spAutoFit/>
          </a:bodyPr>
          <a:lstStyle/>
          <a:p>
            <a:pPr lvl="1" algn="ctr"/>
            <a:r>
              <a:rPr lang="pt-PT" sz="3200" b="1">
                <a:solidFill>
                  <a:schemeClr val="accent1">
                    <a:lumMod val="25000"/>
                  </a:schemeClr>
                </a:solidFill>
                <a:latin typeface="Calibri" pitchFamily="34" charset="0"/>
              </a:rPr>
              <a:t>ASSEGURAR O </a:t>
            </a:r>
          </a:p>
          <a:p>
            <a:pPr lvl="1" algn="ctr"/>
            <a:r>
              <a:rPr lang="pt-PT" sz="3200" b="1">
                <a:solidFill>
                  <a:schemeClr val="accent1">
                    <a:lumMod val="25000"/>
                  </a:schemeClr>
                </a:solidFill>
                <a:latin typeface="Calibri" pitchFamily="34" charset="0"/>
              </a:rPr>
              <a:t>LOCAL</a:t>
            </a:r>
          </a:p>
        </p:txBody>
      </p:sp>
    </p:spTree>
    <p:extLst>
      <p:ext uri="{BB962C8B-B14F-4D97-AF65-F5344CB8AC3E}">
        <p14:creationId xmlns:p14="http://schemas.microsoft.com/office/powerpoint/2010/main" val="3329233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t>O que são provas eletrónicas?</a:t>
            </a:r>
          </a:p>
        </p:txBody>
      </p:sp>
      <p:sp>
        <p:nvSpPr>
          <p:cNvPr id="6" name="Rectangle 5"/>
          <p:cNvSpPr/>
          <p:nvPr/>
        </p:nvSpPr>
        <p:spPr>
          <a:xfrm>
            <a:off x="550928" y="1429523"/>
            <a:ext cx="8135872" cy="5262980"/>
          </a:xfrm>
          <a:prstGeom prst="rect">
            <a:avLst/>
          </a:prstGeom>
        </p:spPr>
        <p:txBody>
          <a:bodyPr wrap="square">
            <a:spAutoFit/>
          </a:bodyPr>
          <a:lstStyle/>
          <a:p>
            <a:pPr marL="457200" indent="-457200" algn="just">
              <a:buFont typeface="Arial"/>
              <a:buChar char="•"/>
            </a:pPr>
            <a:r>
              <a:rPr lang="pt-PT" sz="2800"/>
              <a:t>Todos os processos judiciais dependem da produção de provas para se poderem realizar. </a:t>
            </a:r>
          </a:p>
          <a:p>
            <a:pPr marL="457200" indent="-457200" algn="just">
              <a:buFont typeface="Arial"/>
              <a:buChar char="•"/>
            </a:pPr>
            <a:r>
              <a:rPr lang="pt-PT" sz="2800"/>
              <a:t>Tradicional e historicamente, as provas são físicas, como documentos, fotografias, etc. </a:t>
            </a:r>
          </a:p>
          <a:p>
            <a:pPr marL="457200" indent="-457200" algn="just">
              <a:buFont typeface="Arial"/>
              <a:buChar char="•"/>
            </a:pPr>
            <a:r>
              <a:rPr lang="pt-PT" sz="2800"/>
              <a:t>As provas que são utilizadas em processos judiciais provenientes de dispositivos eletrónicos, como computadores e os seus dispositivos periféricos, redes de computadores, telemóveis, câmaras digitais e outros dispositivos móveis, incluindo dispositivos de armazenamento de dados e a Internet, são todas formas de provas eletrónicas.</a:t>
            </a:r>
          </a:p>
        </p:txBody>
      </p:sp>
      <p:sp>
        <p:nvSpPr>
          <p:cNvPr id="3" name="Espace réservé du numéro de diapositive 2"/>
          <p:cNvSpPr>
            <a:spLocks noGrp="1"/>
          </p:cNvSpPr>
          <p:nvPr>
            <p:ph type="sldNum" sz="quarter" idx="12"/>
          </p:nvPr>
        </p:nvSpPr>
        <p:spPr/>
        <p:txBody>
          <a:bodyPr/>
          <a:lstStyle/>
          <a:p>
            <a:r>
              <a:rPr lang="pt-PT"/>
              <a:t>!</a:t>
            </a:r>
            <a:fld id="{C1820EB3-92EE-104B-92CD-26C09B1518FE}" type="slidenum">
              <a:rPr lang="en-US" smtClean="0"/>
              <a:pPr/>
              <a:t>9</a:t>
            </a:fld>
            <a:endParaRPr lang="en-US"/>
          </a:p>
        </p:txBody>
      </p:sp>
    </p:spTree>
    <p:extLst>
      <p:ext uri="{BB962C8B-B14F-4D97-AF65-F5344CB8AC3E}">
        <p14:creationId xmlns:p14="http://schemas.microsoft.com/office/powerpoint/2010/main" val="51526357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E819861-8061-354E-B495-CFF202D3A72F}" type="slidenum">
              <a:rPr lang="en-US">
                <a:solidFill>
                  <a:srgbClr val="898989"/>
                </a:solidFill>
                <a:latin typeface="Calibri" charset="0"/>
              </a:rPr>
              <a:pPr eaLnBrk="1" hangingPunct="1"/>
              <a:t>90</a:t>
            </a:fld>
            <a:endParaRPr lang="en-US">
              <a:solidFill>
                <a:srgbClr val="898989"/>
              </a:solidFill>
              <a:latin typeface="Calibri" charset="0"/>
            </a:endParaRPr>
          </a:p>
        </p:txBody>
      </p:sp>
      <p:sp>
        <p:nvSpPr>
          <p:cNvPr id="3" name="Content Placeholder 2"/>
          <p:cNvSpPr txBox="1">
            <a:spLocks/>
          </p:cNvSpPr>
          <p:nvPr/>
        </p:nvSpPr>
        <p:spPr>
          <a:xfrm>
            <a:off x="206375" y="4222750"/>
            <a:ext cx="8226425" cy="2133600"/>
          </a:xfrm>
          <a:prstGeom prst="rect">
            <a:avLst/>
          </a:prstGeom>
        </p:spPr>
        <p:txBody>
          <a:bodyPr/>
          <a:lstStyle>
            <a:lvl1pPr marL="342900" indent="-342900" eaLnBrk="0" hangingPunct="0">
              <a:defRPr>
                <a:solidFill>
                  <a:schemeClr val="tx1"/>
                </a:solidFill>
                <a:latin typeface="Arial" charset="0"/>
                <a:ea typeface="ＭＳ Ｐゴシック" charset="0"/>
                <a:cs typeface="Arial" charset="0"/>
              </a:defRPr>
            </a:lvl1pPr>
            <a:lvl2pPr marL="971550" indent="-5143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lvl="1" eaLnBrk="1" hangingPunct="1">
              <a:spcBef>
                <a:spcPct val="20000"/>
              </a:spcBef>
              <a:buFont typeface="Arial" charset="0"/>
              <a:buChar char="•"/>
            </a:pPr>
            <a:r>
              <a:rPr lang="pt-PT" sz="2800">
                <a:latin typeface="Calibri" charset="0"/>
                <a:ea typeface="ＭＳ Ｐゴシック" charset="0"/>
              </a:rPr>
              <a:t>As coisas podem não ser o que esperamos que sejam</a:t>
            </a:r>
          </a:p>
          <a:p>
            <a:pPr lvl="1" eaLnBrk="1" hangingPunct="1">
              <a:spcBef>
                <a:spcPct val="20000"/>
              </a:spcBef>
              <a:buFont typeface="Arial" charset="0"/>
              <a:buChar char="•"/>
            </a:pPr>
            <a:endParaRPr lang="en-US" sz="2800">
              <a:latin typeface="Calibri" charset="0"/>
              <a:ea typeface="ＭＳ Ｐゴシック" charset="0"/>
            </a:endParaRPr>
          </a:p>
          <a:p>
            <a:pPr lvl="1" eaLnBrk="1" hangingPunct="1">
              <a:spcBef>
                <a:spcPct val="20000"/>
              </a:spcBef>
              <a:buFont typeface="Arial" charset="0"/>
              <a:buChar char="•"/>
            </a:pPr>
            <a:r>
              <a:rPr lang="pt-PT" sz="2800">
                <a:latin typeface="Calibri" charset="0"/>
                <a:ea typeface="ＭＳ Ｐゴシック" charset="0"/>
              </a:rPr>
              <a:t>Reajustar planos quando necessário </a:t>
            </a:r>
          </a:p>
          <a:p>
            <a:pPr lvl="1" eaLnBrk="1" hangingPunct="1">
              <a:spcBef>
                <a:spcPct val="20000"/>
              </a:spcBef>
              <a:buFont typeface="Calibri" charset="0"/>
              <a:buAutoNum type="arabicPeriod"/>
            </a:pPr>
            <a:endParaRPr lang="en-US" sz="2800">
              <a:latin typeface="Calibri" charset="0"/>
              <a:ea typeface="ＭＳ Ｐゴシック" charset="0"/>
            </a:endParaRPr>
          </a:p>
        </p:txBody>
      </p:sp>
      <p:pic>
        <p:nvPicPr>
          <p:cNvPr id="20484" name="Picture 4" descr="C:\Users\User\Dropbox\COE - Personal\Session 1.3.3 Search and Seizure\Photos\sto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3669" y="504734"/>
            <a:ext cx="3403600" cy="341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480702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689D4C0-9E1B-FE4A-A224-364724285795}" type="slidenum">
              <a:rPr lang="en-US">
                <a:solidFill>
                  <a:srgbClr val="898989"/>
                </a:solidFill>
                <a:latin typeface="Calibri" charset="0"/>
              </a:rPr>
              <a:pPr eaLnBrk="1" hangingPunct="1"/>
              <a:t>91</a:t>
            </a:fld>
            <a:endParaRPr lang="en-US">
              <a:solidFill>
                <a:srgbClr val="898989"/>
              </a:solidFill>
              <a:latin typeface="Calibri" charset="0"/>
            </a:endParaRPr>
          </a:p>
        </p:txBody>
      </p:sp>
      <p:sp>
        <p:nvSpPr>
          <p:cNvPr id="21507" name="Title 1"/>
          <p:cNvSpPr>
            <a:spLocks noGrp="1"/>
          </p:cNvSpPr>
          <p:nvPr>
            <p:ph type="title"/>
          </p:nvPr>
        </p:nvSpPr>
        <p:spPr>
          <a:xfrm>
            <a:off x="206375" y="274638"/>
            <a:ext cx="8655050" cy="690562"/>
          </a:xfrm>
        </p:spPr>
        <p:txBody>
          <a:bodyPr>
            <a:normAutofit fontScale="90000"/>
          </a:bodyPr>
          <a:lstStyle/>
          <a:p>
            <a:pPr eaLnBrk="1" hangingPunct="1"/>
            <a:r>
              <a:rPr lang="pt-PT" sz="4000" b="1">
                <a:latin typeface="Calibri" charset="0"/>
              </a:rPr>
              <a:t>Assegurar o local</a:t>
            </a:r>
          </a:p>
        </p:txBody>
      </p:sp>
      <p:sp>
        <p:nvSpPr>
          <p:cNvPr id="21508" name="Content Placeholder 2"/>
          <p:cNvSpPr>
            <a:spLocks noGrp="1"/>
          </p:cNvSpPr>
          <p:nvPr>
            <p:ph idx="1"/>
          </p:nvPr>
        </p:nvSpPr>
        <p:spPr>
          <a:xfrm>
            <a:off x="0" y="1219200"/>
            <a:ext cx="8861425" cy="2735304"/>
          </a:xfrm>
        </p:spPr>
        <p:txBody>
          <a:bodyPr>
            <a:normAutofit/>
          </a:bodyPr>
          <a:lstStyle/>
          <a:p>
            <a:pPr marL="457200" lvl="1" indent="0" algn="ctr">
              <a:buNone/>
            </a:pPr>
            <a:r>
              <a:rPr lang="pt-PT" b="1">
                <a:latin typeface="Calibri" charset="0"/>
              </a:rPr>
              <a:t>Considerações iniciais</a:t>
            </a:r>
          </a:p>
          <a:p>
            <a:pPr lvl="1">
              <a:buFont typeface="Arial" charset="0"/>
              <a:buChar char="•"/>
            </a:pPr>
            <a:r>
              <a:rPr lang="pt-PT">
                <a:latin typeface="Calibri" charset="0"/>
              </a:rPr>
              <a:t>Segurança das pessoas</a:t>
            </a:r>
          </a:p>
          <a:p>
            <a:pPr lvl="1">
              <a:buFont typeface="Arial" charset="0"/>
              <a:buChar char="•"/>
            </a:pPr>
            <a:r>
              <a:rPr lang="pt-PT">
                <a:latin typeface="Calibri" charset="0"/>
              </a:rPr>
              <a:t>Integridade de todas as provas</a:t>
            </a:r>
          </a:p>
          <a:p>
            <a:pPr lvl="1">
              <a:buFont typeface="Arial" charset="0"/>
              <a:buChar char="•"/>
            </a:pPr>
            <a:r>
              <a:rPr lang="pt-PT">
                <a:latin typeface="Calibri" charset="0"/>
              </a:rPr>
              <a:t>As provas eletrónicas podem ser facilmente alteradas, eliminadas ou destruídas</a:t>
            </a:r>
          </a:p>
          <a:p>
            <a:pPr lvl="1">
              <a:buFont typeface="Arial" charset="0"/>
              <a:buChar char="•"/>
            </a:pPr>
            <a:endParaRPr lang="en-US">
              <a:latin typeface="Calibri" charset="0"/>
            </a:endParaRPr>
          </a:p>
          <a:p>
            <a:pPr lvl="1">
              <a:buFont typeface="Arial" charset="0"/>
              <a:buChar char="•"/>
            </a:pPr>
            <a:endParaRPr lang="en-US">
              <a:latin typeface="Calibri"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9578" y="4091029"/>
            <a:ext cx="4794422" cy="2766971"/>
          </a:xfrm>
          <a:prstGeom prst="rect">
            <a:avLst/>
          </a:prstGeom>
        </p:spPr>
      </p:pic>
    </p:spTree>
    <p:extLst>
      <p:ext uri="{BB962C8B-B14F-4D97-AF65-F5344CB8AC3E}">
        <p14:creationId xmlns:p14="http://schemas.microsoft.com/office/powerpoint/2010/main" val="410404250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085F1B2-63D0-6C4C-9437-151183E3B792}" type="slidenum">
              <a:rPr lang="en-US">
                <a:solidFill>
                  <a:srgbClr val="898989"/>
                </a:solidFill>
                <a:latin typeface="Calibri" charset="0"/>
              </a:rPr>
              <a:pPr eaLnBrk="1" hangingPunct="1"/>
              <a:t>92</a:t>
            </a:fld>
            <a:endParaRPr lang="en-US">
              <a:solidFill>
                <a:srgbClr val="898989"/>
              </a:solidFill>
              <a:latin typeface="Calibri" charset="0"/>
            </a:endParaRPr>
          </a:p>
        </p:txBody>
      </p:sp>
      <p:sp>
        <p:nvSpPr>
          <p:cNvPr id="22531" name="Title 1"/>
          <p:cNvSpPr>
            <a:spLocks noGrp="1"/>
          </p:cNvSpPr>
          <p:nvPr>
            <p:ph type="title"/>
          </p:nvPr>
        </p:nvSpPr>
        <p:spPr>
          <a:xfrm>
            <a:off x="206375" y="274638"/>
            <a:ext cx="8655050" cy="690562"/>
          </a:xfrm>
        </p:spPr>
        <p:txBody>
          <a:bodyPr>
            <a:normAutofit fontScale="90000"/>
          </a:bodyPr>
          <a:lstStyle/>
          <a:p>
            <a:pPr eaLnBrk="1" hangingPunct="1"/>
            <a:r>
              <a:rPr lang="pt-PT" sz="4000" b="1">
                <a:latin typeface="Calibri" charset="0"/>
              </a:rPr>
              <a:t>Passos para assegurar o local</a:t>
            </a:r>
          </a:p>
        </p:txBody>
      </p:sp>
      <p:sp>
        <p:nvSpPr>
          <p:cNvPr id="3" name="Content Placeholder 2"/>
          <p:cNvSpPr>
            <a:spLocks noGrp="1"/>
          </p:cNvSpPr>
          <p:nvPr>
            <p:ph idx="1"/>
          </p:nvPr>
        </p:nvSpPr>
        <p:spPr>
          <a:xfrm>
            <a:off x="206375" y="1219200"/>
            <a:ext cx="8655050" cy="5137150"/>
          </a:xfrm>
        </p:spPr>
        <p:txBody>
          <a:bodyPr>
            <a:normAutofit lnSpcReduction="10000"/>
          </a:bodyPr>
          <a:lstStyle/>
          <a:p>
            <a:pPr algn="just">
              <a:defRPr/>
            </a:pPr>
            <a:r>
              <a:rPr lang="pt-PT"/>
              <a:t>Siga a política de jurisdição para proteger a cena do crime</a:t>
            </a:r>
          </a:p>
          <a:p>
            <a:pPr algn="just">
              <a:defRPr/>
            </a:pPr>
            <a:r>
              <a:rPr lang="pt-PT"/>
              <a:t>Mova todas as pessoas para longe da área imediata da qual as provas devem ser recolhidas</a:t>
            </a:r>
          </a:p>
          <a:p>
            <a:pPr algn="just">
              <a:defRPr/>
            </a:pPr>
            <a:r>
              <a:rPr lang="pt-PT"/>
              <a:t>Proteja todos os dispositivos eletrónicos, incluindo dispositivos pessoais e portáteis</a:t>
            </a:r>
          </a:p>
          <a:p>
            <a:pPr algn="just">
              <a:defRPr/>
            </a:pPr>
            <a:r>
              <a:rPr lang="pt-PT"/>
              <a:t>Recusar ofertas de ajuda ou assistência técnica de pessoas não autorizadas</a:t>
            </a:r>
          </a:p>
          <a:p>
            <a:pPr algn="just">
              <a:defRPr/>
            </a:pPr>
            <a:r>
              <a:rPr lang="pt-PT"/>
              <a:t>Deixe um computador ou dispositivo eletrónico desligado se já estiver desligado</a:t>
            </a:r>
          </a:p>
        </p:txBody>
      </p:sp>
    </p:spTree>
    <p:extLst>
      <p:ext uri="{BB962C8B-B14F-4D97-AF65-F5344CB8AC3E}">
        <p14:creationId xmlns:p14="http://schemas.microsoft.com/office/powerpoint/2010/main" val="39551702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EED5A50-7A86-9F45-97A3-91F9EAD60888}" type="slidenum">
              <a:rPr lang="en-US">
                <a:solidFill>
                  <a:srgbClr val="898989"/>
                </a:solidFill>
                <a:latin typeface="Calibri" charset="0"/>
              </a:rPr>
              <a:pPr eaLnBrk="1" hangingPunct="1"/>
              <a:t>93</a:t>
            </a:fld>
            <a:endParaRPr lang="en-US">
              <a:solidFill>
                <a:srgbClr val="898989"/>
              </a:solidFill>
              <a:latin typeface="Calibri" charset="0"/>
            </a:endParaRPr>
          </a:p>
        </p:txBody>
      </p:sp>
      <p:sp>
        <p:nvSpPr>
          <p:cNvPr id="23555" name="Title 1"/>
          <p:cNvSpPr>
            <a:spLocks noGrp="1"/>
          </p:cNvSpPr>
          <p:nvPr>
            <p:ph type="title"/>
          </p:nvPr>
        </p:nvSpPr>
        <p:spPr>
          <a:xfrm>
            <a:off x="206375" y="274638"/>
            <a:ext cx="8655050" cy="690562"/>
          </a:xfrm>
        </p:spPr>
        <p:txBody>
          <a:bodyPr>
            <a:normAutofit fontScale="90000"/>
          </a:bodyPr>
          <a:lstStyle/>
          <a:p>
            <a:pPr eaLnBrk="1" hangingPunct="1"/>
            <a:r>
              <a:rPr lang="pt-PT" sz="4000" b="1">
                <a:latin typeface="Calibri" charset="0"/>
              </a:rPr>
              <a:t>Passos para assegurar o local</a:t>
            </a:r>
          </a:p>
        </p:txBody>
      </p:sp>
      <p:sp>
        <p:nvSpPr>
          <p:cNvPr id="23556" name="Content Placeholder 2"/>
          <p:cNvSpPr>
            <a:spLocks noGrp="1"/>
          </p:cNvSpPr>
          <p:nvPr>
            <p:ph idx="1"/>
          </p:nvPr>
        </p:nvSpPr>
        <p:spPr>
          <a:xfrm>
            <a:off x="206375" y="1219200"/>
            <a:ext cx="8655050" cy="5137150"/>
          </a:xfrm>
        </p:spPr>
        <p:txBody>
          <a:bodyPr/>
          <a:lstStyle/>
          <a:p>
            <a:pPr algn="just"/>
            <a:r>
              <a:rPr lang="pt-PT">
                <a:latin typeface="Calibri" charset="0"/>
              </a:rPr>
              <a:t>Veremos mais tarde se um computador está ligado ou o estado não poderá ser determinado</a:t>
            </a:r>
          </a:p>
          <a:p>
            <a:pPr algn="just"/>
            <a:r>
              <a:rPr lang="pt-PT">
                <a:latin typeface="Calibri" charset="0"/>
              </a:rPr>
              <a:t>Proteger os dados voláteis física e eletronicamente</a:t>
            </a:r>
          </a:p>
          <a:p>
            <a:pPr algn="just"/>
            <a:r>
              <a:rPr lang="pt-PT">
                <a:latin typeface="Calibri" charset="0"/>
              </a:rPr>
              <a:t>Identificar e documentar componentes eletrónicos relacionados que não serão recolhidos</a:t>
            </a:r>
          </a:p>
          <a:p>
            <a:pPr algn="just"/>
            <a:r>
              <a:rPr lang="pt-PT">
                <a:latin typeface="Calibri" charset="0"/>
              </a:rPr>
              <a:t>Identificar linhas de telefone e rede ligados a dispositivos, documentar e identificá-los</a:t>
            </a:r>
          </a:p>
        </p:txBody>
      </p:sp>
    </p:spTree>
    <p:extLst>
      <p:ext uri="{BB962C8B-B14F-4D97-AF65-F5344CB8AC3E}">
        <p14:creationId xmlns:p14="http://schemas.microsoft.com/office/powerpoint/2010/main" val="34743520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7EC7813-D54C-3F4B-9FE6-E28C82428090}" type="slidenum">
              <a:rPr lang="en-US">
                <a:solidFill>
                  <a:srgbClr val="898989"/>
                </a:solidFill>
                <a:latin typeface="Calibri" charset="0"/>
              </a:rPr>
              <a:pPr eaLnBrk="1" hangingPunct="1"/>
              <a:t>94</a:t>
            </a:fld>
            <a:endParaRPr lang="en-US">
              <a:solidFill>
                <a:srgbClr val="898989"/>
              </a:solidFill>
              <a:latin typeface="Calibri" charset="0"/>
            </a:endParaRPr>
          </a:p>
        </p:txBody>
      </p:sp>
      <p:sp>
        <p:nvSpPr>
          <p:cNvPr id="24579" name="Title 1"/>
          <p:cNvSpPr>
            <a:spLocks noGrp="1"/>
          </p:cNvSpPr>
          <p:nvPr>
            <p:ph type="title"/>
          </p:nvPr>
        </p:nvSpPr>
        <p:spPr>
          <a:xfrm>
            <a:off x="206375" y="274638"/>
            <a:ext cx="8655050" cy="690562"/>
          </a:xfrm>
        </p:spPr>
        <p:txBody>
          <a:bodyPr>
            <a:normAutofit fontScale="90000"/>
          </a:bodyPr>
          <a:lstStyle/>
          <a:p>
            <a:pPr eaLnBrk="1" hangingPunct="1"/>
            <a:r>
              <a:rPr lang="pt-PT" sz="4000" b="1">
                <a:latin typeface="Calibri" charset="0"/>
              </a:rPr>
              <a:t>Passos para assegurar o local</a:t>
            </a:r>
          </a:p>
        </p:txBody>
      </p:sp>
      <p:sp>
        <p:nvSpPr>
          <p:cNvPr id="24580" name="Content Placeholder 2"/>
          <p:cNvSpPr>
            <a:spLocks noGrp="1"/>
          </p:cNvSpPr>
          <p:nvPr>
            <p:ph idx="1"/>
          </p:nvPr>
        </p:nvSpPr>
        <p:spPr>
          <a:xfrm>
            <a:off x="206375" y="1219200"/>
            <a:ext cx="8655050" cy="5342238"/>
          </a:xfrm>
        </p:spPr>
        <p:txBody>
          <a:bodyPr/>
          <a:lstStyle/>
          <a:p>
            <a:r>
              <a:rPr lang="pt-PT">
                <a:latin typeface="Calibri" charset="0"/>
              </a:rPr>
              <a:t>Decidir se qualquer outra prova é necessária de um dispositivo a ser apreendido</a:t>
            </a:r>
          </a:p>
          <a:p>
            <a:pPr lvl="1"/>
            <a:r>
              <a:rPr lang="pt-PT">
                <a:latin typeface="Calibri" charset="0"/>
              </a:rPr>
              <a:t>Caso contrário, seguir os procedimentos de manuseamento gerais</a:t>
            </a:r>
          </a:p>
          <a:p>
            <a:pPr lvl="1"/>
            <a:r>
              <a:rPr lang="pt-PT">
                <a:latin typeface="Calibri" charset="0"/>
              </a:rPr>
              <a:t>Adiar técnicas destrutivas até </a:t>
            </a:r>
            <a:r>
              <a:rPr lang="pt-PT" b="1">
                <a:latin typeface="Calibri" charset="0"/>
              </a:rPr>
              <a:t>após</a:t>
            </a:r>
            <a:r>
              <a:rPr lang="pt-PT">
                <a:latin typeface="Calibri" charset="0"/>
              </a:rPr>
              <a:t> a recuperação de provas eletrónicas ser realizada</a:t>
            </a:r>
          </a:p>
          <a:p>
            <a:pPr lvl="2"/>
            <a:r>
              <a:rPr lang="pt-PT">
                <a:latin typeface="Calibri" charset="0"/>
              </a:rPr>
              <a:t>Recolher impressões latentes </a:t>
            </a:r>
            <a:r>
              <a:rPr lang="pt-PT" b="1">
                <a:latin typeface="Calibri" charset="0"/>
              </a:rPr>
              <a:t>após</a:t>
            </a:r>
            <a:r>
              <a:rPr lang="pt-PT">
                <a:latin typeface="Calibri" charset="0"/>
              </a:rPr>
              <a:t> a recuperação de provas eletrónicas estar concluída</a:t>
            </a:r>
          </a:p>
          <a:p>
            <a:pPr lvl="2"/>
            <a:r>
              <a:rPr lang="pt-PT" b="1">
                <a:latin typeface="Calibri" charset="0"/>
              </a:rPr>
              <a:t>Não</a:t>
            </a:r>
            <a:r>
              <a:rPr lang="pt-PT">
                <a:latin typeface="Calibri" charset="0"/>
              </a:rPr>
              <a:t> utilize pó de alumínio para recolher impressões digitais do local, dado que tal poderá danificar o equipamento e os dados.</a:t>
            </a:r>
          </a:p>
        </p:txBody>
      </p:sp>
    </p:spTree>
    <p:extLst>
      <p:ext uri="{BB962C8B-B14F-4D97-AF65-F5344CB8AC3E}">
        <p14:creationId xmlns:p14="http://schemas.microsoft.com/office/powerpoint/2010/main" val="355521443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BEDE707-734C-A14C-8474-6DDF6FB341AF}" type="slidenum">
              <a:rPr lang="en-US">
                <a:solidFill>
                  <a:srgbClr val="898989"/>
                </a:solidFill>
                <a:latin typeface="Calibri" charset="0"/>
              </a:rPr>
              <a:pPr eaLnBrk="1" hangingPunct="1"/>
              <a:t>95</a:t>
            </a:fld>
            <a:endParaRPr lang="en-US">
              <a:solidFill>
                <a:srgbClr val="898989"/>
              </a:solidFill>
              <a:latin typeface="Calibri" charset="0"/>
            </a:endParaRPr>
          </a:p>
        </p:txBody>
      </p:sp>
      <p:sp>
        <p:nvSpPr>
          <p:cNvPr id="25603" name="Title 1"/>
          <p:cNvSpPr>
            <a:spLocks noGrp="1"/>
          </p:cNvSpPr>
          <p:nvPr>
            <p:ph type="title"/>
          </p:nvPr>
        </p:nvSpPr>
        <p:spPr>
          <a:xfrm>
            <a:off x="206375" y="274638"/>
            <a:ext cx="8655050" cy="690562"/>
          </a:xfrm>
        </p:spPr>
        <p:txBody>
          <a:bodyPr>
            <a:normAutofit fontScale="90000"/>
          </a:bodyPr>
          <a:lstStyle/>
          <a:p>
            <a:pPr eaLnBrk="1" hangingPunct="1"/>
            <a:r>
              <a:rPr lang="pt-PT" sz="4000" b="1">
                <a:latin typeface="Calibri" charset="0"/>
              </a:rPr>
              <a:t>Busca no local</a:t>
            </a:r>
          </a:p>
        </p:txBody>
      </p:sp>
      <p:sp>
        <p:nvSpPr>
          <p:cNvPr id="3" name="Content Placeholder 2"/>
          <p:cNvSpPr>
            <a:spLocks noGrp="1"/>
          </p:cNvSpPr>
          <p:nvPr>
            <p:ph idx="1"/>
          </p:nvPr>
        </p:nvSpPr>
        <p:spPr>
          <a:xfrm>
            <a:off x="206375" y="1219200"/>
            <a:ext cx="8655050" cy="5137150"/>
          </a:xfrm>
        </p:spPr>
        <p:txBody>
          <a:bodyPr>
            <a:normAutofit/>
          </a:bodyPr>
          <a:lstStyle/>
          <a:p>
            <a:pPr>
              <a:defRPr/>
            </a:pPr>
            <a:r>
              <a:rPr lang="pt-PT"/>
              <a:t>Procurar no local por provas não eletrónicas, mas relacionadas, como</a:t>
            </a:r>
          </a:p>
          <a:p>
            <a:pPr lvl="1">
              <a:defRPr/>
            </a:pPr>
            <a:r>
              <a:rPr lang="pt-PT"/>
              <a:t>palavras-passe escritas e outras notas manuscritas</a:t>
            </a:r>
          </a:p>
          <a:p>
            <a:pPr lvl="1">
              <a:defRPr/>
            </a:pPr>
            <a:r>
              <a:rPr lang="pt-PT"/>
              <a:t>blocos de papel branco com escrita impressa</a:t>
            </a:r>
          </a:p>
          <a:p>
            <a:pPr lvl="1">
              <a:defRPr/>
            </a:pPr>
            <a:r>
              <a:rPr lang="pt-PT"/>
              <a:t>manuais de hardware e software</a:t>
            </a:r>
          </a:p>
          <a:p>
            <a:pPr lvl="1">
              <a:defRPr/>
            </a:pPr>
            <a:r>
              <a:rPr lang="pt-PT"/>
              <a:t>calendários ou agendas</a:t>
            </a:r>
          </a:p>
          <a:p>
            <a:pPr lvl="1">
              <a:defRPr/>
            </a:pPr>
            <a:r>
              <a:rPr lang="pt-PT"/>
              <a:t>texto ou impressões informáticas gráficas</a:t>
            </a:r>
          </a:p>
          <a:p>
            <a:pPr lvl="1">
              <a:defRPr/>
            </a:pPr>
            <a:r>
              <a:rPr lang="pt-PT"/>
              <a:t>fotografias ou</a:t>
            </a:r>
          </a:p>
          <a:p>
            <a:pPr lvl="1">
              <a:defRPr/>
            </a:pPr>
            <a:r>
              <a:rPr lang="pt-PT"/>
              <a:t>informações sobre interesses pessoais que podem ser úteis para posterior decifragem de palavras-passe/frases</a:t>
            </a:r>
          </a:p>
        </p:txBody>
      </p:sp>
    </p:spTree>
    <p:extLst>
      <p:ext uri="{BB962C8B-B14F-4D97-AF65-F5344CB8AC3E}">
        <p14:creationId xmlns:p14="http://schemas.microsoft.com/office/powerpoint/2010/main" val="362500152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b="1">
                <a:latin typeface="Calibri" charset="0"/>
              </a:rPr>
              <a:t>Entrevistas iniciais</a:t>
            </a:r>
          </a:p>
        </p:txBody>
      </p:sp>
      <p:sp>
        <p:nvSpPr>
          <p:cNvPr id="5" name="Rectangle 4"/>
          <p:cNvSpPr/>
          <p:nvPr/>
        </p:nvSpPr>
        <p:spPr>
          <a:xfrm>
            <a:off x="457200" y="3757933"/>
            <a:ext cx="8229600" cy="2146550"/>
          </a:xfrm>
          <a:prstGeom prst="rect">
            <a:avLst/>
          </a:prstGeom>
        </p:spPr>
        <p:txBody>
          <a:bodyPr wrap="square">
            <a:spAutoFit/>
          </a:bodyPr>
          <a:lstStyle/>
          <a:p>
            <a:pPr algn="just">
              <a:lnSpc>
                <a:spcPts val="4060"/>
              </a:lnSpc>
            </a:pPr>
            <a:r>
              <a:rPr lang="pt-PT" sz="2800">
                <a:latin typeface="Helvetica" charset="0"/>
              </a:rPr>
              <a:t>Quaisquer entrevistas realizadas no local devem estar em conformidade com a legislação nacional e a política da agência (por exemplo, no requisito de fornecer uma advertência contra a auto incriminação ou uma lista de direitos),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878" y="1294199"/>
            <a:ext cx="8330922" cy="1735609"/>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96</a:t>
            </a:fld>
            <a:endParaRPr lang="en-US"/>
          </a:p>
        </p:txBody>
      </p:sp>
    </p:spTree>
    <p:extLst>
      <p:ext uri="{BB962C8B-B14F-4D97-AF65-F5344CB8AC3E}">
        <p14:creationId xmlns:p14="http://schemas.microsoft.com/office/powerpoint/2010/main" val="25420404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2A5807C7-89F3-A945-8B0C-3A972C775B63}" type="slidenum">
              <a:rPr lang="en-US">
                <a:solidFill>
                  <a:srgbClr val="898989"/>
                </a:solidFill>
                <a:latin typeface="Calibri" charset="0"/>
              </a:rPr>
              <a:pPr eaLnBrk="1" hangingPunct="1"/>
              <a:t>97</a:t>
            </a:fld>
            <a:endParaRPr lang="en-US">
              <a:solidFill>
                <a:srgbClr val="898989"/>
              </a:solidFill>
              <a:latin typeface="Calibri" charset="0"/>
            </a:endParaRPr>
          </a:p>
        </p:txBody>
      </p:sp>
      <p:sp>
        <p:nvSpPr>
          <p:cNvPr id="26627" name="Title 1"/>
          <p:cNvSpPr>
            <a:spLocks noGrp="1"/>
          </p:cNvSpPr>
          <p:nvPr>
            <p:ph type="title"/>
          </p:nvPr>
        </p:nvSpPr>
        <p:spPr>
          <a:xfrm>
            <a:off x="206375" y="274638"/>
            <a:ext cx="8655050" cy="690562"/>
          </a:xfrm>
        </p:spPr>
        <p:txBody>
          <a:bodyPr>
            <a:normAutofit fontScale="90000"/>
          </a:bodyPr>
          <a:lstStyle/>
          <a:p>
            <a:pPr eaLnBrk="1" hangingPunct="1"/>
            <a:r>
              <a:rPr lang="pt-PT" sz="4000" b="1">
                <a:latin typeface="Calibri" charset="0"/>
              </a:rPr>
              <a:t>Entrevistas iniciais</a:t>
            </a:r>
          </a:p>
        </p:txBody>
      </p:sp>
      <p:sp>
        <p:nvSpPr>
          <p:cNvPr id="26628" name="Content Placeholder 2"/>
          <p:cNvSpPr>
            <a:spLocks noGrp="1"/>
          </p:cNvSpPr>
          <p:nvPr>
            <p:ph idx="1"/>
          </p:nvPr>
        </p:nvSpPr>
        <p:spPr>
          <a:xfrm>
            <a:off x="206375" y="1219200"/>
            <a:ext cx="8655050" cy="1981200"/>
          </a:xfrm>
        </p:spPr>
        <p:txBody>
          <a:bodyPr/>
          <a:lstStyle/>
          <a:p>
            <a:pPr marL="571500" indent="-514350"/>
            <a:r>
              <a:rPr lang="pt-PT" sz="2600">
                <a:latin typeface="Calibri" charset="0"/>
              </a:rPr>
              <a:t>Separe e identifique todas as pessoas no local e registe a sua localização no momento da entrada</a:t>
            </a:r>
          </a:p>
          <a:p>
            <a:pPr marL="571500" indent="-514350"/>
            <a:r>
              <a:rPr lang="pt-PT" sz="2600">
                <a:latin typeface="Calibri" charset="0"/>
              </a:rPr>
              <a:t>Utilize uma lista de verificação para recolher e registar informações desses indivíduos, como…</a:t>
            </a:r>
          </a:p>
        </p:txBody>
      </p:sp>
      <p:pic>
        <p:nvPicPr>
          <p:cNvPr id="26629" name="Picture 2" descr="C:\Users\Lemon\Desktop\BackUp\COE Training\Photos\interoga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7357" y="3565525"/>
            <a:ext cx="5467350" cy="315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844554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E21EDA3-3CAA-2F45-B92D-724C120D013B}" type="slidenum">
              <a:rPr lang="en-US">
                <a:solidFill>
                  <a:srgbClr val="898989"/>
                </a:solidFill>
                <a:latin typeface="Calibri" charset="0"/>
              </a:rPr>
              <a:pPr eaLnBrk="1" hangingPunct="1"/>
              <a:t>98</a:t>
            </a:fld>
            <a:endParaRPr lang="en-US">
              <a:solidFill>
                <a:srgbClr val="898989"/>
              </a:solidFill>
              <a:latin typeface="Calibri" charset="0"/>
            </a:endParaRPr>
          </a:p>
        </p:txBody>
      </p:sp>
      <p:sp>
        <p:nvSpPr>
          <p:cNvPr id="27651" name="Title 1"/>
          <p:cNvSpPr>
            <a:spLocks noGrp="1"/>
          </p:cNvSpPr>
          <p:nvPr>
            <p:ph type="title"/>
          </p:nvPr>
        </p:nvSpPr>
        <p:spPr>
          <a:xfrm>
            <a:off x="206375" y="274638"/>
            <a:ext cx="8655050" cy="690562"/>
          </a:xfrm>
        </p:spPr>
        <p:txBody>
          <a:bodyPr>
            <a:normAutofit fontScale="90000"/>
          </a:bodyPr>
          <a:lstStyle/>
          <a:p>
            <a:pPr eaLnBrk="1" hangingPunct="1"/>
            <a:r>
              <a:rPr lang="pt-PT" sz="4000" b="1">
                <a:latin typeface="Calibri" charset="0"/>
              </a:rPr>
              <a:t>Entrevistas iniciais</a:t>
            </a:r>
          </a:p>
        </p:txBody>
      </p:sp>
      <p:sp>
        <p:nvSpPr>
          <p:cNvPr id="3" name="Content Placeholder 2"/>
          <p:cNvSpPr>
            <a:spLocks noGrp="1"/>
          </p:cNvSpPr>
          <p:nvPr>
            <p:ph idx="1"/>
          </p:nvPr>
        </p:nvSpPr>
        <p:spPr>
          <a:xfrm>
            <a:off x="206375" y="1219199"/>
            <a:ext cx="8655050" cy="5502275"/>
          </a:xfrm>
        </p:spPr>
        <p:txBody>
          <a:bodyPr>
            <a:noAutofit/>
          </a:bodyPr>
          <a:lstStyle/>
          <a:p>
            <a:pPr marL="971550" lvl="1" indent="-457200" algn="just">
              <a:buFont typeface="Arial" charset="0"/>
              <a:buChar char="•"/>
              <a:defRPr/>
            </a:pPr>
            <a:r>
              <a:rPr lang="pt-PT" sz="2200" dirty="0">
                <a:ea typeface="+mn-ea"/>
              </a:rPr>
              <a:t>Finalidade do </a:t>
            </a:r>
            <a:r>
              <a:rPr lang="pt-PT" sz="2200" dirty="0" err="1">
                <a:ea typeface="+mn-ea"/>
              </a:rPr>
              <a:t>dispositivo/sistema</a:t>
            </a:r>
            <a:r>
              <a:rPr lang="pt-PT" sz="2200" dirty="0">
                <a:ea typeface="+mn-ea"/>
              </a:rPr>
              <a:t> </a:t>
            </a:r>
          </a:p>
          <a:p>
            <a:pPr marL="971550" lvl="1" indent="-457200" algn="just">
              <a:buFont typeface="Arial" charset="0"/>
              <a:buChar char="•"/>
              <a:defRPr/>
            </a:pPr>
            <a:r>
              <a:rPr lang="pt-PT" sz="2200" dirty="0">
                <a:ea typeface="+mn-ea"/>
              </a:rPr>
              <a:t>Proprietários </a:t>
            </a:r>
            <a:r>
              <a:rPr lang="pt-PT" sz="2200" dirty="0" err="1">
                <a:ea typeface="+mn-ea"/>
              </a:rPr>
              <a:t>e/ou</a:t>
            </a:r>
            <a:r>
              <a:rPr lang="pt-PT" sz="2200" dirty="0">
                <a:ea typeface="+mn-ea"/>
              </a:rPr>
              <a:t> utilizadores de </a:t>
            </a:r>
            <a:r>
              <a:rPr lang="pt-PT" sz="2200" dirty="0" err="1">
                <a:ea typeface="+mn-ea"/>
              </a:rPr>
              <a:t>dispositivos/sistemas</a:t>
            </a:r>
            <a:r>
              <a:rPr lang="pt-PT" sz="2200" dirty="0">
                <a:ea typeface="+mn-ea"/>
              </a:rPr>
              <a:t> encontrados no local, bem como palavras-passe, nomes de utilizadores e prestadores de serviços de Internet</a:t>
            </a:r>
          </a:p>
          <a:p>
            <a:pPr marL="971550" lvl="1" indent="-457200" algn="just">
              <a:buFont typeface="Arial" charset="0"/>
              <a:buChar char="•"/>
              <a:defRPr/>
            </a:pPr>
            <a:r>
              <a:rPr lang="pt-PT" sz="2200" dirty="0">
                <a:ea typeface="+mn-ea"/>
              </a:rPr>
              <a:t>Quaisquer palavras-passe necessárias para aceder ao sistema, ao software ou aos dados. </a:t>
            </a:r>
          </a:p>
          <a:p>
            <a:pPr marL="971550" lvl="1" indent="-457200" algn="just">
              <a:buFont typeface="Arial" charset="0"/>
              <a:buChar char="•"/>
              <a:defRPr/>
            </a:pPr>
            <a:r>
              <a:rPr lang="pt-PT" sz="2200" dirty="0">
                <a:ea typeface="+mn-ea"/>
              </a:rPr>
              <a:t>Quaisquer esquemas de segurança exclusivos ou dispositivos destrutivos</a:t>
            </a:r>
          </a:p>
          <a:p>
            <a:pPr marL="971550" lvl="1" indent="-457200" algn="just">
              <a:buFont typeface="Arial" charset="0"/>
              <a:buChar char="•"/>
              <a:defRPr/>
            </a:pPr>
            <a:r>
              <a:rPr lang="pt-PT" sz="2200" dirty="0">
                <a:ea typeface="+mn-ea"/>
              </a:rPr>
              <a:t>Facebook ou outras informações da conta do site de rede social online.</a:t>
            </a:r>
          </a:p>
          <a:p>
            <a:pPr marL="971550" lvl="1" indent="-457200" algn="just">
              <a:buFont typeface="Arial" charset="0"/>
              <a:buChar char="•"/>
              <a:defRPr/>
            </a:pPr>
            <a:r>
              <a:rPr lang="pt-PT" sz="2200" dirty="0">
                <a:ea typeface="+mn-ea"/>
              </a:rPr>
              <a:t>Qualquer armazenamento de dados externo</a:t>
            </a:r>
          </a:p>
          <a:p>
            <a:pPr marL="971550" lvl="1" indent="-457200" algn="just">
              <a:buFont typeface="Arial" charset="0"/>
              <a:buChar char="•"/>
              <a:defRPr/>
            </a:pPr>
            <a:r>
              <a:rPr lang="pt-PT" sz="2200" dirty="0">
                <a:ea typeface="+mn-ea"/>
              </a:rPr>
              <a:t>Qualquer documentação a explicar o hardware ou software instalado no sistema</a:t>
            </a:r>
          </a:p>
          <a:p>
            <a:pPr marL="971550" lvl="1" indent="-457200" algn="just">
              <a:buFont typeface="Arial" charset="0"/>
              <a:buChar char="•"/>
              <a:defRPr/>
            </a:pPr>
            <a:r>
              <a:rPr lang="pt-PT" sz="2200" dirty="0">
                <a:ea typeface="+mn-ea"/>
              </a:rPr>
              <a:t>Qualquer outra informação relevante</a:t>
            </a:r>
          </a:p>
        </p:txBody>
      </p:sp>
    </p:spTree>
    <p:extLst>
      <p:ext uri="{BB962C8B-B14F-4D97-AF65-F5344CB8AC3E}">
        <p14:creationId xmlns:p14="http://schemas.microsoft.com/office/powerpoint/2010/main" val="410634452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fld id="{CBD56858-EB0B-D04D-B23C-7A827FD60C9F}" type="slidenum">
              <a:rPr lang="en-US" smtClean="0"/>
              <a:pPr/>
              <a:t>99</a:t>
            </a:fld>
            <a:endParaRPr lang="en-US"/>
          </a:p>
        </p:txBody>
      </p:sp>
      <p:sp>
        <p:nvSpPr>
          <p:cNvPr id="5" name="TextBox 4"/>
          <p:cNvSpPr txBox="1"/>
          <p:nvPr/>
        </p:nvSpPr>
        <p:spPr>
          <a:xfrm>
            <a:off x="2502806" y="2644170"/>
            <a:ext cx="3692047" cy="1569660"/>
          </a:xfrm>
          <a:prstGeom prst="rect">
            <a:avLst/>
          </a:prstGeom>
          <a:noFill/>
        </p:spPr>
        <p:txBody>
          <a:bodyPr wrap="square" rtlCol="0">
            <a:spAutoFit/>
          </a:bodyPr>
          <a:lstStyle/>
          <a:p>
            <a:pPr lvl="1" algn="ctr"/>
            <a:r>
              <a:rPr lang="pt-PT" sz="3200" b="1">
                <a:solidFill>
                  <a:schemeClr val="accent1">
                    <a:lumMod val="25000"/>
                  </a:schemeClr>
                </a:solidFill>
                <a:latin typeface="Calibri" pitchFamily="34" charset="0"/>
              </a:rPr>
              <a:t>DOCUMENTAR O </a:t>
            </a:r>
          </a:p>
          <a:p>
            <a:pPr lvl="1" algn="ctr"/>
            <a:r>
              <a:rPr lang="pt-PT" sz="3200" b="1">
                <a:solidFill>
                  <a:schemeClr val="accent1">
                    <a:lumMod val="25000"/>
                  </a:schemeClr>
                </a:solidFill>
                <a:latin typeface="Calibri" pitchFamily="34" charset="0"/>
              </a:rPr>
              <a:t>LOCAL</a:t>
            </a:r>
          </a:p>
        </p:txBody>
      </p:sp>
    </p:spTree>
    <p:extLst>
      <p:ext uri="{BB962C8B-B14F-4D97-AF65-F5344CB8AC3E}">
        <p14:creationId xmlns:p14="http://schemas.microsoft.com/office/powerpoint/2010/main" val="10928312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25258</TotalTime>
  <Words>22900</Words>
  <Application>Microsoft Office PowerPoint</Application>
  <PresentationFormat>Apresentação no Ecrã (4:3)</PresentationFormat>
  <Paragraphs>1692</Paragraphs>
  <Slides>170</Slides>
  <Notes>130</Notes>
  <HiddenSlides>0</HiddenSlides>
  <MMClips>0</MMClips>
  <ScaleCrop>false</ScaleCrop>
  <HeadingPairs>
    <vt:vector size="8" baseType="variant">
      <vt:variant>
        <vt:lpstr>Tipos de letra usados</vt:lpstr>
      </vt:variant>
      <vt:variant>
        <vt:i4>4</vt:i4>
      </vt:variant>
      <vt:variant>
        <vt:lpstr>Tema</vt:lpstr>
      </vt:variant>
      <vt:variant>
        <vt:i4>1</vt:i4>
      </vt:variant>
      <vt:variant>
        <vt:lpstr>Servidores OLE incorporados</vt:lpstr>
      </vt:variant>
      <vt:variant>
        <vt:i4>0</vt:i4>
      </vt:variant>
      <vt:variant>
        <vt:lpstr>Títulos dos diapositivos</vt:lpstr>
      </vt:variant>
      <vt:variant>
        <vt:i4>170</vt:i4>
      </vt:variant>
    </vt:vector>
  </HeadingPairs>
  <TitlesOfParts>
    <vt:vector size="175" baseType="lpstr">
      <vt:lpstr>ＭＳ Ｐゴシック</vt:lpstr>
      <vt:lpstr>Arial</vt:lpstr>
      <vt:lpstr>Calibri</vt:lpstr>
      <vt:lpstr>Helvetica</vt:lpstr>
      <vt:lpstr>Office Theme</vt:lpstr>
      <vt:lpstr>Formação de Introdução sobre Cibercrime para Juízes e Procuradores</vt:lpstr>
      <vt:lpstr>Programa</vt:lpstr>
      <vt:lpstr>Objetivos da sessão</vt:lpstr>
      <vt:lpstr>Objetivos da sessão</vt:lpstr>
      <vt:lpstr>Parte Um O que são provas eletrónicas </vt:lpstr>
      <vt:lpstr>Apresentação do PowerPoint</vt:lpstr>
      <vt:lpstr>Apresentação do PowerPoint</vt:lpstr>
      <vt:lpstr>Definição geral de prova</vt:lpstr>
      <vt:lpstr>O que são provas eletrónicas?</vt:lpstr>
      <vt:lpstr>Provas Eletrónicas</vt:lpstr>
      <vt:lpstr>O que são provas eletrónicas?</vt:lpstr>
      <vt:lpstr>O que são provas eletrónicas?</vt:lpstr>
      <vt:lpstr>Apresentação do PowerPoint</vt:lpstr>
      <vt:lpstr>Fontes e tipos de provas eletrónicas</vt:lpstr>
      <vt:lpstr>Fontes de provas</vt:lpstr>
      <vt:lpstr>Fontes de provas</vt:lpstr>
      <vt:lpstr>Definições da Convenção de Budapeste</vt:lpstr>
      <vt:lpstr>Fontes de provas</vt:lpstr>
      <vt:lpstr>Fontes de provas</vt:lpstr>
      <vt:lpstr>Fontes de provas</vt:lpstr>
      <vt:lpstr>Fontes de provas</vt:lpstr>
      <vt:lpstr>Fontes de provas</vt:lpstr>
      <vt:lpstr>Fontes de provas</vt:lpstr>
      <vt:lpstr>Fontes de provas</vt:lpstr>
      <vt:lpstr>Fontes de provas</vt:lpstr>
      <vt:lpstr>Fontes de provas</vt:lpstr>
      <vt:lpstr>Fontes de provas</vt:lpstr>
      <vt:lpstr>Fontes de provas</vt:lpstr>
      <vt:lpstr>Fontes de provas</vt:lpstr>
      <vt:lpstr>Fontes de provas</vt:lpstr>
      <vt:lpstr>Fontes de provas</vt:lpstr>
      <vt:lpstr>Fontes de provas</vt:lpstr>
      <vt:lpstr>Fontes de provas</vt:lpstr>
      <vt:lpstr>Fontes de provas</vt:lpstr>
      <vt:lpstr>Fontes de provas</vt:lpstr>
      <vt:lpstr>Fontes de provas</vt:lpstr>
      <vt:lpstr>Fontes de provas</vt:lpstr>
      <vt:lpstr>Fontes de provas</vt:lpstr>
      <vt:lpstr>Fontes de provas</vt:lpstr>
      <vt:lpstr>Fontes de provas</vt:lpstr>
      <vt:lpstr>Fontes de provas</vt:lpstr>
      <vt:lpstr>Fontes de provas</vt:lpstr>
      <vt:lpstr>Fontes de provas</vt:lpstr>
      <vt:lpstr>Características únicas</vt:lpstr>
      <vt:lpstr>Considerações sobre provas eletrónicas</vt:lpstr>
      <vt:lpstr>Apresentação do PowerPoint</vt:lpstr>
      <vt:lpstr>Parte Dois Guia de Provas Eletrónicas do Conselho Europeu</vt:lpstr>
      <vt:lpstr>Apresentação do PowerPoint</vt:lpstr>
      <vt:lpstr>Prefácio à utilização do guia</vt:lpstr>
      <vt:lpstr>Base do guia </vt:lpstr>
      <vt:lpstr>Objetivo do guia </vt:lpstr>
      <vt:lpstr>A quem se destina o guia</vt:lpstr>
      <vt:lpstr>Modo de utilização do guia</vt:lpstr>
      <vt:lpstr>Modo de utilização do guia</vt:lpstr>
      <vt:lpstr>Modo de utilização do guia</vt:lpstr>
      <vt:lpstr>Modo de utilização do guia</vt:lpstr>
      <vt:lpstr>Símbolos do documento</vt:lpstr>
      <vt:lpstr>Apresentação do PowerPoint</vt:lpstr>
      <vt:lpstr>Anexos </vt:lpstr>
      <vt:lpstr>Convenção de Budapeste</vt:lpstr>
      <vt:lpstr>Precedência</vt:lpstr>
      <vt:lpstr>Validade do guia</vt:lpstr>
      <vt:lpstr>Apresentação do PowerPoint</vt:lpstr>
      <vt:lpstr>Princípios</vt:lpstr>
      <vt:lpstr>1.º princípio — Integridade dos dados</vt:lpstr>
      <vt:lpstr>2.º princípio 2 — Pista de auditoria</vt:lpstr>
      <vt:lpstr>3.º princípio — Apoio especializado</vt:lpstr>
      <vt:lpstr>4.º princípio — Formação adequada</vt:lpstr>
      <vt:lpstr>5.º princípio 5 — Legalidade</vt:lpstr>
      <vt:lpstr>Apresentação do PowerPoint</vt:lpstr>
      <vt:lpstr>Apresentação do PowerPoint</vt:lpstr>
      <vt:lpstr>Tipos de apreensão</vt:lpstr>
      <vt:lpstr>Considerações iniciais</vt:lpstr>
      <vt:lpstr>Apresentação do PowerPoint</vt:lpstr>
      <vt:lpstr>Planeamento e preparação</vt:lpstr>
      <vt:lpstr>Planeamento</vt:lpstr>
      <vt:lpstr>Planeamento</vt:lpstr>
      <vt:lpstr>Preparação</vt:lpstr>
      <vt:lpstr>Testemunhas de consulta externa</vt:lpstr>
      <vt:lpstr>Apresentação do PowerPoint</vt:lpstr>
      <vt:lpstr>Tarefas dos membros da equipa</vt:lpstr>
      <vt:lpstr>Equipamento e kit de ferramentas básico</vt:lpstr>
      <vt:lpstr>Ferramentas de desmontagem e remoção</vt:lpstr>
      <vt:lpstr>Documentação</vt:lpstr>
      <vt:lpstr>Embalagem e transporte</vt:lpstr>
      <vt:lpstr>Ferramentas de comunicação</vt:lpstr>
      <vt:lpstr>Outros itens</vt:lpstr>
      <vt:lpstr>Outros itens (análise forense de dados ativos)</vt:lpstr>
      <vt:lpstr>Apresentação do PowerPoint</vt:lpstr>
      <vt:lpstr>Apresentação do PowerPoint</vt:lpstr>
      <vt:lpstr>Assegurar o local</vt:lpstr>
      <vt:lpstr>Passos para assegurar o local</vt:lpstr>
      <vt:lpstr>Passos para assegurar o local</vt:lpstr>
      <vt:lpstr>Passos para assegurar o local</vt:lpstr>
      <vt:lpstr>Busca no local</vt:lpstr>
      <vt:lpstr>Entrevistas iniciais</vt:lpstr>
      <vt:lpstr>Entrevistas iniciais</vt:lpstr>
      <vt:lpstr>Entrevistas iniciais</vt:lpstr>
      <vt:lpstr>Apresentação do PowerPoint</vt:lpstr>
      <vt:lpstr>Documentar o local</vt:lpstr>
      <vt:lpstr>Documentação - Local físico</vt:lpstr>
      <vt:lpstr>Documentação - Provas Eletrónicas</vt:lpstr>
      <vt:lpstr>Documentação - Provas Eletrónicas</vt:lpstr>
      <vt:lpstr>Documentação - Pessoas</vt:lpstr>
      <vt:lpstr>Apresentação do PowerPoint</vt:lpstr>
      <vt:lpstr>Apresentação do PowerPoint</vt:lpstr>
      <vt:lpstr>Apresentação do PowerPoint</vt:lpstr>
      <vt:lpstr>Apresentação do PowerPoint</vt:lpstr>
      <vt:lpstr>Apresentação do PowerPoint</vt:lpstr>
      <vt:lpstr>Considerações Gerais de Apreensão</vt:lpstr>
      <vt:lpstr>Sistemas informáticos</vt:lpstr>
      <vt:lpstr>Sistemas informáticos</vt:lpstr>
      <vt:lpstr>Verificar o estado da alimentação</vt:lpstr>
      <vt:lpstr>Observar o monitor</vt:lpstr>
      <vt:lpstr>Observar o monitor</vt:lpstr>
      <vt:lpstr>Observar o monitor</vt:lpstr>
      <vt:lpstr>Situação A - o computador está desligado</vt:lpstr>
      <vt:lpstr>Situação B - O computador está ligado</vt:lpstr>
      <vt:lpstr>Situação C - Não consegue determinar</vt:lpstr>
      <vt:lpstr>Redes de computadores</vt:lpstr>
      <vt:lpstr>Apresentação do PowerPoint</vt:lpstr>
      <vt:lpstr>Telemóveis/Tablets</vt:lpstr>
      <vt:lpstr>Cartões inteligentes/banda magnética</vt:lpstr>
      <vt:lpstr>Outra provas eletrónicas</vt:lpstr>
      <vt:lpstr>Apresentação do PowerPoint</vt:lpstr>
      <vt:lpstr>Apresentação do PowerPoint</vt:lpstr>
      <vt:lpstr>Apresentação do PowerPoint</vt:lpstr>
      <vt:lpstr>O que é a investigação forense de dados ativos?</vt:lpstr>
      <vt:lpstr>O que são dados voláteis?</vt:lpstr>
      <vt:lpstr>Exemplos de dados voláteis</vt:lpstr>
      <vt:lpstr>Dois tipos de dados voláteis</vt:lpstr>
      <vt:lpstr>Requisitos</vt:lpstr>
      <vt:lpstr>Armazenamento remoto</vt:lpstr>
      <vt:lpstr>Exemplos de armazenamento remoto</vt:lpstr>
      <vt:lpstr>Dados armazenados na nuvem</vt:lpstr>
      <vt:lpstr>Computação na nuvem</vt:lpstr>
      <vt:lpstr>Prestadores de nuvem comuns</vt:lpstr>
      <vt:lpstr>O que fazer com o armazenamento remoto?</vt:lpstr>
      <vt:lpstr>Apresentação do PowerPoint</vt:lpstr>
      <vt:lpstr>Apresentação do PowerPoint</vt:lpstr>
      <vt:lpstr>Identificação</vt:lpstr>
      <vt:lpstr>Embalagem, transporte e armazenamento</vt:lpstr>
      <vt:lpstr>Embalagem e Transporte</vt:lpstr>
      <vt:lpstr>Transporte</vt:lpstr>
      <vt:lpstr>Armazenamento</vt:lpstr>
      <vt:lpstr>Instalações de armazenamento</vt:lpstr>
      <vt:lpstr>Apresentação do PowerPoint</vt:lpstr>
      <vt:lpstr>Parte Três Investigação Forense Digital </vt:lpstr>
      <vt:lpstr>Apresentação do PowerPoint</vt:lpstr>
      <vt:lpstr>Investigação forense digital</vt:lpstr>
      <vt:lpstr>Investigação forense digital Analógica vs. Digital</vt:lpstr>
      <vt:lpstr>Investigação forense digital Analógica vs. Digital</vt:lpstr>
      <vt:lpstr>Investigação forense digital Analógica vs. Digital</vt:lpstr>
      <vt:lpstr>Investigação forense digital Analógica vs. Digital</vt:lpstr>
      <vt:lpstr>Apresentação do PowerPoint</vt:lpstr>
      <vt:lpstr>Investigação forense digital</vt:lpstr>
      <vt:lpstr>Investigação forense digital</vt:lpstr>
      <vt:lpstr>Etapas em investigações forenses digitais</vt:lpstr>
      <vt:lpstr>Apresentação do PowerPoint</vt:lpstr>
      <vt:lpstr>Categorias de vestígios digitais</vt:lpstr>
      <vt:lpstr>O que pode a Investigação forense digital fazer por si?</vt:lpstr>
      <vt:lpstr>O que pode a Investigação forense digital fazer por si?</vt:lpstr>
      <vt:lpstr>O que pode a Investigação forense digital fazer por si?</vt:lpstr>
      <vt:lpstr>O que pode a Investigação forense digital fazer por si?</vt:lpstr>
      <vt:lpstr>Produção/Apresentação</vt:lpstr>
      <vt:lpstr>Produção/Apresentação</vt:lpstr>
      <vt:lpstr>Apresentação do PowerPoint</vt:lpstr>
      <vt:lpstr>Objetivos da sessão</vt:lpstr>
      <vt:lpstr>Objetivos da sessão</vt:lpstr>
      <vt:lpstr>Apresentação do PowerPoint</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Nigel Jones</dc:creator>
  <cp:lastModifiedBy>w701</cp:lastModifiedBy>
  <cp:revision>143</cp:revision>
  <dcterms:created xsi:type="dcterms:W3CDTF">2012-01-28T17:11:27Z</dcterms:created>
  <dcterms:modified xsi:type="dcterms:W3CDTF">2018-09-07T12:30:38Z</dcterms:modified>
</cp:coreProperties>
</file>