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74" r:id="rId3"/>
    <p:sldId id="283" r:id="rId4"/>
    <p:sldId id="273" r:id="rId5"/>
    <p:sldId id="270" r:id="rId6"/>
  </p:sldIdLst>
  <p:sldSz cx="9144000" cy="5143500" type="screen16x9"/>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90"/>
    <p:restoredTop sz="93750"/>
  </p:normalViewPr>
  <p:slideViewPr>
    <p:cSldViewPr snapToGrid="0" snapToObjects="1">
      <p:cViewPr>
        <p:scale>
          <a:sx n="90" d="100"/>
          <a:sy n="90" d="100"/>
        </p:scale>
        <p:origin x="-2292" y="-134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it-IT"/>
              <a:t>Fare clic per modificare lo stile del titolo</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E8BE394-BBA5-7946-BBB2-AF555F5C550F}" type="datetimeFigureOut">
              <a:rPr lang="it-IT" smtClean="0"/>
              <a:t>05/09/2018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D037B7E-4D4E-004C-8EAF-7DF0E92E61C7}" type="slidenum">
              <a:rPr lang="it-IT" smtClean="0"/>
              <a:t>‹#›</a:t>
            </a:fld>
            <a:endParaRPr lang="it-IT"/>
          </a:p>
        </p:txBody>
      </p:sp>
    </p:spTree>
    <p:extLst>
      <p:ext uri="{BB962C8B-B14F-4D97-AF65-F5344CB8AC3E}">
        <p14:creationId xmlns:p14="http://schemas.microsoft.com/office/powerpoint/2010/main" val="126976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E8BE394-BBA5-7946-BBB2-AF555F5C550F}" type="datetimeFigureOut">
              <a:rPr lang="it-IT" smtClean="0"/>
              <a:t>05/09/2018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D037B7E-4D4E-004C-8EAF-7DF0E92E61C7}" type="slidenum">
              <a:rPr lang="it-IT" smtClean="0"/>
              <a:t>‹#›</a:t>
            </a:fld>
            <a:endParaRPr lang="it-IT"/>
          </a:p>
        </p:txBody>
      </p:sp>
    </p:spTree>
    <p:extLst>
      <p:ext uri="{BB962C8B-B14F-4D97-AF65-F5344CB8AC3E}">
        <p14:creationId xmlns:p14="http://schemas.microsoft.com/office/powerpoint/2010/main" val="785578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E8BE394-BBA5-7946-BBB2-AF555F5C550F}" type="datetimeFigureOut">
              <a:rPr lang="it-IT" smtClean="0"/>
              <a:t>05/09/2018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D037B7E-4D4E-004C-8EAF-7DF0E92E61C7}" type="slidenum">
              <a:rPr lang="it-IT" smtClean="0"/>
              <a:t>‹#›</a:t>
            </a:fld>
            <a:endParaRPr lang="it-IT"/>
          </a:p>
        </p:txBody>
      </p:sp>
    </p:spTree>
    <p:extLst>
      <p:ext uri="{BB962C8B-B14F-4D97-AF65-F5344CB8AC3E}">
        <p14:creationId xmlns:p14="http://schemas.microsoft.com/office/powerpoint/2010/main" val="253093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E8BE394-BBA5-7946-BBB2-AF555F5C550F}" type="datetimeFigureOut">
              <a:rPr lang="it-IT" smtClean="0"/>
              <a:t>05/09/2018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D037B7E-4D4E-004C-8EAF-7DF0E92E61C7}" type="slidenum">
              <a:rPr lang="it-IT" smtClean="0"/>
              <a:t>‹#›</a:t>
            </a:fld>
            <a:endParaRPr lang="it-IT"/>
          </a:p>
        </p:txBody>
      </p:sp>
    </p:spTree>
    <p:extLst>
      <p:ext uri="{BB962C8B-B14F-4D97-AF65-F5344CB8AC3E}">
        <p14:creationId xmlns:p14="http://schemas.microsoft.com/office/powerpoint/2010/main" val="3398999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it-IT"/>
              <a:t>Fare clic per modificare lo stile del titolo</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E8BE394-BBA5-7946-BBB2-AF555F5C550F}" type="datetimeFigureOut">
              <a:rPr lang="it-IT" smtClean="0"/>
              <a:t>05/09/2018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D037B7E-4D4E-004C-8EAF-7DF0E92E61C7}" type="slidenum">
              <a:rPr lang="it-IT" smtClean="0"/>
              <a:t>‹#›</a:t>
            </a:fld>
            <a:endParaRPr lang="it-IT"/>
          </a:p>
        </p:txBody>
      </p:sp>
    </p:spTree>
    <p:extLst>
      <p:ext uri="{BB962C8B-B14F-4D97-AF65-F5344CB8AC3E}">
        <p14:creationId xmlns:p14="http://schemas.microsoft.com/office/powerpoint/2010/main" val="3039141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E8BE394-BBA5-7946-BBB2-AF555F5C550F}" type="datetimeFigureOut">
              <a:rPr lang="it-IT" smtClean="0"/>
              <a:t>05/09/2018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D037B7E-4D4E-004C-8EAF-7DF0E92E61C7}" type="slidenum">
              <a:rPr lang="it-IT" smtClean="0"/>
              <a:t>‹#›</a:t>
            </a:fld>
            <a:endParaRPr lang="it-IT"/>
          </a:p>
        </p:txBody>
      </p:sp>
    </p:spTree>
    <p:extLst>
      <p:ext uri="{BB962C8B-B14F-4D97-AF65-F5344CB8AC3E}">
        <p14:creationId xmlns:p14="http://schemas.microsoft.com/office/powerpoint/2010/main" val="1022759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Content Placeholder 3"/>
          <p:cNvSpPr>
            <a:spLocks noGrp="1"/>
          </p:cNvSpPr>
          <p:nvPr>
            <p:ph sz="half" idx="2"/>
          </p:nvPr>
        </p:nvSpPr>
        <p:spPr>
          <a:xfrm>
            <a:off x="629842" y="1878806"/>
            <a:ext cx="3868340" cy="276344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Content Placeholder 5"/>
          <p:cNvSpPr>
            <a:spLocks noGrp="1"/>
          </p:cNvSpPr>
          <p:nvPr>
            <p:ph sz="quarter" idx="4"/>
          </p:nvPr>
        </p:nvSpPr>
        <p:spPr>
          <a:xfrm>
            <a:off x="4629150" y="1878806"/>
            <a:ext cx="3887391" cy="276344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E8BE394-BBA5-7946-BBB2-AF555F5C550F}" type="datetimeFigureOut">
              <a:rPr lang="it-IT" smtClean="0"/>
              <a:t>05/09/2018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D037B7E-4D4E-004C-8EAF-7DF0E92E61C7}" type="slidenum">
              <a:rPr lang="it-IT" smtClean="0"/>
              <a:t>‹#›</a:t>
            </a:fld>
            <a:endParaRPr lang="it-IT"/>
          </a:p>
        </p:txBody>
      </p:sp>
    </p:spTree>
    <p:extLst>
      <p:ext uri="{BB962C8B-B14F-4D97-AF65-F5344CB8AC3E}">
        <p14:creationId xmlns:p14="http://schemas.microsoft.com/office/powerpoint/2010/main" val="507734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DE8BE394-BBA5-7946-BBB2-AF555F5C550F}" type="datetimeFigureOut">
              <a:rPr lang="it-IT" smtClean="0"/>
              <a:t>05/09/2018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D037B7E-4D4E-004C-8EAF-7DF0E92E61C7}" type="slidenum">
              <a:rPr lang="it-IT" smtClean="0"/>
              <a:t>‹#›</a:t>
            </a:fld>
            <a:endParaRPr lang="it-IT"/>
          </a:p>
        </p:txBody>
      </p:sp>
    </p:spTree>
    <p:extLst>
      <p:ext uri="{BB962C8B-B14F-4D97-AF65-F5344CB8AC3E}">
        <p14:creationId xmlns:p14="http://schemas.microsoft.com/office/powerpoint/2010/main" val="78582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8BE394-BBA5-7946-BBB2-AF555F5C550F}" type="datetimeFigureOut">
              <a:rPr lang="it-IT" smtClean="0"/>
              <a:t>05/09/2018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D037B7E-4D4E-004C-8EAF-7DF0E92E61C7}" type="slidenum">
              <a:rPr lang="it-IT" smtClean="0"/>
              <a:t>‹#›</a:t>
            </a:fld>
            <a:endParaRPr lang="it-IT"/>
          </a:p>
        </p:txBody>
      </p:sp>
    </p:spTree>
    <p:extLst>
      <p:ext uri="{BB962C8B-B14F-4D97-AF65-F5344CB8AC3E}">
        <p14:creationId xmlns:p14="http://schemas.microsoft.com/office/powerpoint/2010/main" val="281056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it-IT"/>
              <a:t>Fare clic per modificare lo stile del titolo</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DE8BE394-BBA5-7946-BBB2-AF555F5C550F}" type="datetimeFigureOut">
              <a:rPr lang="it-IT" smtClean="0"/>
              <a:t>05/09/2018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D037B7E-4D4E-004C-8EAF-7DF0E92E61C7}" type="slidenum">
              <a:rPr lang="it-IT" smtClean="0"/>
              <a:t>‹#›</a:t>
            </a:fld>
            <a:endParaRPr lang="it-IT"/>
          </a:p>
        </p:txBody>
      </p:sp>
    </p:spTree>
    <p:extLst>
      <p:ext uri="{BB962C8B-B14F-4D97-AF65-F5344CB8AC3E}">
        <p14:creationId xmlns:p14="http://schemas.microsoft.com/office/powerpoint/2010/main" val="2268445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DE8BE394-BBA5-7946-BBB2-AF555F5C550F}" type="datetimeFigureOut">
              <a:rPr lang="it-IT" smtClean="0"/>
              <a:t>05/09/2018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D037B7E-4D4E-004C-8EAF-7DF0E92E61C7}" type="slidenum">
              <a:rPr lang="it-IT" smtClean="0"/>
              <a:t>‹#›</a:t>
            </a:fld>
            <a:endParaRPr lang="it-IT"/>
          </a:p>
        </p:txBody>
      </p:sp>
    </p:spTree>
    <p:extLst>
      <p:ext uri="{BB962C8B-B14F-4D97-AF65-F5344CB8AC3E}">
        <p14:creationId xmlns:p14="http://schemas.microsoft.com/office/powerpoint/2010/main" val="884718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DE8BE394-BBA5-7946-BBB2-AF555F5C550F}" type="datetimeFigureOut">
              <a:rPr lang="it-IT" smtClean="0"/>
              <a:t>05/09/2018</a:t>
            </a:fld>
            <a:endParaRPr lang="it-IT"/>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5D037B7E-4D4E-004C-8EAF-7DF0E92E61C7}" type="slidenum">
              <a:rPr lang="it-IT" smtClean="0"/>
              <a:t>‹#›</a:t>
            </a:fld>
            <a:endParaRPr lang="it-IT"/>
          </a:p>
        </p:txBody>
      </p:sp>
    </p:spTree>
    <p:extLst>
      <p:ext uri="{BB962C8B-B14F-4D97-AF65-F5344CB8AC3E}">
        <p14:creationId xmlns:p14="http://schemas.microsoft.com/office/powerpoint/2010/main" val="10646056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ttangolo 32">
            <a:extLst>
              <a:ext uri="{FF2B5EF4-FFF2-40B4-BE49-F238E27FC236}">
                <a16:creationId xmlns="" xmlns:a16="http://schemas.microsoft.com/office/drawing/2014/main" id="{E3D4667C-FB35-9B45-B419-740415813D88}"/>
              </a:ext>
            </a:extLst>
          </p:cNvPr>
          <p:cNvSpPr/>
          <p:nvPr/>
        </p:nvSpPr>
        <p:spPr>
          <a:xfrm>
            <a:off x="0" y="1019598"/>
            <a:ext cx="9144000" cy="3186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dirty="0"/>
          </a:p>
        </p:txBody>
      </p:sp>
      <p:sp>
        <p:nvSpPr>
          <p:cNvPr id="42" name="Rettangolo 41">
            <a:extLst>
              <a:ext uri="{FF2B5EF4-FFF2-40B4-BE49-F238E27FC236}">
                <a16:creationId xmlns="" xmlns:a16="http://schemas.microsoft.com/office/drawing/2014/main" id="{D31847EA-9CD2-334C-842B-1832F7DD1902}"/>
              </a:ext>
            </a:extLst>
          </p:cNvPr>
          <p:cNvSpPr/>
          <p:nvPr/>
        </p:nvSpPr>
        <p:spPr>
          <a:xfrm>
            <a:off x="-42964" y="378135"/>
            <a:ext cx="4193865" cy="4651279"/>
          </a:xfrm>
          <a:custGeom>
            <a:avLst/>
            <a:gdLst>
              <a:gd name="connsiteX0" fmla="*/ 0 w 1654066"/>
              <a:gd name="connsiteY0" fmla="*/ 0 h 4328352"/>
              <a:gd name="connsiteX1" fmla="*/ 1654066 w 1654066"/>
              <a:gd name="connsiteY1" fmla="*/ 0 h 4328352"/>
              <a:gd name="connsiteX2" fmla="*/ 1654066 w 1654066"/>
              <a:gd name="connsiteY2" fmla="*/ 4328352 h 4328352"/>
              <a:gd name="connsiteX3" fmla="*/ 0 w 1654066"/>
              <a:gd name="connsiteY3" fmla="*/ 4328352 h 4328352"/>
              <a:gd name="connsiteX4" fmla="*/ 0 w 1654066"/>
              <a:gd name="connsiteY4" fmla="*/ 0 h 4328352"/>
              <a:gd name="connsiteX0" fmla="*/ 0 w 3940066"/>
              <a:gd name="connsiteY0" fmla="*/ 0 h 4328352"/>
              <a:gd name="connsiteX1" fmla="*/ 1654066 w 3940066"/>
              <a:gd name="connsiteY1" fmla="*/ 0 h 4328352"/>
              <a:gd name="connsiteX2" fmla="*/ 3940066 w 3940066"/>
              <a:gd name="connsiteY2" fmla="*/ 3038032 h 4328352"/>
              <a:gd name="connsiteX3" fmla="*/ 0 w 3940066"/>
              <a:gd name="connsiteY3" fmla="*/ 4328352 h 4328352"/>
              <a:gd name="connsiteX4" fmla="*/ 0 w 3940066"/>
              <a:gd name="connsiteY4" fmla="*/ 0 h 4328352"/>
              <a:gd name="connsiteX0" fmla="*/ 0 w 3845693"/>
              <a:gd name="connsiteY0" fmla="*/ 0 h 4328352"/>
              <a:gd name="connsiteX1" fmla="*/ 1654066 w 3845693"/>
              <a:gd name="connsiteY1" fmla="*/ 0 h 4328352"/>
              <a:gd name="connsiteX2" fmla="*/ 3845693 w 3845693"/>
              <a:gd name="connsiteY2" fmla="*/ 2225885 h 4328352"/>
              <a:gd name="connsiteX3" fmla="*/ 0 w 3845693"/>
              <a:gd name="connsiteY3" fmla="*/ 4328352 h 4328352"/>
              <a:gd name="connsiteX4" fmla="*/ 0 w 3845693"/>
              <a:gd name="connsiteY4" fmla="*/ 0 h 4328352"/>
              <a:gd name="connsiteX0" fmla="*/ 0 w 3845693"/>
              <a:gd name="connsiteY0" fmla="*/ 0 h 4400983"/>
              <a:gd name="connsiteX1" fmla="*/ 1654066 w 3845693"/>
              <a:gd name="connsiteY1" fmla="*/ 0 h 4400983"/>
              <a:gd name="connsiteX2" fmla="*/ 3845693 w 3845693"/>
              <a:gd name="connsiteY2" fmla="*/ 2225885 h 4400983"/>
              <a:gd name="connsiteX3" fmla="*/ 247728 w 3845693"/>
              <a:gd name="connsiteY3" fmla="*/ 4400983 h 4400983"/>
              <a:gd name="connsiteX4" fmla="*/ 0 w 3845693"/>
              <a:gd name="connsiteY4" fmla="*/ 0 h 4400983"/>
              <a:gd name="connsiteX0" fmla="*/ 11797 w 3597965"/>
              <a:gd name="connsiteY0" fmla="*/ 0 h 4467011"/>
              <a:gd name="connsiteX1" fmla="*/ 1406338 w 3597965"/>
              <a:gd name="connsiteY1" fmla="*/ 66028 h 4467011"/>
              <a:gd name="connsiteX2" fmla="*/ 3597965 w 3597965"/>
              <a:gd name="connsiteY2" fmla="*/ 2291913 h 4467011"/>
              <a:gd name="connsiteX3" fmla="*/ 0 w 3597965"/>
              <a:gd name="connsiteY3" fmla="*/ 4467011 h 4467011"/>
              <a:gd name="connsiteX4" fmla="*/ 11797 w 3597965"/>
              <a:gd name="connsiteY4" fmla="*/ 0 h 44670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7965" h="4467011">
                <a:moveTo>
                  <a:pt x="11797" y="0"/>
                </a:moveTo>
                <a:lnTo>
                  <a:pt x="1406338" y="66028"/>
                </a:lnTo>
                <a:lnTo>
                  <a:pt x="3597965" y="2291913"/>
                </a:lnTo>
                <a:lnTo>
                  <a:pt x="0" y="4467011"/>
                </a:lnTo>
                <a:cubicBezTo>
                  <a:pt x="3932" y="2978007"/>
                  <a:pt x="7865" y="1489004"/>
                  <a:pt x="1179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15" name="Immagine 14">
            <a:extLst>
              <a:ext uri="{FF2B5EF4-FFF2-40B4-BE49-F238E27FC236}">
                <a16:creationId xmlns="" xmlns:a16="http://schemas.microsoft.com/office/drawing/2014/main" id="{AB896843-7E17-6744-AB1C-08AB9D62F23F}"/>
              </a:ext>
            </a:extLst>
          </p:cNvPr>
          <p:cNvPicPr>
            <a:picLocks noChangeAspect="1"/>
          </p:cNvPicPr>
          <p:nvPr/>
        </p:nvPicPr>
        <p:blipFill>
          <a:blip r:embed="rId2"/>
          <a:stretch>
            <a:fillRect/>
          </a:stretch>
        </p:blipFill>
        <p:spPr>
          <a:xfrm>
            <a:off x="8088558" y="4276048"/>
            <a:ext cx="649793" cy="788430"/>
          </a:xfrm>
          <a:prstGeom prst="rect">
            <a:avLst/>
          </a:prstGeom>
        </p:spPr>
      </p:pic>
      <p:pic>
        <p:nvPicPr>
          <p:cNvPr id="17" name="Immagine 16">
            <a:extLst>
              <a:ext uri="{FF2B5EF4-FFF2-40B4-BE49-F238E27FC236}">
                <a16:creationId xmlns="" xmlns:a16="http://schemas.microsoft.com/office/drawing/2014/main" id="{33734F07-BF40-DB4D-BC90-66F6EC470904}"/>
              </a:ext>
            </a:extLst>
          </p:cNvPr>
          <p:cNvPicPr>
            <a:picLocks noChangeAspect="1"/>
          </p:cNvPicPr>
          <p:nvPr/>
        </p:nvPicPr>
        <p:blipFill>
          <a:blip r:embed="rId3"/>
          <a:stretch>
            <a:fillRect/>
          </a:stretch>
        </p:blipFill>
        <p:spPr>
          <a:xfrm>
            <a:off x="7373171" y="4270407"/>
            <a:ext cx="715387" cy="795574"/>
          </a:xfrm>
          <a:prstGeom prst="rect">
            <a:avLst/>
          </a:prstGeom>
        </p:spPr>
      </p:pic>
      <p:sp>
        <p:nvSpPr>
          <p:cNvPr id="39" name="Rettangolo 38">
            <a:extLst>
              <a:ext uri="{FF2B5EF4-FFF2-40B4-BE49-F238E27FC236}">
                <a16:creationId xmlns="" xmlns:a16="http://schemas.microsoft.com/office/drawing/2014/main" id="{D02245B0-854E-6442-80A2-0A655ECD016E}"/>
              </a:ext>
            </a:extLst>
          </p:cNvPr>
          <p:cNvSpPr/>
          <p:nvPr/>
        </p:nvSpPr>
        <p:spPr>
          <a:xfrm>
            <a:off x="3851236" y="1167122"/>
            <a:ext cx="5052875" cy="2562240"/>
          </a:xfrm>
          <a:prstGeom prst="rect">
            <a:avLst/>
          </a:prstGeom>
        </p:spPr>
        <p:txBody>
          <a:bodyPr wrap="square">
            <a:spAutoFit/>
          </a:bodyPr>
          <a:lstStyle/>
          <a:p>
            <a:pPr algn="r"/>
            <a:r>
              <a:rPr lang="en-US" sz="3200" b="1" dirty="0" smtClean="0">
                <a:solidFill>
                  <a:schemeClr val="bg1"/>
                </a:solidFill>
              </a:rPr>
              <a:t>National Correspondents for</a:t>
            </a:r>
          </a:p>
          <a:p>
            <a:pPr algn="r"/>
            <a:r>
              <a:rPr lang="en-US" sz="3200" b="1" dirty="0" smtClean="0">
                <a:solidFill>
                  <a:schemeClr val="bg1"/>
                </a:solidFill>
              </a:rPr>
              <a:t>Qualifications Frameworks (QF-EHEA)</a:t>
            </a:r>
            <a:endParaRPr lang="en-US" sz="2800" b="1" dirty="0">
              <a:solidFill>
                <a:schemeClr val="bg1"/>
              </a:solidFill>
            </a:endParaRPr>
          </a:p>
          <a:p>
            <a:pPr algn="r"/>
            <a:endParaRPr lang="en-US" sz="600" dirty="0" smtClean="0">
              <a:solidFill>
                <a:schemeClr val="bg1"/>
              </a:solidFill>
            </a:endParaRPr>
          </a:p>
          <a:p>
            <a:pPr algn="r"/>
            <a:endParaRPr lang="en-US" sz="1500" dirty="0">
              <a:solidFill>
                <a:schemeClr val="bg1"/>
              </a:solidFill>
            </a:endParaRPr>
          </a:p>
          <a:p>
            <a:pPr algn="r"/>
            <a:r>
              <a:rPr lang="en-US" sz="1500" dirty="0" smtClean="0">
                <a:solidFill>
                  <a:schemeClr val="bg1"/>
                </a:solidFill>
              </a:rPr>
              <a:t>Strasbourg, 4 September </a:t>
            </a:r>
            <a:r>
              <a:rPr lang="en-US" sz="1500" dirty="0">
                <a:solidFill>
                  <a:schemeClr val="bg1"/>
                </a:solidFill>
              </a:rPr>
              <a:t>2018</a:t>
            </a:r>
          </a:p>
          <a:p>
            <a:pPr algn="r"/>
            <a:endParaRPr lang="en-US" sz="1500" b="1" dirty="0">
              <a:solidFill>
                <a:schemeClr val="bg1"/>
              </a:solidFill>
            </a:endParaRPr>
          </a:p>
          <a:p>
            <a:pPr algn="r"/>
            <a:endParaRPr lang="en-US" sz="1350" b="1" dirty="0">
              <a:solidFill>
                <a:schemeClr val="bg1"/>
              </a:solidFill>
            </a:endParaRPr>
          </a:p>
        </p:txBody>
      </p:sp>
      <p:sp>
        <p:nvSpPr>
          <p:cNvPr id="40" name="Rettangolo 39">
            <a:extLst>
              <a:ext uri="{FF2B5EF4-FFF2-40B4-BE49-F238E27FC236}">
                <a16:creationId xmlns="" xmlns:a16="http://schemas.microsoft.com/office/drawing/2014/main" id="{75A05D01-E4A4-B942-AF11-454D090B5323}"/>
              </a:ext>
            </a:extLst>
          </p:cNvPr>
          <p:cNvSpPr/>
          <p:nvPr/>
        </p:nvSpPr>
        <p:spPr>
          <a:xfrm>
            <a:off x="2484995" y="3465828"/>
            <a:ext cx="6186413" cy="403957"/>
          </a:xfrm>
          <a:prstGeom prst="rect">
            <a:avLst/>
          </a:prstGeom>
        </p:spPr>
        <p:txBody>
          <a:bodyPr wrap="square">
            <a:spAutoFit/>
          </a:bodyPr>
          <a:lstStyle/>
          <a:p>
            <a:pPr algn="r"/>
            <a:r>
              <a:rPr lang="en-US" sz="1125" b="1" dirty="0" smtClean="0">
                <a:solidFill>
                  <a:schemeClr val="bg1"/>
                </a:solidFill>
              </a:rPr>
              <a:t>Luca Lantero</a:t>
            </a:r>
            <a:endParaRPr lang="en-US" sz="1125" b="1" dirty="0">
              <a:solidFill>
                <a:schemeClr val="bg1"/>
              </a:solidFill>
            </a:endParaRPr>
          </a:p>
          <a:p>
            <a:pPr algn="r"/>
            <a:r>
              <a:rPr lang="en-US" sz="900" b="1" i="1" dirty="0" smtClean="0">
                <a:solidFill>
                  <a:schemeClr val="bg1"/>
                </a:solidFill>
              </a:rPr>
              <a:t>Head </a:t>
            </a:r>
            <a:r>
              <a:rPr lang="en-US" sz="900" b="1" i="1" dirty="0">
                <a:solidFill>
                  <a:schemeClr val="bg1"/>
                </a:solidFill>
              </a:rPr>
              <a:t>of </a:t>
            </a:r>
            <a:r>
              <a:rPr lang="en-US" sz="900" b="1" i="1" dirty="0" smtClean="0">
                <a:solidFill>
                  <a:schemeClr val="bg1"/>
                </a:solidFill>
              </a:rPr>
              <a:t>the Italian BFUG Secretariat</a:t>
            </a:r>
            <a:endParaRPr lang="en-US" sz="900" b="1" i="1" dirty="0">
              <a:solidFill>
                <a:schemeClr val="bg1"/>
              </a:solidFill>
            </a:endParaRPr>
          </a:p>
        </p:txBody>
      </p:sp>
      <p:cxnSp>
        <p:nvCxnSpPr>
          <p:cNvPr id="44" name="Connettore 1 43">
            <a:extLst>
              <a:ext uri="{FF2B5EF4-FFF2-40B4-BE49-F238E27FC236}">
                <a16:creationId xmlns="" xmlns:a16="http://schemas.microsoft.com/office/drawing/2014/main" id="{09F52265-AAD4-7642-AEEC-C2FF2B6F5610}"/>
              </a:ext>
            </a:extLst>
          </p:cNvPr>
          <p:cNvCxnSpPr/>
          <p:nvPr/>
        </p:nvCxnSpPr>
        <p:spPr>
          <a:xfrm flipH="1">
            <a:off x="5470523" y="3307679"/>
            <a:ext cx="310502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47" name="Immagine 46">
            <a:extLst>
              <a:ext uri="{FF2B5EF4-FFF2-40B4-BE49-F238E27FC236}">
                <a16:creationId xmlns="" xmlns:a16="http://schemas.microsoft.com/office/drawing/2014/main" id="{487C83E3-2074-0F45-9054-E90264FCB0CF}"/>
              </a:ext>
            </a:extLst>
          </p:cNvPr>
          <p:cNvPicPr>
            <a:picLocks noChangeAspect="1"/>
          </p:cNvPicPr>
          <p:nvPr/>
        </p:nvPicPr>
        <p:blipFill>
          <a:blip r:embed="rId4"/>
          <a:stretch>
            <a:fillRect/>
          </a:stretch>
        </p:blipFill>
        <p:spPr>
          <a:xfrm>
            <a:off x="-155834" y="-527977"/>
            <a:ext cx="4570441" cy="6463501"/>
          </a:xfrm>
          <a:prstGeom prst="rect">
            <a:avLst/>
          </a:prstGeom>
        </p:spPr>
      </p:pic>
      <p:sp>
        <p:nvSpPr>
          <p:cNvPr id="21" name="TextBox 16">
            <a:extLst>
              <a:ext uri="{FF2B5EF4-FFF2-40B4-BE49-F238E27FC236}">
                <a16:creationId xmlns="" xmlns:a16="http://schemas.microsoft.com/office/drawing/2014/main" id="{1351A51E-8F79-734F-937B-9E223091423E}"/>
              </a:ext>
            </a:extLst>
          </p:cNvPr>
          <p:cNvSpPr txBox="1"/>
          <p:nvPr/>
        </p:nvSpPr>
        <p:spPr>
          <a:xfrm>
            <a:off x="6860871" y="290073"/>
            <a:ext cx="2043240" cy="443905"/>
          </a:xfrm>
          <a:prstGeom prst="rect">
            <a:avLst/>
          </a:prstGeom>
          <a:noFill/>
        </p:spPr>
        <p:txBody>
          <a:bodyPr wrap="square">
            <a:noAutofit/>
          </a:bodyPr>
          <a:lstStyle/>
          <a:p>
            <a:pPr defTabSz="1371326">
              <a:defRPr/>
            </a:pPr>
            <a:r>
              <a:rPr lang="en-US" sz="1000" b="1" dirty="0">
                <a:solidFill>
                  <a:schemeClr val="tx2"/>
                </a:solidFill>
                <a:ea typeface="Montserrat" charset="0"/>
                <a:cs typeface="Montserrat" charset="0"/>
              </a:rPr>
              <a:t>European Higher Education Area </a:t>
            </a:r>
          </a:p>
          <a:p>
            <a:pPr defTabSz="1371326">
              <a:defRPr/>
            </a:pPr>
            <a:r>
              <a:rPr lang="en-US" sz="1000" b="1" dirty="0">
                <a:solidFill>
                  <a:schemeClr val="tx2"/>
                </a:solidFill>
                <a:ea typeface="Montserrat" charset="0"/>
                <a:cs typeface="Montserrat" charset="0"/>
              </a:rPr>
              <a:t>Bologna Follow-up Group</a:t>
            </a:r>
          </a:p>
        </p:txBody>
      </p:sp>
      <p:sp>
        <p:nvSpPr>
          <p:cNvPr id="13" name="Rettangolo 12">
            <a:extLst>
              <a:ext uri="{FF2B5EF4-FFF2-40B4-BE49-F238E27FC236}">
                <a16:creationId xmlns="" xmlns:a16="http://schemas.microsoft.com/office/drawing/2014/main" id="{A1244950-4EED-F041-AA1F-4CF01250ECC1}"/>
              </a:ext>
            </a:extLst>
          </p:cNvPr>
          <p:cNvSpPr/>
          <p:nvPr/>
        </p:nvSpPr>
        <p:spPr>
          <a:xfrm>
            <a:off x="2272534" y="4752305"/>
            <a:ext cx="5143500" cy="176884"/>
          </a:xfrm>
          <a:prstGeom prst="rect">
            <a:avLst/>
          </a:prstGeom>
          <a:solidFill>
            <a:schemeClr val="tx2">
              <a:lumMod val="40000"/>
              <a:lumOff val="6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dirty="0"/>
          </a:p>
        </p:txBody>
      </p:sp>
      <p:sp>
        <p:nvSpPr>
          <p:cNvPr id="18" name="Rettangolo 17">
            <a:extLst>
              <a:ext uri="{FF2B5EF4-FFF2-40B4-BE49-F238E27FC236}">
                <a16:creationId xmlns="" xmlns:a16="http://schemas.microsoft.com/office/drawing/2014/main" id="{A1244950-4EED-F041-AA1F-4CF01250ECC1}"/>
              </a:ext>
            </a:extLst>
          </p:cNvPr>
          <p:cNvSpPr/>
          <p:nvPr/>
        </p:nvSpPr>
        <p:spPr>
          <a:xfrm>
            <a:off x="-42964" y="4749519"/>
            <a:ext cx="1032557" cy="176884"/>
          </a:xfrm>
          <a:prstGeom prst="rect">
            <a:avLst/>
          </a:prstGeom>
          <a:solidFill>
            <a:schemeClr val="tx2">
              <a:lumMod val="40000"/>
              <a:lumOff val="6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dirty="0"/>
          </a:p>
        </p:txBody>
      </p:sp>
      <p:sp>
        <p:nvSpPr>
          <p:cNvPr id="19" name="Rettangolo 18">
            <a:extLst>
              <a:ext uri="{FF2B5EF4-FFF2-40B4-BE49-F238E27FC236}">
                <a16:creationId xmlns="" xmlns:a16="http://schemas.microsoft.com/office/drawing/2014/main" id="{A1244950-4EED-F041-AA1F-4CF01250ECC1}"/>
              </a:ext>
            </a:extLst>
          </p:cNvPr>
          <p:cNvSpPr/>
          <p:nvPr/>
        </p:nvSpPr>
        <p:spPr>
          <a:xfrm>
            <a:off x="8671408" y="4725035"/>
            <a:ext cx="1032557" cy="176884"/>
          </a:xfrm>
          <a:prstGeom prst="rect">
            <a:avLst/>
          </a:prstGeom>
          <a:solidFill>
            <a:schemeClr val="tx2">
              <a:lumMod val="40000"/>
              <a:lumOff val="6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dirty="0"/>
          </a:p>
        </p:txBody>
      </p:sp>
    </p:spTree>
    <p:extLst>
      <p:ext uri="{BB962C8B-B14F-4D97-AF65-F5344CB8AC3E}">
        <p14:creationId xmlns:p14="http://schemas.microsoft.com/office/powerpoint/2010/main" val="638111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ttangolo 17">
            <a:extLst>
              <a:ext uri="{FF2B5EF4-FFF2-40B4-BE49-F238E27FC236}">
                <a16:creationId xmlns="" xmlns:a16="http://schemas.microsoft.com/office/drawing/2014/main" id="{A54BAA71-5DA6-D94E-93BB-0DE9A0B4B14D}"/>
              </a:ext>
            </a:extLst>
          </p:cNvPr>
          <p:cNvSpPr/>
          <p:nvPr/>
        </p:nvSpPr>
        <p:spPr>
          <a:xfrm>
            <a:off x="288584" y="1314019"/>
            <a:ext cx="8682007" cy="2862323"/>
          </a:xfrm>
          <a:prstGeom prst="rect">
            <a:avLst/>
          </a:prstGeom>
        </p:spPr>
        <p:txBody>
          <a:bodyPr vert="horz" wrap="square" anchor="t" anchorCtr="0">
            <a:spAutoFit/>
          </a:bodyPr>
          <a:lstStyle/>
          <a:p>
            <a:pPr algn="just"/>
            <a:r>
              <a:rPr lang="en-US" dirty="0">
                <a:solidFill>
                  <a:schemeClr val="tx2"/>
                </a:solidFill>
              </a:rPr>
              <a:t>«In many of our systems, ECTS-based short cycle qualifications play an increasingly </a:t>
            </a:r>
            <a:r>
              <a:rPr lang="en-US" dirty="0" smtClean="0">
                <a:solidFill>
                  <a:schemeClr val="tx2"/>
                </a:solidFill>
              </a:rPr>
              <a:t>important role </a:t>
            </a:r>
            <a:r>
              <a:rPr lang="en-US" dirty="0">
                <a:solidFill>
                  <a:schemeClr val="tx2"/>
                </a:solidFill>
              </a:rPr>
              <a:t>in preparing students for employment and further studies as well in improving </a:t>
            </a:r>
            <a:r>
              <a:rPr lang="en-US" dirty="0" smtClean="0">
                <a:solidFill>
                  <a:schemeClr val="tx2"/>
                </a:solidFill>
              </a:rPr>
              <a:t>social cohesion </a:t>
            </a:r>
            <a:r>
              <a:rPr lang="en-US" dirty="0">
                <a:solidFill>
                  <a:schemeClr val="tx2"/>
                </a:solidFill>
              </a:rPr>
              <a:t>by facilitating access for many who would otherwise not have considered </a:t>
            </a:r>
            <a:r>
              <a:rPr lang="en-US" dirty="0" smtClean="0">
                <a:solidFill>
                  <a:schemeClr val="tx2"/>
                </a:solidFill>
              </a:rPr>
              <a:t>higher education</a:t>
            </a:r>
            <a:r>
              <a:rPr lang="en-US" dirty="0">
                <a:solidFill>
                  <a:schemeClr val="tx2"/>
                </a:solidFill>
              </a:rPr>
              <a:t>. </a:t>
            </a:r>
            <a:endParaRPr lang="en-US" dirty="0" smtClean="0">
              <a:solidFill>
                <a:schemeClr val="tx2"/>
              </a:solidFill>
            </a:endParaRPr>
          </a:p>
          <a:p>
            <a:pPr algn="just"/>
            <a:endParaRPr lang="en-US" dirty="0">
              <a:solidFill>
                <a:schemeClr val="tx2"/>
              </a:solidFill>
            </a:endParaRPr>
          </a:p>
          <a:p>
            <a:pPr algn="just"/>
            <a:r>
              <a:rPr lang="en-US" b="1" dirty="0" smtClean="0">
                <a:solidFill>
                  <a:schemeClr val="tx2"/>
                </a:solidFill>
              </a:rPr>
              <a:t>We </a:t>
            </a:r>
            <a:r>
              <a:rPr lang="en-US" b="1" dirty="0">
                <a:solidFill>
                  <a:schemeClr val="tx2"/>
                </a:solidFill>
              </a:rPr>
              <a:t>are therefore including short-cycle qualifications as a stand-alone </a:t>
            </a:r>
            <a:r>
              <a:rPr lang="en-US" b="1" dirty="0" smtClean="0">
                <a:solidFill>
                  <a:schemeClr val="tx2"/>
                </a:solidFill>
              </a:rPr>
              <a:t>qualification within </a:t>
            </a:r>
            <a:r>
              <a:rPr lang="en-US" b="1" dirty="0">
                <a:solidFill>
                  <a:schemeClr val="tx2"/>
                </a:solidFill>
              </a:rPr>
              <a:t>the overarching framework of qualifications of the EHEA (QF-EHEA).</a:t>
            </a:r>
            <a:r>
              <a:rPr lang="en-US" dirty="0">
                <a:solidFill>
                  <a:schemeClr val="tx2"/>
                </a:solidFill>
              </a:rPr>
              <a:t> </a:t>
            </a:r>
            <a:endParaRPr lang="en-US" dirty="0" smtClean="0">
              <a:solidFill>
                <a:schemeClr val="tx2"/>
              </a:solidFill>
            </a:endParaRPr>
          </a:p>
          <a:p>
            <a:pPr algn="just"/>
            <a:endParaRPr lang="en-US" dirty="0">
              <a:solidFill>
                <a:schemeClr val="tx2"/>
              </a:solidFill>
            </a:endParaRPr>
          </a:p>
          <a:p>
            <a:pPr algn="just"/>
            <a:r>
              <a:rPr lang="en-US" u="sng" dirty="0" smtClean="0">
                <a:solidFill>
                  <a:schemeClr val="tx2"/>
                </a:solidFill>
              </a:rPr>
              <a:t>Each </a:t>
            </a:r>
            <a:r>
              <a:rPr lang="en-US" u="sng" dirty="0">
                <a:solidFill>
                  <a:schemeClr val="tx2"/>
                </a:solidFill>
              </a:rPr>
              <a:t>country </a:t>
            </a:r>
            <a:r>
              <a:rPr lang="en-US" u="sng" dirty="0" smtClean="0">
                <a:solidFill>
                  <a:schemeClr val="tx2"/>
                </a:solidFill>
              </a:rPr>
              <a:t>can decide </a:t>
            </a:r>
            <a:r>
              <a:rPr lang="en-US" u="sng" dirty="0">
                <a:solidFill>
                  <a:schemeClr val="tx2"/>
                </a:solidFill>
              </a:rPr>
              <a:t>whether and how to integrate short cycle qualifications within its own national framework.</a:t>
            </a:r>
            <a:r>
              <a:rPr lang="en-US" dirty="0">
                <a:solidFill>
                  <a:schemeClr val="tx2"/>
                </a:solidFill>
              </a:rPr>
              <a:t>».</a:t>
            </a:r>
          </a:p>
        </p:txBody>
      </p:sp>
      <p:sp>
        <p:nvSpPr>
          <p:cNvPr id="20" name="TextBox 16">
            <a:extLst>
              <a:ext uri="{FF2B5EF4-FFF2-40B4-BE49-F238E27FC236}">
                <a16:creationId xmlns="" xmlns:a16="http://schemas.microsoft.com/office/drawing/2014/main" id="{5356F952-7009-4740-BA6C-7D5450AF82E4}"/>
              </a:ext>
            </a:extLst>
          </p:cNvPr>
          <p:cNvSpPr txBox="1"/>
          <p:nvPr/>
        </p:nvSpPr>
        <p:spPr>
          <a:xfrm>
            <a:off x="288583" y="826790"/>
            <a:ext cx="8682007" cy="511844"/>
          </a:xfrm>
          <a:prstGeom prst="rect">
            <a:avLst/>
          </a:prstGeom>
          <a:noFill/>
        </p:spPr>
        <p:txBody>
          <a:bodyPr wrap="square">
            <a:noAutofit/>
          </a:bodyPr>
          <a:lstStyle/>
          <a:p>
            <a:pPr algn="ctr" defTabSz="1371326">
              <a:defRPr/>
            </a:pPr>
            <a:r>
              <a:rPr lang="en-US" b="1" dirty="0" smtClean="0">
                <a:solidFill>
                  <a:schemeClr val="tx2"/>
                </a:solidFill>
                <a:ea typeface="Montserrat" charset="0"/>
                <a:cs typeface="Montserrat" charset="0"/>
              </a:rPr>
              <a:t>THE PARIS COMMUNIQUÉ AND THE SHORT-CYCLE</a:t>
            </a:r>
            <a:endParaRPr lang="en-US" b="1" dirty="0">
              <a:solidFill>
                <a:schemeClr val="tx2"/>
              </a:solidFill>
              <a:ea typeface="Montserrat" charset="0"/>
              <a:cs typeface="Montserrat" charset="0"/>
            </a:endParaRPr>
          </a:p>
        </p:txBody>
      </p:sp>
      <p:sp>
        <p:nvSpPr>
          <p:cNvPr id="111" name="Rettangolo 110">
            <a:extLst>
              <a:ext uri="{FF2B5EF4-FFF2-40B4-BE49-F238E27FC236}">
                <a16:creationId xmlns="" xmlns:a16="http://schemas.microsoft.com/office/drawing/2014/main" id="{1BF8B803-5F3A-514F-9C68-C06E44781397}"/>
              </a:ext>
            </a:extLst>
          </p:cNvPr>
          <p:cNvSpPr/>
          <p:nvPr/>
        </p:nvSpPr>
        <p:spPr>
          <a:xfrm>
            <a:off x="0" y="-11109"/>
            <a:ext cx="9144000" cy="821961"/>
          </a:xfrm>
          <a:prstGeom prst="rect">
            <a:avLst/>
          </a:prstGeom>
          <a:solidFill>
            <a:schemeClr val="tx2">
              <a:lumMod val="40000"/>
              <a:lumOff val="6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dirty="0"/>
          </a:p>
        </p:txBody>
      </p:sp>
      <p:sp>
        <p:nvSpPr>
          <p:cNvPr id="22" name="Rettangolo 21">
            <a:extLst>
              <a:ext uri="{FF2B5EF4-FFF2-40B4-BE49-F238E27FC236}">
                <a16:creationId xmlns="" xmlns:a16="http://schemas.microsoft.com/office/drawing/2014/main" id="{B6832062-EDAB-B648-BF42-47ADF6B2B442}"/>
              </a:ext>
            </a:extLst>
          </p:cNvPr>
          <p:cNvSpPr/>
          <p:nvPr/>
        </p:nvSpPr>
        <p:spPr>
          <a:xfrm>
            <a:off x="1562100" y="4752305"/>
            <a:ext cx="5143500" cy="176884"/>
          </a:xfrm>
          <a:prstGeom prst="rect">
            <a:avLst/>
          </a:prstGeom>
          <a:solidFill>
            <a:schemeClr val="tx2">
              <a:lumMod val="40000"/>
              <a:lumOff val="6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dirty="0"/>
          </a:p>
        </p:txBody>
      </p:sp>
      <p:pic>
        <p:nvPicPr>
          <p:cNvPr id="23" name="Immagine 22">
            <a:extLst>
              <a:ext uri="{FF2B5EF4-FFF2-40B4-BE49-F238E27FC236}">
                <a16:creationId xmlns="" xmlns:a16="http://schemas.microsoft.com/office/drawing/2014/main" id="{30C53934-94FD-4648-AEEB-CEC5D50F646A}"/>
              </a:ext>
            </a:extLst>
          </p:cNvPr>
          <p:cNvPicPr>
            <a:picLocks noChangeAspect="1"/>
          </p:cNvPicPr>
          <p:nvPr/>
        </p:nvPicPr>
        <p:blipFill>
          <a:blip r:embed="rId2"/>
          <a:stretch>
            <a:fillRect/>
          </a:stretch>
        </p:blipFill>
        <p:spPr>
          <a:xfrm>
            <a:off x="985838" y="4410075"/>
            <a:ext cx="582370" cy="706623"/>
          </a:xfrm>
          <a:prstGeom prst="rect">
            <a:avLst/>
          </a:prstGeom>
        </p:spPr>
      </p:pic>
      <p:pic>
        <p:nvPicPr>
          <p:cNvPr id="26" name="Immagine 25">
            <a:extLst>
              <a:ext uri="{FF2B5EF4-FFF2-40B4-BE49-F238E27FC236}">
                <a16:creationId xmlns="" xmlns:a16="http://schemas.microsoft.com/office/drawing/2014/main" id="{784B2699-046E-A540-926E-694FCD1398FA}"/>
              </a:ext>
            </a:extLst>
          </p:cNvPr>
          <p:cNvPicPr>
            <a:picLocks noChangeAspect="1"/>
          </p:cNvPicPr>
          <p:nvPr/>
        </p:nvPicPr>
        <p:blipFill>
          <a:blip r:embed="rId3"/>
          <a:stretch>
            <a:fillRect/>
          </a:stretch>
        </p:blipFill>
        <p:spPr>
          <a:xfrm>
            <a:off x="359417" y="4403673"/>
            <a:ext cx="641158" cy="713024"/>
          </a:xfrm>
          <a:prstGeom prst="rect">
            <a:avLst/>
          </a:prstGeom>
        </p:spPr>
      </p:pic>
      <p:sp>
        <p:nvSpPr>
          <p:cNvPr id="27" name="Rettangolo 26">
            <a:extLst>
              <a:ext uri="{FF2B5EF4-FFF2-40B4-BE49-F238E27FC236}">
                <a16:creationId xmlns="" xmlns:a16="http://schemas.microsoft.com/office/drawing/2014/main" id="{44F7BCC9-56EF-AB49-AD82-272D54212ECE}"/>
              </a:ext>
            </a:extLst>
          </p:cNvPr>
          <p:cNvSpPr/>
          <p:nvPr/>
        </p:nvSpPr>
        <p:spPr>
          <a:xfrm>
            <a:off x="0" y="4752305"/>
            <a:ext cx="311150" cy="176883"/>
          </a:xfrm>
          <a:prstGeom prst="rect">
            <a:avLst/>
          </a:prstGeom>
          <a:solidFill>
            <a:schemeClr val="tx2">
              <a:lumMod val="40000"/>
              <a:lumOff val="6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dirty="0"/>
              <a:t> </a:t>
            </a:r>
          </a:p>
        </p:txBody>
      </p:sp>
      <p:pic>
        <p:nvPicPr>
          <p:cNvPr id="28" name="Immagine 27">
            <a:extLst>
              <a:ext uri="{FF2B5EF4-FFF2-40B4-BE49-F238E27FC236}">
                <a16:creationId xmlns="" xmlns:a16="http://schemas.microsoft.com/office/drawing/2014/main" id="{604BA89D-9C6D-2C47-AEFC-E7E051259189}"/>
              </a:ext>
            </a:extLst>
          </p:cNvPr>
          <p:cNvPicPr>
            <a:picLocks noChangeAspect="1"/>
          </p:cNvPicPr>
          <p:nvPr/>
        </p:nvPicPr>
        <p:blipFill>
          <a:blip r:embed="rId4"/>
          <a:stretch>
            <a:fillRect/>
          </a:stretch>
        </p:blipFill>
        <p:spPr>
          <a:xfrm>
            <a:off x="6536567" y="4422563"/>
            <a:ext cx="2533167" cy="733129"/>
          </a:xfrm>
          <a:prstGeom prst="rect">
            <a:avLst/>
          </a:prstGeom>
        </p:spPr>
      </p:pic>
      <p:sp>
        <p:nvSpPr>
          <p:cNvPr id="24" name="TextBox 16">
            <a:extLst>
              <a:ext uri="{FF2B5EF4-FFF2-40B4-BE49-F238E27FC236}">
                <a16:creationId xmlns="" xmlns:a16="http://schemas.microsoft.com/office/drawing/2014/main" id="{24B0F6A5-04FA-2948-937B-D870A9ABEF67}"/>
              </a:ext>
            </a:extLst>
          </p:cNvPr>
          <p:cNvSpPr txBox="1"/>
          <p:nvPr/>
        </p:nvSpPr>
        <p:spPr>
          <a:xfrm>
            <a:off x="6835162" y="247126"/>
            <a:ext cx="2135429" cy="443905"/>
          </a:xfrm>
          <a:prstGeom prst="rect">
            <a:avLst/>
          </a:prstGeom>
          <a:noFill/>
        </p:spPr>
        <p:txBody>
          <a:bodyPr wrap="square">
            <a:noAutofit/>
          </a:bodyPr>
          <a:lstStyle/>
          <a:p>
            <a:pPr algn="r" defTabSz="1371326">
              <a:defRPr/>
            </a:pPr>
            <a:r>
              <a:rPr lang="en-US" sz="1100" b="1" dirty="0">
                <a:solidFill>
                  <a:schemeClr val="tx2"/>
                </a:solidFill>
                <a:ea typeface="Montserrat" charset="0"/>
                <a:cs typeface="Montserrat" charset="0"/>
              </a:rPr>
              <a:t>European Higher Education Area </a:t>
            </a:r>
          </a:p>
          <a:p>
            <a:pPr algn="r" defTabSz="1371326">
              <a:defRPr/>
            </a:pPr>
            <a:r>
              <a:rPr lang="en-US" sz="1100" b="1" dirty="0">
                <a:solidFill>
                  <a:schemeClr val="tx2"/>
                </a:solidFill>
                <a:ea typeface="Montserrat" charset="0"/>
                <a:cs typeface="Montserrat" charset="0"/>
              </a:rPr>
              <a:t>Bologna Follow-up Group</a:t>
            </a:r>
          </a:p>
        </p:txBody>
      </p:sp>
    </p:spTree>
    <p:extLst>
      <p:ext uri="{BB962C8B-B14F-4D97-AF65-F5344CB8AC3E}">
        <p14:creationId xmlns:p14="http://schemas.microsoft.com/office/powerpoint/2010/main" val="2692757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ttangolo 17">
            <a:extLst>
              <a:ext uri="{FF2B5EF4-FFF2-40B4-BE49-F238E27FC236}">
                <a16:creationId xmlns="" xmlns:a16="http://schemas.microsoft.com/office/drawing/2014/main" id="{A54BAA71-5DA6-D94E-93BB-0DE9A0B4B14D}"/>
              </a:ext>
            </a:extLst>
          </p:cNvPr>
          <p:cNvSpPr/>
          <p:nvPr/>
        </p:nvSpPr>
        <p:spPr>
          <a:xfrm>
            <a:off x="288583" y="817254"/>
            <a:ext cx="8682007" cy="3785652"/>
          </a:xfrm>
          <a:prstGeom prst="rect">
            <a:avLst/>
          </a:prstGeom>
        </p:spPr>
        <p:txBody>
          <a:bodyPr vert="horz" wrap="square" anchor="t" anchorCtr="0">
            <a:spAutoFit/>
          </a:bodyPr>
          <a:lstStyle/>
          <a:p>
            <a:pPr algn="just"/>
            <a:r>
              <a:rPr lang="en-US" sz="1600" dirty="0" smtClean="0">
                <a:solidFill>
                  <a:schemeClr val="tx2"/>
                </a:solidFill>
              </a:rPr>
              <a:t>«</a:t>
            </a:r>
            <a:r>
              <a:rPr lang="en-US" sz="1600" dirty="0">
                <a:solidFill>
                  <a:schemeClr val="tx2"/>
                </a:solidFill>
              </a:rPr>
              <a:t>In order to unlock the full potential of the EHEA and ensure the implementation of Bologna key commitments, we are adopting a structured peer support approach based on solidarity, cooperation and mutual learning. In 2018-2020, </a:t>
            </a:r>
            <a:r>
              <a:rPr lang="en-US" sz="1600" b="1" dirty="0">
                <a:solidFill>
                  <a:schemeClr val="tx2"/>
                </a:solidFill>
              </a:rPr>
              <a:t>thematic peer groups will focus on three key commitments crucial to reinforcing and supporting quality and cooperation inside the EHEA</a:t>
            </a:r>
            <a:r>
              <a:rPr lang="en-US" sz="1600" b="1" dirty="0" smtClean="0">
                <a:solidFill>
                  <a:schemeClr val="tx2"/>
                </a:solidFill>
              </a:rPr>
              <a:t>:</a:t>
            </a:r>
            <a:endParaRPr lang="en-US" sz="1600" b="1" dirty="0">
              <a:solidFill>
                <a:schemeClr val="tx2"/>
              </a:solidFill>
            </a:endParaRPr>
          </a:p>
          <a:p>
            <a:pPr algn="just"/>
            <a:r>
              <a:rPr lang="en-US" sz="1600" dirty="0">
                <a:solidFill>
                  <a:schemeClr val="tx2"/>
                </a:solidFill>
              </a:rPr>
              <a:t>‐ </a:t>
            </a:r>
            <a:r>
              <a:rPr lang="en-US" sz="1600" b="1" dirty="0">
                <a:solidFill>
                  <a:schemeClr val="tx2"/>
                </a:solidFill>
              </a:rPr>
              <a:t>a three-cycle system compatible with the overarching framework of qualifications of the EHEA and first and second cycle degrees scaled by </a:t>
            </a:r>
            <a:r>
              <a:rPr lang="en-US" sz="1600" b="1" dirty="0" smtClean="0">
                <a:solidFill>
                  <a:schemeClr val="tx2"/>
                </a:solidFill>
              </a:rPr>
              <a:t>ECTS,</a:t>
            </a:r>
            <a:endParaRPr lang="en-US" sz="1600" b="1" dirty="0">
              <a:solidFill>
                <a:schemeClr val="tx2"/>
              </a:solidFill>
            </a:endParaRPr>
          </a:p>
          <a:p>
            <a:pPr algn="just"/>
            <a:r>
              <a:rPr lang="en-US" sz="1600" dirty="0">
                <a:solidFill>
                  <a:schemeClr val="tx2"/>
                </a:solidFill>
              </a:rPr>
              <a:t>‐ compliance with the Lisbon Recognition Convention,</a:t>
            </a:r>
          </a:p>
          <a:p>
            <a:pPr algn="just"/>
            <a:r>
              <a:rPr lang="en-US" sz="1600" dirty="0">
                <a:solidFill>
                  <a:schemeClr val="tx2"/>
                </a:solidFill>
              </a:rPr>
              <a:t>‐ and quality assurance in compliance with the Standards and Guidelines for Quality Assurance in the European Higher Education </a:t>
            </a:r>
            <a:r>
              <a:rPr lang="en-US" sz="1600" dirty="0" smtClean="0">
                <a:solidFill>
                  <a:schemeClr val="tx2"/>
                </a:solidFill>
              </a:rPr>
              <a:t>Area.</a:t>
            </a:r>
          </a:p>
          <a:p>
            <a:pPr algn="just"/>
            <a:endParaRPr lang="en-US" sz="1600" dirty="0">
              <a:solidFill>
                <a:schemeClr val="tx2"/>
              </a:solidFill>
            </a:endParaRPr>
          </a:p>
          <a:p>
            <a:pPr algn="just"/>
            <a:r>
              <a:rPr lang="en-US" sz="1600" dirty="0">
                <a:solidFill>
                  <a:schemeClr val="tx2"/>
                </a:solidFill>
              </a:rPr>
              <a:t>We mandate the Bologna follow-up group (BFUG) to implement, coordinate and monitor the adopted peer support approach, and to do so with the aid of </a:t>
            </a:r>
            <a:r>
              <a:rPr lang="en-US" sz="1600" b="1" dirty="0">
                <a:solidFill>
                  <a:schemeClr val="tx2"/>
                </a:solidFill>
              </a:rPr>
              <a:t>the Bologna Implementation Coordination Group </a:t>
            </a:r>
            <a:r>
              <a:rPr lang="en-US" sz="1600" dirty="0">
                <a:solidFill>
                  <a:schemeClr val="tx2"/>
                </a:solidFill>
              </a:rPr>
              <a:t>established to that end. It will </a:t>
            </a:r>
            <a:r>
              <a:rPr lang="en-US" sz="1600" dirty="0" err="1">
                <a:solidFill>
                  <a:schemeClr val="tx2"/>
                </a:solidFill>
              </a:rPr>
              <a:t>analyse</a:t>
            </a:r>
            <a:r>
              <a:rPr lang="en-US" sz="1600" dirty="0">
                <a:solidFill>
                  <a:schemeClr val="tx2"/>
                </a:solidFill>
              </a:rPr>
              <a:t> the first round of peer support and through the BFUG suggest the direction that the activity should take in the future, and report back to us at our next EHEA Ministerial conference in 2020».</a:t>
            </a:r>
          </a:p>
        </p:txBody>
      </p:sp>
      <p:sp>
        <p:nvSpPr>
          <p:cNvPr id="20" name="TextBox 16">
            <a:extLst>
              <a:ext uri="{FF2B5EF4-FFF2-40B4-BE49-F238E27FC236}">
                <a16:creationId xmlns="" xmlns:a16="http://schemas.microsoft.com/office/drawing/2014/main" id="{5356F952-7009-4740-BA6C-7D5450AF82E4}"/>
              </a:ext>
            </a:extLst>
          </p:cNvPr>
          <p:cNvSpPr txBox="1"/>
          <p:nvPr/>
        </p:nvSpPr>
        <p:spPr>
          <a:xfrm>
            <a:off x="288583" y="305410"/>
            <a:ext cx="8682007" cy="511844"/>
          </a:xfrm>
          <a:prstGeom prst="rect">
            <a:avLst/>
          </a:prstGeom>
          <a:noFill/>
        </p:spPr>
        <p:txBody>
          <a:bodyPr wrap="square">
            <a:noAutofit/>
          </a:bodyPr>
          <a:lstStyle/>
          <a:p>
            <a:pPr defTabSz="1371326">
              <a:defRPr/>
            </a:pPr>
            <a:r>
              <a:rPr lang="en-US" b="1" dirty="0" smtClean="0">
                <a:solidFill>
                  <a:schemeClr val="tx2"/>
                </a:solidFill>
                <a:ea typeface="Montserrat" charset="0"/>
                <a:cs typeface="Montserrat" charset="0"/>
              </a:rPr>
              <a:t>THE PARIS COMMUNIQUÉ: THE </a:t>
            </a:r>
            <a:r>
              <a:rPr lang="en-US" b="1" dirty="0" smtClean="0">
                <a:solidFill>
                  <a:schemeClr val="tx2"/>
                </a:solidFill>
              </a:rPr>
              <a:t>BOLOGNA IMPLEMENTATION COORDINATION GROUP</a:t>
            </a:r>
            <a:endParaRPr lang="en-US" b="1" dirty="0">
              <a:solidFill>
                <a:schemeClr val="tx2"/>
              </a:solidFill>
              <a:ea typeface="Montserrat" charset="0"/>
              <a:cs typeface="Montserrat" charset="0"/>
            </a:endParaRPr>
          </a:p>
        </p:txBody>
      </p:sp>
      <p:sp>
        <p:nvSpPr>
          <p:cNvPr id="111" name="Rettangolo 110">
            <a:extLst>
              <a:ext uri="{FF2B5EF4-FFF2-40B4-BE49-F238E27FC236}">
                <a16:creationId xmlns="" xmlns:a16="http://schemas.microsoft.com/office/drawing/2014/main" id="{1BF8B803-5F3A-514F-9C68-C06E44781397}"/>
              </a:ext>
            </a:extLst>
          </p:cNvPr>
          <p:cNvSpPr/>
          <p:nvPr/>
        </p:nvSpPr>
        <p:spPr>
          <a:xfrm>
            <a:off x="0" y="-11109"/>
            <a:ext cx="9144000" cy="821961"/>
          </a:xfrm>
          <a:prstGeom prst="rect">
            <a:avLst/>
          </a:prstGeom>
          <a:solidFill>
            <a:schemeClr val="tx2">
              <a:lumMod val="40000"/>
              <a:lumOff val="6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dirty="0"/>
          </a:p>
        </p:txBody>
      </p:sp>
      <p:sp>
        <p:nvSpPr>
          <p:cNvPr id="22" name="Rettangolo 21">
            <a:extLst>
              <a:ext uri="{FF2B5EF4-FFF2-40B4-BE49-F238E27FC236}">
                <a16:creationId xmlns="" xmlns:a16="http://schemas.microsoft.com/office/drawing/2014/main" id="{B6832062-EDAB-B648-BF42-47ADF6B2B442}"/>
              </a:ext>
            </a:extLst>
          </p:cNvPr>
          <p:cNvSpPr/>
          <p:nvPr/>
        </p:nvSpPr>
        <p:spPr>
          <a:xfrm>
            <a:off x="1562100" y="4752305"/>
            <a:ext cx="5143500" cy="176884"/>
          </a:xfrm>
          <a:prstGeom prst="rect">
            <a:avLst/>
          </a:prstGeom>
          <a:solidFill>
            <a:schemeClr val="tx2">
              <a:lumMod val="40000"/>
              <a:lumOff val="6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dirty="0"/>
          </a:p>
        </p:txBody>
      </p:sp>
      <p:pic>
        <p:nvPicPr>
          <p:cNvPr id="23" name="Immagine 22">
            <a:extLst>
              <a:ext uri="{FF2B5EF4-FFF2-40B4-BE49-F238E27FC236}">
                <a16:creationId xmlns="" xmlns:a16="http://schemas.microsoft.com/office/drawing/2014/main" id="{30C53934-94FD-4648-AEEB-CEC5D50F646A}"/>
              </a:ext>
            </a:extLst>
          </p:cNvPr>
          <p:cNvPicPr>
            <a:picLocks noChangeAspect="1"/>
          </p:cNvPicPr>
          <p:nvPr/>
        </p:nvPicPr>
        <p:blipFill>
          <a:blip r:embed="rId2"/>
          <a:stretch>
            <a:fillRect/>
          </a:stretch>
        </p:blipFill>
        <p:spPr>
          <a:xfrm>
            <a:off x="985838" y="4410075"/>
            <a:ext cx="582370" cy="706623"/>
          </a:xfrm>
          <a:prstGeom prst="rect">
            <a:avLst/>
          </a:prstGeom>
        </p:spPr>
      </p:pic>
      <p:pic>
        <p:nvPicPr>
          <p:cNvPr id="26" name="Immagine 25">
            <a:extLst>
              <a:ext uri="{FF2B5EF4-FFF2-40B4-BE49-F238E27FC236}">
                <a16:creationId xmlns="" xmlns:a16="http://schemas.microsoft.com/office/drawing/2014/main" id="{784B2699-046E-A540-926E-694FCD1398FA}"/>
              </a:ext>
            </a:extLst>
          </p:cNvPr>
          <p:cNvPicPr>
            <a:picLocks noChangeAspect="1"/>
          </p:cNvPicPr>
          <p:nvPr/>
        </p:nvPicPr>
        <p:blipFill>
          <a:blip r:embed="rId3"/>
          <a:stretch>
            <a:fillRect/>
          </a:stretch>
        </p:blipFill>
        <p:spPr>
          <a:xfrm>
            <a:off x="359417" y="4403673"/>
            <a:ext cx="641158" cy="713024"/>
          </a:xfrm>
          <a:prstGeom prst="rect">
            <a:avLst/>
          </a:prstGeom>
        </p:spPr>
      </p:pic>
      <p:sp>
        <p:nvSpPr>
          <p:cNvPr id="27" name="Rettangolo 26">
            <a:extLst>
              <a:ext uri="{FF2B5EF4-FFF2-40B4-BE49-F238E27FC236}">
                <a16:creationId xmlns="" xmlns:a16="http://schemas.microsoft.com/office/drawing/2014/main" id="{44F7BCC9-56EF-AB49-AD82-272D54212ECE}"/>
              </a:ext>
            </a:extLst>
          </p:cNvPr>
          <p:cNvSpPr/>
          <p:nvPr/>
        </p:nvSpPr>
        <p:spPr>
          <a:xfrm>
            <a:off x="0" y="4752305"/>
            <a:ext cx="311150" cy="176883"/>
          </a:xfrm>
          <a:prstGeom prst="rect">
            <a:avLst/>
          </a:prstGeom>
          <a:solidFill>
            <a:schemeClr val="tx2">
              <a:lumMod val="40000"/>
              <a:lumOff val="6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dirty="0"/>
              <a:t> </a:t>
            </a:r>
          </a:p>
        </p:txBody>
      </p:sp>
      <p:pic>
        <p:nvPicPr>
          <p:cNvPr id="28" name="Immagine 27">
            <a:extLst>
              <a:ext uri="{FF2B5EF4-FFF2-40B4-BE49-F238E27FC236}">
                <a16:creationId xmlns="" xmlns:a16="http://schemas.microsoft.com/office/drawing/2014/main" id="{604BA89D-9C6D-2C47-AEFC-E7E051259189}"/>
              </a:ext>
            </a:extLst>
          </p:cNvPr>
          <p:cNvPicPr>
            <a:picLocks noChangeAspect="1"/>
          </p:cNvPicPr>
          <p:nvPr/>
        </p:nvPicPr>
        <p:blipFill>
          <a:blip r:embed="rId4"/>
          <a:stretch>
            <a:fillRect/>
          </a:stretch>
        </p:blipFill>
        <p:spPr>
          <a:xfrm>
            <a:off x="6536567" y="4422563"/>
            <a:ext cx="2533167" cy="733129"/>
          </a:xfrm>
          <a:prstGeom prst="rect">
            <a:avLst/>
          </a:prstGeom>
        </p:spPr>
      </p:pic>
    </p:spTree>
    <p:extLst>
      <p:ext uri="{BB962C8B-B14F-4D97-AF65-F5344CB8AC3E}">
        <p14:creationId xmlns:p14="http://schemas.microsoft.com/office/powerpoint/2010/main" val="18935924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ttangolo 17">
            <a:extLst>
              <a:ext uri="{FF2B5EF4-FFF2-40B4-BE49-F238E27FC236}">
                <a16:creationId xmlns="" xmlns:a16="http://schemas.microsoft.com/office/drawing/2014/main" id="{A54BAA71-5DA6-D94E-93BB-0DE9A0B4B14D}"/>
              </a:ext>
            </a:extLst>
          </p:cNvPr>
          <p:cNvSpPr/>
          <p:nvPr/>
        </p:nvSpPr>
        <p:spPr>
          <a:xfrm>
            <a:off x="311150" y="1338634"/>
            <a:ext cx="4297526" cy="2031325"/>
          </a:xfrm>
          <a:prstGeom prst="rect">
            <a:avLst/>
          </a:prstGeom>
        </p:spPr>
        <p:txBody>
          <a:bodyPr vert="horz" wrap="square" anchor="t" anchorCtr="0">
            <a:spAutoFit/>
          </a:bodyPr>
          <a:lstStyle/>
          <a:p>
            <a:pPr algn="just"/>
            <a:r>
              <a:rPr lang="en-US" sz="1400" b="1" dirty="0" smtClean="0">
                <a:solidFill>
                  <a:schemeClr val="tx2"/>
                </a:solidFill>
              </a:rPr>
              <a:t>BICG </a:t>
            </a:r>
            <a:r>
              <a:rPr lang="en-US" sz="1400" b="1" dirty="0">
                <a:solidFill>
                  <a:schemeClr val="tx2"/>
                </a:solidFill>
              </a:rPr>
              <a:t>– Bologna Implementation Coordination Group</a:t>
            </a:r>
          </a:p>
          <a:p>
            <a:pPr algn="just"/>
            <a:endParaRPr lang="en-US" sz="1400" dirty="0">
              <a:solidFill>
                <a:schemeClr val="tx2"/>
              </a:solidFill>
            </a:endParaRPr>
          </a:p>
          <a:p>
            <a:pPr algn="just"/>
            <a:r>
              <a:rPr lang="en-US" sz="1400" b="1" dirty="0">
                <a:solidFill>
                  <a:schemeClr val="tx2"/>
                </a:solidFill>
              </a:rPr>
              <a:t>3 Thematic Peer Groups  (TPGs):</a:t>
            </a:r>
          </a:p>
          <a:p>
            <a:pPr algn="just"/>
            <a:r>
              <a:rPr lang="en-US" sz="1400" dirty="0" smtClean="0">
                <a:solidFill>
                  <a:schemeClr val="tx2"/>
                </a:solidFill>
              </a:rPr>
              <a:t>TPG </a:t>
            </a:r>
            <a:r>
              <a:rPr lang="en-US" sz="1400" dirty="0">
                <a:solidFill>
                  <a:schemeClr val="tx2"/>
                </a:solidFill>
              </a:rPr>
              <a:t>- QF-EHEA</a:t>
            </a:r>
          </a:p>
          <a:p>
            <a:pPr algn="just"/>
            <a:r>
              <a:rPr lang="en-US" sz="1400" dirty="0" smtClean="0">
                <a:solidFill>
                  <a:schemeClr val="tx2"/>
                </a:solidFill>
              </a:rPr>
              <a:t>TPG </a:t>
            </a:r>
            <a:r>
              <a:rPr lang="mr-IN" sz="1400" dirty="0" smtClean="0">
                <a:solidFill>
                  <a:schemeClr val="tx2"/>
                </a:solidFill>
              </a:rPr>
              <a:t>–</a:t>
            </a:r>
            <a:r>
              <a:rPr lang="en-US" sz="1400" dirty="0" smtClean="0">
                <a:solidFill>
                  <a:schemeClr val="tx2"/>
                </a:solidFill>
              </a:rPr>
              <a:t> LRC</a:t>
            </a:r>
          </a:p>
          <a:p>
            <a:pPr algn="just"/>
            <a:r>
              <a:rPr lang="en-US" sz="1400" dirty="0" smtClean="0">
                <a:solidFill>
                  <a:schemeClr val="tx2"/>
                </a:solidFill>
              </a:rPr>
              <a:t>TPG </a:t>
            </a:r>
            <a:r>
              <a:rPr lang="mr-IN" sz="1400" dirty="0" smtClean="0">
                <a:solidFill>
                  <a:schemeClr val="tx2"/>
                </a:solidFill>
              </a:rPr>
              <a:t>–</a:t>
            </a:r>
            <a:r>
              <a:rPr lang="en-US" sz="1400" dirty="0" smtClean="0">
                <a:solidFill>
                  <a:schemeClr val="tx2"/>
                </a:solidFill>
              </a:rPr>
              <a:t> QA</a:t>
            </a:r>
          </a:p>
          <a:p>
            <a:pPr algn="just"/>
            <a:endParaRPr lang="en-US" sz="1400" dirty="0">
              <a:solidFill>
                <a:schemeClr val="tx2"/>
              </a:solidFill>
            </a:endParaRPr>
          </a:p>
          <a:p>
            <a:pPr algn="just"/>
            <a:r>
              <a:rPr lang="en-US" sz="1400" dirty="0" smtClean="0">
                <a:solidFill>
                  <a:schemeClr val="tx2"/>
                </a:solidFill>
              </a:rPr>
              <a:t>NB: European Commission is going to launch a call for peer activities</a:t>
            </a:r>
            <a:endParaRPr lang="en-US" sz="1400" dirty="0">
              <a:solidFill>
                <a:schemeClr val="tx2"/>
              </a:solidFill>
            </a:endParaRPr>
          </a:p>
        </p:txBody>
      </p:sp>
      <p:sp>
        <p:nvSpPr>
          <p:cNvPr id="20" name="TextBox 16">
            <a:extLst>
              <a:ext uri="{FF2B5EF4-FFF2-40B4-BE49-F238E27FC236}">
                <a16:creationId xmlns="" xmlns:a16="http://schemas.microsoft.com/office/drawing/2014/main" id="{5356F952-7009-4740-BA6C-7D5450AF82E4}"/>
              </a:ext>
            </a:extLst>
          </p:cNvPr>
          <p:cNvSpPr txBox="1"/>
          <p:nvPr/>
        </p:nvSpPr>
        <p:spPr>
          <a:xfrm>
            <a:off x="288583" y="826790"/>
            <a:ext cx="8682007" cy="511844"/>
          </a:xfrm>
          <a:prstGeom prst="rect">
            <a:avLst/>
          </a:prstGeom>
          <a:noFill/>
        </p:spPr>
        <p:txBody>
          <a:bodyPr wrap="square">
            <a:noAutofit/>
          </a:bodyPr>
          <a:lstStyle/>
          <a:p>
            <a:pPr defTabSz="1371326">
              <a:defRPr/>
            </a:pPr>
            <a:r>
              <a:rPr lang="en-US" b="1" dirty="0" smtClean="0">
                <a:solidFill>
                  <a:schemeClr val="tx2"/>
                </a:solidFill>
                <a:ea typeface="Montserrat" charset="0"/>
                <a:cs typeface="Montserrat" charset="0"/>
              </a:rPr>
              <a:t>THE PARIS COMMUNIQUÉ: THE </a:t>
            </a:r>
            <a:r>
              <a:rPr lang="en-US" b="1" dirty="0" smtClean="0">
                <a:solidFill>
                  <a:schemeClr val="tx2"/>
                </a:solidFill>
              </a:rPr>
              <a:t>BOLOGNA IMPLEMENTATION COORDINATION GROUP</a:t>
            </a:r>
            <a:endParaRPr lang="en-US" b="1" dirty="0">
              <a:solidFill>
                <a:schemeClr val="tx2"/>
              </a:solidFill>
              <a:ea typeface="Montserrat" charset="0"/>
              <a:cs typeface="Montserrat" charset="0"/>
            </a:endParaRPr>
          </a:p>
        </p:txBody>
      </p:sp>
      <p:sp>
        <p:nvSpPr>
          <p:cNvPr id="111" name="Rettangolo 110">
            <a:extLst>
              <a:ext uri="{FF2B5EF4-FFF2-40B4-BE49-F238E27FC236}">
                <a16:creationId xmlns="" xmlns:a16="http://schemas.microsoft.com/office/drawing/2014/main" id="{1BF8B803-5F3A-514F-9C68-C06E44781397}"/>
              </a:ext>
            </a:extLst>
          </p:cNvPr>
          <p:cNvSpPr/>
          <p:nvPr/>
        </p:nvSpPr>
        <p:spPr>
          <a:xfrm>
            <a:off x="0" y="-11109"/>
            <a:ext cx="9144000" cy="821961"/>
          </a:xfrm>
          <a:prstGeom prst="rect">
            <a:avLst/>
          </a:prstGeom>
          <a:solidFill>
            <a:schemeClr val="tx2">
              <a:lumMod val="40000"/>
              <a:lumOff val="6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dirty="0"/>
          </a:p>
        </p:txBody>
      </p:sp>
      <p:sp>
        <p:nvSpPr>
          <p:cNvPr id="22" name="Rettangolo 21">
            <a:extLst>
              <a:ext uri="{FF2B5EF4-FFF2-40B4-BE49-F238E27FC236}">
                <a16:creationId xmlns="" xmlns:a16="http://schemas.microsoft.com/office/drawing/2014/main" id="{B6832062-EDAB-B648-BF42-47ADF6B2B442}"/>
              </a:ext>
            </a:extLst>
          </p:cNvPr>
          <p:cNvSpPr/>
          <p:nvPr/>
        </p:nvSpPr>
        <p:spPr>
          <a:xfrm>
            <a:off x="1562100" y="4752305"/>
            <a:ext cx="5143500" cy="176884"/>
          </a:xfrm>
          <a:prstGeom prst="rect">
            <a:avLst/>
          </a:prstGeom>
          <a:solidFill>
            <a:schemeClr val="tx2">
              <a:lumMod val="40000"/>
              <a:lumOff val="6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dirty="0"/>
          </a:p>
        </p:txBody>
      </p:sp>
      <p:pic>
        <p:nvPicPr>
          <p:cNvPr id="23" name="Immagine 22">
            <a:extLst>
              <a:ext uri="{FF2B5EF4-FFF2-40B4-BE49-F238E27FC236}">
                <a16:creationId xmlns="" xmlns:a16="http://schemas.microsoft.com/office/drawing/2014/main" id="{30C53934-94FD-4648-AEEB-CEC5D50F646A}"/>
              </a:ext>
            </a:extLst>
          </p:cNvPr>
          <p:cNvPicPr>
            <a:picLocks noChangeAspect="1"/>
          </p:cNvPicPr>
          <p:nvPr/>
        </p:nvPicPr>
        <p:blipFill>
          <a:blip r:embed="rId2"/>
          <a:stretch>
            <a:fillRect/>
          </a:stretch>
        </p:blipFill>
        <p:spPr>
          <a:xfrm>
            <a:off x="985838" y="4410075"/>
            <a:ext cx="582370" cy="706623"/>
          </a:xfrm>
          <a:prstGeom prst="rect">
            <a:avLst/>
          </a:prstGeom>
        </p:spPr>
      </p:pic>
      <p:pic>
        <p:nvPicPr>
          <p:cNvPr id="26" name="Immagine 25">
            <a:extLst>
              <a:ext uri="{FF2B5EF4-FFF2-40B4-BE49-F238E27FC236}">
                <a16:creationId xmlns="" xmlns:a16="http://schemas.microsoft.com/office/drawing/2014/main" id="{784B2699-046E-A540-926E-694FCD1398FA}"/>
              </a:ext>
            </a:extLst>
          </p:cNvPr>
          <p:cNvPicPr>
            <a:picLocks noChangeAspect="1"/>
          </p:cNvPicPr>
          <p:nvPr/>
        </p:nvPicPr>
        <p:blipFill>
          <a:blip r:embed="rId3"/>
          <a:stretch>
            <a:fillRect/>
          </a:stretch>
        </p:blipFill>
        <p:spPr>
          <a:xfrm>
            <a:off x="359417" y="4403673"/>
            <a:ext cx="641158" cy="713024"/>
          </a:xfrm>
          <a:prstGeom prst="rect">
            <a:avLst/>
          </a:prstGeom>
        </p:spPr>
      </p:pic>
      <p:sp>
        <p:nvSpPr>
          <p:cNvPr id="27" name="Rettangolo 26">
            <a:extLst>
              <a:ext uri="{FF2B5EF4-FFF2-40B4-BE49-F238E27FC236}">
                <a16:creationId xmlns="" xmlns:a16="http://schemas.microsoft.com/office/drawing/2014/main" id="{44F7BCC9-56EF-AB49-AD82-272D54212ECE}"/>
              </a:ext>
            </a:extLst>
          </p:cNvPr>
          <p:cNvSpPr/>
          <p:nvPr/>
        </p:nvSpPr>
        <p:spPr>
          <a:xfrm>
            <a:off x="0" y="4752305"/>
            <a:ext cx="311150" cy="176883"/>
          </a:xfrm>
          <a:prstGeom prst="rect">
            <a:avLst/>
          </a:prstGeom>
          <a:solidFill>
            <a:schemeClr val="tx2">
              <a:lumMod val="40000"/>
              <a:lumOff val="6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dirty="0"/>
              <a:t> </a:t>
            </a:r>
          </a:p>
        </p:txBody>
      </p:sp>
      <p:pic>
        <p:nvPicPr>
          <p:cNvPr id="28" name="Immagine 27">
            <a:extLst>
              <a:ext uri="{FF2B5EF4-FFF2-40B4-BE49-F238E27FC236}">
                <a16:creationId xmlns="" xmlns:a16="http://schemas.microsoft.com/office/drawing/2014/main" id="{604BA89D-9C6D-2C47-AEFC-E7E051259189}"/>
              </a:ext>
            </a:extLst>
          </p:cNvPr>
          <p:cNvPicPr>
            <a:picLocks noChangeAspect="1"/>
          </p:cNvPicPr>
          <p:nvPr/>
        </p:nvPicPr>
        <p:blipFill>
          <a:blip r:embed="rId4"/>
          <a:stretch>
            <a:fillRect/>
          </a:stretch>
        </p:blipFill>
        <p:spPr>
          <a:xfrm>
            <a:off x="6536567" y="4422563"/>
            <a:ext cx="2533167" cy="733129"/>
          </a:xfrm>
          <a:prstGeom prst="rect">
            <a:avLst/>
          </a:prstGeom>
        </p:spPr>
      </p:pic>
      <p:sp>
        <p:nvSpPr>
          <p:cNvPr id="24" name="TextBox 16">
            <a:extLst>
              <a:ext uri="{FF2B5EF4-FFF2-40B4-BE49-F238E27FC236}">
                <a16:creationId xmlns="" xmlns:a16="http://schemas.microsoft.com/office/drawing/2014/main" id="{24B0F6A5-04FA-2948-937B-D870A9ABEF67}"/>
              </a:ext>
            </a:extLst>
          </p:cNvPr>
          <p:cNvSpPr txBox="1"/>
          <p:nvPr/>
        </p:nvSpPr>
        <p:spPr>
          <a:xfrm>
            <a:off x="6835162" y="247126"/>
            <a:ext cx="2135429" cy="443905"/>
          </a:xfrm>
          <a:prstGeom prst="rect">
            <a:avLst/>
          </a:prstGeom>
          <a:noFill/>
        </p:spPr>
        <p:txBody>
          <a:bodyPr wrap="square">
            <a:noAutofit/>
          </a:bodyPr>
          <a:lstStyle/>
          <a:p>
            <a:pPr algn="r" defTabSz="1371326">
              <a:defRPr/>
            </a:pPr>
            <a:r>
              <a:rPr lang="en-US" sz="1100" b="1" dirty="0">
                <a:solidFill>
                  <a:schemeClr val="tx2"/>
                </a:solidFill>
                <a:ea typeface="Montserrat" charset="0"/>
                <a:cs typeface="Montserrat" charset="0"/>
              </a:rPr>
              <a:t>European Higher Education Area </a:t>
            </a:r>
          </a:p>
          <a:p>
            <a:pPr algn="r" defTabSz="1371326">
              <a:defRPr/>
            </a:pPr>
            <a:r>
              <a:rPr lang="en-US" sz="1100" b="1" dirty="0">
                <a:solidFill>
                  <a:schemeClr val="tx2"/>
                </a:solidFill>
                <a:ea typeface="Montserrat" charset="0"/>
                <a:cs typeface="Montserrat" charset="0"/>
              </a:rPr>
              <a:t>Bologna Follow-up Group</a:t>
            </a:r>
          </a:p>
        </p:txBody>
      </p:sp>
      <p:sp>
        <p:nvSpPr>
          <p:cNvPr id="12" name="Ellipse 10"/>
          <p:cNvSpPr/>
          <p:nvPr/>
        </p:nvSpPr>
        <p:spPr>
          <a:xfrm>
            <a:off x="5282854" y="1380917"/>
            <a:ext cx="1152128" cy="589935"/>
          </a:xfrm>
          <a:prstGeom prst="ellipse">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sz="1400" dirty="0" smtClean="0">
                <a:solidFill>
                  <a:sysClr val="windowText" lastClr="000000"/>
                </a:solidFill>
              </a:rPr>
              <a:t>BICG</a:t>
            </a:r>
            <a:endParaRPr lang="fr-FR" sz="1400" dirty="0">
              <a:solidFill>
                <a:sysClr val="windowText" lastClr="000000"/>
              </a:solidFill>
            </a:endParaRPr>
          </a:p>
        </p:txBody>
      </p:sp>
      <p:sp>
        <p:nvSpPr>
          <p:cNvPr id="13" name="Ellipse 10"/>
          <p:cNvSpPr/>
          <p:nvPr/>
        </p:nvSpPr>
        <p:spPr>
          <a:xfrm>
            <a:off x="5354862" y="2284820"/>
            <a:ext cx="1008112" cy="1310015"/>
          </a:xfrm>
          <a:prstGeom prst="ellipse">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sz="1400" dirty="0" smtClean="0">
              <a:solidFill>
                <a:sysClr val="windowText" lastClr="000000"/>
              </a:solidFill>
            </a:endParaRPr>
          </a:p>
          <a:p>
            <a:pPr algn="ctr"/>
            <a:endParaRPr lang="fr-FR" sz="1400" dirty="0">
              <a:solidFill>
                <a:sysClr val="windowText" lastClr="000000"/>
              </a:solidFill>
            </a:endParaRPr>
          </a:p>
          <a:p>
            <a:pPr algn="ctr"/>
            <a:r>
              <a:rPr lang="fr-FR" sz="1400" dirty="0" smtClean="0">
                <a:solidFill>
                  <a:sysClr val="windowText" lastClr="000000"/>
                </a:solidFill>
              </a:rPr>
              <a:t>3 </a:t>
            </a:r>
            <a:r>
              <a:rPr lang="fr-FR" sz="1400" dirty="0" err="1" smtClean="0">
                <a:solidFill>
                  <a:sysClr val="windowText" lastClr="000000"/>
                </a:solidFill>
              </a:rPr>
              <a:t>TPGs</a:t>
            </a:r>
            <a:endParaRPr lang="fr-FR" sz="1400" dirty="0">
              <a:solidFill>
                <a:sysClr val="windowText" lastClr="000000"/>
              </a:solidFill>
            </a:endParaRPr>
          </a:p>
          <a:p>
            <a:pPr algn="ctr"/>
            <a:r>
              <a:rPr lang="fr-FR" sz="1100" dirty="0" smtClean="0">
                <a:solidFill>
                  <a:sysClr val="windowText" lastClr="000000"/>
                </a:solidFill>
              </a:rPr>
              <a:t>QF-EHEA</a:t>
            </a:r>
          </a:p>
          <a:p>
            <a:pPr algn="ctr"/>
            <a:r>
              <a:rPr lang="fr-FR" sz="1100" dirty="0" smtClean="0">
                <a:solidFill>
                  <a:sysClr val="windowText" lastClr="000000"/>
                </a:solidFill>
              </a:rPr>
              <a:t>LRC</a:t>
            </a:r>
          </a:p>
          <a:p>
            <a:pPr algn="ctr"/>
            <a:r>
              <a:rPr lang="fr-FR" sz="1100" dirty="0" smtClean="0">
                <a:solidFill>
                  <a:sysClr val="windowText" lastClr="000000"/>
                </a:solidFill>
              </a:rPr>
              <a:t>QA</a:t>
            </a:r>
          </a:p>
          <a:p>
            <a:pPr algn="ctr"/>
            <a:endParaRPr lang="fr-FR" sz="1100" dirty="0" smtClean="0">
              <a:solidFill>
                <a:sysClr val="windowText" lastClr="000000"/>
              </a:solidFill>
            </a:endParaRPr>
          </a:p>
          <a:p>
            <a:pPr marL="285750" indent="-285750" algn="ctr">
              <a:buFontTx/>
              <a:buChar char="-"/>
            </a:pPr>
            <a:endParaRPr lang="fr-FR" sz="1400" dirty="0">
              <a:solidFill>
                <a:sysClr val="windowText" lastClr="000000"/>
              </a:solidFill>
            </a:endParaRPr>
          </a:p>
        </p:txBody>
      </p:sp>
      <p:cxnSp>
        <p:nvCxnSpPr>
          <p:cNvPr id="14" name="Connettore 2 13"/>
          <p:cNvCxnSpPr/>
          <p:nvPr/>
        </p:nvCxnSpPr>
        <p:spPr>
          <a:xfrm>
            <a:off x="5858918" y="1970852"/>
            <a:ext cx="0" cy="2563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CasellaDiTesto 1"/>
          <p:cNvSpPr txBox="1"/>
          <p:nvPr/>
        </p:nvSpPr>
        <p:spPr>
          <a:xfrm>
            <a:off x="758446" y="3875217"/>
            <a:ext cx="7898016" cy="338554"/>
          </a:xfrm>
          <a:prstGeom prst="rect">
            <a:avLst/>
          </a:prstGeom>
          <a:noFill/>
        </p:spPr>
        <p:txBody>
          <a:bodyPr wrap="none" rtlCol="0">
            <a:spAutoFit/>
          </a:bodyPr>
          <a:lstStyle/>
          <a:p>
            <a:r>
              <a:rPr lang="en-GB" sz="1600" dirty="0" smtClean="0">
                <a:solidFill>
                  <a:schemeClr val="tx2"/>
                </a:solidFill>
              </a:rPr>
              <a:t>The BICG has received </a:t>
            </a:r>
            <a:r>
              <a:rPr lang="en-GB" sz="1600" b="1" dirty="0" smtClean="0">
                <a:solidFill>
                  <a:schemeClr val="tx2"/>
                </a:solidFill>
              </a:rPr>
              <a:t>22 answers</a:t>
            </a:r>
            <a:r>
              <a:rPr lang="en-GB" sz="1600" dirty="0" smtClean="0">
                <a:solidFill>
                  <a:schemeClr val="tx2"/>
                </a:solidFill>
              </a:rPr>
              <a:t> from countries and stakeholders to take part to the TPG 1</a:t>
            </a:r>
            <a:endParaRPr lang="en-GB" sz="1600" dirty="0">
              <a:solidFill>
                <a:schemeClr val="tx2"/>
              </a:solidFill>
            </a:endParaRPr>
          </a:p>
        </p:txBody>
      </p:sp>
    </p:spTree>
    <p:extLst>
      <p:ext uri="{BB962C8B-B14F-4D97-AF65-F5344CB8AC3E}">
        <p14:creationId xmlns:p14="http://schemas.microsoft.com/office/powerpoint/2010/main" val="102171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ttangolo 32">
            <a:extLst>
              <a:ext uri="{FF2B5EF4-FFF2-40B4-BE49-F238E27FC236}">
                <a16:creationId xmlns="" xmlns:a16="http://schemas.microsoft.com/office/drawing/2014/main" id="{E3D4667C-FB35-9B45-B419-740415813D88}"/>
              </a:ext>
            </a:extLst>
          </p:cNvPr>
          <p:cNvSpPr/>
          <p:nvPr/>
        </p:nvSpPr>
        <p:spPr>
          <a:xfrm>
            <a:off x="0" y="991462"/>
            <a:ext cx="9144000" cy="3186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dirty="0"/>
          </a:p>
        </p:txBody>
      </p:sp>
      <p:sp>
        <p:nvSpPr>
          <p:cNvPr id="42" name="Rettangolo 41">
            <a:extLst>
              <a:ext uri="{FF2B5EF4-FFF2-40B4-BE49-F238E27FC236}">
                <a16:creationId xmlns="" xmlns:a16="http://schemas.microsoft.com/office/drawing/2014/main" id="{D31847EA-9CD2-334C-842B-1832F7DD1902}"/>
              </a:ext>
            </a:extLst>
          </p:cNvPr>
          <p:cNvSpPr/>
          <p:nvPr/>
        </p:nvSpPr>
        <p:spPr>
          <a:xfrm>
            <a:off x="-42964" y="378135"/>
            <a:ext cx="4193865" cy="4651279"/>
          </a:xfrm>
          <a:custGeom>
            <a:avLst/>
            <a:gdLst>
              <a:gd name="connsiteX0" fmla="*/ 0 w 1654066"/>
              <a:gd name="connsiteY0" fmla="*/ 0 h 4328352"/>
              <a:gd name="connsiteX1" fmla="*/ 1654066 w 1654066"/>
              <a:gd name="connsiteY1" fmla="*/ 0 h 4328352"/>
              <a:gd name="connsiteX2" fmla="*/ 1654066 w 1654066"/>
              <a:gd name="connsiteY2" fmla="*/ 4328352 h 4328352"/>
              <a:gd name="connsiteX3" fmla="*/ 0 w 1654066"/>
              <a:gd name="connsiteY3" fmla="*/ 4328352 h 4328352"/>
              <a:gd name="connsiteX4" fmla="*/ 0 w 1654066"/>
              <a:gd name="connsiteY4" fmla="*/ 0 h 4328352"/>
              <a:gd name="connsiteX0" fmla="*/ 0 w 3940066"/>
              <a:gd name="connsiteY0" fmla="*/ 0 h 4328352"/>
              <a:gd name="connsiteX1" fmla="*/ 1654066 w 3940066"/>
              <a:gd name="connsiteY1" fmla="*/ 0 h 4328352"/>
              <a:gd name="connsiteX2" fmla="*/ 3940066 w 3940066"/>
              <a:gd name="connsiteY2" fmla="*/ 3038032 h 4328352"/>
              <a:gd name="connsiteX3" fmla="*/ 0 w 3940066"/>
              <a:gd name="connsiteY3" fmla="*/ 4328352 h 4328352"/>
              <a:gd name="connsiteX4" fmla="*/ 0 w 3940066"/>
              <a:gd name="connsiteY4" fmla="*/ 0 h 4328352"/>
              <a:gd name="connsiteX0" fmla="*/ 0 w 3845693"/>
              <a:gd name="connsiteY0" fmla="*/ 0 h 4328352"/>
              <a:gd name="connsiteX1" fmla="*/ 1654066 w 3845693"/>
              <a:gd name="connsiteY1" fmla="*/ 0 h 4328352"/>
              <a:gd name="connsiteX2" fmla="*/ 3845693 w 3845693"/>
              <a:gd name="connsiteY2" fmla="*/ 2225885 h 4328352"/>
              <a:gd name="connsiteX3" fmla="*/ 0 w 3845693"/>
              <a:gd name="connsiteY3" fmla="*/ 4328352 h 4328352"/>
              <a:gd name="connsiteX4" fmla="*/ 0 w 3845693"/>
              <a:gd name="connsiteY4" fmla="*/ 0 h 4328352"/>
              <a:gd name="connsiteX0" fmla="*/ 0 w 3845693"/>
              <a:gd name="connsiteY0" fmla="*/ 0 h 4400983"/>
              <a:gd name="connsiteX1" fmla="*/ 1654066 w 3845693"/>
              <a:gd name="connsiteY1" fmla="*/ 0 h 4400983"/>
              <a:gd name="connsiteX2" fmla="*/ 3845693 w 3845693"/>
              <a:gd name="connsiteY2" fmla="*/ 2225885 h 4400983"/>
              <a:gd name="connsiteX3" fmla="*/ 247728 w 3845693"/>
              <a:gd name="connsiteY3" fmla="*/ 4400983 h 4400983"/>
              <a:gd name="connsiteX4" fmla="*/ 0 w 3845693"/>
              <a:gd name="connsiteY4" fmla="*/ 0 h 4400983"/>
              <a:gd name="connsiteX0" fmla="*/ 11797 w 3597965"/>
              <a:gd name="connsiteY0" fmla="*/ 0 h 4467011"/>
              <a:gd name="connsiteX1" fmla="*/ 1406338 w 3597965"/>
              <a:gd name="connsiteY1" fmla="*/ 66028 h 4467011"/>
              <a:gd name="connsiteX2" fmla="*/ 3597965 w 3597965"/>
              <a:gd name="connsiteY2" fmla="*/ 2291913 h 4467011"/>
              <a:gd name="connsiteX3" fmla="*/ 0 w 3597965"/>
              <a:gd name="connsiteY3" fmla="*/ 4467011 h 4467011"/>
              <a:gd name="connsiteX4" fmla="*/ 11797 w 3597965"/>
              <a:gd name="connsiteY4" fmla="*/ 0 h 44670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7965" h="4467011">
                <a:moveTo>
                  <a:pt x="11797" y="0"/>
                </a:moveTo>
                <a:lnTo>
                  <a:pt x="1406338" y="66028"/>
                </a:lnTo>
                <a:lnTo>
                  <a:pt x="3597965" y="2291913"/>
                </a:lnTo>
                <a:lnTo>
                  <a:pt x="0" y="4467011"/>
                </a:lnTo>
                <a:cubicBezTo>
                  <a:pt x="3932" y="2978007"/>
                  <a:pt x="7865" y="1489004"/>
                  <a:pt x="1179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a:p>
        </p:txBody>
      </p:sp>
      <p:pic>
        <p:nvPicPr>
          <p:cNvPr id="15" name="Immagine 14">
            <a:extLst>
              <a:ext uri="{FF2B5EF4-FFF2-40B4-BE49-F238E27FC236}">
                <a16:creationId xmlns="" xmlns:a16="http://schemas.microsoft.com/office/drawing/2014/main" id="{AB896843-7E17-6744-AB1C-08AB9D62F23F}"/>
              </a:ext>
            </a:extLst>
          </p:cNvPr>
          <p:cNvPicPr>
            <a:picLocks noChangeAspect="1"/>
          </p:cNvPicPr>
          <p:nvPr/>
        </p:nvPicPr>
        <p:blipFill>
          <a:blip r:embed="rId2"/>
          <a:stretch>
            <a:fillRect/>
          </a:stretch>
        </p:blipFill>
        <p:spPr>
          <a:xfrm>
            <a:off x="8088558" y="4276048"/>
            <a:ext cx="649793" cy="788430"/>
          </a:xfrm>
          <a:prstGeom prst="rect">
            <a:avLst/>
          </a:prstGeom>
        </p:spPr>
      </p:pic>
      <p:pic>
        <p:nvPicPr>
          <p:cNvPr id="17" name="Immagine 16">
            <a:extLst>
              <a:ext uri="{FF2B5EF4-FFF2-40B4-BE49-F238E27FC236}">
                <a16:creationId xmlns="" xmlns:a16="http://schemas.microsoft.com/office/drawing/2014/main" id="{33734F07-BF40-DB4D-BC90-66F6EC470904}"/>
              </a:ext>
            </a:extLst>
          </p:cNvPr>
          <p:cNvPicPr>
            <a:picLocks noChangeAspect="1"/>
          </p:cNvPicPr>
          <p:nvPr/>
        </p:nvPicPr>
        <p:blipFill>
          <a:blip r:embed="rId3"/>
          <a:stretch>
            <a:fillRect/>
          </a:stretch>
        </p:blipFill>
        <p:spPr>
          <a:xfrm>
            <a:off x="7373171" y="4270407"/>
            <a:ext cx="715387" cy="795574"/>
          </a:xfrm>
          <a:prstGeom prst="rect">
            <a:avLst/>
          </a:prstGeom>
        </p:spPr>
      </p:pic>
      <p:pic>
        <p:nvPicPr>
          <p:cNvPr id="47" name="Immagine 46">
            <a:extLst>
              <a:ext uri="{FF2B5EF4-FFF2-40B4-BE49-F238E27FC236}">
                <a16:creationId xmlns="" xmlns:a16="http://schemas.microsoft.com/office/drawing/2014/main" id="{487C83E3-2074-0F45-9054-E90264FCB0CF}"/>
              </a:ext>
            </a:extLst>
          </p:cNvPr>
          <p:cNvPicPr>
            <a:picLocks noChangeAspect="1"/>
          </p:cNvPicPr>
          <p:nvPr/>
        </p:nvPicPr>
        <p:blipFill>
          <a:blip r:embed="rId4"/>
          <a:stretch>
            <a:fillRect/>
          </a:stretch>
        </p:blipFill>
        <p:spPr>
          <a:xfrm>
            <a:off x="-155834" y="-1103328"/>
            <a:ext cx="4570441" cy="6463501"/>
          </a:xfrm>
          <a:prstGeom prst="rect">
            <a:avLst/>
          </a:prstGeom>
        </p:spPr>
      </p:pic>
      <p:sp>
        <p:nvSpPr>
          <p:cNvPr id="13" name="Rettangolo 12">
            <a:extLst>
              <a:ext uri="{FF2B5EF4-FFF2-40B4-BE49-F238E27FC236}">
                <a16:creationId xmlns="" xmlns:a16="http://schemas.microsoft.com/office/drawing/2014/main" id="{F6336FF9-E70C-CC47-A825-D0FB4537E4DE}"/>
              </a:ext>
            </a:extLst>
          </p:cNvPr>
          <p:cNvSpPr/>
          <p:nvPr/>
        </p:nvSpPr>
        <p:spPr>
          <a:xfrm>
            <a:off x="2687304" y="3794379"/>
            <a:ext cx="6186413" cy="265457"/>
          </a:xfrm>
          <a:prstGeom prst="rect">
            <a:avLst/>
          </a:prstGeom>
        </p:spPr>
        <p:txBody>
          <a:bodyPr wrap="square">
            <a:spAutoFit/>
          </a:bodyPr>
          <a:lstStyle/>
          <a:p>
            <a:pPr algn="r"/>
            <a:r>
              <a:rPr lang="en-US" sz="1125" b="1" dirty="0" smtClean="0">
                <a:solidFill>
                  <a:schemeClr val="bg1"/>
                </a:solidFill>
              </a:rPr>
              <a:t>Luca Lantero   </a:t>
            </a:r>
            <a:r>
              <a:rPr lang="en-US" sz="900" b="1" i="1" dirty="0">
                <a:solidFill>
                  <a:schemeClr val="bg1"/>
                </a:solidFill>
              </a:rPr>
              <a:t>Head of </a:t>
            </a:r>
            <a:r>
              <a:rPr lang="en-US" sz="900" b="1" i="1" dirty="0" smtClean="0">
                <a:solidFill>
                  <a:schemeClr val="bg1"/>
                </a:solidFill>
              </a:rPr>
              <a:t>the Italian BFUG Secretariat</a:t>
            </a:r>
            <a:endParaRPr lang="en-US" sz="900" b="1" i="1" dirty="0">
              <a:solidFill>
                <a:schemeClr val="bg1"/>
              </a:solidFill>
            </a:endParaRPr>
          </a:p>
        </p:txBody>
      </p:sp>
      <p:sp>
        <p:nvSpPr>
          <p:cNvPr id="22" name="Rettangolo 21">
            <a:extLst>
              <a:ext uri="{FF2B5EF4-FFF2-40B4-BE49-F238E27FC236}">
                <a16:creationId xmlns="" xmlns:a16="http://schemas.microsoft.com/office/drawing/2014/main" id="{A1056390-DE1C-0E46-9088-CE3A991E97AF}"/>
              </a:ext>
            </a:extLst>
          </p:cNvPr>
          <p:cNvSpPr/>
          <p:nvPr/>
        </p:nvSpPr>
        <p:spPr>
          <a:xfrm>
            <a:off x="4353210" y="260692"/>
            <a:ext cx="4520507" cy="523220"/>
          </a:xfrm>
          <a:prstGeom prst="rect">
            <a:avLst/>
          </a:prstGeom>
          <a:effectLst/>
        </p:spPr>
        <p:txBody>
          <a:bodyPr wrap="square">
            <a:spAutoFit/>
          </a:bodyPr>
          <a:lstStyle/>
          <a:p>
            <a:pPr algn="r"/>
            <a:r>
              <a:rPr lang="en-US" sz="1400" b="1" dirty="0">
                <a:solidFill>
                  <a:schemeClr val="tx2"/>
                </a:solidFill>
              </a:rPr>
              <a:t>Italian Secretariat of the BFUG 2018-2020</a:t>
            </a:r>
          </a:p>
          <a:p>
            <a:pPr algn="r"/>
            <a:endParaRPr lang="en-US" sz="1400" dirty="0">
              <a:solidFill>
                <a:schemeClr val="tx2"/>
              </a:solidFill>
              <a:latin typeface="Montserrat" pitchFamily="2" charset="77"/>
            </a:endParaRPr>
          </a:p>
        </p:txBody>
      </p:sp>
      <p:sp>
        <p:nvSpPr>
          <p:cNvPr id="14" name="Rettangolo 13">
            <a:extLst>
              <a:ext uri="{FF2B5EF4-FFF2-40B4-BE49-F238E27FC236}">
                <a16:creationId xmlns="" xmlns:a16="http://schemas.microsoft.com/office/drawing/2014/main" id="{6E414164-845F-BE4D-B754-3301CB1634D2}"/>
              </a:ext>
            </a:extLst>
          </p:cNvPr>
          <p:cNvSpPr/>
          <p:nvPr/>
        </p:nvSpPr>
        <p:spPr>
          <a:xfrm>
            <a:off x="2630658" y="4722869"/>
            <a:ext cx="4742512" cy="176884"/>
          </a:xfrm>
          <a:prstGeom prst="rect">
            <a:avLst/>
          </a:prstGeom>
          <a:solidFill>
            <a:schemeClr val="tx2">
              <a:lumMod val="40000"/>
              <a:lumOff val="6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dirty="0"/>
          </a:p>
        </p:txBody>
      </p:sp>
      <p:sp>
        <p:nvSpPr>
          <p:cNvPr id="16" name="Rettangolo 15">
            <a:extLst>
              <a:ext uri="{FF2B5EF4-FFF2-40B4-BE49-F238E27FC236}">
                <a16:creationId xmlns="" xmlns:a16="http://schemas.microsoft.com/office/drawing/2014/main" id="{6E414164-845F-BE4D-B754-3301CB1634D2}"/>
              </a:ext>
            </a:extLst>
          </p:cNvPr>
          <p:cNvSpPr/>
          <p:nvPr/>
        </p:nvSpPr>
        <p:spPr>
          <a:xfrm>
            <a:off x="8738351" y="4723683"/>
            <a:ext cx="405649" cy="176884"/>
          </a:xfrm>
          <a:prstGeom prst="rect">
            <a:avLst/>
          </a:prstGeom>
          <a:solidFill>
            <a:schemeClr val="tx2">
              <a:lumMod val="40000"/>
              <a:lumOff val="6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dirty="0"/>
          </a:p>
        </p:txBody>
      </p:sp>
      <p:sp>
        <p:nvSpPr>
          <p:cNvPr id="21" name="Rettangolo 20">
            <a:extLst>
              <a:ext uri="{FF2B5EF4-FFF2-40B4-BE49-F238E27FC236}">
                <a16:creationId xmlns="" xmlns:a16="http://schemas.microsoft.com/office/drawing/2014/main" id="{6E414164-845F-BE4D-B754-3301CB1634D2}"/>
              </a:ext>
            </a:extLst>
          </p:cNvPr>
          <p:cNvSpPr/>
          <p:nvPr/>
        </p:nvSpPr>
        <p:spPr>
          <a:xfrm>
            <a:off x="-61588" y="4692396"/>
            <a:ext cx="202825" cy="176884"/>
          </a:xfrm>
          <a:prstGeom prst="rect">
            <a:avLst/>
          </a:prstGeom>
          <a:solidFill>
            <a:schemeClr val="tx2">
              <a:lumMod val="40000"/>
              <a:lumOff val="6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350" dirty="0"/>
          </a:p>
        </p:txBody>
      </p:sp>
      <p:sp>
        <p:nvSpPr>
          <p:cNvPr id="2" name="Rettangolo 1"/>
          <p:cNvSpPr/>
          <p:nvPr/>
        </p:nvSpPr>
        <p:spPr>
          <a:xfrm>
            <a:off x="4353210" y="1110952"/>
            <a:ext cx="4572000" cy="2200603"/>
          </a:xfrm>
          <a:prstGeom prst="rect">
            <a:avLst/>
          </a:prstGeom>
        </p:spPr>
        <p:txBody>
          <a:bodyPr>
            <a:spAutoFit/>
          </a:bodyPr>
          <a:lstStyle/>
          <a:p>
            <a:pPr algn="r"/>
            <a:r>
              <a:rPr lang="en-US" sz="2400" b="1" dirty="0" smtClean="0">
                <a:solidFill>
                  <a:schemeClr val="bg1"/>
                </a:solidFill>
              </a:rPr>
              <a:t>THANK YOU</a:t>
            </a:r>
          </a:p>
          <a:p>
            <a:pPr algn="r"/>
            <a:endParaRPr lang="en-US" b="1" dirty="0">
              <a:solidFill>
                <a:schemeClr val="bg1"/>
              </a:solidFill>
            </a:endParaRPr>
          </a:p>
          <a:p>
            <a:pPr algn="r"/>
            <a:endParaRPr lang="en-US" b="1" dirty="0">
              <a:solidFill>
                <a:schemeClr val="bg1"/>
              </a:solidFill>
            </a:endParaRPr>
          </a:p>
          <a:p>
            <a:pPr algn="r"/>
            <a:endParaRPr lang="en-US" b="1" dirty="0" smtClean="0">
              <a:solidFill>
                <a:schemeClr val="bg1"/>
              </a:solidFill>
            </a:endParaRPr>
          </a:p>
          <a:p>
            <a:pPr algn="r"/>
            <a:r>
              <a:rPr lang="en-US" b="1" dirty="0" smtClean="0">
                <a:solidFill>
                  <a:schemeClr val="bg1"/>
                </a:solidFill>
              </a:rPr>
              <a:t>National </a:t>
            </a:r>
            <a:r>
              <a:rPr lang="en-US" b="1" dirty="0">
                <a:solidFill>
                  <a:schemeClr val="bg1"/>
                </a:solidFill>
              </a:rPr>
              <a:t>Correspondents for</a:t>
            </a:r>
          </a:p>
          <a:p>
            <a:pPr algn="r"/>
            <a:r>
              <a:rPr lang="en-US" b="1" dirty="0">
                <a:solidFill>
                  <a:schemeClr val="bg1"/>
                </a:solidFill>
              </a:rPr>
              <a:t>Qualifications Frameworks (QF-EHEA)</a:t>
            </a:r>
            <a:endParaRPr lang="en-US" sz="1600" b="1" dirty="0">
              <a:solidFill>
                <a:schemeClr val="bg1"/>
              </a:solidFill>
            </a:endParaRPr>
          </a:p>
          <a:p>
            <a:pPr algn="r"/>
            <a:endParaRPr lang="en-US" sz="200" dirty="0">
              <a:solidFill>
                <a:schemeClr val="bg1"/>
              </a:solidFill>
            </a:endParaRPr>
          </a:p>
          <a:p>
            <a:pPr algn="r"/>
            <a:endParaRPr lang="en-US" sz="1050" dirty="0">
              <a:solidFill>
                <a:schemeClr val="bg1"/>
              </a:solidFill>
            </a:endParaRPr>
          </a:p>
          <a:p>
            <a:pPr algn="r"/>
            <a:r>
              <a:rPr lang="en-US" sz="1050" dirty="0">
                <a:solidFill>
                  <a:schemeClr val="bg1"/>
                </a:solidFill>
              </a:rPr>
              <a:t>Strasbourg, 4 September 2018</a:t>
            </a:r>
          </a:p>
        </p:txBody>
      </p:sp>
      <p:pic>
        <p:nvPicPr>
          <p:cNvPr id="26" name="Immagine 25">
            <a:extLst>
              <a:ext uri="{FF2B5EF4-FFF2-40B4-BE49-F238E27FC236}">
                <a16:creationId xmlns="" xmlns:a16="http://schemas.microsoft.com/office/drawing/2014/main" id="{604BA89D-9C6D-2C47-AEFC-E7E051259189}"/>
              </a:ext>
            </a:extLst>
          </p:cNvPr>
          <p:cNvPicPr>
            <a:picLocks noChangeAspect="1"/>
          </p:cNvPicPr>
          <p:nvPr/>
        </p:nvPicPr>
        <p:blipFill>
          <a:blip r:embed="rId5"/>
          <a:stretch>
            <a:fillRect/>
          </a:stretch>
        </p:blipFill>
        <p:spPr>
          <a:xfrm>
            <a:off x="154137" y="4422563"/>
            <a:ext cx="2533167" cy="733129"/>
          </a:xfrm>
          <a:prstGeom prst="rect">
            <a:avLst/>
          </a:prstGeom>
        </p:spPr>
      </p:pic>
    </p:spTree>
    <p:extLst>
      <p:ext uri="{BB962C8B-B14F-4D97-AF65-F5344CB8AC3E}">
        <p14:creationId xmlns:p14="http://schemas.microsoft.com/office/powerpoint/2010/main" val="37447810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1215</TotalTime>
  <Words>432</Words>
  <Application>Microsoft Office PowerPoint</Application>
  <PresentationFormat>On-screen Show (16:9)</PresentationFormat>
  <Paragraphs>57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Tema di Office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Marco</dc:creator>
  <cp:lastModifiedBy>RESTOUEIX Jean-Philippe</cp:lastModifiedBy>
  <cp:revision>79</cp:revision>
  <dcterms:created xsi:type="dcterms:W3CDTF">2018-05-21T06:27:35Z</dcterms:created>
  <dcterms:modified xsi:type="dcterms:W3CDTF">2018-09-05T14:17:23Z</dcterms:modified>
</cp:coreProperties>
</file>