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6"/>
  </p:sldMasterIdLst>
  <p:sldIdLst>
    <p:sldId id="256" r:id="rId7"/>
    <p:sldId id="273" r:id="rId8"/>
    <p:sldId id="274" r:id="rId9"/>
    <p:sldId id="275" r:id="rId10"/>
    <p:sldId id="276" r:id="rId11"/>
    <p:sldId id="277" r:id="rId12"/>
    <p:sldId id="278" r:id="rId13"/>
    <p:sldId id="279" r:id="rId14"/>
    <p:sldId id="280" r:id="rId15"/>
    <p:sldId id="265" r:id="rId16"/>
  </p:sldIdLst>
  <p:sldSz cx="9144000" cy="5143500" type="screen16x9"/>
  <p:notesSz cx="6858000" cy="9945688"/>
  <p:defaultTextStyle>
    <a:defPPr>
      <a:defRPr lang="en-US"/>
    </a:defPPr>
    <a:lvl1pPr marL="0" algn="l" defTabSz="171450" rtl="0" eaLnBrk="1" latinLnBrk="0" hangingPunct="1">
      <a:defRPr sz="700" kern="1200">
        <a:solidFill>
          <a:schemeClr val="tx1"/>
        </a:solidFill>
        <a:latin typeface="+mn-lt"/>
        <a:ea typeface="+mn-ea"/>
        <a:cs typeface="+mn-cs"/>
      </a:defRPr>
    </a:lvl1pPr>
    <a:lvl2pPr marL="171450" algn="l" defTabSz="171450" rtl="0" eaLnBrk="1" latinLnBrk="0" hangingPunct="1">
      <a:defRPr sz="700" kern="1200">
        <a:solidFill>
          <a:schemeClr val="tx1"/>
        </a:solidFill>
        <a:latin typeface="+mn-lt"/>
        <a:ea typeface="+mn-ea"/>
        <a:cs typeface="+mn-cs"/>
      </a:defRPr>
    </a:lvl2pPr>
    <a:lvl3pPr marL="342900" algn="l" defTabSz="171450" rtl="0" eaLnBrk="1" latinLnBrk="0" hangingPunct="1">
      <a:defRPr sz="700" kern="1200">
        <a:solidFill>
          <a:schemeClr val="tx1"/>
        </a:solidFill>
        <a:latin typeface="+mn-lt"/>
        <a:ea typeface="+mn-ea"/>
        <a:cs typeface="+mn-cs"/>
      </a:defRPr>
    </a:lvl3pPr>
    <a:lvl4pPr marL="514350" algn="l" defTabSz="171450" rtl="0" eaLnBrk="1" latinLnBrk="0" hangingPunct="1">
      <a:defRPr sz="700" kern="1200">
        <a:solidFill>
          <a:schemeClr val="tx1"/>
        </a:solidFill>
        <a:latin typeface="+mn-lt"/>
        <a:ea typeface="+mn-ea"/>
        <a:cs typeface="+mn-cs"/>
      </a:defRPr>
    </a:lvl4pPr>
    <a:lvl5pPr marL="685800" algn="l" defTabSz="171450" rtl="0" eaLnBrk="1" latinLnBrk="0" hangingPunct="1">
      <a:defRPr sz="700" kern="1200">
        <a:solidFill>
          <a:schemeClr val="tx1"/>
        </a:solidFill>
        <a:latin typeface="+mn-lt"/>
        <a:ea typeface="+mn-ea"/>
        <a:cs typeface="+mn-cs"/>
      </a:defRPr>
    </a:lvl5pPr>
    <a:lvl6pPr marL="857250" algn="l" defTabSz="171450" rtl="0" eaLnBrk="1" latinLnBrk="0" hangingPunct="1">
      <a:defRPr sz="700" kern="1200">
        <a:solidFill>
          <a:schemeClr val="tx1"/>
        </a:solidFill>
        <a:latin typeface="+mn-lt"/>
        <a:ea typeface="+mn-ea"/>
        <a:cs typeface="+mn-cs"/>
      </a:defRPr>
    </a:lvl6pPr>
    <a:lvl7pPr marL="1028700" algn="l" defTabSz="171450" rtl="0" eaLnBrk="1" latinLnBrk="0" hangingPunct="1">
      <a:defRPr sz="700" kern="1200">
        <a:solidFill>
          <a:schemeClr val="tx1"/>
        </a:solidFill>
        <a:latin typeface="+mn-lt"/>
        <a:ea typeface="+mn-ea"/>
        <a:cs typeface="+mn-cs"/>
      </a:defRPr>
    </a:lvl7pPr>
    <a:lvl8pPr marL="1200150" algn="l" defTabSz="171450" rtl="0" eaLnBrk="1" latinLnBrk="0" hangingPunct="1">
      <a:defRPr sz="700" kern="1200">
        <a:solidFill>
          <a:schemeClr val="tx1"/>
        </a:solidFill>
        <a:latin typeface="+mn-lt"/>
        <a:ea typeface="+mn-ea"/>
        <a:cs typeface="+mn-cs"/>
      </a:defRPr>
    </a:lvl8pPr>
    <a:lvl9pPr marL="1371600" algn="l" defTabSz="171450" rtl="0" eaLnBrk="1" latinLnBrk="0" hangingPunct="1">
      <a:defRPr sz="7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0000"/>
    <a:srgbClr val="CCCCCC"/>
    <a:srgbClr val="5E5E5E"/>
    <a:srgbClr val="810308"/>
    <a:srgbClr val="4D1517"/>
    <a:srgbClr val="480A1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emastil 1 - aks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8603FDC-E32A-4AB5-989C-0864C3EAD2B8}" styleName="Temastil 2 - aks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Ingen stil, ingen rutenet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emastil 1 - aks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04" d="100"/>
          <a:sy n="104" d="100"/>
        </p:scale>
        <p:origin x="-715"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slide" Target="slides/slide9.xml"/><Relationship Id="rId28"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1.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tellysbilde">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0" y="0"/>
            <a:ext cx="9144000" cy="2355750"/>
          </a:xfrm>
          <a:blipFill>
            <a:blip r:embed="rId2"/>
            <a:stretch>
              <a:fillRect/>
            </a:stretch>
          </a:blipFill>
        </p:spPr>
        <p:txBody>
          <a:bodyPr/>
          <a:lstStyle/>
          <a:p>
            <a:r>
              <a:rPr lang="nb-NO" smtClean="0"/>
              <a:t>Klikk ikonet for å legge til et bilde</a:t>
            </a:r>
            <a:endParaRPr lang="nb-NO"/>
          </a:p>
        </p:txBody>
      </p:sp>
      <p:sp>
        <p:nvSpPr>
          <p:cNvPr id="2" name="Title 1"/>
          <p:cNvSpPr>
            <a:spLocks noGrp="1"/>
          </p:cNvSpPr>
          <p:nvPr>
            <p:ph type="ctrTitle" hasCustomPrompt="1"/>
          </p:nvPr>
        </p:nvSpPr>
        <p:spPr>
          <a:xfrm>
            <a:off x="1525599" y="2429482"/>
            <a:ext cx="6470223" cy="772058"/>
          </a:xfrm>
        </p:spPr>
        <p:txBody>
          <a:bodyPr anchor="ctr">
            <a:normAutofit/>
          </a:bodyPr>
          <a:lstStyle>
            <a:lvl1pPr algn="l">
              <a:defRPr sz="2300"/>
            </a:lvl1pPr>
          </a:lstStyle>
          <a:p>
            <a:r>
              <a:rPr lang="en-US" dirty="0"/>
              <a:t>Presentation title</a:t>
            </a:r>
          </a:p>
        </p:txBody>
      </p:sp>
      <p:sp>
        <p:nvSpPr>
          <p:cNvPr id="3" name="Subtitle 2"/>
          <p:cNvSpPr>
            <a:spLocks noGrp="1"/>
          </p:cNvSpPr>
          <p:nvPr>
            <p:ph type="subTitle" idx="1" hasCustomPrompt="1"/>
          </p:nvPr>
        </p:nvSpPr>
        <p:spPr>
          <a:xfrm>
            <a:off x="1525599" y="3261198"/>
            <a:ext cx="6470223" cy="986337"/>
          </a:xfrm>
        </p:spPr>
        <p:txBody>
          <a:bodyPr>
            <a:normAutofit/>
          </a:bodyPr>
          <a:lstStyle>
            <a:lvl1pPr marL="0" indent="0" algn="l">
              <a:buNone/>
              <a:defRPr sz="1600"/>
            </a:lvl1pPr>
            <a:lvl2pPr marL="342883" indent="0" algn="ctr">
              <a:buNone/>
              <a:defRPr sz="1500"/>
            </a:lvl2pPr>
            <a:lvl3pPr marL="685766" indent="0" algn="ctr">
              <a:buNone/>
              <a:defRPr sz="1400"/>
            </a:lvl3pPr>
            <a:lvl4pPr marL="1028649" indent="0" algn="ctr">
              <a:buNone/>
              <a:defRPr sz="1200"/>
            </a:lvl4pPr>
            <a:lvl5pPr marL="1371531" indent="0" algn="ctr">
              <a:buNone/>
              <a:defRPr sz="1200"/>
            </a:lvl5pPr>
            <a:lvl6pPr marL="1714414"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en-US" dirty="0"/>
              <a:t>Use subtitle if needed. Max 3 lines.</a:t>
            </a:r>
          </a:p>
        </p:txBody>
      </p:sp>
      <p:sp>
        <p:nvSpPr>
          <p:cNvPr id="14" name="Text Placeholder 13"/>
          <p:cNvSpPr>
            <a:spLocks noGrp="1"/>
          </p:cNvSpPr>
          <p:nvPr>
            <p:ph type="body" sz="quarter" idx="11" hasCustomPrompt="1"/>
          </p:nvPr>
        </p:nvSpPr>
        <p:spPr>
          <a:xfrm>
            <a:off x="1148177" y="566325"/>
            <a:ext cx="6847646" cy="1223100"/>
          </a:xfrm>
          <a:blipFill>
            <a:blip r:embed="rId3"/>
            <a:stretch>
              <a:fillRect/>
            </a:stretch>
          </a:blipFill>
        </p:spPr>
        <p:txBody>
          <a:bodyPr>
            <a:noAutofit/>
          </a:bodyPr>
          <a:lstStyle>
            <a:lvl1pPr marL="0" indent="0">
              <a:buNone/>
              <a:defRPr sz="100">
                <a:solidFill>
                  <a:schemeClr val="bg1"/>
                </a:solidFill>
              </a:defRPr>
            </a:lvl1pPr>
          </a:lstStyle>
          <a:p>
            <a:pPr lvl="0"/>
            <a:r>
              <a:rPr lang="nb-NO" dirty="0"/>
              <a:t> </a:t>
            </a:r>
          </a:p>
        </p:txBody>
      </p:sp>
    </p:spTree>
    <p:extLst>
      <p:ext uri="{BB962C8B-B14F-4D97-AF65-F5344CB8AC3E}">
        <p14:creationId xmlns:p14="http://schemas.microsoft.com/office/powerpoint/2010/main" val="923794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umbered Poin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24910" y="1375650"/>
            <a:ext cx="6469621" cy="608702"/>
          </a:xfrm>
        </p:spPr>
        <p:txBody>
          <a:bodyPr/>
          <a:lstStyle>
            <a:lvl1pPr>
              <a:defRPr/>
            </a:lvl1pPr>
          </a:lstStyle>
          <a:p>
            <a:r>
              <a:rPr lang="en-US" dirty="0"/>
              <a:t>Numbered points</a:t>
            </a:r>
          </a:p>
        </p:txBody>
      </p:sp>
      <p:sp>
        <p:nvSpPr>
          <p:cNvPr id="10" name="Text Placeholder 9"/>
          <p:cNvSpPr>
            <a:spLocks noGrp="1"/>
          </p:cNvSpPr>
          <p:nvPr>
            <p:ph type="body" sz="quarter" idx="13" hasCustomPrompt="1"/>
          </p:nvPr>
        </p:nvSpPr>
        <p:spPr>
          <a:xfrm>
            <a:off x="1383008" y="897750"/>
            <a:ext cx="477931" cy="477900"/>
          </a:xfrm>
          <a:prstGeom prst="ellipse">
            <a:avLst/>
          </a:prstGeom>
          <a:solidFill>
            <a:srgbClr val="810308"/>
          </a:solidFill>
        </p:spPr>
        <p:txBody>
          <a:bodyPr anchor="ctr">
            <a:normAutofit/>
          </a:bodyPr>
          <a:lstStyle>
            <a:lvl1pPr marL="0" indent="0" algn="ctr">
              <a:buNone/>
              <a:defRPr sz="2300">
                <a:solidFill>
                  <a:schemeClr val="bg1"/>
                </a:solidFill>
              </a:defRPr>
            </a:lvl1pPr>
          </a:lstStyle>
          <a:p>
            <a:pPr lvl="0"/>
            <a:r>
              <a:rPr lang="nb-NO" dirty="0"/>
              <a:t>#</a:t>
            </a:r>
          </a:p>
        </p:txBody>
      </p:sp>
      <p:sp>
        <p:nvSpPr>
          <p:cNvPr id="6" name="Content Placeholder 2"/>
          <p:cNvSpPr>
            <a:spLocks noGrp="1"/>
          </p:cNvSpPr>
          <p:nvPr>
            <p:ph idx="14"/>
          </p:nvPr>
        </p:nvSpPr>
        <p:spPr>
          <a:xfrm>
            <a:off x="1524910" y="2238821"/>
            <a:ext cx="6469621" cy="2072964"/>
          </a:xfrm>
        </p:spPr>
        <p:txBody>
          <a:bodyPr/>
          <a:lstStyle>
            <a:lvl1pPr marL="278606" indent="-278606">
              <a:buClr>
                <a:srgbClr val="820000"/>
              </a:buClr>
              <a:buFont typeface="+mj-lt"/>
              <a:buAutoNum type="arabicPeriod"/>
              <a:defRPr/>
            </a:lvl1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Rectangle 13"/>
          <p:cNvSpPr/>
          <p:nvPr userDrawn="1"/>
        </p:nvSpPr>
        <p:spPr>
          <a:xfrm>
            <a:off x="2110733" y="4444008"/>
            <a:ext cx="2430158" cy="4050"/>
          </a:xfrm>
          <a:prstGeom prst="rect">
            <a:avLst/>
          </a:prstGeom>
          <a:solidFill>
            <a:srgbClr val="5E5E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Plassholder for tekst 6"/>
          <p:cNvSpPr>
            <a:spLocks noGrp="1"/>
          </p:cNvSpPr>
          <p:nvPr>
            <p:ph type="body" sz="quarter" idx="10" hasCustomPrompt="1"/>
          </p:nvPr>
        </p:nvSpPr>
        <p:spPr>
          <a:xfrm>
            <a:off x="2110733" y="4561177"/>
            <a:ext cx="2430158" cy="187037"/>
          </a:xfrm>
          <a:prstGeom prst="rect">
            <a:avLst/>
          </a:prstGeom>
        </p:spPr>
        <p:txBody>
          <a:bodyPr lIns="0" tIns="0" rIns="0" bIns="0"/>
          <a:lstStyle>
            <a:lvl1pPr marL="0" indent="0">
              <a:lnSpc>
                <a:spcPct val="100000"/>
              </a:lnSpc>
              <a:spcBef>
                <a:spcPts val="0"/>
              </a:spcBef>
              <a:buNone/>
              <a:defRPr sz="500">
                <a:solidFill>
                  <a:srgbClr val="5E5E5E"/>
                </a:solidFill>
              </a:defRPr>
            </a:lvl1pPr>
          </a:lstStyle>
          <a:p>
            <a:pPr lvl="0"/>
            <a:r>
              <a:rPr lang="en-US" dirty="0" err="1"/>
              <a:t>Kilde</a:t>
            </a:r>
            <a:r>
              <a:rPr lang="en-US" dirty="0"/>
              <a:t>: xxx</a:t>
            </a:r>
          </a:p>
        </p:txBody>
      </p:sp>
    </p:spTree>
    <p:extLst>
      <p:ext uri="{BB962C8B-B14F-4D97-AF65-F5344CB8AC3E}">
        <p14:creationId xmlns:p14="http://schemas.microsoft.com/office/powerpoint/2010/main" val="1365617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Numbered Points - uten kil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24910" y="1375650"/>
            <a:ext cx="6469621" cy="608702"/>
          </a:xfrm>
        </p:spPr>
        <p:txBody>
          <a:bodyPr/>
          <a:lstStyle>
            <a:lvl1pPr>
              <a:defRPr/>
            </a:lvl1pPr>
          </a:lstStyle>
          <a:p>
            <a:r>
              <a:rPr lang="en-US" dirty="0"/>
              <a:t>Numbered points</a:t>
            </a:r>
          </a:p>
        </p:txBody>
      </p:sp>
      <p:sp>
        <p:nvSpPr>
          <p:cNvPr id="10" name="Text Placeholder 9"/>
          <p:cNvSpPr>
            <a:spLocks noGrp="1"/>
          </p:cNvSpPr>
          <p:nvPr>
            <p:ph type="body" sz="quarter" idx="13" hasCustomPrompt="1"/>
          </p:nvPr>
        </p:nvSpPr>
        <p:spPr>
          <a:xfrm>
            <a:off x="1383008" y="897750"/>
            <a:ext cx="477931" cy="477900"/>
          </a:xfrm>
          <a:prstGeom prst="ellipse">
            <a:avLst/>
          </a:prstGeom>
          <a:solidFill>
            <a:srgbClr val="810308"/>
          </a:solidFill>
        </p:spPr>
        <p:txBody>
          <a:bodyPr anchor="ctr">
            <a:normAutofit/>
          </a:bodyPr>
          <a:lstStyle>
            <a:lvl1pPr marL="0" indent="0" algn="ctr">
              <a:buNone/>
              <a:defRPr sz="2300">
                <a:solidFill>
                  <a:schemeClr val="bg1"/>
                </a:solidFill>
              </a:defRPr>
            </a:lvl1pPr>
          </a:lstStyle>
          <a:p>
            <a:pPr lvl="0"/>
            <a:r>
              <a:rPr lang="nb-NO" dirty="0"/>
              <a:t>#</a:t>
            </a:r>
          </a:p>
        </p:txBody>
      </p:sp>
      <p:sp>
        <p:nvSpPr>
          <p:cNvPr id="6" name="Content Placeholder 2"/>
          <p:cNvSpPr>
            <a:spLocks noGrp="1"/>
          </p:cNvSpPr>
          <p:nvPr>
            <p:ph idx="14"/>
          </p:nvPr>
        </p:nvSpPr>
        <p:spPr>
          <a:xfrm>
            <a:off x="1524910" y="2238821"/>
            <a:ext cx="6469621" cy="2072964"/>
          </a:xfrm>
        </p:spPr>
        <p:txBody>
          <a:bodyPr/>
          <a:lstStyle>
            <a:lvl1pPr marL="278606" indent="-278606">
              <a:buClr>
                <a:srgbClr val="820000"/>
              </a:buClr>
              <a:buFont typeface="+mj-lt"/>
              <a:buAutoNum type="arabicPeriod"/>
              <a:defRPr/>
            </a:lvl1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Tree>
    <p:extLst>
      <p:ext uri="{BB962C8B-B14F-4D97-AF65-F5344CB8AC3E}">
        <p14:creationId xmlns:p14="http://schemas.microsoft.com/office/powerpoint/2010/main" val="10427084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eloverskrift">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0" y="0"/>
            <a:ext cx="9144000" cy="2355750"/>
          </a:xfrm>
          <a:blipFill>
            <a:blip r:embed="rId2"/>
            <a:stretch>
              <a:fillRect/>
            </a:stretch>
          </a:blipFill>
        </p:spPr>
        <p:txBody>
          <a:bodyPr/>
          <a:lstStyle/>
          <a:p>
            <a:r>
              <a:rPr lang="nb-NO" smtClean="0"/>
              <a:t>Klikk ikonet for å legge til et bilde</a:t>
            </a:r>
            <a:endParaRPr lang="nb-NO"/>
          </a:p>
        </p:txBody>
      </p:sp>
      <p:sp>
        <p:nvSpPr>
          <p:cNvPr id="2" name="Title 1"/>
          <p:cNvSpPr>
            <a:spLocks noGrp="1"/>
          </p:cNvSpPr>
          <p:nvPr>
            <p:ph type="ctrTitle" hasCustomPrompt="1"/>
          </p:nvPr>
        </p:nvSpPr>
        <p:spPr>
          <a:xfrm>
            <a:off x="1525599" y="2429482"/>
            <a:ext cx="6470223" cy="772058"/>
          </a:xfrm>
        </p:spPr>
        <p:txBody>
          <a:bodyPr anchor="ctr">
            <a:normAutofit/>
          </a:bodyPr>
          <a:lstStyle>
            <a:lvl1pPr algn="l">
              <a:defRPr sz="2300"/>
            </a:lvl1pPr>
          </a:lstStyle>
          <a:p>
            <a:r>
              <a:rPr lang="en-US" dirty="0"/>
              <a:t>Short title for chapter divider</a:t>
            </a:r>
          </a:p>
        </p:txBody>
      </p:sp>
      <p:sp>
        <p:nvSpPr>
          <p:cNvPr id="3" name="Subtitle 2"/>
          <p:cNvSpPr>
            <a:spLocks noGrp="1"/>
          </p:cNvSpPr>
          <p:nvPr>
            <p:ph type="subTitle" idx="1" hasCustomPrompt="1"/>
          </p:nvPr>
        </p:nvSpPr>
        <p:spPr>
          <a:xfrm>
            <a:off x="1525599" y="3261198"/>
            <a:ext cx="6470223" cy="986337"/>
          </a:xfrm>
        </p:spPr>
        <p:txBody>
          <a:bodyPr>
            <a:normAutofit/>
          </a:bodyPr>
          <a:lstStyle>
            <a:lvl1pPr marL="0" indent="0" algn="l">
              <a:buNone/>
              <a:defRPr sz="1600"/>
            </a:lvl1pPr>
            <a:lvl2pPr marL="342883" indent="0" algn="ctr">
              <a:buNone/>
              <a:defRPr sz="1500"/>
            </a:lvl2pPr>
            <a:lvl3pPr marL="685766" indent="0" algn="ctr">
              <a:buNone/>
              <a:defRPr sz="1400"/>
            </a:lvl3pPr>
            <a:lvl4pPr marL="1028649" indent="0" algn="ctr">
              <a:buNone/>
              <a:defRPr sz="1200"/>
            </a:lvl4pPr>
            <a:lvl5pPr marL="1371531" indent="0" algn="ctr">
              <a:buNone/>
              <a:defRPr sz="1200"/>
            </a:lvl5pPr>
            <a:lvl6pPr marL="1714414"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en-US" dirty="0"/>
              <a:t>Use subtitle if needed. Max 3 lines.</a:t>
            </a:r>
          </a:p>
        </p:txBody>
      </p:sp>
    </p:spTree>
    <p:extLst>
      <p:ext uri="{BB962C8B-B14F-4D97-AF65-F5344CB8AC3E}">
        <p14:creationId xmlns:p14="http://schemas.microsoft.com/office/powerpoint/2010/main" val="36341757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Alternative Section Header">
    <p:spTree>
      <p:nvGrpSpPr>
        <p:cNvPr id="1" name=""/>
        <p:cNvGrpSpPr/>
        <p:nvPr/>
      </p:nvGrpSpPr>
      <p:grpSpPr>
        <a:xfrm>
          <a:off x="0" y="0"/>
          <a:ext cx="0" cy="0"/>
          <a:chOff x="0" y="0"/>
          <a:chExt cx="0" cy="0"/>
        </a:xfrm>
      </p:grpSpPr>
      <p:sp>
        <p:nvSpPr>
          <p:cNvPr id="13" name="Freeform: Shape 12"/>
          <p:cNvSpPr/>
          <p:nvPr userDrawn="1"/>
        </p:nvSpPr>
        <p:spPr>
          <a:xfrm>
            <a:off x="0" y="0"/>
            <a:ext cx="9144000" cy="5143500"/>
          </a:xfrm>
          <a:custGeom>
            <a:avLst/>
            <a:gdLst>
              <a:gd name="connsiteX0" fmla="*/ 990001 w 24382412"/>
              <a:gd name="connsiteY0" fmla="*/ 882000 h 13716000"/>
              <a:gd name="connsiteX1" fmla="*/ 990001 w 24382412"/>
              <a:gd name="connsiteY1" fmla="*/ 12834000 h 13716000"/>
              <a:gd name="connsiteX2" fmla="*/ 23392412 w 24382412"/>
              <a:gd name="connsiteY2" fmla="*/ 12834000 h 13716000"/>
              <a:gd name="connsiteX3" fmla="*/ 23392412 w 24382412"/>
              <a:gd name="connsiteY3" fmla="*/ 882000 h 13716000"/>
              <a:gd name="connsiteX4" fmla="*/ 0 w 24382412"/>
              <a:gd name="connsiteY4" fmla="*/ 0 h 13716000"/>
              <a:gd name="connsiteX5" fmla="*/ 24382412 w 24382412"/>
              <a:gd name="connsiteY5" fmla="*/ 0 h 13716000"/>
              <a:gd name="connsiteX6" fmla="*/ 24382412 w 24382412"/>
              <a:gd name="connsiteY6" fmla="*/ 661482 h 13716000"/>
              <a:gd name="connsiteX7" fmla="*/ 24382412 w 24382412"/>
              <a:gd name="connsiteY7" fmla="*/ 882000 h 13716000"/>
              <a:gd name="connsiteX8" fmla="*/ 24382412 w 24382412"/>
              <a:gd name="connsiteY8" fmla="*/ 12834000 h 13716000"/>
              <a:gd name="connsiteX9" fmla="*/ 24382412 w 24382412"/>
              <a:gd name="connsiteY9" fmla="*/ 13716000 h 13716000"/>
              <a:gd name="connsiteX10" fmla="*/ 23392412 w 24382412"/>
              <a:gd name="connsiteY10" fmla="*/ 13716000 h 13716000"/>
              <a:gd name="connsiteX11" fmla="*/ 990001 w 24382412"/>
              <a:gd name="connsiteY11" fmla="*/ 13716000 h 13716000"/>
              <a:gd name="connsiteX12" fmla="*/ 1 w 24382412"/>
              <a:gd name="connsiteY12" fmla="*/ 13716000 h 13716000"/>
              <a:gd name="connsiteX13" fmla="*/ 0 w 24382412"/>
              <a:gd name="connsiteY13" fmla="*/ 13716000 h 13716000"/>
              <a:gd name="connsiteX14" fmla="*/ 0 w 24382412"/>
              <a:gd name="connsiteY14" fmla="*/ 12834000 h 13716000"/>
              <a:gd name="connsiteX15" fmla="*/ 1 w 24382412"/>
              <a:gd name="connsiteY15" fmla="*/ 12834000 h 13716000"/>
              <a:gd name="connsiteX16" fmla="*/ 1 w 24382412"/>
              <a:gd name="connsiteY16" fmla="*/ 882000 h 13716000"/>
              <a:gd name="connsiteX17" fmla="*/ 0 w 24382412"/>
              <a:gd name="connsiteY17" fmla="*/ 882000 h 1371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4382412" h="13716000">
                <a:moveTo>
                  <a:pt x="990001" y="882000"/>
                </a:moveTo>
                <a:lnTo>
                  <a:pt x="990001" y="12834000"/>
                </a:lnTo>
                <a:lnTo>
                  <a:pt x="23392412" y="12834000"/>
                </a:lnTo>
                <a:lnTo>
                  <a:pt x="23392412" y="882000"/>
                </a:lnTo>
                <a:close/>
                <a:moveTo>
                  <a:pt x="0" y="0"/>
                </a:moveTo>
                <a:lnTo>
                  <a:pt x="24382412" y="0"/>
                </a:lnTo>
                <a:lnTo>
                  <a:pt x="24382412" y="661482"/>
                </a:lnTo>
                <a:lnTo>
                  <a:pt x="24382412" y="882000"/>
                </a:lnTo>
                <a:lnTo>
                  <a:pt x="24382412" y="12834000"/>
                </a:lnTo>
                <a:lnTo>
                  <a:pt x="24382412" y="13716000"/>
                </a:lnTo>
                <a:lnTo>
                  <a:pt x="23392412" y="13716000"/>
                </a:lnTo>
                <a:lnTo>
                  <a:pt x="990001" y="13716000"/>
                </a:lnTo>
                <a:lnTo>
                  <a:pt x="1" y="13716000"/>
                </a:lnTo>
                <a:lnTo>
                  <a:pt x="0" y="13716000"/>
                </a:lnTo>
                <a:lnTo>
                  <a:pt x="0" y="12834000"/>
                </a:lnTo>
                <a:lnTo>
                  <a:pt x="1" y="12834000"/>
                </a:lnTo>
                <a:lnTo>
                  <a:pt x="1" y="882000"/>
                </a:lnTo>
                <a:lnTo>
                  <a:pt x="0" y="882000"/>
                </a:lnTo>
                <a:close/>
              </a:path>
            </a:pathLst>
          </a:custGeom>
          <a:solidFill>
            <a:srgbClr val="4D1517"/>
          </a:solidFill>
          <a:ln>
            <a:noFill/>
          </a:ln>
        </p:spPr>
        <p:style>
          <a:lnRef idx="2">
            <a:schemeClr val="accent1">
              <a:shade val="50000"/>
            </a:schemeClr>
          </a:lnRef>
          <a:fillRef idx="1">
            <a:schemeClr val="accent1"/>
          </a:fillRef>
          <a:effectRef idx="0">
            <a:schemeClr val="accent1"/>
          </a:effectRef>
          <a:fontRef idx="minor">
            <a:schemeClr val="lt1"/>
          </a:fontRef>
        </p:style>
        <p:txBody>
          <a:bodyPr lIns="34290" tIns="17145" rIns="34290" bIns="17145" rtlCol="0" anchor="ctr"/>
          <a:lstStyle/>
          <a:p>
            <a:pPr algn="ctr" rtl="0"/>
            <a:endParaRPr lang="nb-NO" dirty="0"/>
          </a:p>
        </p:txBody>
      </p:sp>
      <p:sp>
        <p:nvSpPr>
          <p:cNvPr id="14" name="Title 1"/>
          <p:cNvSpPr>
            <a:spLocks noGrp="1"/>
          </p:cNvSpPr>
          <p:nvPr>
            <p:ph type="ctrTitle" hasCustomPrompt="1"/>
          </p:nvPr>
        </p:nvSpPr>
        <p:spPr>
          <a:xfrm>
            <a:off x="1525599" y="1002314"/>
            <a:ext cx="6470223" cy="772058"/>
          </a:xfrm>
        </p:spPr>
        <p:txBody>
          <a:bodyPr anchor="ctr">
            <a:normAutofit/>
          </a:bodyPr>
          <a:lstStyle>
            <a:lvl1pPr algn="l">
              <a:defRPr sz="2300"/>
            </a:lvl1pPr>
          </a:lstStyle>
          <a:p>
            <a:r>
              <a:rPr lang="en-US" dirty="0"/>
              <a:t>Short title for chapter divider</a:t>
            </a:r>
          </a:p>
        </p:txBody>
      </p:sp>
      <p:sp>
        <p:nvSpPr>
          <p:cNvPr id="15" name="Subtitle 2"/>
          <p:cNvSpPr>
            <a:spLocks noGrp="1"/>
          </p:cNvSpPr>
          <p:nvPr>
            <p:ph type="subTitle" idx="1" hasCustomPrompt="1"/>
          </p:nvPr>
        </p:nvSpPr>
        <p:spPr>
          <a:xfrm>
            <a:off x="1525599" y="1834030"/>
            <a:ext cx="6470223" cy="986337"/>
          </a:xfrm>
        </p:spPr>
        <p:txBody>
          <a:bodyPr>
            <a:normAutofit/>
          </a:bodyPr>
          <a:lstStyle>
            <a:lvl1pPr marL="0" indent="0" algn="l">
              <a:buNone/>
              <a:defRPr sz="1600"/>
            </a:lvl1pPr>
            <a:lvl2pPr marL="342883" indent="0" algn="ctr">
              <a:buNone/>
              <a:defRPr sz="1500"/>
            </a:lvl2pPr>
            <a:lvl3pPr marL="685766" indent="0" algn="ctr">
              <a:buNone/>
              <a:defRPr sz="1400"/>
            </a:lvl3pPr>
            <a:lvl4pPr marL="1028649" indent="0" algn="ctr">
              <a:buNone/>
              <a:defRPr sz="1200"/>
            </a:lvl4pPr>
            <a:lvl5pPr marL="1371531" indent="0" algn="ctr">
              <a:buNone/>
              <a:defRPr sz="1200"/>
            </a:lvl5pPr>
            <a:lvl6pPr marL="1714414"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en-US" dirty="0"/>
              <a:t>Use subtitle if needed. Max 3 lines.</a:t>
            </a:r>
          </a:p>
        </p:txBody>
      </p: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8212" y="4104546"/>
            <a:ext cx="1954661" cy="774956"/>
          </a:xfrm>
          <a:prstGeom prst="rect">
            <a:avLst/>
          </a:prstGeom>
        </p:spPr>
      </p:pic>
    </p:spTree>
    <p:extLst>
      <p:ext uri="{BB962C8B-B14F-4D97-AF65-F5344CB8AC3E}">
        <p14:creationId xmlns:p14="http://schemas.microsoft.com/office/powerpoint/2010/main" val="28777534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Quot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stretch>
            <a:fillRect/>
          </a:stretch>
        </p:blipFill>
        <p:spPr>
          <a:xfrm>
            <a:off x="263643" y="0"/>
            <a:ext cx="1261957" cy="1673355"/>
          </a:xfrm>
          <a:prstGeom prst="rect">
            <a:avLst/>
          </a:prstGeom>
        </p:spPr>
      </p:pic>
      <p:sp>
        <p:nvSpPr>
          <p:cNvPr id="13" name="Freeform: Shape 12"/>
          <p:cNvSpPr/>
          <p:nvPr userDrawn="1"/>
        </p:nvSpPr>
        <p:spPr>
          <a:xfrm>
            <a:off x="0" y="0"/>
            <a:ext cx="9144000" cy="5143500"/>
          </a:xfrm>
          <a:custGeom>
            <a:avLst/>
            <a:gdLst>
              <a:gd name="connsiteX0" fmla="*/ 990001 w 24382412"/>
              <a:gd name="connsiteY0" fmla="*/ 882000 h 13716000"/>
              <a:gd name="connsiteX1" fmla="*/ 990001 w 24382412"/>
              <a:gd name="connsiteY1" fmla="*/ 12834000 h 13716000"/>
              <a:gd name="connsiteX2" fmla="*/ 23392412 w 24382412"/>
              <a:gd name="connsiteY2" fmla="*/ 12834000 h 13716000"/>
              <a:gd name="connsiteX3" fmla="*/ 23392412 w 24382412"/>
              <a:gd name="connsiteY3" fmla="*/ 882000 h 13716000"/>
              <a:gd name="connsiteX4" fmla="*/ 0 w 24382412"/>
              <a:gd name="connsiteY4" fmla="*/ 0 h 13716000"/>
              <a:gd name="connsiteX5" fmla="*/ 24382412 w 24382412"/>
              <a:gd name="connsiteY5" fmla="*/ 0 h 13716000"/>
              <a:gd name="connsiteX6" fmla="*/ 24382412 w 24382412"/>
              <a:gd name="connsiteY6" fmla="*/ 661482 h 13716000"/>
              <a:gd name="connsiteX7" fmla="*/ 24382412 w 24382412"/>
              <a:gd name="connsiteY7" fmla="*/ 882000 h 13716000"/>
              <a:gd name="connsiteX8" fmla="*/ 24382412 w 24382412"/>
              <a:gd name="connsiteY8" fmla="*/ 12834000 h 13716000"/>
              <a:gd name="connsiteX9" fmla="*/ 24382412 w 24382412"/>
              <a:gd name="connsiteY9" fmla="*/ 13716000 h 13716000"/>
              <a:gd name="connsiteX10" fmla="*/ 23392412 w 24382412"/>
              <a:gd name="connsiteY10" fmla="*/ 13716000 h 13716000"/>
              <a:gd name="connsiteX11" fmla="*/ 990001 w 24382412"/>
              <a:gd name="connsiteY11" fmla="*/ 13716000 h 13716000"/>
              <a:gd name="connsiteX12" fmla="*/ 1 w 24382412"/>
              <a:gd name="connsiteY12" fmla="*/ 13716000 h 13716000"/>
              <a:gd name="connsiteX13" fmla="*/ 0 w 24382412"/>
              <a:gd name="connsiteY13" fmla="*/ 13716000 h 13716000"/>
              <a:gd name="connsiteX14" fmla="*/ 0 w 24382412"/>
              <a:gd name="connsiteY14" fmla="*/ 12834000 h 13716000"/>
              <a:gd name="connsiteX15" fmla="*/ 1 w 24382412"/>
              <a:gd name="connsiteY15" fmla="*/ 12834000 h 13716000"/>
              <a:gd name="connsiteX16" fmla="*/ 1 w 24382412"/>
              <a:gd name="connsiteY16" fmla="*/ 882000 h 13716000"/>
              <a:gd name="connsiteX17" fmla="*/ 0 w 24382412"/>
              <a:gd name="connsiteY17" fmla="*/ 882000 h 1371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4382412" h="13716000">
                <a:moveTo>
                  <a:pt x="990001" y="882000"/>
                </a:moveTo>
                <a:lnTo>
                  <a:pt x="990001" y="12834000"/>
                </a:lnTo>
                <a:lnTo>
                  <a:pt x="23392412" y="12834000"/>
                </a:lnTo>
                <a:lnTo>
                  <a:pt x="23392412" y="882000"/>
                </a:lnTo>
                <a:close/>
                <a:moveTo>
                  <a:pt x="0" y="0"/>
                </a:moveTo>
                <a:lnTo>
                  <a:pt x="24382412" y="0"/>
                </a:lnTo>
                <a:lnTo>
                  <a:pt x="24382412" y="661482"/>
                </a:lnTo>
                <a:lnTo>
                  <a:pt x="24382412" y="882000"/>
                </a:lnTo>
                <a:lnTo>
                  <a:pt x="24382412" y="12834000"/>
                </a:lnTo>
                <a:lnTo>
                  <a:pt x="24382412" y="13716000"/>
                </a:lnTo>
                <a:lnTo>
                  <a:pt x="23392412" y="13716000"/>
                </a:lnTo>
                <a:lnTo>
                  <a:pt x="990001" y="13716000"/>
                </a:lnTo>
                <a:lnTo>
                  <a:pt x="1" y="13716000"/>
                </a:lnTo>
                <a:lnTo>
                  <a:pt x="0" y="13716000"/>
                </a:lnTo>
                <a:lnTo>
                  <a:pt x="0" y="12834000"/>
                </a:lnTo>
                <a:lnTo>
                  <a:pt x="1" y="12834000"/>
                </a:lnTo>
                <a:lnTo>
                  <a:pt x="1" y="882000"/>
                </a:lnTo>
                <a:lnTo>
                  <a:pt x="0" y="882000"/>
                </a:lnTo>
                <a:close/>
              </a:path>
            </a:pathLst>
          </a:custGeom>
          <a:solidFill>
            <a:srgbClr val="4D1517"/>
          </a:solidFill>
          <a:ln>
            <a:noFill/>
          </a:ln>
        </p:spPr>
        <p:style>
          <a:lnRef idx="2">
            <a:schemeClr val="accent1">
              <a:shade val="50000"/>
            </a:schemeClr>
          </a:lnRef>
          <a:fillRef idx="1">
            <a:schemeClr val="accent1"/>
          </a:fillRef>
          <a:effectRef idx="0">
            <a:schemeClr val="accent1"/>
          </a:effectRef>
          <a:fontRef idx="minor">
            <a:schemeClr val="lt1"/>
          </a:fontRef>
        </p:style>
        <p:txBody>
          <a:bodyPr lIns="34290" tIns="17145" rIns="34290" bIns="17145" rtlCol="0" anchor="ctr"/>
          <a:lstStyle/>
          <a:p>
            <a:pPr algn="ctr" rtl="0"/>
            <a:endParaRPr lang="nb-NO" dirty="0"/>
          </a:p>
        </p:txBody>
      </p:sp>
      <p:sp>
        <p:nvSpPr>
          <p:cNvPr id="15" name="Subtitle 2"/>
          <p:cNvSpPr>
            <a:spLocks noGrp="1"/>
          </p:cNvSpPr>
          <p:nvPr>
            <p:ph type="subTitle" idx="1" hasCustomPrompt="1"/>
          </p:nvPr>
        </p:nvSpPr>
        <p:spPr>
          <a:xfrm>
            <a:off x="1525599" y="1306628"/>
            <a:ext cx="6470223" cy="2501578"/>
          </a:xfrm>
          <a:blipFill dpi="0" rotWithShape="1">
            <a:blip r:embed="rId3"/>
            <a:srcRect/>
            <a:tile tx="0" ty="0" sx="100000" sy="100000" flip="none" algn="br"/>
          </a:blipFill>
        </p:spPr>
        <p:txBody>
          <a:bodyPr rIns="288000" bIns="540000">
            <a:spAutoFit/>
          </a:bodyPr>
          <a:lstStyle>
            <a:lvl1pPr marL="0" indent="0" algn="l">
              <a:buNone/>
              <a:defRPr sz="2000" i="1"/>
            </a:lvl1pPr>
            <a:lvl2pPr marL="342883" indent="0" algn="ctr">
              <a:buNone/>
              <a:defRPr sz="1500"/>
            </a:lvl2pPr>
            <a:lvl3pPr marL="685766" indent="0" algn="ctr">
              <a:buNone/>
              <a:defRPr sz="1400"/>
            </a:lvl3pPr>
            <a:lvl4pPr marL="1028649" indent="0" algn="ctr">
              <a:buNone/>
              <a:defRPr sz="1200"/>
            </a:lvl4pPr>
            <a:lvl5pPr marL="1371531" indent="0" algn="ctr">
              <a:buNone/>
              <a:defRPr sz="1200"/>
            </a:lvl5pPr>
            <a:lvl6pPr marL="1714414"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dirty="0"/>
              <a:t>Når barnet er stort nok til å forstå konsekvensen av hva det går ut på og hva det skal bidra med, og kan bedømme konsekvensene av deltakelsen, og deltakelse ikke innebærer noen risiko for fysisk eller psykisk skade eller senere overraskelser eller på noen måte får andre konsekvenser for barnet, kan det nok selv samtykke. </a:t>
            </a:r>
            <a:br>
              <a:rPr lang="nb-NO" dirty="0"/>
            </a:br>
            <a:r>
              <a:rPr lang="nb-NO" dirty="0"/>
              <a:t>Halvorsen, 1999, s. 46</a:t>
            </a:r>
            <a:endParaRPr lang="en-US" dirty="0"/>
          </a:p>
        </p:txBody>
      </p:sp>
      <p:pic>
        <p:nvPicPr>
          <p:cNvPr id="16" name="Picture 15"/>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212" y="4104546"/>
            <a:ext cx="1954661" cy="774956"/>
          </a:xfrm>
          <a:prstGeom prst="rect">
            <a:avLst/>
          </a:prstGeom>
        </p:spPr>
      </p:pic>
    </p:spTree>
    <p:extLst>
      <p:ext uri="{BB962C8B-B14F-4D97-AF65-F5344CB8AC3E}">
        <p14:creationId xmlns:p14="http://schemas.microsoft.com/office/powerpoint/2010/main" val="35490238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Quote - UPUBLISER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stretch>
            <a:fillRect/>
          </a:stretch>
        </p:blipFill>
        <p:spPr>
          <a:xfrm>
            <a:off x="263643" y="0"/>
            <a:ext cx="1261957" cy="1673355"/>
          </a:xfrm>
          <a:prstGeom prst="rect">
            <a:avLst/>
          </a:prstGeom>
        </p:spPr>
      </p:pic>
      <p:sp>
        <p:nvSpPr>
          <p:cNvPr id="13" name="Freeform: Shape 12"/>
          <p:cNvSpPr/>
          <p:nvPr userDrawn="1"/>
        </p:nvSpPr>
        <p:spPr>
          <a:xfrm>
            <a:off x="0" y="0"/>
            <a:ext cx="9144000" cy="5143500"/>
          </a:xfrm>
          <a:custGeom>
            <a:avLst/>
            <a:gdLst>
              <a:gd name="connsiteX0" fmla="*/ 990001 w 24382412"/>
              <a:gd name="connsiteY0" fmla="*/ 882000 h 13716000"/>
              <a:gd name="connsiteX1" fmla="*/ 990001 w 24382412"/>
              <a:gd name="connsiteY1" fmla="*/ 12834000 h 13716000"/>
              <a:gd name="connsiteX2" fmla="*/ 23392412 w 24382412"/>
              <a:gd name="connsiteY2" fmla="*/ 12834000 h 13716000"/>
              <a:gd name="connsiteX3" fmla="*/ 23392412 w 24382412"/>
              <a:gd name="connsiteY3" fmla="*/ 882000 h 13716000"/>
              <a:gd name="connsiteX4" fmla="*/ 0 w 24382412"/>
              <a:gd name="connsiteY4" fmla="*/ 0 h 13716000"/>
              <a:gd name="connsiteX5" fmla="*/ 24382412 w 24382412"/>
              <a:gd name="connsiteY5" fmla="*/ 0 h 13716000"/>
              <a:gd name="connsiteX6" fmla="*/ 24382412 w 24382412"/>
              <a:gd name="connsiteY6" fmla="*/ 661482 h 13716000"/>
              <a:gd name="connsiteX7" fmla="*/ 24382412 w 24382412"/>
              <a:gd name="connsiteY7" fmla="*/ 882000 h 13716000"/>
              <a:gd name="connsiteX8" fmla="*/ 24382412 w 24382412"/>
              <a:gd name="connsiteY8" fmla="*/ 12834000 h 13716000"/>
              <a:gd name="connsiteX9" fmla="*/ 24382412 w 24382412"/>
              <a:gd name="connsiteY9" fmla="*/ 13716000 h 13716000"/>
              <a:gd name="connsiteX10" fmla="*/ 23392412 w 24382412"/>
              <a:gd name="connsiteY10" fmla="*/ 13716000 h 13716000"/>
              <a:gd name="connsiteX11" fmla="*/ 990001 w 24382412"/>
              <a:gd name="connsiteY11" fmla="*/ 13716000 h 13716000"/>
              <a:gd name="connsiteX12" fmla="*/ 1 w 24382412"/>
              <a:gd name="connsiteY12" fmla="*/ 13716000 h 13716000"/>
              <a:gd name="connsiteX13" fmla="*/ 0 w 24382412"/>
              <a:gd name="connsiteY13" fmla="*/ 13716000 h 13716000"/>
              <a:gd name="connsiteX14" fmla="*/ 0 w 24382412"/>
              <a:gd name="connsiteY14" fmla="*/ 12834000 h 13716000"/>
              <a:gd name="connsiteX15" fmla="*/ 1 w 24382412"/>
              <a:gd name="connsiteY15" fmla="*/ 12834000 h 13716000"/>
              <a:gd name="connsiteX16" fmla="*/ 1 w 24382412"/>
              <a:gd name="connsiteY16" fmla="*/ 882000 h 13716000"/>
              <a:gd name="connsiteX17" fmla="*/ 0 w 24382412"/>
              <a:gd name="connsiteY17" fmla="*/ 882000 h 1371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4382412" h="13716000">
                <a:moveTo>
                  <a:pt x="990001" y="882000"/>
                </a:moveTo>
                <a:lnTo>
                  <a:pt x="990001" y="12834000"/>
                </a:lnTo>
                <a:lnTo>
                  <a:pt x="23392412" y="12834000"/>
                </a:lnTo>
                <a:lnTo>
                  <a:pt x="23392412" y="882000"/>
                </a:lnTo>
                <a:close/>
                <a:moveTo>
                  <a:pt x="0" y="0"/>
                </a:moveTo>
                <a:lnTo>
                  <a:pt x="24382412" y="0"/>
                </a:lnTo>
                <a:lnTo>
                  <a:pt x="24382412" y="661482"/>
                </a:lnTo>
                <a:lnTo>
                  <a:pt x="24382412" y="882000"/>
                </a:lnTo>
                <a:lnTo>
                  <a:pt x="24382412" y="12834000"/>
                </a:lnTo>
                <a:lnTo>
                  <a:pt x="24382412" y="13716000"/>
                </a:lnTo>
                <a:lnTo>
                  <a:pt x="23392412" y="13716000"/>
                </a:lnTo>
                <a:lnTo>
                  <a:pt x="990001" y="13716000"/>
                </a:lnTo>
                <a:lnTo>
                  <a:pt x="1" y="13716000"/>
                </a:lnTo>
                <a:lnTo>
                  <a:pt x="0" y="13716000"/>
                </a:lnTo>
                <a:lnTo>
                  <a:pt x="0" y="12834000"/>
                </a:lnTo>
                <a:lnTo>
                  <a:pt x="1" y="12834000"/>
                </a:lnTo>
                <a:lnTo>
                  <a:pt x="1" y="882000"/>
                </a:lnTo>
                <a:lnTo>
                  <a:pt x="0" y="882000"/>
                </a:lnTo>
                <a:close/>
              </a:path>
            </a:pathLst>
          </a:custGeom>
          <a:solidFill>
            <a:srgbClr val="4D1517"/>
          </a:solidFill>
          <a:ln>
            <a:noFill/>
          </a:ln>
        </p:spPr>
        <p:style>
          <a:lnRef idx="2">
            <a:schemeClr val="accent1">
              <a:shade val="50000"/>
            </a:schemeClr>
          </a:lnRef>
          <a:fillRef idx="1">
            <a:schemeClr val="accent1"/>
          </a:fillRef>
          <a:effectRef idx="0">
            <a:schemeClr val="accent1"/>
          </a:effectRef>
          <a:fontRef idx="minor">
            <a:schemeClr val="lt1"/>
          </a:fontRef>
        </p:style>
        <p:txBody>
          <a:bodyPr lIns="34290" tIns="17145" rIns="34290" bIns="17145" rtlCol="0" anchor="ctr"/>
          <a:lstStyle/>
          <a:p>
            <a:pPr algn="ctr" rtl="0"/>
            <a:endParaRPr lang="nb-NO" dirty="0"/>
          </a:p>
        </p:txBody>
      </p:sp>
      <p:sp>
        <p:nvSpPr>
          <p:cNvPr id="15" name="Subtitle 2"/>
          <p:cNvSpPr>
            <a:spLocks noGrp="1"/>
          </p:cNvSpPr>
          <p:nvPr>
            <p:ph type="subTitle" idx="1" hasCustomPrompt="1"/>
          </p:nvPr>
        </p:nvSpPr>
        <p:spPr>
          <a:xfrm>
            <a:off x="1525599" y="1306628"/>
            <a:ext cx="6470223" cy="2501578"/>
          </a:xfrm>
          <a:blipFill dpi="0" rotWithShape="1">
            <a:blip r:embed="rId3"/>
            <a:srcRect/>
            <a:tile tx="0" ty="0" sx="100000" sy="100000" flip="none" algn="br"/>
          </a:blipFill>
        </p:spPr>
        <p:txBody>
          <a:bodyPr rIns="288000" bIns="540000">
            <a:spAutoFit/>
          </a:bodyPr>
          <a:lstStyle>
            <a:lvl1pPr marL="0" indent="0" algn="l">
              <a:buNone/>
              <a:defRPr sz="2000" i="1"/>
            </a:lvl1pPr>
            <a:lvl2pPr marL="342883" indent="0" algn="ctr">
              <a:buNone/>
              <a:defRPr sz="1500"/>
            </a:lvl2pPr>
            <a:lvl3pPr marL="685766" indent="0" algn="ctr">
              <a:buNone/>
              <a:defRPr sz="1400"/>
            </a:lvl3pPr>
            <a:lvl4pPr marL="1028649" indent="0" algn="ctr">
              <a:buNone/>
              <a:defRPr sz="1200"/>
            </a:lvl4pPr>
            <a:lvl5pPr marL="1371531" indent="0" algn="ctr">
              <a:buNone/>
              <a:defRPr sz="1200"/>
            </a:lvl5pPr>
            <a:lvl6pPr marL="1714414"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dirty="0"/>
              <a:t>Når barnet er stort nok til å forstå konsekvensen av hva det går ut på og hva det skal bidra med, og kan bedømme konsekvensene av deltakelsen, og deltakelse ikke innebærer noen risiko for fysisk eller psykisk skade eller senere overraskelser eller på noen måte får andre konsekvenser for barnet, kan det nok selv samtykke. </a:t>
            </a:r>
            <a:br>
              <a:rPr lang="nb-NO" dirty="0"/>
            </a:br>
            <a:r>
              <a:rPr lang="nb-NO" dirty="0"/>
              <a:t>Halvorsen, 1999, s. 46</a:t>
            </a:r>
            <a:endParaRPr lang="en-US" dirty="0"/>
          </a:p>
        </p:txBody>
      </p:sp>
      <p:pic>
        <p:nvPicPr>
          <p:cNvPr id="16" name="Picture 15"/>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212" y="4104546"/>
            <a:ext cx="1954661" cy="774956"/>
          </a:xfrm>
          <a:prstGeom prst="rect">
            <a:avLst/>
          </a:prstGeom>
        </p:spPr>
      </p:pic>
      <p:sp>
        <p:nvSpPr>
          <p:cNvPr id="7" name="Rectangle 6">
            <a:extLst>
              <a:ext uri="{FF2B5EF4-FFF2-40B4-BE49-F238E27FC236}">
                <a16:creationId xmlns="" xmlns:a16="http://schemas.microsoft.com/office/drawing/2014/main" id="{776EB4BA-B117-4F94-B75D-40589680B429}"/>
              </a:ext>
            </a:extLst>
          </p:cNvPr>
          <p:cNvSpPr/>
          <p:nvPr userDrawn="1"/>
        </p:nvSpPr>
        <p:spPr>
          <a:xfrm rot="18900000">
            <a:off x="3583058" y="1479712"/>
            <a:ext cx="3843262" cy="1122460"/>
          </a:xfrm>
          <a:prstGeom prst="rect">
            <a:avLst/>
          </a:prstGeom>
          <a:blipFill dpi="0" rotWithShape="1">
            <a:blip r:embed="rId5">
              <a:alphaModFix amt="2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4200" b="1" dirty="0">
              <a:solidFill>
                <a:schemeClr val="tx1"/>
              </a:solidFill>
            </a:endParaRPr>
          </a:p>
        </p:txBody>
      </p:sp>
    </p:spTree>
    <p:extLst>
      <p:ext uri="{BB962C8B-B14F-4D97-AF65-F5344CB8AC3E}">
        <p14:creationId xmlns:p14="http://schemas.microsoft.com/office/powerpoint/2010/main" val="2419821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eference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Reference title</a:t>
            </a:r>
          </a:p>
        </p:txBody>
      </p:sp>
      <p:sp>
        <p:nvSpPr>
          <p:cNvPr id="3" name="Plassholder for tekst 2"/>
          <p:cNvSpPr>
            <a:spLocks noGrp="1"/>
          </p:cNvSpPr>
          <p:nvPr>
            <p:ph type="body" sz="quarter" idx="11" hasCustomPrompt="1"/>
          </p:nvPr>
        </p:nvSpPr>
        <p:spPr>
          <a:xfrm>
            <a:off x="1524910" y="1544373"/>
            <a:ext cx="3060383" cy="2824173"/>
          </a:xfrm>
          <a:prstGeom prst="rect">
            <a:avLst/>
          </a:prstGeom>
        </p:spPr>
        <p:txBody>
          <a:bodyPr lIns="34290" tIns="17145" rIns="34290" bIns="17145"/>
          <a:lstStyle>
            <a:lvl1pPr marL="0" indent="0">
              <a:buNone/>
              <a:defRPr sz="1500" i="1"/>
            </a:lvl1pPr>
          </a:lstStyle>
          <a:p>
            <a:pPr lvl="0"/>
            <a:r>
              <a:rPr lang="nb-NO" dirty="0"/>
              <a:t>Title in bold. Description in italic</a:t>
            </a:r>
          </a:p>
        </p:txBody>
      </p:sp>
      <p:sp>
        <p:nvSpPr>
          <p:cNvPr id="4" name="Plassholder for tekst 3"/>
          <p:cNvSpPr>
            <a:spLocks noGrp="1"/>
          </p:cNvSpPr>
          <p:nvPr>
            <p:ph type="body" sz="quarter" idx="12" hasCustomPrompt="1"/>
          </p:nvPr>
        </p:nvSpPr>
        <p:spPr>
          <a:xfrm>
            <a:off x="4932616" y="1544373"/>
            <a:ext cx="3060383" cy="2824173"/>
          </a:xfrm>
          <a:prstGeom prst="rect">
            <a:avLst/>
          </a:prstGeom>
        </p:spPr>
        <p:txBody>
          <a:bodyPr lIns="34290" tIns="17145" rIns="34290" bIns="17145"/>
          <a:lstStyle>
            <a:lvl1pPr marL="0" marR="0" indent="0" algn="l" defTabSz="685766" rtl="0" eaLnBrk="1" fontAlgn="auto" latinLnBrk="0" hangingPunct="1">
              <a:lnSpc>
                <a:spcPct val="90000"/>
              </a:lnSpc>
              <a:spcBef>
                <a:spcPts val="750"/>
              </a:spcBef>
              <a:spcAft>
                <a:spcPts val="0"/>
              </a:spcAft>
              <a:buClr>
                <a:srgbClr val="820000"/>
              </a:buClr>
              <a:buSzTx/>
              <a:buFont typeface="Arial" panose="020B0604020202020204" pitchFamily="34" charset="0"/>
              <a:buNone/>
              <a:tabLst/>
              <a:defRPr sz="1500" i="1"/>
            </a:lvl1pPr>
          </a:lstStyle>
          <a:p>
            <a:pPr marL="0" marR="0" lvl="0" indent="0" algn="l" defTabSz="685766" rtl="0" eaLnBrk="1" fontAlgn="auto" latinLnBrk="0" hangingPunct="1">
              <a:lnSpc>
                <a:spcPct val="90000"/>
              </a:lnSpc>
              <a:spcBef>
                <a:spcPts val="750"/>
              </a:spcBef>
              <a:spcAft>
                <a:spcPts val="0"/>
              </a:spcAft>
              <a:buClr>
                <a:srgbClr val="820000"/>
              </a:buClr>
              <a:buSzTx/>
              <a:buFont typeface="Arial" panose="020B0604020202020204" pitchFamily="34" charset="0"/>
              <a:buNone/>
              <a:tabLst/>
              <a:defRPr/>
            </a:pPr>
            <a:r>
              <a:rPr lang="nb-NO" dirty="0"/>
              <a:t>Title in bold. Description in italic</a:t>
            </a:r>
          </a:p>
        </p:txBody>
      </p:sp>
    </p:spTree>
    <p:extLst>
      <p:ext uri="{BB962C8B-B14F-4D97-AF65-F5344CB8AC3E}">
        <p14:creationId xmlns:p14="http://schemas.microsoft.com/office/powerpoint/2010/main" val="5300732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8" name="Content Placeholder 2"/>
          <p:cNvSpPr>
            <a:spLocks noGrp="1"/>
          </p:cNvSpPr>
          <p:nvPr>
            <p:ph idx="1"/>
          </p:nvPr>
        </p:nvSpPr>
        <p:spPr>
          <a:xfrm>
            <a:off x="1524911" y="1544372"/>
            <a:ext cx="3060383" cy="2824173"/>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9" name="Content Placeholder 2"/>
          <p:cNvSpPr>
            <a:spLocks noGrp="1"/>
          </p:cNvSpPr>
          <p:nvPr>
            <p:ph idx="10"/>
          </p:nvPr>
        </p:nvSpPr>
        <p:spPr>
          <a:xfrm>
            <a:off x="4934148" y="1544372"/>
            <a:ext cx="3060383" cy="2824173"/>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6" name="Rectangle 13"/>
          <p:cNvSpPr/>
          <p:nvPr userDrawn="1"/>
        </p:nvSpPr>
        <p:spPr>
          <a:xfrm>
            <a:off x="2110733" y="4444008"/>
            <a:ext cx="2430158" cy="4050"/>
          </a:xfrm>
          <a:prstGeom prst="rect">
            <a:avLst/>
          </a:prstGeom>
          <a:solidFill>
            <a:srgbClr val="5E5E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Plassholder for tekst 6"/>
          <p:cNvSpPr>
            <a:spLocks noGrp="1"/>
          </p:cNvSpPr>
          <p:nvPr>
            <p:ph type="body" sz="quarter" idx="11" hasCustomPrompt="1"/>
          </p:nvPr>
        </p:nvSpPr>
        <p:spPr>
          <a:xfrm>
            <a:off x="2110733" y="4561177"/>
            <a:ext cx="2430158" cy="187037"/>
          </a:xfrm>
          <a:prstGeom prst="rect">
            <a:avLst/>
          </a:prstGeom>
        </p:spPr>
        <p:txBody>
          <a:bodyPr lIns="0" tIns="0" rIns="0" bIns="0"/>
          <a:lstStyle>
            <a:lvl1pPr marL="0" indent="0">
              <a:lnSpc>
                <a:spcPct val="100000"/>
              </a:lnSpc>
              <a:spcBef>
                <a:spcPts val="0"/>
              </a:spcBef>
              <a:buNone/>
              <a:defRPr sz="500">
                <a:solidFill>
                  <a:srgbClr val="5E5E5E"/>
                </a:solidFill>
              </a:defRPr>
            </a:lvl1pPr>
          </a:lstStyle>
          <a:p>
            <a:pPr lvl="0"/>
            <a:r>
              <a:rPr lang="en-US" dirty="0" err="1"/>
              <a:t>Kilde</a:t>
            </a:r>
            <a:r>
              <a:rPr lang="en-US" dirty="0"/>
              <a:t>: xxx</a:t>
            </a:r>
          </a:p>
        </p:txBody>
      </p:sp>
    </p:spTree>
    <p:extLst>
      <p:ext uri="{BB962C8B-B14F-4D97-AF65-F5344CB8AC3E}">
        <p14:creationId xmlns:p14="http://schemas.microsoft.com/office/powerpoint/2010/main" val="5433135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 uten kil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8" name="Content Placeholder 2"/>
          <p:cNvSpPr>
            <a:spLocks noGrp="1"/>
          </p:cNvSpPr>
          <p:nvPr>
            <p:ph idx="1"/>
          </p:nvPr>
        </p:nvSpPr>
        <p:spPr>
          <a:xfrm>
            <a:off x="1524911" y="1544372"/>
            <a:ext cx="3060383" cy="2824173"/>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9" name="Content Placeholder 2"/>
          <p:cNvSpPr>
            <a:spLocks noGrp="1"/>
          </p:cNvSpPr>
          <p:nvPr>
            <p:ph idx="10"/>
          </p:nvPr>
        </p:nvSpPr>
        <p:spPr>
          <a:xfrm>
            <a:off x="4934148" y="1544372"/>
            <a:ext cx="3060383" cy="2824173"/>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Tree>
    <p:extLst>
      <p:ext uri="{BB962C8B-B14F-4D97-AF65-F5344CB8AC3E}">
        <p14:creationId xmlns:p14="http://schemas.microsoft.com/office/powerpoint/2010/main" val="34679144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Content - UPUBLISE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8" name="Content Placeholder 2"/>
          <p:cNvSpPr>
            <a:spLocks noGrp="1"/>
          </p:cNvSpPr>
          <p:nvPr>
            <p:ph idx="1"/>
          </p:nvPr>
        </p:nvSpPr>
        <p:spPr>
          <a:xfrm>
            <a:off x="1524911" y="1544372"/>
            <a:ext cx="3060383" cy="2824173"/>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9" name="Content Placeholder 2"/>
          <p:cNvSpPr>
            <a:spLocks noGrp="1"/>
          </p:cNvSpPr>
          <p:nvPr>
            <p:ph idx="10"/>
          </p:nvPr>
        </p:nvSpPr>
        <p:spPr>
          <a:xfrm>
            <a:off x="4934148" y="1544372"/>
            <a:ext cx="3060383" cy="2824173"/>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pic>
        <p:nvPicPr>
          <p:cNvPr id="5" name="upublisert"/>
          <p:cNvPicPr>
            <a:picLocks noChangeAspect="1"/>
          </p:cNvPicPr>
          <p:nvPr userDrawn="1"/>
        </p:nvPicPr>
        <p:blipFill rotWithShape="1">
          <a:blip r:embed="rId2"/>
          <a:srcRect r="32791" b="27083"/>
          <a:stretch/>
        </p:blipFill>
        <p:spPr>
          <a:xfrm>
            <a:off x="3610484" y="0"/>
            <a:ext cx="3719004" cy="3750469"/>
          </a:xfrm>
          <a:prstGeom prst="rect">
            <a:avLst/>
          </a:prstGeom>
        </p:spPr>
      </p:pic>
    </p:spTree>
    <p:extLst>
      <p:ext uri="{BB962C8B-B14F-4D97-AF65-F5344CB8AC3E}">
        <p14:creationId xmlns:p14="http://schemas.microsoft.com/office/powerpoint/2010/main" val="888846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a:xfrm>
            <a:off x="1524910" y="295731"/>
            <a:ext cx="6469621" cy="994172"/>
          </a:xfrm>
        </p:spPr>
        <p:txBody>
          <a:bodyPr/>
          <a:lstStyle/>
          <a:p>
            <a:r>
              <a:rPr lang="nb-NO" smtClean="0"/>
              <a:t>Klikk for å redigere tittelstil</a:t>
            </a:r>
            <a:endParaRPr lang="en-US" dirty="0"/>
          </a:p>
        </p:txBody>
      </p:sp>
      <p:sp>
        <p:nvSpPr>
          <p:cNvPr id="3" name="Content Placeholder 2"/>
          <p:cNvSpPr>
            <a:spLocks noGrp="1"/>
          </p:cNvSpPr>
          <p:nvPr>
            <p:ph idx="1"/>
          </p:nvPr>
        </p:nvSpPr>
        <p:spPr>
          <a:xfrm>
            <a:off x="1524910" y="1544372"/>
            <a:ext cx="6469621" cy="2824173"/>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Tree>
    <p:extLst>
      <p:ext uri="{BB962C8B-B14F-4D97-AF65-F5344CB8AC3E}">
        <p14:creationId xmlns:p14="http://schemas.microsoft.com/office/powerpoint/2010/main" val="8086200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Tree>
    <p:extLst>
      <p:ext uri="{BB962C8B-B14F-4D97-AF65-F5344CB8AC3E}">
        <p14:creationId xmlns:p14="http://schemas.microsoft.com/office/powerpoint/2010/main" val="26138587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3257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Last">
    <p:spTree>
      <p:nvGrpSpPr>
        <p:cNvPr id="1" name=""/>
        <p:cNvGrpSpPr/>
        <p:nvPr/>
      </p:nvGrpSpPr>
      <p:grpSpPr>
        <a:xfrm>
          <a:off x="0" y="0"/>
          <a:ext cx="0" cy="0"/>
          <a:chOff x="0" y="0"/>
          <a:chExt cx="0" cy="0"/>
        </a:xfrm>
      </p:grpSpPr>
      <p:sp>
        <p:nvSpPr>
          <p:cNvPr id="13" name="Freeform: Shape 12"/>
          <p:cNvSpPr/>
          <p:nvPr userDrawn="1"/>
        </p:nvSpPr>
        <p:spPr>
          <a:xfrm>
            <a:off x="0" y="0"/>
            <a:ext cx="9144000" cy="5143500"/>
          </a:xfrm>
          <a:custGeom>
            <a:avLst/>
            <a:gdLst>
              <a:gd name="connsiteX0" fmla="*/ 990001 w 24382412"/>
              <a:gd name="connsiteY0" fmla="*/ 882000 h 13716000"/>
              <a:gd name="connsiteX1" fmla="*/ 990001 w 24382412"/>
              <a:gd name="connsiteY1" fmla="*/ 12834000 h 13716000"/>
              <a:gd name="connsiteX2" fmla="*/ 23392412 w 24382412"/>
              <a:gd name="connsiteY2" fmla="*/ 12834000 h 13716000"/>
              <a:gd name="connsiteX3" fmla="*/ 23392412 w 24382412"/>
              <a:gd name="connsiteY3" fmla="*/ 882000 h 13716000"/>
              <a:gd name="connsiteX4" fmla="*/ 0 w 24382412"/>
              <a:gd name="connsiteY4" fmla="*/ 0 h 13716000"/>
              <a:gd name="connsiteX5" fmla="*/ 24382412 w 24382412"/>
              <a:gd name="connsiteY5" fmla="*/ 0 h 13716000"/>
              <a:gd name="connsiteX6" fmla="*/ 24382412 w 24382412"/>
              <a:gd name="connsiteY6" fmla="*/ 661482 h 13716000"/>
              <a:gd name="connsiteX7" fmla="*/ 24382412 w 24382412"/>
              <a:gd name="connsiteY7" fmla="*/ 882000 h 13716000"/>
              <a:gd name="connsiteX8" fmla="*/ 24382412 w 24382412"/>
              <a:gd name="connsiteY8" fmla="*/ 12834000 h 13716000"/>
              <a:gd name="connsiteX9" fmla="*/ 24382412 w 24382412"/>
              <a:gd name="connsiteY9" fmla="*/ 13716000 h 13716000"/>
              <a:gd name="connsiteX10" fmla="*/ 23392412 w 24382412"/>
              <a:gd name="connsiteY10" fmla="*/ 13716000 h 13716000"/>
              <a:gd name="connsiteX11" fmla="*/ 990001 w 24382412"/>
              <a:gd name="connsiteY11" fmla="*/ 13716000 h 13716000"/>
              <a:gd name="connsiteX12" fmla="*/ 1 w 24382412"/>
              <a:gd name="connsiteY12" fmla="*/ 13716000 h 13716000"/>
              <a:gd name="connsiteX13" fmla="*/ 0 w 24382412"/>
              <a:gd name="connsiteY13" fmla="*/ 13716000 h 13716000"/>
              <a:gd name="connsiteX14" fmla="*/ 0 w 24382412"/>
              <a:gd name="connsiteY14" fmla="*/ 12834000 h 13716000"/>
              <a:gd name="connsiteX15" fmla="*/ 1 w 24382412"/>
              <a:gd name="connsiteY15" fmla="*/ 12834000 h 13716000"/>
              <a:gd name="connsiteX16" fmla="*/ 1 w 24382412"/>
              <a:gd name="connsiteY16" fmla="*/ 882000 h 13716000"/>
              <a:gd name="connsiteX17" fmla="*/ 0 w 24382412"/>
              <a:gd name="connsiteY17" fmla="*/ 882000 h 1371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4382412" h="13716000">
                <a:moveTo>
                  <a:pt x="990001" y="882000"/>
                </a:moveTo>
                <a:lnTo>
                  <a:pt x="990001" y="12834000"/>
                </a:lnTo>
                <a:lnTo>
                  <a:pt x="23392412" y="12834000"/>
                </a:lnTo>
                <a:lnTo>
                  <a:pt x="23392412" y="882000"/>
                </a:lnTo>
                <a:close/>
                <a:moveTo>
                  <a:pt x="0" y="0"/>
                </a:moveTo>
                <a:lnTo>
                  <a:pt x="24382412" y="0"/>
                </a:lnTo>
                <a:lnTo>
                  <a:pt x="24382412" y="661482"/>
                </a:lnTo>
                <a:lnTo>
                  <a:pt x="24382412" y="882000"/>
                </a:lnTo>
                <a:lnTo>
                  <a:pt x="24382412" y="12834000"/>
                </a:lnTo>
                <a:lnTo>
                  <a:pt x="24382412" y="13716000"/>
                </a:lnTo>
                <a:lnTo>
                  <a:pt x="23392412" y="13716000"/>
                </a:lnTo>
                <a:lnTo>
                  <a:pt x="990001" y="13716000"/>
                </a:lnTo>
                <a:lnTo>
                  <a:pt x="1" y="13716000"/>
                </a:lnTo>
                <a:lnTo>
                  <a:pt x="0" y="13716000"/>
                </a:lnTo>
                <a:lnTo>
                  <a:pt x="0" y="12834000"/>
                </a:lnTo>
                <a:lnTo>
                  <a:pt x="1" y="12834000"/>
                </a:lnTo>
                <a:lnTo>
                  <a:pt x="1" y="882000"/>
                </a:lnTo>
                <a:lnTo>
                  <a:pt x="0" y="882000"/>
                </a:lnTo>
                <a:close/>
              </a:path>
            </a:pathLst>
          </a:custGeom>
          <a:solidFill>
            <a:srgbClr val="4D1517"/>
          </a:solidFill>
          <a:ln>
            <a:noFill/>
          </a:ln>
        </p:spPr>
        <p:style>
          <a:lnRef idx="2">
            <a:schemeClr val="accent1">
              <a:shade val="50000"/>
            </a:schemeClr>
          </a:lnRef>
          <a:fillRef idx="1">
            <a:schemeClr val="accent1"/>
          </a:fillRef>
          <a:effectRef idx="0">
            <a:schemeClr val="accent1"/>
          </a:effectRef>
          <a:fontRef idx="minor">
            <a:schemeClr val="lt1"/>
          </a:fontRef>
        </p:style>
        <p:txBody>
          <a:bodyPr lIns="34290" tIns="17145" rIns="34290" bIns="17145" rtlCol="0" anchor="ctr"/>
          <a:lstStyle/>
          <a:p>
            <a:pPr algn="ctr" rtl="0"/>
            <a:endParaRPr lang="nb-NO" dirty="0"/>
          </a:p>
        </p:txBody>
      </p:sp>
      <p:sp>
        <p:nvSpPr>
          <p:cNvPr id="14" name="Title 1"/>
          <p:cNvSpPr>
            <a:spLocks noGrp="1"/>
          </p:cNvSpPr>
          <p:nvPr>
            <p:ph type="ctrTitle" hasCustomPrompt="1"/>
          </p:nvPr>
        </p:nvSpPr>
        <p:spPr>
          <a:xfrm>
            <a:off x="1525599" y="973005"/>
            <a:ext cx="6470223" cy="1224521"/>
          </a:xfrm>
        </p:spPr>
        <p:txBody>
          <a:bodyPr anchor="b">
            <a:noAutofit/>
          </a:bodyPr>
          <a:lstStyle>
            <a:lvl1pPr algn="l">
              <a:defRPr sz="7500" strike="noStrike"/>
            </a:lvl1pPr>
          </a:lstStyle>
          <a:p>
            <a:r>
              <a:rPr lang="en-US" dirty="0"/>
              <a:t>Ending</a:t>
            </a:r>
          </a:p>
        </p:txBody>
      </p:sp>
      <p:sp>
        <p:nvSpPr>
          <p:cNvPr id="15" name="Subtitle 2"/>
          <p:cNvSpPr>
            <a:spLocks noGrp="1"/>
          </p:cNvSpPr>
          <p:nvPr>
            <p:ph type="subTitle" idx="1" hasCustomPrompt="1"/>
          </p:nvPr>
        </p:nvSpPr>
        <p:spPr>
          <a:xfrm>
            <a:off x="1525599" y="2564454"/>
            <a:ext cx="6470223" cy="986337"/>
          </a:xfrm>
        </p:spPr>
        <p:txBody>
          <a:bodyPr>
            <a:normAutofit/>
          </a:bodyPr>
          <a:lstStyle>
            <a:lvl1pPr marL="0" indent="0" algn="l">
              <a:lnSpc>
                <a:spcPct val="100000"/>
              </a:lnSpc>
              <a:spcBef>
                <a:spcPts val="0"/>
              </a:spcBef>
              <a:buNone/>
              <a:defRPr sz="1600"/>
            </a:lvl1pPr>
            <a:lvl2pPr marL="342883" indent="0" algn="ctr">
              <a:buNone/>
              <a:defRPr sz="1500"/>
            </a:lvl2pPr>
            <a:lvl3pPr marL="685766" indent="0" algn="ctr">
              <a:buNone/>
              <a:defRPr sz="1400"/>
            </a:lvl3pPr>
            <a:lvl4pPr marL="1028649" indent="0" algn="ctr">
              <a:buNone/>
              <a:defRPr sz="1200"/>
            </a:lvl4pPr>
            <a:lvl5pPr marL="1371531" indent="0" algn="ctr">
              <a:buNone/>
              <a:defRPr sz="1200"/>
            </a:lvl5pPr>
            <a:lvl6pPr marL="1714414"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en-US" dirty="0"/>
              <a:t>First name Last name</a:t>
            </a:r>
            <a:br>
              <a:rPr lang="en-US" dirty="0"/>
            </a:br>
            <a:r>
              <a:rPr lang="en-US" dirty="0"/>
              <a:t>Name@epost.com</a:t>
            </a:r>
          </a:p>
        </p:txBody>
      </p: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8212" y="4104546"/>
            <a:ext cx="1954661" cy="774956"/>
          </a:xfrm>
          <a:prstGeom prst="rect">
            <a:avLst/>
          </a:prstGeom>
        </p:spPr>
      </p:pic>
    </p:spTree>
    <p:extLst>
      <p:ext uri="{BB962C8B-B14F-4D97-AF65-F5344CB8AC3E}">
        <p14:creationId xmlns:p14="http://schemas.microsoft.com/office/powerpoint/2010/main" val="3939182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 Title and Content - med kilde">
    <p:spTree>
      <p:nvGrpSpPr>
        <p:cNvPr id="1" name=""/>
        <p:cNvGrpSpPr/>
        <p:nvPr/>
      </p:nvGrpSpPr>
      <p:grpSpPr>
        <a:xfrm>
          <a:off x="0" y="0"/>
          <a:ext cx="0" cy="0"/>
          <a:chOff x="0" y="0"/>
          <a:chExt cx="0" cy="0"/>
        </a:xfrm>
      </p:grpSpPr>
      <p:sp>
        <p:nvSpPr>
          <p:cNvPr id="2" name="Title 1"/>
          <p:cNvSpPr>
            <a:spLocks noGrp="1"/>
          </p:cNvSpPr>
          <p:nvPr>
            <p:ph type="title"/>
          </p:nvPr>
        </p:nvSpPr>
        <p:spPr>
          <a:xfrm>
            <a:off x="1524910" y="295731"/>
            <a:ext cx="6469621" cy="994172"/>
          </a:xfrm>
        </p:spPr>
        <p:txBody>
          <a:bodyPr/>
          <a:lstStyle/>
          <a:p>
            <a:r>
              <a:rPr lang="nb-NO" smtClean="0"/>
              <a:t>Klikk for å redigere tittelstil</a:t>
            </a:r>
            <a:endParaRPr lang="en-US" dirty="0"/>
          </a:p>
        </p:txBody>
      </p:sp>
      <p:sp>
        <p:nvSpPr>
          <p:cNvPr id="3" name="Content Placeholder 2"/>
          <p:cNvSpPr>
            <a:spLocks noGrp="1"/>
          </p:cNvSpPr>
          <p:nvPr>
            <p:ph idx="1"/>
          </p:nvPr>
        </p:nvSpPr>
        <p:spPr>
          <a:xfrm>
            <a:off x="1524910" y="1544372"/>
            <a:ext cx="6469621" cy="2824173"/>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Rectangle 13"/>
          <p:cNvSpPr/>
          <p:nvPr userDrawn="1"/>
        </p:nvSpPr>
        <p:spPr>
          <a:xfrm>
            <a:off x="2110733" y="4444008"/>
            <a:ext cx="2430158" cy="4050"/>
          </a:xfrm>
          <a:prstGeom prst="rect">
            <a:avLst/>
          </a:prstGeom>
          <a:solidFill>
            <a:srgbClr val="5E5E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6" name="Plassholder for tekst 6"/>
          <p:cNvSpPr>
            <a:spLocks noGrp="1"/>
          </p:cNvSpPr>
          <p:nvPr>
            <p:ph type="body" sz="quarter" idx="10" hasCustomPrompt="1"/>
          </p:nvPr>
        </p:nvSpPr>
        <p:spPr>
          <a:xfrm>
            <a:off x="2110733" y="4561177"/>
            <a:ext cx="2430158" cy="187037"/>
          </a:xfrm>
          <a:prstGeom prst="rect">
            <a:avLst/>
          </a:prstGeom>
        </p:spPr>
        <p:txBody>
          <a:bodyPr lIns="0" tIns="0" rIns="0" bIns="0"/>
          <a:lstStyle>
            <a:lvl1pPr marL="0" indent="0">
              <a:lnSpc>
                <a:spcPct val="100000"/>
              </a:lnSpc>
              <a:spcBef>
                <a:spcPts val="0"/>
              </a:spcBef>
              <a:buNone/>
              <a:defRPr sz="500">
                <a:solidFill>
                  <a:srgbClr val="5E5E5E"/>
                </a:solidFill>
              </a:defRPr>
            </a:lvl1pPr>
          </a:lstStyle>
          <a:p>
            <a:pPr lvl="0"/>
            <a:r>
              <a:rPr lang="en-US" dirty="0" err="1"/>
              <a:t>Kilde</a:t>
            </a:r>
            <a:r>
              <a:rPr lang="en-US" dirty="0"/>
              <a:t>: xxx</a:t>
            </a:r>
          </a:p>
        </p:txBody>
      </p:sp>
    </p:spTree>
    <p:extLst>
      <p:ext uri="{BB962C8B-B14F-4D97-AF65-F5344CB8AC3E}">
        <p14:creationId xmlns:p14="http://schemas.microsoft.com/office/powerpoint/2010/main" val="1466247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Alternative Title Slide">
    <p:spTree>
      <p:nvGrpSpPr>
        <p:cNvPr id="1" name=""/>
        <p:cNvGrpSpPr/>
        <p:nvPr/>
      </p:nvGrpSpPr>
      <p:grpSpPr>
        <a:xfrm>
          <a:off x="0" y="0"/>
          <a:ext cx="0" cy="0"/>
          <a:chOff x="0" y="0"/>
          <a:chExt cx="0" cy="0"/>
        </a:xfrm>
      </p:grpSpPr>
      <p:sp>
        <p:nvSpPr>
          <p:cNvPr id="13" name="Freeform: Shape 12"/>
          <p:cNvSpPr/>
          <p:nvPr userDrawn="1"/>
        </p:nvSpPr>
        <p:spPr>
          <a:xfrm>
            <a:off x="0" y="0"/>
            <a:ext cx="9144000" cy="5143500"/>
          </a:xfrm>
          <a:custGeom>
            <a:avLst/>
            <a:gdLst>
              <a:gd name="connsiteX0" fmla="*/ 990001 w 24382412"/>
              <a:gd name="connsiteY0" fmla="*/ 882000 h 13716000"/>
              <a:gd name="connsiteX1" fmla="*/ 990001 w 24382412"/>
              <a:gd name="connsiteY1" fmla="*/ 12834000 h 13716000"/>
              <a:gd name="connsiteX2" fmla="*/ 23392412 w 24382412"/>
              <a:gd name="connsiteY2" fmla="*/ 12834000 h 13716000"/>
              <a:gd name="connsiteX3" fmla="*/ 23392412 w 24382412"/>
              <a:gd name="connsiteY3" fmla="*/ 882000 h 13716000"/>
              <a:gd name="connsiteX4" fmla="*/ 0 w 24382412"/>
              <a:gd name="connsiteY4" fmla="*/ 0 h 13716000"/>
              <a:gd name="connsiteX5" fmla="*/ 24382412 w 24382412"/>
              <a:gd name="connsiteY5" fmla="*/ 0 h 13716000"/>
              <a:gd name="connsiteX6" fmla="*/ 24382412 w 24382412"/>
              <a:gd name="connsiteY6" fmla="*/ 661482 h 13716000"/>
              <a:gd name="connsiteX7" fmla="*/ 24382412 w 24382412"/>
              <a:gd name="connsiteY7" fmla="*/ 882000 h 13716000"/>
              <a:gd name="connsiteX8" fmla="*/ 24382412 w 24382412"/>
              <a:gd name="connsiteY8" fmla="*/ 12834000 h 13716000"/>
              <a:gd name="connsiteX9" fmla="*/ 24382412 w 24382412"/>
              <a:gd name="connsiteY9" fmla="*/ 13716000 h 13716000"/>
              <a:gd name="connsiteX10" fmla="*/ 23392412 w 24382412"/>
              <a:gd name="connsiteY10" fmla="*/ 13716000 h 13716000"/>
              <a:gd name="connsiteX11" fmla="*/ 990001 w 24382412"/>
              <a:gd name="connsiteY11" fmla="*/ 13716000 h 13716000"/>
              <a:gd name="connsiteX12" fmla="*/ 1 w 24382412"/>
              <a:gd name="connsiteY12" fmla="*/ 13716000 h 13716000"/>
              <a:gd name="connsiteX13" fmla="*/ 0 w 24382412"/>
              <a:gd name="connsiteY13" fmla="*/ 13716000 h 13716000"/>
              <a:gd name="connsiteX14" fmla="*/ 0 w 24382412"/>
              <a:gd name="connsiteY14" fmla="*/ 12834000 h 13716000"/>
              <a:gd name="connsiteX15" fmla="*/ 1 w 24382412"/>
              <a:gd name="connsiteY15" fmla="*/ 12834000 h 13716000"/>
              <a:gd name="connsiteX16" fmla="*/ 1 w 24382412"/>
              <a:gd name="connsiteY16" fmla="*/ 882000 h 13716000"/>
              <a:gd name="connsiteX17" fmla="*/ 0 w 24382412"/>
              <a:gd name="connsiteY17" fmla="*/ 882000 h 1371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4382412" h="13716000">
                <a:moveTo>
                  <a:pt x="990001" y="882000"/>
                </a:moveTo>
                <a:lnTo>
                  <a:pt x="990001" y="12834000"/>
                </a:lnTo>
                <a:lnTo>
                  <a:pt x="23392412" y="12834000"/>
                </a:lnTo>
                <a:lnTo>
                  <a:pt x="23392412" y="882000"/>
                </a:lnTo>
                <a:close/>
                <a:moveTo>
                  <a:pt x="0" y="0"/>
                </a:moveTo>
                <a:lnTo>
                  <a:pt x="24382412" y="0"/>
                </a:lnTo>
                <a:lnTo>
                  <a:pt x="24382412" y="661482"/>
                </a:lnTo>
                <a:lnTo>
                  <a:pt x="24382412" y="882000"/>
                </a:lnTo>
                <a:lnTo>
                  <a:pt x="24382412" y="12834000"/>
                </a:lnTo>
                <a:lnTo>
                  <a:pt x="24382412" y="13716000"/>
                </a:lnTo>
                <a:lnTo>
                  <a:pt x="23392412" y="13716000"/>
                </a:lnTo>
                <a:lnTo>
                  <a:pt x="990001" y="13716000"/>
                </a:lnTo>
                <a:lnTo>
                  <a:pt x="1" y="13716000"/>
                </a:lnTo>
                <a:lnTo>
                  <a:pt x="0" y="13716000"/>
                </a:lnTo>
                <a:lnTo>
                  <a:pt x="0" y="12834000"/>
                </a:lnTo>
                <a:lnTo>
                  <a:pt x="1" y="12834000"/>
                </a:lnTo>
                <a:lnTo>
                  <a:pt x="1" y="882000"/>
                </a:lnTo>
                <a:lnTo>
                  <a:pt x="0" y="882000"/>
                </a:lnTo>
                <a:close/>
              </a:path>
            </a:pathLst>
          </a:custGeom>
          <a:solidFill>
            <a:srgbClr val="4D1517"/>
          </a:solidFill>
          <a:ln>
            <a:noFill/>
          </a:ln>
        </p:spPr>
        <p:style>
          <a:lnRef idx="2">
            <a:schemeClr val="accent1">
              <a:shade val="50000"/>
            </a:schemeClr>
          </a:lnRef>
          <a:fillRef idx="1">
            <a:schemeClr val="accent1"/>
          </a:fillRef>
          <a:effectRef idx="0">
            <a:schemeClr val="accent1"/>
          </a:effectRef>
          <a:fontRef idx="minor">
            <a:schemeClr val="lt1"/>
          </a:fontRef>
        </p:style>
        <p:txBody>
          <a:bodyPr lIns="34290" tIns="17145" rIns="34290" bIns="17145" rtlCol="0" anchor="ctr"/>
          <a:lstStyle/>
          <a:p>
            <a:pPr algn="ctr" rtl="0"/>
            <a:endParaRPr lang="nb-NO" dirty="0"/>
          </a:p>
        </p:txBody>
      </p:sp>
      <p:pic>
        <p:nvPicPr>
          <p:cNvPr id="8" name="Picture 7"/>
          <p:cNvPicPr>
            <a:picLocks noChangeAspect="1"/>
          </p:cNvPicPr>
          <p:nvPr userDrawn="1"/>
        </p:nvPicPr>
        <p:blipFill>
          <a:blip r:embed="rId2"/>
          <a:stretch>
            <a:fillRect/>
          </a:stretch>
        </p:blipFill>
        <p:spPr>
          <a:xfrm>
            <a:off x="1148136" y="567000"/>
            <a:ext cx="6847728" cy="1223013"/>
          </a:xfrm>
          <a:prstGeom prst="rect">
            <a:avLst/>
          </a:prstGeom>
        </p:spPr>
      </p:pic>
      <p:sp>
        <p:nvSpPr>
          <p:cNvPr id="14" name="Title 1"/>
          <p:cNvSpPr>
            <a:spLocks noGrp="1"/>
          </p:cNvSpPr>
          <p:nvPr>
            <p:ph type="ctrTitle" hasCustomPrompt="1"/>
          </p:nvPr>
        </p:nvSpPr>
        <p:spPr>
          <a:xfrm>
            <a:off x="1525599" y="1887304"/>
            <a:ext cx="6470223" cy="772058"/>
          </a:xfrm>
        </p:spPr>
        <p:txBody>
          <a:bodyPr anchor="ctr">
            <a:normAutofit/>
          </a:bodyPr>
          <a:lstStyle>
            <a:lvl1pPr algn="l">
              <a:defRPr sz="2300"/>
            </a:lvl1pPr>
          </a:lstStyle>
          <a:p>
            <a:r>
              <a:rPr lang="en-US" dirty="0"/>
              <a:t>Presentation title</a:t>
            </a:r>
          </a:p>
        </p:txBody>
      </p:sp>
      <p:sp>
        <p:nvSpPr>
          <p:cNvPr id="15" name="Subtitle 2"/>
          <p:cNvSpPr>
            <a:spLocks noGrp="1"/>
          </p:cNvSpPr>
          <p:nvPr>
            <p:ph type="subTitle" idx="1" hasCustomPrompt="1"/>
          </p:nvPr>
        </p:nvSpPr>
        <p:spPr>
          <a:xfrm>
            <a:off x="1525599" y="2719020"/>
            <a:ext cx="6470223" cy="986337"/>
          </a:xfrm>
        </p:spPr>
        <p:txBody>
          <a:bodyPr>
            <a:normAutofit/>
          </a:bodyPr>
          <a:lstStyle>
            <a:lvl1pPr marL="0" indent="0" algn="l">
              <a:buNone/>
              <a:defRPr sz="1600"/>
            </a:lvl1pPr>
            <a:lvl2pPr marL="342883" indent="0" algn="ctr">
              <a:buNone/>
              <a:defRPr sz="1500"/>
            </a:lvl2pPr>
            <a:lvl3pPr marL="685766" indent="0" algn="ctr">
              <a:buNone/>
              <a:defRPr sz="1400"/>
            </a:lvl3pPr>
            <a:lvl4pPr marL="1028649" indent="0" algn="ctr">
              <a:buNone/>
              <a:defRPr sz="1200"/>
            </a:lvl4pPr>
            <a:lvl5pPr marL="1371531" indent="0" algn="ctr">
              <a:buNone/>
              <a:defRPr sz="1200"/>
            </a:lvl5pPr>
            <a:lvl6pPr marL="1714414"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en-US" dirty="0"/>
              <a:t>Use subtitle if needed. Max 3 lines.</a:t>
            </a:r>
          </a:p>
        </p:txBody>
      </p:sp>
      <p:pic>
        <p:nvPicPr>
          <p:cNvPr id="16" name="Picture 1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78212" y="4104546"/>
            <a:ext cx="1954661" cy="774956"/>
          </a:xfrm>
          <a:prstGeom prst="rect">
            <a:avLst/>
          </a:prstGeom>
        </p:spPr>
      </p:pic>
    </p:spTree>
    <p:extLst>
      <p:ext uri="{BB962C8B-B14F-4D97-AF65-F5344CB8AC3E}">
        <p14:creationId xmlns:p14="http://schemas.microsoft.com/office/powerpoint/2010/main" val="3869643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nhold">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Title</a:t>
            </a:r>
          </a:p>
        </p:txBody>
      </p:sp>
      <p:sp>
        <p:nvSpPr>
          <p:cNvPr id="4" name="Plassholder for tekst 3"/>
          <p:cNvSpPr>
            <a:spLocks noGrp="1"/>
          </p:cNvSpPr>
          <p:nvPr>
            <p:ph type="body" sz="quarter" idx="10"/>
          </p:nvPr>
        </p:nvSpPr>
        <p:spPr>
          <a:xfrm>
            <a:off x="1524911" y="1878037"/>
            <a:ext cx="6469621" cy="2490509"/>
          </a:xfrm>
          <a:prstGeom prst="rect">
            <a:avLst/>
          </a:prstGeom>
        </p:spPr>
        <p:txBody>
          <a:bodyPr lIns="34290" tIns="17145" rIns="34290" bIns="17145"/>
          <a:lstStyle>
            <a:lvl1pPr marL="277200" indent="-277200">
              <a:buClr>
                <a:srgbClr val="820000"/>
              </a:buClr>
              <a:buFont typeface="+mj-lt"/>
              <a:buAutoNum type="arabicPeriod"/>
              <a:defRPr/>
            </a:lvl1pPr>
          </a:lstStyle>
          <a:p>
            <a:pPr lvl="0"/>
            <a:r>
              <a:rPr lang="nb-NO" smtClean="0"/>
              <a:t>Klikk for å redigere tekststiler i malen</a:t>
            </a:r>
          </a:p>
        </p:txBody>
      </p:sp>
    </p:spTree>
    <p:extLst>
      <p:ext uri="{BB962C8B-B14F-4D97-AF65-F5344CB8AC3E}">
        <p14:creationId xmlns:p14="http://schemas.microsoft.com/office/powerpoint/2010/main" val="3889225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 UPUBLISERT">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DD7195FE-9FB9-489A-BB88-AC14C343A2FE}"/>
              </a:ext>
            </a:extLst>
          </p:cNvPr>
          <p:cNvSpPr/>
          <p:nvPr userDrawn="1"/>
        </p:nvSpPr>
        <p:spPr>
          <a:xfrm rot="18900000">
            <a:off x="3583058" y="1479712"/>
            <a:ext cx="3843262" cy="1122460"/>
          </a:xfrm>
          <a:prstGeom prst="rect">
            <a:avLst/>
          </a:prstGeom>
          <a:blipFill dpi="0" rotWithShape="1">
            <a:blip r:embed="rId2">
              <a:alphaModFix amt="2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4200" b="1" dirty="0">
              <a:solidFill>
                <a:schemeClr val="tx1"/>
              </a:solidFill>
            </a:endParaRPr>
          </a:p>
        </p:txBody>
      </p:sp>
      <p:sp>
        <p:nvSpPr>
          <p:cNvPr id="2" name="Title 1"/>
          <p:cNvSpPr>
            <a:spLocks noGrp="1"/>
          </p:cNvSpPr>
          <p:nvPr>
            <p:ph type="title"/>
          </p:nvPr>
        </p:nvSpPr>
        <p:spPr>
          <a:xfrm>
            <a:off x="1524910" y="295731"/>
            <a:ext cx="6469621" cy="994172"/>
          </a:xfrm>
        </p:spPr>
        <p:txBody>
          <a:bodyPr/>
          <a:lstStyle/>
          <a:p>
            <a:r>
              <a:rPr lang="nb-NO" smtClean="0"/>
              <a:t>Klikk for å redigere tittelstil</a:t>
            </a:r>
            <a:endParaRPr lang="en-US" dirty="0"/>
          </a:p>
        </p:txBody>
      </p:sp>
      <p:sp>
        <p:nvSpPr>
          <p:cNvPr id="3" name="Content Placeholder 2"/>
          <p:cNvSpPr>
            <a:spLocks noGrp="1"/>
          </p:cNvSpPr>
          <p:nvPr>
            <p:ph idx="1"/>
          </p:nvPr>
        </p:nvSpPr>
        <p:spPr>
          <a:xfrm>
            <a:off x="1524910" y="1544372"/>
            <a:ext cx="6469621" cy="2824173"/>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Rectangle 13"/>
          <p:cNvSpPr/>
          <p:nvPr userDrawn="1"/>
        </p:nvSpPr>
        <p:spPr>
          <a:xfrm>
            <a:off x="2110733" y="4444008"/>
            <a:ext cx="2430158" cy="4050"/>
          </a:xfrm>
          <a:prstGeom prst="rect">
            <a:avLst/>
          </a:prstGeom>
          <a:solidFill>
            <a:srgbClr val="5E5E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6" name="Plassholder for tekst 6"/>
          <p:cNvSpPr>
            <a:spLocks noGrp="1"/>
          </p:cNvSpPr>
          <p:nvPr>
            <p:ph type="body" sz="quarter" idx="10" hasCustomPrompt="1"/>
          </p:nvPr>
        </p:nvSpPr>
        <p:spPr>
          <a:xfrm>
            <a:off x="2110733" y="4561177"/>
            <a:ext cx="2430158" cy="187037"/>
          </a:xfrm>
          <a:prstGeom prst="rect">
            <a:avLst/>
          </a:prstGeom>
        </p:spPr>
        <p:txBody>
          <a:bodyPr lIns="0" tIns="0" rIns="0" bIns="0"/>
          <a:lstStyle>
            <a:lvl1pPr marL="0" indent="0">
              <a:lnSpc>
                <a:spcPct val="100000"/>
              </a:lnSpc>
              <a:spcBef>
                <a:spcPts val="0"/>
              </a:spcBef>
              <a:buNone/>
              <a:defRPr sz="500">
                <a:solidFill>
                  <a:srgbClr val="5E5E5E"/>
                </a:solidFill>
              </a:defRPr>
            </a:lvl1pPr>
          </a:lstStyle>
          <a:p>
            <a:pPr lvl="0"/>
            <a:r>
              <a:rPr lang="en-US" dirty="0" err="1"/>
              <a:t>Kilde</a:t>
            </a:r>
            <a:r>
              <a:rPr lang="en-US" dirty="0"/>
              <a:t>: xxx</a:t>
            </a:r>
          </a:p>
        </p:txBody>
      </p:sp>
    </p:spTree>
    <p:extLst>
      <p:ext uri="{BB962C8B-B14F-4D97-AF65-F5344CB8AC3E}">
        <p14:creationId xmlns:p14="http://schemas.microsoft.com/office/powerpoint/2010/main" val="590040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 UPUBLISERT - uten kilde">
    <p:spTree>
      <p:nvGrpSpPr>
        <p:cNvPr id="1" name=""/>
        <p:cNvGrpSpPr/>
        <p:nvPr/>
      </p:nvGrpSpPr>
      <p:grpSpPr>
        <a:xfrm>
          <a:off x="0" y="0"/>
          <a:ext cx="0" cy="0"/>
          <a:chOff x="0" y="0"/>
          <a:chExt cx="0" cy="0"/>
        </a:xfrm>
      </p:grpSpPr>
      <p:sp>
        <p:nvSpPr>
          <p:cNvPr id="2" name="Title 1"/>
          <p:cNvSpPr>
            <a:spLocks noGrp="1"/>
          </p:cNvSpPr>
          <p:nvPr>
            <p:ph type="title"/>
          </p:nvPr>
        </p:nvSpPr>
        <p:spPr>
          <a:xfrm>
            <a:off x="1524910" y="295731"/>
            <a:ext cx="6469621" cy="994172"/>
          </a:xfrm>
        </p:spPr>
        <p:txBody>
          <a:bodyPr/>
          <a:lstStyle/>
          <a:p>
            <a:r>
              <a:rPr lang="nb-NO" smtClean="0"/>
              <a:t>Klikk for å redigere tittelstil</a:t>
            </a:r>
            <a:endParaRPr lang="en-US" dirty="0"/>
          </a:p>
        </p:txBody>
      </p:sp>
      <p:sp>
        <p:nvSpPr>
          <p:cNvPr id="3" name="Content Placeholder 2"/>
          <p:cNvSpPr>
            <a:spLocks noGrp="1"/>
          </p:cNvSpPr>
          <p:nvPr>
            <p:ph idx="1"/>
          </p:nvPr>
        </p:nvSpPr>
        <p:spPr>
          <a:xfrm>
            <a:off x="1524910" y="1544372"/>
            <a:ext cx="6469621" cy="2824173"/>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Rectangle 4">
            <a:extLst>
              <a:ext uri="{FF2B5EF4-FFF2-40B4-BE49-F238E27FC236}">
                <a16:creationId xmlns="" xmlns:a16="http://schemas.microsoft.com/office/drawing/2014/main" id="{CBBCF7DE-FDD3-4A78-BE6C-5F00E8BE4DFE}"/>
              </a:ext>
            </a:extLst>
          </p:cNvPr>
          <p:cNvSpPr/>
          <p:nvPr userDrawn="1"/>
        </p:nvSpPr>
        <p:spPr>
          <a:xfrm rot="18900000">
            <a:off x="3583058" y="1479712"/>
            <a:ext cx="3843262" cy="1122460"/>
          </a:xfrm>
          <a:prstGeom prst="rect">
            <a:avLst/>
          </a:prstGeom>
          <a:blipFill dpi="0" rotWithShape="1">
            <a:blip r:embed="rId2">
              <a:alphaModFix amt="2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4200" b="1" dirty="0">
              <a:solidFill>
                <a:schemeClr val="tx1"/>
              </a:solidFill>
            </a:endParaRPr>
          </a:p>
        </p:txBody>
      </p:sp>
    </p:spTree>
    <p:extLst>
      <p:ext uri="{BB962C8B-B14F-4D97-AF65-F5344CB8AC3E}">
        <p14:creationId xmlns:p14="http://schemas.microsoft.com/office/powerpoint/2010/main" val="1901055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 picture">
    <p:spTree>
      <p:nvGrpSpPr>
        <p:cNvPr id="1" name=""/>
        <p:cNvGrpSpPr/>
        <p:nvPr/>
      </p:nvGrpSpPr>
      <p:grpSpPr>
        <a:xfrm>
          <a:off x="0" y="0"/>
          <a:ext cx="0" cy="0"/>
          <a:chOff x="0" y="0"/>
          <a:chExt cx="0" cy="0"/>
        </a:xfrm>
      </p:grpSpPr>
      <p:sp>
        <p:nvSpPr>
          <p:cNvPr id="2" name="Title 1"/>
          <p:cNvSpPr>
            <a:spLocks noGrp="1"/>
          </p:cNvSpPr>
          <p:nvPr>
            <p:ph type="title"/>
          </p:nvPr>
        </p:nvSpPr>
        <p:spPr>
          <a:xfrm>
            <a:off x="1524910" y="295731"/>
            <a:ext cx="4319362" cy="994172"/>
          </a:xfrm>
        </p:spPr>
        <p:txBody>
          <a:bodyPr/>
          <a:lstStyle>
            <a:lvl1pPr rtl="0">
              <a:defRPr/>
            </a:lvl1pPr>
          </a:lstStyle>
          <a:p>
            <a:r>
              <a:rPr lang="nb-NO" smtClean="0"/>
              <a:t>Klikk for å redigere tittelstil</a:t>
            </a:r>
            <a:endParaRPr lang="en-US" dirty="0"/>
          </a:p>
        </p:txBody>
      </p:sp>
      <p:sp>
        <p:nvSpPr>
          <p:cNvPr id="3" name="Content Placeholder 2"/>
          <p:cNvSpPr>
            <a:spLocks noGrp="1"/>
          </p:cNvSpPr>
          <p:nvPr>
            <p:ph idx="1"/>
          </p:nvPr>
        </p:nvSpPr>
        <p:spPr>
          <a:xfrm>
            <a:off x="1524910" y="1544372"/>
            <a:ext cx="4319362" cy="2824173"/>
          </a:xfrm>
        </p:spPr>
        <p:txBody>
          <a:bodyPr/>
          <a:lstStyle>
            <a:lvl1pPr rtl="0">
              <a:defRPr/>
            </a:lvl1pPr>
            <a:lvl2pPr rtl="0">
              <a:defRPr/>
            </a:lvl2pPr>
            <a:lvl3pPr rtl="0">
              <a:defRPr/>
            </a:lvl3pPr>
            <a:lvl4pPr rtl="0">
              <a:defRPr/>
            </a:lvl4pPr>
            <a:lvl5pPr rtl="0">
              <a:defRPr/>
            </a:lvl5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pic>
        <p:nvPicPr>
          <p:cNvPr id="5" name="Bilde 4"/>
          <p:cNvPicPr>
            <a:picLocks noChangeAspect="1"/>
          </p:cNvPicPr>
          <p:nvPr userDrawn="1"/>
        </p:nvPicPr>
        <p:blipFill>
          <a:blip r:embed="rId2"/>
          <a:stretch>
            <a:fillRect/>
          </a:stretch>
        </p:blipFill>
        <p:spPr>
          <a:xfrm>
            <a:off x="6496812" y="0"/>
            <a:ext cx="2647188" cy="5143500"/>
          </a:xfrm>
          <a:prstGeom prst="rect">
            <a:avLst/>
          </a:prstGeom>
        </p:spPr>
      </p:pic>
    </p:spTree>
    <p:extLst>
      <p:ext uri="{BB962C8B-B14F-4D97-AF65-F5344CB8AC3E}">
        <p14:creationId xmlns:p14="http://schemas.microsoft.com/office/powerpoint/2010/main" val="832814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 Numbered lis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Numbered list</a:t>
            </a:r>
          </a:p>
        </p:txBody>
      </p:sp>
      <p:sp>
        <p:nvSpPr>
          <p:cNvPr id="3" name="Content Placeholder 2"/>
          <p:cNvSpPr>
            <a:spLocks noGrp="1"/>
          </p:cNvSpPr>
          <p:nvPr>
            <p:ph idx="1"/>
          </p:nvPr>
        </p:nvSpPr>
        <p:spPr/>
        <p:txBody>
          <a:bodyPr/>
          <a:lstStyle>
            <a:lvl1pPr marL="278606" indent="-278606">
              <a:buClr>
                <a:srgbClr val="820000"/>
              </a:buClr>
              <a:buFont typeface="+mj-lt"/>
              <a:buAutoNum type="arabicPeriod"/>
              <a:defRPr/>
            </a:lvl1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Tree>
    <p:extLst>
      <p:ext uri="{BB962C8B-B14F-4D97-AF65-F5344CB8AC3E}">
        <p14:creationId xmlns:p14="http://schemas.microsoft.com/office/powerpoint/2010/main" val="1563195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p:cNvPicPr>
            <a:picLocks noChangeAspect="1"/>
          </p:cNvPicPr>
          <p:nvPr/>
        </p:nvPicPr>
        <p:blipFill>
          <a:blip r:embed="rId24">
            <a:extLst>
              <a:ext uri="{28A0092B-C50C-407E-A947-70E740481C1C}">
                <a14:useLocalDpi xmlns:a14="http://schemas.microsoft.com/office/drawing/2010/main" val="0"/>
              </a:ext>
            </a:extLst>
          </a:blip>
          <a:stretch>
            <a:fillRect/>
          </a:stretch>
        </p:blipFill>
        <p:spPr>
          <a:xfrm>
            <a:off x="178212" y="4368544"/>
            <a:ext cx="1954661" cy="774956"/>
          </a:xfrm>
          <a:prstGeom prst="rect">
            <a:avLst/>
          </a:prstGeom>
        </p:spPr>
      </p:pic>
      <p:sp>
        <p:nvSpPr>
          <p:cNvPr id="2" name="Title Placeholder 1"/>
          <p:cNvSpPr>
            <a:spLocks noGrp="1"/>
          </p:cNvSpPr>
          <p:nvPr>
            <p:ph type="title"/>
          </p:nvPr>
        </p:nvSpPr>
        <p:spPr>
          <a:xfrm>
            <a:off x="1524910" y="295731"/>
            <a:ext cx="6469621" cy="994172"/>
          </a:xfrm>
          <a:prstGeom prst="rect">
            <a:avLst/>
          </a:prstGeom>
        </p:spPr>
        <p:txBody>
          <a:bodyPr vert="horz" lIns="34290" tIns="17145" rIns="34290" bIns="17145" rtlCol="0" anchor="b">
            <a:normAutofit/>
          </a:bodyPr>
          <a:lstStyle/>
          <a:p>
            <a:r>
              <a:rPr lang="nb-NO" smtClean="0"/>
              <a:t>Klikk for å redigere tittelstil</a:t>
            </a:r>
            <a:endParaRPr lang="en-US" dirty="0"/>
          </a:p>
        </p:txBody>
      </p:sp>
      <p:sp>
        <p:nvSpPr>
          <p:cNvPr id="3" name="Text Placeholder 2"/>
          <p:cNvSpPr>
            <a:spLocks noGrp="1"/>
          </p:cNvSpPr>
          <p:nvPr>
            <p:ph type="body" idx="1"/>
          </p:nvPr>
        </p:nvSpPr>
        <p:spPr>
          <a:xfrm>
            <a:off x="1524910" y="1544372"/>
            <a:ext cx="6469621" cy="2824173"/>
          </a:xfrm>
          <a:prstGeom prst="rect">
            <a:avLst/>
          </a:prstGeom>
        </p:spPr>
        <p:txBody>
          <a:bodyPr vert="horz" lIns="34290" tIns="17145" rIns="34290" bIns="17145"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383008" y="4767263"/>
            <a:ext cx="2057400" cy="273844"/>
          </a:xfrm>
          <a:prstGeom prst="rect">
            <a:avLst/>
          </a:prstGeom>
        </p:spPr>
        <p:txBody>
          <a:bodyPr vert="horz" lIns="34290" tIns="17145" rIns="34290" bIns="17145" rtlCol="0" anchor="ctr"/>
          <a:lstStyle>
            <a:lvl1pPr algn="l">
              <a:defRPr sz="700">
                <a:solidFill>
                  <a:schemeClr val="tx1">
                    <a:tint val="75000"/>
                  </a:schemeClr>
                </a:solidFill>
              </a:defRPr>
            </a:lvl1pPr>
          </a:lstStyle>
          <a:p>
            <a:fld id="{3966F94B-88B7-4C89-9BEB-F8353DF5544C}" type="datetimeFigureOut">
              <a:rPr lang="nb-NO" smtClean="0"/>
              <a:pPr/>
              <a:t>20.11.2017</a:t>
            </a:fld>
            <a:endParaRPr lang="nb-NO" dirty="0"/>
          </a:p>
        </p:txBody>
      </p:sp>
      <p:sp>
        <p:nvSpPr>
          <p:cNvPr id="5" name="Footer Placeholder 4"/>
          <p:cNvSpPr>
            <a:spLocks noGrp="1"/>
          </p:cNvSpPr>
          <p:nvPr>
            <p:ph type="ftr" sz="quarter" idx="3"/>
          </p:nvPr>
        </p:nvSpPr>
        <p:spPr>
          <a:xfrm>
            <a:off x="3440408" y="4767263"/>
            <a:ext cx="3017542" cy="273844"/>
          </a:xfrm>
          <a:prstGeom prst="rect">
            <a:avLst/>
          </a:prstGeom>
        </p:spPr>
        <p:txBody>
          <a:bodyPr vert="horz" lIns="34290" tIns="17145" rIns="34290" bIns="17145" rtlCol="0" anchor="ctr"/>
          <a:lstStyle>
            <a:lvl1pPr algn="ctr">
              <a:defRPr sz="700">
                <a:solidFill>
                  <a:schemeClr val="tx1">
                    <a:tint val="75000"/>
                  </a:schemeClr>
                </a:solidFill>
              </a:defRPr>
            </a:lvl1pPr>
          </a:lstStyle>
          <a:p>
            <a:endParaRPr lang="nb-NO" dirty="0"/>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34290" tIns="17145" rIns="34290" bIns="17145" rtlCol="0" anchor="ctr"/>
          <a:lstStyle>
            <a:lvl1pPr algn="r">
              <a:defRPr sz="700">
                <a:solidFill>
                  <a:schemeClr val="tx1">
                    <a:tint val="75000"/>
                  </a:schemeClr>
                </a:solidFill>
              </a:defRPr>
            </a:lvl1pPr>
          </a:lstStyle>
          <a:p>
            <a:fld id="{149368DC-FC42-486B-9F3F-6C1E46AEDA39}" type="slidenum">
              <a:rPr lang="nb-NO" smtClean="0"/>
              <a:pPr/>
              <a:t>‹#›</a:t>
            </a:fld>
            <a:endParaRPr lang="nb-NO"/>
          </a:p>
        </p:txBody>
      </p:sp>
      <p:grpSp>
        <p:nvGrpSpPr>
          <p:cNvPr id="15" name="kilde" hidden="1"/>
          <p:cNvGrpSpPr/>
          <p:nvPr/>
        </p:nvGrpSpPr>
        <p:grpSpPr>
          <a:xfrm>
            <a:off x="2110733" y="4444008"/>
            <a:ext cx="2430158" cy="304205"/>
            <a:chOff x="5628254" y="11850688"/>
            <a:chExt cx="6480000" cy="811212"/>
          </a:xfrm>
        </p:grpSpPr>
        <p:sp>
          <p:nvSpPr>
            <p:cNvPr id="13" name="TextBox 12" hidden="1"/>
            <p:cNvSpPr txBox="1"/>
            <p:nvPr userDrawn="1"/>
          </p:nvSpPr>
          <p:spPr>
            <a:xfrm>
              <a:off x="5628254" y="12163135"/>
              <a:ext cx="6480000" cy="498765"/>
            </a:xfrm>
            <a:prstGeom prst="rect">
              <a:avLst/>
            </a:prstGeom>
            <a:noFill/>
          </p:spPr>
          <p:txBody>
            <a:bodyPr wrap="square" lIns="0" tIns="0" rIns="0" bIns="0" rtlCol="0">
              <a:noAutofit/>
            </a:bodyPr>
            <a:lstStyle/>
            <a:p>
              <a:r>
                <a:rPr lang="nb-NO" sz="500" dirty="0">
                  <a:solidFill>
                    <a:srgbClr val="5E5E5E"/>
                  </a:solidFill>
                </a:rPr>
                <a:t>Kilde: xxx</a:t>
              </a:r>
            </a:p>
          </p:txBody>
        </p:sp>
        <p:sp>
          <p:nvSpPr>
            <p:cNvPr id="14" name="Rectangle 13" hidden="1"/>
            <p:cNvSpPr/>
            <p:nvPr userDrawn="1"/>
          </p:nvSpPr>
          <p:spPr>
            <a:xfrm>
              <a:off x="5628254" y="11850688"/>
              <a:ext cx="6480000" cy="10800"/>
            </a:xfrm>
            <a:prstGeom prst="rect">
              <a:avLst/>
            </a:prstGeom>
            <a:solidFill>
              <a:srgbClr val="5E5E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pic>
        <p:nvPicPr>
          <p:cNvPr id="8" name="upublisert" hidden="1"/>
          <p:cNvPicPr>
            <a:picLocks noChangeAspect="1"/>
          </p:cNvPicPr>
          <p:nvPr/>
        </p:nvPicPr>
        <p:blipFill rotWithShape="1">
          <a:blip r:embed="rId25"/>
          <a:srcRect r="32791" b="27083"/>
          <a:stretch/>
        </p:blipFill>
        <p:spPr>
          <a:xfrm>
            <a:off x="3610484" y="0"/>
            <a:ext cx="3719004" cy="3750469"/>
          </a:xfrm>
          <a:prstGeom prst="rect">
            <a:avLst/>
          </a:prstGeom>
        </p:spPr>
      </p:pic>
    </p:spTree>
    <p:extLst>
      <p:ext uri="{BB962C8B-B14F-4D97-AF65-F5344CB8AC3E}">
        <p14:creationId xmlns:p14="http://schemas.microsoft.com/office/powerpoint/2010/main" val="15394730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87" r:id="rId3"/>
    <p:sldLayoutId id="2147483663" r:id="rId4"/>
    <p:sldLayoutId id="2147483679" r:id="rId5"/>
    <p:sldLayoutId id="2147483681" r:id="rId6"/>
    <p:sldLayoutId id="2147483686" r:id="rId7"/>
    <p:sldLayoutId id="2147483675" r:id="rId8"/>
    <p:sldLayoutId id="2147483672" r:id="rId9"/>
    <p:sldLayoutId id="2147483674" r:id="rId10"/>
    <p:sldLayoutId id="2147483685" r:id="rId11"/>
    <p:sldLayoutId id="2147483678" r:id="rId12"/>
    <p:sldLayoutId id="2147483673" r:id="rId13"/>
    <p:sldLayoutId id="2147483683" r:id="rId14"/>
    <p:sldLayoutId id="2147483676" r:id="rId15"/>
    <p:sldLayoutId id="2147483680" r:id="rId16"/>
    <p:sldLayoutId id="2147483664" r:id="rId17"/>
    <p:sldLayoutId id="2147483684" r:id="rId18"/>
    <p:sldLayoutId id="2147483682" r:id="rId19"/>
    <p:sldLayoutId id="2147483666" r:id="rId20"/>
    <p:sldLayoutId id="2147483667" r:id="rId21"/>
    <p:sldLayoutId id="2147483677" r:id="rId22"/>
  </p:sldLayoutIdLst>
  <p:txStyles>
    <p:titleStyle>
      <a:lvl1pPr algn="l" defTabSz="685766" rtl="0" eaLnBrk="1" latinLnBrk="0" hangingPunct="1">
        <a:lnSpc>
          <a:spcPct val="90000"/>
        </a:lnSpc>
        <a:spcBef>
          <a:spcPct val="0"/>
        </a:spcBef>
        <a:buNone/>
        <a:defRPr sz="2300" b="1" kern="1200">
          <a:solidFill>
            <a:srgbClr val="820000"/>
          </a:solidFill>
          <a:latin typeface="+mj-lt"/>
          <a:ea typeface="+mj-ea"/>
          <a:cs typeface="+mj-cs"/>
        </a:defRPr>
      </a:lvl1pPr>
    </p:titleStyle>
    <p:bodyStyle>
      <a:lvl1pPr marL="171441" indent="-171441" algn="l" defTabSz="685766" rtl="0" eaLnBrk="1" latinLnBrk="0" hangingPunct="1">
        <a:lnSpc>
          <a:spcPct val="90000"/>
        </a:lnSpc>
        <a:spcBef>
          <a:spcPts val="750"/>
        </a:spcBef>
        <a:buClr>
          <a:srgbClr val="820000"/>
        </a:buClr>
        <a:buFont typeface="Arial" panose="020B0604020202020204" pitchFamily="34" charset="0"/>
        <a:buChar char="•"/>
        <a:defRPr sz="1600" kern="1200">
          <a:solidFill>
            <a:schemeClr val="tx1"/>
          </a:solidFill>
          <a:latin typeface="+mn-lt"/>
          <a:ea typeface="+mn-ea"/>
          <a:cs typeface="+mn-cs"/>
        </a:defRPr>
      </a:lvl1pPr>
      <a:lvl2pPr marL="514324" indent="-171441" algn="l" defTabSz="685766" rtl="0" eaLnBrk="1" latinLnBrk="0" hangingPunct="1">
        <a:lnSpc>
          <a:spcPct val="90000"/>
        </a:lnSpc>
        <a:spcBef>
          <a:spcPts val="375"/>
        </a:spcBef>
        <a:buClr>
          <a:srgbClr val="820000"/>
        </a:buClr>
        <a:buFont typeface="Arial" panose="020B0604020202020204" pitchFamily="34" charset="0"/>
        <a:buChar char="•"/>
        <a:defRPr sz="1500" kern="1200">
          <a:solidFill>
            <a:schemeClr val="tx1"/>
          </a:solidFill>
          <a:latin typeface="+mn-lt"/>
          <a:ea typeface="+mn-ea"/>
          <a:cs typeface="+mn-cs"/>
        </a:defRPr>
      </a:lvl2pPr>
      <a:lvl3pPr marL="857207" indent="-171441" algn="l" defTabSz="685766" rtl="0" eaLnBrk="1" latinLnBrk="0" hangingPunct="1">
        <a:lnSpc>
          <a:spcPct val="90000"/>
        </a:lnSpc>
        <a:spcBef>
          <a:spcPts val="375"/>
        </a:spcBef>
        <a:buClr>
          <a:srgbClr val="820000"/>
        </a:buClr>
        <a:buFont typeface="Arial" panose="020B0604020202020204" pitchFamily="34" charset="0"/>
        <a:buChar char="•"/>
        <a:defRPr sz="1400" kern="1200">
          <a:solidFill>
            <a:schemeClr val="tx1"/>
          </a:solidFill>
          <a:latin typeface="+mn-lt"/>
          <a:ea typeface="+mn-ea"/>
          <a:cs typeface="+mn-cs"/>
        </a:defRPr>
      </a:lvl3pPr>
      <a:lvl4pPr marL="1200090" indent="-171441" algn="l" defTabSz="685766" rtl="0" eaLnBrk="1" latinLnBrk="0" hangingPunct="1">
        <a:lnSpc>
          <a:spcPct val="90000"/>
        </a:lnSpc>
        <a:spcBef>
          <a:spcPts val="375"/>
        </a:spcBef>
        <a:buClr>
          <a:srgbClr val="820000"/>
        </a:buClr>
        <a:buFont typeface="Arial" panose="020B0604020202020204" pitchFamily="34" charset="0"/>
        <a:buChar char="•"/>
        <a:defRPr sz="1200" kern="1200">
          <a:solidFill>
            <a:schemeClr val="tx1"/>
          </a:solidFill>
          <a:latin typeface="+mn-lt"/>
          <a:ea typeface="+mn-ea"/>
          <a:cs typeface="+mn-cs"/>
        </a:defRPr>
      </a:lvl4pPr>
      <a:lvl5pPr marL="1542973" indent="-171441" algn="l" defTabSz="685766" rtl="0" eaLnBrk="1" latinLnBrk="0" hangingPunct="1">
        <a:lnSpc>
          <a:spcPct val="90000"/>
        </a:lnSpc>
        <a:spcBef>
          <a:spcPts val="375"/>
        </a:spcBef>
        <a:buClr>
          <a:srgbClr val="820000"/>
        </a:buClr>
        <a:buFont typeface="Arial" panose="020B0604020202020204" pitchFamily="34" charset="0"/>
        <a:buChar char="•"/>
        <a:defRPr sz="1200" kern="1200">
          <a:solidFill>
            <a:schemeClr val="tx1"/>
          </a:solidFill>
          <a:latin typeface="+mn-lt"/>
          <a:ea typeface="+mn-ea"/>
          <a:cs typeface="+mn-cs"/>
        </a:defRPr>
      </a:lvl5pPr>
      <a:lvl6pPr marL="1885856" indent="-171441"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39" indent="-171441"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21" indent="-171441"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04" indent="-171441"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66" rtl="0" eaLnBrk="1" latinLnBrk="0" hangingPunct="1">
        <a:defRPr sz="1400" kern="1200">
          <a:solidFill>
            <a:schemeClr val="tx1"/>
          </a:solidFill>
          <a:latin typeface="+mn-lt"/>
          <a:ea typeface="+mn-ea"/>
          <a:cs typeface="+mn-cs"/>
        </a:defRPr>
      </a:lvl1pPr>
      <a:lvl2pPr marL="342883" algn="l" defTabSz="685766" rtl="0" eaLnBrk="1" latinLnBrk="0" hangingPunct="1">
        <a:defRPr sz="1400" kern="1200">
          <a:solidFill>
            <a:schemeClr val="tx1"/>
          </a:solidFill>
          <a:latin typeface="+mn-lt"/>
          <a:ea typeface="+mn-ea"/>
          <a:cs typeface="+mn-cs"/>
        </a:defRPr>
      </a:lvl2pPr>
      <a:lvl3pPr marL="685766" algn="l" defTabSz="685766" rtl="0" eaLnBrk="1" latinLnBrk="0" hangingPunct="1">
        <a:defRPr sz="1400" kern="1200">
          <a:solidFill>
            <a:schemeClr val="tx1"/>
          </a:solidFill>
          <a:latin typeface="+mn-lt"/>
          <a:ea typeface="+mn-ea"/>
          <a:cs typeface="+mn-cs"/>
        </a:defRPr>
      </a:lvl3pPr>
      <a:lvl4pPr marL="1028649" algn="l" defTabSz="685766" rtl="0" eaLnBrk="1" latinLnBrk="0" hangingPunct="1">
        <a:defRPr sz="1400" kern="1200">
          <a:solidFill>
            <a:schemeClr val="tx1"/>
          </a:solidFill>
          <a:latin typeface="+mn-lt"/>
          <a:ea typeface="+mn-ea"/>
          <a:cs typeface="+mn-cs"/>
        </a:defRPr>
      </a:lvl4pPr>
      <a:lvl5pPr marL="1371531" algn="l" defTabSz="685766" rtl="0" eaLnBrk="1" latinLnBrk="0" hangingPunct="1">
        <a:defRPr sz="1400" kern="1200">
          <a:solidFill>
            <a:schemeClr val="tx1"/>
          </a:solidFill>
          <a:latin typeface="+mn-lt"/>
          <a:ea typeface="+mn-ea"/>
          <a:cs typeface="+mn-cs"/>
        </a:defRPr>
      </a:lvl5pPr>
      <a:lvl6pPr marL="1714414" algn="l" defTabSz="685766" rtl="0" eaLnBrk="1" latinLnBrk="0" hangingPunct="1">
        <a:defRPr sz="1400" kern="1200">
          <a:solidFill>
            <a:schemeClr val="tx1"/>
          </a:solidFill>
          <a:latin typeface="+mn-lt"/>
          <a:ea typeface="+mn-ea"/>
          <a:cs typeface="+mn-cs"/>
        </a:defRPr>
      </a:lvl6pPr>
      <a:lvl7pPr marL="2057297" algn="l" defTabSz="685766" rtl="0" eaLnBrk="1" latinLnBrk="0" hangingPunct="1">
        <a:defRPr sz="1400" kern="1200">
          <a:solidFill>
            <a:schemeClr val="tx1"/>
          </a:solidFill>
          <a:latin typeface="+mn-lt"/>
          <a:ea typeface="+mn-ea"/>
          <a:cs typeface="+mn-cs"/>
        </a:defRPr>
      </a:lvl7pPr>
      <a:lvl8pPr marL="2400180" algn="l" defTabSz="685766" rtl="0" eaLnBrk="1" latinLnBrk="0" hangingPunct="1">
        <a:defRPr sz="1400" kern="1200">
          <a:solidFill>
            <a:schemeClr val="tx1"/>
          </a:solidFill>
          <a:latin typeface="+mn-lt"/>
          <a:ea typeface="+mn-ea"/>
          <a:cs typeface="+mn-cs"/>
        </a:defRPr>
      </a:lvl8pPr>
      <a:lvl9pPr marL="2743063" algn="l" defTabSz="685766"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0"/>
          </p:nvPr>
        </p:nvSpPr>
        <p:spPr/>
      </p:sp>
      <p:sp>
        <p:nvSpPr>
          <p:cNvPr id="3" name="Title 2"/>
          <p:cNvSpPr>
            <a:spLocks noGrp="1"/>
          </p:cNvSpPr>
          <p:nvPr>
            <p:ph type="ctrTitle"/>
          </p:nvPr>
        </p:nvSpPr>
        <p:spPr/>
        <p:txBody>
          <a:bodyPr/>
          <a:lstStyle/>
          <a:p>
            <a:r>
              <a:rPr lang="en-GB" dirty="0" smtClean="0"/>
              <a:t>Studies on health consequences of domestic violence in Norway</a:t>
            </a:r>
            <a:endParaRPr lang="en-GB" dirty="0"/>
          </a:p>
        </p:txBody>
      </p:sp>
      <p:sp>
        <p:nvSpPr>
          <p:cNvPr id="5" name="Text Placeholder 4"/>
          <p:cNvSpPr>
            <a:spLocks noGrp="1"/>
          </p:cNvSpPr>
          <p:nvPr>
            <p:ph type="body" sz="quarter" idx="11"/>
          </p:nvPr>
        </p:nvSpPr>
        <p:spPr/>
        <p:txBody>
          <a:bodyPr/>
          <a:lstStyle/>
          <a:p>
            <a:endParaRPr lang="en-GB" dirty="0"/>
          </a:p>
        </p:txBody>
      </p:sp>
    </p:spTree>
    <p:extLst>
      <p:ext uri="{BB962C8B-B14F-4D97-AF65-F5344CB8AC3E}">
        <p14:creationId xmlns:p14="http://schemas.microsoft.com/office/powerpoint/2010/main" val="4012887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t>Thank you!</a:t>
            </a:r>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711749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825D7A-B9C8-4B36-9A19-35F6F3B3392D}"/>
              </a:ext>
            </a:extLst>
          </p:cNvPr>
          <p:cNvSpPr>
            <a:spLocks noGrp="1"/>
          </p:cNvSpPr>
          <p:nvPr>
            <p:ph type="title"/>
          </p:nvPr>
        </p:nvSpPr>
        <p:spPr>
          <a:xfrm>
            <a:off x="1524910" y="506627"/>
            <a:ext cx="6469621" cy="783276"/>
          </a:xfrm>
        </p:spPr>
        <p:txBody>
          <a:bodyPr/>
          <a:lstStyle/>
          <a:p>
            <a:r>
              <a:rPr lang="en-GB" dirty="0" smtClean="0"/>
              <a:t>Sources of knowledge</a:t>
            </a:r>
            <a:endParaRPr lang="en-GB" dirty="0"/>
          </a:p>
        </p:txBody>
      </p:sp>
      <p:sp>
        <p:nvSpPr>
          <p:cNvPr id="3" name="Content Placeholder 2">
            <a:extLst>
              <a:ext uri="{FF2B5EF4-FFF2-40B4-BE49-F238E27FC236}">
                <a16:creationId xmlns="" xmlns:a16="http://schemas.microsoft.com/office/drawing/2014/main" id="{3B590FC3-3525-4747-860F-F582226AFD55}"/>
              </a:ext>
            </a:extLst>
          </p:cNvPr>
          <p:cNvSpPr>
            <a:spLocks noGrp="1"/>
          </p:cNvSpPr>
          <p:nvPr>
            <p:ph idx="1"/>
          </p:nvPr>
        </p:nvSpPr>
        <p:spPr/>
        <p:txBody>
          <a:bodyPr>
            <a:normAutofit/>
          </a:bodyPr>
          <a:lstStyle/>
          <a:p>
            <a:r>
              <a:rPr lang="en-GB" sz="2000" b="1" dirty="0">
                <a:solidFill>
                  <a:srgbClr val="820000"/>
                </a:solidFill>
                <a:latin typeface="+mj-lt"/>
                <a:ea typeface="+mj-ea"/>
                <a:cs typeface="+mj-cs"/>
              </a:rPr>
              <a:t>Population surveys</a:t>
            </a:r>
          </a:p>
          <a:p>
            <a:pPr lvl="1"/>
            <a:r>
              <a:rPr lang="en-GB" sz="1800" dirty="0">
                <a:solidFill>
                  <a:srgbClr val="820000"/>
                </a:solidFill>
                <a:latin typeface="+mj-lt"/>
                <a:ea typeface="+mj-ea"/>
                <a:cs typeface="+mj-cs"/>
              </a:rPr>
              <a:t>Domestic violence surveys with questions about health consequences</a:t>
            </a:r>
          </a:p>
          <a:p>
            <a:pPr lvl="1"/>
            <a:r>
              <a:rPr lang="en-GB" sz="1800" dirty="0">
                <a:solidFill>
                  <a:srgbClr val="820000"/>
                </a:solidFill>
                <a:latin typeface="+mj-lt"/>
                <a:ea typeface="+mj-ea"/>
                <a:cs typeface="+mj-cs"/>
              </a:rPr>
              <a:t>Public health surveys with questions about violence</a:t>
            </a:r>
          </a:p>
          <a:p>
            <a:r>
              <a:rPr lang="en-GB" sz="2000" b="1" dirty="0">
                <a:solidFill>
                  <a:srgbClr val="820000"/>
                </a:solidFill>
                <a:latin typeface="+mj-lt"/>
                <a:ea typeface="+mj-ea"/>
                <a:cs typeface="+mj-cs"/>
              </a:rPr>
              <a:t>Clinical studies</a:t>
            </a:r>
          </a:p>
          <a:p>
            <a:r>
              <a:rPr lang="en-GB" sz="2000" b="1" dirty="0">
                <a:solidFill>
                  <a:srgbClr val="820000"/>
                </a:solidFill>
                <a:latin typeface="+mj-lt"/>
                <a:ea typeface="+mj-ea"/>
                <a:cs typeface="+mj-cs"/>
              </a:rPr>
              <a:t>Public registers</a:t>
            </a:r>
          </a:p>
        </p:txBody>
      </p:sp>
    </p:spTree>
    <p:extLst>
      <p:ext uri="{BB962C8B-B14F-4D97-AF65-F5344CB8AC3E}">
        <p14:creationId xmlns:p14="http://schemas.microsoft.com/office/powerpoint/2010/main" val="2208040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524911" y="295731"/>
            <a:ext cx="5499906" cy="994172"/>
          </a:xfrm>
        </p:spPr>
        <p:txBody>
          <a:bodyPr/>
          <a:lstStyle/>
          <a:p>
            <a:pPr algn="ctr"/>
            <a:r>
              <a:rPr lang="en-GB" dirty="0" smtClean="0"/>
              <a:t>Types of consequences</a:t>
            </a:r>
            <a:endParaRPr lang="en-GB" dirty="0"/>
          </a:p>
        </p:txBody>
      </p:sp>
      <p:graphicFrame>
        <p:nvGraphicFramePr>
          <p:cNvPr id="5" name="Plassholder for innhold 4"/>
          <p:cNvGraphicFramePr>
            <a:graphicFrameLocks noGrp="1"/>
          </p:cNvGraphicFramePr>
          <p:nvPr>
            <p:ph idx="1"/>
            <p:extLst>
              <p:ext uri="{D42A27DB-BD31-4B8C-83A1-F6EECF244321}">
                <p14:modId xmlns:p14="http://schemas.microsoft.com/office/powerpoint/2010/main" val="1219372689"/>
              </p:ext>
            </p:extLst>
          </p:nvPr>
        </p:nvGraphicFramePr>
        <p:xfrm>
          <a:off x="1192428" y="1884449"/>
          <a:ext cx="6549080" cy="1488946"/>
        </p:xfrm>
        <a:graphic>
          <a:graphicData uri="http://schemas.openxmlformats.org/drawingml/2006/table">
            <a:tbl>
              <a:tblPr firstRow="1" bandRow="1">
                <a:tableStyleId>{2D5ABB26-0587-4C30-8999-92F81FD0307C}</a:tableStyleId>
              </a:tblPr>
              <a:tblGrid>
                <a:gridCol w="1031070"/>
                <a:gridCol w="1352033"/>
                <a:gridCol w="992719"/>
                <a:gridCol w="400032"/>
                <a:gridCol w="1585407"/>
                <a:gridCol w="1187819"/>
              </a:tblGrid>
              <a:tr h="621103">
                <a:tc gridSpan="3">
                  <a:txBody>
                    <a:bodyPr/>
                    <a:lstStyle/>
                    <a:p>
                      <a:pPr algn="ctr"/>
                      <a:r>
                        <a:rPr lang="en-GB" sz="2000" b="1" kern="1200" dirty="0" smtClean="0">
                          <a:solidFill>
                            <a:srgbClr val="820000"/>
                          </a:solidFill>
                          <a:latin typeface="+mj-lt"/>
                          <a:ea typeface="+mj-ea"/>
                          <a:cs typeface="+mj-cs"/>
                        </a:rPr>
                        <a:t>Individual consequences</a:t>
                      </a:r>
                      <a:endParaRPr lang="en-GB" sz="2000" b="1" kern="1200" dirty="0">
                        <a:solidFill>
                          <a:srgbClr val="820000"/>
                        </a:solidFill>
                        <a:latin typeface="+mj-lt"/>
                        <a:ea typeface="+mj-ea"/>
                        <a:cs typeface="+mj-cs"/>
                      </a:endParaRPr>
                    </a:p>
                  </a:txBody>
                  <a:tcPr/>
                </a:tc>
                <a:tc hMerge="1">
                  <a:txBody>
                    <a:bodyPr/>
                    <a:lstStyle/>
                    <a:p>
                      <a:endParaRPr lang="en-GB" dirty="0"/>
                    </a:p>
                  </a:txBody>
                  <a:tcPr/>
                </a:tc>
                <a:tc hMerge="1">
                  <a:txBody>
                    <a:bodyPr/>
                    <a:lstStyle/>
                    <a:p>
                      <a:endParaRPr lang="en-GB" dirty="0"/>
                    </a:p>
                  </a:txBody>
                  <a:tcPr/>
                </a:tc>
                <a:tc>
                  <a:txBody>
                    <a:bodyPr/>
                    <a:lstStyle/>
                    <a:p>
                      <a:endParaRPr lang="en-GB" sz="2000" b="1" kern="1200" dirty="0">
                        <a:solidFill>
                          <a:srgbClr val="820000"/>
                        </a:solidFill>
                        <a:latin typeface="+mj-lt"/>
                        <a:ea typeface="+mj-ea"/>
                        <a:cs typeface="+mj-cs"/>
                      </a:endParaRPr>
                    </a:p>
                  </a:txBody>
                  <a:tcPr/>
                </a:tc>
                <a:tc gridSpan="2">
                  <a:txBody>
                    <a:bodyPr/>
                    <a:lstStyle/>
                    <a:p>
                      <a:pPr algn="ctr"/>
                      <a:r>
                        <a:rPr lang="en-GB" sz="2000" b="1" kern="1200" dirty="0" smtClean="0">
                          <a:solidFill>
                            <a:srgbClr val="820000"/>
                          </a:solidFill>
                          <a:latin typeface="+mj-lt"/>
                          <a:ea typeface="+mj-ea"/>
                          <a:cs typeface="+mj-cs"/>
                        </a:rPr>
                        <a:t>Collective consequences</a:t>
                      </a:r>
                      <a:endParaRPr lang="en-GB" sz="2000" b="1" kern="1200" dirty="0">
                        <a:solidFill>
                          <a:srgbClr val="820000"/>
                        </a:solidFill>
                        <a:latin typeface="+mj-lt"/>
                        <a:ea typeface="+mj-ea"/>
                        <a:cs typeface="+mj-cs"/>
                      </a:endParaRPr>
                    </a:p>
                  </a:txBody>
                  <a:tcPr/>
                </a:tc>
                <a:tc hMerge="1">
                  <a:txBody>
                    <a:bodyPr/>
                    <a:lstStyle/>
                    <a:p>
                      <a:endParaRPr lang="en-GB" dirty="0"/>
                    </a:p>
                  </a:txBody>
                  <a:tcPr/>
                </a:tc>
              </a:tr>
              <a:tr h="867843">
                <a:tc>
                  <a:txBody>
                    <a:bodyPr/>
                    <a:lstStyle/>
                    <a:p>
                      <a:r>
                        <a:rPr lang="en-GB" sz="1800" b="0" kern="1200" dirty="0" smtClean="0">
                          <a:solidFill>
                            <a:srgbClr val="820000"/>
                          </a:solidFill>
                          <a:latin typeface="+mj-lt"/>
                          <a:ea typeface="+mj-ea"/>
                          <a:cs typeface="+mj-cs"/>
                        </a:rPr>
                        <a:t>Physical injuries</a:t>
                      </a:r>
                      <a:endParaRPr lang="en-GB" sz="1800" b="0" kern="1200" dirty="0">
                        <a:solidFill>
                          <a:srgbClr val="820000"/>
                        </a:solidFill>
                        <a:latin typeface="+mj-lt"/>
                        <a:ea typeface="+mj-ea"/>
                        <a:cs typeface="+mj-cs"/>
                      </a:endParaRPr>
                    </a:p>
                  </a:txBody>
                  <a:tcPr/>
                </a:tc>
                <a:tc>
                  <a:txBody>
                    <a:bodyPr/>
                    <a:lstStyle/>
                    <a:p>
                      <a:r>
                        <a:rPr lang="en-GB" sz="1800" b="0" kern="1200" dirty="0" smtClean="0">
                          <a:solidFill>
                            <a:srgbClr val="820000"/>
                          </a:solidFill>
                          <a:latin typeface="+mj-lt"/>
                          <a:ea typeface="+mj-ea"/>
                          <a:cs typeface="+mj-cs"/>
                        </a:rPr>
                        <a:t>Psychological problems</a:t>
                      </a:r>
                      <a:endParaRPr lang="en-GB" sz="1800" b="0" kern="1200" dirty="0">
                        <a:solidFill>
                          <a:srgbClr val="820000"/>
                        </a:solidFill>
                        <a:latin typeface="+mj-lt"/>
                        <a:ea typeface="+mj-ea"/>
                        <a:cs typeface="+mj-cs"/>
                      </a:endParaRPr>
                    </a:p>
                  </a:txBody>
                  <a:tcPr/>
                </a:tc>
                <a:tc>
                  <a:txBody>
                    <a:bodyPr/>
                    <a:lstStyle/>
                    <a:p>
                      <a:r>
                        <a:rPr lang="en-GB" sz="1800" b="0" kern="1200" dirty="0" smtClean="0">
                          <a:solidFill>
                            <a:srgbClr val="820000"/>
                          </a:solidFill>
                          <a:latin typeface="+mj-lt"/>
                          <a:ea typeface="+mj-ea"/>
                          <a:cs typeface="+mj-cs"/>
                        </a:rPr>
                        <a:t>Somatic illness</a:t>
                      </a:r>
                      <a:endParaRPr lang="en-GB" sz="1800" b="0" kern="1200" dirty="0">
                        <a:solidFill>
                          <a:srgbClr val="820000"/>
                        </a:solidFill>
                        <a:latin typeface="+mj-lt"/>
                        <a:ea typeface="+mj-ea"/>
                        <a:cs typeface="+mj-cs"/>
                      </a:endParaRPr>
                    </a:p>
                  </a:txBody>
                  <a:tcPr/>
                </a:tc>
                <a:tc>
                  <a:txBody>
                    <a:bodyPr/>
                    <a:lstStyle/>
                    <a:p>
                      <a:endParaRPr lang="en-GB" sz="1800" b="0" kern="1200" dirty="0">
                        <a:solidFill>
                          <a:srgbClr val="820000"/>
                        </a:solidFill>
                        <a:latin typeface="+mj-lt"/>
                        <a:ea typeface="+mj-ea"/>
                        <a:cs typeface="+mj-cs"/>
                      </a:endParaRPr>
                    </a:p>
                  </a:txBody>
                  <a:tcPr/>
                </a:tc>
                <a:tc>
                  <a:txBody>
                    <a:bodyPr/>
                    <a:lstStyle/>
                    <a:p>
                      <a:r>
                        <a:rPr lang="en-GB" sz="1800" b="0" kern="1200" dirty="0" smtClean="0">
                          <a:solidFill>
                            <a:srgbClr val="820000"/>
                          </a:solidFill>
                          <a:latin typeface="+mj-lt"/>
                          <a:ea typeface="+mj-ea"/>
                          <a:cs typeface="+mj-cs"/>
                        </a:rPr>
                        <a:t>Stressing the health system</a:t>
                      </a:r>
                      <a:endParaRPr lang="en-GB" sz="1800" b="0" kern="1200" dirty="0">
                        <a:solidFill>
                          <a:srgbClr val="820000"/>
                        </a:solidFill>
                        <a:latin typeface="+mj-lt"/>
                        <a:ea typeface="+mj-ea"/>
                        <a:cs typeface="+mj-cs"/>
                      </a:endParaRPr>
                    </a:p>
                  </a:txBody>
                  <a:tcPr/>
                </a:tc>
                <a:tc>
                  <a:txBody>
                    <a:bodyPr/>
                    <a:lstStyle/>
                    <a:p>
                      <a:r>
                        <a:rPr lang="en-GB" sz="1800" b="0" kern="1200" dirty="0" smtClean="0">
                          <a:solidFill>
                            <a:srgbClr val="820000"/>
                          </a:solidFill>
                          <a:latin typeface="+mj-lt"/>
                          <a:ea typeface="+mj-ea"/>
                          <a:cs typeface="+mj-cs"/>
                        </a:rPr>
                        <a:t>Economic costs</a:t>
                      </a:r>
                      <a:endParaRPr lang="en-GB" sz="1800" b="0" kern="1200" dirty="0">
                        <a:solidFill>
                          <a:srgbClr val="820000"/>
                        </a:solidFill>
                        <a:latin typeface="+mj-lt"/>
                        <a:ea typeface="+mj-ea"/>
                        <a:cs typeface="+mj-cs"/>
                      </a:endParaRPr>
                    </a:p>
                  </a:txBody>
                  <a:tcPr/>
                </a:tc>
              </a:tr>
            </a:tbl>
          </a:graphicData>
        </a:graphic>
      </p:graphicFrame>
    </p:spTree>
    <p:extLst>
      <p:ext uri="{BB962C8B-B14F-4D97-AF65-F5344CB8AC3E}">
        <p14:creationId xmlns:p14="http://schemas.microsoft.com/office/powerpoint/2010/main" val="3200330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518732" y="333633"/>
            <a:ext cx="6469621" cy="1112108"/>
          </a:xfrm>
        </p:spPr>
        <p:txBody>
          <a:bodyPr>
            <a:normAutofit/>
          </a:bodyPr>
          <a:lstStyle/>
          <a:p>
            <a:r>
              <a:rPr lang="en-GB" dirty="0" smtClean="0"/>
              <a:t>Physical injuries</a:t>
            </a:r>
            <a:br>
              <a:rPr lang="en-GB" dirty="0" smtClean="0"/>
            </a:br>
            <a:r>
              <a:rPr lang="en-GB" dirty="0" smtClean="0"/>
              <a:t>	</a:t>
            </a:r>
            <a:r>
              <a:rPr lang="en-GB" sz="1800" dirty="0" smtClean="0"/>
              <a:t>Population surv</a:t>
            </a:r>
            <a:r>
              <a:rPr lang="en-GB" sz="1800" dirty="0"/>
              <a:t>e</a:t>
            </a:r>
            <a:r>
              <a:rPr lang="en-GB" sz="1800" dirty="0" smtClean="0"/>
              <a:t>ys</a:t>
            </a:r>
            <a:endParaRPr lang="en-GB" dirty="0"/>
          </a:p>
        </p:txBody>
      </p:sp>
      <p:sp>
        <p:nvSpPr>
          <p:cNvPr id="3" name="Plassholder for innhold 2"/>
          <p:cNvSpPr>
            <a:spLocks noGrp="1"/>
          </p:cNvSpPr>
          <p:nvPr>
            <p:ph idx="1"/>
          </p:nvPr>
        </p:nvSpPr>
        <p:spPr>
          <a:xfrm>
            <a:off x="1537267" y="1803864"/>
            <a:ext cx="6469621" cy="2824173"/>
          </a:xfrm>
        </p:spPr>
        <p:txBody>
          <a:bodyPr>
            <a:normAutofit/>
          </a:bodyPr>
          <a:lstStyle/>
          <a:p>
            <a:pPr marL="400050" lvl="1" indent="0">
              <a:buNone/>
              <a:defRPr/>
            </a:pPr>
            <a:r>
              <a:rPr lang="en-GB" altLang="nb-NO" sz="1800" b="1" dirty="0" smtClean="0">
                <a:solidFill>
                  <a:srgbClr val="820000"/>
                </a:solidFill>
                <a:latin typeface="+mj-lt"/>
                <a:ea typeface="+mj-ea"/>
                <a:cs typeface="+mj-cs"/>
              </a:rPr>
              <a:t>Thoresen </a:t>
            </a:r>
            <a:r>
              <a:rPr lang="en-GB" altLang="nb-NO" sz="1800" b="1" dirty="0">
                <a:solidFill>
                  <a:srgbClr val="820000"/>
                </a:solidFill>
                <a:latin typeface="+mj-lt"/>
                <a:ea typeface="+mj-ea"/>
                <a:cs typeface="+mj-cs"/>
              </a:rPr>
              <a:t>and Hjemdal </a:t>
            </a:r>
            <a:r>
              <a:rPr lang="en-GB" altLang="nb-NO" sz="1800" b="1" dirty="0" smtClean="0">
                <a:solidFill>
                  <a:srgbClr val="820000"/>
                </a:solidFill>
                <a:latin typeface="+mj-lt"/>
                <a:ea typeface="+mj-ea"/>
                <a:cs typeface="+mj-cs"/>
              </a:rPr>
              <a:t>2014:</a:t>
            </a:r>
          </a:p>
          <a:p>
            <a:pPr marL="400050" lvl="1" indent="0">
              <a:buNone/>
              <a:defRPr/>
            </a:pPr>
            <a:endParaRPr lang="en-GB" altLang="nb-NO" sz="1800" b="1" dirty="0">
              <a:solidFill>
                <a:srgbClr val="820000"/>
              </a:solidFill>
              <a:latin typeface="+mj-lt"/>
              <a:ea typeface="+mj-ea"/>
              <a:cs typeface="+mj-cs"/>
            </a:endParaRPr>
          </a:p>
          <a:p>
            <a:pPr lvl="1">
              <a:defRPr/>
            </a:pPr>
            <a:r>
              <a:rPr lang="en-GB" altLang="nb-NO" sz="1800" b="1" dirty="0" smtClean="0">
                <a:solidFill>
                  <a:srgbClr val="820000"/>
                </a:solidFill>
                <a:latin typeface="+mj-lt"/>
                <a:ea typeface="+mj-ea"/>
                <a:cs typeface="+mj-cs"/>
              </a:rPr>
              <a:t>Child abuse:</a:t>
            </a:r>
          </a:p>
          <a:p>
            <a:pPr lvl="2">
              <a:defRPr/>
            </a:pPr>
            <a:r>
              <a:rPr lang="en-GB" altLang="nb-NO" sz="1700" dirty="0" smtClean="0">
                <a:solidFill>
                  <a:srgbClr val="820000"/>
                </a:solidFill>
                <a:latin typeface="+mj-lt"/>
                <a:ea typeface="+mj-ea"/>
                <a:cs typeface="+mj-cs"/>
              </a:rPr>
              <a:t>49 </a:t>
            </a:r>
            <a:r>
              <a:rPr lang="en-GB" altLang="nb-NO" sz="1700" dirty="0">
                <a:solidFill>
                  <a:srgbClr val="820000"/>
                </a:solidFill>
                <a:latin typeface="+mj-lt"/>
                <a:ea typeface="+mj-ea"/>
                <a:cs typeface="+mj-cs"/>
              </a:rPr>
              <a:t>% of girls and 46 % of boys severely abused by parents reported physical </a:t>
            </a:r>
            <a:r>
              <a:rPr lang="en-GB" altLang="nb-NO" sz="1700" dirty="0" smtClean="0">
                <a:solidFill>
                  <a:srgbClr val="820000"/>
                </a:solidFill>
                <a:latin typeface="+mj-lt"/>
                <a:ea typeface="+mj-ea"/>
                <a:cs typeface="+mj-cs"/>
              </a:rPr>
              <a:t>injuries</a:t>
            </a:r>
          </a:p>
          <a:p>
            <a:pPr lvl="1">
              <a:defRPr/>
            </a:pPr>
            <a:r>
              <a:rPr lang="en-GB" altLang="nb-NO" sz="1800" b="1" dirty="0" smtClean="0">
                <a:solidFill>
                  <a:srgbClr val="820000"/>
                </a:solidFill>
                <a:latin typeface="+mj-lt"/>
                <a:ea typeface="+mj-ea"/>
                <a:cs typeface="+mj-cs"/>
              </a:rPr>
              <a:t>Intimate partner violence</a:t>
            </a:r>
            <a:endParaRPr lang="en-GB" altLang="nb-NO" sz="1800" b="1" dirty="0">
              <a:solidFill>
                <a:srgbClr val="820000"/>
              </a:solidFill>
              <a:latin typeface="+mj-lt"/>
              <a:ea typeface="+mj-ea"/>
              <a:cs typeface="+mj-cs"/>
            </a:endParaRPr>
          </a:p>
          <a:p>
            <a:pPr lvl="2">
              <a:defRPr/>
            </a:pPr>
            <a:r>
              <a:rPr lang="en-GB" altLang="nb-NO" sz="1700" dirty="0">
                <a:solidFill>
                  <a:srgbClr val="820000"/>
                </a:solidFill>
                <a:latin typeface="+mj-lt"/>
                <a:ea typeface="+mj-ea"/>
                <a:cs typeface="+mj-cs"/>
              </a:rPr>
              <a:t>65 % of women and 50 % of men severely abused by partner reported physical injuries</a:t>
            </a:r>
          </a:p>
          <a:p>
            <a:endParaRPr lang="en-GB" dirty="0"/>
          </a:p>
        </p:txBody>
      </p:sp>
    </p:spTree>
    <p:extLst>
      <p:ext uri="{BB962C8B-B14F-4D97-AF65-F5344CB8AC3E}">
        <p14:creationId xmlns:p14="http://schemas.microsoft.com/office/powerpoint/2010/main" val="1575112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945292" y="1544372"/>
            <a:ext cx="6215449" cy="2824173"/>
          </a:xfrm>
        </p:spPr>
        <p:txBody>
          <a:bodyPr/>
          <a:lstStyle/>
          <a:p>
            <a:pPr marL="808038" lvl="2" indent="0">
              <a:buNone/>
              <a:defRPr/>
            </a:pPr>
            <a:r>
              <a:rPr lang="en-GB" altLang="nb-NO" sz="1800" b="1" dirty="0">
                <a:solidFill>
                  <a:srgbClr val="820000"/>
                </a:solidFill>
                <a:latin typeface="+mj-lt"/>
                <a:ea typeface="+mj-ea"/>
                <a:cs typeface="+mj-cs"/>
              </a:rPr>
              <a:t>Steen and </a:t>
            </a:r>
            <a:r>
              <a:rPr lang="en-GB" altLang="nb-NO" sz="1800" b="1" dirty="0" err="1">
                <a:solidFill>
                  <a:srgbClr val="820000"/>
                </a:solidFill>
                <a:latin typeface="+mj-lt"/>
                <a:ea typeface="+mj-ea"/>
                <a:cs typeface="+mj-cs"/>
              </a:rPr>
              <a:t>Hunsgaar</a:t>
            </a:r>
            <a:r>
              <a:rPr lang="en-GB" altLang="nb-NO" sz="1800" b="1" dirty="0">
                <a:solidFill>
                  <a:srgbClr val="820000"/>
                </a:solidFill>
                <a:latin typeface="+mj-lt"/>
                <a:ea typeface="+mj-ea"/>
                <a:cs typeface="+mj-cs"/>
              </a:rPr>
              <a:t> 2002</a:t>
            </a:r>
            <a:r>
              <a:rPr lang="en-GB" altLang="nb-NO" sz="1800" b="1" dirty="0" smtClean="0">
                <a:solidFill>
                  <a:srgbClr val="820000"/>
                </a:solidFill>
                <a:latin typeface="+mj-lt"/>
                <a:ea typeface="+mj-ea"/>
                <a:cs typeface="+mj-cs"/>
              </a:rPr>
              <a:t>: population from hospital emergency centre</a:t>
            </a:r>
            <a:endParaRPr lang="en-GB" altLang="nb-NO" sz="1800" b="1" dirty="0">
              <a:solidFill>
                <a:srgbClr val="820000"/>
              </a:solidFill>
              <a:latin typeface="+mj-lt"/>
              <a:ea typeface="+mj-ea"/>
              <a:cs typeface="+mj-cs"/>
            </a:endParaRPr>
          </a:p>
          <a:p>
            <a:pPr marL="808038" lvl="2" indent="0">
              <a:buNone/>
              <a:defRPr/>
            </a:pPr>
            <a:endParaRPr lang="en-GB" altLang="nb-NO" sz="1600" dirty="0" smtClean="0"/>
          </a:p>
          <a:p>
            <a:pPr marL="808038" lvl="2" indent="0">
              <a:buNone/>
              <a:defRPr/>
            </a:pPr>
            <a:r>
              <a:rPr lang="en-GB" altLang="nb-NO" sz="1800" b="1" dirty="0">
                <a:solidFill>
                  <a:srgbClr val="820000"/>
                </a:solidFill>
                <a:latin typeface="+mj-lt"/>
                <a:ea typeface="+mj-ea"/>
                <a:cs typeface="+mj-cs"/>
              </a:rPr>
              <a:t>Mostly minor injuries. </a:t>
            </a:r>
          </a:p>
          <a:p>
            <a:pPr lvl="2">
              <a:defRPr/>
            </a:pPr>
            <a:endParaRPr lang="en-GB" altLang="nb-NO" sz="1800" b="1" dirty="0">
              <a:solidFill>
                <a:srgbClr val="820000"/>
              </a:solidFill>
              <a:latin typeface="+mj-lt"/>
              <a:ea typeface="+mj-ea"/>
              <a:cs typeface="+mj-cs"/>
            </a:endParaRPr>
          </a:p>
          <a:p>
            <a:pPr lvl="2">
              <a:defRPr/>
            </a:pPr>
            <a:r>
              <a:rPr lang="en-GB" altLang="nb-NO" sz="1800" dirty="0">
                <a:solidFill>
                  <a:srgbClr val="820000"/>
                </a:solidFill>
                <a:latin typeface="+mj-lt"/>
                <a:ea typeface="+mj-ea"/>
                <a:cs typeface="+mj-cs"/>
              </a:rPr>
              <a:t>Cuts and bruises 		</a:t>
            </a:r>
            <a:r>
              <a:rPr lang="en-GB" altLang="nb-NO" sz="1800" dirty="0" smtClean="0">
                <a:solidFill>
                  <a:srgbClr val="820000"/>
                </a:solidFill>
                <a:latin typeface="+mj-lt"/>
                <a:ea typeface="+mj-ea"/>
                <a:cs typeface="+mj-cs"/>
              </a:rPr>
              <a:t>	41 </a:t>
            </a:r>
            <a:r>
              <a:rPr lang="en-GB" altLang="nb-NO" sz="1800" dirty="0">
                <a:solidFill>
                  <a:srgbClr val="820000"/>
                </a:solidFill>
                <a:latin typeface="+mj-lt"/>
                <a:ea typeface="+mj-ea"/>
                <a:cs typeface="+mj-cs"/>
              </a:rPr>
              <a:t>% </a:t>
            </a:r>
          </a:p>
          <a:p>
            <a:pPr lvl="2">
              <a:defRPr/>
            </a:pPr>
            <a:r>
              <a:rPr lang="en-GB" altLang="nb-NO" sz="1800" dirty="0">
                <a:solidFill>
                  <a:srgbClr val="820000"/>
                </a:solidFill>
                <a:latin typeface="+mj-lt"/>
                <a:ea typeface="+mj-ea"/>
                <a:cs typeface="+mj-cs"/>
              </a:rPr>
              <a:t>Fractures 			</a:t>
            </a:r>
            <a:r>
              <a:rPr lang="en-GB" altLang="nb-NO" sz="1800" dirty="0" smtClean="0">
                <a:solidFill>
                  <a:srgbClr val="820000"/>
                </a:solidFill>
                <a:latin typeface="+mj-lt"/>
                <a:ea typeface="+mj-ea"/>
                <a:cs typeface="+mj-cs"/>
              </a:rPr>
              <a:t>	37 </a:t>
            </a:r>
            <a:r>
              <a:rPr lang="en-GB" altLang="nb-NO" sz="1800" dirty="0">
                <a:solidFill>
                  <a:srgbClr val="820000"/>
                </a:solidFill>
                <a:latin typeface="+mj-lt"/>
                <a:ea typeface="+mj-ea"/>
                <a:cs typeface="+mj-cs"/>
              </a:rPr>
              <a:t>% </a:t>
            </a:r>
          </a:p>
          <a:p>
            <a:pPr lvl="2">
              <a:defRPr/>
            </a:pPr>
            <a:r>
              <a:rPr lang="en-GB" altLang="nb-NO" sz="1800" dirty="0">
                <a:solidFill>
                  <a:srgbClr val="820000"/>
                </a:solidFill>
                <a:latin typeface="+mj-lt"/>
                <a:ea typeface="+mj-ea"/>
                <a:cs typeface="+mj-cs"/>
              </a:rPr>
              <a:t>Concussions and head injuries 	  9 % </a:t>
            </a:r>
          </a:p>
          <a:p>
            <a:pPr lvl="2">
              <a:defRPr/>
            </a:pPr>
            <a:r>
              <a:rPr lang="en-GB" altLang="nb-NO" sz="1800" dirty="0">
                <a:solidFill>
                  <a:srgbClr val="820000"/>
                </a:solidFill>
                <a:latin typeface="+mj-lt"/>
                <a:ea typeface="+mj-ea"/>
                <a:cs typeface="+mj-cs"/>
              </a:rPr>
              <a:t>Eye injuries 			  </a:t>
            </a:r>
            <a:r>
              <a:rPr lang="en-GB" altLang="nb-NO" sz="1800" dirty="0" smtClean="0">
                <a:solidFill>
                  <a:srgbClr val="820000"/>
                </a:solidFill>
                <a:latin typeface="+mj-lt"/>
                <a:ea typeface="+mj-ea"/>
                <a:cs typeface="+mj-cs"/>
              </a:rPr>
              <a:t>	  5 </a:t>
            </a:r>
            <a:r>
              <a:rPr lang="en-GB" altLang="nb-NO" sz="1800" dirty="0">
                <a:solidFill>
                  <a:srgbClr val="820000"/>
                </a:solidFill>
                <a:latin typeface="+mj-lt"/>
                <a:ea typeface="+mj-ea"/>
                <a:cs typeface="+mj-cs"/>
              </a:rPr>
              <a:t>%</a:t>
            </a:r>
          </a:p>
          <a:p>
            <a:endParaRPr lang="en-GB" dirty="0"/>
          </a:p>
        </p:txBody>
      </p:sp>
      <p:sp>
        <p:nvSpPr>
          <p:cNvPr id="4" name="Tittel 1"/>
          <p:cNvSpPr>
            <a:spLocks noGrp="1"/>
          </p:cNvSpPr>
          <p:nvPr>
            <p:ph type="title"/>
          </p:nvPr>
        </p:nvSpPr>
        <p:spPr/>
        <p:txBody>
          <a:bodyPr>
            <a:normAutofit/>
          </a:bodyPr>
          <a:lstStyle/>
          <a:p>
            <a:r>
              <a:rPr lang="en-GB" dirty="0" smtClean="0"/>
              <a:t>Physical injuries</a:t>
            </a:r>
            <a:br>
              <a:rPr lang="en-GB" dirty="0" smtClean="0"/>
            </a:br>
            <a:r>
              <a:rPr lang="en-GB" dirty="0" smtClean="0"/>
              <a:t>	</a:t>
            </a:r>
            <a:r>
              <a:rPr lang="en-GB" sz="1800" dirty="0" smtClean="0"/>
              <a:t>Clinical research</a:t>
            </a:r>
            <a:endParaRPr lang="en-GB" dirty="0"/>
          </a:p>
        </p:txBody>
      </p:sp>
    </p:spTree>
    <p:extLst>
      <p:ext uri="{BB962C8B-B14F-4D97-AF65-F5344CB8AC3E}">
        <p14:creationId xmlns:p14="http://schemas.microsoft.com/office/powerpoint/2010/main" val="2996702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1"/>
          <p:cNvSpPr>
            <a:spLocks noGrp="1"/>
          </p:cNvSpPr>
          <p:nvPr>
            <p:ph type="title"/>
          </p:nvPr>
        </p:nvSpPr>
        <p:spPr/>
        <p:txBody>
          <a:bodyPr>
            <a:normAutofit/>
          </a:bodyPr>
          <a:lstStyle/>
          <a:p>
            <a:r>
              <a:rPr lang="en-GB" dirty="0" smtClean="0"/>
              <a:t>Physical injuries</a:t>
            </a:r>
            <a:br>
              <a:rPr lang="en-GB" dirty="0" smtClean="0"/>
            </a:br>
            <a:r>
              <a:rPr lang="en-GB" dirty="0" smtClean="0"/>
              <a:t>	</a:t>
            </a:r>
            <a:r>
              <a:rPr lang="en-GB" sz="1800" dirty="0" smtClean="0"/>
              <a:t>Public registers</a:t>
            </a:r>
            <a:endParaRPr lang="en-GB" dirty="0"/>
          </a:p>
        </p:txBody>
      </p:sp>
      <p:sp>
        <p:nvSpPr>
          <p:cNvPr id="5" name="Plassholder for innhold 2"/>
          <p:cNvSpPr>
            <a:spLocks noGrp="1"/>
          </p:cNvSpPr>
          <p:nvPr>
            <p:ph idx="1"/>
          </p:nvPr>
        </p:nvSpPr>
        <p:spPr/>
        <p:txBody>
          <a:bodyPr/>
          <a:lstStyle/>
          <a:p>
            <a:pPr marL="400050" lvl="1" indent="0">
              <a:buNone/>
              <a:defRPr/>
            </a:pPr>
            <a:r>
              <a:rPr lang="en-US" sz="1800" b="1" dirty="0" err="1" smtClean="0">
                <a:solidFill>
                  <a:srgbClr val="820000"/>
                </a:solidFill>
                <a:latin typeface="+mj-lt"/>
                <a:ea typeface="+mj-ea"/>
                <a:cs typeface="+mj-cs"/>
              </a:rPr>
              <a:t>Egeland</a:t>
            </a:r>
            <a:r>
              <a:rPr lang="en-US" sz="1800" b="1" dirty="0" smtClean="0">
                <a:solidFill>
                  <a:srgbClr val="820000"/>
                </a:solidFill>
                <a:latin typeface="+mj-lt"/>
                <a:ea typeface="+mj-ea"/>
                <a:cs typeface="+mj-cs"/>
              </a:rPr>
              <a:t> </a:t>
            </a:r>
            <a:r>
              <a:rPr lang="en-US" sz="1800" b="1" dirty="0">
                <a:solidFill>
                  <a:srgbClr val="820000"/>
                </a:solidFill>
                <a:latin typeface="+mj-lt"/>
                <a:ea typeface="+mj-ea"/>
                <a:cs typeface="+mj-cs"/>
              </a:rPr>
              <a:t>and </a:t>
            </a:r>
            <a:r>
              <a:rPr lang="en-US" sz="1800" b="1" dirty="0" err="1">
                <a:solidFill>
                  <a:srgbClr val="820000"/>
                </a:solidFill>
                <a:latin typeface="+mj-lt"/>
                <a:ea typeface="+mj-ea"/>
                <a:cs typeface="+mj-cs"/>
              </a:rPr>
              <a:t>Kopjar</a:t>
            </a:r>
            <a:r>
              <a:rPr lang="en-US" sz="1800" b="1" dirty="0">
                <a:solidFill>
                  <a:srgbClr val="820000"/>
                </a:solidFill>
                <a:latin typeface="+mj-lt"/>
                <a:ea typeface="+mj-ea"/>
                <a:cs typeface="+mj-cs"/>
              </a:rPr>
              <a:t> 2000</a:t>
            </a:r>
            <a:r>
              <a:rPr lang="en-US" sz="1800" b="1" dirty="0" smtClean="0">
                <a:solidFill>
                  <a:srgbClr val="820000"/>
                </a:solidFill>
                <a:latin typeface="+mj-lt"/>
                <a:ea typeface="+mj-ea"/>
                <a:cs typeface="+mj-cs"/>
              </a:rPr>
              <a:t>: Analysis of data from Register of personal injuries</a:t>
            </a:r>
          </a:p>
          <a:p>
            <a:pPr marL="400050" lvl="1" indent="0">
              <a:buNone/>
              <a:defRPr/>
            </a:pPr>
            <a:endParaRPr lang="en-US" sz="1800" b="1" dirty="0">
              <a:solidFill>
                <a:srgbClr val="820000"/>
              </a:solidFill>
              <a:latin typeface="+mj-lt"/>
              <a:ea typeface="+mj-ea"/>
              <a:cs typeface="+mj-cs"/>
            </a:endParaRPr>
          </a:p>
          <a:p>
            <a:pPr lvl="1">
              <a:defRPr/>
            </a:pPr>
            <a:r>
              <a:rPr lang="en-US" sz="1800" dirty="0">
                <a:solidFill>
                  <a:srgbClr val="820000"/>
                </a:solidFill>
                <a:latin typeface="+mj-lt"/>
                <a:ea typeface="+mj-ea"/>
                <a:cs typeface="+mj-cs"/>
              </a:rPr>
              <a:t>4 % of all injuries caused by violence</a:t>
            </a:r>
          </a:p>
          <a:p>
            <a:pPr lvl="1">
              <a:defRPr/>
            </a:pPr>
            <a:r>
              <a:rPr lang="en-US" sz="1800" dirty="0">
                <a:solidFill>
                  <a:srgbClr val="820000"/>
                </a:solidFill>
                <a:latin typeface="+mj-lt"/>
                <a:ea typeface="+mj-ea"/>
                <a:cs typeface="+mj-cs"/>
              </a:rPr>
              <a:t>16 % of all injuries caused by violence led to hospitalization</a:t>
            </a:r>
          </a:p>
          <a:p>
            <a:pPr lvl="1">
              <a:defRPr/>
            </a:pPr>
            <a:r>
              <a:rPr lang="en-US" sz="1800" dirty="0">
                <a:solidFill>
                  <a:srgbClr val="820000"/>
                </a:solidFill>
                <a:latin typeface="+mj-lt"/>
                <a:ea typeface="+mj-ea"/>
                <a:cs typeface="+mj-cs"/>
              </a:rPr>
              <a:t>For women: 40 % of violence in their home – for men: 15 %</a:t>
            </a:r>
          </a:p>
          <a:p>
            <a:pPr marL="0" lvl="0" indent="0" defTabSz="914400">
              <a:lnSpc>
                <a:spcPct val="100000"/>
              </a:lnSpc>
              <a:spcBef>
                <a:spcPts val="0"/>
              </a:spcBef>
              <a:buClrTx/>
              <a:buNone/>
            </a:pPr>
            <a:endParaRPr lang="en-GB" dirty="0">
              <a:solidFill>
                <a:srgbClr val="7E1C1E"/>
              </a:solidFill>
              <a:latin typeface="Arial"/>
            </a:endParaRPr>
          </a:p>
          <a:p>
            <a:pPr lvl="1">
              <a:defRPr/>
            </a:pPr>
            <a:endParaRPr lang="nb-NO" sz="1800" dirty="0"/>
          </a:p>
        </p:txBody>
      </p:sp>
    </p:spTree>
    <p:extLst>
      <p:ext uri="{BB962C8B-B14F-4D97-AF65-F5344CB8AC3E}">
        <p14:creationId xmlns:p14="http://schemas.microsoft.com/office/powerpoint/2010/main" val="1152133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1524909" y="1451920"/>
            <a:ext cx="6469621" cy="3398540"/>
          </a:xfrm>
        </p:spPr>
        <p:txBody>
          <a:bodyPr/>
          <a:lstStyle/>
          <a:p>
            <a:pPr marL="0" lvl="1" indent="0">
              <a:spcBef>
                <a:spcPts val="750"/>
              </a:spcBef>
              <a:buNone/>
            </a:pPr>
            <a:r>
              <a:rPr lang="nb-NO" sz="1800" b="1" dirty="0">
                <a:solidFill>
                  <a:srgbClr val="820000"/>
                </a:solidFill>
                <a:latin typeface="+mj-lt"/>
                <a:ea typeface="+mj-ea"/>
                <a:cs typeface="+mj-cs"/>
              </a:rPr>
              <a:t>Thoresen and Hjemdal 2014 </a:t>
            </a:r>
          </a:p>
          <a:p>
            <a:pPr marL="0" indent="0">
              <a:buNone/>
            </a:pPr>
            <a:endParaRPr lang="en-GB" dirty="0"/>
          </a:p>
        </p:txBody>
      </p:sp>
      <p:sp>
        <p:nvSpPr>
          <p:cNvPr id="4" name="Tittel 1"/>
          <p:cNvSpPr txBox="1">
            <a:spLocks/>
          </p:cNvSpPr>
          <p:nvPr/>
        </p:nvSpPr>
        <p:spPr>
          <a:xfrm>
            <a:off x="1524910" y="295731"/>
            <a:ext cx="6469621" cy="994172"/>
          </a:xfrm>
          <a:prstGeom prst="rect">
            <a:avLst/>
          </a:prstGeom>
        </p:spPr>
        <p:txBody>
          <a:bodyPr vert="horz" lIns="34290" tIns="17145" rIns="34290" bIns="17145" rtlCol="0" anchor="b">
            <a:normAutofit/>
          </a:bodyPr>
          <a:lstStyle>
            <a:lvl1pPr algn="l" defTabSz="685766" rtl="0" eaLnBrk="1" latinLnBrk="0" hangingPunct="1">
              <a:lnSpc>
                <a:spcPct val="90000"/>
              </a:lnSpc>
              <a:spcBef>
                <a:spcPct val="0"/>
              </a:spcBef>
              <a:buNone/>
              <a:defRPr sz="2300" b="1" kern="1200">
                <a:solidFill>
                  <a:srgbClr val="820000"/>
                </a:solidFill>
                <a:latin typeface="+mj-lt"/>
                <a:ea typeface="+mj-ea"/>
                <a:cs typeface="+mj-cs"/>
              </a:defRPr>
            </a:lvl1pPr>
          </a:lstStyle>
          <a:p>
            <a:r>
              <a:rPr lang="en-GB" dirty="0" smtClean="0"/>
              <a:t>Multi-victimisation and psychological problems</a:t>
            </a:r>
            <a:br>
              <a:rPr lang="en-GB" dirty="0" smtClean="0"/>
            </a:br>
            <a:r>
              <a:rPr lang="en-GB" dirty="0" smtClean="0"/>
              <a:t>	</a:t>
            </a:r>
            <a:r>
              <a:rPr lang="en-GB" sz="1800" dirty="0" smtClean="0"/>
              <a:t>Population surveys</a:t>
            </a:r>
            <a:endParaRPr lang="en-GB"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1855" y="1819624"/>
            <a:ext cx="6372018" cy="2517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95835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1"/>
          <p:cNvSpPr>
            <a:spLocks noGrp="1"/>
          </p:cNvSpPr>
          <p:nvPr>
            <p:ph type="title"/>
          </p:nvPr>
        </p:nvSpPr>
        <p:spPr>
          <a:xfrm>
            <a:off x="1524910" y="295731"/>
            <a:ext cx="6469621" cy="612491"/>
          </a:xfrm>
        </p:spPr>
        <p:txBody>
          <a:bodyPr/>
          <a:lstStyle/>
          <a:p>
            <a:r>
              <a:rPr lang="nb-NO" dirty="0" err="1" smtClean="0"/>
              <a:t>Polyvictimisation</a:t>
            </a:r>
            <a:r>
              <a:rPr lang="nb-NO" dirty="0" smtClean="0"/>
              <a:t> and </a:t>
            </a:r>
            <a:r>
              <a:rPr lang="nb-NO" dirty="0" err="1" smtClean="0"/>
              <a:t>somatic</a:t>
            </a:r>
            <a:r>
              <a:rPr lang="nb-NO" dirty="0" smtClean="0"/>
              <a:t> </a:t>
            </a:r>
            <a:r>
              <a:rPr lang="nb-NO" dirty="0" err="1" smtClean="0"/>
              <a:t>diseases</a:t>
            </a:r>
            <a:endParaRPr lang="nb-NO"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63168" y="1822665"/>
            <a:ext cx="5411926" cy="2570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lassholder for innhold 2"/>
          <p:cNvSpPr txBox="1">
            <a:spLocks/>
          </p:cNvSpPr>
          <p:nvPr/>
        </p:nvSpPr>
        <p:spPr bwMode="auto">
          <a:xfrm>
            <a:off x="1719093" y="1075525"/>
            <a:ext cx="6716712"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rgbClr val="7E1C1E"/>
                </a:solidFill>
                <a:latin typeface="+mn-lt"/>
                <a:ea typeface="+mn-ea"/>
                <a:cs typeface="+mn-cs"/>
              </a:defRPr>
            </a:lvl1pPr>
            <a:lvl2pPr marL="742950" indent="-285750" algn="l" rtl="0" eaLnBrk="0" fontAlgn="base" hangingPunct="0">
              <a:spcBef>
                <a:spcPct val="20000"/>
              </a:spcBef>
              <a:spcAft>
                <a:spcPct val="0"/>
              </a:spcAft>
              <a:buChar char="–"/>
              <a:defRPr sz="2400">
                <a:solidFill>
                  <a:srgbClr val="7E1C1E"/>
                </a:solidFill>
                <a:latin typeface="+mn-lt"/>
              </a:defRPr>
            </a:lvl2pPr>
            <a:lvl3pPr marL="1150938" indent="-228600" algn="l" rtl="0" eaLnBrk="0" fontAlgn="base" hangingPunct="0">
              <a:spcBef>
                <a:spcPct val="20000"/>
              </a:spcBef>
              <a:spcAft>
                <a:spcPct val="0"/>
              </a:spcAft>
              <a:buChar char="•"/>
              <a:defRPr sz="2000">
                <a:solidFill>
                  <a:srgbClr val="7E1C1E"/>
                </a:solidFill>
                <a:latin typeface="+mn-lt"/>
              </a:defRPr>
            </a:lvl3pPr>
            <a:lvl4pPr marL="1550988" indent="-228600" algn="l" rtl="0" eaLnBrk="0" fontAlgn="base" hangingPunct="0">
              <a:spcBef>
                <a:spcPct val="20000"/>
              </a:spcBef>
              <a:spcAft>
                <a:spcPct val="0"/>
              </a:spcAft>
              <a:buChar char="–"/>
              <a:defRPr sz="2000">
                <a:solidFill>
                  <a:schemeClr val="tx1"/>
                </a:solidFill>
                <a:latin typeface="+mn-lt"/>
              </a:defRPr>
            </a:lvl4pPr>
            <a:lvl5pPr marL="1958975" indent="-228600" algn="l" rtl="0" eaLnBrk="0" fontAlgn="base" hangingPunct="0">
              <a:spcBef>
                <a:spcPct val="20000"/>
              </a:spcBef>
              <a:spcAft>
                <a:spcPct val="0"/>
              </a:spcAft>
              <a:buChar char="»"/>
              <a:defRPr sz="2000">
                <a:solidFill>
                  <a:schemeClr val="tx1"/>
                </a:solidFill>
                <a:latin typeface="+mn-lt"/>
              </a:defRPr>
            </a:lvl5pPr>
            <a:lvl6pPr marL="2416175" indent="-228600" algn="l" rtl="0" fontAlgn="base">
              <a:spcBef>
                <a:spcPct val="20000"/>
              </a:spcBef>
              <a:spcAft>
                <a:spcPct val="0"/>
              </a:spcAft>
              <a:buChar char="»"/>
              <a:defRPr sz="2000">
                <a:solidFill>
                  <a:schemeClr val="tx1"/>
                </a:solidFill>
                <a:latin typeface="+mn-lt"/>
              </a:defRPr>
            </a:lvl6pPr>
            <a:lvl7pPr marL="2873375" indent="-228600" algn="l" rtl="0" fontAlgn="base">
              <a:spcBef>
                <a:spcPct val="20000"/>
              </a:spcBef>
              <a:spcAft>
                <a:spcPct val="0"/>
              </a:spcAft>
              <a:buChar char="»"/>
              <a:defRPr sz="2000">
                <a:solidFill>
                  <a:schemeClr val="tx1"/>
                </a:solidFill>
                <a:latin typeface="+mn-lt"/>
              </a:defRPr>
            </a:lvl7pPr>
            <a:lvl8pPr marL="3330575" indent="-228600" algn="l" rtl="0" fontAlgn="base">
              <a:spcBef>
                <a:spcPct val="20000"/>
              </a:spcBef>
              <a:spcAft>
                <a:spcPct val="0"/>
              </a:spcAft>
              <a:buChar char="»"/>
              <a:defRPr sz="2000">
                <a:solidFill>
                  <a:schemeClr val="tx1"/>
                </a:solidFill>
                <a:latin typeface="+mn-lt"/>
              </a:defRPr>
            </a:lvl8pPr>
            <a:lvl9pPr marL="3787775" indent="-228600" algn="l" rtl="0" fontAlgn="base">
              <a:spcBef>
                <a:spcPct val="20000"/>
              </a:spcBef>
              <a:spcAft>
                <a:spcPct val="0"/>
              </a:spcAft>
              <a:buChar char="»"/>
              <a:defRPr sz="2000">
                <a:solidFill>
                  <a:schemeClr val="tx1"/>
                </a:solidFill>
                <a:latin typeface="+mn-lt"/>
              </a:defRPr>
            </a:lvl9pPr>
          </a:lstStyle>
          <a:p>
            <a:pPr marL="0" indent="0">
              <a:buFontTx/>
              <a:buNone/>
              <a:defRPr/>
            </a:pPr>
            <a:r>
              <a:rPr lang="nb-NO" altLang="nb-NO" sz="1800" b="1" kern="0" dirty="0" err="1" smtClean="0"/>
              <a:t>Population</a:t>
            </a:r>
            <a:r>
              <a:rPr lang="nb-NO" altLang="nb-NO" sz="1800" b="1" kern="0" dirty="0" smtClean="0"/>
              <a:t> surveys </a:t>
            </a:r>
          </a:p>
          <a:p>
            <a:pPr marL="400050" lvl="1" indent="0">
              <a:buFontTx/>
              <a:buNone/>
              <a:defRPr/>
            </a:pPr>
            <a:r>
              <a:rPr lang="nb-NO" altLang="nb-NO" sz="1200" kern="0" dirty="0" smtClean="0"/>
              <a:t>Hjemdal, Sogn and Schau 2012</a:t>
            </a:r>
          </a:p>
          <a:p>
            <a:pPr marL="0" indent="0">
              <a:buFontTx/>
              <a:buNone/>
              <a:defRPr/>
            </a:pPr>
            <a:endParaRPr lang="nb-NO" altLang="nb-NO" sz="1800" kern="0" dirty="0" smtClean="0"/>
          </a:p>
        </p:txBody>
      </p:sp>
    </p:spTree>
    <p:extLst>
      <p:ext uri="{BB962C8B-B14F-4D97-AF65-F5344CB8AC3E}">
        <p14:creationId xmlns:p14="http://schemas.microsoft.com/office/powerpoint/2010/main" val="2077901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dirty="0" smtClean="0"/>
              <a:t>Main problem: association is not causation</a:t>
            </a:r>
            <a:endParaRPr lang="en-GB" dirty="0"/>
          </a:p>
        </p:txBody>
      </p:sp>
      <p:sp>
        <p:nvSpPr>
          <p:cNvPr id="3" name="Plassholder for innhold 2"/>
          <p:cNvSpPr>
            <a:spLocks noGrp="1"/>
          </p:cNvSpPr>
          <p:nvPr>
            <p:ph idx="1"/>
          </p:nvPr>
        </p:nvSpPr>
        <p:spPr/>
        <p:txBody>
          <a:bodyPr>
            <a:normAutofit/>
          </a:bodyPr>
          <a:lstStyle/>
          <a:p>
            <a:pPr marL="0" indent="0">
              <a:buNone/>
            </a:pPr>
            <a:r>
              <a:rPr lang="en-GB" sz="1800" dirty="0" smtClean="0">
                <a:solidFill>
                  <a:srgbClr val="820000"/>
                </a:solidFill>
              </a:rPr>
              <a:t>Does violence cause ill-health or does ill-health cause violence</a:t>
            </a:r>
          </a:p>
          <a:p>
            <a:pPr marL="0" indent="0">
              <a:buNone/>
            </a:pPr>
            <a:r>
              <a:rPr lang="en-GB" sz="1800" dirty="0" smtClean="0">
                <a:solidFill>
                  <a:srgbClr val="820000"/>
                </a:solidFill>
              </a:rPr>
              <a:t>Solutions:</a:t>
            </a:r>
          </a:p>
          <a:p>
            <a:pPr marL="685783" lvl="1" indent="-342900">
              <a:buFont typeface="+mj-lt"/>
              <a:buAutoNum type="arabicPeriod"/>
            </a:pPr>
            <a:r>
              <a:rPr lang="en-GB" sz="1700" dirty="0" smtClean="0">
                <a:solidFill>
                  <a:srgbClr val="820000"/>
                </a:solidFill>
              </a:rPr>
              <a:t>Longitudinal studies </a:t>
            </a:r>
          </a:p>
          <a:p>
            <a:pPr marL="685783" lvl="1" indent="-342900">
              <a:buFont typeface="+mj-lt"/>
              <a:buAutoNum type="arabicPeriod"/>
            </a:pPr>
            <a:r>
              <a:rPr lang="en-GB" sz="1700" dirty="0" smtClean="0">
                <a:solidFill>
                  <a:srgbClr val="820000"/>
                </a:solidFill>
              </a:rPr>
              <a:t>Combination of surveys and register studies</a:t>
            </a:r>
          </a:p>
          <a:p>
            <a:pPr marL="685783" lvl="1" indent="-342900">
              <a:buFont typeface="+mj-lt"/>
              <a:buAutoNum type="arabicPeriod"/>
            </a:pPr>
            <a:endParaRPr lang="en-GB" sz="1700" dirty="0">
              <a:solidFill>
                <a:srgbClr val="820000"/>
              </a:solidFill>
            </a:endParaRPr>
          </a:p>
        </p:txBody>
      </p:sp>
    </p:spTree>
    <p:extLst>
      <p:ext uri="{BB962C8B-B14F-4D97-AF65-F5344CB8AC3E}">
        <p14:creationId xmlns:p14="http://schemas.microsoft.com/office/powerpoint/2010/main" val="1681871423"/>
      </p:ext>
    </p:extLst>
  </p:cSld>
  <p:clrMapOvr>
    <a:masterClrMapping/>
  </p:clrMapOvr>
</p:sld>
</file>

<file path=ppt/theme/theme1.xml><?xml version="1.0" encoding="utf-8"?>
<a:theme xmlns:a="http://schemas.openxmlformats.org/drawingml/2006/main" name="NKVTS_PPT_ENG">
  <a:themeElements>
    <a:clrScheme name="Custom 48">
      <a:dk1>
        <a:sysClr val="windowText" lastClr="000000"/>
      </a:dk1>
      <a:lt1>
        <a:sysClr val="window" lastClr="FFFFFF"/>
      </a:lt1>
      <a:dk2>
        <a:srgbClr val="7B1417"/>
      </a:dk2>
      <a:lt2>
        <a:srgbClr val="E7E6E6"/>
      </a:lt2>
      <a:accent1>
        <a:srgbClr val="CBBCD3"/>
      </a:accent1>
      <a:accent2>
        <a:srgbClr val="4881A8"/>
      </a:accent2>
      <a:accent3>
        <a:srgbClr val="8BAA88"/>
      </a:accent3>
      <a:accent4>
        <a:srgbClr val="4D1517"/>
      </a:accent4>
      <a:accent5>
        <a:srgbClr val="BCBA43"/>
      </a:accent5>
      <a:accent6>
        <a:srgbClr val="1A0207"/>
      </a:accent6>
      <a:hlink>
        <a:srgbClr val="0563C1"/>
      </a:hlink>
      <a:folHlink>
        <a:srgbClr val="954F72"/>
      </a:folHlink>
    </a:clrScheme>
    <a:fontScheme name="Calibri">
      <a:majorFont>
        <a:latin typeface="Calibri"/>
        <a:ea typeface=""/>
        <a:cs typeface=""/>
      </a:majorFont>
      <a:minorFont>
        <a:latin typeface="Calibr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NKVTS_PPT_ENG.potx" id="{B02EE0AD-6D59-429E-9DFD-AECEB26CA964}" vid="{DD1E6DEC-26B3-478B-91A5-0A69D5014F6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okumentstatus xmlns="16c89fd1-7d66-4561-b9ac-0e840cb2c949" xsi:nil="true"/>
    <Kjernedokument xmlns="16c89fd1-7d66-4561-b9ac-0e840cb2c949">false</Kjernedokument>
    <Dato xmlns="16c89fd1-7d66-4561-b9ac-0e840cb2c949" xsi:nil="true"/>
    <ProsjektID xmlns="16c89fd1-7d66-4561-b9ac-0e840cb2c949" xsi:nil="true"/>
    <OpprinneligForfatter xmlns="16c89fd1-7d66-4561-b9ac-0e840cb2c949" xsi:nil="true"/>
    <Årstall xmlns="16c89fd1-7d66-4561-b9ac-0e840cb2c949">2017</Årstall>
  </documentManagement>
</p:properties>
</file>

<file path=customXml/item4.xml><?xml version="1.0" encoding="utf-8"?>
<ct:contentTypeSchema xmlns:ct="http://schemas.microsoft.com/office/2006/metadata/contentType" xmlns:ma="http://schemas.microsoft.com/office/2006/metadata/properties/metaAttributes" ct:_="" ma:_="" ma:contentTypeName="Engels presentasjon" ma:contentTypeID="0x010100D3C2D17B6D57A34DAFFEBF42AC8CD0BB006137F575245C8C45BDEB72DFCE0EFFB1" ma:contentTypeVersion="29" ma:contentTypeDescription="" ma:contentTypeScope="" ma:versionID="0872649c9da32b5ef9938f59d8a1bda2">
  <xsd:schema xmlns:xsd="http://www.w3.org/2001/XMLSchema" xmlns:xs="http://www.w3.org/2001/XMLSchema" xmlns:p="http://schemas.microsoft.com/office/2006/metadata/properties" xmlns:ns2="16c89fd1-7d66-4561-b9ac-0e840cb2c949" targetNamespace="http://schemas.microsoft.com/office/2006/metadata/properties" ma:root="true" ma:fieldsID="93d6527da940423c05a361ed06c70820" ns2:_="">
    <xsd:import namespace="16c89fd1-7d66-4561-b9ac-0e840cb2c949"/>
    <xsd:element name="properties">
      <xsd:complexType>
        <xsd:sequence>
          <xsd:element name="documentManagement">
            <xsd:complexType>
              <xsd:all>
                <xsd:element ref="ns2:_dlc_DocId" minOccurs="0"/>
                <xsd:element ref="ns2:_dlc_DocIdUrl" minOccurs="0"/>
                <xsd:element ref="ns2:_dlc_DocIdPersistId" minOccurs="0"/>
                <xsd:element ref="ns2:Dokumentstatus" minOccurs="0"/>
                <xsd:element ref="ns2:Årstall" minOccurs="0"/>
                <xsd:element ref="ns2:ProsjektID" minOccurs="0"/>
                <xsd:element ref="ns2:Dato" minOccurs="0"/>
                <xsd:element ref="ns2:OpprinneligForfatter" minOccurs="0"/>
                <xsd:element ref="ns2:Kjernedoku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c89fd1-7d66-4561-b9ac-0e840cb2c949"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Dokumentstatus" ma:index="11" nillable="true" ma:displayName="Dokumentstatus" ma:format="Dropdown" ma:internalName="Dokumentstatus">
      <xsd:simpleType>
        <xsd:restriction base="dms:Choice">
          <xsd:enumeration value="I arbeid"/>
          <xsd:enumeration value="Ferdig"/>
          <xsd:enumeration value="Utdatert"/>
        </xsd:restriction>
      </xsd:simpleType>
    </xsd:element>
    <xsd:element name="Årstall" ma:index="12" nillable="true" ma:displayName="Årstall" ma:default="2017" ma:format="Dropdown" ma:internalName="_x00c5_rstall" ma:readOnly="false">
      <xsd:simpleType>
        <xsd:restriction base="dms:Choice">
          <xsd:enumeration value="2017"/>
          <xsd:enumeration value="2016"/>
          <xsd:enumeration value="2015"/>
          <xsd:enumeration value="2014"/>
          <xsd:enumeration value="2013"/>
          <xsd:enumeration value="2012"/>
          <xsd:enumeration value="2011"/>
          <xsd:enumeration value="2010"/>
          <xsd:enumeration value="2009"/>
          <xsd:enumeration value="2008"/>
          <xsd:enumeration value="2007"/>
          <xsd:enumeration value="2006"/>
          <xsd:enumeration value="2005"/>
          <xsd:enumeration value="2004"/>
        </xsd:restriction>
      </xsd:simpleType>
    </xsd:element>
    <xsd:element name="ProsjektID" ma:index="13" nillable="true" ma:displayName="ProsjektID" ma:hidden="true" ma:internalName="ProsjektID" ma:readOnly="false" ma:percentage="FALSE">
      <xsd:simpleType>
        <xsd:restriction base="dms:Number"/>
      </xsd:simpleType>
    </xsd:element>
    <xsd:element name="Dato" ma:index="14" nillable="true" ma:displayName="Dato" ma:description="fra dato til dato" ma:internalName="Dato">
      <xsd:simpleType>
        <xsd:restriction base="dms:Text">
          <xsd:maxLength value="255"/>
        </xsd:restriction>
      </xsd:simpleType>
    </xsd:element>
    <xsd:element name="OpprinneligForfatter" ma:index="15" nillable="true" ma:displayName="OpprinneligForfatter" ma:hidden="true" ma:internalName="OpprinneligForfatter" ma:readOnly="false">
      <xsd:simpleType>
        <xsd:restriction base="dms:Text">
          <xsd:maxLength value="255"/>
        </xsd:restriction>
      </xsd:simpleType>
    </xsd:element>
    <xsd:element name="Kjernedokument" ma:index="16" nillable="true" ma:displayName="Kjernedokument" ma:default="0" ma:internalName="Kjernedokument">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customXsn xmlns="http://schemas.microsoft.com/office/2006/metadata/customXsn">
  <xsnLocation/>
  <cached>True</cached>
  <openByDefault>True</openByDefault>
  <xsnScope/>
</customXsn>
</file>

<file path=customXml/itemProps1.xml><?xml version="1.0" encoding="utf-8"?>
<ds:datastoreItem xmlns:ds="http://schemas.openxmlformats.org/officeDocument/2006/customXml" ds:itemID="{F8E378E4-A074-40F9-B85B-498D504F65E3}">
  <ds:schemaRefs>
    <ds:schemaRef ds:uri="http://schemas.microsoft.com/sharepoint/events"/>
  </ds:schemaRefs>
</ds:datastoreItem>
</file>

<file path=customXml/itemProps2.xml><?xml version="1.0" encoding="utf-8"?>
<ds:datastoreItem xmlns:ds="http://schemas.openxmlformats.org/officeDocument/2006/customXml" ds:itemID="{8FCB44F9-9B0D-4A4D-B2D3-D6D227BCD16B}">
  <ds:schemaRefs>
    <ds:schemaRef ds:uri="http://schemas.microsoft.com/sharepoint/v3/contenttype/forms"/>
  </ds:schemaRefs>
</ds:datastoreItem>
</file>

<file path=customXml/itemProps3.xml><?xml version="1.0" encoding="utf-8"?>
<ds:datastoreItem xmlns:ds="http://schemas.openxmlformats.org/officeDocument/2006/customXml" ds:itemID="{0F60CD12-9CE2-40EF-A95D-6EDA3A63918A}">
  <ds:schemaRefs>
    <ds:schemaRef ds:uri="http://www.w3.org/XML/1998/namespace"/>
    <ds:schemaRef ds:uri="16c89fd1-7d66-4561-b9ac-0e840cb2c949"/>
    <ds:schemaRef ds:uri="http://schemas.microsoft.com/office/infopath/2007/PartnerControls"/>
    <ds:schemaRef ds:uri="http://schemas.microsoft.com/office/2006/metadata/properties"/>
    <ds:schemaRef ds:uri="http://schemas.microsoft.com/office/2006/documentManagement/types"/>
    <ds:schemaRef ds:uri="http://purl.org/dc/terms/"/>
    <ds:schemaRef ds:uri="http://purl.org/dc/elements/1.1/"/>
    <ds:schemaRef ds:uri="http://schemas.openxmlformats.org/package/2006/metadata/core-properties"/>
    <ds:schemaRef ds:uri="http://purl.org/dc/dcmitype/"/>
  </ds:schemaRefs>
</ds:datastoreItem>
</file>

<file path=customXml/itemProps4.xml><?xml version="1.0" encoding="utf-8"?>
<ds:datastoreItem xmlns:ds="http://schemas.openxmlformats.org/officeDocument/2006/customXml" ds:itemID="{2D7AAE40-D918-4EDE-8850-AF10FE0FF4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6c89fd1-7d66-4561-b9ac-0e840cb2c94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F7CFF659-70CB-4BA4-8A05-E22FFB81A199}">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emplate>NKVTS_PPT_ENG</Template>
  <TotalTime>177</TotalTime>
  <Words>215</Words>
  <Application>Microsoft Office PowerPoint</Application>
  <PresentationFormat>On-screen Show (16:9)</PresentationFormat>
  <Paragraphs>48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NKVTS_PPT_ENG</vt:lpstr>
      <vt:lpstr>Studies on health consequences of domestic violence in Norway</vt:lpstr>
      <vt:lpstr>Sources of knowledge</vt:lpstr>
      <vt:lpstr>Types of consequences</vt:lpstr>
      <vt:lpstr>Physical injuries  Population surveys</vt:lpstr>
      <vt:lpstr>Physical injuries  Clinical research</vt:lpstr>
      <vt:lpstr>Physical injuries  Public registers</vt:lpstr>
      <vt:lpstr>PowerPoint Presentation</vt:lpstr>
      <vt:lpstr>Polyvictimisation and somatic diseases</vt:lpstr>
      <vt:lpstr>Main problem: association is not causation</vt:lpstr>
      <vt:lpstr>Thank you!</vt:lpstr>
    </vt:vector>
  </TitlesOfParts>
  <Company>Universitetet i Oslo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Studies on health consequences of domestic violence in Norway</dc:title>
  <dc:creator>Ole Kristian Hjemdal</dc:creator>
  <dc:description>Template by OfficeConsult.no</dc:description>
  <cp:lastModifiedBy>LOOBY Adrienne</cp:lastModifiedBy>
  <cp:revision>11</cp:revision>
  <cp:lastPrinted>2017-06-21T12:29:55Z</cp:lastPrinted>
  <dcterms:created xsi:type="dcterms:W3CDTF">2017-11-07T10:37:17Z</dcterms:created>
  <dcterms:modified xsi:type="dcterms:W3CDTF">2017-11-20T13:45:54Z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by">
    <vt:lpwstr>OfficeConsult.no</vt:lpwstr>
  </property>
  <property fmtid="{D5CDD505-2E9C-101B-9397-08002B2CF9AE}" pid="3" name="ContentTypeId">
    <vt:lpwstr>0x010100D3C2D17B6D57A34DAFFEBF42AC8CD0BB006137F575245C8C45BDEB72DFCE0EFFB1</vt:lpwstr>
  </property>
</Properties>
</file>