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68" r:id="rId6"/>
    <p:sldId id="269" r:id="rId7"/>
    <p:sldId id="270" r:id="rId8"/>
    <p:sldId id="271" r:id="rId9"/>
    <p:sldId id="259" r:id="rId10"/>
    <p:sldId id="272" r:id="rId11"/>
    <p:sldId id="261" r:id="rId12"/>
    <p:sldId id="263" r:id="rId13"/>
    <p:sldId id="265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/>
    <p:restoredTop sz="86429"/>
  </p:normalViewPr>
  <p:slideViewPr>
    <p:cSldViewPr>
      <p:cViewPr>
        <p:scale>
          <a:sx n="75" d="100"/>
          <a:sy n="75" d="100"/>
        </p:scale>
        <p:origin x="-152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35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07A0A-070E-0043-8C8B-2F8127327EDB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E070D-AB16-1649-B804-61DC945A0B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65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E070D-AB16-1649-B804-61DC945A0BB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14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0FEB16-10DD-4027-8C94-6F341FB35D8F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A25E9-7F67-46A3-B950-354546C4D165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5744" y="2780928"/>
            <a:ext cx="7604688" cy="3289920"/>
          </a:xfrm>
        </p:spPr>
        <p:txBody>
          <a:bodyPr/>
          <a:lstStyle/>
          <a:p>
            <a:endParaRPr lang="fr-FR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 des coûts économiques des violences conjugales en France</a:t>
            </a:r>
          </a:p>
          <a:p>
            <a:endParaRPr lang="fr-FR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Statistics on gender-based violence and the Istanbul Convention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r>
              <a:rPr lang="fr-FR" sz="1100" b="0" dirty="0" smtClean="0">
                <a:solidFill>
                  <a:schemeClr val="tx1"/>
                </a:solidFill>
              </a:rPr>
              <a:t> </a:t>
            </a:r>
            <a:endParaRPr lang="fr-FR" sz="1100" b="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6863" y="158445"/>
            <a:ext cx="5976664" cy="1611475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DIRECTION GENERALE DE LA COHESION SOCIALE</a:t>
            </a:r>
            <a:r>
              <a:rPr lang="fr-FR" sz="20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0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Bureau des affaires européennes et internationales</a:t>
            </a:r>
            <a:r>
              <a:rPr lang="fr-FR" sz="1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Alexis RINCKENBACH</a:t>
            </a:r>
            <a:r>
              <a:rPr lang="fr-FR" sz="18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fr-FR" sz="1800" dirty="0">
                <a:solidFill>
                  <a:schemeClr val="bg1">
                    <a:lumMod val="65000"/>
                  </a:schemeClr>
                </a:solidFill>
              </a:rPr>
            </a:br>
            <a:endParaRPr lang="fr-FR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931" y="137539"/>
            <a:ext cx="1446066" cy="163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5" y="116631"/>
            <a:ext cx="1383839" cy="85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098" y="985090"/>
            <a:ext cx="13785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/>
              <a:t>PREMIER MINISTRE</a:t>
            </a:r>
          </a:p>
          <a:p>
            <a:pPr algn="ctr"/>
            <a:r>
              <a:rPr lang="fr-FR" sz="900" dirty="0"/>
              <a:t>Secrétariat d’État chargé de l'Égalité entre les femmes et les hommes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82010" y="6165304"/>
            <a:ext cx="5912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fr-FR" sz="1400" b="1" dirty="0" smtClean="0"/>
          </a:p>
          <a:p>
            <a:pPr algn="r"/>
            <a:r>
              <a:rPr lang="fr-FR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Gender</a:t>
            </a:r>
            <a:r>
              <a:rPr lang="fr-F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equality</a:t>
            </a:r>
            <a:r>
              <a:rPr lang="fr-F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Commission (GEC</a:t>
            </a: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, Prague,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Czech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Republic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Les lacunes de cette étude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fr-F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manque de données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-  Le « chiffrage du taux de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victimation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des hommes »</a:t>
            </a:r>
          </a:p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	- Il reste des données à approfondir sur l’incidence des violences sur les enfants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0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7243" y="692696"/>
            <a:ext cx="8012938" cy="470920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mise en place de politiques publiques ciblées (1) 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L’argument 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économique s’ajoute aux arguments éthiques et 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juridiques ;</a:t>
            </a:r>
          </a:p>
          <a:p>
            <a:pPr marL="0" indent="0" algn="just">
              <a:buNone/>
            </a:pPr>
            <a:endParaRPr lang="fr-F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levier économique révélant la nécessité de promouvoir des </a:t>
            </a:r>
            <a:r>
              <a:rPr lang="fr-FR" sz="2600" b="1" dirty="0">
                <a:latin typeface="Calibri" panose="020F0502020204030204" pitchFamily="34" charset="0"/>
                <a:cs typeface="Calibri" panose="020F0502020204030204" pitchFamily="34" charset="0"/>
              </a:rPr>
              <a:t>politiques de prévention et de santé publique </a:t>
            </a:r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Nous intervenons à différents échelons : </a:t>
            </a:r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amont 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à travers des politiques de prévention et </a:t>
            </a:r>
            <a:r>
              <a:rPr lang="fr-F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pendant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accompagnant et en protégeant les victimes et les enfants témoins. </a:t>
            </a:r>
          </a:p>
          <a:p>
            <a:pPr marL="0" indent="0">
              <a:buNone/>
            </a:pPr>
            <a:endParaRPr lang="fr-FR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5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1416" y="764704"/>
            <a:ext cx="8224592" cy="398912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 mise en place de politiques publiques ciblées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Loi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n°2010-769 du 9 juillet 2010 relative aux violences faites spécifiquement aux femmes, aux violences au sein des couples et aux incidences de ces dernières sur les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enfants ;</a:t>
            </a:r>
          </a:p>
          <a:p>
            <a:pPr marL="0" indent="0" algn="just">
              <a:buNone/>
            </a:pPr>
            <a:endParaRPr lang="fr-F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5ème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plan de mobilisation et de lutte contre toutes les violences faites aux femmes (2017-2019)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« Protéger dans la durée les mères et les enfants victimes de violences au sein du couple ».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5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565" y="692696"/>
            <a:ext cx="7878294" cy="470920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 mise en place de politiques publiques ciblées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Notre action s’inscrit dans la mise en œuvre de la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Convention d’Istanbul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0" indent="0" algn="just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« </a:t>
            </a:r>
            <a:r>
              <a:rPr lang="fr-F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violence domestique affecte les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femmes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de manière </a:t>
            </a:r>
            <a:r>
              <a:rPr lang="fr-FR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disproportionnée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et que les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hommes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peuvent également être victimes de violence domestique (…), les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enfants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sont victimes de la violence domestique, y compris en tant que témoins de la violence au sein de la famille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42621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fr-F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Merci de votre attention </a:t>
            </a:r>
            <a:endParaRPr lang="fr-F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4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25544" cy="288032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 violences conjugales : une approche « par l’économique » (1)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Chiffrage économique  des violences conjugales prévu dans le 4</a:t>
            </a:r>
            <a:r>
              <a:rPr lang="fr-F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plan interministériel (2014-2016) de prévention et de lutte contre les violences faites aux femmes </a:t>
            </a:r>
          </a:p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2400" u="sng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étude française de </a:t>
            </a:r>
            <a:r>
              <a:rPr lang="fr-F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chiffrage </a:t>
            </a: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à la demande de la DGCS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« 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Étude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relative à l’actualisation du chiffrage des répercussions économiques des violences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 sein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du couple et leur incidence sur les enfants en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France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 », PSYTEL, 2014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9623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560840" cy="216024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Les violences conjugales : une approche « par l’économique 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 (2) 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Périmètre extensif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les violences verbale, physique, sexuelle et psychologique ; </a:t>
            </a:r>
          </a:p>
          <a:p>
            <a:pPr marL="0" indent="0" algn="just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Démarche de l’économie de la santé (« 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illness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 ») ; </a:t>
            </a:r>
          </a:p>
          <a:p>
            <a:pPr marL="0" indent="0" algn="just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Chiffrage du coût comme un coût d’opportunité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collectivement supporté :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on cherche à savoir quelles ressources auraient pu être mobilisées à un autre usage, en l’absence des violences au sein du couple entrainant aussi des conséquences sur les enfants (VSCE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méthode utilisée (1) 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Données de l’année 2012 </a:t>
            </a: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Les deux sources principales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enquêtes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ENVEFF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(Enquête nationale sur les violences faites aux femmes en France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-L’INSEE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et Observatoire national de la délinquance et des réponses pénales (ONDRP) : les enquêtes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Cadre de vie et sécurité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(CVS) </a:t>
            </a: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 méthode utilisée </a:t>
            </a:r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Construction de l’étude à travers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 grandes catégories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et des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postes de coût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associés à des types de coût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34400" cy="758952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Les coûts directs (médicaux ou non) </a:t>
            </a:r>
            <a:b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coûts directs </a:t>
            </a:r>
            <a:r>
              <a:rPr lang="fr-FR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médicaux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Exemple :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coût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de passage aux urgences </a:t>
            </a: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coûts d’accueil et d’accompagnement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marL="0" indent="0">
              <a:buNone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Exemple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coûts juridiques, accompagnement social, des politiques de prévention </a:t>
            </a: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coûts du maintien de l’ordre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Exemple : le coût des activités de police et de gendarmerie</a:t>
            </a: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coûts du système judiciaire et pénal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Exemple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: le coût de l’administration pénitentiaire lié aux violences au sein du couple </a:t>
            </a: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coûts de l’hébergement et/ou du logement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Exemple : le coût des hébergements d’urgence et d’insertion</a:t>
            </a:r>
            <a:endParaRPr lang="fr-FR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6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>Les coûts indirects </a:t>
            </a:r>
            <a:r>
              <a:rPr lang="fr-FR" sz="4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pertes de rémunération et de temps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Exemple : le coût relatif au paiement des arrêts de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travail</a:t>
            </a: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pertes d’investissement dans le capital humain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Exemple : le coût relatif aux décès liés aux violences au sein du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couple</a:t>
            </a: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recours aux prestations sociales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Exemple : le coût relatif aux viols dans le cadre des violences au sein du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couple</a:t>
            </a:r>
          </a:p>
          <a:p>
            <a:pPr marL="0" indent="0">
              <a:buNone/>
            </a:pP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 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L’incidence des violences conjugales sur les enfants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Exemple : accueil et accompagnement </a:t>
            </a: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758952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Exemple de calcul d’un poste de coût :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 « coût des services d’urgence hospitaliers imputable aux violences au sein du couple »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Divers paramètres recueillis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Nombre de contacts aux urgences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sex-ratio Femmes/Hommes et la distribution des patients accueillis par tranche d’âge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Le coût moyen d’un passage aux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urgences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(2004 : 223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€) </a:t>
            </a:r>
          </a:p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Calcul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à travers ces trois données, est déduit le coût total des services d’urgence hospitaliers pour les femmes et les hommes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272" y="260648"/>
            <a:ext cx="8534400" cy="75895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 résultats</a:t>
            </a:r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1,1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milliard d’euros en 2004 à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3,6 milliards d’euros en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2012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coûts directs (médicaux ou non) : </a:t>
            </a: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21,5%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coûts indirects :  </a:t>
            </a: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66,8%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coûts pesant sur les enfants : </a:t>
            </a: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11,7%, soit 422 millions d’euros </a:t>
            </a:r>
          </a:p>
        </p:txBody>
      </p:sp>
    </p:spTree>
    <p:extLst>
      <p:ext uri="{BB962C8B-B14F-4D97-AF65-F5344CB8AC3E}">
        <p14:creationId xmlns:p14="http://schemas.microsoft.com/office/powerpoint/2010/main" val="32957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646</TotalTime>
  <Words>581</Words>
  <Application>Microsoft Office PowerPoint</Application>
  <PresentationFormat>On-screen Show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Civil</vt:lpstr>
      <vt:lpstr>DIRECTION GENERALE DE LA COHESION SOCIALE Bureau des affaires européennes et internationales  Alexis RINCKENBACH </vt:lpstr>
      <vt:lpstr>  Les violences conjugales : une approche « par l’économique » (1) </vt:lpstr>
      <vt:lpstr>Les violences conjugales : une approche « par l’économique » (2) </vt:lpstr>
      <vt:lpstr>La méthode utilisée (1) </vt:lpstr>
      <vt:lpstr>La méthode utilisée (2) </vt:lpstr>
      <vt:lpstr>Les coûts directs (médicaux ou non)  </vt:lpstr>
      <vt:lpstr>Les coûts indirects  </vt:lpstr>
      <vt:lpstr>Exemple de calcul d’un poste de coût :  </vt:lpstr>
      <vt:lpstr>Les résultats</vt:lpstr>
      <vt:lpstr>Les lacunes de cette étude </vt:lpstr>
      <vt:lpstr>La mise en place de politiques publiques ciblées (1) </vt:lpstr>
      <vt:lpstr>La mise en place de politiques publiques ciblées (2) </vt:lpstr>
      <vt:lpstr>La mise en place de politiques publiques ciblées (3) </vt:lpstr>
      <vt:lpstr>PowerPoint Presentation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EDE, Bahar (DGCS/DIRECTION/BEI)</dc:creator>
  <cp:lastModifiedBy>LOOBY Adrienne</cp:lastModifiedBy>
  <cp:revision>27</cp:revision>
  <dcterms:created xsi:type="dcterms:W3CDTF">2017-10-30T13:50:32Z</dcterms:created>
  <dcterms:modified xsi:type="dcterms:W3CDTF">2017-11-13T09:22:27Z</dcterms:modified>
</cp:coreProperties>
</file>