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6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2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0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1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2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7F4B-D859-42FC-A677-48B8A79B01D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544" y="1772816"/>
            <a:ext cx="81369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 smtClean="0"/>
              <a:t>Workshop 1 : </a:t>
            </a:r>
          </a:p>
          <a:p>
            <a:pPr algn="ctr">
              <a:lnSpc>
                <a:spcPct val="150000"/>
              </a:lnSpc>
            </a:pPr>
            <a:r>
              <a:rPr lang="fr-CA" sz="3200" dirty="0" smtClean="0"/>
              <a:t>Key Conclusions of the Report </a:t>
            </a:r>
          </a:p>
          <a:p>
            <a:pPr algn="ctr">
              <a:lnSpc>
                <a:spcPct val="150000"/>
              </a:lnSpc>
            </a:pPr>
            <a:r>
              <a:rPr lang="fr-CA" sz="3200" dirty="0" smtClean="0"/>
              <a:t>on the State of </a:t>
            </a:r>
            <a:r>
              <a:rPr lang="fr-CA" sz="3200" dirty="0" err="1" smtClean="0"/>
              <a:t>Citizenship</a:t>
            </a:r>
            <a:r>
              <a:rPr lang="fr-CA" sz="32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fr-CA" sz="3200" dirty="0" smtClean="0"/>
              <a:t>and </a:t>
            </a:r>
            <a:r>
              <a:rPr lang="fr-CA" sz="3200" dirty="0" err="1" smtClean="0"/>
              <a:t>Human</a:t>
            </a:r>
            <a:r>
              <a:rPr lang="fr-CA" sz="3200" dirty="0" smtClean="0"/>
              <a:t> </a:t>
            </a:r>
            <a:r>
              <a:rPr lang="fr-CA" sz="3200" dirty="0" err="1"/>
              <a:t>R</a:t>
            </a:r>
            <a:r>
              <a:rPr lang="fr-CA" sz="3200" dirty="0" err="1" smtClean="0"/>
              <a:t>ights</a:t>
            </a:r>
            <a:r>
              <a:rPr lang="fr-CA" sz="3200" dirty="0" smtClean="0"/>
              <a:t> Education in Europe </a:t>
            </a:r>
          </a:p>
          <a:p>
            <a:pPr algn="ctr">
              <a:lnSpc>
                <a:spcPct val="150000"/>
              </a:lnSpc>
            </a:pPr>
            <a:r>
              <a:rPr lang="fr-CA" sz="3200" b="1" dirty="0" smtClean="0"/>
              <a:t>Challenges and </a:t>
            </a:r>
            <a:r>
              <a:rPr lang="fr-CA" sz="3200" b="1" dirty="0" err="1"/>
              <a:t>O</a:t>
            </a:r>
            <a:r>
              <a:rPr lang="fr-CA" sz="3200" b="1" dirty="0" err="1" smtClean="0"/>
              <a:t>pportunities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4075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5941"/>
            <a:ext cx="7772400" cy="1218868"/>
          </a:xfrm>
        </p:spPr>
        <p:txBody>
          <a:bodyPr/>
          <a:lstStyle/>
          <a:p>
            <a:r>
              <a:rPr lang="en-GB" dirty="0" smtClean="0"/>
              <a:t>Pre-School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996952"/>
            <a:ext cx="7560840" cy="3096344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1. Child-</a:t>
            </a:r>
            <a:r>
              <a:rPr lang="en-GB" sz="2400" dirty="0" err="1" smtClean="0">
                <a:solidFill>
                  <a:schemeClr val="tx1"/>
                </a:solidFill>
              </a:rPr>
              <a:t>centered</a:t>
            </a:r>
            <a:r>
              <a:rPr lang="en-GB" sz="2400" dirty="0" smtClean="0">
                <a:solidFill>
                  <a:schemeClr val="tx1"/>
                </a:solidFill>
              </a:rPr>
              <a:t> approach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2. Bridging homes, schools/early </a:t>
            </a:r>
            <a:r>
              <a:rPr lang="en-GB" sz="2400" dirty="0" err="1" smtClean="0">
                <a:solidFill>
                  <a:schemeClr val="tx1"/>
                </a:solidFill>
              </a:rPr>
              <a:t>chilhood</a:t>
            </a:r>
            <a:r>
              <a:rPr lang="en-GB" sz="2400" dirty="0" smtClean="0">
                <a:solidFill>
                  <a:schemeClr val="tx1"/>
                </a:solidFill>
              </a:rPr>
              <a:t> institutions, community and government</a:t>
            </a:r>
          </a:p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3. Recognising Early Childhood as an important arena and stage for active and global citizenship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4. Foster and nurture democratic and human rights culture through an enabling environment and modelling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. Training of parents, educators and other professionals 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2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059106"/>
            <a:ext cx="8640960" cy="10818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Primary and Lower </a:t>
            </a:r>
            <a:r>
              <a:rPr lang="en-GB" dirty="0"/>
              <a:t>S</a:t>
            </a:r>
            <a:r>
              <a:rPr lang="en-GB" dirty="0" smtClean="0"/>
              <a:t>econdary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768952" cy="17526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1. </a:t>
            </a:r>
            <a:r>
              <a:rPr lang="en-GB" sz="2400" b="1" dirty="0" smtClean="0">
                <a:solidFill>
                  <a:schemeClr val="tx1"/>
                </a:solidFill>
              </a:rPr>
              <a:t>Whole </a:t>
            </a:r>
            <a:r>
              <a:rPr lang="en-GB" sz="2400" b="1" dirty="0">
                <a:solidFill>
                  <a:schemeClr val="tx1"/>
                </a:solidFill>
              </a:rPr>
              <a:t>school approach</a:t>
            </a:r>
            <a:r>
              <a:rPr lang="en-GB" sz="2400" b="1" dirty="0" smtClean="0">
                <a:solidFill>
                  <a:schemeClr val="tx1"/>
                </a:solidFill>
              </a:rPr>
              <a:t>;</a:t>
            </a:r>
            <a:endParaRPr lang="en-GB" sz="2400" b="1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2. Building EDC/HRE friendly curricula</a:t>
            </a:r>
            <a:r>
              <a:rPr lang="en-GB" sz="2400" dirty="0" smtClean="0">
                <a:solidFill>
                  <a:schemeClr val="tx1"/>
                </a:solidFill>
              </a:rPr>
              <a:t>;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3. Support to teachers and Teacher training in EDC/HRE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4. Primary and Lower Secondary education: not a priority?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5. </a:t>
            </a:r>
            <a:r>
              <a:rPr lang="en-GB" sz="2400" dirty="0" err="1">
                <a:solidFill>
                  <a:schemeClr val="tx1"/>
                </a:solidFill>
              </a:rPr>
              <a:t>Relaunching</a:t>
            </a:r>
            <a:r>
              <a:rPr lang="en-GB" sz="2400" dirty="0">
                <a:solidFill>
                  <a:schemeClr val="tx1"/>
                </a:solidFill>
              </a:rPr>
              <a:t> EDC/HRE for 21st century and renewing our commitment.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9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081862"/>
          </a:xfrm>
        </p:spPr>
        <p:txBody>
          <a:bodyPr>
            <a:normAutofit/>
          </a:bodyPr>
          <a:lstStyle/>
          <a:p>
            <a:r>
              <a:rPr lang="en-GB" dirty="0" smtClean="0"/>
              <a:t>Upper Secondary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632848" cy="2256656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solidFill>
                  <a:schemeClr val="tx1"/>
                </a:solidFill>
              </a:rPr>
              <a:t>1. There is a need for adequate teacher training in EDC/HRE: initial teacher training and professionalization.</a:t>
            </a:r>
          </a:p>
          <a:p>
            <a:pPr algn="l"/>
            <a:r>
              <a:rPr lang="en-GB" sz="2000" b="1" dirty="0">
                <a:solidFill>
                  <a:schemeClr val="tx1"/>
                </a:solidFill>
              </a:rPr>
              <a:t>2. Attention to evaluation and assessment. </a:t>
            </a:r>
            <a:r>
              <a:rPr lang="en-GB" sz="2000" b="1" dirty="0" smtClean="0">
                <a:solidFill>
                  <a:schemeClr val="tx1"/>
                </a:solidFill>
              </a:rPr>
              <a:t>There </a:t>
            </a:r>
            <a:r>
              <a:rPr lang="en-GB" sz="2000" b="1" dirty="0">
                <a:solidFill>
                  <a:schemeClr val="tx1"/>
                </a:solidFill>
              </a:rPr>
              <a:t>is a need for a bigger focus on formative assessment and evaluation that stimulates empowerment, including reflection and meta-cognition.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3. Whole School Approach: involvement of teachers and pupils in school policy and decision making processes.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4. Provide a shared platform for developing a common understanding and finding opportunities for co-operation.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5. The Council of Europe should try to obtain more visibility, create more awareness and create modules that stimulate reflection. 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1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081862"/>
          </a:xfrm>
        </p:spPr>
        <p:txBody>
          <a:bodyPr>
            <a:normAutofit/>
          </a:bodyPr>
          <a:lstStyle/>
          <a:p>
            <a:r>
              <a:rPr lang="en-GB" dirty="0" smtClean="0"/>
              <a:t>Higher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136904" cy="2256656"/>
          </a:xfrm>
        </p:spPr>
        <p:txBody>
          <a:bodyPr>
            <a:noAutofit/>
          </a:bodyPr>
          <a:lstStyle/>
          <a:p>
            <a:pPr algn="l"/>
            <a:r>
              <a:rPr lang="en-GB" sz="1800" dirty="0">
                <a:solidFill>
                  <a:schemeClr val="tx1"/>
                </a:solidFill>
              </a:rPr>
              <a:t>1. The university autonomy is not absolute; it should protect academic </a:t>
            </a:r>
            <a:r>
              <a:rPr lang="en-GB" sz="1800" dirty="0" smtClean="0">
                <a:solidFill>
                  <a:schemeClr val="tx1"/>
                </a:solidFill>
              </a:rPr>
              <a:t>freedom as </a:t>
            </a:r>
            <a:r>
              <a:rPr lang="en-GB" sz="1800" dirty="0">
                <a:solidFill>
                  <a:schemeClr val="tx1"/>
                </a:solidFill>
              </a:rPr>
              <a:t>a specific realization of principles of democratic citizenship, particularly important for students as new citizens. 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2. The civic mission obliges universities to prepare young people for active </a:t>
            </a:r>
            <a:r>
              <a:rPr lang="en-GB" sz="1800" dirty="0" smtClean="0">
                <a:solidFill>
                  <a:schemeClr val="tx1"/>
                </a:solidFill>
              </a:rPr>
              <a:t>and creative </a:t>
            </a:r>
            <a:r>
              <a:rPr lang="en-GB" sz="1800" dirty="0">
                <a:solidFill>
                  <a:schemeClr val="tx1"/>
                </a:solidFill>
              </a:rPr>
              <a:t>citizenship, and is also connected with security aspect of today’s societies.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3. Cross combinations of course contents and/or targeted groups of students are particularly important for professional training related to EDC/CRE.</a:t>
            </a: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4. The research mission and international cooperation qualify universities for active role in creation of EDC/HRE policies.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5. Council of Europe should have a leading role in the future development of quality assessment and accreditation procedures related to EDC/HRE training.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2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059106"/>
            <a:ext cx="8496944" cy="10818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Non-formal </a:t>
            </a:r>
            <a:r>
              <a:rPr lang="en-GB" dirty="0"/>
              <a:t>E</a:t>
            </a:r>
            <a:r>
              <a:rPr lang="en-GB" dirty="0" smtClean="0"/>
              <a:t>ducation and Youth </a:t>
            </a:r>
            <a:r>
              <a:rPr lang="en-GB" dirty="0"/>
              <a:t>W</a:t>
            </a:r>
            <a:r>
              <a:rPr lang="en-GB" dirty="0" smtClean="0"/>
              <a:t>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064896" cy="1752600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Youth </a:t>
            </a:r>
            <a:r>
              <a:rPr lang="en-US" sz="1800" dirty="0" err="1">
                <a:solidFill>
                  <a:schemeClr val="tx1"/>
                </a:solidFill>
              </a:rPr>
              <a:t>organisations</a:t>
            </a:r>
            <a:r>
              <a:rPr lang="en-US" sz="1800" dirty="0">
                <a:solidFill>
                  <a:schemeClr val="tx1"/>
                </a:solidFill>
              </a:rPr>
              <a:t> should receive continuous and sufficient financial support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EDC/HRE </a:t>
            </a:r>
            <a:r>
              <a:rPr lang="en-US" sz="1800" dirty="0">
                <a:solidFill>
                  <a:schemeClr val="tx1"/>
                </a:solidFill>
              </a:rPr>
              <a:t>providers in non-formal education should be encouraged and supported to establish and coordinate </a:t>
            </a:r>
            <a:r>
              <a:rPr lang="en-US" sz="1800" dirty="0" smtClean="0">
                <a:solidFill>
                  <a:schemeClr val="tx1"/>
                </a:solidFill>
              </a:rPr>
              <a:t>networks.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</a:rPr>
              <a:t>Civil </a:t>
            </a:r>
            <a:r>
              <a:rPr lang="en-US" sz="1800" b="1" dirty="0">
                <a:solidFill>
                  <a:schemeClr val="tx1"/>
                </a:solidFill>
              </a:rPr>
              <a:t>society should be meaningfully involved in the process of monitoring and evaluating implementation of </a:t>
            </a:r>
            <a:r>
              <a:rPr lang="en-US" sz="1800" b="1" dirty="0" smtClean="0">
                <a:solidFill>
                  <a:schemeClr val="tx1"/>
                </a:solidFill>
              </a:rPr>
              <a:t>EDC/HRE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To </a:t>
            </a:r>
            <a:r>
              <a:rPr lang="en-GB" sz="1800" dirty="0">
                <a:solidFill>
                  <a:schemeClr val="tx1"/>
                </a:solidFill>
              </a:rPr>
              <a:t>improve positive discourse and general public awareness about the EDC/HRE, public campaigns on national and European levels should be developed.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Sufficient </a:t>
            </a:r>
            <a:r>
              <a:rPr lang="en-GB" sz="1800" dirty="0">
                <a:solidFill>
                  <a:schemeClr val="tx1"/>
                </a:solidFill>
              </a:rPr>
              <a:t>support mechanisms, including but not limited to training and resources on EDC/HRE, should be put in </a:t>
            </a:r>
            <a:r>
              <a:rPr lang="en-GB" sz="1800" dirty="0" smtClean="0">
                <a:solidFill>
                  <a:schemeClr val="tx1"/>
                </a:solidFill>
              </a:rPr>
              <a:t>place. 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1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59106"/>
            <a:ext cx="8496944" cy="10818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Vocational Education and Training </a:t>
            </a:r>
            <a:br>
              <a:rPr lang="en-GB" dirty="0" smtClean="0"/>
            </a:br>
            <a:r>
              <a:rPr lang="en-GB" dirty="0" smtClean="0"/>
              <a:t>and Adult </a:t>
            </a:r>
            <a:r>
              <a:rPr lang="en-GB" dirty="0"/>
              <a:t>E</a:t>
            </a:r>
            <a:r>
              <a:rPr lang="en-GB" dirty="0" smtClean="0"/>
              <a:t>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064896" cy="1752600"/>
          </a:xfrm>
        </p:spPr>
        <p:txBody>
          <a:bodyPr>
            <a:no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1</a:t>
            </a:r>
            <a:r>
              <a:rPr lang="en-GB" sz="1800" dirty="0">
                <a:solidFill>
                  <a:schemeClr val="tx1"/>
                </a:solidFill>
              </a:rPr>
              <a:t>. There are a wide diversity of different vocational systems across Europe.</a:t>
            </a:r>
            <a:endParaRPr lang="en-GB" sz="1800" dirty="0" smtClean="0">
              <a:solidFill>
                <a:schemeClr val="tx1"/>
              </a:solidFill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2</a:t>
            </a:r>
            <a:r>
              <a:rPr lang="en-GB" sz="1800" dirty="0">
                <a:solidFill>
                  <a:schemeClr val="tx1"/>
                </a:solidFill>
              </a:rPr>
              <a:t>. In some countries VET route is over represented by most socio-economically disadvantaged including non citizens and refugees. </a:t>
            </a:r>
            <a:endParaRPr lang="en-GB" sz="1800" dirty="0" smtClean="0">
              <a:solidFill>
                <a:schemeClr val="tx1"/>
              </a:solidFill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3</a:t>
            </a:r>
            <a:r>
              <a:rPr lang="en-GB" sz="1800" dirty="0">
                <a:solidFill>
                  <a:schemeClr val="tx1"/>
                </a:solidFill>
              </a:rPr>
              <a:t>. CoE lead and initiate activities on EDC/HRE in </a:t>
            </a:r>
            <a:r>
              <a:rPr lang="en-GB" sz="1800" dirty="0" smtClean="0">
                <a:solidFill>
                  <a:schemeClr val="tx1"/>
                </a:solidFill>
              </a:rPr>
              <a:t>VET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4</a:t>
            </a:r>
            <a:r>
              <a:rPr lang="en-GB" sz="1800" dirty="0">
                <a:solidFill>
                  <a:schemeClr val="tx1"/>
                </a:solidFill>
              </a:rPr>
              <a:t>. Implement a systematic and long term approach in the implementation of EDC/HRE into </a:t>
            </a:r>
            <a:r>
              <a:rPr lang="en-GB" sz="1800" dirty="0" smtClean="0">
                <a:solidFill>
                  <a:schemeClr val="tx1"/>
                </a:solidFill>
              </a:rPr>
              <a:t>VET 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GB" sz="1800" dirty="0">
                <a:solidFill>
                  <a:schemeClr val="tx1"/>
                </a:solidFill>
              </a:rPr>
              <a:t> Increase in research funding, independent evaluation and systematic monitoring framework on EDC/HRE VET </a:t>
            </a:r>
            <a:endParaRPr lang="en-GB" sz="1800" dirty="0" smtClean="0">
              <a:solidFill>
                <a:schemeClr val="tx1"/>
              </a:solidFill>
            </a:endParaRPr>
          </a:p>
          <a:p>
            <a:pPr algn="l"/>
            <a:r>
              <a:rPr lang="en-GB" sz="1800" b="1" dirty="0" smtClean="0">
                <a:solidFill>
                  <a:schemeClr val="tx1"/>
                </a:solidFill>
              </a:rPr>
              <a:t>6. Purpose </a:t>
            </a:r>
            <a:r>
              <a:rPr lang="en-GB" sz="1800" b="1" dirty="0">
                <a:solidFill>
                  <a:schemeClr val="tx1"/>
                </a:solidFill>
              </a:rPr>
              <a:t>of education needs to be revisited – in the legislation it is important to identify the humanistic purpose of education including for IVET students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4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106"/>
            <a:ext cx="7772400" cy="1081862"/>
          </a:xfrm>
        </p:spPr>
        <p:txBody>
          <a:bodyPr>
            <a:normAutofit/>
          </a:bodyPr>
          <a:lstStyle/>
          <a:p>
            <a:r>
              <a:rPr lang="en-GB" dirty="0" smtClean="0"/>
              <a:t>Lifelong </a:t>
            </a:r>
            <a:r>
              <a:rPr lang="en-GB" dirty="0"/>
              <a:t>L</a:t>
            </a:r>
            <a:r>
              <a:rPr lang="en-GB" dirty="0" smtClean="0"/>
              <a:t>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136904" cy="1752600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Increase </a:t>
            </a:r>
            <a:r>
              <a:rPr lang="en-GB" sz="1800" dirty="0">
                <a:solidFill>
                  <a:schemeClr val="tx1"/>
                </a:solidFill>
              </a:rPr>
              <a:t>the responsibility of teachers to raise awareness and promote democratic citizenship and human rights </a:t>
            </a:r>
            <a:r>
              <a:rPr lang="en-GB" sz="1800" dirty="0" smtClean="0">
                <a:solidFill>
                  <a:schemeClr val="tx1"/>
                </a:solidFill>
              </a:rPr>
              <a:t>values. 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Give democratic citizenship and human rights education a prominent role in the </a:t>
            </a:r>
            <a:r>
              <a:rPr lang="en-GB" sz="1800" dirty="0" smtClean="0">
                <a:solidFill>
                  <a:schemeClr val="tx1"/>
                </a:solidFill>
              </a:rPr>
              <a:t>curricula.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Develop practical and useful evaluation criteria and tools for assessing the outcome of educational practice and citizens’ behaviour resulting from </a:t>
            </a:r>
            <a:r>
              <a:rPr lang="en-GB" sz="1800" dirty="0" smtClean="0">
                <a:solidFill>
                  <a:schemeClr val="tx1"/>
                </a:solidFill>
              </a:rPr>
              <a:t>it.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Create proper conditions for NGOs to deliver education on democratic citizenship and human rights in pre-school education, vocational and higher education.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Make a formal obligation to schools and universities to provide their students with organised debates and discussions on citizenship and human rights related </a:t>
            </a:r>
            <a:r>
              <a:rPr lang="en-GB" sz="1800" b="1" dirty="0" smtClean="0">
                <a:solidFill>
                  <a:schemeClr val="tx1"/>
                </a:solidFill>
              </a:rPr>
              <a:t>issues</a:t>
            </a:r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106"/>
            <a:ext cx="7772400" cy="1081862"/>
          </a:xfrm>
        </p:spPr>
        <p:txBody>
          <a:bodyPr>
            <a:normAutofit/>
          </a:bodyPr>
          <a:lstStyle/>
          <a:p>
            <a:r>
              <a:rPr lang="en-GB" dirty="0" smtClean="0"/>
              <a:t>Lifelong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848872" cy="17526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Inconsistencies </a:t>
            </a:r>
            <a:r>
              <a:rPr lang="en-GB" sz="2000" dirty="0">
                <a:solidFill>
                  <a:schemeClr val="tx1"/>
                </a:solidFill>
              </a:rPr>
              <a:t>could not be so negative elements inside of Democracy itself.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Make </a:t>
            </a:r>
            <a:r>
              <a:rPr lang="en-GB" sz="2000" dirty="0">
                <a:solidFill>
                  <a:schemeClr val="tx1"/>
                </a:solidFill>
              </a:rPr>
              <a:t>a clear picture - how understandable is the space between Charter and its implementation.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Develop </a:t>
            </a:r>
            <a:r>
              <a:rPr lang="en-GB" sz="2000" dirty="0">
                <a:solidFill>
                  <a:schemeClr val="tx1"/>
                </a:solidFill>
              </a:rPr>
              <a:t>the mixed methods and instruments for Evaluation.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State </a:t>
            </a:r>
            <a:r>
              <a:rPr lang="en-GB" sz="2000" dirty="0">
                <a:solidFill>
                  <a:schemeClr val="tx1"/>
                </a:solidFill>
              </a:rPr>
              <a:t>strategy should contain various strategies according to the 1) age groups, 2) life experience, 3) professional experience.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5.     </a:t>
            </a:r>
            <a:r>
              <a:rPr lang="en-GB" sz="2000" b="1" dirty="0" smtClean="0">
                <a:solidFill>
                  <a:schemeClr val="tx1"/>
                </a:solidFill>
              </a:rPr>
              <a:t>Participatory </a:t>
            </a:r>
            <a:r>
              <a:rPr lang="en-GB" sz="2000" b="1" dirty="0">
                <a:solidFill>
                  <a:schemeClr val="tx1"/>
                </a:solidFill>
              </a:rPr>
              <a:t>approach should be recognised as a key element in the LLL Educational policies</a:t>
            </a:r>
            <a:r>
              <a:rPr lang="en-GB" sz="2000" b="1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5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754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Pre-School Education</vt:lpstr>
      <vt:lpstr>Primary and Lower Secondary Education</vt:lpstr>
      <vt:lpstr>Upper Secondary Education</vt:lpstr>
      <vt:lpstr>Higher Education</vt:lpstr>
      <vt:lpstr>Non-formal Education and Youth Work</vt:lpstr>
      <vt:lpstr>Vocational Education and Training  and Adult Education</vt:lpstr>
      <vt:lpstr>Lifelong Learning</vt:lpstr>
      <vt:lpstr>Lifelong Learning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MANNAZZU Gloria</dc:creator>
  <cp:lastModifiedBy>NORMAN-FLECK Susan</cp:lastModifiedBy>
  <cp:revision>40</cp:revision>
  <dcterms:created xsi:type="dcterms:W3CDTF">2017-06-12T15:37:35Z</dcterms:created>
  <dcterms:modified xsi:type="dcterms:W3CDTF">2017-06-29T12:25:13Z</dcterms:modified>
</cp:coreProperties>
</file>