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6" r:id="rId1"/>
    <p:sldMasterId id="2147484438" r:id="rId2"/>
  </p:sldMasterIdLst>
  <p:notesMasterIdLst>
    <p:notesMasterId r:id="rId11"/>
  </p:notesMasterIdLst>
  <p:sldIdLst>
    <p:sldId id="272" r:id="rId3"/>
    <p:sldId id="257" r:id="rId4"/>
    <p:sldId id="259" r:id="rId5"/>
    <p:sldId id="262" r:id="rId6"/>
    <p:sldId id="269" r:id="rId7"/>
    <p:sldId id="261" r:id="rId8"/>
    <p:sldId id="271" r:id="rId9"/>
    <p:sldId id="273" r:id="rId1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E99F2-E16B-FA4B-AC8F-852FC9A821B2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5FCD-DF58-5F4A-B7EC-1B0D413F059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4375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5FCD-DF58-5F4A-B7EC-1B0D413F059F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3833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5FCD-DF58-5F4A-B7EC-1B0D413F059F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3833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NIPT)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being carried out on pregnant women. The genetic test has been developed as an alternative to other invasive forms of prenatal testing in clinical settings,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such test carried out with the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insertion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needle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amniotic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sac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placenta,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has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been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associated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miscarriage</a:t>
            </a:r>
            <a:endParaRPr lang="sv-S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5FCD-DF58-5F4A-B7EC-1B0D413F059F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677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25FCD-DF58-5F4A-B7EC-1B0D413F059F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383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44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8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6CFA-485F-AA48-8A45-F62751079A96}" type="datetimeFigureOut">
              <a:rPr lang="sv-SE" smtClean="0"/>
              <a:pPr/>
              <a:t>2017-10-23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34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BD68-53D7-B540-AC51-55DD4BDC15D2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Picture 2" descr="C:\Users\T420\Desktop\Agnese-darbi\Santai-gramatas-vaks\reports\Cover_illustration-stick-figures-small-small-4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359856" y="5965437"/>
            <a:ext cx="2313296" cy="7833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27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33" r:id="rId7"/>
    <p:sldLayoutId id="2147484434" r:id="rId8"/>
    <p:sldLayoutId id="2147484435" r:id="rId9"/>
    <p:sldLayoutId id="2147484436" r:id="rId10"/>
    <p:sldLayoutId id="21474844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Garamon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3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Garamon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420\Desktop\Agnese-darbi\Santai-gramatas-vaks\reports\Cover_illustration-stick-figures-good siz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9301" y="105755"/>
            <a:ext cx="6215664" cy="6722262"/>
          </a:xfrm>
          <a:prstGeom prst="rect">
            <a:avLst/>
          </a:prstGeom>
          <a:noFill/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2683239" y="1099301"/>
            <a:ext cx="3987384" cy="31179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>Autonomy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/>
            </a:r>
            <a:b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</a:b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> Challenges raised by the evolution of practices for children's rights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latin typeface="Garamond"/>
                <a:ea typeface="+mj-ea"/>
                <a:cs typeface="Garamond"/>
              </a:rPr>
              <a:t>Kavot Zillén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/>
              <a:ea typeface="+mj-ea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628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FF0066"/>
              </a:buClr>
            </a:pPr>
            <a:r>
              <a:rPr lang="en-US" sz="2800" dirty="0" smtClean="0">
                <a:latin typeface="Garamond"/>
                <a:cs typeface="Garamond"/>
              </a:rPr>
              <a:t>2016 report: The Rights of Children in Biomedicine – Challenges posed by scientific advances and uncertainties</a:t>
            </a:r>
          </a:p>
          <a:p>
            <a:pPr>
              <a:buClr>
                <a:srgbClr val="FFFF00"/>
              </a:buClr>
            </a:pPr>
            <a:r>
              <a:rPr lang="en-US" sz="2800" dirty="0" smtClean="0">
                <a:latin typeface="Garamond"/>
                <a:cs typeface="Garamond"/>
              </a:rPr>
              <a:t>2017 report: From Law to Practice: Towards a Roadmap to strengthen Children's Rights in the Era of Biomedicine</a:t>
            </a:r>
          </a:p>
          <a:p>
            <a:pPr>
              <a:buClr>
                <a:schemeClr val="accent5"/>
              </a:buClr>
            </a:pPr>
            <a:r>
              <a:rPr lang="en-US" sz="2800" dirty="0" smtClean="0">
                <a:latin typeface="Garamond"/>
                <a:cs typeface="Garamond"/>
              </a:rPr>
              <a:t>Some areas identified in 2016 report (Uppsala report)</a:t>
            </a:r>
          </a:p>
          <a:p>
            <a:pPr marL="0" indent="0">
              <a:buClr>
                <a:schemeClr val="accent5"/>
              </a:buClr>
              <a:buNone/>
            </a:pPr>
            <a:r>
              <a:rPr lang="en-US" sz="2800" dirty="0" smtClean="0">
                <a:latin typeface="Garamond"/>
                <a:cs typeface="Garamond"/>
              </a:rPr>
              <a:t>= children's right to autonomy </a:t>
            </a:r>
          </a:p>
          <a:p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7184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4447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Garamond"/>
                <a:cs typeface="Garamond"/>
              </a:rPr>
              <a:t>The child’s right to </a:t>
            </a:r>
            <a:r>
              <a:rPr lang="en-US" sz="3200" dirty="0" smtClean="0">
                <a:latin typeface="Garamond"/>
                <a:cs typeface="Garamond"/>
              </a:rPr>
              <a:t>participation in </a:t>
            </a:r>
            <a:r>
              <a:rPr lang="en-US" sz="3200" dirty="0">
                <a:latin typeface="Garamond"/>
                <a:cs typeface="Garamond"/>
              </a:rPr>
              <a:t>the </a:t>
            </a:r>
            <a:r>
              <a:rPr lang="en-US" sz="3200" dirty="0" smtClean="0">
                <a:latin typeface="Garamond"/>
                <a:cs typeface="Garamond"/>
              </a:rPr>
              <a:t/>
            </a:r>
            <a:br>
              <a:rPr lang="en-US" sz="3200" dirty="0" smtClean="0">
                <a:latin typeface="Garamond"/>
                <a:cs typeface="Garamond"/>
              </a:rPr>
            </a:br>
            <a:r>
              <a:rPr lang="sv-SE" sz="3200" dirty="0">
                <a:latin typeface="Garamond"/>
                <a:cs typeface="Garamond"/>
              </a:rPr>
              <a:t>Convention on Human </a:t>
            </a:r>
            <a:r>
              <a:rPr lang="sv-SE" sz="3200" dirty="0" err="1">
                <a:latin typeface="Garamond"/>
                <a:cs typeface="Garamond"/>
              </a:rPr>
              <a:t>Rights</a:t>
            </a:r>
            <a:r>
              <a:rPr lang="sv-SE" sz="3200" dirty="0">
                <a:latin typeface="Garamond"/>
                <a:cs typeface="Garamond"/>
              </a:rPr>
              <a:t> and </a:t>
            </a:r>
            <a:r>
              <a:rPr lang="sv-SE" sz="3200" dirty="0" err="1">
                <a:latin typeface="Garamond"/>
                <a:cs typeface="Garamond"/>
              </a:rPr>
              <a:t>Biomedicine</a:t>
            </a:r>
            <a:r>
              <a:rPr lang="sv-SE" sz="3200" dirty="0">
                <a:latin typeface="Garamond"/>
                <a:cs typeface="Garamond"/>
              </a:rPr>
              <a:t> 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2387" y="1518312"/>
            <a:ext cx="7473754" cy="4525963"/>
          </a:xfrm>
        </p:spPr>
        <p:txBody>
          <a:bodyPr>
            <a:noAutofit/>
          </a:bodyPr>
          <a:lstStyle/>
          <a:p>
            <a:pPr>
              <a:spcBef>
                <a:spcPts val="1680"/>
              </a:spcBef>
              <a:buClr>
                <a:srgbClr val="FF0066"/>
              </a:buClr>
            </a:pPr>
            <a:endParaRPr lang="en-US" dirty="0" smtClean="0">
              <a:latin typeface="Garamond"/>
              <a:cs typeface="Garamond"/>
            </a:endParaRPr>
          </a:p>
          <a:p>
            <a:pPr>
              <a:spcBef>
                <a:spcPts val="1680"/>
              </a:spcBef>
              <a:buClr>
                <a:srgbClr val="FF0066"/>
              </a:buClr>
            </a:pPr>
            <a:r>
              <a:rPr lang="en-US" dirty="0" smtClean="0">
                <a:latin typeface="Garamond"/>
                <a:cs typeface="Garamond"/>
              </a:rPr>
              <a:t>The </a:t>
            </a:r>
            <a:r>
              <a:rPr lang="en-US" dirty="0">
                <a:latin typeface="Garamond"/>
                <a:cs typeface="Garamond"/>
              </a:rPr>
              <a:t>Oviedo Convention </a:t>
            </a:r>
            <a:r>
              <a:rPr lang="en-US" dirty="0" smtClean="0">
                <a:latin typeface="Garamond"/>
                <a:cs typeface="Garamond"/>
              </a:rPr>
              <a:t>explicitly </a:t>
            </a:r>
            <a:r>
              <a:rPr lang="en-US" dirty="0">
                <a:latin typeface="Garamond"/>
                <a:cs typeface="Garamond"/>
              </a:rPr>
              <a:t>address the issue of </a:t>
            </a:r>
            <a:r>
              <a:rPr lang="en-US" dirty="0" smtClean="0">
                <a:latin typeface="Garamond"/>
                <a:cs typeface="Garamond"/>
              </a:rPr>
              <a:t>consent</a:t>
            </a:r>
            <a:r>
              <a:rPr lang="en-US" dirty="0">
                <a:latin typeface="Garamond"/>
                <a:cs typeface="Garamond"/>
              </a:rPr>
              <a:t> </a:t>
            </a:r>
            <a:r>
              <a:rPr lang="en-US" dirty="0" smtClean="0">
                <a:latin typeface="Garamond"/>
                <a:cs typeface="Garamond"/>
              </a:rPr>
              <a:t>(Article </a:t>
            </a:r>
            <a:r>
              <a:rPr lang="en-US" dirty="0">
                <a:latin typeface="Garamond"/>
                <a:cs typeface="Garamond"/>
              </a:rPr>
              <a:t>5 – General rule </a:t>
            </a:r>
            <a:r>
              <a:rPr lang="en-US" dirty="0" smtClean="0">
                <a:latin typeface="Garamond"/>
                <a:cs typeface="Garamond"/>
              </a:rPr>
              <a:t>)</a:t>
            </a:r>
            <a:endParaRPr lang="en-US" dirty="0">
              <a:latin typeface="Garamond"/>
              <a:cs typeface="Garamond"/>
            </a:endParaRPr>
          </a:p>
          <a:p>
            <a:pPr>
              <a:spcBef>
                <a:spcPts val="600"/>
              </a:spcBef>
              <a:buClr>
                <a:schemeClr val="accent5"/>
              </a:buClr>
            </a:pPr>
            <a:r>
              <a:rPr lang="sv-SE" dirty="0" err="1" smtClean="0">
                <a:latin typeface="Garamond"/>
                <a:cs typeface="Garamond"/>
              </a:rPr>
              <a:t>Regarding</a:t>
            </a:r>
            <a:r>
              <a:rPr lang="sv-SE" dirty="0" smtClean="0">
                <a:latin typeface="Garamond"/>
                <a:cs typeface="Garamond"/>
              </a:rPr>
              <a:t> </a:t>
            </a:r>
            <a:r>
              <a:rPr lang="sv-SE" dirty="0" err="1" smtClean="0">
                <a:latin typeface="Garamond"/>
                <a:cs typeface="Garamond"/>
              </a:rPr>
              <a:t>children</a:t>
            </a:r>
            <a:r>
              <a:rPr lang="sv-SE" dirty="0" smtClean="0">
                <a:latin typeface="Garamond"/>
                <a:cs typeface="Garamond"/>
              </a:rPr>
              <a:t> - no explicit right for </a:t>
            </a:r>
            <a:r>
              <a:rPr lang="sv-SE" dirty="0" err="1" smtClean="0">
                <a:latin typeface="Garamond"/>
                <a:cs typeface="Garamond"/>
              </a:rPr>
              <a:t>informed</a:t>
            </a:r>
            <a:r>
              <a:rPr lang="sv-SE" dirty="0" smtClean="0">
                <a:latin typeface="Garamond"/>
                <a:cs typeface="Garamond"/>
              </a:rPr>
              <a:t> </a:t>
            </a:r>
            <a:r>
              <a:rPr lang="sv-SE" dirty="0" err="1" smtClean="0">
                <a:latin typeface="Garamond"/>
                <a:cs typeface="Garamond"/>
              </a:rPr>
              <a:t>consent</a:t>
            </a:r>
            <a:r>
              <a:rPr lang="sv-SE" dirty="0" smtClean="0">
                <a:latin typeface="Garamond"/>
                <a:cs typeface="Garamond"/>
              </a:rPr>
              <a:t>, </a:t>
            </a:r>
            <a:r>
              <a:rPr lang="sv-SE" dirty="0" err="1" smtClean="0">
                <a:latin typeface="Garamond"/>
                <a:cs typeface="Garamond"/>
              </a:rPr>
              <a:t>but</a:t>
            </a:r>
            <a:r>
              <a:rPr lang="sv-SE" dirty="0" smtClean="0">
                <a:latin typeface="Garamond"/>
                <a:cs typeface="Garamond"/>
              </a:rPr>
              <a:t> Art. 6 (2):</a:t>
            </a:r>
          </a:p>
          <a:p>
            <a:pPr marL="809625" indent="-809625" algn="just">
              <a:spcBef>
                <a:spcPts val="0"/>
              </a:spcBef>
              <a:buNone/>
            </a:pPr>
            <a:r>
              <a:rPr lang="sv-SE" sz="2200" dirty="0">
                <a:latin typeface="Garamond"/>
                <a:cs typeface="Garamond"/>
              </a:rPr>
              <a:t> </a:t>
            </a:r>
            <a:r>
              <a:rPr lang="sv-SE" sz="2200" dirty="0" smtClean="0">
                <a:latin typeface="Garamond"/>
                <a:cs typeface="Garamond"/>
              </a:rPr>
              <a:t>  </a:t>
            </a:r>
            <a:r>
              <a:rPr lang="sv-SE" sz="2000" dirty="0" smtClean="0">
                <a:latin typeface="Garamond"/>
                <a:cs typeface="Garamond"/>
              </a:rPr>
              <a:t>”</a:t>
            </a:r>
            <a:r>
              <a:rPr lang="sv-SE" sz="2000" dirty="0">
                <a:latin typeface="Garamond"/>
                <a:cs typeface="Garamond"/>
              </a:rPr>
              <a:t>The opinion </a:t>
            </a:r>
            <a:r>
              <a:rPr lang="sv-SE" sz="2000" dirty="0" err="1">
                <a:latin typeface="Garamond"/>
                <a:cs typeface="Garamond"/>
              </a:rPr>
              <a:t>of</a:t>
            </a:r>
            <a:r>
              <a:rPr lang="sv-SE" sz="2000" dirty="0">
                <a:latin typeface="Garamond"/>
                <a:cs typeface="Garamond"/>
              </a:rPr>
              <a:t> the minor </a:t>
            </a:r>
            <a:r>
              <a:rPr lang="sv-SE" sz="2000" dirty="0" err="1">
                <a:latin typeface="Garamond"/>
                <a:cs typeface="Garamond"/>
              </a:rPr>
              <a:t>shall</a:t>
            </a:r>
            <a:r>
              <a:rPr lang="sv-SE" sz="2000" dirty="0">
                <a:latin typeface="Garamond"/>
                <a:cs typeface="Garamond"/>
              </a:rPr>
              <a:t> be taken </a:t>
            </a:r>
            <a:r>
              <a:rPr lang="sv-SE" sz="2000" dirty="0" err="1">
                <a:latin typeface="Garamond"/>
                <a:cs typeface="Garamond"/>
              </a:rPr>
              <a:t>into</a:t>
            </a:r>
            <a:r>
              <a:rPr lang="sv-SE" sz="2000" dirty="0">
                <a:latin typeface="Garamond"/>
                <a:cs typeface="Garamond"/>
              </a:rPr>
              <a:t> </a:t>
            </a:r>
            <a:r>
              <a:rPr lang="sv-SE" sz="2000" dirty="0" err="1" smtClean="0">
                <a:latin typeface="Garamond"/>
                <a:cs typeface="Garamond"/>
              </a:rPr>
              <a:t>consideration</a:t>
            </a:r>
            <a:r>
              <a:rPr lang="sv-SE" sz="2000" dirty="0">
                <a:latin typeface="Garamond"/>
                <a:cs typeface="Garamond"/>
              </a:rPr>
              <a:t> </a:t>
            </a:r>
            <a:r>
              <a:rPr lang="sv-SE" sz="2000" dirty="0" smtClean="0">
                <a:latin typeface="Garamond"/>
                <a:cs typeface="Garamond"/>
              </a:rPr>
              <a:t>as</a:t>
            </a:r>
          </a:p>
          <a:p>
            <a:pPr marL="809625" indent="-809625" algn="just">
              <a:spcBef>
                <a:spcPts val="0"/>
              </a:spcBef>
              <a:buNone/>
            </a:pPr>
            <a:r>
              <a:rPr lang="sv-SE" sz="2000" dirty="0">
                <a:latin typeface="Garamond"/>
                <a:cs typeface="Garamond"/>
              </a:rPr>
              <a:t> </a:t>
            </a:r>
            <a:r>
              <a:rPr lang="sv-SE" sz="2000" dirty="0" smtClean="0">
                <a:latin typeface="Garamond"/>
                <a:cs typeface="Garamond"/>
              </a:rPr>
              <a:t>    an </a:t>
            </a:r>
            <a:r>
              <a:rPr lang="sv-SE" sz="2000" dirty="0" err="1">
                <a:latin typeface="Garamond"/>
                <a:cs typeface="Garamond"/>
              </a:rPr>
              <a:t>increasingly</a:t>
            </a:r>
            <a:r>
              <a:rPr lang="sv-SE" sz="2000" dirty="0">
                <a:latin typeface="Garamond"/>
                <a:cs typeface="Garamond"/>
              </a:rPr>
              <a:t> </a:t>
            </a:r>
            <a:r>
              <a:rPr lang="sv-SE" sz="2000" dirty="0" err="1">
                <a:latin typeface="Garamond"/>
                <a:cs typeface="Garamond"/>
              </a:rPr>
              <a:t>determing</a:t>
            </a:r>
            <a:r>
              <a:rPr lang="sv-SE" sz="2000" dirty="0">
                <a:latin typeface="Garamond"/>
                <a:cs typeface="Garamond"/>
              </a:rPr>
              <a:t> </a:t>
            </a:r>
            <a:r>
              <a:rPr lang="sv-SE" sz="2000" dirty="0" err="1">
                <a:latin typeface="Garamond"/>
                <a:cs typeface="Garamond"/>
              </a:rPr>
              <a:t>factor</a:t>
            </a:r>
            <a:r>
              <a:rPr lang="sv-SE" sz="2000" dirty="0">
                <a:latin typeface="Garamond"/>
                <a:cs typeface="Garamond"/>
              </a:rPr>
              <a:t> …” </a:t>
            </a:r>
            <a:endParaRPr lang="sv-SE" sz="2000" dirty="0" smtClean="0">
              <a:latin typeface="Garamond"/>
              <a:cs typeface="Garamond"/>
            </a:endParaRPr>
          </a:p>
          <a:p>
            <a:pPr>
              <a:spcBef>
                <a:spcPts val="600"/>
              </a:spcBef>
              <a:buClr>
                <a:srgbClr val="FFFF00"/>
              </a:buClr>
            </a:pPr>
            <a:r>
              <a:rPr lang="en-US" dirty="0" smtClean="0">
                <a:latin typeface="Garamond"/>
                <a:cs typeface="Garamond"/>
              </a:rPr>
              <a:t>Opinion of minors matters!</a:t>
            </a:r>
          </a:p>
        </p:txBody>
      </p:sp>
    </p:spTree>
    <p:extLst>
      <p:ext uri="{BB962C8B-B14F-4D97-AF65-F5344CB8AC3E}">
        <p14:creationId xmlns:p14="http://schemas.microsoft.com/office/powerpoint/2010/main" val="155172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274638"/>
            <a:ext cx="8982364" cy="84447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Garamond"/>
                <a:cs typeface="Garamond"/>
              </a:rPr>
              <a:t>Challenges related to the child’s right to </a:t>
            </a:r>
            <a:r>
              <a:rPr lang="en-US" sz="3200" dirty="0" smtClean="0">
                <a:latin typeface="Garamond"/>
                <a:cs typeface="Garamond"/>
              </a:rPr>
              <a:t>participation</a:t>
            </a:r>
            <a:endParaRPr lang="sv-SE" sz="3200" dirty="0">
              <a:latin typeface="Garamond"/>
              <a:cs typeface="Garamond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b="1" u="sng" dirty="0" err="1" smtClean="0">
                <a:solidFill>
                  <a:srgbClr val="FFFF00"/>
                </a:solidFill>
                <a:latin typeface="Garamond"/>
                <a:cs typeface="Garamond"/>
              </a:rPr>
              <a:t>Example</a:t>
            </a:r>
            <a:r>
              <a:rPr lang="sv-SE" b="1" dirty="0" smtClean="0">
                <a:solidFill>
                  <a:srgbClr val="FFFF00"/>
                </a:solidFill>
                <a:latin typeface="Garamond"/>
                <a:cs typeface="Garamond"/>
              </a:rPr>
              <a:t> </a:t>
            </a:r>
            <a:r>
              <a:rPr lang="en-US" b="1" dirty="0" smtClean="0">
                <a:latin typeface="Garamond"/>
                <a:cs typeface="Garamond"/>
              </a:rPr>
              <a:t>Children </a:t>
            </a:r>
            <a:r>
              <a:rPr lang="en-US" b="1" dirty="0">
                <a:latin typeface="Garamond"/>
                <a:cs typeface="Garamond"/>
              </a:rPr>
              <a:t>as living </a:t>
            </a:r>
            <a:r>
              <a:rPr lang="en-US" b="1" dirty="0" smtClean="0">
                <a:latin typeface="Garamond"/>
                <a:cs typeface="Garamond"/>
              </a:rPr>
              <a:t>tissue donors</a:t>
            </a:r>
            <a:r>
              <a:rPr lang="en-US" sz="2400" b="1" dirty="0" smtClean="0">
                <a:latin typeface="Garamond"/>
                <a:cs typeface="Garamond"/>
              </a:rPr>
              <a:t>:</a:t>
            </a:r>
          </a:p>
          <a:p>
            <a:pPr marL="0" indent="0">
              <a:buNone/>
            </a:pPr>
            <a:endParaRPr lang="en-US" sz="2400" b="1" dirty="0" smtClean="0">
              <a:latin typeface="Garamond"/>
              <a:cs typeface="Garamond"/>
            </a:endParaRPr>
          </a:p>
          <a:p>
            <a:pPr>
              <a:buClr>
                <a:schemeClr val="accent5"/>
              </a:buClr>
            </a:pPr>
            <a:r>
              <a:rPr lang="en-US" dirty="0">
                <a:latin typeface="Garamond"/>
                <a:cs typeface="Garamond"/>
              </a:rPr>
              <a:t>A relatively common </a:t>
            </a:r>
            <a:r>
              <a:rPr lang="en-US" dirty="0" smtClean="0">
                <a:latin typeface="Garamond"/>
                <a:cs typeface="Garamond"/>
              </a:rPr>
              <a:t>procedure</a:t>
            </a:r>
          </a:p>
          <a:p>
            <a:pPr>
              <a:buClr>
                <a:srgbClr val="FFFF00"/>
              </a:buClr>
            </a:pPr>
            <a:r>
              <a:rPr lang="en-US" dirty="0" smtClean="0">
                <a:latin typeface="Garamond"/>
                <a:cs typeface="Garamond"/>
              </a:rPr>
              <a:t>The </a:t>
            </a:r>
            <a:r>
              <a:rPr lang="en-US" dirty="0">
                <a:latin typeface="Garamond"/>
                <a:cs typeface="Garamond"/>
              </a:rPr>
              <a:t>clinical need for living (tissue) donation by children </a:t>
            </a:r>
            <a:endParaRPr lang="en-US" dirty="0" smtClean="0">
              <a:latin typeface="Garamond"/>
              <a:cs typeface="Garamond"/>
            </a:endParaRPr>
          </a:p>
          <a:p>
            <a:pPr>
              <a:buClr>
                <a:schemeClr val="accent3"/>
              </a:buClr>
            </a:pPr>
            <a:r>
              <a:rPr lang="en-US" dirty="0">
                <a:latin typeface="Garamond"/>
                <a:cs typeface="Garamond"/>
              </a:rPr>
              <a:t>A biomedical procedure increased over </a:t>
            </a:r>
            <a:r>
              <a:rPr lang="en-US" dirty="0" smtClean="0">
                <a:latin typeface="Garamond"/>
                <a:cs typeface="Garamond"/>
              </a:rPr>
              <a:t>time</a:t>
            </a:r>
            <a:endParaRPr lang="en-US" dirty="0">
              <a:latin typeface="Garamond"/>
              <a:cs typeface="Garamond"/>
            </a:endParaRPr>
          </a:p>
          <a:p>
            <a:pPr>
              <a:buClr>
                <a:srgbClr val="FF0066"/>
              </a:buClr>
            </a:pPr>
            <a:r>
              <a:rPr lang="en-US" dirty="0" smtClean="0">
                <a:latin typeface="Garamond"/>
                <a:cs typeface="Garamond"/>
              </a:rPr>
              <a:t>Challenges</a:t>
            </a:r>
            <a:r>
              <a:rPr lang="en-US" dirty="0">
                <a:latin typeface="Garamond"/>
                <a:cs typeface="Garamond"/>
              </a:rPr>
              <a:t>: Parental consent: Whose rights, interests and will?</a:t>
            </a:r>
          </a:p>
          <a:p>
            <a:pPr>
              <a:buClr>
                <a:srgbClr val="FF0066"/>
              </a:buClr>
            </a:pPr>
            <a:endParaRPr lang="en-US" sz="2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1881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1635" y="274638"/>
            <a:ext cx="8797637" cy="84447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Garamond"/>
                <a:cs typeface="Garamond"/>
              </a:rPr>
              <a:t>Challenges related to the child’s right to </a:t>
            </a:r>
            <a:r>
              <a:rPr lang="en-US" sz="3200" dirty="0" smtClean="0">
                <a:latin typeface="Garamond"/>
                <a:cs typeface="Garamond"/>
              </a:rPr>
              <a:t>participation</a:t>
            </a:r>
            <a:endParaRPr lang="sv-SE" sz="3200" dirty="0">
              <a:latin typeface="Garamond"/>
              <a:cs typeface="Garamond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b="1" u="sng" dirty="0" err="1" smtClean="0">
                <a:solidFill>
                  <a:srgbClr val="FFFF00"/>
                </a:solidFill>
                <a:latin typeface="Garamond"/>
                <a:cs typeface="Garamond"/>
              </a:rPr>
              <a:t>Example</a:t>
            </a:r>
            <a:r>
              <a:rPr lang="en-US" dirty="0" smtClean="0">
                <a:latin typeface="Garamond"/>
                <a:cs typeface="Garamond"/>
              </a:rPr>
              <a:t> </a:t>
            </a:r>
            <a:r>
              <a:rPr lang="en-US" b="1" dirty="0" smtClean="0">
                <a:latin typeface="Garamond"/>
                <a:cs typeface="Garamond"/>
              </a:rPr>
              <a:t>The </a:t>
            </a:r>
            <a:r>
              <a:rPr lang="en-US" b="1" dirty="0">
                <a:latin typeface="Garamond"/>
                <a:cs typeface="Garamond"/>
              </a:rPr>
              <a:t>practice of gender “normalizing” treatment </a:t>
            </a:r>
            <a:r>
              <a:rPr lang="en-US" b="1" dirty="0" smtClean="0">
                <a:latin typeface="Garamond"/>
                <a:cs typeface="Garamond"/>
              </a:rPr>
              <a:t> on children:</a:t>
            </a:r>
          </a:p>
          <a:p>
            <a:pPr marL="0" indent="0">
              <a:buNone/>
            </a:pPr>
            <a:r>
              <a:rPr lang="en-US" sz="2200" dirty="0">
                <a:latin typeface="Garamond"/>
                <a:cs typeface="Garamond"/>
              </a:rPr>
              <a:t>   </a:t>
            </a:r>
            <a:endParaRPr lang="en-US" sz="2200" dirty="0" smtClean="0">
              <a:latin typeface="Garamond"/>
              <a:cs typeface="Garamond"/>
            </a:endParaRPr>
          </a:p>
          <a:p>
            <a:pPr>
              <a:buClr>
                <a:srgbClr val="3366FF"/>
              </a:buClr>
            </a:pPr>
            <a:r>
              <a:rPr lang="en-US" dirty="0" smtClean="0">
                <a:latin typeface="Garamond"/>
                <a:cs typeface="Garamond"/>
              </a:rPr>
              <a:t>Interventions to “normalize” children's bodies </a:t>
            </a:r>
          </a:p>
          <a:p>
            <a:pPr>
              <a:buClr>
                <a:srgbClr val="FF0000"/>
              </a:buClr>
            </a:pPr>
            <a:r>
              <a:rPr lang="en-US" dirty="0" smtClean="0">
                <a:latin typeface="Garamond"/>
                <a:cs typeface="Garamond"/>
              </a:rPr>
              <a:t>“Treatments” carried </a:t>
            </a:r>
            <a:r>
              <a:rPr lang="en-US" dirty="0">
                <a:latin typeface="Garamond"/>
                <a:cs typeface="Garamond"/>
              </a:rPr>
              <a:t>out on </a:t>
            </a:r>
            <a:r>
              <a:rPr lang="en-US" dirty="0" smtClean="0">
                <a:latin typeface="Garamond"/>
                <a:cs typeface="Garamond"/>
              </a:rPr>
              <a:t>infants</a:t>
            </a:r>
          </a:p>
          <a:p>
            <a:pPr>
              <a:buClr>
                <a:srgbClr val="FFFF00"/>
              </a:buClr>
            </a:pPr>
            <a:r>
              <a:rPr lang="en-US" dirty="0" smtClean="0">
                <a:latin typeface="Garamond"/>
                <a:cs typeface="Garamond"/>
              </a:rPr>
              <a:t>The child's right to consent to gender-related procedures</a:t>
            </a:r>
          </a:p>
          <a:p>
            <a:pPr marL="0" indent="0">
              <a:buClr>
                <a:srgbClr val="FFFF00"/>
              </a:buClr>
              <a:buNone/>
            </a:pPr>
            <a:endParaRPr lang="en-US" sz="2000" dirty="0">
              <a:latin typeface="Garamond"/>
              <a:cs typeface="Garamond"/>
            </a:endParaRPr>
          </a:p>
          <a:p>
            <a:pPr marL="0" indent="0">
              <a:buClr>
                <a:srgbClr val="FFFF00"/>
              </a:buClr>
              <a:buNone/>
            </a:pPr>
            <a:endParaRPr lang="en-US" sz="2000" dirty="0" smtClean="0">
              <a:latin typeface="Garamond"/>
              <a:cs typeface="Garamond"/>
            </a:endParaRPr>
          </a:p>
          <a:p>
            <a:pPr marL="0" indent="0">
              <a:buClr>
                <a:srgbClr val="FFFF00"/>
              </a:buClr>
              <a:buNone/>
            </a:pPr>
            <a:endParaRPr lang="en-US" sz="2200" dirty="0">
              <a:latin typeface="Garamond"/>
              <a:cs typeface="Garamond"/>
            </a:endParaRPr>
          </a:p>
          <a:p>
            <a:pPr marL="0" indent="0">
              <a:buNone/>
            </a:pPr>
            <a:endParaRPr lang="en-US" sz="22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021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 smtClean="0">
                <a:latin typeface="Garamond"/>
                <a:cs typeface="Garamond"/>
              </a:rPr>
              <a:t/>
            </a:r>
            <a:br>
              <a:rPr lang="sv-SE" sz="3200" dirty="0" smtClean="0">
                <a:latin typeface="Garamond"/>
                <a:cs typeface="Garamond"/>
              </a:rPr>
            </a:br>
            <a:r>
              <a:rPr lang="sv-SE" sz="3200" dirty="0">
                <a:latin typeface="Garamond"/>
                <a:cs typeface="Garamond"/>
              </a:rPr>
              <a:t>The </a:t>
            </a:r>
            <a:r>
              <a:rPr lang="sv-SE" sz="3200" dirty="0" err="1">
                <a:latin typeface="Garamond"/>
                <a:cs typeface="Garamond"/>
              </a:rPr>
              <a:t>child’s</a:t>
            </a:r>
            <a:r>
              <a:rPr lang="sv-SE" sz="3200" dirty="0">
                <a:latin typeface="Garamond"/>
                <a:cs typeface="Garamond"/>
              </a:rPr>
              <a:t> right </a:t>
            </a:r>
            <a:r>
              <a:rPr lang="sv-SE" sz="3200" dirty="0" err="1">
                <a:latin typeface="Garamond"/>
                <a:cs typeface="Garamond"/>
              </a:rPr>
              <a:t>to</a:t>
            </a:r>
            <a:r>
              <a:rPr lang="sv-SE" sz="3200" dirty="0">
                <a:latin typeface="Garamond"/>
                <a:cs typeface="Garamond"/>
              </a:rPr>
              <a:t> </a:t>
            </a:r>
            <a:r>
              <a:rPr lang="sv-SE" sz="3200" dirty="0" smtClean="0">
                <a:latin typeface="Garamond"/>
                <a:cs typeface="Garamond"/>
              </a:rPr>
              <a:t>private </a:t>
            </a:r>
            <a:r>
              <a:rPr lang="sv-SE" sz="3200" dirty="0" err="1" smtClean="0">
                <a:latin typeface="Garamond"/>
                <a:cs typeface="Garamond"/>
              </a:rPr>
              <a:t>life</a:t>
            </a:r>
            <a:r>
              <a:rPr lang="sv-SE" sz="3200" dirty="0" smtClean="0">
                <a:latin typeface="Garamond"/>
                <a:cs typeface="Garamond"/>
              </a:rPr>
              <a:t> in the </a:t>
            </a:r>
            <a:br>
              <a:rPr lang="sv-SE" sz="3200" dirty="0" smtClean="0">
                <a:latin typeface="Garamond"/>
                <a:cs typeface="Garamond"/>
              </a:rPr>
            </a:br>
            <a:r>
              <a:rPr lang="sv-SE" sz="3200" dirty="0" smtClean="0">
                <a:latin typeface="Garamond"/>
                <a:cs typeface="Garamond"/>
              </a:rPr>
              <a:t>Oviedo </a:t>
            </a:r>
            <a:r>
              <a:rPr lang="sv-SE" sz="3200" dirty="0">
                <a:latin typeface="Garamond"/>
                <a:cs typeface="Garamond"/>
              </a:rPr>
              <a:t>Convention </a:t>
            </a:r>
            <a:r>
              <a:rPr lang="sv-SE" sz="3200" dirty="0" smtClean="0">
                <a:latin typeface="Garamond"/>
                <a:cs typeface="Garamond"/>
              </a:rPr>
              <a:t>&amp; </a:t>
            </a:r>
            <a:r>
              <a:rPr lang="sv-SE" sz="3200" dirty="0" err="1" smtClean="0">
                <a:latin typeface="Garamond"/>
                <a:cs typeface="Garamond"/>
              </a:rPr>
              <a:t>some</a:t>
            </a:r>
            <a:r>
              <a:rPr lang="sv-SE" sz="3200" dirty="0" smtClean="0">
                <a:latin typeface="Garamond"/>
                <a:cs typeface="Garamond"/>
              </a:rPr>
              <a:t> </a:t>
            </a:r>
            <a:r>
              <a:rPr lang="sv-SE" sz="3200" dirty="0" err="1" smtClean="0">
                <a:latin typeface="Garamond"/>
                <a:cs typeface="Garamond"/>
              </a:rPr>
              <a:t>challenges</a:t>
            </a:r>
            <a:r>
              <a:rPr lang="sv-SE" sz="3200" dirty="0" smtClean="0">
                <a:latin typeface="Garamond"/>
                <a:cs typeface="Garamond"/>
              </a:rPr>
              <a:t> </a:t>
            </a:r>
            <a:r>
              <a:rPr lang="sv-SE" sz="3200" dirty="0" err="1" smtClean="0">
                <a:latin typeface="Garamond"/>
                <a:cs typeface="Garamond"/>
              </a:rPr>
              <a:t>identified</a:t>
            </a:r>
            <a:endParaRPr lang="sv-SE" sz="3200" dirty="0">
              <a:latin typeface="Garamond"/>
              <a:cs typeface="Garamond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225083" y="1518312"/>
            <a:ext cx="89189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>
              <a:latin typeface="Garamond"/>
              <a:cs typeface="Garamond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Garamond"/>
                <a:cs typeface="Garamond"/>
              </a:rPr>
              <a:t>The </a:t>
            </a:r>
            <a:r>
              <a:rPr lang="en-US" sz="2000" dirty="0">
                <a:latin typeface="Garamond"/>
                <a:cs typeface="Garamond"/>
              </a:rPr>
              <a:t>right </a:t>
            </a:r>
            <a:r>
              <a:rPr lang="en-US" sz="2000" dirty="0" smtClean="0">
                <a:latin typeface="Garamond"/>
                <a:cs typeface="Garamond"/>
              </a:rPr>
              <a:t>to know and not to know, </a:t>
            </a:r>
            <a:r>
              <a:rPr lang="en-US" sz="2000" dirty="0">
                <a:latin typeface="Garamond"/>
                <a:cs typeface="Garamond"/>
              </a:rPr>
              <a:t>Article 10</a:t>
            </a:r>
          </a:p>
          <a:p>
            <a:pPr marL="0" indent="0">
              <a:buNone/>
            </a:pPr>
            <a:r>
              <a:rPr lang="sv-SE" b="1" u="sng" dirty="0" err="1" smtClean="0">
                <a:solidFill>
                  <a:srgbClr val="FFFF00"/>
                </a:solidFill>
                <a:latin typeface="Garamond"/>
                <a:cs typeface="Garamond"/>
              </a:rPr>
              <a:t>Example</a:t>
            </a:r>
            <a:r>
              <a:rPr lang="sv-SE" b="1" dirty="0" smtClean="0">
                <a:latin typeface="Garamond"/>
                <a:cs typeface="Garamond"/>
              </a:rPr>
              <a:t> </a:t>
            </a:r>
            <a:r>
              <a:rPr lang="sv-SE" b="1" dirty="0" smtClean="0">
                <a:latin typeface="Garamond"/>
                <a:cs typeface="Garamond"/>
              </a:rPr>
              <a:t>The </a:t>
            </a:r>
            <a:r>
              <a:rPr lang="sv-SE" b="1" dirty="0" err="1" smtClean="0">
                <a:latin typeface="Garamond"/>
                <a:cs typeface="Garamond"/>
              </a:rPr>
              <a:t>childs</a:t>
            </a:r>
            <a:r>
              <a:rPr lang="sv-SE" b="1" dirty="0" smtClean="0">
                <a:latin typeface="Garamond"/>
                <a:cs typeface="Garamond"/>
              </a:rPr>
              <a:t> right not </a:t>
            </a:r>
            <a:r>
              <a:rPr lang="sv-SE" b="1" dirty="0" err="1" smtClean="0">
                <a:latin typeface="Garamond"/>
                <a:cs typeface="Garamond"/>
              </a:rPr>
              <a:t>to</a:t>
            </a:r>
            <a:r>
              <a:rPr lang="sv-SE" b="1" dirty="0" smtClean="0">
                <a:latin typeface="Garamond"/>
                <a:cs typeface="Garamond"/>
              </a:rPr>
              <a:t> </a:t>
            </a:r>
            <a:r>
              <a:rPr lang="sv-SE" b="1" dirty="0" err="1" smtClean="0">
                <a:latin typeface="Garamond"/>
                <a:cs typeface="Garamond"/>
              </a:rPr>
              <a:t>know</a:t>
            </a:r>
            <a:r>
              <a:rPr lang="sv-SE" b="1" dirty="0" smtClean="0">
                <a:latin typeface="Garamond"/>
                <a:cs typeface="Garamond"/>
              </a:rPr>
              <a:t> </a:t>
            </a:r>
            <a:r>
              <a:rPr lang="sv-SE" b="1" dirty="0" err="1" smtClean="0">
                <a:latin typeface="Garamond"/>
                <a:cs typeface="Garamond"/>
              </a:rPr>
              <a:t>genetic</a:t>
            </a:r>
            <a:r>
              <a:rPr lang="sv-SE" b="1" dirty="0" smtClean="0">
                <a:latin typeface="Garamond"/>
                <a:cs typeface="Garamond"/>
              </a:rPr>
              <a:t> information</a:t>
            </a:r>
          </a:p>
          <a:p>
            <a:pPr marL="0" indent="0">
              <a:buNone/>
            </a:pPr>
            <a:endParaRPr lang="sv-SE" b="1" u="sng" dirty="0" smtClean="0">
              <a:latin typeface="Garamond"/>
              <a:cs typeface="Garamond"/>
            </a:endParaRPr>
          </a:p>
          <a:p>
            <a:pPr>
              <a:buClr>
                <a:srgbClr val="FF0066"/>
              </a:buClr>
            </a:pPr>
            <a:r>
              <a:rPr lang="en-US" dirty="0" smtClean="0">
                <a:latin typeface="Garamond"/>
                <a:cs typeface="Garamond"/>
              </a:rPr>
              <a:t>Considerable </a:t>
            </a:r>
            <a:r>
              <a:rPr lang="en-US" dirty="0">
                <a:latin typeface="Garamond"/>
                <a:cs typeface="Garamond"/>
              </a:rPr>
              <a:t>developments in the area of genetics and genomics </a:t>
            </a:r>
            <a:endParaRPr lang="en-US" dirty="0" smtClean="0">
              <a:latin typeface="Garamond"/>
              <a:cs typeface="Garamond"/>
            </a:endParaRPr>
          </a:p>
          <a:p>
            <a:pPr>
              <a:buClr>
                <a:schemeClr val="accent3"/>
              </a:buClr>
            </a:pPr>
            <a:r>
              <a:rPr lang="en-US" dirty="0" smtClean="0">
                <a:latin typeface="Garamond"/>
                <a:cs typeface="Garamond"/>
              </a:rPr>
              <a:t>Genomic </a:t>
            </a:r>
            <a:r>
              <a:rPr lang="en-US" dirty="0">
                <a:latin typeface="Garamond"/>
                <a:cs typeface="Garamond"/>
              </a:rPr>
              <a:t>sequencing of </a:t>
            </a:r>
            <a:r>
              <a:rPr lang="en-US" dirty="0" smtClean="0">
                <a:latin typeface="Garamond"/>
                <a:cs typeface="Garamond"/>
              </a:rPr>
              <a:t>newborns: </a:t>
            </a:r>
          </a:p>
          <a:p>
            <a:pPr>
              <a:buClr>
                <a:schemeClr val="accent3"/>
              </a:buClr>
            </a:pPr>
            <a:r>
              <a:rPr lang="en-US" i="1" dirty="0" err="1" smtClean="0">
                <a:latin typeface="Garamond"/>
                <a:cs typeface="Garamond"/>
              </a:rPr>
              <a:t>BabySeq</a:t>
            </a:r>
            <a:r>
              <a:rPr lang="en-US" i="1" dirty="0" smtClean="0">
                <a:latin typeface="Garamond"/>
                <a:cs typeface="Garamond"/>
              </a:rPr>
              <a:t> </a:t>
            </a:r>
            <a:r>
              <a:rPr lang="en-US" i="1" dirty="0">
                <a:latin typeface="Garamond"/>
                <a:cs typeface="Garamond"/>
              </a:rPr>
              <a:t>Project</a:t>
            </a:r>
            <a:r>
              <a:rPr lang="en-US" dirty="0">
                <a:latin typeface="Garamond"/>
                <a:cs typeface="Garamond"/>
              </a:rPr>
              <a:t> </a:t>
            </a:r>
          </a:p>
          <a:p>
            <a:pPr>
              <a:buClr>
                <a:schemeClr val="accent3"/>
              </a:buClr>
            </a:pPr>
            <a:r>
              <a:rPr lang="en-US" dirty="0" smtClean="0">
                <a:latin typeface="Garamond"/>
                <a:cs typeface="Garamond"/>
              </a:rPr>
              <a:t>The </a:t>
            </a:r>
            <a:r>
              <a:rPr lang="en-US" dirty="0">
                <a:latin typeface="Garamond"/>
                <a:cs typeface="Garamond"/>
              </a:rPr>
              <a:t>loss of genetic privacy?</a:t>
            </a:r>
          </a:p>
          <a:p>
            <a:pPr>
              <a:buClr>
                <a:schemeClr val="accent3"/>
              </a:buClr>
            </a:pPr>
            <a:endParaRPr lang="en-US" sz="2200" dirty="0" smtClean="0">
              <a:latin typeface="Garamond"/>
              <a:cs typeface="Garamond"/>
            </a:endParaRPr>
          </a:p>
          <a:p>
            <a:pPr>
              <a:buFontTx/>
              <a:buChar char="-"/>
            </a:pPr>
            <a:endParaRPr lang="en-US" sz="2200" dirty="0" smtClean="0">
              <a:latin typeface="Garamond"/>
              <a:cs typeface="Garamond"/>
            </a:endParaRPr>
          </a:p>
          <a:p>
            <a:pPr marL="0" indent="0">
              <a:buNone/>
            </a:pPr>
            <a:endParaRPr lang="sv-SE" sz="22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8297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err="1" smtClean="0">
                <a:latin typeface="Garamond"/>
                <a:cs typeface="Garamond"/>
              </a:rPr>
              <a:t>Questions</a:t>
            </a:r>
            <a:r>
              <a:rPr lang="sv-SE" sz="3200" dirty="0" smtClean="0">
                <a:latin typeface="Garamond"/>
                <a:cs typeface="Garamond"/>
              </a:rPr>
              <a:t> </a:t>
            </a:r>
            <a:r>
              <a:rPr lang="sv-SE" sz="3200" dirty="0" err="1" smtClean="0">
                <a:latin typeface="Garamond"/>
                <a:cs typeface="Garamond"/>
              </a:rPr>
              <a:t>raised</a:t>
            </a:r>
            <a:r>
              <a:rPr lang="sv-SE" sz="3200" dirty="0" smtClean="0">
                <a:latin typeface="Garamond"/>
                <a:cs typeface="Garamond"/>
              </a:rPr>
              <a:t> </a:t>
            </a:r>
            <a:endParaRPr lang="sv-SE" sz="3200" dirty="0">
              <a:latin typeface="Garamond"/>
              <a:cs typeface="Garamond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6"/>
              </a:buClr>
              <a:buFontTx/>
              <a:buChar char="•"/>
            </a:pPr>
            <a:r>
              <a:rPr lang="en-US" sz="2400" dirty="0" smtClean="0">
                <a:latin typeface="Garamond"/>
                <a:cs typeface="Garamond"/>
              </a:rPr>
              <a:t>How </a:t>
            </a:r>
            <a:r>
              <a:rPr lang="en-US" sz="2400" dirty="0">
                <a:latin typeface="Garamond"/>
                <a:cs typeface="Garamond"/>
              </a:rPr>
              <a:t>can informed consent be collected when there are scientific uncertainties involved</a:t>
            </a:r>
            <a:r>
              <a:rPr lang="en-US" sz="2400" dirty="0" smtClean="0">
                <a:latin typeface="Garamond"/>
                <a:cs typeface="Garamond"/>
              </a:rPr>
              <a:t>?</a:t>
            </a:r>
          </a:p>
          <a:p>
            <a:pPr marL="0" indent="0">
              <a:buClr>
                <a:schemeClr val="accent6"/>
              </a:buClr>
              <a:buNone/>
            </a:pPr>
            <a:endParaRPr lang="en-US" sz="2400" dirty="0">
              <a:latin typeface="Garamond"/>
              <a:cs typeface="Garamond"/>
            </a:endParaRPr>
          </a:p>
          <a:p>
            <a:pPr>
              <a:buClr>
                <a:schemeClr val="accent5"/>
              </a:buClr>
              <a:buFontTx/>
              <a:buChar char="•"/>
            </a:pPr>
            <a:r>
              <a:rPr lang="en-US" sz="2400" dirty="0" smtClean="0">
                <a:latin typeface="Garamond"/>
                <a:cs typeface="Garamond"/>
              </a:rPr>
              <a:t>How </a:t>
            </a:r>
            <a:r>
              <a:rPr lang="en-US" sz="2400" dirty="0">
                <a:latin typeface="Garamond"/>
                <a:cs typeface="Garamond"/>
              </a:rPr>
              <a:t>can we safeguard the child’s right to </a:t>
            </a:r>
            <a:r>
              <a:rPr lang="en-US" sz="2400" dirty="0" smtClean="0">
                <a:latin typeface="Garamond"/>
                <a:cs typeface="Garamond"/>
              </a:rPr>
              <a:t>autonomy when </a:t>
            </a:r>
            <a:r>
              <a:rPr lang="en-US" sz="2400" dirty="0">
                <a:latin typeface="Garamond"/>
                <a:cs typeface="Garamond"/>
              </a:rPr>
              <a:t>there is a lack of </a:t>
            </a:r>
            <a:r>
              <a:rPr lang="en-US" sz="2400" dirty="0" smtClean="0">
                <a:latin typeface="Garamond"/>
                <a:cs typeface="Garamond"/>
              </a:rPr>
              <a:t>clarification </a:t>
            </a:r>
            <a:r>
              <a:rPr lang="en-US" sz="2400" dirty="0">
                <a:latin typeface="Garamond"/>
                <a:cs typeface="Garamond"/>
              </a:rPr>
              <a:t>as to how we should decide the child’s decision-making capacity</a:t>
            </a:r>
            <a:r>
              <a:rPr lang="en-US" sz="2400" dirty="0" smtClean="0">
                <a:latin typeface="Garamond"/>
                <a:cs typeface="Garamond"/>
              </a:rPr>
              <a:t>?</a:t>
            </a:r>
          </a:p>
          <a:p>
            <a:pPr>
              <a:buClr>
                <a:schemeClr val="accent5"/>
              </a:buClr>
              <a:buFontTx/>
              <a:buChar char="•"/>
            </a:pPr>
            <a:endParaRPr lang="en-US" sz="2400" dirty="0">
              <a:latin typeface="Garamond"/>
              <a:cs typeface="Garamond"/>
            </a:endParaRPr>
          </a:p>
          <a:p>
            <a:pPr>
              <a:buClr>
                <a:srgbClr val="FFFF00"/>
              </a:buClr>
              <a:buFontTx/>
              <a:buChar char="•"/>
            </a:pPr>
            <a:r>
              <a:rPr lang="en-US" sz="2400" dirty="0" smtClean="0">
                <a:latin typeface="Garamond"/>
                <a:cs typeface="Garamond"/>
              </a:rPr>
              <a:t>When </a:t>
            </a:r>
            <a:r>
              <a:rPr lang="en-US" sz="2400" dirty="0">
                <a:latin typeface="Garamond"/>
                <a:cs typeface="Garamond"/>
              </a:rPr>
              <a:t>should children's opinion matter and to what extent</a:t>
            </a:r>
            <a:r>
              <a:rPr lang="en-US" sz="2200" dirty="0"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000" dirty="0"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000" dirty="0">
                <a:latin typeface="Garamond"/>
                <a:cs typeface="Garamond"/>
              </a:rPr>
              <a:t>			 </a:t>
            </a:r>
            <a:r>
              <a:rPr lang="en-US" sz="2000" dirty="0" smtClean="0">
                <a:latin typeface="Garamond"/>
                <a:cs typeface="Garamond"/>
              </a:rPr>
              <a:t>    </a:t>
            </a:r>
            <a:r>
              <a:rPr lang="en-US" sz="2800" dirty="0" smtClean="0">
                <a:solidFill>
                  <a:srgbClr val="3366FF"/>
                </a:solidFill>
                <a:latin typeface="Garamond"/>
                <a:cs typeface="Garamond"/>
              </a:rPr>
              <a:t>Thank </a:t>
            </a:r>
            <a:r>
              <a:rPr lang="en-US" sz="2800" dirty="0">
                <a:solidFill>
                  <a:srgbClr val="3366FF"/>
                </a:solidFill>
                <a:latin typeface="Garamond"/>
                <a:cs typeface="Garamond"/>
              </a:rPr>
              <a:t>you</a:t>
            </a:r>
            <a:r>
              <a:rPr lang="en-US" sz="2800" dirty="0">
                <a:solidFill>
                  <a:srgbClr val="FF0000"/>
                </a:solidFill>
                <a:latin typeface="Garamond"/>
                <a:cs typeface="Garamond"/>
              </a:rPr>
              <a:t>!</a:t>
            </a:r>
          </a:p>
          <a:p>
            <a:pPr marL="0" indent="0">
              <a:buNone/>
            </a:pPr>
            <a:endParaRPr lang="en-US" sz="2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1055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420\Desktop\Agnese-darbi\Santai-gramatas-vaks\reports\Cover_illustration-stick-figures-good siz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9301" y="105755"/>
            <a:ext cx="6215664" cy="6722262"/>
          </a:xfrm>
          <a:prstGeom prst="rect">
            <a:avLst/>
          </a:prstGeom>
          <a:noFill/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2683239" y="1469027"/>
            <a:ext cx="3987384" cy="31179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>Autonomy </a:t>
            </a:r>
            <a: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/>
            </a:r>
            <a:b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</a:br>
            <a:r>
              <a:rPr kumimoji="0" 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/>
                <a:ea typeface="+mj-ea"/>
                <a:cs typeface="Garamond"/>
              </a:rPr>
              <a:t> Challenges raised by the evolution of practices for children's rights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/>
              <a:ea typeface="+mj-ea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628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v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v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Svart .thmx</Template>
  <TotalTime>2398</TotalTime>
  <Words>337</Words>
  <Application>Microsoft Office PowerPoint</Application>
  <PresentationFormat>Bildspel på skärmen (4:3)</PresentationFormat>
  <Paragraphs>52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0" baseType="lpstr">
      <vt:lpstr>Svart</vt:lpstr>
      <vt:lpstr>1_Svart</vt:lpstr>
      <vt:lpstr>PowerPoint-presentation</vt:lpstr>
      <vt:lpstr>PowerPoint-presentation</vt:lpstr>
      <vt:lpstr>The child’s right to participation in the  Convention on Human Rights and Biomedicine </vt:lpstr>
      <vt:lpstr>Challenges related to the child’s right to participation</vt:lpstr>
      <vt:lpstr>Challenges related to the child’s right to participation</vt:lpstr>
      <vt:lpstr> The child’s right to private life in the  Oviedo Convention &amp; some challenges identified</vt:lpstr>
      <vt:lpstr>Questions raised 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Childrens rights</dc:title>
  <dc:creator>Kavot Zillén</dc:creator>
  <cp:lastModifiedBy>santas</cp:lastModifiedBy>
  <cp:revision>78</cp:revision>
  <dcterms:created xsi:type="dcterms:W3CDTF">2017-08-01T07:53:24Z</dcterms:created>
  <dcterms:modified xsi:type="dcterms:W3CDTF">2017-10-23T11:55:56Z</dcterms:modified>
</cp:coreProperties>
</file>