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310" r:id="rId3"/>
    <p:sldId id="353" r:id="rId4"/>
    <p:sldId id="320" r:id="rId5"/>
    <p:sldId id="283" r:id="rId6"/>
    <p:sldId id="302" r:id="rId7"/>
    <p:sldId id="327" r:id="rId8"/>
    <p:sldId id="339" r:id="rId9"/>
    <p:sldId id="348" r:id="rId10"/>
    <p:sldId id="341" r:id="rId11"/>
    <p:sldId id="343" r:id="rId12"/>
    <p:sldId id="349" r:id="rId13"/>
    <p:sldId id="311" r:id="rId14"/>
    <p:sldId id="344" r:id="rId15"/>
    <p:sldId id="351" r:id="rId16"/>
    <p:sldId id="345" r:id="rId17"/>
    <p:sldId id="330" r:id="rId18"/>
    <p:sldId id="300" r:id="rId19"/>
    <p:sldId id="323" r:id="rId20"/>
    <p:sldId id="331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3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44" autoAdjust="0"/>
    <p:restoredTop sz="94646" autoAdjust="0"/>
  </p:normalViewPr>
  <p:slideViewPr>
    <p:cSldViewPr>
      <p:cViewPr>
        <p:scale>
          <a:sx n="80" d="100"/>
          <a:sy n="80" d="100"/>
        </p:scale>
        <p:origin x="-654" y="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8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3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09B8A6-C932-473C-9F2A-5FB312744E38}" type="datetimeFigureOut">
              <a:rPr lang="en-GB" smtClean="0"/>
              <a:t>25/10/2017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5D5CA-41BB-4CEB-9500-156EEACA920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6628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C44C0-300C-4860-AAED-71A17A069F26}" type="datetimeFigureOut">
              <a:rPr lang="en-US" smtClean="0"/>
              <a:t>25-Oct-2017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7B84-C5E1-4CAA-9C21-346CF6B63D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740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C44C0-300C-4860-AAED-71A17A069F26}" type="datetimeFigureOut">
              <a:rPr lang="en-US" smtClean="0"/>
              <a:t>25-Oct-2017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7B84-C5E1-4CAA-9C21-346CF6B63D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352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C44C0-300C-4860-AAED-71A17A069F26}" type="datetimeFigureOut">
              <a:rPr lang="en-US" smtClean="0"/>
              <a:t>25-Oct-2017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7B84-C5E1-4CAA-9C21-346CF6B63D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989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C44C0-300C-4860-AAED-71A17A069F26}" type="datetimeFigureOut">
              <a:rPr lang="en-US" smtClean="0"/>
              <a:t>25-Oct-2017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7B84-C5E1-4CAA-9C21-346CF6B63D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084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C44C0-300C-4860-AAED-71A17A069F26}" type="datetimeFigureOut">
              <a:rPr lang="en-US" smtClean="0"/>
              <a:t>25-Oct-2017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7B84-C5E1-4CAA-9C21-346CF6B63D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601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C44C0-300C-4860-AAED-71A17A069F26}" type="datetimeFigureOut">
              <a:rPr lang="en-US" smtClean="0"/>
              <a:t>25-Oct-2017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7B84-C5E1-4CAA-9C21-346CF6B63D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729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C44C0-300C-4860-AAED-71A17A069F26}" type="datetimeFigureOut">
              <a:rPr lang="en-US" smtClean="0"/>
              <a:t>25-Oct-2017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7B84-C5E1-4CAA-9C21-346CF6B63D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788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C44C0-300C-4860-AAED-71A17A069F26}" type="datetimeFigureOut">
              <a:rPr lang="en-US" smtClean="0"/>
              <a:t>25-Oct-2017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7B84-C5E1-4CAA-9C21-346CF6B63D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447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C44C0-300C-4860-AAED-71A17A069F26}" type="datetimeFigureOut">
              <a:rPr lang="en-US" smtClean="0"/>
              <a:t>25-Oct-2017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7B84-C5E1-4CAA-9C21-346CF6B63D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501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C44C0-300C-4860-AAED-71A17A069F26}" type="datetimeFigureOut">
              <a:rPr lang="en-US" smtClean="0"/>
              <a:t>25-Oct-2017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7B84-C5E1-4CAA-9C21-346CF6B63D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162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C44C0-300C-4860-AAED-71A17A069F26}" type="datetimeFigureOut">
              <a:rPr lang="en-US" smtClean="0"/>
              <a:t>25-Oct-2017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7B84-C5E1-4CAA-9C21-346CF6B63D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035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C44C0-300C-4860-AAED-71A17A069F26}" type="datetimeFigureOut">
              <a:rPr lang="en-US" smtClean="0"/>
              <a:t>25-Oct-2017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27B84-C5E1-4CAA-9C21-346CF6B63D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499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google.fr/url?sa=i&amp;rct=j&amp;q=&amp;esrc=s&amp;source=images&amp;cd=&amp;cad=rja&amp;uact=8&amp;ved=0ahUKEwiR6rTFgYvXAhVIaxQKHZHNCj0QjRwIBw&amp;url=https%3A%2F%2Fwww.rathenau.nl%2Fen%2Fpage%2Fboard&amp;psig=AOvVaw2GSt2ARp1cyXCCZnpUhjvo&amp;ust=1508994713831542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google.fr/url?sa=i&amp;rct=j&amp;q=&amp;esrc=s&amp;source=images&amp;cd=&amp;cad=rja&amp;uact=8&amp;ved=0ahUKEwjVp4CD1IbXAhXqKsAKHaVPB0kQjRwIBw&amp;url=http://www.christianconcern.com/our-concerns/bioethics/designer-baby-debate-should-begin-say-scientists&amp;psig=AOvVaw3lEQwpqAwIRMT5ijf2wBKm&amp;ust=1508845063449890" TargetMode="Externa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google.fr/url?sa=i&amp;rct=j&amp;q=&amp;esrc=s&amp;source=images&amp;cd=&amp;cad=rja&amp;uact=8&amp;ved=0ahUKEwi904_0jovXAhVBBBoKHVsrD9wQjRwIBw&amp;url=https%3A%2F%2Fen.wikipedia.org%2Fwiki%2FParan%25C3%25A1_Delta&amp;psig=AOvVaw3ZXZLVq9VgSuf9wn5LaPx_&amp;ust=1508998301976812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eg"/><Relationship Id="rId4" Type="http://schemas.openxmlformats.org/officeDocument/2006/relationships/hyperlink" Target="http://www.google.fr/url?sa=i&amp;rct=j&amp;q=&amp;esrc=s&amp;source=images&amp;cd=&amp;cad=rja&amp;uact=8&amp;ved=0ahUKEwjusM-JyobXAhWkLMAKHeIfBR8QjRwIBw&amp;url=http://neurosurgery.uthscsa.edu/display.php?ps_id%3D27&amp;psig=AOvVaw0PGP9lP3sC7Z1bG26qRRzz&amp;ust=1508842363955440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google.fr/url?sa=i&amp;rct=j&amp;q=&amp;esrc=s&amp;source=images&amp;cd=&amp;cad=rja&amp;uact=8&amp;ved=0ahUKEwikt8_5g4vXAhUI7xQKHY2hBkEQjRwIBw&amp;url=http%3A%2F%2Fwww.commonsensebudapest.com%2Fen%2F2015%2F03%2Freading-group-two-concepts-of-liberty-by-isaiah-berlin%2F&amp;psig=AOvVaw05KxeoB-4Q4FTEZHlJidg4&amp;ust=1508995336090921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905000"/>
            <a:ext cx="8001000" cy="3448050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/>
            </a:r>
            <a:br>
              <a:rPr lang="en-US" sz="3200" dirty="0"/>
            </a:br>
            <a:r>
              <a:rPr lang="en-US" sz="2200" dirty="0" smtClean="0"/>
              <a:t>Neurotechnology and Society: Towards Good Governance</a:t>
            </a:r>
            <a:br>
              <a:rPr lang="en-US" sz="2200" dirty="0" smtClean="0"/>
            </a:br>
            <a:r>
              <a:rPr lang="en-US" sz="2200" dirty="0" smtClean="0"/>
              <a:t>David Winickoff</a:t>
            </a:r>
            <a:br>
              <a:rPr lang="en-US" sz="2200" dirty="0" smtClean="0"/>
            </a:br>
            <a:r>
              <a:rPr lang="en-US" sz="2200" dirty="0" smtClean="0"/>
              <a:t>OECD</a:t>
            </a:r>
            <a:br>
              <a:rPr lang="en-US" sz="2200" dirty="0" smtClean="0"/>
            </a:br>
            <a:r>
              <a:rPr lang="en-US" sz="2200" dirty="0" smtClean="0"/>
              <a:t>20</a:t>
            </a:r>
            <a:r>
              <a:rPr lang="en-US" sz="2200" baseline="30000" dirty="0" smtClean="0"/>
              <a:t>th</a:t>
            </a:r>
            <a:r>
              <a:rPr lang="en-US" sz="2200" dirty="0" smtClean="0"/>
              <a:t> Anniversary of the Oviedo Convention: Relevance and Challenge </a:t>
            </a:r>
            <a:br>
              <a:rPr lang="en-US" sz="22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25 </a:t>
            </a:r>
            <a:r>
              <a:rPr lang="en-US" sz="1600" dirty="0"/>
              <a:t>October 2017</a:t>
            </a:r>
            <a:br>
              <a:rPr lang="en-US" sz="1600" dirty="0"/>
            </a:br>
            <a:r>
              <a:rPr lang="en-US" sz="1600" dirty="0" smtClean="0"/>
              <a:t>Council of </a:t>
            </a:r>
            <a:r>
              <a:rPr lang="en-US" sz="1600" dirty="0" smtClean="0"/>
              <a:t>Europe / DH-BIO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Strasbourg, France</a:t>
            </a:r>
            <a:endParaRPr lang="en-US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2832878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54179"/>
          <a:stretch/>
        </p:blipFill>
        <p:spPr>
          <a:xfrm>
            <a:off x="2895600" y="304800"/>
            <a:ext cx="3705471" cy="17241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052" y="381000"/>
            <a:ext cx="2573866" cy="1447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4419600"/>
            <a:ext cx="4343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7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</a:t>
            </a:r>
            <a:r>
              <a:rPr lang="en-US" dirty="0" smtClean="0"/>
              <a:t>sychological continuity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Aim: </a:t>
            </a:r>
            <a:r>
              <a:rPr lang="en-US" dirty="0" smtClean="0"/>
              <a:t>protect </a:t>
            </a:r>
            <a:r>
              <a:rPr lang="en-US" dirty="0"/>
              <a:t>people from actions that </a:t>
            </a:r>
            <a:r>
              <a:rPr lang="en-US" dirty="0" smtClean="0"/>
              <a:t>may </a:t>
            </a:r>
            <a:r>
              <a:rPr lang="en-US" dirty="0"/>
              <a:t>result in unintended alterations to </a:t>
            </a:r>
            <a:r>
              <a:rPr lang="en-US" dirty="0" smtClean="0"/>
              <a:t>personality and could </a:t>
            </a:r>
            <a:r>
              <a:rPr lang="en-US" dirty="0"/>
              <a:t>harm their sense of identity. </a:t>
            </a:r>
            <a:endParaRPr lang="en-US" dirty="0" smtClean="0"/>
          </a:p>
          <a:p>
            <a:pPr lvl="1"/>
            <a:r>
              <a:rPr lang="en-US" dirty="0"/>
              <a:t>E</a:t>
            </a:r>
            <a:r>
              <a:rPr lang="en-US" dirty="0" smtClean="0"/>
              <a:t>xperiments </a:t>
            </a:r>
            <a:r>
              <a:rPr lang="en-US" dirty="0"/>
              <a:t>involving brain electrodes in intelligence and military settings.</a:t>
            </a:r>
            <a:endParaRPr lang="en-GB" dirty="0"/>
          </a:p>
          <a:p>
            <a:r>
              <a:rPr lang="en-US" dirty="0" smtClean="0"/>
              <a:t>the </a:t>
            </a:r>
            <a:r>
              <a:rPr lang="en-US" dirty="0"/>
              <a:t>psychological continuity of the </a:t>
            </a:r>
            <a:r>
              <a:rPr lang="en-US" dirty="0" smtClean="0"/>
              <a:t>person: experiencing </a:t>
            </a:r>
            <a:r>
              <a:rPr lang="en-US" dirty="0"/>
              <a:t>oneself as persisting through time as the same </a:t>
            </a:r>
            <a:r>
              <a:rPr lang="en-US" dirty="0" smtClean="0"/>
              <a:t>person</a:t>
            </a:r>
            <a:endParaRPr lang="en-US" dirty="0"/>
          </a:p>
          <a:p>
            <a:r>
              <a:rPr lang="en-US" dirty="0" smtClean="0">
                <a:solidFill>
                  <a:srgbClr val="7030A0"/>
                </a:solidFill>
              </a:rPr>
              <a:t>Right to </a:t>
            </a:r>
            <a:r>
              <a:rPr lang="en-US" dirty="0">
                <a:solidFill>
                  <a:srgbClr val="7030A0"/>
                </a:solidFill>
              </a:rPr>
              <a:t>identity, developed by the European Court of Human </a:t>
            </a:r>
            <a:r>
              <a:rPr lang="en-US" dirty="0" smtClean="0">
                <a:solidFill>
                  <a:srgbClr val="7030A0"/>
                </a:solidFill>
              </a:rPr>
              <a:t>Rights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R</a:t>
            </a:r>
            <a:r>
              <a:rPr lang="en-US" dirty="0" smtClean="0">
                <a:solidFill>
                  <a:srgbClr val="7030A0"/>
                </a:solidFill>
              </a:rPr>
              <a:t>ight </a:t>
            </a:r>
            <a:r>
              <a:rPr lang="en-US" dirty="0">
                <a:solidFill>
                  <a:srgbClr val="7030A0"/>
                </a:solidFill>
              </a:rPr>
              <a:t>to have and develop a personality (UDHR). </a:t>
            </a:r>
            <a:endParaRPr lang="en-US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79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0" y="571500"/>
            <a:ext cx="4953000" cy="1143000"/>
          </a:xfrm>
        </p:spPr>
        <p:txBody>
          <a:bodyPr>
            <a:noAutofit/>
          </a:bodyPr>
          <a:lstStyle/>
          <a:p>
            <a:r>
              <a:rPr lang="en-GB" sz="2400" dirty="0" smtClean="0"/>
              <a:t>Human rights in the robot age</a:t>
            </a:r>
            <a:br>
              <a:rPr lang="en-GB" sz="2400" dirty="0" smtClean="0"/>
            </a:br>
            <a:r>
              <a:rPr lang="en-GB" sz="2400" dirty="0" smtClean="0"/>
              <a:t>(2017)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2209800"/>
            <a:ext cx="8458200" cy="3505200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GB" dirty="0" smtClean="0"/>
              <a:t>Recommend convening this meeting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lvl="1"/>
            <a:r>
              <a:rPr lang="en-US" dirty="0"/>
              <a:t>They argue for two new human rights: </a:t>
            </a:r>
            <a:endParaRPr lang="en-US" dirty="0" smtClean="0"/>
          </a:p>
          <a:p>
            <a:pPr lvl="1"/>
            <a:endParaRPr lang="en-GB" dirty="0"/>
          </a:p>
          <a:p>
            <a:pPr lvl="2"/>
            <a:r>
              <a:rPr lang="en-US" sz="2600" dirty="0"/>
              <a:t>the right not to be measured, analyzed or </a:t>
            </a:r>
            <a:r>
              <a:rPr lang="en-US" sz="2600" dirty="0" smtClean="0"/>
              <a:t>coached</a:t>
            </a:r>
            <a:endParaRPr lang="en-GB" sz="2600" dirty="0"/>
          </a:p>
          <a:p>
            <a:pPr lvl="2"/>
            <a:r>
              <a:rPr lang="en-US" sz="2600" dirty="0"/>
              <a:t>the right to meaningful human contact. </a:t>
            </a:r>
            <a:endParaRPr lang="en-US" sz="2600" dirty="0" smtClean="0"/>
          </a:p>
          <a:p>
            <a:pPr lvl="2"/>
            <a:endParaRPr lang="en-GB" sz="2600" dirty="0"/>
          </a:p>
          <a:p>
            <a:pPr lvl="1"/>
            <a:r>
              <a:rPr lang="en-US" dirty="0"/>
              <a:t>These rights are related, respectively, to the right to privacy and the right to respect for family life.</a:t>
            </a:r>
            <a:endParaRPr lang="en-GB" dirty="0"/>
          </a:p>
          <a:p>
            <a:endParaRPr lang="en-GB" dirty="0"/>
          </a:p>
        </p:txBody>
      </p:sp>
      <p:pic>
        <p:nvPicPr>
          <p:cNvPr id="1026" name="Picture 2" descr="Image result for rathenau institut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282308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76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issues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 costs of rights </a:t>
            </a:r>
            <a:r>
              <a:rPr lang="en-GB" dirty="0" smtClean="0"/>
              <a:t>inflation</a:t>
            </a:r>
          </a:p>
          <a:p>
            <a:pPr marL="914400" lvl="1" indent="-514350"/>
            <a:r>
              <a:rPr lang="en-US" dirty="0" smtClean="0"/>
              <a:t>spread </a:t>
            </a:r>
            <a:r>
              <a:rPr lang="en-US" dirty="0"/>
              <a:t>skepticism about fundamental human rights as nothing more than wishful thinking; imposing a set of tests for human rights could guard against this risk. </a:t>
            </a:r>
            <a:r>
              <a:rPr lang="en-US" dirty="0" smtClean="0"/>
              <a:t>(Alston 1984)</a:t>
            </a: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Scope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Ripeness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“Law lag” discourse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1360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Puzzles of scope:</a:t>
            </a:r>
            <a:br>
              <a:rPr lang="en-US" sz="3200" dirty="0" smtClean="0"/>
            </a:br>
            <a:r>
              <a:rPr lang="en-US" sz="3200" dirty="0" smtClean="0"/>
              <a:t>human rights and emerging technology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4876800" cy="4876800"/>
          </a:xfrm>
        </p:spPr>
        <p:txBody>
          <a:bodyPr>
            <a:noAutofit/>
          </a:bodyPr>
          <a:lstStyle/>
          <a:p>
            <a:r>
              <a:rPr lang="en-US" sz="1800" dirty="0" smtClean="0"/>
              <a:t>Problem of multiple spheres of use</a:t>
            </a:r>
          </a:p>
          <a:p>
            <a:pPr lvl="1"/>
            <a:r>
              <a:rPr lang="en-US" sz="1600" dirty="0" smtClean="0"/>
              <a:t>Neurot’s run across many spheres of use</a:t>
            </a:r>
            <a:endParaRPr lang="en-US" sz="1600" dirty="0"/>
          </a:p>
          <a:p>
            <a:pPr lvl="1"/>
            <a:r>
              <a:rPr lang="en-US" sz="1600" dirty="0" smtClean="0"/>
              <a:t>Instruments often use/sector specific (e.g. Oviedo on biomedicine)</a:t>
            </a:r>
          </a:p>
          <a:p>
            <a:pPr lvl="1"/>
            <a:r>
              <a:rPr lang="en-US" sz="1600" dirty="0" smtClean="0"/>
              <a:t>Genetics as comparison</a:t>
            </a:r>
          </a:p>
          <a:p>
            <a:pPr lvl="1"/>
            <a:endParaRPr lang="en-US" sz="1600" dirty="0" smtClean="0"/>
          </a:p>
          <a:p>
            <a:r>
              <a:rPr lang="en-US" sz="1800" dirty="0"/>
              <a:t>T</a:t>
            </a:r>
            <a:r>
              <a:rPr lang="en-US" sz="1800" dirty="0" smtClean="0"/>
              <a:t>echnological frame dilemma</a:t>
            </a:r>
          </a:p>
          <a:p>
            <a:pPr lvl="1"/>
            <a:r>
              <a:rPr lang="en-US" sz="1600" dirty="0" smtClean="0"/>
              <a:t>Overlap: e.g. Convention on human rights in the robot age (Rathenau 2017)</a:t>
            </a:r>
          </a:p>
          <a:p>
            <a:pPr lvl="1"/>
            <a:r>
              <a:rPr lang="en-US" sz="1600" dirty="0" smtClean="0"/>
              <a:t>Convention on emerging technologies (Bergen Study 2015)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Argues for use of general and umbrella rights, with development?</a:t>
            </a:r>
            <a:endParaRPr lang="en-US" sz="18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522591"/>
              </p:ext>
            </p:extLst>
          </p:nvPr>
        </p:nvGraphicFramePr>
        <p:xfrm>
          <a:off x="5791200" y="1752600"/>
          <a:ext cx="2895599" cy="457200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387475"/>
                <a:gridCol w="1508124"/>
              </a:tblGrid>
              <a:tr h="573627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Spheres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of use for</a:t>
                      </a:r>
                      <a:r>
                        <a:rPr lang="en-US" sz="1600" baseline="0" dirty="0" smtClean="0"/>
                        <a:t> novel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neurotechnology</a:t>
                      </a:r>
                      <a:endParaRPr lang="en-US" sz="1600" dirty="0" smtClean="0"/>
                    </a:p>
                    <a:p>
                      <a:endParaRPr lang="en-US" sz="140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u="none" dirty="0"/>
                    </a:p>
                  </a:txBody>
                  <a:tcPr/>
                </a:tc>
              </a:tr>
              <a:tr h="1176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dirty="0" smtClean="0"/>
                        <a:t>Clinical/medical</a:t>
                      </a:r>
                    </a:p>
                    <a:p>
                      <a:endParaRPr lang="en-US" sz="14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400" u="none" dirty="0" smtClean="0"/>
                        <a:t>Neurology/Neurosurgery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400" u="none" dirty="0" smtClean="0"/>
                        <a:t>Psychiatry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400" u="none" dirty="0" smtClean="0"/>
                        <a:t>Rehabilitation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400" u="none" dirty="0" smtClean="0"/>
                        <a:t>Pain Medicine</a:t>
                      </a:r>
                    </a:p>
                    <a:p>
                      <a:endParaRPr lang="en-US" sz="1400" u="none" dirty="0"/>
                    </a:p>
                  </a:txBody>
                  <a:tcPr/>
                </a:tc>
              </a:tr>
              <a:tr h="6194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dirty="0" smtClean="0"/>
                        <a:t>Occupational</a:t>
                      </a:r>
                    </a:p>
                    <a:p>
                      <a:endParaRPr lang="en-US" sz="14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400" u="none" dirty="0" smtClean="0"/>
                        <a:t>Training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400" u="none" dirty="0" smtClean="0"/>
                        <a:t>Performance</a:t>
                      </a:r>
                    </a:p>
                    <a:p>
                      <a:endParaRPr lang="en-US" sz="1400" u="none" dirty="0"/>
                    </a:p>
                  </a:txBody>
                  <a:tcPr/>
                </a:tc>
              </a:tr>
              <a:tr h="6194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dirty="0" smtClean="0"/>
                        <a:t>Military</a:t>
                      </a:r>
                    </a:p>
                    <a:p>
                      <a:endParaRPr lang="en-US" sz="14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400" u="none" dirty="0" smtClean="0"/>
                        <a:t>Intelligence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400" u="none" dirty="0" smtClean="0"/>
                        <a:t>Weapons</a:t>
                      </a:r>
                    </a:p>
                    <a:p>
                      <a:endParaRPr lang="en-US" sz="1400" u="none" dirty="0"/>
                    </a:p>
                  </a:txBody>
                  <a:tcPr/>
                </a:tc>
              </a:tr>
              <a:tr h="80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dirty="0" smtClean="0"/>
                        <a:t>Public (DTC; DiY)</a:t>
                      </a:r>
                    </a:p>
                    <a:p>
                      <a:endParaRPr lang="en-US" sz="14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400" u="none" dirty="0" smtClean="0"/>
                        <a:t>Educational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400" u="none" dirty="0" smtClean="0"/>
                        <a:t>Wellness/Lifestyle</a:t>
                      </a:r>
                    </a:p>
                    <a:p>
                      <a:endParaRPr lang="en-US" sz="1400" u="none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825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Danger of “law lag” narrative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The idea that “law needs to catch </a:t>
            </a:r>
            <a:r>
              <a:rPr lang="en-US" dirty="0"/>
              <a:t>up with the </a:t>
            </a:r>
            <a:r>
              <a:rPr lang="en-US" dirty="0" smtClean="0"/>
              <a:t>science and technology” </a:t>
            </a:r>
          </a:p>
          <a:p>
            <a:pPr lvl="1"/>
            <a:r>
              <a:rPr lang="en-US" dirty="0"/>
              <a:t>Idea that these general notions of privacy, for instance, are out of date if they are not specify the latest technology? </a:t>
            </a:r>
          </a:p>
          <a:p>
            <a:r>
              <a:rPr lang="en-US" dirty="0" smtClean="0"/>
              <a:t>Especially </a:t>
            </a:r>
            <a:r>
              <a:rPr lang="en-US" dirty="0" smtClean="0"/>
              <a:t>regarding emerging technology: obviously true in some senses</a:t>
            </a:r>
          </a:p>
          <a:p>
            <a:r>
              <a:rPr lang="en-US" dirty="0" smtClean="0"/>
              <a:t>To technology-specific rights d</a:t>
            </a:r>
            <a:r>
              <a:rPr lang="en-US" dirty="0" smtClean="0"/>
              <a:t>ismantle core rights like privacy?</a:t>
            </a:r>
            <a:endParaRPr lang="en-US" dirty="0" smtClean="0"/>
          </a:p>
          <a:p>
            <a:r>
              <a:rPr lang="en-US" dirty="0" smtClean="0"/>
              <a:t>If you are a formalist/structuralist, you may want to “legislate” </a:t>
            </a:r>
            <a:r>
              <a:rPr lang="en-US" i="1" dirty="0" smtClean="0"/>
              <a:t>a priori</a:t>
            </a:r>
          </a:p>
          <a:p>
            <a:r>
              <a:rPr lang="en-US" dirty="0" smtClean="0"/>
              <a:t>If you think rights can evolve, can be less specific</a:t>
            </a: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852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sz="3600" dirty="0" smtClean="0"/>
              <a:t>Engaging complex governance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895600"/>
            <a:ext cx="4800600" cy="350519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600" dirty="0" smtClean="0"/>
          </a:p>
          <a:p>
            <a:r>
              <a:rPr lang="en-US" sz="1800" dirty="0" smtClean="0"/>
              <a:t>“</a:t>
            </a:r>
            <a:r>
              <a:rPr lang="en-US" sz="1800" dirty="0"/>
              <a:t>the challenges may be too big for academic researchers, sectorial public authorities or even individual national governments.” </a:t>
            </a:r>
            <a:endParaRPr lang="en-US" sz="1800" dirty="0" smtClean="0"/>
          </a:p>
          <a:p>
            <a:endParaRPr lang="en-US" sz="1800" dirty="0"/>
          </a:p>
          <a:p>
            <a:r>
              <a:rPr lang="en-US" sz="1800" dirty="0" smtClean="0"/>
              <a:t>Process component: New institutional mechanisms to assess and “</a:t>
            </a:r>
            <a:r>
              <a:rPr lang="en-US" sz="1800" dirty="0" smtClean="0"/>
              <a:t>monitor” on an ongoing basis</a:t>
            </a:r>
          </a:p>
          <a:p>
            <a:endParaRPr lang="en-US" sz="1800" dirty="0" smtClean="0"/>
          </a:p>
          <a:p>
            <a:r>
              <a:rPr lang="en-US" sz="1800" dirty="0"/>
              <a:t>I</a:t>
            </a:r>
            <a:r>
              <a:rPr lang="en-US" sz="1800" dirty="0" smtClean="0"/>
              <a:t>nternational </a:t>
            </a:r>
            <a:r>
              <a:rPr lang="en-US" sz="1800" dirty="0"/>
              <a:t>collaboration and co-production of knowledge, understanding, practices and </a:t>
            </a:r>
            <a:r>
              <a:rPr lang="en-US" sz="1800" dirty="0" smtClean="0"/>
              <a:t>institutions</a:t>
            </a:r>
            <a:endParaRPr lang="en-GB" sz="1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524000"/>
            <a:ext cx="8077200" cy="167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2060"/>
                </a:solidFill>
              </a:rPr>
              <a:t>G</a:t>
            </a:r>
            <a:r>
              <a:rPr lang="en-US" sz="2400" dirty="0" smtClean="0">
                <a:solidFill>
                  <a:srgbClr val="002060"/>
                </a:solidFill>
              </a:rPr>
              <a:t>lobal </a:t>
            </a:r>
            <a:r>
              <a:rPr lang="en-US" sz="2400" dirty="0">
                <a:solidFill>
                  <a:srgbClr val="002060"/>
                </a:solidFill>
              </a:rPr>
              <a:t>governance is complex, multi-scalar, cross-sectoral, etc. (Ostrom). How/can/should governance of emerging technology </a:t>
            </a:r>
            <a:r>
              <a:rPr lang="en-US" sz="2400" dirty="0" smtClean="0">
                <a:solidFill>
                  <a:srgbClr val="002060"/>
                </a:solidFill>
              </a:rPr>
              <a:t>engage?</a:t>
            </a:r>
            <a:endParaRPr lang="en-US" sz="2400" dirty="0">
              <a:solidFill>
                <a:srgbClr val="002060"/>
              </a:solidFill>
            </a:endParaRPr>
          </a:p>
          <a:p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429000"/>
            <a:ext cx="3419795" cy="2485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2751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309562"/>
            <a:ext cx="7086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Complex Governance Approach:</a:t>
            </a:r>
            <a:br>
              <a:rPr lang="en-US" sz="2800" dirty="0" smtClean="0"/>
            </a:br>
            <a:r>
              <a:rPr lang="en-US" sz="2800" dirty="0" smtClean="0"/>
              <a:t>Nuffield </a:t>
            </a:r>
            <a:r>
              <a:rPr lang="en-US" sz="2800" dirty="0"/>
              <a:t>Council on Bioethics </a:t>
            </a:r>
            <a:r>
              <a:rPr lang="en-US" sz="2800" dirty="0" smtClean="0"/>
              <a:t>(2013)</a:t>
            </a:r>
            <a:endParaRPr lang="en-GB" sz="5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Key elements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2000" dirty="0" smtClean="0"/>
              <a:t>Elements of ‘responsible </a:t>
            </a:r>
            <a:r>
              <a:rPr lang="en-US" sz="2000" dirty="0"/>
              <a:t>research and innovation’ (RRI) </a:t>
            </a:r>
            <a:r>
              <a:rPr lang="en-US" sz="2000" dirty="0" smtClean="0"/>
              <a:t>in </a:t>
            </a:r>
            <a:r>
              <a:rPr lang="en-US" sz="2000" dirty="0"/>
              <a:t>the context of novel </a:t>
            </a:r>
            <a:r>
              <a:rPr lang="en-US" sz="2000" dirty="0" smtClean="0"/>
              <a:t>neurotechnologies: </a:t>
            </a:r>
          </a:p>
          <a:p>
            <a:pPr marL="0" lvl="0" indent="0">
              <a:buNone/>
            </a:pPr>
            <a:endParaRPr lang="en-GB" sz="2000" dirty="0"/>
          </a:p>
          <a:p>
            <a:pPr marL="800100" lvl="1">
              <a:buFont typeface="+mj-lt"/>
              <a:buAutoNum type="arabicPeriod"/>
            </a:pPr>
            <a:r>
              <a:rPr lang="en-US" sz="1800" dirty="0"/>
              <a:t>Clearly identified need;</a:t>
            </a:r>
            <a:endParaRPr lang="en-GB" sz="1800" dirty="0"/>
          </a:p>
          <a:p>
            <a:pPr marL="800100" lvl="1">
              <a:buFont typeface="+mj-lt"/>
              <a:buAutoNum type="arabicPeriod"/>
            </a:pPr>
            <a:r>
              <a:rPr lang="en-US" sz="1800" dirty="0"/>
              <a:t>Securing safety and efficacy; </a:t>
            </a:r>
            <a:endParaRPr lang="en-GB" sz="1800" dirty="0"/>
          </a:p>
          <a:p>
            <a:pPr marL="800100" lvl="1">
              <a:buFont typeface="+mj-lt"/>
              <a:buAutoNum type="arabicPeriod"/>
            </a:pPr>
            <a:r>
              <a:rPr lang="en-US" sz="1800" dirty="0"/>
              <a:t>Generating robust evidence; </a:t>
            </a:r>
            <a:endParaRPr lang="en-GB" sz="1800" dirty="0"/>
          </a:p>
          <a:p>
            <a:pPr marL="800100" lvl="1">
              <a:buFont typeface="+mj-lt"/>
              <a:buAutoNum type="arabicPeriod"/>
            </a:pPr>
            <a:r>
              <a:rPr lang="en-US" sz="1800" dirty="0"/>
              <a:t>Continuous reflexive evaluation; </a:t>
            </a:r>
            <a:endParaRPr lang="en-GB" sz="1800" dirty="0"/>
          </a:p>
          <a:p>
            <a:pPr marL="800100" lvl="1">
              <a:buFont typeface="+mj-lt"/>
              <a:buAutoNum type="arabicPeriod"/>
            </a:pPr>
            <a:r>
              <a:rPr lang="en-US" sz="1800" dirty="0"/>
              <a:t>Coordinated interdisciplinary action; and </a:t>
            </a:r>
            <a:endParaRPr lang="en-GB" sz="1800" dirty="0"/>
          </a:p>
          <a:p>
            <a:pPr marL="800100" lvl="1">
              <a:buFont typeface="+mj-lt"/>
              <a:buAutoNum type="arabicPeriod"/>
            </a:pPr>
            <a:r>
              <a:rPr lang="en-US" sz="1800" dirty="0"/>
              <a:t>Effective and proportionate oversight. </a:t>
            </a:r>
            <a:endParaRPr lang="en-US" sz="1800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/>
              <a:t>Diverse duties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4648200" y="2209800"/>
            <a:ext cx="4267200" cy="4114800"/>
          </a:xfrm>
        </p:spPr>
        <p:txBody>
          <a:bodyPr>
            <a:normAutofit fontScale="32500" lnSpcReduction="20000"/>
          </a:bodyPr>
          <a:lstStyle/>
          <a:p>
            <a:r>
              <a:rPr lang="en-US" sz="5500" dirty="0"/>
              <a:t>R</a:t>
            </a:r>
            <a:r>
              <a:rPr lang="en-US" sz="5500" dirty="0" smtClean="0"/>
              <a:t>egulatory authorities </a:t>
            </a:r>
            <a:endParaRPr lang="en-US" sz="5500" dirty="0"/>
          </a:p>
          <a:p>
            <a:pPr lvl="1"/>
            <a:r>
              <a:rPr lang="en-US" sz="5500" dirty="0"/>
              <a:t>neurodevices </a:t>
            </a:r>
            <a:r>
              <a:rPr lang="en-US" sz="5500" dirty="0" smtClean="0"/>
              <a:t>should be </a:t>
            </a:r>
            <a:r>
              <a:rPr lang="en-US" sz="5500" dirty="0"/>
              <a:t>regulated as medical devices and overseen by health regulatory </a:t>
            </a:r>
            <a:r>
              <a:rPr lang="en-US" sz="5500" dirty="0" smtClean="0"/>
              <a:t>agencies</a:t>
            </a:r>
          </a:p>
          <a:p>
            <a:pPr marL="457200" lvl="1" indent="0">
              <a:buNone/>
            </a:pPr>
            <a:endParaRPr lang="en-US" sz="5500" dirty="0"/>
          </a:p>
          <a:p>
            <a:r>
              <a:rPr lang="en-US" sz="5500" dirty="0" smtClean="0"/>
              <a:t>Institutional </a:t>
            </a:r>
            <a:r>
              <a:rPr lang="en-US" sz="5500" dirty="0"/>
              <a:t>ethics </a:t>
            </a:r>
            <a:r>
              <a:rPr lang="en-US" sz="5500" dirty="0" smtClean="0"/>
              <a:t>committees </a:t>
            </a:r>
            <a:endParaRPr lang="en-US" sz="5500" dirty="0"/>
          </a:p>
          <a:p>
            <a:pPr lvl="1"/>
            <a:r>
              <a:rPr lang="en-US" sz="5500" dirty="0"/>
              <a:t>ensure that </a:t>
            </a:r>
            <a:r>
              <a:rPr lang="en-US" sz="5500" dirty="0" smtClean="0"/>
              <a:t>non-therapeutic neurostimulation studies meet </a:t>
            </a:r>
            <a:r>
              <a:rPr lang="en-US" sz="5500" dirty="0"/>
              <a:t>high </a:t>
            </a:r>
            <a:r>
              <a:rPr lang="en-US" sz="5500" dirty="0" smtClean="0"/>
              <a:t>standards</a:t>
            </a:r>
          </a:p>
          <a:p>
            <a:pPr marL="457200" lvl="1" indent="0">
              <a:buNone/>
            </a:pPr>
            <a:endParaRPr lang="en-US" sz="5500" dirty="0"/>
          </a:p>
          <a:p>
            <a:r>
              <a:rPr lang="en-US" sz="5500" dirty="0" smtClean="0"/>
              <a:t>Clinicians </a:t>
            </a:r>
            <a:r>
              <a:rPr lang="en-US" sz="5500" dirty="0"/>
              <a:t>working with the armed </a:t>
            </a:r>
            <a:r>
              <a:rPr lang="en-US" sz="5500" dirty="0" smtClean="0"/>
              <a:t>forces</a:t>
            </a:r>
            <a:endParaRPr lang="en-US" sz="5500" dirty="0"/>
          </a:p>
          <a:p>
            <a:pPr marL="457200" lvl="1" indent="0">
              <a:buNone/>
            </a:pPr>
            <a:endParaRPr lang="en-US" sz="5500" dirty="0" smtClean="0"/>
          </a:p>
          <a:p>
            <a:r>
              <a:rPr lang="en-US" sz="5500" dirty="0" smtClean="0"/>
              <a:t>Professional scientific organisations</a:t>
            </a:r>
          </a:p>
          <a:p>
            <a:pPr lvl="1"/>
            <a:r>
              <a:rPr lang="en-US" sz="5500" dirty="0" smtClean="0"/>
              <a:t>Countering hype</a:t>
            </a:r>
            <a:endParaRPr lang="en-US" sz="5500" dirty="0"/>
          </a:p>
          <a:p>
            <a:endParaRPr lang="en-GB" dirty="0"/>
          </a:p>
        </p:txBody>
      </p:sp>
      <p:pic>
        <p:nvPicPr>
          <p:cNvPr id="2050" name="Picture 2" descr="Image result for nuffield council bioethic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0525"/>
            <a:ext cx="1905000" cy="107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33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2362200"/>
            <a:ext cx="7772400" cy="2667000"/>
          </a:xfrm>
        </p:spPr>
        <p:txBody>
          <a:bodyPr>
            <a:normAutofit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neurotechnology </a:t>
            </a:r>
            <a:r>
              <a:rPr lang="en-GB" dirty="0" smtClean="0"/>
              <a:t>and society at </a:t>
            </a:r>
            <a:r>
              <a:rPr lang="en-GB" dirty="0" smtClean="0"/>
              <a:t>the OECD:</a:t>
            </a:r>
            <a:br>
              <a:rPr lang="en-GB" dirty="0" smtClean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128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Expert consultation: 14-15 Sept. </a:t>
            </a:r>
            <a:br>
              <a:rPr lang="en-US" sz="2400" dirty="0" smtClean="0"/>
            </a:br>
            <a:r>
              <a:rPr lang="en-US" sz="2400" dirty="0" smtClean="0"/>
              <a:t>Washington D.C., National Academies</a:t>
            </a:r>
            <a:endParaRPr lang="en-US" sz="2400" dirty="0"/>
          </a:p>
        </p:txBody>
      </p:sp>
      <p:pic>
        <p:nvPicPr>
          <p:cNvPr id="3" name="Picture 2" descr="48608A45-C070-4C43-BDF5-1489BC402FC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0"/>
            <a:ext cx="8795434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1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/>
              <a:t>What is responsible innovation that can realise benefits and move towards positive social ends?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>
            <a:normAutofit/>
          </a:bodyPr>
          <a:lstStyle/>
          <a:p>
            <a:r>
              <a:rPr lang="en-GB" sz="2800" dirty="0"/>
              <a:t>Dual </a:t>
            </a:r>
            <a:r>
              <a:rPr lang="en-GB" sz="2800" dirty="0" smtClean="0"/>
              <a:t>use / Responsible science</a:t>
            </a:r>
          </a:p>
          <a:p>
            <a:r>
              <a:rPr lang="en-GB" sz="2800" dirty="0" smtClean="0"/>
              <a:t>Innovation in accordance with deliberated societal needs</a:t>
            </a:r>
          </a:p>
          <a:p>
            <a:r>
              <a:rPr lang="en-GB" sz="2800" dirty="0" smtClean="0"/>
              <a:t>Open science / open innovation</a:t>
            </a:r>
          </a:p>
          <a:p>
            <a:pPr lvl="1"/>
            <a:r>
              <a:rPr lang="en-GB" sz="2400" dirty="0" smtClean="0"/>
              <a:t>Transparency Data</a:t>
            </a:r>
          </a:p>
          <a:p>
            <a:pPr lvl="1"/>
            <a:r>
              <a:rPr lang="en-GB" sz="2400" dirty="0" smtClean="0"/>
              <a:t>IP approaches</a:t>
            </a:r>
          </a:p>
          <a:p>
            <a:pPr lvl="1"/>
            <a:r>
              <a:rPr lang="en-GB" sz="2400" dirty="0" smtClean="0"/>
              <a:t>Know how and show how</a:t>
            </a:r>
          </a:p>
          <a:p>
            <a:r>
              <a:rPr lang="en-GB" sz="2800" dirty="0" smtClean="0"/>
              <a:t>Equity and access</a:t>
            </a:r>
          </a:p>
          <a:p>
            <a:r>
              <a:rPr lang="en-GB" sz="2800" dirty="0" smtClean="0"/>
              <a:t>Public engagement / deliberation</a:t>
            </a:r>
          </a:p>
        </p:txBody>
      </p:sp>
    </p:spTree>
    <p:extLst>
      <p:ext uri="{BB962C8B-B14F-4D97-AF65-F5344CB8AC3E}">
        <p14:creationId xmlns:p14="http://schemas.microsoft.com/office/powerpoint/2010/main" val="49012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</a:t>
            </a:r>
            <a:r>
              <a:rPr lang="en-US" dirty="0"/>
              <a:t>question of the human rights implications of neurotechniques have been raised in various contexts. </a:t>
            </a:r>
            <a:endParaRPr lang="en-US" dirty="0" smtClean="0"/>
          </a:p>
          <a:p>
            <a:pPr lvl="1"/>
            <a:r>
              <a:rPr lang="en-US" dirty="0" smtClean="0"/>
              <a:t>1998 French </a:t>
            </a:r>
            <a:r>
              <a:rPr lang="en-US" dirty="0"/>
              <a:t>national bioethics committee </a:t>
            </a:r>
            <a:r>
              <a:rPr lang="en-US" dirty="0" smtClean="0"/>
              <a:t>says neuroscience </a:t>
            </a:r>
            <a:r>
              <a:rPr lang="en-US" dirty="0"/>
              <a:t>may “pose a potential threat to human rights.” (Butler 1998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U.S. </a:t>
            </a:r>
            <a:r>
              <a:rPr lang="en-US" dirty="0"/>
              <a:t>Presidential </a:t>
            </a:r>
            <a:r>
              <a:rPr lang="en-US" dirty="0" smtClean="0"/>
              <a:t>Commission, </a:t>
            </a:r>
            <a:r>
              <a:rPr lang="en-US" i="1" dirty="0" smtClean="0"/>
              <a:t>Gray Matters II </a:t>
            </a:r>
            <a:r>
              <a:rPr lang="en-US" dirty="0" smtClean="0"/>
              <a:t>(2014</a:t>
            </a:r>
            <a:r>
              <a:rPr lang="en-US" dirty="0"/>
              <a:t>: 104</a:t>
            </a:r>
            <a:r>
              <a:rPr lang="en-US" dirty="0" smtClean="0"/>
              <a:t>)</a:t>
            </a:r>
            <a:endParaRPr lang="en-US" dirty="0" smtClean="0"/>
          </a:p>
          <a:p>
            <a:pPr lvl="1"/>
            <a:r>
              <a:rPr lang="en-US" dirty="0" smtClean="0"/>
              <a:t>Nuffield </a:t>
            </a:r>
            <a:r>
              <a:rPr lang="en-US" dirty="0" smtClean="0"/>
              <a:t>Council on Bioethics (2013)</a:t>
            </a:r>
            <a:endParaRPr lang="en-US" dirty="0" smtClean="0"/>
          </a:p>
          <a:p>
            <a:pPr lvl="1"/>
            <a:r>
              <a:rPr lang="en-US" dirty="0" smtClean="0"/>
              <a:t>Rathenau </a:t>
            </a:r>
            <a:r>
              <a:rPr lang="en-US" dirty="0"/>
              <a:t>Institute (2017) </a:t>
            </a:r>
            <a:endParaRPr lang="en-US" dirty="0"/>
          </a:p>
          <a:p>
            <a:pPr lvl="1"/>
            <a:r>
              <a:rPr lang="en-US" dirty="0" smtClean="0"/>
              <a:t>Scholarship: Legal innovation required; human </a:t>
            </a:r>
            <a:r>
              <a:rPr lang="en-US" dirty="0"/>
              <a:t>rights-based approaches would offer both relevant norms, and potential instruments (e.g., treaties</a:t>
            </a:r>
            <a:r>
              <a:rPr lang="en-US" dirty="0" smtClean="0"/>
              <a:t>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4087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24078"/>
            <a:ext cx="6705600" cy="1143000"/>
          </a:xfrm>
        </p:spPr>
        <p:txBody>
          <a:bodyPr>
            <a:normAutofit fontScale="90000"/>
          </a:bodyPr>
          <a:lstStyle/>
          <a:p>
            <a:r>
              <a:rPr lang="en-GB" sz="3200" dirty="0" smtClean="0"/>
              <a:t>Good governance </a:t>
            </a:r>
            <a:r>
              <a:rPr lang="en-GB" sz="3200" dirty="0"/>
              <a:t>of </a:t>
            </a:r>
            <a:r>
              <a:rPr lang="en-GB" sz="3200" dirty="0" smtClean="0"/>
              <a:t>emerging technology: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 smtClean="0"/>
              <a:t>disparate streams, mutually deepening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57400"/>
            <a:ext cx="8229600" cy="4572000"/>
          </a:xfrm>
        </p:spPr>
        <p:txBody>
          <a:bodyPr>
            <a:normAutofit fontScale="55000" lnSpcReduction="20000"/>
          </a:bodyPr>
          <a:lstStyle/>
          <a:p>
            <a:r>
              <a:rPr lang="en-GB" u="sng" dirty="0" smtClean="0"/>
              <a:t>Human rights bodies and legal/ethics scholars</a:t>
            </a:r>
            <a:r>
              <a:rPr lang="en-GB" dirty="0" smtClean="0"/>
              <a:t> continue to develop work on unique aspects of neurotechnology (e.g. Council of Europe)</a:t>
            </a:r>
            <a:r>
              <a:rPr lang="en-GB" dirty="0"/>
              <a:t> </a:t>
            </a:r>
            <a:r>
              <a:rPr lang="en-GB" dirty="0" smtClean="0"/>
              <a:t>with particular </a:t>
            </a:r>
            <a:r>
              <a:rPr lang="en-GB" dirty="0"/>
              <a:t>work on the concept of privacy, personhood, and </a:t>
            </a:r>
            <a:r>
              <a:rPr lang="en-GB" dirty="0" smtClean="0"/>
              <a:t>discrimination.</a:t>
            </a:r>
          </a:p>
          <a:p>
            <a:endParaRPr lang="en-GB" dirty="0" smtClean="0"/>
          </a:p>
          <a:p>
            <a:r>
              <a:rPr lang="en-GB" u="sng" dirty="0" smtClean="0"/>
              <a:t>Bioethics experts and stakeholders </a:t>
            </a:r>
            <a:r>
              <a:rPr lang="en-GB" dirty="0" smtClean="0"/>
              <a:t>developing principles </a:t>
            </a:r>
            <a:r>
              <a:rPr lang="en-GB" dirty="0"/>
              <a:t>for clinicians and researchers working with human participants (i.e. neuroethics</a:t>
            </a:r>
            <a:r>
              <a:rPr lang="en-GB" dirty="0" smtClean="0"/>
              <a:t>)</a:t>
            </a:r>
          </a:p>
          <a:p>
            <a:endParaRPr lang="en-GB" dirty="0" smtClean="0"/>
          </a:p>
          <a:p>
            <a:r>
              <a:rPr lang="en-GB" u="sng" dirty="0" smtClean="0"/>
              <a:t>Funders</a:t>
            </a:r>
            <a:r>
              <a:rPr lang="en-GB" dirty="0" smtClean="0"/>
              <a:t> support social science scholarship parallel to and integrated with neurosciences examining the co-constitution of new knowledges and new kinds of rights</a:t>
            </a:r>
          </a:p>
          <a:p>
            <a:pPr lvl="1"/>
            <a:r>
              <a:rPr lang="en-GB" dirty="0" smtClean="0"/>
              <a:t>The promotion of open science and transparency both to enable discovery and to support good </a:t>
            </a:r>
            <a:r>
              <a:rPr lang="en-GB" dirty="0" smtClean="0"/>
              <a:t>governance</a:t>
            </a:r>
          </a:p>
          <a:p>
            <a:pPr lvl="1"/>
            <a:endParaRPr lang="en-GB" dirty="0" smtClean="0"/>
          </a:p>
          <a:p>
            <a:r>
              <a:rPr lang="en-GB" u="sng" dirty="0"/>
              <a:t>D</a:t>
            </a:r>
            <a:r>
              <a:rPr lang="en-GB" u="sng" dirty="0" smtClean="0"/>
              <a:t>eepening conversations within industry associations.</a:t>
            </a:r>
            <a:endParaRPr lang="en-GB" dirty="0" smtClean="0"/>
          </a:p>
          <a:p>
            <a:endParaRPr lang="en-GB" dirty="0"/>
          </a:p>
          <a:p>
            <a:r>
              <a:rPr lang="en-GB" u="sng" dirty="0" smtClean="0"/>
              <a:t>Multistakeholder </a:t>
            </a:r>
            <a:r>
              <a:rPr lang="en-GB" u="sng" dirty="0" smtClean="0"/>
              <a:t>processes </a:t>
            </a:r>
            <a:r>
              <a:rPr lang="en-GB" dirty="0" smtClean="0"/>
              <a:t>to help develop codes of responsible innovation (science, government, industry, publics) to steer the innovation </a:t>
            </a:r>
            <a:r>
              <a:rPr lang="en-GB" dirty="0" smtClean="0"/>
              <a:t>process</a:t>
            </a:r>
          </a:p>
        </p:txBody>
      </p:sp>
      <p:pic>
        <p:nvPicPr>
          <p:cNvPr id="3074" name="Picture 2" descr="Image result for delt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52400"/>
            <a:ext cx="1978025" cy="148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54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Argument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3962400"/>
          </a:xfrm>
        </p:spPr>
        <p:txBody>
          <a:bodyPr/>
          <a:lstStyle/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Probably develop </a:t>
            </a:r>
            <a:r>
              <a:rPr lang="en-US" dirty="0"/>
              <a:t>don’t invent. </a:t>
            </a:r>
            <a:endParaRPr lang="en-US" dirty="0" smtClean="0"/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Think process.</a:t>
            </a:r>
            <a:endParaRPr lang="en-US" dirty="0"/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Human rights discourse should be one of many mutually reinforcing pathways of </a:t>
            </a:r>
            <a:r>
              <a:rPr lang="en-US" dirty="0" smtClean="0"/>
              <a:t>governance.</a:t>
            </a:r>
            <a:endParaRPr lang="en-US" dirty="0"/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Multi-stakeholder discussions are necessary to reach the relevant actors, including business, consumers, governments, </a:t>
            </a:r>
            <a:r>
              <a:rPr lang="en-US" dirty="0" smtClean="0"/>
              <a:t>clinicians.</a:t>
            </a:r>
            <a:endParaRPr lang="en-US" dirty="0"/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Role of standards (OECD)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2500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6868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National Brain Projects </a:t>
            </a:r>
            <a:br>
              <a:rPr lang="en-US" sz="3200" dirty="0" smtClean="0"/>
            </a:br>
            <a:r>
              <a:rPr lang="en-US" sz="2400" dirty="0" smtClean="0"/>
              <a:t>drivers: health, technology, innovation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371600"/>
            <a:ext cx="6705600" cy="51816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7200" b="1" dirty="0" smtClean="0"/>
              <a:t>US (</a:t>
            </a:r>
            <a:r>
              <a:rPr lang="en-US" sz="7200" b="1" dirty="0"/>
              <a:t>BRAIN) </a:t>
            </a:r>
            <a:r>
              <a:rPr lang="en-US" sz="7200" b="1" dirty="0" smtClean="0"/>
              <a:t>Initiative. </a:t>
            </a:r>
            <a:r>
              <a:rPr lang="en-US" sz="7200" dirty="0" smtClean="0"/>
              <a:t>technologies to </a:t>
            </a:r>
            <a:r>
              <a:rPr lang="en-US" sz="7200" dirty="0"/>
              <a:t>produce a </a:t>
            </a:r>
            <a:r>
              <a:rPr lang="en-US" sz="7200" dirty="0" smtClean="0"/>
              <a:t>new </a:t>
            </a:r>
            <a:r>
              <a:rPr lang="en-US" sz="7200" dirty="0"/>
              <a:t>dynamic picture of the brain </a:t>
            </a:r>
            <a:r>
              <a:rPr lang="en-US" sz="7200" dirty="0" smtClean="0">
                <a:sym typeface="Wingdings"/>
              </a:rPr>
              <a:t> </a:t>
            </a:r>
            <a:r>
              <a:rPr lang="en-US" sz="7200" dirty="0" smtClean="0"/>
              <a:t>individual </a:t>
            </a:r>
            <a:r>
              <a:rPr lang="en-US" sz="7200" dirty="0"/>
              <a:t>cells and complex neural circuits interact in both time and </a:t>
            </a:r>
            <a:r>
              <a:rPr lang="en-US" sz="7200" dirty="0" smtClean="0"/>
              <a:t>space. ($500m FY2017) </a:t>
            </a:r>
          </a:p>
          <a:p>
            <a:endParaRPr lang="en-US" sz="6400" dirty="0" smtClean="0"/>
          </a:p>
          <a:p>
            <a:endParaRPr lang="en-US" sz="5600" dirty="0" smtClean="0"/>
          </a:p>
          <a:p>
            <a:r>
              <a:rPr lang="en-US" sz="7200" b="1" dirty="0" smtClean="0"/>
              <a:t>Japan Brain/MINDS Project (2014)</a:t>
            </a:r>
            <a:r>
              <a:rPr lang="en-US" sz="7200" dirty="0" smtClean="0"/>
              <a:t>. non-human </a:t>
            </a:r>
            <a:r>
              <a:rPr lang="en-US" sz="7200" dirty="0"/>
              <a:t>primate brains </a:t>
            </a:r>
            <a:r>
              <a:rPr lang="en-US" sz="7200" dirty="0" smtClean="0"/>
              <a:t>to </a:t>
            </a:r>
            <a:r>
              <a:rPr lang="en-US" sz="7200" dirty="0"/>
              <a:t>elucidate the neural networks involved in </a:t>
            </a:r>
            <a:r>
              <a:rPr lang="en-US" sz="7200" dirty="0" smtClean="0"/>
              <a:t>human brain </a:t>
            </a:r>
            <a:r>
              <a:rPr lang="en-US" sz="7200" dirty="0"/>
              <a:t>disorders </a:t>
            </a:r>
            <a:r>
              <a:rPr lang="en-US" sz="7200" dirty="0" smtClean="0"/>
              <a:t>such as </a:t>
            </a:r>
            <a:r>
              <a:rPr lang="en-US" sz="7200" dirty="0"/>
              <a:t>dementia and </a:t>
            </a:r>
            <a:r>
              <a:rPr lang="en-US" sz="7200" dirty="0" smtClean="0"/>
              <a:t>depression. </a:t>
            </a:r>
          </a:p>
          <a:p>
            <a:endParaRPr lang="en-US" sz="6400" dirty="0" smtClean="0"/>
          </a:p>
          <a:p>
            <a:pPr marL="0" indent="0">
              <a:buNone/>
            </a:pPr>
            <a:endParaRPr lang="en-US" sz="6400" dirty="0" smtClean="0"/>
          </a:p>
          <a:p>
            <a:r>
              <a:rPr lang="en-US" sz="7200" b="1" dirty="0" smtClean="0"/>
              <a:t>European Human </a:t>
            </a:r>
            <a:r>
              <a:rPr lang="en-US" sz="7200" b="1" dirty="0"/>
              <a:t>Brain </a:t>
            </a:r>
            <a:r>
              <a:rPr lang="en-US" sz="7200" b="1" dirty="0" smtClean="0"/>
              <a:t>Project</a:t>
            </a:r>
            <a:r>
              <a:rPr lang="en-US" sz="7200" dirty="0" smtClean="0"/>
              <a:t>. Accelerate </a:t>
            </a:r>
            <a:r>
              <a:rPr lang="en-US" sz="7200" dirty="0"/>
              <a:t>the fields of neuroscience, computing and brain-related </a:t>
            </a:r>
            <a:r>
              <a:rPr lang="en-US" sz="7200" dirty="0" smtClean="0"/>
              <a:t>medicine: advanced </a:t>
            </a:r>
            <a:r>
              <a:rPr lang="en-US" sz="7200" dirty="0"/>
              <a:t>simulation and multi-scale modelling with the construction of an enabling Research Infrastructure. </a:t>
            </a:r>
            <a:endParaRPr lang="en-US" sz="7200" dirty="0" smtClean="0"/>
          </a:p>
          <a:p>
            <a:pPr marL="0" indent="0">
              <a:buNone/>
            </a:pPr>
            <a:endParaRPr lang="en-US" sz="6400" dirty="0" smtClean="0"/>
          </a:p>
          <a:p>
            <a:pPr marL="0" indent="0">
              <a:buNone/>
            </a:pPr>
            <a:endParaRPr lang="en-US" sz="6400" dirty="0" smtClean="0"/>
          </a:p>
          <a:p>
            <a:r>
              <a:rPr lang="en-US" sz="7200" b="1" dirty="0"/>
              <a:t>China Brain </a:t>
            </a:r>
            <a:r>
              <a:rPr lang="en-US" sz="7200" b="1" dirty="0" smtClean="0"/>
              <a:t>Project</a:t>
            </a:r>
            <a:r>
              <a:rPr lang="en-US" sz="7200" dirty="0" smtClean="0"/>
              <a:t>. Elucidate </a:t>
            </a:r>
            <a:r>
              <a:rPr lang="en-US" sz="7200" dirty="0"/>
              <a:t>neural basis of cognition, to develop new diagnostic and intervention approaches for brain disorders, and to develop brain-inspired computing methods and devices. </a:t>
            </a:r>
            <a:endParaRPr lang="en-US" sz="3600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447800"/>
            <a:ext cx="1447800" cy="7682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886200"/>
            <a:ext cx="1371600" cy="9140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1" y="2590800"/>
            <a:ext cx="1485676" cy="9900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5181600"/>
            <a:ext cx="1371600" cy="914171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90800"/>
            <a:ext cx="668528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191000"/>
            <a:ext cx="4902676" cy="151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986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8558"/>
            <a:ext cx="89154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Reading the brain: fMRI and SPECT, new Brain maps/models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1110" y="3490696"/>
            <a:ext cx="7777339" cy="3140417"/>
          </a:xfrm>
        </p:spPr>
        <p:txBody>
          <a:bodyPr>
            <a:noAutofit/>
          </a:bodyPr>
          <a:lstStyle/>
          <a:p>
            <a:r>
              <a:rPr lang="en-GB" sz="2400" dirty="0" smtClean="0">
                <a:solidFill>
                  <a:prstClr val="black"/>
                </a:solidFill>
              </a:rPr>
              <a:t>Redefining </a:t>
            </a:r>
            <a:r>
              <a:rPr lang="en-GB" sz="2400" dirty="0">
                <a:solidFill>
                  <a:prstClr val="black"/>
                </a:solidFill>
              </a:rPr>
              <a:t>normal/abnormal </a:t>
            </a:r>
          </a:p>
          <a:p>
            <a:r>
              <a:rPr lang="en-GB" sz="2400" dirty="0">
                <a:solidFill>
                  <a:prstClr val="black"/>
                </a:solidFill>
              </a:rPr>
              <a:t>New classifications mean winners and </a:t>
            </a:r>
            <a:r>
              <a:rPr lang="en-GB" sz="2400" dirty="0" smtClean="0">
                <a:solidFill>
                  <a:prstClr val="black"/>
                </a:solidFill>
              </a:rPr>
              <a:t>losers</a:t>
            </a:r>
            <a:endParaRPr lang="en-GB" sz="2400" dirty="0">
              <a:solidFill>
                <a:prstClr val="black"/>
              </a:solidFill>
            </a:endParaRPr>
          </a:p>
          <a:p>
            <a:r>
              <a:rPr lang="en-US" sz="2400" dirty="0">
                <a:solidFill>
                  <a:prstClr val="black"/>
                </a:solidFill>
              </a:rPr>
              <a:t>Prediction of health and behaviour based on mental states have consequences for  the treatment of individuals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Health </a:t>
            </a:r>
            <a:r>
              <a:rPr lang="en-US" dirty="0" smtClean="0">
                <a:solidFill>
                  <a:prstClr val="black"/>
                </a:solidFill>
              </a:rPr>
              <a:t>care / Insurance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</a:rPr>
              <a:t>Employment</a:t>
            </a:r>
            <a:endParaRPr lang="en-US" dirty="0">
              <a:solidFill>
                <a:prstClr val="black"/>
              </a:solidFill>
            </a:endParaRPr>
          </a:p>
          <a:p>
            <a:pPr lvl="1"/>
            <a:r>
              <a:rPr lang="en-US" dirty="0">
                <a:solidFill>
                  <a:prstClr val="black"/>
                </a:solidFill>
              </a:rPr>
              <a:t>Criminal law and legal liability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583992"/>
            <a:ext cx="2913345" cy="14705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57800" y="6611779"/>
            <a:ext cx="13644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SPECT imaging. WIRED</a:t>
            </a:r>
            <a:endParaRPr lang="en-US" sz="1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326107"/>
            <a:ext cx="3048000" cy="1714500"/>
          </a:xfrm>
          <a:prstGeom prst="rect">
            <a:avLst/>
          </a:prstGeom>
        </p:spPr>
      </p:pic>
      <p:pic>
        <p:nvPicPr>
          <p:cNvPr id="8" name="Content Placeholder 6"/>
          <p:cNvPicPr>
            <a:picLocks noChangeAspect="1"/>
          </p:cNvPicPr>
          <p:nvPr/>
        </p:nvPicPr>
        <p:blipFill>
          <a:blip r:embed="rId4"/>
          <a:srcRect t="5184" b="5184"/>
          <a:stretch>
            <a:fillRect/>
          </a:stretch>
        </p:blipFill>
        <p:spPr>
          <a:xfrm>
            <a:off x="6622276" y="1321558"/>
            <a:ext cx="2278944" cy="255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1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10"/>
            <a:ext cx="80772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Modulation (manipulation</a:t>
            </a:r>
            <a:r>
              <a:rPr lang="en-US" sz="2800" dirty="0" smtClean="0"/>
              <a:t>): Invasive and Non-invasive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0" y="1317498"/>
            <a:ext cx="5410200" cy="5181600"/>
          </a:xfrm>
        </p:spPr>
        <p:txBody>
          <a:bodyPr>
            <a:noAutofit/>
          </a:bodyPr>
          <a:lstStyle/>
          <a:p>
            <a:r>
              <a:rPr lang="en-US" dirty="0"/>
              <a:t>Transcranial:</a:t>
            </a:r>
          </a:p>
          <a:p>
            <a:pPr lvl="1"/>
            <a:r>
              <a:rPr lang="en-US" dirty="0"/>
              <a:t>Health impacts not well understood, especially longer term</a:t>
            </a:r>
          </a:p>
          <a:p>
            <a:pPr lvl="1"/>
            <a:r>
              <a:rPr lang="en-US" dirty="0"/>
              <a:t>Misleading claims</a:t>
            </a:r>
          </a:p>
          <a:p>
            <a:pPr lvl="1"/>
            <a:r>
              <a:rPr lang="en-US" dirty="0"/>
              <a:t>DYI</a:t>
            </a:r>
          </a:p>
          <a:p>
            <a:r>
              <a:rPr lang="en-US" dirty="0"/>
              <a:t>Deep Brain Stimulation</a:t>
            </a:r>
          </a:p>
          <a:p>
            <a:pPr lvl="1"/>
            <a:r>
              <a:rPr lang="en-US" dirty="0"/>
              <a:t>Potential misuses around asserting control, manipulating behaviour and memory</a:t>
            </a:r>
          </a:p>
          <a:p>
            <a:r>
              <a:rPr lang="en-US" dirty="0" smtClean="0"/>
              <a:t>Non-medical uses generally not regulated</a:t>
            </a:r>
            <a:endParaRPr lang="en-US" dirty="0"/>
          </a:p>
          <a:p>
            <a:r>
              <a:rPr lang="en-US" dirty="0"/>
              <a:t>Enhancement </a:t>
            </a:r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599151"/>
            <a:ext cx="2514600" cy="16749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3704" y="6283655"/>
            <a:ext cx="24080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”Do DYI Brain Booster Devices Work?” </a:t>
            </a:r>
          </a:p>
          <a:p>
            <a:r>
              <a:rPr lang="en-US" sz="1100" i="1" dirty="0" smtClean="0"/>
              <a:t>Scientific American</a:t>
            </a:r>
            <a:r>
              <a:rPr lang="en-US" sz="1100" dirty="0" smtClean="0"/>
              <a:t>, Jan 2017</a:t>
            </a:r>
            <a:endParaRPr lang="en-US" sz="11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50000"/>
          <a:stretch/>
        </p:blipFill>
        <p:spPr>
          <a:xfrm>
            <a:off x="304800" y="1192008"/>
            <a:ext cx="2665410" cy="1379742"/>
          </a:xfrm>
          <a:prstGeom prst="rect">
            <a:avLst/>
          </a:prstGeom>
        </p:spPr>
      </p:pic>
      <p:pic>
        <p:nvPicPr>
          <p:cNvPr id="1026" name="Picture 2" descr="Image result for deep brain stimulation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04" y="2667000"/>
            <a:ext cx="2084696" cy="180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565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Human rights</a:t>
            </a:r>
            <a:br>
              <a:rPr lang="en-GB" sz="3200" dirty="0" smtClean="0"/>
            </a:br>
            <a:r>
              <a:rPr lang="en-GB" sz="3200" dirty="0" smtClean="0"/>
              <a:t>Proposals on the table</a:t>
            </a:r>
            <a:endParaRPr lang="en-GB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09801"/>
            <a:ext cx="7772400" cy="2197100"/>
          </a:xfrm>
        </p:spPr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553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58132"/>
            <a:ext cx="7162800" cy="1143000"/>
          </a:xfrm>
        </p:spPr>
        <p:txBody>
          <a:bodyPr>
            <a:noAutofit/>
          </a:bodyPr>
          <a:lstStyle/>
          <a:p>
            <a:r>
              <a:rPr lang="en-GB" sz="3200" dirty="0"/>
              <a:t>C</a:t>
            </a:r>
            <a:r>
              <a:rPr lang="en-GB" sz="3200" dirty="0" smtClean="0"/>
              <a:t>ognitive liberty </a:t>
            </a:r>
            <a:br>
              <a:rPr lang="en-GB" sz="3200" dirty="0" smtClean="0"/>
            </a:br>
            <a:r>
              <a:rPr lang="en-GB" sz="3200" dirty="0" smtClean="0"/>
              <a:t>(two concepts of liberty via I. Berlin)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534400" cy="457200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freedom </a:t>
            </a:r>
            <a:r>
              <a:rPr lang="en-US" sz="2400" b="1" dirty="0"/>
              <a:t>from </a:t>
            </a:r>
            <a:r>
              <a:rPr lang="en-US" sz="2400" dirty="0"/>
              <a:t>coercive and unconsented use </a:t>
            </a:r>
            <a:r>
              <a:rPr lang="en-US" sz="2400" dirty="0" smtClean="0"/>
              <a:t>(privacy, negative  liberty)</a:t>
            </a:r>
            <a:endParaRPr lang="en-US" sz="2400" dirty="0"/>
          </a:p>
          <a:p>
            <a:pPr lvl="2"/>
            <a:r>
              <a:rPr lang="en-US" sz="2000" dirty="0" smtClean="0"/>
              <a:t>One c</a:t>
            </a:r>
            <a:r>
              <a:rPr lang="en-US" sz="2000" dirty="0" smtClean="0"/>
              <a:t>entral </a:t>
            </a:r>
            <a:r>
              <a:rPr lang="en-US" sz="2000" dirty="0"/>
              <a:t>concern is freedom from mind reading without </a:t>
            </a:r>
            <a:r>
              <a:rPr lang="en-US" sz="2000" dirty="0" smtClean="0"/>
              <a:t>consent </a:t>
            </a:r>
            <a:endParaRPr lang="en-US" sz="2000" dirty="0" smtClean="0"/>
          </a:p>
          <a:p>
            <a:pPr lvl="2"/>
            <a:r>
              <a:rPr lang="en-US" sz="2000" dirty="0"/>
              <a:t>Mind reading and lie detection in criminal context</a:t>
            </a:r>
          </a:p>
          <a:p>
            <a:pPr lvl="2"/>
            <a:r>
              <a:rPr lang="en-US" sz="2000" dirty="0"/>
              <a:t>Manipulation of mental states through devices and stimulation</a:t>
            </a:r>
            <a:endParaRPr lang="en-US" sz="2000" b="1" dirty="0"/>
          </a:p>
          <a:p>
            <a:pPr lvl="2"/>
            <a:r>
              <a:rPr lang="en-US" sz="2000" dirty="0" smtClean="0"/>
              <a:t>employers / military might </a:t>
            </a:r>
            <a:r>
              <a:rPr lang="en-US" sz="2000" dirty="0"/>
              <a:t>intervene in employee’s brains to increase effectiveness, and also relevant in a military context (Robbins </a:t>
            </a:r>
            <a:r>
              <a:rPr lang="en-US" sz="2000" dirty="0" smtClean="0"/>
              <a:t>2016)</a:t>
            </a:r>
          </a:p>
          <a:p>
            <a:pPr lvl="2"/>
            <a:r>
              <a:rPr lang="en-US" sz="2000" dirty="0" smtClean="0"/>
              <a:t>Cf</a:t>
            </a:r>
            <a:r>
              <a:rPr lang="en-US" sz="2000" dirty="0"/>
              <a:t>. Right not to be analysed, measured or coached (Rathenau 2017</a:t>
            </a:r>
            <a:r>
              <a:rPr lang="en-US" sz="2000" dirty="0" smtClean="0"/>
              <a:t>)</a:t>
            </a:r>
          </a:p>
          <a:p>
            <a:pPr marL="914400" lvl="2" indent="0">
              <a:buNone/>
            </a:pPr>
            <a:endParaRPr lang="en-US" sz="2000" dirty="0"/>
          </a:p>
          <a:p>
            <a:r>
              <a:rPr lang="en-US" sz="2400" b="1" dirty="0" smtClean="0"/>
              <a:t>freedom </a:t>
            </a:r>
            <a:r>
              <a:rPr lang="en-US" sz="2400" b="1" dirty="0"/>
              <a:t>to </a:t>
            </a:r>
            <a:r>
              <a:rPr lang="en-US" sz="2400" dirty="0"/>
              <a:t>use, or refuse to use, brain stimulation and other techniques to alter their mental state (autonomy, positive liberty</a:t>
            </a:r>
            <a:r>
              <a:rPr lang="en-US" sz="2400" dirty="0" smtClean="0"/>
              <a:t>) [DYI]</a:t>
            </a:r>
            <a:endParaRPr lang="en-US" sz="2400" dirty="0"/>
          </a:p>
          <a:p>
            <a:endParaRPr lang="en-US" sz="2400" dirty="0" smtClean="0"/>
          </a:p>
        </p:txBody>
      </p:sp>
      <p:pic>
        <p:nvPicPr>
          <p:cNvPr id="2050" name="Picture 2" descr="Image result for isaiah berlin two concepts of liberty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31" y="211465"/>
            <a:ext cx="1147781" cy="123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77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Adequate?: Int’l human right to privacy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“</a:t>
            </a:r>
            <a:r>
              <a:rPr lang="en-US" dirty="0"/>
              <a:t>no one shall be subjected to arbitrary interference with </a:t>
            </a:r>
            <a:r>
              <a:rPr lang="en-US" dirty="0" smtClean="0"/>
              <a:t>his privacy</a:t>
            </a:r>
            <a:r>
              <a:rPr lang="en-US" dirty="0"/>
              <a:t>, family, home or correspondence, nor to attacks upon his honour and </a:t>
            </a:r>
            <a:r>
              <a:rPr lang="en-US" dirty="0" smtClean="0"/>
              <a:t>reputation. Everyone </a:t>
            </a:r>
            <a:r>
              <a:rPr lang="en-US" dirty="0"/>
              <a:t>has the right to the protection of the law against such interference or attacks</a:t>
            </a:r>
            <a:r>
              <a:rPr lang="en-US" dirty="0" smtClean="0"/>
              <a:t>” (UDHR, Article </a:t>
            </a:r>
            <a:r>
              <a:rPr lang="en-US" dirty="0"/>
              <a:t>12).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/>
              <a:t>everyone has the right to respect for his private and family life, his home </a:t>
            </a:r>
            <a:r>
              <a:rPr lang="en-US" dirty="0" smtClean="0"/>
              <a:t>and correspondence</a:t>
            </a:r>
            <a:r>
              <a:rPr lang="en-US" dirty="0"/>
              <a:t>” </a:t>
            </a:r>
            <a:r>
              <a:rPr lang="en-US" dirty="0" smtClean="0"/>
              <a:t>(ECHR, Article </a:t>
            </a:r>
            <a:r>
              <a:rPr lang="en-US" dirty="0"/>
              <a:t>8 para 1).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Oviedo Convention (Article 10) </a:t>
            </a:r>
            <a:r>
              <a:rPr lang="en-US" dirty="0"/>
              <a:t>– Private life and right to information</a:t>
            </a:r>
          </a:p>
          <a:p>
            <a:pPr lvl="1"/>
            <a:r>
              <a:rPr lang="en-US" dirty="0" smtClean="0"/>
              <a:t>“right </a:t>
            </a:r>
            <a:r>
              <a:rPr lang="en-US" dirty="0"/>
              <a:t>to respect for private life in relation to information about his or </a:t>
            </a:r>
            <a:r>
              <a:rPr lang="en-US" dirty="0" smtClean="0"/>
              <a:t>her health.”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 smtClean="0"/>
              <a:t>“Everyone is entitled </a:t>
            </a:r>
            <a:r>
              <a:rPr lang="en-US" dirty="0"/>
              <a:t>to know any information collected about his or her health. However, </a:t>
            </a:r>
            <a:r>
              <a:rPr lang="en-US" dirty="0" smtClean="0"/>
              <a:t>the wishes </a:t>
            </a:r>
            <a:r>
              <a:rPr lang="en-US" dirty="0"/>
              <a:t>of individuals not to be so informed shall be </a:t>
            </a:r>
            <a:r>
              <a:rPr lang="en-US" dirty="0" smtClean="0"/>
              <a:t>observed.”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Privacy law is good at protecting spaces; “fruits of the poisonous tree”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41953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OCDE_Français_bleu</Template>
  <TotalTime>6852</TotalTime>
  <Words>1313</Words>
  <Application>Microsoft Office PowerPoint</Application>
  <PresentationFormat>On-screen Show (4:3)</PresentationFormat>
  <Paragraphs>176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 Neurotechnology and Society: Towards Good Governance David Winickoff OECD 20th Anniversary of the Oviedo Convention: Relevance and Challenge   25 October 2017 Council of Europe / DH-BIO Strasbourg, France</vt:lpstr>
      <vt:lpstr>Introduction</vt:lpstr>
      <vt:lpstr>Argument </vt:lpstr>
      <vt:lpstr>National Brain Projects  drivers: health, technology, innovation</vt:lpstr>
      <vt:lpstr>Reading the brain: fMRI and SPECT, new Brain maps/models</vt:lpstr>
      <vt:lpstr>Modulation (manipulation): Invasive and Non-invasive</vt:lpstr>
      <vt:lpstr>Human rights Proposals on the table</vt:lpstr>
      <vt:lpstr>Cognitive liberty  (two concepts of liberty via I. Berlin)</vt:lpstr>
      <vt:lpstr>Adequate?: Int’l human right to privacy</vt:lpstr>
      <vt:lpstr>Psychological continuity </vt:lpstr>
      <vt:lpstr>Human rights in the robot age (2017)</vt:lpstr>
      <vt:lpstr>issues</vt:lpstr>
      <vt:lpstr>Puzzles of scope: human rights and emerging technology</vt:lpstr>
      <vt:lpstr>Danger of “law lag” narrative</vt:lpstr>
      <vt:lpstr>Engaging complex governance</vt:lpstr>
      <vt:lpstr>Complex Governance Approach: Nuffield Council on Bioethics (2013)</vt:lpstr>
      <vt:lpstr> neurotechnology and society at the OECD: </vt:lpstr>
      <vt:lpstr>Expert consultation: 14-15 Sept.  Washington D.C., National Academies</vt:lpstr>
      <vt:lpstr>What is responsible innovation that can realise benefits and move towards positive social ends?</vt:lpstr>
      <vt:lpstr>Good governance of emerging technology: disparate streams, mutually deepening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Sherry Loveless</dc:creator>
  <cp:lastModifiedBy>WINICKOFF David</cp:lastModifiedBy>
  <cp:revision>214</cp:revision>
  <dcterms:created xsi:type="dcterms:W3CDTF">2017-09-11T02:35:04Z</dcterms:created>
  <dcterms:modified xsi:type="dcterms:W3CDTF">2017-10-25T06:18:22Z</dcterms:modified>
</cp:coreProperties>
</file>