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94" r:id="rId3"/>
    <p:sldId id="295" r:id="rId4"/>
    <p:sldId id="296" r:id="rId5"/>
    <p:sldId id="297" r:id="rId6"/>
    <p:sldId id="298" r:id="rId7"/>
    <p:sldId id="299" r:id="rId8"/>
    <p:sldId id="300" r:id="rId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D7DFE2"/>
          </a:solidFill>
        </a:fill>
      </a:tcStyle>
    </a:wholeTbl>
    <a:band2H>
      <a:tcTxStyle/>
      <a:tcStyle>
        <a:tcBdr/>
        <a:fill>
          <a:solidFill>
            <a:srgbClr val="ECF0F1"/>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DCF"/>
          </a:solidFill>
        </a:fill>
      </a:tcStyle>
    </a:wholeTbl>
    <a:band2H>
      <a:tcTxStyle/>
      <a:tcStyle>
        <a:tcBdr/>
        <a:fill>
          <a:solidFill>
            <a:srgbClr val="E6E7E8"/>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
          <a:latin typeface="Arial"/>
          <a:ea typeface="Arial"/>
          <a:cs typeface="Arial"/>
        </a:font>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
          <a:latin typeface="Arial"/>
          <a:ea typeface="Arial"/>
          <a:cs typeface="Arial"/>
        </a:font>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Objects="1">
      <p:cViewPr varScale="1">
        <p:scale>
          <a:sx n="66" d="100"/>
          <a:sy n="66" d="100"/>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5C97461-BA38-AE49-AE1B-4DA83B8B5909}" type="datetimeFigureOut">
              <a:rPr lang="en-GB" smtClean="0"/>
              <a:t>24/10/2017</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6A6E67-AC7D-FF4A-B588-CC3EAB942FAC}" type="slidenum">
              <a:rPr lang="en-GB" smtClean="0"/>
              <a:t>‹#›</a:t>
            </a:fld>
            <a:endParaRPr lang="en-GB"/>
          </a:p>
        </p:txBody>
      </p:sp>
    </p:spTree>
    <p:extLst>
      <p:ext uri="{BB962C8B-B14F-4D97-AF65-F5344CB8AC3E}">
        <p14:creationId xmlns:p14="http://schemas.microsoft.com/office/powerpoint/2010/main" val="1834546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1" name="Shape 111"/>
          <p:cNvSpPr>
            <a:spLocks noGrp="1" noRot="1" noChangeAspect="1"/>
          </p:cNvSpPr>
          <p:nvPr>
            <p:ph type="sldImg"/>
          </p:nvPr>
        </p:nvSpPr>
        <p:spPr>
          <a:xfrm>
            <a:off x="1143000" y="685800"/>
            <a:ext cx="4572000" cy="3429000"/>
          </a:xfrm>
          <a:prstGeom prst="rect">
            <a:avLst/>
          </a:prstGeom>
        </p:spPr>
        <p:txBody>
          <a:bodyPr/>
          <a:lstStyle/>
          <a:p>
            <a:endParaRPr/>
          </a:p>
        </p:txBody>
      </p:sp>
      <p:sp>
        <p:nvSpPr>
          <p:cNvPr id="112" name="Shape 112"/>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57910303"/>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12" name="Shape 12"/>
          <p:cNvSpPr>
            <a:spLocks noGrp="1"/>
          </p:cNvSpPr>
          <p:nvPr>
            <p:ph type="title"/>
          </p:nvPr>
        </p:nvSpPr>
        <p:spPr>
          <a:xfrm>
            <a:off x="323850" y="1484312"/>
            <a:ext cx="8496300" cy="1368426"/>
          </a:xfrm>
          <a:prstGeom prst="rect">
            <a:avLst/>
          </a:prstGeom>
        </p:spPr>
        <p:txBody>
          <a:bodyPr/>
          <a:lstStyle/>
          <a:p>
            <a:r>
              <a:t>Title Text</a:t>
            </a:r>
          </a:p>
        </p:txBody>
      </p:sp>
      <p:sp>
        <p:nvSpPr>
          <p:cNvPr id="13" name="Shape 13"/>
          <p:cNvSpPr>
            <a:spLocks noGrp="1"/>
          </p:cNvSpPr>
          <p:nvPr>
            <p:ph type="body" idx="1"/>
          </p:nvPr>
        </p:nvSpPr>
        <p:spPr>
          <a:xfrm>
            <a:off x="323850" y="3068638"/>
            <a:ext cx="8496300" cy="3097212"/>
          </a:xfrm>
          <a:prstGeom prst="rect">
            <a:avLst/>
          </a:prstGeom>
        </p:spPr>
        <p:txBody>
          <a:bodyPr>
            <a:normAutofit/>
          </a:bodyPr>
          <a:lstStyle>
            <a:lvl1pPr marL="0" indent="0">
              <a:buSzTx/>
              <a:buNone/>
            </a:lvl1pPr>
          </a:lstStyle>
          <a:p>
            <a:r>
              <a:t>Body Level One</a:t>
            </a:r>
          </a:p>
          <a:p>
            <a:pPr lvl="1"/>
            <a:r>
              <a:t>Body Level Two</a:t>
            </a:r>
          </a:p>
          <a:p>
            <a:pPr lvl="2"/>
            <a:r>
              <a:t>Body Level Three</a:t>
            </a:r>
          </a:p>
          <a:p>
            <a:pPr lvl="3"/>
            <a:r>
              <a:t>Body Level Four</a:t>
            </a:r>
          </a:p>
          <a:p>
            <a:pPr lvl="4"/>
            <a:r>
              <a:t>Body Level Five</a:t>
            </a:r>
          </a:p>
        </p:txBody>
      </p:sp>
      <p:pic>
        <p:nvPicPr>
          <p:cNvPr id="14" name="image2.png" descr="MidBlue1024"/>
          <p:cNvPicPr>
            <a:picLocks noChangeAspect="1"/>
          </p:cNvPicPr>
          <p:nvPr/>
        </p:nvPicPr>
        <p:blipFill>
          <a:blip r:embed="rId2">
            <a:extLst/>
          </a:blip>
          <a:stretch>
            <a:fillRect/>
          </a:stretch>
        </p:blipFill>
        <p:spPr>
          <a:xfrm>
            <a:off x="0" y="0"/>
            <a:ext cx="9144000" cy="1295400"/>
          </a:xfrm>
          <a:prstGeom prst="rect">
            <a:avLst/>
          </a:prstGeom>
          <a:ln w="12700">
            <a:miter lim="400000"/>
          </a:ln>
        </p:spPr>
      </p:pic>
      <p:sp>
        <p:nvSpPr>
          <p:cNvPr id="15" name="Shape 15"/>
          <p:cNvSpPr>
            <a:spLocks noGrp="1"/>
          </p:cNvSpPr>
          <p:nvPr>
            <p:ph type="sldNum" sz="quarter" idx="2"/>
          </p:nvPr>
        </p:nvSpPr>
        <p:spPr>
          <a:xfrm>
            <a:off x="4419600" y="6356350"/>
            <a:ext cx="2133600" cy="3683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2" name="Shape 22"/>
          <p:cNvSpPr>
            <a:spLocks noGrp="1"/>
          </p:cNvSpPr>
          <p:nvPr>
            <p:ph type="title"/>
          </p:nvPr>
        </p:nvSpPr>
        <p:spPr>
          <a:prstGeom prst="rect">
            <a:avLst/>
          </a:prstGeom>
        </p:spPr>
        <p:txBody>
          <a:bodyPr/>
          <a:lstStyle/>
          <a:p>
            <a:r>
              <a:t>Title Text</a:t>
            </a:r>
          </a:p>
        </p:txBody>
      </p:sp>
      <p:sp>
        <p:nvSpPr>
          <p:cNvPr id="23" name="Shape 23"/>
          <p:cNvSpPr>
            <a:spLocks noGrp="1"/>
          </p:cNvSpPr>
          <p:nvPr>
            <p:ph type="body" idx="1"/>
          </p:nvPr>
        </p:nvSpPr>
        <p:spPr>
          <a:xfrm>
            <a:off x="330200" y="2708275"/>
            <a:ext cx="8489950" cy="3457575"/>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4" name="Shape 2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9" name="Shape 49"/>
          <p:cNvSpPr>
            <a:spLocks noGrp="1"/>
          </p:cNvSpPr>
          <p:nvPr>
            <p:ph type="title"/>
          </p:nvPr>
        </p:nvSpPr>
        <p:spPr>
          <a:xfrm>
            <a:off x="457200" y="274638"/>
            <a:ext cx="8229600" cy="1143001"/>
          </a:xfrm>
          <a:prstGeom prst="rect">
            <a:avLst/>
          </a:prstGeom>
        </p:spPr>
        <p:txBody>
          <a:bodyPr/>
          <a:lstStyle/>
          <a:p>
            <a:r>
              <a:t>Title Text</a:t>
            </a:r>
          </a:p>
        </p:txBody>
      </p:sp>
      <p:sp>
        <p:nvSpPr>
          <p:cNvPr id="50" name="Shape 50"/>
          <p:cNvSpPr>
            <a:spLocks noGrp="1"/>
          </p:cNvSpPr>
          <p:nvPr>
            <p:ph type="body" sz="quarter" idx="1"/>
          </p:nvPr>
        </p:nvSpPr>
        <p:spPr>
          <a:xfrm>
            <a:off x="457200" y="1535112"/>
            <a:ext cx="4040188" cy="639763"/>
          </a:xfrm>
          <a:prstGeom prst="rect">
            <a:avLst/>
          </a:prstGeom>
        </p:spPr>
        <p:txBody>
          <a:bodyPr anchor="b">
            <a:normAutofit/>
          </a:bodyPr>
          <a:lstStyle>
            <a:lvl1pPr marL="0" indent="0">
              <a:spcBef>
                <a:spcPts val="500"/>
              </a:spcBef>
              <a:buSzTx/>
              <a:buNone/>
              <a:defRPr sz="2400" b="1"/>
            </a:lvl1pPr>
            <a:lvl2pPr marL="0" indent="457200">
              <a:spcBef>
                <a:spcPts val="500"/>
              </a:spcBef>
              <a:buSzTx/>
              <a:buNone/>
              <a:defRPr sz="2400" b="1"/>
            </a:lvl2pPr>
            <a:lvl3pPr marL="0" indent="914400">
              <a:spcBef>
                <a:spcPts val="500"/>
              </a:spcBef>
              <a:buSzTx/>
              <a:buNone/>
              <a:defRPr sz="2400" b="1"/>
            </a:lvl3pPr>
            <a:lvl4pPr marL="0" indent="1371600">
              <a:spcBef>
                <a:spcPts val="500"/>
              </a:spcBef>
              <a:buSzTx/>
              <a:buNone/>
              <a:defRPr sz="2400" b="1"/>
            </a:lvl4pPr>
            <a:lvl5pPr marL="0" indent="1828800">
              <a:spcBef>
                <a:spcPts val="500"/>
              </a:spcBef>
              <a:buSz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1" name="Shape 51"/>
          <p:cNvSpPr>
            <a:spLocks noGrp="1"/>
          </p:cNvSpPr>
          <p:nvPr>
            <p:ph type="body" sz="quarter" idx="13"/>
          </p:nvPr>
        </p:nvSpPr>
        <p:spPr>
          <a:xfrm>
            <a:off x="4645025" y="1535112"/>
            <a:ext cx="4041775" cy="639763"/>
          </a:xfrm>
          <a:prstGeom prst="rect">
            <a:avLst/>
          </a:prstGeom>
        </p:spPr>
        <p:txBody>
          <a:bodyPr anchor="b">
            <a:normAutofit/>
          </a:bodyPr>
          <a:lstStyle/>
          <a:p>
            <a:pPr marL="0" indent="0">
              <a:spcBef>
                <a:spcPts val="500"/>
              </a:spcBef>
              <a:buSzTx/>
              <a:buNone/>
              <a:defRPr sz="2400" b="1"/>
            </a:pPr>
            <a:endParaRPr/>
          </a:p>
        </p:txBody>
      </p:sp>
      <p:sp>
        <p:nvSpPr>
          <p:cNvPr id="52" name="Shape 5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9" name="Shape 59"/>
          <p:cNvSpPr>
            <a:spLocks noGrp="1"/>
          </p:cNvSpPr>
          <p:nvPr>
            <p:ph type="title"/>
          </p:nvPr>
        </p:nvSpPr>
        <p:spPr>
          <a:prstGeom prst="rect">
            <a:avLst/>
          </a:prstGeom>
        </p:spPr>
        <p:txBody>
          <a:bodyPr/>
          <a:lstStyle/>
          <a:p>
            <a:r>
              <a:t>Title Text</a:t>
            </a:r>
          </a:p>
        </p:txBody>
      </p:sp>
      <p:sp>
        <p:nvSpPr>
          <p:cNvPr id="60" name="Shape 6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7" name="Shape 6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4" name="Shape 74"/>
          <p:cNvSpPr>
            <a:spLocks noGrp="1"/>
          </p:cNvSpPr>
          <p:nvPr>
            <p:ph type="title"/>
          </p:nvPr>
        </p:nvSpPr>
        <p:spPr>
          <a:xfrm>
            <a:off x="457200" y="273050"/>
            <a:ext cx="3008314" cy="1162050"/>
          </a:xfrm>
          <a:prstGeom prst="rect">
            <a:avLst/>
          </a:prstGeom>
        </p:spPr>
        <p:txBody>
          <a:bodyPr anchor="b"/>
          <a:lstStyle>
            <a:lvl1pPr>
              <a:defRPr sz="2000"/>
            </a:lvl1pPr>
          </a:lstStyle>
          <a:p>
            <a:r>
              <a:t>Title Text</a:t>
            </a:r>
          </a:p>
        </p:txBody>
      </p:sp>
      <p:sp>
        <p:nvSpPr>
          <p:cNvPr id="75" name="Shape 75"/>
          <p:cNvSpPr>
            <a:spLocks noGrp="1"/>
          </p:cNvSpPr>
          <p:nvPr>
            <p:ph type="body" idx="1"/>
          </p:nvPr>
        </p:nvSpPr>
        <p:spPr>
          <a:xfrm>
            <a:off x="3575050" y="273050"/>
            <a:ext cx="5111750" cy="5853113"/>
          </a:xfrm>
          <a:prstGeom prst="rect">
            <a:avLst/>
          </a:prstGeom>
        </p:spPr>
        <p:txBody>
          <a:bodyPr>
            <a:normAutofit/>
          </a:bodyPr>
          <a:lstStyle>
            <a:lvl1pPr>
              <a:spcBef>
                <a:spcPts val="700"/>
              </a:spcBef>
              <a:defRPr sz="3200"/>
            </a:lvl1pPr>
            <a:lvl2pPr marL="783771" indent="-326571">
              <a:spcBef>
                <a:spcPts val="700"/>
              </a:spcBef>
              <a:defRPr sz="3200"/>
            </a:lvl2pPr>
            <a:lvl3pPr marL="1219200" indent="-304800">
              <a:spcBef>
                <a:spcPts val="700"/>
              </a:spcBef>
              <a:defRPr sz="3200"/>
            </a:lvl3pPr>
            <a:lvl4pPr marL="1737360" indent="-365760">
              <a:spcBef>
                <a:spcPts val="700"/>
              </a:spcBef>
              <a:defRPr sz="3200"/>
            </a:lvl4pPr>
            <a:lvl5pPr marL="2194560" indent="-365760">
              <a:spcBef>
                <a:spcPts val="700"/>
              </a:spcBef>
              <a:defRPr sz="3200"/>
            </a:lvl5pPr>
          </a:lstStyle>
          <a:p>
            <a:r>
              <a:t>Body Level One</a:t>
            </a:r>
          </a:p>
          <a:p>
            <a:pPr lvl="1"/>
            <a:r>
              <a:t>Body Level Two</a:t>
            </a:r>
          </a:p>
          <a:p>
            <a:pPr lvl="2"/>
            <a:r>
              <a:t>Body Level Three</a:t>
            </a:r>
          </a:p>
          <a:p>
            <a:pPr lvl="3"/>
            <a:r>
              <a:t>Body Level Four</a:t>
            </a:r>
          </a:p>
          <a:p>
            <a:pPr lvl="4"/>
            <a:r>
              <a:t>Body Level Five</a:t>
            </a:r>
          </a:p>
        </p:txBody>
      </p:sp>
      <p:sp>
        <p:nvSpPr>
          <p:cNvPr id="76" name="Shape 76"/>
          <p:cNvSpPr>
            <a:spLocks noGrp="1"/>
          </p:cNvSpPr>
          <p:nvPr>
            <p:ph type="body" sz="half" idx="13"/>
          </p:nvPr>
        </p:nvSpPr>
        <p:spPr>
          <a:xfrm>
            <a:off x="457199" y="1435100"/>
            <a:ext cx="3008315" cy="4691063"/>
          </a:xfrm>
          <a:prstGeom prst="rect">
            <a:avLst/>
          </a:prstGeom>
        </p:spPr>
        <p:txBody>
          <a:bodyPr>
            <a:normAutofit/>
          </a:bodyPr>
          <a:lstStyle/>
          <a:p>
            <a:pPr marL="0" indent="0">
              <a:spcBef>
                <a:spcPts val="300"/>
              </a:spcBef>
              <a:buSzTx/>
              <a:buNone/>
              <a:defRPr sz="1400"/>
            </a:pPr>
            <a:endParaRPr/>
          </a:p>
        </p:txBody>
      </p:sp>
      <p:sp>
        <p:nvSpPr>
          <p:cNvPr id="77" name="Shape 7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4" name="Shape 84"/>
          <p:cNvSpPr>
            <a:spLocks noGrp="1"/>
          </p:cNvSpPr>
          <p:nvPr>
            <p:ph type="title"/>
          </p:nvPr>
        </p:nvSpPr>
        <p:spPr>
          <a:xfrm>
            <a:off x="1792288" y="4800600"/>
            <a:ext cx="5486401" cy="566738"/>
          </a:xfrm>
          <a:prstGeom prst="rect">
            <a:avLst/>
          </a:prstGeom>
        </p:spPr>
        <p:txBody>
          <a:bodyPr anchor="b"/>
          <a:lstStyle>
            <a:lvl1pPr>
              <a:defRPr sz="2000"/>
            </a:lvl1pPr>
          </a:lstStyle>
          <a:p>
            <a:r>
              <a:t>Title Text</a:t>
            </a:r>
          </a:p>
        </p:txBody>
      </p:sp>
      <p:sp>
        <p:nvSpPr>
          <p:cNvPr id="85" name="Shape 85"/>
          <p:cNvSpPr>
            <a:spLocks noGrp="1"/>
          </p:cNvSpPr>
          <p:nvPr>
            <p:ph type="pic" sz="half" idx="13"/>
          </p:nvPr>
        </p:nvSpPr>
        <p:spPr>
          <a:xfrm>
            <a:off x="1792288" y="612775"/>
            <a:ext cx="5486401" cy="4114800"/>
          </a:xfrm>
          <a:prstGeom prst="rect">
            <a:avLst/>
          </a:prstGeom>
        </p:spPr>
        <p:txBody>
          <a:bodyPr lIns="91439" rIns="91439"/>
          <a:lstStyle/>
          <a:p>
            <a:endParaRPr/>
          </a:p>
        </p:txBody>
      </p:sp>
      <p:sp>
        <p:nvSpPr>
          <p:cNvPr id="86" name="Shape 86"/>
          <p:cNvSpPr>
            <a:spLocks noGrp="1"/>
          </p:cNvSpPr>
          <p:nvPr>
            <p:ph type="body" sz="quarter" idx="1"/>
          </p:nvPr>
        </p:nvSpPr>
        <p:spPr>
          <a:xfrm>
            <a:off x="1792288" y="5367337"/>
            <a:ext cx="5486401" cy="804863"/>
          </a:xfrm>
          <a:prstGeom prst="rect">
            <a:avLst/>
          </a:prstGeom>
        </p:spPr>
        <p:txBody>
          <a:bodyPr>
            <a:normAutofit/>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r>
              <a:t>Body Level One</a:t>
            </a:r>
          </a:p>
          <a:p>
            <a:pPr lvl="1"/>
            <a:r>
              <a:t>Body Level Two</a:t>
            </a:r>
          </a:p>
          <a:p>
            <a:pPr lvl="2"/>
            <a:r>
              <a:t>Body Level Three</a:t>
            </a:r>
          </a:p>
          <a:p>
            <a:pPr lvl="3"/>
            <a:r>
              <a:t>Body Level Four</a:t>
            </a:r>
          </a:p>
          <a:p>
            <a:pPr lvl="4"/>
            <a:r>
              <a:t>Body Level Five</a:t>
            </a:r>
          </a:p>
        </p:txBody>
      </p:sp>
      <p:sp>
        <p:nvSpPr>
          <p:cNvPr id="87" name="Shape 8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4" name="Shape 94"/>
          <p:cNvSpPr>
            <a:spLocks noGrp="1"/>
          </p:cNvSpPr>
          <p:nvPr>
            <p:ph type="title"/>
          </p:nvPr>
        </p:nvSpPr>
        <p:spPr>
          <a:prstGeom prst="rect">
            <a:avLst/>
          </a:prstGeom>
        </p:spPr>
        <p:txBody>
          <a:bodyPr/>
          <a:lstStyle/>
          <a:p>
            <a:r>
              <a:t>Title Text</a:t>
            </a:r>
          </a:p>
        </p:txBody>
      </p:sp>
      <p:sp>
        <p:nvSpPr>
          <p:cNvPr id="95" name="Shape 95"/>
          <p:cNvSpPr>
            <a:spLocks noGrp="1"/>
          </p:cNvSpPr>
          <p:nvPr>
            <p:ph type="body" idx="1"/>
          </p:nvPr>
        </p:nvSpPr>
        <p:spPr>
          <a:xfrm>
            <a:off x="330200" y="2708275"/>
            <a:ext cx="8489950" cy="3457575"/>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96" name="Shape 9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3" name="Shape 103"/>
          <p:cNvSpPr>
            <a:spLocks noGrp="1"/>
          </p:cNvSpPr>
          <p:nvPr>
            <p:ph type="title"/>
          </p:nvPr>
        </p:nvSpPr>
        <p:spPr>
          <a:xfrm>
            <a:off x="6697663" y="908050"/>
            <a:ext cx="2122488" cy="5257800"/>
          </a:xfrm>
          <a:prstGeom prst="rect">
            <a:avLst/>
          </a:prstGeom>
        </p:spPr>
        <p:txBody>
          <a:bodyPr/>
          <a:lstStyle/>
          <a:p>
            <a:r>
              <a:t>Title Text</a:t>
            </a:r>
          </a:p>
        </p:txBody>
      </p:sp>
      <p:sp>
        <p:nvSpPr>
          <p:cNvPr id="104" name="Shape 104"/>
          <p:cNvSpPr>
            <a:spLocks noGrp="1"/>
          </p:cNvSpPr>
          <p:nvPr>
            <p:ph type="body" idx="1"/>
          </p:nvPr>
        </p:nvSpPr>
        <p:spPr>
          <a:xfrm>
            <a:off x="330200" y="908050"/>
            <a:ext cx="6215063" cy="525780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05" name="Shape 10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pic>
        <p:nvPicPr>
          <p:cNvPr id="2" name="image1.png" descr="MidBlue90"/>
          <p:cNvPicPr>
            <a:picLocks noChangeAspect="1"/>
          </p:cNvPicPr>
          <p:nvPr/>
        </p:nvPicPr>
        <p:blipFill>
          <a:blip r:embed="rId11">
            <a:extLst/>
          </a:blip>
          <a:stretch>
            <a:fillRect/>
          </a:stretch>
        </p:blipFill>
        <p:spPr>
          <a:xfrm>
            <a:off x="0" y="0"/>
            <a:ext cx="9144000" cy="514350"/>
          </a:xfrm>
          <a:prstGeom prst="rect">
            <a:avLst/>
          </a:prstGeom>
          <a:ln w="12700">
            <a:miter lim="400000"/>
          </a:ln>
        </p:spPr>
      </p:pic>
      <p:sp>
        <p:nvSpPr>
          <p:cNvPr id="3" name="Shape 3"/>
          <p:cNvSpPr>
            <a:spLocks noGrp="1"/>
          </p:cNvSpPr>
          <p:nvPr>
            <p:ph type="title"/>
          </p:nvPr>
        </p:nvSpPr>
        <p:spPr>
          <a:xfrm>
            <a:off x="330200" y="908050"/>
            <a:ext cx="8489950" cy="1296988"/>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r>
              <a:t>Title Text</a:t>
            </a:r>
          </a:p>
        </p:txBody>
      </p:sp>
      <p:sp>
        <p:nvSpPr>
          <p:cNvPr id="4" name="Shape 4"/>
          <p:cNvSpPr>
            <a:spLocks noGrp="1"/>
          </p:cNvSpPr>
          <p:nvPr>
            <p:ph type="body" idx="1"/>
          </p:nvPr>
        </p:nvSpPr>
        <p:spPr>
          <a:xfrm>
            <a:off x="457200" y="1600200"/>
            <a:ext cx="8229600" cy="4525963"/>
          </a:xfrm>
          <a:prstGeom prst="rect">
            <a:avLst/>
          </a:prstGeom>
          <a:ln w="12700">
            <a:miter lim="400000"/>
          </a:ln>
          <a:extLst>
            <a:ext uri="{C572A759-6A51-4108-AA02-DFA0A04FC94B}">
              <ma14:wrappingTextBoxFlag xmlns="" xmlns:ma14="http://schemas.microsoft.com/office/mac/drawingml/2011/main"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5" name="Shape 5"/>
          <p:cNvSpPr>
            <a:spLocks noGrp="1"/>
          </p:cNvSpPr>
          <p:nvPr>
            <p:ph type="sldNum" sz="quarter" idx="2"/>
          </p:nvPr>
        </p:nvSpPr>
        <p:spPr>
          <a:xfrm>
            <a:off x="8518242" y="6337300"/>
            <a:ext cx="301909" cy="288824"/>
          </a:xfrm>
          <a:prstGeom prst="rect">
            <a:avLst/>
          </a:prstGeom>
          <a:ln w="12700">
            <a:miter lim="400000"/>
          </a:ln>
        </p:spPr>
        <p:txBody>
          <a:bodyPr wrap="none" lIns="45719" rIns="45719">
            <a:spAutoFit/>
          </a:bodyPr>
          <a:lstStyle>
            <a:lvl1pPr algn="r">
              <a:defRPr sz="14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4" r:id="rId4"/>
    <p:sldLayoutId id="2147483655" r:id="rId5"/>
    <p:sldLayoutId id="2147483656" r:id="rId6"/>
    <p:sldLayoutId id="2147483657" r:id="rId7"/>
    <p:sldLayoutId id="2147483658" r:id="rId8"/>
    <p:sldLayoutId id="2147483659" r:id="rId9"/>
  </p:sldLayoutIdLst>
  <p:transition spd="med"/>
  <p:txStyles>
    <p:titleStyle>
      <a:lvl1pPr marL="0" marR="0" indent="0" algn="l" defTabSz="914400" rtl="0" latinLnBrk="0">
        <a:lnSpc>
          <a:spcPct val="100000"/>
        </a:lnSpc>
        <a:spcBef>
          <a:spcPts val="0"/>
        </a:spcBef>
        <a:spcAft>
          <a:spcPts val="0"/>
        </a:spcAft>
        <a:buClrTx/>
        <a:buSzTx/>
        <a:buFontTx/>
        <a:buNone/>
        <a:tabLst/>
        <a:defRPr sz="3000" b="1" i="0" u="none" strike="noStrike" cap="none" spc="0" baseline="0">
          <a:ln>
            <a:noFill/>
          </a:ln>
          <a:solidFill>
            <a:schemeClr val="accent2"/>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3000" b="1" i="0" u="none" strike="noStrike" cap="none" spc="0" baseline="0">
          <a:ln>
            <a:noFill/>
          </a:ln>
          <a:solidFill>
            <a:schemeClr val="accent2"/>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3000" b="1" i="0" u="none" strike="noStrike" cap="none" spc="0" baseline="0">
          <a:ln>
            <a:noFill/>
          </a:ln>
          <a:solidFill>
            <a:schemeClr val="accent2"/>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3000" b="1" i="0" u="none" strike="noStrike" cap="none" spc="0" baseline="0">
          <a:ln>
            <a:noFill/>
          </a:ln>
          <a:solidFill>
            <a:schemeClr val="accent2"/>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3000" b="1" i="0" u="none" strike="noStrike" cap="none" spc="0" baseline="0">
          <a:ln>
            <a:noFill/>
          </a:ln>
          <a:solidFill>
            <a:schemeClr val="accent2"/>
          </a:solidFill>
          <a:uFillTx/>
          <a:latin typeface="Arial"/>
          <a:ea typeface="Arial"/>
          <a:cs typeface="Arial"/>
          <a:sym typeface="Arial"/>
        </a:defRPr>
      </a:lvl5pPr>
      <a:lvl6pPr marL="0" marR="0" indent="457200" algn="l" defTabSz="914400" rtl="0" latinLnBrk="0">
        <a:lnSpc>
          <a:spcPct val="100000"/>
        </a:lnSpc>
        <a:spcBef>
          <a:spcPts val="0"/>
        </a:spcBef>
        <a:spcAft>
          <a:spcPts val="0"/>
        </a:spcAft>
        <a:buClrTx/>
        <a:buSzTx/>
        <a:buFontTx/>
        <a:buNone/>
        <a:tabLst/>
        <a:defRPr sz="3000" b="1" i="0" u="none" strike="noStrike" cap="none" spc="0" baseline="0">
          <a:ln>
            <a:noFill/>
          </a:ln>
          <a:solidFill>
            <a:schemeClr val="accent2"/>
          </a:solidFill>
          <a:uFillTx/>
          <a:latin typeface="Arial"/>
          <a:ea typeface="Arial"/>
          <a:cs typeface="Arial"/>
          <a:sym typeface="Arial"/>
        </a:defRPr>
      </a:lvl6pPr>
      <a:lvl7pPr marL="0" marR="0" indent="914400" algn="l" defTabSz="914400" rtl="0" latinLnBrk="0">
        <a:lnSpc>
          <a:spcPct val="100000"/>
        </a:lnSpc>
        <a:spcBef>
          <a:spcPts val="0"/>
        </a:spcBef>
        <a:spcAft>
          <a:spcPts val="0"/>
        </a:spcAft>
        <a:buClrTx/>
        <a:buSzTx/>
        <a:buFontTx/>
        <a:buNone/>
        <a:tabLst/>
        <a:defRPr sz="3000" b="1" i="0" u="none" strike="noStrike" cap="none" spc="0" baseline="0">
          <a:ln>
            <a:noFill/>
          </a:ln>
          <a:solidFill>
            <a:schemeClr val="accent2"/>
          </a:solidFill>
          <a:uFillTx/>
          <a:latin typeface="Arial"/>
          <a:ea typeface="Arial"/>
          <a:cs typeface="Arial"/>
          <a:sym typeface="Arial"/>
        </a:defRPr>
      </a:lvl7pPr>
      <a:lvl8pPr marL="0" marR="0" indent="1371600" algn="l" defTabSz="914400" rtl="0" latinLnBrk="0">
        <a:lnSpc>
          <a:spcPct val="100000"/>
        </a:lnSpc>
        <a:spcBef>
          <a:spcPts val="0"/>
        </a:spcBef>
        <a:spcAft>
          <a:spcPts val="0"/>
        </a:spcAft>
        <a:buClrTx/>
        <a:buSzTx/>
        <a:buFontTx/>
        <a:buNone/>
        <a:tabLst/>
        <a:defRPr sz="3000" b="1" i="0" u="none" strike="noStrike" cap="none" spc="0" baseline="0">
          <a:ln>
            <a:noFill/>
          </a:ln>
          <a:solidFill>
            <a:schemeClr val="accent2"/>
          </a:solidFill>
          <a:uFillTx/>
          <a:latin typeface="Arial"/>
          <a:ea typeface="Arial"/>
          <a:cs typeface="Arial"/>
          <a:sym typeface="Arial"/>
        </a:defRPr>
      </a:lvl8pPr>
      <a:lvl9pPr marL="0" marR="0" indent="1828800" algn="l" defTabSz="914400" rtl="0" latinLnBrk="0">
        <a:lnSpc>
          <a:spcPct val="100000"/>
        </a:lnSpc>
        <a:spcBef>
          <a:spcPts val="0"/>
        </a:spcBef>
        <a:spcAft>
          <a:spcPts val="0"/>
        </a:spcAft>
        <a:buClrTx/>
        <a:buSzTx/>
        <a:buFontTx/>
        <a:buNone/>
        <a:tabLst/>
        <a:defRPr sz="3000" b="1" i="0" u="none" strike="noStrike" cap="none" spc="0" baseline="0">
          <a:ln>
            <a:noFill/>
          </a:ln>
          <a:solidFill>
            <a:schemeClr val="accent2"/>
          </a:solidFill>
          <a:uFillTx/>
          <a:latin typeface="Arial"/>
          <a:ea typeface="Arial"/>
          <a:cs typeface="Arial"/>
          <a:sym typeface="Arial"/>
        </a:defRPr>
      </a:lvl9pPr>
    </p:titleStyle>
    <p:bodyStyle>
      <a:lvl1pPr marL="342900" marR="0" indent="-342900"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0000"/>
          </a:solidFill>
          <a:uFillTx/>
          <a:latin typeface="Arial"/>
          <a:ea typeface="Arial"/>
          <a:cs typeface="Arial"/>
          <a:sym typeface="Arial"/>
        </a:defRPr>
      </a:lvl1pPr>
      <a:lvl2pPr marL="790575" marR="0" indent="-333375"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0000"/>
          </a:solidFill>
          <a:uFillTx/>
          <a:latin typeface="Arial"/>
          <a:ea typeface="Arial"/>
          <a:cs typeface="Arial"/>
          <a:sym typeface="Arial"/>
        </a:defRPr>
      </a:lvl2pPr>
      <a:lvl3pPr marL="1234439" marR="0" indent="-320039"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0000"/>
          </a:solidFill>
          <a:uFillTx/>
          <a:latin typeface="Arial"/>
          <a:ea typeface="Arial"/>
          <a:cs typeface="Arial"/>
          <a:sym typeface="Arial"/>
        </a:defRPr>
      </a:lvl3pPr>
      <a:lvl4pPr marL="1691639" marR="0" indent="-320039"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0000"/>
          </a:solidFill>
          <a:uFillTx/>
          <a:latin typeface="Arial"/>
          <a:ea typeface="Arial"/>
          <a:cs typeface="Arial"/>
          <a:sym typeface="Arial"/>
        </a:defRPr>
      </a:lvl4pPr>
      <a:lvl5pPr marL="2148839" marR="0" indent="-320039"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0000"/>
          </a:solidFill>
          <a:uFillTx/>
          <a:latin typeface="Arial"/>
          <a:ea typeface="Arial"/>
          <a:cs typeface="Arial"/>
          <a:sym typeface="Arial"/>
        </a:defRPr>
      </a:lvl5pPr>
      <a:lvl6pPr marL="2606039" marR="0" indent="-320039"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0000"/>
          </a:solidFill>
          <a:uFillTx/>
          <a:latin typeface="Arial"/>
          <a:ea typeface="Arial"/>
          <a:cs typeface="Arial"/>
          <a:sym typeface="Arial"/>
        </a:defRPr>
      </a:lvl6pPr>
      <a:lvl7pPr marL="3063239" marR="0" indent="-320039"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0000"/>
          </a:solidFill>
          <a:uFillTx/>
          <a:latin typeface="Arial"/>
          <a:ea typeface="Arial"/>
          <a:cs typeface="Arial"/>
          <a:sym typeface="Arial"/>
        </a:defRPr>
      </a:lvl7pPr>
      <a:lvl8pPr marL="3520440" marR="0" indent="-320040"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0000"/>
          </a:solidFill>
          <a:uFillTx/>
          <a:latin typeface="Arial"/>
          <a:ea typeface="Arial"/>
          <a:cs typeface="Arial"/>
          <a:sym typeface="Arial"/>
        </a:defRPr>
      </a:lvl8pPr>
      <a:lvl9pPr marL="3977640" marR="0" indent="-320040"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onathan.Montgomery@ucl.ac.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Shape 114"/>
          <p:cNvSpPr>
            <a:spLocks noGrp="1"/>
          </p:cNvSpPr>
          <p:nvPr>
            <p:ph type="title"/>
          </p:nvPr>
        </p:nvSpPr>
        <p:spPr>
          <a:xfrm>
            <a:off x="323527" y="1700808"/>
            <a:ext cx="8496301" cy="1368426"/>
          </a:xfrm>
          <a:prstGeom prst="rect">
            <a:avLst/>
          </a:prstGeom>
        </p:spPr>
        <p:txBody>
          <a:bodyPr>
            <a:noAutofit/>
          </a:bodyPr>
          <a:lstStyle/>
          <a:p>
            <a:r>
              <a:rPr lang="en-GB" sz="3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Modification of the human genome: </a:t>
            </a:r>
            <a:br>
              <a:rPr lang="en-GB" sz="3600" dirty="0">
                <a:effectLst/>
                <a:latin typeface="Calibri" panose="020F0502020204030204" pitchFamily="34" charset="0"/>
                <a:ea typeface="Times New Roman" panose="02020603050405020304" pitchFamily="18" charset="0"/>
                <a:cs typeface="Times New Roman" panose="02020603050405020304" pitchFamily="18" charset="0"/>
              </a:rPr>
            </a:br>
            <a:r>
              <a:rPr lang="en-GB" sz="3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Human rights challenges raised by</a:t>
            </a:r>
            <a:br>
              <a:rPr lang="en-GB" sz="3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en-GB" sz="3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scientific and technical developments</a:t>
            </a:r>
            <a:endParaRPr lang="en-GB" sz="3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15" name="Shape 115"/>
          <p:cNvSpPr>
            <a:spLocks noGrp="1"/>
          </p:cNvSpPr>
          <p:nvPr>
            <p:ph type="body" idx="1"/>
          </p:nvPr>
        </p:nvSpPr>
        <p:spPr>
          <a:xfrm>
            <a:off x="323527" y="3645024"/>
            <a:ext cx="8496301" cy="3097213"/>
          </a:xfrm>
          <a:prstGeom prst="rect">
            <a:avLst/>
          </a:prstGeom>
        </p:spPr>
        <p:txBody>
          <a:bodyPr/>
          <a:lstStyle/>
          <a:p>
            <a:r>
              <a:t>Jonathan Montgomery, </a:t>
            </a:r>
          </a:p>
          <a:p>
            <a:r>
              <a:t>Professor of Health Care Law</a:t>
            </a:r>
          </a:p>
          <a:p>
            <a:pPr>
              <a:defRPr u="sng"/>
            </a:pPr>
            <a:r>
              <a:rPr>
                <a:solidFill>
                  <a:srgbClr val="4B4620"/>
                </a:solidFill>
                <a:uFill>
                  <a:solidFill>
                    <a:srgbClr val="4B4620"/>
                  </a:solidFill>
                </a:uFill>
                <a:hlinkClick r:id="rId2"/>
              </a:rPr>
              <a:t>Jonathan.Montgomery@ucl.ac.uk</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0D0CC89-AAF9-E340-A08F-B3056052FCF7}"/>
              </a:ext>
            </a:extLst>
          </p:cNvPr>
          <p:cNvSpPr>
            <a:spLocks noGrp="1"/>
          </p:cNvSpPr>
          <p:nvPr>
            <p:ph type="body" idx="1"/>
          </p:nvPr>
        </p:nvSpPr>
        <p:spPr>
          <a:xfrm>
            <a:off x="330199" y="1284270"/>
            <a:ext cx="8342901" cy="4108771"/>
          </a:xfrm>
        </p:spPr>
        <p:txBody>
          <a:bodyPr>
            <a:noAutofit/>
          </a:bodyPr>
          <a:lstStyle/>
          <a:p>
            <a:pPr marL="0" indent="0">
              <a:buNone/>
            </a:pPr>
            <a:r>
              <a:rPr lang="en-GB" dirty="0">
                <a:effectLst/>
                <a:latin typeface="+mn-lt"/>
                <a:ea typeface="Times New Roman" panose="02020603050405020304" pitchFamily="18" charset="0"/>
                <a:cs typeface="Times New Roman" panose="02020603050405020304" pitchFamily="18" charset="0"/>
              </a:rPr>
              <a:t>‘Deliberate </a:t>
            </a:r>
            <a:r>
              <a:rPr lang="en-GB" dirty="0" err="1">
                <a:effectLst/>
                <a:latin typeface="+mn-lt"/>
                <a:ea typeface="Times New Roman" panose="02020603050405020304" pitchFamily="18" charset="0"/>
                <a:cs typeface="Times New Roman" panose="02020603050405020304" pitchFamily="18" charset="0"/>
              </a:rPr>
              <a:t>germline</a:t>
            </a:r>
            <a:r>
              <a:rPr lang="en-GB" dirty="0">
                <a:effectLst/>
                <a:latin typeface="+mn-lt"/>
                <a:ea typeface="Times New Roman" panose="02020603050405020304" pitchFamily="18" charset="0"/>
                <a:cs typeface="Times New Roman" panose="02020603050405020304" pitchFamily="18" charset="0"/>
              </a:rPr>
              <a:t> editing in human beings would cross a line viewed as ethically inviolable.’</a:t>
            </a:r>
            <a:r>
              <a:rPr lang="en-GB" dirty="0">
                <a:effectLst/>
                <a:latin typeface="+mn-lt"/>
              </a:rPr>
              <a:t>  R2115 (2017)</a:t>
            </a:r>
          </a:p>
          <a:p>
            <a:pPr marL="0" indent="0">
              <a:buNone/>
            </a:pPr>
            <a:endParaRPr lang="en-GB" dirty="0">
              <a:latin typeface="+mn-lt"/>
            </a:endParaRPr>
          </a:p>
          <a:p>
            <a:pPr marL="0" indent="0">
              <a:buNone/>
            </a:pPr>
            <a:r>
              <a:rPr lang="en-GB" dirty="0">
                <a:effectLst/>
                <a:latin typeface="+mn-lt"/>
                <a:ea typeface="Times New Roman" panose="02020603050405020304" pitchFamily="18" charset="0"/>
                <a:cs typeface="Times New Roman" panose="02020603050405020304" pitchFamily="18" charset="0"/>
              </a:rPr>
              <a:t>An intervention seeking to modify the human genome may only be undertaken for preventive, diagnostic or therapeutic purposes and only if its aim is not to introduce any modification in the genome of any descendants. (Oviedo Art 13)</a:t>
            </a:r>
          </a:p>
          <a:p>
            <a:pPr marL="0" indent="0">
              <a:buNone/>
            </a:pPr>
            <a:endParaRPr lang="en-GB" dirty="0">
              <a:latin typeface="+mn-lt"/>
              <a:ea typeface="Times New Roman" panose="02020603050405020304" pitchFamily="18" charset="0"/>
              <a:cs typeface="Times New Roman" panose="02020603050405020304" pitchFamily="18" charset="0"/>
            </a:endParaRPr>
          </a:p>
          <a:p>
            <a:pPr marL="0" indent="0">
              <a:buNone/>
            </a:pPr>
            <a:r>
              <a:rPr lang="en-GB" dirty="0">
                <a:effectLst/>
                <a:latin typeface="+mn-lt"/>
                <a:ea typeface="Times New Roman" panose="02020603050405020304" pitchFamily="18" charset="0"/>
                <a:cs typeface="Times New Roman" panose="02020603050405020304" pitchFamily="18" charset="0"/>
              </a:rPr>
              <a:t>‘Echoes a wide international consensus’ Rogers &amp; de </a:t>
            </a:r>
            <a:r>
              <a:rPr lang="en-GB" dirty="0" err="1">
                <a:effectLst/>
                <a:latin typeface="+mn-lt"/>
                <a:ea typeface="Times New Roman" panose="02020603050405020304" pitchFamily="18" charset="0"/>
                <a:cs typeface="Times New Roman" panose="02020603050405020304" pitchFamily="18" charset="0"/>
              </a:rPr>
              <a:t>Bousingen</a:t>
            </a:r>
            <a:r>
              <a:rPr lang="en-GB" dirty="0">
                <a:effectLst/>
                <a:latin typeface="+mn-lt"/>
                <a:ea typeface="Times New Roman" panose="02020603050405020304" pitchFamily="18" charset="0"/>
                <a:cs typeface="Times New Roman" panose="02020603050405020304" pitchFamily="18" charset="0"/>
              </a:rPr>
              <a:t> </a:t>
            </a:r>
            <a:r>
              <a:rPr lang="en-GB" i="1" dirty="0">
                <a:effectLst/>
                <a:latin typeface="+mn-lt"/>
                <a:ea typeface="Times New Roman" panose="02020603050405020304" pitchFamily="18" charset="0"/>
                <a:cs typeface="Times New Roman" panose="02020603050405020304" pitchFamily="18" charset="0"/>
              </a:rPr>
              <a:t>Bioethics in Europe </a:t>
            </a:r>
            <a:r>
              <a:rPr lang="en-GB" dirty="0">
                <a:effectLst/>
                <a:latin typeface="+mn-lt"/>
                <a:ea typeface="Times New Roman" panose="02020603050405020304" pitchFamily="18" charset="0"/>
                <a:cs typeface="Times New Roman" panose="02020603050405020304" pitchFamily="18" charset="0"/>
              </a:rPr>
              <a:t>(1995) p 93</a:t>
            </a:r>
          </a:p>
        </p:txBody>
      </p:sp>
    </p:spTree>
    <p:extLst>
      <p:ext uri="{BB962C8B-B14F-4D97-AF65-F5344CB8AC3E}">
        <p14:creationId xmlns:p14="http://schemas.microsoft.com/office/powerpoint/2010/main" val="414410968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3971-8D32-E44C-BCC1-60A0CD425506}"/>
              </a:ext>
            </a:extLst>
          </p:cNvPr>
          <p:cNvSpPr>
            <a:spLocks noGrp="1"/>
          </p:cNvSpPr>
          <p:nvPr>
            <p:ph type="title"/>
          </p:nvPr>
        </p:nvSpPr>
        <p:spPr/>
        <p:txBody>
          <a:bodyPr/>
          <a:lstStyle/>
          <a:p>
            <a:r>
              <a:rPr lang="en-GB" dirty="0"/>
              <a:t>The need for an ‘affirmative genealogy’</a:t>
            </a:r>
            <a:br>
              <a:rPr lang="en-GB" dirty="0"/>
            </a:b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‘opens our minds to the way in which historically embodied meaning calls upon us.‘ Hans </a:t>
            </a:r>
            <a:r>
              <a:rPr lang="en-GB" sz="1800" dirty="0" err="1">
                <a:effectLst/>
                <a:latin typeface="Calibri" panose="020F0502020204030204" pitchFamily="34" charset="0"/>
                <a:ea typeface="Times New Roman" panose="02020603050405020304" pitchFamily="18" charset="0"/>
                <a:cs typeface="Times New Roman" panose="02020603050405020304" pitchFamily="18" charset="0"/>
              </a:rPr>
              <a:t>Joas</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The Sacredness of the Person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(2013)</a:t>
            </a:r>
            <a:r>
              <a:rPr lang="en-GB" dirty="0">
                <a:effectLst/>
              </a:rPr>
              <a:t> </a:t>
            </a:r>
            <a:endParaRPr lang="en-US" dirty="0"/>
          </a:p>
        </p:txBody>
      </p:sp>
      <p:sp>
        <p:nvSpPr>
          <p:cNvPr id="3" name="Text Placeholder 2">
            <a:extLst>
              <a:ext uri="{FF2B5EF4-FFF2-40B4-BE49-F238E27FC236}">
                <a16:creationId xmlns:a16="http://schemas.microsoft.com/office/drawing/2014/main" id="{F8313F97-2828-7941-B80B-9968E31D6CCC}"/>
              </a:ext>
            </a:extLst>
          </p:cNvPr>
          <p:cNvSpPr>
            <a:spLocks noGrp="1"/>
          </p:cNvSpPr>
          <p:nvPr>
            <p:ph type="body" idx="1"/>
          </p:nvPr>
        </p:nvSpPr>
        <p:spPr/>
        <p:txBody>
          <a:bodyPr>
            <a:normAutofit fontScale="92500" lnSpcReduction="20000"/>
          </a:bodyPr>
          <a:lstStyle/>
          <a:p>
            <a:r>
              <a:rPr lang="en-GB" dirty="0"/>
              <a:t>Living documents not originalist fundamentalism</a:t>
            </a:r>
          </a:p>
          <a:p>
            <a:r>
              <a:rPr lang="en-GB" dirty="0"/>
              <a:t>Human Rights conventions have specific histories</a:t>
            </a:r>
          </a:p>
          <a:p>
            <a:pPr lvl="1"/>
            <a:r>
              <a:rPr lang="en-GB" dirty="0"/>
              <a:t>Experts, politicians, publics</a:t>
            </a:r>
          </a:p>
          <a:p>
            <a:r>
              <a:rPr lang="en-GB" dirty="0"/>
              <a:t>‘Value generalisation’</a:t>
            </a:r>
          </a:p>
          <a:p>
            <a:pPr lvl="1"/>
            <a:r>
              <a:rPr lang="en-GB" dirty="0"/>
              <a:t>Premature harmonisation?</a:t>
            </a:r>
          </a:p>
          <a:p>
            <a:pPr lvl="1"/>
            <a:r>
              <a:rPr lang="en-GB" dirty="0"/>
              <a:t>Acceptable margins of appreciation (subsidiarity)</a:t>
            </a:r>
          </a:p>
          <a:p>
            <a:r>
              <a:rPr lang="en-GB" dirty="0"/>
              <a:t>Three concerns</a:t>
            </a:r>
          </a:p>
          <a:p>
            <a:pPr lvl="1"/>
            <a:r>
              <a:rPr lang="en-GB" dirty="0"/>
              <a:t>Pluralism, Relativism, Nihilism (mere ’fiat’)</a:t>
            </a:r>
          </a:p>
          <a:p>
            <a:endParaRPr lang="en-GB" dirty="0"/>
          </a:p>
          <a:p>
            <a:endParaRPr lang="en-US" dirty="0"/>
          </a:p>
        </p:txBody>
      </p:sp>
    </p:spTree>
    <p:extLst>
      <p:ext uri="{BB962C8B-B14F-4D97-AF65-F5344CB8AC3E}">
        <p14:creationId xmlns:p14="http://schemas.microsoft.com/office/powerpoint/2010/main" val="344125343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83381-631B-5A48-BEAF-EE44BDE09AFB}"/>
              </a:ext>
            </a:extLst>
          </p:cNvPr>
          <p:cNvSpPr>
            <a:spLocks noGrp="1"/>
          </p:cNvSpPr>
          <p:nvPr>
            <p:ph type="title"/>
          </p:nvPr>
        </p:nvSpPr>
        <p:spPr/>
        <p:txBody>
          <a:bodyPr/>
          <a:lstStyle/>
          <a:p>
            <a:r>
              <a:rPr lang="en-GB" dirty="0"/>
              <a:t>A genealogy of Art 13: long-standing concerns over… Absolutism</a:t>
            </a:r>
            <a:endParaRPr lang="en-US" dirty="0"/>
          </a:p>
        </p:txBody>
      </p:sp>
      <p:sp>
        <p:nvSpPr>
          <p:cNvPr id="3" name="Text Placeholder 2">
            <a:extLst>
              <a:ext uri="{FF2B5EF4-FFF2-40B4-BE49-F238E27FC236}">
                <a16:creationId xmlns:a16="http://schemas.microsoft.com/office/drawing/2014/main" id="{240ECCBB-FE7C-E948-B677-0B98FB89BA46}"/>
              </a:ext>
            </a:extLst>
          </p:cNvPr>
          <p:cNvSpPr>
            <a:spLocks noGrp="1"/>
          </p:cNvSpPr>
          <p:nvPr>
            <p:ph type="body" idx="1"/>
          </p:nvPr>
        </p:nvSpPr>
        <p:spPr>
          <a:xfrm>
            <a:off x="330200" y="2205038"/>
            <a:ext cx="8489950" cy="4298591"/>
          </a:xfrm>
        </p:spPr>
        <p:txBody>
          <a:bodyPr>
            <a:normAutofit fontScale="92500" lnSpcReduction="10000"/>
          </a:bodyPr>
          <a:lstStyle/>
          <a:p>
            <a:r>
              <a:rPr lang="en-GB" sz="2600" dirty="0">
                <a:effectLst/>
                <a:latin typeface="Calibri" panose="020F0502020204030204" pitchFamily="34" charset="0"/>
                <a:ea typeface="Times New Roman" panose="02020603050405020304" pitchFamily="18" charset="0"/>
                <a:cs typeface="Times New Roman" panose="02020603050405020304" pitchFamily="18" charset="0"/>
              </a:rPr>
              <a:t>‘</a:t>
            </a:r>
            <a:r>
              <a:rPr lang="en-GB" dirty="0">
                <a:effectLst/>
                <a:latin typeface="Calibri" panose="020F0502020204030204" pitchFamily="34" charset="0"/>
                <a:ea typeface="Times New Roman" panose="02020603050405020304" pitchFamily="18" charset="0"/>
                <a:cs typeface="Times New Roman" panose="02020603050405020304" pitchFamily="18" charset="0"/>
              </a:rPr>
              <a:t>exceptional cases (where there is no conceivable alternative) in order to correct recognised abnormalities provided that it is carried out for the purpose of ending of alleviating severe human suffering and that strict standards of reliability and safety are observed.’  (Dec 1992)</a:t>
            </a:r>
          </a:p>
          <a:p>
            <a:r>
              <a:rPr lang="en-GB" dirty="0">
                <a:latin typeface="Calibri" panose="020F0502020204030204" pitchFamily="34" charset="0"/>
                <a:cs typeface="Times New Roman" panose="02020603050405020304" pitchFamily="18" charset="0"/>
              </a:rPr>
              <a:t>With regulatory oversight  from ‘</a:t>
            </a:r>
            <a:r>
              <a:rPr lang="en-GB" dirty="0">
                <a:effectLst/>
                <a:latin typeface="Calibri" panose="020F0502020204030204" pitchFamily="34" charset="0"/>
                <a:ea typeface="Times New Roman" panose="02020603050405020304" pitchFamily="18" charset="0"/>
                <a:cs typeface="Times New Roman" panose="02020603050405020304" pitchFamily="18" charset="0"/>
              </a:rPr>
              <a:t>an independent body, preferably a national ethics committee’</a:t>
            </a:r>
            <a:r>
              <a:rPr lang="en-GB" dirty="0">
                <a:effectLst/>
              </a:rPr>
              <a:t> </a:t>
            </a:r>
          </a:p>
          <a:p>
            <a:r>
              <a:rPr lang="en-GB" dirty="0">
                <a:latin typeface="Calibri" panose="020F0502020204030204" pitchFamily="34" charset="0"/>
                <a:ea typeface="Times New Roman" panose="02020603050405020304" pitchFamily="18" charset="0"/>
                <a:cs typeface="Times New Roman" panose="02020603050405020304" pitchFamily="18" charset="0"/>
              </a:rPr>
              <a:t>Rejected with unanimous agreement on need for periodic review (5 years discussed)</a:t>
            </a:r>
          </a:p>
          <a:p>
            <a:r>
              <a:rPr lang="en-GB" dirty="0">
                <a:effectLst/>
                <a:latin typeface="Calibri" panose="020F0502020204030204" pitchFamily="34" charset="0"/>
                <a:ea typeface="Times New Roman" panose="02020603050405020304" pitchFamily="18" charset="0"/>
                <a:cs typeface="Times New Roman" panose="02020603050405020304" pitchFamily="18" charset="0"/>
              </a:rPr>
              <a:t>Attempt to insert ‘given the current state of scientific knowledge’ rejected</a:t>
            </a:r>
          </a:p>
          <a:p>
            <a:pPr lvl="1"/>
            <a:endParaRPr lang="en-GB" dirty="0"/>
          </a:p>
          <a:p>
            <a:pPr lvl="1"/>
            <a:endParaRPr lang="en-US" dirty="0"/>
          </a:p>
        </p:txBody>
      </p:sp>
    </p:spTree>
    <p:extLst>
      <p:ext uri="{BB962C8B-B14F-4D97-AF65-F5344CB8AC3E}">
        <p14:creationId xmlns:p14="http://schemas.microsoft.com/office/powerpoint/2010/main" val="180165645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DA941-1D12-4745-A0AC-57BBF0891B83}"/>
              </a:ext>
            </a:extLst>
          </p:cNvPr>
          <p:cNvSpPr>
            <a:spLocks noGrp="1"/>
          </p:cNvSpPr>
          <p:nvPr>
            <p:ph type="title"/>
          </p:nvPr>
        </p:nvSpPr>
        <p:spPr>
          <a:xfrm>
            <a:off x="330200" y="722544"/>
            <a:ext cx="8489950" cy="1296988"/>
          </a:xfrm>
        </p:spPr>
        <p:txBody>
          <a:bodyPr/>
          <a:lstStyle/>
          <a:p>
            <a:r>
              <a:rPr lang="en-GB" dirty="0"/>
              <a:t>... Unintended consequences</a:t>
            </a:r>
            <a:endParaRPr lang="en-US" dirty="0"/>
          </a:p>
        </p:txBody>
      </p:sp>
      <p:sp>
        <p:nvSpPr>
          <p:cNvPr id="3" name="Text Placeholder 2">
            <a:extLst>
              <a:ext uri="{FF2B5EF4-FFF2-40B4-BE49-F238E27FC236}">
                <a16:creationId xmlns:a16="http://schemas.microsoft.com/office/drawing/2014/main" id="{FEF2D0B6-59B4-1846-82D3-49C02D429B29}"/>
              </a:ext>
            </a:extLst>
          </p:cNvPr>
          <p:cNvSpPr>
            <a:spLocks noGrp="1"/>
          </p:cNvSpPr>
          <p:nvPr>
            <p:ph type="body" idx="1"/>
          </p:nvPr>
        </p:nvSpPr>
        <p:spPr>
          <a:xfrm>
            <a:off x="330200" y="2223106"/>
            <a:ext cx="8489950" cy="3457575"/>
          </a:xfrm>
        </p:spPr>
        <p:txBody>
          <a:bodyPr>
            <a:normAutofit fontScale="85000" lnSpcReduction="10000"/>
          </a:bodyPr>
          <a:lstStyle/>
          <a:p>
            <a:r>
              <a:rPr lang="en-GB" dirty="0"/>
              <a:t>Steering Committee considered risk that cancer treatments with side effects that interfered with </a:t>
            </a:r>
            <a:r>
              <a:rPr lang="en-GB" dirty="0" err="1"/>
              <a:t>germline</a:t>
            </a:r>
            <a:r>
              <a:rPr lang="en-GB" dirty="0"/>
              <a:t> (1993)</a:t>
            </a:r>
          </a:p>
          <a:p>
            <a:r>
              <a:rPr lang="en-GB" dirty="0"/>
              <a:t>Intentions rather than objective effects to address this (1994)</a:t>
            </a:r>
          </a:p>
          <a:p>
            <a:pPr lvl="1"/>
            <a:r>
              <a:rPr lang="en-GB" dirty="0"/>
              <a:t>Compare objective test offered in 1995 ‘without any intervention in the germ-line’</a:t>
            </a:r>
          </a:p>
          <a:p>
            <a:r>
              <a:rPr lang="en-GB" dirty="0"/>
              <a:t>Assumed that this was assessable because there would be oversight from research ethics committees (1994)</a:t>
            </a:r>
          </a:p>
          <a:p>
            <a:r>
              <a:rPr lang="en-GB" dirty="0"/>
              <a:t>Assumed the article would be reviewed (1994)</a:t>
            </a:r>
            <a:endParaRPr lang="en-US" dirty="0"/>
          </a:p>
        </p:txBody>
      </p:sp>
    </p:spTree>
    <p:extLst>
      <p:ext uri="{BB962C8B-B14F-4D97-AF65-F5344CB8AC3E}">
        <p14:creationId xmlns:p14="http://schemas.microsoft.com/office/powerpoint/2010/main" val="203542577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F5AAF-4C92-5F49-A20C-F77B2E5CFC0D}"/>
              </a:ext>
            </a:extLst>
          </p:cNvPr>
          <p:cNvSpPr>
            <a:spLocks noGrp="1"/>
          </p:cNvSpPr>
          <p:nvPr>
            <p:ph type="title"/>
          </p:nvPr>
        </p:nvSpPr>
        <p:spPr/>
        <p:txBody>
          <a:bodyPr/>
          <a:lstStyle/>
          <a:p>
            <a:r>
              <a:rPr lang="en-GB" dirty="0"/>
              <a:t>Language and explanations are unstable</a:t>
            </a:r>
            <a:endParaRPr lang="en-US" dirty="0"/>
          </a:p>
        </p:txBody>
      </p:sp>
      <p:sp>
        <p:nvSpPr>
          <p:cNvPr id="3" name="Text Placeholder 2">
            <a:extLst>
              <a:ext uri="{FF2B5EF4-FFF2-40B4-BE49-F238E27FC236}">
                <a16:creationId xmlns:a16="http://schemas.microsoft.com/office/drawing/2014/main" id="{5C271B34-D8CB-A44F-B205-1CDDF06C9130}"/>
              </a:ext>
            </a:extLst>
          </p:cNvPr>
          <p:cNvSpPr>
            <a:spLocks noGrp="1"/>
          </p:cNvSpPr>
          <p:nvPr>
            <p:ph type="body" idx="1"/>
          </p:nvPr>
        </p:nvSpPr>
        <p:spPr>
          <a:xfrm>
            <a:off x="330200" y="2083371"/>
            <a:ext cx="8489950" cy="4295168"/>
          </a:xfrm>
        </p:spPr>
        <p:txBody>
          <a:bodyPr>
            <a:normAutofit fontScale="85000" lnSpcReduction="10000"/>
          </a:bodyPr>
          <a:lstStyle/>
          <a:p>
            <a:r>
              <a:rPr lang="en-GB" dirty="0"/>
              <a:t>‘Genome’ not ’germ cell line’</a:t>
            </a:r>
          </a:p>
          <a:p>
            <a:r>
              <a:rPr lang="en-GB" dirty="0"/>
              <a:t>‘Intervention’, ’modification’ not ‘interference’</a:t>
            </a:r>
          </a:p>
          <a:p>
            <a:pPr lvl="1"/>
            <a:r>
              <a:rPr lang="en-GB" dirty="0"/>
              <a:t>Now ‘editing’</a:t>
            </a:r>
          </a:p>
          <a:p>
            <a:pPr lvl="1"/>
            <a:r>
              <a:rPr lang="en-GB" dirty="0"/>
              <a:t>Not ‘engineering’ R934 (1982)</a:t>
            </a:r>
          </a:p>
          <a:p>
            <a:r>
              <a:rPr lang="en-GB" dirty="0"/>
              <a:t>‘Aim’ to ‘unforeseen side-effects’ and ‘intention’ (explanatory report)</a:t>
            </a:r>
          </a:p>
          <a:p>
            <a:r>
              <a:rPr lang="en-GB" dirty="0"/>
              <a:t>Art 13 proposed ‘owing to this uncertainty’ about effects</a:t>
            </a:r>
          </a:p>
          <a:p>
            <a:r>
              <a:rPr lang="en-GB" dirty="0"/>
              <a:t>‘Right to inherit a genetic inheritance that has not been artificially changed’ but with exceptions ‘for example in the field of therapeutic applications’ R934 (1982) based on Arts 2 &amp; 3 ECHR</a:t>
            </a:r>
            <a:endParaRPr lang="en-US" dirty="0"/>
          </a:p>
        </p:txBody>
      </p:sp>
    </p:spTree>
    <p:extLst>
      <p:ext uri="{BB962C8B-B14F-4D97-AF65-F5344CB8AC3E}">
        <p14:creationId xmlns:p14="http://schemas.microsoft.com/office/powerpoint/2010/main" val="246868182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817EA-DCC6-9640-A355-825EC52630EF}"/>
              </a:ext>
            </a:extLst>
          </p:cNvPr>
          <p:cNvSpPr>
            <a:spLocks noGrp="1"/>
          </p:cNvSpPr>
          <p:nvPr>
            <p:ph type="title"/>
          </p:nvPr>
        </p:nvSpPr>
        <p:spPr>
          <a:xfrm>
            <a:off x="330200" y="665726"/>
            <a:ext cx="8489950" cy="1539312"/>
          </a:xfrm>
        </p:spPr>
        <p:txBody>
          <a:bodyPr/>
          <a:lstStyle/>
          <a:p>
            <a:r>
              <a:rPr lang="en-GB" dirty="0"/>
              <a:t>Human Rights Challenges to denial of access to germ-line therapies</a:t>
            </a:r>
            <a:endParaRPr lang="en-US" dirty="0"/>
          </a:p>
        </p:txBody>
      </p:sp>
      <p:sp>
        <p:nvSpPr>
          <p:cNvPr id="3" name="Text Placeholder 2">
            <a:extLst>
              <a:ext uri="{FF2B5EF4-FFF2-40B4-BE49-F238E27FC236}">
                <a16:creationId xmlns:a16="http://schemas.microsoft.com/office/drawing/2014/main" id="{BFE6B4FE-5AE3-5244-A77F-E87C2BC1B364}"/>
              </a:ext>
            </a:extLst>
          </p:cNvPr>
          <p:cNvSpPr>
            <a:spLocks noGrp="1"/>
          </p:cNvSpPr>
          <p:nvPr>
            <p:ph type="body" idx="1"/>
          </p:nvPr>
        </p:nvSpPr>
        <p:spPr>
          <a:xfrm>
            <a:off x="330200" y="1918264"/>
            <a:ext cx="8489950" cy="4287659"/>
          </a:xfrm>
        </p:spPr>
        <p:txBody>
          <a:bodyPr>
            <a:noAutofit/>
          </a:bodyPr>
          <a:lstStyle/>
          <a:p>
            <a:r>
              <a:rPr lang="en-GB" sz="2400" dirty="0"/>
              <a:t>Equitable access (Art 3), non-discrimination (Art 11)</a:t>
            </a:r>
          </a:p>
          <a:p>
            <a:r>
              <a:rPr lang="en-GB" sz="2400" dirty="0"/>
              <a:t>Private life (ECHR Art 8) engaged and legitimate competing interests must be balanced, fairly and not arbitrarily</a:t>
            </a:r>
          </a:p>
          <a:p>
            <a:pPr lvl="1"/>
            <a:r>
              <a:rPr lang="en-GB" sz="2400" dirty="0"/>
              <a:t>Blanket bans deny chance to balance</a:t>
            </a:r>
          </a:p>
          <a:p>
            <a:r>
              <a:rPr lang="en-GB" sz="2400" dirty="0"/>
              <a:t>Benefits of advances must be available to all (</a:t>
            </a:r>
            <a:r>
              <a:rPr lang="en-GB" sz="2000" dirty="0"/>
              <a:t>UNESCO Universal Declaration on the Human Genome and Human Rights 1997, Art 12)</a:t>
            </a:r>
          </a:p>
          <a:p>
            <a:r>
              <a:rPr lang="en-GB" sz="2400" dirty="0"/>
              <a:t> Progress should be available to ‘future generations’ and ‘all humanity’ (Oviedo preamble)</a:t>
            </a:r>
          </a:p>
          <a:p>
            <a:r>
              <a:rPr lang="en-GB" sz="2400" dirty="0"/>
              <a:t>Holding on to the ‘germ-line prohibition is an example of ‘the interest of society’ prevailing over the individual in breach of Art 2 of Oviedo</a:t>
            </a:r>
          </a:p>
        </p:txBody>
      </p:sp>
    </p:spTree>
    <p:extLst>
      <p:ext uri="{BB962C8B-B14F-4D97-AF65-F5344CB8AC3E}">
        <p14:creationId xmlns:p14="http://schemas.microsoft.com/office/powerpoint/2010/main" val="233839330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C3EC0-B7BD-3849-9FD5-89FA46D9201B}"/>
              </a:ext>
            </a:extLst>
          </p:cNvPr>
          <p:cNvSpPr>
            <a:spLocks noGrp="1"/>
          </p:cNvSpPr>
          <p:nvPr>
            <p:ph type="title"/>
          </p:nvPr>
        </p:nvSpPr>
        <p:spPr/>
        <p:txBody>
          <a:bodyPr/>
          <a:lstStyle/>
          <a:p>
            <a:r>
              <a:rPr lang="en-GB" dirty="0"/>
              <a:t>Time for ‘broad and informed public debate’…</a:t>
            </a:r>
            <a:endParaRPr lang="en-US" dirty="0"/>
          </a:p>
        </p:txBody>
      </p:sp>
      <p:sp>
        <p:nvSpPr>
          <p:cNvPr id="3" name="Text Placeholder 2">
            <a:extLst>
              <a:ext uri="{FF2B5EF4-FFF2-40B4-BE49-F238E27FC236}">
                <a16:creationId xmlns:a16="http://schemas.microsoft.com/office/drawing/2014/main" id="{42F82CC2-19C6-0149-BBCD-1A5426A08AF2}"/>
              </a:ext>
            </a:extLst>
          </p:cNvPr>
          <p:cNvSpPr>
            <a:spLocks noGrp="1"/>
          </p:cNvSpPr>
          <p:nvPr>
            <p:ph type="body" idx="1"/>
          </p:nvPr>
        </p:nvSpPr>
        <p:spPr>
          <a:xfrm>
            <a:off x="330200" y="1909174"/>
            <a:ext cx="8489950" cy="3457575"/>
          </a:xfrm>
        </p:spPr>
        <p:txBody>
          <a:bodyPr>
            <a:normAutofit fontScale="92500" lnSpcReduction="20000"/>
          </a:bodyPr>
          <a:lstStyle/>
          <a:p>
            <a:r>
              <a:rPr lang="en-GB" dirty="0"/>
              <a:t>Need to clarify the principle behind Art 13</a:t>
            </a:r>
          </a:p>
          <a:p>
            <a:pPr lvl="1"/>
            <a:r>
              <a:rPr lang="en-GB" dirty="0"/>
              <a:t>It is not obviously a germ-line rule</a:t>
            </a:r>
          </a:p>
          <a:p>
            <a:r>
              <a:rPr lang="en-GB" dirty="0"/>
              <a:t>Need to clarify interplay between individual rights to use therapies and public heath and morals in the light of current scientific understanding</a:t>
            </a:r>
          </a:p>
          <a:p>
            <a:r>
              <a:rPr lang="en-GB" dirty="0"/>
              <a:t>Find ways to integrate political, expert, and public opinions into a mature deliberation</a:t>
            </a:r>
          </a:p>
          <a:p>
            <a:r>
              <a:rPr lang="en-GB" dirty="0"/>
              <a:t>Consistent with the expectations of those who produced Oviedo and with Arts 28, 31 and possibly 32</a:t>
            </a:r>
          </a:p>
          <a:p>
            <a:pPr lvl="1"/>
            <a:endParaRPr lang="en-US" dirty="0"/>
          </a:p>
        </p:txBody>
      </p:sp>
    </p:spTree>
    <p:extLst>
      <p:ext uri="{BB962C8B-B14F-4D97-AF65-F5344CB8AC3E}">
        <p14:creationId xmlns:p14="http://schemas.microsoft.com/office/powerpoint/2010/main" val="945596893"/>
      </p:ext>
    </p:extLst>
  </p:cSld>
  <p:clrMapOvr>
    <a:masterClrMapping/>
  </p:clrMapOvr>
  <p:transition spd="med"/>
</p:sld>
</file>

<file path=ppt/theme/theme1.xml><?xml version="1.0" encoding="utf-8"?>
<a:theme xmlns:a="http://schemas.openxmlformats.org/drawingml/2006/main" name="pptmidblue">
  <a:themeElements>
    <a:clrScheme name="pptmidblue">
      <a:dk1>
        <a:srgbClr val="000000"/>
      </a:dk1>
      <a:lt1>
        <a:srgbClr val="FFFFFF"/>
      </a:lt1>
      <a:dk2>
        <a:srgbClr val="A7A7A7"/>
      </a:dk2>
      <a:lt2>
        <a:srgbClr val="535353"/>
      </a:lt2>
      <a:accent1>
        <a:srgbClr val="7FA1AC"/>
      </a:accent1>
      <a:accent2>
        <a:srgbClr val="004359"/>
      </a:accent2>
      <a:accent3>
        <a:srgbClr val="8F8F8F"/>
      </a:accent3>
      <a:accent4>
        <a:srgbClr val="707070"/>
      </a:accent4>
      <a:accent5>
        <a:srgbClr val="C0CDD2"/>
      </a:accent5>
      <a:accent6>
        <a:srgbClr val="003C50"/>
      </a:accent6>
      <a:hlink>
        <a:srgbClr val="0000FF"/>
      </a:hlink>
      <a:folHlink>
        <a:srgbClr val="FF00FF"/>
      </a:folHlink>
    </a:clrScheme>
    <a:fontScheme name="pptmidblue">
      <a:majorFont>
        <a:latin typeface="Helvetica"/>
        <a:ea typeface="Helvetica"/>
        <a:cs typeface="Helvetica"/>
      </a:majorFont>
      <a:minorFont>
        <a:latin typeface="Calibri"/>
        <a:ea typeface="Calibri"/>
        <a:cs typeface="Calibri"/>
      </a:minorFont>
    </a:fontScheme>
    <a:fmtScheme name="pptmidblu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pptmidblue">
  <a:themeElements>
    <a:clrScheme name="pptmidblue">
      <a:dk1>
        <a:srgbClr val="000000"/>
      </a:dk1>
      <a:lt1>
        <a:srgbClr val="FFFFFF"/>
      </a:lt1>
      <a:dk2>
        <a:srgbClr val="A7A7A7"/>
      </a:dk2>
      <a:lt2>
        <a:srgbClr val="535353"/>
      </a:lt2>
      <a:accent1>
        <a:srgbClr val="7FA1AC"/>
      </a:accent1>
      <a:accent2>
        <a:srgbClr val="004359"/>
      </a:accent2>
      <a:accent3>
        <a:srgbClr val="8F8F8F"/>
      </a:accent3>
      <a:accent4>
        <a:srgbClr val="707070"/>
      </a:accent4>
      <a:accent5>
        <a:srgbClr val="C0CDD2"/>
      </a:accent5>
      <a:accent6>
        <a:srgbClr val="003C50"/>
      </a:accent6>
      <a:hlink>
        <a:srgbClr val="0000FF"/>
      </a:hlink>
      <a:folHlink>
        <a:srgbClr val="FF00FF"/>
      </a:folHlink>
    </a:clrScheme>
    <a:fontScheme name="pptmidblue">
      <a:majorFont>
        <a:latin typeface="Helvetica"/>
        <a:ea typeface="Helvetica"/>
        <a:cs typeface="Helvetica"/>
      </a:majorFont>
      <a:minorFont>
        <a:latin typeface="Calibri"/>
        <a:ea typeface="Calibri"/>
        <a:cs typeface="Calibri"/>
      </a:minorFont>
    </a:fontScheme>
    <a:fmtScheme name="pptmidblu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TotalTime>
  <Application>Microsoft Office PowerPoint</Application>
  <PresentationFormat>On-screen Show (4:3)</PresentationFormat>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pptmidblue</vt:lpstr>
      <vt:lpstr>Modification of the human genome:  Human rights challenges raised by scientific and technical developments</vt:lpstr>
      <vt:lpstr>PowerPoint Presentation</vt:lpstr>
      <vt:lpstr>The need for an ‘affirmative genealogy’ ‘opens our minds to the way in which historically embodied meaning calls upon us.‘ Hans Joas The Sacredness of the Person (2013) </vt:lpstr>
      <vt:lpstr>A genealogy of Art 13: long-standing concerns over… Absolutism</vt:lpstr>
      <vt:lpstr>... Unintended consequences</vt:lpstr>
      <vt:lpstr>Language and explanations are unstable</vt:lpstr>
      <vt:lpstr>Human Rights Challenges to denial of access to germ-line therapies</vt:lpstr>
      <vt:lpstr>Time for ‘broad and informed public debate’…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REGULATION AND COMPASSION Can we? Should we?  Reflections on the NHS post Mid-Staffs</dc:title>
  <cp:lastModifiedBy>Montgomery, Jonathan</cp:lastModifiedBy>
  <cp:revision>100</cp:revision>
  <dcterms:modified xsi:type="dcterms:W3CDTF">2017-10-24T16:27:12Z</dcterms:modified>
</cp:coreProperties>
</file>