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5" r:id="rId1"/>
  </p:sldMasterIdLst>
  <p:notesMasterIdLst>
    <p:notesMasterId r:id="rId7"/>
  </p:notesMasterIdLst>
  <p:handoutMasterIdLst>
    <p:handoutMasterId r:id="rId8"/>
  </p:handoutMasterIdLst>
  <p:sldIdLst>
    <p:sldId id="286" r:id="rId2"/>
    <p:sldId id="280" r:id="rId3"/>
    <p:sldId id="291" r:id="rId4"/>
    <p:sldId id="293" r:id="rId5"/>
    <p:sldId id="292" r:id="rId6"/>
  </p:sldIdLst>
  <p:sldSz cx="9144000" cy="6858000" type="screen4x3"/>
  <p:notesSz cx="6819900" cy="9918700"/>
  <p:defaultTextStyle>
    <a:defPPr>
      <a:defRPr lang="de-DE"/>
    </a:defPPr>
    <a:lvl1pPr algn="l" rtl="0" fontAlgn="base">
      <a:spcBef>
        <a:spcPct val="0"/>
      </a:spcBef>
      <a:spcAft>
        <a:spcPct val="0"/>
      </a:spcAft>
      <a:defRPr sz="2400" kern="1200">
        <a:solidFill>
          <a:schemeClr val="tx1"/>
        </a:solidFill>
        <a:latin typeface="Arial" charset="0"/>
        <a:ea typeface="ＭＳ Ｐゴシック" charset="-128"/>
        <a:cs typeface="+mn-cs"/>
      </a:defRPr>
    </a:lvl1pPr>
    <a:lvl2pPr marL="457200" algn="l" rtl="0" fontAlgn="base">
      <a:spcBef>
        <a:spcPct val="0"/>
      </a:spcBef>
      <a:spcAft>
        <a:spcPct val="0"/>
      </a:spcAft>
      <a:defRPr sz="2400" kern="1200">
        <a:solidFill>
          <a:schemeClr val="tx1"/>
        </a:solidFill>
        <a:latin typeface="Arial" charset="0"/>
        <a:ea typeface="ＭＳ Ｐゴシック" charset="-128"/>
        <a:cs typeface="+mn-cs"/>
      </a:defRPr>
    </a:lvl2pPr>
    <a:lvl3pPr marL="914400" algn="l" rtl="0" fontAlgn="base">
      <a:spcBef>
        <a:spcPct val="0"/>
      </a:spcBef>
      <a:spcAft>
        <a:spcPct val="0"/>
      </a:spcAft>
      <a:defRPr sz="2400" kern="1200">
        <a:solidFill>
          <a:schemeClr val="tx1"/>
        </a:solidFill>
        <a:latin typeface="Arial" charset="0"/>
        <a:ea typeface="ＭＳ Ｐゴシック" charset="-128"/>
        <a:cs typeface="+mn-cs"/>
      </a:defRPr>
    </a:lvl3pPr>
    <a:lvl4pPr marL="1371600" algn="l" rtl="0" fontAlgn="base">
      <a:spcBef>
        <a:spcPct val="0"/>
      </a:spcBef>
      <a:spcAft>
        <a:spcPct val="0"/>
      </a:spcAft>
      <a:defRPr sz="2400" kern="1200">
        <a:solidFill>
          <a:schemeClr val="tx1"/>
        </a:solidFill>
        <a:latin typeface="Arial" charset="0"/>
        <a:ea typeface="ＭＳ Ｐゴシック" charset="-128"/>
        <a:cs typeface="+mn-cs"/>
      </a:defRPr>
    </a:lvl4pPr>
    <a:lvl5pPr marL="1828800" algn="l" rtl="0" fontAlgn="base">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69" d="100"/>
          <a:sy n="69" d="100"/>
        </p:scale>
        <p:origin x="-856" y="-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55290" cy="495935"/>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sz="quarter" idx="1"/>
          </p:nvPr>
        </p:nvSpPr>
        <p:spPr>
          <a:xfrm>
            <a:off x="3863032" y="0"/>
            <a:ext cx="2955290" cy="495935"/>
          </a:xfrm>
          <a:prstGeom prst="rect">
            <a:avLst/>
          </a:prstGeom>
        </p:spPr>
        <p:txBody>
          <a:bodyPr vert="horz" lIns="91440" tIns="45720" rIns="91440" bIns="45720" rtlCol="0"/>
          <a:lstStyle>
            <a:lvl1pPr algn="r">
              <a:defRPr sz="1200"/>
            </a:lvl1pPr>
          </a:lstStyle>
          <a:p>
            <a:fld id="{C4766C08-7F92-A84E-B550-3415EDFCB5BF}" type="datetimeFigureOut">
              <a:rPr lang="fr-FR" smtClean="0"/>
              <a:t>18/10/2017</a:t>
            </a:fld>
            <a:endParaRPr lang="fr-FR" dirty="0"/>
          </a:p>
        </p:txBody>
      </p:sp>
      <p:sp>
        <p:nvSpPr>
          <p:cNvPr id="4" name="Espace réservé du pied de page 3"/>
          <p:cNvSpPr>
            <a:spLocks noGrp="1"/>
          </p:cNvSpPr>
          <p:nvPr>
            <p:ph type="ftr" sz="quarter" idx="2"/>
          </p:nvPr>
        </p:nvSpPr>
        <p:spPr>
          <a:xfrm>
            <a:off x="0" y="9421044"/>
            <a:ext cx="2955290" cy="495935"/>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63032" y="9421044"/>
            <a:ext cx="2955290" cy="495935"/>
          </a:xfrm>
          <a:prstGeom prst="rect">
            <a:avLst/>
          </a:prstGeom>
        </p:spPr>
        <p:txBody>
          <a:bodyPr vert="horz" lIns="91440" tIns="45720" rIns="91440" bIns="45720" rtlCol="0" anchor="b"/>
          <a:lstStyle>
            <a:lvl1pPr algn="r">
              <a:defRPr sz="1200"/>
            </a:lvl1pPr>
          </a:lstStyle>
          <a:p>
            <a:fld id="{C7F26970-475C-4C42-A221-BB026F3090F4}" type="slidenum">
              <a:rPr lang="fr-FR" smtClean="0"/>
              <a:t>‹N°›</a:t>
            </a:fld>
            <a:endParaRPr lang="fr-FR"/>
          </a:p>
        </p:txBody>
      </p:sp>
    </p:spTree>
    <p:extLst>
      <p:ext uri="{BB962C8B-B14F-4D97-AF65-F5344CB8AC3E}">
        <p14:creationId xmlns:p14="http://schemas.microsoft.com/office/powerpoint/2010/main" val="40198959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55290" cy="495935"/>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defRPr>
            </a:lvl1pPr>
          </a:lstStyle>
          <a:p>
            <a:endParaRPr lang="en-GB"/>
          </a:p>
        </p:txBody>
      </p:sp>
      <p:sp>
        <p:nvSpPr>
          <p:cNvPr id="3" name="Datumsplatzhalter 2"/>
          <p:cNvSpPr>
            <a:spLocks noGrp="1"/>
          </p:cNvSpPr>
          <p:nvPr>
            <p:ph type="dt" idx="1"/>
          </p:nvPr>
        </p:nvSpPr>
        <p:spPr>
          <a:xfrm>
            <a:off x="3863032" y="0"/>
            <a:ext cx="2955290" cy="495935"/>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fld id="{5FBB4F00-3727-473D-930F-78023EEA579A}" type="datetime1">
              <a:rPr lang="de-DE"/>
              <a:pPr/>
              <a:t>18.10.2017</a:t>
            </a:fld>
            <a:endParaRPr lang="en-GB"/>
          </a:p>
        </p:txBody>
      </p:sp>
      <p:sp>
        <p:nvSpPr>
          <p:cNvPr id="4" name="Folienbildplatzhalter 3"/>
          <p:cNvSpPr>
            <a:spLocks noGrp="1" noRot="1" noChangeAspect="1"/>
          </p:cNvSpPr>
          <p:nvPr>
            <p:ph type="sldImg" idx="2"/>
          </p:nvPr>
        </p:nvSpPr>
        <p:spPr>
          <a:xfrm>
            <a:off x="930275" y="744538"/>
            <a:ext cx="4959350" cy="3719512"/>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GB" smtClean="0"/>
          </a:p>
        </p:txBody>
      </p:sp>
      <p:sp>
        <p:nvSpPr>
          <p:cNvPr id="5" name="Notizenplatzhalter 4"/>
          <p:cNvSpPr>
            <a:spLocks noGrp="1"/>
          </p:cNvSpPr>
          <p:nvPr>
            <p:ph type="body" sz="quarter" idx="3"/>
          </p:nvPr>
        </p:nvSpPr>
        <p:spPr>
          <a:xfrm>
            <a:off x="681990" y="4711383"/>
            <a:ext cx="5455920" cy="4463415"/>
          </a:xfrm>
          <a:prstGeom prst="rect">
            <a:avLst/>
          </a:prstGeom>
        </p:spPr>
        <p:txBody>
          <a:bodyPr vert="horz" wrap="square" lIns="91440" tIns="45720" rIns="91440" bIns="45720" numCol="1" anchor="t" anchorCtr="0" compatLnSpc="1">
            <a:prstTxWarp prst="textNoShape">
              <a:avLst/>
            </a:prstTxWarp>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smtClean="0"/>
          </a:p>
        </p:txBody>
      </p:sp>
      <p:sp>
        <p:nvSpPr>
          <p:cNvPr id="6" name="Fußzeilenplatzhalter 5"/>
          <p:cNvSpPr>
            <a:spLocks noGrp="1"/>
          </p:cNvSpPr>
          <p:nvPr>
            <p:ph type="ftr" sz="quarter" idx="4"/>
          </p:nvPr>
        </p:nvSpPr>
        <p:spPr>
          <a:xfrm>
            <a:off x="0" y="9421044"/>
            <a:ext cx="2955290" cy="495935"/>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defRPr>
            </a:lvl1pPr>
          </a:lstStyle>
          <a:p>
            <a:endParaRPr lang="en-GB"/>
          </a:p>
        </p:txBody>
      </p:sp>
      <p:sp>
        <p:nvSpPr>
          <p:cNvPr id="7" name="Foliennummernplatzhalter 6"/>
          <p:cNvSpPr>
            <a:spLocks noGrp="1"/>
          </p:cNvSpPr>
          <p:nvPr>
            <p:ph type="sldNum" sz="quarter" idx="5"/>
          </p:nvPr>
        </p:nvSpPr>
        <p:spPr>
          <a:xfrm>
            <a:off x="3863032" y="9421044"/>
            <a:ext cx="2955290" cy="495935"/>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fld id="{1CC95D0A-9573-43C8-97B1-67EFE9C1D5FB}" type="slidenum">
              <a:rPr lang="en-GB"/>
              <a:pPr/>
              <a:t>‹N°›</a:t>
            </a:fld>
            <a:endParaRPr lang="en-GB"/>
          </a:p>
        </p:txBody>
      </p:sp>
    </p:spTree>
    <p:extLst>
      <p:ext uri="{BB962C8B-B14F-4D97-AF65-F5344CB8AC3E}">
        <p14:creationId xmlns:p14="http://schemas.microsoft.com/office/powerpoint/2010/main" val="8747883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0" fontAlgn="base" latinLnBrk="0" hangingPunct="0">
              <a:lnSpc>
                <a:spcPct val="100000"/>
              </a:lnSpc>
              <a:spcBef>
                <a:spcPct val="30000"/>
              </a:spcBef>
              <a:spcAft>
                <a:spcPct val="0"/>
              </a:spcAft>
              <a:buClrTx/>
              <a:buSzTx/>
              <a:buFontTx/>
              <a:buNone/>
              <a:tabLst/>
              <a:defRPr/>
            </a:pPr>
            <a:r>
              <a:rPr lang="fr-FR" dirty="0" smtClean="0"/>
              <a:t>Notes: </a:t>
            </a:r>
            <a:r>
              <a:rPr lang="en-GB" sz="1600" dirty="0" smtClean="0"/>
              <a:t>importance and relevance of the protection of human rights at a time where scientific and technological developments are dramatically  increasing the possibilities to act on human body and life at a pace never reached so far and with new driving forces; </a:t>
            </a:r>
            <a:endParaRPr lang="en-US" sz="1600" dirty="0" smtClean="0"/>
          </a:p>
          <a:p>
            <a:endParaRPr lang="en-US" dirty="0"/>
          </a:p>
        </p:txBody>
      </p:sp>
      <p:sp>
        <p:nvSpPr>
          <p:cNvPr id="4" name="Slide Number Placeholder 3"/>
          <p:cNvSpPr>
            <a:spLocks noGrp="1"/>
          </p:cNvSpPr>
          <p:nvPr>
            <p:ph type="sldNum" sz="quarter" idx="10"/>
          </p:nvPr>
        </p:nvSpPr>
        <p:spPr/>
        <p:txBody>
          <a:bodyPr/>
          <a:lstStyle/>
          <a:p>
            <a:fld id="{1CC95D0A-9573-43C8-97B1-67EFE9C1D5FB}" type="slidenum">
              <a:rPr lang="en-GB" smtClean="0"/>
              <a:pPr/>
              <a:t>2</a:t>
            </a:fld>
            <a:endParaRPr lang="en-GB"/>
          </a:p>
        </p:txBody>
      </p:sp>
    </p:spTree>
    <p:extLst>
      <p:ext uri="{BB962C8B-B14F-4D97-AF65-F5344CB8AC3E}">
        <p14:creationId xmlns:p14="http://schemas.microsoft.com/office/powerpoint/2010/main" val="36771153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smtClean="0"/>
              <a:t>Notes: To </a:t>
            </a:r>
            <a:r>
              <a:rPr lang="fr-FR" dirty="0" err="1" smtClean="0"/>
              <a:t>thank</a:t>
            </a:r>
            <a:r>
              <a:rPr lang="fr-FR" dirty="0" smtClean="0"/>
              <a:t> </a:t>
            </a:r>
            <a:r>
              <a:rPr lang="fr-FR" dirty="0" err="1" smtClean="0"/>
              <a:t>those</a:t>
            </a:r>
            <a:r>
              <a:rPr lang="fr-FR" dirty="0" smtClean="0"/>
              <a:t> </a:t>
            </a:r>
            <a:r>
              <a:rPr lang="fr-FR" dirty="0" err="1" smtClean="0"/>
              <a:t>having</a:t>
            </a:r>
            <a:r>
              <a:rPr lang="fr-FR" dirty="0" smtClean="0"/>
              <a:t> </a:t>
            </a:r>
            <a:r>
              <a:rPr lang="fr-FR" dirty="0" err="1" smtClean="0"/>
              <a:t>replied</a:t>
            </a:r>
            <a:r>
              <a:rPr lang="fr-FR" baseline="0" dirty="0" smtClean="0"/>
              <a:t> for </a:t>
            </a:r>
            <a:r>
              <a:rPr lang="fr-FR" baseline="0" dirty="0" err="1" smtClean="0"/>
              <a:t>their</a:t>
            </a:r>
            <a:r>
              <a:rPr lang="fr-FR" baseline="0" dirty="0" smtClean="0"/>
              <a:t> contribution </a:t>
            </a:r>
            <a:endParaRPr lang="en-US" dirty="0"/>
          </a:p>
        </p:txBody>
      </p:sp>
      <p:sp>
        <p:nvSpPr>
          <p:cNvPr id="4" name="Slide Number Placeholder 3"/>
          <p:cNvSpPr>
            <a:spLocks noGrp="1"/>
          </p:cNvSpPr>
          <p:nvPr>
            <p:ph type="sldNum" sz="quarter" idx="10"/>
          </p:nvPr>
        </p:nvSpPr>
        <p:spPr/>
        <p:txBody>
          <a:bodyPr/>
          <a:lstStyle/>
          <a:p>
            <a:fld id="{1CC95D0A-9573-43C8-97B1-67EFE9C1D5FB}" type="slidenum">
              <a:rPr lang="en-GB" smtClean="0"/>
              <a:pPr/>
              <a:t>3</a:t>
            </a:fld>
            <a:endParaRPr lang="en-GB"/>
          </a:p>
        </p:txBody>
      </p:sp>
    </p:spTree>
    <p:extLst>
      <p:ext uri="{BB962C8B-B14F-4D97-AF65-F5344CB8AC3E}">
        <p14:creationId xmlns:p14="http://schemas.microsoft.com/office/powerpoint/2010/main" val="8779131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smtClean="0"/>
              <a:t>Notes: </a:t>
            </a:r>
          </a:p>
          <a:p>
            <a:pPr marL="171450" indent="-171450">
              <a:buFontTx/>
              <a:buChar char="-"/>
            </a:pPr>
            <a:r>
              <a:rPr lang="fr-FR" dirty="0" smtClean="0"/>
              <a:t>the main </a:t>
            </a:r>
            <a:r>
              <a:rPr lang="fr-FR" dirty="0" err="1" smtClean="0"/>
              <a:t>outcome</a:t>
            </a:r>
            <a:r>
              <a:rPr lang="fr-FR" dirty="0" smtClean="0"/>
              <a:t> of the </a:t>
            </a:r>
            <a:r>
              <a:rPr lang="fr-FR" dirty="0" err="1" smtClean="0"/>
              <a:t>seminar</a:t>
            </a:r>
            <a:r>
              <a:rPr lang="fr-FR" dirty="0" smtClean="0"/>
              <a:t> </a:t>
            </a:r>
            <a:r>
              <a:rPr lang="fr-FR" dirty="0" err="1" smtClean="0"/>
              <a:t>will</a:t>
            </a:r>
            <a:r>
              <a:rPr lang="fr-FR" dirty="0" smtClean="0"/>
              <a:t> </a:t>
            </a:r>
            <a:r>
              <a:rPr lang="fr-FR" dirty="0" err="1" smtClean="0"/>
              <a:t>be</a:t>
            </a:r>
            <a:r>
              <a:rPr lang="fr-FR" dirty="0" smtClean="0"/>
              <a:t> </a:t>
            </a:r>
            <a:r>
              <a:rPr lang="fr-FR" dirty="0" err="1" smtClean="0"/>
              <a:t>presented</a:t>
            </a:r>
            <a:r>
              <a:rPr lang="fr-FR" dirty="0" smtClean="0"/>
              <a:t> by Mr</a:t>
            </a:r>
            <a:r>
              <a:rPr lang="fr-FR" baseline="0" dirty="0" smtClean="0"/>
              <a:t> Hans-</a:t>
            </a:r>
            <a:r>
              <a:rPr lang="fr-FR" baseline="0" dirty="0" err="1" smtClean="0"/>
              <a:t>jörg</a:t>
            </a:r>
            <a:r>
              <a:rPr lang="fr-FR" baseline="0" dirty="0" smtClean="0"/>
              <a:t> Behrens, Vice chair of the </a:t>
            </a:r>
            <a:r>
              <a:rPr lang="fr-FR" baseline="0" dirty="0" err="1" smtClean="0"/>
              <a:t>Steering</a:t>
            </a:r>
            <a:r>
              <a:rPr lang="fr-FR" baseline="0" dirty="0" smtClean="0"/>
              <a:t> Committee for </a:t>
            </a:r>
            <a:r>
              <a:rPr lang="fr-FR" baseline="0" dirty="0" err="1" smtClean="0"/>
              <a:t>Human</a:t>
            </a:r>
            <a:r>
              <a:rPr lang="fr-FR" baseline="0" dirty="0" smtClean="0"/>
              <a:t> </a:t>
            </a:r>
            <a:r>
              <a:rPr lang="fr-FR" baseline="0" dirty="0" err="1" smtClean="0"/>
              <a:t>Rights</a:t>
            </a:r>
            <a:r>
              <a:rPr lang="fr-FR" baseline="0" dirty="0" smtClean="0"/>
              <a:t> (CDDH)</a:t>
            </a:r>
          </a:p>
          <a:p>
            <a:pPr marL="171450" indent="-171450">
              <a:buFontTx/>
              <a:buChar char="-"/>
            </a:pPr>
            <a:r>
              <a:rPr lang="fr-FR" baseline="0" dirty="0" smtClean="0"/>
              <a:t>The </a:t>
            </a:r>
            <a:r>
              <a:rPr lang="fr-FR" baseline="0" dirty="0" err="1" smtClean="0"/>
              <a:t>authors</a:t>
            </a:r>
            <a:r>
              <a:rPr lang="fr-FR" baseline="0" dirty="0" smtClean="0"/>
              <a:t> of the </a:t>
            </a:r>
            <a:r>
              <a:rPr lang="fr-FR" baseline="0" dirty="0" err="1" smtClean="0"/>
              <a:t>two</a:t>
            </a:r>
            <a:r>
              <a:rPr lang="fr-FR" baseline="0" dirty="0" smtClean="0"/>
              <a:t> </a:t>
            </a:r>
            <a:r>
              <a:rPr lang="fr-FR" baseline="0" dirty="0" err="1" smtClean="0"/>
              <a:t>studies</a:t>
            </a:r>
            <a:r>
              <a:rPr lang="fr-FR" baseline="0" dirty="0" smtClean="0"/>
              <a:t> </a:t>
            </a:r>
            <a:r>
              <a:rPr lang="fr-FR" baseline="0" dirty="0" err="1" smtClean="0"/>
              <a:t>will</a:t>
            </a:r>
            <a:r>
              <a:rPr lang="fr-FR" baseline="0" dirty="0" smtClean="0"/>
              <a:t> </a:t>
            </a:r>
            <a:r>
              <a:rPr lang="fr-FR" baseline="0" dirty="0" err="1" smtClean="0"/>
              <a:t>speak</a:t>
            </a:r>
            <a:r>
              <a:rPr lang="fr-FR" baseline="0" dirty="0" smtClean="0"/>
              <a:t> about </a:t>
            </a:r>
            <a:r>
              <a:rPr lang="fr-FR" baseline="0" dirty="0" err="1" smtClean="0"/>
              <a:t>their</a:t>
            </a:r>
            <a:r>
              <a:rPr lang="fr-FR" baseline="0" dirty="0" smtClean="0"/>
              <a:t> </a:t>
            </a:r>
            <a:r>
              <a:rPr lang="fr-FR" baseline="0" dirty="0" err="1" smtClean="0"/>
              <a:t>findings</a:t>
            </a:r>
            <a:r>
              <a:rPr lang="fr-FR" baseline="0" dirty="0" smtClean="0"/>
              <a:t> </a:t>
            </a:r>
            <a:r>
              <a:rPr lang="fr-FR" baseline="0" dirty="0" err="1" smtClean="0"/>
              <a:t>concerning</a:t>
            </a:r>
            <a:r>
              <a:rPr lang="fr-FR" baseline="0" dirty="0" smtClean="0"/>
              <a:t> consent and </a:t>
            </a:r>
            <a:r>
              <a:rPr lang="fr-FR" baseline="0" dirty="0" err="1" smtClean="0"/>
              <a:t>privacy</a:t>
            </a:r>
            <a:r>
              <a:rPr lang="fr-FR" baseline="0" dirty="0" smtClean="0"/>
              <a:t> in relation to children </a:t>
            </a:r>
            <a:r>
              <a:rPr lang="fr-FR" baseline="0" dirty="0" err="1" smtClean="0"/>
              <a:t>rights</a:t>
            </a:r>
            <a:r>
              <a:rPr lang="fr-FR" baseline="0" dirty="0" smtClean="0"/>
              <a:t>. </a:t>
            </a:r>
          </a:p>
          <a:p>
            <a:pPr marL="171450" indent="-171450">
              <a:buFontTx/>
              <a:buChar char="-"/>
            </a:pPr>
            <a:endParaRPr lang="fr-FR" baseline="0" dirty="0" smtClean="0"/>
          </a:p>
          <a:p>
            <a:pPr marL="171450" indent="-171450">
              <a:buFontTx/>
              <a:buChar char="-"/>
            </a:pPr>
            <a:r>
              <a:rPr lang="fr-FR" baseline="0" dirty="0" smtClean="0"/>
              <a:t>The </a:t>
            </a:r>
            <a:r>
              <a:rPr lang="fr-FR" baseline="0" dirty="0" err="1" smtClean="0"/>
              <a:t>studies</a:t>
            </a:r>
            <a:r>
              <a:rPr lang="fr-FR" baseline="0" dirty="0" smtClean="0"/>
              <a:t> and the </a:t>
            </a:r>
            <a:r>
              <a:rPr lang="fr-FR" baseline="0" dirty="0" err="1" smtClean="0"/>
              <a:t>rpoceedingq</a:t>
            </a:r>
            <a:r>
              <a:rPr lang="fr-FR" baseline="0" dirty="0" smtClean="0"/>
              <a:t> of the </a:t>
            </a:r>
            <a:r>
              <a:rPr lang="fr-FR" baseline="0" dirty="0" err="1" smtClean="0"/>
              <a:t>seminar</a:t>
            </a:r>
            <a:r>
              <a:rPr lang="fr-FR" baseline="0" dirty="0" smtClean="0"/>
              <a:t> are </a:t>
            </a:r>
            <a:r>
              <a:rPr lang="fr-FR" baseline="0" dirty="0" err="1" smtClean="0"/>
              <a:t>available</a:t>
            </a:r>
            <a:r>
              <a:rPr lang="fr-FR" baseline="0" dirty="0" smtClean="0"/>
              <a:t> on the </a:t>
            </a:r>
            <a:r>
              <a:rPr lang="fr-FR" baseline="0" dirty="0" err="1" smtClean="0"/>
              <a:t>website</a:t>
            </a:r>
            <a:r>
              <a:rPr lang="fr-FR" baseline="0" dirty="0" smtClean="0"/>
              <a:t> of the COE</a:t>
            </a:r>
            <a:endParaRPr lang="en-US" dirty="0"/>
          </a:p>
        </p:txBody>
      </p:sp>
      <p:sp>
        <p:nvSpPr>
          <p:cNvPr id="4" name="Slide Number Placeholder 3"/>
          <p:cNvSpPr>
            <a:spLocks noGrp="1"/>
          </p:cNvSpPr>
          <p:nvPr>
            <p:ph type="sldNum" sz="quarter" idx="10"/>
          </p:nvPr>
        </p:nvSpPr>
        <p:spPr/>
        <p:txBody>
          <a:bodyPr/>
          <a:lstStyle/>
          <a:p>
            <a:fld id="{1CC95D0A-9573-43C8-97B1-67EFE9C1D5FB}" type="slidenum">
              <a:rPr lang="en-GB" smtClean="0"/>
              <a:pPr/>
              <a:t>4</a:t>
            </a:fld>
            <a:endParaRPr lang="en-GB"/>
          </a:p>
        </p:txBody>
      </p:sp>
    </p:spTree>
    <p:extLst>
      <p:ext uri="{BB962C8B-B14F-4D97-AF65-F5344CB8AC3E}">
        <p14:creationId xmlns:p14="http://schemas.microsoft.com/office/powerpoint/2010/main" val="6916560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fr-FR" dirty="0" smtClean="0"/>
              <a:t>Notes:</a:t>
            </a:r>
            <a:r>
              <a:rPr lang="fr-FR" baseline="0" dirty="0" smtClean="0"/>
              <a:t>. </a:t>
            </a:r>
            <a:r>
              <a:rPr lang="en-GB" sz="1200" b="1" kern="1200" dirty="0" smtClean="0">
                <a:solidFill>
                  <a:schemeClr val="tx1"/>
                </a:solidFill>
                <a:effectLst/>
                <a:latin typeface="+mn-lt"/>
                <a:ea typeface="ＭＳ Ｐゴシック" charset="-128"/>
                <a:cs typeface="+mn-cs"/>
              </a:rPr>
              <a:t>The aim of the Conference is not to provide an in depth analysis of biomedical developments in the last 20 years, but rather to identify the ethical challenges posed by such developments and to formulate possible avenue(s) for action to address them. </a:t>
            </a:r>
            <a:endParaRPr lang="en-US" sz="1200" kern="1200" dirty="0" smtClean="0">
              <a:solidFill>
                <a:schemeClr val="tx1"/>
              </a:solidFill>
              <a:effectLst/>
              <a:latin typeface="+mn-lt"/>
              <a:ea typeface="ＭＳ Ｐゴシック" charset="-128"/>
              <a:cs typeface="+mn-cs"/>
            </a:endParaRPr>
          </a:p>
          <a:p>
            <a:endParaRPr lang="en-US" dirty="0"/>
          </a:p>
        </p:txBody>
      </p:sp>
      <p:sp>
        <p:nvSpPr>
          <p:cNvPr id="4" name="Slide Number Placeholder 3"/>
          <p:cNvSpPr>
            <a:spLocks noGrp="1"/>
          </p:cNvSpPr>
          <p:nvPr>
            <p:ph type="sldNum" sz="quarter" idx="10"/>
          </p:nvPr>
        </p:nvSpPr>
        <p:spPr/>
        <p:txBody>
          <a:bodyPr/>
          <a:lstStyle/>
          <a:p>
            <a:fld id="{1CC95D0A-9573-43C8-97B1-67EFE9C1D5FB}" type="slidenum">
              <a:rPr lang="en-GB" smtClean="0"/>
              <a:pPr/>
              <a:t>5</a:t>
            </a:fld>
            <a:endParaRPr lang="en-GB"/>
          </a:p>
        </p:txBody>
      </p:sp>
    </p:spTree>
    <p:extLst>
      <p:ext uri="{BB962C8B-B14F-4D97-AF65-F5344CB8AC3E}">
        <p14:creationId xmlns:p14="http://schemas.microsoft.com/office/powerpoint/2010/main" val="8779131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fr-FR"/>
          </a:p>
        </p:txBody>
      </p:sp>
      <p:sp>
        <p:nvSpPr>
          <p:cNvPr id="4" name="Rectangle 11"/>
          <p:cNvSpPr>
            <a:spLocks noGrp="1" noChangeArrowheads="1"/>
          </p:cNvSpPr>
          <p:nvPr>
            <p:ph type="dt" sz="half" idx="10"/>
          </p:nvPr>
        </p:nvSpPr>
        <p:spPr>
          <a:ln/>
        </p:spPr>
        <p:txBody>
          <a:bodyPr/>
          <a:lstStyle>
            <a:lvl1pPr>
              <a:defRPr/>
            </a:lvl1pPr>
          </a:lstStyle>
          <a:p>
            <a:fld id="{742B5F47-0381-4194-B8AB-C681DA600F78}" type="datetime1">
              <a:rPr lang="de-DE" smtClean="0"/>
              <a:t>18.10.2017</a:t>
            </a:fld>
            <a:endParaRPr lang="en-GB"/>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fld id="{D3493519-56BF-4246-ACDC-669134EBBF57}" type="slidenum">
              <a:rPr lang="en-GB" smtClean="0"/>
              <a:pPr/>
              <a:t>‹N°›</a:t>
            </a:fld>
            <a:endParaRPr lang="en-GB"/>
          </a:p>
        </p:txBody>
      </p:sp>
    </p:spTree>
    <p:extLst>
      <p:ext uri="{BB962C8B-B14F-4D97-AF65-F5344CB8AC3E}">
        <p14:creationId xmlns:p14="http://schemas.microsoft.com/office/powerpoint/2010/main" val="499681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FR"/>
          </a:p>
        </p:txBody>
      </p:sp>
      <p:sp>
        <p:nvSpPr>
          <p:cNvPr id="3" name="Espace réservé du texte vertical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11"/>
          <p:cNvSpPr>
            <a:spLocks noGrp="1" noChangeArrowheads="1"/>
          </p:cNvSpPr>
          <p:nvPr>
            <p:ph type="dt" sz="half" idx="10"/>
          </p:nvPr>
        </p:nvSpPr>
        <p:spPr>
          <a:ln/>
        </p:spPr>
        <p:txBody>
          <a:bodyPr/>
          <a:lstStyle>
            <a:lvl1pPr>
              <a:defRPr/>
            </a:lvl1pPr>
          </a:lstStyle>
          <a:p>
            <a:fld id="{49A7C15E-14D6-4D3D-B123-89CC892BC620}" type="datetime1">
              <a:rPr lang="de-DE" smtClean="0"/>
              <a:t>18.10.2017</a:t>
            </a:fld>
            <a:endParaRPr lang="en-GB"/>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fld id="{D3493519-56BF-4246-ACDC-669134EBBF57}" type="slidenum">
              <a:rPr lang="en-GB" smtClean="0"/>
              <a:pPr/>
              <a:t>‹N°›</a:t>
            </a:fld>
            <a:endParaRPr lang="en-GB"/>
          </a:p>
        </p:txBody>
      </p:sp>
    </p:spTree>
    <p:extLst>
      <p:ext uri="{BB962C8B-B14F-4D97-AF65-F5344CB8AC3E}">
        <p14:creationId xmlns:p14="http://schemas.microsoft.com/office/powerpoint/2010/main" val="3386455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51613" y="1231900"/>
            <a:ext cx="1908175" cy="4776788"/>
          </a:xfrm>
        </p:spPr>
        <p:txBody>
          <a:bodyPr vert="eaVert"/>
          <a:lstStyle/>
          <a:p>
            <a:r>
              <a:rPr lang="en-US" smtClean="0"/>
              <a:t>Click to edit Master title style</a:t>
            </a:r>
            <a:endParaRPr lang="fr-FR"/>
          </a:p>
        </p:txBody>
      </p:sp>
      <p:sp>
        <p:nvSpPr>
          <p:cNvPr id="3" name="Espace réservé du texte vertical 2"/>
          <p:cNvSpPr>
            <a:spLocks noGrp="1"/>
          </p:cNvSpPr>
          <p:nvPr>
            <p:ph type="body" orient="vert" idx="1"/>
          </p:nvPr>
        </p:nvSpPr>
        <p:spPr>
          <a:xfrm>
            <a:off x="827088" y="1231900"/>
            <a:ext cx="5572125" cy="47767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11"/>
          <p:cNvSpPr>
            <a:spLocks noGrp="1" noChangeArrowheads="1"/>
          </p:cNvSpPr>
          <p:nvPr>
            <p:ph type="dt" sz="half" idx="10"/>
          </p:nvPr>
        </p:nvSpPr>
        <p:spPr>
          <a:ln/>
        </p:spPr>
        <p:txBody>
          <a:bodyPr/>
          <a:lstStyle>
            <a:lvl1pPr>
              <a:defRPr/>
            </a:lvl1pPr>
          </a:lstStyle>
          <a:p>
            <a:fld id="{C4867316-0DAE-4559-AEA9-6327F3314599}" type="datetime1">
              <a:rPr lang="de-DE" smtClean="0"/>
              <a:t>18.10.2017</a:t>
            </a:fld>
            <a:endParaRPr lang="en-GB"/>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fld id="{D3493519-56BF-4246-ACDC-669134EBBF57}" type="slidenum">
              <a:rPr lang="en-GB" smtClean="0"/>
              <a:pPr/>
              <a:t>‹N°›</a:t>
            </a:fld>
            <a:endParaRPr lang="en-GB"/>
          </a:p>
        </p:txBody>
      </p:sp>
    </p:spTree>
    <p:extLst>
      <p:ext uri="{BB962C8B-B14F-4D97-AF65-F5344CB8AC3E}">
        <p14:creationId xmlns:p14="http://schemas.microsoft.com/office/powerpoint/2010/main" val="15589191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CE83634A-C268-4028-BEF1-9960C5CF9725}" type="datetime1">
              <a:rPr lang="de-DE" smtClean="0"/>
              <a:t>18.10.2017</a:t>
            </a:fld>
            <a:endParaRPr lang="en-GB"/>
          </a:p>
        </p:txBody>
      </p:sp>
      <p:sp>
        <p:nvSpPr>
          <p:cNvPr id="4" name="Espace réservé du pied de page 3"/>
          <p:cNvSpPr>
            <a:spLocks noGrp="1"/>
          </p:cNvSpPr>
          <p:nvPr>
            <p:ph type="ftr" sz="quarter" idx="11"/>
          </p:nvPr>
        </p:nvSpPr>
        <p:spPr/>
        <p:txBody>
          <a:bodyPr/>
          <a:lstStyle/>
          <a:p>
            <a:pPr>
              <a:defRPr/>
            </a:pPr>
            <a:endParaRPr lang="en-US"/>
          </a:p>
        </p:txBody>
      </p:sp>
      <p:sp>
        <p:nvSpPr>
          <p:cNvPr id="5" name="Espace réservé du numéro de diapositive 4"/>
          <p:cNvSpPr>
            <a:spLocks noGrp="1"/>
          </p:cNvSpPr>
          <p:nvPr>
            <p:ph type="sldNum" sz="quarter" idx="12"/>
          </p:nvPr>
        </p:nvSpPr>
        <p:spPr/>
        <p:txBody>
          <a:bodyPr/>
          <a:lstStyle/>
          <a:p>
            <a:fld id="{D3493519-56BF-4246-ACDC-669134EBBF57}" type="slidenum">
              <a:rPr lang="en-GB" smtClean="0"/>
              <a:pPr/>
              <a:t>‹N°›</a:t>
            </a:fld>
            <a:endParaRPr lang="en-GB"/>
          </a:p>
        </p:txBody>
      </p:sp>
    </p:spTree>
    <p:extLst>
      <p:ext uri="{BB962C8B-B14F-4D97-AF65-F5344CB8AC3E}">
        <p14:creationId xmlns:p14="http://schemas.microsoft.com/office/powerpoint/2010/main" val="1719520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Click to edit Master title style</a:t>
            </a:r>
            <a:endParaRPr lang="fr-FR" dirty="0"/>
          </a:p>
        </p:txBody>
      </p:sp>
      <p:sp>
        <p:nvSpPr>
          <p:cNvPr id="3" name="Espace réservé du contenu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fr-FR" dirty="0"/>
          </a:p>
        </p:txBody>
      </p:sp>
      <p:sp>
        <p:nvSpPr>
          <p:cNvPr id="4" name="Rectangle 11"/>
          <p:cNvSpPr>
            <a:spLocks noGrp="1" noChangeArrowheads="1"/>
          </p:cNvSpPr>
          <p:nvPr>
            <p:ph type="dt" sz="half" idx="10"/>
          </p:nvPr>
        </p:nvSpPr>
        <p:spPr>
          <a:ln/>
        </p:spPr>
        <p:txBody>
          <a:bodyPr/>
          <a:lstStyle>
            <a:lvl1pPr>
              <a:defRPr/>
            </a:lvl1pPr>
          </a:lstStyle>
          <a:p>
            <a:fld id="{7AED6E28-3635-4050-87BD-7BA2FC8C3E8C}" type="datetime1">
              <a:rPr lang="de-DE" smtClean="0"/>
              <a:t>18.10.2017</a:t>
            </a:fld>
            <a:endParaRPr lang="en-GB"/>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fld id="{D3493519-56BF-4246-ACDC-669134EBBF57}" type="slidenum">
              <a:rPr lang="en-GB" smtClean="0"/>
              <a:pPr/>
              <a:t>‹N°›</a:t>
            </a:fld>
            <a:endParaRPr lang="en-GB"/>
          </a:p>
        </p:txBody>
      </p:sp>
      <p:grpSp>
        <p:nvGrpSpPr>
          <p:cNvPr id="8" name="Group 7"/>
          <p:cNvGrpSpPr/>
          <p:nvPr userDrawn="1"/>
        </p:nvGrpSpPr>
        <p:grpSpPr>
          <a:xfrm>
            <a:off x="4572000" y="145234"/>
            <a:ext cx="4536506" cy="526727"/>
            <a:chOff x="4259215" y="192474"/>
            <a:chExt cx="3193105" cy="528594"/>
          </a:xfrm>
        </p:grpSpPr>
        <p:sp>
          <p:nvSpPr>
            <p:cNvPr id="7" name="TextBox 6"/>
            <p:cNvSpPr txBox="1"/>
            <p:nvPr userDrawn="1"/>
          </p:nvSpPr>
          <p:spPr>
            <a:xfrm>
              <a:off x="4355976" y="192474"/>
              <a:ext cx="3096344" cy="477139"/>
            </a:xfrm>
            <a:prstGeom prst="rect">
              <a:avLst/>
            </a:prstGeom>
            <a:noFill/>
          </p:spPr>
          <p:txBody>
            <a:bodyPr wrap="square" rtlCol="0">
              <a:spAutoFit/>
            </a:bodyPr>
            <a:lstStyle/>
            <a:p>
              <a:r>
                <a:rPr lang="fr-FR" dirty="0" smtClean="0"/>
                <a:t>	</a:t>
              </a:r>
              <a:r>
                <a:rPr lang="fr-FR" baseline="0" dirty="0" smtClean="0"/>
                <a:t> </a:t>
              </a:r>
              <a:r>
                <a:rPr lang="fr-FR" sz="2000" b="1" i="1" dirty="0" smtClean="0">
                  <a:solidFill>
                    <a:schemeClr val="accent3"/>
                  </a:solidFill>
                </a:rPr>
                <a:t>of the Oviedo Convention</a:t>
              </a:r>
              <a:endParaRPr lang="en-US" sz="2000" b="1" i="1" dirty="0">
                <a:solidFill>
                  <a:schemeClr val="accent3"/>
                </a:solidFill>
              </a:endParaRPr>
            </a:p>
          </p:txBody>
        </p:sp>
        <p:pic>
          <p:nvPicPr>
            <p:cNvPr id="1027" name="Picture 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259215" y="236034"/>
              <a:ext cx="832642" cy="485034"/>
            </a:xfrm>
            <a:prstGeom prst="rect">
              <a:avLst/>
            </a:prstGeom>
            <a:solidFill>
              <a:schemeClr val="accent1"/>
            </a:solidFill>
            <a:ln>
              <a:noFill/>
            </a:ln>
            <a:extLst>
              <a:ext uri="{91240B29-F687-4F45-9708-019B960494DF}">
                <a14:hiddenLine xmlns:a14="http://schemas.microsoft.com/office/drawing/2010/main" w="9525">
                  <a:solidFill>
                    <a:schemeClr val="tx1"/>
                  </a:solidFill>
                  <a:miter lim="800000"/>
                  <a:headEnd/>
                  <a:tailEnd/>
                </a14:hiddenLine>
              </a:ext>
            </a:extLst>
          </p:spPr>
        </p:pic>
      </p:grpSp>
      <p:pic>
        <p:nvPicPr>
          <p:cNvPr id="1028" name="Picture 4"/>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869206" y="548680"/>
            <a:ext cx="1023274" cy="3600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68180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fld id="{9E8B9FB0-508D-4D31-8339-6A98C2EAB5AF}" type="datetime1">
              <a:rPr lang="de-DE" smtClean="0"/>
              <a:t>18.10.2017</a:t>
            </a:fld>
            <a:endParaRPr lang="en-GB"/>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fld id="{D3493519-56BF-4246-ACDC-669134EBBF57}" type="slidenum">
              <a:rPr lang="en-GB" smtClean="0"/>
              <a:pPr/>
              <a:t>‹N°›</a:t>
            </a:fld>
            <a:endParaRPr lang="en-GB"/>
          </a:p>
        </p:txBody>
      </p:sp>
    </p:spTree>
    <p:extLst>
      <p:ext uri="{BB962C8B-B14F-4D97-AF65-F5344CB8AC3E}">
        <p14:creationId xmlns:p14="http://schemas.microsoft.com/office/powerpoint/2010/main" val="3733293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FR"/>
          </a:p>
        </p:txBody>
      </p:sp>
      <p:sp>
        <p:nvSpPr>
          <p:cNvPr id="3" name="Espace réservé du contenu 2"/>
          <p:cNvSpPr>
            <a:spLocks noGrp="1"/>
          </p:cNvSpPr>
          <p:nvPr>
            <p:ph sz="half" idx="1"/>
          </p:nvPr>
        </p:nvSpPr>
        <p:spPr>
          <a:xfrm>
            <a:off x="827088" y="2060575"/>
            <a:ext cx="3703637" cy="3948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Espace réservé du contenu 3"/>
          <p:cNvSpPr>
            <a:spLocks noGrp="1"/>
          </p:cNvSpPr>
          <p:nvPr>
            <p:ph sz="half" idx="2"/>
          </p:nvPr>
        </p:nvSpPr>
        <p:spPr>
          <a:xfrm>
            <a:off x="4683125" y="2060575"/>
            <a:ext cx="3705225" cy="3948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Rectangle 11"/>
          <p:cNvSpPr>
            <a:spLocks noGrp="1" noChangeArrowheads="1"/>
          </p:cNvSpPr>
          <p:nvPr>
            <p:ph type="dt" sz="half" idx="10"/>
          </p:nvPr>
        </p:nvSpPr>
        <p:spPr>
          <a:ln/>
        </p:spPr>
        <p:txBody>
          <a:bodyPr/>
          <a:lstStyle>
            <a:lvl1pPr>
              <a:defRPr/>
            </a:lvl1pPr>
          </a:lstStyle>
          <a:p>
            <a:fld id="{4F802B7C-F7FD-44E6-A372-5236056EE2F8}" type="datetime1">
              <a:rPr lang="de-DE" smtClean="0"/>
              <a:t>18.10.2017</a:t>
            </a:fld>
            <a:endParaRPr lang="en-GB"/>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fld id="{D3493519-56BF-4246-ACDC-669134EBBF57}" type="slidenum">
              <a:rPr lang="en-GB" smtClean="0"/>
              <a:pPr/>
              <a:t>‹N°›</a:t>
            </a:fld>
            <a:endParaRPr lang="en-GB"/>
          </a:p>
        </p:txBody>
      </p:sp>
    </p:spTree>
    <p:extLst>
      <p:ext uri="{BB962C8B-B14F-4D97-AF65-F5344CB8AC3E}">
        <p14:creationId xmlns:p14="http://schemas.microsoft.com/office/powerpoint/2010/main" val="26903771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en-US" dirty="0" smtClean="0"/>
              <a:t>Click to edit Master title style</a:t>
            </a:r>
            <a:endParaRPr lang="fr-FR" dirty="0"/>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Rectangle 11"/>
          <p:cNvSpPr>
            <a:spLocks noGrp="1" noChangeArrowheads="1"/>
          </p:cNvSpPr>
          <p:nvPr>
            <p:ph type="dt" sz="half" idx="10"/>
          </p:nvPr>
        </p:nvSpPr>
        <p:spPr>
          <a:ln/>
        </p:spPr>
        <p:txBody>
          <a:bodyPr/>
          <a:lstStyle>
            <a:lvl1pPr>
              <a:defRPr/>
            </a:lvl1pPr>
          </a:lstStyle>
          <a:p>
            <a:fld id="{D798B372-BB42-47C1-9B67-5D3FD20EF2C9}" type="datetime1">
              <a:rPr lang="de-DE" smtClean="0"/>
              <a:t>18.10.2017</a:t>
            </a:fld>
            <a:endParaRPr lang="en-GB"/>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fld id="{D3493519-56BF-4246-ACDC-669134EBBF57}" type="slidenum">
              <a:rPr lang="en-GB" smtClean="0"/>
              <a:pPr/>
              <a:t>‹N°›</a:t>
            </a:fld>
            <a:endParaRPr lang="en-GB"/>
          </a:p>
        </p:txBody>
      </p:sp>
    </p:spTree>
    <p:extLst>
      <p:ext uri="{BB962C8B-B14F-4D97-AF65-F5344CB8AC3E}">
        <p14:creationId xmlns:p14="http://schemas.microsoft.com/office/powerpoint/2010/main" val="2899980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FR"/>
          </a:p>
        </p:txBody>
      </p:sp>
      <p:sp>
        <p:nvSpPr>
          <p:cNvPr id="3" name="Rectangle 11"/>
          <p:cNvSpPr>
            <a:spLocks noGrp="1" noChangeArrowheads="1"/>
          </p:cNvSpPr>
          <p:nvPr>
            <p:ph type="dt" sz="half" idx="10"/>
          </p:nvPr>
        </p:nvSpPr>
        <p:spPr>
          <a:ln/>
        </p:spPr>
        <p:txBody>
          <a:bodyPr/>
          <a:lstStyle>
            <a:lvl1pPr>
              <a:defRPr/>
            </a:lvl1pPr>
          </a:lstStyle>
          <a:p>
            <a:fld id="{8CF007F1-BE8D-4FF8-BA4D-4E02CA65945E}" type="datetime1">
              <a:rPr lang="de-DE" smtClean="0"/>
              <a:t>18.10.2017</a:t>
            </a:fld>
            <a:endParaRPr lang="en-GB"/>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fld id="{D3493519-56BF-4246-ACDC-669134EBBF57}" type="slidenum">
              <a:rPr lang="en-GB" smtClean="0"/>
              <a:pPr/>
              <a:t>‹N°›</a:t>
            </a:fld>
            <a:endParaRPr lang="en-GB"/>
          </a:p>
        </p:txBody>
      </p:sp>
    </p:spTree>
    <p:extLst>
      <p:ext uri="{BB962C8B-B14F-4D97-AF65-F5344CB8AC3E}">
        <p14:creationId xmlns:p14="http://schemas.microsoft.com/office/powerpoint/2010/main" val="4156599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fld id="{01458B30-9842-4D67-98AC-5A7F92F9E4A2}" type="datetime1">
              <a:rPr lang="de-DE" smtClean="0"/>
              <a:t>18.10.2017</a:t>
            </a:fld>
            <a:endParaRPr lang="en-GB"/>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fld id="{D3493519-56BF-4246-ACDC-669134EBBF57}" type="slidenum">
              <a:rPr lang="en-GB" smtClean="0"/>
              <a:pPr/>
              <a:t>‹N°›</a:t>
            </a:fld>
            <a:endParaRPr lang="en-GB"/>
          </a:p>
        </p:txBody>
      </p:sp>
    </p:spTree>
    <p:extLst>
      <p:ext uri="{BB962C8B-B14F-4D97-AF65-F5344CB8AC3E}">
        <p14:creationId xmlns:p14="http://schemas.microsoft.com/office/powerpoint/2010/main" val="4114364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fld id="{85F1078A-A712-4C8F-80FC-FB17EAFB9F3B}" type="datetime1">
              <a:rPr lang="de-DE" smtClean="0"/>
              <a:t>18.10.2017</a:t>
            </a:fld>
            <a:endParaRPr lang="en-GB"/>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fld id="{D3493519-56BF-4246-ACDC-669134EBBF57}" type="slidenum">
              <a:rPr lang="en-GB" smtClean="0"/>
              <a:pPr/>
              <a:t>‹N°›</a:t>
            </a:fld>
            <a:endParaRPr lang="en-GB"/>
          </a:p>
        </p:txBody>
      </p:sp>
    </p:spTree>
    <p:extLst>
      <p:ext uri="{BB962C8B-B14F-4D97-AF65-F5344CB8AC3E}">
        <p14:creationId xmlns:p14="http://schemas.microsoft.com/office/powerpoint/2010/main" val="1975122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fld id="{B0856BEC-8A2F-46BD-8E4A-10AF5FEE8066}" type="datetime1">
              <a:rPr lang="de-DE" smtClean="0"/>
              <a:t>18.10.2017</a:t>
            </a:fld>
            <a:endParaRPr lang="en-GB"/>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fld id="{D3493519-56BF-4246-ACDC-669134EBBF57}" type="slidenum">
              <a:rPr lang="en-GB" smtClean="0"/>
              <a:pPr/>
              <a:t>‹N°›</a:t>
            </a:fld>
            <a:endParaRPr lang="en-GB"/>
          </a:p>
        </p:txBody>
      </p:sp>
    </p:spTree>
    <p:extLst>
      <p:ext uri="{BB962C8B-B14F-4D97-AF65-F5344CB8AC3E}">
        <p14:creationId xmlns:p14="http://schemas.microsoft.com/office/powerpoint/2010/main" val="3635638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0" descr="PPT_background_201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688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Rectangle 9"/>
          <p:cNvSpPr>
            <a:spLocks noGrp="1" noChangeArrowheads="1"/>
          </p:cNvSpPr>
          <p:nvPr>
            <p:ph type="title"/>
          </p:nvPr>
        </p:nvSpPr>
        <p:spPr bwMode="auto">
          <a:xfrm>
            <a:off x="827088" y="1231900"/>
            <a:ext cx="76327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name of presentation</a:t>
            </a:r>
          </a:p>
        </p:txBody>
      </p:sp>
      <p:sp>
        <p:nvSpPr>
          <p:cNvPr id="1034" name="Rectangle 10"/>
          <p:cNvSpPr>
            <a:spLocks noGrp="1" noChangeArrowheads="1"/>
          </p:cNvSpPr>
          <p:nvPr>
            <p:ph type="body" idx="1"/>
          </p:nvPr>
        </p:nvSpPr>
        <p:spPr bwMode="auto">
          <a:xfrm>
            <a:off x="827088" y="2060575"/>
            <a:ext cx="7561262" cy="3948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GB"/>
              <a:t>here my text</a:t>
            </a:r>
            <a:endParaRPr lang="en-US"/>
          </a:p>
        </p:txBody>
      </p:sp>
      <p:sp>
        <p:nvSpPr>
          <p:cNvPr id="1035" name="Rectangle 11"/>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defRPr sz="1400" smtClean="0">
                <a:latin typeface="+mn-lt"/>
                <a:ea typeface="ＭＳ Ｐゴシック" charset="0"/>
              </a:defRPr>
            </a:lvl1pPr>
          </a:lstStyle>
          <a:p>
            <a:fld id="{CE83634A-C268-4028-BEF1-9960C5CF9725}" type="datetime1">
              <a:rPr lang="de-DE" smtClean="0"/>
              <a:t>18.10.2017</a:t>
            </a:fld>
            <a:endParaRPr lang="en-GB"/>
          </a:p>
        </p:txBody>
      </p:sp>
      <p:sp>
        <p:nvSpPr>
          <p:cNvPr id="1036" name="Rectangle 12"/>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ctr">
              <a:defRPr sz="1400" smtClean="0">
                <a:latin typeface="+mn-lt"/>
                <a:ea typeface="ＭＳ Ｐゴシック" charset="0"/>
              </a:defRPr>
            </a:lvl1pPr>
          </a:lstStyle>
          <a:p>
            <a:pPr>
              <a:defRPr/>
            </a:pPr>
            <a:endParaRPr lang="en-US"/>
          </a:p>
        </p:txBody>
      </p:sp>
      <p:sp>
        <p:nvSpPr>
          <p:cNvPr id="1037" name="Rectangle 13"/>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r">
              <a:defRPr sz="1400">
                <a:latin typeface="Myriad Pro" pitchFamily="34" charset="0"/>
              </a:defRPr>
            </a:lvl1pPr>
          </a:lstStyle>
          <a:p>
            <a:fld id="{D3493519-56BF-4246-ACDC-669134EBBF57}" type="slidenum">
              <a:rPr lang="en-GB" smtClean="0"/>
              <a:pPr/>
              <a:t>‹N°›</a:t>
            </a:fld>
            <a:endParaRPr lang="en-GB"/>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p:hf hdr="0" ftr="0" dt="0"/>
  <p:txStyles>
    <p:titleStyle>
      <a:lvl1pPr algn="ctr" rtl="0" eaLnBrk="1" fontAlgn="base" hangingPunct="1">
        <a:spcBef>
          <a:spcPct val="0"/>
        </a:spcBef>
        <a:spcAft>
          <a:spcPct val="0"/>
        </a:spcAft>
        <a:defRPr sz="3200">
          <a:solidFill>
            <a:schemeClr val="tx2"/>
          </a:solidFill>
          <a:latin typeface="+mj-lt"/>
          <a:ea typeface="+mj-ea"/>
          <a:cs typeface="+mj-cs"/>
        </a:defRPr>
      </a:lvl1pPr>
      <a:lvl2pPr algn="ctr" rtl="0" eaLnBrk="1" fontAlgn="base" hangingPunct="1">
        <a:spcBef>
          <a:spcPct val="0"/>
        </a:spcBef>
        <a:spcAft>
          <a:spcPct val="0"/>
        </a:spcAft>
        <a:defRPr sz="3200">
          <a:solidFill>
            <a:schemeClr val="tx2"/>
          </a:solidFill>
          <a:latin typeface="Myriad Pro" charset="0"/>
          <a:ea typeface="ＭＳ Ｐゴシック" charset="0"/>
          <a:cs typeface="Arial" charset="0"/>
        </a:defRPr>
      </a:lvl2pPr>
      <a:lvl3pPr algn="ctr" rtl="0" eaLnBrk="1" fontAlgn="base" hangingPunct="1">
        <a:spcBef>
          <a:spcPct val="0"/>
        </a:spcBef>
        <a:spcAft>
          <a:spcPct val="0"/>
        </a:spcAft>
        <a:defRPr sz="3200">
          <a:solidFill>
            <a:schemeClr val="tx2"/>
          </a:solidFill>
          <a:latin typeface="Myriad Pro" charset="0"/>
          <a:ea typeface="ＭＳ Ｐゴシック" charset="0"/>
          <a:cs typeface="Arial" charset="0"/>
        </a:defRPr>
      </a:lvl3pPr>
      <a:lvl4pPr algn="ctr" rtl="0" eaLnBrk="1" fontAlgn="base" hangingPunct="1">
        <a:spcBef>
          <a:spcPct val="0"/>
        </a:spcBef>
        <a:spcAft>
          <a:spcPct val="0"/>
        </a:spcAft>
        <a:defRPr sz="3200">
          <a:solidFill>
            <a:schemeClr val="tx2"/>
          </a:solidFill>
          <a:latin typeface="Myriad Pro" charset="0"/>
          <a:ea typeface="ＭＳ Ｐゴシック" charset="0"/>
          <a:cs typeface="Arial" charset="0"/>
        </a:defRPr>
      </a:lvl4pPr>
      <a:lvl5pPr algn="ctr" rtl="0" eaLnBrk="1" fontAlgn="base" hangingPunct="1">
        <a:spcBef>
          <a:spcPct val="0"/>
        </a:spcBef>
        <a:spcAft>
          <a:spcPct val="0"/>
        </a:spcAft>
        <a:defRPr sz="3200">
          <a:solidFill>
            <a:schemeClr val="tx2"/>
          </a:solidFill>
          <a:latin typeface="Myriad Pro" charset="0"/>
          <a:ea typeface="ＭＳ Ｐゴシック" charset="0"/>
          <a:cs typeface="Arial" charset="0"/>
        </a:defRPr>
      </a:lvl5pPr>
      <a:lvl6pPr marL="457200" algn="ctr" rtl="0" eaLnBrk="1" fontAlgn="base" hangingPunct="1">
        <a:spcBef>
          <a:spcPct val="0"/>
        </a:spcBef>
        <a:spcAft>
          <a:spcPct val="0"/>
        </a:spcAft>
        <a:defRPr sz="3200">
          <a:solidFill>
            <a:schemeClr val="tx2"/>
          </a:solidFill>
          <a:latin typeface="Myriad Pro" charset="0"/>
          <a:ea typeface="ＭＳ Ｐゴシック" charset="0"/>
          <a:cs typeface="Arial" charset="0"/>
        </a:defRPr>
      </a:lvl6pPr>
      <a:lvl7pPr marL="914400" algn="ctr" rtl="0" eaLnBrk="1" fontAlgn="base" hangingPunct="1">
        <a:spcBef>
          <a:spcPct val="0"/>
        </a:spcBef>
        <a:spcAft>
          <a:spcPct val="0"/>
        </a:spcAft>
        <a:defRPr sz="3200">
          <a:solidFill>
            <a:schemeClr val="tx2"/>
          </a:solidFill>
          <a:latin typeface="Myriad Pro" charset="0"/>
          <a:ea typeface="ＭＳ Ｐゴシック" charset="0"/>
          <a:cs typeface="Arial" charset="0"/>
        </a:defRPr>
      </a:lvl7pPr>
      <a:lvl8pPr marL="1371600" algn="ctr" rtl="0" eaLnBrk="1" fontAlgn="base" hangingPunct="1">
        <a:spcBef>
          <a:spcPct val="0"/>
        </a:spcBef>
        <a:spcAft>
          <a:spcPct val="0"/>
        </a:spcAft>
        <a:defRPr sz="3200">
          <a:solidFill>
            <a:schemeClr val="tx2"/>
          </a:solidFill>
          <a:latin typeface="Myriad Pro" charset="0"/>
          <a:ea typeface="ＭＳ Ｐゴシック" charset="0"/>
          <a:cs typeface="Arial" charset="0"/>
        </a:defRPr>
      </a:lvl8pPr>
      <a:lvl9pPr marL="1828800" algn="ctr" rtl="0" eaLnBrk="1" fontAlgn="base" hangingPunct="1">
        <a:spcBef>
          <a:spcPct val="0"/>
        </a:spcBef>
        <a:spcAft>
          <a:spcPct val="0"/>
        </a:spcAft>
        <a:defRPr sz="3200">
          <a:solidFill>
            <a:schemeClr val="tx2"/>
          </a:solidFill>
          <a:latin typeface="Myriad Pro" charset="0"/>
          <a:ea typeface="ＭＳ Ｐゴシック" charset="0"/>
          <a:cs typeface="Arial"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Arial" charset="0"/>
          <a:ea typeface="ＭＳ Ｐゴシック" pitchFamily="34" charset="-128"/>
          <a:cs typeface="+mn-cs"/>
        </a:defRPr>
      </a:lvl2pPr>
      <a:lvl3pPr marL="1143000" indent="-228600" algn="l" rtl="0" eaLnBrk="1" fontAlgn="base" hangingPunct="1">
        <a:spcBef>
          <a:spcPct val="20000"/>
        </a:spcBef>
        <a:spcAft>
          <a:spcPct val="0"/>
        </a:spcAft>
        <a:buChar char="•"/>
        <a:defRPr sz="2400">
          <a:solidFill>
            <a:schemeClr val="tx1"/>
          </a:solidFill>
          <a:latin typeface="Arial" charset="0"/>
          <a:ea typeface="ＭＳ Ｐゴシック" pitchFamily="34" charset="-128"/>
          <a:cs typeface="+mn-cs"/>
        </a:defRPr>
      </a:lvl3pPr>
      <a:lvl4pPr marL="1600200" indent="-228600" algn="l" rtl="0" eaLnBrk="1" fontAlgn="base" hangingPunct="1">
        <a:spcBef>
          <a:spcPct val="20000"/>
        </a:spcBef>
        <a:spcAft>
          <a:spcPct val="0"/>
        </a:spcAft>
        <a:buChar char="–"/>
        <a:defRPr sz="2000">
          <a:solidFill>
            <a:schemeClr val="tx1"/>
          </a:solidFill>
          <a:latin typeface="Arial" charset="0"/>
          <a:ea typeface="ＭＳ Ｐゴシック" pitchFamily="34" charset="-128"/>
          <a:cs typeface="+mn-cs"/>
        </a:defRPr>
      </a:lvl4pPr>
      <a:lvl5pPr marL="2057400" indent="-228600" algn="l" rtl="0" eaLnBrk="1" fontAlgn="base" hangingPunct="1">
        <a:spcBef>
          <a:spcPct val="20000"/>
        </a:spcBef>
        <a:spcAft>
          <a:spcPct val="0"/>
        </a:spcAft>
        <a:buChar char="»"/>
        <a:defRPr sz="2000">
          <a:solidFill>
            <a:schemeClr val="tx1"/>
          </a:solidFill>
          <a:latin typeface="Arial" charset="0"/>
          <a:ea typeface="ＭＳ Ｐゴシック" pitchFamily="34" charset="-128"/>
          <a:cs typeface="+mn-cs"/>
        </a:defRPr>
      </a:lvl5pPr>
      <a:lvl6pPr marL="2514600" indent="-228600" algn="l" rtl="0" eaLnBrk="1" fontAlgn="base" hangingPunct="1">
        <a:spcBef>
          <a:spcPct val="20000"/>
        </a:spcBef>
        <a:spcAft>
          <a:spcPct val="0"/>
        </a:spcAft>
        <a:buChar char="»"/>
        <a:defRPr sz="2000">
          <a:solidFill>
            <a:schemeClr val="tx1"/>
          </a:solidFill>
          <a:latin typeface="Arial" charset="0"/>
          <a:ea typeface="Arial" charset="0"/>
          <a:cs typeface="+mn-cs"/>
        </a:defRPr>
      </a:lvl6pPr>
      <a:lvl7pPr marL="2971800" indent="-228600" algn="l" rtl="0" eaLnBrk="1" fontAlgn="base" hangingPunct="1">
        <a:spcBef>
          <a:spcPct val="20000"/>
        </a:spcBef>
        <a:spcAft>
          <a:spcPct val="0"/>
        </a:spcAft>
        <a:buChar char="»"/>
        <a:defRPr sz="2000">
          <a:solidFill>
            <a:schemeClr val="tx1"/>
          </a:solidFill>
          <a:latin typeface="Arial" charset="0"/>
          <a:ea typeface="Arial" charset="0"/>
          <a:cs typeface="+mn-cs"/>
        </a:defRPr>
      </a:lvl7pPr>
      <a:lvl8pPr marL="3429000" indent="-228600" algn="l" rtl="0" eaLnBrk="1" fontAlgn="base" hangingPunct="1">
        <a:spcBef>
          <a:spcPct val="20000"/>
        </a:spcBef>
        <a:spcAft>
          <a:spcPct val="0"/>
        </a:spcAft>
        <a:buChar char="»"/>
        <a:defRPr sz="2000">
          <a:solidFill>
            <a:schemeClr val="tx1"/>
          </a:solidFill>
          <a:latin typeface="Arial" charset="0"/>
          <a:ea typeface="Arial" charset="0"/>
          <a:cs typeface="+mn-cs"/>
        </a:defRPr>
      </a:lvl8pPr>
      <a:lvl9pPr marL="3886200" indent="-228600" algn="l" rtl="0" eaLnBrk="1" fontAlgn="base" hangingPunct="1">
        <a:spcBef>
          <a:spcPct val="20000"/>
        </a:spcBef>
        <a:spcAft>
          <a:spcPct val="0"/>
        </a:spcAft>
        <a:buChar char="»"/>
        <a:defRPr sz="2000">
          <a:solidFill>
            <a:schemeClr val="tx1"/>
          </a:solidFill>
          <a:latin typeface="Arial" charset="0"/>
          <a:ea typeface="Arial" charset="0"/>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coe.int/en/web/bioethics/news/-/asset_publisher/DcE9CvEiHMnp/content/study-on-the-rights-of-children-in-biomedici-1?inheritRedirect=false&amp;redirect=http://www.coe.int/en/web/bioethics/news?p_p_id%3D101_INSTANCE_DcE9CvEiHMnp%26p_p_lifecycle%3D0%26p_p_state%3Dnormal%26p_p_mode%3Dview%26p_p_col_id%3Dcolumn-4%26p_p_col_count%3D1%26_101_INSTANCE_DcE9CvEiHMnp_advancedSearch%3Dfalse%26_101_INSTANCE_DcE9CvEiHMnp_keywords%3D%26_101_INSTANCE_DcE9CvEiHMnp_delta%3D5%26p_r_p_564233524_resetCur%3Dfalse%26_101_INSTANCE_DcE9CvEiHMnp_cur%3D2%26_101_INSTANCE_DcE9CvEiHMnp_andOperator%3Dtru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www.coe.int/en/web/bioethics/news/-/asset_publisher/DcE9CvEiHMnp/content/new-study-on-children-s-rights-challenges-in-biomedicine?inheritRedirect=false&amp;redirect=http://www.coe.int/en/web/bioethics/news?p_p_id%3D101_INSTANCE_DcE9CvEiHMnp%26p_p_lifecycle%3D0%26p_p_state%3Dnormal%26p_p_mode%3Dview%26p_p_col_id%3Dcolumn-4%26p_p_col_count%3D1"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088" y="1484015"/>
            <a:ext cx="7632700" cy="504825"/>
          </a:xfrm>
        </p:spPr>
        <p:txBody>
          <a:bodyPr/>
          <a:lstStyle/>
          <a:p>
            <a:endParaRPr lang="en-GB" dirty="0"/>
          </a:p>
        </p:txBody>
      </p:sp>
      <p:sp>
        <p:nvSpPr>
          <p:cNvPr id="3" name="Content Placeholder 2"/>
          <p:cNvSpPr>
            <a:spLocks noGrp="1"/>
          </p:cNvSpPr>
          <p:nvPr>
            <p:ph idx="1"/>
          </p:nvPr>
        </p:nvSpPr>
        <p:spPr/>
        <p:txBody>
          <a:bodyPr/>
          <a:lstStyle/>
          <a:p>
            <a:pPr marL="0" indent="0">
              <a:lnSpc>
                <a:spcPct val="80000"/>
              </a:lnSpc>
              <a:spcBef>
                <a:spcPct val="75000"/>
              </a:spcBef>
              <a:buNone/>
            </a:pPr>
            <a:endParaRPr lang="en-GB" dirty="0"/>
          </a:p>
        </p:txBody>
      </p:sp>
      <p:sp>
        <p:nvSpPr>
          <p:cNvPr id="4" name="Slide Number Placeholder 3"/>
          <p:cNvSpPr>
            <a:spLocks noGrp="1"/>
          </p:cNvSpPr>
          <p:nvPr>
            <p:ph type="sldNum" sz="quarter" idx="12"/>
          </p:nvPr>
        </p:nvSpPr>
        <p:spPr/>
        <p:txBody>
          <a:bodyPr/>
          <a:lstStyle/>
          <a:p>
            <a:fld id="{D3493519-56BF-4246-ACDC-669134EBBF57}" type="slidenum">
              <a:rPr lang="en-GB" smtClean="0"/>
              <a:pPr/>
              <a:t>1</a:t>
            </a:fld>
            <a:endParaRPr lang="en-GB"/>
          </a:p>
        </p:txBody>
      </p:sp>
      <p:sp>
        <p:nvSpPr>
          <p:cNvPr id="5" name="TextBox 1"/>
          <p:cNvSpPr txBox="1">
            <a:spLocks noChangeArrowheads="1"/>
          </p:cNvSpPr>
          <p:nvPr/>
        </p:nvSpPr>
        <p:spPr bwMode="auto">
          <a:xfrm>
            <a:off x="247972" y="2492896"/>
            <a:ext cx="8572500" cy="280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fr-FR" altLang="en-US" sz="3200" b="1" dirty="0" smtClean="0">
                <a:solidFill>
                  <a:srgbClr val="003399"/>
                </a:solidFill>
                <a:latin typeface="+mn-lt"/>
              </a:rPr>
              <a:t>20th </a:t>
            </a:r>
            <a:r>
              <a:rPr lang="fr-FR" altLang="en-US" sz="3200" b="1" dirty="0" err="1" smtClean="0">
                <a:solidFill>
                  <a:srgbClr val="003399"/>
                </a:solidFill>
                <a:latin typeface="+mn-lt"/>
              </a:rPr>
              <a:t>anniversary</a:t>
            </a:r>
            <a:r>
              <a:rPr lang="fr-FR" altLang="en-US" sz="3200" b="1" dirty="0" smtClean="0">
                <a:solidFill>
                  <a:srgbClr val="003399"/>
                </a:solidFill>
                <a:latin typeface="+mn-lt"/>
              </a:rPr>
              <a:t> of the Oviedo Convention </a:t>
            </a:r>
          </a:p>
          <a:p>
            <a:pPr algn="ctr" eaLnBrk="1" hangingPunct="1"/>
            <a:r>
              <a:rPr lang="fr-FR" altLang="en-US" sz="3200" b="1" dirty="0" smtClean="0">
                <a:solidFill>
                  <a:srgbClr val="003399"/>
                </a:solidFill>
                <a:latin typeface="+mn-lt"/>
              </a:rPr>
              <a:t>Relevance and Challenges </a:t>
            </a:r>
          </a:p>
          <a:p>
            <a:pPr algn="ctr" eaLnBrk="1" hangingPunct="1"/>
            <a:endParaRPr lang="fr-FR" altLang="en-US" sz="3200" b="1" dirty="0">
              <a:solidFill>
                <a:srgbClr val="003399"/>
              </a:solidFill>
              <a:latin typeface="+mn-lt"/>
            </a:endParaRPr>
          </a:p>
          <a:p>
            <a:pPr algn="ctr" eaLnBrk="1" hangingPunct="1"/>
            <a:r>
              <a:rPr lang="fr-FR" altLang="en-US" sz="3200" b="1" dirty="0" smtClean="0">
                <a:solidFill>
                  <a:srgbClr val="003399"/>
                </a:solidFill>
                <a:latin typeface="+mn-lt"/>
              </a:rPr>
              <a:t>Objectives of the </a:t>
            </a:r>
            <a:r>
              <a:rPr lang="fr-FR" altLang="en-US" sz="3200" b="1" dirty="0" err="1" smtClean="0">
                <a:solidFill>
                  <a:srgbClr val="003399"/>
                </a:solidFill>
                <a:latin typeface="+mn-lt"/>
              </a:rPr>
              <a:t>Conference</a:t>
            </a:r>
            <a:r>
              <a:rPr lang="fr-FR" altLang="en-US" sz="3200" b="1" dirty="0" smtClean="0">
                <a:solidFill>
                  <a:srgbClr val="003399"/>
                </a:solidFill>
                <a:latin typeface="+mn-lt"/>
              </a:rPr>
              <a:t> </a:t>
            </a:r>
            <a:endParaRPr lang="sr-Latn-RS" altLang="en-US" sz="3200" b="1" dirty="0">
              <a:solidFill>
                <a:srgbClr val="003399"/>
              </a:solidFill>
              <a:latin typeface="+mn-lt"/>
            </a:endParaRPr>
          </a:p>
          <a:p>
            <a:pPr eaLnBrk="1" hangingPunct="1"/>
            <a:endParaRPr lang="en-US" altLang="en-US" dirty="0">
              <a:solidFill>
                <a:srgbClr val="003399"/>
              </a:solidFill>
            </a:endParaRPr>
          </a:p>
          <a:p>
            <a:pPr eaLnBrk="1" hangingPunct="1"/>
            <a:endParaRPr lang="en-US" altLang="en-US" dirty="0">
              <a:solidFill>
                <a:srgbClr val="003399"/>
              </a:solidFill>
            </a:endParaRPr>
          </a:p>
        </p:txBody>
      </p:sp>
    </p:spTree>
    <p:extLst>
      <p:ext uri="{BB962C8B-B14F-4D97-AF65-F5344CB8AC3E}">
        <p14:creationId xmlns:p14="http://schemas.microsoft.com/office/powerpoint/2010/main" val="25450408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088" y="1772047"/>
            <a:ext cx="7632700" cy="504825"/>
          </a:xfrm>
        </p:spPr>
        <p:txBody>
          <a:bodyPr/>
          <a:lstStyle/>
          <a:p>
            <a:r>
              <a:rPr lang="en-GB" altLang="en-US" b="1" dirty="0" smtClean="0">
                <a:solidFill>
                  <a:srgbClr val="003399"/>
                </a:solidFill>
                <a:latin typeface="+mn-lt"/>
                <a:ea typeface="Times New Roman" pitchFamily="18" charset="0"/>
                <a:cs typeface="Arial" charset="0"/>
              </a:rPr>
              <a:t>Celebrating 20 years of the Convention on Human Rights and Biomedicine (Oviedo Convention)</a:t>
            </a:r>
            <a:r>
              <a:rPr lang="en-GB" altLang="en-US" b="1" dirty="0">
                <a:solidFill>
                  <a:srgbClr val="003399"/>
                </a:solidFill>
                <a:latin typeface="+mn-lt"/>
                <a:ea typeface="Times New Roman" pitchFamily="18" charset="0"/>
                <a:cs typeface="Arial" charset="0"/>
              </a:rPr>
              <a:t/>
            </a:r>
            <a:br>
              <a:rPr lang="en-GB" altLang="en-US" b="1" dirty="0">
                <a:solidFill>
                  <a:srgbClr val="003399"/>
                </a:solidFill>
                <a:latin typeface="+mn-lt"/>
                <a:ea typeface="Times New Roman" pitchFamily="18" charset="0"/>
                <a:cs typeface="Arial" charset="0"/>
              </a:rPr>
            </a:br>
            <a:endParaRPr lang="en-GB" b="1" dirty="0">
              <a:latin typeface="+mn-lt"/>
            </a:endParaRPr>
          </a:p>
        </p:txBody>
      </p:sp>
      <p:sp>
        <p:nvSpPr>
          <p:cNvPr id="3" name="Content Placeholder 2"/>
          <p:cNvSpPr>
            <a:spLocks noGrp="1"/>
          </p:cNvSpPr>
          <p:nvPr>
            <p:ph idx="1"/>
          </p:nvPr>
        </p:nvSpPr>
        <p:spPr>
          <a:xfrm>
            <a:off x="827584" y="2780928"/>
            <a:ext cx="7561262" cy="3948113"/>
          </a:xfrm>
        </p:spPr>
        <p:txBody>
          <a:bodyPr/>
          <a:lstStyle/>
          <a:p>
            <a:r>
              <a:rPr lang="en-GB" altLang="en-US" sz="2000" dirty="0" smtClean="0">
                <a:solidFill>
                  <a:srgbClr val="003399"/>
                </a:solidFill>
                <a:ea typeface="Times New Roman" pitchFamily="18" charset="0"/>
                <a:cs typeface="Arial" charset="0"/>
              </a:rPr>
              <a:t>10</a:t>
            </a:r>
            <a:r>
              <a:rPr lang="en-GB" altLang="en-US" sz="2000" baseline="30000" dirty="0" smtClean="0">
                <a:solidFill>
                  <a:srgbClr val="003399"/>
                </a:solidFill>
                <a:ea typeface="Times New Roman" pitchFamily="18" charset="0"/>
                <a:cs typeface="Arial" charset="0"/>
              </a:rPr>
              <a:t>th</a:t>
            </a:r>
            <a:r>
              <a:rPr lang="en-GB" altLang="en-US" sz="2000" dirty="0" smtClean="0">
                <a:solidFill>
                  <a:srgbClr val="003399"/>
                </a:solidFill>
                <a:ea typeface="Times New Roman" pitchFamily="18" charset="0"/>
                <a:cs typeface="Arial" charset="0"/>
              </a:rPr>
              <a:t> anniversary: impact and reference value</a:t>
            </a:r>
          </a:p>
          <a:p>
            <a:pPr lvl="1"/>
            <a:r>
              <a:rPr lang="en-GB" altLang="en-US" sz="2000" dirty="0">
                <a:ea typeface="Times New Roman" pitchFamily="18" charset="0"/>
                <a:cs typeface="Arial" charset="0"/>
              </a:rPr>
              <a:t>Confirmation of impact on legislation and practices </a:t>
            </a:r>
          </a:p>
          <a:p>
            <a:pPr lvl="1"/>
            <a:r>
              <a:rPr lang="en-GB" altLang="en-US" sz="2000" dirty="0">
                <a:ea typeface="Times New Roman" pitchFamily="18" charset="0"/>
                <a:cs typeface="Arial" charset="0"/>
              </a:rPr>
              <a:t>Oviedo Convention: Reference instrument a national, European and international level</a:t>
            </a:r>
          </a:p>
          <a:p>
            <a:pPr marL="0" indent="0">
              <a:buNone/>
            </a:pPr>
            <a:r>
              <a:rPr lang="en-GB" altLang="en-US" sz="2000" dirty="0">
                <a:ea typeface="Times New Roman" pitchFamily="18" charset="0"/>
                <a:cs typeface="Arial" charset="0"/>
              </a:rPr>
              <a:t>	</a:t>
            </a:r>
            <a:r>
              <a:rPr lang="en-GB" altLang="en-US" sz="2000" dirty="0" smtClean="0">
                <a:ea typeface="Times New Roman" pitchFamily="18" charset="0"/>
                <a:cs typeface="Arial" charset="0"/>
              </a:rPr>
              <a:t> </a:t>
            </a:r>
          </a:p>
          <a:p>
            <a:r>
              <a:rPr lang="en-GB" altLang="en-US" sz="2000" b="1" dirty="0" smtClean="0">
                <a:solidFill>
                  <a:srgbClr val="003399"/>
                </a:solidFill>
                <a:ea typeface="Times New Roman" pitchFamily="18" charset="0"/>
                <a:cs typeface="Arial" charset="0"/>
              </a:rPr>
              <a:t>20</a:t>
            </a:r>
            <a:r>
              <a:rPr lang="en-GB" altLang="en-US" sz="2000" b="1" baseline="30000" dirty="0" smtClean="0">
                <a:solidFill>
                  <a:srgbClr val="003399"/>
                </a:solidFill>
                <a:ea typeface="Times New Roman" pitchFamily="18" charset="0"/>
                <a:cs typeface="Arial" charset="0"/>
              </a:rPr>
              <a:t>th</a:t>
            </a:r>
            <a:r>
              <a:rPr lang="en-GB" altLang="en-US" sz="2000" b="1" dirty="0" smtClean="0">
                <a:solidFill>
                  <a:srgbClr val="003399"/>
                </a:solidFill>
                <a:ea typeface="Times New Roman" pitchFamily="18" charset="0"/>
                <a:cs typeface="Arial" charset="0"/>
              </a:rPr>
              <a:t> anniversary</a:t>
            </a:r>
            <a:r>
              <a:rPr lang="en-GB" altLang="en-US" sz="2000" dirty="0" smtClean="0">
                <a:solidFill>
                  <a:srgbClr val="003399"/>
                </a:solidFill>
                <a:ea typeface="Times New Roman" pitchFamily="18" charset="0"/>
                <a:cs typeface="Arial" charset="0"/>
              </a:rPr>
              <a:t>: </a:t>
            </a:r>
            <a:r>
              <a:rPr lang="en-GB" altLang="en-US" sz="2000" b="1" dirty="0" smtClean="0">
                <a:solidFill>
                  <a:srgbClr val="003399"/>
                </a:solidFill>
                <a:ea typeface="Times New Roman" pitchFamily="18" charset="0"/>
                <a:cs typeface="Arial" charset="0"/>
              </a:rPr>
              <a:t>prospective</a:t>
            </a:r>
            <a:r>
              <a:rPr lang="en-GB" altLang="en-US" sz="2000" dirty="0" smtClean="0">
                <a:solidFill>
                  <a:srgbClr val="003399"/>
                </a:solidFill>
                <a:ea typeface="Times New Roman" pitchFamily="18" charset="0"/>
                <a:cs typeface="Arial" charset="0"/>
              </a:rPr>
              <a:t> approach  </a:t>
            </a:r>
          </a:p>
          <a:p>
            <a:pPr lvl="1"/>
            <a:r>
              <a:rPr lang="en-GB" sz="2000" dirty="0" smtClean="0"/>
              <a:t>With regard to developments in the fields concerned</a:t>
            </a:r>
          </a:p>
          <a:p>
            <a:pPr lvl="2"/>
            <a:r>
              <a:rPr lang="en-GB" sz="1600" b="1" dirty="0"/>
              <a:t>Relevance </a:t>
            </a:r>
            <a:r>
              <a:rPr lang="en-GB" sz="1600" dirty="0"/>
              <a:t>of principles laid down in the Convention </a:t>
            </a:r>
          </a:p>
          <a:p>
            <a:pPr lvl="2"/>
            <a:r>
              <a:rPr lang="en-GB" sz="1600" dirty="0"/>
              <a:t>Possible </a:t>
            </a:r>
            <a:r>
              <a:rPr lang="en-GB" sz="1600" b="1" dirty="0"/>
              <a:t>challenges </a:t>
            </a:r>
          </a:p>
          <a:p>
            <a:pPr lvl="1"/>
            <a:r>
              <a:rPr lang="en-GB" sz="2000" dirty="0" smtClean="0"/>
              <a:t>Pointing </a:t>
            </a:r>
            <a:r>
              <a:rPr lang="en-GB" sz="2000" dirty="0"/>
              <a:t>for possible </a:t>
            </a:r>
            <a:r>
              <a:rPr lang="en-GB" sz="2000" b="1" dirty="0"/>
              <a:t>actions</a:t>
            </a:r>
            <a:r>
              <a:rPr lang="en-GB" sz="2000" dirty="0"/>
              <a:t> to be undertaken at intergovernmental level </a:t>
            </a:r>
            <a:endParaRPr lang="en-GB" sz="2000" dirty="0" smtClean="0"/>
          </a:p>
          <a:p>
            <a:pPr lvl="1"/>
            <a:endParaRPr lang="en-GB" sz="2000" dirty="0" smtClean="0"/>
          </a:p>
          <a:p>
            <a:pPr marL="0" indent="0">
              <a:buNone/>
            </a:pPr>
            <a:endParaRPr lang="en-GB" sz="2000" dirty="0" smtClean="0"/>
          </a:p>
          <a:p>
            <a:pPr marL="0" indent="0">
              <a:buNone/>
            </a:pPr>
            <a:r>
              <a:rPr lang="en-GB" sz="2000" dirty="0"/>
              <a:t>     </a:t>
            </a:r>
            <a:endParaRPr lang="en-GB" altLang="en-US" sz="2000" dirty="0" smtClean="0">
              <a:solidFill>
                <a:srgbClr val="003399"/>
              </a:solidFill>
              <a:ea typeface="Times New Roman" pitchFamily="18" charset="0"/>
              <a:cs typeface="Arial" charset="0"/>
            </a:endParaRPr>
          </a:p>
        </p:txBody>
      </p:sp>
      <p:sp>
        <p:nvSpPr>
          <p:cNvPr id="4" name="Slide Number Placeholder 3"/>
          <p:cNvSpPr>
            <a:spLocks noGrp="1"/>
          </p:cNvSpPr>
          <p:nvPr>
            <p:ph type="sldNum" sz="quarter" idx="12"/>
          </p:nvPr>
        </p:nvSpPr>
        <p:spPr/>
        <p:txBody>
          <a:bodyPr/>
          <a:lstStyle/>
          <a:p>
            <a:fld id="{D3493519-56BF-4246-ACDC-669134EBBF57}" type="slidenum">
              <a:rPr lang="en-GB" smtClean="0"/>
              <a:pPr/>
              <a:t>2</a:t>
            </a:fld>
            <a:endParaRPr lang="en-GB"/>
          </a:p>
        </p:txBody>
      </p:sp>
    </p:spTree>
    <p:extLst>
      <p:ext uri="{BB962C8B-B14F-4D97-AF65-F5344CB8AC3E}">
        <p14:creationId xmlns:p14="http://schemas.microsoft.com/office/powerpoint/2010/main" val="3966214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1484784"/>
            <a:ext cx="7632700" cy="504825"/>
          </a:xfrm>
        </p:spPr>
        <p:txBody>
          <a:bodyPr/>
          <a:lstStyle/>
          <a:p>
            <a:r>
              <a:rPr lang="en-US" altLang="en-US" b="1" dirty="0" err="1" smtClean="0">
                <a:solidFill>
                  <a:srgbClr val="003399"/>
                </a:solidFill>
                <a:latin typeface="+mn-lt"/>
                <a:cs typeface="Arial" charset="0"/>
              </a:rPr>
              <a:t>Programme</a:t>
            </a:r>
            <a:r>
              <a:rPr lang="en-US" altLang="en-US" b="1" dirty="0" smtClean="0">
                <a:solidFill>
                  <a:srgbClr val="003399"/>
                </a:solidFill>
                <a:latin typeface="+mn-lt"/>
                <a:cs typeface="Arial" charset="0"/>
              </a:rPr>
              <a:t> of the </a:t>
            </a:r>
            <a:r>
              <a:rPr lang="en-US" altLang="en-US" b="1" dirty="0">
                <a:solidFill>
                  <a:srgbClr val="003399"/>
                </a:solidFill>
                <a:latin typeface="+mn-lt"/>
                <a:cs typeface="Arial" charset="0"/>
              </a:rPr>
              <a:t>C</a:t>
            </a:r>
            <a:r>
              <a:rPr lang="en-US" altLang="en-US" b="1" dirty="0" smtClean="0">
                <a:solidFill>
                  <a:srgbClr val="003399"/>
                </a:solidFill>
                <a:latin typeface="+mn-lt"/>
                <a:cs typeface="Arial" charset="0"/>
              </a:rPr>
              <a:t>onference </a:t>
            </a:r>
            <a:r>
              <a:rPr lang="en-US" altLang="en-US" b="1" dirty="0">
                <a:solidFill>
                  <a:srgbClr val="003399"/>
                </a:solidFill>
                <a:latin typeface="Cambria" pitchFamily="18" charset="0"/>
                <a:cs typeface="Arial" charset="0"/>
              </a:rPr>
              <a:t/>
            </a:r>
            <a:br>
              <a:rPr lang="en-US" altLang="en-US" b="1" dirty="0">
                <a:solidFill>
                  <a:srgbClr val="003399"/>
                </a:solidFill>
                <a:latin typeface="Cambria" pitchFamily="18" charset="0"/>
                <a:cs typeface="Arial" charset="0"/>
              </a:rPr>
            </a:br>
            <a:endParaRPr lang="en-GB" dirty="0"/>
          </a:p>
        </p:txBody>
      </p:sp>
      <p:sp>
        <p:nvSpPr>
          <p:cNvPr id="3" name="Content Placeholder 2"/>
          <p:cNvSpPr>
            <a:spLocks noGrp="1"/>
          </p:cNvSpPr>
          <p:nvPr>
            <p:ph idx="1"/>
          </p:nvPr>
        </p:nvSpPr>
        <p:spPr>
          <a:xfrm>
            <a:off x="827088" y="1916832"/>
            <a:ext cx="7561262" cy="3948113"/>
          </a:xfrm>
        </p:spPr>
        <p:txBody>
          <a:bodyPr/>
          <a:lstStyle/>
          <a:p>
            <a:pPr>
              <a:lnSpc>
                <a:spcPct val="80000"/>
              </a:lnSpc>
              <a:spcBef>
                <a:spcPct val="75000"/>
              </a:spcBef>
            </a:pPr>
            <a:r>
              <a:rPr lang="en-GB" sz="1800" dirty="0" smtClean="0"/>
              <a:t>Defined on the basis of the replies to a </a:t>
            </a:r>
            <a:r>
              <a:rPr lang="en-GB" sz="1800" b="1" dirty="0" smtClean="0"/>
              <a:t>questionnaire</a:t>
            </a:r>
            <a:r>
              <a:rPr lang="en-GB" sz="1800" dirty="0" smtClean="0"/>
              <a:t> addressed to delegations of the members states, relevant national and international bodies/institutions</a:t>
            </a:r>
          </a:p>
          <a:p>
            <a:pPr lvl="1">
              <a:lnSpc>
                <a:spcPct val="80000"/>
              </a:lnSpc>
              <a:spcBef>
                <a:spcPct val="75000"/>
              </a:spcBef>
            </a:pPr>
            <a:r>
              <a:rPr lang="en-US" sz="1800" dirty="0">
                <a:latin typeface="+mn-lt"/>
              </a:rPr>
              <a:t>on the basis of the ethical and legal challenges they </a:t>
            </a:r>
            <a:r>
              <a:rPr lang="en-US" sz="1800" dirty="0" smtClean="0">
                <a:latin typeface="+mn-lt"/>
              </a:rPr>
              <a:t>raised:</a:t>
            </a:r>
          </a:p>
          <a:p>
            <a:pPr lvl="2">
              <a:lnSpc>
                <a:spcPct val="80000"/>
              </a:lnSpc>
              <a:spcBef>
                <a:spcPct val="75000"/>
              </a:spcBef>
            </a:pPr>
            <a:r>
              <a:rPr lang="en-US" sz="1800" b="1" dirty="0" smtClean="0">
                <a:latin typeface="+mn-lt"/>
              </a:rPr>
              <a:t>key </a:t>
            </a:r>
            <a:r>
              <a:rPr lang="en-US" sz="1800" b="1" dirty="0">
                <a:latin typeface="+mn-lt"/>
              </a:rPr>
              <a:t>scientific and technological developments </a:t>
            </a:r>
            <a:r>
              <a:rPr lang="en-US" sz="1800" dirty="0">
                <a:latin typeface="+mn-lt"/>
              </a:rPr>
              <a:t>in the biomedical field since the adoption of the Oviedo Convention (1997), </a:t>
            </a:r>
            <a:r>
              <a:rPr lang="en-GB" sz="1800" dirty="0"/>
              <a:t>(e.g. whole genome sequencing, </a:t>
            </a:r>
            <a:r>
              <a:rPr lang="en-GB" sz="1800" dirty="0" smtClean="0"/>
              <a:t>big </a:t>
            </a:r>
            <a:r>
              <a:rPr lang="en-GB" sz="1800" dirty="0"/>
              <a:t>data)</a:t>
            </a:r>
            <a:endParaRPr lang="en-US" sz="1800" dirty="0" smtClean="0">
              <a:latin typeface="+mn-lt"/>
            </a:endParaRPr>
          </a:p>
          <a:p>
            <a:pPr lvl="2">
              <a:lnSpc>
                <a:spcPct val="80000"/>
              </a:lnSpc>
              <a:spcBef>
                <a:spcPct val="75000"/>
              </a:spcBef>
            </a:pPr>
            <a:r>
              <a:rPr lang="fr-FR" sz="1800" b="1" dirty="0" err="1" smtClean="0">
                <a:latin typeface="+mn-lt"/>
              </a:rPr>
              <a:t>key</a:t>
            </a:r>
            <a:r>
              <a:rPr lang="fr-FR" sz="1800" b="1" dirty="0" smtClean="0">
                <a:latin typeface="+mn-lt"/>
              </a:rPr>
              <a:t> </a:t>
            </a:r>
            <a:r>
              <a:rPr lang="fr-FR" sz="1800" b="1" dirty="0" err="1" smtClean="0">
                <a:latin typeface="+mn-lt"/>
              </a:rPr>
              <a:t>evolution</a:t>
            </a:r>
            <a:r>
              <a:rPr lang="fr-FR" sz="1800" b="1" dirty="0" smtClean="0">
                <a:latin typeface="+mn-lt"/>
              </a:rPr>
              <a:t> of practices </a:t>
            </a:r>
            <a:r>
              <a:rPr lang="en-GB" sz="1800" dirty="0"/>
              <a:t>(e.g. “erosion” of respect for informed consent and for privacy) </a:t>
            </a:r>
            <a:endParaRPr lang="en-GB" sz="1800" b="1" dirty="0" smtClean="0">
              <a:latin typeface="+mn-lt"/>
            </a:endParaRPr>
          </a:p>
          <a:p>
            <a:pPr>
              <a:lnSpc>
                <a:spcPct val="80000"/>
              </a:lnSpc>
              <a:spcBef>
                <a:spcPct val="75000"/>
              </a:spcBef>
            </a:pPr>
            <a:r>
              <a:rPr lang="en-GB" sz="1800" dirty="0" smtClean="0"/>
              <a:t>Programme reflects the developments/evolutions </a:t>
            </a:r>
            <a:r>
              <a:rPr lang="en-GB" sz="1800" u="sng" dirty="0" smtClean="0"/>
              <a:t>most frequently raised </a:t>
            </a:r>
            <a:r>
              <a:rPr lang="en-GB" sz="1800" dirty="0" smtClean="0"/>
              <a:t>in the replies </a:t>
            </a:r>
          </a:p>
          <a:p>
            <a:pPr lvl="1">
              <a:lnSpc>
                <a:spcPct val="80000"/>
              </a:lnSpc>
              <a:spcBef>
                <a:spcPts val="600"/>
              </a:spcBef>
            </a:pPr>
            <a:r>
              <a:rPr lang="en-GB" sz="1800" dirty="0" smtClean="0"/>
              <a:t>Session II: evolution of practices</a:t>
            </a:r>
          </a:p>
          <a:p>
            <a:pPr lvl="1">
              <a:lnSpc>
                <a:spcPct val="80000"/>
              </a:lnSpc>
              <a:spcBef>
                <a:spcPts val="600"/>
              </a:spcBef>
            </a:pPr>
            <a:r>
              <a:rPr lang="en-GB" sz="1800" dirty="0" smtClean="0"/>
              <a:t>Session III: scientific and technological developments</a:t>
            </a:r>
          </a:p>
          <a:p>
            <a:pPr>
              <a:lnSpc>
                <a:spcPct val="80000"/>
              </a:lnSpc>
              <a:spcBef>
                <a:spcPct val="75000"/>
              </a:spcBef>
            </a:pPr>
            <a:r>
              <a:rPr lang="en-GB" sz="1800" dirty="0" smtClean="0"/>
              <a:t>All the replies will remain a resource for the Committee on Bioethics (DH-BIO) </a:t>
            </a:r>
          </a:p>
          <a:p>
            <a:pPr marL="457200" lvl="1" indent="0">
              <a:lnSpc>
                <a:spcPct val="80000"/>
              </a:lnSpc>
              <a:spcBef>
                <a:spcPct val="75000"/>
              </a:spcBef>
              <a:buNone/>
            </a:pPr>
            <a:r>
              <a:rPr lang="en-GB" sz="1800" dirty="0" smtClean="0">
                <a:latin typeface="+mn-lt"/>
              </a:rPr>
              <a:t> </a:t>
            </a:r>
            <a:endParaRPr lang="en-GB" sz="1800" dirty="0">
              <a:latin typeface="+mn-lt"/>
            </a:endParaRPr>
          </a:p>
        </p:txBody>
      </p:sp>
      <p:sp>
        <p:nvSpPr>
          <p:cNvPr id="4" name="Slide Number Placeholder 3"/>
          <p:cNvSpPr>
            <a:spLocks noGrp="1"/>
          </p:cNvSpPr>
          <p:nvPr>
            <p:ph type="sldNum" sz="quarter" idx="12"/>
          </p:nvPr>
        </p:nvSpPr>
        <p:spPr/>
        <p:txBody>
          <a:bodyPr/>
          <a:lstStyle/>
          <a:p>
            <a:fld id="{D3493519-56BF-4246-ACDC-669134EBBF57}" type="slidenum">
              <a:rPr lang="en-GB" smtClean="0"/>
              <a:pPr/>
              <a:t>3</a:t>
            </a:fld>
            <a:endParaRPr lang="en-GB"/>
          </a:p>
        </p:txBody>
      </p:sp>
    </p:spTree>
    <p:extLst>
      <p:ext uri="{BB962C8B-B14F-4D97-AF65-F5344CB8AC3E}">
        <p14:creationId xmlns:p14="http://schemas.microsoft.com/office/powerpoint/2010/main" val="37257686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b="1" dirty="0" err="1" smtClean="0"/>
              <a:t>Preparatory</a:t>
            </a:r>
            <a:r>
              <a:rPr lang="fr-FR" b="1" dirty="0" smtClean="0"/>
              <a:t> </a:t>
            </a:r>
            <a:r>
              <a:rPr lang="fr-FR" b="1" dirty="0" err="1" smtClean="0"/>
              <a:t>work</a:t>
            </a:r>
            <a:endParaRPr lang="en-US" b="1" dirty="0"/>
          </a:p>
        </p:txBody>
      </p:sp>
      <p:sp>
        <p:nvSpPr>
          <p:cNvPr id="3" name="Content Placeholder 2"/>
          <p:cNvSpPr>
            <a:spLocks noGrp="1"/>
          </p:cNvSpPr>
          <p:nvPr>
            <p:ph idx="1"/>
          </p:nvPr>
        </p:nvSpPr>
        <p:spPr/>
        <p:txBody>
          <a:bodyPr/>
          <a:lstStyle/>
          <a:p>
            <a:r>
              <a:rPr lang="fr-FR" sz="2000" dirty="0" smtClean="0"/>
              <a:t>High </a:t>
            </a:r>
            <a:r>
              <a:rPr lang="fr-FR" sz="2000" dirty="0" err="1" smtClean="0"/>
              <a:t>level</a:t>
            </a:r>
            <a:r>
              <a:rPr lang="fr-FR" sz="2000" dirty="0" smtClean="0"/>
              <a:t> </a:t>
            </a:r>
            <a:r>
              <a:rPr lang="fr-FR" sz="2000" dirty="0" err="1" smtClean="0"/>
              <a:t>seminar</a:t>
            </a:r>
            <a:r>
              <a:rPr lang="fr-FR" sz="2000" dirty="0" smtClean="0"/>
              <a:t> on « International case </a:t>
            </a:r>
            <a:r>
              <a:rPr lang="fr-FR" sz="2000" dirty="0" err="1" smtClean="0"/>
              <a:t>law</a:t>
            </a:r>
            <a:r>
              <a:rPr lang="fr-FR" sz="2000" dirty="0" smtClean="0"/>
              <a:t> in </a:t>
            </a:r>
            <a:r>
              <a:rPr lang="fr-FR" sz="2000" dirty="0" err="1" smtClean="0"/>
              <a:t>bioethics</a:t>
            </a:r>
            <a:r>
              <a:rPr lang="fr-FR" sz="2000" dirty="0" smtClean="0"/>
              <a:t>: insight and </a:t>
            </a:r>
            <a:r>
              <a:rPr lang="fr-FR" sz="2000" dirty="0" err="1" smtClean="0"/>
              <a:t>foresight</a:t>
            </a:r>
            <a:r>
              <a:rPr lang="fr-FR" sz="2000" dirty="0" smtClean="0"/>
              <a:t> », 5 </a:t>
            </a:r>
            <a:r>
              <a:rPr lang="fr-FR" sz="2000" dirty="0" err="1" smtClean="0"/>
              <a:t>December</a:t>
            </a:r>
            <a:r>
              <a:rPr lang="fr-FR" sz="2000" dirty="0" smtClean="0"/>
              <a:t> 2016</a:t>
            </a:r>
          </a:p>
          <a:p>
            <a:pPr marL="0" indent="0">
              <a:buNone/>
            </a:pPr>
            <a:endParaRPr lang="fr-FR" sz="2000" dirty="0" smtClean="0"/>
          </a:p>
          <a:p>
            <a:r>
              <a:rPr lang="en-GB" sz="2000" dirty="0">
                <a:hlinkClick r:id="rId3"/>
              </a:rPr>
              <a:t>Study on “The rights of Children in biomedicine: challenges posed by scientific advances and uncertainties”</a:t>
            </a:r>
            <a:r>
              <a:rPr lang="en-GB" sz="2000" dirty="0"/>
              <a:t>, prepared by researchers form Uppsala University Department of Law (</a:t>
            </a:r>
            <a:r>
              <a:rPr lang="en-GB" sz="2000" dirty="0" smtClean="0"/>
              <a:t>Sweden)</a:t>
            </a:r>
          </a:p>
          <a:p>
            <a:pPr marL="0" indent="0">
              <a:buNone/>
            </a:pPr>
            <a:endParaRPr lang="en-GB" sz="2000" dirty="0" smtClean="0"/>
          </a:p>
          <a:p>
            <a:r>
              <a:rPr lang="en-GB" sz="2000" dirty="0" smtClean="0">
                <a:latin typeface="+mn-lt"/>
                <a:hlinkClick r:id="rId4"/>
              </a:rPr>
              <a:t>Study </a:t>
            </a:r>
            <a:r>
              <a:rPr lang="en-GB" sz="2000" dirty="0">
                <a:latin typeface="+mn-lt"/>
                <a:hlinkClick r:id="rId4"/>
              </a:rPr>
              <a:t>"From law to practice: towards a roadmap to strengthen children's rights in the era of biomedicine"</a:t>
            </a:r>
            <a:r>
              <a:rPr lang="en-GB" sz="2000" dirty="0">
                <a:latin typeface="+mn-lt"/>
              </a:rPr>
              <a:t>, prepared by researchers from Leiden University Law School (the Netherlands).</a:t>
            </a:r>
            <a:endParaRPr lang="fr-FR" sz="2000" dirty="0" smtClean="0">
              <a:latin typeface="+mn-lt"/>
            </a:endParaRPr>
          </a:p>
          <a:p>
            <a:pPr marL="457200" lvl="1" indent="0">
              <a:buNone/>
            </a:pPr>
            <a:endParaRPr lang="en-US" dirty="0"/>
          </a:p>
        </p:txBody>
      </p:sp>
      <p:sp>
        <p:nvSpPr>
          <p:cNvPr id="4" name="Slide Number Placeholder 3"/>
          <p:cNvSpPr>
            <a:spLocks noGrp="1"/>
          </p:cNvSpPr>
          <p:nvPr>
            <p:ph type="sldNum" sz="quarter" idx="12"/>
          </p:nvPr>
        </p:nvSpPr>
        <p:spPr/>
        <p:txBody>
          <a:bodyPr/>
          <a:lstStyle/>
          <a:p>
            <a:fld id="{D3493519-56BF-4246-ACDC-669134EBBF57}" type="slidenum">
              <a:rPr lang="en-GB" smtClean="0"/>
              <a:pPr/>
              <a:t>4</a:t>
            </a:fld>
            <a:endParaRPr lang="en-GB"/>
          </a:p>
        </p:txBody>
      </p:sp>
    </p:spTree>
    <p:extLst>
      <p:ext uri="{BB962C8B-B14F-4D97-AF65-F5344CB8AC3E}">
        <p14:creationId xmlns:p14="http://schemas.microsoft.com/office/powerpoint/2010/main" val="7930373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1484784"/>
            <a:ext cx="7632700" cy="504825"/>
          </a:xfrm>
        </p:spPr>
        <p:txBody>
          <a:bodyPr/>
          <a:lstStyle/>
          <a:p>
            <a:r>
              <a:rPr lang="en-US" altLang="en-US" b="1" dirty="0" smtClean="0">
                <a:solidFill>
                  <a:srgbClr val="003399"/>
                </a:solidFill>
                <a:latin typeface="+mn-lt"/>
                <a:cs typeface="Arial" charset="0"/>
              </a:rPr>
              <a:t>Objectives of the conference </a:t>
            </a:r>
            <a:r>
              <a:rPr lang="en-US" altLang="en-US" b="1" dirty="0">
                <a:solidFill>
                  <a:srgbClr val="003399"/>
                </a:solidFill>
                <a:latin typeface="Cambria" pitchFamily="18" charset="0"/>
                <a:cs typeface="Arial" charset="0"/>
              </a:rPr>
              <a:t/>
            </a:r>
            <a:br>
              <a:rPr lang="en-US" altLang="en-US" b="1" dirty="0">
                <a:solidFill>
                  <a:srgbClr val="003399"/>
                </a:solidFill>
                <a:latin typeface="Cambria" pitchFamily="18" charset="0"/>
                <a:cs typeface="Arial" charset="0"/>
              </a:rPr>
            </a:br>
            <a:endParaRPr lang="en-GB" dirty="0"/>
          </a:p>
        </p:txBody>
      </p:sp>
      <p:sp>
        <p:nvSpPr>
          <p:cNvPr id="3" name="Content Placeholder 2"/>
          <p:cNvSpPr>
            <a:spLocks noGrp="1"/>
          </p:cNvSpPr>
          <p:nvPr>
            <p:ph idx="1"/>
          </p:nvPr>
        </p:nvSpPr>
        <p:spPr>
          <a:xfrm>
            <a:off x="827088" y="2217191"/>
            <a:ext cx="7561262" cy="3948113"/>
          </a:xfrm>
        </p:spPr>
        <p:txBody>
          <a:bodyPr/>
          <a:lstStyle/>
          <a:p>
            <a:pPr marL="0" indent="0">
              <a:lnSpc>
                <a:spcPct val="80000"/>
              </a:lnSpc>
              <a:spcBef>
                <a:spcPct val="75000"/>
              </a:spcBef>
              <a:buNone/>
            </a:pPr>
            <a:r>
              <a:rPr lang="fr-FR" sz="1800" u="sng" dirty="0" smtClean="0"/>
              <a:t>Sessions objectives</a:t>
            </a:r>
            <a:endParaRPr lang="en-US" sz="1800" u="sng" dirty="0" smtClean="0"/>
          </a:p>
          <a:p>
            <a:pPr>
              <a:lnSpc>
                <a:spcPct val="80000"/>
              </a:lnSpc>
              <a:spcBef>
                <a:spcPct val="75000"/>
              </a:spcBef>
            </a:pPr>
            <a:r>
              <a:rPr lang="en-US" sz="1800" dirty="0" smtClean="0"/>
              <a:t>To </a:t>
            </a:r>
            <a:r>
              <a:rPr lang="en-US" sz="1800" dirty="0"/>
              <a:t>highlight the </a:t>
            </a:r>
            <a:r>
              <a:rPr lang="en-US" sz="1800" dirty="0" smtClean="0"/>
              <a:t>key developments in the biomedical field</a:t>
            </a:r>
          </a:p>
          <a:p>
            <a:pPr>
              <a:lnSpc>
                <a:spcPct val="80000"/>
              </a:lnSpc>
              <a:spcBef>
                <a:spcPct val="75000"/>
              </a:spcBef>
            </a:pPr>
            <a:r>
              <a:rPr lang="en-US" sz="1800" dirty="0" smtClean="0"/>
              <a:t>To identify the relevant principles laid down in the Oviedo Convention</a:t>
            </a:r>
          </a:p>
          <a:p>
            <a:pPr>
              <a:lnSpc>
                <a:spcPct val="80000"/>
              </a:lnSpc>
              <a:spcBef>
                <a:spcPct val="75000"/>
              </a:spcBef>
            </a:pPr>
            <a:r>
              <a:rPr lang="en-US" sz="1800" dirty="0" smtClean="0"/>
              <a:t>To identify possible challenges raised </a:t>
            </a:r>
          </a:p>
          <a:p>
            <a:pPr>
              <a:lnSpc>
                <a:spcPct val="80000"/>
              </a:lnSpc>
              <a:spcBef>
                <a:spcPct val="75000"/>
              </a:spcBef>
            </a:pPr>
            <a:r>
              <a:rPr lang="en-US" sz="1800" dirty="0" smtClean="0"/>
              <a:t>To point possible </a:t>
            </a:r>
            <a:r>
              <a:rPr lang="en-US" sz="1800" dirty="0"/>
              <a:t>needs for </a:t>
            </a:r>
            <a:r>
              <a:rPr lang="en-US" sz="1800" dirty="0" smtClean="0"/>
              <a:t>actions</a:t>
            </a:r>
          </a:p>
          <a:p>
            <a:pPr marL="0" indent="0">
              <a:lnSpc>
                <a:spcPct val="80000"/>
              </a:lnSpc>
              <a:spcBef>
                <a:spcPct val="75000"/>
              </a:spcBef>
              <a:buNone/>
            </a:pPr>
            <a:r>
              <a:rPr lang="fr-FR" sz="1800" u="sng" dirty="0" smtClean="0"/>
              <a:t>General objective</a:t>
            </a:r>
            <a:r>
              <a:rPr lang="fr-FR" sz="1800" dirty="0" smtClean="0"/>
              <a:t>:</a:t>
            </a:r>
            <a:endParaRPr lang="en-US" sz="1800" dirty="0" smtClean="0"/>
          </a:p>
          <a:p>
            <a:pPr>
              <a:lnSpc>
                <a:spcPct val="80000"/>
              </a:lnSpc>
              <a:spcBef>
                <a:spcPct val="75000"/>
              </a:spcBef>
            </a:pPr>
            <a:r>
              <a:rPr lang="en-GB" sz="1800" u="sng" dirty="0" smtClean="0"/>
              <a:t>Priority </a:t>
            </a:r>
            <a:r>
              <a:rPr lang="en-GB" sz="1800" u="sng" dirty="0"/>
              <a:t>issues and action proposals</a:t>
            </a:r>
            <a:r>
              <a:rPr lang="en-GB" sz="1800" dirty="0"/>
              <a:t> to </a:t>
            </a:r>
            <a:r>
              <a:rPr lang="en-GB" sz="1800" dirty="0" smtClean="0"/>
              <a:t>address, </a:t>
            </a:r>
            <a:r>
              <a:rPr lang="en-GB" sz="1800" dirty="0"/>
              <a:t>at intergovernmental </a:t>
            </a:r>
            <a:r>
              <a:rPr lang="en-GB" sz="1800" dirty="0" smtClean="0"/>
              <a:t>level, </a:t>
            </a:r>
            <a:r>
              <a:rPr lang="en-GB" sz="1800" dirty="0"/>
              <a:t>the ethical challenges identified during the thematic sessions of the </a:t>
            </a:r>
            <a:r>
              <a:rPr lang="en-GB" sz="1800" dirty="0" smtClean="0"/>
              <a:t>conference </a:t>
            </a:r>
          </a:p>
          <a:p>
            <a:pPr>
              <a:lnSpc>
                <a:spcPct val="80000"/>
              </a:lnSpc>
              <a:spcBef>
                <a:spcPct val="75000"/>
              </a:spcBef>
            </a:pPr>
            <a:r>
              <a:rPr lang="en-GB" sz="1800" dirty="0"/>
              <a:t>P</a:t>
            </a:r>
            <a:r>
              <a:rPr lang="en-GB" sz="1800" dirty="0" smtClean="0"/>
              <a:t>aving </a:t>
            </a:r>
            <a:r>
              <a:rPr lang="en-GB" sz="1800" dirty="0"/>
              <a:t>the way for the definition of a </a:t>
            </a:r>
            <a:r>
              <a:rPr lang="en-GB" sz="1800" b="1" dirty="0"/>
              <a:t>Strategic Action </a:t>
            </a:r>
            <a:r>
              <a:rPr lang="en-GB" sz="1800" b="1" dirty="0" smtClean="0"/>
              <a:t>Plan </a:t>
            </a:r>
            <a:r>
              <a:rPr lang="en-GB" sz="1800" dirty="0" smtClean="0"/>
              <a:t>for the Council of Europe, where appropriate in cooperation with other intergovernmental organisations . </a:t>
            </a:r>
            <a:r>
              <a:rPr lang="en-GB" sz="1800" dirty="0"/>
              <a:t> </a:t>
            </a:r>
            <a:endParaRPr lang="en-US" sz="1800" dirty="0"/>
          </a:p>
          <a:p>
            <a:pPr>
              <a:lnSpc>
                <a:spcPct val="80000"/>
              </a:lnSpc>
              <a:spcBef>
                <a:spcPct val="75000"/>
              </a:spcBef>
            </a:pPr>
            <a:endParaRPr lang="en-US" sz="1800" dirty="0" smtClean="0"/>
          </a:p>
          <a:p>
            <a:pPr lvl="1">
              <a:lnSpc>
                <a:spcPct val="80000"/>
              </a:lnSpc>
              <a:spcBef>
                <a:spcPct val="75000"/>
              </a:spcBef>
            </a:pPr>
            <a:endParaRPr lang="en-US" sz="1800" dirty="0" smtClean="0"/>
          </a:p>
          <a:p>
            <a:pPr lvl="1">
              <a:lnSpc>
                <a:spcPct val="80000"/>
              </a:lnSpc>
              <a:spcBef>
                <a:spcPct val="75000"/>
              </a:spcBef>
            </a:pPr>
            <a:endParaRPr lang="en-GB" sz="1800" dirty="0">
              <a:latin typeface="+mn-lt"/>
            </a:endParaRPr>
          </a:p>
        </p:txBody>
      </p:sp>
      <p:sp>
        <p:nvSpPr>
          <p:cNvPr id="4" name="Slide Number Placeholder 3"/>
          <p:cNvSpPr>
            <a:spLocks noGrp="1"/>
          </p:cNvSpPr>
          <p:nvPr>
            <p:ph type="sldNum" sz="quarter" idx="12"/>
          </p:nvPr>
        </p:nvSpPr>
        <p:spPr/>
        <p:txBody>
          <a:bodyPr/>
          <a:lstStyle/>
          <a:p>
            <a:fld id="{D3493519-56BF-4246-ACDC-669134EBBF57}" type="slidenum">
              <a:rPr lang="en-GB" smtClean="0"/>
              <a:pPr/>
              <a:t>5</a:t>
            </a:fld>
            <a:endParaRPr lang="en-GB"/>
          </a:p>
        </p:txBody>
      </p:sp>
    </p:spTree>
    <p:extLst>
      <p:ext uri="{BB962C8B-B14F-4D97-AF65-F5344CB8AC3E}">
        <p14:creationId xmlns:p14="http://schemas.microsoft.com/office/powerpoint/2010/main" val="2458606678"/>
      </p:ext>
    </p:extLst>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Myriad Pro"/>
        <a:ea typeface="ＭＳ Ｐゴシック"/>
        <a:cs typeface="Arial"/>
      </a:majorFont>
      <a:minorFont>
        <a:latin typeface="Myriad Pro"/>
        <a:ea typeface="ＭＳ Ｐゴシック"/>
        <a:cs typeface="Arial"/>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1513</TotalTime>
  <Words>428</Words>
  <Application>Microsoft Office PowerPoint</Application>
  <PresentationFormat>Affichage à l'écran (4:3)</PresentationFormat>
  <Paragraphs>60</Paragraphs>
  <Slides>5</Slides>
  <Notes>4</Notes>
  <HiddenSlides>0</HiddenSlides>
  <MMClips>0</MMClips>
  <ScaleCrop>false</ScaleCrop>
  <HeadingPairs>
    <vt:vector size="4" baseType="variant">
      <vt:variant>
        <vt:lpstr>Thème</vt:lpstr>
      </vt:variant>
      <vt:variant>
        <vt:i4>1</vt:i4>
      </vt:variant>
      <vt:variant>
        <vt:lpstr>Titres des diapositives</vt:lpstr>
      </vt:variant>
      <vt:variant>
        <vt:i4>5</vt:i4>
      </vt:variant>
    </vt:vector>
  </HeadingPairs>
  <TitlesOfParts>
    <vt:vector size="6" baseType="lpstr">
      <vt:lpstr>Theme1</vt:lpstr>
      <vt:lpstr>Présentation PowerPoint</vt:lpstr>
      <vt:lpstr>Celebrating 20 years of the Convention on Human Rights and Biomedicine (Oviedo Convention) </vt:lpstr>
      <vt:lpstr>Programme of the Conference  </vt:lpstr>
      <vt:lpstr>Preparatory work</vt:lpstr>
      <vt:lpstr>Objectives of the conference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ETHICS OF PLACEBO CONTROL IN CLINICAL TRIALS</dc:title>
  <dc:creator>Prof.Dr.Doppelfeld</dc:creator>
  <cp:lastModifiedBy>Jeroen de Wit, Carlo Petrini, Dorothea Stahl</cp:lastModifiedBy>
  <cp:revision>307</cp:revision>
  <cp:lastPrinted>2017-02-27T11:52:10Z</cp:lastPrinted>
  <dcterms:created xsi:type="dcterms:W3CDTF">2010-01-23T16:40:48Z</dcterms:created>
  <dcterms:modified xsi:type="dcterms:W3CDTF">2017-10-18T09:54:50Z</dcterms:modified>
</cp:coreProperties>
</file>