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  <p:sldMasterId id="2147483688" r:id="rId2"/>
  </p:sldMasterIdLst>
  <p:notesMasterIdLst>
    <p:notesMasterId r:id="rId9"/>
  </p:notesMasterIdLst>
  <p:handoutMasterIdLst>
    <p:handoutMasterId r:id="rId10"/>
  </p:handoutMasterIdLst>
  <p:sldIdLst>
    <p:sldId id="286" r:id="rId3"/>
    <p:sldId id="287" r:id="rId4"/>
    <p:sldId id="288" r:id="rId5"/>
    <p:sldId id="290" r:id="rId6"/>
    <p:sldId id="291" r:id="rId7"/>
    <p:sldId id="292" r:id="rId8"/>
  </p:sldIdLst>
  <p:sldSz cx="9144000" cy="6858000" type="screen4x3"/>
  <p:notesSz cx="6819900" cy="9918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66C08-7F92-A84E-B550-3415EDFCB5BF}" type="datetimeFigureOut">
              <a:rPr lang="fr-FR" smtClean="0"/>
              <a:t>25/10/2017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26970-475C-4C42-A221-BB026F3090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895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FBB4F00-3727-473D-930F-78023EEA579A}" type="datetime1">
              <a:rPr lang="de-DE"/>
              <a:pPr/>
              <a:t>25.10.2017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CC95D0A-9573-43C8-97B1-67EFE9C1D5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788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D6E28-3635-4050-87BD-7BA2FC8C3E8C}" type="datetime1">
              <a:rPr lang="de-DE" smtClean="0"/>
              <a:t>25.10.2017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206" y="548680"/>
            <a:ext cx="102327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18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7C15E-14D6-4D3D-B123-89CC892BC620}" type="datetime1">
              <a:rPr lang="de-DE" smtClean="0"/>
              <a:t>25.10.2017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1613" y="1231900"/>
            <a:ext cx="1908175" cy="4776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27088" y="1231900"/>
            <a:ext cx="5572125" cy="4776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67316-0DAE-4559-AEA9-6327F3314599}" type="datetime1">
              <a:rPr lang="de-DE" smtClean="0"/>
              <a:t>25.10.2017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19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634A-C268-4028-BEF1-9960C5CF9725}" type="datetime1">
              <a:rPr lang="de-DE" smtClean="0"/>
              <a:t>25.10.2017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520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20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43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92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17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79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55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4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B5F47-0381-4194-B8AB-C681DA600F78}" type="datetime1">
              <a:rPr lang="de-DE" smtClean="0"/>
              <a:t>25.10.2017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6815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20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65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90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935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4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B9FB0-508D-4D31-8339-6A98C2EAB5AF}" type="datetime1">
              <a:rPr lang="de-DE" smtClean="0"/>
              <a:t>25.10.2017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29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3703637" cy="394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3125" y="2060575"/>
            <a:ext cx="3705225" cy="394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02B7C-F7FD-44E6-A372-5236056EE2F8}" type="datetime1">
              <a:rPr lang="de-DE" smtClean="0"/>
              <a:t>25.10.2017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37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8B372-BB42-47C1-9B67-5D3FD20EF2C9}" type="datetime1">
              <a:rPr lang="de-DE" smtClean="0"/>
              <a:t>25.10.2017</a:t>
            </a:fld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8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007F1-BE8D-4FF8-BA4D-4E02CA65945E}" type="datetime1">
              <a:rPr lang="de-DE" smtClean="0"/>
              <a:t>25.10.2017</a:t>
            </a:fld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9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458B30-9842-4D67-98AC-5A7F92F9E4A2}" type="datetime1">
              <a:rPr lang="de-DE" smtClean="0"/>
              <a:t>25.10.2017</a:t>
            </a:fld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3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1078A-A712-4C8F-80FC-FB17EAFB9F3B}" type="datetime1">
              <a:rPr lang="de-DE" smtClean="0"/>
              <a:t>25.10.2017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12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56BEC-8A2F-46BD-8E4A-10AF5FEE8066}" type="datetime1">
              <a:rPr lang="de-DE" smtClean="0"/>
              <a:t>25.10.2017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3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PPT_background_20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231900"/>
            <a:ext cx="76327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 of presentation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060575"/>
            <a:ext cx="7561262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here my text</a:t>
            </a: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ea typeface="ＭＳ Ｐゴシック" charset="0"/>
              </a:defRPr>
            </a:lvl1pPr>
          </a:lstStyle>
          <a:p>
            <a:fld id="{CE83634A-C268-4028-BEF1-9960C5CF9725}" type="datetime1">
              <a:rPr lang="de-DE" smtClean="0"/>
              <a:t>25.10.2017</a:t>
            </a:fld>
            <a:endParaRPr lang="en-GB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Myriad Pro" pitchFamily="34" charset="0"/>
              </a:defRPr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572003" y="145234"/>
            <a:ext cx="4536508" cy="526727"/>
            <a:chOff x="4259215" y="192474"/>
            <a:chExt cx="3193105" cy="528594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4355976" y="192474"/>
              <a:ext cx="3096344" cy="477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	</a:t>
              </a:r>
              <a:r>
                <a:rPr lang="fr-FR" baseline="0" dirty="0" smtClean="0"/>
                <a:t> </a:t>
              </a:r>
              <a:r>
                <a:rPr lang="fr-FR" sz="2000" b="1" i="1" dirty="0" smtClean="0">
                  <a:solidFill>
                    <a:schemeClr val="accent3"/>
                  </a:solidFill>
                </a:rPr>
                <a:t>of the Oviedo Convention</a:t>
              </a:r>
              <a:endParaRPr lang="en-US" sz="2000" b="1" i="1" dirty="0">
                <a:solidFill>
                  <a:schemeClr val="accent3"/>
                </a:solidFill>
              </a:endParaRPr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9215" y="236034"/>
              <a:ext cx="832642" cy="4850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206" y="548680"/>
            <a:ext cx="102327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784E9-66F8-4B68-88AD-AC31F61F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7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1484015"/>
            <a:ext cx="7632700" cy="504825"/>
          </a:xfrm>
        </p:spPr>
        <p:txBody>
          <a:bodyPr/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Table </a:t>
            </a:r>
            <a:r>
              <a:rPr lang="fr-FR" b="1" dirty="0"/>
              <a:t>Ronde 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Questions </a:t>
            </a:r>
            <a:r>
              <a:rPr lang="fr-FR" b="1" dirty="0"/>
              <a:t>prioritaires et propositions d’actions</a:t>
            </a:r>
            <a:r>
              <a:rPr lang="fr-FR" dirty="0"/>
              <a:t/>
            </a:r>
            <a:br>
              <a:rPr lang="fr-FR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spcBef>
                <a:spcPct val="75000"/>
              </a:spcBef>
              <a:buNone/>
            </a:pPr>
            <a:endParaRPr lang="fr-FR" dirty="0" smtClean="0"/>
          </a:p>
          <a:p>
            <a:pPr marL="0" indent="0">
              <a:lnSpc>
                <a:spcPct val="80000"/>
              </a:lnSpc>
              <a:spcBef>
                <a:spcPct val="75000"/>
              </a:spcBef>
              <a:buNone/>
            </a:pPr>
            <a:endParaRPr lang="fr-FR" dirty="0"/>
          </a:p>
          <a:p>
            <a:pPr marL="0" indent="0" algn="ctr">
              <a:lnSpc>
                <a:spcPct val="80000"/>
              </a:lnSpc>
              <a:spcBef>
                <a:spcPct val="75000"/>
              </a:spcBef>
              <a:buNone/>
            </a:pPr>
            <a:endParaRPr lang="fr-FR" dirty="0" smtClean="0"/>
          </a:p>
          <a:p>
            <a:pPr marL="0" indent="0" algn="ctr">
              <a:lnSpc>
                <a:spcPct val="80000"/>
              </a:lnSpc>
              <a:spcBef>
                <a:spcPct val="75000"/>
              </a:spcBef>
              <a:buNone/>
            </a:pPr>
            <a:r>
              <a:rPr lang="fr-FR" dirty="0" smtClean="0"/>
              <a:t>Brigitte </a:t>
            </a:r>
            <a:r>
              <a:rPr lang="fr-FR" dirty="0"/>
              <a:t>KONZ</a:t>
            </a:r>
          </a:p>
          <a:p>
            <a:pPr marL="0" indent="0">
              <a:lnSpc>
                <a:spcPct val="80000"/>
              </a:lnSpc>
              <a:spcBef>
                <a:spcPct val="75000"/>
              </a:spcBef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0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80729"/>
            <a:ext cx="7772400" cy="1656184"/>
          </a:xfrm>
        </p:spPr>
        <p:txBody>
          <a:bodyPr/>
          <a:lstStyle/>
          <a:p>
            <a:pPr algn="l"/>
            <a:r>
              <a:rPr lang="fr-FR" b="1" u="sng" dirty="0"/>
              <a:t>I Les constats et défis prioritaires à relever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 smtClean="0"/>
              <a:t>Le contexte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2636912"/>
            <a:ext cx="7848872" cy="3528392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L</a:t>
            </a:r>
            <a:r>
              <a:rPr lang="fr-FR" sz="1800" dirty="0" smtClean="0"/>
              <a:t>a globalisation</a:t>
            </a:r>
            <a:endParaRPr lang="fr-FR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L</a:t>
            </a:r>
            <a:r>
              <a:rPr lang="fr-FR" sz="1800" dirty="0" smtClean="0"/>
              <a:t>es </a:t>
            </a:r>
            <a:r>
              <a:rPr lang="fr-FR" sz="1800" dirty="0"/>
              <a:t>incertitudes économiques et politiques, la menace </a:t>
            </a:r>
            <a:r>
              <a:rPr lang="fr-FR" sz="1800" dirty="0" smtClean="0"/>
              <a:t>terroriste</a:t>
            </a:r>
            <a:endParaRPr lang="fr-FR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L</a:t>
            </a:r>
            <a:r>
              <a:rPr lang="fr-FR" sz="1800" dirty="0" smtClean="0"/>
              <a:t>a </a:t>
            </a:r>
            <a:r>
              <a:rPr lang="fr-FR" sz="1800" dirty="0"/>
              <a:t>montée des </a:t>
            </a:r>
            <a:r>
              <a:rPr lang="fr-FR" sz="1800" dirty="0" smtClean="0"/>
              <a:t>nationalismes</a:t>
            </a:r>
            <a:endParaRPr lang="fr-FR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L</a:t>
            </a:r>
            <a:r>
              <a:rPr lang="fr-FR" sz="1800" dirty="0" smtClean="0"/>
              <a:t>a </a:t>
            </a:r>
            <a:r>
              <a:rPr lang="fr-FR" sz="1800" dirty="0"/>
              <a:t>crise des </a:t>
            </a:r>
            <a:r>
              <a:rPr lang="fr-FR" sz="1800" dirty="0" smtClean="0"/>
              <a:t>réfugiés</a:t>
            </a:r>
            <a:endParaRPr lang="fr-FR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L</a:t>
            </a:r>
            <a:r>
              <a:rPr lang="fr-FR" sz="1800" dirty="0" smtClean="0"/>
              <a:t>e </a:t>
            </a:r>
            <a:r>
              <a:rPr lang="fr-FR" sz="1800" dirty="0"/>
              <a:t>réchauffement </a:t>
            </a:r>
            <a:r>
              <a:rPr lang="fr-FR" sz="1800" dirty="0" smtClean="0"/>
              <a:t>climatique</a:t>
            </a:r>
            <a:endParaRPr lang="fr-FR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L</a:t>
            </a:r>
            <a:r>
              <a:rPr lang="fr-FR" sz="1800" dirty="0" smtClean="0"/>
              <a:t>e </a:t>
            </a:r>
            <a:r>
              <a:rPr lang="fr-FR" sz="1800" dirty="0"/>
              <a:t>vieillissement de la population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L</a:t>
            </a:r>
            <a:r>
              <a:rPr lang="fr-FR" sz="1800" dirty="0" smtClean="0"/>
              <a:t>es </a:t>
            </a:r>
            <a:r>
              <a:rPr lang="fr-FR" sz="1800" dirty="0"/>
              <a:t>développements scientifiques et technologiques continuels dans le domaine biomédical et les technologies de l’information et les Big Data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L</a:t>
            </a:r>
            <a:r>
              <a:rPr lang="fr-FR" sz="1800" dirty="0" smtClean="0"/>
              <a:t>a </a:t>
            </a:r>
            <a:r>
              <a:rPr lang="fr-FR" sz="1800" dirty="0"/>
              <a:t>balance entre les fonds publics disponibles les besoins en matière de santé et une population qui devient de plus en plus vieille et donc aussi plus </a:t>
            </a:r>
            <a:r>
              <a:rPr lang="fr-FR" sz="1800" dirty="0" smtClean="0"/>
              <a:t>malade</a:t>
            </a:r>
            <a:endParaRPr lang="fr-FR" sz="1800" dirty="0"/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27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368151"/>
          </a:xfrm>
        </p:spPr>
        <p:txBody>
          <a:bodyPr/>
          <a:lstStyle/>
          <a:p>
            <a:pPr algn="l"/>
            <a:r>
              <a:rPr lang="fr-FR" u="sng" dirty="0"/>
              <a:t>Les défis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016824" cy="4392488"/>
          </a:xfrm>
        </p:spPr>
        <p:txBody>
          <a:bodyPr/>
          <a:lstStyle/>
          <a:p>
            <a:pPr marL="342900" lvl="0" indent="-342900" algn="l">
              <a:buFont typeface="+mj-lt"/>
              <a:buAutoNum type="arabicPeriod"/>
            </a:pPr>
            <a:r>
              <a:rPr lang="fr-FR" sz="1800" dirty="0"/>
              <a:t>L’égalité de traitement, notamment en ce qui concerne l’affiliation à la sécurité sociale et l’accès aux soins médicaux ; les salaires 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fr-FR" sz="1800" dirty="0" smtClean="0"/>
              <a:t>L’exploitation </a:t>
            </a:r>
            <a:r>
              <a:rPr lang="fr-FR" sz="1800" dirty="0"/>
              <a:t>et  la traite des êtres humains les plus vulnérables,  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fr-FR" sz="1800" dirty="0"/>
              <a:t>L</a:t>
            </a:r>
            <a:r>
              <a:rPr lang="fr-FR" sz="1800" dirty="0" smtClean="0"/>
              <a:t>e </a:t>
            </a:r>
            <a:r>
              <a:rPr lang="fr-FR" sz="1800" dirty="0"/>
              <a:t>commerce et le transfert illicite d’organe ou de tissus humains et cellules humaines 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fr-FR" sz="1800" dirty="0"/>
              <a:t>L</a:t>
            </a:r>
            <a:r>
              <a:rPr lang="fr-FR" sz="1800" dirty="0" smtClean="0"/>
              <a:t>e </a:t>
            </a:r>
            <a:r>
              <a:rPr lang="fr-FR" sz="1800" dirty="0"/>
              <a:t>respect et  la protection de la vie privée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fr-FR" sz="1800" dirty="0"/>
              <a:t>L</a:t>
            </a:r>
            <a:r>
              <a:rPr lang="fr-FR" sz="1800" dirty="0" smtClean="0"/>
              <a:t>a </a:t>
            </a:r>
            <a:r>
              <a:rPr lang="fr-FR" sz="1800" dirty="0"/>
              <a:t>contrefaçon et le commerce illicite de médicaments de moindre qualité ainsi que la sécurité des produits pharmaceutique 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fr-FR" sz="1800" dirty="0"/>
              <a:t>L</a:t>
            </a:r>
            <a:r>
              <a:rPr lang="fr-FR" sz="1800" dirty="0" smtClean="0"/>
              <a:t>a </a:t>
            </a:r>
            <a:r>
              <a:rPr lang="fr-FR" sz="1800" dirty="0"/>
              <a:t>réduction des postes de travail par la robotisation, l’outsourcing et le déplacement de la production vers des pays aux coûts moins </a:t>
            </a:r>
            <a:r>
              <a:rPr lang="fr-FR" sz="1800" dirty="0" smtClean="0"/>
              <a:t>élevés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9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11560" y="1268760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/>
              <a:t>II Quelles peuvent être les étapes suivantes pour le CDDH et du Conseil de l’Europe ?</a:t>
            </a:r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u="sng" dirty="0"/>
              <a:t>Les priorités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L’accès équitable de tous aux soins médicaux, aux nouvelles techniques et aux progrès de la science et à des médicaments abordables et sûrs,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La protection de l’environnement dans nos pays et les pays producteurs de médicaments,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L’inviolabilité du corps humain avec interdiction absolue du commerce illicite des organes, des tissus et des cellules humaines</a:t>
            </a:r>
          </a:p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782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827584" y="1268760"/>
            <a:ext cx="777686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u="sng" dirty="0"/>
              <a:t>L’intervention du  CDDH et du CE</a:t>
            </a:r>
            <a:endParaRPr lang="fr-FR" sz="2800" dirty="0"/>
          </a:p>
          <a:p>
            <a:r>
              <a:rPr lang="fr-FR" sz="2000" dirty="0"/>
              <a:t> </a:t>
            </a:r>
          </a:p>
          <a:p>
            <a:r>
              <a:rPr lang="fr-FR" sz="2000" dirty="0"/>
              <a:t>Le Conseil de l’Europe un </a:t>
            </a:r>
            <a:r>
              <a:rPr lang="fr-FR" sz="2000" b="1" dirty="0"/>
              <a:t>espace de communication</a:t>
            </a:r>
            <a:r>
              <a:rPr lang="fr-FR" sz="2000" dirty="0"/>
              <a:t> de qualité entre les divers acteurs   </a:t>
            </a:r>
          </a:p>
          <a:p>
            <a:r>
              <a:rPr lang="fr-FR" sz="2000" dirty="0"/>
              <a:t> </a:t>
            </a:r>
          </a:p>
          <a:p>
            <a:r>
              <a:rPr lang="fr-FR" sz="2000" b="1" dirty="0"/>
              <a:t>Harmoniser nos standards</a:t>
            </a:r>
            <a:r>
              <a:rPr lang="fr-FR" sz="2000" dirty="0"/>
              <a:t> </a:t>
            </a:r>
          </a:p>
          <a:p>
            <a:r>
              <a:rPr lang="fr-FR" sz="2000" dirty="0"/>
              <a:t> </a:t>
            </a:r>
          </a:p>
          <a:p>
            <a:r>
              <a:rPr lang="fr-FR" sz="2000" dirty="0"/>
              <a:t>U</a:t>
            </a:r>
            <a:r>
              <a:rPr lang="fr-FR" sz="2000" dirty="0" smtClean="0"/>
              <a:t>ne </a:t>
            </a:r>
            <a:r>
              <a:rPr lang="fr-FR" sz="2000" b="1" dirty="0"/>
              <a:t>évaluation régulière</a:t>
            </a:r>
            <a:r>
              <a:rPr lang="fr-FR" sz="2000" dirty="0"/>
              <a:t> de la mise en œuvre de la Convention d’OVIEDO, de ses protocoles et de son </a:t>
            </a:r>
            <a:r>
              <a:rPr lang="fr-FR" sz="2000" dirty="0" smtClean="0"/>
              <a:t>impact</a:t>
            </a:r>
            <a:endParaRPr lang="fr-FR" sz="2000" dirty="0"/>
          </a:p>
          <a:p>
            <a:r>
              <a:rPr lang="fr-FR" sz="2000" dirty="0"/>
              <a:t> </a:t>
            </a:r>
          </a:p>
          <a:p>
            <a:r>
              <a:rPr lang="fr-FR" sz="2000" dirty="0"/>
              <a:t>L</a:t>
            </a:r>
            <a:r>
              <a:rPr lang="fr-FR" sz="2000" dirty="0" smtClean="0"/>
              <a:t>a </a:t>
            </a:r>
            <a:r>
              <a:rPr lang="fr-FR" sz="2000" b="1" dirty="0"/>
              <a:t>sensibilisation du </a:t>
            </a:r>
            <a:r>
              <a:rPr lang="fr-FR" sz="2000" b="1" dirty="0" smtClean="0"/>
              <a:t>public, </a:t>
            </a:r>
            <a:r>
              <a:rPr lang="fr-FR" sz="2000" b="1" dirty="0"/>
              <a:t>des pouvoirs publics et des </a:t>
            </a:r>
            <a:r>
              <a:rPr lang="fr-FR" sz="2000" b="1" dirty="0" smtClean="0"/>
              <a:t>entreprises</a:t>
            </a:r>
            <a:endParaRPr lang="fr-FR" sz="2000" dirty="0"/>
          </a:p>
          <a:p>
            <a:r>
              <a:rPr lang="fr-FR" sz="2000" dirty="0"/>
              <a:t> </a:t>
            </a:r>
          </a:p>
          <a:p>
            <a:r>
              <a:rPr lang="fr-FR" sz="2000" b="1" dirty="0" smtClean="0"/>
              <a:t>La </a:t>
            </a:r>
            <a:r>
              <a:rPr lang="fr-FR" sz="2000" b="1" dirty="0"/>
              <a:t>participation des acteurs internationaux, des </a:t>
            </a:r>
            <a:r>
              <a:rPr lang="fr-FR" sz="2000" b="1" dirty="0" smtClean="0"/>
              <a:t>Etats-membres, de </a:t>
            </a:r>
            <a:r>
              <a:rPr lang="fr-FR" sz="2000" b="1" dirty="0" smtClean="0"/>
              <a:t>la </a:t>
            </a:r>
            <a:r>
              <a:rPr lang="fr-FR" sz="2000" b="1" dirty="0" smtClean="0"/>
              <a:t>société civile, des entreprises</a:t>
            </a:r>
            <a:r>
              <a:rPr lang="fr-FR" sz="2000" dirty="0" smtClean="0"/>
              <a:t> </a:t>
            </a:r>
            <a:r>
              <a:rPr lang="fr-FR" sz="2000" dirty="0"/>
              <a:t>nationales et </a:t>
            </a:r>
            <a:r>
              <a:rPr lang="fr-FR" sz="2000" dirty="0" smtClean="0"/>
              <a:t>multinationales </a:t>
            </a:r>
            <a:endParaRPr lang="fr-FR" sz="2000" dirty="0"/>
          </a:p>
          <a:p>
            <a:r>
              <a:rPr lang="fr-F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992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899592" y="1536174"/>
            <a:ext cx="7200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u="sng" dirty="0" smtClean="0"/>
              <a:t>Conclusion</a:t>
            </a:r>
          </a:p>
          <a:p>
            <a:r>
              <a:rPr lang="fr-FR" dirty="0"/>
              <a:t> </a:t>
            </a:r>
          </a:p>
          <a:p>
            <a:r>
              <a:rPr lang="fr-FR" sz="3600" dirty="0"/>
              <a:t>E</a:t>
            </a:r>
            <a:r>
              <a:rPr lang="fr-FR" sz="3600" dirty="0" smtClean="0"/>
              <a:t>laborer </a:t>
            </a:r>
            <a:r>
              <a:rPr lang="fr-FR" sz="3600" dirty="0"/>
              <a:t>de nouvelles règles éthiques et de protection des droits de l’homme  devant constituer nos standards </a:t>
            </a:r>
            <a:r>
              <a:rPr lang="fr-FR" sz="3600" dirty="0" smtClean="0"/>
              <a:t>communs </a:t>
            </a:r>
            <a:r>
              <a:rPr lang="fr-FR" sz="3600" dirty="0"/>
              <a:t>et les diffuser afin d’en assurer ensemble le respect.</a:t>
            </a:r>
          </a:p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420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Pro"/>
        <a:ea typeface="ＭＳ Ｐゴシック"/>
        <a:cs typeface="Arial"/>
      </a:majorFont>
      <a:minorFont>
        <a:latin typeface="Myriad Pro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1539</TotalTime>
  <Words>134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Theme1</vt:lpstr>
      <vt:lpstr>Custom Design</vt:lpstr>
      <vt:lpstr>   Table Ronde   Questions prioritaires et propositions d’actions </vt:lpstr>
      <vt:lpstr>I Les constats et défis prioritaires à relever Le contexte</vt:lpstr>
      <vt:lpstr>Les défis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ETHICS OF PLACEBO CONTROL IN CLINICAL TRIALS</dc:title>
  <dc:creator>Prof.Dr.Doppelfeld</dc:creator>
  <cp:lastModifiedBy>local-PDA461</cp:lastModifiedBy>
  <cp:revision>314</cp:revision>
  <cp:lastPrinted>2017-02-27T11:52:10Z</cp:lastPrinted>
  <dcterms:created xsi:type="dcterms:W3CDTF">2010-01-23T16:40:48Z</dcterms:created>
  <dcterms:modified xsi:type="dcterms:W3CDTF">2017-10-25T11:57:48Z</dcterms:modified>
</cp:coreProperties>
</file>