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61" r:id="rId2"/>
    <p:sldId id="257" r:id="rId3"/>
    <p:sldId id="290" r:id="rId4"/>
    <p:sldId id="280" r:id="rId5"/>
    <p:sldId id="281" r:id="rId6"/>
    <p:sldId id="282" r:id="rId7"/>
    <p:sldId id="283" r:id="rId8"/>
    <p:sldId id="284" r:id="rId9"/>
    <p:sldId id="285" r:id="rId10"/>
    <p:sldId id="286" r:id="rId11"/>
    <p:sldId id="287" r:id="rId12"/>
    <p:sldId id="300" r:id="rId13"/>
    <p:sldId id="301" r:id="rId14"/>
    <p:sldId id="291" r:id="rId15"/>
    <p:sldId id="258" r:id="rId16"/>
    <p:sldId id="259" r:id="rId17"/>
    <p:sldId id="267" r:id="rId18"/>
    <p:sldId id="302" r:id="rId19"/>
    <p:sldId id="303" r:id="rId20"/>
    <p:sldId id="262" r:id="rId21"/>
    <p:sldId id="263" r:id="rId22"/>
    <p:sldId id="264" r:id="rId23"/>
    <p:sldId id="265" r:id="rId24"/>
    <p:sldId id="266" r:id="rId25"/>
    <p:sldId id="297" r:id="rId26"/>
    <p:sldId id="304" r:id="rId27"/>
    <p:sldId id="29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B20"/>
    <a:srgbClr val="0F1324"/>
    <a:srgbClr val="0B101A"/>
    <a:srgbClr val="111C30"/>
    <a:srgbClr val="090A0F"/>
    <a:srgbClr val="131225"/>
    <a:srgbClr val="1C1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1" autoAdjust="0"/>
    <p:restoredTop sz="94701"/>
  </p:normalViewPr>
  <p:slideViewPr>
    <p:cSldViewPr snapToGrid="0">
      <p:cViewPr>
        <p:scale>
          <a:sx n="159" d="100"/>
          <a:sy n="159" d="100"/>
        </p:scale>
        <p:origin x="1564" y="1796"/>
      </p:cViewPr>
      <p:guideLst>
        <p:guide orient="horz" pos="2160"/>
        <p:guide pos="2880"/>
      </p:guideLst>
    </p:cSldViewPr>
  </p:slideViewPr>
  <p:outlineViewPr>
    <p:cViewPr>
      <p:scale>
        <a:sx n="33" d="100"/>
        <a:sy n="33" d="100"/>
      </p:scale>
      <p:origin x="0" y="-18507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E4A42C-E7B0-2242-A549-2E3CB09BBD19}" type="datetimeFigureOut">
              <a:rPr lang="en-US" smtClean="0"/>
              <a:t>10/19/2017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A271CB-6E97-A745-A600-9E64BBD26F4E}" type="slidenum">
              <a:rPr lang="en-US" smtClean="0"/>
              <a:t>‹N°›</a:t>
            </a:fld>
            <a:endParaRPr lang="en-US"/>
          </a:p>
        </p:txBody>
      </p:sp>
    </p:spTree>
    <p:extLst>
      <p:ext uri="{BB962C8B-B14F-4D97-AF65-F5344CB8AC3E}">
        <p14:creationId xmlns:p14="http://schemas.microsoft.com/office/powerpoint/2010/main" val="3181992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CB3B9-58D7-4E7B-A65B-91ACCFA97B08}" type="datetimeFigureOut">
              <a:rPr lang="fr-CA" smtClean="0"/>
              <a:t>2017-10-19</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5034D-54E5-433A-A8AE-F27DAB2E86D2}" type="slidenum">
              <a:rPr lang="fr-CA" smtClean="0"/>
              <a:t>‹N°›</a:t>
            </a:fld>
            <a:endParaRPr lang="fr-CA"/>
          </a:p>
        </p:txBody>
      </p:sp>
    </p:spTree>
    <p:extLst>
      <p:ext uri="{BB962C8B-B14F-4D97-AF65-F5344CB8AC3E}">
        <p14:creationId xmlns:p14="http://schemas.microsoft.com/office/powerpoint/2010/main" val="113065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map was modified to reflect Canada</a:t>
            </a:r>
            <a:r>
              <a:rPr lang="fr-CA" sz="1200" b="0"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s recent adoption of the Genetic Non-Discrimination Act (2017) (original map had Canada in white as a status-quo nation). </a:t>
            </a:r>
            <a:r>
              <a:rPr lang="en-US" sz="1200" b="0" i="0" kern="1200" dirty="0">
                <a:solidFill>
                  <a:schemeClr val="tx1"/>
                </a:solidFill>
                <a:effectLst/>
                <a:latin typeface="+mn-lt"/>
                <a:ea typeface="+mn-ea"/>
                <a:cs typeface="+mn-cs"/>
              </a:rPr>
              <a:t>​</a:t>
            </a:r>
            <a:endParaRPr lang="fr-CA" dirty="0"/>
          </a:p>
        </p:txBody>
      </p:sp>
      <p:sp>
        <p:nvSpPr>
          <p:cNvPr id="4" name="Espace réservé du numéro de diapositive 3"/>
          <p:cNvSpPr>
            <a:spLocks noGrp="1"/>
          </p:cNvSpPr>
          <p:nvPr>
            <p:ph type="sldNum" sz="quarter" idx="10"/>
          </p:nvPr>
        </p:nvSpPr>
        <p:spPr/>
        <p:txBody>
          <a:bodyPr/>
          <a:lstStyle/>
          <a:p>
            <a:fld id="{1615034D-54E5-433A-A8AE-F27DAB2E86D2}" type="slidenum">
              <a:rPr lang="fr-CA" smtClean="0"/>
              <a:t>9</a:t>
            </a:fld>
            <a:endParaRPr lang="fr-CA"/>
          </a:p>
        </p:txBody>
      </p:sp>
    </p:spTree>
    <p:extLst>
      <p:ext uri="{BB962C8B-B14F-4D97-AF65-F5344CB8AC3E}">
        <p14:creationId xmlns:p14="http://schemas.microsoft.com/office/powerpoint/2010/main" val="65602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A63EAB9-AC52-45FA-AA18-D2E8F9634F33}" type="datetimeFigureOut">
              <a:rPr lang="fr-CA" smtClean="0"/>
              <a:t>2017-10-19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52772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63EAB9-AC52-45FA-AA18-D2E8F9634F33}" type="datetimeFigureOut">
              <a:rPr lang="fr-CA" smtClean="0"/>
              <a:t>2017-10-19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88266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63EAB9-AC52-45FA-AA18-D2E8F9634F33}" type="datetimeFigureOut">
              <a:rPr lang="fr-CA" smtClean="0"/>
              <a:t>2017-10-19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2981283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branded Content Slide - Title Box">
    <p:spTree>
      <p:nvGrpSpPr>
        <p:cNvPr id="1" name=""/>
        <p:cNvGrpSpPr/>
        <p:nvPr/>
      </p:nvGrpSpPr>
      <p:grpSpPr>
        <a:xfrm>
          <a:off x="0" y="0"/>
          <a:ext cx="0" cy="0"/>
          <a:chOff x="0" y="0"/>
          <a:chExt cx="0" cy="0"/>
        </a:xfrm>
      </p:grpSpPr>
      <p:sp>
        <p:nvSpPr>
          <p:cNvPr id="10" name="Content Placeholder 2"/>
          <p:cNvSpPr>
            <a:spLocks noGrp="1"/>
          </p:cNvSpPr>
          <p:nvPr>
            <p:ph sz="half" idx="10"/>
          </p:nvPr>
        </p:nvSpPr>
        <p:spPr>
          <a:xfrm>
            <a:off x="457200" y="1504638"/>
            <a:ext cx="8229600" cy="4645267"/>
          </a:xfrm>
        </p:spPr>
        <p:txBody>
          <a:bodyPr/>
          <a:lstStyle>
            <a:lvl1pPr marL="0" indent="0">
              <a:buNone/>
              <a:defRPr sz="2000">
                <a:solidFill>
                  <a:srgbClr val="000000"/>
                </a:solidFill>
              </a:defRPr>
            </a:lvl1pPr>
            <a:lvl2pPr>
              <a:defRPr sz="1800">
                <a:solidFill>
                  <a:srgbClr val="000000"/>
                </a:solidFill>
              </a:defRPr>
            </a:lvl2pPr>
            <a:lvl3pPr>
              <a:defRPr sz="1600">
                <a:solidFill>
                  <a:srgbClr val="1B75BC"/>
                </a:solidFill>
              </a:defRPr>
            </a:lvl3pPr>
            <a:lvl4pPr>
              <a:defRPr sz="1500">
                <a:solidFill>
                  <a:srgbClr val="1B75BC"/>
                </a:solidFill>
              </a:defRPr>
            </a:lvl4pPr>
            <a:lvl5pPr>
              <a:defRPr sz="1500">
                <a:solidFill>
                  <a:srgbClr val="1B75BC"/>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Slide Number Placeholder 5"/>
          <p:cNvSpPr>
            <a:spLocks noGrp="1"/>
          </p:cNvSpPr>
          <p:nvPr>
            <p:ph type="sldNum" sz="quarter" idx="4"/>
          </p:nvPr>
        </p:nvSpPr>
        <p:spPr>
          <a:xfrm>
            <a:off x="361950" y="6538247"/>
            <a:ext cx="685800" cy="273844"/>
          </a:xfrm>
          <a:prstGeom prst="rect">
            <a:avLst/>
          </a:prstGeom>
        </p:spPr>
        <p:txBody>
          <a:bodyPr vert="horz" lIns="91440" tIns="45720" rIns="91440" bIns="45720" rtlCol="0" anchor="ctr"/>
          <a:lstStyle>
            <a:lvl1pPr algn="r">
              <a:defRPr sz="900">
                <a:solidFill>
                  <a:schemeClr val="bg1"/>
                </a:solidFill>
              </a:defRPr>
            </a:lvl1pPr>
          </a:lstStyle>
          <a:p>
            <a:pPr algn="l"/>
            <a:fld id="{A8C9CB2B-3164-2248-9789-58CD2CF1DEBC}" type="slidenum">
              <a:rPr lang="en-US" smtClean="0"/>
              <a:pPr algn="l"/>
              <a:t>‹N°›</a:t>
            </a:fld>
            <a:endParaRPr lang="en-US" dirty="0"/>
          </a:p>
        </p:txBody>
      </p:sp>
      <p:sp>
        <p:nvSpPr>
          <p:cNvPr id="4" name="Title 1"/>
          <p:cNvSpPr>
            <a:spLocks noGrp="1"/>
          </p:cNvSpPr>
          <p:nvPr>
            <p:ph type="ctrTitle" hasCustomPrompt="1"/>
          </p:nvPr>
        </p:nvSpPr>
        <p:spPr>
          <a:xfrm>
            <a:off x="457201" y="406134"/>
            <a:ext cx="5653565" cy="681831"/>
          </a:xfrm>
        </p:spPr>
        <p:txBody>
          <a:bodyPr>
            <a:normAutofit/>
          </a:bodyPr>
          <a:lstStyle>
            <a:lvl1pPr algn="l">
              <a:defRPr sz="2300" b="1" baseline="0">
                <a:solidFill>
                  <a:schemeClr val="tx1"/>
                </a:solidFill>
              </a:defRPr>
            </a:lvl1pPr>
          </a:lstStyle>
          <a:p>
            <a:r>
              <a:rPr lang="en-CA" dirty="0"/>
              <a:t>Enter slide title here</a:t>
            </a:r>
            <a:endParaRPr lang="en-US" dirty="0"/>
          </a:p>
        </p:txBody>
      </p:sp>
    </p:spTree>
    <p:extLst>
      <p:ext uri="{BB962C8B-B14F-4D97-AF65-F5344CB8AC3E}">
        <p14:creationId xmlns:p14="http://schemas.microsoft.com/office/powerpoint/2010/main" val="319463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05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63EAB9-AC52-45FA-AA18-D2E8F9634F33}" type="datetimeFigureOut">
              <a:rPr lang="fr-CA" smtClean="0"/>
              <a:t>2017-10-19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260428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A63EAB9-AC52-45FA-AA18-D2E8F9634F33}" type="datetimeFigureOut">
              <a:rPr lang="fr-CA" smtClean="0"/>
              <a:t>2017-10-19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42214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A63EAB9-AC52-45FA-AA18-D2E8F9634F33}" type="datetimeFigureOut">
              <a:rPr lang="fr-CA" smtClean="0"/>
              <a:t>2017-10-19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131759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A63EAB9-AC52-45FA-AA18-D2E8F9634F33}" type="datetimeFigureOut">
              <a:rPr lang="fr-CA" smtClean="0"/>
              <a:t>2017-10-19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143958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63EAB9-AC52-45FA-AA18-D2E8F9634F33}" type="datetimeFigureOut">
              <a:rPr lang="fr-CA" smtClean="0"/>
              <a:t>2017-10-19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276995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3EAB9-AC52-45FA-AA18-D2E8F9634F33}" type="datetimeFigureOut">
              <a:rPr lang="fr-CA" smtClean="0"/>
              <a:t>2017-10-19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79556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A63EAB9-AC52-45FA-AA18-D2E8F9634F33}" type="datetimeFigureOut">
              <a:rPr lang="fr-CA" smtClean="0"/>
              <a:t>2017-10-19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131366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A63EAB9-AC52-45FA-AA18-D2E8F9634F33}" type="datetimeFigureOut">
              <a:rPr lang="fr-CA" smtClean="0"/>
              <a:t>2017-10-19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79703E9-45E3-432A-83D8-A8B6E858AAD7}" type="slidenum">
              <a:rPr lang="fr-CA" smtClean="0"/>
              <a:t>‹N°›</a:t>
            </a:fld>
            <a:endParaRPr lang="fr-CA"/>
          </a:p>
        </p:txBody>
      </p:sp>
    </p:spTree>
    <p:extLst>
      <p:ext uri="{BB962C8B-B14F-4D97-AF65-F5344CB8AC3E}">
        <p14:creationId xmlns:p14="http://schemas.microsoft.com/office/powerpoint/2010/main" val="197097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3EAB9-AC52-45FA-AA18-D2E8F9634F33}" type="datetimeFigureOut">
              <a:rPr lang="fr-CA" smtClean="0"/>
              <a:t>2017-10-19</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703E9-45E3-432A-83D8-A8B6E858AAD7}" type="slidenum">
              <a:rPr lang="fr-CA" smtClean="0"/>
              <a:t>‹N°›</a:t>
            </a:fld>
            <a:endParaRPr lang="fr-CA"/>
          </a:p>
        </p:txBody>
      </p:sp>
    </p:spTree>
    <p:extLst>
      <p:ext uri="{BB962C8B-B14F-4D97-AF65-F5344CB8AC3E}">
        <p14:creationId xmlns:p14="http://schemas.microsoft.com/office/powerpoint/2010/main" val="41065174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236" y="2583712"/>
            <a:ext cx="7121949" cy="683936"/>
          </a:xfrm>
        </p:spPr>
        <p:txBody>
          <a:bodyPr>
            <a:normAutofit fontScale="90000"/>
          </a:bodyPr>
          <a:lstStyle/>
          <a:p>
            <a:r>
              <a:rPr lang="en-US" sz="4800" b="1" cap="all" dirty="0">
                <a:solidFill>
                  <a:schemeClr val="accent5">
                    <a:lumMod val="50000"/>
                  </a:schemeClr>
                </a:solidFill>
              </a:rPr>
              <a:t>Genetics, Genomics, and Human Rights</a:t>
            </a:r>
            <a:endParaRPr lang="en-US" sz="4800" i="1" cap="all" dirty="0"/>
          </a:p>
        </p:txBody>
      </p:sp>
      <p:sp>
        <p:nvSpPr>
          <p:cNvPr id="3" name="Subtitle 2"/>
          <p:cNvSpPr>
            <a:spLocks noGrp="1"/>
          </p:cNvSpPr>
          <p:nvPr>
            <p:ph type="subTitle" idx="1"/>
          </p:nvPr>
        </p:nvSpPr>
        <p:spPr>
          <a:xfrm>
            <a:off x="1905000" y="4343400"/>
            <a:ext cx="5410200" cy="1219200"/>
          </a:xfrm>
        </p:spPr>
        <p:txBody>
          <a:bodyPr>
            <a:normAutofit fontScale="92500" lnSpcReduction="20000"/>
          </a:bodyPr>
          <a:lstStyle/>
          <a:p>
            <a:r>
              <a:rPr lang="en-US" dirty="0"/>
              <a:t>Professor </a:t>
            </a:r>
            <a:r>
              <a:rPr lang="en-US" dirty="0" err="1"/>
              <a:t>Bartha</a:t>
            </a:r>
            <a:r>
              <a:rPr lang="en-US" dirty="0"/>
              <a:t> Maria </a:t>
            </a:r>
            <a:r>
              <a:rPr lang="en-US" dirty="0" err="1"/>
              <a:t>Knoppers</a:t>
            </a:r>
            <a:endParaRPr lang="en-US" dirty="0"/>
          </a:p>
          <a:p>
            <a:r>
              <a:rPr lang="en-US" sz="1500" dirty="0"/>
              <a:t>Director, Centre of Genomics and Policy</a:t>
            </a:r>
          </a:p>
          <a:p>
            <a:r>
              <a:rPr lang="en-US" sz="1500" dirty="0"/>
              <a:t>Canada Research Chair in Law and Medicine</a:t>
            </a:r>
          </a:p>
          <a:p>
            <a:r>
              <a:rPr lang="en-US" sz="1500" dirty="0"/>
              <a:t>McGill University</a:t>
            </a:r>
          </a:p>
        </p:txBody>
      </p:sp>
      <p:sp>
        <p:nvSpPr>
          <p:cNvPr id="6" name="TextBox 5"/>
          <p:cNvSpPr txBox="1"/>
          <p:nvPr/>
        </p:nvSpPr>
        <p:spPr>
          <a:xfrm>
            <a:off x="2678518" y="3584535"/>
            <a:ext cx="3863163" cy="369332"/>
          </a:xfrm>
          <a:prstGeom prst="rect">
            <a:avLst/>
          </a:prstGeom>
          <a:noFill/>
        </p:spPr>
        <p:txBody>
          <a:bodyPr wrap="square" rtlCol="0">
            <a:spAutoFit/>
          </a:bodyPr>
          <a:lstStyle/>
          <a:p>
            <a:pPr algn="ctr"/>
            <a:r>
              <a:rPr lang="en-US" dirty="0"/>
              <a:t>Conseil de </a:t>
            </a:r>
            <a:r>
              <a:rPr lang="en-US" dirty="0" err="1"/>
              <a:t>l’Europe</a:t>
            </a:r>
            <a:r>
              <a:rPr lang="en-US" dirty="0"/>
              <a:t>  – October 26 2017</a:t>
            </a:r>
          </a:p>
        </p:txBody>
      </p:sp>
    </p:spTree>
    <p:extLst>
      <p:ext uri="{BB962C8B-B14F-4D97-AF65-F5344CB8AC3E}">
        <p14:creationId xmlns:p14="http://schemas.microsoft.com/office/powerpoint/2010/main" val="197057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C284B182-D4F1-47D3-ABFF-34C039302A21}"/>
              </a:ext>
            </a:extLst>
          </p:cNvPr>
          <p:cNvSpPr>
            <a:spLocks noGrp="1"/>
          </p:cNvSpPr>
          <p:nvPr>
            <p:ph type="ctrTitle"/>
          </p:nvPr>
        </p:nvSpPr>
        <p:spPr>
          <a:xfrm>
            <a:off x="457201" y="406134"/>
            <a:ext cx="7324343" cy="681831"/>
          </a:xfrm>
        </p:spPr>
        <p:txBody>
          <a:bodyPr>
            <a:noAutofit/>
          </a:bodyPr>
          <a:lstStyle/>
          <a:p>
            <a:r>
              <a:rPr lang="fr-CA" sz="4000" dirty="0" smtClean="0"/>
              <a:t>A </a:t>
            </a:r>
            <a:r>
              <a:rPr lang="fr-CA" sz="4000" dirty="0" err="1"/>
              <a:t>systematic</a:t>
            </a:r>
            <a:r>
              <a:rPr lang="fr-CA" sz="4000" dirty="0"/>
              <a:t> </a:t>
            </a:r>
            <a:r>
              <a:rPr lang="fr-CA" sz="4000" dirty="0" err="1"/>
              <a:t>review</a:t>
            </a:r>
            <a:r>
              <a:rPr lang="fr-CA" sz="4000" dirty="0"/>
              <a:t> </a:t>
            </a:r>
            <a:r>
              <a:rPr lang="fr-CA" sz="4000" dirty="0" smtClean="0"/>
              <a:t>of </a:t>
            </a:r>
            <a:r>
              <a:rPr lang="fr-CA" sz="4000" dirty="0" err="1"/>
              <a:t>genetic</a:t>
            </a:r>
            <a:r>
              <a:rPr lang="fr-CA" sz="4000" dirty="0"/>
              <a:t> discrimination and life </a:t>
            </a:r>
            <a:r>
              <a:rPr lang="fr-CA" sz="4000" dirty="0" err="1" smtClean="0"/>
              <a:t>insurance</a:t>
            </a:r>
            <a:endParaRPr lang="fr-CA" sz="4000" dirty="0"/>
          </a:p>
        </p:txBody>
      </p:sp>
      <p:sp>
        <p:nvSpPr>
          <p:cNvPr id="4" name="Content Placeholder 2">
            <a:extLst>
              <a:ext uri="{FF2B5EF4-FFF2-40B4-BE49-F238E27FC236}">
                <a16:creationId xmlns="" xmlns:a16="http://schemas.microsoft.com/office/drawing/2014/main" id="{582AD9A1-27D8-4B59-A28B-695AEBFA301B}"/>
              </a:ext>
            </a:extLst>
          </p:cNvPr>
          <p:cNvSpPr txBox="1">
            <a:spLocks/>
          </p:cNvSpPr>
          <p:nvPr/>
        </p:nvSpPr>
        <p:spPr>
          <a:xfrm>
            <a:off x="441225" y="5228001"/>
            <a:ext cx="8229600" cy="559919"/>
          </a:xfrm>
          <a:prstGeom prst="rect">
            <a:avLst/>
          </a:prstGeom>
        </p:spPr>
        <p:txBody>
          <a:bodyPr>
            <a:normAutofit/>
          </a:bodyPr>
          <a:lstStyle/>
          <a:p>
            <a:pPr defTabSz="914400">
              <a:spcBef>
                <a:spcPct val="20000"/>
              </a:spcBef>
              <a:defRPr/>
            </a:pPr>
            <a:r>
              <a:rPr lang="en-US" sz="1400" dirty="0" smtClean="0"/>
              <a:t>Source: Joly</a:t>
            </a:r>
            <a:r>
              <a:rPr lang="en-US" sz="1400" dirty="0"/>
              <a:t>, Yann, </a:t>
            </a:r>
            <a:r>
              <a:rPr lang="en-US" sz="1400" dirty="0" err="1" smtClean="0"/>
              <a:t>Ngueng</a:t>
            </a:r>
            <a:r>
              <a:rPr lang="en-US" sz="1400" dirty="0" smtClean="0"/>
              <a:t> </a:t>
            </a:r>
            <a:r>
              <a:rPr lang="en-US" sz="1400" dirty="0" err="1"/>
              <a:t>Feze</a:t>
            </a:r>
            <a:r>
              <a:rPr lang="en-US" sz="1400" dirty="0" smtClean="0"/>
              <a:t>, Ida </a:t>
            </a:r>
            <a:r>
              <a:rPr lang="en-US" sz="1400" dirty="0"/>
              <a:t>and Jacques Simard. "Genetic discrimination and life insurance: a systematic review of the evidence." </a:t>
            </a:r>
            <a:r>
              <a:rPr lang="en-US" sz="1400" i="1" dirty="0"/>
              <a:t>BMC medicine</a:t>
            </a:r>
            <a:r>
              <a:rPr lang="en-US" sz="1400" dirty="0"/>
              <a:t> 11.1 (2013): 25.</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5">
            <a:extLst>
              <a:ext uri="{FF2B5EF4-FFF2-40B4-BE49-F238E27FC236}">
                <a16:creationId xmlns="" xmlns:a16="http://schemas.microsoft.com/office/drawing/2014/main" id="{D74C6B23-8ECA-49C3-9DA0-57F515115738}"/>
              </a:ext>
            </a:extLst>
          </p:cNvPr>
          <p:cNvSpPr>
            <a:spLocks noGrp="1"/>
          </p:cNvSpPr>
          <p:nvPr>
            <p:ph sz="half" idx="10"/>
          </p:nvPr>
        </p:nvSpPr>
        <p:spPr/>
        <p:txBody>
          <a:bodyPr>
            <a:normAutofit/>
          </a:bodyPr>
          <a:lstStyle/>
          <a:p>
            <a:r>
              <a:rPr lang="en-US" dirty="0" smtClean="0"/>
              <a:t>“The </a:t>
            </a:r>
            <a:r>
              <a:rPr lang="en-US" dirty="0"/>
              <a:t>available data clearly document the existence of individual cases of genetic discrimination. The significance of this initial finding is, however, greatly diminished by four observations. First, the </a:t>
            </a:r>
            <a:r>
              <a:rPr lang="en-US" u="sng" dirty="0"/>
              <a:t>methodology</a:t>
            </a:r>
            <a:r>
              <a:rPr lang="en-US" dirty="0"/>
              <a:t> used in most of the studies is </a:t>
            </a:r>
            <a:r>
              <a:rPr lang="en-US" u="sng" dirty="0"/>
              <a:t>not sufficiently robust</a:t>
            </a:r>
            <a:r>
              <a:rPr lang="en-US" dirty="0"/>
              <a:t> to clearly establish either the prevalence or the impact of discriminatory practices. Second, the current body of evidence was mostly developed around a </a:t>
            </a:r>
            <a:r>
              <a:rPr lang="en-US" u="sng" dirty="0"/>
              <a:t>small number of ‘classic’ genetic conditions</a:t>
            </a:r>
            <a:r>
              <a:rPr lang="en-US" dirty="0"/>
              <a:t>. Third, the heterogeneity and small scope of most of the studies </a:t>
            </a:r>
            <a:r>
              <a:rPr lang="en-US" u="sng" dirty="0"/>
              <a:t>prevents formal statistical analysis of the aggregate results</a:t>
            </a:r>
            <a:r>
              <a:rPr lang="en-US" dirty="0"/>
              <a:t>. Fourth, the small number of reported genetic discrimination cases in some studies could indicate that these incidents took place due to </a:t>
            </a:r>
            <a:r>
              <a:rPr lang="en-US" u="sng" dirty="0"/>
              <a:t>occasional errors</a:t>
            </a:r>
            <a:r>
              <a:rPr lang="en-US" dirty="0"/>
              <a:t>, rather than the voluntary or planned choice, of the insurers</a:t>
            </a:r>
            <a:r>
              <a:rPr lang="en-US" dirty="0" smtClean="0"/>
              <a:t>.”</a:t>
            </a:r>
            <a:endParaRPr lang="fr-CA" dirty="0"/>
          </a:p>
        </p:txBody>
      </p:sp>
    </p:spTree>
    <p:extLst>
      <p:ext uri="{BB962C8B-B14F-4D97-AF65-F5344CB8AC3E}">
        <p14:creationId xmlns:p14="http://schemas.microsoft.com/office/powerpoint/2010/main" val="67410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F79C8874-43AA-40B1-8F3E-688CC393148D}"/>
              </a:ext>
            </a:extLst>
          </p:cNvPr>
          <p:cNvSpPr>
            <a:spLocks noGrp="1"/>
          </p:cNvSpPr>
          <p:nvPr>
            <p:ph sz="half" idx="10"/>
          </p:nvPr>
        </p:nvSpPr>
        <p:spPr/>
        <p:txBody>
          <a:bodyPr>
            <a:normAutofit/>
          </a:bodyPr>
          <a:lstStyle/>
          <a:p>
            <a:pPr marL="342900" indent="-342900" fontAlgn="base">
              <a:buFont typeface="Arial" charset="0"/>
              <a:buChar char="•"/>
            </a:pPr>
            <a:r>
              <a:rPr lang="en-US" dirty="0" smtClean="0">
                <a:solidFill>
                  <a:schemeClr val="tx1"/>
                </a:solidFill>
              </a:rPr>
              <a:t>Outside </a:t>
            </a:r>
            <a:r>
              <a:rPr lang="en-US" dirty="0">
                <a:solidFill>
                  <a:schemeClr val="tx1"/>
                </a:solidFill>
              </a:rPr>
              <a:t>of selected rare adult onset monogenic conditions such as Huntington, there is no conclusive data demonstrating a systemic discriminatory practice on the part of life </a:t>
            </a:r>
            <a:r>
              <a:rPr lang="en-US" dirty="0" smtClean="0">
                <a:solidFill>
                  <a:schemeClr val="tx1"/>
                </a:solidFill>
              </a:rPr>
              <a:t>insurers (33 studies: 1991-2012)</a:t>
            </a:r>
          </a:p>
          <a:p>
            <a:pPr fontAlgn="base"/>
            <a:r>
              <a:rPr lang="en-US" dirty="0">
                <a:solidFill>
                  <a:schemeClr val="tx1"/>
                </a:solidFill>
              </a:rPr>
              <a:t/>
            </a:r>
            <a:br>
              <a:rPr lang="en-US" dirty="0">
                <a:solidFill>
                  <a:schemeClr val="tx1"/>
                </a:solidFill>
              </a:rPr>
            </a:br>
            <a:endParaRPr lang="en-US" dirty="0">
              <a:solidFill>
                <a:schemeClr val="tx1"/>
              </a:solidFill>
            </a:endParaRPr>
          </a:p>
          <a:p>
            <a:pPr fontAlgn="base"/>
            <a:r>
              <a:rPr lang="en-US" dirty="0">
                <a:solidFill>
                  <a:schemeClr val="tx1"/>
                </a:solidFill>
              </a:rPr>
              <a:t> </a:t>
            </a:r>
          </a:p>
          <a:p>
            <a:endParaRPr lang="fr-CA" dirty="0"/>
          </a:p>
        </p:txBody>
      </p:sp>
      <p:sp>
        <p:nvSpPr>
          <p:cNvPr id="4" name="Title 2">
            <a:extLst>
              <a:ext uri="{FF2B5EF4-FFF2-40B4-BE49-F238E27FC236}">
                <a16:creationId xmlns="" xmlns:a16="http://schemas.microsoft.com/office/drawing/2014/main" id="{76DD723D-EA7C-43AF-88C6-BCB565FE63C2}"/>
              </a:ext>
            </a:extLst>
          </p:cNvPr>
          <p:cNvSpPr txBox="1">
            <a:spLocks/>
          </p:cNvSpPr>
          <p:nvPr/>
        </p:nvSpPr>
        <p:spPr>
          <a:xfrm>
            <a:off x="457200" y="462517"/>
            <a:ext cx="6422068"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CA" sz="4400" dirty="0" smtClean="0"/>
              <a:t>Conclusion of the study</a:t>
            </a:r>
            <a:endParaRPr lang="en-CA" sz="4400" dirty="0"/>
          </a:p>
        </p:txBody>
      </p:sp>
      <p:sp>
        <p:nvSpPr>
          <p:cNvPr id="5" name="Content Placeholder 2">
            <a:extLst>
              <a:ext uri="{FF2B5EF4-FFF2-40B4-BE49-F238E27FC236}">
                <a16:creationId xmlns="" xmlns:a16="http://schemas.microsoft.com/office/drawing/2014/main" id="{582AD9A1-27D8-4B59-A28B-695AEBFA301B}"/>
              </a:ext>
            </a:extLst>
          </p:cNvPr>
          <p:cNvSpPr txBox="1">
            <a:spLocks/>
          </p:cNvSpPr>
          <p:nvPr/>
        </p:nvSpPr>
        <p:spPr>
          <a:xfrm>
            <a:off x="401286" y="5333324"/>
            <a:ext cx="8229600" cy="509017"/>
          </a:xfrm>
          <a:prstGeom prst="rect">
            <a:avLst/>
          </a:prstGeom>
        </p:spPr>
        <p:txBody>
          <a:bodyPr>
            <a:normAutofit lnSpcReduction="10000"/>
          </a:bodyPr>
          <a:lstStyle/>
          <a:p>
            <a:pPr defTabSz="914400">
              <a:spcBef>
                <a:spcPct val="20000"/>
              </a:spcBef>
              <a:defRPr/>
            </a:pPr>
            <a:r>
              <a:rPr lang="en-US" sz="1400" dirty="0"/>
              <a:t>Source: Joly, Yann, </a:t>
            </a:r>
            <a:r>
              <a:rPr lang="en-US" sz="1400" dirty="0" err="1"/>
              <a:t>Ngueng</a:t>
            </a:r>
            <a:r>
              <a:rPr lang="en-US" sz="1400" dirty="0"/>
              <a:t> </a:t>
            </a:r>
            <a:r>
              <a:rPr lang="en-US" sz="1400" dirty="0" err="1"/>
              <a:t>Feze</a:t>
            </a:r>
            <a:r>
              <a:rPr lang="en-US" sz="1400" dirty="0"/>
              <a:t>, Ida and Jacques Simard. "Genetic discrimination and life insurance: a systematic review of the evidence." BMC medicine 11.1 (2013): 25.</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41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C284B182-D4F1-47D3-ABFF-34C039302A21}"/>
              </a:ext>
            </a:extLst>
          </p:cNvPr>
          <p:cNvSpPr>
            <a:spLocks noGrp="1"/>
          </p:cNvSpPr>
          <p:nvPr>
            <p:ph type="ctrTitle"/>
          </p:nvPr>
        </p:nvSpPr>
        <p:spPr/>
        <p:txBody>
          <a:bodyPr/>
          <a:lstStyle/>
          <a:p>
            <a:endParaRPr lang="fr-CA" dirty="0"/>
          </a:p>
        </p:txBody>
      </p:sp>
      <p:sp>
        <p:nvSpPr>
          <p:cNvPr id="4" name="Content Placeholder 2">
            <a:extLst>
              <a:ext uri="{FF2B5EF4-FFF2-40B4-BE49-F238E27FC236}">
                <a16:creationId xmlns="" xmlns:a16="http://schemas.microsoft.com/office/drawing/2014/main" id="{582AD9A1-27D8-4B59-A28B-695AEBFA301B}"/>
              </a:ext>
            </a:extLst>
          </p:cNvPr>
          <p:cNvSpPr txBox="1">
            <a:spLocks/>
          </p:cNvSpPr>
          <p:nvPr/>
        </p:nvSpPr>
        <p:spPr>
          <a:xfrm>
            <a:off x="473177" y="5365273"/>
            <a:ext cx="8229600" cy="509017"/>
          </a:xfrm>
          <a:prstGeom prst="rect">
            <a:avLst/>
          </a:prstGeom>
        </p:spPr>
        <p:txBody>
          <a:bodyPr>
            <a:normAutofit lnSpcReduction="10000"/>
          </a:bodyPr>
          <a:lstStyle/>
          <a:p>
            <a:pPr defTabSz="914400">
              <a:spcBef>
                <a:spcPct val="20000"/>
              </a:spcBef>
              <a:defRPr/>
            </a:pPr>
            <a:r>
              <a:rPr lang="en-US" sz="1400" dirty="0" smtClean="0"/>
              <a:t>Source: Joly</a:t>
            </a:r>
            <a:r>
              <a:rPr lang="en-US" sz="1400" dirty="0"/>
              <a:t>, Yann, </a:t>
            </a:r>
            <a:r>
              <a:rPr lang="en-US" sz="1400" dirty="0" err="1"/>
              <a:t>Ngueng</a:t>
            </a:r>
            <a:r>
              <a:rPr lang="en-US" sz="1400" dirty="0"/>
              <a:t> </a:t>
            </a:r>
            <a:r>
              <a:rPr lang="en-US" sz="1400" dirty="0" err="1"/>
              <a:t>Feze</a:t>
            </a:r>
            <a:r>
              <a:rPr lang="en-US" sz="1400" dirty="0"/>
              <a:t>, Ida, and </a:t>
            </a:r>
            <a:r>
              <a:rPr lang="en-US" sz="1400" dirty="0" err="1"/>
              <a:t>Knoppers</a:t>
            </a:r>
            <a:r>
              <a:rPr lang="en-US" sz="1400" dirty="0"/>
              <a:t>, Bartha M. "Comparative Approaches to Genetic Discrimination: Chasing Shadows</a:t>
            </a:r>
            <a:r>
              <a:rPr lang="en-US" sz="1400" dirty="0" smtClean="0"/>
              <a:t>?"</a:t>
            </a:r>
            <a:r>
              <a:rPr lang="en-US" sz="1400" dirty="0"/>
              <a:t> Trends in Genetics (2017).</a:t>
            </a:r>
            <a:endParaRPr kumimoji="0" lang="en-US" sz="1400" b="0" i="0" u="none" strike="noStrike" kern="1200" cap="none" spc="0" normalizeH="0" baseline="0" noProof="0" dirty="0">
              <a:ln>
                <a:noFill/>
              </a:ln>
              <a:solidFill>
                <a:srgbClr val="FF0000"/>
              </a:solidFill>
              <a:effectLst/>
              <a:uLnTx/>
              <a:uFillTx/>
            </a:endParaRPr>
          </a:p>
        </p:txBody>
      </p:sp>
      <p:sp>
        <p:nvSpPr>
          <p:cNvPr id="6" name="Espace réservé du contenu 5">
            <a:extLst>
              <a:ext uri="{FF2B5EF4-FFF2-40B4-BE49-F238E27FC236}">
                <a16:creationId xmlns="" xmlns:a16="http://schemas.microsoft.com/office/drawing/2014/main" id="{D74C6B23-8ECA-49C3-9DA0-57F515115738}"/>
              </a:ext>
            </a:extLst>
          </p:cNvPr>
          <p:cNvSpPr>
            <a:spLocks noGrp="1"/>
          </p:cNvSpPr>
          <p:nvPr>
            <p:ph sz="half" idx="10"/>
          </p:nvPr>
        </p:nvSpPr>
        <p:spPr/>
        <p:txBody>
          <a:bodyPr>
            <a:normAutofit/>
          </a:bodyPr>
          <a:lstStyle/>
          <a:p>
            <a:r>
              <a:rPr lang="fr-CA" dirty="0"/>
              <a:t>"</a:t>
            </a:r>
            <a:r>
              <a:rPr lang="en-US" dirty="0"/>
              <a:t>An implicit question raised by these observations is whether law is truly the best vehicle to address GD. By increasingly deciding to single out, regulate, and protect genetic information, are we not also </a:t>
            </a:r>
            <a:r>
              <a:rPr lang="en-US" u="sng" dirty="0"/>
              <a:t>fostering genetic exceptionalism and the stigmatization of certain types of genetic profiles considered ‘at risk’?</a:t>
            </a:r>
            <a:r>
              <a:rPr lang="en-US" dirty="0"/>
              <a:t> While legislation may help prevent GD, there could be an even greater need to actively engage stakeholders on the potential and limits of genetic technologies, existing protections, and </a:t>
            </a:r>
            <a:r>
              <a:rPr lang="en-US" u="sng" dirty="0"/>
              <a:t>the need to express greater solidarity in integrating genetics in everyday life</a:t>
            </a:r>
            <a:r>
              <a:rPr lang="en-US" dirty="0"/>
              <a:t>. We substantially share our genome with our relatives, our neighbors, and the entire human species, which provides an impetus for giving greater weight to the ethical principle of solidarity in addressing GD."</a:t>
            </a:r>
            <a:endParaRPr lang="fr-CA" dirty="0"/>
          </a:p>
          <a:p>
            <a:endParaRPr lang="fr-CA" dirty="0"/>
          </a:p>
        </p:txBody>
      </p:sp>
    </p:spTree>
    <p:extLst>
      <p:ext uri="{BB962C8B-B14F-4D97-AF65-F5344CB8AC3E}">
        <p14:creationId xmlns:p14="http://schemas.microsoft.com/office/powerpoint/2010/main" val="43416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BB83D27C-81D3-4E4D-96D4-D52379BD1E62}"/>
              </a:ext>
            </a:extLst>
          </p:cNvPr>
          <p:cNvSpPr>
            <a:spLocks noGrp="1"/>
          </p:cNvSpPr>
          <p:nvPr>
            <p:ph sz="half" idx="10"/>
          </p:nvPr>
        </p:nvSpPr>
        <p:spPr/>
        <p:txBody>
          <a:bodyPr/>
          <a:lstStyle/>
          <a:p>
            <a:r>
              <a:rPr lang="en-US" dirty="0"/>
              <a:t>“[I]n the insurance contract, rational, </a:t>
            </a:r>
            <a:r>
              <a:rPr lang="en-US" u="sng" dirty="0"/>
              <a:t>scientifically sound and empirically supported discrimination is possible</a:t>
            </a:r>
            <a:r>
              <a:rPr lang="en-US" dirty="0"/>
              <a:t>. Discrimination among risks is considered ethically problematic only where there is no sound actuarial basis for the manner in which the risks are classified, or individuals of the same risk class are treated differently. Hence, the more information available to the insurers the better, </a:t>
            </a:r>
            <a:r>
              <a:rPr lang="en-US" dirty="0" smtClean="0"/>
              <a:t>the </a:t>
            </a:r>
            <a:r>
              <a:rPr lang="en-US" u="sng" dirty="0" smtClean="0"/>
              <a:t>more precise the discrimination</a:t>
            </a:r>
            <a:r>
              <a:rPr lang="en-US" dirty="0" smtClean="0"/>
              <a:t>, </a:t>
            </a:r>
            <a:r>
              <a:rPr lang="en-US" u="sng" dirty="0" smtClean="0"/>
              <a:t>the greater the actuarial fairness of the system</a:t>
            </a:r>
            <a:r>
              <a:rPr lang="en-US" dirty="0" smtClean="0"/>
              <a:t>.”</a:t>
            </a:r>
            <a:endParaRPr lang="fr-CA" dirty="0"/>
          </a:p>
        </p:txBody>
      </p:sp>
      <p:sp>
        <p:nvSpPr>
          <p:cNvPr id="3" name="Titre 2">
            <a:extLst>
              <a:ext uri="{FF2B5EF4-FFF2-40B4-BE49-F238E27FC236}">
                <a16:creationId xmlns="" xmlns:a16="http://schemas.microsoft.com/office/drawing/2014/main" id="{8F3F902A-A01C-4BD5-A3D0-ABF2FAF997DC}"/>
              </a:ext>
            </a:extLst>
          </p:cNvPr>
          <p:cNvSpPr>
            <a:spLocks noGrp="1"/>
          </p:cNvSpPr>
          <p:nvPr>
            <p:ph type="ctrTitle"/>
          </p:nvPr>
        </p:nvSpPr>
        <p:spPr/>
        <p:txBody>
          <a:bodyPr/>
          <a:lstStyle/>
          <a:p>
            <a:endParaRPr lang="fr-CA"/>
          </a:p>
        </p:txBody>
      </p:sp>
      <p:sp>
        <p:nvSpPr>
          <p:cNvPr id="4" name="Content Placeholder 2">
            <a:extLst>
              <a:ext uri="{FF2B5EF4-FFF2-40B4-BE49-F238E27FC236}">
                <a16:creationId xmlns="" xmlns:a16="http://schemas.microsoft.com/office/drawing/2014/main" id="{12156A3E-4ED0-429B-8FC3-4994AA770332}"/>
              </a:ext>
            </a:extLst>
          </p:cNvPr>
          <p:cNvSpPr txBox="1">
            <a:spLocks/>
          </p:cNvSpPr>
          <p:nvPr/>
        </p:nvSpPr>
        <p:spPr>
          <a:xfrm>
            <a:off x="481163" y="4881908"/>
            <a:ext cx="8229601" cy="920497"/>
          </a:xfrm>
          <a:prstGeom prst="rect">
            <a:avLst/>
          </a:prstGeom>
        </p:spPr>
        <p:txBody>
          <a:bodyPr>
            <a:normAutofit lnSpcReduction="10000"/>
          </a:bodyPr>
          <a:lstStyle/>
          <a:p>
            <a:pPr defTabSz="914400">
              <a:spcBef>
                <a:spcPct val="20000"/>
              </a:spcBef>
              <a:defRPr/>
            </a:pPr>
            <a:r>
              <a:rPr lang="fr-CA" sz="1400" dirty="0" smtClean="0"/>
              <a:t>Source: Joly</a:t>
            </a:r>
            <a:r>
              <a:rPr lang="fr-CA" sz="1400" dirty="0"/>
              <a:t>, Yann, </a:t>
            </a:r>
            <a:r>
              <a:rPr lang="fr-CA" sz="1400" dirty="0" err="1"/>
              <a:t>Bartha</a:t>
            </a:r>
            <a:r>
              <a:rPr lang="fr-CA" sz="1400" dirty="0"/>
              <a:t> </a:t>
            </a:r>
            <a:r>
              <a:rPr lang="fr-CA" sz="1400" dirty="0" smtClean="0"/>
              <a:t>M. </a:t>
            </a:r>
            <a:r>
              <a:rPr lang="fr-CA" sz="1400" dirty="0" err="1"/>
              <a:t>Knoppers</a:t>
            </a:r>
            <a:r>
              <a:rPr lang="fr-CA" sz="1400" dirty="0"/>
              <a:t>, and Béatrice Godard. "</a:t>
            </a:r>
            <a:r>
              <a:rPr lang="fr-CA" sz="1400" dirty="0" err="1"/>
              <a:t>Genetic</a:t>
            </a:r>
            <a:r>
              <a:rPr lang="fr-CA" sz="1400" dirty="0"/>
              <a:t> information and life </a:t>
            </a:r>
            <a:r>
              <a:rPr lang="fr-CA" sz="1400" dirty="0" err="1"/>
              <a:t>insurance</a:t>
            </a:r>
            <a:r>
              <a:rPr lang="fr-CA" sz="1400" dirty="0"/>
              <a:t>: </a:t>
            </a:r>
            <a:r>
              <a:rPr lang="fr-CA" sz="1400" dirty="0" smtClean="0"/>
              <a:t>a 'real’ </a:t>
            </a:r>
            <a:r>
              <a:rPr lang="fr-CA" sz="1400" dirty="0" err="1" smtClean="0"/>
              <a:t>risk</a:t>
            </a:r>
            <a:r>
              <a:rPr lang="fr-CA" sz="1400" dirty="0"/>
              <a:t>?." </a:t>
            </a:r>
            <a:r>
              <a:rPr lang="fr-CA" sz="1400" i="1" dirty="0" err="1"/>
              <a:t>European</a:t>
            </a:r>
            <a:r>
              <a:rPr lang="fr-CA" sz="1400" i="1" dirty="0"/>
              <a:t> journal of </a:t>
            </a:r>
            <a:r>
              <a:rPr lang="fr-CA" sz="1400" i="1" dirty="0" err="1"/>
              <a:t>human</a:t>
            </a:r>
            <a:r>
              <a:rPr lang="fr-CA" sz="1400" i="1" dirty="0"/>
              <a:t> </a:t>
            </a:r>
            <a:r>
              <a:rPr lang="fr-CA" sz="1400" i="1" dirty="0" err="1"/>
              <a:t>genetics</a:t>
            </a:r>
            <a:r>
              <a:rPr lang="fr-CA" sz="1400" i="1" dirty="0"/>
              <a:t>: EJHG</a:t>
            </a:r>
            <a:r>
              <a:rPr lang="fr-CA" sz="1400" dirty="0"/>
              <a:t> 11.8 (2003): 561 </a:t>
            </a:r>
            <a:r>
              <a:rPr lang="fr-CA" sz="1400" dirty="0" err="1"/>
              <a:t>citing</a:t>
            </a:r>
            <a:r>
              <a:rPr lang="fr-CA" sz="1400" dirty="0"/>
              <a:t> </a:t>
            </a:r>
            <a:r>
              <a:rPr lang="en-US" sz="1400" dirty="0" err="1"/>
              <a:t>Anderlik</a:t>
            </a:r>
            <a:r>
              <a:rPr lang="en-US" sz="1400" dirty="0"/>
              <a:t>, Mary R., and Mark A. Rothstein. "Privacy and confidentiality of genetic information: what rules for the new science</a:t>
            </a:r>
            <a:r>
              <a:rPr lang="en-US" sz="1400" dirty="0" smtClean="0"/>
              <a:t>?" </a:t>
            </a:r>
            <a:r>
              <a:rPr lang="en-US" sz="1400" i="1" dirty="0"/>
              <a:t>Annual review of genomics and human genetics</a:t>
            </a:r>
            <a:r>
              <a:rPr lang="en-US" sz="1400" dirty="0"/>
              <a:t> 2.1 (2001): 401-433.</a:t>
            </a:r>
            <a:endParaRPr kumimoji="0" lang="en-US" sz="14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08661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 y="4264027"/>
            <a:ext cx="8421688" cy="1362075"/>
          </a:xfrm>
        </p:spPr>
        <p:txBody>
          <a:bodyPr>
            <a:normAutofit fontScale="90000"/>
          </a:bodyPr>
          <a:lstStyle/>
          <a:p>
            <a:r>
              <a:rPr lang="fr-CA" dirty="0" smtClean="0"/>
              <a:t>II. </a:t>
            </a:r>
            <a:r>
              <a:rPr lang="en-US" dirty="0" smtClean="0"/>
              <a:t>“Big Data” to the Rescue?</a:t>
            </a:r>
            <a:endParaRPr lang="en-US" dirty="0"/>
          </a:p>
        </p:txBody>
      </p:sp>
    </p:spTree>
    <p:extLst>
      <p:ext uri="{BB962C8B-B14F-4D97-AF65-F5344CB8AC3E}">
        <p14:creationId xmlns:p14="http://schemas.microsoft.com/office/powerpoint/2010/main" val="5055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urton, title page.png">
            <a:extLst>
              <a:ext uri="{FF2B5EF4-FFF2-40B4-BE49-F238E27FC236}">
                <a16:creationId xmlns="" xmlns:a16="http://schemas.microsoft.com/office/drawing/2014/main" id="{D8FC91FF-A91C-4A7E-B84E-08E19BD7DBD1}"/>
              </a:ext>
            </a:extLst>
          </p:cNvPr>
          <p:cNvPicPr>
            <a:picLocks noGrp="1" noChangeAspect="1"/>
          </p:cNvPicPr>
          <p:nvPr>
            <p:ph idx="1"/>
          </p:nvPr>
        </p:nvPicPr>
        <p:blipFill>
          <a:blip r:embed="rId2" cstate="print"/>
          <a:stretch>
            <a:fillRect/>
          </a:stretch>
        </p:blipFill>
        <p:spPr>
          <a:xfrm>
            <a:off x="615057" y="183705"/>
            <a:ext cx="7623329" cy="5578286"/>
          </a:xfrm>
          <a:prstGeom prst="rect">
            <a:avLst/>
          </a:prstGeom>
        </p:spPr>
      </p:pic>
    </p:spTree>
    <p:extLst>
      <p:ext uri="{BB962C8B-B14F-4D97-AF65-F5344CB8AC3E}">
        <p14:creationId xmlns:p14="http://schemas.microsoft.com/office/powerpoint/2010/main" val="2391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e 45">
            <a:extLst>
              <a:ext uri="{FF2B5EF4-FFF2-40B4-BE49-F238E27FC236}">
                <a16:creationId xmlns="" xmlns:a16="http://schemas.microsoft.com/office/drawing/2014/main" id="{A2306E07-4378-4DEF-A2AC-66B45C5CB070}"/>
              </a:ext>
            </a:extLst>
          </p:cNvPr>
          <p:cNvGrpSpPr/>
          <p:nvPr/>
        </p:nvGrpSpPr>
        <p:grpSpPr>
          <a:xfrm>
            <a:off x="997597" y="1209135"/>
            <a:ext cx="7135750" cy="4578788"/>
            <a:chOff x="541446" y="1656657"/>
            <a:chExt cx="7630954" cy="4896543"/>
          </a:xfrm>
        </p:grpSpPr>
        <p:sp>
          <p:nvSpPr>
            <p:cNvPr id="47" name="Oval 4">
              <a:extLst>
                <a:ext uri="{FF2B5EF4-FFF2-40B4-BE49-F238E27FC236}">
                  <a16:creationId xmlns="" xmlns:a16="http://schemas.microsoft.com/office/drawing/2014/main" id="{7EECC393-2F5D-4402-886C-B854C5EEB556}"/>
                </a:ext>
              </a:extLst>
            </p:cNvPr>
            <p:cNvSpPr/>
            <p:nvPr/>
          </p:nvSpPr>
          <p:spPr>
            <a:xfrm>
              <a:off x="541446" y="2016696"/>
              <a:ext cx="1366258" cy="13681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900" dirty="0">
                  <a:solidFill>
                    <a:schemeClr val="bg1"/>
                  </a:solidFill>
                  <a:latin typeface="Calibri" panose="020F0502020204030204" pitchFamily="34" charset="0"/>
                </a:rPr>
                <a:t>Data must describe</a:t>
              </a:r>
            </a:p>
          </p:txBody>
        </p:sp>
        <p:sp>
          <p:nvSpPr>
            <p:cNvPr id="48" name="TextBox 5">
              <a:extLst>
                <a:ext uri="{FF2B5EF4-FFF2-40B4-BE49-F238E27FC236}">
                  <a16:creationId xmlns="" xmlns:a16="http://schemas.microsoft.com/office/drawing/2014/main" id="{D67DE06C-4CA1-46FE-A79E-230E1EE17023}"/>
                </a:ext>
              </a:extLst>
            </p:cNvPr>
            <p:cNvSpPr txBox="1"/>
            <p:nvPr/>
          </p:nvSpPr>
          <p:spPr>
            <a:xfrm>
              <a:off x="1638770" y="1656657"/>
              <a:ext cx="1318392" cy="411420"/>
            </a:xfrm>
            <a:prstGeom prst="rect">
              <a:avLst/>
            </a:prstGeom>
            <a:noFill/>
          </p:spPr>
          <p:txBody>
            <a:bodyPr wrap="square" rtlCol="0">
              <a:spAutoFit/>
            </a:bodyPr>
            <a:lstStyle/>
            <a:p>
              <a:r>
                <a:rPr lang="en-GB" sz="1900" dirty="0">
                  <a:solidFill>
                    <a:schemeClr val="bg2">
                      <a:lumMod val="25000"/>
                    </a:schemeClr>
                  </a:solidFill>
                  <a:latin typeface="Calibri" panose="020F0502020204030204" pitchFamily="34" charset="0"/>
                </a:rPr>
                <a:t>Pathways</a:t>
              </a:r>
            </a:p>
          </p:txBody>
        </p:sp>
        <p:sp>
          <p:nvSpPr>
            <p:cNvPr id="49" name="TextBox 6">
              <a:extLst>
                <a:ext uri="{FF2B5EF4-FFF2-40B4-BE49-F238E27FC236}">
                  <a16:creationId xmlns="" xmlns:a16="http://schemas.microsoft.com/office/drawing/2014/main" id="{C4C81F52-BC8B-42C1-B525-FA1CA15D37E6}"/>
                </a:ext>
              </a:extLst>
            </p:cNvPr>
            <p:cNvSpPr txBox="1"/>
            <p:nvPr/>
          </p:nvSpPr>
          <p:spPr>
            <a:xfrm>
              <a:off x="2062328" y="2232721"/>
              <a:ext cx="1409496" cy="420519"/>
            </a:xfrm>
            <a:prstGeom prst="rect">
              <a:avLst/>
            </a:prstGeom>
            <a:noFill/>
          </p:spPr>
          <p:txBody>
            <a:bodyPr wrap="square" rtlCol="0">
              <a:spAutoFit/>
            </a:bodyPr>
            <a:lstStyle/>
            <a:p>
              <a:r>
                <a:rPr lang="en-GB" sz="1900" dirty="0">
                  <a:solidFill>
                    <a:schemeClr val="bg2">
                      <a:lumMod val="25000"/>
                    </a:schemeClr>
                  </a:solidFill>
                  <a:latin typeface="Calibri" panose="020F0502020204030204" pitchFamily="34" charset="0"/>
                </a:rPr>
                <a:t>Processes</a:t>
              </a:r>
            </a:p>
          </p:txBody>
        </p:sp>
        <p:sp>
          <p:nvSpPr>
            <p:cNvPr id="50" name="TextBox 7">
              <a:extLst>
                <a:ext uri="{FF2B5EF4-FFF2-40B4-BE49-F238E27FC236}">
                  <a16:creationId xmlns="" xmlns:a16="http://schemas.microsoft.com/office/drawing/2014/main" id="{6E015D7D-0F9B-4932-95ED-48350971FEEC}"/>
                </a:ext>
              </a:extLst>
            </p:cNvPr>
            <p:cNvSpPr txBox="1"/>
            <p:nvPr/>
          </p:nvSpPr>
          <p:spPr>
            <a:xfrm>
              <a:off x="2041545" y="2808785"/>
              <a:ext cx="1567522" cy="411420"/>
            </a:xfrm>
            <a:prstGeom prst="rect">
              <a:avLst/>
            </a:prstGeom>
            <a:noFill/>
          </p:spPr>
          <p:txBody>
            <a:bodyPr wrap="square" rtlCol="0">
              <a:spAutoFit/>
            </a:bodyPr>
            <a:lstStyle/>
            <a:p>
              <a:r>
                <a:rPr lang="en-GB" sz="1900" dirty="0">
                  <a:solidFill>
                    <a:schemeClr val="bg2">
                      <a:lumMod val="25000"/>
                    </a:schemeClr>
                  </a:solidFill>
                  <a:latin typeface="Calibri" panose="020F0502020204030204" pitchFamily="34" charset="0"/>
                </a:rPr>
                <a:t>Outcomes</a:t>
              </a:r>
            </a:p>
          </p:txBody>
        </p:sp>
        <p:sp>
          <p:nvSpPr>
            <p:cNvPr id="51" name="TextBox 8">
              <a:extLst>
                <a:ext uri="{FF2B5EF4-FFF2-40B4-BE49-F238E27FC236}">
                  <a16:creationId xmlns="" xmlns:a16="http://schemas.microsoft.com/office/drawing/2014/main" id="{1F68AC74-9F72-4DBA-8277-035F6245EFE7}"/>
                </a:ext>
              </a:extLst>
            </p:cNvPr>
            <p:cNvSpPr txBox="1"/>
            <p:nvPr/>
          </p:nvSpPr>
          <p:spPr>
            <a:xfrm>
              <a:off x="1638209" y="3330739"/>
              <a:ext cx="1147398" cy="411420"/>
            </a:xfrm>
            <a:prstGeom prst="rect">
              <a:avLst/>
            </a:prstGeom>
            <a:noFill/>
          </p:spPr>
          <p:txBody>
            <a:bodyPr wrap="square" rtlCol="0">
              <a:spAutoFit/>
            </a:bodyPr>
            <a:lstStyle/>
            <a:p>
              <a:r>
                <a:rPr lang="en-GB" sz="1900" dirty="0">
                  <a:solidFill>
                    <a:schemeClr val="bg2">
                      <a:lumMod val="25000"/>
                    </a:schemeClr>
                  </a:solidFill>
                  <a:latin typeface="Calibri" panose="020F0502020204030204" pitchFamily="34" charset="0"/>
                </a:rPr>
                <a:t>Costs</a:t>
              </a:r>
            </a:p>
          </p:txBody>
        </p:sp>
        <p:sp>
          <p:nvSpPr>
            <p:cNvPr id="52" name="Rectangle 51">
              <a:extLst>
                <a:ext uri="{FF2B5EF4-FFF2-40B4-BE49-F238E27FC236}">
                  <a16:creationId xmlns="" xmlns:a16="http://schemas.microsoft.com/office/drawing/2014/main" id="{FD54A6FB-04D5-4E07-BCB1-9D34951D8635}"/>
                </a:ext>
              </a:extLst>
            </p:cNvPr>
            <p:cNvSpPr/>
            <p:nvPr/>
          </p:nvSpPr>
          <p:spPr>
            <a:xfrm>
              <a:off x="1695567" y="4392960"/>
              <a:ext cx="280442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1"/>
                  </a:solidFill>
                  <a:latin typeface="Calibri" panose="020F0502020204030204" pitchFamily="34" charset="0"/>
                </a:rPr>
                <a:t>Key prerequisites</a:t>
              </a:r>
            </a:p>
          </p:txBody>
        </p:sp>
        <p:cxnSp>
          <p:nvCxnSpPr>
            <p:cNvPr id="53" name="Elbow Connector 24">
              <a:extLst>
                <a:ext uri="{FF2B5EF4-FFF2-40B4-BE49-F238E27FC236}">
                  <a16:creationId xmlns="" xmlns:a16="http://schemas.microsoft.com/office/drawing/2014/main" id="{9CAF43BE-1F1E-4092-8DDE-B2BD2C745F69}"/>
                </a:ext>
              </a:extLst>
            </p:cNvPr>
            <p:cNvCxnSpPr>
              <a:stCxn id="47" idx="4"/>
              <a:endCxn id="52" idx="1"/>
            </p:cNvCxnSpPr>
            <p:nvPr/>
          </p:nvCxnSpPr>
          <p:spPr>
            <a:xfrm rot="16200000" flipH="1">
              <a:off x="848003" y="3761420"/>
              <a:ext cx="1224136" cy="470992"/>
            </a:xfrm>
            <a:prstGeom prst="bentConnector2">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 xmlns:a16="http://schemas.microsoft.com/office/drawing/2014/main" id="{4B206E79-F0D0-490B-9A10-E3C0D8A10957}"/>
                </a:ext>
              </a:extLst>
            </p:cNvPr>
            <p:cNvSpPr/>
            <p:nvPr/>
          </p:nvSpPr>
          <p:spPr>
            <a:xfrm>
              <a:off x="1695568" y="4825008"/>
              <a:ext cx="2804424" cy="172819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sz="1900" dirty="0">
                  <a:solidFill>
                    <a:schemeClr val="bg2">
                      <a:lumMod val="25000"/>
                    </a:schemeClr>
                  </a:solidFill>
                  <a:latin typeface="Calibri" panose="020F0502020204030204" pitchFamily="34" charset="0"/>
                </a:rPr>
                <a:t>Individual patients / person level</a:t>
              </a:r>
            </a:p>
            <a:p>
              <a:pPr marL="285750" indent="-285750">
                <a:spcAft>
                  <a:spcPts val="600"/>
                </a:spcAft>
                <a:buFont typeface="Arial" panose="020B0604020202020204" pitchFamily="34" charset="0"/>
                <a:buChar char="•"/>
              </a:pPr>
              <a:r>
                <a:rPr lang="en-GB" sz="1900" dirty="0">
                  <a:solidFill>
                    <a:schemeClr val="bg2">
                      <a:lumMod val="25000"/>
                    </a:schemeClr>
                  </a:solidFill>
                  <a:latin typeface="Calibri" panose="020F0502020204030204" pitchFamily="34" charset="0"/>
                </a:rPr>
                <a:t>Follow patients through cycle of care</a:t>
              </a:r>
            </a:p>
            <a:p>
              <a:pPr marL="285750" indent="-285750">
                <a:spcAft>
                  <a:spcPts val="600"/>
                </a:spcAft>
                <a:buFont typeface="Arial" panose="020B0604020202020204" pitchFamily="34" charset="0"/>
                <a:buChar char="•"/>
              </a:pPr>
              <a:r>
                <a:rPr lang="en-GB" sz="1900" dirty="0">
                  <a:solidFill>
                    <a:schemeClr val="bg2">
                      <a:lumMod val="25000"/>
                    </a:schemeClr>
                  </a:solidFill>
                  <a:latin typeface="Calibri" panose="020F0502020204030204" pitchFamily="34" charset="0"/>
                </a:rPr>
                <a:t>Link to outcomes</a:t>
              </a:r>
            </a:p>
          </p:txBody>
        </p:sp>
        <p:grpSp>
          <p:nvGrpSpPr>
            <p:cNvPr id="55" name="Group 12">
              <a:extLst>
                <a:ext uri="{FF2B5EF4-FFF2-40B4-BE49-F238E27FC236}">
                  <a16:creationId xmlns="" xmlns:a16="http://schemas.microsoft.com/office/drawing/2014/main" id="{52E05388-67D7-4C13-9FB7-8BAED3B1AB30}"/>
                </a:ext>
              </a:extLst>
            </p:cNvPr>
            <p:cNvGrpSpPr/>
            <p:nvPr/>
          </p:nvGrpSpPr>
          <p:grpSpPr>
            <a:xfrm>
              <a:off x="5645506" y="1728665"/>
              <a:ext cx="1453415" cy="208187"/>
              <a:chOff x="5644356" y="2107196"/>
              <a:chExt cx="2312020" cy="330714"/>
            </a:xfrm>
          </p:grpSpPr>
          <p:sp>
            <p:nvSpPr>
              <p:cNvPr id="62" name="Rounded Rectangle 34">
                <a:extLst>
                  <a:ext uri="{FF2B5EF4-FFF2-40B4-BE49-F238E27FC236}">
                    <a16:creationId xmlns="" xmlns:a16="http://schemas.microsoft.com/office/drawing/2014/main" id="{7356AAA1-41DF-48C7-AD2A-9FD20B9927ED}"/>
                  </a:ext>
                </a:extLst>
              </p:cNvPr>
              <p:cNvSpPr/>
              <p:nvPr/>
            </p:nvSpPr>
            <p:spPr>
              <a:xfrm>
                <a:off x="7362565" y="2107196"/>
                <a:ext cx="593811" cy="322076"/>
              </a:xfrm>
              <a:prstGeom prst="roundRect">
                <a:avLst>
                  <a:gd name="adj" fmla="val 5000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sp>
            <p:nvSpPr>
              <p:cNvPr id="63" name="Rounded Rectangle 29">
                <a:extLst>
                  <a:ext uri="{FF2B5EF4-FFF2-40B4-BE49-F238E27FC236}">
                    <a16:creationId xmlns="" xmlns:a16="http://schemas.microsoft.com/office/drawing/2014/main" id="{CE57C1AA-E3EB-429D-AAA0-8C2460FC5C62}"/>
                  </a:ext>
                </a:extLst>
              </p:cNvPr>
              <p:cNvSpPr/>
              <p:nvPr/>
            </p:nvSpPr>
            <p:spPr>
              <a:xfrm>
                <a:off x="5644356" y="2115834"/>
                <a:ext cx="593811" cy="322076"/>
              </a:xfrm>
              <a:prstGeom prst="roundRect">
                <a:avLst>
                  <a:gd name="adj" fmla="val 5000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sp>
            <p:nvSpPr>
              <p:cNvPr id="64" name="Rounded Rectangle 31">
                <a:extLst>
                  <a:ext uri="{FF2B5EF4-FFF2-40B4-BE49-F238E27FC236}">
                    <a16:creationId xmlns="" xmlns:a16="http://schemas.microsoft.com/office/drawing/2014/main" id="{0EA637AD-CC18-468B-9ACE-135EE0D4E99F}"/>
                  </a:ext>
                </a:extLst>
              </p:cNvPr>
              <p:cNvSpPr/>
              <p:nvPr/>
            </p:nvSpPr>
            <p:spPr>
              <a:xfrm>
                <a:off x="6516216" y="2107196"/>
                <a:ext cx="593811" cy="322076"/>
              </a:xfrm>
              <a:prstGeom prst="roundRect">
                <a:avLst>
                  <a:gd name="adj" fmla="val 5000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sp>
            <p:nvSpPr>
              <p:cNvPr id="65" name="Rounded Rectangle 30">
                <a:extLst>
                  <a:ext uri="{FF2B5EF4-FFF2-40B4-BE49-F238E27FC236}">
                    <a16:creationId xmlns="" xmlns:a16="http://schemas.microsoft.com/office/drawing/2014/main" id="{77E1E8A8-1B97-47B6-AA17-61D69B631C13}"/>
                  </a:ext>
                </a:extLst>
              </p:cNvPr>
              <p:cNvSpPr/>
              <p:nvPr/>
            </p:nvSpPr>
            <p:spPr>
              <a:xfrm>
                <a:off x="6012160" y="2208350"/>
                <a:ext cx="720081" cy="114375"/>
              </a:xfrm>
              <a:prstGeom prst="roundRect">
                <a:avLst>
                  <a:gd name="adj" fmla="val 50000"/>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sp>
            <p:nvSpPr>
              <p:cNvPr id="66" name="Rounded Rectangle 32">
                <a:extLst>
                  <a:ext uri="{FF2B5EF4-FFF2-40B4-BE49-F238E27FC236}">
                    <a16:creationId xmlns="" xmlns:a16="http://schemas.microsoft.com/office/drawing/2014/main" id="{9BD772DF-8790-4CC0-8363-E281D578C5A7}"/>
                  </a:ext>
                </a:extLst>
              </p:cNvPr>
              <p:cNvSpPr/>
              <p:nvPr/>
            </p:nvSpPr>
            <p:spPr>
              <a:xfrm>
                <a:off x="6884638" y="2208350"/>
                <a:ext cx="720081" cy="114375"/>
              </a:xfrm>
              <a:prstGeom prst="roundRect">
                <a:avLst>
                  <a:gd name="adj" fmla="val 50000"/>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grpSp>
        <p:sp>
          <p:nvSpPr>
            <p:cNvPr id="56" name="Rectangle 55">
              <a:extLst>
                <a:ext uri="{FF2B5EF4-FFF2-40B4-BE49-F238E27FC236}">
                  <a16:creationId xmlns="" xmlns:a16="http://schemas.microsoft.com/office/drawing/2014/main" id="{88C7216E-56D9-4027-ACE6-6EC0487C13EF}"/>
                </a:ext>
              </a:extLst>
            </p:cNvPr>
            <p:cNvSpPr/>
            <p:nvPr/>
          </p:nvSpPr>
          <p:spPr>
            <a:xfrm>
              <a:off x="5583700" y="2081264"/>
              <a:ext cx="2588700" cy="1368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900" b="1" dirty="0">
                  <a:solidFill>
                    <a:schemeClr val="bg1"/>
                  </a:solidFill>
                  <a:latin typeface="Calibri" panose="020F0502020204030204" pitchFamily="34" charset="0"/>
                </a:rPr>
                <a:t>Data linkage</a:t>
              </a:r>
            </a:p>
            <a:p>
              <a:r>
                <a:rPr lang="en-GB" sz="1900" dirty="0">
                  <a:solidFill>
                    <a:schemeClr val="bg1"/>
                  </a:solidFill>
                  <a:latin typeface="Calibri" panose="020F0502020204030204" pitchFamily="34" charset="0"/>
                </a:rPr>
                <a:t>leverages the value </a:t>
              </a:r>
              <a:r>
                <a:rPr lang="en-US" sz="1900" dirty="0">
                  <a:solidFill>
                    <a:schemeClr val="bg1"/>
                  </a:solidFill>
                  <a:latin typeface="Calibri" panose="020F0502020204030204" pitchFamily="34" charset="0"/>
                </a:rPr>
                <a:t>of data to answer specific questions</a:t>
              </a:r>
              <a:r>
                <a:rPr lang="en-GB" sz="1900" dirty="0">
                  <a:solidFill>
                    <a:schemeClr val="bg1"/>
                  </a:solidFill>
                  <a:latin typeface="Calibri" panose="020F0502020204030204" pitchFamily="34" charset="0"/>
                </a:rPr>
                <a:t> </a:t>
              </a:r>
            </a:p>
          </p:txBody>
        </p:sp>
        <p:sp>
          <p:nvSpPr>
            <p:cNvPr id="57" name="Flowchart: Document 19">
              <a:extLst>
                <a:ext uri="{FF2B5EF4-FFF2-40B4-BE49-F238E27FC236}">
                  <a16:creationId xmlns="" xmlns:a16="http://schemas.microsoft.com/office/drawing/2014/main" id="{21B5954C-4793-4B83-B1C7-599027C9B473}"/>
                </a:ext>
              </a:extLst>
            </p:cNvPr>
            <p:cNvSpPr/>
            <p:nvPr/>
          </p:nvSpPr>
          <p:spPr>
            <a:xfrm>
              <a:off x="5583700" y="4367391"/>
              <a:ext cx="2588700" cy="1692189"/>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900" b="1" dirty="0">
                  <a:solidFill>
                    <a:schemeClr val="bg1"/>
                  </a:solidFill>
                  <a:latin typeface="Calibri" panose="020F0502020204030204" pitchFamily="34" charset="0"/>
                </a:rPr>
                <a:t>Electronic health records (EHRs)</a:t>
              </a:r>
            </a:p>
            <a:p>
              <a:r>
                <a:rPr lang="en-GB" sz="1900" dirty="0">
                  <a:solidFill>
                    <a:schemeClr val="bg1"/>
                  </a:solidFill>
                  <a:latin typeface="Calibri" panose="020F0502020204030204" pitchFamily="34" charset="0"/>
                </a:rPr>
                <a:t>Longitudinal record of treatments and outcomes</a:t>
              </a:r>
            </a:p>
          </p:txBody>
        </p:sp>
        <p:grpSp>
          <p:nvGrpSpPr>
            <p:cNvPr id="58" name="Group 20">
              <a:extLst>
                <a:ext uri="{FF2B5EF4-FFF2-40B4-BE49-F238E27FC236}">
                  <a16:creationId xmlns="" xmlns:a16="http://schemas.microsoft.com/office/drawing/2014/main" id="{484B45F7-9B15-404F-A47E-DED768545F74}"/>
                </a:ext>
              </a:extLst>
            </p:cNvPr>
            <p:cNvGrpSpPr/>
            <p:nvPr/>
          </p:nvGrpSpPr>
          <p:grpSpPr>
            <a:xfrm>
              <a:off x="5655083" y="3700072"/>
              <a:ext cx="979063" cy="585363"/>
              <a:chOff x="5621097" y="3251804"/>
              <a:chExt cx="607087" cy="362464"/>
            </a:xfrm>
          </p:grpSpPr>
          <p:sp>
            <p:nvSpPr>
              <p:cNvPr id="59" name="Rounded Rectangle 44">
                <a:extLst>
                  <a:ext uri="{FF2B5EF4-FFF2-40B4-BE49-F238E27FC236}">
                    <a16:creationId xmlns="" xmlns:a16="http://schemas.microsoft.com/office/drawing/2014/main" id="{499F9507-B0B7-4F61-A0C0-651D9978797B}"/>
                  </a:ext>
                </a:extLst>
              </p:cNvPr>
              <p:cNvSpPr/>
              <p:nvPr/>
            </p:nvSpPr>
            <p:spPr>
              <a:xfrm>
                <a:off x="5691500" y="3251804"/>
                <a:ext cx="464676" cy="290597"/>
              </a:xfrm>
              <a:prstGeom prst="roundRect">
                <a:avLst>
                  <a:gd name="adj" fmla="val 7207"/>
                </a:avLst>
              </a:prstGeom>
              <a:solidFill>
                <a:schemeClr val="bg1"/>
              </a:solidFill>
              <a:ln w="28575">
                <a:solidFill>
                  <a:srgbClr val="0B7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sp>
            <p:nvSpPr>
              <p:cNvPr id="60" name="Rounded Rectangle 45">
                <a:extLst>
                  <a:ext uri="{FF2B5EF4-FFF2-40B4-BE49-F238E27FC236}">
                    <a16:creationId xmlns="" xmlns:a16="http://schemas.microsoft.com/office/drawing/2014/main" id="{8E207432-70D5-4E86-920B-7D6992E0692E}"/>
                  </a:ext>
                </a:extLst>
              </p:cNvPr>
              <p:cNvSpPr/>
              <p:nvPr/>
            </p:nvSpPr>
            <p:spPr>
              <a:xfrm flipV="1">
                <a:off x="5621097" y="3568033"/>
                <a:ext cx="607087" cy="46235"/>
              </a:xfrm>
              <a:prstGeom prst="roundRect">
                <a:avLst>
                  <a:gd name="adj" fmla="val 29592"/>
                </a:avLst>
              </a:prstGeom>
              <a:solidFill>
                <a:srgbClr val="0B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sp>
            <p:nvSpPr>
              <p:cNvPr id="61" name="Rounded Rectangle 46">
                <a:extLst>
                  <a:ext uri="{FF2B5EF4-FFF2-40B4-BE49-F238E27FC236}">
                    <a16:creationId xmlns="" xmlns:a16="http://schemas.microsoft.com/office/drawing/2014/main" id="{0AACAB25-B416-4041-8DA8-61C8F0B045F7}"/>
                  </a:ext>
                </a:extLst>
              </p:cNvPr>
              <p:cNvSpPr/>
              <p:nvPr/>
            </p:nvSpPr>
            <p:spPr>
              <a:xfrm flipV="1">
                <a:off x="5894588" y="3562233"/>
                <a:ext cx="58500" cy="25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solidFill>
                    <a:schemeClr val="bg2">
                      <a:lumMod val="25000"/>
                    </a:schemeClr>
                  </a:solidFill>
                  <a:latin typeface="Calibri" panose="020F0502020204030204" pitchFamily="34" charset="0"/>
                </a:endParaRPr>
              </a:p>
            </p:txBody>
          </p:sp>
        </p:grpSp>
      </p:grpSp>
      <p:sp>
        <p:nvSpPr>
          <p:cNvPr id="67" name="Title 1">
            <a:extLst>
              <a:ext uri="{FF2B5EF4-FFF2-40B4-BE49-F238E27FC236}">
                <a16:creationId xmlns="" xmlns:a16="http://schemas.microsoft.com/office/drawing/2014/main" id="{D215403F-BD26-4E22-BF79-4C430FE1AB9A}"/>
              </a:ext>
            </a:extLst>
          </p:cNvPr>
          <p:cNvSpPr txBox="1">
            <a:spLocks/>
          </p:cNvSpPr>
          <p:nvPr/>
        </p:nvSpPr>
        <p:spPr>
          <a:xfrm>
            <a:off x="319516" y="61614"/>
            <a:ext cx="86511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Data Needed to Make </a:t>
            </a:r>
            <a:r>
              <a:rPr lang="en-US" sz="3800" dirty="0" smtClean="0"/>
              <a:t>Progress in Human Health</a:t>
            </a:r>
            <a:endParaRPr lang="en-US" sz="3800" dirty="0"/>
          </a:p>
        </p:txBody>
      </p:sp>
    </p:spTree>
    <p:extLst>
      <p:ext uri="{BB962C8B-B14F-4D97-AF65-F5344CB8AC3E}">
        <p14:creationId xmlns:p14="http://schemas.microsoft.com/office/powerpoint/2010/main" val="240766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081"/>
            <a:ext cx="7886700" cy="1325563"/>
          </a:xfrm>
        </p:spPr>
        <p:txBody>
          <a:bodyPr/>
          <a:lstStyle/>
          <a:p>
            <a:r>
              <a:rPr lang="en-US" dirty="0"/>
              <a:t>Recommendation IV</a:t>
            </a:r>
          </a:p>
        </p:txBody>
      </p:sp>
      <p:sp>
        <p:nvSpPr>
          <p:cNvPr id="3" name="Content Placeholder 2"/>
          <p:cNvSpPr>
            <a:spLocks noGrp="1"/>
          </p:cNvSpPr>
          <p:nvPr>
            <p:ph idx="1"/>
          </p:nvPr>
        </p:nvSpPr>
        <p:spPr>
          <a:xfrm>
            <a:off x="628650" y="1138743"/>
            <a:ext cx="7886700" cy="4351338"/>
          </a:xfrm>
        </p:spPr>
        <p:txBody>
          <a:bodyPr>
            <a:normAutofit lnSpcReduction="10000"/>
          </a:bodyPr>
          <a:lstStyle/>
          <a:p>
            <a:pPr>
              <a:buNone/>
            </a:pPr>
            <a:r>
              <a:rPr lang="en-US" dirty="0"/>
              <a:t>The OECD recommends “that governments </a:t>
            </a:r>
            <a:r>
              <a:rPr lang="en-US" u="sng" dirty="0"/>
              <a:t>support </a:t>
            </a:r>
            <a:r>
              <a:rPr lang="en-US" u="sng" dirty="0" err="1"/>
              <a:t>transborder</a:t>
            </a:r>
            <a:r>
              <a:rPr lang="en-US" u="sng" dirty="0"/>
              <a:t> cooperation in the processing of personal health data </a:t>
            </a:r>
            <a:r>
              <a:rPr lang="en-US" dirty="0"/>
              <a:t>for health system management, research, statistics and other health-related purposes that serve the public interest subject to safeguards consistent with this Recommendation” and</a:t>
            </a:r>
          </a:p>
          <a:p>
            <a:pPr marL="571500" indent="-571500">
              <a:buFont typeface="+mj-lt"/>
              <a:buAutoNum type="romanLcPeriod"/>
            </a:pPr>
            <a:r>
              <a:rPr lang="en-US" dirty="0"/>
              <a:t>“Identify and remove barriers to effective cross-border cooperation …”</a:t>
            </a:r>
          </a:p>
          <a:p>
            <a:pPr marL="571500" indent="-571500">
              <a:buFont typeface="+mj-lt"/>
              <a:buAutoNum type="romanLcPeriod"/>
            </a:pPr>
            <a:r>
              <a:rPr lang="en-US" dirty="0"/>
              <a:t>“Facilitate the compatibility and interoperability of health data governance frameworks.”</a:t>
            </a:r>
          </a:p>
        </p:txBody>
      </p:sp>
      <p:sp>
        <p:nvSpPr>
          <p:cNvPr id="6" name="Content Placeholder 2">
            <a:extLst>
              <a:ext uri="{FF2B5EF4-FFF2-40B4-BE49-F238E27FC236}">
                <a16:creationId xmlns="" xmlns:a16="http://schemas.microsoft.com/office/drawing/2014/main" id="{582AD9A1-27D8-4B59-A28B-695AEBFA301B}"/>
              </a:ext>
            </a:extLst>
          </p:cNvPr>
          <p:cNvSpPr txBox="1">
            <a:spLocks/>
          </p:cNvSpPr>
          <p:nvPr/>
        </p:nvSpPr>
        <p:spPr>
          <a:xfrm>
            <a:off x="457201" y="5572951"/>
            <a:ext cx="8229600" cy="509017"/>
          </a:xfrm>
          <a:prstGeom prst="rect">
            <a:avLst/>
          </a:prstGeom>
        </p:spPr>
        <p:txBody>
          <a:bodyPr>
            <a:normAutofit/>
          </a:bodyPr>
          <a:lstStyle/>
          <a:p>
            <a:pPr defTabSz="914400">
              <a:spcBef>
                <a:spcPct val="20000"/>
              </a:spcBef>
              <a:defRPr/>
            </a:pPr>
            <a:r>
              <a:rPr lang="en-US" sz="1400" dirty="0"/>
              <a:t>Source: Recommendation of the OECD Council on Health Data Governance, 2017</a:t>
            </a:r>
          </a:p>
          <a:p>
            <a:pPr defTabSz="914400">
              <a:spcBef>
                <a:spcPct val="20000"/>
              </a:spcBef>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0191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910520"/>
          </a:xfrm>
          <a:prstGeom prst="rect">
            <a:avLst/>
          </a:prstGeom>
          <a:solidFill>
            <a:srgbClr val="090B2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ientific Collaboration Map - 2005-2009.jpg"/>
          <p:cNvPicPr>
            <a:picLocks noChangeAspect="1"/>
          </p:cNvPicPr>
          <p:nvPr/>
        </p:nvPicPr>
        <p:blipFill>
          <a:blip r:embed="rId2" cstate="print"/>
          <a:stretch>
            <a:fillRect/>
          </a:stretch>
        </p:blipFill>
        <p:spPr>
          <a:xfrm>
            <a:off x="0" y="694923"/>
            <a:ext cx="9144000" cy="4572000"/>
          </a:xfrm>
          <a:prstGeom prst="rect">
            <a:avLst/>
          </a:prstGeom>
        </p:spPr>
      </p:pic>
    </p:spTree>
    <p:extLst>
      <p:ext uri="{BB962C8B-B14F-4D97-AF65-F5344CB8AC3E}">
        <p14:creationId xmlns:p14="http://schemas.microsoft.com/office/powerpoint/2010/main" val="1510628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910520"/>
          </a:xfrm>
          <a:prstGeom prst="rect">
            <a:avLst/>
          </a:prstGeom>
          <a:solidFill>
            <a:srgbClr val="090A0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ientific Collaboration Map - 2014.jpg"/>
          <p:cNvPicPr>
            <a:picLocks noChangeAspect="1"/>
          </p:cNvPicPr>
          <p:nvPr/>
        </p:nvPicPr>
        <p:blipFill>
          <a:blip r:embed="rId2" cstate="print"/>
          <a:stretch>
            <a:fillRect/>
          </a:stretch>
        </p:blipFill>
        <p:spPr>
          <a:xfrm>
            <a:off x="0" y="1270000"/>
            <a:ext cx="9144000" cy="4318640"/>
          </a:xfrm>
          <a:prstGeom prst="rect">
            <a:avLst/>
          </a:prstGeom>
        </p:spPr>
      </p:pic>
    </p:spTree>
    <p:extLst>
      <p:ext uri="{BB962C8B-B14F-4D97-AF65-F5344CB8AC3E}">
        <p14:creationId xmlns:p14="http://schemas.microsoft.com/office/powerpoint/2010/main" val="158493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715E6E2-22F4-40DE-B3D6-154819167ABC}"/>
              </a:ext>
            </a:extLst>
          </p:cNvPr>
          <p:cNvSpPr>
            <a:spLocks noGrp="1"/>
          </p:cNvSpPr>
          <p:nvPr>
            <p:ph type="title"/>
          </p:nvPr>
        </p:nvSpPr>
        <p:spPr/>
        <p:txBody>
          <a:bodyPr/>
          <a:lstStyle/>
          <a:p>
            <a:r>
              <a:rPr lang="en-US" dirty="0"/>
              <a:t>Outline</a:t>
            </a:r>
            <a:endParaRPr lang="fr-CA" dirty="0"/>
          </a:p>
        </p:txBody>
      </p:sp>
      <p:sp>
        <p:nvSpPr>
          <p:cNvPr id="3" name="Espace réservé du contenu 2">
            <a:extLst>
              <a:ext uri="{FF2B5EF4-FFF2-40B4-BE49-F238E27FC236}">
                <a16:creationId xmlns="" xmlns:a16="http://schemas.microsoft.com/office/drawing/2014/main" id="{05537E9E-8497-451B-838C-98E2E9F81BBD}"/>
              </a:ext>
            </a:extLst>
          </p:cNvPr>
          <p:cNvSpPr>
            <a:spLocks noGrp="1"/>
          </p:cNvSpPr>
          <p:nvPr>
            <p:ph idx="1"/>
          </p:nvPr>
        </p:nvSpPr>
        <p:spPr>
          <a:xfrm>
            <a:off x="628650" y="1825625"/>
            <a:ext cx="8007350" cy="4351338"/>
          </a:xfrm>
        </p:spPr>
        <p:txBody>
          <a:bodyPr/>
          <a:lstStyle/>
          <a:p>
            <a:pPr marL="571500" indent="-571500">
              <a:buFont typeface="+mj-lt"/>
              <a:buAutoNum type="romanUcPeriod"/>
            </a:pPr>
            <a:r>
              <a:rPr lang="fr-CA" dirty="0" err="1" smtClean="0"/>
              <a:t>Whither</a:t>
            </a:r>
            <a:r>
              <a:rPr lang="fr-CA" dirty="0" smtClean="0"/>
              <a:t> </a:t>
            </a:r>
            <a:r>
              <a:rPr lang="en-US" dirty="0" smtClean="0"/>
              <a:t>“</a:t>
            </a:r>
            <a:r>
              <a:rPr lang="en-US" dirty="0"/>
              <a:t>G</a:t>
            </a:r>
            <a:r>
              <a:rPr lang="en-US" dirty="0" smtClean="0"/>
              <a:t>enetic” </a:t>
            </a:r>
            <a:r>
              <a:rPr lang="fr-CA" dirty="0"/>
              <a:t>D</a:t>
            </a:r>
            <a:r>
              <a:rPr lang="fr-CA" dirty="0" smtClean="0"/>
              <a:t>iscrimination and </a:t>
            </a:r>
            <a:r>
              <a:rPr lang="fr-CA" dirty="0" err="1"/>
              <a:t>I</a:t>
            </a:r>
            <a:r>
              <a:rPr lang="fr-CA" dirty="0" err="1" smtClean="0"/>
              <a:t>nsurance</a:t>
            </a:r>
            <a:r>
              <a:rPr lang="fr-CA" dirty="0" smtClean="0"/>
              <a:t>?</a:t>
            </a:r>
          </a:p>
          <a:p>
            <a:pPr marL="571500" indent="-571500">
              <a:buFont typeface="+mj-lt"/>
              <a:buAutoNum type="romanUcPeriod"/>
            </a:pPr>
            <a:r>
              <a:rPr lang="en-US" dirty="0" smtClean="0"/>
              <a:t>“Big Data”</a:t>
            </a:r>
            <a:r>
              <a:rPr lang="fr-CA" dirty="0" smtClean="0"/>
              <a:t> to the </a:t>
            </a:r>
            <a:r>
              <a:rPr lang="fr-CA" dirty="0" err="1"/>
              <a:t>R</a:t>
            </a:r>
            <a:r>
              <a:rPr lang="fr-CA" dirty="0" err="1" smtClean="0"/>
              <a:t>escue</a:t>
            </a:r>
            <a:r>
              <a:rPr lang="fr-CA" dirty="0" smtClean="0"/>
              <a:t>?</a:t>
            </a:r>
          </a:p>
          <a:p>
            <a:pPr marL="571500" indent="-571500">
              <a:buFont typeface="+mj-lt"/>
              <a:buAutoNum type="romanUcPeriod"/>
            </a:pPr>
            <a:r>
              <a:rPr lang="fr-CA" dirty="0" smtClean="0"/>
              <a:t>A </a:t>
            </a:r>
            <a:r>
              <a:rPr lang="fr-CA" dirty="0" err="1" smtClean="0"/>
              <a:t>Human</a:t>
            </a:r>
            <a:r>
              <a:rPr lang="fr-CA" dirty="0" smtClean="0"/>
              <a:t> </a:t>
            </a:r>
            <a:r>
              <a:rPr lang="fr-CA" dirty="0" err="1" smtClean="0"/>
              <a:t>Rights</a:t>
            </a:r>
            <a:r>
              <a:rPr lang="fr-CA" dirty="0" smtClean="0"/>
              <a:t> </a:t>
            </a:r>
            <a:r>
              <a:rPr lang="fr-CA" dirty="0" err="1" smtClean="0"/>
              <a:t>Approach</a:t>
            </a:r>
            <a:r>
              <a:rPr lang="fr-CA" dirty="0" smtClean="0"/>
              <a:t>?</a:t>
            </a:r>
            <a:endParaRPr lang="en-US" dirty="0"/>
          </a:p>
        </p:txBody>
      </p:sp>
    </p:spTree>
    <p:extLst>
      <p:ext uri="{BB962C8B-B14F-4D97-AF65-F5344CB8AC3E}">
        <p14:creationId xmlns:p14="http://schemas.microsoft.com/office/powerpoint/2010/main" val="193139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4213227"/>
            <a:ext cx="8316913" cy="1362075"/>
          </a:xfrm>
        </p:spPr>
        <p:txBody>
          <a:bodyPr>
            <a:normAutofit fontScale="90000"/>
          </a:bodyPr>
          <a:lstStyle/>
          <a:p>
            <a:r>
              <a:rPr lang="en-US" dirty="0" smtClean="0"/>
              <a:t>III. A </a:t>
            </a:r>
            <a:r>
              <a:rPr lang="en-US" dirty="0"/>
              <a:t>H</a:t>
            </a:r>
            <a:r>
              <a:rPr lang="en-US" dirty="0" smtClean="0"/>
              <a:t>uman </a:t>
            </a:r>
            <a:r>
              <a:rPr lang="en-US" dirty="0"/>
              <a:t>R</a:t>
            </a:r>
            <a:r>
              <a:rPr lang="en-US" dirty="0" smtClean="0"/>
              <a:t>ights </a:t>
            </a:r>
            <a:r>
              <a:rPr lang="en-US" dirty="0"/>
              <a:t>A</a:t>
            </a:r>
            <a:r>
              <a:rPr lang="en-US" dirty="0" smtClean="0"/>
              <a:t>pproach to Data Sharing?</a:t>
            </a:r>
            <a:endParaRPr lang="en-US" dirty="0"/>
          </a:p>
        </p:txBody>
      </p:sp>
    </p:spTree>
    <p:extLst>
      <p:ext uri="{BB962C8B-B14F-4D97-AF65-F5344CB8AC3E}">
        <p14:creationId xmlns:p14="http://schemas.microsoft.com/office/powerpoint/2010/main" val="55327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57200" y="1713617"/>
            <a:ext cx="8229600" cy="598150"/>
          </a:xfrm>
          <a:prstGeom prst="rect">
            <a:avLst/>
          </a:prstGeom>
        </p:spPr>
        <p:txBody>
          <a:bodyPr vert="horz" lIns="91440" tIns="45720" rIns="91440" bIns="45720" rtlCol="0">
            <a:normAutofit/>
          </a:bodyPr>
          <a:lstStyle/>
          <a:p>
            <a:pPr algn="ctr">
              <a:spcBef>
                <a:spcPct val="20000"/>
              </a:spcBef>
              <a:defRPr/>
            </a:pPr>
            <a:r>
              <a:rPr lang="en-US" sz="2700" b="1" dirty="0">
                <a:solidFill>
                  <a:srgbClr val="205595"/>
                </a:solidFill>
              </a:rPr>
              <a:t>Universal Declaration of Human Rights (1948)</a:t>
            </a:r>
          </a:p>
          <a:p>
            <a:pPr algn="ctr">
              <a:spcBef>
                <a:spcPct val="20000"/>
              </a:spcBef>
              <a:defRPr/>
            </a:pPr>
            <a:endParaRPr lang="en-US" sz="3200" dirty="0">
              <a:solidFill>
                <a:srgbClr val="205595"/>
              </a:solidFill>
            </a:endParaRPr>
          </a:p>
        </p:txBody>
      </p:sp>
      <p:grpSp>
        <p:nvGrpSpPr>
          <p:cNvPr id="2" name="Groupe 1">
            <a:extLst>
              <a:ext uri="{FF2B5EF4-FFF2-40B4-BE49-F238E27FC236}">
                <a16:creationId xmlns="" xmlns:a16="http://schemas.microsoft.com/office/drawing/2014/main" id="{434EBDE4-939E-4FD3-9181-C1B3304585C2}"/>
              </a:ext>
            </a:extLst>
          </p:cNvPr>
          <p:cNvGrpSpPr/>
          <p:nvPr/>
        </p:nvGrpSpPr>
        <p:grpSpPr>
          <a:xfrm>
            <a:off x="542260" y="2624060"/>
            <a:ext cx="8272502" cy="3445622"/>
            <a:chOff x="2057400" y="2428271"/>
            <a:chExt cx="8305800" cy="3362929"/>
          </a:xfrm>
        </p:grpSpPr>
        <p:sp>
          <p:nvSpPr>
            <p:cNvPr id="19" name="Rectángulo 2"/>
            <p:cNvSpPr/>
            <p:nvPr/>
          </p:nvSpPr>
          <p:spPr>
            <a:xfrm>
              <a:off x="2438400" y="3200400"/>
              <a:ext cx="3733800" cy="2590800"/>
            </a:xfrm>
            <a:prstGeom prst="rect">
              <a:avLst/>
            </a:prstGeom>
            <a:solidFill>
              <a:schemeClr val="bg1">
                <a:lumMod val="95000"/>
              </a:schemeClr>
            </a:solidFill>
            <a:ln w="3175" cmpd="sng">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Content Placeholder 2"/>
            <p:cNvSpPr txBox="1">
              <a:spLocks/>
            </p:cNvSpPr>
            <p:nvPr/>
          </p:nvSpPr>
          <p:spPr>
            <a:xfrm>
              <a:off x="2939418" y="2428566"/>
              <a:ext cx="3240912" cy="58407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1B75B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rgbClr val="1B75B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500" kern="1200">
                  <a:solidFill>
                    <a:srgbClr val="1B75B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spcBef>
                  <a:spcPts val="0"/>
                </a:spcBef>
                <a:defRPr/>
              </a:pPr>
              <a:r>
                <a:rPr lang="en-US" sz="2400" dirty="0">
                  <a:latin typeface="Calibri"/>
                  <a:cs typeface="Calibri"/>
                </a:rPr>
                <a:t>“</a:t>
              </a:r>
              <a:r>
                <a:rPr lang="en-US" sz="2400" b="1" dirty="0">
                  <a:latin typeface="Calibri"/>
                  <a:cs typeface="Calibri"/>
                </a:rPr>
                <a:t>The Right to </a:t>
              </a:r>
              <a:r>
                <a:rPr lang="en-US" sz="2400" b="1" dirty="0" smtClean="0">
                  <a:latin typeface="Calibri"/>
                  <a:cs typeface="Calibri"/>
                </a:rPr>
                <a:t>Benefit from Science</a:t>
              </a:r>
              <a:r>
                <a:rPr lang="en-US" sz="2400" dirty="0">
                  <a:latin typeface="Calibri"/>
                  <a:cs typeface="Calibri"/>
                </a:rPr>
                <a:t>”</a:t>
              </a:r>
              <a:endParaRPr lang="en-US" sz="2400" dirty="0">
                <a:solidFill>
                  <a:schemeClr val="tx1"/>
                </a:solidFill>
                <a:latin typeface="Calibri"/>
                <a:cs typeface="Calibri"/>
              </a:endParaRPr>
            </a:p>
          </p:txBody>
        </p:sp>
        <p:sp>
          <p:nvSpPr>
            <p:cNvPr id="22" name="Rectángulo 2"/>
            <p:cNvSpPr/>
            <p:nvPr/>
          </p:nvSpPr>
          <p:spPr>
            <a:xfrm>
              <a:off x="6324600" y="3200400"/>
              <a:ext cx="3733800" cy="2590800"/>
            </a:xfrm>
            <a:prstGeom prst="rect">
              <a:avLst/>
            </a:prstGeom>
            <a:solidFill>
              <a:schemeClr val="bg1">
                <a:lumMod val="95000"/>
              </a:schemeClr>
            </a:solidFill>
            <a:ln w="3175" cmpd="sng">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9" name="TextBox 28"/>
            <p:cNvSpPr txBox="1"/>
            <p:nvPr/>
          </p:nvSpPr>
          <p:spPr>
            <a:xfrm>
              <a:off x="6553200" y="3544432"/>
              <a:ext cx="3429000" cy="1577704"/>
            </a:xfrm>
            <a:prstGeom prst="rect">
              <a:avLst/>
            </a:prstGeom>
            <a:noFill/>
          </p:spPr>
          <p:txBody>
            <a:bodyPr wrap="square" rtlCol="0">
              <a:spAutoFit/>
            </a:bodyPr>
            <a:lstStyle/>
            <a:p>
              <a:r>
                <a:rPr lang="en-US" sz="2000" dirty="0">
                  <a:solidFill>
                    <a:schemeClr val="dk1"/>
                  </a:solidFill>
                </a:rPr>
                <a:t>“Everyone has the right to the protection of the moral and material interests resulting from any scientific, literary or artistic production of which he is the author.”</a:t>
              </a:r>
            </a:p>
            <a:p>
              <a:endParaRPr lang="en-US" sz="2000" dirty="0"/>
            </a:p>
          </p:txBody>
        </p:sp>
        <p:sp>
          <p:nvSpPr>
            <p:cNvPr id="30" name="TextBox 29"/>
            <p:cNvSpPr txBox="1"/>
            <p:nvPr/>
          </p:nvSpPr>
          <p:spPr>
            <a:xfrm>
              <a:off x="2743200" y="3581401"/>
              <a:ext cx="3276600" cy="1577704"/>
            </a:xfrm>
            <a:prstGeom prst="rect">
              <a:avLst/>
            </a:prstGeom>
            <a:noFill/>
          </p:spPr>
          <p:txBody>
            <a:bodyPr wrap="square" rtlCol="0">
              <a:spAutoFit/>
            </a:bodyPr>
            <a:lstStyle/>
            <a:p>
              <a:r>
                <a:rPr lang="en-US" sz="2000" dirty="0"/>
                <a:t>“Everyone has the right freely to participate in the cultural life of the community, to enjoy the arts and to share in scientific advancement and its benefits.”</a:t>
              </a:r>
            </a:p>
            <a:p>
              <a:endParaRPr lang="en-US" sz="2000" dirty="0"/>
            </a:p>
          </p:txBody>
        </p:sp>
        <p:sp>
          <p:nvSpPr>
            <p:cNvPr id="31" name="Rectangle 30"/>
            <p:cNvSpPr/>
            <p:nvPr/>
          </p:nvSpPr>
          <p:spPr>
            <a:xfrm>
              <a:off x="2057400" y="2819400"/>
              <a:ext cx="914400" cy="685800"/>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2" name="Rectangle 31"/>
            <p:cNvSpPr/>
            <p:nvPr/>
          </p:nvSpPr>
          <p:spPr>
            <a:xfrm>
              <a:off x="2127399" y="2895601"/>
              <a:ext cx="742418" cy="375644"/>
            </a:xfrm>
            <a:prstGeom prst="rect">
              <a:avLst/>
            </a:prstGeom>
          </p:spPr>
          <p:txBody>
            <a:bodyPr wrap="none">
              <a:spAutoFit/>
            </a:bodyPr>
            <a:lstStyle/>
            <a:p>
              <a:r>
                <a:rPr lang="en-US" sz="2400" b="1" dirty="0">
                  <a:solidFill>
                    <a:schemeClr val="bg1"/>
                  </a:solidFill>
                </a:rPr>
                <a:t>27(1) </a:t>
              </a:r>
            </a:p>
          </p:txBody>
        </p:sp>
        <p:sp>
          <p:nvSpPr>
            <p:cNvPr id="33" name="Rectangle 32"/>
            <p:cNvSpPr/>
            <p:nvPr/>
          </p:nvSpPr>
          <p:spPr>
            <a:xfrm>
              <a:off x="9448800" y="2819400"/>
              <a:ext cx="914400" cy="685800"/>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4" name="Rectangle 33"/>
            <p:cNvSpPr/>
            <p:nvPr/>
          </p:nvSpPr>
          <p:spPr>
            <a:xfrm>
              <a:off x="9518799" y="2895601"/>
              <a:ext cx="742418" cy="375644"/>
            </a:xfrm>
            <a:prstGeom prst="rect">
              <a:avLst/>
            </a:prstGeom>
          </p:spPr>
          <p:txBody>
            <a:bodyPr wrap="none">
              <a:spAutoFit/>
            </a:bodyPr>
            <a:lstStyle/>
            <a:p>
              <a:r>
                <a:rPr lang="en-US" sz="2400" b="1" dirty="0">
                  <a:solidFill>
                    <a:schemeClr val="bg1"/>
                  </a:solidFill>
                </a:rPr>
                <a:t>27(2) </a:t>
              </a:r>
            </a:p>
          </p:txBody>
        </p:sp>
        <p:sp>
          <p:nvSpPr>
            <p:cNvPr id="35" name="Content Placeholder 2"/>
            <p:cNvSpPr txBox="1">
              <a:spLocks/>
            </p:cNvSpPr>
            <p:nvPr/>
          </p:nvSpPr>
          <p:spPr>
            <a:xfrm>
              <a:off x="6728165" y="2428271"/>
              <a:ext cx="2568234" cy="58437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1B75B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rgbClr val="1B75B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500" kern="1200">
                  <a:solidFill>
                    <a:srgbClr val="1B75B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spcBef>
                  <a:spcPts val="0"/>
                </a:spcBef>
                <a:defRPr/>
              </a:pPr>
              <a:r>
                <a:rPr lang="en-US" sz="2400" dirty="0">
                  <a:latin typeface="Calibri"/>
                  <a:cs typeface="Calibri"/>
                </a:rPr>
                <a:t>“</a:t>
              </a:r>
              <a:r>
                <a:rPr lang="en-US" sz="2400" b="1" dirty="0">
                  <a:latin typeface="Calibri"/>
                  <a:cs typeface="Calibri"/>
                </a:rPr>
                <a:t>The Right </a:t>
              </a:r>
              <a:r>
                <a:rPr lang="en-US" sz="2400" b="1" dirty="0"/>
                <a:t>to Recognition</a:t>
              </a:r>
              <a:r>
                <a:rPr lang="en-US" sz="2400" dirty="0">
                  <a:latin typeface="Calibri"/>
                  <a:cs typeface="Calibri"/>
                </a:rPr>
                <a:t>”</a:t>
              </a:r>
              <a:endParaRPr lang="en-US" sz="2400" dirty="0">
                <a:solidFill>
                  <a:schemeClr val="tx1"/>
                </a:solidFill>
                <a:latin typeface="Calibri"/>
                <a:cs typeface="Calibri"/>
              </a:endParaRPr>
            </a:p>
          </p:txBody>
        </p:sp>
      </p:grpSp>
      <p:sp>
        <p:nvSpPr>
          <p:cNvPr id="23" name="Title 1">
            <a:extLst>
              <a:ext uri="{FF2B5EF4-FFF2-40B4-BE49-F238E27FC236}">
                <a16:creationId xmlns="" xmlns:a16="http://schemas.microsoft.com/office/drawing/2014/main" id="{FED31387-F0CB-4A05-A5E3-6FB69EBD2573}"/>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US" sz="4400" dirty="0"/>
              <a:t>Human Rights Foundation</a:t>
            </a:r>
          </a:p>
        </p:txBody>
      </p:sp>
    </p:spTree>
    <p:extLst>
      <p:ext uri="{BB962C8B-B14F-4D97-AF65-F5344CB8AC3E}">
        <p14:creationId xmlns:p14="http://schemas.microsoft.com/office/powerpoint/2010/main" val="36277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457200" y="1752601"/>
            <a:ext cx="8229600" cy="3124200"/>
          </a:xfrm>
        </p:spPr>
        <p:txBody>
          <a:bodyPr/>
          <a:lstStyle/>
          <a:p>
            <a:pPr marL="457200" indent="-457200">
              <a:buFont typeface="Arial" pitchFamily="34" charset="0"/>
              <a:buChar char="•"/>
            </a:pPr>
            <a:r>
              <a:rPr lang="en-US" sz="2800" dirty="0"/>
              <a:t>Dual rights rendered legally binding by the International Covenant on Economic, Social and Cultural Rights (ICESCR) (1966) – Article </a:t>
            </a:r>
            <a:r>
              <a:rPr lang="en-US" sz="2800" dirty="0" smtClean="0"/>
              <a:t>15</a:t>
            </a:r>
            <a:endParaRPr lang="en-US" sz="2800" dirty="0"/>
          </a:p>
          <a:p>
            <a:pPr marL="457200" indent="-457200">
              <a:buFont typeface="Arial" pitchFamily="34" charset="0"/>
              <a:buChar char="•"/>
            </a:pPr>
            <a:r>
              <a:rPr lang="en-US" sz="2800" dirty="0"/>
              <a:t>165 States have ratified the </a:t>
            </a:r>
            <a:r>
              <a:rPr lang="en-US" sz="2800" dirty="0" smtClean="0"/>
              <a:t>ICESCR</a:t>
            </a:r>
            <a:endParaRPr lang="en-US" sz="2800" dirty="0"/>
          </a:p>
          <a:p>
            <a:pPr marL="457200" indent="-457200">
              <a:buFont typeface="Arial" pitchFamily="34" charset="0"/>
              <a:buChar char="•"/>
            </a:pPr>
            <a:r>
              <a:rPr lang="en-US" sz="2800" dirty="0"/>
              <a:t>States are bound to implement the treaty in their national </a:t>
            </a:r>
            <a:r>
              <a:rPr lang="en-US" sz="2800" dirty="0" smtClean="0"/>
              <a:t>laws</a:t>
            </a:r>
            <a:endParaRPr lang="en-US" sz="2800" dirty="0"/>
          </a:p>
          <a:p>
            <a:pPr>
              <a:buNone/>
            </a:pPr>
            <a:endParaRPr lang="fr-CA" dirty="0"/>
          </a:p>
          <a:p>
            <a:pPr>
              <a:buNone/>
            </a:pPr>
            <a:endParaRPr lang="fr-CA" dirty="0"/>
          </a:p>
          <a:p>
            <a:endParaRPr lang="fr-CA" dirty="0"/>
          </a:p>
          <a:p>
            <a:endParaRPr lang="fr-CA" dirty="0"/>
          </a:p>
          <a:p>
            <a:endParaRPr lang="fr-CA" dirty="0"/>
          </a:p>
        </p:txBody>
      </p:sp>
      <p:graphicFrame>
        <p:nvGraphicFramePr>
          <p:cNvPr id="16" name="Table 15"/>
          <p:cNvGraphicFramePr>
            <a:graphicFrameLocks noGrp="1"/>
          </p:cNvGraphicFramePr>
          <p:nvPr>
            <p:extLst>
              <p:ext uri="{D42A27DB-BD31-4B8C-83A1-F6EECF244321}">
                <p14:modId xmlns:p14="http://schemas.microsoft.com/office/powerpoint/2010/main" val="1029350774"/>
              </p:ext>
            </p:extLst>
          </p:nvPr>
        </p:nvGraphicFramePr>
        <p:xfrm>
          <a:off x="212625" y="4529679"/>
          <a:ext cx="8686800" cy="1143000"/>
        </p:xfrm>
        <a:graphic>
          <a:graphicData uri="http://schemas.openxmlformats.org/drawingml/2006/table">
            <a:tbl>
              <a:tblPr firstRow="1" bandRow="1">
                <a:tableStyleId>{5C22544A-7EE6-4342-B048-85BDC9FD1C3A}</a:tableStyleId>
              </a:tblPr>
              <a:tblGrid>
                <a:gridCol w="8686800">
                  <a:extLst>
                    <a:ext uri="{9D8B030D-6E8A-4147-A177-3AD203B41FA5}">
                      <a16:colId xmlns="" xmlns:a16="http://schemas.microsoft.com/office/drawing/2014/main" val="20000"/>
                    </a:ext>
                  </a:extLst>
                </a:gridCol>
              </a:tblGrid>
              <a:tr h="1143000">
                <a:tc>
                  <a:txBody>
                    <a:bodyPr/>
                    <a:lstStyle/>
                    <a:p>
                      <a:pPr algn="ctr"/>
                      <a:endParaRPr lang="en-US" sz="900" dirty="0"/>
                    </a:p>
                    <a:p>
                      <a:pPr algn="ctr"/>
                      <a:r>
                        <a:rPr lang="en-US" sz="4400" dirty="0"/>
                        <a:t>The Right to Scienc</a:t>
                      </a:r>
                      <a:r>
                        <a:rPr lang="en-US" sz="4400" baseline="0" dirty="0"/>
                        <a:t>e </a:t>
                      </a:r>
                      <a:r>
                        <a:rPr lang="en-US" sz="3600" baseline="0" dirty="0">
                          <a:sym typeface="Wingdings" pitchFamily="2" charset="2"/>
                        </a:rPr>
                        <a:t></a:t>
                      </a:r>
                      <a:r>
                        <a:rPr lang="en-US" sz="4400" baseline="0" dirty="0"/>
                        <a:t> A</a:t>
                      </a:r>
                      <a:r>
                        <a:rPr lang="en-US" sz="4400" dirty="0"/>
                        <a:t>ctionable</a:t>
                      </a:r>
                    </a:p>
                  </a:txBody>
                  <a:tcPr>
                    <a:solidFill>
                      <a:schemeClr val="accent5">
                        <a:lumMod val="75000"/>
                      </a:schemeClr>
                    </a:solidFill>
                  </a:tcPr>
                </a:tc>
                <a:extLst>
                  <a:ext uri="{0D108BD9-81ED-4DB2-BD59-A6C34878D82A}">
                    <a16:rowId xmlns="" xmlns:a16="http://schemas.microsoft.com/office/drawing/2014/main" val="10000"/>
                  </a:ext>
                </a:extLst>
              </a:tr>
            </a:tbl>
          </a:graphicData>
        </a:graphic>
      </p:graphicFrame>
      <p:sp>
        <p:nvSpPr>
          <p:cNvPr id="9" name="Titre 1">
            <a:extLst>
              <a:ext uri="{FF2B5EF4-FFF2-40B4-BE49-F238E27FC236}">
                <a16:creationId xmlns="" xmlns:a16="http://schemas.microsoft.com/office/drawing/2014/main" id="{AAD75584-02F7-4ED0-8521-A7D21294CE3A}"/>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US" sz="4400" dirty="0"/>
              <a:t>Legal Force</a:t>
            </a:r>
            <a:endParaRPr lang="fr-CA" sz="4400" dirty="0"/>
          </a:p>
        </p:txBody>
      </p:sp>
    </p:spTree>
    <p:extLst>
      <p:ext uri="{BB962C8B-B14F-4D97-AF65-F5344CB8AC3E}">
        <p14:creationId xmlns:p14="http://schemas.microsoft.com/office/powerpoint/2010/main" val="2030049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457200" y="1663384"/>
            <a:ext cx="8229600" cy="4486521"/>
          </a:xfrm>
        </p:spPr>
        <p:txBody>
          <a:bodyPr>
            <a:noAutofit/>
          </a:bodyPr>
          <a:lstStyle/>
          <a:p>
            <a:pPr marL="457200" indent="-457200">
              <a:buFont typeface="Arial" pitchFamily="34" charset="0"/>
              <a:buChar char="•"/>
            </a:pPr>
            <a:r>
              <a:rPr lang="en-US" sz="3200" dirty="0"/>
              <a:t>Universalizing force</a:t>
            </a:r>
          </a:p>
          <a:p>
            <a:pPr marL="457200" indent="-457200">
              <a:buFont typeface="Arial" pitchFamily="34" charset="0"/>
              <a:buChar char="•"/>
            </a:pPr>
            <a:r>
              <a:rPr lang="en-US" sz="3200" dirty="0"/>
              <a:t>Political and legal dimensions that reach beyond the moral appeals of bioethics</a:t>
            </a:r>
          </a:p>
          <a:p>
            <a:pPr marL="457200" indent="-457200">
              <a:buFont typeface="Arial" pitchFamily="34" charset="0"/>
              <a:buChar char="•"/>
            </a:pPr>
            <a:r>
              <a:rPr lang="en-US" sz="3200" dirty="0"/>
              <a:t>International legal force</a:t>
            </a:r>
          </a:p>
          <a:p>
            <a:pPr marL="457200" indent="-457200">
              <a:buFont typeface="Arial" pitchFamily="34" charset="0"/>
              <a:buChar char="•"/>
            </a:pPr>
            <a:r>
              <a:rPr lang="en-US" sz="3200" dirty="0"/>
              <a:t>Belong to groups as well as individuals (reciprocity)</a:t>
            </a:r>
          </a:p>
          <a:p>
            <a:pPr marL="457200" indent="-457200">
              <a:buFont typeface="Arial" pitchFamily="34" charset="0"/>
              <a:buChar char="•"/>
            </a:pPr>
            <a:r>
              <a:rPr lang="en-US" sz="3200" dirty="0"/>
              <a:t>Impose positive duties on governments and private actors</a:t>
            </a:r>
          </a:p>
        </p:txBody>
      </p:sp>
      <p:sp>
        <p:nvSpPr>
          <p:cNvPr id="4" name="Titre 1">
            <a:extLst>
              <a:ext uri="{FF2B5EF4-FFF2-40B4-BE49-F238E27FC236}">
                <a16:creationId xmlns="" xmlns:a16="http://schemas.microsoft.com/office/drawing/2014/main" id="{D857742D-FE62-4359-B6AC-09C3A919E26F}"/>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US" sz="4400" dirty="0"/>
              <a:t>Why Human Rights?</a:t>
            </a:r>
            <a:endParaRPr lang="fr-CA" sz="4400" dirty="0"/>
          </a:p>
        </p:txBody>
      </p:sp>
    </p:spTree>
    <p:extLst>
      <p:ext uri="{BB962C8B-B14F-4D97-AF65-F5344CB8AC3E}">
        <p14:creationId xmlns:p14="http://schemas.microsoft.com/office/powerpoint/2010/main" val="371468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457200" y="2133603"/>
            <a:ext cx="8229600" cy="3517898"/>
          </a:xfrm>
        </p:spPr>
        <p:txBody>
          <a:bodyPr>
            <a:normAutofit lnSpcReduction="10000"/>
          </a:bodyPr>
          <a:lstStyle/>
          <a:p>
            <a:pPr marL="514350" indent="-514350">
              <a:buFont typeface="+mj-lt"/>
              <a:buAutoNum type="arabicPeriod"/>
            </a:pPr>
            <a:r>
              <a:rPr lang="en-US" sz="2400" dirty="0"/>
              <a:t>A</a:t>
            </a:r>
            <a:r>
              <a:rPr lang="en-US" sz="2400" dirty="0" smtClean="0"/>
              <a:t>ccess </a:t>
            </a:r>
            <a:r>
              <a:rPr lang="en-US" sz="2400" dirty="0"/>
              <a:t>by everyone without discrimination to the benefits of science and its applications; </a:t>
            </a:r>
          </a:p>
          <a:p>
            <a:pPr marL="514350" indent="-514350">
              <a:buFont typeface="+mj-lt"/>
              <a:buAutoNum type="arabicPeriod"/>
            </a:pPr>
            <a:r>
              <a:rPr lang="en-US" sz="2400" dirty="0"/>
              <a:t>O</a:t>
            </a:r>
            <a:r>
              <a:rPr lang="en-US" sz="2400" dirty="0" smtClean="0"/>
              <a:t>pportunities </a:t>
            </a:r>
            <a:r>
              <a:rPr lang="en-US" sz="2400" dirty="0"/>
              <a:t>for all to contribute to the scientific enterprise </a:t>
            </a:r>
          </a:p>
          <a:p>
            <a:pPr marL="514350" indent="-514350">
              <a:buFont typeface="+mj-lt"/>
              <a:buAutoNum type="arabicPeriod"/>
            </a:pPr>
            <a:r>
              <a:rPr lang="en-US" sz="2400" dirty="0"/>
              <a:t>T</a:t>
            </a:r>
            <a:r>
              <a:rPr lang="en-US" sz="2400" dirty="0" smtClean="0"/>
              <a:t>he </a:t>
            </a:r>
            <a:r>
              <a:rPr lang="en-US" sz="2400" dirty="0"/>
              <a:t>freedom indispensable for scientific research; </a:t>
            </a:r>
          </a:p>
          <a:p>
            <a:pPr marL="514350" indent="-514350">
              <a:buFont typeface="+mj-lt"/>
              <a:buAutoNum type="arabicPeriod"/>
            </a:pPr>
            <a:r>
              <a:rPr lang="en-US" sz="2400" dirty="0"/>
              <a:t>P</a:t>
            </a:r>
            <a:r>
              <a:rPr lang="en-US" sz="2400" dirty="0" smtClean="0"/>
              <a:t>articipation </a:t>
            </a:r>
            <a:r>
              <a:rPr lang="en-US" sz="2400" dirty="0"/>
              <a:t>of individuals and communities in decision-making;</a:t>
            </a:r>
          </a:p>
          <a:p>
            <a:pPr marL="514350" indent="-514350">
              <a:buFont typeface="+mj-lt"/>
              <a:buAutoNum type="arabicPeriod"/>
            </a:pPr>
            <a:r>
              <a:rPr lang="en-US" sz="2400" dirty="0"/>
              <a:t>C</a:t>
            </a:r>
            <a:r>
              <a:rPr lang="en-US" sz="2400" dirty="0" smtClean="0"/>
              <a:t>onservation</a:t>
            </a:r>
            <a:r>
              <a:rPr lang="en-US" sz="2400" dirty="0"/>
              <a:t>, development and diffusion of science and technology.</a:t>
            </a:r>
          </a:p>
          <a:p>
            <a:pPr marL="514350" indent="-514350"/>
            <a:r>
              <a:rPr lang="en-US" sz="2400" dirty="0"/>
              <a:t>	</a:t>
            </a:r>
          </a:p>
        </p:txBody>
      </p:sp>
      <p:sp>
        <p:nvSpPr>
          <p:cNvPr id="5" name="Titre 1">
            <a:extLst>
              <a:ext uri="{FF2B5EF4-FFF2-40B4-BE49-F238E27FC236}">
                <a16:creationId xmlns="" xmlns:a16="http://schemas.microsoft.com/office/drawing/2014/main" id="{6734547B-714F-4F48-8279-BF1CDCF8004A}"/>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US" sz="4400" dirty="0"/>
              <a:t>Content of the Right to Science</a:t>
            </a:r>
            <a:endParaRPr lang="fr-CA" sz="4400" dirty="0"/>
          </a:p>
        </p:txBody>
      </p:sp>
      <p:sp>
        <p:nvSpPr>
          <p:cNvPr id="6" name="Content Placeholder 2">
            <a:extLst>
              <a:ext uri="{FF2B5EF4-FFF2-40B4-BE49-F238E27FC236}">
                <a16:creationId xmlns="" xmlns:a16="http://schemas.microsoft.com/office/drawing/2014/main" id="{582AD9A1-27D8-4B59-A28B-695AEBFA301B}"/>
              </a:ext>
            </a:extLst>
          </p:cNvPr>
          <p:cNvSpPr txBox="1">
            <a:spLocks/>
          </p:cNvSpPr>
          <p:nvPr/>
        </p:nvSpPr>
        <p:spPr>
          <a:xfrm>
            <a:off x="465188" y="5389235"/>
            <a:ext cx="8229600" cy="509017"/>
          </a:xfrm>
          <a:prstGeom prst="rect">
            <a:avLst/>
          </a:prstGeom>
        </p:spPr>
        <p:txBody>
          <a:bodyPr>
            <a:normAutofit/>
          </a:bodyPr>
          <a:lstStyle/>
          <a:p>
            <a:pPr defTabSz="914400">
              <a:spcBef>
                <a:spcPct val="20000"/>
              </a:spcBef>
              <a:defRPr/>
            </a:pPr>
            <a:r>
              <a:rPr lang="en-US" sz="1400" dirty="0"/>
              <a:t>Source: UNESCO, </a:t>
            </a:r>
            <a:r>
              <a:rPr lang="en-US" sz="1400" i="1" dirty="0"/>
              <a:t>Venice Statement </a:t>
            </a:r>
            <a:r>
              <a:rPr lang="en-US" sz="1400" dirty="0"/>
              <a:t>2009</a:t>
            </a:r>
          </a:p>
          <a:p>
            <a:pPr defTabSz="914400">
              <a:spcBef>
                <a:spcPct val="20000"/>
              </a:spcBef>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59202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a:p>
        </p:txBody>
      </p:sp>
      <p:sp>
        <p:nvSpPr>
          <p:cNvPr id="5" name="Content Placeholder 2">
            <a:extLst>
              <a:ext uri="{FF2B5EF4-FFF2-40B4-BE49-F238E27FC236}">
                <a16:creationId xmlns="" xmlns:a16="http://schemas.microsoft.com/office/drawing/2014/main" id="{12156A3E-4ED0-429B-8FC3-4994AA770332}"/>
              </a:ext>
            </a:extLst>
          </p:cNvPr>
          <p:cNvSpPr txBox="1">
            <a:spLocks/>
          </p:cNvSpPr>
          <p:nvPr/>
        </p:nvSpPr>
        <p:spPr>
          <a:xfrm>
            <a:off x="457200" y="5632704"/>
            <a:ext cx="8229601" cy="920497"/>
          </a:xfrm>
          <a:prstGeom prst="rect">
            <a:avLst/>
          </a:prstGeom>
        </p:spPr>
        <p:txBody>
          <a:bodyPr>
            <a:normAutofit/>
          </a:bodyPr>
          <a:lstStyle/>
          <a:p>
            <a:pPr marL="342900" indent="-342900" defTabSz="914400">
              <a:spcBef>
                <a:spcPct val="20000"/>
              </a:spcBef>
              <a:buFont typeface="Arial" pitchFamily="34" charset="0"/>
              <a:buChar char="•"/>
              <a:defRPr/>
            </a:pPr>
            <a:endParaRPr kumimoji="0" lang="en-US" sz="1400" b="0" i="0" u="none" strike="noStrike" kern="1200" cap="none" spc="0" normalizeH="0" baseline="0" noProof="0" dirty="0">
              <a:ln>
                <a:noFill/>
              </a:ln>
              <a:effectLst/>
              <a:uLnTx/>
              <a:uFillTx/>
            </a:endParaRPr>
          </a:p>
        </p:txBody>
      </p:sp>
      <p:sp>
        <p:nvSpPr>
          <p:cNvPr id="6" name="Title 1"/>
          <p:cNvSpPr txBox="1">
            <a:spLocks/>
          </p:cNvSpPr>
          <p:nvPr/>
        </p:nvSpPr>
        <p:spPr>
          <a:xfrm>
            <a:off x="209025" y="243281"/>
            <a:ext cx="8934975" cy="1188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US" sz="4400" dirty="0" smtClean="0">
                <a:cs typeface="Helvetica"/>
              </a:rPr>
              <a:t>Bench to Bedside and Back Again </a:t>
            </a:r>
            <a:br>
              <a:rPr lang="en-US" sz="4400" dirty="0" smtClean="0">
                <a:cs typeface="Helvetica"/>
              </a:rPr>
            </a:br>
            <a:r>
              <a:rPr lang="en-US" sz="4400" dirty="0" smtClean="0">
                <a:cs typeface="Helvetica"/>
              </a:rPr>
              <a:t>May Be Key to Clinical Breakthroughs</a:t>
            </a:r>
            <a:endParaRPr lang="en-US" sz="4400" dirty="0">
              <a:cs typeface="Helvetica"/>
            </a:endParaRPr>
          </a:p>
        </p:txBody>
      </p:sp>
      <p:pic>
        <p:nvPicPr>
          <p:cNvPr id="7" name="Content Placeholder 4" descr="Screen Shot 2017-09-28 at 10.19.27 AM.png"/>
          <p:cNvPicPr>
            <a:picLocks noChangeAspect="1"/>
          </p:cNvPicPr>
          <p:nvPr/>
        </p:nvPicPr>
        <p:blipFill rotWithShape="1">
          <a:blip r:embed="rId2">
            <a:extLst>
              <a:ext uri="{28A0092B-C50C-407E-A947-70E740481C1C}">
                <a14:useLocalDpi xmlns:a14="http://schemas.microsoft.com/office/drawing/2010/main" val="0"/>
              </a:ext>
            </a:extLst>
          </a:blip>
          <a:srcRect l="-104" r="101"/>
          <a:stretch/>
        </p:blipFill>
        <p:spPr>
          <a:xfrm>
            <a:off x="2481886" y="1537335"/>
            <a:ext cx="5185541" cy="4013395"/>
          </a:xfrm>
          <a:prstGeom prst="rect">
            <a:avLst/>
          </a:prstGeom>
        </p:spPr>
      </p:pic>
      <p:sp>
        <p:nvSpPr>
          <p:cNvPr id="9" name="Content Placeholder 2">
            <a:extLst>
              <a:ext uri="{FF2B5EF4-FFF2-40B4-BE49-F238E27FC236}">
                <a16:creationId xmlns="" xmlns:a16="http://schemas.microsoft.com/office/drawing/2014/main" id="{582AD9A1-27D8-4B59-A28B-695AEBFA301B}"/>
              </a:ext>
            </a:extLst>
          </p:cNvPr>
          <p:cNvSpPr txBox="1">
            <a:spLocks/>
          </p:cNvSpPr>
          <p:nvPr/>
        </p:nvSpPr>
        <p:spPr>
          <a:xfrm>
            <a:off x="281470" y="5489245"/>
            <a:ext cx="8229600" cy="509017"/>
          </a:xfrm>
          <a:prstGeom prst="rect">
            <a:avLst/>
          </a:prstGeom>
        </p:spPr>
        <p:txBody>
          <a:bodyPr>
            <a:normAutofit/>
          </a:bodyPr>
          <a:lstStyle/>
          <a:p>
            <a:pPr defTabSz="914400">
              <a:spcBef>
                <a:spcPct val="20000"/>
              </a:spcBef>
              <a:defRPr/>
            </a:pPr>
            <a:r>
              <a:rPr lang="en-US" sz="1400" dirty="0"/>
              <a:t>Source: </a:t>
            </a:r>
            <a:r>
              <a:rPr lang="en-US" sz="1400" i="1" dirty="0" smtClean="0"/>
              <a:t>JAMA </a:t>
            </a:r>
            <a:r>
              <a:rPr lang="en-US" sz="1400" dirty="0" smtClean="0"/>
              <a:t>318.1</a:t>
            </a:r>
            <a:r>
              <a:rPr lang="en-US" sz="1400" i="1" dirty="0" smtClean="0"/>
              <a:t> </a:t>
            </a:r>
            <a:r>
              <a:rPr lang="en-US" sz="1400" dirty="0" smtClean="0"/>
              <a:t>(July 4, 2017).</a:t>
            </a:r>
            <a:endParaRPr lang="en-US" sz="1400" dirty="0"/>
          </a:p>
          <a:p>
            <a:pPr defTabSz="914400">
              <a:spcBef>
                <a:spcPct val="20000"/>
              </a:spcBef>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98313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10-03 at 9.24.0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943" t="-154" r="-36387" b="6407"/>
          <a:stretch/>
        </p:blipFill>
        <p:spPr>
          <a:xfrm>
            <a:off x="415637" y="0"/>
            <a:ext cx="8312727" cy="5557679"/>
          </a:xfrm>
        </p:spPr>
      </p:pic>
      <p:sp>
        <p:nvSpPr>
          <p:cNvPr id="8" name="Content Placeholder 2">
            <a:extLst>
              <a:ext uri="{FF2B5EF4-FFF2-40B4-BE49-F238E27FC236}">
                <a16:creationId xmlns="" xmlns:a16="http://schemas.microsoft.com/office/drawing/2014/main" id="{582AD9A1-27D8-4B59-A28B-695AEBFA301B}"/>
              </a:ext>
            </a:extLst>
          </p:cNvPr>
          <p:cNvSpPr txBox="1">
            <a:spLocks/>
          </p:cNvSpPr>
          <p:nvPr/>
        </p:nvSpPr>
        <p:spPr>
          <a:xfrm>
            <a:off x="409275" y="5641001"/>
            <a:ext cx="8229600" cy="509017"/>
          </a:xfrm>
          <a:prstGeom prst="rect">
            <a:avLst/>
          </a:prstGeom>
        </p:spPr>
        <p:txBody>
          <a:bodyPr>
            <a:normAutofit/>
          </a:bodyPr>
          <a:lstStyle/>
          <a:p>
            <a:pPr defTabSz="914400">
              <a:spcBef>
                <a:spcPct val="20000"/>
              </a:spcBef>
              <a:defRPr/>
            </a:pPr>
            <a:r>
              <a:rPr lang="en-US" sz="1400" dirty="0"/>
              <a:t>Source: </a:t>
            </a:r>
            <a:r>
              <a:rPr lang="en-US" sz="1400" dirty="0" smtClean="0"/>
              <a:t>”Annual Report of the Chief Medical Office: Genomic" (2016): Chapter 16, p 1.</a:t>
            </a:r>
            <a:endParaRPr lang="en-US" sz="1400" dirty="0"/>
          </a:p>
          <a:p>
            <a:pPr defTabSz="914400">
              <a:spcBef>
                <a:spcPct val="20000"/>
              </a:spcBef>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05222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342900" indent="-342900">
              <a:buFont typeface="Arial" charset="0"/>
              <a:buChar char="•"/>
            </a:pPr>
            <a:r>
              <a:rPr lang="en-US" dirty="0" smtClean="0"/>
              <a:t>“</a:t>
            </a:r>
            <a:r>
              <a:rPr lang="en-GB" dirty="0" smtClean="0">
                <a:sym typeface="Symbol" charset="2"/>
              </a:rPr>
              <a:t>L</a:t>
            </a:r>
            <a:r>
              <a:rPr lang="en-US" dirty="0" err="1" smtClean="0"/>
              <a:t>egislation</a:t>
            </a:r>
            <a:r>
              <a:rPr lang="en-US" dirty="0" smtClean="0"/>
              <a:t> </a:t>
            </a:r>
            <a:r>
              <a:rPr lang="en-US" dirty="0"/>
              <a:t>prohibiting genetic discrimination does not seem to (completely) alleviate fears of genetic discrimination</a:t>
            </a:r>
            <a:r>
              <a:rPr lang="en-US" dirty="0" smtClean="0"/>
              <a:t>.”</a:t>
            </a:r>
          </a:p>
          <a:p>
            <a:pPr marL="342900" indent="-342900">
              <a:buFont typeface="Arial" charset="0"/>
              <a:buChar char="•"/>
            </a:pPr>
            <a:r>
              <a:rPr lang="en-US" dirty="0" smtClean="0"/>
              <a:t>“Fears </a:t>
            </a:r>
            <a:r>
              <a:rPr lang="en-US" dirty="0"/>
              <a:t>seem to arise from pre-existing experiences of living with the social consequences of disease in the family</a:t>
            </a:r>
            <a:r>
              <a:rPr lang="en-US" dirty="0" smtClean="0"/>
              <a:t>.”</a:t>
            </a:r>
          </a:p>
          <a:p>
            <a:pPr marL="342900" indent="-342900">
              <a:buFont typeface="Arial" charset="0"/>
              <a:buChar char="•"/>
            </a:pPr>
            <a:r>
              <a:rPr lang="en-US" dirty="0" smtClean="0"/>
              <a:t>“</a:t>
            </a:r>
            <a:r>
              <a:rPr lang="en-US" dirty="0"/>
              <a:t>While most studies included in this systematic literature review focused on monogenic diseases, it is important for future research to study whether and how new genomic tools, such as genomic sequencing, will influence the abovementioned issues and the debate on genetic discrimination</a:t>
            </a:r>
            <a:r>
              <a:rPr lang="en-US" dirty="0" smtClean="0"/>
              <a:t>.”</a:t>
            </a:r>
            <a:endParaRPr lang="en-US" dirty="0"/>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a:p>
        </p:txBody>
      </p:sp>
      <p:sp>
        <p:nvSpPr>
          <p:cNvPr id="3" name="Title 2"/>
          <p:cNvSpPr>
            <a:spLocks noGrp="1"/>
          </p:cNvSpPr>
          <p:nvPr>
            <p:ph type="ctrTitle"/>
          </p:nvPr>
        </p:nvSpPr>
        <p:spPr/>
        <p:txBody>
          <a:bodyPr>
            <a:noAutofit/>
          </a:bodyPr>
          <a:lstStyle/>
          <a:p>
            <a:r>
              <a:rPr lang="en-US" sz="4400" dirty="0" smtClean="0"/>
              <a:t>Conclusion</a:t>
            </a:r>
            <a:endParaRPr lang="en-US" sz="4400" dirty="0"/>
          </a:p>
        </p:txBody>
      </p:sp>
      <p:sp>
        <p:nvSpPr>
          <p:cNvPr id="5" name="Content Placeholder 2">
            <a:extLst>
              <a:ext uri="{FF2B5EF4-FFF2-40B4-BE49-F238E27FC236}">
                <a16:creationId xmlns="" xmlns:a16="http://schemas.microsoft.com/office/drawing/2014/main" id="{12156A3E-4ED0-429B-8FC3-4994AA770332}"/>
              </a:ext>
            </a:extLst>
          </p:cNvPr>
          <p:cNvSpPr txBox="1">
            <a:spLocks/>
          </p:cNvSpPr>
          <p:nvPr/>
        </p:nvSpPr>
        <p:spPr>
          <a:xfrm>
            <a:off x="449212" y="5404085"/>
            <a:ext cx="8229601" cy="517201"/>
          </a:xfrm>
          <a:prstGeom prst="rect">
            <a:avLst/>
          </a:prstGeom>
        </p:spPr>
        <p:txBody>
          <a:bodyPr>
            <a:normAutofit lnSpcReduction="10000"/>
          </a:bodyPr>
          <a:lstStyle/>
          <a:p>
            <a:pPr defTabSz="914400">
              <a:spcBef>
                <a:spcPct val="20000"/>
              </a:spcBef>
              <a:defRPr/>
            </a:pPr>
            <a:r>
              <a:rPr lang="en-US" sz="1400" dirty="0" smtClean="0"/>
              <a:t>Source: </a:t>
            </a:r>
            <a:r>
              <a:rPr lang="en-US" sz="1400" dirty="0" err="1" smtClean="0"/>
              <a:t>Wauters</a:t>
            </a:r>
            <a:r>
              <a:rPr lang="en-US" sz="1400" dirty="0"/>
              <a:t>, </a:t>
            </a:r>
            <a:r>
              <a:rPr lang="en-US" sz="1400" dirty="0" err="1"/>
              <a:t>Annet</a:t>
            </a:r>
            <a:r>
              <a:rPr lang="en-US" sz="1400" dirty="0"/>
              <a:t>, and </a:t>
            </a:r>
            <a:r>
              <a:rPr lang="en-US" sz="1400" dirty="0" err="1"/>
              <a:t>Ine</a:t>
            </a:r>
            <a:r>
              <a:rPr lang="en-US" sz="1400" dirty="0"/>
              <a:t> Van </a:t>
            </a:r>
            <a:r>
              <a:rPr lang="en-US" sz="1400" dirty="0" err="1"/>
              <a:t>Hoyweghen</a:t>
            </a:r>
            <a:r>
              <a:rPr lang="en-US" sz="1400" dirty="0"/>
              <a:t>. "Global trends on fears and concerns of genetic discrimination: a systematic literature review." </a:t>
            </a:r>
            <a:r>
              <a:rPr lang="en-US" sz="1400" i="1" dirty="0"/>
              <a:t>Journal of human genetics</a:t>
            </a:r>
            <a:r>
              <a:rPr lang="en-US" sz="1400" dirty="0"/>
              <a:t> 61.4 (2016): 275.</a:t>
            </a:r>
            <a:endParaRPr kumimoji="0" lang="en-US" sz="14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90408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4264027"/>
            <a:ext cx="8610600" cy="1362075"/>
          </a:xfrm>
        </p:spPr>
        <p:txBody>
          <a:bodyPr>
            <a:normAutofit fontScale="90000"/>
          </a:bodyPr>
          <a:lstStyle/>
          <a:p>
            <a:r>
              <a:rPr lang="fr-CA" dirty="0" smtClean="0"/>
              <a:t>I. </a:t>
            </a:r>
            <a:r>
              <a:rPr lang="fr-CA" dirty="0" err="1" smtClean="0"/>
              <a:t>Whither</a:t>
            </a:r>
            <a:r>
              <a:rPr lang="fr-CA" dirty="0" smtClean="0"/>
              <a:t> </a:t>
            </a:r>
            <a:r>
              <a:rPr lang="en-US" dirty="0" smtClean="0"/>
              <a:t>“Genetic</a:t>
            </a:r>
            <a:r>
              <a:rPr lang="en-US" dirty="0"/>
              <a:t>” </a:t>
            </a:r>
            <a:r>
              <a:rPr lang="fr-CA" dirty="0" smtClean="0"/>
              <a:t>Discrimination </a:t>
            </a:r>
            <a:r>
              <a:rPr lang="fr-CA" dirty="0"/>
              <a:t>and </a:t>
            </a:r>
            <a:r>
              <a:rPr lang="fr-CA" dirty="0" err="1" smtClean="0"/>
              <a:t>Insurance</a:t>
            </a:r>
            <a:r>
              <a:rPr lang="fr-CA" dirty="0" smtClean="0"/>
              <a:t>?</a:t>
            </a:r>
            <a:endParaRPr lang="en-US" dirty="0"/>
          </a:p>
        </p:txBody>
      </p:sp>
    </p:spTree>
    <p:extLst>
      <p:ext uri="{BB962C8B-B14F-4D97-AF65-F5344CB8AC3E}">
        <p14:creationId xmlns:p14="http://schemas.microsoft.com/office/powerpoint/2010/main" val="70924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F0C15A73-22AB-49D2-B967-9898F2B965BF}"/>
              </a:ext>
            </a:extLst>
          </p:cNvPr>
          <p:cNvSpPr>
            <a:spLocks noGrp="1"/>
          </p:cNvSpPr>
          <p:nvPr>
            <p:ph sz="half" idx="10"/>
          </p:nvPr>
        </p:nvSpPr>
        <p:spPr/>
        <p:txBody>
          <a:bodyPr>
            <a:normAutofit/>
          </a:bodyPr>
          <a:lstStyle/>
          <a:p>
            <a:pPr marL="342900" indent="-342900" fontAlgn="base">
              <a:buFont typeface="Arial" panose="020B0604020202020204" pitchFamily="34" charset="0"/>
              <a:buChar char="•"/>
            </a:pPr>
            <a:r>
              <a:rPr lang="en-US" sz="2600" dirty="0"/>
              <a:t>Convention on Human Rights and Biomedicine (1997) ​</a:t>
            </a:r>
          </a:p>
          <a:p>
            <a:pPr marL="1028700" lvl="1" indent="-342900" fontAlgn="base"/>
            <a:r>
              <a:rPr lang="en-US" sz="2200" dirty="0"/>
              <a:t>Chapter </a:t>
            </a:r>
            <a:r>
              <a:rPr lang="en-US" sz="2200" dirty="0" smtClean="0"/>
              <a:t>IV - </a:t>
            </a:r>
            <a:r>
              <a:rPr lang="en-US" sz="2200" dirty="0"/>
              <a:t>Human </a:t>
            </a:r>
            <a:r>
              <a:rPr lang="en-US" sz="2200" dirty="0" smtClean="0"/>
              <a:t>Genome</a:t>
            </a:r>
          </a:p>
          <a:p>
            <a:pPr marL="1485900" lvl="2" indent="-342900" fontAlgn="base"/>
            <a:r>
              <a:rPr lang="en-US" sz="2000" dirty="0">
                <a:solidFill>
                  <a:schemeClr val="tx1"/>
                </a:solidFill>
              </a:rPr>
              <a:t>Article </a:t>
            </a:r>
            <a:r>
              <a:rPr lang="en-US" sz="2000" dirty="0" smtClean="0">
                <a:solidFill>
                  <a:schemeClr val="tx1"/>
                </a:solidFill>
              </a:rPr>
              <a:t>11 - Non-discrimination</a:t>
            </a:r>
          </a:p>
          <a:p>
            <a:pPr marL="1485900" lvl="2" indent="-342900" fontAlgn="base"/>
            <a:r>
              <a:rPr lang="en-US" sz="2000" dirty="0" smtClean="0">
                <a:solidFill>
                  <a:schemeClr val="tx1"/>
                </a:solidFill>
              </a:rPr>
              <a:t>Article 12 </a:t>
            </a:r>
            <a:r>
              <a:rPr lang="en-US" sz="2000" dirty="0">
                <a:solidFill>
                  <a:schemeClr val="tx1"/>
                </a:solidFill>
              </a:rPr>
              <a:t>- Predictive genetic tests</a:t>
            </a:r>
            <a:endParaRPr lang="en-US" sz="2200" dirty="0"/>
          </a:p>
          <a:p>
            <a:pPr marL="342900" indent="-342900" fontAlgn="base">
              <a:buFont typeface="Arial" panose="020B0604020202020204" pitchFamily="34" charset="0"/>
              <a:buChar char="•"/>
            </a:pPr>
            <a:r>
              <a:rPr lang="en-US" sz="2600" dirty="0"/>
              <a:t>Charter of Fundamental Rights of the European Union (2012)​</a:t>
            </a:r>
            <a:endParaRPr lang="en-US" sz="2600" dirty="0" smtClean="0"/>
          </a:p>
          <a:p>
            <a:pPr marL="1028700" lvl="1" indent="-342900" fontAlgn="base"/>
            <a:r>
              <a:rPr lang="en-US" sz="2400" dirty="0" smtClean="0"/>
              <a:t>Title III - Equality</a:t>
            </a:r>
          </a:p>
          <a:p>
            <a:pPr marL="1485900" lvl="2" indent="-342900" fontAlgn="base"/>
            <a:r>
              <a:rPr lang="en-US" sz="2000" dirty="0" smtClean="0">
                <a:solidFill>
                  <a:schemeClr val="tx1"/>
                </a:solidFill>
              </a:rPr>
              <a:t>Art 21 – Non-discrimination (“genetic features”)</a:t>
            </a:r>
            <a:endParaRPr lang="fr-CA" sz="2000" dirty="0">
              <a:solidFill>
                <a:schemeClr val="tx1"/>
              </a:solidFill>
            </a:endParaRPr>
          </a:p>
        </p:txBody>
      </p:sp>
      <p:sp>
        <p:nvSpPr>
          <p:cNvPr id="4" name="Title 2">
            <a:extLst>
              <a:ext uri="{FF2B5EF4-FFF2-40B4-BE49-F238E27FC236}">
                <a16:creationId xmlns="" xmlns:a16="http://schemas.microsoft.com/office/drawing/2014/main" id="{23527DC8-4592-440D-916E-EE7D4BB3D889}"/>
              </a:ext>
            </a:extLst>
          </p:cNvPr>
          <p:cNvSpPr txBox="1">
            <a:spLocks/>
          </p:cNvSpPr>
          <p:nvPr/>
        </p:nvSpPr>
        <p:spPr>
          <a:xfrm>
            <a:off x="457200" y="462517"/>
            <a:ext cx="6422068"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CA" sz="4400" dirty="0"/>
              <a:t>European Union</a:t>
            </a:r>
          </a:p>
        </p:txBody>
      </p:sp>
    </p:spTree>
    <p:extLst>
      <p:ext uri="{BB962C8B-B14F-4D97-AF65-F5344CB8AC3E}">
        <p14:creationId xmlns:p14="http://schemas.microsoft.com/office/powerpoint/2010/main" val="38864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6A81C274-7A4C-481B-A31C-B31D1D4ED41C}"/>
              </a:ext>
            </a:extLst>
          </p:cNvPr>
          <p:cNvSpPr>
            <a:spLocks noGrp="1"/>
          </p:cNvSpPr>
          <p:nvPr>
            <p:ph sz="half" idx="10"/>
          </p:nvPr>
        </p:nvSpPr>
        <p:spPr>
          <a:xfrm>
            <a:off x="457200" y="1753466"/>
            <a:ext cx="8229600" cy="4645267"/>
          </a:xfrm>
        </p:spPr>
        <p:txBody>
          <a:bodyPr>
            <a:noAutofit/>
          </a:bodyPr>
          <a:lstStyle/>
          <a:p>
            <a:r>
              <a:rPr lang="en-US" sz="1700" dirty="0"/>
              <a:t>“Bearing in mind the </a:t>
            </a:r>
            <a:r>
              <a:rPr lang="en-US" sz="1700" u="sng" dirty="0"/>
              <a:t>significant expansion</a:t>
            </a:r>
            <a:r>
              <a:rPr lang="en-US" sz="1700" dirty="0"/>
              <a:t> of private insurance contracts covering </a:t>
            </a:r>
            <a:r>
              <a:rPr lang="en-US" sz="1700" u="sng" dirty="0"/>
              <a:t>risks</a:t>
            </a:r>
            <a:r>
              <a:rPr lang="en-US" sz="1700" dirty="0"/>
              <a:t> related to an individual’s health, physical integrity, age or death;</a:t>
            </a:r>
          </a:p>
          <a:p>
            <a:r>
              <a:rPr lang="en-US" sz="1700" dirty="0"/>
              <a:t>Considering the </a:t>
            </a:r>
            <a:r>
              <a:rPr lang="en-US" sz="1700" u="sng" dirty="0"/>
              <a:t>sensitive nature</a:t>
            </a:r>
            <a:r>
              <a:rPr lang="en-US" sz="1700" dirty="0"/>
              <a:t> of the personal health-related data processed in these contracts;</a:t>
            </a:r>
          </a:p>
          <a:p>
            <a:r>
              <a:rPr lang="en-US" sz="1700" dirty="0"/>
              <a:t>Taking into account </a:t>
            </a:r>
            <a:r>
              <a:rPr lang="en-US" sz="1700" u="sng" dirty="0"/>
              <a:t>developments in the field of genetics</a:t>
            </a:r>
            <a:r>
              <a:rPr lang="en-US" sz="1700" dirty="0"/>
              <a:t>, in particular the prospects of obtaining data more and more easily on the genetic characteristics of individuals, the analysis of which may be particularly complex;</a:t>
            </a:r>
          </a:p>
          <a:p>
            <a:r>
              <a:rPr lang="en-US" sz="1700" dirty="0"/>
              <a:t>Bearing in mind the risks of an </a:t>
            </a:r>
            <a:r>
              <a:rPr lang="en-US" sz="1700" u="sng" dirty="0"/>
              <a:t>incorrect or excessive interpretation</a:t>
            </a:r>
            <a:r>
              <a:rPr lang="en-US" sz="1700" dirty="0"/>
              <a:t> of these data regarding the state of health of the persons concerned in the – sometimes very distant – future;</a:t>
            </a:r>
          </a:p>
          <a:p>
            <a:r>
              <a:rPr lang="en-US" sz="1700" dirty="0"/>
              <a:t>Convinced of the </a:t>
            </a:r>
            <a:r>
              <a:rPr lang="en-US" sz="1700" u="sng" dirty="0"/>
              <a:t>social importance</a:t>
            </a:r>
            <a:r>
              <a:rPr lang="en-US" sz="1700" dirty="0"/>
              <a:t> in each country of </a:t>
            </a:r>
            <a:r>
              <a:rPr lang="en-US" sz="1700" u="sng" dirty="0"/>
              <a:t>appropriate coverage </a:t>
            </a:r>
            <a:r>
              <a:rPr lang="en-US" sz="1700" dirty="0"/>
              <a:t>for certain risks related to health, physical integrity, age or death;</a:t>
            </a:r>
          </a:p>
          <a:p>
            <a:r>
              <a:rPr lang="en-US" sz="1700" dirty="0" err="1"/>
              <a:t>Recognising</a:t>
            </a:r>
            <a:r>
              <a:rPr lang="en-US" sz="1700" dirty="0"/>
              <a:t> at the same time the </a:t>
            </a:r>
            <a:r>
              <a:rPr lang="en-US" sz="1700" u="sng" dirty="0"/>
              <a:t>insurer’s legitimate interest </a:t>
            </a:r>
            <a:r>
              <a:rPr lang="en-US" sz="1700" dirty="0"/>
              <a:t>in assessing the level of risk presented by the </a:t>
            </a:r>
            <a:r>
              <a:rPr lang="fr-CA" sz="1700" dirty="0" err="1"/>
              <a:t>insured</a:t>
            </a:r>
            <a:r>
              <a:rPr lang="fr-CA" sz="1700" dirty="0"/>
              <a:t> </a:t>
            </a:r>
            <a:r>
              <a:rPr lang="fr-CA" sz="1700" dirty="0" err="1"/>
              <a:t>person</a:t>
            </a:r>
            <a:r>
              <a:rPr lang="en-US" sz="1700" dirty="0" smtClean="0"/>
              <a:t>;”</a:t>
            </a:r>
            <a:endParaRPr lang="fr-CA" sz="1700" dirty="0"/>
          </a:p>
        </p:txBody>
      </p:sp>
      <p:sp>
        <p:nvSpPr>
          <p:cNvPr id="3" name="Titre 2">
            <a:extLst>
              <a:ext uri="{FF2B5EF4-FFF2-40B4-BE49-F238E27FC236}">
                <a16:creationId xmlns="" xmlns:a16="http://schemas.microsoft.com/office/drawing/2014/main" id="{AB874324-4114-4DA2-BDA1-1C47D3EBB86B}"/>
              </a:ext>
            </a:extLst>
          </p:cNvPr>
          <p:cNvSpPr>
            <a:spLocks noGrp="1"/>
          </p:cNvSpPr>
          <p:nvPr>
            <p:ph type="ctrTitle"/>
          </p:nvPr>
        </p:nvSpPr>
        <p:spPr>
          <a:xfrm>
            <a:off x="457201" y="539927"/>
            <a:ext cx="8229599" cy="681831"/>
          </a:xfrm>
        </p:spPr>
        <p:txBody>
          <a:bodyPr>
            <a:noAutofit/>
          </a:bodyPr>
          <a:lstStyle/>
          <a:p>
            <a:r>
              <a:rPr lang="fr-CA" sz="2400" dirty="0" err="1"/>
              <a:t>Recommendation</a:t>
            </a:r>
            <a:r>
              <a:rPr lang="fr-CA" sz="2400" dirty="0"/>
              <a:t> CM/Rec(2016)8 </a:t>
            </a:r>
            <a:r>
              <a:rPr lang="en-US" sz="2400" dirty="0"/>
              <a:t>of the Committee of Ministers to the member States on the processing of personal health-related data for insurance purposes, including data resulting from</a:t>
            </a:r>
            <a:br>
              <a:rPr lang="en-US" sz="2400" dirty="0"/>
            </a:br>
            <a:r>
              <a:rPr lang="fr-CA" sz="2400" dirty="0" err="1"/>
              <a:t>genetic</a:t>
            </a:r>
            <a:r>
              <a:rPr lang="fr-CA" sz="2400" dirty="0"/>
              <a:t> tests</a:t>
            </a:r>
          </a:p>
        </p:txBody>
      </p:sp>
    </p:spTree>
    <p:extLst>
      <p:ext uri="{BB962C8B-B14F-4D97-AF65-F5344CB8AC3E}">
        <p14:creationId xmlns:p14="http://schemas.microsoft.com/office/powerpoint/2010/main" val="50513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6A81C274-7A4C-481B-A31C-B31D1D4ED41C}"/>
              </a:ext>
            </a:extLst>
          </p:cNvPr>
          <p:cNvSpPr>
            <a:spLocks noGrp="1"/>
          </p:cNvSpPr>
          <p:nvPr>
            <p:ph sz="half" idx="10"/>
          </p:nvPr>
        </p:nvSpPr>
        <p:spPr>
          <a:xfrm>
            <a:off x="457200" y="1715524"/>
            <a:ext cx="8229600" cy="4645267"/>
          </a:xfrm>
        </p:spPr>
        <p:txBody>
          <a:bodyPr>
            <a:normAutofit/>
          </a:bodyPr>
          <a:lstStyle/>
          <a:p>
            <a:r>
              <a:rPr lang="en-US" b="1" i="1" dirty="0"/>
              <a:t>Principle 4 – Insurers should not require genetic tests for insurance purposes.</a:t>
            </a:r>
          </a:p>
          <a:p>
            <a:r>
              <a:rPr lang="en-US" dirty="0"/>
              <a:t>15. In accordance with the principle laid down in Article 12 of the Convention on Human Rights and Biomedicine, predictive genetic tests must not</a:t>
            </a:r>
          </a:p>
          <a:p>
            <a:r>
              <a:rPr lang="en-US" dirty="0"/>
              <a:t>be carried out for insurance purposes.</a:t>
            </a:r>
          </a:p>
          <a:p>
            <a:r>
              <a:rPr lang="en-US" dirty="0"/>
              <a:t>16. Existing predictive data resulting from genetic tests should not be processed for insurance purposes unless </a:t>
            </a:r>
            <a:r>
              <a:rPr lang="en-US" dirty="0" smtClean="0"/>
              <a:t>specifically </a:t>
            </a:r>
            <a:r>
              <a:rPr lang="en-US" dirty="0" err="1"/>
              <a:t>authorised</a:t>
            </a:r>
            <a:r>
              <a:rPr lang="en-US" dirty="0"/>
              <a:t> by law. If so,</a:t>
            </a:r>
          </a:p>
          <a:p>
            <a:r>
              <a:rPr lang="en-US" dirty="0"/>
              <a:t>their processing should only be allowed after independent assessment of conformity with the criteria laid down in paragraph 5 by type of test used</a:t>
            </a:r>
          </a:p>
          <a:p>
            <a:r>
              <a:rPr lang="en-US" dirty="0"/>
              <a:t>and with regard to a particular risk to be insured.</a:t>
            </a:r>
          </a:p>
          <a:p>
            <a:r>
              <a:rPr lang="en-US" dirty="0"/>
              <a:t>17. Existing data from genetic tests from family members of the insured person should not be processed for insurance purposes.</a:t>
            </a:r>
            <a:endParaRPr lang="fr-CA" dirty="0"/>
          </a:p>
        </p:txBody>
      </p:sp>
      <p:sp>
        <p:nvSpPr>
          <p:cNvPr id="3" name="Titre 2">
            <a:extLst>
              <a:ext uri="{FF2B5EF4-FFF2-40B4-BE49-F238E27FC236}">
                <a16:creationId xmlns="" xmlns:a16="http://schemas.microsoft.com/office/drawing/2014/main" id="{AB874324-4114-4DA2-BDA1-1C47D3EBB86B}"/>
              </a:ext>
            </a:extLst>
          </p:cNvPr>
          <p:cNvSpPr>
            <a:spLocks noGrp="1"/>
          </p:cNvSpPr>
          <p:nvPr>
            <p:ph type="ctrTitle"/>
          </p:nvPr>
        </p:nvSpPr>
        <p:spPr>
          <a:xfrm>
            <a:off x="457201" y="542291"/>
            <a:ext cx="8229599" cy="681831"/>
          </a:xfrm>
        </p:spPr>
        <p:txBody>
          <a:bodyPr>
            <a:noAutofit/>
          </a:bodyPr>
          <a:lstStyle/>
          <a:p>
            <a:r>
              <a:rPr lang="fr-CA" sz="2400" dirty="0" err="1"/>
              <a:t>Recommendation</a:t>
            </a:r>
            <a:r>
              <a:rPr lang="fr-CA" sz="2400" dirty="0"/>
              <a:t> CM/Rec(2016)8 </a:t>
            </a:r>
            <a:r>
              <a:rPr lang="en-US" sz="2400" dirty="0"/>
              <a:t>of the Committee of Ministers to the member States on the processing of personal health-related data for insurance purposes, including data resulting from</a:t>
            </a:r>
            <a:br>
              <a:rPr lang="en-US" sz="2400" dirty="0"/>
            </a:br>
            <a:r>
              <a:rPr lang="fr-CA" sz="2400" dirty="0" err="1"/>
              <a:t>genetic</a:t>
            </a:r>
            <a:r>
              <a:rPr lang="fr-CA" sz="2400" dirty="0"/>
              <a:t> tests</a:t>
            </a:r>
          </a:p>
        </p:txBody>
      </p:sp>
    </p:spTree>
    <p:extLst>
      <p:ext uri="{BB962C8B-B14F-4D97-AF65-F5344CB8AC3E}">
        <p14:creationId xmlns:p14="http://schemas.microsoft.com/office/powerpoint/2010/main" val="72066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6A81C274-7A4C-481B-A31C-B31D1D4ED41C}"/>
              </a:ext>
            </a:extLst>
          </p:cNvPr>
          <p:cNvSpPr>
            <a:spLocks noGrp="1"/>
          </p:cNvSpPr>
          <p:nvPr>
            <p:ph sz="half" idx="10"/>
          </p:nvPr>
        </p:nvSpPr>
        <p:spPr>
          <a:xfrm>
            <a:off x="457200" y="1715672"/>
            <a:ext cx="8229600" cy="4645267"/>
          </a:xfrm>
        </p:spPr>
        <p:txBody>
          <a:bodyPr>
            <a:normAutofit/>
          </a:bodyPr>
          <a:lstStyle/>
          <a:p>
            <a:r>
              <a:rPr lang="en-US" b="1" dirty="0"/>
              <a:t>IV. Provisions on risk assessment</a:t>
            </a:r>
          </a:p>
          <a:p>
            <a:r>
              <a:rPr lang="en-US" b="1" i="1" dirty="0"/>
              <a:t>Principle 5 – Insurers should take account of new </a:t>
            </a:r>
            <a:r>
              <a:rPr lang="en-US" b="1" i="1" dirty="0" err="1"/>
              <a:t>scienti?c</a:t>
            </a:r>
            <a:r>
              <a:rPr lang="en-US" b="1" i="1" dirty="0"/>
              <a:t> knowledge.</a:t>
            </a:r>
          </a:p>
          <a:p>
            <a:r>
              <a:rPr lang="en-US" dirty="0"/>
              <a:t>18. Insurers should regularly update their actuarial bases in line with relevant, new scientific knowledge.</a:t>
            </a:r>
          </a:p>
          <a:p>
            <a:r>
              <a:rPr lang="en-US" dirty="0"/>
              <a:t>19. At the request of the insured person, the insurer should provide relevant information and justification to that person regarding the calculation</a:t>
            </a:r>
          </a:p>
          <a:p>
            <a:r>
              <a:rPr lang="en-US" dirty="0"/>
              <a:t>of the premium, any additional premium or any total or partial exclusion from insurance.</a:t>
            </a:r>
            <a:endParaRPr lang="fr-CA" sz="1800" dirty="0"/>
          </a:p>
        </p:txBody>
      </p:sp>
      <p:sp>
        <p:nvSpPr>
          <p:cNvPr id="8" name="Titre 2">
            <a:extLst>
              <a:ext uri="{FF2B5EF4-FFF2-40B4-BE49-F238E27FC236}">
                <a16:creationId xmlns="" xmlns:a16="http://schemas.microsoft.com/office/drawing/2014/main" id="{D46D2B61-0225-4B90-BD72-87FF1995A612}"/>
              </a:ext>
            </a:extLst>
          </p:cNvPr>
          <p:cNvSpPr>
            <a:spLocks noGrp="1"/>
          </p:cNvSpPr>
          <p:nvPr>
            <p:ph type="ctrTitle"/>
          </p:nvPr>
        </p:nvSpPr>
        <p:spPr>
          <a:xfrm>
            <a:off x="457201" y="539927"/>
            <a:ext cx="8229599" cy="681831"/>
          </a:xfrm>
        </p:spPr>
        <p:txBody>
          <a:bodyPr>
            <a:noAutofit/>
          </a:bodyPr>
          <a:lstStyle/>
          <a:p>
            <a:r>
              <a:rPr lang="fr-CA" sz="2400" dirty="0" err="1"/>
              <a:t>Recommendation</a:t>
            </a:r>
            <a:r>
              <a:rPr lang="fr-CA" sz="2400" dirty="0"/>
              <a:t> CM/Rec(2016)8 </a:t>
            </a:r>
            <a:r>
              <a:rPr lang="en-US" sz="2400" dirty="0"/>
              <a:t>of the Committee of Ministers to the member States on the processing of personal health-related data for insurance purposes, including data resulting from</a:t>
            </a:r>
            <a:br>
              <a:rPr lang="en-US" sz="2400" dirty="0"/>
            </a:br>
            <a:r>
              <a:rPr lang="fr-CA" sz="2400" dirty="0" err="1"/>
              <a:t>genetic</a:t>
            </a:r>
            <a:r>
              <a:rPr lang="fr-CA" sz="2400" dirty="0"/>
              <a:t> tests</a:t>
            </a:r>
          </a:p>
        </p:txBody>
      </p:sp>
    </p:spTree>
    <p:extLst>
      <p:ext uri="{BB962C8B-B14F-4D97-AF65-F5344CB8AC3E}">
        <p14:creationId xmlns:p14="http://schemas.microsoft.com/office/powerpoint/2010/main" val="44105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896A50B8-4170-4A53-8B59-1309A540786D}"/>
              </a:ext>
            </a:extLst>
          </p:cNvPr>
          <p:cNvSpPr>
            <a:spLocks noGrp="1"/>
          </p:cNvSpPr>
          <p:nvPr>
            <p:ph sz="half" idx="10"/>
          </p:nvPr>
        </p:nvSpPr>
        <p:spPr/>
        <p:txBody>
          <a:bodyPr/>
          <a:lstStyle/>
          <a:p>
            <a:pPr marL="342900" indent="-342900" fontAlgn="base">
              <a:buFont typeface="Arial" panose="020B0604020202020204" pitchFamily="34" charset="0"/>
              <a:buChar char="•"/>
            </a:pPr>
            <a:r>
              <a:rPr lang="en-US" b="1" dirty="0"/>
              <a:t>8 Main Approaches</a:t>
            </a:r>
            <a:r>
              <a:rPr lang="en-US" dirty="0"/>
              <a:t>​</a:t>
            </a:r>
          </a:p>
          <a:p>
            <a:pPr marL="711200" lvl="1" fontAlgn="base"/>
            <a:r>
              <a:rPr lang="en-US" dirty="0"/>
              <a:t>Human Rights​</a:t>
            </a:r>
          </a:p>
          <a:p>
            <a:pPr marL="711200" lvl="1" fontAlgn="base"/>
            <a:r>
              <a:rPr lang="en-US" dirty="0"/>
              <a:t>Genetic </a:t>
            </a:r>
            <a:r>
              <a:rPr lang="en-US" dirty="0" smtClean="0"/>
              <a:t>Exceptionalism</a:t>
            </a:r>
            <a:endParaRPr lang="en-US" dirty="0"/>
          </a:p>
          <a:p>
            <a:pPr marL="711200" lvl="1" fontAlgn="base"/>
            <a:r>
              <a:rPr lang="en-US" dirty="0"/>
              <a:t>Sectoral </a:t>
            </a:r>
            <a:r>
              <a:rPr lang="en-US" dirty="0" smtClean="0"/>
              <a:t>Prohibition</a:t>
            </a:r>
            <a:endParaRPr lang="en-US" dirty="0"/>
          </a:p>
          <a:p>
            <a:pPr marL="711200" lvl="1" fontAlgn="base"/>
            <a:r>
              <a:rPr lang="en-US" dirty="0"/>
              <a:t>Moratoria​</a:t>
            </a:r>
          </a:p>
          <a:p>
            <a:pPr marL="711200" lvl="1" fontAlgn="base"/>
            <a:r>
              <a:rPr lang="en-US" dirty="0"/>
              <a:t>Ethical </a:t>
            </a:r>
            <a:r>
              <a:rPr lang="en-US" dirty="0" smtClean="0"/>
              <a:t>Guidance</a:t>
            </a:r>
            <a:endParaRPr lang="en-US" dirty="0"/>
          </a:p>
          <a:p>
            <a:pPr marL="711200" lvl="1" fontAlgn="base"/>
            <a:r>
              <a:rPr lang="en-US" dirty="0"/>
              <a:t>Self-Regulatory​</a:t>
            </a:r>
          </a:p>
          <a:p>
            <a:pPr marL="711200" lvl="1" fontAlgn="base"/>
            <a:r>
              <a:rPr lang="en-US" dirty="0"/>
              <a:t>Hybrid​</a:t>
            </a:r>
          </a:p>
          <a:p>
            <a:pPr marL="711200" lvl="1" fontAlgn="base"/>
            <a:r>
              <a:rPr lang="en-US" dirty="0"/>
              <a:t>Status Quo​</a:t>
            </a:r>
            <a:br>
              <a:rPr lang="en-US" dirty="0"/>
            </a:br>
            <a:r>
              <a:rPr lang="en-US" dirty="0"/>
              <a:t/>
            </a:r>
            <a:br>
              <a:rPr lang="en-US" dirty="0"/>
            </a:br>
            <a:endParaRPr lang="fr-CA" dirty="0"/>
          </a:p>
        </p:txBody>
      </p:sp>
      <p:sp>
        <p:nvSpPr>
          <p:cNvPr id="4" name="Title 2">
            <a:extLst>
              <a:ext uri="{FF2B5EF4-FFF2-40B4-BE49-F238E27FC236}">
                <a16:creationId xmlns="" xmlns:a16="http://schemas.microsoft.com/office/drawing/2014/main" id="{2A44F989-B989-4ED7-BDCE-35AC2DF4FFFC}"/>
              </a:ext>
            </a:extLst>
          </p:cNvPr>
          <p:cNvSpPr txBox="1">
            <a:spLocks/>
          </p:cNvSpPr>
          <p:nvPr/>
        </p:nvSpPr>
        <p:spPr>
          <a:xfrm>
            <a:off x="457199" y="462517"/>
            <a:ext cx="7974419"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CA" sz="4400" dirty="0"/>
              <a:t>Preventing Genetic Discrimination</a:t>
            </a:r>
          </a:p>
        </p:txBody>
      </p:sp>
      <p:sp>
        <p:nvSpPr>
          <p:cNvPr id="5" name="Content Placeholder 2">
            <a:extLst>
              <a:ext uri="{FF2B5EF4-FFF2-40B4-BE49-F238E27FC236}">
                <a16:creationId xmlns="" xmlns:a16="http://schemas.microsoft.com/office/drawing/2014/main" id="{582AD9A1-27D8-4B59-A28B-695AEBFA301B}"/>
              </a:ext>
            </a:extLst>
          </p:cNvPr>
          <p:cNvSpPr txBox="1">
            <a:spLocks/>
          </p:cNvSpPr>
          <p:nvPr/>
        </p:nvSpPr>
        <p:spPr>
          <a:xfrm>
            <a:off x="457201" y="5413211"/>
            <a:ext cx="8229600" cy="509017"/>
          </a:xfrm>
          <a:prstGeom prst="rect">
            <a:avLst/>
          </a:prstGeom>
        </p:spPr>
        <p:txBody>
          <a:bodyPr>
            <a:normAutofit lnSpcReduction="10000"/>
          </a:bodyPr>
          <a:lstStyle/>
          <a:p>
            <a:pPr defTabSz="914400">
              <a:spcBef>
                <a:spcPct val="20000"/>
              </a:spcBef>
              <a:defRPr/>
            </a:pPr>
            <a:r>
              <a:rPr lang="en-US" sz="1400" dirty="0" smtClean="0"/>
              <a:t>Source: Joly</a:t>
            </a:r>
            <a:r>
              <a:rPr lang="en-US" sz="1400" dirty="0"/>
              <a:t>, Yann, </a:t>
            </a:r>
            <a:r>
              <a:rPr lang="en-US" sz="1400" dirty="0" err="1"/>
              <a:t>Ngueng</a:t>
            </a:r>
            <a:r>
              <a:rPr lang="en-US" sz="1400" dirty="0"/>
              <a:t> </a:t>
            </a:r>
            <a:r>
              <a:rPr lang="en-US" sz="1400" dirty="0" err="1"/>
              <a:t>Feze</a:t>
            </a:r>
            <a:r>
              <a:rPr lang="en-US" sz="1400" dirty="0"/>
              <a:t>, Ida, and </a:t>
            </a:r>
            <a:r>
              <a:rPr lang="en-US" sz="1400" dirty="0" err="1"/>
              <a:t>Knoppers</a:t>
            </a:r>
            <a:r>
              <a:rPr lang="en-US" sz="1400" dirty="0"/>
              <a:t>, Bartha M. "Comparative Approaches to Genetic Discrimination: Chasing Shadows</a:t>
            </a:r>
            <a:r>
              <a:rPr lang="en-US" sz="1400" dirty="0" smtClean="0"/>
              <a:t>?"</a:t>
            </a:r>
            <a:r>
              <a:rPr lang="en-US" sz="1400" dirty="0"/>
              <a:t> Trends in Genetics (2017</a:t>
            </a:r>
            <a:r>
              <a:rPr lang="en-US" sz="1400" dirty="0" smtClean="0"/>
              <a: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257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 xmlns:a16="http://schemas.microsoft.com/office/drawing/2014/main" id="{D65F88D8-4003-4410-A1A4-277945C4BE52}"/>
              </a:ext>
            </a:extLst>
          </p:cNvPr>
          <p:cNvPicPr>
            <a:picLocks noGrp="1" noChangeAspect="1"/>
          </p:cNvPicPr>
          <p:nvPr>
            <p:ph sz="half" idx="10"/>
          </p:nvPr>
        </p:nvPicPr>
        <p:blipFill>
          <a:blip r:embed="rId3"/>
          <a:stretch>
            <a:fillRect/>
          </a:stretch>
        </p:blipFill>
        <p:spPr>
          <a:xfrm>
            <a:off x="-3522" y="1219279"/>
            <a:ext cx="9155510" cy="4083420"/>
          </a:xfrm>
          <a:prstGeom prst="rect">
            <a:avLst/>
          </a:prstGeom>
        </p:spPr>
      </p:pic>
      <p:sp>
        <p:nvSpPr>
          <p:cNvPr id="6" name="Titre 1">
            <a:extLst>
              <a:ext uri="{FF2B5EF4-FFF2-40B4-BE49-F238E27FC236}">
                <a16:creationId xmlns="" xmlns:a16="http://schemas.microsoft.com/office/drawing/2014/main" id="{921C647B-A467-48D6-9FFD-DC785AC6F5C4}"/>
              </a:ext>
            </a:extLst>
          </p:cNvPr>
          <p:cNvSpPr txBox="1">
            <a:spLocks/>
          </p:cNvSpPr>
          <p:nvPr/>
        </p:nvSpPr>
        <p:spPr>
          <a:xfrm>
            <a:off x="109991" y="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300" b="1" kern="1200" baseline="0">
                <a:solidFill>
                  <a:schemeClr val="tx1"/>
                </a:solidFill>
                <a:latin typeface="+mj-lt"/>
                <a:ea typeface="+mj-ea"/>
                <a:cs typeface="+mj-cs"/>
              </a:defRPr>
            </a:lvl1pPr>
          </a:lstStyle>
          <a:p>
            <a:r>
              <a:rPr lang="en-US" sz="3800" dirty="0"/>
              <a:t>Summary of International approaches to GD</a:t>
            </a:r>
            <a:endParaRPr lang="fr-CA" sz="3800" dirty="0"/>
          </a:p>
        </p:txBody>
      </p:sp>
      <p:sp>
        <p:nvSpPr>
          <p:cNvPr id="7" name="Content Placeholder 2">
            <a:extLst>
              <a:ext uri="{FF2B5EF4-FFF2-40B4-BE49-F238E27FC236}">
                <a16:creationId xmlns="" xmlns:a16="http://schemas.microsoft.com/office/drawing/2014/main" id="{582AD9A1-27D8-4B59-A28B-695AEBFA301B}"/>
              </a:ext>
            </a:extLst>
          </p:cNvPr>
          <p:cNvSpPr txBox="1">
            <a:spLocks/>
          </p:cNvSpPr>
          <p:nvPr/>
        </p:nvSpPr>
        <p:spPr>
          <a:xfrm>
            <a:off x="369336" y="5389236"/>
            <a:ext cx="8229600" cy="509017"/>
          </a:xfrm>
          <a:prstGeom prst="rect">
            <a:avLst/>
          </a:prstGeom>
        </p:spPr>
        <p:txBody>
          <a:bodyPr>
            <a:normAutofit lnSpcReduction="10000"/>
          </a:bodyPr>
          <a:lstStyle/>
          <a:p>
            <a:pPr defTabSz="914400">
              <a:spcBef>
                <a:spcPct val="20000"/>
              </a:spcBef>
              <a:defRPr/>
            </a:pPr>
            <a:r>
              <a:rPr lang="en-US" sz="1400" dirty="0" smtClean="0"/>
              <a:t>Source: Joly</a:t>
            </a:r>
            <a:r>
              <a:rPr lang="en-US" sz="1400" dirty="0"/>
              <a:t>, Yann, </a:t>
            </a:r>
            <a:r>
              <a:rPr lang="en-US" sz="1400" dirty="0" err="1"/>
              <a:t>Ngueng</a:t>
            </a:r>
            <a:r>
              <a:rPr lang="en-US" sz="1400" dirty="0"/>
              <a:t> </a:t>
            </a:r>
            <a:r>
              <a:rPr lang="en-US" sz="1400" dirty="0" err="1"/>
              <a:t>Feze</a:t>
            </a:r>
            <a:r>
              <a:rPr lang="en-US" sz="1400" dirty="0"/>
              <a:t>, Ida, and </a:t>
            </a:r>
            <a:r>
              <a:rPr lang="en-US" sz="1400" dirty="0" err="1"/>
              <a:t>Knoppers</a:t>
            </a:r>
            <a:r>
              <a:rPr lang="en-US" sz="1400" dirty="0"/>
              <a:t>, Bartha M. "Comparative Approaches to Genetic Discrimination: Chasing Shadows</a:t>
            </a:r>
            <a:r>
              <a:rPr lang="en-US" sz="1400" dirty="0" smtClean="0"/>
              <a:t>?"</a:t>
            </a:r>
            <a:r>
              <a:rPr lang="en-US" sz="1400" dirty="0"/>
              <a:t> Trends in Genetics (2017</a:t>
            </a:r>
            <a:r>
              <a:rPr lang="en-US" sz="1400" dirty="0" smtClean="0"/>
              <a: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0990036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393</TotalTime>
  <Words>1755</Words>
  <Application>Microsoft Office PowerPoint</Application>
  <PresentationFormat>Affichage à l'écran (4:3)</PresentationFormat>
  <Paragraphs>129</Paragraphs>
  <Slides>27</Slides>
  <Notes>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Genetics, Genomics, and Human Rights</vt:lpstr>
      <vt:lpstr>Outline</vt:lpstr>
      <vt:lpstr>I. Whither “Genetic” Discrimination and Insurance?</vt:lpstr>
      <vt:lpstr>Présentation PowerPoint</vt:lpstr>
      <vt:lpstr>Recommendation CM/Rec(2016)8 of the Committee of Ministers to the member States on the processing of personal health-related data for insurance purposes, including data resulting from genetic tests</vt:lpstr>
      <vt:lpstr>Recommendation CM/Rec(2016)8 of the Committee of Ministers to the member States on the processing of personal health-related data for insurance purposes, including data resulting from genetic tests</vt:lpstr>
      <vt:lpstr>Recommendation CM/Rec(2016)8 of the Committee of Ministers to the member States on the processing of personal health-related data for insurance purposes, including data resulting from genetic tests</vt:lpstr>
      <vt:lpstr>Présentation PowerPoint</vt:lpstr>
      <vt:lpstr>Présentation PowerPoint</vt:lpstr>
      <vt:lpstr>A systematic review of genetic discrimination and life insurance</vt:lpstr>
      <vt:lpstr>Présentation PowerPoint</vt:lpstr>
      <vt:lpstr>Présentation PowerPoint</vt:lpstr>
      <vt:lpstr>Présentation PowerPoint</vt:lpstr>
      <vt:lpstr>II. “Big Data” to the Rescue?</vt:lpstr>
      <vt:lpstr>Présentation PowerPoint</vt:lpstr>
      <vt:lpstr>Présentation PowerPoint</vt:lpstr>
      <vt:lpstr>Recommendation IV</vt:lpstr>
      <vt:lpstr>Présentation PowerPoint</vt:lpstr>
      <vt:lpstr>Présentation PowerPoint</vt:lpstr>
      <vt:lpstr>III. A Human Rights Approach to Data Sharing?</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Genomics, and Human Rights</dc:title>
  <dc:creator>Audrey Boily</dc:creator>
  <cp:lastModifiedBy>Jeroen de Wit, Carlo Petrini, Dorothea Stahl</cp:lastModifiedBy>
  <cp:revision>35</cp:revision>
  <cp:lastPrinted>2017-10-13T15:10:08Z</cp:lastPrinted>
  <dcterms:created xsi:type="dcterms:W3CDTF">2017-10-11T15:18:37Z</dcterms:created>
  <dcterms:modified xsi:type="dcterms:W3CDTF">2017-10-19T14:53:49Z</dcterms:modified>
</cp:coreProperties>
</file>