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262" r:id="rId4"/>
    <p:sldId id="280" r:id="rId5"/>
    <p:sldId id="260" r:id="rId6"/>
    <p:sldId id="261" r:id="rId7"/>
    <p:sldId id="269" r:id="rId8"/>
    <p:sldId id="271" r:id="rId9"/>
    <p:sldId id="259" r:id="rId10"/>
    <p:sldId id="283" r:id="rId11"/>
    <p:sldId id="278" r:id="rId12"/>
    <p:sldId id="273" r:id="rId13"/>
    <p:sldId id="274" r:id="rId14"/>
    <p:sldId id="272" r:id="rId15"/>
    <p:sldId id="276" r:id="rId16"/>
    <p:sldId id="264" r:id="rId17"/>
    <p:sldId id="263" r:id="rId18"/>
    <p:sldId id="265" r:id="rId19"/>
    <p:sldId id="266" r:id="rId20"/>
    <p:sldId id="268" r:id="rId21"/>
    <p:sldId id="267" r:id="rId22"/>
    <p:sldId id="279" r:id="rId23"/>
    <p:sldId id="284" r:id="rId24"/>
    <p:sldId id="285" r:id="rId25"/>
    <p:sldId id="286" r:id="rId26"/>
    <p:sldId id="287" r:id="rId27"/>
    <p:sldId id="282" r:id="rId28"/>
    <p:sldId id="277" r:id="rId29"/>
    <p:sldId id="270" r:id="rId30"/>
    <p:sldId id="28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01F1C9-7338-7843-9473-5421DF697DC2}" type="datetimeFigureOut">
              <a:rPr lang="en-US" smtClean="0"/>
              <a:t>10/24/17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0590F-0C98-4443-AEB4-08AA8753E051}" type="slidenum">
              <a:rPr lang="en-US" smtClean="0"/>
              <a:t>‹#›</a:t>
            </a:fld>
            <a:endParaRPr lang="en-US" dirty="0"/>
          </a:p>
        </p:txBody>
      </p:sp>
    </p:spTree>
    <p:extLst>
      <p:ext uri="{BB962C8B-B14F-4D97-AF65-F5344CB8AC3E}">
        <p14:creationId xmlns:p14="http://schemas.microsoft.com/office/powerpoint/2010/main" val="1816851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59913-4881-5C4C-835A-B4E3B1DAB606}" type="datetimeFigureOut">
              <a:rPr lang="en-US" smtClean="0"/>
              <a:t>10/24/17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592DD-7341-CC4C-9FAF-354877C35DE3}" type="slidenum">
              <a:rPr lang="en-US" smtClean="0"/>
              <a:t>‹#›</a:t>
            </a:fld>
            <a:endParaRPr lang="en-US" dirty="0"/>
          </a:p>
        </p:txBody>
      </p:sp>
    </p:spTree>
    <p:extLst>
      <p:ext uri="{BB962C8B-B14F-4D97-AF65-F5344CB8AC3E}">
        <p14:creationId xmlns:p14="http://schemas.microsoft.com/office/powerpoint/2010/main" val="3439312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0"/>
                <a:cs typeface="ＭＳ Ｐゴシック" charset="0"/>
              </a:defRPr>
            </a:lvl1pPr>
            <a:lvl2pPr marL="742950" indent="-285750">
              <a:defRPr sz="2300">
                <a:solidFill>
                  <a:schemeClr val="tx1"/>
                </a:solidFill>
                <a:latin typeface="Arial" charset="0"/>
                <a:ea typeface="ＭＳ Ｐゴシック" charset="0"/>
              </a:defRPr>
            </a:lvl2pPr>
            <a:lvl3pPr marL="1143000" indent="-228600">
              <a:defRPr sz="2300">
                <a:solidFill>
                  <a:schemeClr val="tx1"/>
                </a:solidFill>
                <a:latin typeface="Arial" charset="0"/>
                <a:ea typeface="ＭＳ Ｐゴシック" charset="0"/>
              </a:defRPr>
            </a:lvl3pPr>
            <a:lvl4pPr marL="1600200" indent="-228600">
              <a:defRPr sz="2300">
                <a:solidFill>
                  <a:schemeClr val="tx1"/>
                </a:solidFill>
                <a:latin typeface="Arial" charset="0"/>
                <a:ea typeface="ＭＳ Ｐゴシック" charset="0"/>
              </a:defRPr>
            </a:lvl4pPr>
            <a:lvl5pPr marL="2057400" indent="-228600">
              <a:defRPr sz="2300">
                <a:solidFill>
                  <a:schemeClr val="tx1"/>
                </a:solidFill>
                <a:latin typeface="Arial" charset="0"/>
                <a:ea typeface="ＭＳ Ｐゴシック" charset="0"/>
              </a:defRPr>
            </a:lvl5pPr>
            <a:lvl6pPr marL="2514600" indent="-228600" eaLnBrk="0" fontAlgn="base" hangingPunct="0">
              <a:spcBef>
                <a:spcPct val="0"/>
              </a:spcBef>
              <a:spcAft>
                <a:spcPct val="0"/>
              </a:spcAft>
              <a:defRPr sz="2300">
                <a:solidFill>
                  <a:schemeClr val="tx1"/>
                </a:solidFill>
                <a:latin typeface="Arial" charset="0"/>
                <a:ea typeface="ＭＳ Ｐゴシック" charset="0"/>
              </a:defRPr>
            </a:lvl6pPr>
            <a:lvl7pPr marL="2971800" indent="-228600" eaLnBrk="0" fontAlgn="base" hangingPunct="0">
              <a:spcBef>
                <a:spcPct val="0"/>
              </a:spcBef>
              <a:spcAft>
                <a:spcPct val="0"/>
              </a:spcAft>
              <a:defRPr sz="2300">
                <a:solidFill>
                  <a:schemeClr val="tx1"/>
                </a:solidFill>
                <a:latin typeface="Arial" charset="0"/>
                <a:ea typeface="ＭＳ Ｐゴシック" charset="0"/>
              </a:defRPr>
            </a:lvl7pPr>
            <a:lvl8pPr marL="3429000" indent="-228600" eaLnBrk="0" fontAlgn="base" hangingPunct="0">
              <a:spcBef>
                <a:spcPct val="0"/>
              </a:spcBef>
              <a:spcAft>
                <a:spcPct val="0"/>
              </a:spcAft>
              <a:defRPr sz="2300">
                <a:solidFill>
                  <a:schemeClr val="tx1"/>
                </a:solidFill>
                <a:latin typeface="Arial" charset="0"/>
                <a:ea typeface="ＭＳ Ｐゴシック" charset="0"/>
              </a:defRPr>
            </a:lvl8pPr>
            <a:lvl9pPr marL="3886200" indent="-228600" eaLnBrk="0" fontAlgn="base" hangingPunct="0">
              <a:spcBef>
                <a:spcPct val="0"/>
              </a:spcBef>
              <a:spcAft>
                <a:spcPct val="0"/>
              </a:spcAft>
              <a:defRPr sz="2300">
                <a:solidFill>
                  <a:schemeClr val="tx1"/>
                </a:solidFill>
                <a:latin typeface="Arial" charset="0"/>
                <a:ea typeface="ＭＳ Ｐゴシック" charset="0"/>
              </a:defRPr>
            </a:lvl9pPr>
          </a:lstStyle>
          <a:p>
            <a:fld id="{A8BD51AE-4C46-604C-9D65-866964A8E357}" type="slidenum">
              <a:rPr lang="en-US" sz="1200"/>
              <a:pPr/>
              <a:t>14</a:t>
            </a:fld>
            <a:endParaRPr lang="en-US" sz="1200" dirty="0"/>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2D6E44-C7B4-9E44-93A3-04F5BA8F392A}" type="slidenum">
              <a:rPr lang="en-US" sz="1200"/>
              <a:pPr/>
              <a:t>16</a:t>
            </a:fld>
            <a:endParaRPr lang="en-US" sz="1200" dirty="0"/>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10/25/17</a:t>
            </a:r>
            <a:endParaRPr lang="en-US" dirty="0"/>
          </a:p>
        </p:txBody>
      </p:sp>
      <p:sp>
        <p:nvSpPr>
          <p:cNvPr id="5" name="Footer Placeholder 4"/>
          <p:cNvSpPr>
            <a:spLocks noGrp="1"/>
          </p:cNvSpPr>
          <p:nvPr>
            <p:ph type="ftr" sz="quarter" idx="11"/>
          </p:nvPr>
        </p:nvSpPr>
        <p:spPr/>
        <p:txBody>
          <a:bodyPr/>
          <a:lstStyle/>
          <a:p>
            <a:r>
              <a:rPr lang="en-US" dirty="0" smtClean="0"/>
              <a:t>Oviedo@20</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6734E1B-C2A5-E84E-BC86-4431E577D52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10/25/17</a:t>
            </a:r>
            <a:endParaRPr lang="en-US" dirty="0"/>
          </a:p>
        </p:txBody>
      </p:sp>
      <p:sp>
        <p:nvSpPr>
          <p:cNvPr id="5" name="Footer Placeholder 4"/>
          <p:cNvSpPr>
            <a:spLocks noGrp="1"/>
          </p:cNvSpPr>
          <p:nvPr>
            <p:ph type="ftr" sz="quarter" idx="11"/>
          </p:nvPr>
        </p:nvSpPr>
        <p:spPr/>
        <p:txBody>
          <a:bodyPr/>
          <a:lstStyle/>
          <a:p>
            <a:r>
              <a:rPr lang="en-US" dirty="0" smtClean="0"/>
              <a:t>Oviedo@20</a:t>
            </a:r>
            <a:endParaRPr lang="en-US" dirty="0"/>
          </a:p>
        </p:txBody>
      </p:sp>
      <p:sp>
        <p:nvSpPr>
          <p:cNvPr id="6" name="Slide Number Placeholder 5"/>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10/25/17</a:t>
            </a:r>
            <a:endParaRPr lang="en-US" dirty="0"/>
          </a:p>
        </p:txBody>
      </p:sp>
      <p:sp>
        <p:nvSpPr>
          <p:cNvPr id="5" name="Footer Placeholder 4"/>
          <p:cNvSpPr>
            <a:spLocks noGrp="1"/>
          </p:cNvSpPr>
          <p:nvPr>
            <p:ph type="ftr" sz="quarter" idx="11"/>
          </p:nvPr>
        </p:nvSpPr>
        <p:spPr/>
        <p:txBody>
          <a:bodyPr/>
          <a:lstStyle/>
          <a:p>
            <a:r>
              <a:rPr lang="en-US" dirty="0" smtClean="0"/>
              <a:t>Oviedo@20</a:t>
            </a:r>
            <a:endParaRPr lang="en-US" dirty="0"/>
          </a:p>
        </p:txBody>
      </p:sp>
      <p:sp>
        <p:nvSpPr>
          <p:cNvPr id="6" name="Slide Number Placeholder 5"/>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10/25/17</a:t>
            </a:r>
            <a:endParaRPr lang="en-US" dirty="0"/>
          </a:p>
        </p:txBody>
      </p:sp>
      <p:sp>
        <p:nvSpPr>
          <p:cNvPr id="5" name="Footer Placeholder 4"/>
          <p:cNvSpPr>
            <a:spLocks noGrp="1"/>
          </p:cNvSpPr>
          <p:nvPr>
            <p:ph type="ftr" sz="quarter" idx="11"/>
          </p:nvPr>
        </p:nvSpPr>
        <p:spPr/>
        <p:txBody>
          <a:bodyPr/>
          <a:lstStyle/>
          <a:p>
            <a:r>
              <a:rPr lang="en-US" dirty="0" smtClean="0"/>
              <a:t>Oviedo@20</a:t>
            </a:r>
            <a:endParaRPr lang="en-US" dirty="0"/>
          </a:p>
        </p:txBody>
      </p:sp>
      <p:sp>
        <p:nvSpPr>
          <p:cNvPr id="6" name="Slide Number Placeholder 5"/>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dirty="0" smtClean="0"/>
              <a:t>10/25/17</a:t>
            </a:r>
            <a:endParaRPr lang="en-US" dirty="0"/>
          </a:p>
        </p:txBody>
      </p:sp>
      <p:sp>
        <p:nvSpPr>
          <p:cNvPr id="8" name="Slide Number Placeholder 7"/>
          <p:cNvSpPr>
            <a:spLocks noGrp="1"/>
          </p:cNvSpPr>
          <p:nvPr>
            <p:ph type="sldNum" sz="quarter" idx="11"/>
          </p:nvPr>
        </p:nvSpPr>
        <p:spPr/>
        <p:txBody>
          <a:bodyPr/>
          <a:lstStyle/>
          <a:p>
            <a:fld id="{66734E1B-C2A5-E84E-BC86-4431E577D528}" type="slidenum">
              <a:rPr lang="en-US" smtClean="0"/>
              <a:t>‹#›</a:t>
            </a:fld>
            <a:endParaRPr lang="en-US" dirty="0"/>
          </a:p>
        </p:txBody>
      </p:sp>
      <p:sp>
        <p:nvSpPr>
          <p:cNvPr id="9" name="Footer Placeholder 8"/>
          <p:cNvSpPr>
            <a:spLocks noGrp="1"/>
          </p:cNvSpPr>
          <p:nvPr>
            <p:ph type="ftr" sz="quarter" idx="12"/>
          </p:nvPr>
        </p:nvSpPr>
        <p:spPr/>
        <p:txBody>
          <a:bodyPr/>
          <a:lstStyle/>
          <a:p>
            <a:r>
              <a:rPr lang="en-US" dirty="0" smtClean="0"/>
              <a:t>Oviedo@20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10/25/17</a:t>
            </a:r>
            <a:endParaRPr lang="en-US" dirty="0"/>
          </a:p>
        </p:txBody>
      </p:sp>
      <p:sp>
        <p:nvSpPr>
          <p:cNvPr id="6" name="Footer Placeholder 5"/>
          <p:cNvSpPr>
            <a:spLocks noGrp="1"/>
          </p:cNvSpPr>
          <p:nvPr>
            <p:ph type="ftr" sz="quarter" idx="11"/>
          </p:nvPr>
        </p:nvSpPr>
        <p:spPr/>
        <p:txBody>
          <a:bodyPr/>
          <a:lstStyle/>
          <a:p>
            <a:r>
              <a:rPr lang="en-US" dirty="0" smtClean="0"/>
              <a:t>Oviedo@20</a:t>
            </a:r>
            <a:endParaRPr lang="en-US" dirty="0"/>
          </a:p>
        </p:txBody>
      </p:sp>
      <p:sp>
        <p:nvSpPr>
          <p:cNvPr id="7" name="Slide Number Placeholder 6"/>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10/25/17</a:t>
            </a:r>
            <a:endParaRPr lang="en-US" dirty="0"/>
          </a:p>
        </p:txBody>
      </p:sp>
      <p:sp>
        <p:nvSpPr>
          <p:cNvPr id="8" name="Footer Placeholder 7"/>
          <p:cNvSpPr>
            <a:spLocks noGrp="1"/>
          </p:cNvSpPr>
          <p:nvPr>
            <p:ph type="ftr" sz="quarter" idx="11"/>
          </p:nvPr>
        </p:nvSpPr>
        <p:spPr/>
        <p:txBody>
          <a:bodyPr/>
          <a:lstStyle/>
          <a:p>
            <a:r>
              <a:rPr lang="en-US" dirty="0" smtClean="0"/>
              <a:t>Oviedo@20</a:t>
            </a:r>
            <a:endParaRPr lang="en-US" dirty="0"/>
          </a:p>
        </p:txBody>
      </p:sp>
      <p:sp>
        <p:nvSpPr>
          <p:cNvPr id="9" name="Slide Number Placeholder 8"/>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10/25/17</a:t>
            </a:r>
            <a:endParaRPr lang="en-US" dirty="0"/>
          </a:p>
        </p:txBody>
      </p:sp>
      <p:sp>
        <p:nvSpPr>
          <p:cNvPr id="4" name="Footer Placeholder 3"/>
          <p:cNvSpPr>
            <a:spLocks noGrp="1"/>
          </p:cNvSpPr>
          <p:nvPr>
            <p:ph type="ftr" sz="quarter" idx="11"/>
          </p:nvPr>
        </p:nvSpPr>
        <p:spPr/>
        <p:txBody>
          <a:bodyPr/>
          <a:lstStyle/>
          <a:p>
            <a:r>
              <a:rPr lang="en-US" dirty="0" smtClean="0"/>
              <a:t>Oviedo@20</a:t>
            </a:r>
            <a:endParaRPr lang="en-US" dirty="0"/>
          </a:p>
        </p:txBody>
      </p:sp>
      <p:sp>
        <p:nvSpPr>
          <p:cNvPr id="5" name="Slide Number Placeholder 4"/>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10/25/17</a:t>
            </a:r>
            <a:endParaRPr lang="en-US" dirty="0"/>
          </a:p>
        </p:txBody>
      </p:sp>
      <p:sp>
        <p:nvSpPr>
          <p:cNvPr id="3" name="Footer Placeholder 2"/>
          <p:cNvSpPr>
            <a:spLocks noGrp="1"/>
          </p:cNvSpPr>
          <p:nvPr>
            <p:ph type="ftr" sz="quarter" idx="11"/>
          </p:nvPr>
        </p:nvSpPr>
        <p:spPr/>
        <p:txBody>
          <a:bodyPr/>
          <a:lstStyle/>
          <a:p>
            <a:r>
              <a:rPr lang="en-US" dirty="0" smtClean="0"/>
              <a:t>Oviedo@20</a:t>
            </a:r>
            <a:endParaRPr lang="en-US" dirty="0"/>
          </a:p>
        </p:txBody>
      </p:sp>
      <p:sp>
        <p:nvSpPr>
          <p:cNvPr id="4" name="Slide Number Placeholder 3"/>
          <p:cNvSpPr>
            <a:spLocks noGrp="1"/>
          </p:cNvSpPr>
          <p:nvPr>
            <p:ph type="sldNum" sz="quarter" idx="12"/>
          </p:nvPr>
        </p:nvSpPr>
        <p:spPr/>
        <p:txBody>
          <a:bodyPr/>
          <a:lstStyle/>
          <a:p>
            <a:fld id="{66734E1B-C2A5-E84E-BC86-4431E577D52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10/25/17</a:t>
            </a:r>
            <a:endParaRPr lang="en-US" dirty="0"/>
          </a:p>
        </p:txBody>
      </p:sp>
      <p:sp>
        <p:nvSpPr>
          <p:cNvPr id="6" name="Footer Placeholder 5"/>
          <p:cNvSpPr>
            <a:spLocks noGrp="1"/>
          </p:cNvSpPr>
          <p:nvPr>
            <p:ph type="ftr" sz="quarter" idx="11"/>
          </p:nvPr>
        </p:nvSpPr>
        <p:spPr/>
        <p:txBody>
          <a:bodyPr/>
          <a:lstStyle/>
          <a:p>
            <a:r>
              <a:rPr lang="en-US" dirty="0" smtClean="0"/>
              <a:t>Oviedo@20</a:t>
            </a:r>
            <a:endParaRPr lang="en-US" dirty="0"/>
          </a:p>
        </p:txBody>
      </p:sp>
      <p:sp>
        <p:nvSpPr>
          <p:cNvPr id="7" name="Slide Number Placeholder 6"/>
          <p:cNvSpPr>
            <a:spLocks noGrp="1"/>
          </p:cNvSpPr>
          <p:nvPr>
            <p:ph type="sldNum" sz="quarter" idx="12"/>
          </p:nvPr>
        </p:nvSpPr>
        <p:spPr/>
        <p:txBody>
          <a:bodyPr/>
          <a:lstStyle/>
          <a:p>
            <a:fld id="{66734E1B-C2A5-E84E-BC86-4431E577D52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10/25/17</a:t>
            </a:r>
            <a:endParaRPr lang="en-US" dirty="0"/>
          </a:p>
        </p:txBody>
      </p:sp>
      <p:sp>
        <p:nvSpPr>
          <p:cNvPr id="6" name="Footer Placeholder 5"/>
          <p:cNvSpPr>
            <a:spLocks noGrp="1"/>
          </p:cNvSpPr>
          <p:nvPr>
            <p:ph type="ftr" sz="quarter" idx="11"/>
          </p:nvPr>
        </p:nvSpPr>
        <p:spPr/>
        <p:txBody>
          <a:bodyPr/>
          <a:lstStyle/>
          <a:p>
            <a:r>
              <a:rPr lang="en-US" dirty="0" smtClean="0"/>
              <a:t>Oviedo@20</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6734E1B-C2A5-E84E-BC86-4431E577D528}"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r>
              <a:rPr lang="en-US" dirty="0" smtClean="0"/>
              <a:t>10/25/17</a:t>
            </a:r>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dirty="0" smtClean="0"/>
              <a:t>Oviedo@20</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6734E1B-C2A5-E84E-BC86-4431E577D528}"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3804256"/>
          </a:xfrm>
        </p:spPr>
        <p:txBody>
          <a:bodyPr/>
          <a:lstStyle/>
          <a:p>
            <a:r>
              <a:rPr lang="en-US" sz="4400" b="1" dirty="0"/>
              <a:t>An Ethic of Integration: Novel Biotechnologies and Human </a:t>
            </a:r>
            <a:r>
              <a:rPr lang="en-US" sz="4400" b="1" dirty="0" smtClean="0"/>
              <a:t>Dignity</a:t>
            </a:r>
            <a:endParaRPr lang="en-US" sz="4400" dirty="0"/>
          </a:p>
        </p:txBody>
      </p:sp>
      <p:sp>
        <p:nvSpPr>
          <p:cNvPr id="3" name="Subtitle 2"/>
          <p:cNvSpPr>
            <a:spLocks noGrp="1"/>
          </p:cNvSpPr>
          <p:nvPr>
            <p:ph type="subTitle" idx="1"/>
          </p:nvPr>
        </p:nvSpPr>
        <p:spPr>
          <a:xfrm>
            <a:off x="457200" y="4032857"/>
            <a:ext cx="6858000" cy="1819074"/>
          </a:xfrm>
        </p:spPr>
        <p:txBody>
          <a:bodyPr>
            <a:normAutofit fontScale="62500" lnSpcReduction="20000"/>
          </a:bodyPr>
          <a:lstStyle/>
          <a:p>
            <a:r>
              <a:rPr lang="en-US" sz="3800" dirty="0" smtClean="0"/>
              <a:t>Sheila Jasanoff</a:t>
            </a:r>
          </a:p>
          <a:p>
            <a:r>
              <a:rPr lang="en-US" sz="3800" dirty="0" smtClean="0"/>
              <a:t>Harvard University</a:t>
            </a:r>
          </a:p>
          <a:p>
            <a:r>
              <a:rPr lang="en-US" sz="2800" i="1" dirty="0" smtClean="0"/>
              <a:t>20</a:t>
            </a:r>
            <a:r>
              <a:rPr lang="en-US" sz="2800" i="1" baseline="30000" dirty="0" smtClean="0"/>
              <a:t>th</a:t>
            </a:r>
            <a:r>
              <a:rPr lang="en-US" sz="2800" i="1" dirty="0" smtClean="0"/>
              <a:t> Anniversary of Oviedo Convention </a:t>
            </a:r>
          </a:p>
          <a:p>
            <a:r>
              <a:rPr lang="en-US" sz="2800" i="1" dirty="0" smtClean="0"/>
              <a:t>Strasbourg, October 25, 2017</a:t>
            </a:r>
            <a:endParaRPr lang="en-US" i="1" dirty="0"/>
          </a:p>
        </p:txBody>
      </p:sp>
    </p:spTree>
    <p:extLst>
      <p:ext uri="{BB962C8B-B14F-4D97-AF65-F5344CB8AC3E}">
        <p14:creationId xmlns:p14="http://schemas.microsoft.com/office/powerpoint/2010/main" val="3983299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734E1B-C2A5-E84E-BC86-4431E577D528}" type="slidenum">
              <a:rPr lang="en-US" smtClean="0"/>
              <a:t>10</a:t>
            </a:fld>
            <a:endParaRPr lang="en-US" dirty="0"/>
          </a:p>
        </p:txBody>
      </p:sp>
      <p:pic>
        <p:nvPicPr>
          <p:cNvPr id="3" name="Picture 2" descr="NewDirections-SynBi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1720" y="64008"/>
            <a:ext cx="4480560" cy="6729984"/>
          </a:xfrm>
          <a:prstGeom prst="rect">
            <a:avLst/>
          </a:prstGeom>
        </p:spPr>
      </p:pic>
      <p:sp>
        <p:nvSpPr>
          <p:cNvPr id="4" name="Rectangle 3"/>
          <p:cNvSpPr/>
          <p:nvPr/>
        </p:nvSpPr>
        <p:spPr>
          <a:xfrm>
            <a:off x="223129" y="1947568"/>
            <a:ext cx="8667705" cy="3170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dirty="0"/>
              <a:t>When discussing synthetic biology, </a:t>
            </a:r>
            <a:r>
              <a:rPr lang="en-US" sz="2000" b="1" dirty="0"/>
              <a:t>individuals and deliberative forums </a:t>
            </a:r>
          </a:p>
          <a:p>
            <a:r>
              <a:rPr lang="en-US" sz="2000" b="1" dirty="0"/>
              <a:t>should strive to employ clear and accurate language. </a:t>
            </a:r>
            <a:r>
              <a:rPr lang="en-US" sz="2000" b="1" dirty="0">
                <a:solidFill>
                  <a:srgbClr val="0000FF"/>
                </a:solidFill>
              </a:rPr>
              <a:t>The use of </a:t>
            </a:r>
            <a:r>
              <a:rPr lang="en-US" sz="2000" b="1" dirty="0" smtClean="0">
                <a:solidFill>
                  <a:srgbClr val="0000FF"/>
                </a:solidFill>
              </a:rPr>
              <a:t>sensationalist </a:t>
            </a:r>
            <a:r>
              <a:rPr lang="en-US" sz="2000" b="1" dirty="0">
                <a:solidFill>
                  <a:srgbClr val="0000FF"/>
                </a:solidFill>
              </a:rPr>
              <a:t>buzzwords and phrases such as “creating life” or “playing God” may </a:t>
            </a:r>
            <a:r>
              <a:rPr lang="en-US" sz="2000" b="1" dirty="0" smtClean="0">
                <a:solidFill>
                  <a:srgbClr val="0000FF"/>
                </a:solidFill>
              </a:rPr>
              <a:t>initially </a:t>
            </a:r>
            <a:r>
              <a:rPr lang="en-US" sz="2000" b="1" dirty="0">
                <a:solidFill>
                  <a:srgbClr val="0000FF"/>
                </a:solidFill>
              </a:rPr>
              <a:t>increase attention to the underlying science and its implications for </a:t>
            </a:r>
            <a:r>
              <a:rPr lang="en-US" sz="2000" b="1" dirty="0" smtClean="0">
                <a:solidFill>
                  <a:srgbClr val="0000FF"/>
                </a:solidFill>
              </a:rPr>
              <a:t>society</a:t>
            </a:r>
            <a:r>
              <a:rPr lang="en-US" sz="2000" b="1" dirty="0">
                <a:solidFill>
                  <a:srgbClr val="0000FF"/>
                </a:solidFill>
              </a:rPr>
              <a:t>, but ultimately such words impede ongoing understanding</a:t>
            </a:r>
            <a:r>
              <a:rPr lang="en-US" sz="2000" dirty="0"/>
              <a:t> of both </a:t>
            </a:r>
            <a:r>
              <a:rPr lang="en-US" sz="2000" dirty="0" smtClean="0"/>
              <a:t>the </a:t>
            </a:r>
            <a:r>
              <a:rPr lang="en-US" sz="2000" dirty="0"/>
              <a:t>scientific and ethical issues at the core of public debates on these topics. </a:t>
            </a:r>
            <a:r>
              <a:rPr lang="en-US" sz="2000" dirty="0" smtClean="0"/>
              <a:t>To </a:t>
            </a:r>
            <a:r>
              <a:rPr lang="en-US" sz="2000" dirty="0"/>
              <a:t>further promote public education and discourse, a mechanism should be </a:t>
            </a:r>
            <a:r>
              <a:rPr lang="en-US" sz="2000" dirty="0" smtClean="0"/>
              <a:t>created</a:t>
            </a:r>
            <a:r>
              <a:rPr lang="en-US" sz="2000" dirty="0"/>
              <a:t>, ideally overseen by a private organization, to fact-check the variety of </a:t>
            </a:r>
            <a:r>
              <a:rPr lang="en-US" sz="2000" dirty="0" smtClean="0"/>
              <a:t>claims </a:t>
            </a:r>
            <a:r>
              <a:rPr lang="en-US" sz="2000" dirty="0"/>
              <a:t>relevant to advances in synthetic biology.</a:t>
            </a:r>
          </a:p>
        </p:txBody>
      </p:sp>
    </p:spTree>
    <p:extLst>
      <p:ext uri="{BB962C8B-B14F-4D97-AF65-F5344CB8AC3E}">
        <p14:creationId xmlns:p14="http://schemas.microsoft.com/office/powerpoint/2010/main" val="1502363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Promises:</a:t>
            </a:r>
            <a:br>
              <a:rPr lang="en-US" dirty="0" smtClean="0"/>
            </a:br>
            <a:r>
              <a:rPr lang="en-US" dirty="0" smtClean="0"/>
              <a:t>An Age of Miracles</a:t>
            </a:r>
            <a:endParaRPr lang="en-US" dirty="0"/>
          </a:p>
        </p:txBody>
      </p:sp>
      <p:pic>
        <p:nvPicPr>
          <p:cNvPr id="5" name="Content Placeholder 4" descr="Gene Therapy - ALD.png"/>
          <p:cNvPicPr>
            <a:picLocks noGrp="1" noChangeAspect="1"/>
          </p:cNvPicPr>
          <p:nvPr>
            <p:ph idx="1"/>
          </p:nvPr>
        </p:nvPicPr>
        <p:blipFill>
          <a:blip r:embed="rId2" cstate="screen">
            <a:extLst>
              <a:ext uri="{28A0092B-C50C-407E-A947-70E740481C1C}">
                <a14:useLocalDpi xmlns:a14="http://schemas.microsoft.com/office/drawing/2010/main"/>
              </a:ext>
            </a:extLst>
          </a:blip>
          <a:srcRect l="-34613" r="-34613"/>
          <a:stretch>
            <a:fillRect/>
          </a:stretch>
        </p:blipFill>
        <p:spPr>
          <a:xfrm>
            <a:off x="192529" y="1598147"/>
            <a:ext cx="8758943" cy="5027295"/>
          </a:xfrm>
        </p:spPr>
      </p:pic>
      <p:sp>
        <p:nvSpPr>
          <p:cNvPr id="4" name="Slide Number Placeholder 3"/>
          <p:cNvSpPr>
            <a:spLocks noGrp="1"/>
          </p:cNvSpPr>
          <p:nvPr>
            <p:ph type="sldNum" sz="quarter" idx="12"/>
          </p:nvPr>
        </p:nvSpPr>
        <p:spPr/>
        <p:txBody>
          <a:bodyPr/>
          <a:lstStyle/>
          <a:p>
            <a:fld id="{66734E1B-C2A5-E84E-BC86-4431E577D528}" type="slidenum">
              <a:rPr lang="en-US" smtClean="0"/>
              <a:t>11</a:t>
            </a:fld>
            <a:endParaRPr lang="en-US" dirty="0"/>
          </a:p>
        </p:txBody>
      </p:sp>
      <p:pic>
        <p:nvPicPr>
          <p:cNvPr id="3" name="Picture 2" descr="ALD NEWS - NY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58" y="4357066"/>
            <a:ext cx="8855710" cy="1749425"/>
          </a:xfrm>
          <a:prstGeom prst="rect">
            <a:avLst/>
          </a:prstGeom>
        </p:spPr>
      </p:pic>
    </p:spTree>
    <p:extLst>
      <p:ext uri="{BB962C8B-B14F-4D97-AF65-F5344CB8AC3E}">
        <p14:creationId xmlns:p14="http://schemas.microsoft.com/office/powerpoint/2010/main" val="113990468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New “Natural” Resource</a:t>
            </a:r>
            <a:endParaRPr lang="en-US" dirty="0"/>
          </a:p>
        </p:txBody>
      </p:sp>
      <p:pic>
        <p:nvPicPr>
          <p:cNvPr id="8" name="Content Placeholder 7" descr="Blastocyst-schema.png"/>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1350" r="347"/>
          <a:stretch/>
        </p:blipFill>
        <p:spPr>
          <a:xfrm>
            <a:off x="102986" y="1574801"/>
            <a:ext cx="4681681" cy="3943350"/>
          </a:xfrm>
        </p:spPr>
      </p:pic>
      <p:pic>
        <p:nvPicPr>
          <p:cNvPr id="9" name="Content Placeholder 8" descr="Blastocyst-photo.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1764"/>
          <a:stretch/>
        </p:blipFill>
        <p:spPr>
          <a:xfrm>
            <a:off x="4943178" y="1574805"/>
            <a:ext cx="4072792" cy="3962033"/>
          </a:xfrm>
        </p:spPr>
      </p:pic>
      <p:sp>
        <p:nvSpPr>
          <p:cNvPr id="4" name="Slide Number Placeholder 3"/>
          <p:cNvSpPr>
            <a:spLocks noGrp="1"/>
          </p:cNvSpPr>
          <p:nvPr>
            <p:ph type="sldNum" sz="quarter" idx="12"/>
          </p:nvPr>
        </p:nvSpPr>
        <p:spPr/>
        <p:txBody>
          <a:bodyPr/>
          <a:lstStyle/>
          <a:p>
            <a:fld id="{66734E1B-C2A5-E84E-BC86-4431E577D528}" type="slidenum">
              <a:rPr lang="en-US" smtClean="0"/>
              <a:t>12</a:t>
            </a:fld>
            <a:endParaRPr lang="en-US" dirty="0"/>
          </a:p>
        </p:txBody>
      </p:sp>
    </p:spTree>
    <p:extLst>
      <p:ext uri="{BB962C8B-B14F-4D97-AF65-F5344CB8AC3E}">
        <p14:creationId xmlns:p14="http://schemas.microsoft.com/office/powerpoint/2010/main" val="3184520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718"/>
            <a:ext cx="5791200" cy="962753"/>
          </a:xfrm>
        </p:spPr>
        <p:txBody>
          <a:bodyPr>
            <a:normAutofit fontScale="90000"/>
          </a:bodyPr>
          <a:lstStyle/>
          <a:p>
            <a:r>
              <a:rPr lang="en-US" dirty="0" smtClean="0"/>
              <a:t>Questions of Faith…</a:t>
            </a:r>
            <a:endParaRPr lang="en-US" dirty="0"/>
          </a:p>
        </p:txBody>
      </p:sp>
      <p:pic>
        <p:nvPicPr>
          <p:cNvPr id="7" name="Picture 6" descr="Stem Cell religiou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2091" y="1342859"/>
            <a:ext cx="7724775" cy="5305425"/>
          </a:xfrm>
          <a:prstGeom prst="rect">
            <a:avLst/>
          </a:prstGeom>
        </p:spPr>
      </p:pic>
      <p:sp>
        <p:nvSpPr>
          <p:cNvPr id="4" name="Slide Number Placeholder 3"/>
          <p:cNvSpPr>
            <a:spLocks noGrp="1"/>
          </p:cNvSpPr>
          <p:nvPr>
            <p:ph type="sldNum" sz="quarter" idx="12"/>
          </p:nvPr>
        </p:nvSpPr>
        <p:spPr/>
        <p:txBody>
          <a:bodyPr/>
          <a:lstStyle/>
          <a:p>
            <a:fld id="{66734E1B-C2A5-E84E-BC86-4431E577D528}" type="slidenum">
              <a:rPr lang="en-US" smtClean="0"/>
              <a:t>13</a:t>
            </a:fld>
            <a:endParaRPr lang="en-US" dirty="0"/>
          </a:p>
        </p:txBody>
      </p:sp>
    </p:spTree>
    <p:extLst>
      <p:ext uri="{BB962C8B-B14F-4D97-AF65-F5344CB8AC3E}">
        <p14:creationId xmlns:p14="http://schemas.microsoft.com/office/powerpoint/2010/main" val="3142356530"/>
      </p:ext>
    </p:extLst>
  </p:cSld>
  <p:clrMapOvr>
    <a:masterClrMapping/>
  </p:clrMapOvr>
  <mc:AlternateContent xmlns:mc="http://schemas.openxmlformats.org/markup-compatibility/2006" xmlns:p14="http://schemas.microsoft.com/office/powerpoint/2010/main">
    <mc:Choice Requires="p14">
      <p:transition spd="slow" p14:dur="12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defRPr/>
            </a:pPr>
            <a:r>
              <a:rPr lang="en-US" dirty="0" smtClean="0"/>
              <a:t>Narratives</a:t>
            </a:r>
            <a:endParaRPr lang="en-US" dirty="0"/>
          </a:p>
        </p:txBody>
      </p:sp>
      <p:sp>
        <p:nvSpPr>
          <p:cNvPr id="47107" name="Rectangle 3"/>
          <p:cNvSpPr>
            <a:spLocks noGrp="1" noChangeArrowheads="1"/>
          </p:cNvSpPr>
          <p:nvPr>
            <p:ph sz="half" idx="1"/>
          </p:nvPr>
        </p:nvSpPr>
        <p:spPr/>
        <p:txBody>
          <a:bodyPr>
            <a:normAutofit lnSpcReduction="10000"/>
          </a:bodyPr>
          <a:lstStyle/>
          <a:p>
            <a:pPr eaLnBrk="1" hangingPunct="1">
              <a:defRPr/>
            </a:pPr>
            <a:r>
              <a:rPr lang="en-US" sz="2700" i="1" dirty="0" smtClean="0">
                <a:solidFill>
                  <a:schemeClr val="tx2"/>
                </a:solidFill>
                <a:cs typeface="+mn-cs"/>
              </a:rPr>
              <a:t>Thin Description</a:t>
            </a:r>
            <a:endParaRPr lang="en-US" sz="2700" dirty="0" smtClean="0">
              <a:solidFill>
                <a:schemeClr val="tx2"/>
              </a:solidFill>
              <a:cs typeface="+mn-cs"/>
            </a:endParaRPr>
          </a:p>
          <a:p>
            <a:pPr eaLnBrk="1" hangingPunct="1">
              <a:defRPr/>
            </a:pPr>
            <a:r>
              <a:rPr lang="en-US" sz="2700" dirty="0" smtClean="0">
                <a:cs typeface="+mn-cs"/>
              </a:rPr>
              <a:t>Only cells</a:t>
            </a:r>
          </a:p>
          <a:p>
            <a:pPr eaLnBrk="1" hangingPunct="1">
              <a:defRPr/>
            </a:pPr>
            <a:r>
              <a:rPr lang="en-US" sz="2700" dirty="0" smtClean="0">
                <a:cs typeface="+mn-cs"/>
              </a:rPr>
              <a:t>Mere matter </a:t>
            </a:r>
          </a:p>
          <a:p>
            <a:pPr eaLnBrk="1" hangingPunct="1">
              <a:defRPr/>
            </a:pPr>
            <a:r>
              <a:rPr lang="en-US" sz="2700" dirty="0" smtClean="0">
                <a:cs typeface="+mn-cs"/>
              </a:rPr>
              <a:t>Pre-conscious</a:t>
            </a:r>
          </a:p>
          <a:p>
            <a:pPr eaLnBrk="1" hangingPunct="1">
              <a:defRPr/>
            </a:pPr>
            <a:r>
              <a:rPr lang="en-US" sz="2700" dirty="0" smtClean="0">
                <a:cs typeface="+mn-cs"/>
              </a:rPr>
              <a:t>Limited future (only therapeutic)</a:t>
            </a:r>
          </a:p>
          <a:p>
            <a:pPr eaLnBrk="1" hangingPunct="1">
              <a:defRPr/>
            </a:pPr>
            <a:r>
              <a:rPr lang="en-US" sz="2700" dirty="0" smtClean="0">
                <a:cs typeface="+mn-cs"/>
              </a:rPr>
              <a:t>Subject to scientific governance</a:t>
            </a:r>
          </a:p>
        </p:txBody>
      </p:sp>
      <p:sp>
        <p:nvSpPr>
          <p:cNvPr id="47108" name="Rectangle 4"/>
          <p:cNvSpPr>
            <a:spLocks noGrp="1" noChangeArrowheads="1"/>
          </p:cNvSpPr>
          <p:nvPr>
            <p:ph sz="half" idx="2"/>
          </p:nvPr>
        </p:nvSpPr>
        <p:spPr>
          <a:xfrm>
            <a:off x="5090160" y="1557639"/>
            <a:ext cx="3291840" cy="4525963"/>
          </a:xfrm>
        </p:spPr>
        <p:txBody>
          <a:bodyPr>
            <a:normAutofit lnSpcReduction="10000"/>
          </a:bodyPr>
          <a:lstStyle/>
          <a:p>
            <a:pPr eaLnBrk="1" hangingPunct="1">
              <a:defRPr/>
            </a:pPr>
            <a:r>
              <a:rPr lang="en-US" sz="2700" b="1" i="1" dirty="0" smtClean="0">
                <a:solidFill>
                  <a:srgbClr val="D1282E"/>
                </a:solidFill>
                <a:cs typeface="+mn-cs"/>
              </a:rPr>
              <a:t>Thick Description</a:t>
            </a:r>
          </a:p>
          <a:p>
            <a:pPr eaLnBrk="1" hangingPunct="1">
              <a:defRPr/>
            </a:pPr>
            <a:r>
              <a:rPr lang="en-US" sz="2700" dirty="0" smtClean="0">
                <a:cs typeface="+mn-cs"/>
              </a:rPr>
              <a:t>Cells encoding life</a:t>
            </a:r>
          </a:p>
          <a:p>
            <a:pPr eaLnBrk="1" hangingPunct="1">
              <a:defRPr/>
            </a:pPr>
            <a:r>
              <a:rPr lang="en-US" sz="2700" dirty="0" smtClean="0">
                <a:cs typeface="+mn-cs"/>
              </a:rPr>
              <a:t>Precursor of life</a:t>
            </a:r>
          </a:p>
          <a:p>
            <a:pPr eaLnBrk="1" hangingPunct="1">
              <a:defRPr/>
            </a:pPr>
            <a:r>
              <a:rPr lang="en-US" sz="2700" dirty="0" smtClean="0">
                <a:cs typeface="+mn-cs"/>
              </a:rPr>
              <a:t>Capable of consciousness</a:t>
            </a:r>
          </a:p>
          <a:p>
            <a:pPr eaLnBrk="1" hangingPunct="1">
              <a:defRPr/>
            </a:pPr>
            <a:r>
              <a:rPr lang="en-US" sz="2700" dirty="0" smtClean="0">
                <a:cs typeface="+mn-cs"/>
              </a:rPr>
              <a:t>Unlimited future (pre-human being)</a:t>
            </a:r>
          </a:p>
          <a:p>
            <a:pPr eaLnBrk="1" hangingPunct="1">
              <a:defRPr/>
            </a:pPr>
            <a:r>
              <a:rPr lang="en-US" sz="2700" dirty="0" smtClean="0">
                <a:cs typeface="+mn-cs"/>
              </a:rPr>
              <a:t>Subject to political governance</a:t>
            </a:r>
          </a:p>
        </p:txBody>
      </p:sp>
      <p:sp>
        <p:nvSpPr>
          <p:cNvPr id="3" name="Slide Number Placeholder 2"/>
          <p:cNvSpPr>
            <a:spLocks noGrp="1"/>
          </p:cNvSpPr>
          <p:nvPr>
            <p:ph type="sldNum" sz="quarter" idx="12"/>
          </p:nvPr>
        </p:nvSpPr>
        <p:spPr>
          <a:prstGeom prst="rect">
            <a:avLst/>
          </a:prstGeom>
        </p:spPr>
        <p:txBody>
          <a:bodyPr>
            <a:normAutofit fontScale="85000" lnSpcReduction="20000"/>
          </a:bodyPr>
          <a:lstStyle/>
          <a:p>
            <a:fld id="{7F0A0967-D23B-F244-AE34-BD6813C2203B}" type="slidenum">
              <a:rPr lang="en-US" smtClean="0"/>
              <a:t>14</a:t>
            </a:fld>
            <a:endParaRPr lang="en-US" dirty="0"/>
          </a:p>
        </p:txBody>
      </p:sp>
    </p:spTree>
    <p:extLst>
      <p:ext uri="{BB962C8B-B14F-4D97-AF65-F5344CB8AC3E}">
        <p14:creationId xmlns:p14="http://schemas.microsoft.com/office/powerpoint/2010/main" val="47340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p:cTn id="13" dur="500" fill="hold"/>
                                        <p:tgtEl>
                                          <p:spTgt spid="47108"/>
                                        </p:tgtEl>
                                        <p:attrNameLst>
                                          <p:attrName>ppt_w</p:attrName>
                                        </p:attrNameLst>
                                      </p:cBhvr>
                                      <p:tavLst>
                                        <p:tav tm="0">
                                          <p:val>
                                            <p:fltVal val="0"/>
                                          </p:val>
                                        </p:tav>
                                        <p:tav tm="100000">
                                          <p:val>
                                            <p:strVal val="#ppt_w"/>
                                          </p:val>
                                        </p:tav>
                                      </p:tavLst>
                                    </p:anim>
                                    <p:anim calcmode="lin" valueType="num">
                                      <p:cBhvr>
                                        <p:cTn id="14" dur="500" fill="hold"/>
                                        <p:tgtEl>
                                          <p:spTgt spid="47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2127" y="2136339"/>
            <a:ext cx="5379748" cy="2585323"/>
          </a:xfrm>
          <a:prstGeom prst="rect">
            <a:avLst/>
          </a:prstGeom>
          <a:noFill/>
        </p:spPr>
        <p:txBody>
          <a:bodyPr wrap="none" rtlCol="0">
            <a:spAutoFit/>
          </a:bodyPr>
          <a:lstStyle/>
          <a:p>
            <a:pPr algn="ctr"/>
            <a:r>
              <a:rPr lang="en-US" sz="54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Owning Life:</a:t>
            </a:r>
          </a:p>
          <a:p>
            <a:pPr algn="ctr"/>
            <a:r>
              <a:rPr lang="en-US" sz="54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f</a:t>
            </a:r>
            <a:r>
              <a:rPr lang="en-US" sz="54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rom Science to </a:t>
            </a:r>
          </a:p>
          <a:p>
            <a:pPr algn="ctr"/>
            <a:r>
              <a:rPr lang="en-US" sz="54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Technoscience</a:t>
            </a:r>
            <a:endParaRPr lang="en-US" dirty="0">
              <a:solidFill>
                <a:srgbClr val="0000FF"/>
              </a:solidFill>
            </a:endParaRPr>
          </a:p>
        </p:txBody>
      </p:sp>
    </p:spTree>
    <p:extLst>
      <p:ext uri="{BB962C8B-B14F-4D97-AF65-F5344CB8AC3E}">
        <p14:creationId xmlns:p14="http://schemas.microsoft.com/office/powerpoint/2010/main" val="12817304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1338" y="152400"/>
            <a:ext cx="5521325"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6"/>
          <p:cNvSpPr>
            <a:spLocks noChangeArrowheads="1"/>
          </p:cNvSpPr>
          <p:nvPr/>
        </p:nvSpPr>
        <p:spPr bwMode="auto">
          <a:xfrm>
            <a:off x="333600" y="5886450"/>
            <a:ext cx="8476800"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ja-JP" altLang="en-US" dirty="0"/>
              <a:t>“</a:t>
            </a:r>
            <a:r>
              <a:rPr lang="en-US" altLang="ja-JP" sz="3200" dirty="0"/>
              <a:t>anything under the sun that is made by man</a:t>
            </a:r>
            <a:r>
              <a:rPr lang="ja-JP" altLang="en-US" dirty="0"/>
              <a:t>”</a:t>
            </a:r>
            <a:endParaRPr lang="en-US" dirty="0"/>
          </a:p>
        </p:txBody>
      </p:sp>
    </p:spTree>
    <p:extLst>
      <p:ext uri="{BB962C8B-B14F-4D97-AF65-F5344CB8AC3E}">
        <p14:creationId xmlns:p14="http://schemas.microsoft.com/office/powerpoint/2010/main" val="3659095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dissolve">
                                      <p:cBhvr>
                                        <p:cTn id="7" dur="500"/>
                                        <p:tgtEl>
                                          <p:spTgt spid="26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1000" fill="hold"/>
                                        <p:tgtEl>
                                          <p:spTgt spid="26626"/>
                                        </p:tgtEl>
                                        <p:attrNameLst>
                                          <p:attrName>ppt_w</p:attrName>
                                        </p:attrNameLst>
                                      </p:cBhvr>
                                      <p:tavLst>
                                        <p:tav tm="0">
                                          <p:val>
                                            <p:strVal val="#ppt_w*0.70"/>
                                          </p:val>
                                        </p:tav>
                                        <p:tav tm="100000">
                                          <p:val>
                                            <p:strVal val="#ppt_w"/>
                                          </p:val>
                                        </p:tav>
                                      </p:tavLst>
                                    </p:anim>
                                    <p:anim calcmode="lin" valueType="num">
                                      <p:cBhvr>
                                        <p:cTn id="13" dur="1000" fill="hold"/>
                                        <p:tgtEl>
                                          <p:spTgt spid="26626"/>
                                        </p:tgtEl>
                                        <p:attrNameLst>
                                          <p:attrName>ppt_h</p:attrName>
                                        </p:attrNameLst>
                                      </p:cBhvr>
                                      <p:tavLst>
                                        <p:tav tm="0">
                                          <p:val>
                                            <p:strVal val="#ppt_h"/>
                                          </p:val>
                                        </p:tav>
                                        <p:tav tm="100000">
                                          <p:val>
                                            <p:strVal val="#ppt_h"/>
                                          </p:val>
                                        </p:tav>
                                      </p:tavLst>
                                    </p:anim>
                                    <p:animEffect transition="in" filter="fade">
                                      <p:cBhvr>
                                        <p:cTn id="14"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Diamond </a:t>
            </a:r>
            <a:r>
              <a:rPr lang="en-US" i="1" cap="none" dirty="0" smtClean="0"/>
              <a:t>v.</a:t>
            </a:r>
            <a:r>
              <a:rPr lang="en-US" i="1" dirty="0" smtClean="0"/>
              <a:t> Chakrabarty (1980)</a:t>
            </a:r>
            <a:endParaRPr lang="en-US" i="1" dirty="0"/>
          </a:p>
        </p:txBody>
      </p:sp>
      <p:sp>
        <p:nvSpPr>
          <p:cNvPr id="3" name="Content Placeholder 2"/>
          <p:cNvSpPr>
            <a:spLocks noGrp="1"/>
          </p:cNvSpPr>
          <p:nvPr>
            <p:ph idx="1"/>
          </p:nvPr>
        </p:nvSpPr>
        <p:spPr/>
        <p:txBody>
          <a:bodyPr>
            <a:normAutofit/>
          </a:bodyPr>
          <a:lstStyle/>
          <a:p>
            <a:r>
              <a:rPr lang="en-US" sz="2400" dirty="0" smtClean="0"/>
              <a:t>Question presented:</a:t>
            </a:r>
          </a:p>
          <a:p>
            <a:pPr lvl="1"/>
            <a:r>
              <a:rPr lang="en-US" sz="2400" dirty="0"/>
              <a:t>Whether a living organism is patentable subject matter under </a:t>
            </a:r>
            <a:r>
              <a:rPr lang="en-US" sz="2400" i="1" dirty="0"/>
              <a:t>35 U.S.C. 101.</a:t>
            </a:r>
            <a:r>
              <a:rPr lang="en-US" sz="2400" dirty="0"/>
              <a:t> </a:t>
            </a:r>
            <a:endParaRPr lang="en-US" sz="2400" dirty="0" smtClean="0"/>
          </a:p>
          <a:p>
            <a:r>
              <a:rPr lang="en-US" sz="2400" dirty="0" smtClean="0"/>
              <a:t>Background</a:t>
            </a:r>
          </a:p>
          <a:p>
            <a:pPr lvl="1"/>
            <a:r>
              <a:rPr lang="en-US" sz="2400" dirty="0" smtClean="0"/>
              <a:t>GE bioengineer Ananda Chakrabarty created an oil-eating bacterium (</a:t>
            </a:r>
            <a:r>
              <a:rPr lang="en-US" sz="2400" i="1" dirty="0" smtClean="0"/>
              <a:t>Pseudomonas</a:t>
            </a:r>
            <a:r>
              <a:rPr lang="en-US" sz="2400" dirty="0" smtClean="0"/>
              <a:t>), fusing multiple incompatible bacterial plasmids</a:t>
            </a:r>
          </a:p>
          <a:p>
            <a:pPr lvl="1"/>
            <a:r>
              <a:rPr lang="en-US" sz="2400" dirty="0" smtClean="0"/>
              <a:t>GE patent lawyer recommended patenting</a:t>
            </a:r>
          </a:p>
          <a:p>
            <a:pPr lvl="1"/>
            <a:r>
              <a:rPr lang="en-US" sz="2400" dirty="0" smtClean="0"/>
              <a:t>First patent claim covering non-plant living organism</a:t>
            </a:r>
            <a:endParaRPr lang="en-US" sz="2400" dirty="0"/>
          </a:p>
        </p:txBody>
      </p:sp>
      <p:sp>
        <p:nvSpPr>
          <p:cNvPr id="6" name="Slide Number Placeholder 5"/>
          <p:cNvSpPr>
            <a:spLocks noGrp="1"/>
          </p:cNvSpPr>
          <p:nvPr>
            <p:ph type="sldNum" sz="quarter" idx="12"/>
          </p:nvPr>
        </p:nvSpPr>
        <p:spPr/>
        <p:txBody>
          <a:bodyPr/>
          <a:lstStyle/>
          <a:p>
            <a:pPr>
              <a:defRPr/>
            </a:pPr>
            <a:fld id="{50C88EF3-4419-E348-858F-0E4A6E0ACEAB}" type="slidenum">
              <a:rPr lang="en-US" smtClean="0"/>
              <a:pPr>
                <a:defRPr/>
              </a:pPr>
              <a:t>17</a:t>
            </a:fld>
            <a:endParaRPr lang="en-US" dirty="0"/>
          </a:p>
        </p:txBody>
      </p:sp>
    </p:spTree>
    <p:extLst>
      <p:ext uri="{BB962C8B-B14F-4D97-AF65-F5344CB8AC3E}">
        <p14:creationId xmlns:p14="http://schemas.microsoft.com/office/powerpoint/2010/main" val="298820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ing Canute BB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617" y="1261717"/>
            <a:ext cx="8926830" cy="5017961"/>
          </a:xfrm>
          <a:prstGeom prst="rect">
            <a:avLst/>
          </a:prstGeom>
        </p:spPr>
      </p:pic>
      <p:sp>
        <p:nvSpPr>
          <p:cNvPr id="2" name="TextBox 1"/>
          <p:cNvSpPr txBox="1"/>
          <p:nvPr/>
        </p:nvSpPr>
        <p:spPr>
          <a:xfrm>
            <a:off x="386500" y="308901"/>
            <a:ext cx="8371001" cy="584776"/>
          </a:xfrm>
          <a:prstGeom prst="rect">
            <a:avLst/>
          </a:prstGeom>
          <a:noFill/>
        </p:spPr>
        <p:txBody>
          <a:bodyPr wrap="none" rtlCol="0">
            <a:spAutoFit/>
          </a:bodyPr>
          <a:lstStyle/>
          <a:p>
            <a:r>
              <a:rPr lang="en-US" sz="3200" dirty="0" smtClean="0">
                <a:solidFill>
                  <a:schemeClr val="tx2"/>
                </a:solidFill>
                <a:latin typeface="+mj-lt"/>
              </a:rPr>
              <a:t>King Canute and the Advancing Tide</a:t>
            </a:r>
            <a:endParaRPr lang="en-US" sz="3200" dirty="0">
              <a:solidFill>
                <a:schemeClr val="tx2"/>
              </a:solidFill>
              <a:latin typeface="+mj-lt"/>
            </a:endParaRPr>
          </a:p>
        </p:txBody>
      </p:sp>
    </p:spTree>
    <p:extLst>
      <p:ext uri="{BB962C8B-B14F-4D97-AF65-F5344CB8AC3E}">
        <p14:creationId xmlns:p14="http://schemas.microsoft.com/office/powerpoint/2010/main" val="21421241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dirty="0"/>
              <a:t>The Court and its “</a:t>
            </a:r>
            <a:r>
              <a:rPr lang="en-US" altLang="ja-JP" dirty="0"/>
              <a:t>Friends”</a:t>
            </a:r>
            <a:endParaRPr lang="en-US" dirty="0"/>
          </a:p>
        </p:txBody>
      </p:sp>
      <p:sp>
        <p:nvSpPr>
          <p:cNvPr id="33796" name="Rectangle 3"/>
          <p:cNvSpPr>
            <a:spLocks noGrp="1" noChangeArrowheads="1"/>
          </p:cNvSpPr>
          <p:nvPr>
            <p:ph idx="1"/>
          </p:nvPr>
        </p:nvSpPr>
        <p:spPr/>
        <p:txBody>
          <a:bodyPr>
            <a:normAutofit fontScale="92500"/>
          </a:bodyPr>
          <a:lstStyle/>
          <a:p>
            <a:r>
              <a:rPr lang="en-US" sz="3600" dirty="0">
                <a:latin typeface="Calibri" charset="0"/>
              </a:rPr>
              <a:t>Genentech</a:t>
            </a:r>
            <a:r>
              <a:rPr lang="en-US" sz="3600" dirty="0" smtClean="0">
                <a:latin typeface="Calibri" charset="0"/>
              </a:rPr>
              <a:t>:</a:t>
            </a:r>
            <a:r>
              <a:rPr lang="en-US" sz="3600" dirty="0">
                <a:latin typeface="Arial" charset="0"/>
              </a:rPr>
              <a:t> </a:t>
            </a:r>
            <a:r>
              <a:rPr lang="en-US" sz="3600" dirty="0" smtClean="0">
                <a:latin typeface="Arial" charset="0"/>
              </a:rPr>
              <a:t> “</a:t>
            </a:r>
            <a:r>
              <a:rPr lang="en-US" altLang="ja-JP" sz="3600" dirty="0" smtClean="0">
                <a:latin typeface="Calibri" charset="0"/>
              </a:rPr>
              <a:t>.</a:t>
            </a:r>
            <a:r>
              <a:rPr lang="en-US" altLang="ja-JP" sz="3600" dirty="0">
                <a:latin typeface="Calibri" charset="0"/>
              </a:rPr>
              <a:t>..it is not for this Court…to attempt like King Canute to command the tide of technological development</a:t>
            </a:r>
            <a:r>
              <a:rPr lang="ja-JP" altLang="en-US" sz="3600" dirty="0">
                <a:latin typeface="Arial" charset="0"/>
              </a:rPr>
              <a:t>”</a:t>
            </a:r>
            <a:endParaRPr lang="en-US" altLang="ja-JP" sz="3600" dirty="0">
              <a:latin typeface="Calibri" charset="0"/>
            </a:endParaRPr>
          </a:p>
          <a:p>
            <a:r>
              <a:rPr lang="en-US" sz="3600" dirty="0">
                <a:latin typeface="Calibri" charset="0"/>
              </a:rPr>
              <a:t>Supreme Court</a:t>
            </a:r>
            <a:r>
              <a:rPr lang="en-US" sz="3600" dirty="0" smtClean="0">
                <a:latin typeface="Calibri" charset="0"/>
              </a:rPr>
              <a:t>:  “</a:t>
            </a:r>
            <a:r>
              <a:rPr lang="en-US" altLang="ja-JP" sz="3600" dirty="0" smtClean="0">
                <a:latin typeface="Calibri" charset="0"/>
              </a:rPr>
              <a:t>.</a:t>
            </a:r>
            <a:r>
              <a:rPr lang="en-US" altLang="ja-JP" sz="3600" dirty="0">
                <a:latin typeface="Calibri" charset="0"/>
              </a:rPr>
              <a:t>.</a:t>
            </a:r>
            <a:r>
              <a:rPr lang="en-US" altLang="ja-JP" sz="3600" dirty="0" smtClean="0">
                <a:latin typeface="Calibri" charset="0"/>
              </a:rPr>
              <a:t>.</a:t>
            </a:r>
            <a:r>
              <a:rPr lang="en-US" sz="3600" dirty="0"/>
              <a:t> </a:t>
            </a:r>
            <a:r>
              <a:rPr lang="en-US" sz="3600" dirty="0" smtClean="0"/>
              <a:t>legislative or </a:t>
            </a:r>
            <a:r>
              <a:rPr lang="en-US" altLang="ja-JP" sz="3600" dirty="0" smtClean="0">
                <a:latin typeface="Calibri" charset="0"/>
              </a:rPr>
              <a:t>judicial </a:t>
            </a:r>
            <a:r>
              <a:rPr lang="en-US" altLang="ja-JP" sz="3600" dirty="0">
                <a:latin typeface="Calibri" charset="0"/>
              </a:rPr>
              <a:t>fiat as to patentability will not deter the scientific mind from probing into the unknown any more than Canute could command the </a:t>
            </a:r>
            <a:r>
              <a:rPr lang="en-US" altLang="ja-JP" sz="3600" dirty="0" smtClean="0">
                <a:latin typeface="Calibri" charset="0"/>
              </a:rPr>
              <a:t>tides</a:t>
            </a:r>
            <a:r>
              <a:rPr lang="en-US" altLang="ja-JP" sz="3600" dirty="0" smtClean="0">
                <a:latin typeface="Arial" charset="0"/>
              </a:rPr>
              <a:t>”</a:t>
            </a:r>
            <a:r>
              <a:rPr lang="en-US" altLang="ja-JP" sz="3600" dirty="0" smtClean="0">
                <a:latin typeface="Calibri" charset="0"/>
              </a:rPr>
              <a:t> </a:t>
            </a:r>
            <a:endParaRPr lang="en-US" sz="3600" dirty="0">
              <a:latin typeface="Calibri" charset="0"/>
            </a:endParaRPr>
          </a:p>
        </p:txBody>
      </p:sp>
      <p:sp>
        <p:nvSpPr>
          <p:cNvPr id="6" name="Slide Number Placeholder 5"/>
          <p:cNvSpPr>
            <a:spLocks noGrp="1"/>
          </p:cNvSpPr>
          <p:nvPr>
            <p:ph type="sldNum" sz="quarter" idx="12"/>
          </p:nvPr>
        </p:nvSpPr>
        <p:spPr/>
        <p:txBody>
          <a:bodyPr/>
          <a:lstStyle/>
          <a:p>
            <a:pPr>
              <a:defRPr/>
            </a:pPr>
            <a:fld id="{82B4E5CF-A9F7-AA4C-A9ED-03B55AA7902E}" type="slidenum">
              <a:rPr lang="en-US"/>
              <a:pPr>
                <a:defRPr/>
              </a:pPr>
              <a:t>19</a:t>
            </a:fld>
            <a:endParaRPr lang="en-US" dirty="0"/>
          </a:p>
        </p:txBody>
      </p:sp>
      <p:sp>
        <p:nvSpPr>
          <p:cNvPr id="10" name="Rectangle 3"/>
          <p:cNvSpPr txBox="1">
            <a:spLocks noChangeArrowheads="1"/>
          </p:cNvSpPr>
          <p:nvPr/>
        </p:nvSpPr>
        <p:spPr>
          <a:xfrm>
            <a:off x="455124" y="1750551"/>
            <a:ext cx="7620000" cy="4373563"/>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3600" dirty="0" smtClean="0">
                <a:latin typeface="Calibri" charset="0"/>
              </a:rPr>
              <a:t>Genentech:</a:t>
            </a:r>
            <a:r>
              <a:rPr lang="en-US" sz="3600" dirty="0" smtClean="0">
                <a:latin typeface="Arial" charset="0"/>
              </a:rPr>
              <a:t>  “</a:t>
            </a:r>
            <a:r>
              <a:rPr lang="en-US" altLang="ja-JP" sz="3600" dirty="0" smtClean="0">
                <a:latin typeface="Calibri" charset="0"/>
              </a:rPr>
              <a:t>...it is not for this Court…to attempt like King </a:t>
            </a:r>
            <a:r>
              <a:rPr lang="en-US" altLang="ja-JP" sz="3600" dirty="0" smtClean="0">
                <a:solidFill>
                  <a:schemeClr val="tx2"/>
                </a:solidFill>
                <a:latin typeface="Calibri" charset="0"/>
              </a:rPr>
              <a:t>Canute</a:t>
            </a:r>
            <a:r>
              <a:rPr lang="en-US" altLang="ja-JP" sz="3600" dirty="0" smtClean="0">
                <a:latin typeface="Calibri" charset="0"/>
              </a:rPr>
              <a:t> to </a:t>
            </a:r>
            <a:r>
              <a:rPr lang="en-US" altLang="ja-JP" sz="3600" dirty="0" smtClean="0">
                <a:solidFill>
                  <a:srgbClr val="D1282E"/>
                </a:solidFill>
                <a:latin typeface="Calibri" charset="0"/>
              </a:rPr>
              <a:t>command the tide</a:t>
            </a:r>
            <a:r>
              <a:rPr lang="en-US" altLang="ja-JP" sz="3600" dirty="0" smtClean="0">
                <a:latin typeface="Calibri" charset="0"/>
              </a:rPr>
              <a:t> of technological development</a:t>
            </a:r>
            <a:r>
              <a:rPr lang="ja-JP" altLang="en-US" sz="3600" dirty="0" smtClean="0">
                <a:latin typeface="Arial" charset="0"/>
              </a:rPr>
              <a:t>”</a:t>
            </a:r>
            <a:endParaRPr lang="en-US" altLang="ja-JP" sz="3600" dirty="0" smtClean="0">
              <a:latin typeface="Calibri" charset="0"/>
            </a:endParaRPr>
          </a:p>
          <a:p>
            <a:r>
              <a:rPr lang="en-US" sz="3600" dirty="0" smtClean="0">
                <a:latin typeface="Calibri" charset="0"/>
              </a:rPr>
              <a:t>Supreme Court:  “</a:t>
            </a:r>
            <a:r>
              <a:rPr lang="en-US" altLang="ja-JP" sz="3600" dirty="0" smtClean="0">
                <a:latin typeface="Calibri" charset="0"/>
              </a:rPr>
              <a:t>...</a:t>
            </a:r>
            <a:r>
              <a:rPr lang="en-US" sz="3600" dirty="0" smtClean="0"/>
              <a:t> </a:t>
            </a:r>
            <a:r>
              <a:rPr lang="en-US" sz="3600" dirty="0" smtClean="0">
                <a:solidFill>
                  <a:schemeClr val="tx2"/>
                </a:solidFill>
              </a:rPr>
              <a:t>legislative or </a:t>
            </a:r>
            <a:r>
              <a:rPr lang="en-US" altLang="ja-JP" sz="3600" dirty="0" smtClean="0">
                <a:solidFill>
                  <a:schemeClr val="tx2"/>
                </a:solidFill>
                <a:latin typeface="Calibri" charset="0"/>
              </a:rPr>
              <a:t>judicial fiat</a:t>
            </a:r>
            <a:r>
              <a:rPr lang="en-US" altLang="ja-JP" sz="3600" dirty="0" smtClean="0">
                <a:latin typeface="Calibri" charset="0"/>
              </a:rPr>
              <a:t> as to patentability will not deter the scientific mind from probing into the unknown any more than </a:t>
            </a:r>
            <a:r>
              <a:rPr lang="en-US" altLang="ja-JP" sz="3600" dirty="0" smtClean="0">
                <a:solidFill>
                  <a:srgbClr val="D1282E"/>
                </a:solidFill>
                <a:latin typeface="Calibri" charset="0"/>
              </a:rPr>
              <a:t>Canute could command the tides</a:t>
            </a:r>
            <a:r>
              <a:rPr lang="en-US" altLang="ja-JP" sz="3600" dirty="0" smtClean="0">
                <a:latin typeface="Arial" charset="0"/>
              </a:rPr>
              <a:t>”</a:t>
            </a:r>
            <a:r>
              <a:rPr lang="en-US" altLang="ja-JP" sz="3600" dirty="0" smtClean="0">
                <a:latin typeface="Calibri" charset="0"/>
              </a:rPr>
              <a:t> </a:t>
            </a:r>
            <a:endParaRPr lang="en-US" sz="3600" dirty="0">
              <a:latin typeface="Calibri" charset="0"/>
            </a:endParaRPr>
          </a:p>
        </p:txBody>
      </p:sp>
    </p:spTree>
    <p:extLst>
      <p:ext uri="{BB962C8B-B14F-4D97-AF65-F5344CB8AC3E}">
        <p14:creationId xmlns:p14="http://schemas.microsoft.com/office/powerpoint/2010/main" val="310919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734E1B-C2A5-E84E-BC86-4431E577D528}" type="slidenum">
              <a:rPr lang="en-US" smtClean="0"/>
              <a:t>2</a:t>
            </a:fld>
            <a:endParaRPr lang="en-US" dirty="0"/>
          </a:p>
        </p:txBody>
      </p:sp>
      <p:pic>
        <p:nvPicPr>
          <p:cNvPr id="2" name="Picture 1" descr="Hotel Reconquista Ovied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1" y="0"/>
            <a:ext cx="9135879" cy="6858000"/>
          </a:xfrm>
          <a:prstGeom prst="rect">
            <a:avLst/>
          </a:prstGeom>
        </p:spPr>
      </p:pic>
      <p:sp>
        <p:nvSpPr>
          <p:cNvPr id="3" name="TextBox 2"/>
          <p:cNvSpPr txBox="1"/>
          <p:nvPr/>
        </p:nvSpPr>
        <p:spPr>
          <a:xfrm>
            <a:off x="2932394" y="5684775"/>
            <a:ext cx="3279213" cy="707886"/>
          </a:xfrm>
          <a:prstGeom prst="rect">
            <a:avLst/>
          </a:prstGeom>
          <a:ln w="85725" cmpd="tri"/>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4000" b="1" dirty="0" smtClean="0">
                <a:solidFill>
                  <a:schemeClr val="tx2">
                    <a:lumMod val="50000"/>
                  </a:schemeClr>
                </a:solidFill>
              </a:rPr>
              <a:t>Oviedo @ 20</a:t>
            </a:r>
            <a:endParaRPr lang="en-US" sz="4000" b="1" dirty="0">
              <a:solidFill>
                <a:schemeClr val="tx2">
                  <a:lumMod val="50000"/>
                </a:schemeClr>
              </a:solidFill>
            </a:endParaRPr>
          </a:p>
        </p:txBody>
      </p:sp>
    </p:spTree>
    <p:extLst>
      <p:ext uri="{BB962C8B-B14F-4D97-AF65-F5344CB8AC3E}">
        <p14:creationId xmlns:p14="http://schemas.microsoft.com/office/powerpoint/2010/main" val="2302838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strVal val="#ppt_w*0.70"/>
                                          </p:val>
                                        </p:tav>
                                        <p:tav tm="100000">
                                          <p:val>
                                            <p:strVal val="#ppt_w"/>
                                          </p:val>
                                        </p:tav>
                                      </p:tavLst>
                                    </p:anim>
                                    <p:anim calcmode="lin" valueType="num">
                                      <p:cBhvr>
                                        <p:cTn id="8" dur="700" fill="hold"/>
                                        <p:tgtEl>
                                          <p:spTgt spid="3"/>
                                        </p:tgtEl>
                                        <p:attrNameLst>
                                          <p:attrName>ppt_h</p:attrName>
                                        </p:attrNameLst>
                                      </p:cBhvr>
                                      <p:tavLst>
                                        <p:tav tm="0">
                                          <p:val>
                                            <p:strVal val="#ppt_h"/>
                                          </p:val>
                                        </p:tav>
                                        <p:tav tm="100000">
                                          <p:val>
                                            <p:strVal val="#ppt_h"/>
                                          </p:val>
                                        </p:tav>
                                      </p:tavLst>
                                    </p:anim>
                                    <p:animEffect transition="in" filter="fade">
                                      <p:cBhvr>
                                        <p:cTn id="9"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fontScale="90000"/>
          </a:bodyPr>
          <a:lstStyle/>
          <a:p>
            <a:pPr eaLnBrk="1" hangingPunct="1"/>
            <a:r>
              <a:rPr lang="en-US" dirty="0"/>
              <a:t>Unwritten Constitutions of Life</a:t>
            </a:r>
          </a:p>
        </p:txBody>
      </p:sp>
      <p:sp>
        <p:nvSpPr>
          <p:cNvPr id="3" name="Content Placeholder 2"/>
          <p:cNvSpPr>
            <a:spLocks noGrp="1"/>
          </p:cNvSpPr>
          <p:nvPr>
            <p:ph sz="quarter" idx="1"/>
          </p:nvPr>
        </p:nvSpPr>
        <p:spPr/>
        <p:txBody>
          <a:bodyPr>
            <a:normAutofit lnSpcReduction="10000"/>
          </a:bodyPr>
          <a:lstStyle/>
          <a:p>
            <a:pPr eaLnBrk="1" hangingPunct="1">
              <a:defRPr/>
            </a:pPr>
            <a:r>
              <a:rPr lang="en-US" sz="2400" dirty="0" smtClean="0"/>
              <a:t>US</a:t>
            </a:r>
          </a:p>
          <a:p>
            <a:pPr lvl="1">
              <a:defRPr/>
            </a:pPr>
            <a:r>
              <a:rPr lang="en-US" sz="2400" dirty="0" smtClean="0">
                <a:solidFill>
                  <a:schemeClr val="tx2"/>
                </a:solidFill>
              </a:rPr>
              <a:t>Science and politics strictly separated</a:t>
            </a:r>
            <a:r>
              <a:rPr lang="en-US" sz="2400" dirty="0" smtClean="0"/>
              <a:t>, </a:t>
            </a:r>
            <a:r>
              <a:rPr lang="en-US" sz="2400" dirty="0"/>
              <a:t>with </a:t>
            </a:r>
            <a:r>
              <a:rPr lang="en-US" sz="2400" dirty="0" smtClean="0"/>
              <a:t>facts preceding concerns</a:t>
            </a:r>
            <a:r>
              <a:rPr lang="en-US" sz="2400" dirty="0"/>
              <a:t>; </a:t>
            </a:r>
            <a:r>
              <a:rPr lang="en-US" sz="2400" dirty="0" smtClean="0"/>
              <a:t>individual-centered</a:t>
            </a:r>
          </a:p>
          <a:p>
            <a:pPr eaLnBrk="1" hangingPunct="1">
              <a:defRPr/>
            </a:pPr>
            <a:r>
              <a:rPr lang="en-US" sz="2400" dirty="0" smtClean="0"/>
              <a:t>UK</a:t>
            </a:r>
          </a:p>
          <a:p>
            <a:pPr lvl="1" eaLnBrk="1" hangingPunct="1">
              <a:defRPr/>
            </a:pPr>
            <a:r>
              <a:rPr lang="en-US" sz="2400" dirty="0" smtClean="0">
                <a:solidFill>
                  <a:schemeClr val="tx2"/>
                </a:solidFill>
              </a:rPr>
              <a:t>Coproduced common sense knowledge and norms</a:t>
            </a:r>
            <a:r>
              <a:rPr lang="en-US" sz="2400" dirty="0" smtClean="0"/>
              <a:t> as basis for both facts and concerns; family in society</a:t>
            </a:r>
          </a:p>
          <a:p>
            <a:pPr eaLnBrk="1" hangingPunct="1">
              <a:defRPr/>
            </a:pPr>
            <a:r>
              <a:rPr lang="en-US" sz="2400" dirty="0" smtClean="0"/>
              <a:t>Germany </a:t>
            </a:r>
          </a:p>
          <a:p>
            <a:pPr lvl="1" eaLnBrk="1" hangingPunct="1">
              <a:defRPr/>
            </a:pPr>
            <a:r>
              <a:rPr lang="en-US" sz="2400" dirty="0" smtClean="0">
                <a:solidFill>
                  <a:srgbClr val="D1282E"/>
                </a:solidFill>
              </a:rPr>
              <a:t>Law as baseline for defining human integrity</a:t>
            </a:r>
            <a:r>
              <a:rPr lang="en-US" sz="2400" dirty="0" smtClean="0"/>
              <a:t>, with science underwriting narratives of life under law; individual in society, relational values </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7F0A0967-D23B-F244-AE34-BD6813C2203B}" type="slidenum">
              <a:rPr lang="en-US" smtClean="0"/>
              <a:t>20</a:t>
            </a:fld>
            <a:endParaRPr lang="en-US" dirty="0"/>
          </a:p>
        </p:txBody>
      </p:sp>
    </p:spTree>
    <p:extLst>
      <p:ext uri="{BB962C8B-B14F-4D97-AF65-F5344CB8AC3E}">
        <p14:creationId xmlns:p14="http://schemas.microsoft.com/office/powerpoint/2010/main" val="1753040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38576"/>
            <a:ext cx="8229600" cy="783637"/>
          </a:xfrm>
        </p:spPr>
        <p:txBody>
          <a:bodyPr>
            <a:normAutofit/>
          </a:bodyPr>
          <a:lstStyle/>
          <a:p>
            <a:pPr eaLnBrk="1" hangingPunct="1"/>
            <a:r>
              <a:rPr lang="en-US" sz="4000" dirty="0" smtClean="0"/>
              <a:t>Comparisons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26549"/>
              </p:ext>
            </p:extLst>
          </p:nvPr>
        </p:nvGraphicFramePr>
        <p:xfrm>
          <a:off x="457200" y="974552"/>
          <a:ext cx="8229600" cy="5705476"/>
        </p:xfrm>
        <a:graphic>
          <a:graphicData uri="http://schemas.openxmlformats.org/drawingml/2006/table">
            <a:tbl>
              <a:tblPr/>
              <a:tblGrid>
                <a:gridCol w="2057400"/>
                <a:gridCol w="2057400"/>
                <a:gridCol w="2057400"/>
                <a:gridCol w="2057400"/>
              </a:tblGrid>
              <a:tr h="4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charset="0"/>
                          <a:ea typeface="ＭＳ Ｐゴシック" charset="0"/>
                          <a:cs typeface="ＭＳ Ｐゴシック" charset="0"/>
                        </a:rPr>
                        <a:t>US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charset="0"/>
                          <a:ea typeface="ＭＳ Ｐゴシック" charset="0"/>
                          <a:cs typeface="ＭＳ Ｐゴシック" charset="0"/>
                        </a:rPr>
                        <a:t>UK</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charset="0"/>
                          <a:ea typeface="ＭＳ Ｐゴシック" charset="0"/>
                          <a:cs typeface="ＭＳ Ｐゴシック" charset="0"/>
                        </a:rPr>
                        <a:t>Germany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7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ea typeface="ＭＳ Ｐゴシック" charset="0"/>
                          <a:cs typeface="ＭＳ Ｐゴシック" charset="0"/>
                        </a:rPr>
                        <a:t>Embryo protection</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Indeterminate/contested</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14 </a:t>
                      </a:r>
                      <a:r>
                        <a:rPr kumimoji="0" lang="en-US" sz="2000" b="0" i="0" u="none" strike="noStrike" cap="none" normalizeH="0" baseline="0" dirty="0" smtClean="0">
                          <a:ln>
                            <a:noFill/>
                          </a:ln>
                          <a:solidFill>
                            <a:schemeClr val="tx1"/>
                          </a:solidFill>
                          <a:effectLst/>
                          <a:latin typeface="Calibri" charset="0"/>
                          <a:ea typeface="ＭＳ Ｐゴシック" charset="0"/>
                          <a:cs typeface="ＭＳ Ｐゴシック" charset="0"/>
                        </a:rPr>
                        <a:t>day rule</a:t>
                      </a: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Fertilization/nuclear fusion</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ea typeface="ＭＳ Ｐゴシック" charset="0"/>
                          <a:cs typeface="ＭＳ Ｐゴシック" charset="0"/>
                        </a:rPr>
                        <a:t>Ontological claim</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“Life”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Not yet life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Potential for life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70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charset="0"/>
                          <a:ea typeface="ＭＳ Ｐゴシック" charset="0"/>
                          <a:cs typeface="ＭＳ Ｐゴシック" charset="0"/>
                        </a:rPr>
                        <a:t>Risks</a:t>
                      </a:r>
                      <a:endParaRPr kumimoji="0" lang="en-US" sz="20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Destroying life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Crossing </a:t>
                      </a:r>
                      <a:r>
                        <a:rPr kumimoji="0" lang="en-US" sz="2000" b="0" i="0" u="none" strike="noStrike" cap="none" normalizeH="0" baseline="0" dirty="0" smtClean="0">
                          <a:ln>
                            <a:noFill/>
                          </a:ln>
                          <a:solidFill>
                            <a:schemeClr val="tx1"/>
                          </a:solidFill>
                          <a:effectLst/>
                          <a:latin typeface="Calibri" charset="0"/>
                          <a:ea typeface="ＭＳ Ｐゴシック" charset="0"/>
                          <a:cs typeface="ＭＳ Ｐゴシック" charset="0"/>
                        </a:rPr>
                        <a:t>lines </a:t>
                      </a: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of reasonableness</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Instrumentalizing life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88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ea typeface="ＭＳ Ｐゴシック" charset="0"/>
                          <a:cs typeface="ＭＳ Ｐゴシック" charset="0"/>
                        </a:rPr>
                        <a:t>Other interests</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Preserving life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Health research/national leadership</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Scientific freedom; abortion settlement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ea typeface="ＭＳ Ｐゴシック" charset="0"/>
                          <a:cs typeface="ＭＳ Ｐゴシック" charset="0"/>
                        </a:rPr>
                        <a:t>Supervisory authority</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Distributed/state and federal courts</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Centralized/HFEA</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Centralized/Bundestag</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7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ea typeface="ＭＳ Ｐゴシック" charset="0"/>
                          <a:cs typeface="ＭＳ Ｐゴシック" charset="0"/>
                        </a:rPr>
                        <a:t>Abuse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Life vs. progress</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Overregulation </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charset="0"/>
                          <a:ea typeface="ＭＳ Ｐゴシック" charset="0"/>
                          <a:cs typeface="ＭＳ Ｐゴシック" charset="0"/>
                        </a:rPr>
                        <a:t>Technology as </a:t>
                      </a: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end in itself</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27860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4474" y="2967335"/>
            <a:ext cx="5495052" cy="923330"/>
          </a:xfrm>
          <a:prstGeom prst="rect">
            <a:avLst/>
          </a:prstGeom>
          <a:noFill/>
        </p:spPr>
        <p:txBody>
          <a:bodyPr wrap="none" rtlCol="0">
            <a:spAutoFit/>
          </a:bodyPr>
          <a:lstStyle/>
          <a:p>
            <a:r>
              <a:rPr lang="en-US" sz="54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Responsibilities</a:t>
            </a:r>
            <a:endParaRPr lang="en-US" sz="54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8497747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52718"/>
            <a:ext cx="6614274" cy="1371600"/>
          </a:xfrm>
        </p:spPr>
        <p:txBody>
          <a:bodyPr rtlCol="0">
            <a:normAutofit/>
          </a:bodyPr>
          <a:lstStyle/>
          <a:p>
            <a:pPr eaLnBrk="1" fontAlgn="auto" hangingPunct="1">
              <a:spcAft>
                <a:spcPts val="0"/>
              </a:spcAft>
              <a:defRPr/>
            </a:pPr>
            <a:r>
              <a:rPr lang="en-US" dirty="0"/>
              <a:t>Three </a:t>
            </a:r>
            <a:r>
              <a:rPr lang="en-US" dirty="0" smtClean="0"/>
              <a:t>Models </a:t>
            </a:r>
            <a:r>
              <a:rPr lang="en-US" dirty="0"/>
              <a:t>of </a:t>
            </a:r>
            <a:r>
              <a:rPr lang="en-US" dirty="0" smtClean="0"/>
              <a:t>Subsidiarity</a:t>
            </a:r>
            <a:endParaRPr lang="en-US" dirty="0"/>
          </a:p>
        </p:txBody>
      </p:sp>
      <p:sp>
        <p:nvSpPr>
          <p:cNvPr id="7" name="Content Placeholder 6"/>
          <p:cNvSpPr>
            <a:spLocks noGrp="1"/>
          </p:cNvSpPr>
          <p:nvPr>
            <p:ph idx="1"/>
          </p:nvPr>
        </p:nvSpPr>
        <p:spPr/>
        <p:txBody>
          <a:bodyPr rtlCol="0">
            <a:normAutofit/>
          </a:bodyPr>
          <a:lstStyle/>
          <a:p>
            <a:pPr eaLnBrk="1" fontAlgn="auto" hangingPunct="1">
              <a:spcAft>
                <a:spcPts val="0"/>
              </a:spcAft>
              <a:buFont typeface="Arial"/>
              <a:buChar char="•"/>
              <a:defRPr/>
            </a:pPr>
            <a:r>
              <a:rPr lang="en-US" sz="2400" dirty="0"/>
              <a:t>Coexistence</a:t>
            </a:r>
          </a:p>
          <a:p>
            <a:pPr lvl="1" eaLnBrk="1" fontAlgn="auto" hangingPunct="1">
              <a:spcAft>
                <a:spcPts val="0"/>
              </a:spcAft>
              <a:buFont typeface="Arial"/>
              <a:buChar char="–"/>
              <a:defRPr/>
            </a:pPr>
            <a:r>
              <a:rPr lang="en-US" sz="2400" dirty="0"/>
              <a:t>Interstate contradictions need not be resolved</a:t>
            </a:r>
          </a:p>
          <a:p>
            <a:pPr lvl="1" eaLnBrk="1" fontAlgn="auto" hangingPunct="1">
              <a:spcAft>
                <a:spcPts val="0"/>
              </a:spcAft>
              <a:buFont typeface="Arial"/>
              <a:buChar char="–"/>
              <a:defRPr/>
            </a:pPr>
            <a:r>
              <a:rPr lang="en-US" sz="2400" dirty="0"/>
              <a:t>Challenge is border management</a:t>
            </a:r>
          </a:p>
          <a:p>
            <a:pPr eaLnBrk="1" fontAlgn="auto" hangingPunct="1">
              <a:spcAft>
                <a:spcPts val="0"/>
              </a:spcAft>
              <a:buFont typeface="Arial"/>
              <a:buChar char="•"/>
              <a:defRPr/>
            </a:pPr>
            <a:r>
              <a:rPr lang="en-US" sz="2400" dirty="0"/>
              <a:t>Cosmopolitanism</a:t>
            </a:r>
          </a:p>
          <a:p>
            <a:pPr lvl="1" eaLnBrk="1" fontAlgn="auto" hangingPunct="1">
              <a:spcAft>
                <a:spcPts val="0"/>
              </a:spcAft>
              <a:buFont typeface="Arial"/>
              <a:buChar char="–"/>
              <a:defRPr/>
            </a:pPr>
            <a:r>
              <a:rPr lang="en-US" sz="2400" dirty="0"/>
              <a:t>A degree of mutual recognition must be assured</a:t>
            </a:r>
          </a:p>
          <a:p>
            <a:pPr lvl="1" eaLnBrk="1" fontAlgn="auto" hangingPunct="1">
              <a:spcAft>
                <a:spcPts val="0"/>
              </a:spcAft>
              <a:buFont typeface="Arial"/>
              <a:buChar char="–"/>
              <a:defRPr/>
            </a:pPr>
            <a:r>
              <a:rPr lang="en-US" sz="2400" dirty="0"/>
              <a:t>Challenge is harmonization</a:t>
            </a:r>
          </a:p>
          <a:p>
            <a:pPr eaLnBrk="1" fontAlgn="auto" hangingPunct="1">
              <a:spcAft>
                <a:spcPts val="0"/>
              </a:spcAft>
              <a:buFont typeface="Arial"/>
              <a:buChar char="•"/>
              <a:defRPr/>
            </a:pPr>
            <a:r>
              <a:rPr lang="en-US" sz="2400" dirty="0"/>
              <a:t>Constitutionalism</a:t>
            </a:r>
          </a:p>
          <a:p>
            <a:pPr lvl="1" eaLnBrk="1" fontAlgn="auto" hangingPunct="1">
              <a:spcAft>
                <a:spcPts val="0"/>
              </a:spcAft>
              <a:buFont typeface="Arial"/>
              <a:buChar char="–"/>
              <a:defRPr/>
            </a:pPr>
            <a:r>
              <a:rPr lang="en-US" sz="2400" dirty="0"/>
              <a:t>Norms to guide duties and obligations</a:t>
            </a:r>
          </a:p>
          <a:p>
            <a:pPr lvl="1" eaLnBrk="1" fontAlgn="auto" hangingPunct="1">
              <a:spcAft>
                <a:spcPts val="0"/>
              </a:spcAft>
              <a:buFont typeface="Arial"/>
              <a:buChar char="–"/>
              <a:defRPr/>
            </a:pPr>
            <a:r>
              <a:rPr lang="en-US" sz="2400" dirty="0"/>
              <a:t>Challenge is producing binding norms</a:t>
            </a:r>
            <a:endParaRPr lang="en-US" dirty="0" smtClean="0">
              <a:ea typeface="+mn-ea"/>
            </a:endParaRPr>
          </a:p>
          <a:p>
            <a:pPr lvl="1" eaLnBrk="1" fontAlgn="auto" hangingPunct="1">
              <a:spcAft>
                <a:spcPts val="0"/>
              </a:spcAft>
              <a:buFont typeface="Arial"/>
              <a:buChar char="–"/>
              <a:defRPr/>
            </a:pPr>
            <a:endParaRPr lang="en-US" dirty="0" smtClean="0">
              <a:ea typeface="+mn-ea"/>
            </a:endParaRPr>
          </a:p>
          <a:p>
            <a:pPr lvl="1" eaLnBrk="1" fontAlgn="auto" hangingPunct="1">
              <a:spcAft>
                <a:spcPts val="0"/>
              </a:spcAft>
              <a:buFont typeface="Arial"/>
              <a:buChar char="–"/>
              <a:defRPr/>
            </a:pPr>
            <a:endParaRPr lang="en-US" dirty="0" smtClean="0">
              <a:ea typeface="+mn-ea"/>
            </a:endParaRPr>
          </a:p>
        </p:txBody>
      </p:sp>
      <p:sp>
        <p:nvSpPr>
          <p:cNvPr id="6" name="Slide Number Placeholder 5"/>
          <p:cNvSpPr>
            <a:spLocks noGrp="1"/>
          </p:cNvSpPr>
          <p:nvPr>
            <p:ph type="sldNum" sz="quarter" idx="12"/>
          </p:nvPr>
        </p:nvSpPr>
        <p:spPr/>
        <p:txBody>
          <a:bodyPr/>
          <a:lstStyle/>
          <a:p>
            <a:pPr>
              <a:defRPr/>
            </a:pPr>
            <a:fld id="{18F7A42D-18DA-AF42-856C-270A54B7D5AB}" type="slidenum">
              <a:rPr lang="en-US"/>
              <a:pPr>
                <a:defRPr/>
              </a:pPr>
              <a:t>23</a:t>
            </a:fld>
            <a:endParaRPr lang="en-US" dirty="0"/>
          </a:p>
        </p:txBody>
      </p:sp>
    </p:spTree>
    <p:extLst>
      <p:ext uri="{BB962C8B-B14F-4D97-AF65-F5344CB8AC3E}">
        <p14:creationId xmlns:p14="http://schemas.microsoft.com/office/powerpoint/2010/main" val="2956570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dissolve">
                                      <p:cBhvr>
                                        <p:cTn id="18" dur="500"/>
                                        <p:tgtEl>
                                          <p:spTgt spid="7">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dissolve">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dissolve">
                                      <p:cBhvr>
                                        <p:cTn id="29" dur="500"/>
                                        <p:tgtEl>
                                          <p:spTgt spid="7">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dissolve">
                                      <p:cBhvr>
                                        <p:cTn id="3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Coexistence (with Containment)</a:t>
            </a:r>
            <a:endParaRPr lang="en-US" dirty="0">
              <a:solidFill>
                <a:srgbClr val="FFFFFF"/>
              </a:solidFill>
              <a:latin typeface="Calibri" charset="0"/>
            </a:endParaRPr>
          </a:p>
        </p:txBody>
      </p:sp>
      <p:sp>
        <p:nvSpPr>
          <p:cNvPr id="29698" name="Content Placeholder 2"/>
          <p:cNvSpPr>
            <a:spLocks noGrp="1"/>
          </p:cNvSpPr>
          <p:nvPr>
            <p:ph idx="1"/>
          </p:nvPr>
        </p:nvSpPr>
        <p:spPr/>
        <p:txBody>
          <a:bodyPr>
            <a:noAutofit/>
          </a:bodyPr>
          <a:lstStyle/>
          <a:p>
            <a:pPr eaLnBrk="1" hangingPunct="1"/>
            <a:r>
              <a:rPr lang="en-US" sz="2800" dirty="0"/>
              <a:t>Goal: Freedom to choose modes of production </a:t>
            </a:r>
          </a:p>
          <a:p>
            <a:pPr eaLnBrk="1" hangingPunct="1"/>
            <a:r>
              <a:rPr lang="en-US" sz="2800" dirty="0" smtClean="0"/>
              <a:t>Coexistence </a:t>
            </a:r>
            <a:r>
              <a:rPr lang="en-US" sz="2800" dirty="0"/>
              <a:t>demands foolproof </a:t>
            </a:r>
            <a:r>
              <a:rPr lang="en-US" sz="2800" dirty="0" smtClean="0"/>
              <a:t>borders (containment)</a:t>
            </a:r>
            <a:endParaRPr lang="en-US" sz="2800" dirty="0"/>
          </a:p>
          <a:p>
            <a:pPr eaLnBrk="1" hangingPunct="1"/>
            <a:r>
              <a:rPr lang="en-US" sz="2800" dirty="0"/>
              <a:t>“Contained” regimes typically cannot protect their boundaries against flows and transfers (of genes, organisms, actors, politics) </a:t>
            </a:r>
          </a:p>
        </p:txBody>
      </p:sp>
      <p:sp>
        <p:nvSpPr>
          <p:cNvPr id="6" name="Slide Number Placeholder 5"/>
          <p:cNvSpPr>
            <a:spLocks noGrp="1"/>
          </p:cNvSpPr>
          <p:nvPr>
            <p:ph type="sldNum" sz="quarter" idx="12"/>
          </p:nvPr>
        </p:nvSpPr>
        <p:spPr/>
        <p:txBody>
          <a:bodyPr/>
          <a:lstStyle/>
          <a:p>
            <a:pPr>
              <a:defRPr/>
            </a:pPr>
            <a:fld id="{72E4EA95-341C-3E41-924F-70E9C437FD5C}" type="slidenum">
              <a:rPr lang="en-US"/>
              <a:pPr>
                <a:defRPr/>
              </a:pPr>
              <a:t>24</a:t>
            </a:fld>
            <a:endParaRPr lang="en-US" dirty="0"/>
          </a:p>
        </p:txBody>
      </p:sp>
    </p:spTree>
    <p:extLst>
      <p:ext uri="{BB962C8B-B14F-4D97-AF65-F5344CB8AC3E}">
        <p14:creationId xmlns:p14="http://schemas.microsoft.com/office/powerpoint/2010/main" val="2506924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dissolv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dissolve">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dissolve">
                                      <p:cBhvr>
                                        <p:cTn id="17" dur="5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6"/>
          <p:cNvSpPr>
            <a:spLocks noGrp="1"/>
          </p:cNvSpPr>
          <p:nvPr>
            <p:ph type="title"/>
          </p:nvPr>
        </p:nvSpPr>
        <p:spPr/>
        <p:txBody>
          <a:bodyPr/>
          <a:lstStyle/>
          <a:p>
            <a:pPr eaLnBrk="1" hangingPunct="1"/>
            <a:r>
              <a:rPr lang="en-US" dirty="0"/>
              <a:t>Cosmopolitanism</a:t>
            </a:r>
          </a:p>
        </p:txBody>
      </p:sp>
      <p:sp>
        <p:nvSpPr>
          <p:cNvPr id="8" name="Content Placeholder 7"/>
          <p:cNvSpPr>
            <a:spLocks noGrp="1"/>
          </p:cNvSpPr>
          <p:nvPr>
            <p:ph idx="1"/>
          </p:nvPr>
        </p:nvSpPr>
        <p:spPr>
          <a:xfrm>
            <a:off x="457200" y="1600200"/>
            <a:ext cx="8229600" cy="4525963"/>
          </a:xfrm>
        </p:spPr>
        <p:txBody>
          <a:bodyPr rtlCol="0">
            <a:normAutofit lnSpcReduction="10000"/>
          </a:bodyPr>
          <a:lstStyle/>
          <a:p>
            <a:pPr eaLnBrk="1" fontAlgn="auto" hangingPunct="1">
              <a:spcAft>
                <a:spcPts val="0"/>
              </a:spcAft>
              <a:buFont typeface="Arial" pitchFamily="34" charset="0"/>
              <a:buChar char="•"/>
              <a:defRPr/>
            </a:pPr>
            <a:r>
              <a:rPr lang="en-US" sz="2800" dirty="0" smtClean="0">
                <a:ea typeface="+mn-ea"/>
                <a:cs typeface="+mn-cs"/>
              </a:rPr>
              <a:t>Goal: Regime of mutual </a:t>
            </a:r>
            <a:r>
              <a:rPr lang="en-US" sz="2800" dirty="0" smtClean="0"/>
              <a:t>recognition</a:t>
            </a:r>
            <a:endParaRPr lang="en-US" sz="2800" dirty="0" smtClean="0">
              <a:ea typeface="+mn-ea"/>
              <a:cs typeface="+mn-cs"/>
            </a:endParaRPr>
          </a:p>
          <a:p>
            <a:pPr eaLnBrk="1" fontAlgn="auto" hangingPunct="1">
              <a:spcAft>
                <a:spcPts val="0"/>
              </a:spcAft>
              <a:buFont typeface="Arial" pitchFamily="34" charset="0"/>
              <a:buChar char="•"/>
              <a:defRPr/>
            </a:pPr>
            <a:r>
              <a:rPr lang="en-US" sz="2800" dirty="0" smtClean="0">
                <a:ea typeface="+mn-ea"/>
                <a:cs typeface="+mn-cs"/>
              </a:rPr>
              <a:t>How good is our record? </a:t>
            </a:r>
          </a:p>
          <a:p>
            <a:pPr lvl="1" eaLnBrk="1" fontAlgn="auto" hangingPunct="1">
              <a:spcAft>
                <a:spcPts val="0"/>
              </a:spcAft>
              <a:buFont typeface="Arial" pitchFamily="34" charset="0"/>
              <a:buChar char="–"/>
              <a:defRPr/>
            </a:pPr>
            <a:r>
              <a:rPr lang="en-US" sz="2600" dirty="0" smtClean="0">
                <a:ea typeface="+mn-ea"/>
              </a:rPr>
              <a:t>Not good at recognizing cross-cultural divergences in risk creation and management</a:t>
            </a:r>
          </a:p>
          <a:p>
            <a:pPr lvl="2">
              <a:buFont typeface="Arial" pitchFamily="34" charset="0"/>
              <a:buChar char="–"/>
              <a:defRPr/>
            </a:pPr>
            <a:r>
              <a:rPr lang="en-US" sz="2400" dirty="0" smtClean="0"/>
              <a:t>Product vs. process regulation for example</a:t>
            </a:r>
            <a:endParaRPr lang="en-US" sz="2400" dirty="0" smtClean="0">
              <a:ea typeface="+mn-ea"/>
            </a:endParaRPr>
          </a:p>
          <a:p>
            <a:pPr lvl="1" eaLnBrk="1" fontAlgn="auto" hangingPunct="1">
              <a:spcAft>
                <a:spcPts val="0"/>
              </a:spcAft>
              <a:buFont typeface="Arial" pitchFamily="34" charset="0"/>
              <a:buChar char="–"/>
              <a:defRPr/>
            </a:pPr>
            <a:r>
              <a:rPr lang="en-US" sz="2600" dirty="0" smtClean="0">
                <a:ea typeface="+mn-ea"/>
              </a:rPr>
              <a:t>Not good at recognizing sociality of material products</a:t>
            </a:r>
          </a:p>
          <a:p>
            <a:pPr lvl="2">
              <a:buFont typeface="Arial" pitchFamily="34" charset="0"/>
              <a:buChar char="–"/>
              <a:defRPr/>
            </a:pPr>
            <a:r>
              <a:rPr lang="en-US" sz="2400" dirty="0" smtClean="0"/>
              <a:t>Stem cell narratives for example</a:t>
            </a:r>
            <a:endParaRPr lang="en-US" sz="2400" dirty="0" smtClean="0">
              <a:ea typeface="+mn-ea"/>
            </a:endParaRPr>
          </a:p>
          <a:p>
            <a:pPr lvl="1" eaLnBrk="1" fontAlgn="auto" hangingPunct="1">
              <a:spcAft>
                <a:spcPts val="0"/>
              </a:spcAft>
              <a:buFont typeface="Arial" pitchFamily="34" charset="0"/>
              <a:buChar char="–"/>
              <a:defRPr/>
            </a:pPr>
            <a:r>
              <a:rPr lang="en-US" sz="2600" dirty="0" smtClean="0"/>
              <a:t>Not good at recognizing alternative procedural approaches to balancing uncertainties</a:t>
            </a:r>
          </a:p>
          <a:p>
            <a:pPr lvl="2">
              <a:buFont typeface="Arial" pitchFamily="34" charset="0"/>
              <a:buChar char="–"/>
              <a:defRPr/>
            </a:pPr>
            <a:r>
              <a:rPr lang="en-US" sz="2200" dirty="0" smtClean="0"/>
              <a:t>Precaution in EU and US for example</a:t>
            </a:r>
            <a:endParaRPr lang="en-US" dirty="0">
              <a:ea typeface="+mn-ea"/>
            </a:endParaRPr>
          </a:p>
        </p:txBody>
      </p:sp>
      <p:sp>
        <p:nvSpPr>
          <p:cNvPr id="6" name="Slide Number Placeholder 5"/>
          <p:cNvSpPr>
            <a:spLocks noGrp="1"/>
          </p:cNvSpPr>
          <p:nvPr>
            <p:ph type="sldNum" sz="quarter" idx="12"/>
          </p:nvPr>
        </p:nvSpPr>
        <p:spPr/>
        <p:txBody>
          <a:bodyPr/>
          <a:lstStyle/>
          <a:p>
            <a:pPr>
              <a:defRPr/>
            </a:pPr>
            <a:fld id="{466BE68A-905E-614D-B31C-878CBDDB9DDF}" type="slidenum">
              <a:rPr lang="en-US"/>
              <a:pPr>
                <a:defRPr/>
              </a:pPr>
              <a:t>25</a:t>
            </a:fld>
            <a:endParaRPr lang="en-US" dirty="0"/>
          </a:p>
        </p:txBody>
      </p:sp>
    </p:spTree>
    <p:extLst>
      <p:ext uri="{BB962C8B-B14F-4D97-AF65-F5344CB8AC3E}">
        <p14:creationId xmlns:p14="http://schemas.microsoft.com/office/powerpoint/2010/main" val="1168951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dissolve">
                                      <p:cBhvr>
                                        <p:cTn id="21" dur="500"/>
                                        <p:tgtEl>
                                          <p:spTgt spid="8">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dissolve">
                                      <p:cBhvr>
                                        <p:cTn id="24" dur="500"/>
                                        <p:tgtEl>
                                          <p:spTgt spid="8">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dissolve">
                                      <p:cBhvr>
                                        <p:cTn id="3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37350"/>
            <a:ext cx="8229600" cy="1143000"/>
          </a:xfrm>
        </p:spPr>
        <p:txBody>
          <a:bodyPr/>
          <a:lstStyle/>
          <a:p>
            <a:pPr eaLnBrk="1" hangingPunct="1"/>
            <a:r>
              <a:rPr lang="en-US" dirty="0"/>
              <a:t>Constitutionalism</a:t>
            </a:r>
          </a:p>
        </p:txBody>
      </p:sp>
      <p:sp>
        <p:nvSpPr>
          <p:cNvPr id="3" name="Content Placeholder 2"/>
          <p:cNvSpPr>
            <a:spLocks noGrp="1"/>
          </p:cNvSpPr>
          <p:nvPr>
            <p:ph idx="1"/>
          </p:nvPr>
        </p:nvSpPr>
        <p:spPr>
          <a:xfrm>
            <a:off x="457200" y="1417638"/>
            <a:ext cx="8229600" cy="4708525"/>
          </a:xfrm>
        </p:spPr>
        <p:txBody>
          <a:bodyPr rtlCol="0">
            <a:normAutofit lnSpcReduction="10000"/>
          </a:bodyPr>
          <a:lstStyle/>
          <a:p>
            <a:pPr eaLnBrk="1" fontAlgn="auto" hangingPunct="1">
              <a:lnSpc>
                <a:spcPct val="120000"/>
              </a:lnSpc>
              <a:spcBef>
                <a:spcPts val="0"/>
              </a:spcBef>
              <a:spcAft>
                <a:spcPts val="0"/>
              </a:spcAft>
              <a:buFont typeface="Arial" pitchFamily="34" charset="0"/>
              <a:buChar char="•"/>
              <a:defRPr/>
            </a:pPr>
            <a:r>
              <a:rPr lang="en-US" sz="2400" dirty="0" smtClean="0">
                <a:ea typeface="+mn-ea"/>
                <a:cs typeface="+mn-cs"/>
              </a:rPr>
              <a:t>Goal: Regime of ordered responsibilities (including responsibilities for knowledge)</a:t>
            </a:r>
          </a:p>
          <a:p>
            <a:pPr eaLnBrk="1" fontAlgn="auto" hangingPunct="1">
              <a:lnSpc>
                <a:spcPct val="120000"/>
              </a:lnSpc>
              <a:spcBef>
                <a:spcPts val="0"/>
              </a:spcBef>
              <a:spcAft>
                <a:spcPts val="0"/>
              </a:spcAft>
              <a:buFont typeface="Arial" pitchFamily="34" charset="0"/>
              <a:buChar char="•"/>
              <a:defRPr/>
            </a:pPr>
            <a:r>
              <a:rPr lang="en-US" sz="2400" dirty="0" smtClean="0">
                <a:ea typeface="+mn-ea"/>
                <a:cs typeface="+mn-cs"/>
              </a:rPr>
              <a:t>What should be negotiated in a constitutional convention on emerging biotechnologies?</a:t>
            </a:r>
          </a:p>
          <a:p>
            <a:pPr lvl="1" eaLnBrk="1" fontAlgn="auto" hangingPunct="1">
              <a:lnSpc>
                <a:spcPct val="130000"/>
              </a:lnSpc>
              <a:spcBef>
                <a:spcPts val="0"/>
              </a:spcBef>
              <a:spcAft>
                <a:spcPts val="0"/>
              </a:spcAft>
              <a:buFont typeface="Arial" pitchFamily="34" charset="0"/>
              <a:buChar char="–"/>
              <a:defRPr/>
            </a:pPr>
            <a:r>
              <a:rPr lang="en-US" sz="2400" dirty="0" smtClean="0">
                <a:ea typeface="+mn-ea"/>
              </a:rPr>
              <a:t>Theories of science and proof (civic epistemologies)</a:t>
            </a:r>
          </a:p>
          <a:p>
            <a:pPr lvl="2" eaLnBrk="1" fontAlgn="auto" hangingPunct="1">
              <a:lnSpc>
                <a:spcPct val="130000"/>
              </a:lnSpc>
              <a:spcBef>
                <a:spcPts val="0"/>
              </a:spcBef>
              <a:spcAft>
                <a:spcPts val="0"/>
              </a:spcAft>
              <a:buFont typeface="Arial" pitchFamily="34" charset="0"/>
              <a:buChar char="•"/>
              <a:defRPr/>
            </a:pPr>
            <a:r>
              <a:rPr lang="en-US" sz="2000" dirty="0" smtClean="0"/>
              <a:t>E.g., nature of public demnstrations</a:t>
            </a:r>
          </a:p>
          <a:p>
            <a:pPr lvl="1" eaLnBrk="1" fontAlgn="auto" hangingPunct="1">
              <a:lnSpc>
                <a:spcPct val="130000"/>
              </a:lnSpc>
              <a:spcBef>
                <a:spcPts val="0"/>
              </a:spcBef>
              <a:spcAft>
                <a:spcPts val="0"/>
              </a:spcAft>
              <a:buFont typeface="Arial" pitchFamily="34" charset="0"/>
              <a:buChar char="–"/>
              <a:defRPr/>
            </a:pPr>
            <a:r>
              <a:rPr lang="en-US" sz="2400" dirty="0" smtClean="0">
                <a:ea typeface="+mn-ea"/>
              </a:rPr>
              <a:t>Principles of delegation to experts</a:t>
            </a:r>
          </a:p>
          <a:p>
            <a:pPr lvl="2" eaLnBrk="1" fontAlgn="auto" hangingPunct="1">
              <a:lnSpc>
                <a:spcPct val="130000"/>
              </a:lnSpc>
              <a:spcBef>
                <a:spcPts val="0"/>
              </a:spcBef>
              <a:spcAft>
                <a:spcPts val="0"/>
              </a:spcAft>
              <a:buFont typeface="Arial" pitchFamily="34" charset="0"/>
              <a:buChar char="•"/>
              <a:defRPr/>
            </a:pPr>
            <a:r>
              <a:rPr lang="en-US" sz="2000" dirty="0" smtClean="0">
                <a:ea typeface="+mn-ea"/>
              </a:rPr>
              <a:t>Scientific advice and “the fifth branch”</a:t>
            </a:r>
          </a:p>
          <a:p>
            <a:pPr lvl="1" eaLnBrk="1" fontAlgn="auto" hangingPunct="1">
              <a:lnSpc>
                <a:spcPct val="130000"/>
              </a:lnSpc>
              <a:spcBef>
                <a:spcPts val="0"/>
              </a:spcBef>
              <a:spcAft>
                <a:spcPts val="0"/>
              </a:spcAft>
              <a:buFont typeface="Arial" pitchFamily="34" charset="0"/>
              <a:buChar char="–"/>
              <a:defRPr/>
            </a:pPr>
            <a:r>
              <a:rPr lang="en-US" sz="2400" dirty="0" smtClean="0">
                <a:ea typeface="+mn-ea"/>
              </a:rPr>
              <a:t>Principles of accountability for public reason</a:t>
            </a:r>
          </a:p>
          <a:p>
            <a:pPr lvl="2" eaLnBrk="1" fontAlgn="auto" hangingPunct="1">
              <a:lnSpc>
                <a:spcPct val="130000"/>
              </a:lnSpc>
              <a:spcBef>
                <a:spcPts val="0"/>
              </a:spcBef>
              <a:spcAft>
                <a:spcPts val="0"/>
              </a:spcAft>
              <a:buFont typeface="Arial" pitchFamily="34" charset="0"/>
              <a:buChar char="•"/>
              <a:defRPr/>
            </a:pPr>
            <a:r>
              <a:rPr lang="en-US" sz="2000" dirty="0" smtClean="0">
                <a:ea typeface="+mn-ea"/>
              </a:rPr>
              <a:t>Procedures for public participation</a:t>
            </a:r>
          </a:p>
          <a:p>
            <a:pPr lvl="2" eaLnBrk="1" fontAlgn="auto" hangingPunct="1">
              <a:lnSpc>
                <a:spcPct val="130000"/>
              </a:lnSpc>
              <a:spcBef>
                <a:spcPts val="0"/>
              </a:spcBef>
              <a:spcAft>
                <a:spcPts val="0"/>
              </a:spcAft>
              <a:buFont typeface="Arial" pitchFamily="34" charset="0"/>
              <a:buChar char="•"/>
              <a:defRPr/>
            </a:pPr>
            <a:r>
              <a:rPr lang="en-US" sz="2000" dirty="0" smtClean="0">
                <a:ea typeface="+mn-ea"/>
              </a:rPr>
              <a:t>Challenges and controversies</a:t>
            </a:r>
            <a:endParaRPr lang="en-US" sz="2000" dirty="0">
              <a:ea typeface="+mn-ea"/>
            </a:endParaRPr>
          </a:p>
        </p:txBody>
      </p:sp>
      <p:sp>
        <p:nvSpPr>
          <p:cNvPr id="6" name="Slide Number Placeholder 5"/>
          <p:cNvSpPr>
            <a:spLocks noGrp="1"/>
          </p:cNvSpPr>
          <p:nvPr>
            <p:ph type="sldNum" sz="quarter" idx="12"/>
          </p:nvPr>
        </p:nvSpPr>
        <p:spPr/>
        <p:txBody>
          <a:bodyPr/>
          <a:lstStyle/>
          <a:p>
            <a:pPr>
              <a:defRPr/>
            </a:pPr>
            <a:fld id="{060F5DD6-CD76-794C-AAC2-8A653979065D}" type="slidenum">
              <a:rPr lang="en-US"/>
              <a:pPr>
                <a:defRPr/>
              </a:pPr>
              <a:t>26</a:t>
            </a:fld>
            <a:endParaRPr lang="en-US" dirty="0"/>
          </a:p>
        </p:txBody>
      </p:sp>
    </p:spTree>
    <p:extLst>
      <p:ext uri="{BB962C8B-B14F-4D97-AF65-F5344CB8AC3E}">
        <p14:creationId xmlns:p14="http://schemas.microsoft.com/office/powerpoint/2010/main" val="4264954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002" y="2551837"/>
            <a:ext cx="8715998" cy="1754327"/>
          </a:xfrm>
          <a:prstGeom prst="rect">
            <a:avLst/>
          </a:prstGeom>
          <a:noFill/>
        </p:spPr>
        <p:txBody>
          <a:bodyPr wrap="none" rtlCol="0">
            <a:spAutoFit/>
          </a:bodyPr>
          <a:lstStyle/>
          <a:p>
            <a:pPr algn="ctr"/>
            <a:r>
              <a:rPr lang="en-US" sz="3600" b="1" dirty="0" smtClean="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rPr>
              <a:t>Hans Jonas (1976):</a:t>
            </a:r>
          </a:p>
          <a:p>
            <a:pPr algn="ctr"/>
            <a:r>
              <a:rPr lang="en-US" sz="3600" b="1" dirty="0" smtClean="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rPr>
              <a:t>“Scientific inquiry claims untrammeled </a:t>
            </a:r>
          </a:p>
          <a:p>
            <a:pPr algn="ctr"/>
            <a:r>
              <a:rPr lang="en-US" sz="3600" b="1" dirty="0" smtClean="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rPr>
              <a:t>freedom for itself.”</a:t>
            </a:r>
            <a:endParaRPr lang="en-US" sz="36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2626130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ctator sport soccer- New Yorker 201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 y="0"/>
            <a:ext cx="8746958" cy="6858000"/>
          </a:xfrm>
          <a:prstGeom prst="rect">
            <a:avLst/>
          </a:prstGeom>
        </p:spPr>
      </p:pic>
      <p:sp>
        <p:nvSpPr>
          <p:cNvPr id="6" name="TextBox 5"/>
          <p:cNvSpPr txBox="1"/>
          <p:nvPr/>
        </p:nvSpPr>
        <p:spPr>
          <a:xfrm>
            <a:off x="2136778" y="2274838"/>
            <a:ext cx="4870444"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48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Science</a:t>
            </a:r>
          </a:p>
          <a:p>
            <a:pPr algn="ctr"/>
            <a:r>
              <a:rPr lang="en-US" sz="48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i</a:t>
            </a:r>
            <a:r>
              <a:rPr lang="en-US" sz="48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s not a</a:t>
            </a:r>
          </a:p>
          <a:p>
            <a:pPr algn="ctr"/>
            <a:r>
              <a:rPr lang="en-US" sz="48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s</a:t>
            </a:r>
            <a:r>
              <a:rPr lang="en-US" sz="48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pectator sport!</a:t>
            </a:r>
            <a:endParaRPr lang="en-US" sz="48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551388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00" fill="hold"/>
                                        <p:tgtEl>
                                          <p:spTgt spid="6"/>
                                        </p:tgtEl>
                                        <p:attrNameLst>
                                          <p:attrName>ppt_w</p:attrName>
                                        </p:attrNameLst>
                                      </p:cBhvr>
                                      <p:tavLst>
                                        <p:tav tm="0">
                                          <p:val>
                                            <p:strVal val="#ppt_w*0.70"/>
                                          </p:val>
                                        </p:tav>
                                        <p:tav tm="100000">
                                          <p:val>
                                            <p:strVal val="#ppt_w"/>
                                          </p:val>
                                        </p:tav>
                                      </p:tavLst>
                                    </p:anim>
                                    <p:anim calcmode="lin" valueType="num">
                                      <p:cBhvr>
                                        <p:cTn id="8" dur="700" fill="hold"/>
                                        <p:tgtEl>
                                          <p:spTgt spid="6"/>
                                        </p:tgtEl>
                                        <p:attrNameLst>
                                          <p:attrName>ppt_h</p:attrName>
                                        </p:attrNameLst>
                                      </p:cBhvr>
                                      <p:tavLst>
                                        <p:tav tm="0">
                                          <p:val>
                                            <p:strVal val="#ppt_h"/>
                                          </p:val>
                                        </p:tav>
                                        <p:tav tm="100000">
                                          <p:val>
                                            <p:strVal val="#ppt_h"/>
                                          </p:val>
                                        </p:tav>
                                      </p:tavLst>
                                    </p:anim>
                                    <p:animEffect transition="in" filter="fade">
                                      <p:cBhvr>
                                        <p:cTn id="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856" y="728662"/>
            <a:ext cx="8655304" cy="549757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765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xmlns:p14="http://schemas.microsoft.com/office/powerpoint/2010/main" spd="slow">
        <p:push dir="u"/>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927"/>
            <a:ext cx="8229600" cy="754966"/>
          </a:xfrm>
        </p:spPr>
        <p:txBody>
          <a:bodyPr>
            <a:normAutofit/>
          </a:bodyPr>
          <a:lstStyle/>
          <a:p>
            <a:r>
              <a:rPr lang="en-US" dirty="0" smtClean="0"/>
              <a:t>Oviedo Convention</a:t>
            </a:r>
            <a:endParaRPr lang="en-US" dirty="0"/>
          </a:p>
        </p:txBody>
      </p:sp>
      <p:sp>
        <p:nvSpPr>
          <p:cNvPr id="3" name="Content Placeholder 2"/>
          <p:cNvSpPr>
            <a:spLocks noGrp="1"/>
          </p:cNvSpPr>
          <p:nvPr>
            <p:ph idx="1"/>
          </p:nvPr>
        </p:nvSpPr>
        <p:spPr>
          <a:xfrm>
            <a:off x="457200" y="1057255"/>
            <a:ext cx="8229600" cy="4938712"/>
          </a:xfrm>
        </p:spPr>
        <p:txBody>
          <a:bodyPr>
            <a:normAutofit/>
          </a:bodyPr>
          <a:lstStyle/>
          <a:p>
            <a:pPr marL="0" indent="0">
              <a:lnSpc>
                <a:spcPct val="90000"/>
              </a:lnSpc>
              <a:buNone/>
            </a:pPr>
            <a:r>
              <a:rPr lang="en-US" sz="2400" b="1" dirty="0"/>
              <a:t>Article 1 – Purpose and object</a:t>
            </a:r>
            <a:r>
              <a:rPr lang="en-US" sz="2400" dirty="0" smtClean="0">
                <a:effectLst/>
              </a:rPr>
              <a:t> </a:t>
            </a:r>
          </a:p>
          <a:p>
            <a:pPr marL="0" indent="0">
              <a:lnSpc>
                <a:spcPct val="90000"/>
              </a:lnSpc>
              <a:buNone/>
            </a:pPr>
            <a:r>
              <a:rPr lang="en-US" sz="2400" dirty="0" smtClean="0">
                <a:effectLst/>
              </a:rPr>
              <a:t>Parties to this Convention shall protect the dignity and identity of all human beings and guarantee everyone, without discrimination, respect for their integrity and other rights and fundamental freedoms with regard to the application of biology and medicine. </a:t>
            </a:r>
          </a:p>
          <a:p>
            <a:pPr marL="0" indent="0">
              <a:lnSpc>
                <a:spcPct val="90000"/>
              </a:lnSpc>
              <a:buNone/>
            </a:pPr>
            <a:r>
              <a:rPr lang="en-US" sz="2400" b="1" dirty="0" smtClean="0"/>
              <a:t>Article </a:t>
            </a:r>
            <a:r>
              <a:rPr lang="en-US" sz="2400" b="1" dirty="0"/>
              <a:t>2 – Primacy of the human being</a:t>
            </a:r>
            <a:r>
              <a:rPr lang="en-US" sz="2400" dirty="0" smtClean="0">
                <a:effectLst/>
              </a:rPr>
              <a:t> </a:t>
            </a:r>
          </a:p>
          <a:p>
            <a:pPr marL="0" indent="0">
              <a:lnSpc>
                <a:spcPct val="90000"/>
              </a:lnSpc>
              <a:buNone/>
            </a:pPr>
            <a:r>
              <a:rPr lang="en-US" sz="2400" dirty="0" smtClean="0">
                <a:effectLst/>
              </a:rPr>
              <a:t>The interests and welfare of the human being shall prevail over the sole interest of society or science.</a:t>
            </a:r>
            <a:endParaRPr lang="en-US" sz="2000" dirty="0" smtClean="0">
              <a:effectLst/>
            </a:endParaRPr>
          </a:p>
        </p:txBody>
      </p:sp>
      <p:sp>
        <p:nvSpPr>
          <p:cNvPr id="6" name="TextBox 5"/>
          <p:cNvSpPr txBox="1"/>
          <p:nvPr/>
        </p:nvSpPr>
        <p:spPr>
          <a:xfrm>
            <a:off x="457200" y="4696678"/>
            <a:ext cx="8229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Article 13 – Interventions on the human genome</a:t>
            </a:r>
            <a:r>
              <a:rPr lang="en-US" sz="2400" dirty="0" smtClean="0">
                <a:effectLst/>
              </a:rPr>
              <a:t> </a:t>
            </a:r>
          </a:p>
          <a:p>
            <a:r>
              <a:rPr lang="en-US" sz="2400" dirty="0" smtClean="0">
                <a:effectLst/>
              </a:rPr>
              <a:t>An intervention seeking to modify the human genome may only be undertaken for preventive, diagnostic or therapeutic purposes and only if its aim is not to introduce any modification in the genome of any descendants.  </a:t>
            </a:r>
          </a:p>
        </p:txBody>
      </p:sp>
    </p:spTree>
    <p:extLst>
      <p:ext uri="{BB962C8B-B14F-4D97-AF65-F5344CB8AC3E}">
        <p14:creationId xmlns:p14="http://schemas.microsoft.com/office/powerpoint/2010/main" val="2528227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7380" y="2828836"/>
            <a:ext cx="5109241" cy="1200329"/>
          </a:xfrm>
          <a:prstGeom prst="rect">
            <a:avLst/>
          </a:prstGeom>
          <a:noFill/>
        </p:spPr>
        <p:txBody>
          <a:bodyPr wrap="none" rtlCol="0">
            <a:spAutoFit/>
          </a:bodyPr>
          <a:lstStyle/>
          <a:p>
            <a:r>
              <a:rPr lang="en-US" sz="72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Thank you!</a:t>
            </a:r>
            <a:endParaRPr lang="en-US" sz="7200" b="1" dirty="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733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734E1B-C2A5-E84E-BC86-4431E577D528}" type="slidenum">
              <a:rPr lang="en-US" smtClean="0"/>
              <a:t>4</a:t>
            </a:fld>
            <a:endParaRPr lang="en-US" dirty="0"/>
          </a:p>
        </p:txBody>
      </p:sp>
      <p:pic>
        <p:nvPicPr>
          <p:cNvPr id="5" name="Picture 4" descr="Sykora-Kaplan-Ovied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5101"/>
            <a:ext cx="8997188" cy="3899535"/>
          </a:xfrm>
          <a:prstGeom prst="rect">
            <a:avLst/>
          </a:prstGeom>
        </p:spPr>
        <p:style>
          <a:lnRef idx="2">
            <a:schemeClr val="accent5"/>
          </a:lnRef>
          <a:fillRef idx="1">
            <a:schemeClr val="lt1"/>
          </a:fillRef>
          <a:effectRef idx="0">
            <a:schemeClr val="accent5"/>
          </a:effectRef>
          <a:fontRef idx="minor">
            <a:schemeClr val="dk1"/>
          </a:fontRef>
        </p:style>
      </p:pic>
      <p:sp>
        <p:nvSpPr>
          <p:cNvPr id="6" name="Oval Callout 5"/>
          <p:cNvSpPr/>
          <p:nvPr/>
        </p:nvSpPr>
        <p:spPr>
          <a:xfrm>
            <a:off x="4239452" y="3106158"/>
            <a:ext cx="4757736" cy="1819074"/>
          </a:xfrm>
          <a:prstGeom prst="wedgeEllipseCallou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65773" y="617799"/>
            <a:ext cx="7612455" cy="523220"/>
          </a:xfrm>
          <a:prstGeom prst="rect">
            <a:avLst/>
          </a:prstGeom>
          <a:noFill/>
        </p:spPr>
        <p:txBody>
          <a:bodyPr wrap="none" rtlCol="0">
            <a:spAutoFit/>
          </a:bodyPr>
          <a:lstStyle/>
          <a:p>
            <a:r>
              <a:rPr lang="en-US" sz="2800" b="1" dirty="0" smtClean="0">
                <a:solidFill>
                  <a:srgbClr val="D1282E"/>
                </a:solidFill>
                <a:latin typeface="+mj-lt"/>
              </a:rPr>
              <a:t>Sykora &amp; Caplan, </a:t>
            </a:r>
            <a:r>
              <a:rPr lang="en-US" sz="2800" b="1" i="1" dirty="0" smtClean="0">
                <a:solidFill>
                  <a:srgbClr val="D1282E"/>
                </a:solidFill>
                <a:latin typeface="+mj-lt"/>
              </a:rPr>
              <a:t>EMBO Reports </a:t>
            </a:r>
            <a:r>
              <a:rPr lang="en-US" sz="2800" b="1" dirty="0" smtClean="0">
                <a:solidFill>
                  <a:srgbClr val="D1282E"/>
                </a:solidFill>
                <a:latin typeface="+mj-lt"/>
              </a:rPr>
              <a:t>2017</a:t>
            </a:r>
            <a:endParaRPr lang="en-US" sz="2800" b="1" dirty="0">
              <a:solidFill>
                <a:srgbClr val="D1282E"/>
              </a:solidFill>
              <a:latin typeface="+mj-lt"/>
            </a:endParaRPr>
          </a:p>
        </p:txBody>
      </p:sp>
    </p:spTree>
    <p:extLst>
      <p:ext uri="{BB962C8B-B14F-4D97-AF65-F5344CB8AC3E}">
        <p14:creationId xmlns:p14="http://schemas.microsoft.com/office/powerpoint/2010/main" val="2196326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199" y="152718"/>
            <a:ext cx="7438137" cy="1371600"/>
          </a:xfrm>
        </p:spPr>
        <p:txBody>
          <a:bodyPr>
            <a:normAutofit/>
          </a:bodyPr>
          <a:lstStyle/>
          <a:p>
            <a:pPr eaLnBrk="1" hangingPunct="1">
              <a:defRPr/>
            </a:pPr>
            <a:r>
              <a:rPr lang="en-US" dirty="0" smtClean="0">
                <a:cs typeface="+mj-cs"/>
              </a:rPr>
              <a:t>(re)connecting technology with norms?</a:t>
            </a:r>
          </a:p>
        </p:txBody>
      </p:sp>
      <p:sp>
        <p:nvSpPr>
          <p:cNvPr id="70659" name="Rectangle 3"/>
          <p:cNvSpPr>
            <a:spLocks noGrp="1" noChangeArrowheads="1"/>
          </p:cNvSpPr>
          <p:nvPr>
            <p:ph idx="1"/>
          </p:nvPr>
        </p:nvSpPr>
        <p:spPr/>
        <p:txBody>
          <a:bodyPr>
            <a:normAutofit fontScale="85000" lnSpcReduction="20000"/>
          </a:bodyPr>
          <a:lstStyle/>
          <a:p>
            <a:pPr eaLnBrk="1" hangingPunct="1">
              <a:lnSpc>
                <a:spcPct val="90000"/>
              </a:lnSpc>
              <a:defRPr/>
            </a:pPr>
            <a:r>
              <a:rPr lang="en-US" sz="3200" dirty="0" smtClean="0">
                <a:cs typeface="+mn-cs"/>
              </a:rPr>
              <a:t>A framework for analysis</a:t>
            </a:r>
          </a:p>
          <a:p>
            <a:pPr lvl="1">
              <a:lnSpc>
                <a:spcPct val="90000"/>
              </a:lnSpc>
              <a:defRPr/>
            </a:pPr>
            <a:r>
              <a:rPr lang="en-US" sz="2800" dirty="0" smtClean="0"/>
              <a:t>Narratives</a:t>
            </a:r>
          </a:p>
          <a:p>
            <a:pPr>
              <a:lnSpc>
                <a:spcPct val="90000"/>
              </a:lnSpc>
              <a:defRPr/>
            </a:pPr>
            <a:r>
              <a:rPr lang="en-US" sz="3200" dirty="0" smtClean="0"/>
              <a:t>Disentangling lines of discourse</a:t>
            </a:r>
          </a:p>
          <a:p>
            <a:pPr lvl="1" eaLnBrk="1" hangingPunct="1">
              <a:lnSpc>
                <a:spcPct val="90000"/>
              </a:lnSpc>
              <a:defRPr/>
            </a:pPr>
            <a:r>
              <a:rPr lang="en-US" sz="2800" dirty="0" smtClean="0"/>
              <a:t>Scientific</a:t>
            </a:r>
          </a:p>
          <a:p>
            <a:pPr lvl="1" eaLnBrk="1" hangingPunct="1">
              <a:lnSpc>
                <a:spcPct val="90000"/>
              </a:lnSpc>
              <a:defRPr/>
            </a:pPr>
            <a:r>
              <a:rPr lang="en-US" sz="2800" dirty="0" smtClean="0"/>
              <a:t>Legal</a:t>
            </a:r>
          </a:p>
          <a:p>
            <a:pPr lvl="1" eaLnBrk="1" hangingPunct="1">
              <a:lnSpc>
                <a:spcPct val="90000"/>
              </a:lnSpc>
              <a:defRPr/>
            </a:pPr>
            <a:r>
              <a:rPr lang="en-US" sz="2800" dirty="0" smtClean="0"/>
              <a:t>Ethical</a:t>
            </a:r>
          </a:p>
          <a:p>
            <a:pPr>
              <a:lnSpc>
                <a:spcPct val="90000"/>
              </a:lnSpc>
              <a:defRPr/>
            </a:pPr>
            <a:r>
              <a:rPr lang="en-US" sz="3200" dirty="0" smtClean="0">
                <a:cs typeface="+mn-cs"/>
              </a:rPr>
              <a:t>Biopolitical orders</a:t>
            </a:r>
          </a:p>
          <a:p>
            <a:pPr lvl="1">
              <a:lnSpc>
                <a:spcPct val="90000"/>
              </a:lnSpc>
              <a:defRPr/>
            </a:pPr>
            <a:r>
              <a:rPr lang="en-US" sz="2800" dirty="0" smtClean="0"/>
              <a:t>Coexistence</a:t>
            </a:r>
          </a:p>
          <a:p>
            <a:pPr lvl="1">
              <a:lnSpc>
                <a:spcPct val="90000"/>
              </a:lnSpc>
              <a:defRPr/>
            </a:pPr>
            <a:r>
              <a:rPr lang="en-US" sz="2800" dirty="0" smtClean="0"/>
              <a:t>Cosmopolitanism</a:t>
            </a:r>
          </a:p>
          <a:p>
            <a:pPr lvl="1">
              <a:lnSpc>
                <a:spcPct val="90000"/>
              </a:lnSpc>
              <a:defRPr/>
            </a:pPr>
            <a:r>
              <a:rPr lang="en-US" sz="2800" dirty="0" smtClean="0"/>
              <a:t>Constitutionalism</a:t>
            </a:r>
          </a:p>
          <a:p>
            <a:pPr eaLnBrk="1" hangingPunct="1">
              <a:lnSpc>
                <a:spcPct val="90000"/>
              </a:lnSpc>
              <a:defRPr/>
            </a:pPr>
            <a:r>
              <a:rPr lang="en-US" sz="3200" dirty="0" smtClean="0">
                <a:cs typeface="+mn-cs"/>
              </a:rPr>
              <a:t>Conclusions </a:t>
            </a:r>
            <a:endParaRPr lang="en-US" sz="1800" dirty="0" smtClean="0">
              <a:cs typeface="+mn-cs"/>
            </a:endParaRPr>
          </a:p>
        </p:txBody>
      </p:sp>
      <p:sp>
        <p:nvSpPr>
          <p:cNvPr id="3" name="Slide Number Placeholder 2"/>
          <p:cNvSpPr>
            <a:spLocks noGrp="1"/>
          </p:cNvSpPr>
          <p:nvPr>
            <p:ph type="sldNum" sz="quarter" idx="12"/>
          </p:nvPr>
        </p:nvSpPr>
        <p:spPr/>
        <p:txBody>
          <a:bodyPr>
            <a:normAutofit fontScale="92500" lnSpcReduction="20000"/>
          </a:bodyPr>
          <a:lstStyle/>
          <a:p>
            <a:fld id="{7F0A0967-D23B-F244-AE34-BD6813C2203B}" type="slidenum">
              <a:rPr lang="en-US" smtClean="0"/>
              <a:t>5</a:t>
            </a:fld>
            <a:endParaRPr lang="en-US" dirty="0"/>
          </a:p>
        </p:txBody>
      </p:sp>
    </p:spTree>
    <p:extLst>
      <p:ext uri="{BB962C8B-B14F-4D97-AF65-F5344CB8AC3E}">
        <p14:creationId xmlns:p14="http://schemas.microsoft.com/office/powerpoint/2010/main" val="2651609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 calcmode="lin" valueType="num">
                                      <p:cBhvr additive="base">
                                        <p:cTn id="11"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 calcmode="lin" valueType="num">
                                      <p:cBhvr additive="base">
                                        <p:cTn id="17"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0659">
                                            <p:txEl>
                                              <p:pRg st="3" end="3"/>
                                            </p:txEl>
                                          </p:spTgt>
                                        </p:tgtEl>
                                        <p:attrNameLst>
                                          <p:attrName>style.visibility</p:attrName>
                                        </p:attrNameLst>
                                      </p:cBhvr>
                                      <p:to>
                                        <p:strVal val="visible"/>
                                      </p:to>
                                    </p:set>
                                    <p:anim calcmode="lin" valueType="num">
                                      <p:cBhvr additive="base">
                                        <p:cTn id="21"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65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0659">
                                            <p:txEl>
                                              <p:pRg st="4" end="4"/>
                                            </p:txEl>
                                          </p:spTgt>
                                        </p:tgtEl>
                                        <p:attrNameLst>
                                          <p:attrName>style.visibility</p:attrName>
                                        </p:attrNameLst>
                                      </p:cBhvr>
                                      <p:to>
                                        <p:strVal val="visible"/>
                                      </p:to>
                                    </p:set>
                                    <p:anim calcmode="lin" valueType="num">
                                      <p:cBhvr additive="base">
                                        <p:cTn id="25"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0659">
                                            <p:txEl>
                                              <p:pRg st="5" end="5"/>
                                            </p:txEl>
                                          </p:spTgt>
                                        </p:tgtEl>
                                        <p:attrNameLst>
                                          <p:attrName>style.visibility</p:attrName>
                                        </p:attrNameLst>
                                      </p:cBhvr>
                                      <p:to>
                                        <p:strVal val="visible"/>
                                      </p:to>
                                    </p:set>
                                    <p:anim calcmode="lin" valueType="num">
                                      <p:cBhvr additive="base">
                                        <p:cTn id="29"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0659">
                                            <p:txEl>
                                              <p:pRg st="6" end="6"/>
                                            </p:txEl>
                                          </p:spTgt>
                                        </p:tgtEl>
                                        <p:attrNameLst>
                                          <p:attrName>style.visibility</p:attrName>
                                        </p:attrNameLst>
                                      </p:cBhvr>
                                      <p:to>
                                        <p:strVal val="visible"/>
                                      </p:to>
                                    </p:set>
                                    <p:anim calcmode="lin" valueType="num">
                                      <p:cBhvr additive="base">
                                        <p:cTn id="35" dur="5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065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0659">
                                            <p:txEl>
                                              <p:pRg st="7" end="7"/>
                                            </p:txEl>
                                          </p:spTgt>
                                        </p:tgtEl>
                                        <p:attrNameLst>
                                          <p:attrName>style.visibility</p:attrName>
                                        </p:attrNameLst>
                                      </p:cBhvr>
                                      <p:to>
                                        <p:strVal val="visible"/>
                                      </p:to>
                                    </p:set>
                                    <p:anim calcmode="lin" valueType="num">
                                      <p:cBhvr additive="base">
                                        <p:cTn id="39" dur="5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0659">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659">
                                            <p:txEl>
                                              <p:pRg st="8" end="8"/>
                                            </p:txEl>
                                          </p:spTgt>
                                        </p:tgtEl>
                                        <p:attrNameLst>
                                          <p:attrName>style.visibility</p:attrName>
                                        </p:attrNameLst>
                                      </p:cBhvr>
                                      <p:to>
                                        <p:strVal val="visible"/>
                                      </p:to>
                                    </p:set>
                                    <p:anim calcmode="lin" valueType="num">
                                      <p:cBhvr additive="base">
                                        <p:cTn id="43" dur="500" fill="hold"/>
                                        <p:tgtEl>
                                          <p:spTgt spid="7065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065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0659">
                                            <p:txEl>
                                              <p:pRg st="9" end="9"/>
                                            </p:txEl>
                                          </p:spTgt>
                                        </p:tgtEl>
                                        <p:attrNameLst>
                                          <p:attrName>style.visibility</p:attrName>
                                        </p:attrNameLst>
                                      </p:cBhvr>
                                      <p:to>
                                        <p:strVal val="visible"/>
                                      </p:to>
                                    </p:set>
                                    <p:anim calcmode="lin" valueType="num">
                                      <p:cBhvr additive="base">
                                        <p:cTn id="47" dur="500" fill="hold"/>
                                        <p:tgtEl>
                                          <p:spTgt spid="7065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06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0659">
                                            <p:txEl>
                                              <p:pRg st="10" end="10"/>
                                            </p:txEl>
                                          </p:spTgt>
                                        </p:tgtEl>
                                        <p:attrNameLst>
                                          <p:attrName>style.visibility</p:attrName>
                                        </p:attrNameLst>
                                      </p:cBhvr>
                                      <p:to>
                                        <p:strVal val="visible"/>
                                      </p:to>
                                    </p:set>
                                    <p:anim calcmode="lin" valueType="num">
                                      <p:cBhvr additive="base">
                                        <p:cTn id="53" dur="500" fill="hold"/>
                                        <p:tgtEl>
                                          <p:spTgt spid="7065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06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Moral Obligations:</a:t>
            </a:r>
            <a:br>
              <a:rPr lang="en-US" dirty="0" smtClean="0"/>
            </a:br>
            <a:r>
              <a:rPr lang="en-US" dirty="0" smtClean="0"/>
              <a:t>“Playing God”</a:t>
            </a:r>
            <a:endParaRPr lang="en-US" dirty="0"/>
          </a:p>
        </p:txBody>
      </p:sp>
      <p:pic>
        <p:nvPicPr>
          <p:cNvPr id="11" name="Content Placeholder 10" descr="Judson-8th Day of Creation.jpg"/>
          <p:cNvPicPr>
            <a:picLocks noGrp="1" noChangeAspect="1"/>
          </p:cNvPicPr>
          <p:nvPr>
            <p:ph sz="half" idx="1"/>
          </p:nvPr>
        </p:nvPicPr>
        <p:blipFill>
          <a:blip r:embed="rId2" cstate="screen">
            <a:extLst>
              <a:ext uri="{28A0092B-C50C-407E-A947-70E740481C1C}">
                <a14:useLocalDpi xmlns:a14="http://schemas.microsoft.com/office/drawing/2010/main"/>
              </a:ext>
            </a:extLst>
          </a:blip>
          <a:srcRect l="-2447" r="-2447"/>
          <a:stretch>
            <a:fillRect/>
          </a:stretch>
        </p:blipFill>
        <p:spPr/>
      </p:pic>
      <p:pic>
        <p:nvPicPr>
          <p:cNvPr id="12" name="Content Placeholder 11" descr="Doudna-Crack in Creation.jpg"/>
          <p:cNvPicPr>
            <a:picLocks noGrp="1" noChangeAspect="1"/>
          </p:cNvPicPr>
          <p:nvPr>
            <p:ph sz="half" idx="2"/>
          </p:nvPr>
        </p:nvPicPr>
        <p:blipFill>
          <a:blip r:embed="rId3" cstate="screen">
            <a:extLst>
              <a:ext uri="{28A0092B-C50C-407E-A947-70E740481C1C}">
                <a14:useLocalDpi xmlns:a14="http://schemas.microsoft.com/office/drawing/2010/main"/>
              </a:ext>
            </a:extLst>
          </a:blip>
          <a:srcRect l="-4495" r="-4495"/>
          <a:stretch>
            <a:fillRect/>
          </a:stretch>
        </p:blipFill>
        <p:spPr/>
      </p:pic>
      <p:sp>
        <p:nvSpPr>
          <p:cNvPr id="4" name="Slide Number Placeholder 3"/>
          <p:cNvSpPr>
            <a:spLocks noGrp="1"/>
          </p:cNvSpPr>
          <p:nvPr>
            <p:ph type="sldNum" sz="quarter" idx="12"/>
          </p:nvPr>
        </p:nvSpPr>
        <p:spPr/>
        <p:txBody>
          <a:bodyPr/>
          <a:lstStyle/>
          <a:p>
            <a:fld id="{66734E1B-C2A5-E84E-BC86-4431E577D528}" type="slidenum">
              <a:rPr lang="en-US" smtClean="0"/>
              <a:t>6</a:t>
            </a:fld>
            <a:endParaRPr lang="en-US" dirty="0"/>
          </a:p>
        </p:txBody>
      </p:sp>
    </p:spTree>
    <p:extLst>
      <p:ext uri="{BB962C8B-B14F-4D97-AF65-F5344CB8AC3E}">
        <p14:creationId xmlns:p14="http://schemas.microsoft.com/office/powerpoint/2010/main" val="807043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haelangelo hand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08" y="411671"/>
            <a:ext cx="8881872" cy="6034659"/>
          </a:xfrm>
          <a:prstGeom prst="rect">
            <a:avLst/>
          </a:prstGeom>
        </p:spPr>
      </p:pic>
    </p:spTree>
    <p:extLst>
      <p:ext uri="{BB962C8B-B14F-4D97-AF65-F5344CB8AC3E}">
        <p14:creationId xmlns:p14="http://schemas.microsoft.com/office/powerpoint/2010/main" val="2822322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HUMAN HANDS: Editorial Precision</a:t>
            </a:r>
            <a:endParaRPr lang="en-US" dirty="0"/>
          </a:p>
        </p:txBody>
      </p:sp>
      <p:pic>
        <p:nvPicPr>
          <p:cNvPr id="9" name="Content Placeholder 8" descr="Gene editing.jpg"/>
          <p:cNvPicPr>
            <a:picLocks noGrp="1" noChangeAspect="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66734E1B-C2A5-E84E-BC86-4431E577D528}" type="slidenum">
              <a:rPr lang="en-US" smtClean="0"/>
              <a:t>8</a:t>
            </a:fld>
            <a:endParaRPr lang="en-US" dirty="0"/>
          </a:p>
        </p:txBody>
      </p:sp>
    </p:spTree>
    <p:extLst>
      <p:ext uri="{BB962C8B-B14F-4D97-AF65-F5344CB8AC3E}">
        <p14:creationId xmlns:p14="http://schemas.microsoft.com/office/powerpoint/2010/main" val="2258460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 Review CRISPR 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24100" y="854810"/>
            <a:ext cx="4495800" cy="5753100"/>
          </a:xfrm>
          <a:prstGeom prst="rect">
            <a:avLst/>
          </a:prstGeom>
        </p:spPr>
      </p:pic>
      <p:sp>
        <p:nvSpPr>
          <p:cNvPr id="9" name="TextBox 8"/>
          <p:cNvSpPr txBox="1"/>
          <p:nvPr/>
        </p:nvSpPr>
        <p:spPr>
          <a:xfrm>
            <a:off x="1357694" y="99332"/>
            <a:ext cx="6740197" cy="707886"/>
          </a:xfrm>
          <a:prstGeom prst="rect">
            <a:avLst/>
          </a:prstGeom>
          <a:noFill/>
        </p:spPr>
        <p:txBody>
          <a:bodyPr wrap="none" rtlCol="0">
            <a:spAutoFit/>
          </a:bodyPr>
          <a:lstStyle/>
          <a:p>
            <a:r>
              <a:rPr lang="en-US" sz="4000" dirty="0" smtClean="0">
                <a:solidFill>
                  <a:schemeClr val="tx2"/>
                </a:solidFill>
                <a:latin typeface="+mj-lt"/>
              </a:rPr>
              <a:t>Engineering the Human</a:t>
            </a:r>
            <a:endParaRPr lang="en-US" sz="4000" dirty="0">
              <a:solidFill>
                <a:schemeClr val="tx2"/>
              </a:solidFill>
              <a:latin typeface="+mj-lt"/>
            </a:endParaRPr>
          </a:p>
        </p:txBody>
      </p:sp>
      <p:sp>
        <p:nvSpPr>
          <p:cNvPr id="5" name="Slide Number Placeholder 4"/>
          <p:cNvSpPr>
            <a:spLocks noGrp="1"/>
          </p:cNvSpPr>
          <p:nvPr>
            <p:ph type="sldNum" sz="quarter" idx="12"/>
          </p:nvPr>
        </p:nvSpPr>
        <p:spPr/>
        <p:txBody>
          <a:bodyPr/>
          <a:lstStyle/>
          <a:p>
            <a:fld id="{66734E1B-C2A5-E84E-BC86-4431E577D528}" type="slidenum">
              <a:rPr lang="en-US" smtClean="0"/>
              <a:t>9</a:t>
            </a:fld>
            <a:endParaRPr lang="en-US" dirty="0"/>
          </a:p>
        </p:txBody>
      </p:sp>
    </p:spTree>
    <p:extLst>
      <p:ext uri="{BB962C8B-B14F-4D97-AF65-F5344CB8AC3E}">
        <p14:creationId xmlns:p14="http://schemas.microsoft.com/office/powerpoint/2010/main" val="120252530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840</TotalTime>
  <Words>962</Words>
  <Application>Microsoft Macintosh PowerPoint</Application>
  <PresentationFormat>On-screen Show (4:3)</PresentationFormat>
  <Paragraphs>160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Essential</vt:lpstr>
      <vt:lpstr>An Ethic of Integration: Novel Biotechnologies and Human Dignity</vt:lpstr>
      <vt:lpstr>PowerPoint Presentation</vt:lpstr>
      <vt:lpstr>Oviedo Convention</vt:lpstr>
      <vt:lpstr>PowerPoint Presentation</vt:lpstr>
      <vt:lpstr>(re)connecting technology with norms?</vt:lpstr>
      <vt:lpstr>Moral Obligations: “Playing God”</vt:lpstr>
      <vt:lpstr>PowerPoint Presentation</vt:lpstr>
      <vt:lpstr>HUMAN HANDS: Editorial Precision</vt:lpstr>
      <vt:lpstr>PowerPoint Presentation</vt:lpstr>
      <vt:lpstr>PowerPoint Presentation</vt:lpstr>
      <vt:lpstr>Promises: An Age of Miracles</vt:lpstr>
      <vt:lpstr>A New “Natural” Resource</vt:lpstr>
      <vt:lpstr>Questions of Faith…</vt:lpstr>
      <vt:lpstr>Narratives</vt:lpstr>
      <vt:lpstr>PowerPoint Presentation</vt:lpstr>
      <vt:lpstr>PowerPoint Presentation</vt:lpstr>
      <vt:lpstr>Diamond v. Chakrabarty (1980)</vt:lpstr>
      <vt:lpstr>PowerPoint Presentation</vt:lpstr>
      <vt:lpstr>The Court and its “Friends”</vt:lpstr>
      <vt:lpstr>Unwritten Constitutions of Life</vt:lpstr>
      <vt:lpstr>Comparisons</vt:lpstr>
      <vt:lpstr>PowerPoint Presentation</vt:lpstr>
      <vt:lpstr>Three Models of Subsidiarity</vt:lpstr>
      <vt:lpstr>Coexistence (with Containment)</vt:lpstr>
      <vt:lpstr>Cosmopolitanism</vt:lpstr>
      <vt:lpstr>Constitutionalism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CRISPR in SOCIETY: Promises, Hopes, and Responsibilities</dc:title>
  <dc:creator>Sheila Jasanoff User</dc:creator>
  <cp:lastModifiedBy>Sheila Jasanoff User</cp:lastModifiedBy>
  <cp:revision>37</cp:revision>
  <dcterms:created xsi:type="dcterms:W3CDTF">2017-10-19T00:00:50Z</dcterms:created>
  <dcterms:modified xsi:type="dcterms:W3CDTF">2017-10-24T05:24:44Z</dcterms:modified>
</cp:coreProperties>
</file>