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7" r:id="rId3"/>
    <p:sldId id="265" r:id="rId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0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26.10.2017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26.10.2017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26.10.2017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26.10.2017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26.10.2017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26.10.2017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26.10.2017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26.10.2017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Содержимое 11"/>
          <p:cNvSpPr>
            <a:spLocks noGrp="1"/>
          </p:cNvSpPr>
          <p:nvPr>
            <p:ph idx="1"/>
          </p:nvPr>
        </p:nvSpPr>
        <p:spPr>
          <a:xfrm>
            <a:off x="457200" y="1052736"/>
            <a:ext cx="8229600" cy="5376660"/>
          </a:xfrm>
        </p:spPr>
        <p:txBody>
          <a:bodyPr>
            <a:normAutofit lnSpcReduction="10000"/>
          </a:bodyPr>
          <a:lstStyle/>
          <a:p>
            <a:endParaRPr lang="ru-RU" sz="1600" dirty="0" smtClean="0">
              <a:latin typeface="Times New Roman" pitchFamily="18" charset="0"/>
              <a:cs typeface="Times New Roman" pitchFamily="18" charset="0"/>
            </a:endParaRPr>
          </a:p>
          <a:p>
            <a:pPr algn="just">
              <a:spcBef>
                <a:spcPts val="0"/>
              </a:spcBef>
            </a:pPr>
            <a:r>
              <a:rPr lang="en-US" sz="1800" b="1" dirty="0" smtClean="0">
                <a:solidFill>
                  <a:schemeClr val="tx2"/>
                </a:solidFill>
                <a:latin typeface="Times New Roman" pitchFamily="18" charset="0"/>
                <a:cs typeface="Times New Roman" pitchFamily="18" charset="0"/>
              </a:rPr>
              <a:t>Convention for the Protection of Human Rights and Dignity of the Human Being with regard to the Application of Biology and Medicines (the Oviedo Convention, ETS No. 164)</a:t>
            </a:r>
            <a:endParaRPr lang="en-US" sz="1800" dirty="0" smtClean="0">
              <a:latin typeface="Times New Roman" pitchFamily="18" charset="0"/>
              <a:cs typeface="Times New Roman" pitchFamily="18" charset="0"/>
            </a:endParaRPr>
          </a:p>
          <a:p>
            <a:pPr algn="just">
              <a:spcBef>
                <a:spcPts val="0"/>
              </a:spcBef>
              <a:buNone/>
            </a:pPr>
            <a:endParaRPr lang="ru-RU" sz="1800" b="1" dirty="0" smtClean="0">
              <a:latin typeface="Times New Roman" pitchFamily="18" charset="0"/>
              <a:cs typeface="Times New Roman" pitchFamily="18" charset="0"/>
            </a:endParaRPr>
          </a:p>
          <a:p>
            <a:pPr algn="just">
              <a:spcBef>
                <a:spcPts val="0"/>
              </a:spcBef>
            </a:pPr>
            <a:r>
              <a:rPr lang="en-US" sz="1800" b="1" dirty="0" smtClean="0">
                <a:solidFill>
                  <a:schemeClr val="tx2"/>
                </a:solidFill>
                <a:latin typeface="Times New Roman" pitchFamily="18" charset="0"/>
                <a:cs typeface="Times New Roman" pitchFamily="18" charset="0"/>
              </a:rPr>
              <a:t>Additional Protocol  to the Convention on Human Rights and Biomedicine concerning Transplantation of Organs and Tissues of Human Origin</a:t>
            </a:r>
            <a:r>
              <a:rPr lang="ru-RU" sz="1800" b="1" dirty="0" smtClean="0">
                <a:solidFill>
                  <a:schemeClr val="tx2"/>
                </a:solidFill>
                <a:latin typeface="Times New Roman" pitchFamily="18" charset="0"/>
                <a:cs typeface="Times New Roman" pitchFamily="18" charset="0"/>
              </a:rPr>
              <a:t> </a:t>
            </a:r>
            <a:r>
              <a:rPr lang="ru-RU" sz="1800" b="1" dirty="0" smtClean="0">
                <a:solidFill>
                  <a:schemeClr val="tx2"/>
                </a:solidFill>
                <a:latin typeface="Times New Roman" pitchFamily="18" charset="0"/>
                <a:cs typeface="Times New Roman" pitchFamily="18" charset="0"/>
              </a:rPr>
              <a:t/>
            </a:r>
            <a:br>
              <a:rPr lang="ru-RU" sz="1800" b="1" dirty="0" smtClean="0">
                <a:solidFill>
                  <a:schemeClr val="tx2"/>
                </a:solidFill>
                <a:latin typeface="Times New Roman" pitchFamily="18" charset="0"/>
                <a:cs typeface="Times New Roman" pitchFamily="18" charset="0"/>
              </a:rPr>
            </a:br>
            <a:r>
              <a:rPr lang="ru-RU" sz="1800" b="1" dirty="0" smtClean="0">
                <a:solidFill>
                  <a:schemeClr val="tx2"/>
                </a:solidFill>
                <a:latin typeface="Times New Roman" pitchFamily="18" charset="0"/>
                <a:cs typeface="Times New Roman" pitchFamily="18" charset="0"/>
              </a:rPr>
              <a:t>(</a:t>
            </a:r>
            <a:r>
              <a:rPr lang="en-US" sz="1800" b="1" dirty="0" smtClean="0">
                <a:solidFill>
                  <a:schemeClr val="tx2"/>
                </a:solidFill>
                <a:latin typeface="Times New Roman" pitchFamily="18" charset="0"/>
                <a:cs typeface="Times New Roman" pitchFamily="18" charset="0"/>
              </a:rPr>
              <a:t>ETS No. 186)</a:t>
            </a:r>
          </a:p>
          <a:p>
            <a:pPr algn="just">
              <a:spcBef>
                <a:spcPts val="0"/>
              </a:spcBef>
              <a:buNone/>
            </a:pPr>
            <a:endParaRPr lang="en-US" sz="1800" b="1" dirty="0" smtClean="0">
              <a:solidFill>
                <a:schemeClr val="tx2"/>
              </a:solidFill>
              <a:latin typeface="Times New Roman" pitchFamily="18" charset="0"/>
              <a:cs typeface="Times New Roman" pitchFamily="18" charset="0"/>
            </a:endParaRPr>
          </a:p>
          <a:p>
            <a:pPr algn="just">
              <a:spcBef>
                <a:spcPts val="0"/>
              </a:spcBef>
            </a:pPr>
            <a:r>
              <a:rPr lang="en-US" sz="1800" b="1" dirty="0" smtClean="0">
                <a:solidFill>
                  <a:schemeClr val="tx2"/>
                </a:solidFill>
                <a:latin typeface="Times New Roman" pitchFamily="18" charset="0"/>
                <a:cs typeface="Times New Roman" pitchFamily="18" charset="0"/>
              </a:rPr>
              <a:t>Convention against Trafficking in Human Organs  (ETS No. 216)</a:t>
            </a:r>
          </a:p>
          <a:p>
            <a:pPr algn="just">
              <a:spcBef>
                <a:spcPts val="0"/>
              </a:spcBef>
            </a:pPr>
            <a:endParaRPr lang="en-US" sz="1800" b="1" dirty="0" smtClean="0">
              <a:solidFill>
                <a:schemeClr val="tx2"/>
              </a:solidFill>
              <a:latin typeface="Times New Roman" pitchFamily="18" charset="0"/>
              <a:cs typeface="Times New Roman" pitchFamily="18" charset="0"/>
            </a:endParaRPr>
          </a:p>
          <a:p>
            <a:pPr algn="just">
              <a:spcBef>
                <a:spcPts val="0"/>
              </a:spcBef>
            </a:pPr>
            <a:r>
              <a:rPr lang="en-US" sz="1800" b="1" dirty="0" smtClean="0">
                <a:solidFill>
                  <a:schemeClr val="tx2"/>
                </a:solidFill>
                <a:latin typeface="Times New Roman" pitchFamily="18" charset="0"/>
                <a:cs typeface="Times New Roman" pitchFamily="18" charset="0"/>
              </a:rPr>
              <a:t>Recommendation </a:t>
            </a:r>
            <a:r>
              <a:rPr lang="en-US" sz="1800" b="1" dirty="0" err="1" smtClean="0">
                <a:solidFill>
                  <a:schemeClr val="tx2"/>
                </a:solidFill>
                <a:latin typeface="Times New Roman" pitchFamily="18" charset="0"/>
                <a:cs typeface="Times New Roman" pitchFamily="18" charset="0"/>
              </a:rPr>
              <a:t>Rec</a:t>
            </a:r>
            <a:r>
              <a:rPr lang="ru-RU" sz="1800" b="1" dirty="0" smtClean="0">
                <a:solidFill>
                  <a:schemeClr val="tx2"/>
                </a:solidFill>
                <a:latin typeface="Times New Roman" pitchFamily="18" charset="0"/>
                <a:cs typeface="Times New Roman" pitchFamily="18" charset="0"/>
              </a:rPr>
              <a:t> </a:t>
            </a:r>
            <a:r>
              <a:rPr lang="en-US" sz="1800" b="1" dirty="0" smtClean="0">
                <a:solidFill>
                  <a:schemeClr val="tx2"/>
                </a:solidFill>
                <a:latin typeface="Times New Roman" pitchFamily="18" charset="0"/>
                <a:cs typeface="Times New Roman" pitchFamily="18" charset="0"/>
              </a:rPr>
              <a:t>(2006)16 of the Committee of Ministers to member states</a:t>
            </a:r>
            <a:r>
              <a:rPr lang="ru-RU" sz="1800" b="1" dirty="0" smtClean="0">
                <a:solidFill>
                  <a:schemeClr val="tx2"/>
                </a:solidFill>
                <a:latin typeface="Times New Roman" pitchFamily="18" charset="0"/>
                <a:cs typeface="Times New Roman" pitchFamily="18" charset="0"/>
              </a:rPr>
              <a:t> </a:t>
            </a:r>
            <a:r>
              <a:rPr lang="en-US" sz="1800" b="1" dirty="0" smtClean="0">
                <a:solidFill>
                  <a:schemeClr val="tx2"/>
                </a:solidFill>
                <a:latin typeface="Times New Roman" pitchFamily="18" charset="0"/>
                <a:cs typeface="Times New Roman" pitchFamily="18" charset="0"/>
              </a:rPr>
              <a:t>on quality improvement </a:t>
            </a:r>
            <a:r>
              <a:rPr lang="en-US" sz="1800" b="1" dirty="0" err="1" smtClean="0">
                <a:solidFill>
                  <a:schemeClr val="tx2"/>
                </a:solidFill>
                <a:latin typeface="Times New Roman" pitchFamily="18" charset="0"/>
                <a:cs typeface="Times New Roman" pitchFamily="18" charset="0"/>
              </a:rPr>
              <a:t>programmes</a:t>
            </a:r>
            <a:r>
              <a:rPr lang="en-US" sz="1800" b="1" dirty="0" smtClean="0">
                <a:solidFill>
                  <a:schemeClr val="tx2"/>
                </a:solidFill>
                <a:latin typeface="Times New Roman" pitchFamily="18" charset="0"/>
                <a:cs typeface="Times New Roman" pitchFamily="18" charset="0"/>
              </a:rPr>
              <a:t> for organ donation</a:t>
            </a:r>
          </a:p>
          <a:p>
            <a:pPr algn="just">
              <a:spcBef>
                <a:spcPts val="0"/>
              </a:spcBef>
            </a:pPr>
            <a:r>
              <a:rPr lang="en-US" sz="1800" b="1" dirty="0" smtClean="0">
                <a:solidFill>
                  <a:schemeClr val="tx2"/>
                </a:solidFill>
                <a:latin typeface="Times New Roman" pitchFamily="18" charset="0"/>
                <a:cs typeface="Times New Roman" pitchFamily="18" charset="0"/>
              </a:rPr>
              <a:t>Other Recommendations on transplantation</a:t>
            </a:r>
          </a:p>
          <a:p>
            <a:pPr algn="just">
              <a:spcBef>
                <a:spcPts val="0"/>
              </a:spcBef>
              <a:buNone/>
            </a:pPr>
            <a:endParaRPr lang="en-US" sz="1800" b="1" dirty="0" smtClean="0">
              <a:solidFill>
                <a:schemeClr val="tx2"/>
              </a:solidFill>
              <a:latin typeface="Times New Roman" pitchFamily="18" charset="0"/>
              <a:cs typeface="Times New Roman" pitchFamily="18" charset="0"/>
            </a:endParaRPr>
          </a:p>
          <a:p>
            <a:pPr algn="just">
              <a:spcBef>
                <a:spcPts val="0"/>
              </a:spcBef>
              <a:buNone/>
            </a:pPr>
            <a:endParaRPr lang="en-US" sz="1800" b="1" dirty="0" smtClean="0">
              <a:solidFill>
                <a:schemeClr val="tx2"/>
              </a:solidFill>
              <a:latin typeface="Times New Roman" pitchFamily="18" charset="0"/>
              <a:cs typeface="Times New Roman" pitchFamily="18" charset="0"/>
            </a:endParaRPr>
          </a:p>
          <a:p>
            <a:pPr algn="just">
              <a:spcBef>
                <a:spcPts val="0"/>
              </a:spcBef>
            </a:pPr>
            <a:r>
              <a:rPr lang="en-US" sz="1800" b="1" dirty="0" smtClean="0">
                <a:solidFill>
                  <a:schemeClr val="tx2"/>
                </a:solidFill>
                <a:latin typeface="Times New Roman" pitchFamily="18" charset="0"/>
                <a:cs typeface="Times New Roman" pitchFamily="18" charset="0"/>
              </a:rPr>
              <a:t>Istanbul Declaration on organ trafficking and transplant tourism</a:t>
            </a:r>
          </a:p>
          <a:p>
            <a:pPr algn="just">
              <a:spcBef>
                <a:spcPts val="0"/>
              </a:spcBef>
            </a:pPr>
            <a:endParaRPr lang="en-US" sz="1800" b="1" dirty="0" smtClean="0">
              <a:solidFill>
                <a:schemeClr val="tx2"/>
              </a:solidFill>
              <a:latin typeface="Times New Roman" pitchFamily="18" charset="0"/>
              <a:cs typeface="Times New Roman" pitchFamily="18" charset="0"/>
            </a:endParaRPr>
          </a:p>
          <a:p>
            <a:pPr algn="just">
              <a:spcBef>
                <a:spcPts val="0"/>
              </a:spcBef>
            </a:pPr>
            <a:r>
              <a:rPr lang="en-US" sz="1800" b="1" dirty="0" smtClean="0">
                <a:solidFill>
                  <a:schemeClr val="tx2"/>
                </a:solidFill>
                <a:latin typeface="Times New Roman" pitchFamily="18" charset="0"/>
                <a:cs typeface="Times New Roman" pitchFamily="18" charset="0"/>
              </a:rPr>
              <a:t>European Parliament and Council Directives </a:t>
            </a:r>
            <a:r>
              <a:rPr lang="ru-RU" sz="1800" b="1" dirty="0" smtClean="0">
                <a:solidFill>
                  <a:schemeClr val="tx2"/>
                </a:solidFill>
                <a:latin typeface="Times New Roman" pitchFamily="18" charset="0"/>
                <a:cs typeface="Times New Roman" pitchFamily="18" charset="0"/>
              </a:rPr>
              <a:t>2004/23/ЕС</a:t>
            </a:r>
            <a:r>
              <a:rPr lang="en-US" sz="1800" b="1" dirty="0" smtClean="0">
                <a:solidFill>
                  <a:schemeClr val="tx2"/>
                </a:solidFill>
                <a:latin typeface="Times New Roman" pitchFamily="18" charset="0"/>
                <a:cs typeface="Times New Roman" pitchFamily="18" charset="0"/>
              </a:rPr>
              <a:t> and </a:t>
            </a:r>
            <a:r>
              <a:rPr lang="ru-RU" sz="1800" b="1" dirty="0" smtClean="0">
                <a:solidFill>
                  <a:schemeClr val="tx2"/>
                </a:solidFill>
                <a:latin typeface="Times New Roman" pitchFamily="18" charset="0"/>
                <a:cs typeface="Times New Roman" pitchFamily="18" charset="0"/>
              </a:rPr>
              <a:t>2006/86/ЕС</a:t>
            </a:r>
            <a:r>
              <a:rPr lang="en-US" sz="1800" b="1" dirty="0" smtClean="0">
                <a:solidFill>
                  <a:schemeClr val="tx2"/>
                </a:solidFill>
                <a:latin typeface="Times New Roman" pitchFamily="18" charset="0"/>
                <a:cs typeface="Times New Roman" pitchFamily="18" charset="0"/>
              </a:rPr>
              <a:t> </a:t>
            </a:r>
            <a:br>
              <a:rPr lang="en-US" sz="1800" b="1" dirty="0" smtClean="0">
                <a:solidFill>
                  <a:schemeClr val="tx2"/>
                </a:solidFill>
                <a:latin typeface="Times New Roman" pitchFamily="18" charset="0"/>
                <a:cs typeface="Times New Roman" pitchFamily="18" charset="0"/>
              </a:rPr>
            </a:br>
            <a:r>
              <a:rPr lang="en-US" sz="1800" b="1" dirty="0" smtClean="0">
                <a:solidFill>
                  <a:schemeClr val="tx2"/>
                </a:solidFill>
                <a:latin typeface="Times New Roman" pitchFamily="18" charset="0"/>
                <a:cs typeface="Times New Roman" pitchFamily="18" charset="0"/>
              </a:rPr>
              <a:t>on Human Tissues and Cells</a:t>
            </a:r>
          </a:p>
          <a:p>
            <a:pPr algn="just">
              <a:spcBef>
                <a:spcPts val="0"/>
              </a:spcBef>
            </a:pPr>
            <a:endParaRPr lang="en-US" sz="1800" b="1" dirty="0" smtClean="0">
              <a:solidFill>
                <a:schemeClr val="tx2"/>
              </a:solidFill>
              <a:latin typeface="Times New Roman" pitchFamily="18" charset="0"/>
              <a:cs typeface="Times New Roman" pitchFamily="18" charset="0"/>
            </a:endParaRPr>
          </a:p>
          <a:p>
            <a:pPr algn="just">
              <a:spcBef>
                <a:spcPts val="0"/>
              </a:spcBef>
            </a:pPr>
            <a:endParaRPr lang="en-US" sz="1800" b="1" dirty="0" smtClean="0">
              <a:solidFill>
                <a:schemeClr val="tx2"/>
              </a:solidFill>
              <a:latin typeface="Times New Roman" pitchFamily="18" charset="0"/>
              <a:cs typeface="Times New Roman" pitchFamily="18" charset="0"/>
            </a:endParaRPr>
          </a:p>
          <a:p>
            <a:pPr algn="just">
              <a:spcBef>
                <a:spcPts val="0"/>
              </a:spcBef>
              <a:buNone/>
            </a:pPr>
            <a:endParaRPr lang="en-US" sz="1800" b="1" i="1" dirty="0" smtClean="0">
              <a:solidFill>
                <a:schemeClr val="tx2"/>
              </a:solidFill>
              <a:latin typeface="Times New Roman" pitchFamily="18" charset="0"/>
              <a:cs typeface="Times New Roman" pitchFamily="18" charset="0"/>
            </a:endParaRPr>
          </a:p>
          <a:p>
            <a:pPr algn="just">
              <a:buNone/>
            </a:pPr>
            <a:endParaRPr lang="ru-RU" sz="2000" dirty="0" smtClean="0">
              <a:latin typeface="Times New Roman" pitchFamily="18" charset="0"/>
              <a:cs typeface="Times New Roman" pitchFamily="18" charset="0"/>
            </a:endParaRPr>
          </a:p>
          <a:p>
            <a:endParaRPr lang="ru-RU" sz="2000" dirty="0" smtClean="0">
              <a:latin typeface="Times New Roman" pitchFamily="18" charset="0"/>
              <a:cs typeface="Times New Roman" pitchFamily="18" charset="0"/>
            </a:endParaRPr>
          </a:p>
          <a:p>
            <a:endParaRPr lang="ru-RU" sz="1600" dirty="0" smtClean="0">
              <a:latin typeface="Times New Roman" pitchFamily="18" charset="0"/>
              <a:cs typeface="Times New Roman" pitchFamily="18" charset="0"/>
            </a:endParaRPr>
          </a:p>
          <a:p>
            <a:endParaRPr lang="ru-RU" dirty="0"/>
          </a:p>
        </p:txBody>
      </p:sp>
      <p:sp>
        <p:nvSpPr>
          <p:cNvPr id="27" name="Номер слайда 5"/>
          <p:cNvSpPr>
            <a:spLocks noGrp="1"/>
          </p:cNvSpPr>
          <p:nvPr>
            <p:ph type="sldNum" sz="quarter" idx="12"/>
          </p:nvPr>
        </p:nvSpPr>
        <p:spPr/>
        <p:txBody>
          <a:bodyPr/>
          <a:lstStyle/>
          <a:p>
            <a:pPr>
              <a:defRPr/>
            </a:pPr>
            <a:fld id="{FE6B51AF-40B8-43D0-909C-958E47241AA7}" type="slidenum">
              <a:rPr lang="ru-RU"/>
              <a:pPr>
                <a:defRPr/>
              </a:pPr>
              <a:t>1</a:t>
            </a:fld>
            <a:endParaRPr lang="ru-RU" dirty="0"/>
          </a:p>
        </p:txBody>
      </p:sp>
      <p:grpSp>
        <p:nvGrpSpPr>
          <p:cNvPr id="2" name="Группа 33"/>
          <p:cNvGrpSpPr/>
          <p:nvPr/>
        </p:nvGrpSpPr>
        <p:grpSpPr>
          <a:xfrm>
            <a:off x="0" y="0"/>
            <a:ext cx="9130630" cy="1071546"/>
            <a:chOff x="0" y="0"/>
            <a:chExt cx="9130630" cy="1071546"/>
          </a:xfrm>
        </p:grpSpPr>
        <p:sp>
          <p:nvSpPr>
            <p:cNvPr id="1030" name="Прямоугольник 4"/>
            <p:cNvSpPr>
              <a:spLocks noChangeArrowheads="1"/>
            </p:cNvSpPr>
            <p:nvPr/>
          </p:nvSpPr>
          <p:spPr bwMode="auto">
            <a:xfrm>
              <a:off x="827584" y="0"/>
              <a:ext cx="1428750" cy="95250"/>
            </a:xfrm>
            <a:prstGeom prst="rect">
              <a:avLst/>
            </a:prstGeom>
            <a:solidFill>
              <a:srgbClr val="FF0000"/>
            </a:solidFill>
            <a:ln w="25400" algn="ctr">
              <a:noFill/>
              <a:miter lim="800000"/>
              <a:headEnd/>
              <a:tailEnd/>
            </a:ln>
          </p:spPr>
          <p:txBody>
            <a:bodyPr lIns="95782" tIns="47891" rIns="95782" bIns="47891" anchor="ctr"/>
            <a:lstStyle/>
            <a:p>
              <a:pPr algn="ctr" defTabSz="957263"/>
              <a:endParaRPr lang="ru-RU" altLang="ru-RU" sz="1800">
                <a:solidFill>
                  <a:srgbClr val="FFFFFF"/>
                </a:solidFill>
                <a:latin typeface="Calibri" pitchFamily="34" charset="0"/>
              </a:endParaRPr>
            </a:p>
          </p:txBody>
        </p:sp>
        <p:sp>
          <p:nvSpPr>
            <p:cNvPr id="32" name="Прямоугольник 31"/>
            <p:cNvSpPr/>
            <p:nvPr/>
          </p:nvSpPr>
          <p:spPr>
            <a:xfrm>
              <a:off x="0" y="0"/>
              <a:ext cx="9130630" cy="107154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2400" b="1" dirty="0" smtClean="0">
                <a:solidFill>
                  <a:srgbClr val="FFFF00"/>
                </a:solidFill>
                <a:latin typeface="Times New Roman" pitchFamily="18" charset="0"/>
                <a:cs typeface="Times New Roman" pitchFamily="18" charset="0"/>
              </a:endParaRPr>
            </a:p>
            <a:p>
              <a:pPr algn="ctr">
                <a:defRPr/>
              </a:pPr>
              <a:r>
                <a:rPr lang="en-US" sz="2800" b="1" dirty="0" smtClean="0">
                  <a:solidFill>
                    <a:srgbClr val="FFFF00"/>
                  </a:solidFill>
                  <a:latin typeface="Times New Roman" pitchFamily="18" charset="0"/>
                  <a:cs typeface="Times New Roman" pitchFamily="18" charset="0"/>
                </a:rPr>
                <a:t>Existing regulation at international level</a:t>
              </a:r>
              <a:endParaRPr lang="ru-RU" sz="2800" b="1" dirty="0" smtClean="0">
                <a:solidFill>
                  <a:srgbClr val="FFFF00"/>
                </a:solidFill>
                <a:latin typeface="Times New Roman" pitchFamily="18" charset="0"/>
                <a:cs typeface="Times New Roman" pitchFamily="18" charset="0"/>
              </a:endParaRPr>
            </a:p>
            <a:p>
              <a:pPr algn="ctr">
                <a:defRPr/>
              </a:pPr>
              <a:endParaRPr lang="ru-RU" altLang="ru-RU" b="1" dirty="0" smtClean="0">
                <a:solidFill>
                  <a:schemeClr val="bg1"/>
                </a:solidFill>
                <a:latin typeface="Times New Roman" pitchFamily="18" charset="0"/>
                <a:cs typeface="Times New Roman" pitchFamily="18" charset="0"/>
              </a:endParaRPr>
            </a:p>
          </p:txBody>
        </p:sp>
      </p:grpSp>
      <p:pic>
        <p:nvPicPr>
          <p:cNvPr id="10" name="Picture 2"/>
          <p:cNvPicPr>
            <a:picLocks noChangeAspect="1" noChangeArrowheads="1"/>
          </p:cNvPicPr>
          <p:nvPr/>
        </p:nvPicPr>
        <p:blipFill>
          <a:blip r:embed="rId2" cstate="print"/>
          <a:srcRect/>
          <a:stretch>
            <a:fillRect/>
          </a:stretch>
        </p:blipFill>
        <p:spPr bwMode="auto">
          <a:xfrm>
            <a:off x="7286644" y="4214818"/>
            <a:ext cx="1275054" cy="752146"/>
          </a:xfrm>
          <a:prstGeom prst="rect">
            <a:avLst/>
          </a:prstGeom>
          <a:noFill/>
          <a:ln w="9525">
            <a:noFill/>
            <a:miter lim="800000"/>
            <a:headEnd/>
            <a:tailEnd/>
          </a:ln>
          <a:effectLst/>
        </p:spPr>
      </p:pic>
      <p:pic>
        <p:nvPicPr>
          <p:cNvPr id="9" name="Picture 2" descr="C:\Users\Ляля Адыгамовна\Desktop\europa-flag.gif"/>
          <p:cNvPicPr>
            <a:picLocks noChangeAspect="1" noChangeArrowheads="1"/>
          </p:cNvPicPr>
          <p:nvPr/>
        </p:nvPicPr>
        <p:blipFill>
          <a:blip r:embed="rId3" cstate="print"/>
          <a:srcRect/>
          <a:stretch>
            <a:fillRect/>
          </a:stretch>
        </p:blipFill>
        <p:spPr bwMode="auto">
          <a:xfrm>
            <a:off x="7286644" y="5834411"/>
            <a:ext cx="1143008" cy="1023589"/>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Содержимое 11"/>
          <p:cNvSpPr>
            <a:spLocks noGrp="1"/>
          </p:cNvSpPr>
          <p:nvPr>
            <p:ph idx="1"/>
          </p:nvPr>
        </p:nvSpPr>
        <p:spPr>
          <a:xfrm>
            <a:off x="457200" y="1052736"/>
            <a:ext cx="8229600" cy="5376660"/>
          </a:xfrm>
        </p:spPr>
        <p:txBody>
          <a:bodyPr>
            <a:normAutofit/>
          </a:bodyPr>
          <a:lstStyle/>
          <a:p>
            <a:pPr algn="just">
              <a:spcBef>
                <a:spcPts val="0"/>
              </a:spcBef>
              <a:buNone/>
            </a:pPr>
            <a:endParaRPr lang="en-US" sz="1800" b="1" i="1" dirty="0" smtClean="0">
              <a:solidFill>
                <a:schemeClr val="tx2"/>
              </a:solidFill>
              <a:latin typeface="Times New Roman" pitchFamily="18" charset="0"/>
              <a:cs typeface="Times New Roman" pitchFamily="18" charset="0"/>
            </a:endParaRPr>
          </a:p>
          <a:p>
            <a:pPr algn="just">
              <a:spcBef>
                <a:spcPts val="0"/>
              </a:spcBef>
            </a:pPr>
            <a:r>
              <a:rPr lang="en-US" sz="1800" b="1" dirty="0" smtClean="0">
                <a:solidFill>
                  <a:schemeClr val="tx2"/>
                </a:solidFill>
                <a:latin typeface="Times New Roman" pitchFamily="18" charset="0"/>
                <a:cs typeface="Times New Roman" pitchFamily="18" charset="0"/>
              </a:rPr>
              <a:t>WHO Guiding principles on human cells, tissues and organ transplantation in 2010 (Resolution WHA 63.22 of 21 May 2010)</a:t>
            </a:r>
          </a:p>
          <a:p>
            <a:pPr algn="just">
              <a:spcBef>
                <a:spcPts val="0"/>
              </a:spcBef>
            </a:pPr>
            <a:endParaRPr lang="en-US" sz="1800" b="1" i="1" dirty="0" smtClean="0">
              <a:solidFill>
                <a:schemeClr val="tx2"/>
              </a:solidFill>
              <a:latin typeface="Times New Roman" pitchFamily="18" charset="0"/>
              <a:cs typeface="Times New Roman" pitchFamily="18" charset="0"/>
            </a:endParaRPr>
          </a:p>
          <a:p>
            <a:pPr algn="just">
              <a:spcBef>
                <a:spcPts val="0"/>
              </a:spcBef>
              <a:buNone/>
            </a:pPr>
            <a:r>
              <a:rPr lang="en-US" sz="1800" b="1" i="1" dirty="0" smtClean="0">
                <a:solidFill>
                  <a:schemeClr val="tx2"/>
                </a:solidFill>
                <a:latin typeface="Times New Roman" pitchFamily="18" charset="0"/>
                <a:cs typeface="Times New Roman" pitchFamily="18" charset="0"/>
              </a:rPr>
              <a:t>“(5) to improve the safety and efficacy of  donation and transplantation by promoting international best practices”</a:t>
            </a:r>
          </a:p>
          <a:p>
            <a:pPr algn="just">
              <a:spcBef>
                <a:spcPts val="0"/>
              </a:spcBef>
              <a:buNone/>
            </a:pPr>
            <a:endParaRPr lang="en-US" sz="1800" b="1" i="1" dirty="0" smtClean="0">
              <a:solidFill>
                <a:schemeClr val="tx2"/>
              </a:solidFill>
              <a:latin typeface="Times New Roman" pitchFamily="18" charset="0"/>
              <a:cs typeface="Times New Roman" pitchFamily="18" charset="0"/>
            </a:endParaRPr>
          </a:p>
          <a:p>
            <a:pPr algn="just">
              <a:spcBef>
                <a:spcPts val="0"/>
              </a:spcBef>
              <a:buNone/>
            </a:pPr>
            <a:endParaRPr lang="en-US" sz="1800" b="1" i="1" dirty="0" smtClean="0">
              <a:solidFill>
                <a:schemeClr val="tx2"/>
              </a:solidFill>
              <a:latin typeface="Times New Roman" pitchFamily="18" charset="0"/>
              <a:cs typeface="Times New Roman" pitchFamily="18" charset="0"/>
            </a:endParaRPr>
          </a:p>
          <a:p>
            <a:pPr algn="just">
              <a:spcBef>
                <a:spcPts val="0"/>
              </a:spcBef>
              <a:buNone/>
            </a:pPr>
            <a:endParaRPr lang="en-US" sz="1800" b="1" i="1" dirty="0" smtClean="0">
              <a:solidFill>
                <a:schemeClr val="tx2"/>
              </a:solidFill>
              <a:latin typeface="Times New Roman" pitchFamily="18" charset="0"/>
              <a:cs typeface="Times New Roman" pitchFamily="18" charset="0"/>
            </a:endParaRPr>
          </a:p>
          <a:p>
            <a:pPr algn="just">
              <a:spcBef>
                <a:spcPts val="0"/>
              </a:spcBef>
            </a:pPr>
            <a:r>
              <a:rPr lang="en-US" sz="1800" b="1" dirty="0" smtClean="0">
                <a:solidFill>
                  <a:schemeClr val="tx2"/>
                </a:solidFill>
                <a:latin typeface="Times New Roman" pitchFamily="18" charset="0"/>
                <a:cs typeface="Times New Roman" pitchFamily="18" charset="0"/>
              </a:rPr>
              <a:t>UN Resolution A/RES/71/322, 2017</a:t>
            </a:r>
          </a:p>
          <a:p>
            <a:pPr algn="just">
              <a:spcBef>
                <a:spcPts val="0"/>
              </a:spcBef>
              <a:buNone/>
            </a:pPr>
            <a:r>
              <a:rPr lang="en-US" sz="1800" b="1" dirty="0" smtClean="0">
                <a:solidFill>
                  <a:schemeClr val="tx2"/>
                </a:solidFill>
                <a:latin typeface="Times New Roman" pitchFamily="18" charset="0"/>
                <a:cs typeface="Times New Roman" pitchFamily="18" charset="0"/>
              </a:rPr>
              <a:t>     “Strengthening and promoting effective measures and international cooperation on organ donation and transplantation to prevent and combat trafficking in persons for the purpose of organ removal and trafficking in human organs” (adopted by the General Assembly on 8 September  2017) </a:t>
            </a:r>
          </a:p>
          <a:p>
            <a:pPr algn="just">
              <a:spcBef>
                <a:spcPts val="0"/>
              </a:spcBef>
              <a:buNone/>
            </a:pPr>
            <a:endParaRPr lang="en-US" sz="1800" b="1" dirty="0" smtClean="0">
              <a:solidFill>
                <a:schemeClr val="tx2"/>
              </a:solidFill>
              <a:latin typeface="Times New Roman" pitchFamily="18" charset="0"/>
              <a:cs typeface="Times New Roman" pitchFamily="18" charset="0"/>
            </a:endParaRPr>
          </a:p>
          <a:p>
            <a:pPr algn="just">
              <a:spcBef>
                <a:spcPts val="0"/>
              </a:spcBef>
              <a:buNone/>
            </a:pPr>
            <a:r>
              <a:rPr lang="en-US" sz="1800" b="1" i="1" dirty="0" smtClean="0">
                <a:solidFill>
                  <a:schemeClr val="tx2"/>
                </a:solidFill>
                <a:latin typeface="Times New Roman" pitchFamily="18" charset="0"/>
                <a:cs typeface="Times New Roman" pitchFamily="18" charset="0"/>
              </a:rPr>
              <a:t>“6. Further encourages Member States to develop effective organ donation and transplantation systems and provide technical assistance for their implementation in requesting countries”</a:t>
            </a:r>
          </a:p>
          <a:p>
            <a:pPr algn="just">
              <a:spcBef>
                <a:spcPts val="0"/>
              </a:spcBef>
              <a:buNone/>
            </a:pPr>
            <a:endParaRPr lang="en-US" sz="1800" b="1" i="1" dirty="0" smtClean="0">
              <a:solidFill>
                <a:schemeClr val="tx2"/>
              </a:solidFill>
              <a:latin typeface="Times New Roman" pitchFamily="18" charset="0"/>
              <a:cs typeface="Times New Roman" pitchFamily="18" charset="0"/>
            </a:endParaRPr>
          </a:p>
          <a:p>
            <a:pPr algn="just">
              <a:spcBef>
                <a:spcPts val="0"/>
              </a:spcBef>
              <a:buNone/>
            </a:pPr>
            <a:endParaRPr lang="en-US" sz="1800" b="1" i="1" dirty="0" smtClean="0">
              <a:solidFill>
                <a:schemeClr val="tx2"/>
              </a:solidFill>
              <a:latin typeface="Times New Roman" pitchFamily="18" charset="0"/>
              <a:cs typeface="Times New Roman" pitchFamily="18" charset="0"/>
            </a:endParaRPr>
          </a:p>
          <a:p>
            <a:pPr algn="just">
              <a:spcBef>
                <a:spcPts val="0"/>
              </a:spcBef>
            </a:pPr>
            <a:endParaRPr lang="en-US" sz="1800" b="1" i="1" dirty="0" smtClean="0">
              <a:solidFill>
                <a:schemeClr val="tx2"/>
              </a:solidFill>
              <a:latin typeface="Times New Roman" pitchFamily="18" charset="0"/>
              <a:cs typeface="Times New Roman" pitchFamily="18" charset="0"/>
            </a:endParaRPr>
          </a:p>
          <a:p>
            <a:pPr algn="just">
              <a:buNone/>
            </a:pPr>
            <a:endParaRPr lang="ru-RU" sz="2000" dirty="0" smtClean="0">
              <a:latin typeface="Times New Roman" pitchFamily="18" charset="0"/>
              <a:cs typeface="Times New Roman" pitchFamily="18" charset="0"/>
            </a:endParaRPr>
          </a:p>
          <a:p>
            <a:endParaRPr lang="ru-RU" sz="2000" dirty="0" smtClean="0">
              <a:latin typeface="Times New Roman" pitchFamily="18" charset="0"/>
              <a:cs typeface="Times New Roman" pitchFamily="18" charset="0"/>
            </a:endParaRPr>
          </a:p>
          <a:p>
            <a:endParaRPr lang="ru-RU" sz="1600" dirty="0" smtClean="0">
              <a:latin typeface="Times New Roman" pitchFamily="18" charset="0"/>
              <a:cs typeface="Times New Roman" pitchFamily="18" charset="0"/>
            </a:endParaRPr>
          </a:p>
          <a:p>
            <a:endParaRPr lang="ru-RU" dirty="0"/>
          </a:p>
        </p:txBody>
      </p:sp>
      <p:sp>
        <p:nvSpPr>
          <p:cNvPr id="27" name="Номер слайда 5"/>
          <p:cNvSpPr>
            <a:spLocks noGrp="1"/>
          </p:cNvSpPr>
          <p:nvPr>
            <p:ph type="sldNum" sz="quarter" idx="12"/>
          </p:nvPr>
        </p:nvSpPr>
        <p:spPr/>
        <p:txBody>
          <a:bodyPr/>
          <a:lstStyle/>
          <a:p>
            <a:pPr>
              <a:defRPr/>
            </a:pPr>
            <a:fld id="{FE6B51AF-40B8-43D0-909C-958E47241AA7}" type="slidenum">
              <a:rPr lang="ru-RU"/>
              <a:pPr>
                <a:defRPr/>
              </a:pPr>
              <a:t>2</a:t>
            </a:fld>
            <a:endParaRPr lang="ru-RU" dirty="0"/>
          </a:p>
        </p:txBody>
      </p:sp>
      <p:grpSp>
        <p:nvGrpSpPr>
          <p:cNvPr id="2" name="Группа 33"/>
          <p:cNvGrpSpPr/>
          <p:nvPr/>
        </p:nvGrpSpPr>
        <p:grpSpPr>
          <a:xfrm>
            <a:off x="0" y="0"/>
            <a:ext cx="9130630" cy="1071546"/>
            <a:chOff x="0" y="0"/>
            <a:chExt cx="9130630" cy="1071546"/>
          </a:xfrm>
        </p:grpSpPr>
        <p:sp>
          <p:nvSpPr>
            <p:cNvPr id="1030" name="Прямоугольник 4"/>
            <p:cNvSpPr>
              <a:spLocks noChangeArrowheads="1"/>
            </p:cNvSpPr>
            <p:nvPr/>
          </p:nvSpPr>
          <p:spPr bwMode="auto">
            <a:xfrm>
              <a:off x="827584" y="0"/>
              <a:ext cx="1428750" cy="95250"/>
            </a:xfrm>
            <a:prstGeom prst="rect">
              <a:avLst/>
            </a:prstGeom>
            <a:solidFill>
              <a:srgbClr val="FF0000"/>
            </a:solidFill>
            <a:ln w="25400" algn="ctr">
              <a:noFill/>
              <a:miter lim="800000"/>
              <a:headEnd/>
              <a:tailEnd/>
            </a:ln>
          </p:spPr>
          <p:txBody>
            <a:bodyPr lIns="95782" tIns="47891" rIns="95782" bIns="47891" anchor="ctr"/>
            <a:lstStyle/>
            <a:p>
              <a:pPr algn="ctr" defTabSz="957263"/>
              <a:endParaRPr lang="ru-RU" altLang="ru-RU" sz="1800">
                <a:solidFill>
                  <a:srgbClr val="FFFFFF"/>
                </a:solidFill>
                <a:latin typeface="Calibri" pitchFamily="34" charset="0"/>
              </a:endParaRPr>
            </a:p>
          </p:txBody>
        </p:sp>
        <p:sp>
          <p:nvSpPr>
            <p:cNvPr id="32" name="Прямоугольник 31"/>
            <p:cNvSpPr/>
            <p:nvPr/>
          </p:nvSpPr>
          <p:spPr>
            <a:xfrm>
              <a:off x="0" y="0"/>
              <a:ext cx="9130630" cy="107154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2400" b="1" dirty="0" smtClean="0">
                <a:solidFill>
                  <a:srgbClr val="FFFF00"/>
                </a:solidFill>
                <a:latin typeface="Times New Roman" pitchFamily="18" charset="0"/>
                <a:cs typeface="Times New Roman" pitchFamily="18" charset="0"/>
              </a:endParaRPr>
            </a:p>
            <a:p>
              <a:pPr algn="ctr">
                <a:defRPr/>
              </a:pPr>
              <a:r>
                <a:rPr lang="en-US" sz="2800" b="1" dirty="0" smtClean="0">
                  <a:solidFill>
                    <a:srgbClr val="FFFF00"/>
                  </a:solidFill>
                  <a:latin typeface="Times New Roman" pitchFamily="18" charset="0"/>
                  <a:cs typeface="Times New Roman" pitchFamily="18" charset="0"/>
                </a:rPr>
                <a:t>Existing regulation at international level</a:t>
              </a:r>
              <a:endParaRPr lang="ru-RU" sz="2800" b="1" dirty="0" smtClean="0">
                <a:solidFill>
                  <a:srgbClr val="FFFF00"/>
                </a:solidFill>
                <a:latin typeface="Times New Roman" pitchFamily="18" charset="0"/>
                <a:cs typeface="Times New Roman" pitchFamily="18" charset="0"/>
              </a:endParaRPr>
            </a:p>
            <a:p>
              <a:pPr algn="ctr">
                <a:defRPr/>
              </a:pPr>
              <a:endParaRPr lang="ru-RU" altLang="ru-RU" b="1" dirty="0" smtClean="0">
                <a:solidFill>
                  <a:schemeClr val="bg1"/>
                </a:solidFill>
                <a:latin typeface="Times New Roman" pitchFamily="18" charset="0"/>
                <a:cs typeface="Times New Roman" pitchFamily="18" charset="0"/>
              </a:endParaRPr>
            </a:p>
          </p:txBody>
        </p:sp>
      </p:grpSp>
      <p:pic>
        <p:nvPicPr>
          <p:cNvPr id="8" name="Picture 4"/>
          <p:cNvPicPr>
            <a:picLocks noChangeAspect="1" noChangeArrowheads="1"/>
          </p:cNvPicPr>
          <p:nvPr/>
        </p:nvPicPr>
        <p:blipFill>
          <a:blip r:embed="rId2" cstate="print"/>
          <a:srcRect/>
          <a:stretch>
            <a:fillRect/>
          </a:stretch>
        </p:blipFill>
        <p:spPr bwMode="auto">
          <a:xfrm>
            <a:off x="6572264" y="2571744"/>
            <a:ext cx="1714513" cy="839017"/>
          </a:xfrm>
          <a:prstGeom prst="rect">
            <a:avLst/>
          </a:prstGeom>
          <a:noFill/>
          <a:ln w="9525">
            <a:noFill/>
            <a:miter lim="800000"/>
            <a:headEnd/>
            <a:tailEnd/>
          </a:ln>
        </p:spPr>
      </p:pic>
      <p:pic>
        <p:nvPicPr>
          <p:cNvPr id="11" name="Picture 3" descr="C:\Users\Ляля Адыгамовна\Desktop\225px-Flag_of_the_United_Nations_svg.png"/>
          <p:cNvPicPr>
            <a:picLocks noChangeAspect="1" noChangeArrowheads="1"/>
          </p:cNvPicPr>
          <p:nvPr/>
        </p:nvPicPr>
        <p:blipFill>
          <a:blip r:embed="rId3" cstate="print"/>
          <a:srcRect/>
          <a:stretch>
            <a:fillRect/>
          </a:stretch>
        </p:blipFill>
        <p:spPr bwMode="auto">
          <a:xfrm>
            <a:off x="6715140" y="5786454"/>
            <a:ext cx="1571628" cy="90487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sz="half" idx="2"/>
          </p:nvPr>
        </p:nvSpPr>
        <p:spPr>
          <a:xfrm>
            <a:off x="571472" y="1571612"/>
            <a:ext cx="8115328" cy="4254521"/>
          </a:xfrm>
        </p:spPr>
        <p:txBody>
          <a:bodyPr>
            <a:normAutofit lnSpcReduction="10000"/>
          </a:bodyPr>
          <a:lstStyle/>
          <a:p>
            <a:pPr marL="0" lvl="0" indent="450850">
              <a:buNone/>
            </a:pPr>
            <a:r>
              <a:rPr lang="en-US" b="1" dirty="0" smtClean="0">
                <a:solidFill>
                  <a:schemeClr val="tx2"/>
                </a:solidFill>
                <a:latin typeface="Times New Roman" pitchFamily="18" charset="0"/>
                <a:cs typeface="Times New Roman" pitchFamily="18" charset="0"/>
              </a:rPr>
              <a:t>Consent – Family Agreement</a:t>
            </a:r>
            <a:endParaRPr lang="ru-RU" b="1" dirty="0" smtClean="0">
              <a:solidFill>
                <a:schemeClr val="tx2"/>
              </a:solidFill>
              <a:latin typeface="Times New Roman" pitchFamily="18" charset="0"/>
              <a:cs typeface="Times New Roman" pitchFamily="18" charset="0"/>
            </a:endParaRPr>
          </a:p>
          <a:p>
            <a:pPr marL="0" lvl="0" indent="450850">
              <a:buNone/>
            </a:pPr>
            <a:r>
              <a:rPr lang="en-US" dirty="0" smtClean="0">
                <a:solidFill>
                  <a:schemeClr val="tx2"/>
                </a:solidFill>
                <a:latin typeface="Times New Roman" pitchFamily="18" charset="0"/>
                <a:cs typeface="Times New Roman" pitchFamily="18" charset="0"/>
              </a:rPr>
              <a:t>Technical recommendations/Guidelines/Best practices</a:t>
            </a:r>
            <a:endParaRPr lang="ru-RU" dirty="0" smtClean="0">
              <a:solidFill>
                <a:schemeClr val="tx2"/>
              </a:solidFill>
              <a:latin typeface="Times New Roman" pitchFamily="18" charset="0"/>
              <a:cs typeface="Times New Roman" pitchFamily="18" charset="0"/>
            </a:endParaRPr>
          </a:p>
          <a:p>
            <a:pPr marL="0" lvl="0" indent="450850">
              <a:buNone/>
            </a:pPr>
            <a:r>
              <a:rPr lang="en-US" dirty="0" smtClean="0">
                <a:solidFill>
                  <a:schemeClr val="tx2"/>
                </a:solidFill>
                <a:latin typeface="Times New Roman" pitchFamily="18" charset="0"/>
                <a:cs typeface="Times New Roman" pitchFamily="18" charset="0"/>
              </a:rPr>
              <a:t>Training courses (example, HELP)</a:t>
            </a:r>
            <a:endParaRPr lang="ru-RU" dirty="0" smtClean="0">
              <a:solidFill>
                <a:schemeClr val="tx2"/>
              </a:solidFill>
              <a:latin typeface="Times New Roman" pitchFamily="18" charset="0"/>
              <a:cs typeface="Times New Roman" pitchFamily="18" charset="0"/>
            </a:endParaRPr>
          </a:p>
          <a:p>
            <a:pPr marL="0" indent="450850">
              <a:buNone/>
            </a:pPr>
            <a:r>
              <a:rPr lang="en-US" dirty="0" smtClean="0">
                <a:solidFill>
                  <a:schemeClr val="tx2"/>
                </a:solidFill>
                <a:latin typeface="Times New Roman" pitchFamily="18" charset="0"/>
                <a:cs typeface="Times New Roman" pitchFamily="18" charset="0"/>
              </a:rPr>
              <a:t> </a:t>
            </a:r>
            <a:endParaRPr lang="ru-RU" dirty="0" smtClean="0">
              <a:solidFill>
                <a:schemeClr val="tx2"/>
              </a:solidFill>
              <a:latin typeface="Times New Roman" pitchFamily="18" charset="0"/>
              <a:cs typeface="Times New Roman" pitchFamily="18" charset="0"/>
            </a:endParaRPr>
          </a:p>
          <a:p>
            <a:pPr marL="450850" lvl="0" indent="0">
              <a:buNone/>
            </a:pPr>
            <a:r>
              <a:rPr lang="en-US" b="1" dirty="0" smtClean="0">
                <a:solidFill>
                  <a:schemeClr val="tx2"/>
                </a:solidFill>
                <a:latin typeface="Times New Roman" pitchFamily="18" charset="0"/>
                <a:cs typeface="Times New Roman" pitchFamily="18" charset="0"/>
              </a:rPr>
              <a:t>Definitions used in CE Convention(s) and other </a:t>
            </a:r>
            <a:r>
              <a:rPr lang="en-US" b="1" dirty="0" smtClean="0">
                <a:solidFill>
                  <a:schemeClr val="tx2"/>
                </a:solidFill>
                <a:latin typeface="Times New Roman" pitchFamily="18" charset="0"/>
                <a:cs typeface="Times New Roman" pitchFamily="18" charset="0"/>
              </a:rPr>
              <a:t>international</a:t>
            </a:r>
            <a:r>
              <a:rPr lang="ru-RU" b="1" dirty="0" smtClean="0">
                <a:solidFill>
                  <a:schemeClr val="tx2"/>
                </a:solidFill>
                <a:latin typeface="Times New Roman" pitchFamily="18" charset="0"/>
                <a:cs typeface="Times New Roman" pitchFamily="18" charset="0"/>
              </a:rPr>
              <a:t> </a:t>
            </a:r>
            <a:r>
              <a:rPr lang="en-US" b="1" dirty="0" smtClean="0">
                <a:solidFill>
                  <a:schemeClr val="tx2"/>
                </a:solidFill>
                <a:latin typeface="Times New Roman" pitchFamily="18" charset="0"/>
                <a:cs typeface="Times New Roman" pitchFamily="18" charset="0"/>
              </a:rPr>
              <a:t>documents </a:t>
            </a:r>
            <a:r>
              <a:rPr lang="en-US" dirty="0" smtClean="0">
                <a:solidFill>
                  <a:schemeClr val="tx2"/>
                </a:solidFill>
                <a:latin typeface="Times New Roman" pitchFamily="18" charset="0"/>
                <a:cs typeface="Times New Roman" pitchFamily="18" charset="0"/>
              </a:rPr>
              <a:t>(example, WHO)</a:t>
            </a:r>
            <a:endParaRPr lang="ru-RU" dirty="0" smtClean="0">
              <a:solidFill>
                <a:schemeClr val="tx2"/>
              </a:solidFill>
              <a:latin typeface="Times New Roman" pitchFamily="18" charset="0"/>
              <a:cs typeface="Times New Roman" pitchFamily="18" charset="0"/>
            </a:endParaRPr>
          </a:p>
          <a:p>
            <a:pPr marL="0" lvl="0" indent="450850">
              <a:buNone/>
            </a:pPr>
            <a:r>
              <a:rPr lang="en-US" dirty="0" smtClean="0">
                <a:solidFill>
                  <a:schemeClr val="tx2"/>
                </a:solidFill>
                <a:latin typeface="Times New Roman" pitchFamily="18" charset="0"/>
                <a:cs typeface="Times New Roman" pitchFamily="18" charset="0"/>
              </a:rPr>
              <a:t>Periodic review / Explanatory documents</a:t>
            </a:r>
            <a:endParaRPr lang="ru-RU" dirty="0" smtClean="0">
              <a:solidFill>
                <a:schemeClr val="tx2"/>
              </a:solidFill>
              <a:latin typeface="Times New Roman" pitchFamily="18" charset="0"/>
              <a:cs typeface="Times New Roman" pitchFamily="18" charset="0"/>
            </a:endParaRPr>
          </a:p>
          <a:p>
            <a:pPr marL="0" indent="450850">
              <a:buNone/>
            </a:pPr>
            <a:r>
              <a:rPr lang="en-US" dirty="0" smtClean="0">
                <a:solidFill>
                  <a:schemeClr val="tx2"/>
                </a:solidFill>
                <a:latin typeface="Times New Roman" pitchFamily="18" charset="0"/>
                <a:cs typeface="Times New Roman" pitchFamily="18" charset="0"/>
              </a:rPr>
              <a:t> </a:t>
            </a:r>
            <a:endParaRPr lang="ru-RU" dirty="0" smtClean="0">
              <a:solidFill>
                <a:schemeClr val="tx2"/>
              </a:solidFill>
              <a:latin typeface="Times New Roman" pitchFamily="18" charset="0"/>
              <a:cs typeface="Times New Roman" pitchFamily="18" charset="0"/>
            </a:endParaRPr>
          </a:p>
          <a:p>
            <a:pPr marL="0" lvl="0" indent="450850">
              <a:buNone/>
            </a:pPr>
            <a:r>
              <a:rPr lang="en-US" b="1" dirty="0" err="1" smtClean="0">
                <a:solidFill>
                  <a:schemeClr val="tx2"/>
                </a:solidFill>
                <a:latin typeface="Times New Roman" pitchFamily="18" charset="0"/>
                <a:cs typeface="Times New Roman" pitchFamily="18" charset="0"/>
              </a:rPr>
              <a:t>Multisectoral</a:t>
            </a:r>
            <a:r>
              <a:rPr lang="ru-RU" b="1" dirty="0" smtClean="0">
                <a:solidFill>
                  <a:schemeClr val="tx2"/>
                </a:solidFill>
                <a:latin typeface="Times New Roman" pitchFamily="18" charset="0"/>
                <a:cs typeface="Times New Roman" pitchFamily="18" charset="0"/>
              </a:rPr>
              <a:t> </a:t>
            </a:r>
            <a:r>
              <a:rPr lang="en-US" b="1" dirty="0" smtClean="0">
                <a:solidFill>
                  <a:schemeClr val="tx2"/>
                </a:solidFill>
                <a:latin typeface="Times New Roman" pitchFamily="18" charset="0"/>
                <a:cs typeface="Times New Roman" pitchFamily="18" charset="0"/>
              </a:rPr>
              <a:t>/</a:t>
            </a:r>
            <a:r>
              <a:rPr lang="ru-RU"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multistakeholder</a:t>
            </a:r>
            <a:r>
              <a:rPr lang="en-US" b="1" dirty="0" smtClean="0">
                <a:solidFill>
                  <a:schemeClr val="tx2"/>
                </a:solidFill>
                <a:latin typeface="Times New Roman" pitchFamily="18" charset="0"/>
                <a:cs typeface="Times New Roman" pitchFamily="18" charset="0"/>
              </a:rPr>
              <a:t> </a:t>
            </a:r>
            <a:r>
              <a:rPr lang="en-US" b="1" dirty="0" smtClean="0">
                <a:solidFill>
                  <a:schemeClr val="tx2"/>
                </a:solidFill>
                <a:latin typeface="Times New Roman" pitchFamily="18" charset="0"/>
                <a:cs typeface="Times New Roman" pitchFamily="18" charset="0"/>
              </a:rPr>
              <a:t>cooperation</a:t>
            </a:r>
            <a:endParaRPr lang="ru-RU" b="1" dirty="0" smtClean="0">
              <a:solidFill>
                <a:schemeClr val="tx2"/>
              </a:solidFill>
              <a:latin typeface="Times New Roman" pitchFamily="18" charset="0"/>
              <a:cs typeface="Times New Roman" pitchFamily="18" charset="0"/>
            </a:endParaRPr>
          </a:p>
          <a:p>
            <a:pPr marL="0" lvl="0" indent="450850">
              <a:buNone/>
            </a:pPr>
            <a:r>
              <a:rPr lang="en-US" dirty="0" smtClean="0">
                <a:solidFill>
                  <a:schemeClr val="tx2"/>
                </a:solidFill>
                <a:latin typeface="Times New Roman" pitchFamily="18" charset="0"/>
                <a:cs typeface="Times New Roman" pitchFamily="18" charset="0"/>
              </a:rPr>
              <a:t>Ad-hoc group (CE, WHO, UNESCO, EU…)</a:t>
            </a:r>
            <a:endParaRPr lang="ru-RU" dirty="0" smtClean="0">
              <a:solidFill>
                <a:schemeClr val="tx2"/>
              </a:solidFill>
              <a:latin typeface="Times New Roman" pitchFamily="18" charset="0"/>
              <a:cs typeface="Times New Roman" pitchFamily="18" charset="0"/>
            </a:endParaRPr>
          </a:p>
          <a:p>
            <a:endParaRPr lang="ru-RU" dirty="0"/>
          </a:p>
        </p:txBody>
      </p:sp>
      <p:grpSp>
        <p:nvGrpSpPr>
          <p:cNvPr id="7" name="Группа 33"/>
          <p:cNvGrpSpPr/>
          <p:nvPr/>
        </p:nvGrpSpPr>
        <p:grpSpPr>
          <a:xfrm>
            <a:off x="0" y="0"/>
            <a:ext cx="9130630" cy="949821"/>
            <a:chOff x="0" y="0"/>
            <a:chExt cx="9130630" cy="949821"/>
          </a:xfrm>
        </p:grpSpPr>
        <p:sp>
          <p:nvSpPr>
            <p:cNvPr id="8" name="Прямоугольник 4"/>
            <p:cNvSpPr>
              <a:spLocks noChangeArrowheads="1"/>
            </p:cNvSpPr>
            <p:nvPr/>
          </p:nvSpPr>
          <p:spPr bwMode="auto">
            <a:xfrm>
              <a:off x="827584" y="0"/>
              <a:ext cx="1428750" cy="95250"/>
            </a:xfrm>
            <a:prstGeom prst="rect">
              <a:avLst/>
            </a:prstGeom>
            <a:solidFill>
              <a:srgbClr val="FF0000"/>
            </a:solidFill>
            <a:ln w="25400" algn="ctr">
              <a:noFill/>
              <a:miter lim="800000"/>
              <a:headEnd/>
              <a:tailEnd/>
            </a:ln>
          </p:spPr>
          <p:txBody>
            <a:bodyPr lIns="95782" tIns="47891" rIns="95782" bIns="47891" anchor="ctr"/>
            <a:lstStyle/>
            <a:p>
              <a:pPr algn="ctr" defTabSz="957263"/>
              <a:endParaRPr lang="ru-RU" altLang="ru-RU" sz="1800">
                <a:solidFill>
                  <a:srgbClr val="FFFFFF"/>
                </a:solidFill>
                <a:latin typeface="Calibri" pitchFamily="34" charset="0"/>
              </a:endParaRPr>
            </a:p>
          </p:txBody>
        </p:sp>
        <p:sp>
          <p:nvSpPr>
            <p:cNvPr id="9" name="Прямоугольник 8"/>
            <p:cNvSpPr/>
            <p:nvPr/>
          </p:nvSpPr>
          <p:spPr>
            <a:xfrm>
              <a:off x="0" y="0"/>
              <a:ext cx="9130630" cy="94982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smtClean="0">
                  <a:solidFill>
                    <a:srgbClr val="FFFF00"/>
                  </a:solidFill>
                  <a:latin typeface="Times New Roman" pitchFamily="18" charset="0"/>
                  <a:cs typeface="Times New Roman" pitchFamily="18" charset="0"/>
                </a:rPr>
                <a:t>Some propositions on further work regarding</a:t>
              </a:r>
              <a:br>
                <a:rPr lang="en-US" sz="2800" b="1" dirty="0" smtClean="0">
                  <a:solidFill>
                    <a:srgbClr val="FFFF00"/>
                  </a:solidFill>
                  <a:latin typeface="Times New Roman" pitchFamily="18" charset="0"/>
                  <a:cs typeface="Times New Roman" pitchFamily="18" charset="0"/>
                </a:rPr>
              </a:br>
              <a:r>
                <a:rPr lang="en-US" sz="2800" b="1" dirty="0" smtClean="0">
                  <a:solidFill>
                    <a:srgbClr val="FFFF00"/>
                  </a:solidFill>
                  <a:latin typeface="Times New Roman" pitchFamily="18" charset="0"/>
                  <a:cs typeface="Times New Roman" pitchFamily="18" charset="0"/>
                </a:rPr>
                <a:t>the CE Convention(s) </a:t>
              </a:r>
              <a:endParaRPr lang="ru-RU" sz="2800" b="1" dirty="0" smtClean="0">
                <a:solidFill>
                  <a:srgbClr val="FFFF00"/>
                </a:solidFill>
                <a:latin typeface="Times New Roman" pitchFamily="18" charset="0"/>
                <a:cs typeface="Times New Roman" pitchFamily="18" charset="0"/>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200</Words>
  <Application>Microsoft Office PowerPoint</Application>
  <PresentationFormat>Экран (4:3)</PresentationFormat>
  <Paragraphs>51</Paragraphs>
  <Slides>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vt:i4>
      </vt:variant>
    </vt:vector>
  </HeadingPairs>
  <TitlesOfParts>
    <vt:vector size="4" baseType="lpstr">
      <vt:lpstr>Тема Office</vt:lpstr>
      <vt:lpstr>Слайд 1</vt:lpstr>
      <vt:lpstr>Слайд 2</vt:lpstr>
      <vt:lpstr>Слайд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implementation issues CE Convention(s)</dc:title>
  <dc:creator>Ляля Адыгамовна</dc:creator>
  <cp:lastModifiedBy>Ляля Адыгамовна</cp:lastModifiedBy>
  <cp:revision>36</cp:revision>
  <dcterms:created xsi:type="dcterms:W3CDTF">2017-10-26T07:57:46Z</dcterms:created>
  <dcterms:modified xsi:type="dcterms:W3CDTF">2017-10-26T12:54:59Z</dcterms:modified>
</cp:coreProperties>
</file>