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7" r:id="rId3"/>
    <p:sldId id="258" r:id="rId4"/>
    <p:sldId id="263" r:id="rId5"/>
    <p:sldId id="259" r:id="rId6"/>
    <p:sldId id="261" r:id="rId7"/>
    <p:sldId id="262" r:id="rId8"/>
    <p:sldId id="269" r:id="rId9"/>
    <p:sldId id="265" r:id="rId10"/>
    <p:sldId id="267" r:id="rId11"/>
    <p:sldId id="268" r:id="rId12"/>
    <p:sldId id="272" r:id="rId13"/>
    <p:sldId id="271" r:id="rId14"/>
    <p:sldId id="276" r:id="rId15"/>
  </p:sldIdLst>
  <p:sldSz cx="9144000" cy="6858000" type="screen4x3"/>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58855" autoAdjust="0"/>
  </p:normalViewPr>
  <p:slideViewPr>
    <p:cSldViewPr>
      <p:cViewPr varScale="1">
        <p:scale>
          <a:sx n="42" d="100"/>
          <a:sy n="42" d="100"/>
        </p:scale>
        <p:origin x="-219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DFF5962-ED0F-4CCB-A4C6-0888E5618A87}" type="datetimeFigureOut">
              <a:rPr lang="nb-NO" smtClean="0"/>
              <a:t>24.10.2017</a:t>
            </a:fld>
            <a:endParaRPr lang="nb-NO"/>
          </a:p>
        </p:txBody>
      </p:sp>
      <p:sp>
        <p:nvSpPr>
          <p:cNvPr id="4" name="Plassholder for lysbil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6" name="Plassholder for bunn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4E7F517-3A9C-443D-92F9-299DD09DAB8F}" type="slidenum">
              <a:rPr lang="nb-NO" smtClean="0"/>
              <a:t>‹#›</a:t>
            </a:fld>
            <a:endParaRPr lang="nb-NO"/>
          </a:p>
        </p:txBody>
      </p:sp>
    </p:spTree>
    <p:extLst>
      <p:ext uri="{BB962C8B-B14F-4D97-AF65-F5344CB8AC3E}">
        <p14:creationId xmlns:p14="http://schemas.microsoft.com/office/powerpoint/2010/main" val="36511318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B4E7F517-3A9C-443D-92F9-299DD09DAB8F}" type="slidenum">
              <a:rPr lang="nb-NO" smtClean="0"/>
              <a:t>2</a:t>
            </a:fld>
            <a:endParaRPr lang="nb-NO"/>
          </a:p>
        </p:txBody>
      </p:sp>
    </p:spTree>
    <p:extLst>
      <p:ext uri="{BB962C8B-B14F-4D97-AF65-F5344CB8AC3E}">
        <p14:creationId xmlns:p14="http://schemas.microsoft.com/office/powerpoint/2010/main" val="26320497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B4E7F517-3A9C-443D-92F9-299DD09DAB8F}" type="slidenum">
              <a:rPr lang="nb-NO" smtClean="0"/>
              <a:t>12</a:t>
            </a:fld>
            <a:endParaRPr lang="nb-NO"/>
          </a:p>
        </p:txBody>
      </p:sp>
    </p:spTree>
    <p:extLst>
      <p:ext uri="{BB962C8B-B14F-4D97-AF65-F5344CB8AC3E}">
        <p14:creationId xmlns:p14="http://schemas.microsoft.com/office/powerpoint/2010/main" val="34755656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B4E7F517-3A9C-443D-92F9-299DD09DAB8F}" type="slidenum">
              <a:rPr lang="nb-NO" smtClean="0"/>
              <a:t>3</a:t>
            </a:fld>
            <a:endParaRPr lang="nb-NO"/>
          </a:p>
        </p:txBody>
      </p:sp>
    </p:spTree>
    <p:extLst>
      <p:ext uri="{BB962C8B-B14F-4D97-AF65-F5344CB8AC3E}">
        <p14:creationId xmlns:p14="http://schemas.microsoft.com/office/powerpoint/2010/main" val="16646868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B4E7F517-3A9C-443D-92F9-299DD09DAB8F}" type="slidenum">
              <a:rPr lang="nb-NO" smtClean="0"/>
              <a:t>4</a:t>
            </a:fld>
            <a:endParaRPr lang="nb-NO"/>
          </a:p>
        </p:txBody>
      </p:sp>
    </p:spTree>
    <p:extLst>
      <p:ext uri="{BB962C8B-B14F-4D97-AF65-F5344CB8AC3E}">
        <p14:creationId xmlns:p14="http://schemas.microsoft.com/office/powerpoint/2010/main" val="8468382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B4E7F517-3A9C-443D-92F9-299DD09DAB8F}" type="slidenum">
              <a:rPr lang="nb-NO" smtClean="0"/>
              <a:t>6</a:t>
            </a:fld>
            <a:endParaRPr lang="nb-NO"/>
          </a:p>
        </p:txBody>
      </p:sp>
    </p:spTree>
    <p:extLst>
      <p:ext uri="{BB962C8B-B14F-4D97-AF65-F5344CB8AC3E}">
        <p14:creationId xmlns:p14="http://schemas.microsoft.com/office/powerpoint/2010/main" val="14413500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B4E7F517-3A9C-443D-92F9-299DD09DAB8F}" type="slidenum">
              <a:rPr lang="nb-NO" smtClean="0"/>
              <a:t>7</a:t>
            </a:fld>
            <a:endParaRPr lang="nb-NO"/>
          </a:p>
        </p:txBody>
      </p:sp>
    </p:spTree>
    <p:extLst>
      <p:ext uri="{BB962C8B-B14F-4D97-AF65-F5344CB8AC3E}">
        <p14:creationId xmlns:p14="http://schemas.microsoft.com/office/powerpoint/2010/main" val="924054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B4E7F517-3A9C-443D-92F9-299DD09DAB8F}" type="slidenum">
              <a:rPr lang="nb-NO" smtClean="0"/>
              <a:t>8</a:t>
            </a:fld>
            <a:endParaRPr lang="nb-NO"/>
          </a:p>
        </p:txBody>
      </p:sp>
    </p:spTree>
    <p:extLst>
      <p:ext uri="{BB962C8B-B14F-4D97-AF65-F5344CB8AC3E}">
        <p14:creationId xmlns:p14="http://schemas.microsoft.com/office/powerpoint/2010/main" val="37331152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B4E7F517-3A9C-443D-92F9-299DD09DAB8F}" type="slidenum">
              <a:rPr lang="nb-NO" smtClean="0"/>
              <a:t>9</a:t>
            </a:fld>
            <a:endParaRPr lang="nb-NO"/>
          </a:p>
        </p:txBody>
      </p:sp>
    </p:spTree>
    <p:extLst>
      <p:ext uri="{BB962C8B-B14F-4D97-AF65-F5344CB8AC3E}">
        <p14:creationId xmlns:p14="http://schemas.microsoft.com/office/powerpoint/2010/main" val="11472037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B4E7F517-3A9C-443D-92F9-299DD09DAB8F}" type="slidenum">
              <a:rPr lang="nb-NO" smtClean="0"/>
              <a:t>10</a:t>
            </a:fld>
            <a:endParaRPr lang="nb-NO"/>
          </a:p>
        </p:txBody>
      </p:sp>
    </p:spTree>
    <p:extLst>
      <p:ext uri="{BB962C8B-B14F-4D97-AF65-F5344CB8AC3E}">
        <p14:creationId xmlns:p14="http://schemas.microsoft.com/office/powerpoint/2010/main" val="36710933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nb-NO" dirty="0"/>
          </a:p>
        </p:txBody>
      </p:sp>
      <p:sp>
        <p:nvSpPr>
          <p:cNvPr id="4" name="Plassholder for lysbildenummer 3"/>
          <p:cNvSpPr>
            <a:spLocks noGrp="1"/>
          </p:cNvSpPr>
          <p:nvPr>
            <p:ph type="sldNum" sz="quarter" idx="10"/>
          </p:nvPr>
        </p:nvSpPr>
        <p:spPr/>
        <p:txBody>
          <a:bodyPr/>
          <a:lstStyle/>
          <a:p>
            <a:fld id="{B4E7F517-3A9C-443D-92F9-299DD09DAB8F}" type="slidenum">
              <a:rPr lang="nb-NO" smtClean="0"/>
              <a:t>11</a:t>
            </a:fld>
            <a:endParaRPr lang="nb-NO"/>
          </a:p>
        </p:txBody>
      </p:sp>
    </p:spTree>
    <p:extLst>
      <p:ext uri="{BB962C8B-B14F-4D97-AF65-F5344CB8AC3E}">
        <p14:creationId xmlns:p14="http://schemas.microsoft.com/office/powerpoint/2010/main" val="30490795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p:cNvSpPr>
            <a:spLocks noGrp="1"/>
          </p:cNvSpPr>
          <p:nvPr>
            <p:ph type="ctrTitle"/>
          </p:nvPr>
        </p:nvSpPr>
        <p:spPr>
          <a:xfrm>
            <a:off x="685800" y="2130425"/>
            <a:ext cx="7772400" cy="1470025"/>
          </a:xfrm>
        </p:spPr>
        <p:txBody>
          <a:bodyPr/>
          <a:lstStyle/>
          <a:p>
            <a:r>
              <a:rPr lang="nb-NO" smtClean="0"/>
              <a:t>Klikk for å redigere tittelstil</a:t>
            </a:r>
            <a:endParaRPr lang="nb-NO"/>
          </a:p>
        </p:txBody>
      </p:sp>
      <p:sp>
        <p:nvSpPr>
          <p:cNvPr id="3" name="Undertit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smtClean="0"/>
              <a:t>Klikk for å redigere undertittelstil i malen</a:t>
            </a:r>
            <a:endParaRPr lang="nb-NO"/>
          </a:p>
        </p:txBody>
      </p:sp>
      <p:sp>
        <p:nvSpPr>
          <p:cNvPr id="4" name="Plassholder for dato 3"/>
          <p:cNvSpPr>
            <a:spLocks noGrp="1"/>
          </p:cNvSpPr>
          <p:nvPr>
            <p:ph type="dt" sz="half" idx="10"/>
          </p:nvPr>
        </p:nvSpPr>
        <p:spPr/>
        <p:txBody>
          <a:bodyPr/>
          <a:lstStyle/>
          <a:p>
            <a:fld id="{1F253688-4936-41BE-A7D2-69939D7695D3}" type="datetimeFigureOut">
              <a:rPr lang="nb-NO" smtClean="0"/>
              <a:t>24.10.2017</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F4E7DABC-ED60-4F82-8889-83FA57F46531}" type="slidenum">
              <a:rPr lang="nb-NO" smtClean="0"/>
              <a:t>‹#›</a:t>
            </a:fld>
            <a:endParaRPr lang="nb-NO"/>
          </a:p>
        </p:txBody>
      </p:sp>
    </p:spTree>
    <p:extLst>
      <p:ext uri="{BB962C8B-B14F-4D97-AF65-F5344CB8AC3E}">
        <p14:creationId xmlns:p14="http://schemas.microsoft.com/office/powerpoint/2010/main" val="30959015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loddrett tekst 2"/>
          <p:cNvSpPr>
            <a:spLocks noGrp="1"/>
          </p:cNvSpPr>
          <p:nvPr>
            <p:ph type="body" orient="vert" idx="1"/>
          </p:nvPr>
        </p:nvSpPr>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p>
            <a:fld id="{1F253688-4936-41BE-A7D2-69939D7695D3}" type="datetimeFigureOut">
              <a:rPr lang="nb-NO" smtClean="0"/>
              <a:t>24.10.2017</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F4E7DABC-ED60-4F82-8889-83FA57F46531}" type="slidenum">
              <a:rPr lang="nb-NO" smtClean="0"/>
              <a:t>‹#›</a:t>
            </a:fld>
            <a:endParaRPr lang="nb-NO"/>
          </a:p>
        </p:txBody>
      </p:sp>
    </p:spTree>
    <p:extLst>
      <p:ext uri="{BB962C8B-B14F-4D97-AF65-F5344CB8AC3E}">
        <p14:creationId xmlns:p14="http://schemas.microsoft.com/office/powerpoint/2010/main" val="8253744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6629400" y="274638"/>
            <a:ext cx="2057400" cy="5851525"/>
          </a:xfrm>
        </p:spPr>
        <p:txBody>
          <a:bodyPr vert="eaVert"/>
          <a:lstStyle/>
          <a:p>
            <a:r>
              <a:rPr lang="nb-NO" smtClean="0"/>
              <a:t>Klikk for å redigere tittelstil</a:t>
            </a:r>
            <a:endParaRPr lang="nb-NO"/>
          </a:p>
        </p:txBody>
      </p:sp>
      <p:sp>
        <p:nvSpPr>
          <p:cNvPr id="3" name="Plassholder for loddrett tekst 2"/>
          <p:cNvSpPr>
            <a:spLocks noGrp="1"/>
          </p:cNvSpPr>
          <p:nvPr>
            <p:ph type="body" orient="vert" idx="1"/>
          </p:nvPr>
        </p:nvSpPr>
        <p:spPr>
          <a:xfrm>
            <a:off x="457200" y="274638"/>
            <a:ext cx="6019800" cy="5851525"/>
          </a:xfrm>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p>
            <a:fld id="{1F253688-4936-41BE-A7D2-69939D7695D3}" type="datetimeFigureOut">
              <a:rPr lang="nb-NO" smtClean="0"/>
              <a:t>24.10.2017</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F4E7DABC-ED60-4F82-8889-83FA57F46531}" type="slidenum">
              <a:rPr lang="nb-NO" smtClean="0"/>
              <a:t>‹#›</a:t>
            </a:fld>
            <a:endParaRPr lang="nb-NO"/>
          </a:p>
        </p:txBody>
      </p:sp>
    </p:spTree>
    <p:extLst>
      <p:ext uri="{BB962C8B-B14F-4D97-AF65-F5344CB8AC3E}">
        <p14:creationId xmlns:p14="http://schemas.microsoft.com/office/powerpoint/2010/main" val="42167714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idx="1"/>
          </p:nvPr>
        </p:nvSpPr>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p>
            <a:fld id="{1F253688-4936-41BE-A7D2-69939D7695D3}" type="datetimeFigureOut">
              <a:rPr lang="nb-NO" smtClean="0"/>
              <a:t>24.10.2017</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F4E7DABC-ED60-4F82-8889-83FA57F46531}" type="slidenum">
              <a:rPr lang="nb-NO" smtClean="0"/>
              <a:t>‹#›</a:t>
            </a:fld>
            <a:endParaRPr lang="nb-NO"/>
          </a:p>
        </p:txBody>
      </p:sp>
    </p:spTree>
    <p:extLst>
      <p:ext uri="{BB962C8B-B14F-4D97-AF65-F5344CB8AC3E}">
        <p14:creationId xmlns:p14="http://schemas.microsoft.com/office/powerpoint/2010/main" val="9866860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p:cNvSpPr>
            <a:spLocks noGrp="1"/>
          </p:cNvSpPr>
          <p:nvPr>
            <p:ph type="title"/>
          </p:nvPr>
        </p:nvSpPr>
        <p:spPr>
          <a:xfrm>
            <a:off x="722313" y="4406900"/>
            <a:ext cx="7772400" cy="1362075"/>
          </a:xfrm>
        </p:spPr>
        <p:txBody>
          <a:bodyPr anchor="t"/>
          <a:lstStyle>
            <a:lvl1pPr algn="l">
              <a:defRPr sz="4000" b="1" cap="all"/>
            </a:lvl1pPr>
          </a:lstStyle>
          <a:p>
            <a:r>
              <a:rPr lang="nb-NO" smtClean="0"/>
              <a:t>Klikk for å redigere tittelstil</a:t>
            </a:r>
            <a:endParaRPr lang="nb-NO"/>
          </a:p>
        </p:txBody>
      </p:sp>
      <p:sp>
        <p:nvSpPr>
          <p:cNvPr id="3" name="Plassholder f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smtClean="0"/>
              <a:t>Klikk for å redigere tekststiler i malen</a:t>
            </a:r>
          </a:p>
        </p:txBody>
      </p:sp>
      <p:sp>
        <p:nvSpPr>
          <p:cNvPr id="4" name="Plassholder for dato 3"/>
          <p:cNvSpPr>
            <a:spLocks noGrp="1"/>
          </p:cNvSpPr>
          <p:nvPr>
            <p:ph type="dt" sz="half" idx="10"/>
          </p:nvPr>
        </p:nvSpPr>
        <p:spPr/>
        <p:txBody>
          <a:bodyPr/>
          <a:lstStyle/>
          <a:p>
            <a:fld id="{1F253688-4936-41BE-A7D2-69939D7695D3}" type="datetimeFigureOut">
              <a:rPr lang="nb-NO" smtClean="0"/>
              <a:t>24.10.2017</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F4E7DABC-ED60-4F82-8889-83FA57F46531}" type="slidenum">
              <a:rPr lang="nb-NO" smtClean="0"/>
              <a:t>‹#›</a:t>
            </a:fld>
            <a:endParaRPr lang="nb-NO"/>
          </a:p>
        </p:txBody>
      </p:sp>
    </p:spTree>
    <p:extLst>
      <p:ext uri="{BB962C8B-B14F-4D97-AF65-F5344CB8AC3E}">
        <p14:creationId xmlns:p14="http://schemas.microsoft.com/office/powerpoint/2010/main" val="12599951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innhol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dato 4"/>
          <p:cNvSpPr>
            <a:spLocks noGrp="1"/>
          </p:cNvSpPr>
          <p:nvPr>
            <p:ph type="dt" sz="half" idx="10"/>
          </p:nvPr>
        </p:nvSpPr>
        <p:spPr/>
        <p:txBody>
          <a:bodyPr/>
          <a:lstStyle/>
          <a:p>
            <a:fld id="{1F253688-4936-41BE-A7D2-69939D7695D3}" type="datetimeFigureOut">
              <a:rPr lang="nb-NO" smtClean="0"/>
              <a:t>24.10.2017</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F4E7DABC-ED60-4F82-8889-83FA57F46531}" type="slidenum">
              <a:rPr lang="nb-NO" smtClean="0"/>
              <a:t>‹#›</a:t>
            </a:fld>
            <a:endParaRPr lang="nb-NO"/>
          </a:p>
        </p:txBody>
      </p:sp>
    </p:spTree>
    <p:extLst>
      <p:ext uri="{BB962C8B-B14F-4D97-AF65-F5344CB8AC3E}">
        <p14:creationId xmlns:p14="http://schemas.microsoft.com/office/powerpoint/2010/main" val="36951058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lvl1pPr>
              <a:defRPr/>
            </a:lvl1pPr>
          </a:lstStyle>
          <a:p>
            <a:r>
              <a:rPr lang="nb-NO" smtClean="0"/>
              <a:t>Klikk for å redigere tittelstil</a:t>
            </a:r>
            <a:endParaRPr lang="nb-NO"/>
          </a:p>
        </p:txBody>
      </p:sp>
      <p:sp>
        <p:nvSpPr>
          <p:cNvPr id="3" name="Plassholder f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4" name="Plassholder for inn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6" name="Plassholder for inn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7" name="Plassholder for dato 6"/>
          <p:cNvSpPr>
            <a:spLocks noGrp="1"/>
          </p:cNvSpPr>
          <p:nvPr>
            <p:ph type="dt" sz="half" idx="10"/>
          </p:nvPr>
        </p:nvSpPr>
        <p:spPr/>
        <p:txBody>
          <a:bodyPr/>
          <a:lstStyle/>
          <a:p>
            <a:fld id="{1F253688-4936-41BE-A7D2-69939D7695D3}" type="datetimeFigureOut">
              <a:rPr lang="nb-NO" smtClean="0"/>
              <a:t>24.10.2017</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F4E7DABC-ED60-4F82-8889-83FA57F46531}" type="slidenum">
              <a:rPr lang="nb-NO" smtClean="0"/>
              <a:t>‹#›</a:t>
            </a:fld>
            <a:endParaRPr lang="nb-NO"/>
          </a:p>
        </p:txBody>
      </p:sp>
    </p:spTree>
    <p:extLst>
      <p:ext uri="{BB962C8B-B14F-4D97-AF65-F5344CB8AC3E}">
        <p14:creationId xmlns:p14="http://schemas.microsoft.com/office/powerpoint/2010/main" val="29860688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dato 2"/>
          <p:cNvSpPr>
            <a:spLocks noGrp="1"/>
          </p:cNvSpPr>
          <p:nvPr>
            <p:ph type="dt" sz="half" idx="10"/>
          </p:nvPr>
        </p:nvSpPr>
        <p:spPr/>
        <p:txBody>
          <a:bodyPr/>
          <a:lstStyle/>
          <a:p>
            <a:fld id="{1F253688-4936-41BE-A7D2-69939D7695D3}" type="datetimeFigureOut">
              <a:rPr lang="nb-NO" smtClean="0"/>
              <a:t>24.10.2017</a:t>
            </a:fld>
            <a:endParaRPr lang="nb-NO"/>
          </a:p>
        </p:txBody>
      </p:sp>
      <p:sp>
        <p:nvSpPr>
          <p:cNvPr id="4" name="Plassholder for bunntekst 3"/>
          <p:cNvSpPr>
            <a:spLocks noGrp="1"/>
          </p:cNvSpPr>
          <p:nvPr>
            <p:ph type="ftr" sz="quarter" idx="11"/>
          </p:nvPr>
        </p:nvSpPr>
        <p:spPr/>
        <p:txBody>
          <a:bodyPr/>
          <a:lstStyle/>
          <a:p>
            <a:endParaRPr lang="nb-NO"/>
          </a:p>
        </p:txBody>
      </p:sp>
      <p:sp>
        <p:nvSpPr>
          <p:cNvPr id="5" name="Plassholder for lysbildenummer 4"/>
          <p:cNvSpPr>
            <a:spLocks noGrp="1"/>
          </p:cNvSpPr>
          <p:nvPr>
            <p:ph type="sldNum" sz="quarter" idx="12"/>
          </p:nvPr>
        </p:nvSpPr>
        <p:spPr/>
        <p:txBody>
          <a:bodyPr/>
          <a:lstStyle/>
          <a:p>
            <a:fld id="{F4E7DABC-ED60-4F82-8889-83FA57F46531}" type="slidenum">
              <a:rPr lang="nb-NO" smtClean="0"/>
              <a:t>‹#›</a:t>
            </a:fld>
            <a:endParaRPr lang="nb-NO"/>
          </a:p>
        </p:txBody>
      </p:sp>
    </p:spTree>
    <p:extLst>
      <p:ext uri="{BB962C8B-B14F-4D97-AF65-F5344CB8AC3E}">
        <p14:creationId xmlns:p14="http://schemas.microsoft.com/office/powerpoint/2010/main" val="15979747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p:cNvSpPr>
            <a:spLocks noGrp="1"/>
          </p:cNvSpPr>
          <p:nvPr>
            <p:ph type="dt" sz="half" idx="10"/>
          </p:nvPr>
        </p:nvSpPr>
        <p:spPr/>
        <p:txBody>
          <a:bodyPr/>
          <a:lstStyle/>
          <a:p>
            <a:fld id="{1F253688-4936-41BE-A7D2-69939D7695D3}" type="datetimeFigureOut">
              <a:rPr lang="nb-NO" smtClean="0"/>
              <a:t>24.10.2017</a:t>
            </a:fld>
            <a:endParaRPr lang="nb-NO"/>
          </a:p>
        </p:txBody>
      </p:sp>
      <p:sp>
        <p:nvSpPr>
          <p:cNvPr id="3" name="Plassholder for bunntekst 2"/>
          <p:cNvSpPr>
            <a:spLocks noGrp="1"/>
          </p:cNvSpPr>
          <p:nvPr>
            <p:ph type="ftr" sz="quarter" idx="11"/>
          </p:nvPr>
        </p:nvSpPr>
        <p:spPr/>
        <p:txBody>
          <a:bodyPr/>
          <a:lstStyle/>
          <a:p>
            <a:endParaRPr lang="nb-NO"/>
          </a:p>
        </p:txBody>
      </p:sp>
      <p:sp>
        <p:nvSpPr>
          <p:cNvPr id="4" name="Plassholder for lysbildenummer 3"/>
          <p:cNvSpPr>
            <a:spLocks noGrp="1"/>
          </p:cNvSpPr>
          <p:nvPr>
            <p:ph type="sldNum" sz="quarter" idx="12"/>
          </p:nvPr>
        </p:nvSpPr>
        <p:spPr/>
        <p:txBody>
          <a:bodyPr/>
          <a:lstStyle/>
          <a:p>
            <a:fld id="{F4E7DABC-ED60-4F82-8889-83FA57F46531}" type="slidenum">
              <a:rPr lang="nb-NO" smtClean="0"/>
              <a:t>‹#›</a:t>
            </a:fld>
            <a:endParaRPr lang="nb-NO"/>
          </a:p>
        </p:txBody>
      </p:sp>
    </p:spTree>
    <p:extLst>
      <p:ext uri="{BB962C8B-B14F-4D97-AF65-F5344CB8AC3E}">
        <p14:creationId xmlns:p14="http://schemas.microsoft.com/office/powerpoint/2010/main" val="38229768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457200" y="273050"/>
            <a:ext cx="3008313" cy="1162050"/>
          </a:xfrm>
        </p:spPr>
        <p:txBody>
          <a:bodyPr anchor="b"/>
          <a:lstStyle>
            <a:lvl1pPr algn="l">
              <a:defRPr sz="2000" b="1"/>
            </a:lvl1pPr>
          </a:lstStyle>
          <a:p>
            <a:r>
              <a:rPr lang="nb-NO" smtClean="0"/>
              <a:t>Klikk for å redigere tittelstil</a:t>
            </a:r>
            <a:endParaRPr lang="nb-NO"/>
          </a:p>
        </p:txBody>
      </p:sp>
      <p:sp>
        <p:nvSpPr>
          <p:cNvPr id="3" name="Plassholder for inn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Plassholder for dato 4"/>
          <p:cNvSpPr>
            <a:spLocks noGrp="1"/>
          </p:cNvSpPr>
          <p:nvPr>
            <p:ph type="dt" sz="half" idx="10"/>
          </p:nvPr>
        </p:nvSpPr>
        <p:spPr/>
        <p:txBody>
          <a:bodyPr/>
          <a:lstStyle/>
          <a:p>
            <a:fld id="{1F253688-4936-41BE-A7D2-69939D7695D3}" type="datetimeFigureOut">
              <a:rPr lang="nb-NO" smtClean="0"/>
              <a:t>24.10.2017</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F4E7DABC-ED60-4F82-8889-83FA57F46531}" type="slidenum">
              <a:rPr lang="nb-NO" smtClean="0"/>
              <a:t>‹#›</a:t>
            </a:fld>
            <a:endParaRPr lang="nb-NO"/>
          </a:p>
        </p:txBody>
      </p:sp>
    </p:spTree>
    <p:extLst>
      <p:ext uri="{BB962C8B-B14F-4D97-AF65-F5344CB8AC3E}">
        <p14:creationId xmlns:p14="http://schemas.microsoft.com/office/powerpoint/2010/main" val="29027354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1792288" y="4800600"/>
            <a:ext cx="5486400" cy="566738"/>
          </a:xfrm>
        </p:spPr>
        <p:txBody>
          <a:bodyPr anchor="b"/>
          <a:lstStyle>
            <a:lvl1pPr algn="l">
              <a:defRPr sz="2000" b="1"/>
            </a:lvl1pPr>
          </a:lstStyle>
          <a:p>
            <a:r>
              <a:rPr lang="nb-NO" smtClean="0"/>
              <a:t>Klikk for å redigere tittelstil</a:t>
            </a:r>
            <a:endParaRPr lang="nb-NO"/>
          </a:p>
        </p:txBody>
      </p:sp>
      <p:sp>
        <p:nvSpPr>
          <p:cNvPr id="3" name="Plassholder for bil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Plassholder f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Plassholder for dato 4"/>
          <p:cNvSpPr>
            <a:spLocks noGrp="1"/>
          </p:cNvSpPr>
          <p:nvPr>
            <p:ph type="dt" sz="half" idx="10"/>
          </p:nvPr>
        </p:nvSpPr>
        <p:spPr/>
        <p:txBody>
          <a:bodyPr/>
          <a:lstStyle/>
          <a:p>
            <a:fld id="{1F253688-4936-41BE-A7D2-69939D7695D3}" type="datetimeFigureOut">
              <a:rPr lang="nb-NO" smtClean="0"/>
              <a:t>24.10.2017</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F4E7DABC-ED60-4F82-8889-83FA57F46531}" type="slidenum">
              <a:rPr lang="nb-NO" smtClean="0"/>
              <a:t>‹#›</a:t>
            </a:fld>
            <a:endParaRPr lang="nb-NO"/>
          </a:p>
        </p:txBody>
      </p:sp>
    </p:spTree>
    <p:extLst>
      <p:ext uri="{BB962C8B-B14F-4D97-AF65-F5344CB8AC3E}">
        <p14:creationId xmlns:p14="http://schemas.microsoft.com/office/powerpoint/2010/main" val="14106664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b-NO" smtClean="0"/>
              <a:t>Klikk for å redigere tittelstil</a:t>
            </a:r>
            <a:endParaRPr lang="nb-NO"/>
          </a:p>
        </p:txBody>
      </p:sp>
      <p:sp>
        <p:nvSpPr>
          <p:cNvPr id="3" name="Plassholder f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253688-4936-41BE-A7D2-69939D7695D3}" type="datetimeFigureOut">
              <a:rPr lang="nb-NO" smtClean="0"/>
              <a:t>24.10.2017</a:t>
            </a:fld>
            <a:endParaRPr lang="nb-NO"/>
          </a:p>
        </p:txBody>
      </p:sp>
      <p:sp>
        <p:nvSpPr>
          <p:cNvPr id="5" name="Plassholder for bunn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p>
        </p:txBody>
      </p:sp>
      <p:sp>
        <p:nvSpPr>
          <p:cNvPr id="6" name="Plassholder for lysbilde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E7DABC-ED60-4F82-8889-83FA57F46531}" type="slidenum">
              <a:rPr lang="nb-NO" smtClean="0"/>
              <a:t>‹#›</a:t>
            </a:fld>
            <a:endParaRPr lang="nb-NO"/>
          </a:p>
        </p:txBody>
      </p:sp>
    </p:spTree>
    <p:extLst>
      <p:ext uri="{BB962C8B-B14F-4D97-AF65-F5344CB8AC3E}">
        <p14:creationId xmlns:p14="http://schemas.microsoft.com/office/powerpoint/2010/main" val="21215737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coe.int/en/web/turin-european-social-charter/home"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coe.int/en/web/turin-european-social-charter"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ctrTitle"/>
          </p:nvPr>
        </p:nvSpPr>
        <p:spPr/>
        <p:txBody>
          <a:bodyPr>
            <a:normAutofit fontScale="90000"/>
          </a:bodyPr>
          <a:lstStyle/>
          <a:p>
            <a:r>
              <a:rPr lang="nb-NO" dirty="0" smtClean="0"/>
              <a:t>20th Anniversary </a:t>
            </a:r>
            <a:r>
              <a:rPr lang="nb-NO" dirty="0" err="1" smtClean="0"/>
              <a:t>of</a:t>
            </a:r>
            <a:r>
              <a:rPr lang="nb-NO" dirty="0" smtClean="0"/>
              <a:t> </a:t>
            </a:r>
            <a:r>
              <a:rPr lang="nb-NO" dirty="0" err="1" smtClean="0"/>
              <a:t>the</a:t>
            </a:r>
            <a:r>
              <a:rPr lang="nb-NO" dirty="0" smtClean="0"/>
              <a:t> Oviedo Convention – Equity </a:t>
            </a:r>
            <a:r>
              <a:rPr lang="nb-NO" dirty="0" err="1" smtClean="0"/>
              <a:t>of</a:t>
            </a:r>
            <a:r>
              <a:rPr lang="nb-NO" dirty="0" smtClean="0"/>
              <a:t> </a:t>
            </a:r>
            <a:r>
              <a:rPr lang="nb-NO" dirty="0" err="1" smtClean="0"/>
              <a:t>access</a:t>
            </a:r>
            <a:r>
              <a:rPr lang="nb-NO" dirty="0" smtClean="0"/>
              <a:t> to </a:t>
            </a:r>
            <a:r>
              <a:rPr lang="nb-NO" dirty="0" err="1" smtClean="0"/>
              <a:t>health</a:t>
            </a:r>
            <a:r>
              <a:rPr lang="nb-NO" dirty="0" smtClean="0"/>
              <a:t> </a:t>
            </a:r>
            <a:r>
              <a:rPr lang="nb-NO" dirty="0" err="1" smtClean="0"/>
              <a:t>care</a:t>
            </a:r>
            <a:r>
              <a:rPr lang="nb-NO" dirty="0" smtClean="0"/>
              <a:t> </a:t>
            </a:r>
            <a:br>
              <a:rPr lang="nb-NO" dirty="0" smtClean="0"/>
            </a:br>
            <a:endParaRPr lang="nb-NO" dirty="0"/>
          </a:p>
        </p:txBody>
      </p:sp>
      <p:sp>
        <p:nvSpPr>
          <p:cNvPr id="3" name="Undertittel 2"/>
          <p:cNvSpPr>
            <a:spLocks noGrp="1"/>
          </p:cNvSpPr>
          <p:nvPr>
            <p:ph type="subTitle" idx="1"/>
          </p:nvPr>
        </p:nvSpPr>
        <p:spPr/>
        <p:txBody>
          <a:bodyPr>
            <a:normAutofit/>
          </a:bodyPr>
          <a:lstStyle/>
          <a:p>
            <a:r>
              <a:rPr lang="nb-NO" dirty="0" smtClean="0"/>
              <a:t>Strasbourg, 24-25 </a:t>
            </a:r>
            <a:r>
              <a:rPr lang="nb-NO" dirty="0" err="1" smtClean="0"/>
              <a:t>October</a:t>
            </a:r>
            <a:r>
              <a:rPr lang="nb-NO" dirty="0" smtClean="0"/>
              <a:t> 2017 </a:t>
            </a:r>
          </a:p>
          <a:p>
            <a:r>
              <a:rPr lang="nb-NO" dirty="0" smtClean="0"/>
              <a:t>Marit B. Frogner </a:t>
            </a:r>
          </a:p>
          <a:p>
            <a:r>
              <a:rPr lang="nb-NO" sz="2200" dirty="0" err="1" smtClean="0"/>
              <a:t>Member</a:t>
            </a:r>
            <a:r>
              <a:rPr lang="nb-NO" sz="2200" dirty="0" smtClean="0"/>
              <a:t> </a:t>
            </a:r>
            <a:r>
              <a:rPr lang="nb-NO" sz="2200" dirty="0" err="1" smtClean="0"/>
              <a:t>of</a:t>
            </a:r>
            <a:r>
              <a:rPr lang="nb-NO" sz="2200" dirty="0" smtClean="0"/>
              <a:t> </a:t>
            </a:r>
            <a:r>
              <a:rPr lang="nb-NO" sz="2200" dirty="0" err="1" smtClean="0"/>
              <a:t>the</a:t>
            </a:r>
            <a:r>
              <a:rPr lang="nb-NO" sz="2200" dirty="0" smtClean="0"/>
              <a:t> European Committee </a:t>
            </a:r>
            <a:r>
              <a:rPr lang="nb-NO" sz="2200" dirty="0" err="1" smtClean="0"/>
              <a:t>of</a:t>
            </a:r>
            <a:r>
              <a:rPr lang="nb-NO" sz="2200" dirty="0" smtClean="0"/>
              <a:t> </a:t>
            </a:r>
            <a:r>
              <a:rPr lang="nb-NO" sz="2200" dirty="0" err="1" smtClean="0"/>
              <a:t>Social</a:t>
            </a:r>
            <a:r>
              <a:rPr lang="nb-NO" sz="2200" dirty="0" smtClean="0"/>
              <a:t> Rights </a:t>
            </a:r>
            <a:endParaRPr lang="nb-NO" sz="2200" dirty="0"/>
          </a:p>
        </p:txBody>
      </p:sp>
    </p:spTree>
    <p:extLst>
      <p:ext uri="{BB962C8B-B14F-4D97-AF65-F5344CB8AC3E}">
        <p14:creationId xmlns:p14="http://schemas.microsoft.com/office/powerpoint/2010/main" val="5527735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err="1" smtClean="0"/>
              <a:t>Elderly</a:t>
            </a:r>
            <a:r>
              <a:rPr lang="nb-NO" dirty="0" smtClean="0"/>
              <a:t> - Art. 23 </a:t>
            </a:r>
            <a:endParaRPr lang="nb-NO" dirty="0"/>
          </a:p>
        </p:txBody>
      </p:sp>
      <p:sp>
        <p:nvSpPr>
          <p:cNvPr id="3" name="Plassholder for innhold 2"/>
          <p:cNvSpPr>
            <a:spLocks noGrp="1"/>
          </p:cNvSpPr>
          <p:nvPr>
            <p:ph idx="1"/>
          </p:nvPr>
        </p:nvSpPr>
        <p:spPr/>
        <p:txBody>
          <a:bodyPr>
            <a:normAutofit fontScale="92500" lnSpcReduction="20000"/>
          </a:bodyPr>
          <a:lstStyle/>
          <a:p>
            <a:r>
              <a:rPr lang="nb-NO" dirty="0"/>
              <a:t>“With a </a:t>
            </a:r>
            <a:r>
              <a:rPr lang="nb-NO" dirty="0" err="1"/>
              <a:t>view</a:t>
            </a:r>
            <a:r>
              <a:rPr lang="nb-NO" dirty="0"/>
              <a:t>  </a:t>
            </a:r>
            <a:r>
              <a:rPr lang="en-GB" dirty="0"/>
              <a:t>to ensuring the effective exercise of the right of elderly persons to social protection, the Parties undertake </a:t>
            </a:r>
            <a:r>
              <a:rPr lang="en-GB" dirty="0" smtClean="0"/>
              <a:t>... </a:t>
            </a:r>
          </a:p>
          <a:p>
            <a:r>
              <a:rPr lang="en-GB" dirty="0" smtClean="0"/>
              <a:t>…</a:t>
            </a:r>
            <a:endParaRPr lang="nb-NO" dirty="0"/>
          </a:p>
          <a:p>
            <a:r>
              <a:rPr lang="en-GB" dirty="0"/>
              <a:t>to enable elderly persons to choose their life-style freely and to lead independent lives in their familiar surroundings for as long as they wish and are able, by means of: </a:t>
            </a:r>
            <a:endParaRPr lang="nb-NO" dirty="0"/>
          </a:p>
          <a:p>
            <a:r>
              <a:rPr lang="nb-NO" dirty="0" smtClean="0"/>
              <a:t>…</a:t>
            </a:r>
          </a:p>
          <a:p>
            <a:r>
              <a:rPr lang="en-GB" dirty="0" smtClean="0"/>
              <a:t>b  the </a:t>
            </a:r>
            <a:r>
              <a:rPr lang="en-GB" dirty="0"/>
              <a:t>health care and the services necessitated by their state</a:t>
            </a:r>
            <a:r>
              <a:rPr lang="en-GB" dirty="0" smtClean="0"/>
              <a:t>;”</a:t>
            </a:r>
            <a:endParaRPr lang="nb-NO" dirty="0"/>
          </a:p>
        </p:txBody>
      </p:sp>
    </p:spTree>
    <p:extLst>
      <p:ext uri="{BB962C8B-B14F-4D97-AF65-F5344CB8AC3E}">
        <p14:creationId xmlns:p14="http://schemas.microsoft.com/office/powerpoint/2010/main" val="8222600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Autofit/>
          </a:bodyPr>
          <a:lstStyle/>
          <a:p>
            <a:r>
              <a:rPr lang="en-US" sz="3200" dirty="0" smtClean="0"/>
              <a:t/>
            </a:r>
            <a:br>
              <a:rPr lang="en-US" sz="3200" dirty="0" smtClean="0"/>
            </a:br>
            <a:r>
              <a:rPr lang="en-US" sz="3200" dirty="0"/>
              <a:t/>
            </a:r>
            <a:br>
              <a:rPr lang="en-US" sz="3200" dirty="0"/>
            </a:br>
            <a:r>
              <a:rPr lang="en-US" sz="3200" dirty="0" smtClean="0"/>
              <a:t>Collective complaint 69/2011, </a:t>
            </a:r>
            <a:r>
              <a:rPr lang="en-US" sz="3200" dirty="0" err="1" smtClean="0"/>
              <a:t>Defence</a:t>
            </a:r>
            <a:r>
              <a:rPr lang="en-US" sz="3200" dirty="0" smtClean="0"/>
              <a:t> </a:t>
            </a:r>
            <a:r>
              <a:rPr lang="en-US" sz="3200" dirty="0"/>
              <a:t>for Children International (DCI ) v. Belgium</a:t>
            </a:r>
            <a:br>
              <a:rPr lang="en-US" sz="3200" dirty="0"/>
            </a:br>
            <a:r>
              <a:rPr lang="en-US" sz="3200" b="1" dirty="0"/>
              <a:t> </a:t>
            </a:r>
            <a:br>
              <a:rPr lang="en-US" sz="3200" b="1" dirty="0"/>
            </a:br>
            <a:endParaRPr lang="nb-NO" sz="3200" dirty="0"/>
          </a:p>
        </p:txBody>
      </p:sp>
      <p:sp>
        <p:nvSpPr>
          <p:cNvPr id="3" name="Plassholder for innhold 2"/>
          <p:cNvSpPr>
            <a:spLocks noGrp="1"/>
          </p:cNvSpPr>
          <p:nvPr>
            <p:ph idx="1"/>
          </p:nvPr>
        </p:nvSpPr>
        <p:spPr/>
        <p:txBody>
          <a:bodyPr>
            <a:normAutofit fontScale="85000" lnSpcReduction="10000"/>
          </a:bodyPr>
          <a:lstStyle/>
          <a:p>
            <a:r>
              <a:rPr lang="en-US" dirty="0" smtClean="0"/>
              <a:t>“With </a:t>
            </a:r>
            <a:r>
              <a:rPr lang="en-US" dirty="0"/>
              <a:t>regard to the right of access to health care (article 11§1) , the Committee notes that the total lack – since 2009 – of reception facilities for accompanied foreign minors and the partial lack of such facilities for unaccompanied foreign minors, leading some of them to live in the street, makes it difficult for foreign minors unlawfully in the country to access the health system. This is because the FEDASIL reception and assistance network has reached saturation point and because it is hard for the persons concerned to prove that they have fixed addresses or de facto addresses</a:t>
            </a:r>
            <a:r>
              <a:rPr lang="en-US" dirty="0" smtClean="0"/>
              <a:t>.” </a:t>
            </a:r>
            <a:r>
              <a:rPr lang="en-US" dirty="0"/>
              <a:t>(116) </a:t>
            </a:r>
          </a:p>
        </p:txBody>
      </p:sp>
    </p:spTree>
    <p:extLst>
      <p:ext uri="{BB962C8B-B14F-4D97-AF65-F5344CB8AC3E}">
        <p14:creationId xmlns:p14="http://schemas.microsoft.com/office/powerpoint/2010/main" val="41269562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a:bodyPr>
          <a:lstStyle/>
          <a:p>
            <a:r>
              <a:rPr lang="nb-NO" dirty="0" err="1"/>
              <a:t>Pending</a:t>
            </a:r>
            <a:r>
              <a:rPr lang="nb-NO" dirty="0"/>
              <a:t> </a:t>
            </a:r>
            <a:r>
              <a:rPr lang="nb-NO" dirty="0" err="1"/>
              <a:t>collective</a:t>
            </a:r>
            <a:r>
              <a:rPr lang="nb-NO" dirty="0"/>
              <a:t> </a:t>
            </a:r>
            <a:r>
              <a:rPr lang="nb-NO" dirty="0" err="1" smtClean="0"/>
              <a:t>complaints</a:t>
            </a:r>
            <a:endParaRPr lang="nb-NO" dirty="0"/>
          </a:p>
        </p:txBody>
      </p:sp>
      <p:sp>
        <p:nvSpPr>
          <p:cNvPr id="3" name="Plassholder for innhold 2"/>
          <p:cNvSpPr>
            <a:spLocks noGrp="1"/>
          </p:cNvSpPr>
          <p:nvPr>
            <p:ph idx="1"/>
          </p:nvPr>
        </p:nvSpPr>
        <p:spPr/>
        <p:txBody>
          <a:bodyPr>
            <a:normAutofit fontScale="77500" lnSpcReduction="20000"/>
          </a:bodyPr>
          <a:lstStyle/>
          <a:p>
            <a:r>
              <a:rPr lang="en-US" dirty="0"/>
              <a:t>114/2015:The complaint </a:t>
            </a:r>
            <a:r>
              <a:rPr lang="en-US" dirty="0" smtClean="0"/>
              <a:t>relates </a:t>
            </a:r>
            <a:r>
              <a:rPr lang="en-US" dirty="0"/>
              <a:t>to Articles 7 (right of children and young persons to protection), 11 (right to health), 13 (right to social and medical assistance), 14 (right to benefit from social welfare services), 17 (right of children and young persons to appropriate social, legal and economic protection), 30 (right to protection against poverty and social exclusion) and 31 (right to housing), taken alone or in conjunction with the non-discrimination clause set forth in Article E of the Revised European Social Charter. The complainant </a:t>
            </a:r>
            <a:r>
              <a:rPr lang="en-US" dirty="0" err="1"/>
              <a:t>organisation</a:t>
            </a:r>
            <a:r>
              <a:rPr lang="en-US" dirty="0"/>
              <a:t> alleges that France fails to fulfill its obligations under the above mentioned provisions of the Charter for the accommodation and care of foreign unaccompanied minors</a:t>
            </a:r>
            <a:r>
              <a:rPr lang="en-US" dirty="0" smtClean="0"/>
              <a:t>. </a:t>
            </a:r>
            <a:endParaRPr lang="nb-NO" dirty="0"/>
          </a:p>
        </p:txBody>
      </p:sp>
    </p:spTree>
    <p:extLst>
      <p:ext uri="{BB962C8B-B14F-4D97-AF65-F5344CB8AC3E}">
        <p14:creationId xmlns:p14="http://schemas.microsoft.com/office/powerpoint/2010/main" val="34011494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fontScale="90000"/>
          </a:bodyPr>
          <a:lstStyle/>
          <a:p>
            <a:r>
              <a:rPr lang="nb-NO" dirty="0" smtClean="0"/>
              <a:t/>
            </a:r>
            <a:br>
              <a:rPr lang="nb-NO" dirty="0" smtClean="0"/>
            </a:br>
            <a:r>
              <a:rPr lang="nb-NO" dirty="0" smtClean="0"/>
              <a:t>117/2015</a:t>
            </a:r>
            <a:r>
              <a:rPr lang="nb-NO" dirty="0"/>
              <a:t/>
            </a:r>
            <a:br>
              <a:rPr lang="nb-NO" dirty="0"/>
            </a:br>
            <a:endParaRPr lang="nb-NO" dirty="0"/>
          </a:p>
        </p:txBody>
      </p:sp>
      <p:sp>
        <p:nvSpPr>
          <p:cNvPr id="3" name="Plassholder for innhold 2"/>
          <p:cNvSpPr>
            <a:spLocks noGrp="1"/>
          </p:cNvSpPr>
          <p:nvPr>
            <p:ph idx="1"/>
          </p:nvPr>
        </p:nvSpPr>
        <p:spPr/>
        <p:txBody>
          <a:bodyPr>
            <a:normAutofit fontScale="92500" lnSpcReduction="10000"/>
          </a:bodyPr>
          <a:lstStyle/>
          <a:p>
            <a:r>
              <a:rPr lang="en-US" dirty="0" smtClean="0"/>
              <a:t>(Article 11, alone </a:t>
            </a:r>
            <a:r>
              <a:rPr lang="en-US" dirty="0"/>
              <a:t>or in conjunction with the non-discrimination principle stated in the Preamble of the 1961 Charter</a:t>
            </a:r>
            <a:r>
              <a:rPr lang="en-US" dirty="0" smtClean="0"/>
              <a:t>.) </a:t>
            </a:r>
          </a:p>
          <a:p>
            <a:r>
              <a:rPr lang="en-US" dirty="0" smtClean="0"/>
              <a:t>The </a:t>
            </a:r>
            <a:r>
              <a:rPr lang="en-US" dirty="0"/>
              <a:t>complainant </a:t>
            </a:r>
            <a:r>
              <a:rPr lang="en-US" dirty="0" err="1"/>
              <a:t>organisations</a:t>
            </a:r>
            <a:r>
              <a:rPr lang="en-US" dirty="0"/>
              <a:t>, Transgender Europe and ILGA-Europe, allege that, in the Czech Republic, the legal requirement of sterilization imposed on trans people wishing to change their personal documents so that they reflect their gender identity, is in breach of the above mentioned provisions of the 1961 </a:t>
            </a:r>
            <a:r>
              <a:rPr lang="en-US" dirty="0" smtClean="0"/>
              <a:t>Charter</a:t>
            </a:r>
            <a:r>
              <a:rPr lang="en-US" dirty="0"/>
              <a:t>. </a:t>
            </a:r>
            <a:endParaRPr lang="nb-NO" dirty="0"/>
          </a:p>
        </p:txBody>
      </p:sp>
    </p:spTree>
    <p:extLst>
      <p:ext uri="{BB962C8B-B14F-4D97-AF65-F5344CB8AC3E}">
        <p14:creationId xmlns:p14="http://schemas.microsoft.com/office/powerpoint/2010/main" val="23571728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endParaRPr lang="nb-NO"/>
          </a:p>
        </p:txBody>
      </p:sp>
      <p:sp>
        <p:nvSpPr>
          <p:cNvPr id="3" name="Plassholder for innhold 2"/>
          <p:cNvSpPr>
            <a:spLocks noGrp="1"/>
          </p:cNvSpPr>
          <p:nvPr>
            <p:ph idx="1"/>
          </p:nvPr>
        </p:nvSpPr>
        <p:spPr/>
        <p:txBody>
          <a:bodyPr/>
          <a:lstStyle/>
          <a:p>
            <a:endParaRPr lang="nb-NO" dirty="0" smtClean="0"/>
          </a:p>
          <a:p>
            <a:r>
              <a:rPr lang="nb-NO" dirty="0">
                <a:hlinkClick r:id="rId2"/>
              </a:rPr>
              <a:t>https://</a:t>
            </a:r>
            <a:r>
              <a:rPr lang="nb-NO" dirty="0" smtClean="0">
                <a:hlinkClick r:id="rId2"/>
              </a:rPr>
              <a:t>www.coe.int/en/web/turin-european-social-charter/home</a:t>
            </a:r>
            <a:endParaRPr lang="nb-NO" dirty="0" smtClean="0"/>
          </a:p>
          <a:p>
            <a:endParaRPr lang="nb-NO" dirty="0"/>
          </a:p>
        </p:txBody>
      </p:sp>
    </p:spTree>
    <p:extLst>
      <p:ext uri="{BB962C8B-B14F-4D97-AF65-F5344CB8AC3E}">
        <p14:creationId xmlns:p14="http://schemas.microsoft.com/office/powerpoint/2010/main" val="12216466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Autofit/>
          </a:bodyPr>
          <a:lstStyle/>
          <a:p>
            <a:r>
              <a:rPr lang="nb-NO" sz="3200" dirty="0" smtClean="0"/>
              <a:t/>
            </a:r>
            <a:br>
              <a:rPr lang="nb-NO" sz="3200" dirty="0" smtClean="0"/>
            </a:br>
            <a:r>
              <a:rPr lang="nb-NO" sz="3200" dirty="0" err="1" smtClean="0"/>
              <a:t>Effectively</a:t>
            </a:r>
            <a:r>
              <a:rPr lang="nb-NO" sz="3200" dirty="0" smtClean="0"/>
              <a:t> </a:t>
            </a:r>
            <a:r>
              <a:rPr lang="nb-NO" sz="3200" dirty="0" err="1" smtClean="0"/>
              <a:t>exercising</a:t>
            </a:r>
            <a:r>
              <a:rPr lang="nb-NO" sz="3200" dirty="0" smtClean="0"/>
              <a:t> a right to </a:t>
            </a:r>
            <a:r>
              <a:rPr lang="nb-NO" sz="3200" dirty="0" err="1" smtClean="0"/>
              <a:t>protection</a:t>
            </a:r>
            <a:r>
              <a:rPr lang="nb-NO" sz="3200" dirty="0" smtClean="0"/>
              <a:t> </a:t>
            </a:r>
            <a:r>
              <a:rPr lang="nb-NO" sz="3200" dirty="0" err="1" smtClean="0"/>
              <a:t>of</a:t>
            </a:r>
            <a:r>
              <a:rPr lang="nb-NO" sz="3200" dirty="0" smtClean="0"/>
              <a:t> </a:t>
            </a:r>
            <a:r>
              <a:rPr lang="nb-NO" sz="3200" dirty="0" err="1" smtClean="0"/>
              <a:t>health</a:t>
            </a:r>
            <a:r>
              <a:rPr lang="nb-NO" sz="3200" dirty="0" smtClean="0"/>
              <a:t>: </a:t>
            </a:r>
            <a:r>
              <a:rPr lang="nb-NO" sz="3200" dirty="0" err="1" smtClean="0"/>
              <a:t>common</a:t>
            </a:r>
            <a:r>
              <a:rPr lang="nb-NO" sz="3200" dirty="0" smtClean="0"/>
              <a:t> or </a:t>
            </a:r>
            <a:r>
              <a:rPr lang="nb-NO" sz="3200" dirty="0" err="1" smtClean="0"/>
              <a:t>individual</a:t>
            </a:r>
            <a:r>
              <a:rPr lang="nb-NO" sz="3200" dirty="0" smtClean="0"/>
              <a:t> </a:t>
            </a:r>
            <a:r>
              <a:rPr lang="nb-NO" sz="3200" dirty="0" err="1" smtClean="0"/>
              <a:t>challenges</a:t>
            </a:r>
            <a:r>
              <a:rPr lang="nb-NO" sz="3200" dirty="0" smtClean="0"/>
              <a:t> </a:t>
            </a:r>
            <a:br>
              <a:rPr lang="nb-NO" sz="3200" dirty="0" smtClean="0"/>
            </a:br>
            <a:endParaRPr lang="nb-NO" sz="3200" dirty="0"/>
          </a:p>
        </p:txBody>
      </p:sp>
      <p:sp>
        <p:nvSpPr>
          <p:cNvPr id="3" name="Plassholder for innhold 2"/>
          <p:cNvSpPr>
            <a:spLocks noGrp="1"/>
          </p:cNvSpPr>
          <p:nvPr>
            <p:ph idx="1"/>
          </p:nvPr>
        </p:nvSpPr>
        <p:spPr/>
        <p:txBody>
          <a:bodyPr/>
          <a:lstStyle/>
          <a:p>
            <a:r>
              <a:rPr lang="nb-NO" dirty="0" smtClean="0"/>
              <a:t>Oviedo Convention </a:t>
            </a:r>
          </a:p>
          <a:p>
            <a:pPr lvl="1"/>
            <a:r>
              <a:rPr lang="nb-NO" dirty="0" err="1" smtClean="0"/>
              <a:t>Article</a:t>
            </a:r>
            <a:r>
              <a:rPr lang="nb-NO" dirty="0" smtClean="0"/>
              <a:t> 3 – </a:t>
            </a:r>
            <a:r>
              <a:rPr lang="nb-NO" dirty="0" err="1" smtClean="0"/>
              <a:t>Equitable</a:t>
            </a:r>
            <a:r>
              <a:rPr lang="nb-NO" dirty="0" smtClean="0"/>
              <a:t> </a:t>
            </a:r>
            <a:r>
              <a:rPr lang="nb-NO" dirty="0" err="1" smtClean="0"/>
              <a:t>access</a:t>
            </a:r>
            <a:r>
              <a:rPr lang="nb-NO" dirty="0" smtClean="0"/>
              <a:t> to </a:t>
            </a:r>
            <a:r>
              <a:rPr lang="nb-NO" dirty="0" err="1" smtClean="0"/>
              <a:t>health</a:t>
            </a:r>
            <a:r>
              <a:rPr lang="nb-NO" dirty="0" smtClean="0"/>
              <a:t> </a:t>
            </a:r>
            <a:r>
              <a:rPr lang="nb-NO" dirty="0" err="1" smtClean="0"/>
              <a:t>care</a:t>
            </a:r>
            <a:r>
              <a:rPr lang="nb-NO" dirty="0" smtClean="0"/>
              <a:t> </a:t>
            </a:r>
          </a:p>
          <a:p>
            <a:pPr lvl="1"/>
            <a:r>
              <a:rPr lang="nb-NO" dirty="0" smtClean="0"/>
              <a:t>«</a:t>
            </a:r>
            <a:r>
              <a:rPr lang="nb-NO" dirty="0" err="1" smtClean="0"/>
              <a:t>Parties</a:t>
            </a:r>
            <a:r>
              <a:rPr lang="nb-NO" dirty="0" smtClean="0"/>
              <a:t>, taking </a:t>
            </a:r>
            <a:r>
              <a:rPr lang="nb-NO" dirty="0" err="1" smtClean="0"/>
              <a:t>into</a:t>
            </a:r>
            <a:r>
              <a:rPr lang="nb-NO" dirty="0" smtClean="0"/>
              <a:t> </a:t>
            </a:r>
            <a:r>
              <a:rPr lang="nb-NO" dirty="0" err="1" smtClean="0"/>
              <a:t>account</a:t>
            </a:r>
            <a:r>
              <a:rPr lang="nb-NO" dirty="0" smtClean="0"/>
              <a:t> </a:t>
            </a:r>
            <a:r>
              <a:rPr lang="nb-NO" dirty="0" err="1" smtClean="0"/>
              <a:t>health</a:t>
            </a:r>
            <a:r>
              <a:rPr lang="nb-NO" dirty="0" smtClean="0"/>
              <a:t> </a:t>
            </a:r>
            <a:r>
              <a:rPr lang="nb-NO" dirty="0" err="1" smtClean="0"/>
              <a:t>needs</a:t>
            </a:r>
            <a:r>
              <a:rPr lang="nb-NO" dirty="0" smtClean="0"/>
              <a:t> and </a:t>
            </a:r>
            <a:r>
              <a:rPr lang="nb-NO" dirty="0" err="1" smtClean="0"/>
              <a:t>available</a:t>
            </a:r>
            <a:r>
              <a:rPr lang="nb-NO" dirty="0" smtClean="0"/>
              <a:t> </a:t>
            </a:r>
            <a:r>
              <a:rPr lang="nb-NO" dirty="0" err="1" smtClean="0"/>
              <a:t>resources</a:t>
            </a:r>
            <a:r>
              <a:rPr lang="nb-NO" dirty="0" smtClean="0"/>
              <a:t>, </a:t>
            </a:r>
            <a:r>
              <a:rPr lang="nb-NO" dirty="0" err="1" smtClean="0"/>
              <a:t>shall</a:t>
            </a:r>
            <a:r>
              <a:rPr lang="nb-NO" dirty="0" smtClean="0"/>
              <a:t> </a:t>
            </a:r>
            <a:r>
              <a:rPr lang="nb-NO" dirty="0" err="1" smtClean="0"/>
              <a:t>take</a:t>
            </a:r>
            <a:r>
              <a:rPr lang="nb-NO" dirty="0" smtClean="0"/>
              <a:t> </a:t>
            </a:r>
            <a:r>
              <a:rPr lang="nb-NO" dirty="0" err="1" smtClean="0"/>
              <a:t>appropriate</a:t>
            </a:r>
            <a:r>
              <a:rPr lang="nb-NO" dirty="0" smtClean="0"/>
              <a:t> </a:t>
            </a:r>
            <a:r>
              <a:rPr lang="nb-NO" dirty="0" err="1" smtClean="0"/>
              <a:t>measures</a:t>
            </a:r>
            <a:r>
              <a:rPr lang="nb-NO" dirty="0" smtClean="0"/>
              <a:t> </a:t>
            </a:r>
            <a:r>
              <a:rPr lang="nb-NO" dirty="0" err="1" smtClean="0"/>
              <a:t>with</a:t>
            </a:r>
            <a:r>
              <a:rPr lang="nb-NO" dirty="0" smtClean="0"/>
              <a:t> a </a:t>
            </a:r>
            <a:r>
              <a:rPr lang="nb-NO" dirty="0" err="1" smtClean="0"/>
              <a:t>view</a:t>
            </a:r>
            <a:r>
              <a:rPr lang="nb-NO" dirty="0" smtClean="0"/>
              <a:t> to providing, </a:t>
            </a:r>
            <a:r>
              <a:rPr lang="nb-NO" dirty="0" err="1" smtClean="0"/>
              <a:t>within</a:t>
            </a:r>
            <a:r>
              <a:rPr lang="nb-NO" dirty="0" smtClean="0"/>
              <a:t> </a:t>
            </a:r>
            <a:r>
              <a:rPr lang="nb-NO" dirty="0" err="1" smtClean="0"/>
              <a:t>their</a:t>
            </a:r>
            <a:r>
              <a:rPr lang="nb-NO" dirty="0" smtClean="0"/>
              <a:t> </a:t>
            </a:r>
            <a:r>
              <a:rPr lang="nb-NO" dirty="0" err="1" smtClean="0"/>
              <a:t>jurisdiction</a:t>
            </a:r>
            <a:r>
              <a:rPr lang="nb-NO" dirty="0" smtClean="0"/>
              <a:t>, </a:t>
            </a:r>
            <a:r>
              <a:rPr lang="nb-NO" dirty="0" err="1" smtClean="0"/>
              <a:t>equitable</a:t>
            </a:r>
            <a:r>
              <a:rPr lang="nb-NO" dirty="0" smtClean="0"/>
              <a:t> </a:t>
            </a:r>
            <a:r>
              <a:rPr lang="nb-NO" dirty="0" err="1" smtClean="0"/>
              <a:t>access</a:t>
            </a:r>
            <a:r>
              <a:rPr lang="nb-NO" dirty="0" smtClean="0"/>
              <a:t> to </a:t>
            </a:r>
            <a:r>
              <a:rPr lang="nb-NO" dirty="0" err="1" smtClean="0"/>
              <a:t>health</a:t>
            </a:r>
            <a:r>
              <a:rPr lang="nb-NO" dirty="0" smtClean="0"/>
              <a:t> </a:t>
            </a:r>
            <a:r>
              <a:rPr lang="nb-NO" dirty="0" err="1" smtClean="0"/>
              <a:t>care</a:t>
            </a:r>
            <a:r>
              <a:rPr lang="nb-NO" dirty="0" smtClean="0"/>
              <a:t> </a:t>
            </a:r>
            <a:r>
              <a:rPr lang="nb-NO" dirty="0" err="1" smtClean="0"/>
              <a:t>of</a:t>
            </a:r>
            <a:r>
              <a:rPr lang="nb-NO" dirty="0" smtClean="0"/>
              <a:t> </a:t>
            </a:r>
            <a:r>
              <a:rPr lang="nb-NO" dirty="0" err="1" smtClean="0"/>
              <a:t>appropriate</a:t>
            </a:r>
            <a:r>
              <a:rPr lang="nb-NO" dirty="0" smtClean="0"/>
              <a:t> </a:t>
            </a:r>
            <a:r>
              <a:rPr lang="nb-NO" dirty="0" err="1" smtClean="0"/>
              <a:t>quality</a:t>
            </a:r>
            <a:r>
              <a:rPr lang="nb-NO" dirty="0" smtClean="0"/>
              <a:t>.» </a:t>
            </a:r>
          </a:p>
          <a:p>
            <a:r>
              <a:rPr lang="nb-NO" dirty="0" smtClean="0"/>
              <a:t>European </a:t>
            </a:r>
            <a:r>
              <a:rPr lang="nb-NO" dirty="0" err="1" smtClean="0"/>
              <a:t>Social</a:t>
            </a:r>
            <a:r>
              <a:rPr lang="nb-NO" dirty="0" smtClean="0"/>
              <a:t> Charter </a:t>
            </a:r>
          </a:p>
          <a:p>
            <a:pPr lvl="1"/>
            <a:r>
              <a:rPr lang="nb-NO" dirty="0" err="1" smtClean="0"/>
              <a:t>Article</a:t>
            </a:r>
            <a:r>
              <a:rPr lang="nb-NO" dirty="0" smtClean="0"/>
              <a:t> 11 – The right to </a:t>
            </a:r>
            <a:r>
              <a:rPr lang="nb-NO" dirty="0" err="1" smtClean="0"/>
              <a:t>protection</a:t>
            </a:r>
            <a:r>
              <a:rPr lang="nb-NO" dirty="0" smtClean="0"/>
              <a:t> </a:t>
            </a:r>
            <a:r>
              <a:rPr lang="nb-NO" dirty="0" err="1" smtClean="0"/>
              <a:t>of</a:t>
            </a:r>
            <a:r>
              <a:rPr lang="nb-NO" dirty="0" smtClean="0"/>
              <a:t> </a:t>
            </a:r>
            <a:r>
              <a:rPr lang="nb-NO" dirty="0" err="1" smtClean="0"/>
              <a:t>health</a:t>
            </a:r>
            <a:r>
              <a:rPr lang="nb-NO" dirty="0" smtClean="0"/>
              <a:t> </a:t>
            </a:r>
            <a:endParaRPr lang="nb-NO" dirty="0"/>
          </a:p>
        </p:txBody>
      </p:sp>
    </p:spTree>
    <p:extLst>
      <p:ext uri="{BB962C8B-B14F-4D97-AF65-F5344CB8AC3E}">
        <p14:creationId xmlns:p14="http://schemas.microsoft.com/office/powerpoint/2010/main" val="27183205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fontScale="90000"/>
          </a:bodyPr>
          <a:lstStyle/>
          <a:p>
            <a:r>
              <a:rPr lang="nb-NO" dirty="0" smtClean="0"/>
              <a:t>The </a:t>
            </a:r>
            <a:r>
              <a:rPr lang="nb-NO" dirty="0" err="1" smtClean="0"/>
              <a:t>Europan</a:t>
            </a:r>
            <a:r>
              <a:rPr lang="nb-NO" dirty="0" smtClean="0"/>
              <a:t> </a:t>
            </a:r>
            <a:r>
              <a:rPr lang="nb-NO" dirty="0" err="1" smtClean="0"/>
              <a:t>Social</a:t>
            </a:r>
            <a:r>
              <a:rPr lang="nb-NO" dirty="0" smtClean="0"/>
              <a:t> Charter (</a:t>
            </a:r>
            <a:r>
              <a:rPr lang="nb-NO" dirty="0" err="1" smtClean="0"/>
              <a:t>revised</a:t>
            </a:r>
            <a:r>
              <a:rPr lang="nb-NO" dirty="0" smtClean="0"/>
              <a:t>) 1996   </a:t>
            </a:r>
            <a:endParaRPr lang="nb-NO" dirty="0"/>
          </a:p>
        </p:txBody>
      </p:sp>
      <p:sp>
        <p:nvSpPr>
          <p:cNvPr id="3" name="Plassholder for innhold 2"/>
          <p:cNvSpPr>
            <a:spLocks noGrp="1"/>
          </p:cNvSpPr>
          <p:nvPr>
            <p:ph idx="1"/>
          </p:nvPr>
        </p:nvSpPr>
        <p:spPr/>
        <p:txBody>
          <a:bodyPr>
            <a:normAutofit fontScale="77500" lnSpcReduction="20000"/>
          </a:bodyPr>
          <a:lstStyle/>
          <a:p>
            <a:r>
              <a:rPr lang="en-US" dirty="0" smtClean="0"/>
              <a:t>The European Social Charter is a Council of Europe treaty that guarantees fundamental social and economic rights as a counterpart to the European Convention on Human Rights, which refers to civil and political rights. It guarantees a broad range of everyday human rights related to employment, housing, health, education, social protection and welfare.</a:t>
            </a:r>
          </a:p>
          <a:p>
            <a:r>
              <a:rPr lang="en-US" b="1" dirty="0" smtClean="0"/>
              <a:t>The Charter lays specific emphasis on the protection of vulnerable persons such as elderly people, children, people with disabilities and migrants. It requires that enjoyment of the abovementioned rights be guaranteed without discrimination.</a:t>
            </a:r>
          </a:p>
          <a:p>
            <a:r>
              <a:rPr lang="en-US" dirty="0" smtClean="0">
                <a:hlinkClick r:id="rId3"/>
              </a:rPr>
              <a:t>https://www.coe.int/en/web/turin-european-social-charter</a:t>
            </a:r>
            <a:endParaRPr lang="en-US" dirty="0" smtClean="0"/>
          </a:p>
          <a:p>
            <a:endParaRPr lang="en-US" dirty="0" smtClean="0"/>
          </a:p>
          <a:p>
            <a:endParaRPr lang="nb-NO" dirty="0"/>
          </a:p>
        </p:txBody>
      </p:sp>
    </p:spTree>
    <p:extLst>
      <p:ext uri="{BB962C8B-B14F-4D97-AF65-F5344CB8AC3E}">
        <p14:creationId xmlns:p14="http://schemas.microsoft.com/office/powerpoint/2010/main" val="812246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err="1" smtClean="0"/>
              <a:t>Monitoring</a:t>
            </a:r>
            <a:r>
              <a:rPr lang="nb-NO" dirty="0" smtClean="0"/>
              <a:t>    </a:t>
            </a:r>
            <a:endParaRPr lang="nb-NO" dirty="0"/>
          </a:p>
        </p:txBody>
      </p:sp>
      <p:sp>
        <p:nvSpPr>
          <p:cNvPr id="3" name="Plassholder for innhold 2"/>
          <p:cNvSpPr>
            <a:spLocks noGrp="1"/>
          </p:cNvSpPr>
          <p:nvPr>
            <p:ph idx="1"/>
          </p:nvPr>
        </p:nvSpPr>
        <p:spPr>
          <a:xfrm>
            <a:off x="467544" y="1700808"/>
            <a:ext cx="8229600" cy="4525963"/>
          </a:xfrm>
        </p:spPr>
        <p:txBody>
          <a:bodyPr>
            <a:normAutofit/>
          </a:bodyPr>
          <a:lstStyle/>
          <a:p>
            <a:r>
              <a:rPr lang="nb-NO" dirty="0" smtClean="0"/>
              <a:t>European Committee </a:t>
            </a:r>
            <a:r>
              <a:rPr lang="nb-NO" dirty="0" err="1" smtClean="0"/>
              <a:t>of</a:t>
            </a:r>
            <a:r>
              <a:rPr lang="nb-NO" dirty="0" smtClean="0"/>
              <a:t> </a:t>
            </a:r>
            <a:r>
              <a:rPr lang="nb-NO" dirty="0" err="1" smtClean="0"/>
              <a:t>Social</a:t>
            </a:r>
            <a:r>
              <a:rPr lang="nb-NO" dirty="0" smtClean="0"/>
              <a:t> Rights (ECSR)</a:t>
            </a:r>
            <a:endParaRPr lang="nb-NO" dirty="0"/>
          </a:p>
          <a:p>
            <a:r>
              <a:rPr lang="nb-NO" dirty="0" err="1" smtClean="0"/>
              <a:t>Collective</a:t>
            </a:r>
            <a:r>
              <a:rPr lang="nb-NO" dirty="0" smtClean="0"/>
              <a:t> </a:t>
            </a:r>
            <a:r>
              <a:rPr lang="nb-NO" dirty="0" err="1" smtClean="0"/>
              <a:t>complaints</a:t>
            </a:r>
            <a:r>
              <a:rPr lang="nb-NO" dirty="0" smtClean="0"/>
              <a:t> </a:t>
            </a:r>
          </a:p>
          <a:p>
            <a:pPr lvl="1"/>
            <a:r>
              <a:rPr lang="en-US" dirty="0" smtClean="0"/>
              <a:t>Lodged </a:t>
            </a:r>
            <a:r>
              <a:rPr lang="en-US" dirty="0"/>
              <a:t>by the social partners and other non-governmental </a:t>
            </a:r>
            <a:r>
              <a:rPr lang="en-US" dirty="0" err="1"/>
              <a:t>organisations</a:t>
            </a:r>
            <a:r>
              <a:rPr lang="en-US" dirty="0"/>
              <a:t> </a:t>
            </a:r>
            <a:r>
              <a:rPr lang="nb-NO" dirty="0"/>
              <a:t>–</a:t>
            </a:r>
            <a:r>
              <a:rPr lang="en-US" dirty="0" smtClean="0"/>
              <a:t>  decisions      </a:t>
            </a:r>
            <a:endParaRPr lang="nb-NO" dirty="0" smtClean="0"/>
          </a:p>
          <a:p>
            <a:r>
              <a:rPr lang="nb-NO" dirty="0" err="1" smtClean="0"/>
              <a:t>Conclusions</a:t>
            </a:r>
            <a:r>
              <a:rPr lang="nb-NO" dirty="0" smtClean="0"/>
              <a:t> </a:t>
            </a:r>
          </a:p>
          <a:p>
            <a:pPr lvl="1"/>
            <a:r>
              <a:rPr lang="nb-NO" dirty="0" smtClean="0"/>
              <a:t>National reports </a:t>
            </a:r>
            <a:r>
              <a:rPr lang="nb-NO" dirty="0" err="1" smtClean="0"/>
              <a:t>drawn</a:t>
            </a:r>
            <a:r>
              <a:rPr lang="nb-NO" dirty="0" smtClean="0"/>
              <a:t> up by </a:t>
            </a:r>
            <a:r>
              <a:rPr lang="nb-NO" dirty="0" err="1" smtClean="0"/>
              <a:t>contracting</a:t>
            </a:r>
            <a:r>
              <a:rPr lang="nb-NO" dirty="0" smtClean="0"/>
              <a:t> </a:t>
            </a:r>
            <a:r>
              <a:rPr lang="nb-NO" dirty="0" err="1" smtClean="0"/>
              <a:t>states</a:t>
            </a:r>
            <a:r>
              <a:rPr lang="nb-NO" dirty="0"/>
              <a:t> </a:t>
            </a:r>
            <a:r>
              <a:rPr lang="nb-NO" dirty="0" smtClean="0"/>
              <a:t>– </a:t>
            </a:r>
            <a:r>
              <a:rPr lang="nb-NO" dirty="0" err="1" smtClean="0"/>
              <a:t>conclusions</a:t>
            </a:r>
            <a:endParaRPr lang="nb-NO" dirty="0" smtClean="0"/>
          </a:p>
          <a:p>
            <a:endParaRPr lang="nb-NO" dirty="0"/>
          </a:p>
        </p:txBody>
      </p:sp>
    </p:spTree>
    <p:extLst>
      <p:ext uri="{BB962C8B-B14F-4D97-AF65-F5344CB8AC3E}">
        <p14:creationId xmlns:p14="http://schemas.microsoft.com/office/powerpoint/2010/main" val="24609531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err="1" smtClean="0"/>
              <a:t>Article</a:t>
            </a:r>
            <a:r>
              <a:rPr lang="nb-NO" dirty="0" smtClean="0"/>
              <a:t> 11 </a:t>
            </a:r>
            <a:endParaRPr lang="nb-NO" dirty="0"/>
          </a:p>
        </p:txBody>
      </p:sp>
      <p:sp>
        <p:nvSpPr>
          <p:cNvPr id="3" name="Plassholder for innhold 2"/>
          <p:cNvSpPr>
            <a:spLocks noGrp="1"/>
          </p:cNvSpPr>
          <p:nvPr>
            <p:ph idx="1"/>
          </p:nvPr>
        </p:nvSpPr>
        <p:spPr/>
        <p:txBody>
          <a:bodyPr>
            <a:normAutofit fontScale="77500" lnSpcReduction="20000"/>
          </a:bodyPr>
          <a:lstStyle/>
          <a:p>
            <a:r>
              <a:rPr lang="en-US" b="1" dirty="0"/>
              <a:t>Article 11 – The right to protection of health</a:t>
            </a:r>
            <a:r>
              <a:rPr lang="en-US" dirty="0" smtClean="0">
                <a:effectLst/>
              </a:rPr>
              <a:t> </a:t>
            </a:r>
          </a:p>
          <a:p>
            <a:r>
              <a:rPr lang="en-US" dirty="0" smtClean="0">
                <a:effectLst/>
              </a:rPr>
              <a:t>With a view to ensuring the effective exercise of the right to protection of health, the Parties undertake, either directly or in cooperation with public or private </a:t>
            </a:r>
            <a:r>
              <a:rPr lang="en-US" dirty="0" err="1" smtClean="0">
                <a:effectLst/>
              </a:rPr>
              <a:t>organisations</a:t>
            </a:r>
            <a:r>
              <a:rPr lang="en-US" dirty="0" smtClean="0">
                <a:effectLst/>
              </a:rPr>
              <a:t>, to take appropriate measures designed </a:t>
            </a:r>
            <a:r>
              <a:rPr lang="en-US" i="1" dirty="0"/>
              <a:t>inter alia</a:t>
            </a:r>
            <a:r>
              <a:rPr lang="en-US" dirty="0" smtClean="0">
                <a:effectLst/>
              </a:rPr>
              <a:t>: </a:t>
            </a:r>
          </a:p>
          <a:p>
            <a:r>
              <a:rPr lang="en-US" dirty="0" smtClean="0"/>
              <a:t>1	</a:t>
            </a:r>
            <a:r>
              <a:rPr lang="en-US" dirty="0" smtClean="0">
                <a:effectLst/>
              </a:rPr>
              <a:t>to remove as far as possible the causes of ill-health; </a:t>
            </a:r>
          </a:p>
          <a:p>
            <a:r>
              <a:rPr lang="en-US" dirty="0" smtClean="0"/>
              <a:t>2	</a:t>
            </a:r>
            <a:r>
              <a:rPr lang="en-US" dirty="0" smtClean="0">
                <a:effectLst/>
              </a:rPr>
              <a:t>to provide advisory and educational facilities for the 	promotion of health and the encouragement of 	individual responsibility in matters of health; </a:t>
            </a:r>
          </a:p>
          <a:p>
            <a:r>
              <a:rPr lang="en-US" dirty="0" smtClean="0"/>
              <a:t>3	</a:t>
            </a:r>
            <a:r>
              <a:rPr lang="en-US" dirty="0" smtClean="0">
                <a:effectLst/>
              </a:rPr>
              <a:t>to prevent as far as possible epidemic, endemic and 	other diseases, as well as accidents. </a:t>
            </a:r>
          </a:p>
        </p:txBody>
      </p:sp>
    </p:spTree>
    <p:extLst>
      <p:ext uri="{BB962C8B-B14F-4D97-AF65-F5344CB8AC3E}">
        <p14:creationId xmlns:p14="http://schemas.microsoft.com/office/powerpoint/2010/main" val="12829165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Art. 11§1</a:t>
            </a:r>
            <a:endParaRPr lang="nb-NO" dirty="0"/>
          </a:p>
        </p:txBody>
      </p:sp>
      <p:sp>
        <p:nvSpPr>
          <p:cNvPr id="3" name="Plassholder for innhold 2"/>
          <p:cNvSpPr>
            <a:spLocks noGrp="1"/>
          </p:cNvSpPr>
          <p:nvPr>
            <p:ph idx="1"/>
          </p:nvPr>
        </p:nvSpPr>
        <p:spPr/>
        <p:txBody>
          <a:bodyPr>
            <a:normAutofit/>
          </a:bodyPr>
          <a:lstStyle/>
          <a:p>
            <a:r>
              <a:rPr lang="nb-NO" dirty="0" smtClean="0"/>
              <a:t>The </a:t>
            </a:r>
            <a:r>
              <a:rPr lang="nb-NO" dirty="0" err="1" smtClean="0"/>
              <a:t>healthcare</a:t>
            </a:r>
            <a:r>
              <a:rPr lang="nb-NO" dirty="0" smtClean="0"/>
              <a:t> system must be </a:t>
            </a:r>
            <a:r>
              <a:rPr lang="nb-NO" dirty="0" err="1" smtClean="0"/>
              <a:t>accessible</a:t>
            </a:r>
            <a:r>
              <a:rPr lang="nb-NO" dirty="0" smtClean="0"/>
              <a:t> to </a:t>
            </a:r>
            <a:r>
              <a:rPr lang="nb-NO" dirty="0" err="1" smtClean="0"/>
              <a:t>everyone</a:t>
            </a:r>
            <a:r>
              <a:rPr lang="nb-NO" dirty="0" smtClean="0"/>
              <a:t> </a:t>
            </a:r>
          </a:p>
          <a:p>
            <a:r>
              <a:rPr lang="nb-NO" dirty="0" err="1" smtClean="0"/>
              <a:t>When</a:t>
            </a:r>
            <a:r>
              <a:rPr lang="nb-NO" dirty="0" smtClean="0"/>
              <a:t> </a:t>
            </a:r>
            <a:r>
              <a:rPr lang="nb-NO" dirty="0" err="1" smtClean="0"/>
              <a:t>assessing</a:t>
            </a:r>
            <a:r>
              <a:rPr lang="nb-NO" dirty="0" smtClean="0"/>
              <a:t> </a:t>
            </a:r>
            <a:r>
              <a:rPr lang="nb-NO" dirty="0" err="1" smtClean="0"/>
              <a:t>whether</a:t>
            </a:r>
            <a:r>
              <a:rPr lang="nb-NO" dirty="0" smtClean="0"/>
              <a:t> </a:t>
            </a:r>
            <a:r>
              <a:rPr lang="nb-NO" dirty="0" err="1" smtClean="0"/>
              <a:t>the</a:t>
            </a:r>
            <a:r>
              <a:rPr lang="nb-NO" dirty="0" smtClean="0"/>
              <a:t> right to </a:t>
            </a:r>
            <a:r>
              <a:rPr lang="nb-NO" dirty="0" err="1" smtClean="0"/>
              <a:t>protection</a:t>
            </a:r>
            <a:r>
              <a:rPr lang="nb-NO" dirty="0" smtClean="0"/>
              <a:t> </a:t>
            </a:r>
            <a:r>
              <a:rPr lang="nb-NO" dirty="0" err="1" smtClean="0"/>
              <a:t>of</a:t>
            </a:r>
            <a:r>
              <a:rPr lang="nb-NO" dirty="0" smtClean="0"/>
              <a:t> </a:t>
            </a:r>
            <a:r>
              <a:rPr lang="nb-NO" dirty="0" err="1" smtClean="0"/>
              <a:t>health</a:t>
            </a:r>
            <a:r>
              <a:rPr lang="nb-NO" dirty="0" smtClean="0"/>
              <a:t> </a:t>
            </a:r>
            <a:r>
              <a:rPr lang="nb-NO" dirty="0" err="1" smtClean="0"/>
              <a:t>can</a:t>
            </a:r>
            <a:r>
              <a:rPr lang="nb-NO" dirty="0" smtClean="0"/>
              <a:t> be </a:t>
            </a:r>
            <a:r>
              <a:rPr lang="nb-NO" dirty="0" err="1" smtClean="0"/>
              <a:t>effectively</a:t>
            </a:r>
            <a:r>
              <a:rPr lang="nb-NO" dirty="0" smtClean="0"/>
              <a:t> </a:t>
            </a:r>
            <a:r>
              <a:rPr lang="nb-NO" dirty="0" err="1" smtClean="0"/>
              <a:t>exercised</a:t>
            </a:r>
            <a:r>
              <a:rPr lang="nb-NO" dirty="0" smtClean="0"/>
              <a:t>, </a:t>
            </a:r>
            <a:r>
              <a:rPr lang="nb-NO" dirty="0" err="1" smtClean="0"/>
              <a:t>the</a:t>
            </a:r>
            <a:r>
              <a:rPr lang="nb-NO" dirty="0" smtClean="0"/>
              <a:t> Committee </a:t>
            </a:r>
            <a:r>
              <a:rPr lang="nb-NO" dirty="0" err="1" smtClean="0"/>
              <a:t>pays</a:t>
            </a:r>
            <a:r>
              <a:rPr lang="nb-NO" dirty="0" smtClean="0"/>
              <a:t> </a:t>
            </a:r>
            <a:r>
              <a:rPr lang="nb-NO" dirty="0" err="1" smtClean="0"/>
              <a:t>particular</a:t>
            </a:r>
            <a:r>
              <a:rPr lang="nb-NO" dirty="0" smtClean="0"/>
              <a:t> </a:t>
            </a:r>
            <a:r>
              <a:rPr lang="nb-NO" dirty="0" err="1" smtClean="0"/>
              <a:t>attention</a:t>
            </a:r>
            <a:r>
              <a:rPr lang="nb-NO" dirty="0" smtClean="0"/>
              <a:t> to </a:t>
            </a:r>
            <a:r>
              <a:rPr lang="nb-NO" dirty="0" err="1" smtClean="0"/>
              <a:t>the</a:t>
            </a:r>
            <a:r>
              <a:rPr lang="nb-NO" dirty="0" smtClean="0"/>
              <a:t> </a:t>
            </a:r>
            <a:r>
              <a:rPr lang="nb-NO" dirty="0" err="1" smtClean="0"/>
              <a:t>situation</a:t>
            </a:r>
            <a:r>
              <a:rPr lang="nb-NO" dirty="0" smtClean="0"/>
              <a:t> </a:t>
            </a:r>
            <a:r>
              <a:rPr lang="nb-NO" dirty="0" err="1" smtClean="0"/>
              <a:t>of</a:t>
            </a:r>
            <a:r>
              <a:rPr lang="nb-NO" dirty="0" smtClean="0"/>
              <a:t> </a:t>
            </a:r>
            <a:r>
              <a:rPr lang="nb-NO" dirty="0" err="1" smtClean="0"/>
              <a:t>disadvantaged</a:t>
            </a:r>
            <a:r>
              <a:rPr lang="nb-NO" dirty="0" smtClean="0"/>
              <a:t> and vulnerable </a:t>
            </a:r>
            <a:r>
              <a:rPr lang="nb-NO" dirty="0" err="1" smtClean="0"/>
              <a:t>groups</a:t>
            </a:r>
            <a:r>
              <a:rPr lang="nb-NO" dirty="0" smtClean="0"/>
              <a:t> </a:t>
            </a:r>
          </a:p>
          <a:p>
            <a:r>
              <a:rPr lang="nb-NO" dirty="0" smtClean="0"/>
              <a:t>Health risks – </a:t>
            </a:r>
            <a:r>
              <a:rPr lang="nb-NO" dirty="0" err="1" smtClean="0"/>
              <a:t>may</a:t>
            </a:r>
            <a:r>
              <a:rPr lang="nb-NO" dirty="0" smtClean="0"/>
              <a:t> be </a:t>
            </a:r>
            <a:r>
              <a:rPr lang="nb-NO" dirty="0" err="1" smtClean="0"/>
              <a:t>disproportionate</a:t>
            </a:r>
            <a:endParaRPr lang="nb-NO" dirty="0"/>
          </a:p>
        </p:txBody>
      </p:sp>
    </p:spTree>
    <p:extLst>
      <p:ext uri="{BB962C8B-B14F-4D97-AF65-F5344CB8AC3E}">
        <p14:creationId xmlns:p14="http://schemas.microsoft.com/office/powerpoint/2010/main" val="30390481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err="1" smtClean="0"/>
              <a:t>Accessible</a:t>
            </a:r>
            <a:r>
              <a:rPr lang="nb-NO" dirty="0" smtClean="0"/>
              <a:t> to all </a:t>
            </a:r>
            <a:endParaRPr lang="nb-NO" dirty="0"/>
          </a:p>
        </p:txBody>
      </p:sp>
      <p:sp>
        <p:nvSpPr>
          <p:cNvPr id="3" name="Plassholder for innhold 2"/>
          <p:cNvSpPr>
            <a:spLocks noGrp="1"/>
          </p:cNvSpPr>
          <p:nvPr>
            <p:ph idx="1"/>
          </p:nvPr>
        </p:nvSpPr>
        <p:spPr/>
        <p:txBody>
          <a:bodyPr>
            <a:normAutofit fontScale="85000" lnSpcReduction="20000"/>
          </a:bodyPr>
          <a:lstStyle/>
          <a:p>
            <a:r>
              <a:rPr lang="nb-NO" dirty="0" err="1" smtClean="0"/>
              <a:t>Costs</a:t>
            </a:r>
            <a:r>
              <a:rPr lang="nb-NO" dirty="0" smtClean="0"/>
              <a:t>: </a:t>
            </a:r>
          </a:p>
          <a:p>
            <a:pPr lvl="1"/>
            <a:r>
              <a:rPr lang="nb-NO" dirty="0" smtClean="0"/>
              <a:t>The </a:t>
            </a:r>
            <a:r>
              <a:rPr lang="nb-NO" dirty="0" err="1" smtClean="0"/>
              <a:t>costs</a:t>
            </a:r>
            <a:r>
              <a:rPr lang="nb-NO" dirty="0" smtClean="0"/>
              <a:t> </a:t>
            </a:r>
            <a:r>
              <a:rPr lang="nb-NO" dirty="0" err="1" smtClean="0"/>
              <a:t>should</a:t>
            </a:r>
            <a:r>
              <a:rPr lang="nb-NO" dirty="0" smtClean="0"/>
              <a:t> be </a:t>
            </a:r>
            <a:r>
              <a:rPr lang="nb-NO" dirty="0" err="1" smtClean="0"/>
              <a:t>borne</a:t>
            </a:r>
            <a:r>
              <a:rPr lang="nb-NO" dirty="0" smtClean="0"/>
              <a:t>, at </a:t>
            </a:r>
            <a:r>
              <a:rPr lang="nb-NO" dirty="0" err="1" smtClean="0"/>
              <a:t>least</a:t>
            </a:r>
            <a:r>
              <a:rPr lang="nb-NO" dirty="0" smtClean="0"/>
              <a:t> in part, by </a:t>
            </a:r>
            <a:r>
              <a:rPr lang="nb-NO" dirty="0" err="1" smtClean="0"/>
              <a:t>the</a:t>
            </a:r>
            <a:r>
              <a:rPr lang="nb-NO" dirty="0" smtClean="0"/>
              <a:t> </a:t>
            </a:r>
            <a:r>
              <a:rPr lang="nb-NO" dirty="0" err="1" smtClean="0"/>
              <a:t>community</a:t>
            </a:r>
            <a:r>
              <a:rPr lang="nb-NO" dirty="0" smtClean="0"/>
              <a:t> as a </a:t>
            </a:r>
            <a:r>
              <a:rPr lang="nb-NO" dirty="0" err="1" smtClean="0"/>
              <a:t>whole</a:t>
            </a:r>
            <a:r>
              <a:rPr lang="nb-NO" dirty="0" smtClean="0"/>
              <a:t>  - not an </a:t>
            </a:r>
            <a:r>
              <a:rPr lang="nb-NO" dirty="0" err="1" smtClean="0"/>
              <a:t>excessively</a:t>
            </a:r>
            <a:r>
              <a:rPr lang="nb-NO" dirty="0" smtClean="0"/>
              <a:t> </a:t>
            </a:r>
            <a:r>
              <a:rPr lang="nb-NO" dirty="0" err="1" smtClean="0"/>
              <a:t>heavy</a:t>
            </a:r>
            <a:r>
              <a:rPr lang="nb-NO" dirty="0" smtClean="0"/>
              <a:t> </a:t>
            </a:r>
            <a:r>
              <a:rPr lang="nb-NO" dirty="0" err="1" smtClean="0"/>
              <a:t>burden</a:t>
            </a:r>
            <a:r>
              <a:rPr lang="nb-NO" dirty="0" smtClean="0"/>
              <a:t> for </a:t>
            </a:r>
            <a:r>
              <a:rPr lang="nb-NO" dirty="0" err="1" smtClean="0"/>
              <a:t>the</a:t>
            </a:r>
            <a:r>
              <a:rPr lang="nb-NO" dirty="0" smtClean="0"/>
              <a:t> </a:t>
            </a:r>
            <a:r>
              <a:rPr lang="nb-NO" dirty="0" err="1" smtClean="0"/>
              <a:t>individual</a:t>
            </a:r>
            <a:r>
              <a:rPr lang="nb-NO" dirty="0" smtClean="0"/>
              <a:t> </a:t>
            </a:r>
          </a:p>
          <a:p>
            <a:pPr lvl="1"/>
            <a:r>
              <a:rPr lang="nb-NO" dirty="0" err="1"/>
              <a:t>Free</a:t>
            </a:r>
            <a:r>
              <a:rPr lang="nb-NO" dirty="0"/>
              <a:t> </a:t>
            </a:r>
            <a:r>
              <a:rPr lang="nb-NO" dirty="0" err="1"/>
              <a:t>of</a:t>
            </a:r>
            <a:r>
              <a:rPr lang="nb-NO" dirty="0"/>
              <a:t> charge to </a:t>
            </a:r>
            <a:r>
              <a:rPr lang="nb-NO" dirty="0" err="1"/>
              <a:t>those</a:t>
            </a:r>
            <a:r>
              <a:rPr lang="nb-NO" dirty="0"/>
              <a:t> </a:t>
            </a:r>
            <a:r>
              <a:rPr lang="nb-NO" dirty="0" err="1"/>
              <a:t>without</a:t>
            </a:r>
            <a:r>
              <a:rPr lang="nb-NO" dirty="0"/>
              <a:t> </a:t>
            </a:r>
            <a:r>
              <a:rPr lang="nb-NO" dirty="0" err="1"/>
              <a:t>the</a:t>
            </a:r>
            <a:r>
              <a:rPr lang="nb-NO" dirty="0"/>
              <a:t> </a:t>
            </a:r>
            <a:r>
              <a:rPr lang="nb-NO" dirty="0" err="1"/>
              <a:t>necessary</a:t>
            </a:r>
            <a:r>
              <a:rPr lang="nb-NO" dirty="0"/>
              <a:t> </a:t>
            </a:r>
            <a:r>
              <a:rPr lang="nb-NO" dirty="0" err="1"/>
              <a:t>resources</a:t>
            </a:r>
            <a:r>
              <a:rPr lang="nb-NO" dirty="0"/>
              <a:t> </a:t>
            </a:r>
          </a:p>
          <a:p>
            <a:pPr lvl="1"/>
            <a:r>
              <a:rPr lang="nb-NO" dirty="0" smtClean="0"/>
              <a:t>Out-</a:t>
            </a:r>
            <a:r>
              <a:rPr lang="nb-NO" dirty="0" err="1" smtClean="0"/>
              <a:t>of</a:t>
            </a:r>
            <a:r>
              <a:rPr lang="nb-NO" dirty="0" smtClean="0"/>
              <a:t> </a:t>
            </a:r>
            <a:r>
              <a:rPr lang="nb-NO" dirty="0" err="1" smtClean="0"/>
              <a:t>pocket</a:t>
            </a:r>
            <a:r>
              <a:rPr lang="nb-NO" dirty="0" smtClean="0"/>
              <a:t> </a:t>
            </a:r>
            <a:r>
              <a:rPr lang="nb-NO" dirty="0" err="1" smtClean="0"/>
              <a:t>payments</a:t>
            </a:r>
            <a:r>
              <a:rPr lang="nb-NO" dirty="0" smtClean="0"/>
              <a:t>  </a:t>
            </a:r>
          </a:p>
          <a:p>
            <a:pPr lvl="1"/>
            <a:r>
              <a:rPr lang="nb-NO" dirty="0" err="1" smtClean="0"/>
              <a:t>Informal</a:t>
            </a:r>
            <a:r>
              <a:rPr lang="nb-NO" dirty="0" smtClean="0"/>
              <a:t> </a:t>
            </a:r>
            <a:r>
              <a:rPr lang="nb-NO" dirty="0" err="1" smtClean="0"/>
              <a:t>payments</a:t>
            </a:r>
            <a:r>
              <a:rPr lang="nb-NO" dirty="0" smtClean="0"/>
              <a:t> </a:t>
            </a:r>
          </a:p>
          <a:p>
            <a:r>
              <a:rPr lang="nb-NO" dirty="0" err="1" smtClean="0"/>
              <a:t>Waiting</a:t>
            </a:r>
            <a:r>
              <a:rPr lang="nb-NO" dirty="0" smtClean="0"/>
              <a:t> times </a:t>
            </a:r>
          </a:p>
          <a:p>
            <a:r>
              <a:rPr lang="nb-NO" dirty="0" smtClean="0"/>
              <a:t>Access </a:t>
            </a:r>
          </a:p>
          <a:p>
            <a:pPr lvl="1"/>
            <a:r>
              <a:rPr lang="nb-NO" dirty="0" err="1" smtClean="0"/>
              <a:t>Disadvantaged</a:t>
            </a:r>
            <a:r>
              <a:rPr lang="nb-NO" dirty="0" smtClean="0"/>
              <a:t> </a:t>
            </a:r>
            <a:r>
              <a:rPr lang="nb-NO" dirty="0" err="1" smtClean="0"/>
              <a:t>groups</a:t>
            </a:r>
            <a:r>
              <a:rPr lang="nb-NO" dirty="0" smtClean="0"/>
              <a:t> </a:t>
            </a:r>
          </a:p>
          <a:p>
            <a:pPr lvl="1"/>
            <a:r>
              <a:rPr lang="nb-NO" dirty="0" err="1" smtClean="0"/>
              <a:t>Geographical</a:t>
            </a:r>
            <a:r>
              <a:rPr lang="nb-NO" dirty="0" smtClean="0"/>
              <a:t> – urban  v. rural areas </a:t>
            </a:r>
          </a:p>
          <a:p>
            <a:pPr lvl="1"/>
            <a:r>
              <a:rPr lang="nb-NO" dirty="0" err="1" smtClean="0"/>
              <a:t>Socio-economic</a:t>
            </a:r>
            <a:r>
              <a:rPr lang="nb-NO" dirty="0" smtClean="0"/>
              <a:t> </a:t>
            </a:r>
            <a:endParaRPr lang="nb-NO" dirty="0"/>
          </a:p>
        </p:txBody>
      </p:sp>
    </p:spTree>
    <p:extLst>
      <p:ext uri="{BB962C8B-B14F-4D97-AF65-F5344CB8AC3E}">
        <p14:creationId xmlns:p14="http://schemas.microsoft.com/office/powerpoint/2010/main" val="14606365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Art. 11§§ 2 and 3 </a:t>
            </a:r>
            <a:endParaRPr lang="nb-NO" dirty="0"/>
          </a:p>
        </p:txBody>
      </p:sp>
      <p:sp>
        <p:nvSpPr>
          <p:cNvPr id="3" name="Plassholder for innhold 2"/>
          <p:cNvSpPr>
            <a:spLocks noGrp="1"/>
          </p:cNvSpPr>
          <p:nvPr>
            <p:ph idx="1"/>
          </p:nvPr>
        </p:nvSpPr>
        <p:spPr/>
        <p:txBody>
          <a:bodyPr>
            <a:normAutofit fontScale="77500" lnSpcReduction="20000"/>
          </a:bodyPr>
          <a:lstStyle/>
          <a:p>
            <a:r>
              <a:rPr lang="nb-NO" dirty="0" err="1" smtClean="0"/>
              <a:t>Free</a:t>
            </a:r>
            <a:r>
              <a:rPr lang="nb-NO" dirty="0" smtClean="0"/>
              <a:t> </a:t>
            </a:r>
            <a:r>
              <a:rPr lang="nb-NO" dirty="0" err="1" smtClean="0"/>
              <a:t>consultations</a:t>
            </a:r>
            <a:r>
              <a:rPr lang="nb-NO" dirty="0" smtClean="0"/>
              <a:t> and screening must be </a:t>
            </a:r>
            <a:r>
              <a:rPr lang="nb-NO" dirty="0" err="1" smtClean="0"/>
              <a:t>provided</a:t>
            </a:r>
            <a:r>
              <a:rPr lang="nb-NO" dirty="0" smtClean="0"/>
              <a:t> for pregnant </a:t>
            </a:r>
            <a:r>
              <a:rPr lang="nb-NO" dirty="0" err="1" smtClean="0"/>
              <a:t>women</a:t>
            </a:r>
            <a:r>
              <a:rPr lang="nb-NO" dirty="0" smtClean="0"/>
              <a:t> and </a:t>
            </a:r>
            <a:r>
              <a:rPr lang="nb-NO" dirty="0" err="1" smtClean="0"/>
              <a:t>children</a:t>
            </a:r>
            <a:r>
              <a:rPr lang="nb-NO" dirty="0" smtClean="0"/>
              <a:t> </a:t>
            </a:r>
            <a:r>
              <a:rPr lang="nb-NO" dirty="0" err="1" smtClean="0"/>
              <a:t>throughout</a:t>
            </a:r>
            <a:r>
              <a:rPr lang="nb-NO" dirty="0" smtClean="0"/>
              <a:t> </a:t>
            </a:r>
            <a:r>
              <a:rPr lang="nb-NO" dirty="0" err="1" smtClean="0"/>
              <a:t>the</a:t>
            </a:r>
            <a:r>
              <a:rPr lang="nb-NO" dirty="0" smtClean="0"/>
              <a:t> country   </a:t>
            </a:r>
          </a:p>
          <a:p>
            <a:r>
              <a:rPr lang="en-US" dirty="0" smtClean="0"/>
              <a:t>“The </a:t>
            </a:r>
            <a:r>
              <a:rPr lang="en-US" dirty="0"/>
              <a:t>Committee takes note of the high proportion of infectious diseases, in particular tuberculosis, among migrant Roma. On this point, it stresses the main explanations given by the health observatory authority of the Ile-de-France region on the difficulties encountered by the actors working in the health sector, such as a lack of health education provided to Roma, their distrust towards institutions, their limited use of health devices and the fact that repeated evictions contribute to weaken access to care and support </a:t>
            </a:r>
            <a:r>
              <a:rPr lang="en-US" dirty="0" smtClean="0"/>
              <a:t>…” </a:t>
            </a:r>
            <a:r>
              <a:rPr lang="en-US" dirty="0"/>
              <a:t>(Collective complaint </a:t>
            </a:r>
            <a:r>
              <a:rPr lang="en-US" dirty="0" smtClean="0"/>
              <a:t>67/2011, </a:t>
            </a:r>
            <a:r>
              <a:rPr lang="nb-NO" dirty="0" err="1" smtClean="0"/>
              <a:t>Médecins</a:t>
            </a:r>
            <a:r>
              <a:rPr lang="nb-NO" dirty="0" smtClean="0"/>
              <a:t> </a:t>
            </a:r>
            <a:r>
              <a:rPr lang="nb-NO" dirty="0"/>
              <a:t>du </a:t>
            </a:r>
            <a:r>
              <a:rPr lang="nb-NO" dirty="0" err="1"/>
              <a:t>Monde</a:t>
            </a:r>
            <a:r>
              <a:rPr lang="nb-NO" dirty="0"/>
              <a:t> – International </a:t>
            </a:r>
            <a:r>
              <a:rPr lang="nb-NO" dirty="0" smtClean="0"/>
              <a:t>– v</a:t>
            </a:r>
            <a:r>
              <a:rPr lang="nb-NO" dirty="0"/>
              <a:t>. </a:t>
            </a:r>
            <a:r>
              <a:rPr lang="nb-NO" dirty="0" smtClean="0"/>
              <a:t>France</a:t>
            </a:r>
            <a:r>
              <a:rPr lang="en-US" dirty="0" smtClean="0"/>
              <a:t>) </a:t>
            </a:r>
            <a:r>
              <a:rPr lang="nb-NO" dirty="0" smtClean="0"/>
              <a:t> </a:t>
            </a:r>
            <a:endParaRPr lang="nb-NO" dirty="0"/>
          </a:p>
        </p:txBody>
      </p:sp>
    </p:spTree>
    <p:extLst>
      <p:ext uri="{BB962C8B-B14F-4D97-AF65-F5344CB8AC3E}">
        <p14:creationId xmlns:p14="http://schemas.microsoft.com/office/powerpoint/2010/main" val="8119577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fontScale="90000"/>
          </a:bodyPr>
          <a:lstStyle/>
          <a:p>
            <a:r>
              <a:rPr lang="nb-NO" sz="3600" dirty="0" err="1" smtClean="0"/>
              <a:t>Collective</a:t>
            </a:r>
            <a:r>
              <a:rPr lang="nb-NO" sz="3600" dirty="0" smtClean="0"/>
              <a:t> </a:t>
            </a:r>
            <a:r>
              <a:rPr lang="nb-NO" sz="3600" dirty="0" err="1" smtClean="0"/>
              <a:t>complaint</a:t>
            </a:r>
            <a:r>
              <a:rPr lang="nb-NO" sz="3600" dirty="0" smtClean="0"/>
              <a:t> 104/2014 - European Roma and </a:t>
            </a:r>
            <a:r>
              <a:rPr lang="nb-NO" sz="3600" dirty="0" err="1" smtClean="0"/>
              <a:t>Travellers</a:t>
            </a:r>
            <a:r>
              <a:rPr lang="nb-NO" sz="3600" dirty="0" smtClean="0"/>
              <a:t> Forum v. </a:t>
            </a:r>
            <a:r>
              <a:rPr lang="nb-NO" sz="3600" dirty="0" err="1" smtClean="0"/>
              <a:t>the</a:t>
            </a:r>
            <a:r>
              <a:rPr lang="nb-NO" sz="3600" dirty="0" smtClean="0"/>
              <a:t> </a:t>
            </a:r>
            <a:r>
              <a:rPr lang="nb-NO" sz="3600" dirty="0" err="1" smtClean="0"/>
              <a:t>Czech</a:t>
            </a:r>
            <a:r>
              <a:rPr lang="nb-NO" sz="3600" dirty="0" smtClean="0"/>
              <a:t> Republic </a:t>
            </a:r>
            <a:endParaRPr lang="nb-NO" sz="3600" dirty="0"/>
          </a:p>
        </p:txBody>
      </p:sp>
      <p:sp>
        <p:nvSpPr>
          <p:cNvPr id="3" name="Plassholder for innhold 2"/>
          <p:cNvSpPr>
            <a:spLocks noGrp="1"/>
          </p:cNvSpPr>
          <p:nvPr>
            <p:ph idx="1"/>
          </p:nvPr>
        </p:nvSpPr>
        <p:spPr/>
        <p:txBody>
          <a:bodyPr>
            <a:normAutofit fontScale="85000" lnSpcReduction="10000"/>
          </a:bodyPr>
          <a:lstStyle/>
          <a:p>
            <a:r>
              <a:rPr lang="nb-NO" dirty="0" smtClean="0"/>
              <a:t>«</a:t>
            </a:r>
            <a:r>
              <a:rPr lang="en-US" dirty="0" smtClean="0"/>
              <a:t>The </a:t>
            </a:r>
            <a:r>
              <a:rPr lang="en-US" dirty="0"/>
              <a:t>Committee considers there is sufficient evidence, which shows that Roma communities in many cases do not live in healthy environments. This situation can in part be attributed to the failure of the relevant policies by the State, for instance lack of protective measures to guarantee clean water in Romani </a:t>
            </a:r>
            <a:r>
              <a:rPr lang="en-US" dirty="0" err="1"/>
              <a:t>neighbourhoods</a:t>
            </a:r>
            <a:r>
              <a:rPr lang="en-US" dirty="0"/>
              <a:t>, as well as inadequacy of measures to ensure public health standards in housing in such </a:t>
            </a:r>
            <a:r>
              <a:rPr lang="en-US" dirty="0" err="1"/>
              <a:t>neighbourhoods</a:t>
            </a:r>
            <a:r>
              <a:rPr lang="en-US" dirty="0" smtClean="0"/>
              <a:t>.” </a:t>
            </a:r>
            <a:r>
              <a:rPr lang="nb-NO" dirty="0"/>
              <a:t>(124</a:t>
            </a:r>
            <a:r>
              <a:rPr lang="nb-NO" dirty="0" smtClean="0"/>
              <a:t>)</a:t>
            </a:r>
          </a:p>
          <a:p>
            <a:r>
              <a:rPr lang="nb-NO" dirty="0" err="1"/>
              <a:t>Collective</a:t>
            </a:r>
            <a:r>
              <a:rPr lang="nb-NO" dirty="0"/>
              <a:t> </a:t>
            </a:r>
            <a:r>
              <a:rPr lang="nb-NO" err="1"/>
              <a:t>complaint</a:t>
            </a:r>
            <a:r>
              <a:rPr lang="nb-NO"/>
              <a:t> </a:t>
            </a:r>
            <a:r>
              <a:rPr lang="nb-NO" smtClean="0"/>
              <a:t> 46/2007 </a:t>
            </a:r>
            <a:r>
              <a:rPr lang="nb-NO" dirty="0"/>
              <a:t>European Roma Rights Centre (ERRC) v. Bulgaria </a:t>
            </a:r>
          </a:p>
        </p:txBody>
      </p:sp>
    </p:spTree>
    <p:extLst>
      <p:ext uri="{BB962C8B-B14F-4D97-AF65-F5344CB8AC3E}">
        <p14:creationId xmlns:p14="http://schemas.microsoft.com/office/powerpoint/2010/main" val="2186208296"/>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449</TotalTime>
  <Words>1009</Words>
  <Application>Microsoft Office PowerPoint</Application>
  <PresentationFormat>Skjermfremvisning (4:3)</PresentationFormat>
  <Paragraphs>72</Paragraphs>
  <Slides>14</Slides>
  <Notes>10</Notes>
  <HiddenSlides>0</HiddenSlides>
  <MMClips>0</MMClips>
  <ScaleCrop>false</ScaleCrop>
  <HeadingPairs>
    <vt:vector size="4" baseType="variant">
      <vt:variant>
        <vt:lpstr>Tema</vt:lpstr>
      </vt:variant>
      <vt:variant>
        <vt:i4>1</vt:i4>
      </vt:variant>
      <vt:variant>
        <vt:lpstr>Lysbildetitler</vt:lpstr>
      </vt:variant>
      <vt:variant>
        <vt:i4>14</vt:i4>
      </vt:variant>
    </vt:vector>
  </HeadingPairs>
  <TitlesOfParts>
    <vt:vector size="15" baseType="lpstr">
      <vt:lpstr>Office-tema</vt:lpstr>
      <vt:lpstr>20th Anniversary of the Oviedo Convention – Equity of access to health care  </vt:lpstr>
      <vt:lpstr> Effectively exercising a right to protection of health: common or individual challenges  </vt:lpstr>
      <vt:lpstr>The Europan Social Charter (revised) 1996   </vt:lpstr>
      <vt:lpstr>Monitoring    </vt:lpstr>
      <vt:lpstr>Article 11 </vt:lpstr>
      <vt:lpstr>Art. 11§1</vt:lpstr>
      <vt:lpstr>Accessible to all </vt:lpstr>
      <vt:lpstr>Art. 11§§ 2 and 3 </vt:lpstr>
      <vt:lpstr>Collective complaint 104/2014 - European Roma and Travellers Forum v. the Czech Republic </vt:lpstr>
      <vt:lpstr>Elderly - Art. 23 </vt:lpstr>
      <vt:lpstr>  Collective complaint 69/2011, Defence for Children International (DCI ) v. Belgium   </vt:lpstr>
      <vt:lpstr>Pending collective complaints</vt:lpstr>
      <vt:lpstr> 117/2015 </vt:lpstr>
      <vt:lpstr>PowerPoint-presentasjon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dc:creator>Marit B. Frogner</dc:creator>
  <cp:lastModifiedBy>Bruker</cp:lastModifiedBy>
  <cp:revision>35</cp:revision>
  <dcterms:created xsi:type="dcterms:W3CDTF">2017-10-15T10:32:06Z</dcterms:created>
  <dcterms:modified xsi:type="dcterms:W3CDTF">2017-10-24T07:25:26Z</dcterms:modified>
</cp:coreProperties>
</file>