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  <p:sldMasterId id="2147483688" r:id="rId2"/>
  </p:sldMasterIdLst>
  <p:notesMasterIdLst>
    <p:notesMasterId r:id="rId7"/>
  </p:notesMasterIdLst>
  <p:handoutMasterIdLst>
    <p:handoutMasterId r:id="rId8"/>
  </p:handoutMasterIdLst>
  <p:sldIdLst>
    <p:sldId id="286" r:id="rId3"/>
    <p:sldId id="288" r:id="rId4"/>
    <p:sldId id="290" r:id="rId5"/>
    <p:sldId id="289" r:id="rId6"/>
  </p:sldIdLst>
  <p:sldSz cx="9144000" cy="6858000" type="screen4x3"/>
  <p:notesSz cx="6819900" cy="99187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F7"/>
    <a:srgbClr val="E1EBFF"/>
    <a:srgbClr val="ABCDFF"/>
    <a:srgbClr val="00602B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727" autoAdjust="0"/>
  </p:normalViewPr>
  <p:slideViewPr>
    <p:cSldViewPr>
      <p:cViewPr>
        <p:scale>
          <a:sx n="75" d="100"/>
          <a:sy n="75" d="100"/>
        </p:scale>
        <p:origin x="-676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66C08-7F92-A84E-B550-3415EDFCB5BF}" type="datetimeFigureOut">
              <a:rPr lang="fr-FR" smtClean="0"/>
              <a:t>25/10/2017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26970-475C-4C42-A221-BB026F3090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9895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FBB4F00-3727-473D-930F-78023EEA579A}" type="datetime1">
              <a:rPr lang="de-DE"/>
              <a:pPr/>
              <a:t>25.10.2017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1CC95D0A-9573-43C8-97B1-67EFE9C1D5FB}" type="slidenum">
              <a:rPr lang="en-GB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788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483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95D0A-9573-43C8-97B1-67EFE9C1D5F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181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ED6E28-3635-4050-87BD-7BA2FC8C3E8C}" type="datetime1">
              <a:rPr lang="de-DE" smtClean="0"/>
              <a:t>25.10.2017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‹N°›</a:t>
            </a:fld>
            <a:endParaRPr lang="en-GB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206" y="548680"/>
            <a:ext cx="1023274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818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A7C15E-14D6-4D3D-B123-89CC892BC620}" type="datetime1">
              <a:rPr lang="de-DE" smtClean="0"/>
              <a:t>25.10.2017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45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1613" y="1231900"/>
            <a:ext cx="1908175" cy="47767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27088" y="1231900"/>
            <a:ext cx="5572125" cy="47767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67316-0DAE-4559-AEA9-6327F3314599}" type="datetime1">
              <a:rPr lang="de-DE" smtClean="0"/>
              <a:t>25.10.2017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919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634A-C268-4028-BEF1-9960C5CF9725}" type="datetime1">
              <a:rPr lang="de-DE" smtClean="0"/>
              <a:t>25.10.2017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520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6476-CB40-433D-A246-B3599D3A75E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84E9-66F8-4B68-88AD-AC31F61F15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20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6476-CB40-433D-A246-B3599D3A75E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84E9-66F8-4B68-88AD-AC31F61F15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43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6476-CB40-433D-A246-B3599D3A75E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84E9-66F8-4B68-88AD-AC31F61F15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92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6476-CB40-433D-A246-B3599D3A75E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84E9-66F8-4B68-88AD-AC31F61F15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17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6476-CB40-433D-A246-B3599D3A75E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84E9-66F8-4B68-88AD-AC31F61F15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797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6476-CB40-433D-A246-B3599D3A75E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84E9-66F8-4B68-88AD-AC31F61F15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55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6476-CB40-433D-A246-B3599D3A75E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84E9-66F8-4B68-88AD-AC31F61F15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4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2B5F47-0381-4194-B8AB-C681DA600F78}" type="datetime1">
              <a:rPr lang="de-DE" smtClean="0"/>
              <a:t>25.10.2017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6815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6476-CB40-433D-A246-B3599D3A75E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84E9-66F8-4B68-88AD-AC31F61F15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20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6476-CB40-433D-A246-B3599D3A75E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84E9-66F8-4B68-88AD-AC31F61F15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651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6476-CB40-433D-A246-B3599D3A75E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84E9-66F8-4B68-88AD-AC31F61F15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900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6476-CB40-433D-A246-B3599D3A75E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84E9-66F8-4B68-88AD-AC31F61F15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935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6476-CB40-433D-A246-B3599D3A75E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84E9-66F8-4B68-88AD-AC31F61F15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4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8B9FB0-508D-4D31-8339-6A98C2EAB5AF}" type="datetime1">
              <a:rPr lang="de-DE" smtClean="0"/>
              <a:t>25.10.2017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29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27088" y="2060575"/>
            <a:ext cx="3703637" cy="394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3125" y="2060575"/>
            <a:ext cx="3705225" cy="394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02B7C-F7FD-44E6-A372-5236056EE2F8}" type="datetime1">
              <a:rPr lang="de-DE" smtClean="0"/>
              <a:t>25.10.2017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37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8B372-BB42-47C1-9B67-5D3FD20EF2C9}" type="datetime1">
              <a:rPr lang="de-DE" smtClean="0"/>
              <a:t>25.10.2017</a:t>
            </a:fld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98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007F1-BE8D-4FF8-BA4D-4E02CA65945E}" type="datetime1">
              <a:rPr lang="de-DE" smtClean="0"/>
              <a:t>25.10.2017</a:t>
            </a:fld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9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458B30-9842-4D67-98AC-5A7F92F9E4A2}" type="datetime1">
              <a:rPr lang="de-DE" smtClean="0"/>
              <a:t>25.10.2017</a:t>
            </a:fld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36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1078A-A712-4C8F-80FC-FB17EAFB9F3B}" type="datetime1">
              <a:rPr lang="de-DE" smtClean="0"/>
              <a:t>25.10.2017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12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856BEC-8A2F-46BD-8E4A-10AF5FEE8066}" type="datetime1">
              <a:rPr lang="de-DE" smtClean="0"/>
              <a:t>25.10.2017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63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PPT_background_20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1231900"/>
            <a:ext cx="76327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name of presentation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2060575"/>
            <a:ext cx="7561262" cy="394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here my text</a:t>
            </a: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  <a:ea typeface="ＭＳ Ｐゴシック" charset="0"/>
              </a:defRPr>
            </a:lvl1pPr>
          </a:lstStyle>
          <a:p>
            <a:fld id="{CE83634A-C268-4028-BEF1-9960C5CF9725}" type="datetime1">
              <a:rPr lang="de-DE" smtClean="0"/>
              <a:t>25.10.2017</a:t>
            </a:fld>
            <a:endParaRPr lang="en-GB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Myriad Pro" pitchFamily="34" charset="0"/>
              </a:defRPr>
            </a:lvl1pPr>
          </a:lstStyle>
          <a:p>
            <a:fld id="{D3493519-56BF-4246-ACDC-669134EBBF57}" type="slidenum">
              <a:rPr lang="en-GB" smtClean="0"/>
              <a:pPr/>
              <a:t>‹N°›</a:t>
            </a:fld>
            <a:endParaRPr lang="en-GB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4572003" y="145234"/>
            <a:ext cx="4536508" cy="526727"/>
            <a:chOff x="4259215" y="192474"/>
            <a:chExt cx="3193105" cy="528594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4355976" y="192474"/>
              <a:ext cx="3096344" cy="477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	</a:t>
              </a:r>
              <a:r>
                <a:rPr lang="fr-FR" baseline="0" dirty="0"/>
                <a:t> </a:t>
              </a:r>
              <a:r>
                <a:rPr lang="fr-FR" sz="2000" b="1" i="1" dirty="0">
                  <a:solidFill>
                    <a:schemeClr val="accent3"/>
                  </a:solidFill>
                </a:rPr>
                <a:t>of the Oviedo Convention</a:t>
              </a:r>
              <a:endParaRPr lang="en-US" sz="2000" b="1" i="1" dirty="0">
                <a:solidFill>
                  <a:schemeClr val="accent3"/>
                </a:solidFill>
              </a:endParaRPr>
            </a:p>
          </p:txBody>
        </p:sp>
        <p:pic>
          <p:nvPicPr>
            <p:cNvPr id="10" name="Picture 3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9215" y="236034"/>
              <a:ext cx="832642" cy="48503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206" y="548680"/>
            <a:ext cx="1023274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ＭＳ Ｐゴシック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ＭＳ Ｐゴシック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ＭＳ Ｐゴシック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pitchFamily="34" charset="-128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86476-CB40-433D-A246-B3599D3A75E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784E9-66F8-4B68-88AD-AC31F61F15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7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xmlns="" id="{4860FB1B-8624-4EC2-8915-F0F30057FA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0"/>
            <a:ext cx="5167902" cy="980728"/>
          </a:xfr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BCC5DB70-4A0E-47CB-B71E-FB2730619D75}"/>
              </a:ext>
            </a:extLst>
          </p:cNvPr>
          <p:cNvSpPr txBox="1"/>
          <p:nvPr/>
        </p:nvSpPr>
        <p:spPr>
          <a:xfrm>
            <a:off x="179512" y="2167508"/>
            <a:ext cx="784879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1. New genomic technologies in germinal cells ?</a:t>
            </a:r>
            <a:r>
              <a:rPr lang="en-GB" b="1" dirty="0"/>
              <a:t/>
            </a:r>
            <a:br>
              <a:rPr lang="en-GB" b="1" dirty="0"/>
            </a:br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490F852F-2E46-4654-97C4-802CC346F0F1}"/>
              </a:ext>
            </a:extLst>
          </p:cNvPr>
          <p:cNvSpPr txBox="1"/>
          <p:nvPr/>
        </p:nvSpPr>
        <p:spPr>
          <a:xfrm>
            <a:off x="179512" y="4581128"/>
            <a:ext cx="849647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2. Big Data / e-</a:t>
            </a:r>
            <a:r>
              <a:rPr lang="en-GB" sz="4000" b="1" dirty="0" err="1"/>
              <a:t>Medecine</a:t>
            </a:r>
            <a:r>
              <a:rPr lang="en-GB" sz="4000" b="1" dirty="0"/>
              <a:t> </a:t>
            </a:r>
            <a:br>
              <a:rPr lang="en-GB" sz="4000" b="1" dirty="0"/>
            </a:br>
            <a:r>
              <a:rPr lang="en-GB" sz="4000" b="1" dirty="0" smtClean="0"/>
              <a:t>- new </a:t>
            </a:r>
            <a:r>
              <a:rPr lang="en-GB" sz="4000" b="1" dirty="0"/>
              <a:t>actors</a:t>
            </a:r>
            <a:br>
              <a:rPr lang="en-GB" sz="4000" b="1" dirty="0"/>
            </a:br>
            <a:r>
              <a:rPr lang="en-GB" sz="4000" b="1" dirty="0" smtClean="0"/>
              <a:t>- informed </a:t>
            </a:r>
            <a:r>
              <a:rPr lang="en-GB" sz="4000" b="1" dirty="0"/>
              <a:t>consent to be revisited</a:t>
            </a:r>
            <a:br>
              <a:rPr lang="en-GB" sz="4000" b="1" dirty="0"/>
            </a:br>
            <a:endParaRPr lang="fr-FR" sz="40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4B2455DE-CACC-4D6A-BFAE-BC96101F75D0}"/>
              </a:ext>
            </a:extLst>
          </p:cNvPr>
          <p:cNvSpPr txBox="1">
            <a:spLocks/>
          </p:cNvSpPr>
          <p:nvPr/>
        </p:nvSpPr>
        <p:spPr bwMode="auto">
          <a:xfrm>
            <a:off x="755576" y="1272009"/>
            <a:ext cx="7632700" cy="576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9pPr>
          </a:lstStyle>
          <a:p>
            <a:r>
              <a:rPr lang="en-GB" sz="4000" b="1" u="sng" kern="0" dirty="0">
                <a:solidFill>
                  <a:schemeClr val="tx1"/>
                </a:solidFill>
              </a:rPr>
              <a:t>4 PRIORITY ISSUES</a:t>
            </a:r>
            <a:endParaRPr lang="en-GB" sz="4000" b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40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xmlns="" id="{4860FB1B-8624-4EC2-8915-F0F30057FA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0"/>
            <a:ext cx="5167902" cy="980728"/>
          </a:xfr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F89590A0-5E96-4BE3-897B-BB2E2AD17462}"/>
              </a:ext>
            </a:extLst>
          </p:cNvPr>
          <p:cNvSpPr txBox="1"/>
          <p:nvPr/>
        </p:nvSpPr>
        <p:spPr>
          <a:xfrm>
            <a:off x="216742" y="2263897"/>
            <a:ext cx="972108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3. Migrants health : </a:t>
            </a:r>
            <a:br>
              <a:rPr lang="en-GB" sz="4000" b="1" dirty="0"/>
            </a:br>
            <a:r>
              <a:rPr lang="en-GB" sz="4000" b="1" dirty="0"/>
              <a:t>a current issue or a future problem?</a:t>
            </a:r>
            <a:r>
              <a:rPr lang="en-GB" b="1" dirty="0"/>
              <a:t/>
            </a:r>
            <a:br>
              <a:rPr lang="en-GB" b="1" dirty="0"/>
            </a:b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5B926068-672D-4BC5-B156-61E4E139C33A}"/>
              </a:ext>
            </a:extLst>
          </p:cNvPr>
          <p:cNvSpPr txBox="1"/>
          <p:nvPr/>
        </p:nvSpPr>
        <p:spPr>
          <a:xfrm>
            <a:off x="193364" y="4640161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4. Access to innovative drugs </a:t>
            </a:r>
            <a:br>
              <a:rPr lang="en-GB" sz="4000" b="1" dirty="0"/>
            </a:br>
            <a:r>
              <a:rPr lang="en-GB" sz="4000" b="1" dirty="0"/>
              <a:t>Is Big Pharma</a:t>
            </a:r>
            <a:r>
              <a:rPr lang="en-US" sz="4000" b="1" dirty="0"/>
              <a:t> a business like another?</a:t>
            </a:r>
            <a:endParaRPr lang="fr-FR" sz="40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4B2455DE-CACC-4D6A-BFAE-BC96101F75D0}"/>
              </a:ext>
            </a:extLst>
          </p:cNvPr>
          <p:cNvSpPr txBox="1">
            <a:spLocks/>
          </p:cNvSpPr>
          <p:nvPr/>
        </p:nvSpPr>
        <p:spPr bwMode="auto">
          <a:xfrm>
            <a:off x="755576" y="1272009"/>
            <a:ext cx="7632700" cy="576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9pPr>
          </a:lstStyle>
          <a:p>
            <a:r>
              <a:rPr lang="en-GB" sz="4000" b="1" u="sng" kern="0" dirty="0">
                <a:solidFill>
                  <a:schemeClr val="tx1"/>
                </a:solidFill>
              </a:rPr>
              <a:t>4 PRIORITY ISSUES</a:t>
            </a:r>
            <a:endParaRPr lang="en-GB" sz="4000" b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239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0303643-7C0A-4FCE-A1AB-99335E719D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551" y="760919"/>
            <a:ext cx="7772400" cy="1470025"/>
          </a:xfrm>
        </p:spPr>
        <p:txBody>
          <a:bodyPr/>
          <a:lstStyle/>
          <a:p>
            <a:r>
              <a:rPr lang="fr-FR" sz="4000" b="1" u="sng" dirty="0">
                <a:solidFill>
                  <a:schemeClr val="tx1"/>
                </a:solidFill>
              </a:rPr>
              <a:t>ACTIONS</a:t>
            </a:r>
            <a:endParaRPr lang="fr-FR" sz="2400" b="1" dirty="0">
              <a:solidFill>
                <a:schemeClr val="tx1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0820EE6A-FBC1-42ED-8FCE-BCA5720E08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0240" y="0"/>
            <a:ext cx="5163760" cy="980728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8EE9619F-095C-4774-B259-DDD23F69D544}"/>
              </a:ext>
            </a:extLst>
          </p:cNvPr>
          <p:cNvSpPr txBox="1"/>
          <p:nvPr/>
        </p:nvSpPr>
        <p:spPr>
          <a:xfrm>
            <a:off x="160917" y="2095228"/>
            <a:ext cx="843326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1. CRISPR CAS9 in germinal </a:t>
            </a:r>
            <a:r>
              <a:rPr lang="fr-FR" sz="4000" b="1" dirty="0" err="1"/>
              <a:t>cells</a:t>
            </a:r>
            <a:r>
              <a:rPr lang="fr-FR" sz="4000" b="1" dirty="0"/>
              <a:t/>
            </a:r>
            <a:br>
              <a:rPr lang="fr-FR" sz="4000" b="1" dirty="0"/>
            </a:br>
            <a:r>
              <a:rPr lang="fr-FR" sz="3200" b="1" dirty="0" err="1" smtClean="0"/>
              <a:t>Define</a:t>
            </a:r>
            <a:r>
              <a:rPr lang="fr-FR" sz="3200" b="1" dirty="0" smtClean="0"/>
              <a:t> </a:t>
            </a:r>
            <a:r>
              <a:rPr lang="fr-FR" sz="3200" b="1" dirty="0"/>
              <a:t>the </a:t>
            </a:r>
            <a:r>
              <a:rPr lang="fr-FR" sz="3200" b="1" i="1" dirty="0"/>
              <a:t>green line </a:t>
            </a:r>
            <a:r>
              <a:rPr lang="fr-FR" sz="3200" b="1" dirty="0"/>
              <a:t>for </a:t>
            </a:r>
            <a:r>
              <a:rPr lang="fr-FR" sz="3200" b="1" dirty="0" err="1"/>
              <a:t>research</a:t>
            </a:r>
            <a:r>
              <a:rPr lang="fr-FR" sz="3200" b="1" dirty="0"/>
              <a:t/>
            </a:r>
            <a:br>
              <a:rPr lang="fr-FR" sz="3200" b="1" dirty="0"/>
            </a:br>
            <a:r>
              <a:rPr lang="fr-FR" sz="3200" b="1" dirty="0" err="1" smtClean="0"/>
              <a:t>Define</a:t>
            </a:r>
            <a:r>
              <a:rPr lang="fr-FR" sz="3200" b="1" dirty="0" smtClean="0"/>
              <a:t> </a:t>
            </a:r>
            <a:r>
              <a:rPr lang="fr-FR" sz="3200" b="1" dirty="0"/>
              <a:t>the </a:t>
            </a:r>
            <a:r>
              <a:rPr lang="fr-FR" sz="3200" b="1" i="1" dirty="0" err="1"/>
              <a:t>red</a:t>
            </a:r>
            <a:r>
              <a:rPr lang="fr-FR" sz="3200" b="1" i="1" dirty="0"/>
              <a:t> line </a:t>
            </a:r>
            <a:r>
              <a:rPr lang="fr-FR" sz="3200" b="1" dirty="0"/>
              <a:t>for </a:t>
            </a:r>
            <a:r>
              <a:rPr lang="fr-FR" sz="3200" b="1" dirty="0" err="1"/>
              <a:t>clinical</a:t>
            </a:r>
            <a:r>
              <a:rPr lang="fr-FR" sz="3200" b="1" dirty="0"/>
              <a:t> trials</a:t>
            </a:r>
            <a:r>
              <a:rPr lang="fr-FR" sz="2800" b="1" dirty="0"/>
              <a:t/>
            </a:r>
            <a:br>
              <a:rPr lang="fr-FR" sz="2800" b="1" dirty="0"/>
            </a:b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9181B293-0001-48C9-A19F-A5E31F9B4190}"/>
              </a:ext>
            </a:extLst>
          </p:cNvPr>
          <p:cNvSpPr txBox="1"/>
          <p:nvPr/>
        </p:nvSpPr>
        <p:spPr>
          <a:xfrm>
            <a:off x="160917" y="4550802"/>
            <a:ext cx="87953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2. Big data / </a:t>
            </a:r>
            <a:r>
              <a:rPr lang="fr-FR" sz="4000" b="1" dirty="0" err="1"/>
              <a:t>artificial</a:t>
            </a:r>
            <a:r>
              <a:rPr lang="fr-FR" sz="4000" b="1" dirty="0"/>
              <a:t> intelligence</a:t>
            </a:r>
            <a:br>
              <a:rPr lang="fr-FR" sz="4000" b="1" dirty="0"/>
            </a:br>
            <a:r>
              <a:rPr lang="fr-FR" sz="4000" b="1" dirty="0" smtClean="0"/>
              <a:t>- </a:t>
            </a:r>
            <a:r>
              <a:rPr lang="fr-FR" sz="3200" b="1" dirty="0" smtClean="0"/>
              <a:t>Europe </a:t>
            </a:r>
            <a:r>
              <a:rPr lang="fr-FR" sz="3200" b="1" dirty="0"/>
              <a:t>as a major </a:t>
            </a:r>
            <a:r>
              <a:rPr lang="fr-FR" sz="3200" b="1" dirty="0" err="1"/>
              <a:t>actor</a:t>
            </a:r>
            <a:r>
              <a:rPr lang="fr-FR" sz="3200" b="1" dirty="0"/>
              <a:t> to </a:t>
            </a:r>
            <a:r>
              <a:rPr lang="fr-FR" sz="3200" b="1" dirty="0" err="1"/>
              <a:t>improve</a:t>
            </a:r>
            <a:r>
              <a:rPr lang="fr-FR" sz="3200" b="1" dirty="0"/>
              <a:t> </a:t>
            </a:r>
            <a:r>
              <a:rPr lang="fr-FR" sz="3200" b="1" dirty="0" err="1"/>
              <a:t>ethical</a:t>
            </a:r>
            <a:r>
              <a:rPr lang="fr-FR" sz="3200" b="1" dirty="0"/>
              <a:t> issues to GAFA </a:t>
            </a:r>
            <a:br>
              <a:rPr lang="fr-FR" sz="3200" b="1" dirty="0"/>
            </a:br>
            <a:r>
              <a:rPr lang="fr-FR" sz="3200" b="1" dirty="0" smtClean="0"/>
              <a:t>- New </a:t>
            </a:r>
            <a:r>
              <a:rPr lang="fr-FR" sz="3200" b="1" dirty="0"/>
              <a:t>vision for </a:t>
            </a:r>
            <a:r>
              <a:rPr lang="fr-FR" sz="3200" b="1" dirty="0" err="1"/>
              <a:t>informed</a:t>
            </a:r>
            <a:r>
              <a:rPr lang="fr-FR" sz="3200" b="1" dirty="0"/>
              <a:t> consent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29373472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278FD0AE-9ED9-4E8F-8FBB-5B3A73EAF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0820EE6A-FBC1-42ED-8FCE-BCA5720E08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0240" y="0"/>
            <a:ext cx="5163760" cy="980728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2972E3BB-0FEF-4185-A4ED-11817BF09E29}"/>
              </a:ext>
            </a:extLst>
          </p:cNvPr>
          <p:cNvSpPr txBox="1"/>
          <p:nvPr/>
        </p:nvSpPr>
        <p:spPr>
          <a:xfrm>
            <a:off x="251520" y="2044993"/>
            <a:ext cx="82948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3. Migrants</a:t>
            </a:r>
            <a:br>
              <a:rPr lang="fr-FR" sz="4000" b="1" dirty="0"/>
            </a:br>
            <a:r>
              <a:rPr lang="fr-FR" sz="3200" b="1" dirty="0"/>
              <a:t>A </a:t>
            </a:r>
            <a:r>
              <a:rPr lang="fr-FR" sz="3200" b="1" dirty="0" err="1"/>
              <a:t>common</a:t>
            </a:r>
            <a:r>
              <a:rPr lang="fr-FR" sz="3200" b="1" dirty="0"/>
              <a:t> package for </a:t>
            </a:r>
            <a:r>
              <a:rPr lang="fr-FR" sz="3200" b="1" dirty="0" err="1"/>
              <a:t>access</a:t>
            </a:r>
            <a:r>
              <a:rPr lang="fr-FR" sz="3200" b="1" dirty="0"/>
              <a:t> to care</a:t>
            </a:r>
            <a:endParaRPr lang="fr-FR" sz="3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223BAAA-D8B0-4BAC-BB48-1CF9740C5560}"/>
              </a:ext>
            </a:extLst>
          </p:cNvPr>
          <p:cNvSpPr/>
          <p:nvPr/>
        </p:nvSpPr>
        <p:spPr>
          <a:xfrm>
            <a:off x="245830" y="4077072"/>
            <a:ext cx="906695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/>
              <a:t>4. Innovative </a:t>
            </a:r>
            <a:r>
              <a:rPr lang="fr-FR" sz="4000" b="1" dirty="0" err="1"/>
              <a:t>drugs</a:t>
            </a:r>
            <a:r>
              <a:rPr lang="fr-FR" sz="4000" b="1" dirty="0"/>
              <a:t/>
            </a:r>
            <a:br>
              <a:rPr lang="fr-FR" sz="4000" b="1" dirty="0"/>
            </a:br>
            <a:r>
              <a:rPr lang="fr-FR" sz="3200" b="1" dirty="0"/>
              <a:t>Don’t </a:t>
            </a:r>
            <a:r>
              <a:rPr lang="fr-FR" sz="3200" b="1" dirty="0" err="1"/>
              <a:t>discuss</a:t>
            </a:r>
            <a:r>
              <a:rPr lang="fr-FR" sz="3200" b="1" dirty="0"/>
              <a:t> the </a:t>
            </a:r>
            <a:r>
              <a:rPr lang="fr-FR" sz="3200" b="1" dirty="0" err="1"/>
              <a:t>price</a:t>
            </a:r>
            <a:r>
              <a:rPr lang="fr-FR" sz="3200" b="1" dirty="0"/>
              <a:t> -&gt; </a:t>
            </a:r>
            <a:r>
              <a:rPr lang="fr-FR" sz="3200" b="1" dirty="0" err="1"/>
              <a:t>too</a:t>
            </a:r>
            <a:r>
              <a:rPr lang="fr-FR" sz="3200" b="1" dirty="0"/>
              <a:t> </a:t>
            </a:r>
            <a:r>
              <a:rPr lang="fr-FR" sz="3200" b="1" dirty="0" err="1"/>
              <a:t>complex</a:t>
            </a:r>
            <a:r>
              <a:rPr lang="fr-FR" sz="3200" b="1" dirty="0"/>
              <a:t>!</a:t>
            </a:r>
            <a:br>
              <a:rPr lang="fr-FR" sz="3200" b="1" dirty="0"/>
            </a:br>
            <a:r>
              <a:rPr lang="fr-FR" sz="3200" b="1" dirty="0" err="1"/>
              <a:t>Assert</a:t>
            </a:r>
            <a:r>
              <a:rPr lang="fr-FR" sz="3200" b="1" dirty="0"/>
              <a:t> the </a:t>
            </a:r>
            <a:r>
              <a:rPr lang="fr-FR" sz="3200" b="1" dirty="0" err="1"/>
              <a:t>idea</a:t>
            </a:r>
            <a:r>
              <a:rPr lang="fr-FR" sz="3200" b="1" dirty="0"/>
              <a:t> </a:t>
            </a:r>
            <a:r>
              <a:rPr lang="fr-FR" sz="3200" b="1" dirty="0" err="1"/>
              <a:t>that</a:t>
            </a:r>
            <a:r>
              <a:rPr lang="fr-FR" sz="3200" b="1" dirty="0"/>
              <a:t> a new efficient </a:t>
            </a:r>
            <a:r>
              <a:rPr lang="fr-FR" sz="3200" b="1" dirty="0" err="1"/>
              <a:t>drug</a:t>
            </a:r>
            <a:r>
              <a:rPr lang="fr-FR" sz="3200" b="1" dirty="0"/>
              <a:t> </a:t>
            </a:r>
            <a:r>
              <a:rPr lang="fr-FR" sz="3200" b="1" dirty="0" err="1"/>
              <a:t>should</a:t>
            </a:r>
            <a:r>
              <a:rPr lang="fr-FR" sz="3200" b="1" dirty="0"/>
              <a:t> </a:t>
            </a:r>
            <a:r>
              <a:rPr lang="fr-FR" sz="3200" b="1" dirty="0" err="1"/>
              <a:t>be</a:t>
            </a:r>
            <a:r>
              <a:rPr lang="fr-FR" sz="3200" b="1" dirty="0"/>
              <a:t> </a:t>
            </a:r>
            <a:r>
              <a:rPr lang="fr-FR" sz="3200" b="1" dirty="0" err="1"/>
              <a:t>considered</a:t>
            </a:r>
            <a:r>
              <a:rPr lang="fr-FR" sz="3200" b="1" dirty="0"/>
              <a:t> as a </a:t>
            </a:r>
            <a:r>
              <a:rPr lang="fr-FR" sz="3200" b="1" dirty="0" err="1"/>
              <a:t>universal</a:t>
            </a:r>
            <a:r>
              <a:rPr lang="fr-FR" sz="3200" b="1" dirty="0"/>
              <a:t> </a:t>
            </a:r>
            <a:r>
              <a:rPr lang="fr-FR" sz="3200" b="1" dirty="0" err="1"/>
              <a:t>health</a:t>
            </a:r>
            <a:r>
              <a:rPr lang="fr-FR" sz="3200" b="1" dirty="0"/>
              <a:t> good</a:t>
            </a:r>
            <a:r>
              <a:rPr lang="fr-FR" b="1" dirty="0"/>
              <a:t/>
            </a:r>
            <a:br>
              <a:rPr lang="fr-FR" b="1" dirty="0"/>
            </a:br>
            <a:endParaRPr lang="fr-FR" dirty="0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xmlns="" id="{488D0E81-2065-4BF8-9E00-69DF88EEB683}"/>
              </a:ext>
            </a:extLst>
          </p:cNvPr>
          <p:cNvSpPr txBox="1">
            <a:spLocks/>
          </p:cNvSpPr>
          <p:nvPr/>
        </p:nvSpPr>
        <p:spPr bwMode="auto">
          <a:xfrm>
            <a:off x="539551" y="760919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charset="0"/>
                <a:ea typeface="ＭＳ Ｐゴシック" charset="0"/>
                <a:cs typeface="Arial" charset="0"/>
              </a:defRPr>
            </a:lvl9pPr>
          </a:lstStyle>
          <a:p>
            <a:r>
              <a:rPr lang="fr-FR" sz="4000" b="1" u="sng" kern="0" dirty="0">
                <a:solidFill>
                  <a:schemeClr val="tx1"/>
                </a:solidFill>
              </a:rPr>
              <a:t>ACTIONS</a:t>
            </a:r>
            <a:r>
              <a:rPr lang="fr-FR" sz="2400" b="1" kern="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379777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Myriad Pro"/>
        <a:ea typeface="ＭＳ Ｐゴシック"/>
        <a:cs typeface="Arial"/>
      </a:majorFont>
      <a:minorFont>
        <a:latin typeface="Myriad Pro"/>
        <a:ea typeface="ＭＳ Ｐゴシック"/>
        <a:cs typeface="Arial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1633</TotalTime>
  <Words>57</Words>
  <Application>Microsoft Office PowerPoint</Application>
  <PresentationFormat>Affichage à l'écran (4:3)</PresentationFormat>
  <Paragraphs>14</Paragraphs>
  <Slides>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6" baseType="lpstr">
      <vt:lpstr>Theme1</vt:lpstr>
      <vt:lpstr>Custom Design</vt:lpstr>
      <vt:lpstr>Présentation PowerPoint</vt:lpstr>
      <vt:lpstr>Présentation PowerPoint</vt:lpstr>
      <vt:lpstr>ACTIONS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ETHICS OF PLACEBO CONTROL IN CLINICAL TRIALS</dc:title>
  <dc:creator>Pr Delfraissy</dc:creator>
  <cp:lastModifiedBy>Jeroen de Wit, Carlo Petrini, Dorothea Stahl</cp:lastModifiedBy>
  <cp:revision>321</cp:revision>
  <cp:lastPrinted>2017-02-27T11:52:10Z</cp:lastPrinted>
  <dcterms:created xsi:type="dcterms:W3CDTF">2010-01-23T16:40:48Z</dcterms:created>
  <dcterms:modified xsi:type="dcterms:W3CDTF">2017-10-25T07:34:21Z</dcterms:modified>
</cp:coreProperties>
</file>