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3059" autoAdjust="0"/>
  </p:normalViewPr>
  <p:slideViewPr>
    <p:cSldViewPr>
      <p:cViewPr>
        <p:scale>
          <a:sx n="41" d="100"/>
          <a:sy n="41" d="100"/>
        </p:scale>
        <p:origin x="-192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BF505-F993-40B1-BD21-3CA0CADC2199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3FE4FD-AEF4-45A2-BA37-5EFFC18A6EC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656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FE4FD-AEF4-45A2-BA37-5EFFC18A6EC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744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2012 = when the Committee on Social Affairs, Health and Sustainable Development was created</a:t>
            </a:r>
          </a:p>
          <a:p>
            <a:endParaRPr lang="en-GB" dirty="0" smtClean="0"/>
          </a:p>
          <a:p>
            <a:r>
              <a:rPr lang="en-GB" dirty="0" smtClean="0"/>
              <a:t>Doc. 13338 Draft Council of Europe Convention against Trafficking in Human Organs</a:t>
            </a:r>
          </a:p>
          <a:p>
            <a:r>
              <a:rPr lang="en-GB" dirty="0" smtClean="0"/>
              <a:t>Opinion 286 (2013) adopted on 22 November 2013</a:t>
            </a:r>
          </a:p>
          <a:p>
            <a:r>
              <a:rPr lang="en-GB" dirty="0" smtClean="0"/>
              <a:t>Rapporteur: Ms Liliane MAURY PASQUIER, Switzerland, SOC</a:t>
            </a:r>
          </a:p>
          <a:p>
            <a:endParaRPr lang="en-GB" dirty="0" smtClean="0"/>
          </a:p>
          <a:p>
            <a:r>
              <a:rPr lang="en-GB" dirty="0" smtClean="0"/>
              <a:t>Doc. 13297 Children’s Right to Physical Integrity</a:t>
            </a:r>
          </a:p>
          <a:p>
            <a:r>
              <a:rPr lang="en-GB" dirty="0" smtClean="0"/>
              <a:t>Resolution 1952 (2013) and recommendation 2023 (2013) adopted on 1st October 2013</a:t>
            </a:r>
          </a:p>
          <a:p>
            <a:r>
              <a:rPr lang="en-GB" dirty="0" smtClean="0"/>
              <a:t>Rapporteur: Ms Marlene RUPPRECHT, Germany, SOC</a:t>
            </a:r>
          </a:p>
          <a:p>
            <a:endParaRPr lang="en-GB" dirty="0" smtClean="0"/>
          </a:p>
          <a:p>
            <a:r>
              <a:rPr lang="en-GB" dirty="0" smtClean="0"/>
              <a:t>Doc. 13215 Putting an end to coerced sterilisations and castrations</a:t>
            </a:r>
          </a:p>
          <a:p>
            <a:r>
              <a:rPr lang="en-GB" dirty="0" smtClean="0"/>
              <a:t>Resolution 1945 (2013) adopted on 26 June 2013</a:t>
            </a:r>
          </a:p>
          <a:p>
            <a:r>
              <a:rPr lang="en-GB" dirty="0" smtClean="0"/>
              <a:t>Rapporteur: Ms Liliane MAURY PASQUIER, Switzerland, SOC</a:t>
            </a:r>
          </a:p>
          <a:p>
            <a:endParaRPr lang="en-GB" dirty="0" smtClean="0"/>
          </a:p>
          <a:p>
            <a:r>
              <a:rPr lang="en-GB" dirty="0" smtClean="0"/>
              <a:t>Doc. 13117 Nanotechnology: balancing benefits and risks to public health and the</a:t>
            </a:r>
          </a:p>
          <a:p>
            <a:r>
              <a:rPr lang="en-GB" dirty="0" smtClean="0"/>
              <a:t>environment</a:t>
            </a:r>
          </a:p>
          <a:p>
            <a:r>
              <a:rPr lang="en-GB" dirty="0" smtClean="0"/>
              <a:t>Recommendation 2017 (2013) adopted on 26 April 2013</a:t>
            </a:r>
          </a:p>
          <a:p>
            <a:r>
              <a:rPr lang="en-GB" dirty="0" smtClean="0"/>
              <a:t>Rapporteur: Mr </a:t>
            </a:r>
            <a:r>
              <a:rPr lang="en-GB" dirty="0" err="1" smtClean="0"/>
              <a:t>Valeriy</a:t>
            </a:r>
            <a:r>
              <a:rPr lang="en-GB" dirty="0" smtClean="0"/>
              <a:t> SUDARENKOV, Russian Federation, SOC</a:t>
            </a:r>
          </a:p>
          <a:p>
            <a:endParaRPr lang="en-GB" dirty="0" smtClean="0"/>
          </a:p>
          <a:p>
            <a:r>
              <a:rPr lang="en-GB" dirty="0" smtClean="0"/>
              <a:t>Doc.13082 Towards a Council of Europe convention to combat trafficking in organs,</a:t>
            </a:r>
          </a:p>
          <a:p>
            <a:r>
              <a:rPr lang="en-GB" dirty="0" smtClean="0"/>
              <a:t>and add tissues and cells of human origin</a:t>
            </a:r>
          </a:p>
          <a:p>
            <a:r>
              <a:rPr lang="en-GB" dirty="0" smtClean="0"/>
              <a:t>Recommendation 2009 (2013) adopted on 23 January 2013</a:t>
            </a:r>
          </a:p>
          <a:p>
            <a:r>
              <a:rPr lang="en-GB" dirty="0" smtClean="0"/>
              <a:t>Rapporteur: Mr Bernard MARQUET, Monaco, ALDE</a:t>
            </a:r>
          </a:p>
          <a:p>
            <a:endParaRPr lang="en-GB" dirty="0" smtClean="0"/>
          </a:p>
          <a:p>
            <a:r>
              <a:rPr lang="en-GB" dirty="0" smtClean="0"/>
              <a:t>Doc. 13869 Public health and the interests of the pharmaceutical industry: how to guarantee</a:t>
            </a:r>
          </a:p>
          <a:p>
            <a:r>
              <a:rPr lang="en-GB" dirty="0" smtClean="0"/>
              <a:t>the primacy of public health interests?</a:t>
            </a:r>
          </a:p>
          <a:p>
            <a:r>
              <a:rPr lang="en-GB" dirty="0" smtClean="0"/>
              <a:t>Resolution 2071 (2015) adopted 29 September 2015</a:t>
            </a:r>
          </a:p>
          <a:p>
            <a:r>
              <a:rPr lang="en-GB" dirty="0" smtClean="0"/>
              <a:t>Rapporteur: Ms Liliane MAURY PASQUIER, Switzerland, SOC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FE4FD-AEF4-45A2-BA37-5EFFC18A6EC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162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Doc. 14140 Children’s rights related to surrogacy</a:t>
            </a:r>
          </a:p>
          <a:p>
            <a:r>
              <a:rPr lang="en-GB" dirty="0" smtClean="0"/>
              <a:t>Draft Recommendation rejected on 11 October 2016</a:t>
            </a:r>
          </a:p>
          <a:p>
            <a:r>
              <a:rPr lang="en-GB" dirty="0" smtClean="0"/>
              <a:t>Rapporteur: Ms Petra DE SUTTER, Belgium, SOC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FE4FD-AEF4-45A2-BA37-5EFFC18A6EC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303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FE4FD-AEF4-45A2-BA37-5EFFC18A6EC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121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5FBB-3B8F-49AE-A80A-3A40796E81EC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E304-6806-4AAC-B945-BDB258B9085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470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5FBB-3B8F-49AE-A80A-3A40796E81EC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E304-6806-4AAC-B945-BDB258B9085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095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5FBB-3B8F-49AE-A80A-3A40796E81EC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E304-6806-4AAC-B945-BDB258B9085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5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5FBB-3B8F-49AE-A80A-3A40796E81EC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E304-6806-4AAC-B945-BDB258B9085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15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5FBB-3B8F-49AE-A80A-3A40796E81EC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E304-6806-4AAC-B945-BDB258B9085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302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5FBB-3B8F-49AE-A80A-3A40796E81EC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E304-6806-4AAC-B945-BDB258B9085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326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5FBB-3B8F-49AE-A80A-3A40796E81EC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E304-6806-4AAC-B945-BDB258B9085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809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5FBB-3B8F-49AE-A80A-3A40796E81EC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E304-6806-4AAC-B945-BDB258B9085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203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5FBB-3B8F-49AE-A80A-3A40796E81EC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E304-6806-4AAC-B945-BDB258B9085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634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5FBB-3B8F-49AE-A80A-3A40796E81EC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E304-6806-4AAC-B945-BDB258B9085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869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5FBB-3B8F-49AE-A80A-3A40796E81EC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E304-6806-4AAC-B945-BDB258B9085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86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55FBB-3B8F-49AE-A80A-3A40796E81EC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6E304-6806-4AAC-B945-BDB258B9085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7044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80928"/>
            <a:ext cx="7772400" cy="819522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Session IV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Priority issues and </a:t>
            </a:r>
            <a:br>
              <a:rPr lang="en-US" dirty="0"/>
            </a:br>
            <a:r>
              <a:rPr lang="en-US" dirty="0"/>
              <a:t>action proposals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4221088"/>
            <a:ext cx="6768752" cy="1417712"/>
          </a:xfrm>
        </p:spPr>
        <p:txBody>
          <a:bodyPr>
            <a:normAutofit/>
          </a:bodyPr>
          <a:lstStyle/>
          <a:p>
            <a:r>
              <a:rPr lang="en-GB" sz="2800" dirty="0" err="1">
                <a:solidFill>
                  <a:schemeClr val="tx1"/>
                </a:solidFill>
              </a:rPr>
              <a:t>Prof.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</a:rPr>
              <a:t>Dr</a:t>
            </a:r>
            <a:r>
              <a:rPr lang="en-GB" sz="2800" dirty="0" err="1">
                <a:solidFill>
                  <a:schemeClr val="tx1"/>
                </a:solidFill>
              </a:rPr>
              <a:t>.</a:t>
            </a:r>
            <a:r>
              <a:rPr lang="en-GB" sz="2800" dirty="0">
                <a:solidFill>
                  <a:schemeClr val="tx1"/>
                </a:solidFill>
              </a:rPr>
              <a:t> Petra De Sutter</a:t>
            </a:r>
          </a:p>
          <a:p>
            <a:r>
              <a:rPr lang="en-GB" sz="2000" dirty="0">
                <a:solidFill>
                  <a:schemeClr val="tx1"/>
                </a:solidFill>
              </a:rPr>
              <a:t>Senator &amp; </a:t>
            </a:r>
            <a:r>
              <a:rPr lang="en-GB" sz="2000" dirty="0" smtClean="0">
                <a:solidFill>
                  <a:schemeClr val="tx1"/>
                </a:solidFill>
              </a:rPr>
              <a:t>PACE member</a:t>
            </a:r>
            <a:r>
              <a:rPr lang="en-GB" sz="2000" dirty="0">
                <a:solidFill>
                  <a:schemeClr val="tx1"/>
                </a:solidFill>
              </a:rPr>
              <a:t/>
            </a:r>
            <a:br>
              <a:rPr lang="en-GB" sz="2000" dirty="0">
                <a:solidFill>
                  <a:schemeClr val="tx1"/>
                </a:solidFill>
              </a:rPr>
            </a:br>
            <a:r>
              <a:rPr lang="en-GB" sz="2000" dirty="0">
                <a:solidFill>
                  <a:schemeClr val="tx1"/>
                </a:solidFill>
              </a:rPr>
              <a:t>Head Dept. Reproductive Medicine, University Hospital Gent</a:t>
            </a:r>
          </a:p>
          <a:p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42" y="476672"/>
            <a:ext cx="5734050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76672"/>
            <a:ext cx="1778124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061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40966"/>
          </a:xfrm>
        </p:spPr>
        <p:txBody>
          <a:bodyPr>
            <a:normAutofit/>
          </a:bodyPr>
          <a:lstStyle/>
          <a:p>
            <a:r>
              <a:rPr lang="en-GB" sz="3600" dirty="0" smtClean="0"/>
              <a:t>Parliamentary </a:t>
            </a:r>
            <a:r>
              <a:rPr lang="en-GB" sz="3600" dirty="0"/>
              <a:t>Assembly texts  since 2012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 fontScale="92500" lnSpcReduction="20000"/>
          </a:bodyPr>
          <a:lstStyle/>
          <a:p>
            <a:r>
              <a:rPr lang="en-GB" sz="2600" b="1" dirty="0"/>
              <a:t>Trafficking in organs, </a:t>
            </a:r>
            <a:r>
              <a:rPr lang="en-GB" sz="2600" b="1" dirty="0" smtClean="0"/>
              <a:t>tissues </a:t>
            </a:r>
            <a:r>
              <a:rPr lang="en-GB" sz="2600" b="1" dirty="0"/>
              <a:t>and cells of human origin </a:t>
            </a:r>
            <a:r>
              <a:rPr lang="en-GB" sz="2200" dirty="0" smtClean="0"/>
              <a:t>(Recommendation adopted in January 2013, </a:t>
            </a:r>
          </a:p>
          <a:p>
            <a:pPr marL="0" indent="0">
              <a:buNone/>
            </a:pPr>
            <a:r>
              <a:rPr lang="en-GB" sz="2200" dirty="0" smtClean="0"/>
              <a:t>       Opinion on CoE Convention adopted in November 2013)</a:t>
            </a:r>
          </a:p>
          <a:p>
            <a:pPr marL="0" indent="0">
              <a:buNone/>
            </a:pPr>
            <a:endParaRPr lang="en-GB" sz="2200" dirty="0"/>
          </a:p>
          <a:p>
            <a:r>
              <a:rPr lang="en-GB" sz="2600" b="1" dirty="0" smtClean="0"/>
              <a:t>Nanotechnology: balancing benefits and risks</a:t>
            </a:r>
          </a:p>
          <a:p>
            <a:pPr marL="0" indent="0">
              <a:buNone/>
            </a:pPr>
            <a:r>
              <a:rPr lang="en-GB" sz="2200" dirty="0"/>
              <a:t> </a:t>
            </a:r>
            <a:r>
              <a:rPr lang="en-GB" sz="2200" dirty="0" smtClean="0"/>
              <a:t>    (</a:t>
            </a:r>
            <a:r>
              <a:rPr lang="en-GB" sz="2200" dirty="0"/>
              <a:t>Recommendation adopted </a:t>
            </a:r>
            <a:r>
              <a:rPr lang="en-GB" sz="2200" dirty="0" smtClean="0"/>
              <a:t>in </a:t>
            </a:r>
            <a:r>
              <a:rPr lang="en-GB" sz="2200" dirty="0"/>
              <a:t>April 2013</a:t>
            </a:r>
            <a:r>
              <a:rPr lang="en-GB" sz="2200" dirty="0" smtClean="0"/>
              <a:t>)</a:t>
            </a:r>
          </a:p>
          <a:p>
            <a:pPr marL="0" indent="0">
              <a:buNone/>
            </a:pPr>
            <a:endParaRPr lang="en-GB" sz="2200" dirty="0"/>
          </a:p>
          <a:p>
            <a:r>
              <a:rPr lang="en-GB" sz="2600" b="1" dirty="0" smtClean="0"/>
              <a:t>Putting an end to coerced </a:t>
            </a:r>
            <a:r>
              <a:rPr lang="en-GB" sz="2600" b="1" dirty="0"/>
              <a:t>sterilisations and castrations </a:t>
            </a:r>
            <a:r>
              <a:rPr lang="en-GB" sz="2200" dirty="0"/>
              <a:t>(</a:t>
            </a:r>
            <a:r>
              <a:rPr lang="en-GB" sz="2200" dirty="0" smtClean="0"/>
              <a:t>Resolution &amp; Recommendation </a:t>
            </a:r>
            <a:r>
              <a:rPr lang="en-GB" sz="2200" dirty="0"/>
              <a:t>adopted </a:t>
            </a:r>
            <a:r>
              <a:rPr lang="en-GB" sz="2200" dirty="0" smtClean="0"/>
              <a:t>in </a:t>
            </a:r>
            <a:r>
              <a:rPr lang="en-GB" sz="2200" dirty="0"/>
              <a:t>June 2013</a:t>
            </a:r>
            <a:r>
              <a:rPr lang="en-GB" sz="2200" dirty="0" smtClean="0"/>
              <a:t>)</a:t>
            </a:r>
          </a:p>
          <a:p>
            <a:endParaRPr lang="en-GB" sz="2200" dirty="0"/>
          </a:p>
          <a:p>
            <a:r>
              <a:rPr lang="en-GB" sz="2600" b="1" dirty="0" smtClean="0"/>
              <a:t>Children’s right to physical integrity </a:t>
            </a:r>
          </a:p>
          <a:p>
            <a:pPr marL="0" indent="0">
              <a:buNone/>
            </a:pPr>
            <a:r>
              <a:rPr lang="en-GB" sz="2600" b="1" dirty="0"/>
              <a:t> </a:t>
            </a:r>
            <a:r>
              <a:rPr lang="en-GB" sz="2600" b="1" dirty="0" smtClean="0"/>
              <a:t>    </a:t>
            </a:r>
            <a:r>
              <a:rPr lang="en-GB" sz="2200" dirty="0" smtClean="0"/>
              <a:t>(Resolution &amp; Recommendation </a:t>
            </a:r>
            <a:r>
              <a:rPr lang="en-GB" sz="2200" dirty="0"/>
              <a:t>adopted </a:t>
            </a:r>
            <a:r>
              <a:rPr lang="en-GB" sz="2200" dirty="0" smtClean="0"/>
              <a:t>in </a:t>
            </a:r>
            <a:r>
              <a:rPr lang="en-GB" sz="2200" dirty="0"/>
              <a:t>October 2013</a:t>
            </a:r>
            <a:r>
              <a:rPr lang="en-GB" sz="2200" dirty="0" smtClean="0"/>
              <a:t>)</a:t>
            </a:r>
          </a:p>
          <a:p>
            <a:pPr marL="0" indent="0">
              <a:buNone/>
            </a:pPr>
            <a:endParaRPr lang="en-GB" sz="2200" dirty="0"/>
          </a:p>
          <a:p>
            <a:r>
              <a:rPr lang="en-GB" sz="2600" b="1" dirty="0" smtClean="0"/>
              <a:t>Public health &amp; the interests </a:t>
            </a:r>
            <a:r>
              <a:rPr lang="en-GB" sz="2600" b="1" dirty="0"/>
              <a:t>of the pharmaceutical industry </a:t>
            </a:r>
            <a:r>
              <a:rPr lang="en-GB" sz="2000" dirty="0"/>
              <a:t>(Resolution adopted 29 September 2015)</a:t>
            </a:r>
          </a:p>
        </p:txBody>
      </p:sp>
    </p:spTree>
    <p:extLst>
      <p:ext uri="{BB962C8B-B14F-4D97-AF65-F5344CB8AC3E}">
        <p14:creationId xmlns:p14="http://schemas.microsoft.com/office/powerpoint/2010/main" val="287959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>
            <a:noAutofit/>
          </a:bodyPr>
          <a:lstStyle/>
          <a:p>
            <a:r>
              <a:rPr lang="en-GB" sz="4000" dirty="0"/>
              <a:t>Recent and </a:t>
            </a:r>
            <a:r>
              <a:rPr lang="en-GB" sz="4000" dirty="0" smtClean="0"/>
              <a:t>upcoming reports/</a:t>
            </a:r>
            <a:br>
              <a:rPr lang="en-GB" sz="4000" dirty="0" smtClean="0"/>
            </a:br>
            <a:r>
              <a:rPr lang="en-GB" sz="4000" dirty="0" smtClean="0"/>
              <a:t>debates in </a:t>
            </a:r>
            <a:r>
              <a:rPr lang="en-GB" sz="4000" dirty="0"/>
              <a:t>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147248" cy="4248472"/>
          </a:xfrm>
        </p:spPr>
        <p:txBody>
          <a:bodyPr>
            <a:normAutofit/>
          </a:bodyPr>
          <a:lstStyle/>
          <a:p>
            <a:r>
              <a:rPr lang="en-GB" sz="2600" b="1" dirty="0"/>
              <a:t>Surrogacy</a:t>
            </a:r>
            <a:r>
              <a:rPr lang="en-GB" sz="2400" dirty="0"/>
              <a:t> </a:t>
            </a:r>
            <a:r>
              <a:rPr lang="en-GB" sz="2000" dirty="0"/>
              <a:t>(Draft Recommendation rejected on 11 October 2016</a:t>
            </a:r>
            <a:r>
              <a:rPr lang="en-GB" sz="2000" dirty="0" smtClean="0"/>
              <a:t>)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600" b="1" dirty="0"/>
              <a:t>The use of new genetic technologies in human beings </a:t>
            </a:r>
            <a:r>
              <a:rPr lang="en-GB" sz="2000" dirty="0"/>
              <a:t>(Resolution and </a:t>
            </a:r>
            <a:r>
              <a:rPr lang="en-GB" sz="2000" dirty="0" smtClean="0"/>
              <a:t>Recommendation </a:t>
            </a:r>
            <a:r>
              <a:rPr lang="en-GB" sz="2000" dirty="0"/>
              <a:t>adopted 12 October 2017</a:t>
            </a:r>
            <a:r>
              <a:rPr lang="en-GB" sz="2000" dirty="0" smtClean="0"/>
              <a:t>)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600" b="1" dirty="0"/>
              <a:t>Organ transplant tourism</a:t>
            </a:r>
            <a:r>
              <a:rPr lang="en-GB" sz="2400" dirty="0"/>
              <a:t> </a:t>
            </a:r>
            <a:r>
              <a:rPr lang="en-GB" sz="2000" dirty="0" smtClean="0"/>
              <a:t>(</a:t>
            </a:r>
            <a:r>
              <a:rPr lang="en-GB" sz="2000" dirty="0"/>
              <a:t>Motion for a resolution Doc. 14190</a:t>
            </a:r>
            <a:r>
              <a:rPr lang="en-GB" sz="2000" dirty="0" smtClean="0"/>
              <a:t>)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600" b="1" dirty="0"/>
              <a:t>Combating trafficking in human tissues and cells </a:t>
            </a:r>
            <a:endParaRPr lang="en-GB" sz="2600" b="1" dirty="0" smtClean="0"/>
          </a:p>
          <a:p>
            <a:pPr marL="0" indent="0">
              <a:buNone/>
            </a:pPr>
            <a:r>
              <a:rPr lang="en-GB" sz="2600" b="1" dirty="0" smtClean="0"/>
              <a:t>     </a:t>
            </a:r>
            <a:r>
              <a:rPr lang="en-GB" sz="2000" dirty="0" smtClean="0"/>
              <a:t>(</a:t>
            </a:r>
            <a:r>
              <a:rPr lang="en-GB" sz="2000" dirty="0"/>
              <a:t>Motion for a resolution Doc. 14357)</a:t>
            </a:r>
          </a:p>
          <a:p>
            <a:endParaRPr lang="en-GB" sz="24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2253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Possible </a:t>
            </a:r>
            <a:r>
              <a:rPr lang="en-GB" dirty="0"/>
              <a:t>ethical questions to be raised by the Parliamentary Assembly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2952328"/>
          </a:xfrm>
        </p:spPr>
        <p:txBody>
          <a:bodyPr>
            <a:noAutofit/>
          </a:bodyPr>
          <a:lstStyle/>
          <a:p>
            <a:r>
              <a:rPr lang="en-GB" sz="3600" dirty="0"/>
              <a:t>Commercialisation of egg cell donation</a:t>
            </a:r>
          </a:p>
          <a:p>
            <a:r>
              <a:rPr lang="en-GB" sz="3600" dirty="0"/>
              <a:t>Anonymity of donors</a:t>
            </a:r>
          </a:p>
          <a:p>
            <a:r>
              <a:rPr lang="en-GB" sz="3600" dirty="0"/>
              <a:t>Uterus transplantation </a:t>
            </a:r>
          </a:p>
          <a:p>
            <a:r>
              <a:rPr lang="en-GB" sz="3600" dirty="0"/>
              <a:t>Stem cells</a:t>
            </a:r>
          </a:p>
        </p:txBody>
      </p:sp>
    </p:spTree>
    <p:extLst>
      <p:ext uri="{BB962C8B-B14F-4D97-AF65-F5344CB8AC3E}">
        <p14:creationId xmlns:p14="http://schemas.microsoft.com/office/powerpoint/2010/main" val="21164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</TotalTime>
  <Words>449</Words>
  <Application>Microsoft Office PowerPoint</Application>
  <PresentationFormat>Affichage à l'écran (4:3)</PresentationFormat>
  <Paragraphs>66</Paragraphs>
  <Slides>4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Office Theme</vt:lpstr>
      <vt:lpstr>Session IV Priority issues and  action proposals </vt:lpstr>
      <vt:lpstr>Parliamentary Assembly texts  since 2012</vt:lpstr>
      <vt:lpstr>Recent and upcoming reports/ debates in PACE</vt:lpstr>
      <vt:lpstr>Possible ethical questions to be raised by the Parliamentary Assembly </vt:lpstr>
    </vt:vector>
  </TitlesOfParts>
  <Company>Council of Europe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Nanotechnology:  balancing benefits and risks</dc:title>
  <dc:creator>KLEINSORGE Tanja</dc:creator>
  <cp:lastModifiedBy>Jeroen de Wit, Carlo Petrini, Dorothea Stahl</cp:lastModifiedBy>
  <cp:revision>16</cp:revision>
  <dcterms:created xsi:type="dcterms:W3CDTF">2014-04-08T17:28:14Z</dcterms:created>
  <dcterms:modified xsi:type="dcterms:W3CDTF">2017-10-18T09:16:18Z</dcterms:modified>
</cp:coreProperties>
</file>